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png" ContentType="image/png"/>
  <Override PartName="/ppt/slides/slide2.xml" ContentType="application/vnd.openxmlformats-officedocument.presentationml.slide+xml"/>
  <Override PartName="/ppt/slides/slide3.xml" ContentType="application/vnd.openxmlformats-officedocument.presentationml.slide+xml"/>
  <Default Extension="jpg" ContentType="image/jpg"/>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700" b="0" i="0">
                <a:solidFill>
                  <a:schemeClr val="tx1"/>
                </a:solidFill>
                <a:latin typeface="PMingLiU"/>
                <a:cs typeface="PMingLiU"/>
              </a:defRPr>
            </a:lvl1pPr>
          </a:lstStyle>
          <a:p>
            <a:pPr marL="12700">
              <a:lnSpc>
                <a:spcPct val="100000"/>
              </a:lnSpc>
              <a:spcBef>
                <a:spcPts val="85"/>
              </a:spcBef>
            </a:pPr>
            <a:r>
              <a:rPr dirty="0" spc="-5"/>
              <a:t>敬请参阅尾页之免</a:t>
            </a:r>
            <a:r>
              <a:rPr dirty="0" spc="15"/>
              <a:t>责</a:t>
            </a:r>
            <a:r>
              <a:rPr dirty="0" spc="-5"/>
              <a:t>声明</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800" b="0" i="0">
                <a:solidFill>
                  <a:schemeClr val="tx1"/>
                </a:solidFill>
                <a:latin typeface="Arial"/>
                <a:cs typeface="Arial"/>
              </a:defRPr>
            </a:lvl1pPr>
          </a:lstStyle>
          <a:p>
            <a:pPr marL="38100">
              <a:lnSpc>
                <a:spcPct val="100000"/>
              </a:lnSpc>
              <a:spcBef>
                <a:spcPts val="15"/>
              </a:spcBef>
            </a:pPr>
            <a:fld id="{81D60167-4931-47E6-BA6A-407CBD079E47}" type="slidenum">
              <a:rPr dirty="0" spc="-5"/>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00000"/>
                </a:solidFill>
                <a:latin typeface="Arial"/>
                <a:cs typeface="Arial"/>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idx="5" sz="quarter"/>
          </p:nvPr>
        </p:nvSpPr>
        <p:spPr/>
        <p:txBody>
          <a:bodyPr lIns="0" tIns="0" rIns="0" bIns="0"/>
          <a:lstStyle>
            <a:lvl1pPr>
              <a:defRPr sz="700" b="0" i="0">
                <a:solidFill>
                  <a:schemeClr val="tx1"/>
                </a:solidFill>
                <a:latin typeface="PMingLiU"/>
                <a:cs typeface="PMingLiU"/>
              </a:defRPr>
            </a:lvl1pPr>
          </a:lstStyle>
          <a:p>
            <a:pPr marL="12700">
              <a:lnSpc>
                <a:spcPct val="100000"/>
              </a:lnSpc>
              <a:spcBef>
                <a:spcPts val="85"/>
              </a:spcBef>
            </a:pPr>
            <a:r>
              <a:rPr dirty="0" spc="-5"/>
              <a:t>敬请参阅尾页之免</a:t>
            </a:r>
            <a:r>
              <a:rPr dirty="0" spc="15"/>
              <a:t>责</a:t>
            </a:r>
            <a:r>
              <a:rPr dirty="0" spc="-5"/>
              <a:t>声明</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800" b="0" i="0">
                <a:solidFill>
                  <a:schemeClr val="tx1"/>
                </a:solidFill>
                <a:latin typeface="Arial"/>
                <a:cs typeface="Arial"/>
              </a:defRPr>
            </a:lvl1pPr>
          </a:lstStyle>
          <a:p>
            <a:pPr marL="38100">
              <a:lnSpc>
                <a:spcPct val="100000"/>
              </a:lnSpc>
              <a:spcBef>
                <a:spcPts val="15"/>
              </a:spcBef>
            </a:pPr>
            <a:fld id="{81D60167-4931-47E6-BA6A-407CBD079E47}" type="slidenum">
              <a:rPr dirty="0" spc="-5"/>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00000"/>
                </a:solidFill>
                <a:latin typeface="Arial"/>
                <a:cs typeface="Arial"/>
              </a:defRPr>
            </a:lvl1pPr>
          </a:lstStyle>
          <a:p/>
        </p:txBody>
      </p:sp>
      <p:sp>
        <p:nvSpPr>
          <p:cNvPr id="3" name="Holder 3"/>
          <p:cNvSpPr>
            <a:spLocks noGrp="1"/>
          </p:cNvSpPr>
          <p:nvPr>
            <p:ph idx="2" sz="half"/>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700" b="0" i="0">
                <a:solidFill>
                  <a:schemeClr val="tx1"/>
                </a:solidFill>
                <a:latin typeface="PMingLiU"/>
                <a:cs typeface="PMingLiU"/>
              </a:defRPr>
            </a:lvl1pPr>
          </a:lstStyle>
          <a:p>
            <a:pPr marL="12700">
              <a:lnSpc>
                <a:spcPct val="100000"/>
              </a:lnSpc>
              <a:spcBef>
                <a:spcPts val="85"/>
              </a:spcBef>
            </a:pPr>
            <a:r>
              <a:rPr dirty="0" spc="-5"/>
              <a:t>敬请参阅尾页之免</a:t>
            </a:r>
            <a:r>
              <a:rPr dirty="0" spc="15"/>
              <a:t>责</a:t>
            </a:r>
            <a:r>
              <a:rPr dirty="0" spc="-5"/>
              <a:t>声明</a:t>
            </a:r>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800" b="0" i="0">
                <a:solidFill>
                  <a:schemeClr val="tx1"/>
                </a:solidFill>
                <a:latin typeface="Arial"/>
                <a:cs typeface="Arial"/>
              </a:defRPr>
            </a:lvl1pPr>
          </a:lstStyle>
          <a:p>
            <a:pPr marL="38100">
              <a:lnSpc>
                <a:spcPct val="100000"/>
              </a:lnSpc>
              <a:spcBef>
                <a:spcPts val="15"/>
              </a:spcBef>
            </a:pPr>
            <a:fld id="{81D60167-4931-47E6-BA6A-407CBD079E47}" type="slidenum">
              <a:rPr dirty="0" spc="-5"/>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00000"/>
                </a:solidFill>
                <a:latin typeface="Arial"/>
                <a:cs typeface="Arial"/>
              </a:defRPr>
            </a:lvl1pPr>
          </a:lstStyle>
          <a:p/>
        </p:txBody>
      </p:sp>
      <p:sp>
        <p:nvSpPr>
          <p:cNvPr id="3" name="Holder 3"/>
          <p:cNvSpPr>
            <a:spLocks noGrp="1"/>
          </p:cNvSpPr>
          <p:nvPr>
            <p:ph type="ftr" idx="5" sz="quarter"/>
          </p:nvPr>
        </p:nvSpPr>
        <p:spPr/>
        <p:txBody>
          <a:bodyPr lIns="0" tIns="0" rIns="0" bIns="0"/>
          <a:lstStyle>
            <a:lvl1pPr>
              <a:defRPr sz="700" b="0" i="0">
                <a:solidFill>
                  <a:schemeClr val="tx1"/>
                </a:solidFill>
                <a:latin typeface="PMingLiU"/>
                <a:cs typeface="PMingLiU"/>
              </a:defRPr>
            </a:lvl1pPr>
          </a:lstStyle>
          <a:p>
            <a:pPr marL="12700">
              <a:lnSpc>
                <a:spcPct val="100000"/>
              </a:lnSpc>
              <a:spcBef>
                <a:spcPts val="85"/>
              </a:spcBef>
            </a:pPr>
            <a:r>
              <a:rPr dirty="0" spc="-5"/>
              <a:t>敬请参阅尾页之免</a:t>
            </a:r>
            <a:r>
              <a:rPr dirty="0" spc="15"/>
              <a:t>责</a:t>
            </a:r>
            <a:r>
              <a:rPr dirty="0" spc="-5"/>
              <a:t>声明</a:t>
            </a:r>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800" b="0" i="0">
                <a:solidFill>
                  <a:schemeClr val="tx1"/>
                </a:solidFill>
                <a:latin typeface="Arial"/>
                <a:cs typeface="Arial"/>
              </a:defRPr>
            </a:lvl1pPr>
          </a:lstStyle>
          <a:p>
            <a:pPr marL="38100">
              <a:lnSpc>
                <a:spcPct val="100000"/>
              </a:lnSpc>
              <a:spcBef>
                <a:spcPts val="15"/>
              </a:spcBef>
            </a:pPr>
            <a:fld id="{81D60167-4931-47E6-BA6A-407CBD079E47}" type="slidenum">
              <a:rPr dirty="0" spc="-5"/>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defRPr sz="700" b="0" i="0">
                <a:solidFill>
                  <a:schemeClr val="tx1"/>
                </a:solidFill>
                <a:latin typeface="PMingLiU"/>
                <a:cs typeface="PMingLiU"/>
              </a:defRPr>
            </a:lvl1pPr>
          </a:lstStyle>
          <a:p>
            <a:pPr marL="12700">
              <a:lnSpc>
                <a:spcPct val="100000"/>
              </a:lnSpc>
              <a:spcBef>
                <a:spcPts val="85"/>
              </a:spcBef>
            </a:pPr>
            <a:r>
              <a:rPr dirty="0" spc="-5"/>
              <a:t>敬请参阅尾页之免</a:t>
            </a:r>
            <a:r>
              <a:rPr dirty="0" spc="15"/>
              <a:t>责</a:t>
            </a:r>
            <a:r>
              <a:rPr dirty="0" spc="-5"/>
              <a:t>声明</a:t>
            </a:r>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800" b="0" i="0">
                <a:solidFill>
                  <a:schemeClr val="tx1"/>
                </a:solidFill>
                <a:latin typeface="Arial"/>
                <a:cs typeface="Arial"/>
              </a:defRPr>
            </a:lvl1pPr>
          </a:lstStyle>
          <a:p>
            <a:pPr marL="38100">
              <a:lnSpc>
                <a:spcPct val="100000"/>
              </a:lnSpc>
              <a:spcBef>
                <a:spcPts val="15"/>
              </a:spcBef>
            </a:pPr>
            <a:fld id="{81D60167-4931-47E6-BA6A-407CBD079E47}" type="slidenum">
              <a:rPr dirty="0" spc="-5"/>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17956" y="1042161"/>
            <a:ext cx="6526936" cy="391159"/>
          </a:xfrm>
          <a:prstGeom prst="rect">
            <a:avLst/>
          </a:prstGeom>
        </p:spPr>
        <p:txBody>
          <a:bodyPr wrap="square" lIns="0" tIns="0" rIns="0" bIns="0">
            <a:spAutoFit/>
          </a:bodyPr>
          <a:lstStyle>
            <a:lvl1pPr>
              <a:defRPr sz="2400" b="1" i="0">
                <a:solidFill>
                  <a:srgbClr val="C00000"/>
                </a:solidFill>
                <a:latin typeface="Arial"/>
                <a:cs typeface="Arial"/>
              </a:defRPr>
            </a:lvl1pPr>
          </a:lstStyle>
          <a:p/>
        </p:txBody>
      </p:sp>
      <p:sp>
        <p:nvSpPr>
          <p:cNvPr id="3" name="Holder 3"/>
          <p:cNvSpPr>
            <a:spLocks noGrp="1"/>
          </p:cNvSpPr>
          <p:nvPr>
            <p:ph type="body" idx="1"/>
          </p:nvPr>
        </p:nvSpPr>
        <p:spPr>
          <a:xfrm>
            <a:off x="517956" y="3482797"/>
            <a:ext cx="6526936" cy="4839334"/>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a:xfrm>
            <a:off x="527100" y="10293825"/>
            <a:ext cx="1000760" cy="140970"/>
          </a:xfrm>
          <a:prstGeom prst="rect">
            <a:avLst/>
          </a:prstGeom>
        </p:spPr>
        <p:txBody>
          <a:bodyPr wrap="square" lIns="0" tIns="0" rIns="0" bIns="0">
            <a:spAutoFit/>
          </a:bodyPr>
          <a:lstStyle>
            <a:lvl1pPr>
              <a:defRPr sz="700" b="0" i="0">
                <a:solidFill>
                  <a:schemeClr val="tx1"/>
                </a:solidFill>
                <a:latin typeface="PMingLiU"/>
                <a:cs typeface="PMingLiU"/>
              </a:defRPr>
            </a:lvl1pPr>
          </a:lstStyle>
          <a:p>
            <a:pPr marL="12700">
              <a:lnSpc>
                <a:spcPct val="100000"/>
              </a:lnSpc>
              <a:spcBef>
                <a:spcPts val="85"/>
              </a:spcBef>
            </a:pPr>
            <a:r>
              <a:rPr dirty="0" spc="-5"/>
              <a:t>敬请参阅尾页之免</a:t>
            </a:r>
            <a:r>
              <a:rPr dirty="0" spc="15"/>
              <a:t>责</a:t>
            </a:r>
            <a:r>
              <a:rPr dirty="0" spc="-5"/>
              <a:t>声明</a:t>
            </a:r>
          </a:p>
        </p:txBody>
      </p:sp>
      <p:sp>
        <p:nvSpPr>
          <p:cNvPr id="5" name="Holder 5"/>
          <p:cNvSpPr>
            <a:spLocks noGrp="1"/>
          </p:cNvSpPr>
          <p:nvPr>
            <p:ph type="dt" idx="6" sz="half"/>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7091171" y="10296019"/>
            <a:ext cx="187325" cy="137795"/>
          </a:xfrm>
          <a:prstGeom prst="rect">
            <a:avLst/>
          </a:prstGeom>
        </p:spPr>
        <p:txBody>
          <a:bodyPr wrap="square" lIns="0" tIns="0" rIns="0" bIns="0">
            <a:spAutoFit/>
          </a:bodyPr>
          <a:lstStyle>
            <a:lvl1pPr>
              <a:defRPr sz="800" b="0" i="0">
                <a:solidFill>
                  <a:schemeClr val="tx1"/>
                </a:solidFill>
                <a:latin typeface="Arial"/>
                <a:cs typeface="Arial"/>
              </a:defRPr>
            </a:lvl1pPr>
          </a:lstStyle>
          <a:p>
            <a:pPr marL="38100">
              <a:lnSpc>
                <a:spcPct val="100000"/>
              </a:lnSpc>
              <a:spcBef>
                <a:spcPts val="15"/>
              </a:spcBef>
            </a:pPr>
            <a:fld id="{81D60167-4931-47E6-BA6A-407CBD079E47}" type="slidenum">
              <a:rPr dirty="0" spc="-5"/>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mbi.com.hk/" TargetMode="External"/><Relationship Id="rId3" Type="http://schemas.openxmlformats.org/officeDocument/2006/relationships/image" Target="../media/image1.png"/><Relationship Id="rId4" Type="http://schemas.openxmlformats.org/officeDocument/2006/relationships/hyperlink" Target="mailto:jillwu@cmbi.com.h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https://pubmed.ncbi.nlm.nih.gov/33482051/" TargetMode="External"/><Relationship Id="rId4" Type="http://schemas.openxmlformats.org/officeDocument/2006/relationships/hyperlink" Target="https://ashpublications.org/bloodadvances/article/5/20/4149/476779/Comparison-of-2-year-outcomes-with-CAR-T-cell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https://ashpublications.org/bloodadvances/article/4/19/4669/463994/Outcomes-in-patients-with-DLBCL-treated-with" TargetMode="External"/><Relationship Id="rId4" Type="http://schemas.openxmlformats.org/officeDocument/2006/relationships/image" Target="../media/image18.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slide" Target="slide3.xml"/><Relationship Id="rId4" Type="http://schemas.openxmlformats.org/officeDocument/2006/relationships/slide" Target="slide5.xml"/><Relationship Id="rId5" Type="http://schemas.openxmlformats.org/officeDocument/2006/relationships/slide" Target="slide6.xml"/><Relationship Id="rId6" Type="http://schemas.openxmlformats.org/officeDocument/2006/relationships/slide" Target="slide8.xml"/><Relationship Id="rId7" Type="http://schemas.openxmlformats.org/officeDocument/2006/relationships/slide" Target="slide10.xml"/><Relationship Id="rId8" Type="http://schemas.openxmlformats.org/officeDocument/2006/relationships/slide" Target="slide12.xml"/><Relationship Id="rId9" Type="http://schemas.openxmlformats.org/officeDocument/2006/relationships/slide" Target="slide16.xml"/><Relationship Id="rId10" Type="http://schemas.openxmlformats.org/officeDocument/2006/relationships/slide" Target="slide19.xml"/><Relationship Id="rId11" Type="http://schemas.openxmlformats.org/officeDocument/2006/relationships/slide" Target="slide22.xml"/><Relationship Id="rId12" Type="http://schemas.openxmlformats.org/officeDocument/2006/relationships/slide" Target="slide24.xml"/><Relationship Id="rId13" Type="http://schemas.openxmlformats.org/officeDocument/2006/relationships/slide" Target="slide25.xml"/><Relationship Id="rId14" Type="http://schemas.openxmlformats.org/officeDocument/2006/relationships/slide" Target="slide32.xml"/><Relationship Id="rId15" Type="http://schemas.openxmlformats.org/officeDocument/2006/relationships/slide" Target="slide33.xml"/><Relationship Id="rId16" Type="http://schemas.openxmlformats.org/officeDocument/2006/relationships/slide" Target="slide34.xml"/><Relationship Id="rId17" Type="http://schemas.openxmlformats.org/officeDocument/2006/relationships/slide" Target="slide36.xml"/><Relationship Id="rId18" Type="http://schemas.openxmlformats.org/officeDocument/2006/relationships/slide" Target="slide39.xml"/><Relationship Id="rId19" Type="http://schemas.openxmlformats.org/officeDocument/2006/relationships/slide" Target="slide41.xml"/><Relationship Id="rId20" Type="http://schemas.openxmlformats.org/officeDocument/2006/relationships/slide" Target="slide42.xml"/><Relationship Id="rId21" Type="http://schemas.openxmlformats.org/officeDocument/2006/relationships/slide" Target="slide48.xml"/><Relationship Id="rId22" Type="http://schemas.openxmlformats.org/officeDocument/2006/relationships/slide" Target="slide50.xml"/><Relationship Id="rId23" Type="http://schemas.openxmlformats.org/officeDocument/2006/relationships/slide" Target="slide52.xml"/><Relationship Id="rId24" Type="http://schemas.openxmlformats.org/officeDocument/2006/relationships/slide" Target="slide5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https://ashpublications.org/bloodadvances/article/4/19/4669/463994/Outcomes-in-patients-with-DLBCL-treated-with" TargetMode="External"/><Relationship Id="rId4" Type="http://schemas.openxmlformats.org/officeDocument/2006/relationships/image" Target="../media/image21.png"/><Relationship Id="rId5"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hyperlink" Target="https://www.ncbi.nlm.nih.gov/pmc/articles/PMC6820050/" TargetMode="External"/><Relationship Id="rId4" Type="http://schemas.openxmlformats.org/officeDocument/2006/relationships/hyperlink" Target="https://www.nature.com/articles/s41375-022-01531-2" TargetMode="External"/><Relationship Id="rId5" Type="http://schemas.openxmlformats.org/officeDocument/2006/relationships/hyperlink" Target="https://www.clinical-lymphoma-myeloma-leukemia.com/article/S2152-2650(21)02416-2/fulltext" TargetMode="External"/><Relationship Id="rId6" Type="http://schemas.openxmlformats.org/officeDocument/2006/relationships/image" Target="../media/image25.png"/><Relationship Id="rId7"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9.jpg"/><Relationship Id="rId4" Type="http://schemas.openxmlformats.org/officeDocument/2006/relationships/image" Target="../media/image30.png"/><Relationship Id="rId5"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3.png"/><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5.pn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7.png"/><Relationship Id="rId4" Type="http://schemas.openxmlformats.org/officeDocument/2006/relationships/image" Target="../media/image38.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40.jpg"/><Relationship Id="rId4" Type="http://schemas.openxmlformats.org/officeDocument/2006/relationships/image" Target="../media/image4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4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7.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jpg"/><Relationship Id="rId6" Type="http://schemas.openxmlformats.org/officeDocument/2006/relationships/image" Target="../media/image46.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4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48.jpg"/><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50.png"/><Relationship Id="rId4" Type="http://schemas.openxmlformats.org/officeDocument/2006/relationships/image" Target="../media/image5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5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0.png"/><Relationship Id="rId4" Type="http://schemas.openxmlformats.org/officeDocument/2006/relationships/image" Target="../media/image11.jpg"/><Relationship Id="rId5"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7204" y="10176154"/>
            <a:ext cx="4001135" cy="287655"/>
          </a:xfrm>
          <a:prstGeom prst="rect">
            <a:avLst/>
          </a:prstGeom>
        </p:spPr>
        <p:txBody>
          <a:bodyPr wrap="square" lIns="0" tIns="36830" rIns="0" bIns="0" rtlCol="0" vert="horz">
            <a:spAutoFit/>
          </a:bodyPr>
          <a:lstStyle/>
          <a:p>
            <a:pPr marL="12700">
              <a:lnSpc>
                <a:spcPct val="100000"/>
              </a:lnSpc>
              <a:spcBef>
                <a:spcPts val="290"/>
              </a:spcBef>
            </a:pPr>
            <a:r>
              <a:rPr dirty="0" sz="700" spc="-5">
                <a:latin typeface="PMingLiU"/>
                <a:cs typeface="PMingLiU"/>
              </a:rPr>
              <a:t>敬请参阅尾页之免</a:t>
            </a:r>
            <a:r>
              <a:rPr dirty="0" sz="700" spc="15">
                <a:latin typeface="PMingLiU"/>
                <a:cs typeface="PMingLiU"/>
              </a:rPr>
              <a:t>责</a:t>
            </a:r>
            <a:r>
              <a:rPr dirty="0" sz="700" spc="-5">
                <a:latin typeface="PMingLiU"/>
                <a:cs typeface="PMingLiU"/>
              </a:rPr>
              <a:t>声明</a:t>
            </a:r>
            <a:endParaRPr sz="700">
              <a:latin typeface="PMingLiU"/>
              <a:cs typeface="PMingLiU"/>
            </a:endParaRPr>
          </a:p>
          <a:p>
            <a:pPr marL="12700">
              <a:lnSpc>
                <a:spcPct val="100000"/>
              </a:lnSpc>
              <a:spcBef>
                <a:spcPts val="195"/>
              </a:spcBef>
            </a:pPr>
            <a:r>
              <a:rPr dirty="0" sz="700" spc="-5">
                <a:latin typeface="PMingLiU"/>
                <a:cs typeface="PMingLiU"/>
              </a:rPr>
              <a:t>请到彭博</a:t>
            </a:r>
            <a:r>
              <a:rPr dirty="0" sz="700" spc="5">
                <a:latin typeface="PMingLiU"/>
                <a:cs typeface="PMingLiU"/>
              </a:rPr>
              <a:t> </a:t>
            </a:r>
            <a:r>
              <a:rPr dirty="0" sz="700">
                <a:latin typeface="Arial"/>
                <a:cs typeface="Arial"/>
              </a:rPr>
              <a:t>(</a:t>
            </a:r>
            <a:r>
              <a:rPr dirty="0" sz="700" spc="-5">
                <a:latin typeface="PMingLiU"/>
                <a:cs typeface="PMingLiU"/>
              </a:rPr>
              <a:t>搜索代码</a:t>
            </a:r>
            <a:r>
              <a:rPr dirty="0" sz="700" spc="-5">
                <a:latin typeface="Arial"/>
                <a:cs typeface="Arial"/>
              </a:rPr>
              <a:t>: </a:t>
            </a:r>
            <a:r>
              <a:rPr dirty="0" sz="700">
                <a:latin typeface="Arial"/>
                <a:cs typeface="Arial"/>
              </a:rPr>
              <a:t>RESP</a:t>
            </a:r>
            <a:r>
              <a:rPr dirty="0" sz="700" spc="-15">
                <a:latin typeface="Arial"/>
                <a:cs typeface="Arial"/>
              </a:rPr>
              <a:t> </a:t>
            </a:r>
            <a:r>
              <a:rPr dirty="0" sz="700" spc="-5">
                <a:latin typeface="Arial"/>
                <a:cs typeface="Arial"/>
              </a:rPr>
              <a:t>CMBR</a:t>
            </a:r>
            <a:r>
              <a:rPr dirty="0" sz="700">
                <a:latin typeface="Arial"/>
                <a:cs typeface="Arial"/>
              </a:rPr>
              <a:t> &lt;GO&gt;)</a:t>
            </a:r>
            <a:r>
              <a:rPr dirty="0" sz="700" spc="-5">
                <a:latin typeface="PMingLiU"/>
                <a:cs typeface="PMingLiU"/>
              </a:rPr>
              <a:t>或</a:t>
            </a:r>
            <a:r>
              <a:rPr dirty="0" sz="700" spc="-20">
                <a:latin typeface="PMingLiU"/>
                <a:cs typeface="PMingLiU"/>
              </a:rPr>
              <a:t> </a:t>
            </a:r>
            <a:r>
              <a:rPr dirty="0" sz="700" spc="-5">
                <a:latin typeface="Arial"/>
                <a:cs typeface="Arial"/>
              </a:rPr>
              <a:t>http:// </a:t>
            </a:r>
            <a:r>
              <a:rPr dirty="0" sz="700">
                <a:latin typeface="Arial"/>
                <a:cs typeface="Arial"/>
                <a:hlinkClick r:id="rId2"/>
              </a:rPr>
              <a:t>www.cmbi.com.hk</a:t>
            </a:r>
            <a:r>
              <a:rPr dirty="0" sz="700" spc="-55">
                <a:latin typeface="Arial"/>
                <a:cs typeface="Arial"/>
                <a:hlinkClick r:id="rId2"/>
              </a:rPr>
              <a:t> </a:t>
            </a:r>
            <a:r>
              <a:rPr dirty="0" sz="700" spc="-5">
                <a:latin typeface="PMingLiU"/>
                <a:cs typeface="PMingLiU"/>
              </a:rPr>
              <a:t>下载更</a:t>
            </a:r>
            <a:r>
              <a:rPr dirty="0" sz="700" spc="15">
                <a:latin typeface="PMingLiU"/>
                <a:cs typeface="PMingLiU"/>
              </a:rPr>
              <a:t>多</a:t>
            </a:r>
            <a:r>
              <a:rPr dirty="0" sz="700" spc="-5">
                <a:latin typeface="PMingLiU"/>
                <a:cs typeface="PMingLiU"/>
              </a:rPr>
              <a:t>招银国际证券研究</a:t>
            </a:r>
            <a:r>
              <a:rPr dirty="0" sz="700" spc="15">
                <a:latin typeface="PMingLiU"/>
                <a:cs typeface="PMingLiU"/>
              </a:rPr>
              <a:t>报</a:t>
            </a:r>
            <a:r>
              <a:rPr dirty="0" sz="700" spc="-5">
                <a:latin typeface="PMingLiU"/>
                <a:cs typeface="PMingLiU"/>
              </a:rPr>
              <a:t>告</a:t>
            </a:r>
            <a:endParaRPr sz="700">
              <a:latin typeface="PMingLiU"/>
              <a:cs typeface="PMingLiU"/>
            </a:endParaRPr>
          </a:p>
        </p:txBody>
      </p:sp>
      <p:sp>
        <p:nvSpPr>
          <p:cNvPr id="3" name="object 3"/>
          <p:cNvSpPr txBox="1"/>
          <p:nvPr/>
        </p:nvSpPr>
        <p:spPr>
          <a:xfrm>
            <a:off x="7168388" y="10195052"/>
            <a:ext cx="81915" cy="146685"/>
          </a:xfrm>
          <a:prstGeom prst="rect">
            <a:avLst/>
          </a:prstGeom>
        </p:spPr>
        <p:txBody>
          <a:bodyPr wrap="square" lIns="0" tIns="11430" rIns="0" bIns="0" rtlCol="0" vert="horz">
            <a:spAutoFit/>
          </a:bodyPr>
          <a:lstStyle/>
          <a:p>
            <a:pPr marL="12700">
              <a:lnSpc>
                <a:spcPct val="100000"/>
              </a:lnSpc>
              <a:spcBef>
                <a:spcPts val="90"/>
              </a:spcBef>
            </a:pPr>
            <a:r>
              <a:rPr dirty="0" sz="800" spc="-5">
                <a:latin typeface="Arial"/>
                <a:cs typeface="Arial"/>
              </a:rPr>
              <a:t>1</a:t>
            </a:r>
            <a:endParaRPr sz="800">
              <a:latin typeface="Arial"/>
              <a:cs typeface="Arial"/>
            </a:endParaRPr>
          </a:p>
        </p:txBody>
      </p:sp>
      <p:sp>
        <p:nvSpPr>
          <p:cNvPr id="4" name="object 4"/>
          <p:cNvSpPr/>
          <p:nvPr/>
        </p:nvSpPr>
        <p:spPr>
          <a:xfrm>
            <a:off x="539800" y="10195559"/>
            <a:ext cx="6699250" cy="18415"/>
          </a:xfrm>
          <a:custGeom>
            <a:avLst/>
            <a:gdLst/>
            <a:ahLst/>
            <a:cxnLst/>
            <a:rect l="l" t="t" r="r" b="b"/>
            <a:pathLst>
              <a:path w="6699250" h="18415">
                <a:moveTo>
                  <a:pt x="6699199" y="0"/>
                </a:moveTo>
                <a:lnTo>
                  <a:pt x="4213809" y="0"/>
                </a:lnTo>
                <a:lnTo>
                  <a:pt x="4195572" y="0"/>
                </a:lnTo>
                <a:lnTo>
                  <a:pt x="0" y="0"/>
                </a:lnTo>
                <a:lnTo>
                  <a:pt x="0" y="18288"/>
                </a:lnTo>
                <a:lnTo>
                  <a:pt x="4195521" y="18288"/>
                </a:lnTo>
                <a:lnTo>
                  <a:pt x="4213809" y="18288"/>
                </a:lnTo>
                <a:lnTo>
                  <a:pt x="6699199" y="18288"/>
                </a:lnTo>
                <a:lnTo>
                  <a:pt x="6699199" y="0"/>
                </a:lnTo>
                <a:close/>
              </a:path>
            </a:pathLst>
          </a:custGeom>
          <a:solidFill>
            <a:srgbClr val="938953"/>
          </a:solidFill>
        </p:spPr>
        <p:txBody>
          <a:bodyPr wrap="square" lIns="0" tIns="0" rIns="0" bIns="0" rtlCol="0"/>
          <a:lstStyle/>
          <a:p/>
        </p:txBody>
      </p:sp>
      <p:sp>
        <p:nvSpPr>
          <p:cNvPr id="5" name="object 5"/>
          <p:cNvSpPr txBox="1"/>
          <p:nvPr/>
        </p:nvSpPr>
        <p:spPr>
          <a:xfrm>
            <a:off x="517956" y="237236"/>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sp>
        <p:nvSpPr>
          <p:cNvPr id="6" name="object 6"/>
          <p:cNvSpPr txBox="1"/>
          <p:nvPr/>
        </p:nvSpPr>
        <p:spPr>
          <a:xfrm>
            <a:off x="517956" y="572769"/>
            <a:ext cx="2275840"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Microsoft JhengHei UI"/>
                <a:cs typeface="Microsoft JhengHei UI"/>
              </a:rPr>
              <a:t>招银国际</a:t>
            </a:r>
            <a:r>
              <a:rPr dirty="0" sz="1000" spc="-20" b="1">
                <a:latin typeface="Microsoft JhengHei UI"/>
                <a:cs typeface="Microsoft JhengHei UI"/>
              </a:rPr>
              <a:t>环</a:t>
            </a:r>
            <a:r>
              <a:rPr dirty="0" sz="1000" spc="5" b="1">
                <a:latin typeface="Microsoft JhengHei UI"/>
                <a:cs typeface="Microsoft JhengHei UI"/>
              </a:rPr>
              <a:t>球市场</a:t>
            </a:r>
            <a:r>
              <a:rPr dirty="0" sz="1000" b="1">
                <a:latin typeface="Microsoft JhengHei UI"/>
                <a:cs typeface="Microsoft JhengHei UI"/>
              </a:rPr>
              <a:t> </a:t>
            </a:r>
            <a:r>
              <a:rPr dirty="0" sz="1000" b="1">
                <a:latin typeface="Arial"/>
                <a:cs typeface="Arial"/>
              </a:rPr>
              <a:t>|</a:t>
            </a:r>
            <a:r>
              <a:rPr dirty="0" sz="1000" spc="-45" b="1">
                <a:latin typeface="Arial"/>
                <a:cs typeface="Arial"/>
              </a:rPr>
              <a:t> </a:t>
            </a:r>
            <a:r>
              <a:rPr dirty="0" sz="1000" spc="5" b="1">
                <a:latin typeface="Microsoft JhengHei UI"/>
                <a:cs typeface="Microsoft JhengHei UI"/>
              </a:rPr>
              <a:t>睿智投资 </a:t>
            </a:r>
            <a:r>
              <a:rPr dirty="0" sz="1000" b="1">
                <a:latin typeface="Arial"/>
                <a:cs typeface="Arial"/>
              </a:rPr>
              <a:t>|</a:t>
            </a:r>
            <a:r>
              <a:rPr dirty="0" sz="1000" spc="-20" b="1">
                <a:latin typeface="Arial"/>
                <a:cs typeface="Arial"/>
              </a:rPr>
              <a:t> </a:t>
            </a:r>
            <a:r>
              <a:rPr dirty="0" sz="1000" spc="5" b="1">
                <a:latin typeface="Microsoft JhengHei UI"/>
                <a:cs typeface="Microsoft JhengHei UI"/>
              </a:rPr>
              <a:t>行业研究</a:t>
            </a:r>
            <a:endParaRPr sz="1000">
              <a:latin typeface="Microsoft JhengHei UI"/>
              <a:cs typeface="Microsoft JhengHei UI"/>
            </a:endParaRPr>
          </a:p>
        </p:txBody>
      </p:sp>
      <p:sp>
        <p:nvSpPr>
          <p:cNvPr id="7" name="object 7"/>
          <p:cNvSpPr txBox="1">
            <a:spLocks noGrp="1"/>
          </p:cNvSpPr>
          <p:nvPr>
            <p:ph type="title"/>
          </p:nvPr>
        </p:nvSpPr>
        <p:spPr>
          <a:xfrm>
            <a:off x="517956" y="1042161"/>
            <a:ext cx="2876550" cy="391160"/>
          </a:xfrm>
          <a:prstGeom prst="rect"/>
        </p:spPr>
        <p:txBody>
          <a:bodyPr wrap="square" lIns="0" tIns="12700" rIns="0" bIns="0" rtlCol="0" vert="horz">
            <a:spAutoFit/>
          </a:bodyPr>
          <a:lstStyle/>
          <a:p>
            <a:pPr marL="12700">
              <a:lnSpc>
                <a:spcPct val="100000"/>
              </a:lnSpc>
              <a:spcBef>
                <a:spcPts val="100"/>
              </a:spcBef>
            </a:pPr>
            <a:r>
              <a:rPr dirty="0" spc="-10"/>
              <a:t>CAR-T</a:t>
            </a:r>
            <a:r>
              <a:rPr dirty="0" spc="-165"/>
              <a:t> </a:t>
            </a:r>
            <a:r>
              <a:rPr dirty="0" spc="20">
                <a:latin typeface="Microsoft JhengHei UI"/>
                <a:cs typeface="Microsoft JhengHei UI"/>
              </a:rPr>
              <a:t>细</a:t>
            </a:r>
            <a:r>
              <a:rPr dirty="0">
                <a:latin typeface="Microsoft JhengHei UI"/>
                <a:cs typeface="Microsoft JhengHei UI"/>
              </a:rPr>
              <a:t>胞治</a:t>
            </a:r>
            <a:r>
              <a:rPr dirty="0" spc="5">
                <a:latin typeface="Microsoft JhengHei UI"/>
                <a:cs typeface="Microsoft JhengHei UI"/>
              </a:rPr>
              <a:t>疗</a:t>
            </a:r>
            <a:r>
              <a:rPr dirty="0">
                <a:latin typeface="Microsoft JhengHei UI"/>
                <a:cs typeface="Microsoft JhengHei UI"/>
              </a:rPr>
              <a:t>行业</a:t>
            </a:r>
          </a:p>
        </p:txBody>
      </p:sp>
      <p:grpSp>
        <p:nvGrpSpPr>
          <p:cNvPr id="8" name="object 8"/>
          <p:cNvGrpSpPr/>
          <p:nvPr/>
        </p:nvGrpSpPr>
        <p:grpSpPr>
          <a:xfrm>
            <a:off x="5230367" y="341375"/>
            <a:ext cx="1999614" cy="1064260"/>
            <a:chOff x="5230367" y="341375"/>
            <a:chExt cx="1999614" cy="1064260"/>
          </a:xfrm>
        </p:grpSpPr>
        <p:sp>
          <p:nvSpPr>
            <p:cNvPr id="9" name="object 9"/>
            <p:cNvSpPr/>
            <p:nvPr/>
          </p:nvSpPr>
          <p:spPr>
            <a:xfrm>
              <a:off x="5232527" y="1048765"/>
              <a:ext cx="1997710" cy="356870"/>
            </a:xfrm>
            <a:custGeom>
              <a:avLst/>
              <a:gdLst/>
              <a:ahLst/>
              <a:cxnLst/>
              <a:rect l="l" t="t" r="r" b="b"/>
              <a:pathLst>
                <a:path w="1997709" h="356869">
                  <a:moveTo>
                    <a:pt x="1997329" y="0"/>
                  </a:moveTo>
                  <a:lnTo>
                    <a:pt x="0" y="0"/>
                  </a:lnTo>
                  <a:lnTo>
                    <a:pt x="0" y="356616"/>
                  </a:lnTo>
                  <a:lnTo>
                    <a:pt x="1997329" y="356616"/>
                  </a:lnTo>
                  <a:lnTo>
                    <a:pt x="1997329" y="0"/>
                  </a:lnTo>
                  <a:close/>
                </a:path>
              </a:pathLst>
            </a:custGeom>
            <a:solidFill>
              <a:srgbClr val="C00000"/>
            </a:solidFill>
          </p:spPr>
          <p:txBody>
            <a:bodyPr wrap="square" lIns="0" tIns="0" rIns="0" bIns="0" rtlCol="0"/>
            <a:lstStyle/>
            <a:p/>
          </p:txBody>
        </p:sp>
        <p:pic>
          <p:nvPicPr>
            <p:cNvPr id="10" name="object 10"/>
            <p:cNvPicPr/>
            <p:nvPr/>
          </p:nvPicPr>
          <p:blipFill>
            <a:blip r:embed="rId3" cstate="print"/>
            <a:stretch>
              <a:fillRect/>
            </a:stretch>
          </p:blipFill>
          <p:spPr>
            <a:xfrm>
              <a:off x="5230367" y="341375"/>
              <a:ext cx="1709928" cy="704087"/>
            </a:xfrm>
            <a:prstGeom prst="rect">
              <a:avLst/>
            </a:prstGeom>
          </p:spPr>
        </p:pic>
      </p:grpSp>
      <p:sp>
        <p:nvSpPr>
          <p:cNvPr id="11" name="object 11"/>
          <p:cNvSpPr/>
          <p:nvPr/>
        </p:nvSpPr>
        <p:spPr>
          <a:xfrm>
            <a:off x="530656" y="1405458"/>
            <a:ext cx="4568190" cy="430530"/>
          </a:xfrm>
          <a:custGeom>
            <a:avLst/>
            <a:gdLst/>
            <a:ahLst/>
            <a:cxnLst/>
            <a:rect l="l" t="t" r="r" b="b"/>
            <a:pathLst>
              <a:path w="4568190" h="430530">
                <a:moveTo>
                  <a:pt x="4567682" y="0"/>
                </a:moveTo>
                <a:lnTo>
                  <a:pt x="0" y="0"/>
                </a:lnTo>
                <a:lnTo>
                  <a:pt x="0" y="430072"/>
                </a:lnTo>
                <a:lnTo>
                  <a:pt x="4567682" y="430072"/>
                </a:lnTo>
                <a:lnTo>
                  <a:pt x="4567682" y="0"/>
                </a:lnTo>
                <a:close/>
              </a:path>
            </a:pathLst>
          </a:custGeom>
          <a:solidFill>
            <a:srgbClr val="FFFFFF"/>
          </a:solidFill>
        </p:spPr>
        <p:txBody>
          <a:bodyPr wrap="square" lIns="0" tIns="0" rIns="0" bIns="0" rtlCol="0"/>
          <a:lstStyle/>
          <a:p/>
        </p:txBody>
      </p:sp>
      <p:sp>
        <p:nvSpPr>
          <p:cNvPr id="12" name="object 12"/>
          <p:cNvSpPr txBox="1"/>
          <p:nvPr/>
        </p:nvSpPr>
        <p:spPr>
          <a:xfrm>
            <a:off x="517956" y="1469262"/>
            <a:ext cx="4416425" cy="255904"/>
          </a:xfrm>
          <a:prstGeom prst="rect">
            <a:avLst/>
          </a:prstGeom>
        </p:spPr>
        <p:txBody>
          <a:bodyPr wrap="square" lIns="0" tIns="13970" rIns="0" bIns="0" rtlCol="0" vert="horz">
            <a:spAutoFit/>
          </a:bodyPr>
          <a:lstStyle/>
          <a:p>
            <a:pPr marL="12700">
              <a:lnSpc>
                <a:spcPct val="100000"/>
              </a:lnSpc>
              <a:spcBef>
                <a:spcPts val="110"/>
              </a:spcBef>
            </a:pPr>
            <a:r>
              <a:rPr dirty="0" sz="1500" spc="10" b="1">
                <a:latin typeface="Microsoft JhengHei UI"/>
                <a:cs typeface="Microsoft JhengHei UI"/>
              </a:rPr>
              <a:t>血液</a:t>
            </a:r>
            <a:r>
              <a:rPr dirty="0" sz="1500" spc="-15" b="1">
                <a:latin typeface="Microsoft JhengHei UI"/>
                <a:cs typeface="Microsoft JhengHei UI"/>
              </a:rPr>
              <a:t>瘤</a:t>
            </a:r>
            <a:r>
              <a:rPr dirty="0" sz="1500" spc="10" b="1">
                <a:latin typeface="Microsoft JhengHei UI"/>
                <a:cs typeface="Microsoft JhengHei UI"/>
              </a:rPr>
              <a:t>突</a:t>
            </a:r>
            <a:r>
              <a:rPr dirty="0" sz="1500" spc="-15" b="1">
                <a:latin typeface="Microsoft JhengHei UI"/>
                <a:cs typeface="Microsoft JhengHei UI"/>
              </a:rPr>
              <a:t>破</a:t>
            </a:r>
            <a:r>
              <a:rPr dirty="0" sz="1500" spc="10" b="1">
                <a:latin typeface="Microsoft JhengHei UI"/>
                <a:cs typeface="Microsoft JhengHei UI"/>
              </a:rPr>
              <a:t>早</a:t>
            </a:r>
            <a:r>
              <a:rPr dirty="0" sz="1500" spc="-15" b="1">
                <a:latin typeface="Microsoft JhengHei UI"/>
                <a:cs typeface="Microsoft JhengHei UI"/>
              </a:rPr>
              <a:t>线</a:t>
            </a:r>
            <a:r>
              <a:rPr dirty="0" sz="1500" spc="10" b="1">
                <a:latin typeface="Microsoft JhengHei UI"/>
                <a:cs typeface="Microsoft JhengHei UI"/>
              </a:rPr>
              <a:t>治疗</a:t>
            </a:r>
            <a:r>
              <a:rPr dirty="0" sz="1500" spc="-15" b="1">
                <a:latin typeface="Microsoft JhengHei UI"/>
                <a:cs typeface="Microsoft JhengHei UI"/>
              </a:rPr>
              <a:t>，</a:t>
            </a:r>
            <a:r>
              <a:rPr dirty="0" sz="1500" spc="10" b="1">
                <a:latin typeface="Microsoft JhengHei UI"/>
                <a:cs typeface="Microsoft JhengHei UI"/>
              </a:rPr>
              <a:t>期</a:t>
            </a:r>
            <a:r>
              <a:rPr dirty="0" sz="1500" spc="-15" b="1">
                <a:latin typeface="Microsoft JhengHei UI"/>
                <a:cs typeface="Microsoft JhengHei UI"/>
              </a:rPr>
              <a:t>待</a:t>
            </a:r>
            <a:r>
              <a:rPr dirty="0" sz="1500" spc="10" b="1">
                <a:latin typeface="Microsoft JhengHei UI"/>
                <a:cs typeface="Microsoft JhengHei UI"/>
              </a:rPr>
              <a:t>实</a:t>
            </a:r>
            <a:r>
              <a:rPr dirty="0" sz="1500" spc="-15" b="1">
                <a:latin typeface="Microsoft JhengHei UI"/>
                <a:cs typeface="Microsoft JhengHei UI"/>
              </a:rPr>
              <a:t>体</a:t>
            </a:r>
            <a:r>
              <a:rPr dirty="0" sz="1500" spc="10" b="1">
                <a:latin typeface="Microsoft JhengHei UI"/>
                <a:cs typeface="Microsoft JhengHei UI"/>
              </a:rPr>
              <a:t>瘤</a:t>
            </a:r>
            <a:r>
              <a:rPr dirty="0" sz="1500" spc="-15" b="1">
                <a:latin typeface="Microsoft JhengHei UI"/>
                <a:cs typeface="Microsoft JhengHei UI"/>
              </a:rPr>
              <a:t>突</a:t>
            </a:r>
            <a:r>
              <a:rPr dirty="0" sz="1500" spc="10" b="1">
                <a:latin typeface="Microsoft JhengHei UI"/>
                <a:cs typeface="Microsoft JhengHei UI"/>
              </a:rPr>
              <a:t>破和</a:t>
            </a:r>
            <a:r>
              <a:rPr dirty="0" sz="1500" spc="-15" b="1">
                <a:latin typeface="Microsoft JhengHei UI"/>
                <a:cs typeface="Microsoft JhengHei UI"/>
              </a:rPr>
              <a:t>商</a:t>
            </a:r>
            <a:r>
              <a:rPr dirty="0" sz="1500" spc="10" b="1">
                <a:latin typeface="Microsoft JhengHei UI"/>
                <a:cs typeface="Microsoft JhengHei UI"/>
              </a:rPr>
              <a:t>业</a:t>
            </a:r>
            <a:r>
              <a:rPr dirty="0" sz="1500" spc="-10" b="1">
                <a:latin typeface="Microsoft JhengHei UI"/>
                <a:cs typeface="Microsoft JhengHei UI"/>
              </a:rPr>
              <a:t>化</a:t>
            </a:r>
            <a:r>
              <a:rPr dirty="0" sz="1500" spc="10" b="1">
                <a:latin typeface="Microsoft JhengHei UI"/>
                <a:cs typeface="Microsoft JhengHei UI"/>
              </a:rPr>
              <a:t>腾飞</a:t>
            </a:r>
            <a:endParaRPr sz="1500">
              <a:latin typeface="Microsoft JhengHei UI"/>
              <a:cs typeface="Microsoft JhengHei UI"/>
            </a:endParaRPr>
          </a:p>
        </p:txBody>
      </p:sp>
      <p:sp>
        <p:nvSpPr>
          <p:cNvPr id="13" name="object 13"/>
          <p:cNvSpPr txBox="1"/>
          <p:nvPr/>
        </p:nvSpPr>
        <p:spPr>
          <a:xfrm>
            <a:off x="517956" y="1958162"/>
            <a:ext cx="4450080" cy="1501140"/>
          </a:xfrm>
          <a:prstGeom prst="rect">
            <a:avLst/>
          </a:prstGeom>
        </p:spPr>
        <p:txBody>
          <a:bodyPr wrap="square" lIns="0" tIns="10160" rIns="0" bIns="0" rtlCol="0" vert="horz">
            <a:spAutoFit/>
          </a:bodyPr>
          <a:lstStyle/>
          <a:p>
            <a:pPr algn="just" marL="12700" marR="5080">
              <a:lnSpc>
                <a:spcPct val="121200"/>
              </a:lnSpc>
              <a:spcBef>
                <a:spcPts val="80"/>
              </a:spcBef>
            </a:pPr>
            <a:r>
              <a:rPr dirty="0" sz="1000" spc="-5">
                <a:latin typeface="Arial"/>
                <a:cs typeface="Arial"/>
              </a:rPr>
              <a:t>2022</a:t>
            </a:r>
            <a:r>
              <a:rPr dirty="0" sz="1000" spc="-25">
                <a:latin typeface="Arial"/>
                <a:cs typeface="Arial"/>
              </a:rPr>
              <a:t> </a:t>
            </a:r>
            <a:r>
              <a:rPr dirty="0" sz="1000" spc="5">
                <a:latin typeface="PMingLiU"/>
                <a:cs typeface="PMingLiU"/>
              </a:rPr>
              <a:t>年以来</a:t>
            </a:r>
            <a:r>
              <a:rPr dirty="0" sz="1000" spc="-5">
                <a:latin typeface="PMingLiU"/>
                <a:cs typeface="PMingLiU"/>
              </a:rPr>
              <a:t>，</a:t>
            </a:r>
            <a:r>
              <a:rPr dirty="0" sz="1000" spc="-5">
                <a:latin typeface="Arial"/>
                <a:cs typeface="Arial"/>
              </a:rPr>
              <a:t>CAR-T</a:t>
            </a:r>
            <a:r>
              <a:rPr dirty="0" sz="1000" spc="-10">
                <a:latin typeface="Arial"/>
                <a:cs typeface="Arial"/>
              </a:rPr>
              <a:t> </a:t>
            </a:r>
            <a:r>
              <a:rPr dirty="0" sz="1000" spc="5">
                <a:latin typeface="PMingLiU"/>
                <a:cs typeface="PMingLiU"/>
              </a:rPr>
              <a:t>行</a:t>
            </a:r>
            <a:r>
              <a:rPr dirty="0" sz="1000" spc="-20">
                <a:latin typeface="PMingLiU"/>
                <a:cs typeface="PMingLiU"/>
              </a:rPr>
              <a:t>业</a:t>
            </a:r>
            <a:r>
              <a:rPr dirty="0" sz="1000" spc="5">
                <a:latin typeface="PMingLiU"/>
                <a:cs typeface="PMingLiU"/>
              </a:rPr>
              <a:t>已经</a:t>
            </a:r>
            <a:r>
              <a:rPr dirty="0" sz="1000" spc="-20">
                <a:latin typeface="PMingLiU"/>
                <a:cs typeface="PMingLiU"/>
              </a:rPr>
              <a:t>在</a:t>
            </a:r>
            <a:r>
              <a:rPr dirty="0" sz="1000" spc="5">
                <a:latin typeface="PMingLiU"/>
                <a:cs typeface="PMingLiU"/>
              </a:rPr>
              <a:t>血液</a:t>
            </a:r>
            <a:r>
              <a:rPr dirty="0" sz="1000" spc="-20">
                <a:latin typeface="PMingLiU"/>
                <a:cs typeface="PMingLiU"/>
              </a:rPr>
              <a:t>瘤</a:t>
            </a:r>
            <a:r>
              <a:rPr dirty="0" sz="1000" spc="5">
                <a:latin typeface="PMingLiU"/>
                <a:cs typeface="PMingLiU"/>
              </a:rPr>
              <a:t>前线</a:t>
            </a:r>
            <a:r>
              <a:rPr dirty="0" sz="1000" spc="-20">
                <a:latin typeface="PMingLiU"/>
                <a:cs typeface="PMingLiU"/>
              </a:rPr>
              <a:t>治</a:t>
            </a:r>
            <a:r>
              <a:rPr dirty="0" sz="1000" spc="5">
                <a:latin typeface="PMingLiU"/>
                <a:cs typeface="PMingLiU"/>
              </a:rPr>
              <a:t>疗、</a:t>
            </a:r>
            <a:r>
              <a:rPr dirty="0" sz="1000" spc="-20">
                <a:latin typeface="PMingLiU"/>
                <a:cs typeface="PMingLiU"/>
              </a:rPr>
              <a:t>实</a:t>
            </a:r>
            <a:r>
              <a:rPr dirty="0" sz="1000" spc="5">
                <a:latin typeface="PMingLiU"/>
                <a:cs typeface="PMingLiU"/>
              </a:rPr>
              <a:t>体瘤治</a:t>
            </a:r>
            <a:r>
              <a:rPr dirty="0" sz="1000" spc="-20">
                <a:latin typeface="PMingLiU"/>
                <a:cs typeface="PMingLiU"/>
              </a:rPr>
              <a:t>疗</a:t>
            </a:r>
            <a:r>
              <a:rPr dirty="0" sz="1000" spc="5">
                <a:latin typeface="PMingLiU"/>
                <a:cs typeface="PMingLiU"/>
              </a:rPr>
              <a:t>、同</a:t>
            </a:r>
            <a:r>
              <a:rPr dirty="0" sz="1000" spc="-20">
                <a:latin typeface="PMingLiU"/>
                <a:cs typeface="PMingLiU"/>
              </a:rPr>
              <a:t>种</a:t>
            </a:r>
            <a:r>
              <a:rPr dirty="0" sz="1000" spc="5">
                <a:latin typeface="PMingLiU"/>
                <a:cs typeface="PMingLiU"/>
              </a:rPr>
              <a:t>异体</a:t>
            </a:r>
            <a:r>
              <a:rPr dirty="0" sz="1000" spc="-20">
                <a:latin typeface="PMingLiU"/>
                <a:cs typeface="PMingLiU"/>
              </a:rPr>
              <a:t>治</a:t>
            </a:r>
            <a:r>
              <a:rPr dirty="0" sz="1000" spc="5">
                <a:latin typeface="PMingLiU"/>
                <a:cs typeface="PMingLiU"/>
              </a:rPr>
              <a:t>疗 等多维</a:t>
            </a:r>
            <a:r>
              <a:rPr dirty="0" sz="1000" spc="-20">
                <a:latin typeface="PMingLiU"/>
                <a:cs typeface="PMingLiU"/>
              </a:rPr>
              <a:t>度</a:t>
            </a:r>
            <a:r>
              <a:rPr dirty="0" sz="1000" spc="5">
                <a:latin typeface="PMingLiU"/>
                <a:cs typeface="PMingLiU"/>
              </a:rPr>
              <a:t>迎来</a:t>
            </a:r>
            <a:r>
              <a:rPr dirty="0" sz="1000" spc="-20">
                <a:latin typeface="PMingLiU"/>
                <a:cs typeface="PMingLiU"/>
              </a:rPr>
              <a:t>突</a:t>
            </a:r>
            <a:r>
              <a:rPr dirty="0" sz="1000" spc="5">
                <a:latin typeface="PMingLiU"/>
                <a:cs typeface="PMingLiU"/>
              </a:rPr>
              <a:t>破，国</a:t>
            </a:r>
            <a:r>
              <a:rPr dirty="0" sz="1000" spc="250">
                <a:latin typeface="PMingLiU"/>
                <a:cs typeface="PMingLiU"/>
              </a:rPr>
              <a:t>产</a:t>
            </a:r>
            <a:r>
              <a:rPr dirty="0" sz="1000" spc="-10">
                <a:latin typeface="Arial"/>
                <a:cs typeface="Arial"/>
              </a:rPr>
              <a:t>CAR-T</a:t>
            </a:r>
            <a:r>
              <a:rPr dirty="0" sz="1000" spc="-55">
                <a:latin typeface="Arial"/>
                <a:cs typeface="Arial"/>
              </a:rPr>
              <a:t> </a:t>
            </a:r>
            <a:r>
              <a:rPr dirty="0" sz="1000" spc="-20">
                <a:latin typeface="PMingLiU"/>
                <a:cs typeface="PMingLiU"/>
              </a:rPr>
              <a:t>产</a:t>
            </a:r>
            <a:r>
              <a:rPr dirty="0" sz="1000" spc="5">
                <a:latin typeface="PMingLiU"/>
                <a:cs typeface="PMingLiU"/>
              </a:rPr>
              <a:t>品也</a:t>
            </a:r>
            <a:r>
              <a:rPr dirty="0" sz="1000" spc="-20">
                <a:latin typeface="PMingLiU"/>
                <a:cs typeface="PMingLiU"/>
              </a:rPr>
              <a:t>成</a:t>
            </a:r>
            <a:r>
              <a:rPr dirty="0" sz="1000" spc="5">
                <a:latin typeface="PMingLiU"/>
                <a:cs typeface="PMingLiU"/>
              </a:rPr>
              <a:t>功出</a:t>
            </a:r>
            <a:r>
              <a:rPr dirty="0" sz="1000" spc="-20">
                <a:latin typeface="PMingLiU"/>
                <a:cs typeface="PMingLiU"/>
              </a:rPr>
              <a:t>海</a:t>
            </a:r>
            <a:r>
              <a:rPr dirty="0" sz="1000">
                <a:latin typeface="PMingLiU"/>
                <a:cs typeface="PMingLiU"/>
              </a:rPr>
              <a:t>：</a:t>
            </a:r>
            <a:r>
              <a:rPr dirty="0" sz="1000">
                <a:latin typeface="Arial"/>
                <a:cs typeface="Arial"/>
              </a:rPr>
              <a:t>1)</a:t>
            </a:r>
            <a:r>
              <a:rPr dirty="0" sz="1000" spc="15">
                <a:latin typeface="Arial"/>
                <a:cs typeface="Arial"/>
              </a:rPr>
              <a:t> </a:t>
            </a:r>
            <a:r>
              <a:rPr dirty="0" sz="1000" spc="5">
                <a:latin typeface="PMingLiU"/>
                <a:cs typeface="PMingLiU"/>
              </a:rPr>
              <a:t>传奇生物</a:t>
            </a:r>
            <a:r>
              <a:rPr dirty="0" sz="1000" spc="245">
                <a:latin typeface="PMingLiU"/>
                <a:cs typeface="PMingLiU"/>
              </a:rPr>
              <a:t>的</a:t>
            </a:r>
            <a:r>
              <a:rPr dirty="0" sz="1000" spc="-5">
                <a:latin typeface="Arial"/>
                <a:cs typeface="Arial"/>
              </a:rPr>
              <a:t>Cilta-cel</a:t>
            </a:r>
            <a:r>
              <a:rPr dirty="0" sz="1000" spc="-45">
                <a:latin typeface="Arial"/>
                <a:cs typeface="Arial"/>
              </a:rPr>
              <a:t> </a:t>
            </a:r>
            <a:r>
              <a:rPr dirty="0" sz="1000" spc="5">
                <a:latin typeface="PMingLiU"/>
                <a:cs typeface="PMingLiU"/>
              </a:rPr>
              <a:t>凭借 接</a:t>
            </a:r>
            <a:r>
              <a:rPr dirty="0" sz="1000" spc="145">
                <a:latin typeface="PMingLiU"/>
                <a:cs typeface="PMingLiU"/>
              </a:rPr>
              <a:t>近</a:t>
            </a:r>
            <a:r>
              <a:rPr dirty="0" sz="1000" spc="-10">
                <a:latin typeface="Arial"/>
                <a:cs typeface="Arial"/>
              </a:rPr>
              <a:t>100%</a:t>
            </a:r>
            <a:r>
              <a:rPr dirty="0" sz="1000" spc="145">
                <a:latin typeface="PMingLiU"/>
                <a:cs typeface="PMingLiU"/>
              </a:rPr>
              <a:t>的</a:t>
            </a:r>
            <a:r>
              <a:rPr dirty="0" sz="1000">
                <a:latin typeface="Arial"/>
                <a:cs typeface="Arial"/>
              </a:rPr>
              <a:t>ORR</a:t>
            </a:r>
            <a:r>
              <a:rPr dirty="0" sz="1000" spc="-130">
                <a:latin typeface="Arial"/>
                <a:cs typeface="Arial"/>
              </a:rPr>
              <a:t> </a:t>
            </a:r>
            <a:r>
              <a:rPr dirty="0" sz="1000" spc="-20">
                <a:latin typeface="PMingLiU"/>
                <a:cs typeface="PMingLiU"/>
              </a:rPr>
              <a:t>和</a:t>
            </a:r>
            <a:r>
              <a:rPr dirty="0" sz="1000" spc="5">
                <a:latin typeface="PMingLiU"/>
                <a:cs typeface="PMingLiU"/>
              </a:rPr>
              <a:t>优异</a:t>
            </a:r>
            <a:r>
              <a:rPr dirty="0" sz="1000" spc="-20">
                <a:latin typeface="PMingLiU"/>
                <a:cs typeface="PMingLiU"/>
              </a:rPr>
              <a:t>的</a:t>
            </a:r>
            <a:r>
              <a:rPr dirty="0" sz="1000" spc="5">
                <a:latin typeface="PMingLiU"/>
                <a:cs typeface="PMingLiU"/>
              </a:rPr>
              <a:t>长期</a:t>
            </a:r>
            <a:r>
              <a:rPr dirty="0" sz="1000" spc="-20">
                <a:latin typeface="PMingLiU"/>
                <a:cs typeface="PMingLiU"/>
              </a:rPr>
              <a:t>有</a:t>
            </a:r>
            <a:r>
              <a:rPr dirty="0" sz="1000" spc="5">
                <a:latin typeface="PMingLiU"/>
                <a:cs typeface="PMingLiU"/>
              </a:rPr>
              <a:t>效性</a:t>
            </a:r>
            <a:r>
              <a:rPr dirty="0" sz="1000" spc="-20">
                <a:latin typeface="PMingLiU"/>
                <a:cs typeface="PMingLiU"/>
              </a:rPr>
              <a:t>数</a:t>
            </a:r>
            <a:r>
              <a:rPr dirty="0" sz="1000" spc="5">
                <a:latin typeface="PMingLiU"/>
                <a:cs typeface="PMingLiU"/>
              </a:rPr>
              <a:t>据，</a:t>
            </a:r>
            <a:r>
              <a:rPr dirty="0" sz="1000" spc="-20">
                <a:latin typeface="PMingLiU"/>
                <a:cs typeface="PMingLiU"/>
              </a:rPr>
              <a:t>成</a:t>
            </a:r>
            <a:r>
              <a:rPr dirty="0" sz="1000" spc="5">
                <a:latin typeface="PMingLiU"/>
                <a:cs typeface="PMingLiU"/>
              </a:rPr>
              <a:t>为首</a:t>
            </a:r>
            <a:r>
              <a:rPr dirty="0" sz="1000" spc="-20">
                <a:latin typeface="PMingLiU"/>
                <a:cs typeface="PMingLiU"/>
              </a:rPr>
              <a:t>款</a:t>
            </a:r>
            <a:r>
              <a:rPr dirty="0" sz="1000" spc="5">
                <a:latin typeface="PMingLiU"/>
                <a:cs typeface="PMingLiU"/>
              </a:rPr>
              <a:t>成功出</a:t>
            </a:r>
            <a:r>
              <a:rPr dirty="0" sz="1000" spc="-20">
                <a:latin typeface="PMingLiU"/>
                <a:cs typeface="PMingLiU"/>
              </a:rPr>
              <a:t>海</a:t>
            </a:r>
            <a:r>
              <a:rPr dirty="0" sz="1000" spc="5">
                <a:latin typeface="PMingLiU"/>
                <a:cs typeface="PMingLiU"/>
              </a:rPr>
              <a:t>的血液</a:t>
            </a:r>
            <a:r>
              <a:rPr dirty="0" sz="1000" spc="155">
                <a:latin typeface="PMingLiU"/>
                <a:cs typeface="PMingLiU"/>
              </a:rPr>
              <a:t>瘤</a:t>
            </a:r>
            <a:r>
              <a:rPr dirty="0" sz="1000" spc="-10">
                <a:latin typeface="Arial"/>
                <a:cs typeface="Arial"/>
              </a:rPr>
              <a:t>CAR-  </a:t>
            </a:r>
            <a:r>
              <a:rPr dirty="0" sz="1000">
                <a:latin typeface="Arial"/>
                <a:cs typeface="Arial"/>
              </a:rPr>
              <a:t>T</a:t>
            </a:r>
            <a:r>
              <a:rPr dirty="0" sz="1000">
                <a:latin typeface="PMingLiU"/>
                <a:cs typeface="PMingLiU"/>
              </a:rPr>
              <a:t>；</a:t>
            </a:r>
            <a:r>
              <a:rPr dirty="0" sz="1000">
                <a:latin typeface="Arial"/>
                <a:cs typeface="Arial"/>
              </a:rPr>
              <a:t>2)</a:t>
            </a:r>
            <a:r>
              <a:rPr dirty="0" sz="1000" spc="130">
                <a:latin typeface="Arial"/>
                <a:cs typeface="Arial"/>
              </a:rPr>
              <a:t> </a:t>
            </a:r>
            <a:r>
              <a:rPr dirty="0" sz="1000" spc="-5">
                <a:latin typeface="Arial"/>
                <a:cs typeface="Arial"/>
              </a:rPr>
              <a:t>Gilead</a:t>
            </a:r>
            <a:r>
              <a:rPr dirty="0" sz="1000" spc="-40">
                <a:latin typeface="Arial"/>
                <a:cs typeface="Arial"/>
              </a:rPr>
              <a:t> </a:t>
            </a:r>
            <a:r>
              <a:rPr dirty="0" sz="1000" spc="5">
                <a:latin typeface="PMingLiU"/>
                <a:cs typeface="PMingLiU"/>
              </a:rPr>
              <a:t>和</a:t>
            </a:r>
            <a:r>
              <a:rPr dirty="0" sz="1000">
                <a:latin typeface="PMingLiU"/>
                <a:cs typeface="PMingLiU"/>
              </a:rPr>
              <a:t> </a:t>
            </a:r>
            <a:r>
              <a:rPr dirty="0" sz="1000">
                <a:latin typeface="Arial"/>
                <a:cs typeface="Arial"/>
              </a:rPr>
              <a:t>BMS</a:t>
            </a:r>
            <a:r>
              <a:rPr dirty="0" sz="1000" spc="-35">
                <a:latin typeface="Arial"/>
                <a:cs typeface="Arial"/>
              </a:rPr>
              <a:t> </a:t>
            </a:r>
            <a:r>
              <a:rPr dirty="0" sz="1000" spc="5">
                <a:latin typeface="PMingLiU"/>
                <a:cs typeface="PMingLiU"/>
              </a:rPr>
              <a:t>的 </a:t>
            </a:r>
            <a:r>
              <a:rPr dirty="0" sz="1000" spc="-5">
                <a:latin typeface="Arial"/>
                <a:cs typeface="Arial"/>
              </a:rPr>
              <a:t>CD19</a:t>
            </a:r>
            <a:r>
              <a:rPr dirty="0" sz="1000" spc="150">
                <a:latin typeface="Arial"/>
                <a:cs typeface="Arial"/>
              </a:rPr>
              <a:t> </a:t>
            </a:r>
            <a:r>
              <a:rPr dirty="0" sz="1000" spc="-5">
                <a:latin typeface="Arial"/>
                <a:cs typeface="Arial"/>
              </a:rPr>
              <a:t>CAR-T</a:t>
            </a:r>
            <a:r>
              <a:rPr dirty="0" sz="1000" spc="-30">
                <a:latin typeface="Arial"/>
                <a:cs typeface="Arial"/>
              </a:rPr>
              <a:t> </a:t>
            </a:r>
            <a:r>
              <a:rPr dirty="0" sz="1000" spc="5">
                <a:latin typeface="PMingLiU"/>
                <a:cs typeface="PMingLiU"/>
              </a:rPr>
              <a:t>先</a:t>
            </a:r>
            <a:r>
              <a:rPr dirty="0" sz="1000" spc="-20">
                <a:latin typeface="PMingLiU"/>
                <a:cs typeface="PMingLiU"/>
              </a:rPr>
              <a:t>后</a:t>
            </a:r>
            <a:r>
              <a:rPr dirty="0" sz="1000" spc="5">
                <a:latin typeface="PMingLiU"/>
                <a:cs typeface="PMingLiU"/>
              </a:rPr>
              <a:t>获批 </a:t>
            </a:r>
            <a:r>
              <a:rPr dirty="0" sz="1000" spc="-5">
                <a:latin typeface="Arial"/>
                <a:cs typeface="Arial"/>
              </a:rPr>
              <a:t>2L</a:t>
            </a:r>
            <a:r>
              <a:rPr dirty="0" sz="1000" spc="145">
                <a:latin typeface="Arial"/>
                <a:cs typeface="Arial"/>
              </a:rPr>
              <a:t> </a:t>
            </a:r>
            <a:r>
              <a:rPr dirty="0" sz="1000" spc="-10">
                <a:latin typeface="Arial"/>
                <a:cs typeface="Arial"/>
              </a:rPr>
              <a:t>LBCL</a:t>
            </a:r>
            <a:r>
              <a:rPr dirty="0" sz="1000" spc="-45">
                <a:latin typeface="Arial"/>
                <a:cs typeface="Arial"/>
              </a:rPr>
              <a:t> </a:t>
            </a:r>
            <a:r>
              <a:rPr dirty="0" sz="1000" spc="5">
                <a:latin typeface="PMingLiU"/>
                <a:cs typeface="PMingLiU"/>
              </a:rPr>
              <a:t>适应症，</a:t>
            </a:r>
            <a:r>
              <a:rPr dirty="0" sz="1000" spc="-20">
                <a:latin typeface="PMingLiU"/>
                <a:cs typeface="PMingLiU"/>
              </a:rPr>
              <a:t>潜</a:t>
            </a:r>
            <a:r>
              <a:rPr dirty="0" sz="1000" spc="5">
                <a:latin typeface="PMingLiU"/>
                <a:cs typeface="PMingLiU"/>
              </a:rPr>
              <a:t>在患</a:t>
            </a:r>
            <a:r>
              <a:rPr dirty="0" sz="1000" spc="-20">
                <a:latin typeface="PMingLiU"/>
                <a:cs typeface="PMingLiU"/>
              </a:rPr>
              <a:t>者</a:t>
            </a:r>
            <a:r>
              <a:rPr dirty="0" sz="1000" spc="5">
                <a:latin typeface="PMingLiU"/>
                <a:cs typeface="PMingLiU"/>
              </a:rPr>
              <a:t>人 群显著</a:t>
            </a:r>
            <a:r>
              <a:rPr dirty="0" sz="1000" spc="-20">
                <a:latin typeface="PMingLiU"/>
                <a:cs typeface="PMingLiU"/>
              </a:rPr>
              <a:t>扩</a:t>
            </a:r>
            <a:r>
              <a:rPr dirty="0" sz="1000" spc="5">
                <a:latin typeface="PMingLiU"/>
                <a:cs typeface="PMingLiU"/>
              </a:rPr>
              <a:t>大</a:t>
            </a:r>
            <a:r>
              <a:rPr dirty="0" sz="1000">
                <a:latin typeface="PMingLiU"/>
                <a:cs typeface="PMingLiU"/>
              </a:rPr>
              <a:t>；</a:t>
            </a:r>
            <a:r>
              <a:rPr dirty="0" sz="1000">
                <a:latin typeface="Arial"/>
                <a:cs typeface="Arial"/>
              </a:rPr>
              <a:t>3)</a:t>
            </a:r>
            <a:r>
              <a:rPr dirty="0" sz="1000" spc="140">
                <a:latin typeface="Arial"/>
                <a:cs typeface="Arial"/>
              </a:rPr>
              <a:t> </a:t>
            </a:r>
            <a:r>
              <a:rPr dirty="0" sz="1000" spc="5">
                <a:latin typeface="PMingLiU"/>
                <a:cs typeface="PMingLiU"/>
              </a:rPr>
              <a:t>科</a:t>
            </a:r>
            <a:r>
              <a:rPr dirty="0" sz="1000" spc="-20">
                <a:latin typeface="PMingLiU"/>
                <a:cs typeface="PMingLiU"/>
              </a:rPr>
              <a:t>济</a:t>
            </a:r>
            <a:r>
              <a:rPr dirty="0" sz="1000" spc="5">
                <a:latin typeface="PMingLiU"/>
                <a:cs typeface="PMingLiU"/>
              </a:rPr>
              <a:t>药业</a:t>
            </a:r>
            <a:r>
              <a:rPr dirty="0" sz="1000" spc="-20">
                <a:latin typeface="PMingLiU"/>
                <a:cs typeface="PMingLiU"/>
              </a:rPr>
              <a:t>的</a:t>
            </a:r>
            <a:r>
              <a:rPr dirty="0" sz="1000" spc="5">
                <a:latin typeface="PMingLiU"/>
                <a:cs typeface="PMingLiU"/>
              </a:rPr>
              <a:t>潜在全</a:t>
            </a:r>
            <a:r>
              <a:rPr dirty="0" sz="1000" spc="250">
                <a:latin typeface="PMingLiU"/>
                <a:cs typeface="PMingLiU"/>
              </a:rPr>
              <a:t>球</a:t>
            </a:r>
            <a:r>
              <a:rPr dirty="0" sz="1000" spc="-5">
                <a:latin typeface="Arial"/>
                <a:cs typeface="Arial"/>
              </a:rPr>
              <a:t>First-in-class</a:t>
            </a:r>
            <a:r>
              <a:rPr dirty="0" sz="1000" spc="-55">
                <a:latin typeface="Arial"/>
                <a:cs typeface="Arial"/>
              </a:rPr>
              <a:t> </a:t>
            </a:r>
            <a:r>
              <a:rPr dirty="0" sz="1000" spc="5">
                <a:latin typeface="PMingLiU"/>
                <a:cs typeface="PMingLiU"/>
              </a:rPr>
              <a:t>的 </a:t>
            </a:r>
            <a:r>
              <a:rPr dirty="0" sz="1000">
                <a:latin typeface="Arial"/>
                <a:cs typeface="Arial"/>
              </a:rPr>
              <a:t>Claudin18.2</a:t>
            </a:r>
            <a:r>
              <a:rPr dirty="0" sz="1000" spc="155">
                <a:latin typeface="Arial"/>
                <a:cs typeface="Arial"/>
              </a:rPr>
              <a:t> </a:t>
            </a:r>
            <a:r>
              <a:rPr dirty="0" sz="1000" spc="-5">
                <a:latin typeface="Arial"/>
                <a:cs typeface="Arial"/>
              </a:rPr>
              <a:t>CAR-T</a:t>
            </a:r>
            <a:r>
              <a:rPr dirty="0" sz="1000" spc="-20">
                <a:latin typeface="Arial"/>
                <a:cs typeface="Arial"/>
              </a:rPr>
              <a:t> </a:t>
            </a:r>
            <a:r>
              <a:rPr dirty="0" sz="1000" spc="-20">
                <a:latin typeface="PMingLiU"/>
                <a:cs typeface="PMingLiU"/>
              </a:rPr>
              <a:t>进入 </a:t>
            </a:r>
            <a:r>
              <a:rPr dirty="0" sz="1000" spc="5">
                <a:latin typeface="PMingLiU"/>
                <a:cs typeface="PMingLiU"/>
              </a:rPr>
              <a:t>确证</a:t>
            </a:r>
            <a:r>
              <a:rPr dirty="0" sz="1000" spc="245">
                <a:latin typeface="PMingLiU"/>
                <a:cs typeface="PMingLiU"/>
              </a:rPr>
              <a:t>性</a:t>
            </a:r>
            <a:r>
              <a:rPr dirty="0" sz="1000">
                <a:latin typeface="Arial"/>
                <a:cs typeface="Arial"/>
              </a:rPr>
              <a:t>II</a:t>
            </a:r>
            <a:r>
              <a:rPr dirty="0" sz="1000" spc="-80">
                <a:latin typeface="Arial"/>
                <a:cs typeface="Arial"/>
              </a:rPr>
              <a:t> </a:t>
            </a:r>
            <a:r>
              <a:rPr dirty="0" sz="1000" spc="5">
                <a:latin typeface="PMingLiU"/>
                <a:cs typeface="PMingLiU"/>
              </a:rPr>
              <a:t>期临</a:t>
            </a:r>
            <a:r>
              <a:rPr dirty="0" sz="1000" spc="-20">
                <a:latin typeface="PMingLiU"/>
                <a:cs typeface="PMingLiU"/>
              </a:rPr>
              <a:t>床</a:t>
            </a:r>
            <a:r>
              <a:rPr dirty="0" sz="1000" spc="5">
                <a:latin typeface="PMingLiU"/>
                <a:cs typeface="PMingLiU"/>
              </a:rPr>
              <a:t>，接</a:t>
            </a:r>
            <a:r>
              <a:rPr dirty="0" sz="1000" spc="245">
                <a:latin typeface="PMingLiU"/>
                <a:cs typeface="PMingLiU"/>
              </a:rPr>
              <a:t>受</a:t>
            </a:r>
            <a:r>
              <a:rPr dirty="0" sz="1000" spc="-5">
                <a:latin typeface="Arial"/>
                <a:cs typeface="Arial"/>
              </a:rPr>
              <a:t>CT041</a:t>
            </a:r>
            <a:r>
              <a:rPr dirty="0" sz="1000" spc="-65">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的患</a:t>
            </a:r>
            <a:r>
              <a:rPr dirty="0" sz="1000" spc="-20">
                <a:latin typeface="PMingLiU"/>
                <a:cs typeface="PMingLiU"/>
              </a:rPr>
              <a:t>者</a:t>
            </a:r>
            <a:r>
              <a:rPr dirty="0" sz="1000" spc="5">
                <a:latin typeface="PMingLiU"/>
                <a:cs typeface="PMingLiU"/>
              </a:rPr>
              <a:t>出</a:t>
            </a:r>
            <a:r>
              <a:rPr dirty="0" sz="1000" spc="245">
                <a:latin typeface="PMingLiU"/>
                <a:cs typeface="PMingLiU"/>
              </a:rPr>
              <a:t>现</a:t>
            </a:r>
            <a:r>
              <a:rPr dirty="0" sz="1000" spc="-5">
                <a:latin typeface="Arial"/>
                <a:cs typeface="Arial"/>
              </a:rPr>
              <a:t>CR</a:t>
            </a:r>
            <a:r>
              <a:rPr dirty="0" sz="1000" spc="-5">
                <a:latin typeface="PMingLiU"/>
                <a:cs typeface="PMingLiU"/>
              </a:rPr>
              <a:t>；</a:t>
            </a:r>
            <a:r>
              <a:rPr dirty="0" sz="1000" spc="-5">
                <a:latin typeface="Arial"/>
                <a:cs typeface="Arial"/>
              </a:rPr>
              <a:t>4)</a:t>
            </a:r>
            <a:r>
              <a:rPr dirty="0" sz="1000" spc="135">
                <a:latin typeface="Arial"/>
                <a:cs typeface="Arial"/>
              </a:rPr>
              <a:t> </a:t>
            </a:r>
            <a:r>
              <a:rPr dirty="0" sz="1000">
                <a:latin typeface="Arial"/>
                <a:cs typeface="Arial"/>
              </a:rPr>
              <a:t>Caribou</a:t>
            </a:r>
            <a:r>
              <a:rPr dirty="0" sz="1000" spc="-65">
                <a:latin typeface="Arial"/>
                <a:cs typeface="Arial"/>
              </a:rPr>
              <a:t> </a:t>
            </a:r>
            <a:r>
              <a:rPr dirty="0" sz="1000" spc="5">
                <a:latin typeface="PMingLiU"/>
                <a:cs typeface="PMingLiU"/>
              </a:rPr>
              <a:t>和</a:t>
            </a:r>
            <a:r>
              <a:rPr dirty="0" sz="1000" spc="-15">
                <a:latin typeface="PMingLiU"/>
                <a:cs typeface="PMingLiU"/>
              </a:rPr>
              <a:t> </a:t>
            </a:r>
            <a:r>
              <a:rPr dirty="0" sz="1000">
                <a:latin typeface="Arial"/>
                <a:cs typeface="Arial"/>
              </a:rPr>
              <a:t>Precision</a:t>
            </a:r>
            <a:r>
              <a:rPr dirty="0" sz="1000" spc="-65">
                <a:latin typeface="Arial"/>
                <a:cs typeface="Arial"/>
              </a:rPr>
              <a:t> </a:t>
            </a:r>
            <a:r>
              <a:rPr dirty="0" sz="1000" spc="5">
                <a:latin typeface="PMingLiU"/>
                <a:cs typeface="PMingLiU"/>
              </a:rPr>
              <a:t>的 通用</a:t>
            </a:r>
            <a:r>
              <a:rPr dirty="0" sz="1000" spc="195">
                <a:latin typeface="PMingLiU"/>
                <a:cs typeface="PMingLiU"/>
              </a:rPr>
              <a:t>型</a:t>
            </a:r>
            <a:r>
              <a:rPr dirty="0" sz="1000" spc="-10">
                <a:latin typeface="Arial"/>
                <a:cs typeface="Arial"/>
              </a:rPr>
              <a:t>CAR-T</a:t>
            </a:r>
            <a:r>
              <a:rPr dirty="0" sz="1000" spc="-120">
                <a:latin typeface="Arial"/>
                <a:cs typeface="Arial"/>
              </a:rPr>
              <a:t> </a:t>
            </a:r>
            <a:r>
              <a:rPr dirty="0" sz="1000" spc="5">
                <a:latin typeface="PMingLiU"/>
                <a:cs typeface="PMingLiU"/>
              </a:rPr>
              <a:t>疗法</a:t>
            </a:r>
            <a:r>
              <a:rPr dirty="0" sz="1000" spc="-20">
                <a:latin typeface="PMingLiU"/>
                <a:cs typeface="PMingLiU"/>
              </a:rPr>
              <a:t>均</a:t>
            </a:r>
            <a:r>
              <a:rPr dirty="0" sz="1000" spc="5">
                <a:latin typeface="PMingLiU"/>
                <a:cs typeface="PMingLiU"/>
              </a:rPr>
              <a:t>展现</a:t>
            </a:r>
            <a:r>
              <a:rPr dirty="0" sz="1000" spc="-20">
                <a:latin typeface="PMingLiU"/>
                <a:cs typeface="PMingLiU"/>
              </a:rPr>
              <a:t>了</a:t>
            </a:r>
            <a:r>
              <a:rPr dirty="0" sz="1000" spc="5">
                <a:latin typeface="PMingLiU"/>
                <a:cs typeface="PMingLiU"/>
              </a:rPr>
              <a:t>超</a:t>
            </a:r>
            <a:r>
              <a:rPr dirty="0" sz="1000" spc="-20">
                <a:latin typeface="PMingLiU"/>
                <a:cs typeface="PMingLiU"/>
              </a:rPr>
              <a:t>高</a:t>
            </a:r>
            <a:r>
              <a:rPr dirty="0" sz="1000" spc="195">
                <a:latin typeface="PMingLiU"/>
                <a:cs typeface="PMingLiU"/>
              </a:rPr>
              <a:t>的</a:t>
            </a:r>
            <a:r>
              <a:rPr dirty="0" sz="1000" spc="-5">
                <a:latin typeface="Arial"/>
                <a:cs typeface="Arial"/>
              </a:rPr>
              <a:t>ORR</a:t>
            </a:r>
            <a:r>
              <a:rPr dirty="0" sz="1000" spc="-5">
                <a:latin typeface="PMingLiU"/>
                <a:cs typeface="PMingLiU"/>
              </a:rPr>
              <a:t>，</a:t>
            </a:r>
            <a:r>
              <a:rPr dirty="0" sz="1000" spc="5">
                <a:latin typeface="PMingLiU"/>
                <a:cs typeface="PMingLiU"/>
              </a:rPr>
              <a:t>长</a:t>
            </a:r>
            <a:r>
              <a:rPr dirty="0" sz="1000" spc="-20">
                <a:latin typeface="PMingLiU"/>
                <a:cs typeface="PMingLiU"/>
              </a:rPr>
              <a:t>期</a:t>
            </a:r>
            <a:r>
              <a:rPr dirty="0" sz="1000" spc="5">
                <a:latin typeface="PMingLiU"/>
                <a:cs typeface="PMingLiU"/>
              </a:rPr>
              <a:t>药效</a:t>
            </a:r>
            <a:r>
              <a:rPr dirty="0" sz="1000" spc="-20">
                <a:latin typeface="PMingLiU"/>
                <a:cs typeface="PMingLiU"/>
              </a:rPr>
              <a:t>值</a:t>
            </a:r>
            <a:r>
              <a:rPr dirty="0" sz="1000" spc="5">
                <a:latin typeface="PMingLiU"/>
                <a:cs typeface="PMingLiU"/>
              </a:rPr>
              <a:t>得期待</a:t>
            </a:r>
            <a:r>
              <a:rPr dirty="0" sz="1000" spc="-20">
                <a:latin typeface="PMingLiU"/>
                <a:cs typeface="PMingLiU"/>
              </a:rPr>
              <a:t>。</a:t>
            </a:r>
            <a:r>
              <a:rPr dirty="0" sz="1000" spc="5">
                <a:latin typeface="PMingLiU"/>
                <a:cs typeface="PMingLiU"/>
              </a:rPr>
              <a:t>随着</a:t>
            </a:r>
            <a:r>
              <a:rPr dirty="0" sz="1000" spc="-20">
                <a:latin typeface="PMingLiU"/>
                <a:cs typeface="PMingLiU"/>
              </a:rPr>
              <a:t>研</a:t>
            </a:r>
            <a:r>
              <a:rPr dirty="0" sz="1000" spc="5">
                <a:latin typeface="PMingLiU"/>
                <a:cs typeface="PMingLiU"/>
              </a:rPr>
              <a:t>发、</a:t>
            </a:r>
            <a:r>
              <a:rPr dirty="0" sz="1000" spc="-20">
                <a:latin typeface="PMingLiU"/>
                <a:cs typeface="PMingLiU"/>
              </a:rPr>
              <a:t>生</a:t>
            </a:r>
            <a:r>
              <a:rPr dirty="0" sz="1000" spc="5">
                <a:latin typeface="PMingLiU"/>
                <a:cs typeface="PMingLiU"/>
              </a:rPr>
              <a:t>产 和支付</a:t>
            </a:r>
            <a:r>
              <a:rPr dirty="0" sz="1000" spc="-20">
                <a:latin typeface="PMingLiU"/>
                <a:cs typeface="PMingLiU"/>
              </a:rPr>
              <a:t>体</a:t>
            </a:r>
            <a:r>
              <a:rPr dirty="0" sz="1000" spc="5">
                <a:latin typeface="PMingLiU"/>
                <a:cs typeface="PMingLiU"/>
              </a:rPr>
              <a:t>系的</a:t>
            </a:r>
            <a:r>
              <a:rPr dirty="0" sz="1000" spc="-20">
                <a:latin typeface="PMingLiU"/>
                <a:cs typeface="PMingLiU"/>
              </a:rPr>
              <a:t>完</a:t>
            </a:r>
            <a:r>
              <a:rPr dirty="0" sz="1000" spc="5">
                <a:latin typeface="PMingLiU"/>
                <a:cs typeface="PMingLiU"/>
              </a:rPr>
              <a:t>善及</a:t>
            </a:r>
            <a:r>
              <a:rPr dirty="0" sz="1000" spc="-20">
                <a:latin typeface="PMingLiU"/>
                <a:cs typeface="PMingLiU"/>
              </a:rPr>
              <a:t>出</a:t>
            </a:r>
            <a:r>
              <a:rPr dirty="0" sz="1000" spc="5">
                <a:latin typeface="PMingLiU"/>
                <a:cs typeface="PMingLiU"/>
              </a:rPr>
              <a:t>海的</a:t>
            </a:r>
            <a:r>
              <a:rPr dirty="0" sz="1000" spc="-20">
                <a:latin typeface="PMingLiU"/>
                <a:cs typeface="PMingLiU"/>
              </a:rPr>
              <a:t>推</a:t>
            </a:r>
            <a:r>
              <a:rPr dirty="0" sz="1000" spc="5">
                <a:latin typeface="PMingLiU"/>
                <a:cs typeface="PMingLiU"/>
              </a:rPr>
              <a:t>进，</a:t>
            </a:r>
            <a:r>
              <a:rPr dirty="0" sz="1000" spc="10">
                <a:latin typeface="PMingLiU"/>
                <a:cs typeface="PMingLiU"/>
              </a:rPr>
              <a:t>国</a:t>
            </a:r>
            <a:r>
              <a:rPr dirty="0" sz="1000" spc="245">
                <a:latin typeface="PMingLiU"/>
                <a:cs typeface="PMingLiU"/>
              </a:rPr>
              <a:t>内</a:t>
            </a:r>
            <a:r>
              <a:rPr dirty="0" sz="1000" spc="-10">
                <a:latin typeface="Arial"/>
                <a:cs typeface="Arial"/>
              </a:rPr>
              <a:t>CAR-T</a:t>
            </a:r>
            <a:r>
              <a:rPr dirty="0" sz="1000" spc="-55">
                <a:latin typeface="Arial"/>
                <a:cs typeface="Arial"/>
              </a:rPr>
              <a:t> </a:t>
            </a:r>
            <a:r>
              <a:rPr dirty="0" sz="1000" spc="-20">
                <a:latin typeface="PMingLiU"/>
                <a:cs typeface="PMingLiU"/>
              </a:rPr>
              <a:t>企</a:t>
            </a:r>
            <a:r>
              <a:rPr dirty="0" sz="1000" spc="5">
                <a:latin typeface="PMingLiU"/>
                <a:cs typeface="PMingLiU"/>
              </a:rPr>
              <a:t>业有</a:t>
            </a:r>
            <a:r>
              <a:rPr dirty="0" sz="1000" spc="-20">
                <a:latin typeface="PMingLiU"/>
                <a:cs typeface="PMingLiU"/>
              </a:rPr>
              <a:t>望</a:t>
            </a:r>
            <a:r>
              <a:rPr dirty="0" sz="1000" spc="5">
                <a:latin typeface="PMingLiU"/>
                <a:cs typeface="PMingLiU"/>
              </a:rPr>
              <a:t>迎来加</a:t>
            </a:r>
            <a:r>
              <a:rPr dirty="0" sz="1000" spc="-20">
                <a:latin typeface="PMingLiU"/>
                <a:cs typeface="PMingLiU"/>
              </a:rPr>
              <a:t>速</a:t>
            </a:r>
            <a:r>
              <a:rPr dirty="0" sz="1000" spc="5">
                <a:latin typeface="PMingLiU"/>
                <a:cs typeface="PMingLiU"/>
              </a:rPr>
              <a:t>发展</a:t>
            </a:r>
            <a:r>
              <a:rPr dirty="0" sz="1000" spc="-20">
                <a:latin typeface="PMingLiU"/>
                <a:cs typeface="PMingLiU"/>
              </a:rPr>
              <a:t>期</a:t>
            </a:r>
            <a:r>
              <a:rPr dirty="0" sz="1000" spc="5">
                <a:latin typeface="PMingLiU"/>
                <a:cs typeface="PMingLiU"/>
              </a:rPr>
              <a:t>。</a:t>
            </a:r>
            <a:endParaRPr sz="1000">
              <a:latin typeface="PMingLiU"/>
              <a:cs typeface="PMingLiU"/>
            </a:endParaRPr>
          </a:p>
        </p:txBody>
      </p:sp>
      <p:sp>
        <p:nvSpPr>
          <p:cNvPr id="14" name="object 14"/>
          <p:cNvSpPr txBox="1"/>
          <p:nvPr/>
        </p:nvSpPr>
        <p:spPr>
          <a:xfrm>
            <a:off x="5292978" y="1987423"/>
            <a:ext cx="861060"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Microsoft JhengHei UI"/>
                <a:cs typeface="Microsoft JhengHei UI"/>
              </a:rPr>
              <a:t>中国</a:t>
            </a:r>
            <a:r>
              <a:rPr dirty="0" sz="1000" spc="-20" b="1">
                <a:latin typeface="Microsoft JhengHei UI"/>
                <a:cs typeface="Microsoft JhengHei UI"/>
              </a:rPr>
              <a:t> </a:t>
            </a:r>
            <a:r>
              <a:rPr dirty="0" sz="1000" spc="5" b="1">
                <a:latin typeface="Microsoft JhengHei UI"/>
                <a:cs typeface="Microsoft JhengHei UI"/>
              </a:rPr>
              <a:t>医药</a:t>
            </a:r>
            <a:r>
              <a:rPr dirty="0" sz="1000" spc="-25" b="1">
                <a:latin typeface="Microsoft JhengHei UI"/>
                <a:cs typeface="Microsoft JhengHei UI"/>
              </a:rPr>
              <a:t> </a:t>
            </a:r>
            <a:r>
              <a:rPr dirty="0" sz="1000" spc="5" b="1">
                <a:latin typeface="Microsoft JhengHei UI"/>
                <a:cs typeface="Microsoft JhengHei UI"/>
              </a:rPr>
              <a:t>行业</a:t>
            </a:r>
            <a:endParaRPr sz="1000">
              <a:latin typeface="Microsoft JhengHei UI"/>
              <a:cs typeface="Microsoft JhengHei UI"/>
            </a:endParaRPr>
          </a:p>
        </p:txBody>
      </p:sp>
      <p:graphicFrame>
        <p:nvGraphicFramePr>
          <p:cNvPr id="15" name="object 15"/>
          <p:cNvGraphicFramePr>
            <a:graphicFrameLocks noGrp="1"/>
          </p:cNvGraphicFramePr>
          <p:nvPr/>
        </p:nvGraphicFramePr>
        <p:xfrm>
          <a:off x="5178678" y="2370552"/>
          <a:ext cx="1262380" cy="438150"/>
        </p:xfrm>
        <a:graphic>
          <a:graphicData uri="http://schemas.openxmlformats.org/drawingml/2006/table">
            <a:tbl>
              <a:tblPr firstRow="1" bandRow="1">
                <a:tableStyleId>{2D5ABB26-0587-4C30-8999-92F81FD0307C}</a:tableStyleId>
              </a:tblPr>
              <a:tblGrid>
                <a:gridCol w="1261745"/>
              </a:tblGrid>
              <a:tr h="159393">
                <a:tc>
                  <a:txBody>
                    <a:bodyPr/>
                    <a:lstStyle/>
                    <a:p>
                      <a:pPr marL="127000">
                        <a:lnSpc>
                          <a:spcPct val="100000"/>
                        </a:lnSpc>
                      </a:pPr>
                      <a:r>
                        <a:rPr dirty="0" sz="900" spc="10" b="1">
                          <a:latin typeface="Microsoft JhengHei UI"/>
                          <a:cs typeface="Microsoft JhengHei UI"/>
                        </a:rPr>
                        <a:t>武 煜</a:t>
                      </a:r>
                      <a:r>
                        <a:rPr dirty="0" sz="900" b="1">
                          <a:latin typeface="Arial"/>
                          <a:cs typeface="Arial"/>
                        </a:rPr>
                        <a:t>,</a:t>
                      </a:r>
                      <a:r>
                        <a:rPr dirty="0" sz="900" spc="-10" b="1">
                          <a:latin typeface="Arial"/>
                          <a:cs typeface="Arial"/>
                        </a:rPr>
                        <a:t> </a:t>
                      </a:r>
                      <a:r>
                        <a:rPr dirty="0" sz="900" b="1">
                          <a:latin typeface="Arial"/>
                          <a:cs typeface="Arial"/>
                        </a:rPr>
                        <a:t>CFA</a:t>
                      </a:r>
                      <a:endParaRPr sz="900">
                        <a:latin typeface="Arial"/>
                        <a:cs typeface="Arial"/>
                      </a:endParaRPr>
                    </a:p>
                  </a:txBody>
                  <a:tcPr marL="0" marR="0" marB="0" marT="0"/>
                </a:tc>
              </a:tr>
              <a:tr h="143509">
                <a:tc>
                  <a:txBody>
                    <a:bodyPr/>
                    <a:lstStyle/>
                    <a:p>
                      <a:pPr marL="127000">
                        <a:lnSpc>
                          <a:spcPts val="1030"/>
                        </a:lnSpc>
                      </a:pPr>
                      <a:r>
                        <a:rPr dirty="0" sz="900">
                          <a:latin typeface="Arial"/>
                          <a:cs typeface="Arial"/>
                        </a:rPr>
                        <a:t>(852) </a:t>
                      </a:r>
                      <a:r>
                        <a:rPr dirty="0" sz="900" spc="-5">
                          <a:latin typeface="Arial"/>
                          <a:cs typeface="Arial"/>
                        </a:rPr>
                        <a:t>3900</a:t>
                      </a:r>
                      <a:r>
                        <a:rPr dirty="0" sz="900" spc="-15">
                          <a:latin typeface="Arial"/>
                          <a:cs typeface="Arial"/>
                        </a:rPr>
                        <a:t> </a:t>
                      </a:r>
                      <a:r>
                        <a:rPr dirty="0" sz="900" spc="-5">
                          <a:latin typeface="Arial"/>
                          <a:cs typeface="Arial"/>
                        </a:rPr>
                        <a:t>0842</a:t>
                      </a:r>
                      <a:endParaRPr sz="900">
                        <a:latin typeface="Arial"/>
                        <a:cs typeface="Arial"/>
                      </a:endParaRPr>
                    </a:p>
                  </a:txBody>
                  <a:tcPr marL="0" marR="0" marB="0" marT="0"/>
                </a:tc>
              </a:tr>
              <a:tr h="134802">
                <a:tc>
                  <a:txBody>
                    <a:bodyPr/>
                    <a:lstStyle/>
                    <a:p>
                      <a:pPr marL="127000">
                        <a:lnSpc>
                          <a:spcPts val="960"/>
                        </a:lnSpc>
                      </a:pPr>
                      <a:r>
                        <a:rPr dirty="0" sz="900" spc="-5">
                          <a:latin typeface="Arial"/>
                          <a:cs typeface="Arial"/>
                          <a:hlinkClick r:id="rId4"/>
                        </a:rPr>
                        <a:t>jillwu@cmbi.com.hk</a:t>
                      </a:r>
                      <a:endParaRPr sz="900">
                        <a:latin typeface="Arial"/>
                        <a:cs typeface="Arial"/>
                      </a:endParaRPr>
                    </a:p>
                  </a:txBody>
                  <a:tcPr marL="0" marR="0" marB="0" marT="0"/>
                </a:tc>
              </a:tr>
            </a:tbl>
          </a:graphicData>
        </a:graphic>
      </p:graphicFrame>
      <p:sp>
        <p:nvSpPr>
          <p:cNvPr id="16" name="object 16"/>
          <p:cNvSpPr/>
          <p:nvPr/>
        </p:nvSpPr>
        <p:spPr>
          <a:xfrm>
            <a:off x="530656" y="1835530"/>
            <a:ext cx="4573905" cy="6543040"/>
          </a:xfrm>
          <a:custGeom>
            <a:avLst/>
            <a:gdLst/>
            <a:ahLst/>
            <a:cxnLst/>
            <a:rect l="l" t="t" r="r" b="b"/>
            <a:pathLst>
              <a:path w="4573905" h="6543040">
                <a:moveTo>
                  <a:pt x="4561586" y="0"/>
                </a:moveTo>
                <a:lnTo>
                  <a:pt x="0" y="0"/>
                </a:lnTo>
                <a:lnTo>
                  <a:pt x="0" y="12192"/>
                </a:lnTo>
                <a:lnTo>
                  <a:pt x="4561586" y="12192"/>
                </a:lnTo>
                <a:lnTo>
                  <a:pt x="4561586" y="0"/>
                </a:lnTo>
                <a:close/>
              </a:path>
              <a:path w="4573905" h="6543040">
                <a:moveTo>
                  <a:pt x="4573841" y="0"/>
                </a:moveTo>
                <a:lnTo>
                  <a:pt x="4561662" y="0"/>
                </a:lnTo>
                <a:lnTo>
                  <a:pt x="4561662" y="12192"/>
                </a:lnTo>
                <a:lnTo>
                  <a:pt x="4561662" y="6167882"/>
                </a:lnTo>
                <a:lnTo>
                  <a:pt x="4561662" y="6542786"/>
                </a:lnTo>
                <a:lnTo>
                  <a:pt x="4573841" y="6542786"/>
                </a:lnTo>
                <a:lnTo>
                  <a:pt x="4573841" y="6167882"/>
                </a:lnTo>
                <a:lnTo>
                  <a:pt x="4573841" y="12192"/>
                </a:lnTo>
                <a:lnTo>
                  <a:pt x="4573841" y="0"/>
                </a:lnTo>
                <a:close/>
              </a:path>
            </a:pathLst>
          </a:custGeom>
          <a:solidFill>
            <a:srgbClr val="808080"/>
          </a:solidFill>
        </p:spPr>
        <p:txBody>
          <a:bodyPr wrap="square" lIns="0" tIns="0" rIns="0" bIns="0" rtlCol="0"/>
          <a:lstStyle/>
          <a:p/>
        </p:txBody>
      </p:sp>
      <p:sp>
        <p:nvSpPr>
          <p:cNvPr id="17" name="object 17"/>
          <p:cNvSpPr txBox="1"/>
          <p:nvPr/>
        </p:nvSpPr>
        <p:spPr>
          <a:xfrm>
            <a:off x="517956" y="3482797"/>
            <a:ext cx="4450080" cy="4839335"/>
          </a:xfrm>
          <a:prstGeom prst="rect">
            <a:avLst/>
          </a:prstGeom>
        </p:spPr>
        <p:txBody>
          <a:bodyPr wrap="square" lIns="0" tIns="10795" rIns="0" bIns="0" rtlCol="0" vert="horz">
            <a:spAutoFit/>
          </a:bodyPr>
          <a:lstStyle/>
          <a:p>
            <a:pPr algn="just" marL="238125" marR="5080" indent="-226060">
              <a:lnSpc>
                <a:spcPct val="121000"/>
              </a:lnSpc>
              <a:spcBef>
                <a:spcPts val="85"/>
              </a:spcBef>
              <a:buSzPct val="120000"/>
              <a:buFont typeface="Wingdings"/>
              <a:buChar char=""/>
              <a:tabLst>
                <a:tab pos="238760" algn="l"/>
              </a:tabLst>
            </a:pPr>
            <a:r>
              <a:rPr dirty="0" sz="1000" spc="5" b="1">
                <a:latin typeface="Microsoft JhengHei UI"/>
                <a:cs typeface="Microsoft JhengHei UI"/>
              </a:rPr>
              <a:t>血液瘤前</a:t>
            </a:r>
            <a:r>
              <a:rPr dirty="0" sz="1000" spc="-20" b="1">
                <a:latin typeface="Microsoft JhengHei UI"/>
                <a:cs typeface="Microsoft JhengHei UI"/>
              </a:rPr>
              <a:t>线</a:t>
            </a:r>
            <a:r>
              <a:rPr dirty="0" sz="1000" spc="5" b="1">
                <a:latin typeface="Microsoft JhengHei UI"/>
                <a:cs typeface="Microsoft JhengHei UI"/>
              </a:rPr>
              <a:t>治疗</a:t>
            </a:r>
            <a:r>
              <a:rPr dirty="0" sz="1000" spc="-20" b="1">
                <a:latin typeface="Microsoft JhengHei UI"/>
                <a:cs typeface="Microsoft JhengHei UI"/>
              </a:rPr>
              <a:t>顺</a:t>
            </a:r>
            <a:r>
              <a:rPr dirty="0" sz="1000" spc="5" b="1">
                <a:latin typeface="Microsoft JhengHei UI"/>
                <a:cs typeface="Microsoft JhengHei UI"/>
              </a:rPr>
              <a:t>利推</a:t>
            </a:r>
            <a:r>
              <a:rPr dirty="0" sz="1000" spc="-20" b="1">
                <a:latin typeface="Microsoft JhengHei UI"/>
                <a:cs typeface="Microsoft JhengHei UI"/>
              </a:rPr>
              <a:t>进</a:t>
            </a:r>
            <a:r>
              <a:rPr dirty="0" sz="1000" spc="5" b="1">
                <a:latin typeface="Microsoft JhengHei UI"/>
                <a:cs typeface="Microsoft JhengHei UI"/>
              </a:rPr>
              <a:t>，潜在</a:t>
            </a:r>
            <a:r>
              <a:rPr dirty="0" sz="1000" spc="-20" b="1">
                <a:latin typeface="Microsoft JhengHei UI"/>
                <a:cs typeface="Microsoft JhengHei UI"/>
              </a:rPr>
              <a:t>患</a:t>
            </a:r>
            <a:r>
              <a:rPr dirty="0" sz="1000" spc="5" b="1">
                <a:latin typeface="Microsoft JhengHei UI"/>
                <a:cs typeface="Microsoft JhengHei UI"/>
              </a:rPr>
              <a:t>者显</a:t>
            </a:r>
            <a:r>
              <a:rPr dirty="0" sz="1000" spc="-20" b="1">
                <a:latin typeface="Microsoft JhengHei UI"/>
                <a:cs typeface="Microsoft JhengHei UI"/>
              </a:rPr>
              <a:t>著</a:t>
            </a:r>
            <a:r>
              <a:rPr dirty="0" sz="1000" spc="5" b="1">
                <a:latin typeface="Microsoft JhengHei UI"/>
                <a:cs typeface="Microsoft JhengHei UI"/>
              </a:rPr>
              <a:t>扩大。</a:t>
            </a:r>
            <a:r>
              <a:rPr dirty="0" sz="1000" spc="5">
                <a:latin typeface="PMingLiU"/>
                <a:cs typeface="PMingLiU"/>
              </a:rPr>
              <a:t>自</a:t>
            </a:r>
            <a:r>
              <a:rPr dirty="0" sz="1000" spc="-75">
                <a:latin typeface="PMingLiU"/>
                <a:cs typeface="PMingLiU"/>
              </a:rPr>
              <a:t> </a:t>
            </a:r>
            <a:r>
              <a:rPr dirty="0" sz="1000" spc="-10">
                <a:latin typeface="Arial"/>
                <a:cs typeface="Arial"/>
              </a:rPr>
              <a:t>2017</a:t>
            </a:r>
            <a:r>
              <a:rPr dirty="0" sz="1000" spc="-120">
                <a:latin typeface="Arial"/>
                <a:cs typeface="Arial"/>
              </a:rPr>
              <a:t> </a:t>
            </a:r>
            <a:r>
              <a:rPr dirty="0" sz="1000" spc="5">
                <a:latin typeface="PMingLiU"/>
                <a:cs typeface="PMingLiU"/>
              </a:rPr>
              <a:t>年两</a:t>
            </a:r>
            <a:r>
              <a:rPr dirty="0" sz="1000" spc="195">
                <a:latin typeface="PMingLiU"/>
                <a:cs typeface="PMingLiU"/>
              </a:rPr>
              <a:t>款</a:t>
            </a:r>
            <a:r>
              <a:rPr dirty="0" sz="1000" spc="-5">
                <a:latin typeface="Arial"/>
                <a:cs typeface="Arial"/>
              </a:rPr>
              <a:t>CD19</a:t>
            </a:r>
            <a:r>
              <a:rPr dirty="0" sz="1000" spc="-80">
                <a:latin typeface="Arial"/>
                <a:cs typeface="Arial"/>
              </a:rPr>
              <a:t> </a:t>
            </a:r>
            <a:r>
              <a:rPr dirty="0" sz="1000">
                <a:latin typeface="Arial"/>
                <a:cs typeface="Arial"/>
              </a:rPr>
              <a:t>CAR-  </a:t>
            </a:r>
            <a:r>
              <a:rPr dirty="0" sz="1000" spc="5">
                <a:latin typeface="Arial"/>
                <a:cs typeface="Arial"/>
              </a:rPr>
              <a:t>T</a:t>
            </a:r>
            <a:r>
              <a:rPr dirty="0" sz="1000" spc="-10">
                <a:latin typeface="Arial"/>
                <a:cs typeface="Arial"/>
              </a:rPr>
              <a:t> </a:t>
            </a:r>
            <a:r>
              <a:rPr dirty="0" sz="1000" spc="5">
                <a:latin typeface="PMingLiU"/>
                <a:cs typeface="PMingLiU"/>
              </a:rPr>
              <a:t>获批</a:t>
            </a:r>
            <a:r>
              <a:rPr dirty="0" sz="1000" spc="-20">
                <a:latin typeface="PMingLiU"/>
                <a:cs typeface="PMingLiU"/>
              </a:rPr>
              <a:t>用</a:t>
            </a:r>
            <a:r>
              <a:rPr dirty="0" sz="1000" spc="5">
                <a:latin typeface="PMingLiU"/>
                <a:cs typeface="PMingLiU"/>
              </a:rPr>
              <a:t>于</a:t>
            </a:r>
            <a:r>
              <a:rPr dirty="0" sz="1000" spc="-20">
                <a:latin typeface="PMingLiU"/>
                <a:cs typeface="PMingLiU"/>
              </a:rPr>
              <a:t>治</a:t>
            </a:r>
            <a:r>
              <a:rPr dirty="0" sz="1000" spc="5">
                <a:latin typeface="PMingLiU"/>
                <a:cs typeface="PMingLiU"/>
              </a:rPr>
              <a:t>疗</a:t>
            </a:r>
            <a:r>
              <a:rPr dirty="0" sz="1000" spc="50">
                <a:latin typeface="PMingLiU"/>
                <a:cs typeface="PMingLiU"/>
              </a:rPr>
              <a:t> </a:t>
            </a:r>
            <a:r>
              <a:rPr dirty="0" sz="1000" spc="-5">
                <a:latin typeface="Arial"/>
                <a:cs typeface="Arial"/>
              </a:rPr>
              <a:t>3L+</a:t>
            </a:r>
            <a:r>
              <a:rPr dirty="0" sz="1000" spc="140">
                <a:latin typeface="Arial"/>
                <a:cs typeface="Arial"/>
              </a:rPr>
              <a:t> </a:t>
            </a:r>
            <a:r>
              <a:rPr dirty="0" sz="1000" spc="-5">
                <a:latin typeface="Arial"/>
                <a:cs typeface="Arial"/>
              </a:rPr>
              <a:t>r/r</a:t>
            </a:r>
            <a:r>
              <a:rPr dirty="0" sz="1000" spc="155">
                <a:latin typeface="Arial"/>
                <a:cs typeface="Arial"/>
              </a:rPr>
              <a:t> </a:t>
            </a:r>
            <a:r>
              <a:rPr dirty="0" sz="1000" spc="-5">
                <a:latin typeface="Arial"/>
                <a:cs typeface="Arial"/>
              </a:rPr>
              <a:t>LBCL</a:t>
            </a:r>
            <a:r>
              <a:rPr dirty="0" sz="1000" spc="-25">
                <a:latin typeface="Arial"/>
                <a:cs typeface="Arial"/>
              </a:rPr>
              <a:t> </a:t>
            </a:r>
            <a:r>
              <a:rPr dirty="0" sz="1000" spc="-20">
                <a:latin typeface="PMingLiU"/>
                <a:cs typeface="PMingLiU"/>
              </a:rPr>
              <a:t>以</a:t>
            </a:r>
            <a:r>
              <a:rPr dirty="0" sz="1000" spc="5">
                <a:latin typeface="PMingLiU"/>
                <a:cs typeface="PMingLiU"/>
              </a:rPr>
              <a:t>来，</a:t>
            </a:r>
            <a:r>
              <a:rPr dirty="0" sz="1000" spc="-20">
                <a:latin typeface="PMingLiU"/>
                <a:cs typeface="PMingLiU"/>
              </a:rPr>
              <a:t>目</a:t>
            </a:r>
            <a:r>
              <a:rPr dirty="0" sz="1000" spc="5">
                <a:latin typeface="PMingLiU"/>
                <a:cs typeface="PMingLiU"/>
              </a:rPr>
              <a:t>前全</a:t>
            </a:r>
            <a:r>
              <a:rPr dirty="0" sz="1000" spc="-20">
                <a:latin typeface="PMingLiU"/>
                <a:cs typeface="PMingLiU"/>
              </a:rPr>
              <a:t>球</a:t>
            </a:r>
            <a:r>
              <a:rPr dirty="0" sz="1000" spc="5">
                <a:latin typeface="PMingLiU"/>
                <a:cs typeface="PMingLiU"/>
              </a:rPr>
              <a:t>已有</a:t>
            </a:r>
            <a:r>
              <a:rPr dirty="0" sz="1000" spc="-20">
                <a:latin typeface="PMingLiU"/>
                <a:cs typeface="PMingLiU"/>
              </a:rPr>
              <a:t>两</a:t>
            </a:r>
            <a:r>
              <a:rPr dirty="0" sz="1000" spc="5">
                <a:latin typeface="PMingLiU"/>
                <a:cs typeface="PMingLiU"/>
              </a:rPr>
              <a:t>款</a:t>
            </a:r>
            <a:r>
              <a:rPr dirty="0" sz="1000" spc="50">
                <a:latin typeface="PMingLiU"/>
                <a:cs typeface="PMingLiU"/>
              </a:rPr>
              <a:t> </a:t>
            </a:r>
            <a:r>
              <a:rPr dirty="0" sz="1000" spc="-5">
                <a:latin typeface="Arial"/>
                <a:cs typeface="Arial"/>
              </a:rPr>
              <a:t>CD19</a:t>
            </a:r>
            <a:r>
              <a:rPr dirty="0" sz="1000" spc="145">
                <a:latin typeface="Arial"/>
                <a:cs typeface="Arial"/>
              </a:rPr>
              <a:t> </a:t>
            </a:r>
            <a:r>
              <a:rPr dirty="0" sz="1000">
                <a:latin typeface="Arial"/>
                <a:cs typeface="Arial"/>
              </a:rPr>
              <a:t>CAR-T</a:t>
            </a:r>
            <a:r>
              <a:rPr dirty="0" sz="1000" spc="-30">
                <a:latin typeface="Arial"/>
                <a:cs typeface="Arial"/>
              </a:rPr>
              <a:t> </a:t>
            </a:r>
            <a:r>
              <a:rPr dirty="0" sz="1000" spc="5">
                <a:latin typeface="PMingLiU"/>
                <a:cs typeface="PMingLiU"/>
              </a:rPr>
              <a:t>产品 将治疗</a:t>
            </a:r>
            <a:r>
              <a:rPr dirty="0" sz="1000" spc="-20">
                <a:latin typeface="PMingLiU"/>
                <a:cs typeface="PMingLiU"/>
              </a:rPr>
              <a:t>适</a:t>
            </a:r>
            <a:r>
              <a:rPr dirty="0" sz="1000" spc="5">
                <a:latin typeface="PMingLiU"/>
                <a:cs typeface="PMingLiU"/>
              </a:rPr>
              <a:t>应症</a:t>
            </a:r>
            <a:r>
              <a:rPr dirty="0" sz="1000" spc="-20">
                <a:latin typeface="PMingLiU"/>
                <a:cs typeface="PMingLiU"/>
              </a:rPr>
              <a:t>前</a:t>
            </a:r>
            <a:r>
              <a:rPr dirty="0" sz="1000" spc="5">
                <a:latin typeface="PMingLiU"/>
                <a:cs typeface="PMingLiU"/>
              </a:rPr>
              <a:t>移至</a:t>
            </a:r>
            <a:r>
              <a:rPr dirty="0" sz="1000" spc="-20">
                <a:latin typeface="PMingLiU"/>
                <a:cs typeface="PMingLiU"/>
              </a:rPr>
              <a:t> </a:t>
            </a:r>
            <a:r>
              <a:rPr dirty="0" sz="1000" spc="-5">
                <a:latin typeface="Arial"/>
                <a:cs typeface="Arial"/>
              </a:rPr>
              <a:t>2L</a:t>
            </a:r>
            <a:r>
              <a:rPr dirty="0" sz="1000" spc="95">
                <a:latin typeface="Arial"/>
                <a:cs typeface="Arial"/>
              </a:rPr>
              <a:t> </a:t>
            </a:r>
            <a:r>
              <a:rPr dirty="0" sz="1000" spc="-5">
                <a:latin typeface="Arial"/>
                <a:cs typeface="Arial"/>
              </a:rPr>
              <a:t>LBCL</a:t>
            </a:r>
            <a:r>
              <a:rPr dirty="0" sz="1000" spc="5">
                <a:latin typeface="PMingLiU"/>
                <a:cs typeface="PMingLiU"/>
              </a:rPr>
              <a:t>。</a:t>
            </a:r>
            <a:r>
              <a:rPr dirty="0" sz="1000" spc="-20">
                <a:latin typeface="PMingLiU"/>
                <a:cs typeface="PMingLiU"/>
              </a:rPr>
              <a:t>已</a:t>
            </a:r>
            <a:r>
              <a:rPr dirty="0" sz="1000" spc="5">
                <a:latin typeface="PMingLiU"/>
                <a:cs typeface="PMingLiU"/>
              </a:rPr>
              <a:t>获批</a:t>
            </a:r>
            <a:r>
              <a:rPr dirty="0" sz="1000" spc="-20">
                <a:latin typeface="PMingLiU"/>
                <a:cs typeface="PMingLiU"/>
              </a:rPr>
              <a:t>的</a:t>
            </a:r>
            <a:r>
              <a:rPr dirty="0" sz="1000" spc="5">
                <a:latin typeface="PMingLiU"/>
                <a:cs typeface="PMingLiU"/>
              </a:rPr>
              <a:t>两款</a:t>
            </a:r>
            <a:r>
              <a:rPr dirty="0" sz="1000" spc="-15">
                <a:latin typeface="PMingLiU"/>
                <a:cs typeface="PMingLiU"/>
              </a:rPr>
              <a:t> </a:t>
            </a:r>
            <a:r>
              <a:rPr dirty="0" sz="1000">
                <a:latin typeface="Arial"/>
                <a:cs typeface="Arial"/>
              </a:rPr>
              <a:t>BCMA</a:t>
            </a:r>
            <a:r>
              <a:rPr dirty="0" sz="1000" spc="80">
                <a:latin typeface="Arial"/>
                <a:cs typeface="Arial"/>
              </a:rPr>
              <a:t> </a:t>
            </a:r>
            <a:r>
              <a:rPr dirty="0" sz="1000" spc="-5">
                <a:latin typeface="Arial"/>
                <a:cs typeface="Arial"/>
              </a:rPr>
              <a:t>CAR-T</a:t>
            </a:r>
            <a:r>
              <a:rPr dirty="0" sz="1000" spc="-55">
                <a:latin typeface="Arial"/>
                <a:cs typeface="Arial"/>
              </a:rPr>
              <a:t> </a:t>
            </a:r>
            <a:r>
              <a:rPr dirty="0" sz="1000" spc="5">
                <a:latin typeface="PMingLiU"/>
                <a:cs typeface="PMingLiU"/>
              </a:rPr>
              <a:t>也</a:t>
            </a:r>
            <a:r>
              <a:rPr dirty="0" sz="1000" spc="-20">
                <a:latin typeface="PMingLiU"/>
                <a:cs typeface="PMingLiU"/>
              </a:rPr>
              <a:t>已</a:t>
            </a:r>
            <a:r>
              <a:rPr dirty="0" sz="1000" spc="5">
                <a:latin typeface="PMingLiU"/>
                <a:cs typeface="PMingLiU"/>
              </a:rPr>
              <a:t>经在</a:t>
            </a:r>
            <a:r>
              <a:rPr dirty="0" sz="1000" spc="-20">
                <a:latin typeface="PMingLiU"/>
                <a:cs typeface="PMingLiU"/>
              </a:rPr>
              <a:t>积</a:t>
            </a:r>
            <a:r>
              <a:rPr dirty="0" sz="1000" spc="5">
                <a:latin typeface="PMingLiU"/>
                <a:cs typeface="PMingLiU"/>
              </a:rPr>
              <a:t>极 布局多</a:t>
            </a:r>
            <a:r>
              <a:rPr dirty="0" sz="1000" spc="-20">
                <a:latin typeface="PMingLiU"/>
                <a:cs typeface="PMingLiU"/>
              </a:rPr>
              <a:t>发</a:t>
            </a:r>
            <a:r>
              <a:rPr dirty="0" sz="1000" spc="5">
                <a:latin typeface="PMingLiU"/>
                <a:cs typeface="PMingLiU"/>
              </a:rPr>
              <a:t>性骨髓</a:t>
            </a:r>
            <a:r>
              <a:rPr dirty="0" sz="1000" spc="-20">
                <a:latin typeface="PMingLiU"/>
                <a:cs typeface="PMingLiU"/>
              </a:rPr>
              <a:t>瘤</a:t>
            </a:r>
            <a:r>
              <a:rPr dirty="0" sz="1000" spc="5">
                <a:latin typeface="PMingLiU"/>
                <a:cs typeface="PMingLiU"/>
              </a:rPr>
              <a:t>前线</a:t>
            </a:r>
            <a:r>
              <a:rPr dirty="0" sz="1000" spc="-20">
                <a:latin typeface="PMingLiU"/>
                <a:cs typeface="PMingLiU"/>
              </a:rPr>
              <a:t>适</a:t>
            </a:r>
            <a:r>
              <a:rPr dirty="0" sz="1000" spc="5">
                <a:latin typeface="PMingLiU"/>
                <a:cs typeface="PMingLiU"/>
              </a:rPr>
              <a:t>应症</a:t>
            </a:r>
            <a:r>
              <a:rPr dirty="0" sz="1000" spc="-20">
                <a:latin typeface="PMingLiU"/>
                <a:cs typeface="PMingLiU"/>
              </a:rPr>
              <a:t>的</a:t>
            </a:r>
            <a:r>
              <a:rPr dirty="0" sz="1000" spc="5">
                <a:latin typeface="PMingLiU"/>
                <a:cs typeface="PMingLiU"/>
              </a:rPr>
              <a:t>临床试</a:t>
            </a:r>
            <a:r>
              <a:rPr dirty="0" sz="1000" spc="-20">
                <a:latin typeface="PMingLiU"/>
                <a:cs typeface="PMingLiU"/>
              </a:rPr>
              <a:t>验</a:t>
            </a:r>
            <a:r>
              <a:rPr dirty="0" sz="1000" spc="5">
                <a:latin typeface="PMingLiU"/>
                <a:cs typeface="PMingLiU"/>
              </a:rPr>
              <a:t>。我</a:t>
            </a:r>
            <a:r>
              <a:rPr dirty="0" sz="1000" spc="-20">
                <a:latin typeface="PMingLiU"/>
                <a:cs typeface="PMingLiU"/>
              </a:rPr>
              <a:t>们</a:t>
            </a:r>
            <a:r>
              <a:rPr dirty="0" sz="1000" spc="5">
                <a:latin typeface="PMingLiU"/>
                <a:cs typeface="PMingLiU"/>
              </a:rPr>
              <a:t>预计</a:t>
            </a:r>
            <a:r>
              <a:rPr dirty="0" sz="1000" spc="250">
                <a:latin typeface="PMingLiU"/>
                <a:cs typeface="PMingLiU"/>
              </a:rPr>
              <a:t> </a:t>
            </a:r>
            <a:r>
              <a:rPr dirty="0" sz="1000" spc="-10">
                <a:latin typeface="Arial"/>
                <a:cs typeface="Arial"/>
              </a:rPr>
              <a:t>CAR-T</a:t>
            </a:r>
            <a:r>
              <a:rPr dirty="0" sz="1000" spc="160">
                <a:latin typeface="Arial"/>
                <a:cs typeface="Arial"/>
              </a:rPr>
              <a:t> </a:t>
            </a:r>
            <a:r>
              <a:rPr dirty="0" sz="1000" spc="5">
                <a:latin typeface="PMingLiU"/>
                <a:cs typeface="PMingLiU"/>
              </a:rPr>
              <a:t>将在</a:t>
            </a:r>
            <a:r>
              <a:rPr dirty="0" sz="1000" spc="-20">
                <a:latin typeface="PMingLiU"/>
                <a:cs typeface="PMingLiU"/>
              </a:rPr>
              <a:t>早</a:t>
            </a:r>
            <a:r>
              <a:rPr dirty="0" sz="1000" spc="5">
                <a:latin typeface="PMingLiU"/>
                <a:cs typeface="PMingLiU"/>
              </a:rPr>
              <a:t>线血液 瘤患者</a:t>
            </a:r>
            <a:r>
              <a:rPr dirty="0" sz="1000" spc="-20">
                <a:latin typeface="PMingLiU"/>
                <a:cs typeface="PMingLiU"/>
              </a:rPr>
              <a:t>中</a:t>
            </a:r>
            <a:r>
              <a:rPr dirty="0" sz="1000" spc="5">
                <a:latin typeface="PMingLiU"/>
                <a:cs typeface="PMingLiU"/>
              </a:rPr>
              <a:t>更好</a:t>
            </a:r>
            <a:r>
              <a:rPr dirty="0" sz="1000" spc="-20">
                <a:latin typeface="PMingLiU"/>
                <a:cs typeface="PMingLiU"/>
              </a:rPr>
              <a:t>的</a:t>
            </a:r>
            <a:r>
              <a:rPr dirty="0" sz="1000" spc="5">
                <a:latin typeface="PMingLiU"/>
                <a:cs typeface="PMingLiU"/>
              </a:rPr>
              <a:t>彰显</a:t>
            </a:r>
            <a:r>
              <a:rPr dirty="0" sz="1000" spc="-20">
                <a:latin typeface="PMingLiU"/>
                <a:cs typeface="PMingLiU"/>
              </a:rPr>
              <a:t>“</a:t>
            </a:r>
            <a:r>
              <a:rPr dirty="0" sz="1000" spc="5">
                <a:latin typeface="PMingLiU"/>
                <a:cs typeface="PMingLiU"/>
              </a:rPr>
              <a:t>治愈</a:t>
            </a:r>
            <a:r>
              <a:rPr dirty="0" sz="1000" spc="-20">
                <a:latin typeface="PMingLiU"/>
                <a:cs typeface="PMingLiU"/>
              </a:rPr>
              <a:t>”</a:t>
            </a:r>
            <a:r>
              <a:rPr dirty="0" sz="1000" spc="5">
                <a:latin typeface="PMingLiU"/>
                <a:cs typeface="PMingLiU"/>
              </a:rPr>
              <a:t>潜力。</a:t>
            </a:r>
            <a:endParaRPr sz="1000">
              <a:latin typeface="PMingLiU"/>
              <a:cs typeface="PMingLiU"/>
            </a:endParaRPr>
          </a:p>
          <a:p>
            <a:pPr algn="just" marL="238125" marR="5080" indent="-226060">
              <a:lnSpc>
                <a:spcPct val="121600"/>
              </a:lnSpc>
              <a:spcBef>
                <a:spcPts val="55"/>
              </a:spcBef>
              <a:buSzPct val="120000"/>
              <a:buFont typeface="Wingdings"/>
              <a:buChar char=""/>
              <a:tabLst>
                <a:tab pos="238760" algn="l"/>
              </a:tabLst>
            </a:pPr>
            <a:r>
              <a:rPr dirty="0" sz="1000" spc="-10" b="1">
                <a:latin typeface="Arial"/>
                <a:cs typeface="Arial"/>
              </a:rPr>
              <a:t>CAR-T</a:t>
            </a:r>
            <a:r>
              <a:rPr dirty="0" sz="1000" spc="240" b="1">
                <a:latin typeface="Arial"/>
                <a:cs typeface="Arial"/>
              </a:rPr>
              <a:t> </a:t>
            </a:r>
            <a:r>
              <a:rPr dirty="0" sz="1000" spc="50" b="1">
                <a:latin typeface="Microsoft JhengHei UI"/>
                <a:cs typeface="Microsoft JhengHei UI"/>
              </a:rPr>
              <a:t>安</a:t>
            </a:r>
            <a:r>
              <a:rPr dirty="0" sz="1000" spc="25" b="1">
                <a:latin typeface="Microsoft JhengHei UI"/>
                <a:cs typeface="Microsoft JhengHei UI"/>
              </a:rPr>
              <a:t>全性持</a:t>
            </a:r>
            <a:r>
              <a:rPr dirty="0" sz="1000" spc="50" b="1">
                <a:latin typeface="Microsoft JhengHei UI"/>
                <a:cs typeface="Microsoft JhengHei UI"/>
              </a:rPr>
              <a:t>续</a:t>
            </a:r>
            <a:r>
              <a:rPr dirty="0" sz="1000" spc="25" b="1">
                <a:latin typeface="Microsoft JhengHei UI"/>
                <a:cs typeface="Microsoft JhengHei UI"/>
              </a:rPr>
              <a:t>改善</a:t>
            </a:r>
            <a:r>
              <a:rPr dirty="0" sz="1000" spc="35" b="1">
                <a:latin typeface="Microsoft JhengHei UI"/>
                <a:cs typeface="Microsoft JhengHei UI"/>
              </a:rPr>
              <a:t>，</a:t>
            </a:r>
            <a:r>
              <a:rPr dirty="0" sz="1000" spc="50" b="1">
                <a:latin typeface="Microsoft JhengHei UI"/>
                <a:cs typeface="Microsoft JhengHei UI"/>
              </a:rPr>
              <a:t>门</a:t>
            </a:r>
            <a:r>
              <a:rPr dirty="0" sz="1000" spc="25" b="1">
                <a:latin typeface="Microsoft JhengHei UI"/>
                <a:cs typeface="Microsoft JhengHei UI"/>
              </a:rPr>
              <a:t>诊治</a:t>
            </a:r>
            <a:r>
              <a:rPr dirty="0" sz="1000" spc="30" b="1">
                <a:latin typeface="Microsoft JhengHei UI"/>
                <a:cs typeface="Microsoft JhengHei UI"/>
              </a:rPr>
              <a:t>疗</a:t>
            </a:r>
            <a:r>
              <a:rPr dirty="0" sz="1000" spc="25" b="1">
                <a:latin typeface="Microsoft JhengHei UI"/>
                <a:cs typeface="Microsoft JhengHei UI"/>
              </a:rPr>
              <a:t>值</a:t>
            </a:r>
            <a:r>
              <a:rPr dirty="0" sz="1000" spc="50" b="1">
                <a:latin typeface="Microsoft JhengHei UI"/>
                <a:cs typeface="Microsoft JhengHei UI"/>
              </a:rPr>
              <a:t>得</a:t>
            </a:r>
            <a:r>
              <a:rPr dirty="0" sz="1000" spc="25" b="1">
                <a:latin typeface="Microsoft JhengHei UI"/>
                <a:cs typeface="Microsoft JhengHei UI"/>
              </a:rPr>
              <a:t>期</a:t>
            </a:r>
            <a:r>
              <a:rPr dirty="0" sz="1000" spc="30" b="1">
                <a:latin typeface="Microsoft JhengHei UI"/>
                <a:cs typeface="Microsoft JhengHei UI"/>
              </a:rPr>
              <a:t>待</a:t>
            </a:r>
            <a:r>
              <a:rPr dirty="0" sz="1000" spc="50" b="1">
                <a:latin typeface="Microsoft JhengHei UI"/>
                <a:cs typeface="Microsoft JhengHei UI"/>
              </a:rPr>
              <a:t>。</a:t>
            </a:r>
            <a:r>
              <a:rPr dirty="0" sz="1000" spc="-10">
                <a:latin typeface="Arial"/>
                <a:cs typeface="Arial"/>
              </a:rPr>
              <a:t>CAR-T</a:t>
            </a:r>
            <a:r>
              <a:rPr dirty="0" sz="1000" spc="190">
                <a:latin typeface="Arial"/>
                <a:cs typeface="Arial"/>
              </a:rPr>
              <a:t> </a:t>
            </a:r>
            <a:r>
              <a:rPr dirty="0" sz="1000" spc="25">
                <a:latin typeface="PMingLiU"/>
                <a:cs typeface="PMingLiU"/>
              </a:rPr>
              <a:t>的主</a:t>
            </a:r>
            <a:r>
              <a:rPr dirty="0" sz="1000" spc="30">
                <a:latin typeface="PMingLiU"/>
                <a:cs typeface="PMingLiU"/>
              </a:rPr>
              <a:t>要</a:t>
            </a:r>
            <a:r>
              <a:rPr dirty="0" sz="1000" spc="50">
                <a:latin typeface="PMingLiU"/>
                <a:cs typeface="PMingLiU"/>
              </a:rPr>
              <a:t>不</a:t>
            </a:r>
            <a:r>
              <a:rPr dirty="0" sz="1000" spc="25">
                <a:latin typeface="PMingLiU"/>
                <a:cs typeface="PMingLiU"/>
              </a:rPr>
              <a:t>良反</a:t>
            </a:r>
            <a:r>
              <a:rPr dirty="0" sz="1000" spc="55">
                <a:latin typeface="PMingLiU"/>
                <a:cs typeface="PMingLiU"/>
              </a:rPr>
              <a:t>应</a:t>
            </a:r>
            <a:r>
              <a:rPr dirty="0" sz="1000" spc="5">
                <a:latin typeface="PMingLiU"/>
                <a:cs typeface="PMingLiU"/>
              </a:rPr>
              <a:t>为 </a:t>
            </a:r>
            <a:r>
              <a:rPr dirty="0" sz="1000" spc="-5">
                <a:latin typeface="Arial"/>
                <a:cs typeface="Arial"/>
              </a:rPr>
              <a:t>CRS</a:t>
            </a:r>
            <a:r>
              <a:rPr dirty="0" sz="1000" spc="155">
                <a:latin typeface="Arial"/>
                <a:cs typeface="Arial"/>
              </a:rPr>
              <a:t> </a:t>
            </a:r>
            <a:r>
              <a:rPr dirty="0" sz="1000" spc="5">
                <a:latin typeface="PMingLiU"/>
                <a:cs typeface="PMingLiU"/>
              </a:rPr>
              <a:t>和</a:t>
            </a:r>
            <a:r>
              <a:rPr dirty="0" sz="1000" spc="225">
                <a:latin typeface="PMingLiU"/>
                <a:cs typeface="PMingLiU"/>
              </a:rPr>
              <a:t> </a:t>
            </a:r>
            <a:r>
              <a:rPr dirty="0" sz="1000" spc="-5">
                <a:latin typeface="Arial"/>
                <a:cs typeface="Arial"/>
              </a:rPr>
              <a:t>ICANS</a:t>
            </a:r>
            <a:r>
              <a:rPr dirty="0" sz="1000" spc="-5">
                <a:latin typeface="PMingLiU"/>
                <a:cs typeface="PMingLiU"/>
              </a:rPr>
              <a:t>，</a:t>
            </a:r>
            <a:r>
              <a:rPr dirty="0" sz="1000" spc="-20">
                <a:latin typeface="PMingLiU"/>
                <a:cs typeface="PMingLiU"/>
              </a:rPr>
              <a:t>随</a:t>
            </a:r>
            <a:r>
              <a:rPr dirty="0" sz="1000" spc="5">
                <a:latin typeface="PMingLiU"/>
                <a:cs typeface="PMingLiU"/>
              </a:rPr>
              <a:t>着</a:t>
            </a:r>
            <a:r>
              <a:rPr dirty="0" sz="1000" spc="229">
                <a:latin typeface="PMingLiU"/>
                <a:cs typeface="PMingLiU"/>
              </a:rPr>
              <a:t> </a:t>
            </a:r>
            <a:r>
              <a:rPr dirty="0" sz="1000" spc="-10">
                <a:latin typeface="Arial"/>
                <a:cs typeface="Arial"/>
              </a:rPr>
              <a:t>CAR-T</a:t>
            </a:r>
            <a:r>
              <a:rPr dirty="0" sz="1000" spc="160">
                <a:latin typeface="Arial"/>
                <a:cs typeface="Arial"/>
              </a:rPr>
              <a:t> </a:t>
            </a:r>
            <a:r>
              <a:rPr dirty="0" sz="1000" spc="-20">
                <a:latin typeface="PMingLiU"/>
                <a:cs typeface="PMingLiU"/>
              </a:rPr>
              <a:t>产</a:t>
            </a:r>
            <a:r>
              <a:rPr dirty="0" sz="1000" spc="5">
                <a:latin typeface="PMingLiU"/>
                <a:cs typeface="PMingLiU"/>
              </a:rPr>
              <a:t>品设</a:t>
            </a:r>
            <a:r>
              <a:rPr dirty="0" sz="1000" spc="-20">
                <a:latin typeface="PMingLiU"/>
                <a:cs typeface="PMingLiU"/>
              </a:rPr>
              <a:t>计</a:t>
            </a:r>
            <a:r>
              <a:rPr dirty="0" sz="1000" spc="5">
                <a:latin typeface="PMingLiU"/>
                <a:cs typeface="PMingLiU"/>
              </a:rPr>
              <a:t>逐步</a:t>
            </a:r>
            <a:r>
              <a:rPr dirty="0" sz="1000" spc="-20">
                <a:latin typeface="PMingLiU"/>
                <a:cs typeface="PMingLiU"/>
              </a:rPr>
              <a:t>精</a:t>
            </a:r>
            <a:r>
              <a:rPr dirty="0" sz="1000" spc="5">
                <a:latin typeface="PMingLiU"/>
                <a:cs typeface="PMingLiU"/>
              </a:rPr>
              <a:t>进</a:t>
            </a:r>
            <a:r>
              <a:rPr dirty="0" sz="1000" spc="10">
                <a:latin typeface="PMingLiU"/>
                <a:cs typeface="PMingLiU"/>
              </a:rPr>
              <a:t>，</a:t>
            </a:r>
            <a:r>
              <a:rPr dirty="0" sz="1000" spc="-20">
                <a:latin typeface="PMingLiU"/>
                <a:cs typeface="PMingLiU"/>
              </a:rPr>
              <a:t>近</a:t>
            </a:r>
            <a:r>
              <a:rPr dirty="0" sz="1000" spc="5">
                <a:latin typeface="PMingLiU"/>
                <a:cs typeface="PMingLiU"/>
              </a:rPr>
              <a:t>期上市</a:t>
            </a:r>
            <a:r>
              <a:rPr dirty="0" sz="1000" spc="-20">
                <a:latin typeface="PMingLiU"/>
                <a:cs typeface="PMingLiU"/>
              </a:rPr>
              <a:t>或</a:t>
            </a:r>
            <a:r>
              <a:rPr dirty="0" sz="1000" spc="5">
                <a:latin typeface="PMingLiU"/>
                <a:cs typeface="PMingLiU"/>
              </a:rPr>
              <a:t>临床</a:t>
            </a:r>
            <a:r>
              <a:rPr dirty="0" sz="1000" spc="-20">
                <a:latin typeface="PMingLiU"/>
                <a:cs typeface="PMingLiU"/>
              </a:rPr>
              <a:t>阶</a:t>
            </a:r>
            <a:r>
              <a:rPr dirty="0" sz="1000" spc="5">
                <a:latin typeface="PMingLiU"/>
                <a:cs typeface="PMingLiU"/>
              </a:rPr>
              <a:t>段的 </a:t>
            </a:r>
            <a:r>
              <a:rPr dirty="0" sz="1000">
                <a:latin typeface="Arial"/>
                <a:cs typeface="Arial"/>
              </a:rPr>
              <a:t>CAR-T</a:t>
            </a:r>
            <a:r>
              <a:rPr dirty="0" sz="1000" spc="155">
                <a:latin typeface="Arial"/>
                <a:cs typeface="Arial"/>
              </a:rPr>
              <a:t> </a:t>
            </a:r>
            <a:r>
              <a:rPr dirty="0" sz="1000" spc="5">
                <a:latin typeface="PMingLiU"/>
                <a:cs typeface="PMingLiU"/>
              </a:rPr>
              <a:t>产品的安全性上已经实现大幅改</a:t>
            </a:r>
            <a:r>
              <a:rPr dirty="0" sz="1000" spc="25">
                <a:latin typeface="PMingLiU"/>
                <a:cs typeface="PMingLiU"/>
              </a:rPr>
              <a:t>善</a:t>
            </a:r>
            <a:r>
              <a:rPr dirty="0" sz="1000" spc="5">
                <a:latin typeface="PMingLiU"/>
                <a:cs typeface="PMingLiU"/>
              </a:rPr>
              <a:t>。以</a:t>
            </a:r>
            <a:r>
              <a:rPr dirty="0" sz="1000" spc="245">
                <a:latin typeface="PMingLiU"/>
                <a:cs typeface="PMingLiU"/>
              </a:rPr>
              <a:t> </a:t>
            </a:r>
            <a:r>
              <a:rPr dirty="0" sz="1000">
                <a:latin typeface="Arial"/>
                <a:cs typeface="Arial"/>
              </a:rPr>
              <a:t>BCMA</a:t>
            </a:r>
            <a:r>
              <a:rPr dirty="0" sz="1000" spc="120">
                <a:latin typeface="Arial"/>
                <a:cs typeface="Arial"/>
              </a:rPr>
              <a:t> </a:t>
            </a:r>
            <a:r>
              <a:rPr dirty="0" sz="1000">
                <a:latin typeface="Arial"/>
                <a:cs typeface="Arial"/>
              </a:rPr>
              <a:t>CAR-T</a:t>
            </a:r>
            <a:r>
              <a:rPr dirty="0" sz="1000" spc="155">
                <a:latin typeface="Arial"/>
                <a:cs typeface="Arial"/>
              </a:rPr>
              <a:t> </a:t>
            </a:r>
            <a:r>
              <a:rPr dirty="0" sz="1000" spc="5">
                <a:latin typeface="PMingLiU"/>
                <a:cs typeface="PMingLiU"/>
              </a:rPr>
              <a:t>产品为例，  </a:t>
            </a:r>
            <a:r>
              <a:rPr dirty="0" sz="1000" spc="-5">
                <a:latin typeface="Arial"/>
                <a:cs typeface="Arial"/>
              </a:rPr>
              <a:t>CT103A</a:t>
            </a:r>
            <a:r>
              <a:rPr dirty="0" sz="1000" spc="-85">
                <a:latin typeface="Arial"/>
                <a:cs typeface="Arial"/>
              </a:rPr>
              <a:t> </a:t>
            </a:r>
            <a:r>
              <a:rPr dirty="0" sz="1000" spc="245">
                <a:latin typeface="PMingLiU"/>
                <a:cs typeface="PMingLiU"/>
              </a:rPr>
              <a:t>和</a:t>
            </a:r>
            <a:r>
              <a:rPr dirty="0" sz="1000" spc="-5">
                <a:latin typeface="Arial"/>
                <a:cs typeface="Arial"/>
              </a:rPr>
              <a:t>CT053</a:t>
            </a:r>
            <a:r>
              <a:rPr dirty="0" sz="1000" spc="-90">
                <a:latin typeface="Arial"/>
                <a:cs typeface="Arial"/>
              </a:rPr>
              <a:t> </a:t>
            </a:r>
            <a:r>
              <a:rPr dirty="0" sz="1000" spc="5">
                <a:latin typeface="PMingLiU"/>
                <a:cs typeface="PMingLiU"/>
              </a:rPr>
              <a:t>的三级</a:t>
            </a:r>
            <a:r>
              <a:rPr dirty="0" sz="1000" spc="-20">
                <a:latin typeface="PMingLiU"/>
                <a:cs typeface="PMingLiU"/>
              </a:rPr>
              <a:t>以</a:t>
            </a:r>
            <a:r>
              <a:rPr dirty="0" sz="1000" spc="245">
                <a:latin typeface="PMingLiU"/>
                <a:cs typeface="PMingLiU"/>
              </a:rPr>
              <a:t>上</a:t>
            </a:r>
            <a:r>
              <a:rPr dirty="0" sz="1000" spc="-5">
                <a:latin typeface="Arial"/>
                <a:cs typeface="Arial"/>
              </a:rPr>
              <a:t>CRS</a:t>
            </a:r>
            <a:r>
              <a:rPr dirty="0" sz="1000" spc="-80">
                <a:latin typeface="Arial"/>
                <a:cs typeface="Arial"/>
              </a:rPr>
              <a:t> </a:t>
            </a:r>
            <a:r>
              <a:rPr dirty="0" sz="1000" spc="220">
                <a:latin typeface="PMingLiU"/>
                <a:cs typeface="PMingLiU"/>
              </a:rPr>
              <a:t>和</a:t>
            </a:r>
            <a:r>
              <a:rPr dirty="0" sz="1000">
                <a:latin typeface="Arial"/>
                <a:cs typeface="Arial"/>
              </a:rPr>
              <a:t>ICANS</a:t>
            </a:r>
            <a:r>
              <a:rPr dirty="0" sz="1000" spc="-80">
                <a:latin typeface="Arial"/>
                <a:cs typeface="Arial"/>
              </a:rPr>
              <a:t> </a:t>
            </a:r>
            <a:r>
              <a:rPr dirty="0" sz="1000" spc="5">
                <a:latin typeface="PMingLiU"/>
                <a:cs typeface="PMingLiU"/>
              </a:rPr>
              <a:t>发生</a:t>
            </a:r>
            <a:r>
              <a:rPr dirty="0" sz="1000" spc="-20">
                <a:latin typeface="PMingLiU"/>
                <a:cs typeface="PMingLiU"/>
              </a:rPr>
              <a:t>率均</a:t>
            </a:r>
            <a:r>
              <a:rPr dirty="0" sz="1000" spc="5">
                <a:latin typeface="PMingLiU"/>
                <a:cs typeface="PMingLiU"/>
              </a:rPr>
              <a:t>为</a:t>
            </a:r>
            <a:r>
              <a:rPr dirty="0" sz="1000" spc="-15">
                <a:latin typeface="PMingLiU"/>
                <a:cs typeface="PMingLiU"/>
              </a:rPr>
              <a:t> </a:t>
            </a:r>
            <a:r>
              <a:rPr dirty="0" sz="1000" spc="-5">
                <a:latin typeface="Arial"/>
                <a:cs typeface="Arial"/>
              </a:rPr>
              <a:t>0%</a:t>
            </a:r>
            <a:r>
              <a:rPr dirty="0" sz="1000" spc="5">
                <a:latin typeface="PMingLiU"/>
                <a:cs typeface="PMingLiU"/>
              </a:rPr>
              <a:t>。</a:t>
            </a:r>
            <a:r>
              <a:rPr dirty="0" sz="1000" spc="-20">
                <a:latin typeface="PMingLiU"/>
                <a:cs typeface="PMingLiU"/>
              </a:rPr>
              <a:t>科</a:t>
            </a:r>
            <a:r>
              <a:rPr dirty="0" sz="1000" spc="5">
                <a:latin typeface="PMingLiU"/>
                <a:cs typeface="PMingLiU"/>
              </a:rPr>
              <a:t>济药</a:t>
            </a:r>
            <a:r>
              <a:rPr dirty="0" sz="1000" spc="-20">
                <a:latin typeface="PMingLiU"/>
                <a:cs typeface="PMingLiU"/>
              </a:rPr>
              <a:t>业</a:t>
            </a:r>
            <a:r>
              <a:rPr dirty="0" sz="1000" spc="5">
                <a:latin typeface="PMingLiU"/>
                <a:cs typeface="PMingLiU"/>
              </a:rPr>
              <a:t>已 经在</a:t>
            </a:r>
            <a:r>
              <a:rPr dirty="0" sz="1000" spc="75">
                <a:latin typeface="PMingLiU"/>
                <a:cs typeface="PMingLiU"/>
              </a:rPr>
              <a:t> </a:t>
            </a:r>
            <a:r>
              <a:rPr dirty="0" sz="1000" spc="-5">
                <a:latin typeface="Arial"/>
                <a:cs typeface="Arial"/>
              </a:rPr>
              <a:t>CT053</a:t>
            </a:r>
            <a:r>
              <a:rPr dirty="0" sz="1000" spc="5">
                <a:latin typeface="Arial"/>
                <a:cs typeface="Arial"/>
              </a:rPr>
              <a:t> </a:t>
            </a:r>
            <a:r>
              <a:rPr dirty="0" sz="1000" spc="5">
                <a:latin typeface="PMingLiU"/>
                <a:cs typeface="PMingLiU"/>
              </a:rPr>
              <a:t>的美</a:t>
            </a:r>
            <a:r>
              <a:rPr dirty="0" sz="1000" spc="-20">
                <a:latin typeface="PMingLiU"/>
                <a:cs typeface="PMingLiU"/>
              </a:rPr>
              <a:t>国</a:t>
            </a:r>
            <a:r>
              <a:rPr dirty="0" sz="1000" spc="5">
                <a:latin typeface="PMingLiU"/>
                <a:cs typeface="PMingLiU"/>
              </a:rPr>
              <a:t>注册</a:t>
            </a:r>
            <a:r>
              <a:rPr dirty="0" sz="1000" spc="55">
                <a:latin typeface="PMingLiU"/>
                <a:cs typeface="PMingLiU"/>
              </a:rPr>
              <a:t> </a:t>
            </a:r>
            <a:r>
              <a:rPr dirty="0" sz="1000">
                <a:latin typeface="Arial"/>
                <a:cs typeface="Arial"/>
              </a:rPr>
              <a:t>II</a:t>
            </a:r>
            <a:r>
              <a:rPr dirty="0" sz="1000" spc="15">
                <a:latin typeface="Arial"/>
                <a:cs typeface="Arial"/>
              </a:rPr>
              <a:t> </a:t>
            </a:r>
            <a:r>
              <a:rPr dirty="0" sz="1000" spc="5">
                <a:latin typeface="PMingLiU"/>
                <a:cs typeface="PMingLiU"/>
              </a:rPr>
              <a:t>期</a:t>
            </a:r>
            <a:r>
              <a:rPr dirty="0" sz="1000" spc="-20">
                <a:latin typeface="PMingLiU"/>
                <a:cs typeface="PMingLiU"/>
              </a:rPr>
              <a:t>研</a:t>
            </a:r>
            <a:r>
              <a:rPr dirty="0" sz="1000" spc="5">
                <a:latin typeface="PMingLiU"/>
                <a:cs typeface="PMingLiU"/>
              </a:rPr>
              <a:t>究</a:t>
            </a:r>
            <a:r>
              <a:rPr dirty="0" sz="1000" spc="80">
                <a:latin typeface="PMingLiU"/>
                <a:cs typeface="PMingLiU"/>
              </a:rPr>
              <a:t> </a:t>
            </a:r>
            <a:r>
              <a:rPr dirty="0" sz="1000" spc="-5">
                <a:latin typeface="Arial"/>
                <a:cs typeface="Arial"/>
              </a:rPr>
              <a:t>LUMMICAR-2</a:t>
            </a:r>
            <a:r>
              <a:rPr dirty="0" sz="1000" spc="5">
                <a:latin typeface="Arial"/>
                <a:cs typeface="Arial"/>
              </a:rPr>
              <a:t> </a:t>
            </a:r>
            <a:r>
              <a:rPr dirty="0" sz="1000" spc="5">
                <a:latin typeface="PMingLiU"/>
                <a:cs typeface="PMingLiU"/>
              </a:rPr>
              <a:t>中</a:t>
            </a:r>
            <a:r>
              <a:rPr dirty="0" sz="1000" spc="-20">
                <a:latin typeface="PMingLiU"/>
                <a:cs typeface="PMingLiU"/>
              </a:rPr>
              <a:t>纳</a:t>
            </a:r>
            <a:r>
              <a:rPr dirty="0" sz="1000" spc="5">
                <a:latin typeface="PMingLiU"/>
                <a:cs typeface="PMingLiU"/>
              </a:rPr>
              <a:t>入</a:t>
            </a:r>
            <a:r>
              <a:rPr dirty="0" sz="1000" spc="75">
                <a:latin typeface="PMingLiU"/>
                <a:cs typeface="PMingLiU"/>
              </a:rPr>
              <a:t> </a:t>
            </a:r>
            <a:r>
              <a:rPr dirty="0" sz="1000">
                <a:latin typeface="Arial"/>
                <a:cs typeface="Arial"/>
              </a:rPr>
              <a:t>out-patient</a:t>
            </a:r>
            <a:r>
              <a:rPr dirty="0" sz="1000" spc="-5">
                <a:latin typeface="Arial"/>
                <a:cs typeface="Arial"/>
              </a:rPr>
              <a:t> </a:t>
            </a:r>
            <a:r>
              <a:rPr dirty="0" sz="1000" spc="5">
                <a:latin typeface="PMingLiU"/>
                <a:cs typeface="PMingLiU"/>
              </a:rPr>
              <a:t>治疗，  如果成</a:t>
            </a:r>
            <a:r>
              <a:rPr dirty="0" sz="1000" spc="-20">
                <a:latin typeface="PMingLiU"/>
                <a:cs typeface="PMingLiU"/>
              </a:rPr>
              <a:t>功</a:t>
            </a:r>
            <a:r>
              <a:rPr dirty="0" sz="1000" spc="5">
                <a:latin typeface="PMingLiU"/>
                <a:cs typeface="PMingLiU"/>
              </a:rPr>
              <a:t>，将</a:t>
            </a:r>
            <a:r>
              <a:rPr dirty="0" sz="1000" spc="-20">
                <a:latin typeface="PMingLiU"/>
                <a:cs typeface="PMingLiU"/>
              </a:rPr>
              <a:t>能</a:t>
            </a:r>
            <a:r>
              <a:rPr dirty="0" sz="1000" spc="5">
                <a:latin typeface="PMingLiU"/>
                <a:cs typeface="PMingLiU"/>
              </a:rPr>
              <a:t>大幅</a:t>
            </a:r>
            <a:r>
              <a:rPr dirty="0" sz="1000" spc="-20">
                <a:latin typeface="PMingLiU"/>
                <a:cs typeface="PMingLiU"/>
              </a:rPr>
              <a:t>降</a:t>
            </a:r>
            <a:r>
              <a:rPr dirty="0" sz="1000" spc="5">
                <a:latin typeface="PMingLiU"/>
                <a:cs typeface="PMingLiU"/>
              </a:rPr>
              <a:t>低总</a:t>
            </a:r>
            <a:r>
              <a:rPr dirty="0" sz="1000" spc="-20">
                <a:latin typeface="PMingLiU"/>
                <a:cs typeface="PMingLiU"/>
              </a:rPr>
              <a:t>治</a:t>
            </a:r>
            <a:r>
              <a:rPr dirty="0" sz="1000" spc="5">
                <a:latin typeface="PMingLiU"/>
                <a:cs typeface="PMingLiU"/>
              </a:rPr>
              <a:t>疗成</a:t>
            </a:r>
            <a:r>
              <a:rPr dirty="0" sz="1000" spc="-20">
                <a:latin typeface="PMingLiU"/>
                <a:cs typeface="PMingLiU"/>
              </a:rPr>
              <a:t>本</a:t>
            </a:r>
            <a:r>
              <a:rPr dirty="0" sz="1000" spc="5">
                <a:latin typeface="PMingLiU"/>
                <a:cs typeface="PMingLiU"/>
              </a:rPr>
              <a:t>。</a:t>
            </a:r>
            <a:endParaRPr sz="1000">
              <a:latin typeface="PMingLiU"/>
              <a:cs typeface="PMingLiU"/>
            </a:endParaRPr>
          </a:p>
          <a:p>
            <a:pPr algn="just" marL="238125" marR="5080" indent="-226060">
              <a:lnSpc>
                <a:spcPct val="121500"/>
              </a:lnSpc>
              <a:spcBef>
                <a:spcPts val="30"/>
              </a:spcBef>
              <a:buSzPct val="120000"/>
              <a:buFont typeface="Wingdings"/>
              <a:buChar char=""/>
              <a:tabLst>
                <a:tab pos="238760" algn="l"/>
              </a:tabLst>
            </a:pPr>
            <a:r>
              <a:rPr dirty="0" sz="1000" spc="5" b="1">
                <a:latin typeface="Microsoft JhengHei UI"/>
                <a:cs typeface="Microsoft JhengHei UI"/>
              </a:rPr>
              <a:t>实体</a:t>
            </a:r>
            <a:r>
              <a:rPr dirty="0" sz="1000" spc="220" b="1">
                <a:latin typeface="Microsoft JhengHei UI"/>
                <a:cs typeface="Microsoft JhengHei UI"/>
              </a:rPr>
              <a:t>瘤</a:t>
            </a:r>
            <a:r>
              <a:rPr dirty="0" sz="1000" spc="-15" b="1">
                <a:latin typeface="Arial"/>
                <a:cs typeface="Arial"/>
              </a:rPr>
              <a:t>CAR-T</a:t>
            </a:r>
            <a:r>
              <a:rPr dirty="0" sz="1000" spc="-55" b="1">
                <a:latin typeface="Arial"/>
                <a:cs typeface="Arial"/>
              </a:rPr>
              <a:t> </a:t>
            </a:r>
            <a:r>
              <a:rPr dirty="0" sz="1000" spc="5" b="1">
                <a:latin typeface="Microsoft JhengHei UI"/>
                <a:cs typeface="Microsoft JhengHei UI"/>
              </a:rPr>
              <a:t>多靶点在研</a:t>
            </a:r>
            <a:r>
              <a:rPr dirty="0" sz="1000" spc="-20" b="1">
                <a:latin typeface="Microsoft JhengHei UI"/>
                <a:cs typeface="Microsoft JhengHei UI"/>
              </a:rPr>
              <a:t>，</a:t>
            </a:r>
            <a:r>
              <a:rPr dirty="0" sz="1000" spc="5" b="1">
                <a:latin typeface="Microsoft JhengHei UI"/>
                <a:cs typeface="Microsoft JhengHei UI"/>
              </a:rPr>
              <a:t>已经</a:t>
            </a:r>
            <a:r>
              <a:rPr dirty="0" sz="1000" spc="-20" b="1">
                <a:latin typeface="Microsoft JhengHei UI"/>
                <a:cs typeface="Microsoft JhengHei UI"/>
              </a:rPr>
              <a:t>显</a:t>
            </a:r>
            <a:r>
              <a:rPr dirty="0" sz="1000" spc="5" b="1">
                <a:latin typeface="Microsoft JhengHei UI"/>
                <a:cs typeface="Microsoft JhengHei UI"/>
              </a:rPr>
              <a:t>示疗效</a:t>
            </a:r>
            <a:r>
              <a:rPr dirty="0" sz="1000" spc="-20" b="1">
                <a:latin typeface="Microsoft JhengHei UI"/>
                <a:cs typeface="Microsoft JhengHei UI"/>
              </a:rPr>
              <a:t>信</a:t>
            </a:r>
            <a:r>
              <a:rPr dirty="0" sz="1000" spc="5" b="1">
                <a:latin typeface="Microsoft JhengHei UI"/>
                <a:cs typeface="Microsoft JhengHei UI"/>
              </a:rPr>
              <a:t>号。</a:t>
            </a:r>
            <a:r>
              <a:rPr dirty="0" sz="1000" spc="-20">
                <a:latin typeface="PMingLiU"/>
                <a:cs typeface="PMingLiU"/>
              </a:rPr>
              <a:t>过</a:t>
            </a:r>
            <a:r>
              <a:rPr dirty="0" sz="1000" spc="5">
                <a:latin typeface="PMingLiU"/>
                <a:cs typeface="PMingLiU"/>
              </a:rPr>
              <a:t>往</a:t>
            </a:r>
            <a:r>
              <a:rPr dirty="0" sz="1000" spc="-45">
                <a:latin typeface="PMingLiU"/>
                <a:cs typeface="PMingLiU"/>
              </a:rPr>
              <a:t> </a:t>
            </a:r>
            <a:r>
              <a:rPr dirty="0" sz="1000" spc="-5">
                <a:latin typeface="Arial"/>
                <a:cs typeface="Arial"/>
              </a:rPr>
              <a:t>CAR-T</a:t>
            </a:r>
            <a:r>
              <a:rPr dirty="0" sz="1000" spc="-80">
                <a:latin typeface="Arial"/>
                <a:cs typeface="Arial"/>
              </a:rPr>
              <a:t> </a:t>
            </a:r>
            <a:r>
              <a:rPr dirty="0" sz="1000" spc="5">
                <a:latin typeface="PMingLiU"/>
                <a:cs typeface="PMingLiU"/>
              </a:rPr>
              <a:t>被</a:t>
            </a:r>
            <a:r>
              <a:rPr dirty="0" sz="1000" spc="-20">
                <a:latin typeface="PMingLiU"/>
                <a:cs typeface="PMingLiU"/>
              </a:rPr>
              <a:t>认</a:t>
            </a:r>
            <a:r>
              <a:rPr dirty="0" sz="1000" spc="5">
                <a:latin typeface="PMingLiU"/>
                <a:cs typeface="PMingLiU"/>
              </a:rPr>
              <a:t>为难</a:t>
            </a:r>
            <a:r>
              <a:rPr dirty="0" sz="1000" spc="-20">
                <a:latin typeface="PMingLiU"/>
                <a:cs typeface="PMingLiU"/>
              </a:rPr>
              <a:t>以</a:t>
            </a:r>
            <a:r>
              <a:rPr dirty="0" sz="1000" spc="5">
                <a:latin typeface="PMingLiU"/>
                <a:cs typeface="PMingLiU"/>
              </a:rPr>
              <a:t>突 </a:t>
            </a:r>
            <a:r>
              <a:rPr dirty="0" sz="1000" spc="25">
                <a:latin typeface="PMingLiU"/>
                <a:cs typeface="PMingLiU"/>
              </a:rPr>
              <a:t>破</a:t>
            </a:r>
            <a:r>
              <a:rPr dirty="0" sz="1000" spc="5">
                <a:latin typeface="PMingLiU"/>
                <a:cs typeface="PMingLiU"/>
              </a:rPr>
              <a:t>实</a:t>
            </a:r>
            <a:r>
              <a:rPr dirty="0" sz="1000" spc="25">
                <a:latin typeface="PMingLiU"/>
                <a:cs typeface="PMingLiU"/>
              </a:rPr>
              <a:t>体</a:t>
            </a:r>
            <a:r>
              <a:rPr dirty="0" sz="1000" spc="5">
                <a:latin typeface="PMingLiU"/>
                <a:cs typeface="PMingLiU"/>
              </a:rPr>
              <a:t>瘤肿</a:t>
            </a:r>
            <a:r>
              <a:rPr dirty="0" sz="1000" spc="25">
                <a:latin typeface="PMingLiU"/>
                <a:cs typeface="PMingLiU"/>
              </a:rPr>
              <a:t>瘤</a:t>
            </a:r>
            <a:r>
              <a:rPr dirty="0" sz="1000" spc="5">
                <a:latin typeface="PMingLiU"/>
                <a:cs typeface="PMingLiU"/>
              </a:rPr>
              <a:t>微</a:t>
            </a:r>
            <a:r>
              <a:rPr dirty="0" sz="1000" spc="25">
                <a:latin typeface="PMingLiU"/>
                <a:cs typeface="PMingLiU"/>
              </a:rPr>
              <a:t>环</a:t>
            </a:r>
            <a:r>
              <a:rPr dirty="0" sz="1000" spc="5">
                <a:latin typeface="PMingLiU"/>
                <a:cs typeface="PMingLiU"/>
              </a:rPr>
              <a:t>境。</a:t>
            </a:r>
            <a:r>
              <a:rPr dirty="0" sz="1000" spc="25">
                <a:latin typeface="PMingLiU"/>
                <a:cs typeface="PMingLiU"/>
              </a:rPr>
              <a:t>近</a:t>
            </a:r>
            <a:r>
              <a:rPr dirty="0" sz="1000" spc="5">
                <a:latin typeface="PMingLiU"/>
                <a:cs typeface="PMingLiU"/>
              </a:rPr>
              <a:t>期</a:t>
            </a:r>
            <a:r>
              <a:rPr dirty="0" sz="1000" spc="25">
                <a:latin typeface="PMingLiU"/>
                <a:cs typeface="PMingLiU"/>
              </a:rPr>
              <a:t>，</a:t>
            </a:r>
            <a:r>
              <a:rPr dirty="0" sz="1000" spc="5">
                <a:latin typeface="PMingLiU"/>
                <a:cs typeface="PMingLiU"/>
              </a:rPr>
              <a:t>随</a:t>
            </a:r>
            <a:r>
              <a:rPr dirty="0" sz="1000" spc="25">
                <a:latin typeface="PMingLiU"/>
                <a:cs typeface="PMingLiU"/>
              </a:rPr>
              <a:t>着</a:t>
            </a:r>
            <a:r>
              <a:rPr dirty="0" sz="1000" spc="5">
                <a:latin typeface="PMingLiU"/>
                <a:cs typeface="PMingLiU"/>
              </a:rPr>
              <a:t>科济</a:t>
            </a:r>
            <a:r>
              <a:rPr dirty="0" sz="1000" spc="25">
                <a:latin typeface="PMingLiU"/>
                <a:cs typeface="PMingLiU"/>
              </a:rPr>
              <a:t>药</a:t>
            </a:r>
            <a:r>
              <a:rPr dirty="0" sz="1000" spc="5">
                <a:latin typeface="PMingLiU"/>
                <a:cs typeface="PMingLiU"/>
              </a:rPr>
              <a:t>业</a:t>
            </a:r>
            <a:r>
              <a:rPr dirty="0" sz="1000" spc="254">
                <a:latin typeface="PMingLiU"/>
                <a:cs typeface="PMingLiU"/>
              </a:rPr>
              <a:t> </a:t>
            </a:r>
            <a:r>
              <a:rPr dirty="0" sz="1000" spc="-5">
                <a:latin typeface="Arial"/>
                <a:cs typeface="Arial"/>
              </a:rPr>
              <a:t>CT041</a:t>
            </a:r>
            <a:r>
              <a:rPr dirty="0" sz="1000" spc="-5">
                <a:latin typeface="PMingLiU"/>
                <a:cs typeface="PMingLiU"/>
              </a:rPr>
              <a:t>（</a:t>
            </a:r>
            <a:r>
              <a:rPr dirty="0" sz="1000" spc="-5">
                <a:latin typeface="Arial"/>
                <a:cs typeface="Arial"/>
              </a:rPr>
              <a:t>CLDN18.2</a:t>
            </a:r>
            <a:r>
              <a:rPr dirty="0" sz="1000" spc="150">
                <a:latin typeface="Arial"/>
                <a:cs typeface="Arial"/>
              </a:rPr>
              <a:t> </a:t>
            </a:r>
            <a:r>
              <a:rPr dirty="0" sz="1000" spc="5">
                <a:latin typeface="Arial"/>
                <a:cs typeface="Arial"/>
              </a:rPr>
              <a:t>CAR-T</a:t>
            </a:r>
            <a:r>
              <a:rPr dirty="0" sz="1000" spc="5">
                <a:latin typeface="PMingLiU"/>
                <a:cs typeface="PMingLiU"/>
              </a:rPr>
              <a:t>）  </a:t>
            </a:r>
            <a:r>
              <a:rPr dirty="0" sz="1000" spc="25">
                <a:latin typeface="PMingLiU"/>
                <a:cs typeface="PMingLiU"/>
              </a:rPr>
              <a:t>的</a:t>
            </a:r>
            <a:r>
              <a:rPr dirty="0" sz="1000" spc="5">
                <a:latin typeface="PMingLiU"/>
                <a:cs typeface="PMingLiU"/>
              </a:rPr>
              <a:t>早</a:t>
            </a:r>
            <a:r>
              <a:rPr dirty="0" sz="1000" spc="25">
                <a:latin typeface="PMingLiU"/>
                <a:cs typeface="PMingLiU"/>
              </a:rPr>
              <a:t>期</a:t>
            </a:r>
            <a:r>
              <a:rPr dirty="0" sz="1000" spc="5">
                <a:latin typeface="PMingLiU"/>
                <a:cs typeface="PMingLiU"/>
              </a:rPr>
              <a:t>临</a:t>
            </a:r>
            <a:r>
              <a:rPr dirty="0" sz="1000" spc="25">
                <a:latin typeface="PMingLiU"/>
                <a:cs typeface="PMingLiU"/>
              </a:rPr>
              <a:t>床</a:t>
            </a:r>
            <a:r>
              <a:rPr dirty="0" sz="1000" spc="5">
                <a:latin typeface="PMingLiU"/>
                <a:cs typeface="PMingLiU"/>
              </a:rPr>
              <a:t>显</a:t>
            </a:r>
            <a:r>
              <a:rPr dirty="0" sz="1000" spc="25">
                <a:latin typeface="PMingLiU"/>
                <a:cs typeface="PMingLiU"/>
              </a:rPr>
              <a:t>示</a:t>
            </a:r>
            <a:r>
              <a:rPr dirty="0" sz="1000" spc="10">
                <a:latin typeface="PMingLiU"/>
                <a:cs typeface="PMingLiU"/>
              </a:rPr>
              <a:t>“</a:t>
            </a:r>
            <a:r>
              <a:rPr dirty="0" sz="1000" spc="25">
                <a:latin typeface="PMingLiU"/>
                <a:cs typeface="PMingLiU"/>
              </a:rPr>
              <a:t>合</a:t>
            </a:r>
            <a:r>
              <a:rPr dirty="0" sz="1000" spc="5">
                <a:latin typeface="PMingLiU"/>
                <a:cs typeface="PMingLiU"/>
              </a:rPr>
              <a:t>适的</a:t>
            </a:r>
            <a:r>
              <a:rPr dirty="0" sz="1000" spc="240">
                <a:latin typeface="PMingLiU"/>
                <a:cs typeface="PMingLiU"/>
              </a:rPr>
              <a:t> </a:t>
            </a:r>
            <a:r>
              <a:rPr dirty="0" sz="1000" spc="-5">
                <a:latin typeface="Arial"/>
                <a:cs typeface="Arial"/>
              </a:rPr>
              <a:t>TAA</a:t>
            </a:r>
            <a:r>
              <a:rPr dirty="0" sz="1000" spc="150">
                <a:latin typeface="Arial"/>
                <a:cs typeface="Arial"/>
              </a:rPr>
              <a:t> </a:t>
            </a:r>
            <a:r>
              <a:rPr dirty="0" sz="1000" spc="25">
                <a:latin typeface="PMingLiU"/>
                <a:cs typeface="PMingLiU"/>
              </a:rPr>
              <a:t>选</a:t>
            </a:r>
            <a:r>
              <a:rPr dirty="0" sz="1000" spc="5">
                <a:latin typeface="PMingLiU"/>
                <a:cs typeface="PMingLiU"/>
              </a:rPr>
              <a:t>择</a:t>
            </a:r>
            <a:r>
              <a:rPr dirty="0" sz="1000" spc="10">
                <a:latin typeface="Arial"/>
                <a:cs typeface="Arial"/>
              </a:rPr>
              <a:t>+</a:t>
            </a:r>
            <a:r>
              <a:rPr dirty="0" sz="1000" spc="25">
                <a:latin typeface="PMingLiU"/>
                <a:cs typeface="PMingLiU"/>
              </a:rPr>
              <a:t>升</a:t>
            </a:r>
            <a:r>
              <a:rPr dirty="0" sz="1000" spc="5">
                <a:latin typeface="PMingLiU"/>
                <a:cs typeface="PMingLiU"/>
              </a:rPr>
              <a:t>级</a:t>
            </a:r>
            <a:r>
              <a:rPr dirty="0" sz="1000" spc="25">
                <a:latin typeface="PMingLiU"/>
                <a:cs typeface="PMingLiU"/>
              </a:rPr>
              <a:t>清</a:t>
            </a:r>
            <a:r>
              <a:rPr dirty="0" sz="1000" spc="5">
                <a:latin typeface="PMingLiU"/>
                <a:cs typeface="PMingLiU"/>
              </a:rPr>
              <a:t>淋</a:t>
            </a:r>
            <a:r>
              <a:rPr dirty="0" sz="1000" spc="25">
                <a:latin typeface="PMingLiU"/>
                <a:cs typeface="PMingLiU"/>
              </a:rPr>
              <a:t>方</a:t>
            </a:r>
            <a:r>
              <a:rPr dirty="0" sz="1000" spc="5">
                <a:latin typeface="PMingLiU"/>
                <a:cs typeface="PMingLiU"/>
              </a:rPr>
              <a:t>案”</a:t>
            </a:r>
            <a:r>
              <a:rPr dirty="0" sz="1000" spc="25">
                <a:latin typeface="PMingLiU"/>
                <a:cs typeface="PMingLiU"/>
              </a:rPr>
              <a:t>有</a:t>
            </a:r>
            <a:r>
              <a:rPr dirty="0" sz="1000" spc="5">
                <a:latin typeface="PMingLiU"/>
                <a:cs typeface="PMingLiU"/>
              </a:rPr>
              <a:t>机</a:t>
            </a:r>
            <a:r>
              <a:rPr dirty="0" sz="1000" spc="30">
                <a:latin typeface="PMingLiU"/>
                <a:cs typeface="PMingLiU"/>
              </a:rPr>
              <a:t>会</a:t>
            </a:r>
            <a:r>
              <a:rPr dirty="0" sz="1000" spc="5">
                <a:latin typeface="PMingLiU"/>
                <a:cs typeface="PMingLiU"/>
              </a:rPr>
              <a:t>实</a:t>
            </a:r>
            <a:r>
              <a:rPr dirty="0" sz="1000" spc="25">
                <a:latin typeface="PMingLiU"/>
                <a:cs typeface="PMingLiU"/>
              </a:rPr>
              <a:t>现</a:t>
            </a:r>
            <a:r>
              <a:rPr dirty="0" sz="1000" spc="5">
                <a:latin typeface="PMingLiU"/>
                <a:cs typeface="PMingLiU"/>
              </a:rPr>
              <a:t>良</a:t>
            </a:r>
            <a:r>
              <a:rPr dirty="0" sz="1000" spc="25">
                <a:latin typeface="PMingLiU"/>
                <a:cs typeface="PMingLiU"/>
              </a:rPr>
              <a:t>好</a:t>
            </a:r>
            <a:r>
              <a:rPr dirty="0" sz="1000" spc="5">
                <a:latin typeface="PMingLiU"/>
                <a:cs typeface="PMingLiU"/>
              </a:rPr>
              <a:t>的疗 效。目</a:t>
            </a:r>
            <a:r>
              <a:rPr dirty="0" sz="1000" spc="-20">
                <a:latin typeface="PMingLiU"/>
                <a:cs typeface="PMingLiU"/>
              </a:rPr>
              <a:t>前</a:t>
            </a:r>
            <a:r>
              <a:rPr dirty="0" sz="1000" spc="5">
                <a:latin typeface="PMingLiU"/>
                <a:cs typeface="PMingLiU"/>
              </a:rPr>
              <a:t>全球已</a:t>
            </a:r>
            <a:r>
              <a:rPr dirty="0" sz="1000" spc="-20">
                <a:latin typeface="PMingLiU"/>
                <a:cs typeface="PMingLiU"/>
              </a:rPr>
              <a:t>经</a:t>
            </a:r>
            <a:r>
              <a:rPr dirty="0" sz="1000" spc="5">
                <a:latin typeface="PMingLiU"/>
                <a:cs typeface="PMingLiU"/>
              </a:rPr>
              <a:t>有多</a:t>
            </a:r>
            <a:r>
              <a:rPr dirty="0" sz="1000" spc="-20">
                <a:latin typeface="PMingLiU"/>
                <a:cs typeface="PMingLiU"/>
              </a:rPr>
              <a:t>个</a:t>
            </a:r>
            <a:r>
              <a:rPr dirty="0" sz="1000" spc="5">
                <a:latin typeface="PMingLiU"/>
                <a:cs typeface="PMingLiU"/>
              </a:rPr>
              <a:t>针对</a:t>
            </a:r>
            <a:r>
              <a:rPr dirty="0" sz="1000" spc="-20">
                <a:latin typeface="PMingLiU"/>
                <a:cs typeface="PMingLiU"/>
              </a:rPr>
              <a:t>实</a:t>
            </a:r>
            <a:r>
              <a:rPr dirty="0" sz="1000" spc="10">
                <a:latin typeface="PMingLiU"/>
                <a:cs typeface="PMingLiU"/>
              </a:rPr>
              <a:t>体</a:t>
            </a:r>
            <a:r>
              <a:rPr dirty="0" sz="1000" spc="5">
                <a:latin typeface="PMingLiU"/>
                <a:cs typeface="PMingLiU"/>
              </a:rPr>
              <a:t>瘤</a:t>
            </a:r>
            <a:r>
              <a:rPr dirty="0" sz="1000" spc="235">
                <a:latin typeface="PMingLiU"/>
                <a:cs typeface="PMingLiU"/>
              </a:rPr>
              <a:t> </a:t>
            </a:r>
            <a:r>
              <a:rPr dirty="0" sz="1000">
                <a:latin typeface="Arial"/>
                <a:cs typeface="Arial"/>
              </a:rPr>
              <a:t>CAR-T</a:t>
            </a:r>
            <a:r>
              <a:rPr dirty="0" sz="1000" spc="130">
                <a:latin typeface="Arial"/>
                <a:cs typeface="Arial"/>
              </a:rPr>
              <a:t> </a:t>
            </a:r>
            <a:r>
              <a:rPr dirty="0" sz="1000" spc="5">
                <a:latin typeface="PMingLiU"/>
                <a:cs typeface="PMingLiU"/>
              </a:rPr>
              <a:t>的产</a:t>
            </a:r>
            <a:r>
              <a:rPr dirty="0" sz="1000" spc="-20">
                <a:latin typeface="PMingLiU"/>
                <a:cs typeface="PMingLiU"/>
              </a:rPr>
              <a:t>品进</a:t>
            </a:r>
            <a:r>
              <a:rPr dirty="0" sz="1000" spc="5">
                <a:latin typeface="PMingLiU"/>
                <a:cs typeface="PMingLiU"/>
              </a:rPr>
              <a:t>入临床</a:t>
            </a:r>
            <a:r>
              <a:rPr dirty="0" sz="1000" spc="-20">
                <a:latin typeface="PMingLiU"/>
                <a:cs typeface="PMingLiU"/>
              </a:rPr>
              <a:t>阶</a:t>
            </a:r>
            <a:r>
              <a:rPr dirty="0" sz="1000" spc="5">
                <a:latin typeface="PMingLiU"/>
                <a:cs typeface="PMingLiU"/>
              </a:rPr>
              <a:t>段，靶</a:t>
            </a:r>
            <a:r>
              <a:rPr dirty="0" sz="1000" spc="-20">
                <a:latin typeface="PMingLiU"/>
                <a:cs typeface="PMingLiU"/>
              </a:rPr>
              <a:t>点</a:t>
            </a:r>
            <a:r>
              <a:rPr dirty="0" sz="1000" spc="5">
                <a:latin typeface="PMingLiU"/>
                <a:cs typeface="PMingLiU"/>
              </a:rPr>
              <a:t>涵 盖</a:t>
            </a:r>
            <a:r>
              <a:rPr dirty="0" sz="1000" spc="-25">
                <a:latin typeface="PMingLiU"/>
                <a:cs typeface="PMingLiU"/>
              </a:rPr>
              <a:t> </a:t>
            </a:r>
            <a:r>
              <a:rPr dirty="0" sz="1000" spc="-5">
                <a:latin typeface="Arial"/>
                <a:cs typeface="Arial"/>
              </a:rPr>
              <a:t>CLDN18.2</a:t>
            </a:r>
            <a:r>
              <a:rPr dirty="0" sz="1000" spc="5">
                <a:latin typeface="PMingLiU"/>
                <a:cs typeface="PMingLiU"/>
              </a:rPr>
              <a:t>、</a:t>
            </a:r>
            <a:r>
              <a:rPr dirty="0" sz="1000">
                <a:latin typeface="Arial"/>
                <a:cs typeface="Arial"/>
              </a:rPr>
              <a:t>MSLN</a:t>
            </a:r>
            <a:r>
              <a:rPr dirty="0" sz="1000" spc="5">
                <a:latin typeface="PMingLiU"/>
                <a:cs typeface="PMingLiU"/>
              </a:rPr>
              <a:t>、</a:t>
            </a:r>
            <a:r>
              <a:rPr dirty="0" sz="1000">
                <a:latin typeface="Arial"/>
                <a:cs typeface="Arial"/>
              </a:rPr>
              <a:t>GPC3</a:t>
            </a:r>
            <a:r>
              <a:rPr dirty="0" sz="1000" spc="5">
                <a:latin typeface="PMingLiU"/>
                <a:cs typeface="PMingLiU"/>
              </a:rPr>
              <a:t>、</a:t>
            </a:r>
            <a:r>
              <a:rPr dirty="0" sz="1000" spc="-5">
                <a:latin typeface="Arial"/>
                <a:cs typeface="Arial"/>
              </a:rPr>
              <a:t>B7-H3</a:t>
            </a:r>
            <a:r>
              <a:rPr dirty="0" sz="1000" spc="-75">
                <a:latin typeface="Arial"/>
                <a:cs typeface="Arial"/>
              </a:rPr>
              <a:t> </a:t>
            </a:r>
            <a:r>
              <a:rPr dirty="0" sz="1000" spc="-20">
                <a:latin typeface="PMingLiU"/>
                <a:cs typeface="PMingLiU"/>
              </a:rPr>
              <a:t>等。</a:t>
            </a:r>
            <a:endParaRPr sz="1000">
              <a:latin typeface="PMingLiU"/>
              <a:cs typeface="PMingLiU"/>
            </a:endParaRPr>
          </a:p>
          <a:p>
            <a:pPr algn="just" marL="238125" marR="5080" indent="-226060">
              <a:lnSpc>
                <a:spcPct val="121100"/>
              </a:lnSpc>
              <a:spcBef>
                <a:spcPts val="60"/>
              </a:spcBef>
              <a:buSzPct val="120000"/>
              <a:buFont typeface="Wingdings"/>
              <a:buChar char=""/>
              <a:tabLst>
                <a:tab pos="238760" algn="l"/>
              </a:tabLst>
            </a:pPr>
            <a:r>
              <a:rPr dirty="0" sz="1000" spc="25" b="1">
                <a:latin typeface="Microsoft JhengHei UI"/>
                <a:cs typeface="Microsoft JhengHei UI"/>
              </a:rPr>
              <a:t>生</a:t>
            </a:r>
            <a:r>
              <a:rPr dirty="0" sz="1000" spc="5" b="1">
                <a:latin typeface="Microsoft JhengHei UI"/>
                <a:cs typeface="Microsoft JhengHei UI"/>
              </a:rPr>
              <a:t>产</a:t>
            </a:r>
            <a:r>
              <a:rPr dirty="0" sz="1000" spc="25" b="1">
                <a:latin typeface="Microsoft JhengHei UI"/>
                <a:cs typeface="Microsoft JhengHei UI"/>
              </a:rPr>
              <a:t>难</a:t>
            </a:r>
            <a:r>
              <a:rPr dirty="0" sz="1000" spc="5" b="1">
                <a:latin typeface="Microsoft JhengHei UI"/>
                <a:cs typeface="Microsoft JhengHei UI"/>
              </a:rPr>
              <a:t>题</a:t>
            </a:r>
            <a:r>
              <a:rPr dirty="0" sz="1000" spc="25" b="1">
                <a:latin typeface="Microsoft JhengHei UI"/>
                <a:cs typeface="Microsoft JhengHei UI"/>
              </a:rPr>
              <a:t>逐</a:t>
            </a:r>
            <a:r>
              <a:rPr dirty="0" sz="1000" spc="5" b="1">
                <a:latin typeface="Microsoft JhengHei UI"/>
                <a:cs typeface="Microsoft JhengHei UI"/>
              </a:rPr>
              <a:t>步</a:t>
            </a:r>
            <a:r>
              <a:rPr dirty="0" sz="1000" spc="25" b="1">
                <a:latin typeface="Microsoft JhengHei UI"/>
                <a:cs typeface="Microsoft JhengHei UI"/>
              </a:rPr>
              <a:t>攻</a:t>
            </a:r>
            <a:r>
              <a:rPr dirty="0" sz="1000" spc="5" b="1">
                <a:latin typeface="Microsoft JhengHei UI"/>
                <a:cs typeface="Microsoft JhengHei UI"/>
              </a:rPr>
              <a:t>克</a:t>
            </a:r>
            <a:r>
              <a:rPr dirty="0" sz="1000" spc="35" b="1">
                <a:latin typeface="Microsoft JhengHei UI"/>
                <a:cs typeface="Microsoft JhengHei UI"/>
              </a:rPr>
              <a:t>，</a:t>
            </a:r>
            <a:r>
              <a:rPr dirty="0" sz="1000" spc="5" b="1">
                <a:latin typeface="Microsoft JhengHei UI"/>
                <a:cs typeface="Microsoft JhengHei UI"/>
              </a:rPr>
              <a:t>支付</a:t>
            </a:r>
            <a:r>
              <a:rPr dirty="0" sz="1000" spc="25" b="1">
                <a:latin typeface="Microsoft JhengHei UI"/>
                <a:cs typeface="Microsoft JhengHei UI"/>
              </a:rPr>
              <a:t>手</a:t>
            </a:r>
            <a:r>
              <a:rPr dirty="0" sz="1000" spc="5" b="1">
                <a:latin typeface="Microsoft JhengHei UI"/>
                <a:cs typeface="Microsoft JhengHei UI"/>
              </a:rPr>
              <a:t>段</a:t>
            </a:r>
            <a:r>
              <a:rPr dirty="0" sz="1000" spc="25" b="1">
                <a:latin typeface="Microsoft JhengHei UI"/>
                <a:cs typeface="Microsoft JhengHei UI"/>
              </a:rPr>
              <a:t>创</a:t>
            </a:r>
            <a:r>
              <a:rPr dirty="0" sz="1000" spc="5" b="1">
                <a:latin typeface="Microsoft JhengHei UI"/>
                <a:cs typeface="Microsoft JhengHei UI"/>
              </a:rPr>
              <a:t>新</a:t>
            </a:r>
            <a:r>
              <a:rPr dirty="0" sz="1000" spc="25" b="1">
                <a:latin typeface="Microsoft JhengHei UI"/>
                <a:cs typeface="Microsoft JhengHei UI"/>
              </a:rPr>
              <a:t>迭</a:t>
            </a:r>
            <a:r>
              <a:rPr dirty="0" sz="1000" spc="10" b="1">
                <a:latin typeface="Microsoft JhengHei UI"/>
                <a:cs typeface="Microsoft JhengHei UI"/>
              </a:rPr>
              <a:t>代</a:t>
            </a:r>
            <a:r>
              <a:rPr dirty="0" sz="1000" spc="25" b="1">
                <a:latin typeface="Microsoft JhengHei UI"/>
                <a:cs typeface="Microsoft JhengHei UI"/>
              </a:rPr>
              <a:t>。</a:t>
            </a:r>
            <a:r>
              <a:rPr dirty="0" sz="1000" spc="-5">
                <a:latin typeface="Arial"/>
                <a:cs typeface="Arial"/>
              </a:rPr>
              <a:t>CAR-T</a:t>
            </a:r>
            <a:r>
              <a:rPr dirty="0" sz="1000" spc="140">
                <a:latin typeface="Arial"/>
                <a:cs typeface="Arial"/>
              </a:rPr>
              <a:t> </a:t>
            </a:r>
            <a:r>
              <a:rPr dirty="0" sz="1000" spc="25">
                <a:latin typeface="PMingLiU"/>
                <a:cs typeface="PMingLiU"/>
              </a:rPr>
              <a:t>产</a:t>
            </a:r>
            <a:r>
              <a:rPr dirty="0" sz="1000" spc="5">
                <a:latin typeface="PMingLiU"/>
                <a:cs typeface="PMingLiU"/>
              </a:rPr>
              <a:t>品</a:t>
            </a:r>
            <a:r>
              <a:rPr dirty="0" sz="1000" spc="25">
                <a:latin typeface="PMingLiU"/>
                <a:cs typeface="PMingLiU"/>
              </a:rPr>
              <a:t>制</a:t>
            </a:r>
            <a:r>
              <a:rPr dirty="0" sz="1000" spc="5">
                <a:latin typeface="PMingLiU"/>
                <a:cs typeface="PMingLiU"/>
              </a:rPr>
              <a:t>备</a:t>
            </a:r>
            <a:r>
              <a:rPr dirty="0" sz="1000" spc="25">
                <a:latin typeface="PMingLiU"/>
                <a:cs typeface="PMingLiU"/>
              </a:rPr>
              <a:t>复</a:t>
            </a:r>
            <a:r>
              <a:rPr dirty="0" sz="1000" spc="5">
                <a:latin typeface="PMingLiU"/>
                <a:cs typeface="PMingLiU"/>
              </a:rPr>
              <a:t>杂，</a:t>
            </a:r>
            <a:r>
              <a:rPr dirty="0" sz="1000" spc="25">
                <a:latin typeface="PMingLiU"/>
                <a:cs typeface="PMingLiU"/>
              </a:rPr>
              <a:t>生</a:t>
            </a:r>
            <a:r>
              <a:rPr dirty="0" sz="1000" spc="5">
                <a:latin typeface="PMingLiU"/>
                <a:cs typeface="PMingLiU"/>
              </a:rPr>
              <a:t>产</a:t>
            </a:r>
            <a:r>
              <a:rPr dirty="0" sz="1000" spc="25">
                <a:latin typeface="PMingLiU"/>
                <a:cs typeface="PMingLiU"/>
              </a:rPr>
              <a:t>成</a:t>
            </a:r>
            <a:r>
              <a:rPr dirty="0" sz="1000" spc="5">
                <a:latin typeface="PMingLiU"/>
                <a:cs typeface="PMingLiU"/>
              </a:rPr>
              <a:t>本 高昂。</a:t>
            </a:r>
            <a:r>
              <a:rPr dirty="0" sz="1000" spc="-20">
                <a:latin typeface="PMingLiU"/>
                <a:cs typeface="PMingLiU"/>
              </a:rPr>
              <a:t>国</a:t>
            </a:r>
            <a:r>
              <a:rPr dirty="0" sz="1000" spc="5">
                <a:latin typeface="PMingLiU"/>
                <a:cs typeface="PMingLiU"/>
              </a:rPr>
              <a:t>内已</a:t>
            </a:r>
            <a:r>
              <a:rPr dirty="0" sz="1000" spc="-20">
                <a:latin typeface="PMingLiU"/>
                <a:cs typeface="PMingLiU"/>
              </a:rPr>
              <a:t>上</a:t>
            </a:r>
            <a:r>
              <a:rPr dirty="0" sz="1000" spc="5">
                <a:latin typeface="PMingLiU"/>
                <a:cs typeface="PMingLiU"/>
              </a:rPr>
              <a:t>市两款</a:t>
            </a:r>
            <a:r>
              <a:rPr dirty="0" sz="1000" spc="75">
                <a:latin typeface="PMingLiU"/>
                <a:cs typeface="PMingLiU"/>
              </a:rPr>
              <a:t> </a:t>
            </a:r>
            <a:r>
              <a:rPr dirty="0" sz="1000" spc="-10">
                <a:latin typeface="Arial"/>
                <a:cs typeface="Arial"/>
              </a:rPr>
              <a:t>CAR-T</a:t>
            </a:r>
            <a:r>
              <a:rPr dirty="0" sz="1000" spc="45">
                <a:latin typeface="Arial"/>
                <a:cs typeface="Arial"/>
              </a:rPr>
              <a:t> </a:t>
            </a:r>
            <a:r>
              <a:rPr dirty="0" sz="1000" spc="-20">
                <a:latin typeface="PMingLiU"/>
                <a:cs typeface="PMingLiU"/>
              </a:rPr>
              <a:t>产</a:t>
            </a:r>
            <a:r>
              <a:rPr dirty="0" sz="1000" spc="5">
                <a:latin typeface="PMingLiU"/>
                <a:cs typeface="PMingLiU"/>
              </a:rPr>
              <a:t>品的</a:t>
            </a:r>
            <a:r>
              <a:rPr dirty="0" sz="1000" spc="-20">
                <a:latin typeface="PMingLiU"/>
                <a:cs typeface="PMingLiU"/>
              </a:rPr>
              <a:t>终</a:t>
            </a:r>
            <a:r>
              <a:rPr dirty="0" sz="1000" spc="5">
                <a:latin typeface="PMingLiU"/>
                <a:cs typeface="PMingLiU"/>
              </a:rPr>
              <a:t>端价格在</a:t>
            </a:r>
            <a:r>
              <a:rPr dirty="0" sz="1000" spc="80">
                <a:latin typeface="PMingLiU"/>
                <a:cs typeface="PMingLiU"/>
              </a:rPr>
              <a:t> </a:t>
            </a:r>
            <a:r>
              <a:rPr dirty="0" sz="1000" spc="-5">
                <a:latin typeface="Arial"/>
                <a:cs typeface="Arial"/>
              </a:rPr>
              <a:t>120</a:t>
            </a:r>
            <a:r>
              <a:rPr dirty="0" sz="1000" spc="5">
                <a:latin typeface="Arial"/>
                <a:cs typeface="Arial"/>
              </a:rPr>
              <a:t> </a:t>
            </a:r>
            <a:r>
              <a:rPr dirty="0" sz="1000" spc="5">
                <a:latin typeface="PMingLiU"/>
                <a:cs typeface="PMingLiU"/>
              </a:rPr>
              <a:t>万元以</a:t>
            </a:r>
            <a:r>
              <a:rPr dirty="0" sz="1000" spc="-20">
                <a:latin typeface="PMingLiU"/>
                <a:cs typeface="PMingLiU"/>
              </a:rPr>
              <a:t>上</a:t>
            </a:r>
            <a:r>
              <a:rPr dirty="0" sz="1000" spc="5">
                <a:latin typeface="PMingLiU"/>
                <a:cs typeface="PMingLiU"/>
              </a:rPr>
              <a:t>。为</a:t>
            </a:r>
            <a:r>
              <a:rPr dirty="0" sz="1000" spc="-20">
                <a:latin typeface="PMingLiU"/>
                <a:cs typeface="PMingLiU"/>
              </a:rPr>
              <a:t>了</a:t>
            </a:r>
            <a:r>
              <a:rPr dirty="0" sz="1000" spc="5">
                <a:latin typeface="PMingLiU"/>
                <a:cs typeface="PMingLiU"/>
              </a:rPr>
              <a:t>降低 成本，</a:t>
            </a:r>
            <a:r>
              <a:rPr dirty="0" sz="1000" spc="-20">
                <a:latin typeface="PMingLiU"/>
                <a:cs typeface="PMingLiU"/>
              </a:rPr>
              <a:t>国</a:t>
            </a:r>
            <a:r>
              <a:rPr dirty="0" sz="1000" spc="5">
                <a:latin typeface="PMingLiU"/>
                <a:cs typeface="PMingLiU"/>
              </a:rPr>
              <a:t>内</a:t>
            </a:r>
            <a:r>
              <a:rPr dirty="0" sz="1000" spc="240">
                <a:latin typeface="PMingLiU"/>
                <a:cs typeface="PMingLiU"/>
              </a:rPr>
              <a:t> </a:t>
            </a:r>
            <a:r>
              <a:rPr dirty="0" sz="1000">
                <a:latin typeface="Arial"/>
                <a:cs typeface="Arial"/>
              </a:rPr>
              <a:t>CAR-T</a:t>
            </a:r>
            <a:r>
              <a:rPr dirty="0" sz="1000" spc="155">
                <a:latin typeface="Arial"/>
                <a:cs typeface="Arial"/>
              </a:rPr>
              <a:t> </a:t>
            </a:r>
            <a:r>
              <a:rPr dirty="0" sz="1000" spc="-20">
                <a:latin typeface="PMingLiU"/>
                <a:cs typeface="PMingLiU"/>
              </a:rPr>
              <a:t>企</a:t>
            </a:r>
            <a:r>
              <a:rPr dirty="0" sz="1000" spc="5">
                <a:latin typeface="PMingLiU"/>
                <a:cs typeface="PMingLiU"/>
              </a:rPr>
              <a:t>业正</a:t>
            </a:r>
            <a:r>
              <a:rPr dirty="0" sz="1000" spc="-20">
                <a:latin typeface="PMingLiU"/>
                <a:cs typeface="PMingLiU"/>
              </a:rPr>
              <a:t>在</a:t>
            </a:r>
            <a:r>
              <a:rPr dirty="0" sz="1000" spc="5">
                <a:latin typeface="PMingLiU"/>
                <a:cs typeface="PMingLiU"/>
              </a:rPr>
              <a:t>积极进</a:t>
            </a:r>
            <a:r>
              <a:rPr dirty="0" sz="1000" spc="-20">
                <a:latin typeface="PMingLiU"/>
                <a:cs typeface="PMingLiU"/>
              </a:rPr>
              <a:t>行</a:t>
            </a:r>
            <a:r>
              <a:rPr dirty="0" sz="1000" spc="5">
                <a:latin typeface="PMingLiU"/>
                <a:cs typeface="PMingLiU"/>
              </a:rPr>
              <a:t>原料</a:t>
            </a:r>
            <a:r>
              <a:rPr dirty="0" sz="1000" spc="-20">
                <a:latin typeface="PMingLiU"/>
                <a:cs typeface="PMingLiU"/>
              </a:rPr>
              <a:t>自</a:t>
            </a:r>
            <a:r>
              <a:rPr dirty="0" sz="1000" spc="5">
                <a:latin typeface="PMingLiU"/>
                <a:cs typeface="PMingLiU"/>
              </a:rPr>
              <a:t>产或</a:t>
            </a:r>
            <a:r>
              <a:rPr dirty="0" sz="1000" spc="-20">
                <a:latin typeface="PMingLiU"/>
                <a:cs typeface="PMingLiU"/>
              </a:rPr>
              <a:t>国产</a:t>
            </a:r>
            <a:r>
              <a:rPr dirty="0" sz="1000" spc="5">
                <a:latin typeface="PMingLiU"/>
                <a:cs typeface="PMingLiU"/>
              </a:rPr>
              <a:t>化替代</a:t>
            </a:r>
            <a:r>
              <a:rPr dirty="0" sz="1000" spc="-20">
                <a:latin typeface="PMingLiU"/>
                <a:cs typeface="PMingLiU"/>
              </a:rPr>
              <a:t>的</a:t>
            </a:r>
            <a:r>
              <a:rPr dirty="0" sz="1000" spc="5">
                <a:latin typeface="PMingLiU"/>
                <a:cs typeface="PMingLiU"/>
              </a:rPr>
              <a:t>尝试，</a:t>
            </a:r>
            <a:r>
              <a:rPr dirty="0" sz="1000" spc="-20">
                <a:latin typeface="PMingLiU"/>
                <a:cs typeface="PMingLiU"/>
              </a:rPr>
              <a:t>其</a:t>
            </a:r>
            <a:r>
              <a:rPr dirty="0" sz="1000" spc="5">
                <a:latin typeface="PMingLiU"/>
                <a:cs typeface="PMingLiU"/>
              </a:rPr>
              <a:t>中 科济药</a:t>
            </a:r>
            <a:r>
              <a:rPr dirty="0" sz="1000" spc="-20">
                <a:latin typeface="PMingLiU"/>
                <a:cs typeface="PMingLiU"/>
              </a:rPr>
              <a:t>业</a:t>
            </a:r>
            <a:r>
              <a:rPr dirty="0" sz="1000" spc="5">
                <a:latin typeface="PMingLiU"/>
                <a:cs typeface="PMingLiU"/>
              </a:rPr>
              <a:t>已经实</a:t>
            </a:r>
            <a:r>
              <a:rPr dirty="0" sz="1000" spc="-20">
                <a:latin typeface="PMingLiU"/>
                <a:cs typeface="PMingLiU"/>
              </a:rPr>
              <a:t>现</a:t>
            </a:r>
            <a:r>
              <a:rPr dirty="0" sz="1000" spc="5">
                <a:latin typeface="PMingLiU"/>
                <a:cs typeface="PMingLiU"/>
              </a:rPr>
              <a:t>了慢</a:t>
            </a:r>
            <a:r>
              <a:rPr dirty="0" sz="1000" spc="-20">
                <a:latin typeface="PMingLiU"/>
                <a:cs typeface="PMingLiU"/>
              </a:rPr>
              <a:t>病</a:t>
            </a:r>
            <a:r>
              <a:rPr dirty="0" sz="1000" spc="5">
                <a:latin typeface="PMingLiU"/>
                <a:cs typeface="PMingLiU"/>
              </a:rPr>
              <a:t>毒的</a:t>
            </a:r>
            <a:r>
              <a:rPr dirty="0" sz="1000" spc="-20">
                <a:latin typeface="PMingLiU"/>
                <a:cs typeface="PMingLiU"/>
              </a:rPr>
              <a:t>自</a:t>
            </a:r>
            <a:r>
              <a:rPr dirty="0" sz="1000" spc="5">
                <a:latin typeface="PMingLiU"/>
                <a:cs typeface="PMingLiU"/>
              </a:rPr>
              <a:t>主生产</a:t>
            </a:r>
            <a:r>
              <a:rPr dirty="0" sz="1000" spc="-20">
                <a:latin typeface="PMingLiU"/>
                <a:cs typeface="PMingLiU"/>
              </a:rPr>
              <a:t>。</a:t>
            </a:r>
            <a:r>
              <a:rPr dirty="0" sz="1000" spc="5">
                <a:latin typeface="PMingLiU"/>
                <a:cs typeface="PMingLiU"/>
              </a:rPr>
              <a:t>支付</a:t>
            </a:r>
            <a:r>
              <a:rPr dirty="0" sz="1000" spc="-20">
                <a:latin typeface="PMingLiU"/>
                <a:cs typeface="PMingLiU"/>
              </a:rPr>
              <a:t>方</a:t>
            </a:r>
            <a:r>
              <a:rPr dirty="0" sz="1000" spc="5">
                <a:latin typeface="PMingLiU"/>
                <a:cs typeface="PMingLiU"/>
              </a:rPr>
              <a:t>面</a:t>
            </a:r>
            <a:r>
              <a:rPr dirty="0" sz="1000" spc="15">
                <a:latin typeface="PMingLiU"/>
                <a:cs typeface="PMingLiU"/>
              </a:rPr>
              <a:t>，</a:t>
            </a:r>
            <a:r>
              <a:rPr dirty="0" sz="1000" spc="-20">
                <a:latin typeface="PMingLiU"/>
                <a:cs typeface="PMingLiU"/>
              </a:rPr>
              <a:t>国</a:t>
            </a:r>
            <a:r>
              <a:rPr dirty="0" sz="1000" spc="5">
                <a:latin typeface="PMingLiU"/>
                <a:cs typeface="PMingLiU"/>
              </a:rPr>
              <a:t>内两款</a:t>
            </a:r>
            <a:r>
              <a:rPr dirty="0" sz="1000" spc="240">
                <a:latin typeface="PMingLiU"/>
                <a:cs typeface="PMingLiU"/>
              </a:rPr>
              <a:t> </a:t>
            </a:r>
            <a:r>
              <a:rPr dirty="0" sz="1000">
                <a:latin typeface="Arial"/>
                <a:cs typeface="Arial"/>
              </a:rPr>
              <a:t>CAR-T</a:t>
            </a:r>
            <a:r>
              <a:rPr dirty="0" sz="1000" spc="130">
                <a:latin typeface="Arial"/>
                <a:cs typeface="Arial"/>
              </a:rPr>
              <a:t> </a:t>
            </a:r>
            <a:r>
              <a:rPr dirty="0" sz="1000" spc="5">
                <a:latin typeface="PMingLiU"/>
                <a:cs typeface="PMingLiU"/>
              </a:rPr>
              <a:t>产品 上市以</a:t>
            </a:r>
            <a:r>
              <a:rPr dirty="0" sz="1000" spc="-20">
                <a:latin typeface="PMingLiU"/>
                <a:cs typeface="PMingLiU"/>
              </a:rPr>
              <a:t>来</a:t>
            </a:r>
            <a:r>
              <a:rPr dirty="0" sz="1000" spc="5">
                <a:latin typeface="PMingLiU"/>
                <a:cs typeface="PMingLiU"/>
              </a:rPr>
              <a:t>，商</a:t>
            </a:r>
            <a:r>
              <a:rPr dirty="0" sz="1000" spc="-20">
                <a:latin typeface="PMingLiU"/>
                <a:cs typeface="PMingLiU"/>
              </a:rPr>
              <a:t>保</a:t>
            </a:r>
            <a:r>
              <a:rPr dirty="0" sz="1000" spc="5">
                <a:latin typeface="Arial"/>
                <a:cs typeface="Arial"/>
              </a:rPr>
              <a:t>/</a:t>
            </a:r>
            <a:r>
              <a:rPr dirty="0" sz="1000" spc="5">
                <a:latin typeface="PMingLiU"/>
                <a:cs typeface="PMingLiU"/>
              </a:rPr>
              <a:t>惠</a:t>
            </a:r>
            <a:r>
              <a:rPr dirty="0" sz="1000" spc="-20">
                <a:latin typeface="PMingLiU"/>
                <a:cs typeface="PMingLiU"/>
              </a:rPr>
              <a:t>民</a:t>
            </a:r>
            <a:r>
              <a:rPr dirty="0" sz="1000" spc="5">
                <a:latin typeface="PMingLiU"/>
                <a:cs typeface="PMingLiU"/>
              </a:rPr>
              <a:t>保</a:t>
            </a:r>
            <a:r>
              <a:rPr dirty="0" sz="1000" spc="-20">
                <a:latin typeface="PMingLiU"/>
                <a:cs typeface="PMingLiU"/>
              </a:rPr>
              <a:t>等</a:t>
            </a:r>
            <a:r>
              <a:rPr dirty="0" sz="1000" spc="5">
                <a:latin typeface="PMingLiU"/>
                <a:cs typeface="PMingLiU"/>
              </a:rPr>
              <a:t>医疗</a:t>
            </a:r>
            <a:r>
              <a:rPr dirty="0" sz="1000" spc="-20">
                <a:latin typeface="PMingLiU"/>
                <a:cs typeface="PMingLiU"/>
              </a:rPr>
              <a:t>保</a:t>
            </a:r>
            <a:r>
              <a:rPr dirty="0" sz="1000" spc="5">
                <a:latin typeface="PMingLiU"/>
                <a:cs typeface="PMingLiU"/>
              </a:rPr>
              <a:t>险的</a:t>
            </a:r>
            <a:r>
              <a:rPr dirty="0" sz="1000" spc="-20">
                <a:latin typeface="PMingLiU"/>
                <a:cs typeface="PMingLiU"/>
              </a:rPr>
              <a:t>覆</a:t>
            </a:r>
            <a:r>
              <a:rPr dirty="0" sz="1000" spc="5">
                <a:latin typeface="PMingLiU"/>
                <a:cs typeface="PMingLiU"/>
              </a:rPr>
              <a:t>盖逐</a:t>
            </a:r>
            <a:r>
              <a:rPr dirty="0" sz="1000" spc="-20">
                <a:latin typeface="PMingLiU"/>
                <a:cs typeface="PMingLiU"/>
              </a:rPr>
              <a:t>渐</a:t>
            </a:r>
            <a:r>
              <a:rPr dirty="0" sz="1000" spc="5">
                <a:latin typeface="PMingLiU"/>
                <a:cs typeface="PMingLiU"/>
              </a:rPr>
              <a:t>完善。</a:t>
            </a:r>
            <a:endParaRPr sz="1000">
              <a:latin typeface="PMingLiU"/>
              <a:cs typeface="PMingLiU"/>
            </a:endParaRPr>
          </a:p>
          <a:p>
            <a:pPr algn="just" marL="238125" marR="8255" indent="-226060">
              <a:lnSpc>
                <a:spcPct val="122100"/>
              </a:lnSpc>
              <a:spcBef>
                <a:spcPts val="45"/>
              </a:spcBef>
              <a:buSzPct val="120000"/>
              <a:buFont typeface="Wingdings"/>
              <a:buChar char=""/>
              <a:tabLst>
                <a:tab pos="238760" algn="l"/>
              </a:tabLst>
            </a:pPr>
            <a:r>
              <a:rPr dirty="0" sz="1000" spc="5">
                <a:latin typeface="PMingLiU"/>
                <a:cs typeface="PMingLiU"/>
              </a:rPr>
              <a:t>考虑到</a:t>
            </a:r>
            <a:r>
              <a:rPr dirty="0" sz="1000" spc="-20">
                <a:latin typeface="PMingLiU"/>
                <a:cs typeface="PMingLiU"/>
              </a:rPr>
              <a:t>实</a:t>
            </a:r>
            <a:r>
              <a:rPr dirty="0" sz="1000" spc="5">
                <a:latin typeface="PMingLiU"/>
                <a:cs typeface="PMingLiU"/>
              </a:rPr>
              <a:t>体瘤</a:t>
            </a:r>
            <a:r>
              <a:rPr dirty="0" sz="1000" spc="-20">
                <a:latin typeface="PMingLiU"/>
                <a:cs typeface="PMingLiU"/>
              </a:rPr>
              <a:t>患</a:t>
            </a:r>
            <a:r>
              <a:rPr dirty="0" sz="1000" spc="5">
                <a:latin typeface="PMingLiU"/>
                <a:cs typeface="PMingLiU"/>
              </a:rPr>
              <a:t>者群体</a:t>
            </a:r>
            <a:r>
              <a:rPr dirty="0" sz="1000" spc="-20">
                <a:latin typeface="PMingLiU"/>
                <a:cs typeface="PMingLiU"/>
              </a:rPr>
              <a:t>显</a:t>
            </a:r>
            <a:r>
              <a:rPr dirty="0" sz="1000" spc="5">
                <a:latin typeface="PMingLiU"/>
                <a:cs typeface="PMingLiU"/>
              </a:rPr>
              <a:t>著大</a:t>
            </a:r>
            <a:r>
              <a:rPr dirty="0" sz="1000" spc="-20">
                <a:latin typeface="PMingLiU"/>
                <a:cs typeface="PMingLiU"/>
              </a:rPr>
              <a:t>于</a:t>
            </a:r>
            <a:r>
              <a:rPr dirty="0" sz="1000" spc="5">
                <a:latin typeface="PMingLiU"/>
                <a:cs typeface="PMingLiU"/>
              </a:rPr>
              <a:t>血液</a:t>
            </a:r>
            <a:r>
              <a:rPr dirty="0" sz="1000" spc="-20">
                <a:latin typeface="PMingLiU"/>
                <a:cs typeface="PMingLiU"/>
              </a:rPr>
              <a:t>瘤</a:t>
            </a:r>
            <a:r>
              <a:rPr dirty="0" sz="1000" spc="5">
                <a:latin typeface="PMingLiU"/>
                <a:cs typeface="PMingLiU"/>
              </a:rPr>
              <a:t>，且</a:t>
            </a:r>
            <a:r>
              <a:rPr dirty="0" sz="1000" spc="-20">
                <a:latin typeface="PMingLiU"/>
                <a:cs typeface="PMingLiU"/>
              </a:rPr>
              <a:t>缺</a:t>
            </a:r>
            <a:r>
              <a:rPr dirty="0" sz="1000" spc="5">
                <a:latin typeface="PMingLiU"/>
                <a:cs typeface="PMingLiU"/>
              </a:rPr>
              <a:t>乏有</a:t>
            </a:r>
            <a:r>
              <a:rPr dirty="0" sz="1000" spc="-10">
                <a:latin typeface="PMingLiU"/>
                <a:cs typeface="PMingLiU"/>
              </a:rPr>
              <a:t>效</a:t>
            </a:r>
            <a:r>
              <a:rPr dirty="0" sz="1000" spc="-20">
                <a:latin typeface="PMingLiU"/>
                <a:cs typeface="PMingLiU"/>
              </a:rPr>
              <a:t>的</a:t>
            </a:r>
            <a:r>
              <a:rPr dirty="0" sz="1000" spc="5">
                <a:latin typeface="PMingLiU"/>
                <a:cs typeface="PMingLiU"/>
              </a:rPr>
              <a:t>后线治</a:t>
            </a:r>
            <a:r>
              <a:rPr dirty="0" sz="1000" spc="-20">
                <a:latin typeface="PMingLiU"/>
                <a:cs typeface="PMingLiU"/>
              </a:rPr>
              <a:t>疗</a:t>
            </a:r>
            <a:r>
              <a:rPr dirty="0" sz="1000" spc="5">
                <a:latin typeface="PMingLiU"/>
                <a:cs typeface="PMingLiU"/>
              </a:rPr>
              <a:t>手段</a:t>
            </a:r>
            <a:r>
              <a:rPr dirty="0" sz="1000" spc="-20">
                <a:latin typeface="PMingLiU"/>
                <a:cs typeface="PMingLiU"/>
              </a:rPr>
              <a:t>，</a:t>
            </a:r>
            <a:r>
              <a:rPr dirty="0" sz="1000" spc="5">
                <a:latin typeface="PMingLiU"/>
                <a:cs typeface="PMingLiU"/>
              </a:rPr>
              <a:t>建议 关注临</a:t>
            </a:r>
            <a:r>
              <a:rPr dirty="0" sz="1000" spc="-20">
                <a:latin typeface="PMingLiU"/>
                <a:cs typeface="PMingLiU"/>
              </a:rPr>
              <a:t>床</a:t>
            </a:r>
            <a:r>
              <a:rPr dirty="0" sz="1000" spc="5">
                <a:latin typeface="PMingLiU"/>
                <a:cs typeface="PMingLiU"/>
              </a:rPr>
              <a:t>进度</a:t>
            </a:r>
            <a:r>
              <a:rPr dirty="0" sz="1000" spc="-20">
                <a:latin typeface="PMingLiU"/>
                <a:cs typeface="PMingLiU"/>
              </a:rPr>
              <a:t>领</a:t>
            </a:r>
            <a:r>
              <a:rPr dirty="0" sz="1000" spc="5">
                <a:latin typeface="PMingLiU"/>
                <a:cs typeface="PMingLiU"/>
              </a:rPr>
              <a:t>先且</a:t>
            </a:r>
            <a:r>
              <a:rPr dirty="0" sz="1000" spc="-20">
                <a:latin typeface="PMingLiU"/>
                <a:cs typeface="PMingLiU"/>
              </a:rPr>
              <a:t>产</a:t>
            </a:r>
            <a:r>
              <a:rPr dirty="0" sz="1000" spc="5">
                <a:latin typeface="PMingLiU"/>
                <a:cs typeface="PMingLiU"/>
              </a:rPr>
              <a:t>品具</a:t>
            </a:r>
            <a:r>
              <a:rPr dirty="0" sz="1000" spc="-15">
                <a:latin typeface="PMingLiU"/>
                <a:cs typeface="PMingLiU"/>
              </a:rPr>
              <a:t>备</a:t>
            </a:r>
            <a:r>
              <a:rPr dirty="0" sz="1000" spc="5">
                <a:latin typeface="PMingLiU"/>
                <a:cs typeface="PMingLiU"/>
              </a:rPr>
              <a:t>疗效</a:t>
            </a:r>
            <a:r>
              <a:rPr dirty="0" sz="1000" spc="-20">
                <a:latin typeface="PMingLiU"/>
                <a:cs typeface="PMingLiU"/>
              </a:rPr>
              <a:t>优</a:t>
            </a:r>
            <a:r>
              <a:rPr dirty="0" sz="1000" spc="5">
                <a:latin typeface="PMingLiU"/>
                <a:cs typeface="PMingLiU"/>
              </a:rPr>
              <a:t>势的</a:t>
            </a:r>
            <a:r>
              <a:rPr dirty="0" sz="1000" spc="-20">
                <a:latin typeface="PMingLiU"/>
                <a:cs typeface="PMingLiU"/>
              </a:rPr>
              <a:t>科</a:t>
            </a:r>
            <a:r>
              <a:rPr dirty="0" sz="1000" spc="5">
                <a:latin typeface="PMingLiU"/>
                <a:cs typeface="PMingLiU"/>
              </a:rPr>
              <a:t>济药业</a:t>
            </a:r>
            <a:r>
              <a:rPr dirty="0" sz="1000" spc="100">
                <a:latin typeface="PMingLiU"/>
                <a:cs typeface="PMingLiU"/>
              </a:rPr>
              <a:t> </a:t>
            </a:r>
            <a:r>
              <a:rPr dirty="0" sz="1000" spc="-10">
                <a:latin typeface="Arial"/>
                <a:cs typeface="Arial"/>
              </a:rPr>
              <a:t>(2171</a:t>
            </a:r>
            <a:r>
              <a:rPr dirty="0" sz="1000" spc="95">
                <a:latin typeface="Arial"/>
                <a:cs typeface="Arial"/>
              </a:rPr>
              <a:t> </a:t>
            </a:r>
            <a:r>
              <a:rPr dirty="0" sz="1000">
                <a:latin typeface="Arial"/>
                <a:cs typeface="Arial"/>
              </a:rPr>
              <a:t>HK)</a:t>
            </a:r>
            <a:r>
              <a:rPr dirty="0" sz="1000" spc="5">
                <a:latin typeface="PMingLiU"/>
                <a:cs typeface="PMingLiU"/>
              </a:rPr>
              <a:t>。</a:t>
            </a:r>
            <a:r>
              <a:rPr dirty="0" sz="1000" spc="-20">
                <a:latin typeface="PMingLiU"/>
                <a:cs typeface="PMingLiU"/>
              </a:rPr>
              <a:t>建</a:t>
            </a:r>
            <a:r>
              <a:rPr dirty="0" sz="1000" spc="5">
                <a:latin typeface="PMingLiU"/>
                <a:cs typeface="PMingLiU"/>
              </a:rPr>
              <a:t>议关</a:t>
            </a:r>
            <a:r>
              <a:rPr dirty="0" sz="1000" spc="-20">
                <a:latin typeface="PMingLiU"/>
                <a:cs typeface="PMingLiU"/>
              </a:rPr>
              <a:t>注</a:t>
            </a:r>
            <a:r>
              <a:rPr dirty="0" sz="1000" spc="5">
                <a:latin typeface="PMingLiU"/>
                <a:cs typeface="PMingLiU"/>
              </a:rPr>
              <a:t>在 血液瘤</a:t>
            </a:r>
            <a:r>
              <a:rPr dirty="0" sz="1000" spc="-20">
                <a:latin typeface="PMingLiU"/>
                <a:cs typeface="PMingLiU"/>
              </a:rPr>
              <a:t>领</a:t>
            </a:r>
            <a:r>
              <a:rPr dirty="0" sz="1000" spc="5">
                <a:latin typeface="PMingLiU"/>
                <a:cs typeface="PMingLiU"/>
              </a:rPr>
              <a:t>域具</a:t>
            </a:r>
            <a:r>
              <a:rPr dirty="0" sz="1000" spc="-20">
                <a:latin typeface="PMingLiU"/>
                <a:cs typeface="PMingLiU"/>
              </a:rPr>
              <a:t>备</a:t>
            </a:r>
            <a:r>
              <a:rPr dirty="0" sz="1000" spc="5">
                <a:latin typeface="PMingLiU"/>
                <a:cs typeface="PMingLiU"/>
              </a:rPr>
              <a:t>先发</a:t>
            </a:r>
            <a:r>
              <a:rPr dirty="0" sz="1000" spc="-20">
                <a:latin typeface="PMingLiU"/>
                <a:cs typeface="PMingLiU"/>
              </a:rPr>
              <a:t>优</a:t>
            </a:r>
            <a:r>
              <a:rPr dirty="0" sz="1000" spc="5">
                <a:latin typeface="PMingLiU"/>
                <a:cs typeface="PMingLiU"/>
              </a:rPr>
              <a:t>势和</a:t>
            </a:r>
            <a:r>
              <a:rPr dirty="0" sz="1000" spc="-20">
                <a:latin typeface="PMingLiU"/>
                <a:cs typeface="PMingLiU"/>
              </a:rPr>
              <a:t>成</a:t>
            </a:r>
            <a:r>
              <a:rPr dirty="0" sz="1000" spc="5">
                <a:latin typeface="PMingLiU"/>
                <a:cs typeface="PMingLiU"/>
              </a:rPr>
              <a:t>功出</a:t>
            </a:r>
            <a:r>
              <a:rPr dirty="0" sz="1000" spc="-20">
                <a:latin typeface="PMingLiU"/>
                <a:cs typeface="PMingLiU"/>
              </a:rPr>
              <a:t>海</a:t>
            </a:r>
            <a:r>
              <a:rPr dirty="0" sz="1000" spc="5">
                <a:latin typeface="PMingLiU"/>
                <a:cs typeface="PMingLiU"/>
              </a:rPr>
              <a:t>经验</a:t>
            </a:r>
            <a:r>
              <a:rPr dirty="0" sz="1000" spc="-20">
                <a:latin typeface="PMingLiU"/>
                <a:cs typeface="PMingLiU"/>
              </a:rPr>
              <a:t>的</a:t>
            </a:r>
            <a:r>
              <a:rPr dirty="0" sz="1000" spc="5">
                <a:latin typeface="PMingLiU"/>
                <a:cs typeface="PMingLiU"/>
              </a:rPr>
              <a:t>传奇</a:t>
            </a:r>
            <a:r>
              <a:rPr dirty="0" sz="1000" spc="-20">
                <a:latin typeface="PMingLiU"/>
                <a:cs typeface="PMingLiU"/>
              </a:rPr>
              <a:t>生</a:t>
            </a:r>
            <a:r>
              <a:rPr dirty="0" sz="1000" spc="5">
                <a:latin typeface="PMingLiU"/>
                <a:cs typeface="PMingLiU"/>
              </a:rPr>
              <a:t>物</a:t>
            </a:r>
            <a:r>
              <a:rPr dirty="0" sz="1000" spc="30">
                <a:latin typeface="PMingLiU"/>
                <a:cs typeface="PMingLiU"/>
              </a:rPr>
              <a:t> </a:t>
            </a:r>
            <a:r>
              <a:rPr dirty="0" sz="1000" spc="-5">
                <a:latin typeface="Arial"/>
                <a:cs typeface="Arial"/>
              </a:rPr>
              <a:t>(LEGN</a:t>
            </a:r>
            <a:r>
              <a:rPr dirty="0" sz="1000" spc="5">
                <a:latin typeface="Arial"/>
                <a:cs typeface="Arial"/>
              </a:rPr>
              <a:t> </a:t>
            </a:r>
            <a:r>
              <a:rPr dirty="0" sz="1000" spc="-10">
                <a:latin typeface="Arial"/>
                <a:cs typeface="Arial"/>
              </a:rPr>
              <a:t>US)</a:t>
            </a:r>
            <a:r>
              <a:rPr dirty="0" sz="1000" spc="5">
                <a:latin typeface="PMingLiU"/>
                <a:cs typeface="PMingLiU"/>
              </a:rPr>
              <a:t>。</a:t>
            </a:r>
            <a:endParaRPr sz="1000">
              <a:latin typeface="PMingLiU"/>
              <a:cs typeface="PMingLiU"/>
            </a:endParaRPr>
          </a:p>
          <a:p>
            <a:pPr>
              <a:lnSpc>
                <a:spcPct val="100000"/>
              </a:lnSpc>
              <a:spcBef>
                <a:spcPts val="20"/>
              </a:spcBef>
            </a:pPr>
            <a:endParaRPr sz="1100">
              <a:latin typeface="PMingLiU"/>
              <a:cs typeface="PMingLiU"/>
            </a:endParaRPr>
          </a:p>
          <a:p>
            <a:pPr marL="12700">
              <a:lnSpc>
                <a:spcPct val="100000"/>
              </a:lnSpc>
            </a:pPr>
            <a:r>
              <a:rPr dirty="0" sz="1000" spc="-10" b="1">
                <a:latin typeface="Arial"/>
                <a:cs typeface="Arial"/>
              </a:rPr>
              <a:t>CAR-T</a:t>
            </a:r>
            <a:r>
              <a:rPr dirty="0" sz="1000" spc="-35" b="1">
                <a:latin typeface="Arial"/>
                <a:cs typeface="Arial"/>
              </a:rPr>
              <a:t> </a:t>
            </a:r>
            <a:r>
              <a:rPr dirty="0" sz="1000" spc="5" b="1">
                <a:latin typeface="Microsoft JhengHei UI"/>
                <a:cs typeface="Microsoft JhengHei UI"/>
              </a:rPr>
              <a:t>行业重点公</a:t>
            </a:r>
            <a:r>
              <a:rPr dirty="0" sz="1000" spc="-20" b="1">
                <a:latin typeface="Microsoft JhengHei UI"/>
                <a:cs typeface="Microsoft JhengHei UI"/>
              </a:rPr>
              <a:t>司</a:t>
            </a:r>
            <a:r>
              <a:rPr dirty="0" sz="1000" spc="5" b="1">
                <a:latin typeface="Microsoft JhengHei UI"/>
                <a:cs typeface="Microsoft JhengHei UI"/>
              </a:rPr>
              <a:t>估值表</a:t>
            </a:r>
            <a:endParaRPr sz="1000">
              <a:latin typeface="Microsoft JhengHei UI"/>
              <a:cs typeface="Microsoft JhengHei UI"/>
            </a:endParaRPr>
          </a:p>
        </p:txBody>
      </p:sp>
      <p:graphicFrame>
        <p:nvGraphicFramePr>
          <p:cNvPr id="18" name="object 18"/>
          <p:cNvGraphicFramePr>
            <a:graphicFrameLocks noGrp="1"/>
          </p:cNvGraphicFramePr>
          <p:nvPr/>
        </p:nvGraphicFramePr>
        <p:xfrm>
          <a:off x="530656" y="8393556"/>
          <a:ext cx="4577715" cy="902969"/>
        </p:xfrm>
        <a:graphic>
          <a:graphicData uri="http://schemas.openxmlformats.org/drawingml/2006/table">
            <a:tbl>
              <a:tblPr firstRow="1" bandRow="1">
                <a:tableStyleId>{2D5ABB26-0587-4C30-8999-92F81FD0307C}</a:tableStyleId>
              </a:tblPr>
              <a:tblGrid>
                <a:gridCol w="520065"/>
                <a:gridCol w="658495"/>
                <a:gridCol w="702944"/>
                <a:gridCol w="687069"/>
                <a:gridCol w="648335"/>
                <a:gridCol w="649604"/>
                <a:gridCol w="572770"/>
                <a:gridCol w="139064"/>
              </a:tblGrid>
              <a:tr h="240252">
                <a:tc>
                  <a:txBody>
                    <a:bodyPr/>
                    <a:lstStyle/>
                    <a:p>
                      <a:pPr>
                        <a:lnSpc>
                          <a:spcPct val="100000"/>
                        </a:lnSpc>
                        <a:spcBef>
                          <a:spcPts val="805"/>
                        </a:spcBef>
                      </a:pPr>
                      <a:r>
                        <a:rPr dirty="0" sz="800" spc="10" b="1">
                          <a:solidFill>
                            <a:srgbClr val="FFFFFF"/>
                          </a:solidFill>
                          <a:latin typeface="Microsoft JhengHei UI"/>
                          <a:cs typeface="Microsoft JhengHei UI"/>
                        </a:rPr>
                        <a:t>公司</a:t>
                      </a:r>
                      <a:endParaRPr sz="800">
                        <a:latin typeface="Microsoft JhengHei UI"/>
                        <a:cs typeface="Microsoft JhengHei UI"/>
                      </a:endParaRPr>
                    </a:p>
                  </a:txBody>
                  <a:tcPr marL="0" marR="0" marB="0" marT="102235">
                    <a:solidFill>
                      <a:srgbClr val="C00000"/>
                    </a:solidFill>
                  </a:tcPr>
                </a:tc>
                <a:tc>
                  <a:txBody>
                    <a:bodyPr/>
                    <a:lstStyle/>
                    <a:p>
                      <a:pPr marL="117475">
                        <a:lnSpc>
                          <a:spcPct val="100000"/>
                        </a:lnSpc>
                        <a:spcBef>
                          <a:spcPts val="805"/>
                        </a:spcBef>
                      </a:pPr>
                      <a:r>
                        <a:rPr dirty="0" sz="800" spc="10" b="1">
                          <a:solidFill>
                            <a:srgbClr val="FFFFFF"/>
                          </a:solidFill>
                          <a:latin typeface="Microsoft JhengHei UI"/>
                          <a:cs typeface="Microsoft JhengHei UI"/>
                        </a:rPr>
                        <a:t>代码</a:t>
                      </a:r>
                      <a:endParaRPr sz="800">
                        <a:latin typeface="Microsoft JhengHei UI"/>
                        <a:cs typeface="Microsoft JhengHei UI"/>
                      </a:endParaRPr>
                    </a:p>
                  </a:txBody>
                  <a:tcPr marL="0" marR="0" marB="0" marT="102235">
                    <a:solidFill>
                      <a:srgbClr val="C00000"/>
                    </a:solidFill>
                  </a:tcPr>
                </a:tc>
                <a:tc rowSpan="2">
                  <a:txBody>
                    <a:bodyPr/>
                    <a:lstStyle/>
                    <a:p>
                      <a:pPr algn="ctr" marL="68580">
                        <a:lnSpc>
                          <a:spcPct val="100000"/>
                        </a:lnSpc>
                        <a:spcBef>
                          <a:spcPts val="229"/>
                        </a:spcBef>
                      </a:pPr>
                      <a:r>
                        <a:rPr dirty="0" sz="800" spc="10" b="1">
                          <a:solidFill>
                            <a:srgbClr val="FFFFFF"/>
                          </a:solidFill>
                          <a:latin typeface="Microsoft JhengHei UI"/>
                          <a:cs typeface="Microsoft JhengHei UI"/>
                        </a:rPr>
                        <a:t>市值</a:t>
                      </a:r>
                      <a:endParaRPr sz="800">
                        <a:latin typeface="Microsoft JhengHei UI"/>
                        <a:cs typeface="Microsoft JhengHei UI"/>
                      </a:endParaRPr>
                    </a:p>
                    <a:p>
                      <a:pPr algn="ctr" marL="71755">
                        <a:lnSpc>
                          <a:spcPct val="100000"/>
                        </a:lnSpc>
                        <a:spcBef>
                          <a:spcPts val="215"/>
                        </a:spcBef>
                      </a:pPr>
                      <a:r>
                        <a:rPr dirty="0" sz="800" spc="-5" b="1">
                          <a:solidFill>
                            <a:srgbClr val="FFFFFF"/>
                          </a:solidFill>
                          <a:latin typeface="Arial"/>
                          <a:cs typeface="Arial"/>
                        </a:rPr>
                        <a:t>(</a:t>
                      </a:r>
                      <a:r>
                        <a:rPr dirty="0" sz="800" spc="10" b="1">
                          <a:solidFill>
                            <a:srgbClr val="FFFFFF"/>
                          </a:solidFill>
                          <a:latin typeface="Microsoft JhengHei UI"/>
                          <a:cs typeface="Microsoft JhengHei UI"/>
                        </a:rPr>
                        <a:t>百</a:t>
                      </a:r>
                      <a:r>
                        <a:rPr dirty="0" sz="800" spc="-10" b="1">
                          <a:solidFill>
                            <a:srgbClr val="FFFFFF"/>
                          </a:solidFill>
                          <a:latin typeface="Microsoft JhengHei UI"/>
                          <a:cs typeface="Microsoft JhengHei UI"/>
                        </a:rPr>
                        <a:t>万</a:t>
                      </a:r>
                      <a:r>
                        <a:rPr dirty="0" sz="800" spc="10" b="1">
                          <a:solidFill>
                            <a:srgbClr val="FFFFFF"/>
                          </a:solidFill>
                          <a:latin typeface="Microsoft JhengHei UI"/>
                          <a:cs typeface="Microsoft JhengHei UI"/>
                        </a:rPr>
                        <a:t>美</a:t>
                      </a:r>
                      <a:r>
                        <a:rPr dirty="0" sz="800" spc="15" b="1">
                          <a:solidFill>
                            <a:srgbClr val="FFFFFF"/>
                          </a:solidFill>
                          <a:latin typeface="Microsoft JhengHei UI"/>
                          <a:cs typeface="Microsoft JhengHei UI"/>
                        </a:rPr>
                        <a:t>元</a:t>
                      </a:r>
                      <a:r>
                        <a:rPr dirty="0" sz="800" spc="-5" b="1">
                          <a:solidFill>
                            <a:srgbClr val="FFFFFF"/>
                          </a:solidFill>
                          <a:latin typeface="Arial"/>
                          <a:cs typeface="Arial"/>
                        </a:rPr>
                        <a:t>)</a:t>
                      </a:r>
                      <a:endParaRPr sz="800">
                        <a:latin typeface="Arial"/>
                        <a:cs typeface="Arial"/>
                      </a:endParaRPr>
                    </a:p>
                  </a:txBody>
                  <a:tcPr marL="0" marR="0" marB="0" marT="29209">
                    <a:solidFill>
                      <a:srgbClr val="C00000"/>
                    </a:solidFill>
                  </a:tcPr>
                </a:tc>
                <a:tc gridSpan="2">
                  <a:txBody>
                    <a:bodyPr/>
                    <a:lstStyle/>
                    <a:p>
                      <a:pPr marL="45720">
                        <a:lnSpc>
                          <a:spcPct val="100000"/>
                        </a:lnSpc>
                        <a:spcBef>
                          <a:spcPts val="110"/>
                        </a:spcBef>
                      </a:pPr>
                      <a:r>
                        <a:rPr dirty="0" sz="800" spc="10" b="1">
                          <a:solidFill>
                            <a:srgbClr val="FFFFFF"/>
                          </a:solidFill>
                          <a:latin typeface="Microsoft JhengHei UI"/>
                          <a:cs typeface="Microsoft JhengHei UI"/>
                        </a:rPr>
                        <a:t>一</a:t>
                      </a:r>
                      <a:r>
                        <a:rPr dirty="0" sz="800" spc="-10" b="1">
                          <a:solidFill>
                            <a:srgbClr val="FFFFFF"/>
                          </a:solidFill>
                          <a:latin typeface="Microsoft JhengHei UI"/>
                          <a:cs typeface="Microsoft JhengHei UI"/>
                        </a:rPr>
                        <a:t>致预</a:t>
                      </a:r>
                      <a:r>
                        <a:rPr dirty="0" sz="800" spc="15" b="1">
                          <a:solidFill>
                            <a:srgbClr val="FFFFFF"/>
                          </a:solidFill>
                          <a:latin typeface="Microsoft JhengHei UI"/>
                          <a:cs typeface="Microsoft JhengHei UI"/>
                        </a:rPr>
                        <a:t>期</a:t>
                      </a:r>
                      <a:r>
                        <a:rPr dirty="0" sz="800" spc="-10" b="1">
                          <a:solidFill>
                            <a:srgbClr val="FFFFFF"/>
                          </a:solidFill>
                          <a:latin typeface="Microsoft JhengHei UI"/>
                          <a:cs typeface="Microsoft JhengHei UI"/>
                        </a:rPr>
                        <a:t>净</a:t>
                      </a:r>
                      <a:r>
                        <a:rPr dirty="0" sz="800" spc="10" b="1">
                          <a:solidFill>
                            <a:srgbClr val="FFFFFF"/>
                          </a:solidFill>
                          <a:latin typeface="Microsoft JhengHei UI"/>
                          <a:cs typeface="Microsoft JhengHei UI"/>
                        </a:rPr>
                        <a:t>利</a:t>
                      </a:r>
                      <a:r>
                        <a:rPr dirty="0" sz="800" spc="-10" b="1">
                          <a:solidFill>
                            <a:srgbClr val="FFFFFF"/>
                          </a:solidFill>
                          <a:latin typeface="Microsoft JhengHei UI"/>
                          <a:cs typeface="Microsoft JhengHei UI"/>
                        </a:rPr>
                        <a:t>润</a:t>
                      </a:r>
                      <a:r>
                        <a:rPr dirty="0" sz="800" spc="25" b="1">
                          <a:solidFill>
                            <a:srgbClr val="FFFFFF"/>
                          </a:solidFill>
                          <a:latin typeface="Microsoft JhengHei UI"/>
                          <a:cs typeface="Microsoft JhengHei UI"/>
                        </a:rPr>
                        <a:t> </a:t>
                      </a:r>
                      <a:r>
                        <a:rPr dirty="0" sz="800" spc="-30" b="1">
                          <a:solidFill>
                            <a:srgbClr val="FFFFFF"/>
                          </a:solidFill>
                          <a:latin typeface="Arial"/>
                          <a:cs typeface="Arial"/>
                        </a:rPr>
                        <a:t>(</a:t>
                      </a:r>
                      <a:r>
                        <a:rPr dirty="0" sz="800" spc="10" b="1">
                          <a:solidFill>
                            <a:srgbClr val="FFFFFF"/>
                          </a:solidFill>
                          <a:latin typeface="Microsoft JhengHei UI"/>
                          <a:cs typeface="Microsoft JhengHei UI"/>
                        </a:rPr>
                        <a:t>百</a:t>
                      </a:r>
                      <a:r>
                        <a:rPr dirty="0" sz="800" spc="-10" b="1">
                          <a:solidFill>
                            <a:srgbClr val="FFFFFF"/>
                          </a:solidFill>
                          <a:latin typeface="Microsoft JhengHei UI"/>
                          <a:cs typeface="Microsoft JhengHei UI"/>
                        </a:rPr>
                        <a:t>万</a:t>
                      </a:r>
                      <a:r>
                        <a:rPr dirty="0" sz="800" spc="15" b="1">
                          <a:solidFill>
                            <a:srgbClr val="FFFFFF"/>
                          </a:solidFill>
                          <a:latin typeface="Microsoft JhengHei UI"/>
                          <a:cs typeface="Microsoft JhengHei UI"/>
                        </a:rPr>
                        <a:t>元</a:t>
                      </a:r>
                      <a:r>
                        <a:rPr dirty="0" sz="800" spc="-5" b="1">
                          <a:solidFill>
                            <a:srgbClr val="FFFFFF"/>
                          </a:solidFill>
                          <a:latin typeface="Arial"/>
                          <a:cs typeface="Arial"/>
                        </a:rPr>
                        <a:t>)</a:t>
                      </a:r>
                      <a:endParaRPr sz="800">
                        <a:latin typeface="Arial"/>
                        <a:cs typeface="Arial"/>
                      </a:endParaRPr>
                    </a:p>
                  </a:txBody>
                  <a:tcPr marL="0" marR="0" marB="0" marT="13970">
                    <a:solidFill>
                      <a:srgbClr val="C00000"/>
                    </a:solidFill>
                  </a:tcPr>
                </a:tc>
                <a:tc hMerge="1">
                  <a:txBody>
                    <a:bodyPr/>
                    <a:lstStyle/>
                    <a:p>
                      <a:pPr/>
                    </a:p>
                  </a:txBody>
                  <a:tcPr marL="0" marR="0" marB="0" marT="0"/>
                </a:tc>
                <a:tc gridSpan="2">
                  <a:txBody>
                    <a:bodyPr/>
                    <a:lstStyle/>
                    <a:p>
                      <a:pPr marL="195580" marR="3175">
                        <a:lnSpc>
                          <a:spcPct val="100000"/>
                        </a:lnSpc>
                        <a:spcBef>
                          <a:spcPts val="110"/>
                        </a:spcBef>
                      </a:pPr>
                      <a:r>
                        <a:rPr dirty="0" sz="800" spc="10" b="1">
                          <a:solidFill>
                            <a:srgbClr val="FFFFFF"/>
                          </a:solidFill>
                          <a:latin typeface="Microsoft JhengHei UI"/>
                          <a:cs typeface="Microsoft JhengHei UI"/>
                        </a:rPr>
                        <a:t>一</a:t>
                      </a:r>
                      <a:r>
                        <a:rPr dirty="0" sz="800" spc="-10" b="1">
                          <a:solidFill>
                            <a:srgbClr val="FFFFFF"/>
                          </a:solidFill>
                          <a:latin typeface="Microsoft JhengHei UI"/>
                          <a:cs typeface="Microsoft JhengHei UI"/>
                        </a:rPr>
                        <a:t>致</a:t>
                      </a:r>
                      <a:r>
                        <a:rPr dirty="0" sz="800" spc="10" b="1">
                          <a:solidFill>
                            <a:srgbClr val="FFFFFF"/>
                          </a:solidFill>
                          <a:latin typeface="Microsoft JhengHei UI"/>
                          <a:cs typeface="Microsoft JhengHei UI"/>
                        </a:rPr>
                        <a:t>预</a:t>
                      </a:r>
                      <a:r>
                        <a:rPr dirty="0" sz="800" spc="-10" b="1">
                          <a:solidFill>
                            <a:srgbClr val="FFFFFF"/>
                          </a:solidFill>
                          <a:latin typeface="Microsoft JhengHei UI"/>
                          <a:cs typeface="Microsoft JhengHei UI"/>
                        </a:rPr>
                        <a:t>期</a:t>
                      </a:r>
                      <a:r>
                        <a:rPr dirty="0" sz="800" spc="10" b="1">
                          <a:solidFill>
                            <a:srgbClr val="FFFFFF"/>
                          </a:solidFill>
                          <a:latin typeface="Microsoft JhengHei UI"/>
                          <a:cs typeface="Microsoft JhengHei UI"/>
                        </a:rPr>
                        <a:t> </a:t>
                      </a:r>
                      <a:r>
                        <a:rPr dirty="0" sz="800" spc="-20" b="1">
                          <a:solidFill>
                            <a:srgbClr val="FFFFFF"/>
                          </a:solidFill>
                          <a:latin typeface="Arial"/>
                          <a:cs typeface="Arial"/>
                        </a:rPr>
                        <a:t>PS</a:t>
                      </a:r>
                      <a:r>
                        <a:rPr dirty="0" sz="800" spc="-15" b="1">
                          <a:solidFill>
                            <a:srgbClr val="FFFFFF"/>
                          </a:solidFill>
                          <a:latin typeface="Arial"/>
                          <a:cs typeface="Arial"/>
                        </a:rPr>
                        <a:t> </a:t>
                      </a:r>
                      <a:r>
                        <a:rPr dirty="0" sz="800" spc="-10" b="1">
                          <a:solidFill>
                            <a:srgbClr val="FFFFFF"/>
                          </a:solidFill>
                          <a:latin typeface="Arial"/>
                          <a:cs typeface="Arial"/>
                        </a:rPr>
                        <a:t>(X)</a:t>
                      </a:r>
                      <a:endParaRPr sz="800">
                        <a:latin typeface="Arial"/>
                        <a:cs typeface="Arial"/>
                      </a:endParaRPr>
                    </a:p>
                  </a:txBody>
                  <a:tcPr marL="0" marR="0" marB="0" marT="13970">
                    <a:solidFill>
                      <a:srgbClr val="C00000"/>
                    </a:solidFill>
                  </a:tcPr>
                </a:tc>
                <a:tc hMerge="1">
                  <a:txBody>
                    <a:bodyPr/>
                    <a:lstStyle/>
                    <a:p>
                      <a:pPr/>
                    </a:p>
                  </a:txBody>
                  <a:tcPr marL="0" marR="0" marB="0" marT="0"/>
                </a:tc>
                <a:tc>
                  <a:txBody>
                    <a:bodyPr/>
                    <a:lstStyle/>
                    <a:p>
                      <a:pPr>
                        <a:lnSpc>
                          <a:spcPct val="100000"/>
                        </a:lnSpc>
                      </a:pPr>
                      <a:endParaRPr sz="900">
                        <a:latin typeface="Times New Roman"/>
                        <a:cs typeface="Times New Roman"/>
                      </a:endParaRPr>
                    </a:p>
                  </a:txBody>
                  <a:tcPr marL="0" marR="0" marB="0" marT="0"/>
                </a:tc>
              </a:tr>
              <a:tr h="116744">
                <a:tc>
                  <a:txBody>
                    <a:bodyPr/>
                    <a:lstStyle/>
                    <a:p>
                      <a:pPr>
                        <a:lnSpc>
                          <a:spcPct val="100000"/>
                        </a:lnSpc>
                      </a:pPr>
                      <a:endParaRPr sz="600">
                        <a:latin typeface="Times New Roman"/>
                        <a:cs typeface="Times New Roman"/>
                      </a:endParaRPr>
                    </a:p>
                  </a:txBody>
                  <a:tcPr marL="0" marR="0" marB="0" marT="0">
                    <a:solidFill>
                      <a:srgbClr val="C00000"/>
                    </a:solidFill>
                  </a:tcPr>
                </a:tc>
                <a:tc>
                  <a:txBody>
                    <a:bodyPr/>
                    <a:lstStyle/>
                    <a:p>
                      <a:pPr>
                        <a:lnSpc>
                          <a:spcPct val="100000"/>
                        </a:lnSpc>
                      </a:pPr>
                      <a:endParaRPr sz="600">
                        <a:latin typeface="Times New Roman"/>
                        <a:cs typeface="Times New Roman"/>
                      </a:endParaRPr>
                    </a:p>
                  </a:txBody>
                  <a:tcPr marL="0" marR="0" marB="0" marT="0">
                    <a:solidFill>
                      <a:srgbClr val="C00000"/>
                    </a:solidFill>
                  </a:tcPr>
                </a:tc>
                <a:tc vMerge="1">
                  <a:txBody>
                    <a:bodyPr/>
                    <a:lstStyle/>
                    <a:p>
                      <a:pPr/>
                    </a:p>
                  </a:txBody>
                  <a:tcPr marL="0" marR="0" marB="0" marT="29209">
                    <a:solidFill>
                      <a:srgbClr val="C00000"/>
                    </a:solidFill>
                  </a:tcPr>
                </a:tc>
                <a:tc>
                  <a:txBody>
                    <a:bodyPr/>
                    <a:lstStyle/>
                    <a:p>
                      <a:pPr marL="121920">
                        <a:lnSpc>
                          <a:spcPts val="819"/>
                        </a:lnSpc>
                      </a:pPr>
                      <a:r>
                        <a:rPr dirty="0" sz="800" spc="-10" b="1">
                          <a:solidFill>
                            <a:srgbClr val="FFFFFF"/>
                          </a:solidFill>
                          <a:latin typeface="Arial"/>
                          <a:cs typeface="Arial"/>
                        </a:rPr>
                        <a:t>FY22E</a:t>
                      </a:r>
                      <a:endParaRPr sz="800">
                        <a:latin typeface="Arial"/>
                        <a:cs typeface="Arial"/>
                      </a:endParaRPr>
                    </a:p>
                  </a:txBody>
                  <a:tcPr marL="0" marR="0" marB="0" marT="0">
                    <a:solidFill>
                      <a:srgbClr val="C00000"/>
                    </a:solidFill>
                  </a:tcPr>
                </a:tc>
                <a:tc>
                  <a:txBody>
                    <a:bodyPr/>
                    <a:lstStyle/>
                    <a:p>
                      <a:pPr marL="84455">
                        <a:lnSpc>
                          <a:spcPts val="819"/>
                        </a:lnSpc>
                      </a:pPr>
                      <a:r>
                        <a:rPr dirty="0" sz="800" spc="-10" b="1">
                          <a:solidFill>
                            <a:srgbClr val="FFFFFF"/>
                          </a:solidFill>
                          <a:latin typeface="Arial"/>
                          <a:cs typeface="Arial"/>
                        </a:rPr>
                        <a:t>FY23E</a:t>
                      </a:r>
                      <a:endParaRPr sz="800">
                        <a:latin typeface="Arial"/>
                        <a:cs typeface="Arial"/>
                      </a:endParaRPr>
                    </a:p>
                  </a:txBody>
                  <a:tcPr marL="0" marR="0" marB="0" marT="0">
                    <a:solidFill>
                      <a:srgbClr val="C00000"/>
                    </a:solidFill>
                  </a:tcPr>
                </a:tc>
                <a:tc>
                  <a:txBody>
                    <a:bodyPr/>
                    <a:lstStyle/>
                    <a:p>
                      <a:pPr marL="83185">
                        <a:lnSpc>
                          <a:spcPts val="819"/>
                        </a:lnSpc>
                      </a:pPr>
                      <a:r>
                        <a:rPr dirty="0" sz="800" spc="-10" b="1">
                          <a:solidFill>
                            <a:srgbClr val="FFFFFF"/>
                          </a:solidFill>
                          <a:latin typeface="Arial"/>
                          <a:cs typeface="Arial"/>
                        </a:rPr>
                        <a:t>FY22E</a:t>
                      </a:r>
                      <a:endParaRPr sz="800">
                        <a:latin typeface="Arial"/>
                        <a:cs typeface="Arial"/>
                      </a:endParaRPr>
                    </a:p>
                  </a:txBody>
                  <a:tcPr marL="0" marR="0" marB="0" marT="0">
                    <a:solidFill>
                      <a:srgbClr val="C00000"/>
                    </a:solidFill>
                  </a:tcPr>
                </a:tc>
                <a:tc>
                  <a:txBody>
                    <a:bodyPr/>
                    <a:lstStyle/>
                    <a:p>
                      <a:pPr marL="83185" marR="3175">
                        <a:lnSpc>
                          <a:spcPts val="819"/>
                        </a:lnSpc>
                      </a:pPr>
                      <a:r>
                        <a:rPr dirty="0" sz="800" spc="-10" b="1">
                          <a:solidFill>
                            <a:srgbClr val="FFFFFF"/>
                          </a:solidFill>
                          <a:latin typeface="Arial"/>
                          <a:cs typeface="Arial"/>
                        </a:rPr>
                        <a:t>FY23E</a:t>
                      </a:r>
                      <a:endParaRPr sz="800">
                        <a:latin typeface="Arial"/>
                        <a:cs typeface="Arial"/>
                      </a:endParaRPr>
                    </a:p>
                  </a:txBody>
                  <a:tcPr marL="0" marR="0" marB="0" marT="0">
                    <a:solidFill>
                      <a:srgbClr val="C00000"/>
                    </a:solidFill>
                  </a:tcPr>
                </a:tc>
                <a:tc>
                  <a:txBody>
                    <a:bodyPr/>
                    <a:lstStyle/>
                    <a:p>
                      <a:pPr>
                        <a:lnSpc>
                          <a:spcPct val="100000"/>
                        </a:lnSpc>
                      </a:pPr>
                      <a:endParaRPr sz="600">
                        <a:latin typeface="Times New Roman"/>
                        <a:cs typeface="Times New Roman"/>
                      </a:endParaRPr>
                    </a:p>
                  </a:txBody>
                  <a:tcPr marL="0" marR="0" marB="0" marT="0"/>
                </a:tc>
              </a:tr>
              <a:tr h="195765">
                <a:tc>
                  <a:txBody>
                    <a:bodyPr/>
                    <a:lstStyle/>
                    <a:p>
                      <a:pPr>
                        <a:lnSpc>
                          <a:spcPct val="100000"/>
                        </a:lnSpc>
                        <a:spcBef>
                          <a:spcPts val="254"/>
                        </a:spcBef>
                      </a:pPr>
                      <a:r>
                        <a:rPr dirty="0" sz="800" spc="-10">
                          <a:latin typeface="PMingLiU"/>
                          <a:cs typeface="PMingLiU"/>
                        </a:rPr>
                        <a:t>科济药业</a:t>
                      </a:r>
                      <a:endParaRPr sz="800">
                        <a:latin typeface="PMingLiU"/>
                        <a:cs typeface="PMingLiU"/>
                      </a:endParaRPr>
                    </a:p>
                  </a:txBody>
                  <a:tcPr marL="0" marR="0" marB="0" marT="32384"/>
                </a:tc>
                <a:tc>
                  <a:txBody>
                    <a:bodyPr/>
                    <a:lstStyle/>
                    <a:p>
                      <a:pPr marL="117475">
                        <a:lnSpc>
                          <a:spcPct val="100000"/>
                        </a:lnSpc>
                        <a:spcBef>
                          <a:spcPts val="445"/>
                        </a:spcBef>
                      </a:pPr>
                      <a:r>
                        <a:rPr dirty="0" sz="800" spc="-10">
                          <a:latin typeface="Arial"/>
                          <a:cs typeface="Arial"/>
                        </a:rPr>
                        <a:t>2171</a:t>
                      </a:r>
                      <a:r>
                        <a:rPr dirty="0" sz="800" spc="-30">
                          <a:latin typeface="Arial"/>
                          <a:cs typeface="Arial"/>
                        </a:rPr>
                        <a:t> </a:t>
                      </a:r>
                      <a:r>
                        <a:rPr dirty="0" sz="800" spc="5">
                          <a:latin typeface="Arial"/>
                          <a:cs typeface="Arial"/>
                        </a:rPr>
                        <a:t>HK</a:t>
                      </a:r>
                      <a:endParaRPr sz="800">
                        <a:latin typeface="Arial"/>
                        <a:cs typeface="Arial"/>
                      </a:endParaRPr>
                    </a:p>
                  </a:txBody>
                  <a:tcPr marL="0" marR="0" marB="0" marT="56515"/>
                </a:tc>
                <a:tc>
                  <a:txBody>
                    <a:bodyPr/>
                    <a:lstStyle/>
                    <a:p>
                      <a:pPr algn="r" marR="40005">
                        <a:lnSpc>
                          <a:spcPct val="100000"/>
                        </a:lnSpc>
                        <a:spcBef>
                          <a:spcPts val="445"/>
                        </a:spcBef>
                      </a:pPr>
                      <a:r>
                        <a:rPr dirty="0" sz="800" spc="-10">
                          <a:latin typeface="Arial"/>
                          <a:cs typeface="Arial"/>
                        </a:rPr>
                        <a:t>1,029</a:t>
                      </a:r>
                      <a:endParaRPr sz="800">
                        <a:latin typeface="Arial"/>
                        <a:cs typeface="Arial"/>
                      </a:endParaRPr>
                    </a:p>
                  </a:txBody>
                  <a:tcPr marL="0" marR="0" marB="0" marT="56515"/>
                </a:tc>
                <a:tc>
                  <a:txBody>
                    <a:bodyPr/>
                    <a:lstStyle/>
                    <a:p>
                      <a:pPr algn="r" marR="76835">
                        <a:lnSpc>
                          <a:spcPct val="100000"/>
                        </a:lnSpc>
                        <a:spcBef>
                          <a:spcPts val="445"/>
                        </a:spcBef>
                      </a:pPr>
                      <a:r>
                        <a:rPr dirty="0" sz="800" spc="-5">
                          <a:latin typeface="Arial"/>
                          <a:cs typeface="Arial"/>
                        </a:rPr>
                        <a:t>-779</a:t>
                      </a:r>
                      <a:endParaRPr sz="800">
                        <a:latin typeface="Arial"/>
                        <a:cs typeface="Arial"/>
                      </a:endParaRPr>
                    </a:p>
                  </a:txBody>
                  <a:tcPr marL="0" marR="0" marB="0" marT="56515"/>
                </a:tc>
                <a:tc>
                  <a:txBody>
                    <a:bodyPr/>
                    <a:lstStyle/>
                    <a:p>
                      <a:pPr algn="r" marR="75565">
                        <a:lnSpc>
                          <a:spcPct val="100000"/>
                        </a:lnSpc>
                        <a:spcBef>
                          <a:spcPts val="445"/>
                        </a:spcBef>
                      </a:pPr>
                      <a:r>
                        <a:rPr dirty="0" sz="800" spc="-5">
                          <a:latin typeface="Arial"/>
                          <a:cs typeface="Arial"/>
                        </a:rPr>
                        <a:t>-873</a:t>
                      </a:r>
                      <a:endParaRPr sz="800">
                        <a:latin typeface="Arial"/>
                        <a:cs typeface="Arial"/>
                      </a:endParaRPr>
                    </a:p>
                  </a:txBody>
                  <a:tcPr marL="0" marR="0" marB="0" marT="56515"/>
                </a:tc>
                <a:tc>
                  <a:txBody>
                    <a:bodyPr/>
                    <a:lstStyle/>
                    <a:p>
                      <a:pPr algn="r" marR="75565">
                        <a:lnSpc>
                          <a:spcPct val="100000"/>
                        </a:lnSpc>
                        <a:spcBef>
                          <a:spcPts val="204"/>
                        </a:spcBef>
                      </a:pPr>
                      <a:r>
                        <a:rPr dirty="0" sz="800" spc="-5">
                          <a:latin typeface="Arial"/>
                          <a:cs typeface="Arial"/>
                        </a:rPr>
                        <a:t>388</a:t>
                      </a:r>
                      <a:endParaRPr sz="800">
                        <a:latin typeface="Arial"/>
                        <a:cs typeface="Arial"/>
                      </a:endParaRPr>
                    </a:p>
                  </a:txBody>
                  <a:tcPr marL="0" marR="0" marB="0" marT="26034"/>
                </a:tc>
                <a:tc>
                  <a:txBody>
                    <a:bodyPr/>
                    <a:lstStyle/>
                    <a:p>
                      <a:pPr algn="r">
                        <a:lnSpc>
                          <a:spcPct val="100000"/>
                        </a:lnSpc>
                        <a:spcBef>
                          <a:spcPts val="204"/>
                        </a:spcBef>
                      </a:pPr>
                      <a:r>
                        <a:rPr dirty="0" sz="800" spc="-5">
                          <a:latin typeface="Arial"/>
                          <a:cs typeface="Arial"/>
                        </a:rPr>
                        <a:t>106</a:t>
                      </a:r>
                      <a:endParaRPr sz="800">
                        <a:latin typeface="Arial"/>
                        <a:cs typeface="Arial"/>
                      </a:endParaRPr>
                    </a:p>
                  </a:txBody>
                  <a:tcPr marL="0" marR="0" marB="0" marT="26034"/>
                </a:tc>
                <a:tc>
                  <a:txBody>
                    <a:bodyPr/>
                    <a:lstStyle/>
                    <a:p>
                      <a:pPr>
                        <a:lnSpc>
                          <a:spcPct val="100000"/>
                        </a:lnSpc>
                      </a:pPr>
                      <a:endParaRPr sz="900">
                        <a:latin typeface="Times New Roman"/>
                        <a:cs typeface="Times New Roman"/>
                      </a:endParaRPr>
                    </a:p>
                  </a:txBody>
                  <a:tcPr marL="0" marR="0" marB="0" marT="0"/>
                </a:tc>
              </a:tr>
              <a:tr h="179831">
                <a:tc>
                  <a:txBody>
                    <a:bodyPr/>
                    <a:lstStyle/>
                    <a:p>
                      <a:pPr>
                        <a:lnSpc>
                          <a:spcPct val="100000"/>
                        </a:lnSpc>
                        <a:spcBef>
                          <a:spcPts val="105"/>
                        </a:spcBef>
                      </a:pPr>
                      <a:r>
                        <a:rPr dirty="0" sz="800" spc="-10">
                          <a:latin typeface="PMingLiU"/>
                          <a:cs typeface="PMingLiU"/>
                        </a:rPr>
                        <a:t>传奇生物</a:t>
                      </a:r>
                      <a:endParaRPr sz="800">
                        <a:latin typeface="PMingLiU"/>
                        <a:cs typeface="PMingLiU"/>
                      </a:endParaRPr>
                    </a:p>
                  </a:txBody>
                  <a:tcPr marL="0" marR="0" marB="0" marT="13335"/>
                </a:tc>
                <a:tc>
                  <a:txBody>
                    <a:bodyPr/>
                    <a:lstStyle/>
                    <a:p>
                      <a:pPr marL="117475">
                        <a:lnSpc>
                          <a:spcPct val="100000"/>
                        </a:lnSpc>
                        <a:spcBef>
                          <a:spcPts val="320"/>
                        </a:spcBef>
                      </a:pPr>
                      <a:r>
                        <a:rPr dirty="0" sz="800" spc="-10">
                          <a:latin typeface="Arial"/>
                          <a:cs typeface="Arial"/>
                        </a:rPr>
                        <a:t>LEGN</a:t>
                      </a:r>
                      <a:r>
                        <a:rPr dirty="0" sz="800" spc="-20">
                          <a:latin typeface="Arial"/>
                          <a:cs typeface="Arial"/>
                        </a:rPr>
                        <a:t> </a:t>
                      </a:r>
                      <a:r>
                        <a:rPr dirty="0" sz="800" spc="-10">
                          <a:latin typeface="Arial"/>
                          <a:cs typeface="Arial"/>
                        </a:rPr>
                        <a:t>O</a:t>
                      </a:r>
                      <a:endParaRPr sz="800">
                        <a:latin typeface="Arial"/>
                        <a:cs typeface="Arial"/>
                      </a:endParaRPr>
                    </a:p>
                  </a:txBody>
                  <a:tcPr marL="0" marR="0" marB="0" marT="40640"/>
                </a:tc>
                <a:tc>
                  <a:txBody>
                    <a:bodyPr/>
                    <a:lstStyle/>
                    <a:p>
                      <a:pPr algn="r" marR="40005">
                        <a:lnSpc>
                          <a:spcPct val="100000"/>
                        </a:lnSpc>
                        <a:spcBef>
                          <a:spcPts val="320"/>
                        </a:spcBef>
                      </a:pPr>
                      <a:r>
                        <a:rPr dirty="0" sz="800" spc="-10">
                          <a:latin typeface="Arial"/>
                          <a:cs typeface="Arial"/>
                        </a:rPr>
                        <a:t>6,293</a:t>
                      </a:r>
                      <a:endParaRPr sz="800">
                        <a:latin typeface="Arial"/>
                        <a:cs typeface="Arial"/>
                      </a:endParaRPr>
                    </a:p>
                  </a:txBody>
                  <a:tcPr marL="0" marR="0" marB="0" marT="40640"/>
                </a:tc>
                <a:tc>
                  <a:txBody>
                    <a:bodyPr/>
                    <a:lstStyle/>
                    <a:p>
                      <a:pPr algn="r" marR="76835">
                        <a:lnSpc>
                          <a:spcPct val="100000"/>
                        </a:lnSpc>
                        <a:spcBef>
                          <a:spcPts val="320"/>
                        </a:spcBef>
                      </a:pPr>
                      <a:r>
                        <a:rPr dirty="0" sz="800" spc="-5">
                          <a:latin typeface="Arial"/>
                          <a:cs typeface="Arial"/>
                        </a:rPr>
                        <a:t>-2,227</a:t>
                      </a:r>
                      <a:endParaRPr sz="800">
                        <a:latin typeface="Arial"/>
                        <a:cs typeface="Arial"/>
                      </a:endParaRPr>
                    </a:p>
                  </a:txBody>
                  <a:tcPr marL="0" marR="0" marB="0" marT="40640"/>
                </a:tc>
                <a:tc>
                  <a:txBody>
                    <a:bodyPr/>
                    <a:lstStyle/>
                    <a:p>
                      <a:pPr algn="r" marR="75565">
                        <a:lnSpc>
                          <a:spcPct val="100000"/>
                        </a:lnSpc>
                        <a:spcBef>
                          <a:spcPts val="320"/>
                        </a:spcBef>
                      </a:pPr>
                      <a:r>
                        <a:rPr dirty="0" sz="800" spc="-5">
                          <a:latin typeface="Arial"/>
                          <a:cs typeface="Arial"/>
                        </a:rPr>
                        <a:t>-1,838</a:t>
                      </a:r>
                      <a:endParaRPr sz="800">
                        <a:latin typeface="Arial"/>
                        <a:cs typeface="Arial"/>
                      </a:endParaRPr>
                    </a:p>
                  </a:txBody>
                  <a:tcPr marL="0" marR="0" marB="0" marT="40640"/>
                </a:tc>
                <a:tc>
                  <a:txBody>
                    <a:bodyPr/>
                    <a:lstStyle/>
                    <a:p>
                      <a:pPr algn="r" marR="76200">
                        <a:lnSpc>
                          <a:spcPct val="100000"/>
                        </a:lnSpc>
                        <a:spcBef>
                          <a:spcPts val="55"/>
                        </a:spcBef>
                      </a:pPr>
                      <a:r>
                        <a:rPr dirty="0" sz="800" spc="-15">
                          <a:latin typeface="Arial"/>
                          <a:cs typeface="Arial"/>
                        </a:rPr>
                        <a:t>36</a:t>
                      </a:r>
                      <a:endParaRPr sz="800">
                        <a:latin typeface="Arial"/>
                        <a:cs typeface="Arial"/>
                      </a:endParaRPr>
                    </a:p>
                  </a:txBody>
                  <a:tcPr marL="0" marR="0" marB="0" marT="6985"/>
                </a:tc>
                <a:tc>
                  <a:txBody>
                    <a:bodyPr/>
                    <a:lstStyle/>
                    <a:p>
                      <a:pPr algn="r">
                        <a:lnSpc>
                          <a:spcPct val="100000"/>
                        </a:lnSpc>
                        <a:spcBef>
                          <a:spcPts val="55"/>
                        </a:spcBef>
                      </a:pPr>
                      <a:r>
                        <a:rPr dirty="0" sz="800" spc="-15">
                          <a:latin typeface="Arial"/>
                          <a:cs typeface="Arial"/>
                        </a:rPr>
                        <a:t>26</a:t>
                      </a:r>
                      <a:endParaRPr sz="800">
                        <a:latin typeface="Arial"/>
                        <a:cs typeface="Arial"/>
                      </a:endParaRPr>
                    </a:p>
                  </a:txBody>
                  <a:tcPr marL="0" marR="0" marB="0" marT="6985"/>
                </a:tc>
                <a:tc>
                  <a:txBody>
                    <a:bodyPr/>
                    <a:lstStyle/>
                    <a:p>
                      <a:pPr>
                        <a:lnSpc>
                          <a:spcPct val="100000"/>
                        </a:lnSpc>
                      </a:pPr>
                      <a:endParaRPr sz="900">
                        <a:latin typeface="Times New Roman"/>
                        <a:cs typeface="Times New Roman"/>
                      </a:endParaRPr>
                    </a:p>
                  </a:txBody>
                  <a:tcPr marL="0" marR="0" marB="0" marT="0"/>
                </a:tc>
              </a:tr>
              <a:tr h="166946">
                <a:tc>
                  <a:txBody>
                    <a:bodyPr/>
                    <a:lstStyle/>
                    <a:p>
                      <a:pPr>
                        <a:lnSpc>
                          <a:spcPct val="100000"/>
                        </a:lnSpc>
                        <a:spcBef>
                          <a:spcPts val="105"/>
                        </a:spcBef>
                      </a:pPr>
                      <a:r>
                        <a:rPr dirty="0" sz="800" spc="-10">
                          <a:latin typeface="PMingLiU"/>
                          <a:cs typeface="PMingLiU"/>
                        </a:rPr>
                        <a:t>药明巨诺</a:t>
                      </a:r>
                      <a:endParaRPr sz="800">
                        <a:latin typeface="PMingLiU"/>
                        <a:cs typeface="PMingLiU"/>
                      </a:endParaRPr>
                    </a:p>
                  </a:txBody>
                  <a:tcPr marL="0" marR="0" marB="0" marT="13335">
                    <a:lnB w="6350">
                      <a:solidFill>
                        <a:srgbClr val="000000"/>
                      </a:solidFill>
                      <a:prstDash val="solid"/>
                    </a:lnB>
                  </a:tcPr>
                </a:tc>
                <a:tc>
                  <a:txBody>
                    <a:bodyPr/>
                    <a:lstStyle/>
                    <a:p>
                      <a:pPr marL="117475">
                        <a:lnSpc>
                          <a:spcPts val="915"/>
                        </a:lnSpc>
                        <a:spcBef>
                          <a:spcPts val="295"/>
                        </a:spcBef>
                      </a:pPr>
                      <a:r>
                        <a:rPr dirty="0" sz="800" spc="-10">
                          <a:latin typeface="Arial"/>
                          <a:cs typeface="Arial"/>
                        </a:rPr>
                        <a:t>2126</a:t>
                      </a:r>
                      <a:r>
                        <a:rPr dirty="0" sz="800" spc="-30">
                          <a:latin typeface="Arial"/>
                          <a:cs typeface="Arial"/>
                        </a:rPr>
                        <a:t> </a:t>
                      </a:r>
                      <a:r>
                        <a:rPr dirty="0" sz="800" spc="5">
                          <a:latin typeface="Arial"/>
                          <a:cs typeface="Arial"/>
                        </a:rPr>
                        <a:t>HK</a:t>
                      </a:r>
                      <a:endParaRPr sz="800">
                        <a:latin typeface="Arial"/>
                        <a:cs typeface="Arial"/>
                      </a:endParaRPr>
                    </a:p>
                  </a:txBody>
                  <a:tcPr marL="0" marR="0" marB="0" marT="37465">
                    <a:lnB w="6350">
                      <a:solidFill>
                        <a:srgbClr val="000000"/>
                      </a:solidFill>
                      <a:prstDash val="solid"/>
                    </a:lnB>
                  </a:tcPr>
                </a:tc>
                <a:tc>
                  <a:txBody>
                    <a:bodyPr/>
                    <a:lstStyle/>
                    <a:p>
                      <a:pPr algn="r" marR="38100">
                        <a:lnSpc>
                          <a:spcPts val="915"/>
                        </a:lnSpc>
                        <a:spcBef>
                          <a:spcPts val="295"/>
                        </a:spcBef>
                      </a:pPr>
                      <a:r>
                        <a:rPr dirty="0" sz="800">
                          <a:latin typeface="Arial"/>
                          <a:cs typeface="Arial"/>
                        </a:rPr>
                        <a:t>198</a:t>
                      </a:r>
                      <a:endParaRPr sz="800">
                        <a:latin typeface="Arial"/>
                        <a:cs typeface="Arial"/>
                      </a:endParaRPr>
                    </a:p>
                  </a:txBody>
                  <a:tcPr marL="0" marR="0" marB="0" marT="37465">
                    <a:lnB w="6350">
                      <a:solidFill>
                        <a:srgbClr val="000000"/>
                      </a:solidFill>
                      <a:prstDash val="solid"/>
                    </a:lnB>
                  </a:tcPr>
                </a:tc>
                <a:tc>
                  <a:txBody>
                    <a:bodyPr/>
                    <a:lstStyle/>
                    <a:p>
                      <a:pPr algn="r" marR="76835">
                        <a:lnSpc>
                          <a:spcPts val="915"/>
                        </a:lnSpc>
                        <a:spcBef>
                          <a:spcPts val="295"/>
                        </a:spcBef>
                      </a:pPr>
                      <a:r>
                        <a:rPr dirty="0" sz="800" spc="-5">
                          <a:latin typeface="Arial"/>
                          <a:cs typeface="Arial"/>
                        </a:rPr>
                        <a:t>-854</a:t>
                      </a:r>
                      <a:endParaRPr sz="800">
                        <a:latin typeface="Arial"/>
                        <a:cs typeface="Arial"/>
                      </a:endParaRPr>
                    </a:p>
                  </a:txBody>
                  <a:tcPr marL="0" marR="0" marB="0" marT="37465">
                    <a:lnB w="6350">
                      <a:solidFill>
                        <a:srgbClr val="000000"/>
                      </a:solidFill>
                      <a:prstDash val="solid"/>
                    </a:lnB>
                  </a:tcPr>
                </a:tc>
                <a:tc>
                  <a:txBody>
                    <a:bodyPr/>
                    <a:lstStyle/>
                    <a:p>
                      <a:pPr algn="r" marR="75565">
                        <a:lnSpc>
                          <a:spcPts val="915"/>
                        </a:lnSpc>
                        <a:spcBef>
                          <a:spcPts val="295"/>
                        </a:spcBef>
                      </a:pPr>
                      <a:r>
                        <a:rPr dirty="0" sz="800" spc="-5">
                          <a:latin typeface="Arial"/>
                          <a:cs typeface="Arial"/>
                        </a:rPr>
                        <a:t>-769</a:t>
                      </a:r>
                      <a:endParaRPr sz="800">
                        <a:latin typeface="Arial"/>
                        <a:cs typeface="Arial"/>
                      </a:endParaRPr>
                    </a:p>
                  </a:txBody>
                  <a:tcPr marL="0" marR="0" marB="0" marT="37465">
                    <a:lnB w="6350">
                      <a:solidFill>
                        <a:srgbClr val="000000"/>
                      </a:solidFill>
                      <a:prstDash val="solid"/>
                    </a:lnB>
                  </a:tcPr>
                </a:tc>
                <a:tc>
                  <a:txBody>
                    <a:bodyPr/>
                    <a:lstStyle/>
                    <a:p>
                      <a:pPr algn="r" marR="75565">
                        <a:lnSpc>
                          <a:spcPct val="100000"/>
                        </a:lnSpc>
                        <a:spcBef>
                          <a:spcPts val="55"/>
                        </a:spcBef>
                      </a:pPr>
                      <a:r>
                        <a:rPr dirty="0" sz="800">
                          <a:latin typeface="Arial"/>
                          <a:cs typeface="Arial"/>
                        </a:rPr>
                        <a:t>7</a:t>
                      </a:r>
                      <a:endParaRPr sz="800">
                        <a:latin typeface="Arial"/>
                        <a:cs typeface="Arial"/>
                      </a:endParaRPr>
                    </a:p>
                  </a:txBody>
                  <a:tcPr marL="0" marR="0" marB="0" marT="6985">
                    <a:lnB w="6350">
                      <a:solidFill>
                        <a:srgbClr val="000000"/>
                      </a:solidFill>
                      <a:prstDash val="solid"/>
                    </a:lnB>
                  </a:tcPr>
                </a:tc>
                <a:tc>
                  <a:txBody>
                    <a:bodyPr/>
                    <a:lstStyle/>
                    <a:p>
                      <a:pPr algn="r">
                        <a:lnSpc>
                          <a:spcPct val="100000"/>
                        </a:lnSpc>
                        <a:spcBef>
                          <a:spcPts val="55"/>
                        </a:spcBef>
                      </a:pPr>
                      <a:r>
                        <a:rPr dirty="0" sz="800">
                          <a:latin typeface="Arial"/>
                          <a:cs typeface="Arial"/>
                        </a:rPr>
                        <a:t>2</a:t>
                      </a:r>
                      <a:endParaRPr sz="800">
                        <a:latin typeface="Arial"/>
                        <a:cs typeface="Arial"/>
                      </a:endParaRPr>
                    </a:p>
                  </a:txBody>
                  <a:tcPr marL="0" marR="0" marB="0" marT="6985">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B="0" marT="0"/>
                </a:tc>
              </a:tr>
            </a:tbl>
          </a:graphicData>
        </a:graphic>
      </p:graphicFrame>
      <p:sp>
        <p:nvSpPr>
          <p:cNvPr id="19" name="object 19"/>
          <p:cNvSpPr/>
          <p:nvPr/>
        </p:nvSpPr>
        <p:spPr>
          <a:xfrm>
            <a:off x="5092319" y="8378393"/>
            <a:ext cx="12700" cy="918210"/>
          </a:xfrm>
          <a:custGeom>
            <a:avLst/>
            <a:gdLst/>
            <a:ahLst/>
            <a:cxnLst/>
            <a:rect l="l" t="t" r="r" b="b"/>
            <a:pathLst>
              <a:path w="12700" h="918209">
                <a:moveTo>
                  <a:pt x="12191" y="0"/>
                </a:moveTo>
                <a:lnTo>
                  <a:pt x="0" y="0"/>
                </a:lnTo>
                <a:lnTo>
                  <a:pt x="0" y="917752"/>
                </a:lnTo>
                <a:lnTo>
                  <a:pt x="12191" y="917752"/>
                </a:lnTo>
                <a:lnTo>
                  <a:pt x="12191" y="0"/>
                </a:lnTo>
                <a:close/>
              </a:path>
            </a:pathLst>
          </a:custGeom>
          <a:solidFill>
            <a:srgbClr val="808080"/>
          </a:solidFill>
        </p:spPr>
        <p:txBody>
          <a:bodyPr wrap="square" lIns="0" tIns="0" rIns="0" bIns="0" rtlCol="0"/>
          <a:lstStyle/>
          <a:p/>
        </p:txBody>
      </p:sp>
      <p:sp>
        <p:nvSpPr>
          <p:cNvPr id="20" name="object 20"/>
          <p:cNvSpPr txBox="1"/>
          <p:nvPr/>
        </p:nvSpPr>
        <p:spPr>
          <a:xfrm>
            <a:off x="517956" y="9283445"/>
            <a:ext cx="2156460" cy="14668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10">
                <a:latin typeface="PMingLiU"/>
                <a:cs typeface="PMingLiU"/>
              </a:rPr>
              <a:t>：公</a:t>
            </a:r>
            <a:r>
              <a:rPr dirty="0" sz="800" spc="15">
                <a:latin typeface="PMingLiU"/>
                <a:cs typeface="PMingLiU"/>
              </a:rPr>
              <a:t>司</a:t>
            </a:r>
            <a:r>
              <a:rPr dirty="0" sz="800" spc="-10">
                <a:latin typeface="PMingLiU"/>
                <a:cs typeface="PMingLiU"/>
              </a:rPr>
              <a:t>、彭</a:t>
            </a:r>
            <a:r>
              <a:rPr dirty="0" sz="800" spc="10">
                <a:latin typeface="PMingLiU"/>
                <a:cs typeface="PMingLiU"/>
              </a:rPr>
              <a:t>博</a:t>
            </a:r>
            <a:r>
              <a:rPr dirty="0" sz="800" spc="-10">
                <a:latin typeface="PMingLiU"/>
                <a:cs typeface="PMingLiU"/>
              </a:rPr>
              <a:t>及招</a:t>
            </a:r>
            <a:r>
              <a:rPr dirty="0" sz="800" spc="10">
                <a:latin typeface="PMingLiU"/>
                <a:cs typeface="PMingLiU"/>
              </a:rPr>
              <a:t>银</a:t>
            </a:r>
            <a:r>
              <a:rPr dirty="0" sz="800" spc="-10">
                <a:latin typeface="PMingLiU"/>
                <a:cs typeface="PMingLiU"/>
              </a:rPr>
              <a:t>国际</a:t>
            </a:r>
            <a:r>
              <a:rPr dirty="0" sz="800" spc="10">
                <a:latin typeface="PMingLiU"/>
                <a:cs typeface="PMingLiU"/>
              </a:rPr>
              <a:t>环</a:t>
            </a:r>
            <a:r>
              <a:rPr dirty="0" sz="800" spc="-10">
                <a:latin typeface="PMingLiU"/>
                <a:cs typeface="PMingLiU"/>
              </a:rPr>
              <a:t>球市</a:t>
            </a:r>
            <a:r>
              <a:rPr dirty="0" sz="800" spc="10">
                <a:latin typeface="PMingLiU"/>
                <a:cs typeface="PMingLiU"/>
              </a:rPr>
              <a:t>场</a:t>
            </a:r>
            <a:r>
              <a:rPr dirty="0" sz="800" spc="-10">
                <a:latin typeface="PMingLiU"/>
                <a:cs typeface="PMingLiU"/>
              </a:rPr>
              <a:t>预测</a:t>
            </a:r>
            <a:endParaRPr sz="800">
              <a:latin typeface="PMingLiU"/>
              <a:cs typeface="PMingLiU"/>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42161"/>
            <a:ext cx="5196205" cy="3990340"/>
          </a:xfrm>
          <a:prstGeom prst="rect">
            <a:avLst/>
          </a:prstGeom>
        </p:spPr>
        <p:txBody>
          <a:bodyPr wrap="square" lIns="0" tIns="11430" rIns="0" bIns="0" rtlCol="0" vert="horz">
            <a:spAutoFit/>
          </a:bodyPr>
          <a:lstStyle/>
          <a:p>
            <a:pPr marL="12700">
              <a:lnSpc>
                <a:spcPct val="100000"/>
              </a:lnSpc>
              <a:spcBef>
                <a:spcPts val="90"/>
              </a:spcBef>
            </a:pPr>
            <a:r>
              <a:rPr dirty="0" sz="1400" spc="10" b="1">
                <a:solidFill>
                  <a:srgbClr val="C00000"/>
                </a:solidFill>
                <a:latin typeface="Microsoft JhengHei UI"/>
                <a:cs typeface="Microsoft JhengHei UI"/>
              </a:rPr>
              <a:t>市</a:t>
            </a:r>
            <a:r>
              <a:rPr dirty="0" sz="1400" spc="-10" b="1">
                <a:solidFill>
                  <a:srgbClr val="C00000"/>
                </a:solidFill>
                <a:latin typeface="Microsoft JhengHei UI"/>
                <a:cs typeface="Microsoft JhengHei UI"/>
              </a:rPr>
              <a:t>场</a:t>
            </a:r>
            <a:r>
              <a:rPr dirty="0" sz="1400" spc="10" b="1">
                <a:solidFill>
                  <a:srgbClr val="C00000"/>
                </a:solidFill>
                <a:latin typeface="Microsoft JhengHei UI"/>
                <a:cs typeface="Microsoft JhengHei UI"/>
              </a:rPr>
              <a:t>篇</a:t>
            </a:r>
            <a:r>
              <a:rPr dirty="0" sz="1400" spc="-10" b="1">
                <a:solidFill>
                  <a:srgbClr val="C00000"/>
                </a:solidFill>
                <a:latin typeface="Microsoft JhengHei UI"/>
                <a:cs typeface="Microsoft JhengHei UI"/>
              </a:rPr>
              <a:t>：</a:t>
            </a:r>
            <a:r>
              <a:rPr dirty="0" sz="1400" spc="-10" b="1">
                <a:solidFill>
                  <a:srgbClr val="C00000"/>
                </a:solidFill>
                <a:latin typeface="Arial"/>
                <a:cs typeface="Arial"/>
              </a:rPr>
              <a:t>CAR-T</a:t>
            </a:r>
            <a:r>
              <a:rPr dirty="0" sz="1400" spc="-70" b="1">
                <a:solidFill>
                  <a:srgbClr val="C00000"/>
                </a:solidFill>
                <a:latin typeface="Arial"/>
                <a:cs typeface="Arial"/>
              </a:rPr>
              <a:t> </a:t>
            </a:r>
            <a:r>
              <a:rPr dirty="0" sz="1400" spc="10" b="1">
                <a:solidFill>
                  <a:srgbClr val="C00000"/>
                </a:solidFill>
                <a:latin typeface="Microsoft JhengHei UI"/>
                <a:cs typeface="Microsoft JhengHei UI"/>
              </a:rPr>
              <a:t>用于</a:t>
            </a:r>
            <a:r>
              <a:rPr dirty="0" sz="1400" spc="-10" b="1">
                <a:solidFill>
                  <a:srgbClr val="C00000"/>
                </a:solidFill>
                <a:latin typeface="Microsoft JhengHei UI"/>
                <a:cs typeface="Microsoft JhengHei UI"/>
              </a:rPr>
              <a:t>血</a:t>
            </a:r>
            <a:r>
              <a:rPr dirty="0" sz="1400" spc="10" b="1">
                <a:solidFill>
                  <a:srgbClr val="C00000"/>
                </a:solidFill>
                <a:latin typeface="Microsoft JhengHei UI"/>
                <a:cs typeface="Microsoft JhengHei UI"/>
              </a:rPr>
              <a:t>液</a:t>
            </a:r>
            <a:r>
              <a:rPr dirty="0" sz="1400" spc="-10" b="1">
                <a:solidFill>
                  <a:srgbClr val="C00000"/>
                </a:solidFill>
                <a:latin typeface="Microsoft JhengHei UI"/>
                <a:cs typeface="Microsoft JhengHei UI"/>
              </a:rPr>
              <a:t>瘤</a:t>
            </a:r>
            <a:r>
              <a:rPr dirty="0" sz="1400" spc="10" b="1">
                <a:solidFill>
                  <a:srgbClr val="C00000"/>
                </a:solidFill>
                <a:latin typeface="Microsoft JhengHei UI"/>
                <a:cs typeface="Microsoft JhengHei UI"/>
              </a:rPr>
              <a:t>疗</a:t>
            </a:r>
            <a:r>
              <a:rPr dirty="0" sz="1400" spc="-10" b="1">
                <a:solidFill>
                  <a:srgbClr val="C00000"/>
                </a:solidFill>
                <a:latin typeface="Microsoft JhengHei UI"/>
                <a:cs typeface="Microsoft JhengHei UI"/>
              </a:rPr>
              <a:t>效优异</a:t>
            </a:r>
            <a:endParaRPr sz="1400">
              <a:latin typeface="Microsoft JhengHei UI"/>
              <a:cs typeface="Microsoft JhengHei UI"/>
            </a:endParaRPr>
          </a:p>
          <a:p>
            <a:pPr marL="12700">
              <a:lnSpc>
                <a:spcPct val="100000"/>
              </a:lnSpc>
              <a:spcBef>
                <a:spcPts val="1285"/>
              </a:spcBef>
            </a:pPr>
            <a:r>
              <a:rPr dirty="0" sz="1200" b="1">
                <a:solidFill>
                  <a:srgbClr val="585858"/>
                </a:solidFill>
                <a:latin typeface="Microsoft JhengHei UI"/>
                <a:cs typeface="Microsoft JhengHei UI"/>
              </a:rPr>
              <a:t>中美血液瘤预后差异大</a:t>
            </a:r>
            <a:r>
              <a:rPr dirty="0" sz="1200" spc="20" b="1">
                <a:solidFill>
                  <a:srgbClr val="585858"/>
                </a:solidFill>
                <a:latin typeface="Microsoft JhengHei UI"/>
                <a:cs typeface="Microsoft JhengHei UI"/>
              </a:rPr>
              <a:t>，</a:t>
            </a:r>
            <a:r>
              <a:rPr dirty="0" sz="1200" b="1">
                <a:solidFill>
                  <a:srgbClr val="585858"/>
                </a:solidFill>
                <a:latin typeface="Microsoft JhengHei UI"/>
                <a:cs typeface="Microsoft JhengHei UI"/>
              </a:rPr>
              <a:t>创新疗法可改善生存时长</a:t>
            </a:r>
            <a:endParaRPr sz="1200">
              <a:latin typeface="Microsoft JhengHei UI"/>
              <a:cs typeface="Microsoft JhengHei UI"/>
            </a:endParaRPr>
          </a:p>
          <a:p>
            <a:pPr algn="just" marL="12700" marR="128905">
              <a:lnSpc>
                <a:spcPct val="139500"/>
              </a:lnSpc>
              <a:spcBef>
                <a:spcPts val="495"/>
              </a:spcBef>
            </a:pPr>
            <a:r>
              <a:rPr dirty="0" sz="1000" spc="5">
                <a:latin typeface="PMingLiU"/>
                <a:cs typeface="PMingLiU"/>
              </a:rPr>
              <a:t>血液肿</a:t>
            </a:r>
            <a:r>
              <a:rPr dirty="0" sz="1000" spc="-20">
                <a:latin typeface="PMingLiU"/>
                <a:cs typeface="PMingLiU"/>
              </a:rPr>
              <a:t>瘤</a:t>
            </a:r>
            <a:r>
              <a:rPr dirty="0" sz="1000" spc="5">
                <a:latin typeface="PMingLiU"/>
                <a:cs typeface="PMingLiU"/>
              </a:rPr>
              <a:t>是最</a:t>
            </a:r>
            <a:r>
              <a:rPr dirty="0" sz="1000" spc="-20">
                <a:latin typeface="PMingLiU"/>
                <a:cs typeface="PMingLiU"/>
              </a:rPr>
              <a:t>常</a:t>
            </a:r>
            <a:r>
              <a:rPr dirty="0" sz="1000" spc="5">
                <a:latin typeface="PMingLiU"/>
                <a:cs typeface="PMingLiU"/>
              </a:rPr>
              <a:t>见的</a:t>
            </a:r>
            <a:r>
              <a:rPr dirty="0" sz="1000" spc="-20">
                <a:latin typeface="PMingLiU"/>
                <a:cs typeface="PMingLiU"/>
              </a:rPr>
              <a:t>恶</a:t>
            </a:r>
            <a:r>
              <a:rPr dirty="0" sz="1000" spc="5">
                <a:latin typeface="PMingLiU"/>
                <a:cs typeface="PMingLiU"/>
              </a:rPr>
              <a:t>性肿</a:t>
            </a:r>
            <a:r>
              <a:rPr dirty="0" sz="1000" spc="-20">
                <a:latin typeface="PMingLiU"/>
                <a:cs typeface="PMingLiU"/>
              </a:rPr>
              <a:t>瘤</a:t>
            </a:r>
            <a:r>
              <a:rPr dirty="0" sz="1000" spc="5">
                <a:latin typeface="PMingLiU"/>
                <a:cs typeface="PMingLiU"/>
              </a:rPr>
              <a:t>之一</a:t>
            </a:r>
            <a:r>
              <a:rPr dirty="0" sz="1000" spc="-20">
                <a:latin typeface="PMingLiU"/>
                <a:cs typeface="PMingLiU"/>
              </a:rPr>
              <a:t>，</a:t>
            </a:r>
            <a:r>
              <a:rPr dirty="0" sz="1000" spc="5">
                <a:latin typeface="PMingLiU"/>
                <a:cs typeface="PMingLiU"/>
              </a:rPr>
              <a:t>血液</a:t>
            </a:r>
            <a:r>
              <a:rPr dirty="0" sz="1000" spc="-20">
                <a:latin typeface="PMingLiU"/>
                <a:cs typeface="PMingLiU"/>
              </a:rPr>
              <a:t>肿</a:t>
            </a:r>
            <a:r>
              <a:rPr dirty="0" sz="1000" spc="5">
                <a:latin typeface="PMingLiU"/>
                <a:cs typeface="PMingLiU"/>
              </a:rPr>
              <a:t>瘤分</a:t>
            </a:r>
            <a:r>
              <a:rPr dirty="0" sz="1000" spc="-20">
                <a:latin typeface="PMingLiU"/>
                <a:cs typeface="PMingLiU"/>
              </a:rPr>
              <a:t>型</a:t>
            </a:r>
            <a:r>
              <a:rPr dirty="0" sz="1000" spc="5">
                <a:latin typeface="PMingLiU"/>
                <a:cs typeface="PMingLiU"/>
              </a:rPr>
              <a:t>复</a:t>
            </a:r>
            <a:r>
              <a:rPr dirty="0" sz="1000" spc="-20">
                <a:latin typeface="PMingLiU"/>
                <a:cs typeface="PMingLiU"/>
              </a:rPr>
              <a:t>杂</a:t>
            </a:r>
            <a:r>
              <a:rPr dirty="0" sz="1000" spc="5">
                <a:latin typeface="PMingLiU"/>
                <a:cs typeface="PMingLiU"/>
              </a:rPr>
              <a:t>，根据</a:t>
            </a:r>
            <a:r>
              <a:rPr dirty="0" sz="1000" spc="-5">
                <a:latin typeface="PMingLiU"/>
                <a:cs typeface="PMingLiU"/>
              </a:rPr>
              <a:t> </a:t>
            </a:r>
            <a:r>
              <a:rPr dirty="0" sz="1000" spc="-5">
                <a:latin typeface="Arial"/>
                <a:cs typeface="Arial"/>
              </a:rPr>
              <a:t>GLOBOCAN</a:t>
            </a:r>
            <a:r>
              <a:rPr dirty="0" sz="1000" spc="60">
                <a:latin typeface="Arial"/>
                <a:cs typeface="Arial"/>
              </a:rPr>
              <a:t> </a:t>
            </a:r>
            <a:r>
              <a:rPr dirty="0" sz="1000" spc="-5">
                <a:latin typeface="Arial"/>
                <a:cs typeface="Arial"/>
              </a:rPr>
              <a:t>2020</a:t>
            </a:r>
            <a:r>
              <a:rPr dirty="0" sz="1000" spc="-60">
                <a:latin typeface="Arial"/>
                <a:cs typeface="Arial"/>
              </a:rPr>
              <a:t> </a:t>
            </a:r>
            <a:r>
              <a:rPr dirty="0" sz="1000" spc="5">
                <a:latin typeface="PMingLiU"/>
                <a:cs typeface="PMingLiU"/>
              </a:rPr>
              <a:t>的数</a:t>
            </a:r>
            <a:r>
              <a:rPr dirty="0" sz="1000" spc="-20">
                <a:latin typeface="PMingLiU"/>
                <a:cs typeface="PMingLiU"/>
              </a:rPr>
              <a:t>据</a:t>
            </a:r>
            <a:r>
              <a:rPr dirty="0" sz="1000" spc="5">
                <a:latin typeface="PMingLiU"/>
                <a:cs typeface="PMingLiU"/>
              </a:rPr>
              <a:t>，  </a:t>
            </a:r>
            <a:r>
              <a:rPr dirty="0" sz="1000" spc="25">
                <a:latin typeface="PMingLiU"/>
                <a:cs typeface="PMingLiU"/>
              </a:rPr>
              <a:t>中</a:t>
            </a:r>
            <a:r>
              <a:rPr dirty="0" sz="1000" spc="5">
                <a:latin typeface="PMingLiU"/>
                <a:cs typeface="PMingLiU"/>
              </a:rPr>
              <a:t>国最</a:t>
            </a:r>
            <a:r>
              <a:rPr dirty="0" sz="1000" spc="25">
                <a:latin typeface="PMingLiU"/>
                <a:cs typeface="PMingLiU"/>
              </a:rPr>
              <a:t>常</a:t>
            </a:r>
            <a:r>
              <a:rPr dirty="0" sz="1000" spc="5">
                <a:latin typeface="PMingLiU"/>
                <a:cs typeface="PMingLiU"/>
              </a:rPr>
              <a:t>见的</a:t>
            </a:r>
            <a:r>
              <a:rPr dirty="0" sz="1000" spc="25">
                <a:latin typeface="PMingLiU"/>
                <a:cs typeface="PMingLiU"/>
              </a:rPr>
              <a:t>血</a:t>
            </a:r>
            <a:r>
              <a:rPr dirty="0" sz="1000" spc="5">
                <a:latin typeface="PMingLiU"/>
                <a:cs typeface="PMingLiU"/>
              </a:rPr>
              <a:t>液肿</a:t>
            </a:r>
            <a:r>
              <a:rPr dirty="0" sz="1000" spc="25">
                <a:latin typeface="PMingLiU"/>
                <a:cs typeface="PMingLiU"/>
              </a:rPr>
              <a:t>瘤</a:t>
            </a:r>
            <a:r>
              <a:rPr dirty="0" sz="1000" spc="5">
                <a:latin typeface="PMingLiU"/>
                <a:cs typeface="PMingLiU"/>
              </a:rPr>
              <a:t>分布</a:t>
            </a:r>
            <a:r>
              <a:rPr dirty="0" sz="1000" spc="25">
                <a:latin typeface="PMingLiU"/>
                <a:cs typeface="PMingLiU"/>
              </a:rPr>
              <a:t>为</a:t>
            </a:r>
            <a:r>
              <a:rPr dirty="0" sz="1000" spc="5">
                <a:latin typeface="PMingLiU"/>
                <a:cs typeface="PMingLiU"/>
              </a:rPr>
              <a:t>非霍</a:t>
            </a:r>
            <a:r>
              <a:rPr dirty="0" sz="1000" spc="25">
                <a:latin typeface="PMingLiU"/>
                <a:cs typeface="PMingLiU"/>
              </a:rPr>
              <a:t>奇</a:t>
            </a:r>
            <a:r>
              <a:rPr dirty="0" sz="1000" spc="5">
                <a:latin typeface="PMingLiU"/>
                <a:cs typeface="PMingLiU"/>
              </a:rPr>
              <a:t>金淋</a:t>
            </a:r>
            <a:r>
              <a:rPr dirty="0" sz="1000" spc="25">
                <a:latin typeface="PMingLiU"/>
                <a:cs typeface="PMingLiU"/>
              </a:rPr>
              <a:t>巴</a:t>
            </a:r>
            <a:r>
              <a:rPr dirty="0" sz="1000" spc="5">
                <a:latin typeface="PMingLiU"/>
                <a:cs typeface="PMingLiU"/>
              </a:rPr>
              <a:t>瘤</a:t>
            </a:r>
            <a:r>
              <a:rPr dirty="0" sz="1000" spc="200">
                <a:latin typeface="PMingLiU"/>
                <a:cs typeface="PMingLiU"/>
              </a:rPr>
              <a:t> </a:t>
            </a:r>
            <a:r>
              <a:rPr dirty="0" sz="1000" spc="-5">
                <a:latin typeface="Arial"/>
                <a:cs typeface="Arial"/>
              </a:rPr>
              <a:t>(NHL)</a:t>
            </a:r>
            <a:r>
              <a:rPr dirty="0" sz="1000" spc="5">
                <a:latin typeface="PMingLiU"/>
                <a:cs typeface="PMingLiU"/>
              </a:rPr>
              <a:t>、</a:t>
            </a:r>
            <a:r>
              <a:rPr dirty="0" sz="1000" spc="25">
                <a:latin typeface="PMingLiU"/>
                <a:cs typeface="PMingLiU"/>
              </a:rPr>
              <a:t>多</a:t>
            </a:r>
            <a:r>
              <a:rPr dirty="0" sz="1000" spc="5">
                <a:latin typeface="PMingLiU"/>
                <a:cs typeface="PMingLiU"/>
              </a:rPr>
              <a:t>种类</a:t>
            </a:r>
            <a:r>
              <a:rPr dirty="0" sz="1000" spc="25">
                <a:latin typeface="PMingLiU"/>
                <a:cs typeface="PMingLiU"/>
              </a:rPr>
              <a:t>型</a:t>
            </a:r>
            <a:r>
              <a:rPr dirty="0" sz="1000" spc="5">
                <a:latin typeface="PMingLiU"/>
                <a:cs typeface="PMingLiU"/>
              </a:rPr>
              <a:t>的白</a:t>
            </a:r>
            <a:r>
              <a:rPr dirty="0" sz="1000" spc="25">
                <a:latin typeface="PMingLiU"/>
                <a:cs typeface="PMingLiU"/>
              </a:rPr>
              <a:t>血</a:t>
            </a:r>
            <a:r>
              <a:rPr dirty="0" sz="1000" spc="5">
                <a:latin typeface="PMingLiU"/>
                <a:cs typeface="PMingLiU"/>
              </a:rPr>
              <a:t>病</a:t>
            </a:r>
            <a:r>
              <a:rPr dirty="0" sz="1000" spc="190">
                <a:latin typeface="PMingLiU"/>
                <a:cs typeface="PMingLiU"/>
              </a:rPr>
              <a:t> </a:t>
            </a:r>
            <a:r>
              <a:rPr dirty="0" sz="1000" spc="-5">
                <a:latin typeface="Arial"/>
                <a:cs typeface="Arial"/>
              </a:rPr>
              <a:t>(leukemia)</a:t>
            </a:r>
            <a:r>
              <a:rPr dirty="0" sz="1000" spc="25">
                <a:latin typeface="PMingLiU"/>
                <a:cs typeface="PMingLiU"/>
              </a:rPr>
              <a:t>及多 </a:t>
            </a:r>
            <a:r>
              <a:rPr dirty="0" sz="1000" spc="5">
                <a:latin typeface="PMingLiU"/>
                <a:cs typeface="PMingLiU"/>
              </a:rPr>
              <a:t>发性骨</a:t>
            </a:r>
            <a:r>
              <a:rPr dirty="0" sz="1000" spc="-20">
                <a:latin typeface="PMingLiU"/>
                <a:cs typeface="PMingLiU"/>
              </a:rPr>
              <a:t>髓</a:t>
            </a:r>
            <a:r>
              <a:rPr dirty="0" sz="1000" spc="5">
                <a:latin typeface="PMingLiU"/>
                <a:cs typeface="PMingLiU"/>
              </a:rPr>
              <a:t>瘤</a:t>
            </a:r>
            <a:r>
              <a:rPr dirty="0" sz="1000" spc="175">
                <a:latin typeface="PMingLiU"/>
                <a:cs typeface="PMingLiU"/>
              </a:rPr>
              <a:t> </a:t>
            </a:r>
            <a:r>
              <a:rPr dirty="0" sz="1000" spc="-5">
                <a:latin typeface="Arial"/>
                <a:cs typeface="Arial"/>
              </a:rPr>
              <a:t>(MM)</a:t>
            </a:r>
            <a:r>
              <a:rPr dirty="0" sz="1000" spc="-5">
                <a:latin typeface="PMingLiU"/>
                <a:cs typeface="PMingLiU"/>
              </a:rPr>
              <a:t>，</a:t>
            </a:r>
            <a:r>
              <a:rPr dirty="0" sz="1000" spc="-5">
                <a:latin typeface="Arial"/>
                <a:cs typeface="Arial"/>
              </a:rPr>
              <a:t>2020</a:t>
            </a:r>
            <a:r>
              <a:rPr dirty="0" sz="1000" spc="-40">
                <a:latin typeface="Arial"/>
                <a:cs typeface="Arial"/>
              </a:rPr>
              <a:t> </a:t>
            </a:r>
            <a:r>
              <a:rPr dirty="0" sz="1000" spc="5">
                <a:latin typeface="PMingLiU"/>
                <a:cs typeface="PMingLiU"/>
              </a:rPr>
              <a:t>年中国的</a:t>
            </a:r>
            <a:r>
              <a:rPr dirty="0" sz="1000" spc="-20">
                <a:latin typeface="PMingLiU"/>
                <a:cs typeface="PMingLiU"/>
              </a:rPr>
              <a:t>新</a:t>
            </a:r>
            <a:r>
              <a:rPr dirty="0" sz="1000" spc="5">
                <a:latin typeface="PMingLiU"/>
                <a:cs typeface="PMingLiU"/>
              </a:rPr>
              <a:t>增患</a:t>
            </a:r>
            <a:r>
              <a:rPr dirty="0" sz="1000" spc="-20">
                <a:latin typeface="PMingLiU"/>
                <a:cs typeface="PMingLiU"/>
              </a:rPr>
              <a:t>者</a:t>
            </a:r>
            <a:r>
              <a:rPr dirty="0" sz="1000" spc="5">
                <a:latin typeface="PMingLiU"/>
                <a:cs typeface="PMingLiU"/>
              </a:rPr>
              <a:t>数分</a:t>
            </a:r>
            <a:r>
              <a:rPr dirty="0" sz="1000" spc="-20">
                <a:latin typeface="PMingLiU"/>
                <a:cs typeface="PMingLiU"/>
              </a:rPr>
              <a:t>别</a:t>
            </a:r>
            <a:r>
              <a:rPr dirty="0" sz="1000" spc="5">
                <a:latin typeface="PMingLiU"/>
                <a:cs typeface="PMingLiU"/>
              </a:rPr>
              <a:t>约为 </a:t>
            </a:r>
            <a:r>
              <a:rPr dirty="0" sz="1000">
                <a:latin typeface="Arial"/>
                <a:cs typeface="Arial"/>
              </a:rPr>
              <a:t>9.3</a:t>
            </a:r>
            <a:r>
              <a:rPr dirty="0" sz="1000" spc="-50">
                <a:latin typeface="Arial"/>
                <a:cs typeface="Arial"/>
              </a:rPr>
              <a:t> </a:t>
            </a:r>
            <a:r>
              <a:rPr dirty="0" sz="1000" spc="5">
                <a:latin typeface="PMingLiU"/>
                <a:cs typeface="PMingLiU"/>
              </a:rPr>
              <a:t>万、</a:t>
            </a:r>
            <a:r>
              <a:rPr dirty="0" sz="1000">
                <a:latin typeface="Arial"/>
                <a:cs typeface="Arial"/>
              </a:rPr>
              <a:t>8.5</a:t>
            </a:r>
            <a:r>
              <a:rPr dirty="0" sz="1000" spc="-45">
                <a:latin typeface="Arial"/>
                <a:cs typeface="Arial"/>
              </a:rPr>
              <a:t> </a:t>
            </a:r>
            <a:r>
              <a:rPr dirty="0" sz="1000" spc="5">
                <a:latin typeface="PMingLiU"/>
                <a:cs typeface="PMingLiU"/>
              </a:rPr>
              <a:t>万及</a:t>
            </a:r>
            <a:r>
              <a:rPr dirty="0" sz="1000" spc="25">
                <a:latin typeface="PMingLiU"/>
                <a:cs typeface="PMingLiU"/>
              </a:rPr>
              <a:t> </a:t>
            </a:r>
            <a:r>
              <a:rPr dirty="0" sz="1000" spc="-10">
                <a:latin typeface="Arial"/>
                <a:cs typeface="Arial"/>
              </a:rPr>
              <a:t>2.1</a:t>
            </a:r>
            <a:r>
              <a:rPr dirty="0" sz="1000" spc="-45">
                <a:latin typeface="Arial"/>
                <a:cs typeface="Arial"/>
              </a:rPr>
              <a:t> </a:t>
            </a:r>
            <a:r>
              <a:rPr dirty="0" sz="1000" spc="5">
                <a:latin typeface="PMingLiU"/>
                <a:cs typeface="PMingLiU"/>
              </a:rPr>
              <a:t>万。</a:t>
            </a:r>
            <a:r>
              <a:rPr dirty="0" sz="1000" spc="-20">
                <a:latin typeface="PMingLiU"/>
                <a:cs typeface="PMingLiU"/>
              </a:rPr>
              <a:t>血</a:t>
            </a:r>
            <a:r>
              <a:rPr dirty="0" sz="1000" spc="5">
                <a:latin typeface="PMingLiU"/>
                <a:cs typeface="PMingLiU"/>
              </a:rPr>
              <a:t>液肿瘤 </a:t>
            </a:r>
            <a:r>
              <a:rPr dirty="0" sz="1000" spc="25">
                <a:latin typeface="PMingLiU"/>
                <a:cs typeface="PMingLiU"/>
              </a:rPr>
              <a:t>在</a:t>
            </a:r>
            <a:r>
              <a:rPr dirty="0" sz="1000" spc="5">
                <a:latin typeface="PMingLiU"/>
                <a:cs typeface="PMingLiU"/>
              </a:rPr>
              <a:t>东</a:t>
            </a:r>
            <a:r>
              <a:rPr dirty="0" sz="1000" spc="25">
                <a:latin typeface="PMingLiU"/>
                <a:cs typeface="PMingLiU"/>
              </a:rPr>
              <a:t>西</a:t>
            </a:r>
            <a:r>
              <a:rPr dirty="0" sz="1000" spc="5">
                <a:latin typeface="PMingLiU"/>
                <a:cs typeface="PMingLiU"/>
              </a:rPr>
              <a:t>方国</a:t>
            </a:r>
            <a:r>
              <a:rPr dirty="0" sz="1000" spc="25">
                <a:latin typeface="PMingLiU"/>
                <a:cs typeface="PMingLiU"/>
              </a:rPr>
              <a:t>家</a:t>
            </a:r>
            <a:r>
              <a:rPr dirty="0" sz="1000" spc="5">
                <a:latin typeface="PMingLiU"/>
                <a:cs typeface="PMingLiU"/>
              </a:rPr>
              <a:t>之</a:t>
            </a:r>
            <a:r>
              <a:rPr dirty="0" sz="1000" spc="25">
                <a:latin typeface="PMingLiU"/>
                <a:cs typeface="PMingLiU"/>
              </a:rPr>
              <a:t>间</a:t>
            </a:r>
            <a:r>
              <a:rPr dirty="0" sz="1000" spc="5">
                <a:latin typeface="PMingLiU"/>
                <a:cs typeface="PMingLiU"/>
              </a:rPr>
              <a:t>的</a:t>
            </a:r>
            <a:r>
              <a:rPr dirty="0" sz="1000" spc="25">
                <a:latin typeface="PMingLiU"/>
                <a:cs typeface="PMingLiU"/>
              </a:rPr>
              <a:t>流</a:t>
            </a:r>
            <a:r>
              <a:rPr dirty="0" sz="1000" spc="5">
                <a:latin typeface="PMingLiU"/>
                <a:cs typeface="PMingLiU"/>
              </a:rPr>
              <a:t>行病</a:t>
            </a:r>
            <a:r>
              <a:rPr dirty="0" sz="1000" spc="25">
                <a:latin typeface="PMingLiU"/>
                <a:cs typeface="PMingLiU"/>
              </a:rPr>
              <a:t>学</a:t>
            </a:r>
            <a:r>
              <a:rPr dirty="0" sz="1000" spc="5">
                <a:latin typeface="PMingLiU"/>
                <a:cs typeface="PMingLiU"/>
              </a:rPr>
              <a:t>差</a:t>
            </a:r>
            <a:r>
              <a:rPr dirty="0" sz="1000" spc="25">
                <a:latin typeface="PMingLiU"/>
                <a:cs typeface="PMingLiU"/>
              </a:rPr>
              <a:t>异</a:t>
            </a:r>
            <a:r>
              <a:rPr dirty="0" sz="1000" spc="5">
                <a:latin typeface="PMingLiU"/>
                <a:cs typeface="PMingLiU"/>
              </a:rPr>
              <a:t>较大</a:t>
            </a:r>
            <a:r>
              <a:rPr dirty="0" sz="1000" spc="25">
                <a:latin typeface="PMingLiU"/>
                <a:cs typeface="PMingLiU"/>
              </a:rPr>
              <a:t>，</a:t>
            </a:r>
            <a:r>
              <a:rPr dirty="0" sz="1000" spc="5">
                <a:latin typeface="PMingLiU"/>
                <a:cs typeface="PMingLiU"/>
              </a:rPr>
              <a:t>欧</a:t>
            </a:r>
            <a:r>
              <a:rPr dirty="0" sz="1000" spc="25">
                <a:latin typeface="PMingLiU"/>
                <a:cs typeface="PMingLiU"/>
              </a:rPr>
              <a:t>美</a:t>
            </a:r>
            <a:r>
              <a:rPr dirty="0" sz="1000" spc="5">
                <a:latin typeface="PMingLiU"/>
                <a:cs typeface="PMingLiU"/>
              </a:rPr>
              <a:t>国家</a:t>
            </a:r>
            <a:r>
              <a:rPr dirty="0" sz="1000" spc="25">
                <a:latin typeface="PMingLiU"/>
                <a:cs typeface="PMingLiU"/>
              </a:rPr>
              <a:t>发</a:t>
            </a:r>
            <a:r>
              <a:rPr dirty="0" sz="1000" spc="5">
                <a:latin typeface="PMingLiU"/>
                <a:cs typeface="PMingLiU"/>
              </a:rPr>
              <a:t>病</a:t>
            </a:r>
            <a:r>
              <a:rPr dirty="0" sz="1000" spc="25">
                <a:latin typeface="PMingLiU"/>
                <a:cs typeface="PMingLiU"/>
              </a:rPr>
              <a:t>率</a:t>
            </a:r>
            <a:r>
              <a:rPr dirty="0" sz="1000" spc="5">
                <a:latin typeface="PMingLiU"/>
                <a:cs typeface="PMingLiU"/>
              </a:rPr>
              <a:t>全</a:t>
            </a:r>
            <a:r>
              <a:rPr dirty="0" sz="1000" spc="25">
                <a:latin typeface="PMingLiU"/>
                <a:cs typeface="PMingLiU"/>
              </a:rPr>
              <a:t>球</a:t>
            </a:r>
            <a:r>
              <a:rPr dirty="0" sz="1000" spc="5">
                <a:latin typeface="PMingLiU"/>
                <a:cs typeface="PMingLiU"/>
              </a:rPr>
              <a:t>最高</a:t>
            </a:r>
            <a:r>
              <a:rPr dirty="0" sz="1000" spc="25">
                <a:latin typeface="PMingLiU"/>
                <a:cs typeface="PMingLiU"/>
              </a:rPr>
              <a:t>，</a:t>
            </a:r>
            <a:r>
              <a:rPr dirty="0" sz="1000" spc="5">
                <a:latin typeface="PMingLiU"/>
                <a:cs typeface="PMingLiU"/>
              </a:rPr>
              <a:t>而</a:t>
            </a:r>
            <a:r>
              <a:rPr dirty="0" sz="1000" spc="25">
                <a:latin typeface="PMingLiU"/>
                <a:cs typeface="PMingLiU"/>
              </a:rPr>
              <a:t>亚</a:t>
            </a:r>
            <a:r>
              <a:rPr dirty="0" sz="1000" spc="5">
                <a:latin typeface="PMingLiU"/>
                <a:cs typeface="PMingLiU"/>
              </a:rPr>
              <a:t>洲</a:t>
            </a:r>
            <a:r>
              <a:rPr dirty="0" sz="1000" spc="25">
                <a:latin typeface="PMingLiU"/>
                <a:cs typeface="PMingLiU"/>
              </a:rPr>
              <a:t>相</a:t>
            </a:r>
            <a:r>
              <a:rPr dirty="0" sz="1000" spc="5">
                <a:latin typeface="PMingLiU"/>
                <a:cs typeface="PMingLiU"/>
              </a:rPr>
              <a:t>对较</a:t>
            </a:r>
            <a:r>
              <a:rPr dirty="0" sz="1000" spc="25">
                <a:latin typeface="PMingLiU"/>
                <a:cs typeface="PMingLiU"/>
              </a:rPr>
              <a:t>低</a:t>
            </a:r>
            <a:r>
              <a:rPr dirty="0" sz="1000" spc="5">
                <a:latin typeface="PMingLiU"/>
                <a:cs typeface="PMingLiU"/>
              </a:rPr>
              <a:t>，导 致这种</a:t>
            </a:r>
            <a:r>
              <a:rPr dirty="0" sz="1000" spc="-20">
                <a:latin typeface="PMingLiU"/>
                <a:cs typeface="PMingLiU"/>
              </a:rPr>
              <a:t>差</a:t>
            </a:r>
            <a:r>
              <a:rPr dirty="0" sz="1000" spc="5">
                <a:latin typeface="PMingLiU"/>
                <a:cs typeface="PMingLiU"/>
              </a:rPr>
              <a:t>异的</a:t>
            </a:r>
            <a:r>
              <a:rPr dirty="0" sz="1000" spc="-20">
                <a:latin typeface="PMingLiU"/>
                <a:cs typeface="PMingLiU"/>
              </a:rPr>
              <a:t>原</a:t>
            </a:r>
            <a:r>
              <a:rPr dirty="0" sz="1000" spc="5">
                <a:latin typeface="PMingLiU"/>
                <a:cs typeface="PMingLiU"/>
              </a:rPr>
              <a:t>因可</a:t>
            </a:r>
            <a:r>
              <a:rPr dirty="0" sz="1000" spc="-20">
                <a:latin typeface="PMingLiU"/>
                <a:cs typeface="PMingLiU"/>
              </a:rPr>
              <a:t>能</a:t>
            </a:r>
            <a:r>
              <a:rPr dirty="0" sz="1000" spc="5">
                <a:latin typeface="PMingLiU"/>
                <a:cs typeface="PMingLiU"/>
              </a:rPr>
              <a:t>包括</a:t>
            </a:r>
            <a:r>
              <a:rPr dirty="0" sz="1000" spc="-20">
                <a:latin typeface="PMingLiU"/>
                <a:cs typeface="PMingLiU"/>
              </a:rPr>
              <a:t>人</a:t>
            </a:r>
            <a:r>
              <a:rPr dirty="0" sz="1000" spc="5">
                <a:latin typeface="PMingLiU"/>
                <a:cs typeface="PMingLiU"/>
              </a:rPr>
              <a:t>种差</a:t>
            </a:r>
            <a:r>
              <a:rPr dirty="0" sz="1000" spc="-20">
                <a:latin typeface="PMingLiU"/>
                <a:cs typeface="PMingLiU"/>
              </a:rPr>
              <a:t>异</a:t>
            </a:r>
            <a:r>
              <a:rPr dirty="0" sz="1000" spc="5">
                <a:latin typeface="PMingLiU"/>
                <a:cs typeface="PMingLiU"/>
              </a:rPr>
              <a:t>及诊</a:t>
            </a:r>
            <a:r>
              <a:rPr dirty="0" sz="1000" spc="-20">
                <a:latin typeface="PMingLiU"/>
                <a:cs typeface="PMingLiU"/>
              </a:rPr>
              <a:t>断</a:t>
            </a:r>
            <a:r>
              <a:rPr dirty="0" sz="1000" spc="5">
                <a:latin typeface="PMingLiU"/>
                <a:cs typeface="PMingLiU"/>
              </a:rPr>
              <a:t>普及</a:t>
            </a:r>
            <a:r>
              <a:rPr dirty="0" sz="1000" spc="-20">
                <a:latin typeface="PMingLiU"/>
                <a:cs typeface="PMingLiU"/>
              </a:rPr>
              <a:t>程</a:t>
            </a:r>
            <a:r>
              <a:rPr dirty="0" sz="1000" spc="5">
                <a:latin typeface="PMingLiU"/>
                <a:cs typeface="PMingLiU"/>
              </a:rPr>
              <a:t>度</a:t>
            </a:r>
            <a:r>
              <a:rPr dirty="0" sz="1000" spc="-20">
                <a:latin typeface="PMingLiU"/>
                <a:cs typeface="PMingLiU"/>
              </a:rPr>
              <a:t>的</a:t>
            </a:r>
            <a:r>
              <a:rPr dirty="0" sz="1000" spc="5">
                <a:latin typeface="PMingLiU"/>
                <a:cs typeface="PMingLiU"/>
              </a:rPr>
              <a:t>差别。</a:t>
            </a:r>
            <a:endParaRPr sz="1000">
              <a:latin typeface="PMingLiU"/>
              <a:cs typeface="PMingLiU"/>
            </a:endParaRPr>
          </a:p>
          <a:p>
            <a:pPr algn="just" marL="12700" marR="128905">
              <a:lnSpc>
                <a:spcPct val="139400"/>
              </a:lnSpc>
              <a:spcBef>
                <a:spcPts val="605"/>
              </a:spcBef>
            </a:pPr>
            <a:r>
              <a:rPr dirty="0" sz="1000" spc="25">
                <a:latin typeface="PMingLiU"/>
                <a:cs typeface="PMingLiU"/>
              </a:rPr>
              <a:t>由</a:t>
            </a:r>
            <a:r>
              <a:rPr dirty="0" sz="1000" spc="5">
                <a:latin typeface="PMingLiU"/>
                <a:cs typeface="PMingLiU"/>
              </a:rPr>
              <a:t>于</a:t>
            </a:r>
            <a:r>
              <a:rPr dirty="0" sz="1000" spc="25">
                <a:latin typeface="PMingLiU"/>
                <a:cs typeface="PMingLiU"/>
              </a:rPr>
              <a:t>国</a:t>
            </a:r>
            <a:r>
              <a:rPr dirty="0" sz="1000" spc="5">
                <a:latin typeface="PMingLiU"/>
                <a:cs typeface="PMingLiU"/>
              </a:rPr>
              <a:t>内获</a:t>
            </a:r>
            <a:r>
              <a:rPr dirty="0" sz="1000" spc="25">
                <a:latin typeface="PMingLiU"/>
                <a:cs typeface="PMingLiU"/>
              </a:rPr>
              <a:t>批</a:t>
            </a:r>
            <a:r>
              <a:rPr dirty="0" sz="1000" spc="5">
                <a:latin typeface="PMingLiU"/>
                <a:cs typeface="PMingLiU"/>
              </a:rPr>
              <a:t>药</a:t>
            </a:r>
            <a:r>
              <a:rPr dirty="0" sz="1000" spc="25">
                <a:latin typeface="PMingLiU"/>
                <a:cs typeface="PMingLiU"/>
              </a:rPr>
              <a:t>物</a:t>
            </a:r>
            <a:r>
              <a:rPr dirty="0" sz="1000" spc="5">
                <a:latin typeface="PMingLiU"/>
                <a:cs typeface="PMingLiU"/>
              </a:rPr>
              <a:t>较</a:t>
            </a:r>
            <a:r>
              <a:rPr dirty="0" sz="1000" spc="25">
                <a:latin typeface="PMingLiU"/>
                <a:cs typeface="PMingLiU"/>
              </a:rPr>
              <a:t>少</a:t>
            </a:r>
            <a:r>
              <a:rPr dirty="0" sz="1000" spc="5">
                <a:latin typeface="PMingLiU"/>
                <a:cs typeface="PMingLiU"/>
              </a:rPr>
              <a:t>、医</a:t>
            </a:r>
            <a:r>
              <a:rPr dirty="0" sz="1000" spc="25">
                <a:latin typeface="PMingLiU"/>
                <a:cs typeface="PMingLiU"/>
              </a:rPr>
              <a:t>保</a:t>
            </a:r>
            <a:r>
              <a:rPr dirty="0" sz="1000" spc="5">
                <a:latin typeface="PMingLiU"/>
                <a:cs typeface="PMingLiU"/>
              </a:rPr>
              <a:t>覆</a:t>
            </a:r>
            <a:r>
              <a:rPr dirty="0" sz="1000" spc="25">
                <a:latin typeface="PMingLiU"/>
                <a:cs typeface="PMingLiU"/>
              </a:rPr>
              <a:t>盖</a:t>
            </a:r>
            <a:r>
              <a:rPr dirty="0" sz="1000" spc="5">
                <a:latin typeface="PMingLiU"/>
                <a:cs typeface="PMingLiU"/>
              </a:rPr>
              <a:t>范围</a:t>
            </a:r>
            <a:r>
              <a:rPr dirty="0" sz="1000" spc="25">
                <a:latin typeface="PMingLiU"/>
                <a:cs typeface="PMingLiU"/>
              </a:rPr>
              <a:t>较</a:t>
            </a:r>
            <a:r>
              <a:rPr dirty="0" sz="1000" spc="5">
                <a:latin typeface="PMingLiU"/>
                <a:cs typeface="PMingLiU"/>
              </a:rPr>
              <a:t>窄</a:t>
            </a:r>
            <a:r>
              <a:rPr dirty="0" sz="1000" spc="25">
                <a:latin typeface="PMingLiU"/>
                <a:cs typeface="PMingLiU"/>
              </a:rPr>
              <a:t>等</a:t>
            </a:r>
            <a:r>
              <a:rPr dirty="0" sz="1000" spc="5">
                <a:latin typeface="PMingLiU"/>
                <a:cs typeface="PMingLiU"/>
              </a:rPr>
              <a:t>因素</a:t>
            </a:r>
            <a:r>
              <a:rPr dirty="0" sz="1000" spc="25">
                <a:latin typeface="PMingLiU"/>
                <a:cs typeface="PMingLiU"/>
              </a:rPr>
              <a:t>，</a:t>
            </a:r>
            <a:r>
              <a:rPr dirty="0" sz="1000" spc="5">
                <a:latin typeface="PMingLiU"/>
                <a:cs typeface="PMingLiU"/>
              </a:rPr>
              <a:t>中</a:t>
            </a:r>
            <a:r>
              <a:rPr dirty="0" sz="1000" spc="25">
                <a:latin typeface="PMingLiU"/>
                <a:cs typeface="PMingLiU"/>
              </a:rPr>
              <a:t>美</a:t>
            </a:r>
            <a:r>
              <a:rPr dirty="0" sz="1000" spc="5">
                <a:latin typeface="PMingLiU"/>
                <a:cs typeface="PMingLiU"/>
              </a:rPr>
              <a:t>血</a:t>
            </a:r>
            <a:r>
              <a:rPr dirty="0" sz="1000" spc="25">
                <a:latin typeface="PMingLiU"/>
                <a:cs typeface="PMingLiU"/>
              </a:rPr>
              <a:t>液</a:t>
            </a:r>
            <a:r>
              <a:rPr dirty="0" sz="1000" spc="5">
                <a:latin typeface="PMingLiU"/>
                <a:cs typeface="PMingLiU"/>
              </a:rPr>
              <a:t>瘤患</a:t>
            </a:r>
            <a:r>
              <a:rPr dirty="0" sz="1000" spc="25">
                <a:latin typeface="PMingLiU"/>
                <a:cs typeface="PMingLiU"/>
              </a:rPr>
              <a:t>者</a:t>
            </a:r>
            <a:r>
              <a:rPr dirty="0" sz="1000" spc="5">
                <a:latin typeface="PMingLiU"/>
                <a:cs typeface="PMingLiU"/>
              </a:rPr>
              <a:t>的</a:t>
            </a:r>
            <a:r>
              <a:rPr dirty="0" sz="1000" spc="25">
                <a:latin typeface="PMingLiU"/>
                <a:cs typeface="PMingLiU"/>
              </a:rPr>
              <a:t>预</a:t>
            </a:r>
            <a:r>
              <a:rPr dirty="0" sz="1000" spc="5">
                <a:latin typeface="PMingLiU"/>
                <a:cs typeface="PMingLiU"/>
              </a:rPr>
              <a:t>后</a:t>
            </a:r>
            <a:r>
              <a:rPr dirty="0" sz="1000" spc="25">
                <a:latin typeface="PMingLiU"/>
                <a:cs typeface="PMingLiU"/>
              </a:rPr>
              <a:t>存</a:t>
            </a:r>
            <a:r>
              <a:rPr dirty="0" sz="1000" spc="5">
                <a:latin typeface="PMingLiU"/>
                <a:cs typeface="PMingLiU"/>
              </a:rPr>
              <a:t>在差</a:t>
            </a:r>
            <a:r>
              <a:rPr dirty="0" sz="1000" spc="25">
                <a:latin typeface="PMingLiU"/>
                <a:cs typeface="PMingLiU"/>
              </a:rPr>
              <a:t>异</a:t>
            </a:r>
            <a:r>
              <a:rPr dirty="0" sz="1000" spc="5">
                <a:latin typeface="PMingLiU"/>
                <a:cs typeface="PMingLiU"/>
              </a:rPr>
              <a:t>。根 </a:t>
            </a:r>
            <a:r>
              <a:rPr dirty="0" sz="1000" spc="245">
                <a:latin typeface="PMingLiU"/>
                <a:cs typeface="PMingLiU"/>
              </a:rPr>
              <a:t>据</a:t>
            </a:r>
            <a:r>
              <a:rPr dirty="0" sz="1000">
                <a:latin typeface="Arial"/>
                <a:cs typeface="Arial"/>
              </a:rPr>
              <a:t>GLOBOCAN</a:t>
            </a:r>
            <a:r>
              <a:rPr dirty="0" sz="1000" spc="50">
                <a:latin typeface="Arial"/>
                <a:cs typeface="Arial"/>
              </a:rPr>
              <a:t> </a:t>
            </a:r>
            <a:r>
              <a:rPr dirty="0" sz="1000" spc="-5">
                <a:latin typeface="Arial"/>
                <a:cs typeface="Arial"/>
              </a:rPr>
              <a:t>2020</a:t>
            </a:r>
            <a:r>
              <a:rPr dirty="0" sz="1000" spc="-65">
                <a:latin typeface="Arial"/>
                <a:cs typeface="Arial"/>
              </a:rPr>
              <a:t> </a:t>
            </a:r>
            <a:r>
              <a:rPr dirty="0" sz="1000" spc="5">
                <a:latin typeface="PMingLiU"/>
                <a:cs typeface="PMingLiU"/>
              </a:rPr>
              <a:t>的</a:t>
            </a:r>
            <a:r>
              <a:rPr dirty="0" sz="1000" spc="-20">
                <a:latin typeface="PMingLiU"/>
                <a:cs typeface="PMingLiU"/>
              </a:rPr>
              <a:t>数</a:t>
            </a:r>
            <a:r>
              <a:rPr dirty="0" sz="1000" spc="5">
                <a:latin typeface="PMingLiU"/>
                <a:cs typeface="PMingLiU"/>
              </a:rPr>
              <a:t>据，</a:t>
            </a:r>
            <a:r>
              <a:rPr dirty="0" sz="1000" spc="-20">
                <a:latin typeface="PMingLiU"/>
                <a:cs typeface="PMingLiU"/>
              </a:rPr>
              <a:t>美</a:t>
            </a:r>
            <a:r>
              <a:rPr dirty="0" sz="1000" spc="5">
                <a:latin typeface="PMingLiU"/>
                <a:cs typeface="PMingLiU"/>
              </a:rPr>
              <a:t>国血</a:t>
            </a:r>
            <a:r>
              <a:rPr dirty="0" sz="1000" spc="-20">
                <a:latin typeface="PMingLiU"/>
                <a:cs typeface="PMingLiU"/>
              </a:rPr>
              <a:t>液</a:t>
            </a:r>
            <a:r>
              <a:rPr dirty="0" sz="1000" spc="5">
                <a:latin typeface="PMingLiU"/>
                <a:cs typeface="PMingLiU"/>
              </a:rPr>
              <a:t>瘤的</a:t>
            </a:r>
            <a:r>
              <a:rPr dirty="0" sz="1000" spc="-20">
                <a:latin typeface="PMingLiU"/>
                <a:cs typeface="PMingLiU"/>
              </a:rPr>
              <a:t>存</a:t>
            </a:r>
            <a:r>
              <a:rPr dirty="0" sz="1000" spc="5">
                <a:latin typeface="PMingLiU"/>
                <a:cs typeface="PMingLiU"/>
              </a:rPr>
              <a:t>量发</a:t>
            </a:r>
            <a:r>
              <a:rPr dirty="0" sz="1000" spc="-20">
                <a:latin typeface="PMingLiU"/>
                <a:cs typeface="PMingLiU"/>
              </a:rPr>
              <a:t>病</a:t>
            </a:r>
            <a:r>
              <a:rPr dirty="0" sz="1000" spc="5">
                <a:latin typeface="PMingLiU"/>
                <a:cs typeface="PMingLiU"/>
              </a:rPr>
              <a:t>率显著</a:t>
            </a:r>
            <a:r>
              <a:rPr dirty="0" sz="1000" spc="-20">
                <a:latin typeface="PMingLiU"/>
                <a:cs typeface="PMingLiU"/>
              </a:rPr>
              <a:t>高</a:t>
            </a:r>
            <a:r>
              <a:rPr dirty="0" sz="1000" spc="5">
                <a:latin typeface="PMingLiU"/>
                <a:cs typeface="PMingLiU"/>
              </a:rPr>
              <a:t>于中</a:t>
            </a:r>
            <a:r>
              <a:rPr dirty="0" sz="1000" spc="-20">
                <a:latin typeface="PMingLiU"/>
                <a:cs typeface="PMingLiU"/>
              </a:rPr>
              <a:t>国</a:t>
            </a:r>
            <a:r>
              <a:rPr dirty="0" sz="1000" spc="5">
                <a:latin typeface="PMingLiU"/>
                <a:cs typeface="PMingLiU"/>
              </a:rPr>
              <a:t>，非</a:t>
            </a:r>
            <a:r>
              <a:rPr dirty="0" sz="1000" spc="-20">
                <a:latin typeface="PMingLiU"/>
                <a:cs typeface="PMingLiU"/>
              </a:rPr>
              <a:t>霍</a:t>
            </a:r>
            <a:r>
              <a:rPr dirty="0" sz="1000" spc="5">
                <a:latin typeface="PMingLiU"/>
                <a:cs typeface="PMingLiU"/>
              </a:rPr>
              <a:t>奇金</a:t>
            </a:r>
            <a:r>
              <a:rPr dirty="0" sz="1000" spc="-20">
                <a:latin typeface="PMingLiU"/>
                <a:cs typeface="PMingLiU"/>
              </a:rPr>
              <a:t>淋</a:t>
            </a:r>
            <a:r>
              <a:rPr dirty="0" sz="1000" spc="5">
                <a:latin typeface="PMingLiU"/>
                <a:cs typeface="PMingLiU"/>
              </a:rPr>
              <a:t>巴瘤、 白血病</a:t>
            </a:r>
            <a:r>
              <a:rPr dirty="0" sz="1000" spc="-20">
                <a:latin typeface="PMingLiU"/>
                <a:cs typeface="PMingLiU"/>
              </a:rPr>
              <a:t>、</a:t>
            </a:r>
            <a:r>
              <a:rPr dirty="0" sz="1000" spc="5">
                <a:latin typeface="PMingLiU"/>
                <a:cs typeface="PMingLiU"/>
              </a:rPr>
              <a:t>多发</a:t>
            </a:r>
            <a:r>
              <a:rPr dirty="0" sz="1000" spc="-20">
                <a:latin typeface="PMingLiU"/>
                <a:cs typeface="PMingLiU"/>
              </a:rPr>
              <a:t>性</a:t>
            </a:r>
            <a:r>
              <a:rPr dirty="0" sz="1000" spc="5">
                <a:latin typeface="PMingLiU"/>
                <a:cs typeface="PMingLiU"/>
              </a:rPr>
              <a:t>骨髓</a:t>
            </a:r>
            <a:r>
              <a:rPr dirty="0" sz="1000" spc="-20">
                <a:latin typeface="PMingLiU"/>
                <a:cs typeface="PMingLiU"/>
              </a:rPr>
              <a:t>瘤</a:t>
            </a:r>
            <a:r>
              <a:rPr dirty="0" sz="1000" spc="5">
                <a:latin typeface="PMingLiU"/>
                <a:cs typeface="PMingLiU"/>
              </a:rPr>
              <a:t>的五</a:t>
            </a:r>
            <a:r>
              <a:rPr dirty="0" sz="1000" spc="-20">
                <a:latin typeface="PMingLiU"/>
                <a:cs typeface="PMingLiU"/>
              </a:rPr>
              <a:t>年</a:t>
            </a:r>
            <a:r>
              <a:rPr dirty="0" sz="1000" spc="5">
                <a:latin typeface="PMingLiU"/>
                <a:cs typeface="PMingLiU"/>
              </a:rPr>
              <a:t>存量</a:t>
            </a:r>
            <a:r>
              <a:rPr dirty="0" sz="1000" spc="-20">
                <a:latin typeface="PMingLiU"/>
                <a:cs typeface="PMingLiU"/>
              </a:rPr>
              <a:t>发</a:t>
            </a:r>
            <a:r>
              <a:rPr dirty="0" sz="1000" spc="5">
                <a:latin typeface="PMingLiU"/>
                <a:cs typeface="PMingLiU"/>
              </a:rPr>
              <a:t>病率</a:t>
            </a:r>
            <a:r>
              <a:rPr dirty="0" sz="1000" spc="-20">
                <a:latin typeface="PMingLiU"/>
                <a:cs typeface="PMingLiU"/>
              </a:rPr>
              <a:t>分</a:t>
            </a:r>
            <a:r>
              <a:rPr dirty="0" sz="1000" spc="5">
                <a:latin typeface="PMingLiU"/>
                <a:cs typeface="PMingLiU"/>
              </a:rPr>
              <a:t>别为</a:t>
            </a:r>
            <a:r>
              <a:rPr dirty="0" sz="1000" spc="114">
                <a:latin typeface="PMingLiU"/>
                <a:cs typeface="PMingLiU"/>
              </a:rPr>
              <a:t> </a:t>
            </a:r>
            <a:r>
              <a:rPr dirty="0" sz="1000" spc="-5">
                <a:latin typeface="Arial"/>
                <a:cs typeface="Arial"/>
              </a:rPr>
              <a:t>72.6/10</a:t>
            </a:r>
            <a:r>
              <a:rPr dirty="0" sz="1000" spc="35">
                <a:latin typeface="Arial"/>
                <a:cs typeface="Arial"/>
              </a:rPr>
              <a:t> </a:t>
            </a:r>
            <a:r>
              <a:rPr dirty="0" sz="1000" spc="5">
                <a:latin typeface="PMingLiU"/>
                <a:cs typeface="PMingLiU"/>
              </a:rPr>
              <a:t>万、</a:t>
            </a:r>
            <a:r>
              <a:rPr dirty="0" sz="1000" spc="-5">
                <a:latin typeface="Arial"/>
                <a:cs typeface="Arial"/>
              </a:rPr>
              <a:t>56.7/10</a:t>
            </a:r>
            <a:r>
              <a:rPr dirty="0" sz="1000" spc="35">
                <a:latin typeface="Arial"/>
                <a:cs typeface="Arial"/>
              </a:rPr>
              <a:t> </a:t>
            </a:r>
            <a:r>
              <a:rPr dirty="0" sz="1000" spc="5">
                <a:latin typeface="PMingLiU"/>
                <a:cs typeface="PMingLiU"/>
              </a:rPr>
              <a:t>万及</a:t>
            </a:r>
            <a:r>
              <a:rPr dirty="0" sz="1000" spc="110">
                <a:latin typeface="PMingLiU"/>
                <a:cs typeface="PMingLiU"/>
              </a:rPr>
              <a:t> </a:t>
            </a:r>
            <a:r>
              <a:rPr dirty="0" sz="1000" spc="-5">
                <a:latin typeface="Arial"/>
                <a:cs typeface="Arial"/>
              </a:rPr>
              <a:t>27.6/10</a:t>
            </a:r>
            <a:r>
              <a:rPr dirty="0" sz="1000" spc="35">
                <a:latin typeface="Arial"/>
                <a:cs typeface="Arial"/>
              </a:rPr>
              <a:t> </a:t>
            </a:r>
            <a:r>
              <a:rPr dirty="0" sz="1000" spc="5">
                <a:latin typeface="PMingLiU"/>
                <a:cs typeface="PMingLiU"/>
              </a:rPr>
              <a:t>万，相 比之下</a:t>
            </a:r>
            <a:r>
              <a:rPr dirty="0" sz="1000" spc="-20">
                <a:latin typeface="PMingLiU"/>
                <a:cs typeface="PMingLiU"/>
              </a:rPr>
              <a:t>，</a:t>
            </a:r>
            <a:r>
              <a:rPr dirty="0" sz="1000" spc="5">
                <a:latin typeface="PMingLiU"/>
                <a:cs typeface="PMingLiU"/>
              </a:rPr>
              <a:t>中国</a:t>
            </a:r>
            <a:r>
              <a:rPr dirty="0" sz="1000" spc="-20">
                <a:latin typeface="PMingLiU"/>
                <a:cs typeface="PMingLiU"/>
              </a:rPr>
              <a:t>上</a:t>
            </a:r>
            <a:r>
              <a:rPr dirty="0" sz="1000" spc="5">
                <a:latin typeface="PMingLiU"/>
                <a:cs typeface="PMingLiU"/>
              </a:rPr>
              <a:t>述三</a:t>
            </a:r>
            <a:r>
              <a:rPr dirty="0" sz="1000" spc="-20">
                <a:latin typeface="PMingLiU"/>
                <a:cs typeface="PMingLiU"/>
              </a:rPr>
              <a:t>种</a:t>
            </a:r>
            <a:r>
              <a:rPr dirty="0" sz="1000" spc="5">
                <a:latin typeface="PMingLiU"/>
                <a:cs typeface="PMingLiU"/>
              </a:rPr>
              <a:t>血液</a:t>
            </a:r>
            <a:r>
              <a:rPr dirty="0" sz="1000" spc="-20">
                <a:latin typeface="PMingLiU"/>
                <a:cs typeface="PMingLiU"/>
              </a:rPr>
              <a:t>瘤</a:t>
            </a:r>
            <a:r>
              <a:rPr dirty="0" sz="1000" spc="5">
                <a:latin typeface="PMingLiU"/>
                <a:cs typeface="PMingLiU"/>
              </a:rPr>
              <a:t>的五</a:t>
            </a:r>
            <a:r>
              <a:rPr dirty="0" sz="1000" spc="-20">
                <a:latin typeface="PMingLiU"/>
                <a:cs typeface="PMingLiU"/>
              </a:rPr>
              <a:t>年</a:t>
            </a:r>
            <a:r>
              <a:rPr dirty="0" sz="1000" spc="5">
                <a:latin typeface="PMingLiU"/>
                <a:cs typeface="PMingLiU"/>
              </a:rPr>
              <a:t>存量</a:t>
            </a:r>
            <a:r>
              <a:rPr dirty="0" sz="1000" spc="-20">
                <a:latin typeface="PMingLiU"/>
                <a:cs typeface="PMingLiU"/>
              </a:rPr>
              <a:t>发</a:t>
            </a:r>
            <a:r>
              <a:rPr dirty="0" sz="1000" spc="5">
                <a:latin typeface="PMingLiU"/>
                <a:cs typeface="PMingLiU"/>
              </a:rPr>
              <a:t>病率</a:t>
            </a:r>
            <a:r>
              <a:rPr dirty="0" sz="1000" spc="-20">
                <a:latin typeface="PMingLiU"/>
                <a:cs typeface="PMingLiU"/>
              </a:rPr>
              <a:t>仅</a:t>
            </a:r>
            <a:r>
              <a:rPr dirty="0" sz="1000" spc="155">
                <a:latin typeface="PMingLiU"/>
                <a:cs typeface="PMingLiU"/>
              </a:rPr>
              <a:t>为</a:t>
            </a:r>
            <a:r>
              <a:rPr dirty="0" sz="1000" spc="-5">
                <a:latin typeface="Arial"/>
                <a:cs typeface="Arial"/>
              </a:rPr>
              <a:t>18.0/10</a:t>
            </a:r>
            <a:r>
              <a:rPr dirty="0" sz="1000" spc="-160">
                <a:latin typeface="Arial"/>
                <a:cs typeface="Arial"/>
              </a:rPr>
              <a:t> </a:t>
            </a:r>
            <a:r>
              <a:rPr dirty="0" sz="1000" spc="5">
                <a:latin typeface="PMingLiU"/>
                <a:cs typeface="PMingLiU"/>
              </a:rPr>
              <a:t>万、</a:t>
            </a:r>
            <a:r>
              <a:rPr dirty="0" sz="1000" spc="-5">
                <a:latin typeface="Arial"/>
                <a:cs typeface="Arial"/>
              </a:rPr>
              <a:t>16.7/10</a:t>
            </a:r>
            <a:r>
              <a:rPr dirty="0" sz="1000" spc="-155">
                <a:latin typeface="Arial"/>
                <a:cs typeface="Arial"/>
              </a:rPr>
              <a:t> </a:t>
            </a:r>
            <a:r>
              <a:rPr dirty="0" sz="1000" spc="5">
                <a:latin typeface="PMingLiU"/>
                <a:cs typeface="PMingLiU"/>
              </a:rPr>
              <a:t>万</a:t>
            </a:r>
            <a:r>
              <a:rPr dirty="0" sz="1000" spc="150">
                <a:latin typeface="PMingLiU"/>
                <a:cs typeface="PMingLiU"/>
              </a:rPr>
              <a:t>与</a:t>
            </a:r>
            <a:r>
              <a:rPr dirty="0" sz="1000" spc="-5">
                <a:latin typeface="Arial"/>
                <a:cs typeface="Arial"/>
              </a:rPr>
              <a:t>3.55/10</a:t>
            </a:r>
            <a:r>
              <a:rPr dirty="0" sz="1000" spc="-155">
                <a:latin typeface="Arial"/>
                <a:cs typeface="Arial"/>
              </a:rPr>
              <a:t> </a:t>
            </a:r>
            <a:r>
              <a:rPr dirty="0" sz="1000" spc="5">
                <a:latin typeface="PMingLiU"/>
                <a:cs typeface="PMingLiU"/>
              </a:rPr>
              <a:t>万。</a:t>
            </a:r>
            <a:endParaRPr sz="1000">
              <a:latin typeface="PMingLiU"/>
              <a:cs typeface="PMingLiU"/>
            </a:endParaRPr>
          </a:p>
          <a:p>
            <a:pPr marL="12700" marR="5080">
              <a:lnSpc>
                <a:spcPct val="139600"/>
              </a:lnSpc>
              <a:spcBef>
                <a:spcPts val="605"/>
              </a:spcBef>
            </a:pPr>
            <a:r>
              <a:rPr dirty="0" sz="1000" spc="5">
                <a:latin typeface="PMingLiU"/>
                <a:cs typeface="PMingLiU"/>
              </a:rPr>
              <a:t>根据 </a:t>
            </a:r>
            <a:r>
              <a:rPr dirty="0" sz="1000" spc="-5">
                <a:latin typeface="Arial"/>
                <a:cs typeface="Arial"/>
              </a:rPr>
              <a:t>American</a:t>
            </a:r>
            <a:r>
              <a:rPr dirty="0" sz="1000" spc="150">
                <a:latin typeface="Arial"/>
                <a:cs typeface="Arial"/>
              </a:rPr>
              <a:t> </a:t>
            </a:r>
            <a:r>
              <a:rPr dirty="0" sz="1000" spc="-5">
                <a:latin typeface="Arial"/>
                <a:cs typeface="Arial"/>
              </a:rPr>
              <a:t>Cancer</a:t>
            </a:r>
            <a:r>
              <a:rPr dirty="0" sz="1000" spc="135">
                <a:latin typeface="Arial"/>
                <a:cs typeface="Arial"/>
              </a:rPr>
              <a:t> </a:t>
            </a:r>
            <a:r>
              <a:rPr dirty="0" sz="1000">
                <a:latin typeface="Arial"/>
                <a:cs typeface="Arial"/>
              </a:rPr>
              <a:t>Society</a:t>
            </a:r>
            <a:r>
              <a:rPr dirty="0" sz="1000" spc="-25">
                <a:latin typeface="Arial"/>
                <a:cs typeface="Arial"/>
              </a:rPr>
              <a:t> </a:t>
            </a:r>
            <a:r>
              <a:rPr dirty="0" sz="1000" spc="-20">
                <a:latin typeface="PMingLiU"/>
                <a:cs typeface="PMingLiU"/>
              </a:rPr>
              <a:t>的</a:t>
            </a:r>
            <a:r>
              <a:rPr dirty="0" sz="1000" spc="5">
                <a:latin typeface="PMingLiU"/>
                <a:cs typeface="PMingLiU"/>
              </a:rPr>
              <a:t>统计</a:t>
            </a:r>
            <a:r>
              <a:rPr dirty="0" sz="1000" spc="-20">
                <a:latin typeface="PMingLiU"/>
                <a:cs typeface="PMingLiU"/>
              </a:rPr>
              <a:t>，</a:t>
            </a:r>
            <a:r>
              <a:rPr dirty="0" sz="1000" spc="5">
                <a:latin typeface="PMingLiU"/>
                <a:cs typeface="PMingLiU"/>
              </a:rPr>
              <a:t>过去</a:t>
            </a:r>
            <a:r>
              <a:rPr dirty="0" sz="1000" spc="10">
                <a:latin typeface="PMingLiU"/>
                <a:cs typeface="PMingLiU"/>
              </a:rPr>
              <a:t> </a:t>
            </a:r>
            <a:r>
              <a:rPr dirty="0" sz="1000" spc="-5">
                <a:latin typeface="Arial"/>
                <a:cs typeface="Arial"/>
              </a:rPr>
              <a:t>28</a:t>
            </a:r>
            <a:r>
              <a:rPr dirty="0" sz="1000" spc="-40">
                <a:latin typeface="Arial"/>
                <a:cs typeface="Arial"/>
              </a:rPr>
              <a:t> </a:t>
            </a:r>
            <a:r>
              <a:rPr dirty="0" sz="1000" spc="5">
                <a:latin typeface="PMingLiU"/>
                <a:cs typeface="PMingLiU"/>
              </a:rPr>
              <a:t>年</a:t>
            </a:r>
            <a:r>
              <a:rPr dirty="0" sz="1000" spc="-20">
                <a:latin typeface="PMingLiU"/>
                <a:cs typeface="PMingLiU"/>
              </a:rPr>
              <a:t>间</a:t>
            </a:r>
            <a:r>
              <a:rPr dirty="0" sz="1000" spc="5">
                <a:latin typeface="PMingLiU"/>
                <a:cs typeface="PMingLiU"/>
              </a:rPr>
              <a:t>美国血</a:t>
            </a:r>
            <a:r>
              <a:rPr dirty="0" sz="1000" spc="-20">
                <a:latin typeface="PMingLiU"/>
                <a:cs typeface="PMingLiU"/>
              </a:rPr>
              <a:t>液</a:t>
            </a:r>
            <a:r>
              <a:rPr dirty="0" sz="1000" spc="5">
                <a:latin typeface="PMingLiU"/>
                <a:cs typeface="PMingLiU"/>
              </a:rPr>
              <a:t>瘤患</a:t>
            </a:r>
            <a:r>
              <a:rPr dirty="0" sz="1000" spc="-20">
                <a:latin typeface="PMingLiU"/>
                <a:cs typeface="PMingLiU"/>
              </a:rPr>
              <a:t>者</a:t>
            </a:r>
            <a:r>
              <a:rPr dirty="0" sz="1000" spc="5">
                <a:latin typeface="PMingLiU"/>
                <a:cs typeface="PMingLiU"/>
              </a:rPr>
              <a:t>五年</a:t>
            </a:r>
            <a:r>
              <a:rPr dirty="0" sz="1000" spc="-20">
                <a:latin typeface="PMingLiU"/>
                <a:cs typeface="PMingLiU"/>
              </a:rPr>
              <a:t>生</a:t>
            </a:r>
            <a:r>
              <a:rPr dirty="0" sz="1000" spc="5">
                <a:latin typeface="PMingLiU"/>
                <a:cs typeface="PMingLiU"/>
              </a:rPr>
              <a:t>存率</a:t>
            </a:r>
            <a:r>
              <a:rPr dirty="0" sz="1000" spc="-20">
                <a:latin typeface="PMingLiU"/>
                <a:cs typeface="PMingLiU"/>
              </a:rPr>
              <a:t>几</a:t>
            </a:r>
            <a:r>
              <a:rPr dirty="0" sz="1000" spc="5">
                <a:latin typeface="PMingLiU"/>
                <a:cs typeface="PMingLiU"/>
              </a:rPr>
              <a:t>乎翻</a:t>
            </a:r>
            <a:r>
              <a:rPr dirty="0" sz="1000" spc="-20">
                <a:latin typeface="PMingLiU"/>
                <a:cs typeface="PMingLiU"/>
              </a:rPr>
              <a:t>倍</a:t>
            </a:r>
            <a:r>
              <a:rPr dirty="0" sz="1000" spc="5">
                <a:latin typeface="PMingLiU"/>
                <a:cs typeface="PMingLiU"/>
              </a:rPr>
              <a:t>，  中国目</a:t>
            </a:r>
            <a:r>
              <a:rPr dirty="0" sz="1000" spc="-20">
                <a:latin typeface="PMingLiU"/>
                <a:cs typeface="PMingLiU"/>
              </a:rPr>
              <a:t>前</a:t>
            </a:r>
            <a:r>
              <a:rPr dirty="0" sz="1000" spc="5">
                <a:latin typeface="PMingLiU"/>
                <a:cs typeface="PMingLiU"/>
              </a:rPr>
              <a:t>仅相</a:t>
            </a:r>
            <a:r>
              <a:rPr dirty="0" sz="1000" spc="-20">
                <a:latin typeface="PMingLiU"/>
                <a:cs typeface="PMingLiU"/>
              </a:rPr>
              <a:t>当</a:t>
            </a:r>
            <a:r>
              <a:rPr dirty="0" sz="1000" spc="5">
                <a:latin typeface="PMingLiU"/>
                <a:cs typeface="PMingLiU"/>
              </a:rPr>
              <a:t>于美国</a:t>
            </a:r>
            <a:r>
              <a:rPr dirty="0" sz="1000" spc="-65">
                <a:latin typeface="PMingLiU"/>
                <a:cs typeface="PMingLiU"/>
              </a:rPr>
              <a:t> </a:t>
            </a:r>
            <a:r>
              <a:rPr dirty="0" sz="1000" spc="-5">
                <a:latin typeface="Arial"/>
                <a:cs typeface="Arial"/>
              </a:rPr>
              <a:t>28</a:t>
            </a:r>
            <a:r>
              <a:rPr dirty="0" sz="1000" spc="-114">
                <a:latin typeface="Arial"/>
                <a:cs typeface="Arial"/>
              </a:rPr>
              <a:t> </a:t>
            </a:r>
            <a:r>
              <a:rPr dirty="0" sz="1000" spc="-20">
                <a:latin typeface="PMingLiU"/>
                <a:cs typeface="PMingLiU"/>
              </a:rPr>
              <a:t>年</a:t>
            </a:r>
            <a:r>
              <a:rPr dirty="0" sz="1000" spc="5">
                <a:latin typeface="PMingLiU"/>
                <a:cs typeface="PMingLiU"/>
              </a:rPr>
              <a:t>前水</a:t>
            </a:r>
            <a:r>
              <a:rPr dirty="0" sz="1000" spc="195">
                <a:latin typeface="PMingLiU"/>
                <a:cs typeface="PMingLiU"/>
              </a:rPr>
              <a:t>准</a:t>
            </a:r>
            <a:r>
              <a:rPr dirty="0" sz="1000" spc="5">
                <a:latin typeface="PMingLiU"/>
                <a:cs typeface="PMingLiU"/>
              </a:rPr>
              <a:t>，</a:t>
            </a:r>
            <a:r>
              <a:rPr dirty="0" sz="1000" spc="-20">
                <a:latin typeface="PMingLiU"/>
                <a:cs typeface="PMingLiU"/>
              </a:rPr>
              <a:t>体</a:t>
            </a:r>
            <a:r>
              <a:rPr dirty="0" sz="1000" spc="5">
                <a:latin typeface="PMingLiU"/>
                <a:cs typeface="PMingLiU"/>
              </a:rPr>
              <a:t>现中</a:t>
            </a:r>
            <a:r>
              <a:rPr dirty="0" sz="1000" spc="-20">
                <a:latin typeface="PMingLiU"/>
                <a:cs typeface="PMingLiU"/>
              </a:rPr>
              <a:t>国</a:t>
            </a:r>
            <a:r>
              <a:rPr dirty="0" sz="1000" spc="5">
                <a:latin typeface="PMingLiU"/>
                <a:cs typeface="PMingLiU"/>
              </a:rPr>
              <a:t>血液</a:t>
            </a:r>
            <a:r>
              <a:rPr dirty="0" sz="1000" spc="-20">
                <a:latin typeface="PMingLiU"/>
                <a:cs typeface="PMingLiU"/>
              </a:rPr>
              <a:t>瘤</a:t>
            </a:r>
            <a:r>
              <a:rPr dirty="0" sz="1000" spc="5">
                <a:latin typeface="PMingLiU"/>
                <a:cs typeface="PMingLiU"/>
              </a:rPr>
              <a:t>治疗领</a:t>
            </a:r>
            <a:r>
              <a:rPr dirty="0" sz="1000" spc="-15">
                <a:latin typeface="PMingLiU"/>
                <a:cs typeface="PMingLiU"/>
              </a:rPr>
              <a:t>域</a:t>
            </a:r>
            <a:r>
              <a:rPr dirty="0" sz="1000" spc="5">
                <a:latin typeface="PMingLiU"/>
                <a:cs typeface="PMingLiU"/>
              </a:rPr>
              <a:t>存在</a:t>
            </a:r>
            <a:r>
              <a:rPr dirty="0" sz="1000" spc="-20">
                <a:latin typeface="PMingLiU"/>
                <a:cs typeface="PMingLiU"/>
              </a:rPr>
              <a:t>较</a:t>
            </a:r>
            <a:r>
              <a:rPr dirty="0" sz="1000" spc="5">
                <a:latin typeface="PMingLiU"/>
                <a:cs typeface="PMingLiU"/>
              </a:rPr>
              <a:t>大未</a:t>
            </a:r>
            <a:r>
              <a:rPr dirty="0" sz="1000" spc="-20">
                <a:latin typeface="PMingLiU"/>
                <a:cs typeface="PMingLiU"/>
              </a:rPr>
              <a:t>被</a:t>
            </a:r>
            <a:r>
              <a:rPr dirty="0" sz="1000" spc="5">
                <a:latin typeface="PMingLiU"/>
                <a:cs typeface="PMingLiU"/>
              </a:rPr>
              <a:t>满足</a:t>
            </a:r>
            <a:r>
              <a:rPr dirty="0" sz="1000" spc="-20">
                <a:latin typeface="PMingLiU"/>
                <a:cs typeface="PMingLiU"/>
              </a:rPr>
              <a:t>的</a:t>
            </a:r>
            <a:r>
              <a:rPr dirty="0" sz="1000" spc="5">
                <a:latin typeface="PMingLiU"/>
                <a:cs typeface="PMingLiU"/>
              </a:rPr>
              <a:t>需求。 </a:t>
            </a:r>
            <a:r>
              <a:rPr dirty="0" sz="1000" spc="25">
                <a:latin typeface="PMingLiU"/>
                <a:cs typeface="PMingLiU"/>
              </a:rPr>
              <a:t>美</a:t>
            </a:r>
            <a:r>
              <a:rPr dirty="0" sz="1000" spc="5">
                <a:latin typeface="PMingLiU"/>
                <a:cs typeface="PMingLiU"/>
              </a:rPr>
              <a:t>国</a:t>
            </a:r>
            <a:r>
              <a:rPr dirty="0" sz="1000" spc="25">
                <a:latin typeface="PMingLiU"/>
                <a:cs typeface="PMingLiU"/>
              </a:rPr>
              <a:t>血</a:t>
            </a:r>
            <a:r>
              <a:rPr dirty="0" sz="1000" spc="5">
                <a:latin typeface="PMingLiU"/>
                <a:cs typeface="PMingLiU"/>
              </a:rPr>
              <a:t>液瘤</a:t>
            </a:r>
            <a:r>
              <a:rPr dirty="0" sz="1000" spc="25">
                <a:latin typeface="PMingLiU"/>
                <a:cs typeface="PMingLiU"/>
              </a:rPr>
              <a:t>预</a:t>
            </a:r>
            <a:r>
              <a:rPr dirty="0" sz="1000" spc="5">
                <a:latin typeface="PMingLiU"/>
                <a:cs typeface="PMingLiU"/>
              </a:rPr>
              <a:t>后</a:t>
            </a:r>
            <a:r>
              <a:rPr dirty="0" sz="1000" spc="25">
                <a:latin typeface="PMingLiU"/>
                <a:cs typeface="PMingLiU"/>
              </a:rPr>
              <a:t>的</a:t>
            </a:r>
            <a:r>
              <a:rPr dirty="0" sz="1000" spc="5">
                <a:latin typeface="PMingLiU"/>
                <a:cs typeface="PMingLiU"/>
              </a:rPr>
              <a:t>改</a:t>
            </a:r>
            <a:r>
              <a:rPr dirty="0" sz="1000" spc="25">
                <a:latin typeface="PMingLiU"/>
                <a:cs typeface="PMingLiU"/>
              </a:rPr>
              <a:t>善</a:t>
            </a:r>
            <a:r>
              <a:rPr dirty="0" sz="1000" spc="5">
                <a:latin typeface="PMingLiU"/>
                <a:cs typeface="PMingLiU"/>
              </a:rPr>
              <a:t>很大</a:t>
            </a:r>
            <a:r>
              <a:rPr dirty="0" sz="1000" spc="25">
                <a:latin typeface="PMingLiU"/>
                <a:cs typeface="PMingLiU"/>
              </a:rPr>
              <a:t>程</a:t>
            </a:r>
            <a:r>
              <a:rPr dirty="0" sz="1000" spc="5">
                <a:latin typeface="PMingLiU"/>
                <a:cs typeface="PMingLiU"/>
              </a:rPr>
              <a:t>度</a:t>
            </a:r>
            <a:r>
              <a:rPr dirty="0" sz="1000" spc="25">
                <a:latin typeface="PMingLiU"/>
                <a:cs typeface="PMingLiU"/>
              </a:rPr>
              <a:t>上</a:t>
            </a:r>
            <a:r>
              <a:rPr dirty="0" sz="1000" spc="5">
                <a:latin typeface="PMingLiU"/>
                <a:cs typeface="PMingLiU"/>
              </a:rPr>
              <a:t>受益</a:t>
            </a:r>
            <a:r>
              <a:rPr dirty="0" sz="1000" spc="25">
                <a:latin typeface="PMingLiU"/>
                <a:cs typeface="PMingLiU"/>
              </a:rPr>
              <a:t>于</a:t>
            </a:r>
            <a:r>
              <a:rPr dirty="0" sz="1000" spc="5">
                <a:latin typeface="PMingLiU"/>
                <a:cs typeface="PMingLiU"/>
              </a:rPr>
              <a:t>疗</a:t>
            </a:r>
            <a:r>
              <a:rPr dirty="0" sz="1000" spc="25">
                <a:latin typeface="PMingLiU"/>
                <a:cs typeface="PMingLiU"/>
              </a:rPr>
              <a:t>法</a:t>
            </a:r>
            <a:r>
              <a:rPr dirty="0" sz="1000" spc="5">
                <a:latin typeface="PMingLiU"/>
                <a:cs typeface="PMingLiU"/>
              </a:rPr>
              <a:t>迭代</a:t>
            </a:r>
            <a:r>
              <a:rPr dirty="0" sz="1000" spc="25">
                <a:latin typeface="PMingLiU"/>
                <a:cs typeface="PMingLiU"/>
              </a:rPr>
              <a:t>，</a:t>
            </a:r>
            <a:r>
              <a:rPr dirty="0" sz="1000" spc="5">
                <a:latin typeface="PMingLiU"/>
                <a:cs typeface="PMingLiU"/>
              </a:rPr>
              <a:t>以</a:t>
            </a:r>
            <a:r>
              <a:rPr dirty="0" sz="1000" spc="25">
                <a:latin typeface="PMingLiU"/>
                <a:cs typeface="PMingLiU"/>
              </a:rPr>
              <a:t>利</a:t>
            </a:r>
            <a:r>
              <a:rPr dirty="0" sz="1000" spc="5">
                <a:latin typeface="PMingLiU"/>
                <a:cs typeface="PMingLiU"/>
              </a:rPr>
              <a:t>妥</a:t>
            </a:r>
            <a:r>
              <a:rPr dirty="0" sz="1000" spc="25">
                <a:latin typeface="PMingLiU"/>
                <a:cs typeface="PMingLiU"/>
              </a:rPr>
              <a:t>昔</a:t>
            </a:r>
            <a:r>
              <a:rPr dirty="0" sz="1000" spc="5">
                <a:latin typeface="PMingLiU"/>
                <a:cs typeface="PMingLiU"/>
              </a:rPr>
              <a:t>单抗</a:t>
            </a:r>
            <a:r>
              <a:rPr dirty="0" sz="1000" spc="25">
                <a:latin typeface="PMingLiU"/>
                <a:cs typeface="PMingLiU"/>
              </a:rPr>
              <a:t>为</a:t>
            </a:r>
            <a:r>
              <a:rPr dirty="0" sz="1000" spc="5">
                <a:latin typeface="PMingLiU"/>
                <a:cs typeface="PMingLiU"/>
              </a:rPr>
              <a:t>代</a:t>
            </a:r>
            <a:r>
              <a:rPr dirty="0" sz="1000" spc="25">
                <a:latin typeface="PMingLiU"/>
                <a:cs typeface="PMingLiU"/>
              </a:rPr>
              <a:t>表</a:t>
            </a:r>
            <a:r>
              <a:rPr dirty="0" sz="1000" spc="30">
                <a:latin typeface="PMingLiU"/>
                <a:cs typeface="PMingLiU"/>
              </a:rPr>
              <a:t>的</a:t>
            </a:r>
            <a:r>
              <a:rPr dirty="0" sz="1000" spc="25">
                <a:latin typeface="PMingLiU"/>
                <a:cs typeface="PMingLiU"/>
              </a:rPr>
              <a:t>靶</a:t>
            </a:r>
            <a:r>
              <a:rPr dirty="0" sz="1000" spc="5">
                <a:latin typeface="PMingLiU"/>
                <a:cs typeface="PMingLiU"/>
              </a:rPr>
              <a:t>向疗</a:t>
            </a:r>
            <a:r>
              <a:rPr dirty="0" sz="1000" spc="25">
                <a:latin typeface="PMingLiU"/>
                <a:cs typeface="PMingLiU"/>
              </a:rPr>
              <a:t>法</a:t>
            </a:r>
            <a:r>
              <a:rPr dirty="0" sz="1000" spc="5">
                <a:latin typeface="PMingLiU"/>
                <a:cs typeface="PMingLiU"/>
              </a:rPr>
              <a:t>曾促 进血液</a:t>
            </a:r>
            <a:r>
              <a:rPr dirty="0" sz="1000" spc="-20">
                <a:latin typeface="PMingLiU"/>
                <a:cs typeface="PMingLiU"/>
              </a:rPr>
              <a:t>肿</a:t>
            </a:r>
            <a:r>
              <a:rPr dirty="0" sz="1000" spc="5">
                <a:latin typeface="PMingLiU"/>
                <a:cs typeface="PMingLiU"/>
              </a:rPr>
              <a:t>瘤</a:t>
            </a:r>
            <a:r>
              <a:rPr dirty="0" sz="1000">
                <a:latin typeface="Arial"/>
                <a:cs typeface="Arial"/>
              </a:rPr>
              <a:t>“</a:t>
            </a:r>
            <a:r>
              <a:rPr dirty="0" sz="1000" spc="5">
                <a:latin typeface="PMingLiU"/>
                <a:cs typeface="PMingLiU"/>
              </a:rPr>
              <a:t>慢</a:t>
            </a:r>
            <a:r>
              <a:rPr dirty="0" sz="1000" spc="-20">
                <a:latin typeface="PMingLiU"/>
                <a:cs typeface="PMingLiU"/>
              </a:rPr>
              <a:t>病</a:t>
            </a:r>
            <a:r>
              <a:rPr dirty="0" sz="1000" spc="5">
                <a:latin typeface="PMingLiU"/>
                <a:cs typeface="PMingLiU"/>
              </a:rPr>
              <a:t>化</a:t>
            </a:r>
            <a:r>
              <a:rPr dirty="0" sz="1000" spc="5">
                <a:latin typeface="Arial"/>
                <a:cs typeface="Arial"/>
              </a:rPr>
              <a:t>”</a:t>
            </a:r>
            <a:r>
              <a:rPr dirty="0" sz="1000" spc="5">
                <a:latin typeface="PMingLiU"/>
                <a:cs typeface="PMingLiU"/>
              </a:rPr>
              <a:t>，</a:t>
            </a:r>
            <a:r>
              <a:rPr dirty="0" sz="1000" spc="-20">
                <a:latin typeface="PMingLiU"/>
                <a:cs typeface="PMingLiU"/>
              </a:rPr>
              <a:t>近</a:t>
            </a:r>
            <a:r>
              <a:rPr dirty="0" sz="1000" spc="5">
                <a:latin typeface="PMingLiU"/>
                <a:cs typeface="PMingLiU"/>
              </a:rPr>
              <a:t>期随着</a:t>
            </a:r>
            <a:r>
              <a:rPr dirty="0" sz="1000" spc="245">
                <a:latin typeface="PMingLiU"/>
                <a:cs typeface="PMingLiU"/>
              </a:rPr>
              <a:t> </a:t>
            </a:r>
            <a:r>
              <a:rPr dirty="0" sz="1000" spc="-5">
                <a:latin typeface="Arial"/>
                <a:cs typeface="Arial"/>
              </a:rPr>
              <a:t>CAR-T</a:t>
            </a:r>
            <a:r>
              <a:rPr dirty="0" sz="1000" spc="160">
                <a:latin typeface="Arial"/>
                <a:cs typeface="Arial"/>
              </a:rPr>
              <a:t> </a:t>
            </a:r>
            <a:r>
              <a:rPr dirty="0" sz="1000" spc="5">
                <a:latin typeface="PMingLiU"/>
                <a:cs typeface="PMingLiU"/>
              </a:rPr>
              <a:t>等</a:t>
            </a:r>
            <a:r>
              <a:rPr dirty="0" sz="1000" spc="-20">
                <a:latin typeface="PMingLiU"/>
                <a:cs typeface="PMingLiU"/>
              </a:rPr>
              <a:t>创</a:t>
            </a:r>
            <a:r>
              <a:rPr dirty="0" sz="1000" spc="5">
                <a:latin typeface="PMingLiU"/>
                <a:cs typeface="PMingLiU"/>
              </a:rPr>
              <a:t>新疗</a:t>
            </a:r>
            <a:r>
              <a:rPr dirty="0" sz="1000" spc="-20">
                <a:latin typeface="PMingLiU"/>
                <a:cs typeface="PMingLiU"/>
              </a:rPr>
              <a:t>法的</a:t>
            </a:r>
            <a:r>
              <a:rPr dirty="0" sz="1000" spc="5">
                <a:latin typeface="PMingLiU"/>
                <a:cs typeface="PMingLiU"/>
              </a:rPr>
              <a:t>出现，</a:t>
            </a:r>
            <a:r>
              <a:rPr dirty="0" sz="1000" spc="-20">
                <a:latin typeface="PMingLiU"/>
                <a:cs typeface="PMingLiU"/>
              </a:rPr>
              <a:t>部</a:t>
            </a:r>
            <a:r>
              <a:rPr dirty="0" sz="1000" spc="5">
                <a:latin typeface="PMingLiU"/>
                <a:cs typeface="PMingLiU"/>
              </a:rPr>
              <a:t>分血</a:t>
            </a:r>
            <a:r>
              <a:rPr dirty="0" sz="1000" spc="-20">
                <a:latin typeface="PMingLiU"/>
                <a:cs typeface="PMingLiU"/>
              </a:rPr>
              <a:t>液</a:t>
            </a:r>
            <a:r>
              <a:rPr dirty="0" sz="1000" spc="5">
                <a:latin typeface="PMingLiU"/>
                <a:cs typeface="PMingLiU"/>
              </a:rPr>
              <a:t>瘤的预</a:t>
            </a:r>
            <a:r>
              <a:rPr dirty="0" sz="1000" spc="-20">
                <a:latin typeface="PMingLiU"/>
                <a:cs typeface="PMingLiU"/>
              </a:rPr>
              <a:t>后</a:t>
            </a:r>
            <a:r>
              <a:rPr dirty="0" sz="1000" spc="5">
                <a:latin typeface="PMingLiU"/>
                <a:cs typeface="PMingLiU"/>
              </a:rPr>
              <a:t>进一</a:t>
            </a:r>
            <a:r>
              <a:rPr dirty="0" sz="1000" spc="-20">
                <a:latin typeface="PMingLiU"/>
                <a:cs typeface="PMingLiU"/>
              </a:rPr>
              <a:t>步</a:t>
            </a:r>
            <a:r>
              <a:rPr dirty="0" sz="1000" spc="5">
                <a:latin typeface="PMingLiU"/>
                <a:cs typeface="PMingLiU"/>
              </a:rPr>
              <a:t>得到 显著改善。以青少年白血病为例，美国儿童急性</a:t>
            </a:r>
            <a:r>
              <a:rPr dirty="0" sz="1000" spc="25">
                <a:latin typeface="PMingLiU"/>
                <a:cs typeface="PMingLiU"/>
              </a:rPr>
              <a:t>淋</a:t>
            </a:r>
            <a:r>
              <a:rPr dirty="0" sz="1000" spc="5">
                <a:latin typeface="PMingLiU"/>
                <a:cs typeface="PMingLiU"/>
              </a:rPr>
              <a:t>巴</a:t>
            </a:r>
            <a:r>
              <a:rPr dirty="0" sz="1000" spc="25">
                <a:latin typeface="PMingLiU"/>
                <a:cs typeface="PMingLiU"/>
              </a:rPr>
              <a:t>白</a:t>
            </a:r>
            <a:r>
              <a:rPr dirty="0" sz="1000" spc="5">
                <a:latin typeface="PMingLiU"/>
                <a:cs typeface="PMingLiU"/>
              </a:rPr>
              <a:t>血</a:t>
            </a:r>
            <a:r>
              <a:rPr dirty="0" sz="1000" spc="15">
                <a:latin typeface="PMingLiU"/>
                <a:cs typeface="PMingLiU"/>
              </a:rPr>
              <a:t>病</a:t>
            </a:r>
            <a:r>
              <a:rPr dirty="0" sz="1000" spc="-5">
                <a:latin typeface="Arial"/>
                <a:cs typeface="Arial"/>
              </a:rPr>
              <a:t>(p-ALL)</a:t>
            </a:r>
            <a:r>
              <a:rPr dirty="0" sz="1000" spc="5">
                <a:latin typeface="PMingLiU"/>
                <a:cs typeface="PMingLiU"/>
              </a:rPr>
              <a:t>的五年生存率已经达到 </a:t>
            </a:r>
            <a:r>
              <a:rPr dirty="0" sz="1000" spc="-5">
                <a:latin typeface="Arial"/>
                <a:cs typeface="Arial"/>
              </a:rPr>
              <a:t>89%</a:t>
            </a:r>
            <a:r>
              <a:rPr dirty="0" sz="1000">
                <a:latin typeface="Arial"/>
                <a:cs typeface="Arial"/>
              </a:rPr>
              <a:t> (</a:t>
            </a:r>
            <a:r>
              <a:rPr dirty="0" sz="1000" spc="5">
                <a:latin typeface="PMingLiU"/>
                <a:cs typeface="PMingLiU"/>
              </a:rPr>
              <a:t>数据</a:t>
            </a:r>
            <a:r>
              <a:rPr dirty="0" sz="1000" spc="-20">
                <a:latin typeface="PMingLiU"/>
                <a:cs typeface="PMingLiU"/>
              </a:rPr>
              <a:t>来</a:t>
            </a:r>
            <a:r>
              <a:rPr dirty="0" sz="1000" spc="5">
                <a:latin typeface="PMingLiU"/>
                <a:cs typeface="PMingLiU"/>
              </a:rPr>
              <a:t>源</a:t>
            </a:r>
            <a:r>
              <a:rPr dirty="0" sz="1000" spc="-5">
                <a:latin typeface="PMingLiU"/>
                <a:cs typeface="PMingLiU"/>
              </a:rPr>
              <a:t>：</a:t>
            </a:r>
            <a:r>
              <a:rPr dirty="0" sz="1000" spc="-5">
                <a:latin typeface="Arial"/>
                <a:cs typeface="Arial"/>
              </a:rPr>
              <a:t>Cancer</a:t>
            </a:r>
            <a:r>
              <a:rPr dirty="0" sz="1000" spc="5">
                <a:latin typeface="Arial"/>
                <a:cs typeface="Arial"/>
              </a:rPr>
              <a:t> </a:t>
            </a:r>
            <a:r>
              <a:rPr dirty="0" sz="1000" spc="-5">
                <a:latin typeface="Arial"/>
                <a:cs typeface="Arial"/>
              </a:rPr>
              <a:t>Statistics</a:t>
            </a:r>
            <a:r>
              <a:rPr dirty="0" sz="1000" spc="-15">
                <a:latin typeface="Arial"/>
                <a:cs typeface="Arial"/>
              </a:rPr>
              <a:t> </a:t>
            </a:r>
            <a:r>
              <a:rPr dirty="0" sz="1000" spc="-5">
                <a:latin typeface="Arial"/>
                <a:cs typeface="Arial"/>
              </a:rPr>
              <a:t>2021)</a:t>
            </a:r>
            <a:r>
              <a:rPr dirty="0" sz="1000" spc="5">
                <a:latin typeface="PMingLiU"/>
                <a:cs typeface="PMingLiU"/>
              </a:rPr>
              <a:t>。</a:t>
            </a:r>
            <a:endParaRPr sz="1000">
              <a:latin typeface="PMingLiU"/>
              <a:cs typeface="PMingLiU"/>
            </a:endParaRPr>
          </a:p>
        </p:txBody>
      </p:sp>
      <p:sp>
        <p:nvSpPr>
          <p:cNvPr id="8" name="object 8"/>
          <p:cNvSpPr/>
          <p:nvPr/>
        </p:nvSpPr>
        <p:spPr>
          <a:xfrm>
            <a:off x="591616" y="5353811"/>
            <a:ext cx="3183890" cy="18415"/>
          </a:xfrm>
          <a:custGeom>
            <a:avLst/>
            <a:gdLst/>
            <a:ahLst/>
            <a:cxnLst/>
            <a:rect l="l" t="t" r="r" b="b"/>
            <a:pathLst>
              <a:path w="3183890" h="18414">
                <a:moveTo>
                  <a:pt x="3183382" y="0"/>
                </a:moveTo>
                <a:lnTo>
                  <a:pt x="0" y="0"/>
                </a:lnTo>
                <a:lnTo>
                  <a:pt x="0" y="18287"/>
                </a:lnTo>
                <a:lnTo>
                  <a:pt x="3183382" y="18287"/>
                </a:lnTo>
                <a:lnTo>
                  <a:pt x="3183382" y="0"/>
                </a:lnTo>
                <a:close/>
              </a:path>
            </a:pathLst>
          </a:custGeom>
          <a:solidFill>
            <a:srgbClr val="000000"/>
          </a:solidFill>
        </p:spPr>
        <p:txBody>
          <a:bodyPr wrap="square" lIns="0" tIns="0" rIns="0" bIns="0" rtlCol="0"/>
          <a:lstStyle/>
          <a:p/>
        </p:txBody>
      </p:sp>
      <p:sp>
        <p:nvSpPr>
          <p:cNvPr id="9" name="object 9"/>
          <p:cNvSpPr/>
          <p:nvPr/>
        </p:nvSpPr>
        <p:spPr>
          <a:xfrm>
            <a:off x="591616" y="7494142"/>
            <a:ext cx="3183890" cy="18415"/>
          </a:xfrm>
          <a:custGeom>
            <a:avLst/>
            <a:gdLst/>
            <a:ahLst/>
            <a:cxnLst/>
            <a:rect l="l" t="t" r="r" b="b"/>
            <a:pathLst>
              <a:path w="3183890" h="18415">
                <a:moveTo>
                  <a:pt x="3183382" y="0"/>
                </a:moveTo>
                <a:lnTo>
                  <a:pt x="0" y="0"/>
                </a:lnTo>
                <a:lnTo>
                  <a:pt x="0" y="18287"/>
                </a:lnTo>
                <a:lnTo>
                  <a:pt x="3183382" y="18287"/>
                </a:lnTo>
                <a:lnTo>
                  <a:pt x="3183382" y="0"/>
                </a:lnTo>
                <a:close/>
              </a:path>
            </a:pathLst>
          </a:custGeom>
          <a:solidFill>
            <a:srgbClr val="000000"/>
          </a:solidFill>
        </p:spPr>
        <p:txBody>
          <a:bodyPr wrap="square" lIns="0" tIns="0" rIns="0" bIns="0" rtlCol="0"/>
          <a:lstStyle/>
          <a:p/>
        </p:txBody>
      </p:sp>
      <p:sp>
        <p:nvSpPr>
          <p:cNvPr id="10" name="object 10"/>
          <p:cNvSpPr/>
          <p:nvPr/>
        </p:nvSpPr>
        <p:spPr>
          <a:xfrm>
            <a:off x="3875532" y="5353811"/>
            <a:ext cx="3144520" cy="18415"/>
          </a:xfrm>
          <a:custGeom>
            <a:avLst/>
            <a:gdLst/>
            <a:ahLst/>
            <a:cxnLst/>
            <a:rect l="l" t="t" r="r" b="b"/>
            <a:pathLst>
              <a:path w="3144520" h="18414">
                <a:moveTo>
                  <a:pt x="3144012" y="0"/>
                </a:moveTo>
                <a:lnTo>
                  <a:pt x="0" y="0"/>
                </a:lnTo>
                <a:lnTo>
                  <a:pt x="0" y="18287"/>
                </a:lnTo>
                <a:lnTo>
                  <a:pt x="3144012" y="18287"/>
                </a:lnTo>
                <a:lnTo>
                  <a:pt x="3144012" y="0"/>
                </a:lnTo>
                <a:close/>
              </a:path>
            </a:pathLst>
          </a:custGeom>
          <a:solidFill>
            <a:srgbClr val="000000"/>
          </a:solidFill>
        </p:spPr>
        <p:txBody>
          <a:bodyPr wrap="square" lIns="0" tIns="0" rIns="0" bIns="0" rtlCol="0"/>
          <a:lstStyle/>
          <a:p/>
        </p:txBody>
      </p:sp>
      <p:graphicFrame>
        <p:nvGraphicFramePr>
          <p:cNvPr id="11" name="object 11"/>
          <p:cNvGraphicFramePr>
            <a:graphicFrameLocks noGrp="1"/>
          </p:cNvGraphicFramePr>
          <p:nvPr/>
        </p:nvGraphicFramePr>
        <p:xfrm>
          <a:off x="473760" y="5160531"/>
          <a:ext cx="6685915" cy="2496820"/>
        </p:xfrm>
        <a:graphic>
          <a:graphicData uri="http://schemas.openxmlformats.org/drawingml/2006/table">
            <a:tbl>
              <a:tblPr firstRow="1" bandRow="1">
                <a:tableStyleId>{2D5ABB26-0587-4C30-8999-92F81FD0307C}</a:tableStyleId>
              </a:tblPr>
              <a:tblGrid>
                <a:gridCol w="3303904"/>
                <a:gridCol w="3381375"/>
              </a:tblGrid>
              <a:tr h="2496358">
                <a:tc>
                  <a:txBody>
                    <a:bodyPr/>
                    <a:lstStyle/>
                    <a:p>
                      <a:pPr marL="135890">
                        <a:lnSpc>
                          <a:spcPts val="1195"/>
                        </a:lnSpc>
                      </a:pPr>
                      <a:r>
                        <a:rPr dirty="0" sz="1000" spc="5">
                          <a:latin typeface="PMingLiU"/>
                          <a:cs typeface="PMingLiU"/>
                        </a:rPr>
                        <a:t>图</a:t>
                      </a:r>
                      <a:r>
                        <a:rPr dirty="0" sz="1000" spc="-25">
                          <a:latin typeface="PMingLiU"/>
                          <a:cs typeface="PMingLiU"/>
                        </a:rPr>
                        <a:t> </a:t>
                      </a:r>
                      <a:r>
                        <a:rPr dirty="0" sz="1000" spc="-5">
                          <a:latin typeface="Arial"/>
                          <a:cs typeface="Arial"/>
                        </a:rPr>
                        <a:t>13:</a:t>
                      </a:r>
                      <a:r>
                        <a:rPr dirty="0" sz="1000" spc="5">
                          <a:latin typeface="PMingLiU"/>
                          <a:cs typeface="PMingLiU"/>
                        </a:rPr>
                        <a:t>美国血</a:t>
                      </a:r>
                      <a:r>
                        <a:rPr dirty="0" sz="1000" spc="-20">
                          <a:latin typeface="PMingLiU"/>
                          <a:cs typeface="PMingLiU"/>
                        </a:rPr>
                        <a:t>液</a:t>
                      </a:r>
                      <a:r>
                        <a:rPr dirty="0" sz="1000" spc="5">
                          <a:latin typeface="PMingLiU"/>
                          <a:cs typeface="PMingLiU"/>
                        </a:rPr>
                        <a:t>瘤五</a:t>
                      </a:r>
                      <a:r>
                        <a:rPr dirty="0" sz="1000" spc="-20">
                          <a:latin typeface="PMingLiU"/>
                          <a:cs typeface="PMingLiU"/>
                        </a:rPr>
                        <a:t>年</a:t>
                      </a:r>
                      <a:r>
                        <a:rPr dirty="0" sz="1000" spc="5">
                          <a:latin typeface="PMingLiU"/>
                          <a:cs typeface="PMingLiU"/>
                        </a:rPr>
                        <a:t>生存</a:t>
                      </a:r>
                      <a:r>
                        <a:rPr dirty="0" sz="1000" spc="-20">
                          <a:latin typeface="PMingLiU"/>
                          <a:cs typeface="PMingLiU"/>
                        </a:rPr>
                        <a:t>率</a:t>
                      </a:r>
                      <a:r>
                        <a:rPr dirty="0" sz="1000" spc="5">
                          <a:latin typeface="PMingLiU"/>
                          <a:cs typeface="PMingLiU"/>
                        </a:rPr>
                        <a:t>变化</a:t>
                      </a:r>
                      <a:endParaRPr sz="1000">
                        <a:latin typeface="PMingLiU"/>
                        <a:cs typeface="PMingLiU"/>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135890">
                        <a:lnSpc>
                          <a:spcPts val="950"/>
                        </a:lnSpc>
                        <a:spcBef>
                          <a:spcPts val="970"/>
                        </a:spcBef>
                      </a:pPr>
                      <a:r>
                        <a:rPr dirty="0" sz="800" spc="-10">
                          <a:latin typeface="PMingLiU"/>
                          <a:cs typeface="PMingLiU"/>
                        </a:rPr>
                        <a:t>资料来</a:t>
                      </a:r>
                      <a:r>
                        <a:rPr dirty="0" sz="800" spc="10">
                          <a:latin typeface="PMingLiU"/>
                          <a:cs typeface="PMingLiU"/>
                        </a:rPr>
                        <a:t>源</a:t>
                      </a:r>
                      <a:r>
                        <a:rPr dirty="0" sz="800" spc="-10">
                          <a:latin typeface="PMingLiU"/>
                          <a:cs typeface="PMingLiU"/>
                        </a:rPr>
                        <a:t>：弗</a:t>
                      </a:r>
                      <a:r>
                        <a:rPr dirty="0" sz="800" spc="10">
                          <a:latin typeface="PMingLiU"/>
                          <a:cs typeface="PMingLiU"/>
                        </a:rPr>
                        <a:t>若</a:t>
                      </a:r>
                      <a:r>
                        <a:rPr dirty="0" sz="800" spc="-10">
                          <a:latin typeface="PMingLiU"/>
                          <a:cs typeface="PMingLiU"/>
                        </a:rPr>
                        <a:t>斯特</a:t>
                      </a:r>
                      <a:r>
                        <a:rPr dirty="0" sz="800" spc="10">
                          <a:latin typeface="PMingLiU"/>
                          <a:cs typeface="PMingLiU"/>
                        </a:rPr>
                        <a:t>沙</a:t>
                      </a:r>
                      <a:r>
                        <a:rPr dirty="0" sz="800" spc="-10">
                          <a:latin typeface="PMingLiU"/>
                          <a:cs typeface="PMingLiU"/>
                        </a:rPr>
                        <a:t>利</a:t>
                      </a:r>
                      <a:r>
                        <a:rPr dirty="0" sz="800" spc="-5">
                          <a:latin typeface="PMingLiU"/>
                          <a:cs typeface="PMingLiU"/>
                        </a:rPr>
                        <a:t>文</a:t>
                      </a:r>
                      <a:r>
                        <a:rPr dirty="0" sz="800" spc="10">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txBody>
                  <a:tcPr marL="0" marR="0" marB="0" marT="0"/>
                </a:tc>
                <a:tc>
                  <a:txBody>
                    <a:bodyPr/>
                    <a:lstStyle/>
                    <a:p>
                      <a:pPr marL="115570">
                        <a:lnSpc>
                          <a:spcPts val="1195"/>
                        </a:lnSpc>
                      </a:pPr>
                      <a:r>
                        <a:rPr dirty="0" sz="1000" spc="5">
                          <a:latin typeface="PMingLiU"/>
                          <a:cs typeface="PMingLiU"/>
                        </a:rPr>
                        <a:t>图</a:t>
                      </a:r>
                      <a:r>
                        <a:rPr dirty="0" sz="1000" spc="-25">
                          <a:latin typeface="PMingLiU"/>
                          <a:cs typeface="PMingLiU"/>
                        </a:rPr>
                        <a:t> </a:t>
                      </a:r>
                      <a:r>
                        <a:rPr dirty="0" sz="1000" spc="-5">
                          <a:latin typeface="Arial"/>
                          <a:cs typeface="Arial"/>
                        </a:rPr>
                        <a:t>14:</a:t>
                      </a:r>
                      <a:r>
                        <a:rPr dirty="0" sz="1000" spc="15">
                          <a:latin typeface="Arial"/>
                          <a:cs typeface="Arial"/>
                        </a:rPr>
                        <a:t> </a:t>
                      </a:r>
                      <a:r>
                        <a:rPr dirty="0" sz="1000" spc="5">
                          <a:latin typeface="PMingLiU"/>
                          <a:cs typeface="PMingLiU"/>
                        </a:rPr>
                        <a:t>中美</a:t>
                      </a:r>
                      <a:r>
                        <a:rPr dirty="0" sz="1000" spc="-20">
                          <a:latin typeface="PMingLiU"/>
                          <a:cs typeface="PMingLiU"/>
                        </a:rPr>
                        <a:t>血</a:t>
                      </a:r>
                      <a:r>
                        <a:rPr dirty="0" sz="1000" spc="5">
                          <a:latin typeface="PMingLiU"/>
                          <a:cs typeface="PMingLiU"/>
                        </a:rPr>
                        <a:t>液瘤</a:t>
                      </a:r>
                      <a:r>
                        <a:rPr dirty="0" sz="1000" spc="-20">
                          <a:latin typeface="PMingLiU"/>
                          <a:cs typeface="PMingLiU"/>
                        </a:rPr>
                        <a:t>五</a:t>
                      </a:r>
                      <a:r>
                        <a:rPr dirty="0" sz="1000" spc="5">
                          <a:latin typeface="PMingLiU"/>
                          <a:cs typeface="PMingLiU"/>
                        </a:rPr>
                        <a:t>年生</a:t>
                      </a:r>
                      <a:r>
                        <a:rPr dirty="0" sz="1000" spc="-20">
                          <a:latin typeface="PMingLiU"/>
                          <a:cs typeface="PMingLiU"/>
                        </a:rPr>
                        <a:t>存</a:t>
                      </a:r>
                      <a:r>
                        <a:rPr dirty="0" sz="1000" spc="5">
                          <a:latin typeface="PMingLiU"/>
                          <a:cs typeface="PMingLiU"/>
                        </a:rPr>
                        <a:t>率</a:t>
                      </a:r>
                      <a:r>
                        <a:rPr dirty="0" sz="1000" spc="-20">
                          <a:latin typeface="PMingLiU"/>
                          <a:cs typeface="PMingLiU"/>
                        </a:rPr>
                        <a:t>对</a:t>
                      </a:r>
                      <a:r>
                        <a:rPr dirty="0" sz="1000" spc="5">
                          <a:latin typeface="PMingLiU"/>
                          <a:cs typeface="PMingLiU"/>
                        </a:rPr>
                        <a:t>比</a:t>
                      </a:r>
                      <a:endParaRPr sz="1000">
                        <a:latin typeface="PMingLiU"/>
                        <a:cs typeface="PMingLiU"/>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115570">
                        <a:lnSpc>
                          <a:spcPts val="950"/>
                        </a:lnSpc>
                        <a:spcBef>
                          <a:spcPts val="970"/>
                        </a:spcBef>
                      </a:pPr>
                      <a:r>
                        <a:rPr dirty="0" sz="800" spc="-10">
                          <a:latin typeface="PMingLiU"/>
                          <a:cs typeface="PMingLiU"/>
                        </a:rPr>
                        <a:t>资料来</a:t>
                      </a:r>
                      <a:r>
                        <a:rPr dirty="0" sz="800" spc="10">
                          <a:latin typeface="PMingLiU"/>
                          <a:cs typeface="PMingLiU"/>
                        </a:rPr>
                        <a:t>源</a:t>
                      </a:r>
                      <a:r>
                        <a:rPr dirty="0" sz="800" spc="-5">
                          <a:latin typeface="PMingLiU"/>
                          <a:cs typeface="PMingLiU"/>
                        </a:rPr>
                        <a:t>：</a:t>
                      </a:r>
                      <a:r>
                        <a:rPr dirty="0" sz="800" spc="-5">
                          <a:latin typeface="Arial"/>
                          <a:cs typeface="Arial"/>
                        </a:rPr>
                        <a:t>American</a:t>
                      </a:r>
                      <a:r>
                        <a:rPr dirty="0" sz="800">
                          <a:latin typeface="Arial"/>
                          <a:cs typeface="Arial"/>
                        </a:rPr>
                        <a:t> </a:t>
                      </a:r>
                      <a:r>
                        <a:rPr dirty="0" sz="800" spc="-5">
                          <a:latin typeface="Arial"/>
                          <a:cs typeface="Arial"/>
                        </a:rPr>
                        <a:t>Cancer</a:t>
                      </a:r>
                      <a:r>
                        <a:rPr dirty="0" sz="800" spc="15">
                          <a:latin typeface="Arial"/>
                          <a:cs typeface="Arial"/>
                        </a:rPr>
                        <a:t> </a:t>
                      </a:r>
                      <a:r>
                        <a:rPr dirty="0" sz="800" spc="-5">
                          <a:latin typeface="Arial"/>
                          <a:cs typeface="Arial"/>
                        </a:rPr>
                        <a:t>Society</a:t>
                      </a:r>
                      <a:r>
                        <a:rPr dirty="0" sz="800" spc="-20">
                          <a:latin typeface="Arial"/>
                          <a:cs typeface="Arial"/>
                        </a:rPr>
                        <a:t> </a:t>
                      </a:r>
                      <a:r>
                        <a:rPr dirty="0" sz="800">
                          <a:latin typeface="Arial"/>
                          <a:cs typeface="Arial"/>
                        </a:rPr>
                        <a:t>2022</a:t>
                      </a:r>
                      <a:r>
                        <a:rPr dirty="0" sz="800">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txBody>
                  <a:tcPr marL="0" marR="0" marB="0" marT="0"/>
                </a:tc>
              </a:tr>
            </a:tbl>
          </a:graphicData>
        </a:graphic>
      </p:graphicFrame>
      <p:sp>
        <p:nvSpPr>
          <p:cNvPr id="12" name="object 12"/>
          <p:cNvSpPr/>
          <p:nvPr/>
        </p:nvSpPr>
        <p:spPr>
          <a:xfrm>
            <a:off x="3875532" y="7494142"/>
            <a:ext cx="3244850" cy="18415"/>
          </a:xfrm>
          <a:custGeom>
            <a:avLst/>
            <a:gdLst/>
            <a:ahLst/>
            <a:cxnLst/>
            <a:rect l="l" t="t" r="r" b="b"/>
            <a:pathLst>
              <a:path w="3244850" h="18415">
                <a:moveTo>
                  <a:pt x="3244595" y="0"/>
                </a:moveTo>
                <a:lnTo>
                  <a:pt x="0" y="0"/>
                </a:lnTo>
                <a:lnTo>
                  <a:pt x="0" y="18287"/>
                </a:lnTo>
                <a:lnTo>
                  <a:pt x="3244595" y="18287"/>
                </a:lnTo>
                <a:lnTo>
                  <a:pt x="3244595" y="0"/>
                </a:lnTo>
                <a:close/>
              </a:path>
            </a:pathLst>
          </a:custGeom>
          <a:solidFill>
            <a:srgbClr val="000000"/>
          </a:solidFill>
        </p:spPr>
        <p:txBody>
          <a:bodyPr wrap="square" lIns="0" tIns="0" rIns="0" bIns="0" rtlCol="0"/>
          <a:lstStyle/>
          <a:p/>
        </p:txBody>
      </p:sp>
      <p:sp>
        <p:nvSpPr>
          <p:cNvPr id="13" name="object 13"/>
          <p:cNvSpPr txBox="1"/>
          <p:nvPr/>
        </p:nvSpPr>
        <p:spPr>
          <a:xfrm>
            <a:off x="527100" y="7911464"/>
            <a:ext cx="5193665" cy="1834514"/>
          </a:xfrm>
          <a:prstGeom prst="rect">
            <a:avLst/>
          </a:prstGeom>
        </p:spPr>
        <p:txBody>
          <a:bodyPr wrap="square" lIns="0" tIns="12700" rIns="0" bIns="0" rtlCol="0" vert="horz">
            <a:spAutoFit/>
          </a:bodyPr>
          <a:lstStyle/>
          <a:p>
            <a:pPr algn="just" marL="12700">
              <a:lnSpc>
                <a:spcPct val="100000"/>
              </a:lnSpc>
              <a:spcBef>
                <a:spcPts val="100"/>
              </a:spcBef>
            </a:pPr>
            <a:r>
              <a:rPr dirty="0" sz="1200" b="1">
                <a:solidFill>
                  <a:srgbClr val="585858"/>
                </a:solidFill>
                <a:latin typeface="Microsoft JhengHei UI"/>
                <a:cs typeface="Microsoft JhengHei UI"/>
              </a:rPr>
              <a:t>后线市场稳步增长</a:t>
            </a:r>
            <a:r>
              <a:rPr dirty="0" sz="1200" spc="-5" b="1">
                <a:solidFill>
                  <a:srgbClr val="585858"/>
                </a:solidFill>
                <a:latin typeface="Microsoft JhengHei UI"/>
                <a:cs typeface="Microsoft JhengHei UI"/>
              </a:rPr>
              <a:t>，</a:t>
            </a:r>
            <a:r>
              <a:rPr dirty="0" sz="1200" spc="-5" b="1">
                <a:solidFill>
                  <a:srgbClr val="585858"/>
                </a:solidFill>
                <a:latin typeface="Arial"/>
                <a:cs typeface="Arial"/>
              </a:rPr>
              <a:t>CAR-T</a:t>
            </a:r>
            <a:r>
              <a:rPr dirty="0" sz="1200" spc="-40" b="1">
                <a:solidFill>
                  <a:srgbClr val="585858"/>
                </a:solidFill>
                <a:latin typeface="Arial"/>
                <a:cs typeface="Arial"/>
              </a:rPr>
              <a:t> </a:t>
            </a:r>
            <a:r>
              <a:rPr dirty="0" sz="1200" b="1">
                <a:solidFill>
                  <a:srgbClr val="585858"/>
                </a:solidFill>
                <a:latin typeface="Microsoft JhengHei UI"/>
                <a:cs typeface="Microsoft JhengHei UI"/>
              </a:rPr>
              <a:t>疗法向前线迈进</a:t>
            </a:r>
            <a:endParaRPr sz="1200">
              <a:latin typeface="Microsoft JhengHei UI"/>
              <a:cs typeface="Microsoft JhengHei UI"/>
            </a:endParaRPr>
          </a:p>
          <a:p>
            <a:pPr algn="just" marL="12700" marR="129539">
              <a:lnSpc>
                <a:spcPct val="139400"/>
              </a:lnSpc>
              <a:spcBef>
                <a:spcPts val="495"/>
              </a:spcBef>
            </a:pPr>
            <a:r>
              <a:rPr dirty="0" sz="1000">
                <a:latin typeface="Arial"/>
                <a:cs typeface="Arial"/>
              </a:rPr>
              <a:t>CAR-T</a:t>
            </a:r>
            <a:r>
              <a:rPr dirty="0" sz="1000" spc="-155">
                <a:latin typeface="Arial"/>
                <a:cs typeface="Arial"/>
              </a:rPr>
              <a:t> </a:t>
            </a:r>
            <a:r>
              <a:rPr dirty="0" sz="1000" spc="-20">
                <a:latin typeface="PMingLiU"/>
                <a:cs typeface="PMingLiU"/>
              </a:rPr>
              <a:t>疗</a:t>
            </a:r>
            <a:r>
              <a:rPr dirty="0" sz="1000" spc="5">
                <a:latin typeface="PMingLiU"/>
                <a:cs typeface="PMingLiU"/>
              </a:rPr>
              <a:t>效数</a:t>
            </a:r>
            <a:r>
              <a:rPr dirty="0" sz="1000" spc="-20">
                <a:latin typeface="PMingLiU"/>
                <a:cs typeface="PMingLiU"/>
              </a:rPr>
              <a:t>据</a:t>
            </a:r>
            <a:r>
              <a:rPr dirty="0" sz="1000" spc="5">
                <a:latin typeface="PMingLiU"/>
                <a:cs typeface="PMingLiU"/>
              </a:rPr>
              <a:t>优异</a:t>
            </a:r>
            <a:r>
              <a:rPr dirty="0" sz="1000" spc="-20">
                <a:latin typeface="PMingLiU"/>
                <a:cs typeface="PMingLiU"/>
              </a:rPr>
              <a:t>，</a:t>
            </a:r>
            <a:r>
              <a:rPr dirty="0" sz="1000" spc="5">
                <a:latin typeface="PMingLiU"/>
                <a:cs typeface="PMingLiU"/>
              </a:rPr>
              <a:t>具有</a:t>
            </a:r>
            <a:r>
              <a:rPr dirty="0" sz="1000" spc="-20">
                <a:latin typeface="PMingLiU"/>
                <a:cs typeface="PMingLiU"/>
              </a:rPr>
              <a:t>治</a:t>
            </a:r>
            <a:r>
              <a:rPr dirty="0" sz="1000" spc="5">
                <a:latin typeface="PMingLiU"/>
                <a:cs typeface="PMingLiU"/>
              </a:rPr>
              <a:t>愈潜</a:t>
            </a:r>
            <a:r>
              <a:rPr dirty="0" sz="1000" spc="-20">
                <a:latin typeface="PMingLiU"/>
                <a:cs typeface="PMingLiU"/>
              </a:rPr>
              <a:t>力</a:t>
            </a:r>
            <a:r>
              <a:rPr dirty="0" sz="1000" spc="5">
                <a:latin typeface="PMingLiU"/>
                <a:cs typeface="PMingLiU"/>
              </a:rPr>
              <a:t>，市</a:t>
            </a:r>
            <a:r>
              <a:rPr dirty="0" sz="1000" spc="-20">
                <a:latin typeface="PMingLiU"/>
                <a:cs typeface="PMingLiU"/>
              </a:rPr>
              <a:t>场</a:t>
            </a:r>
            <a:r>
              <a:rPr dirty="0" sz="1000" spc="5">
                <a:latin typeface="PMingLiU"/>
                <a:cs typeface="PMingLiU"/>
              </a:rPr>
              <a:t>空间</a:t>
            </a:r>
            <a:r>
              <a:rPr dirty="0" sz="1000" spc="-20">
                <a:latin typeface="PMingLiU"/>
                <a:cs typeface="PMingLiU"/>
              </a:rPr>
              <a:t>广</a:t>
            </a:r>
            <a:r>
              <a:rPr dirty="0" sz="1000" spc="5">
                <a:latin typeface="PMingLiU"/>
                <a:cs typeface="PMingLiU"/>
              </a:rPr>
              <a:t>阔</a:t>
            </a:r>
            <a:r>
              <a:rPr dirty="0" sz="1000" spc="-10">
                <a:latin typeface="PMingLiU"/>
                <a:cs typeface="PMingLiU"/>
              </a:rPr>
              <a:t>。</a:t>
            </a:r>
            <a:r>
              <a:rPr dirty="0" sz="1000">
                <a:latin typeface="Arial"/>
                <a:cs typeface="Arial"/>
              </a:rPr>
              <a:t>CAR-T</a:t>
            </a:r>
            <a:r>
              <a:rPr dirty="0" sz="1000" spc="-150">
                <a:latin typeface="Arial"/>
                <a:cs typeface="Arial"/>
              </a:rPr>
              <a:t> </a:t>
            </a:r>
            <a:r>
              <a:rPr dirty="0" sz="1000" spc="-20">
                <a:latin typeface="PMingLiU"/>
                <a:cs typeface="PMingLiU"/>
              </a:rPr>
              <a:t>领</a:t>
            </a:r>
            <a:r>
              <a:rPr dirty="0" sz="1000" spc="5">
                <a:latin typeface="PMingLiU"/>
                <a:cs typeface="PMingLiU"/>
              </a:rPr>
              <a:t>域重</a:t>
            </a:r>
            <a:r>
              <a:rPr dirty="0" sz="1000" spc="-20">
                <a:latin typeface="PMingLiU"/>
                <a:cs typeface="PMingLiU"/>
              </a:rPr>
              <a:t>磅</a:t>
            </a:r>
            <a:r>
              <a:rPr dirty="0" sz="1000" spc="5">
                <a:latin typeface="PMingLiU"/>
                <a:cs typeface="PMingLiU"/>
              </a:rPr>
              <a:t>交易</a:t>
            </a:r>
            <a:r>
              <a:rPr dirty="0" sz="1000" spc="-20">
                <a:latin typeface="PMingLiU"/>
                <a:cs typeface="PMingLiU"/>
              </a:rPr>
              <a:t>频</a:t>
            </a:r>
            <a:r>
              <a:rPr dirty="0" sz="1000" spc="5">
                <a:latin typeface="PMingLiU"/>
                <a:cs typeface="PMingLiU"/>
              </a:rPr>
              <a:t>现</a:t>
            </a:r>
            <a:r>
              <a:rPr dirty="0" sz="1000">
                <a:latin typeface="PMingLiU"/>
                <a:cs typeface="PMingLiU"/>
              </a:rPr>
              <a:t>，</a:t>
            </a:r>
            <a:r>
              <a:rPr dirty="0" sz="1000">
                <a:latin typeface="Arial"/>
                <a:cs typeface="Arial"/>
              </a:rPr>
              <a:t>2017</a:t>
            </a:r>
            <a:r>
              <a:rPr dirty="0" sz="1000" spc="-170">
                <a:latin typeface="Arial"/>
                <a:cs typeface="Arial"/>
              </a:rPr>
              <a:t> </a:t>
            </a:r>
            <a:r>
              <a:rPr dirty="0" sz="1000" spc="5">
                <a:latin typeface="PMingLiU"/>
                <a:cs typeface="PMingLiU"/>
              </a:rPr>
              <a:t>年 </a:t>
            </a:r>
            <a:r>
              <a:rPr dirty="0" sz="1000">
                <a:latin typeface="Arial"/>
                <a:cs typeface="Arial"/>
              </a:rPr>
              <a:t>8</a:t>
            </a:r>
            <a:r>
              <a:rPr dirty="0" sz="1000" spc="-90">
                <a:latin typeface="Arial"/>
                <a:cs typeface="Arial"/>
              </a:rPr>
              <a:t> </a:t>
            </a:r>
            <a:r>
              <a:rPr dirty="0" sz="1000" spc="5">
                <a:latin typeface="PMingLiU"/>
                <a:cs typeface="PMingLiU"/>
              </a:rPr>
              <a:t>月</a:t>
            </a:r>
            <a:r>
              <a:rPr dirty="0" sz="1000" spc="-5">
                <a:latin typeface="PMingLiU"/>
                <a:cs typeface="PMingLiU"/>
              </a:rPr>
              <a:t>，</a:t>
            </a:r>
            <a:r>
              <a:rPr dirty="0" sz="1000" spc="-5">
                <a:latin typeface="Arial"/>
                <a:cs typeface="Arial"/>
              </a:rPr>
              <a:t>Gilead</a:t>
            </a:r>
            <a:r>
              <a:rPr dirty="0" sz="1000" spc="-110">
                <a:latin typeface="Arial"/>
                <a:cs typeface="Arial"/>
              </a:rPr>
              <a:t> </a:t>
            </a:r>
            <a:r>
              <a:rPr dirty="0" sz="1000" spc="5">
                <a:latin typeface="PMingLiU"/>
                <a:cs typeface="PMingLiU"/>
              </a:rPr>
              <a:t>以</a:t>
            </a:r>
            <a:r>
              <a:rPr dirty="0" sz="1000" spc="-35">
                <a:latin typeface="PMingLiU"/>
                <a:cs typeface="PMingLiU"/>
              </a:rPr>
              <a:t> </a:t>
            </a:r>
            <a:r>
              <a:rPr dirty="0" sz="1000" spc="-5">
                <a:latin typeface="Arial"/>
                <a:cs typeface="Arial"/>
              </a:rPr>
              <a:t>119</a:t>
            </a:r>
            <a:r>
              <a:rPr dirty="0" sz="1000" spc="-90">
                <a:latin typeface="Arial"/>
                <a:cs typeface="Arial"/>
              </a:rPr>
              <a:t> </a:t>
            </a:r>
            <a:r>
              <a:rPr dirty="0" sz="1000" spc="5">
                <a:latin typeface="PMingLiU"/>
                <a:cs typeface="PMingLiU"/>
              </a:rPr>
              <a:t>亿</a:t>
            </a:r>
            <a:r>
              <a:rPr dirty="0" sz="1000" spc="-20">
                <a:latin typeface="PMingLiU"/>
                <a:cs typeface="PMingLiU"/>
              </a:rPr>
              <a:t>美</a:t>
            </a:r>
            <a:r>
              <a:rPr dirty="0" sz="1000" spc="5">
                <a:latin typeface="PMingLiU"/>
                <a:cs typeface="PMingLiU"/>
              </a:rPr>
              <a:t>元</a:t>
            </a:r>
            <a:r>
              <a:rPr dirty="0" sz="1000" spc="-20">
                <a:latin typeface="PMingLiU"/>
                <a:cs typeface="PMingLiU"/>
              </a:rPr>
              <a:t>收</a:t>
            </a:r>
            <a:r>
              <a:rPr dirty="0" sz="1000" spc="220">
                <a:latin typeface="PMingLiU"/>
                <a:cs typeface="PMingLiU"/>
              </a:rPr>
              <a:t>购</a:t>
            </a:r>
            <a:r>
              <a:rPr dirty="0" sz="1000" spc="-5">
                <a:latin typeface="Arial"/>
                <a:cs typeface="Arial"/>
              </a:rPr>
              <a:t>Kite</a:t>
            </a:r>
            <a:r>
              <a:rPr dirty="0" sz="1000" spc="-5">
                <a:latin typeface="PMingLiU"/>
                <a:cs typeface="PMingLiU"/>
              </a:rPr>
              <a:t>；</a:t>
            </a:r>
            <a:r>
              <a:rPr dirty="0" sz="1000" spc="-5">
                <a:latin typeface="Arial"/>
                <a:cs typeface="Arial"/>
              </a:rPr>
              <a:t>2018</a:t>
            </a:r>
            <a:r>
              <a:rPr dirty="0" sz="1000" spc="-114">
                <a:latin typeface="Arial"/>
                <a:cs typeface="Arial"/>
              </a:rPr>
              <a:t> </a:t>
            </a:r>
            <a:r>
              <a:rPr dirty="0" sz="1000" spc="5">
                <a:latin typeface="PMingLiU"/>
                <a:cs typeface="PMingLiU"/>
              </a:rPr>
              <a:t>年</a:t>
            </a:r>
            <a:r>
              <a:rPr dirty="0" sz="1000" spc="-35">
                <a:latin typeface="PMingLiU"/>
                <a:cs typeface="PMingLiU"/>
              </a:rPr>
              <a:t> </a:t>
            </a:r>
            <a:r>
              <a:rPr dirty="0" sz="1000">
                <a:latin typeface="Arial"/>
                <a:cs typeface="Arial"/>
              </a:rPr>
              <a:t>1</a:t>
            </a:r>
            <a:r>
              <a:rPr dirty="0" sz="1000" spc="-114">
                <a:latin typeface="Arial"/>
                <a:cs typeface="Arial"/>
              </a:rPr>
              <a:t> </a:t>
            </a:r>
            <a:r>
              <a:rPr dirty="0" sz="1000" spc="5">
                <a:latin typeface="PMingLiU"/>
                <a:cs typeface="PMingLiU"/>
              </a:rPr>
              <a:t>月</a:t>
            </a:r>
            <a:r>
              <a:rPr dirty="0" sz="1000" spc="-5">
                <a:latin typeface="PMingLiU"/>
                <a:cs typeface="PMingLiU"/>
              </a:rPr>
              <a:t>，</a:t>
            </a:r>
            <a:r>
              <a:rPr dirty="0" sz="1000" spc="-5">
                <a:latin typeface="Arial"/>
                <a:cs typeface="Arial"/>
              </a:rPr>
              <a:t>Celgene</a:t>
            </a:r>
            <a:r>
              <a:rPr dirty="0" sz="1000" spc="-90">
                <a:latin typeface="Arial"/>
                <a:cs typeface="Arial"/>
              </a:rPr>
              <a:t> </a:t>
            </a:r>
            <a:r>
              <a:rPr dirty="0" sz="1000" spc="5">
                <a:latin typeface="PMingLiU"/>
                <a:cs typeface="PMingLiU"/>
              </a:rPr>
              <a:t>以</a:t>
            </a:r>
            <a:r>
              <a:rPr dirty="0" sz="1000" spc="-35">
                <a:latin typeface="PMingLiU"/>
                <a:cs typeface="PMingLiU"/>
              </a:rPr>
              <a:t> </a:t>
            </a:r>
            <a:r>
              <a:rPr dirty="0" sz="1000" spc="-5">
                <a:latin typeface="Arial"/>
                <a:cs typeface="Arial"/>
              </a:rPr>
              <a:t>90</a:t>
            </a:r>
            <a:r>
              <a:rPr dirty="0" sz="1000" spc="-114">
                <a:latin typeface="Arial"/>
                <a:cs typeface="Arial"/>
              </a:rPr>
              <a:t> </a:t>
            </a:r>
            <a:r>
              <a:rPr dirty="0" sz="1000" spc="5">
                <a:latin typeface="PMingLiU"/>
                <a:cs typeface="PMingLiU"/>
              </a:rPr>
              <a:t>亿美</a:t>
            </a:r>
            <a:r>
              <a:rPr dirty="0" sz="1000" spc="-20">
                <a:latin typeface="PMingLiU"/>
                <a:cs typeface="PMingLiU"/>
              </a:rPr>
              <a:t>元收</a:t>
            </a:r>
            <a:r>
              <a:rPr dirty="0" sz="1000" spc="5">
                <a:latin typeface="PMingLiU"/>
                <a:cs typeface="PMingLiU"/>
              </a:rPr>
              <a:t>购</a:t>
            </a:r>
            <a:r>
              <a:rPr dirty="0" sz="1000" spc="-35">
                <a:latin typeface="PMingLiU"/>
                <a:cs typeface="PMingLiU"/>
              </a:rPr>
              <a:t> </a:t>
            </a:r>
            <a:r>
              <a:rPr dirty="0" sz="1000" spc="-5">
                <a:latin typeface="Arial"/>
                <a:cs typeface="Arial"/>
              </a:rPr>
              <a:t>Juno</a:t>
            </a:r>
            <a:r>
              <a:rPr dirty="0" sz="1000" spc="-70">
                <a:latin typeface="Arial"/>
                <a:cs typeface="Arial"/>
              </a:rPr>
              <a:t> </a:t>
            </a:r>
            <a:r>
              <a:rPr dirty="0" sz="1000" spc="-5">
                <a:latin typeface="Arial"/>
                <a:cs typeface="Arial"/>
              </a:rPr>
              <a:t>(2019  </a:t>
            </a:r>
            <a:r>
              <a:rPr dirty="0" sz="1000" spc="5">
                <a:latin typeface="PMingLiU"/>
                <a:cs typeface="PMingLiU"/>
              </a:rPr>
              <a:t>年</a:t>
            </a:r>
            <a:r>
              <a:rPr dirty="0" sz="1000" spc="-20">
                <a:latin typeface="PMingLiU"/>
                <a:cs typeface="PMingLiU"/>
              </a:rPr>
              <a:t> </a:t>
            </a:r>
            <a:r>
              <a:rPr dirty="0" sz="1000">
                <a:latin typeface="Arial"/>
                <a:cs typeface="Arial"/>
              </a:rPr>
              <a:t>1</a:t>
            </a:r>
            <a:r>
              <a:rPr dirty="0" sz="1000" spc="-70">
                <a:latin typeface="Arial"/>
                <a:cs typeface="Arial"/>
              </a:rPr>
              <a:t> </a:t>
            </a:r>
            <a:r>
              <a:rPr dirty="0" sz="1000" spc="5">
                <a:latin typeface="PMingLiU"/>
                <a:cs typeface="PMingLiU"/>
              </a:rPr>
              <a:t>月</a:t>
            </a:r>
            <a:r>
              <a:rPr dirty="0" sz="1000" spc="-20">
                <a:latin typeface="PMingLiU"/>
                <a:cs typeface="PMingLiU"/>
              </a:rPr>
              <a:t> </a:t>
            </a:r>
            <a:r>
              <a:rPr dirty="0" sz="1000">
                <a:latin typeface="Arial"/>
                <a:cs typeface="Arial"/>
              </a:rPr>
              <a:t>BMS</a:t>
            </a:r>
            <a:r>
              <a:rPr dirty="0" sz="1000" spc="-55">
                <a:latin typeface="Arial"/>
                <a:cs typeface="Arial"/>
              </a:rPr>
              <a:t> </a:t>
            </a:r>
            <a:r>
              <a:rPr dirty="0" sz="1000" spc="5">
                <a:latin typeface="PMingLiU"/>
                <a:cs typeface="PMingLiU"/>
              </a:rPr>
              <a:t>以</a:t>
            </a:r>
            <a:r>
              <a:rPr dirty="0" sz="1000" spc="-15">
                <a:latin typeface="PMingLiU"/>
                <a:cs typeface="PMingLiU"/>
              </a:rPr>
              <a:t> </a:t>
            </a:r>
            <a:r>
              <a:rPr dirty="0" sz="1000" spc="-5">
                <a:latin typeface="Arial"/>
                <a:cs typeface="Arial"/>
              </a:rPr>
              <a:t>740</a:t>
            </a:r>
            <a:r>
              <a:rPr dirty="0" sz="1000" spc="-75">
                <a:latin typeface="Arial"/>
                <a:cs typeface="Arial"/>
              </a:rPr>
              <a:t> </a:t>
            </a:r>
            <a:r>
              <a:rPr dirty="0" sz="1000" spc="5">
                <a:latin typeface="PMingLiU"/>
                <a:cs typeface="PMingLiU"/>
              </a:rPr>
              <a:t>亿美元收</a:t>
            </a:r>
            <a:r>
              <a:rPr dirty="0" sz="1000" spc="245">
                <a:latin typeface="PMingLiU"/>
                <a:cs typeface="PMingLiU"/>
              </a:rPr>
              <a:t>购</a:t>
            </a:r>
            <a:r>
              <a:rPr dirty="0" sz="1000" spc="-5">
                <a:latin typeface="Arial"/>
                <a:cs typeface="Arial"/>
              </a:rPr>
              <a:t>Celgene)</a:t>
            </a:r>
            <a:r>
              <a:rPr dirty="0" sz="1000" spc="5">
                <a:latin typeface="PMingLiU"/>
                <a:cs typeface="PMingLiU"/>
              </a:rPr>
              <a:t>。目前</a:t>
            </a:r>
            <a:r>
              <a:rPr dirty="0" sz="1000" spc="-20">
                <a:latin typeface="PMingLiU"/>
                <a:cs typeface="PMingLiU"/>
              </a:rPr>
              <a:t>全</a:t>
            </a:r>
            <a:r>
              <a:rPr dirty="0" sz="1000" spc="5">
                <a:latin typeface="PMingLiU"/>
                <a:cs typeface="PMingLiU"/>
              </a:rPr>
              <a:t>球</a:t>
            </a:r>
            <a:r>
              <a:rPr dirty="0" sz="1000" spc="-20">
                <a:latin typeface="PMingLiU"/>
                <a:cs typeface="PMingLiU"/>
              </a:rPr>
              <a:t>范</a:t>
            </a:r>
            <a:r>
              <a:rPr dirty="0" sz="1000" spc="5">
                <a:latin typeface="PMingLiU"/>
                <a:cs typeface="PMingLiU"/>
              </a:rPr>
              <a:t>围内共有</a:t>
            </a:r>
            <a:r>
              <a:rPr dirty="0" sz="1000" spc="-15">
                <a:latin typeface="PMingLiU"/>
                <a:cs typeface="PMingLiU"/>
              </a:rPr>
              <a:t> </a:t>
            </a:r>
            <a:r>
              <a:rPr dirty="0" sz="1000">
                <a:latin typeface="Arial"/>
                <a:cs typeface="Arial"/>
              </a:rPr>
              <a:t>7</a:t>
            </a:r>
            <a:r>
              <a:rPr dirty="0" sz="1000" spc="-70">
                <a:latin typeface="Arial"/>
                <a:cs typeface="Arial"/>
              </a:rPr>
              <a:t> </a:t>
            </a:r>
            <a:r>
              <a:rPr dirty="0" sz="1000" spc="245">
                <a:latin typeface="PMingLiU"/>
                <a:cs typeface="PMingLiU"/>
              </a:rPr>
              <a:t>款</a:t>
            </a:r>
            <a:r>
              <a:rPr dirty="0" sz="1000">
                <a:latin typeface="Arial"/>
                <a:cs typeface="Arial"/>
              </a:rPr>
              <a:t>CAR-T</a:t>
            </a:r>
            <a:r>
              <a:rPr dirty="0" sz="1000" spc="-55">
                <a:latin typeface="Arial"/>
                <a:cs typeface="Arial"/>
              </a:rPr>
              <a:t> </a:t>
            </a:r>
            <a:r>
              <a:rPr dirty="0" sz="1000" spc="5">
                <a:latin typeface="PMingLiU"/>
                <a:cs typeface="PMingLiU"/>
              </a:rPr>
              <a:t>产</a:t>
            </a:r>
            <a:r>
              <a:rPr dirty="0" sz="1000" spc="-20">
                <a:latin typeface="PMingLiU"/>
                <a:cs typeface="PMingLiU"/>
              </a:rPr>
              <a:t>品</a:t>
            </a:r>
            <a:r>
              <a:rPr dirty="0" sz="1000" spc="5">
                <a:latin typeface="PMingLiU"/>
                <a:cs typeface="PMingLiU"/>
              </a:rPr>
              <a:t>上市</a:t>
            </a:r>
            <a:r>
              <a:rPr dirty="0" sz="1000" spc="-20">
                <a:latin typeface="PMingLiU"/>
                <a:cs typeface="PMingLiU"/>
              </a:rPr>
              <a:t>，</a:t>
            </a:r>
            <a:r>
              <a:rPr dirty="0" sz="1000" spc="5">
                <a:latin typeface="PMingLiU"/>
                <a:cs typeface="PMingLiU"/>
              </a:rPr>
              <a:t>其 中</a:t>
            </a:r>
            <a:r>
              <a:rPr dirty="0" sz="1000" spc="-20">
                <a:latin typeface="PMingLiU"/>
                <a:cs typeface="PMingLiU"/>
              </a:rPr>
              <a:t> </a:t>
            </a:r>
            <a:r>
              <a:rPr dirty="0" sz="1000">
                <a:latin typeface="Arial"/>
                <a:cs typeface="Arial"/>
              </a:rPr>
              <a:t>5</a:t>
            </a:r>
            <a:r>
              <a:rPr dirty="0" sz="1000" spc="-80">
                <a:latin typeface="Arial"/>
                <a:cs typeface="Arial"/>
              </a:rPr>
              <a:t> </a:t>
            </a:r>
            <a:r>
              <a:rPr dirty="0" sz="1000" spc="5">
                <a:latin typeface="PMingLiU"/>
                <a:cs typeface="PMingLiU"/>
              </a:rPr>
              <a:t>款针对</a:t>
            </a:r>
            <a:r>
              <a:rPr dirty="0" sz="1000" spc="-20">
                <a:latin typeface="PMingLiU"/>
                <a:cs typeface="PMingLiU"/>
              </a:rPr>
              <a:t> </a:t>
            </a:r>
            <a:r>
              <a:rPr dirty="0" sz="1000" spc="-5">
                <a:latin typeface="Arial"/>
                <a:cs typeface="Arial"/>
              </a:rPr>
              <a:t>CD19</a:t>
            </a:r>
            <a:r>
              <a:rPr dirty="0" sz="1000" spc="-75">
                <a:latin typeface="Arial"/>
                <a:cs typeface="Arial"/>
              </a:rPr>
              <a:t> </a:t>
            </a:r>
            <a:r>
              <a:rPr dirty="0" sz="1000" spc="5">
                <a:latin typeface="PMingLiU"/>
                <a:cs typeface="PMingLiU"/>
              </a:rPr>
              <a:t>靶点，</a:t>
            </a:r>
            <a:r>
              <a:rPr dirty="0" sz="1000" spc="5">
                <a:latin typeface="Arial"/>
                <a:cs typeface="Arial"/>
              </a:rPr>
              <a:t>2</a:t>
            </a:r>
            <a:r>
              <a:rPr dirty="0" sz="1000" spc="-75">
                <a:latin typeface="Arial"/>
                <a:cs typeface="Arial"/>
              </a:rPr>
              <a:t> </a:t>
            </a:r>
            <a:r>
              <a:rPr dirty="0" sz="1000" spc="5">
                <a:latin typeface="PMingLiU"/>
                <a:cs typeface="PMingLiU"/>
              </a:rPr>
              <a:t>款针对</a:t>
            </a:r>
            <a:r>
              <a:rPr dirty="0" sz="1000" spc="-20">
                <a:latin typeface="PMingLiU"/>
                <a:cs typeface="PMingLiU"/>
              </a:rPr>
              <a:t> </a:t>
            </a:r>
            <a:r>
              <a:rPr dirty="0" sz="1000">
                <a:latin typeface="Arial"/>
                <a:cs typeface="Arial"/>
              </a:rPr>
              <a:t>BCMA</a:t>
            </a:r>
            <a:r>
              <a:rPr dirty="0" sz="1000" spc="-85">
                <a:latin typeface="Arial"/>
                <a:cs typeface="Arial"/>
              </a:rPr>
              <a:t> </a:t>
            </a:r>
            <a:r>
              <a:rPr dirty="0" sz="1000" spc="5">
                <a:latin typeface="PMingLiU"/>
                <a:cs typeface="PMingLiU"/>
              </a:rPr>
              <a:t>靶点</a:t>
            </a:r>
            <a:r>
              <a:rPr dirty="0" sz="1000" spc="-20">
                <a:latin typeface="PMingLiU"/>
                <a:cs typeface="PMingLiU"/>
              </a:rPr>
              <a:t>，</a:t>
            </a:r>
            <a:r>
              <a:rPr dirty="0" sz="1000" spc="5">
                <a:latin typeface="PMingLiU"/>
                <a:cs typeface="PMingLiU"/>
              </a:rPr>
              <a:t>适应</a:t>
            </a:r>
            <a:r>
              <a:rPr dirty="0" sz="1000" spc="-20">
                <a:latin typeface="PMingLiU"/>
                <a:cs typeface="PMingLiU"/>
              </a:rPr>
              <a:t>症</a:t>
            </a:r>
            <a:r>
              <a:rPr dirty="0" sz="1000" spc="5">
                <a:latin typeface="PMingLiU"/>
                <a:cs typeface="PMingLiU"/>
              </a:rPr>
              <a:t>涵盖多</a:t>
            </a:r>
            <a:r>
              <a:rPr dirty="0" sz="1000" spc="-20">
                <a:latin typeface="PMingLiU"/>
                <a:cs typeface="PMingLiU"/>
              </a:rPr>
              <a:t>种</a:t>
            </a:r>
            <a:r>
              <a:rPr dirty="0" sz="1000" spc="5">
                <a:latin typeface="PMingLiU"/>
                <a:cs typeface="PMingLiU"/>
              </a:rPr>
              <a:t>血液</a:t>
            </a:r>
            <a:r>
              <a:rPr dirty="0" sz="1000" spc="-20">
                <a:latin typeface="PMingLiU"/>
                <a:cs typeface="PMingLiU"/>
              </a:rPr>
              <a:t>瘤</a:t>
            </a:r>
            <a:r>
              <a:rPr dirty="0" sz="1000" spc="5">
                <a:latin typeface="PMingLiU"/>
                <a:cs typeface="PMingLiU"/>
              </a:rPr>
              <a:t>。</a:t>
            </a:r>
            <a:endParaRPr sz="1000">
              <a:latin typeface="PMingLiU"/>
              <a:cs typeface="PMingLiU"/>
            </a:endParaRPr>
          </a:p>
          <a:p>
            <a:pPr marL="12700" marR="5080">
              <a:lnSpc>
                <a:spcPct val="139000"/>
              </a:lnSpc>
              <a:spcBef>
                <a:spcPts val="610"/>
              </a:spcBef>
            </a:pPr>
            <a:r>
              <a:rPr dirty="0" sz="1000" spc="5">
                <a:latin typeface="PMingLiU"/>
                <a:cs typeface="PMingLiU"/>
              </a:rPr>
              <a:t>目前已上</a:t>
            </a:r>
            <a:r>
              <a:rPr dirty="0" sz="1000" spc="245">
                <a:latin typeface="PMingLiU"/>
                <a:cs typeface="PMingLiU"/>
              </a:rPr>
              <a:t>市</a:t>
            </a:r>
            <a:r>
              <a:rPr dirty="0" sz="1000" spc="-5">
                <a:latin typeface="Arial"/>
                <a:cs typeface="Arial"/>
              </a:rPr>
              <a:t>CAR-T</a:t>
            </a:r>
            <a:r>
              <a:rPr dirty="0" sz="1000" spc="-55">
                <a:latin typeface="Arial"/>
                <a:cs typeface="Arial"/>
              </a:rPr>
              <a:t> </a:t>
            </a:r>
            <a:r>
              <a:rPr dirty="0" sz="1000" spc="5">
                <a:latin typeface="PMingLiU"/>
                <a:cs typeface="PMingLiU"/>
              </a:rPr>
              <a:t>产</a:t>
            </a:r>
            <a:r>
              <a:rPr dirty="0" sz="1000" spc="-20">
                <a:latin typeface="PMingLiU"/>
                <a:cs typeface="PMingLiU"/>
              </a:rPr>
              <a:t>品</a:t>
            </a:r>
            <a:r>
              <a:rPr dirty="0" sz="1000" spc="5">
                <a:latin typeface="PMingLiU"/>
                <a:cs typeface="PMingLiU"/>
              </a:rPr>
              <a:t>放</a:t>
            </a:r>
            <a:r>
              <a:rPr dirty="0" sz="1000" spc="-20">
                <a:latin typeface="PMingLiU"/>
                <a:cs typeface="PMingLiU"/>
              </a:rPr>
              <a:t>量</a:t>
            </a:r>
            <a:r>
              <a:rPr dirty="0" sz="1000" spc="5">
                <a:latin typeface="PMingLiU"/>
                <a:cs typeface="PMingLiU"/>
              </a:rPr>
              <a:t>较慢</a:t>
            </a:r>
            <a:r>
              <a:rPr dirty="0" sz="1000" spc="-20">
                <a:latin typeface="PMingLiU"/>
                <a:cs typeface="PMingLiU"/>
              </a:rPr>
              <a:t>，</a:t>
            </a:r>
            <a:r>
              <a:rPr dirty="0" sz="1000" spc="5">
                <a:latin typeface="PMingLiU"/>
                <a:cs typeface="PMingLiU"/>
              </a:rPr>
              <a:t>主要</a:t>
            </a:r>
            <a:r>
              <a:rPr dirty="0" sz="1000" spc="-20">
                <a:latin typeface="PMingLiU"/>
                <a:cs typeface="PMingLiU"/>
              </a:rPr>
              <a:t>因</a:t>
            </a:r>
            <a:r>
              <a:rPr dirty="0" sz="1000" spc="5">
                <a:latin typeface="PMingLiU"/>
                <a:cs typeface="PMingLiU"/>
              </a:rPr>
              <a:t>为</a:t>
            </a:r>
            <a:r>
              <a:rPr dirty="0" sz="1000">
                <a:latin typeface="PMingLiU"/>
                <a:cs typeface="PMingLiU"/>
              </a:rPr>
              <a:t>：</a:t>
            </a:r>
            <a:r>
              <a:rPr dirty="0" sz="1000">
                <a:latin typeface="Arial"/>
                <a:cs typeface="Arial"/>
              </a:rPr>
              <a:t>1)</a:t>
            </a:r>
            <a:r>
              <a:rPr dirty="0" sz="1000" spc="30">
                <a:latin typeface="Arial"/>
                <a:cs typeface="Arial"/>
              </a:rPr>
              <a:t> </a:t>
            </a:r>
            <a:r>
              <a:rPr dirty="0" sz="1000" spc="-5">
                <a:latin typeface="Arial"/>
                <a:cs typeface="Arial"/>
              </a:rPr>
              <a:t>2022</a:t>
            </a:r>
            <a:r>
              <a:rPr dirty="0" sz="1000" spc="-90">
                <a:latin typeface="Arial"/>
                <a:cs typeface="Arial"/>
              </a:rPr>
              <a:t> </a:t>
            </a:r>
            <a:r>
              <a:rPr dirty="0" sz="1000" spc="5">
                <a:latin typeface="PMingLiU"/>
                <a:cs typeface="PMingLiU"/>
              </a:rPr>
              <a:t>年</a:t>
            </a:r>
            <a:r>
              <a:rPr dirty="0" sz="1000" spc="245">
                <a:latin typeface="PMingLiU"/>
                <a:cs typeface="PMingLiU"/>
              </a:rPr>
              <a:t>前</a:t>
            </a:r>
            <a:r>
              <a:rPr dirty="0" sz="1000">
                <a:latin typeface="Arial"/>
                <a:cs typeface="Arial"/>
              </a:rPr>
              <a:t>CAR-T</a:t>
            </a:r>
            <a:r>
              <a:rPr dirty="0" sz="1000" spc="-55">
                <a:latin typeface="Arial"/>
                <a:cs typeface="Arial"/>
              </a:rPr>
              <a:t> </a:t>
            </a:r>
            <a:r>
              <a:rPr dirty="0" sz="1000" spc="5">
                <a:latin typeface="PMingLiU"/>
                <a:cs typeface="PMingLiU"/>
              </a:rPr>
              <a:t>产</a:t>
            </a:r>
            <a:r>
              <a:rPr dirty="0" sz="1000" spc="-20">
                <a:latin typeface="PMingLiU"/>
                <a:cs typeface="PMingLiU"/>
              </a:rPr>
              <a:t>品</a:t>
            </a:r>
            <a:r>
              <a:rPr dirty="0" sz="1000" spc="5">
                <a:latin typeface="PMingLiU"/>
                <a:cs typeface="PMingLiU"/>
              </a:rPr>
              <a:t>仅获</a:t>
            </a:r>
            <a:r>
              <a:rPr dirty="0" sz="1000" spc="-20">
                <a:latin typeface="PMingLiU"/>
                <a:cs typeface="PMingLiU"/>
              </a:rPr>
              <a:t>批</a:t>
            </a:r>
            <a:r>
              <a:rPr dirty="0" sz="1000" spc="5">
                <a:latin typeface="PMingLiU"/>
                <a:cs typeface="PMingLiU"/>
              </a:rPr>
              <a:t>末</a:t>
            </a:r>
            <a:r>
              <a:rPr dirty="0" sz="1000" spc="-20">
                <a:latin typeface="PMingLiU"/>
                <a:cs typeface="PMingLiU"/>
              </a:rPr>
              <a:t>线</a:t>
            </a:r>
            <a:r>
              <a:rPr dirty="0" sz="1000" spc="5">
                <a:latin typeface="PMingLiU"/>
                <a:cs typeface="PMingLiU"/>
              </a:rPr>
              <a:t>适应</a:t>
            </a:r>
            <a:r>
              <a:rPr dirty="0" sz="1000" spc="-20">
                <a:latin typeface="PMingLiU"/>
                <a:cs typeface="PMingLiU"/>
              </a:rPr>
              <a:t>症</a:t>
            </a:r>
            <a:r>
              <a:rPr dirty="0" sz="1000" spc="5">
                <a:latin typeface="PMingLiU"/>
                <a:cs typeface="PMingLiU"/>
              </a:rPr>
              <a:t>，  覆盖患</a:t>
            </a:r>
            <a:r>
              <a:rPr dirty="0" sz="1000" spc="-20">
                <a:latin typeface="PMingLiU"/>
                <a:cs typeface="PMingLiU"/>
              </a:rPr>
              <a:t>者</a:t>
            </a:r>
            <a:r>
              <a:rPr dirty="0" sz="1000" spc="5">
                <a:latin typeface="PMingLiU"/>
                <a:cs typeface="PMingLiU"/>
              </a:rPr>
              <a:t>少</a:t>
            </a:r>
            <a:r>
              <a:rPr dirty="0" sz="1000">
                <a:latin typeface="PMingLiU"/>
                <a:cs typeface="PMingLiU"/>
              </a:rPr>
              <a:t>；</a:t>
            </a:r>
            <a:r>
              <a:rPr dirty="0" sz="1000">
                <a:latin typeface="Arial"/>
                <a:cs typeface="Arial"/>
              </a:rPr>
              <a:t>2)</a:t>
            </a:r>
            <a:r>
              <a:rPr dirty="0" sz="1000" spc="130">
                <a:latin typeface="Arial"/>
                <a:cs typeface="Arial"/>
              </a:rPr>
              <a:t> </a:t>
            </a:r>
            <a:r>
              <a:rPr dirty="0" sz="1000" spc="-5">
                <a:latin typeface="Arial"/>
                <a:cs typeface="Arial"/>
              </a:rPr>
              <a:t>2021</a:t>
            </a:r>
            <a:r>
              <a:rPr dirty="0" sz="1000" spc="-50">
                <a:latin typeface="Arial"/>
                <a:cs typeface="Arial"/>
              </a:rPr>
              <a:t> </a:t>
            </a:r>
            <a:r>
              <a:rPr dirty="0" sz="1000" spc="5">
                <a:latin typeface="PMingLiU"/>
                <a:cs typeface="PMingLiU"/>
              </a:rPr>
              <a:t>年前</a:t>
            </a:r>
            <a:r>
              <a:rPr dirty="0" sz="1000" spc="-20">
                <a:latin typeface="PMingLiU"/>
                <a:cs typeface="PMingLiU"/>
              </a:rPr>
              <a:t>仅</a:t>
            </a:r>
            <a:r>
              <a:rPr dirty="0" sz="1000" spc="5">
                <a:latin typeface="PMingLiU"/>
                <a:cs typeface="PMingLiU"/>
              </a:rPr>
              <a:t>有靶向 </a:t>
            </a:r>
            <a:r>
              <a:rPr dirty="0" sz="1000" spc="-5">
                <a:latin typeface="Arial"/>
                <a:cs typeface="Arial"/>
              </a:rPr>
              <a:t>CD19</a:t>
            </a:r>
            <a:r>
              <a:rPr dirty="0" sz="1000" spc="-45">
                <a:latin typeface="Arial"/>
                <a:cs typeface="Arial"/>
              </a:rPr>
              <a:t> </a:t>
            </a:r>
            <a:r>
              <a:rPr dirty="0" sz="1000" spc="5">
                <a:latin typeface="PMingLiU"/>
                <a:cs typeface="PMingLiU"/>
              </a:rPr>
              <a:t>的</a:t>
            </a:r>
            <a:r>
              <a:rPr dirty="0" sz="1000">
                <a:latin typeface="PMingLiU"/>
                <a:cs typeface="PMingLiU"/>
              </a:rPr>
              <a:t> </a:t>
            </a:r>
            <a:r>
              <a:rPr dirty="0" sz="1000" spc="-5">
                <a:latin typeface="Arial"/>
                <a:cs typeface="Arial"/>
              </a:rPr>
              <a:t>CAR-T</a:t>
            </a:r>
            <a:r>
              <a:rPr dirty="0" sz="1000" spc="-30">
                <a:latin typeface="Arial"/>
                <a:cs typeface="Arial"/>
              </a:rPr>
              <a:t> </a:t>
            </a:r>
            <a:r>
              <a:rPr dirty="0" sz="1000" spc="-20">
                <a:latin typeface="PMingLiU"/>
                <a:cs typeface="PMingLiU"/>
              </a:rPr>
              <a:t>产</a:t>
            </a:r>
            <a:r>
              <a:rPr dirty="0" sz="1000" spc="5">
                <a:latin typeface="PMingLiU"/>
                <a:cs typeface="PMingLiU"/>
              </a:rPr>
              <a:t>品上市</a:t>
            </a:r>
            <a:r>
              <a:rPr dirty="0" sz="1000" spc="-20">
                <a:latin typeface="PMingLiU"/>
                <a:cs typeface="PMingLiU"/>
              </a:rPr>
              <a:t>，</a:t>
            </a:r>
            <a:r>
              <a:rPr dirty="0" sz="1000" spc="5">
                <a:latin typeface="PMingLiU"/>
                <a:cs typeface="PMingLiU"/>
              </a:rPr>
              <a:t>产品</a:t>
            </a:r>
            <a:r>
              <a:rPr dirty="0" sz="1000" spc="-20">
                <a:latin typeface="PMingLiU"/>
                <a:cs typeface="PMingLiU"/>
              </a:rPr>
              <a:t>同</a:t>
            </a:r>
            <a:r>
              <a:rPr dirty="0" sz="1000" spc="5">
                <a:latin typeface="PMingLiU"/>
                <a:cs typeface="PMingLiU"/>
              </a:rPr>
              <a:t>质化</a:t>
            </a:r>
            <a:r>
              <a:rPr dirty="0" sz="1000" spc="-20">
                <a:latin typeface="PMingLiU"/>
                <a:cs typeface="PMingLiU"/>
              </a:rPr>
              <a:t>严</a:t>
            </a:r>
            <a:r>
              <a:rPr dirty="0" sz="1000" spc="5">
                <a:latin typeface="PMingLiU"/>
                <a:cs typeface="PMingLiU"/>
              </a:rPr>
              <a:t>重</a:t>
            </a:r>
            <a:r>
              <a:rPr dirty="0" sz="1000">
                <a:latin typeface="PMingLiU"/>
                <a:cs typeface="PMingLiU"/>
              </a:rPr>
              <a:t>；</a:t>
            </a:r>
            <a:r>
              <a:rPr dirty="0" sz="1000">
                <a:latin typeface="Arial"/>
                <a:cs typeface="Arial"/>
              </a:rPr>
              <a:t>3)</a:t>
            </a:r>
            <a:r>
              <a:rPr dirty="0" sz="1000" spc="130">
                <a:latin typeface="Arial"/>
                <a:cs typeface="Arial"/>
              </a:rPr>
              <a:t> </a:t>
            </a:r>
            <a:r>
              <a:rPr dirty="0" sz="1000" spc="5">
                <a:latin typeface="PMingLiU"/>
                <a:cs typeface="PMingLiU"/>
              </a:rPr>
              <a:t>高昂 的生产</a:t>
            </a:r>
            <a:r>
              <a:rPr dirty="0" sz="1000" spc="-20">
                <a:latin typeface="PMingLiU"/>
                <a:cs typeface="PMingLiU"/>
              </a:rPr>
              <a:t>成</a:t>
            </a:r>
            <a:r>
              <a:rPr dirty="0" sz="1000" spc="5">
                <a:latin typeface="PMingLiU"/>
                <a:cs typeface="PMingLiU"/>
              </a:rPr>
              <a:t>本导</a:t>
            </a:r>
            <a:r>
              <a:rPr dirty="0" sz="1000" spc="-20">
                <a:latin typeface="PMingLiU"/>
                <a:cs typeface="PMingLiU"/>
              </a:rPr>
              <a:t>致</a:t>
            </a:r>
            <a:r>
              <a:rPr dirty="0" sz="1000" spc="5">
                <a:latin typeface="PMingLiU"/>
                <a:cs typeface="PMingLiU"/>
              </a:rPr>
              <a:t>高定</a:t>
            </a:r>
            <a:r>
              <a:rPr dirty="0" sz="1000" spc="-20">
                <a:latin typeface="PMingLiU"/>
                <a:cs typeface="PMingLiU"/>
              </a:rPr>
              <a:t>价</a:t>
            </a:r>
            <a:r>
              <a:rPr dirty="0" sz="1000" spc="5">
                <a:latin typeface="PMingLiU"/>
                <a:cs typeface="PMingLiU"/>
              </a:rPr>
              <a:t>，患</a:t>
            </a:r>
            <a:r>
              <a:rPr dirty="0" sz="1000" spc="-20">
                <a:latin typeface="PMingLiU"/>
                <a:cs typeface="PMingLiU"/>
              </a:rPr>
              <a:t>者</a:t>
            </a:r>
            <a:r>
              <a:rPr dirty="0" sz="1000" spc="5">
                <a:latin typeface="PMingLiU"/>
                <a:cs typeface="PMingLiU"/>
              </a:rPr>
              <a:t>可及</a:t>
            </a:r>
            <a:r>
              <a:rPr dirty="0" sz="1000" spc="-20">
                <a:latin typeface="PMingLiU"/>
                <a:cs typeface="PMingLiU"/>
              </a:rPr>
              <a:t>性</a:t>
            </a:r>
            <a:r>
              <a:rPr dirty="0" sz="1000" spc="5">
                <a:latin typeface="PMingLiU"/>
                <a:cs typeface="PMingLiU"/>
              </a:rPr>
              <a:t>较差</a:t>
            </a:r>
            <a:r>
              <a:rPr dirty="0" sz="1000">
                <a:latin typeface="PMingLiU"/>
                <a:cs typeface="PMingLiU"/>
              </a:rPr>
              <a:t>；</a:t>
            </a:r>
            <a:r>
              <a:rPr dirty="0" sz="1000">
                <a:latin typeface="Arial"/>
                <a:cs typeface="Arial"/>
              </a:rPr>
              <a:t>4)</a:t>
            </a:r>
            <a:r>
              <a:rPr dirty="0" sz="1000" spc="-15">
                <a:latin typeface="Arial"/>
                <a:cs typeface="Arial"/>
              </a:rPr>
              <a:t> </a:t>
            </a:r>
            <a:r>
              <a:rPr dirty="0" sz="1000">
                <a:latin typeface="Arial"/>
                <a:cs typeface="Arial"/>
              </a:rPr>
              <a:t>CAR-T</a:t>
            </a:r>
            <a:r>
              <a:rPr dirty="0" sz="1000" spc="-80">
                <a:latin typeface="Arial"/>
                <a:cs typeface="Arial"/>
              </a:rPr>
              <a:t> </a:t>
            </a:r>
            <a:r>
              <a:rPr dirty="0" sz="1000" spc="-20">
                <a:latin typeface="PMingLiU"/>
                <a:cs typeface="PMingLiU"/>
              </a:rPr>
              <a:t>生</a:t>
            </a:r>
            <a:r>
              <a:rPr dirty="0" sz="1000" spc="5">
                <a:latin typeface="PMingLiU"/>
                <a:cs typeface="PMingLiU"/>
              </a:rPr>
              <a:t>产流程</a:t>
            </a:r>
            <a:r>
              <a:rPr dirty="0" sz="1000" spc="-20">
                <a:latin typeface="PMingLiU"/>
                <a:cs typeface="PMingLiU"/>
              </a:rPr>
              <a:t>复</a:t>
            </a:r>
            <a:r>
              <a:rPr dirty="0" sz="1000" spc="5">
                <a:latin typeface="PMingLiU"/>
                <a:cs typeface="PMingLiU"/>
              </a:rPr>
              <a:t>杂，</a:t>
            </a:r>
            <a:r>
              <a:rPr dirty="0" sz="1000" spc="-20">
                <a:latin typeface="PMingLiU"/>
                <a:cs typeface="PMingLiU"/>
              </a:rPr>
              <a:t>产</a:t>
            </a:r>
            <a:r>
              <a:rPr dirty="0" sz="1000" spc="5">
                <a:latin typeface="PMingLiU"/>
                <a:cs typeface="PMingLiU"/>
              </a:rPr>
              <a:t>能释</a:t>
            </a:r>
            <a:r>
              <a:rPr dirty="0" sz="1000" spc="-20">
                <a:latin typeface="PMingLiU"/>
                <a:cs typeface="PMingLiU"/>
              </a:rPr>
              <a:t>放</a:t>
            </a:r>
            <a:r>
              <a:rPr dirty="0" sz="1000" spc="5">
                <a:latin typeface="PMingLiU"/>
                <a:cs typeface="PMingLiU"/>
              </a:rPr>
              <a:t>慢。</a:t>
            </a:r>
            <a:endParaRPr sz="1000">
              <a:latin typeface="PMingLiU"/>
              <a:cs typeface="PMingLiU"/>
            </a:endParaRPr>
          </a:p>
        </p:txBody>
      </p:sp>
      <p:pic>
        <p:nvPicPr>
          <p:cNvPr id="14" name="object 14"/>
          <p:cNvPicPr/>
          <p:nvPr/>
        </p:nvPicPr>
        <p:blipFill>
          <a:blip r:embed="rId3" cstate="print"/>
          <a:stretch>
            <a:fillRect/>
          </a:stretch>
        </p:blipFill>
        <p:spPr>
          <a:xfrm>
            <a:off x="699820" y="5489001"/>
            <a:ext cx="2829380" cy="1941505"/>
          </a:xfrm>
          <a:prstGeom prst="rect">
            <a:avLst/>
          </a:prstGeom>
        </p:spPr>
      </p:pic>
      <p:pic>
        <p:nvPicPr>
          <p:cNvPr id="15" name="object 15"/>
          <p:cNvPicPr/>
          <p:nvPr/>
        </p:nvPicPr>
        <p:blipFill>
          <a:blip r:embed="rId4" cstate="print"/>
          <a:stretch>
            <a:fillRect/>
          </a:stretch>
        </p:blipFill>
        <p:spPr>
          <a:xfrm>
            <a:off x="4058472" y="5489001"/>
            <a:ext cx="2753424" cy="1941505"/>
          </a:xfrm>
          <a:prstGeom prst="rect">
            <a:avLst/>
          </a:prstGeom>
        </p:spPr>
      </p:pic>
      <p:sp>
        <p:nvSpPr>
          <p:cNvPr id="16" name="object 16"/>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7" name="object 17"/>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71745" cy="1806575"/>
          </a:xfrm>
          <a:prstGeom prst="rect">
            <a:avLst/>
          </a:prstGeom>
        </p:spPr>
        <p:txBody>
          <a:bodyPr wrap="square" lIns="0" tIns="12700" rIns="0" bIns="0" rtlCol="0" vert="horz">
            <a:spAutoFit/>
          </a:bodyPr>
          <a:lstStyle/>
          <a:p>
            <a:pPr algn="just" marL="12700" marR="5080">
              <a:lnSpc>
                <a:spcPct val="139700"/>
              </a:lnSpc>
              <a:spcBef>
                <a:spcPts val="100"/>
              </a:spcBef>
            </a:pPr>
            <a:r>
              <a:rPr dirty="0" sz="1000" spc="5">
                <a:latin typeface="PMingLiU"/>
                <a:cs typeface="PMingLiU"/>
              </a:rPr>
              <a:t>根据各</a:t>
            </a:r>
            <a:r>
              <a:rPr dirty="0" sz="1000" spc="-20">
                <a:latin typeface="PMingLiU"/>
                <a:cs typeface="PMingLiU"/>
              </a:rPr>
              <a:t>公</a:t>
            </a:r>
            <a:r>
              <a:rPr dirty="0" sz="1000" spc="5">
                <a:latin typeface="PMingLiU"/>
                <a:cs typeface="PMingLiU"/>
              </a:rPr>
              <a:t>司财</a:t>
            </a:r>
            <a:r>
              <a:rPr dirty="0" sz="1000" spc="-20">
                <a:latin typeface="PMingLiU"/>
                <a:cs typeface="PMingLiU"/>
              </a:rPr>
              <a:t>报</a:t>
            </a:r>
            <a:r>
              <a:rPr dirty="0" sz="1000" spc="-5">
                <a:latin typeface="PMingLiU"/>
                <a:cs typeface="PMingLiU"/>
              </a:rPr>
              <a:t>，</a:t>
            </a:r>
            <a:r>
              <a:rPr dirty="0" sz="1000" spc="-5">
                <a:latin typeface="Arial"/>
                <a:cs typeface="Arial"/>
              </a:rPr>
              <a:t>2021</a:t>
            </a:r>
            <a:r>
              <a:rPr dirty="0" sz="1000" spc="25">
                <a:latin typeface="Arial"/>
                <a:cs typeface="Arial"/>
              </a:rPr>
              <a:t> </a:t>
            </a:r>
            <a:r>
              <a:rPr dirty="0" sz="1000" spc="5">
                <a:latin typeface="PMingLiU"/>
                <a:cs typeface="PMingLiU"/>
              </a:rPr>
              <a:t>年</a:t>
            </a:r>
            <a:r>
              <a:rPr dirty="0" sz="1000" spc="-20">
                <a:latin typeface="PMingLiU"/>
                <a:cs typeface="PMingLiU"/>
              </a:rPr>
              <a:t>五</a:t>
            </a:r>
            <a:r>
              <a:rPr dirty="0" sz="1000" spc="5">
                <a:latin typeface="PMingLiU"/>
                <a:cs typeface="PMingLiU"/>
              </a:rPr>
              <a:t>款</a:t>
            </a:r>
            <a:r>
              <a:rPr dirty="0" sz="1000" spc="105">
                <a:latin typeface="PMingLiU"/>
                <a:cs typeface="PMingLiU"/>
              </a:rPr>
              <a:t> </a:t>
            </a:r>
            <a:r>
              <a:rPr dirty="0" sz="1000">
                <a:latin typeface="Arial"/>
                <a:cs typeface="Arial"/>
              </a:rPr>
              <a:t>FDA</a:t>
            </a:r>
            <a:r>
              <a:rPr dirty="0" sz="1000" spc="15">
                <a:latin typeface="Arial"/>
                <a:cs typeface="Arial"/>
              </a:rPr>
              <a:t> </a:t>
            </a:r>
            <a:r>
              <a:rPr dirty="0" sz="1000" spc="5">
                <a:latin typeface="PMingLiU"/>
                <a:cs typeface="PMingLiU"/>
              </a:rPr>
              <a:t>批准</a:t>
            </a:r>
            <a:r>
              <a:rPr dirty="0" sz="1000" spc="-20">
                <a:latin typeface="PMingLiU"/>
                <a:cs typeface="PMingLiU"/>
              </a:rPr>
              <a:t>上</a:t>
            </a:r>
            <a:r>
              <a:rPr dirty="0" sz="1000" spc="5">
                <a:latin typeface="PMingLiU"/>
                <a:cs typeface="PMingLiU"/>
              </a:rPr>
              <a:t>市的</a:t>
            </a:r>
            <a:r>
              <a:rPr dirty="0" sz="1000" spc="105">
                <a:latin typeface="PMingLiU"/>
                <a:cs typeface="PMingLiU"/>
              </a:rPr>
              <a:t> </a:t>
            </a:r>
            <a:r>
              <a:rPr dirty="0" sz="1000" spc="-10">
                <a:latin typeface="Arial"/>
                <a:cs typeface="Arial"/>
              </a:rPr>
              <a:t>CAR-T</a:t>
            </a:r>
            <a:r>
              <a:rPr dirty="0" sz="1000" spc="45">
                <a:latin typeface="Arial"/>
                <a:cs typeface="Arial"/>
              </a:rPr>
              <a:t> </a:t>
            </a:r>
            <a:r>
              <a:rPr dirty="0" sz="1000" spc="5">
                <a:latin typeface="PMingLiU"/>
                <a:cs typeface="PMingLiU"/>
              </a:rPr>
              <a:t>产</a:t>
            </a:r>
            <a:r>
              <a:rPr dirty="0" sz="1000" spc="-20">
                <a:latin typeface="PMingLiU"/>
                <a:cs typeface="PMingLiU"/>
              </a:rPr>
              <a:t>品</a:t>
            </a:r>
            <a:r>
              <a:rPr dirty="0" sz="1000" spc="5">
                <a:latin typeface="PMingLiU"/>
                <a:cs typeface="PMingLiU"/>
              </a:rPr>
              <a:t>销售</a:t>
            </a:r>
            <a:r>
              <a:rPr dirty="0" sz="1000" spc="-20">
                <a:latin typeface="PMingLiU"/>
                <a:cs typeface="PMingLiU"/>
              </a:rPr>
              <a:t>额</a:t>
            </a:r>
            <a:r>
              <a:rPr dirty="0" sz="1000" spc="5">
                <a:latin typeface="PMingLiU"/>
                <a:cs typeface="PMingLiU"/>
              </a:rPr>
              <a:t>合计</a:t>
            </a:r>
            <a:r>
              <a:rPr dirty="0" sz="1000" spc="-20">
                <a:latin typeface="PMingLiU"/>
                <a:cs typeface="PMingLiU"/>
              </a:rPr>
              <a:t>超</a:t>
            </a:r>
            <a:r>
              <a:rPr dirty="0" sz="1000" spc="5">
                <a:latin typeface="PMingLiU"/>
                <a:cs typeface="PMingLiU"/>
              </a:rPr>
              <a:t>过</a:t>
            </a:r>
            <a:r>
              <a:rPr dirty="0" sz="1000" spc="105">
                <a:latin typeface="PMingLiU"/>
                <a:cs typeface="PMingLiU"/>
              </a:rPr>
              <a:t> </a:t>
            </a:r>
            <a:r>
              <a:rPr dirty="0" sz="1000" spc="-5">
                <a:latin typeface="Arial"/>
                <a:cs typeface="Arial"/>
              </a:rPr>
              <a:t>17</a:t>
            </a:r>
            <a:r>
              <a:rPr dirty="0" sz="1000" spc="30">
                <a:latin typeface="Arial"/>
                <a:cs typeface="Arial"/>
              </a:rPr>
              <a:t> </a:t>
            </a:r>
            <a:r>
              <a:rPr dirty="0" sz="1000" spc="-20">
                <a:latin typeface="PMingLiU"/>
                <a:cs typeface="PMingLiU"/>
              </a:rPr>
              <a:t>亿</a:t>
            </a:r>
            <a:r>
              <a:rPr dirty="0" sz="1000" spc="5">
                <a:latin typeface="PMingLiU"/>
                <a:cs typeface="PMingLiU"/>
              </a:rPr>
              <a:t>美元。 </a:t>
            </a:r>
            <a:r>
              <a:rPr dirty="0" sz="1000" spc="-5">
                <a:latin typeface="Arial"/>
                <a:cs typeface="Arial"/>
              </a:rPr>
              <a:t>2021</a:t>
            </a:r>
            <a:r>
              <a:rPr dirty="0" sz="1000" spc="-95">
                <a:latin typeface="Arial"/>
                <a:cs typeface="Arial"/>
              </a:rPr>
              <a:t> </a:t>
            </a:r>
            <a:r>
              <a:rPr dirty="0" sz="1000" spc="220">
                <a:latin typeface="PMingLiU"/>
                <a:cs typeface="PMingLiU"/>
              </a:rPr>
              <a:t>年</a:t>
            </a:r>
            <a:r>
              <a:rPr dirty="0" sz="1000">
                <a:latin typeface="Arial"/>
                <a:cs typeface="Arial"/>
              </a:rPr>
              <a:t>Gilead</a:t>
            </a:r>
            <a:r>
              <a:rPr dirty="0" sz="1000" spc="-90">
                <a:latin typeface="Arial"/>
                <a:cs typeface="Arial"/>
              </a:rPr>
              <a:t> </a:t>
            </a:r>
            <a:r>
              <a:rPr dirty="0" sz="1000" spc="-20">
                <a:latin typeface="PMingLiU"/>
                <a:cs typeface="PMingLiU"/>
              </a:rPr>
              <a:t>凭</a:t>
            </a:r>
            <a:r>
              <a:rPr dirty="0" sz="1000" spc="5">
                <a:latin typeface="PMingLiU"/>
                <a:cs typeface="PMingLiU"/>
              </a:rPr>
              <a:t>借靶向</a:t>
            </a:r>
            <a:r>
              <a:rPr dirty="0" sz="1000" spc="-40">
                <a:latin typeface="PMingLiU"/>
                <a:cs typeface="PMingLiU"/>
              </a:rPr>
              <a:t> </a:t>
            </a:r>
            <a:r>
              <a:rPr dirty="0" sz="1000" spc="-5">
                <a:latin typeface="Arial"/>
                <a:cs typeface="Arial"/>
              </a:rPr>
              <a:t>CD19</a:t>
            </a:r>
            <a:r>
              <a:rPr dirty="0" sz="1000" spc="-114">
                <a:latin typeface="Arial"/>
                <a:cs typeface="Arial"/>
              </a:rPr>
              <a:t> </a:t>
            </a:r>
            <a:r>
              <a:rPr dirty="0" sz="1000" spc="5">
                <a:latin typeface="PMingLiU"/>
                <a:cs typeface="PMingLiU"/>
              </a:rPr>
              <a:t>的两</a:t>
            </a:r>
            <a:r>
              <a:rPr dirty="0" sz="1000" spc="220">
                <a:latin typeface="PMingLiU"/>
                <a:cs typeface="PMingLiU"/>
              </a:rPr>
              <a:t>款</a:t>
            </a:r>
            <a:r>
              <a:rPr dirty="0" sz="1000" spc="-5">
                <a:latin typeface="Arial"/>
                <a:cs typeface="Arial"/>
              </a:rPr>
              <a:t>CAR-T</a:t>
            </a:r>
            <a:r>
              <a:rPr dirty="0" sz="1000" spc="-100">
                <a:latin typeface="Arial"/>
                <a:cs typeface="Arial"/>
              </a:rPr>
              <a:t> </a:t>
            </a:r>
            <a:r>
              <a:rPr dirty="0" sz="1000" spc="5">
                <a:latin typeface="PMingLiU"/>
                <a:cs typeface="PMingLiU"/>
              </a:rPr>
              <a:t>产品</a:t>
            </a:r>
            <a:r>
              <a:rPr dirty="0" sz="1000" spc="-5">
                <a:latin typeface="PMingLiU"/>
                <a:cs typeface="PMingLiU"/>
              </a:rPr>
              <a:t>，</a:t>
            </a:r>
            <a:r>
              <a:rPr dirty="0" sz="1000" spc="-5">
                <a:latin typeface="Arial"/>
                <a:cs typeface="Arial"/>
              </a:rPr>
              <a:t>Yescarta</a:t>
            </a:r>
            <a:r>
              <a:rPr dirty="0" sz="1000" spc="-90">
                <a:latin typeface="Arial"/>
                <a:cs typeface="Arial"/>
              </a:rPr>
              <a:t> </a:t>
            </a:r>
            <a:r>
              <a:rPr dirty="0" sz="1000" spc="5">
                <a:latin typeface="PMingLiU"/>
                <a:cs typeface="PMingLiU"/>
              </a:rPr>
              <a:t>和</a:t>
            </a:r>
            <a:r>
              <a:rPr dirty="0" sz="1000" spc="-40">
                <a:latin typeface="PMingLiU"/>
                <a:cs typeface="PMingLiU"/>
              </a:rPr>
              <a:t> </a:t>
            </a:r>
            <a:r>
              <a:rPr dirty="0" sz="1000" spc="-5">
                <a:latin typeface="Arial"/>
                <a:cs typeface="Arial"/>
              </a:rPr>
              <a:t>Breyanzi</a:t>
            </a:r>
            <a:r>
              <a:rPr dirty="0" sz="1000" spc="-5">
                <a:latin typeface="PMingLiU"/>
                <a:cs typeface="PMingLiU"/>
              </a:rPr>
              <a:t>，</a:t>
            </a:r>
            <a:r>
              <a:rPr dirty="0" sz="1000" spc="5">
                <a:latin typeface="PMingLiU"/>
                <a:cs typeface="PMingLiU"/>
              </a:rPr>
              <a:t>共</a:t>
            </a:r>
            <a:r>
              <a:rPr dirty="0" sz="1000" spc="-20">
                <a:latin typeface="PMingLiU"/>
                <a:cs typeface="PMingLiU"/>
              </a:rPr>
              <a:t>实</a:t>
            </a:r>
            <a:r>
              <a:rPr dirty="0" sz="1000" spc="5">
                <a:latin typeface="PMingLiU"/>
                <a:cs typeface="PMingLiU"/>
              </a:rPr>
              <a:t>现</a:t>
            </a:r>
            <a:r>
              <a:rPr dirty="0" sz="1000" spc="-40">
                <a:latin typeface="PMingLiU"/>
                <a:cs typeface="PMingLiU"/>
              </a:rPr>
              <a:t> </a:t>
            </a:r>
            <a:r>
              <a:rPr dirty="0" sz="1000">
                <a:latin typeface="Arial"/>
                <a:cs typeface="Arial"/>
              </a:rPr>
              <a:t>8.71</a:t>
            </a:r>
            <a:r>
              <a:rPr dirty="0" sz="1000" spc="-95">
                <a:latin typeface="Arial"/>
                <a:cs typeface="Arial"/>
              </a:rPr>
              <a:t> </a:t>
            </a:r>
            <a:r>
              <a:rPr dirty="0" sz="1000" spc="5">
                <a:latin typeface="PMingLiU"/>
                <a:cs typeface="PMingLiU"/>
              </a:rPr>
              <a:t>亿 美元的</a:t>
            </a:r>
            <a:r>
              <a:rPr dirty="0" sz="1000" spc="-20">
                <a:latin typeface="PMingLiU"/>
                <a:cs typeface="PMingLiU"/>
              </a:rPr>
              <a:t>收</a:t>
            </a:r>
            <a:r>
              <a:rPr dirty="0" sz="1000" spc="5">
                <a:latin typeface="PMingLiU"/>
                <a:cs typeface="PMingLiU"/>
              </a:rPr>
              <a:t>入。</a:t>
            </a:r>
            <a:r>
              <a:rPr dirty="0" sz="1000" spc="-5">
                <a:latin typeface="Arial"/>
                <a:cs typeface="Arial"/>
              </a:rPr>
              <a:t>Norvartis</a:t>
            </a:r>
            <a:r>
              <a:rPr dirty="0" sz="1000" spc="-110">
                <a:latin typeface="Arial"/>
                <a:cs typeface="Arial"/>
              </a:rPr>
              <a:t> </a:t>
            </a:r>
            <a:r>
              <a:rPr dirty="0" sz="1000" spc="5">
                <a:latin typeface="PMingLiU"/>
                <a:cs typeface="PMingLiU"/>
              </a:rPr>
              <a:t>仅有</a:t>
            </a:r>
            <a:r>
              <a:rPr dirty="0" sz="1000" spc="-20">
                <a:latin typeface="PMingLiU"/>
                <a:cs typeface="PMingLiU"/>
              </a:rPr>
              <a:t>一</a:t>
            </a:r>
            <a:r>
              <a:rPr dirty="0" sz="1000" spc="5">
                <a:latin typeface="PMingLiU"/>
                <a:cs typeface="PMingLiU"/>
              </a:rPr>
              <a:t>款</a:t>
            </a:r>
            <a:r>
              <a:rPr dirty="0" sz="1000" spc="-40">
                <a:latin typeface="PMingLiU"/>
                <a:cs typeface="PMingLiU"/>
              </a:rPr>
              <a:t> </a:t>
            </a:r>
            <a:r>
              <a:rPr dirty="0" sz="1000">
                <a:latin typeface="Arial"/>
                <a:cs typeface="Arial"/>
              </a:rPr>
              <a:t>Kymriah</a:t>
            </a:r>
            <a:r>
              <a:rPr dirty="0" sz="1000" spc="-85">
                <a:latin typeface="Arial"/>
                <a:cs typeface="Arial"/>
              </a:rPr>
              <a:t> </a:t>
            </a:r>
            <a:r>
              <a:rPr dirty="0" sz="1000" spc="5">
                <a:latin typeface="PMingLiU"/>
                <a:cs typeface="PMingLiU"/>
              </a:rPr>
              <a:t>于</a:t>
            </a:r>
            <a:r>
              <a:rPr dirty="0" sz="1000" spc="-40">
                <a:latin typeface="PMingLiU"/>
                <a:cs typeface="PMingLiU"/>
              </a:rPr>
              <a:t> </a:t>
            </a:r>
            <a:r>
              <a:rPr dirty="0" sz="1000" spc="-5">
                <a:latin typeface="Arial"/>
                <a:cs typeface="Arial"/>
              </a:rPr>
              <a:t>2017</a:t>
            </a:r>
            <a:r>
              <a:rPr dirty="0" sz="1000" spc="-90">
                <a:latin typeface="Arial"/>
                <a:cs typeface="Arial"/>
              </a:rPr>
              <a:t> </a:t>
            </a:r>
            <a:r>
              <a:rPr dirty="0" sz="1000" spc="5">
                <a:latin typeface="PMingLiU"/>
                <a:cs typeface="PMingLiU"/>
              </a:rPr>
              <a:t>年</a:t>
            </a:r>
            <a:r>
              <a:rPr dirty="0" sz="1000" spc="-20">
                <a:latin typeface="PMingLiU"/>
                <a:cs typeface="PMingLiU"/>
              </a:rPr>
              <a:t>获</a:t>
            </a:r>
            <a:r>
              <a:rPr dirty="0" sz="1000" spc="5">
                <a:latin typeface="PMingLiU"/>
                <a:cs typeface="PMingLiU"/>
              </a:rPr>
              <a:t>批上市</a:t>
            </a:r>
            <a:r>
              <a:rPr dirty="0" sz="1000" spc="-5">
                <a:latin typeface="PMingLiU"/>
                <a:cs typeface="PMingLiU"/>
              </a:rPr>
              <a:t>，</a:t>
            </a:r>
            <a:r>
              <a:rPr dirty="0" sz="1000" spc="-5">
                <a:latin typeface="Arial"/>
                <a:cs typeface="Arial"/>
              </a:rPr>
              <a:t>2021</a:t>
            </a:r>
            <a:r>
              <a:rPr dirty="0" sz="1000" spc="-90">
                <a:latin typeface="Arial"/>
                <a:cs typeface="Arial"/>
              </a:rPr>
              <a:t> </a:t>
            </a:r>
            <a:r>
              <a:rPr dirty="0" sz="1000" spc="5">
                <a:latin typeface="PMingLiU"/>
                <a:cs typeface="PMingLiU"/>
              </a:rPr>
              <a:t>年</a:t>
            </a:r>
            <a:r>
              <a:rPr dirty="0" sz="1000" spc="-20">
                <a:latin typeface="PMingLiU"/>
                <a:cs typeface="PMingLiU"/>
              </a:rPr>
              <a:t>销</a:t>
            </a:r>
            <a:r>
              <a:rPr dirty="0" sz="1000" spc="5">
                <a:latin typeface="PMingLiU"/>
                <a:cs typeface="PMingLiU"/>
              </a:rPr>
              <a:t>售额达</a:t>
            </a:r>
            <a:r>
              <a:rPr dirty="0" sz="1000" spc="-40">
                <a:latin typeface="PMingLiU"/>
                <a:cs typeface="PMingLiU"/>
              </a:rPr>
              <a:t> </a:t>
            </a:r>
            <a:r>
              <a:rPr dirty="0" sz="1000">
                <a:latin typeface="Arial"/>
                <a:cs typeface="Arial"/>
              </a:rPr>
              <a:t>5.87</a:t>
            </a:r>
            <a:r>
              <a:rPr dirty="0" sz="1000" spc="-95">
                <a:latin typeface="Arial"/>
                <a:cs typeface="Arial"/>
              </a:rPr>
              <a:t> </a:t>
            </a:r>
            <a:r>
              <a:rPr dirty="0" sz="1000" spc="-20">
                <a:latin typeface="PMingLiU"/>
                <a:cs typeface="PMingLiU"/>
              </a:rPr>
              <a:t>亿美 </a:t>
            </a:r>
            <a:r>
              <a:rPr dirty="0" sz="1000" spc="5">
                <a:latin typeface="PMingLiU"/>
                <a:cs typeface="PMingLiU"/>
              </a:rPr>
              <a:t>元。</a:t>
            </a:r>
            <a:r>
              <a:rPr dirty="0" sz="1000" spc="-5">
                <a:latin typeface="Arial"/>
                <a:cs typeface="Arial"/>
              </a:rPr>
              <a:t>2021</a:t>
            </a:r>
            <a:r>
              <a:rPr dirty="0" sz="1000" spc="-95">
                <a:latin typeface="Arial"/>
                <a:cs typeface="Arial"/>
              </a:rPr>
              <a:t> </a:t>
            </a:r>
            <a:r>
              <a:rPr dirty="0" sz="1000" spc="5">
                <a:latin typeface="PMingLiU"/>
                <a:cs typeface="PMingLiU"/>
              </a:rPr>
              <a:t>年初</a:t>
            </a:r>
            <a:r>
              <a:rPr dirty="0" sz="1000" spc="-45">
                <a:latin typeface="PMingLiU"/>
                <a:cs typeface="PMingLiU"/>
              </a:rPr>
              <a:t> </a:t>
            </a:r>
            <a:r>
              <a:rPr dirty="0" sz="1000">
                <a:latin typeface="Arial"/>
                <a:cs typeface="Arial"/>
              </a:rPr>
              <a:t>BMS</a:t>
            </a:r>
            <a:r>
              <a:rPr dirty="0" sz="1000" spc="-110">
                <a:latin typeface="Arial"/>
                <a:cs typeface="Arial"/>
              </a:rPr>
              <a:t> </a:t>
            </a:r>
            <a:r>
              <a:rPr dirty="0" sz="1000" spc="5">
                <a:latin typeface="PMingLiU"/>
                <a:cs typeface="PMingLiU"/>
              </a:rPr>
              <a:t>的首</a:t>
            </a:r>
            <a:r>
              <a:rPr dirty="0" sz="1000" spc="220">
                <a:latin typeface="PMingLiU"/>
                <a:cs typeface="PMingLiU"/>
              </a:rPr>
              <a:t>个</a:t>
            </a:r>
            <a:r>
              <a:rPr dirty="0" sz="1000" spc="-5">
                <a:latin typeface="Arial"/>
                <a:cs typeface="Arial"/>
              </a:rPr>
              <a:t>CAR-T</a:t>
            </a:r>
            <a:r>
              <a:rPr dirty="0" sz="1000" spc="-80">
                <a:latin typeface="Arial"/>
                <a:cs typeface="Arial"/>
              </a:rPr>
              <a:t> </a:t>
            </a:r>
            <a:r>
              <a:rPr dirty="0" sz="1000" spc="-20">
                <a:latin typeface="PMingLiU"/>
                <a:cs typeface="PMingLiU"/>
              </a:rPr>
              <a:t>产</a:t>
            </a:r>
            <a:r>
              <a:rPr dirty="0" sz="1000" spc="5">
                <a:latin typeface="PMingLiU"/>
                <a:cs typeface="PMingLiU"/>
              </a:rPr>
              <a:t>品，</a:t>
            </a:r>
            <a:r>
              <a:rPr dirty="0" sz="1000" spc="-20">
                <a:latin typeface="PMingLiU"/>
                <a:cs typeface="PMingLiU"/>
              </a:rPr>
              <a:t>也</a:t>
            </a:r>
            <a:r>
              <a:rPr dirty="0" sz="1000" spc="5">
                <a:latin typeface="PMingLiU"/>
                <a:cs typeface="PMingLiU"/>
              </a:rPr>
              <a:t>是全</a:t>
            </a:r>
            <a:r>
              <a:rPr dirty="0" sz="1000" spc="-20">
                <a:latin typeface="PMingLiU"/>
                <a:cs typeface="PMingLiU"/>
              </a:rPr>
              <a:t>球</a:t>
            </a:r>
            <a:r>
              <a:rPr dirty="0" sz="1000" spc="5">
                <a:latin typeface="PMingLiU"/>
                <a:cs typeface="PMingLiU"/>
              </a:rPr>
              <a:t>第</a:t>
            </a:r>
            <a:r>
              <a:rPr dirty="0" sz="1000" spc="-20">
                <a:latin typeface="PMingLiU"/>
                <a:cs typeface="PMingLiU"/>
              </a:rPr>
              <a:t>四</a:t>
            </a:r>
            <a:r>
              <a:rPr dirty="0" sz="1000" spc="225">
                <a:latin typeface="PMingLiU"/>
                <a:cs typeface="PMingLiU"/>
              </a:rPr>
              <a:t>款</a:t>
            </a:r>
            <a:r>
              <a:rPr dirty="0" sz="1000" spc="-5">
                <a:latin typeface="Arial"/>
                <a:cs typeface="Arial"/>
              </a:rPr>
              <a:t>CD19</a:t>
            </a:r>
            <a:r>
              <a:rPr dirty="0" sz="1000" spc="-70">
                <a:latin typeface="Arial"/>
                <a:cs typeface="Arial"/>
              </a:rPr>
              <a:t> </a:t>
            </a:r>
            <a:r>
              <a:rPr dirty="0" sz="1000">
                <a:latin typeface="Arial"/>
                <a:cs typeface="Arial"/>
              </a:rPr>
              <a:t>CAR-T</a:t>
            </a:r>
            <a:r>
              <a:rPr dirty="0" sz="1000" spc="-80">
                <a:latin typeface="Arial"/>
                <a:cs typeface="Arial"/>
              </a:rPr>
              <a:t> </a:t>
            </a:r>
            <a:r>
              <a:rPr dirty="0" sz="1000" spc="-20">
                <a:latin typeface="PMingLiU"/>
                <a:cs typeface="PMingLiU"/>
              </a:rPr>
              <a:t>实</a:t>
            </a:r>
            <a:r>
              <a:rPr dirty="0" sz="1000" spc="5">
                <a:latin typeface="PMingLiU"/>
                <a:cs typeface="PMingLiU"/>
              </a:rPr>
              <a:t>现商</a:t>
            </a:r>
            <a:r>
              <a:rPr dirty="0" sz="1000" spc="-20">
                <a:latin typeface="PMingLiU"/>
                <a:cs typeface="PMingLiU"/>
              </a:rPr>
              <a:t>业</a:t>
            </a:r>
            <a:r>
              <a:rPr dirty="0" sz="1000" spc="5">
                <a:latin typeface="PMingLiU"/>
                <a:cs typeface="PMingLiU"/>
              </a:rPr>
              <a:t>化，</a:t>
            </a:r>
            <a:r>
              <a:rPr dirty="0" sz="1000" spc="-20">
                <a:latin typeface="PMingLiU"/>
                <a:cs typeface="PMingLiU"/>
              </a:rPr>
              <a:t>是</a:t>
            </a:r>
            <a:r>
              <a:rPr dirty="0" sz="1000" spc="5">
                <a:latin typeface="PMingLiU"/>
                <a:cs typeface="PMingLiU"/>
              </a:rPr>
              <a:t>来 自</a:t>
            </a:r>
            <a:r>
              <a:rPr dirty="0" sz="1000">
                <a:latin typeface="PMingLiU"/>
                <a:cs typeface="PMingLiU"/>
              </a:rPr>
              <a:t> </a:t>
            </a:r>
            <a:r>
              <a:rPr dirty="0" sz="1000" spc="-5">
                <a:latin typeface="Arial"/>
                <a:cs typeface="Arial"/>
              </a:rPr>
              <a:t>Juno</a:t>
            </a:r>
            <a:r>
              <a:rPr dirty="0" sz="1000" spc="-75">
                <a:latin typeface="Arial"/>
                <a:cs typeface="Arial"/>
              </a:rPr>
              <a:t> </a:t>
            </a:r>
            <a:r>
              <a:rPr dirty="0" sz="1000" spc="5">
                <a:latin typeface="PMingLiU"/>
                <a:cs typeface="PMingLiU"/>
              </a:rPr>
              <a:t>的 </a:t>
            </a:r>
            <a:r>
              <a:rPr dirty="0" sz="1000" spc="-5">
                <a:latin typeface="Arial"/>
                <a:cs typeface="Arial"/>
              </a:rPr>
              <a:t>Breyanzi</a:t>
            </a:r>
            <a:r>
              <a:rPr dirty="0" sz="1000" spc="-5">
                <a:latin typeface="PMingLiU"/>
                <a:cs typeface="PMingLiU"/>
              </a:rPr>
              <a:t>，</a:t>
            </a:r>
            <a:r>
              <a:rPr dirty="0" sz="1000" spc="5">
                <a:latin typeface="PMingLiU"/>
                <a:cs typeface="PMingLiU"/>
              </a:rPr>
              <a:t>然而</a:t>
            </a:r>
            <a:r>
              <a:rPr dirty="0" sz="1000" spc="-20">
                <a:latin typeface="PMingLiU"/>
                <a:cs typeface="PMingLiU"/>
              </a:rPr>
              <a:t>全</a:t>
            </a:r>
            <a:r>
              <a:rPr dirty="0" sz="1000" spc="5">
                <a:latin typeface="PMingLiU"/>
                <a:cs typeface="PMingLiU"/>
              </a:rPr>
              <a:t>年销</a:t>
            </a:r>
            <a:r>
              <a:rPr dirty="0" sz="1000" spc="-20">
                <a:latin typeface="PMingLiU"/>
                <a:cs typeface="PMingLiU"/>
              </a:rPr>
              <a:t>售</a:t>
            </a:r>
            <a:r>
              <a:rPr dirty="0" sz="1000" spc="5">
                <a:latin typeface="PMingLiU"/>
                <a:cs typeface="PMingLiU"/>
              </a:rPr>
              <a:t>额并</a:t>
            </a:r>
            <a:r>
              <a:rPr dirty="0" sz="1000" spc="-20">
                <a:latin typeface="PMingLiU"/>
                <a:cs typeface="PMingLiU"/>
              </a:rPr>
              <a:t>未</a:t>
            </a:r>
            <a:r>
              <a:rPr dirty="0" sz="1000" spc="5">
                <a:latin typeface="PMingLiU"/>
                <a:cs typeface="PMingLiU"/>
              </a:rPr>
              <a:t>过亿</a:t>
            </a:r>
            <a:r>
              <a:rPr dirty="0" sz="1000" spc="-20">
                <a:latin typeface="PMingLiU"/>
                <a:cs typeface="PMingLiU"/>
              </a:rPr>
              <a:t>。</a:t>
            </a:r>
            <a:r>
              <a:rPr dirty="0" sz="1000" spc="5">
                <a:latin typeface="PMingLiU"/>
                <a:cs typeface="PMingLiU"/>
              </a:rPr>
              <a:t>相</a:t>
            </a:r>
            <a:r>
              <a:rPr dirty="0" sz="1000" spc="-20">
                <a:latin typeface="PMingLiU"/>
                <a:cs typeface="PMingLiU"/>
              </a:rPr>
              <a:t>比</a:t>
            </a:r>
            <a:r>
              <a:rPr dirty="0" sz="1000" spc="5">
                <a:latin typeface="PMingLiU"/>
                <a:cs typeface="PMingLiU"/>
              </a:rPr>
              <a:t>之下</a:t>
            </a:r>
            <a:r>
              <a:rPr dirty="0" sz="1000">
                <a:latin typeface="PMingLiU"/>
                <a:cs typeface="PMingLiU"/>
              </a:rPr>
              <a:t>，</a:t>
            </a:r>
            <a:r>
              <a:rPr dirty="0" sz="1000">
                <a:latin typeface="Arial"/>
                <a:cs typeface="Arial"/>
              </a:rPr>
              <a:t>BMS/</a:t>
            </a:r>
            <a:r>
              <a:rPr dirty="0" sz="1000" spc="140">
                <a:latin typeface="Arial"/>
                <a:cs typeface="Arial"/>
              </a:rPr>
              <a:t> </a:t>
            </a:r>
            <a:r>
              <a:rPr dirty="0" sz="1000">
                <a:latin typeface="Arial"/>
                <a:cs typeface="Arial"/>
              </a:rPr>
              <a:t>Bluebird</a:t>
            </a:r>
            <a:r>
              <a:rPr dirty="0" sz="1000" spc="-65">
                <a:latin typeface="Arial"/>
                <a:cs typeface="Arial"/>
              </a:rPr>
              <a:t> </a:t>
            </a:r>
            <a:r>
              <a:rPr dirty="0" sz="1000" spc="5">
                <a:latin typeface="PMingLiU"/>
                <a:cs typeface="PMingLiU"/>
              </a:rPr>
              <a:t>的</a:t>
            </a:r>
            <a:r>
              <a:rPr dirty="0" sz="1000" spc="-20">
                <a:latin typeface="PMingLiU"/>
                <a:cs typeface="PMingLiU"/>
              </a:rPr>
              <a:t> </a:t>
            </a:r>
            <a:r>
              <a:rPr dirty="0" sz="1000">
                <a:latin typeface="Arial"/>
                <a:cs typeface="Arial"/>
              </a:rPr>
              <a:t>Abecma</a:t>
            </a:r>
            <a:r>
              <a:rPr dirty="0" sz="1000" spc="-70">
                <a:latin typeface="Arial"/>
                <a:cs typeface="Arial"/>
              </a:rPr>
              <a:t> </a:t>
            </a:r>
            <a:r>
              <a:rPr dirty="0" sz="1000" spc="5">
                <a:latin typeface="PMingLiU"/>
                <a:cs typeface="PMingLiU"/>
              </a:rPr>
              <a:t>作 为全球首款</a:t>
            </a:r>
            <a:r>
              <a:rPr dirty="0" sz="1000" spc="-40">
                <a:latin typeface="PMingLiU"/>
                <a:cs typeface="PMingLiU"/>
              </a:rPr>
              <a:t> </a:t>
            </a:r>
            <a:r>
              <a:rPr dirty="0" sz="1000" spc="-5">
                <a:latin typeface="Arial"/>
                <a:cs typeface="Arial"/>
              </a:rPr>
              <a:t>BCMA</a:t>
            </a:r>
            <a:r>
              <a:rPr dirty="0" sz="1000" spc="-60">
                <a:latin typeface="Arial"/>
                <a:cs typeface="Arial"/>
              </a:rPr>
              <a:t> </a:t>
            </a:r>
            <a:r>
              <a:rPr dirty="0" sz="1000" spc="-10">
                <a:latin typeface="Arial"/>
                <a:cs typeface="Arial"/>
              </a:rPr>
              <a:t>CAR-T</a:t>
            </a:r>
            <a:r>
              <a:rPr dirty="0" sz="1000" spc="-10">
                <a:latin typeface="PMingLiU"/>
                <a:cs typeface="PMingLiU"/>
              </a:rPr>
              <a:t>，</a:t>
            </a:r>
            <a:r>
              <a:rPr dirty="0" sz="1000" spc="5">
                <a:latin typeface="PMingLiU"/>
                <a:cs typeface="PMingLiU"/>
              </a:rPr>
              <a:t>虽然</a:t>
            </a:r>
            <a:r>
              <a:rPr dirty="0" sz="1000" spc="-20">
                <a:latin typeface="PMingLiU"/>
                <a:cs typeface="PMingLiU"/>
              </a:rPr>
              <a:t>上</a:t>
            </a:r>
            <a:r>
              <a:rPr dirty="0" sz="1000" spc="5">
                <a:latin typeface="PMingLiU"/>
                <a:cs typeface="PMingLiU"/>
              </a:rPr>
              <a:t>市时</a:t>
            </a:r>
            <a:r>
              <a:rPr dirty="0" sz="1000" spc="-20">
                <a:latin typeface="PMingLiU"/>
                <a:cs typeface="PMingLiU"/>
              </a:rPr>
              <a:t>间</a:t>
            </a:r>
            <a:r>
              <a:rPr dirty="0" sz="1000" spc="5">
                <a:latin typeface="PMingLiU"/>
                <a:cs typeface="PMingLiU"/>
              </a:rPr>
              <a:t>相比</a:t>
            </a:r>
            <a:r>
              <a:rPr dirty="0" sz="1000" spc="-40">
                <a:latin typeface="PMingLiU"/>
                <a:cs typeface="PMingLiU"/>
              </a:rPr>
              <a:t> </a:t>
            </a:r>
            <a:r>
              <a:rPr dirty="0" sz="1000" spc="-5">
                <a:latin typeface="Arial"/>
                <a:cs typeface="Arial"/>
              </a:rPr>
              <a:t>Breyanzi</a:t>
            </a:r>
            <a:r>
              <a:rPr dirty="0" sz="1000" spc="-65">
                <a:latin typeface="Arial"/>
                <a:cs typeface="Arial"/>
              </a:rPr>
              <a:t> </a:t>
            </a:r>
            <a:r>
              <a:rPr dirty="0" sz="1000" spc="5">
                <a:latin typeface="PMingLiU"/>
                <a:cs typeface="PMingLiU"/>
              </a:rPr>
              <a:t>晚将</a:t>
            </a:r>
            <a:r>
              <a:rPr dirty="0" sz="1000" spc="-20">
                <a:latin typeface="PMingLiU"/>
                <a:cs typeface="PMingLiU"/>
              </a:rPr>
              <a:t>近</a:t>
            </a:r>
            <a:r>
              <a:rPr dirty="0" sz="1000" spc="5">
                <a:latin typeface="PMingLiU"/>
                <a:cs typeface="PMingLiU"/>
              </a:rPr>
              <a:t>两个</a:t>
            </a:r>
            <a:r>
              <a:rPr dirty="0" sz="1000" spc="-20">
                <a:latin typeface="PMingLiU"/>
                <a:cs typeface="PMingLiU"/>
              </a:rPr>
              <a:t>月</a:t>
            </a:r>
            <a:r>
              <a:rPr dirty="0" sz="1000" spc="5">
                <a:latin typeface="PMingLiU"/>
                <a:cs typeface="PMingLiU"/>
              </a:rPr>
              <a:t>，但其</a:t>
            </a:r>
            <a:r>
              <a:rPr dirty="0" sz="1000" spc="-35">
                <a:latin typeface="PMingLiU"/>
                <a:cs typeface="PMingLiU"/>
              </a:rPr>
              <a:t> </a:t>
            </a:r>
            <a:r>
              <a:rPr dirty="0" sz="1000">
                <a:latin typeface="Arial"/>
                <a:cs typeface="Arial"/>
              </a:rPr>
              <a:t>9</a:t>
            </a:r>
            <a:r>
              <a:rPr dirty="0" sz="1000" spc="-90">
                <a:latin typeface="Arial"/>
                <a:cs typeface="Arial"/>
              </a:rPr>
              <a:t> </a:t>
            </a:r>
            <a:r>
              <a:rPr dirty="0" sz="1000" spc="5">
                <a:latin typeface="PMingLiU"/>
                <a:cs typeface="PMingLiU"/>
              </a:rPr>
              <a:t>个月</a:t>
            </a:r>
            <a:r>
              <a:rPr dirty="0" sz="1000" spc="-20">
                <a:latin typeface="PMingLiU"/>
                <a:cs typeface="PMingLiU"/>
              </a:rPr>
              <a:t>销</a:t>
            </a:r>
            <a:r>
              <a:rPr dirty="0" sz="1000" spc="5">
                <a:latin typeface="PMingLiU"/>
                <a:cs typeface="PMingLiU"/>
              </a:rPr>
              <a:t>售额 接近于</a:t>
            </a:r>
            <a:r>
              <a:rPr dirty="0" sz="1000" spc="-25">
                <a:latin typeface="PMingLiU"/>
                <a:cs typeface="PMingLiU"/>
              </a:rPr>
              <a:t> </a:t>
            </a:r>
            <a:r>
              <a:rPr dirty="0" sz="1000">
                <a:latin typeface="Arial"/>
                <a:cs typeface="Arial"/>
              </a:rPr>
              <a:t>Breyanzi</a:t>
            </a:r>
            <a:r>
              <a:rPr dirty="0" sz="1000" spc="-70">
                <a:latin typeface="Arial"/>
                <a:cs typeface="Arial"/>
              </a:rPr>
              <a:t> </a:t>
            </a:r>
            <a:r>
              <a:rPr dirty="0" sz="1000" spc="5">
                <a:latin typeface="PMingLiU"/>
                <a:cs typeface="PMingLiU"/>
              </a:rPr>
              <a:t>的两</a:t>
            </a:r>
            <a:r>
              <a:rPr dirty="0" sz="1000" spc="-20">
                <a:latin typeface="PMingLiU"/>
                <a:cs typeface="PMingLiU"/>
              </a:rPr>
              <a:t>倍</a:t>
            </a:r>
            <a:r>
              <a:rPr dirty="0" sz="1000" spc="5">
                <a:latin typeface="PMingLiU"/>
                <a:cs typeface="PMingLiU"/>
              </a:rPr>
              <a:t>。</a:t>
            </a:r>
            <a:endParaRPr sz="1000">
              <a:latin typeface="PMingLiU"/>
              <a:cs typeface="PMingLiU"/>
            </a:endParaRPr>
          </a:p>
          <a:p>
            <a:pPr algn="just" marL="12700">
              <a:lnSpc>
                <a:spcPct val="100000"/>
              </a:lnSpc>
              <a:spcBef>
                <a:spcPts val="108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15:</a:t>
            </a:r>
            <a:r>
              <a:rPr dirty="0" sz="1000" spc="-15" b="1">
                <a:latin typeface="Arial"/>
                <a:cs typeface="Arial"/>
              </a:rPr>
              <a:t> </a:t>
            </a:r>
            <a:r>
              <a:rPr dirty="0" sz="1000" spc="5" b="1">
                <a:latin typeface="Microsoft JhengHei UI"/>
                <a:cs typeface="Microsoft JhengHei UI"/>
              </a:rPr>
              <a:t>海外获批</a:t>
            </a:r>
            <a:r>
              <a:rPr dirty="0" sz="1000" spc="-20" b="1">
                <a:latin typeface="Microsoft JhengHei UI"/>
                <a:cs typeface="Microsoft JhengHei UI"/>
              </a:rPr>
              <a:t>情</a:t>
            </a:r>
            <a:r>
              <a:rPr dirty="0" sz="1000" spc="5" b="1">
                <a:latin typeface="Microsoft JhengHei UI"/>
                <a:cs typeface="Microsoft JhengHei UI"/>
              </a:rPr>
              <a:t>况</a:t>
            </a:r>
            <a:r>
              <a:rPr dirty="0" sz="1000" spc="-20" b="1">
                <a:latin typeface="Arial"/>
                <a:cs typeface="Arial"/>
              </a:rPr>
              <a:t>/</a:t>
            </a:r>
            <a:r>
              <a:rPr dirty="0" sz="1000" spc="5" b="1">
                <a:latin typeface="Microsoft JhengHei UI"/>
                <a:cs typeface="Microsoft JhengHei UI"/>
              </a:rPr>
              <a:t>历年销</a:t>
            </a:r>
            <a:r>
              <a:rPr dirty="0" sz="1000" spc="-20" b="1">
                <a:latin typeface="Microsoft JhengHei UI"/>
                <a:cs typeface="Microsoft JhengHei UI"/>
              </a:rPr>
              <a:t>售</a:t>
            </a:r>
            <a:r>
              <a:rPr dirty="0" sz="1000" spc="5" b="1">
                <a:latin typeface="Microsoft JhengHei UI"/>
                <a:cs typeface="Microsoft JhengHei UI"/>
              </a:rPr>
              <a:t>额一览</a:t>
            </a:r>
            <a:endParaRPr sz="1000">
              <a:latin typeface="Microsoft JhengHei UI"/>
              <a:cs typeface="Microsoft JhengHei UI"/>
            </a:endParaRPr>
          </a:p>
        </p:txBody>
      </p:sp>
      <p:pic>
        <p:nvPicPr>
          <p:cNvPr id="8" name="object 8"/>
          <p:cNvPicPr/>
          <p:nvPr/>
        </p:nvPicPr>
        <p:blipFill>
          <a:blip r:embed="rId3" cstate="print"/>
          <a:stretch>
            <a:fillRect/>
          </a:stretch>
        </p:blipFill>
        <p:spPr>
          <a:xfrm>
            <a:off x="521512" y="2817240"/>
            <a:ext cx="5080127" cy="3905758"/>
          </a:xfrm>
          <a:prstGeom prst="rect">
            <a:avLst/>
          </a:prstGeom>
        </p:spPr>
      </p:pic>
      <p:sp>
        <p:nvSpPr>
          <p:cNvPr id="9" name="object 9"/>
          <p:cNvSpPr txBox="1"/>
          <p:nvPr/>
        </p:nvSpPr>
        <p:spPr>
          <a:xfrm>
            <a:off x="527100" y="6722490"/>
            <a:ext cx="5071745" cy="2853055"/>
          </a:xfrm>
          <a:prstGeom prst="rect">
            <a:avLst/>
          </a:prstGeom>
        </p:spPr>
        <p:txBody>
          <a:bodyPr wrap="square" lIns="0" tIns="11430" rIns="0" bIns="0" rtlCol="0" vert="horz">
            <a:spAutoFit/>
          </a:bodyPr>
          <a:lstStyle/>
          <a:p>
            <a:pPr algn="just"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10">
                <a:latin typeface="PMingLiU"/>
                <a:cs typeface="PMingLiU"/>
              </a:rPr>
              <a:t>：公</a:t>
            </a:r>
            <a:r>
              <a:rPr dirty="0" sz="800" spc="10">
                <a:latin typeface="PMingLiU"/>
                <a:cs typeface="PMingLiU"/>
              </a:rPr>
              <a:t>司</a:t>
            </a:r>
            <a:r>
              <a:rPr dirty="0" sz="800" spc="-10">
                <a:latin typeface="PMingLiU"/>
                <a:cs typeface="PMingLiU"/>
              </a:rPr>
              <a:t>年报</a:t>
            </a:r>
            <a:r>
              <a:rPr dirty="0" sz="800" spc="-5">
                <a:latin typeface="PMingLiU"/>
                <a:cs typeface="PMingLiU"/>
              </a:rPr>
              <a:t>，</a:t>
            </a:r>
            <a:r>
              <a:rPr dirty="0" sz="800" spc="-5">
                <a:latin typeface="Arial"/>
                <a:cs typeface="Arial"/>
              </a:rPr>
              <a:t>AJMC,</a:t>
            </a:r>
            <a:r>
              <a:rPr dirty="0" sz="800" spc="5">
                <a:latin typeface="Arial"/>
                <a:cs typeface="Arial"/>
              </a:rPr>
              <a:t> </a:t>
            </a:r>
            <a:r>
              <a:rPr dirty="0" sz="800" spc="-5">
                <a:latin typeface="Arial"/>
                <a:cs typeface="Arial"/>
              </a:rPr>
              <a:t>FDA</a:t>
            </a:r>
            <a:r>
              <a:rPr dirty="0" sz="800" spc="-5">
                <a:latin typeface="PMingLiU"/>
                <a:cs typeface="PMingLiU"/>
              </a:rPr>
              <a:t>，</a:t>
            </a:r>
            <a:r>
              <a:rPr dirty="0" sz="800" spc="-5">
                <a:latin typeface="Arial"/>
                <a:cs typeface="Arial"/>
              </a:rPr>
              <a:t>EMA,</a:t>
            </a:r>
            <a:r>
              <a:rPr dirty="0" sz="800" spc="10">
                <a:latin typeface="Arial"/>
                <a:cs typeface="Arial"/>
              </a:rPr>
              <a:t> </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p>
            <a:pPr>
              <a:lnSpc>
                <a:spcPct val="100000"/>
              </a:lnSpc>
              <a:spcBef>
                <a:spcPts val="60"/>
              </a:spcBef>
            </a:pPr>
            <a:endParaRPr sz="1150">
              <a:latin typeface="PMingLiU"/>
              <a:cs typeface="PMingLiU"/>
            </a:endParaRPr>
          </a:p>
          <a:p>
            <a:pPr algn="just" marL="12700" marR="5080">
              <a:lnSpc>
                <a:spcPct val="140100"/>
              </a:lnSpc>
              <a:spcBef>
                <a:spcPts val="5"/>
              </a:spcBef>
            </a:pPr>
            <a:r>
              <a:rPr dirty="0" sz="1000" spc="5">
                <a:latin typeface="PMingLiU"/>
                <a:cs typeface="PMingLiU"/>
              </a:rPr>
              <a:t>近</a:t>
            </a:r>
            <a:r>
              <a:rPr dirty="0" sz="1000" spc="245">
                <a:latin typeface="PMingLiU"/>
                <a:cs typeface="PMingLiU"/>
              </a:rPr>
              <a:t>来</a:t>
            </a:r>
            <a:r>
              <a:rPr dirty="0" sz="1000" spc="-10">
                <a:latin typeface="Arial"/>
                <a:cs typeface="Arial"/>
              </a:rPr>
              <a:t>CAR-T</a:t>
            </a:r>
            <a:r>
              <a:rPr dirty="0" sz="1000" spc="-65">
                <a:latin typeface="Arial"/>
                <a:cs typeface="Arial"/>
              </a:rPr>
              <a:t> </a:t>
            </a:r>
            <a:r>
              <a:rPr dirty="0" sz="1000" spc="5">
                <a:latin typeface="PMingLiU"/>
                <a:cs typeface="PMingLiU"/>
              </a:rPr>
              <a:t>疗</a:t>
            </a:r>
            <a:r>
              <a:rPr dirty="0" sz="1000" spc="-20">
                <a:latin typeface="PMingLiU"/>
                <a:cs typeface="PMingLiU"/>
              </a:rPr>
              <a:t>法</a:t>
            </a:r>
            <a:r>
              <a:rPr dirty="0" sz="1000" spc="5">
                <a:latin typeface="PMingLiU"/>
                <a:cs typeface="PMingLiU"/>
              </a:rPr>
              <a:t>持续</a:t>
            </a:r>
            <a:r>
              <a:rPr dirty="0" sz="1000" spc="-20">
                <a:latin typeface="PMingLiU"/>
                <a:cs typeface="PMingLiU"/>
              </a:rPr>
              <a:t>取</a:t>
            </a:r>
            <a:r>
              <a:rPr dirty="0" sz="1000" spc="5">
                <a:latin typeface="PMingLiU"/>
                <a:cs typeface="PMingLiU"/>
              </a:rPr>
              <a:t>得进</a:t>
            </a:r>
            <a:r>
              <a:rPr dirty="0" sz="1000" spc="-20">
                <a:latin typeface="PMingLiU"/>
                <a:cs typeface="PMingLiU"/>
              </a:rPr>
              <a:t>展</a:t>
            </a:r>
            <a:r>
              <a:rPr dirty="0" sz="1000" spc="5">
                <a:latin typeface="PMingLiU"/>
                <a:cs typeface="PMingLiU"/>
              </a:rPr>
              <a:t>。目</a:t>
            </a:r>
            <a:r>
              <a:rPr dirty="0" sz="1000" spc="-20">
                <a:latin typeface="PMingLiU"/>
                <a:cs typeface="PMingLiU"/>
              </a:rPr>
              <a:t>前</a:t>
            </a:r>
            <a:r>
              <a:rPr dirty="0" sz="1000" spc="5">
                <a:latin typeface="PMingLiU"/>
                <a:cs typeface="PMingLiU"/>
              </a:rPr>
              <a:t>传奇</a:t>
            </a:r>
            <a:r>
              <a:rPr dirty="0" sz="1000" spc="-20">
                <a:latin typeface="PMingLiU"/>
                <a:cs typeface="PMingLiU"/>
              </a:rPr>
              <a:t>生</a:t>
            </a:r>
            <a:r>
              <a:rPr dirty="0" sz="1000" spc="5">
                <a:latin typeface="PMingLiU"/>
                <a:cs typeface="PMingLiU"/>
              </a:rPr>
              <a:t>物</a:t>
            </a:r>
            <a:r>
              <a:rPr dirty="0" sz="1000" spc="250">
                <a:latin typeface="PMingLiU"/>
                <a:cs typeface="PMingLiU"/>
              </a:rPr>
              <a:t>的</a:t>
            </a:r>
            <a:r>
              <a:rPr dirty="0" sz="1000" spc="-10">
                <a:latin typeface="Arial"/>
                <a:cs typeface="Arial"/>
              </a:rPr>
              <a:t>Carvykti</a:t>
            </a:r>
            <a:r>
              <a:rPr dirty="0" sz="1000" spc="-55">
                <a:latin typeface="Arial"/>
                <a:cs typeface="Arial"/>
              </a:rPr>
              <a:t> </a:t>
            </a:r>
            <a:r>
              <a:rPr dirty="0" sz="1000" spc="-20">
                <a:latin typeface="PMingLiU"/>
                <a:cs typeface="PMingLiU"/>
              </a:rPr>
              <a:t>已</a:t>
            </a:r>
            <a:r>
              <a:rPr dirty="0" sz="1000" spc="5">
                <a:latin typeface="PMingLiU"/>
                <a:cs typeface="PMingLiU"/>
              </a:rPr>
              <a:t>经</a:t>
            </a:r>
            <a:r>
              <a:rPr dirty="0" sz="1000" spc="-20">
                <a:latin typeface="PMingLiU"/>
                <a:cs typeface="PMingLiU"/>
              </a:rPr>
              <a:t>作</a:t>
            </a:r>
            <a:r>
              <a:rPr dirty="0" sz="1000" spc="245">
                <a:latin typeface="PMingLiU"/>
                <a:cs typeface="PMingLiU"/>
              </a:rPr>
              <a:t>为</a:t>
            </a:r>
            <a:r>
              <a:rPr dirty="0" sz="1000" spc="-5">
                <a:latin typeface="Arial"/>
                <a:cs typeface="Arial"/>
              </a:rPr>
              <a:t>best-in-class</a:t>
            </a:r>
            <a:r>
              <a:rPr dirty="0" sz="1000" spc="-95">
                <a:latin typeface="Arial"/>
                <a:cs typeface="Arial"/>
              </a:rPr>
              <a:t> </a:t>
            </a:r>
            <a:r>
              <a:rPr dirty="0" sz="1000" spc="5">
                <a:latin typeface="PMingLiU"/>
                <a:cs typeface="PMingLiU"/>
              </a:rPr>
              <a:t>的</a:t>
            </a:r>
            <a:r>
              <a:rPr dirty="0" sz="1000" spc="-5">
                <a:latin typeface="PMingLiU"/>
                <a:cs typeface="PMingLiU"/>
              </a:rPr>
              <a:t> </a:t>
            </a:r>
            <a:r>
              <a:rPr dirty="0" sz="1000">
                <a:latin typeface="Arial"/>
                <a:cs typeface="Arial"/>
              </a:rPr>
              <a:t>BCMA  CAR-T</a:t>
            </a:r>
            <a:r>
              <a:rPr dirty="0" sz="1000">
                <a:latin typeface="PMingLiU"/>
                <a:cs typeface="PMingLiU"/>
              </a:rPr>
              <a:t>，</a:t>
            </a:r>
            <a:r>
              <a:rPr dirty="0" sz="1000" spc="-20">
                <a:latin typeface="PMingLiU"/>
                <a:cs typeface="PMingLiU"/>
              </a:rPr>
              <a:t>获</a:t>
            </a:r>
            <a:r>
              <a:rPr dirty="0" sz="1000" spc="5">
                <a:latin typeface="PMingLiU"/>
                <a:cs typeface="PMingLiU"/>
              </a:rPr>
              <a:t>得</a:t>
            </a:r>
            <a:r>
              <a:rPr dirty="0" sz="1000" spc="10">
                <a:latin typeface="PMingLiU"/>
                <a:cs typeface="PMingLiU"/>
              </a:rPr>
              <a:t> </a:t>
            </a:r>
            <a:r>
              <a:rPr dirty="0" sz="1000">
                <a:latin typeface="Arial"/>
                <a:cs typeface="Arial"/>
              </a:rPr>
              <a:t>FDA</a:t>
            </a:r>
            <a:r>
              <a:rPr dirty="0" sz="1000" spc="-40">
                <a:latin typeface="Arial"/>
                <a:cs typeface="Arial"/>
              </a:rPr>
              <a:t> </a:t>
            </a:r>
            <a:r>
              <a:rPr dirty="0" sz="1000" spc="5">
                <a:latin typeface="PMingLiU"/>
                <a:cs typeface="PMingLiU"/>
              </a:rPr>
              <a:t>和</a:t>
            </a:r>
            <a:r>
              <a:rPr dirty="0" sz="1000" spc="35">
                <a:latin typeface="PMingLiU"/>
                <a:cs typeface="PMingLiU"/>
              </a:rPr>
              <a:t> </a:t>
            </a:r>
            <a:r>
              <a:rPr dirty="0" sz="1000" spc="-5">
                <a:latin typeface="Arial"/>
                <a:cs typeface="Arial"/>
              </a:rPr>
              <a:t>EMA</a:t>
            </a:r>
            <a:r>
              <a:rPr dirty="0" sz="1000" spc="-35">
                <a:latin typeface="Arial"/>
                <a:cs typeface="Arial"/>
              </a:rPr>
              <a:t> </a:t>
            </a:r>
            <a:r>
              <a:rPr dirty="0" sz="1000" spc="5">
                <a:latin typeface="PMingLiU"/>
                <a:cs typeface="PMingLiU"/>
              </a:rPr>
              <a:t>批</a:t>
            </a:r>
            <a:r>
              <a:rPr dirty="0" sz="1000" spc="-20">
                <a:latin typeface="PMingLiU"/>
                <a:cs typeface="PMingLiU"/>
              </a:rPr>
              <a:t>准</a:t>
            </a:r>
            <a:r>
              <a:rPr dirty="0" sz="1000" spc="5">
                <a:latin typeface="PMingLiU"/>
                <a:cs typeface="PMingLiU"/>
              </a:rPr>
              <a:t>上市</a:t>
            </a:r>
            <a:r>
              <a:rPr dirty="0" sz="1000" spc="-20">
                <a:latin typeface="PMingLiU"/>
                <a:cs typeface="PMingLiU"/>
              </a:rPr>
              <a:t>，</a:t>
            </a:r>
            <a:r>
              <a:rPr dirty="0" sz="1000" spc="5">
                <a:latin typeface="PMingLiU"/>
                <a:cs typeface="PMingLiU"/>
              </a:rPr>
              <a:t>用于</a:t>
            </a:r>
            <a:r>
              <a:rPr dirty="0" sz="1000" spc="10">
                <a:latin typeface="PMingLiU"/>
                <a:cs typeface="PMingLiU"/>
              </a:rPr>
              <a:t> </a:t>
            </a:r>
            <a:r>
              <a:rPr dirty="0" sz="1000">
                <a:latin typeface="Arial"/>
                <a:cs typeface="Arial"/>
              </a:rPr>
              <a:t>r/r</a:t>
            </a:r>
            <a:r>
              <a:rPr dirty="0" sz="1000" spc="135">
                <a:latin typeface="Arial"/>
                <a:cs typeface="Arial"/>
              </a:rPr>
              <a:t> </a:t>
            </a:r>
            <a:r>
              <a:rPr dirty="0" sz="1000" spc="5">
                <a:latin typeface="Arial"/>
                <a:cs typeface="Arial"/>
              </a:rPr>
              <a:t>MM</a:t>
            </a:r>
            <a:r>
              <a:rPr dirty="0" sz="1000" spc="-30">
                <a:latin typeface="Arial"/>
                <a:cs typeface="Arial"/>
              </a:rPr>
              <a:t> </a:t>
            </a:r>
            <a:r>
              <a:rPr dirty="0" sz="1000" spc="-20">
                <a:latin typeface="PMingLiU"/>
                <a:cs typeface="PMingLiU"/>
              </a:rPr>
              <a:t>的</a:t>
            </a:r>
            <a:r>
              <a:rPr dirty="0" sz="1000" spc="5">
                <a:latin typeface="PMingLiU"/>
                <a:cs typeface="PMingLiU"/>
              </a:rPr>
              <a:t>治疗。</a:t>
            </a:r>
            <a:r>
              <a:rPr dirty="0" sz="1000" spc="-5">
                <a:latin typeface="Arial"/>
                <a:cs typeface="Arial"/>
              </a:rPr>
              <a:t>Carvykti</a:t>
            </a:r>
            <a:r>
              <a:rPr dirty="0" sz="1000" spc="-40">
                <a:latin typeface="Arial"/>
                <a:cs typeface="Arial"/>
              </a:rPr>
              <a:t> </a:t>
            </a:r>
            <a:r>
              <a:rPr dirty="0" sz="1000" spc="5">
                <a:latin typeface="PMingLiU"/>
                <a:cs typeface="PMingLiU"/>
              </a:rPr>
              <a:t>大幅</a:t>
            </a:r>
            <a:r>
              <a:rPr dirty="0" sz="1000" spc="-20">
                <a:latin typeface="PMingLiU"/>
                <a:cs typeface="PMingLiU"/>
              </a:rPr>
              <a:t>刷</a:t>
            </a:r>
            <a:r>
              <a:rPr dirty="0" sz="1000" spc="5">
                <a:latin typeface="PMingLiU"/>
                <a:cs typeface="PMingLiU"/>
              </a:rPr>
              <a:t>新疗</a:t>
            </a:r>
            <a:r>
              <a:rPr dirty="0" sz="1000" spc="-20">
                <a:latin typeface="PMingLiU"/>
                <a:cs typeface="PMingLiU"/>
              </a:rPr>
              <a:t>效</a:t>
            </a:r>
            <a:r>
              <a:rPr dirty="0" sz="1000" spc="5">
                <a:latin typeface="PMingLiU"/>
                <a:cs typeface="PMingLiU"/>
              </a:rPr>
              <a:t>数据，  </a:t>
            </a:r>
            <a:r>
              <a:rPr dirty="0" sz="1000">
                <a:latin typeface="Arial"/>
                <a:cs typeface="Arial"/>
              </a:rPr>
              <a:t>CARTITUDE-1</a:t>
            </a:r>
            <a:r>
              <a:rPr dirty="0" sz="1000" spc="-75">
                <a:latin typeface="Arial"/>
                <a:cs typeface="Arial"/>
              </a:rPr>
              <a:t> </a:t>
            </a:r>
            <a:r>
              <a:rPr dirty="0" sz="1000" spc="5">
                <a:latin typeface="PMingLiU"/>
                <a:cs typeface="PMingLiU"/>
              </a:rPr>
              <a:t>中</a:t>
            </a:r>
            <a:r>
              <a:rPr dirty="0" sz="1000" spc="-20">
                <a:latin typeface="PMingLiU"/>
                <a:cs typeface="PMingLiU"/>
              </a:rPr>
              <a:t>位</a:t>
            </a:r>
            <a:r>
              <a:rPr dirty="0" sz="1000" spc="5">
                <a:latin typeface="PMingLiU"/>
                <a:cs typeface="PMingLiU"/>
              </a:rPr>
              <a:t>随</a:t>
            </a:r>
            <a:r>
              <a:rPr dirty="0" sz="1000" spc="-20">
                <a:latin typeface="PMingLiU"/>
                <a:cs typeface="PMingLiU"/>
              </a:rPr>
              <a:t>访</a:t>
            </a:r>
            <a:r>
              <a:rPr dirty="0" sz="1000" spc="5">
                <a:latin typeface="PMingLiU"/>
                <a:cs typeface="PMingLiU"/>
              </a:rPr>
              <a:t>期</a:t>
            </a:r>
            <a:r>
              <a:rPr dirty="0" sz="1000" spc="-20">
                <a:latin typeface="PMingLiU"/>
                <a:cs typeface="PMingLiU"/>
              </a:rPr>
              <a:t> </a:t>
            </a:r>
            <a:r>
              <a:rPr dirty="0" sz="1000" spc="-5">
                <a:latin typeface="Arial"/>
                <a:cs typeface="Arial"/>
              </a:rPr>
              <a:t>22</a:t>
            </a:r>
            <a:r>
              <a:rPr dirty="0" sz="1000" spc="-70">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时</a:t>
            </a:r>
            <a:r>
              <a:rPr dirty="0" sz="1000" spc="-5">
                <a:latin typeface="PMingLiU"/>
                <a:cs typeface="PMingLiU"/>
              </a:rPr>
              <a:t>，</a:t>
            </a:r>
            <a:r>
              <a:rPr dirty="0" sz="1000" spc="-5">
                <a:latin typeface="Arial"/>
                <a:cs typeface="Arial"/>
              </a:rPr>
              <a:t>ORR</a:t>
            </a:r>
            <a:r>
              <a:rPr dirty="0" sz="1000" spc="-70">
                <a:latin typeface="Arial"/>
                <a:cs typeface="Arial"/>
              </a:rPr>
              <a:t> </a:t>
            </a:r>
            <a:r>
              <a:rPr dirty="0" sz="1000" spc="5">
                <a:latin typeface="PMingLiU"/>
                <a:cs typeface="PMingLiU"/>
              </a:rPr>
              <a:t>达</a:t>
            </a:r>
            <a:r>
              <a:rPr dirty="0" sz="1000" spc="-20">
                <a:latin typeface="PMingLiU"/>
                <a:cs typeface="PMingLiU"/>
              </a:rPr>
              <a:t> </a:t>
            </a:r>
            <a:r>
              <a:rPr dirty="0" sz="1000" spc="-10">
                <a:latin typeface="Arial"/>
                <a:cs typeface="Arial"/>
              </a:rPr>
              <a:t>98%</a:t>
            </a:r>
            <a:r>
              <a:rPr dirty="0" sz="1000" spc="-10">
                <a:latin typeface="PMingLiU"/>
                <a:cs typeface="PMingLiU"/>
              </a:rPr>
              <a:t>，</a:t>
            </a:r>
            <a:r>
              <a:rPr dirty="0" sz="1000" spc="5">
                <a:latin typeface="PMingLiU"/>
                <a:cs typeface="PMingLiU"/>
              </a:rPr>
              <a:t>其中</a:t>
            </a:r>
            <a:r>
              <a:rPr dirty="0" sz="1000" spc="-15">
                <a:latin typeface="PMingLiU"/>
                <a:cs typeface="PMingLiU"/>
              </a:rPr>
              <a:t> </a:t>
            </a:r>
            <a:r>
              <a:rPr dirty="0" sz="1000" spc="-10">
                <a:latin typeface="Arial"/>
                <a:cs typeface="Arial"/>
              </a:rPr>
              <a:t>sCR</a:t>
            </a:r>
            <a:r>
              <a:rPr dirty="0" sz="1000" spc="-70">
                <a:latin typeface="Arial"/>
                <a:cs typeface="Arial"/>
              </a:rPr>
              <a:t> </a:t>
            </a:r>
            <a:r>
              <a:rPr dirty="0" sz="1000" spc="5">
                <a:latin typeface="PMingLiU"/>
                <a:cs typeface="PMingLiU"/>
              </a:rPr>
              <a:t>达</a:t>
            </a:r>
            <a:r>
              <a:rPr dirty="0" sz="1000" spc="-15">
                <a:latin typeface="PMingLiU"/>
                <a:cs typeface="PMingLiU"/>
              </a:rPr>
              <a:t> </a:t>
            </a:r>
            <a:r>
              <a:rPr dirty="0" sz="1000" spc="-5">
                <a:latin typeface="Arial"/>
                <a:cs typeface="Arial"/>
              </a:rPr>
              <a:t>83%</a:t>
            </a:r>
            <a:r>
              <a:rPr dirty="0" sz="1000" spc="-5">
                <a:latin typeface="PMingLiU"/>
                <a:cs typeface="PMingLiU"/>
              </a:rPr>
              <a:t>，</a:t>
            </a:r>
            <a:r>
              <a:rPr dirty="0" sz="1000" spc="5">
                <a:latin typeface="PMingLiU"/>
                <a:cs typeface="PMingLiU"/>
              </a:rPr>
              <a:t>本次</a:t>
            </a:r>
            <a:r>
              <a:rPr dirty="0" sz="1000" spc="-20">
                <a:latin typeface="PMingLiU"/>
                <a:cs typeface="PMingLiU"/>
              </a:rPr>
              <a:t>随</a:t>
            </a:r>
            <a:r>
              <a:rPr dirty="0" sz="1000" spc="5">
                <a:latin typeface="PMingLiU"/>
                <a:cs typeface="PMingLiU"/>
              </a:rPr>
              <a:t>访仍</a:t>
            </a:r>
            <a:r>
              <a:rPr dirty="0" sz="1000" spc="-20">
                <a:latin typeface="PMingLiU"/>
                <a:cs typeface="PMingLiU"/>
              </a:rPr>
              <a:t>未</a:t>
            </a:r>
            <a:r>
              <a:rPr dirty="0" sz="1000" spc="5">
                <a:latin typeface="PMingLiU"/>
                <a:cs typeface="PMingLiU"/>
              </a:rPr>
              <a:t>达 </a:t>
            </a:r>
            <a:r>
              <a:rPr dirty="0" sz="1000" spc="245">
                <a:latin typeface="PMingLiU"/>
                <a:cs typeface="PMingLiU"/>
              </a:rPr>
              <a:t>到</a:t>
            </a:r>
            <a:r>
              <a:rPr dirty="0" sz="1000" spc="5">
                <a:latin typeface="Arial"/>
                <a:cs typeface="Arial"/>
              </a:rPr>
              <a:t>mPFS</a:t>
            </a:r>
            <a:r>
              <a:rPr dirty="0" sz="1000" spc="-70">
                <a:latin typeface="Arial"/>
                <a:cs typeface="Arial"/>
              </a:rPr>
              <a:t> </a:t>
            </a:r>
            <a:r>
              <a:rPr dirty="0" sz="1000" spc="5">
                <a:latin typeface="PMingLiU"/>
                <a:cs typeface="PMingLiU"/>
              </a:rPr>
              <a:t>和</a:t>
            </a:r>
            <a:r>
              <a:rPr dirty="0" sz="1000" spc="-45">
                <a:latin typeface="PMingLiU"/>
                <a:cs typeface="PMingLiU"/>
              </a:rPr>
              <a:t> </a:t>
            </a:r>
            <a:r>
              <a:rPr dirty="0" sz="1000">
                <a:latin typeface="Arial"/>
                <a:cs typeface="Arial"/>
              </a:rPr>
              <a:t>mOS</a:t>
            </a:r>
            <a:r>
              <a:rPr dirty="0" sz="1000">
                <a:latin typeface="PMingLiU"/>
                <a:cs typeface="PMingLiU"/>
              </a:rPr>
              <a:t>，</a:t>
            </a:r>
            <a:r>
              <a:rPr dirty="0" sz="1000" spc="5">
                <a:latin typeface="PMingLiU"/>
                <a:cs typeface="PMingLiU"/>
              </a:rPr>
              <a:t>两年</a:t>
            </a:r>
            <a:r>
              <a:rPr dirty="0" sz="1000" spc="-20">
                <a:latin typeface="PMingLiU"/>
                <a:cs typeface="PMingLiU"/>
              </a:rPr>
              <a:t> </a:t>
            </a:r>
            <a:r>
              <a:rPr dirty="0" sz="1000" spc="5">
                <a:latin typeface="Arial"/>
                <a:cs typeface="Arial"/>
              </a:rPr>
              <a:t>PFS</a:t>
            </a:r>
            <a:r>
              <a:rPr dirty="0" sz="1000" spc="-65">
                <a:latin typeface="Arial"/>
                <a:cs typeface="Arial"/>
              </a:rPr>
              <a:t> </a:t>
            </a:r>
            <a:r>
              <a:rPr dirty="0" sz="1000" spc="220">
                <a:latin typeface="PMingLiU"/>
                <a:cs typeface="PMingLiU"/>
              </a:rPr>
              <a:t>和</a:t>
            </a:r>
            <a:r>
              <a:rPr dirty="0" sz="1000" spc="5">
                <a:latin typeface="Arial"/>
                <a:cs typeface="Arial"/>
              </a:rPr>
              <a:t>OS</a:t>
            </a:r>
            <a:r>
              <a:rPr dirty="0" sz="1000" spc="-60">
                <a:latin typeface="Arial"/>
                <a:cs typeface="Arial"/>
              </a:rPr>
              <a:t> </a:t>
            </a:r>
            <a:r>
              <a:rPr dirty="0" sz="1000" spc="-20">
                <a:latin typeface="PMingLiU"/>
                <a:cs typeface="PMingLiU"/>
              </a:rPr>
              <a:t>分</a:t>
            </a:r>
            <a:r>
              <a:rPr dirty="0" sz="1000" spc="5">
                <a:latin typeface="PMingLiU"/>
                <a:cs typeface="PMingLiU"/>
              </a:rPr>
              <a:t>别为</a:t>
            </a:r>
            <a:r>
              <a:rPr dirty="0" sz="1000" spc="-20">
                <a:latin typeface="PMingLiU"/>
                <a:cs typeface="PMingLiU"/>
              </a:rPr>
              <a:t> </a:t>
            </a:r>
            <a:r>
              <a:rPr dirty="0" sz="1000" spc="-5">
                <a:latin typeface="Arial"/>
                <a:cs typeface="Arial"/>
              </a:rPr>
              <a:t>55%</a:t>
            </a:r>
            <a:r>
              <a:rPr dirty="0" sz="1000" spc="5">
                <a:latin typeface="PMingLiU"/>
                <a:cs typeface="PMingLiU"/>
              </a:rPr>
              <a:t>和</a:t>
            </a:r>
            <a:r>
              <a:rPr dirty="0" sz="1000" spc="-20">
                <a:latin typeface="PMingLiU"/>
                <a:cs typeface="PMingLiU"/>
              </a:rPr>
              <a:t> </a:t>
            </a:r>
            <a:r>
              <a:rPr dirty="0" sz="1000" spc="-5">
                <a:latin typeface="Arial"/>
                <a:cs typeface="Arial"/>
              </a:rPr>
              <a:t>70%</a:t>
            </a:r>
            <a:r>
              <a:rPr dirty="0" sz="1000" spc="5">
                <a:latin typeface="PMingLiU"/>
                <a:cs typeface="PMingLiU"/>
              </a:rPr>
              <a:t>。</a:t>
            </a:r>
            <a:endParaRPr sz="1000">
              <a:latin typeface="PMingLiU"/>
              <a:cs typeface="PMingLiU"/>
            </a:endParaRPr>
          </a:p>
          <a:p>
            <a:pPr algn="just" marL="12700" marR="5080">
              <a:lnSpc>
                <a:spcPct val="140100"/>
              </a:lnSpc>
              <a:spcBef>
                <a:spcPts val="575"/>
              </a:spcBef>
            </a:pPr>
            <a:r>
              <a:rPr dirty="0" sz="1000" spc="5">
                <a:latin typeface="PMingLiU"/>
                <a:cs typeface="PMingLiU"/>
              </a:rPr>
              <a:t>今年 </a:t>
            </a:r>
            <a:r>
              <a:rPr dirty="0" sz="1000" spc="-5">
                <a:latin typeface="Arial"/>
                <a:cs typeface="Arial"/>
              </a:rPr>
              <a:t>Yescarta</a:t>
            </a:r>
            <a:r>
              <a:rPr dirty="0" sz="1000" spc="-65">
                <a:latin typeface="Arial"/>
                <a:cs typeface="Arial"/>
              </a:rPr>
              <a:t> </a:t>
            </a:r>
            <a:r>
              <a:rPr dirty="0" sz="1000" spc="5">
                <a:latin typeface="PMingLiU"/>
                <a:cs typeface="PMingLiU"/>
              </a:rPr>
              <a:t>和</a:t>
            </a:r>
            <a:r>
              <a:rPr dirty="0" sz="1000" spc="-15">
                <a:latin typeface="PMingLiU"/>
                <a:cs typeface="PMingLiU"/>
              </a:rPr>
              <a:t> </a:t>
            </a:r>
            <a:r>
              <a:rPr dirty="0" sz="1000">
                <a:latin typeface="Arial"/>
                <a:cs typeface="Arial"/>
              </a:rPr>
              <a:t>Breyanzi</a:t>
            </a:r>
            <a:r>
              <a:rPr dirty="0" sz="1000" spc="-35">
                <a:latin typeface="Arial"/>
                <a:cs typeface="Arial"/>
              </a:rPr>
              <a:t> </a:t>
            </a:r>
            <a:r>
              <a:rPr dirty="0" sz="1000" spc="-20">
                <a:latin typeface="PMingLiU"/>
                <a:cs typeface="PMingLiU"/>
              </a:rPr>
              <a:t>也</a:t>
            </a:r>
            <a:r>
              <a:rPr dirty="0" sz="1000" spc="5">
                <a:latin typeface="PMingLiU"/>
                <a:cs typeface="PMingLiU"/>
              </a:rPr>
              <a:t>先后</a:t>
            </a:r>
            <a:r>
              <a:rPr dirty="0" sz="1000" spc="-20">
                <a:latin typeface="PMingLiU"/>
                <a:cs typeface="PMingLiU"/>
              </a:rPr>
              <a:t>攻</a:t>
            </a:r>
            <a:r>
              <a:rPr dirty="0" sz="1000" spc="5">
                <a:latin typeface="PMingLiU"/>
                <a:cs typeface="PMingLiU"/>
              </a:rPr>
              <a:t>克前</a:t>
            </a:r>
            <a:r>
              <a:rPr dirty="0" sz="1000" spc="-20">
                <a:latin typeface="PMingLiU"/>
                <a:cs typeface="PMingLiU"/>
              </a:rPr>
              <a:t>线</a:t>
            </a:r>
            <a:r>
              <a:rPr dirty="0" sz="1000" spc="5">
                <a:latin typeface="PMingLiU"/>
                <a:cs typeface="PMingLiU"/>
              </a:rPr>
              <a:t>适应</a:t>
            </a:r>
            <a:r>
              <a:rPr dirty="0" sz="1000" spc="-20">
                <a:latin typeface="PMingLiU"/>
                <a:cs typeface="PMingLiU"/>
              </a:rPr>
              <a:t>症</a:t>
            </a:r>
            <a:r>
              <a:rPr dirty="0" sz="1000" spc="5">
                <a:latin typeface="PMingLiU"/>
                <a:cs typeface="PMingLiU"/>
              </a:rPr>
              <a:t>。</a:t>
            </a:r>
            <a:r>
              <a:rPr dirty="0" sz="1000" spc="-20">
                <a:latin typeface="PMingLiU"/>
                <a:cs typeface="PMingLiU"/>
              </a:rPr>
              <a:t>上</a:t>
            </a:r>
            <a:r>
              <a:rPr dirty="0" sz="1000" spc="5">
                <a:latin typeface="PMingLiU"/>
                <a:cs typeface="PMingLiU"/>
              </a:rPr>
              <a:t>半年</a:t>
            </a:r>
            <a:r>
              <a:rPr dirty="0" sz="1000" spc="15">
                <a:latin typeface="PMingLiU"/>
                <a:cs typeface="PMingLiU"/>
              </a:rPr>
              <a:t> </a:t>
            </a:r>
            <a:r>
              <a:rPr dirty="0" sz="1000" spc="-5">
                <a:latin typeface="Arial"/>
                <a:cs typeface="Arial"/>
              </a:rPr>
              <a:t>Yescarta</a:t>
            </a:r>
            <a:r>
              <a:rPr dirty="0" sz="1000" spc="-65">
                <a:latin typeface="Arial"/>
                <a:cs typeface="Arial"/>
              </a:rPr>
              <a:t> </a:t>
            </a:r>
            <a:r>
              <a:rPr dirty="0" sz="1000" spc="245">
                <a:latin typeface="PMingLiU"/>
                <a:cs typeface="PMingLiU"/>
              </a:rPr>
              <a:t>获</a:t>
            </a:r>
            <a:r>
              <a:rPr dirty="0" sz="1000">
                <a:latin typeface="Arial"/>
                <a:cs typeface="Arial"/>
              </a:rPr>
              <a:t>FDA</a:t>
            </a:r>
            <a:r>
              <a:rPr dirty="0" sz="1000" spc="-55">
                <a:latin typeface="Arial"/>
                <a:cs typeface="Arial"/>
              </a:rPr>
              <a:t> </a:t>
            </a:r>
            <a:r>
              <a:rPr dirty="0" sz="1000" spc="5">
                <a:latin typeface="PMingLiU"/>
                <a:cs typeface="PMingLiU"/>
              </a:rPr>
              <a:t>批</a:t>
            </a:r>
            <a:r>
              <a:rPr dirty="0" sz="1000" spc="-20">
                <a:latin typeface="PMingLiU"/>
                <a:cs typeface="PMingLiU"/>
              </a:rPr>
              <a:t>准</a:t>
            </a:r>
            <a:r>
              <a:rPr dirty="0" sz="1000" spc="5">
                <a:latin typeface="PMingLiU"/>
                <a:cs typeface="PMingLiU"/>
              </a:rPr>
              <a:t>用于</a:t>
            </a:r>
            <a:r>
              <a:rPr dirty="0" sz="1000" spc="-20">
                <a:latin typeface="PMingLiU"/>
                <a:cs typeface="PMingLiU"/>
              </a:rPr>
              <a:t>二</a:t>
            </a:r>
            <a:r>
              <a:rPr dirty="0" sz="1000" spc="5">
                <a:latin typeface="PMingLiU"/>
                <a:cs typeface="PMingLiU"/>
              </a:rPr>
              <a:t>线 </a:t>
            </a:r>
            <a:r>
              <a:rPr dirty="0" sz="1000" spc="25">
                <a:latin typeface="PMingLiU"/>
                <a:cs typeface="PMingLiU"/>
              </a:rPr>
              <a:t>及以</a:t>
            </a:r>
            <a:r>
              <a:rPr dirty="0" sz="1000" spc="5">
                <a:latin typeface="PMingLiU"/>
                <a:cs typeface="PMingLiU"/>
              </a:rPr>
              <a:t>上</a:t>
            </a:r>
            <a:r>
              <a:rPr dirty="0" sz="1000" spc="25">
                <a:latin typeface="PMingLiU"/>
                <a:cs typeface="PMingLiU"/>
              </a:rPr>
              <a:t>治</a:t>
            </a:r>
            <a:r>
              <a:rPr dirty="0" sz="1000" spc="5">
                <a:latin typeface="PMingLiU"/>
                <a:cs typeface="PMingLiU"/>
              </a:rPr>
              <a:t>疗</a:t>
            </a:r>
            <a:r>
              <a:rPr dirty="0" sz="1000" spc="245">
                <a:latin typeface="PMingLiU"/>
                <a:cs typeface="PMingLiU"/>
              </a:rPr>
              <a:t> </a:t>
            </a:r>
            <a:r>
              <a:rPr dirty="0" sz="1000" spc="-5">
                <a:latin typeface="Arial"/>
                <a:cs typeface="Arial"/>
              </a:rPr>
              <a:t>LBCL</a:t>
            </a:r>
            <a:r>
              <a:rPr dirty="0" sz="1000" spc="25">
                <a:latin typeface="PMingLiU"/>
                <a:cs typeface="PMingLiU"/>
              </a:rPr>
              <a:t>。</a:t>
            </a:r>
            <a:r>
              <a:rPr dirty="0" sz="1000" spc="-5">
                <a:latin typeface="Arial"/>
                <a:cs typeface="Arial"/>
              </a:rPr>
              <a:t>Yescarta</a:t>
            </a:r>
            <a:r>
              <a:rPr dirty="0" sz="1000" spc="180">
                <a:latin typeface="Arial"/>
                <a:cs typeface="Arial"/>
              </a:rPr>
              <a:t> </a:t>
            </a:r>
            <a:r>
              <a:rPr dirty="0" sz="1000" spc="5">
                <a:latin typeface="PMingLiU"/>
                <a:cs typeface="PMingLiU"/>
              </a:rPr>
              <a:t>与</a:t>
            </a:r>
            <a:r>
              <a:rPr dirty="0" sz="1000" spc="25">
                <a:latin typeface="PMingLiU"/>
                <a:cs typeface="PMingLiU"/>
              </a:rPr>
              <a:t>既</a:t>
            </a:r>
            <a:r>
              <a:rPr dirty="0" sz="1000" spc="5">
                <a:latin typeface="PMingLiU"/>
                <a:cs typeface="PMingLiU"/>
              </a:rPr>
              <a:t>往</a:t>
            </a:r>
            <a:r>
              <a:rPr dirty="0" sz="1000" spc="25">
                <a:latin typeface="PMingLiU"/>
                <a:cs typeface="PMingLiU"/>
              </a:rPr>
              <a:t>标</a:t>
            </a:r>
            <a:r>
              <a:rPr dirty="0" sz="1000" spc="5">
                <a:latin typeface="PMingLiU"/>
                <a:cs typeface="PMingLiU"/>
              </a:rPr>
              <a:t>准</a:t>
            </a:r>
            <a:r>
              <a:rPr dirty="0" sz="1000" spc="25">
                <a:latin typeface="PMingLiU"/>
                <a:cs typeface="PMingLiU"/>
              </a:rPr>
              <a:t>治</a:t>
            </a:r>
            <a:r>
              <a:rPr dirty="0" sz="1000" spc="5">
                <a:latin typeface="PMingLiU"/>
                <a:cs typeface="PMingLiU"/>
              </a:rPr>
              <a:t>疗</a:t>
            </a:r>
            <a:r>
              <a:rPr dirty="0" sz="1000" spc="25">
                <a:latin typeface="PMingLiU"/>
                <a:cs typeface="PMingLiU"/>
              </a:rPr>
              <a:t>相</a:t>
            </a:r>
            <a:r>
              <a:rPr dirty="0" sz="1000" spc="5">
                <a:latin typeface="PMingLiU"/>
                <a:cs typeface="PMingLiU"/>
              </a:rPr>
              <a:t>比，</a:t>
            </a:r>
            <a:r>
              <a:rPr dirty="0" sz="1000" spc="25">
                <a:latin typeface="PMingLiU"/>
                <a:cs typeface="PMingLiU"/>
              </a:rPr>
              <a:t>无事</a:t>
            </a:r>
            <a:r>
              <a:rPr dirty="0" sz="1000" spc="5">
                <a:latin typeface="PMingLiU"/>
                <a:cs typeface="PMingLiU"/>
              </a:rPr>
              <a:t>件</a:t>
            </a:r>
            <a:r>
              <a:rPr dirty="0" sz="1000" spc="25">
                <a:latin typeface="PMingLiU"/>
                <a:cs typeface="PMingLiU"/>
              </a:rPr>
              <a:t>生</a:t>
            </a:r>
            <a:r>
              <a:rPr dirty="0" sz="1000" spc="5">
                <a:latin typeface="PMingLiU"/>
                <a:cs typeface="PMingLiU"/>
              </a:rPr>
              <a:t>存期</a:t>
            </a:r>
            <a:r>
              <a:rPr dirty="0" sz="1000" spc="210">
                <a:latin typeface="PMingLiU"/>
                <a:cs typeface="PMingLiU"/>
              </a:rPr>
              <a:t> </a:t>
            </a:r>
            <a:r>
              <a:rPr dirty="0" sz="1000" spc="-5">
                <a:latin typeface="Arial"/>
                <a:cs typeface="Arial"/>
              </a:rPr>
              <a:t>(EFS)</a:t>
            </a:r>
            <a:r>
              <a:rPr dirty="0" sz="1000" spc="155">
                <a:latin typeface="Arial"/>
                <a:cs typeface="Arial"/>
              </a:rPr>
              <a:t> </a:t>
            </a:r>
            <a:r>
              <a:rPr dirty="0" sz="1000" spc="5">
                <a:latin typeface="PMingLiU"/>
                <a:cs typeface="PMingLiU"/>
              </a:rPr>
              <a:t>延长</a:t>
            </a:r>
            <a:r>
              <a:rPr dirty="0" sz="1000" spc="250">
                <a:latin typeface="PMingLiU"/>
                <a:cs typeface="PMingLiU"/>
              </a:rPr>
              <a:t> </a:t>
            </a:r>
            <a:r>
              <a:rPr dirty="0" sz="1000">
                <a:latin typeface="Arial"/>
                <a:cs typeface="Arial"/>
              </a:rPr>
              <a:t>6.3</a:t>
            </a:r>
            <a:r>
              <a:rPr dirty="0" sz="1000" spc="145">
                <a:latin typeface="Arial"/>
                <a:cs typeface="Arial"/>
              </a:rPr>
              <a:t> </a:t>
            </a:r>
            <a:r>
              <a:rPr dirty="0" sz="1000" spc="25">
                <a:latin typeface="PMingLiU"/>
                <a:cs typeface="PMingLiU"/>
              </a:rPr>
              <a:t>个月 </a:t>
            </a:r>
            <a:r>
              <a:rPr dirty="0" sz="1000">
                <a:latin typeface="Arial"/>
                <a:cs typeface="Arial"/>
              </a:rPr>
              <a:t>(SOC:</a:t>
            </a:r>
            <a:r>
              <a:rPr dirty="0" sz="1000" spc="-70">
                <a:latin typeface="Arial"/>
                <a:cs typeface="Arial"/>
              </a:rPr>
              <a:t> </a:t>
            </a:r>
            <a:r>
              <a:rPr dirty="0" sz="1000">
                <a:latin typeface="Arial"/>
                <a:cs typeface="Arial"/>
              </a:rPr>
              <a:t>2.0</a:t>
            </a:r>
            <a:r>
              <a:rPr dirty="0" sz="1000" spc="-130">
                <a:latin typeface="Arial"/>
                <a:cs typeface="Arial"/>
              </a:rPr>
              <a:t> </a:t>
            </a:r>
            <a:r>
              <a:rPr dirty="0" sz="1000" spc="-20">
                <a:latin typeface="PMingLiU"/>
                <a:cs typeface="PMingLiU"/>
              </a:rPr>
              <a:t>个</a:t>
            </a:r>
            <a:r>
              <a:rPr dirty="0" sz="1000" spc="5">
                <a:latin typeface="PMingLiU"/>
                <a:cs typeface="PMingLiU"/>
              </a:rPr>
              <a:t>月</a:t>
            </a:r>
            <a:r>
              <a:rPr dirty="0" sz="1000">
                <a:latin typeface="Arial"/>
                <a:cs typeface="Arial"/>
              </a:rPr>
              <a:t>),</a:t>
            </a:r>
            <a:r>
              <a:rPr dirty="0" sz="1000" spc="-65">
                <a:latin typeface="Arial"/>
                <a:cs typeface="Arial"/>
              </a:rPr>
              <a:t> </a:t>
            </a:r>
            <a:r>
              <a:rPr dirty="0" sz="1000" spc="5">
                <a:latin typeface="PMingLiU"/>
                <a:cs typeface="PMingLiU"/>
              </a:rPr>
              <a:t>两</a:t>
            </a:r>
            <a:r>
              <a:rPr dirty="0" sz="1000" spc="-20">
                <a:latin typeface="PMingLiU"/>
                <a:cs typeface="PMingLiU"/>
              </a:rPr>
              <a:t>年</a:t>
            </a:r>
            <a:r>
              <a:rPr dirty="0" sz="1000" spc="5">
                <a:latin typeface="PMingLiU"/>
                <a:cs typeface="PMingLiU"/>
              </a:rPr>
              <a:t>内无</a:t>
            </a:r>
            <a:r>
              <a:rPr dirty="0" sz="1000" spc="-20">
                <a:latin typeface="PMingLiU"/>
                <a:cs typeface="PMingLiU"/>
              </a:rPr>
              <a:t>疾</a:t>
            </a:r>
            <a:r>
              <a:rPr dirty="0" sz="1000" spc="5">
                <a:latin typeface="PMingLiU"/>
                <a:cs typeface="PMingLiU"/>
              </a:rPr>
              <a:t>病进</a:t>
            </a:r>
            <a:r>
              <a:rPr dirty="0" sz="1000" spc="-20">
                <a:latin typeface="PMingLiU"/>
                <a:cs typeface="PMingLiU"/>
              </a:rPr>
              <a:t>展</a:t>
            </a:r>
            <a:r>
              <a:rPr dirty="0" sz="1000" spc="5">
                <a:latin typeface="PMingLiU"/>
                <a:cs typeface="PMingLiU"/>
              </a:rPr>
              <a:t>或无</a:t>
            </a:r>
            <a:r>
              <a:rPr dirty="0" sz="1000" spc="-20">
                <a:latin typeface="PMingLiU"/>
                <a:cs typeface="PMingLiU"/>
              </a:rPr>
              <a:t>需</a:t>
            </a:r>
            <a:r>
              <a:rPr dirty="0" sz="1000" spc="5">
                <a:latin typeface="PMingLiU"/>
                <a:cs typeface="PMingLiU"/>
              </a:rPr>
              <a:t>其他</a:t>
            </a:r>
            <a:r>
              <a:rPr dirty="0" sz="1000" spc="-20">
                <a:latin typeface="PMingLiU"/>
                <a:cs typeface="PMingLiU"/>
              </a:rPr>
              <a:t>癌</a:t>
            </a:r>
            <a:r>
              <a:rPr dirty="0" sz="1000" spc="5">
                <a:latin typeface="PMingLiU"/>
                <a:cs typeface="PMingLiU"/>
              </a:rPr>
              <a:t>症治</a:t>
            </a:r>
            <a:r>
              <a:rPr dirty="0" sz="1000" spc="-20">
                <a:latin typeface="PMingLiU"/>
                <a:cs typeface="PMingLiU"/>
              </a:rPr>
              <a:t>疗</a:t>
            </a:r>
            <a:r>
              <a:rPr dirty="0" sz="1000" spc="5">
                <a:latin typeface="PMingLiU"/>
                <a:cs typeface="PMingLiU"/>
              </a:rPr>
              <a:t>的生存率</a:t>
            </a:r>
            <a:r>
              <a:rPr dirty="0" sz="1000" spc="155">
                <a:latin typeface="PMingLiU"/>
                <a:cs typeface="PMingLiU"/>
              </a:rPr>
              <a:t>为</a:t>
            </a:r>
            <a:r>
              <a:rPr dirty="0" sz="1000" spc="-5">
                <a:latin typeface="Arial"/>
                <a:cs typeface="Arial"/>
              </a:rPr>
              <a:t>40.5%</a:t>
            </a:r>
            <a:r>
              <a:rPr dirty="0" sz="1000" spc="-85">
                <a:latin typeface="Arial"/>
                <a:cs typeface="Arial"/>
              </a:rPr>
              <a:t> </a:t>
            </a:r>
            <a:r>
              <a:rPr dirty="0" sz="1000" spc="-5">
                <a:latin typeface="Arial"/>
                <a:cs typeface="Arial"/>
              </a:rPr>
              <a:t>(SOC:</a:t>
            </a:r>
            <a:r>
              <a:rPr dirty="0" sz="1000" spc="-45">
                <a:latin typeface="Arial"/>
                <a:cs typeface="Arial"/>
              </a:rPr>
              <a:t> </a:t>
            </a:r>
            <a:r>
              <a:rPr dirty="0" sz="1000" spc="-5">
                <a:latin typeface="Arial"/>
                <a:cs typeface="Arial"/>
              </a:rPr>
              <a:t>16.3%)</a:t>
            </a:r>
            <a:r>
              <a:rPr dirty="0" sz="1000" spc="5">
                <a:latin typeface="PMingLiU"/>
                <a:cs typeface="PMingLiU"/>
              </a:rPr>
              <a:t>。 随着前</a:t>
            </a:r>
            <a:r>
              <a:rPr dirty="0" sz="1000" spc="-20">
                <a:latin typeface="PMingLiU"/>
                <a:cs typeface="PMingLiU"/>
              </a:rPr>
              <a:t>线</a:t>
            </a:r>
            <a:r>
              <a:rPr dirty="0" sz="1000" spc="5">
                <a:latin typeface="PMingLiU"/>
                <a:cs typeface="PMingLiU"/>
              </a:rPr>
              <a:t>适应</a:t>
            </a:r>
            <a:r>
              <a:rPr dirty="0" sz="1000" spc="-20">
                <a:latin typeface="PMingLiU"/>
                <a:cs typeface="PMingLiU"/>
              </a:rPr>
              <a:t>症</a:t>
            </a:r>
            <a:r>
              <a:rPr dirty="0" sz="1000" spc="5">
                <a:latin typeface="PMingLiU"/>
                <a:cs typeface="PMingLiU"/>
              </a:rPr>
              <a:t>的顺</a:t>
            </a:r>
            <a:r>
              <a:rPr dirty="0" sz="1000" spc="-20">
                <a:latin typeface="PMingLiU"/>
                <a:cs typeface="PMingLiU"/>
              </a:rPr>
              <a:t>利</a:t>
            </a:r>
            <a:r>
              <a:rPr dirty="0" sz="1000" spc="5">
                <a:latin typeface="PMingLiU"/>
                <a:cs typeface="PMingLiU"/>
              </a:rPr>
              <a:t>获批</a:t>
            </a:r>
            <a:r>
              <a:rPr dirty="0" sz="1000" spc="-20">
                <a:latin typeface="PMingLiU"/>
                <a:cs typeface="PMingLiU"/>
              </a:rPr>
              <a:t>，</a:t>
            </a:r>
            <a:r>
              <a:rPr dirty="0" sz="1000" spc="5">
                <a:latin typeface="PMingLiU"/>
                <a:cs typeface="PMingLiU"/>
              </a:rPr>
              <a:t>上半年</a:t>
            </a:r>
            <a:r>
              <a:rPr dirty="0" sz="1000" spc="-10">
                <a:latin typeface="PMingLiU"/>
                <a:cs typeface="PMingLiU"/>
              </a:rPr>
              <a:t> </a:t>
            </a:r>
            <a:r>
              <a:rPr dirty="0" sz="1000" spc="-5">
                <a:latin typeface="Arial"/>
                <a:cs typeface="Arial"/>
              </a:rPr>
              <a:t>Yescarta</a:t>
            </a:r>
            <a:r>
              <a:rPr dirty="0" sz="1000" spc="-70">
                <a:latin typeface="Arial"/>
                <a:cs typeface="Arial"/>
              </a:rPr>
              <a:t> </a:t>
            </a:r>
            <a:r>
              <a:rPr dirty="0" sz="1000" spc="5">
                <a:latin typeface="PMingLiU"/>
                <a:cs typeface="PMingLiU"/>
              </a:rPr>
              <a:t>实现</a:t>
            </a:r>
            <a:r>
              <a:rPr dirty="0" sz="1000" spc="-15">
                <a:latin typeface="PMingLiU"/>
                <a:cs typeface="PMingLiU"/>
              </a:rPr>
              <a:t> </a:t>
            </a:r>
            <a:r>
              <a:rPr dirty="0" sz="1000" spc="-10">
                <a:latin typeface="Arial"/>
                <a:cs typeface="Arial"/>
              </a:rPr>
              <a:t>5.06</a:t>
            </a:r>
            <a:r>
              <a:rPr dirty="0" sz="1000" spc="-70">
                <a:latin typeface="Arial"/>
                <a:cs typeface="Arial"/>
              </a:rPr>
              <a:t> </a:t>
            </a:r>
            <a:r>
              <a:rPr dirty="0" sz="1000" spc="5">
                <a:latin typeface="PMingLiU"/>
                <a:cs typeface="PMingLiU"/>
              </a:rPr>
              <a:t>亿美元的</a:t>
            </a:r>
            <a:r>
              <a:rPr dirty="0" sz="1000" spc="-20">
                <a:latin typeface="PMingLiU"/>
                <a:cs typeface="PMingLiU"/>
              </a:rPr>
              <a:t>销</a:t>
            </a:r>
            <a:r>
              <a:rPr dirty="0" sz="1000" spc="5">
                <a:latin typeface="PMingLiU"/>
                <a:cs typeface="PMingLiU"/>
              </a:rPr>
              <a:t>售，</a:t>
            </a:r>
            <a:r>
              <a:rPr dirty="0" sz="1000" spc="-20">
                <a:latin typeface="PMingLiU"/>
                <a:cs typeface="PMingLiU"/>
              </a:rPr>
              <a:t>同</a:t>
            </a:r>
            <a:r>
              <a:rPr dirty="0" sz="1000" spc="5">
                <a:latin typeface="PMingLiU"/>
                <a:cs typeface="PMingLiU"/>
              </a:rPr>
              <a:t>比增长</a:t>
            </a:r>
            <a:r>
              <a:rPr dirty="0" sz="1000" spc="-10">
                <a:latin typeface="PMingLiU"/>
                <a:cs typeface="PMingLiU"/>
              </a:rPr>
              <a:t> </a:t>
            </a:r>
            <a:r>
              <a:rPr dirty="0" sz="1000" spc="-5">
                <a:latin typeface="Arial"/>
                <a:cs typeface="Arial"/>
              </a:rPr>
              <a:t>50%</a:t>
            </a:r>
            <a:r>
              <a:rPr dirty="0" sz="1000" spc="5">
                <a:latin typeface="PMingLiU"/>
                <a:cs typeface="PMingLiU"/>
              </a:rPr>
              <a:t>。</a:t>
            </a:r>
            <a:endParaRPr sz="1000">
              <a:latin typeface="PMingLiU"/>
              <a:cs typeface="PMingLiU"/>
            </a:endParaRPr>
          </a:p>
          <a:p>
            <a:pPr algn="just" marL="12700" marR="7620">
              <a:lnSpc>
                <a:spcPct val="140000"/>
              </a:lnSpc>
              <a:spcBef>
                <a:spcPts val="575"/>
              </a:spcBef>
            </a:pPr>
            <a:r>
              <a:rPr dirty="0" sz="1000" spc="5">
                <a:latin typeface="PMingLiU"/>
                <a:cs typeface="PMingLiU"/>
              </a:rPr>
              <a:t>此外，</a:t>
            </a:r>
            <a:r>
              <a:rPr dirty="0" sz="1000" spc="-20">
                <a:latin typeface="PMingLiU"/>
                <a:cs typeface="PMingLiU"/>
              </a:rPr>
              <a:t>各</a:t>
            </a:r>
            <a:r>
              <a:rPr dirty="0" sz="1000" spc="5">
                <a:latin typeface="PMingLiU"/>
                <a:cs typeface="PMingLiU"/>
              </a:rPr>
              <a:t>家公</a:t>
            </a:r>
            <a:r>
              <a:rPr dirty="0" sz="1000" spc="-20">
                <a:latin typeface="PMingLiU"/>
                <a:cs typeface="PMingLiU"/>
              </a:rPr>
              <a:t>司</a:t>
            </a:r>
            <a:r>
              <a:rPr dirty="0" sz="1000" spc="5">
                <a:latin typeface="PMingLiU"/>
                <a:cs typeface="PMingLiU"/>
              </a:rPr>
              <a:t>也在</a:t>
            </a:r>
            <a:r>
              <a:rPr dirty="0" sz="1000" spc="-20">
                <a:latin typeface="PMingLiU"/>
                <a:cs typeface="PMingLiU"/>
              </a:rPr>
              <a:t>积</a:t>
            </a:r>
            <a:r>
              <a:rPr dirty="0" sz="1000" spc="5">
                <a:latin typeface="PMingLiU"/>
                <a:cs typeface="PMingLiU"/>
              </a:rPr>
              <a:t>极开</a:t>
            </a:r>
            <a:r>
              <a:rPr dirty="0" sz="1000" spc="-20">
                <a:latin typeface="PMingLiU"/>
                <a:cs typeface="PMingLiU"/>
              </a:rPr>
              <a:t>发</a:t>
            </a:r>
            <a:r>
              <a:rPr dirty="0" sz="1000" spc="5">
                <a:latin typeface="PMingLiU"/>
                <a:cs typeface="PMingLiU"/>
              </a:rPr>
              <a:t>新一</a:t>
            </a:r>
            <a:r>
              <a:rPr dirty="0" sz="1000" spc="225">
                <a:latin typeface="PMingLiU"/>
                <a:cs typeface="PMingLiU"/>
              </a:rPr>
              <a:t>代</a:t>
            </a:r>
            <a:r>
              <a:rPr dirty="0" sz="1000">
                <a:latin typeface="Arial"/>
                <a:cs typeface="Arial"/>
              </a:rPr>
              <a:t>CAR-T</a:t>
            </a:r>
            <a:r>
              <a:rPr dirty="0" sz="1000" spc="-105">
                <a:latin typeface="Arial"/>
                <a:cs typeface="Arial"/>
              </a:rPr>
              <a:t> </a:t>
            </a:r>
            <a:r>
              <a:rPr dirty="0" sz="1000" spc="5">
                <a:latin typeface="PMingLiU"/>
                <a:cs typeface="PMingLiU"/>
              </a:rPr>
              <a:t>生产</a:t>
            </a:r>
            <a:r>
              <a:rPr dirty="0" sz="1000" spc="-20">
                <a:latin typeface="PMingLiU"/>
                <a:cs typeface="PMingLiU"/>
              </a:rPr>
              <a:t>平</a:t>
            </a:r>
            <a:r>
              <a:rPr dirty="0" sz="1000" spc="5">
                <a:latin typeface="PMingLiU"/>
                <a:cs typeface="PMingLiU"/>
              </a:rPr>
              <a:t>台</a:t>
            </a:r>
            <a:r>
              <a:rPr dirty="0" sz="1000" spc="-10">
                <a:latin typeface="PMingLiU"/>
                <a:cs typeface="PMingLiU"/>
              </a:rPr>
              <a:t>，</a:t>
            </a:r>
            <a:r>
              <a:rPr dirty="0" sz="1000" spc="-10">
                <a:latin typeface="Arial"/>
                <a:cs typeface="Arial"/>
              </a:rPr>
              <a:t>21</a:t>
            </a:r>
            <a:r>
              <a:rPr dirty="0" sz="1000" spc="-95">
                <a:latin typeface="Arial"/>
                <a:cs typeface="Arial"/>
              </a:rPr>
              <a:t> </a:t>
            </a:r>
            <a:r>
              <a:rPr dirty="0" sz="1000" spc="5">
                <a:latin typeface="PMingLiU"/>
                <a:cs typeface="PMingLiU"/>
              </a:rPr>
              <a:t>年</a:t>
            </a:r>
            <a:r>
              <a:rPr dirty="0" sz="1000" spc="-45">
                <a:latin typeface="PMingLiU"/>
                <a:cs typeface="PMingLiU"/>
              </a:rPr>
              <a:t> </a:t>
            </a:r>
            <a:r>
              <a:rPr dirty="0" sz="1000" spc="-5">
                <a:latin typeface="Arial"/>
                <a:cs typeface="Arial"/>
              </a:rPr>
              <a:t>12</a:t>
            </a:r>
            <a:r>
              <a:rPr dirty="0" sz="1000" spc="-95">
                <a:latin typeface="Arial"/>
                <a:cs typeface="Arial"/>
              </a:rPr>
              <a:t> </a:t>
            </a:r>
            <a:r>
              <a:rPr dirty="0" sz="1000" spc="5">
                <a:latin typeface="PMingLiU"/>
                <a:cs typeface="PMingLiU"/>
              </a:rPr>
              <a:t>月，</a:t>
            </a:r>
            <a:r>
              <a:rPr dirty="0" sz="1000" spc="5">
                <a:latin typeface="Arial"/>
                <a:cs typeface="Arial"/>
              </a:rPr>
              <a:t>Novartis</a:t>
            </a:r>
            <a:r>
              <a:rPr dirty="0" sz="1000" spc="-105">
                <a:latin typeface="Arial"/>
                <a:cs typeface="Arial"/>
              </a:rPr>
              <a:t> </a:t>
            </a:r>
            <a:r>
              <a:rPr dirty="0" sz="1000" spc="5">
                <a:latin typeface="PMingLiU"/>
                <a:cs typeface="PMingLiU"/>
              </a:rPr>
              <a:t>在</a:t>
            </a:r>
            <a:r>
              <a:rPr dirty="0" sz="1000" spc="-45">
                <a:latin typeface="PMingLiU"/>
                <a:cs typeface="PMingLiU"/>
              </a:rPr>
              <a:t> </a:t>
            </a:r>
            <a:r>
              <a:rPr dirty="0" sz="1000">
                <a:latin typeface="Arial"/>
                <a:cs typeface="Arial"/>
              </a:rPr>
              <a:t>ASH</a:t>
            </a:r>
            <a:r>
              <a:rPr dirty="0" sz="1000" spc="-95">
                <a:latin typeface="Arial"/>
                <a:cs typeface="Arial"/>
              </a:rPr>
              <a:t> </a:t>
            </a:r>
            <a:r>
              <a:rPr dirty="0" sz="1000" spc="5">
                <a:latin typeface="PMingLiU"/>
                <a:cs typeface="PMingLiU"/>
              </a:rPr>
              <a:t>会议 推出</a:t>
            </a:r>
            <a:r>
              <a:rPr dirty="0" sz="1000" spc="50">
                <a:latin typeface="PMingLiU"/>
                <a:cs typeface="PMingLiU"/>
              </a:rPr>
              <a:t> </a:t>
            </a:r>
            <a:r>
              <a:rPr dirty="0" sz="1000" spc="-5">
                <a:latin typeface="Arial"/>
                <a:cs typeface="Arial"/>
              </a:rPr>
              <a:t>T-Charge</a:t>
            </a:r>
            <a:r>
              <a:rPr dirty="0" sz="1000" spc="5">
                <a:latin typeface="Arial"/>
                <a:cs typeface="Arial"/>
              </a:rPr>
              <a:t> </a:t>
            </a:r>
            <a:r>
              <a:rPr dirty="0" sz="1000" spc="5">
                <a:latin typeface="PMingLiU"/>
                <a:cs typeface="PMingLiU"/>
              </a:rPr>
              <a:t>平台</a:t>
            </a:r>
            <a:r>
              <a:rPr dirty="0" sz="1000" spc="-20">
                <a:latin typeface="PMingLiU"/>
                <a:cs typeface="PMingLiU"/>
              </a:rPr>
              <a:t>，</a:t>
            </a:r>
            <a:r>
              <a:rPr dirty="0" sz="1000" spc="5">
                <a:latin typeface="PMingLiU"/>
                <a:cs typeface="PMingLiU"/>
              </a:rPr>
              <a:t>将</a:t>
            </a:r>
            <a:r>
              <a:rPr dirty="0" sz="1000" spc="75">
                <a:latin typeface="PMingLiU"/>
                <a:cs typeface="PMingLiU"/>
              </a:rPr>
              <a:t> </a:t>
            </a:r>
            <a:r>
              <a:rPr dirty="0" sz="1000" spc="-5">
                <a:latin typeface="Arial"/>
                <a:cs typeface="Arial"/>
              </a:rPr>
              <a:t>CAR-T</a:t>
            </a:r>
            <a:r>
              <a:rPr dirty="0" sz="1000" spc="20">
                <a:latin typeface="Arial"/>
                <a:cs typeface="Arial"/>
              </a:rPr>
              <a:t> </a:t>
            </a:r>
            <a:r>
              <a:rPr dirty="0" sz="1000" spc="5">
                <a:latin typeface="PMingLiU"/>
                <a:cs typeface="PMingLiU"/>
              </a:rPr>
              <a:t>生</a:t>
            </a:r>
            <a:r>
              <a:rPr dirty="0" sz="1000" spc="-20">
                <a:latin typeface="PMingLiU"/>
                <a:cs typeface="PMingLiU"/>
              </a:rPr>
              <a:t>产</a:t>
            </a:r>
            <a:r>
              <a:rPr dirty="0" sz="1000" spc="5">
                <a:latin typeface="PMingLiU"/>
                <a:cs typeface="PMingLiU"/>
              </a:rPr>
              <a:t>时间</a:t>
            </a:r>
            <a:r>
              <a:rPr dirty="0" sz="1000" spc="-20">
                <a:latin typeface="PMingLiU"/>
                <a:cs typeface="PMingLiU"/>
              </a:rPr>
              <a:t>缩</a:t>
            </a:r>
            <a:r>
              <a:rPr dirty="0" sz="1000" spc="5">
                <a:latin typeface="PMingLiU"/>
                <a:cs typeface="PMingLiU"/>
              </a:rPr>
              <a:t>短至</a:t>
            </a:r>
            <a:r>
              <a:rPr dirty="0" sz="1000" spc="-20">
                <a:latin typeface="PMingLiU"/>
                <a:cs typeface="PMingLiU"/>
              </a:rPr>
              <a:t>不</a:t>
            </a:r>
            <a:r>
              <a:rPr dirty="0" sz="1000" spc="5">
                <a:latin typeface="PMingLiU"/>
                <a:cs typeface="PMingLiU"/>
              </a:rPr>
              <a:t>到</a:t>
            </a:r>
            <a:r>
              <a:rPr dirty="0" sz="1000" spc="50">
                <a:latin typeface="PMingLiU"/>
                <a:cs typeface="PMingLiU"/>
              </a:rPr>
              <a:t> </a:t>
            </a:r>
            <a:r>
              <a:rPr dirty="0" sz="1000">
                <a:latin typeface="Arial"/>
                <a:cs typeface="Arial"/>
              </a:rPr>
              <a:t>2</a:t>
            </a:r>
            <a:r>
              <a:rPr dirty="0" sz="1000" spc="5">
                <a:latin typeface="Arial"/>
                <a:cs typeface="Arial"/>
              </a:rPr>
              <a:t> </a:t>
            </a:r>
            <a:r>
              <a:rPr dirty="0" sz="1000" spc="5">
                <a:latin typeface="PMingLiU"/>
                <a:cs typeface="PMingLiU"/>
              </a:rPr>
              <a:t>天。亘</a:t>
            </a:r>
            <a:r>
              <a:rPr dirty="0" sz="1000" spc="-20">
                <a:latin typeface="PMingLiU"/>
                <a:cs typeface="PMingLiU"/>
              </a:rPr>
              <a:t>喜</a:t>
            </a:r>
            <a:r>
              <a:rPr dirty="0" sz="1000" spc="5">
                <a:latin typeface="PMingLiU"/>
                <a:cs typeface="PMingLiU"/>
              </a:rPr>
              <a:t>生</a:t>
            </a:r>
            <a:r>
              <a:rPr dirty="0" sz="1000" spc="-20">
                <a:latin typeface="PMingLiU"/>
                <a:cs typeface="PMingLiU"/>
              </a:rPr>
              <a:t>物</a:t>
            </a:r>
            <a:r>
              <a:rPr dirty="0" sz="1000" spc="5">
                <a:latin typeface="PMingLiU"/>
                <a:cs typeface="PMingLiU"/>
              </a:rPr>
              <a:t>的</a:t>
            </a:r>
            <a:r>
              <a:rPr dirty="0" sz="1000" spc="75">
                <a:latin typeface="PMingLiU"/>
                <a:cs typeface="PMingLiU"/>
              </a:rPr>
              <a:t> </a:t>
            </a:r>
            <a:r>
              <a:rPr dirty="0" sz="1000">
                <a:latin typeface="Arial"/>
                <a:cs typeface="Arial"/>
              </a:rPr>
              <a:t>FasTCAR</a:t>
            </a:r>
            <a:r>
              <a:rPr dirty="0" sz="1000" spc="10">
                <a:latin typeface="Arial"/>
                <a:cs typeface="Arial"/>
              </a:rPr>
              <a:t> </a:t>
            </a:r>
            <a:r>
              <a:rPr dirty="0" sz="1000" spc="5">
                <a:latin typeface="PMingLiU"/>
                <a:cs typeface="PMingLiU"/>
              </a:rPr>
              <a:t>平</a:t>
            </a:r>
            <a:r>
              <a:rPr dirty="0" sz="1000" spc="-20">
                <a:latin typeface="PMingLiU"/>
                <a:cs typeface="PMingLiU"/>
              </a:rPr>
              <a:t>台</a:t>
            </a:r>
            <a:r>
              <a:rPr dirty="0" sz="1000" spc="5">
                <a:latin typeface="PMingLiU"/>
                <a:cs typeface="PMingLiU"/>
              </a:rPr>
              <a:t>也 能将自</a:t>
            </a:r>
            <a:r>
              <a:rPr dirty="0" sz="1000" spc="245">
                <a:latin typeface="PMingLiU"/>
                <a:cs typeface="PMingLiU"/>
              </a:rPr>
              <a:t>体</a:t>
            </a:r>
            <a:r>
              <a:rPr dirty="0" sz="1000">
                <a:latin typeface="Arial"/>
                <a:cs typeface="Arial"/>
              </a:rPr>
              <a:t>CAR-T</a:t>
            </a:r>
            <a:r>
              <a:rPr dirty="0" sz="1000" spc="-85">
                <a:latin typeface="Arial"/>
                <a:cs typeface="Arial"/>
              </a:rPr>
              <a:t> </a:t>
            </a:r>
            <a:r>
              <a:rPr dirty="0" sz="1000" spc="5">
                <a:latin typeface="PMingLiU"/>
                <a:cs typeface="PMingLiU"/>
              </a:rPr>
              <a:t>细胞</a:t>
            </a:r>
            <a:r>
              <a:rPr dirty="0" sz="1000" spc="-20">
                <a:latin typeface="PMingLiU"/>
                <a:cs typeface="PMingLiU"/>
              </a:rPr>
              <a:t>生</a:t>
            </a:r>
            <a:r>
              <a:rPr dirty="0" sz="1000" spc="5">
                <a:latin typeface="PMingLiU"/>
                <a:cs typeface="PMingLiU"/>
              </a:rPr>
              <a:t>产</a:t>
            </a:r>
            <a:r>
              <a:rPr dirty="0" sz="1000" spc="-20">
                <a:latin typeface="PMingLiU"/>
                <a:cs typeface="PMingLiU"/>
              </a:rPr>
              <a:t>的</a:t>
            </a:r>
            <a:r>
              <a:rPr dirty="0" sz="1000" spc="5">
                <a:latin typeface="PMingLiU"/>
                <a:cs typeface="PMingLiU"/>
              </a:rPr>
              <a:t>时间从</a:t>
            </a:r>
            <a:r>
              <a:rPr dirty="0" sz="1000" spc="-20">
                <a:latin typeface="PMingLiU"/>
                <a:cs typeface="PMingLiU"/>
              </a:rPr>
              <a:t> </a:t>
            </a:r>
            <a:r>
              <a:rPr dirty="0" sz="1000">
                <a:latin typeface="Arial"/>
                <a:cs typeface="Arial"/>
              </a:rPr>
              <a:t>2</a:t>
            </a:r>
            <a:r>
              <a:rPr dirty="0" sz="1000" spc="-70">
                <a:latin typeface="Arial"/>
                <a:cs typeface="Arial"/>
              </a:rPr>
              <a:t> </a:t>
            </a:r>
            <a:r>
              <a:rPr dirty="0" sz="1000" spc="5">
                <a:latin typeface="PMingLiU"/>
                <a:cs typeface="PMingLiU"/>
              </a:rPr>
              <a:t>到</a:t>
            </a:r>
            <a:r>
              <a:rPr dirty="0" sz="1000" spc="-20">
                <a:latin typeface="PMingLiU"/>
                <a:cs typeface="PMingLiU"/>
              </a:rPr>
              <a:t> </a:t>
            </a:r>
            <a:r>
              <a:rPr dirty="0" sz="1000">
                <a:latin typeface="Arial"/>
                <a:cs typeface="Arial"/>
              </a:rPr>
              <a:t>6</a:t>
            </a:r>
            <a:r>
              <a:rPr dirty="0" sz="1000" spc="-75">
                <a:latin typeface="Arial"/>
                <a:cs typeface="Arial"/>
              </a:rPr>
              <a:t> </a:t>
            </a:r>
            <a:r>
              <a:rPr dirty="0" sz="1000" spc="5">
                <a:latin typeface="PMingLiU"/>
                <a:cs typeface="PMingLiU"/>
              </a:rPr>
              <a:t>周缩短</a:t>
            </a:r>
            <a:r>
              <a:rPr dirty="0" sz="1000" spc="-20">
                <a:latin typeface="PMingLiU"/>
                <a:cs typeface="PMingLiU"/>
              </a:rPr>
              <a:t>到次</a:t>
            </a:r>
            <a:r>
              <a:rPr dirty="0" sz="1000" spc="5">
                <a:latin typeface="PMingLiU"/>
                <a:cs typeface="PMingLiU"/>
              </a:rPr>
              <a:t>日生产</a:t>
            </a:r>
            <a:r>
              <a:rPr dirty="0" sz="1000" spc="-20">
                <a:latin typeface="PMingLiU"/>
                <a:cs typeface="PMingLiU"/>
              </a:rPr>
              <a:t>完</a:t>
            </a:r>
            <a:r>
              <a:rPr dirty="0" sz="1000" spc="5">
                <a:latin typeface="PMingLiU"/>
                <a:cs typeface="PMingLiU"/>
              </a:rPr>
              <a:t>毕。</a:t>
            </a:r>
            <a:endParaRPr sz="1000">
              <a:latin typeface="PMingLiU"/>
              <a:cs typeface="PMingLiU"/>
            </a:endParaRPr>
          </a:p>
        </p:txBody>
      </p:sp>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42161"/>
            <a:ext cx="5071745" cy="3908425"/>
          </a:xfrm>
          <a:prstGeom prst="rect">
            <a:avLst/>
          </a:prstGeom>
        </p:spPr>
        <p:txBody>
          <a:bodyPr wrap="square" lIns="0" tIns="12700" rIns="0" bIns="0" rtlCol="0" vert="horz">
            <a:spAutoFit/>
          </a:bodyPr>
          <a:lstStyle/>
          <a:p>
            <a:pPr marL="12700">
              <a:lnSpc>
                <a:spcPct val="100000"/>
              </a:lnSpc>
              <a:spcBef>
                <a:spcPts val="100"/>
              </a:spcBef>
            </a:pPr>
            <a:r>
              <a:rPr dirty="0" sz="1200" b="1">
                <a:solidFill>
                  <a:srgbClr val="585858"/>
                </a:solidFill>
                <a:latin typeface="Microsoft JhengHei UI"/>
                <a:cs typeface="Microsoft JhengHei UI"/>
              </a:rPr>
              <a:t>靶点选择决定市场规模</a:t>
            </a:r>
            <a:endParaRPr sz="1200">
              <a:latin typeface="Microsoft JhengHei UI"/>
              <a:cs typeface="Microsoft JhengHei UI"/>
            </a:endParaRPr>
          </a:p>
          <a:p>
            <a:pPr algn="just" marL="12700" marR="5080">
              <a:lnSpc>
                <a:spcPct val="139600"/>
              </a:lnSpc>
              <a:spcBef>
                <a:spcPts val="490"/>
              </a:spcBef>
            </a:pPr>
            <a:r>
              <a:rPr dirty="0" sz="1000" spc="5">
                <a:latin typeface="PMingLiU"/>
                <a:cs typeface="PMingLiU"/>
              </a:rPr>
              <a:t>由于</a:t>
            </a:r>
            <a:r>
              <a:rPr dirty="0" sz="1000" spc="25">
                <a:latin typeface="PMingLiU"/>
                <a:cs typeface="PMingLiU"/>
              </a:rPr>
              <a:t> </a:t>
            </a:r>
            <a:r>
              <a:rPr dirty="0" sz="1000" spc="-5">
                <a:latin typeface="Arial"/>
                <a:cs typeface="Arial"/>
              </a:rPr>
              <a:t>CD19</a:t>
            </a:r>
            <a:r>
              <a:rPr dirty="0" sz="1000" spc="-25">
                <a:latin typeface="Arial"/>
                <a:cs typeface="Arial"/>
              </a:rPr>
              <a:t> </a:t>
            </a:r>
            <a:r>
              <a:rPr dirty="0" sz="1000" spc="5">
                <a:latin typeface="PMingLiU"/>
                <a:cs typeface="PMingLiU"/>
              </a:rPr>
              <a:t>与</a:t>
            </a:r>
            <a:r>
              <a:rPr dirty="0" sz="1000" spc="25">
                <a:latin typeface="PMingLiU"/>
                <a:cs typeface="PMingLiU"/>
              </a:rPr>
              <a:t> </a:t>
            </a:r>
            <a:r>
              <a:rPr dirty="0" sz="1000">
                <a:latin typeface="Arial"/>
                <a:cs typeface="Arial"/>
              </a:rPr>
              <a:t>BCMA</a:t>
            </a:r>
            <a:r>
              <a:rPr dirty="0" sz="1000" spc="-15">
                <a:latin typeface="Arial"/>
                <a:cs typeface="Arial"/>
              </a:rPr>
              <a:t> </a:t>
            </a:r>
            <a:r>
              <a:rPr dirty="0" sz="1000" spc="5">
                <a:latin typeface="PMingLiU"/>
                <a:cs typeface="PMingLiU"/>
              </a:rPr>
              <a:t>在</a:t>
            </a:r>
            <a:r>
              <a:rPr dirty="0" sz="1000" spc="35">
                <a:latin typeface="PMingLiU"/>
                <a:cs typeface="PMingLiU"/>
              </a:rPr>
              <a:t> </a:t>
            </a:r>
            <a:r>
              <a:rPr dirty="0" sz="1000" spc="5">
                <a:latin typeface="Arial"/>
                <a:cs typeface="Arial"/>
              </a:rPr>
              <a:t>B</a:t>
            </a:r>
            <a:r>
              <a:rPr dirty="0" sz="1000" spc="-40">
                <a:latin typeface="Arial"/>
                <a:cs typeface="Arial"/>
              </a:rPr>
              <a:t> </a:t>
            </a:r>
            <a:r>
              <a:rPr dirty="0" sz="1000" spc="5">
                <a:latin typeface="PMingLiU"/>
                <a:cs typeface="PMingLiU"/>
              </a:rPr>
              <a:t>细胞</a:t>
            </a:r>
            <a:r>
              <a:rPr dirty="0" sz="1000" spc="-20">
                <a:latin typeface="PMingLiU"/>
                <a:cs typeface="PMingLiU"/>
              </a:rPr>
              <a:t>成</a:t>
            </a:r>
            <a:r>
              <a:rPr dirty="0" sz="1000" spc="5">
                <a:latin typeface="PMingLiU"/>
                <a:cs typeface="PMingLiU"/>
              </a:rPr>
              <a:t>熟过</a:t>
            </a:r>
            <a:r>
              <a:rPr dirty="0" sz="1000" spc="-20">
                <a:latin typeface="PMingLiU"/>
                <a:cs typeface="PMingLiU"/>
              </a:rPr>
              <a:t>程</a:t>
            </a:r>
            <a:r>
              <a:rPr dirty="0" sz="1000" spc="5">
                <a:latin typeface="PMingLiU"/>
                <a:cs typeface="PMingLiU"/>
              </a:rPr>
              <a:t>中表</a:t>
            </a:r>
            <a:r>
              <a:rPr dirty="0" sz="1000" spc="-20">
                <a:latin typeface="PMingLiU"/>
                <a:cs typeface="PMingLiU"/>
              </a:rPr>
              <a:t>达</a:t>
            </a:r>
            <a:r>
              <a:rPr dirty="0" sz="1000" spc="5">
                <a:latin typeface="PMingLiU"/>
                <a:cs typeface="PMingLiU"/>
              </a:rPr>
              <a:t>阶段</a:t>
            </a:r>
            <a:r>
              <a:rPr dirty="0" sz="1000" spc="-20">
                <a:latin typeface="PMingLiU"/>
                <a:cs typeface="PMingLiU"/>
              </a:rPr>
              <a:t>不</a:t>
            </a:r>
            <a:r>
              <a:rPr dirty="0" sz="1000" spc="5">
                <a:latin typeface="PMingLiU"/>
                <a:cs typeface="PMingLiU"/>
              </a:rPr>
              <a:t>同，靶向</a:t>
            </a:r>
            <a:r>
              <a:rPr dirty="0" sz="1000" spc="35">
                <a:latin typeface="PMingLiU"/>
                <a:cs typeface="PMingLiU"/>
              </a:rPr>
              <a:t> </a:t>
            </a:r>
            <a:r>
              <a:rPr dirty="0" sz="1000" spc="-5">
                <a:latin typeface="Arial"/>
                <a:cs typeface="Arial"/>
              </a:rPr>
              <a:t>CD19</a:t>
            </a:r>
            <a:r>
              <a:rPr dirty="0" sz="1000" spc="-25">
                <a:latin typeface="Arial"/>
                <a:cs typeface="Arial"/>
              </a:rPr>
              <a:t> </a:t>
            </a:r>
            <a:r>
              <a:rPr dirty="0" sz="1000" spc="5">
                <a:latin typeface="PMingLiU"/>
                <a:cs typeface="PMingLiU"/>
              </a:rPr>
              <a:t>或</a:t>
            </a:r>
            <a:r>
              <a:rPr dirty="0" sz="1000" spc="25">
                <a:latin typeface="PMingLiU"/>
                <a:cs typeface="PMingLiU"/>
              </a:rPr>
              <a:t> </a:t>
            </a:r>
            <a:r>
              <a:rPr dirty="0" sz="1000" spc="-5">
                <a:latin typeface="Arial"/>
                <a:cs typeface="Arial"/>
              </a:rPr>
              <a:t>BCMA</a:t>
            </a:r>
            <a:r>
              <a:rPr dirty="0" sz="1000" spc="-15">
                <a:latin typeface="Arial"/>
                <a:cs typeface="Arial"/>
              </a:rPr>
              <a:t> </a:t>
            </a:r>
            <a:r>
              <a:rPr dirty="0" sz="1000" spc="5">
                <a:latin typeface="PMingLiU"/>
                <a:cs typeface="PMingLiU"/>
              </a:rPr>
              <a:t>的</a:t>
            </a:r>
            <a:r>
              <a:rPr dirty="0" sz="1000" spc="30">
                <a:latin typeface="PMingLiU"/>
                <a:cs typeface="PMingLiU"/>
              </a:rPr>
              <a:t> </a:t>
            </a:r>
            <a:r>
              <a:rPr dirty="0" sz="1000">
                <a:latin typeface="Arial"/>
                <a:cs typeface="Arial"/>
              </a:rPr>
              <a:t>CAR-T  </a:t>
            </a:r>
            <a:r>
              <a:rPr dirty="0" sz="1000" spc="5">
                <a:latin typeface="PMingLiU"/>
                <a:cs typeface="PMingLiU"/>
              </a:rPr>
              <a:t>所针对</a:t>
            </a:r>
            <a:r>
              <a:rPr dirty="0" sz="1000" spc="-20">
                <a:latin typeface="PMingLiU"/>
                <a:cs typeface="PMingLiU"/>
              </a:rPr>
              <a:t>的</a:t>
            </a:r>
            <a:r>
              <a:rPr dirty="0" sz="1000" spc="5">
                <a:latin typeface="PMingLiU"/>
                <a:cs typeface="PMingLiU"/>
              </a:rPr>
              <a:t>适应</a:t>
            </a:r>
            <a:r>
              <a:rPr dirty="0" sz="1000" spc="-20">
                <a:latin typeface="PMingLiU"/>
                <a:cs typeface="PMingLiU"/>
              </a:rPr>
              <a:t>症</a:t>
            </a:r>
            <a:r>
              <a:rPr dirty="0" sz="1000" spc="5">
                <a:latin typeface="PMingLiU"/>
                <a:cs typeface="PMingLiU"/>
              </a:rPr>
              <a:t>也不</a:t>
            </a:r>
            <a:r>
              <a:rPr dirty="0" sz="1000" spc="-20">
                <a:latin typeface="PMingLiU"/>
                <a:cs typeface="PMingLiU"/>
              </a:rPr>
              <a:t>同</a:t>
            </a:r>
            <a:r>
              <a:rPr dirty="0" sz="1000" spc="5">
                <a:latin typeface="PMingLiU"/>
                <a:cs typeface="PMingLiU"/>
              </a:rPr>
              <a:t>。目</a:t>
            </a:r>
            <a:r>
              <a:rPr dirty="0" sz="1000" spc="250">
                <a:latin typeface="PMingLiU"/>
                <a:cs typeface="PMingLiU"/>
              </a:rPr>
              <a:t>前</a:t>
            </a:r>
            <a:r>
              <a:rPr dirty="0" sz="1000" spc="-5">
                <a:latin typeface="Arial"/>
                <a:cs typeface="Arial"/>
              </a:rPr>
              <a:t>CD19</a:t>
            </a:r>
            <a:r>
              <a:rPr dirty="0" sz="1000" spc="-70">
                <a:latin typeface="Arial"/>
                <a:cs typeface="Arial"/>
              </a:rPr>
              <a:t> </a:t>
            </a:r>
            <a:r>
              <a:rPr dirty="0" sz="1000">
                <a:latin typeface="Arial"/>
                <a:cs typeface="Arial"/>
              </a:rPr>
              <a:t>CAR-T</a:t>
            </a:r>
            <a:r>
              <a:rPr dirty="0" sz="1000" spc="-50">
                <a:latin typeface="Arial"/>
                <a:cs typeface="Arial"/>
              </a:rPr>
              <a:t> </a:t>
            </a:r>
            <a:r>
              <a:rPr dirty="0" sz="1000" spc="-20">
                <a:latin typeface="PMingLiU"/>
                <a:cs typeface="PMingLiU"/>
              </a:rPr>
              <a:t>的</a:t>
            </a:r>
            <a:r>
              <a:rPr dirty="0" sz="1000" spc="5">
                <a:latin typeface="PMingLiU"/>
                <a:cs typeface="PMingLiU"/>
              </a:rPr>
              <a:t>获</a:t>
            </a:r>
            <a:r>
              <a:rPr dirty="0" sz="1000" spc="-20">
                <a:latin typeface="PMingLiU"/>
                <a:cs typeface="PMingLiU"/>
              </a:rPr>
              <a:t>批</a:t>
            </a:r>
            <a:r>
              <a:rPr dirty="0" sz="1000" spc="5">
                <a:latin typeface="PMingLiU"/>
                <a:cs typeface="PMingLiU"/>
              </a:rPr>
              <a:t>适</a:t>
            </a:r>
            <a:r>
              <a:rPr dirty="0" sz="1000" spc="-20">
                <a:latin typeface="PMingLiU"/>
                <a:cs typeface="PMingLiU"/>
              </a:rPr>
              <a:t>应</a:t>
            </a:r>
            <a:r>
              <a:rPr dirty="0" sz="1000" spc="5">
                <a:latin typeface="PMingLiU"/>
                <a:cs typeface="PMingLiU"/>
              </a:rPr>
              <a:t>症已覆盖</a:t>
            </a:r>
            <a:r>
              <a:rPr dirty="0" sz="1000" spc="-15">
                <a:latin typeface="PMingLiU"/>
                <a:cs typeface="PMingLiU"/>
              </a:rPr>
              <a:t> </a:t>
            </a:r>
            <a:r>
              <a:rPr dirty="0" sz="1000" spc="-5">
                <a:latin typeface="Arial"/>
                <a:cs typeface="Arial"/>
              </a:rPr>
              <a:t>NHL</a:t>
            </a:r>
            <a:r>
              <a:rPr dirty="0" sz="1000" spc="-70">
                <a:latin typeface="Arial"/>
                <a:cs typeface="Arial"/>
              </a:rPr>
              <a:t> </a:t>
            </a:r>
            <a:r>
              <a:rPr dirty="0" sz="1000" spc="5">
                <a:latin typeface="PMingLiU"/>
                <a:cs typeface="PMingLiU"/>
              </a:rPr>
              <a:t>当中</a:t>
            </a:r>
            <a:r>
              <a:rPr dirty="0" sz="1000" spc="245">
                <a:latin typeface="PMingLiU"/>
                <a:cs typeface="PMingLiU"/>
              </a:rPr>
              <a:t>的</a:t>
            </a:r>
            <a:r>
              <a:rPr dirty="0" sz="1000" spc="-5">
                <a:latin typeface="Arial"/>
                <a:cs typeface="Arial"/>
              </a:rPr>
              <a:t>LBCL</a:t>
            </a:r>
            <a:r>
              <a:rPr dirty="0" sz="1000" spc="-20">
                <a:latin typeface="PMingLiU"/>
                <a:cs typeface="PMingLiU"/>
              </a:rPr>
              <a:t>、</a:t>
            </a:r>
            <a:r>
              <a:rPr dirty="0" sz="1000">
                <a:latin typeface="Arial"/>
                <a:cs typeface="Arial"/>
              </a:rPr>
              <a:t>FL</a:t>
            </a:r>
            <a:r>
              <a:rPr dirty="0" sz="1000" spc="5">
                <a:latin typeface="PMingLiU"/>
                <a:cs typeface="PMingLiU"/>
              </a:rPr>
              <a:t>、 </a:t>
            </a:r>
            <a:r>
              <a:rPr dirty="0" sz="1000">
                <a:latin typeface="Arial"/>
                <a:cs typeface="Arial"/>
              </a:rPr>
              <a:t>MZL</a:t>
            </a:r>
            <a:r>
              <a:rPr dirty="0" sz="1000" spc="5">
                <a:latin typeface="PMingLiU"/>
                <a:cs typeface="PMingLiU"/>
              </a:rPr>
              <a:t>、</a:t>
            </a:r>
            <a:r>
              <a:rPr dirty="0" sz="1000">
                <a:latin typeface="Arial"/>
                <a:cs typeface="Arial"/>
              </a:rPr>
              <a:t>MCL</a:t>
            </a:r>
            <a:r>
              <a:rPr dirty="0" sz="1000" spc="-45">
                <a:latin typeface="Arial"/>
                <a:cs typeface="Arial"/>
              </a:rPr>
              <a:t> </a:t>
            </a:r>
            <a:r>
              <a:rPr dirty="0" sz="1000" spc="5">
                <a:latin typeface="PMingLiU"/>
                <a:cs typeface="PMingLiU"/>
              </a:rPr>
              <a:t>及儿</a:t>
            </a:r>
            <a:r>
              <a:rPr dirty="0" sz="1000" spc="-20">
                <a:latin typeface="PMingLiU"/>
                <a:cs typeface="PMingLiU"/>
              </a:rPr>
              <a:t>童</a:t>
            </a:r>
            <a:r>
              <a:rPr dirty="0" sz="1000" spc="5">
                <a:latin typeface="PMingLiU"/>
                <a:cs typeface="PMingLiU"/>
              </a:rPr>
              <a:t>和成人</a:t>
            </a:r>
            <a:r>
              <a:rPr dirty="0" sz="1000" spc="30">
                <a:latin typeface="PMingLiU"/>
                <a:cs typeface="PMingLiU"/>
              </a:rPr>
              <a:t> </a:t>
            </a:r>
            <a:r>
              <a:rPr dirty="0" sz="1000" spc="5">
                <a:latin typeface="Arial"/>
                <a:cs typeface="Arial"/>
              </a:rPr>
              <a:t>B</a:t>
            </a:r>
            <a:r>
              <a:rPr dirty="0" sz="1000" spc="-40">
                <a:latin typeface="Arial"/>
                <a:cs typeface="Arial"/>
              </a:rPr>
              <a:t> </a:t>
            </a:r>
            <a:r>
              <a:rPr dirty="0" sz="1000" spc="5">
                <a:latin typeface="PMingLiU"/>
                <a:cs typeface="PMingLiU"/>
              </a:rPr>
              <a:t>细胞</a:t>
            </a:r>
            <a:r>
              <a:rPr dirty="0" sz="1000" spc="-20">
                <a:latin typeface="PMingLiU"/>
                <a:cs typeface="PMingLiU"/>
              </a:rPr>
              <a:t>急</a:t>
            </a:r>
            <a:r>
              <a:rPr dirty="0" sz="1000" spc="5">
                <a:latin typeface="PMingLiU"/>
                <a:cs typeface="PMingLiU"/>
              </a:rPr>
              <a:t>性淋</a:t>
            </a:r>
            <a:r>
              <a:rPr dirty="0" sz="1000" spc="-20">
                <a:latin typeface="PMingLiU"/>
                <a:cs typeface="PMingLiU"/>
              </a:rPr>
              <a:t>巴</a:t>
            </a:r>
            <a:r>
              <a:rPr dirty="0" sz="1000" spc="5">
                <a:latin typeface="PMingLiU"/>
                <a:cs typeface="PMingLiU"/>
              </a:rPr>
              <a:t>性白</a:t>
            </a:r>
            <a:r>
              <a:rPr dirty="0" sz="1000" spc="-20">
                <a:latin typeface="PMingLiU"/>
                <a:cs typeface="PMingLiU"/>
              </a:rPr>
              <a:t>血</a:t>
            </a:r>
            <a:r>
              <a:rPr dirty="0" sz="1000" spc="5">
                <a:latin typeface="PMingLiU"/>
                <a:cs typeface="PMingLiU"/>
              </a:rPr>
              <a:t>病</a:t>
            </a:r>
            <a:r>
              <a:rPr dirty="0" sz="1000" spc="175">
                <a:latin typeface="PMingLiU"/>
                <a:cs typeface="PMingLiU"/>
              </a:rPr>
              <a:t> </a:t>
            </a:r>
            <a:r>
              <a:rPr dirty="0" sz="1000" spc="-5">
                <a:latin typeface="Arial"/>
                <a:cs typeface="Arial"/>
              </a:rPr>
              <a:t>(B-ALL)</a:t>
            </a:r>
            <a:r>
              <a:rPr dirty="0" sz="1000" spc="-5">
                <a:latin typeface="PMingLiU"/>
                <a:cs typeface="PMingLiU"/>
              </a:rPr>
              <a:t>，</a:t>
            </a:r>
            <a:r>
              <a:rPr dirty="0" sz="1000" spc="5">
                <a:latin typeface="PMingLiU"/>
                <a:cs typeface="PMingLiU"/>
              </a:rPr>
              <a:t>并正</a:t>
            </a:r>
            <a:r>
              <a:rPr dirty="0" sz="1000" spc="-20">
                <a:latin typeface="PMingLiU"/>
                <a:cs typeface="PMingLiU"/>
              </a:rPr>
              <a:t>在</a:t>
            </a:r>
            <a:r>
              <a:rPr dirty="0" sz="1000" spc="5">
                <a:latin typeface="PMingLiU"/>
                <a:cs typeface="PMingLiU"/>
              </a:rPr>
              <a:t>积极探索 </a:t>
            </a:r>
            <a:r>
              <a:rPr dirty="0" sz="1000" spc="5">
                <a:latin typeface="Arial"/>
                <a:cs typeface="Arial"/>
              </a:rPr>
              <a:t>B</a:t>
            </a:r>
            <a:r>
              <a:rPr dirty="0" sz="1000" spc="-15">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恶性 肿瘤其</a:t>
            </a:r>
            <a:r>
              <a:rPr dirty="0" sz="1000" spc="-20">
                <a:latin typeface="PMingLiU"/>
                <a:cs typeface="PMingLiU"/>
              </a:rPr>
              <a:t>他</a:t>
            </a:r>
            <a:r>
              <a:rPr dirty="0" sz="1000" spc="5">
                <a:latin typeface="PMingLiU"/>
                <a:cs typeface="PMingLiU"/>
              </a:rPr>
              <a:t>亚型</a:t>
            </a:r>
            <a:r>
              <a:rPr dirty="0" sz="1000" spc="-20">
                <a:latin typeface="PMingLiU"/>
                <a:cs typeface="PMingLiU"/>
              </a:rPr>
              <a:t>的</a:t>
            </a:r>
            <a:r>
              <a:rPr dirty="0" sz="1000" spc="5">
                <a:latin typeface="PMingLiU"/>
                <a:cs typeface="PMingLiU"/>
              </a:rPr>
              <a:t>适应</a:t>
            </a:r>
            <a:r>
              <a:rPr dirty="0" sz="1000" spc="-20">
                <a:latin typeface="PMingLiU"/>
                <a:cs typeface="PMingLiU"/>
              </a:rPr>
              <a:t>症</a:t>
            </a:r>
            <a:r>
              <a:rPr dirty="0" sz="1000" spc="5">
                <a:latin typeface="PMingLiU"/>
                <a:cs typeface="PMingLiU"/>
              </a:rPr>
              <a:t>。相</a:t>
            </a:r>
            <a:r>
              <a:rPr dirty="0" sz="1000" spc="-20">
                <a:latin typeface="PMingLiU"/>
                <a:cs typeface="PMingLiU"/>
              </a:rPr>
              <a:t>比</a:t>
            </a:r>
            <a:r>
              <a:rPr dirty="0" sz="1000" spc="5">
                <a:latin typeface="PMingLiU"/>
                <a:cs typeface="PMingLiU"/>
              </a:rPr>
              <a:t>之下</a:t>
            </a:r>
            <a:r>
              <a:rPr dirty="0" sz="1000" spc="-20">
                <a:latin typeface="PMingLiU"/>
                <a:cs typeface="PMingLiU"/>
              </a:rPr>
              <a:t>，目</a:t>
            </a:r>
            <a:r>
              <a:rPr dirty="0" sz="1000" spc="5">
                <a:latin typeface="PMingLiU"/>
                <a:cs typeface="PMingLiU"/>
              </a:rPr>
              <a:t>前</a:t>
            </a:r>
            <a:r>
              <a:rPr dirty="0" sz="1000" spc="-15">
                <a:latin typeface="PMingLiU"/>
                <a:cs typeface="PMingLiU"/>
              </a:rPr>
              <a:t> </a:t>
            </a:r>
            <a:r>
              <a:rPr dirty="0" sz="1000">
                <a:latin typeface="Arial"/>
                <a:cs typeface="Arial"/>
              </a:rPr>
              <a:t>BCMA</a:t>
            </a:r>
            <a:r>
              <a:rPr dirty="0" sz="1000" spc="-60">
                <a:latin typeface="Arial"/>
                <a:cs typeface="Arial"/>
              </a:rPr>
              <a:t> </a:t>
            </a:r>
            <a:r>
              <a:rPr dirty="0" sz="1000" spc="-10">
                <a:latin typeface="Arial"/>
                <a:cs typeface="Arial"/>
              </a:rPr>
              <a:t>CAR-T</a:t>
            </a:r>
            <a:r>
              <a:rPr dirty="0" sz="1000" spc="-80">
                <a:latin typeface="Arial"/>
                <a:cs typeface="Arial"/>
              </a:rPr>
              <a:t> </a:t>
            </a:r>
            <a:r>
              <a:rPr dirty="0" sz="1000" spc="5">
                <a:latin typeface="PMingLiU"/>
                <a:cs typeface="PMingLiU"/>
              </a:rPr>
              <a:t>主要</a:t>
            </a:r>
            <a:r>
              <a:rPr dirty="0" sz="1000" spc="-20">
                <a:latin typeface="PMingLiU"/>
                <a:cs typeface="PMingLiU"/>
              </a:rPr>
              <a:t>覆</a:t>
            </a:r>
            <a:r>
              <a:rPr dirty="0" sz="1000" spc="5">
                <a:latin typeface="PMingLiU"/>
                <a:cs typeface="PMingLiU"/>
              </a:rPr>
              <a:t>盖</a:t>
            </a:r>
            <a:r>
              <a:rPr dirty="0" sz="1000" spc="-15">
                <a:latin typeface="PMingLiU"/>
                <a:cs typeface="PMingLiU"/>
              </a:rPr>
              <a:t> </a:t>
            </a:r>
            <a:r>
              <a:rPr dirty="0" sz="1000" spc="5">
                <a:latin typeface="Arial"/>
                <a:cs typeface="Arial"/>
              </a:rPr>
              <a:t>MM</a:t>
            </a:r>
            <a:r>
              <a:rPr dirty="0" sz="1000" spc="-90">
                <a:latin typeface="Arial"/>
                <a:cs typeface="Arial"/>
              </a:rPr>
              <a:t> </a:t>
            </a:r>
            <a:r>
              <a:rPr dirty="0" sz="1000" spc="-20">
                <a:latin typeface="PMingLiU"/>
                <a:cs typeface="PMingLiU"/>
              </a:rPr>
              <a:t>适</a:t>
            </a:r>
            <a:r>
              <a:rPr dirty="0" sz="1000" spc="5">
                <a:latin typeface="PMingLiU"/>
                <a:cs typeface="PMingLiU"/>
              </a:rPr>
              <a:t>应症</a:t>
            </a:r>
            <a:r>
              <a:rPr dirty="0" sz="1000" spc="-20">
                <a:latin typeface="PMingLiU"/>
                <a:cs typeface="PMingLiU"/>
              </a:rPr>
              <a:t>，</a:t>
            </a:r>
            <a:r>
              <a:rPr dirty="0" sz="1000" spc="5">
                <a:latin typeface="PMingLiU"/>
                <a:cs typeface="PMingLiU"/>
              </a:rPr>
              <a:t>但也</a:t>
            </a:r>
            <a:r>
              <a:rPr dirty="0" sz="1000" spc="-20">
                <a:latin typeface="PMingLiU"/>
                <a:cs typeface="PMingLiU"/>
              </a:rPr>
              <a:t>有</a:t>
            </a:r>
            <a:r>
              <a:rPr dirty="0" sz="1000" spc="5">
                <a:latin typeface="PMingLiU"/>
                <a:cs typeface="PMingLiU"/>
              </a:rPr>
              <a:t>部分 公司开</a:t>
            </a:r>
            <a:r>
              <a:rPr dirty="0" sz="1000" spc="-20">
                <a:latin typeface="PMingLiU"/>
                <a:cs typeface="PMingLiU"/>
              </a:rPr>
              <a:t>始</a:t>
            </a:r>
            <a:r>
              <a:rPr dirty="0" sz="1000" spc="5">
                <a:latin typeface="PMingLiU"/>
                <a:cs typeface="PMingLiU"/>
              </a:rPr>
              <a:t>探索</a:t>
            </a:r>
            <a:r>
              <a:rPr dirty="0" sz="1000" spc="-20">
                <a:latin typeface="PMingLiU"/>
                <a:cs typeface="PMingLiU"/>
              </a:rPr>
              <a:t>其</a:t>
            </a:r>
            <a:r>
              <a:rPr dirty="0" sz="1000" spc="5">
                <a:latin typeface="PMingLiU"/>
                <a:cs typeface="PMingLiU"/>
              </a:rPr>
              <a:t>在自</a:t>
            </a:r>
            <a:r>
              <a:rPr dirty="0" sz="1000" spc="-20">
                <a:latin typeface="PMingLiU"/>
                <a:cs typeface="PMingLiU"/>
              </a:rPr>
              <a:t>免</a:t>
            </a:r>
            <a:r>
              <a:rPr dirty="0" sz="1000" spc="5">
                <a:latin typeface="PMingLiU"/>
                <a:cs typeface="PMingLiU"/>
              </a:rPr>
              <a:t>领域</a:t>
            </a:r>
            <a:r>
              <a:rPr dirty="0" sz="1000" spc="-20">
                <a:latin typeface="PMingLiU"/>
                <a:cs typeface="PMingLiU"/>
              </a:rPr>
              <a:t>的</a:t>
            </a:r>
            <a:r>
              <a:rPr dirty="0" sz="1000" spc="5">
                <a:latin typeface="PMingLiU"/>
                <a:cs typeface="PMingLiU"/>
              </a:rPr>
              <a:t>应用</a:t>
            </a:r>
            <a:r>
              <a:rPr dirty="0" sz="1000" spc="-20">
                <a:latin typeface="PMingLiU"/>
                <a:cs typeface="PMingLiU"/>
              </a:rPr>
              <a:t>潜</a:t>
            </a:r>
            <a:r>
              <a:rPr dirty="0" sz="1000" spc="5">
                <a:latin typeface="PMingLiU"/>
                <a:cs typeface="PMingLiU"/>
              </a:rPr>
              <a:t>力。</a:t>
            </a:r>
            <a:endParaRPr sz="1000">
              <a:latin typeface="PMingLiU"/>
              <a:cs typeface="PMingLiU"/>
            </a:endParaRPr>
          </a:p>
          <a:p>
            <a:pPr algn="just" marL="12700" marR="7620">
              <a:lnSpc>
                <a:spcPct val="139500"/>
              </a:lnSpc>
              <a:spcBef>
                <a:spcPts val="610"/>
              </a:spcBef>
            </a:pPr>
            <a:r>
              <a:rPr dirty="0" sz="1000" spc="-5">
                <a:latin typeface="Arial"/>
                <a:cs typeface="Arial"/>
              </a:rPr>
              <a:t>CD19</a:t>
            </a:r>
            <a:r>
              <a:rPr dirty="0" sz="1000" spc="140">
                <a:latin typeface="Arial"/>
                <a:cs typeface="Arial"/>
              </a:rPr>
              <a:t> </a:t>
            </a:r>
            <a:r>
              <a:rPr dirty="0" sz="1000" spc="5">
                <a:latin typeface="PMingLiU"/>
                <a:cs typeface="PMingLiU"/>
              </a:rPr>
              <a:t>是</a:t>
            </a:r>
            <a:r>
              <a:rPr dirty="0" sz="1000" spc="250">
                <a:latin typeface="PMingLiU"/>
                <a:cs typeface="PMingLiU"/>
              </a:rPr>
              <a:t> </a:t>
            </a:r>
            <a:r>
              <a:rPr dirty="0" sz="1000" spc="5">
                <a:latin typeface="Arial"/>
                <a:cs typeface="Arial"/>
              </a:rPr>
              <a:t>B</a:t>
            </a:r>
            <a:r>
              <a:rPr dirty="0" sz="1000" spc="155">
                <a:latin typeface="Arial"/>
                <a:cs typeface="Arial"/>
              </a:rPr>
              <a:t> </a:t>
            </a:r>
            <a:r>
              <a:rPr dirty="0" sz="1000" spc="25">
                <a:latin typeface="PMingLiU"/>
                <a:cs typeface="PMingLiU"/>
              </a:rPr>
              <a:t>细胞</a:t>
            </a:r>
            <a:r>
              <a:rPr dirty="0" sz="1000" spc="5">
                <a:latin typeface="PMingLiU"/>
                <a:cs typeface="PMingLiU"/>
              </a:rPr>
              <a:t>表面发</a:t>
            </a:r>
            <a:r>
              <a:rPr dirty="0" sz="1000" spc="25">
                <a:latin typeface="PMingLiU"/>
                <a:cs typeface="PMingLiU"/>
              </a:rPr>
              <a:t>挥</a:t>
            </a:r>
            <a:r>
              <a:rPr dirty="0" sz="1000" spc="5">
                <a:latin typeface="PMingLiU"/>
                <a:cs typeface="PMingLiU"/>
              </a:rPr>
              <a:t>特异</a:t>
            </a:r>
            <a:r>
              <a:rPr dirty="0" sz="1000" spc="25">
                <a:latin typeface="PMingLiU"/>
                <a:cs typeface="PMingLiU"/>
              </a:rPr>
              <a:t>性</a:t>
            </a:r>
            <a:r>
              <a:rPr dirty="0" sz="1000" spc="5">
                <a:latin typeface="PMingLiU"/>
                <a:cs typeface="PMingLiU"/>
              </a:rPr>
              <a:t>信号</a:t>
            </a:r>
            <a:r>
              <a:rPr dirty="0" sz="1000" spc="25">
                <a:latin typeface="PMingLiU"/>
                <a:cs typeface="PMingLiU"/>
              </a:rPr>
              <a:t>转</a:t>
            </a:r>
            <a:r>
              <a:rPr dirty="0" sz="1000" spc="5">
                <a:latin typeface="PMingLiU"/>
                <a:cs typeface="PMingLiU"/>
              </a:rPr>
              <a:t>导的</a:t>
            </a:r>
            <a:r>
              <a:rPr dirty="0" sz="1000" spc="25">
                <a:latin typeface="PMingLiU"/>
                <a:cs typeface="PMingLiU"/>
              </a:rPr>
              <a:t>受</a:t>
            </a:r>
            <a:r>
              <a:rPr dirty="0" sz="1000" spc="5">
                <a:latin typeface="PMingLiU"/>
                <a:cs typeface="PMingLiU"/>
              </a:rPr>
              <a:t>体，在</a:t>
            </a:r>
            <a:r>
              <a:rPr dirty="0" sz="1000" spc="229">
                <a:latin typeface="PMingLiU"/>
                <a:cs typeface="PMingLiU"/>
              </a:rPr>
              <a:t> </a:t>
            </a:r>
            <a:r>
              <a:rPr dirty="0" sz="1000" spc="5">
                <a:latin typeface="Arial"/>
                <a:cs typeface="Arial"/>
              </a:rPr>
              <a:t>B</a:t>
            </a:r>
            <a:r>
              <a:rPr dirty="0" sz="1000" spc="155">
                <a:latin typeface="Arial"/>
                <a:cs typeface="Arial"/>
              </a:rPr>
              <a:t> </a:t>
            </a:r>
            <a:r>
              <a:rPr dirty="0" sz="1000" spc="25">
                <a:latin typeface="PMingLiU"/>
                <a:cs typeface="PMingLiU"/>
              </a:rPr>
              <a:t>细</a:t>
            </a:r>
            <a:r>
              <a:rPr dirty="0" sz="1000" spc="5">
                <a:latin typeface="PMingLiU"/>
                <a:cs typeface="PMingLiU"/>
              </a:rPr>
              <a:t>胞成</a:t>
            </a:r>
            <a:r>
              <a:rPr dirty="0" sz="1000" spc="25">
                <a:latin typeface="PMingLiU"/>
                <a:cs typeface="PMingLiU"/>
              </a:rPr>
              <a:t>熟</a:t>
            </a:r>
            <a:r>
              <a:rPr dirty="0" sz="1000" spc="5">
                <a:latin typeface="PMingLiU"/>
                <a:cs typeface="PMingLiU"/>
              </a:rPr>
              <a:t>各阶</a:t>
            </a:r>
            <a:r>
              <a:rPr dirty="0" sz="1000" spc="25">
                <a:latin typeface="PMingLiU"/>
                <a:cs typeface="PMingLiU"/>
              </a:rPr>
              <a:t>段</a:t>
            </a:r>
            <a:r>
              <a:rPr dirty="0" sz="1000" spc="5">
                <a:latin typeface="PMingLiU"/>
                <a:cs typeface="PMingLiU"/>
              </a:rPr>
              <a:t>均有</a:t>
            </a:r>
            <a:r>
              <a:rPr dirty="0" sz="1000" spc="25">
                <a:latin typeface="PMingLiU"/>
                <a:cs typeface="PMingLiU"/>
              </a:rPr>
              <a:t>表</a:t>
            </a:r>
            <a:r>
              <a:rPr dirty="0" sz="1000" spc="5">
                <a:latin typeface="PMingLiU"/>
                <a:cs typeface="PMingLiU"/>
              </a:rPr>
              <a:t>达，</a:t>
            </a:r>
            <a:r>
              <a:rPr dirty="0" sz="1000" spc="25">
                <a:latin typeface="PMingLiU"/>
                <a:cs typeface="PMingLiU"/>
              </a:rPr>
              <a:t>同</a:t>
            </a:r>
            <a:r>
              <a:rPr dirty="0" sz="1000" spc="5">
                <a:latin typeface="PMingLiU"/>
                <a:cs typeface="PMingLiU"/>
              </a:rPr>
              <a:t>时 </a:t>
            </a:r>
            <a:r>
              <a:rPr dirty="0" sz="1000" spc="-5">
                <a:latin typeface="Arial"/>
                <a:cs typeface="Arial"/>
              </a:rPr>
              <a:t>CD19</a:t>
            </a:r>
            <a:r>
              <a:rPr dirty="0" sz="1000" spc="-25">
                <a:latin typeface="Arial"/>
                <a:cs typeface="Arial"/>
              </a:rPr>
              <a:t> </a:t>
            </a:r>
            <a:r>
              <a:rPr dirty="0" sz="1000" spc="5">
                <a:latin typeface="PMingLiU"/>
                <a:cs typeface="PMingLiU"/>
              </a:rPr>
              <a:t>也频繁表</a:t>
            </a:r>
            <a:r>
              <a:rPr dirty="0" sz="1000" spc="-20">
                <a:latin typeface="PMingLiU"/>
                <a:cs typeface="PMingLiU"/>
              </a:rPr>
              <a:t>达</a:t>
            </a:r>
            <a:r>
              <a:rPr dirty="0" sz="1000" spc="5">
                <a:latin typeface="PMingLiU"/>
                <a:cs typeface="PMingLiU"/>
              </a:rPr>
              <a:t>于</a:t>
            </a:r>
            <a:r>
              <a:rPr dirty="0" sz="1000" spc="55">
                <a:latin typeface="PMingLiU"/>
                <a:cs typeface="PMingLiU"/>
              </a:rPr>
              <a:t> </a:t>
            </a:r>
            <a:r>
              <a:rPr dirty="0" sz="1000" spc="5">
                <a:latin typeface="Arial"/>
                <a:cs typeface="Arial"/>
              </a:rPr>
              <a:t>B</a:t>
            </a:r>
            <a:r>
              <a:rPr dirty="0" sz="1000" spc="-15">
                <a:latin typeface="Arial"/>
                <a:cs typeface="Arial"/>
              </a:rPr>
              <a:t> </a:t>
            </a:r>
            <a:r>
              <a:rPr dirty="0" sz="1000" spc="-20">
                <a:latin typeface="PMingLiU"/>
                <a:cs typeface="PMingLiU"/>
              </a:rPr>
              <a:t>细</a:t>
            </a:r>
            <a:r>
              <a:rPr dirty="0" sz="1000" spc="5">
                <a:latin typeface="PMingLiU"/>
                <a:cs typeface="PMingLiU"/>
              </a:rPr>
              <a:t>胞恶</a:t>
            </a:r>
            <a:r>
              <a:rPr dirty="0" sz="1000" spc="-20">
                <a:latin typeface="PMingLiU"/>
                <a:cs typeface="PMingLiU"/>
              </a:rPr>
              <a:t>性</a:t>
            </a:r>
            <a:r>
              <a:rPr dirty="0" sz="1000" spc="5">
                <a:latin typeface="PMingLiU"/>
                <a:cs typeface="PMingLiU"/>
              </a:rPr>
              <a:t>肿瘤</a:t>
            </a:r>
            <a:r>
              <a:rPr dirty="0" sz="1000" spc="10">
                <a:latin typeface="PMingLiU"/>
                <a:cs typeface="PMingLiU"/>
              </a:rPr>
              <a:t>。</a:t>
            </a:r>
            <a:r>
              <a:rPr dirty="0" sz="1000" spc="-5">
                <a:latin typeface="Arial"/>
                <a:cs typeface="Arial"/>
              </a:rPr>
              <a:t>95%</a:t>
            </a:r>
            <a:r>
              <a:rPr dirty="0" sz="1000" spc="-20">
                <a:latin typeface="PMingLiU"/>
                <a:cs typeface="PMingLiU"/>
              </a:rPr>
              <a:t>以</a:t>
            </a:r>
            <a:r>
              <a:rPr dirty="0" sz="1000" spc="5">
                <a:latin typeface="PMingLiU"/>
                <a:cs typeface="PMingLiU"/>
              </a:rPr>
              <a:t>上的</a:t>
            </a:r>
            <a:r>
              <a:rPr dirty="0" sz="1000" spc="50">
                <a:latin typeface="PMingLiU"/>
                <a:cs typeface="PMingLiU"/>
              </a:rPr>
              <a:t> </a:t>
            </a:r>
            <a:r>
              <a:rPr dirty="0" sz="1000" spc="5">
                <a:latin typeface="Arial"/>
                <a:cs typeface="Arial"/>
              </a:rPr>
              <a:t>B</a:t>
            </a:r>
            <a:r>
              <a:rPr dirty="0" sz="1000" spc="-40">
                <a:latin typeface="Arial"/>
                <a:cs typeface="Arial"/>
              </a:rPr>
              <a:t> </a:t>
            </a:r>
            <a:r>
              <a:rPr dirty="0" sz="1000" spc="-20">
                <a:latin typeface="PMingLiU"/>
                <a:cs typeface="PMingLiU"/>
              </a:rPr>
              <a:t>细</a:t>
            </a:r>
            <a:r>
              <a:rPr dirty="0" sz="1000" spc="5">
                <a:latin typeface="PMingLiU"/>
                <a:cs typeface="PMingLiU"/>
              </a:rPr>
              <a:t>胞淋巴</a:t>
            </a:r>
            <a:r>
              <a:rPr dirty="0" sz="1000" spc="-20">
                <a:latin typeface="PMingLiU"/>
                <a:cs typeface="PMingLiU"/>
              </a:rPr>
              <a:t>瘤</a:t>
            </a:r>
            <a:r>
              <a:rPr dirty="0" sz="1000" spc="5">
                <a:latin typeface="PMingLiU"/>
                <a:cs typeface="PMingLiU"/>
              </a:rPr>
              <a:t>和</a:t>
            </a:r>
            <a:r>
              <a:rPr dirty="0" sz="1000" spc="50">
                <a:latin typeface="PMingLiU"/>
                <a:cs typeface="PMingLiU"/>
              </a:rPr>
              <a:t> </a:t>
            </a:r>
            <a:r>
              <a:rPr dirty="0" sz="1000" spc="5">
                <a:latin typeface="Arial"/>
                <a:cs typeface="Arial"/>
              </a:rPr>
              <a:t>B</a:t>
            </a:r>
            <a:r>
              <a:rPr dirty="0" sz="1000" spc="125">
                <a:latin typeface="Arial"/>
                <a:cs typeface="Arial"/>
              </a:rPr>
              <a:t> </a:t>
            </a:r>
            <a:r>
              <a:rPr dirty="0" sz="1000" spc="-20">
                <a:latin typeface="PMingLiU"/>
                <a:cs typeface="PMingLiU"/>
              </a:rPr>
              <a:t>淋</a:t>
            </a:r>
            <a:r>
              <a:rPr dirty="0" sz="1000" spc="5">
                <a:latin typeface="PMingLiU"/>
                <a:cs typeface="PMingLiU"/>
              </a:rPr>
              <a:t>巴细</a:t>
            </a:r>
            <a:r>
              <a:rPr dirty="0" sz="1000" spc="-20">
                <a:latin typeface="PMingLiU"/>
                <a:cs typeface="PMingLiU"/>
              </a:rPr>
              <a:t>胞</a:t>
            </a:r>
            <a:r>
              <a:rPr dirty="0" sz="1000" spc="5">
                <a:latin typeface="PMingLiU"/>
                <a:cs typeface="PMingLiU"/>
              </a:rPr>
              <a:t>白血</a:t>
            </a:r>
            <a:r>
              <a:rPr dirty="0" sz="1000" spc="-20">
                <a:latin typeface="PMingLiU"/>
                <a:cs typeface="PMingLiU"/>
              </a:rPr>
              <a:t>病</a:t>
            </a:r>
            <a:r>
              <a:rPr dirty="0" sz="1000" spc="5">
                <a:latin typeface="PMingLiU"/>
                <a:cs typeface="PMingLiU"/>
              </a:rPr>
              <a:t>均表 达</a:t>
            </a:r>
            <a:r>
              <a:rPr dirty="0" sz="1000" spc="-45">
                <a:latin typeface="PMingLiU"/>
                <a:cs typeface="PMingLiU"/>
              </a:rPr>
              <a:t> </a:t>
            </a:r>
            <a:r>
              <a:rPr dirty="0" sz="1000" spc="-5">
                <a:latin typeface="Arial"/>
                <a:cs typeface="Arial"/>
              </a:rPr>
              <a:t>CD19</a:t>
            </a:r>
            <a:r>
              <a:rPr dirty="0" sz="1000" spc="-95">
                <a:latin typeface="Arial"/>
                <a:cs typeface="Arial"/>
              </a:rPr>
              <a:t> </a:t>
            </a:r>
            <a:r>
              <a:rPr dirty="0" sz="1000" spc="5">
                <a:latin typeface="PMingLiU"/>
                <a:cs typeface="PMingLiU"/>
              </a:rPr>
              <a:t>抗原。由于</a:t>
            </a:r>
            <a:r>
              <a:rPr dirty="0" sz="1000" spc="-45">
                <a:latin typeface="PMingLiU"/>
                <a:cs typeface="PMingLiU"/>
              </a:rPr>
              <a:t> </a:t>
            </a:r>
            <a:r>
              <a:rPr dirty="0" sz="1000" spc="-5">
                <a:latin typeface="Arial"/>
                <a:cs typeface="Arial"/>
              </a:rPr>
              <a:t>CD19</a:t>
            </a:r>
            <a:r>
              <a:rPr dirty="0" sz="1000" spc="-90">
                <a:latin typeface="Arial"/>
                <a:cs typeface="Arial"/>
              </a:rPr>
              <a:t> </a:t>
            </a:r>
            <a:r>
              <a:rPr dirty="0" sz="1000" spc="5">
                <a:latin typeface="PMingLiU"/>
                <a:cs typeface="PMingLiU"/>
              </a:rPr>
              <a:t>的表达程</a:t>
            </a:r>
            <a:r>
              <a:rPr dirty="0" sz="1000" spc="-20">
                <a:latin typeface="PMingLiU"/>
                <a:cs typeface="PMingLiU"/>
              </a:rPr>
              <a:t>度</a:t>
            </a:r>
            <a:r>
              <a:rPr dirty="0" sz="1000" spc="5">
                <a:latin typeface="PMingLiU"/>
                <a:cs typeface="PMingLiU"/>
              </a:rPr>
              <a:t>高于</a:t>
            </a:r>
            <a:r>
              <a:rPr dirty="0" sz="1000" spc="-45">
                <a:latin typeface="PMingLiU"/>
                <a:cs typeface="PMingLiU"/>
              </a:rPr>
              <a:t> </a:t>
            </a:r>
            <a:r>
              <a:rPr dirty="0" sz="1000" spc="-5">
                <a:latin typeface="Arial"/>
                <a:cs typeface="Arial"/>
              </a:rPr>
              <a:t>CD20</a:t>
            </a:r>
            <a:r>
              <a:rPr dirty="0" sz="1000" spc="5">
                <a:latin typeface="PMingLiU"/>
                <a:cs typeface="PMingLiU"/>
              </a:rPr>
              <a:t>、</a:t>
            </a:r>
            <a:r>
              <a:rPr dirty="0" sz="1000" spc="-5">
                <a:latin typeface="Arial"/>
                <a:cs typeface="Arial"/>
              </a:rPr>
              <a:t>CD22</a:t>
            </a:r>
            <a:r>
              <a:rPr dirty="0" sz="1000" spc="-95">
                <a:latin typeface="Arial"/>
                <a:cs typeface="Arial"/>
              </a:rPr>
              <a:t> </a:t>
            </a:r>
            <a:r>
              <a:rPr dirty="0" sz="1000" spc="5">
                <a:latin typeface="PMingLiU"/>
                <a:cs typeface="PMingLiU"/>
              </a:rPr>
              <a:t>等，因此</a:t>
            </a:r>
            <a:r>
              <a:rPr dirty="0" sz="1000" spc="-45">
                <a:latin typeface="PMingLiU"/>
                <a:cs typeface="PMingLiU"/>
              </a:rPr>
              <a:t> </a:t>
            </a:r>
            <a:r>
              <a:rPr dirty="0" sz="1000" spc="-5">
                <a:latin typeface="Arial"/>
                <a:cs typeface="Arial"/>
              </a:rPr>
              <a:t>CD19</a:t>
            </a:r>
            <a:r>
              <a:rPr dirty="0" sz="1000" spc="-90">
                <a:latin typeface="Arial"/>
                <a:cs typeface="Arial"/>
              </a:rPr>
              <a:t> </a:t>
            </a:r>
            <a:r>
              <a:rPr dirty="0" sz="1000" spc="5">
                <a:latin typeface="PMingLiU"/>
                <a:cs typeface="PMingLiU"/>
              </a:rPr>
              <a:t>是治</a:t>
            </a:r>
            <a:r>
              <a:rPr dirty="0" sz="1000" spc="220">
                <a:latin typeface="PMingLiU"/>
                <a:cs typeface="PMingLiU"/>
              </a:rPr>
              <a:t>疗</a:t>
            </a:r>
            <a:r>
              <a:rPr dirty="0" sz="1000">
                <a:latin typeface="Arial"/>
                <a:cs typeface="Arial"/>
              </a:rPr>
              <a:t>B-ALL</a:t>
            </a:r>
            <a:r>
              <a:rPr dirty="0" sz="1000" spc="-95">
                <a:latin typeface="Arial"/>
                <a:cs typeface="Arial"/>
              </a:rPr>
              <a:t> </a:t>
            </a:r>
            <a:r>
              <a:rPr dirty="0" sz="1000" spc="5">
                <a:latin typeface="PMingLiU"/>
                <a:cs typeface="PMingLiU"/>
              </a:rPr>
              <a:t>和 </a:t>
            </a:r>
            <a:r>
              <a:rPr dirty="0" sz="1000" spc="-5">
                <a:latin typeface="Arial"/>
                <a:cs typeface="Arial"/>
              </a:rPr>
              <a:t>NHL</a:t>
            </a:r>
            <a:r>
              <a:rPr dirty="0" sz="1000">
                <a:latin typeface="Arial"/>
                <a:cs typeface="Arial"/>
              </a:rPr>
              <a:t> </a:t>
            </a:r>
            <a:r>
              <a:rPr dirty="0" sz="1000" spc="5">
                <a:latin typeface="PMingLiU"/>
                <a:cs typeface="PMingLiU"/>
              </a:rPr>
              <a:t>的一个首选</a:t>
            </a:r>
            <a:r>
              <a:rPr dirty="0" sz="1000" spc="-20">
                <a:latin typeface="PMingLiU"/>
                <a:cs typeface="PMingLiU"/>
              </a:rPr>
              <a:t>靶</a:t>
            </a:r>
            <a:r>
              <a:rPr dirty="0" sz="1000" spc="5">
                <a:latin typeface="PMingLiU"/>
                <a:cs typeface="PMingLiU"/>
              </a:rPr>
              <a:t>点。然而</a:t>
            </a:r>
            <a:r>
              <a:rPr dirty="0" sz="1000" spc="80">
                <a:latin typeface="PMingLiU"/>
                <a:cs typeface="PMingLiU"/>
              </a:rPr>
              <a:t> </a:t>
            </a:r>
            <a:r>
              <a:rPr dirty="0" sz="1000" spc="-5">
                <a:latin typeface="Arial"/>
                <a:cs typeface="Arial"/>
              </a:rPr>
              <a:t>CD19</a:t>
            </a:r>
            <a:r>
              <a:rPr dirty="0" sz="1000">
                <a:latin typeface="Arial"/>
                <a:cs typeface="Arial"/>
              </a:rPr>
              <a:t> </a:t>
            </a:r>
            <a:r>
              <a:rPr dirty="0" sz="1000" spc="5">
                <a:latin typeface="PMingLiU"/>
                <a:cs typeface="PMingLiU"/>
              </a:rPr>
              <a:t>特</a:t>
            </a:r>
            <a:r>
              <a:rPr dirty="0" sz="1000" spc="-20">
                <a:latin typeface="PMingLiU"/>
                <a:cs typeface="PMingLiU"/>
              </a:rPr>
              <a:t>异</a:t>
            </a:r>
            <a:r>
              <a:rPr dirty="0" sz="1000" spc="5">
                <a:latin typeface="PMingLiU"/>
                <a:cs typeface="PMingLiU"/>
              </a:rPr>
              <a:t>性不</a:t>
            </a:r>
            <a:r>
              <a:rPr dirty="0" sz="1000" spc="-20">
                <a:latin typeface="PMingLiU"/>
                <a:cs typeface="PMingLiU"/>
              </a:rPr>
              <a:t>强</a:t>
            </a:r>
            <a:r>
              <a:rPr dirty="0" sz="1000" spc="5">
                <a:latin typeface="PMingLiU"/>
                <a:cs typeface="PMingLiU"/>
              </a:rPr>
              <a:t>，靶向</a:t>
            </a:r>
            <a:r>
              <a:rPr dirty="0" sz="1000" spc="80">
                <a:latin typeface="PMingLiU"/>
                <a:cs typeface="PMingLiU"/>
              </a:rPr>
              <a:t> </a:t>
            </a:r>
            <a:r>
              <a:rPr dirty="0" sz="1000" spc="-10">
                <a:latin typeface="Arial"/>
                <a:cs typeface="Arial"/>
              </a:rPr>
              <a:t>CD19</a:t>
            </a:r>
            <a:r>
              <a:rPr dirty="0" sz="1000">
                <a:latin typeface="Arial"/>
                <a:cs typeface="Arial"/>
              </a:rPr>
              <a:t> </a:t>
            </a:r>
            <a:r>
              <a:rPr dirty="0" sz="1000" spc="5">
                <a:latin typeface="PMingLiU"/>
                <a:cs typeface="PMingLiU"/>
              </a:rPr>
              <a:t>的</a:t>
            </a:r>
            <a:r>
              <a:rPr dirty="0" sz="1000" spc="80">
                <a:latin typeface="PMingLiU"/>
                <a:cs typeface="PMingLiU"/>
              </a:rPr>
              <a:t> </a:t>
            </a:r>
            <a:r>
              <a:rPr dirty="0" sz="1000">
                <a:latin typeface="Arial"/>
                <a:cs typeface="Arial"/>
              </a:rPr>
              <a:t>CAR-T</a:t>
            </a:r>
            <a:r>
              <a:rPr dirty="0" sz="1000" spc="15">
                <a:latin typeface="Arial"/>
                <a:cs typeface="Arial"/>
              </a:rPr>
              <a:t> </a:t>
            </a:r>
            <a:r>
              <a:rPr dirty="0" sz="1000" spc="5">
                <a:latin typeface="PMingLiU"/>
                <a:cs typeface="PMingLiU"/>
              </a:rPr>
              <a:t>也会清除</a:t>
            </a:r>
            <a:r>
              <a:rPr dirty="0" sz="1000" spc="-20">
                <a:latin typeface="PMingLiU"/>
                <a:cs typeface="PMingLiU"/>
              </a:rPr>
              <a:t>正</a:t>
            </a:r>
            <a:r>
              <a:rPr dirty="0" sz="1000" spc="5">
                <a:latin typeface="PMingLiU"/>
                <a:cs typeface="PMingLiU"/>
              </a:rPr>
              <a:t>常</a:t>
            </a:r>
            <a:r>
              <a:rPr dirty="0" sz="1000" spc="75">
                <a:latin typeface="PMingLiU"/>
                <a:cs typeface="PMingLiU"/>
              </a:rPr>
              <a:t> </a:t>
            </a:r>
            <a:r>
              <a:rPr dirty="0" sz="1000" spc="5">
                <a:latin typeface="Arial"/>
                <a:cs typeface="Arial"/>
              </a:rPr>
              <a:t>B </a:t>
            </a:r>
            <a:r>
              <a:rPr dirty="0" sz="1000" spc="5">
                <a:latin typeface="PMingLiU"/>
                <a:cs typeface="PMingLiU"/>
              </a:rPr>
              <a:t>细 胞，导</a:t>
            </a:r>
            <a:r>
              <a:rPr dirty="0" sz="1000" spc="-20">
                <a:latin typeface="PMingLiU"/>
                <a:cs typeface="PMingLiU"/>
              </a:rPr>
              <a:t>致</a:t>
            </a:r>
            <a:r>
              <a:rPr dirty="0" sz="1000" spc="5">
                <a:latin typeface="PMingLiU"/>
                <a:cs typeface="PMingLiU"/>
              </a:rPr>
              <a:t>部分接</a:t>
            </a:r>
            <a:r>
              <a:rPr dirty="0" sz="1000" spc="245">
                <a:latin typeface="PMingLiU"/>
                <a:cs typeface="PMingLiU"/>
              </a:rPr>
              <a:t>受</a:t>
            </a:r>
            <a:r>
              <a:rPr dirty="0" sz="1000" spc="-5">
                <a:latin typeface="Arial"/>
                <a:cs typeface="Arial"/>
              </a:rPr>
              <a:t>CD19 CAR-T</a:t>
            </a:r>
            <a:r>
              <a:rPr dirty="0" sz="1000" spc="-55">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的患</a:t>
            </a:r>
            <a:r>
              <a:rPr dirty="0" sz="1000" spc="-20">
                <a:latin typeface="PMingLiU"/>
                <a:cs typeface="PMingLiU"/>
              </a:rPr>
              <a:t>者</a:t>
            </a:r>
            <a:r>
              <a:rPr dirty="0" sz="1000" spc="5">
                <a:latin typeface="PMingLiU"/>
                <a:cs typeface="PMingLiU"/>
              </a:rPr>
              <a:t>出</a:t>
            </a:r>
            <a:r>
              <a:rPr dirty="0" sz="1000" spc="245">
                <a:latin typeface="PMingLiU"/>
                <a:cs typeface="PMingLiU"/>
              </a:rPr>
              <a:t>现</a:t>
            </a:r>
            <a:r>
              <a:rPr dirty="0" sz="1000" spc="5">
                <a:latin typeface="Arial"/>
                <a:cs typeface="Arial"/>
              </a:rPr>
              <a:t>B</a:t>
            </a:r>
            <a:r>
              <a:rPr dirty="0" sz="1000" spc="-65">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发育不</a:t>
            </a:r>
            <a:r>
              <a:rPr dirty="0" sz="1000" spc="-20">
                <a:latin typeface="PMingLiU"/>
                <a:cs typeface="PMingLiU"/>
              </a:rPr>
              <a:t>全</a:t>
            </a:r>
            <a:r>
              <a:rPr dirty="0" sz="1000" spc="5">
                <a:latin typeface="PMingLiU"/>
                <a:cs typeface="PMingLiU"/>
              </a:rPr>
              <a:t>。</a:t>
            </a:r>
            <a:endParaRPr sz="1000">
              <a:latin typeface="PMingLiU"/>
              <a:cs typeface="PMingLiU"/>
            </a:endParaRPr>
          </a:p>
          <a:p>
            <a:pPr algn="just" marL="12700" marR="5080">
              <a:lnSpc>
                <a:spcPct val="139500"/>
              </a:lnSpc>
              <a:spcBef>
                <a:spcPts val="610"/>
              </a:spcBef>
            </a:pPr>
            <a:r>
              <a:rPr dirty="0" sz="1000" spc="5">
                <a:latin typeface="Arial"/>
                <a:cs typeface="Arial"/>
              </a:rPr>
              <a:t>B</a:t>
            </a:r>
            <a:r>
              <a:rPr dirty="0" sz="1000" spc="-35">
                <a:latin typeface="Arial"/>
                <a:cs typeface="Arial"/>
              </a:rPr>
              <a:t> </a:t>
            </a:r>
            <a:r>
              <a:rPr dirty="0" sz="1000" spc="5">
                <a:latin typeface="PMingLiU"/>
                <a:cs typeface="PMingLiU"/>
              </a:rPr>
              <a:t>细胞</a:t>
            </a:r>
            <a:r>
              <a:rPr dirty="0" sz="1000" spc="-20">
                <a:latin typeface="PMingLiU"/>
                <a:cs typeface="PMingLiU"/>
              </a:rPr>
              <a:t>成</a:t>
            </a:r>
            <a:r>
              <a:rPr dirty="0" sz="1000" spc="5">
                <a:latin typeface="PMingLiU"/>
                <a:cs typeface="PMingLiU"/>
              </a:rPr>
              <a:t>熟抗原</a:t>
            </a:r>
            <a:r>
              <a:rPr dirty="0" sz="1000" spc="165">
                <a:latin typeface="PMingLiU"/>
                <a:cs typeface="PMingLiU"/>
              </a:rPr>
              <a:t> </a:t>
            </a:r>
            <a:r>
              <a:rPr dirty="0" sz="1000" spc="-5">
                <a:latin typeface="Arial"/>
                <a:cs typeface="Arial"/>
              </a:rPr>
              <a:t>(BCMA)</a:t>
            </a:r>
            <a:r>
              <a:rPr dirty="0" sz="1000" spc="140">
                <a:latin typeface="Arial"/>
                <a:cs typeface="Arial"/>
              </a:rPr>
              <a:t> </a:t>
            </a:r>
            <a:r>
              <a:rPr dirty="0" sz="1000" spc="5">
                <a:latin typeface="PMingLiU"/>
                <a:cs typeface="PMingLiU"/>
              </a:rPr>
              <a:t>是</a:t>
            </a:r>
            <a:r>
              <a:rPr dirty="0" sz="1000" spc="-20">
                <a:latin typeface="PMingLiU"/>
                <a:cs typeface="PMingLiU"/>
              </a:rPr>
              <a:t>一</a:t>
            </a:r>
            <a:r>
              <a:rPr dirty="0" sz="1000" spc="5">
                <a:latin typeface="PMingLiU"/>
                <a:cs typeface="PMingLiU"/>
              </a:rPr>
              <a:t>种跨</a:t>
            </a:r>
            <a:r>
              <a:rPr dirty="0" sz="1000" spc="-20">
                <a:latin typeface="PMingLiU"/>
                <a:cs typeface="PMingLiU"/>
              </a:rPr>
              <a:t>膜</a:t>
            </a:r>
            <a:r>
              <a:rPr dirty="0" sz="1000" spc="5">
                <a:latin typeface="PMingLiU"/>
                <a:cs typeface="PMingLiU"/>
              </a:rPr>
              <a:t>糖蛋</a:t>
            </a:r>
            <a:r>
              <a:rPr dirty="0" sz="1000" spc="-20">
                <a:latin typeface="PMingLiU"/>
                <a:cs typeface="PMingLiU"/>
              </a:rPr>
              <a:t>白</a:t>
            </a:r>
            <a:r>
              <a:rPr dirty="0" sz="1000" spc="5">
                <a:latin typeface="PMingLiU"/>
                <a:cs typeface="PMingLiU"/>
              </a:rPr>
              <a:t>，通</a:t>
            </a:r>
            <a:r>
              <a:rPr dirty="0" sz="1000" spc="-20">
                <a:latin typeface="PMingLiU"/>
                <a:cs typeface="PMingLiU"/>
              </a:rPr>
              <a:t>过</a:t>
            </a:r>
            <a:r>
              <a:rPr dirty="0" sz="1000" spc="5">
                <a:latin typeface="PMingLiU"/>
                <a:cs typeface="PMingLiU"/>
              </a:rPr>
              <a:t>结</a:t>
            </a:r>
            <a:r>
              <a:rPr dirty="0" sz="1000" spc="250">
                <a:latin typeface="PMingLiU"/>
                <a:cs typeface="PMingLiU"/>
              </a:rPr>
              <a:t>合</a:t>
            </a:r>
            <a:r>
              <a:rPr dirty="0" sz="1000" spc="5">
                <a:latin typeface="Arial"/>
                <a:cs typeface="Arial"/>
              </a:rPr>
              <a:t>B</a:t>
            </a:r>
            <a:r>
              <a:rPr dirty="0" sz="1000" spc="-30">
                <a:latin typeface="Arial"/>
                <a:cs typeface="Arial"/>
              </a:rPr>
              <a:t> </a:t>
            </a:r>
            <a:r>
              <a:rPr dirty="0" sz="1000" spc="5">
                <a:latin typeface="PMingLiU"/>
                <a:cs typeface="PMingLiU"/>
              </a:rPr>
              <a:t>细胞</a:t>
            </a:r>
            <a:r>
              <a:rPr dirty="0" sz="1000" spc="-20">
                <a:latin typeface="PMingLiU"/>
                <a:cs typeface="PMingLiU"/>
              </a:rPr>
              <a:t>激</a:t>
            </a:r>
            <a:r>
              <a:rPr dirty="0" sz="1000" spc="5">
                <a:latin typeface="PMingLiU"/>
                <a:cs typeface="PMingLiU"/>
              </a:rPr>
              <a:t>活因</a:t>
            </a:r>
            <a:r>
              <a:rPr dirty="0" sz="1000" spc="-20">
                <a:latin typeface="PMingLiU"/>
                <a:cs typeface="PMingLiU"/>
              </a:rPr>
              <a:t>子</a:t>
            </a:r>
            <a:r>
              <a:rPr dirty="0" sz="1000" spc="-5">
                <a:latin typeface="Arial"/>
                <a:cs typeface="Arial"/>
              </a:rPr>
              <a:t>(BAFF)</a:t>
            </a:r>
            <a:r>
              <a:rPr dirty="0" sz="1000" spc="-5">
                <a:latin typeface="PMingLiU"/>
                <a:cs typeface="PMingLiU"/>
              </a:rPr>
              <a:t>，</a:t>
            </a:r>
            <a:r>
              <a:rPr dirty="0" sz="1000" spc="5">
                <a:latin typeface="PMingLiU"/>
                <a:cs typeface="PMingLiU"/>
              </a:rPr>
              <a:t>可</a:t>
            </a:r>
            <a:r>
              <a:rPr dirty="0" sz="1000" spc="-20">
                <a:latin typeface="PMingLiU"/>
                <a:cs typeface="PMingLiU"/>
              </a:rPr>
              <a:t>激</a:t>
            </a:r>
            <a:r>
              <a:rPr dirty="0" sz="1000" spc="5">
                <a:latin typeface="PMingLiU"/>
                <a:cs typeface="PMingLiU"/>
              </a:rPr>
              <a:t>活大 </a:t>
            </a:r>
            <a:r>
              <a:rPr dirty="0" sz="1000" spc="25">
                <a:latin typeface="PMingLiU"/>
                <a:cs typeface="PMingLiU"/>
              </a:rPr>
              <a:t>量生</a:t>
            </a:r>
            <a:r>
              <a:rPr dirty="0" sz="1000" spc="5">
                <a:latin typeface="PMingLiU"/>
                <a:cs typeface="PMingLiU"/>
              </a:rPr>
              <a:t>长</a:t>
            </a:r>
            <a:r>
              <a:rPr dirty="0" sz="1000" spc="25">
                <a:latin typeface="PMingLiU"/>
                <a:cs typeface="PMingLiU"/>
              </a:rPr>
              <a:t>及</a:t>
            </a:r>
            <a:r>
              <a:rPr dirty="0" sz="1000" spc="5">
                <a:latin typeface="PMingLiU"/>
                <a:cs typeface="PMingLiU"/>
              </a:rPr>
              <a:t>存</a:t>
            </a:r>
            <a:r>
              <a:rPr dirty="0" sz="1000" spc="25">
                <a:latin typeface="PMingLiU"/>
                <a:cs typeface="PMingLiU"/>
              </a:rPr>
              <a:t>活</a:t>
            </a:r>
            <a:r>
              <a:rPr dirty="0" sz="1000" spc="5">
                <a:latin typeface="PMingLiU"/>
                <a:cs typeface="PMingLiU"/>
              </a:rPr>
              <a:t>信</a:t>
            </a:r>
            <a:r>
              <a:rPr dirty="0" sz="1000" spc="25">
                <a:latin typeface="PMingLiU"/>
                <a:cs typeface="PMingLiU"/>
              </a:rPr>
              <a:t>号</a:t>
            </a:r>
            <a:r>
              <a:rPr dirty="0" sz="1000" spc="5">
                <a:latin typeface="PMingLiU"/>
                <a:cs typeface="PMingLiU"/>
              </a:rPr>
              <a:t>；</a:t>
            </a:r>
            <a:r>
              <a:rPr dirty="0" sz="1000" spc="25">
                <a:latin typeface="PMingLiU"/>
                <a:cs typeface="PMingLiU"/>
              </a:rPr>
              <a:t>通</a:t>
            </a:r>
            <a:r>
              <a:rPr dirty="0" sz="1000" spc="5">
                <a:latin typeface="PMingLiU"/>
                <a:cs typeface="PMingLiU"/>
              </a:rPr>
              <a:t>过</a:t>
            </a:r>
            <a:r>
              <a:rPr dirty="0" sz="1000" spc="25">
                <a:latin typeface="PMingLiU"/>
                <a:cs typeface="PMingLiU"/>
              </a:rPr>
              <a:t>结</a:t>
            </a:r>
            <a:r>
              <a:rPr dirty="0" sz="1000" spc="5">
                <a:latin typeface="PMingLiU"/>
                <a:cs typeface="PMingLiU"/>
              </a:rPr>
              <a:t>合</a:t>
            </a:r>
            <a:r>
              <a:rPr dirty="0" sz="1000" spc="25">
                <a:latin typeface="PMingLiU"/>
                <a:cs typeface="PMingLiU"/>
              </a:rPr>
              <a:t>增</a:t>
            </a:r>
            <a:r>
              <a:rPr dirty="0" sz="1000" spc="5">
                <a:latin typeface="PMingLiU"/>
                <a:cs typeface="PMingLiU"/>
              </a:rPr>
              <a:t>殖</a:t>
            </a:r>
            <a:r>
              <a:rPr dirty="0" sz="1000" spc="25">
                <a:latin typeface="PMingLiU"/>
                <a:cs typeface="PMingLiU"/>
              </a:rPr>
              <a:t>诱</a:t>
            </a:r>
            <a:r>
              <a:rPr dirty="0" sz="1000" spc="5">
                <a:latin typeface="PMingLiU"/>
                <a:cs typeface="PMingLiU"/>
              </a:rPr>
              <a:t>导</a:t>
            </a:r>
            <a:r>
              <a:rPr dirty="0" sz="1000" spc="25">
                <a:latin typeface="PMingLiU"/>
                <a:cs typeface="PMingLiU"/>
              </a:rPr>
              <a:t>配</a:t>
            </a:r>
            <a:r>
              <a:rPr dirty="0" sz="1000" spc="5">
                <a:latin typeface="PMingLiU"/>
                <a:cs typeface="PMingLiU"/>
              </a:rPr>
              <a:t>体</a:t>
            </a:r>
            <a:r>
              <a:rPr dirty="0" sz="1000" spc="200">
                <a:latin typeface="PMingLiU"/>
                <a:cs typeface="PMingLiU"/>
              </a:rPr>
              <a:t> </a:t>
            </a:r>
            <a:r>
              <a:rPr dirty="0" sz="1000">
                <a:latin typeface="Arial"/>
                <a:cs typeface="Arial"/>
              </a:rPr>
              <a:t>(APRIL)</a:t>
            </a:r>
            <a:r>
              <a:rPr dirty="0" sz="1000">
                <a:latin typeface="PMingLiU"/>
                <a:cs typeface="PMingLiU"/>
              </a:rPr>
              <a:t>，</a:t>
            </a:r>
            <a:r>
              <a:rPr dirty="0" sz="1000" spc="25">
                <a:latin typeface="PMingLiU"/>
                <a:cs typeface="PMingLiU"/>
              </a:rPr>
              <a:t>可上</a:t>
            </a:r>
            <a:r>
              <a:rPr dirty="0" sz="1000" spc="5">
                <a:latin typeface="PMingLiU"/>
                <a:cs typeface="PMingLiU"/>
              </a:rPr>
              <a:t>调</a:t>
            </a:r>
            <a:r>
              <a:rPr dirty="0" sz="1000" spc="25">
                <a:latin typeface="PMingLiU"/>
                <a:cs typeface="PMingLiU"/>
              </a:rPr>
              <a:t>免</a:t>
            </a:r>
            <a:r>
              <a:rPr dirty="0" sz="1000" spc="5">
                <a:latin typeface="PMingLiU"/>
                <a:cs typeface="PMingLiU"/>
              </a:rPr>
              <a:t>疫</a:t>
            </a:r>
            <a:r>
              <a:rPr dirty="0" sz="1000" spc="25">
                <a:latin typeface="PMingLiU"/>
                <a:cs typeface="PMingLiU"/>
              </a:rPr>
              <a:t>检</a:t>
            </a:r>
            <a:r>
              <a:rPr dirty="0" sz="1000" spc="5">
                <a:latin typeface="PMingLiU"/>
                <a:cs typeface="PMingLiU"/>
              </a:rPr>
              <a:t>查</a:t>
            </a:r>
            <a:r>
              <a:rPr dirty="0" sz="1000" spc="25">
                <a:latin typeface="PMingLiU"/>
                <a:cs typeface="PMingLiU"/>
              </a:rPr>
              <a:t>点</a:t>
            </a:r>
            <a:r>
              <a:rPr dirty="0" sz="1000" spc="5">
                <a:latin typeface="PMingLiU"/>
                <a:cs typeface="PMingLiU"/>
              </a:rPr>
              <a:t>表</a:t>
            </a:r>
            <a:r>
              <a:rPr dirty="0" sz="1000" spc="25">
                <a:latin typeface="PMingLiU"/>
                <a:cs typeface="PMingLiU"/>
              </a:rPr>
              <a:t>达</a:t>
            </a:r>
            <a:r>
              <a:rPr dirty="0" sz="1000" spc="5">
                <a:latin typeface="PMingLiU"/>
                <a:cs typeface="PMingLiU"/>
              </a:rPr>
              <a:t>水</a:t>
            </a:r>
            <a:r>
              <a:rPr dirty="0" sz="1000" spc="25">
                <a:latin typeface="PMingLiU"/>
                <a:cs typeface="PMingLiU"/>
              </a:rPr>
              <a:t>平</a:t>
            </a:r>
            <a:r>
              <a:rPr dirty="0" sz="1000" spc="5">
                <a:latin typeface="PMingLiU"/>
                <a:cs typeface="PMingLiU"/>
              </a:rPr>
              <a:t>，</a:t>
            </a:r>
            <a:r>
              <a:rPr dirty="0" sz="1000" spc="25">
                <a:latin typeface="PMingLiU"/>
                <a:cs typeface="PMingLiU"/>
              </a:rPr>
              <a:t>制</a:t>
            </a:r>
            <a:r>
              <a:rPr dirty="0" sz="1000" spc="5">
                <a:latin typeface="PMingLiU"/>
                <a:cs typeface="PMingLiU"/>
              </a:rPr>
              <a:t>造 免疫抑</a:t>
            </a:r>
            <a:r>
              <a:rPr dirty="0" sz="1000" spc="-20">
                <a:latin typeface="PMingLiU"/>
                <a:cs typeface="PMingLiU"/>
              </a:rPr>
              <a:t>制</a:t>
            </a:r>
            <a:r>
              <a:rPr dirty="0" sz="1000" spc="5">
                <a:latin typeface="PMingLiU"/>
                <a:cs typeface="PMingLiU"/>
              </a:rPr>
              <a:t>的肿</a:t>
            </a:r>
            <a:r>
              <a:rPr dirty="0" sz="1000" spc="-20">
                <a:latin typeface="PMingLiU"/>
                <a:cs typeface="PMingLiU"/>
              </a:rPr>
              <a:t>瘤</a:t>
            </a:r>
            <a:r>
              <a:rPr dirty="0" sz="1000" spc="5">
                <a:latin typeface="PMingLiU"/>
                <a:cs typeface="PMingLiU"/>
              </a:rPr>
              <a:t>微环</a:t>
            </a:r>
            <a:r>
              <a:rPr dirty="0" sz="1000" spc="-20">
                <a:latin typeface="PMingLiU"/>
                <a:cs typeface="PMingLiU"/>
              </a:rPr>
              <a:t>境</a:t>
            </a:r>
            <a:r>
              <a:rPr dirty="0" sz="1000" spc="10">
                <a:latin typeface="PMingLiU"/>
                <a:cs typeface="PMingLiU"/>
              </a:rPr>
              <a:t>。</a:t>
            </a:r>
            <a:r>
              <a:rPr dirty="0" sz="1000" spc="-5">
                <a:latin typeface="Arial"/>
                <a:cs typeface="Arial"/>
              </a:rPr>
              <a:t>BCMA</a:t>
            </a:r>
            <a:r>
              <a:rPr dirty="0" sz="1000" spc="5">
                <a:latin typeface="Arial"/>
                <a:cs typeface="Arial"/>
              </a:rPr>
              <a:t> </a:t>
            </a:r>
            <a:r>
              <a:rPr dirty="0" sz="1000" spc="5">
                <a:latin typeface="PMingLiU"/>
                <a:cs typeface="PMingLiU"/>
              </a:rPr>
              <a:t>主</a:t>
            </a:r>
            <a:r>
              <a:rPr dirty="0" sz="1000" spc="-20">
                <a:latin typeface="PMingLiU"/>
                <a:cs typeface="PMingLiU"/>
              </a:rPr>
              <a:t>要</a:t>
            </a:r>
            <a:r>
              <a:rPr dirty="0" sz="1000" spc="5">
                <a:latin typeface="PMingLiU"/>
                <a:cs typeface="PMingLiU"/>
              </a:rPr>
              <a:t>表</a:t>
            </a:r>
            <a:r>
              <a:rPr dirty="0" sz="1000" spc="-20">
                <a:latin typeface="PMingLiU"/>
                <a:cs typeface="PMingLiU"/>
              </a:rPr>
              <a:t>达</a:t>
            </a:r>
            <a:r>
              <a:rPr dirty="0" sz="1000" spc="5">
                <a:latin typeface="PMingLiU"/>
                <a:cs typeface="PMingLiU"/>
              </a:rPr>
              <a:t>于终</a:t>
            </a:r>
            <a:r>
              <a:rPr dirty="0" sz="1000" spc="-20">
                <a:latin typeface="PMingLiU"/>
                <a:cs typeface="PMingLiU"/>
              </a:rPr>
              <a:t>末</a:t>
            </a:r>
            <a:r>
              <a:rPr dirty="0" sz="1000" spc="5">
                <a:latin typeface="PMingLiU"/>
                <a:cs typeface="PMingLiU"/>
              </a:rPr>
              <a:t>分化的</a:t>
            </a:r>
            <a:r>
              <a:rPr dirty="0" sz="1000" spc="30">
                <a:latin typeface="PMingLiU"/>
                <a:cs typeface="PMingLiU"/>
              </a:rPr>
              <a:t> </a:t>
            </a:r>
            <a:r>
              <a:rPr dirty="0" sz="1000" spc="5">
                <a:latin typeface="Arial"/>
                <a:cs typeface="Arial"/>
              </a:rPr>
              <a:t>B</a:t>
            </a:r>
            <a:r>
              <a:rPr dirty="0" sz="1000" spc="10">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，在</a:t>
            </a:r>
            <a:r>
              <a:rPr dirty="0" sz="1000" spc="-20">
                <a:latin typeface="PMingLiU"/>
                <a:cs typeface="PMingLiU"/>
              </a:rPr>
              <a:t>初</a:t>
            </a:r>
            <a:r>
              <a:rPr dirty="0" sz="1000" spc="5">
                <a:latin typeface="PMingLiU"/>
                <a:cs typeface="PMingLiU"/>
              </a:rPr>
              <a:t>始</a:t>
            </a:r>
            <a:r>
              <a:rPr dirty="0" sz="1000" spc="50">
                <a:latin typeface="PMingLiU"/>
                <a:cs typeface="PMingLiU"/>
              </a:rPr>
              <a:t> </a:t>
            </a:r>
            <a:r>
              <a:rPr dirty="0" sz="1000" spc="5">
                <a:latin typeface="Arial"/>
                <a:cs typeface="Arial"/>
              </a:rPr>
              <a:t>B</a:t>
            </a:r>
            <a:r>
              <a:rPr dirty="0" sz="1000" spc="-10">
                <a:latin typeface="Arial"/>
                <a:cs typeface="Arial"/>
              </a:rPr>
              <a:t> </a:t>
            </a:r>
            <a:r>
              <a:rPr dirty="0" sz="1000" spc="5">
                <a:latin typeface="PMingLiU"/>
                <a:cs typeface="PMingLiU"/>
              </a:rPr>
              <a:t>细胞</a:t>
            </a:r>
            <a:r>
              <a:rPr dirty="0" sz="1000" spc="-20">
                <a:latin typeface="PMingLiU"/>
                <a:cs typeface="PMingLiU"/>
              </a:rPr>
              <a:t>、</a:t>
            </a:r>
            <a:r>
              <a:rPr dirty="0" sz="1000" spc="5">
                <a:latin typeface="PMingLiU"/>
                <a:cs typeface="PMingLiU"/>
              </a:rPr>
              <a:t>造血</a:t>
            </a:r>
            <a:r>
              <a:rPr dirty="0" sz="1000" spc="-20">
                <a:latin typeface="PMingLiU"/>
                <a:cs typeface="PMingLiU"/>
              </a:rPr>
              <a:t>干</a:t>
            </a:r>
            <a:r>
              <a:rPr dirty="0" sz="1000" spc="5">
                <a:latin typeface="PMingLiU"/>
                <a:cs typeface="PMingLiU"/>
              </a:rPr>
              <a:t>细 胞和正</a:t>
            </a:r>
            <a:r>
              <a:rPr dirty="0" sz="1000" spc="-20">
                <a:latin typeface="PMingLiU"/>
                <a:cs typeface="PMingLiU"/>
              </a:rPr>
              <a:t>常</a:t>
            </a:r>
            <a:r>
              <a:rPr dirty="0" sz="1000" spc="5">
                <a:latin typeface="PMingLiU"/>
                <a:cs typeface="PMingLiU"/>
              </a:rPr>
              <a:t>组织</a:t>
            </a:r>
            <a:r>
              <a:rPr dirty="0" sz="1000" spc="-20">
                <a:latin typeface="PMingLiU"/>
                <a:cs typeface="PMingLiU"/>
              </a:rPr>
              <a:t>中</a:t>
            </a:r>
            <a:r>
              <a:rPr dirty="0" sz="1000" spc="5">
                <a:latin typeface="PMingLiU"/>
                <a:cs typeface="PMingLiU"/>
              </a:rPr>
              <a:t>不表</a:t>
            </a:r>
            <a:r>
              <a:rPr dirty="0" sz="1000" spc="-20">
                <a:latin typeface="PMingLiU"/>
                <a:cs typeface="PMingLiU"/>
              </a:rPr>
              <a:t>达</a:t>
            </a:r>
            <a:r>
              <a:rPr dirty="0" sz="1000" spc="5">
                <a:latin typeface="PMingLiU"/>
                <a:cs typeface="PMingLiU"/>
              </a:rPr>
              <a:t>，因</a:t>
            </a:r>
            <a:r>
              <a:rPr dirty="0" sz="1000" spc="-20">
                <a:latin typeface="PMingLiU"/>
                <a:cs typeface="PMingLiU"/>
              </a:rPr>
              <a:t>此</a:t>
            </a:r>
            <a:r>
              <a:rPr dirty="0" sz="1000" spc="5">
                <a:latin typeface="PMingLiU"/>
                <a:cs typeface="PMingLiU"/>
              </a:rPr>
              <a:t>特异</a:t>
            </a:r>
            <a:r>
              <a:rPr dirty="0" sz="1000" spc="-20">
                <a:latin typeface="PMingLiU"/>
                <a:cs typeface="PMingLiU"/>
              </a:rPr>
              <a:t>性</a:t>
            </a:r>
            <a:r>
              <a:rPr dirty="0" sz="1000" spc="5">
                <a:latin typeface="PMingLiU"/>
                <a:cs typeface="PMingLiU"/>
              </a:rPr>
              <a:t>良好</a:t>
            </a:r>
            <a:r>
              <a:rPr dirty="0" sz="1000" spc="-20">
                <a:latin typeface="PMingLiU"/>
                <a:cs typeface="PMingLiU"/>
              </a:rPr>
              <a:t>。</a:t>
            </a:r>
            <a:r>
              <a:rPr dirty="0" sz="1000" spc="5">
                <a:latin typeface="PMingLiU"/>
                <a:cs typeface="PMingLiU"/>
              </a:rPr>
              <a:t>由于</a:t>
            </a:r>
            <a:r>
              <a:rPr dirty="0" sz="1000" spc="35">
                <a:latin typeface="PMingLiU"/>
                <a:cs typeface="PMingLiU"/>
              </a:rPr>
              <a:t> </a:t>
            </a:r>
            <a:r>
              <a:rPr dirty="0" sz="1000">
                <a:latin typeface="Arial"/>
                <a:cs typeface="Arial"/>
              </a:rPr>
              <a:t>BCMA</a:t>
            </a:r>
            <a:r>
              <a:rPr dirty="0" sz="1000" spc="-35">
                <a:latin typeface="Arial"/>
                <a:cs typeface="Arial"/>
              </a:rPr>
              <a:t> </a:t>
            </a:r>
            <a:r>
              <a:rPr dirty="0" sz="1000" spc="5">
                <a:latin typeface="PMingLiU"/>
                <a:cs typeface="PMingLiU"/>
              </a:rPr>
              <a:t>在</a:t>
            </a:r>
            <a:r>
              <a:rPr dirty="0" sz="1000" spc="30">
                <a:latin typeface="PMingLiU"/>
                <a:cs typeface="PMingLiU"/>
              </a:rPr>
              <a:t> </a:t>
            </a:r>
            <a:r>
              <a:rPr dirty="0" sz="1000" spc="5">
                <a:latin typeface="Arial"/>
                <a:cs typeface="Arial"/>
              </a:rPr>
              <a:t>MM</a:t>
            </a:r>
            <a:r>
              <a:rPr dirty="0" sz="1000" spc="-10">
                <a:latin typeface="Arial"/>
                <a:cs typeface="Arial"/>
              </a:rPr>
              <a:t> </a:t>
            </a:r>
            <a:r>
              <a:rPr dirty="0" sz="1000" spc="5">
                <a:latin typeface="PMingLiU"/>
                <a:cs typeface="PMingLiU"/>
              </a:rPr>
              <a:t>多阶</a:t>
            </a:r>
            <a:r>
              <a:rPr dirty="0" sz="1000" spc="-20">
                <a:latin typeface="PMingLiU"/>
                <a:cs typeface="PMingLiU"/>
              </a:rPr>
              <a:t>段</a:t>
            </a:r>
            <a:r>
              <a:rPr dirty="0" sz="1000" spc="5">
                <a:latin typeface="PMingLiU"/>
                <a:cs typeface="PMingLiU"/>
              </a:rPr>
              <a:t>表达</a:t>
            </a:r>
            <a:r>
              <a:rPr dirty="0" sz="1000" spc="-20">
                <a:latin typeface="PMingLiU"/>
                <a:cs typeface="PMingLiU"/>
              </a:rPr>
              <a:t>水</a:t>
            </a:r>
            <a:r>
              <a:rPr dirty="0" sz="1000" spc="5">
                <a:latin typeface="PMingLiU"/>
                <a:cs typeface="PMingLiU"/>
              </a:rPr>
              <a:t>平相</a:t>
            </a:r>
            <a:r>
              <a:rPr dirty="0" sz="1000" spc="-20">
                <a:latin typeface="PMingLiU"/>
                <a:cs typeface="PMingLiU"/>
              </a:rPr>
              <a:t>似</a:t>
            </a:r>
            <a:r>
              <a:rPr dirty="0" sz="1000" spc="5">
                <a:latin typeface="PMingLiU"/>
                <a:cs typeface="PMingLiU"/>
              </a:rPr>
              <a:t>，因此 在整个</a:t>
            </a:r>
            <a:r>
              <a:rPr dirty="0" sz="1000" spc="-20">
                <a:latin typeface="PMingLiU"/>
                <a:cs typeface="PMingLiU"/>
              </a:rPr>
              <a:t>疾</a:t>
            </a:r>
            <a:r>
              <a:rPr dirty="0" sz="1000" spc="5">
                <a:latin typeface="PMingLiU"/>
                <a:cs typeface="PMingLiU"/>
              </a:rPr>
              <a:t>病过</a:t>
            </a:r>
            <a:r>
              <a:rPr dirty="0" sz="1000" spc="-20">
                <a:latin typeface="PMingLiU"/>
                <a:cs typeface="PMingLiU"/>
              </a:rPr>
              <a:t>程</a:t>
            </a:r>
            <a:r>
              <a:rPr dirty="0" sz="1000" spc="5">
                <a:latin typeface="PMingLiU"/>
                <a:cs typeface="PMingLiU"/>
              </a:rPr>
              <a:t>中都</a:t>
            </a:r>
            <a:r>
              <a:rPr dirty="0" sz="1000" spc="-20">
                <a:latin typeface="PMingLiU"/>
                <a:cs typeface="PMingLiU"/>
              </a:rPr>
              <a:t>是</a:t>
            </a:r>
            <a:r>
              <a:rPr dirty="0" sz="1000" spc="5">
                <a:latin typeface="PMingLiU"/>
                <a:cs typeface="PMingLiU"/>
              </a:rPr>
              <a:t>有效</a:t>
            </a:r>
            <a:r>
              <a:rPr dirty="0" sz="1000" spc="-20">
                <a:latin typeface="PMingLiU"/>
                <a:cs typeface="PMingLiU"/>
              </a:rPr>
              <a:t>的</a:t>
            </a:r>
            <a:r>
              <a:rPr dirty="0" sz="1000" spc="5">
                <a:latin typeface="PMingLiU"/>
                <a:cs typeface="PMingLiU"/>
              </a:rPr>
              <a:t>治疗</a:t>
            </a:r>
            <a:r>
              <a:rPr dirty="0" sz="1000" spc="-20">
                <a:latin typeface="PMingLiU"/>
                <a:cs typeface="PMingLiU"/>
              </a:rPr>
              <a:t>靶</a:t>
            </a:r>
            <a:r>
              <a:rPr dirty="0" sz="1000" spc="5">
                <a:latin typeface="PMingLiU"/>
                <a:cs typeface="PMingLiU"/>
              </a:rPr>
              <a:t>点。</a:t>
            </a:r>
            <a:endParaRPr sz="1000">
              <a:latin typeface="PMingLiU"/>
              <a:cs typeface="PMingLiU"/>
            </a:endParaRPr>
          </a:p>
          <a:p>
            <a:pPr marL="12700">
              <a:lnSpc>
                <a:spcPct val="100000"/>
              </a:lnSpc>
              <a:spcBef>
                <a:spcPts val="1100"/>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16:</a:t>
            </a:r>
            <a:r>
              <a:rPr dirty="0" sz="1000" spc="5" b="1">
                <a:latin typeface="Arial"/>
                <a:cs typeface="Arial"/>
              </a:rPr>
              <a:t> B</a:t>
            </a:r>
            <a:r>
              <a:rPr dirty="0" sz="1000" spc="-70" b="1">
                <a:latin typeface="Arial"/>
                <a:cs typeface="Arial"/>
              </a:rPr>
              <a:t> </a:t>
            </a:r>
            <a:r>
              <a:rPr dirty="0" sz="1000" spc="5" b="1">
                <a:latin typeface="Microsoft JhengHei UI"/>
                <a:cs typeface="Microsoft JhengHei UI"/>
              </a:rPr>
              <a:t>细胞发育</a:t>
            </a:r>
            <a:r>
              <a:rPr dirty="0" sz="1000" spc="-20" b="1">
                <a:latin typeface="Microsoft JhengHei UI"/>
                <a:cs typeface="Microsoft JhengHei UI"/>
              </a:rPr>
              <a:t>过</a:t>
            </a:r>
            <a:r>
              <a:rPr dirty="0" sz="1000" spc="5" b="1">
                <a:latin typeface="Microsoft JhengHei UI"/>
                <a:cs typeface="Microsoft JhengHei UI"/>
              </a:rPr>
              <a:t>程及</a:t>
            </a:r>
            <a:r>
              <a:rPr dirty="0" sz="1000" spc="-20" b="1">
                <a:latin typeface="Microsoft JhengHei UI"/>
                <a:cs typeface="Microsoft JhengHei UI"/>
              </a:rPr>
              <a:t>靶</a:t>
            </a:r>
            <a:r>
              <a:rPr dirty="0" sz="1000" spc="5" b="1">
                <a:latin typeface="Microsoft JhengHei UI"/>
                <a:cs typeface="Microsoft JhengHei UI"/>
              </a:rPr>
              <a:t>点表达</a:t>
            </a:r>
            <a:endParaRPr sz="1000">
              <a:latin typeface="Microsoft JhengHei UI"/>
              <a:cs typeface="Microsoft JhengHei UI"/>
            </a:endParaRPr>
          </a:p>
        </p:txBody>
      </p:sp>
      <p:sp>
        <p:nvSpPr>
          <p:cNvPr id="8" name="object 8"/>
          <p:cNvSpPr/>
          <p:nvPr/>
        </p:nvSpPr>
        <p:spPr>
          <a:xfrm>
            <a:off x="521512" y="4978907"/>
            <a:ext cx="5080635" cy="2839085"/>
          </a:xfrm>
          <a:custGeom>
            <a:avLst/>
            <a:gdLst/>
            <a:ahLst/>
            <a:cxnLst/>
            <a:rect l="l" t="t" r="r" b="b"/>
            <a:pathLst>
              <a:path w="5080635" h="2839084">
                <a:moveTo>
                  <a:pt x="5080127" y="2820289"/>
                </a:moveTo>
                <a:lnTo>
                  <a:pt x="0" y="2820289"/>
                </a:lnTo>
                <a:lnTo>
                  <a:pt x="0" y="2838577"/>
                </a:lnTo>
                <a:lnTo>
                  <a:pt x="5080127" y="2838577"/>
                </a:lnTo>
                <a:lnTo>
                  <a:pt x="5080127" y="2820289"/>
                </a:lnTo>
                <a:close/>
              </a:path>
              <a:path w="5080635" h="2839084">
                <a:moveTo>
                  <a:pt x="5080127" y="0"/>
                </a:moveTo>
                <a:lnTo>
                  <a:pt x="0" y="0"/>
                </a:lnTo>
                <a:lnTo>
                  <a:pt x="0" y="18288"/>
                </a:lnTo>
                <a:lnTo>
                  <a:pt x="5080127" y="18288"/>
                </a:lnTo>
                <a:lnTo>
                  <a:pt x="5080127" y="0"/>
                </a:lnTo>
                <a:close/>
              </a:path>
            </a:pathLst>
          </a:custGeom>
          <a:solidFill>
            <a:srgbClr val="000000"/>
          </a:solidFill>
        </p:spPr>
        <p:txBody>
          <a:bodyPr wrap="square" lIns="0" tIns="0" rIns="0" bIns="0" rtlCol="0"/>
          <a:lstStyle/>
          <a:p/>
        </p:txBody>
      </p:sp>
      <p:sp>
        <p:nvSpPr>
          <p:cNvPr id="9" name="object 9"/>
          <p:cNvSpPr txBox="1"/>
          <p:nvPr/>
        </p:nvSpPr>
        <p:spPr>
          <a:xfrm>
            <a:off x="527100" y="7816976"/>
            <a:ext cx="5071745" cy="1923414"/>
          </a:xfrm>
          <a:prstGeom prst="rect">
            <a:avLst/>
          </a:prstGeom>
        </p:spPr>
        <p:txBody>
          <a:bodyPr wrap="square" lIns="0" tIns="11430" rIns="0" bIns="0" rtlCol="0" vert="horz">
            <a:spAutoFit/>
          </a:bodyPr>
          <a:lstStyle/>
          <a:p>
            <a:pPr algn="just"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PMingLiU"/>
                <a:cs typeface="PMingLiU"/>
              </a:rPr>
              <a:t>：</a:t>
            </a:r>
            <a:r>
              <a:rPr dirty="0" sz="800" spc="-5">
                <a:latin typeface="Arial"/>
                <a:cs typeface="Arial"/>
              </a:rPr>
              <a:t>Milone</a:t>
            </a:r>
            <a:r>
              <a:rPr dirty="0" sz="800">
                <a:latin typeface="Arial"/>
                <a:cs typeface="Arial"/>
              </a:rPr>
              <a:t> </a:t>
            </a:r>
            <a:r>
              <a:rPr dirty="0" sz="800" spc="-10">
                <a:latin typeface="Arial"/>
                <a:cs typeface="Arial"/>
              </a:rPr>
              <a:t>M.C.</a:t>
            </a:r>
            <a:r>
              <a:rPr dirty="0" sz="800" spc="35">
                <a:latin typeface="Arial"/>
                <a:cs typeface="Arial"/>
              </a:rPr>
              <a:t> </a:t>
            </a:r>
            <a:r>
              <a:rPr dirty="0" sz="800" spc="-25">
                <a:latin typeface="Arial"/>
                <a:cs typeface="Arial"/>
              </a:rPr>
              <a:t>et</a:t>
            </a:r>
            <a:r>
              <a:rPr dirty="0" sz="800" spc="35">
                <a:latin typeface="Arial"/>
                <a:cs typeface="Arial"/>
              </a:rPr>
              <a:t> </a:t>
            </a:r>
            <a:r>
              <a:rPr dirty="0" sz="800" spc="-10">
                <a:latin typeface="Arial"/>
                <a:cs typeface="Arial"/>
              </a:rPr>
              <a:t>al, </a:t>
            </a:r>
            <a:r>
              <a:rPr dirty="0" sz="800">
                <a:latin typeface="Arial"/>
                <a:cs typeface="Arial"/>
              </a:rPr>
              <a:t>Nature</a:t>
            </a:r>
            <a:r>
              <a:rPr dirty="0" sz="800" spc="-20">
                <a:latin typeface="Arial"/>
                <a:cs typeface="Arial"/>
              </a:rPr>
              <a:t> </a:t>
            </a:r>
            <a:r>
              <a:rPr dirty="0" sz="800" spc="-5">
                <a:latin typeface="Arial"/>
                <a:cs typeface="Arial"/>
              </a:rPr>
              <a:t>Cancer</a:t>
            </a:r>
            <a:r>
              <a:rPr dirty="0" sz="800" spc="35">
                <a:latin typeface="Arial"/>
                <a:cs typeface="Arial"/>
              </a:rPr>
              <a:t> </a:t>
            </a:r>
            <a:r>
              <a:rPr dirty="0" sz="800" spc="-5">
                <a:latin typeface="Arial"/>
                <a:cs typeface="Arial"/>
              </a:rPr>
              <a:t>2021,</a:t>
            </a:r>
            <a:r>
              <a:rPr dirty="0" sz="800" spc="-10">
                <a:latin typeface="Arial"/>
                <a:cs typeface="Arial"/>
              </a:rPr>
              <a:t> </a:t>
            </a:r>
            <a:r>
              <a:rPr dirty="0" sz="800" spc="10">
                <a:latin typeface="PMingLiU"/>
                <a:cs typeface="PMingLiU"/>
              </a:rPr>
              <a:t>招</a:t>
            </a:r>
            <a:r>
              <a:rPr dirty="0" sz="800" spc="-10">
                <a:latin typeface="PMingLiU"/>
                <a:cs typeface="PMingLiU"/>
              </a:rPr>
              <a:t>银国际</a:t>
            </a:r>
            <a:r>
              <a:rPr dirty="0" sz="800" spc="10">
                <a:latin typeface="PMingLiU"/>
                <a:cs typeface="PMingLiU"/>
              </a:rPr>
              <a:t>证</a:t>
            </a:r>
            <a:r>
              <a:rPr dirty="0" sz="800" spc="-10">
                <a:latin typeface="PMingLiU"/>
                <a:cs typeface="PMingLiU"/>
              </a:rPr>
              <a:t>券</a:t>
            </a:r>
            <a:endParaRPr sz="800">
              <a:latin typeface="PMingLiU"/>
              <a:cs typeface="PMingLiU"/>
            </a:endParaRPr>
          </a:p>
          <a:p>
            <a:pPr>
              <a:lnSpc>
                <a:spcPct val="100000"/>
              </a:lnSpc>
              <a:spcBef>
                <a:spcPts val="5"/>
              </a:spcBef>
            </a:pPr>
            <a:endParaRPr sz="1200">
              <a:latin typeface="PMingLiU"/>
              <a:cs typeface="PMingLiU"/>
            </a:endParaRPr>
          </a:p>
          <a:p>
            <a:pPr algn="just" marL="12700" marR="5080">
              <a:lnSpc>
                <a:spcPct val="139100"/>
              </a:lnSpc>
            </a:pPr>
            <a:r>
              <a:rPr dirty="0" sz="1000" spc="-5">
                <a:latin typeface="Arial"/>
                <a:cs typeface="Arial"/>
              </a:rPr>
              <a:t>NHL</a:t>
            </a:r>
            <a:r>
              <a:rPr dirty="0" sz="1000" spc="195">
                <a:latin typeface="Arial"/>
                <a:cs typeface="Arial"/>
              </a:rPr>
              <a:t> </a:t>
            </a:r>
            <a:r>
              <a:rPr dirty="0" sz="1000" spc="50">
                <a:latin typeface="PMingLiU"/>
                <a:cs typeface="PMingLiU"/>
              </a:rPr>
              <a:t>亚型</a:t>
            </a:r>
            <a:r>
              <a:rPr dirty="0" sz="1000" spc="25">
                <a:latin typeface="PMingLiU"/>
                <a:cs typeface="PMingLiU"/>
              </a:rPr>
              <a:t>众</a:t>
            </a:r>
            <a:r>
              <a:rPr dirty="0" sz="1000" spc="50">
                <a:latin typeface="PMingLiU"/>
                <a:cs typeface="PMingLiU"/>
              </a:rPr>
              <a:t>多</a:t>
            </a:r>
            <a:r>
              <a:rPr dirty="0" sz="1000" spc="55">
                <a:latin typeface="PMingLiU"/>
                <a:cs typeface="PMingLiU"/>
              </a:rPr>
              <a:t>，</a:t>
            </a:r>
            <a:r>
              <a:rPr dirty="0" sz="1000" spc="25">
                <a:latin typeface="PMingLiU"/>
                <a:cs typeface="PMingLiU"/>
              </a:rPr>
              <a:t>主</a:t>
            </a:r>
            <a:r>
              <a:rPr dirty="0" sz="1000" spc="50">
                <a:latin typeface="PMingLiU"/>
                <a:cs typeface="PMingLiU"/>
              </a:rPr>
              <a:t>要</a:t>
            </a:r>
            <a:r>
              <a:rPr dirty="0" sz="1000" spc="25">
                <a:latin typeface="PMingLiU"/>
                <a:cs typeface="PMingLiU"/>
              </a:rPr>
              <a:t>分</a:t>
            </a:r>
            <a:r>
              <a:rPr dirty="0" sz="1000" spc="50">
                <a:latin typeface="PMingLiU"/>
                <a:cs typeface="PMingLiU"/>
              </a:rPr>
              <a:t>为</a:t>
            </a:r>
            <a:r>
              <a:rPr dirty="0" sz="1000" spc="25">
                <a:latin typeface="PMingLiU"/>
                <a:cs typeface="PMingLiU"/>
              </a:rPr>
              <a:t>侵</a:t>
            </a:r>
            <a:r>
              <a:rPr dirty="0" sz="1000" spc="50">
                <a:latin typeface="PMingLiU"/>
                <a:cs typeface="PMingLiU"/>
              </a:rPr>
              <a:t>袭</a:t>
            </a:r>
            <a:r>
              <a:rPr dirty="0" sz="1000" spc="5">
                <a:latin typeface="PMingLiU"/>
                <a:cs typeface="PMingLiU"/>
              </a:rPr>
              <a:t>性</a:t>
            </a:r>
            <a:r>
              <a:rPr dirty="0" sz="1000" spc="250">
                <a:latin typeface="PMingLiU"/>
                <a:cs typeface="PMingLiU"/>
              </a:rPr>
              <a:t> </a:t>
            </a:r>
            <a:r>
              <a:rPr dirty="0" sz="1000" spc="-5">
                <a:latin typeface="Arial"/>
                <a:cs typeface="Arial"/>
              </a:rPr>
              <a:t>(aNHL)</a:t>
            </a:r>
            <a:r>
              <a:rPr dirty="0" sz="1000" spc="160">
                <a:latin typeface="Arial"/>
                <a:cs typeface="Arial"/>
              </a:rPr>
              <a:t> </a:t>
            </a:r>
            <a:r>
              <a:rPr dirty="0" sz="1000" spc="50">
                <a:latin typeface="PMingLiU"/>
                <a:cs typeface="PMingLiU"/>
              </a:rPr>
              <a:t>和</a:t>
            </a:r>
            <a:r>
              <a:rPr dirty="0" sz="1000" spc="25">
                <a:latin typeface="PMingLiU"/>
                <a:cs typeface="PMingLiU"/>
              </a:rPr>
              <a:t>惰</a:t>
            </a:r>
            <a:r>
              <a:rPr dirty="0" sz="1000" spc="5">
                <a:latin typeface="PMingLiU"/>
                <a:cs typeface="PMingLiU"/>
              </a:rPr>
              <a:t>性</a:t>
            </a:r>
            <a:r>
              <a:rPr dirty="0" sz="1000" spc="250">
                <a:latin typeface="PMingLiU"/>
                <a:cs typeface="PMingLiU"/>
              </a:rPr>
              <a:t> </a:t>
            </a:r>
            <a:r>
              <a:rPr dirty="0" sz="1000">
                <a:latin typeface="Arial"/>
                <a:cs typeface="Arial"/>
              </a:rPr>
              <a:t>(iNHL)</a:t>
            </a:r>
            <a:r>
              <a:rPr dirty="0" sz="1000">
                <a:latin typeface="PMingLiU"/>
                <a:cs typeface="PMingLiU"/>
              </a:rPr>
              <a:t>，</a:t>
            </a:r>
            <a:r>
              <a:rPr dirty="0" sz="1000">
                <a:latin typeface="Arial"/>
                <a:cs typeface="Arial"/>
              </a:rPr>
              <a:t>aNHL</a:t>
            </a:r>
            <a:r>
              <a:rPr dirty="0" sz="1000" spc="200">
                <a:latin typeface="Arial"/>
                <a:cs typeface="Arial"/>
              </a:rPr>
              <a:t> </a:t>
            </a:r>
            <a:r>
              <a:rPr dirty="0" sz="1000" spc="50">
                <a:latin typeface="PMingLiU"/>
                <a:cs typeface="PMingLiU"/>
              </a:rPr>
              <a:t>包括</a:t>
            </a:r>
            <a:r>
              <a:rPr dirty="0" sz="1000" spc="5">
                <a:latin typeface="PMingLiU"/>
                <a:cs typeface="PMingLiU"/>
              </a:rPr>
              <a:t>大</a:t>
            </a:r>
            <a:r>
              <a:rPr dirty="0" sz="1000" spc="245">
                <a:latin typeface="PMingLiU"/>
                <a:cs typeface="PMingLiU"/>
              </a:rPr>
              <a:t> </a:t>
            </a:r>
            <a:r>
              <a:rPr dirty="0" sz="1000" spc="5">
                <a:latin typeface="Arial"/>
                <a:cs typeface="Arial"/>
              </a:rPr>
              <a:t>B</a:t>
            </a:r>
            <a:r>
              <a:rPr dirty="0" sz="1000" spc="204">
                <a:latin typeface="Arial"/>
                <a:cs typeface="Arial"/>
              </a:rPr>
              <a:t> </a:t>
            </a:r>
            <a:r>
              <a:rPr dirty="0" sz="1000" spc="25">
                <a:latin typeface="PMingLiU"/>
                <a:cs typeface="PMingLiU"/>
              </a:rPr>
              <a:t>细</a:t>
            </a:r>
            <a:r>
              <a:rPr dirty="0" sz="1000" spc="50">
                <a:latin typeface="PMingLiU"/>
                <a:cs typeface="PMingLiU"/>
              </a:rPr>
              <a:t>胞</a:t>
            </a:r>
            <a:r>
              <a:rPr dirty="0" sz="1000" spc="25">
                <a:latin typeface="PMingLiU"/>
                <a:cs typeface="PMingLiU"/>
              </a:rPr>
              <a:t>淋</a:t>
            </a:r>
            <a:r>
              <a:rPr dirty="0" sz="1000" spc="50">
                <a:latin typeface="PMingLiU"/>
                <a:cs typeface="PMingLiU"/>
              </a:rPr>
              <a:t>巴</a:t>
            </a:r>
            <a:r>
              <a:rPr dirty="0" sz="1000" spc="5">
                <a:latin typeface="PMingLiU"/>
                <a:cs typeface="PMingLiU"/>
              </a:rPr>
              <a:t>瘤 </a:t>
            </a:r>
            <a:r>
              <a:rPr dirty="0" sz="1000">
                <a:latin typeface="Arial"/>
                <a:cs typeface="Arial"/>
              </a:rPr>
              <a:t>(LBCL)</a:t>
            </a:r>
            <a:r>
              <a:rPr dirty="0" sz="1000" spc="25">
                <a:latin typeface="PMingLiU"/>
                <a:cs typeface="PMingLiU"/>
              </a:rPr>
              <a:t>、滤泡性淋巴</a:t>
            </a:r>
            <a:r>
              <a:rPr dirty="0" sz="1000" spc="5">
                <a:latin typeface="PMingLiU"/>
                <a:cs typeface="PMingLiU"/>
              </a:rPr>
              <a:t>瘤</a:t>
            </a:r>
            <a:r>
              <a:rPr dirty="0" sz="1000" spc="200">
                <a:latin typeface="PMingLiU"/>
                <a:cs typeface="PMingLiU"/>
              </a:rPr>
              <a:t> </a:t>
            </a:r>
            <a:r>
              <a:rPr dirty="0" sz="1000">
                <a:latin typeface="Arial"/>
                <a:cs typeface="Arial"/>
              </a:rPr>
              <a:t>(FL)</a:t>
            </a:r>
            <a:r>
              <a:rPr dirty="0" sz="1000" spc="155">
                <a:latin typeface="Arial"/>
                <a:cs typeface="Arial"/>
              </a:rPr>
              <a:t> </a:t>
            </a:r>
            <a:r>
              <a:rPr dirty="0" sz="1000" spc="-5">
                <a:latin typeface="Arial"/>
                <a:cs typeface="Arial"/>
              </a:rPr>
              <a:t>III</a:t>
            </a:r>
            <a:r>
              <a:rPr dirty="0" sz="1000" spc="195">
                <a:latin typeface="Arial"/>
                <a:cs typeface="Arial"/>
              </a:rPr>
              <a:t> </a:t>
            </a:r>
            <a:r>
              <a:rPr dirty="0" sz="1000" spc="25">
                <a:latin typeface="PMingLiU"/>
                <a:cs typeface="PMingLiU"/>
              </a:rPr>
              <a:t>级、套细胞淋巴</a:t>
            </a:r>
            <a:r>
              <a:rPr dirty="0" sz="1000" spc="5">
                <a:latin typeface="PMingLiU"/>
                <a:cs typeface="PMingLiU"/>
              </a:rPr>
              <a:t>瘤</a:t>
            </a:r>
            <a:r>
              <a:rPr dirty="0" sz="1000" spc="200">
                <a:latin typeface="PMingLiU"/>
                <a:cs typeface="PMingLiU"/>
              </a:rPr>
              <a:t> </a:t>
            </a:r>
            <a:r>
              <a:rPr dirty="0" sz="1000" spc="-5">
                <a:latin typeface="Arial"/>
                <a:cs typeface="Arial"/>
              </a:rPr>
              <a:t>(MCL)</a:t>
            </a:r>
            <a:r>
              <a:rPr dirty="0" sz="1000" spc="155">
                <a:latin typeface="Arial"/>
                <a:cs typeface="Arial"/>
              </a:rPr>
              <a:t> </a:t>
            </a:r>
            <a:r>
              <a:rPr dirty="0" sz="1000" spc="25">
                <a:latin typeface="PMingLiU"/>
                <a:cs typeface="PMingLiU"/>
              </a:rPr>
              <a:t>等，恶性程度高、生长迅速；  </a:t>
            </a:r>
            <a:r>
              <a:rPr dirty="0" sz="1000">
                <a:latin typeface="Arial"/>
                <a:cs typeface="Arial"/>
              </a:rPr>
              <a:t>iNHL</a:t>
            </a:r>
            <a:r>
              <a:rPr dirty="0" sz="1000" spc="-70">
                <a:latin typeface="Arial"/>
                <a:cs typeface="Arial"/>
              </a:rPr>
              <a:t> </a:t>
            </a:r>
            <a:r>
              <a:rPr dirty="0" sz="1000" spc="5">
                <a:latin typeface="PMingLiU"/>
                <a:cs typeface="PMingLiU"/>
              </a:rPr>
              <a:t>包</a:t>
            </a:r>
            <a:r>
              <a:rPr dirty="0" sz="1000" spc="245">
                <a:latin typeface="PMingLiU"/>
                <a:cs typeface="PMingLiU"/>
              </a:rPr>
              <a:t>括</a:t>
            </a:r>
            <a:r>
              <a:rPr dirty="0" sz="1000" spc="5">
                <a:latin typeface="Arial"/>
                <a:cs typeface="Arial"/>
              </a:rPr>
              <a:t>FL</a:t>
            </a:r>
            <a:r>
              <a:rPr dirty="0" sz="1000" spc="-30">
                <a:latin typeface="Arial"/>
                <a:cs typeface="Arial"/>
              </a:rPr>
              <a:t> </a:t>
            </a:r>
            <a:r>
              <a:rPr dirty="0" sz="1000" spc="5">
                <a:latin typeface="Arial"/>
                <a:cs typeface="Arial"/>
              </a:rPr>
              <a:t>I-II</a:t>
            </a:r>
            <a:r>
              <a:rPr dirty="0" sz="1000" spc="-80">
                <a:latin typeface="Arial"/>
                <a:cs typeface="Arial"/>
              </a:rPr>
              <a:t> </a:t>
            </a:r>
            <a:r>
              <a:rPr dirty="0" sz="1000" spc="5">
                <a:latin typeface="PMingLiU"/>
                <a:cs typeface="PMingLiU"/>
              </a:rPr>
              <a:t>级</a:t>
            </a:r>
            <a:r>
              <a:rPr dirty="0" sz="1000" spc="-20">
                <a:latin typeface="PMingLiU"/>
                <a:cs typeface="PMingLiU"/>
              </a:rPr>
              <a:t>、</a:t>
            </a:r>
            <a:r>
              <a:rPr dirty="0" sz="1000" spc="5">
                <a:latin typeface="PMingLiU"/>
                <a:cs typeface="PMingLiU"/>
              </a:rPr>
              <a:t>边缘</a:t>
            </a:r>
            <a:r>
              <a:rPr dirty="0" sz="1000" spc="-20">
                <a:latin typeface="PMingLiU"/>
                <a:cs typeface="PMingLiU"/>
              </a:rPr>
              <a:t>区</a:t>
            </a:r>
            <a:r>
              <a:rPr dirty="0" sz="1000" spc="5">
                <a:latin typeface="PMingLiU"/>
                <a:cs typeface="PMingLiU"/>
              </a:rPr>
              <a:t>淋巴瘤 </a:t>
            </a:r>
            <a:r>
              <a:rPr dirty="0" sz="1000" spc="-5">
                <a:latin typeface="Arial"/>
                <a:cs typeface="Arial"/>
              </a:rPr>
              <a:t>(MZL)</a:t>
            </a:r>
            <a:r>
              <a:rPr dirty="0" sz="1000" spc="5">
                <a:latin typeface="PMingLiU"/>
                <a:cs typeface="PMingLiU"/>
              </a:rPr>
              <a:t>等</a:t>
            </a:r>
            <a:r>
              <a:rPr dirty="0" sz="1000" spc="-20">
                <a:latin typeface="PMingLiU"/>
                <a:cs typeface="PMingLiU"/>
              </a:rPr>
              <a:t>，</a:t>
            </a:r>
            <a:r>
              <a:rPr dirty="0" sz="1000" spc="5">
                <a:latin typeface="PMingLiU"/>
                <a:cs typeface="PMingLiU"/>
              </a:rPr>
              <a:t>病程</a:t>
            </a:r>
            <a:r>
              <a:rPr dirty="0" sz="1000" spc="-20">
                <a:latin typeface="PMingLiU"/>
                <a:cs typeface="PMingLiU"/>
              </a:rPr>
              <a:t>较长</a:t>
            </a:r>
            <a:r>
              <a:rPr dirty="0" sz="1000" spc="5">
                <a:latin typeface="PMingLiU"/>
                <a:cs typeface="PMingLiU"/>
              </a:rPr>
              <a:t>、发展</a:t>
            </a:r>
            <a:r>
              <a:rPr dirty="0" sz="1000" spc="-20">
                <a:latin typeface="PMingLiU"/>
                <a:cs typeface="PMingLiU"/>
              </a:rPr>
              <a:t>缓</a:t>
            </a:r>
            <a:r>
              <a:rPr dirty="0" sz="1000" spc="5">
                <a:latin typeface="PMingLiU"/>
                <a:cs typeface="PMingLiU"/>
              </a:rPr>
              <a:t>慢。</a:t>
            </a:r>
            <a:endParaRPr sz="1000">
              <a:latin typeface="PMingLiU"/>
              <a:cs typeface="PMingLiU"/>
            </a:endParaRPr>
          </a:p>
          <a:p>
            <a:pPr algn="just" marL="12700" marR="5080">
              <a:lnSpc>
                <a:spcPct val="139300"/>
              </a:lnSpc>
              <a:spcBef>
                <a:spcPts val="610"/>
              </a:spcBef>
            </a:pPr>
            <a:r>
              <a:rPr dirty="0" sz="1000" spc="5">
                <a:latin typeface="PMingLiU"/>
                <a:cs typeface="PMingLiU"/>
              </a:rPr>
              <a:t>中美在</a:t>
            </a:r>
            <a:r>
              <a:rPr dirty="0" sz="1000" spc="-20">
                <a:latin typeface="PMingLiU"/>
                <a:cs typeface="PMingLiU"/>
              </a:rPr>
              <a:t>血</a:t>
            </a:r>
            <a:r>
              <a:rPr dirty="0" sz="1000" spc="5">
                <a:latin typeface="PMingLiU"/>
                <a:cs typeface="PMingLiU"/>
              </a:rPr>
              <a:t>液瘤</a:t>
            </a:r>
            <a:r>
              <a:rPr dirty="0" sz="1000" spc="-20">
                <a:latin typeface="PMingLiU"/>
                <a:cs typeface="PMingLiU"/>
              </a:rPr>
              <a:t>各</a:t>
            </a:r>
            <a:r>
              <a:rPr dirty="0" sz="1000" spc="5">
                <a:latin typeface="PMingLiU"/>
                <a:cs typeface="PMingLiU"/>
              </a:rPr>
              <a:t>亚型</a:t>
            </a:r>
            <a:r>
              <a:rPr dirty="0" sz="1000" spc="-20">
                <a:latin typeface="PMingLiU"/>
                <a:cs typeface="PMingLiU"/>
              </a:rPr>
              <a:t>上</a:t>
            </a:r>
            <a:r>
              <a:rPr dirty="0" sz="1000" spc="5">
                <a:latin typeface="PMingLiU"/>
                <a:cs typeface="PMingLiU"/>
              </a:rPr>
              <a:t>发病</a:t>
            </a:r>
            <a:r>
              <a:rPr dirty="0" sz="1000" spc="-20">
                <a:latin typeface="PMingLiU"/>
                <a:cs typeface="PMingLiU"/>
              </a:rPr>
              <a:t>率</a:t>
            </a:r>
            <a:r>
              <a:rPr dirty="0" sz="1000" spc="5">
                <a:latin typeface="PMingLiU"/>
                <a:cs typeface="PMingLiU"/>
              </a:rPr>
              <a:t>的区</a:t>
            </a:r>
            <a:r>
              <a:rPr dirty="0" sz="1000" spc="-20">
                <a:latin typeface="PMingLiU"/>
                <a:cs typeface="PMingLiU"/>
              </a:rPr>
              <a:t>别</a:t>
            </a:r>
            <a:r>
              <a:rPr dirty="0" sz="1000" spc="5">
                <a:latin typeface="PMingLiU"/>
                <a:cs typeface="PMingLiU"/>
              </a:rPr>
              <a:t>较大</a:t>
            </a:r>
            <a:r>
              <a:rPr dirty="0" sz="1000" spc="-20">
                <a:latin typeface="PMingLiU"/>
                <a:cs typeface="PMingLiU"/>
              </a:rPr>
              <a:t>。</a:t>
            </a:r>
            <a:r>
              <a:rPr dirty="0" sz="1000" spc="5">
                <a:latin typeface="PMingLiU"/>
                <a:cs typeface="PMingLiU"/>
              </a:rPr>
              <a:t>中</a:t>
            </a:r>
            <a:r>
              <a:rPr dirty="0" sz="1000" spc="250">
                <a:latin typeface="PMingLiU"/>
                <a:cs typeface="PMingLiU"/>
              </a:rPr>
              <a:t>国</a:t>
            </a:r>
            <a:r>
              <a:rPr dirty="0" sz="1000" spc="-5">
                <a:latin typeface="Arial"/>
                <a:cs typeface="Arial"/>
              </a:rPr>
              <a:t>LBCL</a:t>
            </a:r>
            <a:r>
              <a:rPr dirty="0" sz="1000" spc="-65">
                <a:latin typeface="Arial"/>
                <a:cs typeface="Arial"/>
              </a:rPr>
              <a:t> </a:t>
            </a:r>
            <a:r>
              <a:rPr dirty="0" sz="1000" spc="5">
                <a:latin typeface="PMingLiU"/>
                <a:cs typeface="PMingLiU"/>
              </a:rPr>
              <a:t>发病率约占</a:t>
            </a:r>
            <a:r>
              <a:rPr dirty="0" sz="1000" spc="-10">
                <a:latin typeface="PMingLiU"/>
                <a:cs typeface="PMingLiU"/>
              </a:rPr>
              <a:t> </a:t>
            </a:r>
            <a:r>
              <a:rPr dirty="0" sz="1000" spc="-5">
                <a:latin typeface="Arial"/>
                <a:cs typeface="Arial"/>
              </a:rPr>
              <a:t>NHL</a:t>
            </a:r>
            <a:r>
              <a:rPr dirty="0" sz="1000" spc="-65">
                <a:latin typeface="Arial"/>
                <a:cs typeface="Arial"/>
              </a:rPr>
              <a:t> </a:t>
            </a:r>
            <a:r>
              <a:rPr dirty="0" sz="1000" spc="5">
                <a:latin typeface="PMingLiU"/>
                <a:cs typeface="PMingLiU"/>
              </a:rPr>
              <a:t>的</a:t>
            </a:r>
            <a:r>
              <a:rPr dirty="0" sz="1000" spc="-15">
                <a:latin typeface="PMingLiU"/>
                <a:cs typeface="PMingLiU"/>
              </a:rPr>
              <a:t> </a:t>
            </a:r>
            <a:r>
              <a:rPr dirty="0" sz="1000" spc="-5">
                <a:latin typeface="Arial"/>
                <a:cs typeface="Arial"/>
              </a:rPr>
              <a:t>41%</a:t>
            </a:r>
            <a:r>
              <a:rPr dirty="0" sz="1000" spc="-5">
                <a:latin typeface="PMingLiU"/>
                <a:cs typeface="PMingLiU"/>
              </a:rPr>
              <a:t>，</a:t>
            </a:r>
            <a:r>
              <a:rPr dirty="0" sz="1000" spc="-20">
                <a:latin typeface="PMingLiU"/>
                <a:cs typeface="PMingLiU"/>
              </a:rPr>
              <a:t>相</a:t>
            </a:r>
            <a:r>
              <a:rPr dirty="0" sz="1000" spc="5">
                <a:latin typeface="PMingLiU"/>
                <a:cs typeface="PMingLiU"/>
              </a:rPr>
              <a:t>比之下 </a:t>
            </a:r>
            <a:r>
              <a:rPr dirty="0" sz="1000" spc="25">
                <a:latin typeface="PMingLiU"/>
                <a:cs typeface="PMingLiU"/>
              </a:rPr>
              <a:t>美</a:t>
            </a:r>
            <a:r>
              <a:rPr dirty="0" sz="1000" spc="5">
                <a:latin typeface="PMingLiU"/>
                <a:cs typeface="PMingLiU"/>
              </a:rPr>
              <a:t>国</a:t>
            </a:r>
            <a:r>
              <a:rPr dirty="0" sz="1000" spc="245">
                <a:latin typeface="PMingLiU"/>
                <a:cs typeface="PMingLiU"/>
              </a:rPr>
              <a:t> </a:t>
            </a:r>
            <a:r>
              <a:rPr dirty="0" sz="1000" spc="-5">
                <a:latin typeface="Arial"/>
                <a:cs typeface="Arial"/>
              </a:rPr>
              <a:t>LBCL</a:t>
            </a:r>
            <a:r>
              <a:rPr dirty="0" sz="1000" spc="170">
                <a:latin typeface="Arial"/>
                <a:cs typeface="Arial"/>
              </a:rPr>
              <a:t> </a:t>
            </a:r>
            <a:r>
              <a:rPr dirty="0" sz="1000" spc="25">
                <a:latin typeface="PMingLiU"/>
                <a:cs typeface="PMingLiU"/>
              </a:rPr>
              <a:t>发病率约</a:t>
            </a:r>
            <a:r>
              <a:rPr dirty="0" sz="1000" spc="5">
                <a:latin typeface="PMingLiU"/>
                <a:cs typeface="PMingLiU"/>
              </a:rPr>
              <a:t>占</a:t>
            </a:r>
            <a:r>
              <a:rPr dirty="0" sz="1000" spc="254">
                <a:latin typeface="PMingLiU"/>
                <a:cs typeface="PMingLiU"/>
              </a:rPr>
              <a:t> </a:t>
            </a:r>
            <a:r>
              <a:rPr dirty="0" sz="1000" spc="-5">
                <a:latin typeface="Arial"/>
                <a:cs typeface="Arial"/>
              </a:rPr>
              <a:t>NHL</a:t>
            </a:r>
            <a:r>
              <a:rPr dirty="0" sz="1000" spc="170">
                <a:latin typeface="Arial"/>
                <a:cs typeface="Arial"/>
              </a:rPr>
              <a:t> </a:t>
            </a:r>
            <a:r>
              <a:rPr dirty="0" sz="1000" spc="5">
                <a:latin typeface="PMingLiU"/>
                <a:cs typeface="PMingLiU"/>
              </a:rPr>
              <a:t>的</a:t>
            </a:r>
            <a:r>
              <a:rPr dirty="0" sz="1000" spc="200">
                <a:latin typeface="PMingLiU"/>
                <a:cs typeface="PMingLiU"/>
              </a:rPr>
              <a:t> </a:t>
            </a:r>
            <a:r>
              <a:rPr dirty="0" sz="1000">
                <a:latin typeface="Arial"/>
                <a:cs typeface="Arial"/>
              </a:rPr>
              <a:t>23%</a:t>
            </a:r>
            <a:r>
              <a:rPr dirty="0" sz="1000" spc="25">
                <a:latin typeface="PMingLiU"/>
                <a:cs typeface="PMingLiU"/>
              </a:rPr>
              <a:t>。中国急性白</a:t>
            </a:r>
            <a:r>
              <a:rPr dirty="0" sz="1000" spc="5">
                <a:latin typeface="PMingLiU"/>
                <a:cs typeface="PMingLiU"/>
              </a:rPr>
              <a:t>血</a:t>
            </a:r>
            <a:r>
              <a:rPr dirty="0" sz="1000" spc="25">
                <a:latin typeface="PMingLiU"/>
                <a:cs typeface="PMingLiU"/>
              </a:rPr>
              <a:t>病更多见，尤其急性髓</a:t>
            </a:r>
            <a:r>
              <a:rPr dirty="0" sz="1000" spc="5">
                <a:latin typeface="PMingLiU"/>
                <a:cs typeface="PMingLiU"/>
              </a:rPr>
              <a:t>细</a:t>
            </a:r>
            <a:r>
              <a:rPr dirty="0" sz="1000" spc="25">
                <a:latin typeface="PMingLiU"/>
                <a:cs typeface="PMingLiU"/>
              </a:rPr>
              <a:t>胞白血</a:t>
            </a:r>
            <a:r>
              <a:rPr dirty="0" sz="1000" spc="5">
                <a:latin typeface="PMingLiU"/>
                <a:cs typeface="PMingLiU"/>
              </a:rPr>
              <a:t>病 </a:t>
            </a:r>
            <a:r>
              <a:rPr dirty="0" sz="1000">
                <a:latin typeface="Arial"/>
                <a:cs typeface="Arial"/>
              </a:rPr>
              <a:t>(AML)</a:t>
            </a:r>
            <a:r>
              <a:rPr dirty="0" sz="1000" spc="140">
                <a:latin typeface="Arial"/>
                <a:cs typeface="Arial"/>
              </a:rPr>
              <a:t> </a:t>
            </a:r>
            <a:r>
              <a:rPr dirty="0" sz="1000" spc="5">
                <a:latin typeface="PMingLiU"/>
                <a:cs typeface="PMingLiU"/>
              </a:rPr>
              <a:t>最常</a:t>
            </a:r>
            <a:r>
              <a:rPr dirty="0" sz="1000" spc="-20">
                <a:latin typeface="PMingLiU"/>
                <a:cs typeface="PMingLiU"/>
              </a:rPr>
              <a:t>见</a:t>
            </a:r>
            <a:r>
              <a:rPr dirty="0" sz="1000" spc="5">
                <a:latin typeface="PMingLiU"/>
                <a:cs typeface="PMingLiU"/>
              </a:rPr>
              <a:t>。美</a:t>
            </a:r>
            <a:r>
              <a:rPr dirty="0" sz="1000" spc="-20">
                <a:latin typeface="PMingLiU"/>
                <a:cs typeface="PMingLiU"/>
              </a:rPr>
              <a:t>国</a:t>
            </a:r>
            <a:r>
              <a:rPr dirty="0" sz="1000" spc="5">
                <a:latin typeface="PMingLiU"/>
                <a:cs typeface="PMingLiU"/>
              </a:rPr>
              <a:t>慢性</a:t>
            </a:r>
            <a:r>
              <a:rPr dirty="0" sz="1000" spc="-20">
                <a:latin typeface="PMingLiU"/>
                <a:cs typeface="PMingLiU"/>
              </a:rPr>
              <a:t>淋</a:t>
            </a:r>
            <a:r>
              <a:rPr dirty="0" sz="1000" spc="5">
                <a:latin typeface="PMingLiU"/>
                <a:cs typeface="PMingLiU"/>
              </a:rPr>
              <a:t>巴细</a:t>
            </a:r>
            <a:r>
              <a:rPr dirty="0" sz="1000" spc="-20">
                <a:latin typeface="PMingLiU"/>
                <a:cs typeface="PMingLiU"/>
              </a:rPr>
              <a:t>胞</a:t>
            </a:r>
            <a:r>
              <a:rPr dirty="0" sz="1000" spc="5">
                <a:latin typeface="PMingLiU"/>
                <a:cs typeface="PMingLiU"/>
              </a:rPr>
              <a:t>白血病</a:t>
            </a:r>
            <a:r>
              <a:rPr dirty="0" sz="1000" spc="165">
                <a:latin typeface="PMingLiU"/>
                <a:cs typeface="PMingLiU"/>
              </a:rPr>
              <a:t> </a:t>
            </a:r>
            <a:r>
              <a:rPr dirty="0" sz="1000" spc="-5">
                <a:latin typeface="Arial"/>
                <a:cs typeface="Arial"/>
              </a:rPr>
              <a:t>(CLL/SLL)</a:t>
            </a:r>
            <a:r>
              <a:rPr dirty="0" sz="1000" spc="140">
                <a:latin typeface="Arial"/>
                <a:cs typeface="Arial"/>
              </a:rPr>
              <a:t> </a:t>
            </a:r>
            <a:r>
              <a:rPr dirty="0" sz="1000" spc="-20">
                <a:latin typeface="PMingLiU"/>
                <a:cs typeface="PMingLiU"/>
              </a:rPr>
              <a:t>发</a:t>
            </a:r>
            <a:r>
              <a:rPr dirty="0" sz="1000" spc="5">
                <a:latin typeface="PMingLiU"/>
                <a:cs typeface="PMingLiU"/>
              </a:rPr>
              <a:t>病率远</a:t>
            </a:r>
            <a:r>
              <a:rPr dirty="0" sz="1000" spc="-20">
                <a:latin typeface="PMingLiU"/>
                <a:cs typeface="PMingLiU"/>
              </a:rPr>
              <a:t>高</a:t>
            </a:r>
            <a:r>
              <a:rPr dirty="0" sz="1000" spc="5">
                <a:latin typeface="PMingLiU"/>
                <a:cs typeface="PMingLiU"/>
              </a:rPr>
              <a:t>于中</a:t>
            </a:r>
            <a:r>
              <a:rPr dirty="0" sz="1000" spc="-20">
                <a:latin typeface="PMingLiU"/>
                <a:cs typeface="PMingLiU"/>
              </a:rPr>
              <a:t>国</a:t>
            </a:r>
            <a:r>
              <a:rPr dirty="0" sz="1000">
                <a:latin typeface="PMingLiU"/>
                <a:cs typeface="PMingLiU"/>
              </a:rPr>
              <a:t>，</a:t>
            </a:r>
            <a:r>
              <a:rPr dirty="0" sz="1000">
                <a:latin typeface="Arial"/>
                <a:cs typeface="Arial"/>
              </a:rPr>
              <a:t>B-ALL</a:t>
            </a:r>
            <a:r>
              <a:rPr dirty="0" sz="1000" spc="80">
                <a:latin typeface="Arial"/>
                <a:cs typeface="Arial"/>
              </a:rPr>
              <a:t> </a:t>
            </a:r>
            <a:r>
              <a:rPr dirty="0" sz="1000" spc="5">
                <a:latin typeface="PMingLiU"/>
                <a:cs typeface="PMingLiU"/>
              </a:rPr>
              <a:t>发病</a:t>
            </a:r>
            <a:r>
              <a:rPr dirty="0" sz="1000" spc="-20">
                <a:latin typeface="PMingLiU"/>
                <a:cs typeface="PMingLiU"/>
              </a:rPr>
              <a:t>率</a:t>
            </a:r>
            <a:r>
              <a:rPr dirty="0" sz="1000" spc="5">
                <a:latin typeface="PMingLiU"/>
                <a:cs typeface="PMingLiU"/>
              </a:rPr>
              <a:t>远 低于中</a:t>
            </a:r>
            <a:r>
              <a:rPr dirty="0" sz="1000" spc="-20">
                <a:latin typeface="PMingLiU"/>
                <a:cs typeface="PMingLiU"/>
              </a:rPr>
              <a:t>国</a:t>
            </a:r>
            <a:r>
              <a:rPr dirty="0" sz="1000" spc="5">
                <a:latin typeface="PMingLiU"/>
                <a:cs typeface="PMingLiU"/>
              </a:rPr>
              <a:t>。</a:t>
            </a:r>
            <a:endParaRPr sz="1000">
              <a:latin typeface="PMingLiU"/>
              <a:cs typeface="PMingLiU"/>
            </a:endParaRPr>
          </a:p>
        </p:txBody>
      </p:sp>
      <p:pic>
        <p:nvPicPr>
          <p:cNvPr id="10" name="object 10"/>
          <p:cNvPicPr/>
          <p:nvPr/>
        </p:nvPicPr>
        <p:blipFill>
          <a:blip r:embed="rId3" cstate="print"/>
          <a:stretch>
            <a:fillRect/>
          </a:stretch>
        </p:blipFill>
        <p:spPr>
          <a:xfrm>
            <a:off x="1496995" y="4995671"/>
            <a:ext cx="3197912" cy="2785777"/>
          </a:xfrm>
          <a:prstGeom prst="rect">
            <a:avLst/>
          </a:prstGeom>
        </p:spPr>
      </p:pic>
      <p:sp>
        <p:nvSpPr>
          <p:cNvPr id="11" name="object 11"/>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2" name="object 12"/>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39113"/>
            <a:ext cx="5071745" cy="3313429"/>
          </a:xfrm>
          <a:prstGeom prst="rect">
            <a:avLst/>
          </a:prstGeom>
        </p:spPr>
        <p:txBody>
          <a:bodyPr wrap="square" lIns="0" tIns="13335" rIns="0" bIns="0" rtlCol="0" vert="horz">
            <a:spAutoFit/>
          </a:bodyPr>
          <a:lstStyle/>
          <a:p>
            <a:pPr algn="just" marL="12700">
              <a:lnSpc>
                <a:spcPct val="100000"/>
              </a:lnSpc>
              <a:spcBef>
                <a:spcPts val="105"/>
              </a:spcBef>
            </a:pPr>
            <a:r>
              <a:rPr dirty="0" sz="1000" spc="5" b="1">
                <a:latin typeface="Microsoft JhengHei UI"/>
                <a:cs typeface="Microsoft JhengHei UI"/>
              </a:rPr>
              <a:t>针对</a:t>
            </a:r>
            <a:r>
              <a:rPr dirty="0" sz="1000" spc="10" b="1">
                <a:latin typeface="Microsoft JhengHei UI"/>
                <a:cs typeface="Microsoft JhengHei UI"/>
              </a:rPr>
              <a:t> </a:t>
            </a:r>
            <a:r>
              <a:rPr dirty="0" sz="1000" spc="-10" b="1">
                <a:latin typeface="Arial"/>
                <a:cs typeface="Arial"/>
              </a:rPr>
              <a:t>NHL/</a:t>
            </a:r>
            <a:r>
              <a:rPr dirty="0" sz="1000" spc="20" b="1">
                <a:latin typeface="Arial"/>
                <a:cs typeface="Arial"/>
              </a:rPr>
              <a:t> </a:t>
            </a:r>
            <a:r>
              <a:rPr dirty="0" sz="1000" spc="-5" b="1">
                <a:latin typeface="Arial"/>
                <a:cs typeface="Arial"/>
              </a:rPr>
              <a:t>B-ALL</a:t>
            </a:r>
            <a:r>
              <a:rPr dirty="0" sz="1000" spc="-50" b="1">
                <a:latin typeface="Arial"/>
                <a:cs typeface="Arial"/>
              </a:rPr>
              <a:t> </a:t>
            </a:r>
            <a:r>
              <a:rPr dirty="0" sz="1000" spc="5" b="1">
                <a:latin typeface="Microsoft JhengHei UI"/>
                <a:cs typeface="Microsoft JhengHei UI"/>
              </a:rPr>
              <a:t>适应</a:t>
            </a:r>
            <a:r>
              <a:rPr dirty="0" sz="1000" spc="-20" b="1">
                <a:latin typeface="Microsoft JhengHei UI"/>
                <a:cs typeface="Microsoft JhengHei UI"/>
              </a:rPr>
              <a:t>症</a:t>
            </a:r>
            <a:r>
              <a:rPr dirty="0" sz="1000" spc="5" b="1">
                <a:latin typeface="Microsoft JhengHei UI"/>
                <a:cs typeface="Microsoft JhengHei UI"/>
              </a:rPr>
              <a:t>，国</a:t>
            </a:r>
            <a:r>
              <a:rPr dirty="0" sz="1000" spc="245" b="1">
                <a:latin typeface="Microsoft JhengHei UI"/>
                <a:cs typeface="Microsoft JhengHei UI"/>
              </a:rPr>
              <a:t>内</a:t>
            </a:r>
            <a:r>
              <a:rPr dirty="0" sz="1000" spc="-5" b="1">
                <a:latin typeface="Arial"/>
                <a:cs typeface="Arial"/>
              </a:rPr>
              <a:t>CD19</a:t>
            </a:r>
            <a:r>
              <a:rPr dirty="0" sz="1000" b="1">
                <a:latin typeface="Arial"/>
                <a:cs typeface="Arial"/>
              </a:rPr>
              <a:t> </a:t>
            </a:r>
            <a:r>
              <a:rPr dirty="0" sz="1000" spc="-10" b="1">
                <a:latin typeface="Arial"/>
                <a:cs typeface="Arial"/>
              </a:rPr>
              <a:t>CAR-T</a:t>
            </a:r>
            <a:r>
              <a:rPr dirty="0" sz="1000" spc="-25" b="1">
                <a:latin typeface="Arial"/>
                <a:cs typeface="Arial"/>
              </a:rPr>
              <a:t> </a:t>
            </a:r>
            <a:r>
              <a:rPr dirty="0" sz="1000" spc="5" b="1">
                <a:latin typeface="Microsoft JhengHei UI"/>
                <a:cs typeface="Microsoft JhengHei UI"/>
              </a:rPr>
              <a:t>市场规</a:t>
            </a:r>
            <a:r>
              <a:rPr dirty="0" sz="1000" spc="-20" b="1">
                <a:latin typeface="Microsoft JhengHei UI"/>
                <a:cs typeface="Microsoft JhengHei UI"/>
              </a:rPr>
              <a:t>模</a:t>
            </a:r>
            <a:r>
              <a:rPr dirty="0" sz="1000" spc="5" b="1">
                <a:latin typeface="Microsoft JhengHei UI"/>
                <a:cs typeface="Microsoft JhengHei UI"/>
              </a:rPr>
              <a:t>有望在</a:t>
            </a:r>
            <a:r>
              <a:rPr dirty="0" sz="1000" spc="15" b="1">
                <a:latin typeface="Microsoft JhengHei UI"/>
                <a:cs typeface="Microsoft JhengHei UI"/>
              </a:rPr>
              <a:t> </a:t>
            </a:r>
            <a:r>
              <a:rPr dirty="0" sz="1000" spc="-5" b="1">
                <a:latin typeface="Arial"/>
                <a:cs typeface="Arial"/>
              </a:rPr>
              <a:t>2030</a:t>
            </a:r>
            <a:r>
              <a:rPr dirty="0" sz="1000" spc="-75" b="1">
                <a:latin typeface="Arial"/>
                <a:cs typeface="Arial"/>
              </a:rPr>
              <a:t> </a:t>
            </a:r>
            <a:r>
              <a:rPr dirty="0" sz="1000" spc="5" b="1">
                <a:latin typeface="Microsoft JhengHei UI"/>
                <a:cs typeface="Microsoft JhengHei UI"/>
              </a:rPr>
              <a:t>年突破</a:t>
            </a:r>
            <a:r>
              <a:rPr dirty="0" sz="1000" spc="20" b="1">
                <a:latin typeface="Microsoft JhengHei UI"/>
                <a:cs typeface="Microsoft JhengHei UI"/>
              </a:rPr>
              <a:t> </a:t>
            </a:r>
            <a:r>
              <a:rPr dirty="0" sz="1000" spc="-5" b="1">
                <a:latin typeface="Arial"/>
                <a:cs typeface="Arial"/>
              </a:rPr>
              <a:t>123</a:t>
            </a:r>
            <a:r>
              <a:rPr dirty="0" sz="1000" spc="-75" b="1">
                <a:latin typeface="Arial"/>
                <a:cs typeface="Arial"/>
              </a:rPr>
              <a:t> </a:t>
            </a:r>
            <a:r>
              <a:rPr dirty="0" sz="1000" spc="5" b="1">
                <a:latin typeface="Microsoft JhengHei UI"/>
                <a:cs typeface="Microsoft JhengHei UI"/>
              </a:rPr>
              <a:t>亿元</a:t>
            </a:r>
            <a:endParaRPr sz="1000">
              <a:latin typeface="Microsoft JhengHei UI"/>
              <a:cs typeface="Microsoft JhengHei UI"/>
            </a:endParaRPr>
          </a:p>
          <a:p>
            <a:pPr algn="just" marL="12700">
              <a:lnSpc>
                <a:spcPct val="100000"/>
              </a:lnSpc>
              <a:spcBef>
                <a:spcPts val="1080"/>
              </a:spcBef>
            </a:pPr>
            <a:r>
              <a:rPr dirty="0" sz="1000" spc="5">
                <a:latin typeface="PMingLiU"/>
                <a:cs typeface="PMingLiU"/>
              </a:rPr>
              <a:t>我们</a:t>
            </a:r>
            <a:r>
              <a:rPr dirty="0" sz="1000" spc="245">
                <a:latin typeface="PMingLiU"/>
                <a:cs typeface="PMingLiU"/>
              </a:rPr>
              <a:t>对</a:t>
            </a:r>
            <a:r>
              <a:rPr dirty="0" sz="1000" spc="-5">
                <a:latin typeface="Arial"/>
                <a:cs typeface="Arial"/>
              </a:rPr>
              <a:t>CD19 </a:t>
            </a:r>
            <a:r>
              <a:rPr dirty="0" sz="1000">
                <a:latin typeface="Arial"/>
                <a:cs typeface="Arial"/>
              </a:rPr>
              <a:t>CAR-T</a:t>
            </a:r>
            <a:r>
              <a:rPr dirty="0" sz="1000" spc="-55">
                <a:latin typeface="Arial"/>
                <a:cs typeface="Arial"/>
              </a:rPr>
              <a:t> </a:t>
            </a:r>
            <a:r>
              <a:rPr dirty="0" sz="1000" spc="-20">
                <a:latin typeface="PMingLiU"/>
                <a:cs typeface="PMingLiU"/>
              </a:rPr>
              <a:t>市</a:t>
            </a:r>
            <a:r>
              <a:rPr dirty="0" sz="1000" spc="5">
                <a:latin typeface="PMingLiU"/>
                <a:cs typeface="PMingLiU"/>
              </a:rPr>
              <a:t>场规</a:t>
            </a:r>
            <a:r>
              <a:rPr dirty="0" sz="1000" spc="-20">
                <a:latin typeface="PMingLiU"/>
                <a:cs typeface="PMingLiU"/>
              </a:rPr>
              <a:t>模</a:t>
            </a:r>
            <a:r>
              <a:rPr dirty="0" sz="1000" spc="5">
                <a:latin typeface="PMingLiU"/>
                <a:cs typeface="PMingLiU"/>
              </a:rPr>
              <a:t>的测</a:t>
            </a:r>
            <a:r>
              <a:rPr dirty="0" sz="1000" spc="-20">
                <a:latin typeface="PMingLiU"/>
                <a:cs typeface="PMingLiU"/>
              </a:rPr>
              <a:t>算</a:t>
            </a:r>
            <a:r>
              <a:rPr dirty="0" sz="1000" spc="5">
                <a:latin typeface="PMingLiU"/>
                <a:cs typeface="PMingLiU"/>
              </a:rPr>
              <a:t>基于</a:t>
            </a:r>
            <a:r>
              <a:rPr dirty="0" sz="1000" spc="-20">
                <a:latin typeface="PMingLiU"/>
                <a:cs typeface="PMingLiU"/>
              </a:rPr>
              <a:t>如</a:t>
            </a:r>
            <a:r>
              <a:rPr dirty="0" sz="1000" spc="5">
                <a:latin typeface="PMingLiU"/>
                <a:cs typeface="PMingLiU"/>
              </a:rPr>
              <a:t>下数</a:t>
            </a:r>
            <a:r>
              <a:rPr dirty="0" sz="1000" spc="-20">
                <a:latin typeface="PMingLiU"/>
                <a:cs typeface="PMingLiU"/>
              </a:rPr>
              <a:t>据</a:t>
            </a:r>
            <a:r>
              <a:rPr dirty="0" sz="1000" spc="5">
                <a:latin typeface="PMingLiU"/>
                <a:cs typeface="PMingLiU"/>
              </a:rPr>
              <a:t>与</a:t>
            </a:r>
            <a:r>
              <a:rPr dirty="0" sz="1000" spc="-20">
                <a:latin typeface="PMingLiU"/>
                <a:cs typeface="PMingLiU"/>
              </a:rPr>
              <a:t>假</a:t>
            </a:r>
            <a:r>
              <a:rPr dirty="0" sz="1000" spc="5">
                <a:latin typeface="PMingLiU"/>
                <a:cs typeface="PMingLiU"/>
              </a:rPr>
              <a:t>设：</a:t>
            </a:r>
            <a:endParaRPr sz="1000">
              <a:latin typeface="PMingLiU"/>
              <a:cs typeface="PMingLiU"/>
            </a:endParaRPr>
          </a:p>
          <a:p>
            <a:pPr algn="just" marL="241300" marR="7620" indent="-228600">
              <a:lnSpc>
                <a:spcPct val="139000"/>
              </a:lnSpc>
              <a:spcBef>
                <a:spcPts val="615"/>
              </a:spcBef>
              <a:buFont typeface="Arial"/>
              <a:buAutoNum type="arabicParenR"/>
              <a:tabLst>
                <a:tab pos="241300" algn="l"/>
              </a:tabLst>
            </a:pPr>
            <a:r>
              <a:rPr dirty="0" sz="1000" spc="5" b="1">
                <a:latin typeface="Microsoft JhengHei UI"/>
                <a:cs typeface="Microsoft JhengHei UI"/>
              </a:rPr>
              <a:t>新增</a:t>
            </a:r>
            <a:r>
              <a:rPr dirty="0" sz="1000" b="1">
                <a:latin typeface="Arial"/>
                <a:cs typeface="Arial"/>
              </a:rPr>
              <a:t>/</a:t>
            </a:r>
            <a:r>
              <a:rPr dirty="0" sz="1000" spc="40" b="1">
                <a:latin typeface="Arial"/>
                <a:cs typeface="Arial"/>
              </a:rPr>
              <a:t> </a:t>
            </a:r>
            <a:r>
              <a:rPr dirty="0" sz="1000" spc="5" b="1">
                <a:latin typeface="Microsoft JhengHei UI"/>
                <a:cs typeface="Microsoft JhengHei UI"/>
              </a:rPr>
              <a:t>存量发病率</a:t>
            </a:r>
            <a:r>
              <a:rPr dirty="0" sz="1000" spc="-20">
                <a:latin typeface="PMingLiU"/>
                <a:cs typeface="PMingLiU"/>
              </a:rPr>
              <a:t>：</a:t>
            </a:r>
            <a:r>
              <a:rPr dirty="0" sz="1000" spc="5">
                <a:latin typeface="PMingLiU"/>
                <a:cs typeface="PMingLiU"/>
              </a:rPr>
              <a:t>参</a:t>
            </a:r>
            <a:r>
              <a:rPr dirty="0" sz="1000" spc="245">
                <a:latin typeface="PMingLiU"/>
                <a:cs typeface="PMingLiU"/>
              </a:rPr>
              <a:t>考</a:t>
            </a:r>
            <a:r>
              <a:rPr dirty="0" sz="1000" spc="-5">
                <a:latin typeface="Arial"/>
                <a:cs typeface="Arial"/>
              </a:rPr>
              <a:t>GLOBOCAN</a:t>
            </a:r>
            <a:r>
              <a:rPr dirty="0" sz="1000" spc="75">
                <a:latin typeface="Arial"/>
                <a:cs typeface="Arial"/>
              </a:rPr>
              <a:t> </a:t>
            </a:r>
            <a:r>
              <a:rPr dirty="0" sz="1000" spc="-5">
                <a:latin typeface="Arial"/>
                <a:cs typeface="Arial"/>
              </a:rPr>
              <a:t>2020</a:t>
            </a:r>
            <a:r>
              <a:rPr dirty="0" sz="1000" spc="-60">
                <a:latin typeface="Arial"/>
                <a:cs typeface="Arial"/>
              </a:rPr>
              <a:t> </a:t>
            </a:r>
            <a:r>
              <a:rPr dirty="0" sz="1000" spc="5">
                <a:latin typeface="PMingLiU"/>
                <a:cs typeface="PMingLiU"/>
              </a:rPr>
              <a:t>的数</a:t>
            </a:r>
            <a:r>
              <a:rPr dirty="0" sz="1000" spc="-20">
                <a:latin typeface="PMingLiU"/>
                <a:cs typeface="PMingLiU"/>
              </a:rPr>
              <a:t>据</a:t>
            </a:r>
            <a:r>
              <a:rPr dirty="0" sz="1000" spc="5">
                <a:latin typeface="PMingLiU"/>
                <a:cs typeface="PMingLiU"/>
              </a:rPr>
              <a:t>，</a:t>
            </a:r>
            <a:r>
              <a:rPr dirty="0" sz="1000" spc="105">
                <a:latin typeface="PMingLiU"/>
                <a:cs typeface="PMingLiU"/>
              </a:rPr>
              <a:t> </a:t>
            </a:r>
            <a:r>
              <a:rPr dirty="0" sz="1000" spc="-10">
                <a:latin typeface="Arial"/>
                <a:cs typeface="Arial"/>
              </a:rPr>
              <a:t>2020</a:t>
            </a:r>
            <a:r>
              <a:rPr dirty="0" sz="1000" spc="-70">
                <a:latin typeface="Arial"/>
                <a:cs typeface="Arial"/>
              </a:rPr>
              <a:t> </a:t>
            </a:r>
            <a:r>
              <a:rPr dirty="0" sz="1000" spc="5">
                <a:latin typeface="PMingLiU"/>
                <a:cs typeface="PMingLiU"/>
              </a:rPr>
              <a:t>年</a:t>
            </a:r>
            <a:r>
              <a:rPr dirty="0" sz="1000" spc="-15">
                <a:latin typeface="PMingLiU"/>
                <a:cs typeface="PMingLiU"/>
              </a:rPr>
              <a:t> </a:t>
            </a:r>
            <a:r>
              <a:rPr dirty="0" sz="1000" spc="-5">
                <a:latin typeface="Arial"/>
                <a:cs typeface="Arial"/>
              </a:rPr>
              <a:t>NHL</a:t>
            </a:r>
            <a:r>
              <a:rPr dirty="0" sz="1000" spc="-75">
                <a:latin typeface="Arial"/>
                <a:cs typeface="Arial"/>
              </a:rPr>
              <a:t> </a:t>
            </a:r>
            <a:r>
              <a:rPr dirty="0" sz="1000" spc="5">
                <a:latin typeface="PMingLiU"/>
                <a:cs typeface="PMingLiU"/>
              </a:rPr>
              <a:t>的新增患者数</a:t>
            </a:r>
            <a:r>
              <a:rPr dirty="0" sz="1000" spc="5">
                <a:latin typeface="Arial"/>
                <a:cs typeface="Arial"/>
              </a:rPr>
              <a:t>/</a:t>
            </a:r>
            <a:r>
              <a:rPr dirty="0" sz="1000" spc="-20">
                <a:latin typeface="PMingLiU"/>
                <a:cs typeface="PMingLiU"/>
              </a:rPr>
              <a:t>年死 </a:t>
            </a:r>
            <a:r>
              <a:rPr dirty="0" sz="1000" spc="5">
                <a:latin typeface="PMingLiU"/>
                <a:cs typeface="PMingLiU"/>
              </a:rPr>
              <a:t>亡人数</a:t>
            </a:r>
            <a:r>
              <a:rPr dirty="0" sz="1000" spc="-20">
                <a:latin typeface="Arial"/>
                <a:cs typeface="Arial"/>
              </a:rPr>
              <a:t>/</a:t>
            </a:r>
            <a:r>
              <a:rPr dirty="0" sz="1000" spc="5">
                <a:latin typeface="PMingLiU"/>
                <a:cs typeface="PMingLiU"/>
              </a:rPr>
              <a:t>五年</a:t>
            </a:r>
            <a:r>
              <a:rPr dirty="0" sz="1000" spc="-20">
                <a:latin typeface="PMingLiU"/>
                <a:cs typeface="PMingLiU"/>
              </a:rPr>
              <a:t>患</a:t>
            </a:r>
            <a:r>
              <a:rPr dirty="0" sz="1000" spc="5">
                <a:latin typeface="PMingLiU"/>
                <a:cs typeface="PMingLiU"/>
              </a:rPr>
              <a:t>病数</a:t>
            </a:r>
            <a:r>
              <a:rPr dirty="0" sz="1000" spc="-20">
                <a:latin typeface="PMingLiU"/>
                <a:cs typeface="PMingLiU"/>
              </a:rPr>
              <a:t>分</a:t>
            </a:r>
            <a:r>
              <a:rPr dirty="0" sz="1000" spc="5">
                <a:latin typeface="PMingLiU"/>
                <a:cs typeface="PMingLiU"/>
              </a:rPr>
              <a:t>别为</a:t>
            </a:r>
            <a:r>
              <a:rPr dirty="0" sz="1000" spc="125">
                <a:latin typeface="PMingLiU"/>
                <a:cs typeface="PMingLiU"/>
              </a:rPr>
              <a:t> </a:t>
            </a:r>
            <a:r>
              <a:rPr dirty="0" sz="1000" spc="-10">
                <a:latin typeface="Arial"/>
                <a:cs typeface="Arial"/>
              </a:rPr>
              <a:t>9.28</a:t>
            </a:r>
            <a:r>
              <a:rPr dirty="0" sz="1000" spc="50">
                <a:latin typeface="Arial"/>
                <a:cs typeface="Arial"/>
              </a:rPr>
              <a:t> </a:t>
            </a:r>
            <a:r>
              <a:rPr dirty="0" sz="1000" spc="5">
                <a:latin typeface="PMingLiU"/>
                <a:cs typeface="PMingLiU"/>
              </a:rPr>
              <a:t>万</a:t>
            </a:r>
            <a:r>
              <a:rPr dirty="0" sz="1000" spc="-20">
                <a:latin typeface="PMingLiU"/>
                <a:cs typeface="PMingLiU"/>
              </a:rPr>
              <a:t>人</a:t>
            </a:r>
            <a:r>
              <a:rPr dirty="0" sz="1000">
                <a:latin typeface="Arial"/>
                <a:cs typeface="Arial"/>
              </a:rPr>
              <a:t>/5.44</a:t>
            </a:r>
            <a:r>
              <a:rPr dirty="0" sz="1000" spc="55">
                <a:latin typeface="Arial"/>
                <a:cs typeface="Arial"/>
              </a:rPr>
              <a:t> </a:t>
            </a:r>
            <a:r>
              <a:rPr dirty="0" sz="1000" spc="5">
                <a:latin typeface="PMingLiU"/>
                <a:cs typeface="PMingLiU"/>
              </a:rPr>
              <a:t>万</a:t>
            </a:r>
            <a:r>
              <a:rPr dirty="0" sz="1000" spc="-20">
                <a:latin typeface="PMingLiU"/>
                <a:cs typeface="PMingLiU"/>
              </a:rPr>
              <a:t>人</a:t>
            </a:r>
            <a:r>
              <a:rPr dirty="0" sz="1000">
                <a:latin typeface="Arial"/>
                <a:cs typeface="Arial"/>
              </a:rPr>
              <a:t>/26.06</a:t>
            </a:r>
            <a:r>
              <a:rPr dirty="0" sz="1000" spc="30">
                <a:latin typeface="Arial"/>
                <a:cs typeface="Arial"/>
              </a:rPr>
              <a:t> </a:t>
            </a:r>
            <a:r>
              <a:rPr dirty="0" sz="1000" spc="5">
                <a:latin typeface="PMingLiU"/>
                <a:cs typeface="PMingLiU"/>
              </a:rPr>
              <a:t>万人；</a:t>
            </a:r>
            <a:r>
              <a:rPr dirty="0" sz="1000" spc="-20">
                <a:latin typeface="PMingLiU"/>
                <a:cs typeface="PMingLiU"/>
              </a:rPr>
              <a:t>白</a:t>
            </a:r>
            <a:r>
              <a:rPr dirty="0" sz="1000" spc="5">
                <a:latin typeface="PMingLiU"/>
                <a:cs typeface="PMingLiU"/>
              </a:rPr>
              <a:t>血病</a:t>
            </a:r>
            <a:r>
              <a:rPr dirty="0" sz="1000" spc="-20">
                <a:latin typeface="PMingLiU"/>
                <a:cs typeface="PMingLiU"/>
              </a:rPr>
              <a:t>的</a:t>
            </a:r>
            <a:r>
              <a:rPr dirty="0" sz="1000" spc="5">
                <a:latin typeface="PMingLiU"/>
                <a:cs typeface="PMingLiU"/>
              </a:rPr>
              <a:t>新增</a:t>
            </a:r>
            <a:r>
              <a:rPr dirty="0" sz="1000" spc="-20">
                <a:latin typeface="PMingLiU"/>
                <a:cs typeface="PMingLiU"/>
              </a:rPr>
              <a:t>患</a:t>
            </a:r>
            <a:r>
              <a:rPr dirty="0" sz="1000" spc="5">
                <a:latin typeface="PMingLiU"/>
                <a:cs typeface="PMingLiU"/>
              </a:rPr>
              <a:t>者</a:t>
            </a:r>
            <a:r>
              <a:rPr dirty="0" sz="1000" spc="-15">
                <a:latin typeface="PMingLiU"/>
                <a:cs typeface="PMingLiU"/>
              </a:rPr>
              <a:t>数</a:t>
            </a:r>
            <a:r>
              <a:rPr dirty="0" sz="1000" spc="5">
                <a:latin typeface="Arial"/>
                <a:cs typeface="Arial"/>
              </a:rPr>
              <a:t>/</a:t>
            </a:r>
            <a:r>
              <a:rPr dirty="0" sz="1000" spc="5">
                <a:latin typeface="PMingLiU"/>
                <a:cs typeface="PMingLiU"/>
              </a:rPr>
              <a:t>年死 亡人数</a:t>
            </a:r>
            <a:r>
              <a:rPr dirty="0" sz="1000" spc="-20">
                <a:latin typeface="Arial"/>
                <a:cs typeface="Arial"/>
              </a:rPr>
              <a:t>/</a:t>
            </a:r>
            <a:r>
              <a:rPr dirty="0" sz="1000" spc="5">
                <a:latin typeface="PMingLiU"/>
                <a:cs typeface="PMingLiU"/>
              </a:rPr>
              <a:t>五年</a:t>
            </a:r>
            <a:r>
              <a:rPr dirty="0" sz="1000" spc="-20">
                <a:latin typeface="PMingLiU"/>
                <a:cs typeface="PMingLiU"/>
              </a:rPr>
              <a:t>患</a:t>
            </a:r>
            <a:r>
              <a:rPr dirty="0" sz="1000" spc="5">
                <a:latin typeface="PMingLiU"/>
                <a:cs typeface="PMingLiU"/>
              </a:rPr>
              <a:t>病数</a:t>
            </a:r>
            <a:r>
              <a:rPr dirty="0" sz="1000" spc="-20">
                <a:latin typeface="PMingLiU"/>
                <a:cs typeface="PMingLiU"/>
              </a:rPr>
              <a:t>分</a:t>
            </a:r>
            <a:r>
              <a:rPr dirty="0" sz="1000" spc="5">
                <a:latin typeface="PMingLiU"/>
                <a:cs typeface="PMingLiU"/>
              </a:rPr>
              <a:t>别为</a:t>
            </a:r>
            <a:r>
              <a:rPr dirty="0" sz="1000" spc="195">
                <a:latin typeface="PMingLiU"/>
                <a:cs typeface="PMingLiU"/>
              </a:rPr>
              <a:t> </a:t>
            </a:r>
            <a:r>
              <a:rPr dirty="0" sz="1000" spc="-10">
                <a:latin typeface="Arial"/>
                <a:cs typeface="Arial"/>
              </a:rPr>
              <a:t>8.54</a:t>
            </a:r>
            <a:r>
              <a:rPr dirty="0" sz="1000" spc="125">
                <a:latin typeface="Arial"/>
                <a:cs typeface="Arial"/>
              </a:rPr>
              <a:t> </a:t>
            </a:r>
            <a:r>
              <a:rPr dirty="0" sz="1000" spc="5">
                <a:latin typeface="PMingLiU"/>
                <a:cs typeface="PMingLiU"/>
              </a:rPr>
              <a:t>万</a:t>
            </a:r>
            <a:r>
              <a:rPr dirty="0" sz="1000" spc="-20">
                <a:latin typeface="PMingLiU"/>
                <a:cs typeface="PMingLiU"/>
              </a:rPr>
              <a:t>人</a:t>
            </a:r>
            <a:r>
              <a:rPr dirty="0" sz="1000">
                <a:latin typeface="Arial"/>
                <a:cs typeface="Arial"/>
              </a:rPr>
              <a:t>/6.17</a:t>
            </a:r>
            <a:r>
              <a:rPr dirty="0" sz="1000" spc="125">
                <a:latin typeface="Arial"/>
                <a:cs typeface="Arial"/>
              </a:rPr>
              <a:t> </a:t>
            </a:r>
            <a:r>
              <a:rPr dirty="0" sz="1000" spc="5">
                <a:latin typeface="PMingLiU"/>
                <a:cs typeface="PMingLiU"/>
              </a:rPr>
              <a:t>万</a:t>
            </a:r>
            <a:r>
              <a:rPr dirty="0" sz="1000" spc="-20">
                <a:latin typeface="PMingLiU"/>
                <a:cs typeface="PMingLiU"/>
              </a:rPr>
              <a:t>人</a:t>
            </a:r>
            <a:r>
              <a:rPr dirty="0" sz="1000">
                <a:latin typeface="Arial"/>
                <a:cs typeface="Arial"/>
              </a:rPr>
              <a:t>/24.18</a:t>
            </a:r>
            <a:r>
              <a:rPr dirty="0" sz="1000" spc="95">
                <a:latin typeface="Arial"/>
                <a:cs typeface="Arial"/>
              </a:rPr>
              <a:t> </a:t>
            </a:r>
            <a:r>
              <a:rPr dirty="0" sz="1000" spc="5">
                <a:latin typeface="PMingLiU"/>
                <a:cs typeface="PMingLiU"/>
              </a:rPr>
              <a:t>万人。</a:t>
            </a:r>
            <a:r>
              <a:rPr dirty="0" sz="1000" spc="-20">
                <a:latin typeface="PMingLiU"/>
                <a:cs typeface="PMingLiU"/>
              </a:rPr>
              <a:t>参</a:t>
            </a:r>
            <a:r>
              <a:rPr dirty="0" sz="1000" spc="5">
                <a:latin typeface="PMingLiU"/>
                <a:cs typeface="PMingLiU"/>
              </a:rPr>
              <a:t>考国</a:t>
            </a:r>
            <a:r>
              <a:rPr dirty="0" sz="1000" spc="-20">
                <a:latin typeface="PMingLiU"/>
                <a:cs typeface="PMingLiU"/>
              </a:rPr>
              <a:t>家</a:t>
            </a:r>
            <a:r>
              <a:rPr dirty="0" sz="1000" spc="5">
                <a:latin typeface="PMingLiU"/>
                <a:cs typeface="PMingLiU"/>
              </a:rPr>
              <a:t>癌症</a:t>
            </a:r>
            <a:r>
              <a:rPr dirty="0" sz="1000" spc="-20">
                <a:latin typeface="PMingLiU"/>
                <a:cs typeface="PMingLiU"/>
              </a:rPr>
              <a:t>中</a:t>
            </a:r>
            <a:r>
              <a:rPr dirty="0" sz="1000" spc="5">
                <a:latin typeface="PMingLiU"/>
                <a:cs typeface="PMingLiU"/>
              </a:rPr>
              <a:t>心发</a:t>
            </a:r>
            <a:r>
              <a:rPr dirty="0" sz="1000" spc="-20">
                <a:latin typeface="PMingLiU"/>
                <a:cs typeface="PMingLiU"/>
              </a:rPr>
              <a:t>表</a:t>
            </a:r>
            <a:r>
              <a:rPr dirty="0" sz="1000" spc="5">
                <a:latin typeface="PMingLiU"/>
                <a:cs typeface="PMingLiU"/>
              </a:rPr>
              <a:t>的</a:t>
            </a:r>
            <a:endParaRPr sz="1000">
              <a:latin typeface="PMingLiU"/>
              <a:cs typeface="PMingLiU"/>
            </a:endParaRPr>
          </a:p>
          <a:p>
            <a:pPr algn="just" marL="241300" marR="7620">
              <a:lnSpc>
                <a:spcPct val="139500"/>
              </a:lnSpc>
              <a:spcBef>
                <a:spcPts val="10"/>
              </a:spcBef>
            </a:pPr>
            <a:r>
              <a:rPr dirty="0" sz="1000" spc="5">
                <a:latin typeface="PMingLiU"/>
                <a:cs typeface="PMingLiU"/>
              </a:rPr>
              <a:t>《 </a:t>
            </a:r>
            <a:r>
              <a:rPr dirty="0" sz="1000" spc="-5">
                <a:latin typeface="Arial"/>
                <a:cs typeface="Arial"/>
              </a:rPr>
              <a:t>Cancer </a:t>
            </a:r>
            <a:r>
              <a:rPr dirty="0" sz="1000">
                <a:latin typeface="Arial"/>
                <a:cs typeface="Arial"/>
              </a:rPr>
              <a:t>statistics </a:t>
            </a:r>
            <a:r>
              <a:rPr dirty="0" sz="1000" spc="10">
                <a:latin typeface="Arial"/>
                <a:cs typeface="Arial"/>
              </a:rPr>
              <a:t>in </a:t>
            </a:r>
            <a:r>
              <a:rPr dirty="0" sz="1000">
                <a:latin typeface="Arial"/>
                <a:cs typeface="Arial"/>
              </a:rPr>
              <a:t>China </a:t>
            </a:r>
            <a:r>
              <a:rPr dirty="0" sz="1000" spc="-5">
                <a:latin typeface="Arial"/>
                <a:cs typeface="Arial"/>
              </a:rPr>
              <a:t>and </a:t>
            </a:r>
            <a:r>
              <a:rPr dirty="0" sz="1000">
                <a:latin typeface="Arial"/>
                <a:cs typeface="Arial"/>
              </a:rPr>
              <a:t>United </a:t>
            </a:r>
            <a:r>
              <a:rPr dirty="0" sz="1000" spc="-5">
                <a:latin typeface="Arial"/>
                <a:cs typeface="Arial"/>
              </a:rPr>
              <a:t>States, 2022: profiles, trends, and  determinants</a:t>
            </a:r>
            <a:r>
              <a:rPr dirty="0" sz="1000" spc="5">
                <a:latin typeface="PMingLiU"/>
                <a:cs typeface="PMingLiU"/>
              </a:rPr>
              <a:t>》，</a:t>
            </a:r>
            <a:r>
              <a:rPr dirty="0" sz="1000" spc="-20">
                <a:latin typeface="PMingLiU"/>
                <a:cs typeface="PMingLiU"/>
              </a:rPr>
              <a:t>预</a:t>
            </a:r>
            <a:r>
              <a:rPr dirty="0" sz="1000" spc="5">
                <a:latin typeface="PMingLiU"/>
                <a:cs typeface="PMingLiU"/>
              </a:rPr>
              <a:t>计</a:t>
            </a:r>
            <a:r>
              <a:rPr dirty="0" sz="1000" spc="50">
                <a:latin typeface="PMingLiU"/>
                <a:cs typeface="PMingLiU"/>
              </a:rPr>
              <a:t> </a:t>
            </a:r>
            <a:r>
              <a:rPr dirty="0" sz="1000" spc="-5">
                <a:latin typeface="Arial"/>
                <a:cs typeface="Arial"/>
              </a:rPr>
              <a:t>2022</a:t>
            </a:r>
            <a:r>
              <a:rPr dirty="0" sz="1000" spc="-20">
                <a:latin typeface="Arial"/>
                <a:cs typeface="Arial"/>
              </a:rPr>
              <a:t> </a:t>
            </a:r>
            <a:r>
              <a:rPr dirty="0" sz="1000" spc="5">
                <a:latin typeface="PMingLiU"/>
                <a:cs typeface="PMingLiU"/>
              </a:rPr>
              <a:t>年</a:t>
            </a:r>
            <a:r>
              <a:rPr dirty="0" sz="1000" spc="55">
                <a:latin typeface="PMingLiU"/>
                <a:cs typeface="PMingLiU"/>
              </a:rPr>
              <a:t> </a:t>
            </a:r>
            <a:r>
              <a:rPr dirty="0" sz="1000" spc="-5">
                <a:latin typeface="Arial"/>
                <a:cs typeface="Arial"/>
              </a:rPr>
              <a:t>NHL</a:t>
            </a:r>
            <a:r>
              <a:rPr dirty="0" sz="1000" spc="-20">
                <a:latin typeface="Arial"/>
                <a:cs typeface="Arial"/>
              </a:rPr>
              <a:t> </a:t>
            </a:r>
            <a:r>
              <a:rPr dirty="0" sz="1000" spc="5">
                <a:latin typeface="PMingLiU"/>
                <a:cs typeface="PMingLiU"/>
              </a:rPr>
              <a:t>新增患者</a:t>
            </a:r>
            <a:r>
              <a:rPr dirty="0" sz="1000" spc="-20">
                <a:latin typeface="PMingLiU"/>
                <a:cs typeface="PMingLiU"/>
              </a:rPr>
              <a:t>数</a:t>
            </a:r>
            <a:r>
              <a:rPr dirty="0" sz="1000" spc="5">
                <a:latin typeface="Arial"/>
                <a:cs typeface="Arial"/>
              </a:rPr>
              <a:t>/</a:t>
            </a:r>
            <a:r>
              <a:rPr dirty="0" sz="1000" spc="5">
                <a:latin typeface="PMingLiU"/>
                <a:cs typeface="PMingLiU"/>
              </a:rPr>
              <a:t>年</a:t>
            </a:r>
            <a:r>
              <a:rPr dirty="0" sz="1000" spc="-20">
                <a:latin typeface="PMingLiU"/>
                <a:cs typeface="PMingLiU"/>
              </a:rPr>
              <a:t>死亡</a:t>
            </a:r>
            <a:r>
              <a:rPr dirty="0" sz="1000" spc="5">
                <a:latin typeface="PMingLiU"/>
                <a:cs typeface="PMingLiU"/>
              </a:rPr>
              <a:t>人数分</a:t>
            </a:r>
            <a:r>
              <a:rPr dirty="0" sz="1000" spc="-20">
                <a:latin typeface="PMingLiU"/>
                <a:cs typeface="PMingLiU"/>
              </a:rPr>
              <a:t>别</a:t>
            </a:r>
            <a:r>
              <a:rPr dirty="0" sz="1000" spc="5">
                <a:latin typeface="PMingLiU"/>
                <a:cs typeface="PMingLiU"/>
              </a:rPr>
              <a:t>为</a:t>
            </a:r>
            <a:r>
              <a:rPr dirty="0" sz="1000" spc="55">
                <a:latin typeface="PMingLiU"/>
                <a:cs typeface="PMingLiU"/>
              </a:rPr>
              <a:t> </a:t>
            </a:r>
            <a:r>
              <a:rPr dirty="0" sz="1000">
                <a:latin typeface="Arial"/>
                <a:cs typeface="Arial"/>
              </a:rPr>
              <a:t>9.78</a:t>
            </a:r>
            <a:r>
              <a:rPr dirty="0" sz="1000" spc="-15">
                <a:latin typeface="Arial"/>
                <a:cs typeface="Arial"/>
              </a:rPr>
              <a:t> </a:t>
            </a:r>
            <a:r>
              <a:rPr dirty="0" sz="1000" spc="5">
                <a:latin typeface="PMingLiU"/>
                <a:cs typeface="PMingLiU"/>
              </a:rPr>
              <a:t>万</a:t>
            </a:r>
            <a:r>
              <a:rPr dirty="0" sz="1000" spc="-20">
                <a:latin typeface="PMingLiU"/>
                <a:cs typeface="PMingLiU"/>
              </a:rPr>
              <a:t>人</a:t>
            </a:r>
            <a:r>
              <a:rPr dirty="0" sz="1000">
                <a:latin typeface="Arial"/>
                <a:cs typeface="Arial"/>
              </a:rPr>
              <a:t>/</a:t>
            </a:r>
            <a:r>
              <a:rPr dirty="0" sz="1000" spc="165">
                <a:latin typeface="Arial"/>
                <a:cs typeface="Arial"/>
              </a:rPr>
              <a:t> </a:t>
            </a:r>
            <a:r>
              <a:rPr dirty="0" sz="1000">
                <a:latin typeface="Arial"/>
                <a:cs typeface="Arial"/>
              </a:rPr>
              <a:t>5.79</a:t>
            </a:r>
            <a:r>
              <a:rPr dirty="0" sz="1000" spc="-25">
                <a:latin typeface="Arial"/>
                <a:cs typeface="Arial"/>
              </a:rPr>
              <a:t> </a:t>
            </a:r>
            <a:r>
              <a:rPr dirty="0" sz="1000" spc="5">
                <a:latin typeface="PMingLiU"/>
                <a:cs typeface="PMingLiU"/>
              </a:rPr>
              <a:t>万 人；白</a:t>
            </a:r>
            <a:r>
              <a:rPr dirty="0" sz="1000" spc="-20">
                <a:latin typeface="PMingLiU"/>
                <a:cs typeface="PMingLiU"/>
              </a:rPr>
              <a:t>血</a:t>
            </a:r>
            <a:r>
              <a:rPr dirty="0" sz="1000" spc="5">
                <a:latin typeface="PMingLiU"/>
                <a:cs typeface="PMingLiU"/>
              </a:rPr>
              <a:t>病新</a:t>
            </a:r>
            <a:r>
              <a:rPr dirty="0" sz="1000" spc="-20">
                <a:latin typeface="PMingLiU"/>
                <a:cs typeface="PMingLiU"/>
              </a:rPr>
              <a:t>增</a:t>
            </a:r>
            <a:r>
              <a:rPr dirty="0" sz="1000" spc="5">
                <a:latin typeface="PMingLiU"/>
                <a:cs typeface="PMingLiU"/>
              </a:rPr>
              <a:t>患者</a:t>
            </a:r>
            <a:r>
              <a:rPr dirty="0" sz="1000" spc="-15">
                <a:latin typeface="PMingLiU"/>
                <a:cs typeface="PMingLiU"/>
              </a:rPr>
              <a:t>数</a:t>
            </a:r>
            <a:r>
              <a:rPr dirty="0" sz="1000" spc="5">
                <a:latin typeface="Arial"/>
                <a:cs typeface="Arial"/>
              </a:rPr>
              <a:t>/</a:t>
            </a:r>
            <a:r>
              <a:rPr dirty="0" sz="1000" spc="-20">
                <a:latin typeface="PMingLiU"/>
                <a:cs typeface="PMingLiU"/>
              </a:rPr>
              <a:t>年</a:t>
            </a:r>
            <a:r>
              <a:rPr dirty="0" sz="1000" spc="5">
                <a:latin typeface="PMingLiU"/>
                <a:cs typeface="PMingLiU"/>
              </a:rPr>
              <a:t>死亡</a:t>
            </a:r>
            <a:r>
              <a:rPr dirty="0" sz="1000" spc="-20">
                <a:latin typeface="PMingLiU"/>
                <a:cs typeface="PMingLiU"/>
              </a:rPr>
              <a:t>人</a:t>
            </a:r>
            <a:r>
              <a:rPr dirty="0" sz="1000" spc="5">
                <a:latin typeface="PMingLiU"/>
                <a:cs typeface="PMingLiU"/>
              </a:rPr>
              <a:t>数分</a:t>
            </a:r>
            <a:r>
              <a:rPr dirty="0" sz="1000" spc="-20">
                <a:latin typeface="PMingLiU"/>
                <a:cs typeface="PMingLiU"/>
              </a:rPr>
              <a:t>别</a:t>
            </a:r>
            <a:r>
              <a:rPr dirty="0" sz="1000" spc="5">
                <a:latin typeface="PMingLiU"/>
                <a:cs typeface="PMingLiU"/>
              </a:rPr>
              <a:t>为</a:t>
            </a:r>
            <a:r>
              <a:rPr dirty="0" sz="1000" spc="125">
                <a:latin typeface="PMingLiU"/>
                <a:cs typeface="PMingLiU"/>
              </a:rPr>
              <a:t> </a:t>
            </a:r>
            <a:r>
              <a:rPr dirty="0" sz="1000">
                <a:latin typeface="Arial"/>
                <a:cs typeface="Arial"/>
              </a:rPr>
              <a:t>8.82</a:t>
            </a:r>
            <a:r>
              <a:rPr dirty="0" sz="1000" spc="55">
                <a:latin typeface="Arial"/>
                <a:cs typeface="Arial"/>
              </a:rPr>
              <a:t> </a:t>
            </a:r>
            <a:r>
              <a:rPr dirty="0" sz="1000" spc="-20">
                <a:latin typeface="PMingLiU"/>
                <a:cs typeface="PMingLiU"/>
              </a:rPr>
              <a:t>万</a:t>
            </a:r>
            <a:r>
              <a:rPr dirty="0" sz="1000" spc="5">
                <a:latin typeface="PMingLiU"/>
                <a:cs typeface="PMingLiU"/>
              </a:rPr>
              <a:t>人</a:t>
            </a:r>
            <a:r>
              <a:rPr dirty="0" sz="1000">
                <a:latin typeface="Arial"/>
                <a:cs typeface="Arial"/>
              </a:rPr>
              <a:t>/</a:t>
            </a:r>
            <a:r>
              <a:rPr dirty="0" sz="1000" spc="140">
                <a:latin typeface="Arial"/>
                <a:cs typeface="Arial"/>
              </a:rPr>
              <a:t> </a:t>
            </a:r>
            <a:r>
              <a:rPr dirty="0" sz="1000" spc="-10">
                <a:latin typeface="Arial"/>
                <a:cs typeface="Arial"/>
              </a:rPr>
              <a:t>6.45</a:t>
            </a:r>
            <a:r>
              <a:rPr dirty="0" sz="1000" spc="50">
                <a:latin typeface="Arial"/>
                <a:cs typeface="Arial"/>
              </a:rPr>
              <a:t> </a:t>
            </a:r>
            <a:r>
              <a:rPr dirty="0" sz="1000" spc="5">
                <a:latin typeface="PMingLiU"/>
                <a:cs typeface="PMingLiU"/>
              </a:rPr>
              <a:t>万人。</a:t>
            </a:r>
            <a:r>
              <a:rPr dirty="0" sz="1000" spc="-20">
                <a:latin typeface="PMingLiU"/>
                <a:cs typeface="PMingLiU"/>
              </a:rPr>
              <a:t>我</a:t>
            </a:r>
            <a:r>
              <a:rPr dirty="0" sz="1000" spc="5">
                <a:latin typeface="PMingLiU"/>
                <a:cs typeface="PMingLiU"/>
              </a:rPr>
              <a:t>们</a:t>
            </a:r>
            <a:r>
              <a:rPr dirty="0" sz="1000" spc="-20">
                <a:latin typeface="PMingLiU"/>
                <a:cs typeface="PMingLiU"/>
              </a:rPr>
              <a:t>假</a:t>
            </a:r>
            <a:r>
              <a:rPr dirty="0" sz="1000" spc="5">
                <a:latin typeface="PMingLiU"/>
                <a:cs typeface="PMingLiU"/>
              </a:rPr>
              <a:t>设</a:t>
            </a:r>
            <a:r>
              <a:rPr dirty="0" sz="1000" spc="130">
                <a:latin typeface="PMingLiU"/>
                <a:cs typeface="PMingLiU"/>
              </a:rPr>
              <a:t> </a:t>
            </a:r>
            <a:r>
              <a:rPr dirty="0" sz="1000" spc="-5">
                <a:latin typeface="Arial"/>
                <a:cs typeface="Arial"/>
              </a:rPr>
              <a:t>NHL</a:t>
            </a:r>
            <a:r>
              <a:rPr dirty="0" sz="1000" spc="45">
                <a:latin typeface="Arial"/>
                <a:cs typeface="Arial"/>
              </a:rPr>
              <a:t> </a:t>
            </a:r>
            <a:r>
              <a:rPr dirty="0" sz="1000" spc="5">
                <a:latin typeface="PMingLiU"/>
                <a:cs typeface="PMingLiU"/>
              </a:rPr>
              <a:t>新</a:t>
            </a:r>
            <a:r>
              <a:rPr dirty="0" sz="1000" spc="-20">
                <a:latin typeface="PMingLiU"/>
                <a:cs typeface="PMingLiU"/>
              </a:rPr>
              <a:t>发</a:t>
            </a:r>
            <a:r>
              <a:rPr dirty="0" sz="1000">
                <a:latin typeface="Arial"/>
                <a:cs typeface="Arial"/>
              </a:rPr>
              <a:t>/  </a:t>
            </a:r>
            <a:r>
              <a:rPr dirty="0" sz="1000" spc="5">
                <a:latin typeface="PMingLiU"/>
                <a:cs typeface="PMingLiU"/>
              </a:rPr>
              <a:t>死亡增</a:t>
            </a:r>
            <a:r>
              <a:rPr dirty="0" sz="1000" spc="-20">
                <a:latin typeface="PMingLiU"/>
                <a:cs typeface="PMingLiU"/>
              </a:rPr>
              <a:t>长</a:t>
            </a:r>
            <a:r>
              <a:rPr dirty="0" sz="1000" spc="5">
                <a:latin typeface="PMingLiU"/>
                <a:cs typeface="PMingLiU"/>
              </a:rPr>
              <a:t>率分别为</a:t>
            </a:r>
            <a:r>
              <a:rPr dirty="0" sz="1000" spc="-15">
                <a:latin typeface="PMingLiU"/>
                <a:cs typeface="PMingLiU"/>
              </a:rPr>
              <a:t> </a:t>
            </a:r>
            <a:r>
              <a:rPr dirty="0" sz="1000" spc="-10">
                <a:latin typeface="Arial"/>
                <a:cs typeface="Arial"/>
              </a:rPr>
              <a:t>2.6%/</a:t>
            </a:r>
            <a:r>
              <a:rPr dirty="0" sz="1000" spc="-55">
                <a:latin typeface="Arial"/>
                <a:cs typeface="Arial"/>
              </a:rPr>
              <a:t> </a:t>
            </a:r>
            <a:r>
              <a:rPr dirty="0" sz="1000">
                <a:latin typeface="Arial"/>
                <a:cs typeface="Arial"/>
              </a:rPr>
              <a:t>2.5%</a:t>
            </a:r>
            <a:r>
              <a:rPr dirty="0" sz="1000">
                <a:latin typeface="PMingLiU"/>
                <a:cs typeface="PMingLiU"/>
              </a:rPr>
              <a:t>；</a:t>
            </a:r>
            <a:r>
              <a:rPr dirty="0" sz="1000" spc="-20">
                <a:latin typeface="PMingLiU"/>
                <a:cs typeface="PMingLiU"/>
              </a:rPr>
              <a:t>白</a:t>
            </a:r>
            <a:r>
              <a:rPr dirty="0" sz="1000" spc="5">
                <a:latin typeface="PMingLiU"/>
                <a:cs typeface="PMingLiU"/>
              </a:rPr>
              <a:t>血病</a:t>
            </a:r>
            <a:r>
              <a:rPr dirty="0" sz="1000" spc="-20">
                <a:latin typeface="PMingLiU"/>
                <a:cs typeface="PMingLiU"/>
              </a:rPr>
              <a:t>新</a:t>
            </a:r>
            <a:r>
              <a:rPr dirty="0" sz="1000" spc="5">
                <a:latin typeface="PMingLiU"/>
                <a:cs typeface="PMingLiU"/>
              </a:rPr>
              <a:t>发</a:t>
            </a:r>
            <a:r>
              <a:rPr dirty="0" sz="1000" spc="-20">
                <a:latin typeface="Arial"/>
                <a:cs typeface="Arial"/>
              </a:rPr>
              <a:t>/</a:t>
            </a:r>
            <a:r>
              <a:rPr dirty="0" sz="1000" spc="5">
                <a:latin typeface="PMingLiU"/>
                <a:cs typeface="PMingLiU"/>
              </a:rPr>
              <a:t>死亡</a:t>
            </a:r>
            <a:r>
              <a:rPr dirty="0" sz="1000" spc="-20">
                <a:latin typeface="PMingLiU"/>
                <a:cs typeface="PMingLiU"/>
              </a:rPr>
              <a:t>增长</a:t>
            </a:r>
            <a:r>
              <a:rPr dirty="0" sz="1000" spc="5">
                <a:latin typeface="PMingLiU"/>
                <a:cs typeface="PMingLiU"/>
              </a:rPr>
              <a:t>率分别为</a:t>
            </a:r>
            <a:r>
              <a:rPr dirty="0" sz="1000" spc="-15">
                <a:latin typeface="PMingLiU"/>
                <a:cs typeface="PMingLiU"/>
              </a:rPr>
              <a:t> </a:t>
            </a:r>
            <a:r>
              <a:rPr dirty="0" sz="1000" spc="-5">
                <a:latin typeface="Arial"/>
                <a:cs typeface="Arial"/>
              </a:rPr>
              <a:t>1.7%/</a:t>
            </a:r>
            <a:r>
              <a:rPr dirty="0" sz="1000" spc="-55">
                <a:latin typeface="Arial"/>
                <a:cs typeface="Arial"/>
              </a:rPr>
              <a:t> </a:t>
            </a:r>
            <a:r>
              <a:rPr dirty="0" sz="1000" spc="-5">
                <a:latin typeface="Arial"/>
                <a:cs typeface="Arial"/>
              </a:rPr>
              <a:t>1.6%</a:t>
            </a:r>
            <a:r>
              <a:rPr dirty="0" sz="1000" spc="-5">
                <a:latin typeface="PMingLiU"/>
                <a:cs typeface="PMingLiU"/>
              </a:rPr>
              <a:t>，</a:t>
            </a:r>
            <a:r>
              <a:rPr dirty="0" sz="1000" spc="5">
                <a:latin typeface="PMingLiU"/>
                <a:cs typeface="PMingLiU"/>
              </a:rPr>
              <a:t>五</a:t>
            </a:r>
            <a:r>
              <a:rPr dirty="0" sz="1000" spc="-20">
                <a:latin typeface="PMingLiU"/>
                <a:cs typeface="PMingLiU"/>
              </a:rPr>
              <a:t>年</a:t>
            </a:r>
            <a:r>
              <a:rPr dirty="0" sz="1000" spc="5">
                <a:latin typeface="PMingLiU"/>
                <a:cs typeface="PMingLiU"/>
              </a:rPr>
              <a:t>存量 患者数</a:t>
            </a:r>
            <a:r>
              <a:rPr dirty="0" sz="1000" spc="-20">
                <a:latin typeface="PMingLiU"/>
                <a:cs typeface="PMingLiU"/>
              </a:rPr>
              <a:t>采</a:t>
            </a:r>
            <a:r>
              <a:rPr dirty="0" sz="1000" spc="5">
                <a:latin typeface="PMingLiU"/>
                <a:cs typeface="PMingLiU"/>
              </a:rPr>
              <a:t>用该</a:t>
            </a:r>
            <a:r>
              <a:rPr dirty="0" sz="1000" spc="-20">
                <a:latin typeface="PMingLiU"/>
                <a:cs typeface="PMingLiU"/>
              </a:rPr>
              <a:t>数</a:t>
            </a:r>
            <a:r>
              <a:rPr dirty="0" sz="1000" spc="5">
                <a:latin typeface="PMingLiU"/>
                <a:cs typeface="PMingLiU"/>
              </a:rPr>
              <a:t>值</a:t>
            </a:r>
            <a:r>
              <a:rPr dirty="0" sz="1000" spc="-15">
                <a:latin typeface="Arial"/>
                <a:cs typeface="Arial"/>
              </a:rPr>
              <a:t>+</a:t>
            </a:r>
            <a:r>
              <a:rPr dirty="0" sz="1000" spc="5">
                <a:latin typeface="PMingLiU"/>
                <a:cs typeface="PMingLiU"/>
              </a:rPr>
              <a:t>当年</a:t>
            </a:r>
            <a:r>
              <a:rPr dirty="0" sz="1000" spc="-20">
                <a:latin typeface="PMingLiU"/>
                <a:cs typeface="PMingLiU"/>
              </a:rPr>
              <a:t>新</a:t>
            </a:r>
            <a:r>
              <a:rPr dirty="0" sz="1000" spc="5">
                <a:latin typeface="PMingLiU"/>
                <a:cs typeface="PMingLiU"/>
              </a:rPr>
              <a:t>增患</a:t>
            </a:r>
            <a:r>
              <a:rPr dirty="0" sz="1000" spc="-20">
                <a:latin typeface="PMingLiU"/>
                <a:cs typeface="PMingLiU"/>
              </a:rPr>
              <a:t>者</a:t>
            </a:r>
            <a:r>
              <a:rPr dirty="0" sz="1000" spc="5">
                <a:latin typeface="PMingLiU"/>
                <a:cs typeface="PMingLiU"/>
              </a:rPr>
              <a:t>数</a:t>
            </a:r>
            <a:r>
              <a:rPr dirty="0" sz="1000">
                <a:latin typeface="Arial"/>
                <a:cs typeface="Arial"/>
              </a:rPr>
              <a:t>-</a:t>
            </a:r>
            <a:r>
              <a:rPr dirty="0" sz="1000" spc="-20">
                <a:latin typeface="PMingLiU"/>
                <a:cs typeface="PMingLiU"/>
              </a:rPr>
              <a:t>死</a:t>
            </a:r>
            <a:r>
              <a:rPr dirty="0" sz="1000" spc="5">
                <a:latin typeface="PMingLiU"/>
                <a:cs typeface="PMingLiU"/>
              </a:rPr>
              <a:t>亡数</a:t>
            </a:r>
            <a:r>
              <a:rPr dirty="0" sz="1000" spc="-20">
                <a:latin typeface="PMingLiU"/>
                <a:cs typeface="PMingLiU"/>
              </a:rPr>
              <a:t>得</a:t>
            </a:r>
            <a:r>
              <a:rPr dirty="0" sz="1000" spc="5">
                <a:latin typeface="PMingLiU"/>
                <a:cs typeface="PMingLiU"/>
              </a:rPr>
              <a:t>到。</a:t>
            </a:r>
            <a:endParaRPr sz="1000">
              <a:latin typeface="PMingLiU"/>
              <a:cs typeface="PMingLiU"/>
            </a:endParaRPr>
          </a:p>
          <a:p>
            <a:pPr algn="just" marL="241300" marR="5080" indent="-228600">
              <a:lnSpc>
                <a:spcPct val="139400"/>
              </a:lnSpc>
              <a:spcBef>
                <a:spcPts val="5"/>
              </a:spcBef>
              <a:buFont typeface="Arial"/>
              <a:buAutoNum type="arabicParenR" startAt="2"/>
              <a:tabLst>
                <a:tab pos="241300" algn="l"/>
              </a:tabLst>
            </a:pPr>
            <a:r>
              <a:rPr dirty="0" sz="1000" b="1">
                <a:latin typeface="Arial"/>
                <a:cs typeface="Arial"/>
              </a:rPr>
              <a:t>NHL/</a:t>
            </a:r>
            <a:r>
              <a:rPr dirty="0" sz="1000" spc="165" b="1">
                <a:latin typeface="Arial"/>
                <a:cs typeface="Arial"/>
              </a:rPr>
              <a:t> </a:t>
            </a:r>
            <a:r>
              <a:rPr dirty="0" sz="1000" spc="-10" b="1">
                <a:latin typeface="Arial"/>
                <a:cs typeface="Arial"/>
              </a:rPr>
              <a:t>B-ALL</a:t>
            </a:r>
            <a:r>
              <a:rPr dirty="0" sz="1000" spc="90" b="1">
                <a:latin typeface="Arial"/>
                <a:cs typeface="Arial"/>
              </a:rPr>
              <a:t> </a:t>
            </a:r>
            <a:r>
              <a:rPr dirty="0" sz="1000" spc="5" b="1">
                <a:latin typeface="Microsoft JhengHei UI"/>
                <a:cs typeface="Microsoft JhengHei UI"/>
              </a:rPr>
              <a:t>各亚型发病率</a:t>
            </a:r>
            <a:r>
              <a:rPr dirty="0" sz="1000" spc="-20">
                <a:latin typeface="PMingLiU"/>
                <a:cs typeface="PMingLiU"/>
              </a:rPr>
              <a:t>：中</a:t>
            </a:r>
            <a:r>
              <a:rPr dirty="0" sz="1000" spc="5">
                <a:latin typeface="PMingLiU"/>
                <a:cs typeface="PMingLiU"/>
              </a:rPr>
              <a:t>国</a:t>
            </a:r>
            <a:r>
              <a:rPr dirty="0" sz="1000" spc="150">
                <a:latin typeface="PMingLiU"/>
                <a:cs typeface="PMingLiU"/>
              </a:rPr>
              <a:t> </a:t>
            </a:r>
            <a:r>
              <a:rPr dirty="0" sz="1000" spc="-5">
                <a:latin typeface="Arial"/>
                <a:cs typeface="Arial"/>
              </a:rPr>
              <a:t>NHL</a:t>
            </a:r>
            <a:r>
              <a:rPr dirty="0" sz="1000" spc="75">
                <a:latin typeface="Arial"/>
                <a:cs typeface="Arial"/>
              </a:rPr>
              <a:t> </a:t>
            </a:r>
            <a:r>
              <a:rPr dirty="0" sz="1000" spc="-20">
                <a:latin typeface="PMingLiU"/>
                <a:cs typeface="PMingLiU"/>
              </a:rPr>
              <a:t>各</a:t>
            </a:r>
            <a:r>
              <a:rPr dirty="0" sz="1000" spc="5">
                <a:latin typeface="PMingLiU"/>
                <a:cs typeface="PMingLiU"/>
              </a:rPr>
              <a:t>亚型</a:t>
            </a:r>
            <a:r>
              <a:rPr dirty="0" sz="1000" spc="-20">
                <a:latin typeface="PMingLiU"/>
                <a:cs typeface="PMingLiU"/>
              </a:rPr>
              <a:t>发</a:t>
            </a:r>
            <a:r>
              <a:rPr dirty="0" sz="1000" spc="5">
                <a:latin typeface="PMingLiU"/>
                <a:cs typeface="PMingLiU"/>
              </a:rPr>
              <a:t>病</a:t>
            </a:r>
            <a:r>
              <a:rPr dirty="0" sz="1000" spc="-20">
                <a:latin typeface="PMingLiU"/>
                <a:cs typeface="PMingLiU"/>
              </a:rPr>
              <a:t>占</a:t>
            </a:r>
            <a:r>
              <a:rPr dirty="0" sz="1000" spc="5">
                <a:latin typeface="PMingLiU"/>
                <a:cs typeface="PMingLiU"/>
              </a:rPr>
              <a:t>比参考</a:t>
            </a:r>
            <a:r>
              <a:rPr dirty="0" sz="1000" spc="-20">
                <a:latin typeface="PMingLiU"/>
                <a:cs typeface="PMingLiU"/>
              </a:rPr>
              <a:t>弗</a:t>
            </a:r>
            <a:r>
              <a:rPr dirty="0" sz="1000" spc="5">
                <a:latin typeface="PMingLiU"/>
                <a:cs typeface="PMingLiU"/>
              </a:rPr>
              <a:t>若斯</a:t>
            </a:r>
            <a:r>
              <a:rPr dirty="0" sz="1000" spc="-20">
                <a:latin typeface="PMingLiU"/>
                <a:cs typeface="PMingLiU"/>
              </a:rPr>
              <a:t>特</a:t>
            </a:r>
            <a:r>
              <a:rPr dirty="0" sz="1000" spc="5">
                <a:latin typeface="PMingLiU"/>
                <a:cs typeface="PMingLiU"/>
              </a:rPr>
              <a:t>沙利</a:t>
            </a:r>
            <a:r>
              <a:rPr dirty="0" sz="1000" spc="-20">
                <a:latin typeface="PMingLiU"/>
                <a:cs typeface="PMingLiU"/>
              </a:rPr>
              <a:t>文</a:t>
            </a:r>
            <a:r>
              <a:rPr dirty="0" sz="1000" spc="5">
                <a:latin typeface="PMingLiU"/>
                <a:cs typeface="PMingLiU"/>
              </a:rPr>
              <a:t>的数</a:t>
            </a:r>
            <a:r>
              <a:rPr dirty="0" sz="1000" spc="-20">
                <a:latin typeface="PMingLiU"/>
                <a:cs typeface="PMingLiU"/>
              </a:rPr>
              <a:t>据</a:t>
            </a:r>
            <a:r>
              <a:rPr dirty="0" sz="1000" spc="5">
                <a:latin typeface="PMingLiU"/>
                <a:cs typeface="PMingLiU"/>
              </a:rPr>
              <a:t>，  </a:t>
            </a:r>
            <a:r>
              <a:rPr dirty="0" sz="1000" spc="-5">
                <a:latin typeface="Arial"/>
                <a:cs typeface="Arial"/>
              </a:rPr>
              <a:t>LBCL</a:t>
            </a:r>
            <a:r>
              <a:rPr dirty="0" sz="1000" spc="-140">
                <a:latin typeface="Arial"/>
                <a:cs typeface="Arial"/>
              </a:rPr>
              <a:t> </a:t>
            </a:r>
            <a:r>
              <a:rPr dirty="0" sz="1000" spc="5">
                <a:latin typeface="PMingLiU"/>
                <a:cs typeface="PMingLiU"/>
              </a:rPr>
              <a:t>约</a:t>
            </a:r>
            <a:r>
              <a:rPr dirty="0" sz="1000" spc="170">
                <a:latin typeface="PMingLiU"/>
                <a:cs typeface="PMingLiU"/>
              </a:rPr>
              <a:t>占</a:t>
            </a:r>
            <a:r>
              <a:rPr dirty="0" sz="1000">
                <a:latin typeface="Arial"/>
                <a:cs typeface="Arial"/>
              </a:rPr>
              <a:t>41.0%</a:t>
            </a:r>
            <a:r>
              <a:rPr dirty="0" sz="1000">
                <a:latin typeface="PMingLiU"/>
                <a:cs typeface="PMingLiU"/>
              </a:rPr>
              <a:t>，</a:t>
            </a:r>
            <a:r>
              <a:rPr dirty="0" sz="1000">
                <a:latin typeface="Arial"/>
                <a:cs typeface="Arial"/>
              </a:rPr>
              <a:t>MZL/FL</a:t>
            </a:r>
            <a:r>
              <a:rPr dirty="0" sz="1000" spc="-140">
                <a:latin typeface="Arial"/>
                <a:cs typeface="Arial"/>
              </a:rPr>
              <a:t> </a:t>
            </a:r>
            <a:r>
              <a:rPr dirty="0" sz="1000" spc="-20">
                <a:latin typeface="PMingLiU"/>
                <a:cs typeface="PMingLiU"/>
              </a:rPr>
              <a:t>约</a:t>
            </a:r>
            <a:r>
              <a:rPr dirty="0" sz="1000" spc="175">
                <a:latin typeface="PMingLiU"/>
                <a:cs typeface="PMingLiU"/>
              </a:rPr>
              <a:t>占</a:t>
            </a:r>
            <a:r>
              <a:rPr dirty="0" sz="1000">
                <a:latin typeface="Arial"/>
                <a:cs typeface="Arial"/>
              </a:rPr>
              <a:t>6.1%</a:t>
            </a:r>
            <a:r>
              <a:rPr dirty="0" sz="1000">
                <a:latin typeface="PMingLiU"/>
                <a:cs typeface="PMingLiU"/>
              </a:rPr>
              <a:t>，</a:t>
            </a:r>
            <a:r>
              <a:rPr dirty="0" sz="1000">
                <a:latin typeface="Arial"/>
                <a:cs typeface="Arial"/>
              </a:rPr>
              <a:t>MCL</a:t>
            </a:r>
            <a:r>
              <a:rPr dirty="0" sz="1000" spc="-140">
                <a:latin typeface="Arial"/>
                <a:cs typeface="Arial"/>
              </a:rPr>
              <a:t> </a:t>
            </a:r>
            <a:r>
              <a:rPr dirty="0" sz="1000" spc="-20">
                <a:latin typeface="PMingLiU"/>
                <a:cs typeface="PMingLiU"/>
              </a:rPr>
              <a:t>约</a:t>
            </a:r>
            <a:r>
              <a:rPr dirty="0" sz="1000" spc="175">
                <a:latin typeface="PMingLiU"/>
                <a:cs typeface="PMingLiU"/>
              </a:rPr>
              <a:t>占</a:t>
            </a:r>
            <a:r>
              <a:rPr dirty="0" sz="1000" spc="-5">
                <a:latin typeface="Arial"/>
                <a:cs typeface="Arial"/>
              </a:rPr>
              <a:t>3.4%</a:t>
            </a:r>
            <a:r>
              <a:rPr dirty="0" sz="1000" spc="-5">
                <a:latin typeface="PMingLiU"/>
                <a:cs typeface="PMingLiU"/>
              </a:rPr>
              <a:t>，</a:t>
            </a:r>
            <a:r>
              <a:rPr dirty="0" sz="1000" spc="-5">
                <a:latin typeface="Arial"/>
                <a:cs typeface="Arial"/>
              </a:rPr>
              <a:t>CLL/SLL</a:t>
            </a:r>
            <a:r>
              <a:rPr dirty="0" sz="1000" spc="-140">
                <a:latin typeface="Arial"/>
                <a:cs typeface="Arial"/>
              </a:rPr>
              <a:t> </a:t>
            </a:r>
            <a:r>
              <a:rPr dirty="0" sz="1000" spc="5">
                <a:latin typeface="PMingLiU"/>
                <a:cs typeface="PMingLiU"/>
              </a:rPr>
              <a:t>约</a:t>
            </a:r>
            <a:r>
              <a:rPr dirty="0" sz="1000" spc="175">
                <a:latin typeface="PMingLiU"/>
                <a:cs typeface="PMingLiU"/>
              </a:rPr>
              <a:t>占</a:t>
            </a:r>
            <a:r>
              <a:rPr dirty="0" sz="1000" spc="-5">
                <a:latin typeface="Arial"/>
                <a:cs typeface="Arial"/>
              </a:rPr>
              <a:t>4.6%</a:t>
            </a:r>
            <a:r>
              <a:rPr dirty="0" sz="1000" spc="5">
                <a:latin typeface="PMingLiU"/>
                <a:cs typeface="PMingLiU"/>
              </a:rPr>
              <a:t>。</a:t>
            </a:r>
            <a:r>
              <a:rPr dirty="0" sz="1000" spc="-20">
                <a:latin typeface="PMingLiU"/>
                <a:cs typeface="PMingLiU"/>
              </a:rPr>
              <a:t>此</a:t>
            </a:r>
            <a:r>
              <a:rPr dirty="0" sz="1000" spc="5">
                <a:latin typeface="PMingLiU"/>
                <a:cs typeface="PMingLiU"/>
              </a:rPr>
              <a:t>外，  参考《</a:t>
            </a:r>
            <a:r>
              <a:rPr dirty="0" sz="1000" spc="-20">
                <a:latin typeface="PMingLiU"/>
                <a:cs typeface="PMingLiU"/>
              </a:rPr>
              <a:t>成</a:t>
            </a:r>
            <a:r>
              <a:rPr dirty="0" sz="1000" spc="5">
                <a:latin typeface="PMingLiU"/>
                <a:cs typeface="PMingLiU"/>
              </a:rPr>
              <a:t>人急</a:t>
            </a:r>
            <a:r>
              <a:rPr dirty="0" sz="1000" spc="-20">
                <a:latin typeface="PMingLiU"/>
                <a:cs typeface="PMingLiU"/>
              </a:rPr>
              <a:t>性</a:t>
            </a:r>
            <a:r>
              <a:rPr dirty="0" sz="1000" spc="5">
                <a:latin typeface="PMingLiU"/>
                <a:cs typeface="PMingLiU"/>
              </a:rPr>
              <a:t>淋巴</a:t>
            </a:r>
            <a:r>
              <a:rPr dirty="0" sz="1000" spc="-20">
                <a:latin typeface="PMingLiU"/>
                <a:cs typeface="PMingLiU"/>
              </a:rPr>
              <a:t>细</a:t>
            </a:r>
            <a:r>
              <a:rPr dirty="0" sz="1000" spc="5">
                <a:latin typeface="PMingLiU"/>
                <a:cs typeface="PMingLiU"/>
              </a:rPr>
              <a:t>胞白</a:t>
            </a:r>
            <a:r>
              <a:rPr dirty="0" sz="1000" spc="-20">
                <a:latin typeface="PMingLiU"/>
                <a:cs typeface="PMingLiU"/>
              </a:rPr>
              <a:t>血</a:t>
            </a:r>
            <a:r>
              <a:rPr dirty="0" sz="1000" spc="5">
                <a:latin typeface="PMingLiU"/>
                <a:cs typeface="PMingLiU"/>
              </a:rPr>
              <a:t>病诊</a:t>
            </a:r>
            <a:r>
              <a:rPr dirty="0" sz="1000" spc="-20">
                <a:latin typeface="PMingLiU"/>
                <a:cs typeface="PMingLiU"/>
              </a:rPr>
              <a:t>疗</a:t>
            </a:r>
            <a:r>
              <a:rPr dirty="0" sz="1000" spc="5">
                <a:latin typeface="PMingLiU"/>
                <a:cs typeface="PMingLiU"/>
              </a:rPr>
              <a:t>指南</a:t>
            </a:r>
            <a:r>
              <a:rPr dirty="0" sz="1000" spc="160">
                <a:latin typeface="PMingLiU"/>
                <a:cs typeface="PMingLiU"/>
              </a:rPr>
              <a:t> </a:t>
            </a:r>
            <a:r>
              <a:rPr dirty="0" sz="1000" spc="-10">
                <a:latin typeface="Arial"/>
                <a:cs typeface="Arial"/>
              </a:rPr>
              <a:t>2018</a:t>
            </a:r>
            <a:r>
              <a:rPr dirty="0" sz="1000" spc="5">
                <a:latin typeface="PMingLiU"/>
                <a:cs typeface="PMingLiU"/>
              </a:rPr>
              <a:t>》，</a:t>
            </a:r>
            <a:r>
              <a:rPr dirty="0" sz="1000" spc="-20">
                <a:latin typeface="PMingLiU"/>
                <a:cs typeface="PMingLiU"/>
              </a:rPr>
              <a:t>中</a:t>
            </a:r>
            <a:r>
              <a:rPr dirty="0" sz="1000" spc="5">
                <a:latin typeface="PMingLiU"/>
                <a:cs typeface="PMingLiU"/>
              </a:rPr>
              <a:t>国</a:t>
            </a:r>
            <a:r>
              <a:rPr dirty="0" sz="1000" spc="-15">
                <a:latin typeface="PMingLiU"/>
                <a:cs typeface="PMingLiU"/>
              </a:rPr>
              <a:t> </a:t>
            </a:r>
            <a:r>
              <a:rPr dirty="0" sz="1000">
                <a:latin typeface="Arial"/>
                <a:cs typeface="Arial"/>
              </a:rPr>
              <a:t>ALL</a:t>
            </a:r>
            <a:r>
              <a:rPr dirty="0" sz="1000" spc="-65">
                <a:latin typeface="Arial"/>
                <a:cs typeface="Arial"/>
              </a:rPr>
              <a:t> </a:t>
            </a:r>
            <a:r>
              <a:rPr dirty="0" sz="1000" spc="5">
                <a:latin typeface="PMingLiU"/>
                <a:cs typeface="PMingLiU"/>
              </a:rPr>
              <a:t>的发病率</a:t>
            </a:r>
            <a:r>
              <a:rPr dirty="0" sz="1000" spc="-20">
                <a:latin typeface="PMingLiU"/>
                <a:cs typeface="PMingLiU"/>
              </a:rPr>
              <a:t>占</a:t>
            </a:r>
            <a:r>
              <a:rPr dirty="0" sz="1000" spc="5">
                <a:latin typeface="PMingLiU"/>
                <a:cs typeface="PMingLiU"/>
              </a:rPr>
              <a:t>全部</a:t>
            </a:r>
            <a:r>
              <a:rPr dirty="0" sz="1000" spc="-20">
                <a:latin typeface="PMingLiU"/>
                <a:cs typeface="PMingLiU"/>
              </a:rPr>
              <a:t>白</a:t>
            </a:r>
            <a:r>
              <a:rPr dirty="0" sz="1000" spc="5">
                <a:latin typeface="PMingLiU"/>
                <a:cs typeface="PMingLiU"/>
              </a:rPr>
              <a:t>血病的 </a:t>
            </a:r>
            <a:r>
              <a:rPr dirty="0" sz="1000" spc="-5">
                <a:latin typeface="Arial"/>
                <a:cs typeface="Arial"/>
              </a:rPr>
              <a:t>15%</a:t>
            </a:r>
            <a:r>
              <a:rPr dirty="0" sz="1000" spc="-5">
                <a:latin typeface="PMingLiU"/>
                <a:cs typeface="PMingLiU"/>
              </a:rPr>
              <a:t>；</a:t>
            </a:r>
            <a:r>
              <a:rPr dirty="0" sz="1000" spc="5">
                <a:latin typeface="PMingLiU"/>
                <a:cs typeface="PMingLiU"/>
              </a:rPr>
              <a:t>根据弗</a:t>
            </a:r>
            <a:r>
              <a:rPr dirty="0" sz="1000" spc="-20">
                <a:latin typeface="PMingLiU"/>
                <a:cs typeface="PMingLiU"/>
              </a:rPr>
              <a:t>若</a:t>
            </a:r>
            <a:r>
              <a:rPr dirty="0" sz="1000" spc="5">
                <a:latin typeface="PMingLiU"/>
                <a:cs typeface="PMingLiU"/>
              </a:rPr>
              <a:t>斯特</a:t>
            </a:r>
            <a:r>
              <a:rPr dirty="0" sz="1000" spc="-20">
                <a:latin typeface="PMingLiU"/>
                <a:cs typeface="PMingLiU"/>
              </a:rPr>
              <a:t>沙</a:t>
            </a:r>
            <a:r>
              <a:rPr dirty="0" sz="1000" spc="5">
                <a:latin typeface="PMingLiU"/>
                <a:cs typeface="PMingLiU"/>
              </a:rPr>
              <a:t>利文</a:t>
            </a:r>
            <a:r>
              <a:rPr dirty="0" sz="1000" spc="-20">
                <a:latin typeface="PMingLiU"/>
                <a:cs typeface="PMingLiU"/>
              </a:rPr>
              <a:t>的</a:t>
            </a:r>
            <a:r>
              <a:rPr dirty="0" sz="1000" spc="5">
                <a:latin typeface="PMingLiU"/>
                <a:cs typeface="PMingLiU"/>
              </a:rPr>
              <a:t>数据</a:t>
            </a:r>
            <a:r>
              <a:rPr dirty="0" sz="1000" spc="-5">
                <a:latin typeface="PMingLiU"/>
                <a:cs typeface="PMingLiU"/>
              </a:rPr>
              <a:t>，</a:t>
            </a:r>
            <a:r>
              <a:rPr dirty="0" sz="1000" spc="-5">
                <a:latin typeface="Arial"/>
                <a:cs typeface="Arial"/>
              </a:rPr>
              <a:t>ALL</a:t>
            </a:r>
            <a:r>
              <a:rPr dirty="0" sz="1000" spc="-135">
                <a:latin typeface="Arial"/>
                <a:cs typeface="Arial"/>
              </a:rPr>
              <a:t> </a:t>
            </a:r>
            <a:r>
              <a:rPr dirty="0" sz="1000" spc="5">
                <a:latin typeface="PMingLiU"/>
                <a:cs typeface="PMingLiU"/>
              </a:rPr>
              <a:t>患</a:t>
            </a:r>
            <a:r>
              <a:rPr dirty="0" sz="1000" spc="-20">
                <a:latin typeface="PMingLiU"/>
                <a:cs typeface="PMingLiU"/>
              </a:rPr>
              <a:t>者</a:t>
            </a:r>
            <a:r>
              <a:rPr dirty="0" sz="1000" spc="175">
                <a:latin typeface="PMingLiU"/>
                <a:cs typeface="PMingLiU"/>
              </a:rPr>
              <a:t>中</a:t>
            </a:r>
            <a:r>
              <a:rPr dirty="0" sz="1000" spc="-5">
                <a:latin typeface="Arial"/>
                <a:cs typeface="Arial"/>
              </a:rPr>
              <a:t>75%</a:t>
            </a:r>
            <a:r>
              <a:rPr dirty="0" sz="1000" spc="-20">
                <a:latin typeface="PMingLiU"/>
                <a:cs typeface="PMingLiU"/>
              </a:rPr>
              <a:t>是</a:t>
            </a:r>
            <a:r>
              <a:rPr dirty="0" sz="1000" spc="5">
                <a:latin typeface="PMingLiU"/>
                <a:cs typeface="PMingLiU"/>
              </a:rPr>
              <a:t>具</a:t>
            </a:r>
            <a:r>
              <a:rPr dirty="0" sz="1000" spc="175">
                <a:latin typeface="PMingLiU"/>
                <a:cs typeface="PMingLiU"/>
              </a:rPr>
              <a:t>有</a:t>
            </a:r>
            <a:r>
              <a:rPr dirty="0" sz="1000" spc="-5">
                <a:latin typeface="Arial"/>
                <a:cs typeface="Arial"/>
              </a:rPr>
              <a:t>CD19</a:t>
            </a:r>
            <a:r>
              <a:rPr dirty="0" sz="1000" spc="-135">
                <a:latin typeface="Arial"/>
                <a:cs typeface="Arial"/>
              </a:rPr>
              <a:t> </a:t>
            </a:r>
            <a:r>
              <a:rPr dirty="0" sz="1000" spc="5">
                <a:latin typeface="PMingLiU"/>
                <a:cs typeface="PMingLiU"/>
              </a:rPr>
              <a:t>阳</a:t>
            </a:r>
            <a:r>
              <a:rPr dirty="0" sz="1000" spc="-20">
                <a:latin typeface="PMingLiU"/>
                <a:cs typeface="PMingLiU"/>
              </a:rPr>
              <a:t>性</a:t>
            </a:r>
            <a:r>
              <a:rPr dirty="0" sz="1000" spc="5">
                <a:latin typeface="PMingLiU"/>
                <a:cs typeface="PMingLiU"/>
              </a:rPr>
              <a:t>表</a:t>
            </a:r>
            <a:r>
              <a:rPr dirty="0" sz="1000" spc="-20">
                <a:latin typeface="PMingLiU"/>
                <a:cs typeface="PMingLiU"/>
              </a:rPr>
              <a:t>达</a:t>
            </a:r>
            <a:r>
              <a:rPr dirty="0" sz="1000" spc="175">
                <a:latin typeface="PMingLiU"/>
                <a:cs typeface="PMingLiU"/>
              </a:rPr>
              <a:t>的</a:t>
            </a:r>
            <a:r>
              <a:rPr dirty="0" sz="1000" spc="-5">
                <a:latin typeface="Arial"/>
                <a:cs typeface="Arial"/>
              </a:rPr>
              <a:t>B-ALL</a:t>
            </a:r>
            <a:r>
              <a:rPr dirty="0" sz="1000" spc="5">
                <a:latin typeface="PMingLiU"/>
                <a:cs typeface="PMingLiU"/>
              </a:rPr>
              <a:t>。</a:t>
            </a:r>
            <a:endParaRPr sz="1000">
              <a:latin typeface="PMingLiU"/>
              <a:cs typeface="PMingLiU"/>
            </a:endParaRPr>
          </a:p>
          <a:p>
            <a:pPr algn="just" marL="12700">
              <a:lnSpc>
                <a:spcPct val="100000"/>
              </a:lnSpc>
              <a:spcBef>
                <a:spcPts val="5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17:</a:t>
            </a:r>
            <a:r>
              <a:rPr dirty="0" sz="1000" spc="-15" b="1">
                <a:latin typeface="Arial"/>
                <a:cs typeface="Arial"/>
              </a:rPr>
              <a:t> </a:t>
            </a:r>
            <a:r>
              <a:rPr dirty="0" sz="1000" spc="5" b="1">
                <a:latin typeface="Microsoft JhengHei UI"/>
                <a:cs typeface="Microsoft JhengHei UI"/>
              </a:rPr>
              <a:t>国内</a:t>
            </a:r>
            <a:r>
              <a:rPr dirty="0" sz="1000" spc="15" b="1">
                <a:latin typeface="Microsoft JhengHei UI"/>
                <a:cs typeface="Microsoft JhengHei UI"/>
              </a:rPr>
              <a:t> </a:t>
            </a:r>
            <a:r>
              <a:rPr dirty="0" sz="1000" spc="-5" b="1">
                <a:latin typeface="Arial"/>
                <a:cs typeface="Arial"/>
              </a:rPr>
              <a:t>CD19</a:t>
            </a:r>
            <a:r>
              <a:rPr dirty="0" sz="1000" b="1">
                <a:latin typeface="Arial"/>
                <a:cs typeface="Arial"/>
              </a:rPr>
              <a:t> </a:t>
            </a:r>
            <a:r>
              <a:rPr dirty="0" sz="1000" spc="-10" b="1">
                <a:latin typeface="Arial"/>
                <a:cs typeface="Arial"/>
              </a:rPr>
              <a:t>CAR-T </a:t>
            </a:r>
            <a:r>
              <a:rPr dirty="0" sz="1000" spc="5" b="1">
                <a:latin typeface="Microsoft JhengHei UI"/>
                <a:cs typeface="Microsoft JhengHei UI"/>
              </a:rPr>
              <a:t>市场规模</a:t>
            </a:r>
            <a:r>
              <a:rPr dirty="0" sz="1000" spc="-20" b="1">
                <a:latin typeface="Microsoft JhengHei UI"/>
                <a:cs typeface="Microsoft JhengHei UI"/>
              </a:rPr>
              <a:t>测</a:t>
            </a:r>
            <a:r>
              <a:rPr dirty="0" sz="1000" spc="5" b="1">
                <a:latin typeface="Microsoft JhengHei UI"/>
                <a:cs typeface="Microsoft JhengHei UI"/>
              </a:rPr>
              <a:t>算</a:t>
            </a:r>
            <a:endParaRPr sz="1000">
              <a:latin typeface="Microsoft JhengHei UI"/>
              <a:cs typeface="Microsoft JhengHei UI"/>
            </a:endParaRPr>
          </a:p>
        </p:txBody>
      </p:sp>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graphicFrame>
        <p:nvGraphicFramePr>
          <p:cNvPr id="8" name="object 8"/>
          <p:cNvGraphicFramePr>
            <a:graphicFrameLocks noGrp="1"/>
          </p:cNvGraphicFramePr>
          <p:nvPr/>
        </p:nvGraphicFramePr>
        <p:xfrm>
          <a:off x="521512" y="4381245"/>
          <a:ext cx="6775450" cy="4811395"/>
        </p:xfrm>
        <a:graphic>
          <a:graphicData uri="http://schemas.openxmlformats.org/drawingml/2006/table">
            <a:tbl>
              <a:tblPr firstRow="1" bandRow="1">
                <a:tableStyleId>{2D5ABB26-0587-4C30-8999-92F81FD0307C}</a:tableStyleId>
              </a:tblPr>
              <a:tblGrid>
                <a:gridCol w="1614805"/>
                <a:gridCol w="407669"/>
                <a:gridCol w="468630"/>
                <a:gridCol w="491490"/>
                <a:gridCol w="483235"/>
                <a:gridCol w="459104"/>
                <a:gridCol w="468629"/>
                <a:gridCol w="468629"/>
                <a:gridCol w="468629"/>
                <a:gridCol w="468629"/>
                <a:gridCol w="468629"/>
                <a:gridCol w="513080"/>
              </a:tblGrid>
              <a:tr h="137109">
                <a:tc>
                  <a:txBody>
                    <a:bodyPr/>
                    <a:lstStyle/>
                    <a:p>
                      <a:pPr marL="88265">
                        <a:lnSpc>
                          <a:spcPct val="100000"/>
                        </a:lnSpc>
                        <a:spcBef>
                          <a:spcPts val="65"/>
                        </a:spcBef>
                      </a:pPr>
                      <a:r>
                        <a:rPr dirty="0" sz="700" spc="-5" b="1">
                          <a:solidFill>
                            <a:srgbClr val="FFFFFF"/>
                          </a:solidFill>
                          <a:latin typeface="Microsoft JhengHei UI"/>
                          <a:cs typeface="Microsoft JhengHei UI"/>
                        </a:rPr>
                        <a:t>千人</a:t>
                      </a:r>
                      <a:endParaRPr sz="700">
                        <a:latin typeface="Microsoft JhengHei UI"/>
                        <a:cs typeface="Microsoft JhengHei UI"/>
                      </a:endParaRPr>
                    </a:p>
                  </a:txBody>
                  <a:tcPr marL="0" marR="0" marB="0" marT="8255">
                    <a:lnT w="19050">
                      <a:solidFill>
                        <a:srgbClr val="000000"/>
                      </a:solidFill>
                      <a:prstDash val="solid"/>
                    </a:lnT>
                    <a:solidFill>
                      <a:srgbClr val="C00000"/>
                    </a:solidFill>
                  </a:tcPr>
                </a:tc>
                <a:tc>
                  <a:txBody>
                    <a:bodyPr/>
                    <a:lstStyle/>
                    <a:p>
                      <a:pPr marL="67945">
                        <a:lnSpc>
                          <a:spcPct val="100000"/>
                        </a:lnSpc>
                        <a:spcBef>
                          <a:spcPts val="90"/>
                        </a:spcBef>
                      </a:pPr>
                      <a:r>
                        <a:rPr dirty="0" sz="700" spc="-10" b="1">
                          <a:solidFill>
                            <a:srgbClr val="FFFFFF"/>
                          </a:solidFill>
                          <a:latin typeface="Arial"/>
                          <a:cs typeface="Arial"/>
                        </a:rPr>
                        <a:t>2020</a:t>
                      </a:r>
                      <a:endParaRPr sz="700">
                        <a:latin typeface="Arial"/>
                        <a:cs typeface="Arial"/>
                      </a:endParaRPr>
                    </a:p>
                  </a:txBody>
                  <a:tcPr marL="0" marR="0" marB="0" marT="11430">
                    <a:lnT w="19050">
                      <a:solidFill>
                        <a:srgbClr val="000000"/>
                      </a:solidFill>
                      <a:prstDash val="solid"/>
                    </a:lnT>
                    <a:solidFill>
                      <a:srgbClr val="C00000"/>
                    </a:solidFill>
                  </a:tcPr>
                </a:tc>
                <a:tc>
                  <a:txBody>
                    <a:bodyPr/>
                    <a:lstStyle/>
                    <a:p>
                      <a:pPr algn="ctr" marR="2540">
                        <a:lnSpc>
                          <a:spcPct val="100000"/>
                        </a:lnSpc>
                        <a:spcBef>
                          <a:spcPts val="90"/>
                        </a:spcBef>
                      </a:pPr>
                      <a:r>
                        <a:rPr dirty="0" sz="700" spc="-10" b="1">
                          <a:solidFill>
                            <a:srgbClr val="FFFFFF"/>
                          </a:solidFill>
                          <a:latin typeface="Arial"/>
                          <a:cs typeface="Arial"/>
                        </a:rPr>
                        <a:t>2021</a:t>
                      </a:r>
                      <a:endParaRPr sz="700">
                        <a:latin typeface="Arial"/>
                        <a:cs typeface="Arial"/>
                      </a:endParaRPr>
                    </a:p>
                  </a:txBody>
                  <a:tcPr marL="0" marR="0" marB="0" marT="11430">
                    <a:lnT w="19050">
                      <a:solidFill>
                        <a:srgbClr val="000000"/>
                      </a:solidFill>
                      <a:prstDash val="solid"/>
                    </a:lnT>
                    <a:solidFill>
                      <a:srgbClr val="C00000"/>
                    </a:solidFill>
                  </a:tcPr>
                </a:tc>
                <a:tc>
                  <a:txBody>
                    <a:bodyPr/>
                    <a:lstStyle/>
                    <a:p>
                      <a:pPr marL="129539">
                        <a:lnSpc>
                          <a:spcPct val="100000"/>
                        </a:lnSpc>
                        <a:spcBef>
                          <a:spcPts val="90"/>
                        </a:spcBef>
                      </a:pPr>
                      <a:r>
                        <a:rPr dirty="0" sz="700" spc="-10" b="1">
                          <a:solidFill>
                            <a:srgbClr val="FFFFFF"/>
                          </a:solidFill>
                          <a:latin typeface="Arial"/>
                          <a:cs typeface="Arial"/>
                        </a:rPr>
                        <a:t>2022E</a:t>
                      </a:r>
                      <a:endParaRPr sz="700">
                        <a:latin typeface="Arial"/>
                        <a:cs typeface="Arial"/>
                      </a:endParaRPr>
                    </a:p>
                  </a:txBody>
                  <a:tcPr marL="0" marR="0" marB="0" marT="11430">
                    <a:lnT w="19050">
                      <a:solidFill>
                        <a:srgbClr val="000000"/>
                      </a:solidFill>
                      <a:prstDash val="solid"/>
                    </a:lnT>
                    <a:solidFill>
                      <a:srgbClr val="C00000"/>
                    </a:solidFill>
                  </a:tcPr>
                </a:tc>
                <a:tc>
                  <a:txBody>
                    <a:bodyPr/>
                    <a:lstStyle/>
                    <a:p>
                      <a:pPr marL="107950">
                        <a:lnSpc>
                          <a:spcPct val="100000"/>
                        </a:lnSpc>
                        <a:spcBef>
                          <a:spcPts val="90"/>
                        </a:spcBef>
                      </a:pPr>
                      <a:r>
                        <a:rPr dirty="0" sz="700" spc="-10" b="1">
                          <a:solidFill>
                            <a:srgbClr val="FFFFFF"/>
                          </a:solidFill>
                          <a:latin typeface="Arial"/>
                          <a:cs typeface="Arial"/>
                        </a:rPr>
                        <a:t>2023E</a:t>
                      </a:r>
                      <a:endParaRPr sz="700">
                        <a:latin typeface="Arial"/>
                        <a:cs typeface="Arial"/>
                      </a:endParaRPr>
                    </a:p>
                  </a:txBody>
                  <a:tcPr marL="0" marR="0" marB="0" marT="11430">
                    <a:lnT w="19050">
                      <a:solidFill>
                        <a:srgbClr val="000000"/>
                      </a:solidFill>
                      <a:prstDash val="solid"/>
                    </a:lnT>
                    <a:solidFill>
                      <a:srgbClr val="C00000"/>
                    </a:solidFill>
                  </a:tcPr>
                </a:tc>
                <a:tc>
                  <a:txBody>
                    <a:bodyPr/>
                    <a:lstStyle/>
                    <a:p>
                      <a:pPr marL="94615">
                        <a:lnSpc>
                          <a:spcPct val="100000"/>
                        </a:lnSpc>
                        <a:spcBef>
                          <a:spcPts val="90"/>
                        </a:spcBef>
                      </a:pPr>
                      <a:r>
                        <a:rPr dirty="0" sz="700" spc="-10" b="1">
                          <a:solidFill>
                            <a:srgbClr val="FFFFFF"/>
                          </a:solidFill>
                          <a:latin typeface="Arial"/>
                          <a:cs typeface="Arial"/>
                        </a:rPr>
                        <a:t>2024E</a:t>
                      </a:r>
                      <a:endParaRPr sz="700">
                        <a:latin typeface="Arial"/>
                        <a:cs typeface="Arial"/>
                      </a:endParaRPr>
                    </a:p>
                  </a:txBody>
                  <a:tcPr marL="0" marR="0" marB="0" marT="11430">
                    <a:lnT w="19050">
                      <a:solidFill>
                        <a:srgbClr val="000000"/>
                      </a:solidFill>
                      <a:prstDash val="solid"/>
                    </a:lnT>
                    <a:solidFill>
                      <a:srgbClr val="C00000"/>
                    </a:solidFill>
                  </a:tcPr>
                </a:tc>
                <a:tc>
                  <a:txBody>
                    <a:bodyPr/>
                    <a:lstStyle/>
                    <a:p>
                      <a:pPr marL="101600">
                        <a:lnSpc>
                          <a:spcPct val="100000"/>
                        </a:lnSpc>
                        <a:spcBef>
                          <a:spcPts val="90"/>
                        </a:spcBef>
                      </a:pPr>
                      <a:r>
                        <a:rPr dirty="0" sz="700" spc="-10" b="1">
                          <a:solidFill>
                            <a:srgbClr val="FFFFFF"/>
                          </a:solidFill>
                          <a:latin typeface="Arial"/>
                          <a:cs typeface="Arial"/>
                        </a:rPr>
                        <a:t>2025E</a:t>
                      </a:r>
                      <a:endParaRPr sz="700">
                        <a:latin typeface="Arial"/>
                        <a:cs typeface="Arial"/>
                      </a:endParaRPr>
                    </a:p>
                  </a:txBody>
                  <a:tcPr marL="0" marR="0" marB="0" marT="11430">
                    <a:lnT w="19050">
                      <a:solidFill>
                        <a:srgbClr val="000000"/>
                      </a:solidFill>
                      <a:prstDash val="solid"/>
                    </a:lnT>
                    <a:solidFill>
                      <a:srgbClr val="C00000"/>
                    </a:solidFill>
                  </a:tcPr>
                </a:tc>
                <a:tc>
                  <a:txBody>
                    <a:bodyPr/>
                    <a:lstStyle/>
                    <a:p>
                      <a:pPr marL="103505">
                        <a:lnSpc>
                          <a:spcPct val="100000"/>
                        </a:lnSpc>
                        <a:spcBef>
                          <a:spcPts val="90"/>
                        </a:spcBef>
                      </a:pPr>
                      <a:r>
                        <a:rPr dirty="0" sz="700" spc="-10" b="1">
                          <a:solidFill>
                            <a:srgbClr val="FFFFFF"/>
                          </a:solidFill>
                          <a:latin typeface="Arial"/>
                          <a:cs typeface="Arial"/>
                        </a:rPr>
                        <a:t>2026E</a:t>
                      </a:r>
                      <a:endParaRPr sz="700">
                        <a:latin typeface="Arial"/>
                        <a:cs typeface="Arial"/>
                      </a:endParaRPr>
                    </a:p>
                  </a:txBody>
                  <a:tcPr marL="0" marR="0" marB="0" marT="11430">
                    <a:lnT w="19050">
                      <a:solidFill>
                        <a:srgbClr val="000000"/>
                      </a:solidFill>
                      <a:prstDash val="solid"/>
                    </a:lnT>
                    <a:solidFill>
                      <a:srgbClr val="C00000"/>
                    </a:solidFill>
                  </a:tcPr>
                </a:tc>
                <a:tc>
                  <a:txBody>
                    <a:bodyPr/>
                    <a:lstStyle/>
                    <a:p>
                      <a:pPr marL="101600">
                        <a:lnSpc>
                          <a:spcPct val="100000"/>
                        </a:lnSpc>
                        <a:spcBef>
                          <a:spcPts val="90"/>
                        </a:spcBef>
                      </a:pPr>
                      <a:r>
                        <a:rPr dirty="0" sz="700" spc="-10" b="1">
                          <a:solidFill>
                            <a:srgbClr val="FFFFFF"/>
                          </a:solidFill>
                          <a:latin typeface="Arial"/>
                          <a:cs typeface="Arial"/>
                        </a:rPr>
                        <a:t>2027E</a:t>
                      </a:r>
                      <a:endParaRPr sz="700">
                        <a:latin typeface="Arial"/>
                        <a:cs typeface="Arial"/>
                      </a:endParaRPr>
                    </a:p>
                  </a:txBody>
                  <a:tcPr marL="0" marR="0" marB="0" marT="11430">
                    <a:lnT w="19050">
                      <a:solidFill>
                        <a:srgbClr val="000000"/>
                      </a:solidFill>
                      <a:prstDash val="solid"/>
                    </a:lnT>
                    <a:solidFill>
                      <a:srgbClr val="C00000"/>
                    </a:solidFill>
                  </a:tcPr>
                </a:tc>
                <a:tc>
                  <a:txBody>
                    <a:bodyPr/>
                    <a:lstStyle/>
                    <a:p>
                      <a:pPr marL="103505">
                        <a:lnSpc>
                          <a:spcPct val="100000"/>
                        </a:lnSpc>
                        <a:spcBef>
                          <a:spcPts val="90"/>
                        </a:spcBef>
                      </a:pPr>
                      <a:r>
                        <a:rPr dirty="0" sz="700" spc="-10" b="1">
                          <a:solidFill>
                            <a:srgbClr val="FFFFFF"/>
                          </a:solidFill>
                          <a:latin typeface="Arial"/>
                          <a:cs typeface="Arial"/>
                        </a:rPr>
                        <a:t>2028E</a:t>
                      </a:r>
                      <a:endParaRPr sz="700">
                        <a:latin typeface="Arial"/>
                        <a:cs typeface="Arial"/>
                      </a:endParaRPr>
                    </a:p>
                  </a:txBody>
                  <a:tcPr marL="0" marR="0" marB="0" marT="11430">
                    <a:lnT w="19050">
                      <a:solidFill>
                        <a:srgbClr val="000000"/>
                      </a:solidFill>
                      <a:prstDash val="solid"/>
                    </a:lnT>
                    <a:solidFill>
                      <a:srgbClr val="C00000"/>
                    </a:solidFill>
                  </a:tcPr>
                </a:tc>
                <a:tc>
                  <a:txBody>
                    <a:bodyPr/>
                    <a:lstStyle/>
                    <a:p>
                      <a:pPr marL="102235">
                        <a:lnSpc>
                          <a:spcPct val="100000"/>
                        </a:lnSpc>
                        <a:spcBef>
                          <a:spcPts val="90"/>
                        </a:spcBef>
                      </a:pPr>
                      <a:r>
                        <a:rPr dirty="0" sz="700" spc="-10" b="1">
                          <a:solidFill>
                            <a:srgbClr val="FFFFFF"/>
                          </a:solidFill>
                          <a:latin typeface="Arial"/>
                          <a:cs typeface="Arial"/>
                        </a:rPr>
                        <a:t>2029E</a:t>
                      </a:r>
                      <a:endParaRPr sz="700">
                        <a:latin typeface="Arial"/>
                        <a:cs typeface="Arial"/>
                      </a:endParaRPr>
                    </a:p>
                  </a:txBody>
                  <a:tcPr marL="0" marR="0" marB="0" marT="11430">
                    <a:lnT w="19050">
                      <a:solidFill>
                        <a:srgbClr val="000000"/>
                      </a:solidFill>
                      <a:prstDash val="solid"/>
                    </a:lnT>
                    <a:solidFill>
                      <a:srgbClr val="C00000"/>
                    </a:solidFill>
                  </a:tcPr>
                </a:tc>
                <a:tc>
                  <a:txBody>
                    <a:bodyPr/>
                    <a:lstStyle/>
                    <a:p>
                      <a:pPr marL="103505">
                        <a:lnSpc>
                          <a:spcPct val="100000"/>
                        </a:lnSpc>
                        <a:spcBef>
                          <a:spcPts val="90"/>
                        </a:spcBef>
                      </a:pPr>
                      <a:r>
                        <a:rPr dirty="0" sz="700" spc="-10" b="1">
                          <a:solidFill>
                            <a:srgbClr val="FFFFFF"/>
                          </a:solidFill>
                          <a:latin typeface="Arial"/>
                          <a:cs typeface="Arial"/>
                        </a:rPr>
                        <a:t>2030E</a:t>
                      </a:r>
                      <a:endParaRPr sz="700">
                        <a:latin typeface="Arial"/>
                        <a:cs typeface="Arial"/>
                      </a:endParaRPr>
                    </a:p>
                  </a:txBody>
                  <a:tcPr marL="0" marR="0" marB="0" marT="11430">
                    <a:lnT w="19050">
                      <a:solidFill>
                        <a:srgbClr val="000000"/>
                      </a:solidFill>
                      <a:prstDash val="solid"/>
                    </a:lnT>
                    <a:solidFill>
                      <a:srgbClr val="C00000"/>
                    </a:solidFill>
                  </a:tcPr>
                </a:tc>
              </a:tr>
              <a:tr h="131368">
                <a:tc>
                  <a:txBody>
                    <a:bodyPr/>
                    <a:lstStyle/>
                    <a:p>
                      <a:pPr marL="88265">
                        <a:lnSpc>
                          <a:spcPts val="840"/>
                        </a:lnSpc>
                      </a:pPr>
                      <a:r>
                        <a:rPr dirty="0" sz="700" spc="-5">
                          <a:latin typeface="PMingLiU"/>
                          <a:cs typeface="PMingLiU"/>
                        </a:rPr>
                        <a:t>非霍奇金淋巴瘤</a:t>
                      </a:r>
                      <a:r>
                        <a:rPr dirty="0" sz="700" spc="5">
                          <a:latin typeface="PMingLiU"/>
                          <a:cs typeface="PMingLiU"/>
                        </a:rPr>
                        <a:t> </a:t>
                      </a:r>
                      <a:r>
                        <a:rPr dirty="0" sz="700" spc="-5">
                          <a:latin typeface="Arial"/>
                          <a:cs typeface="Arial"/>
                        </a:rPr>
                        <a:t>(NHL)</a:t>
                      </a:r>
                      <a:endParaRPr sz="700">
                        <a:latin typeface="Arial"/>
                        <a:cs typeface="Arial"/>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r>
              <a:tr h="122744">
                <a:tc>
                  <a:txBody>
                    <a:bodyPr/>
                    <a:lstStyle/>
                    <a:p>
                      <a:pPr marL="88265">
                        <a:lnSpc>
                          <a:spcPts val="835"/>
                        </a:lnSpc>
                      </a:pPr>
                      <a:r>
                        <a:rPr dirty="0" sz="700" spc="-5">
                          <a:latin typeface="Arial"/>
                          <a:cs typeface="Arial"/>
                        </a:rPr>
                        <a:t>B-NHL</a:t>
                      </a:r>
                      <a:r>
                        <a:rPr dirty="0" sz="700" spc="-60">
                          <a:latin typeface="Arial"/>
                          <a:cs typeface="Arial"/>
                        </a:rPr>
                        <a:t> </a:t>
                      </a:r>
                      <a:r>
                        <a:rPr dirty="0" sz="700" spc="-5">
                          <a:latin typeface="PMingLiU"/>
                          <a:cs typeface="PMingLiU"/>
                        </a:rPr>
                        <a:t>新增</a:t>
                      </a:r>
                      <a:r>
                        <a:rPr dirty="0" sz="700" spc="15">
                          <a:latin typeface="PMingLiU"/>
                          <a:cs typeface="PMingLiU"/>
                        </a:rPr>
                        <a:t>患</a:t>
                      </a:r>
                      <a:r>
                        <a:rPr dirty="0" sz="700" spc="-5">
                          <a:latin typeface="PMingLiU"/>
                          <a:cs typeface="PMingLiU"/>
                        </a:rPr>
                        <a:t>病人数</a:t>
                      </a:r>
                      <a:endParaRPr sz="700">
                        <a:latin typeface="PMingLiU"/>
                        <a:cs typeface="PMingLiU"/>
                      </a:endParaRPr>
                    </a:p>
                  </a:txBody>
                  <a:tcPr marL="0" marR="0" marB="0" marT="0"/>
                </a:tc>
                <a:tc>
                  <a:txBody>
                    <a:bodyPr/>
                    <a:lstStyle/>
                    <a:p>
                      <a:pPr marL="67945">
                        <a:lnSpc>
                          <a:spcPts val="819"/>
                        </a:lnSpc>
                        <a:spcBef>
                          <a:spcPts val="40"/>
                        </a:spcBef>
                      </a:pPr>
                      <a:r>
                        <a:rPr dirty="0" sz="700" spc="-5">
                          <a:latin typeface="Arial"/>
                          <a:cs typeface="Arial"/>
                        </a:rPr>
                        <a:t>92.8</a:t>
                      </a:r>
                      <a:endParaRPr sz="700">
                        <a:latin typeface="Arial"/>
                        <a:cs typeface="Arial"/>
                      </a:endParaRPr>
                    </a:p>
                  </a:txBody>
                  <a:tcPr marL="0" marR="0" marB="0" marT="5080"/>
                </a:tc>
                <a:tc>
                  <a:txBody>
                    <a:bodyPr/>
                    <a:lstStyle/>
                    <a:p>
                      <a:pPr algn="ctr" marR="26034">
                        <a:lnSpc>
                          <a:spcPts val="819"/>
                        </a:lnSpc>
                        <a:spcBef>
                          <a:spcPts val="40"/>
                        </a:spcBef>
                      </a:pPr>
                      <a:r>
                        <a:rPr dirty="0" sz="700" spc="-5">
                          <a:latin typeface="Arial"/>
                          <a:cs typeface="Arial"/>
                        </a:rPr>
                        <a:t>95.3</a:t>
                      </a:r>
                      <a:endParaRPr sz="700">
                        <a:latin typeface="Arial"/>
                        <a:cs typeface="Arial"/>
                      </a:endParaRPr>
                    </a:p>
                  </a:txBody>
                  <a:tcPr marL="0" marR="0" marB="0" marT="5080"/>
                </a:tc>
                <a:tc>
                  <a:txBody>
                    <a:bodyPr/>
                    <a:lstStyle/>
                    <a:p>
                      <a:pPr marL="129539">
                        <a:lnSpc>
                          <a:spcPts val="819"/>
                        </a:lnSpc>
                        <a:spcBef>
                          <a:spcPts val="40"/>
                        </a:spcBef>
                      </a:pPr>
                      <a:r>
                        <a:rPr dirty="0" sz="700" spc="-5">
                          <a:latin typeface="Arial"/>
                          <a:cs typeface="Arial"/>
                        </a:rPr>
                        <a:t>97.8</a:t>
                      </a:r>
                      <a:endParaRPr sz="700">
                        <a:latin typeface="Arial"/>
                        <a:cs typeface="Arial"/>
                      </a:endParaRPr>
                    </a:p>
                  </a:txBody>
                  <a:tcPr marL="0" marR="0" marB="0" marT="5080"/>
                </a:tc>
                <a:tc>
                  <a:txBody>
                    <a:bodyPr/>
                    <a:lstStyle/>
                    <a:p>
                      <a:pPr marL="107950">
                        <a:lnSpc>
                          <a:spcPts val="819"/>
                        </a:lnSpc>
                        <a:spcBef>
                          <a:spcPts val="40"/>
                        </a:spcBef>
                      </a:pPr>
                      <a:r>
                        <a:rPr dirty="0" sz="700" spc="-10">
                          <a:latin typeface="Arial"/>
                          <a:cs typeface="Arial"/>
                        </a:rPr>
                        <a:t>100.4</a:t>
                      </a:r>
                      <a:endParaRPr sz="700">
                        <a:latin typeface="Arial"/>
                        <a:cs typeface="Arial"/>
                      </a:endParaRPr>
                    </a:p>
                  </a:txBody>
                  <a:tcPr marL="0" marR="0" marB="0" marT="5080"/>
                </a:tc>
                <a:tc>
                  <a:txBody>
                    <a:bodyPr/>
                    <a:lstStyle/>
                    <a:p>
                      <a:pPr marL="94615">
                        <a:lnSpc>
                          <a:spcPts val="819"/>
                        </a:lnSpc>
                        <a:spcBef>
                          <a:spcPts val="40"/>
                        </a:spcBef>
                      </a:pPr>
                      <a:r>
                        <a:rPr dirty="0" sz="700" spc="-10">
                          <a:latin typeface="Arial"/>
                          <a:cs typeface="Arial"/>
                        </a:rPr>
                        <a:t>103.0</a:t>
                      </a:r>
                      <a:endParaRPr sz="700">
                        <a:latin typeface="Arial"/>
                        <a:cs typeface="Arial"/>
                      </a:endParaRPr>
                    </a:p>
                  </a:txBody>
                  <a:tcPr marL="0" marR="0" marB="0" marT="5080"/>
                </a:tc>
                <a:tc>
                  <a:txBody>
                    <a:bodyPr/>
                    <a:lstStyle/>
                    <a:p>
                      <a:pPr marL="101600">
                        <a:lnSpc>
                          <a:spcPts val="819"/>
                        </a:lnSpc>
                        <a:spcBef>
                          <a:spcPts val="40"/>
                        </a:spcBef>
                      </a:pPr>
                      <a:r>
                        <a:rPr dirty="0" sz="700" spc="-10">
                          <a:latin typeface="Arial"/>
                          <a:cs typeface="Arial"/>
                        </a:rPr>
                        <a:t>105.7</a:t>
                      </a:r>
                      <a:endParaRPr sz="700">
                        <a:latin typeface="Arial"/>
                        <a:cs typeface="Arial"/>
                      </a:endParaRPr>
                    </a:p>
                  </a:txBody>
                  <a:tcPr marL="0" marR="0" marB="0" marT="5080"/>
                </a:tc>
                <a:tc>
                  <a:txBody>
                    <a:bodyPr/>
                    <a:lstStyle/>
                    <a:p>
                      <a:pPr marL="103505">
                        <a:lnSpc>
                          <a:spcPts val="819"/>
                        </a:lnSpc>
                        <a:spcBef>
                          <a:spcPts val="40"/>
                        </a:spcBef>
                      </a:pPr>
                      <a:r>
                        <a:rPr dirty="0" sz="700" spc="-10">
                          <a:latin typeface="Arial"/>
                          <a:cs typeface="Arial"/>
                        </a:rPr>
                        <a:t>108.5</a:t>
                      </a:r>
                      <a:endParaRPr sz="700">
                        <a:latin typeface="Arial"/>
                        <a:cs typeface="Arial"/>
                      </a:endParaRPr>
                    </a:p>
                  </a:txBody>
                  <a:tcPr marL="0" marR="0" marB="0" marT="5080"/>
                </a:tc>
                <a:tc>
                  <a:txBody>
                    <a:bodyPr/>
                    <a:lstStyle/>
                    <a:p>
                      <a:pPr marL="101600">
                        <a:lnSpc>
                          <a:spcPts val="819"/>
                        </a:lnSpc>
                        <a:spcBef>
                          <a:spcPts val="40"/>
                        </a:spcBef>
                      </a:pPr>
                      <a:r>
                        <a:rPr dirty="0" sz="700" spc="-10">
                          <a:latin typeface="Arial"/>
                          <a:cs typeface="Arial"/>
                        </a:rPr>
                        <a:t>111.4</a:t>
                      </a:r>
                      <a:endParaRPr sz="700">
                        <a:latin typeface="Arial"/>
                        <a:cs typeface="Arial"/>
                      </a:endParaRPr>
                    </a:p>
                  </a:txBody>
                  <a:tcPr marL="0" marR="0" marB="0" marT="5080"/>
                </a:tc>
                <a:tc>
                  <a:txBody>
                    <a:bodyPr/>
                    <a:lstStyle/>
                    <a:p>
                      <a:pPr marL="103505">
                        <a:lnSpc>
                          <a:spcPts val="819"/>
                        </a:lnSpc>
                        <a:spcBef>
                          <a:spcPts val="40"/>
                        </a:spcBef>
                      </a:pPr>
                      <a:r>
                        <a:rPr dirty="0" sz="700" spc="-10">
                          <a:latin typeface="Arial"/>
                          <a:cs typeface="Arial"/>
                        </a:rPr>
                        <a:t>114.3</a:t>
                      </a:r>
                      <a:endParaRPr sz="700">
                        <a:latin typeface="Arial"/>
                        <a:cs typeface="Arial"/>
                      </a:endParaRPr>
                    </a:p>
                  </a:txBody>
                  <a:tcPr marL="0" marR="0" marB="0" marT="5080"/>
                </a:tc>
                <a:tc>
                  <a:txBody>
                    <a:bodyPr/>
                    <a:lstStyle/>
                    <a:p>
                      <a:pPr marL="102235">
                        <a:lnSpc>
                          <a:spcPts val="819"/>
                        </a:lnSpc>
                        <a:spcBef>
                          <a:spcPts val="40"/>
                        </a:spcBef>
                      </a:pPr>
                      <a:r>
                        <a:rPr dirty="0" sz="700" spc="-10">
                          <a:latin typeface="Arial"/>
                          <a:cs typeface="Arial"/>
                        </a:rPr>
                        <a:t>117.3</a:t>
                      </a:r>
                      <a:endParaRPr sz="700">
                        <a:latin typeface="Arial"/>
                        <a:cs typeface="Arial"/>
                      </a:endParaRPr>
                    </a:p>
                  </a:txBody>
                  <a:tcPr marL="0" marR="0" marB="0" marT="5080"/>
                </a:tc>
                <a:tc>
                  <a:txBody>
                    <a:bodyPr/>
                    <a:lstStyle/>
                    <a:p>
                      <a:pPr marL="103505">
                        <a:lnSpc>
                          <a:spcPts val="819"/>
                        </a:lnSpc>
                        <a:spcBef>
                          <a:spcPts val="40"/>
                        </a:spcBef>
                      </a:pPr>
                      <a:r>
                        <a:rPr dirty="0" sz="700" spc="-10">
                          <a:latin typeface="Arial"/>
                          <a:cs typeface="Arial"/>
                        </a:rPr>
                        <a:t>120.4</a:t>
                      </a:r>
                      <a:endParaRPr sz="700">
                        <a:latin typeface="Arial"/>
                        <a:cs typeface="Arial"/>
                      </a:endParaRPr>
                    </a:p>
                  </a:txBody>
                  <a:tcPr marL="0" marR="0" marB="0" marT="5080"/>
                </a:tc>
              </a:tr>
              <a:tr h="139383">
                <a:tc>
                  <a:txBody>
                    <a:bodyPr/>
                    <a:lstStyle/>
                    <a:p>
                      <a:pPr marL="88265">
                        <a:lnSpc>
                          <a:spcPct val="100000"/>
                        </a:lnSpc>
                        <a:spcBef>
                          <a:spcPts val="35"/>
                        </a:spcBef>
                      </a:pPr>
                      <a:r>
                        <a:rPr dirty="0" sz="700" spc="-5" b="1">
                          <a:latin typeface="Arial"/>
                          <a:cs typeface="Arial"/>
                        </a:rPr>
                        <a:t>NHL</a:t>
                      </a:r>
                      <a:r>
                        <a:rPr dirty="0" sz="700" spc="-25" b="1">
                          <a:latin typeface="Arial"/>
                          <a:cs typeface="Arial"/>
                        </a:rPr>
                        <a:t> </a:t>
                      </a:r>
                      <a:r>
                        <a:rPr dirty="0" sz="700" spc="-5" b="1">
                          <a:latin typeface="Microsoft JhengHei UI"/>
                          <a:cs typeface="Microsoft JhengHei UI"/>
                        </a:rPr>
                        <a:t>五年</a:t>
                      </a:r>
                      <a:r>
                        <a:rPr dirty="0" sz="700" spc="15" b="1">
                          <a:latin typeface="Microsoft JhengHei UI"/>
                          <a:cs typeface="Microsoft JhengHei UI"/>
                        </a:rPr>
                        <a:t>患</a:t>
                      </a:r>
                      <a:r>
                        <a:rPr dirty="0" sz="700" spc="-5" b="1">
                          <a:latin typeface="Microsoft JhengHei UI"/>
                          <a:cs typeface="Microsoft JhengHei UI"/>
                        </a:rPr>
                        <a:t>病数</a:t>
                      </a:r>
                      <a:endParaRPr sz="700">
                        <a:latin typeface="Microsoft JhengHei UI"/>
                        <a:cs typeface="Microsoft JhengHei UI"/>
                      </a:endParaRPr>
                    </a:p>
                  </a:txBody>
                  <a:tcPr marL="0" marR="0" marB="0" marT="4445">
                    <a:lnB w="6350">
                      <a:solidFill>
                        <a:srgbClr val="000000"/>
                      </a:solidFill>
                      <a:prstDash val="solid"/>
                    </a:lnB>
                  </a:tcPr>
                </a:tc>
                <a:tc>
                  <a:txBody>
                    <a:bodyPr/>
                    <a:lstStyle/>
                    <a:p>
                      <a:pPr marL="67945">
                        <a:lnSpc>
                          <a:spcPct val="100000"/>
                        </a:lnSpc>
                        <a:spcBef>
                          <a:spcPts val="110"/>
                        </a:spcBef>
                      </a:pPr>
                      <a:r>
                        <a:rPr dirty="0" sz="650" b="1">
                          <a:latin typeface="Arial"/>
                          <a:cs typeface="Arial"/>
                        </a:rPr>
                        <a:t>260.6</a:t>
                      </a:r>
                      <a:endParaRPr sz="650">
                        <a:latin typeface="Arial"/>
                        <a:cs typeface="Arial"/>
                      </a:endParaRPr>
                    </a:p>
                  </a:txBody>
                  <a:tcPr marL="0" marR="0" marB="0" marT="13970">
                    <a:lnB w="6350">
                      <a:solidFill>
                        <a:srgbClr val="000000"/>
                      </a:solidFill>
                      <a:prstDash val="solid"/>
                    </a:lnB>
                  </a:tcPr>
                </a:tc>
                <a:tc>
                  <a:txBody>
                    <a:bodyPr/>
                    <a:lstStyle/>
                    <a:p>
                      <a:pPr algn="ctr" marL="1270">
                        <a:lnSpc>
                          <a:spcPct val="100000"/>
                        </a:lnSpc>
                        <a:spcBef>
                          <a:spcPts val="110"/>
                        </a:spcBef>
                      </a:pPr>
                      <a:r>
                        <a:rPr dirty="0" sz="650" b="1">
                          <a:latin typeface="Arial"/>
                          <a:cs typeface="Arial"/>
                        </a:rPr>
                        <a:t>300.1</a:t>
                      </a:r>
                      <a:endParaRPr sz="650">
                        <a:latin typeface="Arial"/>
                        <a:cs typeface="Arial"/>
                      </a:endParaRPr>
                    </a:p>
                  </a:txBody>
                  <a:tcPr marL="0" marR="0" marB="0" marT="13970">
                    <a:lnB w="6350">
                      <a:solidFill>
                        <a:srgbClr val="000000"/>
                      </a:solidFill>
                      <a:prstDash val="solid"/>
                    </a:lnB>
                  </a:tcPr>
                </a:tc>
                <a:tc>
                  <a:txBody>
                    <a:bodyPr/>
                    <a:lstStyle/>
                    <a:p>
                      <a:pPr marL="129539">
                        <a:lnSpc>
                          <a:spcPct val="100000"/>
                        </a:lnSpc>
                        <a:spcBef>
                          <a:spcPts val="110"/>
                        </a:spcBef>
                      </a:pPr>
                      <a:r>
                        <a:rPr dirty="0" sz="650" b="1">
                          <a:latin typeface="Arial"/>
                          <a:cs typeface="Arial"/>
                        </a:rPr>
                        <a:t>340.7</a:t>
                      </a:r>
                      <a:endParaRPr sz="650">
                        <a:latin typeface="Arial"/>
                        <a:cs typeface="Arial"/>
                      </a:endParaRPr>
                    </a:p>
                  </a:txBody>
                  <a:tcPr marL="0" marR="0" marB="0" marT="13970">
                    <a:lnB w="6350">
                      <a:solidFill>
                        <a:srgbClr val="000000"/>
                      </a:solidFill>
                      <a:prstDash val="solid"/>
                    </a:lnB>
                  </a:tcPr>
                </a:tc>
                <a:tc>
                  <a:txBody>
                    <a:bodyPr/>
                    <a:lstStyle/>
                    <a:p>
                      <a:pPr marL="107950">
                        <a:lnSpc>
                          <a:spcPct val="100000"/>
                        </a:lnSpc>
                        <a:spcBef>
                          <a:spcPts val="110"/>
                        </a:spcBef>
                      </a:pPr>
                      <a:r>
                        <a:rPr dirty="0" sz="650" b="1">
                          <a:latin typeface="Arial"/>
                          <a:cs typeface="Arial"/>
                        </a:rPr>
                        <a:t>382.5</a:t>
                      </a:r>
                      <a:endParaRPr sz="650">
                        <a:latin typeface="Arial"/>
                        <a:cs typeface="Arial"/>
                      </a:endParaRPr>
                    </a:p>
                  </a:txBody>
                  <a:tcPr marL="0" marR="0" marB="0" marT="13970">
                    <a:lnB w="6350">
                      <a:solidFill>
                        <a:srgbClr val="000000"/>
                      </a:solidFill>
                      <a:prstDash val="solid"/>
                    </a:lnB>
                  </a:tcPr>
                </a:tc>
                <a:tc>
                  <a:txBody>
                    <a:bodyPr/>
                    <a:lstStyle/>
                    <a:p>
                      <a:pPr marL="94615">
                        <a:lnSpc>
                          <a:spcPct val="100000"/>
                        </a:lnSpc>
                        <a:spcBef>
                          <a:spcPts val="110"/>
                        </a:spcBef>
                      </a:pPr>
                      <a:r>
                        <a:rPr dirty="0" sz="650" b="1">
                          <a:latin typeface="Arial"/>
                          <a:cs typeface="Arial"/>
                        </a:rPr>
                        <a:t>425.5</a:t>
                      </a:r>
                      <a:endParaRPr sz="650">
                        <a:latin typeface="Arial"/>
                        <a:cs typeface="Arial"/>
                      </a:endParaRPr>
                    </a:p>
                  </a:txBody>
                  <a:tcPr marL="0" marR="0" marB="0" marT="13970">
                    <a:lnB w="6350">
                      <a:solidFill>
                        <a:srgbClr val="000000"/>
                      </a:solidFill>
                      <a:prstDash val="solid"/>
                    </a:lnB>
                  </a:tcPr>
                </a:tc>
                <a:tc>
                  <a:txBody>
                    <a:bodyPr/>
                    <a:lstStyle/>
                    <a:p>
                      <a:pPr marL="101600">
                        <a:lnSpc>
                          <a:spcPct val="100000"/>
                        </a:lnSpc>
                        <a:spcBef>
                          <a:spcPts val="110"/>
                        </a:spcBef>
                      </a:pPr>
                      <a:r>
                        <a:rPr dirty="0" sz="650" b="1">
                          <a:latin typeface="Arial"/>
                          <a:cs typeface="Arial"/>
                        </a:rPr>
                        <a:t>469.6</a:t>
                      </a:r>
                      <a:endParaRPr sz="650">
                        <a:latin typeface="Arial"/>
                        <a:cs typeface="Arial"/>
                      </a:endParaRPr>
                    </a:p>
                  </a:txBody>
                  <a:tcPr marL="0" marR="0" marB="0" marT="13970">
                    <a:lnB w="6350">
                      <a:solidFill>
                        <a:srgbClr val="000000"/>
                      </a:solidFill>
                      <a:prstDash val="solid"/>
                    </a:lnB>
                  </a:tcPr>
                </a:tc>
                <a:tc>
                  <a:txBody>
                    <a:bodyPr/>
                    <a:lstStyle/>
                    <a:p>
                      <a:pPr marL="103505">
                        <a:lnSpc>
                          <a:spcPct val="100000"/>
                        </a:lnSpc>
                        <a:spcBef>
                          <a:spcPts val="110"/>
                        </a:spcBef>
                      </a:pPr>
                      <a:r>
                        <a:rPr dirty="0" sz="650" b="1">
                          <a:latin typeface="Arial"/>
                          <a:cs typeface="Arial"/>
                        </a:rPr>
                        <a:t>514.9</a:t>
                      </a:r>
                      <a:endParaRPr sz="650">
                        <a:latin typeface="Arial"/>
                        <a:cs typeface="Arial"/>
                      </a:endParaRPr>
                    </a:p>
                  </a:txBody>
                  <a:tcPr marL="0" marR="0" marB="0" marT="13970">
                    <a:lnB w="6350">
                      <a:solidFill>
                        <a:srgbClr val="000000"/>
                      </a:solidFill>
                      <a:prstDash val="solid"/>
                    </a:lnB>
                  </a:tcPr>
                </a:tc>
                <a:tc>
                  <a:txBody>
                    <a:bodyPr/>
                    <a:lstStyle/>
                    <a:p>
                      <a:pPr marL="101600">
                        <a:lnSpc>
                          <a:spcPct val="100000"/>
                        </a:lnSpc>
                        <a:spcBef>
                          <a:spcPts val="110"/>
                        </a:spcBef>
                      </a:pPr>
                      <a:r>
                        <a:rPr dirty="0" sz="650" b="1">
                          <a:latin typeface="Arial"/>
                          <a:cs typeface="Arial"/>
                        </a:rPr>
                        <a:t>561.5</a:t>
                      </a:r>
                      <a:endParaRPr sz="650">
                        <a:latin typeface="Arial"/>
                        <a:cs typeface="Arial"/>
                      </a:endParaRPr>
                    </a:p>
                  </a:txBody>
                  <a:tcPr marL="0" marR="0" marB="0" marT="13970">
                    <a:lnB w="6350">
                      <a:solidFill>
                        <a:srgbClr val="000000"/>
                      </a:solidFill>
                      <a:prstDash val="solid"/>
                    </a:lnB>
                  </a:tcPr>
                </a:tc>
                <a:tc>
                  <a:txBody>
                    <a:bodyPr/>
                    <a:lstStyle/>
                    <a:p>
                      <a:pPr marL="103505">
                        <a:lnSpc>
                          <a:spcPct val="100000"/>
                        </a:lnSpc>
                        <a:spcBef>
                          <a:spcPts val="110"/>
                        </a:spcBef>
                      </a:pPr>
                      <a:r>
                        <a:rPr dirty="0" sz="650" b="1">
                          <a:latin typeface="Arial"/>
                          <a:cs typeface="Arial"/>
                        </a:rPr>
                        <a:t>609.4</a:t>
                      </a:r>
                      <a:endParaRPr sz="650">
                        <a:latin typeface="Arial"/>
                        <a:cs typeface="Arial"/>
                      </a:endParaRPr>
                    </a:p>
                  </a:txBody>
                  <a:tcPr marL="0" marR="0" marB="0" marT="13970">
                    <a:lnB w="6350">
                      <a:solidFill>
                        <a:srgbClr val="000000"/>
                      </a:solidFill>
                      <a:prstDash val="solid"/>
                    </a:lnB>
                  </a:tcPr>
                </a:tc>
                <a:tc>
                  <a:txBody>
                    <a:bodyPr/>
                    <a:lstStyle/>
                    <a:p>
                      <a:pPr marL="102235">
                        <a:lnSpc>
                          <a:spcPct val="100000"/>
                        </a:lnSpc>
                        <a:spcBef>
                          <a:spcPts val="110"/>
                        </a:spcBef>
                      </a:pPr>
                      <a:r>
                        <a:rPr dirty="0" sz="650" b="1">
                          <a:latin typeface="Arial"/>
                          <a:cs typeface="Arial"/>
                        </a:rPr>
                        <a:t>658.7</a:t>
                      </a:r>
                      <a:endParaRPr sz="650">
                        <a:latin typeface="Arial"/>
                        <a:cs typeface="Arial"/>
                      </a:endParaRPr>
                    </a:p>
                  </a:txBody>
                  <a:tcPr marL="0" marR="0" marB="0" marT="13970">
                    <a:lnB w="6350">
                      <a:solidFill>
                        <a:srgbClr val="000000"/>
                      </a:solidFill>
                      <a:prstDash val="solid"/>
                    </a:lnB>
                  </a:tcPr>
                </a:tc>
                <a:tc>
                  <a:txBody>
                    <a:bodyPr/>
                    <a:lstStyle/>
                    <a:p>
                      <a:pPr marL="103505">
                        <a:lnSpc>
                          <a:spcPct val="100000"/>
                        </a:lnSpc>
                        <a:spcBef>
                          <a:spcPts val="110"/>
                        </a:spcBef>
                      </a:pPr>
                      <a:r>
                        <a:rPr dirty="0" sz="650" b="1">
                          <a:latin typeface="Arial"/>
                          <a:cs typeface="Arial"/>
                        </a:rPr>
                        <a:t>709.3</a:t>
                      </a:r>
                      <a:endParaRPr sz="650">
                        <a:latin typeface="Arial"/>
                        <a:cs typeface="Arial"/>
                      </a:endParaRPr>
                    </a:p>
                  </a:txBody>
                  <a:tcPr marL="0" marR="0" marB="0" marT="13970">
                    <a:lnB w="6350">
                      <a:solidFill>
                        <a:srgbClr val="000000"/>
                      </a:solidFill>
                      <a:prstDash val="solid"/>
                    </a:lnB>
                  </a:tcPr>
                </a:tc>
              </a:tr>
              <a:tr h="125792">
                <a:tc>
                  <a:txBody>
                    <a:bodyPr/>
                    <a:lstStyle/>
                    <a:p>
                      <a:pPr marL="136525">
                        <a:lnSpc>
                          <a:spcPct val="100000"/>
                        </a:lnSpc>
                        <a:spcBef>
                          <a:spcPts val="20"/>
                        </a:spcBef>
                      </a:pPr>
                      <a:r>
                        <a:rPr dirty="0" sz="700" spc="-5">
                          <a:latin typeface="Arial"/>
                          <a:cs typeface="Arial"/>
                        </a:rPr>
                        <a:t>LBCL</a:t>
                      </a:r>
                      <a:r>
                        <a:rPr dirty="0" sz="700" spc="-60">
                          <a:latin typeface="Arial"/>
                          <a:cs typeface="Arial"/>
                        </a:rPr>
                        <a:t> </a:t>
                      </a:r>
                      <a:r>
                        <a:rPr dirty="0" sz="700" spc="-5">
                          <a:latin typeface="PMingLiU"/>
                          <a:cs typeface="PMingLiU"/>
                        </a:rPr>
                        <a:t>患病人数</a:t>
                      </a:r>
                      <a:endParaRPr sz="700">
                        <a:latin typeface="PMingLiU"/>
                        <a:cs typeface="PMingLiU"/>
                      </a:endParaRPr>
                    </a:p>
                  </a:txBody>
                  <a:tcPr marL="0" marR="0" marB="0" marT="2540">
                    <a:lnT w="6350">
                      <a:solidFill>
                        <a:srgbClr val="000000"/>
                      </a:solidFill>
                      <a:prstDash val="solid"/>
                    </a:lnT>
                  </a:tcPr>
                </a:tc>
                <a:tc>
                  <a:txBody>
                    <a:bodyPr/>
                    <a:lstStyle/>
                    <a:p>
                      <a:pPr marL="67945">
                        <a:lnSpc>
                          <a:spcPts val="770"/>
                        </a:lnSpc>
                        <a:spcBef>
                          <a:spcPts val="114"/>
                        </a:spcBef>
                      </a:pPr>
                      <a:r>
                        <a:rPr dirty="0" sz="650">
                          <a:latin typeface="Arial"/>
                          <a:cs typeface="Arial"/>
                        </a:rPr>
                        <a:t>106.8</a:t>
                      </a:r>
                      <a:endParaRPr sz="650">
                        <a:latin typeface="Arial"/>
                        <a:cs typeface="Arial"/>
                      </a:endParaRPr>
                    </a:p>
                  </a:txBody>
                  <a:tcPr marL="0" marR="0" marB="0" marT="14604">
                    <a:lnT w="6350">
                      <a:solidFill>
                        <a:srgbClr val="000000"/>
                      </a:solidFill>
                      <a:prstDash val="solid"/>
                    </a:lnT>
                  </a:tcPr>
                </a:tc>
                <a:tc>
                  <a:txBody>
                    <a:bodyPr/>
                    <a:lstStyle/>
                    <a:p>
                      <a:pPr algn="ctr" marL="1270">
                        <a:lnSpc>
                          <a:spcPts val="770"/>
                        </a:lnSpc>
                        <a:spcBef>
                          <a:spcPts val="114"/>
                        </a:spcBef>
                      </a:pPr>
                      <a:r>
                        <a:rPr dirty="0" sz="650">
                          <a:latin typeface="Arial"/>
                          <a:cs typeface="Arial"/>
                        </a:rPr>
                        <a:t>123.0</a:t>
                      </a:r>
                      <a:endParaRPr sz="650">
                        <a:latin typeface="Arial"/>
                        <a:cs typeface="Arial"/>
                      </a:endParaRPr>
                    </a:p>
                  </a:txBody>
                  <a:tcPr marL="0" marR="0" marB="0" marT="14604">
                    <a:lnT w="6350">
                      <a:solidFill>
                        <a:srgbClr val="000000"/>
                      </a:solidFill>
                      <a:prstDash val="solid"/>
                    </a:lnT>
                  </a:tcPr>
                </a:tc>
                <a:tc>
                  <a:txBody>
                    <a:bodyPr/>
                    <a:lstStyle/>
                    <a:p>
                      <a:pPr marL="129539">
                        <a:lnSpc>
                          <a:spcPts val="770"/>
                        </a:lnSpc>
                        <a:spcBef>
                          <a:spcPts val="114"/>
                        </a:spcBef>
                      </a:pPr>
                      <a:r>
                        <a:rPr dirty="0" sz="650">
                          <a:latin typeface="Arial"/>
                          <a:cs typeface="Arial"/>
                        </a:rPr>
                        <a:t>139.7</a:t>
                      </a:r>
                      <a:endParaRPr sz="650">
                        <a:latin typeface="Arial"/>
                        <a:cs typeface="Arial"/>
                      </a:endParaRPr>
                    </a:p>
                  </a:txBody>
                  <a:tcPr marL="0" marR="0" marB="0" marT="14604">
                    <a:lnT w="6350">
                      <a:solidFill>
                        <a:srgbClr val="000000"/>
                      </a:solidFill>
                      <a:prstDash val="solid"/>
                    </a:lnT>
                  </a:tcPr>
                </a:tc>
                <a:tc>
                  <a:txBody>
                    <a:bodyPr/>
                    <a:lstStyle/>
                    <a:p>
                      <a:pPr marL="107950">
                        <a:lnSpc>
                          <a:spcPts val="770"/>
                        </a:lnSpc>
                        <a:spcBef>
                          <a:spcPts val="114"/>
                        </a:spcBef>
                      </a:pPr>
                      <a:r>
                        <a:rPr dirty="0" sz="650">
                          <a:latin typeface="Arial"/>
                          <a:cs typeface="Arial"/>
                        </a:rPr>
                        <a:t>156.8</a:t>
                      </a:r>
                      <a:endParaRPr sz="650">
                        <a:latin typeface="Arial"/>
                        <a:cs typeface="Arial"/>
                      </a:endParaRPr>
                    </a:p>
                  </a:txBody>
                  <a:tcPr marL="0" marR="0" marB="0" marT="14604">
                    <a:lnT w="6350">
                      <a:solidFill>
                        <a:srgbClr val="000000"/>
                      </a:solidFill>
                      <a:prstDash val="solid"/>
                    </a:lnT>
                  </a:tcPr>
                </a:tc>
                <a:tc>
                  <a:txBody>
                    <a:bodyPr/>
                    <a:lstStyle/>
                    <a:p>
                      <a:pPr marL="94615">
                        <a:lnSpc>
                          <a:spcPts val="770"/>
                        </a:lnSpc>
                        <a:spcBef>
                          <a:spcPts val="114"/>
                        </a:spcBef>
                      </a:pPr>
                      <a:r>
                        <a:rPr dirty="0" sz="650">
                          <a:latin typeface="Arial"/>
                          <a:cs typeface="Arial"/>
                        </a:rPr>
                        <a:t>174.4</a:t>
                      </a:r>
                      <a:endParaRPr sz="650">
                        <a:latin typeface="Arial"/>
                        <a:cs typeface="Arial"/>
                      </a:endParaRPr>
                    </a:p>
                  </a:txBody>
                  <a:tcPr marL="0" marR="0" marB="0" marT="14604">
                    <a:lnT w="6350">
                      <a:solidFill>
                        <a:srgbClr val="000000"/>
                      </a:solidFill>
                      <a:prstDash val="solid"/>
                    </a:lnT>
                  </a:tcPr>
                </a:tc>
                <a:tc>
                  <a:txBody>
                    <a:bodyPr/>
                    <a:lstStyle/>
                    <a:p>
                      <a:pPr marL="101600">
                        <a:lnSpc>
                          <a:spcPts val="770"/>
                        </a:lnSpc>
                        <a:spcBef>
                          <a:spcPts val="114"/>
                        </a:spcBef>
                      </a:pPr>
                      <a:r>
                        <a:rPr dirty="0" sz="650">
                          <a:latin typeface="Arial"/>
                          <a:cs typeface="Arial"/>
                        </a:rPr>
                        <a:t>192.5</a:t>
                      </a:r>
                      <a:endParaRPr sz="650">
                        <a:latin typeface="Arial"/>
                        <a:cs typeface="Arial"/>
                      </a:endParaRPr>
                    </a:p>
                  </a:txBody>
                  <a:tcPr marL="0" marR="0" marB="0" marT="14604">
                    <a:lnT w="6350">
                      <a:solidFill>
                        <a:srgbClr val="000000"/>
                      </a:solidFill>
                      <a:prstDash val="solid"/>
                    </a:lnT>
                  </a:tcPr>
                </a:tc>
                <a:tc>
                  <a:txBody>
                    <a:bodyPr/>
                    <a:lstStyle/>
                    <a:p>
                      <a:pPr marL="103505">
                        <a:lnSpc>
                          <a:spcPts val="770"/>
                        </a:lnSpc>
                        <a:spcBef>
                          <a:spcPts val="114"/>
                        </a:spcBef>
                      </a:pPr>
                      <a:r>
                        <a:rPr dirty="0" sz="650">
                          <a:latin typeface="Arial"/>
                          <a:cs typeface="Arial"/>
                        </a:rPr>
                        <a:t>211.1</a:t>
                      </a:r>
                      <a:endParaRPr sz="650">
                        <a:latin typeface="Arial"/>
                        <a:cs typeface="Arial"/>
                      </a:endParaRPr>
                    </a:p>
                  </a:txBody>
                  <a:tcPr marL="0" marR="0" marB="0" marT="14604">
                    <a:lnT w="6350">
                      <a:solidFill>
                        <a:srgbClr val="000000"/>
                      </a:solidFill>
                      <a:prstDash val="solid"/>
                    </a:lnT>
                  </a:tcPr>
                </a:tc>
                <a:tc>
                  <a:txBody>
                    <a:bodyPr/>
                    <a:lstStyle/>
                    <a:p>
                      <a:pPr marL="101600">
                        <a:lnSpc>
                          <a:spcPts val="770"/>
                        </a:lnSpc>
                        <a:spcBef>
                          <a:spcPts val="114"/>
                        </a:spcBef>
                      </a:pPr>
                      <a:r>
                        <a:rPr dirty="0" sz="650">
                          <a:latin typeface="Arial"/>
                          <a:cs typeface="Arial"/>
                        </a:rPr>
                        <a:t>230.2</a:t>
                      </a:r>
                      <a:endParaRPr sz="650">
                        <a:latin typeface="Arial"/>
                        <a:cs typeface="Arial"/>
                      </a:endParaRPr>
                    </a:p>
                  </a:txBody>
                  <a:tcPr marL="0" marR="0" marB="0" marT="14604">
                    <a:lnT w="6350">
                      <a:solidFill>
                        <a:srgbClr val="000000"/>
                      </a:solidFill>
                      <a:prstDash val="solid"/>
                    </a:lnT>
                  </a:tcPr>
                </a:tc>
                <a:tc>
                  <a:txBody>
                    <a:bodyPr/>
                    <a:lstStyle/>
                    <a:p>
                      <a:pPr marL="103505">
                        <a:lnSpc>
                          <a:spcPts val="770"/>
                        </a:lnSpc>
                        <a:spcBef>
                          <a:spcPts val="114"/>
                        </a:spcBef>
                      </a:pPr>
                      <a:r>
                        <a:rPr dirty="0" sz="650">
                          <a:latin typeface="Arial"/>
                          <a:cs typeface="Arial"/>
                        </a:rPr>
                        <a:t>249.9</a:t>
                      </a:r>
                      <a:endParaRPr sz="650">
                        <a:latin typeface="Arial"/>
                        <a:cs typeface="Arial"/>
                      </a:endParaRPr>
                    </a:p>
                  </a:txBody>
                  <a:tcPr marL="0" marR="0" marB="0" marT="14604">
                    <a:lnT w="6350">
                      <a:solidFill>
                        <a:srgbClr val="000000"/>
                      </a:solidFill>
                      <a:prstDash val="solid"/>
                    </a:lnT>
                  </a:tcPr>
                </a:tc>
                <a:tc>
                  <a:txBody>
                    <a:bodyPr/>
                    <a:lstStyle/>
                    <a:p>
                      <a:pPr marL="102235">
                        <a:lnSpc>
                          <a:spcPts val="770"/>
                        </a:lnSpc>
                        <a:spcBef>
                          <a:spcPts val="114"/>
                        </a:spcBef>
                      </a:pPr>
                      <a:r>
                        <a:rPr dirty="0" sz="650">
                          <a:latin typeface="Arial"/>
                          <a:cs typeface="Arial"/>
                        </a:rPr>
                        <a:t>270.1</a:t>
                      </a:r>
                      <a:endParaRPr sz="650">
                        <a:latin typeface="Arial"/>
                        <a:cs typeface="Arial"/>
                      </a:endParaRPr>
                    </a:p>
                  </a:txBody>
                  <a:tcPr marL="0" marR="0" marB="0" marT="14604">
                    <a:lnT w="6350">
                      <a:solidFill>
                        <a:srgbClr val="000000"/>
                      </a:solidFill>
                      <a:prstDash val="solid"/>
                    </a:lnT>
                  </a:tcPr>
                </a:tc>
                <a:tc>
                  <a:txBody>
                    <a:bodyPr/>
                    <a:lstStyle/>
                    <a:p>
                      <a:pPr marL="103505">
                        <a:lnSpc>
                          <a:spcPts val="770"/>
                        </a:lnSpc>
                        <a:spcBef>
                          <a:spcPts val="114"/>
                        </a:spcBef>
                      </a:pPr>
                      <a:r>
                        <a:rPr dirty="0" sz="650">
                          <a:latin typeface="Arial"/>
                          <a:cs typeface="Arial"/>
                        </a:rPr>
                        <a:t>290.8</a:t>
                      </a:r>
                      <a:endParaRPr sz="650">
                        <a:latin typeface="Arial"/>
                        <a:cs typeface="Arial"/>
                      </a:endParaRPr>
                    </a:p>
                  </a:txBody>
                  <a:tcPr marL="0" marR="0" marB="0" marT="14604">
                    <a:lnT w="6350">
                      <a:solidFill>
                        <a:srgbClr val="000000"/>
                      </a:solidFill>
                      <a:prstDash val="solid"/>
                    </a:lnT>
                  </a:tcPr>
                </a:tc>
              </a:tr>
              <a:tr h="129540">
                <a:tc>
                  <a:txBody>
                    <a:bodyPr/>
                    <a:lstStyle/>
                    <a:p>
                      <a:pPr marL="136525">
                        <a:lnSpc>
                          <a:spcPct val="100000"/>
                        </a:lnSpc>
                        <a:spcBef>
                          <a:spcPts val="35"/>
                        </a:spcBef>
                      </a:pPr>
                      <a:r>
                        <a:rPr dirty="0" sz="700" spc="-5">
                          <a:latin typeface="Arial"/>
                          <a:cs typeface="Arial"/>
                        </a:rPr>
                        <a:t>MZL/FL</a:t>
                      </a:r>
                      <a:r>
                        <a:rPr dirty="0" sz="700" spc="-60">
                          <a:latin typeface="Arial"/>
                          <a:cs typeface="Arial"/>
                        </a:rPr>
                        <a:t> </a:t>
                      </a:r>
                      <a:r>
                        <a:rPr dirty="0" sz="700" spc="-5">
                          <a:latin typeface="PMingLiU"/>
                          <a:cs typeface="PMingLiU"/>
                        </a:rPr>
                        <a:t>患</a:t>
                      </a:r>
                      <a:r>
                        <a:rPr dirty="0" sz="700" spc="15">
                          <a:latin typeface="PMingLiU"/>
                          <a:cs typeface="PMingLiU"/>
                        </a:rPr>
                        <a:t>病</a:t>
                      </a:r>
                      <a:r>
                        <a:rPr dirty="0" sz="700" spc="-5">
                          <a:latin typeface="PMingLiU"/>
                          <a:cs typeface="PMingLiU"/>
                        </a:rPr>
                        <a:t>人数</a:t>
                      </a:r>
                      <a:endParaRPr sz="700">
                        <a:latin typeface="PMingLiU"/>
                        <a:cs typeface="PMingLiU"/>
                      </a:endParaRPr>
                    </a:p>
                  </a:txBody>
                  <a:tcPr marL="0" marR="0" marB="0" marT="4445"/>
                </a:tc>
                <a:tc>
                  <a:txBody>
                    <a:bodyPr/>
                    <a:lstStyle/>
                    <a:p>
                      <a:pPr marL="67945">
                        <a:lnSpc>
                          <a:spcPct val="100000"/>
                        </a:lnSpc>
                        <a:spcBef>
                          <a:spcPts val="135"/>
                        </a:spcBef>
                      </a:pPr>
                      <a:r>
                        <a:rPr dirty="0" sz="650">
                          <a:latin typeface="Arial"/>
                          <a:cs typeface="Arial"/>
                        </a:rPr>
                        <a:t>15.9</a:t>
                      </a:r>
                      <a:endParaRPr sz="650">
                        <a:latin typeface="Arial"/>
                        <a:cs typeface="Arial"/>
                      </a:endParaRPr>
                    </a:p>
                  </a:txBody>
                  <a:tcPr marL="0" marR="0" marB="0" marT="17145"/>
                </a:tc>
                <a:tc>
                  <a:txBody>
                    <a:bodyPr/>
                    <a:lstStyle/>
                    <a:p>
                      <a:pPr algn="ctr" marR="36195">
                        <a:lnSpc>
                          <a:spcPct val="100000"/>
                        </a:lnSpc>
                        <a:spcBef>
                          <a:spcPts val="135"/>
                        </a:spcBef>
                      </a:pPr>
                      <a:r>
                        <a:rPr dirty="0" sz="650">
                          <a:latin typeface="Arial"/>
                          <a:cs typeface="Arial"/>
                        </a:rPr>
                        <a:t>18.3</a:t>
                      </a:r>
                      <a:endParaRPr sz="650">
                        <a:latin typeface="Arial"/>
                        <a:cs typeface="Arial"/>
                      </a:endParaRPr>
                    </a:p>
                  </a:txBody>
                  <a:tcPr marL="0" marR="0" marB="0" marT="17145"/>
                </a:tc>
                <a:tc>
                  <a:txBody>
                    <a:bodyPr/>
                    <a:lstStyle/>
                    <a:p>
                      <a:pPr marL="129539">
                        <a:lnSpc>
                          <a:spcPct val="100000"/>
                        </a:lnSpc>
                        <a:spcBef>
                          <a:spcPts val="135"/>
                        </a:spcBef>
                      </a:pPr>
                      <a:r>
                        <a:rPr dirty="0" sz="650">
                          <a:latin typeface="Arial"/>
                          <a:cs typeface="Arial"/>
                        </a:rPr>
                        <a:t>20.8</a:t>
                      </a:r>
                      <a:endParaRPr sz="650">
                        <a:latin typeface="Arial"/>
                        <a:cs typeface="Arial"/>
                      </a:endParaRPr>
                    </a:p>
                  </a:txBody>
                  <a:tcPr marL="0" marR="0" marB="0" marT="17145"/>
                </a:tc>
                <a:tc>
                  <a:txBody>
                    <a:bodyPr/>
                    <a:lstStyle/>
                    <a:p>
                      <a:pPr marL="107950">
                        <a:lnSpc>
                          <a:spcPct val="100000"/>
                        </a:lnSpc>
                        <a:spcBef>
                          <a:spcPts val="135"/>
                        </a:spcBef>
                      </a:pPr>
                      <a:r>
                        <a:rPr dirty="0" sz="650">
                          <a:latin typeface="Arial"/>
                          <a:cs typeface="Arial"/>
                        </a:rPr>
                        <a:t>23.3</a:t>
                      </a:r>
                      <a:endParaRPr sz="650">
                        <a:latin typeface="Arial"/>
                        <a:cs typeface="Arial"/>
                      </a:endParaRPr>
                    </a:p>
                  </a:txBody>
                  <a:tcPr marL="0" marR="0" marB="0" marT="17145"/>
                </a:tc>
                <a:tc>
                  <a:txBody>
                    <a:bodyPr/>
                    <a:lstStyle/>
                    <a:p>
                      <a:pPr marL="94615">
                        <a:lnSpc>
                          <a:spcPct val="100000"/>
                        </a:lnSpc>
                        <a:spcBef>
                          <a:spcPts val="135"/>
                        </a:spcBef>
                      </a:pPr>
                      <a:r>
                        <a:rPr dirty="0" sz="650">
                          <a:latin typeface="Arial"/>
                          <a:cs typeface="Arial"/>
                        </a:rPr>
                        <a:t>26.0</a:t>
                      </a:r>
                      <a:endParaRPr sz="650">
                        <a:latin typeface="Arial"/>
                        <a:cs typeface="Arial"/>
                      </a:endParaRPr>
                    </a:p>
                  </a:txBody>
                  <a:tcPr marL="0" marR="0" marB="0" marT="17145"/>
                </a:tc>
                <a:tc>
                  <a:txBody>
                    <a:bodyPr/>
                    <a:lstStyle/>
                    <a:p>
                      <a:pPr marL="101600">
                        <a:lnSpc>
                          <a:spcPct val="100000"/>
                        </a:lnSpc>
                        <a:spcBef>
                          <a:spcPts val="135"/>
                        </a:spcBef>
                      </a:pPr>
                      <a:r>
                        <a:rPr dirty="0" sz="650">
                          <a:latin typeface="Arial"/>
                          <a:cs typeface="Arial"/>
                        </a:rPr>
                        <a:t>28.6</a:t>
                      </a:r>
                      <a:endParaRPr sz="650">
                        <a:latin typeface="Arial"/>
                        <a:cs typeface="Arial"/>
                      </a:endParaRPr>
                    </a:p>
                  </a:txBody>
                  <a:tcPr marL="0" marR="0" marB="0" marT="17145"/>
                </a:tc>
                <a:tc>
                  <a:txBody>
                    <a:bodyPr/>
                    <a:lstStyle/>
                    <a:p>
                      <a:pPr marL="103505">
                        <a:lnSpc>
                          <a:spcPct val="100000"/>
                        </a:lnSpc>
                        <a:spcBef>
                          <a:spcPts val="135"/>
                        </a:spcBef>
                      </a:pPr>
                      <a:r>
                        <a:rPr dirty="0" sz="650">
                          <a:latin typeface="Arial"/>
                          <a:cs typeface="Arial"/>
                        </a:rPr>
                        <a:t>31.4</a:t>
                      </a:r>
                      <a:endParaRPr sz="650">
                        <a:latin typeface="Arial"/>
                        <a:cs typeface="Arial"/>
                      </a:endParaRPr>
                    </a:p>
                  </a:txBody>
                  <a:tcPr marL="0" marR="0" marB="0" marT="17145"/>
                </a:tc>
                <a:tc>
                  <a:txBody>
                    <a:bodyPr/>
                    <a:lstStyle/>
                    <a:p>
                      <a:pPr marL="101600">
                        <a:lnSpc>
                          <a:spcPct val="100000"/>
                        </a:lnSpc>
                        <a:spcBef>
                          <a:spcPts val="135"/>
                        </a:spcBef>
                      </a:pPr>
                      <a:r>
                        <a:rPr dirty="0" sz="650">
                          <a:latin typeface="Arial"/>
                          <a:cs typeface="Arial"/>
                        </a:rPr>
                        <a:t>34.3</a:t>
                      </a:r>
                      <a:endParaRPr sz="650">
                        <a:latin typeface="Arial"/>
                        <a:cs typeface="Arial"/>
                      </a:endParaRPr>
                    </a:p>
                  </a:txBody>
                  <a:tcPr marL="0" marR="0" marB="0" marT="17145"/>
                </a:tc>
                <a:tc>
                  <a:txBody>
                    <a:bodyPr/>
                    <a:lstStyle/>
                    <a:p>
                      <a:pPr marL="103505">
                        <a:lnSpc>
                          <a:spcPct val="100000"/>
                        </a:lnSpc>
                        <a:spcBef>
                          <a:spcPts val="135"/>
                        </a:spcBef>
                      </a:pPr>
                      <a:r>
                        <a:rPr dirty="0" sz="650">
                          <a:latin typeface="Arial"/>
                          <a:cs typeface="Arial"/>
                        </a:rPr>
                        <a:t>37.2</a:t>
                      </a:r>
                      <a:endParaRPr sz="650">
                        <a:latin typeface="Arial"/>
                        <a:cs typeface="Arial"/>
                      </a:endParaRPr>
                    </a:p>
                  </a:txBody>
                  <a:tcPr marL="0" marR="0" marB="0" marT="17145"/>
                </a:tc>
                <a:tc>
                  <a:txBody>
                    <a:bodyPr/>
                    <a:lstStyle/>
                    <a:p>
                      <a:pPr marL="102235">
                        <a:lnSpc>
                          <a:spcPct val="100000"/>
                        </a:lnSpc>
                        <a:spcBef>
                          <a:spcPts val="135"/>
                        </a:spcBef>
                      </a:pPr>
                      <a:r>
                        <a:rPr dirty="0" sz="650">
                          <a:latin typeface="Arial"/>
                          <a:cs typeface="Arial"/>
                        </a:rPr>
                        <a:t>40.2</a:t>
                      </a:r>
                      <a:endParaRPr sz="650">
                        <a:latin typeface="Arial"/>
                        <a:cs typeface="Arial"/>
                      </a:endParaRPr>
                    </a:p>
                  </a:txBody>
                  <a:tcPr marL="0" marR="0" marB="0" marT="17145"/>
                </a:tc>
                <a:tc>
                  <a:txBody>
                    <a:bodyPr/>
                    <a:lstStyle/>
                    <a:p>
                      <a:pPr marL="103505">
                        <a:lnSpc>
                          <a:spcPct val="100000"/>
                        </a:lnSpc>
                        <a:spcBef>
                          <a:spcPts val="135"/>
                        </a:spcBef>
                      </a:pPr>
                      <a:r>
                        <a:rPr dirty="0" sz="650">
                          <a:latin typeface="Arial"/>
                          <a:cs typeface="Arial"/>
                        </a:rPr>
                        <a:t>43.3</a:t>
                      </a:r>
                      <a:endParaRPr sz="650">
                        <a:latin typeface="Arial"/>
                        <a:cs typeface="Arial"/>
                      </a:endParaRPr>
                    </a:p>
                  </a:txBody>
                  <a:tcPr marL="0" marR="0" marB="0" marT="17145"/>
                </a:tc>
              </a:tr>
              <a:tr h="129539">
                <a:tc>
                  <a:txBody>
                    <a:bodyPr/>
                    <a:lstStyle/>
                    <a:p>
                      <a:pPr marL="136525">
                        <a:lnSpc>
                          <a:spcPct val="100000"/>
                        </a:lnSpc>
                        <a:spcBef>
                          <a:spcPts val="50"/>
                        </a:spcBef>
                      </a:pPr>
                      <a:r>
                        <a:rPr dirty="0" sz="700" spc="-5">
                          <a:latin typeface="Arial"/>
                          <a:cs typeface="Arial"/>
                        </a:rPr>
                        <a:t>MCL</a:t>
                      </a:r>
                      <a:r>
                        <a:rPr dirty="0" sz="700" spc="-60">
                          <a:latin typeface="Arial"/>
                          <a:cs typeface="Arial"/>
                        </a:rPr>
                        <a:t> </a:t>
                      </a:r>
                      <a:r>
                        <a:rPr dirty="0" sz="700" spc="15">
                          <a:latin typeface="PMingLiU"/>
                          <a:cs typeface="PMingLiU"/>
                        </a:rPr>
                        <a:t>患</a:t>
                      </a:r>
                      <a:r>
                        <a:rPr dirty="0" sz="700" spc="-5">
                          <a:latin typeface="PMingLiU"/>
                          <a:cs typeface="PMingLiU"/>
                        </a:rPr>
                        <a:t>病人数</a:t>
                      </a:r>
                      <a:endParaRPr sz="700">
                        <a:latin typeface="PMingLiU"/>
                        <a:cs typeface="PMingLiU"/>
                      </a:endParaRPr>
                    </a:p>
                  </a:txBody>
                  <a:tcPr marL="0" marR="0" marB="0" marT="6350"/>
                </a:tc>
                <a:tc>
                  <a:txBody>
                    <a:bodyPr/>
                    <a:lstStyle/>
                    <a:p>
                      <a:pPr marL="67945">
                        <a:lnSpc>
                          <a:spcPct val="100000"/>
                        </a:lnSpc>
                        <a:spcBef>
                          <a:spcPts val="120"/>
                        </a:spcBef>
                      </a:pPr>
                      <a:r>
                        <a:rPr dirty="0" sz="650">
                          <a:latin typeface="Arial"/>
                          <a:cs typeface="Arial"/>
                        </a:rPr>
                        <a:t>8.9</a:t>
                      </a:r>
                      <a:endParaRPr sz="650">
                        <a:latin typeface="Arial"/>
                        <a:cs typeface="Arial"/>
                      </a:endParaRPr>
                    </a:p>
                  </a:txBody>
                  <a:tcPr marL="0" marR="0" marB="0" marT="15240"/>
                </a:tc>
                <a:tc>
                  <a:txBody>
                    <a:bodyPr/>
                    <a:lstStyle/>
                    <a:p>
                      <a:pPr algn="ctr" marR="36195">
                        <a:lnSpc>
                          <a:spcPct val="100000"/>
                        </a:lnSpc>
                        <a:spcBef>
                          <a:spcPts val="120"/>
                        </a:spcBef>
                      </a:pPr>
                      <a:r>
                        <a:rPr dirty="0" sz="650">
                          <a:latin typeface="Arial"/>
                          <a:cs typeface="Arial"/>
                        </a:rPr>
                        <a:t>10.2</a:t>
                      </a:r>
                      <a:endParaRPr sz="650">
                        <a:latin typeface="Arial"/>
                        <a:cs typeface="Arial"/>
                      </a:endParaRPr>
                    </a:p>
                  </a:txBody>
                  <a:tcPr marL="0" marR="0" marB="0" marT="15240"/>
                </a:tc>
                <a:tc>
                  <a:txBody>
                    <a:bodyPr/>
                    <a:lstStyle/>
                    <a:p>
                      <a:pPr marL="129539">
                        <a:lnSpc>
                          <a:spcPct val="100000"/>
                        </a:lnSpc>
                        <a:spcBef>
                          <a:spcPts val="120"/>
                        </a:spcBef>
                      </a:pPr>
                      <a:r>
                        <a:rPr dirty="0" sz="650">
                          <a:latin typeface="Arial"/>
                          <a:cs typeface="Arial"/>
                        </a:rPr>
                        <a:t>11.6</a:t>
                      </a:r>
                      <a:endParaRPr sz="650">
                        <a:latin typeface="Arial"/>
                        <a:cs typeface="Arial"/>
                      </a:endParaRPr>
                    </a:p>
                  </a:txBody>
                  <a:tcPr marL="0" marR="0" marB="0" marT="15240"/>
                </a:tc>
                <a:tc>
                  <a:txBody>
                    <a:bodyPr/>
                    <a:lstStyle/>
                    <a:p>
                      <a:pPr marL="107950">
                        <a:lnSpc>
                          <a:spcPct val="100000"/>
                        </a:lnSpc>
                        <a:spcBef>
                          <a:spcPts val="120"/>
                        </a:spcBef>
                      </a:pPr>
                      <a:r>
                        <a:rPr dirty="0" sz="650">
                          <a:latin typeface="Arial"/>
                          <a:cs typeface="Arial"/>
                        </a:rPr>
                        <a:t>13.0</a:t>
                      </a:r>
                      <a:endParaRPr sz="650">
                        <a:latin typeface="Arial"/>
                        <a:cs typeface="Arial"/>
                      </a:endParaRPr>
                    </a:p>
                  </a:txBody>
                  <a:tcPr marL="0" marR="0" marB="0" marT="15240"/>
                </a:tc>
                <a:tc>
                  <a:txBody>
                    <a:bodyPr/>
                    <a:lstStyle/>
                    <a:p>
                      <a:pPr marL="94615">
                        <a:lnSpc>
                          <a:spcPct val="100000"/>
                        </a:lnSpc>
                        <a:spcBef>
                          <a:spcPts val="120"/>
                        </a:spcBef>
                      </a:pPr>
                      <a:r>
                        <a:rPr dirty="0" sz="650">
                          <a:latin typeface="Arial"/>
                          <a:cs typeface="Arial"/>
                        </a:rPr>
                        <a:t>14.5</a:t>
                      </a:r>
                      <a:endParaRPr sz="650">
                        <a:latin typeface="Arial"/>
                        <a:cs typeface="Arial"/>
                      </a:endParaRPr>
                    </a:p>
                  </a:txBody>
                  <a:tcPr marL="0" marR="0" marB="0" marT="15240"/>
                </a:tc>
                <a:tc>
                  <a:txBody>
                    <a:bodyPr/>
                    <a:lstStyle/>
                    <a:p>
                      <a:pPr marL="101600">
                        <a:lnSpc>
                          <a:spcPct val="100000"/>
                        </a:lnSpc>
                        <a:spcBef>
                          <a:spcPts val="120"/>
                        </a:spcBef>
                      </a:pPr>
                      <a:r>
                        <a:rPr dirty="0" sz="650">
                          <a:latin typeface="Arial"/>
                          <a:cs typeface="Arial"/>
                        </a:rPr>
                        <a:t>16.0</a:t>
                      </a:r>
                      <a:endParaRPr sz="650">
                        <a:latin typeface="Arial"/>
                        <a:cs typeface="Arial"/>
                      </a:endParaRPr>
                    </a:p>
                  </a:txBody>
                  <a:tcPr marL="0" marR="0" marB="0" marT="15240"/>
                </a:tc>
                <a:tc>
                  <a:txBody>
                    <a:bodyPr/>
                    <a:lstStyle/>
                    <a:p>
                      <a:pPr marL="103505">
                        <a:lnSpc>
                          <a:spcPct val="100000"/>
                        </a:lnSpc>
                        <a:spcBef>
                          <a:spcPts val="120"/>
                        </a:spcBef>
                      </a:pPr>
                      <a:r>
                        <a:rPr dirty="0" sz="650">
                          <a:latin typeface="Arial"/>
                          <a:cs typeface="Arial"/>
                        </a:rPr>
                        <a:t>17.5</a:t>
                      </a:r>
                      <a:endParaRPr sz="650">
                        <a:latin typeface="Arial"/>
                        <a:cs typeface="Arial"/>
                      </a:endParaRPr>
                    </a:p>
                  </a:txBody>
                  <a:tcPr marL="0" marR="0" marB="0" marT="15240"/>
                </a:tc>
                <a:tc>
                  <a:txBody>
                    <a:bodyPr/>
                    <a:lstStyle/>
                    <a:p>
                      <a:pPr marL="101600">
                        <a:lnSpc>
                          <a:spcPct val="100000"/>
                        </a:lnSpc>
                        <a:spcBef>
                          <a:spcPts val="120"/>
                        </a:spcBef>
                      </a:pPr>
                      <a:r>
                        <a:rPr dirty="0" sz="650">
                          <a:latin typeface="Arial"/>
                          <a:cs typeface="Arial"/>
                        </a:rPr>
                        <a:t>19.1</a:t>
                      </a:r>
                      <a:endParaRPr sz="650">
                        <a:latin typeface="Arial"/>
                        <a:cs typeface="Arial"/>
                      </a:endParaRPr>
                    </a:p>
                  </a:txBody>
                  <a:tcPr marL="0" marR="0" marB="0" marT="15240"/>
                </a:tc>
                <a:tc>
                  <a:txBody>
                    <a:bodyPr/>
                    <a:lstStyle/>
                    <a:p>
                      <a:pPr marL="103505">
                        <a:lnSpc>
                          <a:spcPct val="100000"/>
                        </a:lnSpc>
                        <a:spcBef>
                          <a:spcPts val="120"/>
                        </a:spcBef>
                      </a:pPr>
                      <a:r>
                        <a:rPr dirty="0" sz="650">
                          <a:latin typeface="Arial"/>
                          <a:cs typeface="Arial"/>
                        </a:rPr>
                        <a:t>20.7</a:t>
                      </a:r>
                      <a:endParaRPr sz="650">
                        <a:latin typeface="Arial"/>
                        <a:cs typeface="Arial"/>
                      </a:endParaRPr>
                    </a:p>
                  </a:txBody>
                  <a:tcPr marL="0" marR="0" marB="0" marT="15240"/>
                </a:tc>
                <a:tc>
                  <a:txBody>
                    <a:bodyPr/>
                    <a:lstStyle/>
                    <a:p>
                      <a:pPr marL="102235">
                        <a:lnSpc>
                          <a:spcPct val="100000"/>
                        </a:lnSpc>
                        <a:spcBef>
                          <a:spcPts val="120"/>
                        </a:spcBef>
                      </a:pPr>
                      <a:r>
                        <a:rPr dirty="0" sz="650">
                          <a:latin typeface="Arial"/>
                          <a:cs typeface="Arial"/>
                        </a:rPr>
                        <a:t>22.4</a:t>
                      </a:r>
                      <a:endParaRPr sz="650">
                        <a:latin typeface="Arial"/>
                        <a:cs typeface="Arial"/>
                      </a:endParaRPr>
                    </a:p>
                  </a:txBody>
                  <a:tcPr marL="0" marR="0" marB="0" marT="15240"/>
                </a:tc>
                <a:tc>
                  <a:txBody>
                    <a:bodyPr/>
                    <a:lstStyle/>
                    <a:p>
                      <a:pPr marL="103505">
                        <a:lnSpc>
                          <a:spcPct val="100000"/>
                        </a:lnSpc>
                        <a:spcBef>
                          <a:spcPts val="120"/>
                        </a:spcBef>
                      </a:pPr>
                      <a:r>
                        <a:rPr dirty="0" sz="650">
                          <a:latin typeface="Arial"/>
                          <a:cs typeface="Arial"/>
                        </a:rPr>
                        <a:t>24.1</a:t>
                      </a:r>
                      <a:endParaRPr sz="650">
                        <a:latin typeface="Arial"/>
                        <a:cs typeface="Arial"/>
                      </a:endParaRPr>
                    </a:p>
                  </a:txBody>
                  <a:tcPr marL="0" marR="0" marB="0" marT="15240"/>
                </a:tc>
              </a:tr>
              <a:tr h="139383">
                <a:tc>
                  <a:txBody>
                    <a:bodyPr/>
                    <a:lstStyle/>
                    <a:p>
                      <a:pPr marL="136525">
                        <a:lnSpc>
                          <a:spcPct val="100000"/>
                        </a:lnSpc>
                        <a:spcBef>
                          <a:spcPts val="35"/>
                        </a:spcBef>
                      </a:pPr>
                      <a:r>
                        <a:rPr dirty="0" sz="700" spc="-5">
                          <a:latin typeface="Arial"/>
                          <a:cs typeface="Arial"/>
                        </a:rPr>
                        <a:t>CLL/SLL</a:t>
                      </a:r>
                      <a:r>
                        <a:rPr dirty="0" sz="700" spc="-60">
                          <a:latin typeface="Arial"/>
                          <a:cs typeface="Arial"/>
                        </a:rPr>
                        <a:t> </a:t>
                      </a:r>
                      <a:r>
                        <a:rPr dirty="0" sz="700" spc="-5">
                          <a:latin typeface="PMingLiU"/>
                          <a:cs typeface="PMingLiU"/>
                        </a:rPr>
                        <a:t>患</a:t>
                      </a:r>
                      <a:r>
                        <a:rPr dirty="0" sz="700" spc="15">
                          <a:latin typeface="PMingLiU"/>
                          <a:cs typeface="PMingLiU"/>
                        </a:rPr>
                        <a:t>病</a:t>
                      </a:r>
                      <a:r>
                        <a:rPr dirty="0" sz="700" spc="-5">
                          <a:latin typeface="PMingLiU"/>
                          <a:cs typeface="PMingLiU"/>
                        </a:rPr>
                        <a:t>人数</a:t>
                      </a:r>
                      <a:endParaRPr sz="700">
                        <a:latin typeface="PMingLiU"/>
                        <a:cs typeface="PMingLiU"/>
                      </a:endParaRPr>
                    </a:p>
                  </a:txBody>
                  <a:tcPr marL="0" marR="0" marB="0" marT="4445">
                    <a:lnB w="6350">
                      <a:solidFill>
                        <a:srgbClr val="000000"/>
                      </a:solidFill>
                      <a:prstDash val="solid"/>
                    </a:lnB>
                  </a:tcPr>
                </a:tc>
                <a:tc>
                  <a:txBody>
                    <a:bodyPr/>
                    <a:lstStyle/>
                    <a:p>
                      <a:pPr marL="67945">
                        <a:lnSpc>
                          <a:spcPct val="100000"/>
                        </a:lnSpc>
                        <a:spcBef>
                          <a:spcPts val="135"/>
                        </a:spcBef>
                      </a:pPr>
                      <a:r>
                        <a:rPr dirty="0" sz="650">
                          <a:latin typeface="Arial"/>
                          <a:cs typeface="Arial"/>
                        </a:rPr>
                        <a:t>12.0</a:t>
                      </a:r>
                      <a:endParaRPr sz="650">
                        <a:latin typeface="Arial"/>
                        <a:cs typeface="Arial"/>
                      </a:endParaRPr>
                    </a:p>
                  </a:txBody>
                  <a:tcPr marL="0" marR="0" marB="0" marT="17145">
                    <a:lnB w="6350">
                      <a:solidFill>
                        <a:srgbClr val="000000"/>
                      </a:solidFill>
                      <a:prstDash val="solid"/>
                    </a:lnB>
                  </a:tcPr>
                </a:tc>
                <a:tc>
                  <a:txBody>
                    <a:bodyPr/>
                    <a:lstStyle/>
                    <a:p>
                      <a:pPr algn="ctr" marR="36195">
                        <a:lnSpc>
                          <a:spcPct val="100000"/>
                        </a:lnSpc>
                        <a:spcBef>
                          <a:spcPts val="135"/>
                        </a:spcBef>
                      </a:pPr>
                      <a:r>
                        <a:rPr dirty="0" sz="650">
                          <a:latin typeface="Arial"/>
                          <a:cs typeface="Arial"/>
                        </a:rPr>
                        <a:t>13.8</a:t>
                      </a:r>
                      <a:endParaRPr sz="650">
                        <a:latin typeface="Arial"/>
                        <a:cs typeface="Arial"/>
                      </a:endParaRPr>
                    </a:p>
                  </a:txBody>
                  <a:tcPr marL="0" marR="0" marB="0" marT="17145">
                    <a:lnB w="6350">
                      <a:solidFill>
                        <a:srgbClr val="000000"/>
                      </a:solidFill>
                      <a:prstDash val="solid"/>
                    </a:lnB>
                  </a:tcPr>
                </a:tc>
                <a:tc>
                  <a:txBody>
                    <a:bodyPr/>
                    <a:lstStyle/>
                    <a:p>
                      <a:pPr marL="129539">
                        <a:lnSpc>
                          <a:spcPct val="100000"/>
                        </a:lnSpc>
                        <a:spcBef>
                          <a:spcPts val="135"/>
                        </a:spcBef>
                      </a:pPr>
                      <a:r>
                        <a:rPr dirty="0" sz="650">
                          <a:latin typeface="Arial"/>
                          <a:cs typeface="Arial"/>
                        </a:rPr>
                        <a:t>15.7</a:t>
                      </a:r>
                      <a:endParaRPr sz="650">
                        <a:latin typeface="Arial"/>
                        <a:cs typeface="Arial"/>
                      </a:endParaRPr>
                    </a:p>
                  </a:txBody>
                  <a:tcPr marL="0" marR="0" marB="0" marT="17145">
                    <a:lnB w="6350">
                      <a:solidFill>
                        <a:srgbClr val="000000"/>
                      </a:solidFill>
                      <a:prstDash val="solid"/>
                    </a:lnB>
                  </a:tcPr>
                </a:tc>
                <a:tc>
                  <a:txBody>
                    <a:bodyPr/>
                    <a:lstStyle/>
                    <a:p>
                      <a:pPr marL="107950">
                        <a:lnSpc>
                          <a:spcPct val="100000"/>
                        </a:lnSpc>
                        <a:spcBef>
                          <a:spcPts val="135"/>
                        </a:spcBef>
                      </a:pPr>
                      <a:r>
                        <a:rPr dirty="0" sz="650">
                          <a:latin typeface="Arial"/>
                          <a:cs typeface="Arial"/>
                        </a:rPr>
                        <a:t>17.6</a:t>
                      </a:r>
                      <a:endParaRPr sz="650">
                        <a:latin typeface="Arial"/>
                        <a:cs typeface="Arial"/>
                      </a:endParaRPr>
                    </a:p>
                  </a:txBody>
                  <a:tcPr marL="0" marR="0" marB="0" marT="17145">
                    <a:lnB w="6350">
                      <a:solidFill>
                        <a:srgbClr val="000000"/>
                      </a:solidFill>
                      <a:prstDash val="solid"/>
                    </a:lnB>
                  </a:tcPr>
                </a:tc>
                <a:tc>
                  <a:txBody>
                    <a:bodyPr/>
                    <a:lstStyle/>
                    <a:p>
                      <a:pPr marL="94615">
                        <a:lnSpc>
                          <a:spcPct val="100000"/>
                        </a:lnSpc>
                        <a:spcBef>
                          <a:spcPts val="135"/>
                        </a:spcBef>
                      </a:pPr>
                      <a:r>
                        <a:rPr dirty="0" sz="650">
                          <a:latin typeface="Arial"/>
                          <a:cs typeface="Arial"/>
                        </a:rPr>
                        <a:t>19.6</a:t>
                      </a:r>
                      <a:endParaRPr sz="650">
                        <a:latin typeface="Arial"/>
                        <a:cs typeface="Arial"/>
                      </a:endParaRPr>
                    </a:p>
                  </a:txBody>
                  <a:tcPr marL="0" marR="0" marB="0" marT="17145">
                    <a:lnB w="6350">
                      <a:solidFill>
                        <a:srgbClr val="000000"/>
                      </a:solidFill>
                      <a:prstDash val="solid"/>
                    </a:lnB>
                  </a:tcPr>
                </a:tc>
                <a:tc>
                  <a:txBody>
                    <a:bodyPr/>
                    <a:lstStyle/>
                    <a:p>
                      <a:pPr marL="101600">
                        <a:lnSpc>
                          <a:spcPct val="100000"/>
                        </a:lnSpc>
                        <a:spcBef>
                          <a:spcPts val="135"/>
                        </a:spcBef>
                      </a:pPr>
                      <a:r>
                        <a:rPr dirty="0" sz="650">
                          <a:latin typeface="Arial"/>
                          <a:cs typeface="Arial"/>
                        </a:rPr>
                        <a:t>21.6</a:t>
                      </a:r>
                      <a:endParaRPr sz="650">
                        <a:latin typeface="Arial"/>
                        <a:cs typeface="Arial"/>
                      </a:endParaRPr>
                    </a:p>
                  </a:txBody>
                  <a:tcPr marL="0" marR="0" marB="0" marT="17145">
                    <a:lnB w="6350">
                      <a:solidFill>
                        <a:srgbClr val="000000"/>
                      </a:solidFill>
                      <a:prstDash val="solid"/>
                    </a:lnB>
                  </a:tcPr>
                </a:tc>
                <a:tc>
                  <a:txBody>
                    <a:bodyPr/>
                    <a:lstStyle/>
                    <a:p>
                      <a:pPr marL="103505">
                        <a:lnSpc>
                          <a:spcPct val="100000"/>
                        </a:lnSpc>
                        <a:spcBef>
                          <a:spcPts val="135"/>
                        </a:spcBef>
                      </a:pPr>
                      <a:r>
                        <a:rPr dirty="0" sz="650">
                          <a:latin typeface="Arial"/>
                          <a:cs typeface="Arial"/>
                        </a:rPr>
                        <a:t>23.7</a:t>
                      </a:r>
                      <a:endParaRPr sz="650">
                        <a:latin typeface="Arial"/>
                        <a:cs typeface="Arial"/>
                      </a:endParaRPr>
                    </a:p>
                  </a:txBody>
                  <a:tcPr marL="0" marR="0" marB="0" marT="17145">
                    <a:lnB w="6350">
                      <a:solidFill>
                        <a:srgbClr val="000000"/>
                      </a:solidFill>
                      <a:prstDash val="solid"/>
                    </a:lnB>
                  </a:tcPr>
                </a:tc>
                <a:tc>
                  <a:txBody>
                    <a:bodyPr/>
                    <a:lstStyle/>
                    <a:p>
                      <a:pPr marL="101600">
                        <a:lnSpc>
                          <a:spcPct val="100000"/>
                        </a:lnSpc>
                        <a:spcBef>
                          <a:spcPts val="135"/>
                        </a:spcBef>
                      </a:pPr>
                      <a:r>
                        <a:rPr dirty="0" sz="650">
                          <a:latin typeface="Arial"/>
                          <a:cs typeface="Arial"/>
                        </a:rPr>
                        <a:t>25.8</a:t>
                      </a:r>
                      <a:endParaRPr sz="650">
                        <a:latin typeface="Arial"/>
                        <a:cs typeface="Arial"/>
                      </a:endParaRPr>
                    </a:p>
                  </a:txBody>
                  <a:tcPr marL="0" marR="0" marB="0" marT="17145">
                    <a:lnB w="6350">
                      <a:solidFill>
                        <a:srgbClr val="000000"/>
                      </a:solidFill>
                      <a:prstDash val="solid"/>
                    </a:lnB>
                  </a:tcPr>
                </a:tc>
                <a:tc>
                  <a:txBody>
                    <a:bodyPr/>
                    <a:lstStyle/>
                    <a:p>
                      <a:pPr marL="103505">
                        <a:lnSpc>
                          <a:spcPct val="100000"/>
                        </a:lnSpc>
                        <a:spcBef>
                          <a:spcPts val="135"/>
                        </a:spcBef>
                      </a:pPr>
                      <a:r>
                        <a:rPr dirty="0" sz="650">
                          <a:latin typeface="Arial"/>
                          <a:cs typeface="Arial"/>
                        </a:rPr>
                        <a:t>28.0</a:t>
                      </a:r>
                      <a:endParaRPr sz="650">
                        <a:latin typeface="Arial"/>
                        <a:cs typeface="Arial"/>
                      </a:endParaRPr>
                    </a:p>
                  </a:txBody>
                  <a:tcPr marL="0" marR="0" marB="0" marT="17145">
                    <a:lnB w="6350">
                      <a:solidFill>
                        <a:srgbClr val="000000"/>
                      </a:solidFill>
                      <a:prstDash val="solid"/>
                    </a:lnB>
                  </a:tcPr>
                </a:tc>
                <a:tc>
                  <a:txBody>
                    <a:bodyPr/>
                    <a:lstStyle/>
                    <a:p>
                      <a:pPr marL="102235">
                        <a:lnSpc>
                          <a:spcPct val="100000"/>
                        </a:lnSpc>
                        <a:spcBef>
                          <a:spcPts val="135"/>
                        </a:spcBef>
                      </a:pPr>
                      <a:r>
                        <a:rPr dirty="0" sz="650">
                          <a:latin typeface="Arial"/>
                          <a:cs typeface="Arial"/>
                        </a:rPr>
                        <a:t>30.3</a:t>
                      </a:r>
                      <a:endParaRPr sz="650">
                        <a:latin typeface="Arial"/>
                        <a:cs typeface="Arial"/>
                      </a:endParaRPr>
                    </a:p>
                  </a:txBody>
                  <a:tcPr marL="0" marR="0" marB="0" marT="17145">
                    <a:lnB w="6350">
                      <a:solidFill>
                        <a:srgbClr val="000000"/>
                      </a:solidFill>
                      <a:prstDash val="solid"/>
                    </a:lnB>
                  </a:tcPr>
                </a:tc>
                <a:tc>
                  <a:txBody>
                    <a:bodyPr/>
                    <a:lstStyle/>
                    <a:p>
                      <a:pPr marL="103505">
                        <a:lnSpc>
                          <a:spcPct val="100000"/>
                        </a:lnSpc>
                        <a:spcBef>
                          <a:spcPts val="135"/>
                        </a:spcBef>
                      </a:pPr>
                      <a:r>
                        <a:rPr dirty="0" sz="650">
                          <a:latin typeface="Arial"/>
                          <a:cs typeface="Arial"/>
                        </a:rPr>
                        <a:t>32.6</a:t>
                      </a:r>
                      <a:endParaRPr sz="650">
                        <a:latin typeface="Arial"/>
                        <a:cs typeface="Arial"/>
                      </a:endParaRPr>
                    </a:p>
                  </a:txBody>
                  <a:tcPr marL="0" marR="0" marB="0" marT="17145">
                    <a:lnB w="6350">
                      <a:solidFill>
                        <a:srgbClr val="000000"/>
                      </a:solidFill>
                      <a:prstDash val="solid"/>
                    </a:lnB>
                  </a:tcPr>
                </a:tc>
              </a:tr>
              <a:tr h="123392">
                <a:tc>
                  <a:txBody>
                    <a:bodyPr/>
                    <a:lstStyle/>
                    <a:p>
                      <a:pPr marL="136525">
                        <a:lnSpc>
                          <a:spcPct val="100000"/>
                        </a:lnSpc>
                        <a:spcBef>
                          <a:spcPts val="45"/>
                        </a:spcBef>
                      </a:pPr>
                      <a:r>
                        <a:rPr dirty="0" sz="650" spc="-5">
                          <a:latin typeface="Arial"/>
                          <a:cs typeface="Arial"/>
                        </a:rPr>
                        <a:t>2L+</a:t>
                      </a:r>
                      <a:r>
                        <a:rPr dirty="0" sz="650" spc="10">
                          <a:latin typeface="Arial"/>
                          <a:cs typeface="Arial"/>
                        </a:rPr>
                        <a:t> </a:t>
                      </a:r>
                      <a:r>
                        <a:rPr dirty="0" sz="650" spc="-10">
                          <a:latin typeface="Arial"/>
                          <a:cs typeface="Arial"/>
                        </a:rPr>
                        <a:t>r/r</a:t>
                      </a:r>
                      <a:r>
                        <a:rPr dirty="0" sz="650" spc="10">
                          <a:latin typeface="Arial"/>
                          <a:cs typeface="Arial"/>
                        </a:rPr>
                        <a:t> </a:t>
                      </a:r>
                      <a:r>
                        <a:rPr dirty="0" sz="650" spc="-10">
                          <a:latin typeface="Arial"/>
                          <a:cs typeface="Arial"/>
                        </a:rPr>
                        <a:t>LBCL</a:t>
                      </a:r>
                      <a:r>
                        <a:rPr dirty="0" sz="650" spc="-35">
                          <a:latin typeface="Arial"/>
                          <a:cs typeface="Arial"/>
                        </a:rPr>
                        <a:t> </a:t>
                      </a:r>
                      <a:r>
                        <a:rPr dirty="0" sz="650" spc="-5">
                          <a:latin typeface="PMingLiU"/>
                          <a:cs typeface="PMingLiU"/>
                        </a:rPr>
                        <a:t>患病人数</a:t>
                      </a:r>
                      <a:endParaRPr sz="650">
                        <a:latin typeface="PMingLiU"/>
                        <a:cs typeface="PMingLiU"/>
                      </a:endParaRPr>
                    </a:p>
                  </a:txBody>
                  <a:tcPr marL="0" marR="0" marB="0" marT="5715">
                    <a:lnT w="6350">
                      <a:solidFill>
                        <a:srgbClr val="000000"/>
                      </a:solidFill>
                      <a:prstDash val="solid"/>
                    </a:lnT>
                  </a:tcPr>
                </a:tc>
                <a:tc>
                  <a:txBody>
                    <a:bodyPr/>
                    <a:lstStyle/>
                    <a:p>
                      <a:pPr marL="67945">
                        <a:lnSpc>
                          <a:spcPts val="780"/>
                        </a:lnSpc>
                        <a:spcBef>
                          <a:spcPts val="95"/>
                        </a:spcBef>
                      </a:pPr>
                      <a:r>
                        <a:rPr dirty="0" sz="650">
                          <a:latin typeface="Arial"/>
                          <a:cs typeface="Arial"/>
                        </a:rPr>
                        <a:t>75.2</a:t>
                      </a:r>
                      <a:endParaRPr sz="650">
                        <a:latin typeface="Arial"/>
                        <a:cs typeface="Arial"/>
                      </a:endParaRPr>
                    </a:p>
                  </a:txBody>
                  <a:tcPr marL="0" marR="0" marB="0" marT="12065">
                    <a:lnT w="6350">
                      <a:solidFill>
                        <a:srgbClr val="000000"/>
                      </a:solidFill>
                      <a:prstDash val="solid"/>
                    </a:lnT>
                  </a:tcPr>
                </a:tc>
                <a:tc>
                  <a:txBody>
                    <a:bodyPr/>
                    <a:lstStyle/>
                    <a:p>
                      <a:pPr algn="ctr" marR="36195">
                        <a:lnSpc>
                          <a:spcPts val="780"/>
                        </a:lnSpc>
                        <a:spcBef>
                          <a:spcPts val="95"/>
                        </a:spcBef>
                      </a:pPr>
                      <a:r>
                        <a:rPr dirty="0" sz="650">
                          <a:latin typeface="Arial"/>
                          <a:cs typeface="Arial"/>
                        </a:rPr>
                        <a:t>86.6</a:t>
                      </a:r>
                      <a:endParaRPr sz="650">
                        <a:latin typeface="Arial"/>
                        <a:cs typeface="Arial"/>
                      </a:endParaRPr>
                    </a:p>
                  </a:txBody>
                  <a:tcPr marL="0" marR="0" marB="0" marT="12065">
                    <a:lnT w="6350">
                      <a:solidFill>
                        <a:srgbClr val="000000"/>
                      </a:solidFill>
                      <a:prstDash val="solid"/>
                    </a:lnT>
                  </a:tcPr>
                </a:tc>
                <a:tc>
                  <a:txBody>
                    <a:bodyPr/>
                    <a:lstStyle/>
                    <a:p>
                      <a:pPr marL="129539">
                        <a:lnSpc>
                          <a:spcPts val="780"/>
                        </a:lnSpc>
                        <a:spcBef>
                          <a:spcPts val="95"/>
                        </a:spcBef>
                      </a:pPr>
                      <a:r>
                        <a:rPr dirty="0" sz="650">
                          <a:latin typeface="Arial"/>
                          <a:cs typeface="Arial"/>
                        </a:rPr>
                        <a:t>98.4</a:t>
                      </a:r>
                      <a:endParaRPr sz="650">
                        <a:latin typeface="Arial"/>
                        <a:cs typeface="Arial"/>
                      </a:endParaRPr>
                    </a:p>
                  </a:txBody>
                  <a:tcPr marL="0" marR="0" marB="0" marT="12065">
                    <a:lnT w="6350">
                      <a:solidFill>
                        <a:srgbClr val="000000"/>
                      </a:solidFill>
                      <a:prstDash val="solid"/>
                    </a:lnT>
                  </a:tcPr>
                </a:tc>
                <a:tc>
                  <a:txBody>
                    <a:bodyPr/>
                    <a:lstStyle/>
                    <a:p>
                      <a:pPr marL="107950">
                        <a:lnSpc>
                          <a:spcPts val="780"/>
                        </a:lnSpc>
                        <a:spcBef>
                          <a:spcPts val="95"/>
                        </a:spcBef>
                      </a:pPr>
                      <a:r>
                        <a:rPr dirty="0" sz="650">
                          <a:latin typeface="Arial"/>
                          <a:cs typeface="Arial"/>
                        </a:rPr>
                        <a:t>110.4</a:t>
                      </a:r>
                      <a:endParaRPr sz="650">
                        <a:latin typeface="Arial"/>
                        <a:cs typeface="Arial"/>
                      </a:endParaRPr>
                    </a:p>
                  </a:txBody>
                  <a:tcPr marL="0" marR="0" marB="0" marT="12065">
                    <a:lnT w="6350">
                      <a:solidFill>
                        <a:srgbClr val="000000"/>
                      </a:solidFill>
                      <a:prstDash val="solid"/>
                    </a:lnT>
                  </a:tcPr>
                </a:tc>
                <a:tc>
                  <a:txBody>
                    <a:bodyPr/>
                    <a:lstStyle/>
                    <a:p>
                      <a:pPr marL="94615">
                        <a:lnSpc>
                          <a:spcPts val="780"/>
                        </a:lnSpc>
                        <a:spcBef>
                          <a:spcPts val="95"/>
                        </a:spcBef>
                      </a:pPr>
                      <a:r>
                        <a:rPr dirty="0" sz="650">
                          <a:latin typeface="Arial"/>
                          <a:cs typeface="Arial"/>
                        </a:rPr>
                        <a:t>122.8</a:t>
                      </a:r>
                      <a:endParaRPr sz="650">
                        <a:latin typeface="Arial"/>
                        <a:cs typeface="Arial"/>
                      </a:endParaRPr>
                    </a:p>
                  </a:txBody>
                  <a:tcPr marL="0" marR="0" marB="0" marT="12065">
                    <a:lnT w="6350">
                      <a:solidFill>
                        <a:srgbClr val="000000"/>
                      </a:solidFill>
                      <a:prstDash val="solid"/>
                    </a:lnT>
                  </a:tcPr>
                </a:tc>
                <a:tc>
                  <a:txBody>
                    <a:bodyPr/>
                    <a:lstStyle/>
                    <a:p>
                      <a:pPr marL="101600">
                        <a:lnSpc>
                          <a:spcPts val="780"/>
                        </a:lnSpc>
                        <a:spcBef>
                          <a:spcPts val="95"/>
                        </a:spcBef>
                      </a:pPr>
                      <a:r>
                        <a:rPr dirty="0" sz="650">
                          <a:latin typeface="Arial"/>
                          <a:cs typeface="Arial"/>
                        </a:rPr>
                        <a:t>135.5</a:t>
                      </a:r>
                      <a:endParaRPr sz="650">
                        <a:latin typeface="Arial"/>
                        <a:cs typeface="Arial"/>
                      </a:endParaRPr>
                    </a:p>
                  </a:txBody>
                  <a:tcPr marL="0" marR="0" marB="0" marT="12065">
                    <a:lnT w="6350">
                      <a:solidFill>
                        <a:srgbClr val="000000"/>
                      </a:solidFill>
                      <a:prstDash val="solid"/>
                    </a:lnT>
                  </a:tcPr>
                </a:tc>
                <a:tc>
                  <a:txBody>
                    <a:bodyPr/>
                    <a:lstStyle/>
                    <a:p>
                      <a:pPr marL="103505">
                        <a:lnSpc>
                          <a:spcPts val="780"/>
                        </a:lnSpc>
                        <a:spcBef>
                          <a:spcPts val="95"/>
                        </a:spcBef>
                      </a:pPr>
                      <a:r>
                        <a:rPr dirty="0" sz="650">
                          <a:latin typeface="Arial"/>
                          <a:cs typeface="Arial"/>
                        </a:rPr>
                        <a:t>148.6</a:t>
                      </a:r>
                      <a:endParaRPr sz="650">
                        <a:latin typeface="Arial"/>
                        <a:cs typeface="Arial"/>
                      </a:endParaRPr>
                    </a:p>
                  </a:txBody>
                  <a:tcPr marL="0" marR="0" marB="0" marT="12065">
                    <a:lnT w="6350">
                      <a:solidFill>
                        <a:srgbClr val="000000"/>
                      </a:solidFill>
                      <a:prstDash val="solid"/>
                    </a:lnT>
                  </a:tcPr>
                </a:tc>
                <a:tc>
                  <a:txBody>
                    <a:bodyPr/>
                    <a:lstStyle/>
                    <a:p>
                      <a:pPr marL="101600">
                        <a:lnSpc>
                          <a:spcPts val="780"/>
                        </a:lnSpc>
                        <a:spcBef>
                          <a:spcPts val="95"/>
                        </a:spcBef>
                      </a:pPr>
                      <a:r>
                        <a:rPr dirty="0" sz="650">
                          <a:latin typeface="Arial"/>
                          <a:cs typeface="Arial"/>
                        </a:rPr>
                        <a:t>162.1</a:t>
                      </a:r>
                      <a:endParaRPr sz="650">
                        <a:latin typeface="Arial"/>
                        <a:cs typeface="Arial"/>
                      </a:endParaRPr>
                    </a:p>
                  </a:txBody>
                  <a:tcPr marL="0" marR="0" marB="0" marT="12065">
                    <a:lnT w="6350">
                      <a:solidFill>
                        <a:srgbClr val="000000"/>
                      </a:solidFill>
                      <a:prstDash val="solid"/>
                    </a:lnT>
                  </a:tcPr>
                </a:tc>
                <a:tc>
                  <a:txBody>
                    <a:bodyPr/>
                    <a:lstStyle/>
                    <a:p>
                      <a:pPr marL="103505">
                        <a:lnSpc>
                          <a:spcPts val="780"/>
                        </a:lnSpc>
                        <a:spcBef>
                          <a:spcPts val="95"/>
                        </a:spcBef>
                      </a:pPr>
                      <a:r>
                        <a:rPr dirty="0" sz="650">
                          <a:latin typeface="Arial"/>
                          <a:cs typeface="Arial"/>
                        </a:rPr>
                        <a:t>175.9</a:t>
                      </a:r>
                      <a:endParaRPr sz="650">
                        <a:latin typeface="Arial"/>
                        <a:cs typeface="Arial"/>
                      </a:endParaRPr>
                    </a:p>
                  </a:txBody>
                  <a:tcPr marL="0" marR="0" marB="0" marT="12065">
                    <a:lnT w="6350">
                      <a:solidFill>
                        <a:srgbClr val="000000"/>
                      </a:solidFill>
                      <a:prstDash val="solid"/>
                    </a:lnT>
                  </a:tcPr>
                </a:tc>
                <a:tc>
                  <a:txBody>
                    <a:bodyPr/>
                    <a:lstStyle/>
                    <a:p>
                      <a:pPr marL="102235">
                        <a:lnSpc>
                          <a:spcPts val="780"/>
                        </a:lnSpc>
                        <a:spcBef>
                          <a:spcPts val="95"/>
                        </a:spcBef>
                      </a:pPr>
                      <a:r>
                        <a:rPr dirty="0" sz="650">
                          <a:latin typeface="Arial"/>
                          <a:cs typeface="Arial"/>
                        </a:rPr>
                        <a:t>190.1</a:t>
                      </a:r>
                      <a:endParaRPr sz="650">
                        <a:latin typeface="Arial"/>
                        <a:cs typeface="Arial"/>
                      </a:endParaRPr>
                    </a:p>
                  </a:txBody>
                  <a:tcPr marL="0" marR="0" marB="0" marT="12065">
                    <a:lnT w="6350">
                      <a:solidFill>
                        <a:srgbClr val="000000"/>
                      </a:solidFill>
                      <a:prstDash val="solid"/>
                    </a:lnT>
                  </a:tcPr>
                </a:tc>
                <a:tc>
                  <a:txBody>
                    <a:bodyPr/>
                    <a:lstStyle/>
                    <a:p>
                      <a:pPr marL="103505">
                        <a:lnSpc>
                          <a:spcPts val="780"/>
                        </a:lnSpc>
                        <a:spcBef>
                          <a:spcPts val="95"/>
                        </a:spcBef>
                      </a:pPr>
                      <a:r>
                        <a:rPr dirty="0" sz="650">
                          <a:latin typeface="Arial"/>
                          <a:cs typeface="Arial"/>
                        </a:rPr>
                        <a:t>204.7</a:t>
                      </a:r>
                      <a:endParaRPr sz="650">
                        <a:latin typeface="Arial"/>
                        <a:cs typeface="Arial"/>
                      </a:endParaRPr>
                    </a:p>
                  </a:txBody>
                  <a:tcPr marL="0" marR="0" marB="0" marT="12065">
                    <a:lnT w="6350">
                      <a:solidFill>
                        <a:srgbClr val="000000"/>
                      </a:solidFill>
                      <a:prstDash val="solid"/>
                    </a:lnT>
                  </a:tcPr>
                </a:tc>
              </a:tr>
              <a:tr h="126619">
                <a:tc>
                  <a:txBody>
                    <a:bodyPr/>
                    <a:lstStyle/>
                    <a:p>
                      <a:pPr marL="136525">
                        <a:lnSpc>
                          <a:spcPct val="100000"/>
                        </a:lnSpc>
                        <a:spcBef>
                          <a:spcPts val="60"/>
                        </a:spcBef>
                      </a:pPr>
                      <a:r>
                        <a:rPr dirty="0" sz="650" spc="-5">
                          <a:latin typeface="Arial"/>
                          <a:cs typeface="Arial"/>
                        </a:rPr>
                        <a:t>2L+</a:t>
                      </a:r>
                      <a:r>
                        <a:rPr dirty="0" sz="650">
                          <a:latin typeface="Arial"/>
                          <a:cs typeface="Arial"/>
                        </a:rPr>
                        <a:t> r/r</a:t>
                      </a:r>
                      <a:r>
                        <a:rPr dirty="0" sz="650" spc="-20">
                          <a:latin typeface="Arial"/>
                          <a:cs typeface="Arial"/>
                        </a:rPr>
                        <a:t> </a:t>
                      </a:r>
                      <a:r>
                        <a:rPr dirty="0" sz="650" spc="-5">
                          <a:latin typeface="Arial"/>
                          <a:cs typeface="Arial"/>
                        </a:rPr>
                        <a:t>MZL/FL</a:t>
                      </a:r>
                      <a:r>
                        <a:rPr dirty="0" sz="650" spc="-35">
                          <a:latin typeface="Arial"/>
                          <a:cs typeface="Arial"/>
                        </a:rPr>
                        <a:t> </a:t>
                      </a:r>
                      <a:r>
                        <a:rPr dirty="0" sz="650" spc="-5">
                          <a:latin typeface="PMingLiU"/>
                          <a:cs typeface="PMingLiU"/>
                        </a:rPr>
                        <a:t>患病人数</a:t>
                      </a:r>
                      <a:endParaRPr sz="650">
                        <a:latin typeface="PMingLiU"/>
                        <a:cs typeface="PMingLiU"/>
                      </a:endParaRPr>
                    </a:p>
                  </a:txBody>
                  <a:tcPr marL="0" marR="0" marB="0" marT="7620"/>
                </a:tc>
                <a:tc>
                  <a:txBody>
                    <a:bodyPr/>
                    <a:lstStyle/>
                    <a:p>
                      <a:pPr marL="67945">
                        <a:lnSpc>
                          <a:spcPct val="100000"/>
                        </a:lnSpc>
                        <a:spcBef>
                          <a:spcPts val="105"/>
                        </a:spcBef>
                      </a:pPr>
                      <a:r>
                        <a:rPr dirty="0" sz="650">
                          <a:latin typeface="Arial"/>
                          <a:cs typeface="Arial"/>
                        </a:rPr>
                        <a:t>8.2</a:t>
                      </a:r>
                      <a:endParaRPr sz="650">
                        <a:latin typeface="Arial"/>
                        <a:cs typeface="Arial"/>
                      </a:endParaRPr>
                    </a:p>
                  </a:txBody>
                  <a:tcPr marL="0" marR="0" marB="0" marT="13335"/>
                </a:tc>
                <a:tc>
                  <a:txBody>
                    <a:bodyPr/>
                    <a:lstStyle/>
                    <a:p>
                      <a:pPr algn="ctr" marR="81915">
                        <a:lnSpc>
                          <a:spcPct val="100000"/>
                        </a:lnSpc>
                        <a:spcBef>
                          <a:spcPts val="105"/>
                        </a:spcBef>
                      </a:pPr>
                      <a:r>
                        <a:rPr dirty="0" sz="650">
                          <a:latin typeface="Arial"/>
                          <a:cs typeface="Arial"/>
                        </a:rPr>
                        <a:t>9.4</a:t>
                      </a:r>
                      <a:endParaRPr sz="650">
                        <a:latin typeface="Arial"/>
                        <a:cs typeface="Arial"/>
                      </a:endParaRPr>
                    </a:p>
                  </a:txBody>
                  <a:tcPr marL="0" marR="0" marB="0" marT="13335"/>
                </a:tc>
                <a:tc>
                  <a:txBody>
                    <a:bodyPr/>
                    <a:lstStyle/>
                    <a:p>
                      <a:pPr marL="129539">
                        <a:lnSpc>
                          <a:spcPct val="100000"/>
                        </a:lnSpc>
                        <a:spcBef>
                          <a:spcPts val="105"/>
                        </a:spcBef>
                      </a:pPr>
                      <a:r>
                        <a:rPr dirty="0" sz="650">
                          <a:latin typeface="Arial"/>
                          <a:cs typeface="Arial"/>
                        </a:rPr>
                        <a:t>10.7</a:t>
                      </a:r>
                      <a:endParaRPr sz="650">
                        <a:latin typeface="Arial"/>
                        <a:cs typeface="Arial"/>
                      </a:endParaRPr>
                    </a:p>
                  </a:txBody>
                  <a:tcPr marL="0" marR="0" marB="0" marT="13335"/>
                </a:tc>
                <a:tc>
                  <a:txBody>
                    <a:bodyPr/>
                    <a:lstStyle/>
                    <a:p>
                      <a:pPr marL="107950">
                        <a:lnSpc>
                          <a:spcPct val="100000"/>
                        </a:lnSpc>
                        <a:spcBef>
                          <a:spcPts val="105"/>
                        </a:spcBef>
                      </a:pPr>
                      <a:r>
                        <a:rPr dirty="0" sz="650">
                          <a:latin typeface="Arial"/>
                          <a:cs typeface="Arial"/>
                        </a:rPr>
                        <a:t>12.0</a:t>
                      </a:r>
                      <a:endParaRPr sz="650">
                        <a:latin typeface="Arial"/>
                        <a:cs typeface="Arial"/>
                      </a:endParaRPr>
                    </a:p>
                  </a:txBody>
                  <a:tcPr marL="0" marR="0" marB="0" marT="13335"/>
                </a:tc>
                <a:tc>
                  <a:txBody>
                    <a:bodyPr/>
                    <a:lstStyle/>
                    <a:p>
                      <a:pPr marL="94615">
                        <a:lnSpc>
                          <a:spcPct val="100000"/>
                        </a:lnSpc>
                        <a:spcBef>
                          <a:spcPts val="105"/>
                        </a:spcBef>
                      </a:pPr>
                      <a:r>
                        <a:rPr dirty="0" sz="650">
                          <a:latin typeface="Arial"/>
                          <a:cs typeface="Arial"/>
                        </a:rPr>
                        <a:t>13.3</a:t>
                      </a:r>
                      <a:endParaRPr sz="650">
                        <a:latin typeface="Arial"/>
                        <a:cs typeface="Arial"/>
                      </a:endParaRPr>
                    </a:p>
                  </a:txBody>
                  <a:tcPr marL="0" marR="0" marB="0" marT="13335"/>
                </a:tc>
                <a:tc>
                  <a:txBody>
                    <a:bodyPr/>
                    <a:lstStyle/>
                    <a:p>
                      <a:pPr marL="101600">
                        <a:lnSpc>
                          <a:spcPct val="100000"/>
                        </a:lnSpc>
                        <a:spcBef>
                          <a:spcPts val="105"/>
                        </a:spcBef>
                      </a:pPr>
                      <a:r>
                        <a:rPr dirty="0" sz="650">
                          <a:latin typeface="Arial"/>
                          <a:cs typeface="Arial"/>
                        </a:rPr>
                        <a:t>14.7</a:t>
                      </a:r>
                      <a:endParaRPr sz="650">
                        <a:latin typeface="Arial"/>
                        <a:cs typeface="Arial"/>
                      </a:endParaRPr>
                    </a:p>
                  </a:txBody>
                  <a:tcPr marL="0" marR="0" marB="0" marT="13335"/>
                </a:tc>
                <a:tc>
                  <a:txBody>
                    <a:bodyPr/>
                    <a:lstStyle/>
                    <a:p>
                      <a:pPr marL="103505">
                        <a:lnSpc>
                          <a:spcPct val="100000"/>
                        </a:lnSpc>
                        <a:spcBef>
                          <a:spcPts val="105"/>
                        </a:spcBef>
                      </a:pPr>
                      <a:r>
                        <a:rPr dirty="0" sz="650">
                          <a:latin typeface="Arial"/>
                          <a:cs typeface="Arial"/>
                        </a:rPr>
                        <a:t>16.1</a:t>
                      </a:r>
                      <a:endParaRPr sz="650">
                        <a:latin typeface="Arial"/>
                        <a:cs typeface="Arial"/>
                      </a:endParaRPr>
                    </a:p>
                  </a:txBody>
                  <a:tcPr marL="0" marR="0" marB="0" marT="13335"/>
                </a:tc>
                <a:tc>
                  <a:txBody>
                    <a:bodyPr/>
                    <a:lstStyle/>
                    <a:p>
                      <a:pPr marL="101600">
                        <a:lnSpc>
                          <a:spcPct val="100000"/>
                        </a:lnSpc>
                        <a:spcBef>
                          <a:spcPts val="105"/>
                        </a:spcBef>
                      </a:pPr>
                      <a:r>
                        <a:rPr dirty="0" sz="650">
                          <a:latin typeface="Arial"/>
                          <a:cs typeface="Arial"/>
                        </a:rPr>
                        <a:t>17.6</a:t>
                      </a:r>
                      <a:endParaRPr sz="650">
                        <a:latin typeface="Arial"/>
                        <a:cs typeface="Arial"/>
                      </a:endParaRPr>
                    </a:p>
                  </a:txBody>
                  <a:tcPr marL="0" marR="0" marB="0" marT="13335"/>
                </a:tc>
                <a:tc>
                  <a:txBody>
                    <a:bodyPr/>
                    <a:lstStyle/>
                    <a:p>
                      <a:pPr marL="103505">
                        <a:lnSpc>
                          <a:spcPct val="100000"/>
                        </a:lnSpc>
                        <a:spcBef>
                          <a:spcPts val="105"/>
                        </a:spcBef>
                      </a:pPr>
                      <a:r>
                        <a:rPr dirty="0" sz="650">
                          <a:latin typeface="Arial"/>
                          <a:cs typeface="Arial"/>
                        </a:rPr>
                        <a:t>19.1</a:t>
                      </a:r>
                      <a:endParaRPr sz="650">
                        <a:latin typeface="Arial"/>
                        <a:cs typeface="Arial"/>
                      </a:endParaRPr>
                    </a:p>
                  </a:txBody>
                  <a:tcPr marL="0" marR="0" marB="0" marT="13335"/>
                </a:tc>
                <a:tc>
                  <a:txBody>
                    <a:bodyPr/>
                    <a:lstStyle/>
                    <a:p>
                      <a:pPr marL="102235">
                        <a:lnSpc>
                          <a:spcPct val="100000"/>
                        </a:lnSpc>
                        <a:spcBef>
                          <a:spcPts val="105"/>
                        </a:spcBef>
                      </a:pPr>
                      <a:r>
                        <a:rPr dirty="0" sz="650">
                          <a:latin typeface="Arial"/>
                          <a:cs typeface="Arial"/>
                        </a:rPr>
                        <a:t>20.7</a:t>
                      </a:r>
                      <a:endParaRPr sz="650">
                        <a:latin typeface="Arial"/>
                        <a:cs typeface="Arial"/>
                      </a:endParaRPr>
                    </a:p>
                  </a:txBody>
                  <a:tcPr marL="0" marR="0" marB="0" marT="13335"/>
                </a:tc>
                <a:tc>
                  <a:txBody>
                    <a:bodyPr/>
                    <a:lstStyle/>
                    <a:p>
                      <a:pPr marL="103505">
                        <a:lnSpc>
                          <a:spcPct val="100000"/>
                        </a:lnSpc>
                        <a:spcBef>
                          <a:spcPts val="105"/>
                        </a:spcBef>
                      </a:pPr>
                      <a:r>
                        <a:rPr dirty="0" sz="650">
                          <a:latin typeface="Arial"/>
                          <a:cs typeface="Arial"/>
                        </a:rPr>
                        <a:t>22.2</a:t>
                      </a:r>
                      <a:endParaRPr sz="650">
                        <a:latin typeface="Arial"/>
                        <a:cs typeface="Arial"/>
                      </a:endParaRPr>
                    </a:p>
                  </a:txBody>
                  <a:tcPr marL="0" marR="0" marB="0" marT="13335"/>
                </a:tc>
              </a:tr>
              <a:tr h="126491">
                <a:tc>
                  <a:txBody>
                    <a:bodyPr/>
                    <a:lstStyle/>
                    <a:p>
                      <a:pPr marL="136525">
                        <a:lnSpc>
                          <a:spcPct val="100000"/>
                        </a:lnSpc>
                        <a:spcBef>
                          <a:spcPts val="70"/>
                        </a:spcBef>
                      </a:pPr>
                      <a:r>
                        <a:rPr dirty="0" sz="650" spc="-5">
                          <a:latin typeface="Arial"/>
                          <a:cs typeface="Arial"/>
                        </a:rPr>
                        <a:t>2L+</a:t>
                      </a:r>
                      <a:r>
                        <a:rPr dirty="0" sz="650">
                          <a:latin typeface="Arial"/>
                          <a:cs typeface="Arial"/>
                        </a:rPr>
                        <a:t> r/r</a:t>
                      </a:r>
                      <a:r>
                        <a:rPr dirty="0" sz="650" spc="-20">
                          <a:latin typeface="Arial"/>
                          <a:cs typeface="Arial"/>
                        </a:rPr>
                        <a:t> </a:t>
                      </a:r>
                      <a:r>
                        <a:rPr dirty="0" sz="650" spc="-5">
                          <a:latin typeface="Arial"/>
                          <a:cs typeface="Arial"/>
                        </a:rPr>
                        <a:t>MCL</a:t>
                      </a:r>
                      <a:r>
                        <a:rPr dirty="0" sz="650" spc="-35">
                          <a:latin typeface="Arial"/>
                          <a:cs typeface="Arial"/>
                        </a:rPr>
                        <a:t> </a:t>
                      </a:r>
                      <a:r>
                        <a:rPr dirty="0" sz="650" spc="-5">
                          <a:latin typeface="PMingLiU"/>
                          <a:cs typeface="PMingLiU"/>
                        </a:rPr>
                        <a:t>患病人数</a:t>
                      </a:r>
                      <a:endParaRPr sz="650">
                        <a:latin typeface="PMingLiU"/>
                        <a:cs typeface="PMingLiU"/>
                      </a:endParaRPr>
                    </a:p>
                  </a:txBody>
                  <a:tcPr marL="0" marR="0" marB="0" marT="8890"/>
                </a:tc>
                <a:tc>
                  <a:txBody>
                    <a:bodyPr/>
                    <a:lstStyle/>
                    <a:p>
                      <a:pPr marL="67945">
                        <a:lnSpc>
                          <a:spcPct val="100000"/>
                        </a:lnSpc>
                        <a:spcBef>
                          <a:spcPts val="95"/>
                        </a:spcBef>
                      </a:pPr>
                      <a:r>
                        <a:rPr dirty="0" sz="650">
                          <a:latin typeface="Arial"/>
                          <a:cs typeface="Arial"/>
                        </a:rPr>
                        <a:t>4.9</a:t>
                      </a:r>
                      <a:endParaRPr sz="650">
                        <a:latin typeface="Arial"/>
                        <a:cs typeface="Arial"/>
                      </a:endParaRPr>
                    </a:p>
                  </a:txBody>
                  <a:tcPr marL="0" marR="0" marB="0" marT="12065"/>
                </a:tc>
                <a:tc>
                  <a:txBody>
                    <a:bodyPr/>
                    <a:lstStyle/>
                    <a:p>
                      <a:pPr algn="ctr" marR="81915">
                        <a:lnSpc>
                          <a:spcPct val="100000"/>
                        </a:lnSpc>
                        <a:spcBef>
                          <a:spcPts val="95"/>
                        </a:spcBef>
                      </a:pPr>
                      <a:r>
                        <a:rPr dirty="0" sz="650">
                          <a:latin typeface="Arial"/>
                          <a:cs typeface="Arial"/>
                        </a:rPr>
                        <a:t>5.7</a:t>
                      </a:r>
                      <a:endParaRPr sz="650">
                        <a:latin typeface="Arial"/>
                        <a:cs typeface="Arial"/>
                      </a:endParaRPr>
                    </a:p>
                  </a:txBody>
                  <a:tcPr marL="0" marR="0" marB="0" marT="12065"/>
                </a:tc>
                <a:tc>
                  <a:txBody>
                    <a:bodyPr/>
                    <a:lstStyle/>
                    <a:p>
                      <a:pPr marL="129539">
                        <a:lnSpc>
                          <a:spcPct val="100000"/>
                        </a:lnSpc>
                        <a:spcBef>
                          <a:spcPts val="95"/>
                        </a:spcBef>
                      </a:pPr>
                      <a:r>
                        <a:rPr dirty="0" sz="650">
                          <a:latin typeface="Arial"/>
                          <a:cs typeface="Arial"/>
                        </a:rPr>
                        <a:t>6.4</a:t>
                      </a:r>
                      <a:endParaRPr sz="650">
                        <a:latin typeface="Arial"/>
                        <a:cs typeface="Arial"/>
                      </a:endParaRPr>
                    </a:p>
                  </a:txBody>
                  <a:tcPr marL="0" marR="0" marB="0" marT="12065"/>
                </a:tc>
                <a:tc>
                  <a:txBody>
                    <a:bodyPr/>
                    <a:lstStyle/>
                    <a:p>
                      <a:pPr marL="107950">
                        <a:lnSpc>
                          <a:spcPct val="100000"/>
                        </a:lnSpc>
                        <a:spcBef>
                          <a:spcPts val="95"/>
                        </a:spcBef>
                      </a:pPr>
                      <a:r>
                        <a:rPr dirty="0" sz="650">
                          <a:latin typeface="Arial"/>
                          <a:cs typeface="Arial"/>
                        </a:rPr>
                        <a:t>7.2</a:t>
                      </a:r>
                      <a:endParaRPr sz="650">
                        <a:latin typeface="Arial"/>
                        <a:cs typeface="Arial"/>
                      </a:endParaRPr>
                    </a:p>
                  </a:txBody>
                  <a:tcPr marL="0" marR="0" marB="0" marT="12065"/>
                </a:tc>
                <a:tc>
                  <a:txBody>
                    <a:bodyPr/>
                    <a:lstStyle/>
                    <a:p>
                      <a:pPr marL="94615">
                        <a:lnSpc>
                          <a:spcPct val="100000"/>
                        </a:lnSpc>
                        <a:spcBef>
                          <a:spcPts val="95"/>
                        </a:spcBef>
                      </a:pPr>
                      <a:r>
                        <a:rPr dirty="0" sz="650">
                          <a:latin typeface="Arial"/>
                          <a:cs typeface="Arial"/>
                        </a:rPr>
                        <a:t>8.0</a:t>
                      </a:r>
                      <a:endParaRPr sz="650">
                        <a:latin typeface="Arial"/>
                        <a:cs typeface="Arial"/>
                      </a:endParaRPr>
                    </a:p>
                  </a:txBody>
                  <a:tcPr marL="0" marR="0" marB="0" marT="12065"/>
                </a:tc>
                <a:tc>
                  <a:txBody>
                    <a:bodyPr/>
                    <a:lstStyle/>
                    <a:p>
                      <a:pPr marL="101600">
                        <a:lnSpc>
                          <a:spcPct val="100000"/>
                        </a:lnSpc>
                        <a:spcBef>
                          <a:spcPts val="95"/>
                        </a:spcBef>
                      </a:pPr>
                      <a:r>
                        <a:rPr dirty="0" sz="650">
                          <a:latin typeface="Arial"/>
                          <a:cs typeface="Arial"/>
                        </a:rPr>
                        <a:t>8.9</a:t>
                      </a:r>
                      <a:endParaRPr sz="650">
                        <a:latin typeface="Arial"/>
                        <a:cs typeface="Arial"/>
                      </a:endParaRPr>
                    </a:p>
                  </a:txBody>
                  <a:tcPr marL="0" marR="0" marB="0" marT="12065"/>
                </a:tc>
                <a:tc>
                  <a:txBody>
                    <a:bodyPr/>
                    <a:lstStyle/>
                    <a:p>
                      <a:pPr marL="103505">
                        <a:lnSpc>
                          <a:spcPct val="100000"/>
                        </a:lnSpc>
                        <a:spcBef>
                          <a:spcPts val="95"/>
                        </a:spcBef>
                      </a:pPr>
                      <a:r>
                        <a:rPr dirty="0" sz="650">
                          <a:latin typeface="Arial"/>
                          <a:cs typeface="Arial"/>
                        </a:rPr>
                        <a:t>9.7</a:t>
                      </a:r>
                      <a:endParaRPr sz="650">
                        <a:latin typeface="Arial"/>
                        <a:cs typeface="Arial"/>
                      </a:endParaRPr>
                    </a:p>
                  </a:txBody>
                  <a:tcPr marL="0" marR="0" marB="0" marT="12065"/>
                </a:tc>
                <a:tc>
                  <a:txBody>
                    <a:bodyPr/>
                    <a:lstStyle/>
                    <a:p>
                      <a:pPr marL="101600">
                        <a:lnSpc>
                          <a:spcPct val="100000"/>
                        </a:lnSpc>
                        <a:spcBef>
                          <a:spcPts val="95"/>
                        </a:spcBef>
                      </a:pPr>
                      <a:r>
                        <a:rPr dirty="0" sz="650">
                          <a:latin typeface="Arial"/>
                          <a:cs typeface="Arial"/>
                        </a:rPr>
                        <a:t>10.6</a:t>
                      </a:r>
                      <a:endParaRPr sz="650">
                        <a:latin typeface="Arial"/>
                        <a:cs typeface="Arial"/>
                      </a:endParaRPr>
                    </a:p>
                  </a:txBody>
                  <a:tcPr marL="0" marR="0" marB="0" marT="12065"/>
                </a:tc>
                <a:tc>
                  <a:txBody>
                    <a:bodyPr/>
                    <a:lstStyle/>
                    <a:p>
                      <a:pPr marL="103505">
                        <a:lnSpc>
                          <a:spcPct val="100000"/>
                        </a:lnSpc>
                        <a:spcBef>
                          <a:spcPts val="95"/>
                        </a:spcBef>
                      </a:pPr>
                      <a:r>
                        <a:rPr dirty="0" sz="650">
                          <a:latin typeface="Arial"/>
                          <a:cs typeface="Arial"/>
                        </a:rPr>
                        <a:t>11.5</a:t>
                      </a:r>
                      <a:endParaRPr sz="650">
                        <a:latin typeface="Arial"/>
                        <a:cs typeface="Arial"/>
                      </a:endParaRPr>
                    </a:p>
                  </a:txBody>
                  <a:tcPr marL="0" marR="0" marB="0" marT="12065"/>
                </a:tc>
                <a:tc>
                  <a:txBody>
                    <a:bodyPr/>
                    <a:lstStyle/>
                    <a:p>
                      <a:pPr marL="102235">
                        <a:lnSpc>
                          <a:spcPct val="100000"/>
                        </a:lnSpc>
                        <a:spcBef>
                          <a:spcPts val="95"/>
                        </a:spcBef>
                      </a:pPr>
                      <a:r>
                        <a:rPr dirty="0" sz="650">
                          <a:latin typeface="Arial"/>
                          <a:cs typeface="Arial"/>
                        </a:rPr>
                        <a:t>12.4</a:t>
                      </a:r>
                      <a:endParaRPr sz="650">
                        <a:latin typeface="Arial"/>
                        <a:cs typeface="Arial"/>
                      </a:endParaRPr>
                    </a:p>
                  </a:txBody>
                  <a:tcPr marL="0" marR="0" marB="0" marT="12065"/>
                </a:tc>
                <a:tc>
                  <a:txBody>
                    <a:bodyPr/>
                    <a:lstStyle/>
                    <a:p>
                      <a:pPr marL="103505">
                        <a:lnSpc>
                          <a:spcPct val="100000"/>
                        </a:lnSpc>
                        <a:spcBef>
                          <a:spcPts val="95"/>
                        </a:spcBef>
                      </a:pPr>
                      <a:r>
                        <a:rPr dirty="0" sz="650">
                          <a:latin typeface="Arial"/>
                          <a:cs typeface="Arial"/>
                        </a:rPr>
                        <a:t>13.4</a:t>
                      </a:r>
                      <a:endParaRPr sz="650">
                        <a:latin typeface="Arial"/>
                        <a:cs typeface="Arial"/>
                      </a:endParaRPr>
                    </a:p>
                  </a:txBody>
                  <a:tcPr marL="0" marR="0" marB="0" marT="12065"/>
                </a:tc>
              </a:tr>
              <a:tr h="129718">
                <a:tc>
                  <a:txBody>
                    <a:bodyPr/>
                    <a:lstStyle/>
                    <a:p>
                      <a:pPr marL="136525">
                        <a:lnSpc>
                          <a:spcPct val="100000"/>
                        </a:lnSpc>
                        <a:spcBef>
                          <a:spcPts val="60"/>
                        </a:spcBef>
                      </a:pPr>
                      <a:r>
                        <a:rPr dirty="0" sz="650" spc="-5">
                          <a:latin typeface="Arial"/>
                          <a:cs typeface="Arial"/>
                        </a:rPr>
                        <a:t>2L+</a:t>
                      </a:r>
                      <a:r>
                        <a:rPr dirty="0" sz="650">
                          <a:latin typeface="Arial"/>
                          <a:cs typeface="Arial"/>
                        </a:rPr>
                        <a:t> r/r</a:t>
                      </a:r>
                      <a:r>
                        <a:rPr dirty="0" sz="650" spc="-20">
                          <a:latin typeface="Arial"/>
                          <a:cs typeface="Arial"/>
                        </a:rPr>
                        <a:t> </a:t>
                      </a:r>
                      <a:r>
                        <a:rPr dirty="0" sz="650" spc="-5">
                          <a:latin typeface="Arial"/>
                          <a:cs typeface="Arial"/>
                        </a:rPr>
                        <a:t>CLL/SLL</a:t>
                      </a:r>
                      <a:r>
                        <a:rPr dirty="0" sz="650" spc="-35">
                          <a:latin typeface="Arial"/>
                          <a:cs typeface="Arial"/>
                        </a:rPr>
                        <a:t> </a:t>
                      </a:r>
                      <a:r>
                        <a:rPr dirty="0" sz="650" spc="-5">
                          <a:latin typeface="PMingLiU"/>
                          <a:cs typeface="PMingLiU"/>
                        </a:rPr>
                        <a:t>患病人数</a:t>
                      </a:r>
                      <a:endParaRPr sz="650">
                        <a:latin typeface="PMingLiU"/>
                        <a:cs typeface="PMingLiU"/>
                      </a:endParaRPr>
                    </a:p>
                  </a:txBody>
                  <a:tcPr marL="0" marR="0" marB="0" marT="7620">
                    <a:lnB w="6350">
                      <a:solidFill>
                        <a:srgbClr val="000000"/>
                      </a:solidFill>
                      <a:prstDash val="solid"/>
                    </a:lnB>
                  </a:tcPr>
                </a:tc>
                <a:tc>
                  <a:txBody>
                    <a:bodyPr/>
                    <a:lstStyle/>
                    <a:p>
                      <a:pPr marL="67945">
                        <a:lnSpc>
                          <a:spcPct val="100000"/>
                        </a:lnSpc>
                        <a:spcBef>
                          <a:spcPts val="80"/>
                        </a:spcBef>
                      </a:pPr>
                      <a:r>
                        <a:rPr dirty="0" sz="650">
                          <a:latin typeface="Arial"/>
                          <a:cs typeface="Arial"/>
                        </a:rPr>
                        <a:t>6.2</a:t>
                      </a:r>
                      <a:endParaRPr sz="650">
                        <a:latin typeface="Arial"/>
                        <a:cs typeface="Arial"/>
                      </a:endParaRPr>
                    </a:p>
                  </a:txBody>
                  <a:tcPr marL="0" marR="0" marB="0" marT="10160">
                    <a:lnB w="6350">
                      <a:solidFill>
                        <a:srgbClr val="000000"/>
                      </a:solidFill>
                      <a:prstDash val="solid"/>
                    </a:lnB>
                  </a:tcPr>
                </a:tc>
                <a:tc>
                  <a:txBody>
                    <a:bodyPr/>
                    <a:lstStyle/>
                    <a:p>
                      <a:pPr algn="ctr" marR="81915">
                        <a:lnSpc>
                          <a:spcPct val="100000"/>
                        </a:lnSpc>
                        <a:spcBef>
                          <a:spcPts val="80"/>
                        </a:spcBef>
                      </a:pPr>
                      <a:r>
                        <a:rPr dirty="0" sz="650">
                          <a:latin typeface="Arial"/>
                          <a:cs typeface="Arial"/>
                        </a:rPr>
                        <a:t>7.1</a:t>
                      </a:r>
                      <a:endParaRPr sz="650">
                        <a:latin typeface="Arial"/>
                        <a:cs typeface="Arial"/>
                      </a:endParaRPr>
                    </a:p>
                  </a:txBody>
                  <a:tcPr marL="0" marR="0" marB="0" marT="10160">
                    <a:lnB w="6350">
                      <a:solidFill>
                        <a:srgbClr val="000000"/>
                      </a:solidFill>
                      <a:prstDash val="solid"/>
                    </a:lnB>
                  </a:tcPr>
                </a:tc>
                <a:tc>
                  <a:txBody>
                    <a:bodyPr/>
                    <a:lstStyle/>
                    <a:p>
                      <a:pPr marL="129539">
                        <a:lnSpc>
                          <a:spcPct val="100000"/>
                        </a:lnSpc>
                        <a:spcBef>
                          <a:spcPts val="80"/>
                        </a:spcBef>
                      </a:pPr>
                      <a:r>
                        <a:rPr dirty="0" sz="650">
                          <a:latin typeface="Arial"/>
                          <a:cs typeface="Arial"/>
                        </a:rPr>
                        <a:t>8.1</a:t>
                      </a:r>
                      <a:endParaRPr sz="650">
                        <a:latin typeface="Arial"/>
                        <a:cs typeface="Arial"/>
                      </a:endParaRPr>
                    </a:p>
                  </a:txBody>
                  <a:tcPr marL="0" marR="0" marB="0" marT="10160">
                    <a:lnB w="6350">
                      <a:solidFill>
                        <a:srgbClr val="000000"/>
                      </a:solidFill>
                      <a:prstDash val="solid"/>
                    </a:lnB>
                  </a:tcPr>
                </a:tc>
                <a:tc>
                  <a:txBody>
                    <a:bodyPr/>
                    <a:lstStyle/>
                    <a:p>
                      <a:pPr marL="107950">
                        <a:lnSpc>
                          <a:spcPct val="100000"/>
                        </a:lnSpc>
                        <a:spcBef>
                          <a:spcPts val="80"/>
                        </a:spcBef>
                      </a:pPr>
                      <a:r>
                        <a:rPr dirty="0" sz="650">
                          <a:latin typeface="Arial"/>
                          <a:cs typeface="Arial"/>
                        </a:rPr>
                        <a:t>9.1</a:t>
                      </a:r>
                      <a:endParaRPr sz="650">
                        <a:latin typeface="Arial"/>
                        <a:cs typeface="Arial"/>
                      </a:endParaRPr>
                    </a:p>
                  </a:txBody>
                  <a:tcPr marL="0" marR="0" marB="0" marT="10160">
                    <a:lnB w="6350">
                      <a:solidFill>
                        <a:srgbClr val="000000"/>
                      </a:solidFill>
                      <a:prstDash val="solid"/>
                    </a:lnB>
                  </a:tcPr>
                </a:tc>
                <a:tc>
                  <a:txBody>
                    <a:bodyPr/>
                    <a:lstStyle/>
                    <a:p>
                      <a:pPr marL="94615">
                        <a:lnSpc>
                          <a:spcPct val="100000"/>
                        </a:lnSpc>
                        <a:spcBef>
                          <a:spcPts val="80"/>
                        </a:spcBef>
                      </a:pPr>
                      <a:r>
                        <a:rPr dirty="0" sz="650">
                          <a:latin typeface="Arial"/>
                          <a:cs typeface="Arial"/>
                        </a:rPr>
                        <a:t>10.1</a:t>
                      </a:r>
                      <a:endParaRPr sz="650">
                        <a:latin typeface="Arial"/>
                        <a:cs typeface="Arial"/>
                      </a:endParaRPr>
                    </a:p>
                  </a:txBody>
                  <a:tcPr marL="0" marR="0" marB="0" marT="10160">
                    <a:lnB w="6350">
                      <a:solidFill>
                        <a:srgbClr val="000000"/>
                      </a:solidFill>
                      <a:prstDash val="solid"/>
                    </a:lnB>
                  </a:tcPr>
                </a:tc>
                <a:tc>
                  <a:txBody>
                    <a:bodyPr/>
                    <a:lstStyle/>
                    <a:p>
                      <a:pPr marL="101600">
                        <a:lnSpc>
                          <a:spcPct val="100000"/>
                        </a:lnSpc>
                        <a:spcBef>
                          <a:spcPts val="80"/>
                        </a:spcBef>
                      </a:pPr>
                      <a:r>
                        <a:rPr dirty="0" sz="650">
                          <a:latin typeface="Arial"/>
                          <a:cs typeface="Arial"/>
                        </a:rPr>
                        <a:t>11.1</a:t>
                      </a:r>
                      <a:endParaRPr sz="650">
                        <a:latin typeface="Arial"/>
                        <a:cs typeface="Arial"/>
                      </a:endParaRPr>
                    </a:p>
                  </a:txBody>
                  <a:tcPr marL="0" marR="0" marB="0" marT="10160">
                    <a:lnB w="6350">
                      <a:solidFill>
                        <a:srgbClr val="000000"/>
                      </a:solidFill>
                      <a:prstDash val="solid"/>
                    </a:lnB>
                  </a:tcPr>
                </a:tc>
                <a:tc>
                  <a:txBody>
                    <a:bodyPr/>
                    <a:lstStyle/>
                    <a:p>
                      <a:pPr marL="103505">
                        <a:lnSpc>
                          <a:spcPct val="100000"/>
                        </a:lnSpc>
                        <a:spcBef>
                          <a:spcPts val="80"/>
                        </a:spcBef>
                      </a:pPr>
                      <a:r>
                        <a:rPr dirty="0" sz="650">
                          <a:latin typeface="Arial"/>
                          <a:cs typeface="Arial"/>
                        </a:rPr>
                        <a:t>12.2</a:t>
                      </a:r>
                      <a:endParaRPr sz="650">
                        <a:latin typeface="Arial"/>
                        <a:cs typeface="Arial"/>
                      </a:endParaRPr>
                    </a:p>
                  </a:txBody>
                  <a:tcPr marL="0" marR="0" marB="0" marT="10160">
                    <a:lnB w="6350">
                      <a:solidFill>
                        <a:srgbClr val="000000"/>
                      </a:solidFill>
                      <a:prstDash val="solid"/>
                    </a:lnB>
                  </a:tcPr>
                </a:tc>
                <a:tc>
                  <a:txBody>
                    <a:bodyPr/>
                    <a:lstStyle/>
                    <a:p>
                      <a:pPr marL="101600">
                        <a:lnSpc>
                          <a:spcPct val="100000"/>
                        </a:lnSpc>
                        <a:spcBef>
                          <a:spcPts val="80"/>
                        </a:spcBef>
                      </a:pPr>
                      <a:r>
                        <a:rPr dirty="0" sz="650">
                          <a:latin typeface="Arial"/>
                          <a:cs typeface="Arial"/>
                        </a:rPr>
                        <a:t>13.3</a:t>
                      </a:r>
                      <a:endParaRPr sz="650">
                        <a:latin typeface="Arial"/>
                        <a:cs typeface="Arial"/>
                      </a:endParaRPr>
                    </a:p>
                  </a:txBody>
                  <a:tcPr marL="0" marR="0" marB="0" marT="10160">
                    <a:lnB w="6350">
                      <a:solidFill>
                        <a:srgbClr val="000000"/>
                      </a:solidFill>
                      <a:prstDash val="solid"/>
                    </a:lnB>
                  </a:tcPr>
                </a:tc>
                <a:tc>
                  <a:txBody>
                    <a:bodyPr/>
                    <a:lstStyle/>
                    <a:p>
                      <a:pPr marL="103505">
                        <a:lnSpc>
                          <a:spcPct val="100000"/>
                        </a:lnSpc>
                        <a:spcBef>
                          <a:spcPts val="80"/>
                        </a:spcBef>
                      </a:pPr>
                      <a:r>
                        <a:rPr dirty="0" sz="650">
                          <a:latin typeface="Arial"/>
                          <a:cs typeface="Arial"/>
                        </a:rPr>
                        <a:t>14.5</a:t>
                      </a:r>
                      <a:endParaRPr sz="650">
                        <a:latin typeface="Arial"/>
                        <a:cs typeface="Arial"/>
                      </a:endParaRPr>
                    </a:p>
                  </a:txBody>
                  <a:tcPr marL="0" marR="0" marB="0" marT="10160">
                    <a:lnB w="6350">
                      <a:solidFill>
                        <a:srgbClr val="000000"/>
                      </a:solidFill>
                      <a:prstDash val="solid"/>
                    </a:lnB>
                  </a:tcPr>
                </a:tc>
                <a:tc>
                  <a:txBody>
                    <a:bodyPr/>
                    <a:lstStyle/>
                    <a:p>
                      <a:pPr marL="102235">
                        <a:lnSpc>
                          <a:spcPct val="100000"/>
                        </a:lnSpc>
                        <a:spcBef>
                          <a:spcPts val="80"/>
                        </a:spcBef>
                      </a:pPr>
                      <a:r>
                        <a:rPr dirty="0" sz="650">
                          <a:latin typeface="Arial"/>
                          <a:cs typeface="Arial"/>
                        </a:rPr>
                        <a:t>15.6</a:t>
                      </a:r>
                      <a:endParaRPr sz="650">
                        <a:latin typeface="Arial"/>
                        <a:cs typeface="Arial"/>
                      </a:endParaRPr>
                    </a:p>
                  </a:txBody>
                  <a:tcPr marL="0" marR="0" marB="0" marT="10160">
                    <a:lnB w="6350">
                      <a:solidFill>
                        <a:srgbClr val="000000"/>
                      </a:solidFill>
                      <a:prstDash val="solid"/>
                    </a:lnB>
                  </a:tcPr>
                </a:tc>
                <a:tc>
                  <a:txBody>
                    <a:bodyPr/>
                    <a:lstStyle/>
                    <a:p>
                      <a:pPr marL="103505">
                        <a:lnSpc>
                          <a:spcPct val="100000"/>
                        </a:lnSpc>
                        <a:spcBef>
                          <a:spcPts val="80"/>
                        </a:spcBef>
                      </a:pPr>
                      <a:r>
                        <a:rPr dirty="0" sz="650">
                          <a:latin typeface="Arial"/>
                          <a:cs typeface="Arial"/>
                        </a:rPr>
                        <a:t>16.8</a:t>
                      </a:r>
                      <a:endParaRPr sz="650">
                        <a:latin typeface="Arial"/>
                        <a:cs typeface="Arial"/>
                      </a:endParaRPr>
                    </a:p>
                  </a:txBody>
                  <a:tcPr marL="0" marR="0" marB="0" marT="10160">
                    <a:lnB w="6350">
                      <a:solidFill>
                        <a:srgbClr val="000000"/>
                      </a:solidFill>
                      <a:prstDash val="solid"/>
                    </a:lnB>
                  </a:tcPr>
                </a:tc>
              </a:tr>
              <a:tr h="126313">
                <a:tc>
                  <a:txBody>
                    <a:bodyPr/>
                    <a:lstStyle/>
                    <a:p>
                      <a:pPr marL="136525">
                        <a:lnSpc>
                          <a:spcPct val="100000"/>
                        </a:lnSpc>
                        <a:spcBef>
                          <a:spcPts val="70"/>
                        </a:spcBef>
                      </a:pPr>
                      <a:r>
                        <a:rPr dirty="0" sz="650" spc="-5">
                          <a:latin typeface="Arial"/>
                          <a:cs typeface="Arial"/>
                        </a:rPr>
                        <a:t>3L+</a:t>
                      </a:r>
                      <a:r>
                        <a:rPr dirty="0" sz="650">
                          <a:latin typeface="Arial"/>
                          <a:cs typeface="Arial"/>
                        </a:rPr>
                        <a:t> r/r</a:t>
                      </a:r>
                      <a:r>
                        <a:rPr dirty="0" sz="650" spc="-20">
                          <a:latin typeface="Arial"/>
                          <a:cs typeface="Arial"/>
                        </a:rPr>
                        <a:t> </a:t>
                      </a:r>
                      <a:r>
                        <a:rPr dirty="0" sz="650">
                          <a:latin typeface="Arial"/>
                          <a:cs typeface="Arial"/>
                        </a:rPr>
                        <a:t>LBCL</a:t>
                      </a:r>
                      <a:r>
                        <a:rPr dirty="0" sz="650" spc="-35">
                          <a:latin typeface="Arial"/>
                          <a:cs typeface="Arial"/>
                        </a:rPr>
                        <a:t> </a:t>
                      </a:r>
                      <a:r>
                        <a:rPr dirty="0" sz="650" spc="-5">
                          <a:latin typeface="PMingLiU"/>
                          <a:cs typeface="PMingLiU"/>
                        </a:rPr>
                        <a:t>患病人数</a:t>
                      </a:r>
                      <a:endParaRPr sz="650">
                        <a:latin typeface="PMingLiU"/>
                        <a:cs typeface="PMingLiU"/>
                      </a:endParaRPr>
                    </a:p>
                  </a:txBody>
                  <a:tcPr marL="0" marR="0" marB="0" marT="8890">
                    <a:lnT w="6350">
                      <a:solidFill>
                        <a:srgbClr val="000000"/>
                      </a:solidFill>
                      <a:prstDash val="solid"/>
                    </a:lnT>
                  </a:tcPr>
                </a:tc>
                <a:tc>
                  <a:txBody>
                    <a:bodyPr/>
                    <a:lstStyle/>
                    <a:p>
                      <a:pPr marL="67945">
                        <a:lnSpc>
                          <a:spcPct val="100000"/>
                        </a:lnSpc>
                        <a:spcBef>
                          <a:spcPts val="95"/>
                        </a:spcBef>
                      </a:pPr>
                      <a:r>
                        <a:rPr dirty="0" sz="650">
                          <a:latin typeface="Arial"/>
                          <a:cs typeface="Arial"/>
                        </a:rPr>
                        <a:t>29.4</a:t>
                      </a:r>
                      <a:endParaRPr sz="650">
                        <a:latin typeface="Arial"/>
                        <a:cs typeface="Arial"/>
                      </a:endParaRPr>
                    </a:p>
                  </a:txBody>
                  <a:tcPr marL="0" marR="0" marB="0" marT="12065">
                    <a:lnT w="6350">
                      <a:solidFill>
                        <a:srgbClr val="000000"/>
                      </a:solidFill>
                      <a:prstDash val="solid"/>
                    </a:lnT>
                  </a:tcPr>
                </a:tc>
                <a:tc>
                  <a:txBody>
                    <a:bodyPr/>
                    <a:lstStyle/>
                    <a:p>
                      <a:pPr algn="ctr" marR="36195">
                        <a:lnSpc>
                          <a:spcPct val="100000"/>
                        </a:lnSpc>
                        <a:spcBef>
                          <a:spcPts val="95"/>
                        </a:spcBef>
                      </a:pPr>
                      <a:r>
                        <a:rPr dirty="0" sz="650">
                          <a:latin typeface="Arial"/>
                          <a:cs typeface="Arial"/>
                        </a:rPr>
                        <a:t>33.9</a:t>
                      </a:r>
                      <a:endParaRPr sz="650">
                        <a:latin typeface="Arial"/>
                        <a:cs typeface="Arial"/>
                      </a:endParaRPr>
                    </a:p>
                  </a:txBody>
                  <a:tcPr marL="0" marR="0" marB="0" marT="12065">
                    <a:lnT w="6350">
                      <a:solidFill>
                        <a:srgbClr val="000000"/>
                      </a:solidFill>
                      <a:prstDash val="solid"/>
                    </a:lnT>
                  </a:tcPr>
                </a:tc>
                <a:tc>
                  <a:txBody>
                    <a:bodyPr/>
                    <a:lstStyle/>
                    <a:p>
                      <a:pPr marL="129539">
                        <a:lnSpc>
                          <a:spcPct val="100000"/>
                        </a:lnSpc>
                        <a:spcBef>
                          <a:spcPts val="95"/>
                        </a:spcBef>
                      </a:pPr>
                      <a:r>
                        <a:rPr dirty="0" sz="650">
                          <a:latin typeface="Arial"/>
                          <a:cs typeface="Arial"/>
                        </a:rPr>
                        <a:t>38.5</a:t>
                      </a:r>
                      <a:endParaRPr sz="650">
                        <a:latin typeface="Arial"/>
                        <a:cs typeface="Arial"/>
                      </a:endParaRPr>
                    </a:p>
                  </a:txBody>
                  <a:tcPr marL="0" marR="0" marB="0" marT="12065">
                    <a:lnT w="6350">
                      <a:solidFill>
                        <a:srgbClr val="000000"/>
                      </a:solidFill>
                      <a:prstDash val="solid"/>
                    </a:lnT>
                  </a:tcPr>
                </a:tc>
                <a:tc>
                  <a:txBody>
                    <a:bodyPr/>
                    <a:lstStyle/>
                    <a:p>
                      <a:pPr marL="107950">
                        <a:lnSpc>
                          <a:spcPct val="100000"/>
                        </a:lnSpc>
                        <a:spcBef>
                          <a:spcPts val="95"/>
                        </a:spcBef>
                      </a:pPr>
                      <a:r>
                        <a:rPr dirty="0" sz="650">
                          <a:latin typeface="Arial"/>
                          <a:cs typeface="Arial"/>
                        </a:rPr>
                        <a:t>43.2</a:t>
                      </a:r>
                      <a:endParaRPr sz="650">
                        <a:latin typeface="Arial"/>
                        <a:cs typeface="Arial"/>
                      </a:endParaRPr>
                    </a:p>
                  </a:txBody>
                  <a:tcPr marL="0" marR="0" marB="0" marT="12065">
                    <a:lnT w="6350">
                      <a:solidFill>
                        <a:srgbClr val="000000"/>
                      </a:solidFill>
                      <a:prstDash val="solid"/>
                    </a:lnT>
                  </a:tcPr>
                </a:tc>
                <a:tc>
                  <a:txBody>
                    <a:bodyPr/>
                    <a:lstStyle/>
                    <a:p>
                      <a:pPr marL="94615">
                        <a:lnSpc>
                          <a:spcPct val="100000"/>
                        </a:lnSpc>
                        <a:spcBef>
                          <a:spcPts val="95"/>
                        </a:spcBef>
                      </a:pPr>
                      <a:r>
                        <a:rPr dirty="0" sz="650">
                          <a:latin typeface="Arial"/>
                          <a:cs typeface="Arial"/>
                        </a:rPr>
                        <a:t>48.1</a:t>
                      </a:r>
                      <a:endParaRPr sz="650">
                        <a:latin typeface="Arial"/>
                        <a:cs typeface="Arial"/>
                      </a:endParaRPr>
                    </a:p>
                  </a:txBody>
                  <a:tcPr marL="0" marR="0" marB="0" marT="12065">
                    <a:lnT w="6350">
                      <a:solidFill>
                        <a:srgbClr val="000000"/>
                      </a:solidFill>
                      <a:prstDash val="solid"/>
                    </a:lnT>
                  </a:tcPr>
                </a:tc>
                <a:tc>
                  <a:txBody>
                    <a:bodyPr/>
                    <a:lstStyle/>
                    <a:p>
                      <a:pPr marL="101600">
                        <a:lnSpc>
                          <a:spcPct val="100000"/>
                        </a:lnSpc>
                        <a:spcBef>
                          <a:spcPts val="95"/>
                        </a:spcBef>
                      </a:pPr>
                      <a:r>
                        <a:rPr dirty="0" sz="650">
                          <a:latin typeface="Arial"/>
                          <a:cs typeface="Arial"/>
                        </a:rPr>
                        <a:t>53.1</a:t>
                      </a:r>
                      <a:endParaRPr sz="650">
                        <a:latin typeface="Arial"/>
                        <a:cs typeface="Arial"/>
                      </a:endParaRPr>
                    </a:p>
                  </a:txBody>
                  <a:tcPr marL="0" marR="0" marB="0" marT="12065">
                    <a:lnT w="6350">
                      <a:solidFill>
                        <a:srgbClr val="000000"/>
                      </a:solidFill>
                      <a:prstDash val="solid"/>
                    </a:lnT>
                  </a:tcPr>
                </a:tc>
                <a:tc>
                  <a:txBody>
                    <a:bodyPr/>
                    <a:lstStyle/>
                    <a:p>
                      <a:pPr marL="103505">
                        <a:lnSpc>
                          <a:spcPct val="100000"/>
                        </a:lnSpc>
                        <a:spcBef>
                          <a:spcPts val="95"/>
                        </a:spcBef>
                      </a:pPr>
                      <a:r>
                        <a:rPr dirty="0" sz="650">
                          <a:latin typeface="Arial"/>
                          <a:cs typeface="Arial"/>
                        </a:rPr>
                        <a:t>58.2</a:t>
                      </a:r>
                      <a:endParaRPr sz="650">
                        <a:latin typeface="Arial"/>
                        <a:cs typeface="Arial"/>
                      </a:endParaRPr>
                    </a:p>
                  </a:txBody>
                  <a:tcPr marL="0" marR="0" marB="0" marT="12065">
                    <a:lnT w="6350">
                      <a:solidFill>
                        <a:srgbClr val="000000"/>
                      </a:solidFill>
                      <a:prstDash val="solid"/>
                    </a:lnT>
                  </a:tcPr>
                </a:tc>
                <a:tc>
                  <a:txBody>
                    <a:bodyPr/>
                    <a:lstStyle/>
                    <a:p>
                      <a:pPr marL="101600">
                        <a:lnSpc>
                          <a:spcPct val="100000"/>
                        </a:lnSpc>
                        <a:spcBef>
                          <a:spcPts val="95"/>
                        </a:spcBef>
                      </a:pPr>
                      <a:r>
                        <a:rPr dirty="0" sz="650">
                          <a:latin typeface="Arial"/>
                          <a:cs typeface="Arial"/>
                        </a:rPr>
                        <a:t>63.5</a:t>
                      </a:r>
                      <a:endParaRPr sz="650">
                        <a:latin typeface="Arial"/>
                        <a:cs typeface="Arial"/>
                      </a:endParaRPr>
                    </a:p>
                  </a:txBody>
                  <a:tcPr marL="0" marR="0" marB="0" marT="12065">
                    <a:lnT w="6350">
                      <a:solidFill>
                        <a:srgbClr val="000000"/>
                      </a:solidFill>
                      <a:prstDash val="solid"/>
                    </a:lnT>
                  </a:tcPr>
                </a:tc>
                <a:tc>
                  <a:txBody>
                    <a:bodyPr/>
                    <a:lstStyle/>
                    <a:p>
                      <a:pPr marL="103505">
                        <a:lnSpc>
                          <a:spcPct val="100000"/>
                        </a:lnSpc>
                        <a:spcBef>
                          <a:spcPts val="95"/>
                        </a:spcBef>
                      </a:pPr>
                      <a:r>
                        <a:rPr dirty="0" sz="650">
                          <a:latin typeface="Arial"/>
                          <a:cs typeface="Arial"/>
                        </a:rPr>
                        <a:t>68.9</a:t>
                      </a:r>
                      <a:endParaRPr sz="650">
                        <a:latin typeface="Arial"/>
                        <a:cs typeface="Arial"/>
                      </a:endParaRPr>
                    </a:p>
                  </a:txBody>
                  <a:tcPr marL="0" marR="0" marB="0" marT="12065">
                    <a:lnT w="6350">
                      <a:solidFill>
                        <a:srgbClr val="000000"/>
                      </a:solidFill>
                      <a:prstDash val="solid"/>
                    </a:lnT>
                  </a:tcPr>
                </a:tc>
                <a:tc>
                  <a:txBody>
                    <a:bodyPr/>
                    <a:lstStyle/>
                    <a:p>
                      <a:pPr marL="102235">
                        <a:lnSpc>
                          <a:spcPct val="100000"/>
                        </a:lnSpc>
                        <a:spcBef>
                          <a:spcPts val="95"/>
                        </a:spcBef>
                      </a:pPr>
                      <a:r>
                        <a:rPr dirty="0" sz="650">
                          <a:latin typeface="Arial"/>
                          <a:cs typeface="Arial"/>
                        </a:rPr>
                        <a:t>74.4</a:t>
                      </a:r>
                      <a:endParaRPr sz="650">
                        <a:latin typeface="Arial"/>
                        <a:cs typeface="Arial"/>
                      </a:endParaRPr>
                    </a:p>
                  </a:txBody>
                  <a:tcPr marL="0" marR="0" marB="0" marT="12065">
                    <a:lnT w="6350">
                      <a:solidFill>
                        <a:srgbClr val="000000"/>
                      </a:solidFill>
                      <a:prstDash val="solid"/>
                    </a:lnT>
                  </a:tcPr>
                </a:tc>
                <a:tc>
                  <a:txBody>
                    <a:bodyPr/>
                    <a:lstStyle/>
                    <a:p>
                      <a:pPr marL="103505">
                        <a:lnSpc>
                          <a:spcPct val="100000"/>
                        </a:lnSpc>
                        <a:spcBef>
                          <a:spcPts val="95"/>
                        </a:spcBef>
                      </a:pPr>
                      <a:r>
                        <a:rPr dirty="0" sz="650">
                          <a:latin typeface="Arial"/>
                          <a:cs typeface="Arial"/>
                        </a:rPr>
                        <a:t>80.2</a:t>
                      </a:r>
                      <a:endParaRPr sz="650">
                        <a:latin typeface="Arial"/>
                        <a:cs typeface="Arial"/>
                      </a:endParaRPr>
                    </a:p>
                  </a:txBody>
                  <a:tcPr marL="0" marR="0" marB="0" marT="12065">
                    <a:lnT w="6350">
                      <a:solidFill>
                        <a:srgbClr val="000000"/>
                      </a:solidFill>
                      <a:prstDash val="solid"/>
                    </a:lnT>
                  </a:tcPr>
                </a:tc>
              </a:tr>
              <a:tr h="124967">
                <a:tc>
                  <a:txBody>
                    <a:bodyPr/>
                    <a:lstStyle/>
                    <a:p>
                      <a:pPr marL="136525">
                        <a:lnSpc>
                          <a:spcPct val="100000"/>
                        </a:lnSpc>
                        <a:spcBef>
                          <a:spcPts val="60"/>
                        </a:spcBef>
                      </a:pPr>
                      <a:r>
                        <a:rPr dirty="0" sz="650" spc="-5">
                          <a:latin typeface="Arial"/>
                          <a:cs typeface="Arial"/>
                        </a:rPr>
                        <a:t>3L+</a:t>
                      </a:r>
                      <a:r>
                        <a:rPr dirty="0" sz="650">
                          <a:latin typeface="Arial"/>
                          <a:cs typeface="Arial"/>
                        </a:rPr>
                        <a:t> r/r</a:t>
                      </a:r>
                      <a:r>
                        <a:rPr dirty="0" sz="650" spc="-20">
                          <a:latin typeface="Arial"/>
                          <a:cs typeface="Arial"/>
                        </a:rPr>
                        <a:t> </a:t>
                      </a:r>
                      <a:r>
                        <a:rPr dirty="0" sz="650" spc="-5">
                          <a:latin typeface="Arial"/>
                          <a:cs typeface="Arial"/>
                        </a:rPr>
                        <a:t>MZL/FL</a:t>
                      </a:r>
                      <a:r>
                        <a:rPr dirty="0" sz="650" spc="-35">
                          <a:latin typeface="Arial"/>
                          <a:cs typeface="Arial"/>
                        </a:rPr>
                        <a:t> </a:t>
                      </a:r>
                      <a:r>
                        <a:rPr dirty="0" sz="650" spc="-5">
                          <a:latin typeface="PMingLiU"/>
                          <a:cs typeface="PMingLiU"/>
                        </a:rPr>
                        <a:t>患病人数</a:t>
                      </a:r>
                      <a:endParaRPr sz="650">
                        <a:latin typeface="PMingLiU"/>
                        <a:cs typeface="PMingLiU"/>
                      </a:endParaRPr>
                    </a:p>
                  </a:txBody>
                  <a:tcPr marL="0" marR="0" marB="0" marT="7620"/>
                </a:tc>
                <a:tc>
                  <a:txBody>
                    <a:bodyPr/>
                    <a:lstStyle/>
                    <a:p>
                      <a:pPr marL="67945">
                        <a:lnSpc>
                          <a:spcPct val="100000"/>
                        </a:lnSpc>
                        <a:spcBef>
                          <a:spcPts val="80"/>
                        </a:spcBef>
                      </a:pPr>
                      <a:r>
                        <a:rPr dirty="0" sz="650">
                          <a:latin typeface="Arial"/>
                          <a:cs typeface="Arial"/>
                        </a:rPr>
                        <a:t>5.3</a:t>
                      </a:r>
                      <a:endParaRPr sz="650">
                        <a:latin typeface="Arial"/>
                        <a:cs typeface="Arial"/>
                      </a:endParaRPr>
                    </a:p>
                  </a:txBody>
                  <a:tcPr marL="0" marR="0" marB="0" marT="10160"/>
                </a:tc>
                <a:tc>
                  <a:txBody>
                    <a:bodyPr/>
                    <a:lstStyle/>
                    <a:p>
                      <a:pPr algn="ctr" marR="81915">
                        <a:lnSpc>
                          <a:spcPct val="100000"/>
                        </a:lnSpc>
                        <a:spcBef>
                          <a:spcPts val="80"/>
                        </a:spcBef>
                      </a:pPr>
                      <a:r>
                        <a:rPr dirty="0" sz="650">
                          <a:latin typeface="Arial"/>
                          <a:cs typeface="Arial"/>
                        </a:rPr>
                        <a:t>6.1</a:t>
                      </a:r>
                      <a:endParaRPr sz="650">
                        <a:latin typeface="Arial"/>
                        <a:cs typeface="Arial"/>
                      </a:endParaRPr>
                    </a:p>
                  </a:txBody>
                  <a:tcPr marL="0" marR="0" marB="0" marT="10160"/>
                </a:tc>
                <a:tc>
                  <a:txBody>
                    <a:bodyPr/>
                    <a:lstStyle/>
                    <a:p>
                      <a:pPr marL="129539">
                        <a:lnSpc>
                          <a:spcPct val="100000"/>
                        </a:lnSpc>
                        <a:spcBef>
                          <a:spcPts val="80"/>
                        </a:spcBef>
                      </a:pPr>
                      <a:r>
                        <a:rPr dirty="0" sz="650">
                          <a:latin typeface="Arial"/>
                          <a:cs typeface="Arial"/>
                        </a:rPr>
                        <a:t>7.0</a:t>
                      </a:r>
                      <a:endParaRPr sz="650">
                        <a:latin typeface="Arial"/>
                        <a:cs typeface="Arial"/>
                      </a:endParaRPr>
                    </a:p>
                  </a:txBody>
                  <a:tcPr marL="0" marR="0" marB="0" marT="10160"/>
                </a:tc>
                <a:tc>
                  <a:txBody>
                    <a:bodyPr/>
                    <a:lstStyle/>
                    <a:p>
                      <a:pPr marL="107950">
                        <a:lnSpc>
                          <a:spcPct val="100000"/>
                        </a:lnSpc>
                        <a:spcBef>
                          <a:spcPts val="80"/>
                        </a:spcBef>
                      </a:pPr>
                      <a:r>
                        <a:rPr dirty="0" sz="650">
                          <a:latin typeface="Arial"/>
                          <a:cs typeface="Arial"/>
                        </a:rPr>
                        <a:t>7.8</a:t>
                      </a:r>
                      <a:endParaRPr sz="650">
                        <a:latin typeface="Arial"/>
                        <a:cs typeface="Arial"/>
                      </a:endParaRPr>
                    </a:p>
                  </a:txBody>
                  <a:tcPr marL="0" marR="0" marB="0" marT="10160"/>
                </a:tc>
                <a:tc>
                  <a:txBody>
                    <a:bodyPr/>
                    <a:lstStyle/>
                    <a:p>
                      <a:pPr marL="94615">
                        <a:lnSpc>
                          <a:spcPct val="100000"/>
                        </a:lnSpc>
                        <a:spcBef>
                          <a:spcPts val="80"/>
                        </a:spcBef>
                      </a:pPr>
                      <a:r>
                        <a:rPr dirty="0" sz="650">
                          <a:latin typeface="Arial"/>
                          <a:cs typeface="Arial"/>
                        </a:rPr>
                        <a:t>8.7</a:t>
                      </a:r>
                      <a:endParaRPr sz="650">
                        <a:latin typeface="Arial"/>
                        <a:cs typeface="Arial"/>
                      </a:endParaRPr>
                    </a:p>
                  </a:txBody>
                  <a:tcPr marL="0" marR="0" marB="0" marT="10160"/>
                </a:tc>
                <a:tc>
                  <a:txBody>
                    <a:bodyPr/>
                    <a:lstStyle/>
                    <a:p>
                      <a:pPr marL="101600">
                        <a:lnSpc>
                          <a:spcPct val="100000"/>
                        </a:lnSpc>
                        <a:spcBef>
                          <a:spcPts val="80"/>
                        </a:spcBef>
                      </a:pPr>
                      <a:r>
                        <a:rPr dirty="0" sz="650">
                          <a:latin typeface="Arial"/>
                          <a:cs typeface="Arial"/>
                        </a:rPr>
                        <a:t>9.6</a:t>
                      </a:r>
                      <a:endParaRPr sz="650">
                        <a:latin typeface="Arial"/>
                        <a:cs typeface="Arial"/>
                      </a:endParaRPr>
                    </a:p>
                  </a:txBody>
                  <a:tcPr marL="0" marR="0" marB="0" marT="10160"/>
                </a:tc>
                <a:tc>
                  <a:txBody>
                    <a:bodyPr/>
                    <a:lstStyle/>
                    <a:p>
                      <a:pPr marL="103505">
                        <a:lnSpc>
                          <a:spcPct val="100000"/>
                        </a:lnSpc>
                        <a:spcBef>
                          <a:spcPts val="80"/>
                        </a:spcBef>
                      </a:pPr>
                      <a:r>
                        <a:rPr dirty="0" sz="650">
                          <a:latin typeface="Arial"/>
                          <a:cs typeface="Arial"/>
                        </a:rPr>
                        <a:t>10.5</a:t>
                      </a:r>
                      <a:endParaRPr sz="650">
                        <a:latin typeface="Arial"/>
                        <a:cs typeface="Arial"/>
                      </a:endParaRPr>
                    </a:p>
                  </a:txBody>
                  <a:tcPr marL="0" marR="0" marB="0" marT="10160"/>
                </a:tc>
                <a:tc>
                  <a:txBody>
                    <a:bodyPr/>
                    <a:lstStyle/>
                    <a:p>
                      <a:pPr marL="101600">
                        <a:lnSpc>
                          <a:spcPct val="100000"/>
                        </a:lnSpc>
                        <a:spcBef>
                          <a:spcPts val="80"/>
                        </a:spcBef>
                      </a:pPr>
                      <a:r>
                        <a:rPr dirty="0" sz="650">
                          <a:latin typeface="Arial"/>
                          <a:cs typeface="Arial"/>
                        </a:rPr>
                        <a:t>11.5</a:t>
                      </a:r>
                      <a:endParaRPr sz="650">
                        <a:latin typeface="Arial"/>
                        <a:cs typeface="Arial"/>
                      </a:endParaRPr>
                    </a:p>
                  </a:txBody>
                  <a:tcPr marL="0" marR="0" marB="0" marT="10160"/>
                </a:tc>
                <a:tc>
                  <a:txBody>
                    <a:bodyPr/>
                    <a:lstStyle/>
                    <a:p>
                      <a:pPr marL="103505">
                        <a:lnSpc>
                          <a:spcPct val="100000"/>
                        </a:lnSpc>
                        <a:spcBef>
                          <a:spcPts val="80"/>
                        </a:spcBef>
                      </a:pPr>
                      <a:r>
                        <a:rPr dirty="0" sz="650">
                          <a:latin typeface="Arial"/>
                          <a:cs typeface="Arial"/>
                        </a:rPr>
                        <a:t>12.5</a:t>
                      </a:r>
                      <a:endParaRPr sz="650">
                        <a:latin typeface="Arial"/>
                        <a:cs typeface="Arial"/>
                      </a:endParaRPr>
                    </a:p>
                  </a:txBody>
                  <a:tcPr marL="0" marR="0" marB="0" marT="10160"/>
                </a:tc>
                <a:tc>
                  <a:txBody>
                    <a:bodyPr/>
                    <a:lstStyle/>
                    <a:p>
                      <a:pPr marL="102235">
                        <a:lnSpc>
                          <a:spcPct val="100000"/>
                        </a:lnSpc>
                        <a:spcBef>
                          <a:spcPts val="80"/>
                        </a:spcBef>
                      </a:pPr>
                      <a:r>
                        <a:rPr dirty="0" sz="650">
                          <a:latin typeface="Arial"/>
                          <a:cs typeface="Arial"/>
                        </a:rPr>
                        <a:t>13.5</a:t>
                      </a:r>
                      <a:endParaRPr sz="650">
                        <a:latin typeface="Arial"/>
                        <a:cs typeface="Arial"/>
                      </a:endParaRPr>
                    </a:p>
                  </a:txBody>
                  <a:tcPr marL="0" marR="0" marB="0" marT="10160"/>
                </a:tc>
                <a:tc>
                  <a:txBody>
                    <a:bodyPr/>
                    <a:lstStyle/>
                    <a:p>
                      <a:pPr marL="103505">
                        <a:lnSpc>
                          <a:spcPct val="100000"/>
                        </a:lnSpc>
                        <a:spcBef>
                          <a:spcPts val="80"/>
                        </a:spcBef>
                      </a:pPr>
                      <a:r>
                        <a:rPr dirty="0" sz="650">
                          <a:latin typeface="Arial"/>
                          <a:cs typeface="Arial"/>
                        </a:rPr>
                        <a:t>14.5</a:t>
                      </a:r>
                      <a:endParaRPr sz="650">
                        <a:latin typeface="Arial"/>
                        <a:cs typeface="Arial"/>
                      </a:endParaRPr>
                    </a:p>
                  </a:txBody>
                  <a:tcPr marL="0" marR="0" marB="0" marT="10160"/>
                </a:tc>
              </a:tr>
              <a:tr h="124968">
                <a:tc>
                  <a:txBody>
                    <a:bodyPr/>
                    <a:lstStyle/>
                    <a:p>
                      <a:pPr marL="136525">
                        <a:lnSpc>
                          <a:spcPct val="100000"/>
                        </a:lnSpc>
                        <a:spcBef>
                          <a:spcPts val="60"/>
                        </a:spcBef>
                      </a:pPr>
                      <a:r>
                        <a:rPr dirty="0" sz="650" spc="-5">
                          <a:latin typeface="Arial"/>
                          <a:cs typeface="Arial"/>
                        </a:rPr>
                        <a:t>3L+</a:t>
                      </a:r>
                      <a:r>
                        <a:rPr dirty="0" sz="650">
                          <a:latin typeface="Arial"/>
                          <a:cs typeface="Arial"/>
                        </a:rPr>
                        <a:t> r/r</a:t>
                      </a:r>
                      <a:r>
                        <a:rPr dirty="0" sz="650" spc="-20">
                          <a:latin typeface="Arial"/>
                          <a:cs typeface="Arial"/>
                        </a:rPr>
                        <a:t> </a:t>
                      </a:r>
                      <a:r>
                        <a:rPr dirty="0" sz="650" spc="-5">
                          <a:latin typeface="Arial"/>
                          <a:cs typeface="Arial"/>
                        </a:rPr>
                        <a:t>MCL</a:t>
                      </a:r>
                      <a:r>
                        <a:rPr dirty="0" sz="650" spc="-35">
                          <a:latin typeface="Arial"/>
                          <a:cs typeface="Arial"/>
                        </a:rPr>
                        <a:t> </a:t>
                      </a:r>
                      <a:r>
                        <a:rPr dirty="0" sz="650" spc="-5">
                          <a:latin typeface="PMingLiU"/>
                          <a:cs typeface="PMingLiU"/>
                        </a:rPr>
                        <a:t>患病人数</a:t>
                      </a:r>
                      <a:endParaRPr sz="650">
                        <a:latin typeface="PMingLiU"/>
                        <a:cs typeface="PMingLiU"/>
                      </a:endParaRPr>
                    </a:p>
                  </a:txBody>
                  <a:tcPr marL="0" marR="0" marB="0" marT="7620"/>
                </a:tc>
                <a:tc>
                  <a:txBody>
                    <a:bodyPr/>
                    <a:lstStyle/>
                    <a:p>
                      <a:pPr marL="67945">
                        <a:lnSpc>
                          <a:spcPct val="100000"/>
                        </a:lnSpc>
                        <a:spcBef>
                          <a:spcPts val="80"/>
                        </a:spcBef>
                      </a:pPr>
                      <a:r>
                        <a:rPr dirty="0" sz="650">
                          <a:latin typeface="Arial"/>
                          <a:cs typeface="Arial"/>
                        </a:rPr>
                        <a:t>3.5</a:t>
                      </a:r>
                      <a:endParaRPr sz="650">
                        <a:latin typeface="Arial"/>
                        <a:cs typeface="Arial"/>
                      </a:endParaRPr>
                    </a:p>
                  </a:txBody>
                  <a:tcPr marL="0" marR="0" marB="0" marT="10160"/>
                </a:tc>
                <a:tc>
                  <a:txBody>
                    <a:bodyPr/>
                    <a:lstStyle/>
                    <a:p>
                      <a:pPr algn="ctr" marR="81915">
                        <a:lnSpc>
                          <a:spcPct val="100000"/>
                        </a:lnSpc>
                        <a:spcBef>
                          <a:spcPts val="80"/>
                        </a:spcBef>
                      </a:pPr>
                      <a:r>
                        <a:rPr dirty="0" sz="650">
                          <a:latin typeface="Arial"/>
                          <a:cs typeface="Arial"/>
                        </a:rPr>
                        <a:t>4.0</a:t>
                      </a:r>
                      <a:endParaRPr sz="650">
                        <a:latin typeface="Arial"/>
                        <a:cs typeface="Arial"/>
                      </a:endParaRPr>
                    </a:p>
                  </a:txBody>
                  <a:tcPr marL="0" marR="0" marB="0" marT="10160"/>
                </a:tc>
                <a:tc>
                  <a:txBody>
                    <a:bodyPr/>
                    <a:lstStyle/>
                    <a:p>
                      <a:pPr marL="129539">
                        <a:lnSpc>
                          <a:spcPct val="100000"/>
                        </a:lnSpc>
                        <a:spcBef>
                          <a:spcPts val="80"/>
                        </a:spcBef>
                      </a:pPr>
                      <a:r>
                        <a:rPr dirty="0" sz="650">
                          <a:latin typeface="Arial"/>
                          <a:cs typeface="Arial"/>
                        </a:rPr>
                        <a:t>4.6</a:t>
                      </a:r>
                      <a:endParaRPr sz="650">
                        <a:latin typeface="Arial"/>
                        <a:cs typeface="Arial"/>
                      </a:endParaRPr>
                    </a:p>
                  </a:txBody>
                  <a:tcPr marL="0" marR="0" marB="0" marT="10160"/>
                </a:tc>
                <a:tc>
                  <a:txBody>
                    <a:bodyPr/>
                    <a:lstStyle/>
                    <a:p>
                      <a:pPr marL="107950">
                        <a:lnSpc>
                          <a:spcPct val="100000"/>
                        </a:lnSpc>
                        <a:spcBef>
                          <a:spcPts val="80"/>
                        </a:spcBef>
                      </a:pPr>
                      <a:r>
                        <a:rPr dirty="0" sz="650">
                          <a:latin typeface="Arial"/>
                          <a:cs typeface="Arial"/>
                        </a:rPr>
                        <a:t>5.1</a:t>
                      </a:r>
                      <a:endParaRPr sz="650">
                        <a:latin typeface="Arial"/>
                        <a:cs typeface="Arial"/>
                      </a:endParaRPr>
                    </a:p>
                  </a:txBody>
                  <a:tcPr marL="0" marR="0" marB="0" marT="10160"/>
                </a:tc>
                <a:tc>
                  <a:txBody>
                    <a:bodyPr/>
                    <a:lstStyle/>
                    <a:p>
                      <a:pPr marL="94615">
                        <a:lnSpc>
                          <a:spcPct val="100000"/>
                        </a:lnSpc>
                        <a:spcBef>
                          <a:spcPts val="80"/>
                        </a:spcBef>
                      </a:pPr>
                      <a:r>
                        <a:rPr dirty="0" sz="650">
                          <a:latin typeface="Arial"/>
                          <a:cs typeface="Arial"/>
                        </a:rPr>
                        <a:t>5.7</a:t>
                      </a:r>
                      <a:endParaRPr sz="650">
                        <a:latin typeface="Arial"/>
                        <a:cs typeface="Arial"/>
                      </a:endParaRPr>
                    </a:p>
                  </a:txBody>
                  <a:tcPr marL="0" marR="0" marB="0" marT="10160"/>
                </a:tc>
                <a:tc>
                  <a:txBody>
                    <a:bodyPr/>
                    <a:lstStyle/>
                    <a:p>
                      <a:pPr marL="101600">
                        <a:lnSpc>
                          <a:spcPct val="100000"/>
                        </a:lnSpc>
                        <a:spcBef>
                          <a:spcPts val="80"/>
                        </a:spcBef>
                      </a:pPr>
                      <a:r>
                        <a:rPr dirty="0" sz="650">
                          <a:latin typeface="Arial"/>
                          <a:cs typeface="Arial"/>
                        </a:rPr>
                        <a:t>6.3</a:t>
                      </a:r>
                      <a:endParaRPr sz="650">
                        <a:latin typeface="Arial"/>
                        <a:cs typeface="Arial"/>
                      </a:endParaRPr>
                    </a:p>
                  </a:txBody>
                  <a:tcPr marL="0" marR="0" marB="0" marT="10160"/>
                </a:tc>
                <a:tc>
                  <a:txBody>
                    <a:bodyPr/>
                    <a:lstStyle/>
                    <a:p>
                      <a:pPr marL="103505">
                        <a:lnSpc>
                          <a:spcPct val="100000"/>
                        </a:lnSpc>
                        <a:spcBef>
                          <a:spcPts val="80"/>
                        </a:spcBef>
                      </a:pPr>
                      <a:r>
                        <a:rPr dirty="0" sz="650">
                          <a:latin typeface="Arial"/>
                          <a:cs typeface="Arial"/>
                        </a:rPr>
                        <a:t>6.9</a:t>
                      </a:r>
                      <a:endParaRPr sz="650">
                        <a:latin typeface="Arial"/>
                        <a:cs typeface="Arial"/>
                      </a:endParaRPr>
                    </a:p>
                  </a:txBody>
                  <a:tcPr marL="0" marR="0" marB="0" marT="10160"/>
                </a:tc>
                <a:tc>
                  <a:txBody>
                    <a:bodyPr/>
                    <a:lstStyle/>
                    <a:p>
                      <a:pPr marL="101600">
                        <a:lnSpc>
                          <a:spcPct val="100000"/>
                        </a:lnSpc>
                        <a:spcBef>
                          <a:spcPts val="80"/>
                        </a:spcBef>
                      </a:pPr>
                      <a:r>
                        <a:rPr dirty="0" sz="650">
                          <a:latin typeface="Arial"/>
                          <a:cs typeface="Arial"/>
                        </a:rPr>
                        <a:t>7.5</a:t>
                      </a:r>
                      <a:endParaRPr sz="650">
                        <a:latin typeface="Arial"/>
                        <a:cs typeface="Arial"/>
                      </a:endParaRPr>
                    </a:p>
                  </a:txBody>
                  <a:tcPr marL="0" marR="0" marB="0" marT="10160"/>
                </a:tc>
                <a:tc>
                  <a:txBody>
                    <a:bodyPr/>
                    <a:lstStyle/>
                    <a:p>
                      <a:pPr marL="103505">
                        <a:lnSpc>
                          <a:spcPct val="100000"/>
                        </a:lnSpc>
                        <a:spcBef>
                          <a:spcPts val="80"/>
                        </a:spcBef>
                      </a:pPr>
                      <a:r>
                        <a:rPr dirty="0" sz="650">
                          <a:latin typeface="Arial"/>
                          <a:cs typeface="Arial"/>
                        </a:rPr>
                        <a:t>8.2</a:t>
                      </a:r>
                      <a:endParaRPr sz="650">
                        <a:latin typeface="Arial"/>
                        <a:cs typeface="Arial"/>
                      </a:endParaRPr>
                    </a:p>
                  </a:txBody>
                  <a:tcPr marL="0" marR="0" marB="0" marT="10160"/>
                </a:tc>
                <a:tc>
                  <a:txBody>
                    <a:bodyPr/>
                    <a:lstStyle/>
                    <a:p>
                      <a:pPr marL="102235">
                        <a:lnSpc>
                          <a:spcPct val="100000"/>
                        </a:lnSpc>
                        <a:spcBef>
                          <a:spcPts val="80"/>
                        </a:spcBef>
                      </a:pPr>
                      <a:r>
                        <a:rPr dirty="0" sz="650">
                          <a:latin typeface="Arial"/>
                          <a:cs typeface="Arial"/>
                        </a:rPr>
                        <a:t>8.8</a:t>
                      </a:r>
                      <a:endParaRPr sz="650">
                        <a:latin typeface="Arial"/>
                        <a:cs typeface="Arial"/>
                      </a:endParaRPr>
                    </a:p>
                  </a:txBody>
                  <a:tcPr marL="0" marR="0" marB="0" marT="10160"/>
                </a:tc>
                <a:tc>
                  <a:txBody>
                    <a:bodyPr/>
                    <a:lstStyle/>
                    <a:p>
                      <a:pPr marL="103505">
                        <a:lnSpc>
                          <a:spcPct val="100000"/>
                        </a:lnSpc>
                        <a:spcBef>
                          <a:spcPts val="80"/>
                        </a:spcBef>
                      </a:pPr>
                      <a:r>
                        <a:rPr dirty="0" sz="650">
                          <a:latin typeface="Arial"/>
                          <a:cs typeface="Arial"/>
                        </a:rPr>
                        <a:t>9.5</a:t>
                      </a:r>
                      <a:endParaRPr sz="650">
                        <a:latin typeface="Arial"/>
                        <a:cs typeface="Arial"/>
                      </a:endParaRPr>
                    </a:p>
                  </a:txBody>
                  <a:tcPr marL="0" marR="0" marB="0" marT="10160"/>
                </a:tc>
              </a:tr>
              <a:tr h="129718">
                <a:tc>
                  <a:txBody>
                    <a:bodyPr/>
                    <a:lstStyle/>
                    <a:p>
                      <a:pPr marL="136525">
                        <a:lnSpc>
                          <a:spcPct val="100000"/>
                        </a:lnSpc>
                        <a:spcBef>
                          <a:spcPts val="60"/>
                        </a:spcBef>
                      </a:pPr>
                      <a:r>
                        <a:rPr dirty="0" sz="650" spc="-5">
                          <a:latin typeface="Arial"/>
                          <a:cs typeface="Arial"/>
                        </a:rPr>
                        <a:t>3L+</a:t>
                      </a:r>
                      <a:r>
                        <a:rPr dirty="0" sz="650">
                          <a:latin typeface="Arial"/>
                          <a:cs typeface="Arial"/>
                        </a:rPr>
                        <a:t> r/r</a:t>
                      </a:r>
                      <a:r>
                        <a:rPr dirty="0" sz="650" spc="-20">
                          <a:latin typeface="Arial"/>
                          <a:cs typeface="Arial"/>
                        </a:rPr>
                        <a:t> </a:t>
                      </a:r>
                      <a:r>
                        <a:rPr dirty="0" sz="650" spc="-5">
                          <a:latin typeface="Arial"/>
                          <a:cs typeface="Arial"/>
                        </a:rPr>
                        <a:t>CLL/SLL</a:t>
                      </a:r>
                      <a:r>
                        <a:rPr dirty="0" sz="650" spc="-35">
                          <a:latin typeface="Arial"/>
                          <a:cs typeface="Arial"/>
                        </a:rPr>
                        <a:t> </a:t>
                      </a:r>
                      <a:r>
                        <a:rPr dirty="0" sz="650" spc="-5">
                          <a:latin typeface="PMingLiU"/>
                          <a:cs typeface="PMingLiU"/>
                        </a:rPr>
                        <a:t>患病人数</a:t>
                      </a:r>
                      <a:endParaRPr sz="650">
                        <a:latin typeface="PMingLiU"/>
                        <a:cs typeface="PMingLiU"/>
                      </a:endParaRPr>
                    </a:p>
                  </a:txBody>
                  <a:tcPr marL="0" marR="0" marB="0" marT="7620">
                    <a:lnB w="6350">
                      <a:solidFill>
                        <a:srgbClr val="000000"/>
                      </a:solidFill>
                      <a:prstDash val="solid"/>
                    </a:lnB>
                  </a:tcPr>
                </a:tc>
                <a:tc>
                  <a:txBody>
                    <a:bodyPr/>
                    <a:lstStyle/>
                    <a:p>
                      <a:pPr marL="67945">
                        <a:lnSpc>
                          <a:spcPct val="100000"/>
                        </a:lnSpc>
                        <a:spcBef>
                          <a:spcPts val="80"/>
                        </a:spcBef>
                      </a:pPr>
                      <a:r>
                        <a:rPr dirty="0" sz="650">
                          <a:latin typeface="Arial"/>
                          <a:cs typeface="Arial"/>
                        </a:rPr>
                        <a:t>4.7</a:t>
                      </a:r>
                      <a:endParaRPr sz="650">
                        <a:latin typeface="Arial"/>
                        <a:cs typeface="Arial"/>
                      </a:endParaRPr>
                    </a:p>
                  </a:txBody>
                  <a:tcPr marL="0" marR="0" marB="0" marT="10160">
                    <a:lnB w="6350">
                      <a:solidFill>
                        <a:srgbClr val="000000"/>
                      </a:solidFill>
                      <a:prstDash val="solid"/>
                    </a:lnB>
                  </a:tcPr>
                </a:tc>
                <a:tc>
                  <a:txBody>
                    <a:bodyPr/>
                    <a:lstStyle/>
                    <a:p>
                      <a:pPr algn="ctr" marR="81915">
                        <a:lnSpc>
                          <a:spcPct val="100000"/>
                        </a:lnSpc>
                        <a:spcBef>
                          <a:spcPts val="80"/>
                        </a:spcBef>
                      </a:pPr>
                      <a:r>
                        <a:rPr dirty="0" sz="650">
                          <a:latin typeface="Arial"/>
                          <a:cs typeface="Arial"/>
                        </a:rPr>
                        <a:t>5.4</a:t>
                      </a:r>
                      <a:endParaRPr sz="650">
                        <a:latin typeface="Arial"/>
                        <a:cs typeface="Arial"/>
                      </a:endParaRPr>
                    </a:p>
                  </a:txBody>
                  <a:tcPr marL="0" marR="0" marB="0" marT="10160">
                    <a:lnB w="6350">
                      <a:solidFill>
                        <a:srgbClr val="000000"/>
                      </a:solidFill>
                      <a:prstDash val="solid"/>
                    </a:lnB>
                  </a:tcPr>
                </a:tc>
                <a:tc>
                  <a:txBody>
                    <a:bodyPr/>
                    <a:lstStyle/>
                    <a:p>
                      <a:pPr marL="129539">
                        <a:lnSpc>
                          <a:spcPct val="100000"/>
                        </a:lnSpc>
                        <a:spcBef>
                          <a:spcPts val="80"/>
                        </a:spcBef>
                      </a:pPr>
                      <a:r>
                        <a:rPr dirty="0" sz="650">
                          <a:latin typeface="Arial"/>
                          <a:cs typeface="Arial"/>
                        </a:rPr>
                        <a:t>6.1</a:t>
                      </a:r>
                      <a:endParaRPr sz="650">
                        <a:latin typeface="Arial"/>
                        <a:cs typeface="Arial"/>
                      </a:endParaRPr>
                    </a:p>
                  </a:txBody>
                  <a:tcPr marL="0" marR="0" marB="0" marT="10160">
                    <a:lnB w="6350">
                      <a:solidFill>
                        <a:srgbClr val="000000"/>
                      </a:solidFill>
                      <a:prstDash val="solid"/>
                    </a:lnB>
                  </a:tcPr>
                </a:tc>
                <a:tc>
                  <a:txBody>
                    <a:bodyPr/>
                    <a:lstStyle/>
                    <a:p>
                      <a:pPr marL="107950">
                        <a:lnSpc>
                          <a:spcPct val="100000"/>
                        </a:lnSpc>
                        <a:spcBef>
                          <a:spcPts val="80"/>
                        </a:spcBef>
                      </a:pPr>
                      <a:r>
                        <a:rPr dirty="0" sz="650">
                          <a:latin typeface="Arial"/>
                          <a:cs typeface="Arial"/>
                        </a:rPr>
                        <a:t>6.9</a:t>
                      </a:r>
                      <a:endParaRPr sz="650">
                        <a:latin typeface="Arial"/>
                        <a:cs typeface="Arial"/>
                      </a:endParaRPr>
                    </a:p>
                  </a:txBody>
                  <a:tcPr marL="0" marR="0" marB="0" marT="10160">
                    <a:lnB w="6350">
                      <a:solidFill>
                        <a:srgbClr val="000000"/>
                      </a:solidFill>
                      <a:prstDash val="solid"/>
                    </a:lnB>
                  </a:tcPr>
                </a:tc>
                <a:tc>
                  <a:txBody>
                    <a:bodyPr/>
                    <a:lstStyle/>
                    <a:p>
                      <a:pPr marL="94615">
                        <a:lnSpc>
                          <a:spcPct val="100000"/>
                        </a:lnSpc>
                        <a:spcBef>
                          <a:spcPts val="80"/>
                        </a:spcBef>
                      </a:pPr>
                      <a:r>
                        <a:rPr dirty="0" sz="650">
                          <a:latin typeface="Arial"/>
                          <a:cs typeface="Arial"/>
                        </a:rPr>
                        <a:t>7.7</a:t>
                      </a:r>
                      <a:endParaRPr sz="650">
                        <a:latin typeface="Arial"/>
                        <a:cs typeface="Arial"/>
                      </a:endParaRPr>
                    </a:p>
                  </a:txBody>
                  <a:tcPr marL="0" marR="0" marB="0" marT="10160">
                    <a:lnB w="6350">
                      <a:solidFill>
                        <a:srgbClr val="000000"/>
                      </a:solidFill>
                      <a:prstDash val="solid"/>
                    </a:lnB>
                  </a:tcPr>
                </a:tc>
                <a:tc>
                  <a:txBody>
                    <a:bodyPr/>
                    <a:lstStyle/>
                    <a:p>
                      <a:pPr marL="101600">
                        <a:lnSpc>
                          <a:spcPct val="100000"/>
                        </a:lnSpc>
                        <a:spcBef>
                          <a:spcPts val="80"/>
                        </a:spcBef>
                      </a:pPr>
                      <a:r>
                        <a:rPr dirty="0" sz="650">
                          <a:latin typeface="Arial"/>
                          <a:cs typeface="Arial"/>
                        </a:rPr>
                        <a:t>8.5</a:t>
                      </a:r>
                      <a:endParaRPr sz="650">
                        <a:latin typeface="Arial"/>
                        <a:cs typeface="Arial"/>
                      </a:endParaRPr>
                    </a:p>
                  </a:txBody>
                  <a:tcPr marL="0" marR="0" marB="0" marT="10160">
                    <a:lnB w="6350">
                      <a:solidFill>
                        <a:srgbClr val="000000"/>
                      </a:solidFill>
                      <a:prstDash val="solid"/>
                    </a:lnB>
                  </a:tcPr>
                </a:tc>
                <a:tc>
                  <a:txBody>
                    <a:bodyPr/>
                    <a:lstStyle/>
                    <a:p>
                      <a:pPr marL="103505">
                        <a:lnSpc>
                          <a:spcPct val="100000"/>
                        </a:lnSpc>
                        <a:spcBef>
                          <a:spcPts val="80"/>
                        </a:spcBef>
                      </a:pPr>
                      <a:r>
                        <a:rPr dirty="0" sz="650">
                          <a:latin typeface="Arial"/>
                          <a:cs typeface="Arial"/>
                        </a:rPr>
                        <a:t>9.3</a:t>
                      </a:r>
                      <a:endParaRPr sz="650">
                        <a:latin typeface="Arial"/>
                        <a:cs typeface="Arial"/>
                      </a:endParaRPr>
                    </a:p>
                  </a:txBody>
                  <a:tcPr marL="0" marR="0" marB="0" marT="10160">
                    <a:lnB w="6350">
                      <a:solidFill>
                        <a:srgbClr val="000000"/>
                      </a:solidFill>
                      <a:prstDash val="solid"/>
                    </a:lnB>
                  </a:tcPr>
                </a:tc>
                <a:tc>
                  <a:txBody>
                    <a:bodyPr/>
                    <a:lstStyle/>
                    <a:p>
                      <a:pPr marL="101600">
                        <a:lnSpc>
                          <a:spcPct val="100000"/>
                        </a:lnSpc>
                        <a:spcBef>
                          <a:spcPts val="80"/>
                        </a:spcBef>
                      </a:pPr>
                      <a:r>
                        <a:rPr dirty="0" sz="650">
                          <a:latin typeface="Arial"/>
                          <a:cs typeface="Arial"/>
                        </a:rPr>
                        <a:t>10.1</a:t>
                      </a:r>
                      <a:endParaRPr sz="650">
                        <a:latin typeface="Arial"/>
                        <a:cs typeface="Arial"/>
                      </a:endParaRPr>
                    </a:p>
                  </a:txBody>
                  <a:tcPr marL="0" marR="0" marB="0" marT="10160">
                    <a:lnB w="6350">
                      <a:solidFill>
                        <a:srgbClr val="000000"/>
                      </a:solidFill>
                      <a:prstDash val="solid"/>
                    </a:lnB>
                  </a:tcPr>
                </a:tc>
                <a:tc>
                  <a:txBody>
                    <a:bodyPr/>
                    <a:lstStyle/>
                    <a:p>
                      <a:pPr marL="103505">
                        <a:lnSpc>
                          <a:spcPct val="100000"/>
                        </a:lnSpc>
                        <a:spcBef>
                          <a:spcPts val="80"/>
                        </a:spcBef>
                      </a:pPr>
                      <a:r>
                        <a:rPr dirty="0" sz="650">
                          <a:latin typeface="Arial"/>
                          <a:cs typeface="Arial"/>
                        </a:rPr>
                        <a:t>11.0</a:t>
                      </a:r>
                      <a:endParaRPr sz="650">
                        <a:latin typeface="Arial"/>
                        <a:cs typeface="Arial"/>
                      </a:endParaRPr>
                    </a:p>
                  </a:txBody>
                  <a:tcPr marL="0" marR="0" marB="0" marT="10160">
                    <a:lnB w="6350">
                      <a:solidFill>
                        <a:srgbClr val="000000"/>
                      </a:solidFill>
                      <a:prstDash val="solid"/>
                    </a:lnB>
                  </a:tcPr>
                </a:tc>
                <a:tc>
                  <a:txBody>
                    <a:bodyPr/>
                    <a:lstStyle/>
                    <a:p>
                      <a:pPr marL="102235">
                        <a:lnSpc>
                          <a:spcPct val="100000"/>
                        </a:lnSpc>
                        <a:spcBef>
                          <a:spcPts val="80"/>
                        </a:spcBef>
                      </a:pPr>
                      <a:r>
                        <a:rPr dirty="0" sz="650">
                          <a:latin typeface="Arial"/>
                          <a:cs typeface="Arial"/>
                        </a:rPr>
                        <a:t>11.9</a:t>
                      </a:r>
                      <a:endParaRPr sz="650">
                        <a:latin typeface="Arial"/>
                        <a:cs typeface="Arial"/>
                      </a:endParaRPr>
                    </a:p>
                  </a:txBody>
                  <a:tcPr marL="0" marR="0" marB="0" marT="10160">
                    <a:lnB w="6350">
                      <a:solidFill>
                        <a:srgbClr val="000000"/>
                      </a:solidFill>
                      <a:prstDash val="solid"/>
                    </a:lnB>
                  </a:tcPr>
                </a:tc>
                <a:tc>
                  <a:txBody>
                    <a:bodyPr/>
                    <a:lstStyle/>
                    <a:p>
                      <a:pPr marL="103505">
                        <a:lnSpc>
                          <a:spcPct val="100000"/>
                        </a:lnSpc>
                        <a:spcBef>
                          <a:spcPts val="80"/>
                        </a:spcBef>
                      </a:pPr>
                      <a:r>
                        <a:rPr dirty="0" sz="650">
                          <a:latin typeface="Arial"/>
                          <a:cs typeface="Arial"/>
                        </a:rPr>
                        <a:t>12.8</a:t>
                      </a:r>
                      <a:endParaRPr sz="650">
                        <a:latin typeface="Arial"/>
                        <a:cs typeface="Arial"/>
                      </a:endParaRPr>
                    </a:p>
                  </a:txBody>
                  <a:tcPr marL="0" marR="0" marB="0" marT="10160">
                    <a:lnB w="6350">
                      <a:solidFill>
                        <a:srgbClr val="000000"/>
                      </a:solidFill>
                      <a:prstDash val="solid"/>
                    </a:lnB>
                  </a:tcPr>
                </a:tc>
              </a:tr>
              <a:tr h="257237">
                <a:tc>
                  <a:txBody>
                    <a:bodyPr/>
                    <a:lstStyle/>
                    <a:p>
                      <a:pPr marL="88265">
                        <a:lnSpc>
                          <a:spcPct val="100000"/>
                        </a:lnSpc>
                        <a:spcBef>
                          <a:spcPts val="20"/>
                        </a:spcBef>
                      </a:pPr>
                      <a:r>
                        <a:rPr dirty="0" sz="700" spc="15" b="1">
                          <a:latin typeface="Microsoft JhengHei UI"/>
                          <a:cs typeface="Microsoft JhengHei UI"/>
                        </a:rPr>
                        <a:t>适用</a:t>
                      </a:r>
                      <a:r>
                        <a:rPr dirty="0" sz="700" spc="-5" b="1">
                          <a:latin typeface="Microsoft JhengHei UI"/>
                          <a:cs typeface="Microsoft JhengHei UI"/>
                        </a:rPr>
                        <a:t>于</a:t>
                      </a:r>
                      <a:r>
                        <a:rPr dirty="0" sz="700" spc="120" b="1">
                          <a:latin typeface="Microsoft JhengHei UI"/>
                          <a:cs typeface="Microsoft JhengHei UI"/>
                        </a:rPr>
                        <a:t> </a:t>
                      </a:r>
                      <a:r>
                        <a:rPr dirty="0" sz="700" spc="-5" b="1">
                          <a:latin typeface="Arial"/>
                          <a:cs typeface="Arial"/>
                        </a:rPr>
                        <a:t>CD19</a:t>
                      </a:r>
                      <a:r>
                        <a:rPr dirty="0" sz="700" spc="80" b="1">
                          <a:latin typeface="Arial"/>
                          <a:cs typeface="Arial"/>
                        </a:rPr>
                        <a:t> </a:t>
                      </a:r>
                      <a:r>
                        <a:rPr dirty="0" sz="700" spc="-10" b="1">
                          <a:latin typeface="Arial"/>
                          <a:cs typeface="Arial"/>
                        </a:rPr>
                        <a:t>CAR-T</a:t>
                      </a:r>
                      <a:r>
                        <a:rPr dirty="0" sz="700" spc="85" b="1">
                          <a:latin typeface="Arial"/>
                          <a:cs typeface="Arial"/>
                        </a:rPr>
                        <a:t> </a:t>
                      </a:r>
                      <a:r>
                        <a:rPr dirty="0" sz="700" spc="15" b="1">
                          <a:latin typeface="Microsoft JhengHei UI"/>
                          <a:cs typeface="Microsoft JhengHei UI"/>
                        </a:rPr>
                        <a:t>治疗的人</a:t>
                      </a:r>
                      <a:r>
                        <a:rPr dirty="0" sz="700" spc="20" b="1">
                          <a:latin typeface="Microsoft JhengHei UI"/>
                          <a:cs typeface="Microsoft JhengHei UI"/>
                        </a:rPr>
                        <a:t>数</a:t>
                      </a:r>
                      <a:r>
                        <a:rPr dirty="0" sz="700" spc="-25" b="1">
                          <a:latin typeface="Arial"/>
                          <a:cs typeface="Arial"/>
                        </a:rPr>
                        <a:t>(</a:t>
                      </a:r>
                      <a:r>
                        <a:rPr dirty="0" sz="700" spc="-5" b="1">
                          <a:latin typeface="Microsoft JhengHei UI"/>
                          <a:cs typeface="Microsoft JhengHei UI"/>
                        </a:rPr>
                        <a:t>适</a:t>
                      </a:r>
                      <a:endParaRPr sz="700">
                        <a:latin typeface="Microsoft JhengHei UI"/>
                        <a:cs typeface="Microsoft JhengHei UI"/>
                      </a:endParaRPr>
                    </a:p>
                    <a:p>
                      <a:pPr marL="88265">
                        <a:lnSpc>
                          <a:spcPct val="100000"/>
                        </a:lnSpc>
                        <a:spcBef>
                          <a:spcPts val="195"/>
                        </a:spcBef>
                      </a:pPr>
                      <a:r>
                        <a:rPr dirty="0" sz="700" spc="-5" b="1">
                          <a:latin typeface="Microsoft JhengHei UI"/>
                          <a:cs typeface="Microsoft JhengHei UI"/>
                        </a:rPr>
                        <a:t>应</a:t>
                      </a:r>
                      <a:r>
                        <a:rPr dirty="0" sz="700" spc="15" b="1">
                          <a:latin typeface="Microsoft JhengHei UI"/>
                          <a:cs typeface="Microsoft JhengHei UI"/>
                        </a:rPr>
                        <a:t>症</a:t>
                      </a:r>
                      <a:r>
                        <a:rPr dirty="0" sz="700" spc="-5" b="1">
                          <a:latin typeface="Microsoft JhengHei UI"/>
                          <a:cs typeface="Microsoft JhengHei UI"/>
                        </a:rPr>
                        <a:t>逐渐扩</a:t>
                      </a:r>
                      <a:r>
                        <a:rPr dirty="0" sz="700" spc="20" b="1">
                          <a:latin typeface="Microsoft JhengHei UI"/>
                          <a:cs typeface="Microsoft JhengHei UI"/>
                        </a:rPr>
                        <a:t>大</a:t>
                      </a:r>
                      <a:r>
                        <a:rPr dirty="0" sz="700" spc="-5" b="1">
                          <a:latin typeface="Arial"/>
                          <a:cs typeface="Arial"/>
                        </a:rPr>
                        <a:t>)</a:t>
                      </a:r>
                      <a:endParaRPr sz="700">
                        <a:latin typeface="Arial"/>
                        <a:cs typeface="Arial"/>
                      </a:endParaRPr>
                    </a:p>
                  </a:txBody>
                  <a:tcPr marL="0" marR="0" marB="0" marT="2540">
                    <a:lnT w="6350">
                      <a:solidFill>
                        <a:srgbClr val="000000"/>
                      </a:solidFill>
                      <a:prstDash val="solid"/>
                    </a:lnT>
                  </a:tcPr>
                </a:tc>
                <a:tc>
                  <a:txBody>
                    <a:bodyPr/>
                    <a:lstStyle/>
                    <a:p>
                      <a:pPr>
                        <a:lnSpc>
                          <a:spcPct val="100000"/>
                        </a:lnSpc>
                      </a:pPr>
                      <a:endParaRPr sz="700">
                        <a:latin typeface="Times New Roman"/>
                        <a:cs typeface="Times New Roman"/>
                      </a:endParaRPr>
                    </a:p>
                  </a:txBody>
                  <a:tcPr marL="0" marR="0" marB="0" marT="0">
                    <a:lnT w="6350">
                      <a:solidFill>
                        <a:srgbClr val="000000"/>
                      </a:solidFill>
                      <a:prstDash val="solid"/>
                    </a:lnT>
                  </a:tcPr>
                </a:tc>
                <a:tc>
                  <a:txBody>
                    <a:bodyPr/>
                    <a:lstStyle/>
                    <a:p>
                      <a:pPr algn="ctr" marR="36195">
                        <a:lnSpc>
                          <a:spcPct val="100000"/>
                        </a:lnSpc>
                        <a:spcBef>
                          <a:spcPts val="595"/>
                        </a:spcBef>
                      </a:pPr>
                      <a:r>
                        <a:rPr dirty="0" sz="650" b="1">
                          <a:latin typeface="Arial"/>
                          <a:cs typeface="Arial"/>
                        </a:rPr>
                        <a:t>33.9</a:t>
                      </a:r>
                      <a:endParaRPr sz="650">
                        <a:latin typeface="Arial"/>
                        <a:cs typeface="Arial"/>
                      </a:endParaRPr>
                    </a:p>
                  </a:txBody>
                  <a:tcPr marL="0" marR="0" marB="0" marT="75565">
                    <a:lnT w="6350">
                      <a:solidFill>
                        <a:srgbClr val="000000"/>
                      </a:solidFill>
                      <a:prstDash val="solid"/>
                    </a:lnT>
                  </a:tcPr>
                </a:tc>
                <a:tc>
                  <a:txBody>
                    <a:bodyPr/>
                    <a:lstStyle/>
                    <a:p>
                      <a:pPr marL="129539">
                        <a:lnSpc>
                          <a:spcPct val="100000"/>
                        </a:lnSpc>
                        <a:spcBef>
                          <a:spcPts val="595"/>
                        </a:spcBef>
                      </a:pPr>
                      <a:r>
                        <a:rPr dirty="0" sz="650" b="1">
                          <a:latin typeface="Arial"/>
                          <a:cs typeface="Arial"/>
                        </a:rPr>
                        <a:t>45.5</a:t>
                      </a:r>
                      <a:endParaRPr sz="650">
                        <a:latin typeface="Arial"/>
                        <a:cs typeface="Arial"/>
                      </a:endParaRPr>
                    </a:p>
                  </a:txBody>
                  <a:tcPr marL="0" marR="0" marB="0" marT="75565">
                    <a:lnT w="6350">
                      <a:solidFill>
                        <a:srgbClr val="000000"/>
                      </a:solidFill>
                      <a:prstDash val="solid"/>
                    </a:lnT>
                  </a:tcPr>
                </a:tc>
                <a:tc>
                  <a:txBody>
                    <a:bodyPr/>
                    <a:lstStyle/>
                    <a:p>
                      <a:pPr marL="107950">
                        <a:lnSpc>
                          <a:spcPct val="100000"/>
                        </a:lnSpc>
                        <a:spcBef>
                          <a:spcPts val="595"/>
                        </a:spcBef>
                      </a:pPr>
                      <a:r>
                        <a:rPr dirty="0" sz="650" b="1">
                          <a:latin typeface="Arial"/>
                          <a:cs typeface="Arial"/>
                        </a:rPr>
                        <a:t>56.2</a:t>
                      </a:r>
                      <a:endParaRPr sz="650">
                        <a:latin typeface="Arial"/>
                        <a:cs typeface="Arial"/>
                      </a:endParaRPr>
                    </a:p>
                  </a:txBody>
                  <a:tcPr marL="0" marR="0" marB="0" marT="75565">
                    <a:lnT w="6350">
                      <a:solidFill>
                        <a:srgbClr val="000000"/>
                      </a:solidFill>
                      <a:prstDash val="solid"/>
                    </a:lnT>
                  </a:tcPr>
                </a:tc>
                <a:tc>
                  <a:txBody>
                    <a:bodyPr/>
                    <a:lstStyle/>
                    <a:p>
                      <a:pPr marL="94615">
                        <a:lnSpc>
                          <a:spcPct val="100000"/>
                        </a:lnSpc>
                        <a:spcBef>
                          <a:spcPts val="595"/>
                        </a:spcBef>
                      </a:pPr>
                      <a:r>
                        <a:rPr dirty="0" sz="650" b="1">
                          <a:latin typeface="Arial"/>
                          <a:cs typeface="Arial"/>
                        </a:rPr>
                        <a:t>137.2</a:t>
                      </a:r>
                      <a:endParaRPr sz="650">
                        <a:latin typeface="Arial"/>
                        <a:cs typeface="Arial"/>
                      </a:endParaRPr>
                    </a:p>
                  </a:txBody>
                  <a:tcPr marL="0" marR="0" marB="0" marT="75565">
                    <a:lnT w="6350">
                      <a:solidFill>
                        <a:srgbClr val="000000"/>
                      </a:solidFill>
                      <a:prstDash val="solid"/>
                    </a:lnT>
                  </a:tcPr>
                </a:tc>
                <a:tc>
                  <a:txBody>
                    <a:bodyPr/>
                    <a:lstStyle/>
                    <a:p>
                      <a:pPr marL="101600">
                        <a:lnSpc>
                          <a:spcPct val="100000"/>
                        </a:lnSpc>
                        <a:spcBef>
                          <a:spcPts val="595"/>
                        </a:spcBef>
                      </a:pPr>
                      <a:r>
                        <a:rPr dirty="0" sz="650" b="1">
                          <a:latin typeface="Arial"/>
                          <a:cs typeface="Arial"/>
                        </a:rPr>
                        <a:t>165.0</a:t>
                      </a:r>
                      <a:endParaRPr sz="650">
                        <a:latin typeface="Arial"/>
                        <a:cs typeface="Arial"/>
                      </a:endParaRPr>
                    </a:p>
                  </a:txBody>
                  <a:tcPr marL="0" marR="0" marB="0" marT="75565">
                    <a:lnT w="6350">
                      <a:solidFill>
                        <a:srgbClr val="000000"/>
                      </a:solidFill>
                      <a:prstDash val="solid"/>
                    </a:lnT>
                  </a:tcPr>
                </a:tc>
                <a:tc>
                  <a:txBody>
                    <a:bodyPr/>
                    <a:lstStyle/>
                    <a:p>
                      <a:pPr marL="103505">
                        <a:lnSpc>
                          <a:spcPct val="100000"/>
                        </a:lnSpc>
                        <a:spcBef>
                          <a:spcPts val="595"/>
                        </a:spcBef>
                      </a:pPr>
                      <a:r>
                        <a:rPr dirty="0" sz="650" b="1">
                          <a:latin typeface="Arial"/>
                          <a:cs typeface="Arial"/>
                        </a:rPr>
                        <a:t>183.8</a:t>
                      </a:r>
                      <a:endParaRPr sz="650">
                        <a:latin typeface="Arial"/>
                        <a:cs typeface="Arial"/>
                      </a:endParaRPr>
                    </a:p>
                  </a:txBody>
                  <a:tcPr marL="0" marR="0" marB="0" marT="75565">
                    <a:lnT w="6350">
                      <a:solidFill>
                        <a:srgbClr val="000000"/>
                      </a:solidFill>
                      <a:prstDash val="solid"/>
                    </a:lnT>
                  </a:tcPr>
                </a:tc>
                <a:tc>
                  <a:txBody>
                    <a:bodyPr/>
                    <a:lstStyle/>
                    <a:p>
                      <a:pPr marL="101600">
                        <a:lnSpc>
                          <a:spcPct val="100000"/>
                        </a:lnSpc>
                        <a:spcBef>
                          <a:spcPts val="595"/>
                        </a:spcBef>
                      </a:pPr>
                      <a:r>
                        <a:rPr dirty="0" sz="650" b="1">
                          <a:latin typeface="Arial"/>
                          <a:cs typeface="Arial"/>
                        </a:rPr>
                        <a:t>203.6</a:t>
                      </a:r>
                      <a:endParaRPr sz="650">
                        <a:latin typeface="Arial"/>
                        <a:cs typeface="Arial"/>
                      </a:endParaRPr>
                    </a:p>
                  </a:txBody>
                  <a:tcPr marL="0" marR="0" marB="0" marT="75565">
                    <a:lnT w="6350">
                      <a:solidFill>
                        <a:srgbClr val="000000"/>
                      </a:solidFill>
                      <a:prstDash val="solid"/>
                    </a:lnT>
                  </a:tcPr>
                </a:tc>
                <a:tc>
                  <a:txBody>
                    <a:bodyPr/>
                    <a:lstStyle/>
                    <a:p>
                      <a:pPr marL="103505">
                        <a:lnSpc>
                          <a:spcPct val="100000"/>
                        </a:lnSpc>
                        <a:spcBef>
                          <a:spcPts val="595"/>
                        </a:spcBef>
                      </a:pPr>
                      <a:r>
                        <a:rPr dirty="0" sz="650" b="1">
                          <a:latin typeface="Arial"/>
                          <a:cs typeface="Arial"/>
                        </a:rPr>
                        <a:t>221.0</a:t>
                      </a:r>
                      <a:endParaRPr sz="650">
                        <a:latin typeface="Arial"/>
                        <a:cs typeface="Arial"/>
                      </a:endParaRPr>
                    </a:p>
                  </a:txBody>
                  <a:tcPr marL="0" marR="0" marB="0" marT="75565">
                    <a:lnT w="6350">
                      <a:solidFill>
                        <a:srgbClr val="000000"/>
                      </a:solidFill>
                      <a:prstDash val="solid"/>
                    </a:lnT>
                  </a:tcPr>
                </a:tc>
                <a:tc>
                  <a:txBody>
                    <a:bodyPr/>
                    <a:lstStyle/>
                    <a:p>
                      <a:pPr marL="102235">
                        <a:lnSpc>
                          <a:spcPct val="100000"/>
                        </a:lnSpc>
                        <a:spcBef>
                          <a:spcPts val="595"/>
                        </a:spcBef>
                      </a:pPr>
                      <a:r>
                        <a:rPr dirty="0" sz="650" b="1">
                          <a:latin typeface="Arial"/>
                          <a:cs typeface="Arial"/>
                        </a:rPr>
                        <a:t>238.8</a:t>
                      </a:r>
                      <a:endParaRPr sz="650">
                        <a:latin typeface="Arial"/>
                        <a:cs typeface="Arial"/>
                      </a:endParaRPr>
                    </a:p>
                  </a:txBody>
                  <a:tcPr marL="0" marR="0" marB="0" marT="75565">
                    <a:lnT w="6350">
                      <a:solidFill>
                        <a:srgbClr val="000000"/>
                      </a:solidFill>
                      <a:prstDash val="solid"/>
                    </a:lnT>
                  </a:tcPr>
                </a:tc>
                <a:tc>
                  <a:txBody>
                    <a:bodyPr/>
                    <a:lstStyle/>
                    <a:p>
                      <a:pPr marL="103505">
                        <a:lnSpc>
                          <a:spcPct val="100000"/>
                        </a:lnSpc>
                        <a:spcBef>
                          <a:spcPts val="595"/>
                        </a:spcBef>
                      </a:pPr>
                      <a:r>
                        <a:rPr dirty="0" sz="650" b="1">
                          <a:latin typeface="Arial"/>
                          <a:cs typeface="Arial"/>
                        </a:rPr>
                        <a:t>257.2</a:t>
                      </a:r>
                      <a:endParaRPr sz="650">
                        <a:latin typeface="Arial"/>
                        <a:cs typeface="Arial"/>
                      </a:endParaRPr>
                    </a:p>
                  </a:txBody>
                  <a:tcPr marL="0" marR="0" marB="0" marT="75565">
                    <a:lnT w="6350">
                      <a:solidFill>
                        <a:srgbClr val="000000"/>
                      </a:solidFill>
                      <a:prstDash val="solid"/>
                    </a:lnT>
                  </a:tcPr>
                </a:tc>
              </a:tr>
              <a:tr h="129539">
                <a:tc>
                  <a:txBody>
                    <a:bodyPr/>
                    <a:lstStyle/>
                    <a:p>
                      <a:pPr marL="88265">
                        <a:lnSpc>
                          <a:spcPct val="100000"/>
                        </a:lnSpc>
                        <a:spcBef>
                          <a:spcPts val="35"/>
                        </a:spcBef>
                      </a:pPr>
                      <a:r>
                        <a:rPr dirty="0" sz="700" spc="-5">
                          <a:latin typeface="Arial"/>
                          <a:cs typeface="Arial"/>
                        </a:rPr>
                        <a:t>CD19</a:t>
                      </a:r>
                      <a:r>
                        <a:rPr dirty="0" sz="700" spc="-10">
                          <a:latin typeface="Arial"/>
                          <a:cs typeface="Arial"/>
                        </a:rPr>
                        <a:t> </a:t>
                      </a:r>
                      <a:r>
                        <a:rPr dirty="0" sz="700" spc="-5">
                          <a:latin typeface="Arial"/>
                          <a:cs typeface="Arial"/>
                        </a:rPr>
                        <a:t>CAR-T</a:t>
                      </a:r>
                      <a:r>
                        <a:rPr dirty="0" sz="700" spc="-25">
                          <a:latin typeface="Arial"/>
                          <a:cs typeface="Arial"/>
                        </a:rPr>
                        <a:t> </a:t>
                      </a:r>
                      <a:r>
                        <a:rPr dirty="0" sz="700" spc="-5">
                          <a:latin typeface="PMingLiU"/>
                          <a:cs typeface="PMingLiU"/>
                        </a:rPr>
                        <a:t>渗透率</a:t>
                      </a:r>
                      <a:endParaRPr sz="700">
                        <a:latin typeface="PMingLiU"/>
                        <a:cs typeface="PMingLiU"/>
                      </a:endParaRPr>
                    </a:p>
                  </a:txBody>
                  <a:tcPr marL="0" marR="0" marB="0" marT="4445"/>
                </a:tc>
                <a:tc>
                  <a:txBody>
                    <a:bodyPr/>
                    <a:lstStyle/>
                    <a:p>
                      <a:pPr>
                        <a:lnSpc>
                          <a:spcPct val="100000"/>
                        </a:lnSpc>
                      </a:pPr>
                      <a:endParaRPr sz="700">
                        <a:latin typeface="Times New Roman"/>
                        <a:cs typeface="Times New Roman"/>
                      </a:endParaRPr>
                    </a:p>
                  </a:txBody>
                  <a:tcPr marL="0" marR="0" marB="0" marT="0"/>
                </a:tc>
                <a:tc>
                  <a:txBody>
                    <a:bodyPr/>
                    <a:lstStyle/>
                    <a:p>
                      <a:pPr algn="ctr" marR="8890">
                        <a:lnSpc>
                          <a:spcPct val="100000"/>
                        </a:lnSpc>
                        <a:spcBef>
                          <a:spcPts val="135"/>
                        </a:spcBef>
                      </a:pPr>
                      <a:r>
                        <a:rPr dirty="0" sz="650">
                          <a:latin typeface="Arial"/>
                          <a:cs typeface="Arial"/>
                        </a:rPr>
                        <a:t>0.7%</a:t>
                      </a:r>
                      <a:endParaRPr sz="650">
                        <a:latin typeface="Arial"/>
                        <a:cs typeface="Arial"/>
                      </a:endParaRPr>
                    </a:p>
                  </a:txBody>
                  <a:tcPr marL="0" marR="0" marB="0" marT="17145"/>
                </a:tc>
                <a:tc>
                  <a:txBody>
                    <a:bodyPr/>
                    <a:lstStyle/>
                    <a:p>
                      <a:pPr marL="129539">
                        <a:lnSpc>
                          <a:spcPct val="100000"/>
                        </a:lnSpc>
                        <a:spcBef>
                          <a:spcPts val="135"/>
                        </a:spcBef>
                      </a:pPr>
                      <a:r>
                        <a:rPr dirty="0" sz="650">
                          <a:latin typeface="Arial"/>
                          <a:cs typeface="Arial"/>
                        </a:rPr>
                        <a:t>1.0%</a:t>
                      </a:r>
                      <a:endParaRPr sz="650">
                        <a:latin typeface="Arial"/>
                        <a:cs typeface="Arial"/>
                      </a:endParaRPr>
                    </a:p>
                  </a:txBody>
                  <a:tcPr marL="0" marR="0" marB="0" marT="17145"/>
                </a:tc>
                <a:tc>
                  <a:txBody>
                    <a:bodyPr/>
                    <a:lstStyle/>
                    <a:p>
                      <a:pPr marL="107950">
                        <a:lnSpc>
                          <a:spcPct val="100000"/>
                        </a:lnSpc>
                        <a:spcBef>
                          <a:spcPts val="135"/>
                        </a:spcBef>
                      </a:pPr>
                      <a:r>
                        <a:rPr dirty="0" sz="650">
                          <a:latin typeface="Arial"/>
                          <a:cs typeface="Arial"/>
                        </a:rPr>
                        <a:t>2.3%</a:t>
                      </a:r>
                      <a:endParaRPr sz="650">
                        <a:latin typeface="Arial"/>
                        <a:cs typeface="Arial"/>
                      </a:endParaRPr>
                    </a:p>
                  </a:txBody>
                  <a:tcPr marL="0" marR="0" marB="0" marT="17145"/>
                </a:tc>
                <a:tc>
                  <a:txBody>
                    <a:bodyPr/>
                    <a:lstStyle/>
                    <a:p>
                      <a:pPr marL="94615">
                        <a:lnSpc>
                          <a:spcPct val="100000"/>
                        </a:lnSpc>
                        <a:spcBef>
                          <a:spcPts val="135"/>
                        </a:spcBef>
                      </a:pPr>
                      <a:r>
                        <a:rPr dirty="0" sz="650">
                          <a:latin typeface="Arial"/>
                          <a:cs typeface="Arial"/>
                        </a:rPr>
                        <a:t>2.1%</a:t>
                      </a:r>
                      <a:endParaRPr sz="650">
                        <a:latin typeface="Arial"/>
                        <a:cs typeface="Arial"/>
                      </a:endParaRPr>
                    </a:p>
                  </a:txBody>
                  <a:tcPr marL="0" marR="0" marB="0" marT="17145"/>
                </a:tc>
                <a:tc>
                  <a:txBody>
                    <a:bodyPr/>
                    <a:lstStyle/>
                    <a:p>
                      <a:pPr marL="101600">
                        <a:lnSpc>
                          <a:spcPct val="100000"/>
                        </a:lnSpc>
                        <a:spcBef>
                          <a:spcPts val="135"/>
                        </a:spcBef>
                      </a:pPr>
                      <a:r>
                        <a:rPr dirty="0" sz="650">
                          <a:latin typeface="Arial"/>
                          <a:cs typeface="Arial"/>
                        </a:rPr>
                        <a:t>2.7%</a:t>
                      </a:r>
                      <a:endParaRPr sz="650">
                        <a:latin typeface="Arial"/>
                        <a:cs typeface="Arial"/>
                      </a:endParaRPr>
                    </a:p>
                  </a:txBody>
                  <a:tcPr marL="0" marR="0" marB="0" marT="17145"/>
                </a:tc>
                <a:tc>
                  <a:txBody>
                    <a:bodyPr/>
                    <a:lstStyle/>
                    <a:p>
                      <a:pPr marL="103505">
                        <a:lnSpc>
                          <a:spcPct val="100000"/>
                        </a:lnSpc>
                        <a:spcBef>
                          <a:spcPts val="135"/>
                        </a:spcBef>
                      </a:pPr>
                      <a:r>
                        <a:rPr dirty="0" sz="650">
                          <a:latin typeface="Arial"/>
                          <a:cs typeface="Arial"/>
                        </a:rPr>
                        <a:t>3.5%</a:t>
                      </a:r>
                      <a:endParaRPr sz="650">
                        <a:latin typeface="Arial"/>
                        <a:cs typeface="Arial"/>
                      </a:endParaRPr>
                    </a:p>
                  </a:txBody>
                  <a:tcPr marL="0" marR="0" marB="0" marT="17145"/>
                </a:tc>
                <a:tc>
                  <a:txBody>
                    <a:bodyPr/>
                    <a:lstStyle/>
                    <a:p>
                      <a:pPr marL="101600">
                        <a:lnSpc>
                          <a:spcPct val="100000"/>
                        </a:lnSpc>
                        <a:spcBef>
                          <a:spcPts val="135"/>
                        </a:spcBef>
                      </a:pPr>
                      <a:r>
                        <a:rPr dirty="0" sz="650">
                          <a:latin typeface="Arial"/>
                          <a:cs typeface="Arial"/>
                        </a:rPr>
                        <a:t>4.6%</a:t>
                      </a:r>
                      <a:endParaRPr sz="650">
                        <a:latin typeface="Arial"/>
                        <a:cs typeface="Arial"/>
                      </a:endParaRPr>
                    </a:p>
                  </a:txBody>
                  <a:tcPr marL="0" marR="0" marB="0" marT="17145"/>
                </a:tc>
                <a:tc>
                  <a:txBody>
                    <a:bodyPr/>
                    <a:lstStyle/>
                    <a:p>
                      <a:pPr marL="103505">
                        <a:lnSpc>
                          <a:spcPct val="100000"/>
                        </a:lnSpc>
                        <a:spcBef>
                          <a:spcPts val="135"/>
                        </a:spcBef>
                      </a:pPr>
                      <a:r>
                        <a:rPr dirty="0" sz="650">
                          <a:latin typeface="Arial"/>
                          <a:cs typeface="Arial"/>
                        </a:rPr>
                        <a:t>5.8%</a:t>
                      </a:r>
                      <a:endParaRPr sz="650">
                        <a:latin typeface="Arial"/>
                        <a:cs typeface="Arial"/>
                      </a:endParaRPr>
                    </a:p>
                  </a:txBody>
                  <a:tcPr marL="0" marR="0" marB="0" marT="17145"/>
                </a:tc>
                <a:tc>
                  <a:txBody>
                    <a:bodyPr/>
                    <a:lstStyle/>
                    <a:p>
                      <a:pPr marL="102235">
                        <a:lnSpc>
                          <a:spcPct val="100000"/>
                        </a:lnSpc>
                        <a:spcBef>
                          <a:spcPts val="135"/>
                        </a:spcBef>
                      </a:pPr>
                      <a:r>
                        <a:rPr dirty="0" sz="650">
                          <a:latin typeface="Arial"/>
                          <a:cs typeface="Arial"/>
                        </a:rPr>
                        <a:t>7.2%</a:t>
                      </a:r>
                      <a:endParaRPr sz="650">
                        <a:latin typeface="Arial"/>
                        <a:cs typeface="Arial"/>
                      </a:endParaRPr>
                    </a:p>
                  </a:txBody>
                  <a:tcPr marL="0" marR="0" marB="0" marT="17145"/>
                </a:tc>
                <a:tc>
                  <a:txBody>
                    <a:bodyPr/>
                    <a:lstStyle/>
                    <a:p>
                      <a:pPr marL="103505">
                        <a:lnSpc>
                          <a:spcPct val="100000"/>
                        </a:lnSpc>
                        <a:spcBef>
                          <a:spcPts val="135"/>
                        </a:spcBef>
                      </a:pPr>
                      <a:r>
                        <a:rPr dirty="0" sz="650">
                          <a:latin typeface="Arial"/>
                          <a:cs typeface="Arial"/>
                        </a:rPr>
                        <a:t>8.6%</a:t>
                      </a:r>
                      <a:endParaRPr sz="650">
                        <a:latin typeface="Arial"/>
                        <a:cs typeface="Arial"/>
                      </a:endParaRPr>
                    </a:p>
                  </a:txBody>
                  <a:tcPr marL="0" marR="0" marB="0" marT="17145"/>
                </a:tc>
              </a:tr>
              <a:tr h="129539">
                <a:tc>
                  <a:txBody>
                    <a:bodyPr/>
                    <a:lstStyle/>
                    <a:p>
                      <a:pPr marL="88265">
                        <a:lnSpc>
                          <a:spcPct val="100000"/>
                        </a:lnSpc>
                        <a:spcBef>
                          <a:spcPts val="50"/>
                        </a:spcBef>
                      </a:pPr>
                      <a:r>
                        <a:rPr dirty="0" sz="700" spc="-5">
                          <a:latin typeface="Arial"/>
                          <a:cs typeface="Arial"/>
                        </a:rPr>
                        <a:t>CD19</a:t>
                      </a:r>
                      <a:r>
                        <a:rPr dirty="0" sz="700" spc="-10">
                          <a:latin typeface="Arial"/>
                          <a:cs typeface="Arial"/>
                        </a:rPr>
                        <a:t> </a:t>
                      </a:r>
                      <a:r>
                        <a:rPr dirty="0" sz="700" spc="-5">
                          <a:latin typeface="Arial"/>
                          <a:cs typeface="Arial"/>
                        </a:rPr>
                        <a:t>CAR-T</a:t>
                      </a:r>
                      <a:r>
                        <a:rPr dirty="0" sz="700" spc="25">
                          <a:latin typeface="Arial"/>
                          <a:cs typeface="Arial"/>
                        </a:rPr>
                        <a:t> </a:t>
                      </a:r>
                      <a:r>
                        <a:rPr dirty="0" sz="700" spc="-5">
                          <a:latin typeface="PMingLiU"/>
                          <a:cs typeface="PMingLiU"/>
                        </a:rPr>
                        <a:t>治疗数</a:t>
                      </a:r>
                      <a:r>
                        <a:rPr dirty="0" sz="700" spc="5">
                          <a:latin typeface="PMingLiU"/>
                          <a:cs typeface="PMingLiU"/>
                        </a:rPr>
                        <a:t> </a:t>
                      </a:r>
                      <a:r>
                        <a:rPr dirty="0" sz="700">
                          <a:latin typeface="Arial"/>
                          <a:cs typeface="Arial"/>
                        </a:rPr>
                        <a:t>(</a:t>
                      </a:r>
                      <a:r>
                        <a:rPr dirty="0" sz="700" spc="-5">
                          <a:latin typeface="PMingLiU"/>
                          <a:cs typeface="PMingLiU"/>
                        </a:rPr>
                        <a:t>千例</a:t>
                      </a:r>
                      <a:r>
                        <a:rPr dirty="0" sz="700" spc="-5">
                          <a:latin typeface="Arial"/>
                          <a:cs typeface="Arial"/>
                        </a:rPr>
                        <a:t>)</a:t>
                      </a:r>
                      <a:endParaRPr sz="700">
                        <a:latin typeface="Arial"/>
                        <a:cs typeface="Arial"/>
                      </a:endParaRPr>
                    </a:p>
                  </a:txBody>
                  <a:tcPr marL="0" marR="0" marB="0" marT="6350"/>
                </a:tc>
                <a:tc>
                  <a:txBody>
                    <a:bodyPr/>
                    <a:lstStyle/>
                    <a:p>
                      <a:pPr>
                        <a:lnSpc>
                          <a:spcPct val="100000"/>
                        </a:lnSpc>
                      </a:pPr>
                      <a:endParaRPr sz="700">
                        <a:latin typeface="Times New Roman"/>
                        <a:cs typeface="Times New Roman"/>
                      </a:endParaRPr>
                    </a:p>
                  </a:txBody>
                  <a:tcPr marL="0" marR="0" marB="0" marT="0"/>
                </a:tc>
                <a:tc>
                  <a:txBody>
                    <a:bodyPr/>
                    <a:lstStyle/>
                    <a:p>
                      <a:pPr algn="ctr" marR="81915">
                        <a:lnSpc>
                          <a:spcPct val="100000"/>
                        </a:lnSpc>
                        <a:spcBef>
                          <a:spcPts val="120"/>
                        </a:spcBef>
                      </a:pPr>
                      <a:r>
                        <a:rPr dirty="0" sz="650">
                          <a:latin typeface="Arial"/>
                          <a:cs typeface="Arial"/>
                        </a:rPr>
                        <a:t>0.3</a:t>
                      </a:r>
                      <a:endParaRPr sz="650">
                        <a:latin typeface="Arial"/>
                        <a:cs typeface="Arial"/>
                      </a:endParaRPr>
                    </a:p>
                  </a:txBody>
                  <a:tcPr marL="0" marR="0" marB="0" marT="15240"/>
                </a:tc>
                <a:tc>
                  <a:txBody>
                    <a:bodyPr/>
                    <a:lstStyle/>
                    <a:p>
                      <a:pPr marL="129539">
                        <a:lnSpc>
                          <a:spcPct val="100000"/>
                        </a:lnSpc>
                        <a:spcBef>
                          <a:spcPts val="120"/>
                        </a:spcBef>
                      </a:pPr>
                      <a:r>
                        <a:rPr dirty="0" sz="650">
                          <a:latin typeface="Arial"/>
                          <a:cs typeface="Arial"/>
                        </a:rPr>
                        <a:t>0.5</a:t>
                      </a:r>
                      <a:endParaRPr sz="650">
                        <a:latin typeface="Arial"/>
                        <a:cs typeface="Arial"/>
                      </a:endParaRPr>
                    </a:p>
                  </a:txBody>
                  <a:tcPr marL="0" marR="0" marB="0" marT="15240"/>
                </a:tc>
                <a:tc>
                  <a:txBody>
                    <a:bodyPr/>
                    <a:lstStyle/>
                    <a:p>
                      <a:pPr marL="107950">
                        <a:lnSpc>
                          <a:spcPct val="100000"/>
                        </a:lnSpc>
                        <a:spcBef>
                          <a:spcPts val="120"/>
                        </a:spcBef>
                      </a:pPr>
                      <a:r>
                        <a:rPr dirty="0" sz="650">
                          <a:latin typeface="Arial"/>
                          <a:cs typeface="Arial"/>
                        </a:rPr>
                        <a:t>1.3</a:t>
                      </a:r>
                      <a:endParaRPr sz="650">
                        <a:latin typeface="Arial"/>
                        <a:cs typeface="Arial"/>
                      </a:endParaRPr>
                    </a:p>
                  </a:txBody>
                  <a:tcPr marL="0" marR="0" marB="0" marT="15240"/>
                </a:tc>
                <a:tc>
                  <a:txBody>
                    <a:bodyPr/>
                    <a:lstStyle/>
                    <a:p>
                      <a:pPr marL="94615">
                        <a:lnSpc>
                          <a:spcPct val="100000"/>
                        </a:lnSpc>
                        <a:spcBef>
                          <a:spcPts val="120"/>
                        </a:spcBef>
                      </a:pPr>
                      <a:r>
                        <a:rPr dirty="0" sz="650">
                          <a:latin typeface="Arial"/>
                          <a:cs typeface="Arial"/>
                        </a:rPr>
                        <a:t>2.9</a:t>
                      </a:r>
                      <a:endParaRPr sz="650">
                        <a:latin typeface="Arial"/>
                        <a:cs typeface="Arial"/>
                      </a:endParaRPr>
                    </a:p>
                  </a:txBody>
                  <a:tcPr marL="0" marR="0" marB="0" marT="15240"/>
                </a:tc>
                <a:tc>
                  <a:txBody>
                    <a:bodyPr/>
                    <a:lstStyle/>
                    <a:p>
                      <a:pPr marL="101600">
                        <a:lnSpc>
                          <a:spcPct val="100000"/>
                        </a:lnSpc>
                        <a:spcBef>
                          <a:spcPts val="120"/>
                        </a:spcBef>
                      </a:pPr>
                      <a:r>
                        <a:rPr dirty="0" sz="650">
                          <a:latin typeface="Arial"/>
                          <a:cs typeface="Arial"/>
                        </a:rPr>
                        <a:t>4.5</a:t>
                      </a:r>
                      <a:endParaRPr sz="650">
                        <a:latin typeface="Arial"/>
                        <a:cs typeface="Arial"/>
                      </a:endParaRPr>
                    </a:p>
                  </a:txBody>
                  <a:tcPr marL="0" marR="0" marB="0" marT="15240"/>
                </a:tc>
                <a:tc>
                  <a:txBody>
                    <a:bodyPr/>
                    <a:lstStyle/>
                    <a:p>
                      <a:pPr marL="103505">
                        <a:lnSpc>
                          <a:spcPct val="100000"/>
                        </a:lnSpc>
                        <a:spcBef>
                          <a:spcPts val="120"/>
                        </a:spcBef>
                      </a:pPr>
                      <a:r>
                        <a:rPr dirty="0" sz="650">
                          <a:latin typeface="Arial"/>
                          <a:cs typeface="Arial"/>
                        </a:rPr>
                        <a:t>6.5</a:t>
                      </a:r>
                      <a:endParaRPr sz="650">
                        <a:latin typeface="Arial"/>
                        <a:cs typeface="Arial"/>
                      </a:endParaRPr>
                    </a:p>
                  </a:txBody>
                  <a:tcPr marL="0" marR="0" marB="0" marT="15240"/>
                </a:tc>
                <a:tc>
                  <a:txBody>
                    <a:bodyPr/>
                    <a:lstStyle/>
                    <a:p>
                      <a:pPr marL="101600">
                        <a:lnSpc>
                          <a:spcPct val="100000"/>
                        </a:lnSpc>
                        <a:spcBef>
                          <a:spcPts val="120"/>
                        </a:spcBef>
                      </a:pPr>
                      <a:r>
                        <a:rPr dirty="0" sz="650">
                          <a:latin typeface="Arial"/>
                          <a:cs typeface="Arial"/>
                        </a:rPr>
                        <a:t>9.4</a:t>
                      </a:r>
                      <a:endParaRPr sz="650">
                        <a:latin typeface="Arial"/>
                        <a:cs typeface="Arial"/>
                      </a:endParaRPr>
                    </a:p>
                  </a:txBody>
                  <a:tcPr marL="0" marR="0" marB="0" marT="15240"/>
                </a:tc>
                <a:tc>
                  <a:txBody>
                    <a:bodyPr/>
                    <a:lstStyle/>
                    <a:p>
                      <a:pPr marL="103505">
                        <a:lnSpc>
                          <a:spcPct val="100000"/>
                        </a:lnSpc>
                        <a:spcBef>
                          <a:spcPts val="120"/>
                        </a:spcBef>
                      </a:pPr>
                      <a:r>
                        <a:rPr dirty="0" sz="650">
                          <a:latin typeface="Arial"/>
                          <a:cs typeface="Arial"/>
                        </a:rPr>
                        <a:t>12.7</a:t>
                      </a:r>
                      <a:endParaRPr sz="650">
                        <a:latin typeface="Arial"/>
                        <a:cs typeface="Arial"/>
                      </a:endParaRPr>
                    </a:p>
                  </a:txBody>
                  <a:tcPr marL="0" marR="0" marB="0" marT="15240"/>
                </a:tc>
                <a:tc>
                  <a:txBody>
                    <a:bodyPr/>
                    <a:lstStyle/>
                    <a:p>
                      <a:pPr marL="102235">
                        <a:lnSpc>
                          <a:spcPct val="100000"/>
                        </a:lnSpc>
                        <a:spcBef>
                          <a:spcPts val="120"/>
                        </a:spcBef>
                      </a:pPr>
                      <a:r>
                        <a:rPr dirty="0" sz="650">
                          <a:latin typeface="Arial"/>
                          <a:cs typeface="Arial"/>
                        </a:rPr>
                        <a:t>17.2</a:t>
                      </a:r>
                      <a:endParaRPr sz="650">
                        <a:latin typeface="Arial"/>
                        <a:cs typeface="Arial"/>
                      </a:endParaRPr>
                    </a:p>
                  </a:txBody>
                  <a:tcPr marL="0" marR="0" marB="0" marT="15240"/>
                </a:tc>
                <a:tc>
                  <a:txBody>
                    <a:bodyPr/>
                    <a:lstStyle/>
                    <a:p>
                      <a:pPr marL="103505">
                        <a:lnSpc>
                          <a:spcPct val="100000"/>
                        </a:lnSpc>
                        <a:spcBef>
                          <a:spcPts val="120"/>
                        </a:spcBef>
                      </a:pPr>
                      <a:r>
                        <a:rPr dirty="0" sz="650">
                          <a:latin typeface="Arial"/>
                          <a:cs typeface="Arial"/>
                        </a:rPr>
                        <a:t>22.2</a:t>
                      </a:r>
                      <a:endParaRPr sz="650">
                        <a:latin typeface="Arial"/>
                        <a:cs typeface="Arial"/>
                      </a:endParaRPr>
                    </a:p>
                  </a:txBody>
                  <a:tcPr marL="0" marR="0" marB="0" marT="15240"/>
                </a:tc>
              </a:tr>
              <a:tr h="133107">
                <a:tc>
                  <a:txBody>
                    <a:bodyPr/>
                    <a:lstStyle/>
                    <a:p>
                      <a:pPr marL="88265">
                        <a:lnSpc>
                          <a:spcPct val="100000"/>
                        </a:lnSpc>
                        <a:spcBef>
                          <a:spcPts val="35"/>
                        </a:spcBef>
                      </a:pPr>
                      <a:r>
                        <a:rPr dirty="0" sz="700" spc="-5">
                          <a:latin typeface="Arial"/>
                          <a:cs typeface="Arial"/>
                        </a:rPr>
                        <a:t>CD19</a:t>
                      </a:r>
                      <a:r>
                        <a:rPr dirty="0" sz="700" spc="-10">
                          <a:latin typeface="Arial"/>
                          <a:cs typeface="Arial"/>
                        </a:rPr>
                        <a:t> </a:t>
                      </a:r>
                      <a:r>
                        <a:rPr dirty="0" sz="700" spc="-5">
                          <a:latin typeface="Arial"/>
                          <a:cs typeface="Arial"/>
                        </a:rPr>
                        <a:t>CAR-T</a:t>
                      </a:r>
                      <a:r>
                        <a:rPr dirty="0" sz="700" spc="-25">
                          <a:latin typeface="Arial"/>
                          <a:cs typeface="Arial"/>
                        </a:rPr>
                        <a:t> </a:t>
                      </a:r>
                      <a:r>
                        <a:rPr dirty="0" sz="700" spc="-5">
                          <a:latin typeface="PMingLiU"/>
                          <a:cs typeface="PMingLiU"/>
                        </a:rPr>
                        <a:t>定价</a:t>
                      </a:r>
                      <a:r>
                        <a:rPr dirty="0" sz="700" spc="10">
                          <a:latin typeface="PMingLiU"/>
                          <a:cs typeface="PMingLiU"/>
                        </a:rPr>
                        <a:t> </a:t>
                      </a:r>
                      <a:r>
                        <a:rPr dirty="0" sz="700">
                          <a:latin typeface="Arial"/>
                          <a:cs typeface="Arial"/>
                        </a:rPr>
                        <a:t>(</a:t>
                      </a:r>
                      <a:r>
                        <a:rPr dirty="0" sz="700" spc="-5">
                          <a:latin typeface="PMingLiU"/>
                          <a:cs typeface="PMingLiU"/>
                        </a:rPr>
                        <a:t>万元</a:t>
                      </a:r>
                      <a:r>
                        <a:rPr dirty="0" sz="700" spc="-5">
                          <a:latin typeface="Arial"/>
                          <a:cs typeface="Arial"/>
                        </a:rPr>
                        <a:t>)</a:t>
                      </a:r>
                      <a:endParaRPr sz="700">
                        <a:latin typeface="Arial"/>
                        <a:cs typeface="Arial"/>
                      </a:endParaRPr>
                    </a:p>
                  </a:txBody>
                  <a:tcPr marL="0" marR="0" marB="0" marT="4445"/>
                </a:tc>
                <a:tc>
                  <a:txBody>
                    <a:bodyPr/>
                    <a:lstStyle/>
                    <a:p>
                      <a:pPr>
                        <a:lnSpc>
                          <a:spcPct val="100000"/>
                        </a:lnSpc>
                      </a:pPr>
                      <a:endParaRPr sz="700">
                        <a:latin typeface="Times New Roman"/>
                        <a:cs typeface="Times New Roman"/>
                      </a:endParaRPr>
                    </a:p>
                  </a:txBody>
                  <a:tcPr marL="0" marR="0" marB="0" marT="0"/>
                </a:tc>
                <a:tc>
                  <a:txBody>
                    <a:bodyPr/>
                    <a:lstStyle/>
                    <a:p>
                      <a:pPr algn="ctr" marL="1270">
                        <a:lnSpc>
                          <a:spcPct val="100000"/>
                        </a:lnSpc>
                        <a:spcBef>
                          <a:spcPts val="135"/>
                        </a:spcBef>
                      </a:pPr>
                      <a:r>
                        <a:rPr dirty="0" sz="650">
                          <a:latin typeface="Arial"/>
                          <a:cs typeface="Arial"/>
                        </a:rPr>
                        <a:t>124.5</a:t>
                      </a:r>
                      <a:endParaRPr sz="650">
                        <a:latin typeface="Arial"/>
                        <a:cs typeface="Arial"/>
                      </a:endParaRPr>
                    </a:p>
                  </a:txBody>
                  <a:tcPr marL="0" marR="0" marB="0" marT="17145"/>
                </a:tc>
                <a:tc>
                  <a:txBody>
                    <a:bodyPr/>
                    <a:lstStyle/>
                    <a:p>
                      <a:pPr marL="129539">
                        <a:lnSpc>
                          <a:spcPct val="100000"/>
                        </a:lnSpc>
                        <a:spcBef>
                          <a:spcPts val="135"/>
                        </a:spcBef>
                      </a:pPr>
                      <a:r>
                        <a:rPr dirty="0" sz="650">
                          <a:latin typeface="Arial"/>
                          <a:cs typeface="Arial"/>
                        </a:rPr>
                        <a:t>124.5</a:t>
                      </a:r>
                      <a:endParaRPr sz="650">
                        <a:latin typeface="Arial"/>
                        <a:cs typeface="Arial"/>
                      </a:endParaRPr>
                    </a:p>
                  </a:txBody>
                  <a:tcPr marL="0" marR="0" marB="0" marT="17145"/>
                </a:tc>
                <a:tc>
                  <a:txBody>
                    <a:bodyPr/>
                    <a:lstStyle/>
                    <a:p>
                      <a:pPr marL="107950">
                        <a:lnSpc>
                          <a:spcPct val="100000"/>
                        </a:lnSpc>
                        <a:spcBef>
                          <a:spcPts val="135"/>
                        </a:spcBef>
                      </a:pPr>
                      <a:r>
                        <a:rPr dirty="0" sz="650">
                          <a:latin typeface="Arial"/>
                          <a:cs typeface="Arial"/>
                        </a:rPr>
                        <a:t>124.5</a:t>
                      </a:r>
                      <a:endParaRPr sz="650">
                        <a:latin typeface="Arial"/>
                        <a:cs typeface="Arial"/>
                      </a:endParaRPr>
                    </a:p>
                  </a:txBody>
                  <a:tcPr marL="0" marR="0" marB="0" marT="17145"/>
                </a:tc>
                <a:tc>
                  <a:txBody>
                    <a:bodyPr/>
                    <a:lstStyle/>
                    <a:p>
                      <a:pPr marL="94615">
                        <a:lnSpc>
                          <a:spcPct val="100000"/>
                        </a:lnSpc>
                        <a:spcBef>
                          <a:spcPts val="135"/>
                        </a:spcBef>
                      </a:pPr>
                      <a:r>
                        <a:rPr dirty="0" sz="650">
                          <a:latin typeface="Arial"/>
                          <a:cs typeface="Arial"/>
                        </a:rPr>
                        <a:t>112.1</a:t>
                      </a:r>
                      <a:endParaRPr sz="650">
                        <a:latin typeface="Arial"/>
                        <a:cs typeface="Arial"/>
                      </a:endParaRPr>
                    </a:p>
                  </a:txBody>
                  <a:tcPr marL="0" marR="0" marB="0" marT="17145"/>
                </a:tc>
                <a:tc>
                  <a:txBody>
                    <a:bodyPr/>
                    <a:lstStyle/>
                    <a:p>
                      <a:pPr marL="101600">
                        <a:lnSpc>
                          <a:spcPct val="100000"/>
                        </a:lnSpc>
                        <a:spcBef>
                          <a:spcPts val="135"/>
                        </a:spcBef>
                      </a:pPr>
                      <a:r>
                        <a:rPr dirty="0" sz="650">
                          <a:latin typeface="Arial"/>
                          <a:cs typeface="Arial"/>
                        </a:rPr>
                        <a:t>100.8</a:t>
                      </a:r>
                      <a:endParaRPr sz="650">
                        <a:latin typeface="Arial"/>
                        <a:cs typeface="Arial"/>
                      </a:endParaRPr>
                    </a:p>
                  </a:txBody>
                  <a:tcPr marL="0" marR="0" marB="0" marT="17145"/>
                </a:tc>
                <a:tc>
                  <a:txBody>
                    <a:bodyPr/>
                    <a:lstStyle/>
                    <a:p>
                      <a:pPr marL="103505">
                        <a:lnSpc>
                          <a:spcPct val="100000"/>
                        </a:lnSpc>
                        <a:spcBef>
                          <a:spcPts val="135"/>
                        </a:spcBef>
                      </a:pPr>
                      <a:r>
                        <a:rPr dirty="0" sz="650">
                          <a:latin typeface="Arial"/>
                          <a:cs typeface="Arial"/>
                        </a:rPr>
                        <a:t>90.8</a:t>
                      </a:r>
                      <a:endParaRPr sz="650">
                        <a:latin typeface="Arial"/>
                        <a:cs typeface="Arial"/>
                      </a:endParaRPr>
                    </a:p>
                  </a:txBody>
                  <a:tcPr marL="0" marR="0" marB="0" marT="17145"/>
                </a:tc>
                <a:tc>
                  <a:txBody>
                    <a:bodyPr/>
                    <a:lstStyle/>
                    <a:p>
                      <a:pPr marL="101600">
                        <a:lnSpc>
                          <a:spcPct val="100000"/>
                        </a:lnSpc>
                        <a:spcBef>
                          <a:spcPts val="135"/>
                        </a:spcBef>
                      </a:pPr>
                      <a:r>
                        <a:rPr dirty="0" sz="650">
                          <a:latin typeface="Arial"/>
                          <a:cs typeface="Arial"/>
                        </a:rPr>
                        <a:t>81.7</a:t>
                      </a:r>
                      <a:endParaRPr sz="650">
                        <a:latin typeface="Arial"/>
                        <a:cs typeface="Arial"/>
                      </a:endParaRPr>
                    </a:p>
                  </a:txBody>
                  <a:tcPr marL="0" marR="0" marB="0" marT="17145"/>
                </a:tc>
                <a:tc>
                  <a:txBody>
                    <a:bodyPr/>
                    <a:lstStyle/>
                    <a:p>
                      <a:pPr marL="103505">
                        <a:lnSpc>
                          <a:spcPct val="100000"/>
                        </a:lnSpc>
                        <a:spcBef>
                          <a:spcPts val="135"/>
                        </a:spcBef>
                      </a:pPr>
                      <a:r>
                        <a:rPr dirty="0" sz="650">
                          <a:latin typeface="Arial"/>
                          <a:cs typeface="Arial"/>
                        </a:rPr>
                        <a:t>69.4</a:t>
                      </a:r>
                      <a:endParaRPr sz="650">
                        <a:latin typeface="Arial"/>
                        <a:cs typeface="Arial"/>
                      </a:endParaRPr>
                    </a:p>
                  </a:txBody>
                  <a:tcPr marL="0" marR="0" marB="0" marT="17145"/>
                </a:tc>
                <a:tc>
                  <a:txBody>
                    <a:bodyPr/>
                    <a:lstStyle/>
                    <a:p>
                      <a:pPr marL="102235">
                        <a:lnSpc>
                          <a:spcPct val="100000"/>
                        </a:lnSpc>
                        <a:spcBef>
                          <a:spcPts val="135"/>
                        </a:spcBef>
                      </a:pPr>
                      <a:r>
                        <a:rPr dirty="0" sz="650">
                          <a:latin typeface="Arial"/>
                          <a:cs typeface="Arial"/>
                        </a:rPr>
                        <a:t>59.0</a:t>
                      </a:r>
                      <a:endParaRPr sz="650">
                        <a:latin typeface="Arial"/>
                        <a:cs typeface="Arial"/>
                      </a:endParaRPr>
                    </a:p>
                  </a:txBody>
                  <a:tcPr marL="0" marR="0" marB="0" marT="17145"/>
                </a:tc>
                <a:tc>
                  <a:txBody>
                    <a:bodyPr/>
                    <a:lstStyle/>
                    <a:p>
                      <a:pPr marL="103505">
                        <a:lnSpc>
                          <a:spcPct val="100000"/>
                        </a:lnSpc>
                        <a:spcBef>
                          <a:spcPts val="135"/>
                        </a:spcBef>
                      </a:pPr>
                      <a:r>
                        <a:rPr dirty="0" sz="650">
                          <a:latin typeface="Arial"/>
                          <a:cs typeface="Arial"/>
                        </a:rPr>
                        <a:t>50.2</a:t>
                      </a:r>
                      <a:endParaRPr sz="650">
                        <a:latin typeface="Arial"/>
                        <a:cs typeface="Arial"/>
                      </a:endParaRPr>
                    </a:p>
                  </a:txBody>
                  <a:tcPr marL="0" marR="0" marB="0" marT="17145"/>
                </a:tc>
              </a:tr>
              <a:tr h="120770">
                <a:tc>
                  <a:txBody>
                    <a:bodyPr/>
                    <a:lstStyle/>
                    <a:p>
                      <a:pPr marL="88265">
                        <a:lnSpc>
                          <a:spcPts val="830"/>
                        </a:lnSpc>
                        <a:spcBef>
                          <a:spcPts val="20"/>
                        </a:spcBef>
                      </a:pPr>
                      <a:r>
                        <a:rPr dirty="0" sz="700" spc="-10" i="1">
                          <a:latin typeface="Arial"/>
                          <a:cs typeface="Arial"/>
                        </a:rPr>
                        <a:t>YoY</a:t>
                      </a:r>
                      <a:endParaRPr sz="700">
                        <a:latin typeface="Arial"/>
                        <a:cs typeface="Arial"/>
                      </a:endParaRPr>
                    </a:p>
                  </a:txBody>
                  <a:tcPr marL="0" marR="0" marB="0" marT="2540"/>
                </a:tc>
                <a:tc>
                  <a:txBody>
                    <a:bodyPr/>
                    <a:lstStyle/>
                    <a:p>
                      <a:pPr>
                        <a:lnSpc>
                          <a:spcPct val="100000"/>
                        </a:lnSpc>
                      </a:pPr>
                      <a:endParaRPr sz="600">
                        <a:latin typeface="Times New Roman"/>
                        <a:cs typeface="Times New Roman"/>
                      </a:endParaRPr>
                    </a:p>
                  </a:txBody>
                  <a:tcPr marL="0" marR="0" marB="0" marT="0"/>
                </a:tc>
                <a:tc>
                  <a:txBody>
                    <a:bodyPr/>
                    <a:lstStyle/>
                    <a:p>
                      <a:pPr>
                        <a:lnSpc>
                          <a:spcPct val="100000"/>
                        </a:lnSpc>
                      </a:pPr>
                      <a:endParaRPr sz="600">
                        <a:latin typeface="Times New Roman"/>
                        <a:cs typeface="Times New Roman"/>
                      </a:endParaRPr>
                    </a:p>
                  </a:txBody>
                  <a:tcPr marL="0" marR="0" marB="0" marT="0"/>
                </a:tc>
                <a:tc>
                  <a:txBody>
                    <a:bodyPr/>
                    <a:lstStyle/>
                    <a:p>
                      <a:pPr>
                        <a:lnSpc>
                          <a:spcPct val="100000"/>
                        </a:lnSpc>
                      </a:pPr>
                      <a:endParaRPr sz="600">
                        <a:latin typeface="Times New Roman"/>
                        <a:cs typeface="Times New Roman"/>
                      </a:endParaRPr>
                    </a:p>
                  </a:txBody>
                  <a:tcPr marL="0" marR="0" marB="0" marT="0"/>
                </a:tc>
                <a:tc>
                  <a:txBody>
                    <a:bodyPr/>
                    <a:lstStyle/>
                    <a:p>
                      <a:pPr>
                        <a:lnSpc>
                          <a:spcPct val="100000"/>
                        </a:lnSpc>
                      </a:pPr>
                      <a:endParaRPr sz="600">
                        <a:latin typeface="Times New Roman"/>
                        <a:cs typeface="Times New Roman"/>
                      </a:endParaRPr>
                    </a:p>
                  </a:txBody>
                  <a:tcPr marL="0" marR="0" marB="0" marT="0"/>
                </a:tc>
                <a:tc>
                  <a:txBody>
                    <a:bodyPr/>
                    <a:lstStyle/>
                    <a:p>
                      <a:pPr marL="94615">
                        <a:lnSpc>
                          <a:spcPts val="755"/>
                        </a:lnSpc>
                        <a:spcBef>
                          <a:spcPts val="95"/>
                        </a:spcBef>
                      </a:pPr>
                      <a:r>
                        <a:rPr dirty="0" sz="650">
                          <a:latin typeface="Arial"/>
                          <a:cs typeface="Arial"/>
                        </a:rPr>
                        <a:t>-10.0%</a:t>
                      </a:r>
                      <a:endParaRPr sz="650">
                        <a:latin typeface="Arial"/>
                        <a:cs typeface="Arial"/>
                      </a:endParaRPr>
                    </a:p>
                  </a:txBody>
                  <a:tcPr marL="0" marR="0" marB="0" marT="12065"/>
                </a:tc>
                <a:tc>
                  <a:txBody>
                    <a:bodyPr/>
                    <a:lstStyle/>
                    <a:p>
                      <a:pPr marL="101600">
                        <a:lnSpc>
                          <a:spcPts val="755"/>
                        </a:lnSpc>
                        <a:spcBef>
                          <a:spcPts val="95"/>
                        </a:spcBef>
                      </a:pPr>
                      <a:r>
                        <a:rPr dirty="0" sz="650">
                          <a:latin typeface="Arial"/>
                          <a:cs typeface="Arial"/>
                        </a:rPr>
                        <a:t>-10.0%</a:t>
                      </a:r>
                      <a:endParaRPr sz="650">
                        <a:latin typeface="Arial"/>
                        <a:cs typeface="Arial"/>
                      </a:endParaRPr>
                    </a:p>
                  </a:txBody>
                  <a:tcPr marL="0" marR="0" marB="0" marT="12065"/>
                </a:tc>
                <a:tc>
                  <a:txBody>
                    <a:bodyPr/>
                    <a:lstStyle/>
                    <a:p>
                      <a:pPr marL="103505">
                        <a:lnSpc>
                          <a:spcPts val="755"/>
                        </a:lnSpc>
                        <a:spcBef>
                          <a:spcPts val="95"/>
                        </a:spcBef>
                      </a:pPr>
                      <a:r>
                        <a:rPr dirty="0" sz="650">
                          <a:latin typeface="Arial"/>
                          <a:cs typeface="Arial"/>
                        </a:rPr>
                        <a:t>-10.0%</a:t>
                      </a:r>
                      <a:endParaRPr sz="650">
                        <a:latin typeface="Arial"/>
                        <a:cs typeface="Arial"/>
                      </a:endParaRPr>
                    </a:p>
                  </a:txBody>
                  <a:tcPr marL="0" marR="0" marB="0" marT="12065"/>
                </a:tc>
                <a:tc>
                  <a:txBody>
                    <a:bodyPr/>
                    <a:lstStyle/>
                    <a:p>
                      <a:pPr marL="101600">
                        <a:lnSpc>
                          <a:spcPts val="755"/>
                        </a:lnSpc>
                        <a:spcBef>
                          <a:spcPts val="95"/>
                        </a:spcBef>
                      </a:pPr>
                      <a:r>
                        <a:rPr dirty="0" sz="650">
                          <a:latin typeface="Arial"/>
                          <a:cs typeface="Arial"/>
                        </a:rPr>
                        <a:t>-10.0%</a:t>
                      </a:r>
                      <a:endParaRPr sz="650">
                        <a:latin typeface="Arial"/>
                        <a:cs typeface="Arial"/>
                      </a:endParaRPr>
                    </a:p>
                  </a:txBody>
                  <a:tcPr marL="0" marR="0" marB="0" marT="12065"/>
                </a:tc>
                <a:tc>
                  <a:txBody>
                    <a:bodyPr/>
                    <a:lstStyle/>
                    <a:p>
                      <a:pPr marL="103505">
                        <a:lnSpc>
                          <a:spcPts val="755"/>
                        </a:lnSpc>
                        <a:spcBef>
                          <a:spcPts val="95"/>
                        </a:spcBef>
                      </a:pPr>
                      <a:r>
                        <a:rPr dirty="0" sz="650">
                          <a:latin typeface="Arial"/>
                          <a:cs typeface="Arial"/>
                        </a:rPr>
                        <a:t>-15.0%</a:t>
                      </a:r>
                      <a:endParaRPr sz="650">
                        <a:latin typeface="Arial"/>
                        <a:cs typeface="Arial"/>
                      </a:endParaRPr>
                    </a:p>
                  </a:txBody>
                  <a:tcPr marL="0" marR="0" marB="0" marT="12065"/>
                </a:tc>
                <a:tc>
                  <a:txBody>
                    <a:bodyPr/>
                    <a:lstStyle/>
                    <a:p>
                      <a:pPr marL="102235">
                        <a:lnSpc>
                          <a:spcPts val="755"/>
                        </a:lnSpc>
                        <a:spcBef>
                          <a:spcPts val="95"/>
                        </a:spcBef>
                      </a:pPr>
                      <a:r>
                        <a:rPr dirty="0" sz="650">
                          <a:latin typeface="Arial"/>
                          <a:cs typeface="Arial"/>
                        </a:rPr>
                        <a:t>-15.0%</a:t>
                      </a:r>
                      <a:endParaRPr sz="650">
                        <a:latin typeface="Arial"/>
                        <a:cs typeface="Arial"/>
                      </a:endParaRPr>
                    </a:p>
                  </a:txBody>
                  <a:tcPr marL="0" marR="0" marB="0" marT="12065"/>
                </a:tc>
                <a:tc>
                  <a:txBody>
                    <a:bodyPr/>
                    <a:lstStyle/>
                    <a:p>
                      <a:pPr marL="103505">
                        <a:lnSpc>
                          <a:spcPts val="755"/>
                        </a:lnSpc>
                        <a:spcBef>
                          <a:spcPts val="95"/>
                        </a:spcBef>
                      </a:pPr>
                      <a:r>
                        <a:rPr dirty="0" sz="650">
                          <a:latin typeface="Arial"/>
                          <a:cs typeface="Arial"/>
                        </a:rPr>
                        <a:t>-15.0%</a:t>
                      </a:r>
                      <a:endParaRPr sz="650">
                        <a:latin typeface="Arial"/>
                        <a:cs typeface="Arial"/>
                      </a:endParaRPr>
                    </a:p>
                  </a:txBody>
                  <a:tcPr marL="0" marR="0" marB="0" marT="12065"/>
                </a:tc>
              </a:tr>
              <a:tr h="135261">
                <a:tc>
                  <a:txBody>
                    <a:bodyPr/>
                    <a:lstStyle/>
                    <a:p>
                      <a:pPr marL="88265">
                        <a:lnSpc>
                          <a:spcPct val="100000"/>
                        </a:lnSpc>
                        <a:spcBef>
                          <a:spcPts val="55"/>
                        </a:spcBef>
                      </a:pPr>
                      <a:r>
                        <a:rPr dirty="0" sz="700" spc="-5" b="1">
                          <a:latin typeface="Arial"/>
                          <a:cs typeface="Arial"/>
                        </a:rPr>
                        <a:t>CD19</a:t>
                      </a:r>
                      <a:r>
                        <a:rPr dirty="0" sz="700" spc="-10" b="1">
                          <a:latin typeface="Arial"/>
                          <a:cs typeface="Arial"/>
                        </a:rPr>
                        <a:t> </a:t>
                      </a:r>
                      <a:r>
                        <a:rPr dirty="0" sz="700" spc="-5" b="1">
                          <a:latin typeface="Arial"/>
                          <a:cs typeface="Arial"/>
                        </a:rPr>
                        <a:t>CAR-T</a:t>
                      </a:r>
                      <a:r>
                        <a:rPr dirty="0" sz="700" spc="-25" b="1">
                          <a:latin typeface="Arial"/>
                          <a:cs typeface="Arial"/>
                        </a:rPr>
                        <a:t> </a:t>
                      </a:r>
                      <a:r>
                        <a:rPr dirty="0" sz="700" spc="15" b="1">
                          <a:latin typeface="Microsoft JhengHei UI"/>
                          <a:cs typeface="Microsoft JhengHei UI"/>
                        </a:rPr>
                        <a:t>市</a:t>
                      </a:r>
                      <a:r>
                        <a:rPr dirty="0" sz="700" spc="-5" b="1">
                          <a:latin typeface="Microsoft JhengHei UI"/>
                          <a:cs typeface="Microsoft JhengHei UI"/>
                        </a:rPr>
                        <a:t>场规模</a:t>
                      </a:r>
                      <a:r>
                        <a:rPr dirty="0" sz="700" spc="35" b="1">
                          <a:latin typeface="Microsoft JhengHei UI"/>
                          <a:cs typeface="Microsoft JhengHei UI"/>
                        </a:rPr>
                        <a:t> </a:t>
                      </a:r>
                      <a:r>
                        <a:rPr dirty="0" sz="700" spc="-25" b="1">
                          <a:latin typeface="Arial"/>
                          <a:cs typeface="Arial"/>
                        </a:rPr>
                        <a:t>(</a:t>
                      </a:r>
                      <a:r>
                        <a:rPr dirty="0" sz="700" spc="-5" b="1">
                          <a:latin typeface="Microsoft JhengHei UI"/>
                          <a:cs typeface="Microsoft JhengHei UI"/>
                        </a:rPr>
                        <a:t>亿</a:t>
                      </a:r>
                      <a:r>
                        <a:rPr dirty="0" sz="700" spc="15" b="1">
                          <a:latin typeface="Microsoft JhengHei UI"/>
                          <a:cs typeface="Microsoft JhengHei UI"/>
                        </a:rPr>
                        <a:t>元</a:t>
                      </a:r>
                      <a:r>
                        <a:rPr dirty="0" sz="700" spc="-5" b="1">
                          <a:latin typeface="Arial"/>
                          <a:cs typeface="Arial"/>
                        </a:rPr>
                        <a:t>)</a:t>
                      </a:r>
                      <a:endParaRPr sz="700">
                        <a:latin typeface="Arial"/>
                        <a:cs typeface="Arial"/>
                      </a:endParaRPr>
                    </a:p>
                  </a:txBody>
                  <a:tcPr marL="0" marR="0" marB="0" marT="6985"/>
                </a:tc>
                <a:tc>
                  <a:txBody>
                    <a:bodyPr/>
                    <a:lstStyle/>
                    <a:p>
                      <a:pPr>
                        <a:lnSpc>
                          <a:spcPct val="100000"/>
                        </a:lnSpc>
                      </a:pPr>
                      <a:endParaRPr sz="700">
                        <a:latin typeface="Times New Roman"/>
                        <a:cs typeface="Times New Roman"/>
                      </a:endParaRPr>
                    </a:p>
                  </a:txBody>
                  <a:tcPr marL="0" marR="0" marB="0" marT="0"/>
                </a:tc>
                <a:tc>
                  <a:txBody>
                    <a:bodyPr/>
                    <a:lstStyle/>
                    <a:p>
                      <a:pPr algn="ctr" marR="81915">
                        <a:lnSpc>
                          <a:spcPct val="100000"/>
                        </a:lnSpc>
                        <a:spcBef>
                          <a:spcPts val="105"/>
                        </a:spcBef>
                      </a:pPr>
                      <a:r>
                        <a:rPr dirty="0" sz="650" b="1">
                          <a:latin typeface="Arial"/>
                          <a:cs typeface="Arial"/>
                        </a:rPr>
                        <a:t>3.1</a:t>
                      </a:r>
                      <a:endParaRPr sz="650">
                        <a:latin typeface="Arial"/>
                        <a:cs typeface="Arial"/>
                      </a:endParaRPr>
                    </a:p>
                  </a:txBody>
                  <a:tcPr marL="0" marR="0" marB="0" marT="13335"/>
                </a:tc>
                <a:tc>
                  <a:txBody>
                    <a:bodyPr/>
                    <a:lstStyle/>
                    <a:p>
                      <a:pPr marL="129539">
                        <a:lnSpc>
                          <a:spcPct val="100000"/>
                        </a:lnSpc>
                        <a:spcBef>
                          <a:spcPts val="105"/>
                        </a:spcBef>
                      </a:pPr>
                      <a:r>
                        <a:rPr dirty="0" sz="650" b="1">
                          <a:latin typeface="Arial"/>
                          <a:cs typeface="Arial"/>
                        </a:rPr>
                        <a:t>5.6</a:t>
                      </a:r>
                      <a:endParaRPr sz="650">
                        <a:latin typeface="Arial"/>
                        <a:cs typeface="Arial"/>
                      </a:endParaRPr>
                    </a:p>
                  </a:txBody>
                  <a:tcPr marL="0" marR="0" marB="0" marT="13335"/>
                </a:tc>
                <a:tc>
                  <a:txBody>
                    <a:bodyPr/>
                    <a:lstStyle/>
                    <a:p>
                      <a:pPr marL="107950">
                        <a:lnSpc>
                          <a:spcPct val="100000"/>
                        </a:lnSpc>
                        <a:spcBef>
                          <a:spcPts val="105"/>
                        </a:spcBef>
                      </a:pPr>
                      <a:r>
                        <a:rPr dirty="0" sz="650" b="1">
                          <a:latin typeface="Arial"/>
                          <a:cs typeface="Arial"/>
                        </a:rPr>
                        <a:t>16.3</a:t>
                      </a:r>
                      <a:endParaRPr sz="650">
                        <a:latin typeface="Arial"/>
                        <a:cs typeface="Arial"/>
                      </a:endParaRPr>
                    </a:p>
                  </a:txBody>
                  <a:tcPr marL="0" marR="0" marB="0" marT="13335"/>
                </a:tc>
                <a:tc>
                  <a:txBody>
                    <a:bodyPr/>
                    <a:lstStyle/>
                    <a:p>
                      <a:pPr marL="94615">
                        <a:lnSpc>
                          <a:spcPct val="100000"/>
                        </a:lnSpc>
                        <a:spcBef>
                          <a:spcPts val="105"/>
                        </a:spcBef>
                      </a:pPr>
                      <a:r>
                        <a:rPr dirty="0" sz="650" b="1">
                          <a:latin typeface="Arial"/>
                          <a:cs typeface="Arial"/>
                        </a:rPr>
                        <a:t>32.3</a:t>
                      </a:r>
                      <a:endParaRPr sz="650">
                        <a:latin typeface="Arial"/>
                        <a:cs typeface="Arial"/>
                      </a:endParaRPr>
                    </a:p>
                  </a:txBody>
                  <a:tcPr marL="0" marR="0" marB="0" marT="13335"/>
                </a:tc>
                <a:tc>
                  <a:txBody>
                    <a:bodyPr/>
                    <a:lstStyle/>
                    <a:p>
                      <a:pPr marL="101600">
                        <a:lnSpc>
                          <a:spcPct val="100000"/>
                        </a:lnSpc>
                        <a:spcBef>
                          <a:spcPts val="105"/>
                        </a:spcBef>
                      </a:pPr>
                      <a:r>
                        <a:rPr dirty="0" sz="650" b="1">
                          <a:latin typeface="Arial"/>
                          <a:cs typeface="Arial"/>
                        </a:rPr>
                        <a:t>45.4</a:t>
                      </a:r>
                      <a:endParaRPr sz="650">
                        <a:latin typeface="Arial"/>
                        <a:cs typeface="Arial"/>
                      </a:endParaRPr>
                    </a:p>
                  </a:txBody>
                  <a:tcPr marL="0" marR="0" marB="0" marT="13335"/>
                </a:tc>
                <a:tc>
                  <a:txBody>
                    <a:bodyPr/>
                    <a:lstStyle/>
                    <a:p>
                      <a:pPr marL="103505">
                        <a:lnSpc>
                          <a:spcPct val="100000"/>
                        </a:lnSpc>
                        <a:spcBef>
                          <a:spcPts val="105"/>
                        </a:spcBef>
                      </a:pPr>
                      <a:r>
                        <a:rPr dirty="0" sz="650" b="1">
                          <a:latin typeface="Arial"/>
                          <a:cs typeface="Arial"/>
                        </a:rPr>
                        <a:t>59.2</a:t>
                      </a:r>
                      <a:endParaRPr sz="650">
                        <a:latin typeface="Arial"/>
                        <a:cs typeface="Arial"/>
                      </a:endParaRPr>
                    </a:p>
                  </a:txBody>
                  <a:tcPr marL="0" marR="0" marB="0" marT="13335"/>
                </a:tc>
                <a:tc>
                  <a:txBody>
                    <a:bodyPr/>
                    <a:lstStyle/>
                    <a:p>
                      <a:pPr marL="101600">
                        <a:lnSpc>
                          <a:spcPct val="100000"/>
                        </a:lnSpc>
                        <a:spcBef>
                          <a:spcPts val="105"/>
                        </a:spcBef>
                      </a:pPr>
                      <a:r>
                        <a:rPr dirty="0" sz="650" b="1">
                          <a:latin typeface="Arial"/>
                          <a:cs typeface="Arial"/>
                        </a:rPr>
                        <a:t>76.7</a:t>
                      </a:r>
                      <a:endParaRPr sz="650">
                        <a:latin typeface="Arial"/>
                        <a:cs typeface="Arial"/>
                      </a:endParaRPr>
                    </a:p>
                  </a:txBody>
                  <a:tcPr marL="0" marR="0" marB="0" marT="13335"/>
                </a:tc>
                <a:tc>
                  <a:txBody>
                    <a:bodyPr/>
                    <a:lstStyle/>
                    <a:p>
                      <a:pPr marL="103505">
                        <a:lnSpc>
                          <a:spcPct val="100000"/>
                        </a:lnSpc>
                        <a:spcBef>
                          <a:spcPts val="105"/>
                        </a:spcBef>
                      </a:pPr>
                      <a:r>
                        <a:rPr dirty="0" sz="650" b="1">
                          <a:latin typeface="Arial"/>
                          <a:cs typeface="Arial"/>
                        </a:rPr>
                        <a:t>88.4</a:t>
                      </a:r>
                      <a:endParaRPr sz="650">
                        <a:latin typeface="Arial"/>
                        <a:cs typeface="Arial"/>
                      </a:endParaRPr>
                    </a:p>
                  </a:txBody>
                  <a:tcPr marL="0" marR="0" marB="0" marT="13335"/>
                </a:tc>
                <a:tc>
                  <a:txBody>
                    <a:bodyPr/>
                    <a:lstStyle/>
                    <a:p>
                      <a:pPr marL="102235">
                        <a:lnSpc>
                          <a:spcPct val="100000"/>
                        </a:lnSpc>
                        <a:spcBef>
                          <a:spcPts val="105"/>
                        </a:spcBef>
                      </a:pPr>
                      <a:r>
                        <a:rPr dirty="0" sz="650" b="1">
                          <a:latin typeface="Arial"/>
                          <a:cs typeface="Arial"/>
                        </a:rPr>
                        <a:t>101.5</a:t>
                      </a:r>
                      <a:endParaRPr sz="650">
                        <a:latin typeface="Arial"/>
                        <a:cs typeface="Arial"/>
                      </a:endParaRPr>
                    </a:p>
                  </a:txBody>
                  <a:tcPr marL="0" marR="0" marB="0" marT="13335"/>
                </a:tc>
                <a:tc>
                  <a:txBody>
                    <a:bodyPr/>
                    <a:lstStyle/>
                    <a:p>
                      <a:pPr marL="103505">
                        <a:lnSpc>
                          <a:spcPct val="100000"/>
                        </a:lnSpc>
                        <a:spcBef>
                          <a:spcPts val="105"/>
                        </a:spcBef>
                      </a:pPr>
                      <a:r>
                        <a:rPr dirty="0" sz="650" b="1">
                          <a:latin typeface="Arial"/>
                          <a:cs typeface="Arial"/>
                        </a:rPr>
                        <a:t>111.5</a:t>
                      </a:r>
                      <a:endParaRPr sz="650">
                        <a:latin typeface="Arial"/>
                        <a:cs typeface="Arial"/>
                      </a:endParaRPr>
                    </a:p>
                  </a:txBody>
                  <a:tcPr marL="0" marR="0" marB="0" marT="13335"/>
                </a:tc>
              </a:tr>
              <a:tr h="125147">
                <a:tc>
                  <a:txBody>
                    <a:bodyPr/>
                    <a:lstStyle/>
                    <a:p>
                      <a:pPr marL="88265">
                        <a:lnSpc>
                          <a:spcPct val="100000"/>
                        </a:lnSpc>
                        <a:spcBef>
                          <a:spcPts val="20"/>
                        </a:spcBef>
                      </a:pPr>
                      <a:r>
                        <a:rPr dirty="0" sz="700" spc="-10" i="1">
                          <a:latin typeface="Arial"/>
                          <a:cs typeface="Arial"/>
                        </a:rPr>
                        <a:t>YoY</a:t>
                      </a:r>
                      <a:endParaRPr sz="700">
                        <a:latin typeface="Arial"/>
                        <a:cs typeface="Arial"/>
                      </a:endParaRPr>
                    </a:p>
                  </a:txBody>
                  <a:tcPr marL="0" marR="0" marB="0" marT="2540"/>
                </a:tc>
                <a:tc>
                  <a:txBody>
                    <a:bodyPr/>
                    <a:lstStyle/>
                    <a:p>
                      <a:pPr>
                        <a:lnSpc>
                          <a:spcPct val="100000"/>
                        </a:lnSpc>
                      </a:pPr>
                      <a:endParaRPr sz="600">
                        <a:latin typeface="Times New Roman"/>
                        <a:cs typeface="Times New Roman"/>
                      </a:endParaRPr>
                    </a:p>
                  </a:txBody>
                  <a:tcPr marL="0" marR="0" marB="0" marT="0"/>
                </a:tc>
                <a:tc>
                  <a:txBody>
                    <a:bodyPr/>
                    <a:lstStyle/>
                    <a:p>
                      <a:pPr>
                        <a:lnSpc>
                          <a:spcPct val="100000"/>
                        </a:lnSpc>
                      </a:pPr>
                      <a:endParaRPr sz="600">
                        <a:latin typeface="Times New Roman"/>
                        <a:cs typeface="Times New Roman"/>
                      </a:endParaRPr>
                    </a:p>
                  </a:txBody>
                  <a:tcPr marL="0" marR="0" marB="0" marT="0"/>
                </a:tc>
                <a:tc>
                  <a:txBody>
                    <a:bodyPr/>
                    <a:lstStyle/>
                    <a:p>
                      <a:pPr marL="129539">
                        <a:lnSpc>
                          <a:spcPct val="100000"/>
                        </a:lnSpc>
                        <a:spcBef>
                          <a:spcPts val="70"/>
                        </a:spcBef>
                      </a:pPr>
                      <a:r>
                        <a:rPr dirty="0" sz="650">
                          <a:latin typeface="Arial"/>
                          <a:cs typeface="Arial"/>
                        </a:rPr>
                        <a:t>80.0%</a:t>
                      </a:r>
                      <a:endParaRPr sz="650">
                        <a:latin typeface="Arial"/>
                        <a:cs typeface="Arial"/>
                      </a:endParaRPr>
                    </a:p>
                  </a:txBody>
                  <a:tcPr marL="0" marR="0" marB="0" marT="8890"/>
                </a:tc>
                <a:tc>
                  <a:txBody>
                    <a:bodyPr/>
                    <a:lstStyle/>
                    <a:p>
                      <a:pPr marL="107950">
                        <a:lnSpc>
                          <a:spcPct val="100000"/>
                        </a:lnSpc>
                        <a:spcBef>
                          <a:spcPts val="70"/>
                        </a:spcBef>
                      </a:pPr>
                      <a:r>
                        <a:rPr dirty="0" sz="650">
                          <a:latin typeface="Arial"/>
                          <a:cs typeface="Arial"/>
                        </a:rPr>
                        <a:t>191.1%</a:t>
                      </a:r>
                      <a:endParaRPr sz="650">
                        <a:latin typeface="Arial"/>
                        <a:cs typeface="Arial"/>
                      </a:endParaRPr>
                    </a:p>
                  </a:txBody>
                  <a:tcPr marL="0" marR="0" marB="0" marT="8890"/>
                </a:tc>
                <a:tc>
                  <a:txBody>
                    <a:bodyPr/>
                    <a:lstStyle/>
                    <a:p>
                      <a:pPr marL="94615">
                        <a:lnSpc>
                          <a:spcPct val="100000"/>
                        </a:lnSpc>
                        <a:spcBef>
                          <a:spcPts val="70"/>
                        </a:spcBef>
                      </a:pPr>
                      <a:r>
                        <a:rPr dirty="0" sz="650">
                          <a:latin typeface="Arial"/>
                          <a:cs typeface="Arial"/>
                        </a:rPr>
                        <a:t>97.8%</a:t>
                      </a:r>
                      <a:endParaRPr sz="650">
                        <a:latin typeface="Arial"/>
                        <a:cs typeface="Arial"/>
                      </a:endParaRPr>
                    </a:p>
                  </a:txBody>
                  <a:tcPr marL="0" marR="0" marB="0" marT="8890"/>
                </a:tc>
                <a:tc>
                  <a:txBody>
                    <a:bodyPr/>
                    <a:lstStyle/>
                    <a:p>
                      <a:pPr marL="101600">
                        <a:lnSpc>
                          <a:spcPct val="100000"/>
                        </a:lnSpc>
                        <a:spcBef>
                          <a:spcPts val="70"/>
                        </a:spcBef>
                      </a:pPr>
                      <a:r>
                        <a:rPr dirty="0" sz="650">
                          <a:latin typeface="Arial"/>
                          <a:cs typeface="Arial"/>
                        </a:rPr>
                        <a:t>40.7%</a:t>
                      </a:r>
                      <a:endParaRPr sz="650">
                        <a:latin typeface="Arial"/>
                        <a:cs typeface="Arial"/>
                      </a:endParaRPr>
                    </a:p>
                  </a:txBody>
                  <a:tcPr marL="0" marR="0" marB="0" marT="8890"/>
                </a:tc>
                <a:tc>
                  <a:txBody>
                    <a:bodyPr/>
                    <a:lstStyle/>
                    <a:p>
                      <a:pPr marL="103505">
                        <a:lnSpc>
                          <a:spcPct val="100000"/>
                        </a:lnSpc>
                        <a:spcBef>
                          <a:spcPts val="70"/>
                        </a:spcBef>
                      </a:pPr>
                      <a:r>
                        <a:rPr dirty="0" sz="650">
                          <a:latin typeface="Arial"/>
                          <a:cs typeface="Arial"/>
                        </a:rPr>
                        <a:t>30.3%</a:t>
                      </a:r>
                      <a:endParaRPr sz="650">
                        <a:latin typeface="Arial"/>
                        <a:cs typeface="Arial"/>
                      </a:endParaRPr>
                    </a:p>
                  </a:txBody>
                  <a:tcPr marL="0" marR="0" marB="0" marT="8890"/>
                </a:tc>
                <a:tc>
                  <a:txBody>
                    <a:bodyPr/>
                    <a:lstStyle/>
                    <a:p>
                      <a:pPr marL="101600">
                        <a:lnSpc>
                          <a:spcPct val="100000"/>
                        </a:lnSpc>
                        <a:spcBef>
                          <a:spcPts val="70"/>
                        </a:spcBef>
                      </a:pPr>
                      <a:r>
                        <a:rPr dirty="0" sz="650">
                          <a:latin typeface="Arial"/>
                          <a:cs typeface="Arial"/>
                        </a:rPr>
                        <a:t>29.6%</a:t>
                      </a:r>
                      <a:endParaRPr sz="650">
                        <a:latin typeface="Arial"/>
                        <a:cs typeface="Arial"/>
                      </a:endParaRPr>
                    </a:p>
                  </a:txBody>
                  <a:tcPr marL="0" marR="0" marB="0" marT="8890"/>
                </a:tc>
                <a:tc>
                  <a:txBody>
                    <a:bodyPr/>
                    <a:lstStyle/>
                    <a:p>
                      <a:pPr marL="103505">
                        <a:lnSpc>
                          <a:spcPct val="100000"/>
                        </a:lnSpc>
                        <a:spcBef>
                          <a:spcPts val="70"/>
                        </a:spcBef>
                      </a:pPr>
                      <a:r>
                        <a:rPr dirty="0" sz="650">
                          <a:latin typeface="Arial"/>
                          <a:cs typeface="Arial"/>
                        </a:rPr>
                        <a:t>15.3%</a:t>
                      </a:r>
                      <a:endParaRPr sz="650">
                        <a:latin typeface="Arial"/>
                        <a:cs typeface="Arial"/>
                      </a:endParaRPr>
                    </a:p>
                  </a:txBody>
                  <a:tcPr marL="0" marR="0" marB="0" marT="8890"/>
                </a:tc>
                <a:tc>
                  <a:txBody>
                    <a:bodyPr/>
                    <a:lstStyle/>
                    <a:p>
                      <a:pPr marL="102235">
                        <a:lnSpc>
                          <a:spcPct val="100000"/>
                        </a:lnSpc>
                        <a:spcBef>
                          <a:spcPts val="70"/>
                        </a:spcBef>
                      </a:pPr>
                      <a:r>
                        <a:rPr dirty="0" sz="650">
                          <a:latin typeface="Arial"/>
                          <a:cs typeface="Arial"/>
                        </a:rPr>
                        <a:t>14.8%</a:t>
                      </a:r>
                      <a:endParaRPr sz="650">
                        <a:latin typeface="Arial"/>
                        <a:cs typeface="Arial"/>
                      </a:endParaRPr>
                    </a:p>
                  </a:txBody>
                  <a:tcPr marL="0" marR="0" marB="0" marT="8890"/>
                </a:tc>
                <a:tc>
                  <a:txBody>
                    <a:bodyPr/>
                    <a:lstStyle/>
                    <a:p>
                      <a:pPr marL="103505">
                        <a:lnSpc>
                          <a:spcPct val="100000"/>
                        </a:lnSpc>
                        <a:spcBef>
                          <a:spcPts val="70"/>
                        </a:spcBef>
                      </a:pPr>
                      <a:r>
                        <a:rPr dirty="0" sz="650">
                          <a:latin typeface="Arial"/>
                          <a:cs typeface="Arial"/>
                        </a:rPr>
                        <a:t>9.8%</a:t>
                      </a:r>
                      <a:endParaRPr sz="650">
                        <a:latin typeface="Arial"/>
                        <a:cs typeface="Arial"/>
                      </a:endParaRPr>
                    </a:p>
                  </a:txBody>
                  <a:tcPr marL="0" marR="0" marB="0" marT="8890"/>
                </a:tc>
              </a:tr>
              <a:tr h="131063">
                <a:tc>
                  <a:txBody>
                    <a:bodyPr/>
                    <a:lstStyle/>
                    <a:p>
                      <a:pPr marL="88265">
                        <a:lnSpc>
                          <a:spcPts val="835"/>
                        </a:lnSpc>
                      </a:pPr>
                      <a:r>
                        <a:rPr dirty="0" sz="700" spc="-5">
                          <a:latin typeface="PMingLiU"/>
                          <a:cs typeface="PMingLiU"/>
                        </a:rPr>
                        <a:t>急性淋巴细胞白血病</a:t>
                      </a:r>
                      <a:r>
                        <a:rPr dirty="0" sz="700" spc="30">
                          <a:latin typeface="PMingLiU"/>
                          <a:cs typeface="PMingLiU"/>
                        </a:rPr>
                        <a:t> </a:t>
                      </a:r>
                      <a:r>
                        <a:rPr dirty="0" sz="700" spc="-5">
                          <a:latin typeface="Arial"/>
                          <a:cs typeface="Arial"/>
                        </a:rPr>
                        <a:t>(ALL)</a:t>
                      </a:r>
                      <a:endParaRPr sz="700">
                        <a:latin typeface="Arial"/>
                        <a:cs typeface="Arial"/>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gn="ctr" marR="109220">
                        <a:lnSpc>
                          <a:spcPts val="835"/>
                        </a:lnSpc>
                      </a:pPr>
                      <a:r>
                        <a:rPr dirty="0" sz="700">
                          <a:latin typeface="PMingLiU"/>
                          <a:cs typeface="PMingLiU"/>
                        </a:rPr>
                        <a:t>、</a:t>
                      </a:r>
                      <a:endParaRPr sz="700">
                        <a:latin typeface="PMingLiU"/>
                        <a:cs typeface="PMingLiU"/>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c>
                  <a:txBody>
                    <a:bodyPr/>
                    <a:lstStyle/>
                    <a:p>
                      <a:pPr>
                        <a:lnSpc>
                          <a:spcPct val="100000"/>
                        </a:lnSpc>
                      </a:pPr>
                      <a:endParaRPr sz="700">
                        <a:latin typeface="Times New Roman"/>
                        <a:cs typeface="Times New Roman"/>
                      </a:endParaRPr>
                    </a:p>
                  </a:txBody>
                  <a:tcPr marL="0" marR="0" marB="0" marT="0">
                    <a:solidFill>
                      <a:srgbClr val="F4AF84"/>
                    </a:solidFill>
                  </a:tcPr>
                </a:tc>
              </a:tr>
              <a:tr h="122998">
                <a:tc>
                  <a:txBody>
                    <a:bodyPr/>
                    <a:lstStyle/>
                    <a:p>
                      <a:pPr marL="88265">
                        <a:lnSpc>
                          <a:spcPts val="840"/>
                        </a:lnSpc>
                      </a:pPr>
                      <a:r>
                        <a:rPr dirty="0" sz="700" spc="-10">
                          <a:latin typeface="Arial"/>
                          <a:cs typeface="Arial"/>
                        </a:rPr>
                        <a:t>B-ALL</a:t>
                      </a:r>
                      <a:r>
                        <a:rPr dirty="0" sz="700" spc="-35">
                          <a:latin typeface="Arial"/>
                          <a:cs typeface="Arial"/>
                        </a:rPr>
                        <a:t> </a:t>
                      </a:r>
                      <a:r>
                        <a:rPr dirty="0" sz="700" spc="-5">
                          <a:latin typeface="PMingLiU"/>
                          <a:cs typeface="PMingLiU"/>
                        </a:rPr>
                        <a:t>新增患病数</a:t>
                      </a:r>
                      <a:endParaRPr sz="700">
                        <a:latin typeface="PMingLiU"/>
                        <a:cs typeface="PMingLiU"/>
                      </a:endParaRPr>
                    </a:p>
                  </a:txBody>
                  <a:tcPr marL="0" marR="0" marB="0" marT="0"/>
                </a:tc>
                <a:tc>
                  <a:txBody>
                    <a:bodyPr/>
                    <a:lstStyle/>
                    <a:p>
                      <a:pPr marL="67945">
                        <a:lnSpc>
                          <a:spcPts val="819"/>
                        </a:lnSpc>
                        <a:spcBef>
                          <a:spcPts val="45"/>
                        </a:spcBef>
                      </a:pPr>
                      <a:r>
                        <a:rPr dirty="0" sz="700" spc="-5">
                          <a:latin typeface="Arial"/>
                          <a:cs typeface="Arial"/>
                        </a:rPr>
                        <a:t>12.8</a:t>
                      </a:r>
                      <a:endParaRPr sz="700">
                        <a:latin typeface="Arial"/>
                        <a:cs typeface="Arial"/>
                      </a:endParaRPr>
                    </a:p>
                  </a:txBody>
                  <a:tcPr marL="0" marR="0" marB="0" marT="5715"/>
                </a:tc>
                <a:tc>
                  <a:txBody>
                    <a:bodyPr/>
                    <a:lstStyle/>
                    <a:p>
                      <a:pPr algn="ctr" marR="26034">
                        <a:lnSpc>
                          <a:spcPts val="819"/>
                        </a:lnSpc>
                        <a:spcBef>
                          <a:spcPts val="45"/>
                        </a:spcBef>
                      </a:pPr>
                      <a:r>
                        <a:rPr dirty="0" sz="700" spc="-5">
                          <a:latin typeface="Arial"/>
                          <a:cs typeface="Arial"/>
                        </a:rPr>
                        <a:t>13.0</a:t>
                      </a:r>
                      <a:endParaRPr sz="700">
                        <a:latin typeface="Arial"/>
                        <a:cs typeface="Arial"/>
                      </a:endParaRPr>
                    </a:p>
                  </a:txBody>
                  <a:tcPr marL="0" marR="0" marB="0" marT="5715"/>
                </a:tc>
                <a:tc>
                  <a:txBody>
                    <a:bodyPr/>
                    <a:lstStyle/>
                    <a:p>
                      <a:pPr marL="129539">
                        <a:lnSpc>
                          <a:spcPts val="819"/>
                        </a:lnSpc>
                        <a:spcBef>
                          <a:spcPts val="45"/>
                        </a:spcBef>
                      </a:pPr>
                      <a:r>
                        <a:rPr dirty="0" sz="700" spc="-5">
                          <a:latin typeface="Arial"/>
                          <a:cs typeface="Arial"/>
                        </a:rPr>
                        <a:t>13.2</a:t>
                      </a:r>
                      <a:endParaRPr sz="700">
                        <a:latin typeface="Arial"/>
                        <a:cs typeface="Arial"/>
                      </a:endParaRPr>
                    </a:p>
                  </a:txBody>
                  <a:tcPr marL="0" marR="0" marB="0" marT="5715"/>
                </a:tc>
                <a:tc>
                  <a:txBody>
                    <a:bodyPr/>
                    <a:lstStyle/>
                    <a:p>
                      <a:pPr marL="107950">
                        <a:lnSpc>
                          <a:spcPts val="819"/>
                        </a:lnSpc>
                        <a:spcBef>
                          <a:spcPts val="45"/>
                        </a:spcBef>
                      </a:pPr>
                      <a:r>
                        <a:rPr dirty="0" sz="700" spc="-5">
                          <a:latin typeface="Arial"/>
                          <a:cs typeface="Arial"/>
                        </a:rPr>
                        <a:t>13.5</a:t>
                      </a:r>
                      <a:endParaRPr sz="700">
                        <a:latin typeface="Arial"/>
                        <a:cs typeface="Arial"/>
                      </a:endParaRPr>
                    </a:p>
                  </a:txBody>
                  <a:tcPr marL="0" marR="0" marB="0" marT="5715"/>
                </a:tc>
                <a:tc>
                  <a:txBody>
                    <a:bodyPr/>
                    <a:lstStyle/>
                    <a:p>
                      <a:pPr marL="94615">
                        <a:lnSpc>
                          <a:spcPts val="819"/>
                        </a:lnSpc>
                        <a:spcBef>
                          <a:spcPts val="45"/>
                        </a:spcBef>
                      </a:pPr>
                      <a:r>
                        <a:rPr dirty="0" sz="700" spc="-5">
                          <a:latin typeface="Arial"/>
                          <a:cs typeface="Arial"/>
                        </a:rPr>
                        <a:t>13.7</a:t>
                      </a:r>
                      <a:endParaRPr sz="700">
                        <a:latin typeface="Arial"/>
                        <a:cs typeface="Arial"/>
                      </a:endParaRPr>
                    </a:p>
                  </a:txBody>
                  <a:tcPr marL="0" marR="0" marB="0" marT="5715"/>
                </a:tc>
                <a:tc>
                  <a:txBody>
                    <a:bodyPr/>
                    <a:lstStyle/>
                    <a:p>
                      <a:pPr marL="101600">
                        <a:lnSpc>
                          <a:spcPts val="819"/>
                        </a:lnSpc>
                        <a:spcBef>
                          <a:spcPts val="45"/>
                        </a:spcBef>
                      </a:pPr>
                      <a:r>
                        <a:rPr dirty="0" sz="700" spc="-5">
                          <a:latin typeface="Arial"/>
                          <a:cs typeface="Arial"/>
                        </a:rPr>
                        <a:t>13.9</a:t>
                      </a:r>
                      <a:endParaRPr sz="700">
                        <a:latin typeface="Arial"/>
                        <a:cs typeface="Arial"/>
                      </a:endParaRPr>
                    </a:p>
                  </a:txBody>
                  <a:tcPr marL="0" marR="0" marB="0" marT="5715"/>
                </a:tc>
                <a:tc>
                  <a:txBody>
                    <a:bodyPr/>
                    <a:lstStyle/>
                    <a:p>
                      <a:pPr marL="103505">
                        <a:lnSpc>
                          <a:spcPts val="819"/>
                        </a:lnSpc>
                        <a:spcBef>
                          <a:spcPts val="45"/>
                        </a:spcBef>
                      </a:pPr>
                      <a:r>
                        <a:rPr dirty="0" sz="700" spc="-5">
                          <a:latin typeface="Arial"/>
                          <a:cs typeface="Arial"/>
                        </a:rPr>
                        <a:t>14.1</a:t>
                      </a:r>
                      <a:endParaRPr sz="700">
                        <a:latin typeface="Arial"/>
                        <a:cs typeface="Arial"/>
                      </a:endParaRPr>
                    </a:p>
                  </a:txBody>
                  <a:tcPr marL="0" marR="0" marB="0" marT="5715"/>
                </a:tc>
                <a:tc>
                  <a:txBody>
                    <a:bodyPr/>
                    <a:lstStyle/>
                    <a:p>
                      <a:pPr marL="101600">
                        <a:lnSpc>
                          <a:spcPts val="819"/>
                        </a:lnSpc>
                        <a:spcBef>
                          <a:spcPts val="45"/>
                        </a:spcBef>
                      </a:pPr>
                      <a:r>
                        <a:rPr dirty="0" sz="700" spc="-5">
                          <a:latin typeface="Arial"/>
                          <a:cs typeface="Arial"/>
                        </a:rPr>
                        <a:t>14.4</a:t>
                      </a:r>
                      <a:endParaRPr sz="700">
                        <a:latin typeface="Arial"/>
                        <a:cs typeface="Arial"/>
                      </a:endParaRPr>
                    </a:p>
                  </a:txBody>
                  <a:tcPr marL="0" marR="0" marB="0" marT="5715"/>
                </a:tc>
                <a:tc>
                  <a:txBody>
                    <a:bodyPr/>
                    <a:lstStyle/>
                    <a:p>
                      <a:pPr marL="103505">
                        <a:lnSpc>
                          <a:spcPts val="819"/>
                        </a:lnSpc>
                        <a:spcBef>
                          <a:spcPts val="45"/>
                        </a:spcBef>
                      </a:pPr>
                      <a:r>
                        <a:rPr dirty="0" sz="700" spc="-5">
                          <a:latin typeface="Arial"/>
                          <a:cs typeface="Arial"/>
                        </a:rPr>
                        <a:t>14.6</a:t>
                      </a:r>
                      <a:endParaRPr sz="700">
                        <a:latin typeface="Arial"/>
                        <a:cs typeface="Arial"/>
                      </a:endParaRPr>
                    </a:p>
                  </a:txBody>
                  <a:tcPr marL="0" marR="0" marB="0" marT="5715"/>
                </a:tc>
                <a:tc>
                  <a:txBody>
                    <a:bodyPr/>
                    <a:lstStyle/>
                    <a:p>
                      <a:pPr marL="102235">
                        <a:lnSpc>
                          <a:spcPts val="819"/>
                        </a:lnSpc>
                        <a:spcBef>
                          <a:spcPts val="45"/>
                        </a:spcBef>
                      </a:pPr>
                      <a:r>
                        <a:rPr dirty="0" sz="700" spc="-5">
                          <a:latin typeface="Arial"/>
                          <a:cs typeface="Arial"/>
                        </a:rPr>
                        <a:t>14.8</a:t>
                      </a:r>
                      <a:endParaRPr sz="700">
                        <a:latin typeface="Arial"/>
                        <a:cs typeface="Arial"/>
                      </a:endParaRPr>
                    </a:p>
                  </a:txBody>
                  <a:tcPr marL="0" marR="0" marB="0" marT="5715"/>
                </a:tc>
                <a:tc>
                  <a:txBody>
                    <a:bodyPr/>
                    <a:lstStyle/>
                    <a:p>
                      <a:pPr marL="103505">
                        <a:lnSpc>
                          <a:spcPts val="819"/>
                        </a:lnSpc>
                        <a:spcBef>
                          <a:spcPts val="45"/>
                        </a:spcBef>
                      </a:pPr>
                      <a:r>
                        <a:rPr dirty="0" sz="700" spc="-5">
                          <a:latin typeface="Arial"/>
                          <a:cs typeface="Arial"/>
                        </a:rPr>
                        <a:t>15.1</a:t>
                      </a:r>
                      <a:endParaRPr sz="700">
                        <a:latin typeface="Arial"/>
                        <a:cs typeface="Arial"/>
                      </a:endParaRPr>
                    </a:p>
                  </a:txBody>
                  <a:tcPr marL="0" marR="0" marB="0" marT="5715"/>
                </a:tc>
              </a:tr>
              <a:tr h="129539">
                <a:tc>
                  <a:txBody>
                    <a:bodyPr/>
                    <a:lstStyle/>
                    <a:p>
                      <a:pPr marL="88265">
                        <a:lnSpc>
                          <a:spcPct val="100000"/>
                        </a:lnSpc>
                        <a:spcBef>
                          <a:spcPts val="35"/>
                        </a:spcBef>
                      </a:pPr>
                      <a:r>
                        <a:rPr dirty="0" sz="700" spc="-10" b="1">
                          <a:latin typeface="Arial"/>
                          <a:cs typeface="Arial"/>
                        </a:rPr>
                        <a:t>B-ALL</a:t>
                      </a:r>
                      <a:r>
                        <a:rPr dirty="0" sz="700" spc="-25" b="1">
                          <a:latin typeface="Arial"/>
                          <a:cs typeface="Arial"/>
                        </a:rPr>
                        <a:t> </a:t>
                      </a:r>
                      <a:r>
                        <a:rPr dirty="0" sz="700" spc="15" b="1">
                          <a:latin typeface="Microsoft JhengHei UI"/>
                          <a:cs typeface="Microsoft JhengHei UI"/>
                        </a:rPr>
                        <a:t>五</a:t>
                      </a:r>
                      <a:r>
                        <a:rPr dirty="0" sz="700" spc="-5" b="1">
                          <a:latin typeface="Microsoft JhengHei UI"/>
                          <a:cs typeface="Microsoft JhengHei UI"/>
                        </a:rPr>
                        <a:t>年患病数</a:t>
                      </a:r>
                      <a:endParaRPr sz="700">
                        <a:latin typeface="Microsoft JhengHei UI"/>
                        <a:cs typeface="Microsoft JhengHei UI"/>
                      </a:endParaRPr>
                    </a:p>
                  </a:txBody>
                  <a:tcPr marL="0" marR="0" marB="0" marT="4445"/>
                </a:tc>
                <a:tc>
                  <a:txBody>
                    <a:bodyPr/>
                    <a:lstStyle/>
                    <a:p>
                      <a:pPr marL="67945">
                        <a:lnSpc>
                          <a:spcPct val="100000"/>
                        </a:lnSpc>
                        <a:spcBef>
                          <a:spcPts val="110"/>
                        </a:spcBef>
                      </a:pPr>
                      <a:r>
                        <a:rPr dirty="0" sz="650" b="1">
                          <a:latin typeface="Arial"/>
                          <a:cs typeface="Arial"/>
                        </a:rPr>
                        <a:t>36.3</a:t>
                      </a:r>
                      <a:endParaRPr sz="650">
                        <a:latin typeface="Arial"/>
                        <a:cs typeface="Arial"/>
                      </a:endParaRPr>
                    </a:p>
                  </a:txBody>
                  <a:tcPr marL="0" marR="0" marB="0" marT="13970"/>
                </a:tc>
                <a:tc>
                  <a:txBody>
                    <a:bodyPr/>
                    <a:lstStyle/>
                    <a:p>
                      <a:pPr algn="ctr" marR="36195">
                        <a:lnSpc>
                          <a:spcPct val="100000"/>
                        </a:lnSpc>
                        <a:spcBef>
                          <a:spcPts val="110"/>
                        </a:spcBef>
                      </a:pPr>
                      <a:r>
                        <a:rPr dirty="0" sz="650" b="1">
                          <a:latin typeface="Arial"/>
                          <a:cs typeface="Arial"/>
                        </a:rPr>
                        <a:t>39.9</a:t>
                      </a:r>
                      <a:endParaRPr sz="650">
                        <a:latin typeface="Arial"/>
                        <a:cs typeface="Arial"/>
                      </a:endParaRPr>
                    </a:p>
                  </a:txBody>
                  <a:tcPr marL="0" marR="0" marB="0" marT="13970"/>
                </a:tc>
                <a:tc>
                  <a:txBody>
                    <a:bodyPr/>
                    <a:lstStyle/>
                    <a:p>
                      <a:pPr marL="129539">
                        <a:lnSpc>
                          <a:spcPct val="100000"/>
                        </a:lnSpc>
                        <a:spcBef>
                          <a:spcPts val="110"/>
                        </a:spcBef>
                      </a:pPr>
                      <a:r>
                        <a:rPr dirty="0" sz="650" b="1">
                          <a:latin typeface="Arial"/>
                          <a:cs typeface="Arial"/>
                        </a:rPr>
                        <a:t>43.6</a:t>
                      </a:r>
                      <a:endParaRPr sz="650">
                        <a:latin typeface="Arial"/>
                        <a:cs typeface="Arial"/>
                      </a:endParaRPr>
                    </a:p>
                  </a:txBody>
                  <a:tcPr marL="0" marR="0" marB="0" marT="13970"/>
                </a:tc>
                <a:tc>
                  <a:txBody>
                    <a:bodyPr/>
                    <a:lstStyle/>
                    <a:p>
                      <a:pPr marL="107950">
                        <a:lnSpc>
                          <a:spcPct val="100000"/>
                        </a:lnSpc>
                        <a:spcBef>
                          <a:spcPts val="110"/>
                        </a:spcBef>
                      </a:pPr>
                      <a:r>
                        <a:rPr dirty="0" sz="650" b="1">
                          <a:latin typeface="Arial"/>
                          <a:cs typeface="Arial"/>
                        </a:rPr>
                        <a:t>47.3</a:t>
                      </a:r>
                      <a:endParaRPr sz="650">
                        <a:latin typeface="Arial"/>
                        <a:cs typeface="Arial"/>
                      </a:endParaRPr>
                    </a:p>
                  </a:txBody>
                  <a:tcPr marL="0" marR="0" marB="0" marT="13970"/>
                </a:tc>
                <a:tc>
                  <a:txBody>
                    <a:bodyPr/>
                    <a:lstStyle/>
                    <a:p>
                      <a:pPr marL="94615">
                        <a:lnSpc>
                          <a:spcPct val="100000"/>
                        </a:lnSpc>
                        <a:spcBef>
                          <a:spcPts val="110"/>
                        </a:spcBef>
                      </a:pPr>
                      <a:r>
                        <a:rPr dirty="0" sz="650" b="1">
                          <a:latin typeface="Arial"/>
                          <a:cs typeface="Arial"/>
                        </a:rPr>
                        <a:t>51.2</a:t>
                      </a:r>
                      <a:endParaRPr sz="650">
                        <a:latin typeface="Arial"/>
                        <a:cs typeface="Arial"/>
                      </a:endParaRPr>
                    </a:p>
                  </a:txBody>
                  <a:tcPr marL="0" marR="0" marB="0" marT="13970"/>
                </a:tc>
                <a:tc>
                  <a:txBody>
                    <a:bodyPr/>
                    <a:lstStyle/>
                    <a:p>
                      <a:pPr marL="101600">
                        <a:lnSpc>
                          <a:spcPct val="100000"/>
                        </a:lnSpc>
                        <a:spcBef>
                          <a:spcPts val="110"/>
                        </a:spcBef>
                      </a:pPr>
                      <a:r>
                        <a:rPr dirty="0" sz="650" b="1">
                          <a:latin typeface="Arial"/>
                          <a:cs typeface="Arial"/>
                        </a:rPr>
                        <a:t>55.1</a:t>
                      </a:r>
                      <a:endParaRPr sz="650">
                        <a:latin typeface="Arial"/>
                        <a:cs typeface="Arial"/>
                      </a:endParaRPr>
                    </a:p>
                  </a:txBody>
                  <a:tcPr marL="0" marR="0" marB="0" marT="13970"/>
                </a:tc>
                <a:tc>
                  <a:txBody>
                    <a:bodyPr/>
                    <a:lstStyle/>
                    <a:p>
                      <a:pPr marL="103505">
                        <a:lnSpc>
                          <a:spcPct val="100000"/>
                        </a:lnSpc>
                        <a:spcBef>
                          <a:spcPts val="110"/>
                        </a:spcBef>
                      </a:pPr>
                      <a:r>
                        <a:rPr dirty="0" sz="650" b="1">
                          <a:latin typeface="Arial"/>
                          <a:cs typeface="Arial"/>
                        </a:rPr>
                        <a:t>59.1</a:t>
                      </a:r>
                      <a:endParaRPr sz="650">
                        <a:latin typeface="Arial"/>
                        <a:cs typeface="Arial"/>
                      </a:endParaRPr>
                    </a:p>
                  </a:txBody>
                  <a:tcPr marL="0" marR="0" marB="0" marT="13970"/>
                </a:tc>
                <a:tc>
                  <a:txBody>
                    <a:bodyPr/>
                    <a:lstStyle/>
                    <a:p>
                      <a:pPr marL="101600">
                        <a:lnSpc>
                          <a:spcPct val="100000"/>
                        </a:lnSpc>
                        <a:spcBef>
                          <a:spcPts val="110"/>
                        </a:spcBef>
                      </a:pPr>
                      <a:r>
                        <a:rPr dirty="0" sz="650" b="1">
                          <a:latin typeface="Arial"/>
                          <a:cs typeface="Arial"/>
                        </a:rPr>
                        <a:t>63.1</a:t>
                      </a:r>
                      <a:endParaRPr sz="650">
                        <a:latin typeface="Arial"/>
                        <a:cs typeface="Arial"/>
                      </a:endParaRPr>
                    </a:p>
                  </a:txBody>
                  <a:tcPr marL="0" marR="0" marB="0" marT="13970"/>
                </a:tc>
                <a:tc>
                  <a:txBody>
                    <a:bodyPr/>
                    <a:lstStyle/>
                    <a:p>
                      <a:pPr marL="103505">
                        <a:lnSpc>
                          <a:spcPct val="100000"/>
                        </a:lnSpc>
                        <a:spcBef>
                          <a:spcPts val="110"/>
                        </a:spcBef>
                      </a:pPr>
                      <a:r>
                        <a:rPr dirty="0" sz="650" b="1">
                          <a:latin typeface="Arial"/>
                          <a:cs typeface="Arial"/>
                        </a:rPr>
                        <a:t>67.3</a:t>
                      </a:r>
                      <a:endParaRPr sz="650">
                        <a:latin typeface="Arial"/>
                        <a:cs typeface="Arial"/>
                      </a:endParaRPr>
                    </a:p>
                  </a:txBody>
                  <a:tcPr marL="0" marR="0" marB="0" marT="13970"/>
                </a:tc>
                <a:tc>
                  <a:txBody>
                    <a:bodyPr/>
                    <a:lstStyle/>
                    <a:p>
                      <a:pPr marL="102235">
                        <a:lnSpc>
                          <a:spcPct val="100000"/>
                        </a:lnSpc>
                        <a:spcBef>
                          <a:spcPts val="110"/>
                        </a:spcBef>
                      </a:pPr>
                      <a:r>
                        <a:rPr dirty="0" sz="650" b="1">
                          <a:latin typeface="Arial"/>
                          <a:cs typeface="Arial"/>
                        </a:rPr>
                        <a:t>71.5</a:t>
                      </a:r>
                      <a:endParaRPr sz="650">
                        <a:latin typeface="Arial"/>
                        <a:cs typeface="Arial"/>
                      </a:endParaRPr>
                    </a:p>
                  </a:txBody>
                  <a:tcPr marL="0" marR="0" marB="0" marT="13970"/>
                </a:tc>
                <a:tc>
                  <a:txBody>
                    <a:bodyPr/>
                    <a:lstStyle/>
                    <a:p>
                      <a:pPr marL="103505">
                        <a:lnSpc>
                          <a:spcPct val="100000"/>
                        </a:lnSpc>
                        <a:spcBef>
                          <a:spcPts val="110"/>
                        </a:spcBef>
                      </a:pPr>
                      <a:r>
                        <a:rPr dirty="0" sz="650" b="1">
                          <a:latin typeface="Arial"/>
                          <a:cs typeface="Arial"/>
                        </a:rPr>
                        <a:t>75.8</a:t>
                      </a:r>
                      <a:endParaRPr sz="650">
                        <a:latin typeface="Arial"/>
                        <a:cs typeface="Arial"/>
                      </a:endParaRPr>
                    </a:p>
                  </a:txBody>
                  <a:tcPr marL="0" marR="0" marB="0" marT="13970"/>
                </a:tc>
              </a:tr>
              <a:tr h="137859">
                <a:tc>
                  <a:txBody>
                    <a:bodyPr/>
                    <a:lstStyle/>
                    <a:p>
                      <a:pPr marL="88265">
                        <a:lnSpc>
                          <a:spcPct val="100000"/>
                        </a:lnSpc>
                        <a:spcBef>
                          <a:spcPts val="50"/>
                        </a:spcBef>
                      </a:pPr>
                      <a:r>
                        <a:rPr dirty="0" sz="700" spc="-5">
                          <a:latin typeface="Arial"/>
                          <a:cs typeface="Arial"/>
                        </a:rPr>
                        <a:t>CD19+</a:t>
                      </a:r>
                      <a:r>
                        <a:rPr dirty="0" sz="700" spc="-10">
                          <a:latin typeface="Arial"/>
                          <a:cs typeface="Arial"/>
                        </a:rPr>
                        <a:t> </a:t>
                      </a:r>
                      <a:r>
                        <a:rPr dirty="0" sz="700">
                          <a:latin typeface="Arial"/>
                          <a:cs typeface="Arial"/>
                        </a:rPr>
                        <a:t>r/r</a:t>
                      </a:r>
                      <a:r>
                        <a:rPr dirty="0" sz="700" spc="5">
                          <a:latin typeface="Arial"/>
                          <a:cs typeface="Arial"/>
                        </a:rPr>
                        <a:t> </a:t>
                      </a:r>
                      <a:r>
                        <a:rPr dirty="0" sz="700" spc="-5">
                          <a:latin typeface="Arial"/>
                          <a:cs typeface="Arial"/>
                        </a:rPr>
                        <a:t>B-ALL</a:t>
                      </a:r>
                      <a:r>
                        <a:rPr dirty="0" sz="700" spc="-60">
                          <a:latin typeface="Arial"/>
                          <a:cs typeface="Arial"/>
                        </a:rPr>
                        <a:t> </a:t>
                      </a:r>
                      <a:r>
                        <a:rPr dirty="0" sz="700" spc="-5">
                          <a:latin typeface="PMingLiU"/>
                          <a:cs typeface="PMingLiU"/>
                        </a:rPr>
                        <a:t>人数</a:t>
                      </a:r>
                      <a:endParaRPr sz="700">
                        <a:latin typeface="PMingLiU"/>
                        <a:cs typeface="PMingLiU"/>
                      </a:endParaRPr>
                    </a:p>
                  </a:txBody>
                  <a:tcPr marL="0" marR="0" marB="0" marT="6350">
                    <a:lnB w="6350">
                      <a:solidFill>
                        <a:srgbClr val="000000"/>
                      </a:solidFill>
                      <a:prstDash val="solid"/>
                    </a:lnB>
                  </a:tcPr>
                </a:tc>
                <a:tc>
                  <a:txBody>
                    <a:bodyPr/>
                    <a:lstStyle/>
                    <a:p>
                      <a:pPr marL="67945">
                        <a:lnSpc>
                          <a:spcPct val="100000"/>
                        </a:lnSpc>
                        <a:spcBef>
                          <a:spcPts val="120"/>
                        </a:spcBef>
                      </a:pPr>
                      <a:r>
                        <a:rPr dirty="0" sz="650">
                          <a:latin typeface="Arial"/>
                          <a:cs typeface="Arial"/>
                        </a:rPr>
                        <a:t>27.2</a:t>
                      </a:r>
                      <a:endParaRPr sz="650">
                        <a:latin typeface="Arial"/>
                        <a:cs typeface="Arial"/>
                      </a:endParaRPr>
                    </a:p>
                  </a:txBody>
                  <a:tcPr marL="0" marR="0" marB="0" marT="15240">
                    <a:lnB w="6350">
                      <a:solidFill>
                        <a:srgbClr val="000000"/>
                      </a:solidFill>
                      <a:prstDash val="solid"/>
                    </a:lnB>
                  </a:tcPr>
                </a:tc>
                <a:tc>
                  <a:txBody>
                    <a:bodyPr/>
                    <a:lstStyle/>
                    <a:p>
                      <a:pPr algn="ctr" marR="36195">
                        <a:lnSpc>
                          <a:spcPct val="100000"/>
                        </a:lnSpc>
                        <a:spcBef>
                          <a:spcPts val="120"/>
                        </a:spcBef>
                      </a:pPr>
                      <a:r>
                        <a:rPr dirty="0" sz="650">
                          <a:latin typeface="Arial"/>
                          <a:cs typeface="Arial"/>
                        </a:rPr>
                        <a:t>29.9</a:t>
                      </a:r>
                      <a:endParaRPr sz="650">
                        <a:latin typeface="Arial"/>
                        <a:cs typeface="Arial"/>
                      </a:endParaRPr>
                    </a:p>
                  </a:txBody>
                  <a:tcPr marL="0" marR="0" marB="0" marT="15240">
                    <a:lnB w="6350">
                      <a:solidFill>
                        <a:srgbClr val="000000"/>
                      </a:solidFill>
                      <a:prstDash val="solid"/>
                    </a:lnB>
                  </a:tcPr>
                </a:tc>
                <a:tc>
                  <a:txBody>
                    <a:bodyPr/>
                    <a:lstStyle/>
                    <a:p>
                      <a:pPr marL="129539">
                        <a:lnSpc>
                          <a:spcPct val="100000"/>
                        </a:lnSpc>
                        <a:spcBef>
                          <a:spcPts val="120"/>
                        </a:spcBef>
                      </a:pPr>
                      <a:r>
                        <a:rPr dirty="0" sz="650">
                          <a:latin typeface="Arial"/>
                          <a:cs typeface="Arial"/>
                        </a:rPr>
                        <a:t>32.7</a:t>
                      </a:r>
                      <a:endParaRPr sz="650">
                        <a:latin typeface="Arial"/>
                        <a:cs typeface="Arial"/>
                      </a:endParaRPr>
                    </a:p>
                  </a:txBody>
                  <a:tcPr marL="0" marR="0" marB="0" marT="15240">
                    <a:lnB w="6350">
                      <a:solidFill>
                        <a:srgbClr val="000000"/>
                      </a:solidFill>
                      <a:prstDash val="solid"/>
                    </a:lnB>
                  </a:tcPr>
                </a:tc>
                <a:tc>
                  <a:txBody>
                    <a:bodyPr/>
                    <a:lstStyle/>
                    <a:p>
                      <a:pPr marL="107950">
                        <a:lnSpc>
                          <a:spcPct val="100000"/>
                        </a:lnSpc>
                        <a:spcBef>
                          <a:spcPts val="120"/>
                        </a:spcBef>
                      </a:pPr>
                      <a:r>
                        <a:rPr dirty="0" sz="650">
                          <a:latin typeface="Arial"/>
                          <a:cs typeface="Arial"/>
                        </a:rPr>
                        <a:t>35.5</a:t>
                      </a:r>
                      <a:endParaRPr sz="650">
                        <a:latin typeface="Arial"/>
                        <a:cs typeface="Arial"/>
                      </a:endParaRPr>
                    </a:p>
                  </a:txBody>
                  <a:tcPr marL="0" marR="0" marB="0" marT="15240">
                    <a:lnB w="6350">
                      <a:solidFill>
                        <a:srgbClr val="000000"/>
                      </a:solidFill>
                      <a:prstDash val="solid"/>
                    </a:lnB>
                  </a:tcPr>
                </a:tc>
                <a:tc>
                  <a:txBody>
                    <a:bodyPr/>
                    <a:lstStyle/>
                    <a:p>
                      <a:pPr marL="94615">
                        <a:lnSpc>
                          <a:spcPct val="100000"/>
                        </a:lnSpc>
                        <a:spcBef>
                          <a:spcPts val="120"/>
                        </a:spcBef>
                      </a:pPr>
                      <a:r>
                        <a:rPr dirty="0" sz="650">
                          <a:latin typeface="Arial"/>
                          <a:cs typeface="Arial"/>
                        </a:rPr>
                        <a:t>38.4</a:t>
                      </a:r>
                      <a:endParaRPr sz="650">
                        <a:latin typeface="Arial"/>
                        <a:cs typeface="Arial"/>
                      </a:endParaRPr>
                    </a:p>
                  </a:txBody>
                  <a:tcPr marL="0" marR="0" marB="0" marT="15240">
                    <a:lnB w="6350">
                      <a:solidFill>
                        <a:srgbClr val="000000"/>
                      </a:solidFill>
                      <a:prstDash val="solid"/>
                    </a:lnB>
                  </a:tcPr>
                </a:tc>
                <a:tc>
                  <a:txBody>
                    <a:bodyPr/>
                    <a:lstStyle/>
                    <a:p>
                      <a:pPr marL="101600">
                        <a:lnSpc>
                          <a:spcPct val="100000"/>
                        </a:lnSpc>
                        <a:spcBef>
                          <a:spcPts val="120"/>
                        </a:spcBef>
                      </a:pPr>
                      <a:r>
                        <a:rPr dirty="0" sz="650">
                          <a:latin typeface="Arial"/>
                          <a:cs typeface="Arial"/>
                        </a:rPr>
                        <a:t>41.3</a:t>
                      </a:r>
                      <a:endParaRPr sz="650">
                        <a:latin typeface="Arial"/>
                        <a:cs typeface="Arial"/>
                      </a:endParaRPr>
                    </a:p>
                  </a:txBody>
                  <a:tcPr marL="0" marR="0" marB="0" marT="15240">
                    <a:lnB w="6350">
                      <a:solidFill>
                        <a:srgbClr val="000000"/>
                      </a:solidFill>
                      <a:prstDash val="solid"/>
                    </a:lnB>
                  </a:tcPr>
                </a:tc>
                <a:tc>
                  <a:txBody>
                    <a:bodyPr/>
                    <a:lstStyle/>
                    <a:p>
                      <a:pPr marL="103505">
                        <a:lnSpc>
                          <a:spcPct val="100000"/>
                        </a:lnSpc>
                        <a:spcBef>
                          <a:spcPts val="120"/>
                        </a:spcBef>
                      </a:pPr>
                      <a:r>
                        <a:rPr dirty="0" sz="650">
                          <a:latin typeface="Arial"/>
                          <a:cs typeface="Arial"/>
                        </a:rPr>
                        <a:t>44.3</a:t>
                      </a:r>
                      <a:endParaRPr sz="650">
                        <a:latin typeface="Arial"/>
                        <a:cs typeface="Arial"/>
                      </a:endParaRPr>
                    </a:p>
                  </a:txBody>
                  <a:tcPr marL="0" marR="0" marB="0" marT="15240">
                    <a:lnB w="6350">
                      <a:solidFill>
                        <a:srgbClr val="000000"/>
                      </a:solidFill>
                      <a:prstDash val="solid"/>
                    </a:lnB>
                  </a:tcPr>
                </a:tc>
                <a:tc>
                  <a:txBody>
                    <a:bodyPr/>
                    <a:lstStyle/>
                    <a:p>
                      <a:pPr marL="101600">
                        <a:lnSpc>
                          <a:spcPct val="100000"/>
                        </a:lnSpc>
                        <a:spcBef>
                          <a:spcPts val="120"/>
                        </a:spcBef>
                      </a:pPr>
                      <a:r>
                        <a:rPr dirty="0" sz="650">
                          <a:latin typeface="Arial"/>
                          <a:cs typeface="Arial"/>
                        </a:rPr>
                        <a:t>47.4</a:t>
                      </a:r>
                      <a:endParaRPr sz="650">
                        <a:latin typeface="Arial"/>
                        <a:cs typeface="Arial"/>
                      </a:endParaRPr>
                    </a:p>
                  </a:txBody>
                  <a:tcPr marL="0" marR="0" marB="0" marT="15240">
                    <a:lnB w="6350">
                      <a:solidFill>
                        <a:srgbClr val="000000"/>
                      </a:solidFill>
                      <a:prstDash val="solid"/>
                    </a:lnB>
                  </a:tcPr>
                </a:tc>
                <a:tc>
                  <a:txBody>
                    <a:bodyPr/>
                    <a:lstStyle/>
                    <a:p>
                      <a:pPr marL="103505">
                        <a:lnSpc>
                          <a:spcPct val="100000"/>
                        </a:lnSpc>
                        <a:spcBef>
                          <a:spcPts val="120"/>
                        </a:spcBef>
                      </a:pPr>
                      <a:r>
                        <a:rPr dirty="0" sz="650">
                          <a:latin typeface="Arial"/>
                          <a:cs typeface="Arial"/>
                        </a:rPr>
                        <a:t>50.5</a:t>
                      </a:r>
                      <a:endParaRPr sz="650">
                        <a:latin typeface="Arial"/>
                        <a:cs typeface="Arial"/>
                      </a:endParaRPr>
                    </a:p>
                  </a:txBody>
                  <a:tcPr marL="0" marR="0" marB="0" marT="15240">
                    <a:lnB w="6350">
                      <a:solidFill>
                        <a:srgbClr val="000000"/>
                      </a:solidFill>
                      <a:prstDash val="solid"/>
                    </a:lnB>
                  </a:tcPr>
                </a:tc>
                <a:tc>
                  <a:txBody>
                    <a:bodyPr/>
                    <a:lstStyle/>
                    <a:p>
                      <a:pPr marL="102235">
                        <a:lnSpc>
                          <a:spcPct val="100000"/>
                        </a:lnSpc>
                        <a:spcBef>
                          <a:spcPts val="120"/>
                        </a:spcBef>
                      </a:pPr>
                      <a:r>
                        <a:rPr dirty="0" sz="650">
                          <a:latin typeface="Arial"/>
                          <a:cs typeface="Arial"/>
                        </a:rPr>
                        <a:t>53.6</a:t>
                      </a:r>
                      <a:endParaRPr sz="650">
                        <a:latin typeface="Arial"/>
                        <a:cs typeface="Arial"/>
                      </a:endParaRPr>
                    </a:p>
                  </a:txBody>
                  <a:tcPr marL="0" marR="0" marB="0" marT="15240">
                    <a:lnB w="6350">
                      <a:solidFill>
                        <a:srgbClr val="000000"/>
                      </a:solidFill>
                      <a:prstDash val="solid"/>
                    </a:lnB>
                  </a:tcPr>
                </a:tc>
                <a:tc>
                  <a:txBody>
                    <a:bodyPr/>
                    <a:lstStyle/>
                    <a:p>
                      <a:pPr marL="103505">
                        <a:lnSpc>
                          <a:spcPct val="100000"/>
                        </a:lnSpc>
                        <a:spcBef>
                          <a:spcPts val="120"/>
                        </a:spcBef>
                      </a:pPr>
                      <a:r>
                        <a:rPr dirty="0" sz="650">
                          <a:latin typeface="Arial"/>
                          <a:cs typeface="Arial"/>
                        </a:rPr>
                        <a:t>56.8</a:t>
                      </a:r>
                      <a:endParaRPr sz="650">
                        <a:latin typeface="Arial"/>
                        <a:cs typeface="Arial"/>
                      </a:endParaRPr>
                    </a:p>
                  </a:txBody>
                  <a:tcPr marL="0" marR="0" marB="0" marT="15240">
                    <a:lnB w="6350">
                      <a:solidFill>
                        <a:srgbClr val="000000"/>
                      </a:solidFill>
                      <a:prstDash val="solid"/>
                    </a:lnB>
                  </a:tcPr>
                </a:tc>
              </a:tr>
              <a:tr h="127316">
                <a:tc>
                  <a:txBody>
                    <a:bodyPr/>
                    <a:lstStyle/>
                    <a:p>
                      <a:pPr marL="88265">
                        <a:lnSpc>
                          <a:spcPct val="100000"/>
                        </a:lnSpc>
                        <a:spcBef>
                          <a:spcPts val="20"/>
                        </a:spcBef>
                      </a:pPr>
                      <a:r>
                        <a:rPr dirty="0" sz="700" spc="-5" b="1">
                          <a:latin typeface="Microsoft JhengHei UI"/>
                          <a:cs typeface="Microsoft JhengHei UI"/>
                        </a:rPr>
                        <a:t>适</a:t>
                      </a:r>
                      <a:r>
                        <a:rPr dirty="0" sz="700" spc="15" b="1">
                          <a:latin typeface="Microsoft JhengHei UI"/>
                          <a:cs typeface="Microsoft JhengHei UI"/>
                        </a:rPr>
                        <a:t>用</a:t>
                      </a:r>
                      <a:r>
                        <a:rPr dirty="0" sz="700" spc="-5" b="1">
                          <a:latin typeface="Microsoft JhengHei UI"/>
                          <a:cs typeface="Microsoft JhengHei UI"/>
                        </a:rPr>
                        <a:t>于</a:t>
                      </a:r>
                      <a:r>
                        <a:rPr dirty="0" sz="700" spc="30" b="1">
                          <a:latin typeface="Microsoft JhengHei UI"/>
                          <a:cs typeface="Microsoft JhengHei UI"/>
                        </a:rPr>
                        <a:t> </a:t>
                      </a:r>
                      <a:r>
                        <a:rPr dirty="0" sz="700" spc="-5" b="1">
                          <a:latin typeface="Arial"/>
                          <a:cs typeface="Arial"/>
                        </a:rPr>
                        <a:t>CD19</a:t>
                      </a:r>
                      <a:r>
                        <a:rPr dirty="0" sz="700" spc="-10" b="1">
                          <a:latin typeface="Arial"/>
                          <a:cs typeface="Arial"/>
                        </a:rPr>
                        <a:t> CAR-T</a:t>
                      </a:r>
                      <a:r>
                        <a:rPr dirty="0" sz="700" spc="-5" b="1">
                          <a:latin typeface="Arial"/>
                          <a:cs typeface="Arial"/>
                        </a:rPr>
                        <a:t> </a:t>
                      </a:r>
                      <a:r>
                        <a:rPr dirty="0" sz="700" spc="15" b="1">
                          <a:latin typeface="Microsoft JhengHei UI"/>
                          <a:cs typeface="Microsoft JhengHei UI"/>
                        </a:rPr>
                        <a:t>治</a:t>
                      </a:r>
                      <a:r>
                        <a:rPr dirty="0" sz="700" spc="-5" b="1">
                          <a:latin typeface="Microsoft JhengHei UI"/>
                          <a:cs typeface="Microsoft JhengHei UI"/>
                        </a:rPr>
                        <a:t>疗的人数</a:t>
                      </a:r>
                      <a:endParaRPr sz="700">
                        <a:latin typeface="Microsoft JhengHei UI"/>
                        <a:cs typeface="Microsoft JhengHei UI"/>
                      </a:endParaRPr>
                    </a:p>
                  </a:txBody>
                  <a:tcPr marL="0" marR="0" marB="0" marT="2540">
                    <a:lnT w="6350">
                      <a:solidFill>
                        <a:srgbClr val="000000"/>
                      </a:solidFill>
                      <a:prstDash val="solid"/>
                    </a:lnT>
                  </a:tcPr>
                </a:tc>
                <a:tc>
                  <a:txBody>
                    <a:bodyPr/>
                    <a:lstStyle/>
                    <a:p>
                      <a:pPr marL="67945">
                        <a:lnSpc>
                          <a:spcPct val="100000"/>
                        </a:lnSpc>
                        <a:spcBef>
                          <a:spcPts val="90"/>
                        </a:spcBef>
                      </a:pPr>
                      <a:r>
                        <a:rPr dirty="0" sz="650" b="1">
                          <a:latin typeface="Arial"/>
                          <a:cs typeface="Arial"/>
                        </a:rPr>
                        <a:t>18.2</a:t>
                      </a:r>
                      <a:endParaRPr sz="650">
                        <a:latin typeface="Arial"/>
                        <a:cs typeface="Arial"/>
                      </a:endParaRPr>
                    </a:p>
                  </a:txBody>
                  <a:tcPr marL="0" marR="0" marB="0" marT="11430">
                    <a:lnT w="6350">
                      <a:solidFill>
                        <a:srgbClr val="000000"/>
                      </a:solidFill>
                      <a:prstDash val="solid"/>
                    </a:lnT>
                  </a:tcPr>
                </a:tc>
                <a:tc>
                  <a:txBody>
                    <a:bodyPr/>
                    <a:lstStyle/>
                    <a:p>
                      <a:pPr algn="ctr" marR="36195">
                        <a:lnSpc>
                          <a:spcPct val="100000"/>
                        </a:lnSpc>
                        <a:spcBef>
                          <a:spcPts val="90"/>
                        </a:spcBef>
                      </a:pPr>
                      <a:r>
                        <a:rPr dirty="0" sz="650" b="1">
                          <a:latin typeface="Arial"/>
                          <a:cs typeface="Arial"/>
                        </a:rPr>
                        <a:t>20.0</a:t>
                      </a:r>
                      <a:endParaRPr sz="650">
                        <a:latin typeface="Arial"/>
                        <a:cs typeface="Arial"/>
                      </a:endParaRPr>
                    </a:p>
                  </a:txBody>
                  <a:tcPr marL="0" marR="0" marB="0" marT="11430">
                    <a:lnT w="6350">
                      <a:solidFill>
                        <a:srgbClr val="000000"/>
                      </a:solidFill>
                      <a:prstDash val="solid"/>
                    </a:lnT>
                  </a:tcPr>
                </a:tc>
                <a:tc>
                  <a:txBody>
                    <a:bodyPr/>
                    <a:lstStyle/>
                    <a:p>
                      <a:pPr marL="129539">
                        <a:lnSpc>
                          <a:spcPct val="100000"/>
                        </a:lnSpc>
                        <a:spcBef>
                          <a:spcPts val="90"/>
                        </a:spcBef>
                      </a:pPr>
                      <a:r>
                        <a:rPr dirty="0" sz="650" b="1">
                          <a:latin typeface="Arial"/>
                          <a:cs typeface="Arial"/>
                        </a:rPr>
                        <a:t>21.9</a:t>
                      </a:r>
                      <a:endParaRPr sz="650">
                        <a:latin typeface="Arial"/>
                        <a:cs typeface="Arial"/>
                      </a:endParaRPr>
                    </a:p>
                  </a:txBody>
                  <a:tcPr marL="0" marR="0" marB="0" marT="11430">
                    <a:lnT w="6350">
                      <a:solidFill>
                        <a:srgbClr val="000000"/>
                      </a:solidFill>
                      <a:prstDash val="solid"/>
                    </a:lnT>
                  </a:tcPr>
                </a:tc>
                <a:tc>
                  <a:txBody>
                    <a:bodyPr/>
                    <a:lstStyle/>
                    <a:p>
                      <a:pPr marL="107950">
                        <a:lnSpc>
                          <a:spcPct val="100000"/>
                        </a:lnSpc>
                        <a:spcBef>
                          <a:spcPts val="90"/>
                        </a:spcBef>
                      </a:pPr>
                      <a:r>
                        <a:rPr dirty="0" sz="650" b="1">
                          <a:latin typeface="Arial"/>
                          <a:cs typeface="Arial"/>
                        </a:rPr>
                        <a:t>23.8</a:t>
                      </a:r>
                      <a:endParaRPr sz="650">
                        <a:latin typeface="Arial"/>
                        <a:cs typeface="Arial"/>
                      </a:endParaRPr>
                    </a:p>
                  </a:txBody>
                  <a:tcPr marL="0" marR="0" marB="0" marT="11430">
                    <a:lnT w="6350">
                      <a:solidFill>
                        <a:srgbClr val="000000"/>
                      </a:solidFill>
                      <a:prstDash val="solid"/>
                    </a:lnT>
                  </a:tcPr>
                </a:tc>
                <a:tc>
                  <a:txBody>
                    <a:bodyPr/>
                    <a:lstStyle/>
                    <a:p>
                      <a:pPr marL="94615">
                        <a:lnSpc>
                          <a:spcPct val="100000"/>
                        </a:lnSpc>
                        <a:spcBef>
                          <a:spcPts val="90"/>
                        </a:spcBef>
                      </a:pPr>
                      <a:r>
                        <a:rPr dirty="0" sz="650" b="1">
                          <a:latin typeface="Arial"/>
                          <a:cs typeface="Arial"/>
                        </a:rPr>
                        <a:t>25.7</a:t>
                      </a:r>
                      <a:endParaRPr sz="650">
                        <a:latin typeface="Arial"/>
                        <a:cs typeface="Arial"/>
                      </a:endParaRPr>
                    </a:p>
                  </a:txBody>
                  <a:tcPr marL="0" marR="0" marB="0" marT="11430">
                    <a:lnT w="6350">
                      <a:solidFill>
                        <a:srgbClr val="000000"/>
                      </a:solidFill>
                      <a:prstDash val="solid"/>
                    </a:lnT>
                  </a:tcPr>
                </a:tc>
                <a:tc>
                  <a:txBody>
                    <a:bodyPr/>
                    <a:lstStyle/>
                    <a:p>
                      <a:pPr marL="101600">
                        <a:lnSpc>
                          <a:spcPct val="100000"/>
                        </a:lnSpc>
                        <a:spcBef>
                          <a:spcPts val="90"/>
                        </a:spcBef>
                      </a:pPr>
                      <a:r>
                        <a:rPr dirty="0" sz="650" b="1">
                          <a:latin typeface="Arial"/>
                          <a:cs typeface="Arial"/>
                        </a:rPr>
                        <a:t>27.7</a:t>
                      </a:r>
                      <a:endParaRPr sz="650">
                        <a:latin typeface="Arial"/>
                        <a:cs typeface="Arial"/>
                      </a:endParaRPr>
                    </a:p>
                  </a:txBody>
                  <a:tcPr marL="0" marR="0" marB="0" marT="11430">
                    <a:lnT w="6350">
                      <a:solidFill>
                        <a:srgbClr val="000000"/>
                      </a:solidFill>
                      <a:prstDash val="solid"/>
                    </a:lnT>
                  </a:tcPr>
                </a:tc>
                <a:tc>
                  <a:txBody>
                    <a:bodyPr/>
                    <a:lstStyle/>
                    <a:p>
                      <a:pPr marL="103505">
                        <a:lnSpc>
                          <a:spcPct val="100000"/>
                        </a:lnSpc>
                        <a:spcBef>
                          <a:spcPts val="90"/>
                        </a:spcBef>
                      </a:pPr>
                      <a:r>
                        <a:rPr dirty="0" sz="650" b="1">
                          <a:latin typeface="Arial"/>
                          <a:cs typeface="Arial"/>
                        </a:rPr>
                        <a:t>29.7</a:t>
                      </a:r>
                      <a:endParaRPr sz="650">
                        <a:latin typeface="Arial"/>
                        <a:cs typeface="Arial"/>
                      </a:endParaRPr>
                    </a:p>
                  </a:txBody>
                  <a:tcPr marL="0" marR="0" marB="0" marT="11430">
                    <a:lnT w="6350">
                      <a:solidFill>
                        <a:srgbClr val="000000"/>
                      </a:solidFill>
                      <a:prstDash val="solid"/>
                    </a:lnT>
                  </a:tcPr>
                </a:tc>
                <a:tc>
                  <a:txBody>
                    <a:bodyPr/>
                    <a:lstStyle/>
                    <a:p>
                      <a:pPr marL="101600">
                        <a:lnSpc>
                          <a:spcPct val="100000"/>
                        </a:lnSpc>
                        <a:spcBef>
                          <a:spcPts val="90"/>
                        </a:spcBef>
                      </a:pPr>
                      <a:r>
                        <a:rPr dirty="0" sz="650" b="1">
                          <a:latin typeface="Arial"/>
                          <a:cs typeface="Arial"/>
                        </a:rPr>
                        <a:t>31.7</a:t>
                      </a:r>
                      <a:endParaRPr sz="650">
                        <a:latin typeface="Arial"/>
                        <a:cs typeface="Arial"/>
                      </a:endParaRPr>
                    </a:p>
                  </a:txBody>
                  <a:tcPr marL="0" marR="0" marB="0" marT="11430">
                    <a:lnT w="6350">
                      <a:solidFill>
                        <a:srgbClr val="000000"/>
                      </a:solidFill>
                      <a:prstDash val="solid"/>
                    </a:lnT>
                  </a:tcPr>
                </a:tc>
                <a:tc>
                  <a:txBody>
                    <a:bodyPr/>
                    <a:lstStyle/>
                    <a:p>
                      <a:pPr marL="103505">
                        <a:lnSpc>
                          <a:spcPct val="100000"/>
                        </a:lnSpc>
                        <a:spcBef>
                          <a:spcPts val="90"/>
                        </a:spcBef>
                      </a:pPr>
                      <a:r>
                        <a:rPr dirty="0" sz="650" b="1">
                          <a:latin typeface="Arial"/>
                          <a:cs typeface="Arial"/>
                        </a:rPr>
                        <a:t>33.8</a:t>
                      </a:r>
                      <a:endParaRPr sz="650">
                        <a:latin typeface="Arial"/>
                        <a:cs typeface="Arial"/>
                      </a:endParaRPr>
                    </a:p>
                  </a:txBody>
                  <a:tcPr marL="0" marR="0" marB="0" marT="11430">
                    <a:lnT w="6350">
                      <a:solidFill>
                        <a:srgbClr val="000000"/>
                      </a:solidFill>
                      <a:prstDash val="solid"/>
                    </a:lnT>
                  </a:tcPr>
                </a:tc>
                <a:tc>
                  <a:txBody>
                    <a:bodyPr/>
                    <a:lstStyle/>
                    <a:p>
                      <a:pPr marL="102235">
                        <a:lnSpc>
                          <a:spcPct val="100000"/>
                        </a:lnSpc>
                        <a:spcBef>
                          <a:spcPts val="90"/>
                        </a:spcBef>
                      </a:pPr>
                      <a:r>
                        <a:rPr dirty="0" sz="650" b="1">
                          <a:latin typeface="Arial"/>
                          <a:cs typeface="Arial"/>
                        </a:rPr>
                        <a:t>35.9</a:t>
                      </a:r>
                      <a:endParaRPr sz="650">
                        <a:latin typeface="Arial"/>
                        <a:cs typeface="Arial"/>
                      </a:endParaRPr>
                    </a:p>
                  </a:txBody>
                  <a:tcPr marL="0" marR="0" marB="0" marT="11430">
                    <a:lnT w="6350">
                      <a:solidFill>
                        <a:srgbClr val="000000"/>
                      </a:solidFill>
                      <a:prstDash val="solid"/>
                    </a:lnT>
                  </a:tcPr>
                </a:tc>
                <a:tc>
                  <a:txBody>
                    <a:bodyPr/>
                    <a:lstStyle/>
                    <a:p>
                      <a:pPr marL="103505">
                        <a:lnSpc>
                          <a:spcPct val="100000"/>
                        </a:lnSpc>
                        <a:spcBef>
                          <a:spcPts val="90"/>
                        </a:spcBef>
                      </a:pPr>
                      <a:r>
                        <a:rPr dirty="0" sz="650" b="1">
                          <a:latin typeface="Arial"/>
                          <a:cs typeface="Arial"/>
                        </a:rPr>
                        <a:t>38.1</a:t>
                      </a:r>
                      <a:endParaRPr sz="650">
                        <a:latin typeface="Arial"/>
                        <a:cs typeface="Arial"/>
                      </a:endParaRPr>
                    </a:p>
                  </a:txBody>
                  <a:tcPr marL="0" marR="0" marB="0" marT="11430">
                    <a:lnT w="6350">
                      <a:solidFill>
                        <a:srgbClr val="000000"/>
                      </a:solidFill>
                      <a:prstDash val="solid"/>
                    </a:lnT>
                  </a:tcPr>
                </a:tc>
              </a:tr>
              <a:tr h="129539">
                <a:tc>
                  <a:txBody>
                    <a:bodyPr/>
                    <a:lstStyle/>
                    <a:p>
                      <a:pPr marL="88265">
                        <a:lnSpc>
                          <a:spcPct val="100000"/>
                        </a:lnSpc>
                        <a:spcBef>
                          <a:spcPts val="50"/>
                        </a:spcBef>
                      </a:pPr>
                      <a:r>
                        <a:rPr dirty="0" sz="700" spc="-5">
                          <a:latin typeface="Arial"/>
                          <a:cs typeface="Arial"/>
                        </a:rPr>
                        <a:t>CD19</a:t>
                      </a:r>
                      <a:r>
                        <a:rPr dirty="0" sz="700" spc="-10">
                          <a:latin typeface="Arial"/>
                          <a:cs typeface="Arial"/>
                        </a:rPr>
                        <a:t> </a:t>
                      </a:r>
                      <a:r>
                        <a:rPr dirty="0" sz="700" spc="-5">
                          <a:latin typeface="Arial"/>
                          <a:cs typeface="Arial"/>
                        </a:rPr>
                        <a:t>CAR-T</a:t>
                      </a:r>
                      <a:r>
                        <a:rPr dirty="0" sz="700" spc="-25">
                          <a:latin typeface="Arial"/>
                          <a:cs typeface="Arial"/>
                        </a:rPr>
                        <a:t> </a:t>
                      </a:r>
                      <a:r>
                        <a:rPr dirty="0" sz="700" spc="-5">
                          <a:latin typeface="PMingLiU"/>
                          <a:cs typeface="PMingLiU"/>
                        </a:rPr>
                        <a:t>渗透率</a:t>
                      </a:r>
                      <a:endParaRPr sz="700">
                        <a:latin typeface="PMingLiU"/>
                        <a:cs typeface="PMingLiU"/>
                      </a:endParaRPr>
                    </a:p>
                  </a:txBody>
                  <a:tcPr marL="0" marR="0" marB="0" marT="635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marL="101600">
                        <a:lnSpc>
                          <a:spcPct val="100000"/>
                        </a:lnSpc>
                        <a:spcBef>
                          <a:spcPts val="120"/>
                        </a:spcBef>
                      </a:pPr>
                      <a:r>
                        <a:rPr dirty="0" sz="650">
                          <a:latin typeface="Arial"/>
                          <a:cs typeface="Arial"/>
                        </a:rPr>
                        <a:t>1.4%</a:t>
                      </a:r>
                      <a:endParaRPr sz="650">
                        <a:latin typeface="Arial"/>
                        <a:cs typeface="Arial"/>
                      </a:endParaRPr>
                    </a:p>
                  </a:txBody>
                  <a:tcPr marL="0" marR="0" marB="0" marT="15240"/>
                </a:tc>
                <a:tc>
                  <a:txBody>
                    <a:bodyPr/>
                    <a:lstStyle/>
                    <a:p>
                      <a:pPr marL="103505">
                        <a:lnSpc>
                          <a:spcPct val="100000"/>
                        </a:lnSpc>
                        <a:spcBef>
                          <a:spcPts val="120"/>
                        </a:spcBef>
                      </a:pPr>
                      <a:r>
                        <a:rPr dirty="0" sz="650">
                          <a:latin typeface="Arial"/>
                          <a:cs typeface="Arial"/>
                        </a:rPr>
                        <a:t>1.8%</a:t>
                      </a:r>
                      <a:endParaRPr sz="650">
                        <a:latin typeface="Arial"/>
                        <a:cs typeface="Arial"/>
                      </a:endParaRPr>
                    </a:p>
                  </a:txBody>
                  <a:tcPr marL="0" marR="0" marB="0" marT="15240"/>
                </a:tc>
                <a:tc>
                  <a:txBody>
                    <a:bodyPr/>
                    <a:lstStyle/>
                    <a:p>
                      <a:pPr marL="101600">
                        <a:lnSpc>
                          <a:spcPct val="100000"/>
                        </a:lnSpc>
                        <a:spcBef>
                          <a:spcPts val="120"/>
                        </a:spcBef>
                      </a:pPr>
                      <a:r>
                        <a:rPr dirty="0" sz="650">
                          <a:latin typeface="Arial"/>
                          <a:cs typeface="Arial"/>
                        </a:rPr>
                        <a:t>2.3%</a:t>
                      </a:r>
                      <a:endParaRPr sz="650">
                        <a:latin typeface="Arial"/>
                        <a:cs typeface="Arial"/>
                      </a:endParaRPr>
                    </a:p>
                  </a:txBody>
                  <a:tcPr marL="0" marR="0" marB="0" marT="15240"/>
                </a:tc>
                <a:tc>
                  <a:txBody>
                    <a:bodyPr/>
                    <a:lstStyle/>
                    <a:p>
                      <a:pPr marL="103505">
                        <a:lnSpc>
                          <a:spcPct val="100000"/>
                        </a:lnSpc>
                        <a:spcBef>
                          <a:spcPts val="120"/>
                        </a:spcBef>
                      </a:pPr>
                      <a:r>
                        <a:rPr dirty="0" sz="650">
                          <a:latin typeface="Arial"/>
                          <a:cs typeface="Arial"/>
                        </a:rPr>
                        <a:t>3.0%</a:t>
                      </a:r>
                      <a:endParaRPr sz="650">
                        <a:latin typeface="Arial"/>
                        <a:cs typeface="Arial"/>
                      </a:endParaRPr>
                    </a:p>
                  </a:txBody>
                  <a:tcPr marL="0" marR="0" marB="0" marT="15240"/>
                </a:tc>
                <a:tc>
                  <a:txBody>
                    <a:bodyPr/>
                    <a:lstStyle/>
                    <a:p>
                      <a:pPr marL="102235">
                        <a:lnSpc>
                          <a:spcPct val="100000"/>
                        </a:lnSpc>
                        <a:spcBef>
                          <a:spcPts val="120"/>
                        </a:spcBef>
                      </a:pPr>
                      <a:r>
                        <a:rPr dirty="0" sz="650">
                          <a:latin typeface="Arial"/>
                          <a:cs typeface="Arial"/>
                        </a:rPr>
                        <a:t>3.9%</a:t>
                      </a:r>
                      <a:endParaRPr sz="650">
                        <a:latin typeface="Arial"/>
                        <a:cs typeface="Arial"/>
                      </a:endParaRPr>
                    </a:p>
                  </a:txBody>
                  <a:tcPr marL="0" marR="0" marB="0" marT="15240"/>
                </a:tc>
                <a:tc>
                  <a:txBody>
                    <a:bodyPr/>
                    <a:lstStyle/>
                    <a:p>
                      <a:pPr marL="103505">
                        <a:lnSpc>
                          <a:spcPct val="100000"/>
                        </a:lnSpc>
                        <a:spcBef>
                          <a:spcPts val="120"/>
                        </a:spcBef>
                      </a:pPr>
                      <a:r>
                        <a:rPr dirty="0" sz="650">
                          <a:latin typeface="Arial"/>
                          <a:cs typeface="Arial"/>
                        </a:rPr>
                        <a:t>5.1%</a:t>
                      </a:r>
                      <a:endParaRPr sz="650">
                        <a:latin typeface="Arial"/>
                        <a:cs typeface="Arial"/>
                      </a:endParaRPr>
                    </a:p>
                  </a:txBody>
                  <a:tcPr marL="0" marR="0" marB="0" marT="15240"/>
                </a:tc>
              </a:tr>
              <a:tr h="129539">
                <a:tc>
                  <a:txBody>
                    <a:bodyPr/>
                    <a:lstStyle/>
                    <a:p>
                      <a:pPr marL="88265">
                        <a:lnSpc>
                          <a:spcPct val="100000"/>
                        </a:lnSpc>
                        <a:spcBef>
                          <a:spcPts val="35"/>
                        </a:spcBef>
                      </a:pPr>
                      <a:r>
                        <a:rPr dirty="0" sz="700" spc="-5">
                          <a:latin typeface="Arial"/>
                          <a:cs typeface="Arial"/>
                        </a:rPr>
                        <a:t>CD19</a:t>
                      </a:r>
                      <a:r>
                        <a:rPr dirty="0" sz="700" spc="-10">
                          <a:latin typeface="Arial"/>
                          <a:cs typeface="Arial"/>
                        </a:rPr>
                        <a:t> </a:t>
                      </a:r>
                      <a:r>
                        <a:rPr dirty="0" sz="700" spc="-5">
                          <a:latin typeface="Arial"/>
                          <a:cs typeface="Arial"/>
                        </a:rPr>
                        <a:t>CAR-T</a:t>
                      </a:r>
                      <a:r>
                        <a:rPr dirty="0" sz="700" spc="25">
                          <a:latin typeface="Arial"/>
                          <a:cs typeface="Arial"/>
                        </a:rPr>
                        <a:t> </a:t>
                      </a:r>
                      <a:r>
                        <a:rPr dirty="0" sz="700" spc="-5">
                          <a:latin typeface="PMingLiU"/>
                          <a:cs typeface="PMingLiU"/>
                        </a:rPr>
                        <a:t>治疗数</a:t>
                      </a:r>
                      <a:r>
                        <a:rPr dirty="0" sz="700" spc="5">
                          <a:latin typeface="PMingLiU"/>
                          <a:cs typeface="PMingLiU"/>
                        </a:rPr>
                        <a:t> </a:t>
                      </a:r>
                      <a:r>
                        <a:rPr dirty="0" sz="700">
                          <a:latin typeface="Arial"/>
                          <a:cs typeface="Arial"/>
                        </a:rPr>
                        <a:t>(</a:t>
                      </a:r>
                      <a:r>
                        <a:rPr dirty="0" sz="700" spc="-5">
                          <a:latin typeface="PMingLiU"/>
                          <a:cs typeface="PMingLiU"/>
                        </a:rPr>
                        <a:t>千例</a:t>
                      </a:r>
                      <a:r>
                        <a:rPr dirty="0" sz="700" spc="-5">
                          <a:latin typeface="Arial"/>
                          <a:cs typeface="Arial"/>
                        </a:rPr>
                        <a:t>)</a:t>
                      </a:r>
                      <a:endParaRPr sz="700">
                        <a:latin typeface="Arial"/>
                        <a:cs typeface="Arial"/>
                      </a:endParaRPr>
                    </a:p>
                  </a:txBody>
                  <a:tcPr marL="0" marR="0" marB="0" marT="4445"/>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marL="101600">
                        <a:lnSpc>
                          <a:spcPct val="100000"/>
                        </a:lnSpc>
                        <a:spcBef>
                          <a:spcPts val="135"/>
                        </a:spcBef>
                      </a:pPr>
                      <a:r>
                        <a:rPr dirty="0" sz="650">
                          <a:latin typeface="Arial"/>
                          <a:cs typeface="Arial"/>
                        </a:rPr>
                        <a:t>0.4</a:t>
                      </a:r>
                      <a:endParaRPr sz="650">
                        <a:latin typeface="Arial"/>
                        <a:cs typeface="Arial"/>
                      </a:endParaRPr>
                    </a:p>
                  </a:txBody>
                  <a:tcPr marL="0" marR="0" marB="0" marT="17145"/>
                </a:tc>
                <a:tc>
                  <a:txBody>
                    <a:bodyPr/>
                    <a:lstStyle/>
                    <a:p>
                      <a:pPr marL="103505">
                        <a:lnSpc>
                          <a:spcPct val="100000"/>
                        </a:lnSpc>
                        <a:spcBef>
                          <a:spcPts val="135"/>
                        </a:spcBef>
                      </a:pPr>
                      <a:r>
                        <a:rPr dirty="0" sz="650">
                          <a:latin typeface="Arial"/>
                          <a:cs typeface="Arial"/>
                        </a:rPr>
                        <a:t>0.5</a:t>
                      </a:r>
                      <a:endParaRPr sz="650">
                        <a:latin typeface="Arial"/>
                        <a:cs typeface="Arial"/>
                      </a:endParaRPr>
                    </a:p>
                  </a:txBody>
                  <a:tcPr marL="0" marR="0" marB="0" marT="17145"/>
                </a:tc>
                <a:tc>
                  <a:txBody>
                    <a:bodyPr/>
                    <a:lstStyle/>
                    <a:p>
                      <a:pPr marL="101600">
                        <a:lnSpc>
                          <a:spcPct val="100000"/>
                        </a:lnSpc>
                        <a:spcBef>
                          <a:spcPts val="135"/>
                        </a:spcBef>
                      </a:pPr>
                      <a:r>
                        <a:rPr dirty="0" sz="650">
                          <a:latin typeface="Arial"/>
                          <a:cs typeface="Arial"/>
                        </a:rPr>
                        <a:t>0.7</a:t>
                      </a:r>
                      <a:endParaRPr sz="650">
                        <a:latin typeface="Arial"/>
                        <a:cs typeface="Arial"/>
                      </a:endParaRPr>
                    </a:p>
                  </a:txBody>
                  <a:tcPr marL="0" marR="0" marB="0" marT="17145"/>
                </a:tc>
                <a:tc>
                  <a:txBody>
                    <a:bodyPr/>
                    <a:lstStyle/>
                    <a:p>
                      <a:pPr marL="103505">
                        <a:lnSpc>
                          <a:spcPct val="100000"/>
                        </a:lnSpc>
                        <a:spcBef>
                          <a:spcPts val="135"/>
                        </a:spcBef>
                      </a:pPr>
                      <a:r>
                        <a:rPr dirty="0" sz="650">
                          <a:latin typeface="Arial"/>
                          <a:cs typeface="Arial"/>
                        </a:rPr>
                        <a:t>1.0</a:t>
                      </a:r>
                      <a:endParaRPr sz="650">
                        <a:latin typeface="Arial"/>
                        <a:cs typeface="Arial"/>
                      </a:endParaRPr>
                    </a:p>
                  </a:txBody>
                  <a:tcPr marL="0" marR="0" marB="0" marT="17145"/>
                </a:tc>
                <a:tc>
                  <a:txBody>
                    <a:bodyPr/>
                    <a:lstStyle/>
                    <a:p>
                      <a:pPr marL="102235">
                        <a:lnSpc>
                          <a:spcPct val="100000"/>
                        </a:lnSpc>
                        <a:spcBef>
                          <a:spcPts val="135"/>
                        </a:spcBef>
                      </a:pPr>
                      <a:r>
                        <a:rPr dirty="0" sz="650">
                          <a:latin typeface="Arial"/>
                          <a:cs typeface="Arial"/>
                        </a:rPr>
                        <a:t>1.4</a:t>
                      </a:r>
                      <a:endParaRPr sz="650">
                        <a:latin typeface="Arial"/>
                        <a:cs typeface="Arial"/>
                      </a:endParaRPr>
                    </a:p>
                  </a:txBody>
                  <a:tcPr marL="0" marR="0" marB="0" marT="17145"/>
                </a:tc>
                <a:tc>
                  <a:txBody>
                    <a:bodyPr/>
                    <a:lstStyle/>
                    <a:p>
                      <a:pPr marL="103505">
                        <a:lnSpc>
                          <a:spcPct val="100000"/>
                        </a:lnSpc>
                        <a:spcBef>
                          <a:spcPts val="135"/>
                        </a:spcBef>
                      </a:pPr>
                      <a:r>
                        <a:rPr dirty="0" sz="650">
                          <a:latin typeface="Arial"/>
                          <a:cs typeface="Arial"/>
                        </a:rPr>
                        <a:t>1.9</a:t>
                      </a:r>
                      <a:endParaRPr sz="650">
                        <a:latin typeface="Arial"/>
                        <a:cs typeface="Arial"/>
                      </a:endParaRPr>
                    </a:p>
                  </a:txBody>
                  <a:tcPr marL="0" marR="0" marB="0" marT="17145"/>
                </a:tc>
              </a:tr>
              <a:tr h="134631">
                <a:tc>
                  <a:txBody>
                    <a:bodyPr/>
                    <a:lstStyle/>
                    <a:p>
                      <a:pPr marL="88265">
                        <a:lnSpc>
                          <a:spcPct val="100000"/>
                        </a:lnSpc>
                        <a:spcBef>
                          <a:spcPts val="50"/>
                        </a:spcBef>
                      </a:pPr>
                      <a:r>
                        <a:rPr dirty="0" sz="700" spc="-5">
                          <a:latin typeface="Arial"/>
                          <a:cs typeface="Arial"/>
                        </a:rPr>
                        <a:t>CD19</a:t>
                      </a:r>
                      <a:r>
                        <a:rPr dirty="0" sz="700" spc="-10">
                          <a:latin typeface="Arial"/>
                          <a:cs typeface="Arial"/>
                        </a:rPr>
                        <a:t> </a:t>
                      </a:r>
                      <a:r>
                        <a:rPr dirty="0" sz="700" spc="-5">
                          <a:latin typeface="Arial"/>
                          <a:cs typeface="Arial"/>
                        </a:rPr>
                        <a:t>CAR-T</a:t>
                      </a:r>
                      <a:r>
                        <a:rPr dirty="0" sz="700" spc="-25">
                          <a:latin typeface="Arial"/>
                          <a:cs typeface="Arial"/>
                        </a:rPr>
                        <a:t> </a:t>
                      </a:r>
                      <a:r>
                        <a:rPr dirty="0" sz="700" spc="-5">
                          <a:latin typeface="PMingLiU"/>
                          <a:cs typeface="PMingLiU"/>
                        </a:rPr>
                        <a:t>定价</a:t>
                      </a:r>
                      <a:r>
                        <a:rPr dirty="0" sz="700" spc="10">
                          <a:latin typeface="PMingLiU"/>
                          <a:cs typeface="PMingLiU"/>
                        </a:rPr>
                        <a:t> </a:t>
                      </a:r>
                      <a:r>
                        <a:rPr dirty="0" sz="700">
                          <a:latin typeface="Arial"/>
                          <a:cs typeface="Arial"/>
                        </a:rPr>
                        <a:t>(</a:t>
                      </a:r>
                      <a:r>
                        <a:rPr dirty="0" sz="700" spc="-5">
                          <a:latin typeface="PMingLiU"/>
                          <a:cs typeface="PMingLiU"/>
                        </a:rPr>
                        <a:t>万元</a:t>
                      </a:r>
                      <a:r>
                        <a:rPr dirty="0" sz="700" spc="-5">
                          <a:latin typeface="Arial"/>
                          <a:cs typeface="Arial"/>
                        </a:rPr>
                        <a:t>)</a:t>
                      </a:r>
                      <a:endParaRPr sz="700">
                        <a:latin typeface="Arial"/>
                        <a:cs typeface="Arial"/>
                      </a:endParaRPr>
                    </a:p>
                  </a:txBody>
                  <a:tcPr marL="0" marR="0" marB="0" marT="635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marL="101600">
                        <a:lnSpc>
                          <a:spcPct val="100000"/>
                        </a:lnSpc>
                        <a:spcBef>
                          <a:spcPts val="120"/>
                        </a:spcBef>
                      </a:pPr>
                      <a:r>
                        <a:rPr dirty="0" sz="650">
                          <a:latin typeface="Arial"/>
                          <a:cs typeface="Arial"/>
                        </a:rPr>
                        <a:t>128.1</a:t>
                      </a:r>
                      <a:endParaRPr sz="650">
                        <a:latin typeface="Arial"/>
                        <a:cs typeface="Arial"/>
                      </a:endParaRPr>
                    </a:p>
                  </a:txBody>
                  <a:tcPr marL="0" marR="0" marB="0" marT="15240"/>
                </a:tc>
                <a:tc>
                  <a:txBody>
                    <a:bodyPr/>
                    <a:lstStyle/>
                    <a:p>
                      <a:pPr marL="103505">
                        <a:lnSpc>
                          <a:spcPct val="100000"/>
                        </a:lnSpc>
                        <a:spcBef>
                          <a:spcPts val="120"/>
                        </a:spcBef>
                      </a:pPr>
                      <a:r>
                        <a:rPr dirty="0" sz="650">
                          <a:latin typeface="Arial"/>
                          <a:cs typeface="Arial"/>
                        </a:rPr>
                        <a:t>115.3</a:t>
                      </a:r>
                      <a:endParaRPr sz="650">
                        <a:latin typeface="Arial"/>
                        <a:cs typeface="Arial"/>
                      </a:endParaRPr>
                    </a:p>
                  </a:txBody>
                  <a:tcPr marL="0" marR="0" marB="0" marT="15240"/>
                </a:tc>
                <a:tc>
                  <a:txBody>
                    <a:bodyPr/>
                    <a:lstStyle/>
                    <a:p>
                      <a:pPr marL="101600">
                        <a:lnSpc>
                          <a:spcPct val="100000"/>
                        </a:lnSpc>
                        <a:spcBef>
                          <a:spcPts val="120"/>
                        </a:spcBef>
                      </a:pPr>
                      <a:r>
                        <a:rPr dirty="0" sz="650">
                          <a:latin typeface="Arial"/>
                          <a:cs typeface="Arial"/>
                        </a:rPr>
                        <a:t>103.7</a:t>
                      </a:r>
                      <a:endParaRPr sz="650">
                        <a:latin typeface="Arial"/>
                        <a:cs typeface="Arial"/>
                      </a:endParaRPr>
                    </a:p>
                  </a:txBody>
                  <a:tcPr marL="0" marR="0" marB="0" marT="15240"/>
                </a:tc>
                <a:tc>
                  <a:txBody>
                    <a:bodyPr/>
                    <a:lstStyle/>
                    <a:p>
                      <a:pPr marL="103505">
                        <a:lnSpc>
                          <a:spcPct val="100000"/>
                        </a:lnSpc>
                        <a:spcBef>
                          <a:spcPts val="120"/>
                        </a:spcBef>
                      </a:pPr>
                      <a:r>
                        <a:rPr dirty="0" sz="650">
                          <a:latin typeface="Arial"/>
                          <a:cs typeface="Arial"/>
                        </a:rPr>
                        <a:t>88.2</a:t>
                      </a:r>
                      <a:endParaRPr sz="650">
                        <a:latin typeface="Arial"/>
                        <a:cs typeface="Arial"/>
                      </a:endParaRPr>
                    </a:p>
                  </a:txBody>
                  <a:tcPr marL="0" marR="0" marB="0" marT="15240"/>
                </a:tc>
                <a:tc>
                  <a:txBody>
                    <a:bodyPr/>
                    <a:lstStyle/>
                    <a:p>
                      <a:pPr marL="102235">
                        <a:lnSpc>
                          <a:spcPct val="100000"/>
                        </a:lnSpc>
                        <a:spcBef>
                          <a:spcPts val="120"/>
                        </a:spcBef>
                      </a:pPr>
                      <a:r>
                        <a:rPr dirty="0" sz="650">
                          <a:latin typeface="Arial"/>
                          <a:cs typeface="Arial"/>
                        </a:rPr>
                        <a:t>75.0</a:t>
                      </a:r>
                      <a:endParaRPr sz="650">
                        <a:latin typeface="Arial"/>
                        <a:cs typeface="Arial"/>
                      </a:endParaRPr>
                    </a:p>
                  </a:txBody>
                  <a:tcPr marL="0" marR="0" marB="0" marT="15240"/>
                </a:tc>
                <a:tc>
                  <a:txBody>
                    <a:bodyPr/>
                    <a:lstStyle/>
                    <a:p>
                      <a:pPr marL="103505">
                        <a:lnSpc>
                          <a:spcPct val="100000"/>
                        </a:lnSpc>
                        <a:spcBef>
                          <a:spcPts val="120"/>
                        </a:spcBef>
                      </a:pPr>
                      <a:r>
                        <a:rPr dirty="0" sz="650">
                          <a:latin typeface="Arial"/>
                          <a:cs typeface="Arial"/>
                        </a:rPr>
                        <a:t>63.7</a:t>
                      </a:r>
                      <a:endParaRPr sz="650">
                        <a:latin typeface="Arial"/>
                        <a:cs typeface="Arial"/>
                      </a:endParaRPr>
                    </a:p>
                  </a:txBody>
                  <a:tcPr marL="0" marR="0" marB="0" marT="15240"/>
                </a:tc>
              </a:tr>
              <a:tr h="118558">
                <a:tc>
                  <a:txBody>
                    <a:bodyPr/>
                    <a:lstStyle/>
                    <a:p>
                      <a:pPr marL="88265">
                        <a:lnSpc>
                          <a:spcPts val="810"/>
                        </a:lnSpc>
                        <a:spcBef>
                          <a:spcPts val="20"/>
                        </a:spcBef>
                      </a:pPr>
                      <a:r>
                        <a:rPr dirty="0" sz="700" spc="-10" i="1">
                          <a:latin typeface="Arial"/>
                          <a:cs typeface="Arial"/>
                        </a:rPr>
                        <a:t>YoY</a:t>
                      </a:r>
                      <a:endParaRPr sz="700">
                        <a:latin typeface="Arial"/>
                        <a:cs typeface="Arial"/>
                      </a:endParaRPr>
                    </a:p>
                  </a:txBody>
                  <a:tcPr marL="0" marR="0" marB="0" marT="2540"/>
                </a:tc>
                <a:tc>
                  <a:txBody>
                    <a:bodyPr/>
                    <a:lstStyle/>
                    <a:p>
                      <a:pPr>
                        <a:lnSpc>
                          <a:spcPct val="100000"/>
                        </a:lnSpc>
                      </a:pPr>
                      <a:endParaRPr sz="600">
                        <a:latin typeface="Times New Roman"/>
                        <a:cs typeface="Times New Roman"/>
                      </a:endParaRPr>
                    </a:p>
                  </a:txBody>
                  <a:tcPr marL="0" marR="0" marB="0" marT="0"/>
                </a:tc>
                <a:tc>
                  <a:txBody>
                    <a:bodyPr/>
                    <a:lstStyle/>
                    <a:p>
                      <a:pPr>
                        <a:lnSpc>
                          <a:spcPct val="100000"/>
                        </a:lnSpc>
                      </a:pPr>
                      <a:endParaRPr sz="600">
                        <a:latin typeface="Times New Roman"/>
                        <a:cs typeface="Times New Roman"/>
                      </a:endParaRPr>
                    </a:p>
                  </a:txBody>
                  <a:tcPr marL="0" marR="0" marB="0" marT="0"/>
                </a:tc>
                <a:tc>
                  <a:txBody>
                    <a:bodyPr/>
                    <a:lstStyle/>
                    <a:p>
                      <a:pPr>
                        <a:lnSpc>
                          <a:spcPct val="100000"/>
                        </a:lnSpc>
                      </a:pPr>
                      <a:endParaRPr sz="600">
                        <a:latin typeface="Times New Roman"/>
                        <a:cs typeface="Times New Roman"/>
                      </a:endParaRPr>
                    </a:p>
                  </a:txBody>
                  <a:tcPr marL="0" marR="0" marB="0" marT="0"/>
                </a:tc>
                <a:tc>
                  <a:txBody>
                    <a:bodyPr/>
                    <a:lstStyle/>
                    <a:p>
                      <a:pPr>
                        <a:lnSpc>
                          <a:spcPct val="100000"/>
                        </a:lnSpc>
                      </a:pPr>
                      <a:endParaRPr sz="600">
                        <a:latin typeface="Times New Roman"/>
                        <a:cs typeface="Times New Roman"/>
                      </a:endParaRPr>
                    </a:p>
                  </a:txBody>
                  <a:tcPr marL="0" marR="0" marB="0" marT="0"/>
                </a:tc>
                <a:tc>
                  <a:txBody>
                    <a:bodyPr/>
                    <a:lstStyle/>
                    <a:p>
                      <a:pPr>
                        <a:lnSpc>
                          <a:spcPct val="100000"/>
                        </a:lnSpc>
                      </a:pPr>
                      <a:endParaRPr sz="600">
                        <a:latin typeface="Times New Roman"/>
                        <a:cs typeface="Times New Roman"/>
                      </a:endParaRPr>
                    </a:p>
                  </a:txBody>
                  <a:tcPr marL="0" marR="0" marB="0" marT="0"/>
                </a:tc>
                <a:tc>
                  <a:txBody>
                    <a:bodyPr/>
                    <a:lstStyle/>
                    <a:p>
                      <a:pPr>
                        <a:lnSpc>
                          <a:spcPct val="100000"/>
                        </a:lnSpc>
                      </a:pPr>
                      <a:endParaRPr sz="600">
                        <a:latin typeface="Times New Roman"/>
                        <a:cs typeface="Times New Roman"/>
                      </a:endParaRPr>
                    </a:p>
                  </a:txBody>
                  <a:tcPr marL="0" marR="0" marB="0" marT="0"/>
                </a:tc>
                <a:tc>
                  <a:txBody>
                    <a:bodyPr/>
                    <a:lstStyle/>
                    <a:p>
                      <a:pPr marL="103505">
                        <a:lnSpc>
                          <a:spcPts val="760"/>
                        </a:lnSpc>
                        <a:spcBef>
                          <a:spcPts val="70"/>
                        </a:spcBef>
                      </a:pPr>
                      <a:r>
                        <a:rPr dirty="0" sz="650">
                          <a:latin typeface="Arial"/>
                          <a:cs typeface="Arial"/>
                        </a:rPr>
                        <a:t>-10.0%</a:t>
                      </a:r>
                      <a:endParaRPr sz="650">
                        <a:latin typeface="Arial"/>
                        <a:cs typeface="Arial"/>
                      </a:endParaRPr>
                    </a:p>
                  </a:txBody>
                  <a:tcPr marL="0" marR="0" marB="0" marT="8890"/>
                </a:tc>
                <a:tc>
                  <a:txBody>
                    <a:bodyPr/>
                    <a:lstStyle/>
                    <a:p>
                      <a:pPr marL="101600">
                        <a:lnSpc>
                          <a:spcPts val="760"/>
                        </a:lnSpc>
                        <a:spcBef>
                          <a:spcPts val="70"/>
                        </a:spcBef>
                      </a:pPr>
                      <a:r>
                        <a:rPr dirty="0" sz="650">
                          <a:latin typeface="Arial"/>
                          <a:cs typeface="Arial"/>
                        </a:rPr>
                        <a:t>-10.0%</a:t>
                      </a:r>
                      <a:endParaRPr sz="650">
                        <a:latin typeface="Arial"/>
                        <a:cs typeface="Arial"/>
                      </a:endParaRPr>
                    </a:p>
                  </a:txBody>
                  <a:tcPr marL="0" marR="0" marB="0" marT="8890"/>
                </a:tc>
                <a:tc>
                  <a:txBody>
                    <a:bodyPr/>
                    <a:lstStyle/>
                    <a:p>
                      <a:pPr marL="103505">
                        <a:lnSpc>
                          <a:spcPts val="760"/>
                        </a:lnSpc>
                        <a:spcBef>
                          <a:spcPts val="70"/>
                        </a:spcBef>
                      </a:pPr>
                      <a:r>
                        <a:rPr dirty="0" sz="650">
                          <a:latin typeface="Arial"/>
                          <a:cs typeface="Arial"/>
                        </a:rPr>
                        <a:t>-15.0%</a:t>
                      </a:r>
                      <a:endParaRPr sz="650">
                        <a:latin typeface="Arial"/>
                        <a:cs typeface="Arial"/>
                      </a:endParaRPr>
                    </a:p>
                  </a:txBody>
                  <a:tcPr marL="0" marR="0" marB="0" marT="8890"/>
                </a:tc>
                <a:tc>
                  <a:txBody>
                    <a:bodyPr/>
                    <a:lstStyle/>
                    <a:p>
                      <a:pPr marL="102235">
                        <a:lnSpc>
                          <a:spcPts val="760"/>
                        </a:lnSpc>
                        <a:spcBef>
                          <a:spcPts val="70"/>
                        </a:spcBef>
                      </a:pPr>
                      <a:r>
                        <a:rPr dirty="0" sz="650">
                          <a:latin typeface="Arial"/>
                          <a:cs typeface="Arial"/>
                        </a:rPr>
                        <a:t>-15.0%</a:t>
                      </a:r>
                      <a:endParaRPr sz="650">
                        <a:latin typeface="Arial"/>
                        <a:cs typeface="Arial"/>
                      </a:endParaRPr>
                    </a:p>
                  </a:txBody>
                  <a:tcPr marL="0" marR="0" marB="0" marT="8890"/>
                </a:tc>
                <a:tc>
                  <a:txBody>
                    <a:bodyPr/>
                    <a:lstStyle/>
                    <a:p>
                      <a:pPr marL="103505">
                        <a:lnSpc>
                          <a:spcPts val="760"/>
                        </a:lnSpc>
                        <a:spcBef>
                          <a:spcPts val="70"/>
                        </a:spcBef>
                      </a:pPr>
                      <a:r>
                        <a:rPr dirty="0" sz="650">
                          <a:latin typeface="Arial"/>
                          <a:cs typeface="Arial"/>
                        </a:rPr>
                        <a:t>-15.0%</a:t>
                      </a:r>
                      <a:endParaRPr sz="650">
                        <a:latin typeface="Arial"/>
                        <a:cs typeface="Arial"/>
                      </a:endParaRPr>
                    </a:p>
                  </a:txBody>
                  <a:tcPr marL="0" marR="0" marB="0" marT="8890"/>
                </a:tc>
              </a:tr>
              <a:tr h="134806">
                <a:tc>
                  <a:txBody>
                    <a:bodyPr/>
                    <a:lstStyle/>
                    <a:p>
                      <a:pPr marL="88265">
                        <a:lnSpc>
                          <a:spcPct val="100000"/>
                        </a:lnSpc>
                        <a:spcBef>
                          <a:spcPts val="50"/>
                        </a:spcBef>
                      </a:pPr>
                      <a:r>
                        <a:rPr dirty="0" sz="700" spc="-5" b="1">
                          <a:latin typeface="Arial"/>
                          <a:cs typeface="Arial"/>
                        </a:rPr>
                        <a:t>CD19</a:t>
                      </a:r>
                      <a:r>
                        <a:rPr dirty="0" sz="700" spc="-10" b="1">
                          <a:latin typeface="Arial"/>
                          <a:cs typeface="Arial"/>
                        </a:rPr>
                        <a:t> </a:t>
                      </a:r>
                      <a:r>
                        <a:rPr dirty="0" sz="700" spc="-5" b="1">
                          <a:latin typeface="Arial"/>
                          <a:cs typeface="Arial"/>
                        </a:rPr>
                        <a:t>CAR-T</a:t>
                      </a:r>
                      <a:r>
                        <a:rPr dirty="0" sz="700" spc="-25" b="1">
                          <a:latin typeface="Arial"/>
                          <a:cs typeface="Arial"/>
                        </a:rPr>
                        <a:t> </a:t>
                      </a:r>
                      <a:r>
                        <a:rPr dirty="0" sz="700" spc="15" b="1">
                          <a:latin typeface="Microsoft JhengHei UI"/>
                          <a:cs typeface="Microsoft JhengHei UI"/>
                        </a:rPr>
                        <a:t>市</a:t>
                      </a:r>
                      <a:r>
                        <a:rPr dirty="0" sz="700" spc="-5" b="1">
                          <a:latin typeface="Microsoft JhengHei UI"/>
                          <a:cs typeface="Microsoft JhengHei UI"/>
                        </a:rPr>
                        <a:t>场规模</a:t>
                      </a:r>
                      <a:r>
                        <a:rPr dirty="0" sz="700" spc="35" b="1">
                          <a:latin typeface="Microsoft JhengHei UI"/>
                          <a:cs typeface="Microsoft JhengHei UI"/>
                        </a:rPr>
                        <a:t> </a:t>
                      </a:r>
                      <a:r>
                        <a:rPr dirty="0" sz="700" spc="-25" b="1">
                          <a:latin typeface="Arial"/>
                          <a:cs typeface="Arial"/>
                        </a:rPr>
                        <a:t>(</a:t>
                      </a:r>
                      <a:r>
                        <a:rPr dirty="0" sz="700" spc="-5" b="1">
                          <a:latin typeface="Microsoft JhengHei UI"/>
                          <a:cs typeface="Microsoft JhengHei UI"/>
                        </a:rPr>
                        <a:t>亿</a:t>
                      </a:r>
                      <a:r>
                        <a:rPr dirty="0" sz="700" spc="15" b="1">
                          <a:latin typeface="Microsoft JhengHei UI"/>
                          <a:cs typeface="Microsoft JhengHei UI"/>
                        </a:rPr>
                        <a:t>元</a:t>
                      </a:r>
                      <a:r>
                        <a:rPr dirty="0" sz="700" spc="-5" b="1">
                          <a:latin typeface="Arial"/>
                          <a:cs typeface="Arial"/>
                        </a:rPr>
                        <a:t>)</a:t>
                      </a:r>
                      <a:endParaRPr sz="700">
                        <a:latin typeface="Arial"/>
                        <a:cs typeface="Arial"/>
                      </a:endParaRPr>
                    </a:p>
                  </a:txBody>
                  <a:tcPr marL="0" marR="0" marB="0" marT="635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marL="101600">
                        <a:lnSpc>
                          <a:spcPct val="100000"/>
                        </a:lnSpc>
                        <a:spcBef>
                          <a:spcPts val="125"/>
                        </a:spcBef>
                      </a:pPr>
                      <a:r>
                        <a:rPr dirty="0" sz="650" b="1">
                          <a:latin typeface="Arial"/>
                          <a:cs typeface="Arial"/>
                        </a:rPr>
                        <a:t>4.8</a:t>
                      </a:r>
                      <a:endParaRPr sz="650">
                        <a:latin typeface="Arial"/>
                        <a:cs typeface="Arial"/>
                      </a:endParaRPr>
                    </a:p>
                  </a:txBody>
                  <a:tcPr marL="0" marR="0" marB="0" marT="15875"/>
                </a:tc>
                <a:tc>
                  <a:txBody>
                    <a:bodyPr/>
                    <a:lstStyle/>
                    <a:p>
                      <a:pPr marL="103505">
                        <a:lnSpc>
                          <a:spcPct val="100000"/>
                        </a:lnSpc>
                        <a:spcBef>
                          <a:spcPts val="125"/>
                        </a:spcBef>
                      </a:pPr>
                      <a:r>
                        <a:rPr dirty="0" sz="650" b="1">
                          <a:latin typeface="Arial"/>
                          <a:cs typeface="Arial"/>
                        </a:rPr>
                        <a:t>6.1</a:t>
                      </a:r>
                      <a:endParaRPr sz="650">
                        <a:latin typeface="Arial"/>
                        <a:cs typeface="Arial"/>
                      </a:endParaRPr>
                    </a:p>
                  </a:txBody>
                  <a:tcPr marL="0" marR="0" marB="0" marT="15875"/>
                </a:tc>
                <a:tc>
                  <a:txBody>
                    <a:bodyPr/>
                    <a:lstStyle/>
                    <a:p>
                      <a:pPr marL="101600">
                        <a:lnSpc>
                          <a:spcPct val="100000"/>
                        </a:lnSpc>
                        <a:spcBef>
                          <a:spcPts val="125"/>
                        </a:spcBef>
                      </a:pPr>
                      <a:r>
                        <a:rPr dirty="0" sz="650" b="1">
                          <a:latin typeface="Arial"/>
                          <a:cs typeface="Arial"/>
                        </a:rPr>
                        <a:t>7.6</a:t>
                      </a:r>
                      <a:endParaRPr sz="650">
                        <a:latin typeface="Arial"/>
                        <a:cs typeface="Arial"/>
                      </a:endParaRPr>
                    </a:p>
                  </a:txBody>
                  <a:tcPr marL="0" marR="0" marB="0" marT="15875"/>
                </a:tc>
                <a:tc>
                  <a:txBody>
                    <a:bodyPr/>
                    <a:lstStyle/>
                    <a:p>
                      <a:pPr marL="103505">
                        <a:lnSpc>
                          <a:spcPct val="100000"/>
                        </a:lnSpc>
                        <a:spcBef>
                          <a:spcPts val="125"/>
                        </a:spcBef>
                      </a:pPr>
                      <a:r>
                        <a:rPr dirty="0" sz="650" b="1">
                          <a:latin typeface="Arial"/>
                          <a:cs typeface="Arial"/>
                        </a:rPr>
                        <a:t>8.9</a:t>
                      </a:r>
                      <a:endParaRPr sz="650">
                        <a:latin typeface="Arial"/>
                        <a:cs typeface="Arial"/>
                      </a:endParaRPr>
                    </a:p>
                  </a:txBody>
                  <a:tcPr marL="0" marR="0" marB="0" marT="15875"/>
                </a:tc>
                <a:tc>
                  <a:txBody>
                    <a:bodyPr/>
                    <a:lstStyle/>
                    <a:p>
                      <a:pPr marL="102235">
                        <a:lnSpc>
                          <a:spcPct val="100000"/>
                        </a:lnSpc>
                        <a:spcBef>
                          <a:spcPts val="125"/>
                        </a:spcBef>
                      </a:pPr>
                      <a:r>
                        <a:rPr dirty="0" sz="650" b="1">
                          <a:latin typeface="Arial"/>
                          <a:cs typeface="Arial"/>
                        </a:rPr>
                        <a:t>10.5</a:t>
                      </a:r>
                      <a:endParaRPr sz="650">
                        <a:latin typeface="Arial"/>
                        <a:cs typeface="Arial"/>
                      </a:endParaRPr>
                    </a:p>
                  </a:txBody>
                  <a:tcPr marL="0" marR="0" marB="0" marT="15875"/>
                </a:tc>
                <a:tc>
                  <a:txBody>
                    <a:bodyPr/>
                    <a:lstStyle/>
                    <a:p>
                      <a:pPr marL="103505">
                        <a:lnSpc>
                          <a:spcPct val="100000"/>
                        </a:lnSpc>
                        <a:spcBef>
                          <a:spcPts val="125"/>
                        </a:spcBef>
                      </a:pPr>
                      <a:r>
                        <a:rPr dirty="0" sz="650" b="1">
                          <a:latin typeface="Arial"/>
                          <a:cs typeface="Arial"/>
                        </a:rPr>
                        <a:t>12.3</a:t>
                      </a:r>
                      <a:endParaRPr sz="650">
                        <a:latin typeface="Arial"/>
                        <a:cs typeface="Arial"/>
                      </a:endParaRPr>
                    </a:p>
                  </a:txBody>
                  <a:tcPr marL="0" marR="0" marB="0" marT="15875"/>
                </a:tc>
              </a:tr>
              <a:tr h="134291">
                <a:tc>
                  <a:txBody>
                    <a:bodyPr/>
                    <a:lstStyle/>
                    <a:p>
                      <a:pPr marL="88265">
                        <a:lnSpc>
                          <a:spcPct val="100000"/>
                        </a:lnSpc>
                        <a:spcBef>
                          <a:spcPts val="20"/>
                        </a:spcBef>
                      </a:pPr>
                      <a:r>
                        <a:rPr dirty="0" sz="700" spc="-10" i="1">
                          <a:latin typeface="Arial"/>
                          <a:cs typeface="Arial"/>
                        </a:rPr>
                        <a:t>YoY</a:t>
                      </a:r>
                      <a:endParaRPr sz="700">
                        <a:latin typeface="Arial"/>
                        <a:cs typeface="Arial"/>
                      </a:endParaRPr>
                    </a:p>
                  </a:txBody>
                  <a:tcPr marL="0" marR="0" marB="0" marT="2540">
                    <a:lnB w="1270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B w="1270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B w="1270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B w="1270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B w="1270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B w="1270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B w="12700">
                      <a:solidFill>
                        <a:srgbClr val="000000"/>
                      </a:solidFill>
                      <a:prstDash val="solid"/>
                    </a:lnB>
                  </a:tcPr>
                </a:tc>
                <a:tc>
                  <a:txBody>
                    <a:bodyPr/>
                    <a:lstStyle/>
                    <a:p>
                      <a:pPr marL="103505">
                        <a:lnSpc>
                          <a:spcPct val="100000"/>
                        </a:lnSpc>
                        <a:spcBef>
                          <a:spcPts val="95"/>
                        </a:spcBef>
                      </a:pPr>
                      <a:r>
                        <a:rPr dirty="0" sz="650">
                          <a:latin typeface="Arial"/>
                          <a:cs typeface="Arial"/>
                        </a:rPr>
                        <a:t>25.5%</a:t>
                      </a:r>
                      <a:endParaRPr sz="650">
                        <a:latin typeface="Arial"/>
                        <a:cs typeface="Arial"/>
                      </a:endParaRPr>
                    </a:p>
                  </a:txBody>
                  <a:tcPr marL="0" marR="0" marB="0" marT="12065">
                    <a:lnB w="12700">
                      <a:solidFill>
                        <a:srgbClr val="000000"/>
                      </a:solidFill>
                      <a:prstDash val="solid"/>
                    </a:lnB>
                  </a:tcPr>
                </a:tc>
                <a:tc>
                  <a:txBody>
                    <a:bodyPr/>
                    <a:lstStyle/>
                    <a:p>
                      <a:pPr marL="101600">
                        <a:lnSpc>
                          <a:spcPct val="100000"/>
                        </a:lnSpc>
                        <a:spcBef>
                          <a:spcPts val="95"/>
                        </a:spcBef>
                      </a:pPr>
                      <a:r>
                        <a:rPr dirty="0" sz="650">
                          <a:latin typeface="Arial"/>
                          <a:cs typeface="Arial"/>
                        </a:rPr>
                        <a:t>25.0%</a:t>
                      </a:r>
                      <a:endParaRPr sz="650">
                        <a:latin typeface="Arial"/>
                        <a:cs typeface="Arial"/>
                      </a:endParaRPr>
                    </a:p>
                  </a:txBody>
                  <a:tcPr marL="0" marR="0" marB="0" marT="12065">
                    <a:lnB w="12700">
                      <a:solidFill>
                        <a:srgbClr val="000000"/>
                      </a:solidFill>
                      <a:prstDash val="solid"/>
                    </a:lnB>
                  </a:tcPr>
                </a:tc>
                <a:tc>
                  <a:txBody>
                    <a:bodyPr/>
                    <a:lstStyle/>
                    <a:p>
                      <a:pPr marL="103505">
                        <a:lnSpc>
                          <a:spcPct val="100000"/>
                        </a:lnSpc>
                        <a:spcBef>
                          <a:spcPts val="95"/>
                        </a:spcBef>
                      </a:pPr>
                      <a:r>
                        <a:rPr dirty="0" sz="650">
                          <a:latin typeface="Arial"/>
                          <a:cs typeface="Arial"/>
                        </a:rPr>
                        <a:t>17.7%</a:t>
                      </a:r>
                      <a:endParaRPr sz="650">
                        <a:latin typeface="Arial"/>
                        <a:cs typeface="Arial"/>
                      </a:endParaRPr>
                    </a:p>
                  </a:txBody>
                  <a:tcPr marL="0" marR="0" marB="0" marT="12065">
                    <a:lnB w="12700">
                      <a:solidFill>
                        <a:srgbClr val="000000"/>
                      </a:solidFill>
                      <a:prstDash val="solid"/>
                    </a:lnB>
                  </a:tcPr>
                </a:tc>
                <a:tc>
                  <a:txBody>
                    <a:bodyPr/>
                    <a:lstStyle/>
                    <a:p>
                      <a:pPr marL="102235">
                        <a:lnSpc>
                          <a:spcPct val="100000"/>
                        </a:lnSpc>
                        <a:spcBef>
                          <a:spcPts val="95"/>
                        </a:spcBef>
                      </a:pPr>
                      <a:r>
                        <a:rPr dirty="0" sz="650">
                          <a:latin typeface="Arial"/>
                          <a:cs typeface="Arial"/>
                        </a:rPr>
                        <a:t>17.4%</a:t>
                      </a:r>
                      <a:endParaRPr sz="650">
                        <a:latin typeface="Arial"/>
                        <a:cs typeface="Arial"/>
                      </a:endParaRPr>
                    </a:p>
                  </a:txBody>
                  <a:tcPr marL="0" marR="0" marB="0" marT="12065">
                    <a:lnB w="12700">
                      <a:solidFill>
                        <a:srgbClr val="000000"/>
                      </a:solidFill>
                      <a:prstDash val="solid"/>
                    </a:lnB>
                  </a:tcPr>
                </a:tc>
                <a:tc>
                  <a:txBody>
                    <a:bodyPr/>
                    <a:lstStyle/>
                    <a:p>
                      <a:pPr marL="103505">
                        <a:lnSpc>
                          <a:spcPct val="100000"/>
                        </a:lnSpc>
                        <a:spcBef>
                          <a:spcPts val="95"/>
                        </a:spcBef>
                      </a:pPr>
                      <a:r>
                        <a:rPr dirty="0" sz="650">
                          <a:latin typeface="Arial"/>
                          <a:cs typeface="Arial"/>
                        </a:rPr>
                        <a:t>17.1%</a:t>
                      </a:r>
                      <a:endParaRPr sz="650">
                        <a:latin typeface="Arial"/>
                        <a:cs typeface="Arial"/>
                      </a:endParaRPr>
                    </a:p>
                  </a:txBody>
                  <a:tcPr marL="0" marR="0" marB="0" marT="12065">
                    <a:lnB w="12700">
                      <a:solidFill>
                        <a:srgbClr val="000000"/>
                      </a:solidFill>
                      <a:prstDash val="solid"/>
                    </a:lnB>
                  </a:tcPr>
                </a:tc>
              </a:tr>
              <a:tr h="145205">
                <a:tc>
                  <a:txBody>
                    <a:bodyPr/>
                    <a:lstStyle/>
                    <a:p>
                      <a:pPr marL="88265">
                        <a:lnSpc>
                          <a:spcPct val="100000"/>
                        </a:lnSpc>
                        <a:spcBef>
                          <a:spcPts val="70"/>
                        </a:spcBef>
                      </a:pPr>
                      <a:r>
                        <a:rPr dirty="0" sz="650" b="1">
                          <a:latin typeface="Arial"/>
                          <a:cs typeface="Arial"/>
                        </a:rPr>
                        <a:t>CD19</a:t>
                      </a:r>
                      <a:r>
                        <a:rPr dirty="0" sz="650" spc="-20" b="1">
                          <a:latin typeface="Arial"/>
                          <a:cs typeface="Arial"/>
                        </a:rPr>
                        <a:t> </a:t>
                      </a:r>
                      <a:r>
                        <a:rPr dirty="0" sz="650" spc="-10" b="1">
                          <a:latin typeface="Arial"/>
                          <a:cs typeface="Arial"/>
                        </a:rPr>
                        <a:t>CAR-T</a:t>
                      </a:r>
                      <a:r>
                        <a:rPr dirty="0" sz="650" b="1">
                          <a:latin typeface="Arial"/>
                          <a:cs typeface="Arial"/>
                        </a:rPr>
                        <a:t> </a:t>
                      </a:r>
                      <a:r>
                        <a:rPr dirty="0" sz="650" spc="-5" b="1">
                          <a:latin typeface="Microsoft JhengHei UI"/>
                          <a:cs typeface="Microsoft JhengHei UI"/>
                        </a:rPr>
                        <a:t>的整体市场规模</a:t>
                      </a:r>
                      <a:r>
                        <a:rPr dirty="0" sz="650" spc="45" b="1">
                          <a:latin typeface="Microsoft JhengHei UI"/>
                          <a:cs typeface="Microsoft JhengHei UI"/>
                        </a:rPr>
                        <a:t> </a:t>
                      </a:r>
                      <a:r>
                        <a:rPr dirty="0" sz="650" spc="-30" b="1">
                          <a:latin typeface="Arial"/>
                          <a:cs typeface="Arial"/>
                        </a:rPr>
                        <a:t>(</a:t>
                      </a:r>
                      <a:r>
                        <a:rPr dirty="0" sz="650" spc="-5" b="1">
                          <a:latin typeface="Microsoft JhengHei UI"/>
                          <a:cs typeface="Microsoft JhengHei UI"/>
                        </a:rPr>
                        <a:t>亿</a:t>
                      </a:r>
                      <a:r>
                        <a:rPr dirty="0" sz="650" spc="20" b="1">
                          <a:latin typeface="Microsoft JhengHei UI"/>
                          <a:cs typeface="Microsoft JhengHei UI"/>
                        </a:rPr>
                        <a:t>元</a:t>
                      </a:r>
                      <a:r>
                        <a:rPr dirty="0" sz="650" spc="-5" b="1">
                          <a:latin typeface="Arial"/>
                          <a:cs typeface="Arial"/>
                        </a:rPr>
                        <a:t>)</a:t>
                      </a:r>
                      <a:endParaRPr sz="650">
                        <a:latin typeface="Arial"/>
                        <a:cs typeface="Arial"/>
                      </a:endParaRPr>
                    </a:p>
                  </a:txBody>
                  <a:tcPr marL="0" marR="0" marB="0" marT="8890">
                    <a:lnT w="12700">
                      <a:solidFill>
                        <a:srgbClr val="000000"/>
                      </a:solidFill>
                      <a:prstDash val="solid"/>
                    </a:lnT>
                  </a:tcPr>
                </a:tc>
                <a:tc>
                  <a:txBody>
                    <a:bodyPr/>
                    <a:lstStyle/>
                    <a:p>
                      <a:pPr>
                        <a:lnSpc>
                          <a:spcPct val="100000"/>
                        </a:lnSpc>
                      </a:pPr>
                      <a:endParaRPr sz="700">
                        <a:latin typeface="Times New Roman"/>
                        <a:cs typeface="Times New Roman"/>
                      </a:endParaRPr>
                    </a:p>
                  </a:txBody>
                  <a:tcPr marL="0" marR="0" marB="0" marT="0">
                    <a:lnT w="12700">
                      <a:solidFill>
                        <a:srgbClr val="000000"/>
                      </a:solidFill>
                      <a:prstDash val="solid"/>
                    </a:lnT>
                  </a:tcPr>
                </a:tc>
                <a:tc>
                  <a:txBody>
                    <a:bodyPr/>
                    <a:lstStyle/>
                    <a:p>
                      <a:pPr algn="ctr" marR="81915">
                        <a:lnSpc>
                          <a:spcPct val="100000"/>
                        </a:lnSpc>
                        <a:spcBef>
                          <a:spcPts val="210"/>
                        </a:spcBef>
                      </a:pPr>
                      <a:r>
                        <a:rPr dirty="0" sz="650" b="1">
                          <a:latin typeface="Arial"/>
                          <a:cs typeface="Arial"/>
                        </a:rPr>
                        <a:t>3.1</a:t>
                      </a:r>
                      <a:endParaRPr sz="650">
                        <a:latin typeface="Arial"/>
                        <a:cs typeface="Arial"/>
                      </a:endParaRPr>
                    </a:p>
                  </a:txBody>
                  <a:tcPr marL="0" marR="0" marB="0" marT="26670">
                    <a:lnT w="12700">
                      <a:solidFill>
                        <a:srgbClr val="000000"/>
                      </a:solidFill>
                      <a:prstDash val="solid"/>
                    </a:lnT>
                  </a:tcPr>
                </a:tc>
                <a:tc>
                  <a:txBody>
                    <a:bodyPr/>
                    <a:lstStyle/>
                    <a:p>
                      <a:pPr marL="129539">
                        <a:lnSpc>
                          <a:spcPct val="100000"/>
                        </a:lnSpc>
                        <a:spcBef>
                          <a:spcPts val="210"/>
                        </a:spcBef>
                      </a:pPr>
                      <a:r>
                        <a:rPr dirty="0" sz="650" b="1">
                          <a:latin typeface="Arial"/>
                          <a:cs typeface="Arial"/>
                        </a:rPr>
                        <a:t>5.6</a:t>
                      </a:r>
                      <a:endParaRPr sz="650">
                        <a:latin typeface="Arial"/>
                        <a:cs typeface="Arial"/>
                      </a:endParaRPr>
                    </a:p>
                  </a:txBody>
                  <a:tcPr marL="0" marR="0" marB="0" marT="26670">
                    <a:lnT w="12700">
                      <a:solidFill>
                        <a:srgbClr val="000000"/>
                      </a:solidFill>
                      <a:prstDash val="solid"/>
                    </a:lnT>
                  </a:tcPr>
                </a:tc>
                <a:tc>
                  <a:txBody>
                    <a:bodyPr/>
                    <a:lstStyle/>
                    <a:p>
                      <a:pPr marL="107950">
                        <a:lnSpc>
                          <a:spcPct val="100000"/>
                        </a:lnSpc>
                        <a:spcBef>
                          <a:spcPts val="210"/>
                        </a:spcBef>
                      </a:pPr>
                      <a:r>
                        <a:rPr dirty="0" sz="650" b="1">
                          <a:latin typeface="Arial"/>
                          <a:cs typeface="Arial"/>
                        </a:rPr>
                        <a:t>16.3</a:t>
                      </a:r>
                      <a:endParaRPr sz="650">
                        <a:latin typeface="Arial"/>
                        <a:cs typeface="Arial"/>
                      </a:endParaRPr>
                    </a:p>
                  </a:txBody>
                  <a:tcPr marL="0" marR="0" marB="0" marT="26670">
                    <a:lnT w="12700">
                      <a:solidFill>
                        <a:srgbClr val="000000"/>
                      </a:solidFill>
                      <a:prstDash val="solid"/>
                    </a:lnT>
                  </a:tcPr>
                </a:tc>
                <a:tc>
                  <a:txBody>
                    <a:bodyPr/>
                    <a:lstStyle/>
                    <a:p>
                      <a:pPr marL="94615">
                        <a:lnSpc>
                          <a:spcPct val="100000"/>
                        </a:lnSpc>
                        <a:spcBef>
                          <a:spcPts val="210"/>
                        </a:spcBef>
                      </a:pPr>
                      <a:r>
                        <a:rPr dirty="0" sz="650" b="1">
                          <a:latin typeface="Arial"/>
                          <a:cs typeface="Arial"/>
                        </a:rPr>
                        <a:t>32.3</a:t>
                      </a:r>
                      <a:endParaRPr sz="650">
                        <a:latin typeface="Arial"/>
                        <a:cs typeface="Arial"/>
                      </a:endParaRPr>
                    </a:p>
                  </a:txBody>
                  <a:tcPr marL="0" marR="0" marB="0" marT="26670">
                    <a:lnT w="12700">
                      <a:solidFill>
                        <a:srgbClr val="000000"/>
                      </a:solidFill>
                      <a:prstDash val="solid"/>
                    </a:lnT>
                  </a:tcPr>
                </a:tc>
                <a:tc>
                  <a:txBody>
                    <a:bodyPr/>
                    <a:lstStyle/>
                    <a:p>
                      <a:pPr marL="101600">
                        <a:lnSpc>
                          <a:spcPct val="100000"/>
                        </a:lnSpc>
                        <a:spcBef>
                          <a:spcPts val="210"/>
                        </a:spcBef>
                      </a:pPr>
                      <a:r>
                        <a:rPr dirty="0" sz="650" b="1">
                          <a:latin typeface="Arial"/>
                          <a:cs typeface="Arial"/>
                        </a:rPr>
                        <a:t>50.2</a:t>
                      </a:r>
                      <a:endParaRPr sz="650">
                        <a:latin typeface="Arial"/>
                        <a:cs typeface="Arial"/>
                      </a:endParaRPr>
                    </a:p>
                  </a:txBody>
                  <a:tcPr marL="0" marR="0" marB="0" marT="26670">
                    <a:lnT w="12700">
                      <a:solidFill>
                        <a:srgbClr val="000000"/>
                      </a:solidFill>
                      <a:prstDash val="solid"/>
                    </a:lnT>
                  </a:tcPr>
                </a:tc>
                <a:tc>
                  <a:txBody>
                    <a:bodyPr/>
                    <a:lstStyle/>
                    <a:p>
                      <a:pPr marL="103505">
                        <a:lnSpc>
                          <a:spcPct val="100000"/>
                        </a:lnSpc>
                        <a:spcBef>
                          <a:spcPts val="210"/>
                        </a:spcBef>
                      </a:pPr>
                      <a:r>
                        <a:rPr dirty="0" sz="650" b="1">
                          <a:latin typeface="Arial"/>
                          <a:cs typeface="Arial"/>
                        </a:rPr>
                        <a:t>65.2</a:t>
                      </a:r>
                      <a:endParaRPr sz="650">
                        <a:latin typeface="Arial"/>
                        <a:cs typeface="Arial"/>
                      </a:endParaRPr>
                    </a:p>
                  </a:txBody>
                  <a:tcPr marL="0" marR="0" marB="0" marT="26670">
                    <a:lnT w="12700">
                      <a:solidFill>
                        <a:srgbClr val="000000"/>
                      </a:solidFill>
                      <a:prstDash val="solid"/>
                    </a:lnT>
                  </a:tcPr>
                </a:tc>
                <a:tc>
                  <a:txBody>
                    <a:bodyPr/>
                    <a:lstStyle/>
                    <a:p>
                      <a:pPr marL="101600">
                        <a:lnSpc>
                          <a:spcPct val="100000"/>
                        </a:lnSpc>
                        <a:spcBef>
                          <a:spcPts val="210"/>
                        </a:spcBef>
                      </a:pPr>
                      <a:r>
                        <a:rPr dirty="0" sz="650" b="1">
                          <a:latin typeface="Arial"/>
                          <a:cs typeface="Arial"/>
                        </a:rPr>
                        <a:t>84.3</a:t>
                      </a:r>
                      <a:endParaRPr sz="650">
                        <a:latin typeface="Arial"/>
                        <a:cs typeface="Arial"/>
                      </a:endParaRPr>
                    </a:p>
                  </a:txBody>
                  <a:tcPr marL="0" marR="0" marB="0" marT="26670">
                    <a:lnT w="12700">
                      <a:solidFill>
                        <a:srgbClr val="000000"/>
                      </a:solidFill>
                      <a:prstDash val="solid"/>
                    </a:lnT>
                  </a:tcPr>
                </a:tc>
                <a:tc>
                  <a:txBody>
                    <a:bodyPr/>
                    <a:lstStyle/>
                    <a:p>
                      <a:pPr marL="103505">
                        <a:lnSpc>
                          <a:spcPct val="100000"/>
                        </a:lnSpc>
                        <a:spcBef>
                          <a:spcPts val="210"/>
                        </a:spcBef>
                      </a:pPr>
                      <a:r>
                        <a:rPr dirty="0" sz="650" b="1">
                          <a:latin typeface="Arial"/>
                          <a:cs typeface="Arial"/>
                        </a:rPr>
                        <a:t>97.3</a:t>
                      </a:r>
                      <a:endParaRPr sz="650">
                        <a:latin typeface="Arial"/>
                        <a:cs typeface="Arial"/>
                      </a:endParaRPr>
                    </a:p>
                  </a:txBody>
                  <a:tcPr marL="0" marR="0" marB="0" marT="26670">
                    <a:lnT w="12700">
                      <a:solidFill>
                        <a:srgbClr val="000000"/>
                      </a:solidFill>
                      <a:prstDash val="solid"/>
                    </a:lnT>
                  </a:tcPr>
                </a:tc>
                <a:tc>
                  <a:txBody>
                    <a:bodyPr/>
                    <a:lstStyle/>
                    <a:p>
                      <a:pPr marL="102235">
                        <a:lnSpc>
                          <a:spcPct val="100000"/>
                        </a:lnSpc>
                        <a:spcBef>
                          <a:spcPts val="210"/>
                        </a:spcBef>
                      </a:pPr>
                      <a:r>
                        <a:rPr dirty="0" sz="650" b="1">
                          <a:latin typeface="Arial"/>
                          <a:cs typeface="Arial"/>
                        </a:rPr>
                        <a:t>112.0</a:t>
                      </a:r>
                      <a:endParaRPr sz="650">
                        <a:latin typeface="Arial"/>
                        <a:cs typeface="Arial"/>
                      </a:endParaRPr>
                    </a:p>
                  </a:txBody>
                  <a:tcPr marL="0" marR="0" marB="0" marT="26670">
                    <a:lnT w="12700">
                      <a:solidFill>
                        <a:srgbClr val="000000"/>
                      </a:solidFill>
                      <a:prstDash val="solid"/>
                    </a:lnT>
                  </a:tcPr>
                </a:tc>
                <a:tc>
                  <a:txBody>
                    <a:bodyPr/>
                    <a:lstStyle/>
                    <a:p>
                      <a:pPr marL="103505">
                        <a:lnSpc>
                          <a:spcPct val="100000"/>
                        </a:lnSpc>
                        <a:spcBef>
                          <a:spcPts val="210"/>
                        </a:spcBef>
                      </a:pPr>
                      <a:r>
                        <a:rPr dirty="0" sz="650" b="1">
                          <a:latin typeface="Arial"/>
                          <a:cs typeface="Arial"/>
                        </a:rPr>
                        <a:t>123.8</a:t>
                      </a:r>
                      <a:endParaRPr sz="650">
                        <a:latin typeface="Arial"/>
                        <a:cs typeface="Arial"/>
                      </a:endParaRPr>
                    </a:p>
                  </a:txBody>
                  <a:tcPr marL="0" marR="0" marB="0" marT="26670">
                    <a:lnT w="12700">
                      <a:solidFill>
                        <a:srgbClr val="000000"/>
                      </a:solidFill>
                      <a:prstDash val="solid"/>
                    </a:lnT>
                  </a:tcPr>
                </a:tc>
              </a:tr>
              <a:tr h="119970">
                <a:tc>
                  <a:txBody>
                    <a:bodyPr/>
                    <a:lstStyle/>
                    <a:p>
                      <a:pPr marL="88265">
                        <a:lnSpc>
                          <a:spcPts val="765"/>
                        </a:lnSpc>
                        <a:spcBef>
                          <a:spcPts val="75"/>
                        </a:spcBef>
                      </a:pPr>
                      <a:r>
                        <a:rPr dirty="0" sz="650" spc="-10" i="1">
                          <a:latin typeface="Arial"/>
                          <a:cs typeface="Arial"/>
                        </a:rPr>
                        <a:t>YoY</a:t>
                      </a:r>
                      <a:endParaRPr sz="650">
                        <a:latin typeface="Arial"/>
                        <a:cs typeface="Arial"/>
                      </a:endParaRPr>
                    </a:p>
                  </a:txBody>
                  <a:tcPr marL="0" marR="0" marB="0" marT="9525">
                    <a:lnB w="19050">
                      <a:solidFill>
                        <a:srgbClr val="000000"/>
                      </a:solidFill>
                      <a:prstDash val="solid"/>
                    </a:lnB>
                  </a:tcPr>
                </a:tc>
                <a:tc>
                  <a:txBody>
                    <a:bodyPr/>
                    <a:lstStyle/>
                    <a:p>
                      <a:pPr>
                        <a:lnSpc>
                          <a:spcPct val="100000"/>
                        </a:lnSpc>
                      </a:pPr>
                      <a:endParaRPr sz="600">
                        <a:latin typeface="Times New Roman"/>
                        <a:cs typeface="Times New Roman"/>
                      </a:endParaRPr>
                    </a:p>
                  </a:txBody>
                  <a:tcPr marL="0" marR="0" marB="0" marT="0">
                    <a:lnB w="19050">
                      <a:solidFill>
                        <a:srgbClr val="000000"/>
                      </a:solidFill>
                      <a:prstDash val="solid"/>
                    </a:lnB>
                  </a:tcPr>
                </a:tc>
                <a:tc>
                  <a:txBody>
                    <a:bodyPr/>
                    <a:lstStyle/>
                    <a:p>
                      <a:pPr>
                        <a:lnSpc>
                          <a:spcPct val="100000"/>
                        </a:lnSpc>
                      </a:pPr>
                      <a:endParaRPr sz="600">
                        <a:latin typeface="Times New Roman"/>
                        <a:cs typeface="Times New Roman"/>
                      </a:endParaRPr>
                    </a:p>
                  </a:txBody>
                  <a:tcPr marL="0" marR="0" marB="0" marT="0">
                    <a:lnB w="19050">
                      <a:solidFill>
                        <a:srgbClr val="000000"/>
                      </a:solidFill>
                      <a:prstDash val="solid"/>
                    </a:lnB>
                  </a:tcPr>
                </a:tc>
                <a:tc>
                  <a:txBody>
                    <a:bodyPr/>
                    <a:lstStyle/>
                    <a:p>
                      <a:pPr marL="129539">
                        <a:lnSpc>
                          <a:spcPts val="765"/>
                        </a:lnSpc>
                        <a:spcBef>
                          <a:spcPts val="75"/>
                        </a:spcBef>
                      </a:pPr>
                      <a:r>
                        <a:rPr dirty="0" sz="650">
                          <a:latin typeface="Arial"/>
                          <a:cs typeface="Arial"/>
                        </a:rPr>
                        <a:t>80.0%</a:t>
                      </a:r>
                      <a:endParaRPr sz="650">
                        <a:latin typeface="Arial"/>
                        <a:cs typeface="Arial"/>
                      </a:endParaRPr>
                    </a:p>
                  </a:txBody>
                  <a:tcPr marL="0" marR="0" marB="0" marT="9525">
                    <a:lnB w="19050">
                      <a:solidFill>
                        <a:srgbClr val="000000"/>
                      </a:solidFill>
                      <a:prstDash val="solid"/>
                    </a:lnB>
                  </a:tcPr>
                </a:tc>
                <a:tc>
                  <a:txBody>
                    <a:bodyPr/>
                    <a:lstStyle/>
                    <a:p>
                      <a:pPr marL="107950">
                        <a:lnSpc>
                          <a:spcPts val="765"/>
                        </a:lnSpc>
                        <a:spcBef>
                          <a:spcPts val="75"/>
                        </a:spcBef>
                      </a:pPr>
                      <a:r>
                        <a:rPr dirty="0" sz="650">
                          <a:latin typeface="Arial"/>
                          <a:cs typeface="Arial"/>
                        </a:rPr>
                        <a:t>191.1%</a:t>
                      </a:r>
                      <a:endParaRPr sz="650">
                        <a:latin typeface="Arial"/>
                        <a:cs typeface="Arial"/>
                      </a:endParaRPr>
                    </a:p>
                  </a:txBody>
                  <a:tcPr marL="0" marR="0" marB="0" marT="9525">
                    <a:lnB w="19050">
                      <a:solidFill>
                        <a:srgbClr val="000000"/>
                      </a:solidFill>
                      <a:prstDash val="solid"/>
                    </a:lnB>
                  </a:tcPr>
                </a:tc>
                <a:tc>
                  <a:txBody>
                    <a:bodyPr/>
                    <a:lstStyle/>
                    <a:p>
                      <a:pPr marL="94615">
                        <a:lnSpc>
                          <a:spcPts val="765"/>
                        </a:lnSpc>
                        <a:spcBef>
                          <a:spcPts val="75"/>
                        </a:spcBef>
                      </a:pPr>
                      <a:r>
                        <a:rPr dirty="0" sz="650">
                          <a:latin typeface="Arial"/>
                          <a:cs typeface="Arial"/>
                        </a:rPr>
                        <a:t>97.8%</a:t>
                      </a:r>
                      <a:endParaRPr sz="650">
                        <a:latin typeface="Arial"/>
                        <a:cs typeface="Arial"/>
                      </a:endParaRPr>
                    </a:p>
                  </a:txBody>
                  <a:tcPr marL="0" marR="0" marB="0" marT="9525">
                    <a:lnB w="19050">
                      <a:solidFill>
                        <a:srgbClr val="000000"/>
                      </a:solidFill>
                      <a:prstDash val="solid"/>
                    </a:lnB>
                  </a:tcPr>
                </a:tc>
                <a:tc>
                  <a:txBody>
                    <a:bodyPr/>
                    <a:lstStyle/>
                    <a:p>
                      <a:pPr marL="101600">
                        <a:lnSpc>
                          <a:spcPts val="765"/>
                        </a:lnSpc>
                        <a:spcBef>
                          <a:spcPts val="75"/>
                        </a:spcBef>
                      </a:pPr>
                      <a:r>
                        <a:rPr dirty="0" sz="650">
                          <a:latin typeface="Arial"/>
                          <a:cs typeface="Arial"/>
                        </a:rPr>
                        <a:t>55.7%</a:t>
                      </a:r>
                      <a:endParaRPr sz="650">
                        <a:latin typeface="Arial"/>
                        <a:cs typeface="Arial"/>
                      </a:endParaRPr>
                    </a:p>
                  </a:txBody>
                  <a:tcPr marL="0" marR="0" marB="0" marT="9525">
                    <a:lnB w="19050">
                      <a:solidFill>
                        <a:srgbClr val="000000"/>
                      </a:solidFill>
                      <a:prstDash val="solid"/>
                    </a:lnB>
                  </a:tcPr>
                </a:tc>
                <a:tc>
                  <a:txBody>
                    <a:bodyPr/>
                    <a:lstStyle/>
                    <a:p>
                      <a:pPr marL="103505">
                        <a:lnSpc>
                          <a:spcPts val="765"/>
                        </a:lnSpc>
                        <a:spcBef>
                          <a:spcPts val="75"/>
                        </a:spcBef>
                      </a:pPr>
                      <a:r>
                        <a:rPr dirty="0" sz="650">
                          <a:latin typeface="Arial"/>
                          <a:cs typeface="Arial"/>
                        </a:rPr>
                        <a:t>29.8%</a:t>
                      </a:r>
                      <a:endParaRPr sz="650">
                        <a:latin typeface="Arial"/>
                        <a:cs typeface="Arial"/>
                      </a:endParaRPr>
                    </a:p>
                  </a:txBody>
                  <a:tcPr marL="0" marR="0" marB="0" marT="9525">
                    <a:lnB w="19050">
                      <a:solidFill>
                        <a:srgbClr val="000000"/>
                      </a:solidFill>
                      <a:prstDash val="solid"/>
                    </a:lnB>
                  </a:tcPr>
                </a:tc>
                <a:tc>
                  <a:txBody>
                    <a:bodyPr/>
                    <a:lstStyle/>
                    <a:p>
                      <a:pPr marL="101600">
                        <a:lnSpc>
                          <a:spcPts val="765"/>
                        </a:lnSpc>
                        <a:spcBef>
                          <a:spcPts val="75"/>
                        </a:spcBef>
                      </a:pPr>
                      <a:r>
                        <a:rPr dirty="0" sz="650">
                          <a:latin typeface="Arial"/>
                          <a:cs typeface="Arial"/>
                        </a:rPr>
                        <a:t>29.2%</a:t>
                      </a:r>
                      <a:endParaRPr sz="650">
                        <a:latin typeface="Arial"/>
                        <a:cs typeface="Arial"/>
                      </a:endParaRPr>
                    </a:p>
                  </a:txBody>
                  <a:tcPr marL="0" marR="0" marB="0" marT="9525">
                    <a:lnB w="19050">
                      <a:solidFill>
                        <a:srgbClr val="000000"/>
                      </a:solidFill>
                      <a:prstDash val="solid"/>
                    </a:lnB>
                  </a:tcPr>
                </a:tc>
                <a:tc>
                  <a:txBody>
                    <a:bodyPr/>
                    <a:lstStyle/>
                    <a:p>
                      <a:pPr marL="103505">
                        <a:lnSpc>
                          <a:spcPts val="765"/>
                        </a:lnSpc>
                        <a:spcBef>
                          <a:spcPts val="75"/>
                        </a:spcBef>
                      </a:pPr>
                      <a:r>
                        <a:rPr dirty="0" sz="650">
                          <a:latin typeface="Arial"/>
                          <a:cs typeface="Arial"/>
                        </a:rPr>
                        <a:t>15.5%</a:t>
                      </a:r>
                      <a:endParaRPr sz="650">
                        <a:latin typeface="Arial"/>
                        <a:cs typeface="Arial"/>
                      </a:endParaRPr>
                    </a:p>
                  </a:txBody>
                  <a:tcPr marL="0" marR="0" marB="0" marT="9525">
                    <a:lnB w="19050">
                      <a:solidFill>
                        <a:srgbClr val="000000"/>
                      </a:solidFill>
                      <a:prstDash val="solid"/>
                    </a:lnB>
                  </a:tcPr>
                </a:tc>
                <a:tc>
                  <a:txBody>
                    <a:bodyPr/>
                    <a:lstStyle/>
                    <a:p>
                      <a:pPr marL="102235">
                        <a:lnSpc>
                          <a:spcPts val="765"/>
                        </a:lnSpc>
                        <a:spcBef>
                          <a:spcPts val="75"/>
                        </a:spcBef>
                      </a:pPr>
                      <a:r>
                        <a:rPr dirty="0" sz="650">
                          <a:latin typeface="Arial"/>
                          <a:cs typeface="Arial"/>
                        </a:rPr>
                        <a:t>15.1%</a:t>
                      </a:r>
                      <a:endParaRPr sz="650">
                        <a:latin typeface="Arial"/>
                        <a:cs typeface="Arial"/>
                      </a:endParaRPr>
                    </a:p>
                  </a:txBody>
                  <a:tcPr marL="0" marR="0" marB="0" marT="9525">
                    <a:lnB w="19050">
                      <a:solidFill>
                        <a:srgbClr val="000000"/>
                      </a:solidFill>
                      <a:prstDash val="solid"/>
                    </a:lnB>
                  </a:tcPr>
                </a:tc>
                <a:tc>
                  <a:txBody>
                    <a:bodyPr/>
                    <a:lstStyle/>
                    <a:p>
                      <a:pPr marL="103505">
                        <a:lnSpc>
                          <a:spcPts val="765"/>
                        </a:lnSpc>
                        <a:spcBef>
                          <a:spcPts val="75"/>
                        </a:spcBef>
                      </a:pPr>
                      <a:r>
                        <a:rPr dirty="0" sz="650">
                          <a:latin typeface="Arial"/>
                          <a:cs typeface="Arial"/>
                        </a:rPr>
                        <a:t>10.5%</a:t>
                      </a:r>
                      <a:endParaRPr sz="650">
                        <a:latin typeface="Arial"/>
                        <a:cs typeface="Arial"/>
                      </a:endParaRPr>
                    </a:p>
                  </a:txBody>
                  <a:tcPr marL="0" marR="0" marB="0" marT="9525">
                    <a:lnB w="19050">
                      <a:solidFill>
                        <a:srgbClr val="000000"/>
                      </a:solidFill>
                      <a:prstDash val="solid"/>
                    </a:lnB>
                  </a:tcPr>
                </a:tc>
              </a:tr>
            </a:tbl>
          </a:graphicData>
        </a:graphic>
      </p:graphicFrame>
      <p:sp>
        <p:nvSpPr>
          <p:cNvPr id="9" name="object 9"/>
          <p:cNvSpPr txBox="1"/>
          <p:nvPr/>
        </p:nvSpPr>
        <p:spPr>
          <a:xfrm>
            <a:off x="527100" y="9192005"/>
            <a:ext cx="2585720" cy="14668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35">
                <a:latin typeface="Arial"/>
                <a:cs typeface="Arial"/>
              </a:rPr>
              <a:t> </a:t>
            </a:r>
            <a:r>
              <a:rPr dirty="0" sz="800" spc="-5">
                <a:latin typeface="Arial"/>
                <a:cs typeface="Arial"/>
              </a:rPr>
              <a:t>GLOBOCAN</a:t>
            </a:r>
            <a:r>
              <a:rPr dirty="0" sz="800" spc="-5">
                <a:latin typeface="PMingLiU"/>
                <a:cs typeface="PMingLiU"/>
              </a:rPr>
              <a:t>，</a:t>
            </a:r>
            <a:r>
              <a:rPr dirty="0" sz="800" spc="10">
                <a:latin typeface="PMingLiU"/>
                <a:cs typeface="PMingLiU"/>
              </a:rPr>
              <a:t>弗</a:t>
            </a:r>
            <a:r>
              <a:rPr dirty="0" sz="800" spc="-10">
                <a:latin typeface="PMingLiU"/>
                <a:cs typeface="PMingLiU"/>
              </a:rPr>
              <a:t>若斯</a:t>
            </a:r>
            <a:r>
              <a:rPr dirty="0" sz="800" spc="10">
                <a:latin typeface="PMingLiU"/>
                <a:cs typeface="PMingLiU"/>
              </a:rPr>
              <a:t>特</a:t>
            </a:r>
            <a:r>
              <a:rPr dirty="0" sz="800" spc="-10">
                <a:latin typeface="PMingLiU"/>
                <a:cs typeface="PMingLiU"/>
              </a:rPr>
              <a:t>沙利</a:t>
            </a:r>
            <a:r>
              <a:rPr dirty="0" sz="800" spc="10">
                <a:latin typeface="PMingLiU"/>
                <a:cs typeface="PMingLiU"/>
              </a:rPr>
              <a:t>文</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196205" cy="8474075"/>
          </a:xfrm>
          <a:prstGeom prst="rect">
            <a:avLst/>
          </a:prstGeom>
        </p:spPr>
        <p:txBody>
          <a:bodyPr wrap="square" lIns="0" tIns="12700" rIns="0" bIns="0" rtlCol="0" vert="horz">
            <a:spAutoFit/>
          </a:bodyPr>
          <a:lstStyle/>
          <a:p>
            <a:pPr marL="241300" marR="5080" indent="-228600">
              <a:lnSpc>
                <a:spcPct val="139600"/>
              </a:lnSpc>
              <a:spcBef>
                <a:spcPts val="100"/>
              </a:spcBef>
              <a:buFont typeface="Arial"/>
              <a:buAutoNum type="arabicParenR" startAt="3"/>
              <a:tabLst>
                <a:tab pos="241300" algn="l"/>
              </a:tabLst>
            </a:pPr>
            <a:r>
              <a:rPr dirty="0" sz="1000" spc="5" b="1">
                <a:latin typeface="Microsoft JhengHei UI"/>
                <a:cs typeface="Microsoft JhengHei UI"/>
              </a:rPr>
              <a:t>适用于</a:t>
            </a:r>
            <a:r>
              <a:rPr dirty="0" sz="1000" spc="90" b="1">
                <a:latin typeface="Microsoft JhengHei UI"/>
                <a:cs typeface="Microsoft JhengHei UI"/>
              </a:rPr>
              <a:t> </a:t>
            </a:r>
            <a:r>
              <a:rPr dirty="0" sz="1000" spc="-5" b="1">
                <a:latin typeface="Arial"/>
                <a:cs typeface="Arial"/>
              </a:rPr>
              <a:t>CD19</a:t>
            </a:r>
            <a:r>
              <a:rPr dirty="0" sz="1000" spc="50" b="1">
                <a:latin typeface="Arial"/>
                <a:cs typeface="Arial"/>
              </a:rPr>
              <a:t> </a:t>
            </a:r>
            <a:r>
              <a:rPr dirty="0" sz="1000" spc="-10" b="1">
                <a:latin typeface="Arial"/>
                <a:cs typeface="Arial"/>
              </a:rPr>
              <a:t>CAR-T</a:t>
            </a:r>
            <a:r>
              <a:rPr dirty="0" sz="1000" spc="45" b="1">
                <a:latin typeface="Arial"/>
                <a:cs typeface="Arial"/>
              </a:rPr>
              <a:t> </a:t>
            </a:r>
            <a:r>
              <a:rPr dirty="0" sz="1000" spc="5" b="1">
                <a:latin typeface="Microsoft JhengHei UI"/>
                <a:cs typeface="Microsoft JhengHei UI"/>
              </a:rPr>
              <a:t>治疗的人数</a:t>
            </a:r>
            <a:r>
              <a:rPr dirty="0" sz="1000">
                <a:latin typeface="PMingLiU"/>
                <a:cs typeface="PMingLiU"/>
              </a:rPr>
              <a:t>：</a:t>
            </a:r>
            <a:r>
              <a:rPr dirty="0" sz="1000">
                <a:latin typeface="Arial"/>
                <a:cs typeface="Arial"/>
              </a:rPr>
              <a:t>NHL</a:t>
            </a:r>
            <a:r>
              <a:rPr dirty="0" sz="1000" spc="-75">
                <a:latin typeface="Arial"/>
                <a:cs typeface="Arial"/>
              </a:rPr>
              <a:t> </a:t>
            </a:r>
            <a:r>
              <a:rPr dirty="0" sz="1000" spc="-20">
                <a:latin typeface="PMingLiU"/>
                <a:cs typeface="PMingLiU"/>
              </a:rPr>
              <a:t>各</a:t>
            </a:r>
            <a:r>
              <a:rPr dirty="0" sz="1000" spc="5">
                <a:latin typeface="PMingLiU"/>
                <a:cs typeface="PMingLiU"/>
              </a:rPr>
              <a:t>亚型</a:t>
            </a:r>
            <a:r>
              <a:rPr dirty="0" sz="1000" spc="-20">
                <a:latin typeface="PMingLiU"/>
                <a:cs typeface="PMingLiU"/>
              </a:rPr>
              <a:t>复</a:t>
            </a:r>
            <a:r>
              <a:rPr dirty="0" sz="1000" spc="5">
                <a:latin typeface="PMingLiU"/>
                <a:cs typeface="PMingLiU"/>
              </a:rPr>
              <a:t>发</a:t>
            </a:r>
            <a:r>
              <a:rPr dirty="0" sz="1000" spc="-20">
                <a:latin typeface="PMingLiU"/>
                <a:cs typeface="PMingLiU"/>
              </a:rPr>
              <a:t>患</a:t>
            </a:r>
            <a:r>
              <a:rPr dirty="0" sz="1000" spc="5">
                <a:latin typeface="PMingLiU"/>
                <a:cs typeface="PMingLiU"/>
              </a:rPr>
              <a:t>者比例</a:t>
            </a:r>
            <a:r>
              <a:rPr dirty="0" sz="1000" spc="-20">
                <a:latin typeface="PMingLiU"/>
                <a:cs typeface="PMingLiU"/>
              </a:rPr>
              <a:t>参</a:t>
            </a:r>
            <a:r>
              <a:rPr dirty="0" sz="1000" spc="5">
                <a:latin typeface="PMingLiU"/>
                <a:cs typeface="PMingLiU"/>
              </a:rPr>
              <a:t>考弗</a:t>
            </a:r>
            <a:r>
              <a:rPr dirty="0" sz="1000" spc="-20">
                <a:latin typeface="PMingLiU"/>
                <a:cs typeface="PMingLiU"/>
              </a:rPr>
              <a:t>若</a:t>
            </a:r>
            <a:r>
              <a:rPr dirty="0" sz="1000" spc="5">
                <a:latin typeface="PMingLiU"/>
                <a:cs typeface="PMingLiU"/>
              </a:rPr>
              <a:t>斯特</a:t>
            </a:r>
            <a:r>
              <a:rPr dirty="0" sz="1000" spc="-20">
                <a:latin typeface="PMingLiU"/>
                <a:cs typeface="PMingLiU"/>
              </a:rPr>
              <a:t>沙</a:t>
            </a:r>
            <a:r>
              <a:rPr dirty="0" sz="1000" spc="5">
                <a:latin typeface="PMingLiU"/>
                <a:cs typeface="PMingLiU"/>
              </a:rPr>
              <a:t>利文</a:t>
            </a:r>
            <a:r>
              <a:rPr dirty="0" sz="1000" spc="-20">
                <a:latin typeface="PMingLiU"/>
                <a:cs typeface="PMingLiU"/>
              </a:rPr>
              <a:t>报</a:t>
            </a:r>
            <a:r>
              <a:rPr dirty="0" sz="1000" spc="5">
                <a:latin typeface="PMingLiU"/>
                <a:cs typeface="PMingLiU"/>
              </a:rPr>
              <a:t>告，  各适应</a:t>
            </a:r>
            <a:r>
              <a:rPr dirty="0" sz="1000" spc="-20">
                <a:latin typeface="PMingLiU"/>
                <a:cs typeface="PMingLiU"/>
              </a:rPr>
              <a:t>症</a:t>
            </a:r>
            <a:r>
              <a:rPr dirty="0" sz="1000" spc="5">
                <a:latin typeface="PMingLiU"/>
                <a:cs typeface="PMingLiU"/>
              </a:rPr>
              <a:t>获批</a:t>
            </a:r>
            <a:r>
              <a:rPr dirty="0" sz="1000" spc="-20">
                <a:latin typeface="PMingLiU"/>
                <a:cs typeface="PMingLiU"/>
              </a:rPr>
              <a:t>年</a:t>
            </a:r>
            <a:r>
              <a:rPr dirty="0" sz="1000" spc="5">
                <a:latin typeface="PMingLiU"/>
                <a:cs typeface="PMingLiU"/>
              </a:rPr>
              <a:t>份参</a:t>
            </a:r>
            <a:r>
              <a:rPr dirty="0" sz="1000" spc="-20">
                <a:latin typeface="PMingLiU"/>
                <a:cs typeface="PMingLiU"/>
              </a:rPr>
              <a:t>考</a:t>
            </a:r>
            <a:r>
              <a:rPr dirty="0" sz="1000" spc="5">
                <a:latin typeface="PMingLiU"/>
                <a:cs typeface="PMingLiU"/>
              </a:rPr>
              <a:t>国内</a:t>
            </a:r>
            <a:r>
              <a:rPr dirty="0" sz="1000" spc="-20">
                <a:latin typeface="PMingLiU"/>
                <a:cs typeface="PMingLiU"/>
              </a:rPr>
              <a:t>临</a:t>
            </a:r>
            <a:r>
              <a:rPr dirty="0" sz="1000" spc="5">
                <a:latin typeface="PMingLiU"/>
                <a:cs typeface="PMingLiU"/>
              </a:rPr>
              <a:t>床进</a:t>
            </a:r>
            <a:r>
              <a:rPr dirty="0" sz="1000" spc="-20">
                <a:latin typeface="PMingLiU"/>
                <a:cs typeface="PMingLiU"/>
              </a:rPr>
              <a:t>度</a:t>
            </a:r>
            <a:r>
              <a:rPr dirty="0" sz="1000" spc="10">
                <a:latin typeface="PMingLiU"/>
                <a:cs typeface="PMingLiU"/>
              </a:rPr>
              <a:t>。</a:t>
            </a:r>
            <a:r>
              <a:rPr dirty="0" sz="1000" spc="-5">
                <a:latin typeface="Arial"/>
                <a:cs typeface="Arial"/>
              </a:rPr>
              <a:t>2021</a:t>
            </a:r>
            <a:r>
              <a:rPr dirty="0" sz="1000" spc="-75">
                <a:latin typeface="Arial"/>
                <a:cs typeface="Arial"/>
              </a:rPr>
              <a:t> </a:t>
            </a:r>
            <a:r>
              <a:rPr dirty="0" sz="1000" spc="5">
                <a:latin typeface="PMingLiU"/>
                <a:cs typeface="PMingLiU"/>
              </a:rPr>
              <a:t>年</a:t>
            </a:r>
            <a:r>
              <a:rPr dirty="0" sz="1000" spc="-15">
                <a:latin typeface="PMingLiU"/>
                <a:cs typeface="PMingLiU"/>
              </a:rPr>
              <a:t> </a:t>
            </a:r>
            <a:r>
              <a:rPr dirty="0" sz="1000" spc="-5">
                <a:latin typeface="Arial"/>
                <a:cs typeface="Arial"/>
              </a:rPr>
              <a:t>3L</a:t>
            </a:r>
            <a:r>
              <a:rPr dirty="0" sz="1000" spc="75">
                <a:latin typeface="Arial"/>
                <a:cs typeface="Arial"/>
              </a:rPr>
              <a:t> </a:t>
            </a:r>
            <a:r>
              <a:rPr dirty="0" sz="1000" spc="-5">
                <a:latin typeface="Arial"/>
                <a:cs typeface="Arial"/>
              </a:rPr>
              <a:t>LBCL</a:t>
            </a:r>
            <a:r>
              <a:rPr dirty="0" sz="1000" spc="-75">
                <a:latin typeface="Arial"/>
                <a:cs typeface="Arial"/>
              </a:rPr>
              <a:t> </a:t>
            </a:r>
            <a:r>
              <a:rPr dirty="0" sz="1000" spc="5">
                <a:latin typeface="PMingLiU"/>
                <a:cs typeface="PMingLiU"/>
              </a:rPr>
              <a:t>适应症首</a:t>
            </a:r>
            <a:r>
              <a:rPr dirty="0" sz="1000" spc="-20">
                <a:latin typeface="PMingLiU"/>
                <a:cs typeface="PMingLiU"/>
              </a:rPr>
              <a:t>次</a:t>
            </a:r>
            <a:r>
              <a:rPr dirty="0" sz="1000" spc="5">
                <a:latin typeface="PMingLiU"/>
                <a:cs typeface="PMingLiU"/>
              </a:rPr>
              <a:t>在中</a:t>
            </a:r>
            <a:r>
              <a:rPr dirty="0" sz="1000" spc="-20">
                <a:latin typeface="PMingLiU"/>
                <a:cs typeface="PMingLiU"/>
              </a:rPr>
              <a:t>国</a:t>
            </a:r>
            <a:r>
              <a:rPr dirty="0" sz="1000" spc="5">
                <a:latin typeface="PMingLiU"/>
                <a:cs typeface="PMingLiU"/>
              </a:rPr>
              <a:t>获批</a:t>
            </a:r>
            <a:r>
              <a:rPr dirty="0" sz="1000" spc="-20">
                <a:latin typeface="PMingLiU"/>
                <a:cs typeface="PMingLiU"/>
              </a:rPr>
              <a:t>，</a:t>
            </a:r>
            <a:r>
              <a:rPr dirty="0" sz="1000" spc="5">
                <a:latin typeface="PMingLiU"/>
                <a:cs typeface="PMingLiU"/>
              </a:rPr>
              <a:t>我们 预测</a:t>
            </a:r>
            <a:r>
              <a:rPr dirty="0" sz="1000" spc="-20">
                <a:latin typeface="PMingLiU"/>
                <a:cs typeface="PMingLiU"/>
              </a:rPr>
              <a:t> </a:t>
            </a:r>
            <a:r>
              <a:rPr dirty="0" sz="1000" spc="-5">
                <a:latin typeface="Arial"/>
                <a:cs typeface="Arial"/>
              </a:rPr>
              <a:t>3L</a:t>
            </a:r>
            <a:r>
              <a:rPr dirty="0" sz="1000" spc="-90">
                <a:latin typeface="Arial"/>
                <a:cs typeface="Arial"/>
              </a:rPr>
              <a:t> </a:t>
            </a:r>
            <a:r>
              <a:rPr dirty="0" sz="1000">
                <a:latin typeface="Arial"/>
                <a:cs typeface="Arial"/>
              </a:rPr>
              <a:t>FL/</a:t>
            </a:r>
            <a:r>
              <a:rPr dirty="0" sz="1000" spc="-55">
                <a:latin typeface="Arial"/>
                <a:cs typeface="Arial"/>
              </a:rPr>
              <a:t> </a:t>
            </a:r>
            <a:r>
              <a:rPr dirty="0" sz="1000" spc="-5">
                <a:latin typeface="Arial"/>
                <a:cs typeface="Arial"/>
              </a:rPr>
              <a:t>3L</a:t>
            </a:r>
            <a:r>
              <a:rPr dirty="0" sz="1000" spc="-95">
                <a:latin typeface="Arial"/>
                <a:cs typeface="Arial"/>
              </a:rPr>
              <a:t> </a:t>
            </a:r>
            <a:r>
              <a:rPr dirty="0" sz="1000" spc="-5">
                <a:latin typeface="Arial"/>
                <a:cs typeface="Arial"/>
              </a:rPr>
              <a:t>MCL/</a:t>
            </a:r>
            <a:r>
              <a:rPr dirty="0" sz="1000" spc="-55">
                <a:latin typeface="Arial"/>
                <a:cs typeface="Arial"/>
              </a:rPr>
              <a:t> </a:t>
            </a:r>
            <a:r>
              <a:rPr dirty="0" sz="1000" spc="-5">
                <a:latin typeface="Arial"/>
                <a:cs typeface="Arial"/>
              </a:rPr>
              <a:t>3L</a:t>
            </a:r>
            <a:r>
              <a:rPr dirty="0" sz="1000" spc="-70">
                <a:latin typeface="Arial"/>
                <a:cs typeface="Arial"/>
              </a:rPr>
              <a:t> </a:t>
            </a:r>
            <a:r>
              <a:rPr dirty="0" sz="1000" spc="-5">
                <a:latin typeface="Arial"/>
                <a:cs typeface="Arial"/>
              </a:rPr>
              <a:t>CLL</a:t>
            </a:r>
            <a:r>
              <a:rPr dirty="0" sz="1000" spc="-95">
                <a:latin typeface="Arial"/>
                <a:cs typeface="Arial"/>
              </a:rPr>
              <a:t> </a:t>
            </a:r>
            <a:r>
              <a:rPr dirty="0" sz="1000" spc="5">
                <a:latin typeface="PMingLiU"/>
                <a:cs typeface="PMingLiU"/>
              </a:rPr>
              <a:t>适应</a:t>
            </a:r>
            <a:r>
              <a:rPr dirty="0" sz="1000" spc="-20">
                <a:latin typeface="PMingLiU"/>
                <a:cs typeface="PMingLiU"/>
              </a:rPr>
              <a:t>症</a:t>
            </a:r>
            <a:r>
              <a:rPr dirty="0" sz="1000" spc="5">
                <a:latin typeface="PMingLiU"/>
                <a:cs typeface="PMingLiU"/>
              </a:rPr>
              <a:t>分</a:t>
            </a:r>
            <a:r>
              <a:rPr dirty="0" sz="1000" spc="-20">
                <a:latin typeface="PMingLiU"/>
                <a:cs typeface="PMingLiU"/>
              </a:rPr>
              <a:t>别</a:t>
            </a:r>
            <a:r>
              <a:rPr dirty="0" sz="1000" spc="5">
                <a:latin typeface="PMingLiU"/>
                <a:cs typeface="PMingLiU"/>
              </a:rPr>
              <a:t>于</a:t>
            </a:r>
            <a:r>
              <a:rPr dirty="0" sz="1000" spc="-15">
                <a:latin typeface="PMingLiU"/>
                <a:cs typeface="PMingLiU"/>
              </a:rPr>
              <a:t> </a:t>
            </a:r>
            <a:r>
              <a:rPr dirty="0" sz="1000" spc="-5">
                <a:latin typeface="Arial"/>
                <a:cs typeface="Arial"/>
              </a:rPr>
              <a:t>2022E/</a:t>
            </a:r>
            <a:r>
              <a:rPr dirty="0" sz="1000" spc="-55">
                <a:latin typeface="Arial"/>
                <a:cs typeface="Arial"/>
              </a:rPr>
              <a:t> </a:t>
            </a:r>
            <a:r>
              <a:rPr dirty="0" sz="1000" spc="-5">
                <a:latin typeface="Arial"/>
                <a:cs typeface="Arial"/>
              </a:rPr>
              <a:t>2023E/</a:t>
            </a:r>
            <a:r>
              <a:rPr dirty="0" sz="1000" spc="-55">
                <a:latin typeface="Arial"/>
                <a:cs typeface="Arial"/>
              </a:rPr>
              <a:t> </a:t>
            </a:r>
            <a:r>
              <a:rPr dirty="0" sz="1000" spc="-5">
                <a:latin typeface="Arial"/>
                <a:cs typeface="Arial"/>
              </a:rPr>
              <a:t>2024E</a:t>
            </a:r>
            <a:r>
              <a:rPr dirty="0" sz="1000" spc="-80">
                <a:latin typeface="Arial"/>
                <a:cs typeface="Arial"/>
              </a:rPr>
              <a:t> </a:t>
            </a:r>
            <a:r>
              <a:rPr dirty="0" sz="1000" spc="5">
                <a:latin typeface="PMingLiU"/>
                <a:cs typeface="PMingLiU"/>
              </a:rPr>
              <a:t>获批，</a:t>
            </a:r>
            <a:r>
              <a:rPr dirty="0" sz="1000" spc="-20">
                <a:latin typeface="PMingLiU"/>
                <a:cs typeface="PMingLiU"/>
              </a:rPr>
              <a:t>预</a:t>
            </a:r>
            <a:r>
              <a:rPr dirty="0" sz="1000" spc="5">
                <a:latin typeface="PMingLiU"/>
                <a:cs typeface="PMingLiU"/>
              </a:rPr>
              <a:t>计</a:t>
            </a:r>
            <a:r>
              <a:rPr dirty="0" sz="1000" spc="-15">
                <a:latin typeface="PMingLiU"/>
                <a:cs typeface="PMingLiU"/>
              </a:rPr>
              <a:t> </a:t>
            </a:r>
            <a:r>
              <a:rPr dirty="0" sz="1000" spc="-5">
                <a:latin typeface="Arial"/>
                <a:cs typeface="Arial"/>
              </a:rPr>
              <a:t>2L</a:t>
            </a:r>
            <a:r>
              <a:rPr dirty="0" sz="1000" spc="-75">
                <a:latin typeface="Arial"/>
                <a:cs typeface="Arial"/>
              </a:rPr>
              <a:t> </a:t>
            </a:r>
            <a:r>
              <a:rPr dirty="0" sz="1000" spc="-5">
                <a:latin typeface="Arial"/>
                <a:cs typeface="Arial"/>
              </a:rPr>
              <a:t>LBCL/  2L</a:t>
            </a:r>
            <a:r>
              <a:rPr dirty="0" sz="1000" spc="25">
                <a:latin typeface="Arial"/>
                <a:cs typeface="Arial"/>
              </a:rPr>
              <a:t> </a:t>
            </a:r>
            <a:r>
              <a:rPr dirty="0" sz="1000" spc="5">
                <a:latin typeface="Arial"/>
                <a:cs typeface="Arial"/>
              </a:rPr>
              <a:t>FL</a:t>
            </a:r>
            <a:r>
              <a:rPr dirty="0" sz="1000" spc="30">
                <a:latin typeface="Arial"/>
                <a:cs typeface="Arial"/>
              </a:rPr>
              <a:t> </a:t>
            </a:r>
            <a:r>
              <a:rPr dirty="0" sz="1000">
                <a:latin typeface="Arial"/>
                <a:cs typeface="Arial"/>
              </a:rPr>
              <a:t>/</a:t>
            </a:r>
            <a:r>
              <a:rPr dirty="0" sz="1000" spc="45">
                <a:latin typeface="Arial"/>
                <a:cs typeface="Arial"/>
              </a:rPr>
              <a:t> </a:t>
            </a:r>
            <a:r>
              <a:rPr dirty="0" sz="1000" spc="-5">
                <a:latin typeface="Arial"/>
                <a:cs typeface="Arial"/>
              </a:rPr>
              <a:t>2L</a:t>
            </a:r>
            <a:r>
              <a:rPr dirty="0" sz="1000" spc="25">
                <a:latin typeface="Arial"/>
                <a:cs typeface="Arial"/>
              </a:rPr>
              <a:t> </a:t>
            </a:r>
            <a:r>
              <a:rPr dirty="0" sz="1000" spc="-5">
                <a:latin typeface="Arial"/>
                <a:cs typeface="Arial"/>
              </a:rPr>
              <a:t>MCL/</a:t>
            </a:r>
            <a:r>
              <a:rPr dirty="0" sz="1000" spc="45">
                <a:latin typeface="Arial"/>
                <a:cs typeface="Arial"/>
              </a:rPr>
              <a:t> </a:t>
            </a:r>
            <a:r>
              <a:rPr dirty="0" sz="1000" spc="-5">
                <a:latin typeface="Arial"/>
                <a:cs typeface="Arial"/>
              </a:rPr>
              <a:t>2L</a:t>
            </a:r>
            <a:r>
              <a:rPr dirty="0" sz="1000" spc="30">
                <a:latin typeface="Arial"/>
                <a:cs typeface="Arial"/>
              </a:rPr>
              <a:t> </a:t>
            </a:r>
            <a:r>
              <a:rPr dirty="0" sz="1000" spc="-5">
                <a:latin typeface="Arial"/>
                <a:cs typeface="Arial"/>
              </a:rPr>
              <a:t>CLL</a:t>
            </a:r>
            <a:r>
              <a:rPr dirty="0" sz="1000" spc="-70">
                <a:latin typeface="Arial"/>
                <a:cs typeface="Arial"/>
              </a:rPr>
              <a:t> </a:t>
            </a:r>
            <a:r>
              <a:rPr dirty="0" sz="1000" spc="5">
                <a:latin typeface="PMingLiU"/>
                <a:cs typeface="PMingLiU"/>
              </a:rPr>
              <a:t>适应</a:t>
            </a:r>
            <a:r>
              <a:rPr dirty="0" sz="1000" spc="-20">
                <a:latin typeface="PMingLiU"/>
                <a:cs typeface="PMingLiU"/>
              </a:rPr>
              <a:t>症</a:t>
            </a:r>
            <a:r>
              <a:rPr dirty="0" sz="1000" spc="5">
                <a:latin typeface="PMingLiU"/>
                <a:cs typeface="PMingLiU"/>
              </a:rPr>
              <a:t>分别于</a:t>
            </a:r>
            <a:r>
              <a:rPr dirty="0" sz="1000" spc="-15">
                <a:latin typeface="PMingLiU"/>
                <a:cs typeface="PMingLiU"/>
              </a:rPr>
              <a:t> </a:t>
            </a:r>
            <a:r>
              <a:rPr dirty="0" sz="1000" spc="-5">
                <a:latin typeface="Arial"/>
                <a:cs typeface="Arial"/>
              </a:rPr>
              <a:t>2024E/</a:t>
            </a:r>
            <a:r>
              <a:rPr dirty="0" sz="1000" spc="40">
                <a:latin typeface="Arial"/>
                <a:cs typeface="Arial"/>
              </a:rPr>
              <a:t> </a:t>
            </a:r>
            <a:r>
              <a:rPr dirty="0" sz="1000" spc="-5">
                <a:latin typeface="Arial"/>
                <a:cs typeface="Arial"/>
              </a:rPr>
              <a:t>2025E/</a:t>
            </a:r>
            <a:r>
              <a:rPr dirty="0" sz="1000" spc="15">
                <a:latin typeface="Arial"/>
                <a:cs typeface="Arial"/>
              </a:rPr>
              <a:t> </a:t>
            </a:r>
            <a:r>
              <a:rPr dirty="0" sz="1000" spc="-5">
                <a:latin typeface="Arial"/>
                <a:cs typeface="Arial"/>
              </a:rPr>
              <a:t>2026E/</a:t>
            </a:r>
            <a:r>
              <a:rPr dirty="0" sz="1000" spc="40">
                <a:latin typeface="Arial"/>
                <a:cs typeface="Arial"/>
              </a:rPr>
              <a:t> </a:t>
            </a:r>
            <a:r>
              <a:rPr dirty="0" sz="1000" spc="-5">
                <a:latin typeface="Arial"/>
                <a:cs typeface="Arial"/>
              </a:rPr>
              <a:t>2027E</a:t>
            </a:r>
            <a:r>
              <a:rPr dirty="0" sz="1000" spc="-60">
                <a:latin typeface="Arial"/>
                <a:cs typeface="Arial"/>
              </a:rPr>
              <a:t> </a:t>
            </a:r>
            <a:r>
              <a:rPr dirty="0" sz="1000" spc="5">
                <a:latin typeface="PMingLiU"/>
                <a:cs typeface="PMingLiU"/>
              </a:rPr>
              <a:t>获批。历年</a:t>
            </a:r>
            <a:r>
              <a:rPr dirty="0" sz="1000" spc="-20">
                <a:latin typeface="PMingLiU"/>
                <a:cs typeface="PMingLiU"/>
              </a:rPr>
              <a:t>适</a:t>
            </a:r>
            <a:r>
              <a:rPr dirty="0" sz="1000" spc="5">
                <a:latin typeface="PMingLiU"/>
                <a:cs typeface="PMingLiU"/>
              </a:rPr>
              <a:t>用 于</a:t>
            </a:r>
            <a:r>
              <a:rPr dirty="0" sz="1000" spc="170">
                <a:latin typeface="PMingLiU"/>
                <a:cs typeface="PMingLiU"/>
              </a:rPr>
              <a:t> </a:t>
            </a:r>
            <a:r>
              <a:rPr dirty="0" sz="1000" spc="-5">
                <a:latin typeface="Arial"/>
                <a:cs typeface="Arial"/>
              </a:rPr>
              <a:t>CD19</a:t>
            </a:r>
            <a:r>
              <a:rPr dirty="0" sz="1000" spc="145">
                <a:latin typeface="Arial"/>
                <a:cs typeface="Arial"/>
              </a:rPr>
              <a:t> </a:t>
            </a:r>
            <a:r>
              <a:rPr dirty="0" sz="1000" spc="-5">
                <a:latin typeface="Arial"/>
                <a:cs typeface="Arial"/>
              </a:rPr>
              <a:t>CAR-T</a:t>
            </a:r>
            <a:r>
              <a:rPr dirty="0" sz="1000" spc="135">
                <a:latin typeface="Arial"/>
                <a:cs typeface="Arial"/>
              </a:rPr>
              <a:t> </a:t>
            </a:r>
            <a:r>
              <a:rPr dirty="0" sz="1000" spc="5">
                <a:latin typeface="PMingLiU"/>
                <a:cs typeface="PMingLiU"/>
              </a:rPr>
              <a:t>治疗</a:t>
            </a:r>
            <a:r>
              <a:rPr dirty="0" sz="1000" spc="-20">
                <a:latin typeface="PMingLiU"/>
                <a:cs typeface="PMingLiU"/>
              </a:rPr>
              <a:t>的</a:t>
            </a:r>
            <a:r>
              <a:rPr dirty="0" sz="1000" spc="5">
                <a:latin typeface="PMingLiU"/>
                <a:cs typeface="PMingLiU"/>
              </a:rPr>
              <a:t>人</a:t>
            </a:r>
            <a:r>
              <a:rPr dirty="0" sz="1000" spc="-20">
                <a:latin typeface="PMingLiU"/>
                <a:cs typeface="PMingLiU"/>
              </a:rPr>
              <a:t>数</a:t>
            </a:r>
            <a:r>
              <a:rPr dirty="0" sz="1000" spc="5">
                <a:latin typeface="PMingLiU"/>
                <a:cs typeface="PMingLiU"/>
              </a:rPr>
              <a:t>根据</a:t>
            </a:r>
            <a:r>
              <a:rPr dirty="0" sz="1000" spc="-20">
                <a:latin typeface="PMingLiU"/>
                <a:cs typeface="PMingLiU"/>
              </a:rPr>
              <a:t>各</a:t>
            </a:r>
            <a:r>
              <a:rPr dirty="0" sz="1000" spc="5">
                <a:latin typeface="PMingLiU"/>
                <a:cs typeface="PMingLiU"/>
              </a:rPr>
              <a:t>适应</a:t>
            </a:r>
            <a:r>
              <a:rPr dirty="0" sz="1000" spc="-20">
                <a:latin typeface="PMingLiU"/>
                <a:cs typeface="PMingLiU"/>
              </a:rPr>
              <a:t>症</a:t>
            </a:r>
            <a:r>
              <a:rPr dirty="0" sz="1000" spc="5">
                <a:latin typeface="PMingLiU"/>
                <a:cs typeface="PMingLiU"/>
              </a:rPr>
              <a:t>存量</a:t>
            </a:r>
            <a:r>
              <a:rPr dirty="0" sz="1000" spc="-20">
                <a:latin typeface="PMingLiU"/>
                <a:cs typeface="PMingLiU"/>
              </a:rPr>
              <a:t>患</a:t>
            </a:r>
            <a:r>
              <a:rPr dirty="0" sz="1000" spc="5">
                <a:latin typeface="PMingLiU"/>
                <a:cs typeface="PMingLiU"/>
              </a:rPr>
              <a:t>病</a:t>
            </a:r>
            <a:r>
              <a:rPr dirty="0" sz="1000" spc="-20">
                <a:latin typeface="PMingLiU"/>
                <a:cs typeface="PMingLiU"/>
              </a:rPr>
              <a:t>人</a:t>
            </a:r>
            <a:r>
              <a:rPr dirty="0" sz="1000" spc="5">
                <a:latin typeface="PMingLiU"/>
                <a:cs typeface="PMingLiU"/>
              </a:rPr>
              <a:t>数进行</a:t>
            </a:r>
            <a:r>
              <a:rPr dirty="0" sz="1000" spc="-20">
                <a:latin typeface="PMingLiU"/>
                <a:cs typeface="PMingLiU"/>
              </a:rPr>
              <a:t>加</a:t>
            </a:r>
            <a:r>
              <a:rPr dirty="0" sz="1000" spc="5">
                <a:latin typeface="PMingLiU"/>
                <a:cs typeface="PMingLiU"/>
              </a:rPr>
              <a:t>总得</a:t>
            </a:r>
            <a:r>
              <a:rPr dirty="0" sz="1000" spc="-20">
                <a:latin typeface="PMingLiU"/>
                <a:cs typeface="PMingLiU"/>
              </a:rPr>
              <a:t>到</a:t>
            </a:r>
            <a:r>
              <a:rPr dirty="0" sz="1000" spc="15">
                <a:latin typeface="PMingLiU"/>
                <a:cs typeface="PMingLiU"/>
              </a:rPr>
              <a:t>。</a:t>
            </a:r>
            <a:r>
              <a:rPr dirty="0" sz="1000">
                <a:latin typeface="Arial"/>
                <a:cs typeface="Arial"/>
              </a:rPr>
              <a:t>ALL</a:t>
            </a:r>
            <a:r>
              <a:rPr dirty="0" sz="1000" spc="-50">
                <a:latin typeface="Arial"/>
                <a:cs typeface="Arial"/>
              </a:rPr>
              <a:t> </a:t>
            </a:r>
            <a:r>
              <a:rPr dirty="0" sz="1000" spc="5">
                <a:latin typeface="PMingLiU"/>
                <a:cs typeface="PMingLiU"/>
              </a:rPr>
              <a:t>复发</a:t>
            </a:r>
            <a:r>
              <a:rPr dirty="0" sz="1000" spc="-20">
                <a:latin typeface="PMingLiU"/>
                <a:cs typeface="PMingLiU"/>
              </a:rPr>
              <a:t>比</a:t>
            </a:r>
            <a:r>
              <a:rPr dirty="0" sz="1000" spc="5">
                <a:latin typeface="PMingLiU"/>
                <a:cs typeface="PMingLiU"/>
              </a:rPr>
              <a:t>例 </a:t>
            </a:r>
            <a:r>
              <a:rPr dirty="0" sz="1000" spc="25">
                <a:latin typeface="PMingLiU"/>
                <a:cs typeface="PMingLiU"/>
              </a:rPr>
              <a:t>参</a:t>
            </a:r>
            <a:r>
              <a:rPr dirty="0" sz="1000" spc="5">
                <a:latin typeface="PMingLiU"/>
                <a:cs typeface="PMingLiU"/>
              </a:rPr>
              <a:t>考中</a:t>
            </a:r>
            <a:r>
              <a:rPr dirty="0" sz="1000" spc="25">
                <a:latin typeface="PMingLiU"/>
                <a:cs typeface="PMingLiU"/>
              </a:rPr>
              <a:t>国</a:t>
            </a:r>
            <a:r>
              <a:rPr dirty="0" sz="1000" spc="5">
                <a:latin typeface="PMingLiU"/>
                <a:cs typeface="PMingLiU"/>
              </a:rPr>
              <a:t>医学</a:t>
            </a:r>
            <a:r>
              <a:rPr dirty="0" sz="1000" spc="25">
                <a:latin typeface="PMingLiU"/>
                <a:cs typeface="PMingLiU"/>
              </a:rPr>
              <a:t>科</a:t>
            </a:r>
            <a:r>
              <a:rPr dirty="0" sz="1000" spc="5">
                <a:latin typeface="PMingLiU"/>
                <a:cs typeface="PMingLiU"/>
              </a:rPr>
              <a:t>学院</a:t>
            </a:r>
            <a:r>
              <a:rPr dirty="0" sz="1000" spc="25">
                <a:latin typeface="PMingLiU"/>
                <a:cs typeface="PMingLiU"/>
              </a:rPr>
              <a:t>血</a:t>
            </a:r>
            <a:r>
              <a:rPr dirty="0" sz="1000" spc="5">
                <a:latin typeface="PMingLiU"/>
                <a:cs typeface="PMingLiU"/>
              </a:rPr>
              <a:t>液病</a:t>
            </a:r>
            <a:r>
              <a:rPr dirty="0" sz="1000" spc="25">
                <a:latin typeface="PMingLiU"/>
                <a:cs typeface="PMingLiU"/>
              </a:rPr>
              <a:t>医</a:t>
            </a:r>
            <a:r>
              <a:rPr dirty="0" sz="1000" spc="5">
                <a:latin typeface="PMingLiU"/>
                <a:cs typeface="PMingLiU"/>
              </a:rPr>
              <a:t>院</a:t>
            </a:r>
            <a:r>
              <a:rPr dirty="0" sz="1000" spc="25">
                <a:latin typeface="PMingLiU"/>
                <a:cs typeface="PMingLiU"/>
              </a:rPr>
              <a:t>白</a:t>
            </a:r>
            <a:r>
              <a:rPr dirty="0" sz="1000" spc="5">
                <a:latin typeface="PMingLiU"/>
                <a:cs typeface="PMingLiU"/>
              </a:rPr>
              <a:t>血病</a:t>
            </a:r>
            <a:r>
              <a:rPr dirty="0" sz="1000" spc="25">
                <a:latin typeface="PMingLiU"/>
                <a:cs typeface="PMingLiU"/>
              </a:rPr>
              <a:t>诊</a:t>
            </a:r>
            <a:r>
              <a:rPr dirty="0" sz="1000" spc="5">
                <a:latin typeface="PMingLiU"/>
                <a:cs typeface="PMingLiU"/>
              </a:rPr>
              <a:t>疗中</a:t>
            </a:r>
            <a:r>
              <a:rPr dirty="0" sz="1000" spc="25">
                <a:latin typeface="PMingLiU"/>
                <a:cs typeface="PMingLiU"/>
              </a:rPr>
              <a:t>心</a:t>
            </a:r>
            <a:r>
              <a:rPr dirty="0" sz="1000" spc="5">
                <a:latin typeface="PMingLiU"/>
                <a:cs typeface="PMingLiU"/>
              </a:rPr>
              <a:t>发表的</a:t>
            </a:r>
            <a:r>
              <a:rPr dirty="0" sz="1000" spc="25">
                <a:latin typeface="PMingLiU"/>
                <a:cs typeface="PMingLiU"/>
              </a:rPr>
              <a:t>《</a:t>
            </a:r>
            <a:r>
              <a:rPr dirty="0" sz="1000" spc="5">
                <a:latin typeface="PMingLiU"/>
                <a:cs typeface="PMingLiU"/>
              </a:rPr>
              <a:t>成年</a:t>
            </a:r>
            <a:r>
              <a:rPr dirty="0" sz="1000" spc="25">
                <a:latin typeface="PMingLiU"/>
                <a:cs typeface="PMingLiU"/>
              </a:rPr>
              <a:t>人</a:t>
            </a:r>
            <a:r>
              <a:rPr dirty="0" sz="1000" spc="5">
                <a:latin typeface="PMingLiU"/>
                <a:cs typeface="PMingLiU"/>
              </a:rPr>
              <a:t>复</a:t>
            </a:r>
            <a:r>
              <a:rPr dirty="0" sz="1000" spc="20">
                <a:latin typeface="PMingLiU"/>
                <a:cs typeface="PMingLiU"/>
              </a:rPr>
              <a:t>发</a:t>
            </a:r>
            <a:r>
              <a:rPr dirty="0" sz="1000" spc="30">
                <a:latin typeface="Arial"/>
                <a:cs typeface="Arial"/>
              </a:rPr>
              <a:t>/</a:t>
            </a:r>
            <a:r>
              <a:rPr dirty="0" sz="1000" spc="5">
                <a:latin typeface="PMingLiU"/>
                <a:cs typeface="PMingLiU"/>
              </a:rPr>
              <a:t>难治</a:t>
            </a:r>
            <a:r>
              <a:rPr dirty="0" sz="1000" spc="25">
                <a:latin typeface="PMingLiU"/>
                <a:cs typeface="PMingLiU"/>
              </a:rPr>
              <a:t>性</a:t>
            </a:r>
            <a:r>
              <a:rPr dirty="0" sz="1000" spc="5">
                <a:latin typeface="PMingLiU"/>
                <a:cs typeface="PMingLiU"/>
              </a:rPr>
              <a:t>急性</a:t>
            </a:r>
            <a:r>
              <a:rPr dirty="0" sz="1000" spc="25">
                <a:latin typeface="PMingLiU"/>
                <a:cs typeface="PMingLiU"/>
              </a:rPr>
              <a:t>淋</a:t>
            </a:r>
            <a:r>
              <a:rPr dirty="0" sz="1000" spc="5">
                <a:latin typeface="PMingLiU"/>
                <a:cs typeface="PMingLiU"/>
              </a:rPr>
              <a:t>巴 细胞白</a:t>
            </a:r>
            <a:r>
              <a:rPr dirty="0" sz="1000" spc="-20">
                <a:latin typeface="PMingLiU"/>
                <a:cs typeface="PMingLiU"/>
              </a:rPr>
              <a:t>血</a:t>
            </a:r>
            <a:r>
              <a:rPr dirty="0" sz="1000" spc="5">
                <a:latin typeface="PMingLiU"/>
                <a:cs typeface="PMingLiU"/>
              </a:rPr>
              <a:t>病的</a:t>
            </a:r>
            <a:r>
              <a:rPr dirty="0" sz="1000" spc="-20">
                <a:latin typeface="PMingLiU"/>
                <a:cs typeface="PMingLiU"/>
              </a:rPr>
              <a:t>研</a:t>
            </a:r>
            <a:r>
              <a:rPr dirty="0" sz="1000" spc="5">
                <a:latin typeface="PMingLiU"/>
                <a:cs typeface="PMingLiU"/>
              </a:rPr>
              <a:t>究进</a:t>
            </a:r>
            <a:r>
              <a:rPr dirty="0" sz="1000" spc="-20">
                <a:latin typeface="PMingLiU"/>
                <a:cs typeface="PMingLiU"/>
              </a:rPr>
              <a:t>展</a:t>
            </a:r>
            <a:r>
              <a:rPr dirty="0" sz="1000" spc="5">
                <a:latin typeface="PMingLiU"/>
                <a:cs typeface="PMingLiU"/>
              </a:rPr>
              <a:t>》。</a:t>
            </a:r>
            <a:r>
              <a:rPr dirty="0" sz="1000" spc="-20">
                <a:latin typeface="PMingLiU"/>
                <a:cs typeface="PMingLiU"/>
              </a:rPr>
              <a:t>由</a:t>
            </a:r>
            <a:r>
              <a:rPr dirty="0" sz="1000" spc="5">
                <a:latin typeface="PMingLiU"/>
                <a:cs typeface="PMingLiU"/>
              </a:rPr>
              <a:t>于目</a:t>
            </a:r>
            <a:r>
              <a:rPr dirty="0" sz="1000" spc="-20">
                <a:latin typeface="PMingLiU"/>
                <a:cs typeface="PMingLiU"/>
              </a:rPr>
              <a:t>前</a:t>
            </a:r>
            <a:r>
              <a:rPr dirty="0" sz="1000" spc="5">
                <a:latin typeface="PMingLiU"/>
                <a:cs typeface="PMingLiU"/>
              </a:rPr>
              <a:t>国内</a:t>
            </a:r>
            <a:r>
              <a:rPr dirty="0" sz="1000" spc="35">
                <a:latin typeface="PMingLiU"/>
                <a:cs typeface="PMingLiU"/>
              </a:rPr>
              <a:t> </a:t>
            </a:r>
            <a:r>
              <a:rPr dirty="0" sz="1000" spc="-5">
                <a:latin typeface="Arial"/>
                <a:cs typeface="Arial"/>
              </a:rPr>
              <a:t>CD19</a:t>
            </a:r>
            <a:r>
              <a:rPr dirty="0" sz="1000" spc="140">
                <a:latin typeface="Arial"/>
                <a:cs typeface="Arial"/>
              </a:rPr>
              <a:t> </a:t>
            </a:r>
            <a:r>
              <a:rPr dirty="0" sz="1000" spc="-5">
                <a:latin typeface="Arial"/>
                <a:cs typeface="Arial"/>
              </a:rPr>
              <a:t>CAR-T</a:t>
            </a:r>
            <a:r>
              <a:rPr dirty="0" sz="1000" spc="-55">
                <a:latin typeface="Arial"/>
                <a:cs typeface="Arial"/>
              </a:rPr>
              <a:t> </a:t>
            </a:r>
            <a:r>
              <a:rPr dirty="0" sz="1000" spc="5">
                <a:latin typeface="PMingLiU"/>
                <a:cs typeface="PMingLiU"/>
              </a:rPr>
              <a:t>产品在</a:t>
            </a:r>
            <a:r>
              <a:rPr dirty="0" sz="1000" spc="35">
                <a:latin typeface="PMingLiU"/>
                <a:cs typeface="PMingLiU"/>
              </a:rPr>
              <a:t> </a:t>
            </a:r>
            <a:r>
              <a:rPr dirty="0" sz="1000" spc="-5">
                <a:latin typeface="Arial"/>
                <a:cs typeface="Arial"/>
              </a:rPr>
              <a:t>B-ALL</a:t>
            </a:r>
            <a:r>
              <a:rPr dirty="0" sz="1000" spc="-25">
                <a:latin typeface="Arial"/>
                <a:cs typeface="Arial"/>
              </a:rPr>
              <a:t> </a:t>
            </a:r>
            <a:r>
              <a:rPr dirty="0" sz="1000" spc="5">
                <a:latin typeface="PMingLiU"/>
                <a:cs typeface="PMingLiU"/>
              </a:rPr>
              <a:t>适</a:t>
            </a:r>
            <a:r>
              <a:rPr dirty="0" sz="1000" spc="-20">
                <a:latin typeface="PMingLiU"/>
                <a:cs typeface="PMingLiU"/>
              </a:rPr>
              <a:t>应</a:t>
            </a:r>
            <a:r>
              <a:rPr dirty="0" sz="1000" spc="5">
                <a:latin typeface="PMingLiU"/>
                <a:cs typeface="PMingLiU"/>
              </a:rPr>
              <a:t>症方</a:t>
            </a:r>
            <a:r>
              <a:rPr dirty="0" sz="1000" spc="-20">
                <a:latin typeface="PMingLiU"/>
                <a:cs typeface="PMingLiU"/>
              </a:rPr>
              <a:t>面</a:t>
            </a:r>
            <a:r>
              <a:rPr dirty="0" sz="1000" spc="5">
                <a:latin typeface="PMingLiU"/>
                <a:cs typeface="PMingLiU"/>
              </a:rPr>
              <a:t>布局 慢于</a:t>
            </a:r>
            <a:r>
              <a:rPr dirty="0" sz="1000" spc="-20">
                <a:latin typeface="PMingLiU"/>
                <a:cs typeface="PMingLiU"/>
              </a:rPr>
              <a:t> </a:t>
            </a:r>
            <a:r>
              <a:rPr dirty="0" sz="1000" spc="-5">
                <a:latin typeface="Arial"/>
                <a:cs typeface="Arial"/>
              </a:rPr>
              <a:t>NHL</a:t>
            </a:r>
            <a:r>
              <a:rPr dirty="0" sz="1000" spc="-5">
                <a:latin typeface="PMingLiU"/>
                <a:cs typeface="PMingLiU"/>
              </a:rPr>
              <a:t>，</a:t>
            </a:r>
            <a:r>
              <a:rPr dirty="0" sz="1000" spc="5">
                <a:latin typeface="PMingLiU"/>
                <a:cs typeface="PMingLiU"/>
              </a:rPr>
              <a:t>我们</a:t>
            </a:r>
            <a:r>
              <a:rPr dirty="0" sz="1000" spc="-20">
                <a:latin typeface="PMingLiU"/>
                <a:cs typeface="PMingLiU"/>
              </a:rPr>
              <a:t>预</a:t>
            </a:r>
            <a:r>
              <a:rPr dirty="0" sz="1000" spc="5">
                <a:latin typeface="PMingLiU"/>
                <a:cs typeface="PMingLiU"/>
              </a:rPr>
              <a:t>测该</a:t>
            </a:r>
            <a:r>
              <a:rPr dirty="0" sz="1000" spc="-20">
                <a:latin typeface="PMingLiU"/>
                <a:cs typeface="PMingLiU"/>
              </a:rPr>
              <a:t>适</a:t>
            </a:r>
            <a:r>
              <a:rPr dirty="0" sz="1000" spc="5">
                <a:latin typeface="PMingLiU"/>
                <a:cs typeface="PMingLiU"/>
              </a:rPr>
              <a:t>应症</a:t>
            </a:r>
            <a:r>
              <a:rPr dirty="0" sz="1000" spc="-20">
                <a:latin typeface="PMingLiU"/>
                <a:cs typeface="PMingLiU"/>
              </a:rPr>
              <a:t>获</a:t>
            </a:r>
            <a:r>
              <a:rPr dirty="0" sz="1000" spc="5">
                <a:latin typeface="PMingLiU"/>
                <a:cs typeface="PMingLiU"/>
              </a:rPr>
              <a:t>批时间在</a:t>
            </a:r>
            <a:r>
              <a:rPr dirty="0" sz="1000" spc="-15">
                <a:latin typeface="PMingLiU"/>
                <a:cs typeface="PMingLiU"/>
              </a:rPr>
              <a:t> </a:t>
            </a:r>
            <a:r>
              <a:rPr dirty="0" sz="1000" spc="-5">
                <a:latin typeface="Arial"/>
                <a:cs typeface="Arial"/>
              </a:rPr>
              <a:t>2025E</a:t>
            </a:r>
            <a:r>
              <a:rPr dirty="0" sz="1000" spc="-60">
                <a:latin typeface="Arial"/>
                <a:cs typeface="Arial"/>
              </a:rPr>
              <a:t> </a:t>
            </a:r>
            <a:r>
              <a:rPr dirty="0" sz="1000" spc="5">
                <a:latin typeface="PMingLiU"/>
                <a:cs typeface="PMingLiU"/>
              </a:rPr>
              <a:t>左</a:t>
            </a:r>
            <a:r>
              <a:rPr dirty="0" sz="1000" spc="-20">
                <a:latin typeface="PMingLiU"/>
                <a:cs typeface="PMingLiU"/>
              </a:rPr>
              <a:t>右</a:t>
            </a:r>
            <a:r>
              <a:rPr dirty="0" sz="1000" spc="5">
                <a:latin typeface="PMingLiU"/>
                <a:cs typeface="PMingLiU"/>
              </a:rPr>
              <a:t>，考虑</a:t>
            </a:r>
            <a:r>
              <a:rPr dirty="0" sz="1000" spc="-20">
                <a:latin typeface="PMingLiU"/>
                <a:cs typeface="PMingLiU"/>
              </a:rPr>
              <a:t>到</a:t>
            </a:r>
            <a:r>
              <a:rPr dirty="0" sz="1000" spc="5">
                <a:latin typeface="PMingLiU"/>
                <a:cs typeface="PMingLiU"/>
              </a:rPr>
              <a:t>现有</a:t>
            </a:r>
            <a:r>
              <a:rPr dirty="0" sz="1000" spc="-20">
                <a:latin typeface="PMingLiU"/>
                <a:cs typeface="PMingLiU"/>
              </a:rPr>
              <a:t>后</a:t>
            </a:r>
            <a:r>
              <a:rPr dirty="0" sz="1000" spc="5">
                <a:latin typeface="PMingLiU"/>
                <a:cs typeface="PMingLiU"/>
              </a:rPr>
              <a:t>线对</a:t>
            </a:r>
            <a:r>
              <a:rPr dirty="0" sz="1000" spc="250">
                <a:latin typeface="PMingLiU"/>
                <a:cs typeface="PMingLiU"/>
              </a:rPr>
              <a:t>于</a:t>
            </a:r>
            <a:r>
              <a:rPr dirty="0" sz="1000" spc="-5">
                <a:latin typeface="Arial"/>
                <a:cs typeface="Arial"/>
              </a:rPr>
              <a:t>r/r</a:t>
            </a:r>
            <a:r>
              <a:rPr dirty="0" sz="1000" spc="30">
                <a:latin typeface="Arial"/>
                <a:cs typeface="Arial"/>
              </a:rPr>
              <a:t> </a:t>
            </a:r>
            <a:r>
              <a:rPr dirty="0" sz="1000" spc="-5">
                <a:latin typeface="Arial"/>
                <a:cs typeface="Arial"/>
              </a:rPr>
              <a:t>B-ALL  </a:t>
            </a:r>
            <a:r>
              <a:rPr dirty="0" sz="1000" spc="25">
                <a:latin typeface="PMingLiU"/>
                <a:cs typeface="PMingLiU"/>
              </a:rPr>
              <a:t>的疗法疗效</a:t>
            </a:r>
            <a:r>
              <a:rPr dirty="0" sz="1000" spc="30">
                <a:latin typeface="PMingLiU"/>
                <a:cs typeface="PMingLiU"/>
              </a:rPr>
              <a:t>不</a:t>
            </a:r>
            <a:r>
              <a:rPr dirty="0" sz="1000" spc="25">
                <a:latin typeface="PMingLiU"/>
                <a:cs typeface="PMingLiU"/>
              </a:rPr>
              <a:t>佳，及随着患者</a:t>
            </a:r>
            <a:r>
              <a:rPr dirty="0" sz="1000" spc="5">
                <a:latin typeface="PMingLiU"/>
                <a:cs typeface="PMingLiU"/>
              </a:rPr>
              <a:t>对</a:t>
            </a:r>
            <a:r>
              <a:rPr dirty="0" sz="1000" spc="240">
                <a:latin typeface="PMingLiU"/>
                <a:cs typeface="PMingLiU"/>
              </a:rPr>
              <a:t> </a:t>
            </a:r>
            <a:r>
              <a:rPr dirty="0" sz="1000" spc="-5">
                <a:latin typeface="Arial"/>
                <a:cs typeface="Arial"/>
              </a:rPr>
              <a:t>CAR-T</a:t>
            </a:r>
            <a:r>
              <a:rPr dirty="0" sz="1000" spc="185">
                <a:latin typeface="Arial"/>
                <a:cs typeface="Arial"/>
              </a:rPr>
              <a:t> </a:t>
            </a:r>
            <a:r>
              <a:rPr dirty="0" sz="1000" spc="25">
                <a:latin typeface="PMingLiU"/>
                <a:cs typeface="PMingLiU"/>
              </a:rPr>
              <a:t>疗法接受</a:t>
            </a:r>
            <a:r>
              <a:rPr dirty="0" sz="1000" spc="5">
                <a:latin typeface="PMingLiU"/>
                <a:cs typeface="PMingLiU"/>
              </a:rPr>
              <a:t>度</a:t>
            </a:r>
            <a:r>
              <a:rPr dirty="0" sz="1000" spc="25">
                <a:latin typeface="PMingLiU"/>
                <a:cs typeface="PMingLiU"/>
              </a:rPr>
              <a:t>的提升，我们估算适用</a:t>
            </a:r>
            <a:r>
              <a:rPr dirty="0" sz="1000" spc="5">
                <a:latin typeface="PMingLiU"/>
                <a:cs typeface="PMingLiU"/>
              </a:rPr>
              <a:t>于</a:t>
            </a:r>
            <a:r>
              <a:rPr dirty="0" sz="1000" spc="204">
                <a:latin typeface="PMingLiU"/>
                <a:cs typeface="PMingLiU"/>
              </a:rPr>
              <a:t> </a:t>
            </a:r>
            <a:r>
              <a:rPr dirty="0" sz="1000" spc="-5">
                <a:latin typeface="Arial"/>
                <a:cs typeface="Arial"/>
              </a:rPr>
              <a:t>CD19  </a:t>
            </a:r>
            <a:r>
              <a:rPr dirty="0" sz="1000">
                <a:latin typeface="Arial"/>
                <a:cs typeface="Arial"/>
              </a:rPr>
              <a:t>CAR-T</a:t>
            </a:r>
            <a:r>
              <a:rPr dirty="0" sz="1000" spc="15">
                <a:latin typeface="Arial"/>
                <a:cs typeface="Arial"/>
              </a:rPr>
              <a:t> </a:t>
            </a:r>
            <a:r>
              <a:rPr dirty="0" sz="1000" spc="-20">
                <a:latin typeface="PMingLiU"/>
                <a:cs typeface="PMingLiU"/>
              </a:rPr>
              <a:t>治</a:t>
            </a:r>
            <a:r>
              <a:rPr dirty="0" sz="1000" spc="5">
                <a:latin typeface="PMingLiU"/>
                <a:cs typeface="PMingLiU"/>
              </a:rPr>
              <a:t>疗</a:t>
            </a:r>
            <a:r>
              <a:rPr dirty="0" sz="1000" spc="-20">
                <a:latin typeface="PMingLiU"/>
                <a:cs typeface="PMingLiU"/>
              </a:rPr>
              <a:t>的</a:t>
            </a:r>
            <a:r>
              <a:rPr dirty="0" sz="1000" spc="5">
                <a:latin typeface="PMingLiU"/>
                <a:cs typeface="PMingLiU"/>
              </a:rPr>
              <a:t>人数约</a:t>
            </a:r>
            <a:r>
              <a:rPr dirty="0" sz="1000" spc="245">
                <a:latin typeface="PMingLiU"/>
                <a:cs typeface="PMingLiU"/>
              </a:rPr>
              <a:t>占</a:t>
            </a:r>
            <a:r>
              <a:rPr dirty="0" sz="1000" spc="-5">
                <a:latin typeface="Arial"/>
                <a:cs typeface="Arial"/>
              </a:rPr>
              <a:t>CD19+ </a:t>
            </a:r>
            <a:r>
              <a:rPr dirty="0" sz="1000">
                <a:latin typeface="Arial"/>
                <a:cs typeface="Arial"/>
              </a:rPr>
              <a:t>r/r</a:t>
            </a:r>
            <a:r>
              <a:rPr dirty="0" sz="1000" spc="-15">
                <a:latin typeface="Arial"/>
                <a:cs typeface="Arial"/>
              </a:rPr>
              <a:t> </a:t>
            </a:r>
            <a:r>
              <a:rPr dirty="0" sz="1000">
                <a:latin typeface="Arial"/>
                <a:cs typeface="Arial"/>
              </a:rPr>
              <a:t>B-ALL</a:t>
            </a:r>
            <a:r>
              <a:rPr dirty="0" sz="1000" spc="-70">
                <a:latin typeface="Arial"/>
                <a:cs typeface="Arial"/>
              </a:rPr>
              <a:t> </a:t>
            </a:r>
            <a:r>
              <a:rPr dirty="0" sz="1000" spc="-20">
                <a:latin typeface="PMingLiU"/>
                <a:cs typeface="PMingLiU"/>
              </a:rPr>
              <a:t>人</a:t>
            </a:r>
            <a:r>
              <a:rPr dirty="0" sz="1000" spc="5">
                <a:latin typeface="PMingLiU"/>
                <a:cs typeface="PMingLiU"/>
              </a:rPr>
              <a:t>数的</a:t>
            </a:r>
            <a:r>
              <a:rPr dirty="0" sz="1000" spc="-20">
                <a:latin typeface="PMingLiU"/>
                <a:cs typeface="PMingLiU"/>
              </a:rPr>
              <a:t> </a:t>
            </a:r>
            <a:r>
              <a:rPr dirty="0" sz="1000" spc="-5">
                <a:latin typeface="Arial"/>
                <a:cs typeface="Arial"/>
              </a:rPr>
              <a:t>67%</a:t>
            </a:r>
            <a:r>
              <a:rPr dirty="0" sz="1000" spc="5">
                <a:latin typeface="PMingLiU"/>
                <a:cs typeface="PMingLiU"/>
              </a:rPr>
              <a:t>。</a:t>
            </a:r>
            <a:endParaRPr sz="1000">
              <a:latin typeface="PMingLiU"/>
              <a:cs typeface="PMingLiU"/>
            </a:endParaRPr>
          </a:p>
          <a:p>
            <a:pPr algn="just" marL="241300" marR="128905" indent="-228600">
              <a:lnSpc>
                <a:spcPct val="139600"/>
              </a:lnSpc>
              <a:spcBef>
                <a:spcPts val="5"/>
              </a:spcBef>
              <a:buFont typeface="Arial"/>
              <a:buAutoNum type="arabicParenR" startAt="3"/>
              <a:tabLst>
                <a:tab pos="241300" algn="l"/>
              </a:tabLst>
            </a:pPr>
            <a:r>
              <a:rPr dirty="0" sz="1000" spc="5" b="1">
                <a:latin typeface="Microsoft JhengHei UI"/>
                <a:cs typeface="Microsoft JhengHei UI"/>
              </a:rPr>
              <a:t>渗透</a:t>
            </a:r>
            <a:r>
              <a:rPr dirty="0" sz="1000" spc="30" b="1">
                <a:latin typeface="Microsoft JhengHei UI"/>
                <a:cs typeface="Microsoft JhengHei UI"/>
              </a:rPr>
              <a:t>率</a:t>
            </a:r>
            <a:r>
              <a:rPr dirty="0" sz="1000" spc="-5">
                <a:latin typeface="PMingLiU"/>
                <a:cs typeface="PMingLiU"/>
              </a:rPr>
              <a:t>：</a:t>
            </a:r>
            <a:r>
              <a:rPr dirty="0" sz="1000" spc="-5">
                <a:latin typeface="Arial"/>
                <a:cs typeface="Arial"/>
              </a:rPr>
              <a:t>2021</a:t>
            </a:r>
            <a:r>
              <a:rPr dirty="0" sz="1000" spc="160">
                <a:latin typeface="Arial"/>
                <a:cs typeface="Arial"/>
              </a:rPr>
              <a:t> </a:t>
            </a:r>
            <a:r>
              <a:rPr dirty="0" sz="1000" spc="5">
                <a:latin typeface="PMingLiU"/>
                <a:cs typeface="PMingLiU"/>
              </a:rPr>
              <a:t>年销售数量参考复星凯特阿基仑赛及</a:t>
            </a:r>
            <a:r>
              <a:rPr dirty="0" sz="1000" spc="-20">
                <a:latin typeface="PMingLiU"/>
                <a:cs typeface="PMingLiU"/>
              </a:rPr>
              <a:t>药</a:t>
            </a:r>
            <a:r>
              <a:rPr dirty="0" sz="1000" spc="5">
                <a:latin typeface="PMingLiU"/>
                <a:cs typeface="PMingLiU"/>
              </a:rPr>
              <a:t>明巨诺瑞基奥仑赛上市后实际销 售情况</a:t>
            </a:r>
            <a:r>
              <a:rPr dirty="0" sz="1000" spc="-20">
                <a:latin typeface="PMingLiU"/>
                <a:cs typeface="PMingLiU"/>
              </a:rPr>
              <a:t>进</a:t>
            </a:r>
            <a:r>
              <a:rPr dirty="0" sz="1000" spc="5">
                <a:latin typeface="PMingLiU"/>
                <a:cs typeface="PMingLiU"/>
              </a:rPr>
              <a:t>行全</a:t>
            </a:r>
            <a:r>
              <a:rPr dirty="0" sz="1000" spc="-20">
                <a:latin typeface="PMingLiU"/>
                <a:cs typeface="PMingLiU"/>
              </a:rPr>
              <a:t>年</a:t>
            </a:r>
            <a:r>
              <a:rPr dirty="0" sz="1000" spc="5">
                <a:latin typeface="PMingLiU"/>
                <a:cs typeface="PMingLiU"/>
              </a:rPr>
              <a:t>换算</a:t>
            </a:r>
            <a:r>
              <a:rPr dirty="0" sz="1000" spc="-20">
                <a:latin typeface="PMingLiU"/>
                <a:cs typeface="PMingLiU"/>
              </a:rPr>
              <a:t>得</a:t>
            </a:r>
            <a:r>
              <a:rPr dirty="0" sz="1000" spc="5">
                <a:latin typeface="PMingLiU"/>
                <a:cs typeface="PMingLiU"/>
              </a:rPr>
              <a:t>到</a:t>
            </a:r>
            <a:r>
              <a:rPr dirty="0" sz="1000" spc="10">
                <a:latin typeface="PMingLiU"/>
                <a:cs typeface="PMingLiU"/>
              </a:rPr>
              <a:t>。</a:t>
            </a:r>
            <a:r>
              <a:rPr dirty="0" sz="1000" spc="-5">
                <a:latin typeface="Arial"/>
                <a:cs typeface="Arial"/>
              </a:rPr>
              <a:t>2021</a:t>
            </a:r>
            <a:r>
              <a:rPr dirty="0" sz="1000" spc="75">
                <a:latin typeface="Arial"/>
                <a:cs typeface="Arial"/>
              </a:rPr>
              <a:t> </a:t>
            </a:r>
            <a:r>
              <a:rPr dirty="0" sz="1000" spc="5">
                <a:latin typeface="PMingLiU"/>
                <a:cs typeface="PMingLiU"/>
              </a:rPr>
              <a:t>年</a:t>
            </a:r>
            <a:r>
              <a:rPr dirty="0" sz="1000" spc="125">
                <a:latin typeface="PMingLiU"/>
                <a:cs typeface="PMingLiU"/>
              </a:rPr>
              <a:t> </a:t>
            </a:r>
            <a:r>
              <a:rPr dirty="0" sz="1000">
                <a:latin typeface="Arial"/>
                <a:cs typeface="Arial"/>
              </a:rPr>
              <a:t>6</a:t>
            </a:r>
            <a:r>
              <a:rPr dirty="0" sz="1000" spc="75">
                <a:latin typeface="Arial"/>
                <a:cs typeface="Arial"/>
              </a:rPr>
              <a:t> </a:t>
            </a:r>
            <a:r>
              <a:rPr dirty="0" sz="1000" spc="5">
                <a:latin typeface="PMingLiU"/>
                <a:cs typeface="PMingLiU"/>
              </a:rPr>
              <a:t>月</a:t>
            </a:r>
            <a:r>
              <a:rPr dirty="0" sz="1000" spc="-20">
                <a:latin typeface="PMingLiU"/>
                <a:cs typeface="PMingLiU"/>
              </a:rPr>
              <a:t>阿</a:t>
            </a:r>
            <a:r>
              <a:rPr dirty="0" sz="1000" spc="5">
                <a:latin typeface="PMingLiU"/>
                <a:cs typeface="PMingLiU"/>
              </a:rPr>
              <a:t>基仑</a:t>
            </a:r>
            <a:r>
              <a:rPr dirty="0" sz="1000" spc="-20">
                <a:latin typeface="PMingLiU"/>
                <a:cs typeface="PMingLiU"/>
              </a:rPr>
              <a:t>赛</a:t>
            </a:r>
            <a:r>
              <a:rPr dirty="0" sz="1000" spc="5">
                <a:latin typeface="PMingLiU"/>
                <a:cs typeface="PMingLiU"/>
              </a:rPr>
              <a:t>注</a:t>
            </a:r>
            <a:r>
              <a:rPr dirty="0" sz="1000" spc="-20">
                <a:latin typeface="PMingLiU"/>
                <a:cs typeface="PMingLiU"/>
              </a:rPr>
              <a:t>射</a:t>
            </a:r>
            <a:r>
              <a:rPr dirty="0" sz="1000" spc="5">
                <a:latin typeface="PMingLiU"/>
                <a:cs typeface="PMingLiU"/>
              </a:rPr>
              <a:t>液获批</a:t>
            </a:r>
            <a:r>
              <a:rPr dirty="0" sz="1000" spc="-20">
                <a:latin typeface="PMingLiU"/>
                <a:cs typeface="PMingLiU"/>
              </a:rPr>
              <a:t>上</a:t>
            </a:r>
            <a:r>
              <a:rPr dirty="0" sz="1000" spc="5">
                <a:latin typeface="PMingLiU"/>
                <a:cs typeface="PMingLiU"/>
              </a:rPr>
              <a:t>市，</a:t>
            </a:r>
            <a:r>
              <a:rPr dirty="0" sz="1000" spc="-20">
                <a:latin typeface="PMingLiU"/>
                <a:cs typeface="PMingLiU"/>
              </a:rPr>
              <a:t>半</a:t>
            </a:r>
            <a:r>
              <a:rPr dirty="0" sz="1000" spc="5">
                <a:latin typeface="PMingLiU"/>
                <a:cs typeface="PMingLiU"/>
              </a:rPr>
              <a:t>年收</a:t>
            </a:r>
            <a:r>
              <a:rPr dirty="0" sz="1000" spc="-20">
                <a:latin typeface="PMingLiU"/>
                <a:cs typeface="PMingLiU"/>
              </a:rPr>
              <a:t>入</a:t>
            </a:r>
            <a:r>
              <a:rPr dirty="0" sz="1000" spc="5">
                <a:latin typeface="PMingLiU"/>
                <a:cs typeface="PMingLiU"/>
              </a:rPr>
              <a:t>不足</a:t>
            </a:r>
            <a:r>
              <a:rPr dirty="0" sz="1000" spc="-20">
                <a:latin typeface="PMingLiU"/>
                <a:cs typeface="PMingLiU"/>
              </a:rPr>
              <a:t>一</a:t>
            </a:r>
            <a:r>
              <a:rPr dirty="0" sz="1000" spc="5">
                <a:latin typeface="PMingLiU"/>
                <a:cs typeface="PMingLiU"/>
              </a:rPr>
              <a:t>亿 元，假</a:t>
            </a:r>
            <a:r>
              <a:rPr dirty="0" sz="1000" spc="-20">
                <a:latin typeface="PMingLiU"/>
                <a:cs typeface="PMingLiU"/>
              </a:rPr>
              <a:t>设</a:t>
            </a:r>
            <a:r>
              <a:rPr dirty="0" sz="1000" spc="5">
                <a:latin typeface="PMingLiU"/>
                <a:cs typeface="PMingLiU"/>
              </a:rPr>
              <a:t>实际</a:t>
            </a:r>
            <a:r>
              <a:rPr dirty="0" sz="1000" spc="-20">
                <a:latin typeface="PMingLiU"/>
                <a:cs typeface="PMingLiU"/>
              </a:rPr>
              <a:t>回</a:t>
            </a:r>
            <a:r>
              <a:rPr dirty="0" sz="1000" spc="5">
                <a:latin typeface="PMingLiU"/>
                <a:cs typeface="PMingLiU"/>
              </a:rPr>
              <a:t>输</a:t>
            </a:r>
            <a:r>
              <a:rPr dirty="0" sz="1000" spc="100">
                <a:latin typeface="PMingLiU"/>
                <a:cs typeface="PMingLiU"/>
              </a:rPr>
              <a:t> </a:t>
            </a:r>
            <a:r>
              <a:rPr dirty="0" sz="1000" spc="-5">
                <a:latin typeface="Arial"/>
                <a:cs typeface="Arial"/>
              </a:rPr>
              <a:t>80</a:t>
            </a:r>
            <a:r>
              <a:rPr dirty="0" sz="1000" spc="30">
                <a:latin typeface="Arial"/>
                <a:cs typeface="Arial"/>
              </a:rPr>
              <a:t> </a:t>
            </a:r>
            <a:r>
              <a:rPr dirty="0" sz="1000" spc="5">
                <a:latin typeface="PMingLiU"/>
                <a:cs typeface="PMingLiU"/>
              </a:rPr>
              <a:t>例，</a:t>
            </a:r>
            <a:r>
              <a:rPr dirty="0" sz="1000" spc="-20">
                <a:latin typeface="PMingLiU"/>
                <a:cs typeface="PMingLiU"/>
              </a:rPr>
              <a:t>折</a:t>
            </a:r>
            <a:r>
              <a:rPr dirty="0" sz="1000" spc="5">
                <a:latin typeface="PMingLiU"/>
                <a:cs typeface="PMingLiU"/>
              </a:rPr>
              <a:t>合</a:t>
            </a:r>
            <a:r>
              <a:rPr dirty="0" sz="1000" spc="-20">
                <a:latin typeface="PMingLiU"/>
                <a:cs typeface="PMingLiU"/>
              </a:rPr>
              <a:t>全</a:t>
            </a:r>
            <a:r>
              <a:rPr dirty="0" sz="1000" spc="5">
                <a:latin typeface="PMingLiU"/>
                <a:cs typeface="PMingLiU"/>
              </a:rPr>
              <a:t>年约</a:t>
            </a:r>
            <a:r>
              <a:rPr dirty="0" sz="1000" spc="105">
                <a:latin typeface="PMingLiU"/>
                <a:cs typeface="PMingLiU"/>
              </a:rPr>
              <a:t> </a:t>
            </a:r>
            <a:r>
              <a:rPr dirty="0" sz="1000" spc="-5">
                <a:latin typeface="Arial"/>
                <a:cs typeface="Arial"/>
              </a:rPr>
              <a:t>160</a:t>
            </a:r>
            <a:r>
              <a:rPr dirty="0" sz="1000" spc="30">
                <a:latin typeface="Arial"/>
                <a:cs typeface="Arial"/>
              </a:rPr>
              <a:t> </a:t>
            </a:r>
            <a:r>
              <a:rPr dirty="0" sz="1000" spc="5">
                <a:latin typeface="PMingLiU"/>
                <a:cs typeface="PMingLiU"/>
              </a:rPr>
              <a:t>例</a:t>
            </a:r>
            <a:r>
              <a:rPr dirty="0" sz="1000" spc="-5">
                <a:latin typeface="PMingLiU"/>
                <a:cs typeface="PMingLiU"/>
              </a:rPr>
              <a:t>；</a:t>
            </a:r>
            <a:r>
              <a:rPr dirty="0" sz="1000" spc="-5">
                <a:latin typeface="Arial"/>
                <a:cs typeface="Arial"/>
              </a:rPr>
              <a:t>2021</a:t>
            </a:r>
            <a:r>
              <a:rPr dirty="0" sz="1000" spc="25">
                <a:latin typeface="Arial"/>
                <a:cs typeface="Arial"/>
              </a:rPr>
              <a:t> </a:t>
            </a:r>
            <a:r>
              <a:rPr dirty="0" sz="1000" spc="5">
                <a:latin typeface="PMingLiU"/>
                <a:cs typeface="PMingLiU"/>
              </a:rPr>
              <a:t>年</a:t>
            </a:r>
            <a:r>
              <a:rPr dirty="0" sz="1000" spc="105">
                <a:latin typeface="PMingLiU"/>
                <a:cs typeface="PMingLiU"/>
              </a:rPr>
              <a:t> </a:t>
            </a:r>
            <a:r>
              <a:rPr dirty="0" sz="1000">
                <a:latin typeface="Arial"/>
                <a:cs typeface="Arial"/>
              </a:rPr>
              <a:t>9</a:t>
            </a:r>
            <a:r>
              <a:rPr dirty="0" sz="1000" spc="30">
                <a:latin typeface="Arial"/>
                <a:cs typeface="Arial"/>
              </a:rPr>
              <a:t> </a:t>
            </a:r>
            <a:r>
              <a:rPr dirty="0" sz="1000" spc="5">
                <a:latin typeface="PMingLiU"/>
                <a:cs typeface="PMingLiU"/>
              </a:rPr>
              <a:t>月瑞</a:t>
            </a:r>
            <a:r>
              <a:rPr dirty="0" sz="1000" spc="-20">
                <a:latin typeface="PMingLiU"/>
                <a:cs typeface="PMingLiU"/>
              </a:rPr>
              <a:t>基</a:t>
            </a:r>
            <a:r>
              <a:rPr dirty="0" sz="1000" spc="5">
                <a:latin typeface="PMingLiU"/>
                <a:cs typeface="PMingLiU"/>
              </a:rPr>
              <a:t>奥仑</a:t>
            </a:r>
            <a:r>
              <a:rPr dirty="0" sz="1000" spc="-20">
                <a:latin typeface="PMingLiU"/>
                <a:cs typeface="PMingLiU"/>
              </a:rPr>
              <a:t>赛</a:t>
            </a:r>
            <a:r>
              <a:rPr dirty="0" sz="1000" spc="5">
                <a:latin typeface="PMingLiU"/>
                <a:cs typeface="PMingLiU"/>
              </a:rPr>
              <a:t>注射</a:t>
            </a:r>
            <a:r>
              <a:rPr dirty="0" sz="1000" spc="-20">
                <a:latin typeface="PMingLiU"/>
                <a:cs typeface="PMingLiU"/>
              </a:rPr>
              <a:t>液</a:t>
            </a:r>
            <a:r>
              <a:rPr dirty="0" sz="1000" spc="5">
                <a:latin typeface="PMingLiU"/>
                <a:cs typeface="PMingLiU"/>
              </a:rPr>
              <a:t>获批上 市，四</a:t>
            </a:r>
            <a:r>
              <a:rPr dirty="0" sz="1000" spc="-20">
                <a:latin typeface="PMingLiU"/>
                <a:cs typeface="PMingLiU"/>
              </a:rPr>
              <a:t>个</a:t>
            </a:r>
            <a:r>
              <a:rPr dirty="0" sz="1000" spc="5">
                <a:latin typeface="PMingLiU"/>
                <a:cs typeface="PMingLiU"/>
              </a:rPr>
              <a:t>月完</a:t>
            </a:r>
            <a:r>
              <a:rPr dirty="0" sz="1000" spc="-20">
                <a:latin typeface="PMingLiU"/>
                <a:cs typeface="PMingLiU"/>
              </a:rPr>
              <a:t>成回</a:t>
            </a:r>
            <a:r>
              <a:rPr dirty="0" sz="1000" spc="5">
                <a:latin typeface="PMingLiU"/>
                <a:cs typeface="PMingLiU"/>
              </a:rPr>
              <a:t>输</a:t>
            </a:r>
            <a:r>
              <a:rPr dirty="0" sz="1000" spc="-35">
                <a:latin typeface="PMingLiU"/>
                <a:cs typeface="PMingLiU"/>
              </a:rPr>
              <a:t> </a:t>
            </a:r>
            <a:r>
              <a:rPr dirty="0" sz="1000" spc="-5">
                <a:latin typeface="Arial"/>
                <a:cs typeface="Arial"/>
              </a:rPr>
              <a:t>30</a:t>
            </a:r>
            <a:r>
              <a:rPr dirty="0" sz="1000" spc="-90">
                <a:latin typeface="Arial"/>
                <a:cs typeface="Arial"/>
              </a:rPr>
              <a:t> </a:t>
            </a:r>
            <a:r>
              <a:rPr dirty="0" sz="1000" spc="5">
                <a:latin typeface="PMingLiU"/>
                <a:cs typeface="PMingLiU"/>
              </a:rPr>
              <a:t>例</a:t>
            </a:r>
            <a:r>
              <a:rPr dirty="0" sz="1000" spc="-20">
                <a:latin typeface="PMingLiU"/>
                <a:cs typeface="PMingLiU"/>
              </a:rPr>
              <a:t>，</a:t>
            </a:r>
            <a:r>
              <a:rPr dirty="0" sz="1000" spc="5">
                <a:latin typeface="PMingLiU"/>
                <a:cs typeface="PMingLiU"/>
              </a:rPr>
              <a:t>折合</a:t>
            </a:r>
            <a:r>
              <a:rPr dirty="0" sz="1000" spc="-20">
                <a:latin typeface="PMingLiU"/>
                <a:cs typeface="PMingLiU"/>
              </a:rPr>
              <a:t>全年</a:t>
            </a:r>
            <a:r>
              <a:rPr dirty="0" sz="1000" spc="5">
                <a:latin typeface="PMingLiU"/>
                <a:cs typeface="PMingLiU"/>
              </a:rPr>
              <a:t>约</a:t>
            </a:r>
            <a:r>
              <a:rPr dirty="0" sz="1000" spc="-40">
                <a:latin typeface="PMingLiU"/>
                <a:cs typeface="PMingLiU"/>
              </a:rPr>
              <a:t> </a:t>
            </a:r>
            <a:r>
              <a:rPr dirty="0" sz="1000" spc="-5">
                <a:latin typeface="Arial"/>
                <a:cs typeface="Arial"/>
              </a:rPr>
              <a:t>90</a:t>
            </a:r>
            <a:r>
              <a:rPr dirty="0" sz="1000" spc="-90">
                <a:latin typeface="Arial"/>
                <a:cs typeface="Arial"/>
              </a:rPr>
              <a:t> </a:t>
            </a:r>
            <a:r>
              <a:rPr dirty="0" sz="1000" spc="5">
                <a:latin typeface="PMingLiU"/>
                <a:cs typeface="PMingLiU"/>
              </a:rPr>
              <a:t>例</a:t>
            </a:r>
            <a:r>
              <a:rPr dirty="0" sz="1000" spc="-5">
                <a:latin typeface="PMingLiU"/>
                <a:cs typeface="PMingLiU"/>
              </a:rPr>
              <a:t>，</a:t>
            </a:r>
            <a:r>
              <a:rPr dirty="0" sz="1000" spc="-5">
                <a:latin typeface="Arial"/>
                <a:cs typeface="Arial"/>
              </a:rPr>
              <a:t>2021</a:t>
            </a:r>
            <a:r>
              <a:rPr dirty="0" sz="1000" spc="-90">
                <a:latin typeface="Arial"/>
                <a:cs typeface="Arial"/>
              </a:rPr>
              <a:t> </a:t>
            </a:r>
            <a:r>
              <a:rPr dirty="0" sz="1000" spc="-20">
                <a:latin typeface="PMingLiU"/>
                <a:cs typeface="PMingLiU"/>
              </a:rPr>
              <a:t>年</a:t>
            </a:r>
            <a:r>
              <a:rPr dirty="0" sz="1000" spc="5">
                <a:latin typeface="PMingLiU"/>
                <a:cs typeface="PMingLiU"/>
              </a:rPr>
              <a:t>渗透率</a:t>
            </a:r>
            <a:r>
              <a:rPr dirty="0" sz="1000" spc="-20">
                <a:latin typeface="PMingLiU"/>
                <a:cs typeface="PMingLiU"/>
              </a:rPr>
              <a:t>约</a:t>
            </a:r>
            <a:r>
              <a:rPr dirty="0" sz="1000" spc="5">
                <a:latin typeface="PMingLiU"/>
                <a:cs typeface="PMingLiU"/>
              </a:rPr>
              <a:t>为</a:t>
            </a:r>
            <a:r>
              <a:rPr dirty="0" sz="1000" spc="-35">
                <a:latin typeface="PMingLiU"/>
                <a:cs typeface="PMingLiU"/>
              </a:rPr>
              <a:t> </a:t>
            </a:r>
            <a:r>
              <a:rPr dirty="0" sz="1000" spc="-10">
                <a:latin typeface="Arial"/>
                <a:cs typeface="Arial"/>
              </a:rPr>
              <a:t>0.7%</a:t>
            </a:r>
            <a:r>
              <a:rPr dirty="0" sz="1000" spc="5">
                <a:latin typeface="PMingLiU"/>
                <a:cs typeface="PMingLiU"/>
              </a:rPr>
              <a:t>。假</a:t>
            </a:r>
            <a:r>
              <a:rPr dirty="0" sz="1000" spc="-20">
                <a:latin typeface="PMingLiU"/>
                <a:cs typeface="PMingLiU"/>
              </a:rPr>
              <a:t>设</a:t>
            </a:r>
            <a:r>
              <a:rPr dirty="0" sz="1000" spc="5">
                <a:latin typeface="PMingLiU"/>
                <a:cs typeface="PMingLiU"/>
              </a:rPr>
              <a:t>瑞基奥 仑赛</a:t>
            </a:r>
            <a:r>
              <a:rPr dirty="0" sz="1000" spc="220">
                <a:latin typeface="PMingLiU"/>
                <a:cs typeface="PMingLiU"/>
              </a:rPr>
              <a:t> </a:t>
            </a:r>
            <a:r>
              <a:rPr dirty="0" sz="1000" spc="-5">
                <a:latin typeface="Arial"/>
                <a:cs typeface="Arial"/>
              </a:rPr>
              <a:t>2022E</a:t>
            </a:r>
            <a:r>
              <a:rPr dirty="0" sz="1000" spc="155">
                <a:latin typeface="Arial"/>
                <a:cs typeface="Arial"/>
              </a:rPr>
              <a:t> </a:t>
            </a:r>
            <a:r>
              <a:rPr dirty="0" sz="1000" spc="5">
                <a:latin typeface="PMingLiU"/>
                <a:cs typeface="PMingLiU"/>
              </a:rPr>
              <a:t>回输数</a:t>
            </a:r>
            <a:r>
              <a:rPr dirty="0" sz="1000" spc="-20">
                <a:latin typeface="PMingLiU"/>
                <a:cs typeface="PMingLiU"/>
              </a:rPr>
              <a:t>量</a:t>
            </a:r>
            <a:r>
              <a:rPr dirty="0" sz="1000" spc="5">
                <a:latin typeface="PMingLiU"/>
                <a:cs typeface="PMingLiU"/>
              </a:rPr>
              <a:t>增长</a:t>
            </a:r>
            <a:r>
              <a:rPr dirty="0" sz="1000" spc="220">
                <a:latin typeface="PMingLiU"/>
                <a:cs typeface="PMingLiU"/>
              </a:rPr>
              <a:t> </a:t>
            </a:r>
            <a:r>
              <a:rPr dirty="0" sz="1000" spc="-5">
                <a:latin typeface="Arial"/>
                <a:cs typeface="Arial"/>
              </a:rPr>
              <a:t>50%</a:t>
            </a:r>
            <a:r>
              <a:rPr dirty="0" sz="1000" spc="-5">
                <a:latin typeface="PMingLiU"/>
                <a:cs typeface="PMingLiU"/>
              </a:rPr>
              <a:t>，</a:t>
            </a:r>
            <a:r>
              <a:rPr dirty="0" sz="1000" spc="5">
                <a:latin typeface="PMingLiU"/>
                <a:cs typeface="PMingLiU"/>
              </a:rPr>
              <a:t>阿基</a:t>
            </a:r>
            <a:r>
              <a:rPr dirty="0" sz="1000" spc="-20">
                <a:latin typeface="PMingLiU"/>
                <a:cs typeface="PMingLiU"/>
              </a:rPr>
              <a:t>仑</a:t>
            </a:r>
            <a:r>
              <a:rPr dirty="0" sz="1000" spc="5">
                <a:latin typeface="PMingLiU"/>
                <a:cs typeface="PMingLiU"/>
              </a:rPr>
              <a:t>赛增</a:t>
            </a:r>
            <a:r>
              <a:rPr dirty="0" sz="1000" spc="-20">
                <a:latin typeface="PMingLiU"/>
                <a:cs typeface="PMingLiU"/>
              </a:rPr>
              <a:t>长</a:t>
            </a:r>
            <a:r>
              <a:rPr dirty="0" sz="1000" spc="5">
                <a:latin typeface="PMingLiU"/>
                <a:cs typeface="PMingLiU"/>
              </a:rPr>
              <a:t>略</a:t>
            </a:r>
            <a:r>
              <a:rPr dirty="0" sz="1000" spc="-20">
                <a:latin typeface="PMingLiU"/>
                <a:cs typeface="PMingLiU"/>
              </a:rPr>
              <a:t>快，</a:t>
            </a:r>
            <a:r>
              <a:rPr dirty="0" sz="1000" spc="5">
                <a:latin typeface="PMingLiU"/>
                <a:cs typeface="PMingLiU"/>
              </a:rPr>
              <a:t>预计</a:t>
            </a:r>
            <a:r>
              <a:rPr dirty="0" sz="1000" spc="225">
                <a:latin typeface="PMingLiU"/>
                <a:cs typeface="PMingLiU"/>
              </a:rPr>
              <a:t> </a:t>
            </a:r>
            <a:r>
              <a:rPr dirty="0" sz="1000" spc="-5">
                <a:latin typeface="Arial"/>
                <a:cs typeface="Arial"/>
              </a:rPr>
              <a:t>2022E</a:t>
            </a:r>
            <a:r>
              <a:rPr dirty="0" sz="1000" spc="155">
                <a:latin typeface="Arial"/>
                <a:cs typeface="Arial"/>
              </a:rPr>
              <a:t> </a:t>
            </a:r>
            <a:r>
              <a:rPr dirty="0" sz="1000" spc="5">
                <a:latin typeface="PMingLiU"/>
                <a:cs typeface="PMingLiU"/>
              </a:rPr>
              <a:t>渗透率达</a:t>
            </a:r>
            <a:r>
              <a:rPr dirty="0" sz="1000" spc="220">
                <a:latin typeface="PMingLiU"/>
                <a:cs typeface="PMingLiU"/>
              </a:rPr>
              <a:t> </a:t>
            </a:r>
            <a:r>
              <a:rPr dirty="0" sz="1000" spc="-5">
                <a:latin typeface="Arial"/>
                <a:cs typeface="Arial"/>
              </a:rPr>
              <a:t>1.0%</a:t>
            </a:r>
            <a:r>
              <a:rPr dirty="0" sz="1000" spc="5">
                <a:latin typeface="PMingLiU"/>
                <a:cs typeface="PMingLiU"/>
              </a:rPr>
              <a:t>。 </a:t>
            </a:r>
            <a:r>
              <a:rPr dirty="0" sz="1000" spc="-5">
                <a:latin typeface="Arial"/>
                <a:cs typeface="Arial"/>
              </a:rPr>
              <a:t>2023E</a:t>
            </a:r>
            <a:r>
              <a:rPr dirty="0" sz="1000" spc="-10">
                <a:latin typeface="Arial"/>
                <a:cs typeface="Arial"/>
              </a:rPr>
              <a:t> </a:t>
            </a:r>
            <a:r>
              <a:rPr dirty="0" sz="1000" spc="5">
                <a:latin typeface="PMingLiU"/>
                <a:cs typeface="PMingLiU"/>
              </a:rPr>
              <a:t>随着各家</a:t>
            </a:r>
            <a:r>
              <a:rPr dirty="0" sz="1000" spc="-20">
                <a:latin typeface="PMingLiU"/>
                <a:cs typeface="PMingLiU"/>
              </a:rPr>
              <a:t>产</a:t>
            </a:r>
            <a:r>
              <a:rPr dirty="0" sz="1000" spc="5">
                <a:latin typeface="PMingLiU"/>
                <a:cs typeface="PMingLiU"/>
              </a:rPr>
              <a:t>能就</a:t>
            </a:r>
            <a:r>
              <a:rPr dirty="0" sz="1000" spc="-20">
                <a:latin typeface="PMingLiU"/>
                <a:cs typeface="PMingLiU"/>
              </a:rPr>
              <a:t>位</a:t>
            </a:r>
            <a:r>
              <a:rPr dirty="0" sz="1000" spc="5">
                <a:latin typeface="PMingLiU"/>
                <a:cs typeface="PMingLiU"/>
              </a:rPr>
              <a:t>及患</a:t>
            </a:r>
            <a:r>
              <a:rPr dirty="0" sz="1000" spc="-20">
                <a:latin typeface="PMingLiU"/>
                <a:cs typeface="PMingLiU"/>
              </a:rPr>
              <a:t>者</a:t>
            </a:r>
            <a:r>
              <a:rPr dirty="0" sz="1000" spc="5">
                <a:latin typeface="PMingLiU"/>
                <a:cs typeface="PMingLiU"/>
              </a:rPr>
              <a:t>接受</a:t>
            </a:r>
            <a:r>
              <a:rPr dirty="0" sz="1000" spc="-20">
                <a:latin typeface="PMingLiU"/>
                <a:cs typeface="PMingLiU"/>
              </a:rPr>
              <a:t>度</a:t>
            </a:r>
            <a:r>
              <a:rPr dirty="0" sz="1000" spc="5">
                <a:latin typeface="PMingLiU"/>
                <a:cs typeface="PMingLiU"/>
              </a:rPr>
              <a:t>提升</a:t>
            </a:r>
            <a:r>
              <a:rPr dirty="0" sz="1000" spc="-20">
                <a:latin typeface="PMingLiU"/>
                <a:cs typeface="PMingLiU"/>
              </a:rPr>
              <a:t>，</a:t>
            </a:r>
            <a:r>
              <a:rPr dirty="0" sz="1000" spc="5">
                <a:latin typeface="PMingLiU"/>
                <a:cs typeface="PMingLiU"/>
              </a:rPr>
              <a:t>预计</a:t>
            </a:r>
            <a:r>
              <a:rPr dirty="0" sz="1000" spc="-20">
                <a:latin typeface="PMingLiU"/>
                <a:cs typeface="PMingLiU"/>
              </a:rPr>
              <a:t>渗透</a:t>
            </a:r>
            <a:r>
              <a:rPr dirty="0" sz="1000" spc="5">
                <a:latin typeface="PMingLiU"/>
                <a:cs typeface="PMingLiU"/>
              </a:rPr>
              <a:t>率大幅</a:t>
            </a:r>
            <a:r>
              <a:rPr dirty="0" sz="1000" spc="-20">
                <a:latin typeface="PMingLiU"/>
                <a:cs typeface="PMingLiU"/>
              </a:rPr>
              <a:t>增</a:t>
            </a:r>
            <a:r>
              <a:rPr dirty="0" sz="1000" spc="5">
                <a:latin typeface="PMingLiU"/>
                <a:cs typeface="PMingLiU"/>
              </a:rPr>
              <a:t>长达</a:t>
            </a:r>
            <a:r>
              <a:rPr dirty="0" sz="1000" spc="45">
                <a:latin typeface="PMingLiU"/>
                <a:cs typeface="PMingLiU"/>
              </a:rPr>
              <a:t> </a:t>
            </a:r>
            <a:r>
              <a:rPr dirty="0" sz="1000" spc="-5">
                <a:latin typeface="Arial"/>
                <a:cs typeface="Arial"/>
              </a:rPr>
              <a:t>2.3%</a:t>
            </a:r>
            <a:r>
              <a:rPr dirty="0" sz="1000" spc="-5">
                <a:latin typeface="PMingLiU"/>
                <a:cs typeface="PMingLiU"/>
              </a:rPr>
              <a:t>；</a:t>
            </a:r>
            <a:r>
              <a:rPr dirty="0" sz="1000" spc="-5">
                <a:latin typeface="Arial"/>
                <a:cs typeface="Arial"/>
              </a:rPr>
              <a:t>2024E</a:t>
            </a:r>
            <a:r>
              <a:rPr dirty="0" sz="1000" spc="-10">
                <a:latin typeface="Arial"/>
                <a:cs typeface="Arial"/>
              </a:rPr>
              <a:t> </a:t>
            </a:r>
            <a:r>
              <a:rPr dirty="0" sz="1000" spc="5">
                <a:latin typeface="PMingLiU"/>
                <a:cs typeface="PMingLiU"/>
              </a:rPr>
              <a:t>由 于前线</a:t>
            </a:r>
            <a:r>
              <a:rPr dirty="0" sz="1000" spc="-20">
                <a:latin typeface="PMingLiU"/>
                <a:cs typeface="PMingLiU"/>
              </a:rPr>
              <a:t>治</a:t>
            </a:r>
            <a:r>
              <a:rPr dirty="0" sz="1000" spc="5">
                <a:latin typeface="PMingLiU"/>
                <a:cs typeface="PMingLiU"/>
              </a:rPr>
              <a:t>疗获</a:t>
            </a:r>
            <a:r>
              <a:rPr dirty="0" sz="1000" spc="-20">
                <a:latin typeface="PMingLiU"/>
                <a:cs typeface="PMingLiU"/>
              </a:rPr>
              <a:t>批</a:t>
            </a:r>
            <a:r>
              <a:rPr dirty="0" sz="1000" spc="5">
                <a:latin typeface="PMingLiU"/>
                <a:cs typeface="PMingLiU"/>
              </a:rPr>
              <a:t>，患</a:t>
            </a:r>
            <a:r>
              <a:rPr dirty="0" sz="1000" spc="-20">
                <a:latin typeface="PMingLiU"/>
                <a:cs typeface="PMingLiU"/>
              </a:rPr>
              <a:t>者</a:t>
            </a:r>
            <a:r>
              <a:rPr dirty="0" sz="1000" spc="5">
                <a:latin typeface="PMingLiU"/>
                <a:cs typeface="PMingLiU"/>
              </a:rPr>
              <a:t>基数</a:t>
            </a:r>
            <a:r>
              <a:rPr dirty="0" sz="1000" spc="-20">
                <a:latin typeface="PMingLiU"/>
                <a:cs typeface="PMingLiU"/>
              </a:rPr>
              <a:t>显</a:t>
            </a:r>
            <a:r>
              <a:rPr dirty="0" sz="1000" spc="5">
                <a:latin typeface="PMingLiU"/>
                <a:cs typeface="PMingLiU"/>
              </a:rPr>
              <a:t>著提</a:t>
            </a:r>
            <a:r>
              <a:rPr dirty="0" sz="1000" spc="-20">
                <a:latin typeface="PMingLiU"/>
                <a:cs typeface="PMingLiU"/>
              </a:rPr>
              <a:t>升</a:t>
            </a:r>
            <a:r>
              <a:rPr dirty="0" sz="1000" spc="5">
                <a:latin typeface="PMingLiU"/>
                <a:cs typeface="PMingLiU"/>
              </a:rPr>
              <a:t>，预</a:t>
            </a:r>
            <a:r>
              <a:rPr dirty="0" sz="1000" spc="-20">
                <a:latin typeface="PMingLiU"/>
                <a:cs typeface="PMingLiU"/>
              </a:rPr>
              <a:t>计</a:t>
            </a:r>
            <a:r>
              <a:rPr dirty="0" sz="1000" spc="5">
                <a:latin typeface="PMingLiU"/>
                <a:cs typeface="PMingLiU"/>
              </a:rPr>
              <a:t>渗透</a:t>
            </a:r>
            <a:r>
              <a:rPr dirty="0" sz="1000" spc="-20">
                <a:latin typeface="PMingLiU"/>
                <a:cs typeface="PMingLiU"/>
              </a:rPr>
              <a:t>率</a:t>
            </a:r>
            <a:r>
              <a:rPr dirty="0" sz="1000" spc="5">
                <a:latin typeface="PMingLiU"/>
                <a:cs typeface="PMingLiU"/>
              </a:rPr>
              <a:t>稍</a:t>
            </a:r>
            <a:r>
              <a:rPr dirty="0" sz="1000" spc="-20">
                <a:latin typeface="PMingLiU"/>
                <a:cs typeface="PMingLiU"/>
              </a:rPr>
              <a:t>有</a:t>
            </a:r>
            <a:r>
              <a:rPr dirty="0" sz="1000" spc="5">
                <a:latin typeface="PMingLiU"/>
                <a:cs typeface="PMingLiU"/>
              </a:rPr>
              <a:t>下降；</a:t>
            </a:r>
            <a:r>
              <a:rPr dirty="0" sz="1000" spc="-20">
                <a:latin typeface="PMingLiU"/>
                <a:cs typeface="PMingLiU"/>
              </a:rPr>
              <a:t>我</a:t>
            </a:r>
            <a:r>
              <a:rPr dirty="0" sz="1000" spc="5">
                <a:latin typeface="PMingLiU"/>
                <a:cs typeface="PMingLiU"/>
              </a:rPr>
              <a:t>们预测</a:t>
            </a:r>
            <a:r>
              <a:rPr dirty="0" sz="1000" spc="-75">
                <a:latin typeface="PMingLiU"/>
                <a:cs typeface="PMingLiU"/>
              </a:rPr>
              <a:t> </a:t>
            </a:r>
            <a:r>
              <a:rPr dirty="0" sz="1000" spc="-5">
                <a:latin typeface="Arial"/>
                <a:cs typeface="Arial"/>
              </a:rPr>
              <a:t>2030</a:t>
            </a:r>
            <a:r>
              <a:rPr dirty="0" sz="1000" spc="-140">
                <a:latin typeface="Arial"/>
                <a:cs typeface="Arial"/>
              </a:rPr>
              <a:t> </a:t>
            </a:r>
            <a:r>
              <a:rPr dirty="0" sz="1000" spc="170">
                <a:latin typeface="PMingLiU"/>
                <a:cs typeface="PMingLiU"/>
              </a:rPr>
              <a:t>年</a:t>
            </a:r>
            <a:r>
              <a:rPr dirty="0" sz="1000" spc="-5">
                <a:latin typeface="Arial"/>
                <a:cs typeface="Arial"/>
              </a:rPr>
              <a:t>NHL</a:t>
            </a:r>
            <a:r>
              <a:rPr dirty="0" sz="1000" spc="-140">
                <a:latin typeface="Arial"/>
                <a:cs typeface="Arial"/>
              </a:rPr>
              <a:t> </a:t>
            </a:r>
            <a:r>
              <a:rPr dirty="0" sz="1000" spc="5">
                <a:latin typeface="PMingLiU"/>
                <a:cs typeface="PMingLiU"/>
              </a:rPr>
              <a:t>渗 透率将达到</a:t>
            </a:r>
            <a:r>
              <a:rPr dirty="0" sz="1000" spc="180">
                <a:latin typeface="PMingLiU"/>
                <a:cs typeface="PMingLiU"/>
              </a:rPr>
              <a:t> </a:t>
            </a:r>
            <a:r>
              <a:rPr dirty="0" sz="1000" spc="-10">
                <a:latin typeface="Arial"/>
                <a:cs typeface="Arial"/>
              </a:rPr>
              <a:t>8.6%</a:t>
            </a:r>
            <a:r>
              <a:rPr dirty="0" sz="1000" spc="5">
                <a:latin typeface="PMingLiU"/>
                <a:cs typeface="PMingLiU"/>
              </a:rPr>
              <a:t>。</a:t>
            </a:r>
            <a:r>
              <a:rPr dirty="0" sz="1000">
                <a:latin typeface="Arial"/>
                <a:cs typeface="Arial"/>
              </a:rPr>
              <a:t>B-ALL</a:t>
            </a:r>
            <a:r>
              <a:rPr dirty="0" sz="1000" spc="95">
                <a:latin typeface="Arial"/>
                <a:cs typeface="Arial"/>
              </a:rPr>
              <a:t> </a:t>
            </a:r>
            <a:r>
              <a:rPr dirty="0" sz="1000" spc="-20">
                <a:latin typeface="PMingLiU"/>
                <a:cs typeface="PMingLiU"/>
              </a:rPr>
              <a:t>适</a:t>
            </a:r>
            <a:r>
              <a:rPr dirty="0" sz="1000" spc="5">
                <a:latin typeface="PMingLiU"/>
                <a:cs typeface="PMingLiU"/>
              </a:rPr>
              <a:t>应症</a:t>
            </a:r>
            <a:r>
              <a:rPr dirty="0" sz="1000" spc="-20">
                <a:latin typeface="PMingLiU"/>
                <a:cs typeface="PMingLiU"/>
              </a:rPr>
              <a:t>上</a:t>
            </a:r>
            <a:r>
              <a:rPr dirty="0" sz="1000" spc="5">
                <a:latin typeface="PMingLiU"/>
                <a:cs typeface="PMingLiU"/>
              </a:rPr>
              <a:t>市较</a:t>
            </a:r>
            <a:r>
              <a:rPr dirty="0" sz="1000" spc="-20">
                <a:latin typeface="PMingLiU"/>
                <a:cs typeface="PMingLiU"/>
              </a:rPr>
              <a:t>晚</a:t>
            </a:r>
            <a:r>
              <a:rPr dirty="0" sz="1000" spc="5">
                <a:latin typeface="PMingLiU"/>
                <a:cs typeface="PMingLiU"/>
              </a:rPr>
              <a:t>，市</a:t>
            </a:r>
            <a:r>
              <a:rPr dirty="0" sz="1000" spc="-20">
                <a:latin typeface="PMingLiU"/>
                <a:cs typeface="PMingLiU"/>
              </a:rPr>
              <a:t>场</a:t>
            </a:r>
            <a:r>
              <a:rPr dirty="0" sz="1000" spc="5">
                <a:latin typeface="PMingLiU"/>
                <a:cs typeface="PMingLiU"/>
              </a:rPr>
              <a:t>教</a:t>
            </a:r>
            <a:r>
              <a:rPr dirty="0" sz="1000" spc="-20">
                <a:latin typeface="PMingLiU"/>
                <a:cs typeface="PMingLiU"/>
              </a:rPr>
              <a:t>育</a:t>
            </a:r>
            <a:r>
              <a:rPr dirty="0" sz="1000" spc="5">
                <a:latin typeface="PMingLiU"/>
                <a:cs typeface="PMingLiU"/>
              </a:rPr>
              <a:t>相对充</a:t>
            </a:r>
            <a:r>
              <a:rPr dirty="0" sz="1000" spc="-20">
                <a:latin typeface="PMingLiU"/>
                <a:cs typeface="PMingLiU"/>
              </a:rPr>
              <a:t>分</a:t>
            </a:r>
            <a:r>
              <a:rPr dirty="0" sz="1000" spc="5">
                <a:latin typeface="PMingLiU"/>
                <a:cs typeface="PMingLiU"/>
              </a:rPr>
              <a:t>，我</a:t>
            </a:r>
            <a:r>
              <a:rPr dirty="0" sz="1000" spc="-20">
                <a:latin typeface="PMingLiU"/>
                <a:cs typeface="PMingLiU"/>
              </a:rPr>
              <a:t>们</a:t>
            </a:r>
            <a:r>
              <a:rPr dirty="0" sz="1000" spc="5">
                <a:latin typeface="PMingLiU"/>
                <a:cs typeface="PMingLiU"/>
              </a:rPr>
              <a:t>预测</a:t>
            </a:r>
            <a:r>
              <a:rPr dirty="0" sz="1000" spc="-20">
                <a:latin typeface="PMingLiU"/>
                <a:cs typeface="PMingLiU"/>
              </a:rPr>
              <a:t>其</a:t>
            </a:r>
            <a:r>
              <a:rPr dirty="0" sz="1000" spc="5">
                <a:latin typeface="PMingLiU"/>
                <a:cs typeface="PMingLiU"/>
              </a:rPr>
              <a:t>上市</a:t>
            </a:r>
            <a:r>
              <a:rPr dirty="0" sz="1000" spc="-20">
                <a:latin typeface="PMingLiU"/>
                <a:cs typeface="PMingLiU"/>
              </a:rPr>
              <a:t>时</a:t>
            </a:r>
            <a:r>
              <a:rPr dirty="0" sz="1000" spc="5">
                <a:latin typeface="PMingLiU"/>
                <a:cs typeface="PMingLiU"/>
              </a:rPr>
              <a:t>渗 透率达</a:t>
            </a:r>
            <a:r>
              <a:rPr dirty="0" sz="1000" spc="-25">
                <a:latin typeface="PMingLiU"/>
                <a:cs typeface="PMingLiU"/>
              </a:rPr>
              <a:t> </a:t>
            </a:r>
            <a:r>
              <a:rPr dirty="0" sz="1000" spc="-5">
                <a:latin typeface="Arial"/>
                <a:cs typeface="Arial"/>
              </a:rPr>
              <a:t>1.4%</a:t>
            </a:r>
            <a:r>
              <a:rPr dirty="0" sz="1000" spc="-5">
                <a:latin typeface="PMingLiU"/>
                <a:cs typeface="PMingLiU"/>
              </a:rPr>
              <a:t>，</a:t>
            </a:r>
            <a:r>
              <a:rPr dirty="0" sz="1000" spc="-5">
                <a:latin typeface="Arial"/>
                <a:cs typeface="Arial"/>
              </a:rPr>
              <a:t>2030</a:t>
            </a:r>
            <a:r>
              <a:rPr dirty="0" sz="1000" spc="-70">
                <a:latin typeface="Arial"/>
                <a:cs typeface="Arial"/>
              </a:rPr>
              <a:t> </a:t>
            </a:r>
            <a:r>
              <a:rPr dirty="0" sz="1000" spc="5">
                <a:latin typeface="PMingLiU"/>
                <a:cs typeface="PMingLiU"/>
              </a:rPr>
              <a:t>年渗透</a:t>
            </a:r>
            <a:r>
              <a:rPr dirty="0" sz="1000" spc="-20">
                <a:latin typeface="PMingLiU"/>
                <a:cs typeface="PMingLiU"/>
              </a:rPr>
              <a:t>率</a:t>
            </a:r>
            <a:r>
              <a:rPr dirty="0" sz="1000" spc="5">
                <a:latin typeface="PMingLiU"/>
                <a:cs typeface="PMingLiU"/>
              </a:rPr>
              <a:t>达到</a:t>
            </a:r>
            <a:r>
              <a:rPr dirty="0" sz="1000" spc="-20">
                <a:latin typeface="PMingLiU"/>
                <a:cs typeface="PMingLiU"/>
              </a:rPr>
              <a:t> </a:t>
            </a:r>
            <a:r>
              <a:rPr dirty="0" sz="1000" spc="-5">
                <a:latin typeface="Arial"/>
                <a:cs typeface="Arial"/>
              </a:rPr>
              <a:t>5.1%</a:t>
            </a:r>
            <a:r>
              <a:rPr dirty="0" sz="1000" spc="5">
                <a:latin typeface="PMingLiU"/>
                <a:cs typeface="PMingLiU"/>
              </a:rPr>
              <a:t>。</a:t>
            </a:r>
            <a:endParaRPr sz="1000">
              <a:latin typeface="PMingLiU"/>
              <a:cs typeface="PMingLiU"/>
            </a:endParaRPr>
          </a:p>
          <a:p>
            <a:pPr algn="just" marL="241300" marR="130810" indent="-228600">
              <a:lnSpc>
                <a:spcPct val="139600"/>
              </a:lnSpc>
              <a:spcBef>
                <a:spcPts val="5"/>
              </a:spcBef>
              <a:buFont typeface="Arial"/>
              <a:buAutoNum type="arabicParenR" startAt="3"/>
              <a:tabLst>
                <a:tab pos="241300" algn="l"/>
              </a:tabLst>
            </a:pPr>
            <a:r>
              <a:rPr dirty="0" sz="1000" spc="5" b="1">
                <a:latin typeface="Microsoft JhengHei UI"/>
                <a:cs typeface="Microsoft JhengHei UI"/>
              </a:rPr>
              <a:t>产品定价</a:t>
            </a:r>
            <a:r>
              <a:rPr dirty="0" sz="1000" spc="-20">
                <a:latin typeface="PMingLiU"/>
                <a:cs typeface="PMingLiU"/>
              </a:rPr>
              <a:t>：</a:t>
            </a:r>
            <a:r>
              <a:rPr dirty="0" sz="1000" spc="5">
                <a:latin typeface="PMingLiU"/>
                <a:cs typeface="PMingLiU"/>
              </a:rPr>
              <a:t>目</a:t>
            </a:r>
            <a:r>
              <a:rPr dirty="0" sz="1000" spc="-20">
                <a:latin typeface="PMingLiU"/>
                <a:cs typeface="PMingLiU"/>
              </a:rPr>
              <a:t>前</a:t>
            </a:r>
            <a:r>
              <a:rPr dirty="0" sz="1000" spc="5">
                <a:latin typeface="PMingLiU"/>
                <a:cs typeface="PMingLiU"/>
              </a:rPr>
              <a:t>阿基</a:t>
            </a:r>
            <a:r>
              <a:rPr dirty="0" sz="1000" spc="-20">
                <a:latin typeface="PMingLiU"/>
                <a:cs typeface="PMingLiU"/>
              </a:rPr>
              <a:t>仑</a:t>
            </a:r>
            <a:r>
              <a:rPr dirty="0" sz="1000" spc="5">
                <a:latin typeface="PMingLiU"/>
                <a:cs typeface="PMingLiU"/>
              </a:rPr>
              <a:t>赛售价 </a:t>
            </a:r>
            <a:r>
              <a:rPr dirty="0" sz="1000" spc="-5">
                <a:latin typeface="Arial"/>
                <a:cs typeface="Arial"/>
              </a:rPr>
              <a:t>120</a:t>
            </a:r>
            <a:r>
              <a:rPr dirty="0" sz="1000" spc="-65">
                <a:latin typeface="Arial"/>
                <a:cs typeface="Arial"/>
              </a:rPr>
              <a:t> </a:t>
            </a:r>
            <a:r>
              <a:rPr dirty="0" sz="1000" spc="5">
                <a:latin typeface="PMingLiU"/>
                <a:cs typeface="PMingLiU"/>
              </a:rPr>
              <a:t>万元</a:t>
            </a:r>
            <a:r>
              <a:rPr dirty="0" sz="1000" spc="-20">
                <a:latin typeface="Arial"/>
                <a:cs typeface="Arial"/>
              </a:rPr>
              <a:t>/</a:t>
            </a:r>
            <a:r>
              <a:rPr dirty="0" sz="1000" spc="5">
                <a:latin typeface="PMingLiU"/>
                <a:cs typeface="PMingLiU"/>
              </a:rPr>
              <a:t>针，</a:t>
            </a:r>
            <a:r>
              <a:rPr dirty="0" sz="1000" spc="-20">
                <a:latin typeface="PMingLiU"/>
                <a:cs typeface="PMingLiU"/>
              </a:rPr>
              <a:t>瑞</a:t>
            </a:r>
            <a:r>
              <a:rPr dirty="0" sz="1000" spc="5">
                <a:latin typeface="PMingLiU"/>
                <a:cs typeface="PMingLiU"/>
              </a:rPr>
              <a:t>基奥</a:t>
            </a:r>
            <a:r>
              <a:rPr dirty="0" sz="1000" spc="-20">
                <a:latin typeface="PMingLiU"/>
                <a:cs typeface="PMingLiU"/>
              </a:rPr>
              <a:t>仑赛</a:t>
            </a:r>
            <a:r>
              <a:rPr dirty="0" sz="1000" spc="5">
                <a:latin typeface="PMingLiU"/>
                <a:cs typeface="PMingLiU"/>
              </a:rPr>
              <a:t>注售价</a:t>
            </a:r>
            <a:r>
              <a:rPr dirty="0" sz="1000" spc="10">
                <a:latin typeface="PMingLiU"/>
                <a:cs typeface="PMingLiU"/>
              </a:rPr>
              <a:t> </a:t>
            </a:r>
            <a:r>
              <a:rPr dirty="0" sz="1000" spc="-5">
                <a:latin typeface="Arial"/>
                <a:cs typeface="Arial"/>
              </a:rPr>
              <a:t>129</a:t>
            </a:r>
            <a:r>
              <a:rPr dirty="0" sz="1000" spc="-50">
                <a:latin typeface="Arial"/>
                <a:cs typeface="Arial"/>
              </a:rPr>
              <a:t> </a:t>
            </a:r>
            <a:r>
              <a:rPr dirty="0" sz="1000" spc="-20">
                <a:latin typeface="PMingLiU"/>
                <a:cs typeface="PMingLiU"/>
              </a:rPr>
              <a:t>万</a:t>
            </a:r>
            <a:r>
              <a:rPr dirty="0" sz="1000" spc="5">
                <a:latin typeface="PMingLiU"/>
                <a:cs typeface="PMingLiU"/>
              </a:rPr>
              <a:t>元</a:t>
            </a:r>
            <a:r>
              <a:rPr dirty="0" sz="1000" spc="-20">
                <a:latin typeface="Arial"/>
                <a:cs typeface="Arial"/>
              </a:rPr>
              <a:t>/</a:t>
            </a:r>
            <a:r>
              <a:rPr dirty="0" sz="1000" spc="5">
                <a:latin typeface="PMingLiU"/>
                <a:cs typeface="PMingLiU"/>
              </a:rPr>
              <a:t>针。</a:t>
            </a:r>
            <a:r>
              <a:rPr dirty="0" sz="1000" spc="-5">
                <a:latin typeface="Arial"/>
                <a:cs typeface="Arial"/>
              </a:rPr>
              <a:t>B-ALL</a:t>
            </a:r>
            <a:r>
              <a:rPr dirty="0" sz="1000" spc="-45">
                <a:latin typeface="Arial"/>
                <a:cs typeface="Arial"/>
              </a:rPr>
              <a:t> </a:t>
            </a:r>
            <a:r>
              <a:rPr dirty="0" sz="1000" spc="5">
                <a:latin typeface="PMingLiU"/>
                <a:cs typeface="PMingLiU"/>
              </a:rPr>
              <a:t>适 应症方</a:t>
            </a:r>
            <a:r>
              <a:rPr dirty="0" sz="1000" spc="-20">
                <a:latin typeface="PMingLiU"/>
                <a:cs typeface="PMingLiU"/>
              </a:rPr>
              <a:t>面</a:t>
            </a:r>
            <a:r>
              <a:rPr dirty="0" sz="1000" spc="5">
                <a:latin typeface="PMingLiU"/>
                <a:cs typeface="PMingLiU"/>
              </a:rPr>
              <a:t>，儿</a:t>
            </a:r>
            <a:r>
              <a:rPr dirty="0" sz="1000" spc="-20">
                <a:latin typeface="PMingLiU"/>
                <a:cs typeface="PMingLiU"/>
              </a:rPr>
              <a:t>童</a:t>
            </a:r>
            <a:r>
              <a:rPr dirty="0" sz="1000" spc="5">
                <a:latin typeface="PMingLiU"/>
                <a:cs typeface="PMingLiU"/>
              </a:rPr>
              <a:t>患者</a:t>
            </a:r>
            <a:r>
              <a:rPr dirty="0" sz="1000" spc="-20">
                <a:latin typeface="PMingLiU"/>
                <a:cs typeface="PMingLiU"/>
              </a:rPr>
              <a:t>比</a:t>
            </a:r>
            <a:r>
              <a:rPr dirty="0" sz="1000" spc="5">
                <a:latin typeface="PMingLiU"/>
                <a:cs typeface="PMingLiU"/>
              </a:rPr>
              <a:t>例高</a:t>
            </a:r>
            <a:r>
              <a:rPr dirty="0" sz="1000" spc="-20">
                <a:latin typeface="PMingLiU"/>
                <a:cs typeface="PMingLiU"/>
              </a:rPr>
              <a:t>，</a:t>
            </a:r>
            <a:r>
              <a:rPr dirty="0" sz="1000" spc="5">
                <a:latin typeface="PMingLiU"/>
                <a:cs typeface="PMingLiU"/>
              </a:rPr>
              <a:t>平均</a:t>
            </a:r>
            <a:r>
              <a:rPr dirty="0" sz="1000" spc="-20">
                <a:latin typeface="PMingLiU"/>
                <a:cs typeface="PMingLiU"/>
              </a:rPr>
              <a:t>发</a:t>
            </a:r>
            <a:r>
              <a:rPr dirty="0" sz="1000" spc="5">
                <a:latin typeface="PMingLiU"/>
                <a:cs typeface="PMingLiU"/>
              </a:rPr>
              <a:t>病年</a:t>
            </a:r>
            <a:r>
              <a:rPr dirty="0" sz="1000" spc="-20">
                <a:latin typeface="PMingLiU"/>
                <a:cs typeface="PMingLiU"/>
              </a:rPr>
              <a:t>龄</a:t>
            </a:r>
            <a:r>
              <a:rPr dirty="0" sz="1000" spc="5">
                <a:latin typeface="PMingLiU"/>
                <a:cs typeface="PMingLiU"/>
              </a:rPr>
              <a:t>较低</a:t>
            </a:r>
            <a:r>
              <a:rPr dirty="0" sz="1000" spc="-20">
                <a:latin typeface="PMingLiU"/>
                <a:cs typeface="PMingLiU"/>
              </a:rPr>
              <a:t>，</a:t>
            </a:r>
            <a:r>
              <a:rPr dirty="0" sz="1000" spc="5">
                <a:latin typeface="PMingLiU"/>
                <a:cs typeface="PMingLiU"/>
              </a:rPr>
              <a:t>患</a:t>
            </a:r>
            <a:r>
              <a:rPr dirty="0" sz="1000" spc="-20">
                <a:latin typeface="PMingLiU"/>
                <a:cs typeface="PMingLiU"/>
              </a:rPr>
              <a:t>者</a:t>
            </a:r>
            <a:r>
              <a:rPr dirty="0" sz="1000" spc="5">
                <a:latin typeface="PMingLiU"/>
                <a:cs typeface="PMingLiU"/>
              </a:rPr>
              <a:t>付费意</a:t>
            </a:r>
            <a:r>
              <a:rPr dirty="0" sz="1000" spc="-20">
                <a:latin typeface="PMingLiU"/>
                <a:cs typeface="PMingLiU"/>
              </a:rPr>
              <a:t>愿</a:t>
            </a:r>
            <a:r>
              <a:rPr dirty="0" sz="1000" spc="5">
                <a:latin typeface="PMingLiU"/>
                <a:cs typeface="PMingLiU"/>
              </a:rPr>
              <a:t>强。</a:t>
            </a:r>
            <a:r>
              <a:rPr dirty="0" sz="1000" spc="-20">
                <a:latin typeface="PMingLiU"/>
                <a:cs typeface="PMingLiU"/>
              </a:rPr>
              <a:t>参</a:t>
            </a:r>
            <a:r>
              <a:rPr dirty="0" sz="1000" spc="5">
                <a:latin typeface="PMingLiU"/>
                <a:cs typeface="PMingLiU"/>
              </a:rPr>
              <a:t>考海外</a:t>
            </a:r>
            <a:r>
              <a:rPr dirty="0" sz="1000" spc="-50">
                <a:latin typeface="PMingLiU"/>
                <a:cs typeface="PMingLiU"/>
              </a:rPr>
              <a:t> </a:t>
            </a:r>
            <a:r>
              <a:rPr dirty="0" sz="1000">
                <a:latin typeface="Arial"/>
                <a:cs typeface="Arial"/>
              </a:rPr>
              <a:t>Kymriah  </a:t>
            </a:r>
            <a:r>
              <a:rPr dirty="0" sz="1000" spc="5">
                <a:latin typeface="PMingLiU"/>
                <a:cs typeface="PMingLiU"/>
              </a:rPr>
              <a:t>对</a:t>
            </a:r>
            <a:r>
              <a:rPr dirty="0" sz="1000" spc="245">
                <a:latin typeface="PMingLiU"/>
                <a:cs typeface="PMingLiU"/>
              </a:rPr>
              <a:t>于</a:t>
            </a:r>
            <a:r>
              <a:rPr dirty="0" sz="1000" spc="-5">
                <a:latin typeface="Arial"/>
                <a:cs typeface="Arial"/>
              </a:rPr>
              <a:t>LBCL</a:t>
            </a:r>
            <a:r>
              <a:rPr dirty="0" sz="1000" spc="-45">
                <a:latin typeface="Arial"/>
                <a:cs typeface="Arial"/>
              </a:rPr>
              <a:t> </a:t>
            </a:r>
            <a:r>
              <a:rPr dirty="0" sz="1000">
                <a:latin typeface="Arial"/>
                <a:cs typeface="Arial"/>
              </a:rPr>
              <a:t>(37.3</a:t>
            </a:r>
            <a:r>
              <a:rPr dirty="0" sz="1000" spc="-65">
                <a:latin typeface="Arial"/>
                <a:cs typeface="Arial"/>
              </a:rPr>
              <a:t> </a:t>
            </a:r>
            <a:r>
              <a:rPr dirty="0" sz="1000" spc="5">
                <a:latin typeface="PMingLiU"/>
                <a:cs typeface="PMingLiU"/>
              </a:rPr>
              <a:t>万</a:t>
            </a:r>
            <a:r>
              <a:rPr dirty="0" sz="1000" spc="-20">
                <a:latin typeface="PMingLiU"/>
                <a:cs typeface="PMingLiU"/>
              </a:rPr>
              <a:t>美</a:t>
            </a:r>
            <a:r>
              <a:rPr dirty="0" sz="1000" spc="5">
                <a:latin typeface="PMingLiU"/>
                <a:cs typeface="PMingLiU"/>
              </a:rPr>
              <a:t>元</a:t>
            </a:r>
            <a:r>
              <a:rPr dirty="0" sz="1000" spc="5">
                <a:latin typeface="Arial"/>
                <a:cs typeface="Arial"/>
              </a:rPr>
              <a:t>/</a:t>
            </a:r>
            <a:r>
              <a:rPr dirty="0" sz="1000" spc="-20">
                <a:latin typeface="PMingLiU"/>
                <a:cs typeface="PMingLiU"/>
              </a:rPr>
              <a:t>针</a:t>
            </a:r>
            <a:r>
              <a:rPr dirty="0" sz="1000">
                <a:latin typeface="Arial"/>
                <a:cs typeface="Arial"/>
              </a:rPr>
              <a:t>)</a:t>
            </a:r>
            <a:r>
              <a:rPr dirty="0" sz="1000" spc="-35">
                <a:latin typeface="Arial"/>
                <a:cs typeface="Arial"/>
              </a:rPr>
              <a:t> </a:t>
            </a:r>
            <a:r>
              <a:rPr dirty="0" sz="1000" spc="220">
                <a:latin typeface="PMingLiU"/>
                <a:cs typeface="PMingLiU"/>
              </a:rPr>
              <a:t>和</a:t>
            </a:r>
            <a:r>
              <a:rPr dirty="0" sz="1000">
                <a:latin typeface="Arial"/>
                <a:cs typeface="Arial"/>
              </a:rPr>
              <a:t>B-ALL</a:t>
            </a:r>
            <a:r>
              <a:rPr dirty="0" sz="1000" spc="-75">
                <a:latin typeface="Arial"/>
                <a:cs typeface="Arial"/>
              </a:rPr>
              <a:t> </a:t>
            </a:r>
            <a:r>
              <a:rPr dirty="0" sz="1000">
                <a:latin typeface="Arial"/>
                <a:cs typeface="Arial"/>
              </a:rPr>
              <a:t>(47.5</a:t>
            </a:r>
            <a:r>
              <a:rPr dirty="0" sz="1000" spc="-65">
                <a:latin typeface="Arial"/>
                <a:cs typeface="Arial"/>
              </a:rPr>
              <a:t> </a:t>
            </a:r>
            <a:r>
              <a:rPr dirty="0" sz="1000" spc="5">
                <a:latin typeface="PMingLiU"/>
                <a:cs typeface="PMingLiU"/>
              </a:rPr>
              <a:t>万美</a:t>
            </a:r>
            <a:r>
              <a:rPr dirty="0" sz="1000" spc="-20">
                <a:latin typeface="PMingLiU"/>
                <a:cs typeface="PMingLiU"/>
              </a:rPr>
              <a:t>元</a:t>
            </a:r>
            <a:r>
              <a:rPr dirty="0" sz="1000" spc="5">
                <a:latin typeface="Arial"/>
                <a:cs typeface="Arial"/>
              </a:rPr>
              <a:t>/</a:t>
            </a:r>
            <a:r>
              <a:rPr dirty="0" sz="1000" spc="5">
                <a:latin typeface="PMingLiU"/>
                <a:cs typeface="PMingLiU"/>
              </a:rPr>
              <a:t>针</a:t>
            </a:r>
            <a:r>
              <a:rPr dirty="0" sz="1000">
                <a:latin typeface="Arial"/>
                <a:cs typeface="Arial"/>
              </a:rPr>
              <a:t>)</a:t>
            </a:r>
            <a:r>
              <a:rPr dirty="0" sz="1000" spc="-85">
                <a:latin typeface="Arial"/>
                <a:cs typeface="Arial"/>
              </a:rPr>
              <a:t> </a:t>
            </a:r>
            <a:r>
              <a:rPr dirty="0" sz="1000" spc="5">
                <a:latin typeface="PMingLiU"/>
                <a:cs typeface="PMingLiU"/>
              </a:rPr>
              <a:t>适应症</a:t>
            </a:r>
            <a:r>
              <a:rPr dirty="0" sz="1000" spc="-20">
                <a:latin typeface="PMingLiU"/>
                <a:cs typeface="PMingLiU"/>
              </a:rPr>
              <a:t>不</a:t>
            </a:r>
            <a:r>
              <a:rPr dirty="0" sz="1000" spc="5">
                <a:latin typeface="PMingLiU"/>
                <a:cs typeface="PMingLiU"/>
              </a:rPr>
              <a:t>同的</a:t>
            </a:r>
            <a:r>
              <a:rPr dirty="0" sz="1000" spc="-20">
                <a:latin typeface="PMingLiU"/>
                <a:cs typeface="PMingLiU"/>
              </a:rPr>
              <a:t>定</a:t>
            </a:r>
            <a:r>
              <a:rPr dirty="0" sz="1000" spc="5">
                <a:latin typeface="PMingLiU"/>
                <a:cs typeface="PMingLiU"/>
              </a:rPr>
              <a:t>价策</a:t>
            </a:r>
            <a:r>
              <a:rPr dirty="0" sz="1000" spc="-20">
                <a:latin typeface="PMingLiU"/>
                <a:cs typeface="PMingLiU"/>
              </a:rPr>
              <a:t>略</a:t>
            </a:r>
            <a:r>
              <a:rPr dirty="0" sz="1000" spc="5">
                <a:latin typeface="PMingLiU"/>
                <a:cs typeface="PMingLiU"/>
              </a:rPr>
              <a:t>，我</a:t>
            </a:r>
            <a:r>
              <a:rPr dirty="0" sz="1000" spc="-20">
                <a:latin typeface="PMingLiU"/>
                <a:cs typeface="PMingLiU"/>
              </a:rPr>
              <a:t>们</a:t>
            </a:r>
            <a:r>
              <a:rPr dirty="0" sz="1000" spc="5">
                <a:latin typeface="PMingLiU"/>
                <a:cs typeface="PMingLiU"/>
              </a:rPr>
              <a:t>假 设</a:t>
            </a:r>
            <a:r>
              <a:rPr dirty="0" sz="1000" spc="50">
                <a:latin typeface="PMingLiU"/>
                <a:cs typeface="PMingLiU"/>
              </a:rPr>
              <a:t> </a:t>
            </a:r>
            <a:r>
              <a:rPr dirty="0" sz="1000">
                <a:latin typeface="Arial"/>
                <a:cs typeface="Arial"/>
              </a:rPr>
              <a:t>ALL</a:t>
            </a:r>
            <a:r>
              <a:rPr dirty="0" sz="1000" spc="-20">
                <a:latin typeface="Arial"/>
                <a:cs typeface="Arial"/>
              </a:rPr>
              <a:t> </a:t>
            </a:r>
            <a:r>
              <a:rPr dirty="0" sz="1000" spc="5">
                <a:latin typeface="PMingLiU"/>
                <a:cs typeface="PMingLiU"/>
              </a:rPr>
              <a:t>适应症</a:t>
            </a:r>
            <a:r>
              <a:rPr dirty="0" sz="1000" spc="-20">
                <a:latin typeface="PMingLiU"/>
                <a:cs typeface="PMingLiU"/>
              </a:rPr>
              <a:t>的</a:t>
            </a:r>
            <a:r>
              <a:rPr dirty="0" sz="1000" spc="5">
                <a:latin typeface="PMingLiU"/>
                <a:cs typeface="PMingLiU"/>
              </a:rPr>
              <a:t>价格</a:t>
            </a:r>
            <a:r>
              <a:rPr dirty="0" sz="1000" spc="-20">
                <a:latin typeface="PMingLiU"/>
                <a:cs typeface="PMingLiU"/>
              </a:rPr>
              <a:t>约</a:t>
            </a:r>
            <a:r>
              <a:rPr dirty="0" sz="1000" spc="5">
                <a:latin typeface="PMingLiU"/>
                <a:cs typeface="PMingLiU"/>
              </a:rPr>
              <a:t>为</a:t>
            </a:r>
            <a:r>
              <a:rPr dirty="0" sz="1000" spc="-20">
                <a:latin typeface="PMingLiU"/>
                <a:cs typeface="PMingLiU"/>
              </a:rPr>
              <a:t>当</a:t>
            </a:r>
            <a:r>
              <a:rPr dirty="0" sz="1000" spc="5">
                <a:latin typeface="PMingLiU"/>
                <a:cs typeface="PMingLiU"/>
              </a:rPr>
              <a:t>年</a:t>
            </a:r>
            <a:r>
              <a:rPr dirty="0" sz="1000" spc="55">
                <a:latin typeface="PMingLiU"/>
                <a:cs typeface="PMingLiU"/>
              </a:rPr>
              <a:t> </a:t>
            </a:r>
            <a:r>
              <a:rPr dirty="0" sz="1000" spc="-5">
                <a:latin typeface="Arial"/>
                <a:cs typeface="Arial"/>
              </a:rPr>
              <a:t>LBCL</a:t>
            </a:r>
            <a:r>
              <a:rPr dirty="0" sz="1000" spc="-20">
                <a:latin typeface="Arial"/>
                <a:cs typeface="Arial"/>
              </a:rPr>
              <a:t> </a:t>
            </a:r>
            <a:r>
              <a:rPr dirty="0" sz="1000" spc="5">
                <a:latin typeface="PMingLiU"/>
                <a:cs typeface="PMingLiU"/>
              </a:rPr>
              <a:t>适应症</a:t>
            </a:r>
            <a:r>
              <a:rPr dirty="0" sz="1000" spc="-20">
                <a:latin typeface="PMingLiU"/>
                <a:cs typeface="PMingLiU"/>
              </a:rPr>
              <a:t>价</a:t>
            </a:r>
            <a:r>
              <a:rPr dirty="0" sz="1000" spc="5">
                <a:latin typeface="PMingLiU"/>
                <a:cs typeface="PMingLiU"/>
              </a:rPr>
              <a:t>格的</a:t>
            </a:r>
            <a:r>
              <a:rPr dirty="0" sz="1000" spc="55">
                <a:latin typeface="PMingLiU"/>
                <a:cs typeface="PMingLiU"/>
              </a:rPr>
              <a:t> </a:t>
            </a:r>
            <a:r>
              <a:rPr dirty="0" sz="1000">
                <a:latin typeface="Arial"/>
                <a:cs typeface="Arial"/>
              </a:rPr>
              <a:t>1.3</a:t>
            </a:r>
            <a:r>
              <a:rPr dirty="0" sz="1000" spc="-50">
                <a:latin typeface="Arial"/>
                <a:cs typeface="Arial"/>
              </a:rPr>
              <a:t> </a:t>
            </a:r>
            <a:r>
              <a:rPr dirty="0" sz="1000" spc="5">
                <a:latin typeface="PMingLiU"/>
                <a:cs typeface="PMingLiU"/>
              </a:rPr>
              <a:t>倍。降</a:t>
            </a:r>
            <a:r>
              <a:rPr dirty="0" sz="1000" spc="-20">
                <a:latin typeface="PMingLiU"/>
                <a:cs typeface="PMingLiU"/>
              </a:rPr>
              <a:t>幅</a:t>
            </a:r>
            <a:r>
              <a:rPr dirty="0" sz="1000" spc="5">
                <a:latin typeface="PMingLiU"/>
                <a:cs typeface="PMingLiU"/>
              </a:rPr>
              <a:t>方面</a:t>
            </a:r>
            <a:r>
              <a:rPr dirty="0" sz="1000" spc="-20">
                <a:latin typeface="PMingLiU"/>
                <a:cs typeface="PMingLiU"/>
              </a:rPr>
              <a:t>，</a:t>
            </a:r>
            <a:r>
              <a:rPr dirty="0" sz="1000" spc="5">
                <a:latin typeface="PMingLiU"/>
                <a:cs typeface="PMingLiU"/>
              </a:rPr>
              <a:t>假设</a:t>
            </a:r>
            <a:r>
              <a:rPr dirty="0" sz="1000" spc="60">
                <a:latin typeface="PMingLiU"/>
                <a:cs typeface="PMingLiU"/>
              </a:rPr>
              <a:t> </a:t>
            </a:r>
            <a:r>
              <a:rPr dirty="0" sz="1000" spc="-5">
                <a:latin typeface="Arial"/>
                <a:cs typeface="Arial"/>
              </a:rPr>
              <a:t>2028E</a:t>
            </a:r>
            <a:r>
              <a:rPr dirty="0" sz="1000" spc="-15">
                <a:latin typeface="Arial"/>
                <a:cs typeface="Arial"/>
              </a:rPr>
              <a:t> </a:t>
            </a:r>
            <a:r>
              <a:rPr dirty="0" sz="1000" spc="5">
                <a:latin typeface="PMingLiU"/>
                <a:cs typeface="PMingLiU"/>
              </a:rPr>
              <a:t>前 每年价</a:t>
            </a:r>
            <a:r>
              <a:rPr dirty="0" sz="1000" spc="-20">
                <a:latin typeface="PMingLiU"/>
                <a:cs typeface="PMingLiU"/>
              </a:rPr>
              <a:t>格</a:t>
            </a:r>
            <a:r>
              <a:rPr dirty="0" sz="1000" spc="5">
                <a:latin typeface="PMingLiU"/>
                <a:cs typeface="PMingLiU"/>
              </a:rPr>
              <a:t>降幅为</a:t>
            </a:r>
            <a:r>
              <a:rPr dirty="0" sz="1000" spc="55">
                <a:latin typeface="PMingLiU"/>
                <a:cs typeface="PMingLiU"/>
              </a:rPr>
              <a:t> </a:t>
            </a:r>
            <a:r>
              <a:rPr dirty="0" sz="1000" spc="-5">
                <a:latin typeface="Arial"/>
                <a:cs typeface="Arial"/>
              </a:rPr>
              <a:t>10%</a:t>
            </a:r>
            <a:r>
              <a:rPr dirty="0" sz="1000" spc="-5">
                <a:latin typeface="PMingLiU"/>
                <a:cs typeface="PMingLiU"/>
              </a:rPr>
              <a:t>，</a:t>
            </a:r>
            <a:r>
              <a:rPr dirty="0" sz="1000" spc="-5">
                <a:latin typeface="Arial"/>
                <a:cs typeface="Arial"/>
              </a:rPr>
              <a:t>2028E</a:t>
            </a:r>
            <a:r>
              <a:rPr dirty="0" sz="1000" spc="-15">
                <a:latin typeface="Arial"/>
                <a:cs typeface="Arial"/>
              </a:rPr>
              <a:t> </a:t>
            </a:r>
            <a:r>
              <a:rPr dirty="0" sz="1000" spc="5">
                <a:latin typeface="PMingLiU"/>
                <a:cs typeface="PMingLiU"/>
              </a:rPr>
              <a:t>及</a:t>
            </a:r>
            <a:r>
              <a:rPr dirty="0" sz="1000" spc="-20">
                <a:latin typeface="PMingLiU"/>
                <a:cs typeface="PMingLiU"/>
              </a:rPr>
              <a:t>以</a:t>
            </a:r>
            <a:r>
              <a:rPr dirty="0" sz="1000" spc="5">
                <a:latin typeface="PMingLiU"/>
                <a:cs typeface="PMingLiU"/>
              </a:rPr>
              <a:t>后每</a:t>
            </a:r>
            <a:r>
              <a:rPr dirty="0" sz="1000" spc="-20">
                <a:latin typeface="PMingLiU"/>
                <a:cs typeface="PMingLiU"/>
              </a:rPr>
              <a:t>年</a:t>
            </a:r>
            <a:r>
              <a:rPr dirty="0" sz="1000" spc="5">
                <a:latin typeface="PMingLiU"/>
                <a:cs typeface="PMingLiU"/>
              </a:rPr>
              <a:t>价格</a:t>
            </a:r>
            <a:r>
              <a:rPr dirty="0" sz="1000" spc="-20">
                <a:latin typeface="PMingLiU"/>
                <a:cs typeface="PMingLiU"/>
              </a:rPr>
              <a:t>降</a:t>
            </a:r>
            <a:r>
              <a:rPr dirty="0" sz="1000" spc="5">
                <a:latin typeface="PMingLiU"/>
                <a:cs typeface="PMingLiU"/>
              </a:rPr>
              <a:t>幅为</a:t>
            </a:r>
            <a:r>
              <a:rPr dirty="0" sz="1000" spc="60">
                <a:latin typeface="PMingLiU"/>
                <a:cs typeface="PMingLiU"/>
              </a:rPr>
              <a:t> </a:t>
            </a:r>
            <a:r>
              <a:rPr dirty="0" sz="1000" spc="-10">
                <a:latin typeface="Arial"/>
                <a:cs typeface="Arial"/>
              </a:rPr>
              <a:t>15%</a:t>
            </a:r>
            <a:r>
              <a:rPr dirty="0" sz="1000" spc="-10">
                <a:latin typeface="PMingLiU"/>
                <a:cs typeface="PMingLiU"/>
              </a:rPr>
              <a:t>，</a:t>
            </a:r>
            <a:r>
              <a:rPr dirty="0" sz="1000" spc="5">
                <a:latin typeface="PMingLiU"/>
                <a:cs typeface="PMingLiU"/>
              </a:rPr>
              <a:t>预计</a:t>
            </a:r>
            <a:r>
              <a:rPr dirty="0" sz="1000" spc="50">
                <a:latin typeface="PMingLiU"/>
                <a:cs typeface="PMingLiU"/>
              </a:rPr>
              <a:t> </a:t>
            </a:r>
            <a:r>
              <a:rPr dirty="0" sz="1000" spc="-5">
                <a:latin typeface="Arial"/>
                <a:cs typeface="Arial"/>
              </a:rPr>
              <a:t>2030</a:t>
            </a:r>
            <a:r>
              <a:rPr dirty="0" sz="1000" spc="-15">
                <a:latin typeface="Arial"/>
                <a:cs typeface="Arial"/>
              </a:rPr>
              <a:t> </a:t>
            </a:r>
            <a:r>
              <a:rPr dirty="0" sz="1000" spc="5">
                <a:latin typeface="PMingLiU"/>
                <a:cs typeface="PMingLiU"/>
              </a:rPr>
              <a:t>年</a:t>
            </a:r>
            <a:r>
              <a:rPr dirty="0" sz="1000" spc="50">
                <a:latin typeface="PMingLiU"/>
                <a:cs typeface="PMingLiU"/>
              </a:rPr>
              <a:t> </a:t>
            </a:r>
            <a:r>
              <a:rPr dirty="0" sz="1000" spc="-5">
                <a:latin typeface="Arial"/>
                <a:cs typeface="Arial"/>
              </a:rPr>
              <a:t>LBCL/</a:t>
            </a:r>
            <a:r>
              <a:rPr dirty="0" sz="1000" spc="160">
                <a:latin typeface="Arial"/>
                <a:cs typeface="Arial"/>
              </a:rPr>
              <a:t> </a:t>
            </a:r>
            <a:r>
              <a:rPr dirty="0" sz="1000">
                <a:latin typeface="Arial"/>
                <a:cs typeface="Arial"/>
              </a:rPr>
              <a:t>ALL  </a:t>
            </a:r>
            <a:r>
              <a:rPr dirty="0" sz="1000" spc="5">
                <a:latin typeface="PMingLiU"/>
                <a:cs typeface="PMingLiU"/>
              </a:rPr>
              <a:t>适应症</a:t>
            </a:r>
            <a:r>
              <a:rPr dirty="0" sz="1000" spc="-20">
                <a:latin typeface="PMingLiU"/>
                <a:cs typeface="PMingLiU"/>
              </a:rPr>
              <a:t>单</a:t>
            </a:r>
            <a:r>
              <a:rPr dirty="0" sz="1000" spc="5">
                <a:latin typeface="PMingLiU"/>
                <a:cs typeface="PMingLiU"/>
              </a:rPr>
              <a:t>针价</a:t>
            </a:r>
            <a:r>
              <a:rPr dirty="0" sz="1000" spc="-20">
                <a:latin typeface="PMingLiU"/>
                <a:cs typeface="PMingLiU"/>
              </a:rPr>
              <a:t>格</a:t>
            </a:r>
            <a:r>
              <a:rPr dirty="0" sz="1000" spc="5">
                <a:latin typeface="PMingLiU"/>
                <a:cs typeface="PMingLiU"/>
              </a:rPr>
              <a:t>分别为</a:t>
            </a:r>
            <a:r>
              <a:rPr dirty="0" sz="1000" spc="-20">
                <a:latin typeface="PMingLiU"/>
                <a:cs typeface="PMingLiU"/>
              </a:rPr>
              <a:t> </a:t>
            </a:r>
            <a:r>
              <a:rPr dirty="0" sz="1000">
                <a:latin typeface="Arial"/>
                <a:cs typeface="Arial"/>
              </a:rPr>
              <a:t>50.2</a:t>
            </a:r>
            <a:r>
              <a:rPr dirty="0" sz="1000" spc="-75">
                <a:latin typeface="Arial"/>
                <a:cs typeface="Arial"/>
              </a:rPr>
              <a:t> </a:t>
            </a:r>
            <a:r>
              <a:rPr dirty="0" sz="1000" spc="5">
                <a:latin typeface="PMingLiU"/>
                <a:cs typeface="PMingLiU"/>
              </a:rPr>
              <a:t>万</a:t>
            </a:r>
            <a:r>
              <a:rPr dirty="0" sz="1000" spc="-20">
                <a:latin typeface="PMingLiU"/>
                <a:cs typeface="PMingLiU"/>
              </a:rPr>
              <a:t>元</a:t>
            </a:r>
            <a:r>
              <a:rPr dirty="0" sz="1000">
                <a:latin typeface="Arial"/>
                <a:cs typeface="Arial"/>
              </a:rPr>
              <a:t>/</a:t>
            </a:r>
            <a:r>
              <a:rPr dirty="0" sz="1000" spc="15">
                <a:latin typeface="Arial"/>
                <a:cs typeface="Arial"/>
              </a:rPr>
              <a:t> </a:t>
            </a:r>
            <a:r>
              <a:rPr dirty="0" sz="1000">
                <a:latin typeface="Arial"/>
                <a:cs typeface="Arial"/>
              </a:rPr>
              <a:t>63.7</a:t>
            </a:r>
            <a:r>
              <a:rPr dirty="0" sz="1000" spc="-75">
                <a:latin typeface="Arial"/>
                <a:cs typeface="Arial"/>
              </a:rPr>
              <a:t> </a:t>
            </a:r>
            <a:r>
              <a:rPr dirty="0" sz="1000" spc="-20">
                <a:latin typeface="PMingLiU"/>
                <a:cs typeface="PMingLiU"/>
              </a:rPr>
              <a:t>万</a:t>
            </a:r>
            <a:r>
              <a:rPr dirty="0" sz="1000" spc="5">
                <a:latin typeface="PMingLiU"/>
                <a:cs typeface="PMingLiU"/>
              </a:rPr>
              <a:t>元。</a:t>
            </a:r>
            <a:endParaRPr sz="1000">
              <a:latin typeface="PMingLiU"/>
              <a:cs typeface="PMingLiU"/>
            </a:endParaRPr>
          </a:p>
          <a:p>
            <a:pPr algn="just" marL="241300" indent="-228600">
              <a:lnSpc>
                <a:spcPct val="100000"/>
              </a:lnSpc>
              <a:spcBef>
                <a:spcPts val="455"/>
              </a:spcBef>
              <a:buFont typeface="Arial"/>
              <a:buAutoNum type="arabicParenR" startAt="3"/>
              <a:tabLst>
                <a:tab pos="241300" algn="l"/>
              </a:tabLst>
            </a:pPr>
            <a:r>
              <a:rPr dirty="0" sz="1000" spc="5" b="1">
                <a:latin typeface="Microsoft JhengHei UI"/>
                <a:cs typeface="Microsoft JhengHei UI"/>
              </a:rPr>
              <a:t>海外市场</a:t>
            </a:r>
            <a:r>
              <a:rPr dirty="0" sz="1000" spc="-20">
                <a:latin typeface="PMingLiU"/>
                <a:cs typeface="PMingLiU"/>
              </a:rPr>
              <a:t>：</a:t>
            </a:r>
            <a:r>
              <a:rPr dirty="0" sz="1000" spc="5">
                <a:latin typeface="PMingLiU"/>
                <a:cs typeface="PMingLiU"/>
              </a:rPr>
              <a:t>目</a:t>
            </a:r>
            <a:r>
              <a:rPr dirty="0" sz="1000" spc="-20">
                <a:latin typeface="PMingLiU"/>
                <a:cs typeface="PMingLiU"/>
              </a:rPr>
              <a:t>前</a:t>
            </a:r>
            <a:r>
              <a:rPr dirty="0" sz="1000" spc="5">
                <a:latin typeface="PMingLiU"/>
                <a:cs typeface="PMingLiU"/>
              </a:rPr>
              <a:t>海外</a:t>
            </a:r>
            <a:r>
              <a:rPr dirty="0" sz="1000" spc="-20">
                <a:latin typeface="PMingLiU"/>
                <a:cs typeface="PMingLiU"/>
              </a:rPr>
              <a:t>已</a:t>
            </a:r>
            <a:r>
              <a:rPr dirty="0" sz="1000" spc="5">
                <a:latin typeface="PMingLiU"/>
                <a:cs typeface="PMingLiU"/>
              </a:rPr>
              <a:t>经有</a:t>
            </a:r>
            <a:r>
              <a:rPr dirty="0" sz="1000" spc="-20">
                <a:latin typeface="PMingLiU"/>
                <a:cs typeface="PMingLiU"/>
              </a:rPr>
              <a:t>四</a:t>
            </a:r>
            <a:r>
              <a:rPr dirty="0" sz="1000" spc="5">
                <a:latin typeface="PMingLiU"/>
                <a:cs typeface="PMingLiU"/>
              </a:rPr>
              <a:t>款</a:t>
            </a:r>
            <a:r>
              <a:rPr dirty="0" sz="1000" spc="200">
                <a:latin typeface="PMingLiU"/>
                <a:cs typeface="PMingLiU"/>
              </a:rPr>
              <a:t> </a:t>
            </a:r>
            <a:r>
              <a:rPr dirty="0" sz="1000" spc="-5">
                <a:latin typeface="Arial"/>
                <a:cs typeface="Arial"/>
              </a:rPr>
              <a:t>CD19</a:t>
            </a:r>
            <a:r>
              <a:rPr dirty="0" sz="1000" spc="145">
                <a:latin typeface="Arial"/>
                <a:cs typeface="Arial"/>
              </a:rPr>
              <a:t> </a:t>
            </a:r>
            <a:r>
              <a:rPr dirty="0" sz="1000" spc="-5">
                <a:latin typeface="Arial"/>
                <a:cs typeface="Arial"/>
              </a:rPr>
              <a:t>CAR-T</a:t>
            </a:r>
            <a:r>
              <a:rPr dirty="0" sz="1000" spc="135">
                <a:latin typeface="Arial"/>
                <a:cs typeface="Arial"/>
              </a:rPr>
              <a:t> </a:t>
            </a:r>
            <a:r>
              <a:rPr dirty="0" sz="1000" spc="-20">
                <a:latin typeface="PMingLiU"/>
                <a:cs typeface="PMingLiU"/>
              </a:rPr>
              <a:t>产</a:t>
            </a:r>
            <a:r>
              <a:rPr dirty="0" sz="1000" spc="5">
                <a:latin typeface="PMingLiU"/>
                <a:cs typeface="PMingLiU"/>
              </a:rPr>
              <a:t>品</a:t>
            </a:r>
            <a:r>
              <a:rPr dirty="0" sz="1000" spc="-20">
                <a:latin typeface="PMingLiU"/>
                <a:cs typeface="PMingLiU"/>
              </a:rPr>
              <a:t>上</a:t>
            </a:r>
            <a:r>
              <a:rPr dirty="0" sz="1000" spc="5">
                <a:latin typeface="PMingLiU"/>
                <a:cs typeface="PMingLiU"/>
              </a:rPr>
              <a:t>市，同</a:t>
            </a:r>
            <a:r>
              <a:rPr dirty="0" sz="1000" spc="-20">
                <a:latin typeface="PMingLiU"/>
                <a:cs typeface="PMingLiU"/>
              </a:rPr>
              <a:t>质</a:t>
            </a:r>
            <a:r>
              <a:rPr dirty="0" sz="1000" spc="5">
                <a:latin typeface="PMingLiU"/>
                <a:cs typeface="PMingLiU"/>
              </a:rPr>
              <a:t>化较</a:t>
            </a:r>
            <a:r>
              <a:rPr dirty="0" sz="1000" spc="-20">
                <a:latin typeface="PMingLiU"/>
                <a:cs typeface="PMingLiU"/>
              </a:rPr>
              <a:t>为</a:t>
            </a:r>
            <a:r>
              <a:rPr dirty="0" sz="1000" spc="5">
                <a:latin typeface="PMingLiU"/>
                <a:cs typeface="PMingLiU"/>
              </a:rPr>
              <a:t>严重</a:t>
            </a:r>
            <a:r>
              <a:rPr dirty="0" sz="1000" spc="-20">
                <a:latin typeface="PMingLiU"/>
                <a:cs typeface="PMingLiU"/>
              </a:rPr>
              <a:t>，</a:t>
            </a:r>
            <a:r>
              <a:rPr dirty="0" sz="1000" spc="5">
                <a:latin typeface="PMingLiU"/>
                <a:cs typeface="PMingLiU"/>
              </a:rPr>
              <a:t>其中</a:t>
            </a:r>
            <a:r>
              <a:rPr dirty="0" sz="1000" spc="-20">
                <a:latin typeface="PMingLiU"/>
                <a:cs typeface="PMingLiU"/>
              </a:rPr>
              <a:t>最</a:t>
            </a:r>
            <a:r>
              <a:rPr dirty="0" sz="1000" spc="5">
                <a:latin typeface="PMingLiU"/>
                <a:cs typeface="PMingLiU"/>
              </a:rPr>
              <a:t>晚</a:t>
            </a:r>
            <a:endParaRPr sz="1000">
              <a:latin typeface="PMingLiU"/>
              <a:cs typeface="PMingLiU"/>
            </a:endParaRPr>
          </a:p>
          <a:p>
            <a:pPr algn="just" marL="241300" marR="128905">
              <a:lnSpc>
                <a:spcPct val="140000"/>
              </a:lnSpc>
              <a:spcBef>
                <a:spcPts val="5"/>
              </a:spcBef>
            </a:pPr>
            <a:r>
              <a:rPr dirty="0" sz="1000" spc="5">
                <a:latin typeface="PMingLiU"/>
                <a:cs typeface="PMingLiU"/>
              </a:rPr>
              <a:t>上市的</a:t>
            </a:r>
            <a:r>
              <a:rPr dirty="0" sz="1000" spc="-25">
                <a:latin typeface="PMingLiU"/>
                <a:cs typeface="PMingLiU"/>
              </a:rPr>
              <a:t> </a:t>
            </a:r>
            <a:r>
              <a:rPr dirty="0" sz="1000">
                <a:latin typeface="Arial"/>
                <a:cs typeface="Arial"/>
              </a:rPr>
              <a:t>Breyanzi</a:t>
            </a:r>
            <a:r>
              <a:rPr dirty="0" sz="1000" spc="-50">
                <a:latin typeface="Arial"/>
                <a:cs typeface="Arial"/>
              </a:rPr>
              <a:t> </a:t>
            </a:r>
            <a:r>
              <a:rPr dirty="0" sz="1000" spc="5">
                <a:latin typeface="PMingLiU"/>
                <a:cs typeface="PMingLiU"/>
              </a:rPr>
              <a:t>上</a:t>
            </a:r>
            <a:r>
              <a:rPr dirty="0" sz="1000" spc="-20">
                <a:latin typeface="PMingLiU"/>
                <a:cs typeface="PMingLiU"/>
              </a:rPr>
              <a:t>市</a:t>
            </a:r>
            <a:r>
              <a:rPr dirty="0" sz="1000" spc="5">
                <a:latin typeface="PMingLiU"/>
                <a:cs typeface="PMingLiU"/>
              </a:rPr>
              <a:t>首</a:t>
            </a:r>
            <a:r>
              <a:rPr dirty="0" sz="1000" spc="-20">
                <a:latin typeface="PMingLiU"/>
                <a:cs typeface="PMingLiU"/>
              </a:rPr>
              <a:t>年</a:t>
            </a:r>
            <a:r>
              <a:rPr dirty="0" sz="1000" spc="5">
                <a:latin typeface="PMingLiU"/>
                <a:cs typeface="PMingLiU"/>
              </a:rPr>
              <a:t>销售</a:t>
            </a:r>
            <a:r>
              <a:rPr dirty="0" sz="1000" spc="-20">
                <a:latin typeface="PMingLiU"/>
                <a:cs typeface="PMingLiU"/>
              </a:rPr>
              <a:t>不</a:t>
            </a:r>
            <a:r>
              <a:rPr dirty="0" sz="1000" spc="5">
                <a:latin typeface="PMingLiU"/>
                <a:cs typeface="PMingLiU"/>
              </a:rPr>
              <a:t>足一</a:t>
            </a:r>
            <a:r>
              <a:rPr dirty="0" sz="1000" spc="-20">
                <a:latin typeface="PMingLiU"/>
                <a:cs typeface="PMingLiU"/>
              </a:rPr>
              <a:t>亿</a:t>
            </a:r>
            <a:r>
              <a:rPr dirty="0" sz="1000" spc="5">
                <a:latin typeface="PMingLiU"/>
                <a:cs typeface="PMingLiU"/>
              </a:rPr>
              <a:t>元，</a:t>
            </a:r>
            <a:r>
              <a:rPr dirty="0" sz="1000" spc="-20">
                <a:latin typeface="PMingLiU"/>
                <a:cs typeface="PMingLiU"/>
              </a:rPr>
              <a:t>欧</a:t>
            </a:r>
            <a:r>
              <a:rPr dirty="0" sz="1000" spc="5">
                <a:latin typeface="PMingLiU"/>
                <a:cs typeface="PMingLiU"/>
              </a:rPr>
              <a:t>美</a:t>
            </a:r>
            <a:r>
              <a:rPr dirty="0" sz="1000" spc="10">
                <a:latin typeface="PMingLiU"/>
                <a:cs typeface="PMingLiU"/>
              </a:rPr>
              <a:t> </a:t>
            </a:r>
            <a:r>
              <a:rPr dirty="0" sz="1000" spc="-5">
                <a:latin typeface="Arial"/>
                <a:cs typeface="Arial"/>
              </a:rPr>
              <a:t>CD19</a:t>
            </a:r>
            <a:r>
              <a:rPr dirty="0" sz="1000" spc="140">
                <a:latin typeface="Arial"/>
                <a:cs typeface="Arial"/>
              </a:rPr>
              <a:t> </a:t>
            </a:r>
            <a:r>
              <a:rPr dirty="0" sz="1000">
                <a:latin typeface="Arial"/>
                <a:cs typeface="Arial"/>
              </a:rPr>
              <a:t>CAR-T</a:t>
            </a:r>
            <a:r>
              <a:rPr dirty="0" sz="1000" spc="-55">
                <a:latin typeface="Arial"/>
                <a:cs typeface="Arial"/>
              </a:rPr>
              <a:t> </a:t>
            </a:r>
            <a:r>
              <a:rPr dirty="0" sz="1000" spc="-20">
                <a:latin typeface="PMingLiU"/>
                <a:cs typeface="PMingLiU"/>
              </a:rPr>
              <a:t>市</a:t>
            </a:r>
            <a:r>
              <a:rPr dirty="0" sz="1000" spc="5">
                <a:latin typeface="PMingLiU"/>
                <a:cs typeface="PMingLiU"/>
              </a:rPr>
              <a:t>场竞</a:t>
            </a:r>
            <a:r>
              <a:rPr dirty="0" sz="1000" spc="-20">
                <a:latin typeface="PMingLiU"/>
                <a:cs typeface="PMingLiU"/>
              </a:rPr>
              <a:t>争</a:t>
            </a:r>
            <a:r>
              <a:rPr dirty="0" sz="1000" spc="5">
                <a:latin typeface="PMingLiU"/>
                <a:cs typeface="PMingLiU"/>
              </a:rPr>
              <a:t>之激</a:t>
            </a:r>
            <a:r>
              <a:rPr dirty="0" sz="1000" spc="-20">
                <a:latin typeface="PMingLiU"/>
                <a:cs typeface="PMingLiU"/>
              </a:rPr>
              <a:t>烈</a:t>
            </a:r>
            <a:r>
              <a:rPr dirty="0" sz="1000" spc="5">
                <a:latin typeface="PMingLiU"/>
                <a:cs typeface="PMingLiU"/>
              </a:rPr>
              <a:t>可见一 斑。考虑</a:t>
            </a:r>
            <a:r>
              <a:rPr dirty="0" sz="1000" spc="220">
                <a:latin typeface="PMingLiU"/>
                <a:cs typeface="PMingLiU"/>
              </a:rPr>
              <a:t>到</a:t>
            </a:r>
            <a:r>
              <a:rPr dirty="0" sz="1000">
                <a:latin typeface="Arial"/>
                <a:cs typeface="Arial"/>
              </a:rPr>
              <a:t>FDA</a:t>
            </a:r>
            <a:r>
              <a:rPr dirty="0" sz="1000" spc="-65">
                <a:latin typeface="Arial"/>
                <a:cs typeface="Arial"/>
              </a:rPr>
              <a:t> </a:t>
            </a:r>
            <a:r>
              <a:rPr dirty="0" sz="1000" spc="5">
                <a:latin typeface="PMingLiU"/>
                <a:cs typeface="PMingLiU"/>
              </a:rPr>
              <a:t>对</a:t>
            </a:r>
            <a:r>
              <a:rPr dirty="0" sz="1000" spc="-20">
                <a:latin typeface="PMingLiU"/>
                <a:cs typeface="PMingLiU"/>
              </a:rPr>
              <a:t>于</a:t>
            </a:r>
            <a:r>
              <a:rPr dirty="0" sz="1000" spc="5">
                <a:latin typeface="PMingLiU"/>
                <a:cs typeface="PMingLiU"/>
              </a:rPr>
              <a:t>同质</a:t>
            </a:r>
            <a:r>
              <a:rPr dirty="0" sz="1000" spc="-20">
                <a:latin typeface="PMingLiU"/>
                <a:cs typeface="PMingLiU"/>
              </a:rPr>
              <a:t>化</a:t>
            </a:r>
            <a:r>
              <a:rPr dirty="0" sz="1000" spc="5">
                <a:latin typeface="PMingLiU"/>
                <a:cs typeface="PMingLiU"/>
              </a:rPr>
              <a:t>严重</a:t>
            </a:r>
            <a:r>
              <a:rPr dirty="0" sz="1000" spc="-20">
                <a:latin typeface="PMingLiU"/>
                <a:cs typeface="PMingLiU"/>
              </a:rPr>
              <a:t>的</a:t>
            </a:r>
            <a:r>
              <a:rPr dirty="0" sz="1000" spc="5">
                <a:latin typeface="PMingLiU"/>
                <a:cs typeface="PMingLiU"/>
              </a:rPr>
              <a:t>产</a:t>
            </a:r>
            <a:r>
              <a:rPr dirty="0" sz="1000" spc="-20">
                <a:latin typeface="PMingLiU"/>
                <a:cs typeface="PMingLiU"/>
              </a:rPr>
              <a:t>品</a:t>
            </a:r>
            <a:r>
              <a:rPr dirty="0" sz="1000" spc="5">
                <a:latin typeface="PMingLiU"/>
                <a:cs typeface="PMingLiU"/>
              </a:rPr>
              <a:t>稍显</a:t>
            </a:r>
            <a:r>
              <a:rPr dirty="0" sz="1000" spc="-20">
                <a:latin typeface="PMingLiU"/>
                <a:cs typeface="PMingLiU"/>
              </a:rPr>
              <a:t>消</a:t>
            </a:r>
            <a:r>
              <a:rPr dirty="0" sz="1000" spc="5">
                <a:latin typeface="PMingLiU"/>
                <a:cs typeface="PMingLiU"/>
              </a:rPr>
              <a:t>极的</a:t>
            </a:r>
            <a:r>
              <a:rPr dirty="0" sz="1000" spc="-20">
                <a:latin typeface="PMingLiU"/>
                <a:cs typeface="PMingLiU"/>
              </a:rPr>
              <a:t>审评</a:t>
            </a:r>
            <a:r>
              <a:rPr dirty="0" sz="1000" spc="5">
                <a:latin typeface="PMingLiU"/>
                <a:cs typeface="PMingLiU"/>
              </a:rPr>
              <a:t>态</a:t>
            </a:r>
            <a:r>
              <a:rPr dirty="0" sz="1000" spc="10">
                <a:latin typeface="PMingLiU"/>
                <a:cs typeface="PMingLiU"/>
              </a:rPr>
              <a:t>度</a:t>
            </a:r>
            <a:r>
              <a:rPr dirty="0" sz="1000" spc="5">
                <a:latin typeface="PMingLiU"/>
                <a:cs typeface="PMingLiU"/>
              </a:rPr>
              <a:t>，</a:t>
            </a:r>
            <a:r>
              <a:rPr dirty="0" sz="1000" spc="-20">
                <a:latin typeface="PMingLiU"/>
                <a:cs typeface="PMingLiU"/>
              </a:rPr>
              <a:t>及</a:t>
            </a:r>
            <a:r>
              <a:rPr dirty="0" sz="1000" spc="5">
                <a:latin typeface="PMingLiU"/>
                <a:cs typeface="PMingLiU"/>
              </a:rPr>
              <a:t>海</a:t>
            </a:r>
            <a:r>
              <a:rPr dirty="0" sz="1000" spc="245">
                <a:latin typeface="PMingLiU"/>
                <a:cs typeface="PMingLiU"/>
              </a:rPr>
              <a:t>外</a:t>
            </a:r>
            <a:r>
              <a:rPr dirty="0" sz="1000" spc="-5">
                <a:latin typeface="Arial"/>
                <a:cs typeface="Arial"/>
              </a:rPr>
              <a:t>CD19</a:t>
            </a:r>
            <a:r>
              <a:rPr dirty="0" sz="1000" spc="55">
                <a:latin typeface="Arial"/>
                <a:cs typeface="Arial"/>
              </a:rPr>
              <a:t> </a:t>
            </a:r>
            <a:r>
              <a:rPr dirty="0" sz="1000">
                <a:latin typeface="Arial"/>
                <a:cs typeface="Arial"/>
              </a:rPr>
              <a:t>CAR-T</a:t>
            </a:r>
            <a:r>
              <a:rPr dirty="0" sz="1000" spc="-50">
                <a:latin typeface="Arial"/>
                <a:cs typeface="Arial"/>
              </a:rPr>
              <a:t> </a:t>
            </a:r>
            <a:r>
              <a:rPr dirty="0" sz="1000" spc="5">
                <a:latin typeface="PMingLiU"/>
                <a:cs typeface="PMingLiU"/>
              </a:rPr>
              <a:t>市 场激烈</a:t>
            </a:r>
            <a:r>
              <a:rPr dirty="0" sz="1000" spc="-20">
                <a:latin typeface="PMingLiU"/>
                <a:cs typeface="PMingLiU"/>
              </a:rPr>
              <a:t>的</a:t>
            </a:r>
            <a:r>
              <a:rPr dirty="0" sz="1000" spc="5">
                <a:latin typeface="PMingLiU"/>
                <a:cs typeface="PMingLiU"/>
              </a:rPr>
              <a:t>竞争</a:t>
            </a:r>
            <a:r>
              <a:rPr dirty="0" sz="1000" spc="-20">
                <a:latin typeface="PMingLiU"/>
                <a:cs typeface="PMingLiU"/>
              </a:rPr>
              <a:t>格</a:t>
            </a:r>
            <a:r>
              <a:rPr dirty="0" sz="1000" spc="5">
                <a:latin typeface="PMingLiU"/>
                <a:cs typeface="PMingLiU"/>
              </a:rPr>
              <a:t>局，</a:t>
            </a:r>
            <a:r>
              <a:rPr dirty="0" sz="1000" spc="-20">
                <a:latin typeface="PMingLiU"/>
                <a:cs typeface="PMingLiU"/>
              </a:rPr>
              <a:t>我</a:t>
            </a:r>
            <a:r>
              <a:rPr dirty="0" sz="1000" spc="5">
                <a:latin typeface="PMingLiU"/>
                <a:cs typeface="PMingLiU"/>
              </a:rPr>
              <a:t>们暂</a:t>
            </a:r>
            <a:r>
              <a:rPr dirty="0" sz="1000" spc="-20">
                <a:latin typeface="PMingLiU"/>
                <a:cs typeface="PMingLiU"/>
              </a:rPr>
              <a:t>未</a:t>
            </a:r>
            <a:r>
              <a:rPr dirty="0" sz="1000" spc="5">
                <a:latin typeface="PMingLiU"/>
                <a:cs typeface="PMingLiU"/>
              </a:rPr>
              <a:t>测</a:t>
            </a:r>
            <a:r>
              <a:rPr dirty="0" sz="1000" spc="250">
                <a:latin typeface="PMingLiU"/>
                <a:cs typeface="PMingLiU"/>
              </a:rPr>
              <a:t>算</a:t>
            </a:r>
            <a:r>
              <a:rPr dirty="0" sz="1000" spc="-5">
                <a:latin typeface="Arial"/>
                <a:cs typeface="Arial"/>
              </a:rPr>
              <a:t>CD19 </a:t>
            </a:r>
            <a:r>
              <a:rPr dirty="0" sz="1000">
                <a:latin typeface="Arial"/>
                <a:cs typeface="Arial"/>
              </a:rPr>
              <a:t>CAR-T</a:t>
            </a:r>
            <a:r>
              <a:rPr dirty="0" sz="1000" spc="-55">
                <a:latin typeface="Arial"/>
                <a:cs typeface="Arial"/>
              </a:rPr>
              <a:t> </a:t>
            </a:r>
            <a:r>
              <a:rPr dirty="0" sz="1000" spc="-20">
                <a:latin typeface="PMingLiU"/>
                <a:cs typeface="PMingLiU"/>
              </a:rPr>
              <a:t>的</a:t>
            </a:r>
            <a:r>
              <a:rPr dirty="0" sz="1000" spc="5">
                <a:latin typeface="PMingLiU"/>
                <a:cs typeface="PMingLiU"/>
              </a:rPr>
              <a:t>海</a:t>
            </a:r>
            <a:r>
              <a:rPr dirty="0" sz="1000" spc="-20">
                <a:latin typeface="PMingLiU"/>
                <a:cs typeface="PMingLiU"/>
              </a:rPr>
              <a:t>外</a:t>
            </a:r>
            <a:r>
              <a:rPr dirty="0" sz="1000" spc="5">
                <a:latin typeface="PMingLiU"/>
                <a:cs typeface="PMingLiU"/>
              </a:rPr>
              <a:t>市场空</a:t>
            </a:r>
            <a:r>
              <a:rPr dirty="0" sz="1000" spc="-20">
                <a:latin typeface="PMingLiU"/>
                <a:cs typeface="PMingLiU"/>
              </a:rPr>
              <a:t>间</a:t>
            </a:r>
            <a:r>
              <a:rPr dirty="0" sz="1000" spc="5">
                <a:latin typeface="PMingLiU"/>
                <a:cs typeface="PMingLiU"/>
              </a:rPr>
              <a:t>。</a:t>
            </a:r>
            <a:endParaRPr sz="1000">
              <a:latin typeface="PMingLiU"/>
              <a:cs typeface="PMingLiU"/>
            </a:endParaRPr>
          </a:p>
          <a:p>
            <a:pPr algn="just" marL="12700" marR="134620">
              <a:lnSpc>
                <a:spcPts val="1680"/>
              </a:lnSpc>
              <a:spcBef>
                <a:spcPts val="110"/>
              </a:spcBef>
            </a:pPr>
            <a:r>
              <a:rPr dirty="0" sz="1000" spc="5" b="1">
                <a:latin typeface="Microsoft JhengHei UI"/>
                <a:cs typeface="Microsoft JhengHei UI"/>
              </a:rPr>
              <a:t>针对</a:t>
            </a:r>
            <a:r>
              <a:rPr dirty="0" sz="1000" spc="35" b="1">
                <a:latin typeface="Microsoft JhengHei UI"/>
                <a:cs typeface="Microsoft JhengHei UI"/>
              </a:rPr>
              <a:t> </a:t>
            </a:r>
            <a:r>
              <a:rPr dirty="0" sz="1000" spc="5" b="1">
                <a:latin typeface="Arial"/>
                <a:cs typeface="Arial"/>
              </a:rPr>
              <a:t>MM</a:t>
            </a:r>
            <a:r>
              <a:rPr dirty="0" sz="1000" spc="-35" b="1">
                <a:latin typeface="Arial"/>
                <a:cs typeface="Arial"/>
              </a:rPr>
              <a:t> </a:t>
            </a:r>
            <a:r>
              <a:rPr dirty="0" sz="1000" spc="5" b="1">
                <a:latin typeface="Microsoft JhengHei UI"/>
                <a:cs typeface="Microsoft JhengHei UI"/>
              </a:rPr>
              <a:t>适应</a:t>
            </a:r>
            <a:r>
              <a:rPr dirty="0" sz="1000" spc="-20" b="1">
                <a:latin typeface="Microsoft JhengHei UI"/>
                <a:cs typeface="Microsoft JhengHei UI"/>
              </a:rPr>
              <a:t>症</a:t>
            </a:r>
            <a:r>
              <a:rPr dirty="0" sz="1000" spc="5" b="1">
                <a:latin typeface="Microsoft JhengHei UI"/>
                <a:cs typeface="Microsoft JhengHei UI"/>
              </a:rPr>
              <a:t>，美</a:t>
            </a:r>
            <a:r>
              <a:rPr dirty="0" sz="1000" spc="-20" b="1">
                <a:latin typeface="Arial"/>
                <a:cs typeface="Arial"/>
              </a:rPr>
              <a:t>/</a:t>
            </a:r>
            <a:r>
              <a:rPr dirty="0" sz="1000" spc="5" b="1">
                <a:latin typeface="Microsoft JhengHei UI"/>
                <a:cs typeface="Microsoft JhengHei UI"/>
              </a:rPr>
              <a:t>中</a:t>
            </a:r>
            <a:r>
              <a:rPr dirty="0" sz="1000" spc="40" b="1">
                <a:latin typeface="Microsoft JhengHei UI"/>
                <a:cs typeface="Microsoft JhengHei UI"/>
              </a:rPr>
              <a:t> </a:t>
            </a:r>
            <a:r>
              <a:rPr dirty="0" sz="1000" b="1">
                <a:latin typeface="Arial"/>
                <a:cs typeface="Arial"/>
              </a:rPr>
              <a:t>BCMA</a:t>
            </a:r>
            <a:r>
              <a:rPr dirty="0" sz="1000" spc="125" b="1">
                <a:latin typeface="Arial"/>
                <a:cs typeface="Arial"/>
              </a:rPr>
              <a:t> </a:t>
            </a:r>
            <a:r>
              <a:rPr dirty="0" sz="1000" spc="-10" b="1">
                <a:latin typeface="Arial"/>
                <a:cs typeface="Arial"/>
              </a:rPr>
              <a:t>CAR-T </a:t>
            </a:r>
            <a:r>
              <a:rPr dirty="0" sz="1000" spc="5" b="1">
                <a:latin typeface="Microsoft JhengHei UI"/>
                <a:cs typeface="Microsoft JhengHei UI"/>
              </a:rPr>
              <a:t>市场规模</a:t>
            </a:r>
            <a:r>
              <a:rPr dirty="0" sz="1000" spc="-20" b="1">
                <a:latin typeface="Microsoft JhengHei UI"/>
                <a:cs typeface="Microsoft JhengHei UI"/>
              </a:rPr>
              <a:t>分别</a:t>
            </a:r>
            <a:r>
              <a:rPr dirty="0" sz="1000" spc="5" b="1">
                <a:latin typeface="Microsoft JhengHei UI"/>
                <a:cs typeface="Microsoft JhengHei UI"/>
              </a:rPr>
              <a:t>有望在</a:t>
            </a:r>
            <a:r>
              <a:rPr dirty="0" sz="1000" spc="45" b="1">
                <a:latin typeface="Microsoft JhengHei UI"/>
                <a:cs typeface="Microsoft JhengHei UI"/>
              </a:rPr>
              <a:t> </a:t>
            </a:r>
            <a:r>
              <a:rPr dirty="0" sz="1000" spc="-5" b="1">
                <a:latin typeface="Arial"/>
                <a:cs typeface="Arial"/>
              </a:rPr>
              <a:t>2030</a:t>
            </a:r>
            <a:r>
              <a:rPr dirty="0" sz="1000" spc="-45" b="1">
                <a:latin typeface="Arial"/>
                <a:cs typeface="Arial"/>
              </a:rPr>
              <a:t> </a:t>
            </a:r>
            <a:r>
              <a:rPr dirty="0" sz="1000" spc="5" b="1">
                <a:latin typeface="Microsoft JhengHei UI"/>
                <a:cs typeface="Microsoft JhengHei UI"/>
              </a:rPr>
              <a:t>年达到</a:t>
            </a:r>
            <a:r>
              <a:rPr dirty="0" sz="1000" spc="65" b="1">
                <a:latin typeface="Microsoft JhengHei UI"/>
                <a:cs typeface="Microsoft JhengHei UI"/>
              </a:rPr>
              <a:t> </a:t>
            </a:r>
            <a:r>
              <a:rPr dirty="0" sz="1000" spc="-5" b="1">
                <a:latin typeface="Arial"/>
                <a:cs typeface="Arial"/>
              </a:rPr>
              <a:t>96</a:t>
            </a:r>
            <a:r>
              <a:rPr dirty="0" sz="1000" spc="-45" b="1">
                <a:latin typeface="Arial"/>
                <a:cs typeface="Arial"/>
              </a:rPr>
              <a:t> </a:t>
            </a:r>
            <a:r>
              <a:rPr dirty="0" sz="1000" spc="5" b="1">
                <a:latin typeface="Microsoft JhengHei UI"/>
                <a:cs typeface="Microsoft JhengHei UI"/>
              </a:rPr>
              <a:t>亿美元</a:t>
            </a:r>
            <a:r>
              <a:rPr dirty="0" sz="1000" b="1">
                <a:latin typeface="Arial"/>
                <a:cs typeface="Arial"/>
              </a:rPr>
              <a:t>/62</a:t>
            </a:r>
            <a:r>
              <a:rPr dirty="0" sz="1000" spc="-45" b="1">
                <a:latin typeface="Arial"/>
                <a:cs typeface="Arial"/>
              </a:rPr>
              <a:t> </a:t>
            </a:r>
            <a:r>
              <a:rPr dirty="0" sz="1000" spc="5" b="1">
                <a:latin typeface="Microsoft JhengHei UI"/>
                <a:cs typeface="Microsoft JhengHei UI"/>
              </a:rPr>
              <a:t>亿 元人民币</a:t>
            </a:r>
            <a:endParaRPr sz="1000">
              <a:latin typeface="Microsoft JhengHei UI"/>
              <a:cs typeface="Microsoft JhengHei UI"/>
            </a:endParaRPr>
          </a:p>
          <a:p>
            <a:pPr algn="just" marL="12700">
              <a:lnSpc>
                <a:spcPct val="100000"/>
              </a:lnSpc>
              <a:spcBef>
                <a:spcPts val="950"/>
              </a:spcBef>
            </a:pPr>
            <a:r>
              <a:rPr dirty="0" sz="1000" spc="5">
                <a:latin typeface="PMingLiU"/>
                <a:cs typeface="PMingLiU"/>
              </a:rPr>
              <a:t>我们对</a:t>
            </a:r>
            <a:r>
              <a:rPr dirty="0" sz="1000" spc="-25">
                <a:latin typeface="PMingLiU"/>
                <a:cs typeface="PMingLiU"/>
              </a:rPr>
              <a:t> </a:t>
            </a:r>
            <a:r>
              <a:rPr dirty="0" sz="1000">
                <a:latin typeface="Arial"/>
                <a:cs typeface="Arial"/>
              </a:rPr>
              <a:t>BCMA</a:t>
            </a:r>
            <a:r>
              <a:rPr dirty="0" sz="1000" spc="-15">
                <a:latin typeface="Arial"/>
                <a:cs typeface="Arial"/>
              </a:rPr>
              <a:t> </a:t>
            </a:r>
            <a:r>
              <a:rPr dirty="0" sz="1000">
                <a:latin typeface="Arial"/>
                <a:cs typeface="Arial"/>
              </a:rPr>
              <a:t>CAR-T</a:t>
            </a:r>
            <a:r>
              <a:rPr dirty="0" sz="1000" spc="-80">
                <a:latin typeface="Arial"/>
                <a:cs typeface="Arial"/>
              </a:rPr>
              <a:t> </a:t>
            </a:r>
            <a:r>
              <a:rPr dirty="0" sz="1000" spc="5">
                <a:latin typeface="PMingLiU"/>
                <a:cs typeface="PMingLiU"/>
              </a:rPr>
              <a:t>市场</a:t>
            </a:r>
            <a:r>
              <a:rPr dirty="0" sz="1000" spc="-20">
                <a:latin typeface="PMingLiU"/>
                <a:cs typeface="PMingLiU"/>
              </a:rPr>
              <a:t>规</a:t>
            </a:r>
            <a:r>
              <a:rPr dirty="0" sz="1000" spc="5">
                <a:latin typeface="PMingLiU"/>
                <a:cs typeface="PMingLiU"/>
              </a:rPr>
              <a:t>模的</a:t>
            </a:r>
            <a:r>
              <a:rPr dirty="0" sz="1000" spc="-20">
                <a:latin typeface="PMingLiU"/>
                <a:cs typeface="PMingLiU"/>
              </a:rPr>
              <a:t>测</a:t>
            </a:r>
            <a:r>
              <a:rPr dirty="0" sz="1000" spc="5">
                <a:latin typeface="PMingLiU"/>
                <a:cs typeface="PMingLiU"/>
              </a:rPr>
              <a:t>算基</a:t>
            </a:r>
            <a:r>
              <a:rPr dirty="0" sz="1000" spc="-20">
                <a:latin typeface="PMingLiU"/>
                <a:cs typeface="PMingLiU"/>
              </a:rPr>
              <a:t>于</a:t>
            </a:r>
            <a:r>
              <a:rPr dirty="0" sz="1000" spc="5">
                <a:latin typeface="PMingLiU"/>
                <a:cs typeface="PMingLiU"/>
              </a:rPr>
              <a:t>如下</a:t>
            </a:r>
            <a:r>
              <a:rPr dirty="0" sz="1000" spc="-20">
                <a:latin typeface="PMingLiU"/>
                <a:cs typeface="PMingLiU"/>
              </a:rPr>
              <a:t>数</a:t>
            </a:r>
            <a:r>
              <a:rPr dirty="0" sz="1000" spc="5">
                <a:latin typeface="PMingLiU"/>
                <a:cs typeface="PMingLiU"/>
              </a:rPr>
              <a:t>据</a:t>
            </a:r>
            <a:r>
              <a:rPr dirty="0" sz="1000" spc="-20">
                <a:latin typeface="PMingLiU"/>
                <a:cs typeface="PMingLiU"/>
              </a:rPr>
              <a:t>与</a:t>
            </a:r>
            <a:r>
              <a:rPr dirty="0" sz="1000" spc="5">
                <a:latin typeface="PMingLiU"/>
                <a:cs typeface="PMingLiU"/>
              </a:rPr>
              <a:t>假设：</a:t>
            </a:r>
            <a:endParaRPr sz="1000">
              <a:latin typeface="PMingLiU"/>
              <a:cs typeface="PMingLiU"/>
            </a:endParaRPr>
          </a:p>
          <a:p>
            <a:pPr algn="just" marL="241300" marR="128905" indent="-228600">
              <a:lnSpc>
                <a:spcPct val="139600"/>
              </a:lnSpc>
              <a:spcBef>
                <a:spcPts val="605"/>
              </a:spcBef>
              <a:buFont typeface="Arial"/>
              <a:buAutoNum type="arabicParenR"/>
              <a:tabLst>
                <a:tab pos="241300" algn="l"/>
              </a:tabLst>
            </a:pPr>
            <a:r>
              <a:rPr dirty="0" sz="1000" spc="5" b="1">
                <a:latin typeface="Microsoft JhengHei UI"/>
                <a:cs typeface="Microsoft JhengHei UI"/>
              </a:rPr>
              <a:t>新增</a:t>
            </a:r>
            <a:r>
              <a:rPr dirty="0" sz="1000" spc="-20" b="1">
                <a:latin typeface="Arial"/>
                <a:cs typeface="Arial"/>
              </a:rPr>
              <a:t>/</a:t>
            </a:r>
            <a:r>
              <a:rPr dirty="0" sz="1000" spc="5" b="1">
                <a:latin typeface="Microsoft JhengHei UI"/>
                <a:cs typeface="Microsoft JhengHei UI"/>
              </a:rPr>
              <a:t>存量发病</a:t>
            </a:r>
            <a:r>
              <a:rPr dirty="0" sz="1000" spc="-20">
                <a:latin typeface="PMingLiU"/>
                <a:cs typeface="PMingLiU"/>
              </a:rPr>
              <a:t>：</a:t>
            </a:r>
            <a:r>
              <a:rPr dirty="0" sz="1000" spc="5">
                <a:latin typeface="PMingLiU"/>
                <a:cs typeface="PMingLiU"/>
              </a:rPr>
              <a:t>数</a:t>
            </a:r>
            <a:r>
              <a:rPr dirty="0" sz="1000" spc="-20">
                <a:latin typeface="PMingLiU"/>
                <a:cs typeface="PMingLiU"/>
              </a:rPr>
              <a:t>据</a:t>
            </a:r>
            <a:r>
              <a:rPr dirty="0" sz="1000" spc="5">
                <a:latin typeface="PMingLiU"/>
                <a:cs typeface="PMingLiU"/>
              </a:rPr>
              <a:t>来源</a:t>
            </a:r>
            <a:r>
              <a:rPr dirty="0" sz="1000" spc="-20">
                <a:latin typeface="PMingLiU"/>
                <a:cs typeface="PMingLiU"/>
              </a:rPr>
              <a:t>与</a:t>
            </a:r>
            <a:r>
              <a:rPr dirty="0" sz="1000" spc="5">
                <a:latin typeface="PMingLiU"/>
                <a:cs typeface="PMingLiU"/>
              </a:rPr>
              <a:t>计算</a:t>
            </a:r>
            <a:r>
              <a:rPr dirty="0" sz="1000" spc="-20">
                <a:latin typeface="PMingLiU"/>
                <a:cs typeface="PMingLiU"/>
              </a:rPr>
              <a:t>方</a:t>
            </a:r>
            <a:r>
              <a:rPr dirty="0" sz="1000" spc="5">
                <a:latin typeface="PMingLiU"/>
                <a:cs typeface="PMingLiU"/>
              </a:rPr>
              <a:t>式与</a:t>
            </a:r>
            <a:r>
              <a:rPr dirty="0" sz="1000" spc="105">
                <a:latin typeface="PMingLiU"/>
                <a:cs typeface="PMingLiU"/>
              </a:rPr>
              <a:t> </a:t>
            </a:r>
            <a:r>
              <a:rPr dirty="0" sz="1000" spc="-5">
                <a:latin typeface="Arial"/>
                <a:cs typeface="Arial"/>
              </a:rPr>
              <a:t>CD19</a:t>
            </a:r>
            <a:r>
              <a:rPr dirty="0" sz="1000" spc="145">
                <a:latin typeface="Arial"/>
                <a:cs typeface="Arial"/>
              </a:rPr>
              <a:t> </a:t>
            </a:r>
            <a:r>
              <a:rPr dirty="0" sz="1000">
                <a:latin typeface="Arial"/>
                <a:cs typeface="Arial"/>
              </a:rPr>
              <a:t>CAR-T</a:t>
            </a:r>
            <a:r>
              <a:rPr dirty="0" sz="1000" spc="20">
                <a:latin typeface="Arial"/>
                <a:cs typeface="Arial"/>
              </a:rPr>
              <a:t> </a:t>
            </a:r>
            <a:r>
              <a:rPr dirty="0" sz="1000" spc="5">
                <a:latin typeface="PMingLiU"/>
                <a:cs typeface="PMingLiU"/>
              </a:rPr>
              <a:t>相同</a:t>
            </a:r>
            <a:r>
              <a:rPr dirty="0" sz="1000" spc="-5">
                <a:latin typeface="PMingLiU"/>
                <a:cs typeface="PMingLiU"/>
              </a:rPr>
              <a:t>，</a:t>
            </a:r>
            <a:r>
              <a:rPr dirty="0" sz="1000" spc="-5">
                <a:latin typeface="Arial"/>
                <a:cs typeface="Arial"/>
              </a:rPr>
              <a:t>2020</a:t>
            </a:r>
            <a:r>
              <a:rPr dirty="0" sz="1000" spc="25">
                <a:latin typeface="Arial"/>
                <a:cs typeface="Arial"/>
              </a:rPr>
              <a:t> </a:t>
            </a:r>
            <a:r>
              <a:rPr dirty="0" sz="1000" spc="5">
                <a:latin typeface="PMingLiU"/>
                <a:cs typeface="PMingLiU"/>
              </a:rPr>
              <a:t>年美国</a:t>
            </a:r>
            <a:r>
              <a:rPr dirty="0" sz="1000" spc="105">
                <a:latin typeface="PMingLiU"/>
                <a:cs typeface="PMingLiU"/>
              </a:rPr>
              <a:t> </a:t>
            </a:r>
            <a:r>
              <a:rPr dirty="0" sz="1000" spc="5">
                <a:latin typeface="Arial"/>
                <a:cs typeface="Arial"/>
              </a:rPr>
              <a:t>MM</a:t>
            </a:r>
            <a:r>
              <a:rPr dirty="0" sz="1000" spc="10">
                <a:latin typeface="Arial"/>
                <a:cs typeface="Arial"/>
              </a:rPr>
              <a:t> </a:t>
            </a:r>
            <a:r>
              <a:rPr dirty="0" sz="1000" spc="5">
                <a:latin typeface="PMingLiU"/>
                <a:cs typeface="PMingLiU"/>
              </a:rPr>
              <a:t>新增患 者数</a:t>
            </a:r>
            <a:r>
              <a:rPr dirty="0" sz="1000" spc="5">
                <a:latin typeface="Arial"/>
                <a:cs typeface="Arial"/>
              </a:rPr>
              <a:t>/</a:t>
            </a:r>
            <a:r>
              <a:rPr dirty="0" sz="1000" spc="-20">
                <a:latin typeface="PMingLiU"/>
                <a:cs typeface="PMingLiU"/>
              </a:rPr>
              <a:t>年</a:t>
            </a:r>
            <a:r>
              <a:rPr dirty="0" sz="1000" spc="5">
                <a:latin typeface="PMingLiU"/>
                <a:cs typeface="PMingLiU"/>
              </a:rPr>
              <a:t>死亡</a:t>
            </a:r>
            <a:r>
              <a:rPr dirty="0" sz="1000" spc="-20">
                <a:latin typeface="PMingLiU"/>
                <a:cs typeface="PMingLiU"/>
              </a:rPr>
              <a:t>人</a:t>
            </a:r>
            <a:r>
              <a:rPr dirty="0" sz="1000" spc="5">
                <a:latin typeface="PMingLiU"/>
                <a:cs typeface="PMingLiU"/>
              </a:rPr>
              <a:t>数</a:t>
            </a:r>
            <a:r>
              <a:rPr dirty="0" sz="1000" spc="-20">
                <a:latin typeface="Arial"/>
                <a:cs typeface="Arial"/>
              </a:rPr>
              <a:t>/</a:t>
            </a:r>
            <a:r>
              <a:rPr dirty="0" sz="1000" spc="5">
                <a:latin typeface="PMingLiU"/>
                <a:cs typeface="PMingLiU"/>
              </a:rPr>
              <a:t>五年</a:t>
            </a:r>
            <a:r>
              <a:rPr dirty="0" sz="1000" spc="-20">
                <a:latin typeface="PMingLiU"/>
                <a:cs typeface="PMingLiU"/>
              </a:rPr>
              <a:t>患</a:t>
            </a:r>
            <a:r>
              <a:rPr dirty="0" sz="1000" spc="5">
                <a:latin typeface="PMingLiU"/>
                <a:cs typeface="PMingLiU"/>
              </a:rPr>
              <a:t>病数</a:t>
            </a:r>
            <a:r>
              <a:rPr dirty="0" sz="1000" spc="-20">
                <a:latin typeface="PMingLiU"/>
                <a:cs typeface="PMingLiU"/>
              </a:rPr>
              <a:t>分</a:t>
            </a:r>
            <a:r>
              <a:rPr dirty="0" sz="1000" spc="5">
                <a:latin typeface="PMingLiU"/>
                <a:cs typeface="PMingLiU"/>
              </a:rPr>
              <a:t>别为</a:t>
            </a:r>
            <a:r>
              <a:rPr dirty="0" sz="1000" spc="-10">
                <a:latin typeface="PMingLiU"/>
                <a:cs typeface="PMingLiU"/>
              </a:rPr>
              <a:t> </a:t>
            </a:r>
            <a:r>
              <a:rPr dirty="0" sz="1000" spc="-10">
                <a:latin typeface="Arial"/>
                <a:cs typeface="Arial"/>
              </a:rPr>
              <a:t>3.21</a:t>
            </a:r>
            <a:r>
              <a:rPr dirty="0" sz="1000" spc="-95">
                <a:latin typeface="Arial"/>
                <a:cs typeface="Arial"/>
              </a:rPr>
              <a:t> </a:t>
            </a:r>
            <a:r>
              <a:rPr dirty="0" sz="1000" spc="5">
                <a:latin typeface="PMingLiU"/>
                <a:cs typeface="PMingLiU"/>
              </a:rPr>
              <a:t>万人</a:t>
            </a:r>
            <a:r>
              <a:rPr dirty="0" sz="1000">
                <a:latin typeface="Arial"/>
                <a:cs typeface="Arial"/>
              </a:rPr>
              <a:t>/1.34</a:t>
            </a:r>
            <a:r>
              <a:rPr dirty="0" sz="1000" spc="-90">
                <a:latin typeface="Arial"/>
                <a:cs typeface="Arial"/>
              </a:rPr>
              <a:t> </a:t>
            </a:r>
            <a:r>
              <a:rPr dirty="0" sz="1000" spc="5">
                <a:latin typeface="PMingLiU"/>
                <a:cs typeface="PMingLiU"/>
              </a:rPr>
              <a:t>万</a:t>
            </a:r>
            <a:r>
              <a:rPr dirty="0" sz="1000" spc="-20">
                <a:latin typeface="PMingLiU"/>
                <a:cs typeface="PMingLiU"/>
              </a:rPr>
              <a:t>人</a:t>
            </a:r>
            <a:r>
              <a:rPr dirty="0" sz="1000">
                <a:latin typeface="Arial"/>
                <a:cs typeface="Arial"/>
              </a:rPr>
              <a:t>/9.14</a:t>
            </a:r>
            <a:r>
              <a:rPr dirty="0" sz="1000" spc="-90">
                <a:latin typeface="Arial"/>
                <a:cs typeface="Arial"/>
              </a:rPr>
              <a:t> </a:t>
            </a:r>
            <a:r>
              <a:rPr dirty="0" sz="1000" spc="5">
                <a:latin typeface="PMingLiU"/>
                <a:cs typeface="PMingLiU"/>
              </a:rPr>
              <a:t>万人；</a:t>
            </a:r>
            <a:r>
              <a:rPr dirty="0" sz="1000" spc="-20">
                <a:latin typeface="PMingLiU"/>
                <a:cs typeface="PMingLiU"/>
              </a:rPr>
              <a:t>国</a:t>
            </a:r>
            <a:r>
              <a:rPr dirty="0" sz="1000" spc="245">
                <a:latin typeface="PMingLiU"/>
                <a:cs typeface="PMingLiU"/>
              </a:rPr>
              <a:t>内</a:t>
            </a:r>
            <a:r>
              <a:rPr dirty="0" sz="1000" spc="5">
                <a:latin typeface="Arial"/>
                <a:cs typeface="Arial"/>
              </a:rPr>
              <a:t>MM</a:t>
            </a:r>
            <a:r>
              <a:rPr dirty="0" sz="1000" spc="-105">
                <a:latin typeface="Arial"/>
                <a:cs typeface="Arial"/>
              </a:rPr>
              <a:t> </a:t>
            </a:r>
            <a:r>
              <a:rPr dirty="0" sz="1000" spc="5">
                <a:latin typeface="PMingLiU"/>
                <a:cs typeface="PMingLiU"/>
              </a:rPr>
              <a:t>新增</a:t>
            </a:r>
            <a:r>
              <a:rPr dirty="0" sz="1000" spc="-20">
                <a:latin typeface="PMingLiU"/>
                <a:cs typeface="PMingLiU"/>
              </a:rPr>
              <a:t>患</a:t>
            </a:r>
            <a:r>
              <a:rPr dirty="0" sz="1000" spc="5">
                <a:latin typeface="PMingLiU"/>
                <a:cs typeface="PMingLiU"/>
              </a:rPr>
              <a:t>者 数</a:t>
            </a:r>
            <a:r>
              <a:rPr dirty="0" sz="1000" spc="5">
                <a:latin typeface="Arial"/>
                <a:cs typeface="Arial"/>
              </a:rPr>
              <a:t>/</a:t>
            </a:r>
            <a:r>
              <a:rPr dirty="0" sz="1000" spc="5">
                <a:latin typeface="PMingLiU"/>
                <a:cs typeface="PMingLiU"/>
              </a:rPr>
              <a:t>年</a:t>
            </a:r>
            <a:r>
              <a:rPr dirty="0" sz="1000" spc="-20">
                <a:latin typeface="PMingLiU"/>
                <a:cs typeface="PMingLiU"/>
              </a:rPr>
              <a:t>死</a:t>
            </a:r>
            <a:r>
              <a:rPr dirty="0" sz="1000" spc="5">
                <a:latin typeface="PMingLiU"/>
                <a:cs typeface="PMingLiU"/>
              </a:rPr>
              <a:t>亡人</a:t>
            </a:r>
            <a:r>
              <a:rPr dirty="0" sz="1000" spc="-20">
                <a:latin typeface="PMingLiU"/>
                <a:cs typeface="PMingLiU"/>
              </a:rPr>
              <a:t>数</a:t>
            </a:r>
            <a:r>
              <a:rPr dirty="0" sz="1000" spc="5">
                <a:latin typeface="Arial"/>
                <a:cs typeface="Arial"/>
              </a:rPr>
              <a:t>/</a:t>
            </a:r>
            <a:r>
              <a:rPr dirty="0" sz="1000" spc="-20">
                <a:latin typeface="PMingLiU"/>
                <a:cs typeface="PMingLiU"/>
              </a:rPr>
              <a:t>五</a:t>
            </a:r>
            <a:r>
              <a:rPr dirty="0" sz="1000" spc="5">
                <a:latin typeface="PMingLiU"/>
                <a:cs typeface="PMingLiU"/>
              </a:rPr>
              <a:t>年患</a:t>
            </a:r>
            <a:r>
              <a:rPr dirty="0" sz="1000" spc="-20">
                <a:latin typeface="PMingLiU"/>
                <a:cs typeface="PMingLiU"/>
              </a:rPr>
              <a:t>病</a:t>
            </a:r>
            <a:r>
              <a:rPr dirty="0" sz="1000" spc="5">
                <a:latin typeface="PMingLiU"/>
                <a:cs typeface="PMingLiU"/>
              </a:rPr>
              <a:t>数分</a:t>
            </a:r>
            <a:r>
              <a:rPr dirty="0" sz="1000" spc="-20">
                <a:latin typeface="PMingLiU"/>
                <a:cs typeface="PMingLiU"/>
              </a:rPr>
              <a:t>别</a:t>
            </a:r>
            <a:r>
              <a:rPr dirty="0" sz="1000" spc="5">
                <a:latin typeface="PMingLiU"/>
                <a:cs typeface="PMingLiU"/>
              </a:rPr>
              <a:t>为</a:t>
            </a:r>
            <a:r>
              <a:rPr dirty="0" sz="1000" spc="-15">
                <a:latin typeface="PMingLiU"/>
                <a:cs typeface="PMingLiU"/>
              </a:rPr>
              <a:t> </a:t>
            </a:r>
            <a:r>
              <a:rPr dirty="0" sz="1000">
                <a:latin typeface="Arial"/>
                <a:cs typeface="Arial"/>
              </a:rPr>
              <a:t>2.11</a:t>
            </a:r>
            <a:r>
              <a:rPr dirty="0" sz="1000" spc="-95">
                <a:latin typeface="Arial"/>
                <a:cs typeface="Arial"/>
              </a:rPr>
              <a:t> </a:t>
            </a:r>
            <a:r>
              <a:rPr dirty="0" sz="1000" spc="5">
                <a:latin typeface="PMingLiU"/>
                <a:cs typeface="PMingLiU"/>
              </a:rPr>
              <a:t>万</a:t>
            </a:r>
            <a:r>
              <a:rPr dirty="0" sz="1000" spc="-20">
                <a:latin typeface="PMingLiU"/>
                <a:cs typeface="PMingLiU"/>
              </a:rPr>
              <a:t>人</a:t>
            </a:r>
            <a:r>
              <a:rPr dirty="0" sz="1000">
                <a:latin typeface="Arial"/>
                <a:cs typeface="Arial"/>
              </a:rPr>
              <a:t>/1.62</a:t>
            </a:r>
            <a:r>
              <a:rPr dirty="0" sz="1000" spc="-95">
                <a:latin typeface="Arial"/>
                <a:cs typeface="Arial"/>
              </a:rPr>
              <a:t> </a:t>
            </a:r>
            <a:r>
              <a:rPr dirty="0" sz="1000" spc="5">
                <a:latin typeface="PMingLiU"/>
                <a:cs typeface="PMingLiU"/>
              </a:rPr>
              <a:t>万人</a:t>
            </a:r>
            <a:r>
              <a:rPr dirty="0" sz="1000" spc="-5">
                <a:latin typeface="Arial"/>
                <a:cs typeface="Arial"/>
              </a:rPr>
              <a:t>/5.14</a:t>
            </a:r>
            <a:r>
              <a:rPr dirty="0" sz="1000" spc="-90">
                <a:latin typeface="Arial"/>
                <a:cs typeface="Arial"/>
              </a:rPr>
              <a:t> </a:t>
            </a:r>
            <a:r>
              <a:rPr dirty="0" sz="1000" spc="5">
                <a:latin typeface="PMingLiU"/>
                <a:cs typeface="PMingLiU"/>
              </a:rPr>
              <a:t>万人。我们</a:t>
            </a:r>
            <a:r>
              <a:rPr dirty="0" sz="1000" spc="-20">
                <a:latin typeface="PMingLiU"/>
                <a:cs typeface="PMingLiU"/>
              </a:rPr>
              <a:t>假</a:t>
            </a:r>
            <a:r>
              <a:rPr dirty="0" sz="1000" spc="5">
                <a:latin typeface="PMingLiU"/>
                <a:cs typeface="PMingLiU"/>
              </a:rPr>
              <a:t>设</a:t>
            </a:r>
            <a:r>
              <a:rPr dirty="0" sz="1000" spc="-20">
                <a:latin typeface="PMingLiU"/>
                <a:cs typeface="PMingLiU"/>
              </a:rPr>
              <a:t>美</a:t>
            </a:r>
            <a:r>
              <a:rPr dirty="0" sz="1000" spc="245">
                <a:latin typeface="PMingLiU"/>
                <a:cs typeface="PMingLiU"/>
              </a:rPr>
              <a:t>国</a:t>
            </a:r>
            <a:r>
              <a:rPr dirty="0" sz="1000" spc="5">
                <a:latin typeface="Arial"/>
                <a:cs typeface="Arial"/>
              </a:rPr>
              <a:t>MM</a:t>
            </a:r>
            <a:r>
              <a:rPr dirty="0" sz="1000" spc="-90">
                <a:latin typeface="Arial"/>
                <a:cs typeface="Arial"/>
              </a:rPr>
              <a:t> </a:t>
            </a:r>
            <a:r>
              <a:rPr dirty="0" sz="1000" spc="5">
                <a:latin typeface="PMingLiU"/>
                <a:cs typeface="PMingLiU"/>
              </a:rPr>
              <a:t>新 发</a:t>
            </a:r>
            <a:r>
              <a:rPr dirty="0" sz="1000" spc="5">
                <a:latin typeface="Arial"/>
                <a:cs typeface="Arial"/>
              </a:rPr>
              <a:t>/</a:t>
            </a:r>
            <a:r>
              <a:rPr dirty="0" sz="1000" spc="5">
                <a:latin typeface="PMingLiU"/>
                <a:cs typeface="PMingLiU"/>
              </a:rPr>
              <a:t>死</a:t>
            </a:r>
            <a:r>
              <a:rPr dirty="0" sz="1000" spc="-20">
                <a:latin typeface="PMingLiU"/>
                <a:cs typeface="PMingLiU"/>
              </a:rPr>
              <a:t>亡</a:t>
            </a:r>
            <a:r>
              <a:rPr dirty="0" sz="1000" spc="5">
                <a:latin typeface="PMingLiU"/>
                <a:cs typeface="PMingLiU"/>
              </a:rPr>
              <a:t>增长</a:t>
            </a:r>
            <a:r>
              <a:rPr dirty="0" sz="1000" spc="-20">
                <a:latin typeface="PMingLiU"/>
                <a:cs typeface="PMingLiU"/>
              </a:rPr>
              <a:t>率</a:t>
            </a:r>
            <a:r>
              <a:rPr dirty="0" sz="1000" spc="5">
                <a:latin typeface="PMingLiU"/>
                <a:cs typeface="PMingLiU"/>
              </a:rPr>
              <a:t>分</a:t>
            </a:r>
            <a:r>
              <a:rPr dirty="0" sz="1000" spc="-20">
                <a:latin typeface="PMingLiU"/>
                <a:cs typeface="PMingLiU"/>
              </a:rPr>
              <a:t>别</a:t>
            </a:r>
            <a:r>
              <a:rPr dirty="0" sz="1000" spc="5">
                <a:latin typeface="PMingLiU"/>
                <a:cs typeface="PMingLiU"/>
              </a:rPr>
              <a:t>为 </a:t>
            </a:r>
            <a:r>
              <a:rPr dirty="0" sz="1000" spc="-5">
                <a:latin typeface="Arial"/>
                <a:cs typeface="Arial"/>
              </a:rPr>
              <a:t>2.1%/2.0%</a:t>
            </a:r>
            <a:r>
              <a:rPr dirty="0" sz="1000" spc="-5">
                <a:latin typeface="PMingLiU"/>
                <a:cs typeface="PMingLiU"/>
              </a:rPr>
              <a:t>；</a:t>
            </a:r>
            <a:r>
              <a:rPr dirty="0" sz="1000" spc="-20">
                <a:latin typeface="PMingLiU"/>
                <a:cs typeface="PMingLiU"/>
              </a:rPr>
              <a:t>中</a:t>
            </a:r>
            <a:r>
              <a:rPr dirty="0" sz="1000" spc="5">
                <a:latin typeface="PMingLiU"/>
                <a:cs typeface="PMingLiU"/>
              </a:rPr>
              <a:t>国 </a:t>
            </a:r>
            <a:r>
              <a:rPr dirty="0" sz="1000" spc="5">
                <a:latin typeface="Arial"/>
                <a:cs typeface="Arial"/>
              </a:rPr>
              <a:t>MM</a:t>
            </a:r>
            <a:r>
              <a:rPr dirty="0" sz="1000" spc="-65">
                <a:latin typeface="Arial"/>
                <a:cs typeface="Arial"/>
              </a:rPr>
              <a:t> </a:t>
            </a:r>
            <a:r>
              <a:rPr dirty="0" sz="1000" spc="-20">
                <a:latin typeface="PMingLiU"/>
                <a:cs typeface="PMingLiU"/>
              </a:rPr>
              <a:t>新</a:t>
            </a:r>
            <a:r>
              <a:rPr dirty="0" sz="1000" spc="5">
                <a:latin typeface="PMingLiU"/>
                <a:cs typeface="PMingLiU"/>
              </a:rPr>
              <a:t>发</a:t>
            </a:r>
            <a:r>
              <a:rPr dirty="0" sz="1000" spc="5">
                <a:latin typeface="Arial"/>
                <a:cs typeface="Arial"/>
              </a:rPr>
              <a:t>/</a:t>
            </a:r>
            <a:r>
              <a:rPr dirty="0" sz="1000" spc="-20">
                <a:latin typeface="PMingLiU"/>
                <a:cs typeface="PMingLiU"/>
              </a:rPr>
              <a:t>死亡</a:t>
            </a:r>
            <a:r>
              <a:rPr dirty="0" sz="1000" spc="5">
                <a:latin typeface="PMingLiU"/>
                <a:cs typeface="PMingLiU"/>
              </a:rPr>
              <a:t>增长率</a:t>
            </a:r>
            <a:r>
              <a:rPr dirty="0" sz="1000" spc="-20">
                <a:latin typeface="PMingLiU"/>
                <a:cs typeface="PMingLiU"/>
              </a:rPr>
              <a:t>分</a:t>
            </a:r>
            <a:r>
              <a:rPr dirty="0" sz="1000" spc="5">
                <a:latin typeface="PMingLiU"/>
                <a:cs typeface="PMingLiU"/>
              </a:rPr>
              <a:t>别为</a:t>
            </a:r>
            <a:r>
              <a:rPr dirty="0" sz="1000" spc="10">
                <a:latin typeface="PMingLiU"/>
                <a:cs typeface="PMingLiU"/>
              </a:rPr>
              <a:t> </a:t>
            </a:r>
            <a:r>
              <a:rPr dirty="0" sz="1000" spc="-5">
                <a:latin typeface="Arial"/>
                <a:cs typeface="Arial"/>
              </a:rPr>
              <a:t>3.1%/3.0%</a:t>
            </a:r>
            <a:r>
              <a:rPr dirty="0" sz="1000" spc="-5">
                <a:latin typeface="PMingLiU"/>
                <a:cs typeface="PMingLiU"/>
              </a:rPr>
              <a:t>，</a:t>
            </a:r>
            <a:r>
              <a:rPr dirty="0" sz="1000" spc="5">
                <a:latin typeface="PMingLiU"/>
                <a:cs typeface="PMingLiU"/>
              </a:rPr>
              <a:t>五年 存量患</a:t>
            </a:r>
            <a:r>
              <a:rPr dirty="0" sz="1000" spc="-20">
                <a:latin typeface="PMingLiU"/>
                <a:cs typeface="PMingLiU"/>
              </a:rPr>
              <a:t>者</a:t>
            </a:r>
            <a:r>
              <a:rPr dirty="0" sz="1000" spc="5">
                <a:latin typeface="PMingLiU"/>
                <a:cs typeface="PMingLiU"/>
              </a:rPr>
              <a:t>数采</a:t>
            </a:r>
            <a:r>
              <a:rPr dirty="0" sz="1000" spc="-20">
                <a:latin typeface="PMingLiU"/>
                <a:cs typeface="PMingLiU"/>
              </a:rPr>
              <a:t>用</a:t>
            </a:r>
            <a:r>
              <a:rPr dirty="0" sz="1000" spc="5">
                <a:latin typeface="PMingLiU"/>
                <a:cs typeface="PMingLiU"/>
              </a:rPr>
              <a:t>该数</a:t>
            </a:r>
            <a:r>
              <a:rPr dirty="0" sz="1000" spc="-15">
                <a:latin typeface="PMingLiU"/>
                <a:cs typeface="PMingLiU"/>
              </a:rPr>
              <a:t>值</a:t>
            </a:r>
            <a:r>
              <a:rPr dirty="0" sz="1000" spc="10">
                <a:latin typeface="Arial"/>
                <a:cs typeface="Arial"/>
              </a:rPr>
              <a:t>+</a:t>
            </a:r>
            <a:r>
              <a:rPr dirty="0" sz="1000" spc="-20">
                <a:latin typeface="PMingLiU"/>
                <a:cs typeface="PMingLiU"/>
              </a:rPr>
              <a:t>当</a:t>
            </a:r>
            <a:r>
              <a:rPr dirty="0" sz="1000" spc="5">
                <a:latin typeface="PMingLiU"/>
                <a:cs typeface="PMingLiU"/>
              </a:rPr>
              <a:t>年新</a:t>
            </a:r>
            <a:r>
              <a:rPr dirty="0" sz="1000" spc="-20">
                <a:latin typeface="PMingLiU"/>
                <a:cs typeface="PMingLiU"/>
              </a:rPr>
              <a:t>增</a:t>
            </a:r>
            <a:r>
              <a:rPr dirty="0" sz="1000" spc="5">
                <a:latin typeface="PMingLiU"/>
                <a:cs typeface="PMingLiU"/>
              </a:rPr>
              <a:t>患者</a:t>
            </a:r>
            <a:r>
              <a:rPr dirty="0" sz="1000" spc="-20">
                <a:latin typeface="PMingLiU"/>
                <a:cs typeface="PMingLiU"/>
              </a:rPr>
              <a:t>数</a:t>
            </a:r>
            <a:r>
              <a:rPr dirty="0" sz="1000">
                <a:latin typeface="Arial"/>
                <a:cs typeface="Arial"/>
              </a:rPr>
              <a:t>-</a:t>
            </a:r>
            <a:r>
              <a:rPr dirty="0" sz="1000" spc="5">
                <a:latin typeface="PMingLiU"/>
                <a:cs typeface="PMingLiU"/>
              </a:rPr>
              <a:t>死</a:t>
            </a:r>
            <a:r>
              <a:rPr dirty="0" sz="1000" spc="-20">
                <a:latin typeface="PMingLiU"/>
                <a:cs typeface="PMingLiU"/>
              </a:rPr>
              <a:t>亡</a:t>
            </a:r>
            <a:r>
              <a:rPr dirty="0" sz="1000" spc="5">
                <a:latin typeface="PMingLiU"/>
                <a:cs typeface="PMingLiU"/>
              </a:rPr>
              <a:t>数得</a:t>
            </a:r>
            <a:r>
              <a:rPr dirty="0" sz="1000" spc="-20">
                <a:latin typeface="PMingLiU"/>
                <a:cs typeface="PMingLiU"/>
              </a:rPr>
              <a:t>出</a:t>
            </a:r>
            <a:r>
              <a:rPr dirty="0" sz="1000" spc="5">
                <a:latin typeface="PMingLiU"/>
                <a:cs typeface="PMingLiU"/>
              </a:rPr>
              <a:t>。</a:t>
            </a:r>
            <a:endParaRPr sz="1000">
              <a:latin typeface="PMingLiU"/>
              <a:cs typeface="PMingLiU"/>
            </a:endParaRPr>
          </a:p>
          <a:p>
            <a:pPr algn="just" marL="241300" marR="128905" indent="-228600">
              <a:lnSpc>
                <a:spcPct val="138000"/>
              </a:lnSpc>
              <a:spcBef>
                <a:spcPts val="20"/>
              </a:spcBef>
              <a:buFont typeface="Arial"/>
              <a:buAutoNum type="arabicParenR"/>
              <a:tabLst>
                <a:tab pos="241300" algn="l"/>
              </a:tabLst>
            </a:pPr>
            <a:r>
              <a:rPr dirty="0" sz="1000" spc="5" b="1">
                <a:latin typeface="Microsoft JhengHei UI"/>
                <a:cs typeface="Microsoft JhengHei UI"/>
              </a:rPr>
              <a:t>适用于</a:t>
            </a:r>
            <a:r>
              <a:rPr dirty="0" sz="1000" spc="185" b="1">
                <a:latin typeface="Microsoft JhengHei UI"/>
                <a:cs typeface="Microsoft JhengHei UI"/>
              </a:rPr>
              <a:t> </a:t>
            </a:r>
            <a:r>
              <a:rPr dirty="0" sz="1000" b="1">
                <a:latin typeface="Arial"/>
                <a:cs typeface="Arial"/>
              </a:rPr>
              <a:t>BCMA</a:t>
            </a:r>
            <a:r>
              <a:rPr dirty="0" sz="1000" spc="125" b="1">
                <a:latin typeface="Arial"/>
                <a:cs typeface="Arial"/>
              </a:rPr>
              <a:t> </a:t>
            </a:r>
            <a:r>
              <a:rPr dirty="0" sz="1000" spc="-10" b="1">
                <a:latin typeface="Arial"/>
                <a:cs typeface="Arial"/>
              </a:rPr>
              <a:t>CAR-T</a:t>
            </a:r>
            <a:r>
              <a:rPr dirty="0" sz="1000" spc="140" b="1">
                <a:latin typeface="Arial"/>
                <a:cs typeface="Arial"/>
              </a:rPr>
              <a:t> </a:t>
            </a:r>
            <a:r>
              <a:rPr dirty="0" sz="1000" spc="5" b="1">
                <a:latin typeface="Microsoft JhengHei UI"/>
                <a:cs typeface="Microsoft JhengHei UI"/>
              </a:rPr>
              <a:t>治疗的人</a:t>
            </a:r>
            <a:r>
              <a:rPr dirty="0" sz="1000" spc="30" b="1">
                <a:latin typeface="Microsoft JhengHei UI"/>
                <a:cs typeface="Microsoft JhengHei UI"/>
              </a:rPr>
              <a:t>数</a:t>
            </a:r>
            <a:r>
              <a:rPr dirty="0" sz="1000" spc="-5">
                <a:latin typeface="PMingLiU"/>
                <a:cs typeface="PMingLiU"/>
              </a:rPr>
              <a:t>：</a:t>
            </a:r>
            <a:r>
              <a:rPr dirty="0" sz="1000" spc="-5">
                <a:latin typeface="Arial"/>
                <a:cs typeface="Arial"/>
              </a:rPr>
              <a:t>MM</a:t>
            </a:r>
            <a:r>
              <a:rPr dirty="0" sz="1000" spc="155">
                <a:latin typeface="Arial"/>
                <a:cs typeface="Arial"/>
              </a:rPr>
              <a:t> </a:t>
            </a:r>
            <a:r>
              <a:rPr dirty="0" sz="1000" spc="5">
                <a:latin typeface="PMingLiU"/>
                <a:cs typeface="PMingLiU"/>
              </a:rPr>
              <a:t>复发比例参</a:t>
            </a:r>
            <a:r>
              <a:rPr dirty="0" sz="1000" spc="-20">
                <a:latin typeface="PMingLiU"/>
                <a:cs typeface="PMingLiU"/>
              </a:rPr>
              <a:t>考</a:t>
            </a:r>
            <a:r>
              <a:rPr dirty="0" sz="1000" spc="5">
                <a:latin typeface="PMingLiU"/>
                <a:cs typeface="PMingLiU"/>
              </a:rPr>
              <a:t>弗若斯特沙利文报告</a:t>
            </a:r>
            <a:r>
              <a:rPr dirty="0" sz="1000" spc="-20">
                <a:latin typeface="PMingLiU"/>
                <a:cs typeface="PMingLiU"/>
              </a:rPr>
              <a:t>，</a:t>
            </a:r>
            <a:r>
              <a:rPr dirty="0" sz="1000" spc="5">
                <a:latin typeface="PMingLiU"/>
                <a:cs typeface="PMingLiU"/>
              </a:rPr>
              <a:t>中</a:t>
            </a:r>
            <a:r>
              <a:rPr dirty="0" sz="1000" spc="10">
                <a:latin typeface="PMingLiU"/>
                <a:cs typeface="PMingLiU"/>
              </a:rPr>
              <a:t>国</a:t>
            </a:r>
            <a:r>
              <a:rPr dirty="0" sz="1000" spc="5">
                <a:latin typeface="Arial"/>
                <a:cs typeface="Arial"/>
              </a:rPr>
              <a:t>/</a:t>
            </a:r>
            <a:r>
              <a:rPr dirty="0" sz="1000" spc="5">
                <a:latin typeface="PMingLiU"/>
                <a:cs typeface="PMingLiU"/>
              </a:rPr>
              <a:t>美 国既往</a:t>
            </a:r>
            <a:r>
              <a:rPr dirty="0" sz="1000" spc="-20">
                <a:latin typeface="PMingLiU"/>
                <a:cs typeface="PMingLiU"/>
              </a:rPr>
              <a:t>接</a:t>
            </a:r>
            <a:r>
              <a:rPr dirty="0" sz="1000" spc="5">
                <a:latin typeface="PMingLiU"/>
                <a:cs typeface="PMingLiU"/>
              </a:rPr>
              <a:t>受三</a:t>
            </a:r>
            <a:r>
              <a:rPr dirty="0" sz="1000" spc="-20">
                <a:latin typeface="PMingLiU"/>
                <a:cs typeface="PMingLiU"/>
              </a:rPr>
              <a:t>线</a:t>
            </a:r>
            <a:r>
              <a:rPr dirty="0" sz="1000" spc="5">
                <a:latin typeface="PMingLiU"/>
                <a:cs typeface="PMingLiU"/>
              </a:rPr>
              <a:t>全身</a:t>
            </a:r>
            <a:r>
              <a:rPr dirty="0" sz="1000" spc="-20">
                <a:latin typeface="PMingLiU"/>
                <a:cs typeface="PMingLiU"/>
              </a:rPr>
              <a:t>系</a:t>
            </a:r>
            <a:r>
              <a:rPr dirty="0" sz="1000" spc="5">
                <a:latin typeface="PMingLiU"/>
                <a:cs typeface="PMingLiU"/>
              </a:rPr>
              <a:t>统治</a:t>
            </a:r>
            <a:r>
              <a:rPr dirty="0" sz="1000" spc="-20">
                <a:latin typeface="PMingLiU"/>
                <a:cs typeface="PMingLiU"/>
              </a:rPr>
              <a:t>疗</a:t>
            </a:r>
            <a:r>
              <a:rPr dirty="0" sz="1000" spc="5">
                <a:latin typeface="PMingLiU"/>
                <a:cs typeface="PMingLiU"/>
              </a:rPr>
              <a:t>失败的</a:t>
            </a:r>
            <a:r>
              <a:rPr dirty="0" sz="1000" spc="60">
                <a:latin typeface="PMingLiU"/>
                <a:cs typeface="PMingLiU"/>
              </a:rPr>
              <a:t> </a:t>
            </a:r>
            <a:r>
              <a:rPr dirty="0" sz="1000" spc="-10">
                <a:latin typeface="Arial"/>
                <a:cs typeface="Arial"/>
              </a:rPr>
              <a:t>MM</a:t>
            </a:r>
            <a:r>
              <a:rPr dirty="0" sz="1000" spc="15">
                <a:latin typeface="Arial"/>
                <a:cs typeface="Arial"/>
              </a:rPr>
              <a:t> </a:t>
            </a:r>
            <a:r>
              <a:rPr dirty="0" sz="1000" spc="5">
                <a:latin typeface="PMingLiU"/>
                <a:cs typeface="PMingLiU"/>
              </a:rPr>
              <a:t>患</a:t>
            </a:r>
            <a:r>
              <a:rPr dirty="0" sz="1000" spc="-20">
                <a:latin typeface="PMingLiU"/>
                <a:cs typeface="PMingLiU"/>
              </a:rPr>
              <a:t>者</a:t>
            </a:r>
            <a:r>
              <a:rPr dirty="0" sz="1000" spc="5">
                <a:latin typeface="PMingLiU"/>
                <a:cs typeface="PMingLiU"/>
              </a:rPr>
              <a:t>比例</a:t>
            </a:r>
            <a:r>
              <a:rPr dirty="0" sz="1000" spc="-20">
                <a:latin typeface="PMingLiU"/>
                <a:cs typeface="PMingLiU"/>
              </a:rPr>
              <a:t>分别</a:t>
            </a:r>
            <a:r>
              <a:rPr dirty="0" sz="1000" spc="5">
                <a:latin typeface="PMingLiU"/>
                <a:cs typeface="PMingLiU"/>
              </a:rPr>
              <a:t>为</a:t>
            </a:r>
            <a:r>
              <a:rPr dirty="0" sz="1000" spc="55">
                <a:latin typeface="PMingLiU"/>
                <a:cs typeface="PMingLiU"/>
              </a:rPr>
              <a:t> </a:t>
            </a:r>
            <a:r>
              <a:rPr dirty="0" sz="1000" spc="-5">
                <a:latin typeface="Arial"/>
                <a:cs typeface="Arial"/>
              </a:rPr>
              <a:t>10%~20%</a:t>
            </a:r>
            <a:r>
              <a:rPr dirty="0" sz="1000" spc="150">
                <a:latin typeface="Arial"/>
                <a:cs typeface="Arial"/>
              </a:rPr>
              <a:t> </a:t>
            </a:r>
            <a:r>
              <a:rPr dirty="0" sz="1000">
                <a:latin typeface="Arial"/>
                <a:cs typeface="Arial"/>
              </a:rPr>
              <a:t>/</a:t>
            </a:r>
            <a:r>
              <a:rPr dirty="0" sz="1000" spc="165">
                <a:latin typeface="Arial"/>
                <a:cs typeface="Arial"/>
              </a:rPr>
              <a:t> </a:t>
            </a:r>
            <a:r>
              <a:rPr dirty="0" sz="1000" spc="-5">
                <a:latin typeface="Arial"/>
                <a:cs typeface="Arial"/>
              </a:rPr>
              <a:t>10%~15%</a:t>
            </a:r>
            <a:r>
              <a:rPr dirty="0" sz="1000" spc="-5">
                <a:latin typeface="PMingLiU"/>
                <a:cs typeface="PMingLiU"/>
              </a:rPr>
              <a:t>，</a:t>
            </a:r>
            <a:r>
              <a:rPr dirty="0" sz="1000" spc="5">
                <a:latin typeface="PMingLiU"/>
                <a:cs typeface="PMingLiU"/>
              </a:rPr>
              <a:t>我</a:t>
            </a:r>
            <a:endParaRPr sz="1000">
              <a:latin typeface="PMingLiU"/>
              <a:cs typeface="PMingLiU"/>
            </a:endParaRPr>
          </a:p>
        </p:txBody>
      </p:sp>
      <p:sp>
        <p:nvSpPr>
          <p:cNvPr id="8" name="object 8"/>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9" name="object 9"/>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69205" cy="669290"/>
          </a:xfrm>
          <a:prstGeom prst="rect">
            <a:avLst/>
          </a:prstGeom>
        </p:spPr>
        <p:txBody>
          <a:bodyPr wrap="square" lIns="0" tIns="12065" rIns="0" bIns="0" rtlCol="0" vert="horz">
            <a:spAutoFit/>
          </a:bodyPr>
          <a:lstStyle/>
          <a:p>
            <a:pPr marL="241300" marR="5080">
              <a:lnSpc>
                <a:spcPct val="140000"/>
              </a:lnSpc>
              <a:spcBef>
                <a:spcPts val="95"/>
              </a:spcBef>
            </a:pPr>
            <a:r>
              <a:rPr dirty="0" sz="1000" spc="5">
                <a:latin typeface="PMingLiU"/>
                <a:cs typeface="PMingLiU"/>
              </a:rPr>
              <a:t>们分别</a:t>
            </a:r>
            <a:r>
              <a:rPr dirty="0" sz="1000" spc="-20">
                <a:latin typeface="PMingLiU"/>
                <a:cs typeface="PMingLiU"/>
              </a:rPr>
              <a:t>对</a:t>
            </a:r>
            <a:r>
              <a:rPr dirty="0" sz="1000" spc="5">
                <a:latin typeface="PMingLiU"/>
                <a:cs typeface="PMingLiU"/>
              </a:rPr>
              <a:t>其取</a:t>
            </a:r>
            <a:r>
              <a:rPr dirty="0" sz="1000" spc="-20">
                <a:latin typeface="PMingLiU"/>
                <a:cs typeface="PMingLiU"/>
              </a:rPr>
              <a:t>中</a:t>
            </a:r>
            <a:r>
              <a:rPr dirty="0" sz="1000" spc="5">
                <a:latin typeface="PMingLiU"/>
                <a:cs typeface="PMingLiU"/>
              </a:rPr>
              <a:t>值进</a:t>
            </a:r>
            <a:r>
              <a:rPr dirty="0" sz="1000" spc="-20">
                <a:latin typeface="PMingLiU"/>
                <a:cs typeface="PMingLiU"/>
              </a:rPr>
              <a:t>行</a:t>
            </a:r>
            <a:r>
              <a:rPr dirty="0" sz="1000" spc="5">
                <a:latin typeface="PMingLiU"/>
                <a:cs typeface="PMingLiU"/>
              </a:rPr>
              <a:t>测算</a:t>
            </a:r>
            <a:r>
              <a:rPr dirty="0" sz="1000" spc="-20">
                <a:latin typeface="PMingLiU"/>
                <a:cs typeface="PMingLiU"/>
              </a:rPr>
              <a:t>。</a:t>
            </a:r>
            <a:r>
              <a:rPr dirty="0" sz="1000" spc="5">
                <a:latin typeface="PMingLiU"/>
                <a:cs typeface="PMingLiU"/>
              </a:rPr>
              <a:t>我们</a:t>
            </a:r>
            <a:r>
              <a:rPr dirty="0" sz="1000" spc="-20">
                <a:latin typeface="PMingLiU"/>
                <a:cs typeface="PMingLiU"/>
              </a:rPr>
              <a:t>预</a:t>
            </a:r>
            <a:r>
              <a:rPr dirty="0" sz="1000" spc="5">
                <a:latin typeface="PMingLiU"/>
                <a:cs typeface="PMingLiU"/>
              </a:rPr>
              <a:t>计美</a:t>
            </a:r>
            <a:r>
              <a:rPr dirty="0" sz="1000" spc="-15">
                <a:latin typeface="PMingLiU"/>
                <a:cs typeface="PMingLiU"/>
              </a:rPr>
              <a:t>国</a:t>
            </a:r>
            <a:r>
              <a:rPr dirty="0" sz="1000" spc="5">
                <a:latin typeface="Arial"/>
                <a:cs typeface="Arial"/>
              </a:rPr>
              <a:t>/</a:t>
            </a:r>
            <a:r>
              <a:rPr dirty="0" sz="1000" spc="-20">
                <a:latin typeface="PMingLiU"/>
                <a:cs typeface="PMingLiU"/>
              </a:rPr>
              <a:t>中</a:t>
            </a:r>
            <a:r>
              <a:rPr dirty="0" sz="1000" spc="5">
                <a:latin typeface="PMingLiU"/>
                <a:cs typeface="PMingLiU"/>
              </a:rPr>
              <a:t>国将</a:t>
            </a:r>
            <a:r>
              <a:rPr dirty="0" sz="1000" spc="-20">
                <a:latin typeface="PMingLiU"/>
                <a:cs typeface="PMingLiU"/>
              </a:rPr>
              <a:t>分别</a:t>
            </a:r>
            <a:r>
              <a:rPr dirty="0" sz="1000" spc="5">
                <a:latin typeface="PMingLiU"/>
                <a:cs typeface="PMingLiU"/>
              </a:rPr>
              <a:t>于</a:t>
            </a:r>
            <a:r>
              <a:rPr dirty="0" sz="1000" spc="175">
                <a:latin typeface="PMingLiU"/>
                <a:cs typeface="PMingLiU"/>
              </a:rPr>
              <a:t> </a:t>
            </a:r>
            <a:r>
              <a:rPr dirty="0" sz="1000" spc="-5">
                <a:latin typeface="Arial"/>
                <a:cs typeface="Arial"/>
              </a:rPr>
              <a:t>2026E/</a:t>
            </a:r>
            <a:r>
              <a:rPr dirty="0" sz="1000" spc="165">
                <a:latin typeface="Arial"/>
                <a:cs typeface="Arial"/>
              </a:rPr>
              <a:t> </a:t>
            </a:r>
            <a:r>
              <a:rPr dirty="0" sz="1000" spc="-5">
                <a:latin typeface="Arial"/>
                <a:cs typeface="Arial"/>
              </a:rPr>
              <a:t>2028E</a:t>
            </a:r>
            <a:r>
              <a:rPr dirty="0" sz="1000" spc="110">
                <a:latin typeface="Arial"/>
                <a:cs typeface="Arial"/>
              </a:rPr>
              <a:t> </a:t>
            </a:r>
            <a:r>
              <a:rPr dirty="0" sz="1000" spc="5">
                <a:latin typeface="PMingLiU"/>
                <a:cs typeface="PMingLiU"/>
              </a:rPr>
              <a:t>批准</a:t>
            </a:r>
            <a:r>
              <a:rPr dirty="0" sz="1000" spc="150">
                <a:latin typeface="PMingLiU"/>
                <a:cs typeface="PMingLiU"/>
              </a:rPr>
              <a:t> </a:t>
            </a:r>
            <a:r>
              <a:rPr dirty="0" sz="1000">
                <a:latin typeface="Arial"/>
                <a:cs typeface="Arial"/>
              </a:rPr>
              <a:t>BCMA  CAR-T</a:t>
            </a:r>
            <a:r>
              <a:rPr dirty="0" sz="1000" spc="-60">
                <a:latin typeface="Arial"/>
                <a:cs typeface="Arial"/>
              </a:rPr>
              <a:t> </a:t>
            </a:r>
            <a:r>
              <a:rPr dirty="0" sz="1000" spc="5">
                <a:latin typeface="PMingLiU"/>
                <a:cs typeface="PMingLiU"/>
              </a:rPr>
              <a:t>用</a:t>
            </a:r>
            <a:r>
              <a:rPr dirty="0" sz="1000" spc="245">
                <a:latin typeface="PMingLiU"/>
                <a:cs typeface="PMingLiU"/>
              </a:rPr>
              <a:t>于</a:t>
            </a:r>
            <a:r>
              <a:rPr dirty="0" sz="1000" spc="5">
                <a:latin typeface="Arial"/>
                <a:cs typeface="Arial"/>
              </a:rPr>
              <a:t>MM</a:t>
            </a:r>
            <a:r>
              <a:rPr dirty="0" sz="1000" spc="-65">
                <a:latin typeface="Arial"/>
                <a:cs typeface="Arial"/>
              </a:rPr>
              <a:t> </a:t>
            </a:r>
            <a:r>
              <a:rPr dirty="0" sz="1000" spc="5">
                <a:latin typeface="PMingLiU"/>
                <a:cs typeface="PMingLiU"/>
              </a:rPr>
              <a:t>的</a:t>
            </a:r>
            <a:r>
              <a:rPr dirty="0" sz="1000" spc="-20">
                <a:latin typeface="PMingLiU"/>
                <a:cs typeface="PMingLiU"/>
              </a:rPr>
              <a:t> </a:t>
            </a:r>
            <a:r>
              <a:rPr dirty="0" sz="1000" spc="-5">
                <a:latin typeface="Arial"/>
                <a:cs typeface="Arial"/>
              </a:rPr>
              <a:t>1~3</a:t>
            </a:r>
            <a:r>
              <a:rPr dirty="0" sz="1000" spc="-70">
                <a:latin typeface="Arial"/>
                <a:cs typeface="Arial"/>
              </a:rPr>
              <a:t> </a:t>
            </a:r>
            <a:r>
              <a:rPr dirty="0" sz="1000" spc="5">
                <a:latin typeface="PMingLiU"/>
                <a:cs typeface="PMingLiU"/>
              </a:rPr>
              <a:t>线治</a:t>
            </a:r>
            <a:r>
              <a:rPr dirty="0" sz="1000" spc="-20">
                <a:latin typeface="PMingLiU"/>
                <a:cs typeface="PMingLiU"/>
              </a:rPr>
              <a:t>疗</a:t>
            </a:r>
            <a:r>
              <a:rPr dirty="0" sz="1000" spc="5">
                <a:latin typeface="PMingLiU"/>
                <a:cs typeface="PMingLiU"/>
              </a:rPr>
              <a:t>。</a:t>
            </a:r>
            <a:endParaRPr sz="1000">
              <a:latin typeface="PMingLiU"/>
              <a:cs typeface="PMingLiU"/>
            </a:endParaRPr>
          </a:p>
          <a:p>
            <a:pPr marL="12700">
              <a:lnSpc>
                <a:spcPct val="100000"/>
              </a:lnSpc>
              <a:spcBef>
                <a:spcPts val="509"/>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18:</a:t>
            </a:r>
            <a:r>
              <a:rPr dirty="0" sz="1000" spc="5" b="1">
                <a:latin typeface="Arial"/>
                <a:cs typeface="Arial"/>
              </a:rPr>
              <a:t> </a:t>
            </a:r>
            <a:r>
              <a:rPr dirty="0" sz="1000" b="1">
                <a:latin typeface="Arial"/>
                <a:cs typeface="Arial"/>
              </a:rPr>
              <a:t>BCMA</a:t>
            </a:r>
            <a:r>
              <a:rPr dirty="0" sz="1000" spc="-25" b="1">
                <a:latin typeface="Arial"/>
                <a:cs typeface="Arial"/>
              </a:rPr>
              <a:t> </a:t>
            </a:r>
            <a:r>
              <a:rPr dirty="0" sz="1000" spc="-10" b="1">
                <a:latin typeface="Arial"/>
                <a:cs typeface="Arial"/>
              </a:rPr>
              <a:t>CAR-T</a:t>
            </a:r>
            <a:r>
              <a:rPr dirty="0" sz="1000" spc="15" b="1">
                <a:latin typeface="Arial"/>
                <a:cs typeface="Arial"/>
              </a:rPr>
              <a:t> </a:t>
            </a:r>
            <a:r>
              <a:rPr dirty="0" sz="1000" spc="5" b="1">
                <a:latin typeface="Microsoft JhengHei UI"/>
                <a:cs typeface="Microsoft JhengHei UI"/>
              </a:rPr>
              <a:t>中美市</a:t>
            </a:r>
            <a:r>
              <a:rPr dirty="0" sz="1000" spc="-20" b="1">
                <a:latin typeface="Microsoft JhengHei UI"/>
                <a:cs typeface="Microsoft JhengHei UI"/>
              </a:rPr>
              <a:t>场</a:t>
            </a:r>
            <a:r>
              <a:rPr dirty="0" sz="1000" spc="5" b="1">
                <a:latin typeface="Microsoft JhengHei UI"/>
                <a:cs typeface="Microsoft JhengHei UI"/>
              </a:rPr>
              <a:t>规模</a:t>
            </a:r>
            <a:r>
              <a:rPr dirty="0" sz="1000" spc="-20" b="1">
                <a:latin typeface="Microsoft JhengHei UI"/>
                <a:cs typeface="Microsoft JhengHei UI"/>
              </a:rPr>
              <a:t>测</a:t>
            </a:r>
            <a:r>
              <a:rPr dirty="0" sz="1000" spc="5" b="1">
                <a:latin typeface="Microsoft JhengHei UI"/>
                <a:cs typeface="Microsoft JhengHei UI"/>
              </a:rPr>
              <a:t>算</a:t>
            </a:r>
            <a:endParaRPr sz="1000">
              <a:latin typeface="Microsoft JhengHei UI"/>
              <a:cs typeface="Microsoft JhengHei UI"/>
            </a:endParaRPr>
          </a:p>
        </p:txBody>
      </p:sp>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graphicFrame>
        <p:nvGraphicFramePr>
          <p:cNvPr id="8" name="object 8"/>
          <p:cNvGraphicFramePr>
            <a:graphicFrameLocks noGrp="1"/>
          </p:cNvGraphicFramePr>
          <p:nvPr/>
        </p:nvGraphicFramePr>
        <p:xfrm>
          <a:off x="521512" y="1677034"/>
          <a:ext cx="6775450" cy="3335654"/>
        </p:xfrm>
        <a:graphic>
          <a:graphicData uri="http://schemas.openxmlformats.org/drawingml/2006/table">
            <a:tbl>
              <a:tblPr firstRow="1" bandRow="1">
                <a:tableStyleId>{2D5ABB26-0587-4C30-8999-92F81FD0307C}</a:tableStyleId>
              </a:tblPr>
              <a:tblGrid>
                <a:gridCol w="1571625"/>
                <a:gridCol w="435610"/>
                <a:gridCol w="480060"/>
                <a:gridCol w="506094"/>
                <a:gridCol w="447040"/>
                <a:gridCol w="489585"/>
                <a:gridCol w="447039"/>
                <a:gridCol w="489585"/>
                <a:gridCol w="459104"/>
                <a:gridCol w="477520"/>
                <a:gridCol w="459104"/>
                <a:gridCol w="514350"/>
              </a:tblGrid>
              <a:tr h="134111">
                <a:tc>
                  <a:txBody>
                    <a:bodyPr/>
                    <a:lstStyle/>
                    <a:p>
                      <a:pPr marL="88265">
                        <a:lnSpc>
                          <a:spcPct val="100000"/>
                        </a:lnSpc>
                        <a:spcBef>
                          <a:spcPts val="114"/>
                        </a:spcBef>
                      </a:pPr>
                      <a:r>
                        <a:rPr dirty="0" sz="650" spc="-5" b="1">
                          <a:solidFill>
                            <a:srgbClr val="FFFFFF"/>
                          </a:solidFill>
                          <a:latin typeface="Microsoft JhengHei UI"/>
                          <a:cs typeface="Microsoft JhengHei UI"/>
                        </a:rPr>
                        <a:t>千人</a:t>
                      </a:r>
                      <a:endParaRPr sz="650">
                        <a:latin typeface="Microsoft JhengHei UI"/>
                        <a:cs typeface="Microsoft JhengHei UI"/>
                      </a:endParaRPr>
                    </a:p>
                  </a:txBody>
                  <a:tcPr marL="0" marR="0" marB="0" marT="14604">
                    <a:lnT w="19050">
                      <a:solidFill>
                        <a:srgbClr val="000000"/>
                      </a:solidFill>
                      <a:prstDash val="solid"/>
                    </a:lnT>
                    <a:solidFill>
                      <a:srgbClr val="C00000"/>
                    </a:solidFill>
                  </a:tcPr>
                </a:tc>
                <a:tc>
                  <a:txBody>
                    <a:bodyPr/>
                    <a:lstStyle/>
                    <a:p>
                      <a:pPr marL="111125">
                        <a:lnSpc>
                          <a:spcPts val="720"/>
                        </a:lnSpc>
                        <a:spcBef>
                          <a:spcPts val="235"/>
                        </a:spcBef>
                      </a:pPr>
                      <a:r>
                        <a:rPr dirty="0" sz="650" spc="-10" b="1">
                          <a:solidFill>
                            <a:srgbClr val="FFFFFF"/>
                          </a:solidFill>
                          <a:latin typeface="Arial"/>
                          <a:cs typeface="Arial"/>
                        </a:rPr>
                        <a:t>2020</a:t>
                      </a:r>
                      <a:endParaRPr sz="650">
                        <a:latin typeface="Arial"/>
                        <a:cs typeface="Arial"/>
                      </a:endParaRPr>
                    </a:p>
                  </a:txBody>
                  <a:tcPr marL="0" marR="0" marB="0" marT="29845">
                    <a:lnT w="19050">
                      <a:solidFill>
                        <a:srgbClr val="000000"/>
                      </a:solidFill>
                      <a:prstDash val="solid"/>
                    </a:lnT>
                    <a:solidFill>
                      <a:srgbClr val="C00000"/>
                    </a:solidFill>
                  </a:tcPr>
                </a:tc>
                <a:tc>
                  <a:txBody>
                    <a:bodyPr/>
                    <a:lstStyle/>
                    <a:p>
                      <a:pPr algn="ctr" marR="5715">
                        <a:lnSpc>
                          <a:spcPts val="720"/>
                        </a:lnSpc>
                        <a:spcBef>
                          <a:spcPts val="235"/>
                        </a:spcBef>
                      </a:pPr>
                      <a:r>
                        <a:rPr dirty="0" sz="650" spc="-10" b="1">
                          <a:solidFill>
                            <a:srgbClr val="FFFFFF"/>
                          </a:solidFill>
                          <a:latin typeface="Arial"/>
                          <a:cs typeface="Arial"/>
                        </a:rPr>
                        <a:t>2021</a:t>
                      </a:r>
                      <a:endParaRPr sz="650">
                        <a:latin typeface="Arial"/>
                        <a:cs typeface="Arial"/>
                      </a:endParaRPr>
                    </a:p>
                  </a:txBody>
                  <a:tcPr marL="0" marR="0" marB="0" marT="29845">
                    <a:lnT w="19050">
                      <a:solidFill>
                        <a:srgbClr val="000000"/>
                      </a:solidFill>
                      <a:prstDash val="solid"/>
                    </a:lnT>
                    <a:solidFill>
                      <a:srgbClr val="C00000"/>
                    </a:solidFill>
                  </a:tcPr>
                </a:tc>
                <a:tc>
                  <a:txBody>
                    <a:bodyPr/>
                    <a:lstStyle/>
                    <a:p>
                      <a:pPr marL="130810">
                        <a:lnSpc>
                          <a:spcPts val="720"/>
                        </a:lnSpc>
                        <a:spcBef>
                          <a:spcPts val="235"/>
                        </a:spcBef>
                      </a:pPr>
                      <a:r>
                        <a:rPr dirty="0" sz="650" spc="-10" b="1">
                          <a:solidFill>
                            <a:srgbClr val="FFFFFF"/>
                          </a:solidFill>
                          <a:latin typeface="Arial"/>
                          <a:cs typeface="Arial"/>
                        </a:rPr>
                        <a:t>2022E</a:t>
                      </a:r>
                      <a:endParaRPr sz="650">
                        <a:latin typeface="Arial"/>
                        <a:cs typeface="Arial"/>
                      </a:endParaRPr>
                    </a:p>
                  </a:txBody>
                  <a:tcPr marL="0" marR="0" marB="0" marT="29845">
                    <a:lnT w="19050">
                      <a:solidFill>
                        <a:srgbClr val="000000"/>
                      </a:solidFill>
                      <a:prstDash val="solid"/>
                    </a:lnT>
                    <a:solidFill>
                      <a:srgbClr val="C00000"/>
                    </a:solidFill>
                  </a:tcPr>
                </a:tc>
                <a:tc>
                  <a:txBody>
                    <a:bodyPr/>
                    <a:lstStyle/>
                    <a:p>
                      <a:pPr marL="94615">
                        <a:lnSpc>
                          <a:spcPts val="720"/>
                        </a:lnSpc>
                        <a:spcBef>
                          <a:spcPts val="235"/>
                        </a:spcBef>
                      </a:pPr>
                      <a:r>
                        <a:rPr dirty="0" sz="650" spc="-10" b="1">
                          <a:solidFill>
                            <a:srgbClr val="FFFFFF"/>
                          </a:solidFill>
                          <a:latin typeface="Arial"/>
                          <a:cs typeface="Arial"/>
                        </a:rPr>
                        <a:t>2023E</a:t>
                      </a:r>
                      <a:endParaRPr sz="650">
                        <a:latin typeface="Arial"/>
                        <a:cs typeface="Arial"/>
                      </a:endParaRPr>
                    </a:p>
                  </a:txBody>
                  <a:tcPr marL="0" marR="0" marB="0" marT="29845">
                    <a:lnT w="19050">
                      <a:solidFill>
                        <a:srgbClr val="000000"/>
                      </a:solidFill>
                      <a:prstDash val="solid"/>
                    </a:lnT>
                    <a:solidFill>
                      <a:srgbClr val="C00000"/>
                    </a:solidFill>
                  </a:tcPr>
                </a:tc>
                <a:tc>
                  <a:txBody>
                    <a:bodyPr/>
                    <a:lstStyle/>
                    <a:p>
                      <a:pPr marL="114300">
                        <a:lnSpc>
                          <a:spcPts val="720"/>
                        </a:lnSpc>
                        <a:spcBef>
                          <a:spcPts val="235"/>
                        </a:spcBef>
                      </a:pPr>
                      <a:r>
                        <a:rPr dirty="0" sz="650" spc="-10" b="1">
                          <a:solidFill>
                            <a:srgbClr val="FFFFFF"/>
                          </a:solidFill>
                          <a:latin typeface="Arial"/>
                          <a:cs typeface="Arial"/>
                        </a:rPr>
                        <a:t>2024E</a:t>
                      </a:r>
                      <a:endParaRPr sz="650">
                        <a:latin typeface="Arial"/>
                        <a:cs typeface="Arial"/>
                      </a:endParaRPr>
                    </a:p>
                  </a:txBody>
                  <a:tcPr marL="0" marR="0" marB="0" marT="29845">
                    <a:lnT w="19050">
                      <a:solidFill>
                        <a:srgbClr val="000000"/>
                      </a:solidFill>
                      <a:prstDash val="solid"/>
                    </a:lnT>
                    <a:solidFill>
                      <a:srgbClr val="C00000"/>
                    </a:solidFill>
                  </a:tcPr>
                </a:tc>
                <a:tc>
                  <a:txBody>
                    <a:bodyPr/>
                    <a:lstStyle/>
                    <a:p>
                      <a:pPr marL="93980">
                        <a:lnSpc>
                          <a:spcPts val="720"/>
                        </a:lnSpc>
                        <a:spcBef>
                          <a:spcPts val="235"/>
                        </a:spcBef>
                      </a:pPr>
                      <a:r>
                        <a:rPr dirty="0" sz="650" spc="-10" b="1">
                          <a:solidFill>
                            <a:srgbClr val="FFFFFF"/>
                          </a:solidFill>
                          <a:latin typeface="Arial"/>
                          <a:cs typeface="Arial"/>
                        </a:rPr>
                        <a:t>2025E</a:t>
                      </a:r>
                      <a:endParaRPr sz="650">
                        <a:latin typeface="Arial"/>
                        <a:cs typeface="Arial"/>
                      </a:endParaRPr>
                    </a:p>
                  </a:txBody>
                  <a:tcPr marL="0" marR="0" marB="0" marT="29845">
                    <a:lnT w="19050">
                      <a:solidFill>
                        <a:srgbClr val="000000"/>
                      </a:solidFill>
                      <a:prstDash val="solid"/>
                    </a:lnT>
                    <a:solidFill>
                      <a:srgbClr val="C00000"/>
                    </a:solidFill>
                  </a:tcPr>
                </a:tc>
                <a:tc>
                  <a:txBody>
                    <a:bodyPr/>
                    <a:lstStyle/>
                    <a:p>
                      <a:pPr marL="114300">
                        <a:lnSpc>
                          <a:spcPts val="720"/>
                        </a:lnSpc>
                        <a:spcBef>
                          <a:spcPts val="235"/>
                        </a:spcBef>
                      </a:pPr>
                      <a:r>
                        <a:rPr dirty="0" sz="650" spc="-10" b="1">
                          <a:solidFill>
                            <a:srgbClr val="FFFFFF"/>
                          </a:solidFill>
                          <a:latin typeface="Arial"/>
                          <a:cs typeface="Arial"/>
                        </a:rPr>
                        <a:t>2026E</a:t>
                      </a:r>
                      <a:endParaRPr sz="650">
                        <a:latin typeface="Arial"/>
                        <a:cs typeface="Arial"/>
                      </a:endParaRPr>
                    </a:p>
                  </a:txBody>
                  <a:tcPr marL="0" marR="0" marB="0" marT="29845">
                    <a:lnT w="19050">
                      <a:solidFill>
                        <a:srgbClr val="000000"/>
                      </a:solidFill>
                      <a:prstDash val="solid"/>
                    </a:lnT>
                    <a:solidFill>
                      <a:srgbClr val="C00000"/>
                    </a:solidFill>
                  </a:tcPr>
                </a:tc>
                <a:tc>
                  <a:txBody>
                    <a:bodyPr/>
                    <a:lstStyle/>
                    <a:p>
                      <a:pPr marL="93980">
                        <a:lnSpc>
                          <a:spcPts val="720"/>
                        </a:lnSpc>
                        <a:spcBef>
                          <a:spcPts val="235"/>
                        </a:spcBef>
                      </a:pPr>
                      <a:r>
                        <a:rPr dirty="0" sz="650" spc="-10" b="1">
                          <a:solidFill>
                            <a:srgbClr val="FFFFFF"/>
                          </a:solidFill>
                          <a:latin typeface="Arial"/>
                          <a:cs typeface="Arial"/>
                        </a:rPr>
                        <a:t>2027E</a:t>
                      </a:r>
                      <a:endParaRPr sz="650">
                        <a:latin typeface="Arial"/>
                        <a:cs typeface="Arial"/>
                      </a:endParaRPr>
                    </a:p>
                  </a:txBody>
                  <a:tcPr marL="0" marR="0" marB="0" marT="29845">
                    <a:lnT w="19050">
                      <a:solidFill>
                        <a:srgbClr val="000000"/>
                      </a:solidFill>
                      <a:prstDash val="solid"/>
                    </a:lnT>
                    <a:solidFill>
                      <a:srgbClr val="C00000"/>
                    </a:solidFill>
                  </a:tcPr>
                </a:tc>
                <a:tc>
                  <a:txBody>
                    <a:bodyPr/>
                    <a:lstStyle/>
                    <a:p>
                      <a:pPr marL="102235">
                        <a:lnSpc>
                          <a:spcPts val="720"/>
                        </a:lnSpc>
                        <a:spcBef>
                          <a:spcPts val="235"/>
                        </a:spcBef>
                      </a:pPr>
                      <a:r>
                        <a:rPr dirty="0" sz="650" spc="-10" b="1">
                          <a:solidFill>
                            <a:srgbClr val="FFFFFF"/>
                          </a:solidFill>
                          <a:latin typeface="Arial"/>
                          <a:cs typeface="Arial"/>
                        </a:rPr>
                        <a:t>2028E</a:t>
                      </a:r>
                      <a:endParaRPr sz="650">
                        <a:latin typeface="Arial"/>
                        <a:cs typeface="Arial"/>
                      </a:endParaRPr>
                    </a:p>
                  </a:txBody>
                  <a:tcPr marL="0" marR="0" marB="0" marT="29845">
                    <a:lnT w="19050">
                      <a:solidFill>
                        <a:srgbClr val="000000"/>
                      </a:solidFill>
                      <a:prstDash val="solid"/>
                    </a:lnT>
                    <a:solidFill>
                      <a:srgbClr val="C00000"/>
                    </a:solidFill>
                  </a:tcPr>
                </a:tc>
                <a:tc>
                  <a:txBody>
                    <a:bodyPr/>
                    <a:lstStyle/>
                    <a:p>
                      <a:pPr marL="94615">
                        <a:lnSpc>
                          <a:spcPts val="720"/>
                        </a:lnSpc>
                        <a:spcBef>
                          <a:spcPts val="235"/>
                        </a:spcBef>
                      </a:pPr>
                      <a:r>
                        <a:rPr dirty="0" sz="650" spc="-10" b="1">
                          <a:solidFill>
                            <a:srgbClr val="FFFFFF"/>
                          </a:solidFill>
                          <a:latin typeface="Arial"/>
                          <a:cs typeface="Arial"/>
                        </a:rPr>
                        <a:t>2029E</a:t>
                      </a:r>
                      <a:endParaRPr sz="650">
                        <a:latin typeface="Arial"/>
                        <a:cs typeface="Arial"/>
                      </a:endParaRPr>
                    </a:p>
                  </a:txBody>
                  <a:tcPr marL="0" marR="0" marB="0" marT="29845">
                    <a:lnT w="19050">
                      <a:solidFill>
                        <a:srgbClr val="000000"/>
                      </a:solidFill>
                      <a:prstDash val="solid"/>
                    </a:lnT>
                    <a:solidFill>
                      <a:srgbClr val="C00000"/>
                    </a:solidFill>
                  </a:tcPr>
                </a:tc>
                <a:tc>
                  <a:txBody>
                    <a:bodyPr/>
                    <a:lstStyle/>
                    <a:p>
                      <a:pPr marL="101600">
                        <a:lnSpc>
                          <a:spcPts val="720"/>
                        </a:lnSpc>
                        <a:spcBef>
                          <a:spcPts val="235"/>
                        </a:spcBef>
                      </a:pPr>
                      <a:r>
                        <a:rPr dirty="0" sz="650" spc="-10" b="1">
                          <a:solidFill>
                            <a:srgbClr val="FFFFFF"/>
                          </a:solidFill>
                          <a:latin typeface="Arial"/>
                          <a:cs typeface="Arial"/>
                        </a:rPr>
                        <a:t>2030E</a:t>
                      </a:r>
                      <a:endParaRPr sz="650">
                        <a:latin typeface="Arial"/>
                        <a:cs typeface="Arial"/>
                      </a:endParaRPr>
                    </a:p>
                  </a:txBody>
                  <a:tcPr marL="0" marR="0" marB="0" marT="29845">
                    <a:lnT w="19050">
                      <a:solidFill>
                        <a:srgbClr val="000000"/>
                      </a:solidFill>
                      <a:prstDash val="solid"/>
                    </a:lnT>
                    <a:solidFill>
                      <a:srgbClr val="C00000"/>
                    </a:solidFill>
                  </a:tcPr>
                </a:tc>
              </a:tr>
              <a:tr h="124968">
                <a:tc>
                  <a:txBody>
                    <a:bodyPr/>
                    <a:lstStyle/>
                    <a:p>
                      <a:pPr marL="88265">
                        <a:lnSpc>
                          <a:spcPct val="100000"/>
                        </a:lnSpc>
                        <a:spcBef>
                          <a:spcPts val="45"/>
                        </a:spcBef>
                      </a:pPr>
                      <a:r>
                        <a:rPr dirty="0" sz="650" spc="-5">
                          <a:latin typeface="PMingLiU"/>
                          <a:cs typeface="PMingLiU"/>
                        </a:rPr>
                        <a:t>美国</a:t>
                      </a:r>
                      <a:endParaRPr sz="650">
                        <a:latin typeface="PMingLiU"/>
                        <a:cs typeface="PMingLiU"/>
                      </a:endParaRPr>
                    </a:p>
                  </a:txBody>
                  <a:tcPr marL="0" marR="0" marB="0" marT="5715">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r>
              <a:tr h="123265">
                <a:tc>
                  <a:txBody>
                    <a:bodyPr/>
                    <a:lstStyle/>
                    <a:p>
                      <a:pPr marL="88265">
                        <a:lnSpc>
                          <a:spcPct val="100000"/>
                        </a:lnSpc>
                        <a:spcBef>
                          <a:spcPts val="45"/>
                        </a:spcBef>
                      </a:pPr>
                      <a:r>
                        <a:rPr dirty="0" sz="650">
                          <a:latin typeface="Arial"/>
                          <a:cs typeface="Arial"/>
                        </a:rPr>
                        <a:t>MM</a:t>
                      </a:r>
                      <a:r>
                        <a:rPr dirty="0" sz="650" spc="-30">
                          <a:latin typeface="Arial"/>
                          <a:cs typeface="Arial"/>
                        </a:rPr>
                        <a:t> </a:t>
                      </a:r>
                      <a:r>
                        <a:rPr dirty="0" sz="650" spc="-5">
                          <a:latin typeface="PMingLiU"/>
                          <a:cs typeface="PMingLiU"/>
                        </a:rPr>
                        <a:t>新增患病人数</a:t>
                      </a:r>
                      <a:endParaRPr sz="650">
                        <a:latin typeface="PMingLiU"/>
                        <a:cs typeface="PMingLiU"/>
                      </a:endParaRPr>
                    </a:p>
                  </a:txBody>
                  <a:tcPr marL="0" marR="0" marB="0" marT="5715"/>
                </a:tc>
                <a:tc>
                  <a:txBody>
                    <a:bodyPr/>
                    <a:lstStyle/>
                    <a:p>
                      <a:pPr marL="111125">
                        <a:lnSpc>
                          <a:spcPts val="825"/>
                        </a:lnSpc>
                        <a:spcBef>
                          <a:spcPts val="45"/>
                        </a:spcBef>
                      </a:pPr>
                      <a:r>
                        <a:rPr dirty="0" sz="700" spc="-5">
                          <a:latin typeface="Arial"/>
                          <a:cs typeface="Arial"/>
                        </a:rPr>
                        <a:t>32.1</a:t>
                      </a:r>
                      <a:endParaRPr sz="700">
                        <a:latin typeface="Arial"/>
                        <a:cs typeface="Arial"/>
                      </a:endParaRPr>
                    </a:p>
                  </a:txBody>
                  <a:tcPr marL="0" marR="0" marB="0" marT="5715"/>
                </a:tc>
                <a:tc>
                  <a:txBody>
                    <a:bodyPr/>
                    <a:lstStyle/>
                    <a:p>
                      <a:pPr algn="ctr" marR="17145">
                        <a:lnSpc>
                          <a:spcPts val="825"/>
                        </a:lnSpc>
                        <a:spcBef>
                          <a:spcPts val="45"/>
                        </a:spcBef>
                      </a:pPr>
                      <a:r>
                        <a:rPr dirty="0" sz="700" spc="-5">
                          <a:latin typeface="Arial"/>
                          <a:cs typeface="Arial"/>
                        </a:rPr>
                        <a:t>32.8</a:t>
                      </a:r>
                      <a:endParaRPr sz="700">
                        <a:latin typeface="Arial"/>
                        <a:cs typeface="Arial"/>
                      </a:endParaRPr>
                    </a:p>
                  </a:txBody>
                  <a:tcPr marL="0" marR="0" marB="0" marT="5715"/>
                </a:tc>
                <a:tc>
                  <a:txBody>
                    <a:bodyPr/>
                    <a:lstStyle/>
                    <a:p>
                      <a:pPr marL="130810">
                        <a:lnSpc>
                          <a:spcPts val="825"/>
                        </a:lnSpc>
                        <a:spcBef>
                          <a:spcPts val="45"/>
                        </a:spcBef>
                      </a:pPr>
                      <a:r>
                        <a:rPr dirty="0" sz="700" spc="-5">
                          <a:latin typeface="Arial"/>
                          <a:cs typeface="Arial"/>
                        </a:rPr>
                        <a:t>33.5</a:t>
                      </a:r>
                      <a:endParaRPr sz="700">
                        <a:latin typeface="Arial"/>
                        <a:cs typeface="Arial"/>
                      </a:endParaRPr>
                    </a:p>
                  </a:txBody>
                  <a:tcPr marL="0" marR="0" marB="0" marT="5715"/>
                </a:tc>
                <a:tc>
                  <a:txBody>
                    <a:bodyPr/>
                    <a:lstStyle/>
                    <a:p>
                      <a:pPr marL="94615">
                        <a:lnSpc>
                          <a:spcPts val="825"/>
                        </a:lnSpc>
                        <a:spcBef>
                          <a:spcPts val="45"/>
                        </a:spcBef>
                      </a:pPr>
                      <a:r>
                        <a:rPr dirty="0" sz="700" spc="-5">
                          <a:latin typeface="Arial"/>
                          <a:cs typeface="Arial"/>
                        </a:rPr>
                        <a:t>34.2</a:t>
                      </a:r>
                      <a:endParaRPr sz="700">
                        <a:latin typeface="Arial"/>
                        <a:cs typeface="Arial"/>
                      </a:endParaRPr>
                    </a:p>
                  </a:txBody>
                  <a:tcPr marL="0" marR="0" marB="0" marT="5715"/>
                </a:tc>
                <a:tc>
                  <a:txBody>
                    <a:bodyPr/>
                    <a:lstStyle/>
                    <a:p>
                      <a:pPr marL="114300">
                        <a:lnSpc>
                          <a:spcPts val="825"/>
                        </a:lnSpc>
                        <a:spcBef>
                          <a:spcPts val="45"/>
                        </a:spcBef>
                      </a:pPr>
                      <a:r>
                        <a:rPr dirty="0" sz="700" spc="-5">
                          <a:latin typeface="Arial"/>
                          <a:cs typeface="Arial"/>
                        </a:rPr>
                        <a:t>34.9</a:t>
                      </a:r>
                      <a:endParaRPr sz="700">
                        <a:latin typeface="Arial"/>
                        <a:cs typeface="Arial"/>
                      </a:endParaRPr>
                    </a:p>
                  </a:txBody>
                  <a:tcPr marL="0" marR="0" marB="0" marT="5715"/>
                </a:tc>
                <a:tc>
                  <a:txBody>
                    <a:bodyPr/>
                    <a:lstStyle/>
                    <a:p>
                      <a:pPr marL="93980">
                        <a:lnSpc>
                          <a:spcPts val="825"/>
                        </a:lnSpc>
                        <a:spcBef>
                          <a:spcPts val="45"/>
                        </a:spcBef>
                      </a:pPr>
                      <a:r>
                        <a:rPr dirty="0" sz="700" spc="-5">
                          <a:latin typeface="Arial"/>
                          <a:cs typeface="Arial"/>
                        </a:rPr>
                        <a:t>35.6</a:t>
                      </a:r>
                      <a:endParaRPr sz="700">
                        <a:latin typeface="Arial"/>
                        <a:cs typeface="Arial"/>
                      </a:endParaRPr>
                    </a:p>
                  </a:txBody>
                  <a:tcPr marL="0" marR="0" marB="0" marT="5715"/>
                </a:tc>
                <a:tc>
                  <a:txBody>
                    <a:bodyPr/>
                    <a:lstStyle/>
                    <a:p>
                      <a:pPr marL="114300">
                        <a:lnSpc>
                          <a:spcPts val="825"/>
                        </a:lnSpc>
                        <a:spcBef>
                          <a:spcPts val="45"/>
                        </a:spcBef>
                      </a:pPr>
                      <a:r>
                        <a:rPr dirty="0" sz="700" spc="-5">
                          <a:latin typeface="Arial"/>
                          <a:cs typeface="Arial"/>
                        </a:rPr>
                        <a:t>36.3</a:t>
                      </a:r>
                      <a:endParaRPr sz="700">
                        <a:latin typeface="Arial"/>
                        <a:cs typeface="Arial"/>
                      </a:endParaRPr>
                    </a:p>
                  </a:txBody>
                  <a:tcPr marL="0" marR="0" marB="0" marT="5715"/>
                </a:tc>
                <a:tc>
                  <a:txBody>
                    <a:bodyPr/>
                    <a:lstStyle/>
                    <a:p>
                      <a:pPr marL="93980">
                        <a:lnSpc>
                          <a:spcPts val="825"/>
                        </a:lnSpc>
                        <a:spcBef>
                          <a:spcPts val="45"/>
                        </a:spcBef>
                      </a:pPr>
                      <a:r>
                        <a:rPr dirty="0" sz="700" spc="-5">
                          <a:latin typeface="Arial"/>
                          <a:cs typeface="Arial"/>
                        </a:rPr>
                        <a:t>37.1</a:t>
                      </a:r>
                      <a:endParaRPr sz="700">
                        <a:latin typeface="Arial"/>
                        <a:cs typeface="Arial"/>
                      </a:endParaRPr>
                    </a:p>
                  </a:txBody>
                  <a:tcPr marL="0" marR="0" marB="0" marT="5715"/>
                </a:tc>
                <a:tc>
                  <a:txBody>
                    <a:bodyPr/>
                    <a:lstStyle/>
                    <a:p>
                      <a:pPr marL="102235">
                        <a:lnSpc>
                          <a:spcPts val="825"/>
                        </a:lnSpc>
                        <a:spcBef>
                          <a:spcPts val="45"/>
                        </a:spcBef>
                      </a:pPr>
                      <a:r>
                        <a:rPr dirty="0" sz="700" spc="-5">
                          <a:latin typeface="Arial"/>
                          <a:cs typeface="Arial"/>
                        </a:rPr>
                        <a:t>37.8</a:t>
                      </a:r>
                      <a:endParaRPr sz="700">
                        <a:latin typeface="Arial"/>
                        <a:cs typeface="Arial"/>
                      </a:endParaRPr>
                    </a:p>
                  </a:txBody>
                  <a:tcPr marL="0" marR="0" marB="0" marT="5715"/>
                </a:tc>
                <a:tc>
                  <a:txBody>
                    <a:bodyPr/>
                    <a:lstStyle/>
                    <a:p>
                      <a:pPr marL="94615">
                        <a:lnSpc>
                          <a:spcPts val="825"/>
                        </a:lnSpc>
                        <a:spcBef>
                          <a:spcPts val="45"/>
                        </a:spcBef>
                      </a:pPr>
                      <a:r>
                        <a:rPr dirty="0" sz="700" spc="-5">
                          <a:latin typeface="Arial"/>
                          <a:cs typeface="Arial"/>
                        </a:rPr>
                        <a:t>38.6</a:t>
                      </a:r>
                      <a:endParaRPr sz="700">
                        <a:latin typeface="Arial"/>
                        <a:cs typeface="Arial"/>
                      </a:endParaRPr>
                    </a:p>
                  </a:txBody>
                  <a:tcPr marL="0" marR="0" marB="0" marT="5715"/>
                </a:tc>
                <a:tc>
                  <a:txBody>
                    <a:bodyPr/>
                    <a:lstStyle/>
                    <a:p>
                      <a:pPr marL="101600">
                        <a:lnSpc>
                          <a:spcPts val="825"/>
                        </a:lnSpc>
                        <a:spcBef>
                          <a:spcPts val="45"/>
                        </a:spcBef>
                      </a:pPr>
                      <a:r>
                        <a:rPr dirty="0" sz="700" spc="-5">
                          <a:latin typeface="Arial"/>
                          <a:cs typeface="Arial"/>
                        </a:rPr>
                        <a:t>39.4</a:t>
                      </a:r>
                      <a:endParaRPr sz="700">
                        <a:latin typeface="Arial"/>
                        <a:cs typeface="Arial"/>
                      </a:endParaRPr>
                    </a:p>
                  </a:txBody>
                  <a:tcPr marL="0" marR="0" marB="0" marT="5715"/>
                </a:tc>
              </a:tr>
              <a:tr h="126492">
                <a:tc>
                  <a:txBody>
                    <a:bodyPr/>
                    <a:lstStyle/>
                    <a:p>
                      <a:pPr marL="88265">
                        <a:lnSpc>
                          <a:spcPct val="100000"/>
                        </a:lnSpc>
                        <a:spcBef>
                          <a:spcPts val="60"/>
                        </a:spcBef>
                      </a:pPr>
                      <a:r>
                        <a:rPr dirty="0" sz="650" b="1">
                          <a:latin typeface="Arial"/>
                          <a:cs typeface="Arial"/>
                        </a:rPr>
                        <a:t>MM</a:t>
                      </a:r>
                      <a:r>
                        <a:rPr dirty="0" sz="650" spc="-80" b="1">
                          <a:latin typeface="Arial"/>
                          <a:cs typeface="Arial"/>
                        </a:rPr>
                        <a:t> </a:t>
                      </a:r>
                      <a:r>
                        <a:rPr dirty="0" sz="650" spc="15" b="1">
                          <a:latin typeface="Microsoft JhengHei UI"/>
                          <a:cs typeface="Microsoft JhengHei UI"/>
                        </a:rPr>
                        <a:t>五年</a:t>
                      </a:r>
                      <a:r>
                        <a:rPr dirty="0" sz="650" spc="-5" b="1">
                          <a:latin typeface="Microsoft JhengHei UI"/>
                          <a:cs typeface="Microsoft JhengHei UI"/>
                        </a:rPr>
                        <a:t>患病数</a:t>
                      </a:r>
                      <a:endParaRPr sz="650">
                        <a:latin typeface="Microsoft JhengHei UI"/>
                        <a:cs typeface="Microsoft JhengHei UI"/>
                      </a:endParaRPr>
                    </a:p>
                  </a:txBody>
                  <a:tcPr marL="0" marR="0" marB="0" marT="7620"/>
                </a:tc>
                <a:tc>
                  <a:txBody>
                    <a:bodyPr/>
                    <a:lstStyle/>
                    <a:p>
                      <a:pPr marL="111125">
                        <a:lnSpc>
                          <a:spcPct val="100000"/>
                        </a:lnSpc>
                        <a:spcBef>
                          <a:spcPts val="80"/>
                        </a:spcBef>
                      </a:pPr>
                      <a:r>
                        <a:rPr dirty="0" sz="650" b="1">
                          <a:latin typeface="Arial"/>
                          <a:cs typeface="Arial"/>
                        </a:rPr>
                        <a:t>91.4</a:t>
                      </a:r>
                      <a:endParaRPr sz="650">
                        <a:latin typeface="Arial"/>
                        <a:cs typeface="Arial"/>
                      </a:endParaRPr>
                    </a:p>
                  </a:txBody>
                  <a:tcPr marL="0" marR="0" marB="0" marT="10160"/>
                </a:tc>
                <a:tc>
                  <a:txBody>
                    <a:bodyPr/>
                    <a:lstStyle/>
                    <a:p>
                      <a:pPr algn="ctr" marL="10795">
                        <a:lnSpc>
                          <a:spcPct val="100000"/>
                        </a:lnSpc>
                        <a:spcBef>
                          <a:spcPts val="80"/>
                        </a:spcBef>
                      </a:pPr>
                      <a:r>
                        <a:rPr dirty="0" sz="650" b="1">
                          <a:latin typeface="Arial"/>
                          <a:cs typeface="Arial"/>
                        </a:rPr>
                        <a:t>110.5</a:t>
                      </a:r>
                      <a:endParaRPr sz="650">
                        <a:latin typeface="Arial"/>
                        <a:cs typeface="Arial"/>
                      </a:endParaRPr>
                    </a:p>
                  </a:txBody>
                  <a:tcPr marL="0" marR="0" marB="0" marT="10160"/>
                </a:tc>
                <a:tc>
                  <a:txBody>
                    <a:bodyPr/>
                    <a:lstStyle/>
                    <a:p>
                      <a:pPr marL="130810">
                        <a:lnSpc>
                          <a:spcPct val="100000"/>
                        </a:lnSpc>
                        <a:spcBef>
                          <a:spcPts val="80"/>
                        </a:spcBef>
                      </a:pPr>
                      <a:r>
                        <a:rPr dirty="0" sz="650" b="1">
                          <a:latin typeface="Arial"/>
                          <a:cs typeface="Arial"/>
                        </a:rPr>
                        <a:t>130.0</a:t>
                      </a:r>
                      <a:endParaRPr sz="650">
                        <a:latin typeface="Arial"/>
                        <a:cs typeface="Arial"/>
                      </a:endParaRPr>
                    </a:p>
                  </a:txBody>
                  <a:tcPr marL="0" marR="0" marB="0" marT="10160"/>
                </a:tc>
                <a:tc>
                  <a:txBody>
                    <a:bodyPr/>
                    <a:lstStyle/>
                    <a:p>
                      <a:pPr marL="94615">
                        <a:lnSpc>
                          <a:spcPct val="100000"/>
                        </a:lnSpc>
                        <a:spcBef>
                          <a:spcPts val="80"/>
                        </a:spcBef>
                      </a:pPr>
                      <a:r>
                        <a:rPr dirty="0" sz="650" b="1">
                          <a:latin typeface="Arial"/>
                          <a:cs typeface="Arial"/>
                        </a:rPr>
                        <a:t>150.0</a:t>
                      </a:r>
                      <a:endParaRPr sz="650">
                        <a:latin typeface="Arial"/>
                        <a:cs typeface="Arial"/>
                      </a:endParaRPr>
                    </a:p>
                  </a:txBody>
                  <a:tcPr marL="0" marR="0" marB="0" marT="10160"/>
                </a:tc>
                <a:tc>
                  <a:txBody>
                    <a:bodyPr/>
                    <a:lstStyle/>
                    <a:p>
                      <a:pPr marL="114300">
                        <a:lnSpc>
                          <a:spcPct val="100000"/>
                        </a:lnSpc>
                        <a:spcBef>
                          <a:spcPts val="80"/>
                        </a:spcBef>
                      </a:pPr>
                      <a:r>
                        <a:rPr dirty="0" sz="650" b="1">
                          <a:latin typeface="Arial"/>
                          <a:cs typeface="Arial"/>
                        </a:rPr>
                        <a:t>170.3</a:t>
                      </a:r>
                      <a:endParaRPr sz="650">
                        <a:latin typeface="Arial"/>
                        <a:cs typeface="Arial"/>
                      </a:endParaRPr>
                    </a:p>
                  </a:txBody>
                  <a:tcPr marL="0" marR="0" marB="0" marT="10160"/>
                </a:tc>
                <a:tc>
                  <a:txBody>
                    <a:bodyPr/>
                    <a:lstStyle/>
                    <a:p>
                      <a:pPr marL="93980">
                        <a:lnSpc>
                          <a:spcPct val="100000"/>
                        </a:lnSpc>
                        <a:spcBef>
                          <a:spcPts val="80"/>
                        </a:spcBef>
                      </a:pPr>
                      <a:r>
                        <a:rPr dirty="0" sz="650" b="1">
                          <a:latin typeface="Arial"/>
                          <a:cs typeface="Arial"/>
                        </a:rPr>
                        <a:t>191.1</a:t>
                      </a:r>
                      <a:endParaRPr sz="650">
                        <a:latin typeface="Arial"/>
                        <a:cs typeface="Arial"/>
                      </a:endParaRPr>
                    </a:p>
                  </a:txBody>
                  <a:tcPr marL="0" marR="0" marB="0" marT="10160"/>
                </a:tc>
                <a:tc>
                  <a:txBody>
                    <a:bodyPr/>
                    <a:lstStyle/>
                    <a:p>
                      <a:pPr marL="114300">
                        <a:lnSpc>
                          <a:spcPct val="100000"/>
                        </a:lnSpc>
                        <a:spcBef>
                          <a:spcPts val="80"/>
                        </a:spcBef>
                      </a:pPr>
                      <a:r>
                        <a:rPr dirty="0" sz="650" b="1">
                          <a:latin typeface="Arial"/>
                          <a:cs typeface="Arial"/>
                        </a:rPr>
                        <a:t>212.3</a:t>
                      </a:r>
                      <a:endParaRPr sz="650">
                        <a:latin typeface="Arial"/>
                        <a:cs typeface="Arial"/>
                      </a:endParaRPr>
                    </a:p>
                  </a:txBody>
                  <a:tcPr marL="0" marR="0" marB="0" marT="10160"/>
                </a:tc>
                <a:tc>
                  <a:txBody>
                    <a:bodyPr/>
                    <a:lstStyle/>
                    <a:p>
                      <a:pPr marL="93980">
                        <a:lnSpc>
                          <a:spcPct val="100000"/>
                        </a:lnSpc>
                        <a:spcBef>
                          <a:spcPts val="80"/>
                        </a:spcBef>
                      </a:pPr>
                      <a:r>
                        <a:rPr dirty="0" sz="650" b="1">
                          <a:latin typeface="Arial"/>
                          <a:cs typeface="Arial"/>
                        </a:rPr>
                        <a:t>234.0</a:t>
                      </a:r>
                      <a:endParaRPr sz="650">
                        <a:latin typeface="Arial"/>
                        <a:cs typeface="Arial"/>
                      </a:endParaRPr>
                    </a:p>
                  </a:txBody>
                  <a:tcPr marL="0" marR="0" marB="0" marT="10160"/>
                </a:tc>
                <a:tc>
                  <a:txBody>
                    <a:bodyPr/>
                    <a:lstStyle/>
                    <a:p>
                      <a:pPr marL="102235">
                        <a:lnSpc>
                          <a:spcPct val="100000"/>
                        </a:lnSpc>
                        <a:spcBef>
                          <a:spcPts val="80"/>
                        </a:spcBef>
                      </a:pPr>
                      <a:r>
                        <a:rPr dirty="0" sz="650" b="1">
                          <a:latin typeface="Arial"/>
                          <a:cs typeface="Arial"/>
                        </a:rPr>
                        <a:t>256.1</a:t>
                      </a:r>
                      <a:endParaRPr sz="650">
                        <a:latin typeface="Arial"/>
                        <a:cs typeface="Arial"/>
                      </a:endParaRPr>
                    </a:p>
                  </a:txBody>
                  <a:tcPr marL="0" marR="0" marB="0" marT="10160"/>
                </a:tc>
                <a:tc>
                  <a:txBody>
                    <a:bodyPr/>
                    <a:lstStyle/>
                    <a:p>
                      <a:pPr marL="94615">
                        <a:lnSpc>
                          <a:spcPct val="100000"/>
                        </a:lnSpc>
                        <a:spcBef>
                          <a:spcPts val="80"/>
                        </a:spcBef>
                      </a:pPr>
                      <a:r>
                        <a:rPr dirty="0" sz="650" b="1">
                          <a:latin typeface="Arial"/>
                          <a:cs typeface="Arial"/>
                        </a:rPr>
                        <a:t>278.8</a:t>
                      </a:r>
                      <a:endParaRPr sz="650">
                        <a:latin typeface="Arial"/>
                        <a:cs typeface="Arial"/>
                      </a:endParaRPr>
                    </a:p>
                  </a:txBody>
                  <a:tcPr marL="0" marR="0" marB="0" marT="10160"/>
                </a:tc>
                <a:tc>
                  <a:txBody>
                    <a:bodyPr/>
                    <a:lstStyle/>
                    <a:p>
                      <a:pPr marL="101600">
                        <a:lnSpc>
                          <a:spcPct val="100000"/>
                        </a:lnSpc>
                        <a:spcBef>
                          <a:spcPts val="80"/>
                        </a:spcBef>
                      </a:pPr>
                      <a:r>
                        <a:rPr dirty="0" sz="650" b="1">
                          <a:latin typeface="Arial"/>
                          <a:cs typeface="Arial"/>
                        </a:rPr>
                        <a:t>301.9</a:t>
                      </a:r>
                      <a:endParaRPr sz="650">
                        <a:latin typeface="Arial"/>
                        <a:cs typeface="Arial"/>
                      </a:endParaRPr>
                    </a:p>
                  </a:txBody>
                  <a:tcPr marL="0" marR="0" marB="0" marT="10160"/>
                </a:tc>
              </a:tr>
              <a:tr h="126492">
                <a:tc>
                  <a:txBody>
                    <a:bodyPr/>
                    <a:lstStyle/>
                    <a:p>
                      <a:pPr marL="136525">
                        <a:lnSpc>
                          <a:spcPct val="100000"/>
                        </a:lnSpc>
                        <a:spcBef>
                          <a:spcPts val="70"/>
                        </a:spcBef>
                      </a:pPr>
                      <a:r>
                        <a:rPr dirty="0" sz="650" spc="-5">
                          <a:latin typeface="Arial"/>
                          <a:cs typeface="Arial"/>
                        </a:rPr>
                        <a:t>2L+</a:t>
                      </a:r>
                      <a:r>
                        <a:rPr dirty="0" sz="650" spc="10">
                          <a:latin typeface="Arial"/>
                          <a:cs typeface="Arial"/>
                        </a:rPr>
                        <a:t> </a:t>
                      </a:r>
                      <a:r>
                        <a:rPr dirty="0" sz="650" spc="-10">
                          <a:latin typeface="Arial"/>
                          <a:cs typeface="Arial"/>
                        </a:rPr>
                        <a:t>r/r</a:t>
                      </a:r>
                      <a:r>
                        <a:rPr dirty="0" sz="650" spc="-15">
                          <a:latin typeface="Arial"/>
                          <a:cs typeface="Arial"/>
                        </a:rPr>
                        <a:t> </a:t>
                      </a:r>
                      <a:r>
                        <a:rPr dirty="0" sz="650">
                          <a:latin typeface="Arial"/>
                          <a:cs typeface="Arial"/>
                        </a:rPr>
                        <a:t>MM</a:t>
                      </a:r>
                      <a:r>
                        <a:rPr dirty="0" sz="650" spc="-25">
                          <a:latin typeface="Arial"/>
                          <a:cs typeface="Arial"/>
                        </a:rPr>
                        <a:t> </a:t>
                      </a:r>
                      <a:r>
                        <a:rPr dirty="0" sz="650" spc="-5">
                          <a:latin typeface="PMingLiU"/>
                          <a:cs typeface="PMingLiU"/>
                        </a:rPr>
                        <a:t>患病人数</a:t>
                      </a:r>
                      <a:endParaRPr sz="650">
                        <a:latin typeface="PMingLiU"/>
                        <a:cs typeface="PMingLiU"/>
                      </a:endParaRPr>
                    </a:p>
                  </a:txBody>
                  <a:tcPr marL="0" marR="0" marB="0" marT="8890"/>
                </a:tc>
                <a:tc>
                  <a:txBody>
                    <a:bodyPr/>
                    <a:lstStyle/>
                    <a:p>
                      <a:pPr marL="111125">
                        <a:lnSpc>
                          <a:spcPct val="100000"/>
                        </a:lnSpc>
                        <a:spcBef>
                          <a:spcPts val="95"/>
                        </a:spcBef>
                      </a:pPr>
                      <a:r>
                        <a:rPr dirty="0" sz="650">
                          <a:latin typeface="Arial"/>
                          <a:cs typeface="Arial"/>
                        </a:rPr>
                        <a:t>52.5</a:t>
                      </a:r>
                      <a:endParaRPr sz="650">
                        <a:latin typeface="Arial"/>
                        <a:cs typeface="Arial"/>
                      </a:endParaRPr>
                    </a:p>
                  </a:txBody>
                  <a:tcPr marL="0" marR="0" marB="0" marT="12065"/>
                </a:tc>
                <a:tc>
                  <a:txBody>
                    <a:bodyPr/>
                    <a:lstStyle/>
                    <a:p>
                      <a:pPr algn="ctr" marR="26670">
                        <a:lnSpc>
                          <a:spcPct val="100000"/>
                        </a:lnSpc>
                        <a:spcBef>
                          <a:spcPts val="95"/>
                        </a:spcBef>
                      </a:pPr>
                      <a:r>
                        <a:rPr dirty="0" sz="650">
                          <a:latin typeface="Arial"/>
                          <a:cs typeface="Arial"/>
                        </a:rPr>
                        <a:t>63.4</a:t>
                      </a:r>
                      <a:endParaRPr sz="650">
                        <a:latin typeface="Arial"/>
                        <a:cs typeface="Arial"/>
                      </a:endParaRPr>
                    </a:p>
                  </a:txBody>
                  <a:tcPr marL="0" marR="0" marB="0" marT="12065"/>
                </a:tc>
                <a:tc>
                  <a:txBody>
                    <a:bodyPr/>
                    <a:lstStyle/>
                    <a:p>
                      <a:pPr marL="130810">
                        <a:lnSpc>
                          <a:spcPct val="100000"/>
                        </a:lnSpc>
                        <a:spcBef>
                          <a:spcPts val="95"/>
                        </a:spcBef>
                      </a:pPr>
                      <a:r>
                        <a:rPr dirty="0" sz="650">
                          <a:latin typeface="Arial"/>
                          <a:cs typeface="Arial"/>
                        </a:rPr>
                        <a:t>74.6</a:t>
                      </a:r>
                      <a:endParaRPr sz="650">
                        <a:latin typeface="Arial"/>
                        <a:cs typeface="Arial"/>
                      </a:endParaRPr>
                    </a:p>
                  </a:txBody>
                  <a:tcPr marL="0" marR="0" marB="0" marT="12065"/>
                </a:tc>
                <a:tc>
                  <a:txBody>
                    <a:bodyPr/>
                    <a:lstStyle/>
                    <a:p>
                      <a:pPr marL="94615">
                        <a:lnSpc>
                          <a:spcPct val="100000"/>
                        </a:lnSpc>
                        <a:spcBef>
                          <a:spcPts val="95"/>
                        </a:spcBef>
                      </a:pPr>
                      <a:r>
                        <a:rPr dirty="0" sz="650">
                          <a:latin typeface="Arial"/>
                          <a:cs typeface="Arial"/>
                        </a:rPr>
                        <a:t>86.1</a:t>
                      </a:r>
                      <a:endParaRPr sz="650">
                        <a:latin typeface="Arial"/>
                        <a:cs typeface="Arial"/>
                      </a:endParaRPr>
                    </a:p>
                  </a:txBody>
                  <a:tcPr marL="0" marR="0" marB="0" marT="12065"/>
                </a:tc>
                <a:tc>
                  <a:txBody>
                    <a:bodyPr/>
                    <a:lstStyle/>
                    <a:p>
                      <a:pPr marL="114300">
                        <a:lnSpc>
                          <a:spcPct val="100000"/>
                        </a:lnSpc>
                        <a:spcBef>
                          <a:spcPts val="95"/>
                        </a:spcBef>
                      </a:pPr>
                      <a:r>
                        <a:rPr dirty="0" sz="650">
                          <a:latin typeface="Arial"/>
                          <a:cs typeface="Arial"/>
                        </a:rPr>
                        <a:t>97.8</a:t>
                      </a:r>
                      <a:endParaRPr sz="650">
                        <a:latin typeface="Arial"/>
                        <a:cs typeface="Arial"/>
                      </a:endParaRPr>
                    </a:p>
                  </a:txBody>
                  <a:tcPr marL="0" marR="0" marB="0" marT="12065"/>
                </a:tc>
                <a:tc>
                  <a:txBody>
                    <a:bodyPr/>
                    <a:lstStyle/>
                    <a:p>
                      <a:pPr marL="93980">
                        <a:lnSpc>
                          <a:spcPct val="100000"/>
                        </a:lnSpc>
                        <a:spcBef>
                          <a:spcPts val="95"/>
                        </a:spcBef>
                      </a:pPr>
                      <a:r>
                        <a:rPr dirty="0" sz="650">
                          <a:latin typeface="Arial"/>
                          <a:cs typeface="Arial"/>
                        </a:rPr>
                        <a:t>109.7</a:t>
                      </a:r>
                      <a:endParaRPr sz="650">
                        <a:latin typeface="Arial"/>
                        <a:cs typeface="Arial"/>
                      </a:endParaRPr>
                    </a:p>
                  </a:txBody>
                  <a:tcPr marL="0" marR="0" marB="0" marT="12065"/>
                </a:tc>
                <a:tc>
                  <a:txBody>
                    <a:bodyPr/>
                    <a:lstStyle/>
                    <a:p>
                      <a:pPr marL="114300">
                        <a:lnSpc>
                          <a:spcPct val="100000"/>
                        </a:lnSpc>
                        <a:spcBef>
                          <a:spcPts val="95"/>
                        </a:spcBef>
                      </a:pPr>
                      <a:r>
                        <a:rPr dirty="0" sz="650">
                          <a:latin typeface="Arial"/>
                          <a:cs typeface="Arial"/>
                        </a:rPr>
                        <a:t>121.9</a:t>
                      </a:r>
                      <a:endParaRPr sz="650">
                        <a:latin typeface="Arial"/>
                        <a:cs typeface="Arial"/>
                      </a:endParaRPr>
                    </a:p>
                  </a:txBody>
                  <a:tcPr marL="0" marR="0" marB="0" marT="12065"/>
                </a:tc>
                <a:tc>
                  <a:txBody>
                    <a:bodyPr/>
                    <a:lstStyle/>
                    <a:p>
                      <a:pPr marL="93980">
                        <a:lnSpc>
                          <a:spcPct val="100000"/>
                        </a:lnSpc>
                        <a:spcBef>
                          <a:spcPts val="95"/>
                        </a:spcBef>
                      </a:pPr>
                      <a:r>
                        <a:rPr dirty="0" sz="650">
                          <a:latin typeface="Arial"/>
                          <a:cs typeface="Arial"/>
                        </a:rPr>
                        <a:t>134.3</a:t>
                      </a:r>
                      <a:endParaRPr sz="650">
                        <a:latin typeface="Arial"/>
                        <a:cs typeface="Arial"/>
                      </a:endParaRPr>
                    </a:p>
                  </a:txBody>
                  <a:tcPr marL="0" marR="0" marB="0" marT="12065"/>
                </a:tc>
                <a:tc>
                  <a:txBody>
                    <a:bodyPr/>
                    <a:lstStyle/>
                    <a:p>
                      <a:pPr marL="102235">
                        <a:lnSpc>
                          <a:spcPct val="100000"/>
                        </a:lnSpc>
                        <a:spcBef>
                          <a:spcPts val="95"/>
                        </a:spcBef>
                      </a:pPr>
                      <a:r>
                        <a:rPr dirty="0" sz="650">
                          <a:latin typeface="Arial"/>
                          <a:cs typeface="Arial"/>
                        </a:rPr>
                        <a:t>147.0</a:t>
                      </a:r>
                      <a:endParaRPr sz="650">
                        <a:latin typeface="Arial"/>
                        <a:cs typeface="Arial"/>
                      </a:endParaRPr>
                    </a:p>
                  </a:txBody>
                  <a:tcPr marL="0" marR="0" marB="0" marT="12065"/>
                </a:tc>
                <a:tc>
                  <a:txBody>
                    <a:bodyPr/>
                    <a:lstStyle/>
                    <a:p>
                      <a:pPr marL="94615">
                        <a:lnSpc>
                          <a:spcPct val="100000"/>
                        </a:lnSpc>
                        <a:spcBef>
                          <a:spcPts val="95"/>
                        </a:spcBef>
                      </a:pPr>
                      <a:r>
                        <a:rPr dirty="0" sz="650">
                          <a:latin typeface="Arial"/>
                          <a:cs typeface="Arial"/>
                        </a:rPr>
                        <a:t>160.0</a:t>
                      </a:r>
                      <a:endParaRPr sz="650">
                        <a:latin typeface="Arial"/>
                        <a:cs typeface="Arial"/>
                      </a:endParaRPr>
                    </a:p>
                  </a:txBody>
                  <a:tcPr marL="0" marR="0" marB="0" marT="12065"/>
                </a:tc>
                <a:tc>
                  <a:txBody>
                    <a:bodyPr/>
                    <a:lstStyle/>
                    <a:p>
                      <a:pPr marL="101600">
                        <a:lnSpc>
                          <a:spcPct val="100000"/>
                        </a:lnSpc>
                        <a:spcBef>
                          <a:spcPts val="95"/>
                        </a:spcBef>
                      </a:pPr>
                      <a:r>
                        <a:rPr dirty="0" sz="650">
                          <a:latin typeface="Arial"/>
                          <a:cs typeface="Arial"/>
                        </a:rPr>
                        <a:t>173.3</a:t>
                      </a:r>
                      <a:endParaRPr sz="650">
                        <a:latin typeface="Arial"/>
                        <a:cs typeface="Arial"/>
                      </a:endParaRPr>
                    </a:p>
                  </a:txBody>
                  <a:tcPr marL="0" marR="0" marB="0" marT="12065"/>
                </a:tc>
              </a:tr>
              <a:tr h="129718">
                <a:tc>
                  <a:txBody>
                    <a:bodyPr/>
                    <a:lstStyle/>
                    <a:p>
                      <a:pPr marL="136525">
                        <a:lnSpc>
                          <a:spcPct val="100000"/>
                        </a:lnSpc>
                        <a:spcBef>
                          <a:spcPts val="60"/>
                        </a:spcBef>
                      </a:pPr>
                      <a:r>
                        <a:rPr dirty="0" sz="650" spc="-5">
                          <a:latin typeface="Arial"/>
                          <a:cs typeface="Arial"/>
                        </a:rPr>
                        <a:t>3L+</a:t>
                      </a:r>
                      <a:r>
                        <a:rPr dirty="0" sz="650" spc="10">
                          <a:latin typeface="Arial"/>
                          <a:cs typeface="Arial"/>
                        </a:rPr>
                        <a:t> </a:t>
                      </a:r>
                      <a:r>
                        <a:rPr dirty="0" sz="650" spc="-10">
                          <a:latin typeface="Arial"/>
                          <a:cs typeface="Arial"/>
                        </a:rPr>
                        <a:t>r/r</a:t>
                      </a:r>
                      <a:r>
                        <a:rPr dirty="0" sz="650" spc="-15">
                          <a:latin typeface="Arial"/>
                          <a:cs typeface="Arial"/>
                        </a:rPr>
                        <a:t> </a:t>
                      </a:r>
                      <a:r>
                        <a:rPr dirty="0" sz="650">
                          <a:latin typeface="Arial"/>
                          <a:cs typeface="Arial"/>
                        </a:rPr>
                        <a:t>MM</a:t>
                      </a:r>
                      <a:r>
                        <a:rPr dirty="0" sz="650" spc="-25">
                          <a:latin typeface="Arial"/>
                          <a:cs typeface="Arial"/>
                        </a:rPr>
                        <a:t> </a:t>
                      </a:r>
                      <a:r>
                        <a:rPr dirty="0" sz="650" spc="-5">
                          <a:latin typeface="PMingLiU"/>
                          <a:cs typeface="PMingLiU"/>
                        </a:rPr>
                        <a:t>患病人数</a:t>
                      </a:r>
                      <a:endParaRPr sz="650">
                        <a:latin typeface="PMingLiU"/>
                        <a:cs typeface="PMingLiU"/>
                      </a:endParaRPr>
                    </a:p>
                  </a:txBody>
                  <a:tcPr marL="0" marR="0" marB="0" marT="7620">
                    <a:lnB w="6350">
                      <a:solidFill>
                        <a:srgbClr val="000000"/>
                      </a:solidFill>
                      <a:prstDash val="solid"/>
                    </a:lnB>
                  </a:tcPr>
                </a:tc>
                <a:tc>
                  <a:txBody>
                    <a:bodyPr/>
                    <a:lstStyle/>
                    <a:p>
                      <a:pPr marL="111125">
                        <a:lnSpc>
                          <a:spcPct val="100000"/>
                        </a:lnSpc>
                        <a:spcBef>
                          <a:spcPts val="80"/>
                        </a:spcBef>
                      </a:pPr>
                      <a:r>
                        <a:rPr dirty="0" sz="650">
                          <a:latin typeface="Arial"/>
                          <a:cs typeface="Arial"/>
                        </a:rPr>
                        <a:t>11.4</a:t>
                      </a:r>
                      <a:endParaRPr sz="650">
                        <a:latin typeface="Arial"/>
                        <a:cs typeface="Arial"/>
                      </a:endParaRPr>
                    </a:p>
                  </a:txBody>
                  <a:tcPr marL="0" marR="0" marB="0" marT="10160">
                    <a:lnB w="6350">
                      <a:solidFill>
                        <a:srgbClr val="000000"/>
                      </a:solidFill>
                      <a:prstDash val="solid"/>
                    </a:lnB>
                  </a:tcPr>
                </a:tc>
                <a:tc>
                  <a:txBody>
                    <a:bodyPr/>
                    <a:lstStyle/>
                    <a:p>
                      <a:pPr algn="ctr" marR="26670">
                        <a:lnSpc>
                          <a:spcPct val="100000"/>
                        </a:lnSpc>
                        <a:spcBef>
                          <a:spcPts val="80"/>
                        </a:spcBef>
                      </a:pPr>
                      <a:r>
                        <a:rPr dirty="0" sz="650">
                          <a:latin typeface="Arial"/>
                          <a:cs typeface="Arial"/>
                        </a:rPr>
                        <a:t>13.8</a:t>
                      </a:r>
                      <a:endParaRPr sz="650">
                        <a:latin typeface="Arial"/>
                        <a:cs typeface="Arial"/>
                      </a:endParaRPr>
                    </a:p>
                  </a:txBody>
                  <a:tcPr marL="0" marR="0" marB="0" marT="10160">
                    <a:lnB w="6350">
                      <a:solidFill>
                        <a:srgbClr val="000000"/>
                      </a:solidFill>
                      <a:prstDash val="solid"/>
                    </a:lnB>
                  </a:tcPr>
                </a:tc>
                <a:tc>
                  <a:txBody>
                    <a:bodyPr/>
                    <a:lstStyle/>
                    <a:p>
                      <a:pPr marL="130810">
                        <a:lnSpc>
                          <a:spcPct val="100000"/>
                        </a:lnSpc>
                        <a:spcBef>
                          <a:spcPts val="80"/>
                        </a:spcBef>
                      </a:pPr>
                      <a:r>
                        <a:rPr dirty="0" sz="650">
                          <a:latin typeface="Arial"/>
                          <a:cs typeface="Arial"/>
                        </a:rPr>
                        <a:t>16.3</a:t>
                      </a:r>
                      <a:endParaRPr sz="650">
                        <a:latin typeface="Arial"/>
                        <a:cs typeface="Arial"/>
                      </a:endParaRPr>
                    </a:p>
                  </a:txBody>
                  <a:tcPr marL="0" marR="0" marB="0" marT="10160">
                    <a:lnB w="6350">
                      <a:solidFill>
                        <a:srgbClr val="000000"/>
                      </a:solidFill>
                      <a:prstDash val="solid"/>
                    </a:lnB>
                  </a:tcPr>
                </a:tc>
                <a:tc>
                  <a:txBody>
                    <a:bodyPr/>
                    <a:lstStyle/>
                    <a:p>
                      <a:pPr marL="94615">
                        <a:lnSpc>
                          <a:spcPct val="100000"/>
                        </a:lnSpc>
                        <a:spcBef>
                          <a:spcPts val="80"/>
                        </a:spcBef>
                      </a:pPr>
                      <a:r>
                        <a:rPr dirty="0" sz="650">
                          <a:latin typeface="Arial"/>
                          <a:cs typeface="Arial"/>
                        </a:rPr>
                        <a:t>18.7</a:t>
                      </a:r>
                      <a:endParaRPr sz="650">
                        <a:latin typeface="Arial"/>
                        <a:cs typeface="Arial"/>
                      </a:endParaRPr>
                    </a:p>
                  </a:txBody>
                  <a:tcPr marL="0" marR="0" marB="0" marT="10160">
                    <a:lnB w="6350">
                      <a:solidFill>
                        <a:srgbClr val="000000"/>
                      </a:solidFill>
                      <a:prstDash val="solid"/>
                    </a:lnB>
                  </a:tcPr>
                </a:tc>
                <a:tc>
                  <a:txBody>
                    <a:bodyPr/>
                    <a:lstStyle/>
                    <a:p>
                      <a:pPr marL="114300">
                        <a:lnSpc>
                          <a:spcPct val="100000"/>
                        </a:lnSpc>
                        <a:spcBef>
                          <a:spcPts val="80"/>
                        </a:spcBef>
                      </a:pPr>
                      <a:r>
                        <a:rPr dirty="0" sz="650">
                          <a:latin typeface="Arial"/>
                          <a:cs typeface="Arial"/>
                        </a:rPr>
                        <a:t>21.3</a:t>
                      </a:r>
                      <a:endParaRPr sz="650">
                        <a:latin typeface="Arial"/>
                        <a:cs typeface="Arial"/>
                      </a:endParaRPr>
                    </a:p>
                  </a:txBody>
                  <a:tcPr marL="0" marR="0" marB="0" marT="10160">
                    <a:lnB w="6350">
                      <a:solidFill>
                        <a:srgbClr val="000000"/>
                      </a:solidFill>
                      <a:prstDash val="solid"/>
                    </a:lnB>
                  </a:tcPr>
                </a:tc>
                <a:tc>
                  <a:txBody>
                    <a:bodyPr/>
                    <a:lstStyle/>
                    <a:p>
                      <a:pPr marL="93980">
                        <a:lnSpc>
                          <a:spcPct val="100000"/>
                        </a:lnSpc>
                        <a:spcBef>
                          <a:spcPts val="80"/>
                        </a:spcBef>
                      </a:pPr>
                      <a:r>
                        <a:rPr dirty="0" sz="650">
                          <a:latin typeface="Arial"/>
                          <a:cs typeface="Arial"/>
                        </a:rPr>
                        <a:t>23.9</a:t>
                      </a:r>
                      <a:endParaRPr sz="650">
                        <a:latin typeface="Arial"/>
                        <a:cs typeface="Arial"/>
                      </a:endParaRPr>
                    </a:p>
                  </a:txBody>
                  <a:tcPr marL="0" marR="0" marB="0" marT="10160">
                    <a:lnB w="6350">
                      <a:solidFill>
                        <a:srgbClr val="000000"/>
                      </a:solidFill>
                      <a:prstDash val="solid"/>
                    </a:lnB>
                  </a:tcPr>
                </a:tc>
                <a:tc>
                  <a:txBody>
                    <a:bodyPr/>
                    <a:lstStyle/>
                    <a:p>
                      <a:pPr marL="114300">
                        <a:lnSpc>
                          <a:spcPct val="100000"/>
                        </a:lnSpc>
                        <a:spcBef>
                          <a:spcPts val="80"/>
                        </a:spcBef>
                      </a:pPr>
                      <a:r>
                        <a:rPr dirty="0" sz="650">
                          <a:latin typeface="Arial"/>
                          <a:cs typeface="Arial"/>
                        </a:rPr>
                        <a:t>26.5</a:t>
                      </a:r>
                      <a:endParaRPr sz="650">
                        <a:latin typeface="Arial"/>
                        <a:cs typeface="Arial"/>
                      </a:endParaRPr>
                    </a:p>
                  </a:txBody>
                  <a:tcPr marL="0" marR="0" marB="0" marT="10160">
                    <a:lnB w="6350">
                      <a:solidFill>
                        <a:srgbClr val="000000"/>
                      </a:solidFill>
                      <a:prstDash val="solid"/>
                    </a:lnB>
                  </a:tcPr>
                </a:tc>
                <a:tc>
                  <a:txBody>
                    <a:bodyPr/>
                    <a:lstStyle/>
                    <a:p>
                      <a:pPr marL="93980">
                        <a:lnSpc>
                          <a:spcPct val="100000"/>
                        </a:lnSpc>
                        <a:spcBef>
                          <a:spcPts val="80"/>
                        </a:spcBef>
                      </a:pPr>
                      <a:r>
                        <a:rPr dirty="0" sz="650">
                          <a:latin typeface="Arial"/>
                          <a:cs typeface="Arial"/>
                        </a:rPr>
                        <a:t>29.2</a:t>
                      </a:r>
                      <a:endParaRPr sz="650">
                        <a:latin typeface="Arial"/>
                        <a:cs typeface="Arial"/>
                      </a:endParaRPr>
                    </a:p>
                  </a:txBody>
                  <a:tcPr marL="0" marR="0" marB="0" marT="10160">
                    <a:lnB w="6350">
                      <a:solidFill>
                        <a:srgbClr val="000000"/>
                      </a:solidFill>
                      <a:prstDash val="solid"/>
                    </a:lnB>
                  </a:tcPr>
                </a:tc>
                <a:tc>
                  <a:txBody>
                    <a:bodyPr/>
                    <a:lstStyle/>
                    <a:p>
                      <a:pPr marL="102235">
                        <a:lnSpc>
                          <a:spcPct val="100000"/>
                        </a:lnSpc>
                        <a:spcBef>
                          <a:spcPts val="80"/>
                        </a:spcBef>
                      </a:pPr>
                      <a:r>
                        <a:rPr dirty="0" sz="650">
                          <a:latin typeface="Arial"/>
                          <a:cs typeface="Arial"/>
                        </a:rPr>
                        <a:t>32.0</a:t>
                      </a:r>
                      <a:endParaRPr sz="650">
                        <a:latin typeface="Arial"/>
                        <a:cs typeface="Arial"/>
                      </a:endParaRPr>
                    </a:p>
                  </a:txBody>
                  <a:tcPr marL="0" marR="0" marB="0" marT="10160">
                    <a:lnB w="6350">
                      <a:solidFill>
                        <a:srgbClr val="000000"/>
                      </a:solidFill>
                      <a:prstDash val="solid"/>
                    </a:lnB>
                  </a:tcPr>
                </a:tc>
                <a:tc>
                  <a:txBody>
                    <a:bodyPr/>
                    <a:lstStyle/>
                    <a:p>
                      <a:pPr marL="94615">
                        <a:lnSpc>
                          <a:spcPct val="100000"/>
                        </a:lnSpc>
                        <a:spcBef>
                          <a:spcPts val="80"/>
                        </a:spcBef>
                      </a:pPr>
                      <a:r>
                        <a:rPr dirty="0" sz="650">
                          <a:latin typeface="Arial"/>
                          <a:cs typeface="Arial"/>
                        </a:rPr>
                        <a:t>34.8</a:t>
                      </a:r>
                      <a:endParaRPr sz="650">
                        <a:latin typeface="Arial"/>
                        <a:cs typeface="Arial"/>
                      </a:endParaRPr>
                    </a:p>
                  </a:txBody>
                  <a:tcPr marL="0" marR="0" marB="0" marT="10160">
                    <a:lnB w="6350">
                      <a:solidFill>
                        <a:srgbClr val="000000"/>
                      </a:solidFill>
                      <a:prstDash val="solid"/>
                    </a:lnB>
                  </a:tcPr>
                </a:tc>
                <a:tc>
                  <a:txBody>
                    <a:bodyPr/>
                    <a:lstStyle/>
                    <a:p>
                      <a:pPr marL="101600">
                        <a:lnSpc>
                          <a:spcPct val="100000"/>
                        </a:lnSpc>
                        <a:spcBef>
                          <a:spcPts val="80"/>
                        </a:spcBef>
                      </a:pPr>
                      <a:r>
                        <a:rPr dirty="0" sz="650">
                          <a:latin typeface="Arial"/>
                          <a:cs typeface="Arial"/>
                        </a:rPr>
                        <a:t>37.7</a:t>
                      </a:r>
                      <a:endParaRPr sz="650">
                        <a:latin typeface="Arial"/>
                        <a:cs typeface="Arial"/>
                      </a:endParaRPr>
                    </a:p>
                  </a:txBody>
                  <a:tcPr marL="0" marR="0" marB="0" marT="10160">
                    <a:lnB w="6350">
                      <a:solidFill>
                        <a:srgbClr val="000000"/>
                      </a:solidFill>
                      <a:prstDash val="solid"/>
                    </a:lnB>
                  </a:tcPr>
                </a:tc>
              </a:tr>
              <a:tr h="126440">
                <a:tc>
                  <a:txBody>
                    <a:bodyPr/>
                    <a:lstStyle/>
                    <a:p>
                      <a:pPr marL="88265">
                        <a:lnSpc>
                          <a:spcPct val="100000"/>
                        </a:lnSpc>
                        <a:spcBef>
                          <a:spcPts val="70"/>
                        </a:spcBef>
                      </a:pPr>
                      <a:r>
                        <a:rPr dirty="0" sz="650" spc="-5" b="1">
                          <a:latin typeface="Microsoft JhengHei UI"/>
                          <a:cs typeface="Microsoft JhengHei UI"/>
                        </a:rPr>
                        <a:t>适用于</a:t>
                      </a:r>
                      <a:r>
                        <a:rPr dirty="0" sz="650" spc="20" b="1">
                          <a:latin typeface="Microsoft JhengHei UI"/>
                          <a:cs typeface="Microsoft JhengHei UI"/>
                        </a:rPr>
                        <a:t> </a:t>
                      </a:r>
                      <a:r>
                        <a:rPr dirty="0" sz="650" spc="-10" b="1">
                          <a:latin typeface="Arial"/>
                          <a:cs typeface="Arial"/>
                        </a:rPr>
                        <a:t>BCMA </a:t>
                      </a:r>
                      <a:r>
                        <a:rPr dirty="0" sz="650" b="1">
                          <a:latin typeface="Arial"/>
                          <a:cs typeface="Arial"/>
                        </a:rPr>
                        <a:t>CAR-T</a:t>
                      </a:r>
                      <a:r>
                        <a:rPr dirty="0" sz="650" spc="-10" b="1">
                          <a:latin typeface="Arial"/>
                          <a:cs typeface="Arial"/>
                        </a:rPr>
                        <a:t> </a:t>
                      </a:r>
                      <a:r>
                        <a:rPr dirty="0" sz="650" spc="15" b="1">
                          <a:latin typeface="Microsoft JhengHei UI"/>
                          <a:cs typeface="Microsoft JhengHei UI"/>
                        </a:rPr>
                        <a:t>治</a:t>
                      </a:r>
                      <a:r>
                        <a:rPr dirty="0" sz="650" spc="-5" b="1">
                          <a:latin typeface="Microsoft JhengHei UI"/>
                          <a:cs typeface="Microsoft JhengHei UI"/>
                        </a:rPr>
                        <a:t>疗的人数</a:t>
                      </a:r>
                      <a:endParaRPr sz="650">
                        <a:latin typeface="Microsoft JhengHei UI"/>
                        <a:cs typeface="Microsoft JhengHei UI"/>
                      </a:endParaRPr>
                    </a:p>
                  </a:txBody>
                  <a:tcPr marL="0" marR="0" marB="0" marT="8890">
                    <a:lnT w="6350">
                      <a:solidFill>
                        <a:srgbClr val="000000"/>
                      </a:solidFill>
                      <a:prstDash val="solid"/>
                    </a:lnT>
                  </a:tcPr>
                </a:tc>
                <a:tc>
                  <a:txBody>
                    <a:bodyPr/>
                    <a:lstStyle/>
                    <a:p>
                      <a:pPr>
                        <a:lnSpc>
                          <a:spcPct val="100000"/>
                        </a:lnSpc>
                      </a:pPr>
                      <a:endParaRPr sz="600">
                        <a:latin typeface="Times New Roman"/>
                        <a:cs typeface="Times New Roman"/>
                      </a:endParaRPr>
                    </a:p>
                  </a:txBody>
                  <a:tcPr marL="0" marR="0" marB="0" marT="0">
                    <a:lnT w="6350">
                      <a:solidFill>
                        <a:srgbClr val="000000"/>
                      </a:solidFill>
                      <a:prstDash val="solid"/>
                    </a:lnT>
                  </a:tcPr>
                </a:tc>
                <a:tc>
                  <a:txBody>
                    <a:bodyPr/>
                    <a:lstStyle/>
                    <a:p>
                      <a:pPr algn="ctr" marR="27305">
                        <a:lnSpc>
                          <a:spcPct val="100000"/>
                        </a:lnSpc>
                        <a:spcBef>
                          <a:spcPts val="70"/>
                        </a:spcBef>
                      </a:pPr>
                      <a:r>
                        <a:rPr dirty="0" sz="650" b="1">
                          <a:latin typeface="Arial"/>
                          <a:cs typeface="Arial"/>
                        </a:rPr>
                        <a:t>13.8</a:t>
                      </a:r>
                      <a:endParaRPr sz="650">
                        <a:latin typeface="Arial"/>
                        <a:cs typeface="Arial"/>
                      </a:endParaRPr>
                    </a:p>
                  </a:txBody>
                  <a:tcPr marL="0" marR="0" marB="0" marT="8890">
                    <a:lnT w="6350">
                      <a:solidFill>
                        <a:srgbClr val="000000"/>
                      </a:solidFill>
                      <a:prstDash val="solid"/>
                    </a:lnT>
                  </a:tcPr>
                </a:tc>
                <a:tc>
                  <a:txBody>
                    <a:bodyPr/>
                    <a:lstStyle/>
                    <a:p>
                      <a:pPr marL="130810">
                        <a:lnSpc>
                          <a:spcPct val="100000"/>
                        </a:lnSpc>
                        <a:spcBef>
                          <a:spcPts val="70"/>
                        </a:spcBef>
                      </a:pPr>
                      <a:r>
                        <a:rPr dirty="0" sz="650" b="1">
                          <a:latin typeface="Arial"/>
                          <a:cs typeface="Arial"/>
                        </a:rPr>
                        <a:t>16.3</a:t>
                      </a:r>
                      <a:endParaRPr sz="650">
                        <a:latin typeface="Arial"/>
                        <a:cs typeface="Arial"/>
                      </a:endParaRPr>
                    </a:p>
                  </a:txBody>
                  <a:tcPr marL="0" marR="0" marB="0" marT="8890">
                    <a:lnT w="6350">
                      <a:solidFill>
                        <a:srgbClr val="000000"/>
                      </a:solidFill>
                      <a:prstDash val="solid"/>
                    </a:lnT>
                  </a:tcPr>
                </a:tc>
                <a:tc>
                  <a:txBody>
                    <a:bodyPr/>
                    <a:lstStyle/>
                    <a:p>
                      <a:pPr marL="94615">
                        <a:lnSpc>
                          <a:spcPct val="100000"/>
                        </a:lnSpc>
                        <a:spcBef>
                          <a:spcPts val="70"/>
                        </a:spcBef>
                      </a:pPr>
                      <a:r>
                        <a:rPr dirty="0" sz="650" b="1">
                          <a:latin typeface="Arial"/>
                          <a:cs typeface="Arial"/>
                        </a:rPr>
                        <a:t>18.7</a:t>
                      </a:r>
                      <a:endParaRPr sz="650">
                        <a:latin typeface="Arial"/>
                        <a:cs typeface="Arial"/>
                      </a:endParaRPr>
                    </a:p>
                  </a:txBody>
                  <a:tcPr marL="0" marR="0" marB="0" marT="8890">
                    <a:lnT w="6350">
                      <a:solidFill>
                        <a:srgbClr val="000000"/>
                      </a:solidFill>
                      <a:prstDash val="solid"/>
                    </a:lnT>
                  </a:tcPr>
                </a:tc>
                <a:tc>
                  <a:txBody>
                    <a:bodyPr/>
                    <a:lstStyle/>
                    <a:p>
                      <a:pPr marL="114300">
                        <a:lnSpc>
                          <a:spcPct val="100000"/>
                        </a:lnSpc>
                        <a:spcBef>
                          <a:spcPts val="70"/>
                        </a:spcBef>
                      </a:pPr>
                      <a:r>
                        <a:rPr dirty="0" sz="650" b="1">
                          <a:latin typeface="Arial"/>
                          <a:cs typeface="Arial"/>
                        </a:rPr>
                        <a:t>21.3</a:t>
                      </a:r>
                      <a:endParaRPr sz="650">
                        <a:latin typeface="Arial"/>
                        <a:cs typeface="Arial"/>
                      </a:endParaRPr>
                    </a:p>
                  </a:txBody>
                  <a:tcPr marL="0" marR="0" marB="0" marT="8890">
                    <a:lnT w="6350">
                      <a:solidFill>
                        <a:srgbClr val="000000"/>
                      </a:solidFill>
                      <a:prstDash val="solid"/>
                    </a:lnT>
                  </a:tcPr>
                </a:tc>
                <a:tc>
                  <a:txBody>
                    <a:bodyPr/>
                    <a:lstStyle/>
                    <a:p>
                      <a:pPr marL="93980">
                        <a:lnSpc>
                          <a:spcPct val="100000"/>
                        </a:lnSpc>
                        <a:spcBef>
                          <a:spcPts val="70"/>
                        </a:spcBef>
                      </a:pPr>
                      <a:r>
                        <a:rPr dirty="0" sz="650" b="1">
                          <a:latin typeface="Arial"/>
                          <a:cs typeface="Arial"/>
                        </a:rPr>
                        <a:t>23.9</a:t>
                      </a:r>
                      <a:endParaRPr sz="650">
                        <a:latin typeface="Arial"/>
                        <a:cs typeface="Arial"/>
                      </a:endParaRPr>
                    </a:p>
                  </a:txBody>
                  <a:tcPr marL="0" marR="0" marB="0" marT="8890">
                    <a:lnT w="6350">
                      <a:solidFill>
                        <a:srgbClr val="000000"/>
                      </a:solidFill>
                      <a:prstDash val="solid"/>
                    </a:lnT>
                  </a:tcPr>
                </a:tc>
                <a:tc>
                  <a:txBody>
                    <a:bodyPr/>
                    <a:lstStyle/>
                    <a:p>
                      <a:pPr marL="114300">
                        <a:lnSpc>
                          <a:spcPct val="100000"/>
                        </a:lnSpc>
                        <a:spcBef>
                          <a:spcPts val="70"/>
                        </a:spcBef>
                      </a:pPr>
                      <a:r>
                        <a:rPr dirty="0" sz="650" b="1">
                          <a:latin typeface="Arial"/>
                          <a:cs typeface="Arial"/>
                        </a:rPr>
                        <a:t>121.9</a:t>
                      </a:r>
                      <a:endParaRPr sz="650">
                        <a:latin typeface="Arial"/>
                        <a:cs typeface="Arial"/>
                      </a:endParaRPr>
                    </a:p>
                  </a:txBody>
                  <a:tcPr marL="0" marR="0" marB="0" marT="8890">
                    <a:lnT w="6350">
                      <a:solidFill>
                        <a:srgbClr val="000000"/>
                      </a:solidFill>
                      <a:prstDash val="solid"/>
                    </a:lnT>
                  </a:tcPr>
                </a:tc>
                <a:tc>
                  <a:txBody>
                    <a:bodyPr/>
                    <a:lstStyle/>
                    <a:p>
                      <a:pPr marL="93980">
                        <a:lnSpc>
                          <a:spcPct val="100000"/>
                        </a:lnSpc>
                        <a:spcBef>
                          <a:spcPts val="70"/>
                        </a:spcBef>
                      </a:pPr>
                      <a:r>
                        <a:rPr dirty="0" sz="650" b="1">
                          <a:latin typeface="Arial"/>
                          <a:cs typeface="Arial"/>
                        </a:rPr>
                        <a:t>134.3</a:t>
                      </a:r>
                      <a:endParaRPr sz="650">
                        <a:latin typeface="Arial"/>
                        <a:cs typeface="Arial"/>
                      </a:endParaRPr>
                    </a:p>
                  </a:txBody>
                  <a:tcPr marL="0" marR="0" marB="0" marT="8890">
                    <a:lnT w="6350">
                      <a:solidFill>
                        <a:srgbClr val="000000"/>
                      </a:solidFill>
                      <a:prstDash val="solid"/>
                    </a:lnT>
                  </a:tcPr>
                </a:tc>
                <a:tc>
                  <a:txBody>
                    <a:bodyPr/>
                    <a:lstStyle/>
                    <a:p>
                      <a:pPr marL="102235">
                        <a:lnSpc>
                          <a:spcPct val="100000"/>
                        </a:lnSpc>
                        <a:spcBef>
                          <a:spcPts val="70"/>
                        </a:spcBef>
                      </a:pPr>
                      <a:r>
                        <a:rPr dirty="0" sz="650" b="1">
                          <a:latin typeface="Arial"/>
                          <a:cs typeface="Arial"/>
                        </a:rPr>
                        <a:t>147.0</a:t>
                      </a:r>
                      <a:endParaRPr sz="650">
                        <a:latin typeface="Arial"/>
                        <a:cs typeface="Arial"/>
                      </a:endParaRPr>
                    </a:p>
                  </a:txBody>
                  <a:tcPr marL="0" marR="0" marB="0" marT="8890">
                    <a:lnT w="6350">
                      <a:solidFill>
                        <a:srgbClr val="000000"/>
                      </a:solidFill>
                      <a:prstDash val="solid"/>
                    </a:lnT>
                  </a:tcPr>
                </a:tc>
                <a:tc>
                  <a:txBody>
                    <a:bodyPr/>
                    <a:lstStyle/>
                    <a:p>
                      <a:pPr marL="94615">
                        <a:lnSpc>
                          <a:spcPct val="100000"/>
                        </a:lnSpc>
                        <a:spcBef>
                          <a:spcPts val="70"/>
                        </a:spcBef>
                      </a:pPr>
                      <a:r>
                        <a:rPr dirty="0" sz="650" b="1">
                          <a:latin typeface="Arial"/>
                          <a:cs typeface="Arial"/>
                        </a:rPr>
                        <a:t>160.0</a:t>
                      </a:r>
                      <a:endParaRPr sz="650">
                        <a:latin typeface="Arial"/>
                        <a:cs typeface="Arial"/>
                      </a:endParaRPr>
                    </a:p>
                  </a:txBody>
                  <a:tcPr marL="0" marR="0" marB="0" marT="8890">
                    <a:lnT w="6350">
                      <a:solidFill>
                        <a:srgbClr val="000000"/>
                      </a:solidFill>
                      <a:prstDash val="solid"/>
                    </a:lnT>
                  </a:tcPr>
                </a:tc>
                <a:tc>
                  <a:txBody>
                    <a:bodyPr/>
                    <a:lstStyle/>
                    <a:p>
                      <a:pPr marL="101600">
                        <a:lnSpc>
                          <a:spcPct val="100000"/>
                        </a:lnSpc>
                        <a:spcBef>
                          <a:spcPts val="70"/>
                        </a:spcBef>
                      </a:pPr>
                      <a:r>
                        <a:rPr dirty="0" sz="650" b="1">
                          <a:latin typeface="Arial"/>
                          <a:cs typeface="Arial"/>
                        </a:rPr>
                        <a:t>173.3</a:t>
                      </a:r>
                      <a:endParaRPr sz="650">
                        <a:latin typeface="Arial"/>
                        <a:cs typeface="Arial"/>
                      </a:endParaRPr>
                    </a:p>
                  </a:txBody>
                  <a:tcPr marL="0" marR="0" marB="0" marT="8890">
                    <a:lnT w="6350">
                      <a:solidFill>
                        <a:srgbClr val="000000"/>
                      </a:solidFill>
                      <a:prstDash val="solid"/>
                    </a:lnT>
                  </a:tcPr>
                </a:tc>
              </a:tr>
              <a:tr h="126619">
                <a:tc>
                  <a:txBody>
                    <a:bodyPr/>
                    <a:lstStyle/>
                    <a:p>
                      <a:pPr marL="88265">
                        <a:lnSpc>
                          <a:spcPct val="100000"/>
                        </a:lnSpc>
                        <a:spcBef>
                          <a:spcPts val="60"/>
                        </a:spcBef>
                      </a:pPr>
                      <a:r>
                        <a:rPr dirty="0" sz="650">
                          <a:latin typeface="Arial"/>
                          <a:cs typeface="Arial"/>
                        </a:rPr>
                        <a:t>BCMA</a:t>
                      </a:r>
                      <a:r>
                        <a:rPr dirty="0" sz="650" spc="-20">
                          <a:latin typeface="Arial"/>
                          <a:cs typeface="Arial"/>
                        </a:rPr>
                        <a:t> </a:t>
                      </a:r>
                      <a:r>
                        <a:rPr dirty="0" sz="650">
                          <a:latin typeface="Arial"/>
                          <a:cs typeface="Arial"/>
                        </a:rPr>
                        <a:t>CAR-T</a:t>
                      </a:r>
                      <a:r>
                        <a:rPr dirty="0" sz="650" spc="-50">
                          <a:latin typeface="Arial"/>
                          <a:cs typeface="Arial"/>
                        </a:rPr>
                        <a:t> </a:t>
                      </a:r>
                      <a:r>
                        <a:rPr dirty="0" sz="650" spc="-5">
                          <a:latin typeface="PMingLiU"/>
                          <a:cs typeface="PMingLiU"/>
                        </a:rPr>
                        <a:t>渗透率</a:t>
                      </a:r>
                      <a:endParaRPr sz="650">
                        <a:latin typeface="PMingLiU"/>
                        <a:cs typeface="PMingLiU"/>
                      </a:endParaRPr>
                    </a:p>
                  </a:txBody>
                  <a:tcPr marL="0" marR="0" marB="0" marT="7620"/>
                </a:tc>
                <a:tc>
                  <a:txBody>
                    <a:bodyPr/>
                    <a:lstStyle/>
                    <a:p>
                      <a:pPr>
                        <a:lnSpc>
                          <a:spcPct val="100000"/>
                        </a:lnSpc>
                      </a:pPr>
                      <a:endParaRPr sz="600">
                        <a:latin typeface="Times New Roman"/>
                        <a:cs typeface="Times New Roman"/>
                      </a:endParaRPr>
                    </a:p>
                  </a:txBody>
                  <a:tcPr marL="0" marR="0" marB="0" marT="0"/>
                </a:tc>
                <a:tc>
                  <a:txBody>
                    <a:bodyPr/>
                    <a:lstStyle/>
                    <a:p>
                      <a:pPr algn="ctr">
                        <a:lnSpc>
                          <a:spcPct val="100000"/>
                        </a:lnSpc>
                        <a:spcBef>
                          <a:spcPts val="105"/>
                        </a:spcBef>
                      </a:pPr>
                      <a:r>
                        <a:rPr dirty="0" sz="650">
                          <a:latin typeface="Arial"/>
                          <a:cs typeface="Arial"/>
                        </a:rPr>
                        <a:t>3.8%</a:t>
                      </a:r>
                      <a:endParaRPr sz="650">
                        <a:latin typeface="Arial"/>
                        <a:cs typeface="Arial"/>
                      </a:endParaRPr>
                    </a:p>
                  </a:txBody>
                  <a:tcPr marL="0" marR="0" marB="0" marT="13335"/>
                </a:tc>
                <a:tc>
                  <a:txBody>
                    <a:bodyPr/>
                    <a:lstStyle/>
                    <a:p>
                      <a:pPr marL="130810">
                        <a:lnSpc>
                          <a:spcPct val="100000"/>
                        </a:lnSpc>
                        <a:spcBef>
                          <a:spcPts val="105"/>
                        </a:spcBef>
                      </a:pPr>
                      <a:r>
                        <a:rPr dirty="0" sz="650">
                          <a:latin typeface="Arial"/>
                          <a:cs typeface="Arial"/>
                        </a:rPr>
                        <a:t>9.0%</a:t>
                      </a:r>
                      <a:endParaRPr sz="650">
                        <a:latin typeface="Arial"/>
                        <a:cs typeface="Arial"/>
                      </a:endParaRPr>
                    </a:p>
                  </a:txBody>
                  <a:tcPr marL="0" marR="0" marB="0" marT="13335"/>
                </a:tc>
                <a:tc>
                  <a:txBody>
                    <a:bodyPr/>
                    <a:lstStyle/>
                    <a:p>
                      <a:pPr marL="94615">
                        <a:lnSpc>
                          <a:spcPct val="100000"/>
                        </a:lnSpc>
                        <a:spcBef>
                          <a:spcPts val="105"/>
                        </a:spcBef>
                      </a:pPr>
                      <a:r>
                        <a:rPr dirty="0" sz="650">
                          <a:latin typeface="Arial"/>
                          <a:cs typeface="Arial"/>
                        </a:rPr>
                        <a:t>11.4%</a:t>
                      </a:r>
                      <a:endParaRPr sz="650">
                        <a:latin typeface="Arial"/>
                        <a:cs typeface="Arial"/>
                      </a:endParaRPr>
                    </a:p>
                  </a:txBody>
                  <a:tcPr marL="0" marR="0" marB="0" marT="13335"/>
                </a:tc>
                <a:tc>
                  <a:txBody>
                    <a:bodyPr/>
                    <a:lstStyle/>
                    <a:p>
                      <a:pPr marL="114300">
                        <a:lnSpc>
                          <a:spcPct val="100000"/>
                        </a:lnSpc>
                        <a:spcBef>
                          <a:spcPts val="105"/>
                        </a:spcBef>
                      </a:pPr>
                      <a:r>
                        <a:rPr dirty="0" sz="650">
                          <a:latin typeface="Arial"/>
                          <a:cs typeface="Arial"/>
                        </a:rPr>
                        <a:t>14.4%</a:t>
                      </a:r>
                      <a:endParaRPr sz="650">
                        <a:latin typeface="Arial"/>
                        <a:cs typeface="Arial"/>
                      </a:endParaRPr>
                    </a:p>
                  </a:txBody>
                  <a:tcPr marL="0" marR="0" marB="0" marT="13335"/>
                </a:tc>
                <a:tc>
                  <a:txBody>
                    <a:bodyPr/>
                    <a:lstStyle/>
                    <a:p>
                      <a:pPr marL="93980">
                        <a:lnSpc>
                          <a:spcPct val="100000"/>
                        </a:lnSpc>
                        <a:spcBef>
                          <a:spcPts val="105"/>
                        </a:spcBef>
                      </a:pPr>
                      <a:r>
                        <a:rPr dirty="0" sz="650">
                          <a:latin typeface="Arial"/>
                          <a:cs typeface="Arial"/>
                        </a:rPr>
                        <a:t>18.8%</a:t>
                      </a:r>
                      <a:endParaRPr sz="650">
                        <a:latin typeface="Arial"/>
                        <a:cs typeface="Arial"/>
                      </a:endParaRPr>
                    </a:p>
                  </a:txBody>
                  <a:tcPr marL="0" marR="0" marB="0" marT="13335"/>
                </a:tc>
                <a:tc>
                  <a:txBody>
                    <a:bodyPr/>
                    <a:lstStyle/>
                    <a:p>
                      <a:pPr marL="114300">
                        <a:lnSpc>
                          <a:spcPct val="100000"/>
                        </a:lnSpc>
                        <a:spcBef>
                          <a:spcPts val="105"/>
                        </a:spcBef>
                      </a:pPr>
                      <a:r>
                        <a:rPr dirty="0" sz="650">
                          <a:latin typeface="Arial"/>
                          <a:cs typeface="Arial"/>
                        </a:rPr>
                        <a:t>9.4%</a:t>
                      </a:r>
                      <a:endParaRPr sz="650">
                        <a:latin typeface="Arial"/>
                        <a:cs typeface="Arial"/>
                      </a:endParaRPr>
                    </a:p>
                  </a:txBody>
                  <a:tcPr marL="0" marR="0" marB="0" marT="13335"/>
                </a:tc>
                <a:tc>
                  <a:txBody>
                    <a:bodyPr/>
                    <a:lstStyle/>
                    <a:p>
                      <a:pPr marL="93980">
                        <a:lnSpc>
                          <a:spcPct val="100000"/>
                        </a:lnSpc>
                        <a:spcBef>
                          <a:spcPts val="105"/>
                        </a:spcBef>
                      </a:pPr>
                      <a:r>
                        <a:rPr dirty="0" sz="650">
                          <a:latin typeface="Arial"/>
                          <a:cs typeface="Arial"/>
                        </a:rPr>
                        <a:t>12.2%</a:t>
                      </a:r>
                      <a:endParaRPr sz="650">
                        <a:latin typeface="Arial"/>
                        <a:cs typeface="Arial"/>
                      </a:endParaRPr>
                    </a:p>
                  </a:txBody>
                  <a:tcPr marL="0" marR="0" marB="0" marT="13335"/>
                </a:tc>
                <a:tc>
                  <a:txBody>
                    <a:bodyPr/>
                    <a:lstStyle/>
                    <a:p>
                      <a:pPr marL="102235">
                        <a:lnSpc>
                          <a:spcPct val="100000"/>
                        </a:lnSpc>
                        <a:spcBef>
                          <a:spcPts val="105"/>
                        </a:spcBef>
                      </a:pPr>
                      <a:r>
                        <a:rPr dirty="0" sz="650">
                          <a:latin typeface="Arial"/>
                          <a:cs typeface="Arial"/>
                        </a:rPr>
                        <a:t>15.5%</a:t>
                      </a:r>
                      <a:endParaRPr sz="650">
                        <a:latin typeface="Arial"/>
                        <a:cs typeface="Arial"/>
                      </a:endParaRPr>
                    </a:p>
                  </a:txBody>
                  <a:tcPr marL="0" marR="0" marB="0" marT="13335"/>
                </a:tc>
                <a:tc>
                  <a:txBody>
                    <a:bodyPr/>
                    <a:lstStyle/>
                    <a:p>
                      <a:pPr marL="94615">
                        <a:lnSpc>
                          <a:spcPct val="100000"/>
                        </a:lnSpc>
                        <a:spcBef>
                          <a:spcPts val="105"/>
                        </a:spcBef>
                      </a:pPr>
                      <a:r>
                        <a:rPr dirty="0" sz="650">
                          <a:latin typeface="Arial"/>
                          <a:cs typeface="Arial"/>
                        </a:rPr>
                        <a:t>19.2%</a:t>
                      </a:r>
                      <a:endParaRPr sz="650">
                        <a:latin typeface="Arial"/>
                        <a:cs typeface="Arial"/>
                      </a:endParaRPr>
                    </a:p>
                  </a:txBody>
                  <a:tcPr marL="0" marR="0" marB="0" marT="13335"/>
                </a:tc>
                <a:tc>
                  <a:txBody>
                    <a:bodyPr/>
                    <a:lstStyle/>
                    <a:p>
                      <a:pPr marL="101600">
                        <a:lnSpc>
                          <a:spcPct val="100000"/>
                        </a:lnSpc>
                        <a:spcBef>
                          <a:spcPts val="105"/>
                        </a:spcBef>
                      </a:pPr>
                      <a:r>
                        <a:rPr dirty="0" sz="650">
                          <a:latin typeface="Arial"/>
                          <a:cs typeface="Arial"/>
                        </a:rPr>
                        <a:t>23.2%</a:t>
                      </a:r>
                      <a:endParaRPr sz="650">
                        <a:latin typeface="Arial"/>
                        <a:cs typeface="Arial"/>
                      </a:endParaRPr>
                    </a:p>
                  </a:txBody>
                  <a:tcPr marL="0" marR="0" marB="0" marT="13335"/>
                </a:tc>
              </a:tr>
              <a:tr h="126492">
                <a:tc>
                  <a:txBody>
                    <a:bodyPr/>
                    <a:lstStyle/>
                    <a:p>
                      <a:pPr marL="88265">
                        <a:lnSpc>
                          <a:spcPct val="100000"/>
                        </a:lnSpc>
                        <a:spcBef>
                          <a:spcPts val="70"/>
                        </a:spcBef>
                      </a:pPr>
                      <a:r>
                        <a:rPr dirty="0" sz="650">
                          <a:latin typeface="Arial"/>
                          <a:cs typeface="Arial"/>
                        </a:rPr>
                        <a:t>BCMA</a:t>
                      </a:r>
                      <a:r>
                        <a:rPr dirty="0" sz="650" spc="-20">
                          <a:latin typeface="Arial"/>
                          <a:cs typeface="Arial"/>
                        </a:rPr>
                        <a:t> </a:t>
                      </a:r>
                      <a:r>
                        <a:rPr dirty="0" sz="650">
                          <a:latin typeface="Arial"/>
                          <a:cs typeface="Arial"/>
                        </a:rPr>
                        <a:t>CAR-T </a:t>
                      </a:r>
                      <a:r>
                        <a:rPr dirty="0" sz="650" spc="-5">
                          <a:latin typeface="PMingLiU"/>
                          <a:cs typeface="PMingLiU"/>
                        </a:rPr>
                        <a:t>治疗数</a:t>
                      </a:r>
                      <a:r>
                        <a:rPr dirty="0" sz="650" spc="15">
                          <a:latin typeface="PMingLiU"/>
                          <a:cs typeface="PMingLiU"/>
                        </a:rPr>
                        <a:t> </a:t>
                      </a:r>
                      <a:r>
                        <a:rPr dirty="0" sz="650" spc="-5">
                          <a:latin typeface="Arial"/>
                          <a:cs typeface="Arial"/>
                        </a:rPr>
                        <a:t>(</a:t>
                      </a:r>
                      <a:r>
                        <a:rPr dirty="0" sz="650" spc="-5">
                          <a:latin typeface="PMingLiU"/>
                          <a:cs typeface="PMingLiU"/>
                        </a:rPr>
                        <a:t>千例</a:t>
                      </a:r>
                      <a:r>
                        <a:rPr dirty="0" sz="650" spc="-5">
                          <a:latin typeface="Arial"/>
                          <a:cs typeface="Arial"/>
                        </a:rPr>
                        <a:t>)</a:t>
                      </a:r>
                      <a:endParaRPr sz="650">
                        <a:latin typeface="Arial"/>
                        <a:cs typeface="Arial"/>
                      </a:endParaRPr>
                    </a:p>
                  </a:txBody>
                  <a:tcPr marL="0" marR="0" marB="0" marT="8890"/>
                </a:tc>
                <a:tc>
                  <a:txBody>
                    <a:bodyPr/>
                    <a:lstStyle/>
                    <a:p>
                      <a:pPr>
                        <a:lnSpc>
                          <a:spcPct val="100000"/>
                        </a:lnSpc>
                      </a:pPr>
                      <a:endParaRPr sz="600">
                        <a:latin typeface="Times New Roman"/>
                        <a:cs typeface="Times New Roman"/>
                      </a:endParaRPr>
                    </a:p>
                  </a:txBody>
                  <a:tcPr marL="0" marR="0" marB="0" marT="0"/>
                </a:tc>
                <a:tc>
                  <a:txBody>
                    <a:bodyPr/>
                    <a:lstStyle/>
                    <a:p>
                      <a:pPr algn="ctr" marR="72390">
                        <a:lnSpc>
                          <a:spcPct val="100000"/>
                        </a:lnSpc>
                        <a:spcBef>
                          <a:spcPts val="95"/>
                        </a:spcBef>
                      </a:pPr>
                      <a:r>
                        <a:rPr dirty="0" sz="650">
                          <a:latin typeface="Arial"/>
                          <a:cs typeface="Arial"/>
                        </a:rPr>
                        <a:t>0.5</a:t>
                      </a:r>
                      <a:endParaRPr sz="650">
                        <a:latin typeface="Arial"/>
                        <a:cs typeface="Arial"/>
                      </a:endParaRPr>
                    </a:p>
                  </a:txBody>
                  <a:tcPr marL="0" marR="0" marB="0" marT="12065"/>
                </a:tc>
                <a:tc>
                  <a:txBody>
                    <a:bodyPr/>
                    <a:lstStyle/>
                    <a:p>
                      <a:pPr marL="130810">
                        <a:lnSpc>
                          <a:spcPct val="100000"/>
                        </a:lnSpc>
                        <a:spcBef>
                          <a:spcPts val="95"/>
                        </a:spcBef>
                      </a:pPr>
                      <a:r>
                        <a:rPr dirty="0" sz="650">
                          <a:latin typeface="Arial"/>
                          <a:cs typeface="Arial"/>
                        </a:rPr>
                        <a:t>1.5</a:t>
                      </a:r>
                      <a:endParaRPr sz="650">
                        <a:latin typeface="Arial"/>
                        <a:cs typeface="Arial"/>
                      </a:endParaRPr>
                    </a:p>
                  </a:txBody>
                  <a:tcPr marL="0" marR="0" marB="0" marT="12065"/>
                </a:tc>
                <a:tc>
                  <a:txBody>
                    <a:bodyPr/>
                    <a:lstStyle/>
                    <a:p>
                      <a:pPr marL="94615">
                        <a:lnSpc>
                          <a:spcPct val="100000"/>
                        </a:lnSpc>
                        <a:spcBef>
                          <a:spcPts val="95"/>
                        </a:spcBef>
                      </a:pPr>
                      <a:r>
                        <a:rPr dirty="0" sz="650">
                          <a:latin typeface="Arial"/>
                          <a:cs typeface="Arial"/>
                        </a:rPr>
                        <a:t>2.1</a:t>
                      </a:r>
                      <a:endParaRPr sz="650">
                        <a:latin typeface="Arial"/>
                        <a:cs typeface="Arial"/>
                      </a:endParaRPr>
                    </a:p>
                  </a:txBody>
                  <a:tcPr marL="0" marR="0" marB="0" marT="12065"/>
                </a:tc>
                <a:tc>
                  <a:txBody>
                    <a:bodyPr/>
                    <a:lstStyle/>
                    <a:p>
                      <a:pPr marL="114300">
                        <a:lnSpc>
                          <a:spcPct val="100000"/>
                        </a:lnSpc>
                        <a:spcBef>
                          <a:spcPts val="95"/>
                        </a:spcBef>
                      </a:pPr>
                      <a:r>
                        <a:rPr dirty="0" sz="650">
                          <a:latin typeface="Arial"/>
                          <a:cs typeface="Arial"/>
                        </a:rPr>
                        <a:t>3.1</a:t>
                      </a:r>
                      <a:endParaRPr sz="650">
                        <a:latin typeface="Arial"/>
                        <a:cs typeface="Arial"/>
                      </a:endParaRPr>
                    </a:p>
                  </a:txBody>
                  <a:tcPr marL="0" marR="0" marB="0" marT="12065"/>
                </a:tc>
                <a:tc>
                  <a:txBody>
                    <a:bodyPr/>
                    <a:lstStyle/>
                    <a:p>
                      <a:pPr marL="93980">
                        <a:lnSpc>
                          <a:spcPct val="100000"/>
                        </a:lnSpc>
                        <a:spcBef>
                          <a:spcPts val="95"/>
                        </a:spcBef>
                      </a:pPr>
                      <a:r>
                        <a:rPr dirty="0" sz="650">
                          <a:latin typeface="Arial"/>
                          <a:cs typeface="Arial"/>
                        </a:rPr>
                        <a:t>4.5</a:t>
                      </a:r>
                      <a:endParaRPr sz="650">
                        <a:latin typeface="Arial"/>
                        <a:cs typeface="Arial"/>
                      </a:endParaRPr>
                    </a:p>
                  </a:txBody>
                  <a:tcPr marL="0" marR="0" marB="0" marT="12065"/>
                </a:tc>
                <a:tc>
                  <a:txBody>
                    <a:bodyPr/>
                    <a:lstStyle/>
                    <a:p>
                      <a:pPr marL="114300">
                        <a:lnSpc>
                          <a:spcPct val="100000"/>
                        </a:lnSpc>
                        <a:spcBef>
                          <a:spcPts val="95"/>
                        </a:spcBef>
                      </a:pPr>
                      <a:r>
                        <a:rPr dirty="0" sz="650">
                          <a:latin typeface="Arial"/>
                          <a:cs typeface="Arial"/>
                        </a:rPr>
                        <a:t>11.4</a:t>
                      </a:r>
                      <a:endParaRPr sz="650">
                        <a:latin typeface="Arial"/>
                        <a:cs typeface="Arial"/>
                      </a:endParaRPr>
                    </a:p>
                  </a:txBody>
                  <a:tcPr marL="0" marR="0" marB="0" marT="12065"/>
                </a:tc>
                <a:tc>
                  <a:txBody>
                    <a:bodyPr/>
                    <a:lstStyle/>
                    <a:p>
                      <a:pPr marL="93980">
                        <a:lnSpc>
                          <a:spcPct val="100000"/>
                        </a:lnSpc>
                        <a:spcBef>
                          <a:spcPts val="95"/>
                        </a:spcBef>
                      </a:pPr>
                      <a:r>
                        <a:rPr dirty="0" sz="650">
                          <a:latin typeface="Arial"/>
                          <a:cs typeface="Arial"/>
                        </a:rPr>
                        <a:t>16.4</a:t>
                      </a:r>
                      <a:endParaRPr sz="650">
                        <a:latin typeface="Arial"/>
                        <a:cs typeface="Arial"/>
                      </a:endParaRPr>
                    </a:p>
                  </a:txBody>
                  <a:tcPr marL="0" marR="0" marB="0" marT="12065"/>
                </a:tc>
                <a:tc>
                  <a:txBody>
                    <a:bodyPr/>
                    <a:lstStyle/>
                    <a:p>
                      <a:pPr marL="102235">
                        <a:lnSpc>
                          <a:spcPct val="100000"/>
                        </a:lnSpc>
                        <a:spcBef>
                          <a:spcPts val="95"/>
                        </a:spcBef>
                      </a:pPr>
                      <a:r>
                        <a:rPr dirty="0" sz="650">
                          <a:latin typeface="Arial"/>
                          <a:cs typeface="Arial"/>
                        </a:rPr>
                        <a:t>22.8</a:t>
                      </a:r>
                      <a:endParaRPr sz="650">
                        <a:latin typeface="Arial"/>
                        <a:cs typeface="Arial"/>
                      </a:endParaRPr>
                    </a:p>
                  </a:txBody>
                  <a:tcPr marL="0" marR="0" marB="0" marT="12065"/>
                </a:tc>
                <a:tc>
                  <a:txBody>
                    <a:bodyPr/>
                    <a:lstStyle/>
                    <a:p>
                      <a:pPr marL="94615">
                        <a:lnSpc>
                          <a:spcPct val="100000"/>
                        </a:lnSpc>
                        <a:spcBef>
                          <a:spcPts val="95"/>
                        </a:spcBef>
                      </a:pPr>
                      <a:r>
                        <a:rPr dirty="0" sz="650">
                          <a:latin typeface="Arial"/>
                          <a:cs typeface="Arial"/>
                        </a:rPr>
                        <a:t>30.7</a:t>
                      </a:r>
                      <a:endParaRPr sz="650">
                        <a:latin typeface="Arial"/>
                        <a:cs typeface="Arial"/>
                      </a:endParaRPr>
                    </a:p>
                  </a:txBody>
                  <a:tcPr marL="0" marR="0" marB="0" marT="12065"/>
                </a:tc>
                <a:tc>
                  <a:txBody>
                    <a:bodyPr/>
                    <a:lstStyle/>
                    <a:p>
                      <a:pPr marL="101600">
                        <a:lnSpc>
                          <a:spcPct val="100000"/>
                        </a:lnSpc>
                        <a:spcBef>
                          <a:spcPts val="95"/>
                        </a:spcBef>
                      </a:pPr>
                      <a:r>
                        <a:rPr dirty="0" sz="650">
                          <a:latin typeface="Arial"/>
                          <a:cs typeface="Arial"/>
                        </a:rPr>
                        <a:t>40.3</a:t>
                      </a:r>
                      <a:endParaRPr sz="650">
                        <a:latin typeface="Arial"/>
                        <a:cs typeface="Arial"/>
                      </a:endParaRPr>
                    </a:p>
                  </a:txBody>
                  <a:tcPr marL="0" marR="0" marB="0" marT="12065"/>
                </a:tc>
              </a:tr>
              <a:tr h="129813">
                <a:tc>
                  <a:txBody>
                    <a:bodyPr/>
                    <a:lstStyle/>
                    <a:p>
                      <a:pPr marL="88265">
                        <a:lnSpc>
                          <a:spcPct val="100000"/>
                        </a:lnSpc>
                        <a:spcBef>
                          <a:spcPts val="60"/>
                        </a:spcBef>
                      </a:pPr>
                      <a:r>
                        <a:rPr dirty="0" sz="650">
                          <a:latin typeface="Arial"/>
                          <a:cs typeface="Arial"/>
                        </a:rPr>
                        <a:t>BCMA</a:t>
                      </a:r>
                      <a:r>
                        <a:rPr dirty="0" sz="650" spc="-20">
                          <a:latin typeface="Arial"/>
                          <a:cs typeface="Arial"/>
                        </a:rPr>
                        <a:t> </a:t>
                      </a:r>
                      <a:r>
                        <a:rPr dirty="0" sz="650">
                          <a:latin typeface="Arial"/>
                          <a:cs typeface="Arial"/>
                        </a:rPr>
                        <a:t>CAR-T</a:t>
                      </a:r>
                      <a:r>
                        <a:rPr dirty="0" sz="650" spc="-50">
                          <a:latin typeface="Arial"/>
                          <a:cs typeface="Arial"/>
                        </a:rPr>
                        <a:t> </a:t>
                      </a:r>
                      <a:r>
                        <a:rPr dirty="0" sz="650" spc="-5">
                          <a:latin typeface="PMingLiU"/>
                          <a:cs typeface="PMingLiU"/>
                        </a:rPr>
                        <a:t>定价</a:t>
                      </a:r>
                      <a:r>
                        <a:rPr dirty="0" sz="650" spc="15">
                          <a:latin typeface="PMingLiU"/>
                          <a:cs typeface="PMingLiU"/>
                        </a:rPr>
                        <a:t> </a:t>
                      </a:r>
                      <a:r>
                        <a:rPr dirty="0" sz="650" spc="-5">
                          <a:latin typeface="Arial"/>
                          <a:cs typeface="Arial"/>
                        </a:rPr>
                        <a:t>(</a:t>
                      </a:r>
                      <a:r>
                        <a:rPr dirty="0" sz="650" spc="-5">
                          <a:latin typeface="PMingLiU"/>
                          <a:cs typeface="PMingLiU"/>
                        </a:rPr>
                        <a:t>万美元</a:t>
                      </a:r>
                      <a:r>
                        <a:rPr dirty="0" sz="650" spc="-5">
                          <a:latin typeface="Arial"/>
                          <a:cs typeface="Arial"/>
                        </a:rPr>
                        <a:t>)</a:t>
                      </a:r>
                      <a:endParaRPr sz="650">
                        <a:latin typeface="Arial"/>
                        <a:cs typeface="Arial"/>
                      </a:endParaRPr>
                    </a:p>
                  </a:txBody>
                  <a:tcPr marL="0" marR="0" marB="0" marT="7620"/>
                </a:tc>
                <a:tc>
                  <a:txBody>
                    <a:bodyPr/>
                    <a:lstStyle/>
                    <a:p>
                      <a:pPr>
                        <a:lnSpc>
                          <a:spcPct val="100000"/>
                        </a:lnSpc>
                      </a:pPr>
                      <a:endParaRPr sz="700">
                        <a:latin typeface="Times New Roman"/>
                        <a:cs typeface="Times New Roman"/>
                      </a:endParaRPr>
                    </a:p>
                  </a:txBody>
                  <a:tcPr marL="0" marR="0" marB="0" marT="0"/>
                </a:tc>
                <a:tc>
                  <a:txBody>
                    <a:bodyPr/>
                    <a:lstStyle/>
                    <a:p>
                      <a:pPr algn="ctr" marR="26670">
                        <a:lnSpc>
                          <a:spcPct val="100000"/>
                        </a:lnSpc>
                        <a:spcBef>
                          <a:spcPts val="80"/>
                        </a:spcBef>
                      </a:pPr>
                      <a:r>
                        <a:rPr dirty="0" sz="650">
                          <a:latin typeface="Arial"/>
                          <a:cs typeface="Arial"/>
                        </a:rPr>
                        <a:t>42.0</a:t>
                      </a:r>
                      <a:endParaRPr sz="650">
                        <a:latin typeface="Arial"/>
                        <a:cs typeface="Arial"/>
                      </a:endParaRPr>
                    </a:p>
                  </a:txBody>
                  <a:tcPr marL="0" marR="0" marB="0" marT="10160"/>
                </a:tc>
                <a:tc>
                  <a:txBody>
                    <a:bodyPr/>
                    <a:lstStyle/>
                    <a:p>
                      <a:pPr marL="130810">
                        <a:lnSpc>
                          <a:spcPct val="100000"/>
                        </a:lnSpc>
                        <a:spcBef>
                          <a:spcPts val="80"/>
                        </a:spcBef>
                      </a:pPr>
                      <a:r>
                        <a:rPr dirty="0" sz="650">
                          <a:latin typeface="Arial"/>
                          <a:cs typeface="Arial"/>
                        </a:rPr>
                        <a:t>44.2</a:t>
                      </a:r>
                      <a:endParaRPr sz="650">
                        <a:latin typeface="Arial"/>
                        <a:cs typeface="Arial"/>
                      </a:endParaRPr>
                    </a:p>
                  </a:txBody>
                  <a:tcPr marL="0" marR="0" marB="0" marT="10160"/>
                </a:tc>
                <a:tc>
                  <a:txBody>
                    <a:bodyPr/>
                    <a:lstStyle/>
                    <a:p>
                      <a:pPr marL="94615">
                        <a:lnSpc>
                          <a:spcPct val="100000"/>
                        </a:lnSpc>
                        <a:spcBef>
                          <a:spcPts val="80"/>
                        </a:spcBef>
                      </a:pPr>
                      <a:r>
                        <a:rPr dirty="0" sz="650">
                          <a:latin typeface="Arial"/>
                          <a:cs typeface="Arial"/>
                        </a:rPr>
                        <a:t>42.9</a:t>
                      </a:r>
                      <a:endParaRPr sz="650">
                        <a:latin typeface="Arial"/>
                        <a:cs typeface="Arial"/>
                      </a:endParaRPr>
                    </a:p>
                  </a:txBody>
                  <a:tcPr marL="0" marR="0" marB="0" marT="10160"/>
                </a:tc>
                <a:tc>
                  <a:txBody>
                    <a:bodyPr/>
                    <a:lstStyle/>
                    <a:p>
                      <a:pPr marL="114300">
                        <a:lnSpc>
                          <a:spcPct val="100000"/>
                        </a:lnSpc>
                        <a:spcBef>
                          <a:spcPts val="80"/>
                        </a:spcBef>
                      </a:pPr>
                      <a:r>
                        <a:rPr dirty="0" sz="650">
                          <a:latin typeface="Arial"/>
                          <a:cs typeface="Arial"/>
                        </a:rPr>
                        <a:t>41.6</a:t>
                      </a:r>
                      <a:endParaRPr sz="650">
                        <a:latin typeface="Arial"/>
                        <a:cs typeface="Arial"/>
                      </a:endParaRPr>
                    </a:p>
                  </a:txBody>
                  <a:tcPr marL="0" marR="0" marB="0" marT="10160"/>
                </a:tc>
                <a:tc>
                  <a:txBody>
                    <a:bodyPr/>
                    <a:lstStyle/>
                    <a:p>
                      <a:pPr marL="93980">
                        <a:lnSpc>
                          <a:spcPct val="100000"/>
                        </a:lnSpc>
                        <a:spcBef>
                          <a:spcPts val="80"/>
                        </a:spcBef>
                      </a:pPr>
                      <a:r>
                        <a:rPr dirty="0" sz="650">
                          <a:latin typeface="Arial"/>
                          <a:cs typeface="Arial"/>
                        </a:rPr>
                        <a:t>40.3</a:t>
                      </a:r>
                      <a:endParaRPr sz="650">
                        <a:latin typeface="Arial"/>
                        <a:cs typeface="Arial"/>
                      </a:endParaRPr>
                    </a:p>
                  </a:txBody>
                  <a:tcPr marL="0" marR="0" marB="0" marT="10160"/>
                </a:tc>
                <a:tc>
                  <a:txBody>
                    <a:bodyPr/>
                    <a:lstStyle/>
                    <a:p>
                      <a:pPr marL="114300">
                        <a:lnSpc>
                          <a:spcPct val="100000"/>
                        </a:lnSpc>
                        <a:spcBef>
                          <a:spcPts val="80"/>
                        </a:spcBef>
                      </a:pPr>
                      <a:r>
                        <a:rPr dirty="0" sz="650">
                          <a:latin typeface="Arial"/>
                          <a:cs typeface="Arial"/>
                        </a:rPr>
                        <a:t>36.3</a:t>
                      </a:r>
                      <a:endParaRPr sz="650">
                        <a:latin typeface="Arial"/>
                        <a:cs typeface="Arial"/>
                      </a:endParaRPr>
                    </a:p>
                  </a:txBody>
                  <a:tcPr marL="0" marR="0" marB="0" marT="10160"/>
                </a:tc>
                <a:tc>
                  <a:txBody>
                    <a:bodyPr/>
                    <a:lstStyle/>
                    <a:p>
                      <a:pPr marL="93980">
                        <a:lnSpc>
                          <a:spcPct val="100000"/>
                        </a:lnSpc>
                        <a:spcBef>
                          <a:spcPts val="80"/>
                        </a:spcBef>
                      </a:pPr>
                      <a:r>
                        <a:rPr dirty="0" sz="650">
                          <a:latin typeface="Arial"/>
                          <a:cs typeface="Arial"/>
                        </a:rPr>
                        <a:t>32.7</a:t>
                      </a:r>
                      <a:endParaRPr sz="650">
                        <a:latin typeface="Arial"/>
                        <a:cs typeface="Arial"/>
                      </a:endParaRPr>
                    </a:p>
                  </a:txBody>
                  <a:tcPr marL="0" marR="0" marB="0" marT="10160"/>
                </a:tc>
                <a:tc>
                  <a:txBody>
                    <a:bodyPr/>
                    <a:lstStyle/>
                    <a:p>
                      <a:pPr marL="102235">
                        <a:lnSpc>
                          <a:spcPct val="100000"/>
                        </a:lnSpc>
                        <a:spcBef>
                          <a:spcPts val="80"/>
                        </a:spcBef>
                      </a:pPr>
                      <a:r>
                        <a:rPr dirty="0" sz="650">
                          <a:latin typeface="Arial"/>
                          <a:cs typeface="Arial"/>
                        </a:rPr>
                        <a:t>29.4</a:t>
                      </a:r>
                      <a:endParaRPr sz="650">
                        <a:latin typeface="Arial"/>
                        <a:cs typeface="Arial"/>
                      </a:endParaRPr>
                    </a:p>
                  </a:txBody>
                  <a:tcPr marL="0" marR="0" marB="0" marT="10160"/>
                </a:tc>
                <a:tc>
                  <a:txBody>
                    <a:bodyPr/>
                    <a:lstStyle/>
                    <a:p>
                      <a:pPr marL="94615">
                        <a:lnSpc>
                          <a:spcPct val="100000"/>
                        </a:lnSpc>
                        <a:spcBef>
                          <a:spcPts val="80"/>
                        </a:spcBef>
                      </a:pPr>
                      <a:r>
                        <a:rPr dirty="0" sz="650">
                          <a:latin typeface="Arial"/>
                          <a:cs typeface="Arial"/>
                        </a:rPr>
                        <a:t>26.5</a:t>
                      </a:r>
                      <a:endParaRPr sz="650">
                        <a:latin typeface="Arial"/>
                        <a:cs typeface="Arial"/>
                      </a:endParaRPr>
                    </a:p>
                  </a:txBody>
                  <a:tcPr marL="0" marR="0" marB="0" marT="10160"/>
                </a:tc>
                <a:tc>
                  <a:txBody>
                    <a:bodyPr/>
                    <a:lstStyle/>
                    <a:p>
                      <a:pPr marL="101600">
                        <a:lnSpc>
                          <a:spcPct val="100000"/>
                        </a:lnSpc>
                        <a:spcBef>
                          <a:spcPts val="80"/>
                        </a:spcBef>
                      </a:pPr>
                      <a:r>
                        <a:rPr dirty="0" sz="650">
                          <a:latin typeface="Arial"/>
                          <a:cs typeface="Arial"/>
                        </a:rPr>
                        <a:t>23.8</a:t>
                      </a:r>
                      <a:endParaRPr sz="650">
                        <a:latin typeface="Arial"/>
                        <a:cs typeface="Arial"/>
                      </a:endParaRPr>
                    </a:p>
                  </a:txBody>
                  <a:tcPr marL="0" marR="0" marB="0" marT="10160"/>
                </a:tc>
              </a:tr>
              <a:tr h="125024">
                <a:tc>
                  <a:txBody>
                    <a:bodyPr/>
                    <a:lstStyle/>
                    <a:p>
                      <a:pPr marL="88265">
                        <a:lnSpc>
                          <a:spcPts val="720"/>
                        </a:lnSpc>
                        <a:spcBef>
                          <a:spcPts val="165"/>
                        </a:spcBef>
                      </a:pPr>
                      <a:r>
                        <a:rPr dirty="0" sz="650" spc="-10" i="1">
                          <a:latin typeface="Arial"/>
                          <a:cs typeface="Arial"/>
                        </a:rPr>
                        <a:t>YoY</a:t>
                      </a:r>
                      <a:endParaRPr sz="650">
                        <a:latin typeface="Arial"/>
                        <a:cs typeface="Arial"/>
                      </a:endParaRPr>
                    </a:p>
                  </a:txBody>
                  <a:tcPr marL="0" marR="0" marB="0" marT="20955"/>
                </a:tc>
                <a:tc>
                  <a:txBody>
                    <a:bodyPr/>
                    <a:lstStyle/>
                    <a:p>
                      <a:pPr>
                        <a:lnSpc>
                          <a:spcPct val="100000"/>
                        </a:lnSpc>
                      </a:pPr>
                      <a:endParaRPr sz="600">
                        <a:latin typeface="Times New Roman"/>
                        <a:cs typeface="Times New Roman"/>
                      </a:endParaRPr>
                    </a:p>
                  </a:txBody>
                  <a:tcPr marL="0" marR="0" marB="0" marT="0"/>
                </a:tc>
                <a:tc>
                  <a:txBody>
                    <a:bodyPr/>
                    <a:lstStyle/>
                    <a:p>
                      <a:pPr>
                        <a:lnSpc>
                          <a:spcPct val="100000"/>
                        </a:lnSpc>
                      </a:pPr>
                      <a:endParaRPr sz="600">
                        <a:latin typeface="Times New Roman"/>
                        <a:cs typeface="Times New Roman"/>
                      </a:endParaRPr>
                    </a:p>
                  </a:txBody>
                  <a:tcPr marL="0" marR="0" marB="0" marT="0"/>
                </a:tc>
                <a:tc>
                  <a:txBody>
                    <a:bodyPr/>
                    <a:lstStyle/>
                    <a:p>
                      <a:pPr marL="130810">
                        <a:lnSpc>
                          <a:spcPct val="100000"/>
                        </a:lnSpc>
                        <a:spcBef>
                          <a:spcPts val="45"/>
                        </a:spcBef>
                      </a:pPr>
                      <a:r>
                        <a:rPr dirty="0" sz="650">
                          <a:latin typeface="Arial"/>
                          <a:cs typeface="Arial"/>
                        </a:rPr>
                        <a:t>5.4%</a:t>
                      </a:r>
                      <a:endParaRPr sz="650">
                        <a:latin typeface="Arial"/>
                        <a:cs typeface="Arial"/>
                      </a:endParaRPr>
                    </a:p>
                  </a:txBody>
                  <a:tcPr marL="0" marR="0" marB="0" marT="5715"/>
                </a:tc>
                <a:tc>
                  <a:txBody>
                    <a:bodyPr/>
                    <a:lstStyle/>
                    <a:p>
                      <a:pPr marL="94615">
                        <a:lnSpc>
                          <a:spcPct val="100000"/>
                        </a:lnSpc>
                        <a:spcBef>
                          <a:spcPts val="45"/>
                        </a:spcBef>
                      </a:pPr>
                      <a:r>
                        <a:rPr dirty="0" sz="650">
                          <a:latin typeface="Arial"/>
                          <a:cs typeface="Arial"/>
                        </a:rPr>
                        <a:t>-3.0%</a:t>
                      </a:r>
                      <a:endParaRPr sz="650">
                        <a:latin typeface="Arial"/>
                        <a:cs typeface="Arial"/>
                      </a:endParaRPr>
                    </a:p>
                  </a:txBody>
                  <a:tcPr marL="0" marR="0" marB="0" marT="5715"/>
                </a:tc>
                <a:tc>
                  <a:txBody>
                    <a:bodyPr/>
                    <a:lstStyle/>
                    <a:p>
                      <a:pPr marL="114300">
                        <a:lnSpc>
                          <a:spcPct val="100000"/>
                        </a:lnSpc>
                        <a:spcBef>
                          <a:spcPts val="45"/>
                        </a:spcBef>
                      </a:pPr>
                      <a:r>
                        <a:rPr dirty="0" sz="650">
                          <a:latin typeface="Arial"/>
                          <a:cs typeface="Arial"/>
                        </a:rPr>
                        <a:t>-3.0%</a:t>
                      </a:r>
                      <a:endParaRPr sz="650">
                        <a:latin typeface="Arial"/>
                        <a:cs typeface="Arial"/>
                      </a:endParaRPr>
                    </a:p>
                  </a:txBody>
                  <a:tcPr marL="0" marR="0" marB="0" marT="5715"/>
                </a:tc>
                <a:tc>
                  <a:txBody>
                    <a:bodyPr/>
                    <a:lstStyle/>
                    <a:p>
                      <a:pPr marL="93980">
                        <a:lnSpc>
                          <a:spcPct val="100000"/>
                        </a:lnSpc>
                        <a:spcBef>
                          <a:spcPts val="45"/>
                        </a:spcBef>
                      </a:pPr>
                      <a:r>
                        <a:rPr dirty="0" sz="650">
                          <a:latin typeface="Arial"/>
                          <a:cs typeface="Arial"/>
                        </a:rPr>
                        <a:t>-3.0%</a:t>
                      </a:r>
                      <a:endParaRPr sz="650">
                        <a:latin typeface="Arial"/>
                        <a:cs typeface="Arial"/>
                      </a:endParaRPr>
                    </a:p>
                  </a:txBody>
                  <a:tcPr marL="0" marR="0" marB="0" marT="5715"/>
                </a:tc>
                <a:tc>
                  <a:txBody>
                    <a:bodyPr/>
                    <a:lstStyle/>
                    <a:p>
                      <a:pPr marL="114300">
                        <a:lnSpc>
                          <a:spcPct val="100000"/>
                        </a:lnSpc>
                        <a:spcBef>
                          <a:spcPts val="45"/>
                        </a:spcBef>
                      </a:pPr>
                      <a:r>
                        <a:rPr dirty="0" sz="650">
                          <a:latin typeface="Arial"/>
                          <a:cs typeface="Arial"/>
                        </a:rPr>
                        <a:t>-10.0%</a:t>
                      </a:r>
                      <a:endParaRPr sz="650">
                        <a:latin typeface="Arial"/>
                        <a:cs typeface="Arial"/>
                      </a:endParaRPr>
                    </a:p>
                  </a:txBody>
                  <a:tcPr marL="0" marR="0" marB="0" marT="5715"/>
                </a:tc>
                <a:tc>
                  <a:txBody>
                    <a:bodyPr/>
                    <a:lstStyle/>
                    <a:p>
                      <a:pPr marL="93980">
                        <a:lnSpc>
                          <a:spcPct val="100000"/>
                        </a:lnSpc>
                        <a:spcBef>
                          <a:spcPts val="45"/>
                        </a:spcBef>
                      </a:pPr>
                      <a:r>
                        <a:rPr dirty="0" sz="650">
                          <a:latin typeface="Arial"/>
                          <a:cs typeface="Arial"/>
                        </a:rPr>
                        <a:t>-10.0%</a:t>
                      </a:r>
                      <a:endParaRPr sz="650">
                        <a:latin typeface="Arial"/>
                        <a:cs typeface="Arial"/>
                      </a:endParaRPr>
                    </a:p>
                  </a:txBody>
                  <a:tcPr marL="0" marR="0" marB="0" marT="5715"/>
                </a:tc>
                <a:tc>
                  <a:txBody>
                    <a:bodyPr/>
                    <a:lstStyle/>
                    <a:p>
                      <a:pPr marL="102235">
                        <a:lnSpc>
                          <a:spcPct val="100000"/>
                        </a:lnSpc>
                        <a:spcBef>
                          <a:spcPts val="45"/>
                        </a:spcBef>
                      </a:pPr>
                      <a:r>
                        <a:rPr dirty="0" sz="650">
                          <a:latin typeface="Arial"/>
                          <a:cs typeface="Arial"/>
                        </a:rPr>
                        <a:t>-10.0%</a:t>
                      </a:r>
                      <a:endParaRPr sz="650">
                        <a:latin typeface="Arial"/>
                        <a:cs typeface="Arial"/>
                      </a:endParaRPr>
                    </a:p>
                  </a:txBody>
                  <a:tcPr marL="0" marR="0" marB="0" marT="5715"/>
                </a:tc>
                <a:tc>
                  <a:txBody>
                    <a:bodyPr/>
                    <a:lstStyle/>
                    <a:p>
                      <a:pPr marL="94615">
                        <a:lnSpc>
                          <a:spcPct val="100000"/>
                        </a:lnSpc>
                        <a:spcBef>
                          <a:spcPts val="45"/>
                        </a:spcBef>
                      </a:pPr>
                      <a:r>
                        <a:rPr dirty="0" sz="650">
                          <a:latin typeface="Arial"/>
                          <a:cs typeface="Arial"/>
                        </a:rPr>
                        <a:t>-10.0%</a:t>
                      </a:r>
                      <a:endParaRPr sz="650">
                        <a:latin typeface="Arial"/>
                        <a:cs typeface="Arial"/>
                      </a:endParaRPr>
                    </a:p>
                  </a:txBody>
                  <a:tcPr marL="0" marR="0" marB="0" marT="5715"/>
                </a:tc>
                <a:tc>
                  <a:txBody>
                    <a:bodyPr/>
                    <a:lstStyle/>
                    <a:p>
                      <a:pPr marL="101600">
                        <a:lnSpc>
                          <a:spcPct val="100000"/>
                        </a:lnSpc>
                        <a:spcBef>
                          <a:spcPts val="45"/>
                        </a:spcBef>
                      </a:pPr>
                      <a:r>
                        <a:rPr dirty="0" sz="650">
                          <a:latin typeface="Arial"/>
                          <a:cs typeface="Arial"/>
                        </a:rPr>
                        <a:t>-10.0%</a:t>
                      </a:r>
                      <a:endParaRPr sz="650">
                        <a:latin typeface="Arial"/>
                        <a:cs typeface="Arial"/>
                      </a:endParaRPr>
                    </a:p>
                  </a:txBody>
                  <a:tcPr marL="0" marR="0" marB="0" marT="5715"/>
                </a:tc>
              </a:tr>
              <a:tr h="126435">
                <a:tc>
                  <a:txBody>
                    <a:bodyPr/>
                    <a:lstStyle/>
                    <a:p>
                      <a:pPr marL="88265">
                        <a:lnSpc>
                          <a:spcPct val="100000"/>
                        </a:lnSpc>
                        <a:spcBef>
                          <a:spcPts val="20"/>
                        </a:spcBef>
                      </a:pPr>
                      <a:r>
                        <a:rPr dirty="0" sz="650" spc="-10" b="1">
                          <a:latin typeface="Arial"/>
                          <a:cs typeface="Arial"/>
                        </a:rPr>
                        <a:t>BCMA </a:t>
                      </a:r>
                      <a:r>
                        <a:rPr dirty="0" sz="650" spc="-5" b="1">
                          <a:latin typeface="Arial"/>
                          <a:cs typeface="Arial"/>
                        </a:rPr>
                        <a:t>CAR-T </a:t>
                      </a:r>
                      <a:r>
                        <a:rPr dirty="0" sz="650" spc="-5" b="1">
                          <a:latin typeface="Microsoft JhengHei UI"/>
                          <a:cs typeface="Microsoft JhengHei UI"/>
                        </a:rPr>
                        <a:t>美国市场规模</a:t>
                      </a:r>
                      <a:r>
                        <a:rPr dirty="0" sz="650" spc="45" b="1">
                          <a:latin typeface="Microsoft JhengHei UI"/>
                          <a:cs typeface="Microsoft JhengHei UI"/>
                        </a:rPr>
                        <a:t> </a:t>
                      </a:r>
                      <a:r>
                        <a:rPr dirty="0" sz="650" spc="-30" b="1">
                          <a:latin typeface="Arial"/>
                          <a:cs typeface="Arial"/>
                        </a:rPr>
                        <a:t>(</a:t>
                      </a:r>
                      <a:r>
                        <a:rPr dirty="0" sz="650" spc="-5" b="1">
                          <a:latin typeface="Microsoft JhengHei UI"/>
                          <a:cs typeface="Microsoft JhengHei UI"/>
                        </a:rPr>
                        <a:t>亿美</a:t>
                      </a:r>
                      <a:r>
                        <a:rPr dirty="0" sz="650" spc="20" b="1">
                          <a:latin typeface="Microsoft JhengHei UI"/>
                          <a:cs typeface="Microsoft JhengHei UI"/>
                        </a:rPr>
                        <a:t>元</a:t>
                      </a:r>
                      <a:r>
                        <a:rPr dirty="0" sz="650" spc="-5" b="1">
                          <a:latin typeface="Arial"/>
                          <a:cs typeface="Arial"/>
                        </a:rPr>
                        <a:t>)</a:t>
                      </a:r>
                      <a:endParaRPr sz="650">
                        <a:latin typeface="Arial"/>
                        <a:cs typeface="Arial"/>
                      </a:endParaRPr>
                    </a:p>
                  </a:txBody>
                  <a:tcPr marL="0" marR="0" marB="0" marT="2540"/>
                </a:tc>
                <a:tc>
                  <a:txBody>
                    <a:bodyPr/>
                    <a:lstStyle/>
                    <a:p>
                      <a:pPr>
                        <a:lnSpc>
                          <a:spcPct val="100000"/>
                        </a:lnSpc>
                      </a:pPr>
                      <a:endParaRPr sz="600">
                        <a:latin typeface="Times New Roman"/>
                        <a:cs typeface="Times New Roman"/>
                      </a:endParaRPr>
                    </a:p>
                  </a:txBody>
                  <a:tcPr marL="0" marR="0" marB="0" marT="0"/>
                </a:tc>
                <a:tc>
                  <a:txBody>
                    <a:bodyPr/>
                    <a:lstStyle/>
                    <a:p>
                      <a:pPr algn="ctr" marR="72390">
                        <a:lnSpc>
                          <a:spcPct val="100000"/>
                        </a:lnSpc>
                        <a:spcBef>
                          <a:spcPts val="45"/>
                        </a:spcBef>
                      </a:pPr>
                      <a:r>
                        <a:rPr dirty="0" sz="650" b="1">
                          <a:latin typeface="Arial"/>
                          <a:cs typeface="Arial"/>
                        </a:rPr>
                        <a:t>2.2</a:t>
                      </a:r>
                      <a:endParaRPr sz="650">
                        <a:latin typeface="Arial"/>
                        <a:cs typeface="Arial"/>
                      </a:endParaRPr>
                    </a:p>
                  </a:txBody>
                  <a:tcPr marL="0" marR="0" marB="0" marT="5715"/>
                </a:tc>
                <a:tc>
                  <a:txBody>
                    <a:bodyPr/>
                    <a:lstStyle/>
                    <a:p>
                      <a:pPr marL="130810">
                        <a:lnSpc>
                          <a:spcPct val="100000"/>
                        </a:lnSpc>
                        <a:spcBef>
                          <a:spcPts val="45"/>
                        </a:spcBef>
                      </a:pPr>
                      <a:r>
                        <a:rPr dirty="0" sz="650" b="1">
                          <a:latin typeface="Arial"/>
                          <a:cs typeface="Arial"/>
                        </a:rPr>
                        <a:t>6.5</a:t>
                      </a:r>
                      <a:endParaRPr sz="650">
                        <a:latin typeface="Arial"/>
                        <a:cs typeface="Arial"/>
                      </a:endParaRPr>
                    </a:p>
                  </a:txBody>
                  <a:tcPr marL="0" marR="0" marB="0" marT="5715"/>
                </a:tc>
                <a:tc>
                  <a:txBody>
                    <a:bodyPr/>
                    <a:lstStyle/>
                    <a:p>
                      <a:pPr marL="94615">
                        <a:lnSpc>
                          <a:spcPct val="100000"/>
                        </a:lnSpc>
                        <a:spcBef>
                          <a:spcPts val="45"/>
                        </a:spcBef>
                      </a:pPr>
                      <a:r>
                        <a:rPr dirty="0" sz="650" b="1">
                          <a:latin typeface="Arial"/>
                          <a:cs typeface="Arial"/>
                        </a:rPr>
                        <a:t>9.2</a:t>
                      </a:r>
                      <a:endParaRPr sz="650">
                        <a:latin typeface="Arial"/>
                        <a:cs typeface="Arial"/>
                      </a:endParaRPr>
                    </a:p>
                  </a:txBody>
                  <a:tcPr marL="0" marR="0" marB="0" marT="5715"/>
                </a:tc>
                <a:tc>
                  <a:txBody>
                    <a:bodyPr/>
                    <a:lstStyle/>
                    <a:p>
                      <a:pPr marL="114300">
                        <a:lnSpc>
                          <a:spcPct val="100000"/>
                        </a:lnSpc>
                        <a:spcBef>
                          <a:spcPts val="45"/>
                        </a:spcBef>
                      </a:pPr>
                      <a:r>
                        <a:rPr dirty="0" sz="650" b="1">
                          <a:latin typeface="Arial"/>
                          <a:cs typeface="Arial"/>
                        </a:rPr>
                        <a:t>12.8</a:t>
                      </a:r>
                      <a:endParaRPr sz="650">
                        <a:latin typeface="Arial"/>
                        <a:cs typeface="Arial"/>
                      </a:endParaRPr>
                    </a:p>
                  </a:txBody>
                  <a:tcPr marL="0" marR="0" marB="0" marT="5715"/>
                </a:tc>
                <a:tc>
                  <a:txBody>
                    <a:bodyPr/>
                    <a:lstStyle/>
                    <a:p>
                      <a:pPr marL="93980">
                        <a:lnSpc>
                          <a:spcPct val="100000"/>
                        </a:lnSpc>
                        <a:spcBef>
                          <a:spcPts val="45"/>
                        </a:spcBef>
                      </a:pPr>
                      <a:r>
                        <a:rPr dirty="0" sz="650" b="1">
                          <a:latin typeface="Arial"/>
                          <a:cs typeface="Arial"/>
                        </a:rPr>
                        <a:t>18.1</a:t>
                      </a:r>
                      <a:endParaRPr sz="650">
                        <a:latin typeface="Arial"/>
                        <a:cs typeface="Arial"/>
                      </a:endParaRPr>
                    </a:p>
                  </a:txBody>
                  <a:tcPr marL="0" marR="0" marB="0" marT="5715"/>
                </a:tc>
                <a:tc>
                  <a:txBody>
                    <a:bodyPr/>
                    <a:lstStyle/>
                    <a:p>
                      <a:pPr marL="114300">
                        <a:lnSpc>
                          <a:spcPct val="100000"/>
                        </a:lnSpc>
                        <a:spcBef>
                          <a:spcPts val="45"/>
                        </a:spcBef>
                      </a:pPr>
                      <a:r>
                        <a:rPr dirty="0" sz="650" b="1">
                          <a:latin typeface="Arial"/>
                          <a:cs typeface="Arial"/>
                        </a:rPr>
                        <a:t>41.5</a:t>
                      </a:r>
                      <a:endParaRPr sz="650">
                        <a:latin typeface="Arial"/>
                        <a:cs typeface="Arial"/>
                      </a:endParaRPr>
                    </a:p>
                  </a:txBody>
                  <a:tcPr marL="0" marR="0" marB="0" marT="5715"/>
                </a:tc>
                <a:tc>
                  <a:txBody>
                    <a:bodyPr/>
                    <a:lstStyle/>
                    <a:p>
                      <a:pPr marL="93980">
                        <a:lnSpc>
                          <a:spcPct val="100000"/>
                        </a:lnSpc>
                        <a:spcBef>
                          <a:spcPts val="45"/>
                        </a:spcBef>
                      </a:pPr>
                      <a:r>
                        <a:rPr dirty="0" sz="650" b="1">
                          <a:latin typeface="Arial"/>
                          <a:cs typeface="Arial"/>
                        </a:rPr>
                        <a:t>53.5</a:t>
                      </a:r>
                      <a:endParaRPr sz="650">
                        <a:latin typeface="Arial"/>
                        <a:cs typeface="Arial"/>
                      </a:endParaRPr>
                    </a:p>
                  </a:txBody>
                  <a:tcPr marL="0" marR="0" marB="0" marT="5715"/>
                </a:tc>
                <a:tc>
                  <a:txBody>
                    <a:bodyPr/>
                    <a:lstStyle/>
                    <a:p>
                      <a:pPr marL="102235">
                        <a:lnSpc>
                          <a:spcPct val="100000"/>
                        </a:lnSpc>
                        <a:spcBef>
                          <a:spcPts val="45"/>
                        </a:spcBef>
                      </a:pPr>
                      <a:r>
                        <a:rPr dirty="0" sz="650" b="1">
                          <a:latin typeface="Arial"/>
                          <a:cs typeface="Arial"/>
                        </a:rPr>
                        <a:t>66.9</a:t>
                      </a:r>
                      <a:endParaRPr sz="650">
                        <a:latin typeface="Arial"/>
                        <a:cs typeface="Arial"/>
                      </a:endParaRPr>
                    </a:p>
                  </a:txBody>
                  <a:tcPr marL="0" marR="0" marB="0" marT="5715"/>
                </a:tc>
                <a:tc>
                  <a:txBody>
                    <a:bodyPr/>
                    <a:lstStyle/>
                    <a:p>
                      <a:pPr marL="94615">
                        <a:lnSpc>
                          <a:spcPct val="100000"/>
                        </a:lnSpc>
                        <a:spcBef>
                          <a:spcPts val="45"/>
                        </a:spcBef>
                      </a:pPr>
                      <a:r>
                        <a:rPr dirty="0" sz="650" b="1">
                          <a:latin typeface="Arial"/>
                          <a:cs typeface="Arial"/>
                        </a:rPr>
                        <a:t>81.3</a:t>
                      </a:r>
                      <a:endParaRPr sz="650">
                        <a:latin typeface="Arial"/>
                        <a:cs typeface="Arial"/>
                      </a:endParaRPr>
                    </a:p>
                  </a:txBody>
                  <a:tcPr marL="0" marR="0" marB="0" marT="5715"/>
                </a:tc>
                <a:tc>
                  <a:txBody>
                    <a:bodyPr/>
                    <a:lstStyle/>
                    <a:p>
                      <a:pPr marL="101600">
                        <a:lnSpc>
                          <a:spcPct val="100000"/>
                        </a:lnSpc>
                        <a:spcBef>
                          <a:spcPts val="45"/>
                        </a:spcBef>
                      </a:pPr>
                      <a:r>
                        <a:rPr dirty="0" sz="650" b="1">
                          <a:latin typeface="Arial"/>
                          <a:cs typeface="Arial"/>
                        </a:rPr>
                        <a:t>95.9</a:t>
                      </a:r>
                      <a:endParaRPr sz="650">
                        <a:latin typeface="Arial"/>
                        <a:cs typeface="Arial"/>
                      </a:endParaRPr>
                    </a:p>
                  </a:txBody>
                  <a:tcPr marL="0" marR="0" marB="0" marT="5715"/>
                </a:tc>
              </a:tr>
              <a:tr h="123348">
                <a:tc>
                  <a:txBody>
                    <a:bodyPr/>
                    <a:lstStyle/>
                    <a:p>
                      <a:pPr marL="88265">
                        <a:lnSpc>
                          <a:spcPts val="695"/>
                        </a:lnSpc>
                        <a:spcBef>
                          <a:spcPts val="175"/>
                        </a:spcBef>
                      </a:pPr>
                      <a:r>
                        <a:rPr dirty="0" sz="650" spc="-10" i="1">
                          <a:latin typeface="Arial"/>
                          <a:cs typeface="Arial"/>
                        </a:rPr>
                        <a:t>YoY</a:t>
                      </a:r>
                      <a:endParaRPr sz="650">
                        <a:latin typeface="Arial"/>
                        <a:cs typeface="Arial"/>
                      </a:endParaRPr>
                    </a:p>
                  </a:txBody>
                  <a:tcPr marL="0" marR="0" marB="0" marT="22225"/>
                </a:tc>
                <a:tc>
                  <a:txBody>
                    <a:bodyPr/>
                    <a:lstStyle/>
                    <a:p>
                      <a:pPr>
                        <a:lnSpc>
                          <a:spcPct val="100000"/>
                        </a:lnSpc>
                      </a:pPr>
                      <a:endParaRPr sz="600">
                        <a:latin typeface="Times New Roman"/>
                        <a:cs typeface="Times New Roman"/>
                      </a:endParaRPr>
                    </a:p>
                  </a:txBody>
                  <a:tcPr marL="0" marR="0" marB="0" marT="0"/>
                </a:tc>
                <a:tc>
                  <a:txBody>
                    <a:bodyPr/>
                    <a:lstStyle/>
                    <a:p>
                      <a:pPr>
                        <a:lnSpc>
                          <a:spcPct val="100000"/>
                        </a:lnSpc>
                      </a:pPr>
                      <a:endParaRPr sz="600">
                        <a:latin typeface="Times New Roman"/>
                        <a:cs typeface="Times New Roman"/>
                      </a:endParaRPr>
                    </a:p>
                  </a:txBody>
                  <a:tcPr marL="0" marR="0" marB="0" marT="0"/>
                </a:tc>
                <a:tc>
                  <a:txBody>
                    <a:bodyPr/>
                    <a:lstStyle/>
                    <a:p>
                      <a:pPr marL="130810">
                        <a:lnSpc>
                          <a:spcPct val="100000"/>
                        </a:lnSpc>
                        <a:spcBef>
                          <a:spcPts val="55"/>
                        </a:spcBef>
                      </a:pPr>
                      <a:r>
                        <a:rPr dirty="0" sz="650">
                          <a:latin typeface="Arial"/>
                          <a:cs typeface="Arial"/>
                        </a:rPr>
                        <a:t>196.7%</a:t>
                      </a:r>
                      <a:endParaRPr sz="650">
                        <a:latin typeface="Arial"/>
                        <a:cs typeface="Arial"/>
                      </a:endParaRPr>
                    </a:p>
                  </a:txBody>
                  <a:tcPr marL="0" marR="0" marB="0" marT="6985"/>
                </a:tc>
                <a:tc>
                  <a:txBody>
                    <a:bodyPr/>
                    <a:lstStyle/>
                    <a:p>
                      <a:pPr marL="94615">
                        <a:lnSpc>
                          <a:spcPct val="100000"/>
                        </a:lnSpc>
                        <a:spcBef>
                          <a:spcPts val="55"/>
                        </a:spcBef>
                      </a:pPr>
                      <a:r>
                        <a:rPr dirty="0" sz="650">
                          <a:latin typeface="Arial"/>
                          <a:cs typeface="Arial"/>
                        </a:rPr>
                        <a:t>41.8%</a:t>
                      </a:r>
                      <a:endParaRPr sz="650">
                        <a:latin typeface="Arial"/>
                        <a:cs typeface="Arial"/>
                      </a:endParaRPr>
                    </a:p>
                  </a:txBody>
                  <a:tcPr marL="0" marR="0" marB="0" marT="6985"/>
                </a:tc>
                <a:tc>
                  <a:txBody>
                    <a:bodyPr/>
                    <a:lstStyle/>
                    <a:p>
                      <a:pPr marL="114300">
                        <a:lnSpc>
                          <a:spcPct val="100000"/>
                        </a:lnSpc>
                        <a:spcBef>
                          <a:spcPts val="55"/>
                        </a:spcBef>
                      </a:pPr>
                      <a:r>
                        <a:rPr dirty="0" sz="650">
                          <a:latin typeface="Arial"/>
                          <a:cs typeface="Arial"/>
                        </a:rPr>
                        <a:t>38.9%</a:t>
                      </a:r>
                      <a:endParaRPr sz="650">
                        <a:latin typeface="Arial"/>
                        <a:cs typeface="Arial"/>
                      </a:endParaRPr>
                    </a:p>
                  </a:txBody>
                  <a:tcPr marL="0" marR="0" marB="0" marT="6985"/>
                </a:tc>
                <a:tc>
                  <a:txBody>
                    <a:bodyPr/>
                    <a:lstStyle/>
                    <a:p>
                      <a:pPr marL="93980">
                        <a:lnSpc>
                          <a:spcPct val="100000"/>
                        </a:lnSpc>
                        <a:spcBef>
                          <a:spcPts val="55"/>
                        </a:spcBef>
                      </a:pPr>
                      <a:r>
                        <a:rPr dirty="0" sz="650">
                          <a:latin typeface="Arial"/>
                          <a:cs typeface="Arial"/>
                        </a:rPr>
                        <a:t>41.5%</a:t>
                      </a:r>
                      <a:endParaRPr sz="650">
                        <a:latin typeface="Arial"/>
                        <a:cs typeface="Arial"/>
                      </a:endParaRPr>
                    </a:p>
                  </a:txBody>
                  <a:tcPr marL="0" marR="0" marB="0" marT="6985"/>
                </a:tc>
                <a:tc>
                  <a:txBody>
                    <a:bodyPr/>
                    <a:lstStyle/>
                    <a:p>
                      <a:pPr marL="114300">
                        <a:lnSpc>
                          <a:spcPct val="100000"/>
                        </a:lnSpc>
                        <a:spcBef>
                          <a:spcPts val="55"/>
                        </a:spcBef>
                      </a:pPr>
                      <a:r>
                        <a:rPr dirty="0" sz="650">
                          <a:latin typeface="Arial"/>
                          <a:cs typeface="Arial"/>
                        </a:rPr>
                        <a:t>129.6%</a:t>
                      </a:r>
                      <a:endParaRPr sz="650">
                        <a:latin typeface="Arial"/>
                        <a:cs typeface="Arial"/>
                      </a:endParaRPr>
                    </a:p>
                  </a:txBody>
                  <a:tcPr marL="0" marR="0" marB="0" marT="6985"/>
                </a:tc>
                <a:tc>
                  <a:txBody>
                    <a:bodyPr/>
                    <a:lstStyle/>
                    <a:p>
                      <a:pPr marL="93980">
                        <a:lnSpc>
                          <a:spcPct val="100000"/>
                        </a:lnSpc>
                        <a:spcBef>
                          <a:spcPts val="55"/>
                        </a:spcBef>
                      </a:pPr>
                      <a:r>
                        <a:rPr dirty="0" sz="650">
                          <a:latin typeface="Arial"/>
                          <a:cs typeface="Arial"/>
                        </a:rPr>
                        <a:t>28.9%</a:t>
                      </a:r>
                      <a:endParaRPr sz="650">
                        <a:latin typeface="Arial"/>
                        <a:cs typeface="Arial"/>
                      </a:endParaRPr>
                    </a:p>
                  </a:txBody>
                  <a:tcPr marL="0" marR="0" marB="0" marT="6985"/>
                </a:tc>
                <a:tc>
                  <a:txBody>
                    <a:bodyPr/>
                    <a:lstStyle/>
                    <a:p>
                      <a:pPr marL="102235">
                        <a:lnSpc>
                          <a:spcPct val="100000"/>
                        </a:lnSpc>
                        <a:spcBef>
                          <a:spcPts val="55"/>
                        </a:spcBef>
                      </a:pPr>
                      <a:r>
                        <a:rPr dirty="0" sz="650">
                          <a:latin typeface="Arial"/>
                          <a:cs typeface="Arial"/>
                        </a:rPr>
                        <a:t>25.1%</a:t>
                      </a:r>
                      <a:endParaRPr sz="650">
                        <a:latin typeface="Arial"/>
                        <a:cs typeface="Arial"/>
                      </a:endParaRPr>
                    </a:p>
                  </a:txBody>
                  <a:tcPr marL="0" marR="0" marB="0" marT="6985"/>
                </a:tc>
                <a:tc>
                  <a:txBody>
                    <a:bodyPr/>
                    <a:lstStyle/>
                    <a:p>
                      <a:pPr marL="94615">
                        <a:lnSpc>
                          <a:spcPct val="100000"/>
                        </a:lnSpc>
                        <a:spcBef>
                          <a:spcPts val="55"/>
                        </a:spcBef>
                      </a:pPr>
                      <a:r>
                        <a:rPr dirty="0" sz="650">
                          <a:latin typeface="Arial"/>
                          <a:cs typeface="Arial"/>
                        </a:rPr>
                        <a:t>21.5%</a:t>
                      </a:r>
                      <a:endParaRPr sz="650">
                        <a:latin typeface="Arial"/>
                        <a:cs typeface="Arial"/>
                      </a:endParaRPr>
                    </a:p>
                  </a:txBody>
                  <a:tcPr marL="0" marR="0" marB="0" marT="6985"/>
                </a:tc>
                <a:tc>
                  <a:txBody>
                    <a:bodyPr/>
                    <a:lstStyle/>
                    <a:p>
                      <a:pPr marL="101600">
                        <a:lnSpc>
                          <a:spcPct val="100000"/>
                        </a:lnSpc>
                        <a:spcBef>
                          <a:spcPts val="55"/>
                        </a:spcBef>
                      </a:pPr>
                      <a:r>
                        <a:rPr dirty="0" sz="650">
                          <a:latin typeface="Arial"/>
                          <a:cs typeface="Arial"/>
                        </a:rPr>
                        <a:t>17.9%</a:t>
                      </a:r>
                      <a:endParaRPr sz="650">
                        <a:latin typeface="Arial"/>
                        <a:cs typeface="Arial"/>
                      </a:endParaRPr>
                    </a:p>
                  </a:txBody>
                  <a:tcPr marL="0" marR="0" marB="0" marT="6985"/>
                </a:tc>
              </a:tr>
              <a:tr h="124968">
                <a:tc>
                  <a:txBody>
                    <a:bodyPr/>
                    <a:lstStyle/>
                    <a:p>
                      <a:pPr marL="88265">
                        <a:lnSpc>
                          <a:spcPct val="100000"/>
                        </a:lnSpc>
                        <a:spcBef>
                          <a:spcPts val="45"/>
                        </a:spcBef>
                      </a:pPr>
                      <a:r>
                        <a:rPr dirty="0" sz="650" spc="-5">
                          <a:latin typeface="PMingLiU"/>
                          <a:cs typeface="PMingLiU"/>
                        </a:rPr>
                        <a:t>中国</a:t>
                      </a:r>
                      <a:endParaRPr sz="650">
                        <a:latin typeface="PMingLiU"/>
                        <a:cs typeface="PMingLiU"/>
                      </a:endParaRPr>
                    </a:p>
                  </a:txBody>
                  <a:tcPr marL="0" marR="0" marB="0" marT="5715">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c>
                  <a:txBody>
                    <a:bodyPr/>
                    <a:lstStyle/>
                    <a:p>
                      <a:pPr>
                        <a:lnSpc>
                          <a:spcPct val="100000"/>
                        </a:lnSpc>
                      </a:pPr>
                      <a:endParaRPr sz="600">
                        <a:latin typeface="Times New Roman"/>
                        <a:cs typeface="Times New Roman"/>
                      </a:endParaRPr>
                    </a:p>
                  </a:txBody>
                  <a:tcPr marL="0" marR="0" marB="0" marT="0">
                    <a:solidFill>
                      <a:srgbClr val="F4AF84"/>
                    </a:solidFill>
                  </a:tcPr>
                </a:tc>
              </a:tr>
              <a:tr h="123456">
                <a:tc>
                  <a:txBody>
                    <a:bodyPr/>
                    <a:lstStyle/>
                    <a:p>
                      <a:pPr marL="88265">
                        <a:lnSpc>
                          <a:spcPct val="100000"/>
                        </a:lnSpc>
                        <a:spcBef>
                          <a:spcPts val="45"/>
                        </a:spcBef>
                      </a:pPr>
                      <a:r>
                        <a:rPr dirty="0" sz="650">
                          <a:latin typeface="Arial"/>
                          <a:cs typeface="Arial"/>
                        </a:rPr>
                        <a:t>MM</a:t>
                      </a:r>
                      <a:r>
                        <a:rPr dirty="0" sz="650" spc="-30">
                          <a:latin typeface="Arial"/>
                          <a:cs typeface="Arial"/>
                        </a:rPr>
                        <a:t> </a:t>
                      </a:r>
                      <a:r>
                        <a:rPr dirty="0" sz="650" spc="-5">
                          <a:latin typeface="PMingLiU"/>
                          <a:cs typeface="PMingLiU"/>
                        </a:rPr>
                        <a:t>新增患病人数</a:t>
                      </a:r>
                      <a:endParaRPr sz="650">
                        <a:latin typeface="PMingLiU"/>
                        <a:cs typeface="PMingLiU"/>
                      </a:endParaRPr>
                    </a:p>
                  </a:txBody>
                  <a:tcPr marL="0" marR="0" marB="0" marT="5715"/>
                </a:tc>
                <a:tc>
                  <a:txBody>
                    <a:bodyPr/>
                    <a:lstStyle/>
                    <a:p>
                      <a:pPr marL="111125">
                        <a:lnSpc>
                          <a:spcPct val="100000"/>
                        </a:lnSpc>
                        <a:spcBef>
                          <a:spcPts val="70"/>
                        </a:spcBef>
                      </a:pPr>
                      <a:r>
                        <a:rPr dirty="0" sz="650">
                          <a:latin typeface="Arial"/>
                          <a:cs typeface="Arial"/>
                        </a:rPr>
                        <a:t>21.1</a:t>
                      </a:r>
                      <a:endParaRPr sz="650">
                        <a:latin typeface="Arial"/>
                        <a:cs typeface="Arial"/>
                      </a:endParaRPr>
                    </a:p>
                  </a:txBody>
                  <a:tcPr marL="0" marR="0" marB="0" marT="8890"/>
                </a:tc>
                <a:tc>
                  <a:txBody>
                    <a:bodyPr/>
                    <a:lstStyle/>
                    <a:p>
                      <a:pPr algn="ctr" marR="26670">
                        <a:lnSpc>
                          <a:spcPct val="100000"/>
                        </a:lnSpc>
                        <a:spcBef>
                          <a:spcPts val="70"/>
                        </a:spcBef>
                      </a:pPr>
                      <a:r>
                        <a:rPr dirty="0" sz="650">
                          <a:latin typeface="Arial"/>
                          <a:cs typeface="Arial"/>
                        </a:rPr>
                        <a:t>21.8</a:t>
                      </a:r>
                      <a:endParaRPr sz="650">
                        <a:latin typeface="Arial"/>
                        <a:cs typeface="Arial"/>
                      </a:endParaRPr>
                    </a:p>
                  </a:txBody>
                  <a:tcPr marL="0" marR="0" marB="0" marT="8890"/>
                </a:tc>
                <a:tc>
                  <a:txBody>
                    <a:bodyPr/>
                    <a:lstStyle/>
                    <a:p>
                      <a:pPr marL="130810">
                        <a:lnSpc>
                          <a:spcPct val="100000"/>
                        </a:lnSpc>
                        <a:spcBef>
                          <a:spcPts val="70"/>
                        </a:spcBef>
                      </a:pPr>
                      <a:r>
                        <a:rPr dirty="0" sz="650">
                          <a:latin typeface="Arial"/>
                          <a:cs typeface="Arial"/>
                        </a:rPr>
                        <a:t>22.5</a:t>
                      </a:r>
                      <a:endParaRPr sz="650">
                        <a:latin typeface="Arial"/>
                        <a:cs typeface="Arial"/>
                      </a:endParaRPr>
                    </a:p>
                  </a:txBody>
                  <a:tcPr marL="0" marR="0" marB="0" marT="8890"/>
                </a:tc>
                <a:tc>
                  <a:txBody>
                    <a:bodyPr/>
                    <a:lstStyle/>
                    <a:p>
                      <a:pPr marL="94615">
                        <a:lnSpc>
                          <a:spcPct val="100000"/>
                        </a:lnSpc>
                        <a:spcBef>
                          <a:spcPts val="70"/>
                        </a:spcBef>
                      </a:pPr>
                      <a:r>
                        <a:rPr dirty="0" sz="650">
                          <a:latin typeface="Arial"/>
                          <a:cs typeface="Arial"/>
                        </a:rPr>
                        <a:t>23.1</a:t>
                      </a:r>
                      <a:endParaRPr sz="650">
                        <a:latin typeface="Arial"/>
                        <a:cs typeface="Arial"/>
                      </a:endParaRPr>
                    </a:p>
                  </a:txBody>
                  <a:tcPr marL="0" marR="0" marB="0" marT="8890"/>
                </a:tc>
                <a:tc>
                  <a:txBody>
                    <a:bodyPr/>
                    <a:lstStyle/>
                    <a:p>
                      <a:pPr marL="114300">
                        <a:lnSpc>
                          <a:spcPct val="100000"/>
                        </a:lnSpc>
                        <a:spcBef>
                          <a:spcPts val="70"/>
                        </a:spcBef>
                      </a:pPr>
                      <a:r>
                        <a:rPr dirty="0" sz="650">
                          <a:latin typeface="Arial"/>
                          <a:cs typeface="Arial"/>
                        </a:rPr>
                        <a:t>23.9</a:t>
                      </a:r>
                      <a:endParaRPr sz="650">
                        <a:latin typeface="Arial"/>
                        <a:cs typeface="Arial"/>
                      </a:endParaRPr>
                    </a:p>
                  </a:txBody>
                  <a:tcPr marL="0" marR="0" marB="0" marT="8890"/>
                </a:tc>
                <a:tc>
                  <a:txBody>
                    <a:bodyPr/>
                    <a:lstStyle/>
                    <a:p>
                      <a:pPr marL="93980">
                        <a:lnSpc>
                          <a:spcPct val="100000"/>
                        </a:lnSpc>
                        <a:spcBef>
                          <a:spcPts val="70"/>
                        </a:spcBef>
                      </a:pPr>
                      <a:r>
                        <a:rPr dirty="0" sz="650">
                          <a:latin typeface="Arial"/>
                          <a:cs typeface="Arial"/>
                        </a:rPr>
                        <a:t>24.6</a:t>
                      </a:r>
                      <a:endParaRPr sz="650">
                        <a:latin typeface="Arial"/>
                        <a:cs typeface="Arial"/>
                      </a:endParaRPr>
                    </a:p>
                  </a:txBody>
                  <a:tcPr marL="0" marR="0" marB="0" marT="8890"/>
                </a:tc>
                <a:tc>
                  <a:txBody>
                    <a:bodyPr/>
                    <a:lstStyle/>
                    <a:p>
                      <a:pPr marL="114300">
                        <a:lnSpc>
                          <a:spcPct val="100000"/>
                        </a:lnSpc>
                        <a:spcBef>
                          <a:spcPts val="70"/>
                        </a:spcBef>
                      </a:pPr>
                      <a:r>
                        <a:rPr dirty="0" sz="650">
                          <a:latin typeface="Arial"/>
                          <a:cs typeface="Arial"/>
                        </a:rPr>
                        <a:t>25.4</a:t>
                      </a:r>
                      <a:endParaRPr sz="650">
                        <a:latin typeface="Arial"/>
                        <a:cs typeface="Arial"/>
                      </a:endParaRPr>
                    </a:p>
                  </a:txBody>
                  <a:tcPr marL="0" marR="0" marB="0" marT="8890"/>
                </a:tc>
                <a:tc>
                  <a:txBody>
                    <a:bodyPr/>
                    <a:lstStyle/>
                    <a:p>
                      <a:pPr marL="93980">
                        <a:lnSpc>
                          <a:spcPct val="100000"/>
                        </a:lnSpc>
                        <a:spcBef>
                          <a:spcPts val="70"/>
                        </a:spcBef>
                      </a:pPr>
                      <a:r>
                        <a:rPr dirty="0" sz="650">
                          <a:latin typeface="Arial"/>
                          <a:cs typeface="Arial"/>
                        </a:rPr>
                        <a:t>26.2</a:t>
                      </a:r>
                      <a:endParaRPr sz="650">
                        <a:latin typeface="Arial"/>
                        <a:cs typeface="Arial"/>
                      </a:endParaRPr>
                    </a:p>
                  </a:txBody>
                  <a:tcPr marL="0" marR="0" marB="0" marT="8890"/>
                </a:tc>
                <a:tc>
                  <a:txBody>
                    <a:bodyPr/>
                    <a:lstStyle/>
                    <a:p>
                      <a:pPr marL="102235">
                        <a:lnSpc>
                          <a:spcPct val="100000"/>
                        </a:lnSpc>
                        <a:spcBef>
                          <a:spcPts val="70"/>
                        </a:spcBef>
                      </a:pPr>
                      <a:r>
                        <a:rPr dirty="0" sz="650">
                          <a:latin typeface="Arial"/>
                          <a:cs typeface="Arial"/>
                        </a:rPr>
                        <a:t>27.0</a:t>
                      </a:r>
                      <a:endParaRPr sz="650">
                        <a:latin typeface="Arial"/>
                        <a:cs typeface="Arial"/>
                      </a:endParaRPr>
                    </a:p>
                  </a:txBody>
                  <a:tcPr marL="0" marR="0" marB="0" marT="8890"/>
                </a:tc>
                <a:tc>
                  <a:txBody>
                    <a:bodyPr/>
                    <a:lstStyle/>
                    <a:p>
                      <a:pPr marL="94615">
                        <a:lnSpc>
                          <a:spcPct val="100000"/>
                        </a:lnSpc>
                        <a:spcBef>
                          <a:spcPts val="70"/>
                        </a:spcBef>
                      </a:pPr>
                      <a:r>
                        <a:rPr dirty="0" sz="650">
                          <a:latin typeface="Arial"/>
                          <a:cs typeface="Arial"/>
                        </a:rPr>
                        <a:t>27.8</a:t>
                      </a:r>
                      <a:endParaRPr sz="650">
                        <a:latin typeface="Arial"/>
                        <a:cs typeface="Arial"/>
                      </a:endParaRPr>
                    </a:p>
                  </a:txBody>
                  <a:tcPr marL="0" marR="0" marB="0" marT="8890"/>
                </a:tc>
                <a:tc>
                  <a:txBody>
                    <a:bodyPr/>
                    <a:lstStyle/>
                    <a:p>
                      <a:pPr marL="101600">
                        <a:lnSpc>
                          <a:spcPct val="100000"/>
                        </a:lnSpc>
                        <a:spcBef>
                          <a:spcPts val="70"/>
                        </a:spcBef>
                      </a:pPr>
                      <a:r>
                        <a:rPr dirty="0" sz="650">
                          <a:latin typeface="Arial"/>
                          <a:cs typeface="Arial"/>
                        </a:rPr>
                        <a:t>28.7</a:t>
                      </a:r>
                      <a:endParaRPr sz="650">
                        <a:latin typeface="Arial"/>
                        <a:cs typeface="Arial"/>
                      </a:endParaRPr>
                    </a:p>
                  </a:txBody>
                  <a:tcPr marL="0" marR="0" marB="0" marT="8890"/>
                </a:tc>
              </a:tr>
              <a:tr h="126682">
                <a:tc>
                  <a:txBody>
                    <a:bodyPr/>
                    <a:lstStyle/>
                    <a:p>
                      <a:pPr marL="88265">
                        <a:lnSpc>
                          <a:spcPct val="100000"/>
                        </a:lnSpc>
                        <a:spcBef>
                          <a:spcPts val="60"/>
                        </a:spcBef>
                      </a:pPr>
                      <a:r>
                        <a:rPr dirty="0" sz="650" b="1">
                          <a:latin typeface="Arial"/>
                          <a:cs typeface="Arial"/>
                        </a:rPr>
                        <a:t>MM</a:t>
                      </a:r>
                      <a:r>
                        <a:rPr dirty="0" sz="650" spc="-80" b="1">
                          <a:latin typeface="Arial"/>
                          <a:cs typeface="Arial"/>
                        </a:rPr>
                        <a:t> </a:t>
                      </a:r>
                      <a:r>
                        <a:rPr dirty="0" sz="650" spc="15" b="1">
                          <a:latin typeface="Microsoft JhengHei UI"/>
                          <a:cs typeface="Microsoft JhengHei UI"/>
                        </a:rPr>
                        <a:t>五年</a:t>
                      </a:r>
                      <a:r>
                        <a:rPr dirty="0" sz="650" spc="-5" b="1">
                          <a:latin typeface="Microsoft JhengHei UI"/>
                          <a:cs typeface="Microsoft JhengHei UI"/>
                        </a:rPr>
                        <a:t>患病数</a:t>
                      </a:r>
                      <a:endParaRPr sz="650">
                        <a:latin typeface="Microsoft JhengHei UI"/>
                        <a:cs typeface="Microsoft JhengHei UI"/>
                      </a:endParaRPr>
                    </a:p>
                  </a:txBody>
                  <a:tcPr marL="0" marR="0" marB="0" marT="7620"/>
                </a:tc>
                <a:tc>
                  <a:txBody>
                    <a:bodyPr/>
                    <a:lstStyle/>
                    <a:p>
                      <a:pPr marL="111125">
                        <a:lnSpc>
                          <a:spcPct val="100000"/>
                        </a:lnSpc>
                        <a:spcBef>
                          <a:spcPts val="85"/>
                        </a:spcBef>
                      </a:pPr>
                      <a:r>
                        <a:rPr dirty="0" sz="650" b="1">
                          <a:latin typeface="Arial"/>
                          <a:cs typeface="Arial"/>
                        </a:rPr>
                        <a:t>51.4</a:t>
                      </a:r>
                      <a:endParaRPr sz="650">
                        <a:latin typeface="Arial"/>
                        <a:cs typeface="Arial"/>
                      </a:endParaRPr>
                    </a:p>
                  </a:txBody>
                  <a:tcPr marL="0" marR="0" marB="0" marT="10795"/>
                </a:tc>
                <a:tc>
                  <a:txBody>
                    <a:bodyPr/>
                    <a:lstStyle/>
                    <a:p>
                      <a:pPr algn="ctr" marR="27305">
                        <a:lnSpc>
                          <a:spcPct val="100000"/>
                        </a:lnSpc>
                        <a:spcBef>
                          <a:spcPts val="85"/>
                        </a:spcBef>
                      </a:pPr>
                      <a:r>
                        <a:rPr dirty="0" sz="650" b="1">
                          <a:latin typeface="Arial"/>
                          <a:cs typeface="Arial"/>
                        </a:rPr>
                        <a:t>56.5</a:t>
                      </a:r>
                      <a:endParaRPr sz="650">
                        <a:latin typeface="Arial"/>
                        <a:cs typeface="Arial"/>
                      </a:endParaRPr>
                    </a:p>
                  </a:txBody>
                  <a:tcPr marL="0" marR="0" marB="0" marT="10795"/>
                </a:tc>
                <a:tc>
                  <a:txBody>
                    <a:bodyPr/>
                    <a:lstStyle/>
                    <a:p>
                      <a:pPr marL="130810">
                        <a:lnSpc>
                          <a:spcPct val="100000"/>
                        </a:lnSpc>
                        <a:spcBef>
                          <a:spcPts val="85"/>
                        </a:spcBef>
                      </a:pPr>
                      <a:r>
                        <a:rPr dirty="0" sz="650" b="1">
                          <a:latin typeface="Arial"/>
                          <a:cs typeface="Arial"/>
                        </a:rPr>
                        <a:t>61.7</a:t>
                      </a:r>
                      <a:endParaRPr sz="650">
                        <a:latin typeface="Arial"/>
                        <a:cs typeface="Arial"/>
                      </a:endParaRPr>
                    </a:p>
                  </a:txBody>
                  <a:tcPr marL="0" marR="0" marB="0" marT="10795"/>
                </a:tc>
                <a:tc>
                  <a:txBody>
                    <a:bodyPr/>
                    <a:lstStyle/>
                    <a:p>
                      <a:pPr marL="94615">
                        <a:lnSpc>
                          <a:spcPct val="100000"/>
                        </a:lnSpc>
                        <a:spcBef>
                          <a:spcPts val="85"/>
                        </a:spcBef>
                      </a:pPr>
                      <a:r>
                        <a:rPr dirty="0" sz="650" b="1">
                          <a:latin typeface="Arial"/>
                          <a:cs typeface="Arial"/>
                        </a:rPr>
                        <a:t>67.2</a:t>
                      </a:r>
                      <a:endParaRPr sz="650">
                        <a:latin typeface="Arial"/>
                        <a:cs typeface="Arial"/>
                      </a:endParaRPr>
                    </a:p>
                  </a:txBody>
                  <a:tcPr marL="0" marR="0" marB="0" marT="10795"/>
                </a:tc>
                <a:tc>
                  <a:txBody>
                    <a:bodyPr/>
                    <a:lstStyle/>
                    <a:p>
                      <a:pPr marL="114300">
                        <a:lnSpc>
                          <a:spcPct val="100000"/>
                        </a:lnSpc>
                        <a:spcBef>
                          <a:spcPts val="85"/>
                        </a:spcBef>
                      </a:pPr>
                      <a:r>
                        <a:rPr dirty="0" sz="650" b="1">
                          <a:latin typeface="Arial"/>
                          <a:cs typeface="Arial"/>
                        </a:rPr>
                        <a:t>72.8</a:t>
                      </a:r>
                      <a:endParaRPr sz="650">
                        <a:latin typeface="Arial"/>
                        <a:cs typeface="Arial"/>
                      </a:endParaRPr>
                    </a:p>
                  </a:txBody>
                  <a:tcPr marL="0" marR="0" marB="0" marT="10795"/>
                </a:tc>
                <a:tc>
                  <a:txBody>
                    <a:bodyPr/>
                    <a:lstStyle/>
                    <a:p>
                      <a:pPr marL="93980">
                        <a:lnSpc>
                          <a:spcPct val="100000"/>
                        </a:lnSpc>
                        <a:spcBef>
                          <a:spcPts val="85"/>
                        </a:spcBef>
                      </a:pPr>
                      <a:r>
                        <a:rPr dirty="0" sz="650" b="1">
                          <a:latin typeface="Arial"/>
                          <a:cs typeface="Arial"/>
                        </a:rPr>
                        <a:t>78.7</a:t>
                      </a:r>
                      <a:endParaRPr sz="650">
                        <a:latin typeface="Arial"/>
                        <a:cs typeface="Arial"/>
                      </a:endParaRPr>
                    </a:p>
                  </a:txBody>
                  <a:tcPr marL="0" marR="0" marB="0" marT="10795"/>
                </a:tc>
                <a:tc>
                  <a:txBody>
                    <a:bodyPr/>
                    <a:lstStyle/>
                    <a:p>
                      <a:pPr marL="114300">
                        <a:lnSpc>
                          <a:spcPct val="100000"/>
                        </a:lnSpc>
                        <a:spcBef>
                          <a:spcPts val="85"/>
                        </a:spcBef>
                      </a:pPr>
                      <a:r>
                        <a:rPr dirty="0" sz="650" b="1">
                          <a:latin typeface="Arial"/>
                          <a:cs typeface="Arial"/>
                        </a:rPr>
                        <a:t>84.7</a:t>
                      </a:r>
                      <a:endParaRPr sz="650">
                        <a:latin typeface="Arial"/>
                        <a:cs typeface="Arial"/>
                      </a:endParaRPr>
                    </a:p>
                  </a:txBody>
                  <a:tcPr marL="0" marR="0" marB="0" marT="10795"/>
                </a:tc>
                <a:tc>
                  <a:txBody>
                    <a:bodyPr/>
                    <a:lstStyle/>
                    <a:p>
                      <a:pPr marL="93980">
                        <a:lnSpc>
                          <a:spcPct val="100000"/>
                        </a:lnSpc>
                        <a:spcBef>
                          <a:spcPts val="85"/>
                        </a:spcBef>
                      </a:pPr>
                      <a:r>
                        <a:rPr dirty="0" sz="650" b="1">
                          <a:latin typeface="Arial"/>
                          <a:cs typeface="Arial"/>
                        </a:rPr>
                        <a:t>91.0</a:t>
                      </a:r>
                      <a:endParaRPr sz="650">
                        <a:latin typeface="Arial"/>
                        <a:cs typeface="Arial"/>
                      </a:endParaRPr>
                    </a:p>
                  </a:txBody>
                  <a:tcPr marL="0" marR="0" marB="0" marT="10795"/>
                </a:tc>
                <a:tc>
                  <a:txBody>
                    <a:bodyPr/>
                    <a:lstStyle/>
                    <a:p>
                      <a:pPr marL="102235">
                        <a:lnSpc>
                          <a:spcPct val="100000"/>
                        </a:lnSpc>
                        <a:spcBef>
                          <a:spcPts val="85"/>
                        </a:spcBef>
                      </a:pPr>
                      <a:r>
                        <a:rPr dirty="0" sz="650" b="1">
                          <a:latin typeface="Arial"/>
                          <a:cs typeface="Arial"/>
                        </a:rPr>
                        <a:t>97.4</a:t>
                      </a:r>
                      <a:endParaRPr sz="650">
                        <a:latin typeface="Arial"/>
                        <a:cs typeface="Arial"/>
                      </a:endParaRPr>
                    </a:p>
                  </a:txBody>
                  <a:tcPr marL="0" marR="0" marB="0" marT="10795"/>
                </a:tc>
                <a:tc>
                  <a:txBody>
                    <a:bodyPr/>
                    <a:lstStyle/>
                    <a:p>
                      <a:pPr marL="94615">
                        <a:lnSpc>
                          <a:spcPct val="100000"/>
                        </a:lnSpc>
                        <a:spcBef>
                          <a:spcPts val="85"/>
                        </a:spcBef>
                      </a:pPr>
                      <a:r>
                        <a:rPr dirty="0" sz="650" b="1">
                          <a:latin typeface="Arial"/>
                          <a:cs typeface="Arial"/>
                        </a:rPr>
                        <a:t>104.1</a:t>
                      </a:r>
                      <a:endParaRPr sz="650">
                        <a:latin typeface="Arial"/>
                        <a:cs typeface="Arial"/>
                      </a:endParaRPr>
                    </a:p>
                  </a:txBody>
                  <a:tcPr marL="0" marR="0" marB="0" marT="10795"/>
                </a:tc>
                <a:tc>
                  <a:txBody>
                    <a:bodyPr/>
                    <a:lstStyle/>
                    <a:p>
                      <a:pPr marL="101600">
                        <a:lnSpc>
                          <a:spcPct val="100000"/>
                        </a:lnSpc>
                        <a:spcBef>
                          <a:spcPts val="85"/>
                        </a:spcBef>
                      </a:pPr>
                      <a:r>
                        <a:rPr dirty="0" sz="650" b="1">
                          <a:latin typeface="Arial"/>
                          <a:cs typeface="Arial"/>
                        </a:rPr>
                        <a:t>111.0</a:t>
                      </a:r>
                      <a:endParaRPr sz="650">
                        <a:latin typeface="Arial"/>
                        <a:cs typeface="Arial"/>
                      </a:endParaRPr>
                    </a:p>
                  </a:txBody>
                  <a:tcPr marL="0" marR="0" marB="0" marT="10795"/>
                </a:tc>
              </a:tr>
              <a:tr h="126492">
                <a:tc>
                  <a:txBody>
                    <a:bodyPr/>
                    <a:lstStyle/>
                    <a:p>
                      <a:pPr marL="136525">
                        <a:lnSpc>
                          <a:spcPct val="100000"/>
                        </a:lnSpc>
                        <a:spcBef>
                          <a:spcPts val="70"/>
                        </a:spcBef>
                      </a:pPr>
                      <a:r>
                        <a:rPr dirty="0" sz="650" spc="-5">
                          <a:latin typeface="Arial"/>
                          <a:cs typeface="Arial"/>
                        </a:rPr>
                        <a:t>2L+</a:t>
                      </a:r>
                      <a:r>
                        <a:rPr dirty="0" sz="650" spc="10">
                          <a:latin typeface="Arial"/>
                          <a:cs typeface="Arial"/>
                        </a:rPr>
                        <a:t> </a:t>
                      </a:r>
                      <a:r>
                        <a:rPr dirty="0" sz="650" spc="-10">
                          <a:latin typeface="Arial"/>
                          <a:cs typeface="Arial"/>
                        </a:rPr>
                        <a:t>r/r</a:t>
                      </a:r>
                      <a:r>
                        <a:rPr dirty="0" sz="650" spc="-15">
                          <a:latin typeface="Arial"/>
                          <a:cs typeface="Arial"/>
                        </a:rPr>
                        <a:t> </a:t>
                      </a:r>
                      <a:r>
                        <a:rPr dirty="0" sz="650">
                          <a:latin typeface="Arial"/>
                          <a:cs typeface="Arial"/>
                        </a:rPr>
                        <a:t>MM</a:t>
                      </a:r>
                      <a:r>
                        <a:rPr dirty="0" sz="650" spc="-25">
                          <a:latin typeface="Arial"/>
                          <a:cs typeface="Arial"/>
                        </a:rPr>
                        <a:t> </a:t>
                      </a:r>
                      <a:r>
                        <a:rPr dirty="0" sz="650" spc="-5">
                          <a:latin typeface="PMingLiU"/>
                          <a:cs typeface="PMingLiU"/>
                        </a:rPr>
                        <a:t>患病人数</a:t>
                      </a:r>
                      <a:endParaRPr sz="650">
                        <a:latin typeface="PMingLiU"/>
                        <a:cs typeface="PMingLiU"/>
                      </a:endParaRPr>
                    </a:p>
                  </a:txBody>
                  <a:tcPr marL="0" marR="0" marB="0" marT="8890"/>
                </a:tc>
                <a:tc>
                  <a:txBody>
                    <a:bodyPr/>
                    <a:lstStyle/>
                    <a:p>
                      <a:pPr marL="111125">
                        <a:lnSpc>
                          <a:spcPct val="100000"/>
                        </a:lnSpc>
                        <a:spcBef>
                          <a:spcPts val="95"/>
                        </a:spcBef>
                      </a:pPr>
                      <a:r>
                        <a:rPr dirty="0" sz="650">
                          <a:latin typeface="Arial"/>
                          <a:cs typeface="Arial"/>
                        </a:rPr>
                        <a:t>32.8</a:t>
                      </a:r>
                      <a:endParaRPr sz="650">
                        <a:latin typeface="Arial"/>
                        <a:cs typeface="Arial"/>
                      </a:endParaRPr>
                    </a:p>
                  </a:txBody>
                  <a:tcPr marL="0" marR="0" marB="0" marT="12065"/>
                </a:tc>
                <a:tc>
                  <a:txBody>
                    <a:bodyPr/>
                    <a:lstStyle/>
                    <a:p>
                      <a:pPr algn="ctr" marR="26670">
                        <a:lnSpc>
                          <a:spcPct val="100000"/>
                        </a:lnSpc>
                        <a:spcBef>
                          <a:spcPts val="95"/>
                        </a:spcBef>
                      </a:pPr>
                      <a:r>
                        <a:rPr dirty="0" sz="650">
                          <a:latin typeface="Arial"/>
                          <a:cs typeface="Arial"/>
                        </a:rPr>
                        <a:t>36.0</a:t>
                      </a:r>
                      <a:endParaRPr sz="650">
                        <a:latin typeface="Arial"/>
                        <a:cs typeface="Arial"/>
                      </a:endParaRPr>
                    </a:p>
                  </a:txBody>
                  <a:tcPr marL="0" marR="0" marB="0" marT="12065"/>
                </a:tc>
                <a:tc>
                  <a:txBody>
                    <a:bodyPr/>
                    <a:lstStyle/>
                    <a:p>
                      <a:pPr marL="130810">
                        <a:lnSpc>
                          <a:spcPct val="100000"/>
                        </a:lnSpc>
                        <a:spcBef>
                          <a:spcPts val="95"/>
                        </a:spcBef>
                      </a:pPr>
                      <a:r>
                        <a:rPr dirty="0" sz="650">
                          <a:latin typeface="Arial"/>
                          <a:cs typeface="Arial"/>
                        </a:rPr>
                        <a:t>39.4</a:t>
                      </a:r>
                      <a:endParaRPr sz="650">
                        <a:latin typeface="Arial"/>
                        <a:cs typeface="Arial"/>
                      </a:endParaRPr>
                    </a:p>
                  </a:txBody>
                  <a:tcPr marL="0" marR="0" marB="0" marT="12065"/>
                </a:tc>
                <a:tc>
                  <a:txBody>
                    <a:bodyPr/>
                    <a:lstStyle/>
                    <a:p>
                      <a:pPr marL="94615">
                        <a:lnSpc>
                          <a:spcPct val="100000"/>
                        </a:lnSpc>
                        <a:spcBef>
                          <a:spcPts val="95"/>
                        </a:spcBef>
                      </a:pPr>
                      <a:r>
                        <a:rPr dirty="0" sz="650">
                          <a:latin typeface="Arial"/>
                          <a:cs typeface="Arial"/>
                        </a:rPr>
                        <a:t>42.9</a:t>
                      </a:r>
                      <a:endParaRPr sz="650">
                        <a:latin typeface="Arial"/>
                        <a:cs typeface="Arial"/>
                      </a:endParaRPr>
                    </a:p>
                  </a:txBody>
                  <a:tcPr marL="0" marR="0" marB="0" marT="12065"/>
                </a:tc>
                <a:tc>
                  <a:txBody>
                    <a:bodyPr/>
                    <a:lstStyle/>
                    <a:p>
                      <a:pPr marL="114300">
                        <a:lnSpc>
                          <a:spcPct val="100000"/>
                        </a:lnSpc>
                        <a:spcBef>
                          <a:spcPts val="95"/>
                        </a:spcBef>
                      </a:pPr>
                      <a:r>
                        <a:rPr dirty="0" sz="650">
                          <a:latin typeface="Arial"/>
                          <a:cs typeface="Arial"/>
                        </a:rPr>
                        <a:t>46.5</a:t>
                      </a:r>
                      <a:endParaRPr sz="650">
                        <a:latin typeface="Arial"/>
                        <a:cs typeface="Arial"/>
                      </a:endParaRPr>
                    </a:p>
                  </a:txBody>
                  <a:tcPr marL="0" marR="0" marB="0" marT="12065"/>
                </a:tc>
                <a:tc>
                  <a:txBody>
                    <a:bodyPr/>
                    <a:lstStyle/>
                    <a:p>
                      <a:pPr marL="93980">
                        <a:lnSpc>
                          <a:spcPct val="100000"/>
                        </a:lnSpc>
                        <a:spcBef>
                          <a:spcPts val="95"/>
                        </a:spcBef>
                      </a:pPr>
                      <a:r>
                        <a:rPr dirty="0" sz="650">
                          <a:latin typeface="Arial"/>
                          <a:cs typeface="Arial"/>
                        </a:rPr>
                        <a:t>50.2</a:t>
                      </a:r>
                      <a:endParaRPr sz="650">
                        <a:latin typeface="Arial"/>
                        <a:cs typeface="Arial"/>
                      </a:endParaRPr>
                    </a:p>
                  </a:txBody>
                  <a:tcPr marL="0" marR="0" marB="0" marT="12065"/>
                </a:tc>
                <a:tc>
                  <a:txBody>
                    <a:bodyPr/>
                    <a:lstStyle/>
                    <a:p>
                      <a:pPr marL="114300">
                        <a:lnSpc>
                          <a:spcPct val="100000"/>
                        </a:lnSpc>
                        <a:spcBef>
                          <a:spcPts val="95"/>
                        </a:spcBef>
                      </a:pPr>
                      <a:r>
                        <a:rPr dirty="0" sz="650">
                          <a:latin typeface="Arial"/>
                          <a:cs typeface="Arial"/>
                        </a:rPr>
                        <a:t>54.1</a:t>
                      </a:r>
                      <a:endParaRPr sz="650">
                        <a:latin typeface="Arial"/>
                        <a:cs typeface="Arial"/>
                      </a:endParaRPr>
                    </a:p>
                  </a:txBody>
                  <a:tcPr marL="0" marR="0" marB="0" marT="12065"/>
                </a:tc>
                <a:tc>
                  <a:txBody>
                    <a:bodyPr/>
                    <a:lstStyle/>
                    <a:p>
                      <a:pPr marL="93980">
                        <a:lnSpc>
                          <a:spcPct val="100000"/>
                        </a:lnSpc>
                        <a:spcBef>
                          <a:spcPts val="95"/>
                        </a:spcBef>
                      </a:pPr>
                      <a:r>
                        <a:rPr dirty="0" sz="650">
                          <a:latin typeface="Arial"/>
                          <a:cs typeface="Arial"/>
                        </a:rPr>
                        <a:t>58.0</a:t>
                      </a:r>
                      <a:endParaRPr sz="650">
                        <a:latin typeface="Arial"/>
                        <a:cs typeface="Arial"/>
                      </a:endParaRPr>
                    </a:p>
                  </a:txBody>
                  <a:tcPr marL="0" marR="0" marB="0" marT="12065"/>
                </a:tc>
                <a:tc>
                  <a:txBody>
                    <a:bodyPr/>
                    <a:lstStyle/>
                    <a:p>
                      <a:pPr marL="102235">
                        <a:lnSpc>
                          <a:spcPct val="100000"/>
                        </a:lnSpc>
                        <a:spcBef>
                          <a:spcPts val="95"/>
                        </a:spcBef>
                      </a:pPr>
                      <a:r>
                        <a:rPr dirty="0" sz="650">
                          <a:latin typeface="Arial"/>
                          <a:cs typeface="Arial"/>
                        </a:rPr>
                        <a:t>62.2</a:t>
                      </a:r>
                      <a:endParaRPr sz="650">
                        <a:latin typeface="Arial"/>
                        <a:cs typeface="Arial"/>
                      </a:endParaRPr>
                    </a:p>
                  </a:txBody>
                  <a:tcPr marL="0" marR="0" marB="0" marT="12065"/>
                </a:tc>
                <a:tc>
                  <a:txBody>
                    <a:bodyPr/>
                    <a:lstStyle/>
                    <a:p>
                      <a:pPr marL="94615">
                        <a:lnSpc>
                          <a:spcPct val="100000"/>
                        </a:lnSpc>
                        <a:spcBef>
                          <a:spcPts val="95"/>
                        </a:spcBef>
                      </a:pPr>
                      <a:r>
                        <a:rPr dirty="0" sz="650">
                          <a:latin typeface="Arial"/>
                          <a:cs typeface="Arial"/>
                        </a:rPr>
                        <a:t>66.4</a:t>
                      </a:r>
                      <a:endParaRPr sz="650">
                        <a:latin typeface="Arial"/>
                        <a:cs typeface="Arial"/>
                      </a:endParaRPr>
                    </a:p>
                  </a:txBody>
                  <a:tcPr marL="0" marR="0" marB="0" marT="12065"/>
                </a:tc>
                <a:tc>
                  <a:txBody>
                    <a:bodyPr/>
                    <a:lstStyle/>
                    <a:p>
                      <a:pPr marL="101600">
                        <a:lnSpc>
                          <a:spcPct val="100000"/>
                        </a:lnSpc>
                        <a:spcBef>
                          <a:spcPts val="95"/>
                        </a:spcBef>
                      </a:pPr>
                      <a:r>
                        <a:rPr dirty="0" sz="650">
                          <a:latin typeface="Arial"/>
                          <a:cs typeface="Arial"/>
                        </a:rPr>
                        <a:t>70.8</a:t>
                      </a:r>
                      <a:endParaRPr sz="650">
                        <a:latin typeface="Arial"/>
                        <a:cs typeface="Arial"/>
                      </a:endParaRPr>
                    </a:p>
                  </a:txBody>
                  <a:tcPr marL="0" marR="0" marB="0" marT="12065"/>
                </a:tc>
              </a:tr>
              <a:tr h="129718">
                <a:tc>
                  <a:txBody>
                    <a:bodyPr/>
                    <a:lstStyle/>
                    <a:p>
                      <a:pPr marL="136525">
                        <a:lnSpc>
                          <a:spcPct val="100000"/>
                        </a:lnSpc>
                        <a:spcBef>
                          <a:spcPts val="60"/>
                        </a:spcBef>
                      </a:pPr>
                      <a:r>
                        <a:rPr dirty="0" sz="650" spc="-5">
                          <a:latin typeface="Arial"/>
                          <a:cs typeface="Arial"/>
                        </a:rPr>
                        <a:t>3L+</a:t>
                      </a:r>
                      <a:r>
                        <a:rPr dirty="0" sz="650" spc="10">
                          <a:latin typeface="Arial"/>
                          <a:cs typeface="Arial"/>
                        </a:rPr>
                        <a:t> </a:t>
                      </a:r>
                      <a:r>
                        <a:rPr dirty="0" sz="650" spc="-10">
                          <a:latin typeface="Arial"/>
                          <a:cs typeface="Arial"/>
                        </a:rPr>
                        <a:t>r/r</a:t>
                      </a:r>
                      <a:r>
                        <a:rPr dirty="0" sz="650" spc="-15">
                          <a:latin typeface="Arial"/>
                          <a:cs typeface="Arial"/>
                        </a:rPr>
                        <a:t> </a:t>
                      </a:r>
                      <a:r>
                        <a:rPr dirty="0" sz="650">
                          <a:latin typeface="Arial"/>
                          <a:cs typeface="Arial"/>
                        </a:rPr>
                        <a:t>MM</a:t>
                      </a:r>
                      <a:r>
                        <a:rPr dirty="0" sz="650" spc="-25">
                          <a:latin typeface="Arial"/>
                          <a:cs typeface="Arial"/>
                        </a:rPr>
                        <a:t> </a:t>
                      </a:r>
                      <a:r>
                        <a:rPr dirty="0" sz="650" spc="-5">
                          <a:latin typeface="PMingLiU"/>
                          <a:cs typeface="PMingLiU"/>
                        </a:rPr>
                        <a:t>患病人数</a:t>
                      </a:r>
                      <a:endParaRPr sz="650">
                        <a:latin typeface="PMingLiU"/>
                        <a:cs typeface="PMingLiU"/>
                      </a:endParaRPr>
                    </a:p>
                  </a:txBody>
                  <a:tcPr marL="0" marR="0" marB="0" marT="7620">
                    <a:lnB w="6350">
                      <a:solidFill>
                        <a:srgbClr val="000000"/>
                      </a:solidFill>
                      <a:prstDash val="solid"/>
                    </a:lnB>
                  </a:tcPr>
                </a:tc>
                <a:tc>
                  <a:txBody>
                    <a:bodyPr/>
                    <a:lstStyle/>
                    <a:p>
                      <a:pPr marL="111125">
                        <a:lnSpc>
                          <a:spcPct val="100000"/>
                        </a:lnSpc>
                        <a:spcBef>
                          <a:spcPts val="80"/>
                        </a:spcBef>
                      </a:pPr>
                      <a:r>
                        <a:rPr dirty="0" sz="650">
                          <a:latin typeface="Arial"/>
                          <a:cs typeface="Arial"/>
                        </a:rPr>
                        <a:t>7.7</a:t>
                      </a:r>
                      <a:endParaRPr sz="650">
                        <a:latin typeface="Arial"/>
                        <a:cs typeface="Arial"/>
                      </a:endParaRPr>
                    </a:p>
                  </a:txBody>
                  <a:tcPr marL="0" marR="0" marB="0" marT="10160">
                    <a:lnB w="6350">
                      <a:solidFill>
                        <a:srgbClr val="000000"/>
                      </a:solidFill>
                      <a:prstDash val="solid"/>
                    </a:lnB>
                  </a:tcPr>
                </a:tc>
                <a:tc>
                  <a:txBody>
                    <a:bodyPr/>
                    <a:lstStyle/>
                    <a:p>
                      <a:pPr algn="ctr" marR="72390">
                        <a:lnSpc>
                          <a:spcPct val="100000"/>
                        </a:lnSpc>
                        <a:spcBef>
                          <a:spcPts val="80"/>
                        </a:spcBef>
                      </a:pPr>
                      <a:r>
                        <a:rPr dirty="0" sz="650">
                          <a:latin typeface="Arial"/>
                          <a:cs typeface="Arial"/>
                        </a:rPr>
                        <a:t>8.5</a:t>
                      </a:r>
                      <a:endParaRPr sz="650">
                        <a:latin typeface="Arial"/>
                        <a:cs typeface="Arial"/>
                      </a:endParaRPr>
                    </a:p>
                  </a:txBody>
                  <a:tcPr marL="0" marR="0" marB="0" marT="10160">
                    <a:lnB w="6350">
                      <a:solidFill>
                        <a:srgbClr val="000000"/>
                      </a:solidFill>
                      <a:prstDash val="solid"/>
                    </a:lnB>
                  </a:tcPr>
                </a:tc>
                <a:tc>
                  <a:txBody>
                    <a:bodyPr/>
                    <a:lstStyle/>
                    <a:p>
                      <a:pPr marL="130810">
                        <a:lnSpc>
                          <a:spcPct val="100000"/>
                        </a:lnSpc>
                        <a:spcBef>
                          <a:spcPts val="80"/>
                        </a:spcBef>
                      </a:pPr>
                      <a:r>
                        <a:rPr dirty="0" sz="650">
                          <a:latin typeface="Arial"/>
                          <a:cs typeface="Arial"/>
                        </a:rPr>
                        <a:t>9.3</a:t>
                      </a:r>
                      <a:endParaRPr sz="650">
                        <a:latin typeface="Arial"/>
                        <a:cs typeface="Arial"/>
                      </a:endParaRPr>
                    </a:p>
                  </a:txBody>
                  <a:tcPr marL="0" marR="0" marB="0" marT="10160">
                    <a:lnB w="6350">
                      <a:solidFill>
                        <a:srgbClr val="000000"/>
                      </a:solidFill>
                      <a:prstDash val="solid"/>
                    </a:lnB>
                  </a:tcPr>
                </a:tc>
                <a:tc>
                  <a:txBody>
                    <a:bodyPr/>
                    <a:lstStyle/>
                    <a:p>
                      <a:pPr marL="94615">
                        <a:lnSpc>
                          <a:spcPct val="100000"/>
                        </a:lnSpc>
                        <a:spcBef>
                          <a:spcPts val="80"/>
                        </a:spcBef>
                      </a:pPr>
                      <a:r>
                        <a:rPr dirty="0" sz="650">
                          <a:latin typeface="Arial"/>
                          <a:cs typeface="Arial"/>
                        </a:rPr>
                        <a:t>10.1</a:t>
                      </a:r>
                      <a:endParaRPr sz="650">
                        <a:latin typeface="Arial"/>
                        <a:cs typeface="Arial"/>
                      </a:endParaRPr>
                    </a:p>
                  </a:txBody>
                  <a:tcPr marL="0" marR="0" marB="0" marT="10160">
                    <a:lnB w="6350">
                      <a:solidFill>
                        <a:srgbClr val="000000"/>
                      </a:solidFill>
                      <a:prstDash val="solid"/>
                    </a:lnB>
                  </a:tcPr>
                </a:tc>
                <a:tc>
                  <a:txBody>
                    <a:bodyPr/>
                    <a:lstStyle/>
                    <a:p>
                      <a:pPr marL="114300">
                        <a:lnSpc>
                          <a:spcPct val="100000"/>
                        </a:lnSpc>
                        <a:spcBef>
                          <a:spcPts val="80"/>
                        </a:spcBef>
                      </a:pPr>
                      <a:r>
                        <a:rPr dirty="0" sz="650">
                          <a:latin typeface="Arial"/>
                          <a:cs typeface="Arial"/>
                        </a:rPr>
                        <a:t>10.9</a:t>
                      </a:r>
                      <a:endParaRPr sz="650">
                        <a:latin typeface="Arial"/>
                        <a:cs typeface="Arial"/>
                      </a:endParaRPr>
                    </a:p>
                  </a:txBody>
                  <a:tcPr marL="0" marR="0" marB="0" marT="10160">
                    <a:lnB w="6350">
                      <a:solidFill>
                        <a:srgbClr val="000000"/>
                      </a:solidFill>
                      <a:prstDash val="solid"/>
                    </a:lnB>
                  </a:tcPr>
                </a:tc>
                <a:tc>
                  <a:txBody>
                    <a:bodyPr/>
                    <a:lstStyle/>
                    <a:p>
                      <a:pPr marL="93980">
                        <a:lnSpc>
                          <a:spcPct val="100000"/>
                        </a:lnSpc>
                        <a:spcBef>
                          <a:spcPts val="80"/>
                        </a:spcBef>
                      </a:pPr>
                      <a:r>
                        <a:rPr dirty="0" sz="650">
                          <a:latin typeface="Arial"/>
                          <a:cs typeface="Arial"/>
                        </a:rPr>
                        <a:t>11.8</a:t>
                      </a:r>
                      <a:endParaRPr sz="650">
                        <a:latin typeface="Arial"/>
                        <a:cs typeface="Arial"/>
                      </a:endParaRPr>
                    </a:p>
                  </a:txBody>
                  <a:tcPr marL="0" marR="0" marB="0" marT="10160">
                    <a:lnB w="6350">
                      <a:solidFill>
                        <a:srgbClr val="000000"/>
                      </a:solidFill>
                      <a:prstDash val="solid"/>
                    </a:lnB>
                  </a:tcPr>
                </a:tc>
                <a:tc>
                  <a:txBody>
                    <a:bodyPr/>
                    <a:lstStyle/>
                    <a:p>
                      <a:pPr marL="114300">
                        <a:lnSpc>
                          <a:spcPct val="100000"/>
                        </a:lnSpc>
                        <a:spcBef>
                          <a:spcPts val="80"/>
                        </a:spcBef>
                      </a:pPr>
                      <a:r>
                        <a:rPr dirty="0" sz="650">
                          <a:latin typeface="Arial"/>
                          <a:cs typeface="Arial"/>
                        </a:rPr>
                        <a:t>12.7</a:t>
                      </a:r>
                      <a:endParaRPr sz="650">
                        <a:latin typeface="Arial"/>
                        <a:cs typeface="Arial"/>
                      </a:endParaRPr>
                    </a:p>
                  </a:txBody>
                  <a:tcPr marL="0" marR="0" marB="0" marT="10160">
                    <a:lnB w="6350">
                      <a:solidFill>
                        <a:srgbClr val="000000"/>
                      </a:solidFill>
                      <a:prstDash val="solid"/>
                    </a:lnB>
                  </a:tcPr>
                </a:tc>
                <a:tc>
                  <a:txBody>
                    <a:bodyPr/>
                    <a:lstStyle/>
                    <a:p>
                      <a:pPr marL="93980">
                        <a:lnSpc>
                          <a:spcPct val="100000"/>
                        </a:lnSpc>
                        <a:spcBef>
                          <a:spcPts val="80"/>
                        </a:spcBef>
                      </a:pPr>
                      <a:r>
                        <a:rPr dirty="0" sz="650">
                          <a:latin typeface="Arial"/>
                          <a:cs typeface="Arial"/>
                        </a:rPr>
                        <a:t>13.6</a:t>
                      </a:r>
                      <a:endParaRPr sz="650">
                        <a:latin typeface="Arial"/>
                        <a:cs typeface="Arial"/>
                      </a:endParaRPr>
                    </a:p>
                  </a:txBody>
                  <a:tcPr marL="0" marR="0" marB="0" marT="10160">
                    <a:lnB w="6350">
                      <a:solidFill>
                        <a:srgbClr val="000000"/>
                      </a:solidFill>
                      <a:prstDash val="solid"/>
                    </a:lnB>
                  </a:tcPr>
                </a:tc>
                <a:tc>
                  <a:txBody>
                    <a:bodyPr/>
                    <a:lstStyle/>
                    <a:p>
                      <a:pPr marL="102235">
                        <a:lnSpc>
                          <a:spcPct val="100000"/>
                        </a:lnSpc>
                        <a:spcBef>
                          <a:spcPts val="80"/>
                        </a:spcBef>
                      </a:pPr>
                      <a:r>
                        <a:rPr dirty="0" sz="650">
                          <a:latin typeface="Arial"/>
                          <a:cs typeface="Arial"/>
                        </a:rPr>
                        <a:t>14.6</a:t>
                      </a:r>
                      <a:endParaRPr sz="650">
                        <a:latin typeface="Arial"/>
                        <a:cs typeface="Arial"/>
                      </a:endParaRPr>
                    </a:p>
                  </a:txBody>
                  <a:tcPr marL="0" marR="0" marB="0" marT="10160">
                    <a:lnB w="6350">
                      <a:solidFill>
                        <a:srgbClr val="000000"/>
                      </a:solidFill>
                      <a:prstDash val="solid"/>
                    </a:lnB>
                  </a:tcPr>
                </a:tc>
                <a:tc>
                  <a:txBody>
                    <a:bodyPr/>
                    <a:lstStyle/>
                    <a:p>
                      <a:pPr marL="94615">
                        <a:lnSpc>
                          <a:spcPct val="100000"/>
                        </a:lnSpc>
                        <a:spcBef>
                          <a:spcPts val="80"/>
                        </a:spcBef>
                      </a:pPr>
                      <a:r>
                        <a:rPr dirty="0" sz="650">
                          <a:latin typeface="Arial"/>
                          <a:cs typeface="Arial"/>
                        </a:rPr>
                        <a:t>15.6</a:t>
                      </a:r>
                      <a:endParaRPr sz="650">
                        <a:latin typeface="Arial"/>
                        <a:cs typeface="Arial"/>
                      </a:endParaRPr>
                    </a:p>
                  </a:txBody>
                  <a:tcPr marL="0" marR="0" marB="0" marT="10160">
                    <a:lnB w="6350">
                      <a:solidFill>
                        <a:srgbClr val="000000"/>
                      </a:solidFill>
                      <a:prstDash val="solid"/>
                    </a:lnB>
                  </a:tcPr>
                </a:tc>
                <a:tc>
                  <a:txBody>
                    <a:bodyPr/>
                    <a:lstStyle/>
                    <a:p>
                      <a:pPr marL="101600">
                        <a:lnSpc>
                          <a:spcPct val="100000"/>
                        </a:lnSpc>
                        <a:spcBef>
                          <a:spcPts val="80"/>
                        </a:spcBef>
                      </a:pPr>
                      <a:r>
                        <a:rPr dirty="0" sz="650">
                          <a:latin typeface="Arial"/>
                          <a:cs typeface="Arial"/>
                        </a:rPr>
                        <a:t>16.7</a:t>
                      </a:r>
                      <a:endParaRPr sz="650">
                        <a:latin typeface="Arial"/>
                        <a:cs typeface="Arial"/>
                      </a:endParaRPr>
                    </a:p>
                  </a:txBody>
                  <a:tcPr marL="0" marR="0" marB="0" marT="10160">
                    <a:lnB w="6350">
                      <a:solidFill>
                        <a:srgbClr val="000000"/>
                      </a:solidFill>
                      <a:prstDash val="solid"/>
                    </a:lnB>
                  </a:tcPr>
                </a:tc>
              </a:tr>
              <a:tr h="158317">
                <a:tc>
                  <a:txBody>
                    <a:bodyPr/>
                    <a:lstStyle/>
                    <a:p>
                      <a:pPr marL="88265">
                        <a:lnSpc>
                          <a:spcPct val="100000"/>
                        </a:lnSpc>
                        <a:spcBef>
                          <a:spcPts val="235"/>
                        </a:spcBef>
                      </a:pPr>
                      <a:r>
                        <a:rPr dirty="0" sz="650" spc="-5" b="1">
                          <a:latin typeface="Microsoft JhengHei UI"/>
                          <a:cs typeface="Microsoft JhengHei UI"/>
                        </a:rPr>
                        <a:t>适用于</a:t>
                      </a:r>
                      <a:r>
                        <a:rPr dirty="0" sz="650" spc="20" b="1">
                          <a:latin typeface="Microsoft JhengHei UI"/>
                          <a:cs typeface="Microsoft JhengHei UI"/>
                        </a:rPr>
                        <a:t> </a:t>
                      </a:r>
                      <a:r>
                        <a:rPr dirty="0" sz="650" spc="-10" b="1">
                          <a:latin typeface="Arial"/>
                          <a:cs typeface="Arial"/>
                        </a:rPr>
                        <a:t>BCMA </a:t>
                      </a:r>
                      <a:r>
                        <a:rPr dirty="0" sz="650" b="1">
                          <a:latin typeface="Arial"/>
                          <a:cs typeface="Arial"/>
                        </a:rPr>
                        <a:t>CAR-T</a:t>
                      </a:r>
                      <a:r>
                        <a:rPr dirty="0" sz="650" spc="-10" b="1">
                          <a:latin typeface="Arial"/>
                          <a:cs typeface="Arial"/>
                        </a:rPr>
                        <a:t> </a:t>
                      </a:r>
                      <a:r>
                        <a:rPr dirty="0" sz="650" spc="15" b="1">
                          <a:latin typeface="Microsoft JhengHei UI"/>
                          <a:cs typeface="Microsoft JhengHei UI"/>
                        </a:rPr>
                        <a:t>治</a:t>
                      </a:r>
                      <a:r>
                        <a:rPr dirty="0" sz="650" spc="-5" b="1">
                          <a:latin typeface="Microsoft JhengHei UI"/>
                          <a:cs typeface="Microsoft JhengHei UI"/>
                        </a:rPr>
                        <a:t>疗的人数</a:t>
                      </a:r>
                      <a:endParaRPr sz="650">
                        <a:latin typeface="Microsoft JhengHei UI"/>
                        <a:cs typeface="Microsoft JhengHei UI"/>
                      </a:endParaRPr>
                    </a:p>
                  </a:txBody>
                  <a:tcPr marL="0" marR="0" marB="0" marT="29845">
                    <a:lnT w="6350">
                      <a:solidFill>
                        <a:srgbClr val="000000"/>
                      </a:solidFill>
                      <a:prstDash val="solid"/>
                    </a:lnT>
                  </a:tcPr>
                </a:tc>
                <a:tc>
                  <a:txBody>
                    <a:bodyPr/>
                    <a:lstStyle/>
                    <a:p>
                      <a:pPr>
                        <a:lnSpc>
                          <a:spcPct val="100000"/>
                        </a:lnSpc>
                      </a:pPr>
                      <a:endParaRPr sz="700">
                        <a:latin typeface="Times New Roman"/>
                        <a:cs typeface="Times New Roman"/>
                      </a:endParaRPr>
                    </a:p>
                  </a:txBody>
                  <a:tcPr marL="0" marR="0" marB="0" marT="0">
                    <a:lnT w="6350">
                      <a:solidFill>
                        <a:srgbClr val="000000"/>
                      </a:solidFill>
                      <a:prstDash val="solid"/>
                    </a:lnT>
                  </a:tcPr>
                </a:tc>
                <a:tc>
                  <a:txBody>
                    <a:bodyPr/>
                    <a:lstStyle/>
                    <a:p>
                      <a:pPr>
                        <a:lnSpc>
                          <a:spcPct val="100000"/>
                        </a:lnSpc>
                      </a:pPr>
                      <a:endParaRPr sz="700">
                        <a:latin typeface="Times New Roman"/>
                        <a:cs typeface="Times New Roman"/>
                      </a:endParaRPr>
                    </a:p>
                  </a:txBody>
                  <a:tcPr marL="0" marR="0" marB="0" marT="0">
                    <a:lnT w="6350">
                      <a:solidFill>
                        <a:srgbClr val="000000"/>
                      </a:solidFill>
                      <a:prstDash val="solid"/>
                    </a:lnT>
                  </a:tcPr>
                </a:tc>
                <a:tc>
                  <a:txBody>
                    <a:bodyPr/>
                    <a:lstStyle/>
                    <a:p>
                      <a:pPr>
                        <a:lnSpc>
                          <a:spcPct val="100000"/>
                        </a:lnSpc>
                      </a:pPr>
                      <a:endParaRPr sz="700">
                        <a:latin typeface="Times New Roman"/>
                        <a:cs typeface="Times New Roman"/>
                      </a:endParaRPr>
                    </a:p>
                  </a:txBody>
                  <a:tcPr marL="0" marR="0" marB="0" marT="0">
                    <a:lnT w="6350">
                      <a:solidFill>
                        <a:srgbClr val="000000"/>
                      </a:solidFill>
                      <a:prstDash val="solid"/>
                    </a:lnT>
                  </a:tcPr>
                </a:tc>
                <a:tc>
                  <a:txBody>
                    <a:bodyPr/>
                    <a:lstStyle/>
                    <a:p>
                      <a:pPr marL="94615">
                        <a:lnSpc>
                          <a:spcPct val="100000"/>
                        </a:lnSpc>
                        <a:spcBef>
                          <a:spcPts val="165"/>
                        </a:spcBef>
                      </a:pPr>
                      <a:r>
                        <a:rPr dirty="0" sz="650" b="1">
                          <a:latin typeface="Arial"/>
                          <a:cs typeface="Arial"/>
                        </a:rPr>
                        <a:t>10.1</a:t>
                      </a:r>
                      <a:endParaRPr sz="650">
                        <a:latin typeface="Arial"/>
                        <a:cs typeface="Arial"/>
                      </a:endParaRPr>
                    </a:p>
                  </a:txBody>
                  <a:tcPr marL="0" marR="0" marB="0" marT="20955">
                    <a:lnT w="6350">
                      <a:solidFill>
                        <a:srgbClr val="000000"/>
                      </a:solidFill>
                      <a:prstDash val="solid"/>
                    </a:lnT>
                  </a:tcPr>
                </a:tc>
                <a:tc>
                  <a:txBody>
                    <a:bodyPr/>
                    <a:lstStyle/>
                    <a:p>
                      <a:pPr marL="114300">
                        <a:lnSpc>
                          <a:spcPct val="100000"/>
                        </a:lnSpc>
                        <a:spcBef>
                          <a:spcPts val="165"/>
                        </a:spcBef>
                      </a:pPr>
                      <a:r>
                        <a:rPr dirty="0" sz="650" b="1">
                          <a:latin typeface="Arial"/>
                          <a:cs typeface="Arial"/>
                        </a:rPr>
                        <a:t>10.9</a:t>
                      </a:r>
                      <a:endParaRPr sz="650">
                        <a:latin typeface="Arial"/>
                        <a:cs typeface="Arial"/>
                      </a:endParaRPr>
                    </a:p>
                  </a:txBody>
                  <a:tcPr marL="0" marR="0" marB="0" marT="20955">
                    <a:lnT w="6350">
                      <a:solidFill>
                        <a:srgbClr val="000000"/>
                      </a:solidFill>
                      <a:prstDash val="solid"/>
                    </a:lnT>
                  </a:tcPr>
                </a:tc>
                <a:tc>
                  <a:txBody>
                    <a:bodyPr/>
                    <a:lstStyle/>
                    <a:p>
                      <a:pPr marL="93980">
                        <a:lnSpc>
                          <a:spcPct val="100000"/>
                        </a:lnSpc>
                        <a:spcBef>
                          <a:spcPts val="165"/>
                        </a:spcBef>
                      </a:pPr>
                      <a:r>
                        <a:rPr dirty="0" sz="650" b="1">
                          <a:latin typeface="Arial"/>
                          <a:cs typeface="Arial"/>
                        </a:rPr>
                        <a:t>11.8</a:t>
                      </a:r>
                      <a:endParaRPr sz="650">
                        <a:latin typeface="Arial"/>
                        <a:cs typeface="Arial"/>
                      </a:endParaRPr>
                    </a:p>
                  </a:txBody>
                  <a:tcPr marL="0" marR="0" marB="0" marT="20955">
                    <a:lnT w="6350">
                      <a:solidFill>
                        <a:srgbClr val="000000"/>
                      </a:solidFill>
                      <a:prstDash val="solid"/>
                    </a:lnT>
                  </a:tcPr>
                </a:tc>
                <a:tc>
                  <a:txBody>
                    <a:bodyPr/>
                    <a:lstStyle/>
                    <a:p>
                      <a:pPr marL="114300">
                        <a:lnSpc>
                          <a:spcPct val="100000"/>
                        </a:lnSpc>
                        <a:spcBef>
                          <a:spcPts val="165"/>
                        </a:spcBef>
                      </a:pPr>
                      <a:r>
                        <a:rPr dirty="0" sz="650" b="1">
                          <a:latin typeface="Arial"/>
                          <a:cs typeface="Arial"/>
                        </a:rPr>
                        <a:t>12.7</a:t>
                      </a:r>
                      <a:endParaRPr sz="650">
                        <a:latin typeface="Arial"/>
                        <a:cs typeface="Arial"/>
                      </a:endParaRPr>
                    </a:p>
                  </a:txBody>
                  <a:tcPr marL="0" marR="0" marB="0" marT="20955">
                    <a:lnT w="6350">
                      <a:solidFill>
                        <a:srgbClr val="000000"/>
                      </a:solidFill>
                      <a:prstDash val="solid"/>
                    </a:lnT>
                  </a:tcPr>
                </a:tc>
                <a:tc>
                  <a:txBody>
                    <a:bodyPr/>
                    <a:lstStyle/>
                    <a:p>
                      <a:pPr marL="93980">
                        <a:lnSpc>
                          <a:spcPct val="100000"/>
                        </a:lnSpc>
                        <a:spcBef>
                          <a:spcPts val="165"/>
                        </a:spcBef>
                      </a:pPr>
                      <a:r>
                        <a:rPr dirty="0" sz="650" b="1">
                          <a:latin typeface="Arial"/>
                          <a:cs typeface="Arial"/>
                        </a:rPr>
                        <a:t>13.6</a:t>
                      </a:r>
                      <a:endParaRPr sz="650">
                        <a:latin typeface="Arial"/>
                        <a:cs typeface="Arial"/>
                      </a:endParaRPr>
                    </a:p>
                  </a:txBody>
                  <a:tcPr marL="0" marR="0" marB="0" marT="20955">
                    <a:lnT w="6350">
                      <a:solidFill>
                        <a:srgbClr val="000000"/>
                      </a:solidFill>
                      <a:prstDash val="solid"/>
                    </a:lnT>
                  </a:tcPr>
                </a:tc>
                <a:tc>
                  <a:txBody>
                    <a:bodyPr/>
                    <a:lstStyle/>
                    <a:p>
                      <a:pPr marL="102235">
                        <a:lnSpc>
                          <a:spcPct val="100000"/>
                        </a:lnSpc>
                        <a:spcBef>
                          <a:spcPts val="165"/>
                        </a:spcBef>
                      </a:pPr>
                      <a:r>
                        <a:rPr dirty="0" sz="650" b="1">
                          <a:latin typeface="Arial"/>
                          <a:cs typeface="Arial"/>
                        </a:rPr>
                        <a:t>62.2</a:t>
                      </a:r>
                      <a:endParaRPr sz="650">
                        <a:latin typeface="Arial"/>
                        <a:cs typeface="Arial"/>
                      </a:endParaRPr>
                    </a:p>
                  </a:txBody>
                  <a:tcPr marL="0" marR="0" marB="0" marT="20955">
                    <a:lnT w="6350">
                      <a:solidFill>
                        <a:srgbClr val="000000"/>
                      </a:solidFill>
                      <a:prstDash val="solid"/>
                    </a:lnT>
                  </a:tcPr>
                </a:tc>
                <a:tc>
                  <a:txBody>
                    <a:bodyPr/>
                    <a:lstStyle/>
                    <a:p>
                      <a:pPr marL="94615">
                        <a:lnSpc>
                          <a:spcPct val="100000"/>
                        </a:lnSpc>
                        <a:spcBef>
                          <a:spcPts val="165"/>
                        </a:spcBef>
                      </a:pPr>
                      <a:r>
                        <a:rPr dirty="0" sz="650" b="1">
                          <a:latin typeface="Arial"/>
                          <a:cs typeface="Arial"/>
                        </a:rPr>
                        <a:t>66.4</a:t>
                      </a:r>
                      <a:endParaRPr sz="650">
                        <a:latin typeface="Arial"/>
                        <a:cs typeface="Arial"/>
                      </a:endParaRPr>
                    </a:p>
                  </a:txBody>
                  <a:tcPr marL="0" marR="0" marB="0" marT="20955">
                    <a:lnT w="6350">
                      <a:solidFill>
                        <a:srgbClr val="000000"/>
                      </a:solidFill>
                      <a:prstDash val="solid"/>
                    </a:lnT>
                  </a:tcPr>
                </a:tc>
                <a:tc>
                  <a:txBody>
                    <a:bodyPr/>
                    <a:lstStyle/>
                    <a:p>
                      <a:pPr marL="101600">
                        <a:lnSpc>
                          <a:spcPct val="100000"/>
                        </a:lnSpc>
                        <a:spcBef>
                          <a:spcPts val="165"/>
                        </a:spcBef>
                      </a:pPr>
                      <a:r>
                        <a:rPr dirty="0" sz="650" b="1">
                          <a:latin typeface="Arial"/>
                          <a:cs typeface="Arial"/>
                        </a:rPr>
                        <a:t>70.8</a:t>
                      </a:r>
                      <a:endParaRPr sz="650">
                        <a:latin typeface="Arial"/>
                        <a:cs typeface="Arial"/>
                      </a:endParaRPr>
                    </a:p>
                  </a:txBody>
                  <a:tcPr marL="0" marR="0" marB="0" marT="20955">
                    <a:lnT w="6350">
                      <a:solidFill>
                        <a:srgbClr val="000000"/>
                      </a:solidFill>
                      <a:prstDash val="solid"/>
                    </a:lnT>
                  </a:tcPr>
                </a:tc>
              </a:tr>
              <a:tr h="146304">
                <a:tc>
                  <a:txBody>
                    <a:bodyPr/>
                    <a:lstStyle/>
                    <a:p>
                      <a:pPr marL="88265">
                        <a:lnSpc>
                          <a:spcPct val="100000"/>
                        </a:lnSpc>
                        <a:spcBef>
                          <a:spcPts val="140"/>
                        </a:spcBef>
                      </a:pPr>
                      <a:r>
                        <a:rPr dirty="0" sz="650">
                          <a:latin typeface="Arial"/>
                          <a:cs typeface="Arial"/>
                        </a:rPr>
                        <a:t>BCMA</a:t>
                      </a:r>
                      <a:r>
                        <a:rPr dirty="0" sz="650" spc="-20">
                          <a:latin typeface="Arial"/>
                          <a:cs typeface="Arial"/>
                        </a:rPr>
                        <a:t> </a:t>
                      </a:r>
                      <a:r>
                        <a:rPr dirty="0" sz="650">
                          <a:latin typeface="Arial"/>
                          <a:cs typeface="Arial"/>
                        </a:rPr>
                        <a:t>CAR-T</a:t>
                      </a:r>
                      <a:r>
                        <a:rPr dirty="0" sz="650" spc="-50">
                          <a:latin typeface="Arial"/>
                          <a:cs typeface="Arial"/>
                        </a:rPr>
                        <a:t> </a:t>
                      </a:r>
                      <a:r>
                        <a:rPr dirty="0" sz="650" spc="-5">
                          <a:latin typeface="PMingLiU"/>
                          <a:cs typeface="PMingLiU"/>
                        </a:rPr>
                        <a:t>渗透率</a:t>
                      </a:r>
                      <a:endParaRPr sz="650">
                        <a:latin typeface="PMingLiU"/>
                        <a:cs typeface="PMingLiU"/>
                      </a:endParaRPr>
                    </a:p>
                  </a:txBody>
                  <a:tcPr marL="0" marR="0" marB="0" marT="1778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marL="94615">
                        <a:lnSpc>
                          <a:spcPct val="100000"/>
                        </a:lnSpc>
                        <a:spcBef>
                          <a:spcPts val="95"/>
                        </a:spcBef>
                      </a:pPr>
                      <a:r>
                        <a:rPr dirty="0" sz="650">
                          <a:latin typeface="Arial"/>
                          <a:cs typeface="Arial"/>
                        </a:rPr>
                        <a:t>1.9%</a:t>
                      </a:r>
                      <a:endParaRPr sz="650">
                        <a:latin typeface="Arial"/>
                        <a:cs typeface="Arial"/>
                      </a:endParaRPr>
                    </a:p>
                  </a:txBody>
                  <a:tcPr marL="0" marR="0" marB="0" marT="12065"/>
                </a:tc>
                <a:tc>
                  <a:txBody>
                    <a:bodyPr/>
                    <a:lstStyle/>
                    <a:p>
                      <a:pPr marL="114300">
                        <a:lnSpc>
                          <a:spcPct val="100000"/>
                        </a:lnSpc>
                        <a:spcBef>
                          <a:spcPts val="95"/>
                        </a:spcBef>
                      </a:pPr>
                      <a:r>
                        <a:rPr dirty="0" sz="650">
                          <a:latin typeface="Arial"/>
                          <a:cs typeface="Arial"/>
                        </a:rPr>
                        <a:t>4.0%</a:t>
                      </a:r>
                      <a:endParaRPr sz="650">
                        <a:latin typeface="Arial"/>
                        <a:cs typeface="Arial"/>
                      </a:endParaRPr>
                    </a:p>
                  </a:txBody>
                  <a:tcPr marL="0" marR="0" marB="0" marT="12065"/>
                </a:tc>
                <a:tc>
                  <a:txBody>
                    <a:bodyPr/>
                    <a:lstStyle/>
                    <a:p>
                      <a:pPr marL="93980">
                        <a:lnSpc>
                          <a:spcPct val="100000"/>
                        </a:lnSpc>
                        <a:spcBef>
                          <a:spcPts val="95"/>
                        </a:spcBef>
                      </a:pPr>
                      <a:r>
                        <a:rPr dirty="0" sz="650">
                          <a:latin typeface="Arial"/>
                          <a:cs typeface="Arial"/>
                        </a:rPr>
                        <a:t>6.0%</a:t>
                      </a:r>
                      <a:endParaRPr sz="650">
                        <a:latin typeface="Arial"/>
                        <a:cs typeface="Arial"/>
                      </a:endParaRPr>
                    </a:p>
                  </a:txBody>
                  <a:tcPr marL="0" marR="0" marB="0" marT="12065"/>
                </a:tc>
                <a:tc>
                  <a:txBody>
                    <a:bodyPr/>
                    <a:lstStyle/>
                    <a:p>
                      <a:pPr marL="114300">
                        <a:lnSpc>
                          <a:spcPct val="100000"/>
                        </a:lnSpc>
                        <a:spcBef>
                          <a:spcPts val="95"/>
                        </a:spcBef>
                      </a:pPr>
                      <a:r>
                        <a:rPr dirty="0" sz="650">
                          <a:latin typeface="Arial"/>
                          <a:cs typeface="Arial"/>
                        </a:rPr>
                        <a:t>8.4%</a:t>
                      </a:r>
                      <a:endParaRPr sz="650">
                        <a:latin typeface="Arial"/>
                        <a:cs typeface="Arial"/>
                      </a:endParaRPr>
                    </a:p>
                  </a:txBody>
                  <a:tcPr marL="0" marR="0" marB="0" marT="12065"/>
                </a:tc>
                <a:tc>
                  <a:txBody>
                    <a:bodyPr/>
                    <a:lstStyle/>
                    <a:p>
                      <a:pPr marL="93980">
                        <a:lnSpc>
                          <a:spcPct val="100000"/>
                        </a:lnSpc>
                        <a:spcBef>
                          <a:spcPts val="95"/>
                        </a:spcBef>
                      </a:pPr>
                      <a:r>
                        <a:rPr dirty="0" sz="650">
                          <a:latin typeface="Arial"/>
                          <a:cs typeface="Arial"/>
                        </a:rPr>
                        <a:t>10.9%</a:t>
                      </a:r>
                      <a:endParaRPr sz="650">
                        <a:latin typeface="Arial"/>
                        <a:cs typeface="Arial"/>
                      </a:endParaRPr>
                    </a:p>
                  </a:txBody>
                  <a:tcPr marL="0" marR="0" marB="0" marT="12065"/>
                </a:tc>
                <a:tc>
                  <a:txBody>
                    <a:bodyPr/>
                    <a:lstStyle/>
                    <a:p>
                      <a:pPr marL="102235">
                        <a:lnSpc>
                          <a:spcPct val="100000"/>
                        </a:lnSpc>
                        <a:spcBef>
                          <a:spcPts val="95"/>
                        </a:spcBef>
                      </a:pPr>
                      <a:r>
                        <a:rPr dirty="0" sz="650">
                          <a:latin typeface="Arial"/>
                          <a:cs typeface="Arial"/>
                        </a:rPr>
                        <a:t>7.6%</a:t>
                      </a:r>
                      <a:endParaRPr sz="650">
                        <a:latin typeface="Arial"/>
                        <a:cs typeface="Arial"/>
                      </a:endParaRPr>
                    </a:p>
                  </a:txBody>
                  <a:tcPr marL="0" marR="0" marB="0" marT="12065"/>
                </a:tc>
                <a:tc>
                  <a:txBody>
                    <a:bodyPr/>
                    <a:lstStyle/>
                    <a:p>
                      <a:pPr marL="94615">
                        <a:lnSpc>
                          <a:spcPct val="100000"/>
                        </a:lnSpc>
                        <a:spcBef>
                          <a:spcPts val="95"/>
                        </a:spcBef>
                      </a:pPr>
                      <a:r>
                        <a:rPr dirty="0" sz="650">
                          <a:latin typeface="Arial"/>
                          <a:cs typeface="Arial"/>
                        </a:rPr>
                        <a:t>9.9%</a:t>
                      </a:r>
                      <a:endParaRPr sz="650">
                        <a:latin typeface="Arial"/>
                        <a:cs typeface="Arial"/>
                      </a:endParaRPr>
                    </a:p>
                  </a:txBody>
                  <a:tcPr marL="0" marR="0" marB="0" marT="12065"/>
                </a:tc>
                <a:tc>
                  <a:txBody>
                    <a:bodyPr/>
                    <a:lstStyle/>
                    <a:p>
                      <a:pPr marL="101600">
                        <a:lnSpc>
                          <a:spcPct val="100000"/>
                        </a:lnSpc>
                        <a:spcBef>
                          <a:spcPts val="95"/>
                        </a:spcBef>
                      </a:pPr>
                      <a:r>
                        <a:rPr dirty="0" sz="650">
                          <a:latin typeface="Arial"/>
                          <a:cs typeface="Arial"/>
                        </a:rPr>
                        <a:t>12.4%</a:t>
                      </a:r>
                      <a:endParaRPr sz="650">
                        <a:latin typeface="Arial"/>
                        <a:cs typeface="Arial"/>
                      </a:endParaRPr>
                    </a:p>
                  </a:txBody>
                  <a:tcPr marL="0" marR="0" marB="0" marT="12065"/>
                </a:tc>
              </a:tr>
              <a:tr h="146304">
                <a:tc>
                  <a:txBody>
                    <a:bodyPr/>
                    <a:lstStyle/>
                    <a:p>
                      <a:pPr marL="88265">
                        <a:lnSpc>
                          <a:spcPct val="100000"/>
                        </a:lnSpc>
                        <a:spcBef>
                          <a:spcPts val="140"/>
                        </a:spcBef>
                      </a:pPr>
                      <a:r>
                        <a:rPr dirty="0" sz="650">
                          <a:latin typeface="Arial"/>
                          <a:cs typeface="Arial"/>
                        </a:rPr>
                        <a:t>BCMA</a:t>
                      </a:r>
                      <a:r>
                        <a:rPr dirty="0" sz="650" spc="-20">
                          <a:latin typeface="Arial"/>
                          <a:cs typeface="Arial"/>
                        </a:rPr>
                        <a:t> </a:t>
                      </a:r>
                      <a:r>
                        <a:rPr dirty="0" sz="650">
                          <a:latin typeface="Arial"/>
                          <a:cs typeface="Arial"/>
                        </a:rPr>
                        <a:t>CAR-T </a:t>
                      </a:r>
                      <a:r>
                        <a:rPr dirty="0" sz="650" spc="-5">
                          <a:latin typeface="PMingLiU"/>
                          <a:cs typeface="PMingLiU"/>
                        </a:rPr>
                        <a:t>治疗数</a:t>
                      </a:r>
                      <a:r>
                        <a:rPr dirty="0" sz="650" spc="15">
                          <a:latin typeface="PMingLiU"/>
                          <a:cs typeface="PMingLiU"/>
                        </a:rPr>
                        <a:t> </a:t>
                      </a:r>
                      <a:r>
                        <a:rPr dirty="0" sz="650" spc="-5">
                          <a:latin typeface="Arial"/>
                          <a:cs typeface="Arial"/>
                        </a:rPr>
                        <a:t>(</a:t>
                      </a:r>
                      <a:r>
                        <a:rPr dirty="0" sz="650" spc="-5">
                          <a:latin typeface="PMingLiU"/>
                          <a:cs typeface="PMingLiU"/>
                        </a:rPr>
                        <a:t>千例</a:t>
                      </a:r>
                      <a:r>
                        <a:rPr dirty="0" sz="650" spc="-5">
                          <a:latin typeface="Arial"/>
                          <a:cs typeface="Arial"/>
                        </a:rPr>
                        <a:t>)</a:t>
                      </a:r>
                      <a:endParaRPr sz="650">
                        <a:latin typeface="Arial"/>
                        <a:cs typeface="Arial"/>
                      </a:endParaRPr>
                    </a:p>
                  </a:txBody>
                  <a:tcPr marL="0" marR="0" marB="0" marT="1778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marL="94615">
                        <a:lnSpc>
                          <a:spcPct val="100000"/>
                        </a:lnSpc>
                        <a:spcBef>
                          <a:spcPts val="95"/>
                        </a:spcBef>
                      </a:pPr>
                      <a:r>
                        <a:rPr dirty="0" sz="650">
                          <a:latin typeface="Arial"/>
                          <a:cs typeface="Arial"/>
                        </a:rPr>
                        <a:t>0.2</a:t>
                      </a:r>
                      <a:endParaRPr sz="650">
                        <a:latin typeface="Arial"/>
                        <a:cs typeface="Arial"/>
                      </a:endParaRPr>
                    </a:p>
                  </a:txBody>
                  <a:tcPr marL="0" marR="0" marB="0" marT="12065"/>
                </a:tc>
                <a:tc>
                  <a:txBody>
                    <a:bodyPr/>
                    <a:lstStyle/>
                    <a:p>
                      <a:pPr marL="114300">
                        <a:lnSpc>
                          <a:spcPct val="100000"/>
                        </a:lnSpc>
                        <a:spcBef>
                          <a:spcPts val="95"/>
                        </a:spcBef>
                      </a:pPr>
                      <a:r>
                        <a:rPr dirty="0" sz="650">
                          <a:latin typeface="Arial"/>
                          <a:cs typeface="Arial"/>
                        </a:rPr>
                        <a:t>0.4</a:t>
                      </a:r>
                      <a:endParaRPr sz="650">
                        <a:latin typeface="Arial"/>
                        <a:cs typeface="Arial"/>
                      </a:endParaRPr>
                    </a:p>
                  </a:txBody>
                  <a:tcPr marL="0" marR="0" marB="0" marT="12065"/>
                </a:tc>
                <a:tc>
                  <a:txBody>
                    <a:bodyPr/>
                    <a:lstStyle/>
                    <a:p>
                      <a:pPr marL="93980">
                        <a:lnSpc>
                          <a:spcPct val="100000"/>
                        </a:lnSpc>
                        <a:spcBef>
                          <a:spcPts val="95"/>
                        </a:spcBef>
                      </a:pPr>
                      <a:r>
                        <a:rPr dirty="0" sz="650">
                          <a:latin typeface="Arial"/>
                          <a:cs typeface="Arial"/>
                        </a:rPr>
                        <a:t>0.7</a:t>
                      </a:r>
                      <a:endParaRPr sz="650">
                        <a:latin typeface="Arial"/>
                        <a:cs typeface="Arial"/>
                      </a:endParaRPr>
                    </a:p>
                  </a:txBody>
                  <a:tcPr marL="0" marR="0" marB="0" marT="12065"/>
                </a:tc>
                <a:tc>
                  <a:txBody>
                    <a:bodyPr/>
                    <a:lstStyle/>
                    <a:p>
                      <a:pPr marL="114300">
                        <a:lnSpc>
                          <a:spcPct val="100000"/>
                        </a:lnSpc>
                        <a:spcBef>
                          <a:spcPts val="95"/>
                        </a:spcBef>
                      </a:pPr>
                      <a:r>
                        <a:rPr dirty="0" sz="650">
                          <a:latin typeface="Arial"/>
                          <a:cs typeface="Arial"/>
                        </a:rPr>
                        <a:t>1.1</a:t>
                      </a:r>
                      <a:endParaRPr sz="650">
                        <a:latin typeface="Arial"/>
                        <a:cs typeface="Arial"/>
                      </a:endParaRPr>
                    </a:p>
                  </a:txBody>
                  <a:tcPr marL="0" marR="0" marB="0" marT="12065"/>
                </a:tc>
                <a:tc>
                  <a:txBody>
                    <a:bodyPr/>
                    <a:lstStyle/>
                    <a:p>
                      <a:pPr marL="93980">
                        <a:lnSpc>
                          <a:spcPct val="100000"/>
                        </a:lnSpc>
                        <a:spcBef>
                          <a:spcPts val="95"/>
                        </a:spcBef>
                      </a:pPr>
                      <a:r>
                        <a:rPr dirty="0" sz="650">
                          <a:latin typeface="Arial"/>
                          <a:cs typeface="Arial"/>
                        </a:rPr>
                        <a:t>1.5</a:t>
                      </a:r>
                      <a:endParaRPr sz="650">
                        <a:latin typeface="Arial"/>
                        <a:cs typeface="Arial"/>
                      </a:endParaRPr>
                    </a:p>
                  </a:txBody>
                  <a:tcPr marL="0" marR="0" marB="0" marT="12065"/>
                </a:tc>
                <a:tc>
                  <a:txBody>
                    <a:bodyPr/>
                    <a:lstStyle/>
                    <a:p>
                      <a:pPr marL="102235">
                        <a:lnSpc>
                          <a:spcPct val="100000"/>
                        </a:lnSpc>
                        <a:spcBef>
                          <a:spcPts val="95"/>
                        </a:spcBef>
                      </a:pPr>
                      <a:r>
                        <a:rPr dirty="0" sz="650">
                          <a:latin typeface="Arial"/>
                          <a:cs typeface="Arial"/>
                        </a:rPr>
                        <a:t>4.7</a:t>
                      </a:r>
                      <a:endParaRPr sz="650">
                        <a:latin typeface="Arial"/>
                        <a:cs typeface="Arial"/>
                      </a:endParaRPr>
                    </a:p>
                  </a:txBody>
                  <a:tcPr marL="0" marR="0" marB="0" marT="12065"/>
                </a:tc>
                <a:tc>
                  <a:txBody>
                    <a:bodyPr/>
                    <a:lstStyle/>
                    <a:p>
                      <a:pPr marL="94615">
                        <a:lnSpc>
                          <a:spcPct val="100000"/>
                        </a:lnSpc>
                        <a:spcBef>
                          <a:spcPts val="95"/>
                        </a:spcBef>
                      </a:pPr>
                      <a:r>
                        <a:rPr dirty="0" sz="650">
                          <a:latin typeface="Arial"/>
                          <a:cs typeface="Arial"/>
                        </a:rPr>
                        <a:t>6.6</a:t>
                      </a:r>
                      <a:endParaRPr sz="650">
                        <a:latin typeface="Arial"/>
                        <a:cs typeface="Arial"/>
                      </a:endParaRPr>
                    </a:p>
                  </a:txBody>
                  <a:tcPr marL="0" marR="0" marB="0" marT="12065"/>
                </a:tc>
                <a:tc>
                  <a:txBody>
                    <a:bodyPr/>
                    <a:lstStyle/>
                    <a:p>
                      <a:pPr marL="101600">
                        <a:lnSpc>
                          <a:spcPct val="100000"/>
                        </a:lnSpc>
                        <a:spcBef>
                          <a:spcPts val="95"/>
                        </a:spcBef>
                      </a:pPr>
                      <a:r>
                        <a:rPr dirty="0" sz="650">
                          <a:latin typeface="Arial"/>
                          <a:cs typeface="Arial"/>
                        </a:rPr>
                        <a:t>8.8</a:t>
                      </a:r>
                      <a:endParaRPr sz="650">
                        <a:latin typeface="Arial"/>
                        <a:cs typeface="Arial"/>
                      </a:endParaRPr>
                    </a:p>
                  </a:txBody>
                  <a:tcPr marL="0" marR="0" marB="0" marT="12065"/>
                </a:tc>
              </a:tr>
              <a:tr h="145180">
                <a:tc>
                  <a:txBody>
                    <a:bodyPr/>
                    <a:lstStyle/>
                    <a:p>
                      <a:pPr marL="88265">
                        <a:lnSpc>
                          <a:spcPct val="100000"/>
                        </a:lnSpc>
                        <a:spcBef>
                          <a:spcPts val="140"/>
                        </a:spcBef>
                      </a:pPr>
                      <a:r>
                        <a:rPr dirty="0" sz="650">
                          <a:latin typeface="Arial"/>
                          <a:cs typeface="Arial"/>
                        </a:rPr>
                        <a:t>BCMA</a:t>
                      </a:r>
                      <a:r>
                        <a:rPr dirty="0" sz="650" spc="-20">
                          <a:latin typeface="Arial"/>
                          <a:cs typeface="Arial"/>
                        </a:rPr>
                        <a:t> </a:t>
                      </a:r>
                      <a:r>
                        <a:rPr dirty="0" sz="650">
                          <a:latin typeface="Arial"/>
                          <a:cs typeface="Arial"/>
                        </a:rPr>
                        <a:t>CAR-T</a:t>
                      </a:r>
                      <a:r>
                        <a:rPr dirty="0" sz="650" spc="-50">
                          <a:latin typeface="Arial"/>
                          <a:cs typeface="Arial"/>
                        </a:rPr>
                        <a:t> </a:t>
                      </a:r>
                      <a:r>
                        <a:rPr dirty="0" sz="650" spc="-5">
                          <a:latin typeface="PMingLiU"/>
                          <a:cs typeface="PMingLiU"/>
                        </a:rPr>
                        <a:t>定价</a:t>
                      </a:r>
                      <a:r>
                        <a:rPr dirty="0" sz="650" spc="15">
                          <a:latin typeface="PMingLiU"/>
                          <a:cs typeface="PMingLiU"/>
                        </a:rPr>
                        <a:t> </a:t>
                      </a:r>
                      <a:r>
                        <a:rPr dirty="0" sz="650" spc="-5">
                          <a:latin typeface="Arial"/>
                          <a:cs typeface="Arial"/>
                        </a:rPr>
                        <a:t>(</a:t>
                      </a:r>
                      <a:r>
                        <a:rPr dirty="0" sz="650" spc="-5">
                          <a:latin typeface="PMingLiU"/>
                          <a:cs typeface="PMingLiU"/>
                        </a:rPr>
                        <a:t>万元</a:t>
                      </a:r>
                      <a:r>
                        <a:rPr dirty="0" sz="650" spc="-5">
                          <a:latin typeface="Arial"/>
                          <a:cs typeface="Arial"/>
                        </a:rPr>
                        <a:t>)</a:t>
                      </a:r>
                      <a:endParaRPr sz="650">
                        <a:latin typeface="Arial"/>
                        <a:cs typeface="Arial"/>
                      </a:endParaRPr>
                    </a:p>
                  </a:txBody>
                  <a:tcPr marL="0" marR="0" marB="0" marT="1778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marL="94615">
                        <a:lnSpc>
                          <a:spcPct val="100000"/>
                        </a:lnSpc>
                        <a:spcBef>
                          <a:spcPts val="95"/>
                        </a:spcBef>
                      </a:pPr>
                      <a:r>
                        <a:rPr dirty="0" sz="650">
                          <a:latin typeface="Arial"/>
                          <a:cs typeface="Arial"/>
                        </a:rPr>
                        <a:t>142.2</a:t>
                      </a:r>
                      <a:endParaRPr sz="650">
                        <a:latin typeface="Arial"/>
                        <a:cs typeface="Arial"/>
                      </a:endParaRPr>
                    </a:p>
                  </a:txBody>
                  <a:tcPr marL="0" marR="0" marB="0" marT="12065"/>
                </a:tc>
                <a:tc>
                  <a:txBody>
                    <a:bodyPr/>
                    <a:lstStyle/>
                    <a:p>
                      <a:pPr marL="114300">
                        <a:lnSpc>
                          <a:spcPct val="100000"/>
                        </a:lnSpc>
                        <a:spcBef>
                          <a:spcPts val="95"/>
                        </a:spcBef>
                      </a:pPr>
                      <a:r>
                        <a:rPr dirty="0" sz="650">
                          <a:latin typeface="Arial"/>
                          <a:cs typeface="Arial"/>
                        </a:rPr>
                        <a:t>135.1</a:t>
                      </a:r>
                      <a:endParaRPr sz="650">
                        <a:latin typeface="Arial"/>
                        <a:cs typeface="Arial"/>
                      </a:endParaRPr>
                    </a:p>
                  </a:txBody>
                  <a:tcPr marL="0" marR="0" marB="0" marT="12065"/>
                </a:tc>
                <a:tc>
                  <a:txBody>
                    <a:bodyPr/>
                    <a:lstStyle/>
                    <a:p>
                      <a:pPr marL="93980">
                        <a:lnSpc>
                          <a:spcPct val="100000"/>
                        </a:lnSpc>
                        <a:spcBef>
                          <a:spcPts val="95"/>
                        </a:spcBef>
                      </a:pPr>
                      <a:r>
                        <a:rPr dirty="0" sz="650">
                          <a:latin typeface="Arial"/>
                          <a:cs typeface="Arial"/>
                        </a:rPr>
                        <a:t>128.3</a:t>
                      </a:r>
                      <a:endParaRPr sz="650">
                        <a:latin typeface="Arial"/>
                        <a:cs typeface="Arial"/>
                      </a:endParaRPr>
                    </a:p>
                  </a:txBody>
                  <a:tcPr marL="0" marR="0" marB="0" marT="12065"/>
                </a:tc>
                <a:tc>
                  <a:txBody>
                    <a:bodyPr/>
                    <a:lstStyle/>
                    <a:p>
                      <a:pPr marL="114300">
                        <a:lnSpc>
                          <a:spcPct val="100000"/>
                        </a:lnSpc>
                        <a:spcBef>
                          <a:spcPts val="95"/>
                        </a:spcBef>
                      </a:pPr>
                      <a:r>
                        <a:rPr dirty="0" sz="650">
                          <a:latin typeface="Arial"/>
                          <a:cs typeface="Arial"/>
                        </a:rPr>
                        <a:t>121.9</a:t>
                      </a:r>
                      <a:endParaRPr sz="650">
                        <a:latin typeface="Arial"/>
                        <a:cs typeface="Arial"/>
                      </a:endParaRPr>
                    </a:p>
                  </a:txBody>
                  <a:tcPr marL="0" marR="0" marB="0" marT="12065"/>
                </a:tc>
                <a:tc>
                  <a:txBody>
                    <a:bodyPr/>
                    <a:lstStyle/>
                    <a:p>
                      <a:pPr marL="93980">
                        <a:lnSpc>
                          <a:spcPct val="100000"/>
                        </a:lnSpc>
                        <a:spcBef>
                          <a:spcPts val="95"/>
                        </a:spcBef>
                      </a:pPr>
                      <a:r>
                        <a:rPr dirty="0" sz="650">
                          <a:latin typeface="Arial"/>
                          <a:cs typeface="Arial"/>
                        </a:rPr>
                        <a:t>115.8</a:t>
                      </a:r>
                      <a:endParaRPr sz="650">
                        <a:latin typeface="Arial"/>
                        <a:cs typeface="Arial"/>
                      </a:endParaRPr>
                    </a:p>
                  </a:txBody>
                  <a:tcPr marL="0" marR="0" marB="0" marT="12065"/>
                </a:tc>
                <a:tc>
                  <a:txBody>
                    <a:bodyPr/>
                    <a:lstStyle/>
                    <a:p>
                      <a:pPr marL="102235">
                        <a:lnSpc>
                          <a:spcPct val="100000"/>
                        </a:lnSpc>
                        <a:spcBef>
                          <a:spcPts val="95"/>
                        </a:spcBef>
                      </a:pPr>
                      <a:r>
                        <a:rPr dirty="0" sz="650">
                          <a:latin typeface="Arial"/>
                          <a:cs typeface="Arial"/>
                        </a:rPr>
                        <a:t>98.4</a:t>
                      </a:r>
                      <a:endParaRPr sz="650">
                        <a:latin typeface="Arial"/>
                        <a:cs typeface="Arial"/>
                      </a:endParaRPr>
                    </a:p>
                  </a:txBody>
                  <a:tcPr marL="0" marR="0" marB="0" marT="12065"/>
                </a:tc>
                <a:tc>
                  <a:txBody>
                    <a:bodyPr/>
                    <a:lstStyle/>
                    <a:p>
                      <a:pPr marL="94615">
                        <a:lnSpc>
                          <a:spcPct val="100000"/>
                        </a:lnSpc>
                        <a:spcBef>
                          <a:spcPts val="95"/>
                        </a:spcBef>
                      </a:pPr>
                      <a:r>
                        <a:rPr dirty="0" sz="650">
                          <a:latin typeface="Arial"/>
                          <a:cs typeface="Arial"/>
                        </a:rPr>
                        <a:t>83.7</a:t>
                      </a:r>
                      <a:endParaRPr sz="650">
                        <a:latin typeface="Arial"/>
                        <a:cs typeface="Arial"/>
                      </a:endParaRPr>
                    </a:p>
                  </a:txBody>
                  <a:tcPr marL="0" marR="0" marB="0" marT="12065"/>
                </a:tc>
                <a:tc>
                  <a:txBody>
                    <a:bodyPr/>
                    <a:lstStyle/>
                    <a:p>
                      <a:pPr marL="101600">
                        <a:lnSpc>
                          <a:spcPct val="100000"/>
                        </a:lnSpc>
                        <a:spcBef>
                          <a:spcPts val="95"/>
                        </a:spcBef>
                      </a:pPr>
                      <a:r>
                        <a:rPr dirty="0" sz="650">
                          <a:latin typeface="Arial"/>
                          <a:cs typeface="Arial"/>
                        </a:rPr>
                        <a:t>71.1</a:t>
                      </a:r>
                      <a:endParaRPr sz="650">
                        <a:latin typeface="Arial"/>
                        <a:cs typeface="Arial"/>
                      </a:endParaRPr>
                    </a:p>
                  </a:txBody>
                  <a:tcPr marL="0" marR="0" marB="0" marT="12065"/>
                </a:tc>
              </a:tr>
              <a:tr h="149809">
                <a:tc>
                  <a:txBody>
                    <a:bodyPr/>
                    <a:lstStyle/>
                    <a:p>
                      <a:pPr marL="88265">
                        <a:lnSpc>
                          <a:spcPct val="100000"/>
                        </a:lnSpc>
                        <a:spcBef>
                          <a:spcPts val="295"/>
                        </a:spcBef>
                      </a:pPr>
                      <a:r>
                        <a:rPr dirty="0" sz="650" spc="-10" i="1">
                          <a:latin typeface="Arial"/>
                          <a:cs typeface="Arial"/>
                        </a:rPr>
                        <a:t>YoY</a:t>
                      </a:r>
                      <a:endParaRPr sz="650">
                        <a:latin typeface="Arial"/>
                        <a:cs typeface="Arial"/>
                      </a:endParaRPr>
                    </a:p>
                  </a:txBody>
                  <a:tcPr marL="0" marR="0" marB="0" marT="37465"/>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marL="114300">
                        <a:lnSpc>
                          <a:spcPct val="100000"/>
                        </a:lnSpc>
                        <a:spcBef>
                          <a:spcPts val="80"/>
                        </a:spcBef>
                      </a:pPr>
                      <a:r>
                        <a:rPr dirty="0" sz="650">
                          <a:latin typeface="Arial"/>
                          <a:cs typeface="Arial"/>
                        </a:rPr>
                        <a:t>-5.0%</a:t>
                      </a:r>
                      <a:endParaRPr sz="650">
                        <a:latin typeface="Arial"/>
                        <a:cs typeface="Arial"/>
                      </a:endParaRPr>
                    </a:p>
                  </a:txBody>
                  <a:tcPr marL="0" marR="0" marB="0" marT="10160"/>
                </a:tc>
                <a:tc>
                  <a:txBody>
                    <a:bodyPr/>
                    <a:lstStyle/>
                    <a:p>
                      <a:pPr marL="93980">
                        <a:lnSpc>
                          <a:spcPct val="100000"/>
                        </a:lnSpc>
                        <a:spcBef>
                          <a:spcPts val="80"/>
                        </a:spcBef>
                      </a:pPr>
                      <a:r>
                        <a:rPr dirty="0" sz="650">
                          <a:latin typeface="Arial"/>
                          <a:cs typeface="Arial"/>
                        </a:rPr>
                        <a:t>-5.0%</a:t>
                      </a:r>
                      <a:endParaRPr sz="650">
                        <a:latin typeface="Arial"/>
                        <a:cs typeface="Arial"/>
                      </a:endParaRPr>
                    </a:p>
                  </a:txBody>
                  <a:tcPr marL="0" marR="0" marB="0" marT="10160"/>
                </a:tc>
                <a:tc>
                  <a:txBody>
                    <a:bodyPr/>
                    <a:lstStyle/>
                    <a:p>
                      <a:pPr marL="114300">
                        <a:lnSpc>
                          <a:spcPct val="100000"/>
                        </a:lnSpc>
                        <a:spcBef>
                          <a:spcPts val="80"/>
                        </a:spcBef>
                      </a:pPr>
                      <a:r>
                        <a:rPr dirty="0" sz="650">
                          <a:latin typeface="Arial"/>
                          <a:cs typeface="Arial"/>
                        </a:rPr>
                        <a:t>-5.0%</a:t>
                      </a:r>
                      <a:endParaRPr sz="650">
                        <a:latin typeface="Arial"/>
                        <a:cs typeface="Arial"/>
                      </a:endParaRPr>
                    </a:p>
                  </a:txBody>
                  <a:tcPr marL="0" marR="0" marB="0" marT="10160"/>
                </a:tc>
                <a:tc>
                  <a:txBody>
                    <a:bodyPr/>
                    <a:lstStyle/>
                    <a:p>
                      <a:pPr marL="93980">
                        <a:lnSpc>
                          <a:spcPct val="100000"/>
                        </a:lnSpc>
                        <a:spcBef>
                          <a:spcPts val="80"/>
                        </a:spcBef>
                      </a:pPr>
                      <a:r>
                        <a:rPr dirty="0" sz="650">
                          <a:latin typeface="Arial"/>
                          <a:cs typeface="Arial"/>
                        </a:rPr>
                        <a:t>-5.0%</a:t>
                      </a:r>
                      <a:endParaRPr sz="650">
                        <a:latin typeface="Arial"/>
                        <a:cs typeface="Arial"/>
                      </a:endParaRPr>
                    </a:p>
                  </a:txBody>
                  <a:tcPr marL="0" marR="0" marB="0" marT="10160"/>
                </a:tc>
                <a:tc>
                  <a:txBody>
                    <a:bodyPr/>
                    <a:lstStyle/>
                    <a:p>
                      <a:pPr marL="102235">
                        <a:lnSpc>
                          <a:spcPct val="100000"/>
                        </a:lnSpc>
                        <a:spcBef>
                          <a:spcPts val="80"/>
                        </a:spcBef>
                      </a:pPr>
                      <a:r>
                        <a:rPr dirty="0" sz="650">
                          <a:latin typeface="Arial"/>
                          <a:cs typeface="Arial"/>
                        </a:rPr>
                        <a:t>-15.0%</a:t>
                      </a:r>
                      <a:endParaRPr sz="650">
                        <a:latin typeface="Arial"/>
                        <a:cs typeface="Arial"/>
                      </a:endParaRPr>
                    </a:p>
                  </a:txBody>
                  <a:tcPr marL="0" marR="0" marB="0" marT="10160"/>
                </a:tc>
                <a:tc>
                  <a:txBody>
                    <a:bodyPr/>
                    <a:lstStyle/>
                    <a:p>
                      <a:pPr marL="94615">
                        <a:lnSpc>
                          <a:spcPct val="100000"/>
                        </a:lnSpc>
                        <a:spcBef>
                          <a:spcPts val="80"/>
                        </a:spcBef>
                      </a:pPr>
                      <a:r>
                        <a:rPr dirty="0" sz="650">
                          <a:latin typeface="Arial"/>
                          <a:cs typeface="Arial"/>
                        </a:rPr>
                        <a:t>-15.0%</a:t>
                      </a:r>
                      <a:endParaRPr sz="650">
                        <a:latin typeface="Arial"/>
                        <a:cs typeface="Arial"/>
                      </a:endParaRPr>
                    </a:p>
                  </a:txBody>
                  <a:tcPr marL="0" marR="0" marB="0" marT="10160"/>
                </a:tc>
                <a:tc>
                  <a:txBody>
                    <a:bodyPr/>
                    <a:lstStyle/>
                    <a:p>
                      <a:pPr marL="101600">
                        <a:lnSpc>
                          <a:spcPct val="100000"/>
                        </a:lnSpc>
                        <a:spcBef>
                          <a:spcPts val="80"/>
                        </a:spcBef>
                      </a:pPr>
                      <a:r>
                        <a:rPr dirty="0" sz="650">
                          <a:latin typeface="Arial"/>
                          <a:cs typeface="Arial"/>
                        </a:rPr>
                        <a:t>-15.0%</a:t>
                      </a:r>
                      <a:endParaRPr sz="650">
                        <a:latin typeface="Arial"/>
                        <a:cs typeface="Arial"/>
                      </a:endParaRPr>
                    </a:p>
                  </a:txBody>
                  <a:tcPr marL="0" marR="0" marB="0" marT="10160"/>
                </a:tc>
              </a:tr>
              <a:tr h="141401">
                <a:tc>
                  <a:txBody>
                    <a:bodyPr/>
                    <a:lstStyle/>
                    <a:p>
                      <a:pPr marL="88265">
                        <a:lnSpc>
                          <a:spcPct val="100000"/>
                        </a:lnSpc>
                        <a:spcBef>
                          <a:spcPts val="100"/>
                        </a:spcBef>
                      </a:pPr>
                      <a:r>
                        <a:rPr dirty="0" sz="650" spc="-10" b="1">
                          <a:latin typeface="Arial"/>
                          <a:cs typeface="Arial"/>
                        </a:rPr>
                        <a:t>BCMA </a:t>
                      </a:r>
                      <a:r>
                        <a:rPr dirty="0" sz="650" spc="-5" b="1">
                          <a:latin typeface="Arial"/>
                          <a:cs typeface="Arial"/>
                        </a:rPr>
                        <a:t>CAR-T </a:t>
                      </a:r>
                      <a:r>
                        <a:rPr dirty="0" sz="650" spc="-5" b="1">
                          <a:latin typeface="Microsoft JhengHei UI"/>
                          <a:cs typeface="Microsoft JhengHei UI"/>
                        </a:rPr>
                        <a:t>中国市场规模</a:t>
                      </a:r>
                      <a:r>
                        <a:rPr dirty="0" sz="650" spc="50" b="1">
                          <a:latin typeface="Microsoft JhengHei UI"/>
                          <a:cs typeface="Microsoft JhengHei UI"/>
                        </a:rPr>
                        <a:t> </a:t>
                      </a:r>
                      <a:r>
                        <a:rPr dirty="0" sz="650" spc="-30" b="1">
                          <a:latin typeface="Arial"/>
                          <a:cs typeface="Arial"/>
                        </a:rPr>
                        <a:t>(</a:t>
                      </a:r>
                      <a:r>
                        <a:rPr dirty="0" sz="650" spc="-5" b="1">
                          <a:latin typeface="Microsoft JhengHei UI"/>
                          <a:cs typeface="Microsoft JhengHei UI"/>
                        </a:rPr>
                        <a:t>亿</a:t>
                      </a:r>
                      <a:r>
                        <a:rPr dirty="0" sz="650" spc="20" b="1">
                          <a:latin typeface="Microsoft JhengHei UI"/>
                          <a:cs typeface="Microsoft JhengHei UI"/>
                        </a:rPr>
                        <a:t>元</a:t>
                      </a:r>
                      <a:r>
                        <a:rPr dirty="0" sz="650" spc="-5" b="1">
                          <a:latin typeface="Arial"/>
                          <a:cs typeface="Arial"/>
                        </a:rPr>
                        <a:t>)</a:t>
                      </a:r>
                      <a:endParaRPr sz="650">
                        <a:latin typeface="Arial"/>
                        <a:cs typeface="Arial"/>
                      </a:endParaRPr>
                    </a:p>
                  </a:txBody>
                  <a:tcPr marL="0" marR="0" marB="0" marT="1270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a:lnSpc>
                          <a:spcPct val="100000"/>
                        </a:lnSpc>
                      </a:pPr>
                      <a:endParaRPr sz="700">
                        <a:latin typeface="Times New Roman"/>
                        <a:cs typeface="Times New Roman"/>
                      </a:endParaRPr>
                    </a:p>
                  </a:txBody>
                  <a:tcPr marL="0" marR="0" marB="0" marT="0"/>
                </a:tc>
                <a:tc>
                  <a:txBody>
                    <a:bodyPr/>
                    <a:lstStyle/>
                    <a:p>
                      <a:pPr marL="94615">
                        <a:lnSpc>
                          <a:spcPct val="100000"/>
                        </a:lnSpc>
                        <a:spcBef>
                          <a:spcPts val="30"/>
                        </a:spcBef>
                      </a:pPr>
                      <a:r>
                        <a:rPr dirty="0" sz="650" b="1">
                          <a:latin typeface="Arial"/>
                          <a:cs typeface="Arial"/>
                        </a:rPr>
                        <a:t>2.7</a:t>
                      </a:r>
                      <a:endParaRPr sz="650">
                        <a:latin typeface="Arial"/>
                        <a:cs typeface="Arial"/>
                      </a:endParaRPr>
                    </a:p>
                  </a:txBody>
                  <a:tcPr marL="0" marR="0" marB="0" marT="3810"/>
                </a:tc>
                <a:tc>
                  <a:txBody>
                    <a:bodyPr/>
                    <a:lstStyle/>
                    <a:p>
                      <a:pPr marL="114300">
                        <a:lnSpc>
                          <a:spcPct val="100000"/>
                        </a:lnSpc>
                        <a:spcBef>
                          <a:spcPts val="30"/>
                        </a:spcBef>
                      </a:pPr>
                      <a:r>
                        <a:rPr dirty="0" sz="650" b="1">
                          <a:latin typeface="Arial"/>
                          <a:cs typeface="Arial"/>
                        </a:rPr>
                        <a:t>5.9</a:t>
                      </a:r>
                      <a:endParaRPr sz="650">
                        <a:latin typeface="Arial"/>
                        <a:cs typeface="Arial"/>
                      </a:endParaRPr>
                    </a:p>
                  </a:txBody>
                  <a:tcPr marL="0" marR="0" marB="0" marT="3810"/>
                </a:tc>
                <a:tc>
                  <a:txBody>
                    <a:bodyPr/>
                    <a:lstStyle/>
                    <a:p>
                      <a:pPr marL="93980">
                        <a:lnSpc>
                          <a:spcPct val="100000"/>
                        </a:lnSpc>
                        <a:spcBef>
                          <a:spcPts val="30"/>
                        </a:spcBef>
                      </a:pPr>
                      <a:r>
                        <a:rPr dirty="0" sz="650" b="1">
                          <a:latin typeface="Arial"/>
                          <a:cs typeface="Arial"/>
                        </a:rPr>
                        <a:t>9.1</a:t>
                      </a:r>
                      <a:endParaRPr sz="650">
                        <a:latin typeface="Arial"/>
                        <a:cs typeface="Arial"/>
                      </a:endParaRPr>
                    </a:p>
                  </a:txBody>
                  <a:tcPr marL="0" marR="0" marB="0" marT="3810"/>
                </a:tc>
                <a:tc>
                  <a:txBody>
                    <a:bodyPr/>
                    <a:lstStyle/>
                    <a:p>
                      <a:pPr marL="114300">
                        <a:lnSpc>
                          <a:spcPct val="100000"/>
                        </a:lnSpc>
                        <a:spcBef>
                          <a:spcPts val="30"/>
                        </a:spcBef>
                      </a:pPr>
                      <a:r>
                        <a:rPr dirty="0" sz="650" b="1">
                          <a:latin typeface="Arial"/>
                          <a:cs typeface="Arial"/>
                        </a:rPr>
                        <a:t>13.0</a:t>
                      </a:r>
                      <a:endParaRPr sz="650">
                        <a:latin typeface="Arial"/>
                        <a:cs typeface="Arial"/>
                      </a:endParaRPr>
                    </a:p>
                  </a:txBody>
                  <a:tcPr marL="0" marR="0" marB="0" marT="3810"/>
                </a:tc>
                <a:tc>
                  <a:txBody>
                    <a:bodyPr/>
                    <a:lstStyle/>
                    <a:p>
                      <a:pPr marL="93980">
                        <a:lnSpc>
                          <a:spcPct val="100000"/>
                        </a:lnSpc>
                        <a:spcBef>
                          <a:spcPts val="30"/>
                        </a:spcBef>
                      </a:pPr>
                      <a:r>
                        <a:rPr dirty="0" sz="650" b="1">
                          <a:latin typeface="Arial"/>
                          <a:cs typeface="Arial"/>
                        </a:rPr>
                        <a:t>17.2</a:t>
                      </a:r>
                      <a:endParaRPr sz="650">
                        <a:latin typeface="Arial"/>
                        <a:cs typeface="Arial"/>
                      </a:endParaRPr>
                    </a:p>
                  </a:txBody>
                  <a:tcPr marL="0" marR="0" marB="0" marT="3810"/>
                </a:tc>
                <a:tc>
                  <a:txBody>
                    <a:bodyPr/>
                    <a:lstStyle/>
                    <a:p>
                      <a:pPr marL="102235">
                        <a:lnSpc>
                          <a:spcPct val="100000"/>
                        </a:lnSpc>
                        <a:spcBef>
                          <a:spcPts val="30"/>
                        </a:spcBef>
                      </a:pPr>
                      <a:r>
                        <a:rPr dirty="0" sz="650" b="1">
                          <a:latin typeface="Arial"/>
                          <a:cs typeface="Arial"/>
                        </a:rPr>
                        <a:t>46.7</a:t>
                      </a:r>
                      <a:endParaRPr sz="650">
                        <a:latin typeface="Arial"/>
                        <a:cs typeface="Arial"/>
                      </a:endParaRPr>
                    </a:p>
                  </a:txBody>
                  <a:tcPr marL="0" marR="0" marB="0" marT="3810"/>
                </a:tc>
                <a:tc>
                  <a:txBody>
                    <a:bodyPr/>
                    <a:lstStyle/>
                    <a:p>
                      <a:pPr marL="94615">
                        <a:lnSpc>
                          <a:spcPct val="100000"/>
                        </a:lnSpc>
                        <a:spcBef>
                          <a:spcPts val="30"/>
                        </a:spcBef>
                      </a:pPr>
                      <a:r>
                        <a:rPr dirty="0" sz="650" b="1">
                          <a:latin typeface="Arial"/>
                          <a:cs typeface="Arial"/>
                        </a:rPr>
                        <a:t>55.1</a:t>
                      </a:r>
                      <a:endParaRPr sz="650">
                        <a:latin typeface="Arial"/>
                        <a:cs typeface="Arial"/>
                      </a:endParaRPr>
                    </a:p>
                  </a:txBody>
                  <a:tcPr marL="0" marR="0" marB="0" marT="3810"/>
                </a:tc>
                <a:tc>
                  <a:txBody>
                    <a:bodyPr/>
                    <a:lstStyle/>
                    <a:p>
                      <a:pPr marL="101600">
                        <a:lnSpc>
                          <a:spcPct val="100000"/>
                        </a:lnSpc>
                        <a:spcBef>
                          <a:spcPts val="30"/>
                        </a:spcBef>
                      </a:pPr>
                      <a:r>
                        <a:rPr dirty="0" sz="650" b="1">
                          <a:latin typeface="Arial"/>
                          <a:cs typeface="Arial"/>
                        </a:rPr>
                        <a:t>62.4</a:t>
                      </a:r>
                      <a:endParaRPr sz="650">
                        <a:latin typeface="Arial"/>
                        <a:cs typeface="Arial"/>
                      </a:endParaRPr>
                    </a:p>
                  </a:txBody>
                  <a:tcPr marL="0" marR="0" marB="0" marT="3810"/>
                </a:tc>
              </a:tr>
              <a:tr h="149256">
                <a:tc>
                  <a:txBody>
                    <a:bodyPr/>
                    <a:lstStyle/>
                    <a:p>
                      <a:pPr marL="88265">
                        <a:lnSpc>
                          <a:spcPts val="765"/>
                        </a:lnSpc>
                        <a:spcBef>
                          <a:spcPts val="309"/>
                        </a:spcBef>
                      </a:pPr>
                      <a:r>
                        <a:rPr dirty="0" sz="650" spc="-10" i="1">
                          <a:latin typeface="Arial"/>
                          <a:cs typeface="Arial"/>
                        </a:rPr>
                        <a:t>YoY</a:t>
                      </a:r>
                      <a:endParaRPr sz="650">
                        <a:latin typeface="Arial"/>
                        <a:cs typeface="Arial"/>
                      </a:endParaRPr>
                    </a:p>
                  </a:txBody>
                  <a:tcPr marL="0" marR="0" marB="0" marT="39369">
                    <a:lnB w="190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B w="190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B w="190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B w="19050">
                      <a:solidFill>
                        <a:srgbClr val="000000"/>
                      </a:solidFill>
                      <a:prstDash val="solid"/>
                    </a:lnB>
                  </a:tcPr>
                </a:tc>
                <a:tc>
                  <a:txBody>
                    <a:bodyPr/>
                    <a:lstStyle/>
                    <a:p>
                      <a:pPr>
                        <a:lnSpc>
                          <a:spcPct val="100000"/>
                        </a:lnSpc>
                      </a:pPr>
                      <a:endParaRPr sz="700">
                        <a:latin typeface="Times New Roman"/>
                        <a:cs typeface="Times New Roman"/>
                      </a:endParaRPr>
                    </a:p>
                  </a:txBody>
                  <a:tcPr marL="0" marR="0" marB="0" marT="0">
                    <a:lnB w="19050">
                      <a:solidFill>
                        <a:srgbClr val="000000"/>
                      </a:solidFill>
                      <a:prstDash val="solid"/>
                    </a:lnB>
                  </a:tcPr>
                </a:tc>
                <a:tc>
                  <a:txBody>
                    <a:bodyPr/>
                    <a:lstStyle/>
                    <a:p>
                      <a:pPr marL="114300">
                        <a:lnSpc>
                          <a:spcPct val="100000"/>
                        </a:lnSpc>
                        <a:spcBef>
                          <a:spcPts val="90"/>
                        </a:spcBef>
                      </a:pPr>
                      <a:r>
                        <a:rPr dirty="0" sz="650">
                          <a:latin typeface="Arial"/>
                          <a:cs typeface="Arial"/>
                        </a:rPr>
                        <a:t>116.3%</a:t>
                      </a:r>
                      <a:endParaRPr sz="650">
                        <a:latin typeface="Arial"/>
                        <a:cs typeface="Arial"/>
                      </a:endParaRPr>
                    </a:p>
                  </a:txBody>
                  <a:tcPr marL="0" marR="0" marB="0" marT="11430">
                    <a:lnB w="19050">
                      <a:solidFill>
                        <a:srgbClr val="000000"/>
                      </a:solidFill>
                      <a:prstDash val="solid"/>
                    </a:lnB>
                  </a:tcPr>
                </a:tc>
                <a:tc>
                  <a:txBody>
                    <a:bodyPr/>
                    <a:lstStyle/>
                    <a:p>
                      <a:pPr marL="93980">
                        <a:lnSpc>
                          <a:spcPct val="100000"/>
                        </a:lnSpc>
                        <a:spcBef>
                          <a:spcPts val="90"/>
                        </a:spcBef>
                      </a:pPr>
                      <a:r>
                        <a:rPr dirty="0" sz="650">
                          <a:latin typeface="Arial"/>
                          <a:cs typeface="Arial"/>
                        </a:rPr>
                        <a:t>53.9%</a:t>
                      </a:r>
                      <a:endParaRPr sz="650">
                        <a:latin typeface="Arial"/>
                        <a:cs typeface="Arial"/>
                      </a:endParaRPr>
                    </a:p>
                  </a:txBody>
                  <a:tcPr marL="0" marR="0" marB="0" marT="11430">
                    <a:lnB w="19050">
                      <a:solidFill>
                        <a:srgbClr val="000000"/>
                      </a:solidFill>
                      <a:prstDash val="solid"/>
                    </a:lnB>
                  </a:tcPr>
                </a:tc>
                <a:tc>
                  <a:txBody>
                    <a:bodyPr/>
                    <a:lstStyle/>
                    <a:p>
                      <a:pPr marL="114300">
                        <a:lnSpc>
                          <a:spcPct val="100000"/>
                        </a:lnSpc>
                        <a:spcBef>
                          <a:spcPts val="90"/>
                        </a:spcBef>
                      </a:pPr>
                      <a:r>
                        <a:rPr dirty="0" sz="650">
                          <a:latin typeface="Arial"/>
                          <a:cs typeface="Arial"/>
                        </a:rPr>
                        <a:t>43.2%</a:t>
                      </a:r>
                      <a:endParaRPr sz="650">
                        <a:latin typeface="Arial"/>
                        <a:cs typeface="Arial"/>
                      </a:endParaRPr>
                    </a:p>
                  </a:txBody>
                  <a:tcPr marL="0" marR="0" marB="0" marT="11430">
                    <a:lnB w="19050">
                      <a:solidFill>
                        <a:srgbClr val="000000"/>
                      </a:solidFill>
                      <a:prstDash val="solid"/>
                    </a:lnB>
                  </a:tcPr>
                </a:tc>
                <a:tc>
                  <a:txBody>
                    <a:bodyPr/>
                    <a:lstStyle/>
                    <a:p>
                      <a:pPr marL="93980">
                        <a:lnSpc>
                          <a:spcPct val="100000"/>
                        </a:lnSpc>
                        <a:spcBef>
                          <a:spcPts val="90"/>
                        </a:spcBef>
                      </a:pPr>
                      <a:r>
                        <a:rPr dirty="0" sz="650">
                          <a:latin typeface="Arial"/>
                          <a:cs typeface="Arial"/>
                        </a:rPr>
                        <a:t>32.6%</a:t>
                      </a:r>
                      <a:endParaRPr sz="650">
                        <a:latin typeface="Arial"/>
                        <a:cs typeface="Arial"/>
                      </a:endParaRPr>
                    </a:p>
                  </a:txBody>
                  <a:tcPr marL="0" marR="0" marB="0" marT="11430">
                    <a:lnB w="19050">
                      <a:solidFill>
                        <a:srgbClr val="000000"/>
                      </a:solidFill>
                      <a:prstDash val="solid"/>
                    </a:lnB>
                  </a:tcPr>
                </a:tc>
                <a:tc>
                  <a:txBody>
                    <a:bodyPr/>
                    <a:lstStyle/>
                    <a:p>
                      <a:pPr marL="102235">
                        <a:lnSpc>
                          <a:spcPct val="100000"/>
                        </a:lnSpc>
                        <a:spcBef>
                          <a:spcPts val="90"/>
                        </a:spcBef>
                      </a:pPr>
                      <a:r>
                        <a:rPr dirty="0" sz="650">
                          <a:latin typeface="Arial"/>
                          <a:cs typeface="Arial"/>
                        </a:rPr>
                        <a:t>171.1%</a:t>
                      </a:r>
                      <a:endParaRPr sz="650">
                        <a:latin typeface="Arial"/>
                        <a:cs typeface="Arial"/>
                      </a:endParaRPr>
                    </a:p>
                  </a:txBody>
                  <a:tcPr marL="0" marR="0" marB="0" marT="11430">
                    <a:lnB w="19050">
                      <a:solidFill>
                        <a:srgbClr val="000000"/>
                      </a:solidFill>
                      <a:prstDash val="solid"/>
                    </a:lnB>
                  </a:tcPr>
                </a:tc>
                <a:tc>
                  <a:txBody>
                    <a:bodyPr/>
                    <a:lstStyle/>
                    <a:p>
                      <a:pPr marL="94615">
                        <a:lnSpc>
                          <a:spcPct val="100000"/>
                        </a:lnSpc>
                        <a:spcBef>
                          <a:spcPts val="90"/>
                        </a:spcBef>
                      </a:pPr>
                      <a:r>
                        <a:rPr dirty="0" sz="650">
                          <a:latin typeface="Arial"/>
                          <a:cs typeface="Arial"/>
                        </a:rPr>
                        <a:t>18.1%</a:t>
                      </a:r>
                      <a:endParaRPr sz="650">
                        <a:latin typeface="Arial"/>
                        <a:cs typeface="Arial"/>
                      </a:endParaRPr>
                    </a:p>
                  </a:txBody>
                  <a:tcPr marL="0" marR="0" marB="0" marT="11430">
                    <a:lnB w="19050">
                      <a:solidFill>
                        <a:srgbClr val="000000"/>
                      </a:solidFill>
                      <a:prstDash val="solid"/>
                    </a:lnB>
                  </a:tcPr>
                </a:tc>
                <a:tc>
                  <a:txBody>
                    <a:bodyPr/>
                    <a:lstStyle/>
                    <a:p>
                      <a:pPr marL="101600">
                        <a:lnSpc>
                          <a:spcPct val="100000"/>
                        </a:lnSpc>
                        <a:spcBef>
                          <a:spcPts val="90"/>
                        </a:spcBef>
                      </a:pPr>
                      <a:r>
                        <a:rPr dirty="0" sz="650">
                          <a:latin typeface="Arial"/>
                          <a:cs typeface="Arial"/>
                        </a:rPr>
                        <a:t>13.3%</a:t>
                      </a:r>
                      <a:endParaRPr sz="650">
                        <a:latin typeface="Arial"/>
                        <a:cs typeface="Arial"/>
                      </a:endParaRPr>
                    </a:p>
                  </a:txBody>
                  <a:tcPr marL="0" marR="0" marB="0" marT="11430">
                    <a:lnB w="19050">
                      <a:solidFill>
                        <a:srgbClr val="000000"/>
                      </a:solidFill>
                      <a:prstDash val="solid"/>
                    </a:lnB>
                  </a:tcPr>
                </a:tc>
              </a:tr>
            </a:tbl>
          </a:graphicData>
        </a:graphic>
      </p:graphicFrame>
      <p:sp>
        <p:nvSpPr>
          <p:cNvPr id="9" name="object 9"/>
          <p:cNvSpPr txBox="1"/>
          <p:nvPr/>
        </p:nvSpPr>
        <p:spPr>
          <a:xfrm>
            <a:off x="527100" y="5011927"/>
            <a:ext cx="5069205" cy="270065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15">
                <a:latin typeface="Arial"/>
                <a:cs typeface="Arial"/>
              </a:rPr>
              <a:t> </a:t>
            </a:r>
            <a:r>
              <a:rPr dirty="0" sz="800" spc="-5">
                <a:latin typeface="Arial"/>
                <a:cs typeface="Arial"/>
              </a:rPr>
              <a:t>GLOBOCAN</a:t>
            </a:r>
            <a:r>
              <a:rPr dirty="0" sz="800" spc="-5">
                <a:latin typeface="PMingLiU"/>
                <a:cs typeface="PMingLiU"/>
              </a:rPr>
              <a:t>，</a:t>
            </a:r>
            <a:r>
              <a:rPr dirty="0" sz="800" spc="10">
                <a:latin typeface="PMingLiU"/>
                <a:cs typeface="PMingLiU"/>
              </a:rPr>
              <a:t>弗</a:t>
            </a:r>
            <a:r>
              <a:rPr dirty="0" sz="800" spc="-10">
                <a:latin typeface="PMingLiU"/>
                <a:cs typeface="PMingLiU"/>
              </a:rPr>
              <a:t>若斯</a:t>
            </a:r>
            <a:r>
              <a:rPr dirty="0" sz="800" spc="10">
                <a:latin typeface="PMingLiU"/>
                <a:cs typeface="PMingLiU"/>
              </a:rPr>
              <a:t>特</a:t>
            </a:r>
            <a:r>
              <a:rPr dirty="0" sz="800" spc="-10">
                <a:latin typeface="PMingLiU"/>
                <a:cs typeface="PMingLiU"/>
              </a:rPr>
              <a:t>沙利</a:t>
            </a:r>
            <a:r>
              <a:rPr dirty="0" sz="800" spc="10">
                <a:latin typeface="PMingLiU"/>
                <a:cs typeface="PMingLiU"/>
              </a:rPr>
              <a:t>文</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a:p>
            <a:pPr>
              <a:lnSpc>
                <a:spcPct val="100000"/>
              </a:lnSpc>
            </a:pPr>
            <a:endParaRPr sz="1200">
              <a:latin typeface="PMingLiU"/>
              <a:cs typeface="PMingLiU"/>
            </a:endParaRPr>
          </a:p>
          <a:p>
            <a:pPr algn="just" marL="241300" marR="5080" indent="-228600">
              <a:lnSpc>
                <a:spcPct val="139400"/>
              </a:lnSpc>
              <a:buFont typeface="Arial"/>
              <a:buAutoNum type="arabicParenR" startAt="3"/>
              <a:tabLst>
                <a:tab pos="241300" algn="l"/>
              </a:tabLst>
            </a:pPr>
            <a:r>
              <a:rPr dirty="0" sz="1000" spc="5" b="1">
                <a:latin typeface="Microsoft JhengHei UI"/>
                <a:cs typeface="Microsoft JhengHei UI"/>
              </a:rPr>
              <a:t>渗透率</a:t>
            </a:r>
            <a:r>
              <a:rPr dirty="0" sz="1000" spc="-5">
                <a:latin typeface="PMingLiU"/>
                <a:cs typeface="PMingLiU"/>
              </a:rPr>
              <a:t>：</a:t>
            </a:r>
            <a:r>
              <a:rPr dirty="0" sz="1000" spc="-5">
                <a:latin typeface="Arial"/>
                <a:cs typeface="Arial"/>
              </a:rPr>
              <a:t>2021</a:t>
            </a:r>
            <a:r>
              <a:rPr dirty="0" sz="1000" spc="25">
                <a:latin typeface="Arial"/>
                <a:cs typeface="Arial"/>
              </a:rPr>
              <a:t> </a:t>
            </a:r>
            <a:r>
              <a:rPr dirty="0" sz="1000" spc="5">
                <a:latin typeface="PMingLiU"/>
                <a:cs typeface="PMingLiU"/>
              </a:rPr>
              <a:t>年</a:t>
            </a:r>
            <a:r>
              <a:rPr dirty="0" sz="1000" spc="-20">
                <a:latin typeface="PMingLiU"/>
                <a:cs typeface="PMingLiU"/>
              </a:rPr>
              <a:t>北</a:t>
            </a:r>
            <a:r>
              <a:rPr dirty="0" sz="1000" spc="5">
                <a:latin typeface="PMingLiU"/>
                <a:cs typeface="PMingLiU"/>
              </a:rPr>
              <a:t>美</a:t>
            </a:r>
            <a:r>
              <a:rPr dirty="0" sz="1000" spc="100">
                <a:latin typeface="PMingLiU"/>
                <a:cs typeface="PMingLiU"/>
              </a:rPr>
              <a:t> </a:t>
            </a:r>
            <a:r>
              <a:rPr dirty="0" sz="1000" spc="-5">
                <a:latin typeface="Arial"/>
                <a:cs typeface="Arial"/>
              </a:rPr>
              <a:t>BCMA</a:t>
            </a:r>
            <a:r>
              <a:rPr dirty="0" sz="1000" spc="155">
                <a:latin typeface="Arial"/>
                <a:cs typeface="Arial"/>
              </a:rPr>
              <a:t> </a:t>
            </a:r>
            <a:r>
              <a:rPr dirty="0" sz="1000" spc="-5">
                <a:latin typeface="Arial"/>
                <a:cs typeface="Arial"/>
              </a:rPr>
              <a:t>CAR-T</a:t>
            </a:r>
            <a:r>
              <a:rPr dirty="0" sz="1000" spc="15">
                <a:latin typeface="Arial"/>
                <a:cs typeface="Arial"/>
              </a:rPr>
              <a:t> </a:t>
            </a:r>
            <a:r>
              <a:rPr dirty="0" sz="1000" spc="5">
                <a:latin typeface="PMingLiU"/>
                <a:cs typeface="PMingLiU"/>
              </a:rPr>
              <a:t>销售</a:t>
            </a:r>
            <a:r>
              <a:rPr dirty="0" sz="1000" spc="-20">
                <a:latin typeface="PMingLiU"/>
                <a:cs typeface="PMingLiU"/>
              </a:rPr>
              <a:t>数</a:t>
            </a:r>
            <a:r>
              <a:rPr dirty="0" sz="1000" spc="5">
                <a:latin typeface="PMingLiU"/>
                <a:cs typeface="PMingLiU"/>
              </a:rPr>
              <a:t>量</a:t>
            </a:r>
            <a:r>
              <a:rPr dirty="0" sz="1000" spc="-20">
                <a:latin typeface="PMingLiU"/>
                <a:cs typeface="PMingLiU"/>
              </a:rPr>
              <a:t>参</a:t>
            </a:r>
            <a:r>
              <a:rPr dirty="0" sz="1000" spc="5">
                <a:latin typeface="PMingLiU"/>
                <a:cs typeface="PMingLiU"/>
              </a:rPr>
              <a:t>考</a:t>
            </a:r>
            <a:r>
              <a:rPr dirty="0" sz="1000" spc="105">
                <a:latin typeface="PMingLiU"/>
                <a:cs typeface="PMingLiU"/>
              </a:rPr>
              <a:t> </a:t>
            </a:r>
            <a:r>
              <a:rPr dirty="0" sz="1000">
                <a:latin typeface="Arial"/>
                <a:cs typeface="Arial"/>
              </a:rPr>
              <a:t>Abecma</a:t>
            </a:r>
            <a:r>
              <a:rPr dirty="0" sz="1000" spc="5">
                <a:latin typeface="Arial"/>
                <a:cs typeface="Arial"/>
              </a:rPr>
              <a:t> </a:t>
            </a:r>
            <a:r>
              <a:rPr dirty="0" sz="1000" spc="5">
                <a:latin typeface="PMingLiU"/>
                <a:cs typeface="PMingLiU"/>
              </a:rPr>
              <a:t>上市</a:t>
            </a:r>
            <a:r>
              <a:rPr dirty="0" sz="1000" spc="-20">
                <a:latin typeface="PMingLiU"/>
                <a:cs typeface="PMingLiU"/>
              </a:rPr>
              <a:t>后</a:t>
            </a:r>
            <a:r>
              <a:rPr dirty="0" sz="1000" spc="5">
                <a:latin typeface="PMingLiU"/>
                <a:cs typeface="PMingLiU"/>
              </a:rPr>
              <a:t>销售</a:t>
            </a:r>
            <a:r>
              <a:rPr dirty="0" sz="1000" spc="-20">
                <a:latin typeface="PMingLiU"/>
                <a:cs typeface="PMingLiU"/>
              </a:rPr>
              <a:t>数</a:t>
            </a:r>
            <a:r>
              <a:rPr dirty="0" sz="1000" spc="5">
                <a:latin typeface="PMingLiU"/>
                <a:cs typeface="PMingLiU"/>
              </a:rPr>
              <a:t>量折</a:t>
            </a:r>
            <a:r>
              <a:rPr dirty="0" sz="1000" spc="-20">
                <a:latin typeface="PMingLiU"/>
                <a:cs typeface="PMingLiU"/>
              </a:rPr>
              <a:t>算</a:t>
            </a:r>
            <a:r>
              <a:rPr dirty="0" sz="1000" spc="5">
                <a:latin typeface="PMingLiU"/>
                <a:cs typeface="PMingLiU"/>
              </a:rPr>
              <a:t>全年 进行推</a:t>
            </a:r>
            <a:r>
              <a:rPr dirty="0" sz="1000" spc="-20">
                <a:latin typeface="PMingLiU"/>
                <a:cs typeface="PMingLiU"/>
              </a:rPr>
              <a:t>算</a:t>
            </a:r>
            <a:r>
              <a:rPr dirty="0" sz="1000" spc="5">
                <a:latin typeface="PMingLiU"/>
                <a:cs typeface="PMingLiU"/>
              </a:rPr>
              <a:t>得到</a:t>
            </a:r>
            <a:r>
              <a:rPr dirty="0" sz="1000" spc="-5">
                <a:latin typeface="PMingLiU"/>
                <a:cs typeface="PMingLiU"/>
              </a:rPr>
              <a:t>，</a:t>
            </a:r>
            <a:r>
              <a:rPr dirty="0" sz="1000" spc="-5">
                <a:latin typeface="Arial"/>
                <a:cs typeface="Arial"/>
              </a:rPr>
              <a:t>Abecma</a:t>
            </a:r>
            <a:r>
              <a:rPr dirty="0" sz="1000" spc="-20">
                <a:latin typeface="Arial"/>
                <a:cs typeface="Arial"/>
              </a:rPr>
              <a:t> </a:t>
            </a:r>
            <a:r>
              <a:rPr dirty="0" sz="1000" spc="5">
                <a:latin typeface="PMingLiU"/>
                <a:cs typeface="PMingLiU"/>
              </a:rPr>
              <a:t>于</a:t>
            </a:r>
            <a:r>
              <a:rPr dirty="0" sz="1000" spc="30">
                <a:latin typeface="PMingLiU"/>
                <a:cs typeface="PMingLiU"/>
              </a:rPr>
              <a:t> </a:t>
            </a:r>
            <a:r>
              <a:rPr dirty="0" sz="1000" spc="-5">
                <a:latin typeface="Arial"/>
                <a:cs typeface="Arial"/>
              </a:rPr>
              <a:t>2021</a:t>
            </a:r>
            <a:r>
              <a:rPr dirty="0" sz="1000" spc="-20">
                <a:latin typeface="Arial"/>
                <a:cs typeface="Arial"/>
              </a:rPr>
              <a:t> </a:t>
            </a:r>
            <a:r>
              <a:rPr dirty="0" sz="1000" spc="5">
                <a:latin typeface="PMingLiU"/>
                <a:cs typeface="PMingLiU"/>
              </a:rPr>
              <a:t>年</a:t>
            </a:r>
            <a:r>
              <a:rPr dirty="0" sz="1000" spc="30">
                <a:latin typeface="PMingLiU"/>
                <a:cs typeface="PMingLiU"/>
              </a:rPr>
              <a:t> </a:t>
            </a:r>
            <a:r>
              <a:rPr dirty="0" sz="1000">
                <a:latin typeface="Arial"/>
                <a:cs typeface="Arial"/>
              </a:rPr>
              <a:t>3</a:t>
            </a:r>
            <a:r>
              <a:rPr dirty="0" sz="1000" spc="-25">
                <a:latin typeface="Arial"/>
                <a:cs typeface="Arial"/>
              </a:rPr>
              <a:t> </a:t>
            </a:r>
            <a:r>
              <a:rPr dirty="0" sz="1000" spc="5">
                <a:latin typeface="PMingLiU"/>
                <a:cs typeface="PMingLiU"/>
              </a:rPr>
              <a:t>月末获批</a:t>
            </a:r>
            <a:r>
              <a:rPr dirty="0" sz="1000" spc="-20">
                <a:latin typeface="PMingLiU"/>
                <a:cs typeface="PMingLiU"/>
              </a:rPr>
              <a:t>上</a:t>
            </a:r>
            <a:r>
              <a:rPr dirty="0" sz="1000" spc="5">
                <a:latin typeface="PMingLiU"/>
                <a:cs typeface="PMingLiU"/>
              </a:rPr>
              <a:t>市</a:t>
            </a:r>
            <a:r>
              <a:rPr dirty="0" sz="1000" spc="-10">
                <a:latin typeface="PMingLiU"/>
                <a:cs typeface="PMingLiU"/>
              </a:rPr>
              <a:t>，</a:t>
            </a:r>
            <a:r>
              <a:rPr dirty="0" sz="1000" spc="-10">
                <a:latin typeface="Arial"/>
                <a:cs typeface="Arial"/>
              </a:rPr>
              <a:t>9</a:t>
            </a:r>
            <a:r>
              <a:rPr dirty="0" sz="1000" spc="-20">
                <a:latin typeface="Arial"/>
                <a:cs typeface="Arial"/>
              </a:rPr>
              <a:t> </a:t>
            </a:r>
            <a:r>
              <a:rPr dirty="0" sz="1000" spc="5">
                <a:latin typeface="PMingLiU"/>
                <a:cs typeface="PMingLiU"/>
              </a:rPr>
              <a:t>个月完成</a:t>
            </a:r>
            <a:r>
              <a:rPr dirty="0" sz="1000" spc="35">
                <a:latin typeface="PMingLiU"/>
                <a:cs typeface="PMingLiU"/>
              </a:rPr>
              <a:t> </a:t>
            </a:r>
            <a:r>
              <a:rPr dirty="0" sz="1000" spc="-5">
                <a:latin typeface="Arial"/>
                <a:cs typeface="Arial"/>
              </a:rPr>
              <a:t>391</a:t>
            </a:r>
            <a:r>
              <a:rPr dirty="0" sz="1000" spc="-25">
                <a:latin typeface="Arial"/>
                <a:cs typeface="Arial"/>
              </a:rPr>
              <a:t> </a:t>
            </a:r>
            <a:r>
              <a:rPr dirty="0" sz="1000" spc="5">
                <a:latin typeface="PMingLiU"/>
                <a:cs typeface="PMingLiU"/>
              </a:rPr>
              <a:t>例回</a:t>
            </a:r>
            <a:r>
              <a:rPr dirty="0" sz="1000" spc="-20">
                <a:latin typeface="PMingLiU"/>
                <a:cs typeface="PMingLiU"/>
              </a:rPr>
              <a:t>输</a:t>
            </a:r>
            <a:r>
              <a:rPr dirty="0" sz="1000" spc="5">
                <a:latin typeface="PMingLiU"/>
                <a:cs typeface="PMingLiU"/>
              </a:rPr>
              <a:t>，折</a:t>
            </a:r>
            <a:r>
              <a:rPr dirty="0" sz="1000" spc="-20">
                <a:latin typeface="PMingLiU"/>
                <a:cs typeface="PMingLiU"/>
              </a:rPr>
              <a:t>合</a:t>
            </a:r>
            <a:r>
              <a:rPr dirty="0" sz="1000" spc="5">
                <a:latin typeface="PMingLiU"/>
                <a:cs typeface="PMingLiU"/>
              </a:rPr>
              <a:t>全 年约</a:t>
            </a:r>
            <a:r>
              <a:rPr dirty="0" sz="1000" spc="30">
                <a:latin typeface="PMingLiU"/>
                <a:cs typeface="PMingLiU"/>
              </a:rPr>
              <a:t> </a:t>
            </a:r>
            <a:r>
              <a:rPr dirty="0" sz="1000" spc="-5">
                <a:latin typeface="Arial"/>
                <a:cs typeface="Arial"/>
              </a:rPr>
              <a:t>521</a:t>
            </a:r>
            <a:r>
              <a:rPr dirty="0" sz="1000" spc="-15">
                <a:latin typeface="Arial"/>
                <a:cs typeface="Arial"/>
              </a:rPr>
              <a:t> </a:t>
            </a:r>
            <a:r>
              <a:rPr dirty="0" sz="1000" spc="5">
                <a:latin typeface="PMingLiU"/>
                <a:cs typeface="PMingLiU"/>
              </a:rPr>
              <a:t>例</a:t>
            </a:r>
            <a:r>
              <a:rPr dirty="0" sz="1000" spc="-5">
                <a:latin typeface="PMingLiU"/>
                <a:cs typeface="PMingLiU"/>
              </a:rPr>
              <a:t>，</a:t>
            </a:r>
            <a:r>
              <a:rPr dirty="0" sz="1000" spc="-5">
                <a:latin typeface="Arial"/>
                <a:cs typeface="Arial"/>
              </a:rPr>
              <a:t>2021</a:t>
            </a:r>
            <a:r>
              <a:rPr dirty="0" sz="1000" spc="-25">
                <a:latin typeface="Arial"/>
                <a:cs typeface="Arial"/>
              </a:rPr>
              <a:t> </a:t>
            </a:r>
            <a:r>
              <a:rPr dirty="0" sz="1000" spc="-20">
                <a:latin typeface="PMingLiU"/>
                <a:cs typeface="PMingLiU"/>
              </a:rPr>
              <a:t>年</a:t>
            </a:r>
            <a:r>
              <a:rPr dirty="0" sz="1000" spc="5">
                <a:latin typeface="PMingLiU"/>
                <a:cs typeface="PMingLiU"/>
              </a:rPr>
              <a:t>渗透</a:t>
            </a:r>
            <a:r>
              <a:rPr dirty="0" sz="1000" spc="-20">
                <a:latin typeface="PMingLiU"/>
                <a:cs typeface="PMingLiU"/>
              </a:rPr>
              <a:t>率</a:t>
            </a:r>
            <a:r>
              <a:rPr dirty="0" sz="1000" spc="5">
                <a:latin typeface="PMingLiU"/>
                <a:cs typeface="PMingLiU"/>
              </a:rPr>
              <a:t>约为</a:t>
            </a:r>
            <a:r>
              <a:rPr dirty="0" sz="1000" spc="40">
                <a:latin typeface="PMingLiU"/>
                <a:cs typeface="PMingLiU"/>
              </a:rPr>
              <a:t> </a:t>
            </a:r>
            <a:r>
              <a:rPr dirty="0" sz="1000" spc="-10">
                <a:latin typeface="Arial"/>
                <a:cs typeface="Arial"/>
              </a:rPr>
              <a:t>3.8%</a:t>
            </a:r>
            <a:r>
              <a:rPr dirty="0" sz="1000" spc="5">
                <a:latin typeface="PMingLiU"/>
                <a:cs typeface="PMingLiU"/>
              </a:rPr>
              <a:t>。根据</a:t>
            </a:r>
            <a:r>
              <a:rPr dirty="0" sz="1000" spc="35">
                <a:latin typeface="PMingLiU"/>
                <a:cs typeface="PMingLiU"/>
              </a:rPr>
              <a:t> </a:t>
            </a:r>
            <a:r>
              <a:rPr dirty="0" sz="1000" spc="-5">
                <a:latin typeface="Arial"/>
                <a:cs typeface="Arial"/>
              </a:rPr>
              <a:t>BMS</a:t>
            </a:r>
            <a:r>
              <a:rPr dirty="0" sz="1000" spc="-35">
                <a:latin typeface="Arial"/>
                <a:cs typeface="Arial"/>
              </a:rPr>
              <a:t> </a:t>
            </a:r>
            <a:r>
              <a:rPr dirty="0" sz="1000" spc="-20">
                <a:latin typeface="PMingLiU"/>
                <a:cs typeface="PMingLiU"/>
              </a:rPr>
              <a:t>电</a:t>
            </a:r>
            <a:r>
              <a:rPr dirty="0" sz="1000" spc="5">
                <a:latin typeface="PMingLiU"/>
                <a:cs typeface="PMingLiU"/>
              </a:rPr>
              <a:t>话会议</a:t>
            </a:r>
            <a:r>
              <a:rPr dirty="0" sz="1000" spc="-20">
                <a:latin typeface="PMingLiU"/>
                <a:cs typeface="PMingLiU"/>
              </a:rPr>
              <a:t>披</a:t>
            </a:r>
            <a:r>
              <a:rPr dirty="0" sz="1000" spc="5">
                <a:latin typeface="PMingLiU"/>
                <a:cs typeface="PMingLiU"/>
              </a:rPr>
              <a:t>露</a:t>
            </a:r>
            <a:r>
              <a:rPr dirty="0" sz="1000" spc="-5">
                <a:latin typeface="PMingLiU"/>
                <a:cs typeface="PMingLiU"/>
              </a:rPr>
              <a:t>，</a:t>
            </a:r>
            <a:r>
              <a:rPr dirty="0" sz="1000" spc="-5">
                <a:latin typeface="Arial"/>
                <a:cs typeface="Arial"/>
              </a:rPr>
              <a:t>Abecma</a:t>
            </a:r>
            <a:r>
              <a:rPr dirty="0" sz="1000" spc="-15">
                <a:latin typeface="Arial"/>
                <a:cs typeface="Arial"/>
              </a:rPr>
              <a:t> </a:t>
            </a:r>
            <a:r>
              <a:rPr dirty="0" sz="1000" spc="5">
                <a:latin typeface="PMingLiU"/>
                <a:cs typeface="PMingLiU"/>
              </a:rPr>
              <a:t>上</a:t>
            </a:r>
            <a:r>
              <a:rPr dirty="0" sz="1000" spc="-20">
                <a:latin typeface="PMingLiU"/>
                <a:cs typeface="PMingLiU"/>
              </a:rPr>
              <a:t>市</a:t>
            </a:r>
            <a:r>
              <a:rPr dirty="0" sz="1000" spc="5">
                <a:latin typeface="PMingLiU"/>
                <a:cs typeface="PMingLiU"/>
              </a:rPr>
              <a:t>首年 遭遇制</a:t>
            </a:r>
            <a:r>
              <a:rPr dirty="0" sz="1000" spc="-20">
                <a:latin typeface="PMingLiU"/>
                <a:cs typeface="PMingLiU"/>
              </a:rPr>
              <a:t>造</a:t>
            </a:r>
            <a:r>
              <a:rPr dirty="0" sz="1000" spc="5">
                <a:latin typeface="PMingLiU"/>
                <a:cs typeface="PMingLiU"/>
              </a:rPr>
              <a:t>瓶颈</a:t>
            </a:r>
            <a:r>
              <a:rPr dirty="0" sz="1000" spc="-20">
                <a:latin typeface="PMingLiU"/>
                <a:cs typeface="PMingLiU"/>
              </a:rPr>
              <a:t>，</a:t>
            </a:r>
            <a:r>
              <a:rPr dirty="0" sz="1000" spc="5">
                <a:latin typeface="PMingLiU"/>
                <a:cs typeface="PMingLiU"/>
              </a:rPr>
              <a:t>供给</a:t>
            </a:r>
            <a:r>
              <a:rPr dirty="0" sz="1000" spc="-20">
                <a:latin typeface="PMingLiU"/>
                <a:cs typeface="PMingLiU"/>
              </a:rPr>
              <a:t>不</a:t>
            </a:r>
            <a:r>
              <a:rPr dirty="0" sz="1000" spc="5">
                <a:latin typeface="PMingLiU"/>
                <a:cs typeface="PMingLiU"/>
              </a:rPr>
              <a:t>及需</a:t>
            </a:r>
            <a:r>
              <a:rPr dirty="0" sz="1000" spc="-20">
                <a:latin typeface="PMingLiU"/>
                <a:cs typeface="PMingLiU"/>
              </a:rPr>
              <a:t>求</a:t>
            </a:r>
            <a:r>
              <a:rPr dirty="0" sz="1000" spc="5">
                <a:latin typeface="PMingLiU"/>
                <a:cs typeface="PMingLiU"/>
              </a:rPr>
              <a:t>，</a:t>
            </a:r>
            <a:r>
              <a:rPr dirty="0" sz="1000" spc="-20">
                <a:latin typeface="PMingLiU"/>
                <a:cs typeface="PMingLiU"/>
              </a:rPr>
              <a:t>随</a:t>
            </a:r>
            <a:r>
              <a:rPr dirty="0" sz="1000" spc="5">
                <a:latin typeface="PMingLiU"/>
                <a:cs typeface="PMingLiU"/>
              </a:rPr>
              <a:t>着</a:t>
            </a:r>
            <a:r>
              <a:rPr dirty="0" sz="1000" spc="110">
                <a:latin typeface="PMingLiU"/>
                <a:cs typeface="PMingLiU"/>
              </a:rPr>
              <a:t> </a:t>
            </a:r>
            <a:r>
              <a:rPr dirty="0" sz="1000" spc="-5">
                <a:latin typeface="Arial"/>
                <a:cs typeface="Arial"/>
              </a:rPr>
              <a:t>2022</a:t>
            </a:r>
            <a:r>
              <a:rPr dirty="0" sz="1000" spc="30">
                <a:latin typeface="Arial"/>
                <a:cs typeface="Arial"/>
              </a:rPr>
              <a:t> </a:t>
            </a:r>
            <a:r>
              <a:rPr dirty="0" sz="1000" spc="5">
                <a:latin typeface="PMingLiU"/>
                <a:cs typeface="PMingLiU"/>
              </a:rPr>
              <a:t>年产</a:t>
            </a:r>
            <a:r>
              <a:rPr dirty="0" sz="1000" spc="-20">
                <a:latin typeface="PMingLiU"/>
                <a:cs typeface="PMingLiU"/>
              </a:rPr>
              <a:t>能</a:t>
            </a:r>
            <a:r>
              <a:rPr dirty="0" sz="1000" spc="5">
                <a:latin typeface="PMingLiU"/>
                <a:cs typeface="PMingLiU"/>
              </a:rPr>
              <a:t>扩</a:t>
            </a:r>
            <a:r>
              <a:rPr dirty="0" sz="1000" spc="-20">
                <a:latin typeface="PMingLiU"/>
                <a:cs typeface="PMingLiU"/>
              </a:rPr>
              <a:t>张</a:t>
            </a:r>
            <a:r>
              <a:rPr dirty="0" sz="1000" spc="5">
                <a:latin typeface="PMingLiU"/>
                <a:cs typeface="PMingLiU"/>
              </a:rPr>
              <a:t>，我们</a:t>
            </a:r>
            <a:r>
              <a:rPr dirty="0" sz="1000" spc="-20">
                <a:latin typeface="PMingLiU"/>
                <a:cs typeface="PMingLiU"/>
              </a:rPr>
              <a:t>预</a:t>
            </a:r>
            <a:r>
              <a:rPr dirty="0" sz="1000" spc="5">
                <a:latin typeface="PMingLiU"/>
                <a:cs typeface="PMingLiU"/>
              </a:rPr>
              <a:t>计上</a:t>
            </a:r>
            <a:r>
              <a:rPr dirty="0" sz="1000" spc="-20">
                <a:latin typeface="PMingLiU"/>
                <a:cs typeface="PMingLiU"/>
              </a:rPr>
              <a:t>市</a:t>
            </a:r>
            <a:r>
              <a:rPr dirty="0" sz="1000" spc="5">
                <a:latin typeface="PMingLiU"/>
                <a:cs typeface="PMingLiU"/>
              </a:rPr>
              <a:t>第二</a:t>
            </a:r>
            <a:r>
              <a:rPr dirty="0" sz="1000" spc="-20">
                <a:latin typeface="PMingLiU"/>
                <a:cs typeface="PMingLiU"/>
              </a:rPr>
              <a:t>年</a:t>
            </a:r>
            <a:r>
              <a:rPr dirty="0" sz="1000" spc="5">
                <a:latin typeface="PMingLiU"/>
                <a:cs typeface="PMingLiU"/>
              </a:rPr>
              <a:t>渗透</a:t>
            </a:r>
            <a:r>
              <a:rPr dirty="0" sz="1000" spc="-20">
                <a:latin typeface="PMingLiU"/>
                <a:cs typeface="PMingLiU"/>
              </a:rPr>
              <a:t>率</a:t>
            </a:r>
            <a:r>
              <a:rPr dirty="0" sz="1000" spc="5">
                <a:latin typeface="PMingLiU"/>
                <a:cs typeface="PMingLiU"/>
              </a:rPr>
              <a:t>大 幅增长至</a:t>
            </a:r>
            <a:r>
              <a:rPr dirty="0" sz="1000" spc="250">
                <a:latin typeface="PMingLiU"/>
                <a:cs typeface="PMingLiU"/>
              </a:rPr>
              <a:t> </a:t>
            </a:r>
            <a:r>
              <a:rPr dirty="0" sz="1000" spc="-5">
                <a:latin typeface="Arial"/>
                <a:cs typeface="Arial"/>
              </a:rPr>
              <a:t>9.0%</a:t>
            </a:r>
            <a:r>
              <a:rPr dirty="0" sz="1000" spc="5">
                <a:latin typeface="PMingLiU"/>
                <a:cs typeface="PMingLiU"/>
              </a:rPr>
              <a:t>。随着前线治疗获批</a:t>
            </a:r>
            <a:r>
              <a:rPr dirty="0" sz="1000">
                <a:latin typeface="PMingLiU"/>
                <a:cs typeface="PMingLiU"/>
              </a:rPr>
              <a:t>，</a:t>
            </a:r>
            <a:r>
              <a:rPr dirty="0" sz="1000">
                <a:latin typeface="Arial"/>
                <a:cs typeface="Arial"/>
              </a:rPr>
              <a:t>2026</a:t>
            </a:r>
            <a:r>
              <a:rPr dirty="0" sz="1000" spc="145">
                <a:latin typeface="Arial"/>
                <a:cs typeface="Arial"/>
              </a:rPr>
              <a:t> </a:t>
            </a:r>
            <a:r>
              <a:rPr dirty="0" sz="1000" spc="5">
                <a:latin typeface="PMingLiU"/>
                <a:cs typeface="PMingLiU"/>
              </a:rPr>
              <a:t>年渗透</a:t>
            </a:r>
            <a:r>
              <a:rPr dirty="0" sz="1000" spc="25">
                <a:latin typeface="PMingLiU"/>
                <a:cs typeface="PMingLiU"/>
              </a:rPr>
              <a:t>率</a:t>
            </a:r>
            <a:r>
              <a:rPr dirty="0" sz="1000" spc="5">
                <a:latin typeface="PMingLiU"/>
                <a:cs typeface="PMingLiU"/>
              </a:rPr>
              <a:t>略降，预计</a:t>
            </a:r>
            <a:r>
              <a:rPr dirty="0" sz="1000" spc="254">
                <a:latin typeface="PMingLiU"/>
                <a:cs typeface="PMingLiU"/>
              </a:rPr>
              <a:t> </a:t>
            </a:r>
            <a:r>
              <a:rPr dirty="0" sz="1000" spc="-5">
                <a:latin typeface="Arial"/>
                <a:cs typeface="Arial"/>
              </a:rPr>
              <a:t>2030</a:t>
            </a:r>
            <a:r>
              <a:rPr dirty="0" sz="1000" spc="150">
                <a:latin typeface="Arial"/>
                <a:cs typeface="Arial"/>
              </a:rPr>
              <a:t> </a:t>
            </a:r>
            <a:r>
              <a:rPr dirty="0" sz="1000" spc="5">
                <a:latin typeface="PMingLiU"/>
                <a:cs typeface="PMingLiU"/>
              </a:rPr>
              <a:t>年渗透率达到 </a:t>
            </a:r>
            <a:r>
              <a:rPr dirty="0" sz="1000" spc="-5">
                <a:latin typeface="Arial"/>
                <a:cs typeface="Arial"/>
              </a:rPr>
              <a:t>23.2%</a:t>
            </a:r>
            <a:r>
              <a:rPr dirty="0" sz="1000" spc="5">
                <a:latin typeface="PMingLiU"/>
                <a:cs typeface="PMingLiU"/>
              </a:rPr>
              <a:t>。国内</a:t>
            </a:r>
            <a:r>
              <a:rPr dirty="0" sz="1000" spc="-20">
                <a:latin typeface="PMingLiU"/>
                <a:cs typeface="PMingLiU"/>
              </a:rPr>
              <a:t>方</a:t>
            </a:r>
            <a:r>
              <a:rPr dirty="0" sz="1000" spc="5">
                <a:latin typeface="PMingLiU"/>
                <a:cs typeface="PMingLiU"/>
              </a:rPr>
              <a:t>面，</a:t>
            </a:r>
            <a:r>
              <a:rPr dirty="0" sz="1000" spc="-20">
                <a:latin typeface="PMingLiU"/>
                <a:cs typeface="PMingLiU"/>
              </a:rPr>
              <a:t>我</a:t>
            </a:r>
            <a:r>
              <a:rPr dirty="0" sz="1000" spc="5">
                <a:latin typeface="PMingLiU"/>
                <a:cs typeface="PMingLiU"/>
              </a:rPr>
              <a:t>们预</a:t>
            </a:r>
            <a:r>
              <a:rPr dirty="0" sz="1000" spc="-20">
                <a:latin typeface="PMingLiU"/>
                <a:cs typeface="PMingLiU"/>
              </a:rPr>
              <a:t>计</a:t>
            </a:r>
            <a:r>
              <a:rPr dirty="0" sz="1000" spc="5">
                <a:latin typeface="PMingLiU"/>
                <a:cs typeface="PMingLiU"/>
              </a:rPr>
              <a:t>首个</a:t>
            </a:r>
            <a:r>
              <a:rPr dirty="0" sz="1000" spc="130">
                <a:latin typeface="PMingLiU"/>
                <a:cs typeface="PMingLiU"/>
              </a:rPr>
              <a:t> </a:t>
            </a:r>
            <a:r>
              <a:rPr dirty="0" sz="1000">
                <a:latin typeface="Arial"/>
                <a:cs typeface="Arial"/>
              </a:rPr>
              <a:t>BCMA</a:t>
            </a:r>
            <a:r>
              <a:rPr dirty="0" sz="1000" spc="125">
                <a:latin typeface="Arial"/>
                <a:cs typeface="Arial"/>
              </a:rPr>
              <a:t> </a:t>
            </a:r>
            <a:r>
              <a:rPr dirty="0" sz="1000">
                <a:latin typeface="Arial"/>
                <a:cs typeface="Arial"/>
              </a:rPr>
              <a:t>CAR-T</a:t>
            </a:r>
            <a:r>
              <a:rPr dirty="0" sz="1000" spc="45">
                <a:latin typeface="Arial"/>
                <a:cs typeface="Arial"/>
              </a:rPr>
              <a:t> </a:t>
            </a:r>
            <a:r>
              <a:rPr dirty="0" sz="1000" spc="5">
                <a:latin typeface="PMingLiU"/>
                <a:cs typeface="PMingLiU"/>
              </a:rPr>
              <a:t>产</a:t>
            </a:r>
            <a:r>
              <a:rPr dirty="0" sz="1000" spc="-20">
                <a:latin typeface="PMingLiU"/>
                <a:cs typeface="PMingLiU"/>
              </a:rPr>
              <a:t>品</a:t>
            </a:r>
            <a:r>
              <a:rPr dirty="0" sz="1000" spc="5">
                <a:latin typeface="PMingLiU"/>
                <a:cs typeface="PMingLiU"/>
              </a:rPr>
              <a:t>于</a:t>
            </a:r>
            <a:r>
              <a:rPr dirty="0" sz="1000" spc="120">
                <a:latin typeface="PMingLiU"/>
                <a:cs typeface="PMingLiU"/>
              </a:rPr>
              <a:t> </a:t>
            </a:r>
            <a:r>
              <a:rPr dirty="0" sz="1000" spc="-5">
                <a:latin typeface="Arial"/>
                <a:cs typeface="Arial"/>
              </a:rPr>
              <a:t>2023</a:t>
            </a:r>
            <a:r>
              <a:rPr dirty="0" sz="1000" spc="55">
                <a:latin typeface="Arial"/>
                <a:cs typeface="Arial"/>
              </a:rPr>
              <a:t> </a:t>
            </a:r>
            <a:r>
              <a:rPr dirty="0" sz="1000" spc="5">
                <a:latin typeface="PMingLiU"/>
                <a:cs typeface="PMingLiU"/>
              </a:rPr>
              <a:t>年上市，预</a:t>
            </a:r>
            <a:r>
              <a:rPr dirty="0" sz="1000" spc="-20">
                <a:latin typeface="PMingLiU"/>
                <a:cs typeface="PMingLiU"/>
              </a:rPr>
              <a:t>计</a:t>
            </a:r>
            <a:r>
              <a:rPr dirty="0" sz="1000" spc="5">
                <a:latin typeface="PMingLiU"/>
                <a:cs typeface="PMingLiU"/>
              </a:rPr>
              <a:t>前线</a:t>
            </a:r>
            <a:r>
              <a:rPr dirty="0" sz="1000" spc="-20">
                <a:latin typeface="PMingLiU"/>
                <a:cs typeface="PMingLiU"/>
              </a:rPr>
              <a:t>治</a:t>
            </a:r>
            <a:r>
              <a:rPr dirty="0" sz="1000" spc="5">
                <a:latin typeface="PMingLiU"/>
                <a:cs typeface="PMingLiU"/>
              </a:rPr>
              <a:t>疗 于</a:t>
            </a:r>
            <a:r>
              <a:rPr dirty="0" sz="1000" spc="-25">
                <a:latin typeface="PMingLiU"/>
                <a:cs typeface="PMingLiU"/>
              </a:rPr>
              <a:t> </a:t>
            </a:r>
            <a:r>
              <a:rPr dirty="0" sz="1000" spc="-5">
                <a:latin typeface="Arial"/>
                <a:cs typeface="Arial"/>
              </a:rPr>
              <a:t>2028</a:t>
            </a:r>
            <a:r>
              <a:rPr dirty="0" sz="1000" spc="-70">
                <a:latin typeface="Arial"/>
                <a:cs typeface="Arial"/>
              </a:rPr>
              <a:t> </a:t>
            </a:r>
            <a:r>
              <a:rPr dirty="0" sz="1000" spc="5">
                <a:latin typeface="PMingLiU"/>
                <a:cs typeface="PMingLiU"/>
              </a:rPr>
              <a:t>年获批，国内</a:t>
            </a:r>
            <a:r>
              <a:rPr dirty="0" sz="1000" spc="-20">
                <a:latin typeface="PMingLiU"/>
                <a:cs typeface="PMingLiU"/>
              </a:rPr>
              <a:t>渗</a:t>
            </a:r>
            <a:r>
              <a:rPr dirty="0" sz="1000" spc="5">
                <a:latin typeface="PMingLiU"/>
                <a:cs typeface="PMingLiU"/>
              </a:rPr>
              <a:t>透率</a:t>
            </a:r>
            <a:r>
              <a:rPr dirty="0" sz="1000" spc="-20">
                <a:latin typeface="PMingLiU"/>
                <a:cs typeface="PMingLiU"/>
              </a:rPr>
              <a:t>增</a:t>
            </a:r>
            <a:r>
              <a:rPr dirty="0" sz="1000" spc="5">
                <a:latin typeface="PMingLiU"/>
                <a:cs typeface="PMingLiU"/>
              </a:rPr>
              <a:t>长曲</a:t>
            </a:r>
            <a:r>
              <a:rPr dirty="0" sz="1000" spc="-20">
                <a:latin typeface="PMingLiU"/>
                <a:cs typeface="PMingLiU"/>
              </a:rPr>
              <a:t>线</a:t>
            </a:r>
            <a:r>
              <a:rPr dirty="0" sz="1000" spc="5">
                <a:latin typeface="PMingLiU"/>
                <a:cs typeface="PMingLiU"/>
              </a:rPr>
              <a:t>参考</a:t>
            </a:r>
            <a:r>
              <a:rPr dirty="0" sz="1000" spc="-20">
                <a:latin typeface="PMingLiU"/>
                <a:cs typeface="PMingLiU"/>
              </a:rPr>
              <a:t>美</a:t>
            </a:r>
            <a:r>
              <a:rPr dirty="0" sz="1000" spc="5">
                <a:latin typeface="PMingLiU"/>
                <a:cs typeface="PMingLiU"/>
              </a:rPr>
              <a:t>国</a:t>
            </a:r>
            <a:r>
              <a:rPr dirty="0" sz="1000" spc="-20">
                <a:latin typeface="PMingLiU"/>
                <a:cs typeface="PMingLiU"/>
              </a:rPr>
              <a:t>市</a:t>
            </a:r>
            <a:r>
              <a:rPr dirty="0" sz="1000" spc="5">
                <a:latin typeface="PMingLiU"/>
                <a:cs typeface="PMingLiU"/>
              </a:rPr>
              <a:t>场</a:t>
            </a:r>
            <a:r>
              <a:rPr dirty="0" sz="1000" spc="-20">
                <a:latin typeface="PMingLiU"/>
                <a:cs typeface="PMingLiU"/>
              </a:rPr>
              <a:t>经</a:t>
            </a:r>
            <a:r>
              <a:rPr dirty="0" sz="1000" spc="5">
                <a:latin typeface="PMingLiU"/>
                <a:cs typeface="PMingLiU"/>
              </a:rPr>
              <a:t>验。</a:t>
            </a:r>
            <a:endParaRPr sz="1000">
              <a:latin typeface="PMingLiU"/>
              <a:cs typeface="PMingLiU"/>
            </a:endParaRPr>
          </a:p>
          <a:p>
            <a:pPr marL="241300" indent="-228600">
              <a:lnSpc>
                <a:spcPct val="100000"/>
              </a:lnSpc>
              <a:spcBef>
                <a:spcPts val="480"/>
              </a:spcBef>
              <a:buFont typeface="Arial"/>
              <a:buAutoNum type="arabicParenR" startAt="3"/>
              <a:tabLst>
                <a:tab pos="241300" algn="l"/>
              </a:tabLst>
            </a:pPr>
            <a:r>
              <a:rPr dirty="0" sz="1000" spc="5" b="1">
                <a:latin typeface="Microsoft JhengHei UI"/>
                <a:cs typeface="Microsoft JhengHei UI"/>
              </a:rPr>
              <a:t>产品定价</a:t>
            </a:r>
            <a:r>
              <a:rPr dirty="0" sz="1000" spc="-20">
                <a:latin typeface="PMingLiU"/>
                <a:cs typeface="PMingLiU"/>
              </a:rPr>
              <a:t>：</a:t>
            </a:r>
            <a:r>
              <a:rPr dirty="0" sz="1000" spc="5">
                <a:latin typeface="PMingLiU"/>
                <a:cs typeface="PMingLiU"/>
              </a:rPr>
              <a:t>海</a:t>
            </a:r>
            <a:r>
              <a:rPr dirty="0" sz="1000" spc="-20">
                <a:latin typeface="PMingLiU"/>
                <a:cs typeface="PMingLiU"/>
              </a:rPr>
              <a:t>外</a:t>
            </a:r>
            <a:r>
              <a:rPr dirty="0" sz="1000" spc="5">
                <a:latin typeface="PMingLiU"/>
                <a:cs typeface="PMingLiU"/>
              </a:rPr>
              <a:t>已上</a:t>
            </a:r>
            <a:r>
              <a:rPr dirty="0" sz="1000" spc="-20">
                <a:latin typeface="PMingLiU"/>
                <a:cs typeface="PMingLiU"/>
              </a:rPr>
              <a:t>市</a:t>
            </a:r>
            <a:r>
              <a:rPr dirty="0" sz="1000" spc="5">
                <a:latin typeface="PMingLiU"/>
                <a:cs typeface="PMingLiU"/>
              </a:rPr>
              <a:t>两款</a:t>
            </a:r>
            <a:r>
              <a:rPr dirty="0" sz="1000" spc="-20">
                <a:latin typeface="PMingLiU"/>
                <a:cs typeface="PMingLiU"/>
              </a:rPr>
              <a:t> </a:t>
            </a:r>
            <a:r>
              <a:rPr dirty="0" sz="1000">
                <a:latin typeface="Arial"/>
                <a:cs typeface="Arial"/>
              </a:rPr>
              <a:t>BCMA</a:t>
            </a:r>
            <a:r>
              <a:rPr dirty="0" sz="1000" spc="85">
                <a:latin typeface="Arial"/>
                <a:cs typeface="Arial"/>
              </a:rPr>
              <a:t> </a:t>
            </a:r>
            <a:r>
              <a:rPr dirty="0" sz="1000" spc="-5">
                <a:latin typeface="Arial"/>
                <a:cs typeface="Arial"/>
              </a:rPr>
              <a:t>CAR-T</a:t>
            </a:r>
            <a:r>
              <a:rPr dirty="0" sz="1000" spc="-55">
                <a:latin typeface="Arial"/>
                <a:cs typeface="Arial"/>
              </a:rPr>
              <a:t> </a:t>
            </a:r>
            <a:r>
              <a:rPr dirty="0" sz="1000" spc="-20">
                <a:latin typeface="PMingLiU"/>
                <a:cs typeface="PMingLiU"/>
              </a:rPr>
              <a:t>产</a:t>
            </a:r>
            <a:r>
              <a:rPr dirty="0" sz="1000" spc="5">
                <a:latin typeface="PMingLiU"/>
                <a:cs typeface="PMingLiU"/>
              </a:rPr>
              <a:t>品定</a:t>
            </a:r>
            <a:r>
              <a:rPr dirty="0" sz="1000" spc="-20">
                <a:latin typeface="PMingLiU"/>
                <a:cs typeface="PMingLiU"/>
              </a:rPr>
              <a:t>价分</a:t>
            </a:r>
            <a:r>
              <a:rPr dirty="0" sz="1000" spc="5">
                <a:latin typeface="PMingLiU"/>
                <a:cs typeface="PMingLiU"/>
              </a:rPr>
              <a:t>别为</a:t>
            </a:r>
            <a:r>
              <a:rPr dirty="0" sz="1000" spc="-15">
                <a:latin typeface="PMingLiU"/>
                <a:cs typeface="PMingLiU"/>
              </a:rPr>
              <a:t> </a:t>
            </a:r>
            <a:r>
              <a:rPr dirty="0" sz="1000">
                <a:latin typeface="Arial"/>
                <a:cs typeface="Arial"/>
              </a:rPr>
              <a:t>Abecma</a:t>
            </a:r>
            <a:r>
              <a:rPr dirty="0" sz="1000" spc="-70">
                <a:latin typeface="Arial"/>
                <a:cs typeface="Arial"/>
              </a:rPr>
              <a:t> </a:t>
            </a:r>
            <a:r>
              <a:rPr dirty="0" sz="1000" spc="5">
                <a:latin typeface="PMingLiU"/>
                <a:cs typeface="PMingLiU"/>
              </a:rPr>
              <a:t>定价</a:t>
            </a:r>
            <a:r>
              <a:rPr dirty="0" sz="1000" spc="-20">
                <a:latin typeface="PMingLiU"/>
                <a:cs typeface="PMingLiU"/>
              </a:rPr>
              <a:t> </a:t>
            </a:r>
            <a:r>
              <a:rPr dirty="0" sz="1000" spc="-5">
                <a:latin typeface="Arial"/>
                <a:cs typeface="Arial"/>
              </a:rPr>
              <a:t>41.95</a:t>
            </a:r>
            <a:r>
              <a:rPr dirty="0" sz="1000" spc="-70">
                <a:latin typeface="Arial"/>
                <a:cs typeface="Arial"/>
              </a:rPr>
              <a:t> </a:t>
            </a:r>
            <a:r>
              <a:rPr dirty="0" sz="1000" spc="5">
                <a:latin typeface="PMingLiU"/>
                <a:cs typeface="PMingLiU"/>
              </a:rPr>
              <a:t>万美元</a:t>
            </a:r>
            <a:endParaRPr sz="1000">
              <a:latin typeface="PMingLiU"/>
              <a:cs typeface="PMingLiU"/>
            </a:endParaRPr>
          </a:p>
          <a:p>
            <a:pPr algn="just" marL="241300" marR="5080">
              <a:lnSpc>
                <a:spcPct val="140000"/>
              </a:lnSpc>
            </a:pPr>
            <a:r>
              <a:rPr dirty="0" sz="1000" spc="5">
                <a:latin typeface="Arial"/>
                <a:cs typeface="Arial"/>
              </a:rPr>
              <a:t>/</a:t>
            </a:r>
            <a:r>
              <a:rPr dirty="0" sz="1000" spc="5">
                <a:latin typeface="PMingLiU"/>
                <a:cs typeface="PMingLiU"/>
              </a:rPr>
              <a:t>针</a:t>
            </a:r>
            <a:r>
              <a:rPr dirty="0" sz="1000" spc="-5">
                <a:latin typeface="PMingLiU"/>
                <a:cs typeface="PMingLiU"/>
              </a:rPr>
              <a:t>，</a:t>
            </a:r>
            <a:r>
              <a:rPr dirty="0" sz="1000" spc="-5">
                <a:latin typeface="Arial"/>
                <a:cs typeface="Arial"/>
              </a:rPr>
              <a:t>Carvykti</a:t>
            </a:r>
            <a:r>
              <a:rPr dirty="0" sz="1000" spc="-35">
                <a:latin typeface="Arial"/>
                <a:cs typeface="Arial"/>
              </a:rPr>
              <a:t> </a:t>
            </a:r>
            <a:r>
              <a:rPr dirty="0" sz="1000" spc="5">
                <a:latin typeface="PMingLiU"/>
                <a:cs typeface="PMingLiU"/>
              </a:rPr>
              <a:t>定价</a:t>
            </a:r>
            <a:r>
              <a:rPr dirty="0" sz="1000" spc="45">
                <a:latin typeface="PMingLiU"/>
                <a:cs typeface="PMingLiU"/>
              </a:rPr>
              <a:t> </a:t>
            </a:r>
            <a:r>
              <a:rPr dirty="0" sz="1000" spc="-10">
                <a:latin typeface="Arial"/>
                <a:cs typeface="Arial"/>
              </a:rPr>
              <a:t>46.5</a:t>
            </a:r>
            <a:r>
              <a:rPr dirty="0" sz="1000" spc="-35">
                <a:latin typeface="Arial"/>
                <a:cs typeface="Arial"/>
              </a:rPr>
              <a:t> </a:t>
            </a:r>
            <a:r>
              <a:rPr dirty="0" sz="1000" spc="5">
                <a:latin typeface="PMingLiU"/>
                <a:cs typeface="PMingLiU"/>
              </a:rPr>
              <a:t>万美</a:t>
            </a:r>
            <a:r>
              <a:rPr dirty="0" sz="1000" spc="-20">
                <a:latin typeface="PMingLiU"/>
                <a:cs typeface="PMingLiU"/>
              </a:rPr>
              <a:t>元</a:t>
            </a:r>
            <a:r>
              <a:rPr dirty="0" sz="1000" spc="5">
                <a:latin typeface="Arial"/>
                <a:cs typeface="Arial"/>
              </a:rPr>
              <a:t>/</a:t>
            </a:r>
            <a:r>
              <a:rPr dirty="0" sz="1000" spc="5">
                <a:latin typeface="PMingLiU"/>
                <a:cs typeface="PMingLiU"/>
              </a:rPr>
              <a:t>针</a:t>
            </a:r>
            <a:r>
              <a:rPr dirty="0" sz="1000" spc="-20">
                <a:latin typeface="PMingLiU"/>
                <a:cs typeface="PMingLiU"/>
              </a:rPr>
              <a:t>，</a:t>
            </a:r>
            <a:r>
              <a:rPr dirty="0" sz="1000" spc="5">
                <a:latin typeface="PMingLiU"/>
                <a:cs typeface="PMingLiU"/>
              </a:rPr>
              <a:t>美国</a:t>
            </a:r>
            <a:r>
              <a:rPr dirty="0" sz="1000" spc="-20">
                <a:latin typeface="PMingLiU"/>
                <a:cs typeface="PMingLiU"/>
              </a:rPr>
              <a:t>市</a:t>
            </a:r>
            <a:r>
              <a:rPr dirty="0" sz="1000" spc="5">
                <a:latin typeface="PMingLiU"/>
                <a:cs typeface="PMingLiU"/>
              </a:rPr>
              <a:t>场我</a:t>
            </a:r>
            <a:r>
              <a:rPr dirty="0" sz="1000" spc="-20">
                <a:latin typeface="PMingLiU"/>
                <a:cs typeface="PMingLiU"/>
              </a:rPr>
              <a:t>们</a:t>
            </a:r>
            <a:r>
              <a:rPr dirty="0" sz="1000" spc="5">
                <a:latin typeface="PMingLiU"/>
                <a:cs typeface="PMingLiU"/>
              </a:rPr>
              <a:t>假</a:t>
            </a:r>
            <a:r>
              <a:rPr dirty="0" sz="1000" spc="-20">
                <a:latin typeface="PMingLiU"/>
                <a:cs typeface="PMingLiU"/>
              </a:rPr>
              <a:t>设</a:t>
            </a:r>
            <a:r>
              <a:rPr dirty="0" sz="1000" spc="5">
                <a:latin typeface="PMingLiU"/>
                <a:cs typeface="PMingLiU"/>
              </a:rPr>
              <a:t>前线适</a:t>
            </a:r>
            <a:r>
              <a:rPr dirty="0" sz="1000" spc="-20">
                <a:latin typeface="PMingLiU"/>
                <a:cs typeface="PMingLiU"/>
              </a:rPr>
              <a:t>应</a:t>
            </a:r>
            <a:r>
              <a:rPr dirty="0" sz="1000" spc="5">
                <a:latin typeface="PMingLiU"/>
                <a:cs typeface="PMingLiU"/>
              </a:rPr>
              <a:t>症获</a:t>
            </a:r>
            <a:r>
              <a:rPr dirty="0" sz="1000" spc="-20">
                <a:latin typeface="PMingLiU"/>
                <a:cs typeface="PMingLiU"/>
              </a:rPr>
              <a:t>批</a:t>
            </a:r>
            <a:r>
              <a:rPr dirty="0" sz="1000" spc="5">
                <a:latin typeface="PMingLiU"/>
                <a:cs typeface="PMingLiU"/>
              </a:rPr>
              <a:t>前每</a:t>
            </a:r>
            <a:r>
              <a:rPr dirty="0" sz="1000" spc="-20">
                <a:latin typeface="PMingLiU"/>
                <a:cs typeface="PMingLiU"/>
              </a:rPr>
              <a:t>年</a:t>
            </a:r>
            <a:r>
              <a:rPr dirty="0" sz="1000" spc="5">
                <a:latin typeface="PMingLiU"/>
                <a:cs typeface="PMingLiU"/>
              </a:rPr>
              <a:t>价格</a:t>
            </a:r>
            <a:r>
              <a:rPr dirty="0" sz="1000" spc="-20">
                <a:latin typeface="PMingLiU"/>
                <a:cs typeface="PMingLiU"/>
              </a:rPr>
              <a:t>降</a:t>
            </a:r>
            <a:r>
              <a:rPr dirty="0" sz="1000" spc="5">
                <a:latin typeface="PMingLiU"/>
                <a:cs typeface="PMingLiU"/>
              </a:rPr>
              <a:t>幅 </a:t>
            </a:r>
            <a:r>
              <a:rPr dirty="0" sz="1000" spc="-5">
                <a:latin typeface="Arial"/>
                <a:cs typeface="Arial"/>
              </a:rPr>
              <a:t>3%</a:t>
            </a:r>
            <a:r>
              <a:rPr dirty="0" sz="1000" spc="-5">
                <a:latin typeface="PMingLiU"/>
                <a:cs typeface="PMingLiU"/>
              </a:rPr>
              <a:t>，</a:t>
            </a:r>
            <a:r>
              <a:rPr dirty="0" sz="1000" spc="5">
                <a:latin typeface="PMingLiU"/>
                <a:cs typeface="PMingLiU"/>
              </a:rPr>
              <a:t>之后每</a:t>
            </a:r>
            <a:r>
              <a:rPr dirty="0" sz="1000" spc="-20">
                <a:latin typeface="PMingLiU"/>
                <a:cs typeface="PMingLiU"/>
              </a:rPr>
              <a:t>年</a:t>
            </a:r>
            <a:r>
              <a:rPr dirty="0" sz="1000" spc="5">
                <a:latin typeface="PMingLiU"/>
                <a:cs typeface="PMingLiU"/>
              </a:rPr>
              <a:t>价</a:t>
            </a:r>
            <a:r>
              <a:rPr dirty="0" sz="1000" spc="-20">
                <a:latin typeface="PMingLiU"/>
                <a:cs typeface="PMingLiU"/>
              </a:rPr>
              <a:t>格</a:t>
            </a:r>
            <a:r>
              <a:rPr dirty="0" sz="1000" spc="5">
                <a:latin typeface="PMingLiU"/>
                <a:cs typeface="PMingLiU"/>
              </a:rPr>
              <a:t>下</a:t>
            </a:r>
            <a:r>
              <a:rPr dirty="0" sz="1000" spc="175">
                <a:latin typeface="PMingLiU"/>
                <a:cs typeface="PMingLiU"/>
              </a:rPr>
              <a:t>降</a:t>
            </a:r>
            <a:r>
              <a:rPr dirty="0" sz="1000" spc="-5">
                <a:latin typeface="Arial"/>
                <a:cs typeface="Arial"/>
              </a:rPr>
              <a:t>10%</a:t>
            </a:r>
            <a:r>
              <a:rPr dirty="0" sz="1000" spc="5">
                <a:latin typeface="PMingLiU"/>
                <a:cs typeface="PMingLiU"/>
              </a:rPr>
              <a:t>。</a:t>
            </a:r>
            <a:r>
              <a:rPr dirty="0" sz="1000" spc="-20">
                <a:latin typeface="PMingLiU"/>
                <a:cs typeface="PMingLiU"/>
              </a:rPr>
              <a:t>国</a:t>
            </a:r>
            <a:r>
              <a:rPr dirty="0" sz="1000" spc="5">
                <a:latin typeface="PMingLiU"/>
                <a:cs typeface="PMingLiU"/>
              </a:rPr>
              <a:t>内方</a:t>
            </a:r>
            <a:r>
              <a:rPr dirty="0" sz="1000" spc="-20">
                <a:latin typeface="PMingLiU"/>
                <a:cs typeface="PMingLiU"/>
              </a:rPr>
              <a:t>面</a:t>
            </a:r>
            <a:r>
              <a:rPr dirty="0" sz="1000" spc="5">
                <a:latin typeface="PMingLiU"/>
                <a:cs typeface="PMingLiU"/>
              </a:rPr>
              <a:t>，</a:t>
            </a:r>
            <a:r>
              <a:rPr dirty="0" sz="1000" spc="-20">
                <a:latin typeface="PMingLiU"/>
                <a:cs typeface="PMingLiU"/>
              </a:rPr>
              <a:t>我</a:t>
            </a:r>
            <a:r>
              <a:rPr dirty="0" sz="1000" spc="5">
                <a:latin typeface="PMingLiU"/>
                <a:cs typeface="PMingLiU"/>
              </a:rPr>
              <a:t>们假</a:t>
            </a:r>
            <a:r>
              <a:rPr dirty="0" sz="1000" spc="-20">
                <a:latin typeface="PMingLiU"/>
                <a:cs typeface="PMingLiU"/>
              </a:rPr>
              <a:t>设前</a:t>
            </a:r>
            <a:r>
              <a:rPr dirty="0" sz="1000" spc="5">
                <a:latin typeface="PMingLiU"/>
                <a:cs typeface="PMingLiU"/>
              </a:rPr>
              <a:t>线适应</a:t>
            </a:r>
            <a:r>
              <a:rPr dirty="0" sz="1000" spc="-20">
                <a:latin typeface="PMingLiU"/>
                <a:cs typeface="PMingLiU"/>
              </a:rPr>
              <a:t>症</a:t>
            </a:r>
            <a:r>
              <a:rPr dirty="0" sz="1000" spc="5">
                <a:latin typeface="PMingLiU"/>
                <a:cs typeface="PMingLiU"/>
              </a:rPr>
              <a:t>获批</a:t>
            </a:r>
            <a:r>
              <a:rPr dirty="0" sz="1000" spc="-15">
                <a:latin typeface="PMingLiU"/>
                <a:cs typeface="PMingLiU"/>
              </a:rPr>
              <a:t>前</a:t>
            </a:r>
            <a:r>
              <a:rPr dirty="0" sz="1000" spc="5">
                <a:latin typeface="Arial"/>
                <a:cs typeface="Arial"/>
              </a:rPr>
              <a:t>/</a:t>
            </a:r>
            <a:r>
              <a:rPr dirty="0" sz="1000" spc="5">
                <a:latin typeface="PMingLiU"/>
                <a:cs typeface="PMingLiU"/>
              </a:rPr>
              <a:t>后</a:t>
            </a:r>
            <a:r>
              <a:rPr dirty="0" sz="1000" spc="-20">
                <a:latin typeface="PMingLiU"/>
                <a:cs typeface="PMingLiU"/>
              </a:rPr>
              <a:t>每</a:t>
            </a:r>
            <a:r>
              <a:rPr dirty="0" sz="1000" spc="5">
                <a:latin typeface="PMingLiU"/>
                <a:cs typeface="PMingLiU"/>
              </a:rPr>
              <a:t>年</a:t>
            </a:r>
            <a:r>
              <a:rPr dirty="0" sz="1000" spc="-20">
                <a:latin typeface="PMingLiU"/>
                <a:cs typeface="PMingLiU"/>
              </a:rPr>
              <a:t>价</a:t>
            </a:r>
            <a:r>
              <a:rPr dirty="0" sz="1000" spc="5">
                <a:latin typeface="PMingLiU"/>
                <a:cs typeface="PMingLiU"/>
              </a:rPr>
              <a:t>格降幅 分别为</a:t>
            </a:r>
            <a:r>
              <a:rPr dirty="0" sz="1000" spc="-25">
                <a:latin typeface="PMingLiU"/>
                <a:cs typeface="PMingLiU"/>
              </a:rPr>
              <a:t> </a:t>
            </a:r>
            <a:r>
              <a:rPr dirty="0" sz="1000" spc="-5">
                <a:latin typeface="Arial"/>
                <a:cs typeface="Arial"/>
              </a:rPr>
              <a:t>5%/15%</a:t>
            </a:r>
            <a:r>
              <a:rPr dirty="0" sz="1000" spc="5">
                <a:latin typeface="PMingLiU"/>
                <a:cs typeface="PMingLiU"/>
              </a:rPr>
              <a:t>。</a:t>
            </a:r>
            <a:endParaRPr sz="1000">
              <a:latin typeface="PMingLiU"/>
              <a:cs typeface="PMingLiU"/>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42161"/>
            <a:ext cx="5071745" cy="6423660"/>
          </a:xfrm>
          <a:prstGeom prst="rect">
            <a:avLst/>
          </a:prstGeom>
        </p:spPr>
        <p:txBody>
          <a:bodyPr wrap="square" lIns="0" tIns="11430" rIns="0" bIns="0" rtlCol="0" vert="horz">
            <a:spAutoFit/>
          </a:bodyPr>
          <a:lstStyle/>
          <a:p>
            <a:pPr marL="12700">
              <a:lnSpc>
                <a:spcPct val="100000"/>
              </a:lnSpc>
              <a:spcBef>
                <a:spcPts val="90"/>
              </a:spcBef>
            </a:pPr>
            <a:r>
              <a:rPr dirty="0" sz="1400" spc="10" b="1">
                <a:solidFill>
                  <a:srgbClr val="C00000"/>
                </a:solidFill>
                <a:latin typeface="Microsoft JhengHei UI"/>
                <a:cs typeface="Microsoft JhengHei UI"/>
              </a:rPr>
              <a:t>血</a:t>
            </a:r>
            <a:r>
              <a:rPr dirty="0" sz="1400" spc="-10" b="1">
                <a:solidFill>
                  <a:srgbClr val="C00000"/>
                </a:solidFill>
                <a:latin typeface="Microsoft JhengHei UI"/>
                <a:cs typeface="Microsoft JhengHei UI"/>
              </a:rPr>
              <a:t>液</a:t>
            </a:r>
            <a:r>
              <a:rPr dirty="0" sz="1400" spc="15" b="1">
                <a:solidFill>
                  <a:srgbClr val="C00000"/>
                </a:solidFill>
                <a:latin typeface="Microsoft JhengHei UI"/>
                <a:cs typeface="Microsoft JhengHei UI"/>
              </a:rPr>
              <a:t>瘤</a:t>
            </a:r>
            <a:r>
              <a:rPr dirty="0" sz="1400" spc="-10" b="1">
                <a:solidFill>
                  <a:srgbClr val="C00000"/>
                </a:solidFill>
                <a:latin typeface="Microsoft JhengHei UI"/>
                <a:cs typeface="Microsoft JhengHei UI"/>
              </a:rPr>
              <a:t>篇：</a:t>
            </a:r>
            <a:r>
              <a:rPr dirty="0" sz="1400" spc="55" b="1">
                <a:solidFill>
                  <a:srgbClr val="C00000"/>
                </a:solidFill>
                <a:latin typeface="Microsoft JhengHei UI"/>
                <a:cs typeface="Microsoft JhengHei UI"/>
              </a:rPr>
              <a:t> </a:t>
            </a:r>
            <a:r>
              <a:rPr dirty="0" sz="1400" spc="-15" b="1">
                <a:solidFill>
                  <a:srgbClr val="C00000"/>
                </a:solidFill>
                <a:latin typeface="Arial"/>
                <a:cs typeface="Arial"/>
              </a:rPr>
              <a:t>CAR-T</a:t>
            </a:r>
            <a:r>
              <a:rPr dirty="0" sz="1400" spc="-65" b="1">
                <a:solidFill>
                  <a:srgbClr val="C00000"/>
                </a:solidFill>
                <a:latin typeface="Arial"/>
                <a:cs typeface="Arial"/>
              </a:rPr>
              <a:t> </a:t>
            </a:r>
            <a:r>
              <a:rPr dirty="0" sz="1400" spc="10" b="1">
                <a:solidFill>
                  <a:srgbClr val="C00000"/>
                </a:solidFill>
                <a:latin typeface="Microsoft JhengHei UI"/>
                <a:cs typeface="Microsoft JhengHei UI"/>
              </a:rPr>
              <a:t>治疗优</a:t>
            </a:r>
            <a:r>
              <a:rPr dirty="0" sz="1400" spc="-10" b="1">
                <a:solidFill>
                  <a:srgbClr val="C00000"/>
                </a:solidFill>
                <a:latin typeface="Microsoft JhengHei UI"/>
                <a:cs typeface="Microsoft JhengHei UI"/>
              </a:rPr>
              <a:t>势</a:t>
            </a:r>
            <a:r>
              <a:rPr dirty="0" sz="1400" spc="10" b="1">
                <a:solidFill>
                  <a:srgbClr val="C00000"/>
                </a:solidFill>
                <a:latin typeface="Microsoft JhengHei UI"/>
                <a:cs typeface="Microsoft JhengHei UI"/>
              </a:rPr>
              <a:t>明</a:t>
            </a:r>
            <a:r>
              <a:rPr dirty="0" sz="1400" spc="-10" b="1">
                <a:solidFill>
                  <a:srgbClr val="C00000"/>
                </a:solidFill>
                <a:latin typeface="Microsoft JhengHei UI"/>
                <a:cs typeface="Microsoft JhengHei UI"/>
              </a:rPr>
              <a:t>显</a:t>
            </a:r>
            <a:r>
              <a:rPr dirty="0" sz="1400" spc="10" b="1">
                <a:solidFill>
                  <a:srgbClr val="C00000"/>
                </a:solidFill>
                <a:latin typeface="Microsoft JhengHei UI"/>
                <a:cs typeface="Microsoft JhengHei UI"/>
              </a:rPr>
              <a:t>，</a:t>
            </a:r>
            <a:r>
              <a:rPr dirty="0" sz="1400" spc="-10" b="1">
                <a:solidFill>
                  <a:srgbClr val="C00000"/>
                </a:solidFill>
                <a:latin typeface="Microsoft JhengHei UI"/>
                <a:cs typeface="Microsoft JhengHei UI"/>
              </a:rPr>
              <a:t>适</a:t>
            </a:r>
            <a:r>
              <a:rPr dirty="0" sz="1400" spc="10" b="1">
                <a:solidFill>
                  <a:srgbClr val="C00000"/>
                </a:solidFill>
                <a:latin typeface="Microsoft JhengHei UI"/>
                <a:cs typeface="Microsoft JhengHei UI"/>
              </a:rPr>
              <a:t>应</a:t>
            </a:r>
            <a:r>
              <a:rPr dirty="0" sz="1400" spc="5" b="1">
                <a:solidFill>
                  <a:srgbClr val="C00000"/>
                </a:solidFill>
                <a:latin typeface="Microsoft JhengHei UI"/>
                <a:cs typeface="Microsoft JhengHei UI"/>
              </a:rPr>
              <a:t>症</a:t>
            </a:r>
            <a:r>
              <a:rPr dirty="0" sz="1400" spc="10" b="1">
                <a:solidFill>
                  <a:srgbClr val="C00000"/>
                </a:solidFill>
                <a:latin typeface="Microsoft JhengHei UI"/>
                <a:cs typeface="Microsoft JhengHei UI"/>
              </a:rPr>
              <a:t>持</a:t>
            </a:r>
            <a:r>
              <a:rPr dirty="0" sz="1400" spc="-10" b="1">
                <a:solidFill>
                  <a:srgbClr val="C00000"/>
                </a:solidFill>
                <a:latin typeface="Microsoft JhengHei UI"/>
                <a:cs typeface="Microsoft JhengHei UI"/>
              </a:rPr>
              <a:t>续拓展</a:t>
            </a:r>
            <a:endParaRPr sz="1400">
              <a:latin typeface="Microsoft JhengHei UI"/>
              <a:cs typeface="Microsoft JhengHei UI"/>
            </a:endParaRPr>
          </a:p>
          <a:p>
            <a:pPr marL="12700">
              <a:lnSpc>
                <a:spcPct val="100000"/>
              </a:lnSpc>
              <a:spcBef>
                <a:spcPts val="1285"/>
              </a:spcBef>
            </a:pPr>
            <a:r>
              <a:rPr dirty="0" sz="1200" spc="-5" b="1">
                <a:solidFill>
                  <a:srgbClr val="585858"/>
                </a:solidFill>
                <a:latin typeface="Arial"/>
                <a:cs typeface="Arial"/>
              </a:rPr>
              <a:t>CD19</a:t>
            </a:r>
            <a:r>
              <a:rPr dirty="0" sz="1200" b="1">
                <a:solidFill>
                  <a:srgbClr val="585858"/>
                </a:solidFill>
                <a:latin typeface="Arial"/>
                <a:cs typeface="Arial"/>
              </a:rPr>
              <a:t> </a:t>
            </a:r>
            <a:r>
              <a:rPr dirty="0" sz="1200" spc="-10" b="1">
                <a:solidFill>
                  <a:srgbClr val="585858"/>
                </a:solidFill>
                <a:latin typeface="Arial"/>
                <a:cs typeface="Arial"/>
              </a:rPr>
              <a:t>CAR-T</a:t>
            </a:r>
            <a:r>
              <a:rPr dirty="0" sz="1200" spc="-40" b="1">
                <a:solidFill>
                  <a:srgbClr val="585858"/>
                </a:solidFill>
                <a:latin typeface="Arial"/>
                <a:cs typeface="Arial"/>
              </a:rPr>
              <a:t> </a:t>
            </a:r>
            <a:r>
              <a:rPr dirty="0" sz="1200" b="1">
                <a:solidFill>
                  <a:srgbClr val="585858"/>
                </a:solidFill>
                <a:latin typeface="Microsoft JhengHei UI"/>
                <a:cs typeface="Microsoft JhengHei UI"/>
              </a:rPr>
              <a:t>后线治疗</a:t>
            </a:r>
            <a:r>
              <a:rPr dirty="0" sz="1200" spc="35" b="1">
                <a:solidFill>
                  <a:srgbClr val="585858"/>
                </a:solidFill>
                <a:latin typeface="Microsoft JhengHei UI"/>
                <a:cs typeface="Microsoft JhengHei UI"/>
              </a:rPr>
              <a:t> </a:t>
            </a:r>
            <a:r>
              <a:rPr dirty="0" sz="1200" spc="-10" b="1">
                <a:solidFill>
                  <a:srgbClr val="585858"/>
                </a:solidFill>
                <a:latin typeface="Arial"/>
                <a:cs typeface="Arial"/>
              </a:rPr>
              <a:t>r/r</a:t>
            </a:r>
            <a:r>
              <a:rPr dirty="0" sz="1200" spc="-15" b="1">
                <a:solidFill>
                  <a:srgbClr val="585858"/>
                </a:solidFill>
                <a:latin typeface="Arial"/>
                <a:cs typeface="Arial"/>
              </a:rPr>
              <a:t> </a:t>
            </a:r>
            <a:r>
              <a:rPr dirty="0" sz="1200" b="1">
                <a:solidFill>
                  <a:srgbClr val="585858"/>
                </a:solidFill>
                <a:latin typeface="Arial"/>
                <a:cs typeface="Arial"/>
              </a:rPr>
              <a:t>LBCL</a:t>
            </a:r>
            <a:r>
              <a:rPr dirty="0" sz="1200" spc="-55" b="1">
                <a:solidFill>
                  <a:srgbClr val="585858"/>
                </a:solidFill>
                <a:latin typeface="Arial"/>
                <a:cs typeface="Arial"/>
              </a:rPr>
              <a:t> </a:t>
            </a:r>
            <a:r>
              <a:rPr dirty="0" sz="1200" b="1">
                <a:solidFill>
                  <a:srgbClr val="585858"/>
                </a:solidFill>
                <a:latin typeface="Microsoft JhengHei UI"/>
                <a:cs typeface="Microsoft JhengHei UI"/>
              </a:rPr>
              <a:t>疗效优势显著</a:t>
            </a:r>
            <a:r>
              <a:rPr dirty="0" sz="1200" spc="30" b="1">
                <a:solidFill>
                  <a:srgbClr val="585858"/>
                </a:solidFill>
                <a:latin typeface="Microsoft JhengHei UI"/>
                <a:cs typeface="Microsoft JhengHei UI"/>
              </a:rPr>
              <a:t> </a:t>
            </a:r>
            <a:r>
              <a:rPr dirty="0" sz="1200" b="1">
                <a:solidFill>
                  <a:srgbClr val="585858"/>
                </a:solidFill>
                <a:latin typeface="Microsoft JhengHei UI"/>
                <a:cs typeface="Microsoft JhengHei UI"/>
              </a:rPr>
              <a:t>，长期随访现治愈潜力</a:t>
            </a:r>
            <a:endParaRPr sz="1200">
              <a:latin typeface="Microsoft JhengHei UI"/>
              <a:cs typeface="Microsoft JhengHei UI"/>
            </a:endParaRPr>
          </a:p>
          <a:p>
            <a:pPr algn="just" marL="12700" marR="5080">
              <a:lnSpc>
                <a:spcPct val="139500"/>
              </a:lnSpc>
              <a:spcBef>
                <a:spcPts val="495"/>
              </a:spcBef>
            </a:pPr>
            <a:r>
              <a:rPr dirty="0" sz="1000" spc="5">
                <a:latin typeface="PMingLiU"/>
                <a:cs typeface="PMingLiU"/>
              </a:rPr>
              <a:t>目前全</a:t>
            </a:r>
            <a:r>
              <a:rPr dirty="0" sz="1000" spc="-20">
                <a:latin typeface="PMingLiU"/>
                <a:cs typeface="PMingLiU"/>
              </a:rPr>
              <a:t>球</a:t>
            </a:r>
            <a:r>
              <a:rPr dirty="0" sz="1000" spc="5">
                <a:latin typeface="PMingLiU"/>
                <a:cs typeface="PMingLiU"/>
              </a:rPr>
              <a:t>商业</a:t>
            </a:r>
            <a:r>
              <a:rPr dirty="0" sz="1000" spc="-20">
                <a:latin typeface="PMingLiU"/>
                <a:cs typeface="PMingLiU"/>
              </a:rPr>
              <a:t>化</a:t>
            </a:r>
            <a:r>
              <a:rPr dirty="0" sz="1000" spc="5">
                <a:latin typeface="PMingLiU"/>
                <a:cs typeface="PMingLiU"/>
              </a:rPr>
              <a:t>阶段</a:t>
            </a:r>
            <a:r>
              <a:rPr dirty="0" sz="1000" spc="-20">
                <a:latin typeface="PMingLiU"/>
                <a:cs typeface="PMingLiU"/>
              </a:rPr>
              <a:t>的</a:t>
            </a:r>
            <a:r>
              <a:rPr dirty="0" sz="1000" spc="5">
                <a:latin typeface="PMingLiU"/>
                <a:cs typeface="PMingLiU"/>
              </a:rPr>
              <a:t>针对</a:t>
            </a:r>
            <a:r>
              <a:rPr dirty="0" sz="1000" spc="30">
                <a:latin typeface="PMingLiU"/>
                <a:cs typeface="PMingLiU"/>
              </a:rPr>
              <a:t> </a:t>
            </a:r>
            <a:r>
              <a:rPr dirty="0" sz="1000" spc="5">
                <a:latin typeface="Arial"/>
                <a:cs typeface="Arial"/>
              </a:rPr>
              <a:t>B</a:t>
            </a:r>
            <a:r>
              <a:rPr dirty="0" sz="1000" spc="-15">
                <a:latin typeface="Arial"/>
                <a:cs typeface="Arial"/>
              </a:rPr>
              <a:t> </a:t>
            </a:r>
            <a:r>
              <a:rPr dirty="0" sz="1000" spc="-20">
                <a:latin typeface="PMingLiU"/>
                <a:cs typeface="PMingLiU"/>
              </a:rPr>
              <a:t>淋</a:t>
            </a:r>
            <a:r>
              <a:rPr dirty="0" sz="1000" spc="5">
                <a:latin typeface="PMingLiU"/>
                <a:cs typeface="PMingLiU"/>
              </a:rPr>
              <a:t>巴</a:t>
            </a:r>
            <a:r>
              <a:rPr dirty="0" sz="1000" spc="-20">
                <a:latin typeface="PMingLiU"/>
                <a:cs typeface="PMingLiU"/>
              </a:rPr>
              <a:t>细</a:t>
            </a:r>
            <a:r>
              <a:rPr dirty="0" sz="1000" spc="5">
                <a:latin typeface="PMingLiU"/>
                <a:cs typeface="PMingLiU"/>
              </a:rPr>
              <a:t>胞相</a:t>
            </a:r>
            <a:r>
              <a:rPr dirty="0" sz="1000" spc="-20">
                <a:latin typeface="PMingLiU"/>
                <a:cs typeface="PMingLiU"/>
              </a:rPr>
              <a:t>关</a:t>
            </a:r>
            <a:r>
              <a:rPr dirty="0" sz="1000" spc="5">
                <a:latin typeface="PMingLiU"/>
                <a:cs typeface="PMingLiU"/>
              </a:rPr>
              <a:t>癌症的</a:t>
            </a:r>
            <a:r>
              <a:rPr dirty="0" sz="1000" spc="30">
                <a:latin typeface="PMingLiU"/>
                <a:cs typeface="PMingLiU"/>
              </a:rPr>
              <a:t> </a:t>
            </a:r>
            <a:r>
              <a:rPr dirty="0" sz="1000" spc="-5">
                <a:latin typeface="Arial"/>
                <a:cs typeface="Arial"/>
              </a:rPr>
              <a:t>CAR-T</a:t>
            </a:r>
            <a:r>
              <a:rPr dirty="0" sz="1000" spc="-10">
                <a:latin typeface="Arial"/>
                <a:cs typeface="Arial"/>
              </a:rPr>
              <a:t> </a:t>
            </a:r>
            <a:r>
              <a:rPr dirty="0" sz="1000" spc="5">
                <a:latin typeface="PMingLiU"/>
                <a:cs typeface="PMingLiU"/>
              </a:rPr>
              <a:t>产</a:t>
            </a:r>
            <a:r>
              <a:rPr dirty="0" sz="1000" spc="-20">
                <a:latin typeface="PMingLiU"/>
                <a:cs typeface="PMingLiU"/>
              </a:rPr>
              <a:t>品</a:t>
            </a:r>
            <a:r>
              <a:rPr dirty="0" sz="1000" spc="5">
                <a:latin typeface="PMingLiU"/>
                <a:cs typeface="PMingLiU"/>
              </a:rPr>
              <a:t>均靶向</a:t>
            </a:r>
            <a:r>
              <a:rPr dirty="0" sz="1000" spc="30">
                <a:latin typeface="PMingLiU"/>
                <a:cs typeface="PMingLiU"/>
              </a:rPr>
              <a:t> </a:t>
            </a:r>
            <a:r>
              <a:rPr dirty="0" sz="1000" spc="-5">
                <a:latin typeface="Arial"/>
                <a:cs typeface="Arial"/>
              </a:rPr>
              <a:t>CD19</a:t>
            </a:r>
            <a:r>
              <a:rPr dirty="0" sz="1000" spc="5">
                <a:latin typeface="PMingLiU"/>
                <a:cs typeface="PMingLiU"/>
              </a:rPr>
              <a:t>。</a:t>
            </a:r>
            <a:r>
              <a:rPr dirty="0" sz="1000" spc="-20">
                <a:latin typeface="PMingLiU"/>
                <a:cs typeface="PMingLiU"/>
              </a:rPr>
              <a:t>国</a:t>
            </a:r>
            <a:r>
              <a:rPr dirty="0" sz="1000" spc="5">
                <a:latin typeface="PMingLiU"/>
                <a:cs typeface="PMingLiU"/>
              </a:rPr>
              <a:t>际市</a:t>
            </a:r>
            <a:r>
              <a:rPr dirty="0" sz="1000" spc="-20">
                <a:latin typeface="PMingLiU"/>
                <a:cs typeface="PMingLiU"/>
              </a:rPr>
              <a:t>场</a:t>
            </a:r>
            <a:r>
              <a:rPr dirty="0" sz="1000" spc="5">
                <a:latin typeface="PMingLiU"/>
                <a:cs typeface="PMingLiU"/>
              </a:rPr>
              <a:t>上 </a:t>
            </a:r>
            <a:r>
              <a:rPr dirty="0" sz="1000" spc="-5">
                <a:latin typeface="Arial"/>
                <a:cs typeface="Arial"/>
              </a:rPr>
              <a:t>Novartis</a:t>
            </a:r>
            <a:r>
              <a:rPr dirty="0" sz="1000" spc="5">
                <a:latin typeface="PMingLiU"/>
                <a:cs typeface="PMingLiU"/>
              </a:rPr>
              <a:t>、</a:t>
            </a:r>
            <a:r>
              <a:rPr dirty="0" sz="1000" spc="-5">
                <a:latin typeface="Arial"/>
                <a:cs typeface="Arial"/>
              </a:rPr>
              <a:t>Gilead</a:t>
            </a:r>
            <a:r>
              <a:rPr dirty="0" sz="1000" spc="-60">
                <a:latin typeface="Arial"/>
                <a:cs typeface="Arial"/>
              </a:rPr>
              <a:t> </a:t>
            </a:r>
            <a:r>
              <a:rPr dirty="0" sz="1000" spc="5">
                <a:latin typeface="PMingLiU"/>
                <a:cs typeface="PMingLiU"/>
              </a:rPr>
              <a:t>和</a:t>
            </a:r>
            <a:r>
              <a:rPr dirty="0" sz="1000">
                <a:latin typeface="PMingLiU"/>
                <a:cs typeface="PMingLiU"/>
              </a:rPr>
              <a:t> </a:t>
            </a:r>
            <a:r>
              <a:rPr dirty="0" sz="1000">
                <a:latin typeface="Arial"/>
                <a:cs typeface="Arial"/>
              </a:rPr>
              <a:t>BMS</a:t>
            </a:r>
            <a:r>
              <a:rPr dirty="0" sz="1000" spc="-50">
                <a:latin typeface="Arial"/>
                <a:cs typeface="Arial"/>
              </a:rPr>
              <a:t> </a:t>
            </a:r>
            <a:r>
              <a:rPr dirty="0" sz="1000" spc="5">
                <a:latin typeface="PMingLiU"/>
                <a:cs typeface="PMingLiU"/>
              </a:rPr>
              <a:t>三分</a:t>
            </a:r>
            <a:r>
              <a:rPr dirty="0" sz="1000" spc="-20">
                <a:latin typeface="PMingLiU"/>
                <a:cs typeface="PMingLiU"/>
              </a:rPr>
              <a:t>天</a:t>
            </a:r>
            <a:r>
              <a:rPr dirty="0" sz="1000" spc="5">
                <a:latin typeface="PMingLiU"/>
                <a:cs typeface="PMingLiU"/>
              </a:rPr>
              <a:t>下，其</a:t>
            </a:r>
            <a:r>
              <a:rPr dirty="0" sz="1000" spc="245">
                <a:latin typeface="PMingLiU"/>
                <a:cs typeface="PMingLiU"/>
              </a:rPr>
              <a:t>中</a:t>
            </a:r>
            <a:r>
              <a:rPr dirty="0" sz="1000" spc="-5">
                <a:latin typeface="Arial"/>
                <a:cs typeface="Arial"/>
              </a:rPr>
              <a:t>Novartis</a:t>
            </a:r>
            <a:r>
              <a:rPr dirty="0" sz="1000" spc="-70">
                <a:latin typeface="Arial"/>
                <a:cs typeface="Arial"/>
              </a:rPr>
              <a:t> </a:t>
            </a:r>
            <a:r>
              <a:rPr dirty="0" sz="1000" spc="5">
                <a:latin typeface="PMingLiU"/>
                <a:cs typeface="PMingLiU"/>
              </a:rPr>
              <a:t>开</a:t>
            </a:r>
            <a:r>
              <a:rPr dirty="0" sz="1000" spc="-20">
                <a:latin typeface="PMingLiU"/>
                <a:cs typeface="PMingLiU"/>
              </a:rPr>
              <a:t>发</a:t>
            </a:r>
            <a:r>
              <a:rPr dirty="0" sz="1000" spc="5">
                <a:latin typeface="PMingLiU"/>
                <a:cs typeface="PMingLiU"/>
              </a:rPr>
              <a:t>了</a:t>
            </a:r>
            <a:r>
              <a:rPr dirty="0" sz="1000" spc="-5">
                <a:latin typeface="PMingLiU"/>
                <a:cs typeface="PMingLiU"/>
              </a:rPr>
              <a:t> </a:t>
            </a:r>
            <a:r>
              <a:rPr dirty="0" sz="1000">
                <a:latin typeface="Arial"/>
                <a:cs typeface="Arial"/>
              </a:rPr>
              <a:t>Kymriah</a:t>
            </a:r>
            <a:r>
              <a:rPr dirty="0" sz="1000" spc="-35">
                <a:latin typeface="Arial"/>
                <a:cs typeface="Arial"/>
              </a:rPr>
              <a:t> </a:t>
            </a:r>
            <a:r>
              <a:rPr dirty="0" sz="1000" spc="-5">
                <a:latin typeface="Arial"/>
                <a:cs typeface="Arial"/>
              </a:rPr>
              <a:t>(tisa-cel)</a:t>
            </a:r>
            <a:r>
              <a:rPr dirty="0" sz="1000" spc="-5">
                <a:latin typeface="PMingLiU"/>
                <a:cs typeface="PMingLiU"/>
              </a:rPr>
              <a:t>；</a:t>
            </a:r>
            <a:r>
              <a:rPr dirty="0" sz="1000" spc="-5">
                <a:latin typeface="Arial"/>
                <a:cs typeface="Arial"/>
              </a:rPr>
              <a:t>Gilead/</a:t>
            </a:r>
            <a:r>
              <a:rPr dirty="0" sz="1000" spc="-15">
                <a:latin typeface="Arial"/>
                <a:cs typeface="Arial"/>
              </a:rPr>
              <a:t> </a:t>
            </a:r>
            <a:r>
              <a:rPr dirty="0" sz="1000">
                <a:latin typeface="Arial"/>
                <a:cs typeface="Arial"/>
              </a:rPr>
              <a:t>Kite  </a:t>
            </a:r>
            <a:r>
              <a:rPr dirty="0" sz="1000" spc="5">
                <a:latin typeface="PMingLiU"/>
                <a:cs typeface="PMingLiU"/>
              </a:rPr>
              <a:t>拥有两</a:t>
            </a:r>
            <a:r>
              <a:rPr dirty="0" sz="1000" spc="-20">
                <a:latin typeface="PMingLiU"/>
                <a:cs typeface="PMingLiU"/>
              </a:rPr>
              <a:t>款</a:t>
            </a:r>
            <a:r>
              <a:rPr dirty="0" sz="1000" spc="5">
                <a:latin typeface="PMingLiU"/>
                <a:cs typeface="PMingLiU"/>
              </a:rPr>
              <a:t>已上市</a:t>
            </a:r>
            <a:r>
              <a:rPr dirty="0" sz="1000" spc="245">
                <a:latin typeface="PMingLiU"/>
                <a:cs typeface="PMingLiU"/>
              </a:rPr>
              <a:t>的</a:t>
            </a:r>
            <a:r>
              <a:rPr dirty="0" sz="1000" spc="-5">
                <a:latin typeface="Arial"/>
                <a:cs typeface="Arial"/>
              </a:rPr>
              <a:t>CD19</a:t>
            </a:r>
            <a:r>
              <a:rPr dirty="0" sz="1000" spc="35">
                <a:latin typeface="Arial"/>
                <a:cs typeface="Arial"/>
              </a:rPr>
              <a:t> </a:t>
            </a:r>
            <a:r>
              <a:rPr dirty="0" sz="1000" spc="-5">
                <a:latin typeface="Arial"/>
                <a:cs typeface="Arial"/>
              </a:rPr>
              <a:t>CAR-T</a:t>
            </a:r>
            <a:r>
              <a:rPr dirty="0" sz="1000" spc="-50">
                <a:latin typeface="Arial"/>
                <a:cs typeface="Arial"/>
              </a:rPr>
              <a:t> </a:t>
            </a:r>
            <a:r>
              <a:rPr dirty="0" sz="1000" spc="-20">
                <a:latin typeface="PMingLiU"/>
                <a:cs typeface="PMingLiU"/>
              </a:rPr>
              <a:t>产</a:t>
            </a:r>
            <a:r>
              <a:rPr dirty="0" sz="1000" spc="5">
                <a:latin typeface="PMingLiU"/>
                <a:cs typeface="PMingLiU"/>
              </a:rPr>
              <a:t>品</a:t>
            </a:r>
            <a:r>
              <a:rPr dirty="0" sz="1000" spc="70">
                <a:latin typeface="PMingLiU"/>
                <a:cs typeface="PMingLiU"/>
              </a:rPr>
              <a:t> </a:t>
            </a:r>
            <a:r>
              <a:rPr dirty="0" sz="1000" spc="-5">
                <a:latin typeface="Arial"/>
                <a:cs typeface="Arial"/>
              </a:rPr>
              <a:t>Yescarta</a:t>
            </a:r>
            <a:r>
              <a:rPr dirty="0" sz="1000" spc="10">
                <a:latin typeface="Arial"/>
                <a:cs typeface="Arial"/>
              </a:rPr>
              <a:t> </a:t>
            </a:r>
            <a:r>
              <a:rPr dirty="0" sz="1000">
                <a:latin typeface="Arial"/>
                <a:cs typeface="Arial"/>
              </a:rPr>
              <a:t>(axi-cel)</a:t>
            </a:r>
            <a:r>
              <a:rPr dirty="0" sz="1000" spc="20">
                <a:latin typeface="Arial"/>
                <a:cs typeface="Arial"/>
              </a:rPr>
              <a:t> </a:t>
            </a:r>
            <a:r>
              <a:rPr dirty="0" sz="1000" spc="245">
                <a:latin typeface="PMingLiU"/>
                <a:cs typeface="PMingLiU"/>
              </a:rPr>
              <a:t>和</a:t>
            </a:r>
            <a:r>
              <a:rPr dirty="0" sz="1000">
                <a:latin typeface="Arial"/>
                <a:cs typeface="Arial"/>
              </a:rPr>
              <a:t>Tecartus</a:t>
            </a:r>
            <a:r>
              <a:rPr dirty="0" sz="1000" spc="15">
                <a:latin typeface="Arial"/>
                <a:cs typeface="Arial"/>
              </a:rPr>
              <a:t> </a:t>
            </a:r>
            <a:r>
              <a:rPr dirty="0" sz="1000" spc="-5">
                <a:latin typeface="Arial"/>
                <a:cs typeface="Arial"/>
              </a:rPr>
              <a:t>(brexu-cel)</a:t>
            </a:r>
            <a:r>
              <a:rPr dirty="0" sz="1000" spc="-5">
                <a:latin typeface="PMingLiU"/>
                <a:cs typeface="PMingLiU"/>
              </a:rPr>
              <a:t>；</a:t>
            </a:r>
            <a:r>
              <a:rPr dirty="0" sz="1000" spc="5">
                <a:latin typeface="PMingLiU"/>
                <a:cs typeface="PMingLiU"/>
              </a:rPr>
              <a:t>而</a:t>
            </a:r>
            <a:r>
              <a:rPr dirty="0" sz="1000" spc="-10">
                <a:latin typeface="PMingLiU"/>
                <a:cs typeface="PMingLiU"/>
              </a:rPr>
              <a:t> </a:t>
            </a:r>
            <a:r>
              <a:rPr dirty="0" sz="1000" spc="-5">
                <a:latin typeface="Arial"/>
                <a:cs typeface="Arial"/>
              </a:rPr>
              <a:t>BMS/  Juno</a:t>
            </a:r>
            <a:r>
              <a:rPr dirty="0" sz="1000" spc="-90">
                <a:latin typeface="Arial"/>
                <a:cs typeface="Arial"/>
              </a:rPr>
              <a:t> </a:t>
            </a:r>
            <a:r>
              <a:rPr dirty="0" sz="1000" spc="5">
                <a:latin typeface="PMingLiU"/>
                <a:cs typeface="PMingLiU"/>
              </a:rPr>
              <a:t>的</a:t>
            </a:r>
            <a:r>
              <a:rPr dirty="0" sz="1000" spc="-10">
                <a:latin typeface="PMingLiU"/>
                <a:cs typeface="PMingLiU"/>
              </a:rPr>
              <a:t> </a:t>
            </a:r>
            <a:r>
              <a:rPr dirty="0" sz="1000">
                <a:latin typeface="Arial"/>
                <a:cs typeface="Arial"/>
              </a:rPr>
              <a:t>Breyanzi</a:t>
            </a:r>
            <a:r>
              <a:rPr dirty="0" sz="1000" spc="-40">
                <a:latin typeface="Arial"/>
                <a:cs typeface="Arial"/>
              </a:rPr>
              <a:t> </a:t>
            </a:r>
            <a:r>
              <a:rPr dirty="0" sz="1000" spc="-5">
                <a:latin typeface="Arial"/>
                <a:cs typeface="Arial"/>
              </a:rPr>
              <a:t>(liso-cel)</a:t>
            </a:r>
            <a:r>
              <a:rPr dirty="0" sz="1000" spc="-75">
                <a:latin typeface="Arial"/>
                <a:cs typeface="Arial"/>
              </a:rPr>
              <a:t> </a:t>
            </a:r>
            <a:r>
              <a:rPr dirty="0" sz="1000" spc="5">
                <a:latin typeface="PMingLiU"/>
                <a:cs typeface="PMingLiU"/>
              </a:rPr>
              <a:t>进入</a:t>
            </a:r>
            <a:r>
              <a:rPr dirty="0" sz="1000" spc="-20">
                <a:latin typeface="PMingLiU"/>
                <a:cs typeface="PMingLiU"/>
              </a:rPr>
              <a:t>市</a:t>
            </a:r>
            <a:r>
              <a:rPr dirty="0" sz="1000" spc="5">
                <a:latin typeface="PMingLiU"/>
                <a:cs typeface="PMingLiU"/>
              </a:rPr>
              <a:t>场的</a:t>
            </a:r>
            <a:r>
              <a:rPr dirty="0" sz="1000" spc="-20">
                <a:latin typeface="PMingLiU"/>
                <a:cs typeface="PMingLiU"/>
              </a:rPr>
              <a:t>时</a:t>
            </a:r>
            <a:r>
              <a:rPr dirty="0" sz="1000" spc="5">
                <a:latin typeface="PMingLiU"/>
                <a:cs typeface="PMingLiU"/>
              </a:rPr>
              <a:t>间稍</a:t>
            </a:r>
            <a:r>
              <a:rPr dirty="0" sz="1000" spc="-20">
                <a:latin typeface="PMingLiU"/>
                <a:cs typeface="PMingLiU"/>
              </a:rPr>
              <a:t>晚</a:t>
            </a:r>
            <a:r>
              <a:rPr dirty="0" sz="1000" spc="5">
                <a:latin typeface="PMingLiU"/>
                <a:cs typeface="PMingLiU"/>
              </a:rPr>
              <a:t>。四</a:t>
            </a:r>
            <a:r>
              <a:rPr dirty="0" sz="1000" spc="-20">
                <a:latin typeface="PMingLiU"/>
                <a:cs typeface="PMingLiU"/>
              </a:rPr>
              <a:t>款</a:t>
            </a:r>
            <a:r>
              <a:rPr dirty="0" sz="1000" spc="5">
                <a:latin typeface="PMingLiU"/>
                <a:cs typeface="PMingLiU"/>
              </a:rPr>
              <a:t>产品在</a:t>
            </a:r>
            <a:r>
              <a:rPr dirty="0" sz="1000" spc="-20">
                <a:latin typeface="PMingLiU"/>
                <a:cs typeface="PMingLiU"/>
              </a:rPr>
              <a:t>共</a:t>
            </a:r>
            <a:r>
              <a:rPr dirty="0" sz="1000" spc="5">
                <a:latin typeface="PMingLiU"/>
                <a:cs typeface="PMingLiU"/>
              </a:rPr>
              <a:t>刺</a:t>
            </a:r>
            <a:r>
              <a:rPr dirty="0" sz="1000" spc="10">
                <a:latin typeface="PMingLiU"/>
                <a:cs typeface="PMingLiU"/>
              </a:rPr>
              <a:t>激</a:t>
            </a:r>
            <a:r>
              <a:rPr dirty="0" sz="1000" spc="-20">
                <a:latin typeface="PMingLiU"/>
                <a:cs typeface="PMingLiU"/>
              </a:rPr>
              <a:t>域</a:t>
            </a:r>
            <a:r>
              <a:rPr dirty="0" sz="1000" spc="5">
                <a:latin typeface="PMingLiU"/>
                <a:cs typeface="PMingLiU"/>
              </a:rPr>
              <a:t>选择</a:t>
            </a:r>
            <a:r>
              <a:rPr dirty="0" sz="1000" spc="-20">
                <a:latin typeface="PMingLiU"/>
                <a:cs typeface="PMingLiU"/>
              </a:rPr>
              <a:t>、</a:t>
            </a:r>
            <a:r>
              <a:rPr dirty="0" sz="1000" spc="5">
                <a:latin typeface="PMingLiU"/>
                <a:cs typeface="PMingLiU"/>
              </a:rPr>
              <a:t>跨膜</a:t>
            </a:r>
            <a:r>
              <a:rPr dirty="0" sz="1000" spc="-20">
                <a:latin typeface="PMingLiU"/>
                <a:cs typeface="PMingLiU"/>
              </a:rPr>
              <a:t>域</a:t>
            </a:r>
            <a:r>
              <a:rPr dirty="0" sz="1000" spc="5">
                <a:latin typeface="PMingLiU"/>
                <a:cs typeface="PMingLiU"/>
              </a:rPr>
              <a:t>选择、 递送病</a:t>
            </a:r>
            <a:r>
              <a:rPr dirty="0" sz="1000" spc="-20">
                <a:latin typeface="PMingLiU"/>
                <a:cs typeface="PMingLiU"/>
              </a:rPr>
              <a:t>毒</a:t>
            </a:r>
            <a:r>
              <a:rPr dirty="0" sz="1000" spc="5">
                <a:latin typeface="PMingLiU"/>
                <a:cs typeface="PMingLiU"/>
              </a:rPr>
              <a:t>载体</a:t>
            </a:r>
            <a:r>
              <a:rPr dirty="0" sz="1000" spc="-20">
                <a:latin typeface="PMingLiU"/>
                <a:cs typeface="PMingLiU"/>
              </a:rPr>
              <a:t>、</a:t>
            </a:r>
            <a:r>
              <a:rPr dirty="0" sz="1000" spc="5">
                <a:latin typeface="PMingLiU"/>
                <a:cs typeface="PMingLiU"/>
              </a:rPr>
              <a:t>回输</a:t>
            </a:r>
            <a:r>
              <a:rPr dirty="0" sz="1000" spc="-20">
                <a:latin typeface="PMingLiU"/>
                <a:cs typeface="PMingLiU"/>
              </a:rPr>
              <a:t>细</a:t>
            </a:r>
            <a:r>
              <a:rPr dirty="0" sz="1000" spc="5">
                <a:latin typeface="PMingLiU"/>
                <a:cs typeface="PMingLiU"/>
              </a:rPr>
              <a:t>胞数</a:t>
            </a:r>
            <a:r>
              <a:rPr dirty="0" sz="1000" spc="-20">
                <a:latin typeface="PMingLiU"/>
                <a:cs typeface="PMingLiU"/>
              </a:rPr>
              <a:t>量</a:t>
            </a:r>
            <a:r>
              <a:rPr dirty="0" sz="1000" spc="5">
                <a:latin typeface="PMingLiU"/>
                <a:cs typeface="PMingLiU"/>
              </a:rPr>
              <a:t>、生</a:t>
            </a:r>
            <a:r>
              <a:rPr dirty="0" sz="1000" spc="-20">
                <a:latin typeface="PMingLiU"/>
                <a:cs typeface="PMingLiU"/>
              </a:rPr>
              <a:t>产</a:t>
            </a:r>
            <a:r>
              <a:rPr dirty="0" sz="1000" spc="5">
                <a:latin typeface="PMingLiU"/>
                <a:cs typeface="PMingLiU"/>
              </a:rPr>
              <a:t>周期</a:t>
            </a:r>
            <a:r>
              <a:rPr dirty="0" sz="1000" spc="-20">
                <a:latin typeface="PMingLiU"/>
                <a:cs typeface="PMingLiU"/>
              </a:rPr>
              <a:t>及</a:t>
            </a:r>
            <a:r>
              <a:rPr dirty="0" sz="1000" spc="5">
                <a:latin typeface="PMingLiU"/>
                <a:cs typeface="PMingLiU"/>
              </a:rPr>
              <a:t>清淋</a:t>
            </a:r>
            <a:r>
              <a:rPr dirty="0" sz="1000" spc="-20">
                <a:latin typeface="PMingLiU"/>
                <a:cs typeface="PMingLiU"/>
              </a:rPr>
              <a:t>方</a:t>
            </a:r>
            <a:r>
              <a:rPr dirty="0" sz="1000" spc="5">
                <a:latin typeface="PMingLiU"/>
                <a:cs typeface="PMingLiU"/>
              </a:rPr>
              <a:t>案</a:t>
            </a:r>
            <a:r>
              <a:rPr dirty="0" sz="1000" spc="-20">
                <a:latin typeface="PMingLiU"/>
                <a:cs typeface="PMingLiU"/>
              </a:rPr>
              <a:t>均</a:t>
            </a:r>
            <a:r>
              <a:rPr dirty="0" sz="1000" spc="5">
                <a:latin typeface="PMingLiU"/>
                <a:cs typeface="PMingLiU"/>
              </a:rPr>
              <a:t>有差异。</a:t>
            </a:r>
            <a:endParaRPr sz="1000">
              <a:latin typeface="PMingLiU"/>
              <a:cs typeface="PMingLiU"/>
            </a:endParaRPr>
          </a:p>
          <a:p>
            <a:pPr marL="12700">
              <a:lnSpc>
                <a:spcPct val="100000"/>
              </a:lnSpc>
              <a:spcBef>
                <a:spcPts val="1080"/>
              </a:spcBef>
            </a:pPr>
            <a:r>
              <a:rPr dirty="0" sz="1000" b="1">
                <a:latin typeface="Arial"/>
                <a:cs typeface="Arial"/>
              </a:rPr>
              <a:t>r/r</a:t>
            </a:r>
            <a:r>
              <a:rPr dirty="0" sz="1000" spc="-5" b="1">
                <a:latin typeface="Arial"/>
                <a:cs typeface="Arial"/>
              </a:rPr>
              <a:t> </a:t>
            </a:r>
            <a:r>
              <a:rPr dirty="0" sz="1000" b="1">
                <a:latin typeface="Arial"/>
                <a:cs typeface="Arial"/>
              </a:rPr>
              <a:t>LBCL</a:t>
            </a:r>
            <a:r>
              <a:rPr dirty="0" sz="1000" spc="-55" b="1">
                <a:latin typeface="Arial"/>
                <a:cs typeface="Arial"/>
              </a:rPr>
              <a:t> </a:t>
            </a:r>
            <a:r>
              <a:rPr dirty="0" sz="1000" spc="5" b="1">
                <a:latin typeface="Microsoft JhengHei UI"/>
                <a:cs typeface="Microsoft JhengHei UI"/>
              </a:rPr>
              <a:t>发病</a:t>
            </a:r>
            <a:r>
              <a:rPr dirty="0" sz="1000" spc="-20" b="1">
                <a:latin typeface="Microsoft JhengHei UI"/>
                <a:cs typeface="Microsoft JhengHei UI"/>
              </a:rPr>
              <a:t>率</a:t>
            </a:r>
            <a:r>
              <a:rPr dirty="0" sz="1000" spc="5" b="1">
                <a:latin typeface="Microsoft JhengHei UI"/>
                <a:cs typeface="Microsoft JhengHei UI"/>
              </a:rPr>
              <a:t>高，挽</a:t>
            </a:r>
            <a:r>
              <a:rPr dirty="0" sz="1000" spc="-20" b="1">
                <a:latin typeface="Microsoft JhengHei UI"/>
                <a:cs typeface="Microsoft JhengHei UI"/>
              </a:rPr>
              <a:t>救</a:t>
            </a:r>
            <a:r>
              <a:rPr dirty="0" sz="1000" spc="5" b="1">
                <a:latin typeface="Microsoft JhengHei UI"/>
                <a:cs typeface="Microsoft JhengHei UI"/>
              </a:rPr>
              <a:t>性化疗的</a:t>
            </a:r>
            <a:r>
              <a:rPr dirty="0" sz="1000" spc="-5" b="1">
                <a:latin typeface="Microsoft JhengHei UI"/>
                <a:cs typeface="Microsoft JhengHei UI"/>
              </a:rPr>
              <a:t> </a:t>
            </a:r>
            <a:r>
              <a:rPr dirty="0" sz="1000" spc="-5" b="1">
                <a:latin typeface="Arial"/>
                <a:cs typeface="Arial"/>
              </a:rPr>
              <a:t>OS</a:t>
            </a:r>
            <a:r>
              <a:rPr dirty="0" sz="1000" spc="-60" b="1">
                <a:latin typeface="Arial"/>
                <a:cs typeface="Arial"/>
              </a:rPr>
              <a:t> </a:t>
            </a:r>
            <a:r>
              <a:rPr dirty="0" sz="1000" spc="5" b="1">
                <a:latin typeface="Microsoft JhengHei UI"/>
                <a:cs typeface="Microsoft JhengHei UI"/>
              </a:rPr>
              <a:t>仅约</a:t>
            </a:r>
            <a:r>
              <a:rPr dirty="0" sz="1000" spc="10" b="1">
                <a:latin typeface="Microsoft JhengHei UI"/>
                <a:cs typeface="Microsoft JhengHei UI"/>
              </a:rPr>
              <a:t> </a:t>
            </a:r>
            <a:r>
              <a:rPr dirty="0" sz="1000" b="1">
                <a:latin typeface="Arial"/>
                <a:cs typeface="Arial"/>
              </a:rPr>
              <a:t>6</a:t>
            </a:r>
            <a:r>
              <a:rPr dirty="0" sz="1000" spc="-75" b="1">
                <a:latin typeface="Arial"/>
                <a:cs typeface="Arial"/>
              </a:rPr>
              <a:t> </a:t>
            </a:r>
            <a:r>
              <a:rPr dirty="0" sz="1000" spc="5" b="1">
                <a:latin typeface="Microsoft JhengHei UI"/>
                <a:cs typeface="Microsoft JhengHei UI"/>
              </a:rPr>
              <a:t>个月</a:t>
            </a:r>
            <a:endParaRPr sz="1000">
              <a:latin typeface="Microsoft JhengHei UI"/>
              <a:cs typeface="Microsoft JhengHei UI"/>
            </a:endParaRPr>
          </a:p>
          <a:p>
            <a:pPr algn="just" marL="12700" marR="6350">
              <a:lnSpc>
                <a:spcPct val="139400"/>
              </a:lnSpc>
              <a:spcBef>
                <a:spcPts val="605"/>
              </a:spcBef>
            </a:pPr>
            <a:r>
              <a:rPr dirty="0" sz="1000" spc="-5">
                <a:latin typeface="Arial"/>
                <a:cs typeface="Arial"/>
              </a:rPr>
              <a:t>LBCL</a:t>
            </a:r>
            <a:r>
              <a:rPr dirty="0" sz="1000" spc="5">
                <a:latin typeface="Arial"/>
                <a:cs typeface="Arial"/>
              </a:rPr>
              <a:t> </a:t>
            </a:r>
            <a:r>
              <a:rPr dirty="0" sz="1000" spc="5">
                <a:latin typeface="PMingLiU"/>
                <a:cs typeface="PMingLiU"/>
              </a:rPr>
              <a:t>是最常见的</a:t>
            </a:r>
            <a:r>
              <a:rPr dirty="0" sz="1000" spc="55">
                <a:latin typeface="PMingLiU"/>
                <a:cs typeface="PMingLiU"/>
              </a:rPr>
              <a:t> </a:t>
            </a:r>
            <a:r>
              <a:rPr dirty="0" sz="1000" spc="-5">
                <a:latin typeface="Arial"/>
                <a:cs typeface="Arial"/>
              </a:rPr>
              <a:t>aNHL</a:t>
            </a:r>
            <a:r>
              <a:rPr dirty="0" sz="1000" spc="150">
                <a:latin typeface="Arial"/>
                <a:cs typeface="Arial"/>
              </a:rPr>
              <a:t> </a:t>
            </a:r>
            <a:r>
              <a:rPr dirty="0" sz="1000" spc="-25">
                <a:latin typeface="Arial"/>
                <a:cs typeface="Arial"/>
              </a:rPr>
              <a:t>(</a:t>
            </a:r>
            <a:r>
              <a:rPr dirty="0" sz="1000" spc="5">
                <a:latin typeface="PMingLiU"/>
                <a:cs typeface="PMingLiU"/>
              </a:rPr>
              <a:t>侵袭</a:t>
            </a:r>
            <a:r>
              <a:rPr dirty="0" sz="1000" spc="-20">
                <a:latin typeface="PMingLiU"/>
                <a:cs typeface="PMingLiU"/>
              </a:rPr>
              <a:t>性</a:t>
            </a:r>
            <a:r>
              <a:rPr dirty="0" sz="1000" spc="5">
                <a:latin typeface="PMingLiU"/>
                <a:cs typeface="PMingLiU"/>
              </a:rPr>
              <a:t>非霍</a:t>
            </a:r>
            <a:r>
              <a:rPr dirty="0" sz="1000" spc="-20">
                <a:latin typeface="PMingLiU"/>
                <a:cs typeface="PMingLiU"/>
              </a:rPr>
              <a:t>奇</a:t>
            </a:r>
            <a:r>
              <a:rPr dirty="0" sz="1000" spc="5">
                <a:latin typeface="PMingLiU"/>
                <a:cs typeface="PMingLiU"/>
              </a:rPr>
              <a:t>金淋</a:t>
            </a:r>
            <a:r>
              <a:rPr dirty="0" sz="1000" spc="-20">
                <a:latin typeface="PMingLiU"/>
                <a:cs typeface="PMingLiU"/>
              </a:rPr>
              <a:t>巴</a:t>
            </a:r>
            <a:r>
              <a:rPr dirty="0" sz="1000" spc="5">
                <a:latin typeface="PMingLiU"/>
                <a:cs typeface="PMingLiU"/>
              </a:rPr>
              <a:t>瘤</a:t>
            </a:r>
            <a:r>
              <a:rPr dirty="0" sz="1000" spc="-10">
                <a:latin typeface="Arial"/>
                <a:cs typeface="Arial"/>
              </a:rPr>
              <a:t>)</a:t>
            </a:r>
            <a:r>
              <a:rPr dirty="0" sz="1000" spc="-10">
                <a:latin typeface="PMingLiU"/>
                <a:cs typeface="PMingLiU"/>
              </a:rPr>
              <a:t>，</a:t>
            </a:r>
            <a:r>
              <a:rPr dirty="0" sz="1000" spc="-20">
                <a:latin typeface="PMingLiU"/>
                <a:cs typeface="PMingLiU"/>
              </a:rPr>
              <a:t>约</a:t>
            </a:r>
            <a:r>
              <a:rPr dirty="0" sz="1000" spc="5">
                <a:latin typeface="PMingLiU"/>
                <a:cs typeface="PMingLiU"/>
              </a:rPr>
              <a:t>占</a:t>
            </a:r>
            <a:r>
              <a:rPr dirty="0" sz="1000" spc="55">
                <a:latin typeface="PMingLiU"/>
                <a:cs typeface="PMingLiU"/>
              </a:rPr>
              <a:t> </a:t>
            </a:r>
            <a:r>
              <a:rPr dirty="0" sz="1000" spc="-5">
                <a:latin typeface="Arial"/>
                <a:cs typeface="Arial"/>
              </a:rPr>
              <a:t>NHL</a:t>
            </a:r>
            <a:r>
              <a:rPr dirty="0" sz="1000" spc="5">
                <a:latin typeface="Arial"/>
                <a:cs typeface="Arial"/>
              </a:rPr>
              <a:t> </a:t>
            </a:r>
            <a:r>
              <a:rPr dirty="0" sz="1000" spc="5">
                <a:latin typeface="PMingLiU"/>
                <a:cs typeface="PMingLiU"/>
              </a:rPr>
              <a:t>总发病率的</a:t>
            </a:r>
            <a:r>
              <a:rPr dirty="0" sz="1000" spc="60">
                <a:latin typeface="PMingLiU"/>
                <a:cs typeface="PMingLiU"/>
              </a:rPr>
              <a:t> </a:t>
            </a:r>
            <a:r>
              <a:rPr dirty="0" sz="1000" spc="-5">
                <a:latin typeface="Arial"/>
                <a:cs typeface="Arial"/>
              </a:rPr>
              <a:t>40%</a:t>
            </a:r>
            <a:r>
              <a:rPr dirty="0" sz="1000" spc="-5">
                <a:latin typeface="PMingLiU"/>
                <a:cs typeface="PMingLiU"/>
              </a:rPr>
              <a:t>，</a:t>
            </a:r>
            <a:r>
              <a:rPr dirty="0" sz="1000" spc="5">
                <a:latin typeface="PMingLiU"/>
                <a:cs typeface="PMingLiU"/>
              </a:rPr>
              <a:t>随</a:t>
            </a:r>
            <a:r>
              <a:rPr dirty="0" sz="1000" spc="-20">
                <a:latin typeface="PMingLiU"/>
                <a:cs typeface="PMingLiU"/>
              </a:rPr>
              <a:t>着</a:t>
            </a:r>
            <a:r>
              <a:rPr dirty="0" sz="1000" spc="5">
                <a:latin typeface="PMingLiU"/>
                <a:cs typeface="PMingLiU"/>
              </a:rPr>
              <a:t>治疗 方案逐</a:t>
            </a:r>
            <a:r>
              <a:rPr dirty="0" sz="1000" spc="-20">
                <a:latin typeface="PMingLiU"/>
                <a:cs typeface="PMingLiU"/>
              </a:rPr>
              <a:t>渐</a:t>
            </a:r>
            <a:r>
              <a:rPr dirty="0" sz="1000" spc="5">
                <a:latin typeface="PMingLiU"/>
                <a:cs typeface="PMingLiU"/>
              </a:rPr>
              <a:t>迭代</a:t>
            </a:r>
            <a:r>
              <a:rPr dirty="0" sz="1000" spc="-20">
                <a:latin typeface="PMingLiU"/>
                <a:cs typeface="PMingLiU"/>
              </a:rPr>
              <a:t>，</a:t>
            </a:r>
            <a:r>
              <a:rPr dirty="0" sz="1000" spc="5">
                <a:latin typeface="PMingLiU"/>
                <a:cs typeface="PMingLiU"/>
              </a:rPr>
              <a:t>患者</a:t>
            </a:r>
            <a:r>
              <a:rPr dirty="0" sz="1000" spc="-20">
                <a:latin typeface="PMingLiU"/>
                <a:cs typeface="PMingLiU"/>
              </a:rPr>
              <a:t>的</a:t>
            </a:r>
            <a:r>
              <a:rPr dirty="0" sz="1000" spc="5">
                <a:latin typeface="PMingLiU"/>
                <a:cs typeface="PMingLiU"/>
              </a:rPr>
              <a:t>五年</a:t>
            </a:r>
            <a:r>
              <a:rPr dirty="0" sz="1000" spc="-20">
                <a:latin typeface="PMingLiU"/>
                <a:cs typeface="PMingLiU"/>
              </a:rPr>
              <a:t>生</a:t>
            </a:r>
            <a:r>
              <a:rPr dirty="0" sz="1000" spc="5">
                <a:latin typeface="PMingLiU"/>
                <a:cs typeface="PMingLiU"/>
              </a:rPr>
              <a:t>存率</a:t>
            </a:r>
            <a:r>
              <a:rPr dirty="0" sz="1000" spc="-20">
                <a:latin typeface="PMingLiU"/>
                <a:cs typeface="PMingLiU"/>
              </a:rPr>
              <a:t>逐</a:t>
            </a:r>
            <a:r>
              <a:rPr dirty="0" sz="1000" spc="5">
                <a:latin typeface="PMingLiU"/>
                <a:cs typeface="PMingLiU"/>
              </a:rPr>
              <a:t>渐提</a:t>
            </a:r>
            <a:r>
              <a:rPr dirty="0" sz="1000" spc="-20">
                <a:latin typeface="PMingLiU"/>
                <a:cs typeface="PMingLiU"/>
              </a:rPr>
              <a:t>高</a:t>
            </a:r>
            <a:r>
              <a:rPr dirty="0" sz="1000" spc="5">
                <a:latin typeface="PMingLiU"/>
                <a:cs typeface="PMingLiU"/>
              </a:rPr>
              <a:t>。虽然约</a:t>
            </a:r>
            <a:r>
              <a:rPr dirty="0" sz="1000">
                <a:latin typeface="PMingLiU"/>
                <a:cs typeface="PMingLiU"/>
              </a:rPr>
              <a:t> </a:t>
            </a:r>
            <a:r>
              <a:rPr dirty="0" sz="1000" spc="-10">
                <a:latin typeface="Arial"/>
                <a:cs typeface="Arial"/>
              </a:rPr>
              <a:t>60%~65%</a:t>
            </a:r>
            <a:r>
              <a:rPr dirty="0" sz="1000" spc="5">
                <a:latin typeface="PMingLiU"/>
                <a:cs typeface="PMingLiU"/>
              </a:rPr>
              <a:t>的患</a:t>
            </a:r>
            <a:r>
              <a:rPr dirty="0" sz="1000" spc="-20">
                <a:latin typeface="PMingLiU"/>
                <a:cs typeface="PMingLiU"/>
              </a:rPr>
              <a:t>者</a:t>
            </a:r>
            <a:r>
              <a:rPr dirty="0" sz="1000" spc="5">
                <a:latin typeface="PMingLiU"/>
                <a:cs typeface="PMingLiU"/>
              </a:rPr>
              <a:t>在一</a:t>
            </a:r>
            <a:r>
              <a:rPr dirty="0" sz="1000" spc="245">
                <a:latin typeface="PMingLiU"/>
                <a:cs typeface="PMingLiU"/>
              </a:rPr>
              <a:t>线</a:t>
            </a:r>
            <a:r>
              <a:rPr dirty="0" sz="1000" spc="-5">
                <a:latin typeface="Arial"/>
                <a:cs typeface="Arial"/>
              </a:rPr>
              <a:t>R-CHOP</a:t>
            </a:r>
            <a:r>
              <a:rPr dirty="0" sz="1000" spc="75">
                <a:latin typeface="Arial"/>
                <a:cs typeface="Arial"/>
              </a:rPr>
              <a:t> </a:t>
            </a:r>
            <a:r>
              <a:rPr dirty="0" sz="1000" spc="-25">
                <a:latin typeface="Arial"/>
                <a:cs typeface="Arial"/>
              </a:rPr>
              <a:t>(</a:t>
            </a:r>
            <a:r>
              <a:rPr dirty="0" sz="1000" spc="5">
                <a:latin typeface="PMingLiU"/>
                <a:cs typeface="PMingLiU"/>
              </a:rPr>
              <a:t>利 </a:t>
            </a:r>
            <a:r>
              <a:rPr dirty="0" sz="1000" spc="25">
                <a:latin typeface="PMingLiU"/>
                <a:cs typeface="PMingLiU"/>
              </a:rPr>
              <a:t>妥</a:t>
            </a:r>
            <a:r>
              <a:rPr dirty="0" sz="1000" spc="50">
                <a:latin typeface="PMingLiU"/>
                <a:cs typeface="PMingLiU"/>
              </a:rPr>
              <a:t>昔</a:t>
            </a:r>
            <a:r>
              <a:rPr dirty="0" sz="1000" spc="25">
                <a:latin typeface="PMingLiU"/>
                <a:cs typeface="PMingLiU"/>
              </a:rPr>
              <a:t>单抗联</a:t>
            </a:r>
            <a:r>
              <a:rPr dirty="0" sz="1000" spc="50">
                <a:latin typeface="PMingLiU"/>
                <a:cs typeface="PMingLiU"/>
              </a:rPr>
              <a:t>合</a:t>
            </a:r>
            <a:r>
              <a:rPr dirty="0" sz="1000" spc="25">
                <a:latin typeface="PMingLiU"/>
                <a:cs typeface="PMingLiU"/>
              </a:rPr>
              <a:t>环磷酰</a:t>
            </a:r>
            <a:r>
              <a:rPr dirty="0" sz="1000" spc="50">
                <a:latin typeface="PMingLiU"/>
                <a:cs typeface="PMingLiU"/>
              </a:rPr>
              <a:t>胺</a:t>
            </a:r>
            <a:r>
              <a:rPr dirty="0" sz="1000" spc="25">
                <a:latin typeface="PMingLiU"/>
                <a:cs typeface="PMingLiU"/>
              </a:rPr>
              <a:t>、多柔</a:t>
            </a:r>
            <a:r>
              <a:rPr dirty="0" sz="1000" spc="50">
                <a:latin typeface="PMingLiU"/>
                <a:cs typeface="PMingLiU"/>
              </a:rPr>
              <a:t>比</a:t>
            </a:r>
            <a:r>
              <a:rPr dirty="0" sz="1000" spc="25">
                <a:latin typeface="PMingLiU"/>
                <a:cs typeface="PMingLiU"/>
              </a:rPr>
              <a:t>星、长春</a:t>
            </a:r>
            <a:r>
              <a:rPr dirty="0" sz="1000" spc="50">
                <a:latin typeface="PMingLiU"/>
                <a:cs typeface="PMingLiU"/>
              </a:rPr>
              <a:t>新</a:t>
            </a:r>
            <a:r>
              <a:rPr dirty="0" sz="1000" spc="25">
                <a:latin typeface="PMingLiU"/>
                <a:cs typeface="PMingLiU"/>
              </a:rPr>
              <a:t>碱、泼尼</a:t>
            </a:r>
            <a:r>
              <a:rPr dirty="0" sz="1000" spc="80">
                <a:latin typeface="PMingLiU"/>
                <a:cs typeface="PMingLiU"/>
              </a:rPr>
              <a:t>松</a:t>
            </a:r>
            <a:r>
              <a:rPr dirty="0" sz="1000" spc="20">
                <a:latin typeface="Arial"/>
                <a:cs typeface="Arial"/>
              </a:rPr>
              <a:t>)</a:t>
            </a:r>
            <a:r>
              <a:rPr dirty="0" sz="1000" spc="25">
                <a:latin typeface="PMingLiU"/>
                <a:cs typeface="PMingLiU"/>
              </a:rPr>
              <a:t>治疗</a:t>
            </a:r>
            <a:r>
              <a:rPr dirty="0" sz="1000" spc="50">
                <a:latin typeface="PMingLiU"/>
                <a:cs typeface="PMingLiU"/>
              </a:rPr>
              <a:t>后</a:t>
            </a:r>
            <a:r>
              <a:rPr dirty="0" sz="1000" spc="25">
                <a:latin typeface="PMingLiU"/>
                <a:cs typeface="PMingLiU"/>
              </a:rPr>
              <a:t>治愈，</a:t>
            </a:r>
            <a:r>
              <a:rPr dirty="0" sz="1000" spc="50">
                <a:latin typeface="PMingLiU"/>
                <a:cs typeface="PMingLiU"/>
              </a:rPr>
              <a:t>但</a:t>
            </a:r>
            <a:r>
              <a:rPr dirty="0" sz="1000" spc="5">
                <a:latin typeface="PMingLiU"/>
                <a:cs typeface="PMingLiU"/>
              </a:rPr>
              <a:t>约</a:t>
            </a:r>
            <a:r>
              <a:rPr dirty="0" sz="1000" spc="25">
                <a:latin typeface="PMingLiU"/>
                <a:cs typeface="PMingLiU"/>
              </a:rPr>
              <a:t> </a:t>
            </a:r>
            <a:r>
              <a:rPr dirty="0" sz="1000" spc="-5">
                <a:latin typeface="Arial"/>
                <a:cs typeface="Arial"/>
              </a:rPr>
              <a:t>10%~15%</a:t>
            </a:r>
            <a:r>
              <a:rPr dirty="0" sz="1000" spc="5">
                <a:latin typeface="PMingLiU"/>
                <a:cs typeface="PMingLiU"/>
              </a:rPr>
              <a:t>的 </a:t>
            </a:r>
            <a:r>
              <a:rPr dirty="0" sz="1000" spc="-5">
                <a:latin typeface="Arial"/>
                <a:cs typeface="Arial"/>
              </a:rPr>
              <a:t>LBCL</a:t>
            </a:r>
            <a:r>
              <a:rPr dirty="0" sz="1000" spc="-114">
                <a:latin typeface="Arial"/>
                <a:cs typeface="Arial"/>
              </a:rPr>
              <a:t> </a:t>
            </a:r>
            <a:r>
              <a:rPr dirty="0" sz="1000" spc="5">
                <a:latin typeface="PMingLiU"/>
                <a:cs typeface="PMingLiU"/>
              </a:rPr>
              <a:t>患者出</a:t>
            </a:r>
            <a:r>
              <a:rPr dirty="0" sz="1000" spc="-20">
                <a:latin typeface="PMingLiU"/>
                <a:cs typeface="PMingLiU"/>
              </a:rPr>
              <a:t>现</a:t>
            </a:r>
            <a:r>
              <a:rPr dirty="0" sz="1000" spc="5">
                <a:latin typeface="PMingLiU"/>
                <a:cs typeface="PMingLiU"/>
              </a:rPr>
              <a:t>原发</a:t>
            </a:r>
            <a:r>
              <a:rPr dirty="0" sz="1000" spc="-20">
                <a:latin typeface="PMingLiU"/>
                <a:cs typeface="PMingLiU"/>
              </a:rPr>
              <a:t>型</a:t>
            </a:r>
            <a:r>
              <a:rPr dirty="0" sz="1000" spc="5">
                <a:latin typeface="PMingLiU"/>
                <a:cs typeface="PMingLiU"/>
              </a:rPr>
              <a:t>耐药</a:t>
            </a:r>
            <a:r>
              <a:rPr dirty="0" sz="1000" spc="-20">
                <a:latin typeface="PMingLiU"/>
                <a:cs typeface="PMingLiU"/>
              </a:rPr>
              <a:t>。</a:t>
            </a:r>
            <a:r>
              <a:rPr dirty="0" sz="1000" spc="5">
                <a:latin typeface="PMingLiU"/>
                <a:cs typeface="PMingLiU"/>
              </a:rPr>
              <a:t>而一</a:t>
            </a:r>
            <a:r>
              <a:rPr dirty="0" sz="1000" spc="-20">
                <a:latin typeface="PMingLiU"/>
                <a:cs typeface="PMingLiU"/>
              </a:rPr>
              <a:t>线</a:t>
            </a:r>
            <a:r>
              <a:rPr dirty="0" sz="1000" spc="5">
                <a:latin typeface="PMingLiU"/>
                <a:cs typeface="PMingLiU"/>
              </a:rPr>
              <a:t>方案</a:t>
            </a:r>
            <a:r>
              <a:rPr dirty="0" sz="1000" spc="-20">
                <a:latin typeface="PMingLiU"/>
                <a:cs typeface="PMingLiU"/>
              </a:rPr>
              <a:t>获</a:t>
            </a:r>
            <a:r>
              <a:rPr dirty="0" sz="1000" spc="5">
                <a:latin typeface="PMingLiU"/>
                <a:cs typeface="PMingLiU"/>
              </a:rPr>
              <a:t>得</a:t>
            </a:r>
            <a:r>
              <a:rPr dirty="0" sz="1000" spc="-55">
                <a:latin typeface="PMingLiU"/>
                <a:cs typeface="PMingLiU"/>
              </a:rPr>
              <a:t> </a:t>
            </a:r>
            <a:r>
              <a:rPr dirty="0" sz="1000">
                <a:latin typeface="Arial"/>
                <a:cs typeface="Arial"/>
              </a:rPr>
              <a:t>CR</a:t>
            </a:r>
            <a:r>
              <a:rPr dirty="0" sz="1000" spc="-140">
                <a:latin typeface="Arial"/>
                <a:cs typeface="Arial"/>
              </a:rPr>
              <a:t> </a:t>
            </a:r>
            <a:r>
              <a:rPr dirty="0" sz="1000" spc="5">
                <a:latin typeface="PMingLiU"/>
                <a:cs typeface="PMingLiU"/>
              </a:rPr>
              <a:t>的患</a:t>
            </a:r>
            <a:r>
              <a:rPr dirty="0" sz="1000" spc="-20">
                <a:latin typeface="PMingLiU"/>
                <a:cs typeface="PMingLiU"/>
              </a:rPr>
              <a:t>者</a:t>
            </a:r>
            <a:r>
              <a:rPr dirty="0" sz="1000" spc="5">
                <a:latin typeface="PMingLiU"/>
                <a:cs typeface="PMingLiU"/>
              </a:rPr>
              <a:t>中，</a:t>
            </a:r>
            <a:r>
              <a:rPr dirty="0" sz="1000" spc="-20">
                <a:latin typeface="PMingLiU"/>
                <a:cs typeface="PMingLiU"/>
              </a:rPr>
              <a:t>也</a:t>
            </a:r>
            <a:r>
              <a:rPr dirty="0" sz="1000" spc="5">
                <a:latin typeface="PMingLiU"/>
                <a:cs typeface="PMingLiU"/>
              </a:rPr>
              <a:t>有</a:t>
            </a:r>
            <a:r>
              <a:rPr dirty="0" sz="1000" spc="-60">
                <a:latin typeface="PMingLiU"/>
                <a:cs typeface="PMingLiU"/>
              </a:rPr>
              <a:t> </a:t>
            </a:r>
            <a:r>
              <a:rPr dirty="0" sz="1000" spc="-5">
                <a:latin typeface="Arial"/>
                <a:cs typeface="Arial"/>
              </a:rPr>
              <a:t>20%~25%</a:t>
            </a:r>
            <a:r>
              <a:rPr dirty="0" sz="1000" spc="5">
                <a:latin typeface="PMingLiU"/>
                <a:cs typeface="PMingLiU"/>
              </a:rPr>
              <a:t>的</a:t>
            </a:r>
            <a:r>
              <a:rPr dirty="0" sz="1000" spc="-20">
                <a:latin typeface="PMingLiU"/>
                <a:cs typeface="PMingLiU"/>
              </a:rPr>
              <a:t>患</a:t>
            </a:r>
            <a:r>
              <a:rPr dirty="0" sz="1000" spc="5">
                <a:latin typeface="PMingLiU"/>
                <a:cs typeface="PMingLiU"/>
              </a:rPr>
              <a:t>者在</a:t>
            </a:r>
            <a:r>
              <a:rPr dirty="0" sz="1000" spc="-55">
                <a:latin typeface="PMingLiU"/>
                <a:cs typeface="PMingLiU"/>
              </a:rPr>
              <a:t> </a:t>
            </a:r>
            <a:r>
              <a:rPr dirty="0" sz="1000" spc="-5">
                <a:latin typeface="Arial"/>
                <a:cs typeface="Arial"/>
              </a:rPr>
              <a:t>12</a:t>
            </a:r>
            <a:r>
              <a:rPr dirty="0" sz="1000" spc="-145">
                <a:latin typeface="Arial"/>
                <a:cs typeface="Arial"/>
              </a:rPr>
              <a:t> </a:t>
            </a:r>
            <a:r>
              <a:rPr dirty="0" sz="1000" spc="5">
                <a:latin typeface="PMingLiU"/>
                <a:cs typeface="PMingLiU"/>
              </a:rPr>
              <a:t>个 月内复</a:t>
            </a:r>
            <a:r>
              <a:rPr dirty="0" sz="1000" spc="-20">
                <a:latin typeface="PMingLiU"/>
                <a:cs typeface="PMingLiU"/>
              </a:rPr>
              <a:t>发</a:t>
            </a:r>
            <a:r>
              <a:rPr dirty="0" sz="1000" spc="5">
                <a:latin typeface="PMingLiU"/>
                <a:cs typeface="PMingLiU"/>
              </a:rPr>
              <a:t>。</a:t>
            </a:r>
            <a:r>
              <a:rPr dirty="0" sz="1000" spc="-5">
                <a:latin typeface="Arial"/>
                <a:cs typeface="Arial"/>
              </a:rPr>
              <a:t>LBCL</a:t>
            </a:r>
            <a:r>
              <a:rPr dirty="0" sz="1000" spc="-70">
                <a:latin typeface="Arial"/>
                <a:cs typeface="Arial"/>
              </a:rPr>
              <a:t> </a:t>
            </a:r>
            <a:r>
              <a:rPr dirty="0" sz="1000" spc="-20">
                <a:latin typeface="PMingLiU"/>
                <a:cs typeface="PMingLiU"/>
              </a:rPr>
              <a:t>一</a:t>
            </a:r>
            <a:r>
              <a:rPr dirty="0" sz="1000" spc="5">
                <a:latin typeface="PMingLiU"/>
                <a:cs typeface="PMingLiU"/>
              </a:rPr>
              <a:t>旦出</a:t>
            </a:r>
            <a:r>
              <a:rPr dirty="0" sz="1000" spc="-20">
                <a:latin typeface="PMingLiU"/>
                <a:cs typeface="PMingLiU"/>
              </a:rPr>
              <a:t>现</a:t>
            </a:r>
            <a:r>
              <a:rPr dirty="0" sz="1000" spc="5">
                <a:latin typeface="PMingLiU"/>
                <a:cs typeface="PMingLiU"/>
              </a:rPr>
              <a:t>复发</a:t>
            </a:r>
            <a:r>
              <a:rPr dirty="0" sz="1000" spc="-20">
                <a:latin typeface="PMingLiU"/>
                <a:cs typeface="PMingLiU"/>
              </a:rPr>
              <a:t>或</a:t>
            </a:r>
            <a:r>
              <a:rPr dirty="0" sz="1000" spc="5">
                <a:latin typeface="PMingLiU"/>
                <a:cs typeface="PMingLiU"/>
              </a:rPr>
              <a:t>难治</a:t>
            </a:r>
            <a:r>
              <a:rPr dirty="0" sz="1000" spc="-20">
                <a:latin typeface="PMingLiU"/>
                <a:cs typeface="PMingLiU"/>
              </a:rPr>
              <a:t>，</a:t>
            </a:r>
            <a:r>
              <a:rPr dirty="0" sz="1000" spc="5">
                <a:latin typeface="PMingLiU"/>
                <a:cs typeface="PMingLiU"/>
              </a:rPr>
              <a:t>患者</a:t>
            </a:r>
            <a:r>
              <a:rPr dirty="0" sz="1000" spc="-20">
                <a:latin typeface="PMingLiU"/>
                <a:cs typeface="PMingLiU"/>
              </a:rPr>
              <a:t>预</a:t>
            </a:r>
            <a:r>
              <a:rPr dirty="0" sz="1000" spc="5">
                <a:latin typeface="PMingLiU"/>
                <a:cs typeface="PMingLiU"/>
              </a:rPr>
              <a:t>后较</a:t>
            </a:r>
            <a:r>
              <a:rPr dirty="0" sz="1000" spc="-20">
                <a:latin typeface="PMingLiU"/>
                <a:cs typeface="PMingLiU"/>
              </a:rPr>
              <a:t>差</a:t>
            </a:r>
            <a:r>
              <a:rPr dirty="0" sz="1000" spc="5">
                <a:latin typeface="PMingLiU"/>
                <a:cs typeface="PMingLiU"/>
              </a:rPr>
              <a:t>，仅半</a:t>
            </a:r>
            <a:r>
              <a:rPr dirty="0" sz="1000" spc="-20">
                <a:latin typeface="PMingLiU"/>
                <a:cs typeface="PMingLiU"/>
              </a:rPr>
              <a:t>数</a:t>
            </a:r>
            <a:r>
              <a:rPr dirty="0" sz="1000" spc="5">
                <a:latin typeface="PMingLiU"/>
                <a:cs typeface="PMingLiU"/>
              </a:rPr>
              <a:t>患者</a:t>
            </a:r>
            <a:r>
              <a:rPr dirty="0" sz="1000" spc="-20">
                <a:latin typeface="PMingLiU"/>
                <a:cs typeface="PMingLiU"/>
              </a:rPr>
              <a:t>可</a:t>
            </a:r>
            <a:r>
              <a:rPr dirty="0" sz="1000" spc="5">
                <a:latin typeface="PMingLiU"/>
                <a:cs typeface="PMingLiU"/>
              </a:rPr>
              <a:t>进行</a:t>
            </a:r>
            <a:r>
              <a:rPr dirty="0" sz="1000" spc="-20">
                <a:latin typeface="PMingLiU"/>
                <a:cs typeface="PMingLiU"/>
              </a:rPr>
              <a:t>自</a:t>
            </a:r>
            <a:r>
              <a:rPr dirty="0" sz="1000" spc="5">
                <a:latin typeface="PMingLiU"/>
                <a:cs typeface="PMingLiU"/>
              </a:rPr>
              <a:t>体干</a:t>
            </a:r>
            <a:r>
              <a:rPr dirty="0" sz="1000" spc="-20">
                <a:latin typeface="PMingLiU"/>
                <a:cs typeface="PMingLiU"/>
              </a:rPr>
              <a:t>细</a:t>
            </a:r>
            <a:r>
              <a:rPr dirty="0" sz="1000" spc="5">
                <a:latin typeface="PMingLiU"/>
                <a:cs typeface="PMingLiU"/>
              </a:rPr>
              <a:t>胞移植 </a:t>
            </a:r>
            <a:r>
              <a:rPr dirty="0" sz="1000">
                <a:latin typeface="Arial"/>
                <a:cs typeface="Arial"/>
              </a:rPr>
              <a:t>(ASCT)</a:t>
            </a:r>
            <a:r>
              <a:rPr dirty="0" sz="1000" spc="90">
                <a:latin typeface="Arial"/>
                <a:cs typeface="Arial"/>
              </a:rPr>
              <a:t> </a:t>
            </a:r>
            <a:r>
              <a:rPr dirty="0" sz="1000" spc="5">
                <a:latin typeface="PMingLiU"/>
                <a:cs typeface="PMingLiU"/>
              </a:rPr>
              <a:t>治疗</a:t>
            </a:r>
            <a:r>
              <a:rPr dirty="0" sz="1000" spc="-20">
                <a:latin typeface="PMingLiU"/>
                <a:cs typeface="PMingLiU"/>
              </a:rPr>
              <a:t>，</a:t>
            </a:r>
            <a:r>
              <a:rPr dirty="0" sz="1000" spc="5">
                <a:latin typeface="PMingLiU"/>
                <a:cs typeface="PMingLiU"/>
              </a:rPr>
              <a:t>而且</a:t>
            </a:r>
            <a:r>
              <a:rPr dirty="0" sz="1000" spc="-20">
                <a:latin typeface="PMingLiU"/>
                <a:cs typeface="PMingLiU"/>
              </a:rPr>
              <a:t>即</a:t>
            </a:r>
            <a:r>
              <a:rPr dirty="0" sz="1000" spc="5">
                <a:latin typeface="PMingLiU"/>
                <a:cs typeface="PMingLiU"/>
              </a:rPr>
              <a:t>便接</a:t>
            </a:r>
            <a:r>
              <a:rPr dirty="0" sz="1000" spc="-20">
                <a:latin typeface="PMingLiU"/>
                <a:cs typeface="PMingLiU"/>
              </a:rPr>
              <a:t>受</a:t>
            </a:r>
            <a:r>
              <a:rPr dirty="0" sz="1000" spc="5">
                <a:latin typeface="PMingLiU"/>
                <a:cs typeface="PMingLiU"/>
              </a:rPr>
              <a:t>移</a:t>
            </a:r>
            <a:r>
              <a:rPr dirty="0" sz="1000" spc="-20">
                <a:latin typeface="PMingLiU"/>
                <a:cs typeface="PMingLiU"/>
              </a:rPr>
              <a:t>植</a:t>
            </a:r>
            <a:r>
              <a:rPr dirty="0" sz="1000" spc="5">
                <a:latin typeface="PMingLiU"/>
                <a:cs typeface="PMingLiU"/>
              </a:rPr>
              <a:t>治疗</a:t>
            </a:r>
            <a:r>
              <a:rPr dirty="0" sz="1000" spc="-20">
                <a:latin typeface="PMingLiU"/>
                <a:cs typeface="PMingLiU"/>
              </a:rPr>
              <a:t>，</a:t>
            </a:r>
            <a:r>
              <a:rPr dirty="0" sz="1000" spc="5">
                <a:latin typeface="PMingLiU"/>
                <a:cs typeface="PMingLiU"/>
              </a:rPr>
              <a:t>也仅约</a:t>
            </a:r>
            <a:r>
              <a:rPr dirty="0" sz="1000" spc="-5">
                <a:latin typeface="PMingLiU"/>
                <a:cs typeface="PMingLiU"/>
              </a:rPr>
              <a:t> </a:t>
            </a:r>
            <a:r>
              <a:rPr dirty="0" sz="1000" spc="-10">
                <a:latin typeface="Arial"/>
                <a:cs typeface="Arial"/>
              </a:rPr>
              <a:t>35%~40%</a:t>
            </a:r>
            <a:r>
              <a:rPr dirty="0" sz="1000" spc="5">
                <a:latin typeface="PMingLiU"/>
                <a:cs typeface="PMingLiU"/>
              </a:rPr>
              <a:t>的患者可经</a:t>
            </a:r>
            <a:r>
              <a:rPr dirty="0" sz="1000" spc="-10">
                <a:latin typeface="PMingLiU"/>
                <a:cs typeface="PMingLiU"/>
              </a:rPr>
              <a:t> </a:t>
            </a:r>
            <a:r>
              <a:rPr dirty="0" sz="1000" spc="-5">
                <a:latin typeface="Arial"/>
                <a:cs typeface="Arial"/>
              </a:rPr>
              <a:t>ASCT</a:t>
            </a:r>
            <a:r>
              <a:rPr dirty="0" sz="1000" spc="-45">
                <a:latin typeface="Arial"/>
                <a:cs typeface="Arial"/>
              </a:rPr>
              <a:t> </a:t>
            </a:r>
            <a:r>
              <a:rPr dirty="0" sz="1000" spc="5">
                <a:latin typeface="PMingLiU"/>
                <a:cs typeface="PMingLiU"/>
              </a:rPr>
              <a:t>治</a:t>
            </a:r>
            <a:r>
              <a:rPr dirty="0" sz="1000" spc="-20">
                <a:latin typeface="PMingLiU"/>
                <a:cs typeface="PMingLiU"/>
              </a:rPr>
              <a:t>愈</a:t>
            </a:r>
            <a:r>
              <a:rPr dirty="0" sz="1000" spc="5">
                <a:latin typeface="PMingLiU"/>
                <a:cs typeface="PMingLiU"/>
              </a:rPr>
              <a:t>。综</a:t>
            </a:r>
            <a:r>
              <a:rPr dirty="0" sz="1000" spc="-20">
                <a:latin typeface="PMingLiU"/>
                <a:cs typeface="PMingLiU"/>
              </a:rPr>
              <a:t>上</a:t>
            </a:r>
            <a:r>
              <a:rPr dirty="0" sz="1000" spc="5">
                <a:latin typeface="PMingLiU"/>
                <a:cs typeface="PMingLiU"/>
              </a:rPr>
              <a:t>，  有近</a:t>
            </a:r>
            <a:r>
              <a:rPr dirty="0" sz="1000" spc="-20">
                <a:latin typeface="PMingLiU"/>
                <a:cs typeface="PMingLiU"/>
              </a:rPr>
              <a:t> </a:t>
            </a:r>
            <a:r>
              <a:rPr dirty="0" sz="1000" spc="-5">
                <a:latin typeface="Arial"/>
                <a:cs typeface="Arial"/>
              </a:rPr>
              <a:t>30%</a:t>
            </a:r>
            <a:r>
              <a:rPr dirty="0" sz="1000" spc="5">
                <a:latin typeface="PMingLiU"/>
                <a:cs typeface="PMingLiU"/>
              </a:rPr>
              <a:t>的</a:t>
            </a:r>
            <a:r>
              <a:rPr dirty="0" sz="1000" spc="-20">
                <a:latin typeface="PMingLiU"/>
                <a:cs typeface="PMingLiU"/>
              </a:rPr>
              <a:t> </a:t>
            </a:r>
            <a:r>
              <a:rPr dirty="0" sz="1000" spc="-5">
                <a:latin typeface="Arial"/>
                <a:cs typeface="Arial"/>
              </a:rPr>
              <a:t>LBCL</a:t>
            </a:r>
            <a:r>
              <a:rPr dirty="0" sz="1000" spc="-75">
                <a:latin typeface="Arial"/>
                <a:cs typeface="Arial"/>
              </a:rPr>
              <a:t> </a:t>
            </a:r>
            <a:r>
              <a:rPr dirty="0" sz="1000" spc="5">
                <a:latin typeface="PMingLiU"/>
                <a:cs typeface="PMingLiU"/>
              </a:rPr>
              <a:t>患者将进展</a:t>
            </a:r>
            <a:r>
              <a:rPr dirty="0" sz="1000" spc="-20">
                <a:latin typeface="PMingLiU"/>
                <a:cs typeface="PMingLiU"/>
              </a:rPr>
              <a:t>为</a:t>
            </a:r>
            <a:r>
              <a:rPr dirty="0" sz="1000" spc="5">
                <a:latin typeface="PMingLiU"/>
                <a:cs typeface="PMingLiU"/>
              </a:rPr>
              <a:t>化疗和</a:t>
            </a:r>
            <a:r>
              <a:rPr dirty="0" sz="1000" spc="-15">
                <a:latin typeface="PMingLiU"/>
                <a:cs typeface="PMingLiU"/>
              </a:rPr>
              <a:t> </a:t>
            </a:r>
            <a:r>
              <a:rPr dirty="0" sz="1000" spc="-5">
                <a:latin typeface="Arial"/>
                <a:cs typeface="Arial"/>
              </a:rPr>
              <a:t>ASCT</a:t>
            </a:r>
            <a:r>
              <a:rPr dirty="0" sz="1000" spc="-55">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失</a:t>
            </a:r>
            <a:r>
              <a:rPr dirty="0" sz="1000" spc="-20">
                <a:latin typeface="PMingLiU"/>
                <a:cs typeface="PMingLiU"/>
              </a:rPr>
              <a:t>败</a:t>
            </a:r>
            <a:r>
              <a:rPr dirty="0" sz="1000" spc="5">
                <a:latin typeface="PMingLiU"/>
                <a:cs typeface="PMingLiU"/>
              </a:rPr>
              <a:t>的</a:t>
            </a:r>
            <a:r>
              <a:rPr dirty="0" sz="1000" spc="-20">
                <a:latin typeface="PMingLiU"/>
                <a:cs typeface="PMingLiU"/>
              </a:rPr>
              <a:t> </a:t>
            </a:r>
            <a:r>
              <a:rPr dirty="0" sz="1000">
                <a:latin typeface="Arial"/>
                <a:cs typeface="Arial"/>
              </a:rPr>
              <a:t>r/r</a:t>
            </a:r>
            <a:r>
              <a:rPr dirty="0" sz="1000" spc="5">
                <a:latin typeface="Arial"/>
                <a:cs typeface="Arial"/>
              </a:rPr>
              <a:t> </a:t>
            </a:r>
            <a:r>
              <a:rPr dirty="0" sz="1000" spc="-5">
                <a:latin typeface="Arial"/>
                <a:cs typeface="Arial"/>
              </a:rPr>
              <a:t>LBCL</a:t>
            </a:r>
            <a:r>
              <a:rPr dirty="0" sz="1000" spc="5">
                <a:latin typeface="PMingLiU"/>
                <a:cs typeface="PMingLiU"/>
              </a:rPr>
              <a:t>。</a:t>
            </a:r>
            <a:endParaRPr sz="1000">
              <a:latin typeface="PMingLiU"/>
              <a:cs typeface="PMingLiU"/>
            </a:endParaRPr>
          </a:p>
          <a:p>
            <a:pPr algn="just" marL="12700" marR="5715">
              <a:lnSpc>
                <a:spcPct val="139500"/>
              </a:lnSpc>
              <a:spcBef>
                <a:spcPts val="610"/>
              </a:spcBef>
            </a:pPr>
            <a:r>
              <a:rPr dirty="0" sz="1000" spc="5">
                <a:latin typeface="PMingLiU"/>
                <a:cs typeface="PMingLiU"/>
              </a:rPr>
              <a:t>国际多</a:t>
            </a:r>
            <a:r>
              <a:rPr dirty="0" sz="1000" spc="-20">
                <a:latin typeface="PMingLiU"/>
                <a:cs typeface="PMingLiU"/>
              </a:rPr>
              <a:t>中</a:t>
            </a:r>
            <a:r>
              <a:rPr dirty="0" sz="1000" spc="5">
                <a:latin typeface="PMingLiU"/>
                <a:cs typeface="PMingLiU"/>
              </a:rPr>
              <a:t>心回</a:t>
            </a:r>
            <a:r>
              <a:rPr dirty="0" sz="1000" spc="-20">
                <a:latin typeface="PMingLiU"/>
                <a:cs typeface="PMingLiU"/>
              </a:rPr>
              <a:t>顾</a:t>
            </a:r>
            <a:r>
              <a:rPr dirty="0" sz="1000" spc="5">
                <a:latin typeface="PMingLiU"/>
                <a:cs typeface="PMingLiU"/>
              </a:rPr>
              <a:t>性研究</a:t>
            </a:r>
            <a:r>
              <a:rPr dirty="0" sz="1000" spc="-5">
                <a:latin typeface="PMingLiU"/>
                <a:cs typeface="PMingLiU"/>
              </a:rPr>
              <a:t> </a:t>
            </a:r>
            <a:r>
              <a:rPr dirty="0" sz="1000" spc="-5">
                <a:latin typeface="Arial"/>
                <a:cs typeface="Arial"/>
              </a:rPr>
              <a:t>SCHOLAR-1</a:t>
            </a:r>
            <a:r>
              <a:rPr dirty="0" sz="1000" spc="-60">
                <a:latin typeface="Arial"/>
                <a:cs typeface="Arial"/>
              </a:rPr>
              <a:t> </a:t>
            </a:r>
            <a:r>
              <a:rPr dirty="0" sz="1000" spc="5">
                <a:latin typeface="PMingLiU"/>
                <a:cs typeface="PMingLiU"/>
              </a:rPr>
              <a:t>和在</a:t>
            </a:r>
            <a:r>
              <a:rPr dirty="0" sz="1000" spc="-20">
                <a:latin typeface="PMingLiU"/>
                <a:cs typeface="PMingLiU"/>
              </a:rPr>
              <a:t>中</a:t>
            </a:r>
            <a:r>
              <a:rPr dirty="0" sz="1000" spc="5">
                <a:latin typeface="PMingLiU"/>
                <a:cs typeface="PMingLiU"/>
              </a:rPr>
              <a:t>国人</a:t>
            </a:r>
            <a:r>
              <a:rPr dirty="0" sz="1000" spc="-20">
                <a:latin typeface="PMingLiU"/>
                <a:cs typeface="PMingLiU"/>
              </a:rPr>
              <a:t>群</a:t>
            </a:r>
            <a:r>
              <a:rPr dirty="0" sz="1000" spc="5">
                <a:latin typeface="PMingLiU"/>
                <a:cs typeface="PMingLiU"/>
              </a:rPr>
              <a:t>的</a:t>
            </a:r>
            <a:r>
              <a:rPr dirty="0" sz="1000" spc="-20">
                <a:latin typeface="PMingLiU"/>
                <a:cs typeface="PMingLiU"/>
              </a:rPr>
              <a:t>回</a:t>
            </a:r>
            <a:r>
              <a:rPr dirty="0" sz="1000" spc="5">
                <a:latin typeface="PMingLiU"/>
                <a:cs typeface="PMingLiU"/>
              </a:rPr>
              <a:t>顾性研</a:t>
            </a:r>
            <a:r>
              <a:rPr dirty="0" sz="1000" spc="245">
                <a:latin typeface="PMingLiU"/>
                <a:cs typeface="PMingLiU"/>
              </a:rPr>
              <a:t>究</a:t>
            </a:r>
            <a:r>
              <a:rPr dirty="0" sz="1000" spc="-5">
                <a:latin typeface="Arial"/>
                <a:cs typeface="Arial"/>
              </a:rPr>
              <a:t>REAL-TREND</a:t>
            </a:r>
            <a:r>
              <a:rPr dirty="0" sz="1000" spc="60">
                <a:latin typeface="Arial"/>
                <a:cs typeface="Arial"/>
              </a:rPr>
              <a:t> </a:t>
            </a:r>
            <a:r>
              <a:rPr dirty="0" sz="1000">
                <a:latin typeface="Arial"/>
                <a:cs typeface="Arial"/>
              </a:rPr>
              <a:t>(</a:t>
            </a:r>
            <a:r>
              <a:rPr dirty="0" u="sng" sz="1000">
                <a:solidFill>
                  <a:srgbClr val="0000FF"/>
                </a:solidFill>
                <a:uFill>
                  <a:solidFill>
                    <a:srgbClr val="0000FF"/>
                  </a:solidFill>
                </a:uFill>
                <a:latin typeface="Arial"/>
                <a:cs typeface="Arial"/>
                <a:hlinkClick r:id="rId3"/>
              </a:rPr>
              <a:t>link</a:t>
            </a:r>
            <a:r>
              <a:rPr dirty="0" sz="1000">
                <a:latin typeface="Arial"/>
                <a:cs typeface="Arial"/>
              </a:rPr>
              <a:t>)</a:t>
            </a:r>
            <a:r>
              <a:rPr dirty="0" sz="1000" spc="70">
                <a:latin typeface="Arial"/>
                <a:cs typeface="Arial"/>
              </a:rPr>
              <a:t> </a:t>
            </a:r>
            <a:r>
              <a:rPr dirty="0" sz="1000" spc="-20">
                <a:latin typeface="PMingLiU"/>
                <a:cs typeface="PMingLiU"/>
              </a:rPr>
              <a:t>分别 </a:t>
            </a:r>
            <a:r>
              <a:rPr dirty="0" sz="1000" spc="5">
                <a:latin typeface="PMingLiU"/>
                <a:cs typeface="PMingLiU"/>
              </a:rPr>
              <a:t>评估了</a:t>
            </a:r>
            <a:r>
              <a:rPr dirty="0" sz="1000" spc="-20">
                <a:latin typeface="PMingLiU"/>
                <a:cs typeface="PMingLiU"/>
              </a:rPr>
              <a:t>真</a:t>
            </a:r>
            <a:r>
              <a:rPr dirty="0" sz="1000" spc="5">
                <a:latin typeface="PMingLiU"/>
                <a:cs typeface="PMingLiU"/>
              </a:rPr>
              <a:t>实世</a:t>
            </a:r>
            <a:r>
              <a:rPr dirty="0" sz="1000" spc="-20">
                <a:latin typeface="PMingLiU"/>
                <a:cs typeface="PMingLiU"/>
              </a:rPr>
              <a:t>界</a:t>
            </a:r>
            <a:r>
              <a:rPr dirty="0" sz="1000" spc="5">
                <a:latin typeface="PMingLiU"/>
                <a:cs typeface="PMingLiU"/>
              </a:rPr>
              <a:t>中</a:t>
            </a:r>
            <a:r>
              <a:rPr dirty="0" sz="1000" spc="80">
                <a:latin typeface="PMingLiU"/>
                <a:cs typeface="PMingLiU"/>
              </a:rPr>
              <a:t> </a:t>
            </a:r>
            <a:r>
              <a:rPr dirty="0" sz="1000" spc="-5">
                <a:latin typeface="Arial"/>
                <a:cs typeface="Arial"/>
              </a:rPr>
              <a:t>r/r</a:t>
            </a:r>
            <a:r>
              <a:rPr dirty="0" sz="1000" spc="160">
                <a:latin typeface="Arial"/>
                <a:cs typeface="Arial"/>
              </a:rPr>
              <a:t> </a:t>
            </a:r>
            <a:r>
              <a:rPr dirty="0" sz="1000" spc="-5">
                <a:latin typeface="Arial"/>
                <a:cs typeface="Arial"/>
              </a:rPr>
              <a:t>LBCL</a:t>
            </a:r>
            <a:r>
              <a:rPr dirty="0" sz="1000" spc="5">
                <a:latin typeface="Arial"/>
                <a:cs typeface="Arial"/>
              </a:rPr>
              <a:t> </a:t>
            </a:r>
            <a:r>
              <a:rPr dirty="0" sz="1000" spc="5">
                <a:latin typeface="PMingLiU"/>
                <a:cs typeface="PMingLiU"/>
              </a:rPr>
              <a:t>的</a:t>
            </a:r>
            <a:r>
              <a:rPr dirty="0" sz="1000" spc="-20">
                <a:latin typeface="PMingLiU"/>
                <a:cs typeface="PMingLiU"/>
              </a:rPr>
              <a:t>患</a:t>
            </a:r>
            <a:r>
              <a:rPr dirty="0" sz="1000" spc="5">
                <a:latin typeface="PMingLiU"/>
                <a:cs typeface="PMingLiU"/>
              </a:rPr>
              <a:t>者结</a:t>
            </a:r>
            <a:r>
              <a:rPr dirty="0" sz="1000" spc="-20">
                <a:latin typeface="PMingLiU"/>
                <a:cs typeface="PMingLiU"/>
              </a:rPr>
              <a:t>局</a:t>
            </a:r>
            <a:r>
              <a:rPr dirty="0" sz="1000" spc="5">
                <a:latin typeface="PMingLiU"/>
                <a:cs typeface="PMingLiU"/>
              </a:rPr>
              <a:t>，得</a:t>
            </a:r>
            <a:r>
              <a:rPr dirty="0" sz="1000" spc="-20">
                <a:latin typeface="PMingLiU"/>
                <a:cs typeface="PMingLiU"/>
              </a:rPr>
              <a:t>到</a:t>
            </a:r>
            <a:r>
              <a:rPr dirty="0" sz="1000" spc="5">
                <a:latin typeface="PMingLiU"/>
                <a:cs typeface="PMingLiU"/>
              </a:rPr>
              <a:t>的结</a:t>
            </a:r>
            <a:r>
              <a:rPr dirty="0" sz="1000" spc="-20">
                <a:latin typeface="PMingLiU"/>
                <a:cs typeface="PMingLiU"/>
              </a:rPr>
              <a:t>论类</a:t>
            </a:r>
            <a:r>
              <a:rPr dirty="0" sz="1000" spc="5">
                <a:latin typeface="PMingLiU"/>
                <a:cs typeface="PMingLiU"/>
              </a:rPr>
              <a:t>似</a:t>
            </a:r>
            <a:r>
              <a:rPr dirty="0" sz="1000" spc="10">
                <a:latin typeface="PMingLiU"/>
                <a:cs typeface="PMingLiU"/>
              </a:rPr>
              <a:t>，</a:t>
            </a:r>
            <a:r>
              <a:rPr dirty="0" sz="1000" spc="5">
                <a:latin typeface="PMingLiU"/>
                <a:cs typeface="PMingLiU"/>
              </a:rPr>
              <a:t>常</a:t>
            </a:r>
            <a:r>
              <a:rPr dirty="0" sz="1000" spc="-20">
                <a:latin typeface="PMingLiU"/>
                <a:cs typeface="PMingLiU"/>
              </a:rPr>
              <a:t>规</a:t>
            </a:r>
            <a:r>
              <a:rPr dirty="0" sz="1000" spc="5">
                <a:latin typeface="PMingLiU"/>
                <a:cs typeface="PMingLiU"/>
              </a:rPr>
              <a:t>挽救</a:t>
            </a:r>
            <a:r>
              <a:rPr dirty="0" sz="1000" spc="-20">
                <a:latin typeface="PMingLiU"/>
                <a:cs typeface="PMingLiU"/>
              </a:rPr>
              <a:t>性</a:t>
            </a:r>
            <a:r>
              <a:rPr dirty="0" sz="1000" spc="5">
                <a:latin typeface="PMingLiU"/>
                <a:cs typeface="PMingLiU"/>
              </a:rPr>
              <a:t>化疗</a:t>
            </a:r>
            <a:r>
              <a:rPr dirty="0" sz="1000" spc="-20">
                <a:latin typeface="PMingLiU"/>
                <a:cs typeface="PMingLiU"/>
              </a:rPr>
              <a:t>对</a:t>
            </a:r>
            <a:r>
              <a:rPr dirty="0" sz="1000" spc="5">
                <a:latin typeface="PMingLiU"/>
                <a:cs typeface="PMingLiU"/>
              </a:rPr>
              <a:t>于</a:t>
            </a:r>
            <a:r>
              <a:rPr dirty="0" sz="1000" spc="90">
                <a:latin typeface="PMingLiU"/>
                <a:cs typeface="PMingLiU"/>
              </a:rPr>
              <a:t> </a:t>
            </a:r>
            <a:r>
              <a:rPr dirty="0" sz="1000" spc="-5">
                <a:latin typeface="Arial"/>
                <a:cs typeface="Arial"/>
              </a:rPr>
              <a:t>r/r</a:t>
            </a:r>
            <a:r>
              <a:rPr dirty="0" sz="1000" spc="160">
                <a:latin typeface="Arial"/>
                <a:cs typeface="Arial"/>
              </a:rPr>
              <a:t> </a:t>
            </a:r>
            <a:r>
              <a:rPr dirty="0" sz="1000" spc="-5">
                <a:latin typeface="Arial"/>
                <a:cs typeface="Arial"/>
              </a:rPr>
              <a:t>LBCL  </a:t>
            </a:r>
            <a:r>
              <a:rPr dirty="0" sz="1000" spc="25">
                <a:latin typeface="PMingLiU"/>
                <a:cs typeface="PMingLiU"/>
              </a:rPr>
              <a:t>患</a:t>
            </a:r>
            <a:r>
              <a:rPr dirty="0" sz="1000" spc="5">
                <a:latin typeface="PMingLiU"/>
                <a:cs typeface="PMingLiU"/>
              </a:rPr>
              <a:t>者无</a:t>
            </a:r>
            <a:r>
              <a:rPr dirty="0" sz="1000" spc="25">
                <a:latin typeface="PMingLiU"/>
                <a:cs typeface="PMingLiU"/>
              </a:rPr>
              <a:t>长</a:t>
            </a:r>
            <a:r>
              <a:rPr dirty="0" sz="1000" spc="5">
                <a:latin typeface="PMingLiU"/>
                <a:cs typeface="PMingLiU"/>
              </a:rPr>
              <a:t>期</a:t>
            </a:r>
            <a:r>
              <a:rPr dirty="0" sz="1000" spc="25">
                <a:latin typeface="PMingLiU"/>
                <a:cs typeface="PMingLiU"/>
              </a:rPr>
              <a:t>获</a:t>
            </a:r>
            <a:r>
              <a:rPr dirty="0" sz="1000" spc="5">
                <a:latin typeface="PMingLiU"/>
                <a:cs typeface="PMingLiU"/>
              </a:rPr>
              <a:t>益</a:t>
            </a:r>
            <a:r>
              <a:rPr dirty="0" sz="1000" spc="30">
                <a:latin typeface="PMingLiU"/>
                <a:cs typeface="PMingLiU"/>
              </a:rPr>
              <a:t>。</a:t>
            </a:r>
            <a:r>
              <a:rPr dirty="0" sz="1000" spc="-5">
                <a:latin typeface="Arial"/>
                <a:cs typeface="Arial"/>
              </a:rPr>
              <a:t>SCHOLAR-1</a:t>
            </a:r>
            <a:r>
              <a:rPr dirty="0" sz="1000" spc="145">
                <a:latin typeface="Arial"/>
                <a:cs typeface="Arial"/>
              </a:rPr>
              <a:t> </a:t>
            </a:r>
            <a:r>
              <a:rPr dirty="0" sz="1000" spc="25">
                <a:latin typeface="PMingLiU"/>
                <a:cs typeface="PMingLiU"/>
              </a:rPr>
              <a:t>研</a:t>
            </a:r>
            <a:r>
              <a:rPr dirty="0" sz="1000" spc="5">
                <a:latin typeface="PMingLiU"/>
                <a:cs typeface="PMingLiU"/>
              </a:rPr>
              <a:t>究评</a:t>
            </a:r>
            <a:r>
              <a:rPr dirty="0" sz="1000" spc="25">
                <a:latin typeface="PMingLiU"/>
                <a:cs typeface="PMingLiU"/>
              </a:rPr>
              <a:t>估</a:t>
            </a:r>
            <a:r>
              <a:rPr dirty="0" sz="1000" spc="5">
                <a:latin typeface="PMingLiU"/>
                <a:cs typeface="PMingLiU"/>
              </a:rPr>
              <a:t>了</a:t>
            </a:r>
            <a:r>
              <a:rPr dirty="0" sz="1000" spc="254">
                <a:latin typeface="PMingLiU"/>
                <a:cs typeface="PMingLiU"/>
              </a:rPr>
              <a:t> </a:t>
            </a:r>
            <a:r>
              <a:rPr dirty="0" sz="1000" spc="-5">
                <a:latin typeface="Arial"/>
                <a:cs typeface="Arial"/>
              </a:rPr>
              <a:t>636</a:t>
            </a:r>
            <a:r>
              <a:rPr dirty="0" sz="1000" spc="150">
                <a:latin typeface="Arial"/>
                <a:cs typeface="Arial"/>
              </a:rPr>
              <a:t> </a:t>
            </a:r>
            <a:r>
              <a:rPr dirty="0" sz="1000" spc="5">
                <a:latin typeface="PMingLiU"/>
                <a:cs typeface="PMingLiU"/>
              </a:rPr>
              <a:t>例</a:t>
            </a:r>
            <a:r>
              <a:rPr dirty="0" sz="1000" spc="250">
                <a:latin typeface="PMingLiU"/>
                <a:cs typeface="PMingLiU"/>
              </a:rPr>
              <a:t> </a:t>
            </a:r>
            <a:r>
              <a:rPr dirty="0" sz="1000">
                <a:latin typeface="Arial"/>
                <a:cs typeface="Arial"/>
              </a:rPr>
              <a:t>r/r</a:t>
            </a:r>
            <a:r>
              <a:rPr dirty="0" sz="1000" spc="135">
                <a:latin typeface="Arial"/>
                <a:cs typeface="Arial"/>
              </a:rPr>
              <a:t> </a:t>
            </a:r>
            <a:r>
              <a:rPr dirty="0" sz="1000" spc="-5">
                <a:latin typeface="Arial"/>
                <a:cs typeface="Arial"/>
              </a:rPr>
              <a:t>DLBCL</a:t>
            </a:r>
            <a:r>
              <a:rPr dirty="0" sz="1000" spc="155">
                <a:latin typeface="Arial"/>
                <a:cs typeface="Arial"/>
              </a:rPr>
              <a:t> </a:t>
            </a:r>
            <a:r>
              <a:rPr dirty="0" sz="1000" spc="25">
                <a:latin typeface="PMingLiU"/>
                <a:cs typeface="PMingLiU"/>
              </a:rPr>
              <a:t>的</a:t>
            </a:r>
            <a:r>
              <a:rPr dirty="0" sz="1000" spc="5">
                <a:latin typeface="PMingLiU"/>
                <a:cs typeface="PMingLiU"/>
              </a:rPr>
              <a:t>预</a:t>
            </a:r>
            <a:r>
              <a:rPr dirty="0" sz="1000" spc="25">
                <a:latin typeface="PMingLiU"/>
                <a:cs typeface="PMingLiU"/>
              </a:rPr>
              <a:t>后</a:t>
            </a:r>
            <a:r>
              <a:rPr dirty="0" sz="1000" spc="5">
                <a:latin typeface="PMingLiU"/>
                <a:cs typeface="PMingLiU"/>
              </a:rPr>
              <a:t>，显</a:t>
            </a:r>
            <a:r>
              <a:rPr dirty="0" sz="1000" spc="25">
                <a:latin typeface="PMingLiU"/>
                <a:cs typeface="PMingLiU"/>
              </a:rPr>
              <a:t>示</a:t>
            </a:r>
            <a:r>
              <a:rPr dirty="0" sz="1000" spc="5">
                <a:latin typeface="PMingLiU"/>
                <a:cs typeface="PMingLiU"/>
              </a:rPr>
              <a:t>挽</a:t>
            </a:r>
            <a:r>
              <a:rPr dirty="0" sz="1000" spc="25">
                <a:latin typeface="PMingLiU"/>
                <a:cs typeface="PMingLiU"/>
              </a:rPr>
              <a:t>救</a:t>
            </a:r>
            <a:r>
              <a:rPr dirty="0" sz="1000" spc="5">
                <a:latin typeface="PMingLiU"/>
                <a:cs typeface="PMingLiU"/>
              </a:rPr>
              <a:t>性</a:t>
            </a:r>
            <a:r>
              <a:rPr dirty="0" sz="1000" spc="25">
                <a:latin typeface="PMingLiU"/>
                <a:cs typeface="PMingLiU"/>
              </a:rPr>
              <a:t>化</a:t>
            </a:r>
            <a:r>
              <a:rPr dirty="0" sz="1000" spc="5">
                <a:latin typeface="PMingLiU"/>
                <a:cs typeface="PMingLiU"/>
              </a:rPr>
              <a:t>疗 </a:t>
            </a:r>
            <a:r>
              <a:rPr dirty="0" sz="1000">
                <a:latin typeface="Arial"/>
                <a:cs typeface="Arial"/>
              </a:rPr>
              <a:t>ORR</a:t>
            </a:r>
            <a:r>
              <a:rPr dirty="0" sz="1000" spc="-65">
                <a:latin typeface="Arial"/>
                <a:cs typeface="Arial"/>
              </a:rPr>
              <a:t> </a:t>
            </a:r>
            <a:r>
              <a:rPr dirty="0" sz="1000" spc="5">
                <a:latin typeface="PMingLiU"/>
                <a:cs typeface="PMingLiU"/>
              </a:rPr>
              <a:t>为</a:t>
            </a:r>
            <a:r>
              <a:rPr dirty="0" sz="1000" spc="-15">
                <a:latin typeface="PMingLiU"/>
                <a:cs typeface="PMingLiU"/>
              </a:rPr>
              <a:t> </a:t>
            </a:r>
            <a:r>
              <a:rPr dirty="0" sz="1000" spc="-5">
                <a:latin typeface="Arial"/>
                <a:cs typeface="Arial"/>
              </a:rPr>
              <a:t>26%</a:t>
            </a:r>
            <a:r>
              <a:rPr dirty="0" sz="1000" spc="-5">
                <a:latin typeface="PMingLiU"/>
                <a:cs typeface="PMingLiU"/>
              </a:rPr>
              <a:t>，</a:t>
            </a:r>
            <a:r>
              <a:rPr dirty="0" sz="1000" spc="-5">
                <a:latin typeface="Arial"/>
                <a:cs typeface="Arial"/>
              </a:rPr>
              <a:t>CR</a:t>
            </a:r>
            <a:r>
              <a:rPr dirty="0" sz="1000" spc="-60">
                <a:latin typeface="Arial"/>
                <a:cs typeface="Arial"/>
              </a:rPr>
              <a:t> </a:t>
            </a:r>
            <a:r>
              <a:rPr dirty="0" sz="1000" spc="5">
                <a:latin typeface="PMingLiU"/>
                <a:cs typeface="PMingLiU"/>
              </a:rPr>
              <a:t>仅</a:t>
            </a:r>
            <a:r>
              <a:rPr dirty="0" sz="1000" spc="-15">
                <a:latin typeface="PMingLiU"/>
                <a:cs typeface="PMingLiU"/>
              </a:rPr>
              <a:t> </a:t>
            </a:r>
            <a:r>
              <a:rPr dirty="0" sz="1000" spc="-5">
                <a:latin typeface="Arial"/>
                <a:cs typeface="Arial"/>
              </a:rPr>
              <a:t>7%</a:t>
            </a:r>
            <a:r>
              <a:rPr dirty="0" sz="1000" spc="-5">
                <a:latin typeface="PMingLiU"/>
                <a:cs typeface="PMingLiU"/>
              </a:rPr>
              <a:t>，</a:t>
            </a:r>
            <a:r>
              <a:rPr dirty="0" sz="1000" spc="-20">
                <a:latin typeface="PMingLiU"/>
                <a:cs typeface="PMingLiU"/>
              </a:rPr>
              <a:t>患</a:t>
            </a:r>
            <a:r>
              <a:rPr dirty="0" sz="1000" spc="5">
                <a:latin typeface="PMingLiU"/>
                <a:cs typeface="PMingLiU"/>
              </a:rPr>
              <a:t>者中位</a:t>
            </a:r>
            <a:r>
              <a:rPr dirty="0" sz="1000" spc="-35">
                <a:latin typeface="PMingLiU"/>
                <a:cs typeface="PMingLiU"/>
              </a:rPr>
              <a:t> </a:t>
            </a:r>
            <a:r>
              <a:rPr dirty="0" sz="1000" spc="5">
                <a:latin typeface="Arial"/>
                <a:cs typeface="Arial"/>
              </a:rPr>
              <a:t>OS</a:t>
            </a:r>
            <a:r>
              <a:rPr dirty="0" sz="1000" spc="-60">
                <a:latin typeface="Arial"/>
                <a:cs typeface="Arial"/>
              </a:rPr>
              <a:t> </a:t>
            </a:r>
            <a:r>
              <a:rPr dirty="0" sz="1000" spc="5">
                <a:latin typeface="PMingLiU"/>
                <a:cs typeface="PMingLiU"/>
              </a:rPr>
              <a:t>仅</a:t>
            </a:r>
            <a:r>
              <a:rPr dirty="0" sz="1000" spc="-10">
                <a:latin typeface="PMingLiU"/>
                <a:cs typeface="PMingLiU"/>
              </a:rPr>
              <a:t> </a:t>
            </a:r>
            <a:r>
              <a:rPr dirty="0" sz="1000" spc="-10">
                <a:latin typeface="Arial"/>
                <a:cs typeface="Arial"/>
              </a:rPr>
              <a:t>6.3</a:t>
            </a:r>
            <a:r>
              <a:rPr dirty="0" sz="1000" spc="-65">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a:t>
            </a:r>
            <a:r>
              <a:rPr dirty="0" sz="1000" spc="-5">
                <a:latin typeface="Arial"/>
                <a:cs typeface="Arial"/>
              </a:rPr>
              <a:t>REAL-TREND</a:t>
            </a:r>
            <a:r>
              <a:rPr dirty="0" sz="1000" spc="-65">
                <a:latin typeface="Arial"/>
                <a:cs typeface="Arial"/>
              </a:rPr>
              <a:t> </a:t>
            </a:r>
            <a:r>
              <a:rPr dirty="0" sz="1000" spc="-20">
                <a:latin typeface="PMingLiU"/>
                <a:cs typeface="PMingLiU"/>
              </a:rPr>
              <a:t>研</a:t>
            </a:r>
            <a:r>
              <a:rPr dirty="0" sz="1000" spc="5">
                <a:latin typeface="PMingLiU"/>
                <a:cs typeface="PMingLiU"/>
              </a:rPr>
              <a:t>究评</a:t>
            </a:r>
            <a:r>
              <a:rPr dirty="0" sz="1000" spc="-20">
                <a:latin typeface="PMingLiU"/>
                <a:cs typeface="PMingLiU"/>
              </a:rPr>
              <a:t>估</a:t>
            </a:r>
            <a:r>
              <a:rPr dirty="0" sz="1000" spc="5">
                <a:latin typeface="PMingLiU"/>
                <a:cs typeface="PMingLiU"/>
              </a:rPr>
              <a:t>了</a:t>
            </a:r>
            <a:r>
              <a:rPr dirty="0" sz="1000" spc="-10">
                <a:latin typeface="PMingLiU"/>
                <a:cs typeface="PMingLiU"/>
              </a:rPr>
              <a:t> </a:t>
            </a:r>
            <a:r>
              <a:rPr dirty="0" sz="1000" spc="-5">
                <a:latin typeface="Arial"/>
                <a:cs typeface="Arial"/>
              </a:rPr>
              <a:t>350</a:t>
            </a:r>
            <a:r>
              <a:rPr dirty="0" sz="1000" spc="-70">
                <a:latin typeface="Arial"/>
                <a:cs typeface="Arial"/>
              </a:rPr>
              <a:t> </a:t>
            </a:r>
            <a:r>
              <a:rPr dirty="0" sz="1000" spc="5">
                <a:latin typeface="PMingLiU"/>
                <a:cs typeface="PMingLiU"/>
              </a:rPr>
              <a:t>例</a:t>
            </a:r>
            <a:r>
              <a:rPr dirty="0" sz="1000" spc="-10">
                <a:latin typeface="PMingLiU"/>
                <a:cs typeface="PMingLiU"/>
              </a:rPr>
              <a:t> </a:t>
            </a:r>
            <a:r>
              <a:rPr dirty="0" sz="1000">
                <a:latin typeface="Arial"/>
                <a:cs typeface="Arial"/>
              </a:rPr>
              <a:t>r/r  </a:t>
            </a:r>
            <a:r>
              <a:rPr dirty="0" sz="1000" spc="-5">
                <a:latin typeface="Arial"/>
                <a:cs typeface="Arial"/>
              </a:rPr>
              <a:t>LBCL</a:t>
            </a:r>
            <a:r>
              <a:rPr dirty="0" sz="1000" spc="-75">
                <a:latin typeface="Arial"/>
                <a:cs typeface="Arial"/>
              </a:rPr>
              <a:t> </a:t>
            </a:r>
            <a:r>
              <a:rPr dirty="0" sz="1000" spc="5">
                <a:latin typeface="PMingLiU"/>
                <a:cs typeface="PMingLiU"/>
              </a:rPr>
              <a:t>中国患者</a:t>
            </a:r>
            <a:r>
              <a:rPr dirty="0" sz="1000" spc="-5">
                <a:latin typeface="PMingLiU"/>
                <a:cs typeface="PMingLiU"/>
              </a:rPr>
              <a:t>，</a:t>
            </a:r>
            <a:r>
              <a:rPr dirty="0" sz="1000" spc="-5">
                <a:latin typeface="Arial"/>
                <a:cs typeface="Arial"/>
              </a:rPr>
              <a:t>ORR</a:t>
            </a:r>
            <a:r>
              <a:rPr dirty="0" sz="1000" spc="-70">
                <a:latin typeface="Arial"/>
                <a:cs typeface="Arial"/>
              </a:rPr>
              <a:t> </a:t>
            </a:r>
            <a:r>
              <a:rPr dirty="0" sz="1000" spc="5">
                <a:latin typeface="PMingLiU"/>
                <a:cs typeface="PMingLiU"/>
              </a:rPr>
              <a:t>为</a:t>
            </a:r>
            <a:r>
              <a:rPr dirty="0" sz="1000" spc="-20">
                <a:latin typeface="PMingLiU"/>
                <a:cs typeface="PMingLiU"/>
              </a:rPr>
              <a:t> </a:t>
            </a:r>
            <a:r>
              <a:rPr dirty="0" sz="1000" spc="-5">
                <a:latin typeface="Arial"/>
                <a:cs typeface="Arial"/>
              </a:rPr>
              <a:t>30%</a:t>
            </a:r>
            <a:r>
              <a:rPr dirty="0" sz="1000" spc="-5">
                <a:latin typeface="PMingLiU"/>
                <a:cs typeface="PMingLiU"/>
              </a:rPr>
              <a:t>，</a:t>
            </a:r>
            <a:r>
              <a:rPr dirty="0" sz="1000" spc="-5">
                <a:latin typeface="Arial"/>
                <a:cs typeface="Arial"/>
              </a:rPr>
              <a:t>CR</a:t>
            </a:r>
            <a:r>
              <a:rPr dirty="0" sz="1000" spc="-70">
                <a:latin typeface="Arial"/>
                <a:cs typeface="Arial"/>
              </a:rPr>
              <a:t> </a:t>
            </a:r>
            <a:r>
              <a:rPr dirty="0" sz="1000" spc="5">
                <a:latin typeface="PMingLiU"/>
                <a:cs typeface="PMingLiU"/>
              </a:rPr>
              <a:t>仅</a:t>
            </a:r>
            <a:r>
              <a:rPr dirty="0" sz="1000" spc="-20">
                <a:latin typeface="PMingLiU"/>
                <a:cs typeface="PMingLiU"/>
              </a:rPr>
              <a:t> </a:t>
            </a:r>
            <a:r>
              <a:rPr dirty="0" sz="1000">
                <a:latin typeface="Arial"/>
                <a:cs typeface="Arial"/>
              </a:rPr>
              <a:t>9%</a:t>
            </a:r>
            <a:r>
              <a:rPr dirty="0" sz="1000">
                <a:latin typeface="PMingLiU"/>
                <a:cs typeface="PMingLiU"/>
              </a:rPr>
              <a:t>，</a:t>
            </a:r>
            <a:r>
              <a:rPr dirty="0" sz="1000">
                <a:latin typeface="Arial"/>
                <a:cs typeface="Arial"/>
              </a:rPr>
              <a:t>mOS</a:t>
            </a:r>
            <a:r>
              <a:rPr dirty="0" sz="1000" spc="-60">
                <a:latin typeface="Arial"/>
                <a:cs typeface="Arial"/>
              </a:rPr>
              <a:t> </a:t>
            </a:r>
            <a:r>
              <a:rPr dirty="0" sz="1000" spc="5">
                <a:latin typeface="PMingLiU"/>
                <a:cs typeface="PMingLiU"/>
              </a:rPr>
              <a:t>仅</a:t>
            </a:r>
            <a:r>
              <a:rPr dirty="0" sz="1000" spc="-20">
                <a:latin typeface="PMingLiU"/>
                <a:cs typeface="PMingLiU"/>
              </a:rPr>
              <a:t> </a:t>
            </a:r>
            <a:r>
              <a:rPr dirty="0" sz="1000" spc="-10">
                <a:latin typeface="Arial"/>
                <a:cs typeface="Arial"/>
              </a:rPr>
              <a:t>5.9</a:t>
            </a:r>
            <a:r>
              <a:rPr dirty="0" sz="1000" spc="-75">
                <a:latin typeface="Arial"/>
                <a:cs typeface="Arial"/>
              </a:rPr>
              <a:t> </a:t>
            </a:r>
            <a:r>
              <a:rPr dirty="0" sz="1000" spc="5">
                <a:latin typeface="PMingLiU"/>
                <a:cs typeface="PMingLiU"/>
              </a:rPr>
              <a:t>个月。</a:t>
            </a:r>
            <a:endParaRPr sz="1000">
              <a:latin typeface="PMingLiU"/>
              <a:cs typeface="PMingLiU"/>
            </a:endParaRPr>
          </a:p>
          <a:p>
            <a:pPr marL="12700">
              <a:lnSpc>
                <a:spcPct val="100000"/>
              </a:lnSpc>
              <a:spcBef>
                <a:spcPts val="1080"/>
              </a:spcBef>
            </a:pPr>
            <a:r>
              <a:rPr dirty="0" sz="1000" spc="-10" b="1">
                <a:latin typeface="Arial"/>
                <a:cs typeface="Arial"/>
              </a:rPr>
              <a:t>CAR-T</a:t>
            </a:r>
            <a:r>
              <a:rPr dirty="0" sz="1000" spc="-35" b="1">
                <a:latin typeface="Arial"/>
                <a:cs typeface="Arial"/>
              </a:rPr>
              <a:t> </a:t>
            </a:r>
            <a:r>
              <a:rPr dirty="0" sz="1000" spc="5" b="1">
                <a:latin typeface="Microsoft JhengHei UI"/>
                <a:cs typeface="Microsoft JhengHei UI"/>
              </a:rPr>
              <a:t>治疗缓解率</a:t>
            </a:r>
            <a:r>
              <a:rPr dirty="0" sz="1000" spc="-20" b="1">
                <a:latin typeface="Microsoft JhengHei UI"/>
                <a:cs typeface="Microsoft JhengHei UI"/>
              </a:rPr>
              <a:t>显</a:t>
            </a:r>
            <a:r>
              <a:rPr dirty="0" sz="1000" spc="5" b="1">
                <a:latin typeface="Microsoft JhengHei UI"/>
                <a:cs typeface="Microsoft JhengHei UI"/>
              </a:rPr>
              <a:t>著提高</a:t>
            </a:r>
            <a:r>
              <a:rPr dirty="0" sz="1000" spc="-20" b="1">
                <a:latin typeface="Microsoft JhengHei UI"/>
                <a:cs typeface="Microsoft JhengHei UI"/>
              </a:rPr>
              <a:t>，</a:t>
            </a:r>
            <a:r>
              <a:rPr dirty="0" sz="1000" spc="5" b="1">
                <a:latin typeface="Microsoft JhengHei UI"/>
                <a:cs typeface="Microsoft JhengHei UI"/>
              </a:rPr>
              <a:t>对比</a:t>
            </a:r>
            <a:r>
              <a:rPr dirty="0" sz="1000" spc="-20" b="1">
                <a:latin typeface="Microsoft JhengHei UI"/>
                <a:cs typeface="Microsoft JhengHei UI"/>
              </a:rPr>
              <a:t>其</a:t>
            </a:r>
            <a:r>
              <a:rPr dirty="0" sz="1000" spc="5" b="1">
                <a:latin typeface="Microsoft JhengHei UI"/>
                <a:cs typeface="Microsoft JhengHei UI"/>
              </a:rPr>
              <a:t>他疗</a:t>
            </a:r>
            <a:r>
              <a:rPr dirty="0" sz="1000" spc="-20" b="1">
                <a:latin typeface="Microsoft JhengHei UI"/>
                <a:cs typeface="Microsoft JhengHei UI"/>
              </a:rPr>
              <a:t>法</a:t>
            </a:r>
            <a:r>
              <a:rPr dirty="0" sz="1000" spc="5" b="1">
                <a:latin typeface="Microsoft JhengHei UI"/>
                <a:cs typeface="Microsoft JhengHei UI"/>
              </a:rPr>
              <a:t>后线治</a:t>
            </a:r>
            <a:r>
              <a:rPr dirty="0" sz="1000" spc="-20" b="1">
                <a:latin typeface="Microsoft JhengHei UI"/>
                <a:cs typeface="Microsoft JhengHei UI"/>
              </a:rPr>
              <a:t>疗效</a:t>
            </a:r>
            <a:r>
              <a:rPr dirty="0" sz="1000" spc="5" b="1">
                <a:latin typeface="Microsoft JhengHei UI"/>
                <a:cs typeface="Microsoft JhengHei UI"/>
              </a:rPr>
              <a:t>果更佳</a:t>
            </a:r>
            <a:endParaRPr sz="1000">
              <a:latin typeface="Microsoft JhengHei UI"/>
              <a:cs typeface="Microsoft JhengHei UI"/>
            </a:endParaRPr>
          </a:p>
          <a:p>
            <a:pPr algn="just" marL="12700" marR="7620">
              <a:lnSpc>
                <a:spcPct val="139400"/>
              </a:lnSpc>
              <a:spcBef>
                <a:spcPts val="605"/>
              </a:spcBef>
            </a:pPr>
            <a:r>
              <a:rPr dirty="0" sz="1000">
                <a:latin typeface="Arial"/>
                <a:cs typeface="Arial"/>
              </a:rPr>
              <a:t>CAR-T</a:t>
            </a:r>
            <a:r>
              <a:rPr dirty="0" sz="1000" spc="110">
                <a:latin typeface="Arial"/>
                <a:cs typeface="Arial"/>
              </a:rPr>
              <a:t> </a:t>
            </a:r>
            <a:r>
              <a:rPr dirty="0" sz="1000" spc="-20">
                <a:latin typeface="PMingLiU"/>
                <a:cs typeface="PMingLiU"/>
              </a:rPr>
              <a:t>相</a:t>
            </a:r>
            <a:r>
              <a:rPr dirty="0" sz="1000" spc="5">
                <a:latin typeface="PMingLiU"/>
                <a:cs typeface="PMingLiU"/>
              </a:rPr>
              <a:t>比</a:t>
            </a:r>
            <a:r>
              <a:rPr dirty="0" sz="1000" spc="180">
                <a:latin typeface="PMingLiU"/>
                <a:cs typeface="PMingLiU"/>
              </a:rPr>
              <a:t> </a:t>
            </a:r>
            <a:r>
              <a:rPr dirty="0" sz="1000" spc="-5">
                <a:latin typeface="Arial"/>
                <a:cs typeface="Arial"/>
              </a:rPr>
              <a:t>SOC</a:t>
            </a:r>
            <a:r>
              <a:rPr dirty="0" sz="1000" spc="100">
                <a:latin typeface="Arial"/>
                <a:cs typeface="Arial"/>
              </a:rPr>
              <a:t> </a:t>
            </a:r>
            <a:r>
              <a:rPr dirty="0" sz="1000" spc="5">
                <a:latin typeface="PMingLiU"/>
                <a:cs typeface="PMingLiU"/>
              </a:rPr>
              <a:t>有</a:t>
            </a:r>
            <a:r>
              <a:rPr dirty="0" sz="1000" spc="-20">
                <a:latin typeface="PMingLiU"/>
                <a:cs typeface="PMingLiU"/>
              </a:rPr>
              <a:t>显</a:t>
            </a:r>
            <a:r>
              <a:rPr dirty="0" sz="1000" spc="5">
                <a:latin typeface="PMingLiU"/>
                <a:cs typeface="PMingLiU"/>
              </a:rPr>
              <a:t>著优</a:t>
            </a:r>
            <a:r>
              <a:rPr dirty="0" sz="1000" spc="-20">
                <a:latin typeface="PMingLiU"/>
                <a:cs typeface="PMingLiU"/>
              </a:rPr>
              <a:t>势</a:t>
            </a:r>
            <a:r>
              <a:rPr dirty="0" sz="1000" spc="-5">
                <a:latin typeface="PMingLiU"/>
                <a:cs typeface="PMingLiU"/>
              </a:rPr>
              <a:t>，</a:t>
            </a:r>
            <a:r>
              <a:rPr dirty="0" sz="1000" spc="-5">
                <a:latin typeface="Arial"/>
                <a:cs typeface="Arial"/>
              </a:rPr>
              <a:t>2021</a:t>
            </a:r>
            <a:r>
              <a:rPr dirty="0" sz="1000" spc="105">
                <a:latin typeface="Arial"/>
                <a:cs typeface="Arial"/>
              </a:rPr>
              <a:t> </a:t>
            </a:r>
            <a:r>
              <a:rPr dirty="0" sz="1000" spc="5">
                <a:latin typeface="PMingLiU"/>
                <a:cs typeface="PMingLiU"/>
              </a:rPr>
              <a:t>年发</a:t>
            </a:r>
            <a:r>
              <a:rPr dirty="0" sz="1000" spc="-20">
                <a:latin typeface="PMingLiU"/>
                <a:cs typeface="PMingLiU"/>
              </a:rPr>
              <a:t>表</a:t>
            </a:r>
            <a:r>
              <a:rPr dirty="0" sz="1000" spc="5">
                <a:latin typeface="PMingLiU"/>
                <a:cs typeface="PMingLiU"/>
              </a:rPr>
              <a:t>于</a:t>
            </a:r>
            <a:r>
              <a:rPr dirty="0" sz="1000" spc="175">
                <a:latin typeface="PMingLiU"/>
                <a:cs typeface="PMingLiU"/>
              </a:rPr>
              <a:t> </a:t>
            </a:r>
            <a:r>
              <a:rPr dirty="0" sz="1000" spc="-5">
                <a:latin typeface="Arial"/>
                <a:cs typeface="Arial"/>
              </a:rPr>
              <a:t>Blood</a:t>
            </a:r>
            <a:r>
              <a:rPr dirty="0" sz="1000" spc="125">
                <a:latin typeface="Arial"/>
                <a:cs typeface="Arial"/>
              </a:rPr>
              <a:t> </a:t>
            </a:r>
            <a:r>
              <a:rPr dirty="0" sz="1000">
                <a:latin typeface="Arial"/>
                <a:cs typeface="Arial"/>
              </a:rPr>
              <a:t>Advance</a:t>
            </a:r>
            <a:r>
              <a:rPr dirty="0" sz="1000" spc="105">
                <a:latin typeface="Arial"/>
                <a:cs typeface="Arial"/>
              </a:rPr>
              <a:t> </a:t>
            </a:r>
            <a:r>
              <a:rPr dirty="0" sz="1000" spc="-20">
                <a:latin typeface="PMingLiU"/>
                <a:cs typeface="PMingLiU"/>
              </a:rPr>
              <a:t>的</a:t>
            </a:r>
            <a:r>
              <a:rPr dirty="0" sz="1000" spc="5">
                <a:latin typeface="PMingLiU"/>
                <a:cs typeface="PMingLiU"/>
              </a:rPr>
              <a:t>一项</a:t>
            </a:r>
            <a:r>
              <a:rPr dirty="0" sz="1000" spc="-20">
                <a:latin typeface="PMingLiU"/>
                <a:cs typeface="PMingLiU"/>
              </a:rPr>
              <a:t>研</a:t>
            </a:r>
            <a:r>
              <a:rPr dirty="0" sz="1000" spc="5">
                <a:latin typeface="PMingLiU"/>
                <a:cs typeface="PMingLiU"/>
              </a:rPr>
              <a:t>究</a:t>
            </a:r>
            <a:r>
              <a:rPr dirty="0" sz="1000" spc="150">
                <a:latin typeface="PMingLiU"/>
                <a:cs typeface="PMingLiU"/>
              </a:rPr>
              <a:t> </a:t>
            </a:r>
            <a:r>
              <a:rPr dirty="0" sz="1000">
                <a:latin typeface="Arial"/>
                <a:cs typeface="Arial"/>
              </a:rPr>
              <a:t>(</a:t>
            </a:r>
            <a:r>
              <a:rPr dirty="0" u="sng" sz="1000">
                <a:solidFill>
                  <a:srgbClr val="0000FF"/>
                </a:solidFill>
                <a:uFill>
                  <a:solidFill>
                    <a:srgbClr val="0000FF"/>
                  </a:solidFill>
                </a:uFill>
                <a:latin typeface="Arial"/>
                <a:cs typeface="Arial"/>
                <a:hlinkClick r:id="rId4"/>
              </a:rPr>
              <a:t>link</a:t>
            </a:r>
            <a:r>
              <a:rPr dirty="0" sz="1000">
                <a:latin typeface="Arial"/>
                <a:cs typeface="Arial"/>
              </a:rPr>
              <a:t>)</a:t>
            </a:r>
            <a:r>
              <a:rPr dirty="0" sz="1000" spc="135">
                <a:latin typeface="Arial"/>
                <a:cs typeface="Arial"/>
              </a:rPr>
              <a:t> </a:t>
            </a:r>
            <a:r>
              <a:rPr dirty="0" sz="1000" spc="5">
                <a:latin typeface="PMingLiU"/>
                <a:cs typeface="PMingLiU"/>
              </a:rPr>
              <a:t>对</a:t>
            </a:r>
            <a:r>
              <a:rPr dirty="0" sz="1000" spc="-20">
                <a:latin typeface="PMingLiU"/>
                <a:cs typeface="PMingLiU"/>
              </a:rPr>
              <a:t>比</a:t>
            </a:r>
            <a:r>
              <a:rPr dirty="0" sz="1000" spc="5">
                <a:latin typeface="PMingLiU"/>
                <a:cs typeface="PMingLiU"/>
              </a:rPr>
              <a:t>了 </a:t>
            </a:r>
            <a:r>
              <a:rPr dirty="0" sz="1000">
                <a:latin typeface="Arial"/>
                <a:cs typeface="Arial"/>
              </a:rPr>
              <a:t>ZUMA-1</a:t>
            </a:r>
            <a:r>
              <a:rPr dirty="0" sz="1000" spc="-114">
                <a:latin typeface="Arial"/>
                <a:cs typeface="Arial"/>
              </a:rPr>
              <a:t> </a:t>
            </a:r>
            <a:r>
              <a:rPr dirty="0" sz="1000" spc="5">
                <a:latin typeface="PMingLiU"/>
                <a:cs typeface="PMingLiU"/>
              </a:rPr>
              <a:t>与</a:t>
            </a:r>
            <a:r>
              <a:rPr dirty="0" sz="1000" spc="-35">
                <a:latin typeface="PMingLiU"/>
                <a:cs typeface="PMingLiU"/>
              </a:rPr>
              <a:t> </a:t>
            </a:r>
            <a:r>
              <a:rPr dirty="0" sz="1000" spc="-5">
                <a:latin typeface="Arial"/>
                <a:cs typeface="Arial"/>
              </a:rPr>
              <a:t>SCHOLAR-1</a:t>
            </a:r>
            <a:r>
              <a:rPr dirty="0" sz="1000" spc="-85">
                <a:latin typeface="Arial"/>
                <a:cs typeface="Arial"/>
              </a:rPr>
              <a:t> </a:t>
            </a:r>
            <a:r>
              <a:rPr dirty="0" sz="1000" spc="-20">
                <a:latin typeface="PMingLiU"/>
                <a:cs typeface="PMingLiU"/>
              </a:rPr>
              <a:t>研</a:t>
            </a:r>
            <a:r>
              <a:rPr dirty="0" sz="1000" spc="5">
                <a:latin typeface="PMingLiU"/>
                <a:cs typeface="PMingLiU"/>
              </a:rPr>
              <a:t>究，</a:t>
            </a:r>
            <a:r>
              <a:rPr dirty="0" sz="1000" spc="-20">
                <a:latin typeface="PMingLiU"/>
                <a:cs typeface="PMingLiU"/>
              </a:rPr>
              <a:t>使</a:t>
            </a:r>
            <a:r>
              <a:rPr dirty="0" sz="1000" spc="5">
                <a:latin typeface="PMingLiU"/>
                <a:cs typeface="PMingLiU"/>
              </a:rPr>
              <a:t>用倾</a:t>
            </a:r>
            <a:r>
              <a:rPr dirty="0" sz="1000" spc="-20">
                <a:latin typeface="PMingLiU"/>
                <a:cs typeface="PMingLiU"/>
              </a:rPr>
              <a:t>向</a:t>
            </a:r>
            <a:r>
              <a:rPr dirty="0" sz="1000" spc="5">
                <a:latin typeface="PMingLiU"/>
                <a:cs typeface="PMingLiU"/>
              </a:rPr>
              <a:t>评分</a:t>
            </a:r>
            <a:r>
              <a:rPr dirty="0" sz="1000" spc="-20">
                <a:latin typeface="PMingLiU"/>
                <a:cs typeface="PMingLiU"/>
              </a:rPr>
              <a:t>对</a:t>
            </a:r>
            <a:r>
              <a:rPr dirty="0" sz="1000" spc="5">
                <a:latin typeface="PMingLiU"/>
                <a:cs typeface="PMingLiU"/>
              </a:rPr>
              <a:t>患者</a:t>
            </a:r>
            <a:r>
              <a:rPr dirty="0" sz="1000" spc="-20">
                <a:latin typeface="PMingLiU"/>
                <a:cs typeface="PMingLiU"/>
              </a:rPr>
              <a:t>基</a:t>
            </a:r>
            <a:r>
              <a:rPr dirty="0" sz="1000" spc="5">
                <a:latin typeface="PMingLiU"/>
                <a:cs typeface="PMingLiU"/>
              </a:rPr>
              <a:t>线进行</a:t>
            </a:r>
            <a:r>
              <a:rPr dirty="0" sz="1000" spc="-20">
                <a:latin typeface="PMingLiU"/>
                <a:cs typeface="PMingLiU"/>
              </a:rPr>
              <a:t>平</a:t>
            </a:r>
            <a:r>
              <a:rPr dirty="0" sz="1000" spc="5">
                <a:latin typeface="PMingLiU"/>
                <a:cs typeface="PMingLiU"/>
              </a:rPr>
              <a:t>衡</a:t>
            </a:r>
            <a:r>
              <a:rPr dirty="0" sz="1000" spc="-15">
                <a:latin typeface="PMingLiU"/>
                <a:cs typeface="PMingLiU"/>
              </a:rPr>
              <a:t>。</a:t>
            </a:r>
            <a:r>
              <a:rPr dirty="0" sz="1000">
                <a:latin typeface="Arial"/>
                <a:cs typeface="Arial"/>
              </a:rPr>
              <a:t>ZUMA-1</a:t>
            </a:r>
            <a:r>
              <a:rPr dirty="0" sz="1000" spc="-114">
                <a:latin typeface="Arial"/>
                <a:cs typeface="Arial"/>
              </a:rPr>
              <a:t> </a:t>
            </a:r>
            <a:r>
              <a:rPr dirty="0" sz="1000" spc="5">
                <a:latin typeface="PMingLiU"/>
                <a:cs typeface="PMingLiU"/>
              </a:rPr>
              <a:t>研</a:t>
            </a:r>
            <a:r>
              <a:rPr dirty="0" sz="1000" spc="-20">
                <a:latin typeface="PMingLiU"/>
                <a:cs typeface="PMingLiU"/>
              </a:rPr>
              <a:t>究</a:t>
            </a:r>
            <a:r>
              <a:rPr dirty="0" sz="1000" spc="5">
                <a:latin typeface="PMingLiU"/>
                <a:cs typeface="PMingLiU"/>
              </a:rPr>
              <a:t>中</a:t>
            </a:r>
            <a:r>
              <a:rPr dirty="0" sz="1000" spc="-35">
                <a:latin typeface="PMingLiU"/>
                <a:cs typeface="PMingLiU"/>
              </a:rPr>
              <a:t> </a:t>
            </a:r>
            <a:r>
              <a:rPr dirty="0" sz="1000" spc="-5">
                <a:latin typeface="Arial"/>
                <a:cs typeface="Arial"/>
              </a:rPr>
              <a:t>CD19  </a:t>
            </a:r>
            <a:r>
              <a:rPr dirty="0" sz="1000">
                <a:latin typeface="Arial"/>
                <a:cs typeface="Arial"/>
              </a:rPr>
              <a:t>CAR-T</a:t>
            </a:r>
            <a:r>
              <a:rPr dirty="0" sz="1000" spc="-105">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组中</a:t>
            </a:r>
            <a:r>
              <a:rPr dirty="0" sz="1000" spc="-20">
                <a:latin typeface="PMingLiU"/>
                <a:cs typeface="PMingLiU"/>
              </a:rPr>
              <a:t>位</a:t>
            </a:r>
            <a:r>
              <a:rPr dirty="0" sz="1000" spc="5">
                <a:latin typeface="PMingLiU"/>
                <a:cs typeface="PMingLiU"/>
              </a:rPr>
              <a:t>随访</a:t>
            </a:r>
            <a:r>
              <a:rPr dirty="0" sz="1000" spc="-65">
                <a:latin typeface="PMingLiU"/>
                <a:cs typeface="PMingLiU"/>
              </a:rPr>
              <a:t> </a:t>
            </a:r>
            <a:r>
              <a:rPr dirty="0" sz="1000">
                <a:latin typeface="Arial"/>
                <a:cs typeface="Arial"/>
              </a:rPr>
              <a:t>27.1</a:t>
            </a:r>
            <a:r>
              <a:rPr dirty="0" sz="1000" spc="-120">
                <a:latin typeface="Arial"/>
                <a:cs typeface="Arial"/>
              </a:rPr>
              <a:t> </a:t>
            </a:r>
            <a:r>
              <a:rPr dirty="0" sz="1000" spc="5">
                <a:latin typeface="PMingLiU"/>
                <a:cs typeface="PMingLiU"/>
              </a:rPr>
              <a:t>个</a:t>
            </a:r>
            <a:r>
              <a:rPr dirty="0" sz="1000" spc="-20">
                <a:latin typeface="PMingLiU"/>
                <a:cs typeface="PMingLiU"/>
              </a:rPr>
              <a:t>月</a:t>
            </a:r>
            <a:r>
              <a:rPr dirty="0" sz="1000" spc="195">
                <a:latin typeface="PMingLiU"/>
                <a:cs typeface="PMingLiU"/>
              </a:rPr>
              <a:t>的</a:t>
            </a:r>
            <a:r>
              <a:rPr dirty="0" sz="1000">
                <a:latin typeface="Arial"/>
                <a:cs typeface="Arial"/>
              </a:rPr>
              <a:t>ORR</a:t>
            </a:r>
            <a:r>
              <a:rPr dirty="0" sz="1000" spc="-114">
                <a:latin typeface="Arial"/>
                <a:cs typeface="Arial"/>
              </a:rPr>
              <a:t> </a:t>
            </a:r>
            <a:r>
              <a:rPr dirty="0" sz="1000" spc="5">
                <a:latin typeface="PMingLiU"/>
                <a:cs typeface="PMingLiU"/>
              </a:rPr>
              <a:t>与</a:t>
            </a:r>
            <a:r>
              <a:rPr dirty="0" sz="1000" spc="-65">
                <a:latin typeface="PMingLiU"/>
                <a:cs typeface="PMingLiU"/>
              </a:rPr>
              <a:t> </a:t>
            </a:r>
            <a:r>
              <a:rPr dirty="0" sz="1000">
                <a:latin typeface="Arial"/>
                <a:cs typeface="Arial"/>
              </a:rPr>
              <a:t>CR</a:t>
            </a:r>
            <a:r>
              <a:rPr dirty="0" sz="1000" spc="-120">
                <a:latin typeface="Arial"/>
                <a:cs typeface="Arial"/>
              </a:rPr>
              <a:t> </a:t>
            </a:r>
            <a:r>
              <a:rPr dirty="0" sz="1000" spc="-20">
                <a:latin typeface="PMingLiU"/>
                <a:cs typeface="PMingLiU"/>
              </a:rPr>
              <a:t>分</a:t>
            </a:r>
            <a:r>
              <a:rPr dirty="0" sz="1000" spc="5">
                <a:latin typeface="PMingLiU"/>
                <a:cs typeface="PMingLiU"/>
              </a:rPr>
              <a:t>别</a:t>
            </a:r>
            <a:r>
              <a:rPr dirty="0" sz="1000" spc="175">
                <a:latin typeface="PMingLiU"/>
                <a:cs typeface="PMingLiU"/>
              </a:rPr>
              <a:t>为</a:t>
            </a:r>
            <a:r>
              <a:rPr dirty="0" sz="1000" spc="-5">
                <a:latin typeface="Arial"/>
                <a:cs typeface="Arial"/>
              </a:rPr>
              <a:t>83%</a:t>
            </a:r>
            <a:r>
              <a:rPr dirty="0" sz="1000" spc="5">
                <a:latin typeface="PMingLiU"/>
                <a:cs typeface="PMingLiU"/>
              </a:rPr>
              <a:t>和</a:t>
            </a:r>
            <a:r>
              <a:rPr dirty="0" sz="1000" spc="-70">
                <a:latin typeface="PMingLiU"/>
                <a:cs typeface="PMingLiU"/>
              </a:rPr>
              <a:t> </a:t>
            </a:r>
            <a:r>
              <a:rPr dirty="0" sz="1000" spc="-5">
                <a:latin typeface="Arial"/>
                <a:cs typeface="Arial"/>
              </a:rPr>
              <a:t>54%</a:t>
            </a:r>
            <a:r>
              <a:rPr dirty="0" sz="1000" spc="-5">
                <a:latin typeface="PMingLiU"/>
                <a:cs typeface="PMingLiU"/>
              </a:rPr>
              <a:t>，</a:t>
            </a:r>
            <a:r>
              <a:rPr dirty="0" sz="1000" spc="5">
                <a:latin typeface="PMingLiU"/>
                <a:cs typeface="PMingLiU"/>
              </a:rPr>
              <a:t>相比之下</a:t>
            </a:r>
            <a:r>
              <a:rPr dirty="0" sz="1000" spc="-65">
                <a:latin typeface="PMingLiU"/>
                <a:cs typeface="PMingLiU"/>
              </a:rPr>
              <a:t> </a:t>
            </a:r>
            <a:r>
              <a:rPr dirty="0" sz="1000" spc="-5">
                <a:latin typeface="Arial"/>
                <a:cs typeface="Arial"/>
              </a:rPr>
              <a:t>SCHOLAR-  </a:t>
            </a:r>
            <a:r>
              <a:rPr dirty="0" sz="1000">
                <a:latin typeface="Arial"/>
                <a:cs typeface="Arial"/>
              </a:rPr>
              <a:t>1</a:t>
            </a:r>
            <a:r>
              <a:rPr dirty="0" sz="1000" spc="-75">
                <a:latin typeface="Arial"/>
                <a:cs typeface="Arial"/>
              </a:rPr>
              <a:t> </a:t>
            </a:r>
            <a:r>
              <a:rPr dirty="0" sz="1000" spc="5">
                <a:latin typeface="PMingLiU"/>
                <a:cs typeface="PMingLiU"/>
              </a:rPr>
              <a:t>研究中</a:t>
            </a:r>
            <a:r>
              <a:rPr dirty="0" sz="1000" spc="-20">
                <a:latin typeface="PMingLiU"/>
                <a:cs typeface="PMingLiU"/>
              </a:rPr>
              <a:t> </a:t>
            </a:r>
            <a:r>
              <a:rPr dirty="0" sz="1000" spc="5">
                <a:latin typeface="Arial"/>
                <a:cs typeface="Arial"/>
              </a:rPr>
              <a:t>SOC</a:t>
            </a:r>
            <a:r>
              <a:rPr dirty="0" sz="1000" spc="-70">
                <a:latin typeface="Arial"/>
                <a:cs typeface="Arial"/>
              </a:rPr>
              <a:t> </a:t>
            </a:r>
            <a:r>
              <a:rPr dirty="0" sz="1000" spc="220">
                <a:latin typeface="PMingLiU"/>
                <a:cs typeface="PMingLiU"/>
              </a:rPr>
              <a:t>的</a:t>
            </a:r>
            <a:r>
              <a:rPr dirty="0" sz="1000">
                <a:latin typeface="Arial"/>
                <a:cs typeface="Arial"/>
              </a:rPr>
              <a:t>ORR</a:t>
            </a:r>
            <a:r>
              <a:rPr dirty="0" sz="1000" spc="-70">
                <a:latin typeface="Arial"/>
                <a:cs typeface="Arial"/>
              </a:rPr>
              <a:t> </a:t>
            </a:r>
            <a:r>
              <a:rPr dirty="0" sz="1000" spc="5">
                <a:latin typeface="PMingLiU"/>
                <a:cs typeface="PMingLiU"/>
              </a:rPr>
              <a:t>与</a:t>
            </a:r>
            <a:r>
              <a:rPr dirty="0" sz="1000" spc="-20">
                <a:latin typeface="PMingLiU"/>
                <a:cs typeface="PMingLiU"/>
              </a:rPr>
              <a:t> </a:t>
            </a:r>
            <a:r>
              <a:rPr dirty="0" sz="1000">
                <a:latin typeface="Arial"/>
                <a:cs typeface="Arial"/>
              </a:rPr>
              <a:t>CR</a:t>
            </a:r>
            <a:r>
              <a:rPr dirty="0" sz="1000" spc="-70">
                <a:latin typeface="Arial"/>
                <a:cs typeface="Arial"/>
              </a:rPr>
              <a:t> </a:t>
            </a:r>
            <a:r>
              <a:rPr dirty="0" sz="1000" spc="5">
                <a:latin typeface="PMingLiU"/>
                <a:cs typeface="PMingLiU"/>
              </a:rPr>
              <a:t>分别为</a:t>
            </a:r>
            <a:r>
              <a:rPr dirty="0" sz="1000" spc="-20">
                <a:latin typeface="PMingLiU"/>
                <a:cs typeface="PMingLiU"/>
              </a:rPr>
              <a:t> </a:t>
            </a:r>
            <a:r>
              <a:rPr dirty="0" sz="1000" spc="-5">
                <a:latin typeface="Arial"/>
                <a:cs typeface="Arial"/>
              </a:rPr>
              <a:t>34%</a:t>
            </a:r>
            <a:r>
              <a:rPr dirty="0" sz="1000" spc="5">
                <a:latin typeface="PMingLiU"/>
                <a:cs typeface="PMingLiU"/>
              </a:rPr>
              <a:t>和</a:t>
            </a:r>
            <a:r>
              <a:rPr dirty="0" sz="1000" spc="-20">
                <a:latin typeface="PMingLiU"/>
                <a:cs typeface="PMingLiU"/>
              </a:rPr>
              <a:t> </a:t>
            </a:r>
            <a:r>
              <a:rPr dirty="0" sz="1000" spc="-5">
                <a:latin typeface="Arial"/>
                <a:cs typeface="Arial"/>
              </a:rPr>
              <a:t>12%</a:t>
            </a:r>
            <a:r>
              <a:rPr dirty="0" sz="1000" spc="5">
                <a:latin typeface="PMingLiU"/>
                <a:cs typeface="PMingLiU"/>
              </a:rPr>
              <a:t>。两</a:t>
            </a:r>
            <a:r>
              <a:rPr dirty="0" sz="1000" spc="-20">
                <a:latin typeface="PMingLiU"/>
                <a:cs typeface="PMingLiU"/>
              </a:rPr>
              <a:t>项</a:t>
            </a:r>
            <a:r>
              <a:rPr dirty="0" sz="1000" spc="5">
                <a:latin typeface="PMingLiU"/>
                <a:cs typeface="PMingLiU"/>
              </a:rPr>
              <a:t>研究的</a:t>
            </a:r>
            <a:r>
              <a:rPr dirty="0" sz="1000" spc="-20">
                <a:latin typeface="PMingLiU"/>
                <a:cs typeface="PMingLiU"/>
              </a:rPr>
              <a:t> </a:t>
            </a:r>
            <a:r>
              <a:rPr dirty="0" sz="1000">
                <a:latin typeface="Arial"/>
                <a:cs typeface="Arial"/>
              </a:rPr>
              <a:t>2</a:t>
            </a:r>
            <a:r>
              <a:rPr dirty="0" sz="1000" spc="-75">
                <a:latin typeface="Arial"/>
                <a:cs typeface="Arial"/>
              </a:rPr>
              <a:t> </a:t>
            </a:r>
            <a:r>
              <a:rPr dirty="0" sz="1000" spc="245">
                <a:latin typeface="PMingLiU"/>
                <a:cs typeface="PMingLiU"/>
              </a:rPr>
              <a:t>年</a:t>
            </a:r>
            <a:r>
              <a:rPr dirty="0" sz="1000" spc="5">
                <a:latin typeface="Arial"/>
                <a:cs typeface="Arial"/>
              </a:rPr>
              <a:t>OS</a:t>
            </a:r>
            <a:r>
              <a:rPr dirty="0" sz="1000" spc="-90">
                <a:latin typeface="Arial"/>
                <a:cs typeface="Arial"/>
              </a:rPr>
              <a:t> </a:t>
            </a:r>
            <a:r>
              <a:rPr dirty="0" sz="1000" spc="5">
                <a:latin typeface="PMingLiU"/>
                <a:cs typeface="PMingLiU"/>
              </a:rPr>
              <a:t>比例</a:t>
            </a:r>
            <a:r>
              <a:rPr dirty="0" sz="1000" spc="-20">
                <a:latin typeface="PMingLiU"/>
                <a:cs typeface="PMingLiU"/>
              </a:rPr>
              <a:t>分</a:t>
            </a:r>
            <a:r>
              <a:rPr dirty="0" sz="1000" spc="5">
                <a:latin typeface="PMingLiU"/>
                <a:cs typeface="PMingLiU"/>
              </a:rPr>
              <a:t>别为</a:t>
            </a:r>
            <a:r>
              <a:rPr dirty="0" sz="1000" spc="-20">
                <a:latin typeface="PMingLiU"/>
                <a:cs typeface="PMingLiU"/>
              </a:rPr>
              <a:t> </a:t>
            </a:r>
            <a:r>
              <a:rPr dirty="0" sz="1000" spc="-5">
                <a:latin typeface="Arial"/>
                <a:cs typeface="Arial"/>
              </a:rPr>
              <a:t>54%</a:t>
            </a:r>
            <a:r>
              <a:rPr dirty="0" sz="1000" spc="5">
                <a:latin typeface="PMingLiU"/>
                <a:cs typeface="PMingLiU"/>
              </a:rPr>
              <a:t>和</a:t>
            </a:r>
            <a:endParaRPr sz="1000">
              <a:latin typeface="PMingLiU"/>
              <a:cs typeface="PMingLiU"/>
            </a:endParaRPr>
          </a:p>
          <a:p>
            <a:pPr algn="just" marL="12700">
              <a:lnSpc>
                <a:spcPct val="100000"/>
              </a:lnSpc>
              <a:spcBef>
                <a:spcPts val="480"/>
              </a:spcBef>
            </a:pPr>
            <a:r>
              <a:rPr dirty="0" sz="1000" spc="-5">
                <a:latin typeface="Arial"/>
                <a:cs typeface="Arial"/>
              </a:rPr>
              <a:t>20%</a:t>
            </a:r>
            <a:r>
              <a:rPr dirty="0" sz="1000" spc="-5">
                <a:latin typeface="PMingLiU"/>
                <a:cs typeface="PMingLiU"/>
              </a:rPr>
              <a:t>，</a:t>
            </a:r>
            <a:r>
              <a:rPr dirty="0" sz="1000" spc="5">
                <a:latin typeface="PMingLiU"/>
                <a:cs typeface="PMingLiU"/>
              </a:rPr>
              <a:t>显示</a:t>
            </a:r>
            <a:r>
              <a:rPr dirty="0" sz="1000" spc="-25">
                <a:latin typeface="PMingLiU"/>
                <a:cs typeface="PMingLiU"/>
              </a:rPr>
              <a:t> </a:t>
            </a:r>
            <a:r>
              <a:rPr dirty="0" sz="1000">
                <a:latin typeface="Arial"/>
                <a:cs typeface="Arial"/>
              </a:rPr>
              <a:t>CAR-T</a:t>
            </a:r>
            <a:r>
              <a:rPr dirty="0" sz="1000" spc="-55">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可大</a:t>
            </a:r>
            <a:r>
              <a:rPr dirty="0" sz="1000" spc="-20">
                <a:latin typeface="PMingLiU"/>
                <a:cs typeface="PMingLiU"/>
              </a:rPr>
              <a:t>幅</a:t>
            </a:r>
            <a:r>
              <a:rPr dirty="0" sz="1000" spc="5">
                <a:latin typeface="PMingLiU"/>
                <a:cs typeface="PMingLiU"/>
              </a:rPr>
              <a:t>改善</a:t>
            </a:r>
            <a:r>
              <a:rPr dirty="0" sz="1000" spc="-20">
                <a:latin typeface="PMingLiU"/>
                <a:cs typeface="PMingLiU"/>
              </a:rPr>
              <a:t> </a:t>
            </a:r>
            <a:r>
              <a:rPr dirty="0" sz="1000">
                <a:latin typeface="Arial"/>
                <a:cs typeface="Arial"/>
              </a:rPr>
              <a:t>r/r</a:t>
            </a:r>
            <a:r>
              <a:rPr dirty="0" sz="1000" spc="-15">
                <a:latin typeface="Arial"/>
                <a:cs typeface="Arial"/>
              </a:rPr>
              <a:t> </a:t>
            </a:r>
            <a:r>
              <a:rPr dirty="0" sz="1000" spc="-5">
                <a:latin typeface="Arial"/>
                <a:cs typeface="Arial"/>
              </a:rPr>
              <a:t>DLBCL</a:t>
            </a:r>
            <a:r>
              <a:rPr dirty="0" sz="1000" spc="-70">
                <a:latin typeface="Arial"/>
                <a:cs typeface="Arial"/>
              </a:rPr>
              <a:t> </a:t>
            </a:r>
            <a:r>
              <a:rPr dirty="0" sz="1000" spc="5">
                <a:latin typeface="PMingLiU"/>
                <a:cs typeface="PMingLiU"/>
              </a:rPr>
              <a:t>患者</a:t>
            </a:r>
            <a:r>
              <a:rPr dirty="0" sz="1000" spc="-20">
                <a:latin typeface="PMingLiU"/>
                <a:cs typeface="PMingLiU"/>
              </a:rPr>
              <a:t>预后</a:t>
            </a:r>
            <a:r>
              <a:rPr dirty="0" sz="1000" spc="5">
                <a:latin typeface="PMingLiU"/>
                <a:cs typeface="PMingLiU"/>
              </a:rPr>
              <a:t>。</a:t>
            </a:r>
            <a:endParaRPr sz="1000">
              <a:latin typeface="PMingLiU"/>
              <a:cs typeface="PMingLiU"/>
            </a:endParaRPr>
          </a:p>
          <a:p>
            <a:pPr algn="just" marL="12700">
              <a:lnSpc>
                <a:spcPct val="100000"/>
              </a:lnSpc>
              <a:spcBef>
                <a:spcPts val="1080"/>
              </a:spcBef>
            </a:pPr>
            <a:r>
              <a:rPr dirty="0" sz="1000" spc="5" b="1">
                <a:latin typeface="Microsoft JhengHei UI"/>
                <a:cs typeface="Microsoft JhengHei UI"/>
              </a:rPr>
              <a:t>图</a:t>
            </a:r>
            <a:r>
              <a:rPr dirty="0" sz="1000" spc="35" b="1">
                <a:latin typeface="Microsoft JhengHei UI"/>
                <a:cs typeface="Microsoft JhengHei UI"/>
              </a:rPr>
              <a:t> </a:t>
            </a:r>
            <a:r>
              <a:rPr dirty="0" sz="1000" spc="-5" b="1">
                <a:latin typeface="Arial"/>
                <a:cs typeface="Arial"/>
              </a:rPr>
              <a:t>19:</a:t>
            </a:r>
            <a:r>
              <a:rPr dirty="0" sz="1000" spc="5" b="1">
                <a:latin typeface="Arial"/>
                <a:cs typeface="Arial"/>
              </a:rPr>
              <a:t> </a:t>
            </a:r>
            <a:r>
              <a:rPr dirty="0" sz="1000" spc="-5" b="1">
                <a:latin typeface="Arial"/>
                <a:cs typeface="Arial"/>
              </a:rPr>
              <a:t>CD19</a:t>
            </a:r>
            <a:r>
              <a:rPr dirty="0" sz="1000" b="1">
                <a:latin typeface="Arial"/>
                <a:cs typeface="Arial"/>
              </a:rPr>
              <a:t> </a:t>
            </a:r>
            <a:r>
              <a:rPr dirty="0" sz="1000" spc="-10" b="1">
                <a:latin typeface="Arial"/>
                <a:cs typeface="Arial"/>
              </a:rPr>
              <a:t>CAR-T</a:t>
            </a:r>
            <a:r>
              <a:rPr dirty="0" sz="1000" spc="15" b="1">
                <a:latin typeface="Arial"/>
                <a:cs typeface="Arial"/>
              </a:rPr>
              <a:t> </a:t>
            </a:r>
            <a:r>
              <a:rPr dirty="0" sz="1000" spc="-5" b="1">
                <a:latin typeface="Arial"/>
                <a:cs typeface="Arial"/>
              </a:rPr>
              <a:t>vs</a:t>
            </a:r>
            <a:r>
              <a:rPr dirty="0" sz="1000" b="1">
                <a:latin typeface="Arial"/>
                <a:cs typeface="Arial"/>
              </a:rPr>
              <a:t> </a:t>
            </a:r>
            <a:r>
              <a:rPr dirty="0" sz="1000" spc="-5" b="1">
                <a:latin typeface="Arial"/>
                <a:cs typeface="Arial"/>
              </a:rPr>
              <a:t>SOC</a:t>
            </a:r>
            <a:r>
              <a:rPr dirty="0" sz="1000" spc="-45" b="1">
                <a:latin typeface="Arial"/>
                <a:cs typeface="Arial"/>
              </a:rPr>
              <a:t> </a:t>
            </a:r>
            <a:r>
              <a:rPr dirty="0" sz="1000" spc="5" b="1">
                <a:latin typeface="Microsoft JhengHei UI"/>
                <a:cs typeface="Microsoft JhengHei UI"/>
              </a:rPr>
              <a:t>在</a:t>
            </a:r>
            <a:r>
              <a:rPr dirty="0" sz="1000" spc="10" b="1">
                <a:latin typeface="Microsoft JhengHei UI"/>
                <a:cs typeface="Microsoft JhengHei UI"/>
              </a:rPr>
              <a:t> </a:t>
            </a:r>
            <a:r>
              <a:rPr dirty="0" sz="1000" spc="-10" b="1">
                <a:latin typeface="Arial"/>
                <a:cs typeface="Arial"/>
              </a:rPr>
              <a:t>r/r</a:t>
            </a:r>
            <a:r>
              <a:rPr dirty="0" sz="1000" b="1">
                <a:latin typeface="Arial"/>
                <a:cs typeface="Arial"/>
              </a:rPr>
              <a:t> </a:t>
            </a:r>
            <a:r>
              <a:rPr dirty="0" sz="1000" spc="-5" b="1">
                <a:latin typeface="Arial"/>
                <a:cs typeface="Arial"/>
              </a:rPr>
              <a:t>DLBCL</a:t>
            </a:r>
            <a:r>
              <a:rPr dirty="0" sz="1000" spc="-50" b="1">
                <a:latin typeface="Arial"/>
                <a:cs typeface="Arial"/>
              </a:rPr>
              <a:t> </a:t>
            </a:r>
            <a:r>
              <a:rPr dirty="0" sz="1000" spc="5" b="1">
                <a:latin typeface="Microsoft JhengHei UI"/>
                <a:cs typeface="Microsoft JhengHei UI"/>
              </a:rPr>
              <a:t>患者中的</a:t>
            </a:r>
            <a:r>
              <a:rPr dirty="0" sz="1000" spc="-20" b="1">
                <a:latin typeface="Microsoft JhengHei UI"/>
                <a:cs typeface="Microsoft JhengHei UI"/>
              </a:rPr>
              <a:t>疗</a:t>
            </a:r>
            <a:r>
              <a:rPr dirty="0" sz="1000" spc="5" b="1">
                <a:latin typeface="Microsoft JhengHei UI"/>
                <a:cs typeface="Microsoft JhengHei UI"/>
              </a:rPr>
              <a:t>效对比</a:t>
            </a:r>
            <a:endParaRPr sz="1000">
              <a:latin typeface="Microsoft JhengHei UI"/>
              <a:cs typeface="Microsoft JhengHei UI"/>
            </a:endParaRPr>
          </a:p>
        </p:txBody>
      </p:sp>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graphicFrame>
        <p:nvGraphicFramePr>
          <p:cNvPr id="8" name="object 8"/>
          <p:cNvGraphicFramePr>
            <a:graphicFrameLocks noGrp="1"/>
          </p:cNvGraphicFramePr>
          <p:nvPr/>
        </p:nvGraphicFramePr>
        <p:xfrm>
          <a:off x="539800" y="7497190"/>
          <a:ext cx="5046980" cy="1896745"/>
        </p:xfrm>
        <a:graphic>
          <a:graphicData uri="http://schemas.openxmlformats.org/drawingml/2006/table">
            <a:tbl>
              <a:tblPr firstRow="1" bandRow="1">
                <a:tableStyleId>{2D5ABB26-0587-4C30-8999-92F81FD0307C}</a:tableStyleId>
              </a:tblPr>
              <a:tblGrid>
                <a:gridCol w="1163320"/>
                <a:gridCol w="1976120"/>
                <a:gridCol w="1907539"/>
              </a:tblGrid>
              <a:tr h="160020">
                <a:tc>
                  <a:txBody>
                    <a:bodyPr/>
                    <a:lstStyle/>
                    <a:p>
                      <a:pPr marL="69850">
                        <a:lnSpc>
                          <a:spcPct val="100000"/>
                        </a:lnSpc>
                        <a:spcBef>
                          <a:spcPts val="65"/>
                        </a:spcBef>
                      </a:pPr>
                      <a:r>
                        <a:rPr dirty="0" sz="800" spc="10" b="1">
                          <a:solidFill>
                            <a:srgbClr val="FFFFFF"/>
                          </a:solidFill>
                          <a:latin typeface="Microsoft JhengHei UI"/>
                          <a:cs typeface="Microsoft JhengHei UI"/>
                        </a:rPr>
                        <a:t>数</a:t>
                      </a:r>
                      <a:r>
                        <a:rPr dirty="0" sz="800" spc="-10" b="1">
                          <a:solidFill>
                            <a:srgbClr val="FFFFFF"/>
                          </a:solidFill>
                          <a:latin typeface="Microsoft JhengHei UI"/>
                          <a:cs typeface="Microsoft JhengHei UI"/>
                        </a:rPr>
                        <a:t>据来源</a:t>
                      </a:r>
                      <a:endParaRPr sz="800">
                        <a:latin typeface="Microsoft JhengHei UI"/>
                        <a:cs typeface="Microsoft JhengHei UI"/>
                      </a:endParaRPr>
                    </a:p>
                  </a:txBody>
                  <a:tcPr marL="0" marR="0" marB="0" marT="8255">
                    <a:lnR w="9525">
                      <a:solidFill>
                        <a:srgbClr val="000000"/>
                      </a:solidFill>
                      <a:prstDash val="solid"/>
                    </a:lnR>
                    <a:lnT w="19050">
                      <a:solidFill>
                        <a:srgbClr val="000000"/>
                      </a:solidFill>
                      <a:prstDash val="solid"/>
                    </a:lnT>
                    <a:lnB w="9525">
                      <a:solidFill>
                        <a:srgbClr val="000000"/>
                      </a:solidFill>
                      <a:prstDash val="solid"/>
                    </a:lnB>
                    <a:solidFill>
                      <a:srgbClr val="C00000"/>
                    </a:solidFill>
                  </a:tcPr>
                </a:tc>
                <a:tc>
                  <a:txBody>
                    <a:bodyPr/>
                    <a:lstStyle/>
                    <a:p>
                      <a:pPr marL="68580">
                        <a:lnSpc>
                          <a:spcPct val="100000"/>
                        </a:lnSpc>
                        <a:spcBef>
                          <a:spcPts val="135"/>
                        </a:spcBef>
                      </a:pPr>
                      <a:r>
                        <a:rPr dirty="0" sz="800" spc="-5" b="1">
                          <a:solidFill>
                            <a:srgbClr val="FFFFFF"/>
                          </a:solidFill>
                          <a:latin typeface="Arial"/>
                          <a:cs typeface="Arial"/>
                        </a:rPr>
                        <a:t>ZUMA-1</a:t>
                      </a:r>
                      <a:endParaRPr sz="800">
                        <a:latin typeface="Arial"/>
                        <a:cs typeface="Arial"/>
                      </a:endParaRPr>
                    </a:p>
                  </a:txBody>
                  <a:tcPr marL="0" marR="0" marB="0" marT="17145">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solidFill>
                      <a:srgbClr val="C00000"/>
                    </a:solidFill>
                  </a:tcPr>
                </a:tc>
                <a:tc>
                  <a:txBody>
                    <a:bodyPr/>
                    <a:lstStyle/>
                    <a:p>
                      <a:pPr marL="71120">
                        <a:lnSpc>
                          <a:spcPct val="100000"/>
                        </a:lnSpc>
                        <a:spcBef>
                          <a:spcPts val="135"/>
                        </a:spcBef>
                      </a:pPr>
                      <a:r>
                        <a:rPr dirty="0" sz="800" spc="-5" b="1">
                          <a:solidFill>
                            <a:srgbClr val="FFFFFF"/>
                          </a:solidFill>
                          <a:latin typeface="Arial"/>
                          <a:cs typeface="Arial"/>
                        </a:rPr>
                        <a:t>SCHOLAR-1</a:t>
                      </a:r>
                      <a:endParaRPr sz="800">
                        <a:latin typeface="Arial"/>
                        <a:cs typeface="Arial"/>
                      </a:endParaRPr>
                    </a:p>
                  </a:txBody>
                  <a:tcPr marL="0" marR="0" marB="0" marT="17145">
                    <a:lnL w="9525">
                      <a:solidFill>
                        <a:srgbClr val="000000"/>
                      </a:solidFill>
                      <a:prstDash val="solid"/>
                    </a:lnL>
                    <a:lnT w="19050">
                      <a:solidFill>
                        <a:srgbClr val="000000"/>
                      </a:solidFill>
                      <a:prstDash val="solid"/>
                    </a:lnT>
                    <a:lnB w="9525">
                      <a:solidFill>
                        <a:srgbClr val="000000"/>
                      </a:solidFill>
                      <a:prstDash val="solid"/>
                    </a:lnB>
                    <a:solidFill>
                      <a:srgbClr val="C00000"/>
                    </a:solidFill>
                  </a:tcPr>
                </a:tc>
              </a:tr>
              <a:tr h="158749">
                <a:tc>
                  <a:txBody>
                    <a:bodyPr/>
                    <a:lstStyle/>
                    <a:p>
                      <a:pPr marL="69850">
                        <a:lnSpc>
                          <a:spcPct val="100000"/>
                        </a:lnSpc>
                        <a:spcBef>
                          <a:spcPts val="30"/>
                        </a:spcBef>
                      </a:pPr>
                      <a:r>
                        <a:rPr dirty="0" sz="800" spc="-10">
                          <a:latin typeface="PMingLiU"/>
                          <a:cs typeface="PMingLiU"/>
                        </a:rPr>
                        <a:t>疗法</a:t>
                      </a:r>
                      <a:endParaRPr sz="800">
                        <a:latin typeface="PMingLiU"/>
                        <a:cs typeface="PMingLiU"/>
                      </a:endParaRPr>
                    </a:p>
                  </a:txBody>
                  <a:tcPr marL="0" marR="0" marB="0" marT="381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100"/>
                        </a:spcBef>
                      </a:pPr>
                      <a:r>
                        <a:rPr dirty="0" sz="800" spc="-5">
                          <a:latin typeface="Arial"/>
                          <a:cs typeface="Arial"/>
                        </a:rPr>
                        <a:t>Yescarta</a:t>
                      </a:r>
                      <a:endParaRPr sz="800">
                        <a:latin typeface="Arial"/>
                        <a:cs typeface="Arial"/>
                      </a:endParaRPr>
                    </a:p>
                  </a:txBody>
                  <a:tcPr marL="0" marR="0" marB="0" marT="1270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00"/>
                        </a:spcBef>
                      </a:pPr>
                      <a:r>
                        <a:rPr dirty="0" sz="800" spc="-5">
                          <a:latin typeface="Arial"/>
                          <a:cs typeface="Arial"/>
                        </a:rPr>
                        <a:t>SOC</a:t>
                      </a:r>
                      <a:endParaRPr sz="800">
                        <a:latin typeface="Arial"/>
                        <a:cs typeface="Arial"/>
                      </a:endParaRPr>
                    </a:p>
                  </a:txBody>
                  <a:tcPr marL="0" marR="0" marB="0" marT="12700">
                    <a:lnL w="9525">
                      <a:solidFill>
                        <a:srgbClr val="000000"/>
                      </a:solidFill>
                      <a:prstDash val="solid"/>
                    </a:lnL>
                    <a:lnT w="9525">
                      <a:solidFill>
                        <a:srgbClr val="000000"/>
                      </a:solidFill>
                      <a:prstDash val="solid"/>
                    </a:lnT>
                    <a:lnB w="9525">
                      <a:solidFill>
                        <a:srgbClr val="000000"/>
                      </a:solidFill>
                      <a:prstDash val="solid"/>
                    </a:lnB>
                  </a:tcPr>
                </a:tc>
              </a:tr>
              <a:tr h="155448">
                <a:tc>
                  <a:txBody>
                    <a:bodyPr/>
                    <a:lstStyle/>
                    <a:p>
                      <a:pPr marL="69850">
                        <a:lnSpc>
                          <a:spcPct val="100000"/>
                        </a:lnSpc>
                        <a:spcBef>
                          <a:spcPts val="25"/>
                        </a:spcBef>
                      </a:pPr>
                      <a:r>
                        <a:rPr dirty="0" sz="800" spc="-10">
                          <a:latin typeface="PMingLiU"/>
                          <a:cs typeface="PMingLiU"/>
                        </a:rPr>
                        <a:t>样本量</a:t>
                      </a:r>
                      <a:endParaRPr sz="800">
                        <a:latin typeface="PMingLiU"/>
                        <a:cs typeface="PMingLiU"/>
                      </a:endParaRPr>
                    </a:p>
                  </a:txBody>
                  <a:tcPr marL="0" marR="0" marB="0" marT="3175">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100"/>
                        </a:spcBef>
                      </a:pPr>
                      <a:r>
                        <a:rPr dirty="0" sz="800" spc="-15">
                          <a:latin typeface="Arial"/>
                          <a:cs typeface="Arial"/>
                        </a:rPr>
                        <a:t>80</a:t>
                      </a:r>
                      <a:endParaRPr sz="800">
                        <a:latin typeface="Arial"/>
                        <a:cs typeface="Arial"/>
                      </a:endParaRPr>
                    </a:p>
                  </a:txBody>
                  <a:tcPr marL="0" marR="0" marB="0" marT="1270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00"/>
                        </a:spcBef>
                      </a:pPr>
                      <a:r>
                        <a:rPr dirty="0" sz="800" spc="-5">
                          <a:latin typeface="Arial"/>
                          <a:cs typeface="Arial"/>
                        </a:rPr>
                        <a:t>340</a:t>
                      </a:r>
                      <a:endParaRPr sz="800">
                        <a:latin typeface="Arial"/>
                        <a:cs typeface="Arial"/>
                      </a:endParaRPr>
                    </a:p>
                  </a:txBody>
                  <a:tcPr marL="0" marR="0" marB="0" marT="12700">
                    <a:lnL w="9525">
                      <a:solidFill>
                        <a:srgbClr val="000000"/>
                      </a:solidFill>
                      <a:prstDash val="solid"/>
                    </a:lnL>
                    <a:lnT w="9525">
                      <a:solidFill>
                        <a:srgbClr val="000000"/>
                      </a:solidFill>
                      <a:prstDash val="solid"/>
                    </a:lnT>
                    <a:lnB w="9525">
                      <a:solidFill>
                        <a:srgbClr val="000000"/>
                      </a:solidFill>
                      <a:prstDash val="solid"/>
                    </a:lnB>
                  </a:tcPr>
                </a:tc>
              </a:tr>
              <a:tr h="158496">
                <a:tc>
                  <a:txBody>
                    <a:bodyPr/>
                    <a:lstStyle/>
                    <a:p>
                      <a:pPr marL="69850">
                        <a:lnSpc>
                          <a:spcPct val="100000"/>
                        </a:lnSpc>
                        <a:spcBef>
                          <a:spcPts val="25"/>
                        </a:spcBef>
                      </a:pPr>
                      <a:r>
                        <a:rPr dirty="0" sz="800" spc="-10">
                          <a:latin typeface="PMingLiU"/>
                          <a:cs typeface="PMingLiU"/>
                        </a:rPr>
                        <a:t>既往接</a:t>
                      </a:r>
                      <a:r>
                        <a:rPr dirty="0" sz="800" spc="10">
                          <a:latin typeface="PMingLiU"/>
                          <a:cs typeface="PMingLiU"/>
                        </a:rPr>
                        <a:t>受</a:t>
                      </a:r>
                      <a:r>
                        <a:rPr dirty="0" sz="800" spc="-10">
                          <a:latin typeface="Arial"/>
                          <a:cs typeface="Arial"/>
                        </a:rPr>
                        <a:t>≥</a:t>
                      </a:r>
                      <a:r>
                        <a:rPr dirty="0" sz="800" spc="-10">
                          <a:latin typeface="PMingLiU"/>
                          <a:cs typeface="PMingLiU"/>
                        </a:rPr>
                        <a:t>三</a:t>
                      </a:r>
                      <a:r>
                        <a:rPr dirty="0" sz="800" spc="10">
                          <a:latin typeface="PMingLiU"/>
                          <a:cs typeface="PMingLiU"/>
                        </a:rPr>
                        <a:t>线</a:t>
                      </a:r>
                      <a:r>
                        <a:rPr dirty="0" sz="800" spc="-10">
                          <a:latin typeface="PMingLiU"/>
                          <a:cs typeface="PMingLiU"/>
                        </a:rPr>
                        <a:t>治疗</a:t>
                      </a:r>
                      <a:endParaRPr sz="800">
                        <a:latin typeface="PMingLiU"/>
                        <a:cs typeface="PMingLiU"/>
                      </a:endParaRPr>
                    </a:p>
                  </a:txBody>
                  <a:tcPr marL="0" marR="0" marB="0" marT="3175">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125"/>
                        </a:spcBef>
                      </a:pPr>
                      <a:r>
                        <a:rPr dirty="0" sz="800" spc="-5">
                          <a:latin typeface="Arial"/>
                          <a:cs typeface="Arial"/>
                        </a:rPr>
                        <a:t>61%</a:t>
                      </a:r>
                      <a:endParaRPr sz="800">
                        <a:latin typeface="Arial"/>
                        <a:cs typeface="Arial"/>
                      </a:endParaRPr>
                    </a:p>
                  </a:txBody>
                  <a:tcPr marL="0" marR="0" marB="0" marT="1587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25"/>
                        </a:spcBef>
                      </a:pPr>
                      <a:r>
                        <a:rPr dirty="0" sz="800" spc="-5">
                          <a:latin typeface="Arial"/>
                          <a:cs typeface="Arial"/>
                        </a:rPr>
                        <a:t>29%</a:t>
                      </a:r>
                      <a:endParaRPr sz="800">
                        <a:latin typeface="Arial"/>
                        <a:cs typeface="Arial"/>
                      </a:endParaRPr>
                    </a:p>
                  </a:txBody>
                  <a:tcPr marL="0" marR="0" marB="0" marT="15875">
                    <a:lnL w="9525">
                      <a:solidFill>
                        <a:srgbClr val="000000"/>
                      </a:solidFill>
                      <a:prstDash val="solid"/>
                    </a:lnL>
                    <a:lnT w="9525">
                      <a:solidFill>
                        <a:srgbClr val="000000"/>
                      </a:solidFill>
                      <a:prstDash val="solid"/>
                    </a:lnT>
                    <a:lnB w="9525">
                      <a:solidFill>
                        <a:srgbClr val="000000"/>
                      </a:solidFill>
                      <a:prstDash val="solid"/>
                    </a:lnB>
                  </a:tcPr>
                </a:tc>
              </a:tr>
              <a:tr h="158495">
                <a:tc>
                  <a:txBody>
                    <a:bodyPr/>
                    <a:lstStyle/>
                    <a:p>
                      <a:pPr marL="69850">
                        <a:lnSpc>
                          <a:spcPct val="100000"/>
                        </a:lnSpc>
                        <a:spcBef>
                          <a:spcPts val="25"/>
                        </a:spcBef>
                      </a:pPr>
                      <a:r>
                        <a:rPr dirty="0" sz="800" spc="-10">
                          <a:latin typeface="PMingLiU"/>
                          <a:cs typeface="PMingLiU"/>
                        </a:rPr>
                        <a:t>既往复发</a:t>
                      </a:r>
                      <a:endParaRPr sz="800">
                        <a:latin typeface="PMingLiU"/>
                        <a:cs typeface="PMingLiU"/>
                      </a:endParaRPr>
                    </a:p>
                  </a:txBody>
                  <a:tcPr marL="0" marR="0" marB="0" marT="3175">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100"/>
                        </a:spcBef>
                      </a:pPr>
                      <a:r>
                        <a:rPr dirty="0" sz="800" spc="-5">
                          <a:latin typeface="Arial"/>
                          <a:cs typeface="Arial"/>
                        </a:rPr>
                        <a:t>29%</a:t>
                      </a:r>
                      <a:endParaRPr sz="800">
                        <a:latin typeface="Arial"/>
                        <a:cs typeface="Arial"/>
                      </a:endParaRPr>
                    </a:p>
                  </a:txBody>
                  <a:tcPr marL="0" marR="0" marB="0" marT="1270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00"/>
                        </a:spcBef>
                      </a:pPr>
                      <a:r>
                        <a:rPr dirty="0" sz="800" spc="-5">
                          <a:latin typeface="Arial"/>
                          <a:cs typeface="Arial"/>
                        </a:rPr>
                        <a:t>37%</a:t>
                      </a:r>
                      <a:endParaRPr sz="800">
                        <a:latin typeface="Arial"/>
                        <a:cs typeface="Arial"/>
                      </a:endParaRPr>
                    </a:p>
                  </a:txBody>
                  <a:tcPr marL="0" marR="0" marB="0" marT="12700">
                    <a:lnL w="9525">
                      <a:solidFill>
                        <a:srgbClr val="000000"/>
                      </a:solidFill>
                      <a:prstDash val="solid"/>
                    </a:lnL>
                    <a:lnT w="9525">
                      <a:solidFill>
                        <a:srgbClr val="000000"/>
                      </a:solidFill>
                      <a:prstDash val="solid"/>
                    </a:lnT>
                    <a:lnB w="9525">
                      <a:solidFill>
                        <a:srgbClr val="000000"/>
                      </a:solidFill>
                      <a:prstDash val="solid"/>
                    </a:lnB>
                  </a:tcPr>
                </a:tc>
              </a:tr>
              <a:tr h="155448">
                <a:tc>
                  <a:txBody>
                    <a:bodyPr/>
                    <a:lstStyle/>
                    <a:p>
                      <a:pPr marL="69850">
                        <a:lnSpc>
                          <a:spcPct val="100000"/>
                        </a:lnSpc>
                        <a:spcBef>
                          <a:spcPts val="25"/>
                        </a:spcBef>
                      </a:pPr>
                      <a:r>
                        <a:rPr dirty="0" sz="800" spc="-10">
                          <a:latin typeface="Arial"/>
                          <a:cs typeface="Arial"/>
                        </a:rPr>
                        <a:t>ASCT</a:t>
                      </a:r>
                      <a:r>
                        <a:rPr dirty="0" sz="800" spc="-45">
                          <a:latin typeface="Arial"/>
                          <a:cs typeface="Arial"/>
                        </a:rPr>
                        <a:t> </a:t>
                      </a:r>
                      <a:r>
                        <a:rPr dirty="0" sz="800" spc="-10">
                          <a:latin typeface="PMingLiU"/>
                          <a:cs typeface="PMingLiU"/>
                        </a:rPr>
                        <a:t>后</a:t>
                      </a:r>
                      <a:r>
                        <a:rPr dirty="0" sz="800">
                          <a:latin typeface="PMingLiU"/>
                          <a:cs typeface="PMingLiU"/>
                        </a:rPr>
                        <a:t>＜</a:t>
                      </a:r>
                      <a:r>
                        <a:rPr dirty="0" sz="800">
                          <a:latin typeface="Arial"/>
                          <a:cs typeface="Arial"/>
                        </a:rPr>
                        <a:t>12m</a:t>
                      </a:r>
                      <a:r>
                        <a:rPr dirty="0" sz="800" spc="-75">
                          <a:latin typeface="Arial"/>
                          <a:cs typeface="Arial"/>
                        </a:rPr>
                        <a:t> </a:t>
                      </a:r>
                      <a:r>
                        <a:rPr dirty="0" sz="800" spc="10">
                          <a:latin typeface="PMingLiU"/>
                          <a:cs typeface="PMingLiU"/>
                        </a:rPr>
                        <a:t>复发</a:t>
                      </a:r>
                      <a:endParaRPr sz="800">
                        <a:latin typeface="PMingLiU"/>
                        <a:cs typeface="PMingLiU"/>
                      </a:endParaRPr>
                    </a:p>
                  </a:txBody>
                  <a:tcPr marL="0" marR="0" marB="0" marT="3175">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100"/>
                        </a:spcBef>
                      </a:pPr>
                      <a:r>
                        <a:rPr dirty="0" sz="800" spc="-5">
                          <a:latin typeface="Arial"/>
                          <a:cs typeface="Arial"/>
                        </a:rPr>
                        <a:t>20%</a:t>
                      </a:r>
                      <a:endParaRPr sz="800">
                        <a:latin typeface="Arial"/>
                        <a:cs typeface="Arial"/>
                      </a:endParaRPr>
                    </a:p>
                  </a:txBody>
                  <a:tcPr marL="0" marR="0" marB="0" marT="1270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00"/>
                        </a:spcBef>
                      </a:pPr>
                      <a:r>
                        <a:rPr dirty="0" sz="800" spc="-5">
                          <a:latin typeface="Arial"/>
                          <a:cs typeface="Arial"/>
                        </a:rPr>
                        <a:t>22%</a:t>
                      </a:r>
                      <a:endParaRPr sz="800">
                        <a:latin typeface="Arial"/>
                        <a:cs typeface="Arial"/>
                      </a:endParaRPr>
                    </a:p>
                  </a:txBody>
                  <a:tcPr marL="0" marR="0" marB="0" marT="12700">
                    <a:lnL w="9525">
                      <a:solidFill>
                        <a:srgbClr val="000000"/>
                      </a:solidFill>
                      <a:prstDash val="solid"/>
                    </a:lnL>
                    <a:lnT w="9525">
                      <a:solidFill>
                        <a:srgbClr val="000000"/>
                      </a:solidFill>
                      <a:prstDash val="solid"/>
                    </a:lnT>
                    <a:lnB w="9525">
                      <a:solidFill>
                        <a:srgbClr val="000000"/>
                      </a:solidFill>
                      <a:prstDash val="solid"/>
                    </a:lnB>
                  </a:tcPr>
                </a:tc>
              </a:tr>
              <a:tr h="155448">
                <a:tc>
                  <a:txBody>
                    <a:bodyPr/>
                    <a:lstStyle/>
                    <a:p>
                      <a:pPr marL="69850">
                        <a:lnSpc>
                          <a:spcPct val="100000"/>
                        </a:lnSpc>
                        <a:spcBef>
                          <a:spcPts val="100"/>
                        </a:spcBef>
                      </a:pPr>
                      <a:r>
                        <a:rPr dirty="0" sz="800" spc="-5">
                          <a:latin typeface="Arial"/>
                          <a:cs typeface="Arial"/>
                        </a:rPr>
                        <a:t>ORR</a:t>
                      </a:r>
                      <a:endParaRPr sz="800">
                        <a:latin typeface="Arial"/>
                        <a:cs typeface="Arial"/>
                      </a:endParaRPr>
                    </a:p>
                  </a:txBody>
                  <a:tcPr marL="0" marR="0" marB="0" marT="1270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100"/>
                        </a:spcBef>
                      </a:pPr>
                      <a:r>
                        <a:rPr dirty="0" sz="800" spc="-5">
                          <a:latin typeface="Arial"/>
                          <a:cs typeface="Arial"/>
                        </a:rPr>
                        <a:t>83%</a:t>
                      </a:r>
                      <a:endParaRPr sz="800">
                        <a:latin typeface="Arial"/>
                        <a:cs typeface="Arial"/>
                      </a:endParaRPr>
                    </a:p>
                  </a:txBody>
                  <a:tcPr marL="0" marR="0" marB="0" marT="1270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00"/>
                        </a:spcBef>
                      </a:pPr>
                      <a:r>
                        <a:rPr dirty="0" sz="800" spc="-5">
                          <a:latin typeface="Arial"/>
                          <a:cs typeface="Arial"/>
                        </a:rPr>
                        <a:t>34%</a:t>
                      </a:r>
                      <a:endParaRPr sz="800">
                        <a:latin typeface="Arial"/>
                        <a:cs typeface="Arial"/>
                      </a:endParaRPr>
                    </a:p>
                  </a:txBody>
                  <a:tcPr marL="0" marR="0" marB="0" marT="12700">
                    <a:lnL w="9525">
                      <a:solidFill>
                        <a:srgbClr val="000000"/>
                      </a:solidFill>
                      <a:prstDash val="solid"/>
                    </a:lnL>
                    <a:lnT w="9525">
                      <a:solidFill>
                        <a:srgbClr val="000000"/>
                      </a:solidFill>
                      <a:prstDash val="solid"/>
                    </a:lnT>
                    <a:lnB w="9525">
                      <a:solidFill>
                        <a:srgbClr val="000000"/>
                      </a:solidFill>
                      <a:prstDash val="solid"/>
                    </a:lnB>
                  </a:tcPr>
                </a:tc>
              </a:tr>
              <a:tr h="152781">
                <a:tc>
                  <a:txBody>
                    <a:bodyPr/>
                    <a:lstStyle/>
                    <a:p>
                      <a:pPr marL="69850">
                        <a:lnSpc>
                          <a:spcPct val="100000"/>
                        </a:lnSpc>
                        <a:spcBef>
                          <a:spcPts val="80"/>
                        </a:spcBef>
                      </a:pPr>
                      <a:r>
                        <a:rPr dirty="0" sz="800" spc="-10">
                          <a:latin typeface="Arial"/>
                          <a:cs typeface="Arial"/>
                        </a:rPr>
                        <a:t>CR</a:t>
                      </a:r>
                      <a:endParaRPr sz="800">
                        <a:latin typeface="Arial"/>
                        <a:cs typeface="Arial"/>
                      </a:endParaRPr>
                    </a:p>
                  </a:txBody>
                  <a:tcPr marL="0" marR="0" marB="0" marT="1016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80"/>
                        </a:spcBef>
                      </a:pPr>
                      <a:r>
                        <a:rPr dirty="0" sz="800" spc="-5">
                          <a:latin typeface="Arial"/>
                          <a:cs typeface="Arial"/>
                        </a:rPr>
                        <a:t>54%</a:t>
                      </a:r>
                      <a:endParaRPr sz="800">
                        <a:latin typeface="Arial"/>
                        <a:cs typeface="Arial"/>
                      </a:endParaRPr>
                    </a:p>
                  </a:txBody>
                  <a:tcPr marL="0" marR="0" marB="0" marT="1016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80"/>
                        </a:spcBef>
                      </a:pPr>
                      <a:r>
                        <a:rPr dirty="0" sz="800" spc="-5">
                          <a:latin typeface="Arial"/>
                          <a:cs typeface="Arial"/>
                        </a:rPr>
                        <a:t>12%</a:t>
                      </a:r>
                      <a:endParaRPr sz="800">
                        <a:latin typeface="Arial"/>
                        <a:cs typeface="Arial"/>
                      </a:endParaRPr>
                    </a:p>
                  </a:txBody>
                  <a:tcPr marL="0" marR="0" marB="0" marT="10160">
                    <a:lnL w="9525">
                      <a:solidFill>
                        <a:srgbClr val="000000"/>
                      </a:solidFill>
                      <a:prstDash val="solid"/>
                    </a:lnL>
                    <a:lnT w="9525">
                      <a:solidFill>
                        <a:srgbClr val="000000"/>
                      </a:solidFill>
                      <a:prstDash val="solid"/>
                    </a:lnT>
                    <a:lnB w="9525">
                      <a:solidFill>
                        <a:srgbClr val="000000"/>
                      </a:solidFill>
                      <a:prstDash val="solid"/>
                    </a:lnB>
                  </a:tcPr>
                </a:tc>
              </a:tr>
              <a:tr h="158495">
                <a:tc>
                  <a:txBody>
                    <a:bodyPr/>
                    <a:lstStyle/>
                    <a:p>
                      <a:pPr marL="69850">
                        <a:lnSpc>
                          <a:spcPct val="100000"/>
                        </a:lnSpc>
                        <a:spcBef>
                          <a:spcPts val="100"/>
                        </a:spcBef>
                      </a:pPr>
                      <a:r>
                        <a:rPr dirty="0" sz="800" spc="-10">
                          <a:latin typeface="Arial"/>
                          <a:cs typeface="Arial"/>
                        </a:rPr>
                        <a:t>mOS</a:t>
                      </a:r>
                      <a:endParaRPr sz="800">
                        <a:latin typeface="Arial"/>
                        <a:cs typeface="Arial"/>
                      </a:endParaRPr>
                    </a:p>
                  </a:txBody>
                  <a:tcPr marL="0" marR="0" marB="0" marT="1270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25"/>
                        </a:spcBef>
                      </a:pPr>
                      <a:r>
                        <a:rPr dirty="0" sz="800" spc="-5">
                          <a:latin typeface="Arial"/>
                          <a:cs typeface="Arial"/>
                        </a:rPr>
                        <a:t>27.1m</a:t>
                      </a:r>
                      <a:r>
                        <a:rPr dirty="0" sz="800" spc="-70">
                          <a:latin typeface="Arial"/>
                          <a:cs typeface="Arial"/>
                        </a:rPr>
                        <a:t> </a:t>
                      </a:r>
                      <a:r>
                        <a:rPr dirty="0" sz="800" spc="10">
                          <a:latin typeface="PMingLiU"/>
                          <a:cs typeface="PMingLiU"/>
                        </a:rPr>
                        <a:t>未</a:t>
                      </a:r>
                      <a:r>
                        <a:rPr dirty="0" sz="800" spc="-10">
                          <a:latin typeface="PMingLiU"/>
                          <a:cs typeface="PMingLiU"/>
                        </a:rPr>
                        <a:t>达到</a:t>
                      </a:r>
                      <a:endParaRPr sz="800">
                        <a:latin typeface="PMingLiU"/>
                        <a:cs typeface="PMingLiU"/>
                      </a:endParaRPr>
                    </a:p>
                  </a:txBody>
                  <a:tcPr marL="0" marR="0" marB="0" marT="317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00"/>
                        </a:spcBef>
                      </a:pPr>
                      <a:r>
                        <a:rPr dirty="0" sz="800" spc="-5">
                          <a:latin typeface="Arial"/>
                          <a:cs typeface="Arial"/>
                        </a:rPr>
                        <a:t>5.4m</a:t>
                      </a:r>
                      <a:endParaRPr sz="800">
                        <a:latin typeface="Arial"/>
                        <a:cs typeface="Arial"/>
                      </a:endParaRPr>
                    </a:p>
                  </a:txBody>
                  <a:tcPr marL="0" marR="0" marB="0" marT="12700">
                    <a:lnL w="9525">
                      <a:solidFill>
                        <a:srgbClr val="000000"/>
                      </a:solidFill>
                      <a:prstDash val="solid"/>
                    </a:lnL>
                    <a:lnT w="9525">
                      <a:solidFill>
                        <a:srgbClr val="000000"/>
                      </a:solidFill>
                      <a:prstDash val="solid"/>
                    </a:lnT>
                    <a:lnB w="9525">
                      <a:solidFill>
                        <a:srgbClr val="000000"/>
                      </a:solidFill>
                      <a:prstDash val="solid"/>
                    </a:lnB>
                  </a:tcPr>
                </a:tc>
              </a:tr>
              <a:tr h="152400">
                <a:tc>
                  <a:txBody>
                    <a:bodyPr/>
                    <a:lstStyle/>
                    <a:p>
                      <a:pPr marL="69850">
                        <a:lnSpc>
                          <a:spcPct val="100000"/>
                        </a:lnSpc>
                        <a:spcBef>
                          <a:spcPts val="75"/>
                        </a:spcBef>
                      </a:pPr>
                      <a:r>
                        <a:rPr dirty="0" sz="800" spc="-5">
                          <a:latin typeface="Arial"/>
                          <a:cs typeface="Arial"/>
                        </a:rPr>
                        <a:t>12m</a:t>
                      </a:r>
                      <a:r>
                        <a:rPr dirty="0" sz="800" spc="-25">
                          <a:latin typeface="Arial"/>
                          <a:cs typeface="Arial"/>
                        </a:rPr>
                        <a:t> </a:t>
                      </a:r>
                      <a:r>
                        <a:rPr dirty="0" sz="800" spc="-5">
                          <a:latin typeface="Arial"/>
                          <a:cs typeface="Arial"/>
                        </a:rPr>
                        <a:t>OS</a:t>
                      </a:r>
                      <a:endParaRPr sz="800">
                        <a:latin typeface="Arial"/>
                        <a:cs typeface="Arial"/>
                      </a:endParaRPr>
                    </a:p>
                  </a:txBody>
                  <a:tcPr marL="0" marR="0" marB="0" marT="9525">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75"/>
                        </a:spcBef>
                      </a:pPr>
                      <a:r>
                        <a:rPr dirty="0" sz="800" spc="-5">
                          <a:latin typeface="Arial"/>
                          <a:cs typeface="Arial"/>
                        </a:rPr>
                        <a:t>71%</a:t>
                      </a:r>
                      <a:endParaRPr sz="800">
                        <a:latin typeface="Arial"/>
                        <a:cs typeface="Arial"/>
                      </a:endParaRPr>
                    </a:p>
                  </a:txBody>
                  <a:tcPr marL="0" marR="0" marB="0" marT="952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75"/>
                        </a:spcBef>
                      </a:pPr>
                      <a:r>
                        <a:rPr dirty="0" sz="800" spc="-5">
                          <a:latin typeface="Arial"/>
                          <a:cs typeface="Arial"/>
                        </a:rPr>
                        <a:t>26%</a:t>
                      </a:r>
                      <a:endParaRPr sz="800">
                        <a:latin typeface="Arial"/>
                        <a:cs typeface="Arial"/>
                      </a:endParaRPr>
                    </a:p>
                  </a:txBody>
                  <a:tcPr marL="0" marR="0" marB="0" marT="9525">
                    <a:lnL w="9525">
                      <a:solidFill>
                        <a:srgbClr val="000000"/>
                      </a:solidFill>
                      <a:prstDash val="solid"/>
                    </a:lnL>
                    <a:lnT w="9525">
                      <a:solidFill>
                        <a:srgbClr val="000000"/>
                      </a:solidFill>
                      <a:prstDash val="solid"/>
                    </a:lnT>
                    <a:lnB w="9525">
                      <a:solidFill>
                        <a:srgbClr val="000000"/>
                      </a:solidFill>
                      <a:prstDash val="solid"/>
                    </a:lnB>
                  </a:tcPr>
                </a:tc>
              </a:tr>
              <a:tr h="155447">
                <a:tc>
                  <a:txBody>
                    <a:bodyPr/>
                    <a:lstStyle/>
                    <a:p>
                      <a:pPr marL="69850">
                        <a:lnSpc>
                          <a:spcPct val="100000"/>
                        </a:lnSpc>
                        <a:spcBef>
                          <a:spcPts val="100"/>
                        </a:spcBef>
                      </a:pPr>
                      <a:r>
                        <a:rPr dirty="0" sz="800" spc="-5">
                          <a:latin typeface="Arial"/>
                          <a:cs typeface="Arial"/>
                        </a:rPr>
                        <a:t>18m</a:t>
                      </a:r>
                      <a:r>
                        <a:rPr dirty="0" sz="800" spc="-25">
                          <a:latin typeface="Arial"/>
                          <a:cs typeface="Arial"/>
                        </a:rPr>
                        <a:t> </a:t>
                      </a:r>
                      <a:r>
                        <a:rPr dirty="0" sz="800" spc="-5">
                          <a:latin typeface="Arial"/>
                          <a:cs typeface="Arial"/>
                        </a:rPr>
                        <a:t>OS</a:t>
                      </a:r>
                      <a:endParaRPr sz="800">
                        <a:latin typeface="Arial"/>
                        <a:cs typeface="Arial"/>
                      </a:endParaRPr>
                    </a:p>
                  </a:txBody>
                  <a:tcPr marL="0" marR="0" marB="0" marT="1270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100"/>
                        </a:spcBef>
                      </a:pPr>
                      <a:r>
                        <a:rPr dirty="0" sz="800" spc="-5">
                          <a:latin typeface="Arial"/>
                          <a:cs typeface="Arial"/>
                        </a:rPr>
                        <a:t>60%</a:t>
                      </a:r>
                      <a:endParaRPr sz="800">
                        <a:latin typeface="Arial"/>
                        <a:cs typeface="Arial"/>
                      </a:endParaRPr>
                    </a:p>
                  </a:txBody>
                  <a:tcPr marL="0" marR="0" marB="0" marT="1270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00"/>
                        </a:spcBef>
                      </a:pPr>
                      <a:r>
                        <a:rPr dirty="0" sz="800" spc="-5">
                          <a:latin typeface="Arial"/>
                          <a:cs typeface="Arial"/>
                        </a:rPr>
                        <a:t>23%</a:t>
                      </a:r>
                      <a:endParaRPr sz="800">
                        <a:latin typeface="Arial"/>
                        <a:cs typeface="Arial"/>
                      </a:endParaRPr>
                    </a:p>
                  </a:txBody>
                  <a:tcPr marL="0" marR="0" marB="0" marT="12700">
                    <a:lnL w="9525">
                      <a:solidFill>
                        <a:srgbClr val="000000"/>
                      </a:solidFill>
                      <a:prstDash val="solid"/>
                    </a:lnL>
                    <a:lnT w="9525">
                      <a:solidFill>
                        <a:srgbClr val="000000"/>
                      </a:solidFill>
                      <a:prstDash val="solid"/>
                    </a:lnT>
                    <a:lnB w="9525">
                      <a:solidFill>
                        <a:srgbClr val="000000"/>
                      </a:solidFill>
                      <a:prstDash val="solid"/>
                    </a:lnB>
                  </a:tcPr>
                </a:tc>
              </a:tr>
              <a:tr h="156972">
                <a:tc>
                  <a:txBody>
                    <a:bodyPr/>
                    <a:lstStyle/>
                    <a:p>
                      <a:pPr marL="69850">
                        <a:lnSpc>
                          <a:spcPct val="100000"/>
                        </a:lnSpc>
                        <a:spcBef>
                          <a:spcPts val="75"/>
                        </a:spcBef>
                      </a:pPr>
                      <a:r>
                        <a:rPr dirty="0" sz="800" spc="-5">
                          <a:latin typeface="Arial"/>
                          <a:cs typeface="Arial"/>
                        </a:rPr>
                        <a:t>24m</a:t>
                      </a:r>
                      <a:r>
                        <a:rPr dirty="0" sz="800" spc="-25">
                          <a:latin typeface="Arial"/>
                          <a:cs typeface="Arial"/>
                        </a:rPr>
                        <a:t> </a:t>
                      </a:r>
                      <a:r>
                        <a:rPr dirty="0" sz="800" spc="-5">
                          <a:latin typeface="Arial"/>
                          <a:cs typeface="Arial"/>
                        </a:rPr>
                        <a:t>OS</a:t>
                      </a:r>
                      <a:endParaRPr sz="800">
                        <a:latin typeface="Arial"/>
                        <a:cs typeface="Arial"/>
                      </a:endParaRPr>
                    </a:p>
                  </a:txBody>
                  <a:tcPr marL="0" marR="0" marB="0" marT="9525">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68580">
                        <a:lnSpc>
                          <a:spcPct val="100000"/>
                        </a:lnSpc>
                        <a:spcBef>
                          <a:spcPts val="75"/>
                        </a:spcBef>
                      </a:pPr>
                      <a:r>
                        <a:rPr dirty="0" sz="800" spc="-5">
                          <a:latin typeface="Arial"/>
                          <a:cs typeface="Arial"/>
                        </a:rPr>
                        <a:t>54%</a:t>
                      </a:r>
                      <a:endParaRPr sz="800">
                        <a:latin typeface="Arial"/>
                        <a:cs typeface="Arial"/>
                      </a:endParaRPr>
                    </a:p>
                  </a:txBody>
                  <a:tcPr marL="0" marR="0" marB="0" marT="9525">
                    <a:lnL w="9525">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71120">
                        <a:lnSpc>
                          <a:spcPct val="100000"/>
                        </a:lnSpc>
                        <a:spcBef>
                          <a:spcPts val="75"/>
                        </a:spcBef>
                      </a:pPr>
                      <a:r>
                        <a:rPr dirty="0" sz="800" spc="-5">
                          <a:latin typeface="Arial"/>
                          <a:cs typeface="Arial"/>
                        </a:rPr>
                        <a:t>20%</a:t>
                      </a:r>
                      <a:endParaRPr sz="800">
                        <a:latin typeface="Arial"/>
                        <a:cs typeface="Arial"/>
                      </a:endParaRPr>
                    </a:p>
                  </a:txBody>
                  <a:tcPr marL="0" marR="0" marB="0" marT="9525">
                    <a:lnL w="9525">
                      <a:solidFill>
                        <a:srgbClr val="000000"/>
                      </a:solidFill>
                      <a:prstDash val="solid"/>
                    </a:lnL>
                    <a:lnT w="9525">
                      <a:solidFill>
                        <a:srgbClr val="000000"/>
                      </a:solidFill>
                      <a:prstDash val="solid"/>
                    </a:lnT>
                    <a:lnB w="19050">
                      <a:solidFill>
                        <a:srgbClr val="000000"/>
                      </a:solidFill>
                      <a:prstDash val="solid"/>
                    </a:lnB>
                  </a:tcPr>
                </a:tc>
              </a:tr>
            </a:tbl>
          </a:graphicData>
        </a:graphic>
      </p:graphicFrame>
      <p:sp>
        <p:nvSpPr>
          <p:cNvPr id="9" name="object 9"/>
          <p:cNvSpPr txBox="1"/>
          <p:nvPr/>
        </p:nvSpPr>
        <p:spPr>
          <a:xfrm>
            <a:off x="527100" y="9393122"/>
            <a:ext cx="2909570" cy="14668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15">
                <a:latin typeface="Arial"/>
                <a:cs typeface="Arial"/>
              </a:rPr>
              <a:t> </a:t>
            </a:r>
            <a:r>
              <a:rPr dirty="0" sz="800" spc="-5">
                <a:latin typeface="Arial"/>
                <a:cs typeface="Arial"/>
              </a:rPr>
              <a:t>Neelapu</a:t>
            </a:r>
            <a:r>
              <a:rPr dirty="0" sz="800" spc="-10">
                <a:latin typeface="Arial"/>
                <a:cs typeface="Arial"/>
              </a:rPr>
              <a:t> </a:t>
            </a:r>
            <a:r>
              <a:rPr dirty="0" sz="800">
                <a:latin typeface="Arial"/>
                <a:cs typeface="Arial"/>
              </a:rPr>
              <a:t>SS</a:t>
            </a:r>
            <a:r>
              <a:rPr dirty="0" sz="800" spc="20">
                <a:latin typeface="Arial"/>
                <a:cs typeface="Arial"/>
              </a:rPr>
              <a:t> </a:t>
            </a:r>
            <a:r>
              <a:rPr dirty="0" sz="800" spc="-10">
                <a:latin typeface="Arial"/>
                <a:cs typeface="Arial"/>
              </a:rPr>
              <a:t>et</a:t>
            </a:r>
            <a:r>
              <a:rPr dirty="0" sz="800" spc="15">
                <a:latin typeface="Arial"/>
                <a:cs typeface="Arial"/>
              </a:rPr>
              <a:t> </a:t>
            </a:r>
            <a:r>
              <a:rPr dirty="0" sz="800" spc="-10">
                <a:latin typeface="Arial"/>
                <a:cs typeface="Arial"/>
              </a:rPr>
              <a:t>al.</a:t>
            </a:r>
            <a:r>
              <a:rPr dirty="0" sz="800" spc="10">
                <a:latin typeface="Arial"/>
                <a:cs typeface="Arial"/>
              </a:rPr>
              <a:t> </a:t>
            </a:r>
            <a:r>
              <a:rPr dirty="0" sz="800" spc="-10">
                <a:latin typeface="Arial"/>
                <a:cs typeface="Arial"/>
              </a:rPr>
              <a:t>Blood</a:t>
            </a:r>
            <a:r>
              <a:rPr dirty="0" sz="800" spc="10">
                <a:latin typeface="Arial"/>
                <a:cs typeface="Arial"/>
              </a:rPr>
              <a:t> </a:t>
            </a:r>
            <a:r>
              <a:rPr dirty="0" sz="800" spc="-5">
                <a:latin typeface="Arial"/>
                <a:cs typeface="Arial"/>
              </a:rPr>
              <a:t>Advance</a:t>
            </a:r>
            <a:r>
              <a:rPr dirty="0" sz="800" spc="-10">
                <a:latin typeface="Arial"/>
                <a:cs typeface="Arial"/>
              </a:rPr>
              <a:t> </a:t>
            </a:r>
            <a:r>
              <a:rPr dirty="0" sz="800">
                <a:latin typeface="Arial"/>
                <a:cs typeface="Arial"/>
              </a:rPr>
              <a:t>2021,</a:t>
            </a:r>
            <a:r>
              <a:rPr dirty="0" sz="800" spc="15">
                <a:latin typeface="Arial"/>
                <a:cs typeface="Arial"/>
              </a:rPr>
              <a:t> </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71745" cy="666115"/>
          </a:xfrm>
          <a:prstGeom prst="rect">
            <a:avLst/>
          </a:prstGeom>
        </p:spPr>
        <p:txBody>
          <a:bodyPr wrap="square" lIns="0" tIns="12065" rIns="0" bIns="0" rtlCol="0" vert="horz">
            <a:spAutoFit/>
          </a:bodyPr>
          <a:lstStyle/>
          <a:p>
            <a:pPr algn="just" marL="12700" marR="5080">
              <a:lnSpc>
                <a:spcPct val="140100"/>
              </a:lnSpc>
              <a:spcBef>
                <a:spcPts val="95"/>
              </a:spcBef>
            </a:pPr>
            <a:r>
              <a:rPr dirty="0" sz="1000" spc="-5">
                <a:latin typeface="Arial"/>
                <a:cs typeface="Arial"/>
              </a:rPr>
              <a:t>2020</a:t>
            </a:r>
            <a:r>
              <a:rPr dirty="0" sz="1000" spc="-75">
                <a:latin typeface="Arial"/>
                <a:cs typeface="Arial"/>
              </a:rPr>
              <a:t> </a:t>
            </a:r>
            <a:r>
              <a:rPr dirty="0" sz="1000" spc="5">
                <a:latin typeface="PMingLiU"/>
                <a:cs typeface="PMingLiU"/>
              </a:rPr>
              <a:t>年发表于</a:t>
            </a:r>
            <a:r>
              <a:rPr dirty="0" sz="1000" spc="-10">
                <a:latin typeface="PMingLiU"/>
                <a:cs typeface="PMingLiU"/>
              </a:rPr>
              <a:t> </a:t>
            </a:r>
            <a:r>
              <a:rPr dirty="0" sz="1000">
                <a:latin typeface="Arial"/>
                <a:cs typeface="Arial"/>
              </a:rPr>
              <a:t>Blood</a:t>
            </a:r>
            <a:r>
              <a:rPr dirty="0" sz="1000" spc="5">
                <a:latin typeface="Arial"/>
                <a:cs typeface="Arial"/>
              </a:rPr>
              <a:t> </a:t>
            </a:r>
            <a:r>
              <a:rPr dirty="0" sz="1000">
                <a:latin typeface="Arial"/>
                <a:cs typeface="Arial"/>
              </a:rPr>
              <a:t>Advance</a:t>
            </a:r>
            <a:r>
              <a:rPr dirty="0" sz="1000" spc="-65">
                <a:latin typeface="Arial"/>
                <a:cs typeface="Arial"/>
              </a:rPr>
              <a:t> </a:t>
            </a:r>
            <a:r>
              <a:rPr dirty="0" sz="1000" spc="-20">
                <a:latin typeface="PMingLiU"/>
                <a:cs typeface="PMingLiU"/>
              </a:rPr>
              <a:t>的</a:t>
            </a:r>
            <a:r>
              <a:rPr dirty="0" sz="1000" spc="5">
                <a:latin typeface="PMingLiU"/>
                <a:cs typeface="PMingLiU"/>
              </a:rPr>
              <a:t>一项</a:t>
            </a:r>
            <a:r>
              <a:rPr dirty="0" sz="1000" spc="-20">
                <a:latin typeface="PMingLiU"/>
                <a:cs typeface="PMingLiU"/>
              </a:rPr>
              <a:t>单</a:t>
            </a:r>
            <a:r>
              <a:rPr dirty="0" sz="1000" spc="5">
                <a:latin typeface="PMingLiU"/>
                <a:cs typeface="PMingLiU"/>
              </a:rPr>
              <a:t>中心</a:t>
            </a:r>
            <a:r>
              <a:rPr dirty="0" sz="1000" spc="-20">
                <a:latin typeface="PMingLiU"/>
                <a:cs typeface="PMingLiU"/>
              </a:rPr>
              <a:t>回</a:t>
            </a:r>
            <a:r>
              <a:rPr dirty="0" sz="1000" spc="5">
                <a:latin typeface="PMingLiU"/>
                <a:cs typeface="PMingLiU"/>
              </a:rPr>
              <a:t>顾性</a:t>
            </a:r>
            <a:r>
              <a:rPr dirty="0" sz="1000" spc="-20">
                <a:latin typeface="PMingLiU"/>
                <a:cs typeface="PMingLiU"/>
              </a:rPr>
              <a:t>观</a:t>
            </a:r>
            <a:r>
              <a:rPr dirty="0" sz="1000" spc="5">
                <a:latin typeface="PMingLiU"/>
                <a:cs typeface="PMingLiU"/>
              </a:rPr>
              <a:t>察性研究</a:t>
            </a:r>
            <a:r>
              <a:rPr dirty="0" sz="1000" spc="40">
                <a:latin typeface="PMingLiU"/>
                <a:cs typeface="PMingLiU"/>
              </a:rPr>
              <a:t> </a:t>
            </a:r>
            <a:r>
              <a:rPr dirty="0" sz="1000" spc="-5">
                <a:latin typeface="Arial"/>
                <a:cs typeface="Arial"/>
                <a:hlinkClick r:id="rId3"/>
              </a:rPr>
              <a:t>(</a:t>
            </a:r>
            <a:r>
              <a:rPr dirty="0" u="sng" sz="1000" spc="-5">
                <a:solidFill>
                  <a:srgbClr val="0000FF"/>
                </a:solidFill>
                <a:uFill>
                  <a:solidFill>
                    <a:srgbClr val="0000FF"/>
                  </a:solidFill>
                </a:uFill>
                <a:latin typeface="Arial"/>
                <a:cs typeface="Arial"/>
                <a:hlinkClick r:id="rId3"/>
              </a:rPr>
              <a:t>link</a:t>
            </a:r>
            <a:r>
              <a:rPr dirty="0" sz="1000" spc="-5">
                <a:latin typeface="Arial"/>
                <a:cs typeface="Arial"/>
              </a:rPr>
              <a:t>)</a:t>
            </a:r>
            <a:r>
              <a:rPr dirty="0" sz="1000" spc="15">
                <a:latin typeface="Arial"/>
                <a:cs typeface="Arial"/>
              </a:rPr>
              <a:t> </a:t>
            </a:r>
            <a:r>
              <a:rPr dirty="0" sz="1000" spc="5">
                <a:latin typeface="PMingLiU"/>
                <a:cs typeface="PMingLiU"/>
              </a:rPr>
              <a:t>表</a:t>
            </a:r>
            <a:r>
              <a:rPr dirty="0" sz="1000" spc="-20">
                <a:latin typeface="PMingLiU"/>
                <a:cs typeface="PMingLiU"/>
              </a:rPr>
              <a:t>明</a:t>
            </a:r>
            <a:r>
              <a:rPr dirty="0" sz="1000">
                <a:latin typeface="PMingLiU"/>
                <a:cs typeface="PMingLiU"/>
              </a:rPr>
              <a:t>，</a:t>
            </a:r>
            <a:r>
              <a:rPr dirty="0" sz="1000">
                <a:latin typeface="Arial"/>
                <a:cs typeface="Arial"/>
              </a:rPr>
              <a:t>CAR-T</a:t>
            </a:r>
            <a:r>
              <a:rPr dirty="0" sz="1000" spc="-75">
                <a:latin typeface="Arial"/>
                <a:cs typeface="Arial"/>
              </a:rPr>
              <a:t> </a:t>
            </a:r>
            <a:r>
              <a:rPr dirty="0" sz="1000" spc="5">
                <a:latin typeface="PMingLiU"/>
                <a:cs typeface="PMingLiU"/>
              </a:rPr>
              <a:t>疗法相 比于传</a:t>
            </a:r>
            <a:r>
              <a:rPr dirty="0" sz="1000" spc="-20">
                <a:latin typeface="PMingLiU"/>
                <a:cs typeface="PMingLiU"/>
              </a:rPr>
              <a:t>统</a:t>
            </a:r>
            <a:r>
              <a:rPr dirty="0" sz="1000" spc="5">
                <a:latin typeface="PMingLiU"/>
                <a:cs typeface="PMingLiU"/>
              </a:rPr>
              <a:t>治疗</a:t>
            </a:r>
            <a:r>
              <a:rPr dirty="0" sz="1000" spc="-20">
                <a:latin typeface="PMingLiU"/>
                <a:cs typeface="PMingLiU"/>
              </a:rPr>
              <a:t>方</a:t>
            </a:r>
            <a:r>
              <a:rPr dirty="0" sz="1000" spc="5">
                <a:latin typeface="PMingLiU"/>
                <a:cs typeface="PMingLiU"/>
              </a:rPr>
              <a:t>案，</a:t>
            </a:r>
            <a:r>
              <a:rPr dirty="0" sz="1000" spc="-20">
                <a:latin typeface="PMingLiU"/>
                <a:cs typeface="PMingLiU"/>
              </a:rPr>
              <a:t>可</a:t>
            </a:r>
            <a:r>
              <a:rPr dirty="0" sz="1000" spc="5">
                <a:latin typeface="PMingLiU"/>
                <a:cs typeface="PMingLiU"/>
              </a:rPr>
              <a:t>显著提</a:t>
            </a:r>
            <a:r>
              <a:rPr dirty="0" sz="1000" spc="250">
                <a:latin typeface="PMingLiU"/>
                <a:cs typeface="PMingLiU"/>
              </a:rPr>
              <a:t>高</a:t>
            </a:r>
            <a:r>
              <a:rPr dirty="0" sz="1000" spc="-5">
                <a:latin typeface="Arial"/>
                <a:cs typeface="Arial"/>
              </a:rPr>
              <a:t>r/r</a:t>
            </a:r>
            <a:r>
              <a:rPr dirty="0" sz="1000" spc="-35">
                <a:latin typeface="Arial"/>
                <a:cs typeface="Arial"/>
              </a:rPr>
              <a:t> </a:t>
            </a:r>
            <a:r>
              <a:rPr dirty="0" sz="1000" spc="-5">
                <a:latin typeface="Arial"/>
                <a:cs typeface="Arial"/>
              </a:rPr>
              <a:t>LBCL</a:t>
            </a:r>
            <a:r>
              <a:rPr dirty="0" sz="1000" spc="-65">
                <a:latin typeface="Arial"/>
                <a:cs typeface="Arial"/>
              </a:rPr>
              <a:t> </a:t>
            </a:r>
            <a:r>
              <a:rPr dirty="0" sz="1000" spc="5">
                <a:latin typeface="PMingLiU"/>
                <a:cs typeface="PMingLiU"/>
              </a:rPr>
              <a:t>患</a:t>
            </a:r>
            <a:r>
              <a:rPr dirty="0" sz="1000" spc="-20">
                <a:latin typeface="PMingLiU"/>
                <a:cs typeface="PMingLiU"/>
              </a:rPr>
              <a:t>者</a:t>
            </a:r>
            <a:r>
              <a:rPr dirty="0" sz="1000" spc="5">
                <a:latin typeface="PMingLiU"/>
                <a:cs typeface="PMingLiU"/>
              </a:rPr>
              <a:t>响应</a:t>
            </a:r>
            <a:r>
              <a:rPr dirty="0" sz="1000" spc="-20">
                <a:latin typeface="PMingLiU"/>
                <a:cs typeface="PMingLiU"/>
              </a:rPr>
              <a:t>率，</a:t>
            </a:r>
            <a:r>
              <a:rPr dirty="0" sz="1000" spc="5">
                <a:latin typeface="PMingLiU"/>
                <a:cs typeface="PMingLiU"/>
              </a:rPr>
              <a:t>并显著</a:t>
            </a:r>
            <a:r>
              <a:rPr dirty="0" sz="1000" spc="-20">
                <a:latin typeface="PMingLiU"/>
                <a:cs typeface="PMingLiU"/>
              </a:rPr>
              <a:t>改</a:t>
            </a:r>
            <a:r>
              <a:rPr dirty="0" sz="1000" spc="5">
                <a:latin typeface="PMingLiU"/>
                <a:cs typeface="PMingLiU"/>
              </a:rPr>
              <a:t>善患</a:t>
            </a:r>
            <a:r>
              <a:rPr dirty="0" sz="1000" spc="-20">
                <a:latin typeface="PMingLiU"/>
                <a:cs typeface="PMingLiU"/>
              </a:rPr>
              <a:t>者</a:t>
            </a:r>
            <a:r>
              <a:rPr dirty="0" sz="1000" spc="5">
                <a:latin typeface="PMingLiU"/>
                <a:cs typeface="PMingLiU"/>
              </a:rPr>
              <a:t>预后</a:t>
            </a:r>
            <a:r>
              <a:rPr dirty="0" sz="1000" spc="10">
                <a:latin typeface="PMingLiU"/>
                <a:cs typeface="PMingLiU"/>
              </a:rPr>
              <a:t>。</a:t>
            </a:r>
            <a:r>
              <a:rPr dirty="0" sz="1000" spc="-5">
                <a:latin typeface="Arial"/>
                <a:cs typeface="Arial"/>
              </a:rPr>
              <a:t>CAR-T</a:t>
            </a:r>
            <a:r>
              <a:rPr dirty="0" sz="1000" spc="-55">
                <a:latin typeface="Arial"/>
                <a:cs typeface="Arial"/>
              </a:rPr>
              <a:t> </a:t>
            </a:r>
            <a:r>
              <a:rPr dirty="0" sz="1000" spc="10">
                <a:latin typeface="Arial"/>
                <a:cs typeface="Arial"/>
              </a:rPr>
              <a:t>vs</a:t>
            </a:r>
            <a:r>
              <a:rPr dirty="0" sz="1000" spc="-50">
                <a:latin typeface="Arial"/>
                <a:cs typeface="Arial"/>
              </a:rPr>
              <a:t> </a:t>
            </a:r>
            <a:r>
              <a:rPr dirty="0" sz="1000" spc="5">
                <a:latin typeface="PMingLiU"/>
                <a:cs typeface="PMingLiU"/>
              </a:rPr>
              <a:t>传 统疗法</a:t>
            </a:r>
            <a:r>
              <a:rPr dirty="0" sz="1000" spc="220">
                <a:latin typeface="PMingLiU"/>
                <a:cs typeface="PMingLiU"/>
              </a:rPr>
              <a:t>的</a:t>
            </a:r>
            <a:r>
              <a:rPr dirty="0" sz="1000" spc="5">
                <a:latin typeface="Arial"/>
                <a:cs typeface="Arial"/>
              </a:rPr>
              <a:t>mPFS</a:t>
            </a:r>
            <a:r>
              <a:rPr dirty="0" sz="1000" spc="-65">
                <a:latin typeface="Arial"/>
                <a:cs typeface="Arial"/>
              </a:rPr>
              <a:t> </a:t>
            </a:r>
            <a:r>
              <a:rPr dirty="0" sz="1000" spc="-20">
                <a:latin typeface="PMingLiU"/>
                <a:cs typeface="PMingLiU"/>
              </a:rPr>
              <a:t>分</a:t>
            </a:r>
            <a:r>
              <a:rPr dirty="0" sz="1000" spc="5">
                <a:latin typeface="PMingLiU"/>
                <a:cs typeface="PMingLiU"/>
              </a:rPr>
              <a:t>别为</a:t>
            </a:r>
            <a:r>
              <a:rPr dirty="0" sz="1000" spc="-20">
                <a:latin typeface="PMingLiU"/>
                <a:cs typeface="PMingLiU"/>
              </a:rPr>
              <a:t> </a:t>
            </a:r>
            <a:r>
              <a:rPr dirty="0" sz="1000">
                <a:latin typeface="Arial"/>
                <a:cs typeface="Arial"/>
              </a:rPr>
              <a:t>5.2</a:t>
            </a:r>
            <a:r>
              <a:rPr dirty="0" sz="1000" spc="-70">
                <a:latin typeface="Arial"/>
                <a:cs typeface="Arial"/>
              </a:rPr>
              <a:t> </a:t>
            </a:r>
            <a:r>
              <a:rPr dirty="0" sz="1000" spc="5">
                <a:latin typeface="PMingLiU"/>
                <a:cs typeface="PMingLiU"/>
              </a:rPr>
              <a:t>个</a:t>
            </a:r>
            <a:r>
              <a:rPr dirty="0" sz="1000" spc="220">
                <a:latin typeface="PMingLiU"/>
                <a:cs typeface="PMingLiU"/>
              </a:rPr>
              <a:t>月</a:t>
            </a:r>
            <a:r>
              <a:rPr dirty="0" sz="1000" spc="25">
                <a:latin typeface="Arial"/>
                <a:cs typeface="Arial"/>
              </a:rPr>
              <a:t>vs</a:t>
            </a:r>
            <a:r>
              <a:rPr dirty="0" sz="1000" spc="-40">
                <a:latin typeface="Arial"/>
                <a:cs typeface="Arial"/>
              </a:rPr>
              <a:t> </a:t>
            </a:r>
            <a:r>
              <a:rPr dirty="0" sz="1000">
                <a:latin typeface="Arial"/>
                <a:cs typeface="Arial"/>
              </a:rPr>
              <a:t>2.3</a:t>
            </a:r>
            <a:r>
              <a:rPr dirty="0" sz="1000" spc="-70">
                <a:latin typeface="Arial"/>
                <a:cs typeface="Arial"/>
              </a:rPr>
              <a:t> </a:t>
            </a:r>
            <a:r>
              <a:rPr dirty="0" sz="1000" spc="5">
                <a:latin typeface="PMingLiU"/>
                <a:cs typeface="PMingLiU"/>
              </a:rPr>
              <a:t>个月</a:t>
            </a:r>
            <a:r>
              <a:rPr dirty="0" sz="1000">
                <a:latin typeface="PMingLiU"/>
                <a:cs typeface="PMingLiU"/>
              </a:rPr>
              <a:t>，</a:t>
            </a:r>
            <a:r>
              <a:rPr dirty="0" sz="1000">
                <a:latin typeface="Arial"/>
                <a:cs typeface="Arial"/>
              </a:rPr>
              <a:t>mOS</a:t>
            </a:r>
            <a:r>
              <a:rPr dirty="0" sz="1000" spc="-85">
                <a:latin typeface="Arial"/>
                <a:cs typeface="Arial"/>
              </a:rPr>
              <a:t> </a:t>
            </a:r>
            <a:r>
              <a:rPr dirty="0" sz="1000" spc="-20">
                <a:latin typeface="PMingLiU"/>
                <a:cs typeface="PMingLiU"/>
              </a:rPr>
              <a:t>分</a:t>
            </a:r>
            <a:r>
              <a:rPr dirty="0" sz="1000" spc="5">
                <a:latin typeface="PMingLiU"/>
                <a:cs typeface="PMingLiU"/>
              </a:rPr>
              <a:t>别为</a:t>
            </a:r>
            <a:r>
              <a:rPr dirty="0" sz="1000" spc="-20">
                <a:latin typeface="PMingLiU"/>
                <a:cs typeface="PMingLiU"/>
              </a:rPr>
              <a:t> </a:t>
            </a:r>
            <a:r>
              <a:rPr dirty="0" sz="1000">
                <a:latin typeface="Arial"/>
                <a:cs typeface="Arial"/>
              </a:rPr>
              <a:t>19.3</a:t>
            </a:r>
            <a:r>
              <a:rPr dirty="0" sz="1000" spc="-70">
                <a:latin typeface="Arial"/>
                <a:cs typeface="Arial"/>
              </a:rPr>
              <a:t> </a:t>
            </a:r>
            <a:r>
              <a:rPr dirty="0" sz="1000" spc="5">
                <a:latin typeface="PMingLiU"/>
                <a:cs typeface="PMingLiU"/>
              </a:rPr>
              <a:t>个</a:t>
            </a:r>
            <a:r>
              <a:rPr dirty="0" sz="1000" spc="220">
                <a:latin typeface="PMingLiU"/>
                <a:cs typeface="PMingLiU"/>
              </a:rPr>
              <a:t>月</a:t>
            </a:r>
            <a:r>
              <a:rPr dirty="0" sz="1000" spc="25">
                <a:latin typeface="Arial"/>
                <a:cs typeface="Arial"/>
              </a:rPr>
              <a:t>vs</a:t>
            </a:r>
            <a:r>
              <a:rPr dirty="0" sz="1000" spc="-15">
                <a:latin typeface="Arial"/>
                <a:cs typeface="Arial"/>
              </a:rPr>
              <a:t> </a:t>
            </a:r>
            <a:r>
              <a:rPr dirty="0" sz="1000">
                <a:latin typeface="Arial"/>
                <a:cs typeface="Arial"/>
              </a:rPr>
              <a:t>6.5</a:t>
            </a:r>
            <a:r>
              <a:rPr dirty="0" sz="1000" spc="-70">
                <a:latin typeface="Arial"/>
                <a:cs typeface="Arial"/>
              </a:rPr>
              <a:t> </a:t>
            </a:r>
            <a:r>
              <a:rPr dirty="0" sz="1000" spc="-20">
                <a:latin typeface="PMingLiU"/>
                <a:cs typeface="PMingLiU"/>
              </a:rPr>
              <a:t>个</a:t>
            </a:r>
            <a:r>
              <a:rPr dirty="0" sz="1000" spc="5">
                <a:latin typeface="PMingLiU"/>
                <a:cs typeface="PMingLiU"/>
              </a:rPr>
              <a:t>月。</a:t>
            </a:r>
            <a:endParaRPr sz="1000">
              <a:latin typeface="PMingLiU"/>
              <a:cs typeface="PMingLiU"/>
            </a:endParaRPr>
          </a:p>
        </p:txBody>
      </p:sp>
      <p:sp>
        <p:nvSpPr>
          <p:cNvPr id="8" name="object 8"/>
          <p:cNvSpPr/>
          <p:nvPr/>
        </p:nvSpPr>
        <p:spPr>
          <a:xfrm>
            <a:off x="591616" y="1966594"/>
            <a:ext cx="3021965" cy="18415"/>
          </a:xfrm>
          <a:custGeom>
            <a:avLst/>
            <a:gdLst/>
            <a:ahLst/>
            <a:cxnLst/>
            <a:rect l="l" t="t" r="r" b="b"/>
            <a:pathLst>
              <a:path w="3021965" h="18414">
                <a:moveTo>
                  <a:pt x="3021838" y="0"/>
                </a:moveTo>
                <a:lnTo>
                  <a:pt x="0" y="0"/>
                </a:lnTo>
                <a:lnTo>
                  <a:pt x="0" y="18288"/>
                </a:lnTo>
                <a:lnTo>
                  <a:pt x="3021838" y="18288"/>
                </a:lnTo>
                <a:lnTo>
                  <a:pt x="3021838" y="0"/>
                </a:lnTo>
                <a:close/>
              </a:path>
            </a:pathLst>
          </a:custGeom>
          <a:solidFill>
            <a:srgbClr val="000000"/>
          </a:solidFill>
        </p:spPr>
        <p:txBody>
          <a:bodyPr wrap="square" lIns="0" tIns="0" rIns="0" bIns="0" rtlCol="0"/>
          <a:lstStyle/>
          <a:p/>
        </p:txBody>
      </p:sp>
      <p:sp>
        <p:nvSpPr>
          <p:cNvPr id="9" name="object 9"/>
          <p:cNvSpPr/>
          <p:nvPr/>
        </p:nvSpPr>
        <p:spPr>
          <a:xfrm>
            <a:off x="591616" y="4146549"/>
            <a:ext cx="3119755" cy="18415"/>
          </a:xfrm>
          <a:custGeom>
            <a:avLst/>
            <a:gdLst/>
            <a:ahLst/>
            <a:cxnLst/>
            <a:rect l="l" t="t" r="r" b="b"/>
            <a:pathLst>
              <a:path w="3119754" h="18414">
                <a:moveTo>
                  <a:pt x="3119374" y="0"/>
                </a:moveTo>
                <a:lnTo>
                  <a:pt x="0" y="0"/>
                </a:lnTo>
                <a:lnTo>
                  <a:pt x="0" y="18288"/>
                </a:lnTo>
                <a:lnTo>
                  <a:pt x="3119374" y="18288"/>
                </a:lnTo>
                <a:lnTo>
                  <a:pt x="3119374" y="0"/>
                </a:lnTo>
                <a:close/>
              </a:path>
            </a:pathLst>
          </a:custGeom>
          <a:solidFill>
            <a:srgbClr val="000000"/>
          </a:solidFill>
        </p:spPr>
        <p:txBody>
          <a:bodyPr wrap="square" lIns="0" tIns="0" rIns="0" bIns="0" rtlCol="0"/>
          <a:lstStyle/>
          <a:p/>
        </p:txBody>
      </p:sp>
      <p:sp>
        <p:nvSpPr>
          <p:cNvPr id="10" name="object 10"/>
          <p:cNvSpPr/>
          <p:nvPr/>
        </p:nvSpPr>
        <p:spPr>
          <a:xfrm>
            <a:off x="3811523" y="1966594"/>
            <a:ext cx="3208020" cy="18415"/>
          </a:xfrm>
          <a:custGeom>
            <a:avLst/>
            <a:gdLst/>
            <a:ahLst/>
            <a:cxnLst/>
            <a:rect l="l" t="t" r="r" b="b"/>
            <a:pathLst>
              <a:path w="3208020" h="18414">
                <a:moveTo>
                  <a:pt x="3208020" y="0"/>
                </a:moveTo>
                <a:lnTo>
                  <a:pt x="0" y="0"/>
                </a:lnTo>
                <a:lnTo>
                  <a:pt x="0" y="18288"/>
                </a:lnTo>
                <a:lnTo>
                  <a:pt x="3208020" y="18288"/>
                </a:lnTo>
                <a:lnTo>
                  <a:pt x="3208020" y="0"/>
                </a:lnTo>
                <a:close/>
              </a:path>
            </a:pathLst>
          </a:custGeom>
          <a:solidFill>
            <a:srgbClr val="000000"/>
          </a:solidFill>
        </p:spPr>
        <p:txBody>
          <a:bodyPr wrap="square" lIns="0" tIns="0" rIns="0" bIns="0" rtlCol="0"/>
          <a:lstStyle/>
          <a:p/>
        </p:txBody>
      </p:sp>
      <p:graphicFrame>
        <p:nvGraphicFramePr>
          <p:cNvPr id="11" name="object 11"/>
          <p:cNvGraphicFramePr>
            <a:graphicFrameLocks noGrp="1"/>
          </p:cNvGraphicFramePr>
          <p:nvPr/>
        </p:nvGraphicFramePr>
        <p:xfrm>
          <a:off x="473760" y="1770266"/>
          <a:ext cx="6738620" cy="2545715"/>
        </p:xfrm>
        <a:graphic>
          <a:graphicData uri="http://schemas.openxmlformats.org/drawingml/2006/table">
            <a:tbl>
              <a:tblPr firstRow="1" bandRow="1">
                <a:tableStyleId>{2D5ABB26-0587-4C30-8999-92F81FD0307C}</a:tableStyleId>
              </a:tblPr>
              <a:tblGrid>
                <a:gridCol w="3271520"/>
                <a:gridCol w="3467100"/>
              </a:tblGrid>
              <a:tr h="2545126">
                <a:tc>
                  <a:txBody>
                    <a:bodyPr/>
                    <a:lstStyle/>
                    <a:p>
                      <a:pPr marL="135890">
                        <a:lnSpc>
                          <a:spcPts val="1195"/>
                        </a:lnSpc>
                      </a:pPr>
                      <a:r>
                        <a:rPr dirty="0" sz="1000" spc="5" b="1">
                          <a:latin typeface="Microsoft JhengHei UI"/>
                          <a:cs typeface="Microsoft JhengHei UI"/>
                        </a:rPr>
                        <a:t>图 </a:t>
                      </a:r>
                      <a:r>
                        <a:rPr dirty="0" sz="1000" spc="-5" b="1">
                          <a:latin typeface="Arial"/>
                          <a:cs typeface="Arial"/>
                        </a:rPr>
                        <a:t>20:</a:t>
                      </a:r>
                      <a:r>
                        <a:rPr dirty="0" sz="1000" spc="5" b="1">
                          <a:latin typeface="Arial"/>
                          <a:cs typeface="Arial"/>
                        </a:rPr>
                        <a:t> </a:t>
                      </a:r>
                      <a:r>
                        <a:rPr dirty="0" sz="1000" spc="-15" b="1">
                          <a:latin typeface="Arial"/>
                          <a:cs typeface="Arial"/>
                        </a:rPr>
                        <a:t>CAR-T</a:t>
                      </a:r>
                      <a:r>
                        <a:rPr dirty="0" sz="1000" spc="15" b="1">
                          <a:latin typeface="Arial"/>
                          <a:cs typeface="Arial"/>
                        </a:rPr>
                        <a:t> </a:t>
                      </a:r>
                      <a:r>
                        <a:rPr dirty="0" sz="1000" spc="5" b="1">
                          <a:latin typeface="Microsoft JhengHei UI"/>
                          <a:cs typeface="Microsoft JhengHei UI"/>
                        </a:rPr>
                        <a:t>疗法</a:t>
                      </a:r>
                      <a:r>
                        <a:rPr dirty="0" sz="1000" spc="10" b="1">
                          <a:latin typeface="Microsoft JhengHei UI"/>
                          <a:cs typeface="Microsoft JhengHei UI"/>
                        </a:rPr>
                        <a:t> </a:t>
                      </a:r>
                      <a:r>
                        <a:rPr dirty="0" sz="1000" spc="-5" b="1">
                          <a:latin typeface="Arial"/>
                          <a:cs typeface="Arial"/>
                        </a:rPr>
                        <a:t>vs</a:t>
                      </a:r>
                      <a:r>
                        <a:rPr dirty="0" sz="1000" spc="-25" b="1">
                          <a:latin typeface="Arial"/>
                          <a:cs typeface="Arial"/>
                        </a:rPr>
                        <a:t> </a:t>
                      </a:r>
                      <a:r>
                        <a:rPr dirty="0" sz="1000" spc="5" b="1">
                          <a:latin typeface="Microsoft JhengHei UI"/>
                          <a:cs typeface="Microsoft JhengHei UI"/>
                        </a:rPr>
                        <a:t>传统疗</a:t>
                      </a:r>
                      <a:r>
                        <a:rPr dirty="0" sz="1000" spc="-20" b="1">
                          <a:latin typeface="Microsoft JhengHei UI"/>
                          <a:cs typeface="Microsoft JhengHei UI"/>
                        </a:rPr>
                        <a:t>法</a:t>
                      </a:r>
                      <a:r>
                        <a:rPr dirty="0" sz="1000" spc="5" b="1">
                          <a:latin typeface="Microsoft JhengHei UI"/>
                          <a:cs typeface="Microsoft JhengHei UI"/>
                        </a:rPr>
                        <a:t>疗效</a:t>
                      </a:r>
                      <a:r>
                        <a:rPr dirty="0" sz="1000" spc="-20" b="1">
                          <a:latin typeface="Microsoft JhengHei UI"/>
                          <a:cs typeface="Microsoft JhengHei UI"/>
                        </a:rPr>
                        <a:t>对</a:t>
                      </a:r>
                      <a:r>
                        <a:rPr dirty="0" sz="1000" spc="5" b="1">
                          <a:latin typeface="Microsoft JhengHei UI"/>
                          <a:cs typeface="Microsoft JhengHei UI"/>
                        </a:rPr>
                        <a:t>比</a:t>
                      </a:r>
                      <a:endParaRPr sz="1000">
                        <a:latin typeface="Microsoft JhengHei UI"/>
                        <a:cs typeface="Microsoft JhengHei UI"/>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40"/>
                        </a:spcBef>
                      </a:pPr>
                      <a:endParaRPr sz="1100">
                        <a:latin typeface="Times New Roman"/>
                        <a:cs typeface="Times New Roman"/>
                      </a:endParaRPr>
                    </a:p>
                    <a:p>
                      <a:pPr marL="135890">
                        <a:lnSpc>
                          <a:spcPct val="100000"/>
                        </a:lnSpc>
                      </a:pPr>
                      <a:r>
                        <a:rPr dirty="0" sz="800" spc="-10">
                          <a:latin typeface="PMingLiU"/>
                          <a:cs typeface="PMingLiU"/>
                        </a:rPr>
                        <a:t>资料来</a:t>
                      </a:r>
                      <a:r>
                        <a:rPr dirty="0" sz="800" spc="10">
                          <a:latin typeface="PMingLiU"/>
                          <a:cs typeface="PMingLiU"/>
                        </a:rPr>
                        <a:t>源</a:t>
                      </a:r>
                      <a:r>
                        <a:rPr dirty="0" sz="800" spc="-5">
                          <a:latin typeface="PMingLiU"/>
                          <a:cs typeface="PMingLiU"/>
                        </a:rPr>
                        <a:t>：</a:t>
                      </a:r>
                      <a:r>
                        <a:rPr dirty="0" sz="800" spc="-5">
                          <a:latin typeface="Arial"/>
                          <a:cs typeface="Arial"/>
                        </a:rPr>
                        <a:t>Sermer</a:t>
                      </a:r>
                      <a:r>
                        <a:rPr dirty="0" sz="800" spc="-15">
                          <a:latin typeface="Arial"/>
                          <a:cs typeface="Arial"/>
                        </a:rPr>
                        <a:t> </a:t>
                      </a:r>
                      <a:r>
                        <a:rPr dirty="0" sz="800" spc="-10">
                          <a:latin typeface="Arial"/>
                          <a:cs typeface="Arial"/>
                        </a:rPr>
                        <a:t>D</a:t>
                      </a:r>
                      <a:r>
                        <a:rPr dirty="0" sz="800" spc="20">
                          <a:latin typeface="Arial"/>
                          <a:cs typeface="Arial"/>
                        </a:rPr>
                        <a:t> </a:t>
                      </a:r>
                      <a:r>
                        <a:rPr dirty="0" sz="800" spc="-10">
                          <a:latin typeface="Arial"/>
                          <a:cs typeface="Arial"/>
                        </a:rPr>
                        <a:t>et</a:t>
                      </a:r>
                      <a:r>
                        <a:rPr dirty="0" sz="800" spc="35">
                          <a:latin typeface="Arial"/>
                          <a:cs typeface="Arial"/>
                        </a:rPr>
                        <a:t> </a:t>
                      </a:r>
                      <a:r>
                        <a:rPr dirty="0" sz="800" spc="-10">
                          <a:latin typeface="Arial"/>
                          <a:cs typeface="Arial"/>
                        </a:rPr>
                        <a:t>al. </a:t>
                      </a:r>
                      <a:r>
                        <a:rPr dirty="0" sz="800" spc="-5">
                          <a:latin typeface="Arial"/>
                          <a:cs typeface="Arial"/>
                        </a:rPr>
                        <a:t>Blood</a:t>
                      </a:r>
                      <a:r>
                        <a:rPr dirty="0" sz="800" spc="5">
                          <a:latin typeface="Arial"/>
                          <a:cs typeface="Arial"/>
                        </a:rPr>
                        <a:t> </a:t>
                      </a:r>
                      <a:r>
                        <a:rPr dirty="0" sz="800" spc="-5">
                          <a:latin typeface="Arial"/>
                          <a:cs typeface="Arial"/>
                        </a:rPr>
                        <a:t>Advance</a:t>
                      </a:r>
                      <a:r>
                        <a:rPr dirty="0" sz="800" spc="-20">
                          <a:latin typeface="Arial"/>
                          <a:cs typeface="Arial"/>
                        </a:rPr>
                        <a:t> </a:t>
                      </a:r>
                      <a:r>
                        <a:rPr dirty="0" sz="800">
                          <a:latin typeface="Arial"/>
                          <a:cs typeface="Arial"/>
                        </a:rPr>
                        <a:t>2020</a:t>
                      </a:r>
                      <a:r>
                        <a:rPr dirty="0" sz="800">
                          <a:latin typeface="PMingLiU"/>
                          <a:cs typeface="PMingLiU"/>
                        </a:rPr>
                        <a:t>，</a:t>
                      </a:r>
                      <a:r>
                        <a:rPr dirty="0" sz="800" spc="10">
                          <a:latin typeface="PMingLiU"/>
                          <a:cs typeface="PMingLiU"/>
                        </a:rPr>
                        <a:t>招</a:t>
                      </a:r>
                      <a:r>
                        <a:rPr dirty="0" sz="800" spc="-10">
                          <a:latin typeface="PMingLiU"/>
                          <a:cs typeface="PMingLiU"/>
                        </a:rPr>
                        <a:t>银国</a:t>
                      </a:r>
                      <a:r>
                        <a:rPr dirty="0" sz="800" spc="10">
                          <a:latin typeface="PMingLiU"/>
                          <a:cs typeface="PMingLiU"/>
                        </a:rPr>
                        <a:t>际</a:t>
                      </a:r>
                      <a:r>
                        <a:rPr dirty="0" sz="800" spc="-10">
                          <a:latin typeface="PMingLiU"/>
                          <a:cs typeface="PMingLiU"/>
                        </a:rPr>
                        <a:t>证券</a:t>
                      </a:r>
                      <a:endParaRPr sz="800">
                        <a:latin typeface="PMingLiU"/>
                        <a:cs typeface="PMingLiU"/>
                      </a:endParaRPr>
                    </a:p>
                  </a:txBody>
                  <a:tcPr marL="0" marR="0" marB="0" marT="0"/>
                </a:tc>
                <a:tc>
                  <a:txBody>
                    <a:bodyPr/>
                    <a:lstStyle/>
                    <a:p>
                      <a:pPr marL="84455">
                        <a:lnSpc>
                          <a:spcPts val="1195"/>
                        </a:lnSpc>
                      </a:pPr>
                      <a:r>
                        <a:rPr dirty="0" sz="1000" spc="5" b="1">
                          <a:latin typeface="Microsoft JhengHei UI"/>
                          <a:cs typeface="Microsoft JhengHei UI"/>
                        </a:rPr>
                        <a:t>图</a:t>
                      </a:r>
                      <a:r>
                        <a:rPr dirty="0" sz="1000" b="1">
                          <a:latin typeface="Microsoft JhengHei UI"/>
                          <a:cs typeface="Microsoft JhengHei UI"/>
                        </a:rPr>
                        <a:t> </a:t>
                      </a:r>
                      <a:r>
                        <a:rPr dirty="0" sz="1000" spc="-5" b="1">
                          <a:latin typeface="Arial"/>
                          <a:cs typeface="Arial"/>
                        </a:rPr>
                        <a:t>21:</a:t>
                      </a:r>
                      <a:r>
                        <a:rPr dirty="0" sz="1000" spc="-20" b="1">
                          <a:latin typeface="Arial"/>
                          <a:cs typeface="Arial"/>
                        </a:rPr>
                        <a:t> </a:t>
                      </a:r>
                      <a:r>
                        <a:rPr dirty="0" sz="1000" spc="-5" b="1">
                          <a:latin typeface="Arial"/>
                          <a:cs typeface="Arial"/>
                        </a:rPr>
                        <a:t>ZUMA-1 vs </a:t>
                      </a:r>
                      <a:r>
                        <a:rPr dirty="0" sz="1000" b="1">
                          <a:latin typeface="Arial"/>
                          <a:cs typeface="Arial"/>
                        </a:rPr>
                        <a:t>SCHOLAR-1</a:t>
                      </a:r>
                      <a:r>
                        <a:rPr dirty="0" sz="1000" spc="-80" b="1">
                          <a:latin typeface="Arial"/>
                          <a:cs typeface="Arial"/>
                        </a:rPr>
                        <a:t> </a:t>
                      </a:r>
                      <a:r>
                        <a:rPr dirty="0" sz="1000" spc="5" b="1">
                          <a:latin typeface="Microsoft JhengHei UI"/>
                          <a:cs typeface="Microsoft JhengHei UI"/>
                        </a:rPr>
                        <a:t>研究中患者预</a:t>
                      </a:r>
                      <a:r>
                        <a:rPr dirty="0" sz="1000" spc="-20" b="1">
                          <a:latin typeface="Microsoft JhengHei UI"/>
                          <a:cs typeface="Microsoft JhengHei UI"/>
                        </a:rPr>
                        <a:t>后</a:t>
                      </a:r>
                      <a:r>
                        <a:rPr dirty="0" sz="1000" spc="5" b="1">
                          <a:latin typeface="Microsoft JhengHei UI"/>
                          <a:cs typeface="Microsoft JhengHei UI"/>
                        </a:rPr>
                        <a:t>对比</a:t>
                      </a:r>
                      <a:endParaRPr sz="1000">
                        <a:latin typeface="Microsoft JhengHei UI"/>
                        <a:cs typeface="Microsoft JhengHei UI"/>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30"/>
                        </a:spcBef>
                      </a:pPr>
                      <a:endParaRPr sz="1150">
                        <a:latin typeface="Times New Roman"/>
                        <a:cs typeface="Times New Roman"/>
                      </a:endParaRPr>
                    </a:p>
                    <a:p>
                      <a:pPr marL="84455">
                        <a:lnSpc>
                          <a:spcPts val="950"/>
                        </a:lnSpc>
                      </a:pPr>
                      <a:r>
                        <a:rPr dirty="0" sz="800" spc="-10">
                          <a:latin typeface="PMingLiU"/>
                          <a:cs typeface="PMingLiU"/>
                        </a:rPr>
                        <a:t>资料来</a:t>
                      </a:r>
                      <a:r>
                        <a:rPr dirty="0" sz="800" spc="10">
                          <a:latin typeface="PMingLiU"/>
                          <a:cs typeface="PMingLiU"/>
                        </a:rPr>
                        <a:t>源</a:t>
                      </a:r>
                      <a:r>
                        <a:rPr dirty="0" sz="800" spc="-5">
                          <a:latin typeface="PMingLiU"/>
                          <a:cs typeface="PMingLiU"/>
                        </a:rPr>
                        <a:t>：</a:t>
                      </a:r>
                      <a:r>
                        <a:rPr dirty="0" sz="800" spc="-5">
                          <a:latin typeface="Arial"/>
                          <a:cs typeface="Arial"/>
                        </a:rPr>
                        <a:t>Neelapu</a:t>
                      </a:r>
                      <a:r>
                        <a:rPr dirty="0" sz="800" spc="-10">
                          <a:latin typeface="Arial"/>
                          <a:cs typeface="Arial"/>
                        </a:rPr>
                        <a:t> </a:t>
                      </a:r>
                      <a:r>
                        <a:rPr dirty="0" sz="800">
                          <a:latin typeface="Arial"/>
                          <a:cs typeface="Arial"/>
                        </a:rPr>
                        <a:t>SS</a:t>
                      </a:r>
                      <a:r>
                        <a:rPr dirty="0" sz="800" spc="20">
                          <a:latin typeface="Arial"/>
                          <a:cs typeface="Arial"/>
                        </a:rPr>
                        <a:t> </a:t>
                      </a:r>
                      <a:r>
                        <a:rPr dirty="0" sz="800" spc="-10">
                          <a:latin typeface="Arial"/>
                          <a:cs typeface="Arial"/>
                        </a:rPr>
                        <a:t>et</a:t>
                      </a:r>
                      <a:r>
                        <a:rPr dirty="0" sz="800" spc="20">
                          <a:latin typeface="Arial"/>
                          <a:cs typeface="Arial"/>
                        </a:rPr>
                        <a:t> </a:t>
                      </a:r>
                      <a:r>
                        <a:rPr dirty="0" sz="800" spc="-10">
                          <a:latin typeface="Arial"/>
                          <a:cs typeface="Arial"/>
                        </a:rPr>
                        <a:t>al.</a:t>
                      </a:r>
                      <a:r>
                        <a:rPr dirty="0" sz="800" spc="15">
                          <a:latin typeface="Arial"/>
                          <a:cs typeface="Arial"/>
                        </a:rPr>
                        <a:t> </a:t>
                      </a:r>
                      <a:r>
                        <a:rPr dirty="0" sz="800" spc="-10">
                          <a:latin typeface="Arial"/>
                          <a:cs typeface="Arial"/>
                        </a:rPr>
                        <a:t>Blood</a:t>
                      </a:r>
                      <a:r>
                        <a:rPr dirty="0" sz="800" spc="15">
                          <a:latin typeface="Arial"/>
                          <a:cs typeface="Arial"/>
                        </a:rPr>
                        <a:t> </a:t>
                      </a:r>
                      <a:r>
                        <a:rPr dirty="0" sz="800" spc="-5">
                          <a:latin typeface="Arial"/>
                          <a:cs typeface="Arial"/>
                        </a:rPr>
                        <a:t>Advance</a:t>
                      </a:r>
                      <a:r>
                        <a:rPr dirty="0" sz="800" spc="-10">
                          <a:latin typeface="Arial"/>
                          <a:cs typeface="Arial"/>
                        </a:rPr>
                        <a:t> </a:t>
                      </a:r>
                      <a:r>
                        <a:rPr dirty="0" sz="800">
                          <a:latin typeface="Arial"/>
                          <a:cs typeface="Arial"/>
                        </a:rPr>
                        <a:t>2021</a:t>
                      </a:r>
                      <a:r>
                        <a:rPr dirty="0" sz="800">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txBody>
                  <a:tcPr marL="0" marR="0" marB="0" marT="0"/>
                </a:tc>
              </a:tr>
            </a:tbl>
          </a:graphicData>
        </a:graphic>
      </p:graphicFrame>
      <p:sp>
        <p:nvSpPr>
          <p:cNvPr id="12" name="object 12"/>
          <p:cNvSpPr/>
          <p:nvPr/>
        </p:nvSpPr>
        <p:spPr>
          <a:xfrm>
            <a:off x="3811523" y="4152645"/>
            <a:ext cx="3305810" cy="18415"/>
          </a:xfrm>
          <a:custGeom>
            <a:avLst/>
            <a:gdLst/>
            <a:ahLst/>
            <a:cxnLst/>
            <a:rect l="l" t="t" r="r" b="b"/>
            <a:pathLst>
              <a:path w="3305809" h="18414">
                <a:moveTo>
                  <a:pt x="3305555" y="0"/>
                </a:moveTo>
                <a:lnTo>
                  <a:pt x="0" y="0"/>
                </a:lnTo>
                <a:lnTo>
                  <a:pt x="0" y="18288"/>
                </a:lnTo>
                <a:lnTo>
                  <a:pt x="3305555" y="18288"/>
                </a:lnTo>
                <a:lnTo>
                  <a:pt x="3305555" y="0"/>
                </a:lnTo>
                <a:close/>
              </a:path>
            </a:pathLst>
          </a:custGeom>
          <a:solidFill>
            <a:srgbClr val="000000"/>
          </a:solidFill>
        </p:spPr>
        <p:txBody>
          <a:bodyPr wrap="square" lIns="0" tIns="0" rIns="0" bIns="0" rtlCol="0"/>
          <a:lstStyle/>
          <a:p/>
        </p:txBody>
      </p:sp>
      <p:sp>
        <p:nvSpPr>
          <p:cNvPr id="13" name="object 13"/>
          <p:cNvSpPr txBox="1"/>
          <p:nvPr/>
        </p:nvSpPr>
        <p:spPr>
          <a:xfrm>
            <a:off x="527100" y="4507178"/>
            <a:ext cx="5078095" cy="2226945"/>
          </a:xfrm>
          <a:prstGeom prst="rect">
            <a:avLst/>
          </a:prstGeom>
        </p:spPr>
        <p:txBody>
          <a:bodyPr wrap="square" lIns="0" tIns="10160" rIns="0" bIns="0" rtlCol="0" vert="horz">
            <a:spAutoFit/>
          </a:bodyPr>
          <a:lstStyle/>
          <a:p>
            <a:pPr algn="just" marL="12700" marR="5080">
              <a:lnSpc>
                <a:spcPct val="139400"/>
              </a:lnSpc>
              <a:spcBef>
                <a:spcPts val="80"/>
              </a:spcBef>
            </a:pPr>
            <a:r>
              <a:rPr dirty="0" sz="1000" spc="5">
                <a:latin typeface="PMingLiU"/>
                <a:cs typeface="PMingLiU"/>
              </a:rPr>
              <a:t>除</a:t>
            </a:r>
            <a:r>
              <a:rPr dirty="0" sz="1000" spc="145">
                <a:latin typeface="PMingLiU"/>
                <a:cs typeface="PMingLiU"/>
              </a:rPr>
              <a:t> </a:t>
            </a:r>
            <a:r>
              <a:rPr dirty="0" sz="1000">
                <a:latin typeface="Arial"/>
                <a:cs typeface="Arial"/>
              </a:rPr>
              <a:t>CAR-T</a:t>
            </a:r>
            <a:r>
              <a:rPr dirty="0" sz="1000" spc="90">
                <a:latin typeface="Arial"/>
                <a:cs typeface="Arial"/>
              </a:rPr>
              <a:t> </a:t>
            </a:r>
            <a:r>
              <a:rPr dirty="0" sz="1000" spc="5">
                <a:latin typeface="PMingLiU"/>
                <a:cs typeface="PMingLiU"/>
              </a:rPr>
              <a:t>疗法</a:t>
            </a:r>
            <a:r>
              <a:rPr dirty="0" sz="1000" spc="-20">
                <a:latin typeface="PMingLiU"/>
                <a:cs typeface="PMingLiU"/>
              </a:rPr>
              <a:t>以</a:t>
            </a:r>
            <a:r>
              <a:rPr dirty="0" sz="1000" spc="5">
                <a:latin typeface="PMingLiU"/>
                <a:cs typeface="PMingLiU"/>
              </a:rPr>
              <a:t>外，</a:t>
            </a:r>
            <a:r>
              <a:rPr dirty="0" sz="1000" spc="-20">
                <a:latin typeface="PMingLiU"/>
                <a:cs typeface="PMingLiU"/>
              </a:rPr>
              <a:t>也</a:t>
            </a:r>
            <a:r>
              <a:rPr dirty="0" sz="1000" spc="5">
                <a:latin typeface="PMingLiU"/>
                <a:cs typeface="PMingLiU"/>
              </a:rPr>
              <a:t>有若</a:t>
            </a:r>
            <a:r>
              <a:rPr dirty="0" sz="1000" spc="-20">
                <a:latin typeface="PMingLiU"/>
                <a:cs typeface="PMingLiU"/>
              </a:rPr>
              <a:t>干</a:t>
            </a:r>
            <a:r>
              <a:rPr dirty="0" sz="1000" spc="5">
                <a:latin typeface="PMingLiU"/>
                <a:cs typeface="PMingLiU"/>
              </a:rPr>
              <a:t>其他</a:t>
            </a:r>
            <a:r>
              <a:rPr dirty="0" sz="1000" spc="-20">
                <a:latin typeface="PMingLiU"/>
                <a:cs typeface="PMingLiU"/>
              </a:rPr>
              <a:t>新</a:t>
            </a:r>
            <a:r>
              <a:rPr dirty="0" sz="1000" spc="5">
                <a:latin typeface="PMingLiU"/>
                <a:cs typeface="PMingLiU"/>
              </a:rPr>
              <a:t>型疗</a:t>
            </a:r>
            <a:r>
              <a:rPr dirty="0" sz="1000" spc="-20">
                <a:latin typeface="PMingLiU"/>
                <a:cs typeface="PMingLiU"/>
              </a:rPr>
              <a:t>法</a:t>
            </a:r>
            <a:r>
              <a:rPr dirty="0" sz="1000" spc="5">
                <a:latin typeface="PMingLiU"/>
                <a:cs typeface="PMingLiU"/>
              </a:rPr>
              <a:t>在欧</a:t>
            </a:r>
            <a:r>
              <a:rPr dirty="0" sz="1000" spc="-20">
                <a:latin typeface="PMingLiU"/>
                <a:cs typeface="PMingLiU"/>
              </a:rPr>
              <a:t>美获</a:t>
            </a:r>
            <a:r>
              <a:rPr dirty="0" sz="1000" spc="5">
                <a:latin typeface="PMingLiU"/>
                <a:cs typeface="PMingLiU"/>
              </a:rPr>
              <a:t>批上市</a:t>
            </a:r>
            <a:r>
              <a:rPr dirty="0" sz="1000" spc="-20">
                <a:latin typeface="PMingLiU"/>
                <a:cs typeface="PMingLiU"/>
              </a:rPr>
              <a:t>，</a:t>
            </a:r>
            <a:r>
              <a:rPr dirty="0" sz="1000" spc="5">
                <a:latin typeface="PMingLiU"/>
                <a:cs typeface="PMingLiU"/>
              </a:rPr>
              <a:t>然而</a:t>
            </a:r>
            <a:r>
              <a:rPr dirty="0" sz="1000" spc="155">
                <a:latin typeface="PMingLiU"/>
                <a:cs typeface="PMingLiU"/>
              </a:rPr>
              <a:t> </a:t>
            </a:r>
            <a:r>
              <a:rPr dirty="0" sz="1000">
                <a:latin typeface="Arial"/>
                <a:cs typeface="Arial"/>
              </a:rPr>
              <a:t>CAR-T</a:t>
            </a:r>
            <a:r>
              <a:rPr dirty="0" sz="1000" spc="90">
                <a:latin typeface="Arial"/>
                <a:cs typeface="Arial"/>
              </a:rPr>
              <a:t> </a:t>
            </a:r>
            <a:r>
              <a:rPr dirty="0" sz="1000" spc="-20">
                <a:latin typeface="PMingLiU"/>
                <a:cs typeface="PMingLiU"/>
              </a:rPr>
              <a:t>在</a:t>
            </a:r>
            <a:r>
              <a:rPr dirty="0" sz="1000" spc="5">
                <a:latin typeface="PMingLiU"/>
                <a:cs typeface="PMingLiU"/>
              </a:rPr>
              <a:t>复发</a:t>
            </a:r>
            <a:r>
              <a:rPr dirty="0" sz="1000" spc="-20">
                <a:latin typeface="PMingLiU"/>
                <a:cs typeface="PMingLiU"/>
              </a:rPr>
              <a:t>两</a:t>
            </a:r>
            <a:r>
              <a:rPr dirty="0" sz="1000" spc="5">
                <a:latin typeface="PMingLiU"/>
                <a:cs typeface="PMingLiU"/>
              </a:rPr>
              <a:t>次及 以上患</a:t>
            </a:r>
            <a:r>
              <a:rPr dirty="0" sz="1000" spc="-20">
                <a:latin typeface="PMingLiU"/>
                <a:cs typeface="PMingLiU"/>
              </a:rPr>
              <a:t>者</a:t>
            </a:r>
            <a:r>
              <a:rPr dirty="0" sz="1000" spc="5">
                <a:latin typeface="PMingLiU"/>
                <a:cs typeface="PMingLiU"/>
              </a:rPr>
              <a:t>群体</a:t>
            </a:r>
            <a:r>
              <a:rPr dirty="0" sz="1000" spc="-20">
                <a:latin typeface="PMingLiU"/>
                <a:cs typeface="PMingLiU"/>
              </a:rPr>
              <a:t>当</a:t>
            </a:r>
            <a:r>
              <a:rPr dirty="0" sz="1000" spc="5">
                <a:latin typeface="PMingLiU"/>
                <a:cs typeface="PMingLiU"/>
              </a:rPr>
              <a:t>中仍</a:t>
            </a:r>
            <a:r>
              <a:rPr dirty="0" sz="1000" spc="-20">
                <a:latin typeface="PMingLiU"/>
                <a:cs typeface="PMingLiU"/>
              </a:rPr>
              <a:t>然</a:t>
            </a:r>
            <a:r>
              <a:rPr dirty="0" sz="1000" spc="5">
                <a:latin typeface="PMingLiU"/>
                <a:cs typeface="PMingLiU"/>
              </a:rPr>
              <a:t>展现</a:t>
            </a:r>
            <a:r>
              <a:rPr dirty="0" sz="1000" spc="-20">
                <a:latin typeface="PMingLiU"/>
                <a:cs typeface="PMingLiU"/>
              </a:rPr>
              <a:t>了</a:t>
            </a:r>
            <a:r>
              <a:rPr dirty="0" sz="1000" spc="5">
                <a:latin typeface="PMingLiU"/>
                <a:cs typeface="PMingLiU"/>
              </a:rPr>
              <a:t>最优</a:t>
            </a:r>
            <a:r>
              <a:rPr dirty="0" sz="1000" spc="-20">
                <a:latin typeface="PMingLiU"/>
                <a:cs typeface="PMingLiU"/>
              </a:rPr>
              <a:t>疗</a:t>
            </a:r>
            <a:r>
              <a:rPr dirty="0" sz="1000" spc="5">
                <a:latin typeface="PMingLiU"/>
                <a:cs typeface="PMingLiU"/>
              </a:rPr>
              <a:t>效</a:t>
            </a:r>
            <a:r>
              <a:rPr dirty="0" sz="1000" spc="10">
                <a:latin typeface="PMingLiU"/>
                <a:cs typeface="PMingLiU"/>
              </a:rPr>
              <a:t>。</a:t>
            </a:r>
            <a:r>
              <a:rPr dirty="0" sz="1000" spc="-5">
                <a:latin typeface="Arial"/>
                <a:cs typeface="Arial"/>
              </a:rPr>
              <a:t>1)</a:t>
            </a:r>
            <a:r>
              <a:rPr dirty="0" sz="1000" spc="-65">
                <a:latin typeface="Arial"/>
                <a:cs typeface="Arial"/>
              </a:rPr>
              <a:t> </a:t>
            </a:r>
            <a:r>
              <a:rPr dirty="0" sz="1000" spc="-5">
                <a:latin typeface="Arial"/>
                <a:cs typeface="Arial"/>
              </a:rPr>
              <a:t>2019</a:t>
            </a:r>
            <a:r>
              <a:rPr dirty="0" sz="1000" spc="-120">
                <a:latin typeface="Arial"/>
                <a:cs typeface="Arial"/>
              </a:rPr>
              <a:t> </a:t>
            </a:r>
            <a:r>
              <a:rPr dirty="0" sz="1000" spc="5">
                <a:latin typeface="PMingLiU"/>
                <a:cs typeface="PMingLiU"/>
              </a:rPr>
              <a:t>年</a:t>
            </a:r>
            <a:r>
              <a:rPr dirty="0" sz="1000" spc="-65">
                <a:latin typeface="PMingLiU"/>
                <a:cs typeface="PMingLiU"/>
              </a:rPr>
              <a:t> </a:t>
            </a:r>
            <a:r>
              <a:rPr dirty="0" sz="1000">
                <a:latin typeface="Arial"/>
                <a:cs typeface="Arial"/>
              </a:rPr>
              <a:t>6</a:t>
            </a:r>
            <a:r>
              <a:rPr dirty="0" sz="1000" spc="-120">
                <a:latin typeface="Arial"/>
                <a:cs typeface="Arial"/>
              </a:rPr>
              <a:t> </a:t>
            </a:r>
            <a:r>
              <a:rPr dirty="0" sz="1000" spc="-20">
                <a:latin typeface="PMingLiU"/>
                <a:cs typeface="PMingLiU"/>
              </a:rPr>
              <a:t>月</a:t>
            </a:r>
            <a:r>
              <a:rPr dirty="0" sz="1000">
                <a:latin typeface="PMingLiU"/>
                <a:cs typeface="PMingLiU"/>
              </a:rPr>
              <a:t>，</a:t>
            </a:r>
            <a:r>
              <a:rPr dirty="0" sz="1000">
                <a:latin typeface="Arial"/>
                <a:cs typeface="Arial"/>
              </a:rPr>
              <a:t>Genetech</a:t>
            </a:r>
            <a:r>
              <a:rPr dirty="0" sz="1000" spc="-114">
                <a:latin typeface="Arial"/>
                <a:cs typeface="Arial"/>
              </a:rPr>
              <a:t> </a:t>
            </a:r>
            <a:r>
              <a:rPr dirty="0" sz="1000" spc="5">
                <a:latin typeface="PMingLiU"/>
                <a:cs typeface="PMingLiU"/>
              </a:rPr>
              <a:t>的</a:t>
            </a:r>
            <a:r>
              <a:rPr dirty="0" sz="1000" spc="-20">
                <a:latin typeface="PMingLiU"/>
                <a:cs typeface="PMingLiU"/>
              </a:rPr>
              <a:t>靶</a:t>
            </a:r>
            <a:r>
              <a:rPr dirty="0" sz="1000" spc="5">
                <a:latin typeface="PMingLiU"/>
                <a:cs typeface="PMingLiU"/>
              </a:rPr>
              <a:t>向</a:t>
            </a:r>
            <a:r>
              <a:rPr dirty="0" sz="1000" spc="-70">
                <a:latin typeface="PMingLiU"/>
                <a:cs typeface="PMingLiU"/>
              </a:rPr>
              <a:t> </a:t>
            </a:r>
            <a:r>
              <a:rPr dirty="0" sz="1000" spc="-5">
                <a:latin typeface="Arial"/>
                <a:cs typeface="Arial"/>
              </a:rPr>
              <a:t>CD79b</a:t>
            </a:r>
            <a:r>
              <a:rPr dirty="0" sz="1000" spc="-120">
                <a:latin typeface="Arial"/>
                <a:cs typeface="Arial"/>
              </a:rPr>
              <a:t> </a:t>
            </a:r>
            <a:r>
              <a:rPr dirty="0" sz="1000" spc="5">
                <a:latin typeface="PMingLiU"/>
                <a:cs typeface="PMingLiU"/>
              </a:rPr>
              <a:t>的</a:t>
            </a:r>
            <a:r>
              <a:rPr dirty="0" sz="1000" spc="-65">
                <a:latin typeface="PMingLiU"/>
                <a:cs typeface="PMingLiU"/>
              </a:rPr>
              <a:t> </a:t>
            </a:r>
            <a:r>
              <a:rPr dirty="0" sz="1000">
                <a:latin typeface="Arial"/>
                <a:cs typeface="Arial"/>
              </a:rPr>
              <a:t>ADC  </a:t>
            </a:r>
            <a:r>
              <a:rPr dirty="0" sz="1000" spc="5">
                <a:latin typeface="PMingLiU"/>
                <a:cs typeface="PMingLiU"/>
              </a:rPr>
              <a:t>药物</a:t>
            </a:r>
            <a:r>
              <a:rPr dirty="0" sz="1000" spc="180">
                <a:latin typeface="PMingLiU"/>
                <a:cs typeface="PMingLiU"/>
              </a:rPr>
              <a:t> </a:t>
            </a:r>
            <a:r>
              <a:rPr dirty="0" sz="1000" spc="-5">
                <a:latin typeface="Arial"/>
                <a:cs typeface="Arial"/>
              </a:rPr>
              <a:t>Polatuzumab</a:t>
            </a:r>
            <a:r>
              <a:rPr dirty="0" sz="1000" spc="110">
                <a:latin typeface="Arial"/>
                <a:cs typeface="Arial"/>
              </a:rPr>
              <a:t> </a:t>
            </a:r>
            <a:r>
              <a:rPr dirty="0" sz="1000" spc="5">
                <a:latin typeface="PMingLiU"/>
                <a:cs typeface="PMingLiU"/>
              </a:rPr>
              <a:t>获</a:t>
            </a:r>
            <a:r>
              <a:rPr dirty="0" sz="1000" spc="155">
                <a:latin typeface="PMingLiU"/>
                <a:cs typeface="PMingLiU"/>
              </a:rPr>
              <a:t> </a:t>
            </a:r>
            <a:r>
              <a:rPr dirty="0" sz="1000">
                <a:latin typeface="Arial"/>
                <a:cs typeface="Arial"/>
              </a:rPr>
              <a:t>FDA</a:t>
            </a:r>
            <a:r>
              <a:rPr dirty="0" sz="1000" spc="114">
                <a:latin typeface="Arial"/>
                <a:cs typeface="Arial"/>
              </a:rPr>
              <a:t> </a:t>
            </a:r>
            <a:r>
              <a:rPr dirty="0" sz="1000" spc="-20">
                <a:latin typeface="PMingLiU"/>
                <a:cs typeface="PMingLiU"/>
              </a:rPr>
              <a:t>批</a:t>
            </a:r>
            <a:r>
              <a:rPr dirty="0" sz="1000" spc="5">
                <a:latin typeface="PMingLiU"/>
                <a:cs typeface="PMingLiU"/>
              </a:rPr>
              <a:t>准上</a:t>
            </a:r>
            <a:r>
              <a:rPr dirty="0" sz="1000" spc="-20">
                <a:latin typeface="PMingLiU"/>
                <a:cs typeface="PMingLiU"/>
              </a:rPr>
              <a:t>市</a:t>
            </a:r>
            <a:r>
              <a:rPr dirty="0" sz="1000" spc="5">
                <a:latin typeface="PMingLiU"/>
                <a:cs typeface="PMingLiU"/>
              </a:rPr>
              <a:t>，用</a:t>
            </a:r>
            <a:r>
              <a:rPr dirty="0" sz="1000" spc="-20">
                <a:latin typeface="PMingLiU"/>
                <a:cs typeface="PMingLiU"/>
              </a:rPr>
              <a:t>于</a:t>
            </a:r>
            <a:r>
              <a:rPr dirty="0" sz="1000" spc="5">
                <a:latin typeface="PMingLiU"/>
                <a:cs typeface="PMingLiU"/>
              </a:rPr>
              <a:t>联合</a:t>
            </a:r>
            <a:r>
              <a:rPr dirty="0" sz="1000" spc="-20">
                <a:latin typeface="PMingLiU"/>
                <a:cs typeface="PMingLiU"/>
              </a:rPr>
              <a:t>苯</a:t>
            </a:r>
            <a:r>
              <a:rPr dirty="0" sz="1000" spc="5">
                <a:latin typeface="PMingLiU"/>
                <a:cs typeface="PMingLiU"/>
              </a:rPr>
              <a:t>达</a:t>
            </a:r>
            <a:r>
              <a:rPr dirty="0" sz="1000" spc="-20">
                <a:latin typeface="PMingLiU"/>
                <a:cs typeface="PMingLiU"/>
              </a:rPr>
              <a:t>莫</a:t>
            </a:r>
            <a:r>
              <a:rPr dirty="0" sz="1000" spc="5">
                <a:latin typeface="PMingLiU"/>
                <a:cs typeface="PMingLiU"/>
              </a:rPr>
              <a:t>司汀和</a:t>
            </a:r>
            <a:r>
              <a:rPr dirty="0" sz="1000" spc="-20">
                <a:latin typeface="PMingLiU"/>
                <a:cs typeface="PMingLiU"/>
              </a:rPr>
              <a:t>利</a:t>
            </a:r>
            <a:r>
              <a:rPr dirty="0" sz="1000" spc="5">
                <a:latin typeface="PMingLiU"/>
                <a:cs typeface="PMingLiU"/>
              </a:rPr>
              <a:t>妥昔</a:t>
            </a:r>
            <a:r>
              <a:rPr dirty="0" sz="1000" spc="-20">
                <a:latin typeface="PMingLiU"/>
                <a:cs typeface="PMingLiU"/>
              </a:rPr>
              <a:t>单</a:t>
            </a:r>
            <a:r>
              <a:rPr dirty="0" sz="1000" spc="5">
                <a:latin typeface="PMingLiU"/>
                <a:cs typeface="PMingLiU"/>
              </a:rPr>
              <a:t>抗</a:t>
            </a:r>
            <a:r>
              <a:rPr dirty="0" sz="1000" spc="190">
                <a:latin typeface="PMingLiU"/>
                <a:cs typeface="PMingLiU"/>
              </a:rPr>
              <a:t> </a:t>
            </a:r>
            <a:r>
              <a:rPr dirty="0" sz="1000" spc="-5">
                <a:latin typeface="Arial"/>
                <a:cs typeface="Arial"/>
              </a:rPr>
              <a:t>(Pola-BR)</a:t>
            </a:r>
            <a:r>
              <a:rPr dirty="0" sz="1000" spc="140">
                <a:latin typeface="Arial"/>
                <a:cs typeface="Arial"/>
              </a:rPr>
              <a:t> </a:t>
            </a:r>
            <a:r>
              <a:rPr dirty="0" sz="1000" spc="-20">
                <a:latin typeface="PMingLiU"/>
                <a:cs typeface="PMingLiU"/>
              </a:rPr>
              <a:t>治疗 </a:t>
            </a:r>
            <a:r>
              <a:rPr dirty="0" sz="1000" spc="-5">
                <a:latin typeface="Arial"/>
                <a:cs typeface="Arial"/>
              </a:rPr>
              <a:t>3L+</a:t>
            </a:r>
            <a:r>
              <a:rPr dirty="0" sz="1000" spc="180">
                <a:latin typeface="Arial"/>
                <a:cs typeface="Arial"/>
              </a:rPr>
              <a:t> </a:t>
            </a:r>
            <a:r>
              <a:rPr dirty="0" sz="1000" spc="-5">
                <a:latin typeface="Arial"/>
                <a:cs typeface="Arial"/>
              </a:rPr>
              <a:t>r/r</a:t>
            </a:r>
            <a:r>
              <a:rPr dirty="0" sz="1000" spc="180">
                <a:latin typeface="Arial"/>
                <a:cs typeface="Arial"/>
              </a:rPr>
              <a:t> </a:t>
            </a:r>
            <a:r>
              <a:rPr dirty="0" sz="1000" spc="5">
                <a:latin typeface="Arial"/>
                <a:cs typeface="Arial"/>
              </a:rPr>
              <a:t>DLBCL</a:t>
            </a:r>
            <a:r>
              <a:rPr dirty="0" sz="1000" spc="5">
                <a:latin typeface="PMingLiU"/>
                <a:cs typeface="PMingLiU"/>
              </a:rPr>
              <a:t>；</a:t>
            </a:r>
            <a:r>
              <a:rPr dirty="0" sz="1000" spc="25">
                <a:latin typeface="PMingLiU"/>
                <a:cs typeface="PMingLiU"/>
              </a:rPr>
              <a:t>该疗法</a:t>
            </a:r>
            <a:r>
              <a:rPr dirty="0" sz="1000" spc="50">
                <a:latin typeface="PMingLiU"/>
                <a:cs typeface="PMingLiU"/>
              </a:rPr>
              <a:t>也</a:t>
            </a:r>
            <a:r>
              <a:rPr dirty="0" sz="1000" spc="5">
                <a:latin typeface="PMingLiU"/>
                <a:cs typeface="PMingLiU"/>
              </a:rPr>
              <a:t>于 </a:t>
            </a:r>
            <a:r>
              <a:rPr dirty="0" sz="1000" spc="-5">
                <a:latin typeface="Arial"/>
                <a:cs typeface="Arial"/>
              </a:rPr>
              <a:t>2020</a:t>
            </a:r>
            <a:r>
              <a:rPr dirty="0" sz="1000" spc="170">
                <a:latin typeface="Arial"/>
                <a:cs typeface="Arial"/>
              </a:rPr>
              <a:t> </a:t>
            </a:r>
            <a:r>
              <a:rPr dirty="0" sz="1000" spc="25">
                <a:latin typeface="PMingLiU"/>
                <a:cs typeface="PMingLiU"/>
              </a:rPr>
              <a:t>年</a:t>
            </a:r>
            <a:r>
              <a:rPr dirty="0" sz="1000" spc="5">
                <a:latin typeface="PMingLiU"/>
                <a:cs typeface="PMingLiU"/>
              </a:rPr>
              <a:t>获</a:t>
            </a:r>
            <a:r>
              <a:rPr dirty="0" sz="1000" spc="265">
                <a:latin typeface="PMingLiU"/>
                <a:cs typeface="PMingLiU"/>
              </a:rPr>
              <a:t> </a:t>
            </a:r>
            <a:r>
              <a:rPr dirty="0" sz="1000">
                <a:latin typeface="Arial"/>
                <a:cs typeface="Arial"/>
              </a:rPr>
              <a:t>EMA</a:t>
            </a:r>
            <a:r>
              <a:rPr dirty="0" sz="1000" spc="155">
                <a:latin typeface="Arial"/>
                <a:cs typeface="Arial"/>
              </a:rPr>
              <a:t> </a:t>
            </a:r>
            <a:r>
              <a:rPr dirty="0" sz="1000" spc="25">
                <a:latin typeface="PMingLiU"/>
                <a:cs typeface="PMingLiU"/>
              </a:rPr>
              <a:t>批</a:t>
            </a:r>
            <a:r>
              <a:rPr dirty="0" sz="1000" spc="50">
                <a:latin typeface="PMingLiU"/>
                <a:cs typeface="PMingLiU"/>
              </a:rPr>
              <a:t>准</a:t>
            </a:r>
            <a:r>
              <a:rPr dirty="0" sz="1000" spc="25">
                <a:latin typeface="PMingLiU"/>
                <a:cs typeface="PMingLiU"/>
              </a:rPr>
              <a:t>上市</a:t>
            </a:r>
            <a:r>
              <a:rPr dirty="0" sz="1000" spc="15">
                <a:latin typeface="PMingLiU"/>
                <a:cs typeface="PMingLiU"/>
              </a:rPr>
              <a:t>；</a:t>
            </a:r>
            <a:r>
              <a:rPr dirty="0" sz="1000" spc="15">
                <a:latin typeface="Arial"/>
                <a:cs typeface="Arial"/>
              </a:rPr>
              <a:t>2)</a:t>
            </a:r>
            <a:r>
              <a:rPr dirty="0" sz="1000" spc="180">
                <a:latin typeface="Arial"/>
                <a:cs typeface="Arial"/>
              </a:rPr>
              <a:t> </a:t>
            </a:r>
            <a:r>
              <a:rPr dirty="0" sz="1000" spc="-5">
                <a:latin typeface="Arial"/>
                <a:cs typeface="Arial"/>
              </a:rPr>
              <a:t>2020</a:t>
            </a:r>
            <a:r>
              <a:rPr dirty="0" sz="1000" spc="170">
                <a:latin typeface="Arial"/>
                <a:cs typeface="Arial"/>
              </a:rPr>
              <a:t> </a:t>
            </a:r>
            <a:r>
              <a:rPr dirty="0" sz="1000" spc="5">
                <a:latin typeface="PMingLiU"/>
                <a:cs typeface="PMingLiU"/>
              </a:rPr>
              <a:t>年</a:t>
            </a:r>
            <a:r>
              <a:rPr dirty="0" sz="1000" spc="265">
                <a:latin typeface="PMingLiU"/>
                <a:cs typeface="PMingLiU"/>
              </a:rPr>
              <a:t> </a:t>
            </a:r>
            <a:r>
              <a:rPr dirty="0" sz="1000">
                <a:latin typeface="Arial"/>
                <a:cs typeface="Arial"/>
              </a:rPr>
              <a:t>6</a:t>
            </a:r>
            <a:r>
              <a:rPr dirty="0" sz="1000" spc="170">
                <a:latin typeface="Arial"/>
                <a:cs typeface="Arial"/>
              </a:rPr>
              <a:t> </a:t>
            </a:r>
            <a:r>
              <a:rPr dirty="0" sz="1000" spc="25">
                <a:latin typeface="PMingLiU"/>
                <a:cs typeface="PMingLiU"/>
              </a:rPr>
              <a:t>月</a:t>
            </a:r>
            <a:r>
              <a:rPr dirty="0" sz="1000" spc="15">
                <a:latin typeface="PMingLiU"/>
                <a:cs typeface="PMingLiU"/>
              </a:rPr>
              <a:t>，</a:t>
            </a:r>
            <a:r>
              <a:rPr dirty="0" sz="1000" spc="15">
                <a:latin typeface="Arial"/>
                <a:cs typeface="Arial"/>
              </a:rPr>
              <a:t>FDA</a:t>
            </a:r>
            <a:r>
              <a:rPr dirty="0" sz="1000" spc="155">
                <a:latin typeface="Arial"/>
                <a:cs typeface="Arial"/>
              </a:rPr>
              <a:t> </a:t>
            </a:r>
            <a:r>
              <a:rPr dirty="0" sz="1000" spc="50">
                <a:latin typeface="PMingLiU"/>
                <a:cs typeface="PMingLiU"/>
              </a:rPr>
              <a:t>批准 </a:t>
            </a:r>
            <a:r>
              <a:rPr dirty="0" sz="1000" spc="-5">
                <a:latin typeface="Arial"/>
                <a:cs typeface="Arial"/>
              </a:rPr>
              <a:t>Karyopharm</a:t>
            </a:r>
            <a:r>
              <a:rPr dirty="0" sz="1000" spc="-50">
                <a:latin typeface="Arial"/>
                <a:cs typeface="Arial"/>
              </a:rPr>
              <a:t> </a:t>
            </a:r>
            <a:r>
              <a:rPr dirty="0" sz="1000" spc="-20">
                <a:latin typeface="PMingLiU"/>
                <a:cs typeface="PMingLiU"/>
              </a:rPr>
              <a:t>的</a:t>
            </a:r>
            <a:r>
              <a:rPr dirty="0" sz="1000" spc="5">
                <a:latin typeface="PMingLiU"/>
                <a:cs typeface="PMingLiU"/>
              </a:rPr>
              <a:t>口</a:t>
            </a:r>
            <a:r>
              <a:rPr dirty="0" sz="1000" spc="220">
                <a:latin typeface="PMingLiU"/>
                <a:cs typeface="PMingLiU"/>
              </a:rPr>
              <a:t>服</a:t>
            </a:r>
            <a:r>
              <a:rPr dirty="0" sz="1000">
                <a:latin typeface="Arial"/>
                <a:cs typeface="Arial"/>
              </a:rPr>
              <a:t>XPO1</a:t>
            </a:r>
            <a:r>
              <a:rPr dirty="0" sz="1000" spc="-85">
                <a:latin typeface="Arial"/>
                <a:cs typeface="Arial"/>
              </a:rPr>
              <a:t> </a:t>
            </a:r>
            <a:r>
              <a:rPr dirty="0" sz="1000" spc="-20">
                <a:latin typeface="PMingLiU"/>
                <a:cs typeface="PMingLiU"/>
              </a:rPr>
              <a:t>抑</a:t>
            </a:r>
            <a:r>
              <a:rPr dirty="0" sz="1000" spc="5">
                <a:latin typeface="PMingLiU"/>
                <a:cs typeface="PMingLiU"/>
              </a:rPr>
              <a:t>制剂</a:t>
            </a:r>
            <a:r>
              <a:rPr dirty="0" sz="1000" spc="-35">
                <a:latin typeface="PMingLiU"/>
                <a:cs typeface="PMingLiU"/>
              </a:rPr>
              <a:t> </a:t>
            </a:r>
            <a:r>
              <a:rPr dirty="0" sz="1000" spc="-5">
                <a:latin typeface="Arial"/>
                <a:cs typeface="Arial"/>
              </a:rPr>
              <a:t>Selinexor</a:t>
            </a:r>
            <a:r>
              <a:rPr dirty="0" sz="1000" spc="-70">
                <a:latin typeface="Arial"/>
                <a:cs typeface="Arial"/>
              </a:rPr>
              <a:t> </a:t>
            </a:r>
            <a:r>
              <a:rPr dirty="0" sz="1000" spc="-20">
                <a:latin typeface="PMingLiU"/>
                <a:cs typeface="PMingLiU"/>
              </a:rPr>
              <a:t>的</a:t>
            </a:r>
            <a:r>
              <a:rPr dirty="0" sz="1000" spc="5">
                <a:latin typeface="PMingLiU"/>
                <a:cs typeface="PMingLiU"/>
              </a:rPr>
              <a:t>新适</a:t>
            </a:r>
            <a:r>
              <a:rPr dirty="0" sz="1000" spc="-20">
                <a:latin typeface="PMingLiU"/>
                <a:cs typeface="PMingLiU"/>
              </a:rPr>
              <a:t>应症</a:t>
            </a:r>
            <a:r>
              <a:rPr dirty="0" sz="1000" spc="5">
                <a:latin typeface="PMingLiU"/>
                <a:cs typeface="PMingLiU"/>
              </a:rPr>
              <a:t>，用于</a:t>
            </a:r>
            <a:r>
              <a:rPr dirty="0" sz="1000" spc="-20">
                <a:latin typeface="PMingLiU"/>
                <a:cs typeface="PMingLiU"/>
              </a:rPr>
              <a:t>单</a:t>
            </a:r>
            <a:r>
              <a:rPr dirty="0" sz="1000" spc="5">
                <a:latin typeface="PMingLiU"/>
                <a:cs typeface="PMingLiU"/>
              </a:rPr>
              <a:t>药治疗</a:t>
            </a:r>
            <a:r>
              <a:rPr dirty="0" sz="1000" spc="-25">
                <a:latin typeface="PMingLiU"/>
                <a:cs typeface="PMingLiU"/>
              </a:rPr>
              <a:t> </a:t>
            </a:r>
            <a:r>
              <a:rPr dirty="0" sz="1000" spc="-15">
                <a:latin typeface="Arial"/>
                <a:cs typeface="Arial"/>
              </a:rPr>
              <a:t>3L+</a:t>
            </a:r>
            <a:r>
              <a:rPr dirty="0" sz="1000" spc="-45">
                <a:latin typeface="Arial"/>
                <a:cs typeface="Arial"/>
              </a:rPr>
              <a:t> </a:t>
            </a:r>
            <a:r>
              <a:rPr dirty="0" sz="1000" spc="-5">
                <a:latin typeface="Arial"/>
                <a:cs typeface="Arial"/>
              </a:rPr>
              <a:t>r/r</a:t>
            </a:r>
            <a:r>
              <a:rPr dirty="0" sz="1000" spc="-55">
                <a:latin typeface="Arial"/>
                <a:cs typeface="Arial"/>
              </a:rPr>
              <a:t> </a:t>
            </a:r>
            <a:r>
              <a:rPr dirty="0" sz="1000" spc="-5">
                <a:latin typeface="Arial"/>
                <a:cs typeface="Arial"/>
              </a:rPr>
              <a:t>DLBCL</a:t>
            </a:r>
            <a:r>
              <a:rPr dirty="0" sz="1000" spc="-5">
                <a:latin typeface="PMingLiU"/>
                <a:cs typeface="PMingLiU"/>
              </a:rPr>
              <a:t>；</a:t>
            </a:r>
            <a:r>
              <a:rPr dirty="0" sz="1000" spc="-5">
                <a:latin typeface="Arial"/>
                <a:cs typeface="Arial"/>
              </a:rPr>
              <a:t>3)  2020</a:t>
            </a:r>
            <a:r>
              <a:rPr dirty="0" sz="1000" spc="-75">
                <a:latin typeface="Arial"/>
                <a:cs typeface="Arial"/>
              </a:rPr>
              <a:t> </a:t>
            </a:r>
            <a:r>
              <a:rPr dirty="0" sz="1000" spc="5">
                <a:latin typeface="PMingLiU"/>
                <a:cs typeface="PMingLiU"/>
              </a:rPr>
              <a:t>年</a:t>
            </a:r>
            <a:r>
              <a:rPr dirty="0" sz="1000">
                <a:latin typeface="PMingLiU"/>
                <a:cs typeface="PMingLiU"/>
              </a:rPr>
              <a:t> </a:t>
            </a:r>
            <a:r>
              <a:rPr dirty="0" sz="1000">
                <a:latin typeface="Arial"/>
                <a:cs typeface="Arial"/>
              </a:rPr>
              <a:t>7</a:t>
            </a:r>
            <a:r>
              <a:rPr dirty="0" sz="1000" spc="-65">
                <a:latin typeface="Arial"/>
                <a:cs typeface="Arial"/>
              </a:rPr>
              <a:t> </a:t>
            </a:r>
            <a:r>
              <a:rPr dirty="0" sz="1000" spc="5">
                <a:latin typeface="PMingLiU"/>
                <a:cs typeface="PMingLiU"/>
              </a:rPr>
              <a:t>月</a:t>
            </a:r>
            <a:r>
              <a:rPr dirty="0" sz="1000">
                <a:latin typeface="PMingLiU"/>
                <a:cs typeface="PMingLiU"/>
              </a:rPr>
              <a:t>，</a:t>
            </a:r>
            <a:r>
              <a:rPr dirty="0" sz="1000">
                <a:latin typeface="Arial"/>
                <a:cs typeface="Arial"/>
              </a:rPr>
              <a:t>Incyte/</a:t>
            </a:r>
            <a:r>
              <a:rPr dirty="0" sz="1000" spc="140">
                <a:latin typeface="Arial"/>
                <a:cs typeface="Arial"/>
              </a:rPr>
              <a:t> </a:t>
            </a:r>
            <a:r>
              <a:rPr dirty="0" sz="1000">
                <a:latin typeface="Arial"/>
                <a:cs typeface="Arial"/>
              </a:rPr>
              <a:t>MorphoSys</a:t>
            </a:r>
            <a:r>
              <a:rPr dirty="0" sz="1000" spc="-85">
                <a:latin typeface="Arial"/>
                <a:cs typeface="Arial"/>
              </a:rPr>
              <a:t> </a:t>
            </a:r>
            <a:r>
              <a:rPr dirty="0" sz="1000" spc="5">
                <a:latin typeface="PMingLiU"/>
                <a:cs typeface="PMingLiU"/>
              </a:rPr>
              <a:t>的 </a:t>
            </a:r>
            <a:r>
              <a:rPr dirty="0" sz="1000" spc="-5">
                <a:latin typeface="Arial"/>
                <a:cs typeface="Arial"/>
              </a:rPr>
              <a:t>CD19</a:t>
            </a:r>
            <a:r>
              <a:rPr dirty="0" sz="1000" spc="-70">
                <a:latin typeface="Arial"/>
                <a:cs typeface="Arial"/>
              </a:rPr>
              <a:t> </a:t>
            </a:r>
            <a:r>
              <a:rPr dirty="0" sz="1000" spc="5">
                <a:latin typeface="PMingLiU"/>
                <a:cs typeface="PMingLiU"/>
              </a:rPr>
              <a:t>单抗</a:t>
            </a:r>
            <a:r>
              <a:rPr dirty="0" sz="1000">
                <a:latin typeface="PMingLiU"/>
                <a:cs typeface="PMingLiU"/>
              </a:rPr>
              <a:t> </a:t>
            </a:r>
            <a:r>
              <a:rPr dirty="0" sz="1000" spc="-5">
                <a:latin typeface="Arial"/>
                <a:cs typeface="Arial"/>
              </a:rPr>
              <a:t>Tafasitamab-cxix</a:t>
            </a:r>
            <a:r>
              <a:rPr dirty="0" sz="1000" spc="-55">
                <a:latin typeface="Arial"/>
                <a:cs typeface="Arial"/>
              </a:rPr>
              <a:t> </a:t>
            </a:r>
            <a:r>
              <a:rPr dirty="0" sz="1000" spc="5">
                <a:latin typeface="PMingLiU"/>
                <a:cs typeface="PMingLiU"/>
              </a:rPr>
              <a:t>获</a:t>
            </a:r>
            <a:r>
              <a:rPr dirty="0" sz="1000">
                <a:latin typeface="PMingLiU"/>
                <a:cs typeface="PMingLiU"/>
              </a:rPr>
              <a:t> </a:t>
            </a:r>
            <a:r>
              <a:rPr dirty="0" sz="1000">
                <a:latin typeface="Arial"/>
                <a:cs typeface="Arial"/>
              </a:rPr>
              <a:t>FDA</a:t>
            </a:r>
            <a:r>
              <a:rPr dirty="0" sz="1000" spc="-60">
                <a:latin typeface="Arial"/>
                <a:cs typeface="Arial"/>
              </a:rPr>
              <a:t> </a:t>
            </a:r>
            <a:r>
              <a:rPr dirty="0" sz="1000" spc="5">
                <a:latin typeface="PMingLiU"/>
                <a:cs typeface="PMingLiU"/>
              </a:rPr>
              <a:t>上</a:t>
            </a:r>
            <a:r>
              <a:rPr dirty="0" sz="1000" spc="-20">
                <a:latin typeface="PMingLiU"/>
                <a:cs typeface="PMingLiU"/>
              </a:rPr>
              <a:t>市</a:t>
            </a:r>
            <a:r>
              <a:rPr dirty="0" sz="1000" spc="5">
                <a:latin typeface="PMingLiU"/>
                <a:cs typeface="PMingLiU"/>
              </a:rPr>
              <a:t>，</a:t>
            </a:r>
            <a:r>
              <a:rPr dirty="0" sz="1000" spc="-20">
                <a:latin typeface="PMingLiU"/>
                <a:cs typeface="PMingLiU"/>
              </a:rPr>
              <a:t>用</a:t>
            </a:r>
            <a:r>
              <a:rPr dirty="0" sz="1000" spc="5">
                <a:latin typeface="PMingLiU"/>
                <a:cs typeface="PMingLiU"/>
              </a:rPr>
              <a:t>于联合 来那度</a:t>
            </a:r>
            <a:r>
              <a:rPr dirty="0" sz="1000" spc="-20">
                <a:latin typeface="PMingLiU"/>
                <a:cs typeface="PMingLiU"/>
              </a:rPr>
              <a:t>胺</a:t>
            </a:r>
            <a:r>
              <a:rPr dirty="0" sz="1000" spc="5">
                <a:latin typeface="PMingLiU"/>
                <a:cs typeface="PMingLiU"/>
              </a:rPr>
              <a:t>治疗</a:t>
            </a:r>
            <a:r>
              <a:rPr dirty="0" sz="1000" spc="-20">
                <a:latin typeface="PMingLiU"/>
                <a:cs typeface="PMingLiU"/>
              </a:rPr>
              <a:t>二</a:t>
            </a:r>
            <a:r>
              <a:rPr dirty="0" sz="1000" spc="5">
                <a:latin typeface="PMingLiU"/>
                <a:cs typeface="PMingLiU"/>
              </a:rPr>
              <a:t>线及</a:t>
            </a:r>
            <a:r>
              <a:rPr dirty="0" sz="1000" spc="-20">
                <a:latin typeface="PMingLiU"/>
                <a:cs typeface="PMingLiU"/>
              </a:rPr>
              <a:t>三</a:t>
            </a:r>
            <a:r>
              <a:rPr dirty="0" sz="1000" spc="5">
                <a:latin typeface="PMingLiU"/>
                <a:cs typeface="PMingLiU"/>
              </a:rPr>
              <a:t>线</a:t>
            </a:r>
            <a:r>
              <a:rPr dirty="0" sz="1000" spc="30">
                <a:latin typeface="PMingLiU"/>
                <a:cs typeface="PMingLiU"/>
              </a:rPr>
              <a:t> </a:t>
            </a:r>
            <a:r>
              <a:rPr dirty="0" sz="1000" spc="-5">
                <a:latin typeface="Arial"/>
                <a:cs typeface="Arial"/>
              </a:rPr>
              <a:t>r/r</a:t>
            </a:r>
            <a:r>
              <a:rPr dirty="0" sz="1000" spc="160">
                <a:latin typeface="Arial"/>
                <a:cs typeface="Arial"/>
              </a:rPr>
              <a:t> </a:t>
            </a:r>
            <a:r>
              <a:rPr dirty="0" sz="1000" spc="-10">
                <a:latin typeface="Arial"/>
                <a:cs typeface="Arial"/>
              </a:rPr>
              <a:t>DLBCL</a:t>
            </a:r>
            <a:r>
              <a:rPr dirty="0" sz="1000" spc="-10">
                <a:latin typeface="PMingLiU"/>
                <a:cs typeface="PMingLiU"/>
              </a:rPr>
              <a:t>；</a:t>
            </a:r>
            <a:r>
              <a:rPr dirty="0" sz="1000" spc="5">
                <a:latin typeface="PMingLiU"/>
                <a:cs typeface="PMingLiU"/>
              </a:rPr>
              <a:t>该疗</a:t>
            </a:r>
            <a:r>
              <a:rPr dirty="0" sz="1000" spc="-20">
                <a:latin typeface="PMingLiU"/>
                <a:cs typeface="PMingLiU"/>
              </a:rPr>
              <a:t>法</a:t>
            </a:r>
            <a:r>
              <a:rPr dirty="0" sz="1000" spc="5">
                <a:latin typeface="PMingLiU"/>
                <a:cs typeface="PMingLiU"/>
              </a:rPr>
              <a:t>于</a:t>
            </a:r>
            <a:r>
              <a:rPr dirty="0" sz="1000" spc="30">
                <a:latin typeface="PMingLiU"/>
                <a:cs typeface="PMingLiU"/>
              </a:rPr>
              <a:t> </a:t>
            </a:r>
            <a:r>
              <a:rPr dirty="0" sz="1000" spc="-5">
                <a:latin typeface="Arial"/>
                <a:cs typeface="Arial"/>
              </a:rPr>
              <a:t>2021</a:t>
            </a:r>
            <a:r>
              <a:rPr dirty="0" sz="1000" spc="-40">
                <a:latin typeface="Arial"/>
                <a:cs typeface="Arial"/>
              </a:rPr>
              <a:t> </a:t>
            </a:r>
            <a:r>
              <a:rPr dirty="0" sz="1000" spc="5">
                <a:latin typeface="PMingLiU"/>
                <a:cs typeface="PMingLiU"/>
              </a:rPr>
              <a:t>年获</a:t>
            </a:r>
            <a:r>
              <a:rPr dirty="0" sz="1000" spc="25">
                <a:latin typeface="PMingLiU"/>
                <a:cs typeface="PMingLiU"/>
              </a:rPr>
              <a:t> </a:t>
            </a:r>
            <a:r>
              <a:rPr dirty="0" sz="1000" spc="-5">
                <a:latin typeface="Arial"/>
                <a:cs typeface="Arial"/>
              </a:rPr>
              <a:t>EMA</a:t>
            </a:r>
            <a:r>
              <a:rPr dirty="0" sz="1000" spc="155">
                <a:latin typeface="Arial"/>
                <a:cs typeface="Arial"/>
              </a:rPr>
              <a:t> </a:t>
            </a:r>
            <a:r>
              <a:rPr dirty="0" sz="1000">
                <a:latin typeface="Arial"/>
                <a:cs typeface="Arial"/>
              </a:rPr>
              <a:t>CHMP</a:t>
            </a:r>
            <a:r>
              <a:rPr dirty="0" sz="1000" spc="-60">
                <a:latin typeface="Arial"/>
                <a:cs typeface="Arial"/>
              </a:rPr>
              <a:t> </a:t>
            </a:r>
            <a:r>
              <a:rPr dirty="0" sz="1000" spc="5">
                <a:latin typeface="PMingLiU"/>
                <a:cs typeface="PMingLiU"/>
              </a:rPr>
              <a:t>有条</a:t>
            </a:r>
            <a:r>
              <a:rPr dirty="0" sz="1000" spc="-20">
                <a:latin typeface="PMingLiU"/>
                <a:cs typeface="PMingLiU"/>
              </a:rPr>
              <a:t>件</a:t>
            </a:r>
            <a:r>
              <a:rPr dirty="0" sz="1000" spc="5">
                <a:latin typeface="PMingLiU"/>
                <a:cs typeface="PMingLiU"/>
              </a:rPr>
              <a:t>批准</a:t>
            </a:r>
            <a:r>
              <a:rPr dirty="0" sz="1000" spc="-20">
                <a:latin typeface="PMingLiU"/>
                <a:cs typeface="PMingLiU"/>
              </a:rPr>
              <a:t>上</a:t>
            </a:r>
            <a:r>
              <a:rPr dirty="0" sz="1000" spc="5">
                <a:latin typeface="PMingLiU"/>
                <a:cs typeface="PMingLiU"/>
              </a:rPr>
              <a:t>市；</a:t>
            </a:r>
            <a:endParaRPr sz="1000">
              <a:latin typeface="PMingLiU"/>
              <a:cs typeface="PMingLiU"/>
            </a:endParaRPr>
          </a:p>
          <a:p>
            <a:pPr algn="just" marL="12700" marR="17145">
              <a:lnSpc>
                <a:spcPct val="140000"/>
              </a:lnSpc>
            </a:pPr>
            <a:r>
              <a:rPr dirty="0" sz="1000" spc="-5">
                <a:latin typeface="Arial"/>
                <a:cs typeface="Arial"/>
              </a:rPr>
              <a:t>4)</a:t>
            </a:r>
            <a:r>
              <a:rPr dirty="0" sz="1000" spc="114">
                <a:latin typeface="Arial"/>
                <a:cs typeface="Arial"/>
              </a:rPr>
              <a:t> </a:t>
            </a:r>
            <a:r>
              <a:rPr dirty="0" sz="1000" spc="-5">
                <a:latin typeface="Arial"/>
                <a:cs typeface="Arial"/>
              </a:rPr>
              <a:t>2021</a:t>
            </a:r>
            <a:r>
              <a:rPr dirty="0" sz="1000" spc="-65">
                <a:latin typeface="Arial"/>
                <a:cs typeface="Arial"/>
              </a:rPr>
              <a:t> </a:t>
            </a:r>
            <a:r>
              <a:rPr dirty="0" sz="1000" spc="5">
                <a:latin typeface="PMingLiU"/>
                <a:cs typeface="PMingLiU"/>
              </a:rPr>
              <a:t>年</a:t>
            </a:r>
            <a:r>
              <a:rPr dirty="0" sz="1000" spc="-10">
                <a:latin typeface="PMingLiU"/>
                <a:cs typeface="PMingLiU"/>
              </a:rPr>
              <a:t> </a:t>
            </a:r>
            <a:r>
              <a:rPr dirty="0" sz="1000">
                <a:latin typeface="Arial"/>
                <a:cs typeface="Arial"/>
              </a:rPr>
              <a:t>4</a:t>
            </a:r>
            <a:r>
              <a:rPr dirty="0" sz="1000" spc="-65">
                <a:latin typeface="Arial"/>
                <a:cs typeface="Arial"/>
              </a:rPr>
              <a:t> </a:t>
            </a:r>
            <a:r>
              <a:rPr dirty="0" sz="1000" spc="5">
                <a:latin typeface="PMingLiU"/>
                <a:cs typeface="PMingLiU"/>
              </a:rPr>
              <a:t>月</a:t>
            </a:r>
            <a:r>
              <a:rPr dirty="0" sz="1000">
                <a:latin typeface="Arial"/>
                <a:cs typeface="Arial"/>
              </a:rPr>
              <a:t>,</a:t>
            </a:r>
            <a:r>
              <a:rPr dirty="0" sz="1000" spc="125">
                <a:latin typeface="Arial"/>
                <a:cs typeface="Arial"/>
              </a:rPr>
              <a:t> </a:t>
            </a:r>
            <a:r>
              <a:rPr dirty="0" sz="1000">
                <a:latin typeface="Arial"/>
                <a:cs typeface="Arial"/>
              </a:rPr>
              <a:t>ADC</a:t>
            </a:r>
            <a:r>
              <a:rPr dirty="0" sz="1000" spc="105">
                <a:latin typeface="Arial"/>
                <a:cs typeface="Arial"/>
              </a:rPr>
              <a:t> </a:t>
            </a:r>
            <a:r>
              <a:rPr dirty="0" sz="1000" spc="-5">
                <a:latin typeface="Arial"/>
                <a:cs typeface="Arial"/>
              </a:rPr>
              <a:t>Therapeutics</a:t>
            </a:r>
            <a:r>
              <a:rPr dirty="0" sz="1000" spc="-75">
                <a:latin typeface="Arial"/>
                <a:cs typeface="Arial"/>
              </a:rPr>
              <a:t> </a:t>
            </a:r>
            <a:r>
              <a:rPr dirty="0" sz="1000" spc="5">
                <a:latin typeface="PMingLiU"/>
                <a:cs typeface="PMingLiU"/>
              </a:rPr>
              <a:t>的靶向</a:t>
            </a:r>
            <a:r>
              <a:rPr dirty="0" sz="1000" spc="-10">
                <a:latin typeface="PMingLiU"/>
                <a:cs typeface="PMingLiU"/>
              </a:rPr>
              <a:t> </a:t>
            </a:r>
            <a:r>
              <a:rPr dirty="0" sz="1000">
                <a:latin typeface="Arial"/>
                <a:cs typeface="Arial"/>
              </a:rPr>
              <a:t>ADC</a:t>
            </a:r>
            <a:r>
              <a:rPr dirty="0" sz="1000" spc="-65">
                <a:latin typeface="Arial"/>
                <a:cs typeface="Arial"/>
              </a:rPr>
              <a:t> </a:t>
            </a:r>
            <a:r>
              <a:rPr dirty="0" sz="1000" spc="5">
                <a:latin typeface="PMingLiU"/>
                <a:cs typeface="PMingLiU"/>
              </a:rPr>
              <a:t>药</a:t>
            </a:r>
            <a:r>
              <a:rPr dirty="0" sz="1000" spc="245">
                <a:latin typeface="PMingLiU"/>
                <a:cs typeface="PMingLiU"/>
              </a:rPr>
              <a:t>物</a:t>
            </a:r>
            <a:r>
              <a:rPr dirty="0" sz="1000" spc="-5">
                <a:latin typeface="Arial"/>
                <a:cs typeface="Arial"/>
              </a:rPr>
              <a:t>Loncastuximab-tesirine</a:t>
            </a:r>
            <a:r>
              <a:rPr dirty="0" sz="1000" spc="-55">
                <a:latin typeface="Arial"/>
                <a:cs typeface="Arial"/>
              </a:rPr>
              <a:t> </a:t>
            </a:r>
            <a:r>
              <a:rPr dirty="0" sz="1000" spc="245">
                <a:latin typeface="PMingLiU"/>
                <a:cs typeface="PMingLiU"/>
              </a:rPr>
              <a:t>获</a:t>
            </a:r>
            <a:r>
              <a:rPr dirty="0" sz="1000">
                <a:latin typeface="Arial"/>
                <a:cs typeface="Arial"/>
              </a:rPr>
              <a:t>FDA</a:t>
            </a:r>
            <a:r>
              <a:rPr dirty="0" sz="1000" spc="-55">
                <a:latin typeface="Arial"/>
                <a:cs typeface="Arial"/>
              </a:rPr>
              <a:t> </a:t>
            </a:r>
            <a:r>
              <a:rPr dirty="0" sz="1000" spc="-20">
                <a:latin typeface="PMingLiU"/>
                <a:cs typeface="PMingLiU"/>
              </a:rPr>
              <a:t>批准 </a:t>
            </a:r>
            <a:r>
              <a:rPr dirty="0" sz="1000" spc="5">
                <a:latin typeface="PMingLiU"/>
                <a:cs typeface="PMingLiU"/>
              </a:rPr>
              <a:t>上市用</a:t>
            </a:r>
            <a:r>
              <a:rPr dirty="0" sz="1000" spc="-20">
                <a:latin typeface="PMingLiU"/>
                <a:cs typeface="PMingLiU"/>
              </a:rPr>
              <a:t>于</a:t>
            </a:r>
            <a:r>
              <a:rPr dirty="0" sz="1000" spc="5">
                <a:latin typeface="PMingLiU"/>
                <a:cs typeface="PMingLiU"/>
              </a:rPr>
              <a:t>治疗</a:t>
            </a:r>
            <a:r>
              <a:rPr dirty="0" sz="1000" spc="-25">
                <a:latin typeface="PMingLiU"/>
                <a:cs typeface="PMingLiU"/>
              </a:rPr>
              <a:t> </a:t>
            </a:r>
            <a:r>
              <a:rPr dirty="0" sz="1000" spc="-5">
                <a:latin typeface="Arial"/>
                <a:cs typeface="Arial"/>
              </a:rPr>
              <a:t>3L+ </a:t>
            </a:r>
            <a:r>
              <a:rPr dirty="0" sz="1000">
                <a:latin typeface="Arial"/>
                <a:cs typeface="Arial"/>
              </a:rPr>
              <a:t>r/r</a:t>
            </a:r>
            <a:r>
              <a:rPr dirty="0" sz="1000" spc="5">
                <a:latin typeface="Arial"/>
                <a:cs typeface="Arial"/>
              </a:rPr>
              <a:t> </a:t>
            </a:r>
            <a:r>
              <a:rPr dirty="0" sz="1000" spc="-10">
                <a:latin typeface="Arial"/>
                <a:cs typeface="Arial"/>
              </a:rPr>
              <a:t>LBCL</a:t>
            </a:r>
            <a:r>
              <a:rPr dirty="0" sz="1000" spc="5">
                <a:latin typeface="PMingLiU"/>
                <a:cs typeface="PMingLiU"/>
              </a:rPr>
              <a:t>。</a:t>
            </a:r>
            <a:endParaRPr sz="1000">
              <a:latin typeface="PMingLiU"/>
              <a:cs typeface="PMingLiU"/>
            </a:endParaRPr>
          </a:p>
          <a:p>
            <a:pPr algn="just" marL="12700">
              <a:lnSpc>
                <a:spcPct val="100000"/>
              </a:lnSpc>
              <a:spcBef>
                <a:spcPts val="108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22:</a:t>
            </a:r>
            <a:r>
              <a:rPr dirty="0" sz="1000" spc="-15" b="1">
                <a:latin typeface="Arial"/>
                <a:cs typeface="Arial"/>
              </a:rPr>
              <a:t> </a:t>
            </a:r>
            <a:r>
              <a:rPr dirty="0" sz="1000" spc="5" b="1">
                <a:latin typeface="Microsoft JhengHei UI"/>
                <a:cs typeface="Microsoft JhengHei UI"/>
              </a:rPr>
              <a:t>全球已上</a:t>
            </a:r>
            <a:r>
              <a:rPr dirty="0" sz="1000" spc="245" b="1">
                <a:latin typeface="Microsoft JhengHei UI"/>
                <a:cs typeface="Microsoft JhengHei UI"/>
              </a:rPr>
              <a:t>市</a:t>
            </a:r>
            <a:r>
              <a:rPr dirty="0" sz="1000" b="1">
                <a:latin typeface="Arial"/>
                <a:cs typeface="Arial"/>
              </a:rPr>
              <a:t>r/r</a:t>
            </a:r>
            <a:r>
              <a:rPr dirty="0" sz="1000" spc="-25" b="1">
                <a:latin typeface="Arial"/>
                <a:cs typeface="Arial"/>
              </a:rPr>
              <a:t> </a:t>
            </a:r>
            <a:r>
              <a:rPr dirty="0" sz="1000" b="1">
                <a:latin typeface="Arial"/>
                <a:cs typeface="Arial"/>
              </a:rPr>
              <a:t>LBCL</a:t>
            </a:r>
            <a:r>
              <a:rPr dirty="0" sz="1000" spc="-50" b="1">
                <a:latin typeface="Arial"/>
                <a:cs typeface="Arial"/>
              </a:rPr>
              <a:t> </a:t>
            </a:r>
            <a:r>
              <a:rPr dirty="0" sz="1000" spc="5" b="1">
                <a:latin typeface="Microsoft JhengHei UI"/>
                <a:cs typeface="Microsoft JhengHei UI"/>
              </a:rPr>
              <a:t>后线</a:t>
            </a:r>
            <a:r>
              <a:rPr dirty="0" sz="1000" spc="-20" b="1">
                <a:latin typeface="Microsoft JhengHei UI"/>
                <a:cs typeface="Microsoft JhengHei UI"/>
              </a:rPr>
              <a:t>疗</a:t>
            </a:r>
            <a:r>
              <a:rPr dirty="0" sz="1000" spc="5" b="1">
                <a:latin typeface="Microsoft JhengHei UI"/>
                <a:cs typeface="Microsoft JhengHei UI"/>
              </a:rPr>
              <a:t>法临床</a:t>
            </a:r>
            <a:r>
              <a:rPr dirty="0" sz="1000" spc="-20" b="1">
                <a:latin typeface="Microsoft JhengHei UI"/>
                <a:cs typeface="Microsoft JhengHei UI"/>
              </a:rPr>
              <a:t>数</a:t>
            </a:r>
            <a:r>
              <a:rPr dirty="0" sz="1000" spc="5" b="1">
                <a:latin typeface="Microsoft JhengHei UI"/>
                <a:cs typeface="Microsoft JhengHei UI"/>
              </a:rPr>
              <a:t>据对比</a:t>
            </a:r>
            <a:endParaRPr sz="1000">
              <a:latin typeface="Microsoft JhengHei UI"/>
              <a:cs typeface="Microsoft JhengHei UI"/>
            </a:endParaRPr>
          </a:p>
        </p:txBody>
      </p:sp>
      <p:graphicFrame>
        <p:nvGraphicFramePr>
          <p:cNvPr id="14" name="object 14"/>
          <p:cNvGraphicFramePr>
            <a:graphicFrameLocks noGrp="1"/>
          </p:cNvGraphicFramePr>
          <p:nvPr/>
        </p:nvGraphicFramePr>
        <p:xfrm>
          <a:off x="539800" y="6765670"/>
          <a:ext cx="5065395" cy="2555240"/>
        </p:xfrm>
        <a:graphic>
          <a:graphicData uri="http://schemas.openxmlformats.org/drawingml/2006/table">
            <a:tbl>
              <a:tblPr firstRow="1" bandRow="1">
                <a:tableStyleId>{2D5ABB26-0587-4C30-8999-92F81FD0307C}</a:tableStyleId>
              </a:tblPr>
              <a:tblGrid>
                <a:gridCol w="896619"/>
                <a:gridCol w="810894"/>
                <a:gridCol w="810894"/>
                <a:gridCol w="856615"/>
                <a:gridCol w="844550"/>
                <a:gridCol w="835660"/>
              </a:tblGrid>
              <a:tr h="173736">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a:txBody>
                    <a:bodyPr/>
                    <a:lstStyle/>
                    <a:p>
                      <a:pPr marL="69850">
                        <a:lnSpc>
                          <a:spcPct val="100000"/>
                        </a:lnSpc>
                        <a:spcBef>
                          <a:spcPts val="15"/>
                        </a:spcBef>
                      </a:pPr>
                      <a:r>
                        <a:rPr dirty="0" sz="800" spc="-10" b="1">
                          <a:solidFill>
                            <a:srgbClr val="FFFFFF"/>
                          </a:solidFill>
                          <a:latin typeface="Arial"/>
                          <a:cs typeface="Arial"/>
                        </a:rPr>
                        <a:t>CAR-T</a:t>
                      </a:r>
                      <a:endParaRPr sz="800">
                        <a:latin typeface="Arial"/>
                        <a:cs typeface="Arial"/>
                      </a:endParaRPr>
                    </a:p>
                  </a:txBody>
                  <a:tcPr marL="0" marR="0" marB="0" marT="190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gridSpan="2">
                  <a:txBody>
                    <a:bodyPr/>
                    <a:lstStyle/>
                    <a:p>
                      <a:pPr marL="69850">
                        <a:lnSpc>
                          <a:spcPct val="100000"/>
                        </a:lnSpc>
                        <a:spcBef>
                          <a:spcPts val="180"/>
                        </a:spcBef>
                      </a:pPr>
                      <a:r>
                        <a:rPr dirty="0" sz="800" spc="-15" b="1">
                          <a:solidFill>
                            <a:srgbClr val="FFFFFF"/>
                          </a:solidFill>
                          <a:latin typeface="Arial"/>
                          <a:cs typeface="Arial"/>
                        </a:rPr>
                        <a:t>ADC</a:t>
                      </a:r>
                      <a:endParaRPr sz="800">
                        <a:latin typeface="Arial"/>
                        <a:cs typeface="Arial"/>
                      </a:endParaRPr>
                    </a:p>
                  </a:txBody>
                  <a:tcPr marL="0" marR="0" marB="0" marT="2286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hMerge="1">
                  <a:txBody>
                    <a:bodyPr/>
                    <a:lstStyle/>
                    <a:p>
                      <a:pPr/>
                    </a:p>
                  </a:txBody>
                  <a:tcPr marL="0" marR="0" marB="0" marT="0"/>
                </a:tc>
                <a:tc>
                  <a:txBody>
                    <a:bodyPr/>
                    <a:lstStyle/>
                    <a:p>
                      <a:pPr marL="69850">
                        <a:lnSpc>
                          <a:spcPct val="100000"/>
                        </a:lnSpc>
                        <a:spcBef>
                          <a:spcPts val="110"/>
                        </a:spcBef>
                      </a:pPr>
                      <a:r>
                        <a:rPr dirty="0" sz="800" spc="10" b="1">
                          <a:solidFill>
                            <a:srgbClr val="FFFFFF"/>
                          </a:solidFill>
                          <a:latin typeface="Microsoft JhengHei UI"/>
                          <a:cs typeface="Microsoft JhengHei UI"/>
                        </a:rPr>
                        <a:t>单抗</a:t>
                      </a:r>
                      <a:endParaRPr sz="800">
                        <a:latin typeface="Microsoft JhengHei UI"/>
                        <a:cs typeface="Microsoft JhengHei UI"/>
                      </a:endParaRPr>
                    </a:p>
                  </a:txBody>
                  <a:tcPr marL="0" marR="0" marB="0" marT="1397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a:txBody>
                    <a:bodyPr/>
                    <a:lstStyle/>
                    <a:p>
                      <a:pPr marL="69850">
                        <a:lnSpc>
                          <a:spcPct val="100000"/>
                        </a:lnSpc>
                        <a:spcBef>
                          <a:spcPts val="180"/>
                        </a:spcBef>
                      </a:pPr>
                      <a:r>
                        <a:rPr dirty="0" sz="800" spc="-10" b="1">
                          <a:solidFill>
                            <a:srgbClr val="FFFFFF"/>
                          </a:solidFill>
                          <a:latin typeface="Arial"/>
                          <a:cs typeface="Arial"/>
                        </a:rPr>
                        <a:t>SINE</a:t>
                      </a:r>
                      <a:endParaRPr sz="800">
                        <a:latin typeface="Arial"/>
                        <a:cs typeface="Arial"/>
                      </a:endParaRPr>
                    </a:p>
                  </a:txBody>
                  <a:tcPr marL="0" marR="0" marB="0" marT="2286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r>
              <a:tr h="167639">
                <a:tc>
                  <a:txBody>
                    <a:bodyPr/>
                    <a:lstStyle/>
                    <a:p>
                      <a:pPr marL="69850">
                        <a:lnSpc>
                          <a:spcPct val="100000"/>
                        </a:lnSpc>
                        <a:spcBef>
                          <a:spcPts val="60"/>
                        </a:spcBef>
                      </a:pPr>
                      <a:r>
                        <a:rPr dirty="0" sz="800" spc="-10">
                          <a:latin typeface="PMingLiU"/>
                          <a:cs typeface="PMingLiU"/>
                        </a:rPr>
                        <a:t>品种</a:t>
                      </a:r>
                      <a:endParaRPr sz="800">
                        <a:latin typeface="PMingLiU"/>
                        <a:cs typeface="PMingLiU"/>
                      </a:endParaRPr>
                    </a:p>
                  </a:txBody>
                  <a:tcPr marL="0" marR="0" marB="0" marT="76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8CAAC"/>
                    </a:solidFill>
                  </a:tcPr>
                </a:tc>
                <a:tc>
                  <a:txBody>
                    <a:bodyPr/>
                    <a:lstStyle/>
                    <a:p>
                      <a:pPr marL="69850">
                        <a:lnSpc>
                          <a:spcPct val="100000"/>
                        </a:lnSpc>
                        <a:spcBef>
                          <a:spcPts val="135"/>
                        </a:spcBef>
                      </a:pPr>
                      <a:r>
                        <a:rPr dirty="0" sz="800" spc="-5">
                          <a:latin typeface="Arial"/>
                          <a:cs typeface="Arial"/>
                        </a:rPr>
                        <a:t>Axi-cel</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8CAAC"/>
                    </a:solidFill>
                  </a:tcPr>
                </a:tc>
                <a:tc>
                  <a:txBody>
                    <a:bodyPr/>
                    <a:lstStyle/>
                    <a:p>
                      <a:pPr marL="69850">
                        <a:lnSpc>
                          <a:spcPct val="100000"/>
                        </a:lnSpc>
                        <a:spcBef>
                          <a:spcPts val="135"/>
                        </a:spcBef>
                      </a:pPr>
                      <a:r>
                        <a:rPr dirty="0" sz="800" spc="-10">
                          <a:latin typeface="Arial"/>
                          <a:cs typeface="Arial"/>
                        </a:rPr>
                        <a:t>Pola-BR</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8CAAC"/>
                    </a:solidFill>
                  </a:tcPr>
                </a:tc>
                <a:tc>
                  <a:txBody>
                    <a:bodyPr/>
                    <a:lstStyle/>
                    <a:p>
                      <a:pPr marL="69850">
                        <a:lnSpc>
                          <a:spcPct val="100000"/>
                        </a:lnSpc>
                        <a:spcBef>
                          <a:spcPts val="135"/>
                        </a:spcBef>
                      </a:pPr>
                      <a:r>
                        <a:rPr dirty="0" sz="800" spc="-5">
                          <a:latin typeface="Arial"/>
                          <a:cs typeface="Arial"/>
                        </a:rPr>
                        <a:t>Loncastuximab</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8CAAC"/>
                    </a:solidFill>
                  </a:tcPr>
                </a:tc>
                <a:tc>
                  <a:txBody>
                    <a:bodyPr/>
                    <a:lstStyle/>
                    <a:p>
                      <a:pPr marL="69850">
                        <a:lnSpc>
                          <a:spcPct val="100000"/>
                        </a:lnSpc>
                        <a:spcBef>
                          <a:spcPts val="135"/>
                        </a:spcBef>
                      </a:pPr>
                      <a:r>
                        <a:rPr dirty="0" sz="800" spc="-5">
                          <a:latin typeface="Arial"/>
                          <a:cs typeface="Arial"/>
                        </a:rPr>
                        <a:t>Tafa-Len</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8CAAC"/>
                    </a:solidFill>
                  </a:tcPr>
                </a:tc>
                <a:tc>
                  <a:txBody>
                    <a:bodyPr/>
                    <a:lstStyle/>
                    <a:p>
                      <a:pPr marL="69850">
                        <a:lnSpc>
                          <a:spcPct val="100000"/>
                        </a:lnSpc>
                        <a:spcBef>
                          <a:spcPts val="135"/>
                        </a:spcBef>
                      </a:pPr>
                      <a:r>
                        <a:rPr dirty="0" sz="800" spc="-5">
                          <a:latin typeface="Arial"/>
                          <a:cs typeface="Arial"/>
                        </a:rPr>
                        <a:t>Selinexor</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8CAAC"/>
                    </a:solidFill>
                  </a:tcPr>
                </a:tc>
              </a:tr>
              <a:tr h="167640">
                <a:tc>
                  <a:txBody>
                    <a:bodyPr/>
                    <a:lstStyle/>
                    <a:p>
                      <a:pPr marL="69850">
                        <a:lnSpc>
                          <a:spcPct val="100000"/>
                        </a:lnSpc>
                        <a:spcBef>
                          <a:spcPts val="60"/>
                        </a:spcBef>
                      </a:pPr>
                      <a:r>
                        <a:rPr dirty="0" sz="800" spc="-10">
                          <a:latin typeface="PMingLiU"/>
                          <a:cs typeface="PMingLiU"/>
                        </a:rPr>
                        <a:t>靶点</a:t>
                      </a:r>
                      <a:endParaRPr sz="800">
                        <a:latin typeface="PMingLiU"/>
                        <a:cs typeface="PMingLiU"/>
                      </a:endParaRPr>
                    </a:p>
                  </a:txBody>
                  <a:tcPr marL="0" marR="0" marB="0" marT="76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10">
                          <a:latin typeface="Arial"/>
                          <a:cs typeface="Arial"/>
                        </a:rPr>
                        <a:t>CD19</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CD79b</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10">
                          <a:latin typeface="Arial"/>
                          <a:cs typeface="Arial"/>
                        </a:rPr>
                        <a:t>CD19</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10">
                          <a:latin typeface="Arial"/>
                          <a:cs typeface="Arial"/>
                        </a:rPr>
                        <a:t>CD19</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XPO1</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67639">
                <a:tc>
                  <a:txBody>
                    <a:bodyPr/>
                    <a:lstStyle/>
                    <a:p>
                      <a:pPr marL="69850">
                        <a:lnSpc>
                          <a:spcPct val="100000"/>
                        </a:lnSpc>
                        <a:spcBef>
                          <a:spcPts val="60"/>
                        </a:spcBef>
                      </a:pPr>
                      <a:r>
                        <a:rPr dirty="0" sz="800" spc="-10">
                          <a:latin typeface="PMingLiU"/>
                          <a:cs typeface="PMingLiU"/>
                        </a:rPr>
                        <a:t>已获批</a:t>
                      </a:r>
                      <a:r>
                        <a:rPr dirty="0" sz="800" spc="10">
                          <a:latin typeface="PMingLiU"/>
                          <a:cs typeface="PMingLiU"/>
                        </a:rPr>
                        <a:t>适</a:t>
                      </a:r>
                      <a:r>
                        <a:rPr dirty="0" sz="800" spc="-10">
                          <a:latin typeface="PMingLiU"/>
                          <a:cs typeface="PMingLiU"/>
                        </a:rPr>
                        <a:t>应症</a:t>
                      </a:r>
                      <a:endParaRPr sz="800">
                        <a:latin typeface="PMingLiU"/>
                        <a:cs typeface="PMingLiU"/>
                      </a:endParaRPr>
                    </a:p>
                  </a:txBody>
                  <a:tcPr marL="0" marR="0" marB="0" marT="76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3L+ r/r</a:t>
                      </a:r>
                      <a:r>
                        <a:rPr dirty="0" sz="800" spc="-15">
                          <a:latin typeface="Arial"/>
                          <a:cs typeface="Arial"/>
                        </a:rPr>
                        <a:t> </a:t>
                      </a:r>
                      <a:r>
                        <a:rPr dirty="0" sz="800" spc="-5">
                          <a:latin typeface="Arial"/>
                          <a:cs typeface="Arial"/>
                        </a:rPr>
                        <a:t>LBCL</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3L+ r/r</a:t>
                      </a:r>
                      <a:r>
                        <a:rPr dirty="0" sz="800" spc="-25">
                          <a:latin typeface="Arial"/>
                          <a:cs typeface="Arial"/>
                        </a:rPr>
                        <a:t> </a:t>
                      </a:r>
                      <a:r>
                        <a:rPr dirty="0" sz="800" spc="-5">
                          <a:latin typeface="Arial"/>
                          <a:cs typeface="Arial"/>
                        </a:rPr>
                        <a:t>DLBCL</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3L+ r/r</a:t>
                      </a:r>
                      <a:r>
                        <a:rPr dirty="0" sz="800" spc="-15">
                          <a:latin typeface="Arial"/>
                          <a:cs typeface="Arial"/>
                        </a:rPr>
                        <a:t> </a:t>
                      </a:r>
                      <a:r>
                        <a:rPr dirty="0" sz="800" spc="-5">
                          <a:latin typeface="Arial"/>
                          <a:cs typeface="Arial"/>
                        </a:rPr>
                        <a:t>LBCL</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2L+ r/r</a:t>
                      </a:r>
                      <a:r>
                        <a:rPr dirty="0" sz="800" spc="-20">
                          <a:latin typeface="Arial"/>
                          <a:cs typeface="Arial"/>
                        </a:rPr>
                        <a:t> </a:t>
                      </a:r>
                      <a:r>
                        <a:rPr dirty="0" sz="800" spc="-5">
                          <a:latin typeface="Arial"/>
                          <a:cs typeface="Arial"/>
                        </a:rPr>
                        <a:t>DLBCL</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3L+ r/r</a:t>
                      </a:r>
                      <a:r>
                        <a:rPr dirty="0" sz="800" spc="-25">
                          <a:latin typeface="Arial"/>
                          <a:cs typeface="Arial"/>
                        </a:rPr>
                        <a:t> </a:t>
                      </a:r>
                      <a:r>
                        <a:rPr dirty="0" sz="800" spc="-5">
                          <a:latin typeface="Arial"/>
                          <a:cs typeface="Arial"/>
                        </a:rPr>
                        <a:t>DLBCL</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70687">
                <a:tc>
                  <a:txBody>
                    <a:bodyPr/>
                    <a:lstStyle/>
                    <a:p>
                      <a:pPr marL="69850">
                        <a:lnSpc>
                          <a:spcPct val="100000"/>
                        </a:lnSpc>
                        <a:spcBef>
                          <a:spcPts val="85"/>
                        </a:spcBef>
                      </a:pPr>
                      <a:r>
                        <a:rPr dirty="0" sz="800" spc="-10">
                          <a:latin typeface="PMingLiU"/>
                          <a:cs typeface="PMingLiU"/>
                        </a:rPr>
                        <a:t>主要临</a:t>
                      </a:r>
                      <a:r>
                        <a:rPr dirty="0" sz="800" spc="10">
                          <a:latin typeface="PMingLiU"/>
                          <a:cs typeface="PMingLiU"/>
                        </a:rPr>
                        <a:t>床</a:t>
                      </a:r>
                      <a:r>
                        <a:rPr dirty="0" sz="800" spc="-10">
                          <a:latin typeface="PMingLiU"/>
                          <a:cs typeface="PMingLiU"/>
                        </a:rPr>
                        <a:t>研究</a:t>
                      </a:r>
                      <a:endParaRPr sz="800">
                        <a:latin typeface="PMingLiU"/>
                        <a:cs typeface="PMingLiU"/>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ZUMA-1</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GO29365</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LOTIS-2</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10">
                          <a:latin typeface="Arial"/>
                          <a:cs typeface="Arial"/>
                        </a:rPr>
                        <a:t>L-MIND</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10">
                          <a:latin typeface="Arial"/>
                          <a:cs typeface="Arial"/>
                        </a:rPr>
                        <a:t>SADAL</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67894">
                <a:tc>
                  <a:txBody>
                    <a:bodyPr/>
                    <a:lstStyle/>
                    <a:p>
                      <a:pPr marL="69850">
                        <a:lnSpc>
                          <a:spcPct val="100000"/>
                        </a:lnSpc>
                        <a:spcBef>
                          <a:spcPts val="65"/>
                        </a:spcBef>
                      </a:pPr>
                      <a:r>
                        <a:rPr dirty="0" sz="800" spc="-10">
                          <a:latin typeface="PMingLiU"/>
                          <a:cs typeface="PMingLiU"/>
                        </a:rPr>
                        <a:t>入组人数</a:t>
                      </a:r>
                      <a:endParaRPr sz="800">
                        <a:latin typeface="PMingLiU"/>
                        <a:cs typeface="PMingLiU"/>
                      </a:endParaRPr>
                    </a:p>
                  </a:txBody>
                  <a:tcPr marL="0" marR="0" marB="0" marT="82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101</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15">
                          <a:latin typeface="Arial"/>
                          <a:cs typeface="Arial"/>
                        </a:rPr>
                        <a:t>80</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145</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15">
                          <a:latin typeface="Arial"/>
                          <a:cs typeface="Arial"/>
                        </a:rPr>
                        <a:t>81</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127</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67639">
                <a:tc>
                  <a:txBody>
                    <a:bodyPr/>
                    <a:lstStyle/>
                    <a:p>
                      <a:pPr marL="69850">
                        <a:lnSpc>
                          <a:spcPct val="100000"/>
                        </a:lnSpc>
                        <a:spcBef>
                          <a:spcPts val="65"/>
                        </a:spcBef>
                      </a:pPr>
                      <a:r>
                        <a:rPr dirty="0" sz="800" spc="-10">
                          <a:latin typeface="PMingLiU"/>
                          <a:cs typeface="PMingLiU"/>
                        </a:rPr>
                        <a:t>既往治</a:t>
                      </a:r>
                      <a:r>
                        <a:rPr dirty="0" sz="800" spc="10">
                          <a:latin typeface="PMingLiU"/>
                          <a:cs typeface="PMingLiU"/>
                        </a:rPr>
                        <a:t>疗</a:t>
                      </a:r>
                      <a:r>
                        <a:rPr dirty="0" sz="800" spc="-10">
                          <a:latin typeface="PMingLiU"/>
                          <a:cs typeface="PMingLiU"/>
                        </a:rPr>
                        <a:t>中位数</a:t>
                      </a:r>
                      <a:endParaRPr sz="800">
                        <a:latin typeface="PMingLiU"/>
                        <a:cs typeface="PMingLiU"/>
                      </a:endParaRPr>
                    </a:p>
                  </a:txBody>
                  <a:tcPr marL="0" marR="0" marB="0" marT="82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a:latin typeface="Arial"/>
                          <a:cs typeface="Arial"/>
                        </a:rPr>
                        <a:t>3</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2</a:t>
                      </a:r>
                      <a:r>
                        <a:rPr dirty="0" sz="800" spc="-25">
                          <a:latin typeface="Arial"/>
                          <a:cs typeface="Arial"/>
                        </a:rPr>
                        <a:t> </a:t>
                      </a:r>
                      <a:r>
                        <a:rPr dirty="0" sz="800" spc="-5">
                          <a:latin typeface="Arial"/>
                          <a:cs typeface="Arial"/>
                        </a:rPr>
                        <a:t>(45%&gt;3)</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3</a:t>
                      </a:r>
                      <a:r>
                        <a:rPr dirty="0" sz="800" spc="-25">
                          <a:latin typeface="Arial"/>
                          <a:cs typeface="Arial"/>
                        </a:rPr>
                        <a:t> </a:t>
                      </a:r>
                      <a:r>
                        <a:rPr dirty="0" sz="800" spc="-5">
                          <a:latin typeface="Arial"/>
                          <a:cs typeface="Arial"/>
                        </a:rPr>
                        <a:t>(56%&gt;3)</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2</a:t>
                      </a:r>
                      <a:r>
                        <a:rPr dirty="0" sz="800" spc="-25">
                          <a:latin typeface="Arial"/>
                          <a:cs typeface="Arial"/>
                        </a:rPr>
                        <a:t> </a:t>
                      </a:r>
                      <a:r>
                        <a:rPr dirty="0" sz="800" spc="-5">
                          <a:latin typeface="Arial"/>
                          <a:cs typeface="Arial"/>
                        </a:rPr>
                        <a:t>(7%&gt;3)</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2</a:t>
                      </a:r>
                      <a:r>
                        <a:rPr dirty="0" sz="800" spc="-25">
                          <a:latin typeface="Arial"/>
                          <a:cs typeface="Arial"/>
                        </a:rPr>
                        <a:t> </a:t>
                      </a:r>
                      <a:r>
                        <a:rPr dirty="0" sz="800" spc="-5">
                          <a:latin typeface="Arial"/>
                          <a:cs typeface="Arial"/>
                        </a:rPr>
                        <a:t>(41%&gt;3)</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67640">
                <a:tc>
                  <a:txBody>
                    <a:bodyPr/>
                    <a:lstStyle/>
                    <a:p>
                      <a:pPr marL="69850">
                        <a:lnSpc>
                          <a:spcPct val="100000"/>
                        </a:lnSpc>
                        <a:spcBef>
                          <a:spcPts val="135"/>
                        </a:spcBef>
                      </a:pPr>
                      <a:r>
                        <a:rPr dirty="0" sz="800" spc="-5">
                          <a:latin typeface="Arial"/>
                          <a:cs typeface="Arial"/>
                        </a:rPr>
                        <a:t>ORR</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83%</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63%</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48%</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58%</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28%</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67639">
                <a:tc>
                  <a:txBody>
                    <a:bodyPr/>
                    <a:lstStyle/>
                    <a:p>
                      <a:pPr marL="69850">
                        <a:lnSpc>
                          <a:spcPct val="100000"/>
                        </a:lnSpc>
                        <a:spcBef>
                          <a:spcPts val="160"/>
                        </a:spcBef>
                      </a:pPr>
                      <a:r>
                        <a:rPr dirty="0" sz="800" spc="-10">
                          <a:latin typeface="Arial"/>
                          <a:cs typeface="Arial"/>
                        </a:rPr>
                        <a:t>CR</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58%</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50%</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24%</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40%</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12%</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70687">
                <a:tc>
                  <a:txBody>
                    <a:bodyPr/>
                    <a:lstStyle/>
                    <a:p>
                      <a:pPr marL="69850">
                        <a:lnSpc>
                          <a:spcPct val="100000"/>
                        </a:lnSpc>
                        <a:spcBef>
                          <a:spcPts val="85"/>
                        </a:spcBef>
                      </a:pPr>
                      <a:r>
                        <a:rPr dirty="0" sz="800" spc="-10">
                          <a:latin typeface="PMingLiU"/>
                          <a:cs typeface="PMingLiU"/>
                        </a:rPr>
                        <a:t>中位随</a:t>
                      </a:r>
                      <a:r>
                        <a:rPr dirty="0" sz="800" spc="10">
                          <a:latin typeface="PMingLiU"/>
                          <a:cs typeface="PMingLiU"/>
                        </a:rPr>
                        <a:t>访</a:t>
                      </a:r>
                      <a:r>
                        <a:rPr dirty="0" sz="800" spc="-10">
                          <a:latin typeface="PMingLiU"/>
                          <a:cs typeface="PMingLiU"/>
                        </a:rPr>
                        <a:t>时长</a:t>
                      </a:r>
                      <a:endParaRPr sz="800">
                        <a:latin typeface="PMingLiU"/>
                        <a:cs typeface="PMingLiU"/>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63m</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22m</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10">
                          <a:latin typeface="Arial"/>
                          <a:cs typeface="Arial"/>
                        </a:rPr>
                        <a:t>NR</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34m</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15m</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67639">
                <a:tc>
                  <a:txBody>
                    <a:bodyPr/>
                    <a:lstStyle/>
                    <a:p>
                      <a:pPr marL="69850">
                        <a:lnSpc>
                          <a:spcPct val="100000"/>
                        </a:lnSpc>
                        <a:spcBef>
                          <a:spcPts val="135"/>
                        </a:spcBef>
                      </a:pPr>
                      <a:r>
                        <a:rPr dirty="0" sz="800" spc="-5">
                          <a:latin typeface="Arial"/>
                          <a:cs typeface="Arial"/>
                        </a:rPr>
                        <a:t>DOR</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11m</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13m</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10m</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44m</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20">
                          <a:latin typeface="Arial"/>
                          <a:cs typeface="Arial"/>
                        </a:rPr>
                        <a:t>9m</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68021">
                <a:tc>
                  <a:txBody>
                    <a:bodyPr/>
                    <a:lstStyle/>
                    <a:p>
                      <a:pPr marL="69850">
                        <a:lnSpc>
                          <a:spcPct val="100000"/>
                        </a:lnSpc>
                        <a:spcBef>
                          <a:spcPts val="135"/>
                        </a:spcBef>
                      </a:pPr>
                      <a:r>
                        <a:rPr dirty="0" sz="800" spc="-10">
                          <a:latin typeface="Arial"/>
                          <a:cs typeface="Arial"/>
                        </a:rPr>
                        <a:t>mPFS</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20">
                          <a:latin typeface="Arial"/>
                          <a:cs typeface="Arial"/>
                        </a:rPr>
                        <a:t>6m</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10m</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20">
                          <a:latin typeface="Arial"/>
                          <a:cs typeface="Arial"/>
                        </a:rPr>
                        <a:t>5m</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12m</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20">
                          <a:latin typeface="Arial"/>
                          <a:cs typeface="Arial"/>
                        </a:rPr>
                        <a:t>3m</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67639">
                <a:tc>
                  <a:txBody>
                    <a:bodyPr/>
                    <a:lstStyle/>
                    <a:p>
                      <a:pPr marL="69850">
                        <a:lnSpc>
                          <a:spcPct val="100000"/>
                        </a:lnSpc>
                        <a:spcBef>
                          <a:spcPts val="135"/>
                        </a:spcBef>
                      </a:pPr>
                      <a:r>
                        <a:rPr dirty="0" sz="800" spc="-10">
                          <a:latin typeface="Arial"/>
                          <a:cs typeface="Arial"/>
                        </a:rPr>
                        <a:t>mOS</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26m</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12m</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10m</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5">
                          <a:latin typeface="Arial"/>
                          <a:cs typeface="Arial"/>
                        </a:rPr>
                        <a:t>34m</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35"/>
                        </a:spcBef>
                      </a:pPr>
                      <a:r>
                        <a:rPr dirty="0" sz="800" spc="-20">
                          <a:latin typeface="Arial"/>
                          <a:cs typeface="Arial"/>
                        </a:rPr>
                        <a:t>9m</a:t>
                      </a:r>
                      <a:endParaRPr sz="800">
                        <a:latin typeface="Arial"/>
                        <a:cs typeface="Arial"/>
                      </a:endParaRPr>
                    </a:p>
                  </a:txBody>
                  <a:tcPr marL="0" marR="0" marB="0" marT="171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67640">
                <a:tc>
                  <a:txBody>
                    <a:bodyPr/>
                    <a:lstStyle/>
                    <a:p>
                      <a:pPr marL="69850">
                        <a:lnSpc>
                          <a:spcPct val="100000"/>
                        </a:lnSpc>
                        <a:spcBef>
                          <a:spcPts val="85"/>
                        </a:spcBef>
                      </a:pPr>
                      <a:r>
                        <a:rPr dirty="0" sz="800" spc="-5">
                          <a:latin typeface="Arial"/>
                          <a:cs typeface="Arial"/>
                        </a:rPr>
                        <a:t>3</a:t>
                      </a:r>
                      <a:r>
                        <a:rPr dirty="0" sz="800" spc="-45">
                          <a:latin typeface="Arial"/>
                          <a:cs typeface="Arial"/>
                        </a:rPr>
                        <a:t> </a:t>
                      </a:r>
                      <a:r>
                        <a:rPr dirty="0" sz="800" spc="180">
                          <a:latin typeface="PMingLiU"/>
                          <a:cs typeface="PMingLiU"/>
                        </a:rPr>
                        <a:t>级</a:t>
                      </a:r>
                      <a:r>
                        <a:rPr dirty="0" sz="800" spc="-10">
                          <a:latin typeface="Arial"/>
                          <a:cs typeface="Arial"/>
                        </a:rPr>
                        <a:t>NP</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26%</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46%</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26%</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49%</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25%</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76784">
                <a:tc>
                  <a:txBody>
                    <a:bodyPr/>
                    <a:lstStyle/>
                    <a:p>
                      <a:pPr marL="69850">
                        <a:lnSpc>
                          <a:spcPct val="100000"/>
                        </a:lnSpc>
                        <a:spcBef>
                          <a:spcPts val="85"/>
                        </a:spcBef>
                      </a:pPr>
                      <a:r>
                        <a:rPr dirty="0" sz="800" spc="-5">
                          <a:latin typeface="Arial"/>
                          <a:cs typeface="Arial"/>
                        </a:rPr>
                        <a:t>3</a:t>
                      </a:r>
                      <a:r>
                        <a:rPr dirty="0" sz="800" spc="-45">
                          <a:latin typeface="Arial"/>
                          <a:cs typeface="Arial"/>
                        </a:rPr>
                        <a:t> </a:t>
                      </a:r>
                      <a:r>
                        <a:rPr dirty="0" sz="800" spc="180">
                          <a:latin typeface="PMingLiU"/>
                          <a:cs typeface="PMingLiU"/>
                        </a:rPr>
                        <a:t>级</a:t>
                      </a:r>
                      <a:r>
                        <a:rPr dirty="0" sz="800" spc="15">
                          <a:latin typeface="Arial"/>
                          <a:cs typeface="Arial"/>
                        </a:rPr>
                        <a:t>TTP</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ct val="100000"/>
                        </a:lnSpc>
                        <a:spcBef>
                          <a:spcPts val="160"/>
                        </a:spcBef>
                      </a:pPr>
                      <a:r>
                        <a:rPr dirty="0" sz="800" spc="-5">
                          <a:latin typeface="Arial"/>
                          <a:cs typeface="Arial"/>
                        </a:rPr>
                        <a:t>24%</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ct val="100000"/>
                        </a:lnSpc>
                        <a:spcBef>
                          <a:spcPts val="160"/>
                        </a:spcBef>
                      </a:pPr>
                      <a:r>
                        <a:rPr dirty="0" sz="800" spc="-5">
                          <a:latin typeface="Arial"/>
                          <a:cs typeface="Arial"/>
                        </a:rPr>
                        <a:t>41%</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ct val="100000"/>
                        </a:lnSpc>
                        <a:spcBef>
                          <a:spcPts val="160"/>
                        </a:spcBef>
                      </a:pPr>
                      <a:r>
                        <a:rPr dirty="0" sz="800" spc="-5">
                          <a:latin typeface="Arial"/>
                          <a:cs typeface="Arial"/>
                        </a:rPr>
                        <a:t>18%</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ct val="100000"/>
                        </a:lnSpc>
                        <a:spcBef>
                          <a:spcPts val="160"/>
                        </a:spcBef>
                      </a:pPr>
                      <a:r>
                        <a:rPr dirty="0" sz="800" spc="-5">
                          <a:latin typeface="Arial"/>
                          <a:cs typeface="Arial"/>
                        </a:rPr>
                        <a:t>17%</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ct val="100000"/>
                        </a:lnSpc>
                        <a:spcBef>
                          <a:spcPts val="160"/>
                        </a:spcBef>
                      </a:pPr>
                      <a:r>
                        <a:rPr dirty="0" sz="800" spc="-5">
                          <a:latin typeface="Arial"/>
                          <a:cs typeface="Arial"/>
                        </a:rPr>
                        <a:t>46%</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r>
            </a:tbl>
          </a:graphicData>
        </a:graphic>
      </p:graphicFrame>
      <p:sp>
        <p:nvSpPr>
          <p:cNvPr id="15" name="object 15"/>
          <p:cNvSpPr txBox="1"/>
          <p:nvPr/>
        </p:nvSpPr>
        <p:spPr>
          <a:xfrm>
            <a:off x="527100" y="9291319"/>
            <a:ext cx="2775585" cy="324485"/>
          </a:xfrm>
          <a:prstGeom prst="rect">
            <a:avLst/>
          </a:prstGeom>
        </p:spPr>
        <p:txBody>
          <a:bodyPr wrap="square" lIns="0" tIns="40005" rIns="0" bIns="0" rtlCol="0" vert="horz">
            <a:spAutoFit/>
          </a:bodyPr>
          <a:lstStyle/>
          <a:p>
            <a:pPr marL="12700">
              <a:lnSpc>
                <a:spcPct val="100000"/>
              </a:lnSpc>
              <a:spcBef>
                <a:spcPts val="315"/>
              </a:spcBef>
            </a:pPr>
            <a:r>
              <a:rPr dirty="0" sz="800" spc="-10">
                <a:latin typeface="PMingLiU"/>
                <a:cs typeface="PMingLiU"/>
              </a:rPr>
              <a:t>资料来</a:t>
            </a:r>
            <a:r>
              <a:rPr dirty="0" sz="800" spc="10">
                <a:latin typeface="PMingLiU"/>
                <a:cs typeface="PMingLiU"/>
              </a:rPr>
              <a:t>源</a:t>
            </a:r>
            <a:r>
              <a:rPr dirty="0" sz="800" spc="-5">
                <a:latin typeface="PMingLiU"/>
                <a:cs typeface="PMingLiU"/>
              </a:rPr>
              <a:t>：</a:t>
            </a:r>
            <a:r>
              <a:rPr dirty="0" sz="800" spc="-5">
                <a:latin typeface="Arial"/>
                <a:cs typeface="Arial"/>
              </a:rPr>
              <a:t>AACR</a:t>
            </a:r>
            <a:r>
              <a:rPr dirty="0" sz="800" spc="-5">
                <a:latin typeface="PMingLiU"/>
                <a:cs typeface="PMingLiU"/>
              </a:rPr>
              <a:t>，</a:t>
            </a:r>
            <a:r>
              <a:rPr dirty="0" sz="800">
                <a:latin typeface="PMingLiU"/>
                <a:cs typeface="PMingLiU"/>
              </a:rPr>
              <a:t> </a:t>
            </a:r>
            <a:r>
              <a:rPr dirty="0" sz="800" spc="-5">
                <a:latin typeface="Arial"/>
                <a:cs typeface="Arial"/>
              </a:rPr>
              <a:t>PubMed,</a:t>
            </a:r>
            <a:r>
              <a:rPr dirty="0" sz="800" spc="15">
                <a:latin typeface="Arial"/>
                <a:cs typeface="Arial"/>
              </a:rPr>
              <a:t> </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p>
            <a:pPr marL="12700">
              <a:lnSpc>
                <a:spcPct val="100000"/>
              </a:lnSpc>
              <a:spcBef>
                <a:spcPts val="215"/>
              </a:spcBef>
            </a:pPr>
            <a:r>
              <a:rPr dirty="0" sz="800" spc="-10">
                <a:latin typeface="PMingLiU"/>
                <a:cs typeface="PMingLiU"/>
              </a:rPr>
              <a:t>注：</a:t>
            </a:r>
            <a:r>
              <a:rPr dirty="0" sz="800" spc="10">
                <a:latin typeface="PMingLiU"/>
                <a:cs typeface="PMingLiU"/>
              </a:rPr>
              <a:t>截</a:t>
            </a:r>
            <a:r>
              <a:rPr dirty="0" sz="800" spc="-10">
                <a:latin typeface="PMingLiU"/>
                <a:cs typeface="PMingLiU"/>
              </a:rPr>
              <a:t>至</a:t>
            </a:r>
            <a:r>
              <a:rPr dirty="0" sz="800" spc="-25">
                <a:latin typeface="PMingLiU"/>
                <a:cs typeface="PMingLiU"/>
              </a:rPr>
              <a:t> </a:t>
            </a:r>
            <a:r>
              <a:rPr dirty="0" sz="800">
                <a:latin typeface="Arial"/>
                <a:cs typeface="Arial"/>
              </a:rPr>
              <a:t>2022</a:t>
            </a:r>
            <a:r>
              <a:rPr dirty="0" sz="800" spc="-45">
                <a:latin typeface="Arial"/>
                <a:cs typeface="Arial"/>
              </a:rPr>
              <a:t> </a:t>
            </a:r>
            <a:r>
              <a:rPr dirty="0" sz="800" spc="-10">
                <a:latin typeface="PMingLiU"/>
                <a:cs typeface="PMingLiU"/>
              </a:rPr>
              <a:t>年</a:t>
            </a:r>
            <a:r>
              <a:rPr dirty="0" sz="800" spc="-5">
                <a:latin typeface="PMingLiU"/>
                <a:cs typeface="PMingLiU"/>
              </a:rPr>
              <a:t> </a:t>
            </a:r>
            <a:r>
              <a:rPr dirty="0" sz="800" spc="-5">
                <a:latin typeface="Arial"/>
                <a:cs typeface="Arial"/>
              </a:rPr>
              <a:t>5</a:t>
            </a:r>
            <a:r>
              <a:rPr dirty="0" sz="800" spc="-75">
                <a:latin typeface="Arial"/>
                <a:cs typeface="Arial"/>
              </a:rPr>
              <a:t> </a:t>
            </a:r>
            <a:r>
              <a:rPr dirty="0" sz="800" spc="-10">
                <a:latin typeface="PMingLiU"/>
                <a:cs typeface="PMingLiU"/>
              </a:rPr>
              <a:t>月</a:t>
            </a:r>
            <a:r>
              <a:rPr dirty="0" sz="800" spc="10">
                <a:latin typeface="PMingLiU"/>
                <a:cs typeface="PMingLiU"/>
              </a:rPr>
              <a:t>，</a:t>
            </a:r>
            <a:r>
              <a:rPr dirty="0" sz="800" spc="-10">
                <a:latin typeface="PMingLiU"/>
                <a:cs typeface="PMingLiU"/>
              </a:rPr>
              <a:t>上述</a:t>
            </a:r>
            <a:r>
              <a:rPr dirty="0" sz="800" spc="10">
                <a:latin typeface="PMingLiU"/>
                <a:cs typeface="PMingLiU"/>
              </a:rPr>
              <a:t>四</a:t>
            </a:r>
            <a:r>
              <a:rPr dirty="0" sz="800" spc="-10">
                <a:latin typeface="PMingLiU"/>
                <a:cs typeface="PMingLiU"/>
              </a:rPr>
              <a:t>款产</a:t>
            </a:r>
            <a:r>
              <a:rPr dirty="0" sz="800" spc="10">
                <a:latin typeface="PMingLiU"/>
                <a:cs typeface="PMingLiU"/>
              </a:rPr>
              <a:t>品</a:t>
            </a:r>
            <a:r>
              <a:rPr dirty="0" sz="800" spc="-10">
                <a:latin typeface="PMingLiU"/>
                <a:cs typeface="PMingLiU"/>
              </a:rPr>
              <a:t>均</a:t>
            </a:r>
            <a:r>
              <a:rPr dirty="0" sz="800" spc="10">
                <a:latin typeface="PMingLiU"/>
                <a:cs typeface="PMingLiU"/>
              </a:rPr>
              <a:t>未</a:t>
            </a:r>
            <a:r>
              <a:rPr dirty="0" sz="800" spc="185">
                <a:latin typeface="PMingLiU"/>
                <a:cs typeface="PMingLiU"/>
              </a:rPr>
              <a:t>获</a:t>
            </a:r>
            <a:r>
              <a:rPr dirty="0" sz="800" spc="-5">
                <a:latin typeface="Arial"/>
                <a:cs typeface="Arial"/>
              </a:rPr>
              <a:t>NMPA</a:t>
            </a:r>
            <a:r>
              <a:rPr dirty="0" sz="800" spc="-35">
                <a:latin typeface="Arial"/>
                <a:cs typeface="Arial"/>
              </a:rPr>
              <a:t> </a:t>
            </a:r>
            <a:r>
              <a:rPr dirty="0" sz="800" spc="-10">
                <a:latin typeface="PMingLiU"/>
                <a:cs typeface="PMingLiU"/>
              </a:rPr>
              <a:t>批准</a:t>
            </a:r>
            <a:r>
              <a:rPr dirty="0" sz="800" spc="10">
                <a:latin typeface="PMingLiU"/>
                <a:cs typeface="PMingLiU"/>
              </a:rPr>
              <a:t>上</a:t>
            </a:r>
            <a:r>
              <a:rPr dirty="0" sz="800" spc="-10">
                <a:latin typeface="PMingLiU"/>
                <a:cs typeface="PMingLiU"/>
              </a:rPr>
              <a:t>市</a:t>
            </a:r>
            <a:endParaRPr sz="800">
              <a:latin typeface="PMingLiU"/>
              <a:cs typeface="PMingLiU"/>
            </a:endParaRPr>
          </a:p>
        </p:txBody>
      </p:sp>
      <p:pic>
        <p:nvPicPr>
          <p:cNvPr id="16" name="object 16"/>
          <p:cNvPicPr/>
          <p:nvPr/>
        </p:nvPicPr>
        <p:blipFill>
          <a:blip r:embed="rId4" cstate="print"/>
          <a:stretch>
            <a:fillRect/>
          </a:stretch>
        </p:blipFill>
        <p:spPr>
          <a:xfrm>
            <a:off x="633358" y="2150211"/>
            <a:ext cx="2914831" cy="1914832"/>
          </a:xfrm>
          <a:prstGeom prst="rect">
            <a:avLst/>
          </a:prstGeom>
        </p:spPr>
      </p:pic>
      <p:pic>
        <p:nvPicPr>
          <p:cNvPr id="17" name="object 17"/>
          <p:cNvPicPr/>
          <p:nvPr/>
        </p:nvPicPr>
        <p:blipFill>
          <a:blip r:embed="rId5" cstate="print"/>
          <a:stretch>
            <a:fillRect/>
          </a:stretch>
        </p:blipFill>
        <p:spPr>
          <a:xfrm>
            <a:off x="3867614" y="2166025"/>
            <a:ext cx="3126467" cy="1846692"/>
          </a:xfrm>
          <a:prstGeom prst="rect">
            <a:avLst/>
          </a:prstGeom>
        </p:spPr>
      </p:pic>
      <p:sp>
        <p:nvSpPr>
          <p:cNvPr id="18" name="object 18"/>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9" name="object 19"/>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39113"/>
            <a:ext cx="5071745" cy="2792730"/>
          </a:xfrm>
          <a:prstGeom prst="rect">
            <a:avLst/>
          </a:prstGeom>
        </p:spPr>
        <p:txBody>
          <a:bodyPr wrap="square" lIns="0" tIns="13335" rIns="0" bIns="0" rtlCol="0" vert="horz">
            <a:spAutoFit/>
          </a:bodyPr>
          <a:lstStyle/>
          <a:p>
            <a:pPr algn="just" marL="12700">
              <a:lnSpc>
                <a:spcPct val="100000"/>
              </a:lnSpc>
              <a:spcBef>
                <a:spcPts val="105"/>
              </a:spcBef>
            </a:pPr>
            <a:r>
              <a:rPr dirty="0" sz="1000" spc="5" b="1">
                <a:latin typeface="Microsoft JhengHei UI"/>
                <a:cs typeface="Microsoft JhengHei UI"/>
              </a:rPr>
              <a:t>在三线及</a:t>
            </a:r>
            <a:r>
              <a:rPr dirty="0" sz="1000" spc="-20" b="1">
                <a:latin typeface="Microsoft JhengHei UI"/>
                <a:cs typeface="Microsoft JhengHei UI"/>
              </a:rPr>
              <a:t>以</a:t>
            </a:r>
            <a:r>
              <a:rPr dirty="0" sz="1000" spc="5" b="1">
                <a:latin typeface="Microsoft JhengHei UI"/>
                <a:cs typeface="Microsoft JhengHei UI"/>
              </a:rPr>
              <a:t>上</a:t>
            </a:r>
            <a:r>
              <a:rPr dirty="0" sz="1000" spc="40" b="1">
                <a:latin typeface="Microsoft JhengHei UI"/>
                <a:cs typeface="Microsoft JhengHei UI"/>
              </a:rPr>
              <a:t> </a:t>
            </a:r>
            <a:r>
              <a:rPr dirty="0" sz="1000" b="1">
                <a:latin typeface="Arial"/>
                <a:cs typeface="Arial"/>
              </a:rPr>
              <a:t>r/r</a:t>
            </a:r>
            <a:r>
              <a:rPr dirty="0" sz="1000" spc="-25" b="1">
                <a:latin typeface="Arial"/>
                <a:cs typeface="Arial"/>
              </a:rPr>
              <a:t> </a:t>
            </a:r>
            <a:r>
              <a:rPr dirty="0" sz="1000" spc="-5" b="1">
                <a:latin typeface="Arial"/>
                <a:cs typeface="Arial"/>
              </a:rPr>
              <a:t>LBCL</a:t>
            </a:r>
            <a:r>
              <a:rPr dirty="0" sz="1000" spc="-50" b="1">
                <a:latin typeface="Arial"/>
                <a:cs typeface="Arial"/>
              </a:rPr>
              <a:t> </a:t>
            </a:r>
            <a:r>
              <a:rPr dirty="0" sz="1000" spc="5" b="1">
                <a:latin typeface="Microsoft JhengHei UI"/>
                <a:cs typeface="Microsoft JhengHei UI"/>
              </a:rPr>
              <a:t>治疗中</a:t>
            </a:r>
            <a:r>
              <a:rPr dirty="0" sz="1000" spc="-5" b="1">
                <a:latin typeface="Microsoft JhengHei UI"/>
                <a:cs typeface="Microsoft JhengHei UI"/>
              </a:rPr>
              <a:t>，</a:t>
            </a:r>
            <a:r>
              <a:rPr dirty="0" sz="1000" spc="-5" b="1">
                <a:latin typeface="Arial"/>
                <a:cs typeface="Arial"/>
              </a:rPr>
              <a:t>Yescarta</a:t>
            </a:r>
            <a:r>
              <a:rPr dirty="0" sz="1000" spc="-40" b="1">
                <a:latin typeface="Arial"/>
                <a:cs typeface="Arial"/>
              </a:rPr>
              <a:t> </a:t>
            </a:r>
            <a:r>
              <a:rPr dirty="0" sz="1000" spc="5" b="1">
                <a:latin typeface="Microsoft JhengHei UI"/>
                <a:cs typeface="Microsoft JhengHei UI"/>
              </a:rPr>
              <a:t>响应率</a:t>
            </a:r>
            <a:r>
              <a:rPr dirty="0" sz="1000" spc="-20" b="1">
                <a:latin typeface="Microsoft JhengHei UI"/>
                <a:cs typeface="Microsoft JhengHei UI"/>
              </a:rPr>
              <a:t>最高</a:t>
            </a:r>
            <a:r>
              <a:rPr dirty="0" sz="1000" spc="-5" b="1">
                <a:latin typeface="Microsoft JhengHei UI"/>
                <a:cs typeface="Microsoft JhengHei UI"/>
              </a:rPr>
              <a:t>，</a:t>
            </a:r>
            <a:r>
              <a:rPr dirty="0" sz="1000" spc="-5" b="1">
                <a:latin typeface="Arial"/>
                <a:cs typeface="Arial"/>
              </a:rPr>
              <a:t>Breyanzi</a:t>
            </a:r>
            <a:r>
              <a:rPr dirty="0" sz="1000" spc="-55" b="1">
                <a:latin typeface="Arial"/>
                <a:cs typeface="Arial"/>
              </a:rPr>
              <a:t> </a:t>
            </a:r>
            <a:r>
              <a:rPr dirty="0" sz="1000" spc="5" b="1">
                <a:latin typeface="Microsoft JhengHei UI"/>
                <a:cs typeface="Microsoft JhengHei UI"/>
              </a:rPr>
              <a:t>安全性最好</a:t>
            </a:r>
            <a:endParaRPr sz="1000">
              <a:latin typeface="Microsoft JhengHei UI"/>
              <a:cs typeface="Microsoft JhengHei UI"/>
            </a:endParaRPr>
          </a:p>
          <a:p>
            <a:pPr algn="just" marL="12700" marR="5080">
              <a:lnSpc>
                <a:spcPct val="142100"/>
              </a:lnSpc>
              <a:spcBef>
                <a:spcPts val="790"/>
              </a:spcBef>
            </a:pPr>
            <a:r>
              <a:rPr dirty="0" sz="1000" spc="5">
                <a:latin typeface="PMingLiU"/>
                <a:cs typeface="PMingLiU"/>
              </a:rPr>
              <a:t>二线治</a:t>
            </a:r>
            <a:r>
              <a:rPr dirty="0" sz="1000" spc="-20">
                <a:latin typeface="PMingLiU"/>
                <a:cs typeface="PMingLiU"/>
              </a:rPr>
              <a:t>疗</a:t>
            </a:r>
            <a:r>
              <a:rPr dirty="0" sz="1000" spc="5">
                <a:latin typeface="PMingLiU"/>
                <a:cs typeface="PMingLiU"/>
              </a:rPr>
              <a:t>后复</a:t>
            </a:r>
            <a:r>
              <a:rPr dirty="0" sz="1000" spc="-20">
                <a:latin typeface="PMingLiU"/>
                <a:cs typeface="PMingLiU"/>
              </a:rPr>
              <a:t>发</a:t>
            </a:r>
            <a:r>
              <a:rPr dirty="0" sz="1000" spc="5">
                <a:latin typeface="PMingLiU"/>
                <a:cs typeface="PMingLiU"/>
              </a:rPr>
              <a:t>的</a:t>
            </a:r>
            <a:r>
              <a:rPr dirty="0" sz="1000" spc="150">
                <a:latin typeface="PMingLiU"/>
                <a:cs typeface="PMingLiU"/>
              </a:rPr>
              <a:t> </a:t>
            </a:r>
            <a:r>
              <a:rPr dirty="0" sz="1000" spc="-5">
                <a:latin typeface="Arial"/>
                <a:cs typeface="Arial"/>
              </a:rPr>
              <a:t>r/r</a:t>
            </a:r>
            <a:r>
              <a:rPr dirty="0" sz="1000" spc="160">
                <a:latin typeface="Arial"/>
                <a:cs typeface="Arial"/>
              </a:rPr>
              <a:t> </a:t>
            </a:r>
            <a:r>
              <a:rPr dirty="0" sz="1000" spc="-5">
                <a:latin typeface="Arial"/>
                <a:cs typeface="Arial"/>
              </a:rPr>
              <a:t>LBCL</a:t>
            </a:r>
            <a:r>
              <a:rPr dirty="0" sz="1000" spc="55">
                <a:latin typeface="Arial"/>
                <a:cs typeface="Arial"/>
              </a:rPr>
              <a:t> </a:t>
            </a:r>
            <a:r>
              <a:rPr dirty="0" sz="1000" spc="5">
                <a:latin typeface="PMingLiU"/>
                <a:cs typeface="PMingLiU"/>
              </a:rPr>
              <a:t>是</a:t>
            </a:r>
            <a:r>
              <a:rPr dirty="0" sz="1000" spc="150">
                <a:latin typeface="PMingLiU"/>
                <a:cs typeface="PMingLiU"/>
              </a:rPr>
              <a:t> </a:t>
            </a:r>
            <a:r>
              <a:rPr dirty="0" sz="1000" spc="-45">
                <a:latin typeface="Arial"/>
                <a:cs typeface="Arial"/>
              </a:rPr>
              <a:t>CAR</a:t>
            </a:r>
            <a:r>
              <a:rPr dirty="0" sz="1000" spc="-45">
                <a:latin typeface="MS Gothic"/>
                <a:cs typeface="MS Gothic"/>
              </a:rPr>
              <a:t>⁃</a:t>
            </a:r>
            <a:r>
              <a:rPr dirty="0" sz="1000" spc="-45">
                <a:latin typeface="Arial"/>
                <a:cs typeface="Arial"/>
              </a:rPr>
              <a:t>T</a:t>
            </a:r>
            <a:r>
              <a:rPr dirty="0" sz="1000" spc="65">
                <a:latin typeface="Arial"/>
                <a:cs typeface="Arial"/>
              </a:rPr>
              <a:t> </a:t>
            </a:r>
            <a:r>
              <a:rPr dirty="0" sz="1000" spc="5">
                <a:latin typeface="PMingLiU"/>
                <a:cs typeface="PMingLiU"/>
              </a:rPr>
              <a:t>在</a:t>
            </a:r>
            <a:r>
              <a:rPr dirty="0" sz="1000" spc="150">
                <a:latin typeface="PMingLiU"/>
                <a:cs typeface="PMingLiU"/>
              </a:rPr>
              <a:t> </a:t>
            </a:r>
            <a:r>
              <a:rPr dirty="0" sz="1000" spc="-5">
                <a:latin typeface="Arial"/>
                <a:cs typeface="Arial"/>
              </a:rPr>
              <a:t>NHL</a:t>
            </a:r>
            <a:r>
              <a:rPr dirty="0" sz="1000" spc="75">
                <a:latin typeface="Arial"/>
                <a:cs typeface="Arial"/>
              </a:rPr>
              <a:t> </a:t>
            </a:r>
            <a:r>
              <a:rPr dirty="0" sz="1000" spc="5">
                <a:latin typeface="PMingLiU"/>
                <a:cs typeface="PMingLiU"/>
              </a:rPr>
              <a:t>中</a:t>
            </a:r>
            <a:r>
              <a:rPr dirty="0" sz="1000" spc="-20">
                <a:latin typeface="PMingLiU"/>
                <a:cs typeface="PMingLiU"/>
              </a:rPr>
              <a:t>获批</a:t>
            </a:r>
            <a:r>
              <a:rPr dirty="0" sz="1000" spc="5">
                <a:latin typeface="PMingLiU"/>
                <a:cs typeface="PMingLiU"/>
              </a:rPr>
              <a:t>的第一</a:t>
            </a:r>
            <a:r>
              <a:rPr dirty="0" sz="1000" spc="-20">
                <a:latin typeface="PMingLiU"/>
                <a:cs typeface="PMingLiU"/>
              </a:rPr>
              <a:t>个</a:t>
            </a:r>
            <a:r>
              <a:rPr dirty="0" sz="1000" spc="5">
                <a:latin typeface="PMingLiU"/>
                <a:cs typeface="PMingLiU"/>
              </a:rPr>
              <a:t>适应</a:t>
            </a:r>
            <a:r>
              <a:rPr dirty="0" sz="1000" spc="-20">
                <a:latin typeface="PMingLiU"/>
                <a:cs typeface="PMingLiU"/>
              </a:rPr>
              <a:t>症</a:t>
            </a:r>
            <a:r>
              <a:rPr dirty="0" sz="1000" spc="5">
                <a:latin typeface="PMingLiU"/>
                <a:cs typeface="PMingLiU"/>
              </a:rPr>
              <a:t>。</a:t>
            </a:r>
            <a:r>
              <a:rPr dirty="0" sz="1000" spc="-5">
                <a:latin typeface="Arial"/>
                <a:cs typeface="Arial"/>
              </a:rPr>
              <a:t>Gilead/</a:t>
            </a:r>
            <a:r>
              <a:rPr dirty="0" sz="1000" spc="165">
                <a:latin typeface="Arial"/>
                <a:cs typeface="Arial"/>
              </a:rPr>
              <a:t> </a:t>
            </a:r>
            <a:r>
              <a:rPr dirty="0" sz="1000" spc="-5">
                <a:latin typeface="Arial"/>
                <a:cs typeface="Arial"/>
              </a:rPr>
              <a:t>Novartis/  </a:t>
            </a:r>
            <a:r>
              <a:rPr dirty="0" sz="1000">
                <a:latin typeface="Arial"/>
                <a:cs typeface="Arial"/>
              </a:rPr>
              <a:t>BMS</a:t>
            </a:r>
            <a:r>
              <a:rPr dirty="0" sz="1000" spc="-65">
                <a:latin typeface="Arial"/>
                <a:cs typeface="Arial"/>
              </a:rPr>
              <a:t> </a:t>
            </a:r>
            <a:r>
              <a:rPr dirty="0" sz="1000" spc="245">
                <a:latin typeface="PMingLiU"/>
                <a:cs typeface="PMingLiU"/>
              </a:rPr>
              <a:t>的</a:t>
            </a:r>
            <a:r>
              <a:rPr dirty="0" sz="1000">
                <a:latin typeface="Arial"/>
                <a:cs typeface="Arial"/>
              </a:rPr>
              <a:t>CAR-T</a:t>
            </a:r>
            <a:r>
              <a:rPr dirty="0" sz="1000" spc="-50">
                <a:latin typeface="Arial"/>
                <a:cs typeface="Arial"/>
              </a:rPr>
              <a:t> </a:t>
            </a:r>
            <a:r>
              <a:rPr dirty="0" sz="1000" spc="-20">
                <a:latin typeface="PMingLiU"/>
                <a:cs typeface="PMingLiU"/>
              </a:rPr>
              <a:t>产</a:t>
            </a:r>
            <a:r>
              <a:rPr dirty="0" sz="1000" spc="5">
                <a:latin typeface="PMingLiU"/>
                <a:cs typeface="PMingLiU"/>
              </a:rPr>
              <a:t>品分别于</a:t>
            </a:r>
            <a:r>
              <a:rPr dirty="0" sz="1000" spc="-15">
                <a:latin typeface="PMingLiU"/>
                <a:cs typeface="PMingLiU"/>
              </a:rPr>
              <a:t> </a:t>
            </a:r>
            <a:r>
              <a:rPr dirty="0" sz="1000" spc="-5">
                <a:latin typeface="Arial"/>
                <a:cs typeface="Arial"/>
              </a:rPr>
              <a:t>2017</a:t>
            </a:r>
            <a:r>
              <a:rPr dirty="0" sz="1000" spc="-70">
                <a:latin typeface="Arial"/>
                <a:cs typeface="Arial"/>
              </a:rPr>
              <a:t> </a:t>
            </a:r>
            <a:r>
              <a:rPr dirty="0" sz="1000" spc="5">
                <a:latin typeface="PMingLiU"/>
                <a:cs typeface="PMingLiU"/>
              </a:rPr>
              <a:t>年</a:t>
            </a:r>
            <a:r>
              <a:rPr dirty="0" sz="1000" spc="-5">
                <a:latin typeface="Arial"/>
                <a:cs typeface="Arial"/>
              </a:rPr>
              <a:t>/2018</a:t>
            </a:r>
            <a:r>
              <a:rPr dirty="0" sz="1000" spc="-65">
                <a:latin typeface="Arial"/>
                <a:cs typeface="Arial"/>
              </a:rPr>
              <a:t> </a:t>
            </a:r>
            <a:r>
              <a:rPr dirty="0" sz="1000" spc="5">
                <a:latin typeface="PMingLiU"/>
                <a:cs typeface="PMingLiU"/>
              </a:rPr>
              <a:t>年</a:t>
            </a:r>
            <a:r>
              <a:rPr dirty="0" sz="1000" spc="-5">
                <a:latin typeface="Arial"/>
                <a:cs typeface="Arial"/>
              </a:rPr>
              <a:t>/2021</a:t>
            </a:r>
            <a:r>
              <a:rPr dirty="0" sz="1000" spc="-65">
                <a:latin typeface="Arial"/>
                <a:cs typeface="Arial"/>
              </a:rPr>
              <a:t> </a:t>
            </a:r>
            <a:r>
              <a:rPr dirty="0" sz="1000" spc="5">
                <a:latin typeface="PMingLiU"/>
                <a:cs typeface="PMingLiU"/>
              </a:rPr>
              <a:t>年</a:t>
            </a:r>
            <a:r>
              <a:rPr dirty="0" sz="1000" spc="245">
                <a:latin typeface="PMingLiU"/>
                <a:cs typeface="PMingLiU"/>
              </a:rPr>
              <a:t>获</a:t>
            </a:r>
            <a:r>
              <a:rPr dirty="0" sz="1000">
                <a:latin typeface="Arial"/>
                <a:cs typeface="Arial"/>
              </a:rPr>
              <a:t>FDA</a:t>
            </a:r>
            <a:r>
              <a:rPr dirty="0" sz="1000" spc="-60">
                <a:latin typeface="Arial"/>
                <a:cs typeface="Arial"/>
              </a:rPr>
              <a:t> </a:t>
            </a:r>
            <a:r>
              <a:rPr dirty="0" sz="1000" spc="5">
                <a:latin typeface="PMingLiU"/>
                <a:cs typeface="PMingLiU"/>
              </a:rPr>
              <a:t>批</a:t>
            </a:r>
            <a:r>
              <a:rPr dirty="0" sz="1000" spc="-20">
                <a:latin typeface="PMingLiU"/>
                <a:cs typeface="PMingLiU"/>
              </a:rPr>
              <a:t>准</a:t>
            </a:r>
            <a:r>
              <a:rPr dirty="0" sz="1000" spc="5">
                <a:latin typeface="PMingLiU"/>
                <a:cs typeface="PMingLiU"/>
              </a:rPr>
              <a:t>用于治疗</a:t>
            </a:r>
            <a:r>
              <a:rPr dirty="0" sz="1000" spc="-15">
                <a:latin typeface="PMingLiU"/>
                <a:cs typeface="PMingLiU"/>
              </a:rPr>
              <a:t> </a:t>
            </a:r>
            <a:r>
              <a:rPr dirty="0" sz="1000" spc="-5">
                <a:latin typeface="Arial"/>
                <a:cs typeface="Arial"/>
              </a:rPr>
              <a:t>3L+</a:t>
            </a:r>
            <a:r>
              <a:rPr dirty="0" sz="1000" spc="100">
                <a:latin typeface="Arial"/>
                <a:cs typeface="Arial"/>
              </a:rPr>
              <a:t> </a:t>
            </a:r>
            <a:r>
              <a:rPr dirty="0" sz="1000">
                <a:latin typeface="Arial"/>
                <a:cs typeface="Arial"/>
              </a:rPr>
              <a:t>r/r</a:t>
            </a:r>
            <a:r>
              <a:rPr dirty="0" sz="1000" spc="110">
                <a:latin typeface="Arial"/>
                <a:cs typeface="Arial"/>
              </a:rPr>
              <a:t> </a:t>
            </a:r>
            <a:r>
              <a:rPr dirty="0" sz="1000" spc="-5">
                <a:latin typeface="Arial"/>
                <a:cs typeface="Arial"/>
              </a:rPr>
              <a:t>LBCL</a:t>
            </a:r>
            <a:r>
              <a:rPr dirty="0" sz="1000" spc="5">
                <a:latin typeface="PMingLiU"/>
                <a:cs typeface="PMingLiU"/>
              </a:rPr>
              <a:t>。 回溯三</a:t>
            </a:r>
            <a:r>
              <a:rPr dirty="0" sz="1000" spc="-20">
                <a:latin typeface="PMingLiU"/>
                <a:cs typeface="PMingLiU"/>
              </a:rPr>
              <a:t>款</a:t>
            </a:r>
            <a:r>
              <a:rPr dirty="0" sz="1000" spc="5">
                <a:latin typeface="PMingLiU"/>
                <a:cs typeface="PMingLiU"/>
              </a:rPr>
              <a:t>产品</a:t>
            </a:r>
            <a:r>
              <a:rPr dirty="0" sz="1000" spc="-20">
                <a:latin typeface="PMingLiU"/>
                <a:cs typeface="PMingLiU"/>
              </a:rPr>
              <a:t>的</a:t>
            </a:r>
            <a:r>
              <a:rPr dirty="0" sz="1000" spc="5">
                <a:latin typeface="PMingLiU"/>
                <a:cs typeface="PMingLiU"/>
              </a:rPr>
              <a:t>注册</a:t>
            </a:r>
            <a:r>
              <a:rPr dirty="0" sz="1000" spc="-20">
                <a:latin typeface="PMingLiU"/>
                <a:cs typeface="PMingLiU"/>
              </a:rPr>
              <a:t>性</a:t>
            </a:r>
            <a:r>
              <a:rPr dirty="0" sz="1000" spc="5">
                <a:latin typeface="PMingLiU"/>
                <a:cs typeface="PMingLiU"/>
              </a:rPr>
              <a:t>临床</a:t>
            </a:r>
            <a:r>
              <a:rPr dirty="0" sz="1000" spc="-20">
                <a:latin typeface="PMingLiU"/>
                <a:cs typeface="PMingLiU"/>
              </a:rPr>
              <a:t>数</a:t>
            </a:r>
            <a:r>
              <a:rPr dirty="0" sz="1000" spc="5">
                <a:latin typeface="PMingLiU"/>
                <a:cs typeface="PMingLiU"/>
              </a:rPr>
              <a:t>据，</a:t>
            </a:r>
            <a:r>
              <a:rPr dirty="0" sz="1000" spc="-20">
                <a:latin typeface="PMingLiU"/>
                <a:cs typeface="PMingLiU"/>
              </a:rPr>
              <a:t>接</a:t>
            </a:r>
            <a:r>
              <a:rPr dirty="0" sz="1000" spc="5">
                <a:latin typeface="PMingLiU"/>
                <a:cs typeface="PMingLiU"/>
              </a:rPr>
              <a:t>受</a:t>
            </a:r>
            <a:r>
              <a:rPr dirty="0" sz="1000" spc="-10">
                <a:latin typeface="PMingLiU"/>
                <a:cs typeface="PMingLiU"/>
              </a:rPr>
              <a:t> </a:t>
            </a:r>
            <a:r>
              <a:rPr dirty="0" sz="1000" spc="-5">
                <a:latin typeface="Arial"/>
                <a:cs typeface="Arial"/>
              </a:rPr>
              <a:t>Yescarta/</a:t>
            </a:r>
            <a:r>
              <a:rPr dirty="0" sz="1000" spc="-55">
                <a:latin typeface="Arial"/>
                <a:cs typeface="Arial"/>
              </a:rPr>
              <a:t> </a:t>
            </a:r>
            <a:r>
              <a:rPr dirty="0" sz="1000" spc="-10">
                <a:latin typeface="Arial"/>
                <a:cs typeface="Arial"/>
              </a:rPr>
              <a:t>Kymriah/</a:t>
            </a:r>
            <a:r>
              <a:rPr dirty="0" sz="1000" spc="-55">
                <a:latin typeface="Arial"/>
                <a:cs typeface="Arial"/>
              </a:rPr>
              <a:t> </a:t>
            </a:r>
            <a:r>
              <a:rPr dirty="0" sz="1000">
                <a:latin typeface="Arial"/>
                <a:cs typeface="Arial"/>
              </a:rPr>
              <a:t>Breyanzi</a:t>
            </a:r>
            <a:r>
              <a:rPr dirty="0" sz="1000" spc="-55">
                <a:latin typeface="Arial"/>
                <a:cs typeface="Arial"/>
              </a:rPr>
              <a:t> </a:t>
            </a:r>
            <a:r>
              <a:rPr dirty="0" sz="1000" spc="220">
                <a:latin typeface="PMingLiU"/>
                <a:cs typeface="PMingLiU"/>
              </a:rPr>
              <a:t>在</a:t>
            </a:r>
            <a:r>
              <a:rPr dirty="0" sz="1000" spc="-5">
                <a:latin typeface="Arial"/>
                <a:cs typeface="Arial"/>
              </a:rPr>
              <a:t>r/r</a:t>
            </a:r>
            <a:r>
              <a:rPr dirty="0" sz="1000" spc="-60">
                <a:latin typeface="Arial"/>
                <a:cs typeface="Arial"/>
              </a:rPr>
              <a:t> </a:t>
            </a:r>
            <a:r>
              <a:rPr dirty="0" sz="1000" spc="-5">
                <a:latin typeface="Arial"/>
                <a:cs typeface="Arial"/>
              </a:rPr>
              <a:t>LBCL</a:t>
            </a:r>
            <a:r>
              <a:rPr dirty="0" sz="1000" spc="-90">
                <a:latin typeface="Arial"/>
                <a:cs typeface="Arial"/>
              </a:rPr>
              <a:t> </a:t>
            </a:r>
            <a:r>
              <a:rPr dirty="0" sz="1000" spc="5">
                <a:latin typeface="PMingLiU"/>
                <a:cs typeface="PMingLiU"/>
              </a:rPr>
              <a:t>患者的</a:t>
            </a:r>
            <a:r>
              <a:rPr dirty="0" sz="1000" spc="-15">
                <a:latin typeface="PMingLiU"/>
                <a:cs typeface="PMingLiU"/>
              </a:rPr>
              <a:t> </a:t>
            </a:r>
            <a:r>
              <a:rPr dirty="0" sz="1000" spc="-5">
                <a:latin typeface="Arial"/>
                <a:cs typeface="Arial"/>
              </a:rPr>
              <a:t>CR  </a:t>
            </a:r>
            <a:r>
              <a:rPr dirty="0" sz="1000" spc="5">
                <a:latin typeface="PMingLiU"/>
                <a:cs typeface="PMingLiU"/>
              </a:rPr>
              <a:t>分别为</a:t>
            </a:r>
            <a:r>
              <a:rPr dirty="0" sz="1000" spc="20">
                <a:latin typeface="PMingLiU"/>
                <a:cs typeface="PMingLiU"/>
              </a:rPr>
              <a:t> </a:t>
            </a:r>
            <a:r>
              <a:rPr dirty="0" sz="1000" spc="-5">
                <a:latin typeface="Arial"/>
                <a:cs typeface="Arial"/>
              </a:rPr>
              <a:t>54%/40%/53%</a:t>
            </a:r>
            <a:r>
              <a:rPr dirty="0" sz="1000" spc="-5">
                <a:latin typeface="PMingLiU"/>
                <a:cs typeface="PMingLiU"/>
              </a:rPr>
              <a:t>，</a:t>
            </a:r>
            <a:r>
              <a:rPr dirty="0" sz="1000" spc="-5">
                <a:latin typeface="Arial"/>
                <a:cs typeface="Arial"/>
              </a:rPr>
              <a:t>24</a:t>
            </a:r>
            <a:r>
              <a:rPr dirty="0" sz="1000" spc="-75">
                <a:latin typeface="Arial"/>
                <a:cs typeface="Arial"/>
              </a:rPr>
              <a:t> </a:t>
            </a:r>
            <a:r>
              <a:rPr dirty="0" sz="1000" spc="5">
                <a:latin typeface="PMingLiU"/>
                <a:cs typeface="PMingLiU"/>
              </a:rPr>
              <a:t>个月</a:t>
            </a:r>
            <a:r>
              <a:rPr dirty="0" sz="1000" spc="-20">
                <a:latin typeface="PMingLiU"/>
                <a:cs typeface="PMingLiU"/>
              </a:rPr>
              <a:t> </a:t>
            </a:r>
            <a:r>
              <a:rPr dirty="0" sz="1000" spc="5">
                <a:latin typeface="Arial"/>
                <a:cs typeface="Arial"/>
              </a:rPr>
              <a:t>PFS</a:t>
            </a:r>
            <a:r>
              <a:rPr dirty="0" sz="1000" spc="-60">
                <a:latin typeface="Arial"/>
                <a:cs typeface="Arial"/>
              </a:rPr>
              <a:t> </a:t>
            </a:r>
            <a:r>
              <a:rPr dirty="0" sz="1000" spc="-20">
                <a:latin typeface="PMingLiU"/>
                <a:cs typeface="PMingLiU"/>
              </a:rPr>
              <a:t>比</a:t>
            </a:r>
            <a:r>
              <a:rPr dirty="0" sz="1000" spc="5">
                <a:latin typeface="PMingLiU"/>
                <a:cs typeface="PMingLiU"/>
              </a:rPr>
              <a:t>例分别为</a:t>
            </a:r>
            <a:r>
              <a:rPr dirty="0" sz="1000" spc="-20">
                <a:latin typeface="PMingLiU"/>
                <a:cs typeface="PMingLiU"/>
              </a:rPr>
              <a:t> </a:t>
            </a:r>
            <a:r>
              <a:rPr dirty="0" sz="1000" spc="-5">
                <a:latin typeface="Arial"/>
                <a:cs typeface="Arial"/>
              </a:rPr>
              <a:t>40%/35%/41%</a:t>
            </a:r>
            <a:r>
              <a:rPr dirty="0" sz="1000" spc="5">
                <a:latin typeface="PMingLiU"/>
                <a:cs typeface="PMingLiU"/>
              </a:rPr>
              <a:t>。</a:t>
            </a:r>
            <a:endParaRPr sz="1000">
              <a:latin typeface="PMingLiU"/>
              <a:cs typeface="PMingLiU"/>
            </a:endParaRPr>
          </a:p>
          <a:p>
            <a:pPr algn="just" marL="12700" marR="5715">
              <a:lnSpc>
                <a:spcPct val="139600"/>
              </a:lnSpc>
              <a:spcBef>
                <a:spcPts val="605"/>
              </a:spcBef>
            </a:pPr>
            <a:r>
              <a:rPr dirty="0" sz="1000" spc="5">
                <a:latin typeface="PMingLiU"/>
                <a:cs typeface="PMingLiU"/>
              </a:rPr>
              <a:t>以上三</a:t>
            </a:r>
            <a:r>
              <a:rPr dirty="0" sz="1000" spc="245">
                <a:latin typeface="PMingLiU"/>
                <a:cs typeface="PMingLiU"/>
              </a:rPr>
              <a:t>款</a:t>
            </a:r>
            <a:r>
              <a:rPr dirty="0" sz="1000" spc="-5">
                <a:latin typeface="Arial"/>
                <a:cs typeface="Arial"/>
              </a:rPr>
              <a:t>CAR-T</a:t>
            </a:r>
            <a:r>
              <a:rPr dirty="0" sz="1000" spc="-80">
                <a:latin typeface="Arial"/>
                <a:cs typeface="Arial"/>
              </a:rPr>
              <a:t> </a:t>
            </a:r>
            <a:r>
              <a:rPr dirty="0" sz="1000" spc="5">
                <a:latin typeface="PMingLiU"/>
                <a:cs typeface="PMingLiU"/>
              </a:rPr>
              <a:t>产品</a:t>
            </a:r>
            <a:r>
              <a:rPr dirty="0" sz="1000" spc="-20">
                <a:latin typeface="PMingLiU"/>
                <a:cs typeface="PMingLiU"/>
              </a:rPr>
              <a:t>中</a:t>
            </a:r>
            <a:r>
              <a:rPr dirty="0" sz="1000" spc="5">
                <a:latin typeface="PMingLiU"/>
                <a:cs typeface="PMingLiU"/>
              </a:rPr>
              <a:t>，</a:t>
            </a:r>
            <a:r>
              <a:rPr dirty="0" sz="1000" spc="-40">
                <a:latin typeface="PMingLiU"/>
                <a:cs typeface="PMingLiU"/>
              </a:rPr>
              <a:t> </a:t>
            </a:r>
            <a:r>
              <a:rPr dirty="0" sz="1000" spc="-5">
                <a:latin typeface="Arial"/>
                <a:cs typeface="Arial"/>
              </a:rPr>
              <a:t>Yescarta</a:t>
            </a:r>
            <a:r>
              <a:rPr dirty="0" sz="1000" spc="-65">
                <a:latin typeface="Arial"/>
                <a:cs typeface="Arial"/>
              </a:rPr>
              <a:t> </a:t>
            </a:r>
            <a:r>
              <a:rPr dirty="0" sz="1000" spc="5">
                <a:latin typeface="PMingLiU"/>
                <a:cs typeface="PMingLiU"/>
              </a:rPr>
              <a:t>的</a:t>
            </a:r>
            <a:r>
              <a:rPr dirty="0" sz="1000" spc="-20">
                <a:latin typeface="PMingLiU"/>
                <a:cs typeface="PMingLiU"/>
              </a:rPr>
              <a:t>响</a:t>
            </a:r>
            <a:r>
              <a:rPr dirty="0" sz="1000" spc="5">
                <a:latin typeface="PMingLiU"/>
                <a:cs typeface="PMingLiU"/>
              </a:rPr>
              <a:t>应率</a:t>
            </a:r>
            <a:r>
              <a:rPr dirty="0" sz="1000" spc="-20">
                <a:latin typeface="PMingLiU"/>
                <a:cs typeface="PMingLiU"/>
              </a:rPr>
              <a:t>最</a:t>
            </a:r>
            <a:r>
              <a:rPr dirty="0" sz="1000" spc="5">
                <a:latin typeface="PMingLiU"/>
                <a:cs typeface="PMingLiU"/>
              </a:rPr>
              <a:t>高</a:t>
            </a:r>
            <a:r>
              <a:rPr dirty="0" sz="1000" spc="-10">
                <a:latin typeface="PMingLiU"/>
                <a:cs typeface="PMingLiU"/>
              </a:rPr>
              <a:t>，</a:t>
            </a:r>
            <a:r>
              <a:rPr dirty="0" sz="1000" spc="-10">
                <a:latin typeface="Arial"/>
                <a:cs typeface="Arial"/>
              </a:rPr>
              <a:t>ORR</a:t>
            </a:r>
            <a:r>
              <a:rPr dirty="0" sz="1000" spc="-70">
                <a:latin typeface="Arial"/>
                <a:cs typeface="Arial"/>
              </a:rPr>
              <a:t> </a:t>
            </a:r>
            <a:r>
              <a:rPr dirty="0" sz="1000" spc="5">
                <a:latin typeface="PMingLiU"/>
                <a:cs typeface="PMingLiU"/>
              </a:rPr>
              <a:t>和</a:t>
            </a:r>
            <a:r>
              <a:rPr dirty="0" sz="1000" spc="-15">
                <a:latin typeface="PMingLiU"/>
                <a:cs typeface="PMingLiU"/>
              </a:rPr>
              <a:t> </a:t>
            </a:r>
            <a:r>
              <a:rPr dirty="0" sz="1000">
                <a:latin typeface="Arial"/>
                <a:cs typeface="Arial"/>
              </a:rPr>
              <a:t>CR</a:t>
            </a:r>
            <a:r>
              <a:rPr dirty="0" sz="1000" spc="-65">
                <a:latin typeface="Arial"/>
                <a:cs typeface="Arial"/>
              </a:rPr>
              <a:t> </a:t>
            </a:r>
            <a:r>
              <a:rPr dirty="0" sz="1000" spc="5">
                <a:latin typeface="PMingLiU"/>
                <a:cs typeface="PMingLiU"/>
              </a:rPr>
              <a:t>分别为</a:t>
            </a:r>
            <a:r>
              <a:rPr dirty="0" sz="1000" spc="-20">
                <a:latin typeface="PMingLiU"/>
                <a:cs typeface="PMingLiU"/>
              </a:rPr>
              <a:t> </a:t>
            </a:r>
            <a:r>
              <a:rPr dirty="0" sz="1000" spc="-5">
                <a:latin typeface="Arial"/>
                <a:cs typeface="Arial"/>
              </a:rPr>
              <a:t>82%</a:t>
            </a:r>
            <a:r>
              <a:rPr dirty="0" sz="1000" spc="5">
                <a:latin typeface="PMingLiU"/>
                <a:cs typeface="PMingLiU"/>
              </a:rPr>
              <a:t>和</a:t>
            </a:r>
            <a:r>
              <a:rPr dirty="0" sz="1000" spc="-15">
                <a:latin typeface="PMingLiU"/>
                <a:cs typeface="PMingLiU"/>
              </a:rPr>
              <a:t> </a:t>
            </a:r>
            <a:r>
              <a:rPr dirty="0" sz="1000" spc="-10">
                <a:latin typeface="Arial"/>
                <a:cs typeface="Arial"/>
              </a:rPr>
              <a:t>54%</a:t>
            </a:r>
            <a:r>
              <a:rPr dirty="0" sz="1000" spc="-10">
                <a:latin typeface="PMingLiU"/>
                <a:cs typeface="PMingLiU"/>
              </a:rPr>
              <a:t>，</a:t>
            </a:r>
            <a:r>
              <a:rPr dirty="0" sz="1000" spc="5">
                <a:latin typeface="PMingLiU"/>
                <a:cs typeface="PMingLiU"/>
              </a:rPr>
              <a:t>但其 三级以上</a:t>
            </a:r>
            <a:r>
              <a:rPr dirty="0" sz="1000" spc="25">
                <a:latin typeface="PMingLiU"/>
                <a:cs typeface="PMingLiU"/>
              </a:rPr>
              <a:t> </a:t>
            </a:r>
            <a:r>
              <a:rPr dirty="0" sz="1000" spc="-10">
                <a:latin typeface="Arial"/>
                <a:cs typeface="Arial"/>
              </a:rPr>
              <a:t>CRS </a:t>
            </a:r>
            <a:r>
              <a:rPr dirty="0" sz="1000" spc="5">
                <a:latin typeface="PMingLiU"/>
                <a:cs typeface="PMingLiU"/>
              </a:rPr>
              <a:t>和 </a:t>
            </a:r>
            <a:r>
              <a:rPr dirty="0" sz="1000">
                <a:latin typeface="Arial"/>
                <a:cs typeface="Arial"/>
              </a:rPr>
              <a:t>ICANS</a:t>
            </a:r>
            <a:r>
              <a:rPr dirty="0" sz="1000" spc="-40">
                <a:latin typeface="Arial"/>
                <a:cs typeface="Arial"/>
              </a:rPr>
              <a:t> </a:t>
            </a:r>
            <a:r>
              <a:rPr dirty="0" sz="1000" spc="5">
                <a:latin typeface="PMingLiU"/>
                <a:cs typeface="PMingLiU"/>
              </a:rPr>
              <a:t>也相</a:t>
            </a:r>
            <a:r>
              <a:rPr dirty="0" sz="1000" spc="-20">
                <a:latin typeface="PMingLiU"/>
                <a:cs typeface="PMingLiU"/>
              </a:rPr>
              <a:t>对</a:t>
            </a:r>
            <a:r>
              <a:rPr dirty="0" sz="1000" spc="5">
                <a:latin typeface="PMingLiU"/>
                <a:cs typeface="PMingLiU"/>
              </a:rPr>
              <a:t>较高</a:t>
            </a:r>
            <a:r>
              <a:rPr dirty="0" sz="1000" spc="-20">
                <a:latin typeface="PMingLiU"/>
                <a:cs typeface="PMingLiU"/>
              </a:rPr>
              <a:t>，</a:t>
            </a:r>
            <a:r>
              <a:rPr dirty="0" sz="1000" spc="5">
                <a:latin typeface="PMingLiU"/>
                <a:cs typeface="PMingLiU"/>
              </a:rPr>
              <a:t>合计</a:t>
            </a:r>
            <a:r>
              <a:rPr dirty="0" sz="1000" spc="-20">
                <a:latin typeface="PMingLiU"/>
                <a:cs typeface="PMingLiU"/>
              </a:rPr>
              <a:t>高</a:t>
            </a:r>
            <a:r>
              <a:rPr dirty="0" sz="1000" spc="5">
                <a:latin typeface="PMingLiU"/>
                <a:cs typeface="PMingLiU"/>
              </a:rPr>
              <a:t>达</a:t>
            </a:r>
            <a:r>
              <a:rPr dirty="0" sz="1000" spc="35">
                <a:latin typeface="PMingLiU"/>
                <a:cs typeface="PMingLiU"/>
              </a:rPr>
              <a:t> </a:t>
            </a:r>
            <a:r>
              <a:rPr dirty="0" sz="1000" spc="-10">
                <a:latin typeface="Arial"/>
                <a:cs typeface="Arial"/>
              </a:rPr>
              <a:t>41%</a:t>
            </a:r>
            <a:r>
              <a:rPr dirty="0" sz="1000" spc="-10">
                <a:latin typeface="PMingLiU"/>
                <a:cs typeface="PMingLiU"/>
              </a:rPr>
              <a:t>；</a:t>
            </a:r>
            <a:r>
              <a:rPr dirty="0" sz="1000" spc="5">
                <a:latin typeface="PMingLiU"/>
                <a:cs typeface="PMingLiU"/>
              </a:rPr>
              <a:t>安全性</a:t>
            </a:r>
            <a:r>
              <a:rPr dirty="0" sz="1000" spc="-20">
                <a:latin typeface="PMingLiU"/>
                <a:cs typeface="PMingLiU"/>
              </a:rPr>
              <a:t>方</a:t>
            </a:r>
            <a:r>
              <a:rPr dirty="0" sz="1000" spc="5">
                <a:latin typeface="PMingLiU"/>
                <a:cs typeface="PMingLiU"/>
              </a:rPr>
              <a:t>面</a:t>
            </a:r>
            <a:r>
              <a:rPr dirty="0" sz="1000" spc="-5">
                <a:latin typeface="PMingLiU"/>
                <a:cs typeface="PMingLiU"/>
              </a:rPr>
              <a:t>，</a:t>
            </a:r>
            <a:r>
              <a:rPr dirty="0" sz="1000" spc="-5">
                <a:latin typeface="Arial"/>
                <a:cs typeface="Arial"/>
              </a:rPr>
              <a:t>Breyanzi</a:t>
            </a:r>
            <a:r>
              <a:rPr dirty="0" sz="1000" spc="-15">
                <a:latin typeface="Arial"/>
                <a:cs typeface="Arial"/>
              </a:rPr>
              <a:t> </a:t>
            </a:r>
            <a:r>
              <a:rPr dirty="0" sz="1000" spc="5">
                <a:latin typeface="PMingLiU"/>
                <a:cs typeface="PMingLiU"/>
              </a:rPr>
              <a:t>数据</a:t>
            </a:r>
            <a:r>
              <a:rPr dirty="0" sz="1000" spc="-20">
                <a:latin typeface="PMingLiU"/>
                <a:cs typeface="PMingLiU"/>
              </a:rPr>
              <a:t>最</a:t>
            </a:r>
            <a:r>
              <a:rPr dirty="0" sz="1000" spc="5">
                <a:latin typeface="PMingLiU"/>
                <a:cs typeface="PMingLiU"/>
              </a:rPr>
              <a:t>优，  三级</a:t>
            </a:r>
            <a:r>
              <a:rPr dirty="0" sz="1000" spc="-20">
                <a:latin typeface="PMingLiU"/>
                <a:cs typeface="PMingLiU"/>
              </a:rPr>
              <a:t>以</a:t>
            </a:r>
            <a:r>
              <a:rPr dirty="0" sz="1000" spc="5">
                <a:latin typeface="PMingLiU"/>
                <a:cs typeface="PMingLiU"/>
              </a:rPr>
              <a:t>上</a:t>
            </a:r>
            <a:r>
              <a:rPr dirty="0" sz="1000" spc="75">
                <a:latin typeface="PMingLiU"/>
                <a:cs typeface="PMingLiU"/>
              </a:rPr>
              <a:t> </a:t>
            </a:r>
            <a:r>
              <a:rPr dirty="0" sz="1000" spc="-5">
                <a:latin typeface="Arial"/>
                <a:cs typeface="Arial"/>
              </a:rPr>
              <a:t>CRS</a:t>
            </a:r>
            <a:r>
              <a:rPr dirty="0" sz="1000" spc="10">
                <a:latin typeface="Arial"/>
                <a:cs typeface="Arial"/>
              </a:rPr>
              <a:t> </a:t>
            </a:r>
            <a:r>
              <a:rPr dirty="0" sz="1000" spc="5">
                <a:latin typeface="PMingLiU"/>
                <a:cs typeface="PMingLiU"/>
              </a:rPr>
              <a:t>和</a:t>
            </a:r>
            <a:r>
              <a:rPr dirty="0" sz="1000" spc="55">
                <a:latin typeface="PMingLiU"/>
                <a:cs typeface="PMingLiU"/>
              </a:rPr>
              <a:t> </a:t>
            </a:r>
            <a:r>
              <a:rPr dirty="0" sz="1000">
                <a:latin typeface="Arial"/>
                <a:cs typeface="Arial"/>
              </a:rPr>
              <a:t>ICANS</a:t>
            </a:r>
            <a:r>
              <a:rPr dirty="0" sz="1000" spc="10">
                <a:latin typeface="Arial"/>
                <a:cs typeface="Arial"/>
              </a:rPr>
              <a:t> </a:t>
            </a:r>
            <a:r>
              <a:rPr dirty="0" sz="1000" spc="-20">
                <a:latin typeface="PMingLiU"/>
                <a:cs typeface="PMingLiU"/>
              </a:rPr>
              <a:t>分</a:t>
            </a:r>
            <a:r>
              <a:rPr dirty="0" sz="1000" spc="5">
                <a:latin typeface="PMingLiU"/>
                <a:cs typeface="PMingLiU"/>
              </a:rPr>
              <a:t>别</a:t>
            </a:r>
            <a:r>
              <a:rPr dirty="0" sz="1000" spc="-20">
                <a:latin typeface="PMingLiU"/>
                <a:cs typeface="PMingLiU"/>
              </a:rPr>
              <a:t>仅</a:t>
            </a:r>
            <a:r>
              <a:rPr dirty="0" sz="1000" spc="5">
                <a:latin typeface="PMingLiU"/>
                <a:cs typeface="PMingLiU"/>
              </a:rPr>
              <a:t>为</a:t>
            </a:r>
            <a:r>
              <a:rPr dirty="0" sz="1000" spc="75">
                <a:latin typeface="PMingLiU"/>
                <a:cs typeface="PMingLiU"/>
              </a:rPr>
              <a:t> </a:t>
            </a:r>
            <a:r>
              <a:rPr dirty="0" sz="1000" spc="-5">
                <a:latin typeface="Arial"/>
                <a:cs typeface="Arial"/>
              </a:rPr>
              <a:t>2%</a:t>
            </a:r>
            <a:r>
              <a:rPr dirty="0" sz="1000" spc="5">
                <a:latin typeface="PMingLiU"/>
                <a:cs typeface="PMingLiU"/>
              </a:rPr>
              <a:t>和</a:t>
            </a:r>
            <a:r>
              <a:rPr dirty="0" sz="1000" spc="80">
                <a:latin typeface="PMingLiU"/>
                <a:cs typeface="PMingLiU"/>
              </a:rPr>
              <a:t> </a:t>
            </a:r>
            <a:r>
              <a:rPr dirty="0" sz="1000" spc="-5">
                <a:latin typeface="Arial"/>
                <a:cs typeface="Arial"/>
              </a:rPr>
              <a:t>10%</a:t>
            </a:r>
            <a:r>
              <a:rPr dirty="0" sz="1000" spc="5">
                <a:latin typeface="PMingLiU"/>
                <a:cs typeface="PMingLiU"/>
              </a:rPr>
              <a:t>。</a:t>
            </a:r>
            <a:r>
              <a:rPr dirty="0" sz="1000" spc="-5">
                <a:latin typeface="Arial"/>
                <a:cs typeface="Arial"/>
              </a:rPr>
              <a:t>Breyanzi</a:t>
            </a:r>
            <a:r>
              <a:rPr dirty="0" sz="1000" spc="25">
                <a:latin typeface="Arial"/>
                <a:cs typeface="Arial"/>
              </a:rPr>
              <a:t> </a:t>
            </a:r>
            <a:r>
              <a:rPr dirty="0" sz="1000" spc="5">
                <a:latin typeface="PMingLiU"/>
                <a:cs typeface="PMingLiU"/>
              </a:rPr>
              <a:t>良</a:t>
            </a:r>
            <a:r>
              <a:rPr dirty="0" sz="1000" spc="-20">
                <a:latin typeface="PMingLiU"/>
                <a:cs typeface="PMingLiU"/>
              </a:rPr>
              <a:t>好</a:t>
            </a:r>
            <a:r>
              <a:rPr dirty="0" sz="1000" spc="5">
                <a:latin typeface="PMingLiU"/>
                <a:cs typeface="PMingLiU"/>
              </a:rPr>
              <a:t>的安</a:t>
            </a:r>
            <a:r>
              <a:rPr dirty="0" sz="1000" spc="-20">
                <a:latin typeface="PMingLiU"/>
                <a:cs typeface="PMingLiU"/>
              </a:rPr>
              <a:t>全</a:t>
            </a:r>
            <a:r>
              <a:rPr dirty="0" sz="1000" spc="5">
                <a:latin typeface="PMingLiU"/>
                <a:cs typeface="PMingLiU"/>
              </a:rPr>
              <a:t>性得</a:t>
            </a:r>
            <a:r>
              <a:rPr dirty="0" sz="1000" spc="-20">
                <a:latin typeface="PMingLiU"/>
                <a:cs typeface="PMingLiU"/>
              </a:rPr>
              <a:t>益</a:t>
            </a:r>
            <a:r>
              <a:rPr dirty="0" sz="1000" spc="5">
                <a:latin typeface="PMingLiU"/>
                <a:cs typeface="PMingLiU"/>
              </a:rPr>
              <a:t>于其</a:t>
            </a:r>
            <a:r>
              <a:rPr dirty="0" sz="1000" spc="-20">
                <a:latin typeface="PMingLiU"/>
                <a:cs typeface="PMingLiU"/>
              </a:rPr>
              <a:t>在</a:t>
            </a:r>
            <a:r>
              <a:rPr dirty="0" sz="1000" spc="5">
                <a:latin typeface="PMingLiU"/>
                <a:cs typeface="PMingLiU"/>
              </a:rPr>
              <a:t>设计上 的改进</a:t>
            </a:r>
            <a:r>
              <a:rPr dirty="0" sz="1000" spc="-20">
                <a:latin typeface="PMingLiU"/>
                <a:cs typeface="PMingLiU"/>
              </a:rPr>
              <a:t>，</a:t>
            </a:r>
            <a:r>
              <a:rPr dirty="0" sz="1000" spc="5">
                <a:latin typeface="PMingLiU"/>
                <a:cs typeface="PMingLiU"/>
              </a:rPr>
              <a:t>采用</a:t>
            </a:r>
            <a:r>
              <a:rPr dirty="0" sz="1000" spc="-20">
                <a:latin typeface="PMingLiU"/>
                <a:cs typeface="PMingLiU"/>
              </a:rPr>
              <a:t>了</a:t>
            </a:r>
            <a:r>
              <a:rPr dirty="0" sz="1000" spc="5">
                <a:latin typeface="PMingLiU"/>
                <a:cs typeface="PMingLiU"/>
              </a:rPr>
              <a:t>固定</a:t>
            </a:r>
            <a:r>
              <a:rPr dirty="0" sz="1000" spc="-20">
                <a:latin typeface="PMingLiU"/>
                <a:cs typeface="PMingLiU"/>
              </a:rPr>
              <a:t>比</a:t>
            </a:r>
            <a:r>
              <a:rPr dirty="0" sz="1000" spc="5">
                <a:latin typeface="PMingLiU"/>
                <a:cs typeface="PMingLiU"/>
              </a:rPr>
              <a:t>例的</a:t>
            </a:r>
            <a:r>
              <a:rPr dirty="0" sz="1000" spc="-20">
                <a:latin typeface="PMingLiU"/>
                <a:cs typeface="PMingLiU"/>
              </a:rPr>
              <a:t> </a:t>
            </a:r>
            <a:r>
              <a:rPr dirty="0" sz="1000">
                <a:latin typeface="Arial"/>
                <a:cs typeface="Arial"/>
              </a:rPr>
              <a:t>CD4+</a:t>
            </a:r>
            <a:r>
              <a:rPr dirty="0" sz="1000" spc="5">
                <a:latin typeface="PMingLiU"/>
                <a:cs typeface="PMingLiU"/>
              </a:rPr>
              <a:t>和</a:t>
            </a:r>
            <a:r>
              <a:rPr dirty="0" sz="1000" spc="-20">
                <a:latin typeface="PMingLiU"/>
                <a:cs typeface="PMingLiU"/>
              </a:rPr>
              <a:t> </a:t>
            </a:r>
            <a:r>
              <a:rPr dirty="0" sz="1000" spc="-5">
                <a:latin typeface="Arial"/>
                <a:cs typeface="Arial"/>
              </a:rPr>
              <a:t>CD8+</a:t>
            </a:r>
            <a:r>
              <a:rPr dirty="0" sz="1000" spc="140">
                <a:latin typeface="Arial"/>
                <a:cs typeface="Arial"/>
              </a:rPr>
              <a:t> </a:t>
            </a:r>
            <a:r>
              <a:rPr dirty="0" sz="1000" spc="5">
                <a:latin typeface="Arial"/>
                <a:cs typeface="Arial"/>
              </a:rPr>
              <a:t>T</a:t>
            </a:r>
            <a:r>
              <a:rPr dirty="0" sz="1000" spc="-80">
                <a:latin typeface="Arial"/>
                <a:cs typeface="Arial"/>
              </a:rPr>
              <a:t> </a:t>
            </a:r>
            <a:r>
              <a:rPr dirty="0" sz="1000" spc="5">
                <a:latin typeface="PMingLiU"/>
                <a:cs typeface="PMingLiU"/>
              </a:rPr>
              <a:t>细胞</a:t>
            </a:r>
            <a:r>
              <a:rPr dirty="0" sz="1000" spc="145">
                <a:latin typeface="PMingLiU"/>
                <a:cs typeface="PMingLiU"/>
              </a:rPr>
              <a:t> </a:t>
            </a:r>
            <a:r>
              <a:rPr dirty="0" sz="1000" spc="-20">
                <a:latin typeface="PMingLiU"/>
                <a:cs typeface="PMingLiU"/>
              </a:rPr>
              <a:t>。然</a:t>
            </a:r>
            <a:r>
              <a:rPr dirty="0" sz="1000" spc="5">
                <a:latin typeface="PMingLiU"/>
                <a:cs typeface="PMingLiU"/>
              </a:rPr>
              <a:t>而该设</a:t>
            </a:r>
            <a:r>
              <a:rPr dirty="0" sz="1000" spc="-20">
                <a:latin typeface="PMingLiU"/>
                <a:cs typeface="PMingLiU"/>
              </a:rPr>
              <a:t>计</a:t>
            </a:r>
            <a:r>
              <a:rPr dirty="0" sz="1000" spc="5">
                <a:latin typeface="PMingLiU"/>
                <a:cs typeface="PMingLiU"/>
              </a:rPr>
              <a:t>也导</a:t>
            </a:r>
            <a:r>
              <a:rPr dirty="0" sz="1000" spc="-20">
                <a:latin typeface="PMingLiU"/>
                <a:cs typeface="PMingLiU"/>
              </a:rPr>
              <a:t>致</a:t>
            </a:r>
            <a:r>
              <a:rPr dirty="0" sz="1000" spc="5">
                <a:latin typeface="PMingLiU"/>
                <a:cs typeface="PMingLiU"/>
              </a:rPr>
              <a:t>了在</a:t>
            </a:r>
            <a:r>
              <a:rPr dirty="0" sz="1000" spc="-15">
                <a:latin typeface="PMingLiU"/>
                <a:cs typeface="PMingLiU"/>
              </a:rPr>
              <a:t> </a:t>
            </a:r>
            <a:r>
              <a:rPr dirty="0" sz="1000">
                <a:latin typeface="Arial"/>
                <a:cs typeface="Arial"/>
              </a:rPr>
              <a:t>Breyanzi</a:t>
            </a:r>
            <a:r>
              <a:rPr dirty="0" sz="1000" spc="-75">
                <a:latin typeface="Arial"/>
                <a:cs typeface="Arial"/>
              </a:rPr>
              <a:t> </a:t>
            </a:r>
            <a:r>
              <a:rPr dirty="0" sz="1000" spc="5">
                <a:latin typeface="PMingLiU"/>
                <a:cs typeface="PMingLiU"/>
              </a:rPr>
              <a:t>生产 </a:t>
            </a:r>
            <a:r>
              <a:rPr dirty="0" sz="1000" spc="25">
                <a:latin typeface="PMingLiU"/>
                <a:cs typeface="PMingLiU"/>
              </a:rPr>
              <a:t>中，需要分别</a:t>
            </a:r>
            <a:r>
              <a:rPr dirty="0" sz="1000" spc="5">
                <a:latin typeface="PMingLiU"/>
                <a:cs typeface="PMingLiU"/>
              </a:rPr>
              <a:t>对 </a:t>
            </a:r>
            <a:r>
              <a:rPr dirty="0" sz="1000" spc="5">
                <a:latin typeface="Arial"/>
                <a:cs typeface="Arial"/>
              </a:rPr>
              <a:t>CD4+</a:t>
            </a:r>
            <a:r>
              <a:rPr dirty="0" sz="1000" spc="5">
                <a:latin typeface="PMingLiU"/>
                <a:cs typeface="PMingLiU"/>
              </a:rPr>
              <a:t>和</a:t>
            </a:r>
            <a:r>
              <a:rPr dirty="0" sz="1000" spc="265">
                <a:latin typeface="PMingLiU"/>
                <a:cs typeface="PMingLiU"/>
              </a:rPr>
              <a:t> </a:t>
            </a:r>
            <a:r>
              <a:rPr dirty="0" sz="1000" spc="-5">
                <a:latin typeface="Arial"/>
                <a:cs typeface="Arial"/>
              </a:rPr>
              <a:t>CD8+</a:t>
            </a:r>
            <a:r>
              <a:rPr dirty="0" sz="1000" spc="140">
                <a:latin typeface="Arial"/>
                <a:cs typeface="Arial"/>
              </a:rPr>
              <a:t> </a:t>
            </a:r>
            <a:r>
              <a:rPr dirty="0" sz="1000" spc="5">
                <a:latin typeface="Arial"/>
                <a:cs typeface="Arial"/>
              </a:rPr>
              <a:t>T</a:t>
            </a:r>
            <a:r>
              <a:rPr dirty="0" sz="1000" spc="185">
                <a:latin typeface="Arial"/>
                <a:cs typeface="Arial"/>
              </a:rPr>
              <a:t> </a:t>
            </a:r>
            <a:r>
              <a:rPr dirty="0" sz="1000" spc="25">
                <a:latin typeface="PMingLiU"/>
                <a:cs typeface="PMingLiU"/>
              </a:rPr>
              <a:t>细胞进行培养，导致生产周期的延长。有效性方面，  </a:t>
            </a:r>
            <a:r>
              <a:rPr dirty="0" sz="1000">
                <a:latin typeface="Arial"/>
                <a:cs typeface="Arial"/>
              </a:rPr>
              <a:t>Breyanzi</a:t>
            </a:r>
            <a:r>
              <a:rPr dirty="0" sz="1000" spc="-55">
                <a:latin typeface="Arial"/>
                <a:cs typeface="Arial"/>
              </a:rPr>
              <a:t> </a:t>
            </a:r>
            <a:r>
              <a:rPr dirty="0" sz="1000" spc="5">
                <a:latin typeface="PMingLiU"/>
                <a:cs typeface="PMingLiU"/>
              </a:rPr>
              <a:t>介于</a:t>
            </a:r>
            <a:r>
              <a:rPr dirty="0" sz="1000" spc="-20">
                <a:latin typeface="PMingLiU"/>
                <a:cs typeface="PMingLiU"/>
              </a:rPr>
              <a:t> </a:t>
            </a:r>
            <a:r>
              <a:rPr dirty="0" sz="1000" spc="-5">
                <a:latin typeface="Arial"/>
                <a:cs typeface="Arial"/>
              </a:rPr>
              <a:t>Kymriah</a:t>
            </a:r>
            <a:r>
              <a:rPr dirty="0" sz="1000" spc="-70">
                <a:latin typeface="Arial"/>
                <a:cs typeface="Arial"/>
              </a:rPr>
              <a:t> </a:t>
            </a:r>
            <a:r>
              <a:rPr dirty="0" sz="1000" spc="5">
                <a:latin typeface="PMingLiU"/>
                <a:cs typeface="PMingLiU"/>
              </a:rPr>
              <a:t>和</a:t>
            </a:r>
            <a:r>
              <a:rPr dirty="0" sz="1000" spc="-20">
                <a:latin typeface="PMingLiU"/>
                <a:cs typeface="PMingLiU"/>
              </a:rPr>
              <a:t> </a:t>
            </a:r>
            <a:r>
              <a:rPr dirty="0" sz="1000" spc="-5">
                <a:latin typeface="Arial"/>
                <a:cs typeface="Arial"/>
              </a:rPr>
              <a:t>Yescarta</a:t>
            </a:r>
            <a:r>
              <a:rPr dirty="0" sz="1000" spc="-70">
                <a:latin typeface="Arial"/>
                <a:cs typeface="Arial"/>
              </a:rPr>
              <a:t> </a:t>
            </a:r>
            <a:r>
              <a:rPr dirty="0" sz="1000" spc="5">
                <a:latin typeface="PMingLiU"/>
                <a:cs typeface="PMingLiU"/>
              </a:rPr>
              <a:t>之间，</a:t>
            </a:r>
            <a:r>
              <a:rPr dirty="0" sz="1000" spc="5">
                <a:latin typeface="Arial"/>
                <a:cs typeface="Arial"/>
              </a:rPr>
              <a:t>ORR</a:t>
            </a:r>
            <a:r>
              <a:rPr dirty="0" sz="1000" spc="-70">
                <a:latin typeface="Arial"/>
                <a:cs typeface="Arial"/>
              </a:rPr>
              <a:t> </a:t>
            </a:r>
            <a:r>
              <a:rPr dirty="0" sz="1000" spc="5">
                <a:latin typeface="PMingLiU"/>
                <a:cs typeface="PMingLiU"/>
              </a:rPr>
              <a:t>和</a:t>
            </a:r>
            <a:r>
              <a:rPr dirty="0" sz="1000" spc="-20">
                <a:latin typeface="PMingLiU"/>
                <a:cs typeface="PMingLiU"/>
              </a:rPr>
              <a:t> </a:t>
            </a:r>
            <a:r>
              <a:rPr dirty="0" sz="1000">
                <a:latin typeface="Arial"/>
                <a:cs typeface="Arial"/>
              </a:rPr>
              <a:t>CR</a:t>
            </a:r>
            <a:r>
              <a:rPr dirty="0" sz="1000" spc="-70">
                <a:latin typeface="Arial"/>
                <a:cs typeface="Arial"/>
              </a:rPr>
              <a:t> </a:t>
            </a:r>
            <a:r>
              <a:rPr dirty="0" sz="1000" spc="5">
                <a:latin typeface="PMingLiU"/>
                <a:cs typeface="PMingLiU"/>
              </a:rPr>
              <a:t>分别为</a:t>
            </a:r>
            <a:r>
              <a:rPr dirty="0" sz="1000" spc="-20">
                <a:latin typeface="PMingLiU"/>
                <a:cs typeface="PMingLiU"/>
              </a:rPr>
              <a:t> </a:t>
            </a:r>
            <a:r>
              <a:rPr dirty="0" sz="1000" spc="-5">
                <a:latin typeface="Arial"/>
                <a:cs typeface="Arial"/>
              </a:rPr>
              <a:t>73%</a:t>
            </a:r>
            <a:r>
              <a:rPr dirty="0" sz="1000" spc="5">
                <a:latin typeface="PMingLiU"/>
                <a:cs typeface="PMingLiU"/>
              </a:rPr>
              <a:t>和</a:t>
            </a:r>
            <a:r>
              <a:rPr dirty="0" sz="1000" spc="-20">
                <a:latin typeface="PMingLiU"/>
                <a:cs typeface="PMingLiU"/>
              </a:rPr>
              <a:t> </a:t>
            </a:r>
            <a:r>
              <a:rPr dirty="0" sz="1000" spc="-5">
                <a:latin typeface="Arial"/>
                <a:cs typeface="Arial"/>
              </a:rPr>
              <a:t>53%</a:t>
            </a:r>
            <a:r>
              <a:rPr dirty="0" sz="1000" spc="5">
                <a:latin typeface="PMingLiU"/>
                <a:cs typeface="PMingLiU"/>
              </a:rPr>
              <a:t>。</a:t>
            </a:r>
            <a:endParaRPr sz="1000">
              <a:latin typeface="PMingLiU"/>
              <a:cs typeface="PMingLiU"/>
            </a:endParaRPr>
          </a:p>
          <a:p>
            <a:pPr algn="just" marL="12700">
              <a:lnSpc>
                <a:spcPct val="100000"/>
              </a:lnSpc>
              <a:spcBef>
                <a:spcPts val="1110"/>
              </a:spcBef>
            </a:pPr>
            <a:r>
              <a:rPr dirty="0" sz="1000" spc="5" b="1">
                <a:latin typeface="Microsoft JhengHei UI"/>
                <a:cs typeface="Microsoft JhengHei UI"/>
              </a:rPr>
              <a:t>图</a:t>
            </a:r>
            <a:r>
              <a:rPr dirty="0" sz="1000" spc="35" b="1">
                <a:latin typeface="Microsoft JhengHei UI"/>
                <a:cs typeface="Microsoft JhengHei UI"/>
              </a:rPr>
              <a:t> </a:t>
            </a:r>
            <a:r>
              <a:rPr dirty="0" sz="1000" spc="-5" b="1">
                <a:latin typeface="Arial"/>
                <a:cs typeface="Arial"/>
              </a:rPr>
              <a:t>23:</a:t>
            </a:r>
            <a:r>
              <a:rPr dirty="0" sz="1000" spc="-20" b="1">
                <a:latin typeface="Arial"/>
                <a:cs typeface="Arial"/>
              </a:rPr>
              <a:t> </a:t>
            </a:r>
            <a:r>
              <a:rPr dirty="0" sz="1000" spc="5" b="1">
                <a:latin typeface="Microsoft JhengHei UI"/>
                <a:cs typeface="Microsoft JhengHei UI"/>
              </a:rPr>
              <a:t>已上市</a:t>
            </a:r>
            <a:r>
              <a:rPr dirty="0" sz="1000" spc="15" b="1">
                <a:latin typeface="Microsoft JhengHei UI"/>
                <a:cs typeface="Microsoft JhengHei UI"/>
              </a:rPr>
              <a:t> </a:t>
            </a:r>
            <a:r>
              <a:rPr dirty="0" sz="1000" spc="-5" b="1">
                <a:latin typeface="Arial"/>
                <a:cs typeface="Arial"/>
              </a:rPr>
              <a:t>CD19</a:t>
            </a:r>
            <a:r>
              <a:rPr dirty="0" sz="1000" b="1">
                <a:latin typeface="Arial"/>
                <a:cs typeface="Arial"/>
              </a:rPr>
              <a:t> </a:t>
            </a:r>
            <a:r>
              <a:rPr dirty="0" sz="1000" spc="-15" b="1">
                <a:latin typeface="Arial"/>
                <a:cs typeface="Arial"/>
              </a:rPr>
              <a:t>CAR-T</a:t>
            </a:r>
            <a:r>
              <a:rPr dirty="0" sz="1000" spc="-30" b="1">
                <a:latin typeface="Arial"/>
                <a:cs typeface="Arial"/>
              </a:rPr>
              <a:t> </a:t>
            </a:r>
            <a:r>
              <a:rPr dirty="0" sz="1000" spc="5" b="1">
                <a:latin typeface="Microsoft JhengHei UI"/>
                <a:cs typeface="Microsoft JhengHei UI"/>
              </a:rPr>
              <a:t>产品治疗</a:t>
            </a:r>
            <a:r>
              <a:rPr dirty="0" sz="1000" spc="15" b="1">
                <a:latin typeface="Microsoft JhengHei UI"/>
                <a:cs typeface="Microsoft JhengHei UI"/>
              </a:rPr>
              <a:t> </a:t>
            </a:r>
            <a:r>
              <a:rPr dirty="0" sz="1000" spc="-15" b="1">
                <a:latin typeface="Arial"/>
                <a:cs typeface="Arial"/>
              </a:rPr>
              <a:t>3L+</a:t>
            </a:r>
            <a:r>
              <a:rPr dirty="0" sz="1000" spc="15" b="1">
                <a:latin typeface="Arial"/>
                <a:cs typeface="Arial"/>
              </a:rPr>
              <a:t> </a:t>
            </a:r>
            <a:r>
              <a:rPr dirty="0" sz="1000" b="1">
                <a:latin typeface="Arial"/>
                <a:cs typeface="Arial"/>
              </a:rPr>
              <a:t>r/r</a:t>
            </a:r>
            <a:r>
              <a:rPr dirty="0" sz="1000" spc="-25" b="1">
                <a:latin typeface="Arial"/>
                <a:cs typeface="Arial"/>
              </a:rPr>
              <a:t> </a:t>
            </a:r>
            <a:r>
              <a:rPr dirty="0" sz="1000" b="1">
                <a:latin typeface="Arial"/>
                <a:cs typeface="Arial"/>
              </a:rPr>
              <a:t>LBCL</a:t>
            </a:r>
            <a:r>
              <a:rPr dirty="0" sz="1000" spc="-50" b="1">
                <a:latin typeface="Arial"/>
                <a:cs typeface="Arial"/>
              </a:rPr>
              <a:t> </a:t>
            </a:r>
            <a:r>
              <a:rPr dirty="0" sz="1000" spc="-20" b="1">
                <a:latin typeface="Microsoft JhengHei UI"/>
                <a:cs typeface="Microsoft JhengHei UI"/>
              </a:rPr>
              <a:t>的</a:t>
            </a:r>
            <a:r>
              <a:rPr dirty="0" sz="1000" spc="5" b="1">
                <a:latin typeface="Microsoft JhengHei UI"/>
                <a:cs typeface="Microsoft JhengHei UI"/>
              </a:rPr>
              <a:t>关键临床</a:t>
            </a:r>
            <a:r>
              <a:rPr dirty="0" sz="1000" spc="-20" b="1">
                <a:latin typeface="Microsoft JhengHei UI"/>
                <a:cs typeface="Microsoft JhengHei UI"/>
              </a:rPr>
              <a:t>数</a:t>
            </a:r>
            <a:r>
              <a:rPr dirty="0" sz="1000" spc="5" b="1">
                <a:latin typeface="Microsoft JhengHei UI"/>
                <a:cs typeface="Microsoft JhengHei UI"/>
              </a:rPr>
              <a:t>据</a:t>
            </a:r>
            <a:endParaRPr sz="1000">
              <a:latin typeface="Microsoft JhengHei UI"/>
              <a:cs typeface="Microsoft JhengHei UI"/>
            </a:endParaRPr>
          </a:p>
        </p:txBody>
      </p:sp>
      <p:sp>
        <p:nvSpPr>
          <p:cNvPr id="8" name="object 8"/>
          <p:cNvSpPr/>
          <p:nvPr/>
        </p:nvSpPr>
        <p:spPr>
          <a:xfrm>
            <a:off x="521512" y="3860037"/>
            <a:ext cx="5080635" cy="18415"/>
          </a:xfrm>
          <a:custGeom>
            <a:avLst/>
            <a:gdLst/>
            <a:ahLst/>
            <a:cxnLst/>
            <a:rect l="l" t="t" r="r" b="b"/>
            <a:pathLst>
              <a:path w="5080635" h="18414">
                <a:moveTo>
                  <a:pt x="5080127" y="0"/>
                </a:moveTo>
                <a:lnTo>
                  <a:pt x="0" y="0"/>
                </a:lnTo>
                <a:lnTo>
                  <a:pt x="0" y="18288"/>
                </a:lnTo>
                <a:lnTo>
                  <a:pt x="5080127" y="18288"/>
                </a:lnTo>
                <a:lnTo>
                  <a:pt x="5080127" y="0"/>
                </a:lnTo>
                <a:close/>
              </a:path>
            </a:pathLst>
          </a:custGeom>
          <a:solidFill>
            <a:srgbClr val="000000"/>
          </a:solidFill>
        </p:spPr>
        <p:txBody>
          <a:bodyPr wrap="square" lIns="0" tIns="0" rIns="0" bIns="0" rtlCol="0"/>
          <a:lstStyle/>
          <a:p/>
        </p:txBody>
      </p:sp>
      <p:sp>
        <p:nvSpPr>
          <p:cNvPr id="9" name="object 9"/>
          <p:cNvSpPr/>
          <p:nvPr/>
        </p:nvSpPr>
        <p:spPr>
          <a:xfrm>
            <a:off x="521512" y="8542908"/>
            <a:ext cx="5080635" cy="18415"/>
          </a:xfrm>
          <a:custGeom>
            <a:avLst/>
            <a:gdLst/>
            <a:ahLst/>
            <a:cxnLst/>
            <a:rect l="l" t="t" r="r" b="b"/>
            <a:pathLst>
              <a:path w="5080635" h="18415">
                <a:moveTo>
                  <a:pt x="5080127" y="0"/>
                </a:moveTo>
                <a:lnTo>
                  <a:pt x="0" y="0"/>
                </a:lnTo>
                <a:lnTo>
                  <a:pt x="0" y="18287"/>
                </a:lnTo>
                <a:lnTo>
                  <a:pt x="5080127" y="18287"/>
                </a:lnTo>
                <a:lnTo>
                  <a:pt x="5080127" y="0"/>
                </a:lnTo>
                <a:close/>
              </a:path>
            </a:pathLst>
          </a:custGeom>
          <a:solidFill>
            <a:srgbClr val="000000"/>
          </a:solidFill>
        </p:spPr>
        <p:txBody>
          <a:bodyPr wrap="square" lIns="0" tIns="0" rIns="0" bIns="0" rtlCol="0"/>
          <a:lstStyle/>
          <a:p/>
        </p:txBody>
      </p:sp>
      <p:graphicFrame>
        <p:nvGraphicFramePr>
          <p:cNvPr id="10" name="object 10"/>
          <p:cNvGraphicFramePr>
            <a:graphicFrameLocks noGrp="1"/>
          </p:cNvGraphicFramePr>
          <p:nvPr/>
        </p:nvGraphicFramePr>
        <p:xfrm>
          <a:off x="539800" y="3869181"/>
          <a:ext cx="4976495" cy="4683125"/>
        </p:xfrm>
        <a:graphic>
          <a:graphicData uri="http://schemas.openxmlformats.org/drawingml/2006/table">
            <a:tbl>
              <a:tblPr firstRow="1" bandRow="1">
                <a:tableStyleId>{2D5ABB26-0587-4C30-8999-92F81FD0307C}</a:tableStyleId>
              </a:tblPr>
              <a:tblGrid>
                <a:gridCol w="908685"/>
                <a:gridCol w="1009015"/>
                <a:gridCol w="1040130"/>
                <a:gridCol w="1009015"/>
                <a:gridCol w="1009650"/>
              </a:tblGrid>
              <a:tr h="277368">
                <a:tc>
                  <a:txBody>
                    <a:bodyPr/>
                    <a:lstStyle/>
                    <a:p>
                      <a:pPr>
                        <a:lnSpc>
                          <a:spcPct val="100000"/>
                        </a:lnSpc>
                      </a:pPr>
                      <a:endParaRPr sz="800">
                        <a:latin typeface="Times New Roman"/>
                        <a:cs typeface="Times New Roman"/>
                      </a:endParaRPr>
                    </a:p>
                  </a:txBody>
                  <a:tcPr marL="0" marR="0" marB="0" marT="0">
                    <a:lnR w="6350">
                      <a:solidFill>
                        <a:srgbClr val="000000"/>
                      </a:solidFill>
                      <a:prstDash val="solid"/>
                    </a:lnR>
                    <a:lnB w="6350">
                      <a:solidFill>
                        <a:srgbClr val="000000"/>
                      </a:solidFill>
                      <a:prstDash val="solid"/>
                    </a:lnB>
                    <a:solidFill>
                      <a:srgbClr val="C00000"/>
                    </a:solidFill>
                  </a:tcPr>
                </a:tc>
                <a:tc>
                  <a:txBody>
                    <a:bodyPr/>
                    <a:lstStyle/>
                    <a:p>
                      <a:pPr marL="69850" marR="509905">
                        <a:lnSpc>
                          <a:spcPts val="910"/>
                        </a:lnSpc>
                        <a:spcBef>
                          <a:spcPts val="204"/>
                        </a:spcBef>
                      </a:pPr>
                      <a:r>
                        <a:rPr dirty="0" sz="800" spc="20" b="1">
                          <a:solidFill>
                            <a:srgbClr val="FFFFFF"/>
                          </a:solidFill>
                          <a:latin typeface="Arial"/>
                          <a:cs typeface="Arial"/>
                        </a:rPr>
                        <a:t>Y</a:t>
                      </a:r>
                      <a:r>
                        <a:rPr dirty="0" sz="800" spc="-10" b="1">
                          <a:solidFill>
                            <a:srgbClr val="FFFFFF"/>
                          </a:solidFill>
                          <a:latin typeface="Arial"/>
                          <a:cs typeface="Arial"/>
                        </a:rPr>
                        <a:t>esca</a:t>
                      </a:r>
                      <a:r>
                        <a:rPr dirty="0" sz="800" b="1">
                          <a:solidFill>
                            <a:srgbClr val="FFFFFF"/>
                          </a:solidFill>
                          <a:latin typeface="Arial"/>
                          <a:cs typeface="Arial"/>
                        </a:rPr>
                        <a:t>r</a:t>
                      </a:r>
                      <a:r>
                        <a:rPr dirty="0" sz="800" spc="20" b="1">
                          <a:solidFill>
                            <a:srgbClr val="FFFFFF"/>
                          </a:solidFill>
                          <a:latin typeface="Arial"/>
                          <a:cs typeface="Arial"/>
                        </a:rPr>
                        <a:t>t</a:t>
                      </a:r>
                      <a:r>
                        <a:rPr dirty="0" sz="800" b="1">
                          <a:solidFill>
                            <a:srgbClr val="FFFFFF"/>
                          </a:solidFill>
                          <a:latin typeface="Arial"/>
                          <a:cs typeface="Arial"/>
                        </a:rPr>
                        <a:t>a  </a:t>
                      </a:r>
                      <a:r>
                        <a:rPr dirty="0" sz="800" spc="-5" b="1">
                          <a:solidFill>
                            <a:srgbClr val="FFFFFF"/>
                          </a:solidFill>
                          <a:latin typeface="Arial"/>
                          <a:cs typeface="Arial"/>
                        </a:rPr>
                        <a:t>(axi-cel)</a:t>
                      </a:r>
                      <a:endParaRPr sz="800">
                        <a:latin typeface="Arial"/>
                        <a:cs typeface="Arial"/>
                      </a:endParaRPr>
                    </a:p>
                  </a:txBody>
                  <a:tcPr marL="0" marR="0" marB="0" marT="26034">
                    <a:lnL w="6350">
                      <a:solidFill>
                        <a:srgbClr val="000000"/>
                      </a:solidFill>
                      <a:prstDash val="solid"/>
                    </a:lnL>
                    <a:lnR w="6350">
                      <a:solidFill>
                        <a:srgbClr val="000000"/>
                      </a:solidFill>
                      <a:prstDash val="solid"/>
                    </a:lnR>
                    <a:lnB w="6350">
                      <a:solidFill>
                        <a:srgbClr val="000000"/>
                      </a:solidFill>
                      <a:prstDash val="solid"/>
                    </a:lnB>
                    <a:solidFill>
                      <a:srgbClr val="C00000"/>
                    </a:solidFill>
                  </a:tcPr>
                </a:tc>
                <a:tc>
                  <a:txBody>
                    <a:bodyPr/>
                    <a:lstStyle/>
                    <a:p>
                      <a:pPr marL="69850" marR="547370">
                        <a:lnSpc>
                          <a:spcPts val="910"/>
                        </a:lnSpc>
                        <a:spcBef>
                          <a:spcPts val="204"/>
                        </a:spcBef>
                      </a:pPr>
                      <a:r>
                        <a:rPr dirty="0" sz="800" spc="-10" b="1">
                          <a:solidFill>
                            <a:srgbClr val="FFFFFF"/>
                          </a:solidFill>
                          <a:latin typeface="Arial"/>
                          <a:cs typeface="Arial"/>
                        </a:rPr>
                        <a:t>Kymriah  </a:t>
                      </a:r>
                      <a:r>
                        <a:rPr dirty="0" sz="800" b="1">
                          <a:solidFill>
                            <a:srgbClr val="FFFFFF"/>
                          </a:solidFill>
                          <a:latin typeface="Arial"/>
                          <a:cs typeface="Arial"/>
                        </a:rPr>
                        <a:t>(t</a:t>
                      </a:r>
                      <a:r>
                        <a:rPr dirty="0" sz="800" spc="-5" b="1">
                          <a:solidFill>
                            <a:srgbClr val="FFFFFF"/>
                          </a:solidFill>
                          <a:latin typeface="Arial"/>
                          <a:cs typeface="Arial"/>
                        </a:rPr>
                        <a:t>i</a:t>
                      </a:r>
                      <a:r>
                        <a:rPr dirty="0" sz="800" spc="15" b="1">
                          <a:solidFill>
                            <a:srgbClr val="FFFFFF"/>
                          </a:solidFill>
                          <a:latin typeface="Arial"/>
                          <a:cs typeface="Arial"/>
                        </a:rPr>
                        <a:t>s</a:t>
                      </a:r>
                      <a:r>
                        <a:rPr dirty="0" sz="800" spc="-5" b="1">
                          <a:solidFill>
                            <a:srgbClr val="FFFFFF"/>
                          </a:solidFill>
                          <a:latin typeface="Arial"/>
                          <a:cs typeface="Arial"/>
                        </a:rPr>
                        <a:t>a</a:t>
                      </a:r>
                      <a:r>
                        <a:rPr dirty="0" sz="800" b="1">
                          <a:solidFill>
                            <a:srgbClr val="FFFFFF"/>
                          </a:solidFill>
                          <a:latin typeface="Arial"/>
                          <a:cs typeface="Arial"/>
                        </a:rPr>
                        <a:t>-</a:t>
                      </a:r>
                      <a:r>
                        <a:rPr dirty="0" sz="800" spc="15" b="1">
                          <a:solidFill>
                            <a:srgbClr val="FFFFFF"/>
                          </a:solidFill>
                          <a:latin typeface="Arial"/>
                          <a:cs typeface="Arial"/>
                        </a:rPr>
                        <a:t>c</a:t>
                      </a:r>
                      <a:r>
                        <a:rPr dirty="0" sz="800" spc="-10" b="1">
                          <a:solidFill>
                            <a:srgbClr val="FFFFFF"/>
                          </a:solidFill>
                          <a:latin typeface="Arial"/>
                          <a:cs typeface="Arial"/>
                        </a:rPr>
                        <a:t>e</a:t>
                      </a:r>
                      <a:r>
                        <a:rPr dirty="0" sz="800" spc="-5" b="1">
                          <a:solidFill>
                            <a:srgbClr val="FFFFFF"/>
                          </a:solidFill>
                          <a:latin typeface="Arial"/>
                          <a:cs typeface="Arial"/>
                        </a:rPr>
                        <a:t>l</a:t>
                      </a:r>
                      <a:r>
                        <a:rPr dirty="0" sz="800" b="1">
                          <a:solidFill>
                            <a:srgbClr val="FFFFFF"/>
                          </a:solidFill>
                          <a:latin typeface="Arial"/>
                          <a:cs typeface="Arial"/>
                        </a:rPr>
                        <a:t>)</a:t>
                      </a:r>
                      <a:endParaRPr sz="800">
                        <a:latin typeface="Arial"/>
                        <a:cs typeface="Arial"/>
                      </a:endParaRPr>
                    </a:p>
                  </a:txBody>
                  <a:tcPr marL="0" marR="0" marB="0" marT="26034">
                    <a:lnL w="6350">
                      <a:solidFill>
                        <a:srgbClr val="000000"/>
                      </a:solidFill>
                      <a:prstDash val="solid"/>
                    </a:lnL>
                    <a:lnR w="6350">
                      <a:solidFill>
                        <a:srgbClr val="000000"/>
                      </a:solidFill>
                      <a:prstDash val="solid"/>
                    </a:lnR>
                    <a:lnB w="6350">
                      <a:solidFill>
                        <a:srgbClr val="000000"/>
                      </a:solidFill>
                      <a:prstDash val="solid"/>
                    </a:lnB>
                    <a:solidFill>
                      <a:srgbClr val="C00000"/>
                    </a:solidFill>
                  </a:tcPr>
                </a:tc>
                <a:tc>
                  <a:txBody>
                    <a:bodyPr/>
                    <a:lstStyle/>
                    <a:p>
                      <a:pPr marL="66675" marR="513715">
                        <a:lnSpc>
                          <a:spcPts val="910"/>
                        </a:lnSpc>
                        <a:spcBef>
                          <a:spcPts val="204"/>
                        </a:spcBef>
                      </a:pPr>
                      <a:r>
                        <a:rPr dirty="0" sz="800" spc="-20" b="1">
                          <a:solidFill>
                            <a:srgbClr val="FFFFFF"/>
                          </a:solidFill>
                          <a:latin typeface="Arial"/>
                          <a:cs typeface="Arial"/>
                        </a:rPr>
                        <a:t>B</a:t>
                      </a:r>
                      <a:r>
                        <a:rPr dirty="0" sz="800" spc="25" b="1">
                          <a:solidFill>
                            <a:srgbClr val="FFFFFF"/>
                          </a:solidFill>
                          <a:latin typeface="Arial"/>
                          <a:cs typeface="Arial"/>
                        </a:rPr>
                        <a:t>r</a:t>
                      </a:r>
                      <a:r>
                        <a:rPr dirty="0" sz="800" spc="-10" b="1">
                          <a:solidFill>
                            <a:srgbClr val="FFFFFF"/>
                          </a:solidFill>
                          <a:latin typeface="Arial"/>
                          <a:cs typeface="Arial"/>
                        </a:rPr>
                        <a:t>e</a:t>
                      </a:r>
                      <a:r>
                        <a:rPr dirty="0" sz="800" spc="15" b="1">
                          <a:solidFill>
                            <a:srgbClr val="FFFFFF"/>
                          </a:solidFill>
                          <a:latin typeface="Arial"/>
                          <a:cs typeface="Arial"/>
                        </a:rPr>
                        <a:t>y</a:t>
                      </a:r>
                      <a:r>
                        <a:rPr dirty="0" sz="800" spc="-10" b="1">
                          <a:solidFill>
                            <a:srgbClr val="FFFFFF"/>
                          </a:solidFill>
                          <a:latin typeface="Arial"/>
                          <a:cs typeface="Arial"/>
                        </a:rPr>
                        <a:t>a</a:t>
                      </a:r>
                      <a:r>
                        <a:rPr dirty="0" sz="800" spc="-5" b="1">
                          <a:solidFill>
                            <a:srgbClr val="FFFFFF"/>
                          </a:solidFill>
                          <a:latin typeface="Arial"/>
                          <a:cs typeface="Arial"/>
                        </a:rPr>
                        <a:t>n</a:t>
                      </a:r>
                      <a:r>
                        <a:rPr dirty="0" sz="800" spc="10" b="1">
                          <a:solidFill>
                            <a:srgbClr val="FFFFFF"/>
                          </a:solidFill>
                          <a:latin typeface="Arial"/>
                          <a:cs typeface="Arial"/>
                        </a:rPr>
                        <a:t>z</a:t>
                      </a:r>
                      <a:r>
                        <a:rPr dirty="0" sz="800" b="1">
                          <a:solidFill>
                            <a:srgbClr val="FFFFFF"/>
                          </a:solidFill>
                          <a:latin typeface="Arial"/>
                          <a:cs typeface="Arial"/>
                        </a:rPr>
                        <a:t>i  (</a:t>
                      </a:r>
                      <a:r>
                        <a:rPr dirty="0" sz="800" spc="-5" b="1">
                          <a:solidFill>
                            <a:srgbClr val="FFFFFF"/>
                          </a:solidFill>
                          <a:latin typeface="Arial"/>
                          <a:cs typeface="Arial"/>
                        </a:rPr>
                        <a:t>li</a:t>
                      </a:r>
                      <a:r>
                        <a:rPr dirty="0" sz="800" spc="15" b="1">
                          <a:solidFill>
                            <a:srgbClr val="FFFFFF"/>
                          </a:solidFill>
                          <a:latin typeface="Arial"/>
                          <a:cs typeface="Arial"/>
                        </a:rPr>
                        <a:t>s</a:t>
                      </a:r>
                      <a:r>
                        <a:rPr dirty="0" sz="800" spc="-5" b="1">
                          <a:solidFill>
                            <a:srgbClr val="FFFFFF"/>
                          </a:solidFill>
                          <a:latin typeface="Arial"/>
                          <a:cs typeface="Arial"/>
                        </a:rPr>
                        <a:t>o</a:t>
                      </a:r>
                      <a:r>
                        <a:rPr dirty="0" sz="800" b="1">
                          <a:solidFill>
                            <a:srgbClr val="FFFFFF"/>
                          </a:solidFill>
                          <a:latin typeface="Arial"/>
                          <a:cs typeface="Arial"/>
                        </a:rPr>
                        <a:t>-</a:t>
                      </a:r>
                      <a:r>
                        <a:rPr dirty="0" sz="800" spc="15" b="1">
                          <a:solidFill>
                            <a:srgbClr val="FFFFFF"/>
                          </a:solidFill>
                          <a:latin typeface="Arial"/>
                          <a:cs typeface="Arial"/>
                        </a:rPr>
                        <a:t>c</a:t>
                      </a:r>
                      <a:r>
                        <a:rPr dirty="0" sz="800" spc="-10" b="1">
                          <a:solidFill>
                            <a:srgbClr val="FFFFFF"/>
                          </a:solidFill>
                          <a:latin typeface="Arial"/>
                          <a:cs typeface="Arial"/>
                        </a:rPr>
                        <a:t>e</a:t>
                      </a:r>
                      <a:r>
                        <a:rPr dirty="0" sz="800" spc="-5" b="1">
                          <a:solidFill>
                            <a:srgbClr val="FFFFFF"/>
                          </a:solidFill>
                          <a:latin typeface="Arial"/>
                          <a:cs typeface="Arial"/>
                        </a:rPr>
                        <a:t>l</a:t>
                      </a:r>
                      <a:r>
                        <a:rPr dirty="0" sz="800" b="1">
                          <a:solidFill>
                            <a:srgbClr val="FFFFFF"/>
                          </a:solidFill>
                          <a:latin typeface="Arial"/>
                          <a:cs typeface="Arial"/>
                        </a:rPr>
                        <a:t>)</a:t>
                      </a:r>
                      <a:endParaRPr sz="800">
                        <a:latin typeface="Arial"/>
                        <a:cs typeface="Arial"/>
                      </a:endParaRPr>
                    </a:p>
                  </a:txBody>
                  <a:tcPr marL="0" marR="0" marB="0" marT="26034">
                    <a:lnL w="6350">
                      <a:solidFill>
                        <a:srgbClr val="000000"/>
                      </a:solidFill>
                      <a:prstDash val="solid"/>
                    </a:lnL>
                    <a:lnR w="6350">
                      <a:solidFill>
                        <a:srgbClr val="000000"/>
                      </a:solidFill>
                      <a:prstDash val="solid"/>
                    </a:lnR>
                    <a:lnB w="6350">
                      <a:solidFill>
                        <a:srgbClr val="000000"/>
                      </a:solidFill>
                      <a:prstDash val="solid"/>
                    </a:lnB>
                    <a:solidFill>
                      <a:srgbClr val="C00000"/>
                    </a:solidFill>
                  </a:tcPr>
                </a:tc>
                <a:tc>
                  <a:txBody>
                    <a:bodyPr/>
                    <a:lstStyle/>
                    <a:p>
                      <a:pPr marL="69850">
                        <a:lnSpc>
                          <a:spcPct val="100000"/>
                        </a:lnSpc>
                        <a:spcBef>
                          <a:spcPts val="65"/>
                        </a:spcBef>
                      </a:pPr>
                      <a:r>
                        <a:rPr dirty="0" sz="800" spc="10" b="1">
                          <a:solidFill>
                            <a:srgbClr val="FFFFFF"/>
                          </a:solidFill>
                          <a:latin typeface="Microsoft JhengHei UI"/>
                          <a:cs typeface="Microsoft JhengHei UI"/>
                        </a:rPr>
                        <a:t>倍</a:t>
                      </a:r>
                      <a:r>
                        <a:rPr dirty="0" sz="800" spc="-10" b="1">
                          <a:solidFill>
                            <a:srgbClr val="FFFFFF"/>
                          </a:solidFill>
                          <a:latin typeface="Microsoft JhengHei UI"/>
                          <a:cs typeface="Microsoft JhengHei UI"/>
                        </a:rPr>
                        <a:t>诺达</a:t>
                      </a:r>
                      <a:endParaRPr sz="800">
                        <a:latin typeface="Microsoft JhengHei UI"/>
                        <a:cs typeface="Microsoft JhengHei UI"/>
                      </a:endParaRPr>
                    </a:p>
                    <a:p>
                      <a:pPr marL="69850">
                        <a:lnSpc>
                          <a:spcPts val="915"/>
                        </a:lnSpc>
                        <a:spcBef>
                          <a:spcPts val="140"/>
                        </a:spcBef>
                      </a:pPr>
                      <a:r>
                        <a:rPr dirty="0" sz="800" spc="-5" b="1">
                          <a:solidFill>
                            <a:srgbClr val="FFFFFF"/>
                          </a:solidFill>
                          <a:latin typeface="Arial"/>
                          <a:cs typeface="Arial"/>
                        </a:rPr>
                        <a:t>(relma-cel)</a:t>
                      </a:r>
                      <a:endParaRPr sz="800">
                        <a:latin typeface="Arial"/>
                        <a:cs typeface="Arial"/>
                      </a:endParaRPr>
                    </a:p>
                  </a:txBody>
                  <a:tcPr marL="0" marR="0" marB="0" marT="8255">
                    <a:lnL w="6350">
                      <a:solidFill>
                        <a:srgbClr val="000000"/>
                      </a:solidFill>
                      <a:prstDash val="solid"/>
                    </a:lnL>
                    <a:lnB w="6350">
                      <a:solidFill>
                        <a:srgbClr val="000000"/>
                      </a:solidFill>
                      <a:prstDash val="solid"/>
                    </a:lnB>
                    <a:solidFill>
                      <a:srgbClr val="C00000"/>
                    </a:solidFill>
                  </a:tcPr>
                </a:tc>
              </a:tr>
              <a:tr h="280415">
                <a:tc>
                  <a:txBody>
                    <a:bodyPr/>
                    <a:lstStyle/>
                    <a:p>
                      <a:pPr marL="69850">
                        <a:lnSpc>
                          <a:spcPct val="100000"/>
                        </a:lnSpc>
                        <a:spcBef>
                          <a:spcPts val="495"/>
                        </a:spcBef>
                      </a:pPr>
                      <a:r>
                        <a:rPr dirty="0" sz="800" spc="-10">
                          <a:latin typeface="PMingLiU"/>
                          <a:cs typeface="PMingLiU"/>
                        </a:rPr>
                        <a:t>公司</a:t>
                      </a:r>
                      <a:endParaRPr sz="800">
                        <a:latin typeface="PMingLiU"/>
                        <a:cs typeface="PMingLiU"/>
                      </a:endParaRPr>
                    </a:p>
                  </a:txBody>
                  <a:tcPr marL="0" marR="0" marB="0" marT="6286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90"/>
                        </a:spcBef>
                      </a:pPr>
                      <a:r>
                        <a:rPr dirty="0" sz="800" spc="-5">
                          <a:latin typeface="Arial"/>
                          <a:cs typeface="Arial"/>
                        </a:rPr>
                        <a:t>Gilead/</a:t>
                      </a:r>
                      <a:r>
                        <a:rPr dirty="0" sz="800" spc="-15">
                          <a:latin typeface="Arial"/>
                          <a:cs typeface="Arial"/>
                        </a:rPr>
                        <a:t> </a:t>
                      </a:r>
                      <a:r>
                        <a:rPr dirty="0" sz="800">
                          <a:latin typeface="Arial"/>
                          <a:cs typeface="Arial"/>
                        </a:rPr>
                        <a:t>Kite</a:t>
                      </a:r>
                      <a:endParaRPr sz="800">
                        <a:latin typeface="Arial"/>
                        <a:cs typeface="Arial"/>
                      </a:endParaRPr>
                    </a:p>
                  </a:txBody>
                  <a:tcPr marL="0" marR="0" marB="0" marT="7493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90"/>
                        </a:spcBef>
                      </a:pPr>
                      <a:r>
                        <a:rPr dirty="0" sz="800" spc="-5">
                          <a:latin typeface="Arial"/>
                          <a:cs typeface="Arial"/>
                        </a:rPr>
                        <a:t>Novartis</a:t>
                      </a:r>
                      <a:endParaRPr sz="800">
                        <a:latin typeface="Arial"/>
                        <a:cs typeface="Arial"/>
                      </a:endParaRPr>
                    </a:p>
                  </a:txBody>
                  <a:tcPr marL="0" marR="0" marB="0" marT="7493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590"/>
                        </a:spcBef>
                      </a:pPr>
                      <a:r>
                        <a:rPr dirty="0" sz="800" spc="-10">
                          <a:latin typeface="Arial"/>
                          <a:cs typeface="Arial"/>
                        </a:rPr>
                        <a:t>BMS/</a:t>
                      </a:r>
                      <a:r>
                        <a:rPr dirty="0" sz="800" spc="5">
                          <a:latin typeface="Arial"/>
                          <a:cs typeface="Arial"/>
                        </a:rPr>
                        <a:t> </a:t>
                      </a:r>
                      <a:r>
                        <a:rPr dirty="0" sz="800" spc="-5">
                          <a:latin typeface="Arial"/>
                          <a:cs typeface="Arial"/>
                        </a:rPr>
                        <a:t>Juno</a:t>
                      </a:r>
                      <a:endParaRPr sz="800">
                        <a:latin typeface="Arial"/>
                        <a:cs typeface="Arial"/>
                      </a:endParaRPr>
                    </a:p>
                  </a:txBody>
                  <a:tcPr marL="0" marR="0" marB="0" marT="7493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495"/>
                        </a:spcBef>
                      </a:pPr>
                      <a:r>
                        <a:rPr dirty="0" sz="800" spc="-10">
                          <a:latin typeface="PMingLiU"/>
                          <a:cs typeface="PMingLiU"/>
                        </a:rPr>
                        <a:t>药明巨诺</a:t>
                      </a:r>
                      <a:endParaRPr sz="800">
                        <a:latin typeface="PMingLiU"/>
                        <a:cs typeface="PMingLiU"/>
                      </a:endParaRPr>
                    </a:p>
                  </a:txBody>
                  <a:tcPr marL="0" marR="0" marB="0" marT="62865">
                    <a:lnL w="6350">
                      <a:solidFill>
                        <a:srgbClr val="000000"/>
                      </a:solidFill>
                      <a:prstDash val="solid"/>
                    </a:lnL>
                    <a:lnT w="6350">
                      <a:solidFill>
                        <a:srgbClr val="000000"/>
                      </a:solidFill>
                      <a:prstDash val="solid"/>
                    </a:lnT>
                    <a:lnB w="6350">
                      <a:solidFill>
                        <a:srgbClr val="000000"/>
                      </a:solidFill>
                      <a:prstDash val="solid"/>
                    </a:lnB>
                  </a:tcPr>
                </a:tc>
              </a:tr>
              <a:tr h="239177">
                <a:tc>
                  <a:txBody>
                    <a:bodyPr/>
                    <a:lstStyle/>
                    <a:p>
                      <a:pPr marL="69850">
                        <a:lnSpc>
                          <a:spcPct val="100000"/>
                        </a:lnSpc>
                        <a:spcBef>
                          <a:spcPts val="520"/>
                        </a:spcBef>
                      </a:pPr>
                      <a:r>
                        <a:rPr dirty="0" sz="800" spc="-10">
                          <a:latin typeface="PMingLiU"/>
                          <a:cs typeface="PMingLiU"/>
                        </a:rPr>
                        <a:t>临床研究</a:t>
                      </a:r>
                      <a:endParaRPr sz="800">
                        <a:latin typeface="PMingLiU"/>
                        <a:cs typeface="PMingLiU"/>
                      </a:endParaRPr>
                    </a:p>
                  </a:txBody>
                  <a:tcPr marL="0" marR="0" marB="0" marT="66040">
                    <a:lnR w="6350">
                      <a:solidFill>
                        <a:srgbClr val="000000"/>
                      </a:solidFill>
                      <a:prstDash val="solid"/>
                    </a:lnR>
                    <a:lnT w="6350">
                      <a:solidFill>
                        <a:srgbClr val="000000"/>
                      </a:solidFill>
                      <a:prstDash val="solid"/>
                    </a:lnT>
                  </a:tcPr>
                </a:tc>
                <a:tc>
                  <a:txBody>
                    <a:bodyPr/>
                    <a:lstStyle/>
                    <a:p>
                      <a:pPr marL="69850">
                        <a:lnSpc>
                          <a:spcPct val="100000"/>
                        </a:lnSpc>
                        <a:spcBef>
                          <a:spcPts val="590"/>
                        </a:spcBef>
                      </a:pPr>
                      <a:r>
                        <a:rPr dirty="0" sz="800" spc="-5">
                          <a:latin typeface="Arial"/>
                          <a:cs typeface="Arial"/>
                        </a:rPr>
                        <a:t>ZUMA-1</a:t>
                      </a:r>
                      <a:endParaRPr sz="800">
                        <a:latin typeface="Arial"/>
                        <a:cs typeface="Arial"/>
                      </a:endParaRPr>
                    </a:p>
                  </a:txBody>
                  <a:tcPr marL="0" marR="0" marB="0" marT="7493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9850">
                        <a:lnSpc>
                          <a:spcPct val="100000"/>
                        </a:lnSpc>
                        <a:spcBef>
                          <a:spcPts val="590"/>
                        </a:spcBef>
                      </a:pPr>
                      <a:r>
                        <a:rPr dirty="0" sz="800" spc="-10">
                          <a:latin typeface="Arial"/>
                          <a:cs typeface="Arial"/>
                        </a:rPr>
                        <a:t>JULIET</a:t>
                      </a:r>
                      <a:endParaRPr sz="800">
                        <a:latin typeface="Arial"/>
                        <a:cs typeface="Arial"/>
                      </a:endParaRPr>
                    </a:p>
                  </a:txBody>
                  <a:tcPr marL="0" marR="0" marB="0" marT="7493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6675">
                        <a:lnSpc>
                          <a:spcPct val="100000"/>
                        </a:lnSpc>
                        <a:spcBef>
                          <a:spcPts val="590"/>
                        </a:spcBef>
                      </a:pPr>
                      <a:r>
                        <a:rPr dirty="0" sz="800" spc="-5">
                          <a:latin typeface="Arial"/>
                          <a:cs typeface="Arial"/>
                        </a:rPr>
                        <a:t>TRANSCEND</a:t>
                      </a:r>
                      <a:endParaRPr sz="800">
                        <a:latin typeface="Arial"/>
                        <a:cs typeface="Arial"/>
                      </a:endParaRPr>
                    </a:p>
                  </a:txBody>
                  <a:tcPr marL="0" marR="0" marB="0" marT="7493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9850">
                        <a:lnSpc>
                          <a:spcPct val="100000"/>
                        </a:lnSpc>
                        <a:spcBef>
                          <a:spcPts val="590"/>
                        </a:spcBef>
                      </a:pPr>
                      <a:r>
                        <a:rPr dirty="0" sz="800" spc="-5">
                          <a:latin typeface="Arial"/>
                          <a:cs typeface="Arial"/>
                        </a:rPr>
                        <a:t>RELIANCE</a:t>
                      </a:r>
                      <a:endParaRPr sz="800">
                        <a:latin typeface="Arial"/>
                        <a:cs typeface="Arial"/>
                      </a:endParaRPr>
                    </a:p>
                  </a:txBody>
                  <a:tcPr marL="0" marR="0" marB="0" marT="74930">
                    <a:lnL w="6350">
                      <a:solidFill>
                        <a:srgbClr val="000000"/>
                      </a:solidFill>
                      <a:prstDash val="solid"/>
                    </a:lnL>
                    <a:lnT w="6350">
                      <a:solidFill>
                        <a:srgbClr val="000000"/>
                      </a:solidFill>
                      <a:prstDash val="solid"/>
                    </a:lnT>
                  </a:tcPr>
                </a:tc>
              </a:tr>
              <a:tr h="187796">
                <a:tc>
                  <a:txBody>
                    <a:bodyPr/>
                    <a:lstStyle/>
                    <a:p>
                      <a:pPr marL="69850">
                        <a:lnSpc>
                          <a:spcPct val="100000"/>
                        </a:lnSpc>
                        <a:spcBef>
                          <a:spcPts val="295"/>
                        </a:spcBef>
                      </a:pPr>
                      <a:r>
                        <a:rPr dirty="0" sz="800" spc="-10">
                          <a:latin typeface="PMingLiU"/>
                          <a:cs typeface="PMingLiU"/>
                        </a:rPr>
                        <a:t>中位随</a:t>
                      </a:r>
                      <a:r>
                        <a:rPr dirty="0" sz="800" spc="10">
                          <a:latin typeface="PMingLiU"/>
                          <a:cs typeface="PMingLiU"/>
                        </a:rPr>
                        <a:t>访</a:t>
                      </a:r>
                      <a:r>
                        <a:rPr dirty="0" sz="800" spc="-10">
                          <a:latin typeface="PMingLiU"/>
                          <a:cs typeface="PMingLiU"/>
                        </a:rPr>
                        <a:t>时间</a:t>
                      </a:r>
                      <a:endParaRPr sz="800">
                        <a:latin typeface="PMingLiU"/>
                        <a:cs typeface="PMingLiU"/>
                      </a:endParaRPr>
                    </a:p>
                  </a:txBody>
                  <a:tcPr marL="0" marR="0" marB="0" marT="37465">
                    <a:lnR w="6350">
                      <a:solidFill>
                        <a:srgbClr val="000000"/>
                      </a:solidFill>
                      <a:prstDash val="solid"/>
                    </a:lnR>
                    <a:lnB w="6350">
                      <a:solidFill>
                        <a:srgbClr val="000000"/>
                      </a:solidFill>
                      <a:prstDash val="solid"/>
                    </a:lnB>
                  </a:tcPr>
                </a:tc>
                <a:tc>
                  <a:txBody>
                    <a:bodyPr/>
                    <a:lstStyle/>
                    <a:p>
                      <a:pPr marL="69850">
                        <a:lnSpc>
                          <a:spcPct val="100000"/>
                        </a:lnSpc>
                        <a:spcBef>
                          <a:spcPts val="365"/>
                        </a:spcBef>
                      </a:pPr>
                      <a:r>
                        <a:rPr dirty="0" sz="800" spc="-5">
                          <a:latin typeface="Arial"/>
                          <a:cs typeface="Arial"/>
                        </a:rPr>
                        <a:t>63.1m</a:t>
                      </a:r>
                      <a:endParaRPr sz="800">
                        <a:latin typeface="Arial"/>
                        <a:cs typeface="Arial"/>
                      </a:endParaRPr>
                    </a:p>
                  </a:txBody>
                  <a:tcPr marL="0" marR="0" marB="0" marT="46355">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9850">
                        <a:lnSpc>
                          <a:spcPct val="100000"/>
                        </a:lnSpc>
                        <a:spcBef>
                          <a:spcPts val="365"/>
                        </a:spcBef>
                      </a:pPr>
                      <a:r>
                        <a:rPr dirty="0" sz="800" spc="-5">
                          <a:latin typeface="Arial"/>
                          <a:cs typeface="Arial"/>
                        </a:rPr>
                        <a:t>40.3m</a:t>
                      </a:r>
                      <a:endParaRPr sz="800">
                        <a:latin typeface="Arial"/>
                        <a:cs typeface="Arial"/>
                      </a:endParaRPr>
                    </a:p>
                  </a:txBody>
                  <a:tcPr marL="0" marR="0" marB="0" marT="46355">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6675">
                        <a:lnSpc>
                          <a:spcPct val="100000"/>
                        </a:lnSpc>
                        <a:spcBef>
                          <a:spcPts val="365"/>
                        </a:spcBef>
                      </a:pPr>
                      <a:r>
                        <a:rPr dirty="0" sz="800" spc="-5">
                          <a:latin typeface="Arial"/>
                          <a:cs typeface="Arial"/>
                        </a:rPr>
                        <a:t>24m</a:t>
                      </a:r>
                      <a:endParaRPr sz="800">
                        <a:latin typeface="Arial"/>
                        <a:cs typeface="Arial"/>
                      </a:endParaRPr>
                    </a:p>
                  </a:txBody>
                  <a:tcPr marL="0" marR="0" marB="0" marT="46355">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9850">
                        <a:lnSpc>
                          <a:spcPct val="100000"/>
                        </a:lnSpc>
                        <a:spcBef>
                          <a:spcPts val="365"/>
                        </a:spcBef>
                      </a:pPr>
                      <a:r>
                        <a:rPr dirty="0" sz="800" spc="-5">
                          <a:latin typeface="Arial"/>
                          <a:cs typeface="Arial"/>
                        </a:rPr>
                        <a:t>17.9m</a:t>
                      </a:r>
                      <a:endParaRPr sz="800">
                        <a:latin typeface="Arial"/>
                        <a:cs typeface="Arial"/>
                      </a:endParaRPr>
                    </a:p>
                  </a:txBody>
                  <a:tcPr marL="0" marR="0" marB="0" marT="46355">
                    <a:lnL w="6350">
                      <a:solidFill>
                        <a:srgbClr val="000000"/>
                      </a:solidFill>
                      <a:prstDash val="solid"/>
                    </a:lnL>
                    <a:lnB w="6350">
                      <a:solidFill>
                        <a:srgbClr val="000000"/>
                      </a:solidFill>
                      <a:prstDash val="solid"/>
                    </a:lnB>
                  </a:tcPr>
                </a:tc>
              </a:tr>
              <a:tr h="144562">
                <a:tc>
                  <a:txBody>
                    <a:bodyPr/>
                    <a:lstStyle/>
                    <a:p>
                      <a:pPr marL="69850">
                        <a:lnSpc>
                          <a:spcPct val="100000"/>
                        </a:lnSpc>
                        <a:spcBef>
                          <a:spcPts val="15"/>
                        </a:spcBef>
                      </a:pPr>
                      <a:r>
                        <a:rPr dirty="0" sz="800" spc="-10">
                          <a:latin typeface="PMingLiU"/>
                          <a:cs typeface="PMingLiU"/>
                        </a:rPr>
                        <a:t>输注患</a:t>
                      </a:r>
                      <a:r>
                        <a:rPr dirty="0" sz="800" spc="10">
                          <a:latin typeface="PMingLiU"/>
                          <a:cs typeface="PMingLiU"/>
                        </a:rPr>
                        <a:t>者</a:t>
                      </a:r>
                      <a:r>
                        <a:rPr dirty="0" sz="800" spc="-10">
                          <a:latin typeface="PMingLiU"/>
                          <a:cs typeface="PMingLiU"/>
                        </a:rPr>
                        <a:t>数</a:t>
                      </a:r>
                      <a:endParaRPr sz="800">
                        <a:latin typeface="PMingLiU"/>
                        <a:cs typeface="PMingLiU"/>
                      </a:endParaRPr>
                    </a:p>
                  </a:txBody>
                  <a:tcPr marL="0" marR="0" marB="0" marT="1905">
                    <a:lnR w="6350">
                      <a:solidFill>
                        <a:srgbClr val="000000"/>
                      </a:solidFill>
                      <a:prstDash val="solid"/>
                    </a:lnR>
                    <a:lnT w="6350">
                      <a:solidFill>
                        <a:srgbClr val="000000"/>
                      </a:solidFill>
                      <a:prstDash val="solid"/>
                    </a:lnT>
                    <a:solidFill>
                      <a:srgbClr val="F1F1F1"/>
                    </a:solidFill>
                  </a:tcPr>
                </a:tc>
                <a:tc>
                  <a:txBody>
                    <a:bodyPr/>
                    <a:lstStyle/>
                    <a:p>
                      <a:pPr marL="69850">
                        <a:lnSpc>
                          <a:spcPts val="950"/>
                        </a:lnSpc>
                        <a:spcBef>
                          <a:spcPts val="85"/>
                        </a:spcBef>
                      </a:pPr>
                      <a:r>
                        <a:rPr dirty="0" sz="800" spc="-5">
                          <a:latin typeface="Arial"/>
                          <a:cs typeface="Arial"/>
                        </a:rPr>
                        <a:t>101</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solidFill>
                      <a:srgbClr val="F1F1F1"/>
                    </a:solidFill>
                  </a:tcPr>
                </a:tc>
                <a:tc>
                  <a:txBody>
                    <a:bodyPr/>
                    <a:lstStyle/>
                    <a:p>
                      <a:pPr marL="69850">
                        <a:lnSpc>
                          <a:spcPts val="950"/>
                        </a:lnSpc>
                        <a:spcBef>
                          <a:spcPts val="85"/>
                        </a:spcBef>
                      </a:pPr>
                      <a:r>
                        <a:rPr dirty="0" sz="800" spc="-5">
                          <a:latin typeface="Arial"/>
                          <a:cs typeface="Arial"/>
                        </a:rPr>
                        <a:t>115</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solidFill>
                      <a:srgbClr val="F1F1F1"/>
                    </a:solidFill>
                  </a:tcPr>
                </a:tc>
                <a:tc>
                  <a:txBody>
                    <a:bodyPr/>
                    <a:lstStyle/>
                    <a:p>
                      <a:pPr marL="66675">
                        <a:lnSpc>
                          <a:spcPts val="950"/>
                        </a:lnSpc>
                        <a:spcBef>
                          <a:spcPts val="85"/>
                        </a:spcBef>
                      </a:pPr>
                      <a:r>
                        <a:rPr dirty="0" sz="800" spc="-5">
                          <a:latin typeface="Arial"/>
                          <a:cs typeface="Arial"/>
                        </a:rPr>
                        <a:t>269</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solidFill>
                      <a:srgbClr val="F1F1F1"/>
                    </a:solidFill>
                  </a:tcPr>
                </a:tc>
                <a:tc>
                  <a:txBody>
                    <a:bodyPr/>
                    <a:lstStyle/>
                    <a:p>
                      <a:pPr marL="69850">
                        <a:lnSpc>
                          <a:spcPts val="950"/>
                        </a:lnSpc>
                        <a:spcBef>
                          <a:spcPts val="85"/>
                        </a:spcBef>
                      </a:pPr>
                      <a:r>
                        <a:rPr dirty="0" sz="800" spc="-15">
                          <a:latin typeface="Arial"/>
                          <a:cs typeface="Arial"/>
                        </a:rPr>
                        <a:t>59</a:t>
                      </a:r>
                      <a:endParaRPr sz="800">
                        <a:latin typeface="Arial"/>
                        <a:cs typeface="Arial"/>
                      </a:endParaRPr>
                    </a:p>
                  </a:txBody>
                  <a:tcPr marL="0" marR="0" marB="0" marT="10795">
                    <a:lnL w="6350">
                      <a:solidFill>
                        <a:srgbClr val="000000"/>
                      </a:solidFill>
                      <a:prstDash val="solid"/>
                    </a:lnL>
                    <a:lnT w="6350">
                      <a:solidFill>
                        <a:srgbClr val="000000"/>
                      </a:solidFill>
                      <a:prstDash val="solid"/>
                    </a:lnT>
                    <a:solidFill>
                      <a:srgbClr val="F1F1F1"/>
                    </a:solidFill>
                  </a:tcPr>
                </a:tc>
              </a:tr>
              <a:tr h="147828">
                <a:tc>
                  <a:txBody>
                    <a:bodyPr/>
                    <a:lstStyle/>
                    <a:p>
                      <a:pPr marL="69850">
                        <a:lnSpc>
                          <a:spcPct val="100000"/>
                        </a:lnSpc>
                        <a:spcBef>
                          <a:spcPts val="50"/>
                        </a:spcBef>
                      </a:pPr>
                      <a:r>
                        <a:rPr dirty="0" sz="800" spc="-10">
                          <a:latin typeface="PMingLiU"/>
                          <a:cs typeface="PMingLiU"/>
                        </a:rPr>
                        <a:t>中位年龄</a:t>
                      </a:r>
                      <a:endParaRPr sz="800">
                        <a:latin typeface="PMingLiU"/>
                        <a:cs typeface="PMingLiU"/>
                      </a:endParaRPr>
                    </a:p>
                  </a:txBody>
                  <a:tcPr marL="0" marR="0" marB="0" marT="6350">
                    <a:lnR w="6350">
                      <a:solidFill>
                        <a:srgbClr val="000000"/>
                      </a:solidFill>
                      <a:prstDash val="solid"/>
                    </a:lnR>
                    <a:solidFill>
                      <a:srgbClr val="F1F1F1"/>
                    </a:solidFill>
                  </a:tcPr>
                </a:tc>
                <a:tc>
                  <a:txBody>
                    <a:bodyPr/>
                    <a:lstStyle/>
                    <a:p>
                      <a:pPr marL="69850">
                        <a:lnSpc>
                          <a:spcPts val="940"/>
                        </a:lnSpc>
                        <a:spcBef>
                          <a:spcPts val="125"/>
                        </a:spcBef>
                      </a:pPr>
                      <a:r>
                        <a:rPr dirty="0" sz="800" spc="-15">
                          <a:latin typeface="Arial"/>
                          <a:cs typeface="Arial"/>
                        </a:rPr>
                        <a:t>58</a:t>
                      </a:r>
                      <a:endParaRPr sz="800">
                        <a:latin typeface="Arial"/>
                        <a:cs typeface="Arial"/>
                      </a:endParaRPr>
                    </a:p>
                  </a:txBody>
                  <a:tcPr marL="0" marR="0" marB="0" marT="15875">
                    <a:lnL w="6350">
                      <a:solidFill>
                        <a:srgbClr val="000000"/>
                      </a:solidFill>
                      <a:prstDash val="solid"/>
                    </a:lnL>
                    <a:lnR w="6350">
                      <a:solidFill>
                        <a:srgbClr val="000000"/>
                      </a:solidFill>
                      <a:prstDash val="solid"/>
                    </a:lnR>
                    <a:solidFill>
                      <a:srgbClr val="F1F1F1"/>
                    </a:solidFill>
                  </a:tcPr>
                </a:tc>
                <a:tc>
                  <a:txBody>
                    <a:bodyPr/>
                    <a:lstStyle/>
                    <a:p>
                      <a:pPr marL="69850">
                        <a:lnSpc>
                          <a:spcPts val="940"/>
                        </a:lnSpc>
                        <a:spcBef>
                          <a:spcPts val="125"/>
                        </a:spcBef>
                      </a:pPr>
                      <a:r>
                        <a:rPr dirty="0" sz="800" spc="-15">
                          <a:latin typeface="Arial"/>
                          <a:cs typeface="Arial"/>
                        </a:rPr>
                        <a:t>56</a:t>
                      </a:r>
                      <a:endParaRPr sz="800">
                        <a:latin typeface="Arial"/>
                        <a:cs typeface="Arial"/>
                      </a:endParaRPr>
                    </a:p>
                  </a:txBody>
                  <a:tcPr marL="0" marR="0" marB="0" marT="15875">
                    <a:lnL w="6350">
                      <a:solidFill>
                        <a:srgbClr val="000000"/>
                      </a:solidFill>
                      <a:prstDash val="solid"/>
                    </a:lnL>
                    <a:lnR w="6350">
                      <a:solidFill>
                        <a:srgbClr val="000000"/>
                      </a:solidFill>
                      <a:prstDash val="solid"/>
                    </a:lnR>
                    <a:solidFill>
                      <a:srgbClr val="F1F1F1"/>
                    </a:solidFill>
                  </a:tcPr>
                </a:tc>
                <a:tc>
                  <a:txBody>
                    <a:bodyPr/>
                    <a:lstStyle/>
                    <a:p>
                      <a:pPr marL="66675">
                        <a:lnSpc>
                          <a:spcPts val="940"/>
                        </a:lnSpc>
                        <a:spcBef>
                          <a:spcPts val="125"/>
                        </a:spcBef>
                      </a:pPr>
                      <a:r>
                        <a:rPr dirty="0" sz="800" spc="-15">
                          <a:latin typeface="Arial"/>
                          <a:cs typeface="Arial"/>
                        </a:rPr>
                        <a:t>63</a:t>
                      </a:r>
                      <a:endParaRPr sz="800">
                        <a:latin typeface="Arial"/>
                        <a:cs typeface="Arial"/>
                      </a:endParaRPr>
                    </a:p>
                  </a:txBody>
                  <a:tcPr marL="0" marR="0" marB="0" marT="15875">
                    <a:lnL w="6350">
                      <a:solidFill>
                        <a:srgbClr val="000000"/>
                      </a:solidFill>
                      <a:prstDash val="solid"/>
                    </a:lnL>
                    <a:lnR w="6350">
                      <a:solidFill>
                        <a:srgbClr val="000000"/>
                      </a:solidFill>
                      <a:prstDash val="solid"/>
                    </a:lnR>
                    <a:solidFill>
                      <a:srgbClr val="F1F1F1"/>
                    </a:solidFill>
                  </a:tcPr>
                </a:tc>
                <a:tc>
                  <a:txBody>
                    <a:bodyPr/>
                    <a:lstStyle/>
                    <a:p>
                      <a:pPr marL="69850">
                        <a:lnSpc>
                          <a:spcPts val="940"/>
                        </a:lnSpc>
                        <a:spcBef>
                          <a:spcPts val="125"/>
                        </a:spcBef>
                      </a:pPr>
                      <a:r>
                        <a:rPr dirty="0" sz="800" spc="-15">
                          <a:latin typeface="Arial"/>
                          <a:cs typeface="Arial"/>
                        </a:rPr>
                        <a:t>56</a:t>
                      </a:r>
                      <a:endParaRPr sz="800">
                        <a:latin typeface="Arial"/>
                        <a:cs typeface="Arial"/>
                      </a:endParaRPr>
                    </a:p>
                  </a:txBody>
                  <a:tcPr marL="0" marR="0" marB="0" marT="15875">
                    <a:lnL w="6350">
                      <a:solidFill>
                        <a:srgbClr val="000000"/>
                      </a:solidFill>
                      <a:prstDash val="solid"/>
                    </a:lnL>
                    <a:solidFill>
                      <a:srgbClr val="F1F1F1"/>
                    </a:solidFill>
                  </a:tcPr>
                </a:tc>
              </a:tr>
              <a:tr h="148739">
                <a:tc>
                  <a:txBody>
                    <a:bodyPr/>
                    <a:lstStyle/>
                    <a:p>
                      <a:pPr marL="69850">
                        <a:lnSpc>
                          <a:spcPct val="100000"/>
                        </a:lnSpc>
                        <a:spcBef>
                          <a:spcPts val="40"/>
                        </a:spcBef>
                      </a:pPr>
                      <a:r>
                        <a:rPr dirty="0" sz="800" spc="-10">
                          <a:latin typeface="PMingLiU"/>
                          <a:cs typeface="PMingLiU"/>
                        </a:rPr>
                        <a:t>前线治</a:t>
                      </a:r>
                      <a:r>
                        <a:rPr dirty="0" sz="800" spc="10">
                          <a:latin typeface="PMingLiU"/>
                          <a:cs typeface="PMingLiU"/>
                        </a:rPr>
                        <a:t>疗</a:t>
                      </a:r>
                      <a:r>
                        <a:rPr dirty="0" sz="800" spc="-10">
                          <a:latin typeface="PMingLiU"/>
                          <a:cs typeface="PMingLiU"/>
                        </a:rPr>
                        <a:t>中位数</a:t>
                      </a:r>
                      <a:endParaRPr sz="800">
                        <a:latin typeface="PMingLiU"/>
                        <a:cs typeface="PMingLiU"/>
                      </a:endParaRPr>
                    </a:p>
                  </a:txBody>
                  <a:tcPr marL="0" marR="0" marB="0" marT="5080">
                    <a:lnR w="6350">
                      <a:solidFill>
                        <a:srgbClr val="000000"/>
                      </a:solidFill>
                      <a:prstDash val="solid"/>
                    </a:lnR>
                    <a:solidFill>
                      <a:srgbClr val="F1F1F1"/>
                    </a:solidFill>
                  </a:tcPr>
                </a:tc>
                <a:tc>
                  <a:txBody>
                    <a:bodyPr/>
                    <a:lstStyle/>
                    <a:p>
                      <a:pPr marL="69850">
                        <a:lnSpc>
                          <a:spcPts val="935"/>
                        </a:lnSpc>
                        <a:spcBef>
                          <a:spcPts val="135"/>
                        </a:spcBef>
                      </a:pPr>
                      <a:r>
                        <a:rPr dirty="0" sz="800">
                          <a:latin typeface="Arial"/>
                          <a:cs typeface="Arial"/>
                        </a:rPr>
                        <a:t>3</a:t>
                      </a:r>
                      <a:endParaRPr sz="800">
                        <a:latin typeface="Arial"/>
                        <a:cs typeface="Arial"/>
                      </a:endParaRPr>
                    </a:p>
                  </a:txBody>
                  <a:tcPr marL="0" marR="0" marB="0" marT="17145">
                    <a:lnL w="6350">
                      <a:solidFill>
                        <a:srgbClr val="000000"/>
                      </a:solidFill>
                      <a:prstDash val="solid"/>
                    </a:lnL>
                    <a:lnR w="6350">
                      <a:solidFill>
                        <a:srgbClr val="000000"/>
                      </a:solidFill>
                      <a:prstDash val="solid"/>
                    </a:lnR>
                    <a:solidFill>
                      <a:srgbClr val="F1F1F1"/>
                    </a:solidFill>
                  </a:tcPr>
                </a:tc>
                <a:tc>
                  <a:txBody>
                    <a:bodyPr/>
                    <a:lstStyle/>
                    <a:p>
                      <a:pPr marL="69850">
                        <a:lnSpc>
                          <a:spcPts val="935"/>
                        </a:lnSpc>
                        <a:spcBef>
                          <a:spcPts val="135"/>
                        </a:spcBef>
                      </a:pPr>
                      <a:r>
                        <a:rPr dirty="0" sz="800">
                          <a:latin typeface="Arial"/>
                          <a:cs typeface="Arial"/>
                        </a:rPr>
                        <a:t>3</a:t>
                      </a:r>
                      <a:endParaRPr sz="800">
                        <a:latin typeface="Arial"/>
                        <a:cs typeface="Arial"/>
                      </a:endParaRPr>
                    </a:p>
                  </a:txBody>
                  <a:tcPr marL="0" marR="0" marB="0" marT="17145">
                    <a:lnL w="6350">
                      <a:solidFill>
                        <a:srgbClr val="000000"/>
                      </a:solidFill>
                      <a:prstDash val="solid"/>
                    </a:lnL>
                    <a:lnR w="6350">
                      <a:solidFill>
                        <a:srgbClr val="000000"/>
                      </a:solidFill>
                      <a:prstDash val="solid"/>
                    </a:lnR>
                    <a:solidFill>
                      <a:srgbClr val="F1F1F1"/>
                    </a:solidFill>
                  </a:tcPr>
                </a:tc>
                <a:tc>
                  <a:txBody>
                    <a:bodyPr/>
                    <a:lstStyle/>
                    <a:p>
                      <a:pPr marL="66675">
                        <a:lnSpc>
                          <a:spcPts val="935"/>
                        </a:lnSpc>
                        <a:spcBef>
                          <a:spcPts val="135"/>
                        </a:spcBef>
                      </a:pPr>
                      <a:r>
                        <a:rPr dirty="0" sz="800">
                          <a:latin typeface="Arial"/>
                          <a:cs typeface="Arial"/>
                        </a:rPr>
                        <a:t>3</a:t>
                      </a:r>
                      <a:endParaRPr sz="800">
                        <a:latin typeface="Arial"/>
                        <a:cs typeface="Arial"/>
                      </a:endParaRPr>
                    </a:p>
                  </a:txBody>
                  <a:tcPr marL="0" marR="0" marB="0" marT="17145">
                    <a:lnL w="6350">
                      <a:solidFill>
                        <a:srgbClr val="000000"/>
                      </a:solidFill>
                      <a:prstDash val="solid"/>
                    </a:lnL>
                    <a:lnR w="6350">
                      <a:solidFill>
                        <a:srgbClr val="000000"/>
                      </a:solidFill>
                      <a:prstDash val="solid"/>
                    </a:lnR>
                    <a:solidFill>
                      <a:srgbClr val="F1F1F1"/>
                    </a:solidFill>
                  </a:tcPr>
                </a:tc>
                <a:tc>
                  <a:txBody>
                    <a:bodyPr/>
                    <a:lstStyle/>
                    <a:p>
                      <a:pPr marL="69850">
                        <a:lnSpc>
                          <a:spcPts val="935"/>
                        </a:lnSpc>
                        <a:spcBef>
                          <a:spcPts val="135"/>
                        </a:spcBef>
                      </a:pPr>
                      <a:r>
                        <a:rPr dirty="0" sz="800">
                          <a:latin typeface="Arial"/>
                          <a:cs typeface="Arial"/>
                        </a:rPr>
                        <a:t>2</a:t>
                      </a:r>
                      <a:endParaRPr sz="800">
                        <a:latin typeface="Arial"/>
                        <a:cs typeface="Arial"/>
                      </a:endParaRPr>
                    </a:p>
                  </a:txBody>
                  <a:tcPr marL="0" marR="0" marB="0" marT="17145">
                    <a:lnL w="6350">
                      <a:solidFill>
                        <a:srgbClr val="000000"/>
                      </a:solidFill>
                      <a:prstDash val="solid"/>
                    </a:lnL>
                    <a:solidFill>
                      <a:srgbClr val="F1F1F1"/>
                    </a:solidFill>
                  </a:tcPr>
                </a:tc>
              </a:tr>
              <a:tr h="169776">
                <a:tc>
                  <a:txBody>
                    <a:bodyPr/>
                    <a:lstStyle/>
                    <a:p>
                      <a:pPr marL="69850">
                        <a:lnSpc>
                          <a:spcPct val="100000"/>
                        </a:lnSpc>
                        <a:spcBef>
                          <a:spcPts val="45"/>
                        </a:spcBef>
                      </a:pPr>
                      <a:r>
                        <a:rPr dirty="0" sz="800" spc="-10">
                          <a:latin typeface="PMingLiU"/>
                          <a:cs typeface="PMingLiU"/>
                        </a:rPr>
                        <a:t>中位回</a:t>
                      </a:r>
                      <a:r>
                        <a:rPr dirty="0" sz="800" spc="10">
                          <a:latin typeface="PMingLiU"/>
                          <a:cs typeface="PMingLiU"/>
                        </a:rPr>
                        <a:t>输</a:t>
                      </a:r>
                      <a:r>
                        <a:rPr dirty="0" sz="800" spc="-10">
                          <a:latin typeface="PMingLiU"/>
                          <a:cs typeface="PMingLiU"/>
                        </a:rPr>
                        <a:t>时间</a:t>
                      </a:r>
                      <a:endParaRPr sz="800">
                        <a:latin typeface="PMingLiU"/>
                        <a:cs typeface="PMingLiU"/>
                      </a:endParaRPr>
                    </a:p>
                  </a:txBody>
                  <a:tcPr marL="0" marR="0" marB="0" marT="5715">
                    <a:lnR w="6350">
                      <a:solidFill>
                        <a:srgbClr val="000000"/>
                      </a:solidFill>
                      <a:prstDash val="solid"/>
                    </a:lnR>
                    <a:solidFill>
                      <a:srgbClr val="F1F1F1"/>
                    </a:solidFill>
                  </a:tcPr>
                </a:tc>
                <a:tc>
                  <a:txBody>
                    <a:bodyPr/>
                    <a:lstStyle/>
                    <a:p>
                      <a:pPr marL="69850">
                        <a:lnSpc>
                          <a:spcPct val="100000"/>
                        </a:lnSpc>
                        <a:spcBef>
                          <a:spcPts val="114"/>
                        </a:spcBef>
                      </a:pPr>
                      <a:r>
                        <a:rPr dirty="0" sz="800" spc="-5">
                          <a:latin typeface="Arial"/>
                          <a:cs typeface="Arial"/>
                        </a:rPr>
                        <a:t>17d</a:t>
                      </a:r>
                      <a:endParaRPr sz="800">
                        <a:latin typeface="Arial"/>
                        <a:cs typeface="Arial"/>
                      </a:endParaRPr>
                    </a:p>
                  </a:txBody>
                  <a:tcPr marL="0" marR="0" marB="0" marT="14604">
                    <a:lnL w="6350">
                      <a:solidFill>
                        <a:srgbClr val="000000"/>
                      </a:solidFill>
                      <a:prstDash val="solid"/>
                    </a:lnL>
                    <a:lnR w="6350">
                      <a:solidFill>
                        <a:srgbClr val="000000"/>
                      </a:solidFill>
                      <a:prstDash val="solid"/>
                    </a:lnR>
                    <a:solidFill>
                      <a:srgbClr val="F1F1F1"/>
                    </a:solidFill>
                  </a:tcPr>
                </a:tc>
                <a:tc>
                  <a:txBody>
                    <a:bodyPr/>
                    <a:lstStyle/>
                    <a:p>
                      <a:pPr marL="69850">
                        <a:lnSpc>
                          <a:spcPct val="100000"/>
                        </a:lnSpc>
                        <a:spcBef>
                          <a:spcPts val="114"/>
                        </a:spcBef>
                      </a:pPr>
                      <a:r>
                        <a:rPr dirty="0" sz="800" spc="-5">
                          <a:latin typeface="Arial"/>
                          <a:cs typeface="Arial"/>
                        </a:rPr>
                        <a:t>54d</a:t>
                      </a:r>
                      <a:endParaRPr sz="800">
                        <a:latin typeface="Arial"/>
                        <a:cs typeface="Arial"/>
                      </a:endParaRPr>
                    </a:p>
                  </a:txBody>
                  <a:tcPr marL="0" marR="0" marB="0" marT="14604">
                    <a:lnL w="6350">
                      <a:solidFill>
                        <a:srgbClr val="000000"/>
                      </a:solidFill>
                      <a:prstDash val="solid"/>
                    </a:lnL>
                    <a:lnR w="6350">
                      <a:solidFill>
                        <a:srgbClr val="000000"/>
                      </a:solidFill>
                      <a:prstDash val="solid"/>
                    </a:lnR>
                    <a:solidFill>
                      <a:srgbClr val="F1F1F1"/>
                    </a:solidFill>
                  </a:tcPr>
                </a:tc>
                <a:tc>
                  <a:txBody>
                    <a:bodyPr/>
                    <a:lstStyle/>
                    <a:p>
                      <a:pPr marL="66675">
                        <a:lnSpc>
                          <a:spcPct val="100000"/>
                        </a:lnSpc>
                        <a:spcBef>
                          <a:spcPts val="114"/>
                        </a:spcBef>
                      </a:pPr>
                      <a:r>
                        <a:rPr dirty="0" sz="800" spc="-5">
                          <a:latin typeface="Arial"/>
                          <a:cs typeface="Arial"/>
                        </a:rPr>
                        <a:t>37d</a:t>
                      </a:r>
                      <a:endParaRPr sz="800">
                        <a:latin typeface="Arial"/>
                        <a:cs typeface="Arial"/>
                      </a:endParaRPr>
                    </a:p>
                  </a:txBody>
                  <a:tcPr marL="0" marR="0" marB="0" marT="14604">
                    <a:lnL w="6350">
                      <a:solidFill>
                        <a:srgbClr val="000000"/>
                      </a:solidFill>
                      <a:prstDash val="solid"/>
                    </a:lnL>
                    <a:lnR w="6350">
                      <a:solidFill>
                        <a:srgbClr val="000000"/>
                      </a:solidFill>
                      <a:prstDash val="solid"/>
                    </a:lnR>
                    <a:solidFill>
                      <a:srgbClr val="F1F1F1"/>
                    </a:solidFill>
                  </a:tcPr>
                </a:tc>
                <a:tc>
                  <a:txBody>
                    <a:bodyPr/>
                    <a:lstStyle/>
                    <a:p>
                      <a:pPr marL="69850">
                        <a:lnSpc>
                          <a:spcPct val="100000"/>
                        </a:lnSpc>
                        <a:spcBef>
                          <a:spcPts val="114"/>
                        </a:spcBef>
                      </a:pPr>
                      <a:r>
                        <a:rPr dirty="0" sz="800" spc="-5">
                          <a:latin typeface="Arial"/>
                          <a:cs typeface="Arial"/>
                        </a:rPr>
                        <a:t>19d</a:t>
                      </a:r>
                      <a:endParaRPr sz="800">
                        <a:latin typeface="Arial"/>
                        <a:cs typeface="Arial"/>
                      </a:endParaRPr>
                    </a:p>
                  </a:txBody>
                  <a:tcPr marL="0" marR="0" marB="0" marT="14604">
                    <a:lnL w="6350">
                      <a:solidFill>
                        <a:srgbClr val="000000"/>
                      </a:solidFill>
                      <a:prstDash val="solid"/>
                    </a:lnL>
                    <a:solidFill>
                      <a:srgbClr val="F1F1F1"/>
                    </a:solidFill>
                  </a:tcPr>
                </a:tc>
              </a:tr>
              <a:tr h="190626">
                <a:tc>
                  <a:txBody>
                    <a:bodyPr/>
                    <a:lstStyle/>
                    <a:p>
                      <a:pPr marL="69850">
                        <a:lnSpc>
                          <a:spcPct val="100000"/>
                        </a:lnSpc>
                        <a:spcBef>
                          <a:spcPts val="220"/>
                        </a:spcBef>
                      </a:pPr>
                      <a:r>
                        <a:rPr dirty="0" sz="800" spc="-10">
                          <a:latin typeface="PMingLiU"/>
                          <a:cs typeface="PMingLiU"/>
                        </a:rPr>
                        <a:t>输注细</a:t>
                      </a:r>
                      <a:r>
                        <a:rPr dirty="0" sz="800" spc="10">
                          <a:latin typeface="PMingLiU"/>
                          <a:cs typeface="PMingLiU"/>
                        </a:rPr>
                        <a:t>胞</a:t>
                      </a:r>
                      <a:r>
                        <a:rPr dirty="0" sz="800" spc="-10">
                          <a:latin typeface="PMingLiU"/>
                          <a:cs typeface="PMingLiU"/>
                        </a:rPr>
                        <a:t>数</a:t>
                      </a:r>
                      <a:endParaRPr sz="800">
                        <a:latin typeface="PMingLiU"/>
                        <a:cs typeface="PMingLiU"/>
                      </a:endParaRPr>
                    </a:p>
                  </a:txBody>
                  <a:tcPr marL="0" marR="0" marB="0" marT="27940">
                    <a:lnR w="6350">
                      <a:solidFill>
                        <a:srgbClr val="000000"/>
                      </a:solidFill>
                      <a:prstDash val="solid"/>
                    </a:lnR>
                    <a:solidFill>
                      <a:srgbClr val="F1F1F1"/>
                    </a:solidFill>
                  </a:tcPr>
                </a:tc>
                <a:tc>
                  <a:txBody>
                    <a:bodyPr/>
                    <a:lstStyle/>
                    <a:p>
                      <a:pPr marL="69850">
                        <a:lnSpc>
                          <a:spcPct val="100000"/>
                        </a:lnSpc>
                        <a:spcBef>
                          <a:spcPts val="220"/>
                        </a:spcBef>
                      </a:pPr>
                      <a:r>
                        <a:rPr dirty="0" sz="800" spc="-10">
                          <a:latin typeface="Arial"/>
                          <a:cs typeface="Arial"/>
                        </a:rPr>
                        <a:t>2.0*10^6</a:t>
                      </a:r>
                      <a:r>
                        <a:rPr dirty="0" sz="800" spc="5">
                          <a:latin typeface="Arial"/>
                          <a:cs typeface="Arial"/>
                        </a:rPr>
                        <a:t> </a:t>
                      </a:r>
                      <a:r>
                        <a:rPr dirty="0" sz="800" spc="-10">
                          <a:latin typeface="PMingLiU"/>
                          <a:cs typeface="PMingLiU"/>
                        </a:rPr>
                        <a:t>个</a:t>
                      </a:r>
                      <a:r>
                        <a:rPr dirty="0" sz="800">
                          <a:latin typeface="Arial"/>
                          <a:cs typeface="Arial"/>
                        </a:rPr>
                        <a:t>/kg</a:t>
                      </a:r>
                      <a:endParaRPr sz="800">
                        <a:latin typeface="Arial"/>
                        <a:cs typeface="Arial"/>
                      </a:endParaRPr>
                    </a:p>
                  </a:txBody>
                  <a:tcPr marL="0" marR="0" marB="0" marT="27940">
                    <a:lnL w="6350">
                      <a:solidFill>
                        <a:srgbClr val="000000"/>
                      </a:solidFill>
                      <a:prstDash val="solid"/>
                    </a:lnL>
                    <a:lnR w="6350">
                      <a:solidFill>
                        <a:srgbClr val="000000"/>
                      </a:solidFill>
                      <a:prstDash val="solid"/>
                    </a:lnR>
                    <a:solidFill>
                      <a:srgbClr val="F1F1F1"/>
                    </a:solidFill>
                  </a:tcPr>
                </a:tc>
                <a:tc>
                  <a:txBody>
                    <a:bodyPr/>
                    <a:lstStyle/>
                    <a:p>
                      <a:pPr marL="69850">
                        <a:lnSpc>
                          <a:spcPct val="100000"/>
                        </a:lnSpc>
                        <a:spcBef>
                          <a:spcPts val="220"/>
                        </a:spcBef>
                      </a:pPr>
                      <a:r>
                        <a:rPr dirty="0" sz="800" spc="-5">
                          <a:latin typeface="Arial"/>
                          <a:cs typeface="Arial"/>
                        </a:rPr>
                        <a:t>(0.1~6.0)*10^8 </a:t>
                      </a:r>
                      <a:r>
                        <a:rPr dirty="0" sz="800" spc="-10">
                          <a:latin typeface="PMingLiU"/>
                          <a:cs typeface="PMingLiU"/>
                        </a:rPr>
                        <a:t>个</a:t>
                      </a:r>
                      <a:endParaRPr sz="800">
                        <a:latin typeface="PMingLiU"/>
                        <a:cs typeface="PMingLiU"/>
                      </a:endParaRPr>
                    </a:p>
                  </a:txBody>
                  <a:tcPr marL="0" marR="0" marB="0" marT="27940">
                    <a:lnL w="6350">
                      <a:solidFill>
                        <a:srgbClr val="000000"/>
                      </a:solidFill>
                      <a:prstDash val="solid"/>
                    </a:lnL>
                    <a:lnR w="6350">
                      <a:solidFill>
                        <a:srgbClr val="000000"/>
                      </a:solidFill>
                      <a:prstDash val="solid"/>
                    </a:lnR>
                    <a:solidFill>
                      <a:srgbClr val="F1F1F1"/>
                    </a:solidFill>
                  </a:tcPr>
                </a:tc>
                <a:tc>
                  <a:txBody>
                    <a:bodyPr/>
                    <a:lstStyle/>
                    <a:p>
                      <a:pPr marL="66675">
                        <a:lnSpc>
                          <a:spcPct val="100000"/>
                        </a:lnSpc>
                        <a:spcBef>
                          <a:spcPts val="220"/>
                        </a:spcBef>
                      </a:pPr>
                      <a:r>
                        <a:rPr dirty="0" sz="800" spc="-5">
                          <a:latin typeface="Arial"/>
                          <a:cs typeface="Arial"/>
                        </a:rPr>
                        <a:t>91*10^6</a:t>
                      </a:r>
                      <a:r>
                        <a:rPr dirty="0" sz="800">
                          <a:latin typeface="Arial"/>
                          <a:cs typeface="Arial"/>
                        </a:rPr>
                        <a:t> </a:t>
                      </a:r>
                      <a:r>
                        <a:rPr dirty="0" sz="800" spc="-10">
                          <a:latin typeface="PMingLiU"/>
                          <a:cs typeface="PMingLiU"/>
                        </a:rPr>
                        <a:t>个</a:t>
                      </a:r>
                      <a:endParaRPr sz="800">
                        <a:latin typeface="PMingLiU"/>
                        <a:cs typeface="PMingLiU"/>
                      </a:endParaRPr>
                    </a:p>
                  </a:txBody>
                  <a:tcPr marL="0" marR="0" marB="0" marT="27940">
                    <a:lnL w="6350">
                      <a:solidFill>
                        <a:srgbClr val="000000"/>
                      </a:solidFill>
                      <a:prstDash val="solid"/>
                    </a:lnL>
                    <a:lnR w="6350">
                      <a:solidFill>
                        <a:srgbClr val="000000"/>
                      </a:solidFill>
                      <a:prstDash val="solid"/>
                    </a:lnR>
                    <a:solidFill>
                      <a:srgbClr val="F1F1F1"/>
                    </a:solidFill>
                  </a:tcPr>
                </a:tc>
                <a:tc>
                  <a:txBody>
                    <a:bodyPr/>
                    <a:lstStyle/>
                    <a:p>
                      <a:pPr marL="69850">
                        <a:lnSpc>
                          <a:spcPct val="100000"/>
                        </a:lnSpc>
                        <a:spcBef>
                          <a:spcPts val="220"/>
                        </a:spcBef>
                      </a:pPr>
                      <a:r>
                        <a:rPr dirty="0" sz="800" spc="-5">
                          <a:latin typeface="Arial"/>
                          <a:cs typeface="Arial"/>
                        </a:rPr>
                        <a:t>(1.0~1.5)*10^8 </a:t>
                      </a:r>
                      <a:r>
                        <a:rPr dirty="0" sz="800" spc="-10">
                          <a:latin typeface="PMingLiU"/>
                          <a:cs typeface="PMingLiU"/>
                        </a:rPr>
                        <a:t>个</a:t>
                      </a:r>
                      <a:endParaRPr sz="800">
                        <a:latin typeface="PMingLiU"/>
                        <a:cs typeface="PMingLiU"/>
                      </a:endParaRPr>
                    </a:p>
                  </a:txBody>
                  <a:tcPr marL="0" marR="0" marB="0" marT="27940">
                    <a:lnL w="6350">
                      <a:solidFill>
                        <a:srgbClr val="000000"/>
                      </a:solidFill>
                      <a:prstDash val="solid"/>
                    </a:lnL>
                    <a:solidFill>
                      <a:srgbClr val="F1F1F1"/>
                    </a:solidFill>
                  </a:tcPr>
                </a:tc>
              </a:tr>
              <a:tr h="170202">
                <a:tc>
                  <a:txBody>
                    <a:bodyPr/>
                    <a:lstStyle/>
                    <a:p>
                      <a:pPr marL="69850">
                        <a:lnSpc>
                          <a:spcPct val="100000"/>
                        </a:lnSpc>
                        <a:spcBef>
                          <a:spcPts val="210"/>
                        </a:spcBef>
                      </a:pPr>
                      <a:r>
                        <a:rPr dirty="0" sz="800" spc="-10">
                          <a:latin typeface="PMingLiU"/>
                          <a:cs typeface="PMingLiU"/>
                        </a:rPr>
                        <a:t>制备成</a:t>
                      </a:r>
                      <a:r>
                        <a:rPr dirty="0" sz="800" spc="10">
                          <a:latin typeface="PMingLiU"/>
                          <a:cs typeface="PMingLiU"/>
                        </a:rPr>
                        <a:t>功</a:t>
                      </a:r>
                      <a:r>
                        <a:rPr dirty="0" sz="800" spc="-10">
                          <a:latin typeface="PMingLiU"/>
                          <a:cs typeface="PMingLiU"/>
                        </a:rPr>
                        <a:t>率</a:t>
                      </a:r>
                      <a:endParaRPr sz="800">
                        <a:latin typeface="PMingLiU"/>
                        <a:cs typeface="PMingLiU"/>
                      </a:endParaRPr>
                    </a:p>
                  </a:txBody>
                  <a:tcPr marL="0" marR="0" marB="0" marT="26670">
                    <a:lnR w="6350">
                      <a:solidFill>
                        <a:srgbClr val="000000"/>
                      </a:solidFill>
                      <a:prstDash val="solid"/>
                    </a:lnR>
                    <a:solidFill>
                      <a:srgbClr val="F1F1F1"/>
                    </a:solidFill>
                  </a:tcPr>
                </a:tc>
                <a:tc>
                  <a:txBody>
                    <a:bodyPr/>
                    <a:lstStyle/>
                    <a:p>
                      <a:pPr marL="69850">
                        <a:lnSpc>
                          <a:spcPts val="935"/>
                        </a:lnSpc>
                        <a:spcBef>
                          <a:spcPts val="305"/>
                        </a:spcBef>
                      </a:pPr>
                      <a:r>
                        <a:rPr dirty="0" sz="800" spc="-5">
                          <a:latin typeface="Arial"/>
                          <a:cs typeface="Arial"/>
                        </a:rPr>
                        <a:t>99%</a:t>
                      </a:r>
                      <a:endParaRPr sz="800">
                        <a:latin typeface="Arial"/>
                        <a:cs typeface="Arial"/>
                      </a:endParaRPr>
                    </a:p>
                  </a:txBody>
                  <a:tcPr marL="0" marR="0" marB="0" marT="38735">
                    <a:lnL w="6350">
                      <a:solidFill>
                        <a:srgbClr val="000000"/>
                      </a:solidFill>
                      <a:prstDash val="solid"/>
                    </a:lnL>
                    <a:lnR w="6350">
                      <a:solidFill>
                        <a:srgbClr val="000000"/>
                      </a:solidFill>
                      <a:prstDash val="solid"/>
                    </a:lnR>
                    <a:solidFill>
                      <a:srgbClr val="F1F1F1"/>
                    </a:solidFill>
                  </a:tcPr>
                </a:tc>
                <a:tc>
                  <a:txBody>
                    <a:bodyPr/>
                    <a:lstStyle/>
                    <a:p>
                      <a:pPr marL="69850">
                        <a:lnSpc>
                          <a:spcPts val="935"/>
                        </a:lnSpc>
                        <a:spcBef>
                          <a:spcPts val="305"/>
                        </a:spcBef>
                      </a:pPr>
                      <a:r>
                        <a:rPr dirty="0" sz="800" spc="-5">
                          <a:latin typeface="Arial"/>
                          <a:cs typeface="Arial"/>
                        </a:rPr>
                        <a:t>93%</a:t>
                      </a:r>
                      <a:endParaRPr sz="800">
                        <a:latin typeface="Arial"/>
                        <a:cs typeface="Arial"/>
                      </a:endParaRPr>
                    </a:p>
                  </a:txBody>
                  <a:tcPr marL="0" marR="0" marB="0" marT="38735">
                    <a:lnL w="6350">
                      <a:solidFill>
                        <a:srgbClr val="000000"/>
                      </a:solidFill>
                      <a:prstDash val="solid"/>
                    </a:lnL>
                    <a:lnR w="6350">
                      <a:solidFill>
                        <a:srgbClr val="000000"/>
                      </a:solidFill>
                      <a:prstDash val="solid"/>
                    </a:lnR>
                    <a:solidFill>
                      <a:srgbClr val="F1F1F1"/>
                    </a:solidFill>
                  </a:tcPr>
                </a:tc>
                <a:tc>
                  <a:txBody>
                    <a:bodyPr/>
                    <a:lstStyle/>
                    <a:p>
                      <a:pPr marL="66675">
                        <a:lnSpc>
                          <a:spcPts val="935"/>
                        </a:lnSpc>
                        <a:spcBef>
                          <a:spcPts val="305"/>
                        </a:spcBef>
                      </a:pPr>
                      <a:r>
                        <a:rPr dirty="0" sz="800" spc="-5">
                          <a:latin typeface="Arial"/>
                          <a:cs typeface="Arial"/>
                        </a:rPr>
                        <a:t>99.4%</a:t>
                      </a:r>
                      <a:endParaRPr sz="800">
                        <a:latin typeface="Arial"/>
                        <a:cs typeface="Arial"/>
                      </a:endParaRPr>
                    </a:p>
                  </a:txBody>
                  <a:tcPr marL="0" marR="0" marB="0" marT="38735">
                    <a:lnL w="6350">
                      <a:solidFill>
                        <a:srgbClr val="000000"/>
                      </a:solidFill>
                      <a:prstDash val="solid"/>
                    </a:lnL>
                    <a:lnR w="6350">
                      <a:solidFill>
                        <a:srgbClr val="000000"/>
                      </a:solidFill>
                      <a:prstDash val="solid"/>
                    </a:lnR>
                    <a:solidFill>
                      <a:srgbClr val="F1F1F1"/>
                    </a:solidFill>
                  </a:tcPr>
                </a:tc>
                <a:tc>
                  <a:txBody>
                    <a:bodyPr/>
                    <a:lstStyle/>
                    <a:p>
                      <a:pPr marL="69850">
                        <a:lnSpc>
                          <a:spcPts val="935"/>
                        </a:lnSpc>
                        <a:spcBef>
                          <a:spcPts val="305"/>
                        </a:spcBef>
                      </a:pPr>
                      <a:r>
                        <a:rPr dirty="0" sz="800" spc="-10">
                          <a:latin typeface="Arial"/>
                          <a:cs typeface="Arial"/>
                        </a:rPr>
                        <a:t>N/A</a:t>
                      </a:r>
                      <a:endParaRPr sz="800">
                        <a:latin typeface="Arial"/>
                        <a:cs typeface="Arial"/>
                      </a:endParaRPr>
                    </a:p>
                  </a:txBody>
                  <a:tcPr marL="0" marR="0" marB="0" marT="38735">
                    <a:lnL w="6350">
                      <a:solidFill>
                        <a:srgbClr val="000000"/>
                      </a:solidFill>
                      <a:prstDash val="solid"/>
                    </a:lnL>
                    <a:solidFill>
                      <a:srgbClr val="F1F1F1"/>
                    </a:solidFill>
                  </a:tcPr>
                </a:tc>
              </a:tr>
              <a:tr h="305630">
                <a:tc>
                  <a:txBody>
                    <a:bodyPr/>
                    <a:lstStyle/>
                    <a:p>
                      <a:pPr marL="69850">
                        <a:lnSpc>
                          <a:spcPct val="100000"/>
                        </a:lnSpc>
                        <a:spcBef>
                          <a:spcPts val="620"/>
                        </a:spcBef>
                      </a:pPr>
                      <a:r>
                        <a:rPr dirty="0" sz="800" spc="-10">
                          <a:latin typeface="PMingLiU"/>
                          <a:cs typeface="PMingLiU"/>
                        </a:rPr>
                        <a:t>清淋方案</a:t>
                      </a:r>
                      <a:endParaRPr sz="800">
                        <a:latin typeface="PMingLiU"/>
                        <a:cs typeface="PMingLiU"/>
                      </a:endParaRPr>
                    </a:p>
                  </a:txBody>
                  <a:tcPr marL="0" marR="0" marB="0" marT="78740">
                    <a:lnR w="6350">
                      <a:solidFill>
                        <a:srgbClr val="000000"/>
                      </a:solidFill>
                      <a:prstDash val="solid"/>
                    </a:lnR>
                    <a:lnB w="6350">
                      <a:solidFill>
                        <a:srgbClr val="000000"/>
                      </a:solidFill>
                      <a:prstDash val="solid"/>
                    </a:lnB>
                    <a:solidFill>
                      <a:srgbClr val="F1F1F1"/>
                    </a:solidFill>
                  </a:tcPr>
                </a:tc>
                <a:tc>
                  <a:txBody>
                    <a:bodyPr/>
                    <a:lstStyle/>
                    <a:p>
                      <a:pPr marL="69850">
                        <a:lnSpc>
                          <a:spcPct val="100000"/>
                        </a:lnSpc>
                        <a:spcBef>
                          <a:spcPts val="620"/>
                        </a:spcBef>
                      </a:pPr>
                      <a:r>
                        <a:rPr dirty="0" sz="800" spc="-10">
                          <a:latin typeface="PMingLiU"/>
                          <a:cs typeface="PMingLiU"/>
                        </a:rPr>
                        <a:t>氟达拉</a:t>
                      </a:r>
                      <a:r>
                        <a:rPr dirty="0" sz="800" spc="15">
                          <a:latin typeface="PMingLiU"/>
                          <a:cs typeface="PMingLiU"/>
                        </a:rPr>
                        <a:t>宾</a:t>
                      </a:r>
                      <a:r>
                        <a:rPr dirty="0" sz="800" spc="-15">
                          <a:latin typeface="Arial"/>
                          <a:cs typeface="Arial"/>
                        </a:rPr>
                        <a:t>+</a:t>
                      </a:r>
                      <a:r>
                        <a:rPr dirty="0" sz="800" spc="-10">
                          <a:latin typeface="PMingLiU"/>
                          <a:cs typeface="PMingLiU"/>
                        </a:rPr>
                        <a:t>环</a:t>
                      </a:r>
                      <a:r>
                        <a:rPr dirty="0" sz="800" spc="10">
                          <a:latin typeface="PMingLiU"/>
                          <a:cs typeface="PMingLiU"/>
                        </a:rPr>
                        <a:t>磷</a:t>
                      </a:r>
                      <a:r>
                        <a:rPr dirty="0" sz="800" spc="-10">
                          <a:latin typeface="PMingLiU"/>
                          <a:cs typeface="PMingLiU"/>
                        </a:rPr>
                        <a:t>酰胺</a:t>
                      </a:r>
                      <a:endParaRPr sz="800">
                        <a:latin typeface="PMingLiU"/>
                        <a:cs typeface="PMingLiU"/>
                      </a:endParaRPr>
                    </a:p>
                  </a:txBody>
                  <a:tcPr marL="0" marR="0" marB="0" marT="78740">
                    <a:lnL w="6350">
                      <a:solidFill>
                        <a:srgbClr val="000000"/>
                      </a:solidFill>
                      <a:prstDash val="solid"/>
                    </a:lnL>
                    <a:lnR w="6350">
                      <a:solidFill>
                        <a:srgbClr val="000000"/>
                      </a:solidFill>
                      <a:prstDash val="solid"/>
                    </a:lnR>
                    <a:lnB w="6350">
                      <a:solidFill>
                        <a:srgbClr val="000000"/>
                      </a:solidFill>
                      <a:prstDash val="solid"/>
                    </a:lnB>
                    <a:solidFill>
                      <a:srgbClr val="F1F1F1"/>
                    </a:solidFill>
                  </a:tcPr>
                </a:tc>
                <a:tc>
                  <a:txBody>
                    <a:bodyPr/>
                    <a:lstStyle/>
                    <a:p>
                      <a:pPr marL="69850">
                        <a:lnSpc>
                          <a:spcPct val="100000"/>
                        </a:lnSpc>
                        <a:spcBef>
                          <a:spcPts val="45"/>
                        </a:spcBef>
                      </a:pPr>
                      <a:r>
                        <a:rPr dirty="0" sz="800" spc="-10">
                          <a:latin typeface="PMingLiU"/>
                          <a:cs typeface="PMingLiU"/>
                        </a:rPr>
                        <a:t>氟达拉</a:t>
                      </a:r>
                      <a:r>
                        <a:rPr dirty="0" sz="800" spc="15">
                          <a:latin typeface="PMingLiU"/>
                          <a:cs typeface="PMingLiU"/>
                        </a:rPr>
                        <a:t>宾</a:t>
                      </a:r>
                      <a:r>
                        <a:rPr dirty="0" sz="800" spc="-15">
                          <a:latin typeface="Arial"/>
                          <a:cs typeface="Arial"/>
                        </a:rPr>
                        <a:t>+</a:t>
                      </a:r>
                      <a:r>
                        <a:rPr dirty="0" sz="800" spc="-10">
                          <a:latin typeface="PMingLiU"/>
                          <a:cs typeface="PMingLiU"/>
                        </a:rPr>
                        <a:t>环</a:t>
                      </a:r>
                      <a:r>
                        <a:rPr dirty="0" sz="800" spc="10">
                          <a:latin typeface="PMingLiU"/>
                          <a:cs typeface="PMingLiU"/>
                        </a:rPr>
                        <a:t>磷</a:t>
                      </a:r>
                      <a:r>
                        <a:rPr dirty="0" sz="800" spc="-10">
                          <a:latin typeface="PMingLiU"/>
                          <a:cs typeface="PMingLiU"/>
                        </a:rPr>
                        <a:t>酰胺</a:t>
                      </a:r>
                      <a:r>
                        <a:rPr dirty="0" sz="800" spc="-5">
                          <a:latin typeface="Arial"/>
                          <a:cs typeface="Arial"/>
                        </a:rPr>
                        <a:t>/</a:t>
                      </a:r>
                      <a:endParaRPr sz="800">
                        <a:latin typeface="Arial"/>
                        <a:cs typeface="Arial"/>
                      </a:endParaRPr>
                    </a:p>
                    <a:p>
                      <a:pPr marL="69850">
                        <a:lnSpc>
                          <a:spcPct val="100000"/>
                        </a:lnSpc>
                        <a:spcBef>
                          <a:spcPts val="190"/>
                        </a:spcBef>
                      </a:pPr>
                      <a:r>
                        <a:rPr dirty="0" sz="800" spc="-10">
                          <a:latin typeface="PMingLiU"/>
                          <a:cs typeface="PMingLiU"/>
                        </a:rPr>
                        <a:t>苯达莫</a:t>
                      </a:r>
                      <a:r>
                        <a:rPr dirty="0" sz="800" spc="10">
                          <a:latin typeface="PMingLiU"/>
                          <a:cs typeface="PMingLiU"/>
                        </a:rPr>
                        <a:t>司</a:t>
                      </a:r>
                      <a:r>
                        <a:rPr dirty="0" sz="800" spc="-10">
                          <a:latin typeface="PMingLiU"/>
                          <a:cs typeface="PMingLiU"/>
                        </a:rPr>
                        <a:t>汀</a:t>
                      </a:r>
                      <a:endParaRPr sz="800">
                        <a:latin typeface="PMingLiU"/>
                        <a:cs typeface="PMingLiU"/>
                      </a:endParaRPr>
                    </a:p>
                  </a:txBody>
                  <a:tcPr marL="0" marR="0" marB="0" marT="5715">
                    <a:lnL w="6350">
                      <a:solidFill>
                        <a:srgbClr val="000000"/>
                      </a:solidFill>
                      <a:prstDash val="solid"/>
                    </a:lnL>
                    <a:lnR w="6350">
                      <a:solidFill>
                        <a:srgbClr val="000000"/>
                      </a:solidFill>
                      <a:prstDash val="solid"/>
                    </a:lnR>
                    <a:lnB w="6350">
                      <a:solidFill>
                        <a:srgbClr val="000000"/>
                      </a:solidFill>
                      <a:prstDash val="solid"/>
                    </a:lnB>
                    <a:solidFill>
                      <a:srgbClr val="F1F1F1"/>
                    </a:solidFill>
                  </a:tcPr>
                </a:tc>
                <a:tc>
                  <a:txBody>
                    <a:bodyPr/>
                    <a:lstStyle/>
                    <a:p>
                      <a:pPr marL="66675">
                        <a:lnSpc>
                          <a:spcPct val="100000"/>
                        </a:lnSpc>
                        <a:spcBef>
                          <a:spcPts val="620"/>
                        </a:spcBef>
                      </a:pPr>
                      <a:r>
                        <a:rPr dirty="0" sz="800" spc="-10">
                          <a:latin typeface="PMingLiU"/>
                          <a:cs typeface="PMingLiU"/>
                        </a:rPr>
                        <a:t>氟达拉</a:t>
                      </a:r>
                      <a:r>
                        <a:rPr dirty="0" sz="800" spc="10">
                          <a:latin typeface="PMingLiU"/>
                          <a:cs typeface="PMingLiU"/>
                        </a:rPr>
                        <a:t>宾</a:t>
                      </a:r>
                      <a:r>
                        <a:rPr dirty="0" sz="800" spc="-15">
                          <a:latin typeface="Arial"/>
                          <a:cs typeface="Arial"/>
                        </a:rPr>
                        <a:t>+</a:t>
                      </a:r>
                      <a:r>
                        <a:rPr dirty="0" sz="800" spc="-10">
                          <a:latin typeface="PMingLiU"/>
                          <a:cs typeface="PMingLiU"/>
                        </a:rPr>
                        <a:t>环</a:t>
                      </a:r>
                      <a:r>
                        <a:rPr dirty="0" sz="800" spc="10">
                          <a:latin typeface="PMingLiU"/>
                          <a:cs typeface="PMingLiU"/>
                        </a:rPr>
                        <a:t>磷</a:t>
                      </a:r>
                      <a:r>
                        <a:rPr dirty="0" sz="800" spc="-10">
                          <a:latin typeface="PMingLiU"/>
                          <a:cs typeface="PMingLiU"/>
                        </a:rPr>
                        <a:t>酰胺</a:t>
                      </a:r>
                      <a:endParaRPr sz="800">
                        <a:latin typeface="PMingLiU"/>
                        <a:cs typeface="PMingLiU"/>
                      </a:endParaRPr>
                    </a:p>
                  </a:txBody>
                  <a:tcPr marL="0" marR="0" marB="0" marT="78740">
                    <a:lnL w="6350">
                      <a:solidFill>
                        <a:srgbClr val="000000"/>
                      </a:solidFill>
                      <a:prstDash val="solid"/>
                    </a:lnL>
                    <a:lnR w="6350">
                      <a:solidFill>
                        <a:srgbClr val="000000"/>
                      </a:solidFill>
                      <a:prstDash val="solid"/>
                    </a:lnR>
                    <a:lnB w="6350">
                      <a:solidFill>
                        <a:srgbClr val="000000"/>
                      </a:solidFill>
                      <a:prstDash val="solid"/>
                    </a:lnB>
                    <a:solidFill>
                      <a:srgbClr val="F1F1F1"/>
                    </a:solidFill>
                  </a:tcPr>
                </a:tc>
                <a:tc>
                  <a:txBody>
                    <a:bodyPr/>
                    <a:lstStyle/>
                    <a:p>
                      <a:pPr marL="69850">
                        <a:lnSpc>
                          <a:spcPct val="100000"/>
                        </a:lnSpc>
                        <a:spcBef>
                          <a:spcPts val="620"/>
                        </a:spcBef>
                      </a:pPr>
                      <a:r>
                        <a:rPr dirty="0" sz="800" spc="-10">
                          <a:latin typeface="PMingLiU"/>
                          <a:cs typeface="PMingLiU"/>
                        </a:rPr>
                        <a:t>氟达拉</a:t>
                      </a:r>
                      <a:r>
                        <a:rPr dirty="0" sz="800" spc="15">
                          <a:latin typeface="PMingLiU"/>
                          <a:cs typeface="PMingLiU"/>
                        </a:rPr>
                        <a:t>宾</a:t>
                      </a:r>
                      <a:r>
                        <a:rPr dirty="0" sz="800" spc="-15">
                          <a:latin typeface="Arial"/>
                          <a:cs typeface="Arial"/>
                        </a:rPr>
                        <a:t>+</a:t>
                      </a:r>
                      <a:r>
                        <a:rPr dirty="0" sz="800" spc="-10">
                          <a:latin typeface="PMingLiU"/>
                          <a:cs typeface="PMingLiU"/>
                        </a:rPr>
                        <a:t>环</a:t>
                      </a:r>
                      <a:r>
                        <a:rPr dirty="0" sz="800" spc="10">
                          <a:latin typeface="PMingLiU"/>
                          <a:cs typeface="PMingLiU"/>
                        </a:rPr>
                        <a:t>磷</a:t>
                      </a:r>
                      <a:r>
                        <a:rPr dirty="0" sz="800" spc="-10">
                          <a:latin typeface="PMingLiU"/>
                          <a:cs typeface="PMingLiU"/>
                        </a:rPr>
                        <a:t>酰胺</a:t>
                      </a:r>
                      <a:endParaRPr sz="800">
                        <a:latin typeface="PMingLiU"/>
                        <a:cs typeface="PMingLiU"/>
                      </a:endParaRPr>
                    </a:p>
                  </a:txBody>
                  <a:tcPr marL="0" marR="0" marB="0" marT="78740">
                    <a:lnL w="6350">
                      <a:solidFill>
                        <a:srgbClr val="000000"/>
                      </a:solidFill>
                      <a:prstDash val="solid"/>
                    </a:lnL>
                    <a:lnB w="6350">
                      <a:solidFill>
                        <a:srgbClr val="000000"/>
                      </a:solidFill>
                      <a:prstDash val="solid"/>
                    </a:lnB>
                    <a:solidFill>
                      <a:srgbClr val="F1F1F1"/>
                    </a:solidFill>
                  </a:tcPr>
                </a:tc>
              </a:tr>
              <a:tr h="244021">
                <a:tc>
                  <a:txBody>
                    <a:bodyPr/>
                    <a:lstStyle/>
                    <a:p>
                      <a:pPr marL="69850">
                        <a:lnSpc>
                          <a:spcPct val="100000"/>
                        </a:lnSpc>
                        <a:spcBef>
                          <a:spcPts val="590"/>
                        </a:spcBef>
                      </a:pPr>
                      <a:r>
                        <a:rPr dirty="0" sz="800" spc="-5">
                          <a:latin typeface="Arial"/>
                          <a:cs typeface="Arial"/>
                        </a:rPr>
                        <a:t>ORR</a:t>
                      </a:r>
                      <a:endParaRPr sz="800">
                        <a:latin typeface="Arial"/>
                        <a:cs typeface="Arial"/>
                      </a:endParaRPr>
                    </a:p>
                  </a:txBody>
                  <a:tcPr marL="0" marR="0" marB="0" marT="74930">
                    <a:lnR w="6350">
                      <a:solidFill>
                        <a:srgbClr val="000000"/>
                      </a:solidFill>
                      <a:prstDash val="solid"/>
                    </a:lnR>
                    <a:lnT w="6350">
                      <a:solidFill>
                        <a:srgbClr val="000000"/>
                      </a:solidFill>
                      <a:prstDash val="solid"/>
                    </a:lnT>
                  </a:tcPr>
                </a:tc>
                <a:tc>
                  <a:txBody>
                    <a:bodyPr/>
                    <a:lstStyle/>
                    <a:p>
                      <a:pPr marL="69850">
                        <a:lnSpc>
                          <a:spcPct val="100000"/>
                        </a:lnSpc>
                        <a:spcBef>
                          <a:spcPts val="590"/>
                        </a:spcBef>
                      </a:pPr>
                      <a:r>
                        <a:rPr dirty="0" sz="800" spc="-5">
                          <a:latin typeface="Arial"/>
                          <a:cs typeface="Arial"/>
                        </a:rPr>
                        <a:t>82%</a:t>
                      </a:r>
                      <a:endParaRPr sz="800">
                        <a:latin typeface="Arial"/>
                        <a:cs typeface="Arial"/>
                      </a:endParaRPr>
                    </a:p>
                  </a:txBody>
                  <a:tcPr marL="0" marR="0" marB="0" marT="7493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9850">
                        <a:lnSpc>
                          <a:spcPct val="100000"/>
                        </a:lnSpc>
                        <a:spcBef>
                          <a:spcPts val="590"/>
                        </a:spcBef>
                      </a:pPr>
                      <a:r>
                        <a:rPr dirty="0" sz="800" spc="-5">
                          <a:latin typeface="Arial"/>
                          <a:cs typeface="Arial"/>
                        </a:rPr>
                        <a:t>52%</a:t>
                      </a:r>
                      <a:endParaRPr sz="800">
                        <a:latin typeface="Arial"/>
                        <a:cs typeface="Arial"/>
                      </a:endParaRPr>
                    </a:p>
                  </a:txBody>
                  <a:tcPr marL="0" marR="0" marB="0" marT="7493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6675">
                        <a:lnSpc>
                          <a:spcPct val="100000"/>
                        </a:lnSpc>
                        <a:spcBef>
                          <a:spcPts val="590"/>
                        </a:spcBef>
                      </a:pPr>
                      <a:r>
                        <a:rPr dirty="0" sz="800" spc="-5">
                          <a:latin typeface="Arial"/>
                          <a:cs typeface="Arial"/>
                        </a:rPr>
                        <a:t>73%</a:t>
                      </a:r>
                      <a:endParaRPr sz="800">
                        <a:latin typeface="Arial"/>
                        <a:cs typeface="Arial"/>
                      </a:endParaRPr>
                    </a:p>
                  </a:txBody>
                  <a:tcPr marL="0" marR="0" marB="0" marT="7493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9850">
                        <a:lnSpc>
                          <a:spcPct val="100000"/>
                        </a:lnSpc>
                        <a:spcBef>
                          <a:spcPts val="590"/>
                        </a:spcBef>
                      </a:pPr>
                      <a:r>
                        <a:rPr dirty="0" sz="800" spc="-5">
                          <a:latin typeface="Arial"/>
                          <a:cs typeface="Arial"/>
                        </a:rPr>
                        <a:t>78%</a:t>
                      </a:r>
                      <a:endParaRPr sz="800">
                        <a:latin typeface="Arial"/>
                        <a:cs typeface="Arial"/>
                      </a:endParaRPr>
                    </a:p>
                  </a:txBody>
                  <a:tcPr marL="0" marR="0" marB="0" marT="74930">
                    <a:lnL w="6350">
                      <a:solidFill>
                        <a:srgbClr val="000000"/>
                      </a:solidFill>
                      <a:prstDash val="solid"/>
                    </a:lnL>
                    <a:lnT w="6350">
                      <a:solidFill>
                        <a:srgbClr val="000000"/>
                      </a:solidFill>
                      <a:prstDash val="solid"/>
                    </a:lnT>
                  </a:tcPr>
                </a:tc>
              </a:tr>
              <a:tr h="205930">
                <a:tc>
                  <a:txBody>
                    <a:bodyPr/>
                    <a:lstStyle/>
                    <a:p>
                      <a:pPr marL="69850">
                        <a:lnSpc>
                          <a:spcPct val="100000"/>
                        </a:lnSpc>
                        <a:spcBef>
                          <a:spcPts val="275"/>
                        </a:spcBef>
                      </a:pPr>
                      <a:r>
                        <a:rPr dirty="0" sz="800" spc="-10">
                          <a:latin typeface="Arial"/>
                          <a:cs typeface="Arial"/>
                        </a:rPr>
                        <a:t>CR</a:t>
                      </a:r>
                      <a:endParaRPr sz="800">
                        <a:latin typeface="Arial"/>
                        <a:cs typeface="Arial"/>
                      </a:endParaRPr>
                    </a:p>
                  </a:txBody>
                  <a:tcPr marL="0" marR="0" marB="0" marT="34925">
                    <a:lnR w="6350">
                      <a:solidFill>
                        <a:srgbClr val="000000"/>
                      </a:solidFill>
                      <a:prstDash val="solid"/>
                    </a:lnR>
                  </a:tcPr>
                </a:tc>
                <a:tc>
                  <a:txBody>
                    <a:bodyPr/>
                    <a:lstStyle/>
                    <a:p>
                      <a:pPr marL="69850">
                        <a:lnSpc>
                          <a:spcPct val="100000"/>
                        </a:lnSpc>
                        <a:spcBef>
                          <a:spcPts val="275"/>
                        </a:spcBef>
                      </a:pPr>
                      <a:r>
                        <a:rPr dirty="0" sz="800" spc="-5">
                          <a:latin typeface="Arial"/>
                          <a:cs typeface="Arial"/>
                        </a:rPr>
                        <a:t>54%</a:t>
                      </a:r>
                      <a:endParaRPr sz="800">
                        <a:latin typeface="Arial"/>
                        <a:cs typeface="Arial"/>
                      </a:endParaRPr>
                    </a:p>
                  </a:txBody>
                  <a:tcPr marL="0" marR="0" marB="0" marT="34925">
                    <a:lnL w="6350">
                      <a:solidFill>
                        <a:srgbClr val="000000"/>
                      </a:solidFill>
                      <a:prstDash val="solid"/>
                    </a:lnL>
                    <a:lnR w="6350">
                      <a:solidFill>
                        <a:srgbClr val="000000"/>
                      </a:solidFill>
                      <a:prstDash val="solid"/>
                    </a:lnR>
                  </a:tcPr>
                </a:tc>
                <a:tc>
                  <a:txBody>
                    <a:bodyPr/>
                    <a:lstStyle/>
                    <a:p>
                      <a:pPr marL="69850">
                        <a:lnSpc>
                          <a:spcPct val="100000"/>
                        </a:lnSpc>
                        <a:spcBef>
                          <a:spcPts val="275"/>
                        </a:spcBef>
                      </a:pPr>
                      <a:r>
                        <a:rPr dirty="0" sz="800" spc="-5">
                          <a:latin typeface="Arial"/>
                          <a:cs typeface="Arial"/>
                        </a:rPr>
                        <a:t>40%</a:t>
                      </a:r>
                      <a:endParaRPr sz="800">
                        <a:latin typeface="Arial"/>
                        <a:cs typeface="Arial"/>
                      </a:endParaRPr>
                    </a:p>
                  </a:txBody>
                  <a:tcPr marL="0" marR="0" marB="0" marT="34925">
                    <a:lnL w="6350">
                      <a:solidFill>
                        <a:srgbClr val="000000"/>
                      </a:solidFill>
                      <a:prstDash val="solid"/>
                    </a:lnL>
                    <a:lnR w="6350">
                      <a:solidFill>
                        <a:srgbClr val="000000"/>
                      </a:solidFill>
                      <a:prstDash val="solid"/>
                    </a:lnR>
                  </a:tcPr>
                </a:tc>
                <a:tc>
                  <a:txBody>
                    <a:bodyPr/>
                    <a:lstStyle/>
                    <a:p>
                      <a:pPr marL="66675">
                        <a:lnSpc>
                          <a:spcPct val="100000"/>
                        </a:lnSpc>
                        <a:spcBef>
                          <a:spcPts val="275"/>
                        </a:spcBef>
                      </a:pPr>
                      <a:r>
                        <a:rPr dirty="0" sz="800" spc="-5">
                          <a:latin typeface="Arial"/>
                          <a:cs typeface="Arial"/>
                        </a:rPr>
                        <a:t>53%</a:t>
                      </a:r>
                      <a:endParaRPr sz="800">
                        <a:latin typeface="Arial"/>
                        <a:cs typeface="Arial"/>
                      </a:endParaRPr>
                    </a:p>
                  </a:txBody>
                  <a:tcPr marL="0" marR="0" marB="0" marT="34925">
                    <a:lnL w="6350">
                      <a:solidFill>
                        <a:srgbClr val="000000"/>
                      </a:solidFill>
                      <a:prstDash val="solid"/>
                    </a:lnL>
                    <a:lnR w="6350">
                      <a:solidFill>
                        <a:srgbClr val="000000"/>
                      </a:solidFill>
                      <a:prstDash val="solid"/>
                    </a:lnR>
                  </a:tcPr>
                </a:tc>
                <a:tc>
                  <a:txBody>
                    <a:bodyPr/>
                    <a:lstStyle/>
                    <a:p>
                      <a:pPr marL="69850">
                        <a:lnSpc>
                          <a:spcPct val="100000"/>
                        </a:lnSpc>
                        <a:spcBef>
                          <a:spcPts val="275"/>
                        </a:spcBef>
                      </a:pPr>
                      <a:r>
                        <a:rPr dirty="0" sz="800" spc="-5">
                          <a:latin typeface="Arial"/>
                          <a:cs typeface="Arial"/>
                        </a:rPr>
                        <a:t>53%</a:t>
                      </a:r>
                      <a:endParaRPr sz="800">
                        <a:latin typeface="Arial"/>
                        <a:cs typeface="Arial"/>
                      </a:endParaRPr>
                    </a:p>
                  </a:txBody>
                  <a:tcPr marL="0" marR="0" marB="0" marT="34925">
                    <a:lnL w="6350">
                      <a:solidFill>
                        <a:srgbClr val="000000"/>
                      </a:solidFill>
                      <a:prstDash val="solid"/>
                    </a:lnL>
                  </a:tcPr>
                </a:tc>
              </a:tr>
              <a:tr h="207454">
                <a:tc>
                  <a:txBody>
                    <a:bodyPr/>
                    <a:lstStyle/>
                    <a:p>
                      <a:pPr marL="69850">
                        <a:lnSpc>
                          <a:spcPct val="100000"/>
                        </a:lnSpc>
                        <a:spcBef>
                          <a:spcPts val="290"/>
                        </a:spcBef>
                      </a:pPr>
                      <a:r>
                        <a:rPr dirty="0" sz="800" spc="-10">
                          <a:latin typeface="Arial"/>
                          <a:cs typeface="Arial"/>
                        </a:rPr>
                        <a:t>mDOR</a:t>
                      </a:r>
                      <a:endParaRPr sz="800">
                        <a:latin typeface="Arial"/>
                        <a:cs typeface="Arial"/>
                      </a:endParaRPr>
                    </a:p>
                  </a:txBody>
                  <a:tcPr marL="0" marR="0" marB="0" marT="36830">
                    <a:lnR w="6350">
                      <a:solidFill>
                        <a:srgbClr val="000000"/>
                      </a:solidFill>
                      <a:prstDash val="solid"/>
                    </a:lnR>
                  </a:tcPr>
                </a:tc>
                <a:tc>
                  <a:txBody>
                    <a:bodyPr/>
                    <a:lstStyle/>
                    <a:p>
                      <a:pPr marL="69850">
                        <a:lnSpc>
                          <a:spcPct val="100000"/>
                        </a:lnSpc>
                        <a:spcBef>
                          <a:spcPts val="290"/>
                        </a:spcBef>
                      </a:pPr>
                      <a:r>
                        <a:rPr dirty="0" sz="800" spc="-5">
                          <a:latin typeface="Arial"/>
                          <a:cs typeface="Arial"/>
                        </a:rPr>
                        <a:t>11.1m</a:t>
                      </a:r>
                      <a:endParaRPr sz="800">
                        <a:latin typeface="Arial"/>
                        <a:cs typeface="Arial"/>
                      </a:endParaRPr>
                    </a:p>
                  </a:txBody>
                  <a:tcPr marL="0" marR="0" marB="0" marT="36830">
                    <a:lnL w="6350">
                      <a:solidFill>
                        <a:srgbClr val="000000"/>
                      </a:solidFill>
                      <a:prstDash val="solid"/>
                    </a:lnL>
                    <a:lnR w="6350">
                      <a:solidFill>
                        <a:srgbClr val="000000"/>
                      </a:solidFill>
                      <a:prstDash val="solid"/>
                    </a:lnR>
                  </a:tcPr>
                </a:tc>
                <a:tc>
                  <a:txBody>
                    <a:bodyPr/>
                    <a:lstStyle/>
                    <a:p>
                      <a:pPr marL="69850">
                        <a:lnSpc>
                          <a:spcPct val="100000"/>
                        </a:lnSpc>
                        <a:spcBef>
                          <a:spcPts val="290"/>
                        </a:spcBef>
                      </a:pPr>
                      <a:r>
                        <a:rPr dirty="0" sz="800" spc="-10">
                          <a:latin typeface="Arial"/>
                          <a:cs typeface="Arial"/>
                        </a:rPr>
                        <a:t>N/A</a:t>
                      </a:r>
                      <a:endParaRPr sz="800">
                        <a:latin typeface="Arial"/>
                        <a:cs typeface="Arial"/>
                      </a:endParaRPr>
                    </a:p>
                  </a:txBody>
                  <a:tcPr marL="0" marR="0" marB="0" marT="36830">
                    <a:lnL w="6350">
                      <a:solidFill>
                        <a:srgbClr val="000000"/>
                      </a:solidFill>
                      <a:prstDash val="solid"/>
                    </a:lnL>
                    <a:lnR w="6350">
                      <a:solidFill>
                        <a:srgbClr val="000000"/>
                      </a:solidFill>
                      <a:prstDash val="solid"/>
                    </a:lnR>
                  </a:tcPr>
                </a:tc>
                <a:tc>
                  <a:txBody>
                    <a:bodyPr/>
                    <a:lstStyle/>
                    <a:p>
                      <a:pPr marL="66675">
                        <a:lnSpc>
                          <a:spcPct val="100000"/>
                        </a:lnSpc>
                        <a:spcBef>
                          <a:spcPts val="290"/>
                        </a:spcBef>
                      </a:pPr>
                      <a:r>
                        <a:rPr dirty="0" sz="800" spc="-5">
                          <a:latin typeface="Arial"/>
                          <a:cs typeface="Arial"/>
                        </a:rPr>
                        <a:t>23.1m</a:t>
                      </a:r>
                      <a:endParaRPr sz="800">
                        <a:latin typeface="Arial"/>
                        <a:cs typeface="Arial"/>
                      </a:endParaRPr>
                    </a:p>
                  </a:txBody>
                  <a:tcPr marL="0" marR="0" marB="0" marT="36830">
                    <a:lnL w="6350">
                      <a:solidFill>
                        <a:srgbClr val="000000"/>
                      </a:solidFill>
                      <a:prstDash val="solid"/>
                    </a:lnL>
                    <a:lnR w="6350">
                      <a:solidFill>
                        <a:srgbClr val="000000"/>
                      </a:solidFill>
                      <a:prstDash val="solid"/>
                    </a:lnR>
                  </a:tcPr>
                </a:tc>
                <a:tc>
                  <a:txBody>
                    <a:bodyPr/>
                    <a:lstStyle/>
                    <a:p>
                      <a:pPr marL="69850">
                        <a:lnSpc>
                          <a:spcPct val="100000"/>
                        </a:lnSpc>
                        <a:spcBef>
                          <a:spcPts val="290"/>
                        </a:spcBef>
                      </a:pPr>
                      <a:r>
                        <a:rPr dirty="0" sz="800" spc="-5">
                          <a:latin typeface="Arial"/>
                          <a:cs typeface="Arial"/>
                        </a:rPr>
                        <a:t>20.3m</a:t>
                      </a:r>
                      <a:endParaRPr sz="800">
                        <a:latin typeface="Arial"/>
                        <a:cs typeface="Arial"/>
                      </a:endParaRPr>
                    </a:p>
                  </a:txBody>
                  <a:tcPr marL="0" marR="0" marB="0" marT="36830">
                    <a:lnL w="6350">
                      <a:solidFill>
                        <a:srgbClr val="000000"/>
                      </a:solidFill>
                      <a:prstDash val="solid"/>
                    </a:lnL>
                  </a:tcPr>
                </a:tc>
              </a:tr>
              <a:tr h="170687">
                <a:tc>
                  <a:txBody>
                    <a:bodyPr/>
                    <a:lstStyle/>
                    <a:p>
                      <a:pPr marL="69850">
                        <a:lnSpc>
                          <a:spcPts val="955"/>
                        </a:lnSpc>
                        <a:spcBef>
                          <a:spcPts val="290"/>
                        </a:spcBef>
                      </a:pPr>
                      <a:r>
                        <a:rPr dirty="0" sz="800" spc="-5">
                          <a:latin typeface="Arial"/>
                          <a:cs typeface="Arial"/>
                        </a:rPr>
                        <a:t>DOR</a:t>
                      </a:r>
                      <a:r>
                        <a:rPr dirty="0" sz="800" spc="-15">
                          <a:latin typeface="Arial"/>
                          <a:cs typeface="Arial"/>
                        </a:rPr>
                        <a:t> </a:t>
                      </a:r>
                      <a:r>
                        <a:rPr dirty="0" sz="800" spc="-5">
                          <a:latin typeface="Arial"/>
                          <a:cs typeface="Arial"/>
                        </a:rPr>
                        <a:t>rate</a:t>
                      </a:r>
                      <a:endParaRPr sz="800">
                        <a:latin typeface="Arial"/>
                        <a:cs typeface="Arial"/>
                      </a:endParaRPr>
                    </a:p>
                  </a:txBody>
                  <a:tcPr marL="0" marR="0" marB="0" marT="36830">
                    <a:lnR w="6350">
                      <a:solidFill>
                        <a:srgbClr val="000000"/>
                      </a:solidFill>
                      <a:prstDash val="solid"/>
                    </a:lnR>
                  </a:tcPr>
                </a:tc>
                <a:tc>
                  <a:txBody>
                    <a:bodyPr/>
                    <a:lstStyle/>
                    <a:p>
                      <a:pPr marL="69850">
                        <a:lnSpc>
                          <a:spcPts val="955"/>
                        </a:lnSpc>
                        <a:spcBef>
                          <a:spcPts val="290"/>
                        </a:spcBef>
                      </a:pPr>
                      <a:r>
                        <a:rPr dirty="0" sz="800" spc="-5">
                          <a:latin typeface="Arial"/>
                          <a:cs typeface="Arial"/>
                        </a:rPr>
                        <a:t>50% </a:t>
                      </a:r>
                      <a:r>
                        <a:rPr dirty="0" sz="800" spc="-10">
                          <a:latin typeface="Arial"/>
                          <a:cs typeface="Arial"/>
                        </a:rPr>
                        <a:t>at</a:t>
                      </a:r>
                      <a:r>
                        <a:rPr dirty="0" sz="800" spc="5">
                          <a:latin typeface="Arial"/>
                          <a:cs typeface="Arial"/>
                        </a:rPr>
                        <a:t> </a:t>
                      </a:r>
                      <a:r>
                        <a:rPr dirty="0" sz="800" spc="-5">
                          <a:latin typeface="Arial"/>
                          <a:cs typeface="Arial"/>
                        </a:rPr>
                        <a:t>12m</a:t>
                      </a:r>
                      <a:endParaRPr sz="800">
                        <a:latin typeface="Arial"/>
                        <a:cs typeface="Arial"/>
                      </a:endParaRPr>
                    </a:p>
                  </a:txBody>
                  <a:tcPr marL="0" marR="0" marB="0" marT="36830">
                    <a:lnL w="6350">
                      <a:solidFill>
                        <a:srgbClr val="000000"/>
                      </a:solidFill>
                      <a:prstDash val="solid"/>
                    </a:lnL>
                    <a:lnR w="6350">
                      <a:solidFill>
                        <a:srgbClr val="000000"/>
                      </a:solidFill>
                      <a:prstDash val="solid"/>
                    </a:lnR>
                  </a:tcPr>
                </a:tc>
                <a:tc>
                  <a:txBody>
                    <a:bodyPr/>
                    <a:lstStyle/>
                    <a:p>
                      <a:pPr marL="69850">
                        <a:lnSpc>
                          <a:spcPts val="955"/>
                        </a:lnSpc>
                        <a:spcBef>
                          <a:spcPts val="290"/>
                        </a:spcBef>
                      </a:pPr>
                      <a:r>
                        <a:rPr dirty="0" sz="800" spc="-5">
                          <a:latin typeface="Arial"/>
                          <a:cs typeface="Arial"/>
                        </a:rPr>
                        <a:t>65% </a:t>
                      </a:r>
                      <a:r>
                        <a:rPr dirty="0" sz="800" spc="-10">
                          <a:latin typeface="Arial"/>
                          <a:cs typeface="Arial"/>
                        </a:rPr>
                        <a:t>at</a:t>
                      </a:r>
                      <a:r>
                        <a:rPr dirty="0" sz="800" spc="5">
                          <a:latin typeface="Arial"/>
                          <a:cs typeface="Arial"/>
                        </a:rPr>
                        <a:t> </a:t>
                      </a:r>
                      <a:r>
                        <a:rPr dirty="0" sz="800" spc="-5">
                          <a:latin typeface="Arial"/>
                          <a:cs typeface="Arial"/>
                        </a:rPr>
                        <a:t>12m</a:t>
                      </a:r>
                      <a:endParaRPr sz="800">
                        <a:latin typeface="Arial"/>
                        <a:cs typeface="Arial"/>
                      </a:endParaRPr>
                    </a:p>
                  </a:txBody>
                  <a:tcPr marL="0" marR="0" marB="0" marT="36830">
                    <a:lnL w="6350">
                      <a:solidFill>
                        <a:srgbClr val="000000"/>
                      </a:solidFill>
                      <a:prstDash val="solid"/>
                    </a:lnL>
                    <a:lnR w="6350">
                      <a:solidFill>
                        <a:srgbClr val="000000"/>
                      </a:solidFill>
                      <a:prstDash val="solid"/>
                    </a:lnR>
                  </a:tcPr>
                </a:tc>
                <a:tc>
                  <a:txBody>
                    <a:bodyPr/>
                    <a:lstStyle/>
                    <a:p>
                      <a:pPr marL="66675">
                        <a:lnSpc>
                          <a:spcPts val="955"/>
                        </a:lnSpc>
                        <a:spcBef>
                          <a:spcPts val="290"/>
                        </a:spcBef>
                      </a:pPr>
                      <a:r>
                        <a:rPr dirty="0" sz="800" spc="-5">
                          <a:latin typeface="Arial"/>
                          <a:cs typeface="Arial"/>
                        </a:rPr>
                        <a:t>55% </a:t>
                      </a:r>
                      <a:r>
                        <a:rPr dirty="0" sz="800" spc="-10">
                          <a:latin typeface="Arial"/>
                          <a:cs typeface="Arial"/>
                        </a:rPr>
                        <a:t>at</a:t>
                      </a:r>
                      <a:r>
                        <a:rPr dirty="0" sz="800" spc="5">
                          <a:latin typeface="Arial"/>
                          <a:cs typeface="Arial"/>
                        </a:rPr>
                        <a:t> </a:t>
                      </a:r>
                      <a:r>
                        <a:rPr dirty="0" sz="800" spc="-5">
                          <a:latin typeface="Arial"/>
                          <a:cs typeface="Arial"/>
                        </a:rPr>
                        <a:t>12m</a:t>
                      </a:r>
                      <a:endParaRPr sz="800">
                        <a:latin typeface="Arial"/>
                        <a:cs typeface="Arial"/>
                      </a:endParaRPr>
                    </a:p>
                  </a:txBody>
                  <a:tcPr marL="0" marR="0" marB="0" marT="36830">
                    <a:lnL w="6350">
                      <a:solidFill>
                        <a:srgbClr val="000000"/>
                      </a:solidFill>
                      <a:prstDash val="solid"/>
                    </a:lnL>
                    <a:lnR w="6350">
                      <a:solidFill>
                        <a:srgbClr val="000000"/>
                      </a:solidFill>
                      <a:prstDash val="solid"/>
                    </a:lnR>
                  </a:tcPr>
                </a:tc>
                <a:tc>
                  <a:txBody>
                    <a:bodyPr/>
                    <a:lstStyle/>
                    <a:p>
                      <a:pPr marL="69850">
                        <a:lnSpc>
                          <a:spcPts val="955"/>
                        </a:lnSpc>
                        <a:spcBef>
                          <a:spcPts val="290"/>
                        </a:spcBef>
                      </a:pPr>
                      <a:r>
                        <a:rPr dirty="0" sz="800" spc="-5">
                          <a:latin typeface="Arial"/>
                          <a:cs typeface="Arial"/>
                        </a:rPr>
                        <a:t>40% </a:t>
                      </a:r>
                      <a:r>
                        <a:rPr dirty="0" sz="800" spc="-10">
                          <a:latin typeface="Arial"/>
                          <a:cs typeface="Arial"/>
                        </a:rPr>
                        <a:t>at</a:t>
                      </a:r>
                      <a:r>
                        <a:rPr dirty="0" sz="800" spc="5">
                          <a:latin typeface="Arial"/>
                          <a:cs typeface="Arial"/>
                        </a:rPr>
                        <a:t> </a:t>
                      </a:r>
                      <a:r>
                        <a:rPr dirty="0" sz="800" spc="-5">
                          <a:latin typeface="Arial"/>
                          <a:cs typeface="Arial"/>
                        </a:rPr>
                        <a:t>24m</a:t>
                      </a:r>
                      <a:endParaRPr sz="800">
                        <a:latin typeface="Arial"/>
                        <a:cs typeface="Arial"/>
                      </a:endParaRPr>
                    </a:p>
                  </a:txBody>
                  <a:tcPr marL="0" marR="0" marB="0" marT="36830">
                    <a:lnL w="6350">
                      <a:solidFill>
                        <a:srgbClr val="000000"/>
                      </a:solidFill>
                      <a:prstDash val="solid"/>
                    </a:lnL>
                  </a:tcPr>
                </a:tc>
              </a:tr>
              <a:tr h="135636">
                <a:tc>
                  <a:txBody>
                    <a:bodyPr/>
                    <a:lstStyle/>
                    <a:p>
                      <a:pPr marL="69850">
                        <a:lnSpc>
                          <a:spcPct val="100000"/>
                        </a:lnSpc>
                      </a:pPr>
                      <a:r>
                        <a:rPr dirty="0" sz="800" spc="-10">
                          <a:latin typeface="Arial"/>
                          <a:cs typeface="Arial"/>
                        </a:rPr>
                        <a:t>mPFS</a:t>
                      </a:r>
                      <a:endParaRPr sz="800">
                        <a:latin typeface="Arial"/>
                        <a:cs typeface="Arial"/>
                      </a:endParaRPr>
                    </a:p>
                  </a:txBody>
                  <a:tcPr marL="0" marR="0" marB="0" marT="0">
                    <a:lnR w="6350">
                      <a:solidFill>
                        <a:srgbClr val="000000"/>
                      </a:solidFill>
                      <a:prstDash val="solid"/>
                    </a:lnR>
                  </a:tcPr>
                </a:tc>
                <a:tc>
                  <a:txBody>
                    <a:bodyPr/>
                    <a:lstStyle/>
                    <a:p>
                      <a:pPr marL="69850">
                        <a:lnSpc>
                          <a:spcPct val="100000"/>
                        </a:lnSpc>
                      </a:pPr>
                      <a:r>
                        <a:rPr dirty="0" sz="800" spc="-5">
                          <a:latin typeface="Arial"/>
                          <a:cs typeface="Arial"/>
                        </a:rPr>
                        <a:t>5.9m</a:t>
                      </a:r>
                      <a:endParaRPr sz="800">
                        <a:latin typeface="Arial"/>
                        <a:cs typeface="Arial"/>
                      </a:endParaRPr>
                    </a:p>
                  </a:txBody>
                  <a:tcPr marL="0" marR="0" marB="0" marT="0">
                    <a:lnL w="6350">
                      <a:solidFill>
                        <a:srgbClr val="000000"/>
                      </a:solidFill>
                      <a:prstDash val="solid"/>
                    </a:lnL>
                    <a:lnR w="6350">
                      <a:solidFill>
                        <a:srgbClr val="000000"/>
                      </a:solidFill>
                      <a:prstDash val="solid"/>
                    </a:lnR>
                  </a:tcPr>
                </a:tc>
                <a:tc>
                  <a:txBody>
                    <a:bodyPr/>
                    <a:lstStyle/>
                    <a:p>
                      <a:pPr marL="69850">
                        <a:lnSpc>
                          <a:spcPct val="100000"/>
                        </a:lnSpc>
                      </a:pPr>
                      <a:r>
                        <a:rPr dirty="0" sz="800" spc="-5">
                          <a:latin typeface="Arial"/>
                          <a:cs typeface="Arial"/>
                        </a:rPr>
                        <a:t>2.9m</a:t>
                      </a:r>
                      <a:endParaRPr sz="800">
                        <a:latin typeface="Arial"/>
                        <a:cs typeface="Arial"/>
                      </a:endParaRPr>
                    </a:p>
                  </a:txBody>
                  <a:tcPr marL="0" marR="0" marB="0" marT="0">
                    <a:lnL w="6350">
                      <a:solidFill>
                        <a:srgbClr val="000000"/>
                      </a:solidFill>
                      <a:prstDash val="solid"/>
                    </a:lnL>
                    <a:lnR w="6350">
                      <a:solidFill>
                        <a:srgbClr val="000000"/>
                      </a:solidFill>
                      <a:prstDash val="solid"/>
                    </a:lnR>
                  </a:tcPr>
                </a:tc>
                <a:tc>
                  <a:txBody>
                    <a:bodyPr/>
                    <a:lstStyle/>
                    <a:p>
                      <a:pPr marL="66675">
                        <a:lnSpc>
                          <a:spcPct val="100000"/>
                        </a:lnSpc>
                      </a:pPr>
                      <a:r>
                        <a:rPr dirty="0" sz="800" spc="-5">
                          <a:latin typeface="Arial"/>
                          <a:cs typeface="Arial"/>
                        </a:rPr>
                        <a:t>6.8m</a:t>
                      </a:r>
                      <a:endParaRPr sz="800">
                        <a:latin typeface="Arial"/>
                        <a:cs typeface="Arial"/>
                      </a:endParaRPr>
                    </a:p>
                  </a:txBody>
                  <a:tcPr marL="0" marR="0" marB="0" marT="0">
                    <a:lnL w="6350">
                      <a:solidFill>
                        <a:srgbClr val="000000"/>
                      </a:solidFill>
                      <a:prstDash val="solid"/>
                    </a:lnL>
                    <a:lnR w="6350">
                      <a:solidFill>
                        <a:srgbClr val="000000"/>
                      </a:solidFill>
                      <a:prstDash val="solid"/>
                    </a:lnR>
                  </a:tcPr>
                </a:tc>
                <a:tc>
                  <a:txBody>
                    <a:bodyPr/>
                    <a:lstStyle/>
                    <a:p>
                      <a:pPr marL="69850">
                        <a:lnSpc>
                          <a:spcPct val="100000"/>
                        </a:lnSpc>
                      </a:pPr>
                      <a:r>
                        <a:rPr dirty="0" sz="800" spc="-5">
                          <a:latin typeface="Arial"/>
                          <a:cs typeface="Arial"/>
                        </a:rPr>
                        <a:t>7.0m</a:t>
                      </a:r>
                      <a:endParaRPr sz="800">
                        <a:latin typeface="Arial"/>
                        <a:cs typeface="Arial"/>
                      </a:endParaRPr>
                    </a:p>
                  </a:txBody>
                  <a:tcPr marL="0" marR="0" marB="0" marT="0">
                    <a:lnL w="6350">
                      <a:solidFill>
                        <a:srgbClr val="000000"/>
                      </a:solidFill>
                      <a:prstDash val="solid"/>
                    </a:lnL>
                  </a:tcPr>
                </a:tc>
              </a:tr>
              <a:tr h="135636">
                <a:tc>
                  <a:txBody>
                    <a:bodyPr/>
                    <a:lstStyle/>
                    <a:p>
                      <a:pPr marL="69850">
                        <a:lnSpc>
                          <a:spcPts val="955"/>
                        </a:lnSpc>
                        <a:spcBef>
                          <a:spcPts val="15"/>
                        </a:spcBef>
                      </a:pPr>
                      <a:r>
                        <a:rPr dirty="0" sz="800" spc="-10">
                          <a:latin typeface="Arial"/>
                          <a:cs typeface="Arial"/>
                        </a:rPr>
                        <a:t>PFS</a:t>
                      </a:r>
                      <a:r>
                        <a:rPr dirty="0" sz="800" spc="-15">
                          <a:latin typeface="Arial"/>
                          <a:cs typeface="Arial"/>
                        </a:rPr>
                        <a:t> </a:t>
                      </a:r>
                      <a:r>
                        <a:rPr dirty="0" sz="800">
                          <a:latin typeface="Arial"/>
                          <a:cs typeface="Arial"/>
                        </a:rPr>
                        <a:t>rate</a:t>
                      </a:r>
                      <a:endParaRPr sz="800">
                        <a:latin typeface="Arial"/>
                        <a:cs typeface="Arial"/>
                      </a:endParaRPr>
                    </a:p>
                  </a:txBody>
                  <a:tcPr marL="0" marR="0" marB="0" marT="1905">
                    <a:lnR w="6350">
                      <a:solidFill>
                        <a:srgbClr val="000000"/>
                      </a:solidFill>
                      <a:prstDash val="solid"/>
                    </a:lnR>
                  </a:tcPr>
                </a:tc>
                <a:tc>
                  <a:txBody>
                    <a:bodyPr/>
                    <a:lstStyle/>
                    <a:p>
                      <a:pPr marL="69850">
                        <a:lnSpc>
                          <a:spcPts val="955"/>
                        </a:lnSpc>
                        <a:spcBef>
                          <a:spcPts val="15"/>
                        </a:spcBef>
                      </a:pPr>
                      <a:r>
                        <a:rPr dirty="0" sz="800" spc="-5">
                          <a:latin typeface="Arial"/>
                          <a:cs typeface="Arial"/>
                        </a:rPr>
                        <a:t>40% </a:t>
                      </a:r>
                      <a:r>
                        <a:rPr dirty="0" sz="800" spc="-10">
                          <a:latin typeface="Arial"/>
                          <a:cs typeface="Arial"/>
                        </a:rPr>
                        <a:t>at</a:t>
                      </a:r>
                      <a:r>
                        <a:rPr dirty="0" sz="800" spc="5">
                          <a:latin typeface="Arial"/>
                          <a:cs typeface="Arial"/>
                        </a:rPr>
                        <a:t> </a:t>
                      </a:r>
                      <a:r>
                        <a:rPr dirty="0" sz="800" spc="-5">
                          <a:latin typeface="Arial"/>
                          <a:cs typeface="Arial"/>
                        </a:rPr>
                        <a:t>24m</a:t>
                      </a:r>
                      <a:endParaRPr sz="800">
                        <a:latin typeface="Arial"/>
                        <a:cs typeface="Arial"/>
                      </a:endParaRPr>
                    </a:p>
                  </a:txBody>
                  <a:tcPr marL="0" marR="0" marB="0" marT="1905">
                    <a:lnL w="6350">
                      <a:solidFill>
                        <a:srgbClr val="000000"/>
                      </a:solidFill>
                      <a:prstDash val="solid"/>
                    </a:lnL>
                    <a:lnR w="6350">
                      <a:solidFill>
                        <a:srgbClr val="000000"/>
                      </a:solidFill>
                      <a:prstDash val="solid"/>
                    </a:lnR>
                  </a:tcPr>
                </a:tc>
                <a:tc>
                  <a:txBody>
                    <a:bodyPr/>
                    <a:lstStyle/>
                    <a:p>
                      <a:pPr marL="69850">
                        <a:lnSpc>
                          <a:spcPts val="955"/>
                        </a:lnSpc>
                        <a:spcBef>
                          <a:spcPts val="15"/>
                        </a:spcBef>
                      </a:pPr>
                      <a:r>
                        <a:rPr dirty="0" sz="800" spc="-5">
                          <a:latin typeface="Arial"/>
                          <a:cs typeface="Arial"/>
                        </a:rPr>
                        <a:t>35% </a:t>
                      </a:r>
                      <a:r>
                        <a:rPr dirty="0" sz="800" spc="-10">
                          <a:latin typeface="Arial"/>
                          <a:cs typeface="Arial"/>
                        </a:rPr>
                        <a:t>at</a:t>
                      </a:r>
                      <a:r>
                        <a:rPr dirty="0" sz="800" spc="5">
                          <a:latin typeface="Arial"/>
                          <a:cs typeface="Arial"/>
                        </a:rPr>
                        <a:t> </a:t>
                      </a:r>
                      <a:r>
                        <a:rPr dirty="0" sz="800" spc="-5">
                          <a:latin typeface="Arial"/>
                          <a:cs typeface="Arial"/>
                        </a:rPr>
                        <a:t>24m</a:t>
                      </a:r>
                      <a:endParaRPr sz="800">
                        <a:latin typeface="Arial"/>
                        <a:cs typeface="Arial"/>
                      </a:endParaRPr>
                    </a:p>
                  </a:txBody>
                  <a:tcPr marL="0" marR="0" marB="0" marT="1905">
                    <a:lnL w="6350">
                      <a:solidFill>
                        <a:srgbClr val="000000"/>
                      </a:solidFill>
                      <a:prstDash val="solid"/>
                    </a:lnL>
                    <a:lnR w="6350">
                      <a:solidFill>
                        <a:srgbClr val="000000"/>
                      </a:solidFill>
                      <a:prstDash val="solid"/>
                    </a:lnR>
                  </a:tcPr>
                </a:tc>
                <a:tc>
                  <a:txBody>
                    <a:bodyPr/>
                    <a:lstStyle/>
                    <a:p>
                      <a:pPr marL="66675">
                        <a:lnSpc>
                          <a:spcPts val="955"/>
                        </a:lnSpc>
                        <a:spcBef>
                          <a:spcPts val="15"/>
                        </a:spcBef>
                      </a:pPr>
                      <a:r>
                        <a:rPr dirty="0" sz="800" spc="-5">
                          <a:latin typeface="Arial"/>
                          <a:cs typeface="Arial"/>
                        </a:rPr>
                        <a:t>41% </a:t>
                      </a:r>
                      <a:r>
                        <a:rPr dirty="0" sz="800" spc="-10">
                          <a:latin typeface="Arial"/>
                          <a:cs typeface="Arial"/>
                        </a:rPr>
                        <a:t>at</a:t>
                      </a:r>
                      <a:r>
                        <a:rPr dirty="0" sz="800" spc="5">
                          <a:latin typeface="Arial"/>
                          <a:cs typeface="Arial"/>
                        </a:rPr>
                        <a:t> </a:t>
                      </a:r>
                      <a:r>
                        <a:rPr dirty="0" sz="800" spc="-5">
                          <a:latin typeface="Arial"/>
                          <a:cs typeface="Arial"/>
                        </a:rPr>
                        <a:t>24m</a:t>
                      </a:r>
                      <a:endParaRPr sz="800">
                        <a:latin typeface="Arial"/>
                        <a:cs typeface="Arial"/>
                      </a:endParaRPr>
                    </a:p>
                  </a:txBody>
                  <a:tcPr marL="0" marR="0" marB="0" marT="1905">
                    <a:lnL w="6350">
                      <a:solidFill>
                        <a:srgbClr val="000000"/>
                      </a:solidFill>
                      <a:prstDash val="solid"/>
                    </a:lnL>
                    <a:lnR w="6350">
                      <a:solidFill>
                        <a:srgbClr val="000000"/>
                      </a:solidFill>
                      <a:prstDash val="solid"/>
                    </a:lnR>
                  </a:tcPr>
                </a:tc>
                <a:tc>
                  <a:txBody>
                    <a:bodyPr/>
                    <a:lstStyle/>
                    <a:p>
                      <a:pPr marL="69850">
                        <a:lnSpc>
                          <a:spcPts val="955"/>
                        </a:lnSpc>
                        <a:spcBef>
                          <a:spcPts val="15"/>
                        </a:spcBef>
                      </a:pPr>
                      <a:r>
                        <a:rPr dirty="0" sz="800" spc="-5">
                          <a:latin typeface="Arial"/>
                          <a:cs typeface="Arial"/>
                        </a:rPr>
                        <a:t>39% </a:t>
                      </a:r>
                      <a:r>
                        <a:rPr dirty="0" sz="800" spc="-10">
                          <a:latin typeface="Arial"/>
                          <a:cs typeface="Arial"/>
                        </a:rPr>
                        <a:t>at</a:t>
                      </a:r>
                      <a:r>
                        <a:rPr dirty="0" sz="800" spc="5">
                          <a:latin typeface="Arial"/>
                          <a:cs typeface="Arial"/>
                        </a:rPr>
                        <a:t> </a:t>
                      </a:r>
                      <a:r>
                        <a:rPr dirty="0" sz="800" spc="-5">
                          <a:latin typeface="Arial"/>
                          <a:cs typeface="Arial"/>
                        </a:rPr>
                        <a:t>24m</a:t>
                      </a:r>
                      <a:endParaRPr sz="800">
                        <a:latin typeface="Arial"/>
                        <a:cs typeface="Arial"/>
                      </a:endParaRPr>
                    </a:p>
                  </a:txBody>
                  <a:tcPr marL="0" marR="0" marB="0" marT="1905">
                    <a:lnL w="6350">
                      <a:solidFill>
                        <a:srgbClr val="000000"/>
                      </a:solidFill>
                      <a:prstDash val="solid"/>
                    </a:lnL>
                  </a:tcPr>
                </a:tc>
              </a:tr>
              <a:tr h="134112">
                <a:tc>
                  <a:txBody>
                    <a:bodyPr/>
                    <a:lstStyle/>
                    <a:p>
                      <a:pPr marL="69850">
                        <a:lnSpc>
                          <a:spcPts val="955"/>
                        </a:lnSpc>
                      </a:pPr>
                      <a:r>
                        <a:rPr dirty="0" sz="800" spc="-10">
                          <a:latin typeface="Arial"/>
                          <a:cs typeface="Arial"/>
                        </a:rPr>
                        <a:t>mOS</a:t>
                      </a:r>
                      <a:endParaRPr sz="800">
                        <a:latin typeface="Arial"/>
                        <a:cs typeface="Arial"/>
                      </a:endParaRPr>
                    </a:p>
                  </a:txBody>
                  <a:tcPr marL="0" marR="0" marB="0" marT="0">
                    <a:lnR w="6350">
                      <a:solidFill>
                        <a:srgbClr val="000000"/>
                      </a:solidFill>
                      <a:prstDash val="solid"/>
                    </a:lnR>
                  </a:tcPr>
                </a:tc>
                <a:tc>
                  <a:txBody>
                    <a:bodyPr/>
                    <a:lstStyle/>
                    <a:p>
                      <a:pPr marL="69850">
                        <a:lnSpc>
                          <a:spcPts val="955"/>
                        </a:lnSpc>
                      </a:pPr>
                      <a:r>
                        <a:rPr dirty="0" sz="800" spc="-5">
                          <a:latin typeface="Arial"/>
                          <a:cs typeface="Arial"/>
                        </a:rPr>
                        <a:t>25.8m</a:t>
                      </a:r>
                      <a:endParaRPr sz="800">
                        <a:latin typeface="Arial"/>
                        <a:cs typeface="Arial"/>
                      </a:endParaRPr>
                    </a:p>
                  </a:txBody>
                  <a:tcPr marL="0" marR="0" marB="0" marT="0">
                    <a:lnL w="6350">
                      <a:solidFill>
                        <a:srgbClr val="000000"/>
                      </a:solidFill>
                      <a:prstDash val="solid"/>
                    </a:lnL>
                    <a:lnR w="6350">
                      <a:solidFill>
                        <a:srgbClr val="000000"/>
                      </a:solidFill>
                      <a:prstDash val="solid"/>
                    </a:lnR>
                  </a:tcPr>
                </a:tc>
                <a:tc>
                  <a:txBody>
                    <a:bodyPr/>
                    <a:lstStyle/>
                    <a:p>
                      <a:pPr marL="69850">
                        <a:lnSpc>
                          <a:spcPts val="955"/>
                        </a:lnSpc>
                      </a:pPr>
                      <a:r>
                        <a:rPr dirty="0" sz="800" spc="-5">
                          <a:latin typeface="Arial"/>
                          <a:cs typeface="Arial"/>
                        </a:rPr>
                        <a:t>11.1m</a:t>
                      </a:r>
                      <a:endParaRPr sz="800">
                        <a:latin typeface="Arial"/>
                        <a:cs typeface="Arial"/>
                      </a:endParaRPr>
                    </a:p>
                  </a:txBody>
                  <a:tcPr marL="0" marR="0" marB="0" marT="0">
                    <a:lnL w="6350">
                      <a:solidFill>
                        <a:srgbClr val="000000"/>
                      </a:solidFill>
                      <a:prstDash val="solid"/>
                    </a:lnL>
                    <a:lnR w="6350">
                      <a:solidFill>
                        <a:srgbClr val="000000"/>
                      </a:solidFill>
                      <a:prstDash val="solid"/>
                    </a:lnR>
                  </a:tcPr>
                </a:tc>
                <a:tc>
                  <a:txBody>
                    <a:bodyPr/>
                    <a:lstStyle/>
                    <a:p>
                      <a:pPr marL="66675">
                        <a:lnSpc>
                          <a:spcPts val="955"/>
                        </a:lnSpc>
                      </a:pPr>
                      <a:r>
                        <a:rPr dirty="0" sz="800" spc="-5">
                          <a:latin typeface="Arial"/>
                          <a:cs typeface="Arial"/>
                        </a:rPr>
                        <a:t>27.3m</a:t>
                      </a:r>
                      <a:endParaRPr sz="800">
                        <a:latin typeface="Arial"/>
                        <a:cs typeface="Arial"/>
                      </a:endParaRPr>
                    </a:p>
                  </a:txBody>
                  <a:tcPr marL="0" marR="0" marB="0" marT="0">
                    <a:lnL w="6350">
                      <a:solidFill>
                        <a:srgbClr val="000000"/>
                      </a:solidFill>
                      <a:prstDash val="solid"/>
                    </a:lnL>
                    <a:lnR w="6350">
                      <a:solidFill>
                        <a:srgbClr val="000000"/>
                      </a:solidFill>
                      <a:prstDash val="solid"/>
                    </a:lnR>
                  </a:tcPr>
                </a:tc>
                <a:tc>
                  <a:txBody>
                    <a:bodyPr/>
                    <a:lstStyle/>
                    <a:p>
                      <a:pPr marL="69850">
                        <a:lnSpc>
                          <a:spcPts val="955"/>
                        </a:lnSpc>
                      </a:pPr>
                      <a:r>
                        <a:rPr dirty="0" sz="800" spc="-10">
                          <a:latin typeface="Arial"/>
                          <a:cs typeface="Arial"/>
                        </a:rPr>
                        <a:t>NR</a:t>
                      </a:r>
                      <a:endParaRPr sz="800">
                        <a:latin typeface="Arial"/>
                        <a:cs typeface="Arial"/>
                      </a:endParaRPr>
                    </a:p>
                  </a:txBody>
                  <a:tcPr marL="0" marR="0" marB="0" marT="0">
                    <a:lnL w="6350">
                      <a:solidFill>
                        <a:srgbClr val="000000"/>
                      </a:solidFill>
                      <a:prstDash val="solid"/>
                    </a:lnL>
                  </a:tcPr>
                </a:tc>
              </a:tr>
              <a:tr h="138502">
                <a:tc>
                  <a:txBody>
                    <a:bodyPr/>
                    <a:lstStyle/>
                    <a:p>
                      <a:pPr marL="69850">
                        <a:lnSpc>
                          <a:spcPct val="100000"/>
                        </a:lnSpc>
                      </a:pPr>
                      <a:r>
                        <a:rPr dirty="0" sz="800" spc="-5">
                          <a:latin typeface="Arial"/>
                          <a:cs typeface="Arial"/>
                        </a:rPr>
                        <a:t>OS</a:t>
                      </a:r>
                      <a:r>
                        <a:rPr dirty="0" sz="800" spc="-15">
                          <a:latin typeface="Arial"/>
                          <a:cs typeface="Arial"/>
                        </a:rPr>
                        <a:t> </a:t>
                      </a:r>
                      <a:r>
                        <a:rPr dirty="0" sz="800" spc="-5">
                          <a:latin typeface="Arial"/>
                          <a:cs typeface="Arial"/>
                        </a:rPr>
                        <a:t>rate</a:t>
                      </a:r>
                      <a:endParaRPr sz="800">
                        <a:latin typeface="Arial"/>
                        <a:cs typeface="Arial"/>
                      </a:endParaRPr>
                    </a:p>
                  </a:txBody>
                  <a:tcPr marL="0" marR="0" marB="0" marT="0">
                    <a:lnR w="6350">
                      <a:solidFill>
                        <a:srgbClr val="000000"/>
                      </a:solidFill>
                      <a:prstDash val="solid"/>
                    </a:lnR>
                    <a:lnB w="6350">
                      <a:solidFill>
                        <a:srgbClr val="000000"/>
                      </a:solidFill>
                      <a:prstDash val="solid"/>
                    </a:lnB>
                  </a:tcPr>
                </a:tc>
                <a:tc>
                  <a:txBody>
                    <a:bodyPr/>
                    <a:lstStyle/>
                    <a:p>
                      <a:pPr marL="69850">
                        <a:lnSpc>
                          <a:spcPct val="100000"/>
                        </a:lnSpc>
                      </a:pPr>
                      <a:r>
                        <a:rPr dirty="0" sz="800" spc="-5">
                          <a:latin typeface="Arial"/>
                          <a:cs typeface="Arial"/>
                        </a:rPr>
                        <a:t>50.5% </a:t>
                      </a:r>
                      <a:r>
                        <a:rPr dirty="0" sz="800" spc="-10">
                          <a:latin typeface="Arial"/>
                          <a:cs typeface="Arial"/>
                        </a:rPr>
                        <a:t>at</a:t>
                      </a:r>
                      <a:r>
                        <a:rPr dirty="0" sz="800" spc="-15">
                          <a:latin typeface="Arial"/>
                          <a:cs typeface="Arial"/>
                        </a:rPr>
                        <a:t> </a:t>
                      </a:r>
                      <a:r>
                        <a:rPr dirty="0" sz="800">
                          <a:latin typeface="Arial"/>
                          <a:cs typeface="Arial"/>
                        </a:rPr>
                        <a:t>24m</a:t>
                      </a:r>
                      <a:endParaRPr sz="800">
                        <a:latin typeface="Arial"/>
                        <a:cs typeface="Arial"/>
                      </a:endParaRPr>
                    </a:p>
                  </a:txBody>
                  <a:tcPr marL="0" marR="0" marB="0" marT="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9850">
                        <a:lnSpc>
                          <a:spcPct val="100000"/>
                        </a:lnSpc>
                      </a:pPr>
                      <a:r>
                        <a:rPr dirty="0" sz="800" spc="-5">
                          <a:latin typeface="Arial"/>
                          <a:cs typeface="Arial"/>
                        </a:rPr>
                        <a:t>45% </a:t>
                      </a:r>
                      <a:r>
                        <a:rPr dirty="0" sz="800" spc="-10">
                          <a:latin typeface="Arial"/>
                          <a:cs typeface="Arial"/>
                        </a:rPr>
                        <a:t>at</a:t>
                      </a:r>
                      <a:r>
                        <a:rPr dirty="0" sz="800" spc="5">
                          <a:latin typeface="Arial"/>
                          <a:cs typeface="Arial"/>
                        </a:rPr>
                        <a:t> </a:t>
                      </a:r>
                      <a:r>
                        <a:rPr dirty="0" sz="800" spc="-5">
                          <a:latin typeface="Arial"/>
                          <a:cs typeface="Arial"/>
                        </a:rPr>
                        <a:t>24m</a:t>
                      </a:r>
                      <a:endParaRPr sz="800">
                        <a:latin typeface="Arial"/>
                        <a:cs typeface="Arial"/>
                      </a:endParaRPr>
                    </a:p>
                  </a:txBody>
                  <a:tcPr marL="0" marR="0" marB="0" marT="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6675">
                        <a:lnSpc>
                          <a:spcPct val="100000"/>
                        </a:lnSpc>
                      </a:pPr>
                      <a:r>
                        <a:rPr dirty="0" sz="800" spc="-5">
                          <a:latin typeface="Arial"/>
                          <a:cs typeface="Arial"/>
                        </a:rPr>
                        <a:t>51% </a:t>
                      </a:r>
                      <a:r>
                        <a:rPr dirty="0" sz="800" spc="-10">
                          <a:latin typeface="Arial"/>
                          <a:cs typeface="Arial"/>
                        </a:rPr>
                        <a:t>at</a:t>
                      </a:r>
                      <a:r>
                        <a:rPr dirty="0" sz="800" spc="5">
                          <a:latin typeface="Arial"/>
                          <a:cs typeface="Arial"/>
                        </a:rPr>
                        <a:t> </a:t>
                      </a:r>
                      <a:r>
                        <a:rPr dirty="0" sz="800" spc="-5">
                          <a:latin typeface="Arial"/>
                          <a:cs typeface="Arial"/>
                        </a:rPr>
                        <a:t>24m</a:t>
                      </a:r>
                      <a:endParaRPr sz="800">
                        <a:latin typeface="Arial"/>
                        <a:cs typeface="Arial"/>
                      </a:endParaRPr>
                    </a:p>
                  </a:txBody>
                  <a:tcPr marL="0" marR="0" marB="0" marT="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9850">
                        <a:lnSpc>
                          <a:spcPct val="100000"/>
                        </a:lnSpc>
                      </a:pPr>
                      <a:r>
                        <a:rPr dirty="0" sz="800" spc="-5">
                          <a:latin typeface="Arial"/>
                          <a:cs typeface="Arial"/>
                        </a:rPr>
                        <a:t>69% </a:t>
                      </a:r>
                      <a:r>
                        <a:rPr dirty="0" sz="800" spc="-10">
                          <a:latin typeface="Arial"/>
                          <a:cs typeface="Arial"/>
                        </a:rPr>
                        <a:t>at</a:t>
                      </a:r>
                      <a:r>
                        <a:rPr dirty="0" sz="800" spc="10">
                          <a:latin typeface="Arial"/>
                          <a:cs typeface="Arial"/>
                        </a:rPr>
                        <a:t> </a:t>
                      </a:r>
                      <a:r>
                        <a:rPr dirty="0" sz="800" spc="-5">
                          <a:latin typeface="Arial"/>
                          <a:cs typeface="Arial"/>
                        </a:rPr>
                        <a:t>24m</a:t>
                      </a:r>
                      <a:endParaRPr sz="800">
                        <a:latin typeface="Arial"/>
                        <a:cs typeface="Arial"/>
                      </a:endParaRPr>
                    </a:p>
                  </a:txBody>
                  <a:tcPr marL="0" marR="0" marB="0" marT="0">
                    <a:lnL w="6350">
                      <a:solidFill>
                        <a:srgbClr val="000000"/>
                      </a:solidFill>
                      <a:prstDash val="solid"/>
                    </a:lnL>
                    <a:lnB w="6350">
                      <a:solidFill>
                        <a:srgbClr val="000000"/>
                      </a:solidFill>
                      <a:prstDash val="solid"/>
                    </a:lnB>
                  </a:tcPr>
                </a:tc>
              </a:tr>
              <a:tr h="291120">
                <a:tc>
                  <a:txBody>
                    <a:bodyPr/>
                    <a:lstStyle/>
                    <a:p>
                      <a:pPr marL="69850">
                        <a:lnSpc>
                          <a:spcPct val="100000"/>
                        </a:lnSpc>
                        <a:spcBef>
                          <a:spcPts val="15"/>
                        </a:spcBef>
                      </a:pPr>
                      <a:r>
                        <a:rPr dirty="0" sz="800" spc="-10">
                          <a:latin typeface="PMingLiU"/>
                          <a:cs typeface="PMingLiU"/>
                        </a:rPr>
                        <a:t>是否允许</a:t>
                      </a:r>
                      <a:endParaRPr sz="800">
                        <a:latin typeface="PMingLiU"/>
                        <a:cs typeface="PMingLiU"/>
                      </a:endParaRPr>
                    </a:p>
                    <a:p>
                      <a:pPr marL="69850">
                        <a:lnSpc>
                          <a:spcPct val="100000"/>
                        </a:lnSpc>
                        <a:spcBef>
                          <a:spcPts val="195"/>
                        </a:spcBef>
                      </a:pPr>
                      <a:r>
                        <a:rPr dirty="0" sz="800" spc="-5">
                          <a:latin typeface="Arial"/>
                          <a:cs typeface="Arial"/>
                        </a:rPr>
                        <a:t>outpatient</a:t>
                      </a:r>
                      <a:r>
                        <a:rPr dirty="0" sz="800" spc="-65">
                          <a:latin typeface="Arial"/>
                          <a:cs typeface="Arial"/>
                        </a:rPr>
                        <a:t> </a:t>
                      </a:r>
                      <a:r>
                        <a:rPr dirty="0" sz="800" spc="-10">
                          <a:latin typeface="PMingLiU"/>
                          <a:cs typeface="PMingLiU"/>
                        </a:rPr>
                        <a:t>治疗</a:t>
                      </a:r>
                      <a:endParaRPr sz="800">
                        <a:latin typeface="PMingLiU"/>
                        <a:cs typeface="PMingLiU"/>
                      </a:endParaRPr>
                    </a:p>
                  </a:txBody>
                  <a:tcPr marL="0" marR="0" marB="0" marT="1905">
                    <a:lnR w="6350">
                      <a:solidFill>
                        <a:srgbClr val="000000"/>
                      </a:solidFill>
                      <a:prstDash val="solid"/>
                    </a:lnR>
                    <a:lnT w="6350">
                      <a:solidFill>
                        <a:srgbClr val="000000"/>
                      </a:solidFill>
                      <a:prstDash val="solid"/>
                    </a:lnT>
                    <a:solidFill>
                      <a:srgbClr val="F1F1F1"/>
                    </a:solidFill>
                  </a:tcPr>
                </a:tc>
                <a:tc>
                  <a:txBody>
                    <a:bodyPr/>
                    <a:lstStyle/>
                    <a:p>
                      <a:pPr marL="69850">
                        <a:lnSpc>
                          <a:spcPct val="100000"/>
                        </a:lnSpc>
                        <a:spcBef>
                          <a:spcPts val="590"/>
                        </a:spcBef>
                      </a:pPr>
                      <a:r>
                        <a:rPr dirty="0" sz="800" spc="-10">
                          <a:latin typeface="PMingLiU"/>
                          <a:cs typeface="PMingLiU"/>
                        </a:rPr>
                        <a:t>不允许</a:t>
                      </a:r>
                      <a:endParaRPr sz="800">
                        <a:latin typeface="PMingLiU"/>
                        <a:cs typeface="PMingLiU"/>
                      </a:endParaRPr>
                    </a:p>
                  </a:txBody>
                  <a:tcPr marL="0" marR="0" marB="0" marT="74930">
                    <a:lnL w="6350">
                      <a:solidFill>
                        <a:srgbClr val="000000"/>
                      </a:solidFill>
                      <a:prstDash val="solid"/>
                    </a:lnL>
                    <a:lnR w="6350">
                      <a:solidFill>
                        <a:srgbClr val="000000"/>
                      </a:solidFill>
                      <a:prstDash val="solid"/>
                    </a:lnR>
                    <a:lnT w="6350">
                      <a:solidFill>
                        <a:srgbClr val="000000"/>
                      </a:solidFill>
                      <a:prstDash val="solid"/>
                    </a:lnT>
                    <a:solidFill>
                      <a:srgbClr val="F1F1F1"/>
                    </a:solidFill>
                  </a:tcPr>
                </a:tc>
                <a:tc>
                  <a:txBody>
                    <a:bodyPr/>
                    <a:lstStyle/>
                    <a:p>
                      <a:pPr marL="69850">
                        <a:lnSpc>
                          <a:spcPct val="100000"/>
                        </a:lnSpc>
                        <a:spcBef>
                          <a:spcPts val="590"/>
                        </a:spcBef>
                      </a:pPr>
                      <a:r>
                        <a:rPr dirty="0" sz="800" spc="-10">
                          <a:latin typeface="PMingLiU"/>
                          <a:cs typeface="PMingLiU"/>
                        </a:rPr>
                        <a:t>允许</a:t>
                      </a:r>
                      <a:endParaRPr sz="800">
                        <a:latin typeface="PMingLiU"/>
                        <a:cs typeface="PMingLiU"/>
                      </a:endParaRPr>
                    </a:p>
                  </a:txBody>
                  <a:tcPr marL="0" marR="0" marB="0" marT="74930">
                    <a:lnL w="6350">
                      <a:solidFill>
                        <a:srgbClr val="000000"/>
                      </a:solidFill>
                      <a:prstDash val="solid"/>
                    </a:lnL>
                    <a:lnR w="6350">
                      <a:solidFill>
                        <a:srgbClr val="000000"/>
                      </a:solidFill>
                      <a:prstDash val="solid"/>
                    </a:lnR>
                    <a:lnT w="6350">
                      <a:solidFill>
                        <a:srgbClr val="000000"/>
                      </a:solidFill>
                      <a:prstDash val="solid"/>
                    </a:lnT>
                    <a:solidFill>
                      <a:srgbClr val="F1F1F1"/>
                    </a:solidFill>
                  </a:tcPr>
                </a:tc>
                <a:tc>
                  <a:txBody>
                    <a:bodyPr/>
                    <a:lstStyle/>
                    <a:p>
                      <a:pPr marL="66675">
                        <a:lnSpc>
                          <a:spcPct val="100000"/>
                        </a:lnSpc>
                        <a:spcBef>
                          <a:spcPts val="590"/>
                        </a:spcBef>
                      </a:pPr>
                      <a:r>
                        <a:rPr dirty="0" sz="800" spc="-10">
                          <a:latin typeface="PMingLiU"/>
                          <a:cs typeface="PMingLiU"/>
                        </a:rPr>
                        <a:t>允许</a:t>
                      </a:r>
                      <a:endParaRPr sz="800">
                        <a:latin typeface="PMingLiU"/>
                        <a:cs typeface="PMingLiU"/>
                      </a:endParaRPr>
                    </a:p>
                  </a:txBody>
                  <a:tcPr marL="0" marR="0" marB="0" marT="74930">
                    <a:lnL w="6350">
                      <a:solidFill>
                        <a:srgbClr val="000000"/>
                      </a:solidFill>
                      <a:prstDash val="solid"/>
                    </a:lnL>
                    <a:lnR w="6350">
                      <a:solidFill>
                        <a:srgbClr val="000000"/>
                      </a:solidFill>
                      <a:prstDash val="solid"/>
                    </a:lnR>
                    <a:lnT w="6350">
                      <a:solidFill>
                        <a:srgbClr val="000000"/>
                      </a:solidFill>
                      <a:prstDash val="solid"/>
                    </a:lnT>
                    <a:solidFill>
                      <a:srgbClr val="F1F1F1"/>
                    </a:solidFill>
                  </a:tcPr>
                </a:tc>
                <a:tc>
                  <a:txBody>
                    <a:bodyPr/>
                    <a:lstStyle/>
                    <a:p>
                      <a:pPr marL="69850">
                        <a:lnSpc>
                          <a:spcPct val="100000"/>
                        </a:lnSpc>
                        <a:spcBef>
                          <a:spcPts val="665"/>
                        </a:spcBef>
                      </a:pPr>
                      <a:r>
                        <a:rPr dirty="0" sz="800" spc="-10">
                          <a:latin typeface="Arial"/>
                          <a:cs typeface="Arial"/>
                        </a:rPr>
                        <a:t>N/A</a:t>
                      </a:r>
                      <a:endParaRPr sz="800">
                        <a:latin typeface="Arial"/>
                        <a:cs typeface="Arial"/>
                      </a:endParaRPr>
                    </a:p>
                  </a:txBody>
                  <a:tcPr marL="0" marR="0" marB="0" marT="84455">
                    <a:lnL w="6350">
                      <a:solidFill>
                        <a:srgbClr val="000000"/>
                      </a:solidFill>
                      <a:prstDash val="solid"/>
                    </a:lnL>
                    <a:lnT w="6350">
                      <a:solidFill>
                        <a:srgbClr val="000000"/>
                      </a:solidFill>
                      <a:prstDash val="solid"/>
                    </a:lnT>
                    <a:solidFill>
                      <a:srgbClr val="F1F1F1"/>
                    </a:solidFill>
                  </a:tcPr>
                </a:tc>
              </a:tr>
              <a:tr h="147827">
                <a:tc>
                  <a:txBody>
                    <a:bodyPr/>
                    <a:lstStyle/>
                    <a:p>
                      <a:pPr marL="69850">
                        <a:lnSpc>
                          <a:spcPct val="100000"/>
                        </a:lnSpc>
                        <a:spcBef>
                          <a:spcPts val="50"/>
                        </a:spcBef>
                      </a:pPr>
                      <a:r>
                        <a:rPr dirty="0" sz="800" spc="-5">
                          <a:latin typeface="Arial"/>
                          <a:cs typeface="Arial"/>
                        </a:rPr>
                        <a:t>1~2</a:t>
                      </a:r>
                      <a:r>
                        <a:rPr dirty="0" sz="800" spc="-50">
                          <a:latin typeface="Arial"/>
                          <a:cs typeface="Arial"/>
                        </a:rPr>
                        <a:t> </a:t>
                      </a:r>
                      <a:r>
                        <a:rPr dirty="0" sz="800" spc="180">
                          <a:latin typeface="PMingLiU"/>
                          <a:cs typeface="PMingLiU"/>
                        </a:rPr>
                        <a:t>级</a:t>
                      </a:r>
                      <a:r>
                        <a:rPr dirty="0" sz="800" spc="-10">
                          <a:latin typeface="Arial"/>
                          <a:cs typeface="Arial"/>
                        </a:rPr>
                        <a:t>CRS</a:t>
                      </a:r>
                      <a:endParaRPr sz="800">
                        <a:latin typeface="Arial"/>
                        <a:cs typeface="Arial"/>
                      </a:endParaRPr>
                    </a:p>
                  </a:txBody>
                  <a:tcPr marL="0" marR="0" marB="0" marT="6350">
                    <a:lnR w="6350">
                      <a:solidFill>
                        <a:srgbClr val="000000"/>
                      </a:solidFill>
                      <a:prstDash val="solid"/>
                    </a:lnR>
                    <a:solidFill>
                      <a:srgbClr val="F1F1F1"/>
                    </a:solidFill>
                  </a:tcPr>
                </a:tc>
                <a:tc>
                  <a:txBody>
                    <a:bodyPr/>
                    <a:lstStyle/>
                    <a:p>
                      <a:pPr marL="69850">
                        <a:lnSpc>
                          <a:spcPts val="940"/>
                        </a:lnSpc>
                        <a:spcBef>
                          <a:spcPts val="125"/>
                        </a:spcBef>
                      </a:pPr>
                      <a:r>
                        <a:rPr dirty="0" sz="800" spc="-5">
                          <a:latin typeface="Arial"/>
                          <a:cs typeface="Arial"/>
                        </a:rPr>
                        <a:t>81%</a:t>
                      </a:r>
                      <a:endParaRPr sz="800">
                        <a:latin typeface="Arial"/>
                        <a:cs typeface="Arial"/>
                      </a:endParaRPr>
                    </a:p>
                  </a:txBody>
                  <a:tcPr marL="0" marR="0" marB="0" marT="15875">
                    <a:lnL w="6350">
                      <a:solidFill>
                        <a:srgbClr val="000000"/>
                      </a:solidFill>
                      <a:prstDash val="solid"/>
                    </a:lnL>
                    <a:lnR w="6350">
                      <a:solidFill>
                        <a:srgbClr val="000000"/>
                      </a:solidFill>
                      <a:prstDash val="solid"/>
                    </a:lnR>
                    <a:solidFill>
                      <a:srgbClr val="F1F1F1"/>
                    </a:solidFill>
                  </a:tcPr>
                </a:tc>
                <a:tc>
                  <a:txBody>
                    <a:bodyPr/>
                    <a:lstStyle/>
                    <a:p>
                      <a:pPr marL="69850">
                        <a:lnSpc>
                          <a:spcPts val="940"/>
                        </a:lnSpc>
                        <a:spcBef>
                          <a:spcPts val="125"/>
                        </a:spcBef>
                      </a:pPr>
                      <a:r>
                        <a:rPr dirty="0" sz="800" spc="-5">
                          <a:latin typeface="Arial"/>
                          <a:cs typeface="Arial"/>
                        </a:rPr>
                        <a:t>40%</a:t>
                      </a:r>
                      <a:endParaRPr sz="800">
                        <a:latin typeface="Arial"/>
                        <a:cs typeface="Arial"/>
                      </a:endParaRPr>
                    </a:p>
                  </a:txBody>
                  <a:tcPr marL="0" marR="0" marB="0" marT="15875">
                    <a:lnL w="6350">
                      <a:solidFill>
                        <a:srgbClr val="000000"/>
                      </a:solidFill>
                      <a:prstDash val="solid"/>
                    </a:lnL>
                    <a:lnR w="6350">
                      <a:solidFill>
                        <a:srgbClr val="000000"/>
                      </a:solidFill>
                      <a:prstDash val="solid"/>
                    </a:lnR>
                    <a:solidFill>
                      <a:srgbClr val="F1F1F1"/>
                    </a:solidFill>
                  </a:tcPr>
                </a:tc>
                <a:tc>
                  <a:txBody>
                    <a:bodyPr/>
                    <a:lstStyle/>
                    <a:p>
                      <a:pPr marL="66675">
                        <a:lnSpc>
                          <a:spcPts val="940"/>
                        </a:lnSpc>
                        <a:spcBef>
                          <a:spcPts val="125"/>
                        </a:spcBef>
                      </a:pPr>
                      <a:r>
                        <a:rPr dirty="0" sz="800" spc="-5">
                          <a:latin typeface="Arial"/>
                          <a:cs typeface="Arial"/>
                        </a:rPr>
                        <a:t>40%</a:t>
                      </a:r>
                      <a:endParaRPr sz="800">
                        <a:latin typeface="Arial"/>
                        <a:cs typeface="Arial"/>
                      </a:endParaRPr>
                    </a:p>
                  </a:txBody>
                  <a:tcPr marL="0" marR="0" marB="0" marT="15875">
                    <a:lnL w="6350">
                      <a:solidFill>
                        <a:srgbClr val="000000"/>
                      </a:solidFill>
                      <a:prstDash val="solid"/>
                    </a:lnL>
                    <a:lnR w="6350">
                      <a:solidFill>
                        <a:srgbClr val="000000"/>
                      </a:solidFill>
                      <a:prstDash val="solid"/>
                    </a:lnR>
                    <a:solidFill>
                      <a:srgbClr val="F1F1F1"/>
                    </a:solidFill>
                  </a:tcPr>
                </a:tc>
                <a:tc>
                  <a:txBody>
                    <a:bodyPr/>
                    <a:lstStyle/>
                    <a:p>
                      <a:pPr marL="69850">
                        <a:lnSpc>
                          <a:spcPts val="940"/>
                        </a:lnSpc>
                        <a:spcBef>
                          <a:spcPts val="125"/>
                        </a:spcBef>
                      </a:pPr>
                      <a:r>
                        <a:rPr dirty="0" sz="800" spc="-5">
                          <a:latin typeface="Arial"/>
                          <a:cs typeface="Arial"/>
                        </a:rPr>
                        <a:t>42%</a:t>
                      </a:r>
                      <a:endParaRPr sz="800">
                        <a:latin typeface="Arial"/>
                        <a:cs typeface="Arial"/>
                      </a:endParaRPr>
                    </a:p>
                  </a:txBody>
                  <a:tcPr marL="0" marR="0" marB="0" marT="15875">
                    <a:lnL w="6350">
                      <a:solidFill>
                        <a:srgbClr val="000000"/>
                      </a:solidFill>
                      <a:prstDash val="solid"/>
                    </a:lnL>
                    <a:solidFill>
                      <a:srgbClr val="F1F1F1"/>
                    </a:solidFill>
                  </a:tcPr>
                </a:tc>
              </a:tr>
              <a:tr h="148739">
                <a:tc>
                  <a:txBody>
                    <a:bodyPr/>
                    <a:lstStyle/>
                    <a:p>
                      <a:pPr marL="69850">
                        <a:lnSpc>
                          <a:spcPct val="100000"/>
                        </a:lnSpc>
                        <a:spcBef>
                          <a:spcPts val="40"/>
                        </a:spcBef>
                      </a:pPr>
                      <a:r>
                        <a:rPr dirty="0" sz="800" spc="-5">
                          <a:latin typeface="Arial"/>
                          <a:cs typeface="Arial"/>
                        </a:rPr>
                        <a:t>3~4</a:t>
                      </a:r>
                      <a:r>
                        <a:rPr dirty="0" sz="800" spc="-50">
                          <a:latin typeface="Arial"/>
                          <a:cs typeface="Arial"/>
                        </a:rPr>
                        <a:t> </a:t>
                      </a:r>
                      <a:r>
                        <a:rPr dirty="0" sz="800" spc="180">
                          <a:latin typeface="PMingLiU"/>
                          <a:cs typeface="PMingLiU"/>
                        </a:rPr>
                        <a:t>级</a:t>
                      </a:r>
                      <a:r>
                        <a:rPr dirty="0" sz="800" spc="-10">
                          <a:latin typeface="Arial"/>
                          <a:cs typeface="Arial"/>
                        </a:rPr>
                        <a:t>CRS</a:t>
                      </a:r>
                      <a:endParaRPr sz="800">
                        <a:latin typeface="Arial"/>
                        <a:cs typeface="Arial"/>
                      </a:endParaRPr>
                    </a:p>
                  </a:txBody>
                  <a:tcPr marL="0" marR="0" marB="0" marT="5080">
                    <a:lnR w="6350">
                      <a:solidFill>
                        <a:srgbClr val="000000"/>
                      </a:solidFill>
                      <a:prstDash val="solid"/>
                    </a:lnR>
                    <a:solidFill>
                      <a:srgbClr val="F1F1F1"/>
                    </a:solidFill>
                  </a:tcPr>
                </a:tc>
                <a:tc>
                  <a:txBody>
                    <a:bodyPr/>
                    <a:lstStyle/>
                    <a:p>
                      <a:pPr marL="69850">
                        <a:lnSpc>
                          <a:spcPts val="935"/>
                        </a:lnSpc>
                        <a:spcBef>
                          <a:spcPts val="135"/>
                        </a:spcBef>
                      </a:pPr>
                      <a:r>
                        <a:rPr dirty="0" sz="800" spc="-5">
                          <a:latin typeface="Arial"/>
                          <a:cs typeface="Arial"/>
                        </a:rPr>
                        <a:t>11%</a:t>
                      </a:r>
                      <a:endParaRPr sz="800">
                        <a:latin typeface="Arial"/>
                        <a:cs typeface="Arial"/>
                      </a:endParaRPr>
                    </a:p>
                  </a:txBody>
                  <a:tcPr marL="0" marR="0" marB="0" marT="17145">
                    <a:lnL w="6350">
                      <a:solidFill>
                        <a:srgbClr val="000000"/>
                      </a:solidFill>
                      <a:prstDash val="solid"/>
                    </a:lnL>
                    <a:lnR w="6350">
                      <a:solidFill>
                        <a:srgbClr val="000000"/>
                      </a:solidFill>
                      <a:prstDash val="solid"/>
                    </a:lnR>
                    <a:solidFill>
                      <a:srgbClr val="F1F1F1"/>
                    </a:solidFill>
                  </a:tcPr>
                </a:tc>
                <a:tc>
                  <a:txBody>
                    <a:bodyPr/>
                    <a:lstStyle/>
                    <a:p>
                      <a:pPr marL="69850">
                        <a:lnSpc>
                          <a:spcPts val="935"/>
                        </a:lnSpc>
                        <a:spcBef>
                          <a:spcPts val="135"/>
                        </a:spcBef>
                      </a:pPr>
                      <a:r>
                        <a:rPr dirty="0" sz="800" spc="-5">
                          <a:latin typeface="Arial"/>
                          <a:cs typeface="Arial"/>
                        </a:rPr>
                        <a:t>17%</a:t>
                      </a:r>
                      <a:endParaRPr sz="800">
                        <a:latin typeface="Arial"/>
                        <a:cs typeface="Arial"/>
                      </a:endParaRPr>
                    </a:p>
                  </a:txBody>
                  <a:tcPr marL="0" marR="0" marB="0" marT="17145">
                    <a:lnL w="6350">
                      <a:solidFill>
                        <a:srgbClr val="000000"/>
                      </a:solidFill>
                      <a:prstDash val="solid"/>
                    </a:lnL>
                    <a:lnR w="6350">
                      <a:solidFill>
                        <a:srgbClr val="000000"/>
                      </a:solidFill>
                      <a:prstDash val="solid"/>
                    </a:lnR>
                    <a:solidFill>
                      <a:srgbClr val="F1F1F1"/>
                    </a:solidFill>
                  </a:tcPr>
                </a:tc>
                <a:tc>
                  <a:txBody>
                    <a:bodyPr/>
                    <a:lstStyle/>
                    <a:p>
                      <a:pPr marL="66675">
                        <a:lnSpc>
                          <a:spcPts val="935"/>
                        </a:lnSpc>
                        <a:spcBef>
                          <a:spcPts val="135"/>
                        </a:spcBef>
                      </a:pPr>
                      <a:r>
                        <a:rPr dirty="0" sz="800" spc="-20">
                          <a:latin typeface="Arial"/>
                          <a:cs typeface="Arial"/>
                        </a:rPr>
                        <a:t>2%</a:t>
                      </a:r>
                      <a:endParaRPr sz="800">
                        <a:latin typeface="Arial"/>
                        <a:cs typeface="Arial"/>
                      </a:endParaRPr>
                    </a:p>
                  </a:txBody>
                  <a:tcPr marL="0" marR="0" marB="0" marT="17145">
                    <a:lnL w="6350">
                      <a:solidFill>
                        <a:srgbClr val="000000"/>
                      </a:solidFill>
                      <a:prstDash val="solid"/>
                    </a:lnL>
                    <a:lnR w="6350">
                      <a:solidFill>
                        <a:srgbClr val="000000"/>
                      </a:solidFill>
                      <a:prstDash val="solid"/>
                    </a:lnR>
                    <a:solidFill>
                      <a:srgbClr val="F1F1F1"/>
                    </a:solidFill>
                  </a:tcPr>
                </a:tc>
                <a:tc>
                  <a:txBody>
                    <a:bodyPr/>
                    <a:lstStyle/>
                    <a:p>
                      <a:pPr marL="69850">
                        <a:lnSpc>
                          <a:spcPts val="935"/>
                        </a:lnSpc>
                        <a:spcBef>
                          <a:spcPts val="135"/>
                        </a:spcBef>
                      </a:pPr>
                      <a:r>
                        <a:rPr dirty="0" sz="800" spc="-20">
                          <a:latin typeface="Arial"/>
                          <a:cs typeface="Arial"/>
                        </a:rPr>
                        <a:t>5%</a:t>
                      </a:r>
                      <a:endParaRPr sz="800">
                        <a:latin typeface="Arial"/>
                        <a:cs typeface="Arial"/>
                      </a:endParaRPr>
                    </a:p>
                  </a:txBody>
                  <a:tcPr marL="0" marR="0" marB="0" marT="17145">
                    <a:lnL w="6350">
                      <a:solidFill>
                        <a:srgbClr val="000000"/>
                      </a:solidFill>
                      <a:prstDash val="solid"/>
                    </a:lnL>
                    <a:solidFill>
                      <a:srgbClr val="F1F1F1"/>
                    </a:solidFill>
                  </a:tcPr>
                </a:tc>
              </a:tr>
              <a:tr h="148440">
                <a:tc>
                  <a:txBody>
                    <a:bodyPr/>
                    <a:lstStyle/>
                    <a:p>
                      <a:pPr marL="69850">
                        <a:lnSpc>
                          <a:spcPct val="100000"/>
                        </a:lnSpc>
                        <a:spcBef>
                          <a:spcPts val="45"/>
                        </a:spcBef>
                      </a:pPr>
                      <a:r>
                        <a:rPr dirty="0" sz="800" spc="-5">
                          <a:latin typeface="Arial"/>
                          <a:cs typeface="Arial"/>
                        </a:rPr>
                        <a:t>1~2</a:t>
                      </a:r>
                      <a:r>
                        <a:rPr dirty="0" sz="800" spc="-50">
                          <a:latin typeface="Arial"/>
                          <a:cs typeface="Arial"/>
                        </a:rPr>
                        <a:t> </a:t>
                      </a:r>
                      <a:r>
                        <a:rPr dirty="0" sz="800" spc="180">
                          <a:latin typeface="PMingLiU"/>
                          <a:cs typeface="PMingLiU"/>
                        </a:rPr>
                        <a:t>级</a:t>
                      </a:r>
                      <a:r>
                        <a:rPr dirty="0" sz="800" spc="-10">
                          <a:latin typeface="Arial"/>
                          <a:cs typeface="Arial"/>
                        </a:rPr>
                        <a:t>ICANS</a:t>
                      </a:r>
                      <a:endParaRPr sz="800">
                        <a:latin typeface="Arial"/>
                        <a:cs typeface="Arial"/>
                      </a:endParaRPr>
                    </a:p>
                  </a:txBody>
                  <a:tcPr marL="0" marR="0" marB="0" marT="5715">
                    <a:lnR w="6350">
                      <a:solidFill>
                        <a:srgbClr val="000000"/>
                      </a:solidFill>
                      <a:prstDash val="solid"/>
                    </a:lnR>
                    <a:solidFill>
                      <a:srgbClr val="F1F1F1"/>
                    </a:solidFill>
                  </a:tcPr>
                </a:tc>
                <a:tc>
                  <a:txBody>
                    <a:bodyPr/>
                    <a:lstStyle/>
                    <a:p>
                      <a:pPr marL="69850">
                        <a:lnSpc>
                          <a:spcPts val="950"/>
                        </a:lnSpc>
                        <a:spcBef>
                          <a:spcPts val="114"/>
                        </a:spcBef>
                      </a:pPr>
                      <a:r>
                        <a:rPr dirty="0" sz="800" spc="-5">
                          <a:latin typeface="Arial"/>
                          <a:cs typeface="Arial"/>
                        </a:rPr>
                        <a:t>34%</a:t>
                      </a:r>
                      <a:endParaRPr sz="800">
                        <a:latin typeface="Arial"/>
                        <a:cs typeface="Arial"/>
                      </a:endParaRPr>
                    </a:p>
                  </a:txBody>
                  <a:tcPr marL="0" marR="0" marB="0" marT="14604">
                    <a:lnL w="6350">
                      <a:solidFill>
                        <a:srgbClr val="000000"/>
                      </a:solidFill>
                      <a:prstDash val="solid"/>
                    </a:lnL>
                    <a:lnR w="6350">
                      <a:solidFill>
                        <a:srgbClr val="000000"/>
                      </a:solidFill>
                      <a:prstDash val="solid"/>
                    </a:lnR>
                    <a:solidFill>
                      <a:srgbClr val="F1F1F1"/>
                    </a:solidFill>
                  </a:tcPr>
                </a:tc>
                <a:tc>
                  <a:txBody>
                    <a:bodyPr/>
                    <a:lstStyle/>
                    <a:p>
                      <a:pPr marL="69850">
                        <a:lnSpc>
                          <a:spcPts val="950"/>
                        </a:lnSpc>
                        <a:spcBef>
                          <a:spcPts val="114"/>
                        </a:spcBef>
                      </a:pPr>
                      <a:r>
                        <a:rPr dirty="0" sz="800" spc="-20">
                          <a:latin typeface="Arial"/>
                          <a:cs typeface="Arial"/>
                        </a:rPr>
                        <a:t>9%</a:t>
                      </a:r>
                      <a:endParaRPr sz="800">
                        <a:latin typeface="Arial"/>
                        <a:cs typeface="Arial"/>
                      </a:endParaRPr>
                    </a:p>
                  </a:txBody>
                  <a:tcPr marL="0" marR="0" marB="0" marT="14604">
                    <a:lnL w="6350">
                      <a:solidFill>
                        <a:srgbClr val="000000"/>
                      </a:solidFill>
                      <a:prstDash val="solid"/>
                    </a:lnL>
                    <a:lnR w="6350">
                      <a:solidFill>
                        <a:srgbClr val="000000"/>
                      </a:solidFill>
                      <a:prstDash val="solid"/>
                    </a:lnR>
                    <a:solidFill>
                      <a:srgbClr val="F1F1F1"/>
                    </a:solidFill>
                  </a:tcPr>
                </a:tc>
                <a:tc>
                  <a:txBody>
                    <a:bodyPr/>
                    <a:lstStyle/>
                    <a:p>
                      <a:pPr marL="66675">
                        <a:lnSpc>
                          <a:spcPts val="950"/>
                        </a:lnSpc>
                        <a:spcBef>
                          <a:spcPts val="114"/>
                        </a:spcBef>
                      </a:pPr>
                      <a:r>
                        <a:rPr dirty="0" sz="800" spc="-5">
                          <a:latin typeface="Arial"/>
                          <a:cs typeface="Arial"/>
                        </a:rPr>
                        <a:t>20%</a:t>
                      </a:r>
                      <a:endParaRPr sz="800">
                        <a:latin typeface="Arial"/>
                        <a:cs typeface="Arial"/>
                      </a:endParaRPr>
                    </a:p>
                  </a:txBody>
                  <a:tcPr marL="0" marR="0" marB="0" marT="14604">
                    <a:lnL w="6350">
                      <a:solidFill>
                        <a:srgbClr val="000000"/>
                      </a:solidFill>
                      <a:prstDash val="solid"/>
                    </a:lnL>
                    <a:lnR w="6350">
                      <a:solidFill>
                        <a:srgbClr val="000000"/>
                      </a:solidFill>
                      <a:prstDash val="solid"/>
                    </a:lnR>
                    <a:solidFill>
                      <a:srgbClr val="F1F1F1"/>
                    </a:solidFill>
                  </a:tcPr>
                </a:tc>
                <a:tc>
                  <a:txBody>
                    <a:bodyPr/>
                    <a:lstStyle/>
                    <a:p>
                      <a:pPr marL="69850">
                        <a:lnSpc>
                          <a:spcPts val="950"/>
                        </a:lnSpc>
                        <a:spcBef>
                          <a:spcPts val="114"/>
                        </a:spcBef>
                      </a:pPr>
                      <a:r>
                        <a:rPr dirty="0" sz="800" spc="-5">
                          <a:latin typeface="Arial"/>
                          <a:cs typeface="Arial"/>
                        </a:rPr>
                        <a:t>17%</a:t>
                      </a:r>
                      <a:endParaRPr sz="800">
                        <a:latin typeface="Arial"/>
                        <a:cs typeface="Arial"/>
                      </a:endParaRPr>
                    </a:p>
                  </a:txBody>
                  <a:tcPr marL="0" marR="0" marB="0" marT="14604">
                    <a:lnL w="6350">
                      <a:solidFill>
                        <a:srgbClr val="000000"/>
                      </a:solidFill>
                      <a:prstDash val="solid"/>
                    </a:lnL>
                    <a:solidFill>
                      <a:srgbClr val="F1F1F1"/>
                    </a:solidFill>
                  </a:tcPr>
                </a:tc>
              </a:tr>
              <a:tr h="147828">
                <a:tc>
                  <a:txBody>
                    <a:bodyPr/>
                    <a:lstStyle/>
                    <a:p>
                      <a:pPr marL="69850">
                        <a:lnSpc>
                          <a:spcPct val="100000"/>
                        </a:lnSpc>
                        <a:spcBef>
                          <a:spcPts val="50"/>
                        </a:spcBef>
                      </a:pPr>
                      <a:r>
                        <a:rPr dirty="0" sz="800" spc="-5">
                          <a:latin typeface="Arial"/>
                          <a:cs typeface="Arial"/>
                        </a:rPr>
                        <a:t>3~4</a:t>
                      </a:r>
                      <a:r>
                        <a:rPr dirty="0" sz="800" spc="-50">
                          <a:latin typeface="Arial"/>
                          <a:cs typeface="Arial"/>
                        </a:rPr>
                        <a:t> </a:t>
                      </a:r>
                      <a:r>
                        <a:rPr dirty="0" sz="800" spc="180">
                          <a:latin typeface="PMingLiU"/>
                          <a:cs typeface="PMingLiU"/>
                        </a:rPr>
                        <a:t>级</a:t>
                      </a:r>
                      <a:r>
                        <a:rPr dirty="0" sz="800" spc="-10">
                          <a:latin typeface="Arial"/>
                          <a:cs typeface="Arial"/>
                        </a:rPr>
                        <a:t>ICANS</a:t>
                      </a:r>
                      <a:endParaRPr sz="800">
                        <a:latin typeface="Arial"/>
                        <a:cs typeface="Arial"/>
                      </a:endParaRPr>
                    </a:p>
                  </a:txBody>
                  <a:tcPr marL="0" marR="0" marB="0" marT="6350">
                    <a:lnR w="6350">
                      <a:solidFill>
                        <a:srgbClr val="000000"/>
                      </a:solidFill>
                      <a:prstDash val="solid"/>
                    </a:lnR>
                    <a:solidFill>
                      <a:srgbClr val="F1F1F1"/>
                    </a:solidFill>
                  </a:tcPr>
                </a:tc>
                <a:tc>
                  <a:txBody>
                    <a:bodyPr/>
                    <a:lstStyle/>
                    <a:p>
                      <a:pPr marL="69850">
                        <a:lnSpc>
                          <a:spcPts val="940"/>
                        </a:lnSpc>
                        <a:spcBef>
                          <a:spcPts val="125"/>
                        </a:spcBef>
                      </a:pPr>
                      <a:r>
                        <a:rPr dirty="0" sz="800" spc="-5">
                          <a:latin typeface="Arial"/>
                          <a:cs typeface="Arial"/>
                        </a:rPr>
                        <a:t>30%</a:t>
                      </a:r>
                      <a:endParaRPr sz="800">
                        <a:latin typeface="Arial"/>
                        <a:cs typeface="Arial"/>
                      </a:endParaRPr>
                    </a:p>
                  </a:txBody>
                  <a:tcPr marL="0" marR="0" marB="0" marT="15875">
                    <a:lnL w="6350">
                      <a:solidFill>
                        <a:srgbClr val="000000"/>
                      </a:solidFill>
                      <a:prstDash val="solid"/>
                    </a:lnL>
                    <a:lnR w="6350">
                      <a:solidFill>
                        <a:srgbClr val="000000"/>
                      </a:solidFill>
                      <a:prstDash val="solid"/>
                    </a:lnR>
                    <a:solidFill>
                      <a:srgbClr val="F1F1F1"/>
                    </a:solidFill>
                  </a:tcPr>
                </a:tc>
                <a:tc>
                  <a:txBody>
                    <a:bodyPr/>
                    <a:lstStyle/>
                    <a:p>
                      <a:pPr marL="69850">
                        <a:lnSpc>
                          <a:spcPts val="940"/>
                        </a:lnSpc>
                        <a:spcBef>
                          <a:spcPts val="125"/>
                        </a:spcBef>
                      </a:pPr>
                      <a:r>
                        <a:rPr dirty="0" sz="800" spc="-5">
                          <a:latin typeface="Arial"/>
                          <a:cs typeface="Arial"/>
                        </a:rPr>
                        <a:t>11%</a:t>
                      </a:r>
                      <a:endParaRPr sz="800">
                        <a:latin typeface="Arial"/>
                        <a:cs typeface="Arial"/>
                      </a:endParaRPr>
                    </a:p>
                  </a:txBody>
                  <a:tcPr marL="0" marR="0" marB="0" marT="15875">
                    <a:lnL w="6350">
                      <a:solidFill>
                        <a:srgbClr val="000000"/>
                      </a:solidFill>
                      <a:prstDash val="solid"/>
                    </a:lnL>
                    <a:lnR w="6350">
                      <a:solidFill>
                        <a:srgbClr val="000000"/>
                      </a:solidFill>
                      <a:prstDash val="solid"/>
                    </a:lnR>
                    <a:solidFill>
                      <a:srgbClr val="F1F1F1"/>
                    </a:solidFill>
                  </a:tcPr>
                </a:tc>
                <a:tc>
                  <a:txBody>
                    <a:bodyPr/>
                    <a:lstStyle/>
                    <a:p>
                      <a:pPr marL="66675">
                        <a:lnSpc>
                          <a:spcPts val="940"/>
                        </a:lnSpc>
                        <a:spcBef>
                          <a:spcPts val="125"/>
                        </a:spcBef>
                      </a:pPr>
                      <a:r>
                        <a:rPr dirty="0" sz="800" spc="-5">
                          <a:latin typeface="Arial"/>
                          <a:cs typeface="Arial"/>
                        </a:rPr>
                        <a:t>10%</a:t>
                      </a:r>
                      <a:endParaRPr sz="800">
                        <a:latin typeface="Arial"/>
                        <a:cs typeface="Arial"/>
                      </a:endParaRPr>
                    </a:p>
                  </a:txBody>
                  <a:tcPr marL="0" marR="0" marB="0" marT="15875">
                    <a:lnL w="6350">
                      <a:solidFill>
                        <a:srgbClr val="000000"/>
                      </a:solidFill>
                      <a:prstDash val="solid"/>
                    </a:lnL>
                    <a:lnR w="6350">
                      <a:solidFill>
                        <a:srgbClr val="000000"/>
                      </a:solidFill>
                      <a:prstDash val="solid"/>
                    </a:lnR>
                    <a:solidFill>
                      <a:srgbClr val="F1F1F1"/>
                    </a:solidFill>
                  </a:tcPr>
                </a:tc>
                <a:tc>
                  <a:txBody>
                    <a:bodyPr/>
                    <a:lstStyle/>
                    <a:p>
                      <a:pPr marL="69850">
                        <a:lnSpc>
                          <a:spcPts val="940"/>
                        </a:lnSpc>
                        <a:spcBef>
                          <a:spcPts val="125"/>
                        </a:spcBef>
                      </a:pPr>
                      <a:r>
                        <a:rPr dirty="0" sz="800" spc="-20">
                          <a:latin typeface="Arial"/>
                          <a:cs typeface="Arial"/>
                        </a:rPr>
                        <a:t>3%</a:t>
                      </a:r>
                      <a:endParaRPr sz="800">
                        <a:latin typeface="Arial"/>
                        <a:cs typeface="Arial"/>
                      </a:endParaRPr>
                    </a:p>
                  </a:txBody>
                  <a:tcPr marL="0" marR="0" marB="0" marT="15875">
                    <a:lnL w="6350">
                      <a:solidFill>
                        <a:srgbClr val="000000"/>
                      </a:solidFill>
                      <a:prstDash val="solid"/>
                    </a:lnL>
                    <a:solidFill>
                      <a:srgbClr val="F1F1F1"/>
                    </a:solidFill>
                  </a:tcPr>
                </a:tc>
              </a:tr>
              <a:tr h="164809">
                <a:tc>
                  <a:txBody>
                    <a:bodyPr/>
                    <a:lstStyle/>
                    <a:p>
                      <a:pPr marL="69850">
                        <a:lnSpc>
                          <a:spcPct val="100000"/>
                        </a:lnSpc>
                        <a:spcBef>
                          <a:spcPts val="40"/>
                        </a:spcBef>
                      </a:pPr>
                      <a:r>
                        <a:rPr dirty="0" sz="800" spc="-5">
                          <a:latin typeface="Arial"/>
                          <a:cs typeface="Arial"/>
                        </a:rPr>
                        <a:t>Tocilizumab</a:t>
                      </a:r>
                      <a:r>
                        <a:rPr dirty="0" sz="800" spc="-75">
                          <a:latin typeface="Arial"/>
                          <a:cs typeface="Arial"/>
                        </a:rPr>
                        <a:t> </a:t>
                      </a:r>
                      <a:r>
                        <a:rPr dirty="0" sz="800" spc="10">
                          <a:latin typeface="PMingLiU"/>
                          <a:cs typeface="PMingLiU"/>
                        </a:rPr>
                        <a:t>输注</a:t>
                      </a:r>
                      <a:endParaRPr sz="800">
                        <a:latin typeface="PMingLiU"/>
                        <a:cs typeface="PMingLiU"/>
                      </a:endParaRPr>
                    </a:p>
                  </a:txBody>
                  <a:tcPr marL="0" marR="0" marB="0" marT="5080">
                    <a:lnR w="6350">
                      <a:solidFill>
                        <a:srgbClr val="000000"/>
                      </a:solidFill>
                      <a:prstDash val="solid"/>
                    </a:lnR>
                    <a:solidFill>
                      <a:srgbClr val="F1F1F1"/>
                    </a:solidFill>
                  </a:tcPr>
                </a:tc>
                <a:tc>
                  <a:txBody>
                    <a:bodyPr/>
                    <a:lstStyle/>
                    <a:p>
                      <a:pPr marL="69850">
                        <a:lnSpc>
                          <a:spcPct val="100000"/>
                        </a:lnSpc>
                        <a:spcBef>
                          <a:spcPts val="110"/>
                        </a:spcBef>
                      </a:pPr>
                      <a:r>
                        <a:rPr dirty="0" sz="800" spc="-5">
                          <a:latin typeface="Arial"/>
                          <a:cs typeface="Arial"/>
                        </a:rPr>
                        <a:t>43%</a:t>
                      </a:r>
                      <a:endParaRPr sz="800">
                        <a:latin typeface="Arial"/>
                        <a:cs typeface="Arial"/>
                      </a:endParaRPr>
                    </a:p>
                  </a:txBody>
                  <a:tcPr marL="0" marR="0" marB="0" marT="13970">
                    <a:lnL w="6350">
                      <a:solidFill>
                        <a:srgbClr val="000000"/>
                      </a:solidFill>
                      <a:prstDash val="solid"/>
                    </a:lnL>
                    <a:lnR w="6350">
                      <a:solidFill>
                        <a:srgbClr val="000000"/>
                      </a:solidFill>
                      <a:prstDash val="solid"/>
                    </a:lnR>
                    <a:solidFill>
                      <a:srgbClr val="F1F1F1"/>
                    </a:solidFill>
                  </a:tcPr>
                </a:tc>
                <a:tc>
                  <a:txBody>
                    <a:bodyPr/>
                    <a:lstStyle/>
                    <a:p>
                      <a:pPr marL="69850">
                        <a:lnSpc>
                          <a:spcPct val="100000"/>
                        </a:lnSpc>
                        <a:spcBef>
                          <a:spcPts val="110"/>
                        </a:spcBef>
                      </a:pPr>
                      <a:r>
                        <a:rPr dirty="0" sz="800" spc="-5">
                          <a:latin typeface="Arial"/>
                          <a:cs typeface="Arial"/>
                        </a:rPr>
                        <a:t>14%</a:t>
                      </a:r>
                      <a:endParaRPr sz="800">
                        <a:latin typeface="Arial"/>
                        <a:cs typeface="Arial"/>
                      </a:endParaRPr>
                    </a:p>
                  </a:txBody>
                  <a:tcPr marL="0" marR="0" marB="0" marT="13970">
                    <a:lnL w="6350">
                      <a:solidFill>
                        <a:srgbClr val="000000"/>
                      </a:solidFill>
                      <a:prstDash val="solid"/>
                    </a:lnL>
                    <a:lnR w="6350">
                      <a:solidFill>
                        <a:srgbClr val="000000"/>
                      </a:solidFill>
                      <a:prstDash val="solid"/>
                    </a:lnR>
                    <a:solidFill>
                      <a:srgbClr val="F1F1F1"/>
                    </a:solidFill>
                  </a:tcPr>
                </a:tc>
                <a:tc>
                  <a:txBody>
                    <a:bodyPr/>
                    <a:lstStyle/>
                    <a:p>
                      <a:pPr marL="66675">
                        <a:lnSpc>
                          <a:spcPct val="100000"/>
                        </a:lnSpc>
                        <a:spcBef>
                          <a:spcPts val="110"/>
                        </a:spcBef>
                      </a:pPr>
                      <a:r>
                        <a:rPr dirty="0" sz="800" spc="-5">
                          <a:latin typeface="Arial"/>
                          <a:cs typeface="Arial"/>
                        </a:rPr>
                        <a:t>20%</a:t>
                      </a:r>
                      <a:endParaRPr sz="800">
                        <a:latin typeface="Arial"/>
                        <a:cs typeface="Arial"/>
                      </a:endParaRPr>
                    </a:p>
                  </a:txBody>
                  <a:tcPr marL="0" marR="0" marB="0" marT="13970">
                    <a:lnL w="6350">
                      <a:solidFill>
                        <a:srgbClr val="000000"/>
                      </a:solidFill>
                      <a:prstDash val="solid"/>
                    </a:lnL>
                    <a:lnR w="6350">
                      <a:solidFill>
                        <a:srgbClr val="000000"/>
                      </a:solidFill>
                      <a:prstDash val="solid"/>
                    </a:lnR>
                    <a:solidFill>
                      <a:srgbClr val="F1F1F1"/>
                    </a:solidFill>
                  </a:tcPr>
                </a:tc>
                <a:tc>
                  <a:txBody>
                    <a:bodyPr/>
                    <a:lstStyle/>
                    <a:p>
                      <a:pPr marL="69850">
                        <a:lnSpc>
                          <a:spcPct val="100000"/>
                        </a:lnSpc>
                        <a:spcBef>
                          <a:spcPts val="110"/>
                        </a:spcBef>
                      </a:pPr>
                      <a:r>
                        <a:rPr dirty="0" sz="800" spc="-5">
                          <a:latin typeface="Arial"/>
                          <a:cs typeface="Arial"/>
                        </a:rPr>
                        <a:t>27%</a:t>
                      </a:r>
                      <a:endParaRPr sz="800">
                        <a:latin typeface="Arial"/>
                        <a:cs typeface="Arial"/>
                      </a:endParaRPr>
                    </a:p>
                  </a:txBody>
                  <a:tcPr marL="0" marR="0" marB="0" marT="13970">
                    <a:lnL w="6350">
                      <a:solidFill>
                        <a:srgbClr val="000000"/>
                      </a:solidFill>
                      <a:prstDash val="solid"/>
                    </a:lnL>
                    <a:solidFill>
                      <a:srgbClr val="F1F1F1"/>
                    </a:solidFill>
                  </a:tcPr>
                </a:tc>
              </a:tr>
            </a:tbl>
          </a:graphicData>
        </a:graphic>
      </p:graphicFrame>
      <p:sp>
        <p:nvSpPr>
          <p:cNvPr id="12" name="object 12"/>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3" name="object 13"/>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
        <p:nvSpPr>
          <p:cNvPr id="11" name="object 11"/>
          <p:cNvSpPr txBox="1"/>
          <p:nvPr/>
        </p:nvSpPr>
        <p:spPr>
          <a:xfrm>
            <a:off x="527100" y="8560689"/>
            <a:ext cx="5069205" cy="107251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15">
                <a:latin typeface="Arial"/>
                <a:cs typeface="Arial"/>
              </a:rPr>
              <a:t> </a:t>
            </a:r>
            <a:r>
              <a:rPr dirty="0" sz="800" spc="-5">
                <a:latin typeface="Arial"/>
                <a:cs typeface="Arial"/>
              </a:rPr>
              <a:t>FDA,</a:t>
            </a:r>
            <a:r>
              <a:rPr dirty="0" sz="800" spc="-10">
                <a:latin typeface="Arial"/>
                <a:cs typeface="Arial"/>
              </a:rPr>
              <a:t> </a:t>
            </a:r>
            <a:r>
              <a:rPr dirty="0" sz="800" spc="-5">
                <a:latin typeface="Arial"/>
                <a:cs typeface="Arial"/>
              </a:rPr>
              <a:t>Pubmed</a:t>
            </a:r>
            <a:r>
              <a:rPr dirty="0" sz="800" spc="-5">
                <a:latin typeface="PMingLiU"/>
                <a:cs typeface="PMingLiU"/>
              </a:rPr>
              <a:t>，</a:t>
            </a:r>
            <a:r>
              <a:rPr dirty="0" sz="800" spc="-5">
                <a:latin typeface="Arial"/>
                <a:cs typeface="Arial"/>
              </a:rPr>
              <a:t>American</a:t>
            </a:r>
            <a:r>
              <a:rPr dirty="0" sz="800" spc="5">
                <a:latin typeface="Arial"/>
                <a:cs typeface="Arial"/>
              </a:rPr>
              <a:t> </a:t>
            </a:r>
            <a:r>
              <a:rPr dirty="0" sz="800" spc="-5">
                <a:latin typeface="Arial"/>
                <a:cs typeface="Arial"/>
              </a:rPr>
              <a:t>journal</a:t>
            </a:r>
            <a:r>
              <a:rPr dirty="0" sz="800" spc="5">
                <a:latin typeface="Arial"/>
                <a:cs typeface="Arial"/>
              </a:rPr>
              <a:t> </a:t>
            </a:r>
            <a:r>
              <a:rPr dirty="0" sz="800" spc="-25">
                <a:latin typeface="Arial"/>
                <a:cs typeface="Arial"/>
              </a:rPr>
              <a:t>of</a:t>
            </a:r>
            <a:r>
              <a:rPr dirty="0" sz="800" spc="10">
                <a:latin typeface="Arial"/>
                <a:cs typeface="Arial"/>
              </a:rPr>
              <a:t> </a:t>
            </a:r>
            <a:r>
              <a:rPr dirty="0" sz="800" spc="-5">
                <a:latin typeface="Arial"/>
                <a:cs typeface="Arial"/>
              </a:rPr>
              <a:t>hematology,</a:t>
            </a:r>
            <a:r>
              <a:rPr dirty="0" sz="800" spc="30">
                <a:latin typeface="Arial"/>
                <a:cs typeface="Arial"/>
              </a:rPr>
              <a:t> </a:t>
            </a:r>
            <a:r>
              <a:rPr dirty="0" sz="800" spc="-10">
                <a:latin typeface="PMingLiU"/>
                <a:cs typeface="PMingLiU"/>
              </a:rPr>
              <a:t>招</a:t>
            </a:r>
            <a:r>
              <a:rPr dirty="0" sz="800" spc="10">
                <a:latin typeface="PMingLiU"/>
                <a:cs typeface="PMingLiU"/>
              </a:rPr>
              <a:t>银</a:t>
            </a:r>
            <a:r>
              <a:rPr dirty="0" sz="800" spc="-10">
                <a:latin typeface="PMingLiU"/>
                <a:cs typeface="PMingLiU"/>
              </a:rPr>
              <a:t>国</a:t>
            </a:r>
            <a:r>
              <a:rPr dirty="0" sz="800" spc="10">
                <a:latin typeface="PMingLiU"/>
                <a:cs typeface="PMingLiU"/>
              </a:rPr>
              <a:t>际</a:t>
            </a:r>
            <a:r>
              <a:rPr dirty="0" sz="800" spc="-10">
                <a:latin typeface="PMingLiU"/>
                <a:cs typeface="PMingLiU"/>
              </a:rPr>
              <a:t>证券</a:t>
            </a:r>
            <a:endParaRPr sz="800">
              <a:latin typeface="PMingLiU"/>
              <a:cs typeface="PMingLiU"/>
            </a:endParaRPr>
          </a:p>
          <a:p>
            <a:pPr>
              <a:lnSpc>
                <a:spcPct val="100000"/>
              </a:lnSpc>
            </a:pPr>
            <a:endParaRPr sz="1000">
              <a:latin typeface="PMingLiU"/>
              <a:cs typeface="PMingLiU"/>
            </a:endParaRPr>
          </a:p>
          <a:p>
            <a:pPr marL="12700">
              <a:lnSpc>
                <a:spcPct val="100000"/>
              </a:lnSpc>
              <a:spcBef>
                <a:spcPts val="755"/>
              </a:spcBef>
            </a:pPr>
            <a:r>
              <a:rPr dirty="0" sz="1000" spc="-5" b="1">
                <a:latin typeface="Arial"/>
                <a:cs typeface="Arial"/>
              </a:rPr>
              <a:t>Yescarta</a:t>
            </a:r>
            <a:r>
              <a:rPr dirty="0" sz="1000" spc="-55" b="1">
                <a:latin typeface="Arial"/>
                <a:cs typeface="Arial"/>
              </a:rPr>
              <a:t> </a:t>
            </a:r>
            <a:r>
              <a:rPr dirty="0" sz="1000" spc="5" b="1">
                <a:latin typeface="Microsoft JhengHei UI"/>
                <a:cs typeface="Microsoft JhengHei UI"/>
              </a:rPr>
              <a:t>的五年随访数</a:t>
            </a:r>
            <a:r>
              <a:rPr dirty="0" sz="1000" spc="-20" b="1">
                <a:latin typeface="Microsoft JhengHei UI"/>
                <a:cs typeface="Microsoft JhengHei UI"/>
              </a:rPr>
              <a:t>据</a:t>
            </a:r>
            <a:r>
              <a:rPr dirty="0" sz="1000" spc="5" b="1">
                <a:latin typeface="Microsoft JhengHei UI"/>
                <a:cs typeface="Microsoft JhengHei UI"/>
              </a:rPr>
              <a:t>显示</a:t>
            </a:r>
            <a:r>
              <a:rPr dirty="0" sz="1000" spc="-20" b="1">
                <a:latin typeface="Microsoft JhengHei UI"/>
                <a:cs typeface="Microsoft JhengHei UI"/>
              </a:rPr>
              <a:t>长</a:t>
            </a:r>
            <a:r>
              <a:rPr dirty="0" sz="1000" spc="5" b="1">
                <a:latin typeface="Microsoft JhengHei UI"/>
                <a:cs typeface="Microsoft JhengHei UI"/>
              </a:rPr>
              <a:t>期获益</a:t>
            </a:r>
            <a:r>
              <a:rPr dirty="0" sz="1000" spc="-20" b="1">
                <a:latin typeface="Microsoft JhengHei UI"/>
                <a:cs typeface="Microsoft JhengHei UI"/>
              </a:rPr>
              <a:t>，</a:t>
            </a:r>
            <a:r>
              <a:rPr dirty="0" sz="1000" spc="5" b="1">
                <a:latin typeface="Microsoft JhengHei UI"/>
                <a:cs typeface="Microsoft JhengHei UI"/>
              </a:rPr>
              <a:t>具备</a:t>
            </a:r>
            <a:r>
              <a:rPr dirty="0" sz="1000" spc="-20" b="1">
                <a:latin typeface="Microsoft JhengHei UI"/>
                <a:cs typeface="Microsoft JhengHei UI"/>
              </a:rPr>
              <a:t>治</a:t>
            </a:r>
            <a:r>
              <a:rPr dirty="0" sz="1000" spc="5" b="1">
                <a:latin typeface="Microsoft JhengHei UI"/>
                <a:cs typeface="Microsoft JhengHei UI"/>
              </a:rPr>
              <a:t>愈潜力</a:t>
            </a:r>
            <a:endParaRPr sz="1000">
              <a:latin typeface="Microsoft JhengHei UI"/>
              <a:cs typeface="Microsoft JhengHei UI"/>
            </a:endParaRPr>
          </a:p>
          <a:p>
            <a:pPr marL="12700">
              <a:lnSpc>
                <a:spcPct val="100000"/>
              </a:lnSpc>
              <a:spcBef>
                <a:spcPts val="1060"/>
              </a:spcBef>
            </a:pPr>
            <a:r>
              <a:rPr dirty="0" sz="1000">
                <a:latin typeface="Arial"/>
                <a:cs typeface="Arial"/>
              </a:rPr>
              <a:t>Gilead/</a:t>
            </a:r>
            <a:r>
              <a:rPr dirty="0" sz="1000" spc="130">
                <a:latin typeface="Arial"/>
                <a:cs typeface="Arial"/>
              </a:rPr>
              <a:t> </a:t>
            </a:r>
            <a:r>
              <a:rPr dirty="0" sz="1000" spc="-5">
                <a:latin typeface="Arial"/>
                <a:cs typeface="Arial"/>
              </a:rPr>
              <a:t>Norvatis/</a:t>
            </a:r>
            <a:r>
              <a:rPr dirty="0" sz="1000" spc="160">
                <a:latin typeface="Arial"/>
                <a:cs typeface="Arial"/>
              </a:rPr>
              <a:t> </a:t>
            </a:r>
            <a:r>
              <a:rPr dirty="0" sz="1000" spc="5">
                <a:latin typeface="Arial"/>
                <a:cs typeface="Arial"/>
              </a:rPr>
              <a:t>BMS</a:t>
            </a:r>
            <a:r>
              <a:rPr dirty="0" sz="1000" spc="155">
                <a:latin typeface="Arial"/>
                <a:cs typeface="Arial"/>
              </a:rPr>
              <a:t> </a:t>
            </a:r>
            <a:r>
              <a:rPr dirty="0" sz="1000" spc="5">
                <a:latin typeface="PMingLiU"/>
                <a:cs typeface="PMingLiU"/>
              </a:rPr>
              <a:t>均</a:t>
            </a:r>
            <a:r>
              <a:rPr dirty="0" sz="1000" spc="-20">
                <a:latin typeface="PMingLiU"/>
                <a:cs typeface="PMingLiU"/>
              </a:rPr>
              <a:t>对</a:t>
            </a:r>
            <a:r>
              <a:rPr dirty="0" sz="1000" spc="5">
                <a:latin typeface="PMingLiU"/>
                <a:cs typeface="PMingLiU"/>
              </a:rPr>
              <a:t>其注册临床中</a:t>
            </a:r>
            <a:r>
              <a:rPr dirty="0" sz="1000" spc="-20">
                <a:latin typeface="PMingLiU"/>
                <a:cs typeface="PMingLiU"/>
              </a:rPr>
              <a:t>使</a:t>
            </a:r>
            <a:r>
              <a:rPr dirty="0" sz="1000" spc="5">
                <a:latin typeface="PMingLiU"/>
                <a:cs typeface="PMingLiU"/>
              </a:rPr>
              <a:t>用</a:t>
            </a:r>
            <a:r>
              <a:rPr dirty="0" sz="1000" spc="245">
                <a:latin typeface="PMingLiU"/>
                <a:cs typeface="PMingLiU"/>
              </a:rPr>
              <a:t> </a:t>
            </a:r>
            <a:r>
              <a:rPr dirty="0" sz="1000" spc="-5">
                <a:latin typeface="Arial"/>
                <a:cs typeface="Arial"/>
              </a:rPr>
              <a:t>CAR-T</a:t>
            </a:r>
            <a:r>
              <a:rPr dirty="0" sz="1000" spc="160">
                <a:latin typeface="Arial"/>
                <a:cs typeface="Arial"/>
              </a:rPr>
              <a:t> </a:t>
            </a:r>
            <a:r>
              <a:rPr dirty="0" sz="1000" spc="5">
                <a:latin typeface="PMingLiU"/>
                <a:cs typeface="PMingLiU"/>
              </a:rPr>
              <a:t>疗法的患者进行了长期随访</a:t>
            </a:r>
            <a:r>
              <a:rPr dirty="0" sz="1000" spc="-20">
                <a:latin typeface="PMingLiU"/>
                <a:cs typeface="PMingLiU"/>
              </a:rPr>
              <a:t>。</a:t>
            </a:r>
            <a:r>
              <a:rPr dirty="0" sz="1000" spc="5">
                <a:latin typeface="PMingLiU"/>
                <a:cs typeface="PMingLiU"/>
              </a:rPr>
              <a:t>目前</a:t>
            </a:r>
            <a:endParaRPr sz="1000">
              <a:latin typeface="PMingLiU"/>
              <a:cs typeface="PMingLiU"/>
            </a:endParaRPr>
          </a:p>
          <a:p>
            <a:pPr marL="12700">
              <a:lnSpc>
                <a:spcPct val="100000"/>
              </a:lnSpc>
              <a:spcBef>
                <a:spcPts val="480"/>
              </a:spcBef>
            </a:pPr>
            <a:r>
              <a:rPr dirty="0" sz="1000" spc="-5">
                <a:latin typeface="Arial"/>
                <a:cs typeface="Arial"/>
              </a:rPr>
              <a:t>Yescarta</a:t>
            </a:r>
            <a:r>
              <a:rPr dirty="0" sz="1000" spc="30">
                <a:latin typeface="Arial"/>
                <a:cs typeface="Arial"/>
              </a:rPr>
              <a:t> </a:t>
            </a:r>
            <a:r>
              <a:rPr dirty="0" sz="1000" spc="5">
                <a:latin typeface="PMingLiU"/>
                <a:cs typeface="PMingLiU"/>
              </a:rPr>
              <a:t>和</a:t>
            </a:r>
            <a:r>
              <a:rPr dirty="0" sz="1000" spc="85">
                <a:latin typeface="PMingLiU"/>
                <a:cs typeface="PMingLiU"/>
              </a:rPr>
              <a:t> </a:t>
            </a:r>
            <a:r>
              <a:rPr dirty="0" sz="1000">
                <a:latin typeface="Arial"/>
                <a:cs typeface="Arial"/>
              </a:rPr>
              <a:t>Kymriah</a:t>
            </a:r>
            <a:r>
              <a:rPr dirty="0" sz="1000" spc="30">
                <a:latin typeface="Arial"/>
                <a:cs typeface="Arial"/>
              </a:rPr>
              <a:t> </a:t>
            </a:r>
            <a:r>
              <a:rPr dirty="0" sz="1000" spc="5">
                <a:latin typeface="PMingLiU"/>
                <a:cs typeface="PMingLiU"/>
              </a:rPr>
              <a:t>已</a:t>
            </a:r>
            <a:r>
              <a:rPr dirty="0" sz="1000" spc="-20">
                <a:latin typeface="PMingLiU"/>
                <a:cs typeface="PMingLiU"/>
              </a:rPr>
              <a:t>经</a:t>
            </a:r>
            <a:r>
              <a:rPr dirty="0" sz="1000" spc="5">
                <a:latin typeface="PMingLiU"/>
                <a:cs typeface="PMingLiU"/>
              </a:rPr>
              <a:t>获得</a:t>
            </a:r>
            <a:r>
              <a:rPr dirty="0" sz="1000" spc="-20">
                <a:latin typeface="PMingLiU"/>
                <a:cs typeface="PMingLiU"/>
              </a:rPr>
              <a:t>了</a:t>
            </a:r>
            <a:r>
              <a:rPr dirty="0" sz="1000" spc="5">
                <a:latin typeface="PMingLiU"/>
                <a:cs typeface="PMingLiU"/>
              </a:rPr>
              <a:t>五年</a:t>
            </a:r>
            <a:r>
              <a:rPr dirty="0" sz="1000" spc="-20">
                <a:latin typeface="PMingLiU"/>
                <a:cs typeface="PMingLiU"/>
              </a:rPr>
              <a:t>随</a:t>
            </a:r>
            <a:r>
              <a:rPr dirty="0" sz="1000" spc="5">
                <a:latin typeface="PMingLiU"/>
                <a:cs typeface="PMingLiU"/>
              </a:rPr>
              <a:t>访的</a:t>
            </a:r>
            <a:r>
              <a:rPr dirty="0" sz="1000" spc="-20">
                <a:latin typeface="PMingLiU"/>
                <a:cs typeface="PMingLiU"/>
              </a:rPr>
              <a:t>结</a:t>
            </a:r>
            <a:r>
              <a:rPr dirty="0" sz="1000" spc="5">
                <a:latin typeface="PMingLiU"/>
                <a:cs typeface="PMingLiU"/>
              </a:rPr>
              <a:t>果</a:t>
            </a:r>
            <a:r>
              <a:rPr dirty="0" sz="1000" spc="-5">
                <a:latin typeface="PMingLiU"/>
                <a:cs typeface="PMingLiU"/>
              </a:rPr>
              <a:t>，</a:t>
            </a:r>
            <a:r>
              <a:rPr dirty="0" sz="1000" spc="-5">
                <a:latin typeface="Arial"/>
                <a:cs typeface="Arial"/>
              </a:rPr>
              <a:t>Breyanzi</a:t>
            </a:r>
            <a:r>
              <a:rPr dirty="0" sz="1000" spc="55">
                <a:latin typeface="Arial"/>
                <a:cs typeface="Arial"/>
              </a:rPr>
              <a:t> </a:t>
            </a:r>
            <a:r>
              <a:rPr dirty="0" sz="1000" spc="-20">
                <a:latin typeface="PMingLiU"/>
                <a:cs typeface="PMingLiU"/>
              </a:rPr>
              <a:t>也</a:t>
            </a:r>
            <a:r>
              <a:rPr dirty="0" sz="1000" spc="5">
                <a:latin typeface="PMingLiU"/>
                <a:cs typeface="PMingLiU"/>
              </a:rPr>
              <a:t>已经</a:t>
            </a:r>
            <a:r>
              <a:rPr dirty="0" sz="1000" spc="-20">
                <a:latin typeface="PMingLiU"/>
                <a:cs typeface="PMingLiU"/>
              </a:rPr>
              <a:t>获</a:t>
            </a:r>
            <a:r>
              <a:rPr dirty="0" sz="1000" spc="5">
                <a:latin typeface="PMingLiU"/>
                <a:cs typeface="PMingLiU"/>
              </a:rPr>
              <a:t>得了</a:t>
            </a:r>
            <a:r>
              <a:rPr dirty="0" sz="1000" spc="55">
                <a:latin typeface="PMingLiU"/>
                <a:cs typeface="PMingLiU"/>
              </a:rPr>
              <a:t> </a:t>
            </a:r>
            <a:r>
              <a:rPr dirty="0" sz="1000" spc="5">
                <a:latin typeface="Arial"/>
                <a:cs typeface="Arial"/>
              </a:rPr>
              <a:t>mOS</a:t>
            </a:r>
            <a:r>
              <a:rPr dirty="0" sz="1000" spc="20">
                <a:latin typeface="Arial"/>
                <a:cs typeface="Arial"/>
              </a:rPr>
              <a:t> </a:t>
            </a:r>
            <a:r>
              <a:rPr dirty="0" sz="1000" spc="5">
                <a:latin typeface="PMingLiU"/>
                <a:cs typeface="PMingLiU"/>
              </a:rPr>
              <a:t>数据</a:t>
            </a:r>
            <a:r>
              <a:rPr dirty="0" sz="1000" spc="-20">
                <a:latin typeface="PMingLiU"/>
                <a:cs typeface="PMingLiU"/>
              </a:rPr>
              <a:t>。</a:t>
            </a:r>
            <a:r>
              <a:rPr dirty="0" sz="1000" spc="5">
                <a:latin typeface="PMingLiU"/>
                <a:cs typeface="PMingLiU"/>
              </a:rPr>
              <a:t>几</a:t>
            </a:r>
            <a:endParaRPr sz="1000">
              <a:latin typeface="PMingLiU"/>
              <a:cs typeface="PMingLiU"/>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69840" cy="2096135"/>
          </a:xfrm>
          <a:prstGeom prst="rect">
            <a:avLst/>
          </a:prstGeom>
        </p:spPr>
        <p:txBody>
          <a:bodyPr wrap="square" lIns="0" tIns="12065" rIns="0" bIns="0" rtlCol="0" vert="horz">
            <a:spAutoFit/>
          </a:bodyPr>
          <a:lstStyle/>
          <a:p>
            <a:pPr algn="just" marL="12700" marR="6350">
              <a:lnSpc>
                <a:spcPct val="140000"/>
              </a:lnSpc>
              <a:spcBef>
                <a:spcPts val="95"/>
              </a:spcBef>
            </a:pPr>
            <a:r>
              <a:rPr dirty="0" sz="1000" spc="5">
                <a:latin typeface="PMingLiU"/>
                <a:cs typeface="PMingLiU"/>
              </a:rPr>
              <a:t>项临床</a:t>
            </a:r>
            <a:r>
              <a:rPr dirty="0" sz="1000" spc="-20">
                <a:latin typeface="PMingLiU"/>
                <a:cs typeface="PMingLiU"/>
              </a:rPr>
              <a:t>研</a:t>
            </a:r>
            <a:r>
              <a:rPr dirty="0" sz="1000" spc="5">
                <a:latin typeface="PMingLiU"/>
                <a:cs typeface="PMingLiU"/>
              </a:rPr>
              <a:t>究均</a:t>
            </a:r>
            <a:r>
              <a:rPr dirty="0" sz="1000" spc="-20">
                <a:latin typeface="PMingLiU"/>
                <a:cs typeface="PMingLiU"/>
              </a:rPr>
              <a:t>提</a:t>
            </a:r>
            <a:r>
              <a:rPr dirty="0" sz="1000" spc="5">
                <a:latin typeface="PMingLiU"/>
                <a:cs typeface="PMingLiU"/>
              </a:rPr>
              <a:t>示，</a:t>
            </a:r>
            <a:r>
              <a:rPr dirty="0" sz="1000" spc="-20">
                <a:latin typeface="PMingLiU"/>
                <a:cs typeface="PMingLiU"/>
              </a:rPr>
              <a:t>靶</a:t>
            </a:r>
            <a:r>
              <a:rPr dirty="0" sz="1000" spc="5">
                <a:latin typeface="PMingLiU"/>
                <a:cs typeface="PMingLiU"/>
              </a:rPr>
              <a:t>向</a:t>
            </a:r>
            <a:r>
              <a:rPr dirty="0" sz="1000" spc="10">
                <a:latin typeface="PMingLiU"/>
                <a:cs typeface="PMingLiU"/>
              </a:rPr>
              <a:t> </a:t>
            </a:r>
            <a:r>
              <a:rPr dirty="0" sz="1000" spc="-5">
                <a:latin typeface="Arial"/>
                <a:cs typeface="Arial"/>
              </a:rPr>
              <a:t>CD19</a:t>
            </a:r>
            <a:r>
              <a:rPr dirty="0" sz="1000" spc="155">
                <a:latin typeface="Arial"/>
                <a:cs typeface="Arial"/>
              </a:rPr>
              <a:t> </a:t>
            </a:r>
            <a:r>
              <a:rPr dirty="0" sz="1000" spc="-5">
                <a:latin typeface="Arial"/>
                <a:cs typeface="Arial"/>
              </a:rPr>
              <a:t>CAR-T</a:t>
            </a:r>
            <a:r>
              <a:rPr dirty="0" sz="1000" spc="-50">
                <a:latin typeface="Arial"/>
                <a:cs typeface="Arial"/>
              </a:rPr>
              <a:t> </a:t>
            </a:r>
            <a:r>
              <a:rPr dirty="0" sz="1000" spc="5">
                <a:latin typeface="PMingLiU"/>
                <a:cs typeface="PMingLiU"/>
              </a:rPr>
              <a:t>可</a:t>
            </a:r>
            <a:r>
              <a:rPr dirty="0" sz="1000" spc="-20">
                <a:latin typeface="PMingLiU"/>
                <a:cs typeface="PMingLiU"/>
              </a:rPr>
              <a:t>能治</a:t>
            </a:r>
            <a:r>
              <a:rPr dirty="0" sz="1000" spc="5">
                <a:latin typeface="PMingLiU"/>
                <a:cs typeface="PMingLiU"/>
              </a:rPr>
              <a:t>愈 </a:t>
            </a:r>
            <a:r>
              <a:rPr dirty="0" sz="1000" spc="-10">
                <a:latin typeface="Arial"/>
                <a:cs typeface="Arial"/>
              </a:rPr>
              <a:t>30%~40%</a:t>
            </a:r>
            <a:r>
              <a:rPr dirty="0" sz="1000" spc="5">
                <a:latin typeface="PMingLiU"/>
                <a:cs typeface="PMingLiU"/>
              </a:rPr>
              <a:t>的</a:t>
            </a:r>
            <a:r>
              <a:rPr dirty="0" sz="1000" spc="10">
                <a:latin typeface="PMingLiU"/>
                <a:cs typeface="PMingLiU"/>
              </a:rPr>
              <a:t> </a:t>
            </a:r>
            <a:r>
              <a:rPr dirty="0" sz="1000">
                <a:latin typeface="Arial"/>
                <a:cs typeface="Arial"/>
              </a:rPr>
              <a:t>r/r</a:t>
            </a:r>
            <a:r>
              <a:rPr dirty="0" sz="1000" spc="140">
                <a:latin typeface="Arial"/>
                <a:cs typeface="Arial"/>
              </a:rPr>
              <a:t> </a:t>
            </a:r>
            <a:r>
              <a:rPr dirty="0" sz="1000" spc="-5">
                <a:latin typeface="Arial"/>
                <a:cs typeface="Arial"/>
              </a:rPr>
              <a:t>LBCL</a:t>
            </a:r>
            <a:r>
              <a:rPr dirty="0" sz="1000" spc="-60">
                <a:latin typeface="Arial"/>
                <a:cs typeface="Arial"/>
              </a:rPr>
              <a:t> </a:t>
            </a:r>
            <a:r>
              <a:rPr dirty="0" sz="1000" spc="5">
                <a:latin typeface="PMingLiU"/>
                <a:cs typeface="PMingLiU"/>
              </a:rPr>
              <a:t>患者</a:t>
            </a:r>
            <a:r>
              <a:rPr dirty="0" sz="1000" spc="-20">
                <a:latin typeface="PMingLiU"/>
                <a:cs typeface="PMingLiU"/>
              </a:rPr>
              <a:t>。</a:t>
            </a:r>
            <a:r>
              <a:rPr dirty="0" sz="1000" spc="5">
                <a:latin typeface="PMingLiU"/>
                <a:cs typeface="PMingLiU"/>
              </a:rPr>
              <a:t>此外</a:t>
            </a:r>
            <a:r>
              <a:rPr dirty="0" sz="1000" spc="-20">
                <a:latin typeface="PMingLiU"/>
                <a:cs typeface="PMingLiU"/>
              </a:rPr>
              <a:t>，</a:t>
            </a:r>
            <a:r>
              <a:rPr dirty="0" sz="1000" spc="5">
                <a:latin typeface="PMingLiU"/>
                <a:cs typeface="PMingLiU"/>
              </a:rPr>
              <a:t>从长 期获益</a:t>
            </a:r>
            <a:r>
              <a:rPr dirty="0" sz="1000" spc="-20">
                <a:latin typeface="PMingLiU"/>
                <a:cs typeface="PMingLiU"/>
              </a:rPr>
              <a:t>的</a:t>
            </a:r>
            <a:r>
              <a:rPr dirty="0" sz="1000" spc="5">
                <a:latin typeface="PMingLiU"/>
                <a:cs typeface="PMingLiU"/>
              </a:rPr>
              <a:t>角度</a:t>
            </a:r>
            <a:r>
              <a:rPr dirty="0" sz="1000" spc="-5">
                <a:latin typeface="PMingLiU"/>
                <a:cs typeface="PMingLiU"/>
              </a:rPr>
              <a:t>，</a:t>
            </a:r>
            <a:r>
              <a:rPr dirty="0" sz="1000" spc="-5">
                <a:latin typeface="Arial"/>
                <a:cs typeface="Arial"/>
              </a:rPr>
              <a:t>Yescarta</a:t>
            </a:r>
            <a:r>
              <a:rPr dirty="0" sz="1000" spc="-75">
                <a:latin typeface="Arial"/>
                <a:cs typeface="Arial"/>
              </a:rPr>
              <a:t> </a:t>
            </a:r>
            <a:r>
              <a:rPr dirty="0" sz="1000" spc="5">
                <a:latin typeface="PMingLiU"/>
                <a:cs typeface="PMingLiU"/>
              </a:rPr>
              <a:t>和</a:t>
            </a:r>
            <a:r>
              <a:rPr dirty="0" sz="1000" spc="-20">
                <a:latin typeface="PMingLiU"/>
                <a:cs typeface="PMingLiU"/>
              </a:rPr>
              <a:t> </a:t>
            </a:r>
            <a:r>
              <a:rPr dirty="0" sz="1000">
                <a:latin typeface="Arial"/>
                <a:cs typeface="Arial"/>
              </a:rPr>
              <a:t>Breyanzi</a:t>
            </a:r>
            <a:r>
              <a:rPr dirty="0" sz="1000" spc="-45">
                <a:latin typeface="Arial"/>
                <a:cs typeface="Arial"/>
              </a:rPr>
              <a:t> </a:t>
            </a:r>
            <a:r>
              <a:rPr dirty="0" sz="1000" spc="5">
                <a:latin typeface="PMingLiU"/>
                <a:cs typeface="PMingLiU"/>
              </a:rPr>
              <a:t>相比</a:t>
            </a:r>
            <a:r>
              <a:rPr dirty="0" sz="1000" spc="-20">
                <a:latin typeface="PMingLiU"/>
                <a:cs typeface="PMingLiU"/>
              </a:rPr>
              <a:t> </a:t>
            </a:r>
            <a:r>
              <a:rPr dirty="0" sz="1000">
                <a:latin typeface="Arial"/>
                <a:cs typeface="Arial"/>
              </a:rPr>
              <a:t>Kymriah</a:t>
            </a:r>
            <a:r>
              <a:rPr dirty="0" sz="1000" spc="-70">
                <a:latin typeface="Arial"/>
                <a:cs typeface="Arial"/>
              </a:rPr>
              <a:t> </a:t>
            </a:r>
            <a:r>
              <a:rPr dirty="0" sz="1000" spc="-20">
                <a:latin typeface="PMingLiU"/>
                <a:cs typeface="PMingLiU"/>
              </a:rPr>
              <a:t>存</a:t>
            </a:r>
            <a:r>
              <a:rPr dirty="0" sz="1000" spc="5">
                <a:latin typeface="PMingLiU"/>
                <a:cs typeface="PMingLiU"/>
              </a:rPr>
              <a:t>在优势。</a:t>
            </a:r>
            <a:endParaRPr sz="1000">
              <a:latin typeface="PMingLiU"/>
              <a:cs typeface="PMingLiU"/>
            </a:endParaRPr>
          </a:p>
          <a:p>
            <a:pPr algn="just" marL="12700" marR="5080">
              <a:lnSpc>
                <a:spcPct val="139200"/>
              </a:lnSpc>
              <a:spcBef>
                <a:spcPts val="615"/>
              </a:spcBef>
            </a:pPr>
            <a:r>
              <a:rPr dirty="0" sz="1000" spc="-5">
                <a:latin typeface="Arial"/>
                <a:cs typeface="Arial"/>
              </a:rPr>
              <a:t>2021</a:t>
            </a:r>
            <a:r>
              <a:rPr dirty="0" sz="1000" spc="-45">
                <a:latin typeface="Arial"/>
                <a:cs typeface="Arial"/>
              </a:rPr>
              <a:t> </a:t>
            </a:r>
            <a:r>
              <a:rPr dirty="0" sz="1000" spc="5">
                <a:latin typeface="PMingLiU"/>
                <a:cs typeface="PMingLiU"/>
              </a:rPr>
              <a:t>年 </a:t>
            </a:r>
            <a:r>
              <a:rPr dirty="0" sz="1000" spc="-5">
                <a:latin typeface="Arial"/>
                <a:cs typeface="Arial"/>
              </a:rPr>
              <a:t>12</a:t>
            </a:r>
            <a:r>
              <a:rPr dirty="0" sz="1000" spc="-40">
                <a:latin typeface="Arial"/>
                <a:cs typeface="Arial"/>
              </a:rPr>
              <a:t> </a:t>
            </a:r>
            <a:r>
              <a:rPr dirty="0" sz="1000" spc="5">
                <a:latin typeface="PMingLiU"/>
                <a:cs typeface="PMingLiU"/>
              </a:rPr>
              <a:t>月</a:t>
            </a:r>
            <a:r>
              <a:rPr dirty="0" sz="1000" spc="-5">
                <a:latin typeface="PMingLiU"/>
                <a:cs typeface="PMingLiU"/>
              </a:rPr>
              <a:t>，</a:t>
            </a:r>
            <a:r>
              <a:rPr dirty="0" sz="1000" spc="-5">
                <a:latin typeface="Arial"/>
                <a:cs typeface="Arial"/>
              </a:rPr>
              <a:t>Gilead</a:t>
            </a:r>
            <a:r>
              <a:rPr dirty="0" sz="1000" spc="-65">
                <a:latin typeface="Arial"/>
                <a:cs typeface="Arial"/>
              </a:rPr>
              <a:t> </a:t>
            </a:r>
            <a:r>
              <a:rPr dirty="0" sz="1000" spc="5">
                <a:latin typeface="PMingLiU"/>
                <a:cs typeface="PMingLiU"/>
              </a:rPr>
              <a:t>在</a:t>
            </a:r>
            <a:r>
              <a:rPr dirty="0" sz="1000" spc="10">
                <a:latin typeface="PMingLiU"/>
                <a:cs typeface="PMingLiU"/>
              </a:rPr>
              <a:t> </a:t>
            </a:r>
            <a:r>
              <a:rPr dirty="0" sz="1000" spc="5">
                <a:latin typeface="Arial"/>
                <a:cs typeface="Arial"/>
              </a:rPr>
              <a:t>ASH</a:t>
            </a:r>
            <a:r>
              <a:rPr dirty="0" sz="1000" spc="130">
                <a:latin typeface="Arial"/>
                <a:cs typeface="Arial"/>
              </a:rPr>
              <a:t> </a:t>
            </a:r>
            <a:r>
              <a:rPr dirty="0" sz="1000" spc="5">
                <a:latin typeface="PMingLiU"/>
                <a:cs typeface="PMingLiU"/>
              </a:rPr>
              <a:t>会</a:t>
            </a:r>
            <a:r>
              <a:rPr dirty="0" sz="1000" spc="-20">
                <a:latin typeface="PMingLiU"/>
                <a:cs typeface="PMingLiU"/>
              </a:rPr>
              <a:t>议</a:t>
            </a:r>
            <a:r>
              <a:rPr dirty="0" sz="1000" spc="5">
                <a:latin typeface="PMingLiU"/>
                <a:cs typeface="PMingLiU"/>
              </a:rPr>
              <a:t>公</a:t>
            </a:r>
            <a:r>
              <a:rPr dirty="0" sz="1000" spc="-20">
                <a:latin typeface="PMingLiU"/>
                <a:cs typeface="PMingLiU"/>
              </a:rPr>
              <a:t>布</a:t>
            </a:r>
            <a:r>
              <a:rPr dirty="0" sz="1000" spc="5">
                <a:latin typeface="PMingLiU"/>
                <a:cs typeface="PMingLiU"/>
              </a:rPr>
              <a:t>了接受</a:t>
            </a:r>
            <a:r>
              <a:rPr dirty="0" sz="1000" spc="-15">
                <a:latin typeface="PMingLiU"/>
                <a:cs typeface="PMingLiU"/>
              </a:rPr>
              <a:t> </a:t>
            </a:r>
            <a:r>
              <a:rPr dirty="0" sz="1000" spc="-5">
                <a:latin typeface="Arial"/>
                <a:cs typeface="Arial"/>
              </a:rPr>
              <a:t>Yescarta</a:t>
            </a:r>
            <a:r>
              <a:rPr dirty="0" sz="1000" spc="-40">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的</a:t>
            </a:r>
            <a:r>
              <a:rPr dirty="0" sz="1000" spc="10">
                <a:latin typeface="PMingLiU"/>
                <a:cs typeface="PMingLiU"/>
              </a:rPr>
              <a:t> </a:t>
            </a:r>
            <a:r>
              <a:rPr dirty="0" sz="1000">
                <a:latin typeface="Arial"/>
                <a:cs typeface="Arial"/>
              </a:rPr>
              <a:t>r/r</a:t>
            </a:r>
            <a:r>
              <a:rPr dirty="0" sz="1000" spc="140">
                <a:latin typeface="Arial"/>
                <a:cs typeface="Arial"/>
              </a:rPr>
              <a:t> </a:t>
            </a:r>
            <a:r>
              <a:rPr dirty="0" sz="1000" spc="-5">
                <a:latin typeface="Arial"/>
                <a:cs typeface="Arial"/>
              </a:rPr>
              <a:t>LBCL</a:t>
            </a:r>
            <a:r>
              <a:rPr dirty="0" sz="1000" spc="-45">
                <a:latin typeface="Arial"/>
                <a:cs typeface="Arial"/>
              </a:rPr>
              <a:t> </a:t>
            </a:r>
            <a:r>
              <a:rPr dirty="0" sz="1000" spc="-20">
                <a:latin typeface="PMingLiU"/>
                <a:cs typeface="PMingLiU"/>
              </a:rPr>
              <a:t>患</a:t>
            </a:r>
            <a:r>
              <a:rPr dirty="0" sz="1000" spc="5">
                <a:latin typeface="PMingLiU"/>
                <a:cs typeface="PMingLiU"/>
              </a:rPr>
              <a:t>者</a:t>
            </a:r>
            <a:r>
              <a:rPr dirty="0" sz="1000" spc="-20">
                <a:latin typeface="PMingLiU"/>
                <a:cs typeface="PMingLiU"/>
              </a:rPr>
              <a:t>的</a:t>
            </a:r>
            <a:r>
              <a:rPr dirty="0" sz="1000" spc="5">
                <a:latin typeface="PMingLiU"/>
                <a:cs typeface="PMingLiU"/>
              </a:rPr>
              <a:t>五年</a:t>
            </a:r>
            <a:r>
              <a:rPr dirty="0" sz="1000" spc="-20">
                <a:latin typeface="PMingLiU"/>
                <a:cs typeface="PMingLiU"/>
              </a:rPr>
              <a:t>随</a:t>
            </a:r>
            <a:r>
              <a:rPr dirty="0" sz="1000" spc="5">
                <a:latin typeface="PMingLiU"/>
                <a:cs typeface="PMingLiU"/>
              </a:rPr>
              <a:t>访 结果</a:t>
            </a:r>
            <a:r>
              <a:rPr dirty="0" sz="1000" spc="170">
                <a:latin typeface="PMingLiU"/>
                <a:cs typeface="PMingLiU"/>
              </a:rPr>
              <a:t> </a:t>
            </a:r>
            <a:r>
              <a:rPr dirty="0" sz="1000" spc="-5">
                <a:latin typeface="Arial"/>
                <a:cs typeface="Arial"/>
              </a:rPr>
              <a:t>(ZUMA-1)</a:t>
            </a:r>
            <a:r>
              <a:rPr dirty="0" sz="1000" spc="-5">
                <a:latin typeface="PMingLiU"/>
                <a:cs typeface="PMingLiU"/>
              </a:rPr>
              <a:t>，</a:t>
            </a:r>
            <a:r>
              <a:rPr dirty="0" sz="1000" spc="-20">
                <a:latin typeface="PMingLiU"/>
                <a:cs typeface="PMingLiU"/>
              </a:rPr>
              <a:t>展</a:t>
            </a:r>
            <a:r>
              <a:rPr dirty="0" sz="1000" spc="5">
                <a:latin typeface="PMingLiU"/>
                <a:cs typeface="PMingLiU"/>
              </a:rPr>
              <a:t>现了</a:t>
            </a:r>
            <a:r>
              <a:rPr dirty="0" sz="1000" spc="-20">
                <a:latin typeface="PMingLiU"/>
                <a:cs typeface="PMingLiU"/>
              </a:rPr>
              <a:t>临</a:t>
            </a:r>
            <a:r>
              <a:rPr dirty="0" sz="1000" spc="5">
                <a:latin typeface="PMingLiU"/>
                <a:cs typeface="PMingLiU"/>
              </a:rPr>
              <a:t>床治</a:t>
            </a:r>
            <a:r>
              <a:rPr dirty="0" sz="1000" spc="-20">
                <a:latin typeface="PMingLiU"/>
                <a:cs typeface="PMingLiU"/>
              </a:rPr>
              <a:t>愈</a:t>
            </a:r>
            <a:r>
              <a:rPr dirty="0" sz="1000" spc="5">
                <a:latin typeface="PMingLiU"/>
                <a:cs typeface="PMingLiU"/>
              </a:rPr>
              <a:t>的潜</a:t>
            </a:r>
            <a:r>
              <a:rPr dirty="0" sz="1000" spc="-20">
                <a:latin typeface="PMingLiU"/>
                <a:cs typeface="PMingLiU"/>
              </a:rPr>
              <a:t>力</a:t>
            </a:r>
            <a:r>
              <a:rPr dirty="0" sz="1000" spc="5">
                <a:latin typeface="PMingLiU"/>
                <a:cs typeface="PMingLiU"/>
              </a:rPr>
              <a:t>。在</a:t>
            </a:r>
            <a:r>
              <a:rPr dirty="0" sz="1000" spc="155">
                <a:latin typeface="PMingLiU"/>
                <a:cs typeface="PMingLiU"/>
              </a:rPr>
              <a:t> </a:t>
            </a:r>
            <a:r>
              <a:rPr dirty="0" sz="1000">
                <a:latin typeface="Arial"/>
                <a:cs typeface="Arial"/>
              </a:rPr>
              <a:t>63.1</a:t>
            </a:r>
            <a:r>
              <a:rPr dirty="0" sz="1000" spc="75">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的中位</a:t>
            </a:r>
            <a:r>
              <a:rPr dirty="0" sz="1000" spc="-20">
                <a:latin typeface="PMingLiU"/>
                <a:cs typeface="PMingLiU"/>
              </a:rPr>
              <a:t>随</a:t>
            </a:r>
            <a:r>
              <a:rPr dirty="0" sz="1000" spc="5">
                <a:latin typeface="PMingLiU"/>
                <a:cs typeface="PMingLiU"/>
              </a:rPr>
              <a:t>访时</a:t>
            </a:r>
            <a:r>
              <a:rPr dirty="0" sz="1000" spc="-20">
                <a:latin typeface="PMingLiU"/>
                <a:cs typeface="PMingLiU"/>
              </a:rPr>
              <a:t>间</a:t>
            </a:r>
            <a:r>
              <a:rPr dirty="0" sz="1000" spc="5">
                <a:latin typeface="PMingLiU"/>
                <a:cs typeface="PMingLiU"/>
              </a:rPr>
              <a:t>内，</a:t>
            </a:r>
            <a:r>
              <a:rPr dirty="0" sz="1000" spc="5">
                <a:latin typeface="Arial"/>
                <a:cs typeface="Arial"/>
              </a:rPr>
              <a:t>5</a:t>
            </a:r>
            <a:r>
              <a:rPr dirty="0" sz="1000" spc="75">
                <a:latin typeface="Arial"/>
                <a:cs typeface="Arial"/>
              </a:rPr>
              <a:t> </a:t>
            </a:r>
            <a:r>
              <a:rPr dirty="0" sz="1000" spc="5">
                <a:latin typeface="PMingLiU"/>
                <a:cs typeface="PMingLiU"/>
              </a:rPr>
              <a:t>年</a:t>
            </a:r>
            <a:r>
              <a:rPr dirty="0" sz="1000" spc="145">
                <a:latin typeface="PMingLiU"/>
                <a:cs typeface="PMingLiU"/>
              </a:rPr>
              <a:t> </a:t>
            </a:r>
            <a:r>
              <a:rPr dirty="0" sz="1000" spc="5">
                <a:latin typeface="Arial"/>
                <a:cs typeface="Arial"/>
              </a:rPr>
              <a:t>OS</a:t>
            </a:r>
            <a:r>
              <a:rPr dirty="0" sz="1000" spc="85">
                <a:latin typeface="Arial"/>
                <a:cs typeface="Arial"/>
              </a:rPr>
              <a:t> </a:t>
            </a:r>
            <a:r>
              <a:rPr dirty="0" sz="1000" spc="-20">
                <a:latin typeface="PMingLiU"/>
                <a:cs typeface="PMingLiU"/>
              </a:rPr>
              <a:t>率为 </a:t>
            </a:r>
            <a:r>
              <a:rPr dirty="0" sz="1000" spc="-5">
                <a:latin typeface="Arial"/>
                <a:cs typeface="Arial"/>
              </a:rPr>
              <a:t>42.6%</a:t>
            </a:r>
            <a:r>
              <a:rPr dirty="0" sz="1000" spc="-5">
                <a:latin typeface="PMingLiU"/>
                <a:cs typeface="PMingLiU"/>
              </a:rPr>
              <a:t>；</a:t>
            </a:r>
            <a:r>
              <a:rPr dirty="0" sz="1000" spc="-5">
                <a:latin typeface="Arial"/>
                <a:cs typeface="Arial"/>
              </a:rPr>
              <a:t>CR</a:t>
            </a:r>
            <a:r>
              <a:rPr dirty="0" sz="1000" spc="-70">
                <a:latin typeface="Arial"/>
                <a:cs typeface="Arial"/>
              </a:rPr>
              <a:t> </a:t>
            </a:r>
            <a:r>
              <a:rPr dirty="0" sz="1000" spc="5">
                <a:latin typeface="PMingLiU"/>
                <a:cs typeface="PMingLiU"/>
              </a:rPr>
              <a:t>患者的</a:t>
            </a:r>
            <a:r>
              <a:rPr dirty="0" sz="1000" spc="-15">
                <a:latin typeface="PMingLiU"/>
                <a:cs typeface="PMingLiU"/>
              </a:rPr>
              <a:t> </a:t>
            </a:r>
            <a:r>
              <a:rPr dirty="0" sz="1000">
                <a:latin typeface="Arial"/>
                <a:cs typeface="Arial"/>
              </a:rPr>
              <a:t>5</a:t>
            </a:r>
            <a:r>
              <a:rPr dirty="0" sz="1000" spc="-70">
                <a:latin typeface="Arial"/>
                <a:cs typeface="Arial"/>
              </a:rPr>
              <a:t> </a:t>
            </a:r>
            <a:r>
              <a:rPr dirty="0" sz="1000" spc="245">
                <a:latin typeface="PMingLiU"/>
                <a:cs typeface="PMingLiU"/>
              </a:rPr>
              <a:t>年</a:t>
            </a:r>
            <a:r>
              <a:rPr dirty="0" sz="1000" spc="5">
                <a:latin typeface="Arial"/>
                <a:cs typeface="Arial"/>
              </a:rPr>
              <a:t>OS</a:t>
            </a:r>
            <a:r>
              <a:rPr dirty="0" sz="1000" spc="-60">
                <a:latin typeface="Arial"/>
                <a:cs typeface="Arial"/>
              </a:rPr>
              <a:t> </a:t>
            </a:r>
            <a:r>
              <a:rPr dirty="0" sz="1000" spc="5">
                <a:latin typeface="PMingLiU"/>
                <a:cs typeface="PMingLiU"/>
              </a:rPr>
              <a:t>率为</a:t>
            </a:r>
            <a:r>
              <a:rPr dirty="0" sz="1000" spc="-20">
                <a:latin typeface="PMingLiU"/>
                <a:cs typeface="PMingLiU"/>
              </a:rPr>
              <a:t> </a:t>
            </a:r>
            <a:r>
              <a:rPr dirty="0" sz="1000" spc="-5">
                <a:latin typeface="Arial"/>
                <a:cs typeface="Arial"/>
              </a:rPr>
              <a:t>64.4%</a:t>
            </a:r>
            <a:r>
              <a:rPr dirty="0" sz="1000" spc="-5">
                <a:latin typeface="PMingLiU"/>
                <a:cs typeface="PMingLiU"/>
              </a:rPr>
              <a:t>，</a:t>
            </a:r>
            <a:r>
              <a:rPr dirty="0" sz="1000" spc="5">
                <a:latin typeface="PMingLiU"/>
                <a:cs typeface="PMingLiU"/>
              </a:rPr>
              <a:t>中</a:t>
            </a:r>
            <a:r>
              <a:rPr dirty="0" sz="1000" spc="220">
                <a:latin typeface="PMingLiU"/>
                <a:cs typeface="PMingLiU"/>
              </a:rPr>
              <a:t>位</a:t>
            </a:r>
            <a:r>
              <a:rPr dirty="0" sz="1000" spc="5">
                <a:latin typeface="Arial"/>
                <a:cs typeface="Arial"/>
              </a:rPr>
              <a:t>OS</a:t>
            </a:r>
            <a:r>
              <a:rPr dirty="0" sz="1000" spc="-60">
                <a:latin typeface="Arial"/>
                <a:cs typeface="Arial"/>
              </a:rPr>
              <a:t> </a:t>
            </a:r>
            <a:r>
              <a:rPr dirty="0" sz="1000" spc="-20">
                <a:latin typeface="PMingLiU"/>
                <a:cs typeface="PMingLiU"/>
              </a:rPr>
              <a:t>仍未</a:t>
            </a:r>
            <a:r>
              <a:rPr dirty="0" sz="1000" spc="5">
                <a:latin typeface="PMingLiU"/>
                <a:cs typeface="PMingLiU"/>
              </a:rPr>
              <a:t>达到，</a:t>
            </a:r>
            <a:r>
              <a:rPr dirty="0" sz="1000" spc="35">
                <a:latin typeface="PMingLiU"/>
                <a:cs typeface="PMingLiU"/>
              </a:rPr>
              <a:t> </a:t>
            </a:r>
            <a:r>
              <a:rPr dirty="0" sz="1000" spc="-5">
                <a:latin typeface="Arial"/>
                <a:cs typeface="Arial"/>
              </a:rPr>
              <a:t>63%</a:t>
            </a:r>
            <a:r>
              <a:rPr dirty="0" sz="1000" spc="5">
                <a:latin typeface="PMingLiU"/>
                <a:cs typeface="PMingLiU"/>
              </a:rPr>
              <a:t>的</a:t>
            </a:r>
            <a:r>
              <a:rPr dirty="0" sz="1000" spc="-15">
                <a:latin typeface="PMingLiU"/>
                <a:cs typeface="PMingLiU"/>
              </a:rPr>
              <a:t> </a:t>
            </a:r>
            <a:r>
              <a:rPr dirty="0" sz="1000">
                <a:latin typeface="Arial"/>
                <a:cs typeface="Arial"/>
              </a:rPr>
              <a:t>CR</a:t>
            </a:r>
            <a:r>
              <a:rPr dirty="0" sz="1000" spc="-65">
                <a:latin typeface="Arial"/>
                <a:cs typeface="Arial"/>
              </a:rPr>
              <a:t> </a:t>
            </a:r>
            <a:r>
              <a:rPr dirty="0" sz="1000" spc="5">
                <a:latin typeface="PMingLiU"/>
                <a:cs typeface="PMingLiU"/>
              </a:rPr>
              <a:t>患者在</a:t>
            </a:r>
            <a:r>
              <a:rPr dirty="0" sz="1000" spc="-15">
                <a:latin typeface="PMingLiU"/>
                <a:cs typeface="PMingLiU"/>
              </a:rPr>
              <a:t> </a:t>
            </a:r>
            <a:r>
              <a:rPr dirty="0" sz="1000">
                <a:latin typeface="Arial"/>
                <a:cs typeface="Arial"/>
              </a:rPr>
              <a:t>5</a:t>
            </a:r>
            <a:r>
              <a:rPr dirty="0" sz="1000" spc="-75">
                <a:latin typeface="Arial"/>
                <a:cs typeface="Arial"/>
              </a:rPr>
              <a:t> </a:t>
            </a:r>
            <a:r>
              <a:rPr dirty="0" sz="1000" spc="5">
                <a:latin typeface="PMingLiU"/>
                <a:cs typeface="PMingLiU"/>
              </a:rPr>
              <a:t>年数据 截止时</a:t>
            </a:r>
            <a:r>
              <a:rPr dirty="0" sz="1000" spc="-20">
                <a:latin typeface="PMingLiU"/>
                <a:cs typeface="PMingLiU"/>
              </a:rPr>
              <a:t>仍</a:t>
            </a:r>
            <a:r>
              <a:rPr dirty="0" sz="1000" spc="5">
                <a:latin typeface="PMingLiU"/>
                <a:cs typeface="PMingLiU"/>
              </a:rPr>
              <a:t>生存；</a:t>
            </a:r>
            <a:r>
              <a:rPr dirty="0" sz="1000" spc="5">
                <a:latin typeface="Arial"/>
                <a:cs typeface="Arial"/>
              </a:rPr>
              <a:t>5</a:t>
            </a:r>
            <a:r>
              <a:rPr dirty="0" sz="1000" spc="-50">
                <a:latin typeface="Arial"/>
                <a:cs typeface="Arial"/>
              </a:rPr>
              <a:t> </a:t>
            </a:r>
            <a:r>
              <a:rPr dirty="0" sz="1000" spc="5">
                <a:latin typeface="PMingLiU"/>
                <a:cs typeface="PMingLiU"/>
              </a:rPr>
              <a:t>年生</a:t>
            </a:r>
            <a:r>
              <a:rPr dirty="0" sz="1000" spc="-20">
                <a:latin typeface="PMingLiU"/>
                <a:cs typeface="PMingLiU"/>
              </a:rPr>
              <a:t>存</a:t>
            </a:r>
            <a:r>
              <a:rPr dirty="0" sz="1000" spc="5">
                <a:latin typeface="PMingLiU"/>
                <a:cs typeface="PMingLiU"/>
              </a:rPr>
              <a:t>的患</a:t>
            </a:r>
            <a:r>
              <a:rPr dirty="0" sz="1000" spc="-20">
                <a:latin typeface="PMingLiU"/>
                <a:cs typeface="PMingLiU"/>
              </a:rPr>
              <a:t>者</a:t>
            </a:r>
            <a:r>
              <a:rPr dirty="0" sz="1000" spc="5">
                <a:latin typeface="PMingLiU"/>
                <a:cs typeface="PMingLiU"/>
              </a:rPr>
              <a:t>中</a:t>
            </a:r>
            <a:r>
              <a:rPr dirty="0" sz="1000" spc="35">
                <a:latin typeface="PMingLiU"/>
                <a:cs typeface="PMingLiU"/>
              </a:rPr>
              <a:t> </a:t>
            </a:r>
            <a:r>
              <a:rPr dirty="0" sz="1000" spc="-5">
                <a:latin typeface="Arial"/>
                <a:cs typeface="Arial"/>
              </a:rPr>
              <a:t>92%</a:t>
            </a:r>
            <a:r>
              <a:rPr dirty="0" sz="1000" spc="5">
                <a:latin typeface="PMingLiU"/>
                <a:cs typeface="PMingLiU"/>
              </a:rPr>
              <a:t>不需</a:t>
            </a:r>
            <a:r>
              <a:rPr dirty="0" sz="1000" spc="-20">
                <a:latin typeface="PMingLiU"/>
                <a:cs typeface="PMingLiU"/>
              </a:rPr>
              <a:t>要</a:t>
            </a:r>
            <a:r>
              <a:rPr dirty="0" sz="1000" spc="5">
                <a:latin typeface="PMingLiU"/>
                <a:cs typeface="PMingLiU"/>
              </a:rPr>
              <a:t>额外</a:t>
            </a:r>
            <a:r>
              <a:rPr dirty="0" sz="1000" spc="-20">
                <a:latin typeface="PMingLiU"/>
                <a:cs typeface="PMingLiU"/>
              </a:rPr>
              <a:t>的抗</a:t>
            </a:r>
            <a:r>
              <a:rPr dirty="0" sz="1000" spc="5">
                <a:latin typeface="PMingLiU"/>
                <a:cs typeface="PMingLiU"/>
              </a:rPr>
              <a:t>癌治疗。</a:t>
            </a:r>
            <a:r>
              <a:rPr dirty="0" sz="1000" spc="-5">
                <a:latin typeface="Arial"/>
                <a:cs typeface="Arial"/>
              </a:rPr>
              <a:t>2021</a:t>
            </a:r>
            <a:r>
              <a:rPr dirty="0" sz="1000" spc="-25">
                <a:latin typeface="Arial"/>
                <a:cs typeface="Arial"/>
              </a:rPr>
              <a:t> </a:t>
            </a:r>
            <a:r>
              <a:rPr dirty="0" sz="1000" spc="5">
                <a:latin typeface="PMingLiU"/>
                <a:cs typeface="PMingLiU"/>
              </a:rPr>
              <a:t>年</a:t>
            </a:r>
            <a:r>
              <a:rPr dirty="0" sz="1000" spc="30">
                <a:latin typeface="PMingLiU"/>
                <a:cs typeface="PMingLiU"/>
              </a:rPr>
              <a:t> </a:t>
            </a:r>
            <a:r>
              <a:rPr dirty="0" sz="1000">
                <a:latin typeface="Arial"/>
                <a:cs typeface="Arial"/>
              </a:rPr>
              <a:t>2</a:t>
            </a:r>
            <a:r>
              <a:rPr dirty="0" sz="1000" spc="-25">
                <a:latin typeface="Arial"/>
                <a:cs typeface="Arial"/>
              </a:rPr>
              <a:t> </a:t>
            </a:r>
            <a:r>
              <a:rPr dirty="0" sz="1000" spc="-20">
                <a:latin typeface="PMingLiU"/>
                <a:cs typeface="PMingLiU"/>
              </a:rPr>
              <a:t>月</a:t>
            </a:r>
            <a:r>
              <a:rPr dirty="0" sz="1000">
                <a:latin typeface="PMingLiU"/>
                <a:cs typeface="PMingLiU"/>
              </a:rPr>
              <a:t>，</a:t>
            </a:r>
            <a:r>
              <a:rPr dirty="0" sz="1000">
                <a:latin typeface="Arial"/>
                <a:cs typeface="Arial"/>
              </a:rPr>
              <a:t>NEJM</a:t>
            </a:r>
            <a:r>
              <a:rPr dirty="0" sz="1000" spc="-35">
                <a:latin typeface="Arial"/>
                <a:cs typeface="Arial"/>
              </a:rPr>
              <a:t> </a:t>
            </a:r>
            <a:r>
              <a:rPr dirty="0" sz="1000" spc="5">
                <a:latin typeface="PMingLiU"/>
                <a:cs typeface="PMingLiU"/>
              </a:rPr>
              <a:t>发布 了</a:t>
            </a:r>
            <a:r>
              <a:rPr dirty="0" sz="1000" spc="-15">
                <a:latin typeface="PMingLiU"/>
                <a:cs typeface="PMingLiU"/>
              </a:rPr>
              <a:t> </a:t>
            </a:r>
            <a:r>
              <a:rPr dirty="0" sz="1000">
                <a:latin typeface="Arial"/>
                <a:cs typeface="Arial"/>
              </a:rPr>
              <a:t>Kymriah</a:t>
            </a:r>
            <a:r>
              <a:rPr dirty="0" sz="1000" spc="-60">
                <a:latin typeface="Arial"/>
                <a:cs typeface="Arial"/>
              </a:rPr>
              <a:t> </a:t>
            </a:r>
            <a:r>
              <a:rPr dirty="0" sz="1000" spc="-20">
                <a:latin typeface="PMingLiU"/>
                <a:cs typeface="PMingLiU"/>
              </a:rPr>
              <a:t>的</a:t>
            </a:r>
            <a:r>
              <a:rPr dirty="0" sz="1000" spc="5">
                <a:latin typeface="PMingLiU"/>
                <a:cs typeface="PMingLiU"/>
              </a:rPr>
              <a:t>注册性</a:t>
            </a:r>
            <a:r>
              <a:rPr dirty="0" sz="1000" spc="-15">
                <a:latin typeface="PMingLiU"/>
                <a:cs typeface="PMingLiU"/>
              </a:rPr>
              <a:t> </a:t>
            </a:r>
            <a:r>
              <a:rPr dirty="0" sz="1000" spc="-5">
                <a:latin typeface="Arial"/>
                <a:cs typeface="Arial"/>
              </a:rPr>
              <a:t>JULIET</a:t>
            </a:r>
            <a:r>
              <a:rPr dirty="0" sz="1000" spc="-45">
                <a:latin typeface="Arial"/>
                <a:cs typeface="Arial"/>
              </a:rPr>
              <a:t> </a:t>
            </a:r>
            <a:r>
              <a:rPr dirty="0" sz="1000" spc="5">
                <a:latin typeface="PMingLiU"/>
                <a:cs typeface="PMingLiU"/>
              </a:rPr>
              <a:t>研</a:t>
            </a:r>
            <a:r>
              <a:rPr dirty="0" sz="1000" spc="-20">
                <a:latin typeface="PMingLiU"/>
                <a:cs typeface="PMingLiU"/>
              </a:rPr>
              <a:t>究</a:t>
            </a:r>
            <a:r>
              <a:rPr dirty="0" sz="1000" spc="5">
                <a:latin typeface="PMingLiU"/>
                <a:cs typeface="PMingLiU"/>
              </a:rPr>
              <a:t>的五</a:t>
            </a:r>
            <a:r>
              <a:rPr dirty="0" sz="1000" spc="-20">
                <a:latin typeface="PMingLiU"/>
                <a:cs typeface="PMingLiU"/>
              </a:rPr>
              <a:t>年</a:t>
            </a:r>
            <a:r>
              <a:rPr dirty="0" sz="1000" spc="5">
                <a:latin typeface="PMingLiU"/>
                <a:cs typeface="PMingLiU"/>
              </a:rPr>
              <a:t>随</a:t>
            </a:r>
            <a:r>
              <a:rPr dirty="0" sz="1000" spc="-20">
                <a:latin typeface="PMingLiU"/>
                <a:cs typeface="PMingLiU"/>
              </a:rPr>
              <a:t>访</a:t>
            </a:r>
            <a:r>
              <a:rPr dirty="0" sz="1000" spc="5">
                <a:latin typeface="PMingLiU"/>
                <a:cs typeface="PMingLiU"/>
              </a:rPr>
              <a:t>结果</a:t>
            </a:r>
            <a:r>
              <a:rPr dirty="0" sz="1000" spc="-10">
                <a:latin typeface="PMingLiU"/>
                <a:cs typeface="PMingLiU"/>
              </a:rPr>
              <a:t> </a:t>
            </a:r>
            <a:r>
              <a:rPr dirty="0" sz="1000" spc="-5">
                <a:latin typeface="Arial"/>
                <a:cs typeface="Arial"/>
              </a:rPr>
              <a:t>(JULIET)</a:t>
            </a:r>
            <a:r>
              <a:rPr dirty="0" sz="1000" spc="-5">
                <a:latin typeface="PMingLiU"/>
                <a:cs typeface="PMingLiU"/>
              </a:rPr>
              <a:t>，</a:t>
            </a:r>
            <a:r>
              <a:rPr dirty="0" sz="1000" spc="5">
                <a:latin typeface="PMingLiU"/>
                <a:cs typeface="PMingLiU"/>
              </a:rPr>
              <a:t>在</a:t>
            </a:r>
            <a:r>
              <a:rPr dirty="0" sz="1000" spc="-10">
                <a:latin typeface="PMingLiU"/>
                <a:cs typeface="PMingLiU"/>
              </a:rPr>
              <a:t> </a:t>
            </a:r>
            <a:r>
              <a:rPr dirty="0" sz="1000" spc="-5">
                <a:latin typeface="Arial"/>
                <a:cs typeface="Arial"/>
              </a:rPr>
              <a:t>24</a:t>
            </a:r>
            <a:r>
              <a:rPr dirty="0" sz="1000" spc="-70">
                <a:latin typeface="Arial"/>
                <a:cs typeface="Arial"/>
              </a:rPr>
              <a:t> </a:t>
            </a:r>
            <a:r>
              <a:rPr dirty="0" sz="1000" spc="5">
                <a:latin typeface="PMingLiU"/>
                <a:cs typeface="PMingLiU"/>
              </a:rPr>
              <a:t>例</a:t>
            </a:r>
            <a:r>
              <a:rPr dirty="0" sz="1000" spc="-20">
                <a:latin typeface="PMingLiU"/>
                <a:cs typeface="PMingLiU"/>
              </a:rPr>
              <a:t>可</a:t>
            </a:r>
            <a:r>
              <a:rPr dirty="0" sz="1000" spc="5">
                <a:latin typeface="PMingLiU"/>
                <a:cs typeface="PMingLiU"/>
              </a:rPr>
              <a:t>供分析</a:t>
            </a:r>
            <a:r>
              <a:rPr dirty="0" sz="1000" spc="245">
                <a:latin typeface="PMingLiU"/>
                <a:cs typeface="PMingLiU"/>
              </a:rPr>
              <a:t>的</a:t>
            </a:r>
            <a:r>
              <a:rPr dirty="0" sz="1000" spc="-5">
                <a:latin typeface="Arial"/>
                <a:cs typeface="Arial"/>
              </a:rPr>
              <a:t>r/r</a:t>
            </a:r>
            <a:r>
              <a:rPr dirty="0" sz="1000" spc="-30">
                <a:latin typeface="Arial"/>
                <a:cs typeface="Arial"/>
              </a:rPr>
              <a:t> </a:t>
            </a:r>
            <a:r>
              <a:rPr dirty="0" sz="1000" spc="-5">
                <a:latin typeface="Arial"/>
                <a:cs typeface="Arial"/>
              </a:rPr>
              <a:t>LBCL  </a:t>
            </a:r>
            <a:r>
              <a:rPr dirty="0" sz="1000" spc="5">
                <a:latin typeface="PMingLiU"/>
                <a:cs typeface="PMingLiU"/>
              </a:rPr>
              <a:t>患者中</a:t>
            </a:r>
            <a:r>
              <a:rPr dirty="0" sz="1000" spc="-20">
                <a:latin typeface="PMingLiU"/>
                <a:cs typeface="PMingLiU"/>
              </a:rPr>
              <a:t>，</a:t>
            </a:r>
            <a:r>
              <a:rPr dirty="0" sz="1000" spc="5">
                <a:latin typeface="PMingLiU"/>
                <a:cs typeface="PMingLiU"/>
              </a:rPr>
              <a:t>观察到</a:t>
            </a:r>
            <a:r>
              <a:rPr dirty="0" sz="1000" spc="-20">
                <a:latin typeface="PMingLiU"/>
                <a:cs typeface="PMingLiU"/>
              </a:rPr>
              <a:t> </a:t>
            </a:r>
            <a:r>
              <a:rPr dirty="0" sz="1000" spc="-5">
                <a:latin typeface="Arial"/>
                <a:cs typeface="Arial"/>
              </a:rPr>
              <a:t>11</a:t>
            </a:r>
            <a:r>
              <a:rPr dirty="0" sz="1000" spc="-75">
                <a:latin typeface="Arial"/>
                <a:cs typeface="Arial"/>
              </a:rPr>
              <a:t> </a:t>
            </a:r>
            <a:r>
              <a:rPr dirty="0" sz="1000" spc="245">
                <a:latin typeface="PMingLiU"/>
                <a:cs typeface="PMingLiU"/>
              </a:rPr>
              <a:t>例</a:t>
            </a:r>
            <a:r>
              <a:rPr dirty="0" sz="1000">
                <a:latin typeface="Arial"/>
                <a:cs typeface="Arial"/>
              </a:rPr>
              <a:t>CR </a:t>
            </a:r>
            <a:r>
              <a:rPr dirty="0" sz="1000" spc="-5">
                <a:latin typeface="Arial"/>
                <a:cs typeface="Arial"/>
              </a:rPr>
              <a:t>(46%)</a:t>
            </a:r>
            <a:r>
              <a:rPr dirty="0" sz="1000" spc="-5">
                <a:latin typeface="PMingLiU"/>
                <a:cs typeface="PMingLiU"/>
              </a:rPr>
              <a:t>，</a:t>
            </a:r>
            <a:r>
              <a:rPr dirty="0" sz="1000" spc="5">
                <a:latin typeface="PMingLiU"/>
                <a:cs typeface="PMingLiU"/>
              </a:rPr>
              <a:t>五年</a:t>
            </a:r>
            <a:r>
              <a:rPr dirty="0" sz="1000" spc="-20">
                <a:latin typeface="PMingLiU"/>
                <a:cs typeface="PMingLiU"/>
              </a:rPr>
              <a:t> </a:t>
            </a:r>
            <a:r>
              <a:rPr dirty="0" sz="1000" spc="-5">
                <a:latin typeface="Arial"/>
                <a:cs typeface="Arial"/>
              </a:rPr>
              <a:t>PFS</a:t>
            </a:r>
            <a:r>
              <a:rPr dirty="0" sz="1000" spc="-65">
                <a:latin typeface="Arial"/>
                <a:cs typeface="Arial"/>
              </a:rPr>
              <a:t> </a:t>
            </a:r>
            <a:r>
              <a:rPr dirty="0" sz="1000" spc="5">
                <a:latin typeface="PMingLiU"/>
                <a:cs typeface="PMingLiU"/>
              </a:rPr>
              <a:t>率达</a:t>
            </a:r>
            <a:r>
              <a:rPr dirty="0" sz="1000" spc="-20">
                <a:latin typeface="PMingLiU"/>
                <a:cs typeface="PMingLiU"/>
              </a:rPr>
              <a:t> </a:t>
            </a:r>
            <a:r>
              <a:rPr dirty="0" sz="1000" spc="-5">
                <a:latin typeface="Arial"/>
                <a:cs typeface="Arial"/>
              </a:rPr>
              <a:t>31%</a:t>
            </a:r>
            <a:r>
              <a:rPr dirty="0" sz="1000" spc="-5">
                <a:latin typeface="PMingLiU"/>
                <a:cs typeface="PMingLiU"/>
              </a:rPr>
              <a:t>，</a:t>
            </a:r>
            <a:r>
              <a:rPr dirty="0" sz="1000" spc="-5">
                <a:latin typeface="Arial"/>
                <a:cs typeface="Arial"/>
              </a:rPr>
              <a:t>mDOR</a:t>
            </a:r>
            <a:r>
              <a:rPr dirty="0" sz="1000" spc="-70">
                <a:latin typeface="Arial"/>
                <a:cs typeface="Arial"/>
              </a:rPr>
              <a:t> </a:t>
            </a:r>
            <a:r>
              <a:rPr dirty="0" sz="1000" spc="5">
                <a:latin typeface="PMingLiU"/>
                <a:cs typeface="PMingLiU"/>
              </a:rPr>
              <a:t>达</a:t>
            </a:r>
            <a:r>
              <a:rPr dirty="0" sz="1000" spc="-15">
                <a:latin typeface="PMingLiU"/>
                <a:cs typeface="PMingLiU"/>
              </a:rPr>
              <a:t> </a:t>
            </a:r>
            <a:r>
              <a:rPr dirty="0" sz="1000">
                <a:latin typeface="Arial"/>
                <a:cs typeface="Arial"/>
              </a:rPr>
              <a:t>61.4</a:t>
            </a:r>
            <a:r>
              <a:rPr dirty="0" sz="1000" spc="-75">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a:t>
            </a:r>
            <a:endParaRPr sz="1000">
              <a:latin typeface="PMingLiU"/>
              <a:cs typeface="PMingLiU"/>
            </a:endParaRPr>
          </a:p>
          <a:p>
            <a:pPr algn="just" marL="12700">
              <a:lnSpc>
                <a:spcPct val="100000"/>
              </a:lnSpc>
              <a:spcBef>
                <a:spcPts val="1105"/>
              </a:spcBef>
            </a:pPr>
            <a:r>
              <a:rPr dirty="0" sz="1000" spc="5" b="1">
                <a:latin typeface="Microsoft JhengHei UI"/>
                <a:cs typeface="Microsoft JhengHei UI"/>
              </a:rPr>
              <a:t>图</a:t>
            </a:r>
            <a:r>
              <a:rPr dirty="0" sz="1000" spc="35" b="1">
                <a:latin typeface="Microsoft JhengHei UI"/>
                <a:cs typeface="Microsoft JhengHei UI"/>
              </a:rPr>
              <a:t> </a:t>
            </a:r>
            <a:r>
              <a:rPr dirty="0" sz="1000" spc="-5" b="1">
                <a:latin typeface="Arial"/>
                <a:cs typeface="Arial"/>
              </a:rPr>
              <a:t>24:</a:t>
            </a:r>
            <a:r>
              <a:rPr dirty="0" sz="1000" spc="10" b="1">
                <a:latin typeface="Arial"/>
                <a:cs typeface="Arial"/>
              </a:rPr>
              <a:t> </a:t>
            </a:r>
            <a:r>
              <a:rPr dirty="0" sz="1000" spc="-10" b="1">
                <a:latin typeface="Arial"/>
                <a:cs typeface="Arial"/>
              </a:rPr>
              <a:t>ZUMA-1/</a:t>
            </a:r>
            <a:r>
              <a:rPr dirty="0" sz="1000" spc="15" b="1">
                <a:latin typeface="Arial"/>
                <a:cs typeface="Arial"/>
              </a:rPr>
              <a:t> </a:t>
            </a:r>
            <a:r>
              <a:rPr dirty="0" sz="1000" spc="-5" b="1">
                <a:latin typeface="Arial"/>
                <a:cs typeface="Arial"/>
              </a:rPr>
              <a:t>JULIET/</a:t>
            </a:r>
            <a:r>
              <a:rPr dirty="0" sz="1000" spc="-30" b="1">
                <a:latin typeface="Arial"/>
                <a:cs typeface="Arial"/>
              </a:rPr>
              <a:t> </a:t>
            </a:r>
            <a:r>
              <a:rPr dirty="0" sz="1000" b="1">
                <a:latin typeface="Arial"/>
                <a:cs typeface="Arial"/>
              </a:rPr>
              <a:t>TRANSCEND </a:t>
            </a:r>
            <a:r>
              <a:rPr dirty="0" sz="1000" spc="-5" b="1">
                <a:latin typeface="Arial"/>
                <a:cs typeface="Arial"/>
              </a:rPr>
              <a:t>NHL</a:t>
            </a:r>
            <a:r>
              <a:rPr dirty="0" sz="1000" spc="20" b="1">
                <a:latin typeface="Arial"/>
                <a:cs typeface="Arial"/>
              </a:rPr>
              <a:t> </a:t>
            </a:r>
            <a:r>
              <a:rPr dirty="0" sz="1000" spc="-5" b="1">
                <a:latin typeface="Arial"/>
                <a:cs typeface="Arial"/>
              </a:rPr>
              <a:t>001</a:t>
            </a:r>
            <a:r>
              <a:rPr dirty="0" sz="1000" spc="-55" b="1">
                <a:latin typeface="Arial"/>
                <a:cs typeface="Arial"/>
              </a:rPr>
              <a:t> </a:t>
            </a:r>
            <a:r>
              <a:rPr dirty="0" sz="1000" spc="5" b="1">
                <a:latin typeface="Microsoft JhengHei UI"/>
                <a:cs typeface="Microsoft JhengHei UI"/>
              </a:rPr>
              <a:t>中</a:t>
            </a:r>
            <a:r>
              <a:rPr dirty="0" sz="1000" spc="245" b="1">
                <a:latin typeface="Microsoft JhengHei UI"/>
                <a:cs typeface="Microsoft JhengHei UI"/>
              </a:rPr>
              <a:t>的</a:t>
            </a:r>
            <a:r>
              <a:rPr dirty="0" sz="1000" b="1">
                <a:latin typeface="Arial"/>
                <a:cs typeface="Arial"/>
              </a:rPr>
              <a:t>OS/</a:t>
            </a:r>
            <a:r>
              <a:rPr dirty="0" sz="1000" spc="-10" b="1">
                <a:latin typeface="Arial"/>
                <a:cs typeface="Arial"/>
              </a:rPr>
              <a:t> </a:t>
            </a:r>
            <a:r>
              <a:rPr dirty="0" sz="1000" spc="-5" b="1">
                <a:latin typeface="Arial"/>
                <a:cs typeface="Arial"/>
              </a:rPr>
              <a:t>PFS</a:t>
            </a:r>
            <a:r>
              <a:rPr dirty="0" sz="1000" spc="-60" b="1">
                <a:latin typeface="Arial"/>
                <a:cs typeface="Arial"/>
              </a:rPr>
              <a:t> </a:t>
            </a:r>
            <a:r>
              <a:rPr dirty="0" sz="1000" spc="5" b="1">
                <a:latin typeface="Microsoft JhengHei UI"/>
                <a:cs typeface="Microsoft JhengHei UI"/>
              </a:rPr>
              <a:t>曲线</a:t>
            </a:r>
            <a:endParaRPr sz="1000">
              <a:latin typeface="Microsoft JhengHei UI"/>
              <a:cs typeface="Microsoft JhengHei UI"/>
            </a:endParaRPr>
          </a:p>
        </p:txBody>
      </p:sp>
      <p:pic>
        <p:nvPicPr>
          <p:cNvPr id="8" name="object 8"/>
          <p:cNvPicPr/>
          <p:nvPr/>
        </p:nvPicPr>
        <p:blipFill>
          <a:blip r:embed="rId3" cstate="print"/>
          <a:stretch>
            <a:fillRect/>
          </a:stretch>
        </p:blipFill>
        <p:spPr>
          <a:xfrm>
            <a:off x="521512" y="3103752"/>
            <a:ext cx="5080127" cy="2744089"/>
          </a:xfrm>
          <a:prstGeom prst="rect">
            <a:avLst/>
          </a:prstGeom>
        </p:spPr>
      </p:pic>
      <p:sp>
        <p:nvSpPr>
          <p:cNvPr id="9" name="object 9"/>
          <p:cNvSpPr txBox="1"/>
          <p:nvPr/>
        </p:nvSpPr>
        <p:spPr>
          <a:xfrm>
            <a:off x="527100" y="5818683"/>
            <a:ext cx="5071745" cy="3515995"/>
          </a:xfrm>
          <a:prstGeom prst="rect">
            <a:avLst/>
          </a:prstGeom>
        </p:spPr>
        <p:txBody>
          <a:bodyPr wrap="square" lIns="0" tIns="40005" rIns="0" bIns="0" rtlCol="0" vert="horz">
            <a:spAutoFit/>
          </a:bodyPr>
          <a:lstStyle/>
          <a:p>
            <a:pPr marL="12700">
              <a:lnSpc>
                <a:spcPct val="100000"/>
              </a:lnSpc>
              <a:spcBef>
                <a:spcPts val="315"/>
              </a:spcBef>
            </a:pPr>
            <a:r>
              <a:rPr dirty="0" sz="800" spc="-10">
                <a:latin typeface="PMingLiU"/>
                <a:cs typeface="PMingLiU"/>
              </a:rPr>
              <a:t>资料来</a:t>
            </a:r>
            <a:r>
              <a:rPr dirty="0" sz="800" spc="10">
                <a:latin typeface="PMingLiU"/>
                <a:cs typeface="PMingLiU"/>
              </a:rPr>
              <a:t>源</a:t>
            </a:r>
            <a:r>
              <a:rPr dirty="0" sz="800" spc="-5">
                <a:latin typeface="Arial"/>
                <a:cs typeface="Arial"/>
              </a:rPr>
              <a:t>:clinicaloptions.com,</a:t>
            </a:r>
            <a:r>
              <a:rPr dirty="0" sz="800" spc="-15">
                <a:latin typeface="Arial"/>
                <a:cs typeface="Arial"/>
              </a:rPr>
              <a:t> </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a:p>
            <a:pPr marL="12700">
              <a:lnSpc>
                <a:spcPct val="100000"/>
              </a:lnSpc>
              <a:spcBef>
                <a:spcPts val="215"/>
              </a:spcBef>
            </a:pPr>
            <a:r>
              <a:rPr dirty="0" sz="800" spc="-10">
                <a:latin typeface="PMingLiU"/>
                <a:cs typeface="PMingLiU"/>
              </a:rPr>
              <a:t>注</a:t>
            </a:r>
            <a:r>
              <a:rPr dirty="0" sz="800" spc="-5">
                <a:latin typeface="PMingLiU"/>
                <a:cs typeface="PMingLiU"/>
              </a:rPr>
              <a:t>：</a:t>
            </a:r>
            <a:r>
              <a:rPr dirty="0" sz="800" spc="-5">
                <a:latin typeface="Arial"/>
                <a:cs typeface="Arial"/>
              </a:rPr>
              <a:t>Kymriah</a:t>
            </a:r>
            <a:r>
              <a:rPr dirty="0" sz="800" spc="-15">
                <a:latin typeface="Arial"/>
                <a:cs typeface="Arial"/>
              </a:rPr>
              <a:t> </a:t>
            </a:r>
            <a:r>
              <a:rPr dirty="0" sz="800" spc="-5">
                <a:latin typeface="Arial"/>
                <a:cs typeface="Arial"/>
              </a:rPr>
              <a:t>(axi-cel)</a:t>
            </a:r>
            <a:r>
              <a:rPr dirty="0" sz="800" spc="-5">
                <a:latin typeface="PMingLiU"/>
                <a:cs typeface="PMingLiU"/>
              </a:rPr>
              <a:t>，</a:t>
            </a:r>
            <a:r>
              <a:rPr dirty="0" sz="800" spc="-5">
                <a:latin typeface="Arial"/>
                <a:cs typeface="Arial"/>
              </a:rPr>
              <a:t>Yescarta</a:t>
            </a:r>
            <a:r>
              <a:rPr dirty="0" sz="800" spc="-15">
                <a:latin typeface="Arial"/>
                <a:cs typeface="Arial"/>
              </a:rPr>
              <a:t> </a:t>
            </a:r>
            <a:r>
              <a:rPr dirty="0" sz="800" spc="-5">
                <a:latin typeface="Arial"/>
                <a:cs typeface="Arial"/>
              </a:rPr>
              <a:t>(tisa-cel),</a:t>
            </a:r>
            <a:r>
              <a:rPr dirty="0" sz="800" spc="-10">
                <a:latin typeface="Arial"/>
                <a:cs typeface="Arial"/>
              </a:rPr>
              <a:t> </a:t>
            </a:r>
            <a:r>
              <a:rPr dirty="0" sz="800">
                <a:latin typeface="Arial"/>
                <a:cs typeface="Arial"/>
              </a:rPr>
              <a:t>Breyanzi</a:t>
            </a:r>
            <a:r>
              <a:rPr dirty="0" sz="800" spc="-10">
                <a:latin typeface="Arial"/>
                <a:cs typeface="Arial"/>
              </a:rPr>
              <a:t> </a:t>
            </a:r>
            <a:r>
              <a:rPr dirty="0" sz="800" spc="-5">
                <a:latin typeface="Arial"/>
                <a:cs typeface="Arial"/>
              </a:rPr>
              <a:t>(liso-cel)</a:t>
            </a:r>
            <a:endParaRPr sz="800">
              <a:latin typeface="Arial"/>
              <a:cs typeface="Arial"/>
            </a:endParaRPr>
          </a:p>
          <a:p>
            <a:pPr>
              <a:lnSpc>
                <a:spcPct val="100000"/>
              </a:lnSpc>
              <a:spcBef>
                <a:spcPts val="10"/>
              </a:spcBef>
            </a:pPr>
            <a:endParaRPr sz="1200">
              <a:latin typeface="Arial"/>
              <a:cs typeface="Arial"/>
            </a:endParaRPr>
          </a:p>
          <a:p>
            <a:pPr algn="just" marL="12700" marR="5080">
              <a:lnSpc>
                <a:spcPct val="139700"/>
              </a:lnSpc>
            </a:pPr>
            <a:r>
              <a:rPr dirty="0" sz="1000" spc="5">
                <a:latin typeface="PMingLiU"/>
                <a:cs typeface="PMingLiU"/>
              </a:rPr>
              <a:t>其他两</a:t>
            </a:r>
            <a:r>
              <a:rPr dirty="0" sz="1000" spc="-20">
                <a:latin typeface="PMingLiU"/>
                <a:cs typeface="PMingLiU"/>
              </a:rPr>
              <a:t>款</a:t>
            </a:r>
            <a:r>
              <a:rPr dirty="0" sz="1000" spc="5">
                <a:latin typeface="PMingLiU"/>
                <a:cs typeface="PMingLiU"/>
              </a:rPr>
              <a:t>已</a:t>
            </a:r>
            <a:r>
              <a:rPr dirty="0" sz="1000" spc="-20">
                <a:latin typeface="PMingLiU"/>
                <a:cs typeface="PMingLiU"/>
              </a:rPr>
              <a:t>上</a:t>
            </a:r>
            <a:r>
              <a:rPr dirty="0" sz="1000" spc="5">
                <a:latin typeface="PMingLiU"/>
                <a:cs typeface="PMingLiU"/>
              </a:rPr>
              <a:t>市</a:t>
            </a:r>
            <a:r>
              <a:rPr dirty="0" sz="1000" spc="55">
                <a:latin typeface="PMingLiU"/>
                <a:cs typeface="PMingLiU"/>
              </a:rPr>
              <a:t> </a:t>
            </a:r>
            <a:r>
              <a:rPr dirty="0" sz="1000" spc="-5">
                <a:latin typeface="Arial"/>
                <a:cs typeface="Arial"/>
              </a:rPr>
              <a:t>CD19</a:t>
            </a:r>
            <a:r>
              <a:rPr dirty="0" sz="1000" spc="150">
                <a:latin typeface="Arial"/>
                <a:cs typeface="Arial"/>
              </a:rPr>
              <a:t> </a:t>
            </a:r>
            <a:r>
              <a:rPr dirty="0" sz="1000">
                <a:latin typeface="Arial"/>
                <a:cs typeface="Arial"/>
              </a:rPr>
              <a:t>CAR-T</a:t>
            </a:r>
            <a:r>
              <a:rPr dirty="0" sz="1000" spc="-10">
                <a:latin typeface="Arial"/>
                <a:cs typeface="Arial"/>
              </a:rPr>
              <a:t> </a:t>
            </a:r>
            <a:r>
              <a:rPr dirty="0" sz="1000" spc="-20">
                <a:latin typeface="PMingLiU"/>
                <a:cs typeface="PMingLiU"/>
              </a:rPr>
              <a:t>产</a:t>
            </a:r>
            <a:r>
              <a:rPr dirty="0" sz="1000" spc="5">
                <a:latin typeface="PMingLiU"/>
                <a:cs typeface="PMingLiU"/>
              </a:rPr>
              <a:t>品的</a:t>
            </a:r>
            <a:r>
              <a:rPr dirty="0" sz="1000" spc="-20">
                <a:latin typeface="PMingLiU"/>
                <a:cs typeface="PMingLiU"/>
              </a:rPr>
              <a:t>随</a:t>
            </a:r>
            <a:r>
              <a:rPr dirty="0" sz="1000" spc="5">
                <a:latin typeface="PMingLiU"/>
                <a:cs typeface="PMingLiU"/>
              </a:rPr>
              <a:t>访数</a:t>
            </a:r>
            <a:r>
              <a:rPr dirty="0" sz="1000" spc="-20">
                <a:latin typeface="PMingLiU"/>
                <a:cs typeface="PMingLiU"/>
              </a:rPr>
              <a:t>据</a:t>
            </a:r>
            <a:r>
              <a:rPr dirty="0" sz="1000" spc="5">
                <a:latin typeface="PMingLiU"/>
                <a:cs typeface="PMingLiU"/>
              </a:rPr>
              <a:t>也可</a:t>
            </a:r>
            <a:r>
              <a:rPr dirty="0" sz="1000" spc="-20">
                <a:latin typeface="PMingLiU"/>
                <a:cs typeface="PMingLiU"/>
              </a:rPr>
              <a:t>以</a:t>
            </a:r>
            <a:r>
              <a:rPr dirty="0" sz="1000" spc="5">
                <a:latin typeface="PMingLiU"/>
                <a:cs typeface="PMingLiU"/>
              </a:rPr>
              <a:t>证明</a:t>
            </a:r>
            <a:r>
              <a:rPr dirty="0" sz="1000" spc="60">
                <a:latin typeface="PMingLiU"/>
                <a:cs typeface="PMingLiU"/>
              </a:rPr>
              <a:t> </a:t>
            </a:r>
            <a:r>
              <a:rPr dirty="0" sz="1000">
                <a:latin typeface="Arial"/>
                <a:cs typeface="Arial"/>
              </a:rPr>
              <a:t>CAR-T</a:t>
            </a:r>
            <a:r>
              <a:rPr dirty="0" sz="1000" spc="-30">
                <a:latin typeface="Arial"/>
                <a:cs typeface="Arial"/>
              </a:rPr>
              <a:t> </a:t>
            </a:r>
            <a:r>
              <a:rPr dirty="0" sz="1000" spc="5">
                <a:latin typeface="PMingLiU"/>
                <a:cs typeface="PMingLiU"/>
              </a:rPr>
              <a:t>治疗</a:t>
            </a:r>
            <a:r>
              <a:rPr dirty="0" sz="1000" spc="-20">
                <a:latin typeface="PMingLiU"/>
                <a:cs typeface="PMingLiU"/>
              </a:rPr>
              <a:t>对</a:t>
            </a:r>
            <a:r>
              <a:rPr dirty="0" sz="1000" spc="5">
                <a:latin typeface="PMingLiU"/>
                <a:cs typeface="PMingLiU"/>
              </a:rPr>
              <a:t>于</a:t>
            </a:r>
            <a:r>
              <a:rPr dirty="0" sz="1000" spc="60">
                <a:latin typeface="PMingLiU"/>
                <a:cs typeface="PMingLiU"/>
              </a:rPr>
              <a:t> </a:t>
            </a:r>
            <a:r>
              <a:rPr dirty="0" sz="1000">
                <a:latin typeface="Arial"/>
                <a:cs typeface="Arial"/>
              </a:rPr>
              <a:t>r/r</a:t>
            </a:r>
            <a:r>
              <a:rPr dirty="0" sz="1000" spc="135">
                <a:latin typeface="Arial"/>
                <a:cs typeface="Arial"/>
              </a:rPr>
              <a:t> </a:t>
            </a:r>
            <a:r>
              <a:rPr dirty="0" sz="1000" spc="-5">
                <a:latin typeface="Arial"/>
                <a:cs typeface="Arial"/>
              </a:rPr>
              <a:t>LBCL</a:t>
            </a:r>
            <a:r>
              <a:rPr dirty="0" sz="1000" spc="-25">
                <a:latin typeface="Arial"/>
                <a:cs typeface="Arial"/>
              </a:rPr>
              <a:t> </a:t>
            </a:r>
            <a:r>
              <a:rPr dirty="0" sz="1000" spc="5">
                <a:latin typeface="PMingLiU"/>
                <a:cs typeface="PMingLiU"/>
              </a:rPr>
              <a:t>患者 </a:t>
            </a:r>
            <a:r>
              <a:rPr dirty="0" sz="1000" spc="25">
                <a:latin typeface="PMingLiU"/>
                <a:cs typeface="PMingLiU"/>
              </a:rPr>
              <a:t>的</a:t>
            </a:r>
            <a:r>
              <a:rPr dirty="0" sz="1000" spc="50">
                <a:latin typeface="PMingLiU"/>
                <a:cs typeface="PMingLiU"/>
              </a:rPr>
              <a:t>长</a:t>
            </a:r>
            <a:r>
              <a:rPr dirty="0" sz="1000" spc="25">
                <a:latin typeface="PMingLiU"/>
                <a:cs typeface="PMingLiU"/>
              </a:rPr>
              <a:t>期有效</a:t>
            </a:r>
            <a:r>
              <a:rPr dirty="0" sz="1000" spc="50">
                <a:latin typeface="PMingLiU"/>
                <a:cs typeface="PMingLiU"/>
              </a:rPr>
              <a:t>性</a:t>
            </a:r>
            <a:r>
              <a:rPr dirty="0" sz="1000" spc="35">
                <a:latin typeface="PMingLiU"/>
                <a:cs typeface="PMingLiU"/>
              </a:rPr>
              <a:t>。</a:t>
            </a:r>
            <a:r>
              <a:rPr dirty="0" sz="1000">
                <a:latin typeface="Arial"/>
                <a:cs typeface="Arial"/>
              </a:rPr>
              <a:t>BMS</a:t>
            </a:r>
            <a:r>
              <a:rPr dirty="0" sz="1000" spc="155">
                <a:latin typeface="Arial"/>
                <a:cs typeface="Arial"/>
              </a:rPr>
              <a:t> </a:t>
            </a:r>
            <a:r>
              <a:rPr dirty="0" sz="1000" spc="50">
                <a:latin typeface="PMingLiU"/>
                <a:cs typeface="PMingLiU"/>
              </a:rPr>
              <a:t>公</a:t>
            </a:r>
            <a:r>
              <a:rPr dirty="0" sz="1000" spc="25">
                <a:latin typeface="PMingLiU"/>
                <a:cs typeface="PMingLiU"/>
              </a:rPr>
              <a:t>布</a:t>
            </a:r>
            <a:r>
              <a:rPr dirty="0" sz="1000" spc="5">
                <a:latin typeface="PMingLiU"/>
                <a:cs typeface="PMingLiU"/>
              </a:rPr>
              <a:t>的</a:t>
            </a:r>
            <a:r>
              <a:rPr dirty="0" sz="1000" spc="10">
                <a:latin typeface="PMingLiU"/>
                <a:cs typeface="PMingLiU"/>
              </a:rPr>
              <a:t> </a:t>
            </a:r>
            <a:r>
              <a:rPr dirty="0" sz="1000" spc="-5">
                <a:latin typeface="Arial"/>
                <a:cs typeface="Arial"/>
              </a:rPr>
              <a:t>TRANSCEND</a:t>
            </a:r>
            <a:r>
              <a:rPr dirty="0" sz="1000" spc="170">
                <a:latin typeface="Arial"/>
                <a:cs typeface="Arial"/>
              </a:rPr>
              <a:t> </a:t>
            </a:r>
            <a:r>
              <a:rPr dirty="0" sz="1000" spc="-5">
                <a:latin typeface="Arial"/>
                <a:cs typeface="Arial"/>
              </a:rPr>
              <a:t>NHL</a:t>
            </a:r>
            <a:r>
              <a:rPr dirty="0" sz="1000" spc="150">
                <a:latin typeface="Arial"/>
                <a:cs typeface="Arial"/>
              </a:rPr>
              <a:t> </a:t>
            </a:r>
            <a:r>
              <a:rPr dirty="0" sz="1000" spc="-5">
                <a:latin typeface="Arial"/>
                <a:cs typeface="Arial"/>
              </a:rPr>
              <a:t>001</a:t>
            </a:r>
            <a:r>
              <a:rPr dirty="0" sz="1000" spc="180">
                <a:latin typeface="Arial"/>
                <a:cs typeface="Arial"/>
              </a:rPr>
              <a:t> </a:t>
            </a:r>
            <a:r>
              <a:rPr dirty="0" sz="1000" spc="50">
                <a:latin typeface="PMingLiU"/>
                <a:cs typeface="PMingLiU"/>
              </a:rPr>
              <a:t>研</a:t>
            </a:r>
            <a:r>
              <a:rPr dirty="0" sz="1000" spc="25">
                <a:latin typeface="PMingLiU"/>
                <a:cs typeface="PMingLiU"/>
              </a:rPr>
              <a:t>究</a:t>
            </a:r>
            <a:r>
              <a:rPr dirty="0" sz="1000" spc="5">
                <a:latin typeface="PMingLiU"/>
                <a:cs typeface="PMingLiU"/>
              </a:rPr>
              <a:t>的</a:t>
            </a:r>
            <a:r>
              <a:rPr dirty="0" sz="1000" spc="10">
                <a:latin typeface="PMingLiU"/>
                <a:cs typeface="PMingLiU"/>
              </a:rPr>
              <a:t> </a:t>
            </a:r>
            <a:r>
              <a:rPr dirty="0" sz="1000">
                <a:latin typeface="Arial"/>
                <a:cs typeface="Arial"/>
              </a:rPr>
              <a:t>2</a:t>
            </a:r>
            <a:r>
              <a:rPr dirty="0" sz="1000" spc="175">
                <a:latin typeface="Arial"/>
                <a:cs typeface="Arial"/>
              </a:rPr>
              <a:t> </a:t>
            </a:r>
            <a:r>
              <a:rPr dirty="0" sz="1000" spc="25">
                <a:latin typeface="PMingLiU"/>
                <a:cs typeface="PMingLiU"/>
              </a:rPr>
              <a:t>年</a:t>
            </a:r>
            <a:r>
              <a:rPr dirty="0" sz="1000" spc="50">
                <a:latin typeface="PMingLiU"/>
                <a:cs typeface="PMingLiU"/>
              </a:rPr>
              <a:t>随</a:t>
            </a:r>
            <a:r>
              <a:rPr dirty="0" sz="1000" spc="25">
                <a:latin typeface="PMingLiU"/>
                <a:cs typeface="PMingLiU"/>
              </a:rPr>
              <a:t>访数据</a:t>
            </a:r>
            <a:r>
              <a:rPr dirty="0" sz="1000" spc="50">
                <a:latin typeface="PMingLiU"/>
                <a:cs typeface="PMingLiU"/>
              </a:rPr>
              <a:t>显</a:t>
            </a:r>
            <a:r>
              <a:rPr dirty="0" sz="1000" spc="25">
                <a:latin typeface="PMingLiU"/>
                <a:cs typeface="PMingLiU"/>
              </a:rPr>
              <a:t>示，</a:t>
            </a:r>
            <a:r>
              <a:rPr dirty="0" sz="1000" spc="50">
                <a:latin typeface="PMingLiU"/>
                <a:cs typeface="PMingLiU"/>
              </a:rPr>
              <a:t>接</a:t>
            </a:r>
            <a:r>
              <a:rPr dirty="0" sz="1000" spc="5">
                <a:latin typeface="PMingLiU"/>
                <a:cs typeface="PMingLiU"/>
              </a:rPr>
              <a:t>受 </a:t>
            </a:r>
            <a:r>
              <a:rPr dirty="0" sz="1000">
                <a:latin typeface="Arial"/>
                <a:cs typeface="Arial"/>
              </a:rPr>
              <a:t>Breyanzi</a:t>
            </a:r>
            <a:r>
              <a:rPr dirty="0" sz="1000" spc="-50">
                <a:latin typeface="Arial"/>
                <a:cs typeface="Arial"/>
              </a:rPr>
              <a:t> </a:t>
            </a:r>
            <a:r>
              <a:rPr dirty="0" sz="1000" spc="5">
                <a:latin typeface="PMingLiU"/>
                <a:cs typeface="PMingLiU"/>
              </a:rPr>
              <a:t>治疗</a:t>
            </a:r>
            <a:r>
              <a:rPr dirty="0" sz="1000" spc="245">
                <a:latin typeface="PMingLiU"/>
                <a:cs typeface="PMingLiU"/>
              </a:rPr>
              <a:t>的</a:t>
            </a:r>
            <a:r>
              <a:rPr dirty="0" sz="1000" spc="-5">
                <a:latin typeface="Arial"/>
                <a:cs typeface="Arial"/>
              </a:rPr>
              <a:t>r/r</a:t>
            </a:r>
            <a:r>
              <a:rPr dirty="0" sz="1000" spc="80">
                <a:latin typeface="Arial"/>
                <a:cs typeface="Arial"/>
              </a:rPr>
              <a:t> </a:t>
            </a:r>
            <a:r>
              <a:rPr dirty="0" sz="1000" spc="-5">
                <a:latin typeface="Arial"/>
                <a:cs typeface="Arial"/>
              </a:rPr>
              <a:t>LBCL</a:t>
            </a:r>
            <a:r>
              <a:rPr dirty="0" sz="1000" spc="-65">
                <a:latin typeface="Arial"/>
                <a:cs typeface="Arial"/>
              </a:rPr>
              <a:t> </a:t>
            </a:r>
            <a:r>
              <a:rPr dirty="0" sz="1000" spc="5">
                <a:latin typeface="PMingLiU"/>
                <a:cs typeface="PMingLiU"/>
              </a:rPr>
              <a:t>患</a:t>
            </a:r>
            <a:r>
              <a:rPr dirty="0" sz="1000" spc="-20">
                <a:latin typeface="PMingLiU"/>
                <a:cs typeface="PMingLiU"/>
              </a:rPr>
              <a:t>者</a:t>
            </a:r>
            <a:r>
              <a:rPr dirty="0" sz="1000" spc="-5">
                <a:latin typeface="PMingLiU"/>
                <a:cs typeface="PMingLiU"/>
              </a:rPr>
              <a:t>，</a:t>
            </a:r>
            <a:r>
              <a:rPr dirty="0" sz="1000" spc="-5">
                <a:latin typeface="Arial"/>
                <a:cs typeface="Arial"/>
              </a:rPr>
              <a:t>mDOR</a:t>
            </a:r>
            <a:r>
              <a:rPr dirty="0" sz="1000" spc="-65">
                <a:latin typeface="Arial"/>
                <a:cs typeface="Arial"/>
              </a:rPr>
              <a:t> </a:t>
            </a:r>
            <a:r>
              <a:rPr dirty="0" sz="1000" spc="5">
                <a:latin typeface="PMingLiU"/>
                <a:cs typeface="PMingLiU"/>
              </a:rPr>
              <a:t>为</a:t>
            </a:r>
            <a:r>
              <a:rPr dirty="0" sz="1000" spc="-20">
                <a:latin typeface="PMingLiU"/>
                <a:cs typeface="PMingLiU"/>
              </a:rPr>
              <a:t> </a:t>
            </a:r>
            <a:r>
              <a:rPr dirty="0" sz="1000">
                <a:latin typeface="Arial"/>
                <a:cs typeface="Arial"/>
              </a:rPr>
              <a:t>23.1</a:t>
            </a:r>
            <a:r>
              <a:rPr dirty="0" sz="1000" spc="-75">
                <a:latin typeface="Arial"/>
                <a:cs typeface="Arial"/>
              </a:rPr>
              <a:t> </a:t>
            </a:r>
            <a:r>
              <a:rPr dirty="0" sz="1000" spc="5">
                <a:latin typeface="PMingLiU"/>
                <a:cs typeface="PMingLiU"/>
              </a:rPr>
              <a:t>个月</a:t>
            </a:r>
            <a:r>
              <a:rPr dirty="0" sz="1000">
                <a:latin typeface="PMingLiU"/>
                <a:cs typeface="PMingLiU"/>
              </a:rPr>
              <a:t>，</a:t>
            </a:r>
            <a:r>
              <a:rPr dirty="0" sz="1000">
                <a:latin typeface="Arial"/>
                <a:cs typeface="Arial"/>
              </a:rPr>
              <a:t>mPFS</a:t>
            </a:r>
            <a:r>
              <a:rPr dirty="0" sz="1000" spc="-60">
                <a:latin typeface="Arial"/>
                <a:cs typeface="Arial"/>
              </a:rPr>
              <a:t> </a:t>
            </a:r>
            <a:r>
              <a:rPr dirty="0" sz="1000" spc="5">
                <a:latin typeface="PMingLiU"/>
                <a:cs typeface="PMingLiU"/>
              </a:rPr>
              <a:t>和</a:t>
            </a:r>
            <a:r>
              <a:rPr dirty="0" sz="1000" spc="-45">
                <a:latin typeface="PMingLiU"/>
                <a:cs typeface="PMingLiU"/>
              </a:rPr>
              <a:t> </a:t>
            </a:r>
            <a:r>
              <a:rPr dirty="0" sz="1000" spc="5">
                <a:latin typeface="Arial"/>
                <a:cs typeface="Arial"/>
              </a:rPr>
              <a:t>mOS</a:t>
            </a:r>
            <a:r>
              <a:rPr dirty="0" sz="1000" spc="-65">
                <a:latin typeface="Arial"/>
                <a:cs typeface="Arial"/>
              </a:rPr>
              <a:t> </a:t>
            </a:r>
            <a:r>
              <a:rPr dirty="0" sz="1000" spc="-20">
                <a:latin typeface="PMingLiU"/>
                <a:cs typeface="PMingLiU"/>
              </a:rPr>
              <a:t>分</a:t>
            </a:r>
            <a:r>
              <a:rPr dirty="0" sz="1000" spc="5">
                <a:latin typeface="PMingLiU"/>
                <a:cs typeface="PMingLiU"/>
              </a:rPr>
              <a:t>别达到了</a:t>
            </a:r>
            <a:r>
              <a:rPr dirty="0" sz="1000" spc="-15">
                <a:latin typeface="PMingLiU"/>
                <a:cs typeface="PMingLiU"/>
              </a:rPr>
              <a:t> </a:t>
            </a:r>
            <a:r>
              <a:rPr dirty="0" sz="1000">
                <a:latin typeface="Arial"/>
                <a:cs typeface="Arial"/>
              </a:rPr>
              <a:t>6.8</a:t>
            </a:r>
            <a:r>
              <a:rPr dirty="0" sz="1000" spc="-70">
                <a:latin typeface="Arial"/>
                <a:cs typeface="Arial"/>
              </a:rPr>
              <a:t> </a:t>
            </a:r>
            <a:r>
              <a:rPr dirty="0" sz="1000" spc="-20">
                <a:latin typeface="PMingLiU"/>
                <a:cs typeface="PMingLiU"/>
              </a:rPr>
              <a:t>个月 </a:t>
            </a:r>
            <a:r>
              <a:rPr dirty="0" sz="1000" spc="5">
                <a:latin typeface="PMingLiU"/>
                <a:cs typeface="PMingLiU"/>
              </a:rPr>
              <a:t>和</a:t>
            </a:r>
            <a:r>
              <a:rPr dirty="0" sz="1000" spc="-15">
                <a:latin typeface="PMingLiU"/>
                <a:cs typeface="PMingLiU"/>
              </a:rPr>
              <a:t> </a:t>
            </a:r>
            <a:r>
              <a:rPr dirty="0" sz="1000">
                <a:latin typeface="Arial"/>
                <a:cs typeface="Arial"/>
              </a:rPr>
              <a:t>27.3</a:t>
            </a:r>
            <a:r>
              <a:rPr dirty="0" sz="1000" spc="-70">
                <a:latin typeface="Arial"/>
                <a:cs typeface="Arial"/>
              </a:rPr>
              <a:t> </a:t>
            </a:r>
            <a:r>
              <a:rPr dirty="0" sz="1000" spc="5">
                <a:latin typeface="PMingLiU"/>
                <a:cs typeface="PMingLiU"/>
              </a:rPr>
              <a:t>个月，两</a:t>
            </a:r>
            <a:r>
              <a:rPr dirty="0" sz="1000" spc="245">
                <a:latin typeface="PMingLiU"/>
                <a:cs typeface="PMingLiU"/>
              </a:rPr>
              <a:t>年</a:t>
            </a:r>
            <a:r>
              <a:rPr dirty="0" sz="1000">
                <a:latin typeface="Arial"/>
                <a:cs typeface="Arial"/>
              </a:rPr>
              <a:t>DOR</a:t>
            </a:r>
            <a:r>
              <a:rPr dirty="0" sz="1000" spc="-90">
                <a:latin typeface="Arial"/>
                <a:cs typeface="Arial"/>
              </a:rPr>
              <a:t> </a:t>
            </a:r>
            <a:r>
              <a:rPr dirty="0" sz="1000" spc="5">
                <a:latin typeface="PMingLiU"/>
                <a:cs typeface="PMingLiU"/>
              </a:rPr>
              <a:t>率</a:t>
            </a:r>
            <a:r>
              <a:rPr dirty="0" sz="1000">
                <a:latin typeface="Arial"/>
                <a:cs typeface="Arial"/>
              </a:rPr>
              <a:t>/</a:t>
            </a:r>
            <a:r>
              <a:rPr dirty="0" sz="1000" spc="-5">
                <a:latin typeface="Arial"/>
                <a:cs typeface="Arial"/>
              </a:rPr>
              <a:t> PFS/</a:t>
            </a:r>
            <a:r>
              <a:rPr dirty="0" sz="1000" spc="-30">
                <a:latin typeface="Arial"/>
                <a:cs typeface="Arial"/>
              </a:rPr>
              <a:t> </a:t>
            </a:r>
            <a:r>
              <a:rPr dirty="0" sz="1000" spc="5">
                <a:latin typeface="Arial"/>
                <a:cs typeface="Arial"/>
              </a:rPr>
              <a:t>OS</a:t>
            </a:r>
            <a:r>
              <a:rPr dirty="0" sz="1000" spc="-30">
                <a:latin typeface="Arial"/>
                <a:cs typeface="Arial"/>
              </a:rPr>
              <a:t> </a:t>
            </a:r>
            <a:r>
              <a:rPr dirty="0" sz="1000" spc="5">
                <a:latin typeface="PMingLiU"/>
                <a:cs typeface="PMingLiU"/>
              </a:rPr>
              <a:t>率分</a:t>
            </a:r>
            <a:r>
              <a:rPr dirty="0" sz="1000" spc="-20">
                <a:latin typeface="PMingLiU"/>
                <a:cs typeface="PMingLiU"/>
              </a:rPr>
              <a:t>别</a:t>
            </a:r>
            <a:r>
              <a:rPr dirty="0" sz="1000" spc="5">
                <a:latin typeface="PMingLiU"/>
                <a:cs typeface="PMingLiU"/>
              </a:rPr>
              <a:t>达到了</a:t>
            </a:r>
            <a:r>
              <a:rPr dirty="0" sz="1000" spc="-15">
                <a:latin typeface="PMingLiU"/>
                <a:cs typeface="PMingLiU"/>
              </a:rPr>
              <a:t> </a:t>
            </a:r>
            <a:r>
              <a:rPr dirty="0" sz="1000" spc="-10">
                <a:latin typeface="Arial"/>
                <a:cs typeface="Arial"/>
              </a:rPr>
              <a:t>49.5%/</a:t>
            </a:r>
            <a:r>
              <a:rPr dirty="0" sz="1000">
                <a:latin typeface="Arial"/>
                <a:cs typeface="Arial"/>
              </a:rPr>
              <a:t> </a:t>
            </a:r>
            <a:r>
              <a:rPr dirty="0" sz="1000" spc="-5">
                <a:latin typeface="Arial"/>
                <a:cs typeface="Arial"/>
              </a:rPr>
              <a:t>40.6%/ 50.5%</a:t>
            </a:r>
            <a:r>
              <a:rPr dirty="0" sz="1000" spc="5">
                <a:latin typeface="PMingLiU"/>
                <a:cs typeface="PMingLiU"/>
              </a:rPr>
              <a:t>。药</a:t>
            </a:r>
            <a:r>
              <a:rPr dirty="0" sz="1000" spc="-20">
                <a:latin typeface="PMingLiU"/>
                <a:cs typeface="PMingLiU"/>
              </a:rPr>
              <a:t>明</a:t>
            </a:r>
            <a:r>
              <a:rPr dirty="0" sz="1000" spc="5">
                <a:latin typeface="PMingLiU"/>
                <a:cs typeface="PMingLiU"/>
              </a:rPr>
              <a:t>巨诺</a:t>
            </a:r>
            <a:r>
              <a:rPr dirty="0" sz="1000" spc="-20">
                <a:latin typeface="PMingLiU"/>
                <a:cs typeface="PMingLiU"/>
              </a:rPr>
              <a:t>的倍 </a:t>
            </a:r>
            <a:r>
              <a:rPr dirty="0" sz="1000" spc="5">
                <a:latin typeface="PMingLiU"/>
                <a:cs typeface="PMingLiU"/>
              </a:rPr>
              <a:t>诺达也</a:t>
            </a:r>
            <a:r>
              <a:rPr dirty="0" sz="1000" spc="-20">
                <a:latin typeface="PMingLiU"/>
                <a:cs typeface="PMingLiU"/>
              </a:rPr>
              <a:t>显</a:t>
            </a:r>
            <a:r>
              <a:rPr dirty="0" sz="1000" spc="5">
                <a:latin typeface="PMingLiU"/>
                <a:cs typeface="PMingLiU"/>
              </a:rPr>
              <a:t>示出</a:t>
            </a:r>
            <a:r>
              <a:rPr dirty="0" sz="1000" spc="-20">
                <a:latin typeface="PMingLiU"/>
                <a:cs typeface="PMingLiU"/>
              </a:rPr>
              <a:t>持</a:t>
            </a:r>
            <a:r>
              <a:rPr dirty="0" sz="1000" spc="5">
                <a:latin typeface="PMingLiU"/>
                <a:cs typeface="PMingLiU"/>
              </a:rPr>
              <a:t>久缓</a:t>
            </a:r>
            <a:r>
              <a:rPr dirty="0" sz="1000" spc="-20">
                <a:latin typeface="PMingLiU"/>
                <a:cs typeface="PMingLiU"/>
              </a:rPr>
              <a:t>解</a:t>
            </a:r>
            <a:r>
              <a:rPr dirty="0" sz="1000" spc="5">
                <a:latin typeface="PMingLiU"/>
                <a:cs typeface="PMingLiU"/>
              </a:rPr>
              <a:t>和长</a:t>
            </a:r>
            <a:r>
              <a:rPr dirty="0" sz="1000" spc="-20">
                <a:latin typeface="PMingLiU"/>
                <a:cs typeface="PMingLiU"/>
              </a:rPr>
              <a:t>期</a:t>
            </a:r>
            <a:r>
              <a:rPr dirty="0" sz="1000" spc="5">
                <a:latin typeface="PMingLiU"/>
                <a:cs typeface="PMingLiU"/>
              </a:rPr>
              <a:t>生存</a:t>
            </a:r>
            <a:r>
              <a:rPr dirty="0" sz="1000" spc="-20">
                <a:latin typeface="PMingLiU"/>
                <a:cs typeface="PMingLiU"/>
              </a:rPr>
              <a:t>获</a:t>
            </a:r>
            <a:r>
              <a:rPr dirty="0" sz="1000" spc="5">
                <a:latin typeface="PMingLiU"/>
                <a:cs typeface="PMingLiU"/>
              </a:rPr>
              <a:t>益</a:t>
            </a:r>
            <a:r>
              <a:rPr dirty="0" sz="1000" spc="-5">
                <a:latin typeface="PMingLiU"/>
                <a:cs typeface="PMingLiU"/>
              </a:rPr>
              <a:t>，</a:t>
            </a:r>
            <a:r>
              <a:rPr dirty="0" sz="1000" spc="-5">
                <a:latin typeface="Arial"/>
                <a:cs typeface="Arial"/>
              </a:rPr>
              <a:t>RELIANCE</a:t>
            </a:r>
            <a:r>
              <a:rPr dirty="0" sz="1000" spc="-75">
                <a:latin typeface="Arial"/>
                <a:cs typeface="Arial"/>
              </a:rPr>
              <a:t> </a:t>
            </a:r>
            <a:r>
              <a:rPr dirty="0" sz="1000" spc="-20">
                <a:latin typeface="PMingLiU"/>
                <a:cs typeface="PMingLiU"/>
              </a:rPr>
              <a:t>研</a:t>
            </a:r>
            <a:r>
              <a:rPr dirty="0" sz="1000" spc="5">
                <a:latin typeface="PMingLiU"/>
                <a:cs typeface="PMingLiU"/>
              </a:rPr>
              <a:t>究两年</a:t>
            </a:r>
            <a:r>
              <a:rPr dirty="0" sz="1000" spc="-20">
                <a:latin typeface="PMingLiU"/>
                <a:cs typeface="PMingLiU"/>
              </a:rPr>
              <a:t>随</a:t>
            </a:r>
            <a:r>
              <a:rPr dirty="0" sz="1000" spc="5">
                <a:latin typeface="PMingLiU"/>
                <a:cs typeface="PMingLiU"/>
              </a:rPr>
              <a:t>访数</a:t>
            </a:r>
            <a:r>
              <a:rPr dirty="0" sz="1000" spc="-20">
                <a:latin typeface="PMingLiU"/>
                <a:cs typeface="PMingLiU"/>
              </a:rPr>
              <a:t>据</a:t>
            </a:r>
            <a:r>
              <a:rPr dirty="0" sz="1000" spc="5">
                <a:latin typeface="PMingLiU"/>
                <a:cs typeface="PMingLiU"/>
              </a:rPr>
              <a:t>显示</a:t>
            </a:r>
            <a:r>
              <a:rPr dirty="0" sz="1000" spc="-20">
                <a:latin typeface="PMingLiU"/>
                <a:cs typeface="PMingLiU"/>
              </a:rPr>
              <a:t>，</a:t>
            </a:r>
            <a:r>
              <a:rPr dirty="0" sz="1000" spc="5">
                <a:latin typeface="PMingLiU"/>
                <a:cs typeface="PMingLiU"/>
              </a:rPr>
              <a:t>在</a:t>
            </a:r>
            <a:r>
              <a:rPr dirty="0" sz="1000" spc="-30">
                <a:latin typeface="PMingLiU"/>
                <a:cs typeface="PMingLiU"/>
              </a:rPr>
              <a:t> </a:t>
            </a:r>
            <a:r>
              <a:rPr dirty="0" sz="1000" spc="-5">
                <a:latin typeface="Arial"/>
                <a:cs typeface="Arial"/>
              </a:rPr>
              <a:t>58</a:t>
            </a:r>
            <a:r>
              <a:rPr dirty="0" sz="1000" spc="-110">
                <a:latin typeface="Arial"/>
                <a:cs typeface="Arial"/>
              </a:rPr>
              <a:t> </a:t>
            </a:r>
            <a:r>
              <a:rPr dirty="0" sz="1000" spc="5">
                <a:latin typeface="PMingLiU"/>
                <a:cs typeface="PMingLiU"/>
              </a:rPr>
              <a:t>例可评 估有效</a:t>
            </a:r>
            <a:r>
              <a:rPr dirty="0" sz="1000" spc="-20">
                <a:latin typeface="PMingLiU"/>
                <a:cs typeface="PMingLiU"/>
              </a:rPr>
              <a:t>性</a:t>
            </a:r>
            <a:r>
              <a:rPr dirty="0" sz="1000" spc="5">
                <a:latin typeface="PMingLiU"/>
                <a:cs typeface="PMingLiU"/>
              </a:rPr>
              <a:t>患者</a:t>
            </a:r>
            <a:r>
              <a:rPr dirty="0" sz="1000" spc="-20">
                <a:latin typeface="PMingLiU"/>
                <a:cs typeface="PMingLiU"/>
              </a:rPr>
              <a:t>中</a:t>
            </a:r>
            <a:r>
              <a:rPr dirty="0" sz="1000" spc="5">
                <a:latin typeface="PMingLiU"/>
                <a:cs typeface="PMingLiU"/>
              </a:rPr>
              <a:t>，</a:t>
            </a:r>
            <a:r>
              <a:rPr dirty="0" sz="1000" spc="-20">
                <a:latin typeface="PMingLiU"/>
                <a:cs typeface="PMingLiU"/>
              </a:rPr>
              <a:t>最</a:t>
            </a:r>
            <a:r>
              <a:rPr dirty="0" sz="1000" spc="5">
                <a:latin typeface="PMingLiU"/>
                <a:cs typeface="PMingLiU"/>
              </a:rPr>
              <a:t>佳</a:t>
            </a:r>
            <a:r>
              <a:rPr dirty="0" sz="1000" spc="-70">
                <a:latin typeface="PMingLiU"/>
                <a:cs typeface="PMingLiU"/>
              </a:rPr>
              <a:t> </a:t>
            </a:r>
            <a:r>
              <a:rPr dirty="0" sz="1000">
                <a:latin typeface="Arial"/>
                <a:cs typeface="Arial"/>
              </a:rPr>
              <a:t>ORR</a:t>
            </a:r>
            <a:r>
              <a:rPr dirty="0" sz="1000" spc="-140">
                <a:latin typeface="Arial"/>
                <a:cs typeface="Arial"/>
              </a:rPr>
              <a:t> </a:t>
            </a:r>
            <a:r>
              <a:rPr dirty="0" sz="1000" spc="5">
                <a:latin typeface="PMingLiU"/>
                <a:cs typeface="PMingLiU"/>
              </a:rPr>
              <a:t>为</a:t>
            </a:r>
            <a:r>
              <a:rPr dirty="0" sz="1000" spc="-70">
                <a:latin typeface="PMingLiU"/>
                <a:cs typeface="PMingLiU"/>
              </a:rPr>
              <a:t> </a:t>
            </a:r>
            <a:r>
              <a:rPr dirty="0" sz="1000" spc="-5">
                <a:latin typeface="Arial"/>
                <a:cs typeface="Arial"/>
              </a:rPr>
              <a:t>77.6%</a:t>
            </a:r>
            <a:r>
              <a:rPr dirty="0" sz="1000" spc="-5">
                <a:latin typeface="PMingLiU"/>
                <a:cs typeface="PMingLiU"/>
              </a:rPr>
              <a:t>，</a:t>
            </a:r>
            <a:r>
              <a:rPr dirty="0" sz="1000" spc="5">
                <a:latin typeface="PMingLiU"/>
                <a:cs typeface="PMingLiU"/>
              </a:rPr>
              <a:t>最佳</a:t>
            </a:r>
            <a:r>
              <a:rPr dirty="0" sz="1000" spc="-65">
                <a:latin typeface="PMingLiU"/>
                <a:cs typeface="PMingLiU"/>
              </a:rPr>
              <a:t> </a:t>
            </a:r>
            <a:r>
              <a:rPr dirty="0" sz="1000">
                <a:latin typeface="Arial"/>
                <a:cs typeface="Arial"/>
              </a:rPr>
              <a:t>CR</a:t>
            </a:r>
            <a:r>
              <a:rPr dirty="0" sz="1000" spc="-145">
                <a:latin typeface="Arial"/>
                <a:cs typeface="Arial"/>
              </a:rPr>
              <a:t> </a:t>
            </a:r>
            <a:r>
              <a:rPr dirty="0" sz="1000" spc="5">
                <a:latin typeface="PMingLiU"/>
                <a:cs typeface="PMingLiU"/>
              </a:rPr>
              <a:t>率为</a:t>
            </a:r>
            <a:r>
              <a:rPr dirty="0" sz="1000" spc="-70">
                <a:latin typeface="PMingLiU"/>
                <a:cs typeface="PMingLiU"/>
              </a:rPr>
              <a:t> </a:t>
            </a:r>
            <a:r>
              <a:rPr dirty="0" sz="1000" spc="-10">
                <a:latin typeface="Arial"/>
                <a:cs typeface="Arial"/>
              </a:rPr>
              <a:t>53.5%</a:t>
            </a:r>
            <a:r>
              <a:rPr dirty="0" sz="1000" spc="-20">
                <a:latin typeface="PMingLiU"/>
                <a:cs typeface="PMingLiU"/>
              </a:rPr>
              <a:t>。</a:t>
            </a:r>
            <a:r>
              <a:rPr dirty="0" sz="1000" spc="5">
                <a:latin typeface="Arial"/>
                <a:cs typeface="Arial"/>
              </a:rPr>
              <a:t>mDOR</a:t>
            </a:r>
            <a:r>
              <a:rPr dirty="0" sz="1000" spc="-140">
                <a:latin typeface="Arial"/>
                <a:cs typeface="Arial"/>
              </a:rPr>
              <a:t> </a:t>
            </a:r>
            <a:r>
              <a:rPr dirty="0" sz="1000" spc="5">
                <a:latin typeface="PMingLiU"/>
                <a:cs typeface="PMingLiU"/>
              </a:rPr>
              <a:t>为</a:t>
            </a:r>
            <a:r>
              <a:rPr dirty="0" sz="1000" spc="-65">
                <a:latin typeface="PMingLiU"/>
                <a:cs typeface="PMingLiU"/>
              </a:rPr>
              <a:t> </a:t>
            </a:r>
            <a:r>
              <a:rPr dirty="0" sz="1000">
                <a:latin typeface="Arial"/>
                <a:cs typeface="Arial"/>
              </a:rPr>
              <a:t>20.3</a:t>
            </a:r>
            <a:r>
              <a:rPr dirty="0" sz="1000" spc="-140">
                <a:latin typeface="Arial"/>
                <a:cs typeface="Arial"/>
              </a:rPr>
              <a:t> </a:t>
            </a:r>
            <a:r>
              <a:rPr dirty="0" sz="1000" spc="5">
                <a:latin typeface="PMingLiU"/>
                <a:cs typeface="PMingLiU"/>
              </a:rPr>
              <a:t>个月</a:t>
            </a:r>
            <a:r>
              <a:rPr dirty="0" sz="1000">
                <a:latin typeface="PMingLiU"/>
                <a:cs typeface="PMingLiU"/>
              </a:rPr>
              <a:t>，</a:t>
            </a:r>
            <a:r>
              <a:rPr dirty="0" sz="1000">
                <a:latin typeface="Arial"/>
                <a:cs typeface="Arial"/>
              </a:rPr>
              <a:t>mPFS  </a:t>
            </a:r>
            <a:r>
              <a:rPr dirty="0" sz="1000" spc="5">
                <a:latin typeface="PMingLiU"/>
                <a:cs typeface="PMingLiU"/>
              </a:rPr>
              <a:t>为</a:t>
            </a:r>
            <a:r>
              <a:rPr dirty="0" sz="1000" spc="-20">
                <a:latin typeface="PMingLiU"/>
                <a:cs typeface="PMingLiU"/>
              </a:rPr>
              <a:t> </a:t>
            </a:r>
            <a:r>
              <a:rPr dirty="0" sz="1000">
                <a:latin typeface="Arial"/>
                <a:cs typeface="Arial"/>
              </a:rPr>
              <a:t>7</a:t>
            </a:r>
            <a:r>
              <a:rPr dirty="0" sz="1000" spc="-70">
                <a:latin typeface="Arial"/>
                <a:cs typeface="Arial"/>
              </a:rPr>
              <a:t> </a:t>
            </a:r>
            <a:r>
              <a:rPr dirty="0" sz="1000" spc="5">
                <a:latin typeface="PMingLiU"/>
                <a:cs typeface="PMingLiU"/>
              </a:rPr>
              <a:t>个月，</a:t>
            </a:r>
            <a:r>
              <a:rPr dirty="0" sz="1000" spc="5">
                <a:latin typeface="Arial"/>
                <a:cs typeface="Arial"/>
              </a:rPr>
              <a:t>mOS</a:t>
            </a:r>
            <a:r>
              <a:rPr dirty="0" sz="1000" spc="-85">
                <a:latin typeface="Arial"/>
                <a:cs typeface="Arial"/>
              </a:rPr>
              <a:t> </a:t>
            </a:r>
            <a:r>
              <a:rPr dirty="0" sz="1000" spc="5">
                <a:latin typeface="PMingLiU"/>
                <a:cs typeface="PMingLiU"/>
              </a:rPr>
              <a:t>尚</a:t>
            </a:r>
            <a:r>
              <a:rPr dirty="0" sz="1000" spc="-20">
                <a:latin typeface="PMingLiU"/>
                <a:cs typeface="PMingLiU"/>
              </a:rPr>
              <a:t>未</a:t>
            </a:r>
            <a:r>
              <a:rPr dirty="0" sz="1000" spc="5">
                <a:latin typeface="PMingLiU"/>
                <a:cs typeface="PMingLiU"/>
              </a:rPr>
              <a:t>达到</a:t>
            </a:r>
            <a:r>
              <a:rPr dirty="0" sz="1000" spc="-20">
                <a:latin typeface="PMingLiU"/>
                <a:cs typeface="PMingLiU"/>
              </a:rPr>
              <a:t>，</a:t>
            </a:r>
            <a:r>
              <a:rPr dirty="0" sz="1000" spc="5">
                <a:latin typeface="PMingLiU"/>
                <a:cs typeface="PMingLiU"/>
              </a:rPr>
              <a:t>两</a:t>
            </a:r>
            <a:r>
              <a:rPr dirty="0" sz="1000" spc="245">
                <a:latin typeface="PMingLiU"/>
                <a:cs typeface="PMingLiU"/>
              </a:rPr>
              <a:t>年</a:t>
            </a:r>
            <a:r>
              <a:rPr dirty="0" sz="1000">
                <a:latin typeface="Arial"/>
                <a:cs typeface="Arial"/>
              </a:rPr>
              <a:t>DOR</a:t>
            </a:r>
            <a:r>
              <a:rPr dirty="0" sz="1000" spc="-65">
                <a:latin typeface="Arial"/>
                <a:cs typeface="Arial"/>
              </a:rPr>
              <a:t> </a:t>
            </a:r>
            <a:r>
              <a:rPr dirty="0" sz="1000" spc="5">
                <a:latin typeface="PMingLiU"/>
                <a:cs typeface="PMingLiU"/>
              </a:rPr>
              <a:t>率</a:t>
            </a:r>
            <a:r>
              <a:rPr dirty="0" sz="1000">
                <a:latin typeface="Arial"/>
                <a:cs typeface="Arial"/>
              </a:rPr>
              <a:t>/</a:t>
            </a:r>
            <a:r>
              <a:rPr dirty="0" sz="1000" spc="-5">
                <a:latin typeface="Arial"/>
                <a:cs typeface="Arial"/>
              </a:rPr>
              <a:t> PFS</a:t>
            </a:r>
            <a:r>
              <a:rPr dirty="0" sz="1000" spc="-65">
                <a:latin typeface="Arial"/>
                <a:cs typeface="Arial"/>
              </a:rPr>
              <a:t> </a:t>
            </a:r>
            <a:r>
              <a:rPr dirty="0" sz="1000" spc="5">
                <a:latin typeface="PMingLiU"/>
                <a:cs typeface="PMingLiU"/>
              </a:rPr>
              <a:t>率</a:t>
            </a:r>
            <a:r>
              <a:rPr dirty="0" sz="1000">
                <a:latin typeface="Arial"/>
                <a:cs typeface="Arial"/>
              </a:rPr>
              <a:t>/</a:t>
            </a:r>
            <a:r>
              <a:rPr dirty="0" sz="1000" spc="-5">
                <a:latin typeface="Arial"/>
                <a:cs typeface="Arial"/>
              </a:rPr>
              <a:t> </a:t>
            </a:r>
            <a:r>
              <a:rPr dirty="0" sz="1000" spc="5">
                <a:latin typeface="Arial"/>
                <a:cs typeface="Arial"/>
              </a:rPr>
              <a:t>OS</a:t>
            </a:r>
            <a:r>
              <a:rPr dirty="0" sz="1000" spc="-85">
                <a:latin typeface="Arial"/>
                <a:cs typeface="Arial"/>
              </a:rPr>
              <a:t> </a:t>
            </a:r>
            <a:r>
              <a:rPr dirty="0" sz="1000" spc="5">
                <a:latin typeface="PMingLiU"/>
                <a:cs typeface="PMingLiU"/>
              </a:rPr>
              <a:t>率分别为</a:t>
            </a:r>
            <a:r>
              <a:rPr dirty="0" sz="1000" spc="-20">
                <a:latin typeface="PMingLiU"/>
                <a:cs typeface="PMingLiU"/>
              </a:rPr>
              <a:t> </a:t>
            </a:r>
            <a:r>
              <a:rPr dirty="0" sz="1000" spc="-5">
                <a:latin typeface="Arial"/>
                <a:cs typeface="Arial"/>
              </a:rPr>
              <a:t>40.3%/ 38.8%/</a:t>
            </a:r>
            <a:r>
              <a:rPr dirty="0" sz="1000" spc="25">
                <a:latin typeface="Arial"/>
                <a:cs typeface="Arial"/>
              </a:rPr>
              <a:t> </a:t>
            </a:r>
            <a:r>
              <a:rPr dirty="0" sz="1000" spc="-10">
                <a:latin typeface="Arial"/>
                <a:cs typeface="Arial"/>
              </a:rPr>
              <a:t>69.3%</a:t>
            </a:r>
            <a:r>
              <a:rPr dirty="0" sz="1000" spc="5">
                <a:latin typeface="PMingLiU"/>
                <a:cs typeface="PMingLiU"/>
              </a:rPr>
              <a:t>。</a:t>
            </a:r>
            <a:endParaRPr sz="1000">
              <a:latin typeface="PMingLiU"/>
              <a:cs typeface="PMingLiU"/>
            </a:endParaRPr>
          </a:p>
          <a:p>
            <a:pPr algn="just" marL="12700">
              <a:lnSpc>
                <a:spcPct val="100000"/>
              </a:lnSpc>
              <a:spcBef>
                <a:spcPts val="1095"/>
              </a:spcBef>
            </a:pPr>
            <a:r>
              <a:rPr dirty="0" sz="1200" spc="-5" b="1">
                <a:solidFill>
                  <a:srgbClr val="585858"/>
                </a:solidFill>
                <a:latin typeface="Arial"/>
                <a:cs typeface="Arial"/>
              </a:rPr>
              <a:t>Yescarta</a:t>
            </a:r>
            <a:r>
              <a:rPr dirty="0" sz="1200" spc="-65" b="1">
                <a:solidFill>
                  <a:srgbClr val="585858"/>
                </a:solidFill>
                <a:latin typeface="Arial"/>
                <a:cs typeface="Arial"/>
              </a:rPr>
              <a:t> </a:t>
            </a:r>
            <a:r>
              <a:rPr dirty="0" sz="1200" spc="20" b="1">
                <a:solidFill>
                  <a:srgbClr val="585858"/>
                </a:solidFill>
                <a:latin typeface="Microsoft JhengHei UI"/>
                <a:cs typeface="Microsoft JhengHei UI"/>
              </a:rPr>
              <a:t>首</a:t>
            </a:r>
            <a:r>
              <a:rPr dirty="0" sz="1200" b="1">
                <a:solidFill>
                  <a:srgbClr val="585858"/>
                </a:solidFill>
                <a:latin typeface="Microsoft JhengHei UI"/>
                <a:cs typeface="Microsoft JhengHei UI"/>
              </a:rPr>
              <a:t>个获批</a:t>
            </a:r>
            <a:r>
              <a:rPr dirty="0" sz="1200" spc="15" b="1">
                <a:solidFill>
                  <a:srgbClr val="585858"/>
                </a:solidFill>
                <a:latin typeface="Microsoft JhengHei UI"/>
                <a:cs typeface="Microsoft JhengHei UI"/>
              </a:rPr>
              <a:t> </a:t>
            </a:r>
            <a:r>
              <a:rPr dirty="0" sz="1200" spc="-10" b="1">
                <a:solidFill>
                  <a:srgbClr val="585858"/>
                </a:solidFill>
                <a:latin typeface="Arial"/>
                <a:cs typeface="Arial"/>
              </a:rPr>
              <a:t>LBCL</a:t>
            </a:r>
            <a:r>
              <a:rPr dirty="0" sz="1200" spc="-65" b="1">
                <a:solidFill>
                  <a:srgbClr val="585858"/>
                </a:solidFill>
                <a:latin typeface="Arial"/>
                <a:cs typeface="Arial"/>
              </a:rPr>
              <a:t> </a:t>
            </a:r>
            <a:r>
              <a:rPr dirty="0" sz="1200" b="1">
                <a:solidFill>
                  <a:srgbClr val="585858"/>
                </a:solidFill>
                <a:latin typeface="Microsoft JhengHei UI"/>
                <a:cs typeface="Microsoft JhengHei UI"/>
              </a:rPr>
              <a:t>前线</a:t>
            </a:r>
            <a:r>
              <a:rPr dirty="0" sz="1200" spc="20" b="1">
                <a:solidFill>
                  <a:srgbClr val="585858"/>
                </a:solidFill>
                <a:latin typeface="Microsoft JhengHei UI"/>
                <a:cs typeface="Microsoft JhengHei UI"/>
              </a:rPr>
              <a:t>治</a:t>
            </a:r>
            <a:r>
              <a:rPr dirty="0" sz="1200" b="1">
                <a:solidFill>
                  <a:srgbClr val="585858"/>
                </a:solidFill>
                <a:latin typeface="Microsoft JhengHei UI"/>
                <a:cs typeface="Microsoft JhengHei UI"/>
              </a:rPr>
              <a:t>疗</a:t>
            </a:r>
            <a:r>
              <a:rPr dirty="0" sz="1200" spc="-5" b="1">
                <a:solidFill>
                  <a:srgbClr val="585858"/>
                </a:solidFill>
                <a:latin typeface="Microsoft JhengHei UI"/>
                <a:cs typeface="Microsoft JhengHei UI"/>
              </a:rPr>
              <a:t>，</a:t>
            </a:r>
            <a:r>
              <a:rPr dirty="0" sz="1200" spc="-5" b="1">
                <a:solidFill>
                  <a:srgbClr val="585858"/>
                </a:solidFill>
                <a:latin typeface="Arial"/>
                <a:cs typeface="Arial"/>
              </a:rPr>
              <a:t>Kymriah</a:t>
            </a:r>
            <a:r>
              <a:rPr dirty="0" sz="1200" spc="-60" b="1">
                <a:solidFill>
                  <a:srgbClr val="585858"/>
                </a:solidFill>
                <a:latin typeface="Arial"/>
                <a:cs typeface="Arial"/>
              </a:rPr>
              <a:t> </a:t>
            </a:r>
            <a:r>
              <a:rPr dirty="0" sz="1200" spc="20" b="1">
                <a:solidFill>
                  <a:srgbClr val="585858"/>
                </a:solidFill>
                <a:latin typeface="Microsoft JhengHei UI"/>
                <a:cs typeface="Microsoft JhengHei UI"/>
              </a:rPr>
              <a:t>面</a:t>
            </a:r>
            <a:r>
              <a:rPr dirty="0" sz="1200" b="1">
                <a:solidFill>
                  <a:srgbClr val="585858"/>
                </a:solidFill>
                <a:latin typeface="Microsoft JhengHei UI"/>
                <a:cs typeface="Microsoft JhengHei UI"/>
              </a:rPr>
              <a:t>临生产环节挑战</a:t>
            </a:r>
            <a:endParaRPr sz="1200">
              <a:latin typeface="Microsoft JhengHei UI"/>
              <a:cs typeface="Microsoft JhengHei UI"/>
            </a:endParaRPr>
          </a:p>
          <a:p>
            <a:pPr algn="just" marL="12700">
              <a:lnSpc>
                <a:spcPct val="100000"/>
              </a:lnSpc>
              <a:spcBef>
                <a:spcPts val="969"/>
              </a:spcBef>
            </a:pPr>
            <a:r>
              <a:rPr dirty="0" sz="1000" spc="5" b="1">
                <a:latin typeface="Microsoft JhengHei UI"/>
                <a:cs typeface="Microsoft JhengHei UI"/>
              </a:rPr>
              <a:t>提高患者</a:t>
            </a:r>
            <a:r>
              <a:rPr dirty="0" sz="1000" spc="-20" b="1">
                <a:latin typeface="Microsoft JhengHei UI"/>
                <a:cs typeface="Microsoft JhengHei UI"/>
              </a:rPr>
              <a:t>响</a:t>
            </a:r>
            <a:r>
              <a:rPr dirty="0" sz="1000" spc="5" b="1">
                <a:latin typeface="Microsoft JhengHei UI"/>
                <a:cs typeface="Microsoft JhengHei UI"/>
              </a:rPr>
              <a:t>应率</a:t>
            </a:r>
            <a:r>
              <a:rPr dirty="0" sz="1000" spc="-10" b="1">
                <a:latin typeface="Microsoft JhengHei UI"/>
                <a:cs typeface="Microsoft JhengHei UI"/>
              </a:rPr>
              <a:t>，</a:t>
            </a:r>
            <a:r>
              <a:rPr dirty="0" sz="1000" spc="-10" b="1">
                <a:latin typeface="Arial"/>
                <a:cs typeface="Arial"/>
              </a:rPr>
              <a:t>CAR-T</a:t>
            </a:r>
            <a:r>
              <a:rPr dirty="0" sz="1000" spc="-35" b="1">
                <a:latin typeface="Arial"/>
                <a:cs typeface="Arial"/>
              </a:rPr>
              <a:t> </a:t>
            </a:r>
            <a:r>
              <a:rPr dirty="0" sz="1000" spc="5" b="1">
                <a:latin typeface="Microsoft JhengHei UI"/>
                <a:cs typeface="Microsoft JhengHei UI"/>
              </a:rPr>
              <a:t>治疗向前</a:t>
            </a:r>
            <a:r>
              <a:rPr dirty="0" sz="1000" spc="-20" b="1">
                <a:latin typeface="Microsoft JhengHei UI"/>
                <a:cs typeface="Microsoft JhengHei UI"/>
              </a:rPr>
              <a:t>线</a:t>
            </a:r>
            <a:r>
              <a:rPr dirty="0" sz="1000" spc="5" b="1">
                <a:latin typeface="Microsoft JhengHei UI"/>
                <a:cs typeface="Microsoft JhengHei UI"/>
              </a:rPr>
              <a:t>推移</a:t>
            </a:r>
            <a:r>
              <a:rPr dirty="0" sz="1000" spc="-20" b="1">
                <a:latin typeface="Microsoft JhengHei UI"/>
                <a:cs typeface="Microsoft JhengHei UI"/>
              </a:rPr>
              <a:t>可</a:t>
            </a:r>
            <a:r>
              <a:rPr dirty="0" sz="1000" spc="5" b="1">
                <a:latin typeface="Microsoft JhengHei UI"/>
                <a:cs typeface="Microsoft JhengHei UI"/>
              </a:rPr>
              <a:t>能增加</a:t>
            </a:r>
            <a:r>
              <a:rPr dirty="0" sz="1000" spc="-20" b="1">
                <a:latin typeface="Microsoft JhengHei UI"/>
                <a:cs typeface="Microsoft JhengHei UI"/>
              </a:rPr>
              <a:t>患者</a:t>
            </a:r>
            <a:r>
              <a:rPr dirty="0" sz="1000" spc="5" b="1">
                <a:latin typeface="Microsoft JhengHei UI"/>
                <a:cs typeface="Microsoft JhengHei UI"/>
              </a:rPr>
              <a:t>获益</a:t>
            </a:r>
            <a:endParaRPr sz="1000">
              <a:latin typeface="Microsoft JhengHei UI"/>
              <a:cs typeface="Microsoft JhengHei UI"/>
            </a:endParaRPr>
          </a:p>
          <a:p>
            <a:pPr algn="just" marL="12700" marR="5080">
              <a:lnSpc>
                <a:spcPct val="139400"/>
              </a:lnSpc>
              <a:spcBef>
                <a:spcPts val="605"/>
              </a:spcBef>
            </a:pPr>
            <a:r>
              <a:rPr dirty="0" sz="1000" spc="5">
                <a:latin typeface="PMingLiU"/>
                <a:cs typeface="PMingLiU"/>
              </a:rPr>
              <a:t>随着三</a:t>
            </a:r>
            <a:r>
              <a:rPr dirty="0" sz="1000" spc="-20">
                <a:latin typeface="PMingLiU"/>
                <a:cs typeface="PMingLiU"/>
              </a:rPr>
              <a:t>家</a:t>
            </a:r>
            <a:r>
              <a:rPr dirty="0" sz="1000" spc="5">
                <a:latin typeface="PMingLiU"/>
                <a:cs typeface="PMingLiU"/>
              </a:rPr>
              <a:t>公司</a:t>
            </a:r>
            <a:r>
              <a:rPr dirty="0" sz="1000" spc="-20">
                <a:latin typeface="PMingLiU"/>
                <a:cs typeface="PMingLiU"/>
              </a:rPr>
              <a:t>的</a:t>
            </a:r>
            <a:r>
              <a:rPr dirty="0" sz="1000" spc="5">
                <a:latin typeface="PMingLiU"/>
                <a:cs typeface="PMingLiU"/>
              </a:rPr>
              <a:t>四款</a:t>
            </a:r>
            <a:r>
              <a:rPr dirty="0" sz="1000" spc="100">
                <a:latin typeface="PMingLiU"/>
                <a:cs typeface="PMingLiU"/>
              </a:rPr>
              <a:t> </a:t>
            </a:r>
            <a:r>
              <a:rPr dirty="0" sz="1000" spc="-5">
                <a:latin typeface="Arial"/>
                <a:cs typeface="Arial"/>
              </a:rPr>
              <a:t>CAR-T</a:t>
            </a:r>
            <a:r>
              <a:rPr dirty="0" sz="1000" spc="65">
                <a:latin typeface="Arial"/>
                <a:cs typeface="Arial"/>
              </a:rPr>
              <a:t> </a:t>
            </a:r>
            <a:r>
              <a:rPr dirty="0" sz="1000" spc="5">
                <a:latin typeface="PMingLiU"/>
                <a:cs typeface="PMingLiU"/>
              </a:rPr>
              <a:t>产</a:t>
            </a:r>
            <a:r>
              <a:rPr dirty="0" sz="1000" spc="-20">
                <a:latin typeface="PMingLiU"/>
                <a:cs typeface="PMingLiU"/>
              </a:rPr>
              <a:t>品</a:t>
            </a:r>
            <a:r>
              <a:rPr dirty="0" sz="1000" spc="5">
                <a:latin typeface="PMingLiU"/>
                <a:cs typeface="PMingLiU"/>
              </a:rPr>
              <a:t>获得</a:t>
            </a:r>
            <a:r>
              <a:rPr dirty="0" sz="1000" spc="100">
                <a:latin typeface="PMingLiU"/>
                <a:cs typeface="PMingLiU"/>
              </a:rPr>
              <a:t> </a:t>
            </a:r>
            <a:r>
              <a:rPr dirty="0" sz="1000" spc="-5">
                <a:latin typeface="Arial"/>
                <a:cs typeface="Arial"/>
              </a:rPr>
              <a:t>FDA</a:t>
            </a:r>
            <a:r>
              <a:rPr dirty="0" sz="1000" spc="55">
                <a:latin typeface="Arial"/>
                <a:cs typeface="Arial"/>
              </a:rPr>
              <a:t> </a:t>
            </a:r>
            <a:r>
              <a:rPr dirty="0" sz="1000" spc="5">
                <a:latin typeface="PMingLiU"/>
                <a:cs typeface="PMingLiU"/>
              </a:rPr>
              <a:t>批</a:t>
            </a:r>
            <a:r>
              <a:rPr dirty="0" sz="1000" spc="-20">
                <a:latin typeface="PMingLiU"/>
                <a:cs typeface="PMingLiU"/>
              </a:rPr>
              <a:t>准</a:t>
            </a:r>
            <a:r>
              <a:rPr dirty="0" sz="1000" spc="5">
                <a:latin typeface="PMingLiU"/>
                <a:cs typeface="PMingLiU"/>
              </a:rPr>
              <a:t>用于</a:t>
            </a:r>
            <a:r>
              <a:rPr dirty="0" sz="1000" spc="-20">
                <a:latin typeface="PMingLiU"/>
                <a:cs typeface="PMingLiU"/>
              </a:rPr>
              <a:t>治</a:t>
            </a:r>
            <a:r>
              <a:rPr dirty="0" sz="1000" spc="5">
                <a:latin typeface="PMingLiU"/>
                <a:cs typeface="PMingLiU"/>
              </a:rPr>
              <a:t>疗三线</a:t>
            </a:r>
            <a:r>
              <a:rPr dirty="0" sz="1000" spc="-20">
                <a:latin typeface="PMingLiU"/>
                <a:cs typeface="PMingLiU"/>
              </a:rPr>
              <a:t>及</a:t>
            </a:r>
            <a:r>
              <a:rPr dirty="0" sz="1000" spc="5">
                <a:latin typeface="PMingLiU"/>
                <a:cs typeface="PMingLiU"/>
              </a:rPr>
              <a:t>以上</a:t>
            </a:r>
            <a:r>
              <a:rPr dirty="0" sz="1000" spc="100">
                <a:latin typeface="PMingLiU"/>
                <a:cs typeface="PMingLiU"/>
              </a:rPr>
              <a:t> </a:t>
            </a:r>
            <a:r>
              <a:rPr dirty="0" sz="1000">
                <a:latin typeface="Arial"/>
                <a:cs typeface="Arial"/>
              </a:rPr>
              <a:t>r/r</a:t>
            </a:r>
            <a:r>
              <a:rPr dirty="0" sz="1000" spc="130">
                <a:latin typeface="Arial"/>
                <a:cs typeface="Arial"/>
              </a:rPr>
              <a:t> </a:t>
            </a:r>
            <a:r>
              <a:rPr dirty="0" sz="1000">
                <a:latin typeface="Arial"/>
                <a:cs typeface="Arial"/>
              </a:rPr>
              <a:t>LBCL</a:t>
            </a:r>
            <a:r>
              <a:rPr dirty="0" sz="1000">
                <a:latin typeface="PMingLiU"/>
                <a:cs typeface="PMingLiU"/>
              </a:rPr>
              <a:t>，</a:t>
            </a:r>
            <a:r>
              <a:rPr dirty="0" sz="1000" spc="-20">
                <a:latin typeface="PMingLiU"/>
                <a:cs typeface="PMingLiU"/>
              </a:rPr>
              <a:t>各</a:t>
            </a:r>
            <a:r>
              <a:rPr dirty="0" sz="1000" spc="5">
                <a:latin typeface="PMingLiU"/>
                <a:cs typeface="PMingLiU"/>
              </a:rPr>
              <a:t>厂商均 在积极</a:t>
            </a:r>
            <a:r>
              <a:rPr dirty="0" sz="1000" spc="-20">
                <a:latin typeface="PMingLiU"/>
                <a:cs typeface="PMingLiU"/>
              </a:rPr>
              <a:t>布</a:t>
            </a:r>
            <a:r>
              <a:rPr dirty="0" sz="1000" spc="220">
                <a:latin typeface="PMingLiU"/>
                <a:cs typeface="PMingLiU"/>
              </a:rPr>
              <a:t>局</a:t>
            </a:r>
            <a:r>
              <a:rPr dirty="0" sz="1000" spc="-5">
                <a:latin typeface="Arial"/>
                <a:cs typeface="Arial"/>
              </a:rPr>
              <a:t>CAR-T</a:t>
            </a:r>
            <a:r>
              <a:rPr dirty="0" sz="1000" spc="-70">
                <a:latin typeface="Arial"/>
                <a:cs typeface="Arial"/>
              </a:rPr>
              <a:t> </a:t>
            </a:r>
            <a:r>
              <a:rPr dirty="0" sz="1000" spc="-20">
                <a:latin typeface="PMingLiU"/>
                <a:cs typeface="PMingLiU"/>
              </a:rPr>
              <a:t>疗</a:t>
            </a:r>
            <a:r>
              <a:rPr dirty="0" sz="1000" spc="5">
                <a:latin typeface="PMingLiU"/>
                <a:cs typeface="PMingLiU"/>
              </a:rPr>
              <a:t>法的</a:t>
            </a:r>
            <a:r>
              <a:rPr dirty="0" sz="1000" spc="-20">
                <a:latin typeface="PMingLiU"/>
                <a:cs typeface="PMingLiU"/>
              </a:rPr>
              <a:t>前</a:t>
            </a:r>
            <a:r>
              <a:rPr dirty="0" sz="1000" spc="5">
                <a:latin typeface="PMingLiU"/>
                <a:cs typeface="PMingLiU"/>
              </a:rPr>
              <a:t>线</a:t>
            </a:r>
            <a:r>
              <a:rPr dirty="0" sz="1000" spc="-20">
                <a:latin typeface="PMingLiU"/>
                <a:cs typeface="PMingLiU"/>
              </a:rPr>
              <a:t>适</a:t>
            </a:r>
            <a:r>
              <a:rPr dirty="0" sz="1000" spc="5">
                <a:latin typeface="PMingLiU"/>
                <a:cs typeface="PMingLiU"/>
              </a:rPr>
              <a:t>应症</a:t>
            </a:r>
            <a:r>
              <a:rPr dirty="0" sz="1000" spc="-20">
                <a:latin typeface="PMingLiU"/>
                <a:cs typeface="PMingLiU"/>
              </a:rPr>
              <a:t>。</a:t>
            </a:r>
            <a:r>
              <a:rPr dirty="0" sz="1000" spc="5">
                <a:latin typeface="PMingLiU"/>
                <a:cs typeface="PMingLiU"/>
              </a:rPr>
              <a:t>作为</a:t>
            </a:r>
            <a:r>
              <a:rPr dirty="0" sz="1000" spc="-20">
                <a:latin typeface="PMingLiU"/>
                <a:cs typeface="PMingLiU"/>
              </a:rPr>
              <a:t>具</a:t>
            </a:r>
            <a:r>
              <a:rPr dirty="0" sz="1000" spc="5">
                <a:latin typeface="PMingLiU"/>
                <a:cs typeface="PMingLiU"/>
              </a:rPr>
              <a:t>备治</a:t>
            </a:r>
            <a:r>
              <a:rPr dirty="0" sz="1000" spc="-20">
                <a:latin typeface="PMingLiU"/>
                <a:cs typeface="PMingLiU"/>
              </a:rPr>
              <a:t>愈潜</a:t>
            </a:r>
            <a:r>
              <a:rPr dirty="0" sz="1000" spc="5">
                <a:latin typeface="PMingLiU"/>
                <a:cs typeface="PMingLiU"/>
              </a:rPr>
              <a:t>力的单</a:t>
            </a:r>
            <a:r>
              <a:rPr dirty="0" sz="1000" spc="-20">
                <a:latin typeface="PMingLiU"/>
                <a:cs typeface="PMingLiU"/>
              </a:rPr>
              <a:t>次</a:t>
            </a:r>
            <a:r>
              <a:rPr dirty="0" sz="1000" spc="5">
                <a:latin typeface="PMingLiU"/>
                <a:cs typeface="PMingLiU"/>
              </a:rPr>
              <a:t>给药</a:t>
            </a:r>
            <a:r>
              <a:rPr dirty="0" sz="1000" spc="-20">
                <a:latin typeface="PMingLiU"/>
                <a:cs typeface="PMingLiU"/>
              </a:rPr>
              <a:t>疗</a:t>
            </a:r>
            <a:r>
              <a:rPr dirty="0" sz="1000" spc="5">
                <a:latin typeface="PMingLiU"/>
                <a:cs typeface="PMingLiU"/>
              </a:rPr>
              <a:t>法</a:t>
            </a:r>
            <a:r>
              <a:rPr dirty="0" sz="1000" spc="-5">
                <a:latin typeface="PMingLiU"/>
                <a:cs typeface="PMingLiU"/>
              </a:rPr>
              <a:t>，</a:t>
            </a:r>
            <a:r>
              <a:rPr dirty="0" sz="1000" spc="-5">
                <a:latin typeface="Arial"/>
                <a:cs typeface="Arial"/>
              </a:rPr>
              <a:t>CAR-T</a:t>
            </a:r>
            <a:r>
              <a:rPr dirty="0" sz="1000" spc="-70">
                <a:latin typeface="Arial"/>
                <a:cs typeface="Arial"/>
              </a:rPr>
              <a:t> </a:t>
            </a:r>
            <a:r>
              <a:rPr dirty="0" sz="1000" spc="-20">
                <a:latin typeface="PMingLiU"/>
                <a:cs typeface="PMingLiU"/>
              </a:rPr>
              <a:t>用</a:t>
            </a:r>
            <a:r>
              <a:rPr dirty="0" sz="1000" spc="5">
                <a:latin typeface="PMingLiU"/>
                <a:cs typeface="PMingLiU"/>
              </a:rPr>
              <a:t>于前 线治疗</a:t>
            </a:r>
            <a:r>
              <a:rPr dirty="0" sz="1000" spc="-20">
                <a:latin typeface="PMingLiU"/>
                <a:cs typeface="PMingLiU"/>
              </a:rPr>
              <a:t>将</a:t>
            </a:r>
            <a:r>
              <a:rPr dirty="0" sz="1000" spc="5">
                <a:latin typeface="PMingLiU"/>
                <a:cs typeface="PMingLiU"/>
              </a:rPr>
              <a:t>带给</a:t>
            </a:r>
            <a:r>
              <a:rPr dirty="0" sz="1000" spc="-20">
                <a:latin typeface="PMingLiU"/>
                <a:cs typeface="PMingLiU"/>
              </a:rPr>
              <a:t>患</a:t>
            </a:r>
            <a:r>
              <a:rPr dirty="0" sz="1000" spc="5">
                <a:latin typeface="PMingLiU"/>
                <a:cs typeface="PMingLiU"/>
              </a:rPr>
              <a:t>者更</a:t>
            </a:r>
            <a:r>
              <a:rPr dirty="0" sz="1000" spc="-20">
                <a:latin typeface="PMingLiU"/>
                <a:cs typeface="PMingLiU"/>
              </a:rPr>
              <a:t>高</a:t>
            </a:r>
            <a:r>
              <a:rPr dirty="0" sz="1000" spc="5">
                <a:latin typeface="PMingLiU"/>
                <a:cs typeface="PMingLiU"/>
              </a:rPr>
              <a:t>的生</a:t>
            </a:r>
            <a:r>
              <a:rPr dirty="0" sz="1000" spc="-20">
                <a:latin typeface="PMingLiU"/>
                <a:cs typeface="PMingLiU"/>
              </a:rPr>
              <a:t>存</a:t>
            </a:r>
            <a:r>
              <a:rPr dirty="0" sz="1000" spc="5">
                <a:latin typeface="PMingLiU"/>
                <a:cs typeface="PMingLiU"/>
              </a:rPr>
              <a:t>质量</a:t>
            </a:r>
            <a:r>
              <a:rPr dirty="0" sz="1000" spc="-20">
                <a:latin typeface="PMingLiU"/>
                <a:cs typeface="PMingLiU"/>
              </a:rPr>
              <a:t>和</a:t>
            </a:r>
            <a:r>
              <a:rPr dirty="0" sz="1000" spc="5">
                <a:latin typeface="PMingLiU"/>
                <a:cs typeface="PMingLiU"/>
              </a:rPr>
              <a:t>更好</a:t>
            </a:r>
            <a:r>
              <a:rPr dirty="0" sz="1000" spc="-20">
                <a:latin typeface="PMingLiU"/>
                <a:cs typeface="PMingLiU"/>
              </a:rPr>
              <a:t>的</a:t>
            </a:r>
            <a:r>
              <a:rPr dirty="0" sz="1000" spc="5">
                <a:latin typeface="PMingLiU"/>
                <a:cs typeface="PMingLiU"/>
              </a:rPr>
              <a:t>治疗</a:t>
            </a:r>
            <a:r>
              <a:rPr dirty="0" sz="1000" spc="-20">
                <a:latin typeface="PMingLiU"/>
                <a:cs typeface="PMingLiU"/>
              </a:rPr>
              <a:t>效</a:t>
            </a:r>
            <a:r>
              <a:rPr dirty="0" sz="1000" spc="5">
                <a:latin typeface="PMingLiU"/>
                <a:cs typeface="PMingLiU"/>
              </a:rPr>
              <a:t>果</a:t>
            </a:r>
            <a:r>
              <a:rPr dirty="0" sz="1000" spc="-20">
                <a:latin typeface="PMingLiU"/>
                <a:cs typeface="PMingLiU"/>
              </a:rPr>
              <a:t>。</a:t>
            </a:r>
            <a:r>
              <a:rPr dirty="0" sz="1000" spc="5">
                <a:latin typeface="PMingLiU"/>
                <a:cs typeface="PMingLiU"/>
              </a:rPr>
              <a:t>研究证</a:t>
            </a:r>
            <a:r>
              <a:rPr dirty="0" sz="1000" spc="-20">
                <a:latin typeface="PMingLiU"/>
                <a:cs typeface="PMingLiU"/>
              </a:rPr>
              <a:t>明</a:t>
            </a:r>
            <a:r>
              <a:rPr dirty="0" sz="1000" spc="5">
                <a:latin typeface="PMingLiU"/>
                <a:cs typeface="PMingLiU"/>
              </a:rPr>
              <a:t>更早</a:t>
            </a:r>
            <a:r>
              <a:rPr dirty="0" sz="1000" spc="-20">
                <a:latin typeface="PMingLiU"/>
                <a:cs typeface="PMingLiU"/>
              </a:rPr>
              <a:t>使</a:t>
            </a:r>
            <a:r>
              <a:rPr dirty="0" sz="1000" spc="5">
                <a:latin typeface="PMingLiU"/>
                <a:cs typeface="PMingLiU"/>
              </a:rPr>
              <a:t>用</a:t>
            </a:r>
            <a:r>
              <a:rPr dirty="0" sz="1000" spc="90">
                <a:latin typeface="PMingLiU"/>
                <a:cs typeface="PMingLiU"/>
              </a:rPr>
              <a:t> </a:t>
            </a:r>
            <a:r>
              <a:rPr dirty="0" sz="1000">
                <a:latin typeface="Arial"/>
                <a:cs typeface="Arial"/>
              </a:rPr>
              <a:t>CAR-T </a:t>
            </a:r>
            <a:r>
              <a:rPr dirty="0" sz="1000" spc="5">
                <a:latin typeface="PMingLiU"/>
                <a:cs typeface="PMingLiU"/>
              </a:rPr>
              <a:t>疗法</a:t>
            </a:r>
            <a:r>
              <a:rPr dirty="0" sz="1000" spc="-20">
                <a:latin typeface="PMingLiU"/>
                <a:cs typeface="PMingLiU"/>
              </a:rPr>
              <a:t>替</a:t>
            </a:r>
            <a:r>
              <a:rPr dirty="0" sz="1000" spc="5">
                <a:latin typeface="PMingLiU"/>
                <a:cs typeface="PMingLiU"/>
              </a:rPr>
              <a:t>代 普通化</a:t>
            </a:r>
            <a:r>
              <a:rPr dirty="0" sz="1000" spc="-20">
                <a:latin typeface="PMingLiU"/>
                <a:cs typeface="PMingLiU"/>
              </a:rPr>
              <a:t>疗</a:t>
            </a:r>
            <a:r>
              <a:rPr dirty="0" sz="1000" spc="5">
                <a:latin typeface="PMingLiU"/>
                <a:cs typeface="PMingLiU"/>
              </a:rPr>
              <a:t>可提</a:t>
            </a:r>
            <a:r>
              <a:rPr dirty="0" sz="1000" spc="-20">
                <a:latin typeface="PMingLiU"/>
                <a:cs typeface="PMingLiU"/>
              </a:rPr>
              <a:t>升</a:t>
            </a:r>
            <a:r>
              <a:rPr dirty="0" sz="1000" spc="5">
                <a:latin typeface="PMingLiU"/>
                <a:cs typeface="PMingLiU"/>
              </a:rPr>
              <a:t>患者</a:t>
            </a:r>
            <a:r>
              <a:rPr dirty="0" sz="1000" spc="-20">
                <a:latin typeface="PMingLiU"/>
                <a:cs typeface="PMingLiU"/>
              </a:rPr>
              <a:t>响</a:t>
            </a:r>
            <a:r>
              <a:rPr dirty="0" sz="1000" spc="5">
                <a:latin typeface="PMingLiU"/>
                <a:cs typeface="PMingLiU"/>
              </a:rPr>
              <a:t>应率。</a:t>
            </a:r>
            <a:endParaRPr sz="1000">
              <a:latin typeface="PMingLiU"/>
              <a:cs typeface="PMingLiU"/>
            </a:endParaRPr>
          </a:p>
        </p:txBody>
      </p:sp>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42161"/>
            <a:ext cx="385445" cy="238125"/>
          </a:xfrm>
          <a:prstGeom prst="rect">
            <a:avLst/>
          </a:prstGeom>
        </p:spPr>
        <p:txBody>
          <a:bodyPr wrap="square" lIns="0" tIns="11430" rIns="0" bIns="0" rtlCol="0" vert="horz">
            <a:spAutoFit/>
          </a:bodyPr>
          <a:lstStyle/>
          <a:p>
            <a:pPr marL="12700">
              <a:lnSpc>
                <a:spcPct val="100000"/>
              </a:lnSpc>
              <a:spcBef>
                <a:spcPts val="90"/>
              </a:spcBef>
            </a:pPr>
            <a:r>
              <a:rPr dirty="0" sz="1400" spc="10" b="1">
                <a:solidFill>
                  <a:srgbClr val="C00000"/>
                </a:solidFill>
                <a:latin typeface="Microsoft JhengHei UI"/>
                <a:cs typeface="Microsoft JhengHei UI"/>
              </a:rPr>
              <a:t>目录</a:t>
            </a:r>
            <a:endParaRPr sz="1400">
              <a:latin typeface="Microsoft JhengHei UI"/>
              <a:cs typeface="Microsoft JhengHei UI"/>
            </a:endParaRPr>
          </a:p>
        </p:txBody>
      </p:sp>
      <p:sp>
        <p:nvSpPr>
          <p:cNvPr id="9" name="object 9"/>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0" name="object 10"/>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
        <p:nvSpPr>
          <p:cNvPr id="8" name="object 8"/>
          <p:cNvSpPr txBox="1"/>
          <p:nvPr/>
        </p:nvSpPr>
        <p:spPr>
          <a:xfrm>
            <a:off x="527100" y="1905126"/>
            <a:ext cx="5060950" cy="7633970"/>
          </a:xfrm>
          <a:prstGeom prst="rect">
            <a:avLst/>
          </a:prstGeom>
        </p:spPr>
        <p:txBody>
          <a:bodyPr wrap="square" lIns="0" tIns="13335" rIns="0" bIns="0" rtlCol="0" vert="horz">
            <a:spAutoFit/>
          </a:bodyPr>
          <a:lstStyle/>
          <a:p>
            <a:pPr marL="12700">
              <a:lnSpc>
                <a:spcPct val="100000"/>
              </a:lnSpc>
              <a:spcBef>
                <a:spcPts val="105"/>
              </a:spcBef>
            </a:pPr>
            <a:r>
              <a:rPr dirty="0" sz="1000" spc="5" b="1">
                <a:solidFill>
                  <a:srgbClr val="C00000"/>
                </a:solidFill>
                <a:latin typeface="Microsoft JhengHei UI"/>
                <a:cs typeface="Microsoft JhengHei UI"/>
                <a:hlinkClick r:id="rId3" action="ppaction://hlinksldjump"/>
              </a:rPr>
              <a:t>细胞与基</a:t>
            </a:r>
            <a:r>
              <a:rPr dirty="0" sz="1000" spc="-20" b="1">
                <a:solidFill>
                  <a:srgbClr val="C00000"/>
                </a:solidFill>
                <a:latin typeface="Microsoft JhengHei UI"/>
                <a:cs typeface="Microsoft JhengHei UI"/>
                <a:hlinkClick r:id="rId3" action="ppaction://hlinksldjump"/>
              </a:rPr>
              <a:t>因</a:t>
            </a:r>
            <a:r>
              <a:rPr dirty="0" sz="1000" spc="5" b="1">
                <a:solidFill>
                  <a:srgbClr val="C00000"/>
                </a:solidFill>
                <a:latin typeface="Microsoft JhengHei UI"/>
                <a:cs typeface="Microsoft JhengHei UI"/>
                <a:hlinkClick r:id="rId3" action="ppaction://hlinksldjump"/>
              </a:rPr>
              <a:t>治疗</a:t>
            </a:r>
            <a:r>
              <a:rPr dirty="0" sz="1000" spc="-20" b="1">
                <a:solidFill>
                  <a:srgbClr val="C00000"/>
                </a:solidFill>
                <a:latin typeface="Microsoft JhengHei UI"/>
                <a:cs typeface="Microsoft JhengHei UI"/>
                <a:hlinkClick r:id="rId3" action="ppaction://hlinksldjump"/>
              </a:rPr>
              <a:t>优</a:t>
            </a:r>
            <a:r>
              <a:rPr dirty="0" sz="1000" spc="5" b="1">
                <a:solidFill>
                  <a:srgbClr val="C00000"/>
                </a:solidFill>
                <a:latin typeface="Microsoft JhengHei UI"/>
                <a:cs typeface="Microsoft JhengHei UI"/>
                <a:hlinkClick r:id="rId3" action="ppaction://hlinksldjump"/>
              </a:rPr>
              <a:t>势显</a:t>
            </a:r>
            <a:r>
              <a:rPr dirty="0" sz="1000" spc="-20" b="1">
                <a:solidFill>
                  <a:srgbClr val="C00000"/>
                </a:solidFill>
                <a:latin typeface="Microsoft JhengHei UI"/>
                <a:cs typeface="Microsoft JhengHei UI"/>
                <a:hlinkClick r:id="rId3" action="ppaction://hlinksldjump"/>
              </a:rPr>
              <a:t>著</a:t>
            </a:r>
            <a:r>
              <a:rPr dirty="0" sz="1000" spc="5" b="1">
                <a:solidFill>
                  <a:srgbClr val="C00000"/>
                </a:solidFill>
                <a:latin typeface="Microsoft JhengHei UI"/>
                <a:cs typeface="Microsoft JhengHei UI"/>
                <a:hlinkClick r:id="rId3" action="ppaction://hlinksldjump"/>
              </a:rPr>
              <a:t>，其</a:t>
            </a:r>
            <a:r>
              <a:rPr dirty="0" sz="1000" spc="250" b="1">
                <a:solidFill>
                  <a:srgbClr val="C00000"/>
                </a:solidFill>
                <a:latin typeface="Microsoft JhengHei UI"/>
                <a:cs typeface="Microsoft JhengHei UI"/>
                <a:hlinkClick r:id="rId3" action="ppaction://hlinksldjump"/>
              </a:rPr>
              <a:t>中</a:t>
            </a:r>
            <a:r>
              <a:rPr dirty="0" sz="1000" spc="-10" b="1">
                <a:solidFill>
                  <a:srgbClr val="C00000"/>
                </a:solidFill>
                <a:latin typeface="Arial"/>
                <a:cs typeface="Arial"/>
                <a:hlinkClick r:id="rId3" action="ppaction://hlinksldjump"/>
              </a:rPr>
              <a:t>CAR-T</a:t>
            </a:r>
            <a:r>
              <a:rPr dirty="0" sz="1000" spc="100" b="1">
                <a:solidFill>
                  <a:srgbClr val="C00000"/>
                </a:solidFill>
                <a:latin typeface="Arial"/>
                <a:cs typeface="Arial"/>
                <a:hlinkClick r:id="rId3" action="ppaction://hlinksldjump"/>
              </a:rPr>
              <a:t> </a:t>
            </a:r>
            <a:r>
              <a:rPr dirty="0" sz="1000" spc="5" b="1">
                <a:solidFill>
                  <a:srgbClr val="C00000"/>
                </a:solidFill>
                <a:latin typeface="Microsoft JhengHei UI"/>
                <a:cs typeface="Microsoft JhengHei UI"/>
                <a:hlinkClick r:id="rId3" action="ppaction://hlinksldjump"/>
              </a:rPr>
              <a:t>疗法发</a:t>
            </a:r>
            <a:r>
              <a:rPr dirty="0" sz="1000" spc="-20" b="1">
                <a:solidFill>
                  <a:srgbClr val="C00000"/>
                </a:solidFill>
                <a:latin typeface="Microsoft JhengHei UI"/>
                <a:cs typeface="Microsoft JhengHei UI"/>
                <a:hlinkClick r:id="rId3" action="ppaction://hlinksldjump"/>
              </a:rPr>
              <a:t>力</a:t>
            </a:r>
            <a:r>
              <a:rPr dirty="0" sz="1000" spc="5" b="1">
                <a:solidFill>
                  <a:srgbClr val="C00000"/>
                </a:solidFill>
                <a:latin typeface="Microsoft JhengHei UI"/>
                <a:cs typeface="Microsoft JhengHei UI"/>
                <a:hlinkClick r:id="rId3" action="ppaction://hlinksldjump"/>
              </a:rPr>
              <a:t>最</a:t>
            </a:r>
            <a:r>
              <a:rPr dirty="0" sz="1000" spc="55" b="1">
                <a:solidFill>
                  <a:srgbClr val="C00000"/>
                </a:solidFill>
                <a:latin typeface="Microsoft JhengHei UI"/>
                <a:cs typeface="Microsoft JhengHei UI"/>
                <a:hlinkClick r:id="rId3" action="ppaction://hlinksldjump"/>
              </a:rPr>
              <a:t>早</a:t>
            </a:r>
            <a:r>
              <a:rPr dirty="0" sz="1000" spc="5" b="1">
                <a:solidFill>
                  <a:srgbClr val="C00000"/>
                </a:solidFill>
                <a:latin typeface="Arial"/>
                <a:cs typeface="Arial"/>
                <a:hlinkClick r:id="rId3" action="ppaction://hlinksldjump"/>
              </a:rPr>
              <a:t>..........................................3</a:t>
            </a:r>
            <a:endParaRPr sz="1000">
              <a:latin typeface="Arial"/>
              <a:cs typeface="Arial"/>
            </a:endParaRPr>
          </a:p>
          <a:p>
            <a:pPr marL="12700">
              <a:lnSpc>
                <a:spcPct val="100000"/>
              </a:lnSpc>
              <a:spcBef>
                <a:spcPts val="745"/>
              </a:spcBef>
            </a:pPr>
            <a:r>
              <a:rPr dirty="0" sz="1000" spc="5" b="1">
                <a:solidFill>
                  <a:srgbClr val="C00000"/>
                </a:solidFill>
                <a:latin typeface="Microsoft JhengHei UI"/>
                <a:cs typeface="Microsoft JhengHei UI"/>
                <a:hlinkClick r:id="rId4" action="ppaction://hlinksldjump"/>
              </a:rPr>
              <a:t>技术篇：模</a:t>
            </a:r>
            <a:r>
              <a:rPr dirty="0" sz="1000" spc="220" b="1">
                <a:solidFill>
                  <a:srgbClr val="C00000"/>
                </a:solidFill>
                <a:latin typeface="Microsoft JhengHei UI"/>
                <a:cs typeface="Microsoft JhengHei UI"/>
                <a:hlinkClick r:id="rId4" action="ppaction://hlinksldjump"/>
              </a:rPr>
              <a:t>拟</a:t>
            </a:r>
            <a:r>
              <a:rPr dirty="0" sz="1000" b="1">
                <a:solidFill>
                  <a:srgbClr val="C00000"/>
                </a:solidFill>
                <a:latin typeface="Arial"/>
                <a:cs typeface="Arial"/>
                <a:hlinkClick r:id="rId4" action="ppaction://hlinksldjump"/>
              </a:rPr>
              <a:t>TCR</a:t>
            </a:r>
            <a:r>
              <a:rPr dirty="0" sz="1000" spc="-45" b="1">
                <a:solidFill>
                  <a:srgbClr val="C00000"/>
                </a:solidFill>
                <a:latin typeface="Arial"/>
                <a:cs typeface="Arial"/>
                <a:hlinkClick r:id="rId4" action="ppaction://hlinksldjump"/>
              </a:rPr>
              <a:t> </a:t>
            </a:r>
            <a:r>
              <a:rPr dirty="0" sz="1000" spc="5" b="1">
                <a:solidFill>
                  <a:srgbClr val="C00000"/>
                </a:solidFill>
                <a:latin typeface="Microsoft JhengHei UI"/>
                <a:cs typeface="Microsoft JhengHei UI"/>
                <a:hlinkClick r:id="rId4" action="ppaction://hlinksldjump"/>
              </a:rPr>
              <a:t>作用机制</a:t>
            </a:r>
            <a:r>
              <a:rPr dirty="0" sz="1000" spc="-5" b="1">
                <a:solidFill>
                  <a:srgbClr val="C00000"/>
                </a:solidFill>
                <a:latin typeface="Microsoft JhengHei UI"/>
                <a:cs typeface="Microsoft JhengHei UI"/>
                <a:hlinkClick r:id="rId4" action="ppaction://hlinksldjump"/>
              </a:rPr>
              <a:t>，</a:t>
            </a:r>
            <a:r>
              <a:rPr dirty="0" sz="1000" spc="-5" b="1">
                <a:solidFill>
                  <a:srgbClr val="C00000"/>
                </a:solidFill>
                <a:latin typeface="Arial"/>
                <a:cs typeface="Arial"/>
                <a:hlinkClick r:id="rId4" action="ppaction://hlinksldjump"/>
              </a:rPr>
              <a:t>CAR</a:t>
            </a:r>
            <a:r>
              <a:rPr dirty="0" sz="1000" spc="-10" b="1">
                <a:solidFill>
                  <a:srgbClr val="C00000"/>
                </a:solidFill>
                <a:latin typeface="Arial"/>
                <a:cs typeface="Arial"/>
                <a:hlinkClick r:id="rId4" action="ppaction://hlinksldjump"/>
              </a:rPr>
              <a:t> </a:t>
            </a:r>
            <a:r>
              <a:rPr dirty="0" sz="1000" spc="5" b="1">
                <a:solidFill>
                  <a:srgbClr val="C00000"/>
                </a:solidFill>
                <a:latin typeface="Microsoft JhengHei UI"/>
                <a:cs typeface="Microsoft JhengHei UI"/>
                <a:hlinkClick r:id="rId4" action="ppaction://hlinksldjump"/>
              </a:rPr>
              <a:t>协</a:t>
            </a:r>
            <a:r>
              <a:rPr dirty="0" sz="1000" spc="245" b="1">
                <a:solidFill>
                  <a:srgbClr val="C00000"/>
                </a:solidFill>
                <a:latin typeface="Microsoft JhengHei UI"/>
                <a:cs typeface="Microsoft JhengHei UI"/>
                <a:hlinkClick r:id="rId4" action="ppaction://hlinksldjump"/>
              </a:rPr>
              <a:t>助</a:t>
            </a:r>
            <a:r>
              <a:rPr dirty="0" sz="1000" b="1">
                <a:solidFill>
                  <a:srgbClr val="C00000"/>
                </a:solidFill>
                <a:latin typeface="Arial"/>
                <a:cs typeface="Arial"/>
                <a:hlinkClick r:id="rId4" action="ppaction://hlinksldjump"/>
              </a:rPr>
              <a:t>T</a:t>
            </a:r>
            <a:r>
              <a:rPr dirty="0" sz="1000" spc="5" b="1">
                <a:solidFill>
                  <a:srgbClr val="C00000"/>
                </a:solidFill>
                <a:latin typeface="Arial"/>
                <a:cs typeface="Arial"/>
                <a:hlinkClick r:id="rId4" action="ppaction://hlinksldjump"/>
              </a:rPr>
              <a:t> </a:t>
            </a:r>
            <a:r>
              <a:rPr dirty="0" sz="1000" spc="5" b="1">
                <a:solidFill>
                  <a:srgbClr val="C00000"/>
                </a:solidFill>
                <a:latin typeface="Microsoft JhengHei UI"/>
                <a:cs typeface="Microsoft JhengHei UI"/>
                <a:hlinkClick r:id="rId4" action="ppaction://hlinksldjump"/>
              </a:rPr>
              <a:t>细</a:t>
            </a:r>
            <a:r>
              <a:rPr dirty="0" sz="1000" spc="-20" b="1">
                <a:solidFill>
                  <a:srgbClr val="C00000"/>
                </a:solidFill>
                <a:latin typeface="Microsoft JhengHei UI"/>
                <a:cs typeface="Microsoft JhengHei UI"/>
                <a:hlinkClick r:id="rId4" action="ppaction://hlinksldjump"/>
              </a:rPr>
              <a:t>胞</a:t>
            </a:r>
            <a:r>
              <a:rPr dirty="0" sz="1000" spc="5" b="1">
                <a:solidFill>
                  <a:srgbClr val="C00000"/>
                </a:solidFill>
                <a:latin typeface="Microsoft JhengHei UI"/>
                <a:cs typeface="Microsoft JhengHei UI"/>
                <a:hlinkClick r:id="rId4" action="ppaction://hlinksldjump"/>
              </a:rPr>
              <a:t>完成</a:t>
            </a:r>
            <a:r>
              <a:rPr dirty="0" sz="1000" spc="-20" b="1">
                <a:solidFill>
                  <a:srgbClr val="C00000"/>
                </a:solidFill>
                <a:latin typeface="Microsoft JhengHei UI"/>
                <a:cs typeface="Microsoft JhengHei UI"/>
                <a:hlinkClick r:id="rId4" action="ppaction://hlinksldjump"/>
              </a:rPr>
              <a:t>抗</a:t>
            </a:r>
            <a:r>
              <a:rPr dirty="0" sz="1000" spc="5" b="1">
                <a:solidFill>
                  <a:srgbClr val="C00000"/>
                </a:solidFill>
                <a:latin typeface="Microsoft JhengHei UI"/>
                <a:cs typeface="Microsoft JhengHei UI"/>
                <a:hlinkClick r:id="rId4" action="ppaction://hlinksldjump"/>
              </a:rPr>
              <a:t>原识</a:t>
            </a:r>
            <a:r>
              <a:rPr dirty="0" sz="1000" spc="55" b="1">
                <a:solidFill>
                  <a:srgbClr val="C00000"/>
                </a:solidFill>
                <a:latin typeface="Microsoft JhengHei UI"/>
                <a:cs typeface="Microsoft JhengHei UI"/>
                <a:hlinkClick r:id="rId4" action="ppaction://hlinksldjump"/>
              </a:rPr>
              <a:t>别</a:t>
            </a:r>
            <a:r>
              <a:rPr dirty="0" sz="1000" spc="5" b="1">
                <a:solidFill>
                  <a:srgbClr val="C00000"/>
                </a:solidFill>
                <a:latin typeface="Arial"/>
                <a:cs typeface="Arial"/>
                <a:hlinkClick r:id="rId4" action="ppaction://hlinksldjump"/>
              </a:rPr>
              <a:t>..............................5</a:t>
            </a:r>
            <a:endParaRPr sz="1000">
              <a:latin typeface="Arial"/>
              <a:cs typeface="Arial"/>
            </a:endParaRPr>
          </a:p>
          <a:p>
            <a:pPr marL="152400">
              <a:lnSpc>
                <a:spcPct val="100000"/>
              </a:lnSpc>
              <a:spcBef>
                <a:spcPts val="770"/>
              </a:spcBef>
            </a:pPr>
            <a:r>
              <a:rPr dirty="0" sz="1000" spc="5" b="1">
                <a:latin typeface="Microsoft JhengHei UI"/>
                <a:cs typeface="Microsoft JhengHei UI"/>
                <a:hlinkClick r:id="rId4" action="ppaction://hlinksldjump"/>
              </a:rPr>
              <a:t>克服</a:t>
            </a:r>
            <a:r>
              <a:rPr dirty="0" sz="1000" spc="35" b="1">
                <a:latin typeface="Microsoft JhengHei UI"/>
                <a:cs typeface="Microsoft JhengHei UI"/>
                <a:hlinkClick r:id="rId4" action="ppaction://hlinksldjump"/>
              </a:rPr>
              <a:t> </a:t>
            </a:r>
            <a:r>
              <a:rPr dirty="0" sz="1000" b="1">
                <a:latin typeface="Arial"/>
                <a:cs typeface="Arial"/>
                <a:hlinkClick r:id="rId4" action="ppaction://hlinksldjump"/>
              </a:rPr>
              <a:t>MHC</a:t>
            </a:r>
            <a:r>
              <a:rPr dirty="0" sz="1000" spc="-50" b="1">
                <a:latin typeface="Arial"/>
                <a:cs typeface="Arial"/>
                <a:hlinkClick r:id="rId4" action="ppaction://hlinksldjump"/>
              </a:rPr>
              <a:t> </a:t>
            </a:r>
            <a:r>
              <a:rPr dirty="0" sz="1000" spc="5" b="1">
                <a:latin typeface="Microsoft JhengHei UI"/>
                <a:cs typeface="Microsoft JhengHei UI"/>
                <a:hlinkClick r:id="rId4" action="ppaction://hlinksldjump"/>
              </a:rPr>
              <a:t>限制</a:t>
            </a:r>
            <a:r>
              <a:rPr dirty="0" sz="1000" spc="-5" b="1">
                <a:latin typeface="Microsoft JhengHei UI"/>
                <a:cs typeface="Microsoft JhengHei UI"/>
                <a:hlinkClick r:id="rId4" action="ppaction://hlinksldjump"/>
              </a:rPr>
              <a:t>，</a:t>
            </a:r>
            <a:r>
              <a:rPr dirty="0" sz="1000" spc="-5" b="1">
                <a:latin typeface="Arial"/>
                <a:cs typeface="Arial"/>
                <a:hlinkClick r:id="rId4" action="ppaction://hlinksldjump"/>
              </a:rPr>
              <a:t>CAR</a:t>
            </a:r>
            <a:r>
              <a:rPr dirty="0" sz="1000" spc="-20" b="1">
                <a:latin typeface="Arial"/>
                <a:cs typeface="Arial"/>
                <a:hlinkClick r:id="rId4" action="ppaction://hlinksldjump"/>
              </a:rPr>
              <a:t> </a:t>
            </a:r>
            <a:r>
              <a:rPr dirty="0" sz="1000" spc="5" b="1">
                <a:latin typeface="Microsoft JhengHei UI"/>
                <a:cs typeface="Microsoft JhengHei UI"/>
                <a:hlinkClick r:id="rId4" action="ppaction://hlinksldjump"/>
              </a:rPr>
              <a:t>构造协</a:t>
            </a:r>
            <a:r>
              <a:rPr dirty="0" sz="1000" spc="245" b="1">
                <a:latin typeface="Microsoft JhengHei UI"/>
                <a:cs typeface="Microsoft JhengHei UI"/>
                <a:hlinkClick r:id="rId4" action="ppaction://hlinksldjump"/>
              </a:rPr>
              <a:t>助</a:t>
            </a:r>
            <a:r>
              <a:rPr dirty="0" sz="1000" b="1">
                <a:latin typeface="Arial"/>
                <a:cs typeface="Arial"/>
                <a:hlinkClick r:id="rId4" action="ppaction://hlinksldjump"/>
              </a:rPr>
              <a:t>T</a:t>
            </a:r>
            <a:r>
              <a:rPr dirty="0" sz="1000" spc="-35" b="1">
                <a:latin typeface="Arial"/>
                <a:cs typeface="Arial"/>
                <a:hlinkClick r:id="rId4" action="ppaction://hlinksldjump"/>
              </a:rPr>
              <a:t> </a:t>
            </a:r>
            <a:r>
              <a:rPr dirty="0" sz="1000" spc="5" b="1">
                <a:latin typeface="Microsoft JhengHei UI"/>
                <a:cs typeface="Microsoft JhengHei UI"/>
                <a:hlinkClick r:id="rId4" action="ppaction://hlinksldjump"/>
              </a:rPr>
              <a:t>细胞</a:t>
            </a:r>
            <a:r>
              <a:rPr dirty="0" sz="1000" spc="-20" b="1">
                <a:latin typeface="Microsoft JhengHei UI"/>
                <a:cs typeface="Microsoft JhengHei UI"/>
                <a:hlinkClick r:id="rId4" action="ppaction://hlinksldjump"/>
              </a:rPr>
              <a:t>激</a:t>
            </a:r>
            <a:r>
              <a:rPr dirty="0" sz="1000" spc="125" b="1">
                <a:latin typeface="Microsoft JhengHei UI"/>
                <a:cs typeface="Microsoft JhengHei UI"/>
                <a:hlinkClick r:id="rId4" action="ppaction://hlinksldjump"/>
              </a:rPr>
              <a:t>活</a:t>
            </a:r>
            <a:r>
              <a:rPr dirty="0" sz="1000" spc="5">
                <a:latin typeface="Arial"/>
                <a:cs typeface="Arial"/>
                <a:hlinkClick r:id="rId4" action="ppaction://hlinksldjump"/>
              </a:rPr>
              <a:t>................................................................</a:t>
            </a:r>
            <a:r>
              <a:rPr dirty="0" sz="1000" spc="-135">
                <a:latin typeface="Arial"/>
                <a:cs typeface="Arial"/>
                <a:hlinkClick r:id="rId4" action="ppaction://hlinksldjump"/>
              </a:rPr>
              <a:t> </a:t>
            </a:r>
            <a:r>
              <a:rPr dirty="0" sz="1000">
                <a:latin typeface="Arial"/>
                <a:cs typeface="Arial"/>
                <a:hlinkClick r:id="rId4" action="ppaction://hlinksldjump"/>
              </a:rPr>
              <a:t>5</a:t>
            </a:r>
            <a:endParaRPr sz="1000">
              <a:latin typeface="Arial"/>
              <a:cs typeface="Arial"/>
            </a:endParaRPr>
          </a:p>
          <a:p>
            <a:pPr marL="152400">
              <a:lnSpc>
                <a:spcPct val="100000"/>
              </a:lnSpc>
              <a:spcBef>
                <a:spcPts val="745"/>
              </a:spcBef>
            </a:pPr>
            <a:r>
              <a:rPr dirty="0" sz="1000" spc="5" b="1">
                <a:latin typeface="Microsoft JhengHei UI"/>
                <a:cs typeface="Microsoft JhengHei UI"/>
                <a:hlinkClick r:id="rId5" action="ppaction://hlinksldjump"/>
              </a:rPr>
              <a:t>构造精巧</a:t>
            </a:r>
            <a:r>
              <a:rPr dirty="0" sz="1000" spc="-20" b="1">
                <a:latin typeface="Microsoft JhengHei UI"/>
                <a:cs typeface="Microsoft JhengHei UI"/>
                <a:hlinkClick r:id="rId5" action="ppaction://hlinksldjump"/>
              </a:rPr>
              <a:t>机</a:t>
            </a:r>
            <a:r>
              <a:rPr dirty="0" sz="1000" spc="5" b="1">
                <a:latin typeface="Microsoft JhengHei UI"/>
                <a:cs typeface="Microsoft JhengHei UI"/>
                <a:hlinkClick r:id="rId5" action="ppaction://hlinksldjump"/>
              </a:rPr>
              <a:t>制明</a:t>
            </a:r>
            <a:r>
              <a:rPr dirty="0" sz="1000" spc="-20" b="1">
                <a:latin typeface="Microsoft JhengHei UI"/>
                <a:cs typeface="Microsoft JhengHei UI"/>
                <a:hlinkClick r:id="rId5" action="ppaction://hlinksldjump"/>
              </a:rPr>
              <a:t>确</a:t>
            </a:r>
            <a:r>
              <a:rPr dirty="0" sz="1000" spc="-5" b="1">
                <a:latin typeface="Microsoft JhengHei UI"/>
                <a:cs typeface="Microsoft JhengHei UI"/>
                <a:hlinkClick r:id="rId5" action="ppaction://hlinksldjump"/>
              </a:rPr>
              <a:t>，</a:t>
            </a:r>
            <a:r>
              <a:rPr dirty="0" sz="1000" spc="-5" b="1">
                <a:latin typeface="Arial"/>
                <a:cs typeface="Arial"/>
                <a:hlinkClick r:id="rId5" action="ppaction://hlinksldjump"/>
              </a:rPr>
              <a:t>CAR-T</a:t>
            </a:r>
            <a:r>
              <a:rPr dirty="0" sz="1000" spc="45" b="1">
                <a:latin typeface="Arial"/>
                <a:cs typeface="Arial"/>
                <a:hlinkClick r:id="rId5" action="ppaction://hlinksldjump"/>
              </a:rPr>
              <a:t> </a:t>
            </a:r>
            <a:r>
              <a:rPr dirty="0" sz="1000" spc="5" b="1">
                <a:latin typeface="Microsoft JhengHei UI"/>
                <a:cs typeface="Microsoft JhengHei UI"/>
                <a:hlinkClick r:id="rId5" action="ppaction://hlinksldjump"/>
              </a:rPr>
              <a:t>已历经</a:t>
            </a:r>
            <a:r>
              <a:rPr dirty="0" sz="1000" spc="-20" b="1">
                <a:latin typeface="Microsoft JhengHei UI"/>
                <a:cs typeface="Microsoft JhengHei UI"/>
                <a:hlinkClick r:id="rId5" action="ppaction://hlinksldjump"/>
              </a:rPr>
              <a:t>若</a:t>
            </a:r>
            <a:r>
              <a:rPr dirty="0" sz="1000" spc="5" b="1">
                <a:latin typeface="Microsoft JhengHei UI"/>
                <a:cs typeface="Microsoft JhengHei UI"/>
                <a:hlinkClick r:id="rId5" action="ppaction://hlinksldjump"/>
              </a:rPr>
              <a:t>干迭</a:t>
            </a:r>
            <a:r>
              <a:rPr dirty="0" sz="1000" spc="30" b="1">
                <a:latin typeface="Microsoft JhengHei UI"/>
                <a:cs typeface="Microsoft JhengHei UI"/>
                <a:hlinkClick r:id="rId5" action="ppaction://hlinksldjump"/>
              </a:rPr>
              <a:t>代</a:t>
            </a:r>
            <a:r>
              <a:rPr dirty="0" sz="1000" spc="5">
                <a:latin typeface="Arial"/>
                <a:cs typeface="Arial"/>
                <a:hlinkClick r:id="rId5" action="ppaction://hlinksldjump"/>
              </a:rPr>
              <a:t>................................................................</a:t>
            </a:r>
            <a:r>
              <a:rPr dirty="0" sz="1000" spc="-114">
                <a:latin typeface="Arial"/>
                <a:cs typeface="Arial"/>
                <a:hlinkClick r:id="rId5" action="ppaction://hlinksldjump"/>
              </a:rPr>
              <a:t> </a:t>
            </a:r>
            <a:r>
              <a:rPr dirty="0" sz="1000">
                <a:latin typeface="Arial"/>
                <a:cs typeface="Arial"/>
                <a:hlinkClick r:id="rId5" action="ppaction://hlinksldjump"/>
              </a:rPr>
              <a:t>6</a:t>
            </a:r>
            <a:endParaRPr sz="1000">
              <a:latin typeface="Arial"/>
              <a:cs typeface="Arial"/>
            </a:endParaRPr>
          </a:p>
          <a:p>
            <a:pPr marL="152400">
              <a:lnSpc>
                <a:spcPct val="100000"/>
              </a:lnSpc>
              <a:spcBef>
                <a:spcPts val="770"/>
              </a:spcBef>
            </a:pPr>
            <a:r>
              <a:rPr dirty="0" sz="1000" spc="5" b="1">
                <a:latin typeface="Microsoft JhengHei UI"/>
                <a:cs typeface="Microsoft JhengHei UI"/>
                <a:hlinkClick r:id="rId6" action="ppaction://hlinksldjump"/>
              </a:rPr>
              <a:t>从技术角</a:t>
            </a:r>
            <a:r>
              <a:rPr dirty="0" sz="1000" spc="-20" b="1">
                <a:latin typeface="Microsoft JhengHei UI"/>
                <a:cs typeface="Microsoft JhengHei UI"/>
                <a:hlinkClick r:id="rId6" action="ppaction://hlinksldjump"/>
              </a:rPr>
              <a:t>度</a:t>
            </a:r>
            <a:r>
              <a:rPr dirty="0" sz="1000" spc="5" b="1">
                <a:latin typeface="Microsoft JhengHei UI"/>
                <a:cs typeface="Microsoft JhengHei UI"/>
                <a:hlinkClick r:id="rId6" action="ppaction://hlinksldjump"/>
              </a:rPr>
              <a:t>看产</a:t>
            </a:r>
            <a:r>
              <a:rPr dirty="0" sz="1000" spc="-20" b="1">
                <a:latin typeface="Microsoft JhengHei UI"/>
                <a:cs typeface="Microsoft JhengHei UI"/>
                <a:hlinkClick r:id="rId6" action="ppaction://hlinksldjump"/>
              </a:rPr>
              <a:t>品</a:t>
            </a:r>
            <a:r>
              <a:rPr dirty="0" sz="1000" spc="5" b="1">
                <a:latin typeface="Microsoft JhengHei UI"/>
                <a:cs typeface="Microsoft JhengHei UI"/>
                <a:hlinkClick r:id="rId6" action="ppaction://hlinksldjump"/>
              </a:rPr>
              <a:t>，元</a:t>
            </a:r>
            <a:r>
              <a:rPr dirty="0" sz="1000" spc="-20" b="1">
                <a:latin typeface="Microsoft JhengHei UI"/>
                <a:cs typeface="Microsoft JhengHei UI"/>
                <a:hlinkClick r:id="rId6" action="ppaction://hlinksldjump"/>
              </a:rPr>
              <a:t>件</a:t>
            </a:r>
            <a:r>
              <a:rPr dirty="0" sz="1000" spc="5" b="1">
                <a:latin typeface="Microsoft JhengHei UI"/>
                <a:cs typeface="Microsoft JhengHei UI"/>
                <a:hlinkClick r:id="rId6" action="ppaction://hlinksldjump"/>
              </a:rPr>
              <a:t>选择或</a:t>
            </a:r>
            <a:r>
              <a:rPr dirty="0" sz="1000" spc="-20" b="1">
                <a:latin typeface="Microsoft JhengHei UI"/>
                <a:cs typeface="Microsoft JhengHei UI"/>
                <a:hlinkClick r:id="rId6" action="ppaction://hlinksldjump"/>
              </a:rPr>
              <a:t>影</a:t>
            </a:r>
            <a:r>
              <a:rPr dirty="0" sz="1000" spc="5" b="1">
                <a:latin typeface="Microsoft JhengHei UI"/>
                <a:cs typeface="Microsoft JhengHei UI"/>
                <a:hlinkClick r:id="rId6" action="ppaction://hlinksldjump"/>
              </a:rPr>
              <a:t>响产</a:t>
            </a:r>
            <a:r>
              <a:rPr dirty="0" sz="1000" spc="-20" b="1">
                <a:latin typeface="Microsoft JhengHei UI"/>
                <a:cs typeface="Microsoft JhengHei UI"/>
                <a:hlinkClick r:id="rId6" action="ppaction://hlinksldjump"/>
              </a:rPr>
              <a:t>品</a:t>
            </a:r>
            <a:r>
              <a:rPr dirty="0" sz="1000" spc="105" b="1">
                <a:latin typeface="Microsoft JhengHei UI"/>
                <a:cs typeface="Microsoft JhengHei UI"/>
                <a:hlinkClick r:id="rId6" action="ppaction://hlinksldjump"/>
              </a:rPr>
              <a:t>力</a:t>
            </a:r>
            <a:r>
              <a:rPr dirty="0" sz="1000" spc="5">
                <a:latin typeface="Arial"/>
                <a:cs typeface="Arial"/>
                <a:hlinkClick r:id="rId6" action="ppaction://hlinksldjump"/>
              </a:rPr>
              <a:t>.................................................................</a:t>
            </a:r>
            <a:r>
              <a:rPr dirty="0" sz="1000" spc="-35">
                <a:latin typeface="Arial"/>
                <a:cs typeface="Arial"/>
                <a:hlinkClick r:id="rId6" action="ppaction://hlinksldjump"/>
              </a:rPr>
              <a:t> </a:t>
            </a:r>
            <a:r>
              <a:rPr dirty="0" sz="1000">
                <a:latin typeface="Arial"/>
                <a:cs typeface="Arial"/>
                <a:hlinkClick r:id="rId6" action="ppaction://hlinksldjump"/>
              </a:rPr>
              <a:t>8</a:t>
            </a:r>
            <a:endParaRPr sz="1000">
              <a:latin typeface="Arial"/>
              <a:cs typeface="Arial"/>
            </a:endParaRPr>
          </a:p>
          <a:p>
            <a:pPr marL="12700">
              <a:lnSpc>
                <a:spcPct val="100000"/>
              </a:lnSpc>
              <a:spcBef>
                <a:spcPts val="740"/>
              </a:spcBef>
            </a:pPr>
            <a:r>
              <a:rPr dirty="0" sz="1000" spc="5" b="1">
                <a:solidFill>
                  <a:srgbClr val="C00000"/>
                </a:solidFill>
                <a:latin typeface="Microsoft JhengHei UI"/>
                <a:cs typeface="Microsoft JhengHei UI"/>
                <a:hlinkClick r:id="rId7" action="ppaction://hlinksldjump"/>
              </a:rPr>
              <a:t>市场篇</a:t>
            </a:r>
            <a:r>
              <a:rPr dirty="0" sz="1000" spc="-10" b="1">
                <a:solidFill>
                  <a:srgbClr val="C00000"/>
                </a:solidFill>
                <a:latin typeface="Microsoft JhengHei UI"/>
                <a:cs typeface="Microsoft JhengHei UI"/>
                <a:hlinkClick r:id="rId7" action="ppaction://hlinksldjump"/>
              </a:rPr>
              <a:t>：</a:t>
            </a:r>
            <a:r>
              <a:rPr dirty="0" sz="1000" spc="-10" b="1">
                <a:solidFill>
                  <a:srgbClr val="C00000"/>
                </a:solidFill>
                <a:latin typeface="Arial"/>
                <a:cs typeface="Arial"/>
                <a:hlinkClick r:id="rId7" action="ppaction://hlinksldjump"/>
              </a:rPr>
              <a:t>CAR-T</a:t>
            </a:r>
            <a:r>
              <a:rPr dirty="0" sz="1000" spc="-20" b="1">
                <a:solidFill>
                  <a:srgbClr val="C00000"/>
                </a:solidFill>
                <a:latin typeface="Arial"/>
                <a:cs typeface="Arial"/>
                <a:hlinkClick r:id="rId7" action="ppaction://hlinksldjump"/>
              </a:rPr>
              <a:t> </a:t>
            </a:r>
            <a:r>
              <a:rPr dirty="0" sz="1000" spc="5" b="1">
                <a:solidFill>
                  <a:srgbClr val="C00000"/>
                </a:solidFill>
                <a:latin typeface="Microsoft JhengHei UI"/>
                <a:cs typeface="Microsoft JhengHei UI"/>
                <a:hlinkClick r:id="rId7" action="ppaction://hlinksldjump"/>
              </a:rPr>
              <a:t>用于血液瘤</a:t>
            </a:r>
            <a:r>
              <a:rPr dirty="0" sz="1000" spc="-20" b="1">
                <a:solidFill>
                  <a:srgbClr val="C00000"/>
                </a:solidFill>
                <a:latin typeface="Microsoft JhengHei UI"/>
                <a:cs typeface="Microsoft JhengHei UI"/>
                <a:hlinkClick r:id="rId7" action="ppaction://hlinksldjump"/>
              </a:rPr>
              <a:t>疗</a:t>
            </a:r>
            <a:r>
              <a:rPr dirty="0" sz="1000" spc="5" b="1">
                <a:solidFill>
                  <a:srgbClr val="C00000"/>
                </a:solidFill>
                <a:latin typeface="Microsoft JhengHei UI"/>
                <a:cs typeface="Microsoft JhengHei UI"/>
                <a:hlinkClick r:id="rId7" action="ppaction://hlinksldjump"/>
              </a:rPr>
              <a:t>效优</a:t>
            </a:r>
            <a:r>
              <a:rPr dirty="0" sz="1000" spc="105" b="1">
                <a:solidFill>
                  <a:srgbClr val="C00000"/>
                </a:solidFill>
                <a:latin typeface="Microsoft JhengHei UI"/>
                <a:cs typeface="Microsoft JhengHei UI"/>
                <a:hlinkClick r:id="rId7" action="ppaction://hlinksldjump"/>
              </a:rPr>
              <a:t>异</a:t>
            </a:r>
            <a:r>
              <a:rPr dirty="0" sz="1000" spc="5" b="1">
                <a:solidFill>
                  <a:srgbClr val="C00000"/>
                </a:solidFill>
                <a:latin typeface="Arial"/>
                <a:cs typeface="Arial"/>
                <a:hlinkClick r:id="rId7" action="ppaction://hlinksldjump"/>
              </a:rPr>
              <a:t>.................................................................10</a:t>
            </a:r>
            <a:endParaRPr sz="1000">
              <a:latin typeface="Arial"/>
              <a:cs typeface="Arial"/>
            </a:endParaRPr>
          </a:p>
          <a:p>
            <a:pPr marL="152400">
              <a:lnSpc>
                <a:spcPct val="100000"/>
              </a:lnSpc>
              <a:spcBef>
                <a:spcPts val="770"/>
              </a:spcBef>
            </a:pPr>
            <a:r>
              <a:rPr dirty="0" sz="1000" spc="5" b="1">
                <a:latin typeface="Microsoft JhengHei UI"/>
                <a:cs typeface="Microsoft JhengHei UI"/>
                <a:hlinkClick r:id="rId7" action="ppaction://hlinksldjump"/>
              </a:rPr>
              <a:t>中美血液</a:t>
            </a:r>
            <a:r>
              <a:rPr dirty="0" sz="1000" spc="-20" b="1">
                <a:latin typeface="Microsoft JhengHei UI"/>
                <a:cs typeface="Microsoft JhengHei UI"/>
                <a:hlinkClick r:id="rId7" action="ppaction://hlinksldjump"/>
              </a:rPr>
              <a:t>瘤</a:t>
            </a:r>
            <a:r>
              <a:rPr dirty="0" sz="1000" spc="5" b="1">
                <a:latin typeface="Microsoft JhengHei UI"/>
                <a:cs typeface="Microsoft JhengHei UI"/>
                <a:hlinkClick r:id="rId7" action="ppaction://hlinksldjump"/>
              </a:rPr>
              <a:t>预后</a:t>
            </a:r>
            <a:r>
              <a:rPr dirty="0" sz="1000" spc="-20" b="1">
                <a:latin typeface="Microsoft JhengHei UI"/>
                <a:cs typeface="Microsoft JhengHei UI"/>
                <a:hlinkClick r:id="rId7" action="ppaction://hlinksldjump"/>
              </a:rPr>
              <a:t>差</a:t>
            </a:r>
            <a:r>
              <a:rPr dirty="0" sz="1000" spc="5" b="1">
                <a:latin typeface="Microsoft JhengHei UI"/>
                <a:cs typeface="Microsoft JhengHei UI"/>
                <a:hlinkClick r:id="rId7" action="ppaction://hlinksldjump"/>
              </a:rPr>
              <a:t>异大</a:t>
            </a:r>
            <a:r>
              <a:rPr dirty="0" sz="1000" spc="-20" b="1">
                <a:latin typeface="Microsoft JhengHei UI"/>
                <a:cs typeface="Microsoft JhengHei UI"/>
                <a:hlinkClick r:id="rId7" action="ppaction://hlinksldjump"/>
              </a:rPr>
              <a:t>，</a:t>
            </a:r>
            <a:r>
              <a:rPr dirty="0" sz="1000" spc="5" b="1">
                <a:latin typeface="Microsoft JhengHei UI"/>
                <a:cs typeface="Microsoft JhengHei UI"/>
                <a:hlinkClick r:id="rId7" action="ppaction://hlinksldjump"/>
              </a:rPr>
              <a:t>创新疗</a:t>
            </a:r>
            <a:r>
              <a:rPr dirty="0" sz="1000" spc="-20" b="1">
                <a:latin typeface="Microsoft JhengHei UI"/>
                <a:cs typeface="Microsoft JhengHei UI"/>
                <a:hlinkClick r:id="rId7" action="ppaction://hlinksldjump"/>
              </a:rPr>
              <a:t>法</a:t>
            </a:r>
            <a:r>
              <a:rPr dirty="0" sz="1000" spc="5" b="1">
                <a:latin typeface="Microsoft JhengHei UI"/>
                <a:cs typeface="Microsoft JhengHei UI"/>
                <a:hlinkClick r:id="rId7" action="ppaction://hlinksldjump"/>
              </a:rPr>
              <a:t>可改</a:t>
            </a:r>
            <a:r>
              <a:rPr dirty="0" sz="1000" spc="-20" b="1">
                <a:latin typeface="Microsoft JhengHei UI"/>
                <a:cs typeface="Microsoft JhengHei UI"/>
                <a:hlinkClick r:id="rId7" action="ppaction://hlinksldjump"/>
              </a:rPr>
              <a:t>善</a:t>
            </a:r>
            <a:r>
              <a:rPr dirty="0" sz="1000" spc="5" b="1">
                <a:latin typeface="Microsoft JhengHei UI"/>
                <a:cs typeface="Microsoft JhengHei UI"/>
                <a:hlinkClick r:id="rId7" action="ppaction://hlinksldjump"/>
              </a:rPr>
              <a:t>生存</a:t>
            </a:r>
            <a:r>
              <a:rPr dirty="0" sz="1000" spc="-20" b="1">
                <a:latin typeface="Microsoft JhengHei UI"/>
                <a:cs typeface="Microsoft JhengHei UI"/>
                <a:hlinkClick r:id="rId7" action="ppaction://hlinksldjump"/>
              </a:rPr>
              <a:t>时</a:t>
            </a:r>
            <a:r>
              <a:rPr dirty="0" sz="1000" spc="-10" b="1">
                <a:latin typeface="Microsoft JhengHei UI"/>
                <a:cs typeface="Microsoft JhengHei UI"/>
                <a:hlinkClick r:id="rId7" action="ppaction://hlinksldjump"/>
              </a:rPr>
              <a:t>长</a:t>
            </a:r>
            <a:r>
              <a:rPr dirty="0" sz="1000" spc="5">
                <a:latin typeface="Arial"/>
                <a:cs typeface="Arial"/>
                <a:hlinkClick r:id="rId7" action="ppaction://hlinksldjump"/>
              </a:rPr>
              <a:t>.....................................................</a:t>
            </a:r>
            <a:r>
              <a:rPr dirty="0" sz="1000" spc="-30">
                <a:latin typeface="Arial"/>
                <a:cs typeface="Arial"/>
                <a:hlinkClick r:id="rId7" action="ppaction://hlinksldjump"/>
              </a:rPr>
              <a:t> </a:t>
            </a:r>
            <a:r>
              <a:rPr dirty="0" sz="1000" spc="-10">
                <a:latin typeface="Arial"/>
                <a:cs typeface="Arial"/>
                <a:hlinkClick r:id="rId7" action="ppaction://hlinksldjump"/>
              </a:rPr>
              <a:t>10</a:t>
            </a:r>
            <a:endParaRPr sz="1000">
              <a:latin typeface="Arial"/>
              <a:cs typeface="Arial"/>
            </a:endParaRPr>
          </a:p>
          <a:p>
            <a:pPr marL="152400">
              <a:lnSpc>
                <a:spcPct val="100000"/>
              </a:lnSpc>
              <a:spcBef>
                <a:spcPts val="745"/>
              </a:spcBef>
            </a:pPr>
            <a:r>
              <a:rPr dirty="0" sz="1000" spc="5" b="1">
                <a:latin typeface="Microsoft JhengHei UI"/>
                <a:cs typeface="Microsoft JhengHei UI"/>
                <a:hlinkClick r:id="rId7" action="ppaction://hlinksldjump"/>
              </a:rPr>
              <a:t>后线市场</a:t>
            </a:r>
            <a:r>
              <a:rPr dirty="0" sz="1000" spc="-20" b="1">
                <a:latin typeface="Microsoft JhengHei UI"/>
                <a:cs typeface="Microsoft JhengHei UI"/>
                <a:hlinkClick r:id="rId7" action="ppaction://hlinksldjump"/>
              </a:rPr>
              <a:t>稳</a:t>
            </a:r>
            <a:r>
              <a:rPr dirty="0" sz="1000" spc="5" b="1">
                <a:latin typeface="Microsoft JhengHei UI"/>
                <a:cs typeface="Microsoft JhengHei UI"/>
                <a:hlinkClick r:id="rId7" action="ppaction://hlinksldjump"/>
              </a:rPr>
              <a:t>步增</a:t>
            </a:r>
            <a:r>
              <a:rPr dirty="0" sz="1000" spc="-20" b="1">
                <a:latin typeface="Microsoft JhengHei UI"/>
                <a:cs typeface="Microsoft JhengHei UI"/>
                <a:hlinkClick r:id="rId7" action="ppaction://hlinksldjump"/>
              </a:rPr>
              <a:t>长</a:t>
            </a:r>
            <a:r>
              <a:rPr dirty="0" sz="1000" spc="-5" b="1">
                <a:latin typeface="Microsoft JhengHei UI"/>
                <a:cs typeface="Microsoft JhengHei UI"/>
                <a:hlinkClick r:id="rId7" action="ppaction://hlinksldjump"/>
              </a:rPr>
              <a:t>，</a:t>
            </a:r>
            <a:r>
              <a:rPr dirty="0" sz="1000" spc="-5" b="1">
                <a:latin typeface="Arial"/>
                <a:cs typeface="Arial"/>
                <a:hlinkClick r:id="rId7" action="ppaction://hlinksldjump"/>
              </a:rPr>
              <a:t>CAR-T</a:t>
            </a:r>
            <a:r>
              <a:rPr dirty="0" sz="1000" spc="40" b="1">
                <a:latin typeface="Arial"/>
                <a:cs typeface="Arial"/>
                <a:hlinkClick r:id="rId7" action="ppaction://hlinksldjump"/>
              </a:rPr>
              <a:t> </a:t>
            </a:r>
            <a:r>
              <a:rPr dirty="0" sz="1000" spc="5" b="1">
                <a:latin typeface="Microsoft JhengHei UI"/>
                <a:cs typeface="Microsoft JhengHei UI"/>
                <a:hlinkClick r:id="rId7" action="ppaction://hlinksldjump"/>
              </a:rPr>
              <a:t>疗法向</a:t>
            </a:r>
            <a:r>
              <a:rPr dirty="0" sz="1000" spc="-20" b="1">
                <a:latin typeface="Microsoft JhengHei UI"/>
                <a:cs typeface="Microsoft JhengHei UI"/>
                <a:hlinkClick r:id="rId7" action="ppaction://hlinksldjump"/>
              </a:rPr>
              <a:t>前</a:t>
            </a:r>
            <a:r>
              <a:rPr dirty="0" sz="1000" spc="5" b="1">
                <a:latin typeface="Microsoft JhengHei UI"/>
                <a:cs typeface="Microsoft JhengHei UI"/>
                <a:hlinkClick r:id="rId7" action="ppaction://hlinksldjump"/>
              </a:rPr>
              <a:t>线迈</a:t>
            </a:r>
            <a:r>
              <a:rPr dirty="0" sz="1000" spc="30" b="1">
                <a:latin typeface="Microsoft JhengHei UI"/>
                <a:cs typeface="Microsoft JhengHei UI"/>
                <a:hlinkClick r:id="rId7" action="ppaction://hlinksldjump"/>
              </a:rPr>
              <a:t>进</a:t>
            </a:r>
            <a:r>
              <a:rPr dirty="0" sz="1000" spc="5">
                <a:latin typeface="Arial"/>
                <a:cs typeface="Arial"/>
                <a:hlinkClick r:id="rId7" action="ppaction://hlinksldjump"/>
              </a:rPr>
              <a:t>..............................................................</a:t>
            </a:r>
            <a:r>
              <a:rPr dirty="0" sz="1000" spc="-85">
                <a:latin typeface="Arial"/>
                <a:cs typeface="Arial"/>
                <a:hlinkClick r:id="rId7" action="ppaction://hlinksldjump"/>
              </a:rPr>
              <a:t> </a:t>
            </a:r>
            <a:r>
              <a:rPr dirty="0" sz="1000" spc="-10">
                <a:latin typeface="Arial"/>
                <a:cs typeface="Arial"/>
                <a:hlinkClick r:id="rId7" action="ppaction://hlinksldjump"/>
              </a:rPr>
              <a:t>10</a:t>
            </a:r>
            <a:endParaRPr sz="1000">
              <a:latin typeface="Arial"/>
              <a:cs typeface="Arial"/>
            </a:endParaRPr>
          </a:p>
          <a:p>
            <a:pPr marL="152400">
              <a:lnSpc>
                <a:spcPct val="100000"/>
              </a:lnSpc>
              <a:spcBef>
                <a:spcPts val="770"/>
              </a:spcBef>
            </a:pPr>
            <a:r>
              <a:rPr dirty="0" sz="1000" spc="5" b="1">
                <a:latin typeface="Microsoft JhengHei UI"/>
                <a:cs typeface="Microsoft JhengHei UI"/>
                <a:hlinkClick r:id="rId8" action="ppaction://hlinksldjump"/>
              </a:rPr>
              <a:t>靶点选择</a:t>
            </a:r>
            <a:r>
              <a:rPr dirty="0" sz="1000" spc="-20" b="1">
                <a:latin typeface="Microsoft JhengHei UI"/>
                <a:cs typeface="Microsoft JhengHei UI"/>
                <a:hlinkClick r:id="rId8" action="ppaction://hlinksldjump"/>
              </a:rPr>
              <a:t>决</a:t>
            </a:r>
            <a:r>
              <a:rPr dirty="0" sz="1000" spc="5" b="1">
                <a:latin typeface="Microsoft JhengHei UI"/>
                <a:cs typeface="Microsoft JhengHei UI"/>
                <a:hlinkClick r:id="rId8" action="ppaction://hlinksldjump"/>
              </a:rPr>
              <a:t>定市</a:t>
            </a:r>
            <a:r>
              <a:rPr dirty="0" sz="1000" spc="-20" b="1">
                <a:latin typeface="Microsoft JhengHei UI"/>
                <a:cs typeface="Microsoft JhengHei UI"/>
                <a:hlinkClick r:id="rId8" action="ppaction://hlinksldjump"/>
              </a:rPr>
              <a:t>场</a:t>
            </a:r>
            <a:r>
              <a:rPr dirty="0" sz="1000" spc="5" b="1">
                <a:latin typeface="Microsoft JhengHei UI"/>
                <a:cs typeface="Microsoft JhengHei UI"/>
                <a:hlinkClick r:id="rId8" action="ppaction://hlinksldjump"/>
              </a:rPr>
              <a:t>规模 </a:t>
            </a:r>
            <a:r>
              <a:rPr dirty="0" sz="1000" spc="5">
                <a:latin typeface="Arial"/>
                <a:cs typeface="Arial"/>
                <a:hlinkClick r:id="rId8" action="ppaction://hlinksldjump"/>
              </a:rPr>
              <a:t>..............................................................................................</a:t>
            </a:r>
            <a:r>
              <a:rPr dirty="0" sz="1000" spc="-45">
                <a:latin typeface="Arial"/>
                <a:cs typeface="Arial"/>
                <a:hlinkClick r:id="rId8" action="ppaction://hlinksldjump"/>
              </a:rPr>
              <a:t> </a:t>
            </a:r>
            <a:r>
              <a:rPr dirty="0" sz="1000" spc="-10">
                <a:latin typeface="Arial"/>
                <a:cs typeface="Arial"/>
                <a:hlinkClick r:id="rId8" action="ppaction://hlinksldjump"/>
              </a:rPr>
              <a:t>12</a:t>
            </a:r>
            <a:endParaRPr sz="1000">
              <a:latin typeface="Arial"/>
              <a:cs typeface="Arial"/>
            </a:endParaRPr>
          </a:p>
          <a:p>
            <a:pPr marL="12700">
              <a:lnSpc>
                <a:spcPct val="100000"/>
              </a:lnSpc>
              <a:spcBef>
                <a:spcPts val="745"/>
              </a:spcBef>
            </a:pPr>
            <a:r>
              <a:rPr dirty="0" sz="1000" spc="5" b="1">
                <a:solidFill>
                  <a:srgbClr val="C00000"/>
                </a:solidFill>
                <a:latin typeface="Microsoft JhengHei UI"/>
                <a:cs typeface="Microsoft JhengHei UI"/>
                <a:hlinkClick r:id="rId9" action="ppaction://hlinksldjump"/>
              </a:rPr>
              <a:t>血液瘤篇：</a:t>
            </a:r>
            <a:r>
              <a:rPr dirty="0" sz="1000" spc="20" b="1">
                <a:solidFill>
                  <a:srgbClr val="C00000"/>
                </a:solidFill>
                <a:latin typeface="Microsoft JhengHei UI"/>
                <a:cs typeface="Microsoft JhengHei UI"/>
                <a:hlinkClick r:id="rId9" action="ppaction://hlinksldjump"/>
              </a:rPr>
              <a:t> </a:t>
            </a:r>
            <a:r>
              <a:rPr dirty="0" sz="1000" spc="-10" b="1">
                <a:solidFill>
                  <a:srgbClr val="C00000"/>
                </a:solidFill>
                <a:latin typeface="Arial"/>
                <a:cs typeface="Arial"/>
                <a:hlinkClick r:id="rId9" action="ppaction://hlinksldjump"/>
              </a:rPr>
              <a:t>CAR-T</a:t>
            </a:r>
            <a:r>
              <a:rPr dirty="0" sz="1000" spc="-20" b="1">
                <a:solidFill>
                  <a:srgbClr val="C00000"/>
                </a:solidFill>
                <a:latin typeface="Arial"/>
                <a:cs typeface="Arial"/>
                <a:hlinkClick r:id="rId9" action="ppaction://hlinksldjump"/>
              </a:rPr>
              <a:t> </a:t>
            </a:r>
            <a:r>
              <a:rPr dirty="0" sz="1000" spc="5" b="1">
                <a:solidFill>
                  <a:srgbClr val="C00000"/>
                </a:solidFill>
                <a:latin typeface="Microsoft JhengHei UI"/>
                <a:cs typeface="Microsoft JhengHei UI"/>
                <a:hlinkClick r:id="rId9" action="ppaction://hlinksldjump"/>
              </a:rPr>
              <a:t>治疗</a:t>
            </a:r>
            <a:r>
              <a:rPr dirty="0" sz="1000" spc="-20" b="1">
                <a:solidFill>
                  <a:srgbClr val="C00000"/>
                </a:solidFill>
                <a:latin typeface="Microsoft JhengHei UI"/>
                <a:cs typeface="Microsoft JhengHei UI"/>
                <a:hlinkClick r:id="rId9" action="ppaction://hlinksldjump"/>
              </a:rPr>
              <a:t>优</a:t>
            </a:r>
            <a:r>
              <a:rPr dirty="0" sz="1000" spc="5" b="1">
                <a:solidFill>
                  <a:srgbClr val="C00000"/>
                </a:solidFill>
                <a:latin typeface="Microsoft JhengHei UI"/>
                <a:cs typeface="Microsoft JhengHei UI"/>
                <a:hlinkClick r:id="rId9" action="ppaction://hlinksldjump"/>
              </a:rPr>
              <a:t>势明显</a:t>
            </a:r>
            <a:r>
              <a:rPr dirty="0" sz="1000" spc="-20" b="1">
                <a:solidFill>
                  <a:srgbClr val="C00000"/>
                </a:solidFill>
                <a:latin typeface="Microsoft JhengHei UI"/>
                <a:cs typeface="Microsoft JhengHei UI"/>
                <a:hlinkClick r:id="rId9" action="ppaction://hlinksldjump"/>
              </a:rPr>
              <a:t>，</a:t>
            </a:r>
            <a:r>
              <a:rPr dirty="0" sz="1000" spc="5" b="1">
                <a:solidFill>
                  <a:srgbClr val="C00000"/>
                </a:solidFill>
                <a:latin typeface="Microsoft JhengHei UI"/>
                <a:cs typeface="Microsoft JhengHei UI"/>
                <a:hlinkClick r:id="rId9" action="ppaction://hlinksldjump"/>
              </a:rPr>
              <a:t>适应</a:t>
            </a:r>
            <a:r>
              <a:rPr dirty="0" sz="1000" spc="-20" b="1">
                <a:solidFill>
                  <a:srgbClr val="C00000"/>
                </a:solidFill>
                <a:latin typeface="Microsoft JhengHei UI"/>
                <a:cs typeface="Microsoft JhengHei UI"/>
                <a:hlinkClick r:id="rId9" action="ppaction://hlinksldjump"/>
              </a:rPr>
              <a:t>症</a:t>
            </a:r>
            <a:r>
              <a:rPr dirty="0" sz="1000" spc="5" b="1">
                <a:solidFill>
                  <a:srgbClr val="C00000"/>
                </a:solidFill>
                <a:latin typeface="Microsoft JhengHei UI"/>
                <a:cs typeface="Microsoft JhengHei UI"/>
                <a:hlinkClick r:id="rId9" action="ppaction://hlinksldjump"/>
              </a:rPr>
              <a:t>持续</a:t>
            </a:r>
            <a:r>
              <a:rPr dirty="0" sz="1000" spc="-20" b="1">
                <a:solidFill>
                  <a:srgbClr val="C00000"/>
                </a:solidFill>
                <a:latin typeface="Microsoft JhengHei UI"/>
                <a:cs typeface="Microsoft JhengHei UI"/>
                <a:hlinkClick r:id="rId9" action="ppaction://hlinksldjump"/>
              </a:rPr>
              <a:t>拓</a:t>
            </a:r>
            <a:r>
              <a:rPr dirty="0" sz="1000" spc="180" b="1">
                <a:solidFill>
                  <a:srgbClr val="C00000"/>
                </a:solidFill>
                <a:latin typeface="Microsoft JhengHei UI"/>
                <a:cs typeface="Microsoft JhengHei UI"/>
                <a:hlinkClick r:id="rId9" action="ppaction://hlinksldjump"/>
              </a:rPr>
              <a:t>展</a:t>
            </a:r>
            <a:r>
              <a:rPr dirty="0" sz="1000" spc="5" b="1">
                <a:solidFill>
                  <a:srgbClr val="C00000"/>
                </a:solidFill>
                <a:latin typeface="Arial"/>
                <a:cs typeface="Arial"/>
                <a:hlinkClick r:id="rId9" action="ppaction://hlinksldjump"/>
              </a:rPr>
              <a:t>...........................................16</a:t>
            </a:r>
            <a:endParaRPr sz="1000">
              <a:latin typeface="Arial"/>
              <a:cs typeface="Arial"/>
            </a:endParaRPr>
          </a:p>
          <a:p>
            <a:pPr marL="152400">
              <a:lnSpc>
                <a:spcPct val="100000"/>
              </a:lnSpc>
              <a:spcBef>
                <a:spcPts val="765"/>
              </a:spcBef>
            </a:pPr>
            <a:r>
              <a:rPr dirty="0" sz="1000" spc="-5" b="1">
                <a:latin typeface="Arial"/>
                <a:cs typeface="Arial"/>
                <a:hlinkClick r:id="rId9" action="ppaction://hlinksldjump"/>
              </a:rPr>
              <a:t>CD19</a:t>
            </a:r>
            <a:r>
              <a:rPr dirty="0" sz="1000" spc="5" b="1">
                <a:latin typeface="Arial"/>
                <a:cs typeface="Arial"/>
                <a:hlinkClick r:id="rId9" action="ppaction://hlinksldjump"/>
              </a:rPr>
              <a:t> </a:t>
            </a:r>
            <a:r>
              <a:rPr dirty="0" sz="1000" spc="-10" b="1">
                <a:latin typeface="Arial"/>
                <a:cs typeface="Arial"/>
                <a:hlinkClick r:id="rId9" action="ppaction://hlinksldjump"/>
              </a:rPr>
              <a:t>CAR-T</a:t>
            </a:r>
            <a:r>
              <a:rPr dirty="0" sz="1000" spc="-25" b="1">
                <a:latin typeface="Arial"/>
                <a:cs typeface="Arial"/>
                <a:hlinkClick r:id="rId9" action="ppaction://hlinksldjump"/>
              </a:rPr>
              <a:t> </a:t>
            </a:r>
            <a:r>
              <a:rPr dirty="0" sz="1000" spc="5" b="1">
                <a:latin typeface="Microsoft JhengHei UI"/>
                <a:cs typeface="Microsoft JhengHei UI"/>
                <a:hlinkClick r:id="rId9" action="ppaction://hlinksldjump"/>
              </a:rPr>
              <a:t>后线治疗</a:t>
            </a:r>
            <a:r>
              <a:rPr dirty="0" sz="1000" spc="25" b="1">
                <a:latin typeface="Microsoft JhengHei UI"/>
                <a:cs typeface="Microsoft JhengHei UI"/>
                <a:hlinkClick r:id="rId9" action="ppaction://hlinksldjump"/>
              </a:rPr>
              <a:t> </a:t>
            </a:r>
            <a:r>
              <a:rPr dirty="0" sz="1000" b="1">
                <a:latin typeface="Arial"/>
                <a:cs typeface="Arial"/>
                <a:hlinkClick r:id="rId9" action="ppaction://hlinksldjump"/>
              </a:rPr>
              <a:t>r/r</a:t>
            </a:r>
            <a:r>
              <a:rPr dirty="0" sz="1000" spc="-20" b="1">
                <a:latin typeface="Arial"/>
                <a:cs typeface="Arial"/>
                <a:hlinkClick r:id="rId9" action="ppaction://hlinksldjump"/>
              </a:rPr>
              <a:t> </a:t>
            </a:r>
            <a:r>
              <a:rPr dirty="0" sz="1000" spc="-5" b="1">
                <a:latin typeface="Arial"/>
                <a:cs typeface="Arial"/>
                <a:hlinkClick r:id="rId9" action="ppaction://hlinksldjump"/>
              </a:rPr>
              <a:t>LBCL</a:t>
            </a:r>
            <a:r>
              <a:rPr dirty="0" sz="1000" spc="-45" b="1">
                <a:latin typeface="Arial"/>
                <a:cs typeface="Arial"/>
                <a:hlinkClick r:id="rId9" action="ppaction://hlinksldjump"/>
              </a:rPr>
              <a:t> </a:t>
            </a:r>
            <a:r>
              <a:rPr dirty="0" sz="1000" spc="5" b="1">
                <a:latin typeface="Microsoft JhengHei UI"/>
                <a:cs typeface="Microsoft JhengHei UI"/>
                <a:hlinkClick r:id="rId9" action="ppaction://hlinksldjump"/>
              </a:rPr>
              <a:t>疗效优势显著</a:t>
            </a:r>
            <a:r>
              <a:rPr dirty="0" sz="1000" spc="25" b="1">
                <a:latin typeface="Microsoft JhengHei UI"/>
                <a:cs typeface="Microsoft JhengHei UI"/>
                <a:hlinkClick r:id="rId9" action="ppaction://hlinksldjump"/>
              </a:rPr>
              <a:t> </a:t>
            </a:r>
            <a:r>
              <a:rPr dirty="0" sz="1000" spc="5" b="1">
                <a:latin typeface="Microsoft JhengHei UI"/>
                <a:cs typeface="Microsoft JhengHei UI"/>
                <a:hlinkClick r:id="rId9" action="ppaction://hlinksldjump"/>
              </a:rPr>
              <a:t>，</a:t>
            </a:r>
            <a:r>
              <a:rPr dirty="0" sz="1000" spc="-20" b="1">
                <a:latin typeface="Microsoft JhengHei UI"/>
                <a:cs typeface="Microsoft JhengHei UI"/>
                <a:hlinkClick r:id="rId9" action="ppaction://hlinksldjump"/>
              </a:rPr>
              <a:t>长期</a:t>
            </a:r>
            <a:r>
              <a:rPr dirty="0" sz="1000" spc="5" b="1">
                <a:latin typeface="Microsoft JhengHei UI"/>
                <a:cs typeface="Microsoft JhengHei UI"/>
                <a:hlinkClick r:id="rId9" action="ppaction://hlinksldjump"/>
              </a:rPr>
              <a:t>随访现治</a:t>
            </a:r>
            <a:r>
              <a:rPr dirty="0" sz="1000" spc="-20" b="1">
                <a:latin typeface="Microsoft JhengHei UI"/>
                <a:cs typeface="Microsoft JhengHei UI"/>
                <a:hlinkClick r:id="rId9" action="ppaction://hlinksldjump"/>
              </a:rPr>
              <a:t>愈</a:t>
            </a:r>
            <a:r>
              <a:rPr dirty="0" sz="1000" spc="5" b="1">
                <a:latin typeface="Microsoft JhengHei UI"/>
                <a:cs typeface="Microsoft JhengHei UI"/>
                <a:hlinkClick r:id="rId9" action="ppaction://hlinksldjump"/>
              </a:rPr>
              <a:t>潜力</a:t>
            </a:r>
            <a:r>
              <a:rPr dirty="0" sz="1000" spc="-5" b="1">
                <a:latin typeface="Microsoft JhengHei UI"/>
                <a:cs typeface="Microsoft JhengHei UI"/>
                <a:hlinkClick r:id="rId9" action="ppaction://hlinksldjump"/>
              </a:rPr>
              <a:t> </a:t>
            </a:r>
            <a:r>
              <a:rPr dirty="0" sz="1000" spc="5">
                <a:latin typeface="Arial"/>
                <a:cs typeface="Arial"/>
                <a:hlinkClick r:id="rId9" action="ppaction://hlinksldjump"/>
              </a:rPr>
              <a:t>.....................</a:t>
            </a:r>
            <a:r>
              <a:rPr dirty="0" sz="1000" spc="-120">
                <a:latin typeface="Arial"/>
                <a:cs typeface="Arial"/>
                <a:hlinkClick r:id="rId9" action="ppaction://hlinksldjump"/>
              </a:rPr>
              <a:t> </a:t>
            </a:r>
            <a:r>
              <a:rPr dirty="0" sz="1000" spc="-10">
                <a:latin typeface="Arial"/>
                <a:cs typeface="Arial"/>
                <a:hlinkClick r:id="rId9" action="ppaction://hlinksldjump"/>
              </a:rPr>
              <a:t>16</a:t>
            </a:r>
            <a:endParaRPr sz="1000">
              <a:latin typeface="Arial"/>
              <a:cs typeface="Arial"/>
            </a:endParaRPr>
          </a:p>
          <a:p>
            <a:pPr marL="152400">
              <a:lnSpc>
                <a:spcPct val="100000"/>
              </a:lnSpc>
              <a:spcBef>
                <a:spcPts val="750"/>
              </a:spcBef>
            </a:pPr>
            <a:r>
              <a:rPr dirty="0" sz="1000" spc="-5" b="1">
                <a:latin typeface="Arial"/>
                <a:cs typeface="Arial"/>
                <a:hlinkClick r:id="rId10" action="ppaction://hlinksldjump"/>
              </a:rPr>
              <a:t>Yescarta</a:t>
            </a:r>
            <a:r>
              <a:rPr dirty="0" sz="1000" spc="-25" b="1">
                <a:latin typeface="Arial"/>
                <a:cs typeface="Arial"/>
                <a:hlinkClick r:id="rId10" action="ppaction://hlinksldjump"/>
              </a:rPr>
              <a:t> </a:t>
            </a:r>
            <a:r>
              <a:rPr dirty="0" sz="1000" spc="5" b="1">
                <a:latin typeface="Microsoft JhengHei UI"/>
                <a:cs typeface="Microsoft JhengHei UI"/>
                <a:hlinkClick r:id="rId10" action="ppaction://hlinksldjump"/>
              </a:rPr>
              <a:t>首个获</a:t>
            </a:r>
            <a:r>
              <a:rPr dirty="0" sz="1000" spc="245" b="1">
                <a:latin typeface="Microsoft JhengHei UI"/>
                <a:cs typeface="Microsoft JhengHei UI"/>
                <a:hlinkClick r:id="rId10" action="ppaction://hlinksldjump"/>
              </a:rPr>
              <a:t>批</a:t>
            </a:r>
            <a:r>
              <a:rPr dirty="0" sz="1000" b="1">
                <a:latin typeface="Arial"/>
                <a:cs typeface="Arial"/>
                <a:hlinkClick r:id="rId10" action="ppaction://hlinksldjump"/>
              </a:rPr>
              <a:t>LBCL</a:t>
            </a:r>
            <a:r>
              <a:rPr dirty="0" sz="1000" spc="-25" b="1">
                <a:latin typeface="Arial"/>
                <a:cs typeface="Arial"/>
                <a:hlinkClick r:id="rId10" action="ppaction://hlinksldjump"/>
              </a:rPr>
              <a:t> </a:t>
            </a:r>
            <a:r>
              <a:rPr dirty="0" sz="1000" spc="5" b="1">
                <a:latin typeface="Microsoft JhengHei UI"/>
                <a:cs typeface="Microsoft JhengHei UI"/>
                <a:hlinkClick r:id="rId10" action="ppaction://hlinksldjump"/>
              </a:rPr>
              <a:t>前线治</a:t>
            </a:r>
            <a:r>
              <a:rPr dirty="0" sz="1000" spc="-20" b="1">
                <a:latin typeface="Microsoft JhengHei UI"/>
                <a:cs typeface="Microsoft JhengHei UI"/>
                <a:hlinkClick r:id="rId10" action="ppaction://hlinksldjump"/>
              </a:rPr>
              <a:t>疗</a:t>
            </a:r>
            <a:r>
              <a:rPr dirty="0" sz="1000" spc="-5" b="1">
                <a:latin typeface="Microsoft JhengHei UI"/>
                <a:cs typeface="Microsoft JhengHei UI"/>
                <a:hlinkClick r:id="rId10" action="ppaction://hlinksldjump"/>
              </a:rPr>
              <a:t>，</a:t>
            </a:r>
            <a:r>
              <a:rPr dirty="0" sz="1000" spc="-5" b="1">
                <a:latin typeface="Arial"/>
                <a:cs typeface="Arial"/>
                <a:hlinkClick r:id="rId10" action="ppaction://hlinksldjump"/>
              </a:rPr>
              <a:t>Kymriah</a:t>
            </a:r>
            <a:r>
              <a:rPr dirty="0" sz="1000" spc="-35" b="1">
                <a:latin typeface="Arial"/>
                <a:cs typeface="Arial"/>
                <a:hlinkClick r:id="rId10" action="ppaction://hlinksldjump"/>
              </a:rPr>
              <a:t> </a:t>
            </a:r>
            <a:r>
              <a:rPr dirty="0" sz="1000" spc="5" b="1">
                <a:latin typeface="Microsoft JhengHei UI"/>
                <a:cs typeface="Microsoft JhengHei UI"/>
                <a:hlinkClick r:id="rId10" action="ppaction://hlinksldjump"/>
              </a:rPr>
              <a:t>面临</a:t>
            </a:r>
            <a:r>
              <a:rPr dirty="0" sz="1000" spc="-20" b="1">
                <a:latin typeface="Microsoft JhengHei UI"/>
                <a:cs typeface="Microsoft JhengHei UI"/>
                <a:hlinkClick r:id="rId10" action="ppaction://hlinksldjump"/>
              </a:rPr>
              <a:t>生</a:t>
            </a:r>
            <a:r>
              <a:rPr dirty="0" sz="1000" spc="5" b="1">
                <a:latin typeface="Microsoft JhengHei UI"/>
                <a:cs typeface="Microsoft JhengHei UI"/>
                <a:hlinkClick r:id="rId10" action="ppaction://hlinksldjump"/>
              </a:rPr>
              <a:t>产环节挑</a:t>
            </a:r>
            <a:r>
              <a:rPr dirty="0" sz="1000" spc="75" b="1">
                <a:latin typeface="Microsoft JhengHei UI"/>
                <a:cs typeface="Microsoft JhengHei UI"/>
                <a:hlinkClick r:id="rId10" action="ppaction://hlinksldjump"/>
              </a:rPr>
              <a:t>战</a:t>
            </a:r>
            <a:r>
              <a:rPr dirty="0" sz="1000" spc="5">
                <a:latin typeface="Arial"/>
                <a:cs typeface="Arial"/>
                <a:hlinkClick r:id="rId10" action="ppaction://hlinksldjump"/>
              </a:rPr>
              <a:t>.............................</a:t>
            </a:r>
            <a:r>
              <a:rPr dirty="0" sz="1000" spc="-110">
                <a:latin typeface="Arial"/>
                <a:cs typeface="Arial"/>
                <a:hlinkClick r:id="rId10" action="ppaction://hlinksldjump"/>
              </a:rPr>
              <a:t> </a:t>
            </a:r>
            <a:r>
              <a:rPr dirty="0" sz="1000" spc="-10">
                <a:latin typeface="Arial"/>
                <a:cs typeface="Arial"/>
                <a:hlinkClick r:id="rId10" action="ppaction://hlinksldjump"/>
              </a:rPr>
              <a:t>19</a:t>
            </a:r>
            <a:endParaRPr sz="1000">
              <a:latin typeface="Arial"/>
              <a:cs typeface="Arial"/>
            </a:endParaRPr>
          </a:p>
          <a:p>
            <a:pPr marL="152400">
              <a:lnSpc>
                <a:spcPct val="100000"/>
              </a:lnSpc>
              <a:spcBef>
                <a:spcPts val="765"/>
              </a:spcBef>
            </a:pPr>
            <a:r>
              <a:rPr dirty="0" sz="1000" spc="-5" b="1">
                <a:latin typeface="Arial"/>
                <a:cs typeface="Arial"/>
                <a:hlinkClick r:id="rId11" action="ppaction://hlinksldjump"/>
              </a:rPr>
              <a:t>CD19</a:t>
            </a:r>
            <a:r>
              <a:rPr dirty="0" sz="1000" spc="10" b="1">
                <a:latin typeface="Arial"/>
                <a:cs typeface="Arial"/>
                <a:hlinkClick r:id="rId11" action="ppaction://hlinksldjump"/>
              </a:rPr>
              <a:t> </a:t>
            </a:r>
            <a:r>
              <a:rPr dirty="0" sz="1000" spc="-10" b="1">
                <a:latin typeface="Arial"/>
                <a:cs typeface="Arial"/>
                <a:hlinkClick r:id="rId11" action="ppaction://hlinksldjump"/>
              </a:rPr>
              <a:t>CAR-T</a:t>
            </a:r>
            <a:r>
              <a:rPr dirty="0" sz="1000" spc="-20" b="1">
                <a:latin typeface="Arial"/>
                <a:cs typeface="Arial"/>
                <a:hlinkClick r:id="rId11" action="ppaction://hlinksldjump"/>
              </a:rPr>
              <a:t> </a:t>
            </a:r>
            <a:r>
              <a:rPr dirty="0" sz="1000" spc="5" b="1">
                <a:latin typeface="Microsoft JhengHei UI"/>
                <a:cs typeface="Microsoft JhengHei UI"/>
                <a:hlinkClick r:id="rId11" action="ppaction://hlinksldjump"/>
              </a:rPr>
              <a:t>对于</a:t>
            </a:r>
            <a:r>
              <a:rPr dirty="0" sz="1000" spc="20" b="1">
                <a:latin typeface="Microsoft JhengHei UI"/>
                <a:cs typeface="Microsoft JhengHei UI"/>
                <a:hlinkClick r:id="rId11" action="ppaction://hlinksldjump"/>
              </a:rPr>
              <a:t> </a:t>
            </a:r>
            <a:r>
              <a:rPr dirty="0" sz="1000" b="1">
                <a:latin typeface="Arial"/>
                <a:cs typeface="Arial"/>
                <a:hlinkClick r:id="rId11" action="ppaction://hlinksldjump"/>
              </a:rPr>
              <a:t>NHL/</a:t>
            </a:r>
            <a:r>
              <a:rPr dirty="0" sz="1000" spc="5" b="1">
                <a:latin typeface="Arial"/>
                <a:cs typeface="Arial"/>
                <a:hlinkClick r:id="rId11" action="ppaction://hlinksldjump"/>
              </a:rPr>
              <a:t> </a:t>
            </a:r>
            <a:r>
              <a:rPr dirty="0" sz="1000" spc="-5" b="1">
                <a:latin typeface="Arial"/>
                <a:cs typeface="Arial"/>
                <a:hlinkClick r:id="rId11" action="ppaction://hlinksldjump"/>
              </a:rPr>
              <a:t>B-ALL</a:t>
            </a:r>
            <a:r>
              <a:rPr dirty="0" sz="1000" spc="-45" b="1">
                <a:latin typeface="Arial"/>
                <a:cs typeface="Arial"/>
                <a:hlinkClick r:id="rId11" action="ppaction://hlinksldjump"/>
              </a:rPr>
              <a:t> </a:t>
            </a:r>
            <a:r>
              <a:rPr dirty="0" sz="1000" spc="5" b="1">
                <a:latin typeface="Microsoft JhengHei UI"/>
                <a:cs typeface="Microsoft JhengHei UI"/>
                <a:hlinkClick r:id="rId11" action="ppaction://hlinksldjump"/>
              </a:rPr>
              <a:t>广泛有效</a:t>
            </a:r>
            <a:r>
              <a:rPr dirty="0" sz="1000" spc="-20" b="1">
                <a:latin typeface="Microsoft JhengHei UI"/>
                <a:cs typeface="Microsoft JhengHei UI"/>
                <a:hlinkClick r:id="rId11" action="ppaction://hlinksldjump"/>
              </a:rPr>
              <a:t>，</a:t>
            </a:r>
            <a:r>
              <a:rPr dirty="0" sz="1000" spc="5" b="1">
                <a:latin typeface="Microsoft JhengHei UI"/>
                <a:cs typeface="Microsoft JhengHei UI"/>
                <a:hlinkClick r:id="rId11" action="ppaction://hlinksldjump"/>
              </a:rPr>
              <a:t>进一</a:t>
            </a:r>
            <a:r>
              <a:rPr dirty="0" sz="1000" spc="-20" b="1">
                <a:latin typeface="Microsoft JhengHei UI"/>
                <a:cs typeface="Microsoft JhengHei UI"/>
                <a:hlinkClick r:id="rId11" action="ppaction://hlinksldjump"/>
              </a:rPr>
              <a:t>步</a:t>
            </a:r>
            <a:r>
              <a:rPr dirty="0" sz="1000" spc="5" b="1">
                <a:latin typeface="Microsoft JhengHei UI"/>
                <a:cs typeface="Microsoft JhengHei UI"/>
                <a:hlinkClick r:id="rId11" action="ppaction://hlinksldjump"/>
              </a:rPr>
              <a:t>拓</a:t>
            </a:r>
            <a:r>
              <a:rPr dirty="0" sz="1000" spc="-20" b="1">
                <a:latin typeface="Microsoft JhengHei UI"/>
                <a:cs typeface="Microsoft JhengHei UI"/>
                <a:hlinkClick r:id="rId11" action="ppaction://hlinksldjump"/>
              </a:rPr>
              <a:t>展</a:t>
            </a:r>
            <a:r>
              <a:rPr dirty="0" sz="1000" spc="5" b="1">
                <a:latin typeface="Microsoft JhengHei UI"/>
                <a:cs typeface="Microsoft JhengHei UI"/>
                <a:hlinkClick r:id="rId11" action="ppaction://hlinksldjump"/>
              </a:rPr>
              <a:t>适应症版图</a:t>
            </a:r>
            <a:r>
              <a:rPr dirty="0" sz="1000" spc="-70" b="1">
                <a:latin typeface="Microsoft JhengHei UI"/>
                <a:cs typeface="Microsoft JhengHei UI"/>
                <a:hlinkClick r:id="rId11" action="ppaction://hlinksldjump"/>
              </a:rPr>
              <a:t> </a:t>
            </a:r>
            <a:r>
              <a:rPr dirty="0" sz="1000" spc="5">
                <a:latin typeface="Arial"/>
                <a:cs typeface="Arial"/>
                <a:hlinkClick r:id="rId11" action="ppaction://hlinksldjump"/>
              </a:rPr>
              <a:t>...........................</a:t>
            </a:r>
            <a:r>
              <a:rPr dirty="0" sz="1000" spc="-114">
                <a:latin typeface="Arial"/>
                <a:cs typeface="Arial"/>
                <a:hlinkClick r:id="rId11" action="ppaction://hlinksldjump"/>
              </a:rPr>
              <a:t> </a:t>
            </a:r>
            <a:r>
              <a:rPr dirty="0" sz="1000" spc="-10">
                <a:latin typeface="Arial"/>
                <a:cs typeface="Arial"/>
                <a:hlinkClick r:id="rId11" action="ppaction://hlinksldjump"/>
              </a:rPr>
              <a:t>22</a:t>
            </a:r>
            <a:endParaRPr sz="1000">
              <a:latin typeface="Arial"/>
              <a:cs typeface="Arial"/>
            </a:endParaRPr>
          </a:p>
          <a:p>
            <a:pPr marL="152400">
              <a:lnSpc>
                <a:spcPct val="100000"/>
              </a:lnSpc>
              <a:spcBef>
                <a:spcPts val="745"/>
              </a:spcBef>
            </a:pPr>
            <a:r>
              <a:rPr dirty="0" sz="1000" spc="5" b="1">
                <a:latin typeface="Microsoft JhengHei UI"/>
                <a:cs typeface="Microsoft JhengHei UI"/>
                <a:hlinkClick r:id="rId12" action="ppaction://hlinksldjump"/>
              </a:rPr>
              <a:t>成立合资</a:t>
            </a:r>
            <a:r>
              <a:rPr dirty="0" sz="1000" spc="-20" b="1">
                <a:latin typeface="Microsoft JhengHei UI"/>
                <a:cs typeface="Microsoft JhengHei UI"/>
                <a:hlinkClick r:id="rId12" action="ppaction://hlinksldjump"/>
              </a:rPr>
              <a:t>公</a:t>
            </a:r>
            <a:r>
              <a:rPr dirty="0" sz="1000" spc="5" b="1">
                <a:latin typeface="Microsoft JhengHei UI"/>
                <a:cs typeface="Microsoft JhengHei UI"/>
                <a:hlinkClick r:id="rId12" action="ppaction://hlinksldjump"/>
              </a:rPr>
              <a:t>司进</a:t>
            </a:r>
            <a:r>
              <a:rPr dirty="0" sz="1000" spc="-20" b="1">
                <a:latin typeface="Microsoft JhengHei UI"/>
                <a:cs typeface="Microsoft JhengHei UI"/>
                <a:hlinkClick r:id="rId12" action="ppaction://hlinksldjump"/>
              </a:rPr>
              <a:t>行</a:t>
            </a:r>
            <a:r>
              <a:rPr dirty="0" sz="1000" spc="5" b="1">
                <a:latin typeface="Microsoft JhengHei UI"/>
                <a:cs typeface="Microsoft JhengHei UI"/>
                <a:hlinkClick r:id="rId12" action="ppaction://hlinksldjump"/>
              </a:rPr>
              <a:t>技术</a:t>
            </a:r>
            <a:r>
              <a:rPr dirty="0" sz="1000" spc="-20" b="1">
                <a:latin typeface="Microsoft JhengHei UI"/>
                <a:cs typeface="Microsoft JhengHei UI"/>
                <a:hlinkClick r:id="rId12" action="ppaction://hlinksldjump"/>
              </a:rPr>
              <a:t>落</a:t>
            </a:r>
            <a:r>
              <a:rPr dirty="0" sz="1000" spc="5" b="1">
                <a:latin typeface="Microsoft JhengHei UI"/>
                <a:cs typeface="Microsoft JhengHei UI"/>
                <a:hlinkClick r:id="rId12" action="ppaction://hlinksldjump"/>
              </a:rPr>
              <a:t>地，国</a:t>
            </a:r>
            <a:r>
              <a:rPr dirty="0" sz="1000" spc="-20" b="1">
                <a:latin typeface="Microsoft JhengHei UI"/>
                <a:cs typeface="Microsoft JhengHei UI"/>
                <a:hlinkClick r:id="rId12" action="ppaction://hlinksldjump"/>
              </a:rPr>
              <a:t>内</a:t>
            </a:r>
            <a:r>
              <a:rPr dirty="0" sz="1000" spc="5" b="1">
                <a:latin typeface="Microsoft JhengHei UI"/>
                <a:cs typeface="Microsoft JhengHei UI"/>
                <a:hlinkClick r:id="rId12" action="ppaction://hlinksldjump"/>
              </a:rPr>
              <a:t>已有两</a:t>
            </a:r>
            <a:r>
              <a:rPr dirty="0" sz="1000" spc="250" b="1">
                <a:latin typeface="Microsoft JhengHei UI"/>
                <a:cs typeface="Microsoft JhengHei UI"/>
                <a:hlinkClick r:id="rId12" action="ppaction://hlinksldjump"/>
              </a:rPr>
              <a:t>款</a:t>
            </a:r>
            <a:r>
              <a:rPr dirty="0" sz="1000" spc="-5" b="1">
                <a:latin typeface="Arial"/>
                <a:cs typeface="Arial"/>
                <a:hlinkClick r:id="rId12" action="ppaction://hlinksldjump"/>
              </a:rPr>
              <a:t>CD19</a:t>
            </a:r>
            <a:r>
              <a:rPr dirty="0" sz="1000" spc="25" b="1">
                <a:latin typeface="Arial"/>
                <a:cs typeface="Arial"/>
                <a:hlinkClick r:id="rId12" action="ppaction://hlinksldjump"/>
              </a:rPr>
              <a:t> </a:t>
            </a:r>
            <a:r>
              <a:rPr dirty="0" sz="1000" spc="-15" b="1">
                <a:latin typeface="Arial"/>
                <a:cs typeface="Arial"/>
                <a:hlinkClick r:id="rId12" action="ppaction://hlinksldjump"/>
              </a:rPr>
              <a:t>CAR-T</a:t>
            </a:r>
            <a:r>
              <a:rPr dirty="0" sz="1000" b="1">
                <a:latin typeface="Arial"/>
                <a:cs typeface="Arial"/>
                <a:hlinkClick r:id="rId12" action="ppaction://hlinksldjump"/>
              </a:rPr>
              <a:t> </a:t>
            </a:r>
            <a:r>
              <a:rPr dirty="0" sz="1000" spc="5" b="1">
                <a:latin typeface="Microsoft JhengHei UI"/>
                <a:cs typeface="Microsoft JhengHei UI"/>
                <a:hlinkClick r:id="rId12" action="ppaction://hlinksldjump"/>
              </a:rPr>
              <a:t>获批上</a:t>
            </a:r>
            <a:r>
              <a:rPr dirty="0" sz="1000" spc="30" b="1">
                <a:latin typeface="Microsoft JhengHei UI"/>
                <a:cs typeface="Microsoft JhengHei UI"/>
                <a:hlinkClick r:id="rId12" action="ppaction://hlinksldjump"/>
              </a:rPr>
              <a:t>市</a:t>
            </a:r>
            <a:r>
              <a:rPr dirty="0" sz="1000" spc="5">
                <a:latin typeface="Arial"/>
                <a:cs typeface="Arial"/>
                <a:hlinkClick r:id="rId12" action="ppaction://hlinksldjump"/>
              </a:rPr>
              <a:t>...........................</a:t>
            </a:r>
            <a:r>
              <a:rPr dirty="0" sz="1000" spc="-110">
                <a:latin typeface="Arial"/>
                <a:cs typeface="Arial"/>
                <a:hlinkClick r:id="rId12" action="ppaction://hlinksldjump"/>
              </a:rPr>
              <a:t> </a:t>
            </a:r>
            <a:r>
              <a:rPr dirty="0" sz="1000" spc="-10">
                <a:latin typeface="Arial"/>
                <a:cs typeface="Arial"/>
                <a:hlinkClick r:id="rId12" action="ppaction://hlinksldjump"/>
              </a:rPr>
              <a:t>24</a:t>
            </a:r>
            <a:endParaRPr sz="1000">
              <a:latin typeface="Arial"/>
              <a:cs typeface="Arial"/>
            </a:endParaRPr>
          </a:p>
          <a:p>
            <a:pPr marL="152400">
              <a:lnSpc>
                <a:spcPct val="100000"/>
              </a:lnSpc>
              <a:spcBef>
                <a:spcPts val="770"/>
              </a:spcBef>
            </a:pPr>
            <a:r>
              <a:rPr dirty="0" sz="1000" b="1">
                <a:latin typeface="Arial"/>
                <a:cs typeface="Arial"/>
                <a:hlinkClick r:id="rId13" action="ppaction://hlinksldjump"/>
              </a:rPr>
              <a:t>BCMA</a:t>
            </a:r>
            <a:r>
              <a:rPr dirty="0" sz="1000" spc="5" b="1">
                <a:latin typeface="Arial"/>
                <a:cs typeface="Arial"/>
                <a:hlinkClick r:id="rId13" action="ppaction://hlinksldjump"/>
              </a:rPr>
              <a:t> </a:t>
            </a:r>
            <a:r>
              <a:rPr dirty="0" sz="1000" spc="-5" b="1">
                <a:latin typeface="Arial"/>
                <a:cs typeface="Arial"/>
                <a:hlinkClick r:id="rId13" action="ppaction://hlinksldjump"/>
              </a:rPr>
              <a:t>CAR-T</a:t>
            </a:r>
            <a:r>
              <a:rPr dirty="0" sz="1000" b="1">
                <a:latin typeface="Arial"/>
                <a:cs typeface="Arial"/>
                <a:hlinkClick r:id="rId13" action="ppaction://hlinksldjump"/>
              </a:rPr>
              <a:t> </a:t>
            </a:r>
            <a:r>
              <a:rPr dirty="0" sz="1000" spc="5" b="1">
                <a:latin typeface="Microsoft JhengHei UI"/>
                <a:cs typeface="Microsoft JhengHei UI"/>
                <a:hlinkClick r:id="rId13" action="ppaction://hlinksldjump"/>
              </a:rPr>
              <a:t>角逐后线</a:t>
            </a:r>
            <a:r>
              <a:rPr dirty="0" sz="1000" spc="-20" b="1">
                <a:latin typeface="Microsoft JhengHei UI"/>
                <a:cs typeface="Microsoft JhengHei UI"/>
                <a:hlinkClick r:id="rId13" action="ppaction://hlinksldjump"/>
              </a:rPr>
              <a:t>多</a:t>
            </a:r>
            <a:r>
              <a:rPr dirty="0" sz="1000" spc="5" b="1">
                <a:latin typeface="Microsoft JhengHei UI"/>
                <a:cs typeface="Microsoft JhengHei UI"/>
                <a:hlinkClick r:id="rId13" action="ppaction://hlinksldjump"/>
              </a:rPr>
              <a:t>发性</a:t>
            </a:r>
            <a:r>
              <a:rPr dirty="0" sz="1000" spc="-20" b="1">
                <a:latin typeface="Microsoft JhengHei UI"/>
                <a:cs typeface="Microsoft JhengHei UI"/>
                <a:hlinkClick r:id="rId13" action="ppaction://hlinksldjump"/>
              </a:rPr>
              <a:t>骨</a:t>
            </a:r>
            <a:r>
              <a:rPr dirty="0" sz="1000" spc="5" b="1">
                <a:latin typeface="Microsoft JhengHei UI"/>
                <a:cs typeface="Microsoft JhengHei UI"/>
                <a:hlinkClick r:id="rId13" action="ppaction://hlinksldjump"/>
              </a:rPr>
              <a:t>髓瘤治</a:t>
            </a:r>
            <a:r>
              <a:rPr dirty="0" sz="1000" spc="-20" b="1">
                <a:latin typeface="Microsoft JhengHei UI"/>
                <a:cs typeface="Microsoft JhengHei UI"/>
                <a:hlinkClick r:id="rId13" action="ppaction://hlinksldjump"/>
              </a:rPr>
              <a:t>疗</a:t>
            </a:r>
            <a:r>
              <a:rPr dirty="0" sz="1000" spc="5" b="1">
                <a:latin typeface="Microsoft JhengHei UI"/>
                <a:cs typeface="Microsoft JhengHei UI"/>
                <a:hlinkClick r:id="rId13" action="ppaction://hlinksldjump"/>
              </a:rPr>
              <a:t>市场</a:t>
            </a:r>
            <a:r>
              <a:rPr dirty="0" sz="1000" spc="-25" b="1">
                <a:latin typeface="Microsoft JhengHei UI"/>
                <a:cs typeface="Microsoft JhengHei UI"/>
                <a:hlinkClick r:id="rId13" action="ppaction://hlinksldjump"/>
              </a:rPr>
              <a:t> </a:t>
            </a:r>
            <a:r>
              <a:rPr dirty="0" sz="1000" spc="5">
                <a:latin typeface="Arial"/>
                <a:cs typeface="Arial"/>
                <a:hlinkClick r:id="rId13" action="ppaction://hlinksldjump"/>
              </a:rPr>
              <a:t>.........................................................</a:t>
            </a:r>
            <a:r>
              <a:rPr dirty="0" sz="1000" spc="-110">
                <a:latin typeface="Arial"/>
                <a:cs typeface="Arial"/>
                <a:hlinkClick r:id="rId13" action="ppaction://hlinksldjump"/>
              </a:rPr>
              <a:t> </a:t>
            </a:r>
            <a:r>
              <a:rPr dirty="0" sz="1000" spc="-10">
                <a:latin typeface="Arial"/>
                <a:cs typeface="Arial"/>
                <a:hlinkClick r:id="rId13" action="ppaction://hlinksldjump"/>
              </a:rPr>
              <a:t>25</a:t>
            </a:r>
            <a:endParaRPr sz="1000">
              <a:latin typeface="Arial"/>
              <a:cs typeface="Arial"/>
            </a:endParaRPr>
          </a:p>
          <a:p>
            <a:pPr marL="12700">
              <a:lnSpc>
                <a:spcPct val="100000"/>
              </a:lnSpc>
              <a:spcBef>
                <a:spcPts val="745"/>
              </a:spcBef>
            </a:pPr>
            <a:r>
              <a:rPr dirty="0" sz="1000" spc="5" b="1">
                <a:solidFill>
                  <a:srgbClr val="C00000"/>
                </a:solidFill>
                <a:latin typeface="Microsoft JhengHei UI"/>
                <a:cs typeface="Microsoft JhengHei UI"/>
                <a:hlinkClick r:id="rId14" action="ppaction://hlinksldjump"/>
              </a:rPr>
              <a:t>实体瘤篇</a:t>
            </a:r>
            <a:r>
              <a:rPr dirty="0" sz="1000" spc="-20" b="1">
                <a:solidFill>
                  <a:srgbClr val="C00000"/>
                </a:solidFill>
                <a:latin typeface="Microsoft JhengHei UI"/>
                <a:cs typeface="Microsoft JhengHei UI"/>
                <a:hlinkClick r:id="rId14" action="ppaction://hlinksldjump"/>
              </a:rPr>
              <a:t>：</a:t>
            </a:r>
            <a:r>
              <a:rPr dirty="0" sz="1000" spc="5" b="1">
                <a:solidFill>
                  <a:srgbClr val="C00000"/>
                </a:solidFill>
                <a:latin typeface="Microsoft JhengHei UI"/>
                <a:cs typeface="Microsoft JhengHei UI"/>
                <a:hlinkClick r:id="rId14" action="ppaction://hlinksldjump"/>
              </a:rPr>
              <a:t>寻找</a:t>
            </a:r>
            <a:r>
              <a:rPr dirty="0" sz="1000" spc="-20" b="1">
                <a:solidFill>
                  <a:srgbClr val="C00000"/>
                </a:solidFill>
                <a:latin typeface="Microsoft JhengHei UI"/>
                <a:cs typeface="Microsoft JhengHei UI"/>
                <a:hlinkClick r:id="rId14" action="ppaction://hlinksldjump"/>
              </a:rPr>
              <a:t>理</a:t>
            </a:r>
            <a:r>
              <a:rPr dirty="0" sz="1000" spc="5" b="1">
                <a:solidFill>
                  <a:srgbClr val="C00000"/>
                </a:solidFill>
                <a:latin typeface="Microsoft JhengHei UI"/>
                <a:cs typeface="Microsoft JhengHei UI"/>
                <a:hlinkClick r:id="rId14" action="ppaction://hlinksldjump"/>
              </a:rPr>
              <a:t>想靶</a:t>
            </a:r>
            <a:r>
              <a:rPr dirty="0" sz="1000" spc="-20" b="1">
                <a:solidFill>
                  <a:srgbClr val="C00000"/>
                </a:solidFill>
                <a:latin typeface="Microsoft JhengHei UI"/>
                <a:cs typeface="Microsoft JhengHei UI"/>
                <a:hlinkClick r:id="rId14" action="ppaction://hlinksldjump"/>
              </a:rPr>
              <a:t>抗</a:t>
            </a:r>
            <a:r>
              <a:rPr dirty="0" sz="1000" spc="5" b="1">
                <a:solidFill>
                  <a:srgbClr val="C00000"/>
                </a:solidFill>
                <a:latin typeface="Microsoft JhengHei UI"/>
                <a:cs typeface="Microsoft JhengHei UI"/>
                <a:hlinkClick r:id="rId14" action="ppaction://hlinksldjump"/>
              </a:rPr>
              <a:t>原</a:t>
            </a:r>
            <a:r>
              <a:rPr dirty="0" sz="1000" spc="-5" b="1">
                <a:solidFill>
                  <a:srgbClr val="C00000"/>
                </a:solidFill>
                <a:latin typeface="Microsoft JhengHei UI"/>
                <a:cs typeface="Microsoft JhengHei UI"/>
                <a:hlinkClick r:id="rId14" action="ppaction://hlinksldjump"/>
              </a:rPr>
              <a:t>，</a:t>
            </a:r>
            <a:r>
              <a:rPr dirty="0" sz="1000" spc="-5" b="1">
                <a:solidFill>
                  <a:srgbClr val="C00000"/>
                </a:solidFill>
                <a:latin typeface="Arial"/>
                <a:cs typeface="Arial"/>
                <a:hlinkClick r:id="rId14" action="ppaction://hlinksldjump"/>
              </a:rPr>
              <a:t>CAR-T</a:t>
            </a:r>
            <a:r>
              <a:rPr dirty="0" sz="1000" spc="-30" b="1">
                <a:solidFill>
                  <a:srgbClr val="C00000"/>
                </a:solidFill>
                <a:latin typeface="Arial"/>
                <a:cs typeface="Arial"/>
                <a:hlinkClick r:id="rId14" action="ppaction://hlinksldjump"/>
              </a:rPr>
              <a:t> </a:t>
            </a:r>
            <a:r>
              <a:rPr dirty="0" sz="1000" spc="5" b="1">
                <a:solidFill>
                  <a:srgbClr val="C00000"/>
                </a:solidFill>
                <a:latin typeface="Microsoft JhengHei UI"/>
                <a:cs typeface="Microsoft JhengHei UI"/>
                <a:hlinkClick r:id="rId14" action="ppaction://hlinksldjump"/>
              </a:rPr>
              <a:t>积极</a:t>
            </a:r>
            <a:r>
              <a:rPr dirty="0" sz="1000" spc="-20" b="1">
                <a:solidFill>
                  <a:srgbClr val="C00000"/>
                </a:solidFill>
                <a:latin typeface="Microsoft JhengHei UI"/>
                <a:cs typeface="Microsoft JhengHei UI"/>
                <a:hlinkClick r:id="rId14" action="ppaction://hlinksldjump"/>
              </a:rPr>
              <a:t>探</a:t>
            </a:r>
            <a:r>
              <a:rPr dirty="0" sz="1000" spc="5" b="1">
                <a:solidFill>
                  <a:srgbClr val="C00000"/>
                </a:solidFill>
                <a:latin typeface="Microsoft JhengHei UI"/>
                <a:cs typeface="Microsoft JhengHei UI"/>
                <a:hlinkClick r:id="rId14" action="ppaction://hlinksldjump"/>
              </a:rPr>
              <a:t>索实体</a:t>
            </a:r>
            <a:r>
              <a:rPr dirty="0" sz="1000" spc="-20" b="1">
                <a:solidFill>
                  <a:srgbClr val="C00000"/>
                </a:solidFill>
                <a:latin typeface="Microsoft JhengHei UI"/>
                <a:cs typeface="Microsoft JhengHei UI"/>
                <a:hlinkClick r:id="rId14" action="ppaction://hlinksldjump"/>
              </a:rPr>
              <a:t>瘤适</a:t>
            </a:r>
            <a:r>
              <a:rPr dirty="0" sz="1000" spc="5" b="1">
                <a:solidFill>
                  <a:srgbClr val="C00000"/>
                </a:solidFill>
                <a:latin typeface="Microsoft JhengHei UI"/>
                <a:cs typeface="Microsoft JhengHei UI"/>
                <a:hlinkClick r:id="rId14" action="ppaction://hlinksldjump"/>
              </a:rPr>
              <a:t>应</a:t>
            </a:r>
            <a:r>
              <a:rPr dirty="0" sz="1000" spc="195" b="1">
                <a:solidFill>
                  <a:srgbClr val="C00000"/>
                </a:solidFill>
                <a:latin typeface="Microsoft JhengHei UI"/>
                <a:cs typeface="Microsoft JhengHei UI"/>
                <a:hlinkClick r:id="rId14" action="ppaction://hlinksldjump"/>
              </a:rPr>
              <a:t>症</a:t>
            </a:r>
            <a:r>
              <a:rPr dirty="0" sz="1000" spc="5" b="1">
                <a:solidFill>
                  <a:srgbClr val="C00000"/>
                </a:solidFill>
                <a:latin typeface="Arial"/>
                <a:cs typeface="Arial"/>
                <a:hlinkClick r:id="rId14" action="ppaction://hlinksldjump"/>
              </a:rPr>
              <a:t>..............................</a:t>
            </a:r>
            <a:r>
              <a:rPr dirty="0" sz="1000" spc="-195" b="1">
                <a:solidFill>
                  <a:srgbClr val="C00000"/>
                </a:solidFill>
                <a:latin typeface="Arial"/>
                <a:cs typeface="Arial"/>
                <a:hlinkClick r:id="rId14" action="ppaction://hlinksldjump"/>
              </a:rPr>
              <a:t> </a:t>
            </a:r>
            <a:r>
              <a:rPr dirty="0" sz="1000" spc="-10" b="1">
                <a:solidFill>
                  <a:srgbClr val="C00000"/>
                </a:solidFill>
                <a:latin typeface="Arial"/>
                <a:cs typeface="Arial"/>
                <a:hlinkClick r:id="rId14" action="ppaction://hlinksldjump"/>
              </a:rPr>
              <a:t>32</a:t>
            </a:r>
            <a:endParaRPr sz="1000">
              <a:latin typeface="Arial"/>
              <a:cs typeface="Arial"/>
            </a:endParaRPr>
          </a:p>
          <a:p>
            <a:pPr marL="152400">
              <a:lnSpc>
                <a:spcPct val="100000"/>
              </a:lnSpc>
              <a:spcBef>
                <a:spcPts val="765"/>
              </a:spcBef>
            </a:pPr>
            <a:r>
              <a:rPr dirty="0" sz="1000" spc="5" b="1">
                <a:latin typeface="Microsoft JhengHei UI"/>
                <a:cs typeface="Microsoft JhengHei UI"/>
                <a:hlinkClick r:id="rId14" action="ppaction://hlinksldjump"/>
              </a:rPr>
              <a:t>道阻且难</a:t>
            </a:r>
            <a:r>
              <a:rPr dirty="0" sz="1000" spc="-10" b="1">
                <a:latin typeface="Microsoft JhengHei UI"/>
                <a:cs typeface="Microsoft JhengHei UI"/>
                <a:hlinkClick r:id="rId14" action="ppaction://hlinksldjump"/>
              </a:rPr>
              <a:t>，</a:t>
            </a:r>
            <a:r>
              <a:rPr dirty="0" sz="1000" spc="-10" b="1">
                <a:latin typeface="Arial"/>
                <a:cs typeface="Arial"/>
                <a:hlinkClick r:id="rId14" action="ppaction://hlinksldjump"/>
              </a:rPr>
              <a:t>CAR-T</a:t>
            </a:r>
            <a:r>
              <a:rPr dirty="0" sz="1000" spc="25" b="1">
                <a:latin typeface="Arial"/>
                <a:cs typeface="Arial"/>
                <a:hlinkClick r:id="rId14" action="ppaction://hlinksldjump"/>
              </a:rPr>
              <a:t> </a:t>
            </a:r>
            <a:r>
              <a:rPr dirty="0" sz="1000" spc="5" b="1">
                <a:latin typeface="Microsoft JhengHei UI"/>
                <a:cs typeface="Microsoft JhengHei UI"/>
                <a:hlinkClick r:id="rId14" action="ppaction://hlinksldjump"/>
              </a:rPr>
              <a:t>用于实体</a:t>
            </a:r>
            <a:r>
              <a:rPr dirty="0" sz="1000" spc="-20" b="1">
                <a:latin typeface="Microsoft JhengHei UI"/>
                <a:cs typeface="Microsoft JhengHei UI"/>
                <a:hlinkClick r:id="rId14" action="ppaction://hlinksldjump"/>
              </a:rPr>
              <a:t>瘤</a:t>
            </a:r>
            <a:r>
              <a:rPr dirty="0" sz="1000" spc="5" b="1">
                <a:latin typeface="Microsoft JhengHei UI"/>
                <a:cs typeface="Microsoft JhengHei UI"/>
                <a:hlinkClick r:id="rId14" action="ppaction://hlinksldjump"/>
              </a:rPr>
              <a:t>治疗</a:t>
            </a:r>
            <a:r>
              <a:rPr dirty="0" sz="1000" spc="-20" b="1">
                <a:latin typeface="Microsoft JhengHei UI"/>
                <a:cs typeface="Microsoft JhengHei UI"/>
                <a:hlinkClick r:id="rId14" action="ppaction://hlinksldjump"/>
              </a:rPr>
              <a:t>需</a:t>
            </a:r>
            <a:r>
              <a:rPr dirty="0" sz="1000" spc="5" b="1">
                <a:latin typeface="Microsoft JhengHei UI"/>
                <a:cs typeface="Microsoft JhengHei UI"/>
                <a:hlinkClick r:id="rId14" action="ppaction://hlinksldjump"/>
              </a:rPr>
              <a:t>要克</a:t>
            </a:r>
            <a:r>
              <a:rPr dirty="0" sz="1000" spc="-20" b="1">
                <a:latin typeface="Microsoft JhengHei UI"/>
                <a:cs typeface="Microsoft JhengHei UI"/>
                <a:hlinkClick r:id="rId14" action="ppaction://hlinksldjump"/>
              </a:rPr>
              <a:t>服</a:t>
            </a:r>
            <a:r>
              <a:rPr dirty="0" sz="1000" spc="5" b="1">
                <a:latin typeface="Microsoft JhengHei UI"/>
                <a:cs typeface="Microsoft JhengHei UI"/>
                <a:hlinkClick r:id="rId14" action="ppaction://hlinksldjump"/>
              </a:rPr>
              <a:t>若干难</a:t>
            </a:r>
            <a:r>
              <a:rPr dirty="0" sz="1000" spc="60" b="1">
                <a:latin typeface="Microsoft JhengHei UI"/>
                <a:cs typeface="Microsoft JhengHei UI"/>
                <a:hlinkClick r:id="rId14" action="ppaction://hlinksldjump"/>
              </a:rPr>
              <a:t>题</a:t>
            </a:r>
            <a:r>
              <a:rPr dirty="0" sz="1000" spc="5">
                <a:latin typeface="Arial"/>
                <a:cs typeface="Arial"/>
                <a:hlinkClick r:id="rId14" action="ppaction://hlinksldjump"/>
              </a:rPr>
              <a:t>................................................</a:t>
            </a:r>
            <a:r>
              <a:rPr dirty="0" sz="1000" spc="-95">
                <a:latin typeface="Arial"/>
                <a:cs typeface="Arial"/>
                <a:hlinkClick r:id="rId14" action="ppaction://hlinksldjump"/>
              </a:rPr>
              <a:t> </a:t>
            </a:r>
            <a:r>
              <a:rPr dirty="0" sz="1000" spc="-10">
                <a:latin typeface="Arial"/>
                <a:cs typeface="Arial"/>
                <a:hlinkClick r:id="rId14" action="ppaction://hlinksldjump"/>
              </a:rPr>
              <a:t>32</a:t>
            </a:r>
            <a:endParaRPr sz="1000">
              <a:latin typeface="Arial"/>
              <a:cs typeface="Arial"/>
            </a:endParaRPr>
          </a:p>
          <a:p>
            <a:pPr marL="152400">
              <a:lnSpc>
                <a:spcPct val="100000"/>
              </a:lnSpc>
              <a:spcBef>
                <a:spcPts val="745"/>
              </a:spcBef>
            </a:pPr>
            <a:r>
              <a:rPr dirty="0" sz="1000" spc="5" b="1">
                <a:latin typeface="Microsoft JhengHei UI"/>
                <a:cs typeface="Microsoft JhengHei UI"/>
                <a:hlinkClick r:id="rId15" action="ppaction://hlinksldjump"/>
              </a:rPr>
              <a:t>高潜力实</a:t>
            </a:r>
            <a:r>
              <a:rPr dirty="0" sz="1000" spc="-20" b="1">
                <a:latin typeface="Microsoft JhengHei UI"/>
                <a:cs typeface="Microsoft JhengHei UI"/>
                <a:hlinkClick r:id="rId15" action="ppaction://hlinksldjump"/>
              </a:rPr>
              <a:t>体</a:t>
            </a:r>
            <a:r>
              <a:rPr dirty="0" sz="1000" spc="5" b="1">
                <a:latin typeface="Microsoft JhengHei UI"/>
                <a:cs typeface="Microsoft JhengHei UI"/>
                <a:hlinkClick r:id="rId15" action="ppaction://hlinksldjump"/>
              </a:rPr>
              <a:t>瘤靶</a:t>
            </a:r>
            <a:r>
              <a:rPr dirty="0" sz="1000" spc="-20" b="1">
                <a:latin typeface="Microsoft JhengHei UI"/>
                <a:cs typeface="Microsoft JhengHei UI"/>
                <a:hlinkClick r:id="rId15" action="ppaction://hlinksldjump"/>
              </a:rPr>
              <a:t>点</a:t>
            </a:r>
            <a:r>
              <a:rPr dirty="0" sz="1000" spc="5" b="1">
                <a:latin typeface="Microsoft JhengHei UI"/>
                <a:cs typeface="Microsoft JhengHei UI"/>
                <a:hlinkClick r:id="rId15" action="ppaction://hlinksldjump"/>
              </a:rPr>
              <a:t>浮出</a:t>
            </a:r>
            <a:r>
              <a:rPr dirty="0" sz="1000" spc="-20" b="1">
                <a:latin typeface="Microsoft JhengHei UI"/>
                <a:cs typeface="Microsoft JhengHei UI"/>
                <a:hlinkClick r:id="rId15" action="ppaction://hlinksldjump"/>
              </a:rPr>
              <a:t>水</a:t>
            </a:r>
            <a:r>
              <a:rPr dirty="0" sz="1000" spc="5" b="1">
                <a:latin typeface="Microsoft JhengHei UI"/>
                <a:cs typeface="Microsoft JhengHei UI"/>
                <a:hlinkClick r:id="rId15" action="ppaction://hlinksldjump"/>
              </a:rPr>
              <a:t>面</a:t>
            </a:r>
            <a:r>
              <a:rPr dirty="0" sz="1000" spc="30" b="1">
                <a:latin typeface="Microsoft JhengHei UI"/>
                <a:cs typeface="Microsoft JhengHei UI"/>
                <a:hlinkClick r:id="rId15" action="ppaction://hlinksldjump"/>
              </a:rPr>
              <a:t> </a:t>
            </a:r>
            <a:r>
              <a:rPr dirty="0" sz="1000" spc="5">
                <a:latin typeface="Arial"/>
                <a:cs typeface="Arial"/>
                <a:hlinkClick r:id="rId15" action="ppaction://hlinksldjump"/>
              </a:rPr>
              <a:t>.......................................................................................</a:t>
            </a:r>
            <a:r>
              <a:rPr dirty="0" sz="1000" spc="-60">
                <a:latin typeface="Arial"/>
                <a:cs typeface="Arial"/>
                <a:hlinkClick r:id="rId15" action="ppaction://hlinksldjump"/>
              </a:rPr>
              <a:t> </a:t>
            </a:r>
            <a:r>
              <a:rPr dirty="0" sz="1000" spc="-10">
                <a:latin typeface="Arial"/>
                <a:cs typeface="Arial"/>
                <a:hlinkClick r:id="rId15" action="ppaction://hlinksldjump"/>
              </a:rPr>
              <a:t>33</a:t>
            </a:r>
            <a:endParaRPr sz="1000">
              <a:latin typeface="Arial"/>
              <a:cs typeface="Arial"/>
            </a:endParaRPr>
          </a:p>
          <a:p>
            <a:pPr marL="152400">
              <a:lnSpc>
                <a:spcPct val="100000"/>
              </a:lnSpc>
              <a:spcBef>
                <a:spcPts val="770"/>
              </a:spcBef>
            </a:pPr>
            <a:r>
              <a:rPr dirty="0" sz="1000" b="1">
                <a:latin typeface="Arial"/>
                <a:cs typeface="Arial"/>
                <a:hlinkClick r:id="rId16" action="ppaction://hlinksldjump"/>
              </a:rPr>
              <a:t>CLDN</a:t>
            </a:r>
            <a:r>
              <a:rPr dirty="0" sz="1000" spc="25" b="1">
                <a:latin typeface="Arial"/>
                <a:cs typeface="Arial"/>
                <a:hlinkClick r:id="rId16" action="ppaction://hlinksldjump"/>
              </a:rPr>
              <a:t> </a:t>
            </a:r>
            <a:r>
              <a:rPr dirty="0" sz="1000" b="1">
                <a:latin typeface="Arial"/>
                <a:cs typeface="Arial"/>
                <a:hlinkClick r:id="rId16" action="ppaction://hlinksldjump"/>
              </a:rPr>
              <a:t>18.2</a:t>
            </a:r>
            <a:r>
              <a:rPr dirty="0" sz="1000" spc="-40" b="1">
                <a:latin typeface="Arial"/>
                <a:cs typeface="Arial"/>
                <a:hlinkClick r:id="rId16" action="ppaction://hlinksldjump"/>
              </a:rPr>
              <a:t> </a:t>
            </a:r>
            <a:r>
              <a:rPr dirty="0" sz="1000" spc="5" b="1">
                <a:latin typeface="Microsoft JhengHei UI"/>
                <a:cs typeface="Microsoft JhengHei UI"/>
                <a:hlinkClick r:id="rId16" action="ppaction://hlinksldjump"/>
              </a:rPr>
              <a:t>靶点极具潜</a:t>
            </a:r>
            <a:r>
              <a:rPr dirty="0" sz="1000" spc="-20" b="1">
                <a:latin typeface="Microsoft JhengHei UI"/>
                <a:cs typeface="Microsoft JhengHei UI"/>
                <a:hlinkClick r:id="rId16" action="ppaction://hlinksldjump"/>
              </a:rPr>
              <a:t>力</a:t>
            </a:r>
            <a:r>
              <a:rPr dirty="0" sz="1000" spc="5" b="1">
                <a:latin typeface="Microsoft JhengHei UI"/>
                <a:cs typeface="Microsoft JhengHei UI"/>
                <a:hlinkClick r:id="rId16" action="ppaction://hlinksldjump"/>
              </a:rPr>
              <a:t>，有</a:t>
            </a:r>
            <a:r>
              <a:rPr dirty="0" sz="1000" spc="-20" b="1">
                <a:latin typeface="Microsoft JhengHei UI"/>
                <a:cs typeface="Microsoft JhengHei UI"/>
                <a:hlinkClick r:id="rId16" action="ppaction://hlinksldjump"/>
              </a:rPr>
              <a:t>望</a:t>
            </a:r>
            <a:r>
              <a:rPr dirty="0" sz="1000" spc="5" b="1">
                <a:latin typeface="Microsoft JhengHei UI"/>
                <a:cs typeface="Microsoft JhengHei UI"/>
                <a:hlinkClick r:id="rId16" action="ppaction://hlinksldjump"/>
              </a:rPr>
              <a:t>率先</a:t>
            </a:r>
            <a:r>
              <a:rPr dirty="0" sz="1000" spc="-20" b="1">
                <a:latin typeface="Microsoft JhengHei UI"/>
                <a:cs typeface="Microsoft JhengHei UI"/>
                <a:hlinkClick r:id="rId16" action="ppaction://hlinksldjump"/>
              </a:rPr>
              <a:t>突</a:t>
            </a:r>
            <a:r>
              <a:rPr dirty="0" sz="1000" spc="5" b="1">
                <a:latin typeface="Microsoft JhengHei UI"/>
                <a:cs typeface="Microsoft JhengHei UI"/>
                <a:hlinkClick r:id="rId16" action="ppaction://hlinksldjump"/>
              </a:rPr>
              <a:t>破胃癌</a:t>
            </a:r>
            <a:r>
              <a:rPr dirty="0" sz="1000" spc="-20" b="1">
                <a:latin typeface="Microsoft JhengHei UI"/>
                <a:cs typeface="Microsoft JhengHei UI"/>
                <a:hlinkClick r:id="rId16" action="ppaction://hlinksldjump"/>
              </a:rPr>
              <a:t>适</a:t>
            </a:r>
            <a:r>
              <a:rPr dirty="0" sz="1000" spc="5" b="1">
                <a:latin typeface="Microsoft JhengHei UI"/>
                <a:cs typeface="Microsoft JhengHei UI"/>
                <a:hlinkClick r:id="rId16" action="ppaction://hlinksldjump"/>
              </a:rPr>
              <a:t>应症</a:t>
            </a:r>
            <a:r>
              <a:rPr dirty="0" sz="1000" spc="-65" b="1">
                <a:latin typeface="Microsoft JhengHei UI"/>
                <a:cs typeface="Microsoft JhengHei UI"/>
                <a:hlinkClick r:id="rId16" action="ppaction://hlinksldjump"/>
              </a:rPr>
              <a:t> </a:t>
            </a:r>
            <a:r>
              <a:rPr dirty="0" sz="1000" spc="5">
                <a:latin typeface="Arial"/>
                <a:cs typeface="Arial"/>
                <a:hlinkClick r:id="rId16" action="ppaction://hlinksldjump"/>
              </a:rPr>
              <a:t>................................................</a:t>
            </a:r>
            <a:r>
              <a:rPr dirty="0" sz="1000" spc="-114">
                <a:latin typeface="Arial"/>
                <a:cs typeface="Arial"/>
                <a:hlinkClick r:id="rId16" action="ppaction://hlinksldjump"/>
              </a:rPr>
              <a:t> </a:t>
            </a:r>
            <a:r>
              <a:rPr dirty="0" sz="1000" spc="-10">
                <a:latin typeface="Arial"/>
                <a:cs typeface="Arial"/>
                <a:hlinkClick r:id="rId16" action="ppaction://hlinksldjump"/>
              </a:rPr>
              <a:t>34</a:t>
            </a:r>
            <a:endParaRPr sz="1000">
              <a:latin typeface="Arial"/>
              <a:cs typeface="Arial"/>
            </a:endParaRPr>
          </a:p>
          <a:p>
            <a:pPr marL="152400">
              <a:lnSpc>
                <a:spcPct val="100000"/>
              </a:lnSpc>
              <a:spcBef>
                <a:spcPts val="745"/>
              </a:spcBef>
            </a:pPr>
            <a:r>
              <a:rPr dirty="0" sz="1000" spc="5" b="1">
                <a:latin typeface="Microsoft JhengHei UI"/>
                <a:cs typeface="Microsoft JhengHei UI"/>
                <a:hlinkClick r:id="rId17" action="ppaction://hlinksldjump"/>
              </a:rPr>
              <a:t>力争攻破</a:t>
            </a:r>
            <a:r>
              <a:rPr dirty="0" sz="1000" spc="-20" b="1">
                <a:latin typeface="Microsoft JhengHei UI"/>
                <a:cs typeface="Microsoft JhengHei UI"/>
                <a:hlinkClick r:id="rId17" action="ppaction://hlinksldjump"/>
              </a:rPr>
              <a:t>肝</a:t>
            </a:r>
            <a:r>
              <a:rPr dirty="0" sz="1000" spc="5" b="1">
                <a:latin typeface="Microsoft JhengHei UI"/>
                <a:cs typeface="Microsoft JhengHei UI"/>
                <a:hlinkClick r:id="rId17" action="ppaction://hlinksldjump"/>
              </a:rPr>
              <a:t>癌适</a:t>
            </a:r>
            <a:r>
              <a:rPr dirty="0" sz="1000" spc="-20" b="1">
                <a:latin typeface="Microsoft JhengHei UI"/>
                <a:cs typeface="Microsoft JhengHei UI"/>
                <a:hlinkClick r:id="rId17" action="ppaction://hlinksldjump"/>
              </a:rPr>
              <a:t>应</a:t>
            </a:r>
            <a:r>
              <a:rPr dirty="0" sz="1000" spc="5" b="1">
                <a:latin typeface="Microsoft JhengHei UI"/>
                <a:cs typeface="Microsoft JhengHei UI"/>
                <a:hlinkClick r:id="rId17" action="ppaction://hlinksldjump"/>
              </a:rPr>
              <a:t>症</a:t>
            </a:r>
            <a:r>
              <a:rPr dirty="0" sz="1000" b="1">
                <a:latin typeface="Microsoft JhengHei UI"/>
                <a:cs typeface="Microsoft JhengHei UI"/>
                <a:hlinkClick r:id="rId17" action="ppaction://hlinksldjump"/>
              </a:rPr>
              <a:t>，</a:t>
            </a:r>
            <a:r>
              <a:rPr dirty="0" sz="1000" b="1">
                <a:latin typeface="Arial"/>
                <a:cs typeface="Arial"/>
                <a:hlinkClick r:id="rId17" action="ppaction://hlinksldjump"/>
              </a:rPr>
              <a:t>GPC3</a:t>
            </a:r>
            <a:r>
              <a:rPr dirty="0" sz="1000" spc="-15" b="1">
                <a:latin typeface="Arial"/>
                <a:cs typeface="Arial"/>
                <a:hlinkClick r:id="rId17" action="ppaction://hlinksldjump"/>
              </a:rPr>
              <a:t> </a:t>
            </a:r>
            <a:r>
              <a:rPr dirty="0" sz="1000" spc="5" b="1">
                <a:latin typeface="Microsoft JhengHei UI"/>
                <a:cs typeface="Microsoft JhengHei UI"/>
                <a:hlinkClick r:id="rId17" action="ppaction://hlinksldjump"/>
              </a:rPr>
              <a:t>靶点研发火</a:t>
            </a:r>
            <a:r>
              <a:rPr dirty="0" sz="1000" spc="125" b="1">
                <a:latin typeface="Microsoft JhengHei UI"/>
                <a:cs typeface="Microsoft JhengHei UI"/>
                <a:hlinkClick r:id="rId17" action="ppaction://hlinksldjump"/>
              </a:rPr>
              <a:t>热</a:t>
            </a:r>
            <a:r>
              <a:rPr dirty="0" sz="1000" spc="5">
                <a:latin typeface="Arial"/>
                <a:cs typeface="Arial"/>
                <a:hlinkClick r:id="rId17" action="ppaction://hlinksldjump"/>
              </a:rPr>
              <a:t>...............................................................</a:t>
            </a:r>
            <a:r>
              <a:rPr dirty="0" sz="1000" spc="-80">
                <a:latin typeface="Arial"/>
                <a:cs typeface="Arial"/>
                <a:hlinkClick r:id="rId17" action="ppaction://hlinksldjump"/>
              </a:rPr>
              <a:t> </a:t>
            </a:r>
            <a:r>
              <a:rPr dirty="0" sz="1000" spc="-10">
                <a:latin typeface="Arial"/>
                <a:cs typeface="Arial"/>
                <a:hlinkClick r:id="rId17" action="ppaction://hlinksldjump"/>
              </a:rPr>
              <a:t>36</a:t>
            </a:r>
            <a:endParaRPr sz="1000">
              <a:latin typeface="Arial"/>
              <a:cs typeface="Arial"/>
            </a:endParaRPr>
          </a:p>
          <a:p>
            <a:pPr marL="152400">
              <a:lnSpc>
                <a:spcPct val="100000"/>
              </a:lnSpc>
              <a:spcBef>
                <a:spcPts val="770"/>
              </a:spcBef>
            </a:pPr>
            <a:r>
              <a:rPr dirty="0" sz="1000" spc="5" b="1">
                <a:latin typeface="Arial"/>
                <a:cs typeface="Arial"/>
                <a:hlinkClick r:id="rId18" action="ppaction://hlinksldjump"/>
              </a:rPr>
              <a:t>MSLN</a:t>
            </a:r>
            <a:r>
              <a:rPr dirty="0" sz="1000" b="1">
                <a:latin typeface="Arial"/>
                <a:cs typeface="Arial"/>
                <a:hlinkClick r:id="rId18" action="ppaction://hlinksldjump"/>
              </a:rPr>
              <a:t> </a:t>
            </a:r>
            <a:r>
              <a:rPr dirty="0" sz="1000" spc="5" b="1">
                <a:latin typeface="Microsoft JhengHei UI"/>
                <a:cs typeface="Microsoft JhengHei UI"/>
                <a:hlinkClick r:id="rId18" action="ppaction://hlinksldjump"/>
              </a:rPr>
              <a:t>靶点具有</a:t>
            </a:r>
            <a:r>
              <a:rPr dirty="0" sz="1000" spc="-20" b="1">
                <a:latin typeface="Microsoft JhengHei UI"/>
                <a:cs typeface="Microsoft JhengHei UI"/>
                <a:hlinkClick r:id="rId18" action="ppaction://hlinksldjump"/>
              </a:rPr>
              <a:t>广</a:t>
            </a:r>
            <a:r>
              <a:rPr dirty="0" sz="1000" spc="5" b="1">
                <a:latin typeface="Microsoft JhengHei UI"/>
                <a:cs typeface="Microsoft JhengHei UI"/>
                <a:hlinkClick r:id="rId18" action="ppaction://hlinksldjump"/>
              </a:rPr>
              <a:t>谱性</a:t>
            </a:r>
            <a:r>
              <a:rPr dirty="0" sz="1000" spc="-20" b="1">
                <a:latin typeface="Microsoft JhengHei UI"/>
                <a:cs typeface="Microsoft JhengHei UI"/>
                <a:hlinkClick r:id="rId18" action="ppaction://hlinksldjump"/>
              </a:rPr>
              <a:t>，</a:t>
            </a:r>
            <a:r>
              <a:rPr dirty="0" sz="1000" spc="5" b="1">
                <a:latin typeface="Microsoft JhengHei UI"/>
                <a:cs typeface="Microsoft JhengHei UI"/>
                <a:hlinkClick r:id="rId18" action="ppaction://hlinksldjump"/>
              </a:rPr>
              <a:t>对多</a:t>
            </a:r>
            <a:r>
              <a:rPr dirty="0" sz="1000" spc="-20" b="1">
                <a:latin typeface="Microsoft JhengHei UI"/>
                <a:cs typeface="Microsoft JhengHei UI"/>
                <a:hlinkClick r:id="rId18" action="ppaction://hlinksldjump"/>
              </a:rPr>
              <a:t>种</a:t>
            </a:r>
            <a:r>
              <a:rPr dirty="0" sz="1000" spc="5" b="1">
                <a:latin typeface="Microsoft JhengHei UI"/>
                <a:cs typeface="Microsoft JhengHei UI"/>
                <a:hlinkClick r:id="rId18" action="ppaction://hlinksldjump"/>
              </a:rPr>
              <a:t>癌症有</a:t>
            </a:r>
            <a:r>
              <a:rPr dirty="0" sz="1000" spc="155" b="1">
                <a:latin typeface="Microsoft JhengHei UI"/>
                <a:cs typeface="Microsoft JhengHei UI"/>
                <a:hlinkClick r:id="rId18" action="ppaction://hlinksldjump"/>
              </a:rPr>
              <a:t>效</a:t>
            </a:r>
            <a:r>
              <a:rPr dirty="0" sz="1000" spc="5">
                <a:latin typeface="Arial"/>
                <a:cs typeface="Arial"/>
                <a:hlinkClick r:id="rId18" action="ppaction://hlinksldjump"/>
              </a:rPr>
              <a:t>..................................................................</a:t>
            </a:r>
            <a:r>
              <a:rPr dirty="0" sz="1000" spc="-80">
                <a:latin typeface="Arial"/>
                <a:cs typeface="Arial"/>
                <a:hlinkClick r:id="rId18" action="ppaction://hlinksldjump"/>
              </a:rPr>
              <a:t> </a:t>
            </a:r>
            <a:r>
              <a:rPr dirty="0" sz="1000" spc="-10">
                <a:latin typeface="Arial"/>
                <a:cs typeface="Arial"/>
                <a:hlinkClick r:id="rId18" action="ppaction://hlinksldjump"/>
              </a:rPr>
              <a:t>39</a:t>
            </a:r>
            <a:endParaRPr sz="1000">
              <a:latin typeface="Arial"/>
              <a:cs typeface="Arial"/>
            </a:endParaRPr>
          </a:p>
          <a:p>
            <a:pPr marL="12700">
              <a:lnSpc>
                <a:spcPct val="100000"/>
              </a:lnSpc>
              <a:spcBef>
                <a:spcPts val="745"/>
              </a:spcBef>
            </a:pPr>
            <a:r>
              <a:rPr dirty="0" sz="1000" spc="5" b="1">
                <a:solidFill>
                  <a:srgbClr val="C00000"/>
                </a:solidFill>
                <a:latin typeface="Microsoft JhengHei UI"/>
                <a:cs typeface="Microsoft JhengHei UI"/>
                <a:hlinkClick r:id="rId19" action="ppaction://hlinksldjump"/>
              </a:rPr>
              <a:t>技术前瞻</a:t>
            </a:r>
            <a:r>
              <a:rPr dirty="0" sz="1000" spc="-20" b="1">
                <a:solidFill>
                  <a:srgbClr val="C00000"/>
                </a:solidFill>
                <a:latin typeface="Microsoft JhengHei UI"/>
                <a:cs typeface="Microsoft JhengHei UI"/>
                <a:hlinkClick r:id="rId19" action="ppaction://hlinksldjump"/>
              </a:rPr>
              <a:t>篇</a:t>
            </a:r>
            <a:r>
              <a:rPr dirty="0" sz="1000" spc="5" b="1">
                <a:solidFill>
                  <a:srgbClr val="C00000"/>
                </a:solidFill>
                <a:latin typeface="Microsoft JhengHei UI"/>
                <a:cs typeface="Microsoft JhengHei UI"/>
                <a:hlinkClick r:id="rId19" action="ppaction://hlinksldjump"/>
              </a:rPr>
              <a:t>：有</a:t>
            </a:r>
            <a:r>
              <a:rPr dirty="0" sz="1000" spc="-20" b="1">
                <a:solidFill>
                  <a:srgbClr val="C00000"/>
                </a:solidFill>
                <a:latin typeface="Microsoft JhengHei UI"/>
                <a:cs typeface="Microsoft JhengHei UI"/>
                <a:hlinkClick r:id="rId19" action="ppaction://hlinksldjump"/>
              </a:rPr>
              <a:t>望</a:t>
            </a:r>
            <a:r>
              <a:rPr dirty="0" sz="1000" spc="5" b="1">
                <a:solidFill>
                  <a:srgbClr val="C00000"/>
                </a:solidFill>
                <a:latin typeface="Microsoft JhengHei UI"/>
                <a:cs typeface="Microsoft JhengHei UI"/>
                <a:hlinkClick r:id="rId19" action="ppaction://hlinksldjump"/>
              </a:rPr>
              <a:t>解决</a:t>
            </a:r>
            <a:r>
              <a:rPr dirty="0" sz="1000" spc="-20" b="1">
                <a:solidFill>
                  <a:srgbClr val="C00000"/>
                </a:solidFill>
                <a:latin typeface="Microsoft JhengHei UI"/>
                <a:cs typeface="Microsoft JhengHei UI"/>
                <a:hlinkClick r:id="rId19" action="ppaction://hlinksldjump"/>
              </a:rPr>
              <a:t>核</a:t>
            </a:r>
            <a:r>
              <a:rPr dirty="0" sz="1000" spc="5" b="1">
                <a:solidFill>
                  <a:srgbClr val="C00000"/>
                </a:solidFill>
                <a:latin typeface="Microsoft JhengHei UI"/>
                <a:cs typeface="Microsoft JhengHei UI"/>
                <a:hlinkClick r:id="rId19" action="ppaction://hlinksldjump"/>
              </a:rPr>
              <a:t>心难题</a:t>
            </a:r>
            <a:r>
              <a:rPr dirty="0" sz="1000" spc="-20" b="1">
                <a:solidFill>
                  <a:srgbClr val="C00000"/>
                </a:solidFill>
                <a:latin typeface="Microsoft JhengHei UI"/>
                <a:cs typeface="Microsoft JhengHei UI"/>
                <a:hlinkClick r:id="rId19" action="ppaction://hlinksldjump"/>
              </a:rPr>
              <a:t>，</a:t>
            </a:r>
            <a:r>
              <a:rPr dirty="0" sz="1000" spc="5" b="1">
                <a:solidFill>
                  <a:srgbClr val="C00000"/>
                </a:solidFill>
                <a:latin typeface="Microsoft JhengHei UI"/>
                <a:cs typeface="Microsoft JhengHei UI"/>
                <a:hlinkClick r:id="rId19" action="ppaction://hlinksldjump"/>
              </a:rPr>
              <a:t>异</a:t>
            </a:r>
            <a:r>
              <a:rPr dirty="0" sz="1000" spc="250" b="1">
                <a:solidFill>
                  <a:srgbClr val="C00000"/>
                </a:solidFill>
                <a:latin typeface="Microsoft JhengHei UI"/>
                <a:cs typeface="Microsoft JhengHei UI"/>
                <a:hlinkClick r:id="rId19" action="ppaction://hlinksldjump"/>
              </a:rPr>
              <a:t>体</a:t>
            </a:r>
            <a:r>
              <a:rPr dirty="0" sz="1000" spc="-10" b="1">
                <a:solidFill>
                  <a:srgbClr val="C00000"/>
                </a:solidFill>
                <a:latin typeface="Arial"/>
                <a:cs typeface="Arial"/>
                <a:hlinkClick r:id="rId19" action="ppaction://hlinksldjump"/>
              </a:rPr>
              <a:t>CAR-T</a:t>
            </a:r>
            <a:r>
              <a:rPr dirty="0" sz="1000" spc="-25" b="1">
                <a:solidFill>
                  <a:srgbClr val="C00000"/>
                </a:solidFill>
                <a:latin typeface="Arial"/>
                <a:cs typeface="Arial"/>
                <a:hlinkClick r:id="rId19" action="ppaction://hlinksldjump"/>
              </a:rPr>
              <a:t> </a:t>
            </a:r>
            <a:r>
              <a:rPr dirty="0" sz="1000" spc="5" b="1">
                <a:solidFill>
                  <a:srgbClr val="C00000"/>
                </a:solidFill>
                <a:latin typeface="Microsoft JhengHei UI"/>
                <a:cs typeface="Microsoft JhengHei UI"/>
                <a:hlinkClick r:id="rId19" action="ppaction://hlinksldjump"/>
              </a:rPr>
              <a:t>百花</a:t>
            </a:r>
            <a:r>
              <a:rPr dirty="0" sz="1000" spc="-20" b="1">
                <a:solidFill>
                  <a:srgbClr val="C00000"/>
                </a:solidFill>
                <a:latin typeface="Microsoft JhengHei UI"/>
                <a:cs typeface="Microsoft JhengHei UI"/>
                <a:hlinkClick r:id="rId19" action="ppaction://hlinksldjump"/>
              </a:rPr>
              <a:t>齐</a:t>
            </a:r>
            <a:r>
              <a:rPr dirty="0" sz="1000" spc="220" b="1">
                <a:solidFill>
                  <a:srgbClr val="C00000"/>
                </a:solidFill>
                <a:latin typeface="Microsoft JhengHei UI"/>
                <a:cs typeface="Microsoft JhengHei UI"/>
                <a:hlinkClick r:id="rId19" action="ppaction://hlinksldjump"/>
              </a:rPr>
              <a:t>放</a:t>
            </a:r>
            <a:r>
              <a:rPr dirty="0" sz="1000" spc="5" b="1">
                <a:solidFill>
                  <a:srgbClr val="C00000"/>
                </a:solidFill>
                <a:latin typeface="Arial"/>
                <a:cs typeface="Arial"/>
                <a:hlinkClick r:id="rId19" action="ppaction://hlinksldjump"/>
              </a:rPr>
              <a:t>....................................41</a:t>
            </a:r>
            <a:endParaRPr sz="1000">
              <a:latin typeface="Arial"/>
              <a:cs typeface="Arial"/>
            </a:endParaRPr>
          </a:p>
          <a:p>
            <a:pPr marL="152400">
              <a:lnSpc>
                <a:spcPct val="100000"/>
              </a:lnSpc>
              <a:spcBef>
                <a:spcPts val="765"/>
              </a:spcBef>
            </a:pPr>
            <a:r>
              <a:rPr dirty="0" sz="1000" spc="5" b="1">
                <a:latin typeface="Microsoft JhengHei UI"/>
                <a:cs typeface="Microsoft JhengHei UI"/>
                <a:hlinkClick r:id="rId19" action="ppaction://hlinksldjump"/>
              </a:rPr>
              <a:t>自体</a:t>
            </a:r>
            <a:r>
              <a:rPr dirty="0" sz="1000" spc="55" b="1">
                <a:latin typeface="Microsoft JhengHei UI"/>
                <a:cs typeface="Microsoft JhengHei UI"/>
                <a:hlinkClick r:id="rId19" action="ppaction://hlinksldjump"/>
              </a:rPr>
              <a:t> </a:t>
            </a:r>
            <a:r>
              <a:rPr dirty="0" sz="1000" spc="-15" b="1">
                <a:latin typeface="Arial"/>
                <a:cs typeface="Arial"/>
                <a:hlinkClick r:id="rId19" action="ppaction://hlinksldjump"/>
              </a:rPr>
              <a:t>CAR-T</a:t>
            </a:r>
            <a:r>
              <a:rPr dirty="0" sz="1000" spc="20" b="1">
                <a:latin typeface="Arial"/>
                <a:cs typeface="Arial"/>
                <a:hlinkClick r:id="rId19" action="ppaction://hlinksldjump"/>
              </a:rPr>
              <a:t> </a:t>
            </a:r>
            <a:r>
              <a:rPr dirty="0" sz="1000" spc="5" b="1">
                <a:latin typeface="Microsoft JhengHei UI"/>
                <a:cs typeface="Microsoft JhengHei UI"/>
                <a:hlinkClick r:id="rId19" action="ppaction://hlinksldjump"/>
              </a:rPr>
              <a:t>疗效虽佳，</a:t>
            </a:r>
            <a:r>
              <a:rPr dirty="0" sz="1000" spc="-20" b="1">
                <a:latin typeface="Microsoft JhengHei UI"/>
                <a:cs typeface="Microsoft JhengHei UI"/>
                <a:hlinkClick r:id="rId19" action="ppaction://hlinksldjump"/>
              </a:rPr>
              <a:t>但</a:t>
            </a:r>
            <a:r>
              <a:rPr dirty="0" sz="1000" spc="5" b="1">
                <a:latin typeface="Microsoft JhengHei UI"/>
                <a:cs typeface="Microsoft JhengHei UI"/>
                <a:hlinkClick r:id="rId19" action="ppaction://hlinksldjump"/>
              </a:rPr>
              <a:t>仍有</a:t>
            </a:r>
            <a:r>
              <a:rPr dirty="0" sz="1000" spc="-20" b="1">
                <a:latin typeface="Microsoft JhengHei UI"/>
                <a:cs typeface="Microsoft JhengHei UI"/>
                <a:hlinkClick r:id="rId19" action="ppaction://hlinksldjump"/>
              </a:rPr>
              <a:t>较</a:t>
            </a:r>
            <a:r>
              <a:rPr dirty="0" sz="1000" spc="5" b="1">
                <a:latin typeface="Microsoft JhengHei UI"/>
                <a:cs typeface="Microsoft JhengHei UI"/>
                <a:hlinkClick r:id="rId19" action="ppaction://hlinksldjump"/>
              </a:rPr>
              <a:t>大改</a:t>
            </a:r>
            <a:r>
              <a:rPr dirty="0" sz="1000" spc="-20" b="1">
                <a:latin typeface="Microsoft JhengHei UI"/>
                <a:cs typeface="Microsoft JhengHei UI"/>
                <a:hlinkClick r:id="rId19" action="ppaction://hlinksldjump"/>
              </a:rPr>
              <a:t>进</a:t>
            </a:r>
            <a:r>
              <a:rPr dirty="0" sz="1000" spc="5" b="1">
                <a:latin typeface="Microsoft JhengHei UI"/>
                <a:cs typeface="Microsoft JhengHei UI"/>
                <a:hlinkClick r:id="rId19" action="ppaction://hlinksldjump"/>
              </a:rPr>
              <a:t>空</a:t>
            </a:r>
            <a:r>
              <a:rPr dirty="0" sz="1000" spc="80" b="1">
                <a:latin typeface="Microsoft JhengHei UI"/>
                <a:cs typeface="Microsoft JhengHei UI"/>
                <a:hlinkClick r:id="rId19" action="ppaction://hlinksldjump"/>
              </a:rPr>
              <a:t>间</a:t>
            </a:r>
            <a:r>
              <a:rPr dirty="0" sz="1000" spc="5">
                <a:latin typeface="Arial"/>
                <a:cs typeface="Arial"/>
                <a:hlinkClick r:id="rId19" action="ppaction://hlinksldjump"/>
              </a:rPr>
              <a:t>.............................................................</a:t>
            </a:r>
            <a:r>
              <a:rPr dirty="0" sz="1000" spc="-95">
                <a:latin typeface="Arial"/>
                <a:cs typeface="Arial"/>
                <a:hlinkClick r:id="rId19" action="ppaction://hlinksldjump"/>
              </a:rPr>
              <a:t> </a:t>
            </a:r>
            <a:r>
              <a:rPr dirty="0" sz="1000" spc="-10">
                <a:latin typeface="Arial"/>
                <a:cs typeface="Arial"/>
                <a:hlinkClick r:id="rId19" action="ppaction://hlinksldjump"/>
              </a:rPr>
              <a:t>41</a:t>
            </a:r>
            <a:endParaRPr sz="1000">
              <a:latin typeface="Arial"/>
              <a:cs typeface="Arial"/>
            </a:endParaRPr>
          </a:p>
          <a:p>
            <a:pPr marL="152400">
              <a:lnSpc>
                <a:spcPct val="100000"/>
              </a:lnSpc>
              <a:spcBef>
                <a:spcPts val="745"/>
              </a:spcBef>
            </a:pPr>
            <a:r>
              <a:rPr dirty="0" sz="1000" b="1">
                <a:latin typeface="Arial"/>
                <a:cs typeface="Arial"/>
                <a:hlinkClick r:id="rId19" action="ppaction://hlinksldjump"/>
              </a:rPr>
              <a:t>“</a:t>
            </a:r>
            <a:r>
              <a:rPr dirty="0" sz="1000" spc="5" b="1">
                <a:latin typeface="Microsoft JhengHei UI"/>
                <a:cs typeface="Microsoft JhengHei UI"/>
                <a:hlinkClick r:id="rId19" action="ppaction://hlinksldjump"/>
              </a:rPr>
              <a:t>通用型</a:t>
            </a:r>
            <a:r>
              <a:rPr dirty="0" sz="1000" spc="-10" b="1">
                <a:latin typeface="Arial"/>
                <a:cs typeface="Arial"/>
                <a:hlinkClick r:id="rId19" action="ppaction://hlinksldjump"/>
              </a:rPr>
              <a:t>”CAR-T</a:t>
            </a:r>
            <a:r>
              <a:rPr dirty="0" sz="1000" spc="-25" b="1">
                <a:latin typeface="Arial"/>
                <a:cs typeface="Arial"/>
                <a:hlinkClick r:id="rId19" action="ppaction://hlinksldjump"/>
              </a:rPr>
              <a:t> </a:t>
            </a:r>
            <a:r>
              <a:rPr dirty="0" sz="1000" spc="5" b="1">
                <a:latin typeface="Microsoft JhengHei UI"/>
                <a:cs typeface="Microsoft JhengHei UI"/>
                <a:hlinkClick r:id="rId19" action="ppaction://hlinksldjump"/>
              </a:rPr>
              <a:t>需要克服免</a:t>
            </a:r>
            <a:r>
              <a:rPr dirty="0" sz="1000" spc="-20" b="1">
                <a:latin typeface="Microsoft JhengHei UI"/>
                <a:cs typeface="Microsoft JhengHei UI"/>
                <a:hlinkClick r:id="rId19" action="ppaction://hlinksldjump"/>
              </a:rPr>
              <a:t>疫</a:t>
            </a:r>
            <a:r>
              <a:rPr dirty="0" sz="1000" spc="5" b="1">
                <a:latin typeface="Microsoft JhengHei UI"/>
                <a:cs typeface="Microsoft JhengHei UI"/>
                <a:hlinkClick r:id="rId19" action="ppaction://hlinksldjump"/>
              </a:rPr>
              <a:t>排斥</a:t>
            </a:r>
            <a:r>
              <a:rPr dirty="0" sz="1000" spc="-20" b="1">
                <a:latin typeface="Microsoft JhengHei UI"/>
                <a:cs typeface="Microsoft JhengHei UI"/>
                <a:hlinkClick r:id="rId19" action="ppaction://hlinksldjump"/>
              </a:rPr>
              <a:t>，</a:t>
            </a:r>
            <a:r>
              <a:rPr dirty="0" sz="1000" spc="5" b="1">
                <a:latin typeface="Microsoft JhengHei UI"/>
                <a:cs typeface="Microsoft JhengHei UI"/>
                <a:hlinkClick r:id="rId19" action="ppaction://hlinksldjump"/>
              </a:rPr>
              <a:t>基因</a:t>
            </a:r>
            <a:r>
              <a:rPr dirty="0" sz="1000" spc="-20" b="1">
                <a:latin typeface="Microsoft JhengHei UI"/>
                <a:cs typeface="Microsoft JhengHei UI"/>
                <a:hlinkClick r:id="rId19" action="ppaction://hlinksldjump"/>
              </a:rPr>
              <a:t>编</a:t>
            </a:r>
            <a:r>
              <a:rPr dirty="0" sz="1000" spc="5" b="1">
                <a:latin typeface="Microsoft JhengHei UI"/>
                <a:cs typeface="Microsoft JhengHei UI"/>
                <a:hlinkClick r:id="rId19" action="ppaction://hlinksldjump"/>
              </a:rPr>
              <a:t>辑是</a:t>
            </a:r>
            <a:r>
              <a:rPr dirty="0" sz="1000" spc="30" b="1">
                <a:latin typeface="Microsoft JhengHei UI"/>
                <a:cs typeface="Microsoft JhengHei UI"/>
                <a:hlinkClick r:id="rId19" action="ppaction://hlinksldjump"/>
              </a:rPr>
              <a:t> </a:t>
            </a:r>
            <a:r>
              <a:rPr dirty="0" sz="1000" spc="-10" b="1">
                <a:latin typeface="Arial"/>
                <a:cs typeface="Arial"/>
                <a:hlinkClick r:id="rId19" action="ppaction://hlinksldjump"/>
              </a:rPr>
              <a:t>UCAR-T</a:t>
            </a:r>
            <a:r>
              <a:rPr dirty="0" sz="1000" spc="-25" b="1">
                <a:latin typeface="Arial"/>
                <a:cs typeface="Arial"/>
                <a:hlinkClick r:id="rId19" action="ppaction://hlinksldjump"/>
              </a:rPr>
              <a:t> </a:t>
            </a:r>
            <a:r>
              <a:rPr dirty="0" sz="1000" spc="5" b="1">
                <a:latin typeface="Microsoft JhengHei UI"/>
                <a:cs typeface="Microsoft JhengHei UI"/>
                <a:hlinkClick r:id="rId19" action="ppaction://hlinksldjump"/>
              </a:rPr>
              <a:t>的关键技术</a:t>
            </a:r>
            <a:r>
              <a:rPr dirty="0" sz="1000" spc="-25" b="1">
                <a:latin typeface="Microsoft JhengHei UI"/>
                <a:cs typeface="Microsoft JhengHei UI"/>
                <a:hlinkClick r:id="rId19" action="ppaction://hlinksldjump"/>
              </a:rPr>
              <a:t> </a:t>
            </a:r>
            <a:r>
              <a:rPr dirty="0" sz="1000" spc="5">
                <a:latin typeface="Arial"/>
                <a:cs typeface="Arial"/>
                <a:hlinkClick r:id="rId19" action="ppaction://hlinksldjump"/>
              </a:rPr>
              <a:t>......................</a:t>
            </a:r>
            <a:r>
              <a:rPr dirty="0" sz="1000" spc="-120">
                <a:latin typeface="Arial"/>
                <a:cs typeface="Arial"/>
                <a:hlinkClick r:id="rId19" action="ppaction://hlinksldjump"/>
              </a:rPr>
              <a:t> </a:t>
            </a:r>
            <a:r>
              <a:rPr dirty="0" sz="1000" spc="-10">
                <a:latin typeface="Arial"/>
                <a:cs typeface="Arial"/>
                <a:hlinkClick r:id="rId19" action="ppaction://hlinksldjump"/>
              </a:rPr>
              <a:t>41</a:t>
            </a:r>
            <a:endParaRPr sz="1000">
              <a:latin typeface="Arial"/>
              <a:cs typeface="Arial"/>
            </a:endParaRPr>
          </a:p>
          <a:p>
            <a:pPr marL="152400">
              <a:lnSpc>
                <a:spcPct val="100000"/>
              </a:lnSpc>
              <a:spcBef>
                <a:spcPts val="770"/>
              </a:spcBef>
            </a:pPr>
            <a:r>
              <a:rPr dirty="0" sz="1000" spc="5" b="1">
                <a:latin typeface="Microsoft JhengHei UI"/>
                <a:cs typeface="Microsoft JhengHei UI"/>
                <a:hlinkClick r:id="rId20" action="ppaction://hlinksldjump"/>
              </a:rPr>
              <a:t>多家公司</a:t>
            </a:r>
            <a:r>
              <a:rPr dirty="0" sz="1000" spc="-20" b="1">
                <a:latin typeface="Microsoft JhengHei UI"/>
                <a:cs typeface="Microsoft JhengHei UI"/>
                <a:hlinkClick r:id="rId20" action="ppaction://hlinksldjump"/>
              </a:rPr>
              <a:t>积</a:t>
            </a:r>
            <a:r>
              <a:rPr dirty="0" sz="1000" spc="5" b="1">
                <a:latin typeface="Microsoft JhengHei UI"/>
                <a:cs typeface="Microsoft JhengHei UI"/>
                <a:hlinkClick r:id="rId20" action="ppaction://hlinksldjump"/>
              </a:rPr>
              <a:t>极布</a:t>
            </a:r>
            <a:r>
              <a:rPr dirty="0" sz="1000" spc="-20" b="1">
                <a:latin typeface="Microsoft JhengHei UI"/>
                <a:cs typeface="Microsoft JhengHei UI"/>
                <a:hlinkClick r:id="rId20" action="ppaction://hlinksldjump"/>
              </a:rPr>
              <a:t>局</a:t>
            </a:r>
            <a:r>
              <a:rPr dirty="0" sz="1000" spc="5" b="1">
                <a:latin typeface="Microsoft JhengHei UI"/>
                <a:cs typeface="Microsoft JhengHei UI"/>
                <a:hlinkClick r:id="rId20" action="ppaction://hlinksldjump"/>
              </a:rPr>
              <a:t>通用</a:t>
            </a:r>
            <a:r>
              <a:rPr dirty="0" sz="1000" spc="250" b="1">
                <a:latin typeface="Microsoft JhengHei UI"/>
                <a:cs typeface="Microsoft JhengHei UI"/>
                <a:hlinkClick r:id="rId20" action="ppaction://hlinksldjump"/>
              </a:rPr>
              <a:t>型</a:t>
            </a:r>
            <a:r>
              <a:rPr dirty="0" sz="1000" spc="-5" b="1">
                <a:latin typeface="Arial"/>
                <a:cs typeface="Arial"/>
                <a:hlinkClick r:id="rId20" action="ppaction://hlinksldjump"/>
              </a:rPr>
              <a:t>CAR-T</a:t>
            </a:r>
            <a:r>
              <a:rPr dirty="0" sz="1000" spc="-5" b="1">
                <a:latin typeface="Microsoft JhengHei UI"/>
                <a:cs typeface="Microsoft JhengHei UI"/>
                <a:hlinkClick r:id="rId20" action="ppaction://hlinksldjump"/>
              </a:rPr>
              <a:t>，</a:t>
            </a:r>
            <a:r>
              <a:rPr dirty="0" sz="1000" spc="5" b="1">
                <a:latin typeface="Microsoft JhengHei UI"/>
                <a:cs typeface="Microsoft JhengHei UI"/>
                <a:hlinkClick r:id="rId20" action="ppaction://hlinksldjump"/>
              </a:rPr>
              <a:t>临床</a:t>
            </a:r>
            <a:r>
              <a:rPr dirty="0" sz="1000" spc="-20" b="1">
                <a:latin typeface="Microsoft JhengHei UI"/>
                <a:cs typeface="Microsoft JhengHei UI"/>
                <a:hlinkClick r:id="rId20" action="ppaction://hlinksldjump"/>
              </a:rPr>
              <a:t>进</a:t>
            </a:r>
            <a:r>
              <a:rPr dirty="0" sz="1000" spc="5" b="1">
                <a:latin typeface="Microsoft JhengHei UI"/>
                <a:cs typeface="Microsoft JhengHei UI"/>
                <a:hlinkClick r:id="rId20" action="ppaction://hlinksldjump"/>
              </a:rPr>
              <a:t>展尚</a:t>
            </a:r>
            <a:r>
              <a:rPr dirty="0" sz="1000" spc="-20" b="1">
                <a:latin typeface="Microsoft JhengHei UI"/>
                <a:cs typeface="Microsoft JhengHei UI"/>
                <a:hlinkClick r:id="rId20" action="ppaction://hlinksldjump"/>
              </a:rPr>
              <a:t>在</a:t>
            </a:r>
            <a:r>
              <a:rPr dirty="0" sz="1000" spc="5" b="1">
                <a:latin typeface="Microsoft JhengHei UI"/>
                <a:cs typeface="Microsoft JhengHei UI"/>
                <a:hlinkClick r:id="rId20" action="ppaction://hlinksldjump"/>
              </a:rPr>
              <a:t>早</a:t>
            </a:r>
            <a:r>
              <a:rPr dirty="0" sz="1000" spc="55" b="1">
                <a:latin typeface="Microsoft JhengHei UI"/>
                <a:cs typeface="Microsoft JhengHei UI"/>
                <a:hlinkClick r:id="rId20" action="ppaction://hlinksldjump"/>
              </a:rPr>
              <a:t>期</a:t>
            </a:r>
            <a:r>
              <a:rPr dirty="0" sz="1000" spc="5">
                <a:latin typeface="Arial"/>
                <a:cs typeface="Arial"/>
                <a:hlinkClick r:id="rId20" action="ppaction://hlinksldjump"/>
              </a:rPr>
              <a:t>................................................</a:t>
            </a:r>
            <a:r>
              <a:rPr dirty="0" sz="1000" spc="-40">
                <a:latin typeface="Arial"/>
                <a:cs typeface="Arial"/>
                <a:hlinkClick r:id="rId20" action="ppaction://hlinksldjump"/>
              </a:rPr>
              <a:t> </a:t>
            </a:r>
            <a:r>
              <a:rPr dirty="0" sz="1000" spc="-10">
                <a:latin typeface="Arial"/>
                <a:cs typeface="Arial"/>
                <a:hlinkClick r:id="rId20" action="ppaction://hlinksldjump"/>
              </a:rPr>
              <a:t>42</a:t>
            </a:r>
            <a:endParaRPr sz="1000">
              <a:latin typeface="Arial"/>
              <a:cs typeface="Arial"/>
            </a:endParaRPr>
          </a:p>
          <a:p>
            <a:pPr marL="12700">
              <a:lnSpc>
                <a:spcPct val="100000"/>
              </a:lnSpc>
              <a:spcBef>
                <a:spcPts val="745"/>
              </a:spcBef>
            </a:pPr>
            <a:r>
              <a:rPr dirty="0" sz="1000" spc="5" b="1">
                <a:solidFill>
                  <a:srgbClr val="C00000"/>
                </a:solidFill>
                <a:latin typeface="Microsoft JhengHei UI"/>
                <a:cs typeface="Microsoft JhengHei UI"/>
                <a:hlinkClick r:id="rId21" action="ppaction://hlinksldjump"/>
              </a:rPr>
              <a:t>生产篇：</a:t>
            </a:r>
            <a:r>
              <a:rPr dirty="0" sz="1000" spc="-20" b="1">
                <a:solidFill>
                  <a:srgbClr val="C00000"/>
                </a:solidFill>
                <a:latin typeface="Microsoft JhengHei UI"/>
                <a:cs typeface="Microsoft JhengHei UI"/>
                <a:hlinkClick r:id="rId21" action="ppaction://hlinksldjump"/>
              </a:rPr>
              <a:t>制</a:t>
            </a:r>
            <a:r>
              <a:rPr dirty="0" sz="1000" spc="5" b="1">
                <a:solidFill>
                  <a:srgbClr val="C00000"/>
                </a:solidFill>
                <a:latin typeface="Microsoft JhengHei UI"/>
                <a:cs typeface="Microsoft JhengHei UI"/>
                <a:hlinkClick r:id="rId21" action="ppaction://hlinksldjump"/>
              </a:rPr>
              <a:t>造工</a:t>
            </a:r>
            <a:r>
              <a:rPr dirty="0" sz="1000" spc="-20" b="1">
                <a:solidFill>
                  <a:srgbClr val="C00000"/>
                </a:solidFill>
                <a:latin typeface="Microsoft JhengHei UI"/>
                <a:cs typeface="Microsoft JhengHei UI"/>
                <a:hlinkClick r:id="rId21" action="ppaction://hlinksldjump"/>
              </a:rPr>
              <a:t>艺</a:t>
            </a:r>
            <a:r>
              <a:rPr dirty="0" sz="1000" spc="5" b="1">
                <a:solidFill>
                  <a:srgbClr val="C00000"/>
                </a:solidFill>
                <a:latin typeface="Microsoft JhengHei UI"/>
                <a:cs typeface="Microsoft JhengHei UI"/>
                <a:hlinkClick r:id="rId21" action="ppaction://hlinksldjump"/>
              </a:rPr>
              <a:t>复杂</a:t>
            </a:r>
            <a:r>
              <a:rPr dirty="0" sz="1000" spc="-20" b="1">
                <a:solidFill>
                  <a:srgbClr val="C00000"/>
                </a:solidFill>
                <a:latin typeface="Microsoft JhengHei UI"/>
                <a:cs typeface="Microsoft JhengHei UI"/>
                <a:hlinkClick r:id="rId21" action="ppaction://hlinksldjump"/>
              </a:rPr>
              <a:t>，</a:t>
            </a:r>
            <a:r>
              <a:rPr dirty="0" sz="1000" spc="5" b="1">
                <a:solidFill>
                  <a:srgbClr val="C00000"/>
                </a:solidFill>
                <a:latin typeface="Microsoft JhengHei UI"/>
                <a:cs typeface="Microsoft JhengHei UI"/>
                <a:hlinkClick r:id="rId21" action="ppaction://hlinksldjump"/>
              </a:rPr>
              <a:t>生产成</a:t>
            </a:r>
            <a:r>
              <a:rPr dirty="0" sz="1000" spc="-20" b="1">
                <a:solidFill>
                  <a:srgbClr val="C00000"/>
                </a:solidFill>
                <a:latin typeface="Microsoft JhengHei UI"/>
                <a:cs typeface="Microsoft JhengHei UI"/>
                <a:hlinkClick r:id="rId21" action="ppaction://hlinksldjump"/>
              </a:rPr>
              <a:t>本</a:t>
            </a:r>
            <a:r>
              <a:rPr dirty="0" sz="1000" spc="5" b="1">
                <a:solidFill>
                  <a:srgbClr val="C00000"/>
                </a:solidFill>
                <a:latin typeface="Microsoft JhengHei UI"/>
                <a:cs typeface="Microsoft JhengHei UI"/>
                <a:hlinkClick r:id="rId21" action="ppaction://hlinksldjump"/>
              </a:rPr>
              <a:t>逐步</a:t>
            </a:r>
            <a:r>
              <a:rPr dirty="0" sz="1000" spc="-20" b="1">
                <a:solidFill>
                  <a:srgbClr val="C00000"/>
                </a:solidFill>
                <a:latin typeface="Microsoft JhengHei UI"/>
                <a:cs typeface="Microsoft JhengHei UI"/>
                <a:hlinkClick r:id="rId21" action="ppaction://hlinksldjump"/>
              </a:rPr>
              <a:t>下</a:t>
            </a:r>
            <a:r>
              <a:rPr dirty="0" sz="1000" spc="60" b="1">
                <a:solidFill>
                  <a:srgbClr val="C00000"/>
                </a:solidFill>
                <a:latin typeface="Microsoft JhengHei UI"/>
                <a:cs typeface="Microsoft JhengHei UI"/>
                <a:hlinkClick r:id="rId21" action="ppaction://hlinksldjump"/>
              </a:rPr>
              <a:t>降</a:t>
            </a:r>
            <a:r>
              <a:rPr dirty="0" sz="1000" spc="5" b="1">
                <a:solidFill>
                  <a:srgbClr val="C00000"/>
                </a:solidFill>
                <a:latin typeface="Arial"/>
                <a:cs typeface="Arial"/>
                <a:hlinkClick r:id="rId21" action="ppaction://hlinksldjump"/>
              </a:rPr>
              <a:t>........................................................48</a:t>
            </a:r>
            <a:endParaRPr sz="1000">
              <a:latin typeface="Arial"/>
              <a:cs typeface="Arial"/>
            </a:endParaRPr>
          </a:p>
          <a:p>
            <a:pPr marL="152400">
              <a:lnSpc>
                <a:spcPct val="100000"/>
              </a:lnSpc>
              <a:spcBef>
                <a:spcPts val="765"/>
              </a:spcBef>
            </a:pPr>
            <a:r>
              <a:rPr dirty="0" sz="1000" spc="5" b="1">
                <a:latin typeface="Microsoft JhengHei UI"/>
                <a:cs typeface="Microsoft JhengHei UI"/>
                <a:hlinkClick r:id="rId21" action="ppaction://hlinksldjump"/>
              </a:rPr>
              <a:t>生产流程</a:t>
            </a:r>
            <a:r>
              <a:rPr dirty="0" sz="1000" spc="-20" b="1">
                <a:latin typeface="Microsoft JhengHei UI"/>
                <a:cs typeface="Microsoft JhengHei UI"/>
                <a:hlinkClick r:id="rId21" action="ppaction://hlinksldjump"/>
              </a:rPr>
              <a:t>标</a:t>
            </a:r>
            <a:r>
              <a:rPr dirty="0" sz="1000" spc="5" b="1">
                <a:latin typeface="Microsoft JhengHei UI"/>
                <a:cs typeface="Microsoft JhengHei UI"/>
                <a:hlinkClick r:id="rId21" action="ppaction://hlinksldjump"/>
              </a:rPr>
              <a:t>准化</a:t>
            </a:r>
            <a:r>
              <a:rPr dirty="0" sz="1000" spc="-20" b="1">
                <a:latin typeface="Microsoft JhengHei UI"/>
                <a:cs typeface="Microsoft JhengHei UI"/>
                <a:hlinkClick r:id="rId21" action="ppaction://hlinksldjump"/>
              </a:rPr>
              <a:t>程</a:t>
            </a:r>
            <a:r>
              <a:rPr dirty="0" sz="1000" spc="5" b="1">
                <a:latin typeface="Microsoft JhengHei UI"/>
                <a:cs typeface="Microsoft JhengHei UI"/>
                <a:hlinkClick r:id="rId21" action="ppaction://hlinksldjump"/>
              </a:rPr>
              <a:t>度低</a:t>
            </a:r>
            <a:r>
              <a:rPr dirty="0" sz="1000" spc="-20" b="1">
                <a:latin typeface="Microsoft JhengHei UI"/>
                <a:cs typeface="Microsoft JhengHei UI"/>
                <a:hlinkClick r:id="rId21" action="ppaction://hlinksldjump"/>
              </a:rPr>
              <a:t>，</a:t>
            </a:r>
            <a:r>
              <a:rPr dirty="0" sz="1000" spc="5" b="1">
                <a:latin typeface="Microsoft JhengHei UI"/>
                <a:cs typeface="Microsoft JhengHei UI"/>
                <a:hlinkClick r:id="rId21" action="ppaction://hlinksldjump"/>
              </a:rPr>
              <a:t>低产量</a:t>
            </a:r>
            <a:r>
              <a:rPr dirty="0" sz="1000" spc="-20" b="1">
                <a:latin typeface="Microsoft JhengHei UI"/>
                <a:cs typeface="Microsoft JhengHei UI"/>
                <a:hlinkClick r:id="rId21" action="ppaction://hlinksldjump"/>
              </a:rPr>
              <a:t>导</a:t>
            </a:r>
            <a:r>
              <a:rPr dirty="0" sz="1000" spc="5" b="1">
                <a:latin typeface="Microsoft JhengHei UI"/>
                <a:cs typeface="Microsoft JhengHei UI"/>
                <a:hlinkClick r:id="rId21" action="ppaction://hlinksldjump"/>
              </a:rPr>
              <a:t>致高</a:t>
            </a:r>
            <a:r>
              <a:rPr dirty="0" sz="1000" spc="-20" b="1">
                <a:latin typeface="Microsoft JhengHei UI"/>
                <a:cs typeface="Microsoft JhengHei UI"/>
                <a:hlinkClick r:id="rId21" action="ppaction://hlinksldjump"/>
              </a:rPr>
              <a:t>成</a:t>
            </a:r>
            <a:r>
              <a:rPr dirty="0" sz="1000" spc="105" b="1">
                <a:latin typeface="Microsoft JhengHei UI"/>
                <a:cs typeface="Microsoft JhengHei UI"/>
                <a:hlinkClick r:id="rId21" action="ppaction://hlinksldjump"/>
              </a:rPr>
              <a:t>本</a:t>
            </a:r>
            <a:r>
              <a:rPr dirty="0" sz="1000" spc="5">
                <a:latin typeface="Arial"/>
                <a:cs typeface="Arial"/>
                <a:hlinkClick r:id="rId21" action="ppaction://hlinksldjump"/>
              </a:rPr>
              <a:t>...............................................................</a:t>
            </a:r>
            <a:r>
              <a:rPr dirty="0" sz="1000" spc="-10">
                <a:latin typeface="Arial"/>
                <a:cs typeface="Arial"/>
                <a:hlinkClick r:id="rId21" action="ppaction://hlinksldjump"/>
              </a:rPr>
              <a:t> 48</a:t>
            </a:r>
            <a:endParaRPr sz="1000">
              <a:latin typeface="Arial"/>
              <a:cs typeface="Arial"/>
            </a:endParaRPr>
          </a:p>
          <a:p>
            <a:pPr marL="152400">
              <a:lnSpc>
                <a:spcPct val="100000"/>
              </a:lnSpc>
              <a:spcBef>
                <a:spcPts val="750"/>
              </a:spcBef>
            </a:pPr>
            <a:r>
              <a:rPr dirty="0" sz="1000" spc="5" b="1">
                <a:latin typeface="Microsoft JhengHei UI"/>
                <a:cs typeface="Microsoft JhengHei UI"/>
                <a:hlinkClick r:id="rId22" action="ppaction://hlinksldjump"/>
              </a:rPr>
              <a:t>短期成本</a:t>
            </a:r>
            <a:r>
              <a:rPr dirty="0" sz="1000" spc="-20" b="1">
                <a:latin typeface="Microsoft JhengHei UI"/>
                <a:cs typeface="Microsoft JhengHei UI"/>
                <a:hlinkClick r:id="rId22" action="ppaction://hlinksldjump"/>
              </a:rPr>
              <a:t>下</a:t>
            </a:r>
            <a:r>
              <a:rPr dirty="0" sz="1000" spc="5" b="1">
                <a:latin typeface="Microsoft JhengHei UI"/>
                <a:cs typeface="Microsoft JhengHei UI"/>
                <a:hlinkClick r:id="rId22" action="ppaction://hlinksldjump"/>
              </a:rPr>
              <a:t>降困</a:t>
            </a:r>
            <a:r>
              <a:rPr dirty="0" sz="1000" spc="-20" b="1">
                <a:latin typeface="Microsoft JhengHei UI"/>
                <a:cs typeface="Microsoft JhengHei UI"/>
                <a:hlinkClick r:id="rId22" action="ppaction://hlinksldjump"/>
              </a:rPr>
              <a:t>难</a:t>
            </a:r>
            <a:r>
              <a:rPr dirty="0" sz="1000" spc="5" b="1">
                <a:latin typeface="Microsoft JhengHei UI"/>
                <a:cs typeface="Microsoft JhengHei UI"/>
                <a:hlinkClick r:id="rId22" action="ppaction://hlinksldjump"/>
              </a:rPr>
              <a:t>，后</a:t>
            </a:r>
            <a:r>
              <a:rPr dirty="0" sz="1000" spc="-20" b="1">
                <a:latin typeface="Microsoft JhengHei UI"/>
                <a:cs typeface="Microsoft JhengHei UI"/>
                <a:hlinkClick r:id="rId22" action="ppaction://hlinksldjump"/>
              </a:rPr>
              <a:t>续</a:t>
            </a:r>
            <a:r>
              <a:rPr dirty="0" sz="1000" spc="5" b="1">
                <a:latin typeface="Microsoft JhengHei UI"/>
                <a:cs typeface="Microsoft JhengHei UI"/>
                <a:hlinkClick r:id="rId22" action="ppaction://hlinksldjump"/>
              </a:rPr>
              <a:t>放量将</a:t>
            </a:r>
            <a:r>
              <a:rPr dirty="0" sz="1000" spc="-20" b="1">
                <a:latin typeface="Microsoft JhengHei UI"/>
                <a:cs typeface="Microsoft JhengHei UI"/>
                <a:hlinkClick r:id="rId22" action="ppaction://hlinksldjump"/>
              </a:rPr>
              <a:t>改</a:t>
            </a:r>
            <a:r>
              <a:rPr dirty="0" sz="1000" spc="5" b="1">
                <a:latin typeface="Microsoft JhengHei UI"/>
                <a:cs typeface="Microsoft JhengHei UI"/>
                <a:hlinkClick r:id="rId22" action="ppaction://hlinksldjump"/>
              </a:rPr>
              <a:t>善局面</a:t>
            </a:r>
            <a:r>
              <a:rPr dirty="0" sz="1000" spc="45" b="1">
                <a:latin typeface="Microsoft JhengHei UI"/>
                <a:cs typeface="Microsoft JhengHei UI"/>
                <a:hlinkClick r:id="rId22" action="ppaction://hlinksldjump"/>
              </a:rPr>
              <a:t> </a:t>
            </a:r>
            <a:r>
              <a:rPr dirty="0" sz="1000" spc="5">
                <a:latin typeface="Arial"/>
                <a:cs typeface="Arial"/>
                <a:hlinkClick r:id="rId22" action="ppaction://hlinksldjump"/>
              </a:rPr>
              <a:t>..................................................................</a:t>
            </a:r>
            <a:r>
              <a:rPr dirty="0" sz="1000" spc="-80">
                <a:latin typeface="Arial"/>
                <a:cs typeface="Arial"/>
                <a:hlinkClick r:id="rId22" action="ppaction://hlinksldjump"/>
              </a:rPr>
              <a:t> </a:t>
            </a:r>
            <a:r>
              <a:rPr dirty="0" sz="1000" spc="-10">
                <a:latin typeface="Arial"/>
                <a:cs typeface="Arial"/>
                <a:hlinkClick r:id="rId22" action="ppaction://hlinksldjump"/>
              </a:rPr>
              <a:t>50</a:t>
            </a:r>
            <a:endParaRPr sz="1000">
              <a:latin typeface="Arial"/>
              <a:cs typeface="Arial"/>
            </a:endParaRPr>
          </a:p>
          <a:p>
            <a:pPr marL="12700">
              <a:lnSpc>
                <a:spcPct val="100000"/>
              </a:lnSpc>
              <a:spcBef>
                <a:spcPts val="765"/>
              </a:spcBef>
            </a:pPr>
            <a:r>
              <a:rPr dirty="0" sz="1000" spc="5" b="1">
                <a:solidFill>
                  <a:srgbClr val="C00000"/>
                </a:solidFill>
                <a:latin typeface="Microsoft JhengHei UI"/>
                <a:cs typeface="Microsoft JhengHei UI"/>
                <a:hlinkClick r:id="rId23" action="ppaction://hlinksldjump"/>
              </a:rPr>
              <a:t>支付篇：</a:t>
            </a:r>
            <a:r>
              <a:rPr dirty="0" sz="1000" spc="-20" b="1">
                <a:solidFill>
                  <a:srgbClr val="C00000"/>
                </a:solidFill>
                <a:latin typeface="Microsoft JhengHei UI"/>
                <a:cs typeface="Microsoft JhengHei UI"/>
                <a:hlinkClick r:id="rId23" action="ppaction://hlinksldjump"/>
              </a:rPr>
              <a:t>支</a:t>
            </a:r>
            <a:r>
              <a:rPr dirty="0" sz="1000" spc="5" b="1">
                <a:solidFill>
                  <a:srgbClr val="C00000"/>
                </a:solidFill>
                <a:latin typeface="Microsoft JhengHei UI"/>
                <a:cs typeface="Microsoft JhengHei UI"/>
                <a:hlinkClick r:id="rId23" action="ppaction://hlinksldjump"/>
              </a:rPr>
              <a:t>付体</a:t>
            </a:r>
            <a:r>
              <a:rPr dirty="0" sz="1000" spc="-20" b="1">
                <a:solidFill>
                  <a:srgbClr val="C00000"/>
                </a:solidFill>
                <a:latin typeface="Microsoft JhengHei UI"/>
                <a:cs typeface="Microsoft JhengHei UI"/>
                <a:hlinkClick r:id="rId23" action="ppaction://hlinksldjump"/>
              </a:rPr>
              <a:t>系</a:t>
            </a:r>
            <a:r>
              <a:rPr dirty="0" sz="1000" spc="5" b="1">
                <a:solidFill>
                  <a:srgbClr val="C00000"/>
                </a:solidFill>
                <a:latin typeface="Microsoft JhengHei UI"/>
                <a:cs typeface="Microsoft JhengHei UI"/>
                <a:hlinkClick r:id="rId23" action="ppaction://hlinksldjump"/>
              </a:rPr>
              <a:t>多元</a:t>
            </a:r>
            <a:r>
              <a:rPr dirty="0" sz="1000" spc="-20" b="1">
                <a:solidFill>
                  <a:srgbClr val="C00000"/>
                </a:solidFill>
                <a:latin typeface="Microsoft JhengHei UI"/>
                <a:cs typeface="Microsoft JhengHei UI"/>
                <a:hlinkClick r:id="rId23" action="ppaction://hlinksldjump"/>
              </a:rPr>
              <a:t>化</a:t>
            </a:r>
            <a:r>
              <a:rPr dirty="0" sz="1000" spc="-5" b="1">
                <a:solidFill>
                  <a:srgbClr val="C00000"/>
                </a:solidFill>
                <a:latin typeface="Microsoft JhengHei UI"/>
                <a:cs typeface="Microsoft JhengHei UI"/>
                <a:hlinkClick r:id="rId23" action="ppaction://hlinksldjump"/>
              </a:rPr>
              <a:t>，</a:t>
            </a:r>
            <a:r>
              <a:rPr dirty="0" sz="1000" spc="-5" b="1">
                <a:solidFill>
                  <a:srgbClr val="C00000"/>
                </a:solidFill>
                <a:latin typeface="Arial"/>
                <a:cs typeface="Arial"/>
                <a:hlinkClick r:id="rId23" action="ppaction://hlinksldjump"/>
              </a:rPr>
              <a:t>CAR-T</a:t>
            </a:r>
            <a:r>
              <a:rPr dirty="0" sz="1000" spc="-25" b="1">
                <a:solidFill>
                  <a:srgbClr val="C00000"/>
                </a:solidFill>
                <a:latin typeface="Arial"/>
                <a:cs typeface="Arial"/>
                <a:hlinkClick r:id="rId23" action="ppaction://hlinksldjump"/>
              </a:rPr>
              <a:t> </a:t>
            </a:r>
            <a:r>
              <a:rPr dirty="0" sz="1000" spc="5" b="1">
                <a:solidFill>
                  <a:srgbClr val="C00000"/>
                </a:solidFill>
                <a:latin typeface="Microsoft JhengHei UI"/>
                <a:cs typeface="Microsoft JhengHei UI"/>
                <a:hlinkClick r:id="rId23" action="ppaction://hlinksldjump"/>
              </a:rPr>
              <a:t>可及性</a:t>
            </a:r>
            <a:r>
              <a:rPr dirty="0" sz="1000" spc="-20" b="1">
                <a:solidFill>
                  <a:srgbClr val="C00000"/>
                </a:solidFill>
                <a:latin typeface="Microsoft JhengHei UI"/>
                <a:cs typeface="Microsoft JhengHei UI"/>
                <a:hlinkClick r:id="rId23" action="ppaction://hlinksldjump"/>
              </a:rPr>
              <a:t>逐</a:t>
            </a:r>
            <a:r>
              <a:rPr dirty="0" sz="1000" spc="5" b="1">
                <a:solidFill>
                  <a:srgbClr val="C00000"/>
                </a:solidFill>
                <a:latin typeface="Microsoft JhengHei UI"/>
                <a:cs typeface="Microsoft JhengHei UI"/>
                <a:hlinkClick r:id="rId23" action="ppaction://hlinksldjump"/>
              </a:rPr>
              <a:t>步改</a:t>
            </a:r>
            <a:r>
              <a:rPr dirty="0" sz="1000" spc="150" b="1">
                <a:solidFill>
                  <a:srgbClr val="C00000"/>
                </a:solidFill>
                <a:latin typeface="Microsoft JhengHei UI"/>
                <a:cs typeface="Microsoft JhengHei UI"/>
                <a:hlinkClick r:id="rId23" action="ppaction://hlinksldjump"/>
              </a:rPr>
              <a:t>善</a:t>
            </a:r>
            <a:r>
              <a:rPr dirty="0" sz="1000" spc="5" b="1">
                <a:solidFill>
                  <a:srgbClr val="C00000"/>
                </a:solidFill>
                <a:latin typeface="Arial"/>
                <a:cs typeface="Arial"/>
                <a:hlinkClick r:id="rId23" action="ppaction://hlinksldjump"/>
              </a:rPr>
              <a:t>............................................52</a:t>
            </a:r>
            <a:endParaRPr sz="1000">
              <a:latin typeface="Arial"/>
              <a:cs typeface="Arial"/>
            </a:endParaRPr>
          </a:p>
          <a:p>
            <a:pPr marL="152400">
              <a:lnSpc>
                <a:spcPct val="100000"/>
              </a:lnSpc>
              <a:spcBef>
                <a:spcPts val="745"/>
              </a:spcBef>
            </a:pPr>
            <a:r>
              <a:rPr dirty="0" sz="1000" spc="5" b="1">
                <a:latin typeface="Microsoft JhengHei UI"/>
                <a:cs typeface="Microsoft JhengHei UI"/>
                <a:hlinkClick r:id="rId23" action="ppaction://hlinksldjump"/>
              </a:rPr>
              <a:t>探索多层</a:t>
            </a:r>
            <a:r>
              <a:rPr dirty="0" sz="1000" spc="-20" b="1">
                <a:latin typeface="Microsoft JhengHei UI"/>
                <a:cs typeface="Microsoft JhengHei UI"/>
                <a:hlinkClick r:id="rId23" action="ppaction://hlinksldjump"/>
              </a:rPr>
              <a:t>级</a:t>
            </a:r>
            <a:r>
              <a:rPr dirty="0" sz="1000" spc="5" b="1">
                <a:latin typeface="Microsoft JhengHei UI"/>
                <a:cs typeface="Microsoft JhengHei UI"/>
                <a:hlinkClick r:id="rId23" action="ppaction://hlinksldjump"/>
              </a:rPr>
              <a:t>支付</a:t>
            </a:r>
            <a:r>
              <a:rPr dirty="0" sz="1000" spc="-20" b="1">
                <a:latin typeface="Microsoft JhengHei UI"/>
                <a:cs typeface="Microsoft JhengHei UI"/>
                <a:hlinkClick r:id="rId23" action="ppaction://hlinksldjump"/>
              </a:rPr>
              <a:t>方</a:t>
            </a:r>
            <a:r>
              <a:rPr dirty="0" sz="1000" spc="5" b="1">
                <a:latin typeface="Microsoft JhengHei UI"/>
                <a:cs typeface="Microsoft JhengHei UI"/>
                <a:hlinkClick r:id="rId23" action="ppaction://hlinksldjump"/>
              </a:rPr>
              <a:t>式，提</a:t>
            </a:r>
            <a:r>
              <a:rPr dirty="0" sz="1000" spc="250" b="1">
                <a:latin typeface="Microsoft JhengHei UI"/>
                <a:cs typeface="Microsoft JhengHei UI"/>
                <a:hlinkClick r:id="rId23" action="ppaction://hlinksldjump"/>
              </a:rPr>
              <a:t>升</a:t>
            </a:r>
            <a:r>
              <a:rPr dirty="0" sz="1000" spc="-15" b="1">
                <a:latin typeface="Arial"/>
                <a:cs typeface="Arial"/>
                <a:hlinkClick r:id="rId23" action="ppaction://hlinksldjump"/>
              </a:rPr>
              <a:t>CAR-T</a:t>
            </a:r>
            <a:r>
              <a:rPr dirty="0" sz="1000" b="1">
                <a:latin typeface="Arial"/>
                <a:cs typeface="Arial"/>
                <a:hlinkClick r:id="rId23" action="ppaction://hlinksldjump"/>
              </a:rPr>
              <a:t> </a:t>
            </a:r>
            <a:r>
              <a:rPr dirty="0" sz="1000" spc="5" b="1">
                <a:latin typeface="Microsoft JhengHei UI"/>
                <a:cs typeface="Microsoft JhengHei UI"/>
                <a:hlinkClick r:id="rId23" action="ppaction://hlinksldjump"/>
              </a:rPr>
              <a:t>可及性</a:t>
            </a:r>
            <a:r>
              <a:rPr dirty="0" sz="1000" spc="-5" b="1">
                <a:latin typeface="Microsoft JhengHei UI"/>
                <a:cs typeface="Microsoft JhengHei UI"/>
                <a:hlinkClick r:id="rId23" action="ppaction://hlinksldjump"/>
              </a:rPr>
              <a:t> </a:t>
            </a:r>
            <a:r>
              <a:rPr dirty="0" sz="1000" spc="5">
                <a:latin typeface="Arial"/>
                <a:cs typeface="Arial"/>
                <a:hlinkClick r:id="rId23" action="ppaction://hlinksldjump"/>
              </a:rPr>
              <a:t>................................................................</a:t>
            </a:r>
            <a:r>
              <a:rPr dirty="0" sz="1000" spc="-105">
                <a:latin typeface="Arial"/>
                <a:cs typeface="Arial"/>
                <a:hlinkClick r:id="rId23" action="ppaction://hlinksldjump"/>
              </a:rPr>
              <a:t> </a:t>
            </a:r>
            <a:r>
              <a:rPr dirty="0" sz="1000" spc="-10">
                <a:latin typeface="Arial"/>
                <a:cs typeface="Arial"/>
                <a:hlinkClick r:id="rId23" action="ppaction://hlinksldjump"/>
              </a:rPr>
              <a:t>52</a:t>
            </a:r>
            <a:endParaRPr sz="1000">
              <a:latin typeface="Arial"/>
              <a:cs typeface="Arial"/>
            </a:endParaRPr>
          </a:p>
          <a:p>
            <a:pPr marL="12700">
              <a:lnSpc>
                <a:spcPct val="100000"/>
              </a:lnSpc>
              <a:spcBef>
                <a:spcPts val="770"/>
              </a:spcBef>
            </a:pPr>
            <a:r>
              <a:rPr dirty="0" sz="1000" spc="5" b="1">
                <a:solidFill>
                  <a:srgbClr val="C00000"/>
                </a:solidFill>
                <a:latin typeface="Microsoft JhengHei UI"/>
                <a:cs typeface="Microsoft JhengHei UI"/>
                <a:hlinkClick r:id="rId24" action="ppaction://hlinksldjump"/>
              </a:rPr>
              <a:t>总结篇</a:t>
            </a:r>
            <a:r>
              <a:rPr dirty="0" sz="1000" spc="-10" b="1">
                <a:solidFill>
                  <a:srgbClr val="C00000"/>
                </a:solidFill>
                <a:latin typeface="Microsoft JhengHei UI"/>
                <a:cs typeface="Microsoft JhengHei UI"/>
                <a:hlinkClick r:id="rId24" action="ppaction://hlinksldjump"/>
              </a:rPr>
              <a:t>：</a:t>
            </a:r>
            <a:r>
              <a:rPr dirty="0" sz="1000" spc="-10" b="1">
                <a:solidFill>
                  <a:srgbClr val="C00000"/>
                </a:solidFill>
                <a:latin typeface="Arial"/>
                <a:cs typeface="Arial"/>
                <a:hlinkClick r:id="rId24" action="ppaction://hlinksldjump"/>
              </a:rPr>
              <a:t>CAR-T</a:t>
            </a:r>
            <a:r>
              <a:rPr dirty="0" sz="1000" spc="-25" b="1">
                <a:solidFill>
                  <a:srgbClr val="C00000"/>
                </a:solidFill>
                <a:latin typeface="Arial"/>
                <a:cs typeface="Arial"/>
                <a:hlinkClick r:id="rId24" action="ppaction://hlinksldjump"/>
              </a:rPr>
              <a:t> </a:t>
            </a:r>
            <a:r>
              <a:rPr dirty="0" sz="1000" spc="5" b="1">
                <a:solidFill>
                  <a:srgbClr val="C00000"/>
                </a:solidFill>
                <a:latin typeface="Microsoft JhengHei UI"/>
                <a:cs typeface="Microsoft JhengHei UI"/>
                <a:hlinkClick r:id="rId24" action="ppaction://hlinksldjump"/>
              </a:rPr>
              <a:t>应用前景光</a:t>
            </a:r>
            <a:r>
              <a:rPr dirty="0" sz="1000" spc="-20" b="1">
                <a:solidFill>
                  <a:srgbClr val="C00000"/>
                </a:solidFill>
                <a:latin typeface="Microsoft JhengHei UI"/>
                <a:cs typeface="Microsoft JhengHei UI"/>
                <a:hlinkClick r:id="rId24" action="ppaction://hlinksldjump"/>
              </a:rPr>
              <a:t>明</a:t>
            </a:r>
            <a:r>
              <a:rPr dirty="0" sz="1000" spc="5" b="1">
                <a:solidFill>
                  <a:srgbClr val="C00000"/>
                </a:solidFill>
                <a:latin typeface="Microsoft JhengHei UI"/>
                <a:cs typeface="Microsoft JhengHei UI"/>
                <a:hlinkClick r:id="rId24" action="ppaction://hlinksldjump"/>
              </a:rPr>
              <a:t>，国</a:t>
            </a:r>
            <a:r>
              <a:rPr dirty="0" sz="1000" spc="-20" b="1">
                <a:solidFill>
                  <a:srgbClr val="C00000"/>
                </a:solidFill>
                <a:latin typeface="Microsoft JhengHei UI"/>
                <a:cs typeface="Microsoft JhengHei UI"/>
                <a:hlinkClick r:id="rId24" action="ppaction://hlinksldjump"/>
              </a:rPr>
              <a:t>内</a:t>
            </a:r>
            <a:r>
              <a:rPr dirty="0" sz="1000" spc="5" b="1">
                <a:solidFill>
                  <a:srgbClr val="C00000"/>
                </a:solidFill>
                <a:latin typeface="Microsoft JhengHei UI"/>
                <a:cs typeface="Microsoft JhengHei UI"/>
                <a:hlinkClick r:id="rId24" action="ppaction://hlinksldjump"/>
              </a:rPr>
              <a:t>企业</a:t>
            </a:r>
            <a:r>
              <a:rPr dirty="0" sz="1000" spc="-20" b="1">
                <a:solidFill>
                  <a:srgbClr val="C00000"/>
                </a:solidFill>
                <a:latin typeface="Microsoft JhengHei UI"/>
                <a:cs typeface="Microsoft JhengHei UI"/>
                <a:hlinkClick r:id="rId24" action="ppaction://hlinksldjump"/>
              </a:rPr>
              <a:t>进</a:t>
            </a:r>
            <a:r>
              <a:rPr dirty="0" sz="1000" spc="5" b="1">
                <a:solidFill>
                  <a:srgbClr val="C00000"/>
                </a:solidFill>
                <a:latin typeface="Microsoft JhengHei UI"/>
                <a:cs typeface="Microsoft JhengHei UI"/>
                <a:hlinkClick r:id="rId24" action="ppaction://hlinksldjump"/>
              </a:rPr>
              <a:t>军全球</a:t>
            </a:r>
            <a:r>
              <a:rPr dirty="0" sz="1000" spc="-20" b="1">
                <a:solidFill>
                  <a:srgbClr val="C00000"/>
                </a:solidFill>
                <a:latin typeface="Microsoft JhengHei UI"/>
                <a:cs typeface="Microsoft JhengHei UI"/>
                <a:hlinkClick r:id="rId24" action="ppaction://hlinksldjump"/>
              </a:rPr>
              <a:t>市</a:t>
            </a:r>
            <a:r>
              <a:rPr dirty="0" sz="1000" spc="180" b="1">
                <a:solidFill>
                  <a:srgbClr val="C00000"/>
                </a:solidFill>
                <a:latin typeface="Microsoft JhengHei UI"/>
                <a:cs typeface="Microsoft JhengHei UI"/>
                <a:hlinkClick r:id="rId24" action="ppaction://hlinksldjump"/>
              </a:rPr>
              <a:t>场</a:t>
            </a:r>
            <a:r>
              <a:rPr dirty="0" sz="1000" spc="5" b="1">
                <a:solidFill>
                  <a:srgbClr val="C00000"/>
                </a:solidFill>
                <a:latin typeface="Arial"/>
                <a:cs typeface="Arial"/>
                <a:hlinkClick r:id="rId24" action="ppaction://hlinksldjump"/>
              </a:rPr>
              <a:t>.....................................57</a:t>
            </a:r>
            <a:endParaRPr sz="1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71110" cy="666115"/>
          </a:xfrm>
          <a:prstGeom prst="rect">
            <a:avLst/>
          </a:prstGeom>
        </p:spPr>
        <p:txBody>
          <a:bodyPr wrap="square" lIns="0" tIns="12065" rIns="0" bIns="0" rtlCol="0" vert="horz">
            <a:spAutoFit/>
          </a:bodyPr>
          <a:lstStyle/>
          <a:p>
            <a:pPr algn="just" marL="12700" marR="5080">
              <a:lnSpc>
                <a:spcPct val="140100"/>
              </a:lnSpc>
              <a:spcBef>
                <a:spcPts val="95"/>
              </a:spcBef>
            </a:pPr>
            <a:r>
              <a:rPr dirty="0" sz="1000" spc="5">
                <a:latin typeface="PMingLiU"/>
                <a:cs typeface="PMingLiU"/>
              </a:rPr>
              <a:t>上述</a:t>
            </a:r>
            <a:r>
              <a:rPr dirty="0" sz="1000" spc="-15">
                <a:latin typeface="PMingLiU"/>
                <a:cs typeface="PMingLiU"/>
              </a:rPr>
              <a:t> </a:t>
            </a:r>
            <a:r>
              <a:rPr dirty="0" sz="1000" spc="-5">
                <a:latin typeface="Arial"/>
                <a:cs typeface="Arial"/>
              </a:rPr>
              <a:t>2020</a:t>
            </a:r>
            <a:r>
              <a:rPr dirty="0" sz="1000" spc="-65">
                <a:latin typeface="Arial"/>
                <a:cs typeface="Arial"/>
              </a:rPr>
              <a:t> </a:t>
            </a:r>
            <a:r>
              <a:rPr dirty="0" sz="1000" spc="5">
                <a:latin typeface="PMingLiU"/>
                <a:cs typeface="PMingLiU"/>
              </a:rPr>
              <a:t>年发表于</a:t>
            </a:r>
            <a:r>
              <a:rPr dirty="0" sz="1000" spc="-15">
                <a:latin typeface="PMingLiU"/>
                <a:cs typeface="PMingLiU"/>
              </a:rPr>
              <a:t> </a:t>
            </a:r>
            <a:r>
              <a:rPr dirty="0" sz="1000">
                <a:latin typeface="Arial"/>
                <a:cs typeface="Arial"/>
              </a:rPr>
              <a:t>Blood</a:t>
            </a:r>
            <a:r>
              <a:rPr dirty="0" sz="1000" spc="35">
                <a:latin typeface="Arial"/>
                <a:cs typeface="Arial"/>
              </a:rPr>
              <a:t> </a:t>
            </a:r>
            <a:r>
              <a:rPr dirty="0" sz="1000" spc="-5">
                <a:latin typeface="Arial"/>
                <a:cs typeface="Arial"/>
              </a:rPr>
              <a:t>Advance</a:t>
            </a:r>
            <a:r>
              <a:rPr dirty="0" sz="1000" spc="-65">
                <a:latin typeface="Arial"/>
                <a:cs typeface="Arial"/>
              </a:rPr>
              <a:t> </a:t>
            </a:r>
            <a:r>
              <a:rPr dirty="0" sz="1000" spc="-20">
                <a:latin typeface="PMingLiU"/>
                <a:cs typeface="PMingLiU"/>
              </a:rPr>
              <a:t>的</a:t>
            </a:r>
            <a:r>
              <a:rPr dirty="0" sz="1000" spc="5">
                <a:latin typeface="PMingLiU"/>
                <a:cs typeface="PMingLiU"/>
              </a:rPr>
              <a:t>单中</a:t>
            </a:r>
            <a:r>
              <a:rPr dirty="0" sz="1000" spc="-20">
                <a:latin typeface="PMingLiU"/>
                <a:cs typeface="PMingLiU"/>
              </a:rPr>
              <a:t>心</a:t>
            </a:r>
            <a:r>
              <a:rPr dirty="0" sz="1000" spc="5">
                <a:latin typeface="PMingLiU"/>
                <a:cs typeface="PMingLiU"/>
              </a:rPr>
              <a:t>回顾</a:t>
            </a:r>
            <a:r>
              <a:rPr dirty="0" sz="1000" spc="-20">
                <a:latin typeface="PMingLiU"/>
                <a:cs typeface="PMingLiU"/>
              </a:rPr>
              <a:t>性观</a:t>
            </a:r>
            <a:r>
              <a:rPr dirty="0" sz="1000" spc="5">
                <a:latin typeface="PMingLiU"/>
                <a:cs typeface="PMingLiU"/>
              </a:rPr>
              <a:t>察性研究</a:t>
            </a:r>
            <a:r>
              <a:rPr dirty="0" sz="1000" spc="45">
                <a:latin typeface="PMingLiU"/>
                <a:cs typeface="PMingLiU"/>
              </a:rPr>
              <a:t> </a:t>
            </a:r>
            <a:r>
              <a:rPr dirty="0" sz="1000" spc="-5">
                <a:latin typeface="Arial"/>
                <a:cs typeface="Arial"/>
              </a:rPr>
              <a:t>(</a:t>
            </a:r>
            <a:r>
              <a:rPr dirty="0" u="sng" sz="1000" spc="-5">
                <a:solidFill>
                  <a:srgbClr val="0000FF"/>
                </a:solidFill>
                <a:uFill>
                  <a:solidFill>
                    <a:srgbClr val="0000FF"/>
                  </a:solidFill>
                </a:uFill>
                <a:latin typeface="Arial"/>
                <a:cs typeface="Arial"/>
                <a:hlinkClick r:id="rId3"/>
              </a:rPr>
              <a:t>link</a:t>
            </a:r>
            <a:r>
              <a:rPr dirty="0" sz="1000" spc="-5">
                <a:latin typeface="Arial"/>
                <a:cs typeface="Arial"/>
              </a:rPr>
              <a:t>)</a:t>
            </a:r>
            <a:r>
              <a:rPr dirty="0" sz="1000" spc="35">
                <a:latin typeface="Arial"/>
                <a:cs typeface="Arial"/>
              </a:rPr>
              <a:t> </a:t>
            </a:r>
            <a:r>
              <a:rPr dirty="0" sz="1000" spc="-20">
                <a:latin typeface="PMingLiU"/>
                <a:cs typeface="PMingLiU"/>
              </a:rPr>
              <a:t>也</a:t>
            </a:r>
            <a:r>
              <a:rPr dirty="0" sz="1000" spc="5">
                <a:latin typeface="PMingLiU"/>
                <a:cs typeface="PMingLiU"/>
              </a:rPr>
              <a:t>表明</a:t>
            </a:r>
            <a:r>
              <a:rPr dirty="0" sz="1000" spc="-20">
                <a:latin typeface="PMingLiU"/>
                <a:cs typeface="PMingLiU"/>
              </a:rPr>
              <a:t>，</a:t>
            </a:r>
            <a:r>
              <a:rPr dirty="0" sz="1000" spc="5">
                <a:latin typeface="PMingLiU"/>
                <a:cs typeface="PMingLiU"/>
              </a:rPr>
              <a:t>无论</a:t>
            </a:r>
            <a:r>
              <a:rPr dirty="0" sz="1000" spc="-20">
                <a:latin typeface="PMingLiU"/>
                <a:cs typeface="PMingLiU"/>
              </a:rPr>
              <a:t>既</a:t>
            </a:r>
            <a:r>
              <a:rPr dirty="0" sz="1000" spc="5">
                <a:latin typeface="PMingLiU"/>
                <a:cs typeface="PMingLiU"/>
              </a:rPr>
              <a:t>往治 疗线数</a:t>
            </a:r>
            <a:r>
              <a:rPr dirty="0" sz="1000" spc="-20">
                <a:latin typeface="PMingLiU"/>
                <a:cs typeface="PMingLiU"/>
              </a:rPr>
              <a:t>为</a:t>
            </a:r>
            <a:r>
              <a:rPr dirty="0" sz="1000" spc="5">
                <a:latin typeface="PMingLiU"/>
                <a:cs typeface="PMingLiU"/>
              </a:rPr>
              <a:t>多</a:t>
            </a:r>
            <a:r>
              <a:rPr dirty="0" sz="1000" spc="220">
                <a:latin typeface="PMingLiU"/>
                <a:cs typeface="PMingLiU"/>
              </a:rPr>
              <a:t>少</a:t>
            </a:r>
            <a:r>
              <a:rPr dirty="0" sz="1000">
                <a:latin typeface="Arial"/>
                <a:cs typeface="Arial"/>
              </a:rPr>
              <a:t>(2</a:t>
            </a:r>
            <a:r>
              <a:rPr dirty="0" sz="1000" spc="-95">
                <a:latin typeface="Arial"/>
                <a:cs typeface="Arial"/>
              </a:rPr>
              <a:t> </a:t>
            </a:r>
            <a:r>
              <a:rPr dirty="0" sz="1000" spc="5">
                <a:latin typeface="PMingLiU"/>
                <a:cs typeface="PMingLiU"/>
              </a:rPr>
              <a:t>线、</a:t>
            </a:r>
            <a:r>
              <a:rPr dirty="0" sz="1000">
                <a:latin typeface="Arial"/>
                <a:cs typeface="Arial"/>
              </a:rPr>
              <a:t>3</a:t>
            </a:r>
            <a:r>
              <a:rPr dirty="0" sz="1000" spc="-90">
                <a:latin typeface="Arial"/>
                <a:cs typeface="Arial"/>
              </a:rPr>
              <a:t> </a:t>
            </a:r>
            <a:r>
              <a:rPr dirty="0" sz="1000" spc="5">
                <a:latin typeface="PMingLiU"/>
                <a:cs typeface="PMingLiU"/>
              </a:rPr>
              <a:t>线或</a:t>
            </a:r>
            <a:r>
              <a:rPr dirty="0" sz="1000" spc="-20">
                <a:latin typeface="PMingLiU"/>
                <a:cs typeface="PMingLiU"/>
              </a:rPr>
              <a:t> </a:t>
            </a:r>
            <a:r>
              <a:rPr dirty="0" sz="1000">
                <a:latin typeface="Arial"/>
                <a:cs typeface="Arial"/>
              </a:rPr>
              <a:t>4</a:t>
            </a:r>
            <a:r>
              <a:rPr dirty="0" sz="1000" spc="-70">
                <a:latin typeface="Arial"/>
                <a:cs typeface="Arial"/>
              </a:rPr>
              <a:t> </a:t>
            </a:r>
            <a:r>
              <a:rPr dirty="0" sz="1000" spc="5">
                <a:latin typeface="PMingLiU"/>
                <a:cs typeface="PMingLiU"/>
              </a:rPr>
              <a:t>线</a:t>
            </a:r>
            <a:r>
              <a:rPr dirty="0" sz="1000" spc="-5">
                <a:latin typeface="Arial"/>
                <a:cs typeface="Arial"/>
              </a:rPr>
              <a:t>)</a:t>
            </a:r>
            <a:r>
              <a:rPr dirty="0" sz="1000" spc="-5">
                <a:latin typeface="PMingLiU"/>
                <a:cs typeface="PMingLiU"/>
              </a:rPr>
              <a:t>，</a:t>
            </a:r>
            <a:r>
              <a:rPr dirty="0" sz="1000" spc="-5">
                <a:latin typeface="Arial"/>
                <a:cs typeface="Arial"/>
              </a:rPr>
              <a:t>CAR-T</a:t>
            </a:r>
            <a:r>
              <a:rPr dirty="0" sz="1000" spc="-50">
                <a:latin typeface="Arial"/>
                <a:cs typeface="Arial"/>
              </a:rPr>
              <a:t> </a:t>
            </a:r>
            <a:r>
              <a:rPr dirty="0" sz="1000" spc="5">
                <a:latin typeface="PMingLiU"/>
                <a:cs typeface="PMingLiU"/>
              </a:rPr>
              <a:t>疗</a:t>
            </a:r>
            <a:r>
              <a:rPr dirty="0" sz="1000" spc="-20">
                <a:latin typeface="PMingLiU"/>
                <a:cs typeface="PMingLiU"/>
              </a:rPr>
              <a:t>法</a:t>
            </a:r>
            <a:r>
              <a:rPr dirty="0" sz="1000" spc="5">
                <a:latin typeface="PMingLiU"/>
                <a:cs typeface="PMingLiU"/>
              </a:rPr>
              <a:t>相较</a:t>
            </a:r>
            <a:r>
              <a:rPr dirty="0" sz="1000" spc="-20">
                <a:latin typeface="PMingLiU"/>
                <a:cs typeface="PMingLiU"/>
              </a:rPr>
              <a:t>于</a:t>
            </a:r>
            <a:r>
              <a:rPr dirty="0" sz="1000" spc="5">
                <a:latin typeface="PMingLiU"/>
                <a:cs typeface="PMingLiU"/>
              </a:rPr>
              <a:t>传统疗</a:t>
            </a:r>
            <a:r>
              <a:rPr dirty="0" sz="1000" spc="-20">
                <a:latin typeface="PMingLiU"/>
                <a:cs typeface="PMingLiU"/>
              </a:rPr>
              <a:t>法</a:t>
            </a:r>
            <a:r>
              <a:rPr dirty="0" sz="1000" spc="5">
                <a:latin typeface="PMingLiU"/>
                <a:cs typeface="PMingLiU"/>
              </a:rPr>
              <a:t>均显</a:t>
            </a:r>
            <a:r>
              <a:rPr dirty="0" sz="1000" spc="-20">
                <a:latin typeface="PMingLiU"/>
                <a:cs typeface="PMingLiU"/>
              </a:rPr>
              <a:t>示</a:t>
            </a:r>
            <a:r>
              <a:rPr dirty="0" sz="1000" spc="5">
                <a:latin typeface="PMingLiU"/>
                <a:cs typeface="PMingLiU"/>
              </a:rPr>
              <a:t>出显</a:t>
            </a:r>
            <a:r>
              <a:rPr dirty="0" sz="1000" spc="-20">
                <a:latin typeface="PMingLiU"/>
                <a:cs typeface="PMingLiU"/>
              </a:rPr>
              <a:t>著</a:t>
            </a:r>
            <a:r>
              <a:rPr dirty="0" sz="1000" spc="5">
                <a:latin typeface="PMingLiU"/>
                <a:cs typeface="PMingLiU"/>
              </a:rPr>
              <a:t>疗效</a:t>
            </a:r>
            <a:r>
              <a:rPr dirty="0" sz="1000" spc="-20">
                <a:latin typeface="PMingLiU"/>
                <a:cs typeface="PMingLiU"/>
              </a:rPr>
              <a:t>，</a:t>
            </a:r>
            <a:r>
              <a:rPr dirty="0" sz="1000" spc="5">
                <a:latin typeface="PMingLiU"/>
                <a:cs typeface="PMingLiU"/>
              </a:rPr>
              <a:t>但随着 治疗线</a:t>
            </a:r>
            <a:r>
              <a:rPr dirty="0" sz="1000" spc="-20">
                <a:latin typeface="PMingLiU"/>
                <a:cs typeface="PMingLiU"/>
              </a:rPr>
              <a:t>数</a:t>
            </a:r>
            <a:r>
              <a:rPr dirty="0" sz="1000" spc="5">
                <a:latin typeface="PMingLiU"/>
                <a:cs typeface="PMingLiU"/>
              </a:rPr>
              <a:t>的后</a:t>
            </a:r>
            <a:r>
              <a:rPr dirty="0" sz="1000" spc="-20">
                <a:latin typeface="PMingLiU"/>
                <a:cs typeface="PMingLiU"/>
              </a:rPr>
              <a:t>移</a:t>
            </a:r>
            <a:r>
              <a:rPr dirty="0" sz="1000">
                <a:latin typeface="PMingLiU"/>
                <a:cs typeface="PMingLiU"/>
              </a:rPr>
              <a:t>，</a:t>
            </a:r>
            <a:r>
              <a:rPr dirty="0" sz="1000">
                <a:latin typeface="Arial"/>
                <a:cs typeface="Arial"/>
              </a:rPr>
              <a:t>CAR-T</a:t>
            </a:r>
            <a:r>
              <a:rPr dirty="0" sz="1000" spc="-85">
                <a:latin typeface="Arial"/>
                <a:cs typeface="Arial"/>
              </a:rPr>
              <a:t> </a:t>
            </a:r>
            <a:r>
              <a:rPr dirty="0" sz="1000" spc="5">
                <a:latin typeface="PMingLiU"/>
                <a:cs typeface="PMingLiU"/>
              </a:rPr>
              <a:t>治疗</a:t>
            </a:r>
            <a:r>
              <a:rPr dirty="0" sz="1000" spc="-20">
                <a:latin typeface="PMingLiU"/>
                <a:cs typeface="PMingLiU"/>
              </a:rPr>
              <a:t>组</a:t>
            </a:r>
            <a:r>
              <a:rPr dirty="0" sz="1000" spc="5">
                <a:latin typeface="PMingLiU"/>
                <a:cs typeface="PMingLiU"/>
              </a:rPr>
              <a:t>的缓</a:t>
            </a:r>
            <a:r>
              <a:rPr dirty="0" sz="1000" spc="-20">
                <a:latin typeface="PMingLiU"/>
                <a:cs typeface="PMingLiU"/>
              </a:rPr>
              <a:t>解</a:t>
            </a:r>
            <a:r>
              <a:rPr dirty="0" sz="1000" spc="5">
                <a:latin typeface="PMingLiU"/>
                <a:cs typeface="PMingLiU"/>
              </a:rPr>
              <a:t>率呈</a:t>
            </a:r>
            <a:r>
              <a:rPr dirty="0" sz="1000" spc="-20">
                <a:latin typeface="PMingLiU"/>
                <a:cs typeface="PMingLiU"/>
              </a:rPr>
              <a:t>现</a:t>
            </a:r>
            <a:r>
              <a:rPr dirty="0" sz="1000" spc="5">
                <a:latin typeface="PMingLiU"/>
                <a:cs typeface="PMingLiU"/>
              </a:rPr>
              <a:t>相对</a:t>
            </a:r>
            <a:r>
              <a:rPr dirty="0" sz="1000" spc="-20">
                <a:latin typeface="PMingLiU"/>
                <a:cs typeface="PMingLiU"/>
              </a:rPr>
              <a:t>下降</a:t>
            </a:r>
            <a:r>
              <a:rPr dirty="0" sz="1000" spc="5">
                <a:latin typeface="PMingLiU"/>
                <a:cs typeface="PMingLiU"/>
              </a:rPr>
              <a:t>趋势。</a:t>
            </a:r>
            <a:endParaRPr sz="1000">
              <a:latin typeface="PMingLiU"/>
              <a:cs typeface="PMingLiU"/>
            </a:endParaRPr>
          </a:p>
        </p:txBody>
      </p:sp>
      <p:sp>
        <p:nvSpPr>
          <p:cNvPr id="8" name="object 8"/>
          <p:cNvSpPr/>
          <p:nvPr/>
        </p:nvSpPr>
        <p:spPr>
          <a:xfrm>
            <a:off x="591616" y="1966594"/>
            <a:ext cx="3021965" cy="18415"/>
          </a:xfrm>
          <a:custGeom>
            <a:avLst/>
            <a:gdLst/>
            <a:ahLst/>
            <a:cxnLst/>
            <a:rect l="l" t="t" r="r" b="b"/>
            <a:pathLst>
              <a:path w="3021965" h="18414">
                <a:moveTo>
                  <a:pt x="3021838" y="0"/>
                </a:moveTo>
                <a:lnTo>
                  <a:pt x="0" y="0"/>
                </a:lnTo>
                <a:lnTo>
                  <a:pt x="0" y="18288"/>
                </a:lnTo>
                <a:lnTo>
                  <a:pt x="3021838" y="18288"/>
                </a:lnTo>
                <a:lnTo>
                  <a:pt x="3021838" y="0"/>
                </a:lnTo>
                <a:close/>
              </a:path>
            </a:pathLst>
          </a:custGeom>
          <a:solidFill>
            <a:srgbClr val="000000"/>
          </a:solidFill>
        </p:spPr>
        <p:txBody>
          <a:bodyPr wrap="square" lIns="0" tIns="0" rIns="0" bIns="0" rtlCol="0"/>
          <a:lstStyle/>
          <a:p/>
        </p:txBody>
      </p:sp>
      <p:sp>
        <p:nvSpPr>
          <p:cNvPr id="9" name="object 9"/>
          <p:cNvSpPr/>
          <p:nvPr/>
        </p:nvSpPr>
        <p:spPr>
          <a:xfrm>
            <a:off x="591616" y="4335525"/>
            <a:ext cx="3119755" cy="18415"/>
          </a:xfrm>
          <a:custGeom>
            <a:avLst/>
            <a:gdLst/>
            <a:ahLst/>
            <a:cxnLst/>
            <a:rect l="l" t="t" r="r" b="b"/>
            <a:pathLst>
              <a:path w="3119754" h="18414">
                <a:moveTo>
                  <a:pt x="3119374" y="0"/>
                </a:moveTo>
                <a:lnTo>
                  <a:pt x="0" y="0"/>
                </a:lnTo>
                <a:lnTo>
                  <a:pt x="0" y="18287"/>
                </a:lnTo>
                <a:lnTo>
                  <a:pt x="3119374" y="18287"/>
                </a:lnTo>
                <a:lnTo>
                  <a:pt x="3119374" y="0"/>
                </a:lnTo>
                <a:close/>
              </a:path>
            </a:pathLst>
          </a:custGeom>
          <a:solidFill>
            <a:srgbClr val="000000"/>
          </a:solidFill>
        </p:spPr>
        <p:txBody>
          <a:bodyPr wrap="square" lIns="0" tIns="0" rIns="0" bIns="0" rtlCol="0"/>
          <a:lstStyle/>
          <a:p/>
        </p:txBody>
      </p:sp>
      <p:sp>
        <p:nvSpPr>
          <p:cNvPr id="10" name="object 10"/>
          <p:cNvSpPr/>
          <p:nvPr/>
        </p:nvSpPr>
        <p:spPr>
          <a:xfrm>
            <a:off x="3811523" y="1966594"/>
            <a:ext cx="3208020" cy="18415"/>
          </a:xfrm>
          <a:custGeom>
            <a:avLst/>
            <a:gdLst/>
            <a:ahLst/>
            <a:cxnLst/>
            <a:rect l="l" t="t" r="r" b="b"/>
            <a:pathLst>
              <a:path w="3208020" h="18414">
                <a:moveTo>
                  <a:pt x="3208020" y="0"/>
                </a:moveTo>
                <a:lnTo>
                  <a:pt x="0" y="0"/>
                </a:lnTo>
                <a:lnTo>
                  <a:pt x="0" y="18288"/>
                </a:lnTo>
                <a:lnTo>
                  <a:pt x="3208020" y="18288"/>
                </a:lnTo>
                <a:lnTo>
                  <a:pt x="3208020" y="0"/>
                </a:lnTo>
                <a:close/>
              </a:path>
            </a:pathLst>
          </a:custGeom>
          <a:solidFill>
            <a:srgbClr val="000000"/>
          </a:solidFill>
        </p:spPr>
        <p:txBody>
          <a:bodyPr wrap="square" lIns="0" tIns="0" rIns="0" bIns="0" rtlCol="0"/>
          <a:lstStyle/>
          <a:p/>
        </p:txBody>
      </p:sp>
      <p:graphicFrame>
        <p:nvGraphicFramePr>
          <p:cNvPr id="11" name="object 11"/>
          <p:cNvGraphicFramePr>
            <a:graphicFrameLocks noGrp="1"/>
          </p:cNvGraphicFramePr>
          <p:nvPr/>
        </p:nvGraphicFramePr>
        <p:xfrm>
          <a:off x="473760" y="1770266"/>
          <a:ext cx="6647815" cy="2728595"/>
        </p:xfrm>
        <a:graphic>
          <a:graphicData uri="http://schemas.openxmlformats.org/drawingml/2006/table">
            <a:tbl>
              <a:tblPr firstRow="1" bandRow="1">
                <a:tableStyleId>{2D5ABB26-0587-4C30-8999-92F81FD0307C}</a:tableStyleId>
              </a:tblPr>
              <a:tblGrid>
                <a:gridCol w="3272154"/>
                <a:gridCol w="3375660"/>
              </a:tblGrid>
              <a:tr h="2728006">
                <a:tc>
                  <a:txBody>
                    <a:bodyPr/>
                    <a:lstStyle/>
                    <a:p>
                      <a:pPr marL="135890">
                        <a:lnSpc>
                          <a:spcPts val="1195"/>
                        </a:lnSpc>
                      </a:pPr>
                      <a:r>
                        <a:rPr dirty="0" sz="1000" spc="5" b="1">
                          <a:latin typeface="Microsoft JhengHei UI"/>
                          <a:cs typeface="Microsoft JhengHei UI"/>
                        </a:rPr>
                        <a:t>图 </a:t>
                      </a:r>
                      <a:r>
                        <a:rPr dirty="0" sz="1000" spc="-5" b="1">
                          <a:latin typeface="Arial"/>
                          <a:cs typeface="Arial"/>
                        </a:rPr>
                        <a:t>25:</a:t>
                      </a:r>
                      <a:r>
                        <a:rPr dirty="0" sz="1000" spc="5" b="1">
                          <a:latin typeface="Arial"/>
                          <a:cs typeface="Arial"/>
                        </a:rPr>
                        <a:t> </a:t>
                      </a:r>
                      <a:r>
                        <a:rPr dirty="0" sz="1000" spc="-15" b="1">
                          <a:latin typeface="Arial"/>
                          <a:cs typeface="Arial"/>
                        </a:rPr>
                        <a:t>CAR-T</a:t>
                      </a:r>
                      <a:r>
                        <a:rPr dirty="0" sz="1000" spc="15" b="1">
                          <a:latin typeface="Arial"/>
                          <a:cs typeface="Arial"/>
                        </a:rPr>
                        <a:t> </a:t>
                      </a:r>
                      <a:r>
                        <a:rPr dirty="0" sz="1000" spc="5" b="1">
                          <a:latin typeface="Microsoft JhengHei UI"/>
                          <a:cs typeface="Microsoft JhengHei UI"/>
                        </a:rPr>
                        <a:t>疗法与其</a:t>
                      </a:r>
                      <a:r>
                        <a:rPr dirty="0" sz="1000" spc="-20" b="1">
                          <a:latin typeface="Microsoft JhengHei UI"/>
                          <a:cs typeface="Microsoft JhengHei UI"/>
                        </a:rPr>
                        <a:t>他</a:t>
                      </a:r>
                      <a:r>
                        <a:rPr dirty="0" sz="1000" spc="5" b="1">
                          <a:latin typeface="Microsoft JhengHei UI"/>
                          <a:cs typeface="Microsoft JhengHei UI"/>
                        </a:rPr>
                        <a:t>疗法</a:t>
                      </a:r>
                      <a:r>
                        <a:rPr dirty="0" sz="1000" spc="245" b="1">
                          <a:latin typeface="Microsoft JhengHei UI"/>
                          <a:cs typeface="Microsoft JhengHei UI"/>
                        </a:rPr>
                        <a:t>的</a:t>
                      </a:r>
                      <a:r>
                        <a:rPr dirty="0" sz="1000" b="1">
                          <a:latin typeface="Arial"/>
                          <a:cs typeface="Arial"/>
                        </a:rPr>
                        <a:t>ORR</a:t>
                      </a:r>
                      <a:r>
                        <a:rPr dirty="0" sz="1000" spc="-70" b="1">
                          <a:latin typeface="Arial"/>
                          <a:cs typeface="Arial"/>
                        </a:rPr>
                        <a:t> </a:t>
                      </a:r>
                      <a:r>
                        <a:rPr dirty="0" sz="1000" spc="5" b="1">
                          <a:latin typeface="Microsoft JhengHei UI"/>
                          <a:cs typeface="Microsoft JhengHei UI"/>
                        </a:rPr>
                        <a:t>对比</a:t>
                      </a:r>
                      <a:endParaRPr sz="1000">
                        <a:latin typeface="Microsoft JhengHei UI"/>
                        <a:cs typeface="Microsoft JhengHei UI"/>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30"/>
                        </a:spcBef>
                      </a:pPr>
                      <a:endParaRPr sz="1100">
                        <a:latin typeface="Times New Roman"/>
                        <a:cs typeface="Times New Roman"/>
                      </a:endParaRPr>
                    </a:p>
                    <a:p>
                      <a:pPr marL="135890">
                        <a:lnSpc>
                          <a:spcPts val="950"/>
                        </a:lnSpc>
                      </a:pPr>
                      <a:r>
                        <a:rPr dirty="0" sz="800" spc="-10">
                          <a:latin typeface="PMingLiU"/>
                          <a:cs typeface="PMingLiU"/>
                        </a:rPr>
                        <a:t>资料来</a:t>
                      </a:r>
                      <a:r>
                        <a:rPr dirty="0" sz="800" spc="10">
                          <a:latin typeface="PMingLiU"/>
                          <a:cs typeface="PMingLiU"/>
                        </a:rPr>
                        <a:t>源</a:t>
                      </a:r>
                      <a:r>
                        <a:rPr dirty="0" sz="800" spc="-5">
                          <a:latin typeface="PMingLiU"/>
                          <a:cs typeface="PMingLiU"/>
                        </a:rPr>
                        <a:t>：</a:t>
                      </a:r>
                      <a:r>
                        <a:rPr dirty="0" sz="800" spc="-5">
                          <a:latin typeface="Arial"/>
                          <a:cs typeface="Arial"/>
                        </a:rPr>
                        <a:t>Sermer</a:t>
                      </a:r>
                      <a:r>
                        <a:rPr dirty="0" sz="800" spc="-15">
                          <a:latin typeface="Arial"/>
                          <a:cs typeface="Arial"/>
                        </a:rPr>
                        <a:t> </a:t>
                      </a:r>
                      <a:r>
                        <a:rPr dirty="0" sz="800" spc="-10">
                          <a:latin typeface="Arial"/>
                          <a:cs typeface="Arial"/>
                        </a:rPr>
                        <a:t>D</a:t>
                      </a:r>
                      <a:r>
                        <a:rPr dirty="0" sz="800" spc="20">
                          <a:latin typeface="Arial"/>
                          <a:cs typeface="Arial"/>
                        </a:rPr>
                        <a:t> </a:t>
                      </a:r>
                      <a:r>
                        <a:rPr dirty="0" sz="800" spc="-10">
                          <a:latin typeface="Arial"/>
                          <a:cs typeface="Arial"/>
                        </a:rPr>
                        <a:t>et</a:t>
                      </a:r>
                      <a:r>
                        <a:rPr dirty="0" sz="800" spc="35">
                          <a:latin typeface="Arial"/>
                          <a:cs typeface="Arial"/>
                        </a:rPr>
                        <a:t> </a:t>
                      </a:r>
                      <a:r>
                        <a:rPr dirty="0" sz="800" spc="-10">
                          <a:latin typeface="Arial"/>
                          <a:cs typeface="Arial"/>
                        </a:rPr>
                        <a:t>al. </a:t>
                      </a:r>
                      <a:r>
                        <a:rPr dirty="0" sz="800" spc="-5">
                          <a:latin typeface="Arial"/>
                          <a:cs typeface="Arial"/>
                        </a:rPr>
                        <a:t>Blood</a:t>
                      </a:r>
                      <a:r>
                        <a:rPr dirty="0" sz="800" spc="5">
                          <a:latin typeface="Arial"/>
                          <a:cs typeface="Arial"/>
                        </a:rPr>
                        <a:t> </a:t>
                      </a:r>
                      <a:r>
                        <a:rPr dirty="0" sz="800" spc="-5">
                          <a:latin typeface="Arial"/>
                          <a:cs typeface="Arial"/>
                        </a:rPr>
                        <a:t>Advance</a:t>
                      </a:r>
                      <a:r>
                        <a:rPr dirty="0" sz="800" spc="-20">
                          <a:latin typeface="Arial"/>
                          <a:cs typeface="Arial"/>
                        </a:rPr>
                        <a:t> </a:t>
                      </a:r>
                      <a:r>
                        <a:rPr dirty="0" sz="800">
                          <a:latin typeface="Arial"/>
                          <a:cs typeface="Arial"/>
                        </a:rPr>
                        <a:t>2020</a:t>
                      </a:r>
                      <a:r>
                        <a:rPr dirty="0" sz="800">
                          <a:latin typeface="PMingLiU"/>
                          <a:cs typeface="PMingLiU"/>
                        </a:rPr>
                        <a:t>，</a:t>
                      </a:r>
                      <a:r>
                        <a:rPr dirty="0" sz="800" spc="10">
                          <a:latin typeface="PMingLiU"/>
                          <a:cs typeface="PMingLiU"/>
                        </a:rPr>
                        <a:t>招</a:t>
                      </a:r>
                      <a:r>
                        <a:rPr dirty="0" sz="800" spc="-10">
                          <a:latin typeface="PMingLiU"/>
                          <a:cs typeface="PMingLiU"/>
                        </a:rPr>
                        <a:t>银国</a:t>
                      </a:r>
                      <a:r>
                        <a:rPr dirty="0" sz="800" spc="10">
                          <a:latin typeface="PMingLiU"/>
                          <a:cs typeface="PMingLiU"/>
                        </a:rPr>
                        <a:t>际</a:t>
                      </a:r>
                      <a:r>
                        <a:rPr dirty="0" sz="800" spc="-10">
                          <a:latin typeface="PMingLiU"/>
                          <a:cs typeface="PMingLiU"/>
                        </a:rPr>
                        <a:t>证券</a:t>
                      </a:r>
                      <a:endParaRPr sz="800">
                        <a:latin typeface="PMingLiU"/>
                        <a:cs typeface="PMingLiU"/>
                      </a:endParaRPr>
                    </a:p>
                  </a:txBody>
                  <a:tcPr marL="0" marR="0" marB="0" marT="0"/>
                </a:tc>
                <a:tc>
                  <a:txBody>
                    <a:bodyPr/>
                    <a:lstStyle/>
                    <a:p>
                      <a:pPr marL="83820">
                        <a:lnSpc>
                          <a:spcPts val="1195"/>
                        </a:lnSpc>
                      </a:pPr>
                      <a:r>
                        <a:rPr dirty="0" sz="1000" spc="5" b="1">
                          <a:latin typeface="Microsoft JhengHei UI"/>
                          <a:cs typeface="Microsoft JhengHei UI"/>
                        </a:rPr>
                        <a:t>图 </a:t>
                      </a:r>
                      <a:r>
                        <a:rPr dirty="0" sz="1000" spc="-5" b="1">
                          <a:latin typeface="Arial"/>
                          <a:cs typeface="Arial"/>
                        </a:rPr>
                        <a:t>26:</a:t>
                      </a:r>
                      <a:r>
                        <a:rPr dirty="0" sz="1000" spc="5" b="1">
                          <a:latin typeface="Arial"/>
                          <a:cs typeface="Arial"/>
                        </a:rPr>
                        <a:t> </a:t>
                      </a:r>
                      <a:r>
                        <a:rPr dirty="0" sz="1000" spc="-15" b="1">
                          <a:latin typeface="Arial"/>
                          <a:cs typeface="Arial"/>
                        </a:rPr>
                        <a:t>CAR-T</a:t>
                      </a:r>
                      <a:r>
                        <a:rPr dirty="0" sz="1000" spc="15" b="1">
                          <a:latin typeface="Arial"/>
                          <a:cs typeface="Arial"/>
                        </a:rPr>
                        <a:t> </a:t>
                      </a:r>
                      <a:r>
                        <a:rPr dirty="0" sz="1000" spc="5" b="1">
                          <a:latin typeface="Microsoft JhengHei UI"/>
                          <a:cs typeface="Microsoft JhengHei UI"/>
                        </a:rPr>
                        <a:t>疗法与其</a:t>
                      </a:r>
                      <a:r>
                        <a:rPr dirty="0" sz="1000" spc="-20" b="1">
                          <a:latin typeface="Microsoft JhengHei UI"/>
                          <a:cs typeface="Microsoft JhengHei UI"/>
                        </a:rPr>
                        <a:t>他</a:t>
                      </a:r>
                      <a:r>
                        <a:rPr dirty="0" sz="1000" spc="5" b="1">
                          <a:latin typeface="Microsoft JhengHei UI"/>
                          <a:cs typeface="Microsoft JhengHei UI"/>
                        </a:rPr>
                        <a:t>疗法的</a:t>
                      </a:r>
                      <a:r>
                        <a:rPr dirty="0" sz="1000" spc="-5" b="1">
                          <a:latin typeface="Microsoft JhengHei UI"/>
                          <a:cs typeface="Microsoft JhengHei UI"/>
                        </a:rPr>
                        <a:t> </a:t>
                      </a:r>
                      <a:r>
                        <a:rPr dirty="0" sz="1000" b="1">
                          <a:latin typeface="Arial"/>
                          <a:cs typeface="Arial"/>
                        </a:rPr>
                        <a:t>CR</a:t>
                      </a:r>
                      <a:r>
                        <a:rPr dirty="0" sz="1000" spc="-75" b="1">
                          <a:latin typeface="Arial"/>
                          <a:cs typeface="Arial"/>
                        </a:rPr>
                        <a:t> </a:t>
                      </a:r>
                      <a:r>
                        <a:rPr dirty="0" sz="1000" spc="5" b="1">
                          <a:latin typeface="Microsoft JhengHei UI"/>
                          <a:cs typeface="Microsoft JhengHei UI"/>
                        </a:rPr>
                        <a:t>对比</a:t>
                      </a:r>
                      <a:endParaRPr sz="1000">
                        <a:latin typeface="Microsoft JhengHei UI"/>
                        <a:cs typeface="Microsoft JhengHei UI"/>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30"/>
                        </a:spcBef>
                      </a:pPr>
                      <a:endParaRPr sz="1100">
                        <a:latin typeface="Times New Roman"/>
                        <a:cs typeface="Times New Roman"/>
                      </a:endParaRPr>
                    </a:p>
                    <a:p>
                      <a:pPr marL="83820">
                        <a:lnSpc>
                          <a:spcPts val="950"/>
                        </a:lnSpc>
                      </a:pPr>
                      <a:r>
                        <a:rPr dirty="0" sz="800" spc="-10">
                          <a:latin typeface="PMingLiU"/>
                          <a:cs typeface="PMingLiU"/>
                        </a:rPr>
                        <a:t>资料来</a:t>
                      </a:r>
                      <a:r>
                        <a:rPr dirty="0" sz="800" spc="10">
                          <a:latin typeface="PMingLiU"/>
                          <a:cs typeface="PMingLiU"/>
                        </a:rPr>
                        <a:t>源</a:t>
                      </a:r>
                      <a:r>
                        <a:rPr dirty="0" sz="800" spc="-5">
                          <a:latin typeface="PMingLiU"/>
                          <a:cs typeface="PMingLiU"/>
                        </a:rPr>
                        <a:t>：</a:t>
                      </a:r>
                      <a:r>
                        <a:rPr dirty="0" sz="800" spc="-5">
                          <a:latin typeface="Arial"/>
                          <a:cs typeface="Arial"/>
                        </a:rPr>
                        <a:t>Sermer</a:t>
                      </a:r>
                      <a:r>
                        <a:rPr dirty="0" sz="800" spc="-15">
                          <a:latin typeface="Arial"/>
                          <a:cs typeface="Arial"/>
                        </a:rPr>
                        <a:t> </a:t>
                      </a:r>
                      <a:r>
                        <a:rPr dirty="0" sz="800" spc="-10">
                          <a:latin typeface="Arial"/>
                          <a:cs typeface="Arial"/>
                        </a:rPr>
                        <a:t>D</a:t>
                      </a:r>
                      <a:r>
                        <a:rPr dirty="0" sz="800" spc="20">
                          <a:latin typeface="Arial"/>
                          <a:cs typeface="Arial"/>
                        </a:rPr>
                        <a:t> </a:t>
                      </a:r>
                      <a:r>
                        <a:rPr dirty="0" sz="800" spc="-10">
                          <a:latin typeface="Arial"/>
                          <a:cs typeface="Arial"/>
                        </a:rPr>
                        <a:t>et</a:t>
                      </a:r>
                      <a:r>
                        <a:rPr dirty="0" sz="800" spc="35">
                          <a:latin typeface="Arial"/>
                          <a:cs typeface="Arial"/>
                        </a:rPr>
                        <a:t> </a:t>
                      </a:r>
                      <a:r>
                        <a:rPr dirty="0" sz="800" spc="-10">
                          <a:latin typeface="Arial"/>
                          <a:cs typeface="Arial"/>
                        </a:rPr>
                        <a:t>al. </a:t>
                      </a:r>
                      <a:r>
                        <a:rPr dirty="0" sz="800" spc="-5">
                          <a:latin typeface="Arial"/>
                          <a:cs typeface="Arial"/>
                        </a:rPr>
                        <a:t>Blood</a:t>
                      </a:r>
                      <a:r>
                        <a:rPr dirty="0" sz="800" spc="5">
                          <a:latin typeface="Arial"/>
                          <a:cs typeface="Arial"/>
                        </a:rPr>
                        <a:t> </a:t>
                      </a:r>
                      <a:r>
                        <a:rPr dirty="0" sz="800" spc="-5">
                          <a:latin typeface="Arial"/>
                          <a:cs typeface="Arial"/>
                        </a:rPr>
                        <a:t>Advance</a:t>
                      </a:r>
                      <a:r>
                        <a:rPr dirty="0" sz="800" spc="-20">
                          <a:latin typeface="Arial"/>
                          <a:cs typeface="Arial"/>
                        </a:rPr>
                        <a:t> </a:t>
                      </a:r>
                      <a:r>
                        <a:rPr dirty="0" sz="800">
                          <a:latin typeface="Arial"/>
                          <a:cs typeface="Arial"/>
                        </a:rPr>
                        <a:t>2020</a:t>
                      </a:r>
                      <a:r>
                        <a:rPr dirty="0" sz="800">
                          <a:latin typeface="PMingLiU"/>
                          <a:cs typeface="PMingLiU"/>
                        </a:rPr>
                        <a:t>，</a:t>
                      </a:r>
                      <a:r>
                        <a:rPr dirty="0" sz="800" spc="10">
                          <a:latin typeface="PMingLiU"/>
                          <a:cs typeface="PMingLiU"/>
                        </a:rPr>
                        <a:t>招</a:t>
                      </a:r>
                      <a:r>
                        <a:rPr dirty="0" sz="800" spc="-10">
                          <a:latin typeface="PMingLiU"/>
                          <a:cs typeface="PMingLiU"/>
                        </a:rPr>
                        <a:t>银国</a:t>
                      </a:r>
                      <a:r>
                        <a:rPr dirty="0" sz="800" spc="10">
                          <a:latin typeface="PMingLiU"/>
                          <a:cs typeface="PMingLiU"/>
                        </a:rPr>
                        <a:t>际</a:t>
                      </a:r>
                      <a:r>
                        <a:rPr dirty="0" sz="800" spc="-10">
                          <a:latin typeface="PMingLiU"/>
                          <a:cs typeface="PMingLiU"/>
                        </a:rPr>
                        <a:t>证券</a:t>
                      </a:r>
                      <a:endParaRPr sz="800">
                        <a:latin typeface="PMingLiU"/>
                        <a:cs typeface="PMingLiU"/>
                      </a:endParaRPr>
                    </a:p>
                  </a:txBody>
                  <a:tcPr marL="0" marR="0" marB="0" marT="0"/>
                </a:tc>
              </a:tr>
            </a:tbl>
          </a:graphicData>
        </a:graphic>
      </p:graphicFrame>
      <p:sp>
        <p:nvSpPr>
          <p:cNvPr id="12" name="object 12"/>
          <p:cNvSpPr/>
          <p:nvPr/>
        </p:nvSpPr>
        <p:spPr>
          <a:xfrm>
            <a:off x="3811523" y="4335525"/>
            <a:ext cx="3305810" cy="18415"/>
          </a:xfrm>
          <a:custGeom>
            <a:avLst/>
            <a:gdLst/>
            <a:ahLst/>
            <a:cxnLst/>
            <a:rect l="l" t="t" r="r" b="b"/>
            <a:pathLst>
              <a:path w="3305809" h="18414">
                <a:moveTo>
                  <a:pt x="3305555" y="0"/>
                </a:moveTo>
                <a:lnTo>
                  <a:pt x="0" y="0"/>
                </a:lnTo>
                <a:lnTo>
                  <a:pt x="0" y="18287"/>
                </a:lnTo>
                <a:lnTo>
                  <a:pt x="3305555" y="18287"/>
                </a:lnTo>
                <a:lnTo>
                  <a:pt x="3305555" y="0"/>
                </a:lnTo>
                <a:close/>
              </a:path>
            </a:pathLst>
          </a:custGeom>
          <a:solidFill>
            <a:srgbClr val="000000"/>
          </a:solidFill>
        </p:spPr>
        <p:txBody>
          <a:bodyPr wrap="square" lIns="0" tIns="0" rIns="0" bIns="0" rtlCol="0"/>
          <a:lstStyle/>
          <a:p/>
        </p:txBody>
      </p:sp>
      <p:sp>
        <p:nvSpPr>
          <p:cNvPr id="13" name="object 13"/>
          <p:cNvSpPr txBox="1"/>
          <p:nvPr/>
        </p:nvSpPr>
        <p:spPr>
          <a:xfrm>
            <a:off x="527100" y="4746752"/>
            <a:ext cx="5073015" cy="5030470"/>
          </a:xfrm>
          <a:prstGeom prst="rect">
            <a:avLst/>
          </a:prstGeom>
        </p:spPr>
        <p:txBody>
          <a:bodyPr wrap="square" lIns="0" tIns="13335" rIns="0" bIns="0" rtlCol="0" vert="horz">
            <a:spAutoFit/>
          </a:bodyPr>
          <a:lstStyle/>
          <a:p>
            <a:pPr algn="just" marL="12700">
              <a:lnSpc>
                <a:spcPct val="100000"/>
              </a:lnSpc>
              <a:spcBef>
                <a:spcPts val="105"/>
              </a:spcBef>
            </a:pPr>
            <a:r>
              <a:rPr dirty="0" sz="1000" spc="-5" b="1">
                <a:latin typeface="Arial"/>
                <a:cs typeface="Arial"/>
              </a:rPr>
              <a:t>Yescarta</a:t>
            </a:r>
            <a:r>
              <a:rPr dirty="0" sz="1000" spc="-50" b="1">
                <a:latin typeface="Arial"/>
                <a:cs typeface="Arial"/>
              </a:rPr>
              <a:t> </a:t>
            </a:r>
            <a:r>
              <a:rPr dirty="0" sz="1000" spc="5" b="1">
                <a:latin typeface="Microsoft JhengHei UI"/>
                <a:cs typeface="Microsoft JhengHei UI"/>
              </a:rPr>
              <a:t>已获批前线治</a:t>
            </a:r>
            <a:r>
              <a:rPr dirty="0" sz="1000" spc="-20" b="1">
                <a:latin typeface="Microsoft JhengHei UI"/>
                <a:cs typeface="Microsoft JhengHei UI"/>
              </a:rPr>
              <a:t>疗</a:t>
            </a:r>
            <a:r>
              <a:rPr dirty="0" sz="1000" spc="-5" b="1">
                <a:latin typeface="Microsoft JhengHei UI"/>
                <a:cs typeface="Microsoft JhengHei UI"/>
              </a:rPr>
              <a:t>，</a:t>
            </a:r>
            <a:r>
              <a:rPr dirty="0" sz="1000" spc="-5" b="1">
                <a:latin typeface="Arial"/>
                <a:cs typeface="Arial"/>
              </a:rPr>
              <a:t>Kymriah</a:t>
            </a:r>
            <a:r>
              <a:rPr dirty="0" sz="1000" spc="-55" b="1">
                <a:latin typeface="Arial"/>
                <a:cs typeface="Arial"/>
              </a:rPr>
              <a:t> </a:t>
            </a:r>
            <a:r>
              <a:rPr dirty="0" sz="1000" spc="5" b="1">
                <a:latin typeface="Microsoft JhengHei UI"/>
                <a:cs typeface="Microsoft JhengHei UI"/>
              </a:rPr>
              <a:t>相对</a:t>
            </a:r>
            <a:r>
              <a:rPr dirty="0" sz="1000" spc="10" b="1">
                <a:latin typeface="Microsoft JhengHei UI"/>
                <a:cs typeface="Microsoft JhengHei UI"/>
              </a:rPr>
              <a:t> </a:t>
            </a:r>
            <a:r>
              <a:rPr dirty="0" sz="1000" spc="-5" b="1">
                <a:latin typeface="Arial"/>
                <a:cs typeface="Arial"/>
              </a:rPr>
              <a:t>SOC</a:t>
            </a:r>
            <a:r>
              <a:rPr dirty="0" sz="1000" spc="-70" b="1">
                <a:latin typeface="Arial"/>
                <a:cs typeface="Arial"/>
              </a:rPr>
              <a:t> </a:t>
            </a:r>
            <a:r>
              <a:rPr dirty="0" sz="1000" spc="5" b="1">
                <a:latin typeface="Microsoft JhengHei UI"/>
                <a:cs typeface="Microsoft JhengHei UI"/>
              </a:rPr>
              <a:t>未有</a:t>
            </a:r>
            <a:r>
              <a:rPr dirty="0" sz="1000" spc="-20" b="1">
                <a:latin typeface="Microsoft JhengHei UI"/>
                <a:cs typeface="Microsoft JhengHei UI"/>
              </a:rPr>
              <a:t>统</a:t>
            </a:r>
            <a:r>
              <a:rPr dirty="0" sz="1000" spc="5" b="1">
                <a:latin typeface="Microsoft JhengHei UI"/>
                <a:cs typeface="Microsoft JhengHei UI"/>
              </a:rPr>
              <a:t>计学差异</a:t>
            </a:r>
            <a:endParaRPr sz="1000">
              <a:latin typeface="Microsoft JhengHei UI"/>
              <a:cs typeface="Microsoft JhengHei UI"/>
            </a:endParaRPr>
          </a:p>
          <a:p>
            <a:pPr algn="just" marL="12700" marR="8890">
              <a:lnSpc>
                <a:spcPct val="139400"/>
              </a:lnSpc>
              <a:spcBef>
                <a:spcPts val="610"/>
              </a:spcBef>
            </a:pPr>
            <a:r>
              <a:rPr dirty="0" sz="1000">
                <a:latin typeface="Arial"/>
                <a:cs typeface="Arial"/>
              </a:rPr>
              <a:t>Gilead/</a:t>
            </a:r>
            <a:r>
              <a:rPr dirty="0" sz="1000" spc="135">
                <a:latin typeface="Arial"/>
                <a:cs typeface="Arial"/>
              </a:rPr>
              <a:t> </a:t>
            </a:r>
            <a:r>
              <a:rPr dirty="0" sz="1000" spc="-5">
                <a:latin typeface="Arial"/>
                <a:cs typeface="Arial"/>
              </a:rPr>
              <a:t>Novartis/</a:t>
            </a:r>
            <a:r>
              <a:rPr dirty="0" sz="1000" spc="160">
                <a:latin typeface="Arial"/>
                <a:cs typeface="Arial"/>
              </a:rPr>
              <a:t> </a:t>
            </a:r>
            <a:r>
              <a:rPr dirty="0" sz="1000" spc="5">
                <a:latin typeface="Arial"/>
                <a:cs typeface="Arial"/>
              </a:rPr>
              <a:t>BMS</a:t>
            </a:r>
            <a:r>
              <a:rPr dirty="0" sz="1000" spc="-75">
                <a:latin typeface="Arial"/>
                <a:cs typeface="Arial"/>
              </a:rPr>
              <a:t> </a:t>
            </a:r>
            <a:r>
              <a:rPr dirty="0" sz="1000" spc="5">
                <a:latin typeface="PMingLiU"/>
                <a:cs typeface="PMingLiU"/>
              </a:rPr>
              <a:t>已经</a:t>
            </a:r>
            <a:r>
              <a:rPr dirty="0" sz="1000" spc="-20">
                <a:latin typeface="PMingLiU"/>
                <a:cs typeface="PMingLiU"/>
              </a:rPr>
              <a:t>分</a:t>
            </a:r>
            <a:r>
              <a:rPr dirty="0" sz="1000" spc="5">
                <a:latin typeface="PMingLiU"/>
                <a:cs typeface="PMingLiU"/>
              </a:rPr>
              <a:t>别开</a:t>
            </a:r>
            <a:r>
              <a:rPr dirty="0" sz="1000" spc="-20">
                <a:latin typeface="PMingLiU"/>
                <a:cs typeface="PMingLiU"/>
              </a:rPr>
              <a:t>展</a:t>
            </a:r>
            <a:r>
              <a:rPr dirty="0" sz="1000" spc="5">
                <a:latin typeface="PMingLiU"/>
                <a:cs typeface="PMingLiU"/>
              </a:rPr>
              <a:t>了 </a:t>
            </a:r>
            <a:r>
              <a:rPr dirty="0" sz="1000" spc="-5">
                <a:latin typeface="Arial"/>
                <a:cs typeface="Arial"/>
              </a:rPr>
              <a:t>Yescarta/</a:t>
            </a:r>
            <a:r>
              <a:rPr dirty="0" sz="1000" spc="140">
                <a:latin typeface="Arial"/>
                <a:cs typeface="Arial"/>
              </a:rPr>
              <a:t> </a:t>
            </a:r>
            <a:r>
              <a:rPr dirty="0" sz="1000" spc="-5">
                <a:latin typeface="Arial"/>
                <a:cs typeface="Arial"/>
              </a:rPr>
              <a:t>Kymriah/</a:t>
            </a:r>
            <a:r>
              <a:rPr dirty="0" sz="1000" spc="140">
                <a:latin typeface="Arial"/>
                <a:cs typeface="Arial"/>
              </a:rPr>
              <a:t> </a:t>
            </a:r>
            <a:r>
              <a:rPr dirty="0" sz="1000">
                <a:latin typeface="Arial"/>
                <a:cs typeface="Arial"/>
              </a:rPr>
              <a:t>Breyanzi</a:t>
            </a:r>
            <a:r>
              <a:rPr dirty="0" sz="1000" spc="-45">
                <a:latin typeface="Arial"/>
                <a:cs typeface="Arial"/>
              </a:rPr>
              <a:t> </a:t>
            </a:r>
            <a:r>
              <a:rPr dirty="0" sz="1000" spc="-20">
                <a:latin typeface="PMingLiU"/>
                <a:cs typeface="PMingLiU"/>
              </a:rPr>
              <a:t>在二</a:t>
            </a:r>
            <a:r>
              <a:rPr dirty="0" sz="1000" spc="5">
                <a:latin typeface="PMingLiU"/>
                <a:cs typeface="PMingLiU"/>
              </a:rPr>
              <a:t>线</a:t>
            </a:r>
            <a:r>
              <a:rPr dirty="0" sz="1000" spc="10">
                <a:latin typeface="PMingLiU"/>
                <a:cs typeface="PMingLiU"/>
              </a:rPr>
              <a:t> </a:t>
            </a:r>
            <a:r>
              <a:rPr dirty="0" sz="1000" spc="-5">
                <a:latin typeface="Arial"/>
                <a:cs typeface="Arial"/>
              </a:rPr>
              <a:t>LBCL</a:t>
            </a:r>
            <a:r>
              <a:rPr dirty="0" sz="1000" spc="-75">
                <a:latin typeface="Arial"/>
                <a:cs typeface="Arial"/>
              </a:rPr>
              <a:t> </a:t>
            </a:r>
            <a:r>
              <a:rPr dirty="0" sz="1000" spc="5">
                <a:latin typeface="PMingLiU"/>
                <a:cs typeface="PMingLiU"/>
              </a:rPr>
              <a:t>的临床 试验，包</a:t>
            </a:r>
            <a:r>
              <a:rPr dirty="0" sz="1000" spc="220">
                <a:latin typeface="PMingLiU"/>
                <a:cs typeface="PMingLiU"/>
              </a:rPr>
              <a:t>括</a:t>
            </a:r>
            <a:r>
              <a:rPr dirty="0" sz="1000" spc="-5">
                <a:latin typeface="Arial"/>
                <a:cs typeface="Arial"/>
              </a:rPr>
              <a:t>ZUMA-7/</a:t>
            </a:r>
            <a:r>
              <a:rPr dirty="0" sz="1000" spc="35">
                <a:latin typeface="Arial"/>
                <a:cs typeface="Arial"/>
              </a:rPr>
              <a:t> </a:t>
            </a:r>
            <a:r>
              <a:rPr dirty="0" sz="1000" spc="-5">
                <a:latin typeface="Arial"/>
                <a:cs typeface="Arial"/>
              </a:rPr>
              <a:t>BELINDA/</a:t>
            </a:r>
            <a:r>
              <a:rPr dirty="0" sz="1000" spc="35">
                <a:latin typeface="Arial"/>
                <a:cs typeface="Arial"/>
              </a:rPr>
              <a:t> </a:t>
            </a:r>
            <a:r>
              <a:rPr dirty="0" sz="1000" spc="-5">
                <a:latin typeface="Arial"/>
                <a:cs typeface="Arial"/>
              </a:rPr>
              <a:t>TRANSFORM</a:t>
            </a:r>
            <a:r>
              <a:rPr dirty="0" sz="1000" spc="-20">
                <a:latin typeface="PMingLiU"/>
                <a:cs typeface="PMingLiU"/>
              </a:rPr>
              <a:t>。</a:t>
            </a:r>
            <a:r>
              <a:rPr dirty="0" sz="1000" spc="5">
                <a:latin typeface="PMingLiU"/>
                <a:cs typeface="PMingLiU"/>
              </a:rPr>
              <a:t>三</a:t>
            </a:r>
            <a:r>
              <a:rPr dirty="0" sz="1000" spc="-20">
                <a:latin typeface="PMingLiU"/>
                <a:cs typeface="PMingLiU"/>
              </a:rPr>
              <a:t>项</a:t>
            </a:r>
            <a:r>
              <a:rPr dirty="0" sz="1000" spc="5">
                <a:latin typeface="PMingLiU"/>
                <a:cs typeface="PMingLiU"/>
              </a:rPr>
              <a:t>研究的</a:t>
            </a:r>
            <a:r>
              <a:rPr dirty="0" sz="1000" spc="-20">
                <a:latin typeface="PMingLiU"/>
                <a:cs typeface="PMingLiU"/>
              </a:rPr>
              <a:t>患</a:t>
            </a:r>
            <a:r>
              <a:rPr dirty="0" sz="1000" spc="5">
                <a:latin typeface="PMingLiU"/>
                <a:cs typeface="PMingLiU"/>
              </a:rPr>
              <a:t>者基</a:t>
            </a:r>
            <a:r>
              <a:rPr dirty="0" sz="1000" spc="-20">
                <a:latin typeface="PMingLiU"/>
                <a:cs typeface="PMingLiU"/>
              </a:rPr>
              <a:t>线</a:t>
            </a:r>
            <a:r>
              <a:rPr dirty="0" sz="1000" spc="5">
                <a:latin typeface="PMingLiU"/>
                <a:cs typeface="PMingLiU"/>
              </a:rPr>
              <a:t>相似</a:t>
            </a:r>
            <a:r>
              <a:rPr dirty="0" sz="1000" spc="-15">
                <a:latin typeface="PMingLiU"/>
                <a:cs typeface="PMingLiU"/>
              </a:rPr>
              <a:t>，</a:t>
            </a:r>
            <a:r>
              <a:rPr dirty="0" sz="1000" spc="5">
                <a:latin typeface="PMingLiU"/>
                <a:cs typeface="PMingLiU"/>
              </a:rPr>
              <a:t>均为</a:t>
            </a:r>
            <a:r>
              <a:rPr dirty="0" sz="1000" spc="-5">
                <a:latin typeface="PMingLiU"/>
                <a:cs typeface="PMingLiU"/>
              </a:rPr>
              <a:t> </a:t>
            </a:r>
            <a:r>
              <a:rPr dirty="0" sz="1000" spc="-5">
                <a:latin typeface="Arial"/>
                <a:cs typeface="Arial"/>
              </a:rPr>
              <a:t>LBCL</a:t>
            </a:r>
            <a:r>
              <a:rPr dirty="0" sz="1000" spc="-60">
                <a:latin typeface="Arial"/>
                <a:cs typeface="Arial"/>
              </a:rPr>
              <a:t> </a:t>
            </a:r>
            <a:r>
              <a:rPr dirty="0" sz="1000" spc="5">
                <a:latin typeface="PMingLiU"/>
                <a:cs typeface="PMingLiU"/>
              </a:rPr>
              <a:t>一 </a:t>
            </a:r>
            <a:r>
              <a:rPr dirty="0" sz="1000" spc="25">
                <a:latin typeface="PMingLiU"/>
                <a:cs typeface="PMingLiU"/>
              </a:rPr>
              <a:t>线</a:t>
            </a:r>
            <a:r>
              <a:rPr dirty="0" sz="1000" spc="5">
                <a:latin typeface="PMingLiU"/>
                <a:cs typeface="PMingLiU"/>
              </a:rPr>
              <a:t>治</a:t>
            </a:r>
            <a:r>
              <a:rPr dirty="0" sz="1000" spc="25">
                <a:latin typeface="PMingLiU"/>
                <a:cs typeface="PMingLiU"/>
              </a:rPr>
              <a:t>疗</a:t>
            </a:r>
            <a:r>
              <a:rPr dirty="0" sz="1000" spc="5">
                <a:latin typeface="PMingLiU"/>
                <a:cs typeface="PMingLiU"/>
              </a:rPr>
              <a:t>后复</a:t>
            </a:r>
            <a:r>
              <a:rPr dirty="0" sz="1000" spc="25">
                <a:latin typeface="PMingLiU"/>
                <a:cs typeface="PMingLiU"/>
              </a:rPr>
              <a:t>发</a:t>
            </a:r>
            <a:r>
              <a:rPr dirty="0" sz="1000" spc="5">
                <a:latin typeface="PMingLiU"/>
                <a:cs typeface="PMingLiU"/>
              </a:rPr>
              <a:t>或</a:t>
            </a:r>
            <a:r>
              <a:rPr dirty="0" sz="1000" spc="25">
                <a:latin typeface="PMingLiU"/>
                <a:cs typeface="PMingLiU"/>
              </a:rPr>
              <a:t>进</a:t>
            </a:r>
            <a:r>
              <a:rPr dirty="0" sz="1000" spc="5">
                <a:latin typeface="PMingLiU"/>
                <a:cs typeface="PMingLiU"/>
              </a:rPr>
              <a:t>展</a:t>
            </a:r>
            <a:r>
              <a:rPr dirty="0" sz="1000" spc="25">
                <a:latin typeface="PMingLiU"/>
                <a:cs typeface="PMingLiU"/>
              </a:rPr>
              <a:t>的</a:t>
            </a:r>
            <a:r>
              <a:rPr dirty="0" sz="1000" spc="5">
                <a:latin typeface="PMingLiU"/>
                <a:cs typeface="PMingLiU"/>
              </a:rPr>
              <a:t>患者</a:t>
            </a:r>
            <a:r>
              <a:rPr dirty="0" sz="1000" spc="25">
                <a:latin typeface="PMingLiU"/>
                <a:cs typeface="PMingLiU"/>
              </a:rPr>
              <a:t>，</a:t>
            </a:r>
            <a:r>
              <a:rPr dirty="0" sz="1000" spc="5">
                <a:latin typeface="PMingLiU"/>
                <a:cs typeface="PMingLiU"/>
              </a:rPr>
              <a:t>对</a:t>
            </a:r>
            <a:r>
              <a:rPr dirty="0" sz="1000" spc="25">
                <a:latin typeface="PMingLiU"/>
                <a:cs typeface="PMingLiU"/>
              </a:rPr>
              <a:t>照</a:t>
            </a:r>
            <a:r>
              <a:rPr dirty="0" sz="1000" spc="5">
                <a:latin typeface="PMingLiU"/>
                <a:cs typeface="PMingLiU"/>
              </a:rPr>
              <a:t>组均</a:t>
            </a:r>
            <a:r>
              <a:rPr dirty="0" sz="1000" spc="25">
                <a:latin typeface="PMingLiU"/>
                <a:cs typeface="PMingLiU"/>
              </a:rPr>
              <a:t>为</a:t>
            </a:r>
            <a:r>
              <a:rPr dirty="0" sz="1000" spc="5">
                <a:latin typeface="PMingLiU"/>
                <a:cs typeface="PMingLiU"/>
              </a:rPr>
              <a:t>标</a:t>
            </a:r>
            <a:r>
              <a:rPr dirty="0" sz="1000" spc="25">
                <a:latin typeface="PMingLiU"/>
                <a:cs typeface="PMingLiU"/>
              </a:rPr>
              <a:t>准</a:t>
            </a:r>
            <a:r>
              <a:rPr dirty="0" sz="1000" spc="5">
                <a:latin typeface="PMingLiU"/>
                <a:cs typeface="PMingLiU"/>
              </a:rPr>
              <a:t>二线</a:t>
            </a:r>
            <a:r>
              <a:rPr dirty="0" sz="1000" spc="25">
                <a:latin typeface="PMingLiU"/>
                <a:cs typeface="PMingLiU"/>
              </a:rPr>
              <a:t>挽</a:t>
            </a:r>
            <a:r>
              <a:rPr dirty="0" sz="1000" spc="5">
                <a:latin typeface="PMingLiU"/>
                <a:cs typeface="PMingLiU"/>
              </a:rPr>
              <a:t>救</a:t>
            </a:r>
            <a:r>
              <a:rPr dirty="0" sz="1000" spc="25">
                <a:latin typeface="PMingLiU"/>
                <a:cs typeface="PMingLiU"/>
              </a:rPr>
              <a:t>化</a:t>
            </a:r>
            <a:r>
              <a:rPr dirty="0" sz="1000" spc="5">
                <a:latin typeface="PMingLiU"/>
                <a:cs typeface="PMingLiU"/>
              </a:rPr>
              <a:t>疗</a:t>
            </a:r>
            <a:r>
              <a:rPr dirty="0" sz="1000" spc="25">
                <a:latin typeface="PMingLiU"/>
                <a:cs typeface="PMingLiU"/>
              </a:rPr>
              <a:t>联</a:t>
            </a:r>
            <a:r>
              <a:rPr dirty="0" sz="1000" spc="5">
                <a:latin typeface="PMingLiU"/>
                <a:cs typeface="PMingLiU"/>
              </a:rPr>
              <a:t>合自</a:t>
            </a:r>
            <a:r>
              <a:rPr dirty="0" sz="1000" spc="25">
                <a:latin typeface="PMingLiU"/>
                <a:cs typeface="PMingLiU"/>
              </a:rPr>
              <a:t>体</a:t>
            </a:r>
            <a:r>
              <a:rPr dirty="0" sz="1000" spc="5">
                <a:latin typeface="PMingLiU"/>
                <a:cs typeface="PMingLiU"/>
              </a:rPr>
              <a:t>造</a:t>
            </a:r>
            <a:r>
              <a:rPr dirty="0" sz="1000" spc="25">
                <a:latin typeface="PMingLiU"/>
                <a:cs typeface="PMingLiU"/>
              </a:rPr>
              <a:t>血</a:t>
            </a:r>
            <a:r>
              <a:rPr dirty="0" sz="1000" spc="5">
                <a:latin typeface="PMingLiU"/>
                <a:cs typeface="PMingLiU"/>
              </a:rPr>
              <a:t>干</a:t>
            </a:r>
            <a:r>
              <a:rPr dirty="0" sz="1000" spc="25">
                <a:latin typeface="PMingLiU"/>
                <a:cs typeface="PMingLiU"/>
              </a:rPr>
              <a:t>细</a:t>
            </a:r>
            <a:r>
              <a:rPr dirty="0" sz="1000" spc="5">
                <a:latin typeface="PMingLiU"/>
                <a:cs typeface="PMingLiU"/>
              </a:rPr>
              <a:t>胞移</a:t>
            </a:r>
            <a:r>
              <a:rPr dirty="0" sz="1000" spc="25">
                <a:latin typeface="PMingLiU"/>
                <a:cs typeface="PMingLiU"/>
              </a:rPr>
              <a:t>植</a:t>
            </a:r>
            <a:r>
              <a:rPr dirty="0" sz="1000" spc="5">
                <a:latin typeface="PMingLiU"/>
                <a:cs typeface="PMingLiU"/>
              </a:rPr>
              <a:t>。由 于对照</a:t>
            </a:r>
            <a:r>
              <a:rPr dirty="0" sz="1000" spc="-20">
                <a:latin typeface="PMingLiU"/>
                <a:cs typeface="PMingLiU"/>
              </a:rPr>
              <a:t>组</a:t>
            </a:r>
            <a:r>
              <a:rPr dirty="0" sz="1000" spc="5">
                <a:latin typeface="PMingLiU"/>
                <a:cs typeface="PMingLiU"/>
              </a:rPr>
              <a:t>在治</a:t>
            </a:r>
            <a:r>
              <a:rPr dirty="0" sz="1000" spc="-20">
                <a:latin typeface="PMingLiU"/>
                <a:cs typeface="PMingLiU"/>
              </a:rPr>
              <a:t>疗</a:t>
            </a:r>
            <a:r>
              <a:rPr dirty="0" sz="1000" spc="5">
                <a:latin typeface="PMingLiU"/>
                <a:cs typeface="PMingLiU"/>
              </a:rPr>
              <a:t>无效</a:t>
            </a:r>
            <a:r>
              <a:rPr dirty="0" sz="1000" spc="-20">
                <a:latin typeface="PMingLiU"/>
                <a:cs typeface="PMingLiU"/>
              </a:rPr>
              <a:t>后</a:t>
            </a:r>
            <a:r>
              <a:rPr dirty="0" sz="1000" spc="5">
                <a:latin typeface="PMingLiU"/>
                <a:cs typeface="PMingLiU"/>
              </a:rPr>
              <a:t>将接</a:t>
            </a:r>
            <a:r>
              <a:rPr dirty="0" sz="1000" spc="250">
                <a:latin typeface="PMingLiU"/>
                <a:cs typeface="PMingLiU"/>
              </a:rPr>
              <a:t>受</a:t>
            </a:r>
            <a:r>
              <a:rPr dirty="0" sz="1000" spc="-5">
                <a:latin typeface="Arial"/>
                <a:cs typeface="Arial"/>
              </a:rPr>
              <a:t>CAR-T</a:t>
            </a:r>
            <a:r>
              <a:rPr dirty="0" sz="1000" spc="-55">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，因</a:t>
            </a:r>
            <a:r>
              <a:rPr dirty="0" sz="1000" spc="245">
                <a:latin typeface="PMingLiU"/>
                <a:cs typeface="PMingLiU"/>
              </a:rPr>
              <a:t>此</a:t>
            </a:r>
            <a:r>
              <a:rPr dirty="0" sz="1000" spc="5">
                <a:latin typeface="Arial"/>
                <a:cs typeface="Arial"/>
              </a:rPr>
              <a:t>OS</a:t>
            </a:r>
            <a:r>
              <a:rPr dirty="0" sz="1000" spc="-90">
                <a:latin typeface="Arial"/>
                <a:cs typeface="Arial"/>
              </a:rPr>
              <a:t> </a:t>
            </a:r>
            <a:r>
              <a:rPr dirty="0" sz="1000" spc="-20">
                <a:latin typeface="PMingLiU"/>
                <a:cs typeface="PMingLiU"/>
              </a:rPr>
              <a:t>均</a:t>
            </a:r>
            <a:r>
              <a:rPr dirty="0" sz="1000" spc="5">
                <a:latin typeface="PMingLiU"/>
                <a:cs typeface="PMingLiU"/>
              </a:rPr>
              <a:t>不作为</a:t>
            </a:r>
            <a:r>
              <a:rPr dirty="0" sz="1000" spc="-20">
                <a:latin typeface="PMingLiU"/>
                <a:cs typeface="PMingLiU"/>
              </a:rPr>
              <a:t>试</a:t>
            </a:r>
            <a:r>
              <a:rPr dirty="0" sz="1000" spc="5">
                <a:latin typeface="PMingLiU"/>
                <a:cs typeface="PMingLiU"/>
              </a:rPr>
              <a:t>验的</a:t>
            </a:r>
            <a:r>
              <a:rPr dirty="0" sz="1000" spc="-20">
                <a:latin typeface="PMingLiU"/>
                <a:cs typeface="PMingLiU"/>
              </a:rPr>
              <a:t>主</a:t>
            </a:r>
            <a:r>
              <a:rPr dirty="0" sz="1000" spc="5">
                <a:latin typeface="PMingLiU"/>
                <a:cs typeface="PMingLiU"/>
              </a:rPr>
              <a:t>要终</a:t>
            </a:r>
            <a:r>
              <a:rPr dirty="0" sz="1000" spc="-20">
                <a:latin typeface="PMingLiU"/>
                <a:cs typeface="PMingLiU"/>
              </a:rPr>
              <a:t>点</a:t>
            </a:r>
            <a:r>
              <a:rPr dirty="0" sz="1000" spc="5">
                <a:latin typeface="PMingLiU"/>
                <a:cs typeface="PMingLiU"/>
              </a:rPr>
              <a:t>。</a:t>
            </a:r>
            <a:endParaRPr sz="1000">
              <a:latin typeface="PMingLiU"/>
              <a:cs typeface="PMingLiU"/>
            </a:endParaRPr>
          </a:p>
          <a:p>
            <a:pPr algn="just" marL="12700" marR="5715">
              <a:lnSpc>
                <a:spcPct val="139600"/>
              </a:lnSpc>
              <a:spcBef>
                <a:spcPts val="605"/>
              </a:spcBef>
            </a:pPr>
            <a:r>
              <a:rPr dirty="0" sz="1000" spc="5">
                <a:latin typeface="PMingLiU"/>
                <a:cs typeface="PMingLiU"/>
              </a:rPr>
              <a:t>近期，</a:t>
            </a:r>
            <a:r>
              <a:rPr dirty="0" sz="1000" spc="-20">
                <a:latin typeface="PMingLiU"/>
                <a:cs typeface="PMingLiU"/>
              </a:rPr>
              <a:t>上</a:t>
            </a:r>
            <a:r>
              <a:rPr dirty="0" sz="1000" spc="5">
                <a:latin typeface="PMingLiU"/>
                <a:cs typeface="PMingLiU"/>
              </a:rPr>
              <a:t>述三</a:t>
            </a:r>
            <a:r>
              <a:rPr dirty="0" sz="1000" spc="-20">
                <a:latin typeface="PMingLiU"/>
                <a:cs typeface="PMingLiU"/>
              </a:rPr>
              <a:t>项</a:t>
            </a:r>
            <a:r>
              <a:rPr dirty="0" sz="1000" spc="5">
                <a:latin typeface="PMingLiU"/>
                <a:cs typeface="PMingLiU"/>
              </a:rPr>
              <a:t>研究</a:t>
            </a:r>
            <a:r>
              <a:rPr dirty="0" sz="1000" spc="-20">
                <a:latin typeface="PMingLiU"/>
                <a:cs typeface="PMingLiU"/>
              </a:rPr>
              <a:t>分</a:t>
            </a:r>
            <a:r>
              <a:rPr dirty="0" sz="1000" spc="5">
                <a:latin typeface="PMingLiU"/>
                <a:cs typeface="PMingLiU"/>
              </a:rPr>
              <a:t>别公</a:t>
            </a:r>
            <a:r>
              <a:rPr dirty="0" sz="1000" spc="-20">
                <a:latin typeface="PMingLiU"/>
                <a:cs typeface="PMingLiU"/>
              </a:rPr>
              <a:t>布</a:t>
            </a:r>
            <a:r>
              <a:rPr dirty="0" sz="1000" spc="5">
                <a:latin typeface="PMingLiU"/>
                <a:cs typeface="PMingLiU"/>
              </a:rPr>
              <a:t>结果</a:t>
            </a:r>
            <a:r>
              <a:rPr dirty="0" sz="1000" spc="-20">
                <a:latin typeface="PMingLiU"/>
                <a:cs typeface="PMingLiU"/>
              </a:rPr>
              <a:t>，其</a:t>
            </a:r>
            <a:r>
              <a:rPr dirty="0" sz="1000" spc="5">
                <a:latin typeface="PMingLiU"/>
                <a:cs typeface="PMingLiU"/>
              </a:rPr>
              <a:t>中</a:t>
            </a:r>
            <a:r>
              <a:rPr dirty="0" sz="1000" spc="35">
                <a:latin typeface="PMingLiU"/>
                <a:cs typeface="PMingLiU"/>
              </a:rPr>
              <a:t> </a:t>
            </a:r>
            <a:r>
              <a:rPr dirty="0" sz="1000" spc="-5">
                <a:latin typeface="Arial"/>
                <a:cs typeface="Arial"/>
              </a:rPr>
              <a:t>ZUMA-7</a:t>
            </a:r>
            <a:r>
              <a:rPr dirty="0" sz="1000" spc="-40">
                <a:latin typeface="Arial"/>
                <a:cs typeface="Arial"/>
              </a:rPr>
              <a:t> </a:t>
            </a:r>
            <a:r>
              <a:rPr dirty="0" sz="1000" spc="5">
                <a:latin typeface="PMingLiU"/>
                <a:cs typeface="PMingLiU"/>
              </a:rPr>
              <a:t>和</a:t>
            </a:r>
            <a:r>
              <a:rPr dirty="0" sz="1000" spc="25">
                <a:latin typeface="PMingLiU"/>
                <a:cs typeface="PMingLiU"/>
              </a:rPr>
              <a:t> </a:t>
            </a:r>
            <a:r>
              <a:rPr dirty="0" sz="1000">
                <a:latin typeface="Arial"/>
                <a:cs typeface="Arial"/>
              </a:rPr>
              <a:t>TRANSFORM</a:t>
            </a:r>
            <a:r>
              <a:rPr dirty="0" sz="1000" spc="-55">
                <a:latin typeface="Arial"/>
                <a:cs typeface="Arial"/>
              </a:rPr>
              <a:t> </a:t>
            </a:r>
            <a:r>
              <a:rPr dirty="0" sz="1000" spc="5">
                <a:latin typeface="PMingLiU"/>
                <a:cs typeface="PMingLiU"/>
              </a:rPr>
              <a:t>研究</a:t>
            </a:r>
            <a:r>
              <a:rPr dirty="0" sz="1000" spc="-20">
                <a:latin typeface="PMingLiU"/>
                <a:cs typeface="PMingLiU"/>
              </a:rPr>
              <a:t>均</a:t>
            </a:r>
            <a:r>
              <a:rPr dirty="0" sz="1000" spc="5">
                <a:latin typeface="PMingLiU"/>
                <a:cs typeface="PMingLiU"/>
              </a:rPr>
              <a:t>显示</a:t>
            </a:r>
            <a:r>
              <a:rPr dirty="0" sz="1000" spc="35">
                <a:latin typeface="PMingLiU"/>
                <a:cs typeface="PMingLiU"/>
              </a:rPr>
              <a:t> </a:t>
            </a:r>
            <a:r>
              <a:rPr dirty="0" sz="1000" spc="-5">
                <a:latin typeface="Arial"/>
                <a:cs typeface="Arial"/>
              </a:rPr>
              <a:t>CAR-T</a:t>
            </a:r>
            <a:r>
              <a:rPr dirty="0" sz="1000" spc="-30">
                <a:latin typeface="Arial"/>
                <a:cs typeface="Arial"/>
              </a:rPr>
              <a:t> </a:t>
            </a:r>
            <a:r>
              <a:rPr dirty="0" sz="1000" spc="5">
                <a:latin typeface="PMingLiU"/>
                <a:cs typeface="PMingLiU"/>
              </a:rPr>
              <a:t>治 疗优于</a:t>
            </a:r>
            <a:r>
              <a:rPr dirty="0" sz="1000" spc="-20">
                <a:latin typeface="PMingLiU"/>
                <a:cs typeface="PMingLiU"/>
              </a:rPr>
              <a:t>标</a:t>
            </a:r>
            <a:r>
              <a:rPr dirty="0" sz="1000" spc="5">
                <a:latin typeface="PMingLiU"/>
                <a:cs typeface="PMingLiU"/>
              </a:rPr>
              <a:t>准治</a:t>
            </a:r>
            <a:r>
              <a:rPr dirty="0" sz="1000" spc="-20">
                <a:latin typeface="PMingLiU"/>
                <a:cs typeface="PMingLiU"/>
              </a:rPr>
              <a:t>疗</a:t>
            </a:r>
            <a:r>
              <a:rPr dirty="0" sz="1000" spc="5">
                <a:latin typeface="PMingLiU"/>
                <a:cs typeface="PMingLiU"/>
              </a:rPr>
              <a:t>。</a:t>
            </a:r>
            <a:r>
              <a:rPr dirty="0" sz="1000" spc="-5">
                <a:latin typeface="Arial"/>
                <a:cs typeface="Arial"/>
              </a:rPr>
              <a:t>2022</a:t>
            </a:r>
            <a:r>
              <a:rPr dirty="0" sz="1000" spc="-90">
                <a:latin typeface="Arial"/>
                <a:cs typeface="Arial"/>
              </a:rPr>
              <a:t> </a:t>
            </a:r>
            <a:r>
              <a:rPr dirty="0" sz="1000" spc="5">
                <a:latin typeface="PMingLiU"/>
                <a:cs typeface="PMingLiU"/>
              </a:rPr>
              <a:t>年</a:t>
            </a:r>
            <a:r>
              <a:rPr dirty="0" sz="1000" spc="-40">
                <a:latin typeface="PMingLiU"/>
                <a:cs typeface="PMingLiU"/>
              </a:rPr>
              <a:t> </a:t>
            </a:r>
            <a:r>
              <a:rPr dirty="0" sz="1000">
                <a:latin typeface="Arial"/>
                <a:cs typeface="Arial"/>
              </a:rPr>
              <a:t>4</a:t>
            </a:r>
            <a:r>
              <a:rPr dirty="0" sz="1000" spc="-114">
                <a:latin typeface="Arial"/>
                <a:cs typeface="Arial"/>
              </a:rPr>
              <a:t> </a:t>
            </a:r>
            <a:r>
              <a:rPr dirty="0" sz="1000" spc="5">
                <a:latin typeface="PMingLiU"/>
                <a:cs typeface="PMingLiU"/>
              </a:rPr>
              <a:t>月</a:t>
            </a:r>
            <a:r>
              <a:rPr dirty="0" sz="1000" spc="-40">
                <a:latin typeface="PMingLiU"/>
                <a:cs typeface="PMingLiU"/>
              </a:rPr>
              <a:t> </a:t>
            </a:r>
            <a:r>
              <a:rPr dirty="0" sz="1000">
                <a:latin typeface="Arial"/>
                <a:cs typeface="Arial"/>
              </a:rPr>
              <a:t>1</a:t>
            </a:r>
            <a:r>
              <a:rPr dirty="0" sz="1000" spc="-90">
                <a:latin typeface="Arial"/>
                <a:cs typeface="Arial"/>
              </a:rPr>
              <a:t> </a:t>
            </a:r>
            <a:r>
              <a:rPr dirty="0" sz="1000" spc="-20">
                <a:latin typeface="PMingLiU"/>
                <a:cs typeface="PMingLiU"/>
              </a:rPr>
              <a:t>日</a:t>
            </a:r>
            <a:r>
              <a:rPr dirty="0" sz="1000" spc="-5">
                <a:latin typeface="PMingLiU"/>
                <a:cs typeface="PMingLiU"/>
              </a:rPr>
              <a:t>，</a:t>
            </a:r>
            <a:r>
              <a:rPr dirty="0" sz="1000" spc="-5">
                <a:latin typeface="Arial"/>
                <a:cs typeface="Arial"/>
              </a:rPr>
              <a:t>Yescarta</a:t>
            </a:r>
            <a:r>
              <a:rPr dirty="0" sz="1000" spc="-90">
                <a:latin typeface="Arial"/>
                <a:cs typeface="Arial"/>
              </a:rPr>
              <a:t> </a:t>
            </a:r>
            <a:r>
              <a:rPr dirty="0" sz="1000" spc="195">
                <a:latin typeface="PMingLiU"/>
                <a:cs typeface="PMingLiU"/>
              </a:rPr>
              <a:t>获</a:t>
            </a:r>
            <a:r>
              <a:rPr dirty="0" sz="1000" spc="-5">
                <a:latin typeface="Arial"/>
                <a:cs typeface="Arial"/>
              </a:rPr>
              <a:t>FDA</a:t>
            </a:r>
            <a:r>
              <a:rPr dirty="0" sz="1000" spc="-105">
                <a:latin typeface="Arial"/>
                <a:cs typeface="Arial"/>
              </a:rPr>
              <a:t> </a:t>
            </a:r>
            <a:r>
              <a:rPr dirty="0" sz="1000" spc="5">
                <a:latin typeface="PMingLiU"/>
                <a:cs typeface="PMingLiU"/>
              </a:rPr>
              <a:t>批准用</a:t>
            </a:r>
            <a:r>
              <a:rPr dirty="0" sz="1000" spc="-20">
                <a:latin typeface="PMingLiU"/>
                <a:cs typeface="PMingLiU"/>
              </a:rPr>
              <a:t>于</a:t>
            </a:r>
            <a:r>
              <a:rPr dirty="0" sz="1000" spc="5">
                <a:latin typeface="PMingLiU"/>
                <a:cs typeface="PMingLiU"/>
              </a:rPr>
              <a:t>一线</a:t>
            </a:r>
            <a:r>
              <a:rPr dirty="0" sz="1000" spc="-20">
                <a:latin typeface="PMingLiU"/>
                <a:cs typeface="PMingLiU"/>
              </a:rPr>
              <a:t>治</a:t>
            </a:r>
            <a:r>
              <a:rPr dirty="0" sz="1000" spc="5">
                <a:latin typeface="PMingLiU"/>
                <a:cs typeface="PMingLiU"/>
              </a:rPr>
              <a:t>疗失</a:t>
            </a:r>
            <a:r>
              <a:rPr dirty="0" sz="1000" spc="-20">
                <a:latin typeface="PMingLiU"/>
                <a:cs typeface="PMingLiU"/>
              </a:rPr>
              <a:t>败</a:t>
            </a:r>
            <a:r>
              <a:rPr dirty="0" sz="1000" spc="225">
                <a:latin typeface="PMingLiU"/>
                <a:cs typeface="PMingLiU"/>
              </a:rPr>
              <a:t>的</a:t>
            </a:r>
            <a:r>
              <a:rPr dirty="0" sz="1000" spc="-5">
                <a:latin typeface="Arial"/>
                <a:cs typeface="Arial"/>
              </a:rPr>
              <a:t>r/r</a:t>
            </a:r>
            <a:r>
              <a:rPr dirty="0" sz="1000" spc="-60">
                <a:latin typeface="Arial"/>
                <a:cs typeface="Arial"/>
              </a:rPr>
              <a:t> </a:t>
            </a:r>
            <a:r>
              <a:rPr dirty="0" sz="1000" spc="-5">
                <a:latin typeface="Arial"/>
                <a:cs typeface="Arial"/>
              </a:rPr>
              <a:t>LBCL</a:t>
            </a:r>
            <a:r>
              <a:rPr dirty="0" sz="1000" spc="5">
                <a:latin typeface="PMingLiU"/>
                <a:cs typeface="PMingLiU"/>
              </a:rPr>
              <a:t>。 </a:t>
            </a:r>
            <a:r>
              <a:rPr dirty="0" sz="1000" spc="-5">
                <a:latin typeface="Arial"/>
                <a:cs typeface="Arial"/>
              </a:rPr>
              <a:t>2022</a:t>
            </a:r>
            <a:r>
              <a:rPr dirty="0" sz="1000" spc="45">
                <a:latin typeface="Arial"/>
                <a:cs typeface="Arial"/>
              </a:rPr>
              <a:t> </a:t>
            </a:r>
            <a:r>
              <a:rPr dirty="0" sz="1000" spc="5">
                <a:latin typeface="PMingLiU"/>
                <a:cs typeface="PMingLiU"/>
              </a:rPr>
              <a:t>年</a:t>
            </a:r>
            <a:r>
              <a:rPr dirty="0" sz="1000" spc="120">
                <a:latin typeface="PMingLiU"/>
                <a:cs typeface="PMingLiU"/>
              </a:rPr>
              <a:t> </a:t>
            </a:r>
            <a:r>
              <a:rPr dirty="0" sz="1000">
                <a:latin typeface="Arial"/>
                <a:cs typeface="Arial"/>
              </a:rPr>
              <a:t>6</a:t>
            </a:r>
            <a:r>
              <a:rPr dirty="0" sz="1000" spc="55">
                <a:latin typeface="Arial"/>
                <a:cs typeface="Arial"/>
              </a:rPr>
              <a:t> </a:t>
            </a:r>
            <a:r>
              <a:rPr dirty="0" sz="1000" spc="5">
                <a:latin typeface="PMingLiU"/>
                <a:cs typeface="PMingLiU"/>
              </a:rPr>
              <a:t>月</a:t>
            </a:r>
            <a:r>
              <a:rPr dirty="0" sz="1000" spc="120">
                <a:latin typeface="PMingLiU"/>
                <a:cs typeface="PMingLiU"/>
              </a:rPr>
              <a:t> </a:t>
            </a:r>
            <a:r>
              <a:rPr dirty="0" sz="1000" spc="-5">
                <a:latin typeface="Arial"/>
                <a:cs typeface="Arial"/>
              </a:rPr>
              <a:t>24</a:t>
            </a:r>
            <a:r>
              <a:rPr dirty="0" sz="1000" spc="50">
                <a:latin typeface="Arial"/>
                <a:cs typeface="Arial"/>
              </a:rPr>
              <a:t> </a:t>
            </a:r>
            <a:r>
              <a:rPr dirty="0" sz="1000" spc="5">
                <a:latin typeface="PMingLiU"/>
                <a:cs typeface="PMingLiU"/>
              </a:rPr>
              <a:t>日</a:t>
            </a:r>
            <a:r>
              <a:rPr dirty="0" sz="1000" spc="-5">
                <a:latin typeface="PMingLiU"/>
                <a:cs typeface="PMingLiU"/>
              </a:rPr>
              <a:t>，</a:t>
            </a:r>
            <a:r>
              <a:rPr dirty="0" sz="1000" spc="-5">
                <a:latin typeface="Arial"/>
                <a:cs typeface="Arial"/>
              </a:rPr>
              <a:t>BMS</a:t>
            </a:r>
            <a:r>
              <a:rPr dirty="0" sz="1000" spc="35">
                <a:latin typeface="Arial"/>
                <a:cs typeface="Arial"/>
              </a:rPr>
              <a:t> </a:t>
            </a:r>
            <a:r>
              <a:rPr dirty="0" sz="1000" spc="5">
                <a:latin typeface="PMingLiU"/>
                <a:cs typeface="PMingLiU"/>
              </a:rPr>
              <a:t>宣布</a:t>
            </a:r>
            <a:r>
              <a:rPr dirty="0" sz="1000" spc="100">
                <a:latin typeface="PMingLiU"/>
                <a:cs typeface="PMingLiU"/>
              </a:rPr>
              <a:t> </a:t>
            </a:r>
            <a:r>
              <a:rPr dirty="0" sz="1000">
                <a:latin typeface="Arial"/>
                <a:cs typeface="Arial"/>
              </a:rPr>
              <a:t>FDA</a:t>
            </a:r>
            <a:r>
              <a:rPr dirty="0" sz="1000" spc="65">
                <a:latin typeface="Arial"/>
                <a:cs typeface="Arial"/>
              </a:rPr>
              <a:t> </a:t>
            </a:r>
            <a:r>
              <a:rPr dirty="0" sz="1000" spc="-20">
                <a:latin typeface="PMingLiU"/>
                <a:cs typeface="PMingLiU"/>
              </a:rPr>
              <a:t>批</a:t>
            </a:r>
            <a:r>
              <a:rPr dirty="0" sz="1000" spc="5">
                <a:latin typeface="PMingLiU"/>
                <a:cs typeface="PMingLiU"/>
              </a:rPr>
              <a:t>准</a:t>
            </a:r>
            <a:r>
              <a:rPr dirty="0" sz="1000" spc="120">
                <a:latin typeface="PMingLiU"/>
                <a:cs typeface="PMingLiU"/>
              </a:rPr>
              <a:t> </a:t>
            </a:r>
            <a:r>
              <a:rPr dirty="0" sz="1000" spc="-5">
                <a:latin typeface="Arial"/>
                <a:cs typeface="Arial"/>
              </a:rPr>
              <a:t>Breyanzi</a:t>
            </a:r>
            <a:r>
              <a:rPr dirty="0" sz="1000" spc="55">
                <a:latin typeface="Arial"/>
                <a:cs typeface="Arial"/>
              </a:rPr>
              <a:t> </a:t>
            </a:r>
            <a:r>
              <a:rPr dirty="0" sz="1000" spc="-20">
                <a:latin typeface="PMingLiU"/>
                <a:cs typeface="PMingLiU"/>
              </a:rPr>
              <a:t>用</a:t>
            </a:r>
            <a:r>
              <a:rPr dirty="0" sz="1000" spc="5">
                <a:latin typeface="PMingLiU"/>
                <a:cs typeface="PMingLiU"/>
              </a:rPr>
              <a:t>于一线</a:t>
            </a:r>
            <a:r>
              <a:rPr dirty="0" sz="1000" spc="-20">
                <a:latin typeface="PMingLiU"/>
                <a:cs typeface="PMingLiU"/>
              </a:rPr>
              <a:t>治</a:t>
            </a:r>
            <a:r>
              <a:rPr dirty="0" sz="1000" spc="5">
                <a:latin typeface="PMingLiU"/>
                <a:cs typeface="PMingLiU"/>
              </a:rPr>
              <a:t>疗失</a:t>
            </a:r>
            <a:r>
              <a:rPr dirty="0" sz="1000" spc="-20">
                <a:latin typeface="PMingLiU"/>
                <a:cs typeface="PMingLiU"/>
              </a:rPr>
              <a:t>败</a:t>
            </a:r>
            <a:r>
              <a:rPr dirty="0" sz="1000" spc="5">
                <a:latin typeface="PMingLiU"/>
                <a:cs typeface="PMingLiU"/>
              </a:rPr>
              <a:t>的</a:t>
            </a:r>
            <a:r>
              <a:rPr dirty="0" sz="1000" spc="125">
                <a:latin typeface="PMingLiU"/>
                <a:cs typeface="PMingLiU"/>
              </a:rPr>
              <a:t> </a:t>
            </a:r>
            <a:r>
              <a:rPr dirty="0" sz="1000" spc="-5">
                <a:latin typeface="Arial"/>
                <a:cs typeface="Arial"/>
              </a:rPr>
              <a:t>r/r</a:t>
            </a:r>
            <a:r>
              <a:rPr dirty="0" sz="1000" spc="155">
                <a:latin typeface="Arial"/>
                <a:cs typeface="Arial"/>
              </a:rPr>
              <a:t> </a:t>
            </a:r>
            <a:r>
              <a:rPr dirty="0" sz="1000" spc="-5">
                <a:latin typeface="Arial"/>
                <a:cs typeface="Arial"/>
              </a:rPr>
              <a:t>LBCL</a:t>
            </a:r>
            <a:r>
              <a:rPr dirty="0" sz="1000" spc="-20">
                <a:latin typeface="PMingLiU"/>
                <a:cs typeface="PMingLiU"/>
              </a:rPr>
              <a:t>。</a:t>
            </a:r>
            <a:r>
              <a:rPr dirty="0" sz="1000" spc="5">
                <a:latin typeface="PMingLiU"/>
                <a:cs typeface="PMingLiU"/>
              </a:rPr>
              <a:t>然而 </a:t>
            </a:r>
            <a:r>
              <a:rPr dirty="0" sz="1000">
                <a:latin typeface="Arial"/>
                <a:cs typeface="Arial"/>
              </a:rPr>
              <a:t>Novartis</a:t>
            </a:r>
            <a:r>
              <a:rPr dirty="0" sz="1000" spc="35">
                <a:latin typeface="Arial"/>
                <a:cs typeface="Arial"/>
              </a:rPr>
              <a:t> </a:t>
            </a:r>
            <a:r>
              <a:rPr dirty="0" sz="1000" spc="5">
                <a:latin typeface="PMingLiU"/>
                <a:cs typeface="PMingLiU"/>
              </a:rPr>
              <a:t>的</a:t>
            </a:r>
            <a:r>
              <a:rPr dirty="0" sz="1000" spc="135">
                <a:latin typeface="PMingLiU"/>
                <a:cs typeface="PMingLiU"/>
              </a:rPr>
              <a:t> </a:t>
            </a:r>
            <a:r>
              <a:rPr dirty="0" sz="1000" spc="-5">
                <a:latin typeface="Arial"/>
                <a:cs typeface="Arial"/>
              </a:rPr>
              <a:t>BELINDA</a:t>
            </a:r>
            <a:r>
              <a:rPr dirty="0" sz="1000" spc="60">
                <a:latin typeface="Arial"/>
                <a:cs typeface="Arial"/>
              </a:rPr>
              <a:t> </a:t>
            </a:r>
            <a:r>
              <a:rPr dirty="0" sz="1000" spc="-20">
                <a:latin typeface="PMingLiU"/>
                <a:cs typeface="PMingLiU"/>
              </a:rPr>
              <a:t>研</a:t>
            </a:r>
            <a:r>
              <a:rPr dirty="0" sz="1000" spc="5">
                <a:latin typeface="PMingLiU"/>
                <a:cs typeface="PMingLiU"/>
              </a:rPr>
              <a:t>究</a:t>
            </a:r>
            <a:r>
              <a:rPr dirty="0" sz="1000" spc="-20">
                <a:latin typeface="PMingLiU"/>
                <a:cs typeface="PMingLiU"/>
              </a:rPr>
              <a:t>结</a:t>
            </a:r>
            <a:r>
              <a:rPr dirty="0" sz="1000" spc="5">
                <a:latin typeface="PMingLiU"/>
                <a:cs typeface="PMingLiU"/>
              </a:rPr>
              <a:t>果并</a:t>
            </a:r>
            <a:r>
              <a:rPr dirty="0" sz="1000" spc="-20">
                <a:latin typeface="PMingLiU"/>
                <a:cs typeface="PMingLiU"/>
              </a:rPr>
              <a:t>不</a:t>
            </a:r>
            <a:r>
              <a:rPr dirty="0" sz="1000" spc="5">
                <a:latin typeface="PMingLiU"/>
                <a:cs typeface="PMingLiU"/>
              </a:rPr>
              <a:t>理想</a:t>
            </a:r>
            <a:r>
              <a:rPr dirty="0" sz="1000" spc="-20">
                <a:latin typeface="PMingLiU"/>
                <a:cs typeface="PMingLiU"/>
              </a:rPr>
              <a:t>，</a:t>
            </a:r>
            <a:r>
              <a:rPr dirty="0" sz="1000" spc="5">
                <a:latin typeface="PMingLiU"/>
                <a:cs typeface="PMingLiU"/>
              </a:rPr>
              <a:t>在二</a:t>
            </a:r>
            <a:r>
              <a:rPr dirty="0" sz="1000" spc="-20">
                <a:latin typeface="PMingLiU"/>
                <a:cs typeface="PMingLiU"/>
              </a:rPr>
              <a:t>线</a:t>
            </a:r>
            <a:r>
              <a:rPr dirty="0" sz="1000" spc="5">
                <a:latin typeface="PMingLiU"/>
                <a:cs typeface="PMingLiU"/>
              </a:rPr>
              <a:t>侵</a:t>
            </a:r>
            <a:r>
              <a:rPr dirty="0" sz="1000" spc="-20">
                <a:latin typeface="PMingLiU"/>
                <a:cs typeface="PMingLiU"/>
              </a:rPr>
              <a:t>袭</a:t>
            </a:r>
            <a:r>
              <a:rPr dirty="0" sz="1000" spc="5">
                <a:latin typeface="PMingLiU"/>
                <a:cs typeface="PMingLiU"/>
              </a:rPr>
              <a:t>性</a:t>
            </a:r>
            <a:r>
              <a:rPr dirty="0" sz="1000" spc="135">
                <a:latin typeface="PMingLiU"/>
                <a:cs typeface="PMingLiU"/>
              </a:rPr>
              <a:t> </a:t>
            </a:r>
            <a:r>
              <a:rPr dirty="0" sz="1000" spc="-5">
                <a:latin typeface="Arial"/>
                <a:cs typeface="Arial"/>
              </a:rPr>
              <a:t>B-NHL</a:t>
            </a:r>
            <a:r>
              <a:rPr dirty="0" sz="1000" spc="55">
                <a:latin typeface="Arial"/>
                <a:cs typeface="Arial"/>
              </a:rPr>
              <a:t> </a:t>
            </a:r>
            <a:r>
              <a:rPr dirty="0" sz="1000" spc="-20">
                <a:latin typeface="PMingLiU"/>
                <a:cs typeface="PMingLiU"/>
              </a:rPr>
              <a:t>患</a:t>
            </a:r>
            <a:r>
              <a:rPr dirty="0" sz="1000" spc="5">
                <a:latin typeface="PMingLiU"/>
                <a:cs typeface="PMingLiU"/>
              </a:rPr>
              <a:t>者当</a:t>
            </a:r>
            <a:r>
              <a:rPr dirty="0" sz="1000" spc="-20">
                <a:latin typeface="PMingLiU"/>
                <a:cs typeface="PMingLiU"/>
              </a:rPr>
              <a:t>中</a:t>
            </a:r>
            <a:r>
              <a:rPr dirty="0" sz="1000">
                <a:latin typeface="PMingLiU"/>
                <a:cs typeface="PMingLiU"/>
              </a:rPr>
              <a:t>，</a:t>
            </a:r>
            <a:r>
              <a:rPr dirty="0" sz="1000">
                <a:latin typeface="Arial"/>
                <a:cs typeface="Arial"/>
              </a:rPr>
              <a:t>Kymriah</a:t>
            </a:r>
            <a:r>
              <a:rPr dirty="0" sz="1000" spc="55">
                <a:latin typeface="Arial"/>
                <a:cs typeface="Arial"/>
              </a:rPr>
              <a:t> </a:t>
            </a:r>
            <a:r>
              <a:rPr dirty="0" sz="1000" spc="-20">
                <a:latin typeface="PMingLiU"/>
                <a:cs typeface="PMingLiU"/>
              </a:rPr>
              <a:t>对照 </a:t>
            </a:r>
            <a:r>
              <a:rPr dirty="0" sz="1000" spc="5">
                <a:latin typeface="Arial"/>
                <a:cs typeface="Arial"/>
              </a:rPr>
              <a:t>SOC</a:t>
            </a:r>
            <a:r>
              <a:rPr dirty="0" sz="1000" spc="-70">
                <a:latin typeface="Arial"/>
                <a:cs typeface="Arial"/>
              </a:rPr>
              <a:t> </a:t>
            </a:r>
            <a:r>
              <a:rPr dirty="0" sz="1000" spc="5">
                <a:latin typeface="PMingLiU"/>
                <a:cs typeface="PMingLiU"/>
              </a:rPr>
              <a:t>未</a:t>
            </a:r>
            <a:r>
              <a:rPr dirty="0" sz="1000" spc="-20">
                <a:latin typeface="PMingLiU"/>
                <a:cs typeface="PMingLiU"/>
              </a:rPr>
              <a:t>能</a:t>
            </a:r>
            <a:r>
              <a:rPr dirty="0" sz="1000" spc="5">
                <a:latin typeface="PMingLiU"/>
                <a:cs typeface="PMingLiU"/>
              </a:rPr>
              <a:t>体现</a:t>
            </a:r>
            <a:r>
              <a:rPr dirty="0" sz="1000" spc="-20">
                <a:latin typeface="PMingLiU"/>
                <a:cs typeface="PMingLiU"/>
              </a:rPr>
              <a:t>统</a:t>
            </a:r>
            <a:r>
              <a:rPr dirty="0" sz="1000" spc="5">
                <a:latin typeface="PMingLiU"/>
                <a:cs typeface="PMingLiU"/>
              </a:rPr>
              <a:t>计学</a:t>
            </a:r>
            <a:r>
              <a:rPr dirty="0" sz="1000" spc="-20">
                <a:latin typeface="PMingLiU"/>
                <a:cs typeface="PMingLiU"/>
              </a:rPr>
              <a:t>差</a:t>
            </a:r>
            <a:r>
              <a:rPr dirty="0" sz="1000" spc="5">
                <a:latin typeface="PMingLiU"/>
                <a:cs typeface="PMingLiU"/>
              </a:rPr>
              <a:t>异的</a:t>
            </a:r>
            <a:r>
              <a:rPr dirty="0" sz="1000" spc="-20">
                <a:latin typeface="PMingLiU"/>
                <a:cs typeface="PMingLiU"/>
              </a:rPr>
              <a:t>临</a:t>
            </a:r>
            <a:r>
              <a:rPr dirty="0" sz="1000" spc="5">
                <a:latin typeface="PMingLiU"/>
                <a:cs typeface="PMingLiU"/>
              </a:rPr>
              <a:t>床获</a:t>
            </a:r>
            <a:r>
              <a:rPr dirty="0" sz="1000" spc="-20">
                <a:latin typeface="PMingLiU"/>
                <a:cs typeface="PMingLiU"/>
              </a:rPr>
              <a:t>益</a:t>
            </a:r>
            <a:r>
              <a:rPr dirty="0" sz="1000" spc="5">
                <a:latin typeface="PMingLiU"/>
                <a:cs typeface="PMingLiU"/>
              </a:rPr>
              <a:t>，未达</a:t>
            </a:r>
            <a:r>
              <a:rPr dirty="0" sz="1000" spc="250">
                <a:latin typeface="PMingLiU"/>
                <a:cs typeface="PMingLiU"/>
              </a:rPr>
              <a:t>到</a:t>
            </a:r>
            <a:r>
              <a:rPr dirty="0" sz="1000" spc="-5">
                <a:latin typeface="Arial"/>
                <a:cs typeface="Arial"/>
              </a:rPr>
              <a:t>EFS</a:t>
            </a:r>
            <a:r>
              <a:rPr dirty="0" sz="1000" spc="-60">
                <a:latin typeface="Arial"/>
                <a:cs typeface="Arial"/>
              </a:rPr>
              <a:t> </a:t>
            </a:r>
            <a:r>
              <a:rPr dirty="0" sz="1000" spc="-20">
                <a:latin typeface="PMingLiU"/>
                <a:cs typeface="PMingLiU"/>
              </a:rPr>
              <a:t>的</a:t>
            </a:r>
            <a:r>
              <a:rPr dirty="0" sz="1000" spc="5">
                <a:latin typeface="PMingLiU"/>
                <a:cs typeface="PMingLiU"/>
              </a:rPr>
              <a:t>主要终点</a:t>
            </a:r>
            <a:r>
              <a:rPr dirty="0" sz="1000" spc="220">
                <a:latin typeface="PMingLiU"/>
                <a:cs typeface="PMingLiU"/>
              </a:rPr>
              <a:t>和</a:t>
            </a:r>
            <a:r>
              <a:rPr dirty="0" sz="1000">
                <a:latin typeface="Arial"/>
                <a:cs typeface="Arial"/>
              </a:rPr>
              <a:t>ORR</a:t>
            </a:r>
            <a:r>
              <a:rPr dirty="0" sz="1000" spc="-70">
                <a:latin typeface="Arial"/>
                <a:cs typeface="Arial"/>
              </a:rPr>
              <a:t> </a:t>
            </a:r>
            <a:r>
              <a:rPr dirty="0" sz="1000" spc="5">
                <a:latin typeface="PMingLiU"/>
                <a:cs typeface="PMingLiU"/>
              </a:rPr>
              <a:t>的</a:t>
            </a:r>
            <a:r>
              <a:rPr dirty="0" sz="1000" spc="-20">
                <a:latin typeface="PMingLiU"/>
                <a:cs typeface="PMingLiU"/>
              </a:rPr>
              <a:t>次</a:t>
            </a:r>
            <a:r>
              <a:rPr dirty="0" sz="1000" spc="5">
                <a:latin typeface="PMingLiU"/>
                <a:cs typeface="PMingLiU"/>
              </a:rPr>
              <a:t>要终</a:t>
            </a:r>
            <a:r>
              <a:rPr dirty="0" sz="1000" spc="-20">
                <a:latin typeface="PMingLiU"/>
                <a:cs typeface="PMingLiU"/>
              </a:rPr>
              <a:t>点</a:t>
            </a:r>
            <a:r>
              <a:rPr dirty="0" sz="1000" spc="5">
                <a:latin typeface="PMingLiU"/>
                <a:cs typeface="PMingLiU"/>
              </a:rPr>
              <a:t>。</a:t>
            </a:r>
            <a:endParaRPr sz="1000">
              <a:latin typeface="PMingLiU"/>
              <a:cs typeface="PMingLiU"/>
            </a:endParaRPr>
          </a:p>
          <a:p>
            <a:pPr algn="just" marL="12700" marR="5080">
              <a:lnSpc>
                <a:spcPct val="139500"/>
              </a:lnSpc>
              <a:spcBef>
                <a:spcPts val="605"/>
              </a:spcBef>
            </a:pPr>
            <a:r>
              <a:rPr dirty="0" sz="1000">
                <a:latin typeface="Arial"/>
                <a:cs typeface="Arial"/>
              </a:rPr>
              <a:t>ZUMA-7</a:t>
            </a:r>
            <a:r>
              <a:rPr dirty="0" sz="1000" spc="-70">
                <a:latin typeface="Arial"/>
                <a:cs typeface="Arial"/>
              </a:rPr>
              <a:t> </a:t>
            </a:r>
            <a:r>
              <a:rPr dirty="0" sz="1000" spc="5">
                <a:latin typeface="PMingLiU"/>
                <a:cs typeface="PMingLiU"/>
              </a:rPr>
              <a:t>研</a:t>
            </a:r>
            <a:r>
              <a:rPr dirty="0" sz="1000" spc="-20">
                <a:latin typeface="PMingLiU"/>
                <a:cs typeface="PMingLiU"/>
              </a:rPr>
              <a:t>究</a:t>
            </a:r>
            <a:r>
              <a:rPr dirty="0" sz="1000" spc="5">
                <a:latin typeface="PMingLiU"/>
                <a:cs typeface="PMingLiU"/>
              </a:rPr>
              <a:t>入组</a:t>
            </a:r>
            <a:r>
              <a:rPr dirty="0" sz="1000" spc="-15">
                <a:latin typeface="PMingLiU"/>
                <a:cs typeface="PMingLiU"/>
              </a:rPr>
              <a:t> </a:t>
            </a:r>
            <a:r>
              <a:rPr dirty="0" sz="1000" spc="-5">
                <a:latin typeface="Arial"/>
                <a:cs typeface="Arial"/>
              </a:rPr>
              <a:t>359</a:t>
            </a:r>
            <a:r>
              <a:rPr dirty="0" sz="1000" spc="-70">
                <a:latin typeface="Arial"/>
                <a:cs typeface="Arial"/>
              </a:rPr>
              <a:t> </a:t>
            </a:r>
            <a:r>
              <a:rPr dirty="0" sz="1000" spc="5">
                <a:latin typeface="PMingLiU"/>
                <a:cs typeface="PMingLiU"/>
              </a:rPr>
              <a:t>例患者，</a:t>
            </a:r>
            <a:r>
              <a:rPr dirty="0" sz="1000" spc="60">
                <a:latin typeface="PMingLiU"/>
                <a:cs typeface="PMingLiU"/>
              </a:rPr>
              <a:t> </a:t>
            </a:r>
            <a:r>
              <a:rPr dirty="0" sz="1000">
                <a:latin typeface="Arial"/>
                <a:cs typeface="Arial"/>
              </a:rPr>
              <a:t>CAR-T</a:t>
            </a:r>
            <a:r>
              <a:rPr dirty="0" sz="1000" spc="-75">
                <a:latin typeface="Arial"/>
                <a:cs typeface="Arial"/>
              </a:rPr>
              <a:t> </a:t>
            </a:r>
            <a:r>
              <a:rPr dirty="0" sz="1000" spc="5">
                <a:latin typeface="PMingLiU"/>
                <a:cs typeface="PMingLiU"/>
              </a:rPr>
              <a:t>治疗</a:t>
            </a:r>
            <a:r>
              <a:rPr dirty="0" sz="1000" spc="-20">
                <a:latin typeface="PMingLiU"/>
                <a:cs typeface="PMingLiU"/>
              </a:rPr>
              <a:t>组</a:t>
            </a:r>
            <a:r>
              <a:rPr dirty="0" sz="1000" spc="5">
                <a:latin typeface="PMingLiU"/>
                <a:cs typeface="PMingLiU"/>
              </a:rPr>
              <a:t>不接</a:t>
            </a:r>
            <a:r>
              <a:rPr dirty="0" sz="1000" spc="-20">
                <a:latin typeface="PMingLiU"/>
                <a:cs typeface="PMingLiU"/>
              </a:rPr>
              <a:t>受</a:t>
            </a:r>
            <a:r>
              <a:rPr dirty="0" sz="1000" spc="5">
                <a:latin typeface="PMingLiU"/>
                <a:cs typeface="PMingLiU"/>
              </a:rPr>
              <a:t>化疗作</a:t>
            </a:r>
            <a:r>
              <a:rPr dirty="0" sz="1000" spc="-20">
                <a:latin typeface="PMingLiU"/>
                <a:cs typeface="PMingLiU"/>
              </a:rPr>
              <a:t>为</a:t>
            </a:r>
            <a:r>
              <a:rPr dirty="0" sz="1000" spc="5">
                <a:latin typeface="PMingLiU"/>
                <a:cs typeface="PMingLiU"/>
              </a:rPr>
              <a:t>桥接</a:t>
            </a:r>
            <a:r>
              <a:rPr dirty="0" sz="1000" spc="-20">
                <a:latin typeface="PMingLiU"/>
                <a:cs typeface="PMingLiU"/>
              </a:rPr>
              <a:t>治</a:t>
            </a:r>
            <a:r>
              <a:rPr dirty="0" sz="1000" spc="5">
                <a:latin typeface="PMingLiU"/>
                <a:cs typeface="PMingLiU"/>
              </a:rPr>
              <a:t>疗</a:t>
            </a:r>
            <a:r>
              <a:rPr dirty="0" sz="1000" spc="-5">
                <a:latin typeface="PMingLiU"/>
                <a:cs typeface="PMingLiU"/>
              </a:rPr>
              <a:t>，</a:t>
            </a:r>
            <a:r>
              <a:rPr dirty="0" sz="1000" spc="-5">
                <a:latin typeface="Arial"/>
                <a:cs typeface="Arial"/>
              </a:rPr>
              <a:t>94%</a:t>
            </a:r>
            <a:r>
              <a:rPr dirty="0" sz="1000" spc="5">
                <a:latin typeface="PMingLiU"/>
                <a:cs typeface="PMingLiU"/>
              </a:rPr>
              <a:t>的</a:t>
            </a:r>
            <a:r>
              <a:rPr dirty="0" sz="1000" spc="-20">
                <a:latin typeface="PMingLiU"/>
                <a:cs typeface="PMingLiU"/>
              </a:rPr>
              <a:t>患</a:t>
            </a:r>
            <a:r>
              <a:rPr dirty="0" sz="1000" spc="5">
                <a:latin typeface="PMingLiU"/>
                <a:cs typeface="PMingLiU"/>
              </a:rPr>
              <a:t>者接受 了预</a:t>
            </a:r>
            <a:r>
              <a:rPr dirty="0" sz="1000" spc="-20">
                <a:latin typeface="PMingLiU"/>
                <a:cs typeface="PMingLiU"/>
              </a:rPr>
              <a:t>期</a:t>
            </a:r>
            <a:r>
              <a:rPr dirty="0" sz="1000" spc="5">
                <a:latin typeface="PMingLiU"/>
                <a:cs typeface="PMingLiU"/>
              </a:rPr>
              <a:t>的</a:t>
            </a:r>
            <a:r>
              <a:rPr dirty="0" sz="1000" spc="145">
                <a:latin typeface="PMingLiU"/>
                <a:cs typeface="PMingLiU"/>
              </a:rPr>
              <a:t> </a:t>
            </a:r>
            <a:r>
              <a:rPr dirty="0" sz="1000" spc="-5">
                <a:latin typeface="Arial"/>
                <a:cs typeface="Arial"/>
              </a:rPr>
              <a:t>CAR-T</a:t>
            </a:r>
            <a:r>
              <a:rPr dirty="0" sz="1000" spc="95">
                <a:latin typeface="Arial"/>
                <a:cs typeface="Arial"/>
              </a:rPr>
              <a:t> </a:t>
            </a:r>
            <a:r>
              <a:rPr dirty="0" sz="1000" spc="-20">
                <a:latin typeface="PMingLiU"/>
                <a:cs typeface="PMingLiU"/>
              </a:rPr>
              <a:t>细</a:t>
            </a:r>
            <a:r>
              <a:rPr dirty="0" sz="1000" spc="5">
                <a:latin typeface="PMingLiU"/>
                <a:cs typeface="PMingLiU"/>
              </a:rPr>
              <a:t>胞治</a:t>
            </a:r>
            <a:r>
              <a:rPr dirty="0" sz="1000" spc="-20">
                <a:latin typeface="PMingLiU"/>
                <a:cs typeface="PMingLiU"/>
              </a:rPr>
              <a:t>疗</a:t>
            </a:r>
            <a:r>
              <a:rPr dirty="0" sz="1000" spc="5">
                <a:latin typeface="PMingLiU"/>
                <a:cs typeface="PMingLiU"/>
              </a:rPr>
              <a:t>，从</a:t>
            </a:r>
            <a:r>
              <a:rPr dirty="0" sz="1000" spc="-20">
                <a:latin typeface="PMingLiU"/>
                <a:cs typeface="PMingLiU"/>
              </a:rPr>
              <a:t>抽</a:t>
            </a:r>
            <a:r>
              <a:rPr dirty="0" sz="1000" spc="5">
                <a:latin typeface="PMingLiU"/>
                <a:cs typeface="PMingLiU"/>
              </a:rPr>
              <a:t>取外</a:t>
            </a:r>
            <a:r>
              <a:rPr dirty="0" sz="1000" spc="-20">
                <a:latin typeface="PMingLiU"/>
                <a:cs typeface="PMingLiU"/>
              </a:rPr>
              <a:t>周</a:t>
            </a:r>
            <a:r>
              <a:rPr dirty="0" sz="1000" spc="5">
                <a:latin typeface="PMingLiU"/>
                <a:cs typeface="PMingLiU"/>
              </a:rPr>
              <a:t>血到</a:t>
            </a:r>
            <a:r>
              <a:rPr dirty="0" sz="1000" spc="-20">
                <a:latin typeface="PMingLiU"/>
                <a:cs typeface="PMingLiU"/>
              </a:rPr>
              <a:t>输</a:t>
            </a:r>
            <a:r>
              <a:rPr dirty="0" sz="1000" spc="5">
                <a:latin typeface="PMingLiU"/>
                <a:cs typeface="PMingLiU"/>
              </a:rPr>
              <a:t>注的</a:t>
            </a:r>
            <a:r>
              <a:rPr dirty="0" sz="1000" spc="-20">
                <a:latin typeface="PMingLiU"/>
                <a:cs typeface="PMingLiU"/>
              </a:rPr>
              <a:t>中</a:t>
            </a:r>
            <a:r>
              <a:rPr dirty="0" sz="1000" spc="5">
                <a:latin typeface="PMingLiU"/>
                <a:cs typeface="PMingLiU"/>
              </a:rPr>
              <a:t>位时</a:t>
            </a:r>
            <a:r>
              <a:rPr dirty="0" sz="1000" spc="-20">
                <a:latin typeface="PMingLiU"/>
                <a:cs typeface="PMingLiU"/>
              </a:rPr>
              <a:t>间</a:t>
            </a:r>
            <a:r>
              <a:rPr dirty="0" sz="1000" spc="5">
                <a:latin typeface="PMingLiU"/>
                <a:cs typeface="PMingLiU"/>
              </a:rPr>
              <a:t>为</a:t>
            </a:r>
            <a:r>
              <a:rPr dirty="0" sz="1000" spc="155">
                <a:latin typeface="PMingLiU"/>
                <a:cs typeface="PMingLiU"/>
              </a:rPr>
              <a:t> </a:t>
            </a:r>
            <a:r>
              <a:rPr dirty="0" sz="1000" spc="-5">
                <a:latin typeface="Arial"/>
                <a:cs typeface="Arial"/>
              </a:rPr>
              <a:t>29</a:t>
            </a:r>
            <a:r>
              <a:rPr dirty="0" sz="1000" spc="75">
                <a:latin typeface="Arial"/>
                <a:cs typeface="Arial"/>
              </a:rPr>
              <a:t> </a:t>
            </a:r>
            <a:r>
              <a:rPr dirty="0" sz="1000" spc="-20">
                <a:latin typeface="PMingLiU"/>
                <a:cs typeface="PMingLiU"/>
              </a:rPr>
              <a:t>天</a:t>
            </a:r>
            <a:r>
              <a:rPr dirty="0" sz="1000" spc="5">
                <a:latin typeface="PMingLiU"/>
                <a:cs typeface="PMingLiU"/>
              </a:rPr>
              <a:t>。</a:t>
            </a:r>
            <a:r>
              <a:rPr dirty="0" sz="1000" spc="-5">
                <a:latin typeface="Arial"/>
                <a:cs typeface="Arial"/>
              </a:rPr>
              <a:t>CAR-T</a:t>
            </a:r>
            <a:r>
              <a:rPr dirty="0" sz="1000" spc="90">
                <a:latin typeface="Arial"/>
                <a:cs typeface="Arial"/>
              </a:rPr>
              <a:t> </a:t>
            </a:r>
            <a:r>
              <a:rPr dirty="0" sz="1000" spc="-20">
                <a:latin typeface="PMingLiU"/>
                <a:cs typeface="PMingLiU"/>
              </a:rPr>
              <a:t>组</a:t>
            </a:r>
            <a:r>
              <a:rPr dirty="0" sz="1000" spc="5">
                <a:latin typeface="PMingLiU"/>
                <a:cs typeface="PMingLiU"/>
              </a:rPr>
              <a:t>的</a:t>
            </a:r>
            <a:r>
              <a:rPr dirty="0" sz="1000" spc="150">
                <a:latin typeface="PMingLiU"/>
                <a:cs typeface="PMingLiU"/>
              </a:rPr>
              <a:t> </a:t>
            </a:r>
            <a:r>
              <a:rPr dirty="0" sz="1000">
                <a:latin typeface="Arial"/>
                <a:cs typeface="Arial"/>
              </a:rPr>
              <a:t>ORR  </a:t>
            </a:r>
            <a:r>
              <a:rPr dirty="0" sz="1000" spc="5">
                <a:latin typeface="PMingLiU"/>
                <a:cs typeface="PMingLiU"/>
              </a:rPr>
              <a:t>和</a:t>
            </a:r>
            <a:r>
              <a:rPr dirty="0" sz="1000" spc="-20">
                <a:latin typeface="PMingLiU"/>
                <a:cs typeface="PMingLiU"/>
              </a:rPr>
              <a:t> </a:t>
            </a:r>
            <a:r>
              <a:rPr dirty="0" sz="1000">
                <a:latin typeface="Arial"/>
                <a:cs typeface="Arial"/>
              </a:rPr>
              <a:t>CR </a:t>
            </a:r>
            <a:r>
              <a:rPr dirty="0" sz="1000" spc="-5">
                <a:latin typeface="Arial"/>
                <a:cs typeface="Arial"/>
              </a:rPr>
              <a:t>(83%</a:t>
            </a:r>
            <a:r>
              <a:rPr dirty="0" sz="1000" spc="5">
                <a:latin typeface="PMingLiU"/>
                <a:cs typeface="PMingLiU"/>
              </a:rPr>
              <a:t>和</a:t>
            </a:r>
            <a:r>
              <a:rPr dirty="0" sz="1000" spc="-20">
                <a:latin typeface="PMingLiU"/>
                <a:cs typeface="PMingLiU"/>
              </a:rPr>
              <a:t> </a:t>
            </a:r>
            <a:r>
              <a:rPr dirty="0" sz="1000" spc="-5">
                <a:latin typeface="Arial"/>
                <a:cs typeface="Arial"/>
              </a:rPr>
              <a:t>65%)</a:t>
            </a:r>
            <a:r>
              <a:rPr dirty="0" sz="1000" spc="10">
                <a:latin typeface="Arial"/>
                <a:cs typeface="Arial"/>
              </a:rPr>
              <a:t> </a:t>
            </a:r>
            <a:r>
              <a:rPr dirty="0" sz="1000" spc="5">
                <a:latin typeface="PMingLiU"/>
                <a:cs typeface="PMingLiU"/>
              </a:rPr>
              <a:t>均显</a:t>
            </a:r>
            <a:r>
              <a:rPr dirty="0" sz="1000" spc="-20">
                <a:latin typeface="PMingLiU"/>
                <a:cs typeface="PMingLiU"/>
              </a:rPr>
              <a:t>著</a:t>
            </a:r>
            <a:r>
              <a:rPr dirty="0" sz="1000" spc="5">
                <a:latin typeface="PMingLiU"/>
                <a:cs typeface="PMingLiU"/>
              </a:rPr>
              <a:t>高于</a:t>
            </a:r>
            <a:r>
              <a:rPr dirty="0" sz="1000" spc="-15">
                <a:latin typeface="PMingLiU"/>
                <a:cs typeface="PMingLiU"/>
              </a:rPr>
              <a:t> </a:t>
            </a:r>
            <a:r>
              <a:rPr dirty="0" sz="1000" spc="5">
                <a:latin typeface="Arial"/>
                <a:cs typeface="Arial"/>
              </a:rPr>
              <a:t>SOC</a:t>
            </a:r>
            <a:r>
              <a:rPr dirty="0" sz="1000" spc="-70">
                <a:latin typeface="Arial"/>
                <a:cs typeface="Arial"/>
              </a:rPr>
              <a:t> </a:t>
            </a:r>
            <a:r>
              <a:rPr dirty="0" sz="1000" spc="5">
                <a:latin typeface="PMingLiU"/>
                <a:cs typeface="PMingLiU"/>
              </a:rPr>
              <a:t>组</a:t>
            </a:r>
            <a:r>
              <a:rPr dirty="0" sz="1000">
                <a:latin typeface="PMingLiU"/>
                <a:cs typeface="PMingLiU"/>
              </a:rPr>
              <a:t> </a:t>
            </a:r>
            <a:r>
              <a:rPr dirty="0" sz="1000" spc="-5">
                <a:latin typeface="Arial"/>
                <a:cs typeface="Arial"/>
              </a:rPr>
              <a:t>(50%</a:t>
            </a:r>
            <a:r>
              <a:rPr dirty="0" sz="1000" spc="5">
                <a:latin typeface="PMingLiU"/>
                <a:cs typeface="PMingLiU"/>
              </a:rPr>
              <a:t>和</a:t>
            </a:r>
            <a:r>
              <a:rPr dirty="0" sz="1000" spc="-20">
                <a:latin typeface="PMingLiU"/>
                <a:cs typeface="PMingLiU"/>
              </a:rPr>
              <a:t> </a:t>
            </a:r>
            <a:r>
              <a:rPr dirty="0" sz="1000" spc="-5">
                <a:latin typeface="Arial"/>
                <a:cs typeface="Arial"/>
              </a:rPr>
              <a:t>32%)</a:t>
            </a:r>
            <a:r>
              <a:rPr dirty="0" sz="1000" spc="5">
                <a:latin typeface="PMingLiU"/>
                <a:cs typeface="PMingLiU"/>
              </a:rPr>
              <a:t>。中位</a:t>
            </a:r>
            <a:r>
              <a:rPr dirty="0" sz="1000" spc="-20">
                <a:latin typeface="PMingLiU"/>
                <a:cs typeface="PMingLiU"/>
              </a:rPr>
              <a:t>随</a:t>
            </a:r>
            <a:r>
              <a:rPr dirty="0" sz="1000" spc="5">
                <a:latin typeface="PMingLiU"/>
                <a:cs typeface="PMingLiU"/>
              </a:rPr>
              <a:t>访期</a:t>
            </a:r>
            <a:r>
              <a:rPr dirty="0" sz="1000" spc="-15">
                <a:latin typeface="PMingLiU"/>
                <a:cs typeface="PMingLiU"/>
              </a:rPr>
              <a:t> </a:t>
            </a:r>
            <a:r>
              <a:rPr dirty="0" sz="1000">
                <a:latin typeface="Arial"/>
                <a:cs typeface="Arial"/>
              </a:rPr>
              <a:t>24.9</a:t>
            </a:r>
            <a:r>
              <a:rPr dirty="0" sz="1000" spc="-75">
                <a:latin typeface="Arial"/>
                <a:cs typeface="Arial"/>
              </a:rPr>
              <a:t> </a:t>
            </a:r>
            <a:r>
              <a:rPr dirty="0" sz="1000" spc="5">
                <a:latin typeface="PMingLiU"/>
                <a:cs typeface="PMingLiU"/>
              </a:rPr>
              <a:t>个月</a:t>
            </a:r>
            <a:r>
              <a:rPr dirty="0" sz="1000" spc="-5">
                <a:latin typeface="PMingLiU"/>
                <a:cs typeface="PMingLiU"/>
              </a:rPr>
              <a:t>，</a:t>
            </a:r>
            <a:r>
              <a:rPr dirty="0" sz="1000" spc="-5">
                <a:latin typeface="Arial"/>
                <a:cs typeface="Arial"/>
              </a:rPr>
              <a:t>CAR-T</a:t>
            </a:r>
            <a:r>
              <a:rPr dirty="0" sz="1000" spc="-55">
                <a:latin typeface="Arial"/>
                <a:cs typeface="Arial"/>
              </a:rPr>
              <a:t> </a:t>
            </a:r>
            <a:r>
              <a:rPr dirty="0" sz="1000" spc="5">
                <a:latin typeface="PMingLiU"/>
                <a:cs typeface="PMingLiU"/>
              </a:rPr>
              <a:t>和 </a:t>
            </a:r>
            <a:r>
              <a:rPr dirty="0" sz="1000" spc="5">
                <a:latin typeface="Arial"/>
                <a:cs typeface="Arial"/>
              </a:rPr>
              <a:t>SOC</a:t>
            </a:r>
            <a:r>
              <a:rPr dirty="0" sz="1000" spc="-25">
                <a:latin typeface="Arial"/>
                <a:cs typeface="Arial"/>
              </a:rPr>
              <a:t> </a:t>
            </a:r>
            <a:r>
              <a:rPr dirty="0" sz="1000" spc="5">
                <a:latin typeface="PMingLiU"/>
                <a:cs typeface="PMingLiU"/>
              </a:rPr>
              <a:t>的主</a:t>
            </a:r>
            <a:r>
              <a:rPr dirty="0" sz="1000" spc="-20">
                <a:latin typeface="PMingLiU"/>
                <a:cs typeface="PMingLiU"/>
              </a:rPr>
              <a:t>要</a:t>
            </a:r>
            <a:r>
              <a:rPr dirty="0" sz="1000" spc="5">
                <a:latin typeface="PMingLiU"/>
                <a:cs typeface="PMingLiU"/>
              </a:rPr>
              <a:t>终点</a:t>
            </a:r>
            <a:r>
              <a:rPr dirty="0" sz="1000" spc="30">
                <a:latin typeface="PMingLiU"/>
                <a:cs typeface="PMingLiU"/>
              </a:rPr>
              <a:t> </a:t>
            </a:r>
            <a:r>
              <a:rPr dirty="0" sz="1000" spc="5">
                <a:latin typeface="Arial"/>
                <a:cs typeface="Arial"/>
              </a:rPr>
              <a:t>EFS</a:t>
            </a:r>
            <a:r>
              <a:rPr dirty="0" sz="1000" spc="-10">
                <a:latin typeface="Arial"/>
                <a:cs typeface="Arial"/>
              </a:rPr>
              <a:t> </a:t>
            </a:r>
            <a:r>
              <a:rPr dirty="0" sz="1000" spc="-20">
                <a:latin typeface="PMingLiU"/>
                <a:cs typeface="PMingLiU"/>
              </a:rPr>
              <a:t>存</a:t>
            </a:r>
            <a:r>
              <a:rPr dirty="0" sz="1000" spc="5">
                <a:latin typeface="PMingLiU"/>
                <a:cs typeface="PMingLiU"/>
              </a:rPr>
              <a:t>在显</a:t>
            </a:r>
            <a:r>
              <a:rPr dirty="0" sz="1000" spc="-20">
                <a:latin typeface="PMingLiU"/>
                <a:cs typeface="PMingLiU"/>
              </a:rPr>
              <a:t>著</a:t>
            </a:r>
            <a:r>
              <a:rPr dirty="0" sz="1000" spc="5">
                <a:latin typeface="PMingLiU"/>
                <a:cs typeface="PMingLiU"/>
              </a:rPr>
              <a:t>差异</a:t>
            </a:r>
            <a:r>
              <a:rPr dirty="0" sz="1000" spc="-5">
                <a:latin typeface="PMingLiU"/>
                <a:cs typeface="PMingLiU"/>
              </a:rPr>
              <a:t>，</a:t>
            </a:r>
            <a:r>
              <a:rPr dirty="0" sz="1000" spc="-5">
                <a:latin typeface="Arial"/>
                <a:cs typeface="Arial"/>
              </a:rPr>
              <a:t>CAR-T</a:t>
            </a:r>
            <a:r>
              <a:rPr dirty="0" sz="1000" spc="-10">
                <a:latin typeface="Arial"/>
                <a:cs typeface="Arial"/>
              </a:rPr>
              <a:t> </a:t>
            </a:r>
            <a:r>
              <a:rPr dirty="0" sz="1000" spc="-20">
                <a:latin typeface="PMingLiU"/>
                <a:cs typeface="PMingLiU"/>
              </a:rPr>
              <a:t>组</a:t>
            </a:r>
            <a:r>
              <a:rPr dirty="0" sz="1000" spc="5">
                <a:latin typeface="Arial"/>
                <a:cs typeface="Arial"/>
              </a:rPr>
              <a:t>/SOC</a:t>
            </a:r>
            <a:r>
              <a:rPr dirty="0" sz="1000" spc="-45">
                <a:latin typeface="Arial"/>
                <a:cs typeface="Arial"/>
              </a:rPr>
              <a:t> </a:t>
            </a:r>
            <a:r>
              <a:rPr dirty="0" sz="1000" spc="5">
                <a:latin typeface="PMingLiU"/>
                <a:cs typeface="PMingLiU"/>
              </a:rPr>
              <a:t>组的</a:t>
            </a:r>
            <a:r>
              <a:rPr dirty="0" sz="1000" spc="30">
                <a:latin typeface="PMingLiU"/>
                <a:cs typeface="PMingLiU"/>
              </a:rPr>
              <a:t> </a:t>
            </a:r>
            <a:r>
              <a:rPr dirty="0" sz="1000" spc="5">
                <a:latin typeface="Arial"/>
                <a:cs typeface="Arial"/>
              </a:rPr>
              <a:t>mEFS</a:t>
            </a:r>
            <a:r>
              <a:rPr dirty="0" sz="1000" spc="-15">
                <a:latin typeface="Arial"/>
                <a:cs typeface="Arial"/>
              </a:rPr>
              <a:t> </a:t>
            </a:r>
            <a:r>
              <a:rPr dirty="0" sz="1000" spc="-20">
                <a:latin typeface="PMingLiU"/>
                <a:cs typeface="PMingLiU"/>
              </a:rPr>
              <a:t>分</a:t>
            </a:r>
            <a:r>
              <a:rPr dirty="0" sz="1000" spc="5">
                <a:latin typeface="PMingLiU"/>
                <a:cs typeface="PMingLiU"/>
              </a:rPr>
              <a:t>别为</a:t>
            </a:r>
            <a:r>
              <a:rPr dirty="0" sz="1000" spc="50">
                <a:latin typeface="PMingLiU"/>
                <a:cs typeface="PMingLiU"/>
              </a:rPr>
              <a:t> </a:t>
            </a:r>
            <a:r>
              <a:rPr dirty="0" sz="1000">
                <a:latin typeface="Arial"/>
                <a:cs typeface="Arial"/>
              </a:rPr>
              <a:t>8.3</a:t>
            </a:r>
            <a:r>
              <a:rPr dirty="0" sz="1000" spc="-15">
                <a:latin typeface="Arial"/>
                <a:cs typeface="Arial"/>
              </a:rPr>
              <a:t> </a:t>
            </a:r>
            <a:r>
              <a:rPr dirty="0" sz="1000" spc="-20">
                <a:latin typeface="PMingLiU"/>
                <a:cs typeface="PMingLiU"/>
              </a:rPr>
              <a:t>个</a:t>
            </a:r>
            <a:r>
              <a:rPr dirty="0" sz="1000" spc="5">
                <a:latin typeface="PMingLiU"/>
                <a:cs typeface="PMingLiU"/>
              </a:rPr>
              <a:t>月</a:t>
            </a:r>
            <a:r>
              <a:rPr dirty="0" sz="1000">
                <a:latin typeface="Arial"/>
                <a:cs typeface="Arial"/>
              </a:rPr>
              <a:t>/</a:t>
            </a:r>
            <a:r>
              <a:rPr dirty="0" sz="1000" spc="135">
                <a:latin typeface="Arial"/>
                <a:cs typeface="Arial"/>
              </a:rPr>
              <a:t> </a:t>
            </a:r>
            <a:r>
              <a:rPr dirty="0" sz="1000">
                <a:latin typeface="Arial"/>
                <a:cs typeface="Arial"/>
              </a:rPr>
              <a:t>2.0</a:t>
            </a:r>
            <a:r>
              <a:rPr dirty="0" sz="1000" spc="-20">
                <a:latin typeface="Arial"/>
                <a:cs typeface="Arial"/>
              </a:rPr>
              <a:t> </a:t>
            </a:r>
            <a:r>
              <a:rPr dirty="0" sz="1000" spc="5">
                <a:latin typeface="PMingLiU"/>
                <a:cs typeface="PMingLiU"/>
              </a:rPr>
              <a:t>个 月</a:t>
            </a:r>
            <a:r>
              <a:rPr dirty="0" sz="1000">
                <a:latin typeface="PMingLiU"/>
                <a:cs typeface="PMingLiU"/>
              </a:rPr>
              <a:t>，</a:t>
            </a:r>
            <a:r>
              <a:rPr dirty="0" sz="1000">
                <a:latin typeface="Arial"/>
                <a:cs typeface="Arial"/>
              </a:rPr>
              <a:t>24</a:t>
            </a:r>
            <a:r>
              <a:rPr dirty="0" sz="1000" spc="-80">
                <a:latin typeface="Arial"/>
                <a:cs typeface="Arial"/>
              </a:rPr>
              <a:t> </a:t>
            </a:r>
            <a:r>
              <a:rPr dirty="0" sz="1000" spc="5">
                <a:latin typeface="PMingLiU"/>
                <a:cs typeface="PMingLiU"/>
              </a:rPr>
              <a:t>个月</a:t>
            </a:r>
            <a:r>
              <a:rPr dirty="0" sz="1000" spc="245">
                <a:latin typeface="PMingLiU"/>
                <a:cs typeface="PMingLiU"/>
              </a:rPr>
              <a:t>的</a:t>
            </a:r>
            <a:r>
              <a:rPr dirty="0" sz="1000" spc="-5">
                <a:latin typeface="Arial"/>
                <a:cs typeface="Arial"/>
              </a:rPr>
              <a:t>EFS</a:t>
            </a:r>
            <a:r>
              <a:rPr dirty="0" sz="1000" spc="-65">
                <a:latin typeface="Arial"/>
                <a:cs typeface="Arial"/>
              </a:rPr>
              <a:t> </a:t>
            </a:r>
            <a:r>
              <a:rPr dirty="0" sz="1000" spc="5">
                <a:latin typeface="PMingLiU"/>
                <a:cs typeface="PMingLiU"/>
              </a:rPr>
              <a:t>率</a:t>
            </a:r>
            <a:r>
              <a:rPr dirty="0" sz="1000" spc="-20">
                <a:latin typeface="PMingLiU"/>
                <a:cs typeface="PMingLiU"/>
              </a:rPr>
              <a:t>分</a:t>
            </a:r>
            <a:r>
              <a:rPr dirty="0" sz="1000" spc="5">
                <a:latin typeface="PMingLiU"/>
                <a:cs typeface="PMingLiU"/>
              </a:rPr>
              <a:t>别为</a:t>
            </a:r>
            <a:r>
              <a:rPr dirty="0" sz="1000" spc="-20">
                <a:latin typeface="PMingLiU"/>
                <a:cs typeface="PMingLiU"/>
              </a:rPr>
              <a:t> </a:t>
            </a:r>
            <a:r>
              <a:rPr dirty="0" sz="1000" spc="-5">
                <a:latin typeface="Arial"/>
                <a:cs typeface="Arial"/>
              </a:rPr>
              <a:t>40.5%/</a:t>
            </a:r>
            <a:r>
              <a:rPr dirty="0" sz="1000" spc="15">
                <a:latin typeface="Arial"/>
                <a:cs typeface="Arial"/>
              </a:rPr>
              <a:t> </a:t>
            </a:r>
            <a:r>
              <a:rPr dirty="0" sz="1000" spc="-5">
                <a:latin typeface="Arial"/>
                <a:cs typeface="Arial"/>
              </a:rPr>
              <a:t>16.3%</a:t>
            </a:r>
            <a:r>
              <a:rPr dirty="0" sz="1000" spc="5">
                <a:latin typeface="PMingLiU"/>
                <a:cs typeface="PMingLiU"/>
              </a:rPr>
              <a:t>。</a:t>
            </a:r>
            <a:endParaRPr sz="1000">
              <a:latin typeface="PMingLiU"/>
              <a:cs typeface="PMingLiU"/>
            </a:endParaRPr>
          </a:p>
          <a:p>
            <a:pPr algn="just" marL="12700" marR="5715">
              <a:lnSpc>
                <a:spcPct val="139600"/>
              </a:lnSpc>
              <a:spcBef>
                <a:spcPts val="605"/>
              </a:spcBef>
            </a:pPr>
            <a:r>
              <a:rPr dirty="0" sz="1000">
                <a:latin typeface="Arial"/>
                <a:cs typeface="Arial"/>
              </a:rPr>
              <a:t>TRANSFORM</a:t>
            </a:r>
            <a:r>
              <a:rPr dirty="0" sz="1000" spc="15">
                <a:latin typeface="Arial"/>
                <a:cs typeface="Arial"/>
              </a:rPr>
              <a:t> </a:t>
            </a:r>
            <a:r>
              <a:rPr dirty="0" sz="1000" spc="5">
                <a:latin typeface="PMingLiU"/>
                <a:cs typeface="PMingLiU"/>
              </a:rPr>
              <a:t>研究</a:t>
            </a:r>
            <a:r>
              <a:rPr dirty="0" sz="1000" spc="-20">
                <a:latin typeface="PMingLiU"/>
                <a:cs typeface="PMingLiU"/>
              </a:rPr>
              <a:t>入</a:t>
            </a:r>
            <a:r>
              <a:rPr dirty="0" sz="1000" spc="5">
                <a:latin typeface="PMingLiU"/>
                <a:cs typeface="PMingLiU"/>
              </a:rPr>
              <a:t>组</a:t>
            </a:r>
            <a:r>
              <a:rPr dirty="0" sz="1000" spc="100">
                <a:latin typeface="PMingLiU"/>
                <a:cs typeface="PMingLiU"/>
              </a:rPr>
              <a:t> </a:t>
            </a:r>
            <a:r>
              <a:rPr dirty="0" sz="1000" spc="-5">
                <a:latin typeface="Arial"/>
                <a:cs typeface="Arial"/>
              </a:rPr>
              <a:t>184</a:t>
            </a:r>
            <a:r>
              <a:rPr dirty="0" sz="1000" spc="25">
                <a:latin typeface="Arial"/>
                <a:cs typeface="Arial"/>
              </a:rPr>
              <a:t> </a:t>
            </a:r>
            <a:r>
              <a:rPr dirty="0" sz="1000" spc="5">
                <a:latin typeface="PMingLiU"/>
                <a:cs typeface="PMingLiU"/>
              </a:rPr>
              <a:t>例</a:t>
            </a:r>
            <a:r>
              <a:rPr dirty="0" sz="1000" spc="-20">
                <a:latin typeface="PMingLiU"/>
                <a:cs typeface="PMingLiU"/>
              </a:rPr>
              <a:t>患</a:t>
            </a:r>
            <a:r>
              <a:rPr dirty="0" sz="1000" spc="5">
                <a:latin typeface="PMingLiU"/>
                <a:cs typeface="PMingLiU"/>
              </a:rPr>
              <a:t>者</a:t>
            </a:r>
            <a:r>
              <a:rPr dirty="0" sz="1000" spc="-5">
                <a:latin typeface="PMingLiU"/>
                <a:cs typeface="PMingLiU"/>
              </a:rPr>
              <a:t>，</a:t>
            </a:r>
            <a:r>
              <a:rPr dirty="0" sz="1000" spc="-5">
                <a:latin typeface="Arial"/>
                <a:cs typeface="Arial"/>
              </a:rPr>
              <a:t>CAR-T</a:t>
            </a:r>
            <a:r>
              <a:rPr dirty="0" sz="1000" spc="20">
                <a:latin typeface="Arial"/>
                <a:cs typeface="Arial"/>
              </a:rPr>
              <a:t> </a:t>
            </a:r>
            <a:r>
              <a:rPr dirty="0" sz="1000" spc="5">
                <a:latin typeface="PMingLiU"/>
                <a:cs typeface="PMingLiU"/>
              </a:rPr>
              <a:t>组</a:t>
            </a:r>
            <a:r>
              <a:rPr dirty="0" sz="1000" spc="100">
                <a:latin typeface="PMingLiU"/>
                <a:cs typeface="PMingLiU"/>
              </a:rPr>
              <a:t> </a:t>
            </a:r>
            <a:r>
              <a:rPr dirty="0" sz="1000" spc="-5">
                <a:latin typeface="Arial"/>
                <a:cs typeface="Arial"/>
              </a:rPr>
              <a:t>63%</a:t>
            </a:r>
            <a:r>
              <a:rPr dirty="0" sz="1000" spc="5">
                <a:latin typeface="PMingLiU"/>
                <a:cs typeface="PMingLiU"/>
              </a:rPr>
              <a:t>的患者</a:t>
            </a:r>
            <a:r>
              <a:rPr dirty="0" sz="1000" spc="-20">
                <a:latin typeface="PMingLiU"/>
                <a:cs typeface="PMingLiU"/>
              </a:rPr>
              <a:t>接</a:t>
            </a:r>
            <a:r>
              <a:rPr dirty="0" sz="1000" spc="5">
                <a:latin typeface="PMingLiU"/>
                <a:cs typeface="PMingLiU"/>
              </a:rPr>
              <a:t>受了</a:t>
            </a:r>
            <a:r>
              <a:rPr dirty="0" sz="1000" spc="-20">
                <a:latin typeface="PMingLiU"/>
                <a:cs typeface="PMingLiU"/>
              </a:rPr>
              <a:t>一</a:t>
            </a:r>
            <a:r>
              <a:rPr dirty="0" sz="1000" spc="5">
                <a:latin typeface="PMingLiU"/>
                <a:cs typeface="PMingLiU"/>
              </a:rPr>
              <a:t>个周</a:t>
            </a:r>
            <a:r>
              <a:rPr dirty="0" sz="1000" spc="-20">
                <a:latin typeface="PMingLiU"/>
                <a:cs typeface="PMingLiU"/>
              </a:rPr>
              <a:t>期</a:t>
            </a:r>
            <a:r>
              <a:rPr dirty="0" sz="1000" spc="5">
                <a:latin typeface="PMingLiU"/>
                <a:cs typeface="PMingLiU"/>
              </a:rPr>
              <a:t>的桥</a:t>
            </a:r>
            <a:r>
              <a:rPr dirty="0" sz="1000" spc="-20">
                <a:latin typeface="PMingLiU"/>
                <a:cs typeface="PMingLiU"/>
              </a:rPr>
              <a:t>接</a:t>
            </a:r>
            <a:r>
              <a:rPr dirty="0" sz="1000" spc="5">
                <a:latin typeface="PMingLiU"/>
                <a:cs typeface="PMingLiU"/>
              </a:rPr>
              <a:t>化疗，  </a:t>
            </a:r>
            <a:r>
              <a:rPr dirty="0" sz="1000" spc="-5">
                <a:latin typeface="Arial"/>
                <a:cs typeface="Arial"/>
              </a:rPr>
              <a:t>97.8%</a:t>
            </a:r>
            <a:r>
              <a:rPr dirty="0" sz="1000" spc="5">
                <a:latin typeface="PMingLiU"/>
                <a:cs typeface="PMingLiU"/>
              </a:rPr>
              <a:t>的患者</a:t>
            </a:r>
            <a:r>
              <a:rPr dirty="0" sz="1000" spc="-20">
                <a:latin typeface="PMingLiU"/>
                <a:cs typeface="PMingLiU"/>
              </a:rPr>
              <a:t>接</a:t>
            </a:r>
            <a:r>
              <a:rPr dirty="0" sz="1000" spc="5">
                <a:latin typeface="PMingLiU"/>
                <a:cs typeface="PMingLiU"/>
              </a:rPr>
              <a:t>受了</a:t>
            </a:r>
            <a:r>
              <a:rPr dirty="0" sz="1000" spc="-20">
                <a:latin typeface="PMingLiU"/>
                <a:cs typeface="PMingLiU"/>
              </a:rPr>
              <a:t>预</a:t>
            </a:r>
            <a:r>
              <a:rPr dirty="0" sz="1000" spc="5">
                <a:latin typeface="PMingLiU"/>
                <a:cs typeface="PMingLiU"/>
              </a:rPr>
              <a:t>期的 </a:t>
            </a:r>
            <a:r>
              <a:rPr dirty="0" sz="1000" spc="-5">
                <a:latin typeface="Arial"/>
                <a:cs typeface="Arial"/>
              </a:rPr>
              <a:t>CAR-T</a:t>
            </a:r>
            <a:r>
              <a:rPr dirty="0" sz="1000" spc="-55">
                <a:latin typeface="Arial"/>
                <a:cs typeface="Arial"/>
              </a:rPr>
              <a:t> </a:t>
            </a:r>
            <a:r>
              <a:rPr dirty="0" sz="1000" spc="5">
                <a:latin typeface="PMingLiU"/>
                <a:cs typeface="PMingLiU"/>
              </a:rPr>
              <a:t>细胞</a:t>
            </a:r>
            <a:r>
              <a:rPr dirty="0" sz="1000" spc="-20">
                <a:latin typeface="PMingLiU"/>
                <a:cs typeface="PMingLiU"/>
              </a:rPr>
              <a:t>治</a:t>
            </a:r>
            <a:r>
              <a:rPr dirty="0" sz="1000" spc="5">
                <a:latin typeface="PMingLiU"/>
                <a:cs typeface="PMingLiU"/>
              </a:rPr>
              <a:t>疗。</a:t>
            </a:r>
            <a:r>
              <a:rPr dirty="0" sz="1000" spc="-5">
                <a:latin typeface="Arial"/>
                <a:cs typeface="Arial"/>
              </a:rPr>
              <a:t>Breyanzi</a:t>
            </a:r>
            <a:r>
              <a:rPr dirty="0" sz="1000" spc="-45">
                <a:latin typeface="Arial"/>
                <a:cs typeface="Arial"/>
              </a:rPr>
              <a:t> </a:t>
            </a:r>
            <a:r>
              <a:rPr dirty="0" sz="1000" spc="5">
                <a:latin typeface="PMingLiU"/>
                <a:cs typeface="PMingLiU"/>
              </a:rPr>
              <a:t>组的</a:t>
            </a:r>
            <a:r>
              <a:rPr dirty="0" sz="1000">
                <a:latin typeface="PMingLiU"/>
                <a:cs typeface="PMingLiU"/>
              </a:rPr>
              <a:t> </a:t>
            </a:r>
            <a:r>
              <a:rPr dirty="0" sz="1000" spc="-5">
                <a:latin typeface="Arial"/>
                <a:cs typeface="Arial"/>
              </a:rPr>
              <a:t>ORR</a:t>
            </a:r>
            <a:r>
              <a:rPr dirty="0" sz="1000" spc="-45">
                <a:latin typeface="Arial"/>
                <a:cs typeface="Arial"/>
              </a:rPr>
              <a:t> </a:t>
            </a:r>
            <a:r>
              <a:rPr dirty="0" sz="1000" spc="5">
                <a:latin typeface="PMingLiU"/>
                <a:cs typeface="PMingLiU"/>
              </a:rPr>
              <a:t>和 </a:t>
            </a:r>
            <a:r>
              <a:rPr dirty="0" sz="1000">
                <a:latin typeface="Arial"/>
                <a:cs typeface="Arial"/>
              </a:rPr>
              <a:t>CR</a:t>
            </a:r>
            <a:r>
              <a:rPr dirty="0" sz="1000" spc="120">
                <a:latin typeface="Arial"/>
                <a:cs typeface="Arial"/>
              </a:rPr>
              <a:t> </a:t>
            </a:r>
            <a:r>
              <a:rPr dirty="0" sz="1000" spc="-5">
                <a:latin typeface="Arial"/>
                <a:cs typeface="Arial"/>
              </a:rPr>
              <a:t>(86%</a:t>
            </a:r>
            <a:r>
              <a:rPr dirty="0" sz="1000" spc="5">
                <a:latin typeface="PMingLiU"/>
                <a:cs typeface="PMingLiU"/>
              </a:rPr>
              <a:t>和</a:t>
            </a:r>
            <a:r>
              <a:rPr dirty="0" sz="1000">
                <a:latin typeface="PMingLiU"/>
                <a:cs typeface="PMingLiU"/>
              </a:rPr>
              <a:t> </a:t>
            </a:r>
            <a:r>
              <a:rPr dirty="0" sz="1000" spc="-5">
                <a:latin typeface="Arial"/>
                <a:cs typeface="Arial"/>
              </a:rPr>
              <a:t>66%)</a:t>
            </a:r>
            <a:r>
              <a:rPr dirty="0" sz="1000" spc="130">
                <a:latin typeface="Arial"/>
                <a:cs typeface="Arial"/>
              </a:rPr>
              <a:t> </a:t>
            </a:r>
            <a:r>
              <a:rPr dirty="0" sz="1000" spc="5">
                <a:latin typeface="PMingLiU"/>
                <a:cs typeface="PMingLiU"/>
              </a:rPr>
              <a:t>显 著高于</a:t>
            </a:r>
            <a:r>
              <a:rPr dirty="0" sz="1000" spc="-20">
                <a:latin typeface="PMingLiU"/>
                <a:cs typeface="PMingLiU"/>
              </a:rPr>
              <a:t>标</a:t>
            </a:r>
            <a:r>
              <a:rPr dirty="0" sz="1000" spc="5">
                <a:latin typeface="PMingLiU"/>
                <a:cs typeface="PMingLiU"/>
              </a:rPr>
              <a:t>准治</a:t>
            </a:r>
            <a:r>
              <a:rPr dirty="0" sz="1000" spc="-20">
                <a:latin typeface="PMingLiU"/>
                <a:cs typeface="PMingLiU"/>
              </a:rPr>
              <a:t>疗</a:t>
            </a:r>
            <a:r>
              <a:rPr dirty="0" sz="1000" spc="5">
                <a:latin typeface="PMingLiU"/>
                <a:cs typeface="PMingLiU"/>
              </a:rPr>
              <a:t>组</a:t>
            </a:r>
            <a:r>
              <a:rPr dirty="0" sz="1000" spc="100">
                <a:latin typeface="PMingLiU"/>
                <a:cs typeface="PMingLiU"/>
              </a:rPr>
              <a:t> </a:t>
            </a:r>
            <a:r>
              <a:rPr dirty="0" sz="1000" spc="-5">
                <a:latin typeface="Arial"/>
                <a:cs typeface="Arial"/>
              </a:rPr>
              <a:t>(48%</a:t>
            </a:r>
            <a:r>
              <a:rPr dirty="0" sz="1000" spc="5">
                <a:latin typeface="PMingLiU"/>
                <a:cs typeface="PMingLiU"/>
              </a:rPr>
              <a:t>和</a:t>
            </a:r>
            <a:r>
              <a:rPr dirty="0" sz="1000" spc="-15">
                <a:latin typeface="PMingLiU"/>
                <a:cs typeface="PMingLiU"/>
              </a:rPr>
              <a:t> </a:t>
            </a:r>
            <a:r>
              <a:rPr dirty="0" sz="1000" spc="-5">
                <a:latin typeface="Arial"/>
                <a:cs typeface="Arial"/>
              </a:rPr>
              <a:t>39%)</a:t>
            </a:r>
            <a:r>
              <a:rPr dirty="0" sz="1000" spc="5">
                <a:latin typeface="PMingLiU"/>
                <a:cs typeface="PMingLiU"/>
              </a:rPr>
              <a:t>。在</a:t>
            </a:r>
            <a:r>
              <a:rPr dirty="0" sz="1000" spc="-20">
                <a:latin typeface="PMingLiU"/>
                <a:cs typeface="PMingLiU"/>
              </a:rPr>
              <a:t>中</a:t>
            </a:r>
            <a:r>
              <a:rPr dirty="0" sz="1000" spc="5">
                <a:latin typeface="PMingLiU"/>
                <a:cs typeface="PMingLiU"/>
              </a:rPr>
              <a:t>位随访</a:t>
            </a:r>
            <a:r>
              <a:rPr dirty="0" sz="1000" spc="-20">
                <a:latin typeface="PMingLiU"/>
                <a:cs typeface="PMingLiU"/>
              </a:rPr>
              <a:t> </a:t>
            </a:r>
            <a:r>
              <a:rPr dirty="0" sz="1000">
                <a:latin typeface="Arial"/>
                <a:cs typeface="Arial"/>
              </a:rPr>
              <a:t>6.2</a:t>
            </a:r>
            <a:r>
              <a:rPr dirty="0" sz="1000" spc="-65">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时进行</a:t>
            </a:r>
            <a:r>
              <a:rPr dirty="0" sz="1000" spc="-20">
                <a:latin typeface="PMingLiU"/>
                <a:cs typeface="PMingLiU"/>
              </a:rPr>
              <a:t>中</a:t>
            </a:r>
            <a:r>
              <a:rPr dirty="0" sz="1000" spc="5">
                <a:latin typeface="PMingLiU"/>
                <a:cs typeface="PMingLiU"/>
              </a:rPr>
              <a:t>期分</a:t>
            </a:r>
            <a:r>
              <a:rPr dirty="0" sz="1000" spc="245">
                <a:latin typeface="PMingLiU"/>
                <a:cs typeface="PMingLiU"/>
              </a:rPr>
              <a:t>析</a:t>
            </a:r>
            <a:r>
              <a:rPr dirty="0" sz="1000">
                <a:latin typeface="Arial"/>
                <a:cs typeface="Arial"/>
              </a:rPr>
              <a:t>CAR-T</a:t>
            </a:r>
            <a:r>
              <a:rPr dirty="0" sz="1000" spc="-80">
                <a:latin typeface="Arial"/>
                <a:cs typeface="Arial"/>
              </a:rPr>
              <a:t> </a:t>
            </a:r>
            <a:r>
              <a:rPr dirty="0" sz="1000" spc="5">
                <a:latin typeface="PMingLiU"/>
                <a:cs typeface="PMingLiU"/>
              </a:rPr>
              <a:t>组</a:t>
            </a:r>
            <a:r>
              <a:rPr dirty="0" sz="1000">
                <a:latin typeface="Arial"/>
                <a:cs typeface="Arial"/>
              </a:rPr>
              <a:t>/</a:t>
            </a:r>
            <a:r>
              <a:rPr dirty="0" sz="1000" spc="65">
                <a:latin typeface="Arial"/>
                <a:cs typeface="Arial"/>
              </a:rPr>
              <a:t> </a:t>
            </a:r>
            <a:r>
              <a:rPr dirty="0" sz="1000" spc="5">
                <a:latin typeface="Arial"/>
                <a:cs typeface="Arial"/>
              </a:rPr>
              <a:t>SOC</a:t>
            </a:r>
            <a:r>
              <a:rPr dirty="0" sz="1000" spc="-70">
                <a:latin typeface="Arial"/>
                <a:cs typeface="Arial"/>
              </a:rPr>
              <a:t> </a:t>
            </a:r>
            <a:r>
              <a:rPr dirty="0" sz="1000" spc="5">
                <a:latin typeface="PMingLiU"/>
                <a:cs typeface="PMingLiU"/>
              </a:rPr>
              <a:t>组 的</a:t>
            </a:r>
            <a:r>
              <a:rPr dirty="0" sz="1000">
                <a:latin typeface="PMingLiU"/>
                <a:cs typeface="PMingLiU"/>
              </a:rPr>
              <a:t> </a:t>
            </a:r>
            <a:r>
              <a:rPr dirty="0" sz="1000" spc="5">
                <a:latin typeface="Arial"/>
                <a:cs typeface="Arial"/>
              </a:rPr>
              <a:t>mEFS</a:t>
            </a:r>
            <a:r>
              <a:rPr dirty="0" sz="1000" spc="-65">
                <a:latin typeface="Arial"/>
                <a:cs typeface="Arial"/>
              </a:rPr>
              <a:t> </a:t>
            </a:r>
            <a:r>
              <a:rPr dirty="0" sz="1000" spc="5">
                <a:latin typeface="PMingLiU"/>
                <a:cs typeface="PMingLiU"/>
              </a:rPr>
              <a:t>分别为 </a:t>
            </a:r>
            <a:r>
              <a:rPr dirty="0" sz="1000">
                <a:latin typeface="Arial"/>
                <a:cs typeface="Arial"/>
              </a:rPr>
              <a:t>10.1</a:t>
            </a:r>
            <a:r>
              <a:rPr dirty="0" sz="1000" spc="-50">
                <a:latin typeface="Arial"/>
                <a:cs typeface="Arial"/>
              </a:rPr>
              <a:t> </a:t>
            </a:r>
            <a:r>
              <a:rPr dirty="0" sz="1000" spc="-20">
                <a:latin typeface="PMingLiU"/>
                <a:cs typeface="PMingLiU"/>
              </a:rPr>
              <a:t>个</a:t>
            </a:r>
            <a:r>
              <a:rPr dirty="0" sz="1000" spc="5">
                <a:latin typeface="PMingLiU"/>
                <a:cs typeface="PMingLiU"/>
              </a:rPr>
              <a:t>月和</a:t>
            </a:r>
            <a:r>
              <a:rPr dirty="0" sz="1000" spc="10">
                <a:latin typeface="PMingLiU"/>
                <a:cs typeface="PMingLiU"/>
              </a:rPr>
              <a:t> </a:t>
            </a:r>
            <a:r>
              <a:rPr dirty="0" sz="1000">
                <a:latin typeface="Arial"/>
                <a:cs typeface="Arial"/>
              </a:rPr>
              <a:t>2.3</a:t>
            </a:r>
            <a:r>
              <a:rPr dirty="0" sz="1000" spc="-50">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a:t>
            </a:r>
            <a:r>
              <a:rPr dirty="0" sz="1000" spc="5">
                <a:latin typeface="Arial"/>
                <a:cs typeface="Arial"/>
              </a:rPr>
              <a:t>6</a:t>
            </a:r>
            <a:r>
              <a:rPr dirty="0" sz="1000" spc="-50">
                <a:latin typeface="Arial"/>
                <a:cs typeface="Arial"/>
              </a:rPr>
              <a:t> </a:t>
            </a:r>
            <a:r>
              <a:rPr dirty="0" sz="1000" spc="5">
                <a:latin typeface="PMingLiU"/>
                <a:cs typeface="PMingLiU"/>
              </a:rPr>
              <a:t>个月</a:t>
            </a:r>
            <a:r>
              <a:rPr dirty="0" sz="1000">
                <a:latin typeface="PMingLiU"/>
                <a:cs typeface="PMingLiU"/>
              </a:rPr>
              <a:t> </a:t>
            </a:r>
            <a:r>
              <a:rPr dirty="0" sz="1000" spc="-5">
                <a:latin typeface="Arial"/>
                <a:cs typeface="Arial"/>
              </a:rPr>
              <a:t>EFS</a:t>
            </a:r>
            <a:r>
              <a:rPr dirty="0" sz="1000" spc="-40">
                <a:latin typeface="Arial"/>
                <a:cs typeface="Arial"/>
              </a:rPr>
              <a:t> </a:t>
            </a:r>
            <a:r>
              <a:rPr dirty="0" sz="1000" spc="-20">
                <a:latin typeface="PMingLiU"/>
                <a:cs typeface="PMingLiU"/>
              </a:rPr>
              <a:t>率</a:t>
            </a:r>
            <a:r>
              <a:rPr dirty="0" sz="1000" spc="5">
                <a:latin typeface="PMingLiU"/>
                <a:cs typeface="PMingLiU"/>
              </a:rPr>
              <a:t>分别为 </a:t>
            </a:r>
            <a:r>
              <a:rPr dirty="0" sz="1000" spc="-5">
                <a:latin typeface="Arial"/>
                <a:cs typeface="Arial"/>
              </a:rPr>
              <a:t>63%/</a:t>
            </a:r>
            <a:r>
              <a:rPr dirty="0" sz="1000" spc="160">
                <a:latin typeface="Arial"/>
                <a:cs typeface="Arial"/>
              </a:rPr>
              <a:t> </a:t>
            </a:r>
            <a:r>
              <a:rPr dirty="0" sz="1000" spc="-5">
                <a:latin typeface="Arial"/>
                <a:cs typeface="Arial"/>
              </a:rPr>
              <a:t>33%</a:t>
            </a:r>
            <a:r>
              <a:rPr dirty="0" sz="1000" spc="-5">
                <a:latin typeface="PMingLiU"/>
                <a:cs typeface="PMingLiU"/>
              </a:rPr>
              <a:t>，</a:t>
            </a:r>
            <a:r>
              <a:rPr dirty="0" sz="1000" spc="-5">
                <a:latin typeface="Arial"/>
                <a:cs typeface="Arial"/>
              </a:rPr>
              <a:t>12</a:t>
            </a:r>
            <a:r>
              <a:rPr dirty="0" sz="1000" spc="-45">
                <a:latin typeface="Arial"/>
                <a:cs typeface="Arial"/>
              </a:rPr>
              <a:t> </a:t>
            </a:r>
            <a:r>
              <a:rPr dirty="0" sz="1000" spc="5">
                <a:latin typeface="PMingLiU"/>
                <a:cs typeface="PMingLiU"/>
              </a:rPr>
              <a:t>个月</a:t>
            </a:r>
            <a:r>
              <a:rPr dirty="0" sz="1000" spc="-20">
                <a:latin typeface="PMingLiU"/>
                <a:cs typeface="PMingLiU"/>
              </a:rPr>
              <a:t> </a:t>
            </a:r>
            <a:r>
              <a:rPr dirty="0" sz="1000" spc="5">
                <a:latin typeface="Arial"/>
                <a:cs typeface="Arial"/>
              </a:rPr>
              <a:t>EFS</a:t>
            </a:r>
            <a:r>
              <a:rPr dirty="0" sz="1000" spc="-65">
                <a:latin typeface="Arial"/>
                <a:cs typeface="Arial"/>
              </a:rPr>
              <a:t> </a:t>
            </a:r>
            <a:r>
              <a:rPr dirty="0" sz="1000" spc="5">
                <a:latin typeface="PMingLiU"/>
                <a:cs typeface="PMingLiU"/>
              </a:rPr>
              <a:t>率 分别为</a:t>
            </a:r>
            <a:r>
              <a:rPr dirty="0" sz="1000" spc="-25">
                <a:latin typeface="PMingLiU"/>
                <a:cs typeface="PMingLiU"/>
              </a:rPr>
              <a:t> </a:t>
            </a:r>
            <a:r>
              <a:rPr dirty="0" sz="1000" spc="-5">
                <a:latin typeface="Arial"/>
                <a:cs typeface="Arial"/>
              </a:rPr>
              <a:t>45%</a:t>
            </a:r>
            <a:r>
              <a:rPr dirty="0" sz="1000" spc="5">
                <a:latin typeface="PMingLiU"/>
                <a:cs typeface="PMingLiU"/>
              </a:rPr>
              <a:t>和</a:t>
            </a:r>
            <a:r>
              <a:rPr dirty="0" sz="1000" spc="-20">
                <a:latin typeface="PMingLiU"/>
                <a:cs typeface="PMingLiU"/>
              </a:rPr>
              <a:t> </a:t>
            </a:r>
            <a:r>
              <a:rPr dirty="0" sz="1000" spc="-5">
                <a:latin typeface="Arial"/>
                <a:cs typeface="Arial"/>
              </a:rPr>
              <a:t>24%</a:t>
            </a:r>
            <a:r>
              <a:rPr dirty="0" sz="1000" spc="5">
                <a:latin typeface="PMingLiU"/>
                <a:cs typeface="PMingLiU"/>
              </a:rPr>
              <a:t>。</a:t>
            </a:r>
            <a:endParaRPr sz="1000">
              <a:latin typeface="PMingLiU"/>
              <a:cs typeface="PMingLiU"/>
            </a:endParaRPr>
          </a:p>
          <a:p>
            <a:pPr algn="just" marL="12700">
              <a:lnSpc>
                <a:spcPct val="100000"/>
              </a:lnSpc>
              <a:spcBef>
                <a:spcPts val="1080"/>
              </a:spcBef>
            </a:pPr>
            <a:r>
              <a:rPr dirty="0" sz="1000">
                <a:latin typeface="Arial"/>
                <a:cs typeface="Arial"/>
              </a:rPr>
              <a:t>BELINDA</a:t>
            </a:r>
            <a:r>
              <a:rPr dirty="0" sz="1000" spc="35">
                <a:latin typeface="Arial"/>
                <a:cs typeface="Arial"/>
              </a:rPr>
              <a:t> </a:t>
            </a:r>
            <a:r>
              <a:rPr dirty="0" sz="1000" spc="5">
                <a:latin typeface="PMingLiU"/>
                <a:cs typeface="PMingLiU"/>
              </a:rPr>
              <a:t>研究入组</a:t>
            </a:r>
            <a:r>
              <a:rPr dirty="0" sz="1000" spc="100">
                <a:latin typeface="PMingLiU"/>
                <a:cs typeface="PMingLiU"/>
              </a:rPr>
              <a:t> </a:t>
            </a:r>
            <a:r>
              <a:rPr dirty="0" sz="1000" spc="-5">
                <a:latin typeface="Arial"/>
                <a:cs typeface="Arial"/>
              </a:rPr>
              <a:t>322</a:t>
            </a:r>
            <a:r>
              <a:rPr dirty="0" sz="1000" spc="25">
                <a:latin typeface="Arial"/>
                <a:cs typeface="Arial"/>
              </a:rPr>
              <a:t> </a:t>
            </a:r>
            <a:r>
              <a:rPr dirty="0" sz="1000" spc="5">
                <a:latin typeface="PMingLiU"/>
                <a:cs typeface="PMingLiU"/>
              </a:rPr>
              <a:t>例患</a:t>
            </a:r>
            <a:r>
              <a:rPr dirty="0" sz="1000" spc="-20">
                <a:latin typeface="PMingLiU"/>
                <a:cs typeface="PMingLiU"/>
              </a:rPr>
              <a:t>者</a:t>
            </a:r>
            <a:r>
              <a:rPr dirty="0" sz="1000">
                <a:latin typeface="PMingLiU"/>
                <a:cs typeface="PMingLiU"/>
              </a:rPr>
              <a:t>，</a:t>
            </a:r>
            <a:r>
              <a:rPr dirty="0" sz="1000">
                <a:latin typeface="Arial"/>
                <a:cs typeface="Arial"/>
              </a:rPr>
              <a:t>Kymriah</a:t>
            </a:r>
            <a:r>
              <a:rPr dirty="0" sz="1000" spc="30">
                <a:latin typeface="Arial"/>
                <a:cs typeface="Arial"/>
              </a:rPr>
              <a:t> </a:t>
            </a:r>
            <a:r>
              <a:rPr dirty="0" sz="1000" spc="5">
                <a:latin typeface="PMingLiU"/>
                <a:cs typeface="PMingLiU"/>
              </a:rPr>
              <a:t>治疗组</a:t>
            </a:r>
            <a:r>
              <a:rPr dirty="0" sz="1000" spc="100">
                <a:latin typeface="PMingLiU"/>
                <a:cs typeface="PMingLiU"/>
              </a:rPr>
              <a:t> </a:t>
            </a:r>
            <a:r>
              <a:rPr dirty="0" sz="1000" spc="-15">
                <a:latin typeface="Arial"/>
                <a:cs typeface="Arial"/>
              </a:rPr>
              <a:t>83%</a:t>
            </a:r>
            <a:r>
              <a:rPr dirty="0" sz="1000" spc="5">
                <a:latin typeface="PMingLiU"/>
                <a:cs typeface="PMingLiU"/>
              </a:rPr>
              <a:t>的患者</a:t>
            </a:r>
            <a:r>
              <a:rPr dirty="0" sz="1000" spc="-20">
                <a:latin typeface="PMingLiU"/>
                <a:cs typeface="PMingLiU"/>
              </a:rPr>
              <a:t>接</a:t>
            </a:r>
            <a:r>
              <a:rPr dirty="0" sz="1000" spc="5">
                <a:latin typeface="PMingLiU"/>
                <a:cs typeface="PMingLiU"/>
              </a:rPr>
              <a:t>受了</a:t>
            </a:r>
            <a:r>
              <a:rPr dirty="0" sz="1000" spc="-20">
                <a:latin typeface="PMingLiU"/>
                <a:cs typeface="PMingLiU"/>
              </a:rPr>
              <a:t>桥</a:t>
            </a:r>
            <a:r>
              <a:rPr dirty="0" sz="1000" spc="5">
                <a:latin typeface="PMingLiU"/>
                <a:cs typeface="PMingLiU"/>
              </a:rPr>
              <a:t>接化</a:t>
            </a:r>
            <a:r>
              <a:rPr dirty="0" sz="1000" spc="-20">
                <a:latin typeface="PMingLiU"/>
                <a:cs typeface="PMingLiU"/>
              </a:rPr>
              <a:t>疗</a:t>
            </a:r>
            <a:r>
              <a:rPr dirty="0" sz="1000" spc="5">
                <a:latin typeface="PMingLiU"/>
                <a:cs typeface="PMingLiU"/>
              </a:rPr>
              <a:t>，其中</a:t>
            </a:r>
            <a:r>
              <a:rPr dirty="0" sz="1000" spc="105">
                <a:latin typeface="PMingLiU"/>
                <a:cs typeface="PMingLiU"/>
              </a:rPr>
              <a:t> </a:t>
            </a:r>
            <a:r>
              <a:rPr dirty="0" sz="1000" spc="-5">
                <a:latin typeface="Arial"/>
                <a:cs typeface="Arial"/>
              </a:rPr>
              <a:t>48%</a:t>
            </a:r>
            <a:endParaRPr sz="1000">
              <a:latin typeface="Arial"/>
              <a:cs typeface="Arial"/>
            </a:endParaRPr>
          </a:p>
          <a:p>
            <a:pPr algn="just" marL="12700">
              <a:lnSpc>
                <a:spcPct val="100000"/>
              </a:lnSpc>
              <a:spcBef>
                <a:spcPts val="480"/>
              </a:spcBef>
            </a:pPr>
            <a:r>
              <a:rPr dirty="0" sz="1000" spc="5">
                <a:latin typeface="PMingLiU"/>
                <a:cs typeface="PMingLiU"/>
              </a:rPr>
              <a:t>接受</a:t>
            </a:r>
            <a:r>
              <a:rPr dirty="0" sz="1000" spc="-20">
                <a:latin typeface="PMingLiU"/>
                <a:cs typeface="PMingLiU"/>
              </a:rPr>
              <a:t>了</a:t>
            </a:r>
            <a:r>
              <a:rPr dirty="0" sz="1000">
                <a:latin typeface="Arial"/>
                <a:cs typeface="Arial"/>
              </a:rPr>
              <a:t>&gt;</a:t>
            </a:r>
            <a:r>
              <a:rPr dirty="0" sz="1000" spc="-45">
                <a:latin typeface="Arial"/>
                <a:cs typeface="Arial"/>
              </a:rPr>
              <a:t> </a:t>
            </a:r>
            <a:r>
              <a:rPr dirty="0" sz="1000">
                <a:latin typeface="Arial"/>
                <a:cs typeface="Arial"/>
              </a:rPr>
              <a:t>1</a:t>
            </a:r>
            <a:r>
              <a:rPr dirty="0" sz="1000" spc="-60">
                <a:latin typeface="Arial"/>
                <a:cs typeface="Arial"/>
              </a:rPr>
              <a:t> </a:t>
            </a:r>
            <a:r>
              <a:rPr dirty="0" sz="1000" spc="5">
                <a:latin typeface="PMingLiU"/>
                <a:cs typeface="PMingLiU"/>
              </a:rPr>
              <a:t>个周</a:t>
            </a:r>
            <a:r>
              <a:rPr dirty="0" sz="1000" spc="-20">
                <a:latin typeface="PMingLiU"/>
                <a:cs typeface="PMingLiU"/>
              </a:rPr>
              <a:t>期</a:t>
            </a:r>
            <a:r>
              <a:rPr dirty="0" sz="1000" spc="5">
                <a:latin typeface="PMingLiU"/>
                <a:cs typeface="PMingLiU"/>
              </a:rPr>
              <a:t>的治</a:t>
            </a:r>
            <a:r>
              <a:rPr dirty="0" sz="1000" spc="-20">
                <a:latin typeface="PMingLiU"/>
                <a:cs typeface="PMingLiU"/>
              </a:rPr>
              <a:t>疗</a:t>
            </a:r>
            <a:r>
              <a:rPr dirty="0" sz="1000" spc="-5">
                <a:latin typeface="PMingLiU"/>
                <a:cs typeface="PMingLiU"/>
              </a:rPr>
              <a:t>，</a:t>
            </a:r>
            <a:r>
              <a:rPr dirty="0" sz="1000" spc="-5">
                <a:latin typeface="Arial"/>
                <a:cs typeface="Arial"/>
              </a:rPr>
              <a:t>12%</a:t>
            </a:r>
            <a:r>
              <a:rPr dirty="0" sz="1000" spc="5">
                <a:latin typeface="PMingLiU"/>
                <a:cs typeface="PMingLiU"/>
              </a:rPr>
              <a:t>接受</a:t>
            </a:r>
            <a:r>
              <a:rPr dirty="0" sz="1000" spc="-20">
                <a:latin typeface="PMingLiU"/>
                <a:cs typeface="PMingLiU"/>
              </a:rPr>
              <a:t>了</a:t>
            </a:r>
            <a:r>
              <a:rPr dirty="0" sz="1000">
                <a:latin typeface="Arial"/>
                <a:cs typeface="Arial"/>
              </a:rPr>
              <a:t>&gt;</a:t>
            </a:r>
            <a:r>
              <a:rPr dirty="0" sz="1000" spc="-40">
                <a:latin typeface="Arial"/>
                <a:cs typeface="Arial"/>
              </a:rPr>
              <a:t> </a:t>
            </a:r>
            <a:r>
              <a:rPr dirty="0" sz="1000">
                <a:latin typeface="Arial"/>
                <a:cs typeface="Arial"/>
              </a:rPr>
              <a:t>1</a:t>
            </a:r>
            <a:r>
              <a:rPr dirty="0" sz="1000" spc="-60">
                <a:latin typeface="Arial"/>
                <a:cs typeface="Arial"/>
              </a:rPr>
              <a:t> </a:t>
            </a:r>
            <a:r>
              <a:rPr dirty="0" sz="1000" spc="5">
                <a:latin typeface="PMingLiU"/>
                <a:cs typeface="PMingLiU"/>
              </a:rPr>
              <a:t>个</a:t>
            </a:r>
            <a:r>
              <a:rPr dirty="0" sz="1000" spc="-20">
                <a:latin typeface="PMingLiU"/>
                <a:cs typeface="PMingLiU"/>
              </a:rPr>
              <a:t>方</a:t>
            </a:r>
            <a:r>
              <a:rPr dirty="0" sz="1000" spc="5">
                <a:latin typeface="PMingLiU"/>
                <a:cs typeface="PMingLiU"/>
              </a:rPr>
              <a:t>案的</a:t>
            </a:r>
            <a:r>
              <a:rPr dirty="0" sz="1000" spc="-20">
                <a:latin typeface="PMingLiU"/>
                <a:cs typeface="PMingLiU"/>
              </a:rPr>
              <a:t>治疗</a:t>
            </a:r>
            <a:r>
              <a:rPr dirty="0" sz="1000" spc="5">
                <a:latin typeface="PMingLiU"/>
                <a:cs typeface="PMingLiU"/>
              </a:rPr>
              <a:t>。</a:t>
            </a:r>
            <a:r>
              <a:rPr dirty="0" sz="1000" spc="-5">
                <a:latin typeface="Arial"/>
                <a:cs typeface="Arial"/>
              </a:rPr>
              <a:t>95.7%</a:t>
            </a:r>
            <a:r>
              <a:rPr dirty="0" sz="1000" spc="5">
                <a:latin typeface="PMingLiU"/>
                <a:cs typeface="PMingLiU"/>
              </a:rPr>
              <a:t>的患</a:t>
            </a:r>
            <a:r>
              <a:rPr dirty="0" sz="1000" spc="-20">
                <a:latin typeface="PMingLiU"/>
                <a:cs typeface="PMingLiU"/>
              </a:rPr>
              <a:t>者</a:t>
            </a:r>
            <a:r>
              <a:rPr dirty="0" sz="1000" spc="5">
                <a:latin typeface="PMingLiU"/>
                <a:cs typeface="PMingLiU"/>
              </a:rPr>
              <a:t>接受</a:t>
            </a:r>
            <a:r>
              <a:rPr dirty="0" sz="1000" spc="-20">
                <a:latin typeface="PMingLiU"/>
                <a:cs typeface="PMingLiU"/>
              </a:rPr>
              <a:t>了</a:t>
            </a:r>
            <a:r>
              <a:rPr dirty="0" sz="1000" spc="5">
                <a:latin typeface="PMingLiU"/>
                <a:cs typeface="PMingLiU"/>
              </a:rPr>
              <a:t>预期</a:t>
            </a:r>
            <a:r>
              <a:rPr dirty="0" sz="1000" spc="245">
                <a:latin typeface="PMingLiU"/>
                <a:cs typeface="PMingLiU"/>
              </a:rPr>
              <a:t>的</a:t>
            </a:r>
            <a:r>
              <a:rPr dirty="0" sz="1000" spc="-5">
                <a:latin typeface="Arial"/>
                <a:cs typeface="Arial"/>
              </a:rPr>
              <a:t>CAR-</a:t>
            </a:r>
            <a:endParaRPr sz="1000">
              <a:latin typeface="Arial"/>
              <a:cs typeface="Arial"/>
            </a:endParaRPr>
          </a:p>
        </p:txBody>
      </p:sp>
      <p:pic>
        <p:nvPicPr>
          <p:cNvPr id="14" name="object 14"/>
          <p:cNvPicPr/>
          <p:nvPr/>
        </p:nvPicPr>
        <p:blipFill>
          <a:blip r:embed="rId4" cstate="print"/>
          <a:stretch>
            <a:fillRect/>
          </a:stretch>
        </p:blipFill>
        <p:spPr>
          <a:xfrm>
            <a:off x="633358" y="2169033"/>
            <a:ext cx="2914831" cy="2075225"/>
          </a:xfrm>
          <a:prstGeom prst="rect">
            <a:avLst/>
          </a:prstGeom>
        </p:spPr>
      </p:pic>
      <p:pic>
        <p:nvPicPr>
          <p:cNvPr id="15" name="object 15"/>
          <p:cNvPicPr/>
          <p:nvPr/>
        </p:nvPicPr>
        <p:blipFill>
          <a:blip r:embed="rId5" cstate="print"/>
          <a:stretch>
            <a:fillRect/>
          </a:stretch>
        </p:blipFill>
        <p:spPr>
          <a:xfrm>
            <a:off x="3852049" y="2169033"/>
            <a:ext cx="2905682" cy="2094177"/>
          </a:xfrm>
          <a:prstGeom prst="rect">
            <a:avLst/>
          </a:prstGeom>
        </p:spPr>
      </p:pic>
      <p:sp>
        <p:nvSpPr>
          <p:cNvPr id="16" name="object 16"/>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7" name="object 17"/>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69205" cy="745490"/>
          </a:xfrm>
          <a:prstGeom prst="rect">
            <a:avLst/>
          </a:prstGeom>
        </p:spPr>
        <p:txBody>
          <a:bodyPr wrap="square" lIns="0" tIns="73025" rIns="0" bIns="0" rtlCol="0" vert="horz">
            <a:spAutoFit/>
          </a:bodyPr>
          <a:lstStyle/>
          <a:p>
            <a:pPr marL="12700">
              <a:lnSpc>
                <a:spcPct val="100000"/>
              </a:lnSpc>
              <a:spcBef>
                <a:spcPts val="575"/>
              </a:spcBef>
            </a:pPr>
            <a:r>
              <a:rPr dirty="0" sz="1000" spc="5">
                <a:latin typeface="Arial"/>
                <a:cs typeface="Arial"/>
              </a:rPr>
              <a:t>T</a:t>
            </a:r>
            <a:r>
              <a:rPr dirty="0" sz="1000" spc="65">
                <a:latin typeface="Arial"/>
                <a:cs typeface="Arial"/>
              </a:rPr>
              <a:t> </a:t>
            </a:r>
            <a:r>
              <a:rPr dirty="0" sz="1000" spc="5">
                <a:latin typeface="PMingLiU"/>
                <a:cs typeface="PMingLiU"/>
              </a:rPr>
              <a:t>细胞</a:t>
            </a:r>
            <a:r>
              <a:rPr dirty="0" sz="1000" spc="-20">
                <a:latin typeface="PMingLiU"/>
                <a:cs typeface="PMingLiU"/>
              </a:rPr>
              <a:t>治</a:t>
            </a:r>
            <a:r>
              <a:rPr dirty="0" sz="1000" spc="5">
                <a:latin typeface="PMingLiU"/>
                <a:cs typeface="PMingLiU"/>
              </a:rPr>
              <a:t>疗，</a:t>
            </a:r>
            <a:r>
              <a:rPr dirty="0" sz="1000" spc="-20">
                <a:latin typeface="PMingLiU"/>
                <a:cs typeface="PMingLiU"/>
              </a:rPr>
              <a:t>从</a:t>
            </a:r>
            <a:r>
              <a:rPr dirty="0" sz="1000" spc="5">
                <a:latin typeface="PMingLiU"/>
                <a:cs typeface="PMingLiU"/>
              </a:rPr>
              <a:t>抽取</a:t>
            </a:r>
            <a:r>
              <a:rPr dirty="0" sz="1000" spc="-20">
                <a:latin typeface="PMingLiU"/>
                <a:cs typeface="PMingLiU"/>
              </a:rPr>
              <a:t>外</a:t>
            </a:r>
            <a:r>
              <a:rPr dirty="0" sz="1000" spc="5">
                <a:latin typeface="PMingLiU"/>
                <a:cs typeface="PMingLiU"/>
              </a:rPr>
              <a:t>周血</a:t>
            </a:r>
            <a:r>
              <a:rPr dirty="0" sz="1000" spc="-20">
                <a:latin typeface="PMingLiU"/>
                <a:cs typeface="PMingLiU"/>
              </a:rPr>
              <a:t>到</a:t>
            </a:r>
            <a:r>
              <a:rPr dirty="0" sz="1000" spc="5">
                <a:latin typeface="PMingLiU"/>
                <a:cs typeface="PMingLiU"/>
              </a:rPr>
              <a:t>输注</a:t>
            </a:r>
            <a:r>
              <a:rPr dirty="0" sz="1000" spc="-20">
                <a:latin typeface="PMingLiU"/>
                <a:cs typeface="PMingLiU"/>
              </a:rPr>
              <a:t>的</a:t>
            </a:r>
            <a:r>
              <a:rPr dirty="0" sz="1000" spc="5">
                <a:latin typeface="PMingLiU"/>
                <a:cs typeface="PMingLiU"/>
              </a:rPr>
              <a:t>中位</a:t>
            </a:r>
            <a:r>
              <a:rPr dirty="0" sz="1000" spc="-20">
                <a:latin typeface="PMingLiU"/>
                <a:cs typeface="PMingLiU"/>
              </a:rPr>
              <a:t>时</a:t>
            </a:r>
            <a:r>
              <a:rPr dirty="0" sz="1000" spc="5">
                <a:latin typeface="PMingLiU"/>
                <a:cs typeface="PMingLiU"/>
              </a:rPr>
              <a:t>间为</a:t>
            </a:r>
            <a:r>
              <a:rPr dirty="0" sz="1000" spc="130">
                <a:latin typeface="PMingLiU"/>
                <a:cs typeface="PMingLiU"/>
              </a:rPr>
              <a:t> </a:t>
            </a:r>
            <a:r>
              <a:rPr dirty="0" sz="1000" spc="-5">
                <a:latin typeface="Arial"/>
                <a:cs typeface="Arial"/>
              </a:rPr>
              <a:t>52</a:t>
            </a:r>
            <a:r>
              <a:rPr dirty="0" sz="1000" spc="50">
                <a:latin typeface="Arial"/>
                <a:cs typeface="Arial"/>
              </a:rPr>
              <a:t> </a:t>
            </a:r>
            <a:r>
              <a:rPr dirty="0" sz="1000" spc="5">
                <a:latin typeface="PMingLiU"/>
                <a:cs typeface="PMingLiU"/>
              </a:rPr>
              <a:t>天。</a:t>
            </a:r>
            <a:r>
              <a:rPr dirty="0" sz="1000">
                <a:latin typeface="Arial"/>
                <a:cs typeface="Arial"/>
              </a:rPr>
              <a:t>Kymriah</a:t>
            </a:r>
            <a:r>
              <a:rPr dirty="0" sz="1000" spc="55">
                <a:latin typeface="Arial"/>
                <a:cs typeface="Arial"/>
              </a:rPr>
              <a:t> </a:t>
            </a:r>
            <a:r>
              <a:rPr dirty="0" sz="1000" spc="5">
                <a:latin typeface="PMingLiU"/>
                <a:cs typeface="PMingLiU"/>
              </a:rPr>
              <a:t>组与</a:t>
            </a:r>
            <a:r>
              <a:rPr dirty="0" sz="1000" spc="120">
                <a:latin typeface="PMingLiU"/>
                <a:cs typeface="PMingLiU"/>
              </a:rPr>
              <a:t> </a:t>
            </a:r>
            <a:r>
              <a:rPr dirty="0" sz="1000" spc="5">
                <a:latin typeface="Arial"/>
                <a:cs typeface="Arial"/>
              </a:rPr>
              <a:t>SOC</a:t>
            </a:r>
            <a:r>
              <a:rPr dirty="0" sz="1000" spc="50">
                <a:latin typeface="Arial"/>
                <a:cs typeface="Arial"/>
              </a:rPr>
              <a:t> </a:t>
            </a:r>
            <a:r>
              <a:rPr dirty="0" sz="1000" spc="5">
                <a:latin typeface="PMingLiU"/>
                <a:cs typeface="PMingLiU"/>
              </a:rPr>
              <a:t>组的</a:t>
            </a:r>
            <a:r>
              <a:rPr dirty="0" sz="1000" spc="105">
                <a:latin typeface="PMingLiU"/>
                <a:cs typeface="PMingLiU"/>
              </a:rPr>
              <a:t> </a:t>
            </a:r>
            <a:r>
              <a:rPr dirty="0" sz="1000">
                <a:latin typeface="Arial"/>
                <a:cs typeface="Arial"/>
              </a:rPr>
              <a:t>ORR</a:t>
            </a:r>
            <a:r>
              <a:rPr dirty="0" sz="1000" spc="50">
                <a:latin typeface="Arial"/>
                <a:cs typeface="Arial"/>
              </a:rPr>
              <a:t> </a:t>
            </a:r>
            <a:r>
              <a:rPr dirty="0" sz="1000" spc="5">
                <a:latin typeface="PMingLiU"/>
                <a:cs typeface="PMingLiU"/>
              </a:rPr>
              <a:t>和</a:t>
            </a:r>
            <a:endParaRPr sz="1000">
              <a:latin typeface="PMingLiU"/>
              <a:cs typeface="PMingLiU"/>
            </a:endParaRPr>
          </a:p>
          <a:p>
            <a:pPr marL="12700">
              <a:lnSpc>
                <a:spcPct val="100000"/>
              </a:lnSpc>
              <a:spcBef>
                <a:spcPts val="480"/>
              </a:spcBef>
            </a:pPr>
            <a:r>
              <a:rPr dirty="0" sz="1000">
                <a:latin typeface="Arial"/>
                <a:cs typeface="Arial"/>
              </a:rPr>
              <a:t>CR</a:t>
            </a:r>
            <a:r>
              <a:rPr dirty="0" sz="1000" spc="-75">
                <a:latin typeface="Arial"/>
                <a:cs typeface="Arial"/>
              </a:rPr>
              <a:t> </a:t>
            </a:r>
            <a:r>
              <a:rPr dirty="0" sz="1000" spc="5">
                <a:latin typeface="PMingLiU"/>
                <a:cs typeface="PMingLiU"/>
              </a:rPr>
              <a:t>均无差异</a:t>
            </a:r>
            <a:r>
              <a:rPr dirty="0" sz="1000" spc="-20">
                <a:latin typeface="PMingLiU"/>
                <a:cs typeface="PMingLiU"/>
              </a:rPr>
              <a:t>；</a:t>
            </a:r>
            <a:r>
              <a:rPr dirty="0" sz="1000" spc="5">
                <a:latin typeface="PMingLiU"/>
                <a:cs typeface="PMingLiU"/>
              </a:rPr>
              <a:t>中位随访</a:t>
            </a:r>
            <a:r>
              <a:rPr dirty="0" sz="1000" spc="-15">
                <a:latin typeface="PMingLiU"/>
                <a:cs typeface="PMingLiU"/>
              </a:rPr>
              <a:t> </a:t>
            </a:r>
            <a:r>
              <a:rPr dirty="0" sz="1000">
                <a:latin typeface="Arial"/>
                <a:cs typeface="Arial"/>
              </a:rPr>
              <a:t>10.0</a:t>
            </a:r>
            <a:r>
              <a:rPr dirty="0" sz="1000" spc="-75">
                <a:latin typeface="Arial"/>
                <a:cs typeface="Arial"/>
              </a:rPr>
              <a:t> </a:t>
            </a:r>
            <a:r>
              <a:rPr dirty="0" sz="1000" spc="-20">
                <a:latin typeface="PMingLiU"/>
                <a:cs typeface="PMingLiU"/>
              </a:rPr>
              <a:t>个</a:t>
            </a:r>
            <a:r>
              <a:rPr dirty="0" sz="1000" spc="5">
                <a:latin typeface="PMingLiU"/>
                <a:cs typeface="PMingLiU"/>
              </a:rPr>
              <a:t>月时</a:t>
            </a:r>
            <a:r>
              <a:rPr dirty="0" sz="1000" spc="-20">
                <a:latin typeface="PMingLiU"/>
                <a:cs typeface="PMingLiU"/>
              </a:rPr>
              <a:t>，</a:t>
            </a:r>
            <a:r>
              <a:rPr dirty="0" sz="1000" spc="5">
                <a:latin typeface="PMingLiU"/>
                <a:cs typeface="PMingLiU"/>
              </a:rPr>
              <a:t>两组</a:t>
            </a:r>
            <a:r>
              <a:rPr dirty="0" sz="1000" spc="-20">
                <a:latin typeface="PMingLiU"/>
                <a:cs typeface="PMingLiU"/>
              </a:rPr>
              <a:t>的</a:t>
            </a:r>
            <a:r>
              <a:rPr dirty="0" sz="1000" spc="5">
                <a:latin typeface="PMingLiU"/>
                <a:cs typeface="PMingLiU"/>
              </a:rPr>
              <a:t>中位</a:t>
            </a:r>
            <a:r>
              <a:rPr dirty="0" sz="1000" spc="-15">
                <a:latin typeface="PMingLiU"/>
                <a:cs typeface="PMingLiU"/>
              </a:rPr>
              <a:t> </a:t>
            </a:r>
            <a:r>
              <a:rPr dirty="0" sz="1000" spc="5">
                <a:latin typeface="Arial"/>
                <a:cs typeface="Arial"/>
              </a:rPr>
              <a:t>EFS</a:t>
            </a:r>
            <a:r>
              <a:rPr dirty="0" sz="1000" spc="-90">
                <a:latin typeface="Arial"/>
                <a:cs typeface="Arial"/>
              </a:rPr>
              <a:t> </a:t>
            </a:r>
            <a:r>
              <a:rPr dirty="0" sz="1000" spc="5">
                <a:latin typeface="PMingLiU"/>
                <a:cs typeface="PMingLiU"/>
              </a:rPr>
              <a:t>也几乎</a:t>
            </a:r>
            <a:r>
              <a:rPr dirty="0" sz="1000" spc="-20">
                <a:latin typeface="PMingLiU"/>
                <a:cs typeface="PMingLiU"/>
              </a:rPr>
              <a:t>相</a:t>
            </a:r>
            <a:r>
              <a:rPr dirty="0" sz="1000" spc="5">
                <a:latin typeface="PMingLiU"/>
                <a:cs typeface="PMingLiU"/>
              </a:rPr>
              <a:t>同。</a:t>
            </a:r>
            <a:endParaRPr sz="1000">
              <a:latin typeface="PMingLiU"/>
              <a:cs typeface="PMingLiU"/>
            </a:endParaRPr>
          </a:p>
          <a:p>
            <a:pPr marL="12700">
              <a:lnSpc>
                <a:spcPct val="100000"/>
              </a:lnSpc>
              <a:spcBef>
                <a:spcPts val="1110"/>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27:</a:t>
            </a:r>
            <a:r>
              <a:rPr dirty="0" sz="1000" spc="5" b="1">
                <a:latin typeface="Arial"/>
                <a:cs typeface="Arial"/>
              </a:rPr>
              <a:t> </a:t>
            </a:r>
            <a:r>
              <a:rPr dirty="0" sz="1000" spc="-10" b="1">
                <a:latin typeface="Arial"/>
                <a:cs typeface="Arial"/>
              </a:rPr>
              <a:t>CAR-T</a:t>
            </a:r>
            <a:r>
              <a:rPr dirty="0" sz="1000" spc="-30" b="1">
                <a:latin typeface="Arial"/>
                <a:cs typeface="Arial"/>
              </a:rPr>
              <a:t> </a:t>
            </a:r>
            <a:r>
              <a:rPr dirty="0" sz="1000" spc="5" b="1">
                <a:latin typeface="Microsoft JhengHei UI"/>
                <a:cs typeface="Microsoft JhengHei UI"/>
              </a:rPr>
              <a:t>用于</a:t>
            </a:r>
            <a:r>
              <a:rPr dirty="0" sz="1000" spc="-20" b="1">
                <a:latin typeface="Microsoft JhengHei UI"/>
                <a:cs typeface="Microsoft JhengHei UI"/>
              </a:rPr>
              <a:t>二</a:t>
            </a:r>
            <a:r>
              <a:rPr dirty="0" sz="1000" spc="5" b="1">
                <a:latin typeface="Microsoft JhengHei UI"/>
                <a:cs typeface="Microsoft JhengHei UI"/>
              </a:rPr>
              <a:t>线治</a:t>
            </a:r>
            <a:r>
              <a:rPr dirty="0" sz="1000" spc="245" b="1">
                <a:latin typeface="Microsoft JhengHei UI"/>
                <a:cs typeface="Microsoft JhengHei UI"/>
              </a:rPr>
              <a:t>疗</a:t>
            </a:r>
            <a:r>
              <a:rPr dirty="0" sz="1000" spc="-5" b="1">
                <a:latin typeface="Arial"/>
                <a:cs typeface="Arial"/>
              </a:rPr>
              <a:t>LBCL</a:t>
            </a:r>
            <a:r>
              <a:rPr dirty="0" sz="1000" spc="-55" b="1">
                <a:latin typeface="Arial"/>
                <a:cs typeface="Arial"/>
              </a:rPr>
              <a:t> </a:t>
            </a:r>
            <a:r>
              <a:rPr dirty="0" sz="1000" spc="5" b="1">
                <a:latin typeface="Microsoft JhengHei UI"/>
                <a:cs typeface="Microsoft JhengHei UI"/>
              </a:rPr>
              <a:t>注册临床</a:t>
            </a:r>
            <a:r>
              <a:rPr dirty="0" sz="1000" spc="-20" b="1">
                <a:latin typeface="Microsoft JhengHei UI"/>
                <a:cs typeface="Microsoft JhengHei UI"/>
              </a:rPr>
              <a:t>结</a:t>
            </a:r>
            <a:r>
              <a:rPr dirty="0" sz="1000" spc="5" b="1">
                <a:latin typeface="Microsoft JhengHei UI"/>
                <a:cs typeface="Microsoft JhengHei UI"/>
              </a:rPr>
              <a:t>果对比</a:t>
            </a:r>
            <a:endParaRPr sz="1000">
              <a:latin typeface="Microsoft JhengHei UI"/>
              <a:cs typeface="Microsoft JhengHei UI"/>
            </a:endParaRPr>
          </a:p>
        </p:txBody>
      </p:sp>
      <p:graphicFrame>
        <p:nvGraphicFramePr>
          <p:cNvPr id="8" name="object 8"/>
          <p:cNvGraphicFramePr>
            <a:graphicFrameLocks noGrp="1"/>
          </p:cNvGraphicFramePr>
          <p:nvPr/>
        </p:nvGraphicFramePr>
        <p:xfrm>
          <a:off x="539800" y="1753234"/>
          <a:ext cx="5059045" cy="2472690"/>
        </p:xfrm>
        <a:graphic>
          <a:graphicData uri="http://schemas.openxmlformats.org/drawingml/2006/table">
            <a:tbl>
              <a:tblPr firstRow="1" bandRow="1">
                <a:tableStyleId>{2D5ABB26-0587-4C30-8999-92F81FD0307C}</a:tableStyleId>
              </a:tblPr>
              <a:tblGrid>
                <a:gridCol w="554990"/>
                <a:gridCol w="975994"/>
                <a:gridCol w="524510"/>
                <a:gridCol w="749934"/>
                <a:gridCol w="749935"/>
                <a:gridCol w="753110"/>
                <a:gridCol w="749935"/>
              </a:tblGrid>
              <a:tr h="176783">
                <a:tc>
                  <a:txBody>
                    <a:bodyPr/>
                    <a:lstStyle/>
                    <a:p>
                      <a:pPr marL="69850">
                        <a:lnSpc>
                          <a:spcPct val="100000"/>
                        </a:lnSpc>
                        <a:spcBef>
                          <a:spcPts val="135"/>
                        </a:spcBef>
                      </a:pPr>
                      <a:r>
                        <a:rPr dirty="0" sz="800" spc="10" b="1">
                          <a:solidFill>
                            <a:srgbClr val="FFFFFF"/>
                          </a:solidFill>
                          <a:latin typeface="Microsoft JhengHei UI"/>
                          <a:cs typeface="Microsoft JhengHei UI"/>
                        </a:rPr>
                        <a:t>临</a:t>
                      </a:r>
                      <a:r>
                        <a:rPr dirty="0" sz="800" spc="-10" b="1">
                          <a:solidFill>
                            <a:srgbClr val="FFFFFF"/>
                          </a:solidFill>
                          <a:latin typeface="Microsoft JhengHei UI"/>
                          <a:cs typeface="Microsoft JhengHei UI"/>
                        </a:rPr>
                        <a:t>床研究</a:t>
                      </a:r>
                      <a:endParaRPr sz="800">
                        <a:latin typeface="Microsoft JhengHei UI"/>
                        <a:cs typeface="Microsoft JhengHei UI"/>
                      </a:endParaRPr>
                    </a:p>
                  </a:txBody>
                  <a:tcPr marL="0" marR="0" marB="0" marT="17145">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gridSpan="2">
                  <a:txBody>
                    <a:bodyPr/>
                    <a:lstStyle/>
                    <a:p>
                      <a:pPr marL="69850">
                        <a:lnSpc>
                          <a:spcPct val="100000"/>
                        </a:lnSpc>
                        <a:spcBef>
                          <a:spcPts val="204"/>
                        </a:spcBef>
                      </a:pPr>
                      <a:r>
                        <a:rPr dirty="0" sz="800" spc="-5" b="1">
                          <a:solidFill>
                            <a:srgbClr val="FFFFFF"/>
                          </a:solidFill>
                          <a:latin typeface="Arial"/>
                          <a:cs typeface="Arial"/>
                        </a:rPr>
                        <a:t>ZUMA-7</a:t>
                      </a:r>
                      <a:endParaRPr sz="800">
                        <a:latin typeface="Arial"/>
                        <a:cs typeface="Arial"/>
                      </a:endParaRPr>
                    </a:p>
                  </a:txBody>
                  <a:tcPr marL="0" marR="0" marB="0" marT="26034">
                    <a:lnL w="6350">
                      <a:solidFill>
                        <a:srgbClr val="000000"/>
                      </a:solidFill>
                      <a:prstDash val="solid"/>
                    </a:lnL>
                    <a:lnR w="6350">
                      <a:solidFill>
                        <a:srgbClr val="000000"/>
                      </a:solidFill>
                      <a:prstDash val="solid"/>
                    </a:lnR>
                    <a:lnT w="19050">
                      <a:solidFill>
                        <a:srgbClr val="000000"/>
                      </a:solidFill>
                      <a:prstDash val="solid"/>
                    </a:lnT>
                    <a:solidFill>
                      <a:srgbClr val="C00000"/>
                    </a:solidFill>
                  </a:tcPr>
                </a:tc>
                <a:tc hMerge="1">
                  <a:txBody>
                    <a:bodyPr/>
                    <a:lstStyle/>
                    <a:p>
                      <a:pPr/>
                    </a:p>
                  </a:txBody>
                  <a:tcPr marL="0" marR="0" marB="0" marT="0"/>
                </a:tc>
                <a:tc gridSpan="2">
                  <a:txBody>
                    <a:bodyPr/>
                    <a:lstStyle/>
                    <a:p>
                      <a:pPr marL="69850">
                        <a:lnSpc>
                          <a:spcPct val="100000"/>
                        </a:lnSpc>
                        <a:spcBef>
                          <a:spcPts val="204"/>
                        </a:spcBef>
                      </a:pPr>
                      <a:r>
                        <a:rPr dirty="0" sz="800" spc="-5" b="1">
                          <a:solidFill>
                            <a:srgbClr val="FFFFFF"/>
                          </a:solidFill>
                          <a:latin typeface="Arial"/>
                          <a:cs typeface="Arial"/>
                        </a:rPr>
                        <a:t>BELINDA</a:t>
                      </a:r>
                      <a:endParaRPr sz="800">
                        <a:latin typeface="Arial"/>
                        <a:cs typeface="Arial"/>
                      </a:endParaRPr>
                    </a:p>
                  </a:txBody>
                  <a:tcPr marL="0" marR="0" marB="0" marT="26034">
                    <a:lnL w="6350">
                      <a:solidFill>
                        <a:srgbClr val="000000"/>
                      </a:solidFill>
                      <a:prstDash val="solid"/>
                    </a:lnL>
                    <a:lnR w="6350">
                      <a:solidFill>
                        <a:srgbClr val="000000"/>
                      </a:solidFill>
                      <a:prstDash val="solid"/>
                    </a:lnR>
                    <a:lnT w="19050">
                      <a:solidFill>
                        <a:srgbClr val="000000"/>
                      </a:solidFill>
                      <a:prstDash val="solid"/>
                    </a:lnT>
                    <a:solidFill>
                      <a:srgbClr val="C00000"/>
                    </a:solidFill>
                  </a:tcPr>
                </a:tc>
                <a:tc hMerge="1">
                  <a:txBody>
                    <a:bodyPr/>
                    <a:lstStyle/>
                    <a:p>
                      <a:pPr/>
                    </a:p>
                  </a:txBody>
                  <a:tcPr marL="0" marR="0" marB="0" marT="0"/>
                </a:tc>
                <a:tc gridSpan="2">
                  <a:txBody>
                    <a:bodyPr/>
                    <a:lstStyle/>
                    <a:p>
                      <a:pPr marL="69850">
                        <a:lnSpc>
                          <a:spcPct val="100000"/>
                        </a:lnSpc>
                        <a:spcBef>
                          <a:spcPts val="204"/>
                        </a:spcBef>
                      </a:pPr>
                      <a:r>
                        <a:rPr dirty="0" sz="800" spc="-10" b="1">
                          <a:solidFill>
                            <a:srgbClr val="FFFFFF"/>
                          </a:solidFill>
                          <a:latin typeface="Arial"/>
                          <a:cs typeface="Arial"/>
                        </a:rPr>
                        <a:t>TRANSFORM</a:t>
                      </a:r>
                      <a:endParaRPr sz="800">
                        <a:latin typeface="Arial"/>
                        <a:cs typeface="Arial"/>
                      </a:endParaRPr>
                    </a:p>
                  </a:txBody>
                  <a:tcPr marL="0" marR="0" marB="0" marT="26034">
                    <a:lnL w="6350">
                      <a:solidFill>
                        <a:srgbClr val="000000"/>
                      </a:solidFill>
                      <a:prstDash val="solid"/>
                    </a:lnL>
                    <a:lnT w="19050">
                      <a:solidFill>
                        <a:srgbClr val="000000"/>
                      </a:solidFill>
                      <a:prstDash val="solid"/>
                    </a:lnT>
                    <a:solidFill>
                      <a:srgbClr val="C00000"/>
                    </a:solidFill>
                  </a:tcPr>
                </a:tc>
                <a:tc hMerge="1">
                  <a:txBody>
                    <a:bodyPr/>
                    <a:lstStyle/>
                    <a:p>
                      <a:pPr/>
                    </a:p>
                  </a:txBody>
                  <a:tcPr marL="0" marR="0" marB="0" marT="0"/>
                </a:tc>
              </a:tr>
              <a:tr h="173736">
                <a:tc>
                  <a:txBody>
                    <a:bodyPr/>
                    <a:lstStyle/>
                    <a:p>
                      <a:pPr marL="69850">
                        <a:lnSpc>
                          <a:spcPct val="100000"/>
                        </a:lnSpc>
                        <a:spcBef>
                          <a:spcPts val="85"/>
                        </a:spcBef>
                      </a:pPr>
                      <a:r>
                        <a:rPr dirty="0" sz="800" spc="-10">
                          <a:latin typeface="PMingLiU"/>
                          <a:cs typeface="PMingLiU"/>
                        </a:rPr>
                        <a:t>疗法</a:t>
                      </a:r>
                      <a:endParaRPr sz="800">
                        <a:latin typeface="PMingLiU"/>
                        <a:cs typeface="PMingLiU"/>
                      </a:endParaRPr>
                    </a:p>
                  </a:txBody>
                  <a:tcPr marL="0" marR="0" marB="0" marT="10795">
                    <a:lnR w="6350">
                      <a:solidFill>
                        <a:srgbClr val="000000"/>
                      </a:solidFill>
                      <a:prstDash val="solid"/>
                    </a:lnR>
                    <a:lnT w="6350">
                      <a:solidFill>
                        <a:srgbClr val="000000"/>
                      </a:solidFill>
                      <a:prstDash val="solid"/>
                    </a:lnT>
                    <a:lnB w="6350">
                      <a:solidFill>
                        <a:srgbClr val="000000"/>
                      </a:solidFill>
                      <a:prstDash val="solid"/>
                    </a:lnB>
                    <a:solidFill>
                      <a:srgbClr val="F8CAAC"/>
                    </a:solidFill>
                  </a:tcPr>
                </a:tc>
                <a:tc>
                  <a:txBody>
                    <a:bodyPr/>
                    <a:lstStyle/>
                    <a:p>
                      <a:pPr marL="69850">
                        <a:lnSpc>
                          <a:spcPct val="100000"/>
                        </a:lnSpc>
                        <a:spcBef>
                          <a:spcPts val="180"/>
                        </a:spcBef>
                      </a:pPr>
                      <a:r>
                        <a:rPr dirty="0" sz="800" spc="-5">
                          <a:latin typeface="Arial"/>
                          <a:cs typeface="Arial"/>
                        </a:rPr>
                        <a:t>Yescarta</a:t>
                      </a:r>
                      <a:endParaRPr sz="800">
                        <a:latin typeface="Arial"/>
                        <a:cs typeface="Arial"/>
                      </a:endParaRPr>
                    </a:p>
                  </a:txBody>
                  <a:tcPr marL="0" marR="0" marB="0" marT="22860">
                    <a:lnL w="6350">
                      <a:solidFill>
                        <a:srgbClr val="000000"/>
                      </a:solidFill>
                      <a:prstDash val="solid"/>
                    </a:lnL>
                    <a:lnR w="6350">
                      <a:solidFill>
                        <a:srgbClr val="000000"/>
                      </a:solidFill>
                      <a:prstDash val="solid"/>
                    </a:lnR>
                    <a:lnB w="6350">
                      <a:solidFill>
                        <a:srgbClr val="000000"/>
                      </a:solidFill>
                      <a:prstDash val="solid"/>
                    </a:lnB>
                    <a:solidFill>
                      <a:srgbClr val="F8CAAC"/>
                    </a:solidFill>
                  </a:tcPr>
                </a:tc>
                <a:tc>
                  <a:txBody>
                    <a:bodyPr/>
                    <a:lstStyle/>
                    <a:p>
                      <a:pPr marL="69850">
                        <a:lnSpc>
                          <a:spcPct val="100000"/>
                        </a:lnSpc>
                        <a:spcBef>
                          <a:spcPts val="180"/>
                        </a:spcBef>
                      </a:pPr>
                      <a:r>
                        <a:rPr dirty="0" sz="800" spc="-5">
                          <a:latin typeface="Arial"/>
                          <a:cs typeface="Arial"/>
                        </a:rPr>
                        <a:t>SOC</a:t>
                      </a:r>
                      <a:endParaRPr sz="800">
                        <a:latin typeface="Arial"/>
                        <a:cs typeface="Arial"/>
                      </a:endParaRPr>
                    </a:p>
                  </a:txBody>
                  <a:tcPr marL="0" marR="0" marB="0" marT="22860">
                    <a:lnL w="6350">
                      <a:solidFill>
                        <a:srgbClr val="000000"/>
                      </a:solidFill>
                      <a:prstDash val="solid"/>
                    </a:lnL>
                    <a:lnR w="6350">
                      <a:solidFill>
                        <a:srgbClr val="000000"/>
                      </a:solidFill>
                      <a:prstDash val="solid"/>
                    </a:lnR>
                    <a:lnB w="6350">
                      <a:solidFill>
                        <a:srgbClr val="000000"/>
                      </a:solidFill>
                      <a:prstDash val="solid"/>
                    </a:lnB>
                    <a:solidFill>
                      <a:srgbClr val="F8CAAC"/>
                    </a:solidFill>
                  </a:tcPr>
                </a:tc>
                <a:tc>
                  <a:txBody>
                    <a:bodyPr/>
                    <a:lstStyle/>
                    <a:p>
                      <a:pPr marL="69850">
                        <a:lnSpc>
                          <a:spcPct val="100000"/>
                        </a:lnSpc>
                        <a:spcBef>
                          <a:spcPts val="180"/>
                        </a:spcBef>
                      </a:pPr>
                      <a:r>
                        <a:rPr dirty="0" sz="800" spc="-5">
                          <a:latin typeface="Arial"/>
                          <a:cs typeface="Arial"/>
                        </a:rPr>
                        <a:t>Kymriah</a:t>
                      </a:r>
                      <a:endParaRPr sz="800">
                        <a:latin typeface="Arial"/>
                        <a:cs typeface="Arial"/>
                      </a:endParaRPr>
                    </a:p>
                  </a:txBody>
                  <a:tcPr marL="0" marR="0" marB="0" marT="22860">
                    <a:lnL w="6350">
                      <a:solidFill>
                        <a:srgbClr val="000000"/>
                      </a:solidFill>
                      <a:prstDash val="solid"/>
                    </a:lnL>
                    <a:lnR w="6350">
                      <a:solidFill>
                        <a:srgbClr val="000000"/>
                      </a:solidFill>
                      <a:prstDash val="solid"/>
                    </a:lnR>
                    <a:lnB w="6350">
                      <a:solidFill>
                        <a:srgbClr val="000000"/>
                      </a:solidFill>
                      <a:prstDash val="solid"/>
                    </a:lnB>
                    <a:solidFill>
                      <a:srgbClr val="F8CAAC"/>
                    </a:solidFill>
                  </a:tcPr>
                </a:tc>
                <a:tc>
                  <a:txBody>
                    <a:bodyPr/>
                    <a:lstStyle/>
                    <a:p>
                      <a:pPr marL="69850">
                        <a:lnSpc>
                          <a:spcPct val="100000"/>
                        </a:lnSpc>
                        <a:spcBef>
                          <a:spcPts val="180"/>
                        </a:spcBef>
                      </a:pPr>
                      <a:r>
                        <a:rPr dirty="0" sz="800" spc="-5">
                          <a:latin typeface="Arial"/>
                          <a:cs typeface="Arial"/>
                        </a:rPr>
                        <a:t>SOC</a:t>
                      </a:r>
                      <a:endParaRPr sz="800">
                        <a:latin typeface="Arial"/>
                        <a:cs typeface="Arial"/>
                      </a:endParaRPr>
                    </a:p>
                  </a:txBody>
                  <a:tcPr marL="0" marR="0" marB="0" marT="22860">
                    <a:lnL w="6350">
                      <a:solidFill>
                        <a:srgbClr val="000000"/>
                      </a:solidFill>
                      <a:prstDash val="solid"/>
                    </a:lnL>
                    <a:lnR w="6350">
                      <a:solidFill>
                        <a:srgbClr val="000000"/>
                      </a:solidFill>
                      <a:prstDash val="solid"/>
                    </a:lnR>
                    <a:lnB w="6350">
                      <a:solidFill>
                        <a:srgbClr val="000000"/>
                      </a:solidFill>
                      <a:prstDash val="solid"/>
                    </a:lnB>
                    <a:solidFill>
                      <a:srgbClr val="F8CAAC"/>
                    </a:solidFill>
                  </a:tcPr>
                </a:tc>
                <a:tc>
                  <a:txBody>
                    <a:bodyPr/>
                    <a:lstStyle/>
                    <a:p>
                      <a:pPr marL="69850">
                        <a:lnSpc>
                          <a:spcPct val="100000"/>
                        </a:lnSpc>
                        <a:spcBef>
                          <a:spcPts val="180"/>
                        </a:spcBef>
                      </a:pPr>
                      <a:r>
                        <a:rPr dirty="0" sz="800" spc="-5">
                          <a:latin typeface="Arial"/>
                          <a:cs typeface="Arial"/>
                        </a:rPr>
                        <a:t>Breyanzi</a:t>
                      </a:r>
                      <a:endParaRPr sz="800">
                        <a:latin typeface="Arial"/>
                        <a:cs typeface="Arial"/>
                      </a:endParaRPr>
                    </a:p>
                  </a:txBody>
                  <a:tcPr marL="0" marR="0" marB="0" marT="22860">
                    <a:lnL w="6350">
                      <a:solidFill>
                        <a:srgbClr val="000000"/>
                      </a:solidFill>
                      <a:prstDash val="solid"/>
                    </a:lnL>
                    <a:lnR w="6350">
                      <a:solidFill>
                        <a:srgbClr val="000000"/>
                      </a:solidFill>
                      <a:prstDash val="solid"/>
                    </a:lnR>
                    <a:lnB w="6350">
                      <a:solidFill>
                        <a:srgbClr val="000000"/>
                      </a:solidFill>
                      <a:prstDash val="solid"/>
                    </a:lnB>
                    <a:solidFill>
                      <a:srgbClr val="F8CAAC"/>
                    </a:solidFill>
                  </a:tcPr>
                </a:tc>
                <a:tc>
                  <a:txBody>
                    <a:bodyPr/>
                    <a:lstStyle/>
                    <a:p>
                      <a:pPr marL="66675">
                        <a:lnSpc>
                          <a:spcPct val="100000"/>
                        </a:lnSpc>
                        <a:spcBef>
                          <a:spcPts val="180"/>
                        </a:spcBef>
                      </a:pPr>
                      <a:r>
                        <a:rPr dirty="0" sz="800" spc="-5">
                          <a:latin typeface="Arial"/>
                          <a:cs typeface="Arial"/>
                        </a:rPr>
                        <a:t>SOC</a:t>
                      </a:r>
                      <a:endParaRPr sz="800">
                        <a:latin typeface="Arial"/>
                        <a:cs typeface="Arial"/>
                      </a:endParaRPr>
                    </a:p>
                  </a:txBody>
                  <a:tcPr marL="0" marR="0" marB="0" marT="22860">
                    <a:lnL w="6350">
                      <a:solidFill>
                        <a:srgbClr val="000000"/>
                      </a:solidFill>
                      <a:prstDash val="solid"/>
                    </a:lnL>
                    <a:lnB w="6350">
                      <a:solidFill>
                        <a:srgbClr val="000000"/>
                      </a:solidFill>
                      <a:prstDash val="solid"/>
                    </a:lnB>
                    <a:solidFill>
                      <a:srgbClr val="F8CAAC"/>
                    </a:solidFill>
                  </a:tcPr>
                </a:tc>
              </a:tr>
              <a:tr h="173735">
                <a:tc>
                  <a:txBody>
                    <a:bodyPr/>
                    <a:lstStyle/>
                    <a:p>
                      <a:pPr marL="69850">
                        <a:lnSpc>
                          <a:spcPct val="100000"/>
                        </a:lnSpc>
                        <a:spcBef>
                          <a:spcPts val="85"/>
                        </a:spcBef>
                      </a:pPr>
                      <a:r>
                        <a:rPr dirty="0" sz="800" spc="-10">
                          <a:latin typeface="PMingLiU"/>
                          <a:cs typeface="PMingLiU"/>
                        </a:rPr>
                        <a:t>治疗人数</a:t>
                      </a:r>
                      <a:endParaRPr sz="800">
                        <a:latin typeface="PMingLiU"/>
                        <a:cs typeface="PMingLiU"/>
                      </a:endParaRPr>
                    </a:p>
                  </a:txBody>
                  <a:tcPr marL="0" marR="0" marB="0" marT="1079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180</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179</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162</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160</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15">
                          <a:latin typeface="Arial"/>
                          <a:cs typeface="Arial"/>
                        </a:rPr>
                        <a:t>92</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60"/>
                        </a:spcBef>
                      </a:pPr>
                      <a:r>
                        <a:rPr dirty="0" sz="800" spc="-15">
                          <a:latin typeface="Arial"/>
                          <a:cs typeface="Arial"/>
                        </a:rPr>
                        <a:t>92</a:t>
                      </a:r>
                      <a:endParaRPr sz="800">
                        <a:latin typeface="Arial"/>
                        <a:cs typeface="Arial"/>
                      </a:endParaRPr>
                    </a:p>
                  </a:txBody>
                  <a:tcPr marL="0" marR="0" marB="0" marT="20320">
                    <a:lnL w="6350">
                      <a:solidFill>
                        <a:srgbClr val="000000"/>
                      </a:solidFill>
                      <a:prstDash val="solid"/>
                    </a:lnL>
                    <a:lnT w="6350">
                      <a:solidFill>
                        <a:srgbClr val="000000"/>
                      </a:solidFill>
                      <a:prstDash val="solid"/>
                    </a:lnT>
                    <a:lnB w="6350">
                      <a:solidFill>
                        <a:srgbClr val="000000"/>
                      </a:solidFill>
                      <a:prstDash val="solid"/>
                    </a:lnB>
                  </a:tcPr>
                </a:tc>
              </a:tr>
              <a:tr h="170687">
                <a:tc>
                  <a:txBody>
                    <a:bodyPr/>
                    <a:lstStyle/>
                    <a:p>
                      <a:pPr marL="69850">
                        <a:lnSpc>
                          <a:spcPct val="100000"/>
                        </a:lnSpc>
                        <a:spcBef>
                          <a:spcPts val="85"/>
                        </a:spcBef>
                      </a:pPr>
                      <a:r>
                        <a:rPr dirty="0" sz="800" spc="-10">
                          <a:latin typeface="PMingLiU"/>
                          <a:cs typeface="PMingLiU"/>
                        </a:rPr>
                        <a:t>桥接治疗</a:t>
                      </a:r>
                      <a:endParaRPr sz="800">
                        <a:latin typeface="PMingLiU"/>
                        <a:cs typeface="PMingLiU"/>
                      </a:endParaRPr>
                    </a:p>
                  </a:txBody>
                  <a:tcPr marL="0" marR="0" marB="0" marT="1079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85"/>
                        </a:spcBef>
                      </a:pPr>
                      <a:r>
                        <a:rPr dirty="0" sz="800" spc="-10">
                          <a:latin typeface="PMingLiU"/>
                          <a:cs typeface="PMingLiU"/>
                        </a:rPr>
                        <a:t>糖皮质</a:t>
                      </a:r>
                      <a:r>
                        <a:rPr dirty="0" sz="800" spc="10">
                          <a:latin typeface="PMingLiU"/>
                          <a:cs typeface="PMingLiU"/>
                        </a:rPr>
                        <a:t>激</a:t>
                      </a:r>
                      <a:r>
                        <a:rPr dirty="0" sz="800" spc="-10">
                          <a:latin typeface="PMingLiU"/>
                          <a:cs typeface="PMingLiU"/>
                        </a:rPr>
                        <a:t>素 </a:t>
                      </a:r>
                      <a:r>
                        <a:rPr dirty="0" sz="800" spc="-5">
                          <a:latin typeface="Arial"/>
                          <a:cs typeface="Arial"/>
                        </a:rPr>
                        <a:t>(36%)</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10">
                          <a:latin typeface="Arial"/>
                          <a:cs typeface="Arial"/>
                        </a:rPr>
                        <a:t>N/A</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85"/>
                        </a:spcBef>
                      </a:pPr>
                      <a:r>
                        <a:rPr dirty="0" sz="800" spc="-10">
                          <a:latin typeface="PMingLiU"/>
                          <a:cs typeface="PMingLiU"/>
                        </a:rPr>
                        <a:t>化疗 </a:t>
                      </a:r>
                      <a:r>
                        <a:rPr dirty="0" sz="800" spc="-5">
                          <a:latin typeface="Arial"/>
                          <a:cs typeface="Arial"/>
                        </a:rPr>
                        <a:t>(83%)</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10">
                          <a:latin typeface="Arial"/>
                          <a:cs typeface="Arial"/>
                        </a:rPr>
                        <a:t>N/A</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85"/>
                        </a:spcBef>
                      </a:pPr>
                      <a:r>
                        <a:rPr dirty="0" sz="800" spc="-10">
                          <a:latin typeface="PMingLiU"/>
                          <a:cs typeface="PMingLiU"/>
                        </a:rPr>
                        <a:t>化疗</a:t>
                      </a:r>
                      <a:r>
                        <a:rPr dirty="0" sz="800" spc="-5">
                          <a:latin typeface="PMingLiU"/>
                          <a:cs typeface="PMingLiU"/>
                        </a:rPr>
                        <a:t> </a:t>
                      </a:r>
                      <a:r>
                        <a:rPr dirty="0" sz="800" spc="-5">
                          <a:latin typeface="Arial"/>
                          <a:cs typeface="Arial"/>
                        </a:rPr>
                        <a:t>(63%)</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60"/>
                        </a:spcBef>
                      </a:pPr>
                      <a:r>
                        <a:rPr dirty="0" sz="800" spc="-10">
                          <a:latin typeface="Arial"/>
                          <a:cs typeface="Arial"/>
                        </a:rPr>
                        <a:t>N/A</a:t>
                      </a:r>
                      <a:endParaRPr sz="800">
                        <a:latin typeface="Arial"/>
                        <a:cs typeface="Arial"/>
                      </a:endParaRPr>
                    </a:p>
                  </a:txBody>
                  <a:tcPr marL="0" marR="0" marB="0" marT="20320">
                    <a:lnL w="6350">
                      <a:solidFill>
                        <a:srgbClr val="000000"/>
                      </a:solidFill>
                      <a:prstDash val="solid"/>
                    </a:lnL>
                    <a:lnT w="6350">
                      <a:solidFill>
                        <a:srgbClr val="000000"/>
                      </a:solidFill>
                      <a:prstDash val="solid"/>
                    </a:lnT>
                    <a:lnB w="6350">
                      <a:solidFill>
                        <a:srgbClr val="000000"/>
                      </a:solidFill>
                      <a:prstDash val="solid"/>
                    </a:lnB>
                  </a:tcPr>
                </a:tc>
              </a:tr>
              <a:tr h="173989">
                <a:tc>
                  <a:txBody>
                    <a:bodyPr/>
                    <a:lstStyle/>
                    <a:p>
                      <a:pPr marL="69850">
                        <a:lnSpc>
                          <a:spcPct val="100000"/>
                        </a:lnSpc>
                        <a:spcBef>
                          <a:spcPts val="90"/>
                        </a:spcBef>
                      </a:pPr>
                      <a:r>
                        <a:rPr dirty="0" sz="800" spc="-10">
                          <a:latin typeface="PMingLiU"/>
                          <a:cs typeface="PMingLiU"/>
                        </a:rPr>
                        <a:t>制备周期</a:t>
                      </a:r>
                      <a:endParaRPr sz="800">
                        <a:latin typeface="PMingLiU"/>
                        <a:cs typeface="PMingLiU"/>
                      </a:endParaRPr>
                    </a:p>
                  </a:txBody>
                  <a:tcPr marL="0" marR="0" marB="0" marT="1143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5"/>
                        </a:spcBef>
                      </a:pPr>
                      <a:r>
                        <a:rPr dirty="0" sz="800" spc="-5">
                          <a:latin typeface="Arial"/>
                          <a:cs typeface="Arial"/>
                        </a:rPr>
                        <a:t>29d</a:t>
                      </a:r>
                      <a:endParaRPr sz="800">
                        <a:latin typeface="Arial"/>
                        <a:cs typeface="Arial"/>
                      </a:endParaRPr>
                    </a:p>
                  </a:txBody>
                  <a:tcPr marL="0" marR="0" marB="0" marT="234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5"/>
                        </a:spcBef>
                      </a:pPr>
                      <a:r>
                        <a:rPr dirty="0" sz="800" spc="-10">
                          <a:latin typeface="Arial"/>
                          <a:cs typeface="Arial"/>
                        </a:rPr>
                        <a:t>N/A</a:t>
                      </a:r>
                      <a:endParaRPr sz="800">
                        <a:latin typeface="Arial"/>
                        <a:cs typeface="Arial"/>
                      </a:endParaRPr>
                    </a:p>
                  </a:txBody>
                  <a:tcPr marL="0" marR="0" marB="0" marT="234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5"/>
                        </a:spcBef>
                      </a:pPr>
                      <a:r>
                        <a:rPr dirty="0" sz="800" spc="-5">
                          <a:latin typeface="Arial"/>
                          <a:cs typeface="Arial"/>
                        </a:rPr>
                        <a:t>52d</a:t>
                      </a:r>
                      <a:endParaRPr sz="800">
                        <a:latin typeface="Arial"/>
                        <a:cs typeface="Arial"/>
                      </a:endParaRPr>
                    </a:p>
                  </a:txBody>
                  <a:tcPr marL="0" marR="0" marB="0" marT="234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5"/>
                        </a:spcBef>
                      </a:pPr>
                      <a:r>
                        <a:rPr dirty="0" sz="800" spc="-10">
                          <a:latin typeface="Arial"/>
                          <a:cs typeface="Arial"/>
                        </a:rPr>
                        <a:t>N/A</a:t>
                      </a:r>
                      <a:endParaRPr sz="800">
                        <a:latin typeface="Arial"/>
                        <a:cs typeface="Arial"/>
                      </a:endParaRPr>
                    </a:p>
                  </a:txBody>
                  <a:tcPr marL="0" marR="0" marB="0" marT="234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5"/>
                        </a:spcBef>
                      </a:pPr>
                      <a:r>
                        <a:rPr dirty="0" sz="800" spc="-10">
                          <a:latin typeface="Arial"/>
                          <a:cs typeface="Arial"/>
                        </a:rPr>
                        <a:t>N/A</a:t>
                      </a:r>
                      <a:endParaRPr sz="800">
                        <a:latin typeface="Arial"/>
                        <a:cs typeface="Arial"/>
                      </a:endParaRPr>
                    </a:p>
                  </a:txBody>
                  <a:tcPr marL="0" marR="0" marB="0" marT="234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85"/>
                        </a:spcBef>
                      </a:pPr>
                      <a:r>
                        <a:rPr dirty="0" sz="800" spc="-10">
                          <a:latin typeface="Arial"/>
                          <a:cs typeface="Arial"/>
                        </a:rPr>
                        <a:t>N/A</a:t>
                      </a:r>
                      <a:endParaRPr sz="800">
                        <a:latin typeface="Arial"/>
                        <a:cs typeface="Arial"/>
                      </a:endParaRPr>
                    </a:p>
                  </a:txBody>
                  <a:tcPr marL="0" marR="0" marB="0" marT="23495">
                    <a:lnL w="6350">
                      <a:solidFill>
                        <a:srgbClr val="000000"/>
                      </a:solidFill>
                      <a:prstDash val="solid"/>
                    </a:lnL>
                    <a:lnT w="6350">
                      <a:solidFill>
                        <a:srgbClr val="000000"/>
                      </a:solidFill>
                      <a:prstDash val="solid"/>
                    </a:lnT>
                    <a:lnB w="6350">
                      <a:solidFill>
                        <a:srgbClr val="000000"/>
                      </a:solidFill>
                      <a:prstDash val="solid"/>
                    </a:lnB>
                  </a:tcPr>
                </a:tc>
              </a:tr>
              <a:tr h="173736">
                <a:tc>
                  <a:txBody>
                    <a:bodyPr/>
                    <a:lstStyle/>
                    <a:p>
                      <a:pPr marL="69850">
                        <a:lnSpc>
                          <a:spcPct val="100000"/>
                        </a:lnSpc>
                        <a:spcBef>
                          <a:spcPts val="160"/>
                        </a:spcBef>
                      </a:pPr>
                      <a:r>
                        <a:rPr dirty="0" sz="800" spc="-5">
                          <a:latin typeface="Arial"/>
                          <a:cs typeface="Arial"/>
                        </a:rPr>
                        <a:t>ORR</a:t>
                      </a:r>
                      <a:endParaRPr sz="800">
                        <a:latin typeface="Arial"/>
                        <a:cs typeface="Arial"/>
                      </a:endParaRPr>
                    </a:p>
                  </a:txBody>
                  <a:tcPr marL="0" marR="0" marB="0" marT="2032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83%</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50%</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46%</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43%</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86%</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60"/>
                        </a:spcBef>
                      </a:pPr>
                      <a:r>
                        <a:rPr dirty="0" sz="800" spc="-5">
                          <a:latin typeface="Arial"/>
                          <a:cs typeface="Arial"/>
                        </a:rPr>
                        <a:t>48%</a:t>
                      </a:r>
                      <a:endParaRPr sz="800">
                        <a:latin typeface="Arial"/>
                        <a:cs typeface="Arial"/>
                      </a:endParaRPr>
                    </a:p>
                  </a:txBody>
                  <a:tcPr marL="0" marR="0" marB="0" marT="20320">
                    <a:lnL w="6350">
                      <a:solidFill>
                        <a:srgbClr val="000000"/>
                      </a:solidFill>
                      <a:prstDash val="solid"/>
                    </a:lnL>
                    <a:lnT w="6350">
                      <a:solidFill>
                        <a:srgbClr val="000000"/>
                      </a:solidFill>
                      <a:prstDash val="solid"/>
                    </a:lnT>
                    <a:lnB w="6350">
                      <a:solidFill>
                        <a:srgbClr val="000000"/>
                      </a:solidFill>
                      <a:prstDash val="solid"/>
                    </a:lnB>
                  </a:tcPr>
                </a:tc>
              </a:tr>
              <a:tr h="170687">
                <a:tc>
                  <a:txBody>
                    <a:bodyPr/>
                    <a:lstStyle/>
                    <a:p>
                      <a:pPr marL="69850">
                        <a:lnSpc>
                          <a:spcPct val="100000"/>
                        </a:lnSpc>
                        <a:spcBef>
                          <a:spcPts val="160"/>
                        </a:spcBef>
                      </a:pPr>
                      <a:r>
                        <a:rPr dirty="0" sz="800" spc="-10">
                          <a:latin typeface="Arial"/>
                          <a:cs typeface="Arial"/>
                        </a:rPr>
                        <a:t>CR</a:t>
                      </a:r>
                      <a:endParaRPr sz="800">
                        <a:latin typeface="Arial"/>
                        <a:cs typeface="Arial"/>
                      </a:endParaRPr>
                    </a:p>
                  </a:txBody>
                  <a:tcPr marL="0" marR="0" marB="0" marT="2032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65%</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32%</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28%</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28%</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66%</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60"/>
                        </a:spcBef>
                      </a:pPr>
                      <a:r>
                        <a:rPr dirty="0" sz="800" spc="-5">
                          <a:latin typeface="Arial"/>
                          <a:cs typeface="Arial"/>
                        </a:rPr>
                        <a:t>39%</a:t>
                      </a:r>
                      <a:endParaRPr sz="800">
                        <a:latin typeface="Arial"/>
                        <a:cs typeface="Arial"/>
                      </a:endParaRPr>
                    </a:p>
                  </a:txBody>
                  <a:tcPr marL="0" marR="0" marB="0" marT="20320">
                    <a:lnL w="6350">
                      <a:solidFill>
                        <a:srgbClr val="000000"/>
                      </a:solidFill>
                      <a:prstDash val="solid"/>
                    </a:lnL>
                    <a:lnT w="6350">
                      <a:solidFill>
                        <a:srgbClr val="000000"/>
                      </a:solidFill>
                      <a:prstDash val="solid"/>
                    </a:lnT>
                    <a:lnB w="6350">
                      <a:solidFill>
                        <a:srgbClr val="000000"/>
                      </a:solidFill>
                      <a:prstDash val="solid"/>
                    </a:lnB>
                  </a:tcPr>
                </a:tc>
              </a:tr>
              <a:tr h="173735">
                <a:tc>
                  <a:txBody>
                    <a:bodyPr/>
                    <a:lstStyle/>
                    <a:p>
                      <a:pPr marL="69850">
                        <a:lnSpc>
                          <a:spcPct val="100000"/>
                        </a:lnSpc>
                        <a:spcBef>
                          <a:spcPts val="85"/>
                        </a:spcBef>
                      </a:pPr>
                      <a:r>
                        <a:rPr dirty="0" sz="800" spc="-10">
                          <a:latin typeface="PMingLiU"/>
                          <a:cs typeface="PMingLiU"/>
                        </a:rPr>
                        <a:t>中位随访</a:t>
                      </a:r>
                      <a:endParaRPr sz="800">
                        <a:latin typeface="PMingLiU"/>
                        <a:cs typeface="PMingLiU"/>
                      </a:endParaRPr>
                    </a:p>
                  </a:txBody>
                  <a:tcPr marL="0" marR="0" marB="0" marT="1079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0"/>
                        </a:spcBef>
                      </a:pPr>
                      <a:r>
                        <a:rPr dirty="0" sz="800" spc="-5">
                          <a:latin typeface="Arial"/>
                          <a:cs typeface="Arial"/>
                        </a:rPr>
                        <a:t>24.9m</a:t>
                      </a:r>
                      <a:endParaRPr sz="800">
                        <a:latin typeface="Arial"/>
                        <a:cs typeface="Arial"/>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0"/>
                        </a:spcBef>
                      </a:pPr>
                      <a:r>
                        <a:rPr dirty="0" sz="800" spc="-5">
                          <a:latin typeface="Arial"/>
                          <a:cs typeface="Arial"/>
                        </a:rPr>
                        <a:t>24.9m</a:t>
                      </a:r>
                      <a:endParaRPr sz="800">
                        <a:latin typeface="Arial"/>
                        <a:cs typeface="Arial"/>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0"/>
                        </a:spcBef>
                      </a:pPr>
                      <a:r>
                        <a:rPr dirty="0" sz="800" spc="-5">
                          <a:latin typeface="Arial"/>
                          <a:cs typeface="Arial"/>
                        </a:rPr>
                        <a:t>10.0m</a:t>
                      </a:r>
                      <a:endParaRPr sz="800">
                        <a:latin typeface="Arial"/>
                        <a:cs typeface="Arial"/>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0"/>
                        </a:spcBef>
                      </a:pPr>
                      <a:r>
                        <a:rPr dirty="0" sz="800" spc="-5">
                          <a:latin typeface="Arial"/>
                          <a:cs typeface="Arial"/>
                        </a:rPr>
                        <a:t>10.0m</a:t>
                      </a:r>
                      <a:endParaRPr sz="800">
                        <a:latin typeface="Arial"/>
                        <a:cs typeface="Arial"/>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0"/>
                        </a:spcBef>
                      </a:pPr>
                      <a:r>
                        <a:rPr dirty="0" sz="800" spc="-5">
                          <a:latin typeface="Arial"/>
                          <a:cs typeface="Arial"/>
                        </a:rPr>
                        <a:t>6.2m</a:t>
                      </a:r>
                      <a:endParaRPr sz="800">
                        <a:latin typeface="Arial"/>
                        <a:cs typeface="Arial"/>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80"/>
                        </a:spcBef>
                      </a:pPr>
                      <a:r>
                        <a:rPr dirty="0" sz="800" spc="-5">
                          <a:latin typeface="Arial"/>
                          <a:cs typeface="Arial"/>
                        </a:rPr>
                        <a:t>6.2m</a:t>
                      </a:r>
                      <a:endParaRPr sz="800">
                        <a:latin typeface="Arial"/>
                        <a:cs typeface="Arial"/>
                      </a:endParaRPr>
                    </a:p>
                  </a:txBody>
                  <a:tcPr marL="0" marR="0" marB="0" marT="22860">
                    <a:lnL w="6350">
                      <a:solidFill>
                        <a:srgbClr val="000000"/>
                      </a:solidFill>
                      <a:prstDash val="solid"/>
                    </a:lnL>
                    <a:lnT w="6350">
                      <a:solidFill>
                        <a:srgbClr val="000000"/>
                      </a:solidFill>
                      <a:prstDash val="solid"/>
                    </a:lnT>
                    <a:lnB w="6350">
                      <a:solidFill>
                        <a:srgbClr val="000000"/>
                      </a:solidFill>
                      <a:prstDash val="solid"/>
                    </a:lnB>
                  </a:tcPr>
                </a:tc>
              </a:tr>
              <a:tr h="173736">
                <a:tc>
                  <a:txBody>
                    <a:bodyPr/>
                    <a:lstStyle/>
                    <a:p>
                      <a:pPr marL="69850">
                        <a:lnSpc>
                          <a:spcPct val="100000"/>
                        </a:lnSpc>
                        <a:spcBef>
                          <a:spcPts val="160"/>
                        </a:spcBef>
                      </a:pPr>
                      <a:r>
                        <a:rPr dirty="0" sz="800" spc="-10">
                          <a:latin typeface="Arial"/>
                          <a:cs typeface="Arial"/>
                        </a:rPr>
                        <a:t>mEFS</a:t>
                      </a:r>
                      <a:endParaRPr sz="800">
                        <a:latin typeface="Arial"/>
                        <a:cs typeface="Arial"/>
                      </a:endParaRPr>
                    </a:p>
                  </a:txBody>
                  <a:tcPr marL="0" marR="0" marB="0" marT="2032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8.3m</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2.0m</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3.0m</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3.0m</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10.1m</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60"/>
                        </a:spcBef>
                      </a:pPr>
                      <a:r>
                        <a:rPr dirty="0" sz="800" spc="-5">
                          <a:latin typeface="Arial"/>
                          <a:cs typeface="Arial"/>
                        </a:rPr>
                        <a:t>2.3m</a:t>
                      </a:r>
                      <a:endParaRPr sz="800">
                        <a:latin typeface="Arial"/>
                        <a:cs typeface="Arial"/>
                      </a:endParaRPr>
                    </a:p>
                  </a:txBody>
                  <a:tcPr marL="0" marR="0" marB="0" marT="20320">
                    <a:lnL w="6350">
                      <a:solidFill>
                        <a:srgbClr val="000000"/>
                      </a:solidFill>
                      <a:prstDash val="solid"/>
                    </a:lnL>
                    <a:lnT w="6350">
                      <a:solidFill>
                        <a:srgbClr val="000000"/>
                      </a:solidFill>
                      <a:prstDash val="solid"/>
                    </a:lnT>
                    <a:lnB w="6350">
                      <a:solidFill>
                        <a:srgbClr val="000000"/>
                      </a:solidFill>
                      <a:prstDash val="solid"/>
                    </a:lnB>
                  </a:tcPr>
                </a:tc>
              </a:tr>
              <a:tr h="170688">
                <a:tc>
                  <a:txBody>
                    <a:bodyPr/>
                    <a:lstStyle/>
                    <a:p>
                      <a:pPr marL="69850">
                        <a:lnSpc>
                          <a:spcPct val="100000"/>
                        </a:lnSpc>
                        <a:spcBef>
                          <a:spcPts val="160"/>
                        </a:spcBef>
                      </a:pPr>
                      <a:r>
                        <a:rPr dirty="0" sz="800" spc="-10">
                          <a:latin typeface="Arial"/>
                          <a:cs typeface="Arial"/>
                        </a:rPr>
                        <a:t>mPFS</a:t>
                      </a:r>
                      <a:endParaRPr sz="800">
                        <a:latin typeface="Arial"/>
                        <a:cs typeface="Arial"/>
                      </a:endParaRPr>
                    </a:p>
                  </a:txBody>
                  <a:tcPr marL="0" marR="0" marB="0" marT="2032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14.7m</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3.7m</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10">
                          <a:latin typeface="Arial"/>
                          <a:cs typeface="Arial"/>
                        </a:rPr>
                        <a:t>NR</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10">
                          <a:latin typeface="Arial"/>
                          <a:cs typeface="Arial"/>
                        </a:rPr>
                        <a:t>NR</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5">
                          <a:latin typeface="Arial"/>
                          <a:cs typeface="Arial"/>
                        </a:rPr>
                        <a:t>14.8m</a:t>
                      </a:r>
                      <a:endParaRPr sz="800">
                        <a:latin typeface="Arial"/>
                        <a:cs typeface="Arial"/>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60"/>
                        </a:spcBef>
                      </a:pPr>
                      <a:r>
                        <a:rPr dirty="0" sz="800" spc="-5">
                          <a:latin typeface="Arial"/>
                          <a:cs typeface="Arial"/>
                        </a:rPr>
                        <a:t>5.7m</a:t>
                      </a:r>
                      <a:endParaRPr sz="800">
                        <a:latin typeface="Arial"/>
                        <a:cs typeface="Arial"/>
                      </a:endParaRPr>
                    </a:p>
                  </a:txBody>
                  <a:tcPr marL="0" marR="0" marB="0" marT="20320">
                    <a:lnL w="6350">
                      <a:solidFill>
                        <a:srgbClr val="000000"/>
                      </a:solidFill>
                      <a:prstDash val="solid"/>
                    </a:lnL>
                    <a:lnT w="6350">
                      <a:solidFill>
                        <a:srgbClr val="000000"/>
                      </a:solidFill>
                      <a:prstDash val="solid"/>
                    </a:lnT>
                    <a:lnB w="6350">
                      <a:solidFill>
                        <a:srgbClr val="000000"/>
                      </a:solidFill>
                      <a:prstDash val="solid"/>
                    </a:lnB>
                  </a:tcPr>
                </a:tc>
              </a:tr>
              <a:tr h="174116">
                <a:tc>
                  <a:txBody>
                    <a:bodyPr/>
                    <a:lstStyle/>
                    <a:p>
                      <a:pPr marL="69850">
                        <a:lnSpc>
                          <a:spcPct val="100000"/>
                        </a:lnSpc>
                        <a:spcBef>
                          <a:spcPts val="185"/>
                        </a:spcBef>
                      </a:pPr>
                      <a:r>
                        <a:rPr dirty="0" sz="800" spc="-10">
                          <a:latin typeface="Arial"/>
                          <a:cs typeface="Arial"/>
                        </a:rPr>
                        <a:t>mOS</a:t>
                      </a:r>
                      <a:endParaRPr sz="800">
                        <a:latin typeface="Arial"/>
                        <a:cs typeface="Arial"/>
                      </a:endParaRPr>
                    </a:p>
                  </a:txBody>
                  <a:tcPr marL="0" marR="0" marB="0" marT="2349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5"/>
                        </a:spcBef>
                      </a:pPr>
                      <a:r>
                        <a:rPr dirty="0" sz="800" spc="-10">
                          <a:latin typeface="Arial"/>
                          <a:cs typeface="Arial"/>
                        </a:rPr>
                        <a:t>NR</a:t>
                      </a:r>
                      <a:endParaRPr sz="800">
                        <a:latin typeface="Arial"/>
                        <a:cs typeface="Arial"/>
                      </a:endParaRPr>
                    </a:p>
                  </a:txBody>
                  <a:tcPr marL="0" marR="0" marB="0" marT="234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5"/>
                        </a:spcBef>
                      </a:pPr>
                      <a:r>
                        <a:rPr dirty="0" sz="800" spc="-5">
                          <a:latin typeface="Arial"/>
                          <a:cs typeface="Arial"/>
                        </a:rPr>
                        <a:t>25.7m</a:t>
                      </a:r>
                      <a:endParaRPr sz="800">
                        <a:latin typeface="Arial"/>
                        <a:cs typeface="Arial"/>
                      </a:endParaRPr>
                    </a:p>
                  </a:txBody>
                  <a:tcPr marL="0" marR="0" marB="0" marT="234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5"/>
                        </a:spcBef>
                      </a:pPr>
                      <a:r>
                        <a:rPr dirty="0" sz="800" spc="-5">
                          <a:latin typeface="Arial"/>
                          <a:cs typeface="Arial"/>
                        </a:rPr>
                        <a:t>16.9m</a:t>
                      </a:r>
                      <a:endParaRPr sz="800">
                        <a:latin typeface="Arial"/>
                        <a:cs typeface="Arial"/>
                      </a:endParaRPr>
                    </a:p>
                  </a:txBody>
                  <a:tcPr marL="0" marR="0" marB="0" marT="234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5"/>
                        </a:spcBef>
                      </a:pPr>
                      <a:r>
                        <a:rPr dirty="0" sz="800" spc="-5">
                          <a:latin typeface="Arial"/>
                          <a:cs typeface="Arial"/>
                        </a:rPr>
                        <a:t>15.3m</a:t>
                      </a:r>
                      <a:endParaRPr sz="800">
                        <a:latin typeface="Arial"/>
                        <a:cs typeface="Arial"/>
                      </a:endParaRPr>
                    </a:p>
                  </a:txBody>
                  <a:tcPr marL="0" marR="0" marB="0" marT="234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5"/>
                        </a:spcBef>
                      </a:pPr>
                      <a:r>
                        <a:rPr dirty="0" sz="800" spc="-10">
                          <a:latin typeface="Arial"/>
                          <a:cs typeface="Arial"/>
                        </a:rPr>
                        <a:t>NR</a:t>
                      </a:r>
                      <a:endParaRPr sz="800">
                        <a:latin typeface="Arial"/>
                        <a:cs typeface="Arial"/>
                      </a:endParaRPr>
                    </a:p>
                  </a:txBody>
                  <a:tcPr marL="0" marR="0" marB="0" marT="234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85"/>
                        </a:spcBef>
                      </a:pPr>
                      <a:r>
                        <a:rPr dirty="0" sz="800" spc="-5">
                          <a:latin typeface="Arial"/>
                          <a:cs typeface="Arial"/>
                        </a:rPr>
                        <a:t>16.4m</a:t>
                      </a:r>
                      <a:endParaRPr sz="800">
                        <a:latin typeface="Arial"/>
                        <a:cs typeface="Arial"/>
                      </a:endParaRPr>
                    </a:p>
                  </a:txBody>
                  <a:tcPr marL="0" marR="0" marB="0" marT="23495">
                    <a:lnL w="6350">
                      <a:solidFill>
                        <a:srgbClr val="000000"/>
                      </a:solidFill>
                      <a:prstDash val="solid"/>
                    </a:lnL>
                    <a:lnT w="6350">
                      <a:solidFill>
                        <a:srgbClr val="000000"/>
                      </a:solidFill>
                      <a:prstDash val="solid"/>
                    </a:lnT>
                    <a:lnB w="6350">
                      <a:solidFill>
                        <a:srgbClr val="000000"/>
                      </a:solidFill>
                      <a:prstDash val="solid"/>
                    </a:lnB>
                  </a:tcPr>
                </a:tc>
              </a:tr>
              <a:tr h="271272">
                <a:tc>
                  <a:txBody>
                    <a:bodyPr/>
                    <a:lstStyle/>
                    <a:p>
                      <a:pPr marL="69850">
                        <a:lnSpc>
                          <a:spcPct val="100000"/>
                        </a:lnSpc>
                        <a:spcBef>
                          <a:spcPts val="15"/>
                        </a:spcBef>
                        <a:tabLst>
                          <a:tab pos="383540" algn="l"/>
                        </a:tabLst>
                      </a:pPr>
                      <a:r>
                        <a:rPr dirty="0" sz="800" spc="-10">
                          <a:latin typeface="Arial"/>
                          <a:cs typeface="Arial"/>
                        </a:rPr>
                        <a:t>≥3	</a:t>
                      </a:r>
                      <a:r>
                        <a:rPr dirty="0" sz="800" spc="-10">
                          <a:latin typeface="PMingLiU"/>
                          <a:cs typeface="PMingLiU"/>
                        </a:rPr>
                        <a:t>级</a:t>
                      </a:r>
                      <a:endParaRPr sz="800">
                        <a:latin typeface="PMingLiU"/>
                        <a:cs typeface="PMingLiU"/>
                      </a:endParaRPr>
                    </a:p>
                    <a:p>
                      <a:pPr marL="69850">
                        <a:lnSpc>
                          <a:spcPts val="890"/>
                        </a:lnSpc>
                        <a:spcBef>
                          <a:spcPts val="170"/>
                        </a:spcBef>
                      </a:pPr>
                      <a:r>
                        <a:rPr dirty="0" sz="800" spc="-10">
                          <a:latin typeface="Arial"/>
                          <a:cs typeface="Arial"/>
                        </a:rPr>
                        <a:t>CRS</a:t>
                      </a:r>
                      <a:endParaRPr sz="800">
                        <a:latin typeface="Arial"/>
                        <a:cs typeface="Arial"/>
                      </a:endParaRPr>
                    </a:p>
                  </a:txBody>
                  <a:tcPr marL="0" marR="0" marB="0" marT="190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45"/>
                        </a:spcBef>
                      </a:pPr>
                      <a:r>
                        <a:rPr dirty="0" sz="800" spc="-20">
                          <a:latin typeface="Arial"/>
                          <a:cs typeface="Arial"/>
                        </a:rPr>
                        <a:t>6%</a:t>
                      </a:r>
                      <a:endParaRPr sz="800">
                        <a:latin typeface="Arial"/>
                        <a:cs typeface="Arial"/>
                      </a:endParaRPr>
                    </a:p>
                  </a:txBody>
                  <a:tcPr marL="0" marR="0" marB="0" marT="692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45"/>
                        </a:spcBef>
                      </a:pPr>
                      <a:r>
                        <a:rPr dirty="0" sz="800" spc="-10">
                          <a:latin typeface="Arial"/>
                          <a:cs typeface="Arial"/>
                        </a:rPr>
                        <a:t>N/A</a:t>
                      </a:r>
                      <a:endParaRPr sz="800">
                        <a:latin typeface="Arial"/>
                        <a:cs typeface="Arial"/>
                      </a:endParaRPr>
                    </a:p>
                  </a:txBody>
                  <a:tcPr marL="0" marR="0" marB="0" marT="692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45"/>
                        </a:spcBef>
                      </a:pPr>
                      <a:r>
                        <a:rPr dirty="0" sz="800" spc="-20">
                          <a:latin typeface="Arial"/>
                          <a:cs typeface="Arial"/>
                        </a:rPr>
                        <a:t>5%</a:t>
                      </a:r>
                      <a:endParaRPr sz="800">
                        <a:latin typeface="Arial"/>
                        <a:cs typeface="Arial"/>
                      </a:endParaRPr>
                    </a:p>
                  </a:txBody>
                  <a:tcPr marL="0" marR="0" marB="0" marT="692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45"/>
                        </a:spcBef>
                      </a:pPr>
                      <a:r>
                        <a:rPr dirty="0" sz="800" spc="-10">
                          <a:latin typeface="Arial"/>
                          <a:cs typeface="Arial"/>
                        </a:rPr>
                        <a:t>N/A</a:t>
                      </a:r>
                      <a:endParaRPr sz="800">
                        <a:latin typeface="Arial"/>
                        <a:cs typeface="Arial"/>
                      </a:endParaRPr>
                    </a:p>
                  </a:txBody>
                  <a:tcPr marL="0" marR="0" marB="0" marT="692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45"/>
                        </a:spcBef>
                      </a:pPr>
                      <a:r>
                        <a:rPr dirty="0" sz="800" spc="-20">
                          <a:latin typeface="Arial"/>
                          <a:cs typeface="Arial"/>
                        </a:rPr>
                        <a:t>1%</a:t>
                      </a:r>
                      <a:endParaRPr sz="800">
                        <a:latin typeface="Arial"/>
                        <a:cs typeface="Arial"/>
                      </a:endParaRPr>
                    </a:p>
                  </a:txBody>
                  <a:tcPr marL="0" marR="0" marB="0" marT="692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545"/>
                        </a:spcBef>
                      </a:pPr>
                      <a:r>
                        <a:rPr dirty="0" sz="800" spc="-10">
                          <a:latin typeface="Arial"/>
                          <a:cs typeface="Arial"/>
                        </a:rPr>
                        <a:t>N/A</a:t>
                      </a:r>
                      <a:endParaRPr sz="800">
                        <a:latin typeface="Arial"/>
                        <a:cs typeface="Arial"/>
                      </a:endParaRPr>
                    </a:p>
                  </a:txBody>
                  <a:tcPr marL="0" marR="0" marB="0" marT="69215">
                    <a:lnL w="6350">
                      <a:solidFill>
                        <a:srgbClr val="000000"/>
                      </a:solidFill>
                      <a:prstDash val="solid"/>
                    </a:lnL>
                    <a:lnT w="6350">
                      <a:solidFill>
                        <a:srgbClr val="000000"/>
                      </a:solidFill>
                      <a:prstDash val="solid"/>
                    </a:lnT>
                    <a:lnB w="6350">
                      <a:solidFill>
                        <a:srgbClr val="000000"/>
                      </a:solidFill>
                      <a:prstDash val="solid"/>
                    </a:lnB>
                  </a:tcPr>
                </a:tc>
              </a:tr>
              <a:tr h="277368">
                <a:tc>
                  <a:txBody>
                    <a:bodyPr/>
                    <a:lstStyle/>
                    <a:p>
                      <a:pPr marL="69850">
                        <a:lnSpc>
                          <a:spcPct val="100000"/>
                        </a:lnSpc>
                        <a:spcBef>
                          <a:spcPts val="15"/>
                        </a:spcBef>
                        <a:tabLst>
                          <a:tab pos="383540" algn="l"/>
                        </a:tabLst>
                      </a:pPr>
                      <a:r>
                        <a:rPr dirty="0" sz="800" spc="-10">
                          <a:latin typeface="Arial"/>
                          <a:cs typeface="Arial"/>
                        </a:rPr>
                        <a:t>≥3	</a:t>
                      </a:r>
                      <a:r>
                        <a:rPr dirty="0" sz="800" spc="-10">
                          <a:latin typeface="PMingLiU"/>
                          <a:cs typeface="PMingLiU"/>
                        </a:rPr>
                        <a:t>级</a:t>
                      </a:r>
                      <a:endParaRPr sz="800">
                        <a:latin typeface="PMingLiU"/>
                        <a:cs typeface="PMingLiU"/>
                      </a:endParaRPr>
                    </a:p>
                    <a:p>
                      <a:pPr marL="69850">
                        <a:lnSpc>
                          <a:spcPts val="940"/>
                        </a:lnSpc>
                        <a:spcBef>
                          <a:spcPts val="170"/>
                        </a:spcBef>
                      </a:pPr>
                      <a:r>
                        <a:rPr dirty="0" sz="800" spc="-10">
                          <a:latin typeface="Arial"/>
                          <a:cs typeface="Arial"/>
                        </a:rPr>
                        <a:t>ICANS</a:t>
                      </a:r>
                      <a:endParaRPr sz="800">
                        <a:latin typeface="Arial"/>
                        <a:cs typeface="Arial"/>
                      </a:endParaRPr>
                    </a:p>
                  </a:txBody>
                  <a:tcPr marL="0" marR="0" marB="0" marT="1905">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ct val="100000"/>
                        </a:lnSpc>
                        <a:spcBef>
                          <a:spcPts val="545"/>
                        </a:spcBef>
                      </a:pPr>
                      <a:r>
                        <a:rPr dirty="0" sz="800" spc="-5">
                          <a:latin typeface="Arial"/>
                          <a:cs typeface="Arial"/>
                        </a:rPr>
                        <a:t>21%</a:t>
                      </a:r>
                      <a:endParaRPr sz="800">
                        <a:latin typeface="Arial"/>
                        <a:cs typeface="Arial"/>
                      </a:endParaRPr>
                    </a:p>
                  </a:txBody>
                  <a:tcPr marL="0" marR="0" marB="0" marT="69215">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ct val="100000"/>
                        </a:lnSpc>
                        <a:spcBef>
                          <a:spcPts val="545"/>
                        </a:spcBef>
                      </a:pPr>
                      <a:r>
                        <a:rPr dirty="0" sz="800" spc="-10">
                          <a:latin typeface="Arial"/>
                          <a:cs typeface="Arial"/>
                        </a:rPr>
                        <a:t>N/A</a:t>
                      </a:r>
                      <a:endParaRPr sz="800">
                        <a:latin typeface="Arial"/>
                        <a:cs typeface="Arial"/>
                      </a:endParaRPr>
                    </a:p>
                  </a:txBody>
                  <a:tcPr marL="0" marR="0" marB="0" marT="69215">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ct val="100000"/>
                        </a:lnSpc>
                        <a:spcBef>
                          <a:spcPts val="545"/>
                        </a:spcBef>
                      </a:pPr>
                      <a:r>
                        <a:rPr dirty="0" sz="800" spc="-20">
                          <a:latin typeface="Arial"/>
                          <a:cs typeface="Arial"/>
                        </a:rPr>
                        <a:t>2%</a:t>
                      </a:r>
                      <a:endParaRPr sz="800">
                        <a:latin typeface="Arial"/>
                        <a:cs typeface="Arial"/>
                      </a:endParaRPr>
                    </a:p>
                  </a:txBody>
                  <a:tcPr marL="0" marR="0" marB="0" marT="69215">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ct val="100000"/>
                        </a:lnSpc>
                        <a:spcBef>
                          <a:spcPts val="545"/>
                        </a:spcBef>
                      </a:pPr>
                      <a:r>
                        <a:rPr dirty="0" sz="800" spc="-10">
                          <a:latin typeface="Arial"/>
                          <a:cs typeface="Arial"/>
                        </a:rPr>
                        <a:t>N/A</a:t>
                      </a:r>
                      <a:endParaRPr sz="800">
                        <a:latin typeface="Arial"/>
                        <a:cs typeface="Arial"/>
                      </a:endParaRPr>
                    </a:p>
                  </a:txBody>
                  <a:tcPr marL="0" marR="0" marB="0" marT="69215">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ct val="100000"/>
                        </a:lnSpc>
                        <a:spcBef>
                          <a:spcPts val="545"/>
                        </a:spcBef>
                      </a:pPr>
                      <a:r>
                        <a:rPr dirty="0" sz="800" spc="-20">
                          <a:latin typeface="Arial"/>
                          <a:cs typeface="Arial"/>
                        </a:rPr>
                        <a:t>4%</a:t>
                      </a:r>
                      <a:endParaRPr sz="800">
                        <a:latin typeface="Arial"/>
                        <a:cs typeface="Arial"/>
                      </a:endParaRPr>
                    </a:p>
                  </a:txBody>
                  <a:tcPr marL="0" marR="0" marB="0" marT="69215">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6675">
                        <a:lnSpc>
                          <a:spcPct val="100000"/>
                        </a:lnSpc>
                        <a:spcBef>
                          <a:spcPts val="545"/>
                        </a:spcBef>
                      </a:pPr>
                      <a:r>
                        <a:rPr dirty="0" sz="800" spc="-10">
                          <a:latin typeface="Arial"/>
                          <a:cs typeface="Arial"/>
                        </a:rPr>
                        <a:t>N/A</a:t>
                      </a:r>
                      <a:endParaRPr sz="800">
                        <a:latin typeface="Arial"/>
                        <a:cs typeface="Arial"/>
                      </a:endParaRPr>
                    </a:p>
                  </a:txBody>
                  <a:tcPr marL="0" marR="0" marB="0" marT="69215">
                    <a:lnL w="6350">
                      <a:solidFill>
                        <a:srgbClr val="000000"/>
                      </a:solidFill>
                      <a:prstDash val="solid"/>
                    </a:lnL>
                    <a:lnT w="6350">
                      <a:solidFill>
                        <a:srgbClr val="000000"/>
                      </a:solidFill>
                      <a:prstDash val="solid"/>
                    </a:lnT>
                    <a:lnB w="19050">
                      <a:solidFill>
                        <a:srgbClr val="000000"/>
                      </a:solidFill>
                      <a:prstDash val="solid"/>
                    </a:lnB>
                  </a:tcPr>
                </a:tc>
              </a:tr>
            </a:tbl>
          </a:graphicData>
        </a:graphic>
      </p:graphicFrame>
      <p:sp>
        <p:nvSpPr>
          <p:cNvPr id="9" name="object 9"/>
          <p:cNvSpPr txBox="1"/>
          <p:nvPr/>
        </p:nvSpPr>
        <p:spPr>
          <a:xfrm>
            <a:off x="527100" y="4225289"/>
            <a:ext cx="3248660" cy="57594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15">
                <a:latin typeface="Arial"/>
                <a:cs typeface="Arial"/>
              </a:rPr>
              <a:t> </a:t>
            </a:r>
            <a:r>
              <a:rPr dirty="0" sz="800" spc="-10">
                <a:latin typeface="Arial"/>
                <a:cs typeface="Arial"/>
              </a:rPr>
              <a:t>ASH</a:t>
            </a:r>
            <a:r>
              <a:rPr dirty="0" sz="800" spc="20">
                <a:latin typeface="Arial"/>
                <a:cs typeface="Arial"/>
              </a:rPr>
              <a:t> </a:t>
            </a:r>
            <a:r>
              <a:rPr dirty="0" sz="800" spc="-5">
                <a:latin typeface="Arial"/>
                <a:cs typeface="Arial"/>
              </a:rPr>
              <a:t>2021,</a:t>
            </a:r>
            <a:r>
              <a:rPr dirty="0" sz="800" spc="10">
                <a:latin typeface="Arial"/>
                <a:cs typeface="Arial"/>
              </a:rPr>
              <a:t> </a:t>
            </a:r>
            <a:r>
              <a:rPr dirty="0" sz="800" spc="-10">
                <a:latin typeface="Arial"/>
                <a:cs typeface="Arial"/>
              </a:rPr>
              <a:t>FDA</a:t>
            </a:r>
            <a:r>
              <a:rPr dirty="0" sz="800" spc="-10">
                <a:latin typeface="PMingLiU"/>
                <a:cs typeface="PMingLiU"/>
              </a:rPr>
              <a:t>，</a:t>
            </a:r>
            <a:r>
              <a:rPr dirty="0" sz="800" spc="30">
                <a:latin typeface="PMingLiU"/>
                <a:cs typeface="PMingLiU"/>
              </a:rPr>
              <a:t> </a:t>
            </a:r>
            <a:r>
              <a:rPr dirty="0" sz="800" spc="-10">
                <a:latin typeface="PMingLiU"/>
                <a:cs typeface="PMingLiU"/>
              </a:rPr>
              <a:t>公</a:t>
            </a:r>
            <a:r>
              <a:rPr dirty="0" sz="800" spc="10">
                <a:latin typeface="PMingLiU"/>
                <a:cs typeface="PMingLiU"/>
              </a:rPr>
              <a:t>司</a:t>
            </a:r>
            <a:r>
              <a:rPr dirty="0" sz="800" spc="-10">
                <a:latin typeface="PMingLiU"/>
                <a:cs typeface="PMingLiU"/>
              </a:rPr>
              <a:t>官网，</a:t>
            </a:r>
            <a:r>
              <a:rPr dirty="0" sz="800" spc="10">
                <a:latin typeface="PMingLiU"/>
                <a:cs typeface="PMingLiU"/>
              </a:rPr>
              <a:t>招</a:t>
            </a:r>
            <a:r>
              <a:rPr dirty="0" sz="800" spc="-10">
                <a:latin typeface="PMingLiU"/>
                <a:cs typeface="PMingLiU"/>
              </a:rPr>
              <a:t>银国</a:t>
            </a:r>
            <a:r>
              <a:rPr dirty="0" sz="800" spc="10">
                <a:latin typeface="PMingLiU"/>
                <a:cs typeface="PMingLiU"/>
              </a:rPr>
              <a:t>际</a:t>
            </a:r>
            <a:r>
              <a:rPr dirty="0" sz="800" spc="-10">
                <a:latin typeface="PMingLiU"/>
                <a:cs typeface="PMingLiU"/>
              </a:rPr>
              <a:t>证券</a:t>
            </a:r>
            <a:endParaRPr sz="800">
              <a:latin typeface="PMingLiU"/>
              <a:cs typeface="PMingLiU"/>
            </a:endParaRPr>
          </a:p>
          <a:p>
            <a:pPr>
              <a:lnSpc>
                <a:spcPct val="100000"/>
              </a:lnSpc>
            </a:pPr>
            <a:endParaRPr sz="1000">
              <a:latin typeface="PMingLiU"/>
              <a:cs typeface="PMingLiU"/>
            </a:endParaRPr>
          </a:p>
          <a:p>
            <a:pPr marL="12700">
              <a:lnSpc>
                <a:spcPct val="100000"/>
              </a:lnSpc>
              <a:spcBef>
                <a:spcPts val="780"/>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28:</a:t>
            </a:r>
            <a:r>
              <a:rPr dirty="0" sz="1000" spc="10" b="1">
                <a:latin typeface="Arial"/>
                <a:cs typeface="Arial"/>
              </a:rPr>
              <a:t> </a:t>
            </a:r>
            <a:r>
              <a:rPr dirty="0" sz="1000" spc="-10" b="1">
                <a:latin typeface="Arial"/>
                <a:cs typeface="Arial"/>
              </a:rPr>
              <a:t>ZUMA-7/ </a:t>
            </a:r>
            <a:r>
              <a:rPr dirty="0" sz="1000" b="1">
                <a:latin typeface="Arial"/>
                <a:cs typeface="Arial"/>
              </a:rPr>
              <a:t>TRANSFORM/</a:t>
            </a:r>
            <a:r>
              <a:rPr dirty="0" sz="1000" spc="15" b="1">
                <a:latin typeface="Arial"/>
                <a:cs typeface="Arial"/>
              </a:rPr>
              <a:t> </a:t>
            </a:r>
            <a:r>
              <a:rPr dirty="0" sz="1000" spc="-5" b="1">
                <a:latin typeface="Arial"/>
                <a:cs typeface="Arial"/>
              </a:rPr>
              <a:t>BELINDA</a:t>
            </a:r>
            <a:r>
              <a:rPr dirty="0" sz="1000" spc="-65" b="1">
                <a:latin typeface="Arial"/>
                <a:cs typeface="Arial"/>
              </a:rPr>
              <a:t> </a:t>
            </a:r>
            <a:r>
              <a:rPr dirty="0" sz="1000" spc="5" b="1">
                <a:latin typeface="Microsoft JhengHei UI"/>
                <a:cs typeface="Microsoft JhengHei UI"/>
              </a:rPr>
              <a:t>中的</a:t>
            </a:r>
            <a:r>
              <a:rPr dirty="0" sz="1000" spc="10" b="1">
                <a:latin typeface="Microsoft JhengHei UI"/>
                <a:cs typeface="Microsoft JhengHei UI"/>
              </a:rPr>
              <a:t> </a:t>
            </a:r>
            <a:r>
              <a:rPr dirty="0" sz="1000" spc="-5" b="1">
                <a:latin typeface="Arial"/>
                <a:cs typeface="Arial"/>
              </a:rPr>
              <a:t>EFS</a:t>
            </a:r>
            <a:r>
              <a:rPr dirty="0" sz="1000" spc="-60" b="1">
                <a:latin typeface="Arial"/>
                <a:cs typeface="Arial"/>
              </a:rPr>
              <a:t> </a:t>
            </a:r>
            <a:r>
              <a:rPr dirty="0" sz="1000" spc="-20" b="1">
                <a:latin typeface="Microsoft JhengHei UI"/>
                <a:cs typeface="Microsoft JhengHei UI"/>
              </a:rPr>
              <a:t>曲线</a:t>
            </a:r>
            <a:endParaRPr sz="1000">
              <a:latin typeface="Microsoft JhengHei UI"/>
              <a:cs typeface="Microsoft JhengHei UI"/>
            </a:endParaRPr>
          </a:p>
        </p:txBody>
      </p:sp>
      <p:pic>
        <p:nvPicPr>
          <p:cNvPr id="10" name="object 10"/>
          <p:cNvPicPr/>
          <p:nvPr/>
        </p:nvPicPr>
        <p:blipFill>
          <a:blip r:embed="rId3" cstate="print"/>
          <a:stretch>
            <a:fillRect/>
          </a:stretch>
        </p:blipFill>
        <p:spPr>
          <a:xfrm>
            <a:off x="521512" y="4829555"/>
            <a:ext cx="5080127" cy="2042794"/>
          </a:xfrm>
          <a:prstGeom prst="rect">
            <a:avLst/>
          </a:prstGeom>
        </p:spPr>
      </p:pic>
      <p:sp>
        <p:nvSpPr>
          <p:cNvPr id="11" name="object 11"/>
          <p:cNvSpPr txBox="1"/>
          <p:nvPr/>
        </p:nvSpPr>
        <p:spPr>
          <a:xfrm>
            <a:off x="527100" y="6843191"/>
            <a:ext cx="5196205" cy="2781300"/>
          </a:xfrm>
          <a:prstGeom prst="rect">
            <a:avLst/>
          </a:prstGeom>
        </p:spPr>
        <p:txBody>
          <a:bodyPr wrap="square" lIns="0" tIns="40005" rIns="0" bIns="0" rtlCol="0" vert="horz">
            <a:spAutoFit/>
          </a:bodyPr>
          <a:lstStyle/>
          <a:p>
            <a:pPr marL="12700">
              <a:lnSpc>
                <a:spcPct val="100000"/>
              </a:lnSpc>
              <a:spcBef>
                <a:spcPts val="315"/>
              </a:spcBef>
            </a:pPr>
            <a:r>
              <a:rPr dirty="0" sz="800" spc="-10">
                <a:latin typeface="PMingLiU"/>
                <a:cs typeface="PMingLiU"/>
              </a:rPr>
              <a:t>资料来</a:t>
            </a:r>
            <a:r>
              <a:rPr dirty="0" sz="800" spc="10">
                <a:latin typeface="PMingLiU"/>
                <a:cs typeface="PMingLiU"/>
              </a:rPr>
              <a:t>源</a:t>
            </a:r>
            <a:r>
              <a:rPr dirty="0" sz="800" spc="-5">
                <a:latin typeface="Arial"/>
                <a:cs typeface="Arial"/>
              </a:rPr>
              <a:t>:clinicaloptions.com, </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a:p>
            <a:pPr marL="12700">
              <a:lnSpc>
                <a:spcPct val="100000"/>
              </a:lnSpc>
              <a:spcBef>
                <a:spcPts val="215"/>
              </a:spcBef>
            </a:pPr>
            <a:r>
              <a:rPr dirty="0" sz="800" spc="-10">
                <a:latin typeface="PMingLiU"/>
                <a:cs typeface="PMingLiU"/>
              </a:rPr>
              <a:t>注</a:t>
            </a:r>
            <a:r>
              <a:rPr dirty="0" sz="800" spc="-5">
                <a:latin typeface="PMingLiU"/>
                <a:cs typeface="PMingLiU"/>
              </a:rPr>
              <a:t>：</a:t>
            </a:r>
            <a:r>
              <a:rPr dirty="0" sz="800" spc="-5">
                <a:latin typeface="Arial"/>
                <a:cs typeface="Arial"/>
              </a:rPr>
              <a:t>Kymriah</a:t>
            </a:r>
            <a:r>
              <a:rPr dirty="0" sz="800" spc="-15">
                <a:latin typeface="Arial"/>
                <a:cs typeface="Arial"/>
              </a:rPr>
              <a:t> </a:t>
            </a:r>
            <a:r>
              <a:rPr dirty="0" sz="800" spc="-5">
                <a:latin typeface="Arial"/>
                <a:cs typeface="Arial"/>
              </a:rPr>
              <a:t>(axi-cel)</a:t>
            </a:r>
            <a:r>
              <a:rPr dirty="0" sz="800" spc="-5">
                <a:latin typeface="PMingLiU"/>
                <a:cs typeface="PMingLiU"/>
              </a:rPr>
              <a:t>，</a:t>
            </a:r>
            <a:r>
              <a:rPr dirty="0" sz="800" spc="-5">
                <a:latin typeface="Arial"/>
                <a:cs typeface="Arial"/>
              </a:rPr>
              <a:t>Yescarta</a:t>
            </a:r>
            <a:r>
              <a:rPr dirty="0" sz="800" spc="-15">
                <a:latin typeface="Arial"/>
                <a:cs typeface="Arial"/>
              </a:rPr>
              <a:t> </a:t>
            </a:r>
            <a:r>
              <a:rPr dirty="0" sz="800" spc="-5">
                <a:latin typeface="Arial"/>
                <a:cs typeface="Arial"/>
              </a:rPr>
              <a:t>(tisa-cel),</a:t>
            </a:r>
            <a:r>
              <a:rPr dirty="0" sz="800" spc="-10">
                <a:latin typeface="Arial"/>
                <a:cs typeface="Arial"/>
              </a:rPr>
              <a:t> </a:t>
            </a:r>
            <a:r>
              <a:rPr dirty="0" sz="800">
                <a:latin typeface="Arial"/>
                <a:cs typeface="Arial"/>
              </a:rPr>
              <a:t>Breyanzi</a:t>
            </a:r>
            <a:r>
              <a:rPr dirty="0" sz="800" spc="-15">
                <a:latin typeface="Arial"/>
                <a:cs typeface="Arial"/>
              </a:rPr>
              <a:t> </a:t>
            </a:r>
            <a:r>
              <a:rPr dirty="0" sz="800" spc="-5">
                <a:latin typeface="Arial"/>
                <a:cs typeface="Arial"/>
              </a:rPr>
              <a:t>(liso-cel)</a:t>
            </a:r>
            <a:endParaRPr sz="800">
              <a:latin typeface="Arial"/>
              <a:cs typeface="Arial"/>
            </a:endParaRPr>
          </a:p>
          <a:p>
            <a:pPr>
              <a:lnSpc>
                <a:spcPct val="100000"/>
              </a:lnSpc>
              <a:spcBef>
                <a:spcPts val="5"/>
              </a:spcBef>
            </a:pPr>
            <a:endParaRPr sz="1200">
              <a:latin typeface="Arial"/>
              <a:cs typeface="Arial"/>
            </a:endParaRPr>
          </a:p>
          <a:p>
            <a:pPr marL="12700" marR="5080">
              <a:lnSpc>
                <a:spcPct val="140100"/>
              </a:lnSpc>
            </a:pPr>
            <a:r>
              <a:rPr dirty="0" sz="1000" spc="5">
                <a:latin typeface="PMingLiU"/>
                <a:cs typeface="PMingLiU"/>
              </a:rPr>
              <a:t>安全性</a:t>
            </a:r>
            <a:r>
              <a:rPr dirty="0" sz="1000" spc="-20">
                <a:latin typeface="PMingLiU"/>
                <a:cs typeface="PMingLiU"/>
              </a:rPr>
              <a:t>方</a:t>
            </a:r>
            <a:r>
              <a:rPr dirty="0" sz="1000" spc="5">
                <a:latin typeface="PMingLiU"/>
                <a:cs typeface="PMingLiU"/>
              </a:rPr>
              <a:t>面，</a:t>
            </a:r>
            <a:r>
              <a:rPr dirty="0" sz="1000" spc="-20">
                <a:latin typeface="PMingLiU"/>
                <a:cs typeface="PMingLiU"/>
              </a:rPr>
              <a:t>所</a:t>
            </a:r>
            <a:r>
              <a:rPr dirty="0" sz="1000" spc="5">
                <a:latin typeface="PMingLiU"/>
                <a:cs typeface="PMingLiU"/>
              </a:rPr>
              <a:t>有研究的</a:t>
            </a:r>
            <a:r>
              <a:rPr dirty="0" sz="1000" spc="130">
                <a:latin typeface="PMingLiU"/>
                <a:cs typeface="PMingLiU"/>
              </a:rPr>
              <a:t> </a:t>
            </a:r>
            <a:r>
              <a:rPr dirty="0" sz="1000" spc="-10">
                <a:latin typeface="Arial"/>
                <a:cs typeface="Arial"/>
              </a:rPr>
              <a:t>CAR-</a:t>
            </a:r>
            <a:r>
              <a:rPr dirty="0" sz="1000" spc="5">
                <a:latin typeface="PMingLiU"/>
                <a:cs typeface="PMingLiU"/>
              </a:rPr>
              <a:t>治</a:t>
            </a:r>
            <a:r>
              <a:rPr dirty="0" sz="1000" spc="-20">
                <a:latin typeface="PMingLiU"/>
                <a:cs typeface="PMingLiU"/>
              </a:rPr>
              <a:t>疗</a:t>
            </a:r>
            <a:r>
              <a:rPr dirty="0" sz="1000" spc="5">
                <a:latin typeface="PMingLiU"/>
                <a:cs typeface="PMingLiU"/>
              </a:rPr>
              <a:t>组中</a:t>
            </a:r>
            <a:r>
              <a:rPr dirty="0" sz="1000" spc="-20">
                <a:latin typeface="PMingLiU"/>
                <a:cs typeface="PMingLiU"/>
              </a:rPr>
              <a:t>三</a:t>
            </a:r>
            <a:r>
              <a:rPr dirty="0" sz="1000" spc="5">
                <a:latin typeface="PMingLiU"/>
                <a:cs typeface="PMingLiU"/>
              </a:rPr>
              <a:t>级及以上</a:t>
            </a:r>
            <a:r>
              <a:rPr dirty="0" sz="1000" spc="130">
                <a:latin typeface="PMingLiU"/>
                <a:cs typeface="PMingLiU"/>
              </a:rPr>
              <a:t> </a:t>
            </a:r>
            <a:r>
              <a:rPr dirty="0" sz="1000" spc="-10">
                <a:latin typeface="Arial"/>
                <a:cs typeface="Arial"/>
              </a:rPr>
              <a:t>CRS</a:t>
            </a:r>
            <a:r>
              <a:rPr dirty="0" sz="1000" spc="65">
                <a:latin typeface="Arial"/>
                <a:cs typeface="Arial"/>
              </a:rPr>
              <a:t> </a:t>
            </a:r>
            <a:r>
              <a:rPr dirty="0" sz="1000" spc="5">
                <a:latin typeface="PMingLiU"/>
                <a:cs typeface="PMingLiU"/>
              </a:rPr>
              <a:t>的发生率</a:t>
            </a:r>
            <a:r>
              <a:rPr dirty="0" sz="1000" spc="-20">
                <a:latin typeface="PMingLiU"/>
                <a:cs typeface="PMingLiU"/>
              </a:rPr>
              <a:t>均</a:t>
            </a:r>
            <a:r>
              <a:rPr dirty="0" sz="1000" spc="5">
                <a:latin typeface="PMingLiU"/>
                <a:cs typeface="PMingLiU"/>
              </a:rPr>
              <a:t>较低</a:t>
            </a:r>
            <a:r>
              <a:rPr dirty="0" sz="1000" spc="-20">
                <a:latin typeface="PMingLiU"/>
                <a:cs typeface="PMingLiU"/>
              </a:rPr>
              <a:t>，</a:t>
            </a:r>
            <a:r>
              <a:rPr dirty="0" sz="1000" spc="5">
                <a:latin typeface="PMingLiU"/>
                <a:cs typeface="PMingLiU"/>
              </a:rPr>
              <a:t>为个</a:t>
            </a:r>
            <a:r>
              <a:rPr dirty="0" sz="1000" spc="-20">
                <a:latin typeface="PMingLiU"/>
                <a:cs typeface="PMingLiU"/>
              </a:rPr>
              <a:t>位</a:t>
            </a:r>
            <a:r>
              <a:rPr dirty="0" sz="1000" spc="5">
                <a:latin typeface="PMingLiU"/>
                <a:cs typeface="PMingLiU"/>
              </a:rPr>
              <a:t>数级</a:t>
            </a:r>
            <a:r>
              <a:rPr dirty="0" sz="1000" spc="-20">
                <a:latin typeface="PMingLiU"/>
                <a:cs typeface="PMingLiU"/>
              </a:rPr>
              <a:t>别</a:t>
            </a:r>
            <a:r>
              <a:rPr dirty="0" sz="1000" spc="5">
                <a:latin typeface="PMingLiU"/>
                <a:cs typeface="PMingLiU"/>
              </a:rPr>
              <a:t>；  三级及以</a:t>
            </a:r>
            <a:r>
              <a:rPr dirty="0" sz="1000" spc="220">
                <a:latin typeface="PMingLiU"/>
                <a:cs typeface="PMingLiU"/>
              </a:rPr>
              <a:t>上</a:t>
            </a:r>
            <a:r>
              <a:rPr dirty="0" sz="1000">
                <a:latin typeface="Arial"/>
                <a:cs typeface="Arial"/>
              </a:rPr>
              <a:t>ICANS</a:t>
            </a:r>
            <a:r>
              <a:rPr dirty="0" sz="1000" spc="-65">
                <a:latin typeface="Arial"/>
                <a:cs typeface="Arial"/>
              </a:rPr>
              <a:t> </a:t>
            </a:r>
            <a:r>
              <a:rPr dirty="0" sz="1000" spc="245">
                <a:latin typeface="PMingLiU"/>
                <a:cs typeface="PMingLiU"/>
              </a:rPr>
              <a:t>在</a:t>
            </a:r>
            <a:r>
              <a:rPr dirty="0" sz="1000" spc="-5">
                <a:latin typeface="Arial"/>
                <a:cs typeface="Arial"/>
              </a:rPr>
              <a:t>ZUMA-7</a:t>
            </a:r>
            <a:r>
              <a:rPr dirty="0" sz="1000" spc="-70">
                <a:latin typeface="Arial"/>
                <a:cs typeface="Arial"/>
              </a:rPr>
              <a:t> </a:t>
            </a:r>
            <a:r>
              <a:rPr dirty="0" sz="1000" spc="5">
                <a:latin typeface="PMingLiU"/>
                <a:cs typeface="PMingLiU"/>
              </a:rPr>
              <a:t>研究</a:t>
            </a:r>
            <a:r>
              <a:rPr dirty="0" sz="1000" spc="-20">
                <a:latin typeface="PMingLiU"/>
                <a:cs typeface="PMingLiU"/>
              </a:rPr>
              <a:t>中</a:t>
            </a:r>
            <a:r>
              <a:rPr dirty="0" sz="1000" spc="5">
                <a:latin typeface="PMingLiU"/>
                <a:cs typeface="PMingLiU"/>
              </a:rPr>
              <a:t>更常</a:t>
            </a:r>
            <a:r>
              <a:rPr dirty="0" sz="1000" spc="-20">
                <a:latin typeface="PMingLiU"/>
                <a:cs typeface="PMingLiU"/>
              </a:rPr>
              <a:t>见</a:t>
            </a:r>
            <a:r>
              <a:rPr dirty="0" sz="1000" spc="5">
                <a:latin typeface="PMingLiU"/>
                <a:cs typeface="PMingLiU"/>
              </a:rPr>
              <a:t>，达</a:t>
            </a:r>
            <a:r>
              <a:rPr dirty="0" sz="1000" spc="-10">
                <a:latin typeface="PMingLiU"/>
                <a:cs typeface="PMingLiU"/>
              </a:rPr>
              <a:t> </a:t>
            </a:r>
            <a:r>
              <a:rPr dirty="0" sz="1000" spc="-5">
                <a:latin typeface="Arial"/>
                <a:cs typeface="Arial"/>
              </a:rPr>
              <a:t>21%</a:t>
            </a:r>
            <a:r>
              <a:rPr dirty="0" sz="1000" spc="-5">
                <a:latin typeface="PMingLiU"/>
                <a:cs typeface="PMingLiU"/>
              </a:rPr>
              <a:t>，</a:t>
            </a:r>
            <a:r>
              <a:rPr dirty="0" sz="1000" spc="5">
                <a:latin typeface="PMingLiU"/>
                <a:cs typeface="PMingLiU"/>
              </a:rPr>
              <a:t>而</a:t>
            </a:r>
            <a:r>
              <a:rPr dirty="0" sz="1000" spc="-15">
                <a:latin typeface="PMingLiU"/>
                <a:cs typeface="PMingLiU"/>
              </a:rPr>
              <a:t> </a:t>
            </a:r>
            <a:r>
              <a:rPr dirty="0" sz="1000">
                <a:latin typeface="Arial"/>
                <a:cs typeface="Arial"/>
              </a:rPr>
              <a:t>BELINDA/</a:t>
            </a:r>
            <a:r>
              <a:rPr dirty="0" sz="1000" spc="65">
                <a:latin typeface="Arial"/>
                <a:cs typeface="Arial"/>
              </a:rPr>
              <a:t> </a:t>
            </a:r>
            <a:r>
              <a:rPr dirty="0" sz="1000" spc="-5">
                <a:latin typeface="Arial"/>
                <a:cs typeface="Arial"/>
              </a:rPr>
              <a:t>TRANSFORM</a:t>
            </a:r>
            <a:r>
              <a:rPr dirty="0" sz="1000" spc="-50">
                <a:latin typeface="Arial"/>
                <a:cs typeface="Arial"/>
              </a:rPr>
              <a:t> </a:t>
            </a:r>
            <a:r>
              <a:rPr dirty="0" sz="1000" spc="5">
                <a:latin typeface="PMingLiU"/>
                <a:cs typeface="PMingLiU"/>
              </a:rPr>
              <a:t>研究 </a:t>
            </a:r>
            <a:r>
              <a:rPr dirty="0" sz="1000" spc="25">
                <a:latin typeface="PMingLiU"/>
                <a:cs typeface="PMingLiU"/>
              </a:rPr>
              <a:t>中</a:t>
            </a:r>
            <a:r>
              <a:rPr dirty="0" sz="1000" spc="5">
                <a:latin typeface="PMingLiU"/>
                <a:cs typeface="PMingLiU"/>
              </a:rPr>
              <a:t>分</a:t>
            </a:r>
            <a:r>
              <a:rPr dirty="0" sz="1000" spc="25">
                <a:latin typeface="PMingLiU"/>
                <a:cs typeface="PMingLiU"/>
              </a:rPr>
              <a:t>别</a:t>
            </a:r>
            <a:r>
              <a:rPr dirty="0" sz="1000" spc="5">
                <a:latin typeface="PMingLiU"/>
                <a:cs typeface="PMingLiU"/>
              </a:rPr>
              <a:t>仅</a:t>
            </a:r>
            <a:r>
              <a:rPr dirty="0" sz="1000" spc="245">
                <a:latin typeface="PMingLiU"/>
                <a:cs typeface="PMingLiU"/>
              </a:rPr>
              <a:t> </a:t>
            </a:r>
            <a:r>
              <a:rPr dirty="0" sz="1000" spc="-5">
                <a:latin typeface="Arial"/>
                <a:cs typeface="Arial"/>
              </a:rPr>
              <a:t>2%/</a:t>
            </a:r>
            <a:r>
              <a:rPr dirty="0" sz="1000" spc="140">
                <a:latin typeface="Arial"/>
                <a:cs typeface="Arial"/>
              </a:rPr>
              <a:t> </a:t>
            </a:r>
            <a:r>
              <a:rPr dirty="0" sz="1000" spc="-5">
                <a:latin typeface="Arial"/>
                <a:cs typeface="Arial"/>
              </a:rPr>
              <a:t>4%</a:t>
            </a:r>
            <a:r>
              <a:rPr dirty="0" sz="1000" spc="25">
                <a:latin typeface="PMingLiU"/>
                <a:cs typeface="PMingLiU"/>
              </a:rPr>
              <a:t>。</a:t>
            </a:r>
            <a:r>
              <a:rPr dirty="0" sz="1000" spc="5">
                <a:latin typeface="PMingLiU"/>
                <a:cs typeface="PMingLiU"/>
              </a:rPr>
              <a:t>三项</a:t>
            </a:r>
            <a:r>
              <a:rPr dirty="0" sz="1000" spc="25">
                <a:latin typeface="PMingLiU"/>
                <a:cs typeface="PMingLiU"/>
              </a:rPr>
              <a:t>研</a:t>
            </a:r>
            <a:r>
              <a:rPr dirty="0" sz="1000" spc="5">
                <a:latin typeface="PMingLiU"/>
                <a:cs typeface="PMingLiU"/>
              </a:rPr>
              <a:t>究</a:t>
            </a:r>
            <a:r>
              <a:rPr dirty="0" sz="1000" spc="25">
                <a:latin typeface="PMingLiU"/>
                <a:cs typeface="PMingLiU"/>
              </a:rPr>
              <a:t>中</a:t>
            </a:r>
            <a:r>
              <a:rPr dirty="0" sz="1000" spc="5">
                <a:latin typeface="PMingLiU"/>
                <a:cs typeface="PMingLiU"/>
              </a:rPr>
              <a:t>治疗</a:t>
            </a:r>
            <a:r>
              <a:rPr dirty="0" sz="1000" spc="25">
                <a:latin typeface="PMingLiU"/>
                <a:cs typeface="PMingLiU"/>
              </a:rPr>
              <a:t>组</a:t>
            </a:r>
            <a:r>
              <a:rPr dirty="0" sz="1000" spc="5">
                <a:latin typeface="PMingLiU"/>
                <a:cs typeface="PMingLiU"/>
              </a:rPr>
              <a:t>的</a:t>
            </a:r>
            <a:r>
              <a:rPr dirty="0" sz="1000" spc="25">
                <a:latin typeface="PMingLiU"/>
                <a:cs typeface="PMingLiU"/>
              </a:rPr>
              <a:t>因</a:t>
            </a:r>
            <a:r>
              <a:rPr dirty="0" sz="1000" spc="5">
                <a:latin typeface="PMingLiU"/>
                <a:cs typeface="PMingLiU"/>
              </a:rPr>
              <a:t>治疗</a:t>
            </a:r>
            <a:r>
              <a:rPr dirty="0" sz="1000" spc="25">
                <a:latin typeface="PMingLiU"/>
                <a:cs typeface="PMingLiU"/>
              </a:rPr>
              <a:t>导</a:t>
            </a:r>
            <a:r>
              <a:rPr dirty="0" sz="1000" spc="5">
                <a:latin typeface="PMingLiU"/>
                <a:cs typeface="PMingLiU"/>
              </a:rPr>
              <a:t>致的</a:t>
            </a:r>
            <a:r>
              <a:rPr dirty="0" sz="1000" spc="25">
                <a:latin typeface="PMingLiU"/>
                <a:cs typeface="PMingLiU"/>
              </a:rPr>
              <a:t>致</a:t>
            </a:r>
            <a:r>
              <a:rPr dirty="0" sz="1000" spc="5">
                <a:latin typeface="PMingLiU"/>
                <a:cs typeface="PMingLiU"/>
              </a:rPr>
              <a:t>死</a:t>
            </a:r>
            <a:r>
              <a:rPr dirty="0" sz="1000" spc="25">
                <a:latin typeface="PMingLiU"/>
                <a:cs typeface="PMingLiU"/>
              </a:rPr>
              <a:t>性</a:t>
            </a:r>
            <a:r>
              <a:rPr dirty="0" sz="1000" spc="5">
                <a:latin typeface="PMingLiU"/>
                <a:cs typeface="PMingLiU"/>
              </a:rPr>
              <a:t>不良</a:t>
            </a:r>
            <a:r>
              <a:rPr dirty="0" sz="1000" spc="25">
                <a:latin typeface="PMingLiU"/>
                <a:cs typeface="PMingLiU"/>
              </a:rPr>
              <a:t>事</a:t>
            </a:r>
            <a:r>
              <a:rPr dirty="0" sz="1000" spc="5">
                <a:latin typeface="PMingLiU"/>
                <a:cs typeface="PMingLiU"/>
              </a:rPr>
              <a:t>件</a:t>
            </a:r>
            <a:r>
              <a:rPr dirty="0" sz="1000" spc="25">
                <a:latin typeface="PMingLiU"/>
                <a:cs typeface="PMingLiU"/>
              </a:rPr>
              <a:t>发</a:t>
            </a:r>
            <a:r>
              <a:rPr dirty="0" sz="1000" spc="5">
                <a:latin typeface="PMingLiU"/>
                <a:cs typeface="PMingLiU"/>
              </a:rPr>
              <a:t>生率</a:t>
            </a:r>
            <a:r>
              <a:rPr dirty="0" sz="1000" spc="25">
                <a:latin typeface="PMingLiU"/>
                <a:cs typeface="PMingLiU"/>
              </a:rPr>
              <a:t>没</a:t>
            </a:r>
            <a:r>
              <a:rPr dirty="0" sz="1000" spc="5">
                <a:latin typeface="PMingLiU"/>
                <a:cs typeface="PMingLiU"/>
              </a:rPr>
              <a:t>有差</a:t>
            </a:r>
            <a:r>
              <a:rPr dirty="0" sz="1000" spc="25">
                <a:latin typeface="PMingLiU"/>
                <a:cs typeface="PMingLiU"/>
              </a:rPr>
              <a:t>异</a:t>
            </a:r>
            <a:r>
              <a:rPr dirty="0" sz="1000" spc="5">
                <a:latin typeface="PMingLiU"/>
                <a:cs typeface="PMingLiU"/>
              </a:rPr>
              <a:t>。 </a:t>
            </a:r>
            <a:r>
              <a:rPr dirty="0" sz="1000" spc="5">
                <a:latin typeface="Arial"/>
                <a:cs typeface="Arial"/>
              </a:rPr>
              <a:t>SOC</a:t>
            </a:r>
            <a:r>
              <a:rPr dirty="0" sz="1000" spc="-70">
                <a:latin typeface="Arial"/>
                <a:cs typeface="Arial"/>
              </a:rPr>
              <a:t> </a:t>
            </a:r>
            <a:r>
              <a:rPr dirty="0" sz="1000" spc="5">
                <a:latin typeface="PMingLiU"/>
                <a:cs typeface="PMingLiU"/>
              </a:rPr>
              <a:t>组</a:t>
            </a:r>
            <a:r>
              <a:rPr dirty="0" sz="1000" spc="245">
                <a:latin typeface="PMingLiU"/>
                <a:cs typeface="PMingLiU"/>
              </a:rPr>
              <a:t>比</a:t>
            </a:r>
            <a:r>
              <a:rPr dirty="0" sz="1000">
                <a:latin typeface="Arial"/>
                <a:cs typeface="Arial"/>
              </a:rPr>
              <a:t>CAR-T</a:t>
            </a:r>
            <a:r>
              <a:rPr dirty="0" sz="1000" spc="-80">
                <a:latin typeface="Arial"/>
                <a:cs typeface="Arial"/>
              </a:rPr>
              <a:t> </a:t>
            </a:r>
            <a:r>
              <a:rPr dirty="0" sz="1000" spc="5">
                <a:latin typeface="PMingLiU"/>
                <a:cs typeface="PMingLiU"/>
              </a:rPr>
              <a:t>细胞</a:t>
            </a:r>
            <a:r>
              <a:rPr dirty="0" sz="1000" spc="-20">
                <a:latin typeface="PMingLiU"/>
                <a:cs typeface="PMingLiU"/>
              </a:rPr>
              <a:t>治</a:t>
            </a:r>
            <a:r>
              <a:rPr dirty="0" sz="1000" spc="5">
                <a:latin typeface="PMingLiU"/>
                <a:cs typeface="PMingLiU"/>
              </a:rPr>
              <a:t>疗组</a:t>
            </a:r>
            <a:r>
              <a:rPr dirty="0" sz="1000" spc="-20">
                <a:latin typeface="PMingLiU"/>
                <a:cs typeface="PMingLiU"/>
              </a:rPr>
              <a:t>更</a:t>
            </a:r>
            <a:r>
              <a:rPr dirty="0" sz="1000" spc="5">
                <a:latin typeface="PMingLiU"/>
                <a:cs typeface="PMingLiU"/>
              </a:rPr>
              <a:t>常见</a:t>
            </a:r>
            <a:r>
              <a:rPr dirty="0" sz="1000" spc="-20">
                <a:latin typeface="PMingLiU"/>
                <a:cs typeface="PMingLiU"/>
              </a:rPr>
              <a:t>的</a:t>
            </a:r>
            <a:r>
              <a:rPr dirty="0" sz="1000" spc="5">
                <a:latin typeface="PMingLiU"/>
                <a:cs typeface="PMingLiU"/>
              </a:rPr>
              <a:t>毒性</a:t>
            </a:r>
            <a:r>
              <a:rPr dirty="0" sz="1000" spc="-20">
                <a:latin typeface="PMingLiU"/>
                <a:cs typeface="PMingLiU"/>
              </a:rPr>
              <a:t>包</a:t>
            </a:r>
            <a:r>
              <a:rPr dirty="0" sz="1000" spc="5">
                <a:latin typeface="PMingLiU"/>
                <a:cs typeface="PMingLiU"/>
              </a:rPr>
              <a:t>括发</a:t>
            </a:r>
            <a:r>
              <a:rPr dirty="0" sz="1000" spc="-20">
                <a:latin typeface="PMingLiU"/>
                <a:cs typeface="PMingLiU"/>
              </a:rPr>
              <a:t>热性</a:t>
            </a:r>
            <a:r>
              <a:rPr dirty="0" sz="1000" spc="5">
                <a:latin typeface="PMingLiU"/>
                <a:cs typeface="PMingLiU"/>
              </a:rPr>
              <a:t>中性粒</a:t>
            </a:r>
            <a:r>
              <a:rPr dirty="0" sz="1000" spc="-20">
                <a:latin typeface="PMingLiU"/>
                <a:cs typeface="PMingLiU"/>
              </a:rPr>
              <a:t>细</a:t>
            </a:r>
            <a:r>
              <a:rPr dirty="0" sz="1000" spc="5">
                <a:latin typeface="PMingLiU"/>
                <a:cs typeface="PMingLiU"/>
              </a:rPr>
              <a:t>胞减</a:t>
            </a:r>
            <a:r>
              <a:rPr dirty="0" sz="1000" spc="-20">
                <a:latin typeface="PMingLiU"/>
                <a:cs typeface="PMingLiU"/>
              </a:rPr>
              <a:t>少</a:t>
            </a:r>
            <a:r>
              <a:rPr dirty="0" sz="1000" spc="5">
                <a:latin typeface="PMingLiU"/>
                <a:cs typeface="PMingLiU"/>
              </a:rPr>
              <a:t>、贫</a:t>
            </a:r>
            <a:r>
              <a:rPr dirty="0" sz="1000" spc="-20">
                <a:latin typeface="PMingLiU"/>
                <a:cs typeface="PMingLiU"/>
              </a:rPr>
              <a:t>血</a:t>
            </a:r>
            <a:r>
              <a:rPr dirty="0" sz="1000" spc="5">
                <a:latin typeface="PMingLiU"/>
                <a:cs typeface="PMingLiU"/>
              </a:rPr>
              <a:t>和恶</a:t>
            </a:r>
            <a:r>
              <a:rPr dirty="0" sz="1000" spc="-20">
                <a:latin typeface="PMingLiU"/>
                <a:cs typeface="PMingLiU"/>
              </a:rPr>
              <a:t>心</a:t>
            </a:r>
            <a:r>
              <a:rPr dirty="0" sz="1000" spc="5">
                <a:latin typeface="PMingLiU"/>
                <a:cs typeface="PMingLiU"/>
              </a:rPr>
              <a:t>。</a:t>
            </a:r>
            <a:endParaRPr sz="1000">
              <a:latin typeface="PMingLiU"/>
              <a:cs typeface="PMingLiU"/>
            </a:endParaRPr>
          </a:p>
          <a:p>
            <a:pPr algn="just" marL="12700" marR="130175">
              <a:lnSpc>
                <a:spcPct val="138000"/>
              </a:lnSpc>
              <a:spcBef>
                <a:spcPts val="625"/>
              </a:spcBef>
            </a:pPr>
            <a:r>
              <a:rPr dirty="0" sz="1000">
                <a:latin typeface="Arial"/>
                <a:cs typeface="Arial"/>
              </a:rPr>
              <a:t>BELINDA</a:t>
            </a:r>
            <a:r>
              <a:rPr dirty="0" sz="1000" spc="-10">
                <a:latin typeface="Arial"/>
                <a:cs typeface="Arial"/>
              </a:rPr>
              <a:t> </a:t>
            </a:r>
            <a:r>
              <a:rPr dirty="0" sz="1000" spc="-20">
                <a:latin typeface="PMingLiU"/>
                <a:cs typeface="PMingLiU"/>
              </a:rPr>
              <a:t>研</a:t>
            </a:r>
            <a:r>
              <a:rPr dirty="0" sz="1000" spc="5">
                <a:latin typeface="PMingLiU"/>
                <a:cs typeface="PMingLiU"/>
              </a:rPr>
              <a:t>究虽</a:t>
            </a:r>
            <a:r>
              <a:rPr dirty="0" sz="1000" spc="-20">
                <a:latin typeface="PMingLiU"/>
                <a:cs typeface="PMingLiU"/>
              </a:rPr>
              <a:t>然</a:t>
            </a:r>
            <a:r>
              <a:rPr dirty="0" sz="1000" spc="5">
                <a:latin typeface="PMingLiU"/>
                <a:cs typeface="PMingLiU"/>
              </a:rPr>
              <a:t>与</a:t>
            </a:r>
            <a:r>
              <a:rPr dirty="0" sz="1000" spc="35">
                <a:latin typeface="PMingLiU"/>
                <a:cs typeface="PMingLiU"/>
              </a:rPr>
              <a:t> </a:t>
            </a:r>
            <a:r>
              <a:rPr dirty="0" sz="1000" spc="-5">
                <a:latin typeface="Arial"/>
                <a:cs typeface="Arial"/>
              </a:rPr>
              <a:t>ZUMA-7</a:t>
            </a:r>
            <a:r>
              <a:rPr dirty="0" sz="1000" spc="-20">
                <a:latin typeface="Arial"/>
                <a:cs typeface="Arial"/>
              </a:rPr>
              <a:t> </a:t>
            </a:r>
            <a:r>
              <a:rPr dirty="0" sz="1000" spc="5">
                <a:latin typeface="PMingLiU"/>
                <a:cs typeface="PMingLiU"/>
              </a:rPr>
              <a:t>和</a:t>
            </a:r>
            <a:r>
              <a:rPr dirty="0" sz="1000" spc="10">
                <a:latin typeface="PMingLiU"/>
                <a:cs typeface="PMingLiU"/>
              </a:rPr>
              <a:t> </a:t>
            </a:r>
            <a:r>
              <a:rPr dirty="0" sz="1000" spc="-5">
                <a:latin typeface="Arial"/>
                <a:cs typeface="Arial"/>
              </a:rPr>
              <a:t>TRANSFORM </a:t>
            </a:r>
            <a:r>
              <a:rPr dirty="0" sz="1000" spc="5">
                <a:latin typeface="PMingLiU"/>
                <a:cs typeface="PMingLiU"/>
              </a:rPr>
              <a:t>研</a:t>
            </a:r>
            <a:r>
              <a:rPr dirty="0" sz="1000" spc="-20">
                <a:latin typeface="PMingLiU"/>
                <a:cs typeface="PMingLiU"/>
              </a:rPr>
              <a:t>究</a:t>
            </a:r>
            <a:r>
              <a:rPr dirty="0" sz="1000" spc="5">
                <a:latin typeface="PMingLiU"/>
                <a:cs typeface="PMingLiU"/>
              </a:rPr>
              <a:t>设计类</a:t>
            </a:r>
            <a:r>
              <a:rPr dirty="0" sz="1000" spc="-20">
                <a:latin typeface="PMingLiU"/>
                <a:cs typeface="PMingLiU"/>
              </a:rPr>
              <a:t>似</a:t>
            </a:r>
            <a:r>
              <a:rPr dirty="0" sz="1000" spc="5">
                <a:latin typeface="PMingLiU"/>
                <a:cs typeface="PMingLiU"/>
              </a:rPr>
              <a:t>，但</a:t>
            </a:r>
            <a:r>
              <a:rPr dirty="0" sz="1000" spc="-20">
                <a:latin typeface="PMingLiU"/>
                <a:cs typeface="PMingLiU"/>
              </a:rPr>
              <a:t>其</a:t>
            </a:r>
            <a:r>
              <a:rPr dirty="0" sz="1000" spc="5">
                <a:latin typeface="PMingLiU"/>
                <a:cs typeface="PMingLiU"/>
              </a:rPr>
              <a:t>研究</a:t>
            </a:r>
            <a:r>
              <a:rPr dirty="0" sz="1000" spc="-20">
                <a:latin typeface="PMingLiU"/>
                <a:cs typeface="PMingLiU"/>
              </a:rPr>
              <a:t>结</a:t>
            </a:r>
            <a:r>
              <a:rPr dirty="0" sz="1000" spc="5">
                <a:latin typeface="PMingLiU"/>
                <a:cs typeface="PMingLiU"/>
              </a:rPr>
              <a:t>论却</a:t>
            </a:r>
            <a:r>
              <a:rPr dirty="0" sz="1000" spc="-20">
                <a:latin typeface="PMingLiU"/>
                <a:cs typeface="PMingLiU"/>
              </a:rPr>
              <a:t>与</a:t>
            </a:r>
            <a:r>
              <a:rPr dirty="0" sz="1000" spc="5">
                <a:latin typeface="PMingLiU"/>
                <a:cs typeface="PMingLiU"/>
              </a:rPr>
              <a:t>其他疗 法完全</a:t>
            </a:r>
            <a:r>
              <a:rPr dirty="0" sz="1000" spc="-20">
                <a:latin typeface="PMingLiU"/>
                <a:cs typeface="PMingLiU"/>
              </a:rPr>
              <a:t>相</a:t>
            </a:r>
            <a:r>
              <a:rPr dirty="0" sz="1000" spc="5">
                <a:latin typeface="PMingLiU"/>
                <a:cs typeface="PMingLiU"/>
              </a:rPr>
              <a:t>反。</a:t>
            </a:r>
            <a:r>
              <a:rPr dirty="0" sz="1000" spc="-20">
                <a:latin typeface="PMingLiU"/>
                <a:cs typeface="PMingLiU"/>
              </a:rPr>
              <a:t>对</a:t>
            </a:r>
            <a:r>
              <a:rPr dirty="0" sz="1000" spc="5">
                <a:latin typeface="PMingLiU"/>
                <a:cs typeface="PMingLiU"/>
              </a:rPr>
              <a:t>比三</a:t>
            </a:r>
            <a:r>
              <a:rPr dirty="0" sz="1000" spc="-20">
                <a:latin typeface="PMingLiU"/>
                <a:cs typeface="PMingLiU"/>
              </a:rPr>
              <a:t>项</a:t>
            </a:r>
            <a:r>
              <a:rPr dirty="0" sz="1000" spc="5">
                <a:latin typeface="PMingLiU"/>
                <a:cs typeface="PMingLiU"/>
              </a:rPr>
              <a:t>研究</a:t>
            </a:r>
            <a:r>
              <a:rPr dirty="0" sz="1000" spc="-20">
                <a:latin typeface="PMingLiU"/>
                <a:cs typeface="PMingLiU"/>
              </a:rPr>
              <a:t>的</a:t>
            </a:r>
            <a:r>
              <a:rPr dirty="0" sz="1000" spc="5">
                <a:latin typeface="PMingLiU"/>
                <a:cs typeface="PMingLiU"/>
              </a:rPr>
              <a:t>细节</a:t>
            </a:r>
            <a:r>
              <a:rPr dirty="0" sz="1000" spc="-20">
                <a:latin typeface="PMingLiU"/>
                <a:cs typeface="PMingLiU"/>
              </a:rPr>
              <a:t>，</a:t>
            </a:r>
            <a:r>
              <a:rPr dirty="0" sz="1000" spc="5">
                <a:latin typeface="PMingLiU"/>
                <a:cs typeface="PMingLiU"/>
              </a:rPr>
              <a:t>我们推测</a:t>
            </a:r>
            <a:r>
              <a:rPr dirty="0" sz="1000" spc="-40">
                <a:latin typeface="PMingLiU"/>
                <a:cs typeface="PMingLiU"/>
              </a:rPr>
              <a:t> </a:t>
            </a:r>
            <a:r>
              <a:rPr dirty="0" sz="1000" spc="-5">
                <a:latin typeface="Arial"/>
                <a:cs typeface="Arial"/>
              </a:rPr>
              <a:t>BELINDA</a:t>
            </a:r>
            <a:r>
              <a:rPr dirty="0" sz="1000" spc="-60">
                <a:latin typeface="Arial"/>
                <a:cs typeface="Arial"/>
              </a:rPr>
              <a:t> </a:t>
            </a:r>
            <a:r>
              <a:rPr dirty="0" sz="1000" spc="5">
                <a:latin typeface="PMingLiU"/>
                <a:cs typeface="PMingLiU"/>
              </a:rPr>
              <a:t>研究失</a:t>
            </a:r>
            <a:r>
              <a:rPr dirty="0" sz="1000" spc="-20">
                <a:latin typeface="PMingLiU"/>
                <a:cs typeface="PMingLiU"/>
              </a:rPr>
              <a:t>败</a:t>
            </a:r>
            <a:r>
              <a:rPr dirty="0" sz="1000" spc="5">
                <a:latin typeface="PMingLiU"/>
                <a:cs typeface="PMingLiU"/>
              </a:rPr>
              <a:t>主要</a:t>
            </a:r>
            <a:r>
              <a:rPr dirty="0" sz="1000" spc="-20">
                <a:latin typeface="PMingLiU"/>
                <a:cs typeface="PMingLiU"/>
              </a:rPr>
              <a:t>原</a:t>
            </a:r>
            <a:r>
              <a:rPr dirty="0" sz="1000" spc="5">
                <a:latin typeface="PMingLiU"/>
                <a:cs typeface="PMingLiU"/>
              </a:rPr>
              <a:t>因可</a:t>
            </a:r>
            <a:r>
              <a:rPr dirty="0" sz="1000" spc="-20">
                <a:latin typeface="PMingLiU"/>
                <a:cs typeface="PMingLiU"/>
              </a:rPr>
              <a:t>能</a:t>
            </a:r>
            <a:r>
              <a:rPr dirty="0" sz="1000" spc="5">
                <a:latin typeface="PMingLiU"/>
                <a:cs typeface="PMingLiU"/>
              </a:rPr>
              <a:t>在于：</a:t>
            </a:r>
            <a:endParaRPr sz="1000">
              <a:latin typeface="PMingLiU"/>
              <a:cs typeface="PMingLiU"/>
            </a:endParaRPr>
          </a:p>
          <a:p>
            <a:pPr algn="just" marL="241300" marR="128905" indent="-228600">
              <a:lnSpc>
                <a:spcPct val="139300"/>
              </a:lnSpc>
              <a:spcBef>
                <a:spcPts val="610"/>
              </a:spcBef>
            </a:pPr>
            <a:r>
              <a:rPr dirty="0" sz="1000" spc="-5">
                <a:latin typeface="Arial"/>
                <a:cs typeface="Arial"/>
              </a:rPr>
              <a:t>1)</a:t>
            </a:r>
            <a:r>
              <a:rPr dirty="0" sz="1000" spc="105">
                <a:latin typeface="Arial"/>
                <a:cs typeface="Arial"/>
              </a:rPr>
              <a:t> </a:t>
            </a:r>
            <a:r>
              <a:rPr dirty="0" sz="1000" spc="-5" b="1">
                <a:latin typeface="Arial"/>
                <a:cs typeface="Arial"/>
              </a:rPr>
              <a:t>Kymriah</a:t>
            </a:r>
            <a:r>
              <a:rPr dirty="0" sz="1000" spc="25" b="1">
                <a:latin typeface="Arial"/>
                <a:cs typeface="Arial"/>
              </a:rPr>
              <a:t> </a:t>
            </a:r>
            <a:r>
              <a:rPr dirty="0" sz="1000" spc="5" b="1">
                <a:latin typeface="Microsoft JhengHei UI"/>
                <a:cs typeface="Microsoft JhengHei UI"/>
              </a:rPr>
              <a:t>生产周期</a:t>
            </a:r>
            <a:r>
              <a:rPr dirty="0" sz="1000" spc="-20" b="1">
                <a:latin typeface="Microsoft JhengHei UI"/>
                <a:cs typeface="Microsoft JhengHei UI"/>
              </a:rPr>
              <a:t>显</a:t>
            </a:r>
            <a:r>
              <a:rPr dirty="0" sz="1000" spc="5" b="1">
                <a:latin typeface="Microsoft JhengHei UI"/>
                <a:cs typeface="Microsoft JhengHei UI"/>
              </a:rPr>
              <a:t>著延长</a:t>
            </a:r>
            <a:r>
              <a:rPr dirty="0" sz="1000" spc="-20" b="1">
                <a:latin typeface="Microsoft JhengHei UI"/>
                <a:cs typeface="Microsoft JhengHei UI"/>
              </a:rPr>
              <a:t>，</a:t>
            </a:r>
            <a:r>
              <a:rPr dirty="0" sz="1000" spc="5" b="1">
                <a:latin typeface="Microsoft JhengHei UI"/>
                <a:cs typeface="Microsoft JhengHei UI"/>
              </a:rPr>
              <a:t>并因</a:t>
            </a:r>
            <a:r>
              <a:rPr dirty="0" sz="1000" spc="-20" b="1">
                <a:latin typeface="Microsoft JhengHei UI"/>
                <a:cs typeface="Microsoft JhengHei UI"/>
              </a:rPr>
              <a:t>此</a:t>
            </a:r>
            <a:r>
              <a:rPr dirty="0" sz="1000" spc="5" b="1">
                <a:latin typeface="Microsoft JhengHei UI"/>
                <a:cs typeface="Microsoft JhengHei UI"/>
              </a:rPr>
              <a:t>允许</a:t>
            </a:r>
            <a:r>
              <a:rPr dirty="0" sz="1000" spc="-20" b="1">
                <a:latin typeface="Microsoft JhengHei UI"/>
                <a:cs typeface="Microsoft JhengHei UI"/>
              </a:rPr>
              <a:t>患</a:t>
            </a:r>
            <a:r>
              <a:rPr dirty="0" sz="1000" spc="5" b="1">
                <a:latin typeface="Microsoft JhengHei UI"/>
                <a:cs typeface="Microsoft JhengHei UI"/>
              </a:rPr>
              <a:t>者接受</a:t>
            </a:r>
            <a:r>
              <a:rPr dirty="0" sz="1000" spc="-20" b="1">
                <a:latin typeface="Microsoft JhengHei UI"/>
                <a:cs typeface="Microsoft JhengHei UI"/>
              </a:rPr>
              <a:t>多个</a:t>
            </a:r>
            <a:r>
              <a:rPr dirty="0" sz="1000" spc="5" b="1">
                <a:latin typeface="Microsoft JhengHei UI"/>
                <a:cs typeface="Microsoft JhengHei UI"/>
              </a:rPr>
              <a:t>周期桥接</a:t>
            </a:r>
            <a:r>
              <a:rPr dirty="0" sz="1000" spc="-20" b="1">
                <a:latin typeface="Microsoft JhengHei UI"/>
                <a:cs typeface="Microsoft JhengHei UI"/>
              </a:rPr>
              <a:t>化</a:t>
            </a:r>
            <a:r>
              <a:rPr dirty="0" sz="1000" spc="5" b="1">
                <a:latin typeface="Microsoft JhengHei UI"/>
                <a:cs typeface="Microsoft JhengHei UI"/>
              </a:rPr>
              <a:t>疗</a:t>
            </a:r>
            <a:r>
              <a:rPr dirty="0" sz="1000" spc="15" b="1">
                <a:latin typeface="Microsoft JhengHei UI"/>
                <a:cs typeface="Microsoft JhengHei UI"/>
              </a:rPr>
              <a:t>。</a:t>
            </a:r>
            <a:r>
              <a:rPr dirty="0" sz="1000" spc="-5">
                <a:latin typeface="Arial"/>
                <a:cs typeface="Arial"/>
              </a:rPr>
              <a:t>BELINDA </a:t>
            </a:r>
            <a:r>
              <a:rPr dirty="0" sz="1000" spc="5">
                <a:latin typeface="PMingLiU"/>
                <a:cs typeface="PMingLiU"/>
              </a:rPr>
              <a:t>研究 中患者</a:t>
            </a:r>
            <a:r>
              <a:rPr dirty="0" sz="1000" spc="-20">
                <a:latin typeface="PMingLiU"/>
                <a:cs typeface="PMingLiU"/>
              </a:rPr>
              <a:t>的</a:t>
            </a:r>
            <a:r>
              <a:rPr dirty="0" sz="1000" spc="5">
                <a:latin typeface="PMingLiU"/>
                <a:cs typeface="PMingLiU"/>
              </a:rPr>
              <a:t>回输</a:t>
            </a:r>
            <a:r>
              <a:rPr dirty="0" sz="1000" spc="-20">
                <a:latin typeface="PMingLiU"/>
                <a:cs typeface="PMingLiU"/>
              </a:rPr>
              <a:t>间</a:t>
            </a:r>
            <a:r>
              <a:rPr dirty="0" sz="1000" spc="5">
                <a:latin typeface="PMingLiU"/>
                <a:cs typeface="PMingLiU"/>
              </a:rPr>
              <a:t>隔为</a:t>
            </a:r>
            <a:r>
              <a:rPr dirty="0" sz="1000" spc="-20">
                <a:latin typeface="PMingLiU"/>
                <a:cs typeface="PMingLiU"/>
              </a:rPr>
              <a:t> </a:t>
            </a:r>
            <a:r>
              <a:rPr dirty="0" sz="1000" spc="-5">
                <a:latin typeface="Arial"/>
                <a:cs typeface="Arial"/>
              </a:rPr>
              <a:t>52</a:t>
            </a:r>
            <a:r>
              <a:rPr dirty="0" sz="1000" spc="50">
                <a:latin typeface="Arial"/>
                <a:cs typeface="Arial"/>
              </a:rPr>
              <a:t> </a:t>
            </a:r>
            <a:r>
              <a:rPr dirty="0" sz="1000" spc="5">
                <a:latin typeface="PMingLiU"/>
                <a:cs typeface="PMingLiU"/>
              </a:rPr>
              <a:t>天</a:t>
            </a:r>
            <a:r>
              <a:rPr dirty="0" sz="1000" spc="55">
                <a:latin typeface="PMingLiU"/>
                <a:cs typeface="PMingLiU"/>
              </a:rPr>
              <a:t> </a:t>
            </a:r>
            <a:r>
              <a:rPr dirty="0" sz="1000">
                <a:latin typeface="Arial"/>
                <a:cs typeface="Arial"/>
              </a:rPr>
              <a:t>(31</a:t>
            </a:r>
            <a:r>
              <a:rPr dirty="0" sz="1000" spc="-70">
                <a:latin typeface="Arial"/>
                <a:cs typeface="Arial"/>
              </a:rPr>
              <a:t> </a:t>
            </a:r>
            <a:r>
              <a:rPr dirty="0" sz="1000" spc="-20">
                <a:latin typeface="PMingLiU"/>
                <a:cs typeface="PMingLiU"/>
              </a:rPr>
              <a:t>天</a:t>
            </a:r>
            <a:r>
              <a:rPr dirty="0" sz="1000">
                <a:latin typeface="Arial"/>
                <a:cs typeface="Arial"/>
              </a:rPr>
              <a:t>~135</a:t>
            </a:r>
            <a:r>
              <a:rPr dirty="0" sz="1000" spc="-70">
                <a:latin typeface="Arial"/>
                <a:cs typeface="Arial"/>
              </a:rPr>
              <a:t> </a:t>
            </a:r>
            <a:r>
              <a:rPr dirty="0" sz="1000" spc="5">
                <a:latin typeface="PMingLiU"/>
                <a:cs typeface="PMingLiU"/>
              </a:rPr>
              <a:t>天</a:t>
            </a:r>
            <a:r>
              <a:rPr dirty="0" sz="1000" spc="5">
                <a:latin typeface="Arial"/>
                <a:cs typeface="Arial"/>
              </a:rPr>
              <a:t>)</a:t>
            </a:r>
            <a:r>
              <a:rPr dirty="0" sz="1000" spc="5">
                <a:latin typeface="PMingLiU"/>
                <a:cs typeface="PMingLiU"/>
              </a:rPr>
              <a:t>，相比</a:t>
            </a:r>
            <a:r>
              <a:rPr dirty="0" sz="1000" spc="-15">
                <a:latin typeface="PMingLiU"/>
                <a:cs typeface="PMingLiU"/>
              </a:rPr>
              <a:t> </a:t>
            </a:r>
            <a:r>
              <a:rPr dirty="0" sz="1000" spc="-5">
                <a:latin typeface="Arial"/>
                <a:cs typeface="Arial"/>
              </a:rPr>
              <a:t>Yescarta</a:t>
            </a:r>
            <a:r>
              <a:rPr dirty="0" sz="1000" spc="-65">
                <a:latin typeface="Arial"/>
                <a:cs typeface="Arial"/>
              </a:rPr>
              <a:t> </a:t>
            </a:r>
            <a:r>
              <a:rPr dirty="0" sz="1000" spc="5">
                <a:latin typeface="PMingLiU"/>
                <a:cs typeface="PMingLiU"/>
              </a:rPr>
              <a:t>几乎</a:t>
            </a:r>
            <a:r>
              <a:rPr dirty="0" sz="1000" spc="-20">
                <a:latin typeface="PMingLiU"/>
                <a:cs typeface="PMingLiU"/>
              </a:rPr>
              <a:t>延</a:t>
            </a:r>
            <a:r>
              <a:rPr dirty="0" sz="1000" spc="5">
                <a:latin typeface="PMingLiU"/>
                <a:cs typeface="PMingLiU"/>
              </a:rPr>
              <a:t>长一</a:t>
            </a:r>
            <a:r>
              <a:rPr dirty="0" sz="1000" spc="-20">
                <a:latin typeface="PMingLiU"/>
                <a:cs typeface="PMingLiU"/>
              </a:rPr>
              <a:t>倍</a:t>
            </a:r>
            <a:r>
              <a:rPr dirty="0" sz="1000" spc="5">
                <a:latin typeface="PMingLiU"/>
                <a:cs typeface="PMingLiU"/>
              </a:rPr>
              <a:t>，导</a:t>
            </a:r>
            <a:r>
              <a:rPr dirty="0" sz="1000" spc="-20">
                <a:latin typeface="PMingLiU"/>
                <a:cs typeface="PMingLiU"/>
              </a:rPr>
              <a:t>致</a:t>
            </a:r>
            <a:r>
              <a:rPr dirty="0" sz="1000" spc="5">
                <a:latin typeface="PMingLiU"/>
                <a:cs typeface="PMingLiU"/>
              </a:rPr>
              <a:t>患者在 等待输</a:t>
            </a:r>
            <a:r>
              <a:rPr dirty="0" sz="1000" spc="-20">
                <a:latin typeface="PMingLiU"/>
                <a:cs typeface="PMingLiU"/>
              </a:rPr>
              <a:t>注</a:t>
            </a:r>
            <a:r>
              <a:rPr dirty="0" sz="1000" spc="5">
                <a:latin typeface="PMingLiU"/>
                <a:cs typeface="PMingLiU"/>
              </a:rPr>
              <a:t>过程</a:t>
            </a:r>
            <a:r>
              <a:rPr dirty="0" sz="1000" spc="-20">
                <a:latin typeface="PMingLiU"/>
                <a:cs typeface="PMingLiU"/>
              </a:rPr>
              <a:t>中</a:t>
            </a:r>
            <a:r>
              <a:rPr dirty="0" sz="1000" spc="5">
                <a:latin typeface="PMingLiU"/>
                <a:cs typeface="PMingLiU"/>
              </a:rPr>
              <a:t>发生</a:t>
            </a:r>
            <a:r>
              <a:rPr dirty="0" sz="1000" spc="-20">
                <a:latin typeface="PMingLiU"/>
                <a:cs typeface="PMingLiU"/>
              </a:rPr>
              <a:t>进</a:t>
            </a:r>
            <a:r>
              <a:rPr dirty="0" sz="1000" spc="5">
                <a:latin typeface="PMingLiU"/>
                <a:cs typeface="PMingLiU"/>
              </a:rPr>
              <a:t>展。</a:t>
            </a:r>
            <a:r>
              <a:rPr dirty="0" sz="1000" spc="-20">
                <a:latin typeface="PMingLiU"/>
                <a:cs typeface="PMingLiU"/>
              </a:rPr>
              <a:t>由</a:t>
            </a:r>
            <a:r>
              <a:rPr dirty="0" sz="1000" spc="5">
                <a:latin typeface="PMingLiU"/>
                <a:cs typeface="PMingLiU"/>
              </a:rPr>
              <a:t>于制</a:t>
            </a:r>
            <a:r>
              <a:rPr dirty="0" sz="1000" spc="-20">
                <a:latin typeface="PMingLiU"/>
                <a:cs typeface="PMingLiU"/>
              </a:rPr>
              <a:t>备</a:t>
            </a:r>
            <a:r>
              <a:rPr dirty="0" sz="1000" spc="5">
                <a:latin typeface="PMingLiU"/>
                <a:cs typeface="PMingLiU"/>
              </a:rPr>
              <a:t>周期</a:t>
            </a:r>
            <a:r>
              <a:rPr dirty="0" sz="1000" spc="-20">
                <a:latin typeface="PMingLiU"/>
                <a:cs typeface="PMingLiU"/>
              </a:rPr>
              <a:t>长</a:t>
            </a:r>
            <a:r>
              <a:rPr dirty="0" sz="1000" spc="-5">
                <a:latin typeface="PMingLiU"/>
                <a:cs typeface="PMingLiU"/>
              </a:rPr>
              <a:t>，</a:t>
            </a:r>
            <a:r>
              <a:rPr dirty="0" sz="1000" spc="-5">
                <a:latin typeface="Arial"/>
                <a:cs typeface="Arial"/>
              </a:rPr>
              <a:t>BELINDA</a:t>
            </a:r>
            <a:r>
              <a:rPr dirty="0" sz="1000" spc="85">
                <a:latin typeface="Arial"/>
                <a:cs typeface="Arial"/>
              </a:rPr>
              <a:t> </a:t>
            </a:r>
            <a:r>
              <a:rPr dirty="0" sz="1000" spc="5">
                <a:latin typeface="PMingLiU"/>
                <a:cs typeface="PMingLiU"/>
              </a:rPr>
              <a:t>研究中</a:t>
            </a:r>
            <a:r>
              <a:rPr dirty="0" sz="1000" spc="155">
                <a:latin typeface="PMingLiU"/>
                <a:cs typeface="PMingLiU"/>
              </a:rPr>
              <a:t> </a:t>
            </a:r>
            <a:r>
              <a:rPr dirty="0" sz="1000" spc="-5">
                <a:latin typeface="Arial"/>
                <a:cs typeface="Arial"/>
              </a:rPr>
              <a:t>83%</a:t>
            </a:r>
            <a:r>
              <a:rPr dirty="0" sz="1000" spc="5">
                <a:latin typeface="PMingLiU"/>
                <a:cs typeface="PMingLiU"/>
              </a:rPr>
              <a:t>的</a:t>
            </a:r>
            <a:r>
              <a:rPr dirty="0" sz="1000" spc="150">
                <a:latin typeface="PMingLiU"/>
                <a:cs typeface="PMingLiU"/>
              </a:rPr>
              <a:t> </a:t>
            </a:r>
            <a:r>
              <a:rPr dirty="0" sz="1000">
                <a:latin typeface="Arial"/>
                <a:cs typeface="Arial"/>
              </a:rPr>
              <a:t>CAR-T</a:t>
            </a:r>
            <a:r>
              <a:rPr dirty="0" sz="1000" spc="70">
                <a:latin typeface="Arial"/>
                <a:cs typeface="Arial"/>
              </a:rPr>
              <a:t> </a:t>
            </a:r>
            <a:r>
              <a:rPr dirty="0" sz="1000" spc="5">
                <a:latin typeface="PMingLiU"/>
                <a:cs typeface="PMingLiU"/>
              </a:rPr>
              <a:t>治疗组 患者在</a:t>
            </a:r>
            <a:r>
              <a:rPr dirty="0" sz="1000" spc="-20">
                <a:latin typeface="PMingLiU"/>
                <a:cs typeface="PMingLiU"/>
              </a:rPr>
              <a:t>等</a:t>
            </a:r>
            <a:r>
              <a:rPr dirty="0" sz="1000" spc="5">
                <a:latin typeface="PMingLiU"/>
                <a:cs typeface="PMingLiU"/>
              </a:rPr>
              <a:t>待细</a:t>
            </a:r>
            <a:r>
              <a:rPr dirty="0" sz="1000" spc="-20">
                <a:latin typeface="PMingLiU"/>
                <a:cs typeface="PMingLiU"/>
              </a:rPr>
              <a:t>胞</a:t>
            </a:r>
            <a:r>
              <a:rPr dirty="0" sz="1000" spc="5">
                <a:latin typeface="PMingLiU"/>
                <a:cs typeface="PMingLiU"/>
              </a:rPr>
              <a:t>期间</a:t>
            </a:r>
            <a:r>
              <a:rPr dirty="0" sz="1000" spc="-20">
                <a:latin typeface="PMingLiU"/>
                <a:cs typeface="PMingLiU"/>
              </a:rPr>
              <a:t>需</a:t>
            </a:r>
            <a:r>
              <a:rPr dirty="0" sz="1000" spc="5">
                <a:latin typeface="PMingLiU"/>
                <a:cs typeface="PMingLiU"/>
              </a:rPr>
              <a:t>接受</a:t>
            </a:r>
            <a:r>
              <a:rPr dirty="0" sz="1000" spc="-20">
                <a:latin typeface="PMingLiU"/>
                <a:cs typeface="PMingLiU"/>
              </a:rPr>
              <a:t>桥</a:t>
            </a:r>
            <a:r>
              <a:rPr dirty="0" sz="1000" spc="5">
                <a:latin typeface="PMingLiU"/>
                <a:cs typeface="PMingLiU"/>
              </a:rPr>
              <a:t>接治疗</a:t>
            </a:r>
            <a:r>
              <a:rPr dirty="0" sz="1000" spc="160">
                <a:latin typeface="PMingLiU"/>
                <a:cs typeface="PMingLiU"/>
              </a:rPr>
              <a:t> </a:t>
            </a:r>
            <a:r>
              <a:rPr dirty="0" sz="1000" spc="-5">
                <a:latin typeface="Arial"/>
                <a:cs typeface="Arial"/>
              </a:rPr>
              <a:t>(43%</a:t>
            </a:r>
            <a:r>
              <a:rPr dirty="0" sz="1000" spc="-20">
                <a:latin typeface="PMingLiU"/>
                <a:cs typeface="PMingLiU"/>
              </a:rPr>
              <a:t>需</a:t>
            </a:r>
            <a:r>
              <a:rPr dirty="0" sz="1000" spc="5">
                <a:latin typeface="PMingLiU"/>
                <a:cs typeface="PMingLiU"/>
              </a:rPr>
              <a:t>要接</a:t>
            </a:r>
            <a:r>
              <a:rPr dirty="0" sz="1000" spc="-20">
                <a:latin typeface="PMingLiU"/>
                <a:cs typeface="PMingLiU"/>
              </a:rPr>
              <a:t>受</a:t>
            </a:r>
            <a:r>
              <a:rPr dirty="0" sz="1000" spc="5">
                <a:latin typeface="Arial"/>
                <a:cs typeface="Arial"/>
              </a:rPr>
              <a:t>&gt;1</a:t>
            </a:r>
            <a:r>
              <a:rPr dirty="0" sz="1000" spc="-45">
                <a:latin typeface="Arial"/>
                <a:cs typeface="Arial"/>
              </a:rPr>
              <a:t> </a:t>
            </a:r>
            <a:r>
              <a:rPr dirty="0" sz="1000" spc="5">
                <a:latin typeface="PMingLiU"/>
                <a:cs typeface="PMingLiU"/>
              </a:rPr>
              <a:t>个周期的</a:t>
            </a:r>
            <a:r>
              <a:rPr dirty="0" sz="1000" spc="35">
                <a:latin typeface="PMingLiU"/>
                <a:cs typeface="PMingLiU"/>
              </a:rPr>
              <a:t> </a:t>
            </a:r>
            <a:r>
              <a:rPr dirty="0" sz="1000" spc="-5">
                <a:latin typeface="Arial"/>
                <a:cs typeface="Arial"/>
              </a:rPr>
              <a:t>SOC</a:t>
            </a:r>
            <a:r>
              <a:rPr dirty="0" sz="1000" spc="-15">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a:t>
            </a:r>
            <a:r>
              <a:rPr dirty="0" sz="1000" spc="-5">
                <a:latin typeface="Arial"/>
                <a:cs typeface="Arial"/>
              </a:rPr>
              <a:t>12%</a:t>
            </a:r>
            <a:r>
              <a:rPr dirty="0" sz="1000" spc="5">
                <a:latin typeface="PMingLiU"/>
                <a:cs typeface="PMingLiU"/>
              </a:rPr>
              <a:t>需要</a:t>
            </a:r>
            <a:endParaRPr sz="1000">
              <a:latin typeface="PMingLiU"/>
              <a:cs typeface="PMingLiU"/>
            </a:endParaRPr>
          </a:p>
        </p:txBody>
      </p:sp>
      <p:sp>
        <p:nvSpPr>
          <p:cNvPr id="12" name="object 12"/>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3" name="object 13"/>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196205" cy="8739505"/>
          </a:xfrm>
          <a:prstGeom prst="rect">
            <a:avLst/>
          </a:prstGeom>
        </p:spPr>
        <p:txBody>
          <a:bodyPr wrap="square" lIns="0" tIns="13335" rIns="0" bIns="0" rtlCol="0" vert="horz">
            <a:spAutoFit/>
          </a:bodyPr>
          <a:lstStyle/>
          <a:p>
            <a:pPr algn="just" marL="241300" marR="132715">
              <a:lnSpc>
                <a:spcPct val="139400"/>
              </a:lnSpc>
              <a:spcBef>
                <a:spcPts val="105"/>
              </a:spcBef>
            </a:pPr>
            <a:r>
              <a:rPr dirty="0" sz="1000" spc="5">
                <a:latin typeface="PMingLiU"/>
                <a:cs typeface="PMingLiU"/>
              </a:rPr>
              <a:t>接受第</a:t>
            </a:r>
            <a:r>
              <a:rPr dirty="0" sz="1000" spc="-20">
                <a:latin typeface="PMingLiU"/>
                <a:cs typeface="PMingLiU"/>
              </a:rPr>
              <a:t>二</a:t>
            </a:r>
            <a:r>
              <a:rPr dirty="0" sz="1000" spc="5">
                <a:latin typeface="PMingLiU"/>
                <a:cs typeface="PMingLiU"/>
              </a:rPr>
              <a:t>种方</a:t>
            </a:r>
            <a:r>
              <a:rPr dirty="0" sz="1000" spc="-20">
                <a:latin typeface="PMingLiU"/>
                <a:cs typeface="PMingLiU"/>
              </a:rPr>
              <a:t>案</a:t>
            </a:r>
            <a:r>
              <a:rPr dirty="0" sz="1000" spc="5">
                <a:latin typeface="PMingLiU"/>
                <a:cs typeface="PMingLiU"/>
              </a:rPr>
              <a:t>治</a:t>
            </a:r>
            <a:r>
              <a:rPr dirty="0" sz="1000" spc="10">
                <a:latin typeface="PMingLiU"/>
                <a:cs typeface="PMingLiU"/>
              </a:rPr>
              <a:t>疗</a:t>
            </a:r>
            <a:r>
              <a:rPr dirty="0" sz="1000" spc="-10">
                <a:latin typeface="Arial"/>
                <a:cs typeface="Arial"/>
              </a:rPr>
              <a:t>)</a:t>
            </a:r>
            <a:r>
              <a:rPr dirty="0" sz="1000" spc="-10">
                <a:latin typeface="PMingLiU"/>
                <a:cs typeface="PMingLiU"/>
              </a:rPr>
              <a:t>，</a:t>
            </a:r>
            <a:r>
              <a:rPr dirty="0" sz="1000" spc="5">
                <a:latin typeface="PMingLiU"/>
                <a:cs typeface="PMingLiU"/>
              </a:rPr>
              <a:t>相</a:t>
            </a:r>
            <a:r>
              <a:rPr dirty="0" sz="1000" spc="-20">
                <a:latin typeface="PMingLiU"/>
                <a:cs typeface="PMingLiU"/>
              </a:rPr>
              <a:t>比</a:t>
            </a:r>
            <a:r>
              <a:rPr dirty="0" sz="1000" spc="5">
                <a:latin typeface="PMingLiU"/>
                <a:cs typeface="PMingLiU"/>
              </a:rPr>
              <a:t>之下</a:t>
            </a:r>
            <a:r>
              <a:rPr dirty="0" sz="1000" spc="25">
                <a:latin typeface="PMingLiU"/>
                <a:cs typeface="PMingLiU"/>
              </a:rPr>
              <a:t> </a:t>
            </a:r>
            <a:r>
              <a:rPr dirty="0" sz="1000">
                <a:latin typeface="Arial"/>
                <a:cs typeface="Arial"/>
              </a:rPr>
              <a:t>TRANSFORM</a:t>
            </a:r>
            <a:r>
              <a:rPr dirty="0" sz="1000" spc="-10">
                <a:latin typeface="Arial"/>
                <a:cs typeface="Arial"/>
              </a:rPr>
              <a:t> </a:t>
            </a:r>
            <a:r>
              <a:rPr dirty="0" sz="1000" spc="5">
                <a:latin typeface="PMingLiU"/>
                <a:cs typeface="PMingLiU"/>
              </a:rPr>
              <a:t>研</a:t>
            </a:r>
            <a:r>
              <a:rPr dirty="0" sz="1000" spc="-20">
                <a:latin typeface="PMingLiU"/>
                <a:cs typeface="PMingLiU"/>
              </a:rPr>
              <a:t>究仅</a:t>
            </a:r>
            <a:r>
              <a:rPr dirty="0" sz="1000" spc="5">
                <a:latin typeface="PMingLiU"/>
                <a:cs typeface="PMingLiU"/>
              </a:rPr>
              <a:t>允许</a:t>
            </a:r>
            <a:r>
              <a:rPr dirty="0" sz="1000" spc="50">
                <a:latin typeface="PMingLiU"/>
                <a:cs typeface="PMingLiU"/>
              </a:rPr>
              <a:t> </a:t>
            </a:r>
            <a:r>
              <a:rPr dirty="0" sz="1000">
                <a:latin typeface="Arial"/>
                <a:cs typeface="Arial"/>
              </a:rPr>
              <a:t>CAR-T</a:t>
            </a:r>
            <a:r>
              <a:rPr dirty="0" sz="1000" spc="-10">
                <a:latin typeface="Arial"/>
                <a:cs typeface="Arial"/>
              </a:rPr>
              <a:t> </a:t>
            </a:r>
            <a:r>
              <a:rPr dirty="0" sz="1000" spc="-20">
                <a:latin typeface="PMingLiU"/>
                <a:cs typeface="PMingLiU"/>
              </a:rPr>
              <a:t>治</a:t>
            </a:r>
            <a:r>
              <a:rPr dirty="0" sz="1000" spc="5">
                <a:latin typeface="PMingLiU"/>
                <a:cs typeface="PMingLiU"/>
              </a:rPr>
              <a:t>疗</a:t>
            </a:r>
            <a:r>
              <a:rPr dirty="0" sz="1000" spc="-20">
                <a:latin typeface="PMingLiU"/>
                <a:cs typeface="PMingLiU"/>
              </a:rPr>
              <a:t>组</a:t>
            </a:r>
            <a:r>
              <a:rPr dirty="0" sz="1000" spc="5">
                <a:latin typeface="PMingLiU"/>
                <a:cs typeface="PMingLiU"/>
              </a:rPr>
              <a:t>患者</a:t>
            </a:r>
            <a:r>
              <a:rPr dirty="0" sz="1000" spc="-20">
                <a:latin typeface="PMingLiU"/>
                <a:cs typeface="PMingLiU"/>
              </a:rPr>
              <a:t>接</a:t>
            </a:r>
            <a:r>
              <a:rPr dirty="0" sz="1000" spc="5">
                <a:latin typeface="PMingLiU"/>
                <a:cs typeface="PMingLiU"/>
              </a:rPr>
              <a:t>受一 个周期的桥接，而</a:t>
            </a:r>
            <a:r>
              <a:rPr dirty="0" sz="1000" spc="254">
                <a:latin typeface="PMingLiU"/>
                <a:cs typeface="PMingLiU"/>
              </a:rPr>
              <a:t> </a:t>
            </a:r>
            <a:r>
              <a:rPr dirty="0" sz="1000" spc="-5">
                <a:latin typeface="Arial"/>
                <a:cs typeface="Arial"/>
              </a:rPr>
              <a:t>ZUMA-7</a:t>
            </a:r>
            <a:r>
              <a:rPr dirty="0" sz="1000" spc="160">
                <a:latin typeface="Arial"/>
                <a:cs typeface="Arial"/>
              </a:rPr>
              <a:t> </a:t>
            </a:r>
            <a:r>
              <a:rPr dirty="0" sz="1000" spc="5">
                <a:latin typeface="PMingLiU"/>
                <a:cs typeface="PMingLiU"/>
              </a:rPr>
              <a:t>研究不允许进行桥接化</a:t>
            </a:r>
            <a:r>
              <a:rPr dirty="0" sz="1000" spc="-20">
                <a:latin typeface="PMingLiU"/>
                <a:cs typeface="PMingLiU"/>
              </a:rPr>
              <a:t>疗</a:t>
            </a:r>
            <a:r>
              <a:rPr dirty="0" sz="1000" spc="5">
                <a:latin typeface="PMingLiU"/>
                <a:cs typeface="PMingLiU"/>
              </a:rPr>
              <a:t>，仅允许使用皮质类固醇以稳定 疾病。</a:t>
            </a:r>
            <a:r>
              <a:rPr dirty="0" sz="1000" spc="-20">
                <a:latin typeface="PMingLiU"/>
                <a:cs typeface="PMingLiU"/>
              </a:rPr>
              <a:t>综</a:t>
            </a:r>
            <a:r>
              <a:rPr dirty="0" sz="1000" spc="5">
                <a:latin typeface="PMingLiU"/>
                <a:cs typeface="PMingLiU"/>
              </a:rPr>
              <a:t>上</a:t>
            </a:r>
            <a:r>
              <a:rPr dirty="0" sz="1000" spc="-5">
                <a:latin typeface="PMingLiU"/>
                <a:cs typeface="PMingLiU"/>
              </a:rPr>
              <a:t>，</a:t>
            </a:r>
            <a:r>
              <a:rPr dirty="0" sz="1000" spc="-5">
                <a:latin typeface="Arial"/>
                <a:cs typeface="Arial"/>
              </a:rPr>
              <a:t>BELINDA</a:t>
            </a:r>
            <a:r>
              <a:rPr dirty="0" sz="1000" spc="15">
                <a:latin typeface="Arial"/>
                <a:cs typeface="Arial"/>
              </a:rPr>
              <a:t> </a:t>
            </a:r>
            <a:r>
              <a:rPr dirty="0" sz="1000" spc="5">
                <a:latin typeface="PMingLiU"/>
                <a:cs typeface="PMingLiU"/>
              </a:rPr>
              <a:t>研究</a:t>
            </a:r>
            <a:r>
              <a:rPr dirty="0" sz="1000" spc="-20">
                <a:latin typeface="PMingLiU"/>
                <a:cs typeface="PMingLiU"/>
              </a:rPr>
              <a:t>中</a:t>
            </a:r>
            <a:r>
              <a:rPr dirty="0" sz="1000" spc="5">
                <a:latin typeface="PMingLiU"/>
                <a:cs typeface="PMingLiU"/>
              </a:rPr>
              <a:t>接受</a:t>
            </a:r>
            <a:r>
              <a:rPr dirty="0" sz="1000" spc="85">
                <a:latin typeface="PMingLiU"/>
                <a:cs typeface="PMingLiU"/>
              </a:rPr>
              <a:t> </a:t>
            </a:r>
            <a:r>
              <a:rPr dirty="0" sz="1000">
                <a:latin typeface="Arial"/>
                <a:cs typeface="Arial"/>
              </a:rPr>
              <a:t>Kymriah</a:t>
            </a:r>
            <a:r>
              <a:rPr dirty="0" sz="1000" spc="5">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的</a:t>
            </a:r>
            <a:r>
              <a:rPr dirty="0" sz="1000" spc="-20">
                <a:latin typeface="PMingLiU"/>
                <a:cs typeface="PMingLiU"/>
              </a:rPr>
              <a:t>患</a:t>
            </a:r>
            <a:r>
              <a:rPr dirty="0" sz="1000" spc="5">
                <a:latin typeface="PMingLiU"/>
                <a:cs typeface="PMingLiU"/>
              </a:rPr>
              <a:t>者在回</a:t>
            </a:r>
            <a:r>
              <a:rPr dirty="0" sz="1000" spc="-20">
                <a:latin typeface="PMingLiU"/>
                <a:cs typeface="PMingLiU"/>
              </a:rPr>
              <a:t>输</a:t>
            </a:r>
            <a:r>
              <a:rPr dirty="0" sz="1000" spc="5">
                <a:latin typeface="PMingLiU"/>
                <a:cs typeface="PMingLiU"/>
              </a:rPr>
              <a:t>时可</a:t>
            </a:r>
            <a:r>
              <a:rPr dirty="0" sz="1000" spc="-20">
                <a:latin typeface="PMingLiU"/>
                <a:cs typeface="PMingLiU"/>
              </a:rPr>
              <a:t>能</a:t>
            </a:r>
            <a:r>
              <a:rPr dirty="0" sz="1000" spc="5">
                <a:latin typeface="PMingLiU"/>
                <a:cs typeface="PMingLiU"/>
              </a:rPr>
              <a:t>已经</a:t>
            </a:r>
            <a:r>
              <a:rPr dirty="0" sz="1000" spc="-20">
                <a:latin typeface="PMingLiU"/>
                <a:cs typeface="PMingLiU"/>
              </a:rPr>
              <a:t>是</a:t>
            </a:r>
            <a:r>
              <a:rPr dirty="0" sz="1000" spc="5">
                <a:latin typeface="PMingLiU"/>
                <a:cs typeface="PMingLiU"/>
              </a:rPr>
              <a:t>二线</a:t>
            </a:r>
            <a:r>
              <a:rPr dirty="0" sz="1000" spc="-20">
                <a:latin typeface="PMingLiU"/>
                <a:cs typeface="PMingLiU"/>
              </a:rPr>
              <a:t>甚</a:t>
            </a:r>
            <a:r>
              <a:rPr dirty="0" sz="1000" spc="5">
                <a:latin typeface="PMingLiU"/>
                <a:cs typeface="PMingLiU"/>
              </a:rPr>
              <a:t>至 三线治</a:t>
            </a:r>
            <a:r>
              <a:rPr dirty="0" sz="1000" spc="-20">
                <a:latin typeface="PMingLiU"/>
                <a:cs typeface="PMingLiU"/>
              </a:rPr>
              <a:t>疗</a:t>
            </a:r>
            <a:r>
              <a:rPr dirty="0" sz="1000" spc="5">
                <a:latin typeface="PMingLiU"/>
                <a:cs typeface="PMingLiU"/>
              </a:rPr>
              <a:t>后复</a:t>
            </a:r>
            <a:r>
              <a:rPr dirty="0" sz="1000" spc="-20">
                <a:latin typeface="PMingLiU"/>
                <a:cs typeface="PMingLiU"/>
              </a:rPr>
              <a:t>发</a:t>
            </a:r>
            <a:r>
              <a:rPr dirty="0" sz="1000" spc="5">
                <a:latin typeface="PMingLiU"/>
                <a:cs typeface="PMingLiU"/>
              </a:rPr>
              <a:t>，影响</a:t>
            </a:r>
            <a:r>
              <a:rPr dirty="0" sz="1000" spc="250">
                <a:latin typeface="PMingLiU"/>
                <a:cs typeface="PMingLiU"/>
              </a:rPr>
              <a:t>了</a:t>
            </a:r>
            <a:r>
              <a:rPr dirty="0" sz="1000" spc="-5">
                <a:latin typeface="Arial"/>
                <a:cs typeface="Arial"/>
              </a:rPr>
              <a:t>CAT-T</a:t>
            </a:r>
            <a:r>
              <a:rPr dirty="0" sz="1000" spc="-80">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的效</a:t>
            </a:r>
            <a:r>
              <a:rPr dirty="0" sz="1000" spc="-20">
                <a:latin typeface="PMingLiU"/>
                <a:cs typeface="PMingLiU"/>
              </a:rPr>
              <a:t>果</a:t>
            </a:r>
            <a:r>
              <a:rPr dirty="0" sz="1000" spc="5">
                <a:latin typeface="PMingLiU"/>
                <a:cs typeface="PMingLiU"/>
              </a:rPr>
              <a:t>。</a:t>
            </a:r>
            <a:endParaRPr sz="1000">
              <a:latin typeface="PMingLiU"/>
              <a:cs typeface="PMingLiU"/>
            </a:endParaRPr>
          </a:p>
          <a:p>
            <a:pPr algn="just" marL="241300" marR="131445" indent="-228600">
              <a:lnSpc>
                <a:spcPct val="139500"/>
              </a:lnSpc>
              <a:spcBef>
                <a:spcPts val="5"/>
              </a:spcBef>
            </a:pPr>
            <a:r>
              <a:rPr dirty="0" sz="1000" spc="-5">
                <a:latin typeface="Arial"/>
                <a:cs typeface="Arial"/>
              </a:rPr>
              <a:t>2)</a:t>
            </a:r>
            <a:r>
              <a:rPr dirty="0" sz="1000" spc="100">
                <a:latin typeface="Arial"/>
                <a:cs typeface="Arial"/>
              </a:rPr>
              <a:t> </a:t>
            </a:r>
            <a:r>
              <a:rPr dirty="0" sz="1000" b="1">
                <a:latin typeface="Arial"/>
                <a:cs typeface="Arial"/>
              </a:rPr>
              <a:t>BELINDA</a:t>
            </a:r>
            <a:r>
              <a:rPr dirty="0" sz="1000" spc="180" b="1">
                <a:latin typeface="Arial"/>
                <a:cs typeface="Arial"/>
              </a:rPr>
              <a:t> </a:t>
            </a:r>
            <a:r>
              <a:rPr dirty="0" sz="1000" spc="5" b="1">
                <a:latin typeface="Microsoft JhengHei UI"/>
                <a:cs typeface="Microsoft JhengHei UI"/>
              </a:rPr>
              <a:t>研究入组患者更高危，且预</a:t>
            </a:r>
            <a:r>
              <a:rPr dirty="0" sz="1000" spc="-20" b="1">
                <a:latin typeface="Microsoft JhengHei UI"/>
                <a:cs typeface="Microsoft JhengHei UI"/>
              </a:rPr>
              <a:t>后</a:t>
            </a:r>
            <a:r>
              <a:rPr dirty="0" sz="1000" spc="5" b="1">
                <a:latin typeface="Microsoft JhengHei UI"/>
                <a:cs typeface="Microsoft JhengHei UI"/>
              </a:rPr>
              <a:t>更差的亚型</a:t>
            </a:r>
            <a:r>
              <a:rPr dirty="0" sz="1000" spc="-20" b="1">
                <a:latin typeface="Microsoft JhengHei UI"/>
                <a:cs typeface="Microsoft JhengHei UI"/>
              </a:rPr>
              <a:t>占</a:t>
            </a:r>
            <a:r>
              <a:rPr dirty="0" sz="1000" spc="5" b="1">
                <a:latin typeface="Microsoft JhengHei UI"/>
                <a:cs typeface="Microsoft JhengHei UI"/>
              </a:rPr>
              <a:t>比较多</a:t>
            </a:r>
            <a:r>
              <a:rPr dirty="0" sz="1000" spc="10" b="1">
                <a:latin typeface="Microsoft JhengHei UI"/>
                <a:cs typeface="Microsoft JhengHei UI"/>
              </a:rPr>
              <a:t>。</a:t>
            </a:r>
            <a:r>
              <a:rPr dirty="0" sz="1000" spc="-5">
                <a:latin typeface="Arial"/>
                <a:cs typeface="Arial"/>
              </a:rPr>
              <a:t>ZUMA-7</a:t>
            </a:r>
            <a:r>
              <a:rPr dirty="0" sz="1000" spc="155">
                <a:latin typeface="Arial"/>
                <a:cs typeface="Arial"/>
              </a:rPr>
              <a:t> </a:t>
            </a:r>
            <a:r>
              <a:rPr dirty="0" sz="1000" spc="5">
                <a:latin typeface="PMingLiU"/>
                <a:cs typeface="PMingLiU"/>
              </a:rPr>
              <a:t>研究中</a:t>
            </a:r>
            <a:r>
              <a:rPr dirty="0" sz="1000" spc="250">
                <a:latin typeface="PMingLiU"/>
                <a:cs typeface="PMingLiU"/>
              </a:rPr>
              <a:t> </a:t>
            </a:r>
            <a:r>
              <a:rPr dirty="0" sz="1000" spc="-5">
                <a:latin typeface="Arial"/>
                <a:cs typeface="Arial"/>
              </a:rPr>
              <a:t>SOC  </a:t>
            </a:r>
            <a:r>
              <a:rPr dirty="0" sz="1000" spc="5">
                <a:latin typeface="PMingLiU"/>
                <a:cs typeface="PMingLiU"/>
              </a:rPr>
              <a:t>组的</a:t>
            </a:r>
            <a:r>
              <a:rPr dirty="0" sz="1000">
                <a:latin typeface="PMingLiU"/>
                <a:cs typeface="PMingLiU"/>
              </a:rPr>
              <a:t> </a:t>
            </a:r>
            <a:r>
              <a:rPr dirty="0" sz="1000" spc="5">
                <a:latin typeface="Arial"/>
                <a:cs typeface="Arial"/>
              </a:rPr>
              <a:t>mOS</a:t>
            </a:r>
            <a:r>
              <a:rPr dirty="0" sz="1000" spc="-35">
                <a:latin typeface="Arial"/>
                <a:cs typeface="Arial"/>
              </a:rPr>
              <a:t> </a:t>
            </a:r>
            <a:r>
              <a:rPr dirty="0" sz="1000" spc="5">
                <a:latin typeface="PMingLiU"/>
                <a:cs typeface="PMingLiU"/>
              </a:rPr>
              <a:t>最长</a:t>
            </a:r>
            <a:r>
              <a:rPr dirty="0" sz="1000" spc="-20">
                <a:latin typeface="PMingLiU"/>
                <a:cs typeface="PMingLiU"/>
              </a:rPr>
              <a:t>，</a:t>
            </a:r>
            <a:r>
              <a:rPr dirty="0" sz="1000" spc="5">
                <a:latin typeface="PMingLiU"/>
                <a:cs typeface="PMingLiU"/>
              </a:rPr>
              <a:t>为</a:t>
            </a:r>
            <a:r>
              <a:rPr dirty="0" sz="1000" spc="35">
                <a:latin typeface="PMingLiU"/>
                <a:cs typeface="PMingLiU"/>
              </a:rPr>
              <a:t> </a:t>
            </a:r>
            <a:r>
              <a:rPr dirty="0" sz="1000">
                <a:latin typeface="Arial"/>
                <a:cs typeface="Arial"/>
              </a:rPr>
              <a:t>25.7</a:t>
            </a:r>
            <a:r>
              <a:rPr dirty="0" sz="1000" spc="-50">
                <a:latin typeface="Arial"/>
                <a:cs typeface="Arial"/>
              </a:rPr>
              <a:t> </a:t>
            </a:r>
            <a:r>
              <a:rPr dirty="0" sz="1000" spc="5">
                <a:latin typeface="PMingLiU"/>
                <a:cs typeface="PMingLiU"/>
              </a:rPr>
              <a:t>个月</a:t>
            </a:r>
            <a:r>
              <a:rPr dirty="0" sz="1000" spc="-5">
                <a:latin typeface="PMingLiU"/>
                <a:cs typeface="PMingLiU"/>
              </a:rPr>
              <a:t>，</a:t>
            </a:r>
            <a:r>
              <a:rPr dirty="0" sz="1000" spc="-5">
                <a:latin typeface="Arial"/>
                <a:cs typeface="Arial"/>
              </a:rPr>
              <a:t>TRANSFORM</a:t>
            </a:r>
            <a:r>
              <a:rPr dirty="0" sz="1000" spc="-30">
                <a:latin typeface="Arial"/>
                <a:cs typeface="Arial"/>
              </a:rPr>
              <a:t> </a:t>
            </a:r>
            <a:r>
              <a:rPr dirty="0" sz="1000" spc="-20">
                <a:latin typeface="PMingLiU"/>
                <a:cs typeface="PMingLiU"/>
              </a:rPr>
              <a:t>研</a:t>
            </a:r>
            <a:r>
              <a:rPr dirty="0" sz="1000" spc="5">
                <a:latin typeface="PMingLiU"/>
                <a:cs typeface="PMingLiU"/>
              </a:rPr>
              <a:t>究</a:t>
            </a:r>
            <a:r>
              <a:rPr dirty="0" sz="1000" spc="25">
                <a:latin typeface="PMingLiU"/>
                <a:cs typeface="PMingLiU"/>
              </a:rPr>
              <a:t> </a:t>
            </a:r>
            <a:r>
              <a:rPr dirty="0" sz="1000" spc="-5">
                <a:latin typeface="Arial"/>
                <a:cs typeface="Arial"/>
              </a:rPr>
              <a:t>SOC</a:t>
            </a:r>
            <a:r>
              <a:rPr dirty="0" sz="1000" spc="-40">
                <a:latin typeface="Arial"/>
                <a:cs typeface="Arial"/>
              </a:rPr>
              <a:t> </a:t>
            </a:r>
            <a:r>
              <a:rPr dirty="0" sz="1000" spc="5">
                <a:latin typeface="PMingLiU"/>
                <a:cs typeface="PMingLiU"/>
              </a:rPr>
              <a:t>组的 </a:t>
            </a:r>
            <a:r>
              <a:rPr dirty="0" sz="1000" spc="5">
                <a:latin typeface="Arial"/>
                <a:cs typeface="Arial"/>
              </a:rPr>
              <a:t>mOS</a:t>
            </a:r>
            <a:r>
              <a:rPr dirty="0" sz="1000" spc="-40">
                <a:latin typeface="Arial"/>
                <a:cs typeface="Arial"/>
              </a:rPr>
              <a:t> </a:t>
            </a:r>
            <a:r>
              <a:rPr dirty="0" sz="1000" spc="5">
                <a:latin typeface="PMingLiU"/>
                <a:cs typeface="PMingLiU"/>
              </a:rPr>
              <a:t>为</a:t>
            </a:r>
            <a:r>
              <a:rPr dirty="0" sz="1000" spc="35">
                <a:latin typeface="PMingLiU"/>
                <a:cs typeface="PMingLiU"/>
              </a:rPr>
              <a:t> </a:t>
            </a:r>
            <a:r>
              <a:rPr dirty="0" sz="1000">
                <a:latin typeface="Arial"/>
                <a:cs typeface="Arial"/>
              </a:rPr>
              <a:t>16.4</a:t>
            </a:r>
            <a:r>
              <a:rPr dirty="0" sz="1000" spc="-50">
                <a:latin typeface="Arial"/>
                <a:cs typeface="Arial"/>
              </a:rPr>
              <a:t> </a:t>
            </a:r>
            <a:r>
              <a:rPr dirty="0" sz="1000" spc="5">
                <a:latin typeface="PMingLiU"/>
                <a:cs typeface="PMingLiU"/>
              </a:rPr>
              <a:t>个月</a:t>
            </a:r>
            <a:r>
              <a:rPr dirty="0" sz="1000" spc="-20">
                <a:latin typeface="PMingLiU"/>
                <a:cs typeface="PMingLiU"/>
              </a:rPr>
              <a:t>，</a:t>
            </a:r>
            <a:r>
              <a:rPr dirty="0" sz="1000" spc="5">
                <a:latin typeface="PMingLiU"/>
                <a:cs typeface="PMingLiU"/>
              </a:rPr>
              <a:t>相 比之下</a:t>
            </a:r>
            <a:r>
              <a:rPr dirty="0" sz="1000" spc="150">
                <a:latin typeface="PMingLiU"/>
                <a:cs typeface="PMingLiU"/>
              </a:rPr>
              <a:t> </a:t>
            </a:r>
            <a:r>
              <a:rPr dirty="0" sz="1000">
                <a:latin typeface="Arial"/>
                <a:cs typeface="Arial"/>
              </a:rPr>
              <a:t>BELINDA</a:t>
            </a:r>
            <a:r>
              <a:rPr dirty="0" sz="1000" spc="85">
                <a:latin typeface="Arial"/>
                <a:cs typeface="Arial"/>
              </a:rPr>
              <a:t> </a:t>
            </a:r>
            <a:r>
              <a:rPr dirty="0" sz="1000" spc="5">
                <a:latin typeface="PMingLiU"/>
                <a:cs typeface="PMingLiU"/>
              </a:rPr>
              <a:t>研</a:t>
            </a:r>
            <a:r>
              <a:rPr dirty="0" sz="1000" spc="-20">
                <a:latin typeface="PMingLiU"/>
                <a:cs typeface="PMingLiU"/>
              </a:rPr>
              <a:t>究</a:t>
            </a:r>
            <a:r>
              <a:rPr dirty="0" sz="1000" spc="5">
                <a:latin typeface="PMingLiU"/>
                <a:cs typeface="PMingLiU"/>
              </a:rPr>
              <a:t>仅为</a:t>
            </a:r>
            <a:r>
              <a:rPr dirty="0" sz="1000" spc="175">
                <a:latin typeface="PMingLiU"/>
                <a:cs typeface="PMingLiU"/>
              </a:rPr>
              <a:t> </a:t>
            </a:r>
            <a:r>
              <a:rPr dirty="0" sz="1000" spc="-10">
                <a:latin typeface="Arial"/>
                <a:cs typeface="Arial"/>
              </a:rPr>
              <a:t>15.3</a:t>
            </a:r>
            <a:r>
              <a:rPr dirty="0" sz="1000" spc="80">
                <a:latin typeface="Arial"/>
                <a:cs typeface="Arial"/>
              </a:rPr>
              <a:t> </a:t>
            </a:r>
            <a:r>
              <a:rPr dirty="0" sz="1000" spc="5">
                <a:latin typeface="PMingLiU"/>
                <a:cs typeface="PMingLiU"/>
              </a:rPr>
              <a:t>个月，</a:t>
            </a:r>
            <a:r>
              <a:rPr dirty="0" sz="1000" spc="-20">
                <a:latin typeface="PMingLiU"/>
                <a:cs typeface="PMingLiU"/>
              </a:rPr>
              <a:t>表</a:t>
            </a:r>
            <a:r>
              <a:rPr dirty="0" sz="1000" spc="5">
                <a:latin typeface="PMingLiU"/>
                <a:cs typeface="PMingLiU"/>
              </a:rPr>
              <a:t>明</a:t>
            </a:r>
            <a:r>
              <a:rPr dirty="0" sz="1000" spc="175">
                <a:latin typeface="PMingLiU"/>
                <a:cs typeface="PMingLiU"/>
              </a:rPr>
              <a:t> </a:t>
            </a:r>
            <a:r>
              <a:rPr dirty="0" sz="1000" spc="-10">
                <a:latin typeface="Arial"/>
                <a:cs typeface="Arial"/>
              </a:rPr>
              <a:t>BELINDA</a:t>
            </a:r>
            <a:r>
              <a:rPr dirty="0" sz="1000" spc="85">
                <a:latin typeface="Arial"/>
                <a:cs typeface="Arial"/>
              </a:rPr>
              <a:t> </a:t>
            </a:r>
            <a:r>
              <a:rPr dirty="0" sz="1000" spc="5">
                <a:latin typeface="PMingLiU"/>
                <a:cs typeface="PMingLiU"/>
              </a:rPr>
              <a:t>研究中入</a:t>
            </a:r>
            <a:r>
              <a:rPr dirty="0" sz="1000" spc="-20">
                <a:latin typeface="PMingLiU"/>
                <a:cs typeface="PMingLiU"/>
              </a:rPr>
              <a:t>组</a:t>
            </a:r>
            <a:r>
              <a:rPr dirty="0" sz="1000" spc="5">
                <a:latin typeface="PMingLiU"/>
                <a:cs typeface="PMingLiU"/>
              </a:rPr>
              <a:t>患者</a:t>
            </a:r>
            <a:r>
              <a:rPr dirty="0" sz="1000" spc="-20">
                <a:latin typeface="PMingLiU"/>
                <a:cs typeface="PMingLiU"/>
              </a:rPr>
              <a:t>的</a:t>
            </a:r>
            <a:r>
              <a:rPr dirty="0" sz="1000" spc="5">
                <a:latin typeface="PMingLiU"/>
                <a:cs typeface="PMingLiU"/>
              </a:rPr>
              <a:t>基线</a:t>
            </a:r>
            <a:r>
              <a:rPr dirty="0" sz="1000" spc="-20">
                <a:latin typeface="PMingLiU"/>
                <a:cs typeface="PMingLiU"/>
              </a:rPr>
              <a:t>可</a:t>
            </a:r>
            <a:r>
              <a:rPr dirty="0" sz="1000" spc="5">
                <a:latin typeface="PMingLiU"/>
                <a:cs typeface="PMingLiU"/>
              </a:rPr>
              <a:t>能最 差。此</a:t>
            </a:r>
            <a:r>
              <a:rPr dirty="0" sz="1000" spc="-20">
                <a:latin typeface="PMingLiU"/>
                <a:cs typeface="PMingLiU"/>
              </a:rPr>
              <a:t>外</a:t>
            </a:r>
            <a:r>
              <a:rPr dirty="0" sz="1000">
                <a:latin typeface="PMingLiU"/>
                <a:cs typeface="PMingLiU"/>
              </a:rPr>
              <a:t>，</a:t>
            </a:r>
            <a:r>
              <a:rPr dirty="0" sz="1000">
                <a:latin typeface="Arial"/>
                <a:cs typeface="Arial"/>
              </a:rPr>
              <a:t>BELINDA</a:t>
            </a:r>
            <a:r>
              <a:rPr dirty="0" sz="1000" spc="35">
                <a:latin typeface="Arial"/>
                <a:cs typeface="Arial"/>
              </a:rPr>
              <a:t> </a:t>
            </a:r>
            <a:r>
              <a:rPr dirty="0" sz="1000" spc="-20">
                <a:latin typeface="PMingLiU"/>
                <a:cs typeface="PMingLiU"/>
              </a:rPr>
              <a:t>研</a:t>
            </a:r>
            <a:r>
              <a:rPr dirty="0" sz="1000" spc="5">
                <a:latin typeface="PMingLiU"/>
                <a:cs typeface="PMingLiU"/>
              </a:rPr>
              <a:t>究</a:t>
            </a:r>
            <a:r>
              <a:rPr dirty="0" sz="1000" spc="100">
                <a:latin typeface="PMingLiU"/>
                <a:cs typeface="PMingLiU"/>
              </a:rPr>
              <a:t> </a:t>
            </a:r>
            <a:r>
              <a:rPr dirty="0" sz="1000">
                <a:latin typeface="Arial"/>
                <a:cs typeface="Arial"/>
              </a:rPr>
              <a:t>CAR-T</a:t>
            </a:r>
            <a:r>
              <a:rPr dirty="0" sz="1000" spc="40">
                <a:latin typeface="Arial"/>
                <a:cs typeface="Arial"/>
              </a:rPr>
              <a:t> </a:t>
            </a:r>
            <a:r>
              <a:rPr dirty="0" sz="1000" spc="-20">
                <a:latin typeface="PMingLiU"/>
                <a:cs typeface="PMingLiU"/>
              </a:rPr>
              <a:t>治</a:t>
            </a:r>
            <a:r>
              <a:rPr dirty="0" sz="1000" spc="5">
                <a:latin typeface="PMingLiU"/>
                <a:cs typeface="PMingLiU"/>
              </a:rPr>
              <a:t>疗组</a:t>
            </a:r>
            <a:r>
              <a:rPr dirty="0" sz="1000" spc="-20">
                <a:latin typeface="PMingLiU"/>
                <a:cs typeface="PMingLiU"/>
              </a:rPr>
              <a:t>中</a:t>
            </a:r>
            <a:r>
              <a:rPr dirty="0" sz="1000" spc="5">
                <a:latin typeface="PMingLiU"/>
                <a:cs typeface="PMingLiU"/>
              </a:rPr>
              <a:t>，预</a:t>
            </a:r>
            <a:r>
              <a:rPr dirty="0" sz="1000" spc="-20">
                <a:latin typeface="PMingLiU"/>
                <a:cs typeface="PMingLiU"/>
              </a:rPr>
              <a:t>后</a:t>
            </a:r>
            <a:r>
              <a:rPr dirty="0" sz="1000" spc="5">
                <a:latin typeface="PMingLiU"/>
                <a:cs typeface="PMingLiU"/>
              </a:rPr>
              <a:t>更</a:t>
            </a:r>
            <a:r>
              <a:rPr dirty="0" sz="1000" spc="-20">
                <a:latin typeface="PMingLiU"/>
                <a:cs typeface="PMingLiU"/>
              </a:rPr>
              <a:t>差</a:t>
            </a:r>
            <a:r>
              <a:rPr dirty="0" sz="1000" spc="5">
                <a:latin typeface="PMingLiU"/>
                <a:cs typeface="PMingLiU"/>
              </a:rPr>
              <a:t>的</a:t>
            </a:r>
            <a:r>
              <a:rPr dirty="0" sz="1000" spc="100">
                <a:latin typeface="PMingLiU"/>
                <a:cs typeface="PMingLiU"/>
              </a:rPr>
              <a:t> </a:t>
            </a:r>
            <a:r>
              <a:rPr dirty="0" sz="1000">
                <a:latin typeface="Arial"/>
                <a:cs typeface="Arial"/>
              </a:rPr>
              <a:t>ABC</a:t>
            </a:r>
            <a:r>
              <a:rPr dirty="0" sz="1000" spc="25">
                <a:latin typeface="Arial"/>
                <a:cs typeface="Arial"/>
              </a:rPr>
              <a:t> </a:t>
            </a:r>
            <a:r>
              <a:rPr dirty="0" sz="1000" spc="5">
                <a:latin typeface="PMingLiU"/>
                <a:cs typeface="PMingLiU"/>
              </a:rPr>
              <a:t>亚型</a:t>
            </a:r>
            <a:r>
              <a:rPr dirty="0" sz="1000" spc="-20">
                <a:latin typeface="PMingLiU"/>
                <a:cs typeface="PMingLiU"/>
              </a:rPr>
              <a:t>占</a:t>
            </a:r>
            <a:r>
              <a:rPr dirty="0" sz="1000" spc="5">
                <a:latin typeface="PMingLiU"/>
                <a:cs typeface="PMingLiU"/>
              </a:rPr>
              <a:t>比更高</a:t>
            </a:r>
            <a:r>
              <a:rPr dirty="0" sz="1000" spc="155">
                <a:latin typeface="PMingLiU"/>
                <a:cs typeface="PMingLiU"/>
              </a:rPr>
              <a:t> </a:t>
            </a:r>
            <a:r>
              <a:rPr dirty="0" sz="1000" spc="-5">
                <a:latin typeface="Arial"/>
                <a:cs typeface="Arial"/>
              </a:rPr>
              <a:t>(CAR-T  </a:t>
            </a:r>
            <a:r>
              <a:rPr dirty="0" sz="1000" spc="5">
                <a:latin typeface="PMingLiU"/>
                <a:cs typeface="PMingLiU"/>
              </a:rPr>
              <a:t>组</a:t>
            </a:r>
            <a:r>
              <a:rPr dirty="0" sz="1000" spc="25">
                <a:latin typeface="PMingLiU"/>
                <a:cs typeface="PMingLiU"/>
              </a:rPr>
              <a:t> </a:t>
            </a:r>
            <a:r>
              <a:rPr dirty="0" sz="1000" spc="-5">
                <a:latin typeface="Arial"/>
                <a:cs typeface="Arial"/>
              </a:rPr>
              <a:t>32%</a:t>
            </a:r>
            <a:r>
              <a:rPr dirty="0" sz="1000" spc="-5">
                <a:latin typeface="PMingLiU"/>
                <a:cs typeface="PMingLiU"/>
              </a:rPr>
              <a:t>，</a:t>
            </a:r>
            <a:r>
              <a:rPr dirty="0" sz="1000" spc="-5">
                <a:latin typeface="Arial"/>
                <a:cs typeface="Arial"/>
              </a:rPr>
              <a:t>SOC</a:t>
            </a:r>
            <a:r>
              <a:rPr dirty="0" sz="1000" spc="-70">
                <a:latin typeface="Arial"/>
                <a:cs typeface="Arial"/>
              </a:rPr>
              <a:t> </a:t>
            </a:r>
            <a:r>
              <a:rPr dirty="0" sz="1000" spc="5">
                <a:latin typeface="PMingLiU"/>
                <a:cs typeface="PMingLiU"/>
              </a:rPr>
              <a:t>组</a:t>
            </a:r>
            <a:r>
              <a:rPr dirty="0" sz="1000" spc="-20">
                <a:latin typeface="PMingLiU"/>
                <a:cs typeface="PMingLiU"/>
              </a:rPr>
              <a:t> </a:t>
            </a:r>
            <a:r>
              <a:rPr dirty="0" sz="1000" spc="-5">
                <a:latin typeface="Arial"/>
                <a:cs typeface="Arial"/>
              </a:rPr>
              <a:t>26%)</a:t>
            </a:r>
            <a:r>
              <a:rPr dirty="0" sz="1000" spc="-5">
                <a:latin typeface="PMingLiU"/>
                <a:cs typeface="PMingLiU"/>
              </a:rPr>
              <a:t>，</a:t>
            </a:r>
            <a:r>
              <a:rPr dirty="0" sz="1000" spc="5">
                <a:latin typeface="PMingLiU"/>
                <a:cs typeface="PMingLiU"/>
              </a:rPr>
              <a:t>相比之下</a:t>
            </a:r>
            <a:r>
              <a:rPr dirty="0" sz="1000" spc="-45">
                <a:latin typeface="PMingLiU"/>
                <a:cs typeface="PMingLiU"/>
              </a:rPr>
              <a:t> </a:t>
            </a:r>
            <a:r>
              <a:rPr dirty="0" sz="1000">
                <a:latin typeface="Arial"/>
                <a:cs typeface="Arial"/>
              </a:rPr>
              <a:t>ZUMA-7</a:t>
            </a:r>
            <a:r>
              <a:rPr dirty="0" sz="1000" spc="-70">
                <a:latin typeface="Arial"/>
                <a:cs typeface="Arial"/>
              </a:rPr>
              <a:t> </a:t>
            </a:r>
            <a:r>
              <a:rPr dirty="0" sz="1000" spc="-20">
                <a:latin typeface="PMingLiU"/>
                <a:cs typeface="PMingLiU"/>
              </a:rPr>
              <a:t>研</a:t>
            </a:r>
            <a:r>
              <a:rPr dirty="0" sz="1000" spc="5">
                <a:latin typeface="PMingLiU"/>
                <a:cs typeface="PMingLiU"/>
              </a:rPr>
              <a:t>究中</a:t>
            </a:r>
            <a:r>
              <a:rPr dirty="0" sz="1000" spc="-20">
                <a:latin typeface="PMingLiU"/>
                <a:cs typeface="PMingLiU"/>
              </a:rPr>
              <a:t> </a:t>
            </a:r>
            <a:r>
              <a:rPr dirty="0" sz="1000" spc="-5">
                <a:latin typeface="Arial"/>
                <a:cs typeface="Arial"/>
              </a:rPr>
              <a:t>ABC</a:t>
            </a:r>
            <a:r>
              <a:rPr dirty="0" sz="1000" spc="-75">
                <a:latin typeface="Arial"/>
                <a:cs typeface="Arial"/>
              </a:rPr>
              <a:t> </a:t>
            </a:r>
            <a:r>
              <a:rPr dirty="0" sz="1000" spc="5">
                <a:latin typeface="PMingLiU"/>
                <a:cs typeface="PMingLiU"/>
              </a:rPr>
              <a:t>亚型患者仅占</a:t>
            </a:r>
            <a:r>
              <a:rPr dirty="0" sz="1000" spc="-20">
                <a:latin typeface="PMingLiU"/>
                <a:cs typeface="PMingLiU"/>
              </a:rPr>
              <a:t> </a:t>
            </a:r>
            <a:r>
              <a:rPr dirty="0" sz="1000">
                <a:latin typeface="Arial"/>
                <a:cs typeface="Arial"/>
              </a:rPr>
              <a:t>9%</a:t>
            </a:r>
            <a:r>
              <a:rPr dirty="0" sz="1000" spc="-20">
                <a:latin typeface="Arial"/>
                <a:cs typeface="Arial"/>
              </a:rPr>
              <a:t> </a:t>
            </a:r>
            <a:r>
              <a:rPr dirty="0" sz="1000" spc="5">
                <a:latin typeface="PMingLiU"/>
                <a:cs typeface="PMingLiU"/>
              </a:rPr>
              <a:t>。</a:t>
            </a:r>
            <a:endParaRPr sz="1000">
              <a:latin typeface="PMingLiU"/>
              <a:cs typeface="PMingLiU"/>
            </a:endParaRPr>
          </a:p>
          <a:p>
            <a:pPr algn="just" marL="12700" marR="129539">
              <a:lnSpc>
                <a:spcPct val="140000"/>
              </a:lnSpc>
            </a:pPr>
            <a:r>
              <a:rPr dirty="0" sz="1000" spc="5">
                <a:latin typeface="PMingLiU"/>
                <a:cs typeface="PMingLiU"/>
              </a:rPr>
              <a:t>目前，</a:t>
            </a:r>
            <a:r>
              <a:rPr dirty="0" sz="1000" spc="-20">
                <a:latin typeface="PMingLiU"/>
                <a:cs typeface="PMingLiU"/>
              </a:rPr>
              <a:t>为</a:t>
            </a:r>
            <a:r>
              <a:rPr dirty="0" sz="1000" spc="5">
                <a:latin typeface="PMingLiU"/>
                <a:cs typeface="PMingLiU"/>
              </a:rPr>
              <a:t>解决</a:t>
            </a:r>
            <a:r>
              <a:rPr dirty="0" sz="1000" spc="-20">
                <a:latin typeface="PMingLiU"/>
                <a:cs typeface="PMingLiU"/>
              </a:rPr>
              <a:t>生</a:t>
            </a:r>
            <a:r>
              <a:rPr dirty="0" sz="1000" spc="5">
                <a:latin typeface="PMingLiU"/>
                <a:cs typeface="PMingLiU"/>
              </a:rPr>
              <a:t>产周</a:t>
            </a:r>
            <a:r>
              <a:rPr dirty="0" sz="1000" spc="-20">
                <a:latin typeface="PMingLiU"/>
                <a:cs typeface="PMingLiU"/>
              </a:rPr>
              <a:t>期</a:t>
            </a:r>
            <a:r>
              <a:rPr dirty="0" sz="1000" spc="5">
                <a:latin typeface="PMingLiU"/>
                <a:cs typeface="PMingLiU"/>
              </a:rPr>
              <a:t>长的</a:t>
            </a:r>
            <a:r>
              <a:rPr dirty="0" sz="1000" spc="-20">
                <a:latin typeface="PMingLiU"/>
                <a:cs typeface="PMingLiU"/>
              </a:rPr>
              <a:t>问</a:t>
            </a:r>
            <a:r>
              <a:rPr dirty="0" sz="1000" spc="5">
                <a:latin typeface="PMingLiU"/>
                <a:cs typeface="PMingLiU"/>
              </a:rPr>
              <a:t>题</a:t>
            </a:r>
            <a:r>
              <a:rPr dirty="0" sz="1000">
                <a:latin typeface="PMingLiU"/>
                <a:cs typeface="PMingLiU"/>
              </a:rPr>
              <a:t>，</a:t>
            </a:r>
            <a:r>
              <a:rPr dirty="0" sz="1000">
                <a:latin typeface="Arial"/>
                <a:cs typeface="Arial"/>
              </a:rPr>
              <a:t>Novartis</a:t>
            </a:r>
            <a:r>
              <a:rPr dirty="0" sz="1000" spc="-40">
                <a:latin typeface="Arial"/>
                <a:cs typeface="Arial"/>
              </a:rPr>
              <a:t> </a:t>
            </a:r>
            <a:r>
              <a:rPr dirty="0" sz="1000" spc="5">
                <a:latin typeface="PMingLiU"/>
                <a:cs typeface="PMingLiU"/>
              </a:rPr>
              <a:t>已</a:t>
            </a:r>
            <a:r>
              <a:rPr dirty="0" sz="1000" spc="-20">
                <a:latin typeface="PMingLiU"/>
                <a:cs typeface="PMingLiU"/>
              </a:rPr>
              <a:t>经</a:t>
            </a:r>
            <a:r>
              <a:rPr dirty="0" sz="1000" spc="5">
                <a:latin typeface="PMingLiU"/>
                <a:cs typeface="PMingLiU"/>
              </a:rPr>
              <a:t>推出</a:t>
            </a:r>
            <a:r>
              <a:rPr dirty="0" sz="1000" spc="-20">
                <a:latin typeface="PMingLiU"/>
                <a:cs typeface="PMingLiU"/>
              </a:rPr>
              <a:t>了</a:t>
            </a:r>
            <a:r>
              <a:rPr dirty="0" sz="1000" spc="5">
                <a:latin typeface="PMingLiU"/>
                <a:cs typeface="PMingLiU"/>
              </a:rPr>
              <a:t>新一代 </a:t>
            </a:r>
            <a:r>
              <a:rPr dirty="0" sz="1000">
                <a:latin typeface="Arial"/>
                <a:cs typeface="Arial"/>
              </a:rPr>
              <a:t>T-Charge</a:t>
            </a:r>
            <a:r>
              <a:rPr dirty="0" sz="1000" spc="-25">
                <a:latin typeface="Arial"/>
                <a:cs typeface="Arial"/>
              </a:rPr>
              <a:t> </a:t>
            </a:r>
            <a:r>
              <a:rPr dirty="0" sz="1000" spc="5">
                <a:latin typeface="PMingLiU"/>
                <a:cs typeface="PMingLiU"/>
              </a:rPr>
              <a:t>技</a:t>
            </a:r>
            <a:r>
              <a:rPr dirty="0" sz="1000" spc="-20">
                <a:latin typeface="PMingLiU"/>
                <a:cs typeface="PMingLiU"/>
              </a:rPr>
              <a:t>术</a:t>
            </a:r>
            <a:r>
              <a:rPr dirty="0" sz="1000" spc="5">
                <a:latin typeface="PMingLiU"/>
                <a:cs typeface="PMingLiU"/>
              </a:rPr>
              <a:t>，仍</a:t>
            </a:r>
            <a:r>
              <a:rPr dirty="0" sz="1000" spc="-20">
                <a:latin typeface="PMingLiU"/>
                <a:cs typeface="PMingLiU"/>
              </a:rPr>
              <a:t>使</a:t>
            </a:r>
            <a:r>
              <a:rPr dirty="0" sz="1000" spc="5">
                <a:latin typeface="PMingLiU"/>
                <a:cs typeface="PMingLiU"/>
              </a:rPr>
              <a:t>用慢病 毒作为</a:t>
            </a:r>
            <a:r>
              <a:rPr dirty="0" sz="1000" spc="-20">
                <a:latin typeface="PMingLiU"/>
                <a:cs typeface="PMingLiU"/>
              </a:rPr>
              <a:t>转</a:t>
            </a:r>
            <a:r>
              <a:rPr dirty="0" sz="1000" spc="5">
                <a:latin typeface="PMingLiU"/>
                <a:cs typeface="PMingLiU"/>
              </a:rPr>
              <a:t>导，</a:t>
            </a:r>
            <a:r>
              <a:rPr dirty="0" sz="1000" spc="-20">
                <a:latin typeface="PMingLiU"/>
                <a:cs typeface="PMingLiU"/>
              </a:rPr>
              <a:t>可</a:t>
            </a:r>
            <a:r>
              <a:rPr dirty="0" sz="1000" spc="5">
                <a:latin typeface="PMingLiU"/>
                <a:cs typeface="PMingLiU"/>
              </a:rPr>
              <a:t>在</a:t>
            </a:r>
            <a:r>
              <a:rPr dirty="0" sz="1000" spc="35">
                <a:latin typeface="PMingLiU"/>
                <a:cs typeface="PMingLiU"/>
              </a:rPr>
              <a:t> </a:t>
            </a:r>
            <a:r>
              <a:rPr dirty="0" sz="1000" spc="-5">
                <a:latin typeface="Arial"/>
                <a:cs typeface="Arial"/>
              </a:rPr>
              <a:t>24</a:t>
            </a:r>
            <a:r>
              <a:rPr dirty="0" sz="1000" spc="-45">
                <a:latin typeface="Arial"/>
                <a:cs typeface="Arial"/>
              </a:rPr>
              <a:t> </a:t>
            </a:r>
            <a:r>
              <a:rPr dirty="0" sz="1000" spc="5">
                <a:latin typeface="PMingLiU"/>
                <a:cs typeface="PMingLiU"/>
              </a:rPr>
              <a:t>小</a:t>
            </a:r>
            <a:r>
              <a:rPr dirty="0" sz="1000" spc="-20">
                <a:latin typeface="PMingLiU"/>
                <a:cs typeface="PMingLiU"/>
              </a:rPr>
              <a:t>时</a:t>
            </a:r>
            <a:r>
              <a:rPr dirty="0" sz="1000" spc="5">
                <a:latin typeface="PMingLiU"/>
                <a:cs typeface="PMingLiU"/>
              </a:rPr>
              <a:t>内完</a:t>
            </a:r>
            <a:r>
              <a:rPr dirty="0" sz="1000" spc="-20">
                <a:latin typeface="PMingLiU"/>
                <a:cs typeface="PMingLiU"/>
              </a:rPr>
              <a:t>成</a:t>
            </a:r>
            <a:r>
              <a:rPr dirty="0" sz="1000" spc="5">
                <a:latin typeface="PMingLiU"/>
                <a:cs typeface="PMingLiU"/>
              </a:rPr>
              <a:t>自体</a:t>
            </a:r>
            <a:r>
              <a:rPr dirty="0" sz="1000" spc="35">
                <a:latin typeface="PMingLiU"/>
                <a:cs typeface="PMingLiU"/>
              </a:rPr>
              <a:t> </a:t>
            </a:r>
            <a:r>
              <a:rPr dirty="0" sz="1000" spc="-5">
                <a:latin typeface="Arial"/>
                <a:cs typeface="Arial"/>
              </a:rPr>
              <a:t>CAR-T</a:t>
            </a:r>
            <a:r>
              <a:rPr dirty="0" sz="1000" spc="-25">
                <a:latin typeface="Arial"/>
                <a:cs typeface="Arial"/>
              </a:rPr>
              <a:t> </a:t>
            </a:r>
            <a:r>
              <a:rPr dirty="0" sz="1000" spc="5">
                <a:latin typeface="PMingLiU"/>
                <a:cs typeface="PMingLiU"/>
              </a:rPr>
              <a:t>的</a:t>
            </a:r>
            <a:r>
              <a:rPr dirty="0" sz="1000" spc="-20">
                <a:latin typeface="PMingLiU"/>
                <a:cs typeface="PMingLiU"/>
              </a:rPr>
              <a:t>制</a:t>
            </a:r>
            <a:r>
              <a:rPr dirty="0" sz="1000" spc="5">
                <a:latin typeface="PMingLiU"/>
                <a:cs typeface="PMingLiU"/>
              </a:rPr>
              <a:t>备</a:t>
            </a:r>
            <a:r>
              <a:rPr dirty="0" sz="1000" spc="-20">
                <a:latin typeface="PMingLiU"/>
                <a:cs typeface="PMingLiU"/>
              </a:rPr>
              <a:t>。</a:t>
            </a:r>
            <a:r>
              <a:rPr dirty="0" sz="1000" spc="5">
                <a:latin typeface="PMingLiU"/>
                <a:cs typeface="PMingLiU"/>
              </a:rPr>
              <a:t>目前</a:t>
            </a:r>
            <a:r>
              <a:rPr dirty="0" sz="1000" spc="-5">
                <a:latin typeface="PMingLiU"/>
                <a:cs typeface="PMingLiU"/>
              </a:rPr>
              <a:t>，</a:t>
            </a:r>
            <a:r>
              <a:rPr dirty="0" sz="1000" spc="-5">
                <a:latin typeface="Arial"/>
                <a:cs typeface="Arial"/>
              </a:rPr>
              <a:t>T-Charge</a:t>
            </a:r>
            <a:r>
              <a:rPr dirty="0" sz="1000" spc="-45">
                <a:latin typeface="Arial"/>
                <a:cs typeface="Arial"/>
              </a:rPr>
              <a:t> </a:t>
            </a:r>
            <a:r>
              <a:rPr dirty="0" sz="1000" spc="5">
                <a:latin typeface="PMingLiU"/>
                <a:cs typeface="PMingLiU"/>
              </a:rPr>
              <a:t>平台将</a:t>
            </a:r>
            <a:r>
              <a:rPr dirty="0" sz="1000" spc="-20">
                <a:latin typeface="PMingLiU"/>
                <a:cs typeface="PMingLiU"/>
              </a:rPr>
              <a:t>主</a:t>
            </a:r>
            <a:r>
              <a:rPr dirty="0" sz="1000" spc="5">
                <a:latin typeface="PMingLiU"/>
                <a:cs typeface="PMingLiU"/>
              </a:rPr>
              <a:t>要应</a:t>
            </a:r>
            <a:r>
              <a:rPr dirty="0" sz="1000" spc="-20">
                <a:latin typeface="PMingLiU"/>
                <a:cs typeface="PMingLiU"/>
              </a:rPr>
              <a:t>用</a:t>
            </a:r>
            <a:r>
              <a:rPr dirty="0" sz="1000" spc="5">
                <a:latin typeface="PMingLiU"/>
                <a:cs typeface="PMingLiU"/>
              </a:rPr>
              <a:t>于 两种二</a:t>
            </a:r>
            <a:r>
              <a:rPr dirty="0" sz="1000" spc="245">
                <a:latin typeface="PMingLiU"/>
                <a:cs typeface="PMingLiU"/>
              </a:rPr>
              <a:t>代</a:t>
            </a:r>
            <a:r>
              <a:rPr dirty="0" sz="1000">
                <a:latin typeface="Arial"/>
                <a:cs typeface="Arial"/>
              </a:rPr>
              <a:t>CAR-T</a:t>
            </a:r>
            <a:r>
              <a:rPr dirty="0" sz="1000" spc="-85">
                <a:latin typeface="Arial"/>
                <a:cs typeface="Arial"/>
              </a:rPr>
              <a:t> </a:t>
            </a:r>
            <a:r>
              <a:rPr dirty="0" sz="1000" spc="5">
                <a:latin typeface="PMingLiU"/>
                <a:cs typeface="PMingLiU"/>
              </a:rPr>
              <a:t>产</a:t>
            </a:r>
            <a:r>
              <a:rPr dirty="0" sz="1000" spc="245">
                <a:latin typeface="PMingLiU"/>
                <a:cs typeface="PMingLiU"/>
              </a:rPr>
              <a:t>品</a:t>
            </a:r>
            <a:r>
              <a:rPr dirty="0" sz="1000" spc="-5">
                <a:latin typeface="Arial"/>
                <a:cs typeface="Arial"/>
              </a:rPr>
              <a:t>YTB323</a:t>
            </a:r>
            <a:r>
              <a:rPr dirty="0" sz="1000" spc="-70">
                <a:latin typeface="Arial"/>
                <a:cs typeface="Arial"/>
              </a:rPr>
              <a:t> </a:t>
            </a:r>
            <a:r>
              <a:rPr dirty="0" sz="1000" spc="5">
                <a:latin typeface="PMingLiU"/>
                <a:cs typeface="PMingLiU"/>
              </a:rPr>
              <a:t>和</a:t>
            </a:r>
            <a:r>
              <a:rPr dirty="0" sz="1000" spc="-20">
                <a:latin typeface="PMingLiU"/>
                <a:cs typeface="PMingLiU"/>
              </a:rPr>
              <a:t> </a:t>
            </a:r>
            <a:r>
              <a:rPr dirty="0" sz="1000" spc="-5">
                <a:latin typeface="Arial"/>
                <a:cs typeface="Arial"/>
              </a:rPr>
              <a:t>PHE885</a:t>
            </a:r>
            <a:r>
              <a:rPr dirty="0" sz="1000" spc="5">
                <a:latin typeface="PMingLiU"/>
                <a:cs typeface="PMingLiU"/>
              </a:rPr>
              <a:t>。</a:t>
            </a:r>
            <a:endParaRPr sz="1000">
              <a:latin typeface="PMingLiU"/>
              <a:cs typeface="PMingLiU"/>
            </a:endParaRPr>
          </a:p>
          <a:p>
            <a:pPr algn="just" marL="12700" marR="129539">
              <a:lnSpc>
                <a:spcPct val="139500"/>
              </a:lnSpc>
              <a:spcBef>
                <a:spcPts val="585"/>
              </a:spcBef>
            </a:pPr>
            <a:r>
              <a:rPr dirty="0" sz="1000">
                <a:latin typeface="Arial"/>
                <a:cs typeface="Arial"/>
              </a:rPr>
              <a:t>Gilead</a:t>
            </a:r>
            <a:r>
              <a:rPr dirty="0" sz="1000" spc="80">
                <a:latin typeface="Arial"/>
                <a:cs typeface="Arial"/>
              </a:rPr>
              <a:t> </a:t>
            </a:r>
            <a:r>
              <a:rPr dirty="0" sz="1000" spc="-20">
                <a:latin typeface="PMingLiU"/>
                <a:cs typeface="PMingLiU"/>
              </a:rPr>
              <a:t>选</a:t>
            </a:r>
            <a:r>
              <a:rPr dirty="0" sz="1000" spc="5">
                <a:latin typeface="PMingLiU"/>
                <a:cs typeface="PMingLiU"/>
              </a:rPr>
              <a:t>择进</a:t>
            </a:r>
            <a:r>
              <a:rPr dirty="0" sz="1000" spc="-20">
                <a:latin typeface="PMingLiU"/>
                <a:cs typeface="PMingLiU"/>
              </a:rPr>
              <a:t>一</a:t>
            </a:r>
            <a:r>
              <a:rPr dirty="0" sz="1000" spc="5">
                <a:latin typeface="PMingLiU"/>
                <a:cs typeface="PMingLiU"/>
              </a:rPr>
              <a:t>步推</a:t>
            </a:r>
            <a:r>
              <a:rPr dirty="0" sz="1000" spc="-20">
                <a:latin typeface="PMingLiU"/>
                <a:cs typeface="PMingLiU"/>
              </a:rPr>
              <a:t>进</a:t>
            </a:r>
            <a:r>
              <a:rPr dirty="0" sz="1000" spc="5">
                <a:latin typeface="PMingLiU"/>
                <a:cs typeface="PMingLiU"/>
              </a:rPr>
              <a:t>前线</a:t>
            </a:r>
            <a:r>
              <a:rPr dirty="0" sz="1000" spc="-20">
                <a:latin typeface="PMingLiU"/>
                <a:cs typeface="PMingLiU"/>
              </a:rPr>
              <a:t>治</a:t>
            </a:r>
            <a:r>
              <a:rPr dirty="0" sz="1000" spc="5">
                <a:latin typeface="PMingLiU"/>
                <a:cs typeface="PMingLiU"/>
              </a:rPr>
              <a:t>疗</a:t>
            </a:r>
            <a:r>
              <a:rPr dirty="0" sz="1000" spc="10">
                <a:latin typeface="PMingLiU"/>
                <a:cs typeface="PMingLiU"/>
              </a:rPr>
              <a:t>。</a:t>
            </a:r>
            <a:r>
              <a:rPr dirty="0" sz="1000" spc="-5">
                <a:latin typeface="Arial"/>
                <a:cs typeface="Arial"/>
              </a:rPr>
              <a:t>ZUMA-12</a:t>
            </a:r>
            <a:r>
              <a:rPr dirty="0" sz="1000" spc="75">
                <a:latin typeface="Arial"/>
                <a:cs typeface="Arial"/>
              </a:rPr>
              <a:t> </a:t>
            </a:r>
            <a:r>
              <a:rPr dirty="0" sz="1000" spc="-20">
                <a:latin typeface="PMingLiU"/>
                <a:cs typeface="PMingLiU"/>
              </a:rPr>
              <a:t>研</a:t>
            </a:r>
            <a:r>
              <a:rPr dirty="0" sz="1000" spc="5">
                <a:latin typeface="PMingLiU"/>
                <a:cs typeface="PMingLiU"/>
              </a:rPr>
              <a:t>究探</a:t>
            </a:r>
            <a:r>
              <a:rPr dirty="0" sz="1000" spc="-20">
                <a:latin typeface="PMingLiU"/>
                <a:cs typeface="PMingLiU"/>
              </a:rPr>
              <a:t>索</a:t>
            </a:r>
            <a:r>
              <a:rPr dirty="0" sz="1000" spc="5">
                <a:latin typeface="PMingLiU"/>
                <a:cs typeface="PMingLiU"/>
              </a:rPr>
              <a:t>了一线</a:t>
            </a:r>
            <a:r>
              <a:rPr dirty="0" sz="1000" spc="-20">
                <a:latin typeface="PMingLiU"/>
                <a:cs typeface="PMingLiU"/>
              </a:rPr>
              <a:t>使</a:t>
            </a:r>
            <a:r>
              <a:rPr dirty="0" sz="1000" spc="5">
                <a:latin typeface="PMingLiU"/>
                <a:cs typeface="PMingLiU"/>
              </a:rPr>
              <a:t>用</a:t>
            </a:r>
            <a:r>
              <a:rPr dirty="0" sz="1000" spc="160">
                <a:latin typeface="PMingLiU"/>
                <a:cs typeface="PMingLiU"/>
              </a:rPr>
              <a:t> </a:t>
            </a:r>
            <a:r>
              <a:rPr dirty="0" sz="1000" spc="-5">
                <a:latin typeface="Arial"/>
                <a:cs typeface="Arial"/>
              </a:rPr>
              <a:t>CAR-T</a:t>
            </a:r>
            <a:r>
              <a:rPr dirty="0" sz="1000" spc="95">
                <a:latin typeface="Arial"/>
                <a:cs typeface="Arial"/>
              </a:rPr>
              <a:t> </a:t>
            </a:r>
            <a:r>
              <a:rPr dirty="0" sz="1000" spc="-20">
                <a:latin typeface="PMingLiU"/>
                <a:cs typeface="PMingLiU"/>
              </a:rPr>
              <a:t>治</a:t>
            </a:r>
            <a:r>
              <a:rPr dirty="0" sz="1000" spc="5">
                <a:latin typeface="PMingLiU"/>
                <a:cs typeface="PMingLiU"/>
              </a:rPr>
              <a:t>疗的</a:t>
            </a:r>
            <a:r>
              <a:rPr dirty="0" sz="1000" spc="-20">
                <a:latin typeface="PMingLiU"/>
                <a:cs typeface="PMingLiU"/>
              </a:rPr>
              <a:t>可</a:t>
            </a:r>
            <a:r>
              <a:rPr dirty="0" sz="1000" spc="5">
                <a:latin typeface="PMingLiU"/>
                <a:cs typeface="PMingLiU"/>
              </a:rPr>
              <a:t>行性，  高危</a:t>
            </a:r>
            <a:r>
              <a:rPr dirty="0" sz="1000" spc="25">
                <a:latin typeface="PMingLiU"/>
                <a:cs typeface="PMingLiU"/>
              </a:rPr>
              <a:t> </a:t>
            </a:r>
            <a:r>
              <a:rPr dirty="0" sz="1000" spc="-5">
                <a:latin typeface="Arial"/>
                <a:cs typeface="Arial"/>
              </a:rPr>
              <a:t>LBCL</a:t>
            </a:r>
            <a:r>
              <a:rPr dirty="0" sz="1000" spc="-20">
                <a:latin typeface="Arial"/>
                <a:cs typeface="Arial"/>
              </a:rPr>
              <a:t> </a:t>
            </a:r>
            <a:r>
              <a:rPr dirty="0" sz="1000" spc="5">
                <a:latin typeface="PMingLiU"/>
                <a:cs typeface="PMingLiU"/>
              </a:rPr>
              <a:t>患者在接受</a:t>
            </a:r>
            <a:r>
              <a:rPr dirty="0" sz="1000" spc="35">
                <a:latin typeface="PMingLiU"/>
                <a:cs typeface="PMingLiU"/>
              </a:rPr>
              <a:t> </a:t>
            </a:r>
            <a:r>
              <a:rPr dirty="0" sz="1000">
                <a:latin typeface="Arial"/>
                <a:cs typeface="Arial"/>
              </a:rPr>
              <a:t>2</a:t>
            </a:r>
            <a:r>
              <a:rPr dirty="0" sz="1000" spc="-45">
                <a:latin typeface="Arial"/>
                <a:cs typeface="Arial"/>
              </a:rPr>
              <a:t> </a:t>
            </a:r>
            <a:r>
              <a:rPr dirty="0" sz="1000" spc="5">
                <a:latin typeface="PMingLiU"/>
                <a:cs typeface="PMingLiU"/>
              </a:rPr>
              <a:t>个周</a:t>
            </a:r>
            <a:r>
              <a:rPr dirty="0" sz="1000" spc="-20">
                <a:latin typeface="PMingLiU"/>
                <a:cs typeface="PMingLiU"/>
              </a:rPr>
              <a:t>期</a:t>
            </a:r>
            <a:r>
              <a:rPr dirty="0" sz="1000" spc="5">
                <a:latin typeface="PMingLiU"/>
                <a:cs typeface="PMingLiU"/>
              </a:rPr>
              <a:t>利妥</a:t>
            </a:r>
            <a:r>
              <a:rPr dirty="0" sz="1000" spc="-20">
                <a:latin typeface="PMingLiU"/>
                <a:cs typeface="PMingLiU"/>
              </a:rPr>
              <a:t>昔</a:t>
            </a:r>
            <a:r>
              <a:rPr dirty="0" sz="1000" spc="5">
                <a:latin typeface="PMingLiU"/>
                <a:cs typeface="PMingLiU"/>
              </a:rPr>
              <a:t>单抗</a:t>
            </a:r>
            <a:r>
              <a:rPr dirty="0" sz="1000" spc="-20">
                <a:latin typeface="PMingLiU"/>
                <a:cs typeface="PMingLiU"/>
              </a:rPr>
              <a:t>联</a:t>
            </a:r>
            <a:r>
              <a:rPr dirty="0" sz="1000" spc="5">
                <a:latin typeface="PMingLiU"/>
                <a:cs typeface="PMingLiU"/>
              </a:rPr>
              <a:t>合含</a:t>
            </a:r>
            <a:r>
              <a:rPr dirty="0" sz="1000" spc="-20">
                <a:latin typeface="PMingLiU"/>
                <a:cs typeface="PMingLiU"/>
              </a:rPr>
              <a:t>蒽环</a:t>
            </a:r>
            <a:r>
              <a:rPr dirty="0" sz="1000" spc="5">
                <a:latin typeface="PMingLiU"/>
                <a:cs typeface="PMingLiU"/>
              </a:rPr>
              <a:t>类药物</a:t>
            </a:r>
            <a:r>
              <a:rPr dirty="0" sz="1000" spc="-20">
                <a:latin typeface="PMingLiU"/>
                <a:cs typeface="PMingLiU"/>
              </a:rPr>
              <a:t>化</a:t>
            </a:r>
            <a:r>
              <a:rPr dirty="0" sz="1000" spc="5">
                <a:latin typeface="PMingLiU"/>
                <a:cs typeface="PMingLiU"/>
              </a:rPr>
              <a:t>疗后，如</a:t>
            </a:r>
            <a:r>
              <a:rPr dirty="0" sz="1000" spc="15">
                <a:latin typeface="PMingLiU"/>
                <a:cs typeface="PMingLiU"/>
              </a:rPr>
              <a:t> </a:t>
            </a:r>
            <a:r>
              <a:rPr dirty="0" sz="1000">
                <a:latin typeface="Arial"/>
                <a:cs typeface="Arial"/>
              </a:rPr>
              <a:t>PET</a:t>
            </a:r>
            <a:r>
              <a:rPr dirty="0" sz="1000" spc="-25">
                <a:latin typeface="Arial"/>
                <a:cs typeface="Arial"/>
              </a:rPr>
              <a:t> </a:t>
            </a:r>
            <a:r>
              <a:rPr dirty="0" sz="1000" spc="5">
                <a:latin typeface="PMingLiU"/>
                <a:cs typeface="PMingLiU"/>
              </a:rPr>
              <a:t>仍为</a:t>
            </a:r>
            <a:r>
              <a:rPr dirty="0" sz="1000" spc="-20">
                <a:latin typeface="PMingLiU"/>
                <a:cs typeface="PMingLiU"/>
              </a:rPr>
              <a:t>阳</a:t>
            </a:r>
            <a:r>
              <a:rPr dirty="0" sz="1000" spc="5">
                <a:latin typeface="PMingLiU"/>
                <a:cs typeface="PMingLiU"/>
              </a:rPr>
              <a:t>性，  即给予</a:t>
            </a:r>
            <a:r>
              <a:rPr dirty="0" sz="1000" spc="50">
                <a:latin typeface="PMingLiU"/>
                <a:cs typeface="PMingLiU"/>
              </a:rPr>
              <a:t> </a:t>
            </a:r>
            <a:r>
              <a:rPr dirty="0" sz="1000" spc="-5">
                <a:latin typeface="Arial"/>
                <a:cs typeface="Arial"/>
              </a:rPr>
              <a:t>CAR-T </a:t>
            </a:r>
            <a:r>
              <a:rPr dirty="0" sz="1000" spc="5">
                <a:latin typeface="PMingLiU"/>
                <a:cs typeface="PMingLiU"/>
              </a:rPr>
              <a:t>治</a:t>
            </a:r>
            <a:r>
              <a:rPr dirty="0" sz="1000" spc="-20">
                <a:latin typeface="PMingLiU"/>
                <a:cs typeface="PMingLiU"/>
              </a:rPr>
              <a:t>疗</a:t>
            </a:r>
            <a:r>
              <a:rPr dirty="0" sz="1000" spc="5">
                <a:latin typeface="PMingLiU"/>
                <a:cs typeface="PMingLiU"/>
              </a:rPr>
              <a:t>。</a:t>
            </a:r>
            <a:r>
              <a:rPr dirty="0" sz="1000" spc="-5">
                <a:latin typeface="Arial"/>
                <a:cs typeface="Arial"/>
              </a:rPr>
              <a:t>ZUMA-12</a:t>
            </a:r>
            <a:r>
              <a:rPr dirty="0" sz="1000" spc="-20">
                <a:latin typeface="Arial"/>
                <a:cs typeface="Arial"/>
              </a:rPr>
              <a:t> </a:t>
            </a:r>
            <a:r>
              <a:rPr dirty="0" sz="1000" spc="5">
                <a:latin typeface="PMingLiU"/>
                <a:cs typeface="PMingLiU"/>
              </a:rPr>
              <a:t>纳入</a:t>
            </a:r>
            <a:r>
              <a:rPr dirty="0" sz="1000" spc="60">
                <a:latin typeface="PMingLiU"/>
                <a:cs typeface="PMingLiU"/>
              </a:rPr>
              <a:t> </a:t>
            </a:r>
            <a:r>
              <a:rPr dirty="0" sz="1000" spc="-5">
                <a:latin typeface="Arial"/>
                <a:cs typeface="Arial"/>
              </a:rPr>
              <a:t>37</a:t>
            </a:r>
            <a:r>
              <a:rPr dirty="0" sz="1000" spc="-20">
                <a:latin typeface="Arial"/>
                <a:cs typeface="Arial"/>
              </a:rPr>
              <a:t> </a:t>
            </a:r>
            <a:r>
              <a:rPr dirty="0" sz="1000" spc="5">
                <a:latin typeface="PMingLiU"/>
                <a:cs typeface="PMingLiU"/>
              </a:rPr>
              <a:t>例</a:t>
            </a:r>
            <a:r>
              <a:rPr dirty="0" sz="1000" spc="-20">
                <a:latin typeface="PMingLiU"/>
                <a:cs typeface="PMingLiU"/>
              </a:rPr>
              <a:t>患</a:t>
            </a:r>
            <a:r>
              <a:rPr dirty="0" sz="1000" spc="5">
                <a:latin typeface="PMingLiU"/>
                <a:cs typeface="PMingLiU"/>
              </a:rPr>
              <a:t>者</a:t>
            </a:r>
            <a:r>
              <a:rPr dirty="0" sz="1000" spc="-5">
                <a:latin typeface="PMingLiU"/>
                <a:cs typeface="PMingLiU"/>
              </a:rPr>
              <a:t>，</a:t>
            </a:r>
            <a:r>
              <a:rPr dirty="0" sz="1000" spc="-5">
                <a:latin typeface="Arial"/>
                <a:cs typeface="Arial"/>
              </a:rPr>
              <a:t>ORR</a:t>
            </a:r>
            <a:r>
              <a:rPr dirty="0" sz="1000" spc="-20">
                <a:latin typeface="Arial"/>
                <a:cs typeface="Arial"/>
              </a:rPr>
              <a:t> </a:t>
            </a:r>
            <a:r>
              <a:rPr dirty="0" sz="1000" spc="5">
                <a:latin typeface="PMingLiU"/>
                <a:cs typeface="PMingLiU"/>
              </a:rPr>
              <a:t>达</a:t>
            </a:r>
            <a:r>
              <a:rPr dirty="0" sz="1000" spc="50">
                <a:latin typeface="PMingLiU"/>
                <a:cs typeface="PMingLiU"/>
              </a:rPr>
              <a:t> </a:t>
            </a:r>
            <a:r>
              <a:rPr dirty="0" sz="1000" spc="-5">
                <a:latin typeface="Arial"/>
                <a:cs typeface="Arial"/>
              </a:rPr>
              <a:t>89%</a:t>
            </a:r>
            <a:r>
              <a:rPr dirty="0" sz="1000" spc="-5">
                <a:latin typeface="PMingLiU"/>
                <a:cs typeface="PMingLiU"/>
              </a:rPr>
              <a:t>，</a:t>
            </a:r>
            <a:r>
              <a:rPr dirty="0" sz="1000" spc="-5">
                <a:latin typeface="Arial"/>
                <a:cs typeface="Arial"/>
              </a:rPr>
              <a:t>CR</a:t>
            </a:r>
            <a:r>
              <a:rPr dirty="0" sz="1000" spc="-20">
                <a:latin typeface="Arial"/>
                <a:cs typeface="Arial"/>
              </a:rPr>
              <a:t> </a:t>
            </a:r>
            <a:r>
              <a:rPr dirty="0" sz="1000" spc="5">
                <a:latin typeface="PMingLiU"/>
                <a:cs typeface="PMingLiU"/>
              </a:rPr>
              <a:t>比例达</a:t>
            </a:r>
            <a:r>
              <a:rPr dirty="0" sz="1000" spc="60">
                <a:latin typeface="PMingLiU"/>
                <a:cs typeface="PMingLiU"/>
              </a:rPr>
              <a:t> </a:t>
            </a:r>
            <a:r>
              <a:rPr dirty="0" sz="1000" spc="-5">
                <a:latin typeface="Arial"/>
                <a:cs typeface="Arial"/>
              </a:rPr>
              <a:t>78%</a:t>
            </a:r>
            <a:r>
              <a:rPr dirty="0" sz="1000" spc="-20">
                <a:latin typeface="PMingLiU"/>
                <a:cs typeface="PMingLiU"/>
              </a:rPr>
              <a:t>。</a:t>
            </a:r>
            <a:r>
              <a:rPr dirty="0" sz="1000" spc="5">
                <a:latin typeface="PMingLiU"/>
                <a:cs typeface="PMingLiU"/>
              </a:rPr>
              <a:t>中位随 访</a:t>
            </a:r>
            <a:r>
              <a:rPr dirty="0" sz="1000" spc="100">
                <a:latin typeface="PMingLiU"/>
                <a:cs typeface="PMingLiU"/>
              </a:rPr>
              <a:t> </a:t>
            </a:r>
            <a:r>
              <a:rPr dirty="0" sz="1000">
                <a:latin typeface="Arial"/>
                <a:cs typeface="Arial"/>
              </a:rPr>
              <a:t>15.9</a:t>
            </a:r>
            <a:r>
              <a:rPr dirty="0" sz="1000" spc="25">
                <a:latin typeface="Arial"/>
                <a:cs typeface="Arial"/>
              </a:rPr>
              <a:t> </a:t>
            </a:r>
            <a:r>
              <a:rPr dirty="0" sz="1000" spc="5">
                <a:latin typeface="PMingLiU"/>
                <a:cs typeface="PMingLiU"/>
              </a:rPr>
              <a:t>个月</a:t>
            </a:r>
            <a:r>
              <a:rPr dirty="0" sz="1000" spc="-5">
                <a:latin typeface="PMingLiU"/>
                <a:cs typeface="PMingLiU"/>
              </a:rPr>
              <a:t>，</a:t>
            </a:r>
            <a:r>
              <a:rPr dirty="0" sz="1000" spc="-5">
                <a:latin typeface="Arial"/>
                <a:cs typeface="Arial"/>
              </a:rPr>
              <a:t>mDOR/</a:t>
            </a:r>
            <a:r>
              <a:rPr dirty="0" sz="1000" spc="114">
                <a:latin typeface="Arial"/>
                <a:cs typeface="Arial"/>
              </a:rPr>
              <a:t> </a:t>
            </a:r>
            <a:r>
              <a:rPr dirty="0" sz="1000">
                <a:latin typeface="Arial"/>
                <a:cs typeface="Arial"/>
              </a:rPr>
              <a:t>mEFS/</a:t>
            </a:r>
            <a:r>
              <a:rPr dirty="0" sz="1000" spc="135">
                <a:latin typeface="Arial"/>
                <a:cs typeface="Arial"/>
              </a:rPr>
              <a:t> </a:t>
            </a:r>
            <a:r>
              <a:rPr dirty="0" sz="1000" spc="5">
                <a:latin typeface="Arial"/>
                <a:cs typeface="Arial"/>
              </a:rPr>
              <a:t>mPFS</a:t>
            </a:r>
            <a:r>
              <a:rPr dirty="0" sz="1000" spc="20">
                <a:latin typeface="Arial"/>
                <a:cs typeface="Arial"/>
              </a:rPr>
              <a:t> </a:t>
            </a:r>
            <a:r>
              <a:rPr dirty="0" sz="1000" spc="5">
                <a:latin typeface="PMingLiU"/>
                <a:cs typeface="PMingLiU"/>
              </a:rPr>
              <a:t>均未</a:t>
            </a:r>
            <a:r>
              <a:rPr dirty="0" sz="1000" spc="-20">
                <a:latin typeface="PMingLiU"/>
                <a:cs typeface="PMingLiU"/>
              </a:rPr>
              <a:t>达</a:t>
            </a:r>
            <a:r>
              <a:rPr dirty="0" sz="1000" spc="5">
                <a:latin typeface="PMingLiU"/>
                <a:cs typeface="PMingLiU"/>
              </a:rPr>
              <a:t>到</a:t>
            </a:r>
            <a:r>
              <a:rPr dirty="0" sz="1000">
                <a:latin typeface="PMingLiU"/>
                <a:cs typeface="PMingLiU"/>
              </a:rPr>
              <a:t>，</a:t>
            </a:r>
            <a:r>
              <a:rPr dirty="0" sz="1000">
                <a:latin typeface="Arial"/>
                <a:cs typeface="Arial"/>
              </a:rPr>
              <a:t>12</a:t>
            </a:r>
            <a:r>
              <a:rPr dirty="0" sz="1000" spc="30">
                <a:latin typeface="Arial"/>
                <a:cs typeface="Arial"/>
              </a:rPr>
              <a:t> </a:t>
            </a:r>
            <a:r>
              <a:rPr dirty="0" sz="1000" spc="-20">
                <a:latin typeface="PMingLiU"/>
                <a:cs typeface="PMingLiU"/>
              </a:rPr>
              <a:t>个</a:t>
            </a:r>
            <a:r>
              <a:rPr dirty="0" sz="1000" spc="5">
                <a:latin typeface="PMingLiU"/>
                <a:cs typeface="PMingLiU"/>
              </a:rPr>
              <a:t>月</a:t>
            </a:r>
            <a:r>
              <a:rPr dirty="0" sz="1000" spc="100">
                <a:latin typeface="PMingLiU"/>
                <a:cs typeface="PMingLiU"/>
              </a:rPr>
              <a:t> </a:t>
            </a:r>
            <a:r>
              <a:rPr dirty="0" sz="1000">
                <a:latin typeface="Arial"/>
                <a:cs typeface="Arial"/>
              </a:rPr>
              <a:t>DOR/</a:t>
            </a:r>
            <a:r>
              <a:rPr dirty="0" sz="1000" spc="135">
                <a:latin typeface="Arial"/>
                <a:cs typeface="Arial"/>
              </a:rPr>
              <a:t> </a:t>
            </a:r>
            <a:r>
              <a:rPr dirty="0" sz="1000" spc="-5">
                <a:latin typeface="Arial"/>
                <a:cs typeface="Arial"/>
              </a:rPr>
              <a:t>EFS/</a:t>
            </a:r>
            <a:r>
              <a:rPr dirty="0" sz="1000" spc="140">
                <a:latin typeface="Arial"/>
                <a:cs typeface="Arial"/>
              </a:rPr>
              <a:t> </a:t>
            </a:r>
            <a:r>
              <a:rPr dirty="0" sz="1000" spc="-5">
                <a:latin typeface="Arial"/>
                <a:cs typeface="Arial"/>
              </a:rPr>
              <a:t>PFS/</a:t>
            </a:r>
            <a:r>
              <a:rPr dirty="0" sz="1000" spc="110">
                <a:latin typeface="Arial"/>
                <a:cs typeface="Arial"/>
              </a:rPr>
              <a:t> </a:t>
            </a:r>
            <a:r>
              <a:rPr dirty="0" sz="1000" spc="5">
                <a:latin typeface="Arial"/>
                <a:cs typeface="Arial"/>
              </a:rPr>
              <a:t>OS</a:t>
            </a:r>
            <a:r>
              <a:rPr dirty="0" sz="1000" spc="45">
                <a:latin typeface="Arial"/>
                <a:cs typeface="Arial"/>
              </a:rPr>
              <a:t> </a:t>
            </a:r>
            <a:r>
              <a:rPr dirty="0" sz="1000" spc="5">
                <a:latin typeface="PMingLiU"/>
                <a:cs typeface="PMingLiU"/>
              </a:rPr>
              <a:t>率</a:t>
            </a:r>
            <a:r>
              <a:rPr dirty="0" sz="1000" spc="-20">
                <a:latin typeface="PMingLiU"/>
                <a:cs typeface="PMingLiU"/>
              </a:rPr>
              <a:t>分</a:t>
            </a:r>
            <a:r>
              <a:rPr dirty="0" sz="1000" spc="5">
                <a:latin typeface="PMingLiU"/>
                <a:cs typeface="PMingLiU"/>
              </a:rPr>
              <a:t>别为 </a:t>
            </a:r>
            <a:r>
              <a:rPr dirty="0" sz="1000" spc="-5">
                <a:latin typeface="Arial"/>
                <a:cs typeface="Arial"/>
              </a:rPr>
              <a:t>80.8%/</a:t>
            </a:r>
            <a:r>
              <a:rPr dirty="0" sz="1000" spc="15">
                <a:latin typeface="Arial"/>
                <a:cs typeface="Arial"/>
              </a:rPr>
              <a:t> </a:t>
            </a:r>
            <a:r>
              <a:rPr dirty="0" sz="1000" spc="-5">
                <a:latin typeface="Arial"/>
                <a:cs typeface="Arial"/>
              </a:rPr>
              <a:t>72.5%/</a:t>
            </a:r>
            <a:r>
              <a:rPr dirty="0" sz="1000" spc="20">
                <a:latin typeface="Arial"/>
                <a:cs typeface="Arial"/>
              </a:rPr>
              <a:t> </a:t>
            </a:r>
            <a:r>
              <a:rPr dirty="0" sz="1000" spc="-10">
                <a:latin typeface="Arial"/>
                <a:cs typeface="Arial"/>
              </a:rPr>
              <a:t>74.6%/</a:t>
            </a:r>
            <a:r>
              <a:rPr dirty="0" sz="1000" spc="20">
                <a:latin typeface="Arial"/>
                <a:cs typeface="Arial"/>
              </a:rPr>
              <a:t> </a:t>
            </a:r>
            <a:r>
              <a:rPr dirty="0" sz="1000" spc="-5">
                <a:latin typeface="Arial"/>
                <a:cs typeface="Arial"/>
              </a:rPr>
              <a:t>90.6%</a:t>
            </a:r>
            <a:r>
              <a:rPr dirty="0" sz="1000" spc="-20">
                <a:latin typeface="PMingLiU"/>
                <a:cs typeface="PMingLiU"/>
              </a:rPr>
              <a:t>。</a:t>
            </a:r>
            <a:r>
              <a:rPr dirty="0" sz="1000" spc="5">
                <a:latin typeface="PMingLiU"/>
                <a:cs typeface="PMingLiU"/>
              </a:rPr>
              <a:t>未</a:t>
            </a:r>
            <a:r>
              <a:rPr dirty="0" sz="1000" spc="245">
                <a:latin typeface="PMingLiU"/>
                <a:cs typeface="PMingLiU"/>
              </a:rPr>
              <a:t>来</a:t>
            </a:r>
            <a:r>
              <a:rPr dirty="0" sz="1000" spc="-5">
                <a:latin typeface="Arial"/>
                <a:cs typeface="Arial"/>
              </a:rPr>
              <a:t>CD19</a:t>
            </a:r>
            <a:r>
              <a:rPr dirty="0" sz="1000" spc="5">
                <a:latin typeface="Arial"/>
                <a:cs typeface="Arial"/>
              </a:rPr>
              <a:t> </a:t>
            </a:r>
            <a:r>
              <a:rPr dirty="0" sz="1000">
                <a:latin typeface="Arial"/>
                <a:cs typeface="Arial"/>
              </a:rPr>
              <a:t>CAR-T</a:t>
            </a:r>
            <a:r>
              <a:rPr dirty="0" sz="1000" spc="-50">
                <a:latin typeface="Arial"/>
                <a:cs typeface="Arial"/>
              </a:rPr>
              <a:t> </a:t>
            </a:r>
            <a:r>
              <a:rPr dirty="0" sz="1000" spc="-20">
                <a:latin typeface="PMingLiU"/>
                <a:cs typeface="PMingLiU"/>
              </a:rPr>
              <a:t>有望</a:t>
            </a:r>
            <a:r>
              <a:rPr dirty="0" sz="1000" spc="5">
                <a:latin typeface="PMingLiU"/>
                <a:cs typeface="PMingLiU"/>
              </a:rPr>
              <a:t>进一步冲</a:t>
            </a:r>
            <a:r>
              <a:rPr dirty="0" sz="1000" spc="245">
                <a:latin typeface="PMingLiU"/>
                <a:cs typeface="PMingLiU"/>
              </a:rPr>
              <a:t>击</a:t>
            </a:r>
            <a:r>
              <a:rPr dirty="0" sz="1000" spc="-5">
                <a:latin typeface="Arial"/>
                <a:cs typeface="Arial"/>
              </a:rPr>
              <a:t>LBCL</a:t>
            </a:r>
            <a:r>
              <a:rPr dirty="0" sz="1000" spc="-75">
                <a:latin typeface="Arial"/>
                <a:cs typeface="Arial"/>
              </a:rPr>
              <a:t> </a:t>
            </a:r>
            <a:r>
              <a:rPr dirty="0" sz="1000" spc="-20">
                <a:latin typeface="PMingLiU"/>
                <a:cs typeface="PMingLiU"/>
              </a:rPr>
              <a:t>前</a:t>
            </a:r>
            <a:r>
              <a:rPr dirty="0" sz="1000" spc="5">
                <a:latin typeface="PMingLiU"/>
                <a:cs typeface="PMingLiU"/>
              </a:rPr>
              <a:t>线治</a:t>
            </a:r>
            <a:r>
              <a:rPr dirty="0" sz="1000" spc="-20">
                <a:latin typeface="PMingLiU"/>
                <a:cs typeface="PMingLiU"/>
              </a:rPr>
              <a:t>疗</a:t>
            </a:r>
            <a:r>
              <a:rPr dirty="0" sz="1000" spc="5">
                <a:latin typeface="PMingLiU"/>
                <a:cs typeface="PMingLiU"/>
              </a:rPr>
              <a:t>。</a:t>
            </a:r>
            <a:endParaRPr sz="1000">
              <a:latin typeface="PMingLiU"/>
              <a:cs typeface="PMingLiU"/>
            </a:endParaRPr>
          </a:p>
          <a:p>
            <a:pPr algn="just" marL="12700">
              <a:lnSpc>
                <a:spcPct val="100000"/>
              </a:lnSpc>
              <a:spcBef>
                <a:spcPts val="1095"/>
              </a:spcBef>
            </a:pPr>
            <a:r>
              <a:rPr dirty="0" sz="1200" spc="-5" b="1">
                <a:solidFill>
                  <a:srgbClr val="585858"/>
                </a:solidFill>
                <a:latin typeface="Arial"/>
                <a:cs typeface="Arial"/>
              </a:rPr>
              <a:t>CD19 </a:t>
            </a:r>
            <a:r>
              <a:rPr dirty="0" sz="1200" spc="-10" b="1">
                <a:solidFill>
                  <a:srgbClr val="585858"/>
                </a:solidFill>
                <a:latin typeface="Arial"/>
                <a:cs typeface="Arial"/>
              </a:rPr>
              <a:t>CAR-T</a:t>
            </a:r>
            <a:r>
              <a:rPr dirty="0" sz="1200" spc="-35" b="1">
                <a:solidFill>
                  <a:srgbClr val="585858"/>
                </a:solidFill>
                <a:latin typeface="Arial"/>
                <a:cs typeface="Arial"/>
              </a:rPr>
              <a:t> </a:t>
            </a:r>
            <a:r>
              <a:rPr dirty="0" sz="1200" b="1">
                <a:solidFill>
                  <a:srgbClr val="585858"/>
                </a:solidFill>
                <a:latin typeface="Microsoft JhengHei UI"/>
                <a:cs typeface="Microsoft JhengHei UI"/>
              </a:rPr>
              <a:t>对于</a:t>
            </a:r>
            <a:r>
              <a:rPr dirty="0" sz="1200" spc="30" b="1">
                <a:solidFill>
                  <a:srgbClr val="585858"/>
                </a:solidFill>
                <a:latin typeface="Microsoft JhengHei UI"/>
                <a:cs typeface="Microsoft JhengHei UI"/>
              </a:rPr>
              <a:t> </a:t>
            </a:r>
            <a:r>
              <a:rPr dirty="0" sz="1200" spc="-10" b="1">
                <a:solidFill>
                  <a:srgbClr val="585858"/>
                </a:solidFill>
                <a:latin typeface="Arial"/>
                <a:cs typeface="Arial"/>
              </a:rPr>
              <a:t>NHL/</a:t>
            </a:r>
            <a:r>
              <a:rPr dirty="0" sz="1200" b="1">
                <a:solidFill>
                  <a:srgbClr val="585858"/>
                </a:solidFill>
                <a:latin typeface="Arial"/>
                <a:cs typeface="Arial"/>
              </a:rPr>
              <a:t> </a:t>
            </a:r>
            <a:r>
              <a:rPr dirty="0" sz="1200" spc="-5" b="1">
                <a:solidFill>
                  <a:srgbClr val="585858"/>
                </a:solidFill>
                <a:latin typeface="Arial"/>
                <a:cs typeface="Arial"/>
              </a:rPr>
              <a:t>B-ALL</a:t>
            </a:r>
            <a:r>
              <a:rPr dirty="0" sz="1200" spc="-55" b="1">
                <a:solidFill>
                  <a:srgbClr val="585858"/>
                </a:solidFill>
                <a:latin typeface="Arial"/>
                <a:cs typeface="Arial"/>
              </a:rPr>
              <a:t> </a:t>
            </a:r>
            <a:r>
              <a:rPr dirty="0" sz="1200" b="1">
                <a:solidFill>
                  <a:srgbClr val="585858"/>
                </a:solidFill>
                <a:latin typeface="Microsoft JhengHei UI"/>
                <a:cs typeface="Microsoft JhengHei UI"/>
              </a:rPr>
              <a:t>广泛有效，进一步拓展适应症版图</a:t>
            </a:r>
            <a:endParaRPr sz="1200">
              <a:latin typeface="Microsoft JhengHei UI"/>
              <a:cs typeface="Microsoft JhengHei UI"/>
            </a:endParaRPr>
          </a:p>
          <a:p>
            <a:pPr algn="just" marL="12700">
              <a:lnSpc>
                <a:spcPct val="100000"/>
              </a:lnSpc>
              <a:spcBef>
                <a:spcPts val="969"/>
              </a:spcBef>
            </a:pPr>
            <a:r>
              <a:rPr dirty="0" sz="1000" spc="-5" b="1">
                <a:latin typeface="Arial"/>
                <a:cs typeface="Arial"/>
              </a:rPr>
              <a:t>Yescarta</a:t>
            </a:r>
            <a:r>
              <a:rPr dirty="0" sz="1000" spc="-55" b="1">
                <a:latin typeface="Arial"/>
                <a:cs typeface="Arial"/>
              </a:rPr>
              <a:t> </a:t>
            </a:r>
            <a:r>
              <a:rPr dirty="0" sz="1000" spc="5" b="1">
                <a:latin typeface="Microsoft JhengHei UI"/>
                <a:cs typeface="Microsoft JhengHei UI"/>
              </a:rPr>
              <a:t>和</a:t>
            </a:r>
            <a:r>
              <a:rPr dirty="0" sz="1000" spc="15" b="1">
                <a:latin typeface="Microsoft JhengHei UI"/>
                <a:cs typeface="Microsoft JhengHei UI"/>
              </a:rPr>
              <a:t> </a:t>
            </a:r>
            <a:r>
              <a:rPr dirty="0" sz="1000" spc="-5" b="1">
                <a:latin typeface="Arial"/>
                <a:cs typeface="Arial"/>
              </a:rPr>
              <a:t>Kymriah</a:t>
            </a:r>
            <a:r>
              <a:rPr dirty="0" sz="1000" spc="-55" b="1">
                <a:latin typeface="Arial"/>
                <a:cs typeface="Arial"/>
              </a:rPr>
              <a:t> </a:t>
            </a:r>
            <a:r>
              <a:rPr dirty="0" sz="1000" spc="5" b="1">
                <a:latin typeface="Microsoft JhengHei UI"/>
                <a:cs typeface="Microsoft JhengHei UI"/>
              </a:rPr>
              <a:t>已在美获批</a:t>
            </a:r>
            <a:r>
              <a:rPr dirty="0" sz="1000" spc="10" b="1">
                <a:latin typeface="Microsoft JhengHei UI"/>
                <a:cs typeface="Microsoft JhengHei UI"/>
              </a:rPr>
              <a:t> </a:t>
            </a:r>
            <a:r>
              <a:rPr dirty="0" sz="1000" spc="-10" b="1">
                <a:latin typeface="Arial"/>
                <a:cs typeface="Arial"/>
              </a:rPr>
              <a:t>r/r</a:t>
            </a:r>
            <a:r>
              <a:rPr dirty="0" sz="1000" spc="-25" b="1">
                <a:latin typeface="Arial"/>
                <a:cs typeface="Arial"/>
              </a:rPr>
              <a:t> </a:t>
            </a:r>
            <a:r>
              <a:rPr dirty="0" sz="1000" spc="5" b="1">
                <a:latin typeface="Arial"/>
                <a:cs typeface="Arial"/>
              </a:rPr>
              <a:t>FL</a:t>
            </a:r>
            <a:r>
              <a:rPr dirty="0" sz="1000" spc="-50" b="1">
                <a:latin typeface="Arial"/>
                <a:cs typeface="Arial"/>
              </a:rPr>
              <a:t> </a:t>
            </a:r>
            <a:r>
              <a:rPr dirty="0" sz="1000" spc="5" b="1">
                <a:latin typeface="Microsoft JhengHei UI"/>
                <a:cs typeface="Microsoft JhengHei UI"/>
              </a:rPr>
              <a:t>适应症</a:t>
            </a:r>
            <a:endParaRPr sz="1000">
              <a:latin typeface="Microsoft JhengHei UI"/>
              <a:cs typeface="Microsoft JhengHei UI"/>
            </a:endParaRPr>
          </a:p>
          <a:p>
            <a:pPr algn="just" marL="12700" marR="130175">
              <a:lnSpc>
                <a:spcPct val="139500"/>
              </a:lnSpc>
              <a:spcBef>
                <a:spcPts val="605"/>
              </a:spcBef>
            </a:pPr>
            <a:r>
              <a:rPr dirty="0" sz="1000">
                <a:latin typeface="Arial"/>
                <a:cs typeface="Arial"/>
              </a:rPr>
              <a:t>iNHL</a:t>
            </a:r>
            <a:r>
              <a:rPr dirty="0" sz="1000" spc="-45">
                <a:latin typeface="Arial"/>
                <a:cs typeface="Arial"/>
              </a:rPr>
              <a:t> </a:t>
            </a:r>
            <a:r>
              <a:rPr dirty="0" sz="1000" spc="5">
                <a:latin typeface="PMingLiU"/>
                <a:cs typeface="PMingLiU"/>
              </a:rPr>
              <a:t>包括</a:t>
            </a:r>
            <a:r>
              <a:rPr dirty="0" sz="1000" spc="10">
                <a:latin typeface="PMingLiU"/>
                <a:cs typeface="PMingLiU"/>
              </a:rPr>
              <a:t> </a:t>
            </a:r>
            <a:r>
              <a:rPr dirty="0" sz="1000" spc="5">
                <a:latin typeface="Arial"/>
                <a:cs typeface="Arial"/>
              </a:rPr>
              <a:t>FL</a:t>
            </a:r>
            <a:r>
              <a:rPr dirty="0" sz="1000" spc="125">
                <a:latin typeface="Arial"/>
                <a:cs typeface="Arial"/>
              </a:rPr>
              <a:t> </a:t>
            </a:r>
            <a:r>
              <a:rPr dirty="0" sz="1000" spc="-5">
                <a:latin typeface="Arial"/>
                <a:cs typeface="Arial"/>
              </a:rPr>
              <a:t>I-II</a:t>
            </a:r>
            <a:r>
              <a:rPr dirty="0" sz="1000" spc="-30">
                <a:latin typeface="Arial"/>
                <a:cs typeface="Arial"/>
              </a:rPr>
              <a:t> </a:t>
            </a:r>
            <a:r>
              <a:rPr dirty="0" sz="1000" spc="5">
                <a:latin typeface="PMingLiU"/>
                <a:cs typeface="PMingLiU"/>
              </a:rPr>
              <a:t>级和</a:t>
            </a:r>
            <a:r>
              <a:rPr dirty="0" sz="1000" spc="-15">
                <a:latin typeface="PMingLiU"/>
                <a:cs typeface="PMingLiU"/>
              </a:rPr>
              <a:t> </a:t>
            </a:r>
            <a:r>
              <a:rPr dirty="0" sz="1000" spc="-5">
                <a:latin typeface="Arial"/>
                <a:cs typeface="Arial"/>
              </a:rPr>
              <a:t>MZL</a:t>
            </a:r>
            <a:r>
              <a:rPr dirty="0" sz="1000" spc="-5">
                <a:latin typeface="PMingLiU"/>
                <a:cs typeface="PMingLiU"/>
              </a:rPr>
              <a:t>，</a:t>
            </a:r>
            <a:r>
              <a:rPr dirty="0" sz="1000" spc="5">
                <a:latin typeface="PMingLiU"/>
                <a:cs typeface="PMingLiU"/>
              </a:rPr>
              <a:t>在中</a:t>
            </a:r>
            <a:r>
              <a:rPr dirty="0" sz="1000" spc="-20">
                <a:latin typeface="PMingLiU"/>
                <a:cs typeface="PMingLiU"/>
              </a:rPr>
              <a:t>西</a:t>
            </a:r>
            <a:r>
              <a:rPr dirty="0" sz="1000" spc="5">
                <a:latin typeface="PMingLiU"/>
                <a:cs typeface="PMingLiU"/>
              </a:rPr>
              <a:t>方人</a:t>
            </a:r>
            <a:r>
              <a:rPr dirty="0" sz="1000" spc="-20">
                <a:latin typeface="PMingLiU"/>
                <a:cs typeface="PMingLiU"/>
              </a:rPr>
              <a:t>群</a:t>
            </a:r>
            <a:r>
              <a:rPr dirty="0" sz="1000" spc="5">
                <a:latin typeface="PMingLiU"/>
                <a:cs typeface="PMingLiU"/>
              </a:rPr>
              <a:t>中的</a:t>
            </a:r>
            <a:r>
              <a:rPr dirty="0" sz="1000" spc="-20">
                <a:latin typeface="PMingLiU"/>
                <a:cs typeface="PMingLiU"/>
              </a:rPr>
              <a:t>发</a:t>
            </a:r>
            <a:r>
              <a:rPr dirty="0" sz="1000" spc="5">
                <a:latin typeface="PMingLiU"/>
                <a:cs typeface="PMingLiU"/>
              </a:rPr>
              <a:t>病</a:t>
            </a:r>
            <a:r>
              <a:rPr dirty="0" sz="1000" spc="-20">
                <a:latin typeface="PMingLiU"/>
                <a:cs typeface="PMingLiU"/>
              </a:rPr>
              <a:t>率</a:t>
            </a:r>
            <a:r>
              <a:rPr dirty="0" sz="1000" spc="5">
                <a:latin typeface="PMingLiU"/>
                <a:cs typeface="PMingLiU"/>
              </a:rPr>
              <a:t>差别较</a:t>
            </a:r>
            <a:r>
              <a:rPr dirty="0" sz="1000" spc="-15">
                <a:latin typeface="PMingLiU"/>
                <a:cs typeface="PMingLiU"/>
              </a:rPr>
              <a:t>大</a:t>
            </a:r>
            <a:r>
              <a:rPr dirty="0" sz="1000" spc="5">
                <a:latin typeface="PMingLiU"/>
                <a:cs typeface="PMingLiU"/>
              </a:rPr>
              <a:t>，在</a:t>
            </a:r>
            <a:r>
              <a:rPr dirty="0" sz="1000" spc="-20">
                <a:latin typeface="PMingLiU"/>
                <a:cs typeface="PMingLiU"/>
              </a:rPr>
              <a:t>西</a:t>
            </a:r>
            <a:r>
              <a:rPr dirty="0" sz="1000" spc="5">
                <a:latin typeface="PMingLiU"/>
                <a:cs typeface="PMingLiU"/>
              </a:rPr>
              <a:t>方国</a:t>
            </a:r>
            <a:r>
              <a:rPr dirty="0" sz="1000" spc="-20">
                <a:latin typeface="PMingLiU"/>
                <a:cs typeface="PMingLiU"/>
              </a:rPr>
              <a:t>家</a:t>
            </a:r>
            <a:r>
              <a:rPr dirty="0" sz="1000" spc="5">
                <a:latin typeface="PMingLiU"/>
                <a:cs typeface="PMingLiU"/>
              </a:rPr>
              <a:t>，</a:t>
            </a:r>
            <a:r>
              <a:rPr dirty="0" sz="1000" spc="5">
                <a:latin typeface="Arial"/>
                <a:cs typeface="Arial"/>
              </a:rPr>
              <a:t>FL</a:t>
            </a:r>
            <a:r>
              <a:rPr dirty="0" sz="1000" spc="-45">
                <a:latin typeface="Arial"/>
                <a:cs typeface="Arial"/>
              </a:rPr>
              <a:t> </a:t>
            </a:r>
            <a:r>
              <a:rPr dirty="0" sz="1000" spc="5">
                <a:latin typeface="PMingLiU"/>
                <a:cs typeface="PMingLiU"/>
              </a:rPr>
              <a:t>在</a:t>
            </a:r>
            <a:r>
              <a:rPr dirty="0" sz="1000">
                <a:latin typeface="PMingLiU"/>
                <a:cs typeface="PMingLiU"/>
              </a:rPr>
              <a:t> </a:t>
            </a:r>
            <a:r>
              <a:rPr dirty="0" sz="1000" spc="-5">
                <a:latin typeface="Arial"/>
                <a:cs typeface="Arial"/>
              </a:rPr>
              <a:t>NHL  </a:t>
            </a:r>
            <a:r>
              <a:rPr dirty="0" sz="1000" spc="5">
                <a:latin typeface="PMingLiU"/>
                <a:cs typeface="PMingLiU"/>
              </a:rPr>
              <a:t>中的比</a:t>
            </a:r>
            <a:r>
              <a:rPr dirty="0" sz="1000" spc="-20">
                <a:latin typeface="PMingLiU"/>
                <a:cs typeface="PMingLiU"/>
              </a:rPr>
              <a:t>例</a:t>
            </a:r>
            <a:r>
              <a:rPr dirty="0" sz="1000" spc="5">
                <a:latin typeface="PMingLiU"/>
                <a:cs typeface="PMingLiU"/>
              </a:rPr>
              <a:t>约为</a:t>
            </a:r>
            <a:r>
              <a:rPr dirty="0" sz="1000" spc="-60">
                <a:latin typeface="PMingLiU"/>
                <a:cs typeface="PMingLiU"/>
              </a:rPr>
              <a:t> </a:t>
            </a:r>
            <a:r>
              <a:rPr dirty="0" sz="1000" spc="-5">
                <a:latin typeface="Arial"/>
                <a:cs typeface="Arial"/>
              </a:rPr>
              <a:t>15%~25%</a:t>
            </a:r>
            <a:r>
              <a:rPr dirty="0" sz="1000" spc="-5">
                <a:latin typeface="PMingLiU"/>
                <a:cs typeface="PMingLiU"/>
              </a:rPr>
              <a:t>，</a:t>
            </a:r>
            <a:r>
              <a:rPr dirty="0" sz="1000" spc="-20">
                <a:latin typeface="PMingLiU"/>
                <a:cs typeface="PMingLiU"/>
              </a:rPr>
              <a:t>而</a:t>
            </a:r>
            <a:r>
              <a:rPr dirty="0" sz="1000" spc="5">
                <a:latin typeface="PMingLiU"/>
                <a:cs typeface="PMingLiU"/>
              </a:rPr>
              <a:t>在国</a:t>
            </a:r>
            <a:r>
              <a:rPr dirty="0" sz="1000" spc="-20">
                <a:latin typeface="PMingLiU"/>
                <a:cs typeface="PMingLiU"/>
              </a:rPr>
              <a:t>内</a:t>
            </a:r>
            <a:r>
              <a:rPr dirty="0" sz="1000" spc="5">
                <a:latin typeface="PMingLiU"/>
                <a:cs typeface="PMingLiU"/>
              </a:rPr>
              <a:t>，</a:t>
            </a:r>
            <a:r>
              <a:rPr dirty="0" sz="1000" spc="5">
                <a:latin typeface="Arial"/>
                <a:cs typeface="Arial"/>
              </a:rPr>
              <a:t>FL</a:t>
            </a:r>
            <a:r>
              <a:rPr dirty="0" sz="1000" spc="-114">
                <a:latin typeface="Arial"/>
                <a:cs typeface="Arial"/>
              </a:rPr>
              <a:t> </a:t>
            </a:r>
            <a:r>
              <a:rPr dirty="0" sz="1000" spc="5">
                <a:latin typeface="PMingLiU"/>
                <a:cs typeface="PMingLiU"/>
              </a:rPr>
              <a:t>约占</a:t>
            </a:r>
            <a:r>
              <a:rPr dirty="0" sz="1000" spc="-60">
                <a:latin typeface="PMingLiU"/>
                <a:cs typeface="PMingLiU"/>
              </a:rPr>
              <a:t> </a:t>
            </a:r>
            <a:r>
              <a:rPr dirty="0" sz="1000" spc="-5">
                <a:latin typeface="Arial"/>
                <a:cs typeface="Arial"/>
              </a:rPr>
              <a:t>NHL</a:t>
            </a:r>
            <a:r>
              <a:rPr dirty="0" sz="1000" spc="-114">
                <a:latin typeface="Arial"/>
                <a:cs typeface="Arial"/>
              </a:rPr>
              <a:t> </a:t>
            </a:r>
            <a:r>
              <a:rPr dirty="0" sz="1000" spc="5">
                <a:latin typeface="PMingLiU"/>
                <a:cs typeface="PMingLiU"/>
              </a:rPr>
              <a:t>的</a:t>
            </a:r>
            <a:r>
              <a:rPr dirty="0" sz="1000" spc="-60">
                <a:latin typeface="PMingLiU"/>
                <a:cs typeface="PMingLiU"/>
              </a:rPr>
              <a:t> </a:t>
            </a:r>
            <a:r>
              <a:rPr dirty="0" sz="1000" spc="-10">
                <a:latin typeface="Arial"/>
                <a:cs typeface="Arial"/>
              </a:rPr>
              <a:t>6.1%</a:t>
            </a:r>
            <a:r>
              <a:rPr dirty="0" sz="1000" spc="5">
                <a:latin typeface="PMingLiU"/>
                <a:cs typeface="PMingLiU"/>
              </a:rPr>
              <a:t>。</a:t>
            </a:r>
            <a:r>
              <a:rPr dirty="0" sz="1000" spc="5">
                <a:latin typeface="Arial"/>
                <a:cs typeface="Arial"/>
              </a:rPr>
              <a:t>FL</a:t>
            </a:r>
            <a:r>
              <a:rPr dirty="0" sz="1000" spc="-114">
                <a:latin typeface="Arial"/>
                <a:cs typeface="Arial"/>
              </a:rPr>
              <a:t> </a:t>
            </a:r>
            <a:r>
              <a:rPr dirty="0" sz="1000" spc="5">
                <a:latin typeface="PMingLiU"/>
                <a:cs typeface="PMingLiU"/>
              </a:rPr>
              <a:t>的疾</a:t>
            </a:r>
            <a:r>
              <a:rPr dirty="0" sz="1000" spc="-20">
                <a:latin typeface="PMingLiU"/>
                <a:cs typeface="PMingLiU"/>
              </a:rPr>
              <a:t>病</a:t>
            </a:r>
            <a:r>
              <a:rPr dirty="0" sz="1000" spc="5">
                <a:latin typeface="PMingLiU"/>
                <a:cs typeface="PMingLiU"/>
              </a:rPr>
              <a:t>进展</a:t>
            </a:r>
            <a:r>
              <a:rPr dirty="0" sz="1000" spc="-20">
                <a:latin typeface="PMingLiU"/>
                <a:cs typeface="PMingLiU"/>
              </a:rPr>
              <a:t>缓</a:t>
            </a:r>
            <a:r>
              <a:rPr dirty="0" sz="1000" spc="5">
                <a:latin typeface="PMingLiU"/>
                <a:cs typeface="PMingLiU"/>
              </a:rPr>
              <a:t>慢，低</a:t>
            </a:r>
            <a:r>
              <a:rPr dirty="0" sz="1000" spc="175">
                <a:latin typeface="PMingLiU"/>
                <a:cs typeface="PMingLiU"/>
              </a:rPr>
              <a:t>危</a:t>
            </a:r>
            <a:r>
              <a:rPr dirty="0" sz="1000" spc="5">
                <a:latin typeface="Arial"/>
                <a:cs typeface="Arial"/>
              </a:rPr>
              <a:t>FL  </a:t>
            </a:r>
            <a:r>
              <a:rPr dirty="0" sz="1000" spc="5">
                <a:latin typeface="PMingLiU"/>
                <a:cs typeface="PMingLiU"/>
              </a:rPr>
              <a:t>患者可</a:t>
            </a:r>
            <a:r>
              <a:rPr dirty="0" sz="1000" spc="-20">
                <a:latin typeface="PMingLiU"/>
                <a:cs typeface="PMingLiU"/>
              </a:rPr>
              <a:t>长</a:t>
            </a:r>
            <a:r>
              <a:rPr dirty="0" sz="1000" spc="5">
                <a:latin typeface="PMingLiU"/>
                <a:cs typeface="PMingLiU"/>
              </a:rPr>
              <a:t>期带</a:t>
            </a:r>
            <a:r>
              <a:rPr dirty="0" sz="1000" spc="-20">
                <a:latin typeface="PMingLiU"/>
                <a:cs typeface="PMingLiU"/>
              </a:rPr>
              <a:t>瘤</a:t>
            </a:r>
            <a:r>
              <a:rPr dirty="0" sz="1000" spc="5">
                <a:latin typeface="PMingLiU"/>
                <a:cs typeface="PMingLiU"/>
              </a:rPr>
              <a:t>生存</a:t>
            </a:r>
            <a:r>
              <a:rPr dirty="0" sz="1000" spc="-20">
                <a:latin typeface="PMingLiU"/>
                <a:cs typeface="PMingLiU"/>
              </a:rPr>
              <a:t>，</a:t>
            </a:r>
            <a:r>
              <a:rPr dirty="0" sz="1000" spc="5">
                <a:latin typeface="PMingLiU"/>
                <a:cs typeface="PMingLiU"/>
              </a:rPr>
              <a:t>但中</a:t>
            </a:r>
            <a:r>
              <a:rPr dirty="0" sz="1000" spc="-20">
                <a:latin typeface="PMingLiU"/>
                <a:cs typeface="PMingLiU"/>
              </a:rPr>
              <a:t>危</a:t>
            </a:r>
            <a:r>
              <a:rPr dirty="0" sz="1000" spc="5">
                <a:latin typeface="PMingLiU"/>
                <a:cs typeface="PMingLiU"/>
              </a:rPr>
              <a:t>患者</a:t>
            </a:r>
            <a:r>
              <a:rPr dirty="0" sz="1000" spc="-20">
                <a:latin typeface="PMingLiU"/>
                <a:cs typeface="PMingLiU"/>
              </a:rPr>
              <a:t>中</a:t>
            </a:r>
            <a:r>
              <a:rPr dirty="0" sz="1000" spc="5">
                <a:latin typeface="PMingLiU"/>
                <a:cs typeface="PMingLiU"/>
              </a:rPr>
              <a:t>位生</a:t>
            </a:r>
            <a:r>
              <a:rPr dirty="0" sz="1000" spc="-20">
                <a:latin typeface="PMingLiU"/>
                <a:cs typeface="PMingLiU"/>
              </a:rPr>
              <a:t>存</a:t>
            </a:r>
            <a:r>
              <a:rPr dirty="0" sz="1000" spc="5">
                <a:latin typeface="PMingLiU"/>
                <a:cs typeface="PMingLiU"/>
              </a:rPr>
              <a:t>时</a:t>
            </a:r>
            <a:r>
              <a:rPr dirty="0" sz="1000" spc="10">
                <a:latin typeface="PMingLiU"/>
                <a:cs typeface="PMingLiU"/>
              </a:rPr>
              <a:t>间</a:t>
            </a:r>
            <a:r>
              <a:rPr dirty="0" sz="1000" spc="-20">
                <a:latin typeface="PMingLiU"/>
                <a:cs typeface="PMingLiU"/>
              </a:rPr>
              <a:t>仅</a:t>
            </a:r>
            <a:r>
              <a:rPr dirty="0" sz="1000" spc="5">
                <a:latin typeface="PMingLiU"/>
                <a:cs typeface="PMingLiU"/>
              </a:rPr>
              <a:t>为</a:t>
            </a:r>
            <a:r>
              <a:rPr dirty="0" sz="1000" spc="-15">
                <a:latin typeface="PMingLiU"/>
                <a:cs typeface="PMingLiU"/>
              </a:rPr>
              <a:t> </a:t>
            </a:r>
            <a:r>
              <a:rPr dirty="0" sz="1000">
                <a:latin typeface="Arial"/>
                <a:cs typeface="Arial"/>
              </a:rPr>
              <a:t>5</a:t>
            </a:r>
            <a:r>
              <a:rPr dirty="0" sz="1000" spc="-85">
                <a:latin typeface="Arial"/>
                <a:cs typeface="Arial"/>
              </a:rPr>
              <a:t> </a:t>
            </a:r>
            <a:r>
              <a:rPr dirty="0" sz="1000" spc="5">
                <a:latin typeface="PMingLiU"/>
                <a:cs typeface="PMingLiU"/>
              </a:rPr>
              <a:t>年左右</a:t>
            </a:r>
            <a:r>
              <a:rPr dirty="0" sz="1000" spc="-20">
                <a:latin typeface="PMingLiU"/>
                <a:cs typeface="PMingLiU"/>
              </a:rPr>
              <a:t>。</a:t>
            </a:r>
            <a:r>
              <a:rPr dirty="0" sz="1000" spc="5">
                <a:latin typeface="PMingLiU"/>
                <a:cs typeface="PMingLiU"/>
              </a:rPr>
              <a:t>目前</a:t>
            </a:r>
            <a:r>
              <a:rPr dirty="0" sz="1000" spc="-20">
                <a:latin typeface="PMingLiU"/>
                <a:cs typeface="PMingLiU"/>
              </a:rPr>
              <a:t>对</a:t>
            </a:r>
            <a:r>
              <a:rPr dirty="0" sz="1000" spc="5">
                <a:latin typeface="PMingLiU"/>
                <a:cs typeface="PMingLiU"/>
              </a:rPr>
              <a:t>于进</a:t>
            </a:r>
            <a:r>
              <a:rPr dirty="0" sz="1000" spc="-20">
                <a:latin typeface="PMingLiU"/>
                <a:cs typeface="PMingLiU"/>
              </a:rPr>
              <a:t>展</a:t>
            </a:r>
            <a:r>
              <a:rPr dirty="0" sz="1000" spc="245">
                <a:latin typeface="PMingLiU"/>
                <a:cs typeface="PMingLiU"/>
              </a:rPr>
              <a:t>期</a:t>
            </a:r>
            <a:r>
              <a:rPr dirty="0" sz="1000">
                <a:latin typeface="Arial"/>
                <a:cs typeface="Arial"/>
              </a:rPr>
              <a:t>iNHL</a:t>
            </a:r>
            <a:r>
              <a:rPr dirty="0" sz="1000" spc="-90">
                <a:latin typeface="Arial"/>
                <a:cs typeface="Arial"/>
              </a:rPr>
              <a:t> </a:t>
            </a:r>
            <a:r>
              <a:rPr dirty="0" sz="1000" spc="5">
                <a:latin typeface="PMingLiU"/>
                <a:cs typeface="PMingLiU"/>
              </a:rPr>
              <a:t>的治 疗方案</a:t>
            </a:r>
            <a:r>
              <a:rPr dirty="0" sz="1000" spc="-20">
                <a:latin typeface="PMingLiU"/>
                <a:cs typeface="PMingLiU"/>
              </a:rPr>
              <a:t>以</a:t>
            </a:r>
            <a:r>
              <a:rPr dirty="0" sz="1000" spc="5">
                <a:latin typeface="PMingLiU"/>
                <a:cs typeface="PMingLiU"/>
              </a:rPr>
              <a:t>免疫</a:t>
            </a:r>
            <a:r>
              <a:rPr dirty="0" sz="1000" spc="-20">
                <a:latin typeface="PMingLiU"/>
                <a:cs typeface="PMingLiU"/>
              </a:rPr>
              <a:t>化</a:t>
            </a:r>
            <a:r>
              <a:rPr dirty="0" sz="1000" spc="5">
                <a:latin typeface="PMingLiU"/>
                <a:cs typeface="PMingLiU"/>
              </a:rPr>
              <a:t>疗为</a:t>
            </a:r>
            <a:r>
              <a:rPr dirty="0" sz="1000" spc="-20">
                <a:latin typeface="PMingLiU"/>
                <a:cs typeface="PMingLiU"/>
              </a:rPr>
              <a:t>主</a:t>
            </a:r>
            <a:r>
              <a:rPr dirty="0" sz="1000" spc="5">
                <a:latin typeface="PMingLiU"/>
                <a:cs typeface="PMingLiU"/>
              </a:rPr>
              <a:t>，同</a:t>
            </a:r>
            <a:r>
              <a:rPr dirty="0" sz="1000" spc="-20">
                <a:latin typeface="PMingLiU"/>
                <a:cs typeface="PMingLiU"/>
              </a:rPr>
              <a:t>时</a:t>
            </a:r>
            <a:r>
              <a:rPr dirty="0" sz="1000" spc="5">
                <a:latin typeface="PMingLiU"/>
                <a:cs typeface="PMingLiU"/>
              </a:rPr>
              <a:t>推荐</a:t>
            </a:r>
            <a:r>
              <a:rPr dirty="0" sz="1000" spc="-20">
                <a:latin typeface="PMingLiU"/>
                <a:cs typeface="PMingLiU"/>
              </a:rPr>
              <a:t>进</a:t>
            </a:r>
            <a:r>
              <a:rPr dirty="0" sz="1000" spc="5">
                <a:latin typeface="PMingLiU"/>
                <a:cs typeface="PMingLiU"/>
              </a:rPr>
              <a:t>行利</a:t>
            </a:r>
            <a:r>
              <a:rPr dirty="0" sz="1000" spc="-20">
                <a:latin typeface="PMingLiU"/>
                <a:cs typeface="PMingLiU"/>
              </a:rPr>
              <a:t>妥</a:t>
            </a:r>
            <a:r>
              <a:rPr dirty="0" sz="1000" spc="5">
                <a:latin typeface="PMingLiU"/>
                <a:cs typeface="PMingLiU"/>
              </a:rPr>
              <a:t>昔单</a:t>
            </a:r>
            <a:r>
              <a:rPr dirty="0" sz="1000" spc="-20">
                <a:latin typeface="PMingLiU"/>
                <a:cs typeface="PMingLiU"/>
              </a:rPr>
              <a:t>抗</a:t>
            </a:r>
            <a:r>
              <a:rPr dirty="0" sz="1000" spc="5">
                <a:latin typeface="PMingLiU"/>
                <a:cs typeface="PMingLiU"/>
              </a:rPr>
              <a:t>单</a:t>
            </a:r>
            <a:r>
              <a:rPr dirty="0" sz="1000" spc="-20">
                <a:latin typeface="PMingLiU"/>
                <a:cs typeface="PMingLiU"/>
              </a:rPr>
              <a:t>药</a:t>
            </a:r>
            <a:r>
              <a:rPr dirty="0" sz="1000" spc="5">
                <a:latin typeface="PMingLiU"/>
                <a:cs typeface="PMingLiU"/>
              </a:rPr>
              <a:t>维持治</a:t>
            </a:r>
            <a:r>
              <a:rPr dirty="0" sz="1000" spc="-15">
                <a:latin typeface="PMingLiU"/>
                <a:cs typeface="PMingLiU"/>
              </a:rPr>
              <a:t>疗</a:t>
            </a:r>
            <a:r>
              <a:rPr dirty="0" sz="1000" spc="5">
                <a:latin typeface="PMingLiU"/>
                <a:cs typeface="PMingLiU"/>
              </a:rPr>
              <a:t>，然</a:t>
            </a:r>
            <a:r>
              <a:rPr dirty="0" sz="1000" spc="-20">
                <a:latin typeface="PMingLiU"/>
                <a:cs typeface="PMingLiU"/>
              </a:rPr>
              <a:t>而</a:t>
            </a:r>
            <a:r>
              <a:rPr dirty="0" sz="1000" spc="5">
                <a:latin typeface="PMingLiU"/>
                <a:cs typeface="PMingLiU"/>
              </a:rPr>
              <a:t>针</a:t>
            </a:r>
            <a:r>
              <a:rPr dirty="0" sz="1000" spc="195">
                <a:latin typeface="PMingLiU"/>
                <a:cs typeface="PMingLiU"/>
              </a:rPr>
              <a:t>对</a:t>
            </a:r>
            <a:r>
              <a:rPr dirty="0" sz="1000" spc="-5">
                <a:latin typeface="Arial"/>
                <a:cs typeface="Arial"/>
              </a:rPr>
              <a:t>r/r</a:t>
            </a:r>
            <a:r>
              <a:rPr dirty="0" sz="1000" spc="-85">
                <a:latin typeface="Arial"/>
                <a:cs typeface="Arial"/>
              </a:rPr>
              <a:t> </a:t>
            </a:r>
            <a:r>
              <a:rPr dirty="0" sz="1000" spc="5">
                <a:latin typeface="Arial"/>
                <a:cs typeface="Arial"/>
              </a:rPr>
              <a:t>FL</a:t>
            </a:r>
            <a:r>
              <a:rPr dirty="0" sz="1000" spc="-105">
                <a:latin typeface="Arial"/>
                <a:cs typeface="Arial"/>
              </a:rPr>
              <a:t> </a:t>
            </a:r>
            <a:r>
              <a:rPr dirty="0" sz="1000" spc="5">
                <a:latin typeface="PMingLiU"/>
                <a:cs typeface="PMingLiU"/>
              </a:rPr>
              <a:t>尚无</a:t>
            </a:r>
            <a:r>
              <a:rPr dirty="0" sz="1000" spc="-20">
                <a:latin typeface="PMingLiU"/>
                <a:cs typeface="PMingLiU"/>
              </a:rPr>
              <a:t>最</a:t>
            </a:r>
            <a:r>
              <a:rPr dirty="0" sz="1000" spc="5">
                <a:latin typeface="PMingLiU"/>
                <a:cs typeface="PMingLiU"/>
              </a:rPr>
              <a:t>佳 治疗方</a:t>
            </a:r>
            <a:r>
              <a:rPr dirty="0" sz="1000" spc="-20">
                <a:latin typeface="PMingLiU"/>
                <a:cs typeface="PMingLiU"/>
              </a:rPr>
              <a:t>案</a:t>
            </a:r>
            <a:r>
              <a:rPr dirty="0" sz="1000" spc="5">
                <a:latin typeface="PMingLiU"/>
                <a:cs typeface="PMingLiU"/>
              </a:rPr>
              <a:t>，主要以</a:t>
            </a:r>
            <a:r>
              <a:rPr dirty="0" sz="1000" spc="-45">
                <a:latin typeface="PMingLiU"/>
                <a:cs typeface="PMingLiU"/>
              </a:rPr>
              <a:t> </a:t>
            </a:r>
            <a:r>
              <a:rPr dirty="0" sz="1000" spc="-5">
                <a:latin typeface="Arial"/>
                <a:cs typeface="Arial"/>
              </a:rPr>
              <a:t>ASCT</a:t>
            </a:r>
            <a:r>
              <a:rPr dirty="0" sz="1000" spc="5">
                <a:latin typeface="PMingLiU"/>
                <a:cs typeface="PMingLiU"/>
              </a:rPr>
              <a:t>、</a:t>
            </a:r>
            <a:r>
              <a:rPr dirty="0" sz="1000">
                <a:latin typeface="Arial"/>
                <a:cs typeface="Arial"/>
              </a:rPr>
              <a:t>PI3K</a:t>
            </a:r>
            <a:r>
              <a:rPr dirty="0" sz="1000" spc="-65">
                <a:latin typeface="Arial"/>
                <a:cs typeface="Arial"/>
              </a:rPr>
              <a:t> </a:t>
            </a:r>
            <a:r>
              <a:rPr dirty="0" sz="1000" spc="-20">
                <a:latin typeface="PMingLiU"/>
                <a:cs typeface="PMingLiU"/>
              </a:rPr>
              <a:t>抑</a:t>
            </a:r>
            <a:r>
              <a:rPr dirty="0" sz="1000" spc="5">
                <a:latin typeface="PMingLiU"/>
                <a:cs typeface="PMingLiU"/>
              </a:rPr>
              <a:t>制剂</a:t>
            </a:r>
            <a:r>
              <a:rPr dirty="0" sz="1000" spc="245">
                <a:latin typeface="PMingLiU"/>
                <a:cs typeface="PMingLiU"/>
              </a:rPr>
              <a:t>及</a:t>
            </a:r>
            <a:r>
              <a:rPr dirty="0" sz="1000" spc="-5">
                <a:latin typeface="Arial"/>
                <a:cs typeface="Arial"/>
              </a:rPr>
              <a:t>EZH2</a:t>
            </a:r>
            <a:r>
              <a:rPr dirty="0" sz="1000" spc="-70">
                <a:latin typeface="Arial"/>
                <a:cs typeface="Arial"/>
              </a:rPr>
              <a:t> </a:t>
            </a:r>
            <a:r>
              <a:rPr dirty="0" sz="1000" spc="5">
                <a:latin typeface="PMingLiU"/>
                <a:cs typeface="PMingLiU"/>
              </a:rPr>
              <a:t>抑制</a:t>
            </a:r>
            <a:r>
              <a:rPr dirty="0" sz="1000" spc="-20">
                <a:latin typeface="PMingLiU"/>
                <a:cs typeface="PMingLiU"/>
              </a:rPr>
              <a:t>剂</a:t>
            </a:r>
            <a:r>
              <a:rPr dirty="0" sz="1000" spc="5">
                <a:latin typeface="PMingLiU"/>
                <a:cs typeface="PMingLiU"/>
              </a:rPr>
              <a:t>等药物</a:t>
            </a:r>
            <a:r>
              <a:rPr dirty="0" sz="1000" spc="-20">
                <a:latin typeface="PMingLiU"/>
                <a:cs typeface="PMingLiU"/>
              </a:rPr>
              <a:t>治</a:t>
            </a:r>
            <a:r>
              <a:rPr dirty="0" sz="1000" spc="5">
                <a:latin typeface="PMingLiU"/>
                <a:cs typeface="PMingLiU"/>
              </a:rPr>
              <a:t>疗为</a:t>
            </a:r>
            <a:r>
              <a:rPr dirty="0" sz="1000" spc="-20">
                <a:latin typeface="PMingLiU"/>
                <a:cs typeface="PMingLiU"/>
              </a:rPr>
              <a:t>主</a:t>
            </a:r>
            <a:r>
              <a:rPr dirty="0" sz="1000" spc="5">
                <a:latin typeface="PMingLiU"/>
                <a:cs typeface="PMingLiU"/>
              </a:rPr>
              <a:t>。</a:t>
            </a:r>
            <a:endParaRPr sz="1000">
              <a:latin typeface="PMingLiU"/>
              <a:cs typeface="PMingLiU"/>
            </a:endParaRPr>
          </a:p>
          <a:p>
            <a:pPr algn="just" marL="12700" marR="123825">
              <a:lnSpc>
                <a:spcPct val="139700"/>
              </a:lnSpc>
              <a:spcBef>
                <a:spcPts val="605"/>
              </a:spcBef>
            </a:pPr>
            <a:r>
              <a:rPr dirty="0" sz="1000">
                <a:latin typeface="Arial"/>
                <a:cs typeface="Arial"/>
              </a:rPr>
              <a:t>CAR-T</a:t>
            </a:r>
            <a:r>
              <a:rPr dirty="0" sz="1000" spc="229">
                <a:latin typeface="Arial"/>
                <a:cs typeface="Arial"/>
              </a:rPr>
              <a:t> </a:t>
            </a:r>
            <a:r>
              <a:rPr dirty="0" sz="1000" spc="75">
                <a:latin typeface="PMingLiU"/>
                <a:cs typeface="PMingLiU"/>
              </a:rPr>
              <a:t>目前已被指南推荐用于治疗复发难治的侵</a:t>
            </a:r>
            <a:r>
              <a:rPr dirty="0" sz="1000" spc="50">
                <a:latin typeface="PMingLiU"/>
                <a:cs typeface="PMingLiU"/>
              </a:rPr>
              <a:t>袭</a:t>
            </a:r>
            <a:r>
              <a:rPr dirty="0" sz="1000" spc="5">
                <a:latin typeface="PMingLiU"/>
                <a:cs typeface="PMingLiU"/>
              </a:rPr>
              <a:t>性</a:t>
            </a:r>
            <a:r>
              <a:rPr dirty="0" sz="1000" spc="35">
                <a:latin typeface="PMingLiU"/>
                <a:cs typeface="PMingLiU"/>
              </a:rPr>
              <a:t> </a:t>
            </a:r>
            <a:r>
              <a:rPr dirty="0" sz="1000" spc="5">
                <a:latin typeface="Arial"/>
                <a:cs typeface="Arial"/>
              </a:rPr>
              <a:t>B</a:t>
            </a:r>
            <a:r>
              <a:rPr dirty="0" sz="1000" spc="225">
                <a:latin typeface="Arial"/>
                <a:cs typeface="Arial"/>
              </a:rPr>
              <a:t> </a:t>
            </a:r>
            <a:r>
              <a:rPr dirty="0" sz="1000" spc="75">
                <a:latin typeface="PMingLiU"/>
                <a:cs typeface="PMingLiU"/>
              </a:rPr>
              <a:t>细胞淋巴瘤。有效性方面，  </a:t>
            </a:r>
            <a:r>
              <a:rPr dirty="0" sz="1000">
                <a:latin typeface="Arial"/>
                <a:cs typeface="Arial"/>
              </a:rPr>
              <a:t>Kymriah</a:t>
            </a:r>
            <a:r>
              <a:rPr dirty="0" sz="1000" spc="-70">
                <a:latin typeface="Arial"/>
                <a:cs typeface="Arial"/>
              </a:rPr>
              <a:t> </a:t>
            </a:r>
            <a:r>
              <a:rPr dirty="0" sz="1000" spc="5">
                <a:latin typeface="PMingLiU"/>
                <a:cs typeface="PMingLiU"/>
              </a:rPr>
              <a:t>的注册临床</a:t>
            </a:r>
            <a:r>
              <a:rPr dirty="0" sz="1000" spc="-45">
                <a:latin typeface="PMingLiU"/>
                <a:cs typeface="PMingLiU"/>
              </a:rPr>
              <a:t> </a:t>
            </a:r>
            <a:r>
              <a:rPr dirty="0" sz="1000">
                <a:latin typeface="Arial"/>
                <a:cs typeface="Arial"/>
              </a:rPr>
              <a:t>ELARA</a:t>
            </a:r>
            <a:r>
              <a:rPr dirty="0" sz="1000" spc="-55">
                <a:latin typeface="Arial"/>
                <a:cs typeface="Arial"/>
              </a:rPr>
              <a:t> </a:t>
            </a:r>
            <a:r>
              <a:rPr dirty="0" sz="1000" spc="5">
                <a:latin typeface="PMingLiU"/>
                <a:cs typeface="PMingLiU"/>
              </a:rPr>
              <a:t>研</a:t>
            </a:r>
            <a:r>
              <a:rPr dirty="0" sz="1000" spc="-20">
                <a:latin typeface="PMingLiU"/>
                <a:cs typeface="PMingLiU"/>
              </a:rPr>
              <a:t>究</a:t>
            </a:r>
            <a:r>
              <a:rPr dirty="0" sz="1000" spc="5">
                <a:latin typeface="PMingLiU"/>
                <a:cs typeface="PMingLiU"/>
              </a:rPr>
              <a:t>输注了</a:t>
            </a:r>
            <a:r>
              <a:rPr dirty="0" sz="1000" spc="-20">
                <a:latin typeface="PMingLiU"/>
                <a:cs typeface="PMingLiU"/>
              </a:rPr>
              <a:t> </a:t>
            </a:r>
            <a:r>
              <a:rPr dirty="0" sz="1000" spc="-5">
                <a:latin typeface="Arial"/>
                <a:cs typeface="Arial"/>
              </a:rPr>
              <a:t>97</a:t>
            </a:r>
            <a:r>
              <a:rPr dirty="0" sz="1000" spc="-70">
                <a:latin typeface="Arial"/>
                <a:cs typeface="Arial"/>
              </a:rPr>
              <a:t> </a:t>
            </a:r>
            <a:r>
              <a:rPr dirty="0" sz="1000" spc="5">
                <a:latin typeface="PMingLiU"/>
                <a:cs typeface="PMingLiU"/>
              </a:rPr>
              <a:t>例</a:t>
            </a:r>
            <a:r>
              <a:rPr dirty="0" sz="1000" spc="-20">
                <a:latin typeface="PMingLiU"/>
                <a:cs typeface="PMingLiU"/>
              </a:rPr>
              <a:t> </a:t>
            </a:r>
            <a:r>
              <a:rPr dirty="0" sz="1000">
                <a:latin typeface="Arial"/>
                <a:cs typeface="Arial"/>
              </a:rPr>
              <a:t>r/r</a:t>
            </a:r>
            <a:r>
              <a:rPr dirty="0" sz="1000" spc="5">
                <a:latin typeface="Arial"/>
                <a:cs typeface="Arial"/>
              </a:rPr>
              <a:t> FL</a:t>
            </a:r>
            <a:r>
              <a:rPr dirty="0" sz="1000" spc="-65">
                <a:latin typeface="Arial"/>
                <a:cs typeface="Arial"/>
              </a:rPr>
              <a:t> </a:t>
            </a:r>
            <a:r>
              <a:rPr dirty="0" sz="1000" spc="-20">
                <a:latin typeface="PMingLiU"/>
                <a:cs typeface="PMingLiU"/>
              </a:rPr>
              <a:t>患</a:t>
            </a:r>
            <a:r>
              <a:rPr dirty="0" sz="1000" spc="5">
                <a:latin typeface="PMingLiU"/>
                <a:cs typeface="PMingLiU"/>
              </a:rPr>
              <a:t>者，其中</a:t>
            </a:r>
            <a:r>
              <a:rPr dirty="0" sz="1000" spc="-20">
                <a:latin typeface="PMingLiU"/>
                <a:cs typeface="PMingLiU"/>
              </a:rPr>
              <a:t> </a:t>
            </a:r>
            <a:r>
              <a:rPr dirty="0" sz="1000" spc="-5">
                <a:latin typeface="Arial"/>
                <a:cs typeface="Arial"/>
              </a:rPr>
              <a:t>52</a:t>
            </a:r>
            <a:r>
              <a:rPr dirty="0" sz="1000" spc="-70">
                <a:latin typeface="Arial"/>
                <a:cs typeface="Arial"/>
              </a:rPr>
              <a:t> </a:t>
            </a:r>
            <a:r>
              <a:rPr dirty="0" sz="1000" spc="5">
                <a:latin typeface="PMingLiU"/>
                <a:cs typeface="PMingLiU"/>
              </a:rPr>
              <a:t>例疗</a:t>
            </a:r>
            <a:r>
              <a:rPr dirty="0" sz="1000" spc="-20">
                <a:latin typeface="PMingLiU"/>
                <a:cs typeface="PMingLiU"/>
              </a:rPr>
              <a:t>效</a:t>
            </a:r>
            <a:r>
              <a:rPr dirty="0" sz="1000" spc="5">
                <a:latin typeface="PMingLiU"/>
                <a:cs typeface="PMingLiU"/>
              </a:rPr>
              <a:t>可供</a:t>
            </a:r>
            <a:r>
              <a:rPr dirty="0" sz="1000" spc="-20">
                <a:latin typeface="PMingLiU"/>
                <a:cs typeface="PMingLiU"/>
              </a:rPr>
              <a:t>评</a:t>
            </a:r>
            <a:r>
              <a:rPr dirty="0" sz="1000" spc="5">
                <a:latin typeface="PMingLiU"/>
                <a:cs typeface="PMingLiU"/>
              </a:rPr>
              <a:t>估，</a:t>
            </a:r>
            <a:r>
              <a:rPr dirty="0" sz="1000" spc="-20">
                <a:latin typeface="PMingLiU"/>
                <a:cs typeface="PMingLiU"/>
              </a:rPr>
              <a:t>最</a:t>
            </a:r>
            <a:r>
              <a:rPr dirty="0" sz="1000" spc="5">
                <a:latin typeface="PMingLiU"/>
                <a:cs typeface="PMingLiU"/>
              </a:rPr>
              <a:t>佳 </a:t>
            </a:r>
            <a:r>
              <a:rPr dirty="0" sz="1000">
                <a:latin typeface="Arial"/>
                <a:cs typeface="Arial"/>
              </a:rPr>
              <a:t>ORR</a:t>
            </a:r>
            <a:r>
              <a:rPr dirty="0" sz="1000" spc="55">
                <a:latin typeface="Arial"/>
                <a:cs typeface="Arial"/>
              </a:rPr>
              <a:t> </a:t>
            </a:r>
            <a:r>
              <a:rPr dirty="0" sz="1000" spc="5">
                <a:latin typeface="PMingLiU"/>
                <a:cs typeface="PMingLiU"/>
              </a:rPr>
              <a:t>为</a:t>
            </a:r>
            <a:r>
              <a:rPr dirty="0" sz="1000" spc="125">
                <a:latin typeface="PMingLiU"/>
                <a:cs typeface="PMingLiU"/>
              </a:rPr>
              <a:t> </a:t>
            </a:r>
            <a:r>
              <a:rPr dirty="0" sz="1000" spc="-5">
                <a:latin typeface="Arial"/>
                <a:cs typeface="Arial"/>
              </a:rPr>
              <a:t>86%</a:t>
            </a:r>
            <a:r>
              <a:rPr dirty="0" sz="1000" spc="-5">
                <a:latin typeface="PMingLiU"/>
                <a:cs typeface="PMingLiU"/>
              </a:rPr>
              <a:t>，</a:t>
            </a:r>
            <a:r>
              <a:rPr dirty="0" sz="1000" spc="-5">
                <a:latin typeface="Arial"/>
                <a:cs typeface="Arial"/>
              </a:rPr>
              <a:t>CR</a:t>
            </a:r>
            <a:r>
              <a:rPr dirty="0" sz="1000" spc="55">
                <a:latin typeface="Arial"/>
                <a:cs typeface="Arial"/>
              </a:rPr>
              <a:t> </a:t>
            </a:r>
            <a:r>
              <a:rPr dirty="0" sz="1000" spc="-20">
                <a:latin typeface="PMingLiU"/>
                <a:cs typeface="PMingLiU"/>
              </a:rPr>
              <a:t>率</a:t>
            </a:r>
            <a:r>
              <a:rPr dirty="0" sz="1000" spc="5">
                <a:latin typeface="PMingLiU"/>
                <a:cs typeface="PMingLiU"/>
              </a:rPr>
              <a:t>为</a:t>
            </a:r>
            <a:r>
              <a:rPr dirty="0" sz="1000" spc="130">
                <a:latin typeface="PMingLiU"/>
                <a:cs typeface="PMingLiU"/>
              </a:rPr>
              <a:t> </a:t>
            </a:r>
            <a:r>
              <a:rPr dirty="0" sz="1000" spc="-5">
                <a:latin typeface="Arial"/>
                <a:cs typeface="Arial"/>
              </a:rPr>
              <a:t>66%</a:t>
            </a:r>
            <a:r>
              <a:rPr dirty="0" sz="1000" spc="-5">
                <a:latin typeface="PMingLiU"/>
                <a:cs typeface="PMingLiU"/>
              </a:rPr>
              <a:t>；</a:t>
            </a:r>
            <a:r>
              <a:rPr dirty="0" sz="1000" spc="-5">
                <a:latin typeface="Arial"/>
                <a:cs typeface="Arial"/>
              </a:rPr>
              <a:t>Yescarta</a:t>
            </a:r>
            <a:r>
              <a:rPr dirty="0" sz="1000" spc="60">
                <a:latin typeface="Arial"/>
                <a:cs typeface="Arial"/>
              </a:rPr>
              <a:t> </a:t>
            </a:r>
            <a:r>
              <a:rPr dirty="0" sz="1000" spc="5">
                <a:latin typeface="PMingLiU"/>
                <a:cs typeface="PMingLiU"/>
              </a:rPr>
              <a:t>的</a:t>
            </a:r>
            <a:r>
              <a:rPr dirty="0" sz="1000" spc="-20">
                <a:latin typeface="PMingLiU"/>
                <a:cs typeface="PMingLiU"/>
              </a:rPr>
              <a:t>注</a:t>
            </a:r>
            <a:r>
              <a:rPr dirty="0" sz="1000" spc="5">
                <a:latin typeface="PMingLiU"/>
                <a:cs typeface="PMingLiU"/>
              </a:rPr>
              <a:t>册</a:t>
            </a:r>
            <a:r>
              <a:rPr dirty="0" sz="1000" spc="-20">
                <a:latin typeface="PMingLiU"/>
                <a:cs typeface="PMingLiU"/>
              </a:rPr>
              <a:t>临</a:t>
            </a:r>
            <a:r>
              <a:rPr dirty="0" sz="1000" spc="5">
                <a:latin typeface="PMingLiU"/>
                <a:cs typeface="PMingLiU"/>
              </a:rPr>
              <a:t>床</a:t>
            </a:r>
            <a:r>
              <a:rPr dirty="0" sz="1000" spc="130">
                <a:latin typeface="PMingLiU"/>
                <a:cs typeface="PMingLiU"/>
              </a:rPr>
              <a:t> </a:t>
            </a:r>
            <a:r>
              <a:rPr dirty="0" sz="1000" spc="-5">
                <a:latin typeface="Arial"/>
                <a:cs typeface="Arial"/>
              </a:rPr>
              <a:t>ZUMA-5</a:t>
            </a:r>
            <a:r>
              <a:rPr dirty="0" sz="1000" spc="55">
                <a:latin typeface="Arial"/>
                <a:cs typeface="Arial"/>
              </a:rPr>
              <a:t> </a:t>
            </a:r>
            <a:r>
              <a:rPr dirty="0" sz="1000" spc="5">
                <a:latin typeface="PMingLiU"/>
                <a:cs typeface="PMingLiU"/>
              </a:rPr>
              <a:t>研</a:t>
            </a:r>
            <a:r>
              <a:rPr dirty="0" sz="1000" spc="-20">
                <a:latin typeface="PMingLiU"/>
                <a:cs typeface="PMingLiU"/>
              </a:rPr>
              <a:t>究</a:t>
            </a:r>
            <a:r>
              <a:rPr dirty="0" sz="1000" spc="5">
                <a:latin typeface="PMingLiU"/>
                <a:cs typeface="PMingLiU"/>
              </a:rPr>
              <a:t>中</a:t>
            </a:r>
            <a:r>
              <a:rPr dirty="0" sz="1000">
                <a:latin typeface="PMingLiU"/>
                <a:cs typeface="PMingLiU"/>
              </a:rPr>
              <a:t>，</a:t>
            </a:r>
            <a:r>
              <a:rPr dirty="0" sz="1000">
                <a:latin typeface="Arial"/>
                <a:cs typeface="Arial"/>
              </a:rPr>
              <a:t>124</a:t>
            </a:r>
            <a:r>
              <a:rPr dirty="0" sz="1000" spc="55">
                <a:latin typeface="Arial"/>
                <a:cs typeface="Arial"/>
              </a:rPr>
              <a:t> </a:t>
            </a:r>
            <a:r>
              <a:rPr dirty="0" sz="1000" spc="5">
                <a:latin typeface="PMingLiU"/>
                <a:cs typeface="PMingLiU"/>
              </a:rPr>
              <a:t>例</a:t>
            </a:r>
            <a:r>
              <a:rPr dirty="0" sz="1000" spc="105">
                <a:latin typeface="PMingLiU"/>
                <a:cs typeface="PMingLiU"/>
              </a:rPr>
              <a:t> </a:t>
            </a:r>
            <a:r>
              <a:rPr dirty="0" sz="1000" spc="5">
                <a:latin typeface="Arial"/>
                <a:cs typeface="Arial"/>
              </a:rPr>
              <a:t>FL</a:t>
            </a:r>
            <a:r>
              <a:rPr dirty="0" sz="1000" spc="50">
                <a:latin typeface="Arial"/>
                <a:cs typeface="Arial"/>
              </a:rPr>
              <a:t> </a:t>
            </a:r>
            <a:r>
              <a:rPr dirty="0" sz="1000" spc="5">
                <a:latin typeface="PMingLiU"/>
                <a:cs typeface="PMingLiU"/>
              </a:rPr>
              <a:t>患</a:t>
            </a:r>
            <a:r>
              <a:rPr dirty="0" sz="1000" spc="-20">
                <a:latin typeface="PMingLiU"/>
                <a:cs typeface="PMingLiU"/>
              </a:rPr>
              <a:t>者</a:t>
            </a:r>
            <a:r>
              <a:rPr dirty="0" sz="1000" spc="5">
                <a:latin typeface="PMingLiU"/>
                <a:cs typeface="PMingLiU"/>
              </a:rPr>
              <a:t>的 </a:t>
            </a:r>
            <a:r>
              <a:rPr dirty="0" sz="1000">
                <a:latin typeface="Arial"/>
                <a:cs typeface="Arial"/>
              </a:rPr>
              <a:t>ORR</a:t>
            </a:r>
            <a:r>
              <a:rPr dirty="0" sz="1000" spc="-70">
                <a:latin typeface="Arial"/>
                <a:cs typeface="Arial"/>
              </a:rPr>
              <a:t> </a:t>
            </a:r>
            <a:r>
              <a:rPr dirty="0" sz="1000" spc="5">
                <a:latin typeface="PMingLiU"/>
                <a:cs typeface="PMingLiU"/>
              </a:rPr>
              <a:t>为</a:t>
            </a:r>
            <a:r>
              <a:rPr dirty="0" sz="1000">
                <a:latin typeface="PMingLiU"/>
                <a:cs typeface="PMingLiU"/>
              </a:rPr>
              <a:t> </a:t>
            </a:r>
            <a:r>
              <a:rPr dirty="0" sz="1000" spc="-5">
                <a:latin typeface="Arial"/>
                <a:cs typeface="Arial"/>
              </a:rPr>
              <a:t>94%</a:t>
            </a:r>
            <a:r>
              <a:rPr dirty="0" sz="1000" spc="-5">
                <a:latin typeface="PMingLiU"/>
                <a:cs typeface="PMingLiU"/>
              </a:rPr>
              <a:t>，</a:t>
            </a:r>
            <a:r>
              <a:rPr dirty="0" sz="1000" spc="-5">
                <a:latin typeface="Arial"/>
                <a:cs typeface="Arial"/>
              </a:rPr>
              <a:t>CR</a:t>
            </a:r>
            <a:r>
              <a:rPr dirty="0" sz="1000" spc="-65">
                <a:latin typeface="Arial"/>
                <a:cs typeface="Arial"/>
              </a:rPr>
              <a:t> </a:t>
            </a:r>
            <a:r>
              <a:rPr dirty="0" sz="1000" spc="5">
                <a:latin typeface="PMingLiU"/>
                <a:cs typeface="PMingLiU"/>
              </a:rPr>
              <a:t>率</a:t>
            </a:r>
            <a:r>
              <a:rPr dirty="0" sz="1000">
                <a:latin typeface="PMingLiU"/>
                <a:cs typeface="PMingLiU"/>
              </a:rPr>
              <a:t> </a:t>
            </a:r>
            <a:r>
              <a:rPr dirty="0" sz="1000" spc="-5">
                <a:latin typeface="Arial"/>
                <a:cs typeface="Arial"/>
              </a:rPr>
              <a:t>80%</a:t>
            </a:r>
            <a:r>
              <a:rPr dirty="0" sz="1000" spc="-20">
                <a:latin typeface="PMingLiU"/>
                <a:cs typeface="PMingLiU"/>
              </a:rPr>
              <a:t>。</a:t>
            </a:r>
            <a:r>
              <a:rPr dirty="0" sz="1000" spc="5">
                <a:latin typeface="PMingLiU"/>
                <a:cs typeface="PMingLiU"/>
              </a:rPr>
              <a:t>中位</a:t>
            </a:r>
            <a:r>
              <a:rPr dirty="0" sz="1000" spc="-20">
                <a:latin typeface="PMingLiU"/>
                <a:cs typeface="PMingLiU"/>
              </a:rPr>
              <a:t>随</a:t>
            </a:r>
            <a:r>
              <a:rPr dirty="0" sz="1000" spc="5">
                <a:latin typeface="PMingLiU"/>
                <a:cs typeface="PMingLiU"/>
              </a:rPr>
              <a:t>访</a:t>
            </a:r>
            <a:r>
              <a:rPr dirty="0" sz="1000" spc="10">
                <a:latin typeface="PMingLiU"/>
                <a:cs typeface="PMingLiU"/>
              </a:rPr>
              <a:t> </a:t>
            </a:r>
            <a:r>
              <a:rPr dirty="0" sz="1000">
                <a:latin typeface="Arial"/>
                <a:cs typeface="Arial"/>
              </a:rPr>
              <a:t>17.5</a:t>
            </a:r>
            <a:r>
              <a:rPr dirty="0" sz="1000" spc="-75">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后</a:t>
            </a:r>
            <a:r>
              <a:rPr dirty="0" sz="1000" spc="-10">
                <a:latin typeface="PMingLiU"/>
                <a:cs typeface="PMingLiU"/>
              </a:rPr>
              <a:t>，</a:t>
            </a:r>
            <a:r>
              <a:rPr dirty="0" sz="1000" spc="-10">
                <a:latin typeface="Arial"/>
                <a:cs typeface="Arial"/>
              </a:rPr>
              <a:t>64%</a:t>
            </a:r>
            <a:r>
              <a:rPr dirty="0" sz="1000" spc="5">
                <a:latin typeface="PMingLiU"/>
                <a:cs typeface="PMingLiU"/>
              </a:rPr>
              <a:t>的 </a:t>
            </a:r>
            <a:r>
              <a:rPr dirty="0" sz="1000" spc="5">
                <a:latin typeface="Arial"/>
                <a:cs typeface="Arial"/>
              </a:rPr>
              <a:t>FL</a:t>
            </a:r>
            <a:r>
              <a:rPr dirty="0" sz="1000" spc="-70">
                <a:latin typeface="Arial"/>
                <a:cs typeface="Arial"/>
              </a:rPr>
              <a:t> </a:t>
            </a:r>
            <a:r>
              <a:rPr dirty="0" sz="1000" spc="-20">
                <a:latin typeface="PMingLiU"/>
                <a:cs typeface="PMingLiU"/>
              </a:rPr>
              <a:t>患</a:t>
            </a:r>
            <a:r>
              <a:rPr dirty="0" sz="1000" spc="5">
                <a:latin typeface="PMingLiU"/>
                <a:cs typeface="PMingLiU"/>
              </a:rPr>
              <a:t>者维</a:t>
            </a:r>
            <a:r>
              <a:rPr dirty="0" sz="1000" spc="-20">
                <a:latin typeface="PMingLiU"/>
                <a:cs typeface="PMingLiU"/>
              </a:rPr>
              <a:t>持</a:t>
            </a:r>
            <a:r>
              <a:rPr dirty="0" sz="1000" spc="5">
                <a:latin typeface="PMingLiU"/>
                <a:cs typeface="PMingLiU"/>
              </a:rPr>
              <a:t>最佳</a:t>
            </a:r>
            <a:r>
              <a:rPr dirty="0" sz="1000" spc="-20">
                <a:latin typeface="PMingLiU"/>
                <a:cs typeface="PMingLiU"/>
              </a:rPr>
              <a:t>疗</a:t>
            </a:r>
            <a:r>
              <a:rPr dirty="0" sz="1000" spc="5">
                <a:latin typeface="PMingLiU"/>
                <a:cs typeface="PMingLiU"/>
              </a:rPr>
              <a:t>效。</a:t>
            </a:r>
            <a:r>
              <a:rPr dirty="0" sz="1000" spc="-20">
                <a:latin typeface="PMingLiU"/>
                <a:cs typeface="PMingLiU"/>
              </a:rPr>
              <a:t>安</a:t>
            </a:r>
            <a:r>
              <a:rPr dirty="0" sz="1000" spc="5">
                <a:latin typeface="PMingLiU"/>
                <a:cs typeface="PMingLiU"/>
              </a:rPr>
              <a:t>全性 方面</a:t>
            </a:r>
            <a:r>
              <a:rPr dirty="0" sz="1000" spc="-5">
                <a:latin typeface="PMingLiU"/>
                <a:cs typeface="PMingLiU"/>
              </a:rPr>
              <a:t>，</a:t>
            </a:r>
            <a:r>
              <a:rPr dirty="0" sz="1000" spc="-5">
                <a:latin typeface="Arial"/>
                <a:cs typeface="Arial"/>
              </a:rPr>
              <a:t>ELARA</a:t>
            </a:r>
            <a:r>
              <a:rPr dirty="0" sz="1000" spc="15">
                <a:latin typeface="Arial"/>
                <a:cs typeface="Arial"/>
              </a:rPr>
              <a:t> </a:t>
            </a:r>
            <a:r>
              <a:rPr dirty="0" sz="1000" spc="-20">
                <a:latin typeface="PMingLiU"/>
                <a:cs typeface="PMingLiU"/>
              </a:rPr>
              <a:t>研</a:t>
            </a:r>
            <a:r>
              <a:rPr dirty="0" sz="1000" spc="5">
                <a:latin typeface="PMingLiU"/>
                <a:cs typeface="PMingLiU"/>
              </a:rPr>
              <a:t>究接</a:t>
            </a:r>
            <a:r>
              <a:rPr dirty="0" sz="1000" spc="-20">
                <a:latin typeface="PMingLiU"/>
                <a:cs typeface="PMingLiU"/>
              </a:rPr>
              <a:t>受</a:t>
            </a:r>
            <a:r>
              <a:rPr dirty="0" sz="1000" spc="5">
                <a:latin typeface="PMingLiU"/>
                <a:cs typeface="PMingLiU"/>
              </a:rPr>
              <a:t>安全</a:t>
            </a:r>
            <a:r>
              <a:rPr dirty="0" sz="1000" spc="-20">
                <a:latin typeface="PMingLiU"/>
                <a:cs typeface="PMingLiU"/>
              </a:rPr>
              <a:t>性</a:t>
            </a:r>
            <a:r>
              <a:rPr dirty="0" sz="1000" spc="5">
                <a:latin typeface="PMingLiU"/>
                <a:cs typeface="PMingLiU"/>
              </a:rPr>
              <a:t>评估的</a:t>
            </a:r>
            <a:r>
              <a:rPr dirty="0" sz="1000" spc="65">
                <a:latin typeface="PMingLiU"/>
                <a:cs typeface="PMingLiU"/>
              </a:rPr>
              <a:t> </a:t>
            </a:r>
            <a:r>
              <a:rPr dirty="0" sz="1000" spc="-5">
                <a:latin typeface="Arial"/>
                <a:cs typeface="Arial"/>
              </a:rPr>
              <a:t>97</a:t>
            </a:r>
            <a:r>
              <a:rPr dirty="0" sz="1000" spc="-15">
                <a:latin typeface="Arial"/>
                <a:cs typeface="Arial"/>
              </a:rPr>
              <a:t> </a:t>
            </a:r>
            <a:r>
              <a:rPr dirty="0" sz="1000" spc="5">
                <a:latin typeface="PMingLiU"/>
                <a:cs typeface="PMingLiU"/>
              </a:rPr>
              <a:t>例患</a:t>
            </a:r>
            <a:r>
              <a:rPr dirty="0" sz="1000" spc="-20">
                <a:latin typeface="PMingLiU"/>
                <a:cs typeface="PMingLiU"/>
              </a:rPr>
              <a:t>者</a:t>
            </a:r>
            <a:r>
              <a:rPr dirty="0" sz="1000" spc="5">
                <a:latin typeface="PMingLiU"/>
                <a:cs typeface="PMingLiU"/>
              </a:rPr>
              <a:t>中，</a:t>
            </a:r>
            <a:r>
              <a:rPr dirty="0" sz="1000" spc="-20">
                <a:latin typeface="PMingLiU"/>
                <a:cs typeface="PMingLiU"/>
              </a:rPr>
              <a:t>没</a:t>
            </a:r>
            <a:r>
              <a:rPr dirty="0" sz="1000" spc="5">
                <a:latin typeface="PMingLiU"/>
                <a:cs typeface="PMingLiU"/>
              </a:rPr>
              <a:t>有发生</a:t>
            </a:r>
            <a:r>
              <a:rPr dirty="0" sz="1000" spc="-20">
                <a:latin typeface="PMingLiU"/>
                <a:cs typeface="PMingLiU"/>
              </a:rPr>
              <a:t>三</a:t>
            </a:r>
            <a:r>
              <a:rPr dirty="0" sz="1000" spc="5">
                <a:latin typeface="PMingLiU"/>
                <a:cs typeface="PMingLiU"/>
              </a:rPr>
              <a:t>级以上</a:t>
            </a:r>
            <a:r>
              <a:rPr dirty="0" sz="1000" spc="60">
                <a:latin typeface="PMingLiU"/>
                <a:cs typeface="PMingLiU"/>
              </a:rPr>
              <a:t> </a:t>
            </a:r>
            <a:r>
              <a:rPr dirty="0" sz="1000" spc="-10">
                <a:latin typeface="Arial"/>
                <a:cs typeface="Arial"/>
              </a:rPr>
              <a:t>CRS</a:t>
            </a:r>
            <a:r>
              <a:rPr dirty="0" sz="1000" spc="-10">
                <a:latin typeface="PMingLiU"/>
                <a:cs typeface="PMingLiU"/>
              </a:rPr>
              <a:t>，</a:t>
            </a:r>
            <a:r>
              <a:rPr dirty="0" sz="1000" spc="5">
                <a:latin typeface="PMingLiU"/>
                <a:cs typeface="PMingLiU"/>
              </a:rPr>
              <a:t>一</a:t>
            </a:r>
            <a:r>
              <a:rPr dirty="0" sz="1000" spc="-20">
                <a:latin typeface="PMingLiU"/>
                <a:cs typeface="PMingLiU"/>
              </a:rPr>
              <a:t>例</a:t>
            </a:r>
            <a:r>
              <a:rPr dirty="0" sz="1000" spc="5">
                <a:latin typeface="PMingLiU"/>
                <a:cs typeface="PMingLiU"/>
              </a:rPr>
              <a:t>患者出 现四级</a:t>
            </a:r>
            <a:r>
              <a:rPr dirty="0" sz="1000" spc="-20">
                <a:latin typeface="PMingLiU"/>
                <a:cs typeface="PMingLiU"/>
              </a:rPr>
              <a:t>以</a:t>
            </a:r>
            <a:r>
              <a:rPr dirty="0" sz="1000" spc="5">
                <a:latin typeface="PMingLiU"/>
                <a:cs typeface="PMingLiU"/>
              </a:rPr>
              <a:t>上</a:t>
            </a:r>
            <a:r>
              <a:rPr dirty="0" sz="1000" spc="105">
                <a:latin typeface="PMingLiU"/>
                <a:cs typeface="PMingLiU"/>
              </a:rPr>
              <a:t> </a:t>
            </a:r>
            <a:r>
              <a:rPr dirty="0" sz="1000">
                <a:latin typeface="Arial"/>
                <a:cs typeface="Arial"/>
              </a:rPr>
              <a:t>ICANS</a:t>
            </a:r>
            <a:r>
              <a:rPr dirty="0" sz="1000" spc="15">
                <a:latin typeface="Arial"/>
                <a:cs typeface="Arial"/>
              </a:rPr>
              <a:t> </a:t>
            </a:r>
            <a:r>
              <a:rPr dirty="0" sz="1000" spc="5">
                <a:latin typeface="PMingLiU"/>
                <a:cs typeface="PMingLiU"/>
              </a:rPr>
              <a:t>后恢</a:t>
            </a:r>
            <a:r>
              <a:rPr dirty="0" sz="1000" spc="-20">
                <a:latin typeface="PMingLiU"/>
                <a:cs typeface="PMingLiU"/>
              </a:rPr>
              <a:t>复</a:t>
            </a:r>
            <a:r>
              <a:rPr dirty="0" sz="1000" spc="5">
                <a:latin typeface="PMingLiU"/>
                <a:cs typeface="PMingLiU"/>
              </a:rPr>
              <a:t>。</a:t>
            </a:r>
            <a:r>
              <a:rPr dirty="0" sz="1000" spc="-5">
                <a:latin typeface="Arial"/>
                <a:cs typeface="Arial"/>
              </a:rPr>
              <a:t>ZUMA-5</a:t>
            </a:r>
            <a:r>
              <a:rPr dirty="0" sz="1000" spc="30">
                <a:latin typeface="Arial"/>
                <a:cs typeface="Arial"/>
              </a:rPr>
              <a:t> </a:t>
            </a:r>
            <a:r>
              <a:rPr dirty="0" sz="1000" spc="5">
                <a:latin typeface="PMingLiU"/>
                <a:cs typeface="PMingLiU"/>
              </a:rPr>
              <a:t>研究</a:t>
            </a:r>
            <a:r>
              <a:rPr dirty="0" sz="1000" spc="-20">
                <a:latin typeface="PMingLiU"/>
                <a:cs typeface="PMingLiU"/>
              </a:rPr>
              <a:t>中</a:t>
            </a:r>
            <a:r>
              <a:rPr dirty="0" sz="1000" spc="-5">
                <a:latin typeface="PMingLiU"/>
                <a:cs typeface="PMingLiU"/>
              </a:rPr>
              <a:t>，</a:t>
            </a:r>
            <a:r>
              <a:rPr dirty="0" sz="1000" spc="-5">
                <a:latin typeface="Arial"/>
                <a:cs typeface="Arial"/>
              </a:rPr>
              <a:t>9%</a:t>
            </a:r>
            <a:r>
              <a:rPr dirty="0" sz="1000" spc="5">
                <a:latin typeface="PMingLiU"/>
                <a:cs typeface="PMingLiU"/>
              </a:rPr>
              <a:t>的</a:t>
            </a:r>
            <a:r>
              <a:rPr dirty="0" sz="1000" spc="-20">
                <a:latin typeface="PMingLiU"/>
                <a:cs typeface="PMingLiU"/>
              </a:rPr>
              <a:t>患</a:t>
            </a:r>
            <a:r>
              <a:rPr dirty="0" sz="1000" spc="5">
                <a:latin typeface="PMingLiU"/>
                <a:cs typeface="PMingLiU"/>
              </a:rPr>
              <a:t>者出现</a:t>
            </a:r>
            <a:r>
              <a:rPr dirty="0" sz="1000" spc="-20">
                <a:latin typeface="PMingLiU"/>
                <a:cs typeface="PMingLiU"/>
              </a:rPr>
              <a:t>三</a:t>
            </a:r>
            <a:r>
              <a:rPr dirty="0" sz="1000" spc="5">
                <a:latin typeface="PMingLiU"/>
                <a:cs typeface="PMingLiU"/>
              </a:rPr>
              <a:t>级以上</a:t>
            </a:r>
            <a:r>
              <a:rPr dirty="0" sz="1000" spc="105">
                <a:latin typeface="PMingLiU"/>
                <a:cs typeface="PMingLiU"/>
              </a:rPr>
              <a:t> </a:t>
            </a:r>
            <a:r>
              <a:rPr dirty="0" sz="1000" spc="-5">
                <a:latin typeface="Arial"/>
                <a:cs typeface="Arial"/>
              </a:rPr>
              <a:t>CRS</a:t>
            </a:r>
            <a:r>
              <a:rPr dirty="0" sz="1000" spc="-5">
                <a:latin typeface="PMingLiU"/>
                <a:cs typeface="PMingLiU"/>
              </a:rPr>
              <a:t>，</a:t>
            </a:r>
            <a:r>
              <a:rPr dirty="0" sz="1000" spc="-5">
                <a:latin typeface="Arial"/>
                <a:cs typeface="Arial"/>
              </a:rPr>
              <a:t>19%</a:t>
            </a:r>
            <a:r>
              <a:rPr dirty="0" sz="1000" spc="5">
                <a:latin typeface="PMingLiU"/>
                <a:cs typeface="PMingLiU"/>
              </a:rPr>
              <a:t>的患者 出现三</a:t>
            </a:r>
            <a:r>
              <a:rPr dirty="0" sz="1000" spc="-20">
                <a:latin typeface="PMingLiU"/>
                <a:cs typeface="PMingLiU"/>
              </a:rPr>
              <a:t>级</a:t>
            </a:r>
            <a:r>
              <a:rPr dirty="0" sz="1000" spc="5">
                <a:latin typeface="PMingLiU"/>
                <a:cs typeface="PMingLiU"/>
              </a:rPr>
              <a:t>以</a:t>
            </a:r>
            <a:r>
              <a:rPr dirty="0" sz="1000" spc="245">
                <a:latin typeface="PMingLiU"/>
                <a:cs typeface="PMingLiU"/>
              </a:rPr>
              <a:t>上</a:t>
            </a:r>
            <a:r>
              <a:rPr dirty="0" sz="1000" spc="-5">
                <a:latin typeface="Arial"/>
                <a:cs typeface="Arial"/>
              </a:rPr>
              <a:t>ICANS</a:t>
            </a:r>
            <a:r>
              <a:rPr dirty="0" sz="1000" spc="5">
                <a:latin typeface="PMingLiU"/>
                <a:cs typeface="PMingLiU"/>
              </a:rPr>
              <a:t>。国</a:t>
            </a:r>
            <a:r>
              <a:rPr dirty="0" sz="1000" spc="-20">
                <a:latin typeface="PMingLiU"/>
                <a:cs typeface="PMingLiU"/>
              </a:rPr>
              <a:t>内</a:t>
            </a:r>
            <a:r>
              <a:rPr dirty="0" sz="1000" spc="5">
                <a:latin typeface="PMingLiU"/>
                <a:cs typeface="PMingLiU"/>
              </a:rPr>
              <a:t>方面</a:t>
            </a:r>
            <a:r>
              <a:rPr dirty="0" sz="1000" spc="-20">
                <a:latin typeface="PMingLiU"/>
                <a:cs typeface="PMingLiU"/>
              </a:rPr>
              <a:t>，</a:t>
            </a:r>
            <a:r>
              <a:rPr dirty="0" sz="1000" spc="5">
                <a:latin typeface="PMingLiU"/>
                <a:cs typeface="PMingLiU"/>
              </a:rPr>
              <a:t>药明</a:t>
            </a:r>
            <a:r>
              <a:rPr dirty="0" sz="1000" spc="-20">
                <a:latin typeface="PMingLiU"/>
                <a:cs typeface="PMingLiU"/>
              </a:rPr>
              <a:t>巨</a:t>
            </a:r>
            <a:r>
              <a:rPr dirty="0" sz="1000" spc="5">
                <a:latin typeface="PMingLiU"/>
                <a:cs typeface="PMingLiU"/>
              </a:rPr>
              <a:t>诺已</a:t>
            </a:r>
            <a:r>
              <a:rPr dirty="0" sz="1000" spc="-20">
                <a:latin typeface="PMingLiU"/>
                <a:cs typeface="PMingLiU"/>
              </a:rPr>
              <a:t>经</a:t>
            </a:r>
            <a:r>
              <a:rPr dirty="0" sz="1000" spc="5">
                <a:latin typeface="PMingLiU"/>
                <a:cs typeface="PMingLiU"/>
              </a:rPr>
              <a:t>提交</a:t>
            </a:r>
            <a:r>
              <a:rPr dirty="0" sz="1000" spc="-20">
                <a:latin typeface="PMingLiU"/>
                <a:cs typeface="PMingLiU"/>
              </a:rPr>
              <a:t>倍</a:t>
            </a:r>
            <a:r>
              <a:rPr dirty="0" sz="1000" spc="5">
                <a:latin typeface="PMingLiU"/>
                <a:cs typeface="PMingLiU"/>
              </a:rPr>
              <a:t>诺达用于</a:t>
            </a:r>
            <a:r>
              <a:rPr dirty="0" sz="1000" spc="-15">
                <a:latin typeface="PMingLiU"/>
                <a:cs typeface="PMingLiU"/>
              </a:rPr>
              <a:t> </a:t>
            </a:r>
            <a:r>
              <a:rPr dirty="0" sz="1000" spc="-5">
                <a:latin typeface="Arial"/>
                <a:cs typeface="Arial"/>
              </a:rPr>
              <a:t>3L</a:t>
            </a:r>
            <a:r>
              <a:rPr dirty="0" sz="1000" spc="-25">
                <a:latin typeface="Arial"/>
                <a:cs typeface="Arial"/>
              </a:rPr>
              <a:t> </a:t>
            </a:r>
            <a:r>
              <a:rPr dirty="0" sz="1000" spc="5">
                <a:latin typeface="Arial"/>
                <a:cs typeface="Arial"/>
              </a:rPr>
              <a:t>FL</a:t>
            </a:r>
            <a:r>
              <a:rPr dirty="0" sz="1000" spc="-75">
                <a:latin typeface="Arial"/>
                <a:cs typeface="Arial"/>
              </a:rPr>
              <a:t> </a:t>
            </a:r>
            <a:r>
              <a:rPr dirty="0" sz="1000" spc="5">
                <a:latin typeface="PMingLiU"/>
                <a:cs typeface="PMingLiU"/>
              </a:rPr>
              <a:t>的上</a:t>
            </a:r>
            <a:r>
              <a:rPr dirty="0" sz="1000" spc="-20">
                <a:latin typeface="PMingLiU"/>
                <a:cs typeface="PMingLiU"/>
              </a:rPr>
              <a:t>市</a:t>
            </a:r>
            <a:r>
              <a:rPr dirty="0" sz="1000" spc="5">
                <a:latin typeface="PMingLiU"/>
                <a:cs typeface="PMingLiU"/>
              </a:rPr>
              <a:t>申请。</a:t>
            </a:r>
            <a:endParaRPr sz="1000">
              <a:latin typeface="PMingLiU"/>
              <a:cs typeface="PMingLiU"/>
            </a:endParaRPr>
          </a:p>
          <a:p>
            <a:pPr algn="just" marL="12700">
              <a:lnSpc>
                <a:spcPct val="100000"/>
              </a:lnSpc>
              <a:spcBef>
                <a:spcPts val="1060"/>
              </a:spcBef>
            </a:pPr>
            <a:r>
              <a:rPr dirty="0" sz="1000" b="1">
                <a:latin typeface="Arial"/>
                <a:cs typeface="Arial"/>
              </a:rPr>
              <a:t>MCL</a:t>
            </a:r>
            <a:r>
              <a:rPr dirty="0" sz="1000" spc="-55" b="1">
                <a:latin typeface="Arial"/>
                <a:cs typeface="Arial"/>
              </a:rPr>
              <a:t> </a:t>
            </a:r>
            <a:r>
              <a:rPr dirty="0" sz="1000" spc="5" b="1">
                <a:latin typeface="Microsoft JhengHei UI"/>
                <a:cs typeface="Microsoft JhengHei UI"/>
              </a:rPr>
              <a:t>是预后最差</a:t>
            </a:r>
            <a:r>
              <a:rPr dirty="0" sz="1000" spc="245" b="1">
                <a:latin typeface="Microsoft JhengHei UI"/>
                <a:cs typeface="Microsoft JhengHei UI"/>
              </a:rPr>
              <a:t>的</a:t>
            </a:r>
            <a:r>
              <a:rPr dirty="0" sz="1000" spc="-10" b="1">
                <a:latin typeface="Arial"/>
                <a:cs typeface="Arial"/>
              </a:rPr>
              <a:t>B-NHL</a:t>
            </a:r>
            <a:r>
              <a:rPr dirty="0" sz="1000" spc="-10" b="1">
                <a:latin typeface="Microsoft JhengHei UI"/>
                <a:cs typeface="Microsoft JhengHei UI"/>
              </a:rPr>
              <a:t>，</a:t>
            </a:r>
            <a:r>
              <a:rPr dirty="0" sz="1000" spc="5" b="1">
                <a:latin typeface="Microsoft JhengHei UI"/>
                <a:cs typeface="Microsoft JhengHei UI"/>
              </a:rPr>
              <a:t>目前全球</a:t>
            </a:r>
            <a:r>
              <a:rPr dirty="0" sz="1000" spc="245" b="1">
                <a:latin typeface="Microsoft JhengHei UI"/>
                <a:cs typeface="Microsoft JhengHei UI"/>
              </a:rPr>
              <a:t>仅</a:t>
            </a:r>
            <a:r>
              <a:rPr dirty="0" sz="1000" b="1">
                <a:latin typeface="Arial"/>
                <a:cs typeface="Arial"/>
              </a:rPr>
              <a:t>Tecartus</a:t>
            </a:r>
            <a:r>
              <a:rPr dirty="0" sz="1000" spc="-70" b="1">
                <a:latin typeface="Arial"/>
                <a:cs typeface="Arial"/>
              </a:rPr>
              <a:t> </a:t>
            </a:r>
            <a:r>
              <a:rPr dirty="0" sz="1000" spc="-20" b="1">
                <a:latin typeface="Microsoft JhengHei UI"/>
                <a:cs typeface="Microsoft JhengHei UI"/>
              </a:rPr>
              <a:t>一</a:t>
            </a:r>
            <a:r>
              <a:rPr dirty="0" sz="1000" spc="5" b="1">
                <a:latin typeface="Microsoft JhengHei UI"/>
                <a:cs typeface="Microsoft JhengHei UI"/>
              </a:rPr>
              <a:t>款</a:t>
            </a:r>
            <a:r>
              <a:rPr dirty="0" sz="1000" spc="10" b="1">
                <a:latin typeface="Microsoft JhengHei UI"/>
                <a:cs typeface="Microsoft JhengHei UI"/>
              </a:rPr>
              <a:t> </a:t>
            </a:r>
            <a:r>
              <a:rPr dirty="0" sz="1000" spc="-10" b="1">
                <a:latin typeface="Arial"/>
                <a:cs typeface="Arial"/>
              </a:rPr>
              <a:t>CAR-T</a:t>
            </a:r>
            <a:r>
              <a:rPr dirty="0" sz="1000" spc="-30" b="1">
                <a:latin typeface="Arial"/>
                <a:cs typeface="Arial"/>
              </a:rPr>
              <a:t> </a:t>
            </a:r>
            <a:r>
              <a:rPr dirty="0" sz="1000" spc="5" b="1">
                <a:latin typeface="Microsoft JhengHei UI"/>
                <a:cs typeface="Microsoft JhengHei UI"/>
              </a:rPr>
              <a:t>产品</a:t>
            </a:r>
            <a:r>
              <a:rPr dirty="0" sz="1000" spc="-20" b="1">
                <a:latin typeface="Microsoft JhengHei UI"/>
                <a:cs typeface="Microsoft JhengHei UI"/>
              </a:rPr>
              <a:t>获</a:t>
            </a:r>
            <a:r>
              <a:rPr dirty="0" sz="1000" spc="5" b="1">
                <a:latin typeface="Microsoft JhengHei UI"/>
                <a:cs typeface="Microsoft JhengHei UI"/>
              </a:rPr>
              <a:t>批</a:t>
            </a:r>
            <a:endParaRPr sz="1000">
              <a:latin typeface="Microsoft JhengHei UI"/>
              <a:cs typeface="Microsoft JhengHei UI"/>
            </a:endParaRPr>
          </a:p>
          <a:p>
            <a:pPr algn="just" marL="12700" marR="129539">
              <a:lnSpc>
                <a:spcPct val="140100"/>
              </a:lnSpc>
              <a:spcBef>
                <a:spcPts val="595"/>
              </a:spcBef>
            </a:pPr>
            <a:r>
              <a:rPr dirty="0" sz="1000">
                <a:latin typeface="Arial"/>
                <a:cs typeface="Arial"/>
              </a:rPr>
              <a:t>MCL</a:t>
            </a:r>
            <a:r>
              <a:rPr dirty="0" sz="1000" spc="-25">
                <a:latin typeface="Arial"/>
                <a:cs typeface="Arial"/>
              </a:rPr>
              <a:t> </a:t>
            </a:r>
            <a:r>
              <a:rPr dirty="0" sz="1000" spc="5">
                <a:latin typeface="PMingLiU"/>
                <a:cs typeface="PMingLiU"/>
              </a:rPr>
              <a:t>约占</a:t>
            </a:r>
            <a:r>
              <a:rPr dirty="0" sz="1000" spc="30">
                <a:latin typeface="PMingLiU"/>
                <a:cs typeface="PMingLiU"/>
              </a:rPr>
              <a:t> </a:t>
            </a:r>
            <a:r>
              <a:rPr dirty="0" sz="1000" spc="-5">
                <a:latin typeface="Arial"/>
                <a:cs typeface="Arial"/>
              </a:rPr>
              <a:t>NHL</a:t>
            </a:r>
            <a:r>
              <a:rPr dirty="0" sz="1000" spc="-50">
                <a:latin typeface="Arial"/>
                <a:cs typeface="Arial"/>
              </a:rPr>
              <a:t> </a:t>
            </a:r>
            <a:r>
              <a:rPr dirty="0" sz="1000" spc="5">
                <a:latin typeface="PMingLiU"/>
                <a:cs typeface="PMingLiU"/>
              </a:rPr>
              <a:t>的</a:t>
            </a:r>
            <a:r>
              <a:rPr dirty="0" sz="1000" spc="30">
                <a:latin typeface="PMingLiU"/>
                <a:cs typeface="PMingLiU"/>
              </a:rPr>
              <a:t> </a:t>
            </a:r>
            <a:r>
              <a:rPr dirty="0" sz="1000">
                <a:latin typeface="Arial"/>
                <a:cs typeface="Arial"/>
              </a:rPr>
              <a:t>3.4%</a:t>
            </a:r>
            <a:r>
              <a:rPr dirty="0" sz="1000">
                <a:latin typeface="PMingLiU"/>
                <a:cs typeface="PMingLiU"/>
              </a:rPr>
              <a:t>，</a:t>
            </a:r>
            <a:r>
              <a:rPr dirty="0" sz="1000" spc="-20">
                <a:latin typeface="PMingLiU"/>
                <a:cs typeface="PMingLiU"/>
              </a:rPr>
              <a:t>就</a:t>
            </a:r>
            <a:r>
              <a:rPr dirty="0" sz="1000" spc="5">
                <a:latin typeface="PMingLiU"/>
                <a:cs typeface="PMingLiU"/>
              </a:rPr>
              <a:t>诊时</a:t>
            </a:r>
            <a:r>
              <a:rPr dirty="0" sz="1000" spc="-20">
                <a:latin typeface="PMingLiU"/>
                <a:cs typeface="PMingLiU"/>
              </a:rPr>
              <a:t>多</a:t>
            </a:r>
            <a:r>
              <a:rPr dirty="0" sz="1000" spc="5">
                <a:latin typeface="PMingLiU"/>
                <a:cs typeface="PMingLiU"/>
              </a:rPr>
              <a:t>数为</a:t>
            </a:r>
            <a:r>
              <a:rPr dirty="0" sz="1000" spc="-20">
                <a:latin typeface="PMingLiU"/>
                <a:cs typeface="PMingLiU"/>
              </a:rPr>
              <a:t>进</a:t>
            </a:r>
            <a:r>
              <a:rPr dirty="0" sz="1000" spc="5">
                <a:latin typeface="PMingLiU"/>
                <a:cs typeface="PMingLiU"/>
              </a:rPr>
              <a:t>展期</a:t>
            </a:r>
            <a:r>
              <a:rPr dirty="0" sz="1000" spc="-20">
                <a:latin typeface="PMingLiU"/>
                <a:cs typeface="PMingLiU"/>
              </a:rPr>
              <a:t>疾</a:t>
            </a:r>
            <a:r>
              <a:rPr dirty="0" sz="1000" spc="5">
                <a:latin typeface="PMingLiU"/>
                <a:cs typeface="PMingLiU"/>
              </a:rPr>
              <a:t>病，</a:t>
            </a:r>
            <a:r>
              <a:rPr dirty="0" sz="1000" spc="-20">
                <a:latin typeface="PMingLiU"/>
                <a:cs typeface="PMingLiU"/>
              </a:rPr>
              <a:t>目</a:t>
            </a:r>
            <a:r>
              <a:rPr dirty="0" sz="1000" spc="5">
                <a:latin typeface="PMingLiU"/>
                <a:cs typeface="PMingLiU"/>
              </a:rPr>
              <a:t>前仍是</a:t>
            </a:r>
            <a:r>
              <a:rPr dirty="0" sz="1000" spc="-20">
                <a:latin typeface="PMingLiU"/>
                <a:cs typeface="PMingLiU"/>
              </a:rPr>
              <a:t>预</a:t>
            </a:r>
            <a:r>
              <a:rPr dirty="0" sz="1000" spc="5">
                <a:latin typeface="PMingLiU"/>
                <a:cs typeface="PMingLiU"/>
              </a:rPr>
              <a:t>后最</a:t>
            </a:r>
            <a:r>
              <a:rPr dirty="0" sz="1000" spc="-20">
                <a:latin typeface="PMingLiU"/>
                <a:cs typeface="PMingLiU"/>
              </a:rPr>
              <a:t>差</a:t>
            </a:r>
            <a:r>
              <a:rPr dirty="0" sz="1000" spc="5">
                <a:latin typeface="PMingLiU"/>
                <a:cs typeface="PMingLiU"/>
              </a:rPr>
              <a:t>的</a:t>
            </a:r>
            <a:r>
              <a:rPr dirty="0" sz="1000" spc="35">
                <a:latin typeface="PMingLiU"/>
                <a:cs typeface="PMingLiU"/>
              </a:rPr>
              <a:t> </a:t>
            </a:r>
            <a:r>
              <a:rPr dirty="0" sz="1000" spc="5">
                <a:latin typeface="Arial"/>
                <a:cs typeface="Arial"/>
              </a:rPr>
              <a:t>B</a:t>
            </a:r>
            <a:r>
              <a:rPr dirty="0" sz="1000" spc="-40">
                <a:latin typeface="Arial"/>
                <a:cs typeface="Arial"/>
              </a:rPr>
              <a:t> </a:t>
            </a:r>
            <a:r>
              <a:rPr dirty="0" sz="1000" spc="5">
                <a:latin typeface="PMingLiU"/>
                <a:cs typeface="PMingLiU"/>
              </a:rPr>
              <a:t>细胞</a:t>
            </a:r>
            <a:r>
              <a:rPr dirty="0" sz="1000" spc="-20">
                <a:latin typeface="PMingLiU"/>
                <a:cs typeface="PMingLiU"/>
              </a:rPr>
              <a:t>淋</a:t>
            </a:r>
            <a:r>
              <a:rPr dirty="0" sz="1000" spc="5">
                <a:latin typeface="PMingLiU"/>
                <a:cs typeface="PMingLiU"/>
              </a:rPr>
              <a:t>巴瘤亚 </a:t>
            </a:r>
            <a:r>
              <a:rPr dirty="0" sz="1000" spc="25">
                <a:latin typeface="PMingLiU"/>
                <a:cs typeface="PMingLiU"/>
              </a:rPr>
              <a:t>型</a:t>
            </a:r>
            <a:r>
              <a:rPr dirty="0" sz="1000" spc="5">
                <a:latin typeface="PMingLiU"/>
                <a:cs typeface="PMingLiU"/>
              </a:rPr>
              <a:t>之</a:t>
            </a:r>
            <a:r>
              <a:rPr dirty="0" sz="1000" spc="25">
                <a:latin typeface="PMingLiU"/>
                <a:cs typeface="PMingLiU"/>
              </a:rPr>
              <a:t>一</a:t>
            </a:r>
            <a:r>
              <a:rPr dirty="0" sz="1000" spc="5">
                <a:latin typeface="PMingLiU"/>
                <a:cs typeface="PMingLiU"/>
              </a:rPr>
              <a:t>，几</a:t>
            </a:r>
            <a:r>
              <a:rPr dirty="0" sz="1000" spc="25">
                <a:latin typeface="PMingLiU"/>
                <a:cs typeface="PMingLiU"/>
              </a:rPr>
              <a:t>乎</a:t>
            </a:r>
            <a:r>
              <a:rPr dirty="0" sz="1000" spc="5">
                <a:latin typeface="PMingLiU"/>
                <a:cs typeface="PMingLiU"/>
              </a:rPr>
              <a:t>不</a:t>
            </a:r>
            <a:r>
              <a:rPr dirty="0" sz="1000" spc="25">
                <a:latin typeface="PMingLiU"/>
                <a:cs typeface="PMingLiU"/>
              </a:rPr>
              <a:t>可</a:t>
            </a:r>
            <a:r>
              <a:rPr dirty="0" sz="1000" spc="5">
                <a:latin typeface="PMingLiU"/>
                <a:cs typeface="PMingLiU"/>
              </a:rPr>
              <a:t>治</a:t>
            </a:r>
            <a:r>
              <a:rPr dirty="0" sz="1000" spc="25">
                <a:latin typeface="PMingLiU"/>
                <a:cs typeface="PMingLiU"/>
              </a:rPr>
              <a:t>愈</a:t>
            </a:r>
            <a:r>
              <a:rPr dirty="0" sz="1000" spc="5">
                <a:latin typeface="PMingLiU"/>
                <a:cs typeface="PMingLiU"/>
              </a:rPr>
              <a:t>。尽</a:t>
            </a:r>
            <a:r>
              <a:rPr dirty="0" sz="1000" spc="25">
                <a:latin typeface="PMingLiU"/>
                <a:cs typeface="PMingLiU"/>
              </a:rPr>
              <a:t>管</a:t>
            </a:r>
            <a:r>
              <a:rPr dirty="0" sz="1000" spc="5">
                <a:latin typeface="PMingLiU"/>
                <a:cs typeface="PMingLiU"/>
              </a:rPr>
              <a:t>患</a:t>
            </a:r>
            <a:r>
              <a:rPr dirty="0" sz="1000" spc="25">
                <a:latin typeface="PMingLiU"/>
                <a:cs typeface="PMingLiU"/>
              </a:rPr>
              <a:t>者</a:t>
            </a:r>
            <a:r>
              <a:rPr dirty="0" sz="1000" spc="5">
                <a:latin typeface="PMingLiU"/>
                <a:cs typeface="PMingLiU"/>
              </a:rPr>
              <a:t>通常</a:t>
            </a:r>
            <a:r>
              <a:rPr dirty="0" sz="1000" spc="25">
                <a:latin typeface="PMingLiU"/>
                <a:cs typeface="PMingLiU"/>
              </a:rPr>
              <a:t>对</a:t>
            </a:r>
            <a:r>
              <a:rPr dirty="0" sz="1000" spc="5">
                <a:latin typeface="PMingLiU"/>
                <a:cs typeface="PMingLiU"/>
              </a:rPr>
              <a:t>免</a:t>
            </a:r>
            <a:r>
              <a:rPr dirty="0" sz="1000" spc="25">
                <a:latin typeface="PMingLiU"/>
                <a:cs typeface="PMingLiU"/>
              </a:rPr>
              <a:t>疫</a:t>
            </a:r>
            <a:r>
              <a:rPr dirty="0" sz="1000" spc="5">
                <a:latin typeface="PMingLiU"/>
                <a:cs typeface="PMingLiU"/>
              </a:rPr>
              <a:t>化疗</a:t>
            </a:r>
            <a:r>
              <a:rPr dirty="0" sz="1000" spc="25">
                <a:latin typeface="PMingLiU"/>
                <a:cs typeface="PMingLiU"/>
              </a:rPr>
              <a:t>的</a:t>
            </a:r>
            <a:r>
              <a:rPr dirty="0" sz="1000" spc="5">
                <a:latin typeface="PMingLiU"/>
                <a:cs typeface="PMingLiU"/>
              </a:rPr>
              <a:t>反</a:t>
            </a:r>
            <a:r>
              <a:rPr dirty="0" sz="1000" spc="25">
                <a:latin typeface="PMingLiU"/>
                <a:cs typeface="PMingLiU"/>
              </a:rPr>
              <a:t>应</a:t>
            </a:r>
            <a:r>
              <a:rPr dirty="0" sz="1000" spc="5">
                <a:latin typeface="PMingLiU"/>
                <a:cs typeface="PMingLiU"/>
              </a:rPr>
              <a:t>良</a:t>
            </a:r>
            <a:r>
              <a:rPr dirty="0" sz="1000" spc="25">
                <a:latin typeface="PMingLiU"/>
                <a:cs typeface="PMingLiU"/>
              </a:rPr>
              <a:t>好</a:t>
            </a:r>
            <a:r>
              <a:rPr dirty="0" sz="1000" spc="5">
                <a:latin typeface="PMingLiU"/>
                <a:cs typeface="PMingLiU"/>
              </a:rPr>
              <a:t>，但</a:t>
            </a:r>
            <a:r>
              <a:rPr dirty="0" sz="1000" spc="25">
                <a:latin typeface="PMingLiU"/>
                <a:cs typeface="PMingLiU"/>
              </a:rPr>
              <a:t>约</a:t>
            </a:r>
            <a:r>
              <a:rPr dirty="0" sz="1000" spc="5">
                <a:latin typeface="PMingLiU"/>
                <a:cs typeface="PMingLiU"/>
              </a:rPr>
              <a:t>一</a:t>
            </a:r>
            <a:r>
              <a:rPr dirty="0" sz="1000" spc="25">
                <a:latin typeface="PMingLiU"/>
                <a:cs typeface="PMingLiU"/>
              </a:rPr>
              <a:t>半</a:t>
            </a:r>
            <a:r>
              <a:rPr dirty="0" sz="1000" spc="5">
                <a:latin typeface="PMingLiU"/>
                <a:cs typeface="PMingLiU"/>
              </a:rPr>
              <a:t>患</a:t>
            </a:r>
            <a:r>
              <a:rPr dirty="0" sz="1000" spc="25">
                <a:latin typeface="PMingLiU"/>
                <a:cs typeface="PMingLiU"/>
              </a:rPr>
              <a:t>者</a:t>
            </a:r>
            <a:r>
              <a:rPr dirty="0" sz="1000" spc="5">
                <a:latin typeface="PMingLiU"/>
                <a:cs typeface="PMingLiU"/>
              </a:rPr>
              <a:t>在五</a:t>
            </a:r>
            <a:r>
              <a:rPr dirty="0" sz="1000" spc="25">
                <a:latin typeface="PMingLiU"/>
                <a:cs typeface="PMingLiU"/>
              </a:rPr>
              <a:t>年</a:t>
            </a:r>
            <a:r>
              <a:rPr dirty="0" sz="1000" spc="5">
                <a:latin typeface="PMingLiU"/>
                <a:cs typeface="PMingLiU"/>
              </a:rPr>
              <a:t>内复 发，而</a:t>
            </a:r>
            <a:r>
              <a:rPr dirty="0" sz="1000" spc="-20">
                <a:latin typeface="PMingLiU"/>
                <a:cs typeface="PMingLiU"/>
              </a:rPr>
              <a:t>对</a:t>
            </a:r>
            <a:r>
              <a:rPr dirty="0" sz="1000" spc="5">
                <a:latin typeface="PMingLiU"/>
                <a:cs typeface="PMingLiU"/>
              </a:rPr>
              <a:t>于复</a:t>
            </a:r>
            <a:r>
              <a:rPr dirty="0" sz="1000" spc="-20">
                <a:latin typeface="PMingLiU"/>
                <a:cs typeface="PMingLiU"/>
              </a:rPr>
              <a:t>发</a:t>
            </a:r>
            <a:r>
              <a:rPr dirty="0" sz="1000" spc="5">
                <a:latin typeface="PMingLiU"/>
                <a:cs typeface="PMingLiU"/>
              </a:rPr>
              <a:t>难治</a:t>
            </a:r>
            <a:r>
              <a:rPr dirty="0" sz="1000" spc="-20">
                <a:latin typeface="PMingLiU"/>
                <a:cs typeface="PMingLiU"/>
              </a:rPr>
              <a:t>患</a:t>
            </a:r>
            <a:r>
              <a:rPr dirty="0" sz="1000" spc="5">
                <a:latin typeface="PMingLiU"/>
                <a:cs typeface="PMingLiU"/>
              </a:rPr>
              <a:t>者，</a:t>
            </a:r>
            <a:r>
              <a:rPr dirty="0" sz="1000" spc="-20">
                <a:latin typeface="PMingLiU"/>
                <a:cs typeface="PMingLiU"/>
              </a:rPr>
              <a:t>尤</a:t>
            </a:r>
            <a:r>
              <a:rPr dirty="0" sz="1000" spc="5">
                <a:latin typeface="PMingLiU"/>
                <a:cs typeface="PMingLiU"/>
              </a:rPr>
              <a:t>其是使用</a:t>
            </a:r>
            <a:r>
              <a:rPr dirty="0" sz="1000" spc="-40">
                <a:latin typeface="PMingLiU"/>
                <a:cs typeface="PMingLiU"/>
              </a:rPr>
              <a:t> </a:t>
            </a:r>
            <a:r>
              <a:rPr dirty="0" sz="1000" spc="-5">
                <a:latin typeface="Arial"/>
                <a:cs typeface="Arial"/>
              </a:rPr>
              <a:t>BTKi</a:t>
            </a:r>
            <a:r>
              <a:rPr dirty="0" sz="1000" spc="-45">
                <a:latin typeface="Arial"/>
                <a:cs typeface="Arial"/>
              </a:rPr>
              <a:t> </a:t>
            </a:r>
            <a:r>
              <a:rPr dirty="0" sz="1000" spc="-20">
                <a:latin typeface="PMingLiU"/>
                <a:cs typeface="PMingLiU"/>
              </a:rPr>
              <a:t>后</a:t>
            </a:r>
            <a:r>
              <a:rPr dirty="0" sz="1000" spc="5">
                <a:latin typeface="PMingLiU"/>
                <a:cs typeface="PMingLiU"/>
              </a:rPr>
              <a:t>进展</a:t>
            </a:r>
            <a:r>
              <a:rPr dirty="0" sz="1000" spc="-20">
                <a:latin typeface="PMingLiU"/>
                <a:cs typeface="PMingLiU"/>
              </a:rPr>
              <a:t>的</a:t>
            </a:r>
            <a:r>
              <a:rPr dirty="0" sz="1000" spc="5">
                <a:latin typeface="PMingLiU"/>
                <a:cs typeface="PMingLiU"/>
              </a:rPr>
              <a:t>患者，</a:t>
            </a:r>
            <a:r>
              <a:rPr dirty="0" sz="1000" spc="-20">
                <a:latin typeface="PMingLiU"/>
                <a:cs typeface="PMingLiU"/>
              </a:rPr>
              <a:t>缺</a:t>
            </a:r>
            <a:r>
              <a:rPr dirty="0" sz="1000" spc="5">
                <a:latin typeface="PMingLiU"/>
                <a:cs typeface="PMingLiU"/>
              </a:rPr>
              <a:t>乏有</a:t>
            </a:r>
            <a:r>
              <a:rPr dirty="0" sz="1000" spc="-20">
                <a:latin typeface="PMingLiU"/>
                <a:cs typeface="PMingLiU"/>
              </a:rPr>
              <a:t>效</a:t>
            </a:r>
            <a:r>
              <a:rPr dirty="0" sz="1000" spc="5">
                <a:latin typeface="PMingLiU"/>
                <a:cs typeface="PMingLiU"/>
              </a:rPr>
              <a:t>的治</a:t>
            </a:r>
            <a:r>
              <a:rPr dirty="0" sz="1000" spc="-20">
                <a:latin typeface="PMingLiU"/>
                <a:cs typeface="PMingLiU"/>
              </a:rPr>
              <a:t>疗</a:t>
            </a:r>
            <a:r>
              <a:rPr dirty="0" sz="1000" spc="5">
                <a:latin typeface="PMingLiU"/>
                <a:cs typeface="PMingLiU"/>
              </a:rPr>
              <a:t>手段。</a:t>
            </a:r>
            <a:endParaRPr sz="1000">
              <a:latin typeface="PMingLiU"/>
              <a:cs typeface="PMingLiU"/>
            </a:endParaRPr>
          </a:p>
          <a:p>
            <a:pPr marL="12700" marR="5080">
              <a:lnSpc>
                <a:spcPct val="140000"/>
              </a:lnSpc>
              <a:spcBef>
                <a:spcPts val="580"/>
              </a:spcBef>
            </a:pPr>
            <a:r>
              <a:rPr dirty="0" sz="1000">
                <a:latin typeface="Arial"/>
                <a:cs typeface="Arial"/>
              </a:rPr>
              <a:t>Gilead/Kite</a:t>
            </a:r>
            <a:r>
              <a:rPr dirty="0" sz="1000" spc="-90">
                <a:latin typeface="Arial"/>
                <a:cs typeface="Arial"/>
              </a:rPr>
              <a:t> </a:t>
            </a:r>
            <a:r>
              <a:rPr dirty="0" sz="1000" spc="-20">
                <a:latin typeface="PMingLiU"/>
                <a:cs typeface="PMingLiU"/>
              </a:rPr>
              <a:t>的</a:t>
            </a:r>
            <a:r>
              <a:rPr dirty="0" sz="1000" spc="5">
                <a:latin typeface="PMingLiU"/>
                <a:cs typeface="PMingLiU"/>
              </a:rPr>
              <a:t>第二</a:t>
            </a:r>
            <a:r>
              <a:rPr dirty="0" sz="1000" spc="220">
                <a:latin typeface="PMingLiU"/>
                <a:cs typeface="PMingLiU"/>
              </a:rPr>
              <a:t>款</a:t>
            </a:r>
            <a:r>
              <a:rPr dirty="0" sz="1000" spc="-5">
                <a:latin typeface="Arial"/>
                <a:cs typeface="Arial"/>
              </a:rPr>
              <a:t>CAR-T</a:t>
            </a:r>
            <a:r>
              <a:rPr dirty="0" sz="1000" spc="-75">
                <a:latin typeface="Arial"/>
                <a:cs typeface="Arial"/>
              </a:rPr>
              <a:t> </a:t>
            </a:r>
            <a:r>
              <a:rPr dirty="0" sz="1000" spc="5">
                <a:latin typeface="PMingLiU"/>
                <a:cs typeface="PMingLiU"/>
              </a:rPr>
              <a:t>产</a:t>
            </a:r>
            <a:r>
              <a:rPr dirty="0" sz="1000" spc="220">
                <a:latin typeface="PMingLiU"/>
                <a:cs typeface="PMingLiU"/>
              </a:rPr>
              <a:t>品</a:t>
            </a:r>
            <a:r>
              <a:rPr dirty="0" sz="1000" spc="-5">
                <a:latin typeface="Arial"/>
                <a:cs typeface="Arial"/>
              </a:rPr>
              <a:t>Tecartus</a:t>
            </a:r>
            <a:r>
              <a:rPr dirty="0" sz="1000" spc="-105">
                <a:latin typeface="Arial"/>
                <a:cs typeface="Arial"/>
              </a:rPr>
              <a:t> </a:t>
            </a:r>
            <a:r>
              <a:rPr dirty="0" sz="1000" spc="5">
                <a:latin typeface="PMingLiU"/>
                <a:cs typeface="PMingLiU"/>
              </a:rPr>
              <a:t>是当前唯</a:t>
            </a:r>
            <a:r>
              <a:rPr dirty="0" sz="1000" spc="-20">
                <a:latin typeface="PMingLiU"/>
                <a:cs typeface="PMingLiU"/>
              </a:rPr>
              <a:t>一</a:t>
            </a:r>
            <a:r>
              <a:rPr dirty="0" sz="1000" spc="5">
                <a:latin typeface="PMingLiU"/>
                <a:cs typeface="PMingLiU"/>
              </a:rPr>
              <a:t>获批用于</a:t>
            </a:r>
            <a:r>
              <a:rPr dirty="0" sz="1000" spc="-40">
                <a:latin typeface="PMingLiU"/>
                <a:cs typeface="PMingLiU"/>
              </a:rPr>
              <a:t> </a:t>
            </a:r>
            <a:r>
              <a:rPr dirty="0" sz="1000">
                <a:latin typeface="Arial"/>
                <a:cs typeface="Arial"/>
              </a:rPr>
              <a:t>MCL</a:t>
            </a:r>
            <a:r>
              <a:rPr dirty="0" sz="1000" spc="-90">
                <a:latin typeface="Arial"/>
                <a:cs typeface="Arial"/>
              </a:rPr>
              <a:t> </a:t>
            </a:r>
            <a:r>
              <a:rPr dirty="0" sz="1000" spc="-20">
                <a:latin typeface="PMingLiU"/>
                <a:cs typeface="PMingLiU"/>
              </a:rPr>
              <a:t>适</a:t>
            </a:r>
            <a:r>
              <a:rPr dirty="0" sz="1000" spc="5">
                <a:latin typeface="PMingLiU"/>
                <a:cs typeface="PMingLiU"/>
              </a:rPr>
              <a:t>应症</a:t>
            </a:r>
            <a:r>
              <a:rPr dirty="0" sz="1000" spc="220">
                <a:latin typeface="PMingLiU"/>
                <a:cs typeface="PMingLiU"/>
              </a:rPr>
              <a:t>的</a:t>
            </a:r>
            <a:r>
              <a:rPr dirty="0" sz="1000" spc="-5">
                <a:latin typeface="Arial"/>
                <a:cs typeface="Arial"/>
              </a:rPr>
              <a:t>CAR-T</a:t>
            </a:r>
            <a:r>
              <a:rPr dirty="0" sz="1000" spc="-5">
                <a:latin typeface="PMingLiU"/>
                <a:cs typeface="PMingLiU"/>
              </a:rPr>
              <a:t>，</a:t>
            </a:r>
            <a:r>
              <a:rPr dirty="0" sz="1000" spc="5">
                <a:latin typeface="PMingLiU"/>
                <a:cs typeface="PMingLiU"/>
              </a:rPr>
              <a:t>于 </a:t>
            </a:r>
            <a:r>
              <a:rPr dirty="0" sz="1000" spc="-5">
                <a:latin typeface="Arial"/>
                <a:cs typeface="Arial"/>
              </a:rPr>
              <a:t>2020</a:t>
            </a:r>
            <a:r>
              <a:rPr dirty="0" sz="1000" spc="-75">
                <a:latin typeface="Arial"/>
                <a:cs typeface="Arial"/>
              </a:rPr>
              <a:t> </a:t>
            </a:r>
            <a:r>
              <a:rPr dirty="0" sz="1000" spc="5">
                <a:latin typeface="PMingLiU"/>
                <a:cs typeface="PMingLiU"/>
              </a:rPr>
              <a:t>年</a:t>
            </a:r>
            <a:r>
              <a:rPr dirty="0" sz="1000" spc="245">
                <a:latin typeface="PMingLiU"/>
                <a:cs typeface="PMingLiU"/>
              </a:rPr>
              <a:t>获</a:t>
            </a:r>
            <a:r>
              <a:rPr dirty="0" sz="1000">
                <a:latin typeface="Arial"/>
                <a:cs typeface="Arial"/>
              </a:rPr>
              <a:t>FDA</a:t>
            </a:r>
            <a:r>
              <a:rPr dirty="0" sz="1000" spc="-60">
                <a:latin typeface="Arial"/>
                <a:cs typeface="Arial"/>
              </a:rPr>
              <a:t> </a:t>
            </a:r>
            <a:r>
              <a:rPr dirty="0" sz="1000" spc="5">
                <a:latin typeface="PMingLiU"/>
                <a:cs typeface="PMingLiU"/>
              </a:rPr>
              <a:t>和</a:t>
            </a:r>
            <a:r>
              <a:rPr dirty="0" sz="1000" spc="-15">
                <a:latin typeface="PMingLiU"/>
                <a:cs typeface="PMingLiU"/>
              </a:rPr>
              <a:t> </a:t>
            </a:r>
            <a:r>
              <a:rPr dirty="0" sz="1000">
                <a:latin typeface="Arial"/>
                <a:cs typeface="Arial"/>
              </a:rPr>
              <a:t>EMA</a:t>
            </a:r>
            <a:r>
              <a:rPr dirty="0" sz="1000" spc="-80">
                <a:latin typeface="Arial"/>
                <a:cs typeface="Arial"/>
              </a:rPr>
              <a:t> </a:t>
            </a:r>
            <a:r>
              <a:rPr dirty="0" sz="1000" spc="5">
                <a:latin typeface="PMingLiU"/>
                <a:cs typeface="PMingLiU"/>
              </a:rPr>
              <a:t>批准治疗</a:t>
            </a:r>
            <a:r>
              <a:rPr dirty="0" sz="1000" spc="-40">
                <a:latin typeface="PMingLiU"/>
                <a:cs typeface="PMingLiU"/>
              </a:rPr>
              <a:t> </a:t>
            </a:r>
            <a:r>
              <a:rPr dirty="0" sz="1000">
                <a:latin typeface="Arial"/>
                <a:cs typeface="Arial"/>
              </a:rPr>
              <a:t>r/r</a:t>
            </a:r>
            <a:r>
              <a:rPr dirty="0" sz="1000" spc="-90">
                <a:latin typeface="Arial"/>
                <a:cs typeface="Arial"/>
              </a:rPr>
              <a:t> </a:t>
            </a:r>
            <a:r>
              <a:rPr dirty="0" sz="1000">
                <a:latin typeface="Arial"/>
                <a:cs typeface="Arial"/>
              </a:rPr>
              <a:t>MCL</a:t>
            </a:r>
            <a:r>
              <a:rPr dirty="0" sz="1000" spc="5">
                <a:latin typeface="PMingLiU"/>
                <a:cs typeface="PMingLiU"/>
              </a:rPr>
              <a:t>。</a:t>
            </a:r>
            <a:r>
              <a:rPr dirty="0" sz="1000" spc="-5">
                <a:latin typeface="Arial"/>
                <a:cs typeface="Arial"/>
              </a:rPr>
              <a:t>Tecartus</a:t>
            </a:r>
            <a:r>
              <a:rPr dirty="0" sz="1000" spc="-80">
                <a:latin typeface="Arial"/>
                <a:cs typeface="Arial"/>
              </a:rPr>
              <a:t> </a:t>
            </a:r>
            <a:r>
              <a:rPr dirty="0" sz="1000" spc="5">
                <a:latin typeface="PMingLiU"/>
                <a:cs typeface="PMingLiU"/>
              </a:rPr>
              <a:t>的</a:t>
            </a:r>
            <a:r>
              <a:rPr dirty="0" sz="1000" spc="-15">
                <a:latin typeface="PMingLiU"/>
                <a:cs typeface="PMingLiU"/>
              </a:rPr>
              <a:t> </a:t>
            </a:r>
            <a:r>
              <a:rPr dirty="0" sz="1000">
                <a:latin typeface="Arial"/>
                <a:cs typeface="Arial"/>
              </a:rPr>
              <a:t>MCL</a:t>
            </a:r>
            <a:r>
              <a:rPr dirty="0" sz="1000" spc="-70">
                <a:latin typeface="Arial"/>
                <a:cs typeface="Arial"/>
              </a:rPr>
              <a:t> </a:t>
            </a:r>
            <a:r>
              <a:rPr dirty="0" sz="1000" spc="5">
                <a:latin typeface="PMingLiU"/>
                <a:cs typeface="PMingLiU"/>
              </a:rPr>
              <a:t>适应症</a:t>
            </a:r>
            <a:r>
              <a:rPr dirty="0" sz="1000" spc="-20">
                <a:latin typeface="PMingLiU"/>
                <a:cs typeface="PMingLiU"/>
              </a:rPr>
              <a:t>批</a:t>
            </a:r>
            <a:r>
              <a:rPr dirty="0" sz="1000" spc="5">
                <a:latin typeface="PMingLiU"/>
                <a:cs typeface="PMingLiU"/>
              </a:rPr>
              <a:t>准主</a:t>
            </a:r>
            <a:r>
              <a:rPr dirty="0" sz="1000" spc="-20">
                <a:latin typeface="PMingLiU"/>
                <a:cs typeface="PMingLiU"/>
              </a:rPr>
              <a:t>要</a:t>
            </a:r>
            <a:r>
              <a:rPr dirty="0" sz="1000" spc="5">
                <a:latin typeface="PMingLiU"/>
                <a:cs typeface="PMingLiU"/>
              </a:rPr>
              <a:t>基</a:t>
            </a:r>
            <a:r>
              <a:rPr dirty="0" sz="1000" spc="250">
                <a:latin typeface="PMingLiU"/>
                <a:cs typeface="PMingLiU"/>
              </a:rPr>
              <a:t>于</a:t>
            </a:r>
            <a:r>
              <a:rPr dirty="0" sz="1000" spc="-5">
                <a:latin typeface="Arial"/>
                <a:cs typeface="Arial"/>
              </a:rPr>
              <a:t>ZUMA-2  </a:t>
            </a:r>
            <a:r>
              <a:rPr dirty="0" sz="1000" spc="5">
                <a:latin typeface="PMingLiU"/>
                <a:cs typeface="PMingLiU"/>
              </a:rPr>
              <a:t>研究，</a:t>
            </a:r>
            <a:r>
              <a:rPr dirty="0" sz="1000" spc="-20">
                <a:latin typeface="PMingLiU"/>
                <a:cs typeface="PMingLiU"/>
              </a:rPr>
              <a:t>接</a:t>
            </a:r>
            <a:r>
              <a:rPr dirty="0" sz="1000" spc="5">
                <a:latin typeface="PMingLiU"/>
                <a:cs typeface="PMingLiU"/>
              </a:rPr>
              <a:t>受输</a:t>
            </a:r>
            <a:r>
              <a:rPr dirty="0" sz="1000" spc="-20">
                <a:latin typeface="PMingLiU"/>
                <a:cs typeface="PMingLiU"/>
              </a:rPr>
              <a:t>注</a:t>
            </a:r>
            <a:r>
              <a:rPr dirty="0" sz="1000" spc="5">
                <a:latin typeface="PMingLiU"/>
                <a:cs typeface="PMingLiU"/>
              </a:rPr>
              <a:t>的</a:t>
            </a:r>
            <a:r>
              <a:rPr dirty="0" sz="1000" spc="95">
                <a:latin typeface="PMingLiU"/>
                <a:cs typeface="PMingLiU"/>
              </a:rPr>
              <a:t> </a:t>
            </a:r>
            <a:r>
              <a:rPr dirty="0" sz="1000" spc="-5">
                <a:latin typeface="Arial"/>
                <a:cs typeface="Arial"/>
              </a:rPr>
              <a:t>68</a:t>
            </a:r>
            <a:r>
              <a:rPr dirty="0" sz="1000" spc="20">
                <a:latin typeface="Arial"/>
                <a:cs typeface="Arial"/>
              </a:rPr>
              <a:t> </a:t>
            </a:r>
            <a:r>
              <a:rPr dirty="0" sz="1000" spc="-20">
                <a:latin typeface="PMingLiU"/>
                <a:cs typeface="PMingLiU"/>
              </a:rPr>
              <a:t>例</a:t>
            </a:r>
            <a:r>
              <a:rPr dirty="0" sz="1000" spc="5">
                <a:latin typeface="PMingLiU"/>
                <a:cs typeface="PMingLiU"/>
              </a:rPr>
              <a:t>患者</a:t>
            </a:r>
            <a:r>
              <a:rPr dirty="0" sz="1000" spc="-20">
                <a:latin typeface="PMingLiU"/>
                <a:cs typeface="PMingLiU"/>
              </a:rPr>
              <a:t>中</a:t>
            </a:r>
            <a:r>
              <a:rPr dirty="0" sz="1000" spc="-5">
                <a:latin typeface="PMingLiU"/>
                <a:cs typeface="PMingLiU"/>
              </a:rPr>
              <a:t>，</a:t>
            </a:r>
            <a:r>
              <a:rPr dirty="0" sz="1000" spc="-5">
                <a:latin typeface="Arial"/>
                <a:cs typeface="Arial"/>
              </a:rPr>
              <a:t>88%</a:t>
            </a:r>
            <a:r>
              <a:rPr dirty="0" sz="1000" spc="5">
                <a:latin typeface="PMingLiU"/>
                <a:cs typeface="PMingLiU"/>
              </a:rPr>
              <a:t>在伊</a:t>
            </a:r>
            <a:r>
              <a:rPr dirty="0" sz="1000" spc="-20">
                <a:latin typeface="PMingLiU"/>
                <a:cs typeface="PMingLiU"/>
              </a:rPr>
              <a:t>布</a:t>
            </a:r>
            <a:r>
              <a:rPr dirty="0" sz="1000" spc="5">
                <a:latin typeface="PMingLiU"/>
                <a:cs typeface="PMingLiU"/>
              </a:rPr>
              <a:t>替尼、</a:t>
            </a:r>
            <a:r>
              <a:rPr dirty="0" sz="1000" spc="-5">
                <a:latin typeface="Arial"/>
                <a:cs typeface="Arial"/>
              </a:rPr>
              <a:t>acalabrutinib </a:t>
            </a:r>
            <a:r>
              <a:rPr dirty="0" sz="1000" spc="5">
                <a:latin typeface="PMingLiU"/>
                <a:cs typeface="PMingLiU"/>
              </a:rPr>
              <a:t>或两</a:t>
            </a:r>
            <a:r>
              <a:rPr dirty="0" sz="1000" spc="-20">
                <a:latin typeface="PMingLiU"/>
                <a:cs typeface="PMingLiU"/>
              </a:rPr>
              <a:t>者</a:t>
            </a:r>
            <a:r>
              <a:rPr dirty="0" sz="1000" spc="5">
                <a:latin typeface="PMingLiU"/>
                <a:cs typeface="PMingLiU"/>
              </a:rPr>
              <a:t>联用</a:t>
            </a:r>
            <a:r>
              <a:rPr dirty="0" sz="1000" spc="-20">
                <a:latin typeface="PMingLiU"/>
                <a:cs typeface="PMingLiU"/>
              </a:rPr>
              <a:t>后</a:t>
            </a:r>
            <a:r>
              <a:rPr dirty="0" sz="1000" spc="5">
                <a:latin typeface="PMingLiU"/>
                <a:cs typeface="PMingLiU"/>
              </a:rPr>
              <a:t>复发</a:t>
            </a:r>
            <a:r>
              <a:rPr dirty="0" sz="1000" spc="-20">
                <a:latin typeface="PMingLiU"/>
                <a:cs typeface="PMingLiU"/>
              </a:rPr>
              <a:t>或</a:t>
            </a:r>
            <a:r>
              <a:rPr dirty="0" sz="1000" spc="5">
                <a:latin typeface="PMingLiU"/>
                <a:cs typeface="PMingLiU"/>
              </a:rPr>
              <a:t>难治。</a:t>
            </a:r>
            <a:endParaRPr sz="1000">
              <a:latin typeface="PMingLiU"/>
              <a:cs typeface="PMingLiU"/>
            </a:endParaRPr>
          </a:p>
        </p:txBody>
      </p:sp>
      <p:sp>
        <p:nvSpPr>
          <p:cNvPr id="8" name="object 8"/>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9" name="object 9"/>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197475" cy="6229985"/>
          </a:xfrm>
          <a:prstGeom prst="rect">
            <a:avLst/>
          </a:prstGeom>
        </p:spPr>
        <p:txBody>
          <a:bodyPr wrap="square" lIns="0" tIns="12065" rIns="0" bIns="0" rtlCol="0" vert="horz">
            <a:spAutoFit/>
          </a:bodyPr>
          <a:lstStyle/>
          <a:p>
            <a:pPr algn="just" marL="12700" marR="133350">
              <a:lnSpc>
                <a:spcPct val="140100"/>
              </a:lnSpc>
              <a:spcBef>
                <a:spcPts val="95"/>
              </a:spcBef>
            </a:pPr>
            <a:r>
              <a:rPr dirty="0" sz="1000" spc="5">
                <a:latin typeface="PMingLiU"/>
                <a:cs typeface="PMingLiU"/>
              </a:rPr>
              <a:t>在既往</a:t>
            </a:r>
            <a:r>
              <a:rPr dirty="0" sz="1000" spc="75">
                <a:latin typeface="PMingLiU"/>
                <a:cs typeface="PMingLiU"/>
              </a:rPr>
              <a:t> </a:t>
            </a:r>
            <a:r>
              <a:rPr dirty="0" sz="1000">
                <a:latin typeface="Arial"/>
                <a:cs typeface="Arial"/>
              </a:rPr>
              <a:t>1-5</a:t>
            </a:r>
            <a:r>
              <a:rPr dirty="0" sz="1000" spc="25">
                <a:latin typeface="Arial"/>
                <a:cs typeface="Arial"/>
              </a:rPr>
              <a:t> </a:t>
            </a:r>
            <a:r>
              <a:rPr dirty="0" sz="1000" spc="5">
                <a:latin typeface="PMingLiU"/>
                <a:cs typeface="PMingLiU"/>
              </a:rPr>
              <a:t>种</a:t>
            </a:r>
            <a:r>
              <a:rPr dirty="0" sz="1000" spc="-20">
                <a:latin typeface="PMingLiU"/>
                <a:cs typeface="PMingLiU"/>
              </a:rPr>
              <a:t>治</a:t>
            </a:r>
            <a:r>
              <a:rPr dirty="0" sz="1000" spc="5">
                <a:latin typeface="PMingLiU"/>
                <a:cs typeface="PMingLiU"/>
              </a:rPr>
              <a:t>疗后</a:t>
            </a:r>
            <a:r>
              <a:rPr dirty="0" sz="1000" spc="-20">
                <a:latin typeface="PMingLiU"/>
                <a:cs typeface="PMingLiU"/>
              </a:rPr>
              <a:t>发</a:t>
            </a:r>
            <a:r>
              <a:rPr dirty="0" sz="1000" spc="5">
                <a:latin typeface="PMingLiU"/>
                <a:cs typeface="PMingLiU"/>
              </a:rPr>
              <a:t>展为</a:t>
            </a:r>
            <a:r>
              <a:rPr dirty="0" sz="1000" spc="75">
                <a:latin typeface="PMingLiU"/>
                <a:cs typeface="PMingLiU"/>
              </a:rPr>
              <a:t> </a:t>
            </a:r>
            <a:r>
              <a:rPr dirty="0" sz="1000">
                <a:latin typeface="Arial"/>
                <a:cs typeface="Arial"/>
              </a:rPr>
              <a:t>r/r</a:t>
            </a:r>
            <a:r>
              <a:rPr dirty="0" sz="1000" spc="130">
                <a:latin typeface="Arial"/>
                <a:cs typeface="Arial"/>
              </a:rPr>
              <a:t> </a:t>
            </a:r>
            <a:r>
              <a:rPr dirty="0" sz="1000">
                <a:latin typeface="Arial"/>
                <a:cs typeface="Arial"/>
              </a:rPr>
              <a:t>MCL </a:t>
            </a:r>
            <a:r>
              <a:rPr dirty="0" sz="1000" spc="5">
                <a:latin typeface="PMingLiU"/>
                <a:cs typeface="PMingLiU"/>
              </a:rPr>
              <a:t>的患</a:t>
            </a:r>
            <a:r>
              <a:rPr dirty="0" sz="1000" spc="-20">
                <a:latin typeface="PMingLiU"/>
                <a:cs typeface="PMingLiU"/>
              </a:rPr>
              <a:t>者</a:t>
            </a:r>
            <a:r>
              <a:rPr dirty="0" sz="1000" spc="5">
                <a:latin typeface="PMingLiU"/>
                <a:cs typeface="PMingLiU"/>
              </a:rPr>
              <a:t>中，</a:t>
            </a:r>
            <a:r>
              <a:rPr dirty="0" sz="1000" spc="-20">
                <a:latin typeface="PMingLiU"/>
                <a:cs typeface="PMingLiU"/>
              </a:rPr>
              <a:t>中</a:t>
            </a:r>
            <a:r>
              <a:rPr dirty="0" sz="1000" spc="5">
                <a:latin typeface="PMingLiU"/>
                <a:cs typeface="PMingLiU"/>
              </a:rPr>
              <a:t>位</a:t>
            </a:r>
            <a:r>
              <a:rPr dirty="0" sz="1000" spc="-20">
                <a:latin typeface="PMingLiU"/>
                <a:cs typeface="PMingLiU"/>
              </a:rPr>
              <a:t>随</a:t>
            </a:r>
            <a:r>
              <a:rPr dirty="0" sz="1000" spc="5">
                <a:latin typeface="PMingLiU"/>
                <a:cs typeface="PMingLiU"/>
              </a:rPr>
              <a:t>访</a:t>
            </a:r>
            <a:r>
              <a:rPr dirty="0" sz="1000" spc="75">
                <a:latin typeface="PMingLiU"/>
                <a:cs typeface="PMingLiU"/>
              </a:rPr>
              <a:t> </a:t>
            </a:r>
            <a:r>
              <a:rPr dirty="0" sz="1000">
                <a:latin typeface="Arial"/>
                <a:cs typeface="Arial"/>
              </a:rPr>
              <a:t>12.3</a:t>
            </a:r>
            <a:r>
              <a:rPr dirty="0" sz="1000" spc="30">
                <a:latin typeface="Arial"/>
                <a:cs typeface="Arial"/>
              </a:rPr>
              <a:t> </a:t>
            </a:r>
            <a:r>
              <a:rPr dirty="0" sz="1000" spc="5">
                <a:latin typeface="PMingLiU"/>
                <a:cs typeface="PMingLiU"/>
              </a:rPr>
              <a:t>个月</a:t>
            </a:r>
            <a:r>
              <a:rPr dirty="0" sz="1000" spc="-20">
                <a:latin typeface="PMingLiU"/>
                <a:cs typeface="PMingLiU"/>
              </a:rPr>
              <a:t>时</a:t>
            </a:r>
            <a:r>
              <a:rPr dirty="0" sz="1000" spc="5">
                <a:latin typeface="PMingLiU"/>
                <a:cs typeface="PMingLiU"/>
              </a:rPr>
              <a:t>，</a:t>
            </a:r>
            <a:r>
              <a:rPr dirty="0" sz="1000" spc="5">
                <a:latin typeface="Arial"/>
                <a:cs typeface="Arial"/>
              </a:rPr>
              <a:t>ORR </a:t>
            </a:r>
            <a:r>
              <a:rPr dirty="0" sz="1000" spc="5">
                <a:latin typeface="PMingLiU"/>
                <a:cs typeface="PMingLiU"/>
              </a:rPr>
              <a:t>高达</a:t>
            </a:r>
            <a:r>
              <a:rPr dirty="0" sz="1000" spc="75">
                <a:latin typeface="PMingLiU"/>
                <a:cs typeface="PMingLiU"/>
              </a:rPr>
              <a:t> </a:t>
            </a:r>
            <a:r>
              <a:rPr dirty="0" sz="1000" spc="-5">
                <a:latin typeface="Arial"/>
                <a:cs typeface="Arial"/>
              </a:rPr>
              <a:t>93%</a:t>
            </a:r>
            <a:r>
              <a:rPr dirty="0" sz="1000" spc="-5">
                <a:latin typeface="PMingLiU"/>
                <a:cs typeface="PMingLiU"/>
              </a:rPr>
              <a:t>，  </a:t>
            </a:r>
            <a:r>
              <a:rPr dirty="0" sz="1000">
                <a:latin typeface="Arial"/>
                <a:cs typeface="Arial"/>
              </a:rPr>
              <a:t>CR</a:t>
            </a:r>
            <a:r>
              <a:rPr dirty="0" sz="1000" spc="-25">
                <a:latin typeface="Arial"/>
                <a:cs typeface="Arial"/>
              </a:rPr>
              <a:t> </a:t>
            </a:r>
            <a:r>
              <a:rPr dirty="0" sz="1000" spc="5">
                <a:latin typeface="PMingLiU"/>
                <a:cs typeface="PMingLiU"/>
              </a:rPr>
              <a:t>高达</a:t>
            </a:r>
            <a:r>
              <a:rPr dirty="0" sz="1000" spc="25">
                <a:latin typeface="PMingLiU"/>
                <a:cs typeface="PMingLiU"/>
              </a:rPr>
              <a:t> </a:t>
            </a:r>
            <a:r>
              <a:rPr dirty="0" sz="1000" spc="-5">
                <a:latin typeface="Arial"/>
                <a:cs typeface="Arial"/>
              </a:rPr>
              <a:t>67%</a:t>
            </a:r>
            <a:r>
              <a:rPr dirty="0" sz="1000" spc="-5">
                <a:latin typeface="PMingLiU"/>
                <a:cs typeface="PMingLiU"/>
              </a:rPr>
              <a:t>，</a:t>
            </a:r>
            <a:r>
              <a:rPr dirty="0" sz="1000" spc="-5">
                <a:latin typeface="Arial"/>
                <a:cs typeface="Arial"/>
              </a:rPr>
              <a:t>57%</a:t>
            </a:r>
            <a:r>
              <a:rPr dirty="0" sz="1000" spc="5">
                <a:latin typeface="PMingLiU"/>
                <a:cs typeface="PMingLiU"/>
              </a:rPr>
              <a:t>的患者持</a:t>
            </a:r>
            <a:r>
              <a:rPr dirty="0" sz="1000" spc="-20">
                <a:latin typeface="PMingLiU"/>
                <a:cs typeface="PMingLiU"/>
              </a:rPr>
              <a:t>续</a:t>
            </a:r>
            <a:r>
              <a:rPr dirty="0" sz="1000" spc="5">
                <a:latin typeface="PMingLiU"/>
                <a:cs typeface="PMingLiU"/>
              </a:rPr>
              <a:t>缓释</a:t>
            </a:r>
            <a:r>
              <a:rPr dirty="0" sz="1000">
                <a:latin typeface="PMingLiU"/>
                <a:cs typeface="PMingLiU"/>
              </a:rPr>
              <a:t>，</a:t>
            </a:r>
            <a:r>
              <a:rPr dirty="0" sz="1000">
                <a:latin typeface="Arial"/>
                <a:cs typeface="Arial"/>
              </a:rPr>
              <a:t>12</a:t>
            </a:r>
            <a:r>
              <a:rPr dirty="0" sz="1000" spc="-45">
                <a:latin typeface="Arial"/>
                <a:cs typeface="Arial"/>
              </a:rPr>
              <a:t> </a:t>
            </a:r>
            <a:r>
              <a:rPr dirty="0" sz="1000" spc="5">
                <a:latin typeface="PMingLiU"/>
                <a:cs typeface="PMingLiU"/>
              </a:rPr>
              <a:t>个月</a:t>
            </a:r>
            <a:r>
              <a:rPr dirty="0" sz="1000" spc="25">
                <a:latin typeface="PMingLiU"/>
                <a:cs typeface="PMingLiU"/>
              </a:rPr>
              <a:t> </a:t>
            </a:r>
            <a:r>
              <a:rPr dirty="0" sz="1000" spc="5">
                <a:latin typeface="Arial"/>
                <a:cs typeface="Arial"/>
              </a:rPr>
              <a:t>OS</a:t>
            </a:r>
            <a:r>
              <a:rPr dirty="0" sz="1000" spc="-40">
                <a:latin typeface="Arial"/>
                <a:cs typeface="Arial"/>
              </a:rPr>
              <a:t> </a:t>
            </a:r>
            <a:r>
              <a:rPr dirty="0" sz="1000" spc="-20">
                <a:latin typeface="PMingLiU"/>
                <a:cs typeface="PMingLiU"/>
              </a:rPr>
              <a:t>率</a:t>
            </a:r>
            <a:r>
              <a:rPr dirty="0" sz="1000" spc="5">
                <a:latin typeface="PMingLiU"/>
                <a:cs typeface="PMingLiU"/>
              </a:rPr>
              <a:t>达</a:t>
            </a:r>
            <a:r>
              <a:rPr dirty="0" sz="1000" spc="30">
                <a:latin typeface="PMingLiU"/>
                <a:cs typeface="PMingLiU"/>
              </a:rPr>
              <a:t> </a:t>
            </a:r>
            <a:r>
              <a:rPr dirty="0" sz="1000" spc="-5">
                <a:latin typeface="Arial"/>
                <a:cs typeface="Arial"/>
              </a:rPr>
              <a:t>83%</a:t>
            </a:r>
            <a:r>
              <a:rPr dirty="0" sz="1000" spc="5">
                <a:latin typeface="PMingLiU"/>
                <a:cs typeface="PMingLiU"/>
              </a:rPr>
              <a:t>。国内方</a:t>
            </a:r>
            <a:r>
              <a:rPr dirty="0" sz="1000" spc="-20">
                <a:latin typeface="PMingLiU"/>
                <a:cs typeface="PMingLiU"/>
              </a:rPr>
              <a:t>面</a:t>
            </a:r>
            <a:r>
              <a:rPr dirty="0" sz="1000" spc="5">
                <a:latin typeface="PMingLiU"/>
                <a:cs typeface="PMingLiU"/>
              </a:rPr>
              <a:t>，目</a:t>
            </a:r>
            <a:r>
              <a:rPr dirty="0" sz="1000" spc="-20">
                <a:latin typeface="PMingLiU"/>
                <a:cs typeface="PMingLiU"/>
              </a:rPr>
              <a:t>前</a:t>
            </a:r>
            <a:r>
              <a:rPr dirty="0" sz="1000" spc="5">
                <a:latin typeface="PMingLiU"/>
                <a:cs typeface="PMingLiU"/>
              </a:rPr>
              <a:t>药明</a:t>
            </a:r>
            <a:r>
              <a:rPr dirty="0" sz="1000" spc="-20">
                <a:latin typeface="PMingLiU"/>
                <a:cs typeface="PMingLiU"/>
              </a:rPr>
              <a:t>巨</a:t>
            </a:r>
            <a:r>
              <a:rPr dirty="0" sz="1000" spc="5">
                <a:latin typeface="PMingLiU"/>
                <a:cs typeface="PMingLiU"/>
              </a:rPr>
              <a:t>诺在 积极推</a:t>
            </a:r>
            <a:r>
              <a:rPr dirty="0" sz="1000" spc="-20">
                <a:latin typeface="PMingLiU"/>
                <a:cs typeface="PMingLiU"/>
              </a:rPr>
              <a:t>进</a:t>
            </a:r>
            <a:r>
              <a:rPr dirty="0" sz="1000" spc="5">
                <a:latin typeface="PMingLiU"/>
                <a:cs typeface="PMingLiU"/>
              </a:rPr>
              <a:t>倍诺</a:t>
            </a:r>
            <a:r>
              <a:rPr dirty="0" sz="1000" spc="245">
                <a:latin typeface="PMingLiU"/>
                <a:cs typeface="PMingLiU"/>
              </a:rPr>
              <a:t>达</a:t>
            </a:r>
            <a:r>
              <a:rPr dirty="0" sz="1000" spc="-5">
                <a:latin typeface="Arial"/>
                <a:cs typeface="Arial"/>
              </a:rPr>
              <a:t>r/r</a:t>
            </a:r>
            <a:r>
              <a:rPr dirty="0" sz="1000">
                <a:latin typeface="Arial"/>
                <a:cs typeface="Arial"/>
              </a:rPr>
              <a:t> MCL</a:t>
            </a:r>
            <a:r>
              <a:rPr dirty="0" sz="1000" spc="-70">
                <a:latin typeface="Arial"/>
                <a:cs typeface="Arial"/>
              </a:rPr>
              <a:t> </a:t>
            </a:r>
            <a:r>
              <a:rPr dirty="0" sz="1000" spc="-20">
                <a:latin typeface="PMingLiU"/>
                <a:cs typeface="PMingLiU"/>
              </a:rPr>
              <a:t>适</a:t>
            </a:r>
            <a:r>
              <a:rPr dirty="0" sz="1000" spc="5">
                <a:latin typeface="PMingLiU"/>
                <a:cs typeface="PMingLiU"/>
              </a:rPr>
              <a:t>应症</a:t>
            </a:r>
            <a:r>
              <a:rPr dirty="0" sz="1000" spc="-20">
                <a:latin typeface="PMingLiU"/>
                <a:cs typeface="PMingLiU"/>
              </a:rPr>
              <a:t>的</a:t>
            </a:r>
            <a:r>
              <a:rPr dirty="0" sz="1000" spc="5">
                <a:latin typeface="PMingLiU"/>
                <a:cs typeface="PMingLiU"/>
              </a:rPr>
              <a:t>注册。</a:t>
            </a:r>
            <a:endParaRPr sz="1000">
              <a:latin typeface="PMingLiU"/>
              <a:cs typeface="PMingLiU"/>
            </a:endParaRPr>
          </a:p>
          <a:p>
            <a:pPr algn="just" marL="12700">
              <a:lnSpc>
                <a:spcPct val="100000"/>
              </a:lnSpc>
              <a:spcBef>
                <a:spcPts val="1055"/>
              </a:spcBef>
            </a:pPr>
            <a:r>
              <a:rPr dirty="0" sz="1000" spc="5" b="1">
                <a:latin typeface="Microsoft JhengHei UI"/>
                <a:cs typeface="Microsoft JhengHei UI"/>
              </a:rPr>
              <a:t>全球共有两</a:t>
            </a:r>
            <a:r>
              <a:rPr dirty="0" sz="1000" spc="245" b="1">
                <a:latin typeface="Microsoft JhengHei UI"/>
                <a:cs typeface="Microsoft JhengHei UI"/>
              </a:rPr>
              <a:t>款</a:t>
            </a:r>
            <a:r>
              <a:rPr dirty="0" sz="1000" spc="-15" b="1">
                <a:latin typeface="Arial"/>
                <a:cs typeface="Arial"/>
              </a:rPr>
              <a:t>CAR-T</a:t>
            </a:r>
            <a:r>
              <a:rPr dirty="0" sz="1000" spc="-30" b="1">
                <a:latin typeface="Arial"/>
                <a:cs typeface="Arial"/>
              </a:rPr>
              <a:t> </a:t>
            </a:r>
            <a:r>
              <a:rPr dirty="0" sz="1000" spc="5" b="1">
                <a:latin typeface="Microsoft JhengHei UI"/>
                <a:cs typeface="Microsoft JhengHei UI"/>
              </a:rPr>
              <a:t>产品获批</a:t>
            </a:r>
            <a:r>
              <a:rPr dirty="0" sz="1000" spc="15" b="1">
                <a:latin typeface="Microsoft JhengHei UI"/>
                <a:cs typeface="Microsoft JhengHei UI"/>
              </a:rPr>
              <a:t> </a:t>
            </a:r>
            <a:r>
              <a:rPr dirty="0" sz="1000" spc="-10" b="1">
                <a:latin typeface="Arial"/>
                <a:cs typeface="Arial"/>
              </a:rPr>
              <a:t>r/r</a:t>
            </a:r>
            <a:r>
              <a:rPr dirty="0" sz="1000" b="1">
                <a:latin typeface="Arial"/>
                <a:cs typeface="Arial"/>
              </a:rPr>
              <a:t> </a:t>
            </a:r>
            <a:r>
              <a:rPr dirty="0" sz="1000" spc="-5" b="1">
                <a:latin typeface="Arial"/>
                <a:cs typeface="Arial"/>
              </a:rPr>
              <a:t>ALL</a:t>
            </a:r>
            <a:r>
              <a:rPr dirty="0" sz="1000" spc="-50" b="1">
                <a:latin typeface="Arial"/>
                <a:cs typeface="Arial"/>
              </a:rPr>
              <a:t> </a:t>
            </a:r>
            <a:r>
              <a:rPr dirty="0" sz="1000" spc="5" b="1">
                <a:latin typeface="Microsoft JhengHei UI"/>
                <a:cs typeface="Microsoft JhengHei UI"/>
              </a:rPr>
              <a:t>适应症</a:t>
            </a:r>
            <a:r>
              <a:rPr dirty="0" sz="1000" spc="-20" b="1">
                <a:latin typeface="Microsoft JhengHei UI"/>
                <a:cs typeface="Microsoft JhengHei UI"/>
              </a:rPr>
              <a:t>，</a:t>
            </a:r>
            <a:r>
              <a:rPr dirty="0" sz="1000" spc="5" b="1">
                <a:latin typeface="Microsoft JhengHei UI"/>
                <a:cs typeface="Microsoft JhengHei UI"/>
              </a:rPr>
              <a:t>分布</a:t>
            </a:r>
            <a:r>
              <a:rPr dirty="0" sz="1000" spc="-20" b="1">
                <a:latin typeface="Microsoft JhengHei UI"/>
                <a:cs typeface="Microsoft JhengHei UI"/>
              </a:rPr>
              <a:t>覆</a:t>
            </a:r>
            <a:r>
              <a:rPr dirty="0" sz="1000" spc="5" b="1">
                <a:latin typeface="Microsoft JhengHei UI"/>
                <a:cs typeface="Microsoft JhengHei UI"/>
              </a:rPr>
              <a:t>盖儿童和</a:t>
            </a:r>
            <a:r>
              <a:rPr dirty="0" sz="1000" spc="-20" b="1">
                <a:latin typeface="Microsoft JhengHei UI"/>
                <a:cs typeface="Microsoft JhengHei UI"/>
              </a:rPr>
              <a:t>成</a:t>
            </a:r>
            <a:r>
              <a:rPr dirty="0" sz="1000" spc="5" b="1">
                <a:latin typeface="Microsoft JhengHei UI"/>
                <a:cs typeface="Microsoft JhengHei UI"/>
              </a:rPr>
              <a:t>年患者</a:t>
            </a:r>
            <a:endParaRPr sz="1000">
              <a:latin typeface="Microsoft JhengHei UI"/>
              <a:cs typeface="Microsoft JhengHei UI"/>
            </a:endParaRPr>
          </a:p>
          <a:p>
            <a:pPr algn="just" marL="12700" marR="130175">
              <a:lnSpc>
                <a:spcPct val="139500"/>
              </a:lnSpc>
              <a:spcBef>
                <a:spcPts val="610"/>
              </a:spcBef>
            </a:pPr>
            <a:r>
              <a:rPr dirty="0" sz="1000" spc="5">
                <a:latin typeface="Arial"/>
                <a:cs typeface="Arial"/>
              </a:rPr>
              <a:t>B</a:t>
            </a:r>
            <a:r>
              <a:rPr dirty="0" sz="1000" spc="-65">
                <a:latin typeface="Arial"/>
                <a:cs typeface="Arial"/>
              </a:rPr>
              <a:t> </a:t>
            </a:r>
            <a:r>
              <a:rPr dirty="0" sz="1000" spc="5">
                <a:latin typeface="PMingLiU"/>
                <a:cs typeface="PMingLiU"/>
              </a:rPr>
              <a:t>细胞</a:t>
            </a:r>
            <a:r>
              <a:rPr dirty="0" sz="1000" spc="-20">
                <a:latin typeface="PMingLiU"/>
                <a:cs typeface="PMingLiU"/>
              </a:rPr>
              <a:t>急</a:t>
            </a:r>
            <a:r>
              <a:rPr dirty="0" sz="1000" spc="5">
                <a:latin typeface="PMingLiU"/>
                <a:cs typeface="PMingLiU"/>
              </a:rPr>
              <a:t>性淋</a:t>
            </a:r>
            <a:r>
              <a:rPr dirty="0" sz="1000" spc="-20">
                <a:latin typeface="PMingLiU"/>
                <a:cs typeface="PMingLiU"/>
              </a:rPr>
              <a:t>巴</a:t>
            </a:r>
            <a:r>
              <a:rPr dirty="0" sz="1000" spc="5">
                <a:latin typeface="PMingLiU"/>
                <a:cs typeface="PMingLiU"/>
              </a:rPr>
              <a:t>细胞</a:t>
            </a:r>
            <a:r>
              <a:rPr dirty="0" sz="1000" spc="-20">
                <a:latin typeface="PMingLiU"/>
                <a:cs typeface="PMingLiU"/>
              </a:rPr>
              <a:t>白</a:t>
            </a:r>
            <a:r>
              <a:rPr dirty="0" sz="1000" spc="5">
                <a:latin typeface="PMingLiU"/>
                <a:cs typeface="PMingLiU"/>
              </a:rPr>
              <a:t>血病</a:t>
            </a:r>
            <a:r>
              <a:rPr dirty="0" sz="1000" spc="-35">
                <a:latin typeface="PMingLiU"/>
                <a:cs typeface="PMingLiU"/>
              </a:rPr>
              <a:t> </a:t>
            </a:r>
            <a:r>
              <a:rPr dirty="0" sz="1000" spc="-5">
                <a:latin typeface="Arial"/>
                <a:cs typeface="Arial"/>
              </a:rPr>
              <a:t>(B-ALL)</a:t>
            </a:r>
            <a:r>
              <a:rPr dirty="0" sz="1000" spc="-65">
                <a:latin typeface="Arial"/>
                <a:cs typeface="Arial"/>
              </a:rPr>
              <a:t> </a:t>
            </a:r>
            <a:r>
              <a:rPr dirty="0" sz="1000" spc="-20">
                <a:latin typeface="PMingLiU"/>
                <a:cs typeface="PMingLiU"/>
              </a:rPr>
              <a:t>约</a:t>
            </a:r>
            <a:r>
              <a:rPr dirty="0" sz="1000" spc="5">
                <a:latin typeface="PMingLiU"/>
                <a:cs typeface="PMingLiU"/>
              </a:rPr>
              <a:t>占所</a:t>
            </a:r>
            <a:r>
              <a:rPr dirty="0" sz="1000" spc="-20">
                <a:latin typeface="PMingLiU"/>
                <a:cs typeface="PMingLiU"/>
              </a:rPr>
              <a:t>有</a:t>
            </a:r>
            <a:r>
              <a:rPr dirty="0" sz="1000" spc="5">
                <a:latin typeface="PMingLiU"/>
                <a:cs typeface="PMingLiU"/>
              </a:rPr>
              <a:t>白血病的</a:t>
            </a:r>
            <a:r>
              <a:rPr dirty="0" sz="1000" spc="-10">
                <a:latin typeface="PMingLiU"/>
                <a:cs typeface="PMingLiU"/>
              </a:rPr>
              <a:t> </a:t>
            </a:r>
            <a:r>
              <a:rPr dirty="0" sz="1000" spc="-10">
                <a:latin typeface="Arial"/>
                <a:cs typeface="Arial"/>
              </a:rPr>
              <a:t>15%</a:t>
            </a:r>
            <a:r>
              <a:rPr dirty="0" sz="1000" spc="-10">
                <a:latin typeface="PMingLiU"/>
                <a:cs typeface="PMingLiU"/>
              </a:rPr>
              <a:t>，</a:t>
            </a:r>
            <a:r>
              <a:rPr dirty="0" sz="1000" spc="5">
                <a:latin typeface="PMingLiU"/>
                <a:cs typeface="PMingLiU"/>
              </a:rPr>
              <a:t>在所有</a:t>
            </a:r>
            <a:r>
              <a:rPr dirty="0" sz="1000" spc="-20">
                <a:latin typeface="PMingLiU"/>
                <a:cs typeface="PMingLiU"/>
              </a:rPr>
              <a:t>急</a:t>
            </a:r>
            <a:r>
              <a:rPr dirty="0" sz="1000" spc="5">
                <a:latin typeface="PMingLiU"/>
                <a:cs typeface="PMingLiU"/>
              </a:rPr>
              <a:t>性</a:t>
            </a:r>
            <a:r>
              <a:rPr dirty="0" sz="1000" spc="-20">
                <a:latin typeface="PMingLiU"/>
                <a:cs typeface="PMingLiU"/>
              </a:rPr>
              <a:t>白</a:t>
            </a:r>
            <a:r>
              <a:rPr dirty="0" sz="1000" spc="5">
                <a:latin typeface="PMingLiU"/>
                <a:cs typeface="PMingLiU"/>
              </a:rPr>
              <a:t>血病</a:t>
            </a:r>
            <a:r>
              <a:rPr dirty="0" sz="1000" spc="-20">
                <a:latin typeface="PMingLiU"/>
                <a:cs typeface="PMingLiU"/>
              </a:rPr>
              <a:t>中</a:t>
            </a:r>
            <a:r>
              <a:rPr dirty="0" sz="1000" spc="5">
                <a:latin typeface="PMingLiU"/>
                <a:cs typeface="PMingLiU"/>
              </a:rPr>
              <a:t>约占</a:t>
            </a:r>
            <a:r>
              <a:rPr dirty="0" sz="1000" spc="-10">
                <a:latin typeface="PMingLiU"/>
                <a:cs typeface="PMingLiU"/>
              </a:rPr>
              <a:t> </a:t>
            </a:r>
            <a:r>
              <a:rPr dirty="0" sz="1000" spc="-5">
                <a:latin typeface="Arial"/>
                <a:cs typeface="Arial"/>
              </a:rPr>
              <a:t>30-  </a:t>
            </a:r>
            <a:r>
              <a:rPr dirty="0" sz="1000">
                <a:latin typeface="Arial"/>
                <a:cs typeface="Arial"/>
              </a:rPr>
              <a:t>40%</a:t>
            </a:r>
            <a:r>
              <a:rPr dirty="0" sz="1000">
                <a:latin typeface="PMingLiU"/>
                <a:cs typeface="PMingLiU"/>
              </a:rPr>
              <a:t>，</a:t>
            </a:r>
            <a:r>
              <a:rPr dirty="0" sz="1000" spc="25">
                <a:latin typeface="PMingLiU"/>
                <a:cs typeface="PMingLiU"/>
              </a:rPr>
              <a:t>其</a:t>
            </a:r>
            <a:r>
              <a:rPr dirty="0" sz="1000" spc="5">
                <a:latin typeface="PMingLiU"/>
                <a:cs typeface="PMingLiU"/>
              </a:rPr>
              <a:t>在成人和</a:t>
            </a:r>
            <a:r>
              <a:rPr dirty="0" sz="1000" spc="25">
                <a:latin typeface="PMingLiU"/>
                <a:cs typeface="PMingLiU"/>
              </a:rPr>
              <a:t>儿</a:t>
            </a:r>
            <a:r>
              <a:rPr dirty="0" sz="1000" spc="5">
                <a:latin typeface="PMingLiU"/>
                <a:cs typeface="PMingLiU"/>
              </a:rPr>
              <a:t>童中均</a:t>
            </a:r>
            <a:r>
              <a:rPr dirty="0" sz="1000" spc="25">
                <a:latin typeface="PMingLiU"/>
                <a:cs typeface="PMingLiU"/>
              </a:rPr>
              <a:t>有</a:t>
            </a:r>
            <a:r>
              <a:rPr dirty="0" sz="1000" spc="5">
                <a:latin typeface="PMingLiU"/>
                <a:cs typeface="PMingLiU"/>
              </a:rPr>
              <a:t>发生</a:t>
            </a:r>
            <a:r>
              <a:rPr dirty="0" sz="1000" spc="35">
                <a:latin typeface="PMingLiU"/>
                <a:cs typeface="PMingLiU"/>
              </a:rPr>
              <a:t>。</a:t>
            </a:r>
            <a:r>
              <a:rPr dirty="0" sz="1000">
                <a:latin typeface="Arial"/>
                <a:cs typeface="Arial"/>
              </a:rPr>
              <a:t>B-ALL</a:t>
            </a:r>
            <a:r>
              <a:rPr dirty="0" sz="1000" spc="135">
                <a:latin typeface="Arial"/>
                <a:cs typeface="Arial"/>
              </a:rPr>
              <a:t> </a:t>
            </a:r>
            <a:r>
              <a:rPr dirty="0" sz="1000" spc="25">
                <a:latin typeface="PMingLiU"/>
                <a:cs typeface="PMingLiU"/>
              </a:rPr>
              <a:t>是</a:t>
            </a:r>
            <a:r>
              <a:rPr dirty="0" sz="1000" spc="5">
                <a:latin typeface="PMingLiU"/>
                <a:cs typeface="PMingLiU"/>
              </a:rPr>
              <a:t>最常见的一</a:t>
            </a:r>
            <a:r>
              <a:rPr dirty="0" sz="1000" spc="25">
                <a:latin typeface="PMingLiU"/>
                <a:cs typeface="PMingLiU"/>
              </a:rPr>
              <a:t>种</a:t>
            </a:r>
            <a:r>
              <a:rPr dirty="0" sz="1000" spc="5">
                <a:latin typeface="PMingLiU"/>
                <a:cs typeface="PMingLiU"/>
              </a:rPr>
              <a:t>儿童期</a:t>
            </a:r>
            <a:r>
              <a:rPr dirty="0" sz="1000" spc="25">
                <a:latin typeface="PMingLiU"/>
                <a:cs typeface="PMingLiU"/>
              </a:rPr>
              <a:t>恶</a:t>
            </a:r>
            <a:r>
              <a:rPr dirty="0" sz="1000" spc="5">
                <a:latin typeface="PMingLiU"/>
                <a:cs typeface="PMingLiU"/>
              </a:rPr>
              <a:t>性肿瘤</a:t>
            </a:r>
            <a:r>
              <a:rPr dirty="0" sz="1000" spc="25">
                <a:latin typeface="PMingLiU"/>
                <a:cs typeface="PMingLiU"/>
              </a:rPr>
              <a:t>，</a:t>
            </a:r>
            <a:r>
              <a:rPr dirty="0" sz="1000" spc="5">
                <a:latin typeface="PMingLiU"/>
                <a:cs typeface="PMingLiU"/>
              </a:rPr>
              <a:t>约占所</a:t>
            </a:r>
            <a:r>
              <a:rPr dirty="0" sz="1000" spc="25">
                <a:latin typeface="PMingLiU"/>
                <a:cs typeface="PMingLiU"/>
              </a:rPr>
              <a:t>有</a:t>
            </a:r>
            <a:r>
              <a:rPr dirty="0" sz="1000" spc="5">
                <a:latin typeface="PMingLiU"/>
                <a:cs typeface="PMingLiU"/>
              </a:rPr>
              <a:t>儿 童期恶</a:t>
            </a:r>
            <a:r>
              <a:rPr dirty="0" sz="1000" spc="-20">
                <a:latin typeface="PMingLiU"/>
                <a:cs typeface="PMingLiU"/>
              </a:rPr>
              <a:t>性</a:t>
            </a:r>
            <a:r>
              <a:rPr dirty="0" sz="1000" spc="5">
                <a:latin typeface="PMingLiU"/>
                <a:cs typeface="PMingLiU"/>
              </a:rPr>
              <a:t>肿</a:t>
            </a:r>
            <a:r>
              <a:rPr dirty="0" sz="1000" spc="-20">
                <a:latin typeface="PMingLiU"/>
                <a:cs typeface="PMingLiU"/>
              </a:rPr>
              <a:t>瘤</a:t>
            </a:r>
            <a:r>
              <a:rPr dirty="0" sz="1000" spc="5">
                <a:latin typeface="PMingLiU"/>
                <a:cs typeface="PMingLiU"/>
              </a:rPr>
              <a:t>的</a:t>
            </a:r>
            <a:r>
              <a:rPr dirty="0" sz="1000" spc="-45">
                <a:latin typeface="PMingLiU"/>
                <a:cs typeface="PMingLiU"/>
              </a:rPr>
              <a:t> </a:t>
            </a:r>
            <a:r>
              <a:rPr dirty="0" sz="1000">
                <a:latin typeface="Arial"/>
                <a:cs typeface="Arial"/>
              </a:rPr>
              <a:t>1/4</a:t>
            </a:r>
            <a:r>
              <a:rPr dirty="0" sz="1000">
                <a:latin typeface="PMingLiU"/>
                <a:cs typeface="PMingLiU"/>
              </a:rPr>
              <a:t>，</a:t>
            </a:r>
            <a:r>
              <a:rPr dirty="0" sz="1000" spc="-20">
                <a:latin typeface="PMingLiU"/>
                <a:cs typeface="PMingLiU"/>
              </a:rPr>
              <a:t>中</a:t>
            </a:r>
            <a:r>
              <a:rPr dirty="0" sz="1000" spc="5">
                <a:latin typeface="PMingLiU"/>
                <a:cs typeface="PMingLiU"/>
              </a:rPr>
              <a:t>国</a:t>
            </a:r>
            <a:r>
              <a:rPr dirty="0" sz="1000" spc="-20">
                <a:latin typeface="PMingLiU"/>
                <a:cs typeface="PMingLiU"/>
              </a:rPr>
              <a:t>儿</a:t>
            </a:r>
            <a:r>
              <a:rPr dirty="0" sz="1000" spc="220">
                <a:latin typeface="PMingLiU"/>
                <a:cs typeface="PMingLiU"/>
              </a:rPr>
              <a:t>童</a:t>
            </a:r>
            <a:r>
              <a:rPr dirty="0" sz="1000">
                <a:latin typeface="Arial"/>
                <a:cs typeface="Arial"/>
              </a:rPr>
              <a:t>B-ALL</a:t>
            </a:r>
            <a:r>
              <a:rPr dirty="0" sz="1000" spc="-95">
                <a:latin typeface="Arial"/>
                <a:cs typeface="Arial"/>
              </a:rPr>
              <a:t> </a:t>
            </a:r>
            <a:r>
              <a:rPr dirty="0" sz="1000" spc="-20">
                <a:latin typeface="PMingLiU"/>
                <a:cs typeface="PMingLiU"/>
              </a:rPr>
              <a:t>的</a:t>
            </a:r>
            <a:r>
              <a:rPr dirty="0" sz="1000" spc="5">
                <a:latin typeface="PMingLiU"/>
                <a:cs typeface="PMingLiU"/>
              </a:rPr>
              <a:t>发病</a:t>
            </a:r>
            <a:r>
              <a:rPr dirty="0" sz="1000" spc="-20">
                <a:latin typeface="PMingLiU"/>
                <a:cs typeface="PMingLiU"/>
              </a:rPr>
              <a:t>率</a:t>
            </a:r>
            <a:r>
              <a:rPr dirty="0" sz="1000" spc="5">
                <a:latin typeface="PMingLiU"/>
                <a:cs typeface="PMingLiU"/>
              </a:rPr>
              <a:t>为</a:t>
            </a:r>
            <a:r>
              <a:rPr dirty="0" sz="1000" spc="-45">
                <a:latin typeface="PMingLiU"/>
                <a:cs typeface="PMingLiU"/>
              </a:rPr>
              <a:t> </a:t>
            </a:r>
            <a:r>
              <a:rPr dirty="0" sz="1000" spc="-5">
                <a:latin typeface="Arial"/>
                <a:cs typeface="Arial"/>
              </a:rPr>
              <a:t>2.17/10</a:t>
            </a:r>
            <a:r>
              <a:rPr dirty="0" sz="1000" spc="-100">
                <a:latin typeface="Arial"/>
                <a:cs typeface="Arial"/>
              </a:rPr>
              <a:t> </a:t>
            </a:r>
            <a:r>
              <a:rPr dirty="0" sz="1000" spc="5">
                <a:latin typeface="PMingLiU"/>
                <a:cs typeface="PMingLiU"/>
              </a:rPr>
              <a:t>万，约</a:t>
            </a:r>
            <a:r>
              <a:rPr dirty="0" sz="1000" spc="-20">
                <a:latin typeface="PMingLiU"/>
                <a:cs typeface="PMingLiU"/>
              </a:rPr>
              <a:t>为</a:t>
            </a:r>
            <a:r>
              <a:rPr dirty="0" sz="1000" spc="5">
                <a:latin typeface="PMingLiU"/>
                <a:cs typeface="PMingLiU"/>
              </a:rPr>
              <a:t>成人</a:t>
            </a:r>
            <a:r>
              <a:rPr dirty="0" sz="1000" spc="-45">
                <a:latin typeface="PMingLiU"/>
                <a:cs typeface="PMingLiU"/>
              </a:rPr>
              <a:t> </a:t>
            </a:r>
            <a:r>
              <a:rPr dirty="0" sz="1000">
                <a:latin typeface="Arial"/>
                <a:cs typeface="Arial"/>
              </a:rPr>
              <a:t>ALL</a:t>
            </a:r>
            <a:r>
              <a:rPr dirty="0" sz="1000" spc="-114">
                <a:latin typeface="Arial"/>
                <a:cs typeface="Arial"/>
              </a:rPr>
              <a:t> </a:t>
            </a:r>
            <a:r>
              <a:rPr dirty="0" sz="1000" spc="5">
                <a:latin typeface="PMingLiU"/>
                <a:cs typeface="PMingLiU"/>
              </a:rPr>
              <a:t>的三</a:t>
            </a:r>
            <a:r>
              <a:rPr dirty="0" sz="1000" spc="-20">
                <a:latin typeface="PMingLiU"/>
                <a:cs typeface="PMingLiU"/>
              </a:rPr>
              <a:t>倍</a:t>
            </a:r>
            <a:r>
              <a:rPr dirty="0" sz="1000" spc="5">
                <a:latin typeface="PMingLiU"/>
                <a:cs typeface="PMingLiU"/>
              </a:rPr>
              <a:t>。成人 </a:t>
            </a:r>
            <a:r>
              <a:rPr dirty="0" sz="1000">
                <a:latin typeface="Arial"/>
                <a:cs typeface="Arial"/>
              </a:rPr>
              <a:t>ALL</a:t>
            </a:r>
            <a:r>
              <a:rPr dirty="0" sz="1000" spc="-55">
                <a:latin typeface="Arial"/>
                <a:cs typeface="Arial"/>
              </a:rPr>
              <a:t> </a:t>
            </a:r>
            <a:r>
              <a:rPr dirty="0" sz="1000" spc="5">
                <a:latin typeface="PMingLiU"/>
                <a:cs typeface="PMingLiU"/>
              </a:rPr>
              <a:t>发病率低</a:t>
            </a:r>
            <a:r>
              <a:rPr dirty="0" sz="1000" spc="-20">
                <a:latin typeface="PMingLiU"/>
                <a:cs typeface="PMingLiU"/>
              </a:rPr>
              <a:t>，</a:t>
            </a:r>
            <a:r>
              <a:rPr dirty="0" sz="1000" spc="5">
                <a:latin typeface="PMingLiU"/>
                <a:cs typeface="PMingLiU"/>
              </a:rPr>
              <a:t>但预</a:t>
            </a:r>
            <a:r>
              <a:rPr dirty="0" sz="1000" spc="-20">
                <a:latin typeface="PMingLiU"/>
                <a:cs typeface="PMingLiU"/>
              </a:rPr>
              <a:t>后</a:t>
            </a:r>
            <a:r>
              <a:rPr dirty="0" sz="1000" spc="5">
                <a:latin typeface="PMingLiU"/>
                <a:cs typeface="PMingLiU"/>
              </a:rPr>
              <a:t>普遍</a:t>
            </a:r>
            <a:r>
              <a:rPr dirty="0" sz="1000" spc="-20">
                <a:latin typeface="PMingLiU"/>
                <a:cs typeface="PMingLiU"/>
              </a:rPr>
              <a:t>较</a:t>
            </a:r>
            <a:r>
              <a:rPr dirty="0" sz="1000" spc="5">
                <a:latin typeface="PMingLiU"/>
                <a:cs typeface="PMingLiU"/>
              </a:rPr>
              <a:t>差，</a:t>
            </a:r>
            <a:r>
              <a:rPr dirty="0" sz="1000" spc="-20">
                <a:latin typeface="PMingLiU"/>
                <a:cs typeface="PMingLiU"/>
              </a:rPr>
              <a:t>儿</a:t>
            </a:r>
            <a:r>
              <a:rPr dirty="0" sz="1000" spc="5">
                <a:latin typeface="PMingLiU"/>
                <a:cs typeface="PMingLiU"/>
              </a:rPr>
              <a:t>童</a:t>
            </a:r>
            <a:r>
              <a:rPr dirty="0" sz="1000" spc="35">
                <a:latin typeface="PMingLiU"/>
                <a:cs typeface="PMingLiU"/>
              </a:rPr>
              <a:t> </a:t>
            </a:r>
            <a:r>
              <a:rPr dirty="0" sz="1000">
                <a:latin typeface="Arial"/>
                <a:cs typeface="Arial"/>
              </a:rPr>
              <a:t>B-ALL</a:t>
            </a:r>
            <a:r>
              <a:rPr dirty="0" sz="1000" spc="-50">
                <a:latin typeface="Arial"/>
                <a:cs typeface="Arial"/>
              </a:rPr>
              <a:t> </a:t>
            </a:r>
            <a:r>
              <a:rPr dirty="0" sz="1000" spc="5">
                <a:latin typeface="PMingLiU"/>
                <a:cs typeface="PMingLiU"/>
              </a:rPr>
              <a:t>患</a:t>
            </a:r>
            <a:r>
              <a:rPr dirty="0" sz="1000" spc="-20">
                <a:latin typeface="PMingLiU"/>
                <a:cs typeface="PMingLiU"/>
              </a:rPr>
              <a:t>者</a:t>
            </a:r>
            <a:r>
              <a:rPr dirty="0" sz="1000" spc="5">
                <a:latin typeface="PMingLiU"/>
                <a:cs typeface="PMingLiU"/>
              </a:rPr>
              <a:t>的</a:t>
            </a:r>
            <a:r>
              <a:rPr dirty="0" sz="1000" spc="30">
                <a:latin typeface="PMingLiU"/>
                <a:cs typeface="PMingLiU"/>
              </a:rPr>
              <a:t> </a:t>
            </a:r>
            <a:r>
              <a:rPr dirty="0" sz="1000">
                <a:latin typeface="Arial"/>
                <a:cs typeface="Arial"/>
              </a:rPr>
              <a:t>5</a:t>
            </a:r>
            <a:r>
              <a:rPr dirty="0" sz="1000" spc="-50">
                <a:latin typeface="Arial"/>
                <a:cs typeface="Arial"/>
              </a:rPr>
              <a:t> </a:t>
            </a:r>
            <a:r>
              <a:rPr dirty="0" sz="1000" spc="5">
                <a:latin typeface="PMingLiU"/>
                <a:cs typeface="PMingLiU"/>
              </a:rPr>
              <a:t>年</a:t>
            </a:r>
            <a:r>
              <a:rPr dirty="0" sz="1000" spc="25">
                <a:latin typeface="PMingLiU"/>
                <a:cs typeface="PMingLiU"/>
              </a:rPr>
              <a:t> </a:t>
            </a:r>
            <a:r>
              <a:rPr dirty="0" sz="1000" spc="5">
                <a:latin typeface="Arial"/>
                <a:cs typeface="Arial"/>
              </a:rPr>
              <a:t>OS</a:t>
            </a:r>
            <a:r>
              <a:rPr dirty="0" sz="1000" spc="-40">
                <a:latin typeface="Arial"/>
                <a:cs typeface="Arial"/>
              </a:rPr>
              <a:t> </a:t>
            </a:r>
            <a:r>
              <a:rPr dirty="0" sz="1000" spc="-20">
                <a:latin typeface="PMingLiU"/>
                <a:cs typeface="PMingLiU"/>
              </a:rPr>
              <a:t>率</a:t>
            </a:r>
            <a:r>
              <a:rPr dirty="0" sz="1000" spc="5">
                <a:latin typeface="PMingLiU"/>
                <a:cs typeface="PMingLiU"/>
              </a:rPr>
              <a:t>高达</a:t>
            </a:r>
            <a:r>
              <a:rPr dirty="0" sz="1000" spc="30">
                <a:latin typeface="PMingLiU"/>
                <a:cs typeface="PMingLiU"/>
              </a:rPr>
              <a:t> </a:t>
            </a:r>
            <a:r>
              <a:rPr dirty="0" sz="1000" spc="-5">
                <a:latin typeface="Arial"/>
                <a:cs typeface="Arial"/>
              </a:rPr>
              <a:t>85%</a:t>
            </a:r>
            <a:r>
              <a:rPr dirty="0" sz="1000" spc="-5">
                <a:latin typeface="PMingLiU"/>
                <a:cs typeface="PMingLiU"/>
              </a:rPr>
              <a:t>～</a:t>
            </a:r>
            <a:r>
              <a:rPr dirty="0" sz="1000" spc="-5">
                <a:latin typeface="Arial"/>
                <a:cs typeface="Arial"/>
              </a:rPr>
              <a:t>90%</a:t>
            </a:r>
            <a:r>
              <a:rPr dirty="0" sz="1000" spc="-5">
                <a:latin typeface="PMingLiU"/>
                <a:cs typeface="PMingLiU"/>
              </a:rPr>
              <a:t>，</a:t>
            </a:r>
            <a:r>
              <a:rPr dirty="0" sz="1000" spc="5">
                <a:latin typeface="PMingLiU"/>
                <a:cs typeface="PMingLiU"/>
              </a:rPr>
              <a:t>相比之 下成人</a:t>
            </a:r>
            <a:r>
              <a:rPr dirty="0" sz="1000" spc="-25">
                <a:latin typeface="PMingLiU"/>
                <a:cs typeface="PMingLiU"/>
              </a:rPr>
              <a:t> </a:t>
            </a:r>
            <a:r>
              <a:rPr dirty="0" sz="1000">
                <a:latin typeface="Arial"/>
                <a:cs typeface="Arial"/>
              </a:rPr>
              <a:t>ALL</a:t>
            </a:r>
            <a:r>
              <a:rPr dirty="0" sz="1000" spc="-70">
                <a:latin typeface="Arial"/>
                <a:cs typeface="Arial"/>
              </a:rPr>
              <a:t> </a:t>
            </a:r>
            <a:r>
              <a:rPr dirty="0" sz="1000" spc="5">
                <a:latin typeface="PMingLiU"/>
                <a:cs typeface="PMingLiU"/>
              </a:rPr>
              <a:t>患者的</a:t>
            </a:r>
            <a:r>
              <a:rPr dirty="0" sz="1000" spc="-20">
                <a:latin typeface="PMingLiU"/>
                <a:cs typeface="PMingLiU"/>
              </a:rPr>
              <a:t> </a:t>
            </a:r>
            <a:r>
              <a:rPr dirty="0" sz="1000">
                <a:latin typeface="Arial"/>
                <a:cs typeface="Arial"/>
              </a:rPr>
              <a:t>5</a:t>
            </a:r>
            <a:r>
              <a:rPr dirty="0" sz="1000" spc="-75">
                <a:latin typeface="Arial"/>
                <a:cs typeface="Arial"/>
              </a:rPr>
              <a:t> </a:t>
            </a:r>
            <a:r>
              <a:rPr dirty="0" sz="1000" spc="245">
                <a:latin typeface="PMingLiU"/>
                <a:cs typeface="PMingLiU"/>
              </a:rPr>
              <a:t>年</a:t>
            </a:r>
            <a:r>
              <a:rPr dirty="0" sz="1000" spc="5">
                <a:latin typeface="Arial"/>
                <a:cs typeface="Arial"/>
              </a:rPr>
              <a:t>OS</a:t>
            </a:r>
            <a:r>
              <a:rPr dirty="0" sz="1000" spc="-65">
                <a:latin typeface="Arial"/>
                <a:cs typeface="Arial"/>
              </a:rPr>
              <a:t> </a:t>
            </a:r>
            <a:r>
              <a:rPr dirty="0" sz="1000" spc="-20">
                <a:latin typeface="PMingLiU"/>
                <a:cs typeface="PMingLiU"/>
              </a:rPr>
              <a:t>率</a:t>
            </a:r>
            <a:r>
              <a:rPr dirty="0" sz="1000" spc="5">
                <a:latin typeface="PMingLiU"/>
                <a:cs typeface="PMingLiU"/>
              </a:rPr>
              <a:t>仅为</a:t>
            </a:r>
            <a:r>
              <a:rPr dirty="0" sz="1000" spc="-20">
                <a:latin typeface="PMingLiU"/>
                <a:cs typeface="PMingLiU"/>
              </a:rPr>
              <a:t> </a:t>
            </a:r>
            <a:r>
              <a:rPr dirty="0" sz="1000" spc="-5">
                <a:latin typeface="Arial"/>
                <a:cs typeface="Arial"/>
              </a:rPr>
              <a:t>30%</a:t>
            </a:r>
            <a:r>
              <a:rPr dirty="0" sz="1000" spc="-5">
                <a:latin typeface="PMingLiU"/>
                <a:cs typeface="PMingLiU"/>
              </a:rPr>
              <a:t>～</a:t>
            </a:r>
            <a:r>
              <a:rPr dirty="0" sz="1000" spc="-5">
                <a:latin typeface="Arial"/>
                <a:cs typeface="Arial"/>
              </a:rPr>
              <a:t>40%</a:t>
            </a:r>
            <a:r>
              <a:rPr dirty="0" sz="1000" spc="5">
                <a:latin typeface="PMingLiU"/>
                <a:cs typeface="PMingLiU"/>
              </a:rPr>
              <a:t>。</a:t>
            </a:r>
            <a:endParaRPr sz="1000">
              <a:latin typeface="PMingLiU"/>
              <a:cs typeface="PMingLiU"/>
            </a:endParaRPr>
          </a:p>
          <a:p>
            <a:pPr marL="12700" marR="5080">
              <a:lnSpc>
                <a:spcPct val="139400"/>
              </a:lnSpc>
              <a:spcBef>
                <a:spcPts val="605"/>
              </a:spcBef>
            </a:pPr>
            <a:r>
              <a:rPr dirty="0" sz="1000">
                <a:latin typeface="Arial"/>
                <a:cs typeface="Arial"/>
              </a:rPr>
              <a:t>ALL</a:t>
            </a:r>
            <a:r>
              <a:rPr dirty="0" sz="1000" spc="70">
                <a:latin typeface="Arial"/>
                <a:cs typeface="Arial"/>
              </a:rPr>
              <a:t> </a:t>
            </a:r>
            <a:r>
              <a:rPr dirty="0" sz="1000" spc="5">
                <a:latin typeface="PMingLiU"/>
                <a:cs typeface="PMingLiU"/>
              </a:rPr>
              <a:t>的治疗</a:t>
            </a:r>
            <a:r>
              <a:rPr dirty="0" sz="1000" spc="-20">
                <a:latin typeface="PMingLiU"/>
                <a:cs typeface="PMingLiU"/>
              </a:rPr>
              <a:t>分</a:t>
            </a:r>
            <a:r>
              <a:rPr dirty="0" sz="1000" spc="5">
                <a:latin typeface="PMingLiU"/>
                <a:cs typeface="PMingLiU"/>
              </a:rPr>
              <a:t>为诱</a:t>
            </a:r>
            <a:r>
              <a:rPr dirty="0" sz="1000" spc="-20">
                <a:latin typeface="PMingLiU"/>
                <a:cs typeface="PMingLiU"/>
              </a:rPr>
              <a:t>导</a:t>
            </a:r>
            <a:r>
              <a:rPr dirty="0" sz="1000" spc="5">
                <a:latin typeface="PMingLiU"/>
                <a:cs typeface="PMingLiU"/>
              </a:rPr>
              <a:t>治疗</a:t>
            </a:r>
            <a:r>
              <a:rPr dirty="0" sz="1000" spc="-20">
                <a:latin typeface="PMingLiU"/>
                <a:cs typeface="PMingLiU"/>
              </a:rPr>
              <a:t>、</a:t>
            </a:r>
            <a:r>
              <a:rPr dirty="0" sz="1000" spc="5">
                <a:latin typeface="PMingLiU"/>
                <a:cs typeface="PMingLiU"/>
              </a:rPr>
              <a:t>巩固</a:t>
            </a:r>
            <a:r>
              <a:rPr dirty="0" sz="1000" spc="-20">
                <a:latin typeface="PMingLiU"/>
                <a:cs typeface="PMingLiU"/>
              </a:rPr>
              <a:t>强</a:t>
            </a:r>
            <a:r>
              <a:rPr dirty="0" sz="1000" spc="5">
                <a:latin typeface="PMingLiU"/>
                <a:cs typeface="PMingLiU"/>
              </a:rPr>
              <a:t>化治</a:t>
            </a:r>
            <a:r>
              <a:rPr dirty="0" sz="1000" spc="-20">
                <a:latin typeface="PMingLiU"/>
                <a:cs typeface="PMingLiU"/>
              </a:rPr>
              <a:t>疗</a:t>
            </a:r>
            <a:r>
              <a:rPr dirty="0" sz="1000" spc="5">
                <a:latin typeface="PMingLiU"/>
                <a:cs typeface="PMingLiU"/>
              </a:rPr>
              <a:t>、维</a:t>
            </a:r>
            <a:r>
              <a:rPr dirty="0" sz="1000" spc="-20">
                <a:latin typeface="PMingLiU"/>
                <a:cs typeface="PMingLiU"/>
              </a:rPr>
              <a:t>持</a:t>
            </a:r>
            <a:r>
              <a:rPr dirty="0" sz="1000" spc="5">
                <a:latin typeface="PMingLiU"/>
                <a:cs typeface="PMingLiU"/>
              </a:rPr>
              <a:t>治疗</a:t>
            </a:r>
            <a:r>
              <a:rPr dirty="0" sz="1000" spc="-20">
                <a:latin typeface="PMingLiU"/>
                <a:cs typeface="PMingLiU"/>
              </a:rPr>
              <a:t>等</a:t>
            </a:r>
            <a:r>
              <a:rPr dirty="0" sz="1000" spc="5">
                <a:latin typeface="PMingLiU"/>
                <a:cs typeface="PMingLiU"/>
              </a:rPr>
              <a:t>阶段。</a:t>
            </a:r>
            <a:r>
              <a:rPr dirty="0" sz="1000" spc="-20">
                <a:latin typeface="PMingLiU"/>
                <a:cs typeface="PMingLiU"/>
              </a:rPr>
              <a:t>对</a:t>
            </a:r>
            <a:r>
              <a:rPr dirty="0" sz="1000" spc="5">
                <a:latin typeface="PMingLiU"/>
                <a:cs typeface="PMingLiU"/>
              </a:rPr>
              <a:t>于初治</a:t>
            </a:r>
            <a:r>
              <a:rPr dirty="0" sz="1000" spc="135">
                <a:latin typeface="PMingLiU"/>
                <a:cs typeface="PMingLiU"/>
              </a:rPr>
              <a:t> </a:t>
            </a:r>
            <a:r>
              <a:rPr dirty="0" sz="1000">
                <a:latin typeface="Arial"/>
                <a:cs typeface="Arial"/>
              </a:rPr>
              <a:t>ALL</a:t>
            </a:r>
            <a:r>
              <a:rPr dirty="0" sz="1000" spc="80">
                <a:latin typeface="Arial"/>
                <a:cs typeface="Arial"/>
              </a:rPr>
              <a:t> </a:t>
            </a:r>
            <a:r>
              <a:rPr dirty="0" sz="1000" spc="5">
                <a:latin typeface="PMingLiU"/>
                <a:cs typeface="PMingLiU"/>
              </a:rPr>
              <a:t>患者</a:t>
            </a:r>
            <a:r>
              <a:rPr dirty="0" sz="1000" spc="-20">
                <a:latin typeface="PMingLiU"/>
                <a:cs typeface="PMingLiU"/>
              </a:rPr>
              <a:t>，</a:t>
            </a:r>
            <a:r>
              <a:rPr dirty="0" sz="1000" spc="5">
                <a:latin typeface="PMingLiU"/>
                <a:cs typeface="PMingLiU"/>
              </a:rPr>
              <a:t>目前多 采用化</a:t>
            </a:r>
            <a:r>
              <a:rPr dirty="0" sz="1000" spc="-20">
                <a:latin typeface="PMingLiU"/>
                <a:cs typeface="PMingLiU"/>
              </a:rPr>
              <a:t>疗</a:t>
            </a:r>
            <a:r>
              <a:rPr dirty="0" sz="1000" spc="5">
                <a:latin typeface="PMingLiU"/>
                <a:cs typeface="PMingLiU"/>
              </a:rPr>
              <a:t>进行</a:t>
            </a:r>
            <a:r>
              <a:rPr dirty="0" sz="1000" spc="-20">
                <a:latin typeface="PMingLiU"/>
                <a:cs typeface="PMingLiU"/>
              </a:rPr>
              <a:t>治</a:t>
            </a:r>
            <a:r>
              <a:rPr dirty="0" sz="1000" spc="5">
                <a:latin typeface="PMingLiU"/>
                <a:cs typeface="PMingLiU"/>
              </a:rPr>
              <a:t>疗，</a:t>
            </a:r>
            <a:r>
              <a:rPr dirty="0" sz="1000" spc="-20">
                <a:latin typeface="PMingLiU"/>
                <a:cs typeface="PMingLiU"/>
              </a:rPr>
              <a:t>多</a:t>
            </a:r>
            <a:r>
              <a:rPr dirty="0" sz="1000" spc="5">
                <a:latin typeface="PMingLiU"/>
                <a:cs typeface="PMingLiU"/>
              </a:rPr>
              <a:t>药物</a:t>
            </a:r>
            <a:r>
              <a:rPr dirty="0" sz="1000" spc="-20">
                <a:latin typeface="PMingLiU"/>
                <a:cs typeface="PMingLiU"/>
              </a:rPr>
              <a:t>化</a:t>
            </a:r>
            <a:r>
              <a:rPr dirty="0" sz="1000" spc="5">
                <a:latin typeface="PMingLiU"/>
                <a:cs typeface="PMingLiU"/>
              </a:rPr>
              <a:t>疗可使</a:t>
            </a:r>
            <a:r>
              <a:rPr dirty="0" sz="1000" spc="35">
                <a:latin typeface="PMingLiU"/>
                <a:cs typeface="PMingLiU"/>
              </a:rPr>
              <a:t> </a:t>
            </a:r>
            <a:r>
              <a:rPr dirty="0" sz="1000" spc="-5">
                <a:latin typeface="Arial"/>
                <a:cs typeface="Arial"/>
              </a:rPr>
              <a:t>80%</a:t>
            </a:r>
            <a:r>
              <a:rPr dirty="0" sz="1000" spc="5">
                <a:latin typeface="PMingLiU"/>
                <a:cs typeface="PMingLiU"/>
              </a:rPr>
              <a:t>以上的</a:t>
            </a:r>
            <a:r>
              <a:rPr dirty="0" sz="1000" spc="25">
                <a:latin typeface="PMingLiU"/>
                <a:cs typeface="PMingLiU"/>
              </a:rPr>
              <a:t> </a:t>
            </a:r>
            <a:r>
              <a:rPr dirty="0" sz="1000">
                <a:latin typeface="Arial"/>
                <a:cs typeface="Arial"/>
              </a:rPr>
              <a:t>ALL</a:t>
            </a:r>
            <a:r>
              <a:rPr dirty="0" sz="1000" spc="-45">
                <a:latin typeface="Arial"/>
                <a:cs typeface="Arial"/>
              </a:rPr>
              <a:t> </a:t>
            </a:r>
            <a:r>
              <a:rPr dirty="0" sz="1000" spc="5">
                <a:latin typeface="PMingLiU"/>
                <a:cs typeface="PMingLiU"/>
              </a:rPr>
              <a:t>患者获得</a:t>
            </a:r>
            <a:r>
              <a:rPr dirty="0" sz="1000" spc="30">
                <a:latin typeface="PMingLiU"/>
                <a:cs typeface="PMingLiU"/>
              </a:rPr>
              <a:t> </a:t>
            </a:r>
            <a:r>
              <a:rPr dirty="0" sz="1000" spc="-5">
                <a:latin typeface="Arial"/>
                <a:cs typeface="Arial"/>
              </a:rPr>
              <a:t>CR</a:t>
            </a:r>
            <a:r>
              <a:rPr dirty="0" sz="1000" spc="-5">
                <a:latin typeface="PMingLiU"/>
                <a:cs typeface="PMingLiU"/>
              </a:rPr>
              <a:t>，</a:t>
            </a:r>
            <a:r>
              <a:rPr dirty="0" sz="1000" spc="-20">
                <a:latin typeface="PMingLiU"/>
                <a:cs typeface="PMingLiU"/>
              </a:rPr>
              <a:t>其</a:t>
            </a:r>
            <a:r>
              <a:rPr dirty="0" sz="1000" spc="5">
                <a:latin typeface="PMingLiU"/>
                <a:cs typeface="PMingLiU"/>
              </a:rPr>
              <a:t>中约</a:t>
            </a:r>
            <a:r>
              <a:rPr dirty="0" sz="1000" spc="35">
                <a:latin typeface="PMingLiU"/>
                <a:cs typeface="PMingLiU"/>
              </a:rPr>
              <a:t> </a:t>
            </a:r>
            <a:r>
              <a:rPr dirty="0" sz="1000" spc="-5">
                <a:latin typeface="Arial"/>
                <a:cs typeface="Arial"/>
              </a:rPr>
              <a:t>50%</a:t>
            </a:r>
            <a:r>
              <a:rPr dirty="0" sz="1000" spc="5">
                <a:latin typeface="PMingLiU"/>
                <a:cs typeface="PMingLiU"/>
              </a:rPr>
              <a:t>的患</a:t>
            </a:r>
            <a:r>
              <a:rPr dirty="0" sz="1000" spc="-20">
                <a:latin typeface="PMingLiU"/>
                <a:cs typeface="PMingLiU"/>
              </a:rPr>
              <a:t>者</a:t>
            </a:r>
            <a:r>
              <a:rPr dirty="0" sz="1000" spc="5">
                <a:latin typeface="PMingLiU"/>
                <a:cs typeface="PMingLiU"/>
              </a:rPr>
              <a:t>可 </a:t>
            </a:r>
            <a:r>
              <a:rPr dirty="0" sz="1000" spc="25">
                <a:latin typeface="PMingLiU"/>
                <a:cs typeface="PMingLiU"/>
              </a:rPr>
              <a:t>通</a:t>
            </a:r>
            <a:r>
              <a:rPr dirty="0" sz="1000" spc="5">
                <a:latin typeface="PMingLiU"/>
                <a:cs typeface="PMingLiU"/>
              </a:rPr>
              <a:t>过</a:t>
            </a:r>
            <a:r>
              <a:rPr dirty="0" sz="1000" spc="25">
                <a:latin typeface="PMingLiU"/>
                <a:cs typeface="PMingLiU"/>
              </a:rPr>
              <a:t>进</a:t>
            </a:r>
            <a:r>
              <a:rPr dirty="0" sz="1000" spc="5">
                <a:latin typeface="PMingLiU"/>
                <a:cs typeface="PMingLiU"/>
              </a:rPr>
              <a:t>一步</a:t>
            </a:r>
            <a:r>
              <a:rPr dirty="0" sz="1000" spc="25">
                <a:latin typeface="PMingLiU"/>
                <a:cs typeface="PMingLiU"/>
              </a:rPr>
              <a:t>强</a:t>
            </a:r>
            <a:r>
              <a:rPr dirty="0" sz="1000" spc="5">
                <a:latin typeface="PMingLiU"/>
                <a:cs typeface="PMingLiU"/>
              </a:rPr>
              <a:t>化</a:t>
            </a:r>
            <a:r>
              <a:rPr dirty="0" sz="1000" spc="25">
                <a:latin typeface="PMingLiU"/>
                <a:cs typeface="PMingLiU"/>
              </a:rPr>
              <a:t>治</a:t>
            </a:r>
            <a:r>
              <a:rPr dirty="0" sz="1000" spc="5">
                <a:latin typeface="PMingLiU"/>
                <a:cs typeface="PMingLiU"/>
              </a:rPr>
              <a:t>疗</a:t>
            </a:r>
            <a:r>
              <a:rPr dirty="0" sz="1000" spc="25">
                <a:latin typeface="PMingLiU"/>
                <a:cs typeface="PMingLiU"/>
              </a:rPr>
              <a:t>或</a:t>
            </a:r>
            <a:r>
              <a:rPr dirty="0" sz="1000" spc="5">
                <a:latin typeface="PMingLiU"/>
                <a:cs typeface="PMingLiU"/>
              </a:rPr>
              <a:t>维持</a:t>
            </a:r>
            <a:r>
              <a:rPr dirty="0" sz="1000" spc="25">
                <a:latin typeface="PMingLiU"/>
                <a:cs typeface="PMingLiU"/>
              </a:rPr>
              <a:t>治</a:t>
            </a:r>
            <a:r>
              <a:rPr dirty="0" sz="1000" spc="5">
                <a:latin typeface="PMingLiU"/>
                <a:cs typeface="PMingLiU"/>
              </a:rPr>
              <a:t>疗</a:t>
            </a:r>
            <a:r>
              <a:rPr dirty="0" sz="1000" spc="25">
                <a:latin typeface="PMingLiU"/>
                <a:cs typeface="PMingLiU"/>
              </a:rPr>
              <a:t>实</a:t>
            </a:r>
            <a:r>
              <a:rPr dirty="0" sz="1000" spc="5">
                <a:latin typeface="PMingLiU"/>
                <a:cs typeface="PMingLiU"/>
              </a:rPr>
              <a:t>现长</a:t>
            </a:r>
            <a:r>
              <a:rPr dirty="0" sz="1000" spc="25">
                <a:latin typeface="PMingLiU"/>
                <a:cs typeface="PMingLiU"/>
              </a:rPr>
              <a:t>期</a:t>
            </a:r>
            <a:r>
              <a:rPr dirty="0" sz="1000" spc="5">
                <a:latin typeface="PMingLiU"/>
                <a:cs typeface="PMingLiU"/>
              </a:rPr>
              <a:t>疾</a:t>
            </a:r>
            <a:r>
              <a:rPr dirty="0" sz="1000" spc="25">
                <a:latin typeface="PMingLiU"/>
                <a:cs typeface="PMingLiU"/>
              </a:rPr>
              <a:t>病</a:t>
            </a:r>
            <a:r>
              <a:rPr dirty="0" sz="1000" spc="5">
                <a:latin typeface="PMingLiU"/>
                <a:cs typeface="PMingLiU"/>
              </a:rPr>
              <a:t>控制</a:t>
            </a:r>
            <a:r>
              <a:rPr dirty="0" sz="1000" spc="25">
                <a:latin typeface="PMingLiU"/>
                <a:cs typeface="PMingLiU"/>
              </a:rPr>
              <a:t>，</a:t>
            </a:r>
            <a:r>
              <a:rPr dirty="0" sz="1000" spc="5">
                <a:latin typeface="PMingLiU"/>
                <a:cs typeface="PMingLiU"/>
              </a:rPr>
              <a:t>但</a:t>
            </a:r>
            <a:r>
              <a:rPr dirty="0" sz="1000" spc="25">
                <a:latin typeface="PMingLiU"/>
                <a:cs typeface="PMingLiU"/>
              </a:rPr>
              <a:t>仍</a:t>
            </a:r>
            <a:r>
              <a:rPr dirty="0" sz="1000" spc="5">
                <a:latin typeface="PMingLiU"/>
                <a:cs typeface="PMingLiU"/>
              </a:rPr>
              <a:t>有</a:t>
            </a:r>
            <a:r>
              <a:rPr dirty="0" sz="1000" spc="25">
                <a:latin typeface="PMingLiU"/>
                <a:cs typeface="PMingLiU"/>
              </a:rPr>
              <a:t>部</a:t>
            </a:r>
            <a:r>
              <a:rPr dirty="0" sz="1000" spc="5">
                <a:latin typeface="PMingLiU"/>
                <a:cs typeface="PMingLiU"/>
              </a:rPr>
              <a:t>分患</a:t>
            </a:r>
            <a:r>
              <a:rPr dirty="0" sz="1000" spc="25">
                <a:latin typeface="PMingLiU"/>
                <a:cs typeface="PMingLiU"/>
              </a:rPr>
              <a:t>者</a:t>
            </a:r>
            <a:r>
              <a:rPr dirty="0" sz="1000" spc="5">
                <a:latin typeface="PMingLiU"/>
                <a:cs typeface="PMingLiU"/>
              </a:rPr>
              <a:t>在</a:t>
            </a:r>
            <a:r>
              <a:rPr dirty="0" sz="1000" spc="25">
                <a:latin typeface="PMingLiU"/>
                <a:cs typeface="PMingLiU"/>
              </a:rPr>
              <a:t>缓</a:t>
            </a:r>
            <a:r>
              <a:rPr dirty="0" sz="1000" spc="5">
                <a:latin typeface="PMingLiU"/>
                <a:cs typeface="PMingLiU"/>
              </a:rPr>
              <a:t>解</a:t>
            </a:r>
            <a:r>
              <a:rPr dirty="0" sz="1000" spc="25">
                <a:latin typeface="PMingLiU"/>
                <a:cs typeface="PMingLiU"/>
              </a:rPr>
              <a:t>后</a:t>
            </a:r>
            <a:r>
              <a:rPr dirty="0" sz="1000" spc="5">
                <a:latin typeface="PMingLiU"/>
                <a:cs typeface="PMingLiU"/>
              </a:rPr>
              <a:t>的数</a:t>
            </a:r>
            <a:r>
              <a:rPr dirty="0" sz="1000" spc="25">
                <a:latin typeface="PMingLiU"/>
                <a:cs typeface="PMingLiU"/>
              </a:rPr>
              <a:t>月</a:t>
            </a:r>
            <a:r>
              <a:rPr dirty="0" sz="1000" spc="5">
                <a:latin typeface="PMingLiU"/>
                <a:cs typeface="PMingLiU"/>
              </a:rPr>
              <a:t>或数 年内面</a:t>
            </a:r>
            <a:r>
              <a:rPr dirty="0" sz="1000" spc="-20">
                <a:latin typeface="PMingLiU"/>
                <a:cs typeface="PMingLiU"/>
              </a:rPr>
              <a:t>临</a:t>
            </a:r>
            <a:r>
              <a:rPr dirty="0" sz="1000" spc="5">
                <a:latin typeface="PMingLiU"/>
                <a:cs typeface="PMingLiU"/>
              </a:rPr>
              <a:t>着复</a:t>
            </a:r>
            <a:r>
              <a:rPr dirty="0" sz="1000" spc="-20">
                <a:latin typeface="PMingLiU"/>
                <a:cs typeface="PMingLiU"/>
              </a:rPr>
              <a:t>发</a:t>
            </a:r>
            <a:r>
              <a:rPr dirty="0" sz="1000" spc="5">
                <a:latin typeface="PMingLiU"/>
                <a:cs typeface="PMingLiU"/>
              </a:rPr>
              <a:t>的问</a:t>
            </a:r>
            <a:r>
              <a:rPr dirty="0" sz="1000" spc="-20">
                <a:latin typeface="PMingLiU"/>
                <a:cs typeface="PMingLiU"/>
              </a:rPr>
              <a:t>题</a:t>
            </a:r>
            <a:r>
              <a:rPr dirty="0" sz="1000" spc="10">
                <a:latin typeface="PMingLiU"/>
                <a:cs typeface="PMingLiU"/>
              </a:rPr>
              <a:t>。</a:t>
            </a:r>
            <a:r>
              <a:rPr dirty="0" sz="1000">
                <a:latin typeface="Arial"/>
                <a:cs typeface="Arial"/>
              </a:rPr>
              <a:t>ALL</a:t>
            </a:r>
            <a:r>
              <a:rPr dirty="0" sz="1000" spc="5">
                <a:latin typeface="Arial"/>
                <a:cs typeface="Arial"/>
              </a:rPr>
              <a:t> </a:t>
            </a:r>
            <a:r>
              <a:rPr dirty="0" sz="1000" spc="-20">
                <a:latin typeface="PMingLiU"/>
                <a:cs typeface="PMingLiU"/>
              </a:rPr>
              <a:t>在</a:t>
            </a:r>
            <a:r>
              <a:rPr dirty="0" sz="1000" spc="5">
                <a:latin typeface="PMingLiU"/>
                <a:cs typeface="PMingLiU"/>
              </a:rPr>
              <a:t>儿童</a:t>
            </a:r>
            <a:r>
              <a:rPr dirty="0" sz="1000" spc="-20">
                <a:latin typeface="PMingLiU"/>
                <a:cs typeface="PMingLiU"/>
              </a:rPr>
              <a:t>患</a:t>
            </a:r>
            <a:r>
              <a:rPr dirty="0" sz="1000" spc="5">
                <a:latin typeface="PMingLiU"/>
                <a:cs typeface="PMingLiU"/>
              </a:rPr>
              <a:t>者中</a:t>
            </a:r>
            <a:r>
              <a:rPr dirty="0" sz="1000" spc="-20">
                <a:latin typeface="PMingLiU"/>
                <a:cs typeface="PMingLiU"/>
              </a:rPr>
              <a:t>的</a:t>
            </a:r>
            <a:r>
              <a:rPr dirty="0" sz="1000" spc="5">
                <a:latin typeface="PMingLiU"/>
                <a:cs typeface="PMingLiU"/>
              </a:rPr>
              <a:t>复发</a:t>
            </a:r>
            <a:r>
              <a:rPr dirty="0" sz="1000" spc="-20">
                <a:latin typeface="PMingLiU"/>
                <a:cs typeface="PMingLiU"/>
              </a:rPr>
              <a:t>率</a:t>
            </a:r>
            <a:r>
              <a:rPr dirty="0" sz="1000" spc="5">
                <a:latin typeface="PMingLiU"/>
                <a:cs typeface="PMingLiU"/>
              </a:rPr>
              <a:t>约</a:t>
            </a:r>
            <a:r>
              <a:rPr dirty="0" sz="1000" spc="35">
                <a:latin typeface="PMingLiU"/>
                <a:cs typeface="PMingLiU"/>
              </a:rPr>
              <a:t> </a:t>
            </a:r>
            <a:r>
              <a:rPr dirty="0" sz="1000" spc="-5">
                <a:latin typeface="Arial"/>
                <a:cs typeface="Arial"/>
              </a:rPr>
              <a:t>10%</a:t>
            </a:r>
            <a:r>
              <a:rPr dirty="0" sz="1000" spc="-5">
                <a:latin typeface="PMingLiU"/>
                <a:cs typeface="PMingLiU"/>
              </a:rPr>
              <a:t>，</a:t>
            </a:r>
            <a:r>
              <a:rPr dirty="0" sz="1000" spc="5">
                <a:latin typeface="PMingLiU"/>
                <a:cs typeface="PMingLiU"/>
              </a:rPr>
              <a:t>但在成</a:t>
            </a:r>
            <a:r>
              <a:rPr dirty="0" sz="1000" spc="-20">
                <a:latin typeface="PMingLiU"/>
                <a:cs typeface="PMingLiU"/>
              </a:rPr>
              <a:t>年</a:t>
            </a:r>
            <a:r>
              <a:rPr dirty="0" sz="1000" spc="5">
                <a:latin typeface="PMingLiU"/>
                <a:cs typeface="PMingLiU"/>
              </a:rPr>
              <a:t>患者</a:t>
            </a:r>
            <a:r>
              <a:rPr dirty="0" sz="1000" spc="-20">
                <a:latin typeface="PMingLiU"/>
                <a:cs typeface="PMingLiU"/>
              </a:rPr>
              <a:t>中</a:t>
            </a:r>
            <a:r>
              <a:rPr dirty="0" sz="1000" spc="5">
                <a:latin typeface="PMingLiU"/>
                <a:cs typeface="PMingLiU"/>
              </a:rPr>
              <a:t>却高达</a:t>
            </a:r>
            <a:r>
              <a:rPr dirty="0" sz="1000" spc="60">
                <a:latin typeface="PMingLiU"/>
                <a:cs typeface="PMingLiU"/>
              </a:rPr>
              <a:t> </a:t>
            </a:r>
            <a:r>
              <a:rPr dirty="0" sz="1000" spc="-5">
                <a:latin typeface="Arial"/>
                <a:cs typeface="Arial"/>
              </a:rPr>
              <a:t>50%</a:t>
            </a:r>
            <a:r>
              <a:rPr dirty="0" sz="1000" spc="5">
                <a:latin typeface="PMingLiU"/>
                <a:cs typeface="PMingLiU"/>
              </a:rPr>
              <a:t>。</a:t>
            </a:r>
            <a:endParaRPr sz="1000">
              <a:latin typeface="PMingLiU"/>
              <a:cs typeface="PMingLiU"/>
            </a:endParaRPr>
          </a:p>
          <a:p>
            <a:pPr algn="just" marL="12700" marR="133350">
              <a:lnSpc>
                <a:spcPct val="139500"/>
              </a:lnSpc>
              <a:spcBef>
                <a:spcPts val="605"/>
              </a:spcBef>
            </a:pPr>
            <a:r>
              <a:rPr dirty="0" sz="1000" spc="25">
                <a:latin typeface="PMingLiU"/>
                <a:cs typeface="PMingLiU"/>
              </a:rPr>
              <a:t>除</a:t>
            </a:r>
            <a:r>
              <a:rPr dirty="0" sz="1000" spc="5">
                <a:latin typeface="PMingLiU"/>
                <a:cs typeface="PMingLiU"/>
              </a:rPr>
              <a:t>传</a:t>
            </a:r>
            <a:r>
              <a:rPr dirty="0" sz="1000" spc="25">
                <a:latin typeface="PMingLiU"/>
                <a:cs typeface="PMingLiU"/>
              </a:rPr>
              <a:t>统</a:t>
            </a:r>
            <a:r>
              <a:rPr dirty="0" sz="1000" spc="5">
                <a:latin typeface="PMingLiU"/>
                <a:cs typeface="PMingLiU"/>
              </a:rPr>
              <a:t>化疗</a:t>
            </a:r>
            <a:r>
              <a:rPr dirty="0" sz="1000" spc="25">
                <a:latin typeface="PMingLiU"/>
                <a:cs typeface="PMingLiU"/>
              </a:rPr>
              <a:t>和</a:t>
            </a:r>
            <a:r>
              <a:rPr dirty="0" sz="1000" spc="5">
                <a:latin typeface="PMingLiU"/>
                <a:cs typeface="PMingLiU"/>
              </a:rPr>
              <a:t>造</a:t>
            </a:r>
            <a:r>
              <a:rPr dirty="0" sz="1000" spc="25">
                <a:latin typeface="PMingLiU"/>
                <a:cs typeface="PMingLiU"/>
              </a:rPr>
              <a:t>血</a:t>
            </a:r>
            <a:r>
              <a:rPr dirty="0" sz="1000" spc="5">
                <a:latin typeface="PMingLiU"/>
                <a:cs typeface="PMingLiU"/>
              </a:rPr>
              <a:t>干</a:t>
            </a:r>
            <a:r>
              <a:rPr dirty="0" sz="1000" spc="25">
                <a:latin typeface="PMingLiU"/>
                <a:cs typeface="PMingLiU"/>
              </a:rPr>
              <a:t>细</a:t>
            </a:r>
            <a:r>
              <a:rPr dirty="0" sz="1000" spc="5">
                <a:latin typeface="PMingLiU"/>
                <a:cs typeface="PMingLiU"/>
              </a:rPr>
              <a:t>胞移</a:t>
            </a:r>
            <a:r>
              <a:rPr dirty="0" sz="1000" spc="25">
                <a:latin typeface="PMingLiU"/>
                <a:cs typeface="PMingLiU"/>
              </a:rPr>
              <a:t>植</a:t>
            </a:r>
            <a:r>
              <a:rPr dirty="0" sz="1000" spc="5">
                <a:latin typeface="PMingLiU"/>
                <a:cs typeface="PMingLiU"/>
              </a:rPr>
              <a:t>以</a:t>
            </a:r>
            <a:r>
              <a:rPr dirty="0" sz="1000" spc="25">
                <a:latin typeface="PMingLiU"/>
                <a:cs typeface="PMingLiU"/>
              </a:rPr>
              <a:t>外</a:t>
            </a:r>
            <a:r>
              <a:rPr dirty="0" sz="1000" spc="5">
                <a:latin typeface="PMingLiU"/>
                <a:cs typeface="PMingLiU"/>
              </a:rPr>
              <a:t>，全</a:t>
            </a:r>
            <a:r>
              <a:rPr dirty="0" sz="1000" spc="25">
                <a:latin typeface="PMingLiU"/>
                <a:cs typeface="PMingLiU"/>
              </a:rPr>
              <a:t>球</a:t>
            </a:r>
            <a:r>
              <a:rPr dirty="0" sz="1000" spc="5">
                <a:latin typeface="PMingLiU"/>
                <a:cs typeface="PMingLiU"/>
              </a:rPr>
              <a:t>范</a:t>
            </a:r>
            <a:r>
              <a:rPr dirty="0" sz="1000" spc="25">
                <a:latin typeface="PMingLiU"/>
                <a:cs typeface="PMingLiU"/>
              </a:rPr>
              <a:t>围</a:t>
            </a:r>
            <a:r>
              <a:rPr dirty="0" sz="1000" spc="5">
                <a:latin typeface="PMingLiU"/>
                <a:cs typeface="PMingLiU"/>
              </a:rPr>
              <a:t>内已</a:t>
            </a:r>
            <a:r>
              <a:rPr dirty="0" sz="1000" spc="25">
                <a:latin typeface="PMingLiU"/>
                <a:cs typeface="PMingLiU"/>
              </a:rPr>
              <a:t>有</a:t>
            </a:r>
            <a:r>
              <a:rPr dirty="0" sz="1000" spc="5">
                <a:latin typeface="PMingLiU"/>
                <a:cs typeface="PMingLiU"/>
              </a:rPr>
              <a:t>多</a:t>
            </a:r>
            <a:r>
              <a:rPr dirty="0" sz="1000" spc="25">
                <a:latin typeface="PMingLiU"/>
                <a:cs typeface="PMingLiU"/>
              </a:rPr>
              <a:t>款</a:t>
            </a:r>
            <a:r>
              <a:rPr dirty="0" sz="1000" spc="5">
                <a:latin typeface="PMingLiU"/>
                <a:cs typeface="PMingLiU"/>
              </a:rPr>
              <a:t>新</a:t>
            </a:r>
            <a:r>
              <a:rPr dirty="0" sz="1000" spc="25">
                <a:latin typeface="PMingLiU"/>
                <a:cs typeface="PMingLiU"/>
              </a:rPr>
              <a:t>疗</a:t>
            </a:r>
            <a:r>
              <a:rPr dirty="0" sz="1000" spc="5">
                <a:latin typeface="PMingLiU"/>
                <a:cs typeface="PMingLiU"/>
              </a:rPr>
              <a:t>法获</a:t>
            </a:r>
            <a:r>
              <a:rPr dirty="0" sz="1000" spc="25">
                <a:latin typeface="PMingLiU"/>
                <a:cs typeface="PMingLiU"/>
              </a:rPr>
              <a:t>批</a:t>
            </a:r>
            <a:r>
              <a:rPr dirty="0" sz="1000" spc="5">
                <a:latin typeface="PMingLiU"/>
                <a:cs typeface="PMingLiU"/>
              </a:rPr>
              <a:t>，</a:t>
            </a:r>
            <a:r>
              <a:rPr dirty="0" sz="1000" spc="25">
                <a:latin typeface="PMingLiU"/>
                <a:cs typeface="PMingLiU"/>
              </a:rPr>
              <a:t>其</a:t>
            </a:r>
            <a:r>
              <a:rPr dirty="0" sz="1000" spc="5">
                <a:latin typeface="PMingLiU"/>
                <a:cs typeface="PMingLiU"/>
              </a:rPr>
              <a:t>中</a:t>
            </a:r>
            <a:r>
              <a:rPr dirty="0" sz="1000" spc="25">
                <a:latin typeface="PMingLiU"/>
                <a:cs typeface="PMingLiU"/>
              </a:rPr>
              <a:t>新</a:t>
            </a:r>
            <a:r>
              <a:rPr dirty="0" sz="1000" spc="5">
                <a:latin typeface="PMingLiU"/>
                <a:cs typeface="PMingLiU"/>
              </a:rPr>
              <a:t>型免</a:t>
            </a:r>
            <a:r>
              <a:rPr dirty="0" sz="1000" spc="25">
                <a:latin typeface="PMingLiU"/>
                <a:cs typeface="PMingLiU"/>
              </a:rPr>
              <a:t>疫</a:t>
            </a:r>
            <a:r>
              <a:rPr dirty="0" sz="1000" spc="5">
                <a:latin typeface="PMingLiU"/>
                <a:cs typeface="PMingLiU"/>
              </a:rPr>
              <a:t>疗法 包</a:t>
            </a:r>
            <a:r>
              <a:rPr dirty="0" sz="1000" spc="245">
                <a:latin typeface="PMingLiU"/>
                <a:cs typeface="PMingLiU"/>
              </a:rPr>
              <a:t>括</a:t>
            </a:r>
            <a:r>
              <a:rPr dirty="0" sz="1000">
                <a:latin typeface="Arial"/>
                <a:cs typeface="Arial"/>
              </a:rPr>
              <a:t>Amgen/</a:t>
            </a:r>
            <a:r>
              <a:rPr dirty="0" sz="1000" spc="5">
                <a:latin typeface="PMingLiU"/>
                <a:cs typeface="PMingLiU"/>
              </a:rPr>
              <a:t>百济</a:t>
            </a:r>
            <a:r>
              <a:rPr dirty="0" sz="1000" spc="245">
                <a:latin typeface="PMingLiU"/>
                <a:cs typeface="PMingLiU"/>
              </a:rPr>
              <a:t>的</a:t>
            </a:r>
            <a:r>
              <a:rPr dirty="0" sz="1000" spc="-5">
                <a:latin typeface="Arial"/>
                <a:cs typeface="Arial"/>
              </a:rPr>
              <a:t>CD19×CD3</a:t>
            </a:r>
            <a:r>
              <a:rPr dirty="0" sz="1000" spc="185">
                <a:latin typeface="Arial"/>
                <a:cs typeface="Arial"/>
              </a:rPr>
              <a:t> </a:t>
            </a:r>
            <a:r>
              <a:rPr dirty="0" sz="1000">
                <a:latin typeface="Arial"/>
                <a:cs typeface="Arial"/>
              </a:rPr>
              <a:t>BiTE</a:t>
            </a:r>
            <a:r>
              <a:rPr dirty="0" sz="1000" spc="-80">
                <a:latin typeface="Arial"/>
                <a:cs typeface="Arial"/>
              </a:rPr>
              <a:t> </a:t>
            </a:r>
            <a:r>
              <a:rPr dirty="0" sz="1000" spc="5">
                <a:latin typeface="PMingLiU"/>
                <a:cs typeface="PMingLiU"/>
              </a:rPr>
              <a:t>疗法</a:t>
            </a:r>
            <a:r>
              <a:rPr dirty="0" sz="1000" spc="245">
                <a:latin typeface="PMingLiU"/>
                <a:cs typeface="PMingLiU"/>
              </a:rPr>
              <a:t>及</a:t>
            </a:r>
            <a:r>
              <a:rPr dirty="0" sz="1000" spc="-5">
                <a:latin typeface="Arial"/>
                <a:cs typeface="Arial"/>
              </a:rPr>
              <a:t>Pfizer</a:t>
            </a:r>
            <a:r>
              <a:rPr dirty="0" sz="1000" spc="-55">
                <a:latin typeface="Arial"/>
                <a:cs typeface="Arial"/>
              </a:rPr>
              <a:t> </a:t>
            </a:r>
            <a:r>
              <a:rPr dirty="0" sz="1000" spc="245">
                <a:latin typeface="PMingLiU"/>
                <a:cs typeface="PMingLiU"/>
              </a:rPr>
              <a:t>的</a:t>
            </a:r>
            <a:r>
              <a:rPr dirty="0" sz="1000" spc="-5">
                <a:latin typeface="Arial"/>
                <a:cs typeface="Arial"/>
              </a:rPr>
              <a:t>CD22</a:t>
            </a:r>
            <a:r>
              <a:rPr dirty="0" sz="1000" spc="95">
                <a:latin typeface="Arial"/>
                <a:cs typeface="Arial"/>
              </a:rPr>
              <a:t> </a:t>
            </a:r>
            <a:r>
              <a:rPr dirty="0" sz="1000">
                <a:latin typeface="Arial"/>
                <a:cs typeface="Arial"/>
              </a:rPr>
              <a:t>ADC</a:t>
            </a:r>
            <a:r>
              <a:rPr dirty="0" sz="1000" spc="-70">
                <a:latin typeface="Arial"/>
                <a:cs typeface="Arial"/>
              </a:rPr>
              <a:t> </a:t>
            </a:r>
            <a:r>
              <a:rPr dirty="0" sz="1000" spc="5">
                <a:latin typeface="PMingLiU"/>
                <a:cs typeface="PMingLiU"/>
              </a:rPr>
              <a:t>药物</a:t>
            </a:r>
            <a:r>
              <a:rPr dirty="0" sz="1000" spc="-15">
                <a:latin typeface="PMingLiU"/>
                <a:cs typeface="PMingLiU"/>
              </a:rPr>
              <a:t> </a:t>
            </a:r>
            <a:r>
              <a:rPr dirty="0" sz="1000" spc="-5">
                <a:latin typeface="Arial"/>
                <a:cs typeface="Arial"/>
              </a:rPr>
              <a:t>Besponsa</a:t>
            </a:r>
            <a:r>
              <a:rPr dirty="0" sz="1000" spc="5">
                <a:latin typeface="PMingLiU"/>
                <a:cs typeface="PMingLiU"/>
              </a:rPr>
              <a:t>。</a:t>
            </a:r>
            <a:r>
              <a:rPr dirty="0" sz="1000">
                <a:latin typeface="Arial"/>
                <a:cs typeface="Arial"/>
              </a:rPr>
              <a:t>2014  </a:t>
            </a:r>
            <a:r>
              <a:rPr dirty="0" sz="1000" spc="5">
                <a:latin typeface="PMingLiU"/>
                <a:cs typeface="PMingLiU"/>
              </a:rPr>
              <a:t>年</a:t>
            </a:r>
            <a:r>
              <a:rPr dirty="0" sz="1000" spc="-15">
                <a:latin typeface="PMingLiU"/>
                <a:cs typeface="PMingLiU"/>
              </a:rPr>
              <a:t> </a:t>
            </a:r>
            <a:r>
              <a:rPr dirty="0" sz="1000" spc="-5">
                <a:latin typeface="Arial"/>
                <a:cs typeface="Arial"/>
              </a:rPr>
              <a:t>12</a:t>
            </a:r>
            <a:r>
              <a:rPr dirty="0" sz="1000" spc="-70">
                <a:latin typeface="Arial"/>
                <a:cs typeface="Arial"/>
              </a:rPr>
              <a:t> </a:t>
            </a:r>
            <a:r>
              <a:rPr dirty="0" sz="1000" spc="5">
                <a:latin typeface="PMingLiU"/>
                <a:cs typeface="PMingLiU"/>
              </a:rPr>
              <a:t>月</a:t>
            </a:r>
            <a:r>
              <a:rPr dirty="0" sz="1000">
                <a:latin typeface="PMingLiU"/>
                <a:cs typeface="PMingLiU"/>
              </a:rPr>
              <a:t>，</a:t>
            </a:r>
            <a:r>
              <a:rPr dirty="0" sz="1000">
                <a:latin typeface="Arial"/>
                <a:cs typeface="Arial"/>
              </a:rPr>
              <a:t>Blincyto</a:t>
            </a:r>
            <a:r>
              <a:rPr dirty="0" sz="1000" spc="-65">
                <a:latin typeface="Arial"/>
                <a:cs typeface="Arial"/>
              </a:rPr>
              <a:t> </a:t>
            </a:r>
            <a:r>
              <a:rPr dirty="0" sz="1000" spc="245">
                <a:latin typeface="PMingLiU"/>
                <a:cs typeface="PMingLiU"/>
              </a:rPr>
              <a:t>获</a:t>
            </a:r>
            <a:r>
              <a:rPr dirty="0" sz="1000">
                <a:latin typeface="Arial"/>
                <a:cs typeface="Arial"/>
              </a:rPr>
              <a:t>FDA</a:t>
            </a:r>
            <a:r>
              <a:rPr dirty="0" sz="1000" spc="-80">
                <a:latin typeface="Arial"/>
                <a:cs typeface="Arial"/>
              </a:rPr>
              <a:t> </a:t>
            </a:r>
            <a:r>
              <a:rPr dirty="0" sz="1000" spc="5">
                <a:latin typeface="PMingLiU"/>
                <a:cs typeface="PMingLiU"/>
              </a:rPr>
              <a:t>批准</a:t>
            </a:r>
            <a:r>
              <a:rPr dirty="0" sz="1000" spc="-20">
                <a:latin typeface="PMingLiU"/>
                <a:cs typeface="PMingLiU"/>
              </a:rPr>
              <a:t>上</a:t>
            </a:r>
            <a:r>
              <a:rPr dirty="0" sz="1000" spc="5">
                <a:latin typeface="PMingLiU"/>
                <a:cs typeface="PMingLiU"/>
              </a:rPr>
              <a:t>市，</a:t>
            </a:r>
            <a:r>
              <a:rPr dirty="0" sz="1000" spc="-20">
                <a:latin typeface="PMingLiU"/>
                <a:cs typeface="PMingLiU"/>
              </a:rPr>
              <a:t>用</a:t>
            </a:r>
            <a:r>
              <a:rPr dirty="0" sz="1000" spc="5">
                <a:latin typeface="PMingLiU"/>
                <a:cs typeface="PMingLiU"/>
              </a:rPr>
              <a:t>于治</a:t>
            </a:r>
            <a:r>
              <a:rPr dirty="0" sz="1000" spc="-20">
                <a:latin typeface="PMingLiU"/>
                <a:cs typeface="PMingLiU"/>
              </a:rPr>
              <a:t>疗</a:t>
            </a:r>
            <a:r>
              <a:rPr dirty="0" sz="1000" spc="5">
                <a:latin typeface="PMingLiU"/>
                <a:cs typeface="PMingLiU"/>
              </a:rPr>
              <a:t>费城</a:t>
            </a:r>
            <a:r>
              <a:rPr dirty="0" sz="1000" spc="-20">
                <a:latin typeface="PMingLiU"/>
                <a:cs typeface="PMingLiU"/>
              </a:rPr>
              <a:t>染</a:t>
            </a:r>
            <a:r>
              <a:rPr dirty="0" sz="1000" spc="5">
                <a:latin typeface="PMingLiU"/>
                <a:cs typeface="PMingLiU"/>
              </a:rPr>
              <a:t>色体阴性</a:t>
            </a:r>
            <a:r>
              <a:rPr dirty="0" sz="1000" spc="140">
                <a:latin typeface="PMingLiU"/>
                <a:cs typeface="PMingLiU"/>
              </a:rPr>
              <a:t> </a:t>
            </a:r>
            <a:r>
              <a:rPr dirty="0" sz="1000" spc="-5">
                <a:latin typeface="Arial"/>
                <a:cs typeface="Arial"/>
              </a:rPr>
              <a:t>(Ph-)</a:t>
            </a:r>
            <a:r>
              <a:rPr dirty="0" sz="1000" spc="114">
                <a:latin typeface="Arial"/>
                <a:cs typeface="Arial"/>
              </a:rPr>
              <a:t> </a:t>
            </a:r>
            <a:r>
              <a:rPr dirty="0" sz="1000">
                <a:latin typeface="Arial"/>
                <a:cs typeface="Arial"/>
              </a:rPr>
              <a:t>r/r</a:t>
            </a:r>
            <a:r>
              <a:rPr dirty="0" sz="1000" spc="90">
                <a:latin typeface="Arial"/>
                <a:cs typeface="Arial"/>
              </a:rPr>
              <a:t> </a:t>
            </a:r>
            <a:r>
              <a:rPr dirty="0" sz="1000" spc="-5">
                <a:latin typeface="Arial"/>
                <a:cs typeface="Arial"/>
              </a:rPr>
              <a:t>ALL</a:t>
            </a:r>
            <a:r>
              <a:rPr dirty="0" sz="1000" spc="5">
                <a:latin typeface="PMingLiU"/>
                <a:cs typeface="PMingLiU"/>
              </a:rPr>
              <a:t>。</a:t>
            </a:r>
            <a:r>
              <a:rPr dirty="0" sz="1000" spc="-5">
                <a:latin typeface="Arial"/>
                <a:cs typeface="Arial"/>
              </a:rPr>
              <a:t>2020</a:t>
            </a:r>
            <a:r>
              <a:rPr dirty="0" sz="1000" spc="-70">
                <a:latin typeface="Arial"/>
                <a:cs typeface="Arial"/>
              </a:rPr>
              <a:t> </a:t>
            </a:r>
            <a:r>
              <a:rPr dirty="0" sz="1000" spc="5">
                <a:latin typeface="PMingLiU"/>
                <a:cs typeface="PMingLiU"/>
              </a:rPr>
              <a:t>年</a:t>
            </a:r>
            <a:r>
              <a:rPr dirty="0" sz="1000" spc="-10">
                <a:latin typeface="PMingLiU"/>
                <a:cs typeface="PMingLiU"/>
              </a:rPr>
              <a:t> </a:t>
            </a:r>
            <a:r>
              <a:rPr dirty="0" sz="1000" spc="-5">
                <a:latin typeface="Arial"/>
                <a:cs typeface="Arial"/>
              </a:rPr>
              <a:t>12  </a:t>
            </a:r>
            <a:r>
              <a:rPr dirty="0" sz="1000" spc="5">
                <a:latin typeface="PMingLiU"/>
                <a:cs typeface="PMingLiU"/>
              </a:rPr>
              <a:t>月，百</a:t>
            </a:r>
            <a:r>
              <a:rPr dirty="0" sz="1000" spc="-20">
                <a:latin typeface="PMingLiU"/>
                <a:cs typeface="PMingLiU"/>
              </a:rPr>
              <a:t>济</a:t>
            </a:r>
            <a:r>
              <a:rPr dirty="0" sz="1000" spc="5">
                <a:latin typeface="PMingLiU"/>
                <a:cs typeface="PMingLiU"/>
              </a:rPr>
              <a:t>神州</a:t>
            </a:r>
            <a:r>
              <a:rPr dirty="0" sz="1000" spc="245">
                <a:latin typeface="PMingLiU"/>
                <a:cs typeface="PMingLiU"/>
              </a:rPr>
              <a:t>自</a:t>
            </a:r>
            <a:r>
              <a:rPr dirty="0" sz="1000">
                <a:latin typeface="Arial"/>
                <a:cs typeface="Arial"/>
              </a:rPr>
              <a:t>Amgen</a:t>
            </a:r>
            <a:r>
              <a:rPr dirty="0" sz="1000" spc="-70">
                <a:latin typeface="Arial"/>
                <a:cs typeface="Arial"/>
              </a:rPr>
              <a:t> </a:t>
            </a:r>
            <a:r>
              <a:rPr dirty="0" sz="1000" spc="5">
                <a:latin typeface="PMingLiU"/>
                <a:cs typeface="PMingLiU"/>
              </a:rPr>
              <a:t>引</a:t>
            </a:r>
            <a:r>
              <a:rPr dirty="0" sz="1000" spc="-20">
                <a:latin typeface="PMingLiU"/>
                <a:cs typeface="PMingLiU"/>
              </a:rPr>
              <a:t>进</a:t>
            </a:r>
            <a:r>
              <a:rPr dirty="0" sz="1000" spc="5">
                <a:latin typeface="PMingLiU"/>
                <a:cs typeface="PMingLiU"/>
              </a:rPr>
              <a:t>的倍</a:t>
            </a:r>
            <a:r>
              <a:rPr dirty="0" sz="1000" spc="-20">
                <a:latin typeface="PMingLiU"/>
                <a:cs typeface="PMingLiU"/>
              </a:rPr>
              <a:t>利</a:t>
            </a:r>
            <a:r>
              <a:rPr dirty="0" sz="1000" spc="5">
                <a:latin typeface="PMingLiU"/>
                <a:cs typeface="PMingLiU"/>
              </a:rPr>
              <a:t>妥在</a:t>
            </a:r>
            <a:r>
              <a:rPr dirty="0" sz="1000" spc="-20">
                <a:latin typeface="PMingLiU"/>
                <a:cs typeface="PMingLiU"/>
              </a:rPr>
              <a:t>中</a:t>
            </a:r>
            <a:r>
              <a:rPr dirty="0" sz="1000" spc="5">
                <a:latin typeface="PMingLiU"/>
                <a:cs typeface="PMingLiU"/>
              </a:rPr>
              <a:t>国</a:t>
            </a:r>
            <a:r>
              <a:rPr dirty="0" sz="1000" spc="-20">
                <a:latin typeface="PMingLiU"/>
                <a:cs typeface="PMingLiU"/>
              </a:rPr>
              <a:t>获</a:t>
            </a:r>
            <a:r>
              <a:rPr dirty="0" sz="1000" spc="5">
                <a:latin typeface="PMingLiU"/>
                <a:cs typeface="PMingLiU"/>
              </a:rPr>
              <a:t>批成人</a:t>
            </a:r>
            <a:r>
              <a:rPr dirty="0" sz="1000" spc="-15">
                <a:latin typeface="PMingLiU"/>
                <a:cs typeface="PMingLiU"/>
              </a:rPr>
              <a:t> </a:t>
            </a:r>
            <a:r>
              <a:rPr dirty="0" sz="1000" spc="-5">
                <a:latin typeface="Arial"/>
                <a:cs typeface="Arial"/>
              </a:rPr>
              <a:t>r/r</a:t>
            </a:r>
            <a:r>
              <a:rPr dirty="0" sz="1000" spc="80">
                <a:latin typeface="Arial"/>
                <a:cs typeface="Arial"/>
              </a:rPr>
              <a:t> </a:t>
            </a:r>
            <a:r>
              <a:rPr dirty="0" sz="1000">
                <a:latin typeface="Arial"/>
                <a:cs typeface="Arial"/>
              </a:rPr>
              <a:t>ALL</a:t>
            </a:r>
            <a:r>
              <a:rPr dirty="0" sz="1000" spc="-70">
                <a:latin typeface="Arial"/>
                <a:cs typeface="Arial"/>
              </a:rPr>
              <a:t> </a:t>
            </a:r>
            <a:r>
              <a:rPr dirty="0" sz="1000" spc="5">
                <a:latin typeface="PMingLiU"/>
                <a:cs typeface="PMingLiU"/>
              </a:rPr>
              <a:t>治疗</a:t>
            </a:r>
            <a:r>
              <a:rPr dirty="0" sz="1000" spc="-20">
                <a:latin typeface="PMingLiU"/>
                <a:cs typeface="PMingLiU"/>
              </a:rPr>
              <a:t>，</a:t>
            </a:r>
            <a:r>
              <a:rPr dirty="0" sz="1000" spc="5">
                <a:latin typeface="PMingLiU"/>
                <a:cs typeface="PMingLiU"/>
              </a:rPr>
              <a:t>该药</a:t>
            </a:r>
            <a:r>
              <a:rPr dirty="0" sz="1000" spc="-20">
                <a:latin typeface="PMingLiU"/>
                <a:cs typeface="PMingLiU"/>
              </a:rPr>
              <a:t>物</a:t>
            </a:r>
            <a:r>
              <a:rPr dirty="0" sz="1000" spc="5">
                <a:latin typeface="PMingLiU"/>
                <a:cs typeface="PMingLiU"/>
              </a:rPr>
              <a:t>也于</a:t>
            </a:r>
            <a:r>
              <a:rPr dirty="0" sz="1000" spc="-15">
                <a:latin typeface="PMingLiU"/>
                <a:cs typeface="PMingLiU"/>
              </a:rPr>
              <a:t> </a:t>
            </a:r>
            <a:r>
              <a:rPr dirty="0" sz="1000" spc="-5">
                <a:latin typeface="Arial"/>
                <a:cs typeface="Arial"/>
              </a:rPr>
              <a:t>2022</a:t>
            </a:r>
            <a:r>
              <a:rPr dirty="0" sz="1000" spc="-75">
                <a:latin typeface="Arial"/>
                <a:cs typeface="Arial"/>
              </a:rPr>
              <a:t> </a:t>
            </a:r>
            <a:r>
              <a:rPr dirty="0" sz="1000" spc="5">
                <a:latin typeface="PMingLiU"/>
                <a:cs typeface="PMingLiU"/>
              </a:rPr>
              <a:t>年</a:t>
            </a:r>
            <a:r>
              <a:rPr dirty="0" sz="1000" spc="-20">
                <a:latin typeface="PMingLiU"/>
                <a:cs typeface="PMingLiU"/>
              </a:rPr>
              <a:t> </a:t>
            </a:r>
            <a:r>
              <a:rPr dirty="0" sz="1000">
                <a:latin typeface="Arial"/>
                <a:cs typeface="Arial"/>
              </a:rPr>
              <a:t>5  </a:t>
            </a:r>
            <a:r>
              <a:rPr dirty="0" sz="1000" spc="5">
                <a:latin typeface="PMingLiU"/>
                <a:cs typeface="PMingLiU"/>
              </a:rPr>
              <a:t>月</a:t>
            </a:r>
            <a:r>
              <a:rPr dirty="0" sz="1000" spc="145">
                <a:latin typeface="PMingLiU"/>
                <a:cs typeface="PMingLiU"/>
              </a:rPr>
              <a:t>获</a:t>
            </a:r>
            <a:r>
              <a:rPr dirty="0" sz="1000" spc="-5">
                <a:latin typeface="Arial"/>
                <a:cs typeface="Arial"/>
              </a:rPr>
              <a:t>NMPA</a:t>
            </a:r>
            <a:r>
              <a:rPr dirty="0" sz="1000" spc="-155">
                <a:latin typeface="Arial"/>
                <a:cs typeface="Arial"/>
              </a:rPr>
              <a:t> </a:t>
            </a:r>
            <a:r>
              <a:rPr dirty="0" sz="1000" spc="5">
                <a:latin typeface="PMingLiU"/>
                <a:cs typeface="PMingLiU"/>
              </a:rPr>
              <a:t>批</a:t>
            </a:r>
            <a:r>
              <a:rPr dirty="0" sz="1000" spc="-20">
                <a:latin typeface="PMingLiU"/>
                <a:cs typeface="PMingLiU"/>
              </a:rPr>
              <a:t>准</a:t>
            </a:r>
            <a:r>
              <a:rPr dirty="0" sz="1000" spc="5">
                <a:latin typeface="PMingLiU"/>
                <a:cs typeface="PMingLiU"/>
              </a:rPr>
              <a:t>儿</a:t>
            </a:r>
            <a:r>
              <a:rPr dirty="0" sz="1000" spc="145">
                <a:latin typeface="PMingLiU"/>
                <a:cs typeface="PMingLiU"/>
              </a:rPr>
              <a:t>童</a:t>
            </a:r>
            <a:r>
              <a:rPr dirty="0" sz="1000" spc="-5">
                <a:latin typeface="Arial"/>
                <a:cs typeface="Arial"/>
              </a:rPr>
              <a:t>r/r</a:t>
            </a:r>
            <a:r>
              <a:rPr dirty="0" sz="1000" spc="-55">
                <a:latin typeface="Arial"/>
                <a:cs typeface="Arial"/>
              </a:rPr>
              <a:t> </a:t>
            </a:r>
            <a:r>
              <a:rPr dirty="0" sz="1000">
                <a:latin typeface="Arial"/>
                <a:cs typeface="Arial"/>
              </a:rPr>
              <a:t>ALL</a:t>
            </a:r>
            <a:r>
              <a:rPr dirty="0" sz="1000" spc="-160">
                <a:latin typeface="Arial"/>
                <a:cs typeface="Arial"/>
              </a:rPr>
              <a:t> </a:t>
            </a:r>
            <a:r>
              <a:rPr dirty="0" sz="1000" spc="-20">
                <a:latin typeface="PMingLiU"/>
                <a:cs typeface="PMingLiU"/>
              </a:rPr>
              <a:t>适</a:t>
            </a:r>
            <a:r>
              <a:rPr dirty="0" sz="1000" spc="5">
                <a:latin typeface="PMingLiU"/>
                <a:cs typeface="PMingLiU"/>
              </a:rPr>
              <a:t>应</a:t>
            </a:r>
            <a:r>
              <a:rPr dirty="0" sz="1000" spc="-20">
                <a:latin typeface="PMingLiU"/>
                <a:cs typeface="PMingLiU"/>
              </a:rPr>
              <a:t>症</a:t>
            </a:r>
            <a:r>
              <a:rPr dirty="0" sz="1000" spc="5">
                <a:latin typeface="PMingLiU"/>
                <a:cs typeface="PMingLiU"/>
              </a:rPr>
              <a:t>。</a:t>
            </a:r>
            <a:r>
              <a:rPr dirty="0" sz="1000" spc="-5">
                <a:latin typeface="Arial"/>
                <a:cs typeface="Arial"/>
              </a:rPr>
              <a:t>2021</a:t>
            </a:r>
            <a:r>
              <a:rPr dirty="0" sz="1000" spc="-160">
                <a:latin typeface="Arial"/>
                <a:cs typeface="Arial"/>
              </a:rPr>
              <a:t> </a:t>
            </a:r>
            <a:r>
              <a:rPr dirty="0" sz="1000" spc="145">
                <a:latin typeface="PMingLiU"/>
                <a:cs typeface="PMingLiU"/>
              </a:rPr>
              <a:t>年</a:t>
            </a:r>
            <a:r>
              <a:rPr dirty="0" sz="1000" spc="-5">
                <a:latin typeface="Arial"/>
                <a:cs typeface="Arial"/>
              </a:rPr>
              <a:t>12</a:t>
            </a:r>
            <a:r>
              <a:rPr dirty="0" sz="1000" spc="-165">
                <a:latin typeface="Arial"/>
                <a:cs typeface="Arial"/>
              </a:rPr>
              <a:t> </a:t>
            </a:r>
            <a:r>
              <a:rPr dirty="0" sz="1000" spc="5">
                <a:latin typeface="PMingLiU"/>
                <a:cs typeface="PMingLiU"/>
              </a:rPr>
              <a:t>月</a:t>
            </a:r>
            <a:r>
              <a:rPr dirty="0" sz="1000" spc="-10">
                <a:latin typeface="PMingLiU"/>
                <a:cs typeface="PMingLiU"/>
              </a:rPr>
              <a:t>，</a:t>
            </a:r>
            <a:r>
              <a:rPr dirty="0" sz="1000" spc="-10">
                <a:latin typeface="Arial"/>
                <a:cs typeface="Arial"/>
              </a:rPr>
              <a:t>Besponsa</a:t>
            </a:r>
            <a:r>
              <a:rPr dirty="0" sz="1000" spc="-160">
                <a:latin typeface="Arial"/>
                <a:cs typeface="Arial"/>
              </a:rPr>
              <a:t> </a:t>
            </a:r>
            <a:r>
              <a:rPr dirty="0" sz="1000" spc="5">
                <a:latin typeface="PMingLiU"/>
                <a:cs typeface="PMingLiU"/>
              </a:rPr>
              <a:t>获批用于治疗</a:t>
            </a:r>
            <a:r>
              <a:rPr dirty="0" sz="1000" spc="-20">
                <a:latin typeface="PMingLiU"/>
                <a:cs typeface="PMingLiU"/>
              </a:rPr>
              <a:t>成</a:t>
            </a:r>
            <a:r>
              <a:rPr dirty="0" sz="1000" spc="150">
                <a:latin typeface="PMingLiU"/>
                <a:cs typeface="PMingLiU"/>
              </a:rPr>
              <a:t>人</a:t>
            </a:r>
            <a:r>
              <a:rPr dirty="0" sz="1000">
                <a:latin typeface="Arial"/>
                <a:cs typeface="Arial"/>
              </a:rPr>
              <a:t>r/r</a:t>
            </a:r>
            <a:r>
              <a:rPr dirty="0" sz="1000" spc="-80">
                <a:latin typeface="Arial"/>
                <a:cs typeface="Arial"/>
              </a:rPr>
              <a:t> </a:t>
            </a:r>
            <a:r>
              <a:rPr dirty="0" sz="1000" spc="-5">
                <a:latin typeface="Arial"/>
                <a:cs typeface="Arial"/>
              </a:rPr>
              <a:t>ALL</a:t>
            </a:r>
            <a:r>
              <a:rPr dirty="0" sz="1000" spc="5">
                <a:latin typeface="PMingLiU"/>
                <a:cs typeface="PMingLiU"/>
              </a:rPr>
              <a:t>。</a:t>
            </a:r>
            <a:endParaRPr sz="1000">
              <a:latin typeface="PMingLiU"/>
              <a:cs typeface="PMingLiU"/>
            </a:endParaRPr>
          </a:p>
          <a:p>
            <a:pPr marL="12700">
              <a:lnSpc>
                <a:spcPct val="100000"/>
              </a:lnSpc>
              <a:spcBef>
                <a:spcPts val="1080"/>
              </a:spcBef>
            </a:pPr>
            <a:r>
              <a:rPr dirty="0" sz="1000">
                <a:latin typeface="Arial"/>
                <a:cs typeface="Arial"/>
              </a:rPr>
              <a:t>CAR-T</a:t>
            </a:r>
            <a:r>
              <a:rPr dirty="0" sz="1000" spc="-55">
                <a:latin typeface="Arial"/>
                <a:cs typeface="Arial"/>
              </a:rPr>
              <a:t> </a:t>
            </a:r>
            <a:r>
              <a:rPr dirty="0" sz="1000" spc="5">
                <a:latin typeface="PMingLiU"/>
                <a:cs typeface="PMingLiU"/>
              </a:rPr>
              <a:t>方</a:t>
            </a:r>
            <a:r>
              <a:rPr dirty="0" sz="1000" spc="-20">
                <a:latin typeface="PMingLiU"/>
                <a:cs typeface="PMingLiU"/>
              </a:rPr>
              <a:t>面</a:t>
            </a:r>
            <a:r>
              <a:rPr dirty="0" sz="1000" spc="5">
                <a:latin typeface="PMingLiU"/>
                <a:cs typeface="PMingLiU"/>
              </a:rPr>
              <a:t>，美</a:t>
            </a:r>
            <a:r>
              <a:rPr dirty="0" sz="1000" spc="-20">
                <a:latin typeface="PMingLiU"/>
                <a:cs typeface="PMingLiU"/>
              </a:rPr>
              <a:t>国</a:t>
            </a:r>
            <a:r>
              <a:rPr dirty="0" sz="1000" spc="5">
                <a:latin typeface="PMingLiU"/>
                <a:cs typeface="PMingLiU"/>
              </a:rPr>
              <a:t>目前</a:t>
            </a:r>
            <a:r>
              <a:rPr dirty="0" sz="1000" spc="-20">
                <a:latin typeface="PMingLiU"/>
                <a:cs typeface="PMingLiU"/>
              </a:rPr>
              <a:t>有</a:t>
            </a:r>
            <a:r>
              <a:rPr dirty="0" sz="1000" spc="5">
                <a:latin typeface="PMingLiU"/>
                <a:cs typeface="PMingLiU"/>
              </a:rPr>
              <a:t>两</a:t>
            </a:r>
            <a:r>
              <a:rPr dirty="0" sz="1000" spc="250">
                <a:latin typeface="PMingLiU"/>
                <a:cs typeface="PMingLiU"/>
              </a:rPr>
              <a:t>款</a:t>
            </a:r>
            <a:r>
              <a:rPr dirty="0" sz="1000">
                <a:latin typeface="Arial"/>
                <a:cs typeface="Arial"/>
              </a:rPr>
              <a:t>CAR-T</a:t>
            </a:r>
            <a:r>
              <a:rPr dirty="0" sz="1000" spc="-55">
                <a:latin typeface="Arial"/>
                <a:cs typeface="Arial"/>
              </a:rPr>
              <a:t> </a:t>
            </a:r>
            <a:r>
              <a:rPr dirty="0" sz="1000" spc="5">
                <a:latin typeface="PMingLiU"/>
                <a:cs typeface="PMingLiU"/>
              </a:rPr>
              <a:t>针</a:t>
            </a:r>
            <a:r>
              <a:rPr dirty="0" sz="1000" spc="245">
                <a:latin typeface="PMingLiU"/>
                <a:cs typeface="PMingLiU"/>
              </a:rPr>
              <a:t>对</a:t>
            </a:r>
            <a:r>
              <a:rPr dirty="0" sz="1000" spc="-5">
                <a:latin typeface="Arial"/>
                <a:cs typeface="Arial"/>
              </a:rPr>
              <a:t>r/r</a:t>
            </a:r>
            <a:r>
              <a:rPr dirty="0" sz="1000" spc="-40">
                <a:latin typeface="Arial"/>
                <a:cs typeface="Arial"/>
              </a:rPr>
              <a:t> </a:t>
            </a:r>
            <a:r>
              <a:rPr dirty="0" sz="1000">
                <a:latin typeface="Arial"/>
                <a:cs typeface="Arial"/>
              </a:rPr>
              <a:t>ALL</a:t>
            </a:r>
            <a:r>
              <a:rPr dirty="0" sz="1000" spc="-70">
                <a:latin typeface="Arial"/>
                <a:cs typeface="Arial"/>
              </a:rPr>
              <a:t> </a:t>
            </a:r>
            <a:r>
              <a:rPr dirty="0" sz="1000" spc="5">
                <a:latin typeface="PMingLiU"/>
                <a:cs typeface="PMingLiU"/>
              </a:rPr>
              <a:t>适</a:t>
            </a:r>
            <a:r>
              <a:rPr dirty="0" sz="1000" spc="-20">
                <a:latin typeface="PMingLiU"/>
                <a:cs typeface="PMingLiU"/>
              </a:rPr>
              <a:t>应</a:t>
            </a:r>
            <a:r>
              <a:rPr dirty="0" sz="1000" spc="5">
                <a:latin typeface="PMingLiU"/>
                <a:cs typeface="PMingLiU"/>
              </a:rPr>
              <a:t>症，分</a:t>
            </a:r>
            <a:r>
              <a:rPr dirty="0" sz="1000" spc="-20">
                <a:latin typeface="PMingLiU"/>
                <a:cs typeface="PMingLiU"/>
              </a:rPr>
              <a:t>别</a:t>
            </a:r>
            <a:r>
              <a:rPr dirty="0" sz="1000" spc="5">
                <a:latin typeface="PMingLiU"/>
                <a:cs typeface="PMingLiU"/>
              </a:rPr>
              <a:t>针对</a:t>
            </a:r>
            <a:r>
              <a:rPr dirty="0" sz="1000" spc="-20">
                <a:latin typeface="PMingLiU"/>
                <a:cs typeface="PMingLiU"/>
              </a:rPr>
              <a:t>儿</a:t>
            </a:r>
            <a:r>
              <a:rPr dirty="0" sz="1000" spc="5">
                <a:latin typeface="PMingLiU"/>
                <a:cs typeface="PMingLiU"/>
              </a:rPr>
              <a:t>童和</a:t>
            </a:r>
            <a:r>
              <a:rPr dirty="0" sz="1000" spc="-20">
                <a:latin typeface="PMingLiU"/>
                <a:cs typeface="PMingLiU"/>
              </a:rPr>
              <a:t>成</a:t>
            </a:r>
            <a:r>
              <a:rPr dirty="0" sz="1000" spc="5">
                <a:latin typeface="PMingLiU"/>
                <a:cs typeface="PMingLiU"/>
              </a:rPr>
              <a:t>人</a:t>
            </a:r>
            <a:r>
              <a:rPr dirty="0" sz="1000" spc="10">
                <a:latin typeface="PMingLiU"/>
                <a:cs typeface="PMingLiU"/>
              </a:rPr>
              <a:t>。</a:t>
            </a:r>
            <a:r>
              <a:rPr dirty="0" sz="1000" spc="-5">
                <a:latin typeface="Arial"/>
                <a:cs typeface="Arial"/>
              </a:rPr>
              <a:t>2017</a:t>
            </a:r>
            <a:r>
              <a:rPr dirty="0" sz="1000" spc="-75">
                <a:latin typeface="Arial"/>
                <a:cs typeface="Arial"/>
              </a:rPr>
              <a:t> </a:t>
            </a:r>
            <a:r>
              <a:rPr dirty="0" sz="1000" spc="5">
                <a:latin typeface="PMingLiU"/>
                <a:cs typeface="PMingLiU"/>
              </a:rPr>
              <a:t>年</a:t>
            </a:r>
            <a:endParaRPr sz="1000">
              <a:latin typeface="PMingLiU"/>
              <a:cs typeface="PMingLiU"/>
            </a:endParaRPr>
          </a:p>
          <a:p>
            <a:pPr marL="12700">
              <a:lnSpc>
                <a:spcPct val="100000"/>
              </a:lnSpc>
              <a:spcBef>
                <a:spcPts val="480"/>
              </a:spcBef>
            </a:pPr>
            <a:r>
              <a:rPr dirty="0" sz="1000">
                <a:latin typeface="Arial"/>
                <a:cs typeface="Arial"/>
              </a:rPr>
              <a:t>8</a:t>
            </a:r>
            <a:r>
              <a:rPr dirty="0" sz="1000" spc="-25">
                <a:latin typeface="Arial"/>
                <a:cs typeface="Arial"/>
              </a:rPr>
              <a:t> </a:t>
            </a:r>
            <a:r>
              <a:rPr dirty="0" sz="1000" spc="5">
                <a:latin typeface="PMingLiU"/>
                <a:cs typeface="PMingLiU"/>
              </a:rPr>
              <a:t>月</a:t>
            </a:r>
            <a:r>
              <a:rPr dirty="0" sz="1000">
                <a:latin typeface="PMingLiU"/>
                <a:cs typeface="PMingLiU"/>
              </a:rPr>
              <a:t>，</a:t>
            </a:r>
            <a:r>
              <a:rPr dirty="0" sz="1000">
                <a:latin typeface="Arial"/>
                <a:cs typeface="Arial"/>
              </a:rPr>
              <a:t>Novartis</a:t>
            </a:r>
            <a:r>
              <a:rPr dirty="0" sz="1000" spc="-30">
                <a:latin typeface="Arial"/>
                <a:cs typeface="Arial"/>
              </a:rPr>
              <a:t> </a:t>
            </a:r>
            <a:r>
              <a:rPr dirty="0" sz="1000" spc="5">
                <a:latin typeface="PMingLiU"/>
                <a:cs typeface="PMingLiU"/>
              </a:rPr>
              <a:t>的</a:t>
            </a:r>
            <a:r>
              <a:rPr dirty="0" sz="1000" spc="50">
                <a:latin typeface="PMingLiU"/>
                <a:cs typeface="PMingLiU"/>
              </a:rPr>
              <a:t> </a:t>
            </a:r>
            <a:r>
              <a:rPr dirty="0" sz="1000" spc="-5">
                <a:latin typeface="Arial"/>
                <a:cs typeface="Arial"/>
              </a:rPr>
              <a:t>Kymriah</a:t>
            </a:r>
            <a:r>
              <a:rPr dirty="0" sz="1000" spc="-15">
                <a:latin typeface="Arial"/>
                <a:cs typeface="Arial"/>
              </a:rPr>
              <a:t> </a:t>
            </a:r>
            <a:r>
              <a:rPr dirty="0" sz="1000" spc="5">
                <a:latin typeface="PMingLiU"/>
                <a:cs typeface="PMingLiU"/>
              </a:rPr>
              <a:t>获</a:t>
            </a:r>
            <a:r>
              <a:rPr dirty="0" sz="1000" spc="30">
                <a:latin typeface="PMingLiU"/>
                <a:cs typeface="PMingLiU"/>
              </a:rPr>
              <a:t> </a:t>
            </a:r>
            <a:r>
              <a:rPr dirty="0" sz="1000">
                <a:latin typeface="Arial"/>
                <a:cs typeface="Arial"/>
              </a:rPr>
              <a:t>FDA</a:t>
            </a:r>
            <a:r>
              <a:rPr dirty="0" sz="1000" spc="-15">
                <a:latin typeface="Arial"/>
                <a:cs typeface="Arial"/>
              </a:rPr>
              <a:t> </a:t>
            </a:r>
            <a:r>
              <a:rPr dirty="0" sz="1000" spc="5">
                <a:latin typeface="PMingLiU"/>
                <a:cs typeface="PMingLiU"/>
              </a:rPr>
              <a:t>批</a:t>
            </a:r>
            <a:r>
              <a:rPr dirty="0" sz="1000" spc="-20">
                <a:latin typeface="PMingLiU"/>
                <a:cs typeface="PMingLiU"/>
              </a:rPr>
              <a:t>准</a:t>
            </a:r>
            <a:r>
              <a:rPr dirty="0" sz="1000" spc="5">
                <a:latin typeface="PMingLiU"/>
                <a:cs typeface="PMingLiU"/>
              </a:rPr>
              <a:t>用于</a:t>
            </a:r>
            <a:r>
              <a:rPr dirty="0" sz="1000" spc="-20">
                <a:latin typeface="PMingLiU"/>
                <a:cs typeface="PMingLiU"/>
              </a:rPr>
              <a:t>治</a:t>
            </a:r>
            <a:r>
              <a:rPr dirty="0" sz="1000" spc="5">
                <a:latin typeface="PMingLiU"/>
                <a:cs typeface="PMingLiU"/>
              </a:rPr>
              <a:t>疗</a:t>
            </a:r>
            <a:r>
              <a:rPr dirty="0" sz="1000" spc="60">
                <a:latin typeface="PMingLiU"/>
                <a:cs typeface="PMingLiU"/>
              </a:rPr>
              <a:t> </a:t>
            </a:r>
            <a:r>
              <a:rPr dirty="0" sz="1000" spc="-5">
                <a:latin typeface="Arial"/>
                <a:cs typeface="Arial"/>
              </a:rPr>
              <a:t>25</a:t>
            </a:r>
            <a:r>
              <a:rPr dirty="0" sz="1000" spc="-25">
                <a:latin typeface="Arial"/>
                <a:cs typeface="Arial"/>
              </a:rPr>
              <a:t> </a:t>
            </a:r>
            <a:r>
              <a:rPr dirty="0" sz="1000" spc="-20">
                <a:latin typeface="PMingLiU"/>
                <a:cs typeface="PMingLiU"/>
              </a:rPr>
              <a:t>岁</a:t>
            </a:r>
            <a:r>
              <a:rPr dirty="0" sz="1000" spc="5">
                <a:latin typeface="PMingLiU"/>
                <a:cs typeface="PMingLiU"/>
              </a:rPr>
              <a:t>以下儿</a:t>
            </a:r>
            <a:r>
              <a:rPr dirty="0" sz="1000" spc="-20">
                <a:latin typeface="PMingLiU"/>
                <a:cs typeface="PMingLiU"/>
              </a:rPr>
              <a:t>童</a:t>
            </a:r>
            <a:r>
              <a:rPr dirty="0" sz="1000" spc="5">
                <a:latin typeface="PMingLiU"/>
                <a:cs typeface="PMingLiU"/>
              </a:rPr>
              <a:t>及青</a:t>
            </a:r>
            <a:r>
              <a:rPr dirty="0" sz="1000" spc="-20">
                <a:latin typeface="PMingLiU"/>
                <a:cs typeface="PMingLiU"/>
              </a:rPr>
              <a:t>少</a:t>
            </a:r>
            <a:r>
              <a:rPr dirty="0" sz="1000" spc="5">
                <a:latin typeface="PMingLiU"/>
                <a:cs typeface="PMingLiU"/>
              </a:rPr>
              <a:t>年</a:t>
            </a:r>
            <a:r>
              <a:rPr dirty="0" sz="1000" spc="55">
                <a:latin typeface="PMingLiU"/>
                <a:cs typeface="PMingLiU"/>
              </a:rPr>
              <a:t> </a:t>
            </a:r>
            <a:r>
              <a:rPr dirty="0" sz="1000" spc="-5">
                <a:latin typeface="Arial"/>
                <a:cs typeface="Arial"/>
              </a:rPr>
              <a:t>r/r</a:t>
            </a:r>
            <a:r>
              <a:rPr dirty="0" sz="1000" spc="130">
                <a:latin typeface="Arial"/>
                <a:cs typeface="Arial"/>
              </a:rPr>
              <a:t> </a:t>
            </a:r>
            <a:r>
              <a:rPr dirty="0" sz="1000">
                <a:latin typeface="Arial"/>
                <a:cs typeface="Arial"/>
              </a:rPr>
              <a:t>B-ALL</a:t>
            </a:r>
            <a:r>
              <a:rPr dirty="0" sz="1000">
                <a:latin typeface="PMingLiU"/>
                <a:cs typeface="PMingLiU"/>
              </a:rPr>
              <a:t>，</a:t>
            </a:r>
            <a:r>
              <a:rPr dirty="0" sz="1000" spc="-20">
                <a:latin typeface="PMingLiU"/>
                <a:cs typeface="PMingLiU"/>
              </a:rPr>
              <a:t>定</a:t>
            </a:r>
            <a:r>
              <a:rPr dirty="0" sz="1000" spc="5">
                <a:latin typeface="PMingLiU"/>
                <a:cs typeface="PMingLiU"/>
              </a:rPr>
              <a:t>价</a:t>
            </a:r>
            <a:endParaRPr sz="1000">
              <a:latin typeface="PMingLiU"/>
              <a:cs typeface="PMingLiU"/>
            </a:endParaRPr>
          </a:p>
          <a:p>
            <a:pPr algn="just" marL="12700" marR="130175">
              <a:lnSpc>
                <a:spcPts val="1680"/>
              </a:lnSpc>
              <a:spcBef>
                <a:spcPts val="114"/>
              </a:spcBef>
            </a:pPr>
            <a:r>
              <a:rPr dirty="0" sz="1000">
                <a:latin typeface="Arial"/>
                <a:cs typeface="Arial"/>
              </a:rPr>
              <a:t>47.5</a:t>
            </a:r>
            <a:r>
              <a:rPr dirty="0" sz="1000" spc="-50">
                <a:latin typeface="Arial"/>
                <a:cs typeface="Arial"/>
              </a:rPr>
              <a:t> </a:t>
            </a:r>
            <a:r>
              <a:rPr dirty="0" sz="1000" spc="5">
                <a:latin typeface="PMingLiU"/>
                <a:cs typeface="PMingLiU"/>
              </a:rPr>
              <a:t>万美元</a:t>
            </a:r>
            <a:r>
              <a:rPr dirty="0" sz="1000" spc="-20">
                <a:latin typeface="Arial"/>
                <a:cs typeface="Arial"/>
              </a:rPr>
              <a:t>/</a:t>
            </a:r>
            <a:r>
              <a:rPr dirty="0" sz="1000" spc="5">
                <a:latin typeface="PMingLiU"/>
                <a:cs typeface="PMingLiU"/>
              </a:rPr>
              <a:t>针</a:t>
            </a:r>
            <a:r>
              <a:rPr dirty="0" sz="1000" spc="-5">
                <a:latin typeface="PMingLiU"/>
                <a:cs typeface="PMingLiU"/>
              </a:rPr>
              <a:t>；</a:t>
            </a:r>
            <a:r>
              <a:rPr dirty="0" sz="1000" spc="-5">
                <a:latin typeface="Arial"/>
                <a:cs typeface="Arial"/>
              </a:rPr>
              <a:t>2021</a:t>
            </a:r>
            <a:r>
              <a:rPr dirty="0" sz="1000" spc="-45">
                <a:latin typeface="Arial"/>
                <a:cs typeface="Arial"/>
              </a:rPr>
              <a:t> </a:t>
            </a:r>
            <a:r>
              <a:rPr dirty="0" sz="1000" spc="5">
                <a:latin typeface="PMingLiU"/>
                <a:cs typeface="PMingLiU"/>
              </a:rPr>
              <a:t>年</a:t>
            </a:r>
            <a:r>
              <a:rPr dirty="0" sz="1000" spc="35">
                <a:latin typeface="PMingLiU"/>
                <a:cs typeface="PMingLiU"/>
              </a:rPr>
              <a:t> </a:t>
            </a:r>
            <a:r>
              <a:rPr dirty="0" sz="1000" spc="-5">
                <a:latin typeface="Arial"/>
                <a:cs typeface="Arial"/>
              </a:rPr>
              <a:t>10</a:t>
            </a:r>
            <a:r>
              <a:rPr dirty="0" sz="1000" spc="-45">
                <a:latin typeface="Arial"/>
                <a:cs typeface="Arial"/>
              </a:rPr>
              <a:t> </a:t>
            </a:r>
            <a:r>
              <a:rPr dirty="0" sz="1000" spc="5">
                <a:latin typeface="PMingLiU"/>
                <a:cs typeface="PMingLiU"/>
              </a:rPr>
              <a:t>月</a:t>
            </a:r>
            <a:r>
              <a:rPr dirty="0" sz="1000" spc="-5">
                <a:latin typeface="PMingLiU"/>
                <a:cs typeface="PMingLiU"/>
              </a:rPr>
              <a:t>，</a:t>
            </a:r>
            <a:r>
              <a:rPr dirty="0" sz="1000" spc="-5">
                <a:latin typeface="Arial"/>
                <a:cs typeface="Arial"/>
              </a:rPr>
              <a:t>Gilead/</a:t>
            </a:r>
            <a:r>
              <a:rPr dirty="0" sz="1000" spc="145">
                <a:latin typeface="Arial"/>
                <a:cs typeface="Arial"/>
              </a:rPr>
              <a:t> </a:t>
            </a:r>
            <a:r>
              <a:rPr dirty="0" sz="1000">
                <a:latin typeface="Arial"/>
                <a:cs typeface="Arial"/>
              </a:rPr>
              <a:t>Kite</a:t>
            </a:r>
            <a:r>
              <a:rPr dirty="0" sz="1000" spc="-60">
                <a:latin typeface="Arial"/>
                <a:cs typeface="Arial"/>
              </a:rPr>
              <a:t> </a:t>
            </a:r>
            <a:r>
              <a:rPr dirty="0" sz="1000" spc="5">
                <a:latin typeface="PMingLiU"/>
                <a:cs typeface="PMingLiU"/>
              </a:rPr>
              <a:t>的</a:t>
            </a:r>
            <a:r>
              <a:rPr dirty="0" sz="1000" spc="30">
                <a:latin typeface="PMingLiU"/>
                <a:cs typeface="PMingLiU"/>
              </a:rPr>
              <a:t> </a:t>
            </a:r>
            <a:r>
              <a:rPr dirty="0" sz="1000" spc="-5">
                <a:latin typeface="Arial"/>
                <a:cs typeface="Arial"/>
              </a:rPr>
              <a:t>Tecartus</a:t>
            </a:r>
            <a:r>
              <a:rPr dirty="0" sz="1000" spc="-55">
                <a:latin typeface="Arial"/>
                <a:cs typeface="Arial"/>
              </a:rPr>
              <a:t> </a:t>
            </a:r>
            <a:r>
              <a:rPr dirty="0" sz="1000" spc="5">
                <a:latin typeface="PMingLiU"/>
                <a:cs typeface="PMingLiU"/>
              </a:rPr>
              <a:t>获</a:t>
            </a:r>
            <a:r>
              <a:rPr dirty="0" sz="1000" spc="30">
                <a:latin typeface="PMingLiU"/>
                <a:cs typeface="PMingLiU"/>
              </a:rPr>
              <a:t> </a:t>
            </a:r>
            <a:r>
              <a:rPr dirty="0" sz="1000">
                <a:latin typeface="Arial"/>
                <a:cs typeface="Arial"/>
              </a:rPr>
              <a:t>FDA</a:t>
            </a:r>
            <a:r>
              <a:rPr dirty="0" sz="1000" spc="-30">
                <a:latin typeface="Arial"/>
                <a:cs typeface="Arial"/>
              </a:rPr>
              <a:t> </a:t>
            </a:r>
            <a:r>
              <a:rPr dirty="0" sz="1000" spc="5">
                <a:latin typeface="PMingLiU"/>
                <a:cs typeface="PMingLiU"/>
              </a:rPr>
              <a:t>批准</a:t>
            </a:r>
            <a:r>
              <a:rPr dirty="0" sz="1000" spc="-20">
                <a:latin typeface="PMingLiU"/>
                <a:cs typeface="PMingLiU"/>
              </a:rPr>
              <a:t>用</a:t>
            </a:r>
            <a:r>
              <a:rPr dirty="0" sz="1000" spc="5">
                <a:latin typeface="PMingLiU"/>
                <a:cs typeface="PMingLiU"/>
              </a:rPr>
              <a:t>于</a:t>
            </a:r>
            <a:r>
              <a:rPr dirty="0" sz="1000" spc="-20">
                <a:latin typeface="PMingLiU"/>
                <a:cs typeface="PMingLiU"/>
              </a:rPr>
              <a:t>治</a:t>
            </a:r>
            <a:r>
              <a:rPr dirty="0" sz="1000" spc="5">
                <a:latin typeface="PMingLiU"/>
                <a:cs typeface="PMingLiU"/>
              </a:rPr>
              <a:t>疗</a:t>
            </a:r>
            <a:r>
              <a:rPr dirty="0" sz="1000" spc="35">
                <a:latin typeface="PMingLiU"/>
                <a:cs typeface="PMingLiU"/>
              </a:rPr>
              <a:t> </a:t>
            </a:r>
            <a:r>
              <a:rPr dirty="0" sz="1000" spc="-5">
                <a:latin typeface="Arial"/>
                <a:cs typeface="Arial"/>
              </a:rPr>
              <a:t>18</a:t>
            </a:r>
            <a:r>
              <a:rPr dirty="0" sz="1000" spc="-45">
                <a:latin typeface="Arial"/>
                <a:cs typeface="Arial"/>
              </a:rPr>
              <a:t> </a:t>
            </a:r>
            <a:r>
              <a:rPr dirty="0" sz="1000" spc="5">
                <a:latin typeface="PMingLiU"/>
                <a:cs typeface="PMingLiU"/>
              </a:rPr>
              <a:t>岁及以 上成人</a:t>
            </a:r>
            <a:r>
              <a:rPr dirty="0" sz="1000" spc="195">
                <a:latin typeface="PMingLiU"/>
                <a:cs typeface="PMingLiU"/>
              </a:rPr>
              <a:t> </a:t>
            </a:r>
            <a:r>
              <a:rPr dirty="0" sz="1000" spc="-5">
                <a:latin typeface="Arial"/>
                <a:cs typeface="Arial"/>
              </a:rPr>
              <a:t>r/r</a:t>
            </a:r>
            <a:r>
              <a:rPr dirty="0" sz="1000" spc="155">
                <a:latin typeface="Arial"/>
                <a:cs typeface="Arial"/>
              </a:rPr>
              <a:t> </a:t>
            </a:r>
            <a:r>
              <a:rPr dirty="0" sz="1000" spc="-5">
                <a:latin typeface="Arial"/>
                <a:cs typeface="Arial"/>
              </a:rPr>
              <a:t>B-ALL</a:t>
            </a:r>
            <a:r>
              <a:rPr dirty="0" sz="1000" spc="-5">
                <a:latin typeface="PMingLiU"/>
                <a:cs typeface="PMingLiU"/>
              </a:rPr>
              <a:t>，</a:t>
            </a:r>
            <a:r>
              <a:rPr dirty="0" sz="1000" spc="5">
                <a:latin typeface="PMingLiU"/>
                <a:cs typeface="PMingLiU"/>
              </a:rPr>
              <a:t>定价</a:t>
            </a:r>
            <a:r>
              <a:rPr dirty="0" sz="1000" spc="200">
                <a:latin typeface="PMingLiU"/>
                <a:cs typeface="PMingLiU"/>
              </a:rPr>
              <a:t> </a:t>
            </a:r>
            <a:r>
              <a:rPr dirty="0" sz="1000">
                <a:latin typeface="Arial"/>
                <a:cs typeface="Arial"/>
              </a:rPr>
              <a:t>37.3</a:t>
            </a:r>
            <a:r>
              <a:rPr dirty="0" sz="1000" spc="100">
                <a:latin typeface="Arial"/>
                <a:cs typeface="Arial"/>
              </a:rPr>
              <a:t> </a:t>
            </a:r>
            <a:r>
              <a:rPr dirty="0" sz="1000" spc="5">
                <a:latin typeface="PMingLiU"/>
                <a:cs typeface="PMingLiU"/>
              </a:rPr>
              <a:t>万美</a:t>
            </a:r>
            <a:r>
              <a:rPr dirty="0" sz="1000" spc="-20">
                <a:latin typeface="PMingLiU"/>
                <a:cs typeface="PMingLiU"/>
              </a:rPr>
              <a:t>元</a:t>
            </a:r>
            <a:r>
              <a:rPr dirty="0" sz="1000" spc="5">
                <a:latin typeface="Arial"/>
                <a:cs typeface="Arial"/>
              </a:rPr>
              <a:t>/</a:t>
            </a:r>
            <a:r>
              <a:rPr dirty="0" sz="1000" spc="-20">
                <a:latin typeface="PMingLiU"/>
                <a:cs typeface="PMingLiU"/>
              </a:rPr>
              <a:t>针</a:t>
            </a:r>
            <a:r>
              <a:rPr dirty="0" sz="1000" spc="5">
                <a:latin typeface="PMingLiU"/>
                <a:cs typeface="PMingLiU"/>
              </a:rPr>
              <a:t>。两</a:t>
            </a:r>
            <a:r>
              <a:rPr dirty="0" sz="1000" spc="-20">
                <a:latin typeface="PMingLiU"/>
                <a:cs typeface="PMingLiU"/>
              </a:rPr>
              <a:t>种</a:t>
            </a:r>
            <a:r>
              <a:rPr dirty="0" sz="1000" spc="5">
                <a:latin typeface="PMingLiU"/>
                <a:cs typeface="PMingLiU"/>
              </a:rPr>
              <a:t>疗法</a:t>
            </a:r>
            <a:r>
              <a:rPr dirty="0" sz="1000" spc="-20">
                <a:latin typeface="PMingLiU"/>
                <a:cs typeface="PMingLiU"/>
              </a:rPr>
              <a:t>的</a:t>
            </a:r>
            <a:r>
              <a:rPr dirty="0" sz="1000" spc="5">
                <a:latin typeface="PMingLiU"/>
                <a:cs typeface="PMingLiU"/>
              </a:rPr>
              <a:t>价格差</a:t>
            </a:r>
            <a:r>
              <a:rPr dirty="0" sz="1000" spc="-20">
                <a:latin typeface="PMingLiU"/>
                <a:cs typeface="PMingLiU"/>
              </a:rPr>
              <a:t>距</a:t>
            </a:r>
            <a:r>
              <a:rPr dirty="0" sz="1000" spc="5">
                <a:latin typeface="PMingLiU"/>
                <a:cs typeface="PMingLiU"/>
              </a:rPr>
              <a:t>可能</a:t>
            </a:r>
            <a:r>
              <a:rPr dirty="0" sz="1000" spc="-20">
                <a:latin typeface="PMingLiU"/>
                <a:cs typeface="PMingLiU"/>
              </a:rPr>
              <a:t>来</a:t>
            </a:r>
            <a:r>
              <a:rPr dirty="0" sz="1000" spc="5">
                <a:latin typeface="PMingLiU"/>
                <a:cs typeface="PMingLiU"/>
              </a:rPr>
              <a:t>自于</a:t>
            </a:r>
            <a:r>
              <a:rPr dirty="0" sz="1000" spc="-20">
                <a:latin typeface="PMingLiU"/>
                <a:cs typeface="PMingLiU"/>
              </a:rPr>
              <a:t>对</a:t>
            </a:r>
            <a:r>
              <a:rPr dirty="0" sz="1000" spc="5">
                <a:latin typeface="PMingLiU"/>
                <a:cs typeface="PMingLiU"/>
              </a:rPr>
              <a:t>儿童</a:t>
            </a:r>
            <a:r>
              <a:rPr dirty="0" sz="1000" spc="-20">
                <a:latin typeface="PMingLiU"/>
                <a:cs typeface="PMingLiU"/>
              </a:rPr>
              <a:t>治</a:t>
            </a:r>
            <a:r>
              <a:rPr dirty="0" sz="1000" spc="5">
                <a:latin typeface="PMingLiU"/>
                <a:cs typeface="PMingLiU"/>
              </a:rPr>
              <a:t>疗更强 的付费</a:t>
            </a:r>
            <a:r>
              <a:rPr dirty="0" sz="1000" spc="-20">
                <a:latin typeface="PMingLiU"/>
                <a:cs typeface="PMingLiU"/>
              </a:rPr>
              <a:t>意</a:t>
            </a:r>
            <a:r>
              <a:rPr dirty="0" sz="1000" spc="5">
                <a:latin typeface="PMingLiU"/>
                <a:cs typeface="PMingLiU"/>
              </a:rPr>
              <a:t>愿。</a:t>
            </a:r>
            <a:r>
              <a:rPr dirty="0" sz="1000" spc="-20">
                <a:latin typeface="PMingLiU"/>
                <a:cs typeface="PMingLiU"/>
              </a:rPr>
              <a:t>与</a:t>
            </a:r>
            <a:r>
              <a:rPr dirty="0" sz="1000" spc="5">
                <a:latin typeface="PMingLiU"/>
                <a:cs typeface="PMingLiU"/>
              </a:rPr>
              <a:t>其他</a:t>
            </a:r>
            <a:r>
              <a:rPr dirty="0" sz="1000" spc="-20">
                <a:latin typeface="PMingLiU"/>
                <a:cs typeface="PMingLiU"/>
              </a:rPr>
              <a:t>新</a:t>
            </a:r>
            <a:r>
              <a:rPr dirty="0" sz="1000" spc="5">
                <a:latin typeface="PMingLiU"/>
                <a:cs typeface="PMingLiU"/>
              </a:rPr>
              <a:t>型免</a:t>
            </a:r>
            <a:r>
              <a:rPr dirty="0" sz="1000" spc="-20">
                <a:latin typeface="PMingLiU"/>
                <a:cs typeface="PMingLiU"/>
              </a:rPr>
              <a:t>疫</a:t>
            </a:r>
            <a:r>
              <a:rPr dirty="0" sz="1000" spc="5">
                <a:latin typeface="PMingLiU"/>
                <a:cs typeface="PMingLiU"/>
              </a:rPr>
              <a:t>疗法</a:t>
            </a:r>
            <a:r>
              <a:rPr dirty="0" sz="1000" spc="-20">
                <a:latin typeface="PMingLiU"/>
                <a:cs typeface="PMingLiU"/>
              </a:rPr>
              <a:t>对</a:t>
            </a:r>
            <a:r>
              <a:rPr dirty="0" sz="1000" spc="5">
                <a:latin typeface="PMingLiU"/>
                <a:cs typeface="PMingLiU"/>
              </a:rPr>
              <a:t>比</a:t>
            </a:r>
            <a:r>
              <a:rPr dirty="0" sz="1000">
                <a:latin typeface="PMingLiU"/>
                <a:cs typeface="PMingLiU"/>
              </a:rPr>
              <a:t>，</a:t>
            </a:r>
            <a:r>
              <a:rPr dirty="0" sz="1000">
                <a:latin typeface="Arial"/>
                <a:cs typeface="Arial"/>
              </a:rPr>
              <a:t>Blincyto</a:t>
            </a:r>
            <a:r>
              <a:rPr dirty="0" sz="1000" spc="-90">
                <a:latin typeface="Arial"/>
                <a:cs typeface="Arial"/>
              </a:rPr>
              <a:t> </a:t>
            </a:r>
            <a:r>
              <a:rPr dirty="0" sz="1000" spc="-20">
                <a:latin typeface="PMingLiU"/>
                <a:cs typeface="PMingLiU"/>
              </a:rPr>
              <a:t>在人</a:t>
            </a:r>
            <a:r>
              <a:rPr dirty="0" sz="1000" spc="5">
                <a:latin typeface="PMingLiU"/>
                <a:cs typeface="PMingLiU"/>
              </a:rPr>
              <a:t>体内的</a:t>
            </a:r>
            <a:r>
              <a:rPr dirty="0" sz="1000" spc="-20">
                <a:latin typeface="PMingLiU"/>
                <a:cs typeface="PMingLiU"/>
              </a:rPr>
              <a:t>半</a:t>
            </a:r>
            <a:r>
              <a:rPr dirty="0" sz="1000" spc="5">
                <a:latin typeface="PMingLiU"/>
                <a:cs typeface="PMingLiU"/>
              </a:rPr>
              <a:t>衰期仅有</a:t>
            </a:r>
            <a:r>
              <a:rPr dirty="0" sz="1000" spc="-35">
                <a:latin typeface="PMingLiU"/>
                <a:cs typeface="PMingLiU"/>
              </a:rPr>
              <a:t> </a:t>
            </a:r>
            <a:r>
              <a:rPr dirty="0" sz="1000">
                <a:latin typeface="Arial"/>
                <a:cs typeface="Arial"/>
              </a:rPr>
              <a:t>2</a:t>
            </a:r>
            <a:r>
              <a:rPr dirty="0" sz="1000" spc="-90">
                <a:latin typeface="Arial"/>
                <a:cs typeface="Arial"/>
              </a:rPr>
              <a:t> </a:t>
            </a:r>
            <a:r>
              <a:rPr dirty="0" sz="1000" spc="5">
                <a:latin typeface="PMingLiU"/>
                <a:cs typeface="PMingLiU"/>
              </a:rPr>
              <a:t>小</a:t>
            </a:r>
            <a:r>
              <a:rPr dirty="0" sz="1000" spc="-20">
                <a:latin typeface="PMingLiU"/>
                <a:cs typeface="PMingLiU"/>
              </a:rPr>
              <a:t>时</a:t>
            </a:r>
            <a:r>
              <a:rPr dirty="0" sz="1000" spc="5">
                <a:latin typeface="PMingLiU"/>
                <a:cs typeface="PMingLiU"/>
              </a:rPr>
              <a:t>，需</a:t>
            </a:r>
            <a:r>
              <a:rPr dirty="0" sz="1000" spc="-20">
                <a:latin typeface="PMingLiU"/>
                <a:cs typeface="PMingLiU"/>
              </a:rPr>
              <a:t>要</a:t>
            </a:r>
            <a:r>
              <a:rPr dirty="0" sz="1000" spc="5">
                <a:latin typeface="PMingLiU"/>
                <a:cs typeface="PMingLiU"/>
              </a:rPr>
              <a:t>多次 输注，而</a:t>
            </a:r>
            <a:r>
              <a:rPr dirty="0" sz="1000" spc="150">
                <a:latin typeface="PMingLiU"/>
                <a:cs typeface="PMingLiU"/>
              </a:rPr>
              <a:t> </a:t>
            </a:r>
            <a:r>
              <a:rPr dirty="0" sz="1000">
                <a:latin typeface="Arial"/>
                <a:cs typeface="Arial"/>
              </a:rPr>
              <a:t>CAR-T</a:t>
            </a:r>
            <a:r>
              <a:rPr dirty="0" sz="1000" spc="65">
                <a:latin typeface="Arial"/>
                <a:cs typeface="Arial"/>
              </a:rPr>
              <a:t> </a:t>
            </a:r>
            <a:r>
              <a:rPr dirty="0" sz="1000" spc="5">
                <a:latin typeface="PMingLiU"/>
                <a:cs typeface="PMingLiU"/>
              </a:rPr>
              <a:t>全程</a:t>
            </a:r>
            <a:r>
              <a:rPr dirty="0" sz="1000" spc="-20">
                <a:latin typeface="PMingLiU"/>
                <a:cs typeface="PMingLiU"/>
              </a:rPr>
              <a:t>只</a:t>
            </a:r>
            <a:r>
              <a:rPr dirty="0" sz="1000" spc="5">
                <a:latin typeface="PMingLiU"/>
                <a:cs typeface="PMingLiU"/>
              </a:rPr>
              <a:t>需一</a:t>
            </a:r>
            <a:r>
              <a:rPr dirty="0" sz="1000" spc="-20">
                <a:latin typeface="PMingLiU"/>
                <a:cs typeface="PMingLiU"/>
              </a:rPr>
              <a:t>针</a:t>
            </a:r>
            <a:r>
              <a:rPr dirty="0" sz="1000" spc="5">
                <a:latin typeface="PMingLiU"/>
                <a:cs typeface="PMingLiU"/>
              </a:rPr>
              <a:t>，便</a:t>
            </a:r>
            <a:r>
              <a:rPr dirty="0" sz="1000" spc="-20">
                <a:latin typeface="PMingLiU"/>
                <a:cs typeface="PMingLiU"/>
              </a:rPr>
              <a:t>捷</a:t>
            </a:r>
            <a:r>
              <a:rPr dirty="0" sz="1000" spc="5">
                <a:latin typeface="PMingLiU"/>
                <a:cs typeface="PMingLiU"/>
              </a:rPr>
              <a:t>性极</a:t>
            </a:r>
            <a:r>
              <a:rPr dirty="0" sz="1000" spc="-20">
                <a:latin typeface="PMingLiU"/>
                <a:cs typeface="PMingLiU"/>
              </a:rPr>
              <a:t>大</a:t>
            </a:r>
            <a:r>
              <a:rPr dirty="0" sz="1000" spc="5">
                <a:latin typeface="PMingLiU"/>
                <a:cs typeface="PMingLiU"/>
              </a:rPr>
              <a:t>提升</a:t>
            </a:r>
            <a:r>
              <a:rPr dirty="0" sz="1000" spc="-15">
                <a:latin typeface="PMingLiU"/>
                <a:cs typeface="PMingLiU"/>
              </a:rPr>
              <a:t>，</a:t>
            </a:r>
            <a:r>
              <a:rPr dirty="0" sz="1000" spc="-20">
                <a:latin typeface="PMingLiU"/>
                <a:cs typeface="PMingLiU"/>
              </a:rPr>
              <a:t>依</a:t>
            </a:r>
            <a:r>
              <a:rPr dirty="0" sz="1000" spc="5">
                <a:latin typeface="PMingLiU"/>
                <a:cs typeface="PMingLiU"/>
              </a:rPr>
              <a:t>从性优</a:t>
            </a:r>
            <a:r>
              <a:rPr dirty="0" sz="1000" spc="-20">
                <a:latin typeface="PMingLiU"/>
                <a:cs typeface="PMingLiU"/>
              </a:rPr>
              <a:t>势</a:t>
            </a:r>
            <a:r>
              <a:rPr dirty="0" sz="1000" spc="5">
                <a:latin typeface="PMingLiU"/>
                <a:cs typeface="PMingLiU"/>
              </a:rPr>
              <a:t>明显</a:t>
            </a:r>
            <a:r>
              <a:rPr dirty="0" sz="1000" spc="-20">
                <a:latin typeface="PMingLiU"/>
                <a:cs typeface="PMingLiU"/>
              </a:rPr>
              <a:t>。</a:t>
            </a:r>
            <a:r>
              <a:rPr dirty="0" sz="1000" spc="5">
                <a:latin typeface="PMingLiU"/>
                <a:cs typeface="PMingLiU"/>
              </a:rPr>
              <a:t>此外</a:t>
            </a:r>
            <a:r>
              <a:rPr dirty="0" sz="1000" spc="155">
                <a:latin typeface="PMingLiU"/>
                <a:cs typeface="PMingLiU"/>
              </a:rPr>
              <a:t> </a:t>
            </a:r>
            <a:r>
              <a:rPr dirty="0" sz="1000">
                <a:latin typeface="Arial"/>
                <a:cs typeface="Arial"/>
              </a:rPr>
              <a:t>CAR-T</a:t>
            </a:r>
            <a:r>
              <a:rPr dirty="0" sz="1000" spc="90">
                <a:latin typeface="Arial"/>
                <a:cs typeface="Arial"/>
              </a:rPr>
              <a:t> </a:t>
            </a:r>
            <a:r>
              <a:rPr dirty="0" sz="1000" spc="-20">
                <a:latin typeface="PMingLiU"/>
                <a:cs typeface="PMingLiU"/>
              </a:rPr>
              <a:t>也</a:t>
            </a:r>
            <a:r>
              <a:rPr dirty="0" sz="1000" spc="5">
                <a:latin typeface="PMingLiU"/>
                <a:cs typeface="PMingLiU"/>
              </a:rPr>
              <a:t>可用</a:t>
            </a:r>
            <a:endParaRPr sz="1000">
              <a:latin typeface="PMingLiU"/>
              <a:cs typeface="PMingLiU"/>
            </a:endParaRPr>
          </a:p>
          <a:p>
            <a:pPr algn="just" marL="12700" marR="133350">
              <a:lnSpc>
                <a:spcPts val="1660"/>
              </a:lnSpc>
              <a:spcBef>
                <a:spcPts val="20"/>
              </a:spcBef>
            </a:pPr>
            <a:r>
              <a:rPr dirty="0" sz="1000" spc="5">
                <a:latin typeface="PMingLiU"/>
                <a:cs typeface="PMingLiU"/>
              </a:rPr>
              <a:t>于</a:t>
            </a:r>
            <a:r>
              <a:rPr dirty="0" sz="1000" spc="-20">
                <a:latin typeface="PMingLiU"/>
                <a:cs typeface="PMingLiU"/>
              </a:rPr>
              <a:t> </a:t>
            </a:r>
            <a:r>
              <a:rPr dirty="0" sz="1000">
                <a:latin typeface="Arial"/>
                <a:cs typeface="Arial"/>
              </a:rPr>
              <a:t>Blincyto</a:t>
            </a:r>
            <a:r>
              <a:rPr dirty="0" sz="1000" spc="-70">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失败</a:t>
            </a:r>
            <a:r>
              <a:rPr dirty="0" sz="1000" spc="-20">
                <a:latin typeface="PMingLiU"/>
                <a:cs typeface="PMingLiU"/>
              </a:rPr>
              <a:t>的</a:t>
            </a:r>
            <a:r>
              <a:rPr dirty="0" sz="1000" spc="5">
                <a:latin typeface="PMingLiU"/>
                <a:cs typeface="PMingLiU"/>
              </a:rPr>
              <a:t>患者</a:t>
            </a:r>
            <a:r>
              <a:rPr dirty="0" sz="1000" spc="-20">
                <a:latin typeface="PMingLiU"/>
                <a:cs typeface="PMingLiU"/>
              </a:rPr>
              <a:t>。</a:t>
            </a:r>
            <a:r>
              <a:rPr dirty="0" sz="1000" spc="5">
                <a:latin typeface="PMingLiU"/>
                <a:cs typeface="PMingLiU"/>
              </a:rPr>
              <a:t>中国</a:t>
            </a:r>
            <a:r>
              <a:rPr dirty="0" sz="1000" spc="-20">
                <a:latin typeface="PMingLiU"/>
                <a:cs typeface="PMingLiU"/>
              </a:rPr>
              <a:t>目</a:t>
            </a:r>
            <a:r>
              <a:rPr dirty="0" sz="1000" spc="5">
                <a:latin typeface="PMingLiU"/>
                <a:cs typeface="PMingLiU"/>
              </a:rPr>
              <a:t>前已</a:t>
            </a:r>
            <a:r>
              <a:rPr dirty="0" sz="1000" spc="-20">
                <a:latin typeface="PMingLiU"/>
                <a:cs typeface="PMingLiU"/>
              </a:rPr>
              <a:t>上</a:t>
            </a:r>
            <a:r>
              <a:rPr dirty="0" sz="1000" spc="5">
                <a:latin typeface="PMingLiU"/>
                <a:cs typeface="PMingLiU"/>
              </a:rPr>
              <a:t>市</a:t>
            </a:r>
            <a:r>
              <a:rPr dirty="0" sz="1000" spc="-20">
                <a:latin typeface="PMingLiU"/>
                <a:cs typeface="PMingLiU"/>
              </a:rPr>
              <a:t>的</a:t>
            </a:r>
            <a:r>
              <a:rPr dirty="0" sz="1000" spc="5">
                <a:latin typeface="PMingLiU"/>
                <a:cs typeface="PMingLiU"/>
              </a:rPr>
              <a:t>两</a:t>
            </a:r>
            <a:r>
              <a:rPr dirty="0" sz="1000" spc="250">
                <a:latin typeface="PMingLiU"/>
                <a:cs typeface="PMingLiU"/>
              </a:rPr>
              <a:t>款</a:t>
            </a:r>
            <a:r>
              <a:rPr dirty="0" sz="1000" spc="-5">
                <a:latin typeface="Arial"/>
                <a:cs typeface="Arial"/>
              </a:rPr>
              <a:t>CAR-T</a:t>
            </a:r>
            <a:r>
              <a:rPr dirty="0" sz="1000" spc="-55">
                <a:latin typeface="Arial"/>
                <a:cs typeface="Arial"/>
              </a:rPr>
              <a:t> </a:t>
            </a:r>
            <a:r>
              <a:rPr dirty="0" sz="1000" spc="-20">
                <a:latin typeface="PMingLiU"/>
                <a:cs typeface="PMingLiU"/>
              </a:rPr>
              <a:t>暂</a:t>
            </a:r>
            <a:r>
              <a:rPr dirty="0" sz="1000" spc="5">
                <a:latin typeface="PMingLiU"/>
                <a:cs typeface="PMingLiU"/>
              </a:rPr>
              <a:t>未覆</a:t>
            </a:r>
            <a:r>
              <a:rPr dirty="0" sz="1000" spc="220">
                <a:latin typeface="PMingLiU"/>
                <a:cs typeface="PMingLiU"/>
              </a:rPr>
              <a:t>盖</a:t>
            </a:r>
            <a:r>
              <a:rPr dirty="0" sz="1000">
                <a:latin typeface="Arial"/>
                <a:cs typeface="Arial"/>
              </a:rPr>
              <a:t>B-ALL</a:t>
            </a:r>
            <a:r>
              <a:rPr dirty="0" sz="1000" spc="-70">
                <a:latin typeface="Arial"/>
                <a:cs typeface="Arial"/>
              </a:rPr>
              <a:t> </a:t>
            </a:r>
            <a:r>
              <a:rPr dirty="0" sz="1000" spc="-20">
                <a:latin typeface="PMingLiU"/>
                <a:cs typeface="PMingLiU"/>
              </a:rPr>
              <a:t>适</a:t>
            </a:r>
            <a:r>
              <a:rPr dirty="0" sz="1000" spc="5">
                <a:latin typeface="PMingLiU"/>
                <a:cs typeface="PMingLiU"/>
              </a:rPr>
              <a:t>应症</a:t>
            </a:r>
            <a:r>
              <a:rPr dirty="0" sz="1000" spc="-20">
                <a:latin typeface="PMingLiU"/>
                <a:cs typeface="PMingLiU"/>
              </a:rPr>
              <a:t>，</a:t>
            </a:r>
            <a:r>
              <a:rPr dirty="0" sz="1000" spc="5">
                <a:latin typeface="PMingLiU"/>
                <a:cs typeface="PMingLiU"/>
              </a:rPr>
              <a:t>药明 巨诺的</a:t>
            </a:r>
            <a:r>
              <a:rPr dirty="0" sz="1000" spc="-20">
                <a:latin typeface="PMingLiU"/>
                <a:cs typeface="PMingLiU"/>
              </a:rPr>
              <a:t>瑞</a:t>
            </a:r>
            <a:r>
              <a:rPr dirty="0" sz="1000" spc="5">
                <a:latin typeface="PMingLiU"/>
                <a:cs typeface="PMingLiU"/>
              </a:rPr>
              <a:t>基奥</a:t>
            </a:r>
            <a:r>
              <a:rPr dirty="0" sz="1000" spc="-20">
                <a:latin typeface="PMingLiU"/>
                <a:cs typeface="PMingLiU"/>
              </a:rPr>
              <a:t>仑</a:t>
            </a:r>
            <a:r>
              <a:rPr dirty="0" sz="1000" spc="5">
                <a:latin typeface="PMingLiU"/>
                <a:cs typeface="PMingLiU"/>
              </a:rPr>
              <a:t>赛已开</a:t>
            </a:r>
            <a:r>
              <a:rPr dirty="0" sz="1000" spc="225">
                <a:latin typeface="PMingLiU"/>
                <a:cs typeface="PMingLiU"/>
              </a:rPr>
              <a:t>展</a:t>
            </a:r>
            <a:r>
              <a:rPr dirty="0" sz="1000">
                <a:latin typeface="Arial"/>
                <a:cs typeface="Arial"/>
              </a:rPr>
              <a:t>B-ALL</a:t>
            </a:r>
            <a:r>
              <a:rPr dirty="0" sz="1000" spc="-75">
                <a:latin typeface="Arial"/>
                <a:cs typeface="Arial"/>
              </a:rPr>
              <a:t> </a:t>
            </a:r>
            <a:r>
              <a:rPr dirty="0" sz="1000" spc="5">
                <a:latin typeface="PMingLiU"/>
                <a:cs typeface="PMingLiU"/>
              </a:rPr>
              <a:t>适应</a:t>
            </a:r>
            <a:r>
              <a:rPr dirty="0" sz="1000" spc="-20">
                <a:latin typeface="PMingLiU"/>
                <a:cs typeface="PMingLiU"/>
              </a:rPr>
              <a:t>症</a:t>
            </a:r>
            <a:r>
              <a:rPr dirty="0" sz="1000" spc="5">
                <a:latin typeface="PMingLiU"/>
                <a:cs typeface="PMingLiU"/>
              </a:rPr>
              <a:t>的临</a:t>
            </a:r>
            <a:r>
              <a:rPr dirty="0" sz="1000" spc="-20">
                <a:latin typeface="PMingLiU"/>
                <a:cs typeface="PMingLiU"/>
              </a:rPr>
              <a:t>床</a:t>
            </a:r>
            <a:r>
              <a:rPr dirty="0" sz="1000" spc="5">
                <a:latin typeface="PMingLiU"/>
                <a:cs typeface="PMingLiU"/>
              </a:rPr>
              <a:t>。</a:t>
            </a:r>
            <a:endParaRPr sz="1000">
              <a:latin typeface="PMingLiU"/>
              <a:cs typeface="PMingLiU"/>
            </a:endParaRPr>
          </a:p>
          <a:p>
            <a:pPr marL="12700">
              <a:lnSpc>
                <a:spcPct val="100000"/>
              </a:lnSpc>
              <a:spcBef>
                <a:spcPts val="965"/>
              </a:spcBef>
            </a:pPr>
            <a:r>
              <a:rPr dirty="0" sz="1000" spc="5" b="1">
                <a:latin typeface="Microsoft JhengHei UI"/>
                <a:cs typeface="Microsoft JhengHei UI"/>
              </a:rPr>
              <a:t>图</a:t>
            </a:r>
            <a:r>
              <a:rPr dirty="0" sz="1000" spc="35" b="1">
                <a:latin typeface="Microsoft JhengHei UI"/>
                <a:cs typeface="Microsoft JhengHei UI"/>
              </a:rPr>
              <a:t> </a:t>
            </a:r>
            <a:r>
              <a:rPr dirty="0" sz="1000" spc="-5" b="1">
                <a:latin typeface="Arial"/>
                <a:cs typeface="Arial"/>
              </a:rPr>
              <a:t>29:</a:t>
            </a:r>
            <a:r>
              <a:rPr dirty="0" sz="1000" spc="-15" b="1">
                <a:latin typeface="Arial"/>
                <a:cs typeface="Arial"/>
              </a:rPr>
              <a:t> </a:t>
            </a:r>
            <a:r>
              <a:rPr dirty="0" sz="1000" spc="5" b="1">
                <a:latin typeface="Microsoft JhengHei UI"/>
                <a:cs typeface="Microsoft JhengHei UI"/>
              </a:rPr>
              <a:t>已上市</a:t>
            </a:r>
            <a:r>
              <a:rPr dirty="0" sz="1000" spc="15" b="1">
                <a:latin typeface="Microsoft JhengHei UI"/>
                <a:cs typeface="Microsoft JhengHei UI"/>
              </a:rPr>
              <a:t> </a:t>
            </a:r>
            <a:r>
              <a:rPr dirty="0" sz="1000" spc="-5" b="1">
                <a:latin typeface="Arial"/>
                <a:cs typeface="Arial"/>
              </a:rPr>
              <a:t>CD19</a:t>
            </a:r>
            <a:r>
              <a:rPr dirty="0" sz="1000" b="1">
                <a:latin typeface="Arial"/>
                <a:cs typeface="Arial"/>
              </a:rPr>
              <a:t> </a:t>
            </a:r>
            <a:r>
              <a:rPr dirty="0" sz="1000" spc="-15" b="1">
                <a:latin typeface="Arial"/>
                <a:cs typeface="Arial"/>
              </a:rPr>
              <a:t>CAR-T</a:t>
            </a:r>
            <a:r>
              <a:rPr dirty="0" sz="1000" spc="-30" b="1">
                <a:latin typeface="Arial"/>
                <a:cs typeface="Arial"/>
              </a:rPr>
              <a:t> </a:t>
            </a:r>
            <a:r>
              <a:rPr dirty="0" sz="1000" spc="5" b="1">
                <a:latin typeface="Microsoft JhengHei UI"/>
                <a:cs typeface="Microsoft JhengHei UI"/>
              </a:rPr>
              <a:t>在其他</a:t>
            </a:r>
            <a:r>
              <a:rPr dirty="0" sz="1000" spc="10" b="1">
                <a:latin typeface="Microsoft JhengHei UI"/>
                <a:cs typeface="Microsoft JhengHei UI"/>
              </a:rPr>
              <a:t> </a:t>
            </a:r>
            <a:r>
              <a:rPr dirty="0" sz="1000" spc="5" b="1">
                <a:latin typeface="Arial"/>
                <a:cs typeface="Arial"/>
              </a:rPr>
              <a:t>B</a:t>
            </a:r>
            <a:r>
              <a:rPr dirty="0" sz="1000" spc="-70" b="1">
                <a:latin typeface="Arial"/>
                <a:cs typeface="Arial"/>
              </a:rPr>
              <a:t> </a:t>
            </a:r>
            <a:r>
              <a:rPr dirty="0" sz="1000" spc="5" b="1">
                <a:latin typeface="Microsoft JhengHei UI"/>
                <a:cs typeface="Microsoft JhengHei UI"/>
              </a:rPr>
              <a:t>细胞恶</a:t>
            </a:r>
            <a:r>
              <a:rPr dirty="0" sz="1000" spc="-20" b="1">
                <a:latin typeface="Microsoft JhengHei UI"/>
                <a:cs typeface="Microsoft JhengHei UI"/>
              </a:rPr>
              <a:t>性</a:t>
            </a:r>
            <a:r>
              <a:rPr dirty="0" sz="1000" spc="5" b="1">
                <a:latin typeface="Microsoft JhengHei UI"/>
                <a:cs typeface="Microsoft JhengHei UI"/>
              </a:rPr>
              <a:t>肿瘤</a:t>
            </a:r>
            <a:r>
              <a:rPr dirty="0" sz="1000" spc="-20" b="1">
                <a:latin typeface="Microsoft JhengHei UI"/>
                <a:cs typeface="Microsoft JhengHei UI"/>
              </a:rPr>
              <a:t>的</a:t>
            </a:r>
            <a:r>
              <a:rPr dirty="0" sz="1000" spc="5" b="1">
                <a:latin typeface="Microsoft JhengHei UI"/>
                <a:cs typeface="Microsoft JhengHei UI"/>
              </a:rPr>
              <a:t>核心临床</a:t>
            </a:r>
            <a:r>
              <a:rPr dirty="0" sz="1000" spc="-20" b="1">
                <a:latin typeface="Microsoft JhengHei UI"/>
                <a:cs typeface="Microsoft JhengHei UI"/>
              </a:rPr>
              <a:t>数</a:t>
            </a:r>
            <a:r>
              <a:rPr dirty="0" sz="1000" spc="5" b="1">
                <a:latin typeface="Microsoft JhengHei UI"/>
                <a:cs typeface="Microsoft JhengHei UI"/>
              </a:rPr>
              <a:t>据</a:t>
            </a:r>
            <a:endParaRPr sz="1000">
              <a:latin typeface="Microsoft JhengHei UI"/>
              <a:cs typeface="Microsoft JhengHei UI"/>
            </a:endParaRPr>
          </a:p>
        </p:txBody>
      </p:sp>
      <p:sp>
        <p:nvSpPr>
          <p:cNvPr id="9" name="object 9"/>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0" name="object 10"/>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graphicFrame>
        <p:nvGraphicFramePr>
          <p:cNvPr id="8" name="object 8"/>
          <p:cNvGraphicFramePr>
            <a:graphicFrameLocks noGrp="1"/>
          </p:cNvGraphicFramePr>
          <p:nvPr/>
        </p:nvGraphicFramePr>
        <p:xfrm>
          <a:off x="539800" y="7238110"/>
          <a:ext cx="5037455" cy="2408555"/>
        </p:xfrm>
        <a:graphic>
          <a:graphicData uri="http://schemas.openxmlformats.org/drawingml/2006/table">
            <a:tbl>
              <a:tblPr firstRow="1" bandRow="1">
                <a:tableStyleId>{2D5ABB26-0587-4C30-8999-92F81FD0307C}</a:tableStyleId>
              </a:tblPr>
              <a:tblGrid>
                <a:gridCol w="768350"/>
                <a:gridCol w="847725"/>
                <a:gridCol w="850900"/>
                <a:gridCol w="847725"/>
                <a:gridCol w="920750"/>
                <a:gridCol w="802004"/>
              </a:tblGrid>
              <a:tr h="246888">
                <a:tc>
                  <a:txBody>
                    <a:bodyPr/>
                    <a:lstStyle/>
                    <a:p>
                      <a:pPr>
                        <a:lnSpc>
                          <a:spcPct val="100000"/>
                        </a:lnSpc>
                      </a:pPr>
                      <a:endParaRPr sz="900">
                        <a:latin typeface="Times New Roman"/>
                        <a:cs typeface="Times New Roman"/>
                      </a:endParaRPr>
                    </a:p>
                  </a:txBody>
                  <a:tcPr marL="0" marR="0" marB="0" marT="0">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a:txBody>
                    <a:bodyPr/>
                    <a:lstStyle/>
                    <a:p>
                      <a:pPr marL="69850" marR="348615">
                        <a:lnSpc>
                          <a:spcPts val="910"/>
                        </a:lnSpc>
                        <a:spcBef>
                          <a:spcPts val="25"/>
                        </a:spcBef>
                      </a:pPr>
                      <a:r>
                        <a:rPr dirty="0" sz="800" spc="20" b="1">
                          <a:solidFill>
                            <a:srgbClr val="FFFFFF"/>
                          </a:solidFill>
                          <a:latin typeface="Arial"/>
                          <a:cs typeface="Arial"/>
                        </a:rPr>
                        <a:t>Y</a:t>
                      </a:r>
                      <a:r>
                        <a:rPr dirty="0" sz="800" spc="-10" b="1">
                          <a:solidFill>
                            <a:srgbClr val="FFFFFF"/>
                          </a:solidFill>
                          <a:latin typeface="Arial"/>
                          <a:cs typeface="Arial"/>
                        </a:rPr>
                        <a:t>esca</a:t>
                      </a:r>
                      <a:r>
                        <a:rPr dirty="0" sz="800" b="1">
                          <a:solidFill>
                            <a:srgbClr val="FFFFFF"/>
                          </a:solidFill>
                          <a:latin typeface="Arial"/>
                          <a:cs typeface="Arial"/>
                        </a:rPr>
                        <a:t>r</a:t>
                      </a:r>
                      <a:r>
                        <a:rPr dirty="0" sz="800" spc="20" b="1">
                          <a:solidFill>
                            <a:srgbClr val="FFFFFF"/>
                          </a:solidFill>
                          <a:latin typeface="Arial"/>
                          <a:cs typeface="Arial"/>
                        </a:rPr>
                        <a:t>t</a:t>
                      </a:r>
                      <a:r>
                        <a:rPr dirty="0" sz="800" b="1">
                          <a:solidFill>
                            <a:srgbClr val="FFFFFF"/>
                          </a:solidFill>
                          <a:latin typeface="Arial"/>
                          <a:cs typeface="Arial"/>
                        </a:rPr>
                        <a:t>a  </a:t>
                      </a:r>
                      <a:r>
                        <a:rPr dirty="0" sz="800" spc="-5" b="1">
                          <a:solidFill>
                            <a:srgbClr val="FFFFFF"/>
                          </a:solidFill>
                          <a:latin typeface="Arial"/>
                          <a:cs typeface="Arial"/>
                        </a:rPr>
                        <a:t>(axi-cel)</a:t>
                      </a:r>
                      <a:endParaRPr sz="800">
                        <a:latin typeface="Arial"/>
                        <a:cs typeface="Arial"/>
                      </a:endParaRPr>
                    </a:p>
                  </a:txBody>
                  <a:tcPr marL="0" marR="0" marB="0" marT="317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a:txBody>
                    <a:bodyPr/>
                    <a:lstStyle/>
                    <a:p>
                      <a:pPr marL="69850" marR="358140">
                        <a:lnSpc>
                          <a:spcPts val="910"/>
                        </a:lnSpc>
                        <a:spcBef>
                          <a:spcPts val="25"/>
                        </a:spcBef>
                      </a:pPr>
                      <a:r>
                        <a:rPr dirty="0" sz="800" spc="-10" b="1">
                          <a:solidFill>
                            <a:srgbClr val="FFFFFF"/>
                          </a:solidFill>
                          <a:latin typeface="Arial"/>
                          <a:cs typeface="Arial"/>
                        </a:rPr>
                        <a:t>Kymriah  </a:t>
                      </a:r>
                      <a:r>
                        <a:rPr dirty="0" sz="800" b="1">
                          <a:solidFill>
                            <a:srgbClr val="FFFFFF"/>
                          </a:solidFill>
                          <a:latin typeface="Arial"/>
                          <a:cs typeface="Arial"/>
                        </a:rPr>
                        <a:t>(t</a:t>
                      </a:r>
                      <a:r>
                        <a:rPr dirty="0" sz="800" spc="-5" b="1">
                          <a:solidFill>
                            <a:srgbClr val="FFFFFF"/>
                          </a:solidFill>
                          <a:latin typeface="Arial"/>
                          <a:cs typeface="Arial"/>
                        </a:rPr>
                        <a:t>i</a:t>
                      </a:r>
                      <a:r>
                        <a:rPr dirty="0" sz="800" spc="15" b="1">
                          <a:solidFill>
                            <a:srgbClr val="FFFFFF"/>
                          </a:solidFill>
                          <a:latin typeface="Arial"/>
                          <a:cs typeface="Arial"/>
                        </a:rPr>
                        <a:t>s</a:t>
                      </a:r>
                      <a:r>
                        <a:rPr dirty="0" sz="800" spc="-10" b="1">
                          <a:solidFill>
                            <a:srgbClr val="FFFFFF"/>
                          </a:solidFill>
                          <a:latin typeface="Arial"/>
                          <a:cs typeface="Arial"/>
                        </a:rPr>
                        <a:t>a</a:t>
                      </a:r>
                      <a:r>
                        <a:rPr dirty="0" sz="800" b="1">
                          <a:solidFill>
                            <a:srgbClr val="FFFFFF"/>
                          </a:solidFill>
                          <a:latin typeface="Arial"/>
                          <a:cs typeface="Arial"/>
                        </a:rPr>
                        <a:t>-</a:t>
                      </a:r>
                      <a:r>
                        <a:rPr dirty="0" sz="800" spc="15" b="1">
                          <a:solidFill>
                            <a:srgbClr val="FFFFFF"/>
                          </a:solidFill>
                          <a:latin typeface="Arial"/>
                          <a:cs typeface="Arial"/>
                        </a:rPr>
                        <a:t>c</a:t>
                      </a:r>
                      <a:r>
                        <a:rPr dirty="0" sz="800" spc="-10" b="1">
                          <a:solidFill>
                            <a:srgbClr val="FFFFFF"/>
                          </a:solidFill>
                          <a:latin typeface="Arial"/>
                          <a:cs typeface="Arial"/>
                        </a:rPr>
                        <a:t>e</a:t>
                      </a:r>
                      <a:r>
                        <a:rPr dirty="0" sz="800" spc="-5" b="1">
                          <a:solidFill>
                            <a:srgbClr val="FFFFFF"/>
                          </a:solidFill>
                          <a:latin typeface="Arial"/>
                          <a:cs typeface="Arial"/>
                        </a:rPr>
                        <a:t>l</a:t>
                      </a:r>
                      <a:r>
                        <a:rPr dirty="0" sz="800" b="1">
                          <a:solidFill>
                            <a:srgbClr val="FFFFFF"/>
                          </a:solidFill>
                          <a:latin typeface="Arial"/>
                          <a:cs typeface="Arial"/>
                        </a:rPr>
                        <a:t>)</a:t>
                      </a:r>
                      <a:endParaRPr sz="800">
                        <a:latin typeface="Arial"/>
                        <a:cs typeface="Arial"/>
                      </a:endParaRPr>
                    </a:p>
                  </a:txBody>
                  <a:tcPr marL="0" marR="0" marB="0" marT="317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a:txBody>
                    <a:bodyPr/>
                    <a:lstStyle/>
                    <a:p>
                      <a:pPr marL="66675" marR="257175">
                        <a:lnSpc>
                          <a:spcPts val="910"/>
                        </a:lnSpc>
                        <a:spcBef>
                          <a:spcPts val="25"/>
                        </a:spcBef>
                      </a:pPr>
                      <a:r>
                        <a:rPr dirty="0" sz="800" spc="-5" b="1">
                          <a:solidFill>
                            <a:srgbClr val="FFFFFF"/>
                          </a:solidFill>
                          <a:latin typeface="Arial"/>
                          <a:cs typeface="Arial"/>
                        </a:rPr>
                        <a:t>Tecartus  </a:t>
                      </a:r>
                      <a:r>
                        <a:rPr dirty="0" sz="800" b="1">
                          <a:solidFill>
                            <a:srgbClr val="FFFFFF"/>
                          </a:solidFill>
                          <a:latin typeface="Arial"/>
                          <a:cs typeface="Arial"/>
                        </a:rPr>
                        <a:t>(</a:t>
                      </a:r>
                      <a:r>
                        <a:rPr dirty="0" sz="800" spc="-5" b="1">
                          <a:solidFill>
                            <a:srgbClr val="FFFFFF"/>
                          </a:solidFill>
                          <a:latin typeface="Arial"/>
                          <a:cs typeface="Arial"/>
                        </a:rPr>
                        <a:t>b</a:t>
                      </a:r>
                      <a:r>
                        <a:rPr dirty="0" sz="800" b="1">
                          <a:solidFill>
                            <a:srgbClr val="FFFFFF"/>
                          </a:solidFill>
                          <a:latin typeface="Arial"/>
                          <a:cs typeface="Arial"/>
                        </a:rPr>
                        <a:t>r</a:t>
                      </a:r>
                      <a:r>
                        <a:rPr dirty="0" sz="800" spc="-10" b="1">
                          <a:solidFill>
                            <a:srgbClr val="FFFFFF"/>
                          </a:solidFill>
                          <a:latin typeface="Arial"/>
                          <a:cs typeface="Arial"/>
                        </a:rPr>
                        <a:t>e</a:t>
                      </a:r>
                      <a:r>
                        <a:rPr dirty="0" sz="800" spc="15" b="1">
                          <a:solidFill>
                            <a:srgbClr val="FFFFFF"/>
                          </a:solidFill>
                          <a:latin typeface="Arial"/>
                          <a:cs typeface="Arial"/>
                        </a:rPr>
                        <a:t>x</a:t>
                      </a:r>
                      <a:r>
                        <a:rPr dirty="0" sz="800" b="1">
                          <a:solidFill>
                            <a:srgbClr val="FFFFFF"/>
                          </a:solidFill>
                          <a:latin typeface="Arial"/>
                          <a:cs typeface="Arial"/>
                        </a:rPr>
                        <a:t>u-</a:t>
                      </a:r>
                      <a:r>
                        <a:rPr dirty="0" sz="800" spc="15" b="1">
                          <a:solidFill>
                            <a:srgbClr val="FFFFFF"/>
                          </a:solidFill>
                          <a:latin typeface="Arial"/>
                          <a:cs typeface="Arial"/>
                        </a:rPr>
                        <a:t>c</a:t>
                      </a:r>
                      <a:r>
                        <a:rPr dirty="0" sz="800" spc="-10" b="1">
                          <a:solidFill>
                            <a:srgbClr val="FFFFFF"/>
                          </a:solidFill>
                          <a:latin typeface="Arial"/>
                          <a:cs typeface="Arial"/>
                        </a:rPr>
                        <a:t>e</a:t>
                      </a:r>
                      <a:r>
                        <a:rPr dirty="0" sz="800" spc="-5" b="1">
                          <a:solidFill>
                            <a:srgbClr val="FFFFFF"/>
                          </a:solidFill>
                          <a:latin typeface="Arial"/>
                          <a:cs typeface="Arial"/>
                        </a:rPr>
                        <a:t>l</a:t>
                      </a:r>
                      <a:r>
                        <a:rPr dirty="0" sz="800" b="1">
                          <a:solidFill>
                            <a:srgbClr val="FFFFFF"/>
                          </a:solidFill>
                          <a:latin typeface="Arial"/>
                          <a:cs typeface="Arial"/>
                        </a:rPr>
                        <a:t>)</a:t>
                      </a:r>
                      <a:endParaRPr sz="800">
                        <a:latin typeface="Arial"/>
                        <a:cs typeface="Arial"/>
                      </a:endParaRPr>
                    </a:p>
                  </a:txBody>
                  <a:tcPr marL="0" marR="0" marB="0" marT="317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a:txBody>
                    <a:bodyPr/>
                    <a:lstStyle/>
                    <a:p>
                      <a:pPr marL="69850" marR="427990">
                        <a:lnSpc>
                          <a:spcPts val="910"/>
                        </a:lnSpc>
                        <a:spcBef>
                          <a:spcPts val="25"/>
                        </a:spcBef>
                      </a:pPr>
                      <a:r>
                        <a:rPr dirty="0" sz="800" spc="-10" b="1">
                          <a:solidFill>
                            <a:srgbClr val="FFFFFF"/>
                          </a:solidFill>
                          <a:latin typeface="Arial"/>
                          <a:cs typeface="Arial"/>
                        </a:rPr>
                        <a:t>Kymriah  </a:t>
                      </a:r>
                      <a:r>
                        <a:rPr dirty="0" sz="800" b="1">
                          <a:solidFill>
                            <a:srgbClr val="FFFFFF"/>
                          </a:solidFill>
                          <a:latin typeface="Arial"/>
                          <a:cs typeface="Arial"/>
                        </a:rPr>
                        <a:t>(t</a:t>
                      </a:r>
                      <a:r>
                        <a:rPr dirty="0" sz="800" spc="-5" b="1">
                          <a:solidFill>
                            <a:srgbClr val="FFFFFF"/>
                          </a:solidFill>
                          <a:latin typeface="Arial"/>
                          <a:cs typeface="Arial"/>
                        </a:rPr>
                        <a:t>i</a:t>
                      </a:r>
                      <a:r>
                        <a:rPr dirty="0" sz="800" spc="15" b="1">
                          <a:solidFill>
                            <a:srgbClr val="FFFFFF"/>
                          </a:solidFill>
                          <a:latin typeface="Arial"/>
                          <a:cs typeface="Arial"/>
                        </a:rPr>
                        <a:t>s</a:t>
                      </a:r>
                      <a:r>
                        <a:rPr dirty="0" sz="800" spc="-10" b="1">
                          <a:solidFill>
                            <a:srgbClr val="FFFFFF"/>
                          </a:solidFill>
                          <a:latin typeface="Arial"/>
                          <a:cs typeface="Arial"/>
                        </a:rPr>
                        <a:t>a</a:t>
                      </a:r>
                      <a:r>
                        <a:rPr dirty="0" sz="800" b="1">
                          <a:solidFill>
                            <a:srgbClr val="FFFFFF"/>
                          </a:solidFill>
                          <a:latin typeface="Arial"/>
                          <a:cs typeface="Arial"/>
                        </a:rPr>
                        <a:t>-</a:t>
                      </a:r>
                      <a:r>
                        <a:rPr dirty="0" sz="800" spc="15" b="1">
                          <a:solidFill>
                            <a:srgbClr val="FFFFFF"/>
                          </a:solidFill>
                          <a:latin typeface="Arial"/>
                          <a:cs typeface="Arial"/>
                        </a:rPr>
                        <a:t>c</a:t>
                      </a:r>
                      <a:r>
                        <a:rPr dirty="0" sz="800" spc="-10" b="1">
                          <a:solidFill>
                            <a:srgbClr val="FFFFFF"/>
                          </a:solidFill>
                          <a:latin typeface="Arial"/>
                          <a:cs typeface="Arial"/>
                        </a:rPr>
                        <a:t>e</a:t>
                      </a:r>
                      <a:r>
                        <a:rPr dirty="0" sz="800" spc="-5" b="1">
                          <a:solidFill>
                            <a:srgbClr val="FFFFFF"/>
                          </a:solidFill>
                          <a:latin typeface="Arial"/>
                          <a:cs typeface="Arial"/>
                        </a:rPr>
                        <a:t>l</a:t>
                      </a:r>
                      <a:r>
                        <a:rPr dirty="0" sz="800" b="1">
                          <a:solidFill>
                            <a:srgbClr val="FFFFFF"/>
                          </a:solidFill>
                          <a:latin typeface="Arial"/>
                          <a:cs typeface="Arial"/>
                        </a:rPr>
                        <a:t>)</a:t>
                      </a:r>
                      <a:endParaRPr sz="800">
                        <a:latin typeface="Arial"/>
                        <a:cs typeface="Arial"/>
                      </a:endParaRPr>
                    </a:p>
                  </a:txBody>
                  <a:tcPr marL="0" marR="0" marB="0" marT="317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a:txBody>
                    <a:bodyPr/>
                    <a:lstStyle/>
                    <a:p>
                      <a:pPr marL="67310" marR="212090">
                        <a:lnSpc>
                          <a:spcPts val="910"/>
                        </a:lnSpc>
                        <a:spcBef>
                          <a:spcPts val="25"/>
                        </a:spcBef>
                      </a:pPr>
                      <a:r>
                        <a:rPr dirty="0" sz="800" spc="-5" b="1">
                          <a:solidFill>
                            <a:srgbClr val="FFFFFF"/>
                          </a:solidFill>
                          <a:latin typeface="Arial"/>
                          <a:cs typeface="Arial"/>
                        </a:rPr>
                        <a:t>Tecartus  </a:t>
                      </a:r>
                      <a:r>
                        <a:rPr dirty="0" sz="800" b="1">
                          <a:solidFill>
                            <a:srgbClr val="FFFFFF"/>
                          </a:solidFill>
                          <a:latin typeface="Arial"/>
                          <a:cs typeface="Arial"/>
                        </a:rPr>
                        <a:t>(</a:t>
                      </a:r>
                      <a:r>
                        <a:rPr dirty="0" sz="800" spc="-5" b="1">
                          <a:solidFill>
                            <a:srgbClr val="FFFFFF"/>
                          </a:solidFill>
                          <a:latin typeface="Arial"/>
                          <a:cs typeface="Arial"/>
                        </a:rPr>
                        <a:t>b</a:t>
                      </a:r>
                      <a:r>
                        <a:rPr dirty="0" sz="800" b="1">
                          <a:solidFill>
                            <a:srgbClr val="FFFFFF"/>
                          </a:solidFill>
                          <a:latin typeface="Arial"/>
                          <a:cs typeface="Arial"/>
                        </a:rPr>
                        <a:t>r</a:t>
                      </a:r>
                      <a:r>
                        <a:rPr dirty="0" sz="800" spc="-10" b="1">
                          <a:solidFill>
                            <a:srgbClr val="FFFFFF"/>
                          </a:solidFill>
                          <a:latin typeface="Arial"/>
                          <a:cs typeface="Arial"/>
                        </a:rPr>
                        <a:t>e</a:t>
                      </a:r>
                      <a:r>
                        <a:rPr dirty="0" sz="800" spc="15" b="1">
                          <a:solidFill>
                            <a:srgbClr val="FFFFFF"/>
                          </a:solidFill>
                          <a:latin typeface="Arial"/>
                          <a:cs typeface="Arial"/>
                        </a:rPr>
                        <a:t>x</a:t>
                      </a:r>
                      <a:r>
                        <a:rPr dirty="0" sz="800" spc="-5" b="1">
                          <a:solidFill>
                            <a:srgbClr val="FFFFFF"/>
                          </a:solidFill>
                          <a:latin typeface="Arial"/>
                          <a:cs typeface="Arial"/>
                        </a:rPr>
                        <a:t>u</a:t>
                      </a:r>
                      <a:r>
                        <a:rPr dirty="0" sz="800" b="1">
                          <a:solidFill>
                            <a:srgbClr val="FFFFFF"/>
                          </a:solidFill>
                          <a:latin typeface="Arial"/>
                          <a:cs typeface="Arial"/>
                        </a:rPr>
                        <a:t>-</a:t>
                      </a:r>
                      <a:r>
                        <a:rPr dirty="0" sz="800" spc="15" b="1">
                          <a:solidFill>
                            <a:srgbClr val="FFFFFF"/>
                          </a:solidFill>
                          <a:latin typeface="Arial"/>
                          <a:cs typeface="Arial"/>
                        </a:rPr>
                        <a:t>c</a:t>
                      </a:r>
                      <a:r>
                        <a:rPr dirty="0" sz="800" spc="-10" b="1">
                          <a:solidFill>
                            <a:srgbClr val="FFFFFF"/>
                          </a:solidFill>
                          <a:latin typeface="Arial"/>
                          <a:cs typeface="Arial"/>
                        </a:rPr>
                        <a:t>e</a:t>
                      </a:r>
                      <a:r>
                        <a:rPr dirty="0" sz="800" spc="-5" b="1">
                          <a:solidFill>
                            <a:srgbClr val="FFFFFF"/>
                          </a:solidFill>
                          <a:latin typeface="Arial"/>
                          <a:cs typeface="Arial"/>
                        </a:rPr>
                        <a:t>l</a:t>
                      </a:r>
                      <a:r>
                        <a:rPr dirty="0" sz="800" b="1">
                          <a:solidFill>
                            <a:srgbClr val="FFFFFF"/>
                          </a:solidFill>
                          <a:latin typeface="Arial"/>
                          <a:cs typeface="Arial"/>
                        </a:rPr>
                        <a:t>)</a:t>
                      </a:r>
                      <a:endParaRPr sz="800">
                        <a:latin typeface="Arial"/>
                        <a:cs typeface="Arial"/>
                      </a:endParaRPr>
                    </a:p>
                  </a:txBody>
                  <a:tcPr marL="0" marR="0" marB="0" marT="3175">
                    <a:lnL w="6350">
                      <a:solidFill>
                        <a:srgbClr val="000000"/>
                      </a:solidFill>
                      <a:prstDash val="solid"/>
                    </a:lnL>
                    <a:lnT w="19050">
                      <a:solidFill>
                        <a:srgbClr val="000000"/>
                      </a:solidFill>
                      <a:prstDash val="solid"/>
                    </a:lnT>
                    <a:lnB w="6350">
                      <a:solidFill>
                        <a:srgbClr val="000000"/>
                      </a:solidFill>
                      <a:prstDash val="solid"/>
                    </a:lnB>
                    <a:solidFill>
                      <a:srgbClr val="C00000"/>
                    </a:solidFill>
                  </a:tcPr>
                </a:tc>
              </a:tr>
              <a:tr h="152400">
                <a:tc>
                  <a:txBody>
                    <a:bodyPr/>
                    <a:lstStyle/>
                    <a:p>
                      <a:pPr marL="69850">
                        <a:lnSpc>
                          <a:spcPct val="100000"/>
                        </a:lnSpc>
                        <a:spcBef>
                          <a:spcPts val="15"/>
                        </a:spcBef>
                      </a:pPr>
                      <a:r>
                        <a:rPr dirty="0" sz="800" spc="-10">
                          <a:latin typeface="PMingLiU"/>
                          <a:cs typeface="PMingLiU"/>
                        </a:rPr>
                        <a:t>适应症</a:t>
                      </a:r>
                      <a:endParaRPr sz="800">
                        <a:latin typeface="PMingLiU"/>
                        <a:cs typeface="PMingLiU"/>
                      </a:endParaRPr>
                    </a:p>
                  </a:txBody>
                  <a:tcPr marL="0" marR="0" marB="0" marT="1905">
                    <a:lnR w="6350">
                      <a:solidFill>
                        <a:srgbClr val="000000"/>
                      </a:solidFill>
                      <a:prstDash val="solid"/>
                    </a:lnR>
                    <a:lnT w="6350">
                      <a:solidFill>
                        <a:srgbClr val="000000"/>
                      </a:solidFill>
                      <a:prstDash val="solid"/>
                    </a:lnT>
                    <a:lnB w="6350">
                      <a:solidFill>
                        <a:srgbClr val="000000"/>
                      </a:solidFill>
                      <a:prstDash val="solid"/>
                    </a:lnB>
                    <a:solidFill>
                      <a:srgbClr val="F8CAAC"/>
                    </a:solidFill>
                  </a:tcPr>
                </a:tc>
                <a:tc>
                  <a:txBody>
                    <a:bodyPr/>
                    <a:lstStyle/>
                    <a:p>
                      <a:pPr marL="69850">
                        <a:lnSpc>
                          <a:spcPct val="100000"/>
                        </a:lnSpc>
                        <a:spcBef>
                          <a:spcPts val="85"/>
                        </a:spcBef>
                      </a:pPr>
                      <a:r>
                        <a:rPr dirty="0" sz="800" spc="-10">
                          <a:latin typeface="Arial"/>
                          <a:cs typeface="Arial"/>
                        </a:rPr>
                        <a:t>FL/</a:t>
                      </a:r>
                      <a:r>
                        <a:rPr dirty="0" sz="800">
                          <a:latin typeface="Arial"/>
                          <a:cs typeface="Arial"/>
                        </a:rPr>
                        <a:t> </a:t>
                      </a:r>
                      <a:r>
                        <a:rPr dirty="0" sz="800" spc="-5">
                          <a:latin typeface="Arial"/>
                          <a:cs typeface="Arial"/>
                        </a:rPr>
                        <a:t>MZL</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8CAAC"/>
                    </a:solidFill>
                  </a:tcPr>
                </a:tc>
                <a:tc>
                  <a:txBody>
                    <a:bodyPr/>
                    <a:lstStyle/>
                    <a:p>
                      <a:pPr marL="69850">
                        <a:lnSpc>
                          <a:spcPct val="100000"/>
                        </a:lnSpc>
                        <a:spcBef>
                          <a:spcPts val="85"/>
                        </a:spcBef>
                      </a:pPr>
                      <a:r>
                        <a:rPr dirty="0" sz="800" spc="-10">
                          <a:latin typeface="Arial"/>
                          <a:cs typeface="Arial"/>
                        </a:rPr>
                        <a:t>FL</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8CAAC"/>
                    </a:solidFill>
                  </a:tcPr>
                </a:tc>
                <a:tc>
                  <a:txBody>
                    <a:bodyPr/>
                    <a:lstStyle/>
                    <a:p>
                      <a:pPr marL="66675">
                        <a:lnSpc>
                          <a:spcPct val="100000"/>
                        </a:lnSpc>
                        <a:spcBef>
                          <a:spcPts val="85"/>
                        </a:spcBef>
                      </a:pPr>
                      <a:r>
                        <a:rPr dirty="0" sz="800" spc="-15">
                          <a:latin typeface="Arial"/>
                          <a:cs typeface="Arial"/>
                        </a:rPr>
                        <a:t>MCL</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8CAAC"/>
                    </a:solidFill>
                  </a:tcPr>
                </a:tc>
                <a:tc>
                  <a:txBody>
                    <a:bodyPr/>
                    <a:lstStyle/>
                    <a:p>
                      <a:pPr marL="69850">
                        <a:lnSpc>
                          <a:spcPct val="100000"/>
                        </a:lnSpc>
                        <a:spcBef>
                          <a:spcPts val="85"/>
                        </a:spcBef>
                      </a:pPr>
                      <a:r>
                        <a:rPr dirty="0" sz="800" spc="-10">
                          <a:latin typeface="Arial"/>
                          <a:cs typeface="Arial"/>
                        </a:rPr>
                        <a:t>ALL</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8CAAC"/>
                    </a:solidFill>
                  </a:tcPr>
                </a:tc>
                <a:tc>
                  <a:txBody>
                    <a:bodyPr/>
                    <a:lstStyle/>
                    <a:p>
                      <a:pPr marL="67310">
                        <a:lnSpc>
                          <a:spcPct val="100000"/>
                        </a:lnSpc>
                        <a:spcBef>
                          <a:spcPts val="85"/>
                        </a:spcBef>
                      </a:pPr>
                      <a:r>
                        <a:rPr dirty="0" sz="800" spc="-10">
                          <a:latin typeface="Arial"/>
                          <a:cs typeface="Arial"/>
                        </a:rPr>
                        <a:t>ALL</a:t>
                      </a:r>
                      <a:endParaRPr sz="800">
                        <a:latin typeface="Arial"/>
                        <a:cs typeface="Arial"/>
                      </a:endParaRPr>
                    </a:p>
                  </a:txBody>
                  <a:tcPr marL="0" marR="0" marB="0" marT="10795">
                    <a:lnL w="6350">
                      <a:solidFill>
                        <a:srgbClr val="000000"/>
                      </a:solidFill>
                      <a:prstDash val="solid"/>
                    </a:lnL>
                    <a:lnT w="6350">
                      <a:solidFill>
                        <a:srgbClr val="000000"/>
                      </a:solidFill>
                      <a:prstDash val="solid"/>
                    </a:lnT>
                    <a:lnB w="6350">
                      <a:solidFill>
                        <a:srgbClr val="000000"/>
                      </a:solidFill>
                      <a:prstDash val="solid"/>
                    </a:lnB>
                    <a:solidFill>
                      <a:srgbClr val="F8CAAC"/>
                    </a:solidFill>
                  </a:tcPr>
                </a:tc>
              </a:tr>
              <a:tr h="155701">
                <a:tc>
                  <a:txBody>
                    <a:bodyPr/>
                    <a:lstStyle/>
                    <a:p>
                      <a:pPr marL="69850">
                        <a:lnSpc>
                          <a:spcPct val="100000"/>
                        </a:lnSpc>
                        <a:spcBef>
                          <a:spcPts val="40"/>
                        </a:spcBef>
                      </a:pPr>
                      <a:r>
                        <a:rPr dirty="0" sz="800" spc="-10">
                          <a:latin typeface="PMingLiU"/>
                          <a:cs typeface="PMingLiU"/>
                        </a:rPr>
                        <a:t>公司</a:t>
                      </a:r>
                      <a:endParaRPr sz="800">
                        <a:latin typeface="PMingLiU"/>
                        <a:cs typeface="PMingLiU"/>
                      </a:endParaRPr>
                    </a:p>
                  </a:txBody>
                  <a:tcPr marL="0" marR="0" marB="0" marT="508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10"/>
                        </a:spcBef>
                      </a:pPr>
                      <a:r>
                        <a:rPr dirty="0" sz="800" spc="-5">
                          <a:latin typeface="Arial"/>
                          <a:cs typeface="Arial"/>
                        </a:rPr>
                        <a:t>Gilead/</a:t>
                      </a:r>
                      <a:r>
                        <a:rPr dirty="0" sz="800" spc="-20">
                          <a:latin typeface="Arial"/>
                          <a:cs typeface="Arial"/>
                        </a:rPr>
                        <a:t> </a:t>
                      </a:r>
                      <a:r>
                        <a:rPr dirty="0" sz="800">
                          <a:latin typeface="Arial"/>
                          <a:cs typeface="Arial"/>
                        </a:rPr>
                        <a:t>Kite</a:t>
                      </a:r>
                      <a:endParaRPr sz="800">
                        <a:latin typeface="Arial"/>
                        <a:cs typeface="Arial"/>
                      </a:endParaRPr>
                    </a:p>
                  </a:txBody>
                  <a:tcPr marL="0" marR="0" marB="0" marT="139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10"/>
                        </a:spcBef>
                      </a:pPr>
                      <a:r>
                        <a:rPr dirty="0" sz="800" spc="-5">
                          <a:latin typeface="Arial"/>
                          <a:cs typeface="Arial"/>
                        </a:rPr>
                        <a:t>Novartis</a:t>
                      </a:r>
                      <a:endParaRPr sz="800">
                        <a:latin typeface="Arial"/>
                        <a:cs typeface="Arial"/>
                      </a:endParaRPr>
                    </a:p>
                  </a:txBody>
                  <a:tcPr marL="0" marR="0" marB="0" marT="139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10"/>
                        </a:spcBef>
                      </a:pPr>
                      <a:r>
                        <a:rPr dirty="0" sz="800" spc="-5">
                          <a:latin typeface="Arial"/>
                          <a:cs typeface="Arial"/>
                        </a:rPr>
                        <a:t>Gilead/</a:t>
                      </a:r>
                      <a:r>
                        <a:rPr dirty="0" sz="800" spc="-20">
                          <a:latin typeface="Arial"/>
                          <a:cs typeface="Arial"/>
                        </a:rPr>
                        <a:t> </a:t>
                      </a:r>
                      <a:r>
                        <a:rPr dirty="0" sz="800">
                          <a:latin typeface="Arial"/>
                          <a:cs typeface="Arial"/>
                        </a:rPr>
                        <a:t>Kite</a:t>
                      </a:r>
                      <a:endParaRPr sz="800">
                        <a:latin typeface="Arial"/>
                        <a:cs typeface="Arial"/>
                      </a:endParaRPr>
                    </a:p>
                  </a:txBody>
                  <a:tcPr marL="0" marR="0" marB="0" marT="139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10"/>
                        </a:spcBef>
                      </a:pPr>
                      <a:r>
                        <a:rPr dirty="0" sz="800" spc="-5">
                          <a:latin typeface="Arial"/>
                          <a:cs typeface="Arial"/>
                        </a:rPr>
                        <a:t>Novartis</a:t>
                      </a:r>
                      <a:endParaRPr sz="800">
                        <a:latin typeface="Arial"/>
                        <a:cs typeface="Arial"/>
                      </a:endParaRPr>
                    </a:p>
                  </a:txBody>
                  <a:tcPr marL="0" marR="0" marB="0" marT="139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ct val="100000"/>
                        </a:lnSpc>
                        <a:spcBef>
                          <a:spcPts val="110"/>
                        </a:spcBef>
                      </a:pPr>
                      <a:r>
                        <a:rPr dirty="0" sz="800" spc="-5">
                          <a:latin typeface="Arial"/>
                          <a:cs typeface="Arial"/>
                        </a:rPr>
                        <a:t>Gilead/</a:t>
                      </a:r>
                      <a:r>
                        <a:rPr dirty="0" sz="800" spc="-20">
                          <a:latin typeface="Arial"/>
                          <a:cs typeface="Arial"/>
                        </a:rPr>
                        <a:t> </a:t>
                      </a:r>
                      <a:r>
                        <a:rPr dirty="0" sz="800">
                          <a:latin typeface="Arial"/>
                          <a:cs typeface="Arial"/>
                        </a:rPr>
                        <a:t>Kite</a:t>
                      </a:r>
                      <a:endParaRPr sz="800">
                        <a:latin typeface="Arial"/>
                        <a:cs typeface="Arial"/>
                      </a:endParaRPr>
                    </a:p>
                  </a:txBody>
                  <a:tcPr marL="0" marR="0" marB="0" marT="13970">
                    <a:lnL w="6350">
                      <a:solidFill>
                        <a:srgbClr val="000000"/>
                      </a:solidFill>
                      <a:prstDash val="solid"/>
                    </a:lnL>
                    <a:lnT w="6350">
                      <a:solidFill>
                        <a:srgbClr val="000000"/>
                      </a:solidFill>
                      <a:prstDash val="solid"/>
                    </a:lnT>
                    <a:lnB w="6350">
                      <a:solidFill>
                        <a:srgbClr val="000000"/>
                      </a:solidFill>
                      <a:prstDash val="solid"/>
                    </a:lnB>
                  </a:tcPr>
                </a:tc>
              </a:tr>
              <a:tr h="229905">
                <a:tc>
                  <a:txBody>
                    <a:bodyPr/>
                    <a:lstStyle/>
                    <a:p>
                      <a:pPr marL="69850">
                        <a:lnSpc>
                          <a:spcPct val="100000"/>
                        </a:lnSpc>
                        <a:spcBef>
                          <a:spcPts val="470"/>
                        </a:spcBef>
                      </a:pPr>
                      <a:r>
                        <a:rPr dirty="0" sz="800" spc="-10">
                          <a:latin typeface="PMingLiU"/>
                          <a:cs typeface="PMingLiU"/>
                        </a:rPr>
                        <a:t>研究代号</a:t>
                      </a:r>
                      <a:endParaRPr sz="800">
                        <a:latin typeface="PMingLiU"/>
                        <a:cs typeface="PMingLiU"/>
                      </a:endParaRPr>
                    </a:p>
                  </a:txBody>
                  <a:tcPr marL="0" marR="0" marB="0" marT="59690">
                    <a:lnR w="6350">
                      <a:solidFill>
                        <a:srgbClr val="000000"/>
                      </a:solidFill>
                      <a:prstDash val="solid"/>
                    </a:lnR>
                    <a:lnT w="6350">
                      <a:solidFill>
                        <a:srgbClr val="000000"/>
                      </a:solidFill>
                      <a:prstDash val="solid"/>
                    </a:lnT>
                  </a:tcPr>
                </a:tc>
                <a:tc>
                  <a:txBody>
                    <a:bodyPr/>
                    <a:lstStyle/>
                    <a:p>
                      <a:pPr marL="69850">
                        <a:lnSpc>
                          <a:spcPct val="100000"/>
                        </a:lnSpc>
                        <a:spcBef>
                          <a:spcPts val="540"/>
                        </a:spcBef>
                      </a:pPr>
                      <a:r>
                        <a:rPr dirty="0" sz="800" spc="-5">
                          <a:latin typeface="Arial"/>
                          <a:cs typeface="Arial"/>
                        </a:rPr>
                        <a:t>ZUMA-5</a:t>
                      </a:r>
                      <a:endParaRPr sz="800">
                        <a:latin typeface="Arial"/>
                        <a:cs typeface="Arial"/>
                      </a:endParaRPr>
                    </a:p>
                  </a:txBody>
                  <a:tcPr marL="0" marR="0" marB="0" marT="6858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9850">
                        <a:lnSpc>
                          <a:spcPct val="100000"/>
                        </a:lnSpc>
                        <a:spcBef>
                          <a:spcPts val="540"/>
                        </a:spcBef>
                      </a:pPr>
                      <a:r>
                        <a:rPr dirty="0" sz="800" spc="-10">
                          <a:latin typeface="Arial"/>
                          <a:cs typeface="Arial"/>
                        </a:rPr>
                        <a:t>ELARA</a:t>
                      </a:r>
                      <a:endParaRPr sz="800">
                        <a:latin typeface="Arial"/>
                        <a:cs typeface="Arial"/>
                      </a:endParaRPr>
                    </a:p>
                  </a:txBody>
                  <a:tcPr marL="0" marR="0" marB="0" marT="6858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6675">
                        <a:lnSpc>
                          <a:spcPct val="100000"/>
                        </a:lnSpc>
                        <a:spcBef>
                          <a:spcPts val="540"/>
                        </a:spcBef>
                      </a:pPr>
                      <a:r>
                        <a:rPr dirty="0" sz="800" spc="-5">
                          <a:latin typeface="Arial"/>
                          <a:cs typeface="Arial"/>
                        </a:rPr>
                        <a:t>ZUMA-2</a:t>
                      </a:r>
                      <a:endParaRPr sz="800">
                        <a:latin typeface="Arial"/>
                        <a:cs typeface="Arial"/>
                      </a:endParaRPr>
                    </a:p>
                  </a:txBody>
                  <a:tcPr marL="0" marR="0" marB="0" marT="6858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9850">
                        <a:lnSpc>
                          <a:spcPct val="100000"/>
                        </a:lnSpc>
                        <a:spcBef>
                          <a:spcPts val="540"/>
                        </a:spcBef>
                      </a:pPr>
                      <a:r>
                        <a:rPr dirty="0" sz="800" spc="-5">
                          <a:latin typeface="Arial"/>
                          <a:cs typeface="Arial"/>
                        </a:rPr>
                        <a:t>ELIANA</a:t>
                      </a:r>
                      <a:endParaRPr sz="800">
                        <a:latin typeface="Arial"/>
                        <a:cs typeface="Arial"/>
                      </a:endParaRPr>
                    </a:p>
                  </a:txBody>
                  <a:tcPr marL="0" marR="0" marB="0" marT="6858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7310">
                        <a:lnSpc>
                          <a:spcPct val="100000"/>
                        </a:lnSpc>
                        <a:spcBef>
                          <a:spcPts val="540"/>
                        </a:spcBef>
                      </a:pPr>
                      <a:r>
                        <a:rPr dirty="0" sz="800" spc="-5">
                          <a:latin typeface="Arial"/>
                          <a:cs typeface="Arial"/>
                        </a:rPr>
                        <a:t>ZUMA-3</a:t>
                      </a:r>
                      <a:endParaRPr sz="800">
                        <a:latin typeface="Arial"/>
                        <a:cs typeface="Arial"/>
                      </a:endParaRPr>
                    </a:p>
                  </a:txBody>
                  <a:tcPr marL="0" marR="0" marB="0" marT="68580">
                    <a:lnL w="6350">
                      <a:solidFill>
                        <a:srgbClr val="000000"/>
                      </a:solidFill>
                      <a:prstDash val="solid"/>
                    </a:lnL>
                    <a:lnT w="6350">
                      <a:solidFill>
                        <a:srgbClr val="000000"/>
                      </a:solidFill>
                      <a:prstDash val="solid"/>
                    </a:lnT>
                  </a:tcPr>
                </a:tc>
              </a:tr>
              <a:tr h="184622">
                <a:tc>
                  <a:txBody>
                    <a:bodyPr/>
                    <a:lstStyle/>
                    <a:p>
                      <a:pPr marL="69850">
                        <a:lnSpc>
                          <a:spcPct val="100000"/>
                        </a:lnSpc>
                        <a:spcBef>
                          <a:spcPts val="270"/>
                        </a:spcBef>
                      </a:pPr>
                      <a:r>
                        <a:rPr dirty="0" sz="800" spc="-10">
                          <a:latin typeface="PMingLiU"/>
                          <a:cs typeface="PMingLiU"/>
                        </a:rPr>
                        <a:t>中位随</a:t>
                      </a:r>
                      <a:r>
                        <a:rPr dirty="0" sz="800" spc="10">
                          <a:latin typeface="PMingLiU"/>
                          <a:cs typeface="PMingLiU"/>
                        </a:rPr>
                        <a:t>访</a:t>
                      </a:r>
                      <a:r>
                        <a:rPr dirty="0" sz="800" spc="-10">
                          <a:latin typeface="PMingLiU"/>
                          <a:cs typeface="PMingLiU"/>
                        </a:rPr>
                        <a:t>期</a:t>
                      </a:r>
                      <a:endParaRPr sz="800">
                        <a:latin typeface="PMingLiU"/>
                        <a:cs typeface="PMingLiU"/>
                      </a:endParaRPr>
                    </a:p>
                  </a:txBody>
                  <a:tcPr marL="0" marR="0" marB="0" marT="34290">
                    <a:lnR w="6350">
                      <a:solidFill>
                        <a:srgbClr val="000000"/>
                      </a:solidFill>
                      <a:prstDash val="solid"/>
                    </a:lnR>
                    <a:lnB w="6350">
                      <a:solidFill>
                        <a:srgbClr val="000000"/>
                      </a:solidFill>
                      <a:prstDash val="solid"/>
                    </a:lnB>
                  </a:tcPr>
                </a:tc>
                <a:tc>
                  <a:txBody>
                    <a:bodyPr/>
                    <a:lstStyle/>
                    <a:p>
                      <a:pPr marL="69850">
                        <a:lnSpc>
                          <a:spcPct val="100000"/>
                        </a:lnSpc>
                        <a:spcBef>
                          <a:spcPts val="340"/>
                        </a:spcBef>
                      </a:pPr>
                      <a:r>
                        <a:rPr dirty="0" sz="800" spc="-5">
                          <a:latin typeface="Arial"/>
                          <a:cs typeface="Arial"/>
                        </a:rPr>
                        <a:t>17.5m</a:t>
                      </a:r>
                      <a:endParaRPr sz="800">
                        <a:latin typeface="Arial"/>
                        <a:cs typeface="Arial"/>
                      </a:endParaRPr>
                    </a:p>
                  </a:txBody>
                  <a:tcPr marL="0" marR="0" marB="0" marT="4318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9850">
                        <a:lnSpc>
                          <a:spcPct val="100000"/>
                        </a:lnSpc>
                        <a:spcBef>
                          <a:spcPts val="340"/>
                        </a:spcBef>
                      </a:pPr>
                      <a:r>
                        <a:rPr dirty="0" sz="800" spc="-5">
                          <a:latin typeface="Arial"/>
                          <a:cs typeface="Arial"/>
                        </a:rPr>
                        <a:t>10.6m</a:t>
                      </a:r>
                      <a:endParaRPr sz="800">
                        <a:latin typeface="Arial"/>
                        <a:cs typeface="Arial"/>
                      </a:endParaRPr>
                    </a:p>
                  </a:txBody>
                  <a:tcPr marL="0" marR="0" marB="0" marT="4318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6675">
                        <a:lnSpc>
                          <a:spcPct val="100000"/>
                        </a:lnSpc>
                        <a:spcBef>
                          <a:spcPts val="340"/>
                        </a:spcBef>
                      </a:pPr>
                      <a:r>
                        <a:rPr dirty="0" sz="800" spc="-5">
                          <a:latin typeface="Arial"/>
                          <a:cs typeface="Arial"/>
                        </a:rPr>
                        <a:t>12.3m</a:t>
                      </a:r>
                      <a:endParaRPr sz="800">
                        <a:latin typeface="Arial"/>
                        <a:cs typeface="Arial"/>
                      </a:endParaRPr>
                    </a:p>
                  </a:txBody>
                  <a:tcPr marL="0" marR="0" marB="0" marT="4318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9850">
                        <a:lnSpc>
                          <a:spcPct val="100000"/>
                        </a:lnSpc>
                        <a:spcBef>
                          <a:spcPts val="340"/>
                        </a:spcBef>
                      </a:pPr>
                      <a:r>
                        <a:rPr dirty="0" sz="800" spc="-5">
                          <a:latin typeface="Arial"/>
                          <a:cs typeface="Arial"/>
                        </a:rPr>
                        <a:t>13.1m</a:t>
                      </a:r>
                      <a:endParaRPr sz="800">
                        <a:latin typeface="Arial"/>
                        <a:cs typeface="Arial"/>
                      </a:endParaRPr>
                    </a:p>
                  </a:txBody>
                  <a:tcPr marL="0" marR="0" marB="0" marT="4318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7310">
                        <a:lnSpc>
                          <a:spcPct val="100000"/>
                        </a:lnSpc>
                        <a:spcBef>
                          <a:spcPts val="340"/>
                        </a:spcBef>
                      </a:pPr>
                      <a:r>
                        <a:rPr dirty="0" sz="800" spc="-5">
                          <a:latin typeface="Arial"/>
                          <a:cs typeface="Arial"/>
                        </a:rPr>
                        <a:t>16.4m</a:t>
                      </a:r>
                      <a:endParaRPr sz="800">
                        <a:latin typeface="Arial"/>
                        <a:cs typeface="Arial"/>
                      </a:endParaRPr>
                    </a:p>
                  </a:txBody>
                  <a:tcPr marL="0" marR="0" marB="0" marT="43180">
                    <a:lnL w="6350">
                      <a:solidFill>
                        <a:srgbClr val="000000"/>
                      </a:solidFill>
                      <a:prstDash val="solid"/>
                    </a:lnL>
                    <a:lnB w="6350">
                      <a:solidFill>
                        <a:srgbClr val="000000"/>
                      </a:solidFill>
                      <a:prstDash val="solid"/>
                    </a:lnB>
                  </a:tcPr>
                </a:tc>
              </a:tr>
              <a:tr h="258249">
                <a:tc>
                  <a:txBody>
                    <a:bodyPr/>
                    <a:lstStyle/>
                    <a:p>
                      <a:pPr marL="69850">
                        <a:lnSpc>
                          <a:spcPct val="100000"/>
                        </a:lnSpc>
                        <a:spcBef>
                          <a:spcPts val="470"/>
                        </a:spcBef>
                      </a:pPr>
                      <a:r>
                        <a:rPr dirty="0" sz="800" spc="-10">
                          <a:latin typeface="PMingLiU"/>
                          <a:cs typeface="PMingLiU"/>
                        </a:rPr>
                        <a:t>输注患</a:t>
                      </a:r>
                      <a:r>
                        <a:rPr dirty="0" sz="800" spc="10">
                          <a:latin typeface="PMingLiU"/>
                          <a:cs typeface="PMingLiU"/>
                        </a:rPr>
                        <a:t>者</a:t>
                      </a:r>
                      <a:r>
                        <a:rPr dirty="0" sz="800" spc="-10">
                          <a:latin typeface="PMingLiU"/>
                          <a:cs typeface="PMingLiU"/>
                        </a:rPr>
                        <a:t>数</a:t>
                      </a:r>
                      <a:endParaRPr sz="800">
                        <a:latin typeface="PMingLiU"/>
                        <a:cs typeface="PMingLiU"/>
                      </a:endParaRPr>
                    </a:p>
                  </a:txBody>
                  <a:tcPr marL="0" marR="0" marB="0" marT="59690">
                    <a:lnR w="6350">
                      <a:solidFill>
                        <a:srgbClr val="000000"/>
                      </a:solidFill>
                      <a:prstDash val="solid"/>
                    </a:lnR>
                    <a:lnT w="6350">
                      <a:solidFill>
                        <a:srgbClr val="000000"/>
                      </a:solidFill>
                      <a:prstDash val="solid"/>
                    </a:lnT>
                    <a:solidFill>
                      <a:srgbClr val="F1F1F1"/>
                    </a:solidFill>
                  </a:tcPr>
                </a:tc>
                <a:tc>
                  <a:txBody>
                    <a:bodyPr/>
                    <a:lstStyle/>
                    <a:p>
                      <a:pPr marL="69850">
                        <a:lnSpc>
                          <a:spcPts val="935"/>
                        </a:lnSpc>
                        <a:spcBef>
                          <a:spcPts val="85"/>
                        </a:spcBef>
                      </a:pPr>
                      <a:r>
                        <a:rPr dirty="0" sz="800" spc="-5">
                          <a:latin typeface="Arial"/>
                          <a:cs typeface="Arial"/>
                        </a:rPr>
                        <a:t>146 (FL:</a:t>
                      </a:r>
                      <a:r>
                        <a:rPr dirty="0" sz="800" spc="135">
                          <a:latin typeface="Arial"/>
                          <a:cs typeface="Arial"/>
                        </a:rPr>
                        <a:t> </a:t>
                      </a:r>
                      <a:r>
                        <a:rPr dirty="0" sz="800">
                          <a:latin typeface="Arial"/>
                          <a:cs typeface="Arial"/>
                        </a:rPr>
                        <a:t>124,</a:t>
                      </a:r>
                      <a:endParaRPr sz="800">
                        <a:latin typeface="Arial"/>
                        <a:cs typeface="Arial"/>
                      </a:endParaRPr>
                    </a:p>
                    <a:p>
                      <a:pPr marL="69850">
                        <a:lnSpc>
                          <a:spcPts val="910"/>
                        </a:lnSpc>
                      </a:pPr>
                      <a:r>
                        <a:rPr dirty="0" sz="800" spc="-10">
                          <a:latin typeface="Arial"/>
                          <a:cs typeface="Arial"/>
                        </a:rPr>
                        <a:t>MZL:</a:t>
                      </a:r>
                      <a:r>
                        <a:rPr dirty="0" sz="800">
                          <a:latin typeface="Arial"/>
                          <a:cs typeface="Arial"/>
                        </a:rPr>
                        <a:t> </a:t>
                      </a:r>
                      <a:r>
                        <a:rPr dirty="0" sz="800" spc="-15">
                          <a:latin typeface="Arial"/>
                          <a:cs typeface="Arial"/>
                        </a:rPr>
                        <a:t>22)</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solidFill>
                      <a:srgbClr val="F1F1F1"/>
                    </a:solidFill>
                  </a:tcPr>
                </a:tc>
                <a:tc>
                  <a:txBody>
                    <a:bodyPr/>
                    <a:lstStyle/>
                    <a:p>
                      <a:pPr marL="69850">
                        <a:lnSpc>
                          <a:spcPct val="100000"/>
                        </a:lnSpc>
                        <a:spcBef>
                          <a:spcPts val="540"/>
                        </a:spcBef>
                      </a:pPr>
                      <a:r>
                        <a:rPr dirty="0" sz="800" spc="-10">
                          <a:latin typeface="Arial"/>
                          <a:cs typeface="Arial"/>
                        </a:rPr>
                        <a:t>97</a:t>
                      </a:r>
                      <a:endParaRPr sz="800">
                        <a:latin typeface="Arial"/>
                        <a:cs typeface="Arial"/>
                      </a:endParaRPr>
                    </a:p>
                  </a:txBody>
                  <a:tcPr marL="0" marR="0" marB="0" marT="68580">
                    <a:lnL w="6350">
                      <a:solidFill>
                        <a:srgbClr val="000000"/>
                      </a:solidFill>
                      <a:prstDash val="solid"/>
                    </a:lnL>
                    <a:lnR w="6350">
                      <a:solidFill>
                        <a:srgbClr val="000000"/>
                      </a:solidFill>
                      <a:prstDash val="solid"/>
                    </a:lnR>
                    <a:lnT w="6350">
                      <a:solidFill>
                        <a:srgbClr val="000000"/>
                      </a:solidFill>
                      <a:prstDash val="solid"/>
                    </a:lnT>
                    <a:solidFill>
                      <a:srgbClr val="F1F1F1"/>
                    </a:solidFill>
                  </a:tcPr>
                </a:tc>
                <a:tc>
                  <a:txBody>
                    <a:bodyPr/>
                    <a:lstStyle/>
                    <a:p>
                      <a:pPr marL="66675">
                        <a:lnSpc>
                          <a:spcPct val="100000"/>
                        </a:lnSpc>
                        <a:spcBef>
                          <a:spcPts val="540"/>
                        </a:spcBef>
                      </a:pPr>
                      <a:r>
                        <a:rPr dirty="0" sz="800" spc="-15">
                          <a:latin typeface="Arial"/>
                          <a:cs typeface="Arial"/>
                        </a:rPr>
                        <a:t>68</a:t>
                      </a:r>
                      <a:endParaRPr sz="800">
                        <a:latin typeface="Arial"/>
                        <a:cs typeface="Arial"/>
                      </a:endParaRPr>
                    </a:p>
                  </a:txBody>
                  <a:tcPr marL="0" marR="0" marB="0" marT="68580">
                    <a:lnL w="6350">
                      <a:solidFill>
                        <a:srgbClr val="000000"/>
                      </a:solidFill>
                      <a:prstDash val="solid"/>
                    </a:lnL>
                    <a:lnR w="6350">
                      <a:solidFill>
                        <a:srgbClr val="000000"/>
                      </a:solidFill>
                      <a:prstDash val="solid"/>
                    </a:lnR>
                    <a:lnT w="6350">
                      <a:solidFill>
                        <a:srgbClr val="000000"/>
                      </a:solidFill>
                      <a:prstDash val="solid"/>
                    </a:lnT>
                    <a:solidFill>
                      <a:srgbClr val="F1F1F1"/>
                    </a:solidFill>
                  </a:tcPr>
                </a:tc>
                <a:tc>
                  <a:txBody>
                    <a:bodyPr/>
                    <a:lstStyle/>
                    <a:p>
                      <a:pPr marL="69850">
                        <a:lnSpc>
                          <a:spcPct val="100000"/>
                        </a:lnSpc>
                        <a:spcBef>
                          <a:spcPts val="540"/>
                        </a:spcBef>
                      </a:pPr>
                      <a:r>
                        <a:rPr dirty="0" sz="800" spc="-15">
                          <a:latin typeface="Arial"/>
                          <a:cs typeface="Arial"/>
                        </a:rPr>
                        <a:t>75</a:t>
                      </a:r>
                      <a:endParaRPr sz="800">
                        <a:latin typeface="Arial"/>
                        <a:cs typeface="Arial"/>
                      </a:endParaRPr>
                    </a:p>
                  </a:txBody>
                  <a:tcPr marL="0" marR="0" marB="0" marT="68580">
                    <a:lnL w="6350">
                      <a:solidFill>
                        <a:srgbClr val="000000"/>
                      </a:solidFill>
                      <a:prstDash val="solid"/>
                    </a:lnL>
                    <a:lnR w="6350">
                      <a:solidFill>
                        <a:srgbClr val="000000"/>
                      </a:solidFill>
                      <a:prstDash val="solid"/>
                    </a:lnR>
                    <a:lnT w="6350">
                      <a:solidFill>
                        <a:srgbClr val="000000"/>
                      </a:solidFill>
                      <a:prstDash val="solid"/>
                    </a:lnT>
                    <a:solidFill>
                      <a:srgbClr val="F1F1F1"/>
                    </a:solidFill>
                  </a:tcPr>
                </a:tc>
                <a:tc>
                  <a:txBody>
                    <a:bodyPr/>
                    <a:lstStyle/>
                    <a:p>
                      <a:pPr marL="67310">
                        <a:lnSpc>
                          <a:spcPct val="100000"/>
                        </a:lnSpc>
                        <a:spcBef>
                          <a:spcPts val="540"/>
                        </a:spcBef>
                      </a:pPr>
                      <a:r>
                        <a:rPr dirty="0" sz="800" spc="-15">
                          <a:latin typeface="Arial"/>
                          <a:cs typeface="Arial"/>
                        </a:rPr>
                        <a:t>55</a:t>
                      </a:r>
                      <a:endParaRPr sz="800">
                        <a:latin typeface="Arial"/>
                        <a:cs typeface="Arial"/>
                      </a:endParaRPr>
                    </a:p>
                  </a:txBody>
                  <a:tcPr marL="0" marR="0" marB="0" marT="68580">
                    <a:lnL w="6350">
                      <a:solidFill>
                        <a:srgbClr val="000000"/>
                      </a:solidFill>
                      <a:prstDash val="solid"/>
                    </a:lnL>
                    <a:lnT w="6350">
                      <a:solidFill>
                        <a:srgbClr val="000000"/>
                      </a:solidFill>
                      <a:prstDash val="solid"/>
                    </a:lnT>
                    <a:solidFill>
                      <a:srgbClr val="F1F1F1"/>
                    </a:solidFill>
                  </a:tcPr>
                </a:tc>
              </a:tr>
              <a:tr h="148630">
                <a:tc>
                  <a:txBody>
                    <a:bodyPr/>
                    <a:lstStyle/>
                    <a:p>
                      <a:pPr marL="69850">
                        <a:lnSpc>
                          <a:spcPct val="100000"/>
                        </a:lnSpc>
                        <a:spcBef>
                          <a:spcPts val="45"/>
                        </a:spcBef>
                      </a:pPr>
                      <a:r>
                        <a:rPr dirty="0" sz="800" spc="-10">
                          <a:latin typeface="PMingLiU"/>
                          <a:cs typeface="PMingLiU"/>
                        </a:rPr>
                        <a:t>中位年龄</a:t>
                      </a:r>
                      <a:endParaRPr sz="800">
                        <a:latin typeface="PMingLiU"/>
                        <a:cs typeface="PMingLiU"/>
                      </a:endParaRPr>
                    </a:p>
                  </a:txBody>
                  <a:tcPr marL="0" marR="0" marB="0" marT="5715">
                    <a:lnR w="6350">
                      <a:solidFill>
                        <a:srgbClr val="000000"/>
                      </a:solidFill>
                      <a:prstDash val="solid"/>
                    </a:lnR>
                    <a:solidFill>
                      <a:srgbClr val="F1F1F1"/>
                    </a:solidFill>
                  </a:tcPr>
                </a:tc>
                <a:tc>
                  <a:txBody>
                    <a:bodyPr/>
                    <a:lstStyle/>
                    <a:p>
                      <a:pPr marL="69850">
                        <a:lnSpc>
                          <a:spcPts val="950"/>
                        </a:lnSpc>
                        <a:spcBef>
                          <a:spcPts val="114"/>
                        </a:spcBef>
                      </a:pPr>
                      <a:r>
                        <a:rPr dirty="0" sz="800" spc="-15">
                          <a:latin typeface="Arial"/>
                          <a:cs typeface="Arial"/>
                        </a:rPr>
                        <a:t>61</a:t>
                      </a:r>
                      <a:endParaRPr sz="800">
                        <a:latin typeface="Arial"/>
                        <a:cs typeface="Arial"/>
                      </a:endParaRPr>
                    </a:p>
                  </a:txBody>
                  <a:tcPr marL="0" marR="0" marB="0" marT="14604">
                    <a:lnL w="6350">
                      <a:solidFill>
                        <a:srgbClr val="000000"/>
                      </a:solidFill>
                      <a:prstDash val="solid"/>
                    </a:lnL>
                    <a:lnR w="6350">
                      <a:solidFill>
                        <a:srgbClr val="000000"/>
                      </a:solidFill>
                      <a:prstDash val="solid"/>
                    </a:lnR>
                    <a:solidFill>
                      <a:srgbClr val="F1F1F1"/>
                    </a:solidFill>
                  </a:tcPr>
                </a:tc>
                <a:tc>
                  <a:txBody>
                    <a:bodyPr/>
                    <a:lstStyle/>
                    <a:p>
                      <a:pPr marL="69850">
                        <a:lnSpc>
                          <a:spcPts val="950"/>
                        </a:lnSpc>
                        <a:spcBef>
                          <a:spcPts val="114"/>
                        </a:spcBef>
                      </a:pPr>
                      <a:r>
                        <a:rPr dirty="0" sz="800" spc="-15">
                          <a:latin typeface="Arial"/>
                          <a:cs typeface="Arial"/>
                        </a:rPr>
                        <a:t>57</a:t>
                      </a:r>
                      <a:endParaRPr sz="800">
                        <a:latin typeface="Arial"/>
                        <a:cs typeface="Arial"/>
                      </a:endParaRPr>
                    </a:p>
                  </a:txBody>
                  <a:tcPr marL="0" marR="0" marB="0" marT="14604">
                    <a:lnL w="6350">
                      <a:solidFill>
                        <a:srgbClr val="000000"/>
                      </a:solidFill>
                      <a:prstDash val="solid"/>
                    </a:lnL>
                    <a:lnR w="6350">
                      <a:solidFill>
                        <a:srgbClr val="000000"/>
                      </a:solidFill>
                      <a:prstDash val="solid"/>
                    </a:lnR>
                    <a:solidFill>
                      <a:srgbClr val="F1F1F1"/>
                    </a:solidFill>
                  </a:tcPr>
                </a:tc>
                <a:tc>
                  <a:txBody>
                    <a:bodyPr/>
                    <a:lstStyle/>
                    <a:p>
                      <a:pPr marL="66675">
                        <a:lnSpc>
                          <a:spcPts val="950"/>
                        </a:lnSpc>
                        <a:spcBef>
                          <a:spcPts val="114"/>
                        </a:spcBef>
                      </a:pPr>
                      <a:r>
                        <a:rPr dirty="0" sz="800" spc="-15">
                          <a:latin typeface="Arial"/>
                          <a:cs typeface="Arial"/>
                        </a:rPr>
                        <a:t>65</a:t>
                      </a:r>
                      <a:endParaRPr sz="800">
                        <a:latin typeface="Arial"/>
                        <a:cs typeface="Arial"/>
                      </a:endParaRPr>
                    </a:p>
                  </a:txBody>
                  <a:tcPr marL="0" marR="0" marB="0" marT="14604">
                    <a:lnL w="6350">
                      <a:solidFill>
                        <a:srgbClr val="000000"/>
                      </a:solidFill>
                      <a:prstDash val="solid"/>
                    </a:lnL>
                    <a:lnR w="6350">
                      <a:solidFill>
                        <a:srgbClr val="000000"/>
                      </a:solidFill>
                      <a:prstDash val="solid"/>
                    </a:lnR>
                    <a:solidFill>
                      <a:srgbClr val="F1F1F1"/>
                    </a:solidFill>
                  </a:tcPr>
                </a:tc>
                <a:tc>
                  <a:txBody>
                    <a:bodyPr/>
                    <a:lstStyle/>
                    <a:p>
                      <a:pPr marL="69850">
                        <a:lnSpc>
                          <a:spcPts val="950"/>
                        </a:lnSpc>
                        <a:spcBef>
                          <a:spcPts val="114"/>
                        </a:spcBef>
                      </a:pPr>
                      <a:r>
                        <a:rPr dirty="0" sz="800" spc="-15">
                          <a:latin typeface="Arial"/>
                          <a:cs typeface="Arial"/>
                        </a:rPr>
                        <a:t>11</a:t>
                      </a:r>
                      <a:endParaRPr sz="800">
                        <a:latin typeface="Arial"/>
                        <a:cs typeface="Arial"/>
                      </a:endParaRPr>
                    </a:p>
                  </a:txBody>
                  <a:tcPr marL="0" marR="0" marB="0" marT="14604">
                    <a:lnL w="6350">
                      <a:solidFill>
                        <a:srgbClr val="000000"/>
                      </a:solidFill>
                      <a:prstDash val="solid"/>
                    </a:lnL>
                    <a:lnR w="6350">
                      <a:solidFill>
                        <a:srgbClr val="000000"/>
                      </a:solidFill>
                      <a:prstDash val="solid"/>
                    </a:lnR>
                    <a:solidFill>
                      <a:srgbClr val="F1F1F1"/>
                    </a:solidFill>
                  </a:tcPr>
                </a:tc>
                <a:tc>
                  <a:txBody>
                    <a:bodyPr/>
                    <a:lstStyle/>
                    <a:p>
                      <a:pPr marL="67310">
                        <a:lnSpc>
                          <a:spcPts val="950"/>
                        </a:lnSpc>
                        <a:spcBef>
                          <a:spcPts val="114"/>
                        </a:spcBef>
                      </a:pPr>
                      <a:r>
                        <a:rPr dirty="0" sz="800" spc="-15">
                          <a:latin typeface="Arial"/>
                          <a:cs typeface="Arial"/>
                        </a:rPr>
                        <a:t>40</a:t>
                      </a:r>
                      <a:endParaRPr sz="800">
                        <a:latin typeface="Arial"/>
                        <a:cs typeface="Arial"/>
                      </a:endParaRPr>
                    </a:p>
                  </a:txBody>
                  <a:tcPr marL="0" marR="0" marB="0" marT="14604">
                    <a:lnL w="6350">
                      <a:solidFill>
                        <a:srgbClr val="000000"/>
                      </a:solidFill>
                      <a:prstDash val="solid"/>
                    </a:lnL>
                    <a:solidFill>
                      <a:srgbClr val="F1F1F1"/>
                    </a:solidFill>
                  </a:tcPr>
                </a:tc>
              </a:tr>
              <a:tr h="157380">
                <a:tc>
                  <a:txBody>
                    <a:bodyPr/>
                    <a:lstStyle/>
                    <a:p>
                      <a:pPr marL="69850">
                        <a:lnSpc>
                          <a:spcPct val="100000"/>
                        </a:lnSpc>
                        <a:spcBef>
                          <a:spcPts val="55"/>
                        </a:spcBef>
                      </a:pPr>
                      <a:r>
                        <a:rPr dirty="0" sz="800" spc="-10">
                          <a:latin typeface="PMingLiU"/>
                          <a:cs typeface="PMingLiU"/>
                        </a:rPr>
                        <a:t>前线治疗</a:t>
                      </a:r>
                      <a:endParaRPr sz="800">
                        <a:latin typeface="PMingLiU"/>
                        <a:cs typeface="PMingLiU"/>
                      </a:endParaRPr>
                    </a:p>
                  </a:txBody>
                  <a:tcPr marL="0" marR="0" marB="0" marT="6985">
                    <a:lnR w="6350">
                      <a:solidFill>
                        <a:srgbClr val="000000"/>
                      </a:solidFill>
                      <a:prstDash val="solid"/>
                    </a:lnR>
                    <a:lnB w="6350">
                      <a:solidFill>
                        <a:srgbClr val="000000"/>
                      </a:solidFill>
                      <a:prstDash val="solid"/>
                    </a:lnB>
                    <a:solidFill>
                      <a:srgbClr val="F1F1F1"/>
                    </a:solidFill>
                  </a:tcPr>
                </a:tc>
                <a:tc>
                  <a:txBody>
                    <a:bodyPr/>
                    <a:lstStyle/>
                    <a:p>
                      <a:pPr marL="69850">
                        <a:lnSpc>
                          <a:spcPct val="100000"/>
                        </a:lnSpc>
                        <a:spcBef>
                          <a:spcPts val="125"/>
                        </a:spcBef>
                      </a:pPr>
                      <a:r>
                        <a:rPr dirty="0" sz="800">
                          <a:latin typeface="Arial"/>
                          <a:cs typeface="Arial"/>
                        </a:rPr>
                        <a:t>3</a:t>
                      </a:r>
                      <a:endParaRPr sz="800">
                        <a:latin typeface="Arial"/>
                        <a:cs typeface="Arial"/>
                      </a:endParaRPr>
                    </a:p>
                  </a:txBody>
                  <a:tcPr marL="0" marR="0" marB="0" marT="15875">
                    <a:lnL w="6350">
                      <a:solidFill>
                        <a:srgbClr val="000000"/>
                      </a:solidFill>
                      <a:prstDash val="solid"/>
                    </a:lnL>
                    <a:lnR w="6350">
                      <a:solidFill>
                        <a:srgbClr val="000000"/>
                      </a:solidFill>
                      <a:prstDash val="solid"/>
                    </a:lnR>
                    <a:lnB w="6350">
                      <a:solidFill>
                        <a:srgbClr val="000000"/>
                      </a:solidFill>
                      <a:prstDash val="solid"/>
                    </a:lnB>
                    <a:solidFill>
                      <a:srgbClr val="F1F1F1"/>
                    </a:solidFill>
                  </a:tcPr>
                </a:tc>
                <a:tc>
                  <a:txBody>
                    <a:bodyPr/>
                    <a:lstStyle/>
                    <a:p>
                      <a:pPr marL="69850">
                        <a:lnSpc>
                          <a:spcPct val="100000"/>
                        </a:lnSpc>
                        <a:spcBef>
                          <a:spcPts val="125"/>
                        </a:spcBef>
                      </a:pPr>
                      <a:r>
                        <a:rPr dirty="0" sz="800">
                          <a:latin typeface="Arial"/>
                          <a:cs typeface="Arial"/>
                        </a:rPr>
                        <a:t>4</a:t>
                      </a:r>
                      <a:endParaRPr sz="800">
                        <a:latin typeface="Arial"/>
                        <a:cs typeface="Arial"/>
                      </a:endParaRPr>
                    </a:p>
                  </a:txBody>
                  <a:tcPr marL="0" marR="0" marB="0" marT="15875">
                    <a:lnL w="6350">
                      <a:solidFill>
                        <a:srgbClr val="000000"/>
                      </a:solidFill>
                      <a:prstDash val="solid"/>
                    </a:lnL>
                    <a:lnR w="6350">
                      <a:solidFill>
                        <a:srgbClr val="000000"/>
                      </a:solidFill>
                      <a:prstDash val="solid"/>
                    </a:lnR>
                    <a:lnB w="6350">
                      <a:solidFill>
                        <a:srgbClr val="000000"/>
                      </a:solidFill>
                      <a:prstDash val="solid"/>
                    </a:lnB>
                    <a:solidFill>
                      <a:srgbClr val="F1F1F1"/>
                    </a:solidFill>
                  </a:tcPr>
                </a:tc>
                <a:tc>
                  <a:txBody>
                    <a:bodyPr/>
                    <a:lstStyle/>
                    <a:p>
                      <a:pPr marL="66675">
                        <a:lnSpc>
                          <a:spcPct val="100000"/>
                        </a:lnSpc>
                        <a:spcBef>
                          <a:spcPts val="125"/>
                        </a:spcBef>
                      </a:pPr>
                      <a:r>
                        <a:rPr dirty="0" sz="800">
                          <a:latin typeface="Arial"/>
                          <a:cs typeface="Arial"/>
                        </a:rPr>
                        <a:t>3</a:t>
                      </a:r>
                      <a:endParaRPr sz="800">
                        <a:latin typeface="Arial"/>
                        <a:cs typeface="Arial"/>
                      </a:endParaRPr>
                    </a:p>
                  </a:txBody>
                  <a:tcPr marL="0" marR="0" marB="0" marT="15875">
                    <a:lnL w="6350">
                      <a:solidFill>
                        <a:srgbClr val="000000"/>
                      </a:solidFill>
                      <a:prstDash val="solid"/>
                    </a:lnL>
                    <a:lnR w="6350">
                      <a:solidFill>
                        <a:srgbClr val="000000"/>
                      </a:solidFill>
                      <a:prstDash val="solid"/>
                    </a:lnR>
                    <a:lnB w="6350">
                      <a:solidFill>
                        <a:srgbClr val="000000"/>
                      </a:solidFill>
                      <a:prstDash val="solid"/>
                    </a:lnB>
                    <a:solidFill>
                      <a:srgbClr val="F1F1F1"/>
                    </a:solidFill>
                  </a:tcPr>
                </a:tc>
                <a:tc>
                  <a:txBody>
                    <a:bodyPr/>
                    <a:lstStyle/>
                    <a:p>
                      <a:pPr marL="69850">
                        <a:lnSpc>
                          <a:spcPct val="100000"/>
                        </a:lnSpc>
                        <a:spcBef>
                          <a:spcPts val="125"/>
                        </a:spcBef>
                      </a:pPr>
                      <a:r>
                        <a:rPr dirty="0" sz="800">
                          <a:latin typeface="Arial"/>
                          <a:cs typeface="Arial"/>
                        </a:rPr>
                        <a:t>3</a:t>
                      </a:r>
                      <a:endParaRPr sz="800">
                        <a:latin typeface="Arial"/>
                        <a:cs typeface="Arial"/>
                      </a:endParaRPr>
                    </a:p>
                  </a:txBody>
                  <a:tcPr marL="0" marR="0" marB="0" marT="15875">
                    <a:lnL w="6350">
                      <a:solidFill>
                        <a:srgbClr val="000000"/>
                      </a:solidFill>
                      <a:prstDash val="solid"/>
                    </a:lnL>
                    <a:lnR w="6350">
                      <a:solidFill>
                        <a:srgbClr val="000000"/>
                      </a:solidFill>
                      <a:prstDash val="solid"/>
                    </a:lnR>
                    <a:lnB w="6350">
                      <a:solidFill>
                        <a:srgbClr val="000000"/>
                      </a:solidFill>
                      <a:prstDash val="solid"/>
                    </a:lnB>
                    <a:solidFill>
                      <a:srgbClr val="F1F1F1"/>
                    </a:solidFill>
                  </a:tcPr>
                </a:tc>
                <a:tc>
                  <a:txBody>
                    <a:bodyPr/>
                    <a:lstStyle/>
                    <a:p>
                      <a:pPr marL="67310">
                        <a:lnSpc>
                          <a:spcPct val="100000"/>
                        </a:lnSpc>
                        <a:spcBef>
                          <a:spcPts val="125"/>
                        </a:spcBef>
                      </a:pPr>
                      <a:r>
                        <a:rPr dirty="0" sz="800">
                          <a:latin typeface="Arial"/>
                          <a:cs typeface="Arial"/>
                        </a:rPr>
                        <a:t>2</a:t>
                      </a:r>
                      <a:endParaRPr sz="800">
                        <a:latin typeface="Arial"/>
                        <a:cs typeface="Arial"/>
                      </a:endParaRPr>
                    </a:p>
                  </a:txBody>
                  <a:tcPr marL="0" marR="0" marB="0" marT="15875">
                    <a:lnL w="6350">
                      <a:solidFill>
                        <a:srgbClr val="000000"/>
                      </a:solidFill>
                      <a:prstDash val="solid"/>
                    </a:lnL>
                    <a:lnB w="6350">
                      <a:solidFill>
                        <a:srgbClr val="000000"/>
                      </a:solidFill>
                      <a:prstDash val="solid"/>
                    </a:lnB>
                    <a:solidFill>
                      <a:srgbClr val="F1F1F1"/>
                    </a:solidFill>
                  </a:tcPr>
                </a:tc>
              </a:tr>
              <a:tr h="145573">
                <a:tc>
                  <a:txBody>
                    <a:bodyPr/>
                    <a:lstStyle/>
                    <a:p>
                      <a:pPr marL="69850">
                        <a:lnSpc>
                          <a:spcPct val="100000"/>
                        </a:lnSpc>
                        <a:spcBef>
                          <a:spcPts val="15"/>
                        </a:spcBef>
                      </a:pPr>
                      <a:r>
                        <a:rPr dirty="0" sz="800" spc="-10">
                          <a:latin typeface="PMingLiU"/>
                          <a:cs typeface="PMingLiU"/>
                        </a:rPr>
                        <a:t>入组到</a:t>
                      </a:r>
                      <a:r>
                        <a:rPr dirty="0" sz="800" spc="10">
                          <a:latin typeface="PMingLiU"/>
                          <a:cs typeface="PMingLiU"/>
                        </a:rPr>
                        <a:t>输</a:t>
                      </a:r>
                      <a:r>
                        <a:rPr dirty="0" sz="800" spc="-10">
                          <a:latin typeface="PMingLiU"/>
                          <a:cs typeface="PMingLiU"/>
                        </a:rPr>
                        <a:t>注</a:t>
                      </a:r>
                      <a:endParaRPr sz="800">
                        <a:latin typeface="PMingLiU"/>
                        <a:cs typeface="PMingLiU"/>
                      </a:endParaRPr>
                    </a:p>
                  </a:txBody>
                  <a:tcPr marL="0" marR="0" marB="0" marT="1905">
                    <a:lnR w="6350">
                      <a:solidFill>
                        <a:srgbClr val="000000"/>
                      </a:solidFill>
                      <a:prstDash val="solid"/>
                    </a:lnR>
                    <a:lnT w="6350">
                      <a:solidFill>
                        <a:srgbClr val="000000"/>
                      </a:solidFill>
                      <a:prstDash val="solid"/>
                    </a:lnT>
                  </a:tcPr>
                </a:tc>
                <a:tc>
                  <a:txBody>
                    <a:bodyPr/>
                    <a:lstStyle/>
                    <a:p>
                      <a:pPr marL="69850">
                        <a:lnSpc>
                          <a:spcPts val="960"/>
                        </a:lnSpc>
                        <a:spcBef>
                          <a:spcPts val="85"/>
                        </a:spcBef>
                      </a:pPr>
                      <a:r>
                        <a:rPr dirty="0" sz="800" spc="-5">
                          <a:latin typeface="Arial"/>
                          <a:cs typeface="Arial"/>
                        </a:rPr>
                        <a:t>17d</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9850">
                        <a:lnSpc>
                          <a:spcPts val="960"/>
                        </a:lnSpc>
                        <a:spcBef>
                          <a:spcPts val="85"/>
                        </a:spcBef>
                      </a:pPr>
                      <a:r>
                        <a:rPr dirty="0" sz="800" spc="-5">
                          <a:latin typeface="Arial"/>
                          <a:cs typeface="Arial"/>
                        </a:rPr>
                        <a:t>46d</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6675">
                        <a:lnSpc>
                          <a:spcPts val="960"/>
                        </a:lnSpc>
                        <a:spcBef>
                          <a:spcPts val="85"/>
                        </a:spcBef>
                      </a:pPr>
                      <a:r>
                        <a:rPr dirty="0" sz="800" spc="-5">
                          <a:latin typeface="Arial"/>
                          <a:cs typeface="Arial"/>
                        </a:rPr>
                        <a:t>16d</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9850">
                        <a:lnSpc>
                          <a:spcPts val="960"/>
                        </a:lnSpc>
                        <a:spcBef>
                          <a:spcPts val="85"/>
                        </a:spcBef>
                      </a:pPr>
                      <a:r>
                        <a:rPr dirty="0" sz="800" spc="-5">
                          <a:latin typeface="Arial"/>
                          <a:cs typeface="Arial"/>
                        </a:rPr>
                        <a:t>45d</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7310">
                        <a:lnSpc>
                          <a:spcPts val="960"/>
                        </a:lnSpc>
                        <a:spcBef>
                          <a:spcPts val="85"/>
                        </a:spcBef>
                      </a:pPr>
                      <a:r>
                        <a:rPr dirty="0" sz="800" spc="-5">
                          <a:latin typeface="Arial"/>
                          <a:cs typeface="Arial"/>
                        </a:rPr>
                        <a:t>13d</a:t>
                      </a:r>
                      <a:endParaRPr sz="800">
                        <a:latin typeface="Arial"/>
                        <a:cs typeface="Arial"/>
                      </a:endParaRPr>
                    </a:p>
                  </a:txBody>
                  <a:tcPr marL="0" marR="0" marB="0" marT="10795">
                    <a:lnL w="6350">
                      <a:solidFill>
                        <a:srgbClr val="000000"/>
                      </a:solidFill>
                      <a:prstDash val="solid"/>
                    </a:lnL>
                    <a:lnT w="6350">
                      <a:solidFill>
                        <a:srgbClr val="000000"/>
                      </a:solidFill>
                      <a:prstDash val="solid"/>
                    </a:lnT>
                  </a:tcPr>
                </a:tc>
              </a:tr>
              <a:tr h="264164">
                <a:tc>
                  <a:txBody>
                    <a:bodyPr/>
                    <a:lstStyle/>
                    <a:p>
                      <a:pPr marL="69850">
                        <a:lnSpc>
                          <a:spcPct val="100000"/>
                        </a:lnSpc>
                        <a:spcBef>
                          <a:spcPts val="500"/>
                        </a:spcBef>
                      </a:pPr>
                      <a:r>
                        <a:rPr dirty="0" sz="800" spc="-10">
                          <a:latin typeface="PMingLiU"/>
                          <a:cs typeface="PMingLiU"/>
                        </a:rPr>
                        <a:t>输注细</a:t>
                      </a:r>
                      <a:r>
                        <a:rPr dirty="0" sz="800" spc="10">
                          <a:latin typeface="PMingLiU"/>
                          <a:cs typeface="PMingLiU"/>
                        </a:rPr>
                        <a:t>胞</a:t>
                      </a:r>
                      <a:r>
                        <a:rPr dirty="0" sz="800" spc="-10">
                          <a:latin typeface="PMingLiU"/>
                          <a:cs typeface="PMingLiU"/>
                        </a:rPr>
                        <a:t>数</a:t>
                      </a:r>
                      <a:endParaRPr sz="800">
                        <a:latin typeface="PMingLiU"/>
                        <a:cs typeface="PMingLiU"/>
                      </a:endParaRPr>
                    </a:p>
                  </a:txBody>
                  <a:tcPr marL="0" marR="0" marB="0" marT="63500">
                    <a:lnR w="6350">
                      <a:solidFill>
                        <a:srgbClr val="000000"/>
                      </a:solidFill>
                      <a:prstDash val="solid"/>
                    </a:lnR>
                  </a:tcPr>
                </a:tc>
                <a:tc>
                  <a:txBody>
                    <a:bodyPr/>
                    <a:lstStyle/>
                    <a:p>
                      <a:pPr marL="69850">
                        <a:lnSpc>
                          <a:spcPct val="100000"/>
                        </a:lnSpc>
                        <a:spcBef>
                          <a:spcPts val="500"/>
                        </a:spcBef>
                      </a:pPr>
                      <a:r>
                        <a:rPr dirty="0" sz="800" spc="-5">
                          <a:latin typeface="Arial"/>
                          <a:cs typeface="Arial"/>
                        </a:rPr>
                        <a:t>2*10^6</a:t>
                      </a:r>
                      <a:r>
                        <a:rPr dirty="0" sz="800" spc="-75">
                          <a:latin typeface="Arial"/>
                          <a:cs typeface="Arial"/>
                        </a:rPr>
                        <a:t> </a:t>
                      </a:r>
                      <a:r>
                        <a:rPr dirty="0" sz="800" spc="10">
                          <a:latin typeface="PMingLiU"/>
                          <a:cs typeface="PMingLiU"/>
                        </a:rPr>
                        <a:t>个</a:t>
                      </a:r>
                      <a:r>
                        <a:rPr dirty="0" sz="800" spc="-5">
                          <a:latin typeface="Arial"/>
                          <a:cs typeface="Arial"/>
                        </a:rPr>
                        <a:t>/kg</a:t>
                      </a:r>
                      <a:endParaRPr sz="800">
                        <a:latin typeface="Arial"/>
                        <a:cs typeface="Arial"/>
                      </a:endParaRPr>
                    </a:p>
                  </a:txBody>
                  <a:tcPr marL="0" marR="0" marB="0" marT="63500">
                    <a:lnL w="6350">
                      <a:solidFill>
                        <a:srgbClr val="000000"/>
                      </a:solidFill>
                      <a:prstDash val="solid"/>
                    </a:lnL>
                    <a:lnR w="6350">
                      <a:solidFill>
                        <a:srgbClr val="000000"/>
                      </a:solidFill>
                      <a:prstDash val="solid"/>
                    </a:lnR>
                  </a:tcPr>
                </a:tc>
                <a:tc>
                  <a:txBody>
                    <a:bodyPr/>
                    <a:lstStyle/>
                    <a:p>
                      <a:pPr marL="69850">
                        <a:lnSpc>
                          <a:spcPts val="960"/>
                        </a:lnSpc>
                      </a:pPr>
                      <a:r>
                        <a:rPr dirty="0" sz="800" spc="-10">
                          <a:latin typeface="Arial"/>
                          <a:cs typeface="Arial"/>
                        </a:rPr>
                        <a:t>(0.6</a:t>
                      </a:r>
                      <a:r>
                        <a:rPr dirty="0" sz="800" spc="105">
                          <a:latin typeface="Arial"/>
                          <a:cs typeface="Arial"/>
                        </a:rPr>
                        <a:t> </a:t>
                      </a:r>
                      <a:r>
                        <a:rPr dirty="0" sz="800" spc="-5">
                          <a:latin typeface="Arial"/>
                          <a:cs typeface="Arial"/>
                        </a:rPr>
                        <a:t>~6.0)*10^8</a:t>
                      </a:r>
                      <a:endParaRPr sz="800">
                        <a:latin typeface="Arial"/>
                        <a:cs typeface="Arial"/>
                      </a:endParaRPr>
                    </a:p>
                    <a:p>
                      <a:pPr marL="69850">
                        <a:lnSpc>
                          <a:spcPct val="100000"/>
                        </a:lnSpc>
                      </a:pPr>
                      <a:r>
                        <a:rPr dirty="0" sz="800">
                          <a:latin typeface="PMingLiU"/>
                          <a:cs typeface="PMingLiU"/>
                        </a:rPr>
                        <a:t>个</a:t>
                      </a:r>
                      <a:endParaRPr sz="800">
                        <a:latin typeface="PMingLiU"/>
                        <a:cs typeface="PMingLiU"/>
                      </a:endParaRPr>
                    </a:p>
                  </a:txBody>
                  <a:tcPr marL="0" marR="0" marB="0" marT="0">
                    <a:lnL w="6350">
                      <a:solidFill>
                        <a:srgbClr val="000000"/>
                      </a:solidFill>
                      <a:prstDash val="solid"/>
                    </a:lnL>
                    <a:lnR w="6350">
                      <a:solidFill>
                        <a:srgbClr val="000000"/>
                      </a:solidFill>
                      <a:prstDash val="solid"/>
                    </a:lnR>
                  </a:tcPr>
                </a:tc>
                <a:tc>
                  <a:txBody>
                    <a:bodyPr/>
                    <a:lstStyle/>
                    <a:p>
                      <a:pPr marL="66675">
                        <a:lnSpc>
                          <a:spcPct val="100000"/>
                        </a:lnSpc>
                        <a:spcBef>
                          <a:spcPts val="500"/>
                        </a:spcBef>
                      </a:pPr>
                      <a:r>
                        <a:rPr dirty="0" sz="800" spc="-5">
                          <a:latin typeface="Arial"/>
                          <a:cs typeface="Arial"/>
                        </a:rPr>
                        <a:t>2*10^6</a:t>
                      </a:r>
                      <a:r>
                        <a:rPr dirty="0" sz="800" spc="-70">
                          <a:latin typeface="Arial"/>
                          <a:cs typeface="Arial"/>
                        </a:rPr>
                        <a:t> </a:t>
                      </a:r>
                      <a:r>
                        <a:rPr dirty="0" sz="800" spc="10">
                          <a:latin typeface="PMingLiU"/>
                          <a:cs typeface="PMingLiU"/>
                        </a:rPr>
                        <a:t>个</a:t>
                      </a:r>
                      <a:r>
                        <a:rPr dirty="0" sz="800" spc="-5">
                          <a:latin typeface="Arial"/>
                          <a:cs typeface="Arial"/>
                        </a:rPr>
                        <a:t>/kg</a:t>
                      </a:r>
                      <a:endParaRPr sz="800">
                        <a:latin typeface="Arial"/>
                        <a:cs typeface="Arial"/>
                      </a:endParaRPr>
                    </a:p>
                  </a:txBody>
                  <a:tcPr marL="0" marR="0" marB="0" marT="63500">
                    <a:lnL w="6350">
                      <a:solidFill>
                        <a:srgbClr val="000000"/>
                      </a:solidFill>
                      <a:prstDash val="solid"/>
                    </a:lnL>
                    <a:lnR w="6350">
                      <a:solidFill>
                        <a:srgbClr val="000000"/>
                      </a:solidFill>
                      <a:prstDash val="solid"/>
                    </a:lnR>
                  </a:tcPr>
                </a:tc>
                <a:tc>
                  <a:txBody>
                    <a:bodyPr/>
                    <a:lstStyle/>
                    <a:p>
                      <a:pPr marL="69850">
                        <a:lnSpc>
                          <a:spcPts val="960"/>
                        </a:lnSpc>
                      </a:pPr>
                      <a:r>
                        <a:rPr dirty="0" sz="800" spc="-5">
                          <a:latin typeface="Arial"/>
                          <a:cs typeface="Arial"/>
                        </a:rPr>
                        <a:t>(0.76~20.6)*10^6</a:t>
                      </a:r>
                      <a:endParaRPr sz="800">
                        <a:latin typeface="Arial"/>
                        <a:cs typeface="Arial"/>
                      </a:endParaRPr>
                    </a:p>
                    <a:p>
                      <a:pPr marL="69850">
                        <a:lnSpc>
                          <a:spcPct val="100000"/>
                        </a:lnSpc>
                      </a:pPr>
                      <a:r>
                        <a:rPr dirty="0" sz="800" spc="-10">
                          <a:latin typeface="PMingLiU"/>
                          <a:cs typeface="PMingLiU"/>
                        </a:rPr>
                        <a:t>个</a:t>
                      </a:r>
                      <a:r>
                        <a:rPr dirty="0" sz="800" spc="-5">
                          <a:latin typeface="Arial"/>
                          <a:cs typeface="Arial"/>
                        </a:rPr>
                        <a:t>/kg</a:t>
                      </a:r>
                      <a:endParaRPr sz="800">
                        <a:latin typeface="Arial"/>
                        <a:cs typeface="Arial"/>
                      </a:endParaRPr>
                    </a:p>
                  </a:txBody>
                  <a:tcPr marL="0" marR="0" marB="0" marT="0">
                    <a:lnL w="6350">
                      <a:solidFill>
                        <a:srgbClr val="000000"/>
                      </a:solidFill>
                      <a:prstDash val="solid"/>
                    </a:lnL>
                    <a:lnR w="6350">
                      <a:solidFill>
                        <a:srgbClr val="000000"/>
                      </a:solidFill>
                      <a:prstDash val="solid"/>
                    </a:lnR>
                  </a:tcPr>
                </a:tc>
                <a:tc>
                  <a:txBody>
                    <a:bodyPr/>
                    <a:lstStyle/>
                    <a:p>
                      <a:pPr marL="67310">
                        <a:lnSpc>
                          <a:spcPct val="100000"/>
                        </a:lnSpc>
                        <a:spcBef>
                          <a:spcPts val="500"/>
                        </a:spcBef>
                      </a:pPr>
                      <a:r>
                        <a:rPr dirty="0" sz="800" spc="-5">
                          <a:latin typeface="Arial"/>
                          <a:cs typeface="Arial"/>
                        </a:rPr>
                        <a:t>1*10^6</a:t>
                      </a:r>
                      <a:r>
                        <a:rPr dirty="0" sz="800" spc="-75">
                          <a:latin typeface="Arial"/>
                          <a:cs typeface="Arial"/>
                        </a:rPr>
                        <a:t> </a:t>
                      </a:r>
                      <a:r>
                        <a:rPr dirty="0" sz="800" spc="10">
                          <a:latin typeface="PMingLiU"/>
                          <a:cs typeface="PMingLiU"/>
                        </a:rPr>
                        <a:t>个</a:t>
                      </a:r>
                      <a:r>
                        <a:rPr dirty="0" sz="800" spc="-5">
                          <a:latin typeface="Arial"/>
                          <a:cs typeface="Arial"/>
                        </a:rPr>
                        <a:t>/kg</a:t>
                      </a:r>
                      <a:endParaRPr sz="800">
                        <a:latin typeface="Arial"/>
                        <a:cs typeface="Arial"/>
                      </a:endParaRPr>
                    </a:p>
                  </a:txBody>
                  <a:tcPr marL="0" marR="0" marB="0" marT="63500">
                    <a:lnL w="6350">
                      <a:solidFill>
                        <a:srgbClr val="000000"/>
                      </a:solidFill>
                      <a:prstDash val="solid"/>
                    </a:lnL>
                  </a:tcPr>
                </a:tc>
              </a:tr>
              <a:tr h="147802">
                <a:tc>
                  <a:txBody>
                    <a:bodyPr/>
                    <a:lstStyle/>
                    <a:p>
                      <a:pPr marL="69850">
                        <a:lnSpc>
                          <a:spcPct val="100000"/>
                        </a:lnSpc>
                        <a:spcBef>
                          <a:spcPts val="50"/>
                        </a:spcBef>
                      </a:pPr>
                      <a:r>
                        <a:rPr dirty="0" sz="800" spc="-10">
                          <a:latin typeface="PMingLiU"/>
                          <a:cs typeface="PMingLiU"/>
                        </a:rPr>
                        <a:t>制备成</a:t>
                      </a:r>
                      <a:r>
                        <a:rPr dirty="0" sz="800" spc="10">
                          <a:latin typeface="PMingLiU"/>
                          <a:cs typeface="PMingLiU"/>
                        </a:rPr>
                        <a:t>功</a:t>
                      </a:r>
                      <a:r>
                        <a:rPr dirty="0" sz="800" spc="-10">
                          <a:latin typeface="PMingLiU"/>
                          <a:cs typeface="PMingLiU"/>
                        </a:rPr>
                        <a:t>率</a:t>
                      </a:r>
                      <a:endParaRPr sz="800">
                        <a:latin typeface="PMingLiU"/>
                        <a:cs typeface="PMingLiU"/>
                      </a:endParaRPr>
                    </a:p>
                  </a:txBody>
                  <a:tcPr marL="0" marR="0" marB="0" marT="6350">
                    <a:lnR w="6350">
                      <a:solidFill>
                        <a:srgbClr val="000000"/>
                      </a:solidFill>
                      <a:prstDash val="solid"/>
                    </a:lnR>
                  </a:tcPr>
                </a:tc>
                <a:tc>
                  <a:txBody>
                    <a:bodyPr/>
                    <a:lstStyle/>
                    <a:p>
                      <a:pPr marL="69850">
                        <a:lnSpc>
                          <a:spcPts val="940"/>
                        </a:lnSpc>
                        <a:spcBef>
                          <a:spcPts val="125"/>
                        </a:spcBef>
                      </a:pPr>
                      <a:r>
                        <a:rPr dirty="0" sz="800" spc="-10">
                          <a:latin typeface="Arial"/>
                          <a:cs typeface="Arial"/>
                        </a:rPr>
                        <a:t>100%</a:t>
                      </a:r>
                      <a:endParaRPr sz="800">
                        <a:latin typeface="Arial"/>
                        <a:cs typeface="Arial"/>
                      </a:endParaRPr>
                    </a:p>
                  </a:txBody>
                  <a:tcPr marL="0" marR="0" marB="0" marT="15875">
                    <a:lnL w="6350">
                      <a:solidFill>
                        <a:srgbClr val="000000"/>
                      </a:solidFill>
                      <a:prstDash val="solid"/>
                    </a:lnL>
                    <a:lnR w="6350">
                      <a:solidFill>
                        <a:srgbClr val="000000"/>
                      </a:solidFill>
                      <a:prstDash val="solid"/>
                    </a:lnR>
                  </a:tcPr>
                </a:tc>
                <a:tc>
                  <a:txBody>
                    <a:bodyPr/>
                    <a:lstStyle/>
                    <a:p>
                      <a:pPr marL="69850">
                        <a:lnSpc>
                          <a:spcPts val="940"/>
                        </a:lnSpc>
                        <a:spcBef>
                          <a:spcPts val="125"/>
                        </a:spcBef>
                      </a:pPr>
                      <a:r>
                        <a:rPr dirty="0" sz="800" spc="-10">
                          <a:latin typeface="Arial"/>
                          <a:cs typeface="Arial"/>
                        </a:rPr>
                        <a:t>N/A</a:t>
                      </a:r>
                      <a:endParaRPr sz="800">
                        <a:latin typeface="Arial"/>
                        <a:cs typeface="Arial"/>
                      </a:endParaRPr>
                    </a:p>
                  </a:txBody>
                  <a:tcPr marL="0" marR="0" marB="0" marT="15875">
                    <a:lnL w="6350">
                      <a:solidFill>
                        <a:srgbClr val="000000"/>
                      </a:solidFill>
                      <a:prstDash val="solid"/>
                    </a:lnL>
                    <a:lnR w="6350">
                      <a:solidFill>
                        <a:srgbClr val="000000"/>
                      </a:solidFill>
                      <a:prstDash val="solid"/>
                    </a:lnR>
                  </a:tcPr>
                </a:tc>
                <a:tc>
                  <a:txBody>
                    <a:bodyPr/>
                    <a:lstStyle/>
                    <a:p>
                      <a:pPr marL="66675">
                        <a:lnSpc>
                          <a:spcPts val="940"/>
                        </a:lnSpc>
                        <a:spcBef>
                          <a:spcPts val="125"/>
                        </a:spcBef>
                      </a:pPr>
                      <a:r>
                        <a:rPr dirty="0" sz="800" spc="-5">
                          <a:latin typeface="Arial"/>
                          <a:cs typeface="Arial"/>
                        </a:rPr>
                        <a:t>96%</a:t>
                      </a:r>
                      <a:endParaRPr sz="800">
                        <a:latin typeface="Arial"/>
                        <a:cs typeface="Arial"/>
                      </a:endParaRPr>
                    </a:p>
                  </a:txBody>
                  <a:tcPr marL="0" marR="0" marB="0" marT="15875">
                    <a:lnL w="6350">
                      <a:solidFill>
                        <a:srgbClr val="000000"/>
                      </a:solidFill>
                      <a:prstDash val="solid"/>
                    </a:lnL>
                    <a:lnR w="6350">
                      <a:solidFill>
                        <a:srgbClr val="000000"/>
                      </a:solidFill>
                      <a:prstDash val="solid"/>
                    </a:lnR>
                  </a:tcPr>
                </a:tc>
                <a:tc>
                  <a:txBody>
                    <a:bodyPr/>
                    <a:lstStyle/>
                    <a:p>
                      <a:pPr marL="69850">
                        <a:lnSpc>
                          <a:spcPts val="940"/>
                        </a:lnSpc>
                        <a:spcBef>
                          <a:spcPts val="125"/>
                        </a:spcBef>
                      </a:pPr>
                      <a:r>
                        <a:rPr dirty="0" sz="800" spc="-5">
                          <a:latin typeface="Arial"/>
                          <a:cs typeface="Arial"/>
                        </a:rPr>
                        <a:t>92%</a:t>
                      </a:r>
                      <a:endParaRPr sz="800">
                        <a:latin typeface="Arial"/>
                        <a:cs typeface="Arial"/>
                      </a:endParaRPr>
                    </a:p>
                  </a:txBody>
                  <a:tcPr marL="0" marR="0" marB="0" marT="15875">
                    <a:lnL w="6350">
                      <a:solidFill>
                        <a:srgbClr val="000000"/>
                      </a:solidFill>
                      <a:prstDash val="solid"/>
                    </a:lnL>
                    <a:lnR w="6350">
                      <a:solidFill>
                        <a:srgbClr val="000000"/>
                      </a:solidFill>
                      <a:prstDash val="solid"/>
                    </a:lnR>
                  </a:tcPr>
                </a:tc>
                <a:tc>
                  <a:txBody>
                    <a:bodyPr/>
                    <a:lstStyle/>
                    <a:p>
                      <a:pPr marL="67310">
                        <a:lnSpc>
                          <a:spcPts val="940"/>
                        </a:lnSpc>
                        <a:spcBef>
                          <a:spcPts val="125"/>
                        </a:spcBef>
                      </a:pPr>
                      <a:r>
                        <a:rPr dirty="0" sz="800" spc="-5">
                          <a:latin typeface="Arial"/>
                          <a:cs typeface="Arial"/>
                        </a:rPr>
                        <a:t>92%</a:t>
                      </a:r>
                      <a:endParaRPr sz="800">
                        <a:latin typeface="Arial"/>
                        <a:cs typeface="Arial"/>
                      </a:endParaRPr>
                    </a:p>
                  </a:txBody>
                  <a:tcPr marL="0" marR="0" marB="0" marT="15875">
                    <a:lnL w="6350">
                      <a:solidFill>
                        <a:srgbClr val="000000"/>
                      </a:solidFill>
                      <a:prstDash val="solid"/>
                    </a:lnL>
                  </a:tcPr>
                </a:tc>
              </a:tr>
              <a:tr h="304992">
                <a:tc>
                  <a:txBody>
                    <a:bodyPr/>
                    <a:lstStyle/>
                    <a:p>
                      <a:pPr marL="69850">
                        <a:lnSpc>
                          <a:spcPct val="100000"/>
                        </a:lnSpc>
                        <a:spcBef>
                          <a:spcPts val="615"/>
                        </a:spcBef>
                      </a:pPr>
                      <a:r>
                        <a:rPr dirty="0" sz="800" spc="-10">
                          <a:latin typeface="PMingLiU"/>
                          <a:cs typeface="PMingLiU"/>
                        </a:rPr>
                        <a:t>清淋方案</a:t>
                      </a:r>
                      <a:endParaRPr sz="800">
                        <a:latin typeface="PMingLiU"/>
                        <a:cs typeface="PMingLiU"/>
                      </a:endParaRPr>
                    </a:p>
                  </a:txBody>
                  <a:tcPr marL="0" marR="0" marB="0" marT="78105">
                    <a:lnR w="6350">
                      <a:solidFill>
                        <a:srgbClr val="000000"/>
                      </a:solidFill>
                      <a:prstDash val="solid"/>
                    </a:lnR>
                    <a:lnB w="6350">
                      <a:solidFill>
                        <a:srgbClr val="000000"/>
                      </a:solidFill>
                      <a:prstDash val="solid"/>
                    </a:lnB>
                  </a:tcPr>
                </a:tc>
                <a:tc>
                  <a:txBody>
                    <a:bodyPr/>
                    <a:lstStyle/>
                    <a:p>
                      <a:pPr marL="69850">
                        <a:lnSpc>
                          <a:spcPct val="100000"/>
                        </a:lnSpc>
                        <a:spcBef>
                          <a:spcPts val="40"/>
                        </a:spcBef>
                      </a:pPr>
                      <a:r>
                        <a:rPr dirty="0" sz="800" spc="35">
                          <a:latin typeface="PMingLiU"/>
                          <a:cs typeface="PMingLiU"/>
                        </a:rPr>
                        <a:t>氟</a:t>
                      </a:r>
                      <a:r>
                        <a:rPr dirty="0" sz="800" spc="60">
                          <a:latin typeface="PMingLiU"/>
                          <a:cs typeface="PMingLiU"/>
                        </a:rPr>
                        <a:t>达拉</a:t>
                      </a:r>
                      <a:r>
                        <a:rPr dirty="0" sz="800" spc="35">
                          <a:latin typeface="PMingLiU"/>
                          <a:cs typeface="PMingLiU"/>
                        </a:rPr>
                        <a:t>宾</a:t>
                      </a:r>
                      <a:r>
                        <a:rPr dirty="0" sz="800" spc="60">
                          <a:latin typeface="Arial"/>
                          <a:cs typeface="Arial"/>
                        </a:rPr>
                        <a:t>+</a:t>
                      </a:r>
                      <a:r>
                        <a:rPr dirty="0" sz="800" spc="60">
                          <a:latin typeface="PMingLiU"/>
                          <a:cs typeface="PMingLiU"/>
                        </a:rPr>
                        <a:t>环磷</a:t>
                      </a:r>
                      <a:endParaRPr sz="800">
                        <a:latin typeface="PMingLiU"/>
                        <a:cs typeface="PMingLiU"/>
                      </a:endParaRPr>
                    </a:p>
                    <a:p>
                      <a:pPr marL="69850">
                        <a:lnSpc>
                          <a:spcPct val="100000"/>
                        </a:lnSpc>
                        <a:spcBef>
                          <a:spcPts val="215"/>
                        </a:spcBef>
                      </a:pPr>
                      <a:r>
                        <a:rPr dirty="0" sz="800" spc="-10">
                          <a:latin typeface="PMingLiU"/>
                          <a:cs typeface="PMingLiU"/>
                        </a:rPr>
                        <a:t>酰胺</a:t>
                      </a:r>
                      <a:endParaRPr sz="800">
                        <a:latin typeface="PMingLiU"/>
                        <a:cs typeface="PMingLiU"/>
                      </a:endParaRPr>
                    </a:p>
                  </a:txBody>
                  <a:tcPr marL="0" marR="0" marB="0" marT="508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9850">
                        <a:lnSpc>
                          <a:spcPct val="100000"/>
                        </a:lnSpc>
                        <a:spcBef>
                          <a:spcPts val="40"/>
                        </a:spcBef>
                      </a:pPr>
                      <a:r>
                        <a:rPr dirty="0" sz="800" spc="35">
                          <a:latin typeface="PMingLiU"/>
                          <a:cs typeface="PMingLiU"/>
                        </a:rPr>
                        <a:t>氟</a:t>
                      </a:r>
                      <a:r>
                        <a:rPr dirty="0" sz="800" spc="60">
                          <a:latin typeface="PMingLiU"/>
                          <a:cs typeface="PMingLiU"/>
                        </a:rPr>
                        <a:t>达</a:t>
                      </a:r>
                      <a:r>
                        <a:rPr dirty="0" sz="800" spc="35">
                          <a:latin typeface="PMingLiU"/>
                          <a:cs typeface="PMingLiU"/>
                        </a:rPr>
                        <a:t>拉</a:t>
                      </a:r>
                      <a:r>
                        <a:rPr dirty="0" sz="800" spc="65">
                          <a:latin typeface="PMingLiU"/>
                          <a:cs typeface="PMingLiU"/>
                        </a:rPr>
                        <a:t>宾</a:t>
                      </a:r>
                      <a:r>
                        <a:rPr dirty="0" sz="800" spc="60">
                          <a:latin typeface="Arial"/>
                          <a:cs typeface="Arial"/>
                        </a:rPr>
                        <a:t>+</a:t>
                      </a:r>
                      <a:r>
                        <a:rPr dirty="0" sz="800" spc="35">
                          <a:latin typeface="PMingLiU"/>
                          <a:cs typeface="PMingLiU"/>
                        </a:rPr>
                        <a:t>环磷</a:t>
                      </a:r>
                      <a:endParaRPr sz="800">
                        <a:latin typeface="PMingLiU"/>
                        <a:cs typeface="PMingLiU"/>
                      </a:endParaRPr>
                    </a:p>
                    <a:p>
                      <a:pPr marL="69850">
                        <a:lnSpc>
                          <a:spcPct val="100000"/>
                        </a:lnSpc>
                        <a:spcBef>
                          <a:spcPts val="215"/>
                        </a:spcBef>
                      </a:pPr>
                      <a:r>
                        <a:rPr dirty="0" sz="800" spc="-10">
                          <a:latin typeface="PMingLiU"/>
                          <a:cs typeface="PMingLiU"/>
                        </a:rPr>
                        <a:t>酰胺</a:t>
                      </a:r>
                      <a:endParaRPr sz="800">
                        <a:latin typeface="PMingLiU"/>
                        <a:cs typeface="PMingLiU"/>
                      </a:endParaRPr>
                    </a:p>
                  </a:txBody>
                  <a:tcPr marL="0" marR="0" marB="0" marT="508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6675">
                        <a:lnSpc>
                          <a:spcPct val="100000"/>
                        </a:lnSpc>
                        <a:spcBef>
                          <a:spcPts val="40"/>
                        </a:spcBef>
                      </a:pPr>
                      <a:r>
                        <a:rPr dirty="0" sz="800" spc="35">
                          <a:latin typeface="PMingLiU"/>
                          <a:cs typeface="PMingLiU"/>
                        </a:rPr>
                        <a:t>氟</a:t>
                      </a:r>
                      <a:r>
                        <a:rPr dirty="0" sz="800" spc="60">
                          <a:latin typeface="PMingLiU"/>
                          <a:cs typeface="PMingLiU"/>
                        </a:rPr>
                        <a:t>达拉</a:t>
                      </a:r>
                      <a:r>
                        <a:rPr dirty="0" sz="800" spc="40">
                          <a:latin typeface="PMingLiU"/>
                          <a:cs typeface="PMingLiU"/>
                        </a:rPr>
                        <a:t>宾</a:t>
                      </a:r>
                      <a:r>
                        <a:rPr dirty="0" sz="800" spc="60">
                          <a:latin typeface="Arial"/>
                          <a:cs typeface="Arial"/>
                        </a:rPr>
                        <a:t>+</a:t>
                      </a:r>
                      <a:r>
                        <a:rPr dirty="0" sz="800" spc="35">
                          <a:latin typeface="PMingLiU"/>
                          <a:cs typeface="PMingLiU"/>
                        </a:rPr>
                        <a:t>环磷</a:t>
                      </a:r>
                      <a:endParaRPr sz="800">
                        <a:latin typeface="PMingLiU"/>
                        <a:cs typeface="PMingLiU"/>
                      </a:endParaRPr>
                    </a:p>
                    <a:p>
                      <a:pPr marL="66675">
                        <a:lnSpc>
                          <a:spcPct val="100000"/>
                        </a:lnSpc>
                        <a:spcBef>
                          <a:spcPts val="215"/>
                        </a:spcBef>
                      </a:pPr>
                      <a:r>
                        <a:rPr dirty="0" sz="800" spc="-10">
                          <a:latin typeface="PMingLiU"/>
                          <a:cs typeface="PMingLiU"/>
                        </a:rPr>
                        <a:t>酰胺</a:t>
                      </a:r>
                      <a:endParaRPr sz="800">
                        <a:latin typeface="PMingLiU"/>
                        <a:cs typeface="PMingLiU"/>
                      </a:endParaRPr>
                    </a:p>
                  </a:txBody>
                  <a:tcPr marL="0" marR="0" marB="0" marT="508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9850">
                        <a:lnSpc>
                          <a:spcPct val="100000"/>
                        </a:lnSpc>
                        <a:spcBef>
                          <a:spcPts val="40"/>
                        </a:spcBef>
                      </a:pPr>
                      <a:r>
                        <a:rPr dirty="0" sz="800" spc="10">
                          <a:latin typeface="PMingLiU"/>
                          <a:cs typeface="PMingLiU"/>
                        </a:rPr>
                        <a:t>氟达拉</a:t>
                      </a:r>
                      <a:r>
                        <a:rPr dirty="0" sz="800" spc="15">
                          <a:latin typeface="PMingLiU"/>
                          <a:cs typeface="PMingLiU"/>
                        </a:rPr>
                        <a:t>宾</a:t>
                      </a:r>
                      <a:r>
                        <a:rPr dirty="0" sz="800" spc="10">
                          <a:latin typeface="Arial"/>
                          <a:cs typeface="Arial"/>
                        </a:rPr>
                        <a:t>+</a:t>
                      </a:r>
                      <a:r>
                        <a:rPr dirty="0" sz="800" spc="10">
                          <a:latin typeface="PMingLiU"/>
                          <a:cs typeface="PMingLiU"/>
                        </a:rPr>
                        <a:t>环磷酰</a:t>
                      </a:r>
                      <a:endParaRPr sz="800">
                        <a:latin typeface="PMingLiU"/>
                        <a:cs typeface="PMingLiU"/>
                      </a:endParaRPr>
                    </a:p>
                    <a:p>
                      <a:pPr marL="69850">
                        <a:lnSpc>
                          <a:spcPct val="100000"/>
                        </a:lnSpc>
                        <a:spcBef>
                          <a:spcPts val="215"/>
                        </a:spcBef>
                      </a:pPr>
                      <a:r>
                        <a:rPr dirty="0" sz="800">
                          <a:latin typeface="PMingLiU"/>
                          <a:cs typeface="PMingLiU"/>
                        </a:rPr>
                        <a:t>胺</a:t>
                      </a:r>
                      <a:endParaRPr sz="800">
                        <a:latin typeface="PMingLiU"/>
                        <a:cs typeface="PMingLiU"/>
                      </a:endParaRPr>
                    </a:p>
                  </a:txBody>
                  <a:tcPr marL="0" marR="0" marB="0" marT="508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7310">
                        <a:lnSpc>
                          <a:spcPct val="100000"/>
                        </a:lnSpc>
                        <a:spcBef>
                          <a:spcPts val="40"/>
                        </a:spcBef>
                      </a:pPr>
                      <a:r>
                        <a:rPr dirty="0" sz="800" spc="130">
                          <a:latin typeface="PMingLiU"/>
                          <a:cs typeface="PMingLiU"/>
                        </a:rPr>
                        <a:t>氟</a:t>
                      </a:r>
                      <a:r>
                        <a:rPr dirty="0" sz="800" spc="155">
                          <a:latin typeface="PMingLiU"/>
                          <a:cs typeface="PMingLiU"/>
                        </a:rPr>
                        <a:t>达拉</a:t>
                      </a:r>
                      <a:r>
                        <a:rPr dirty="0" sz="800" spc="160">
                          <a:latin typeface="PMingLiU"/>
                          <a:cs typeface="PMingLiU"/>
                        </a:rPr>
                        <a:t>宾</a:t>
                      </a:r>
                      <a:r>
                        <a:rPr dirty="0" sz="800" spc="-5">
                          <a:latin typeface="Arial"/>
                          <a:cs typeface="Arial"/>
                        </a:rPr>
                        <a:t>+</a:t>
                      </a:r>
                      <a:r>
                        <a:rPr dirty="0" sz="800" spc="-105">
                          <a:latin typeface="Arial"/>
                          <a:cs typeface="Arial"/>
                        </a:rPr>
                        <a:t> </a:t>
                      </a:r>
                      <a:r>
                        <a:rPr dirty="0" sz="800" spc="-10">
                          <a:latin typeface="PMingLiU"/>
                          <a:cs typeface="PMingLiU"/>
                        </a:rPr>
                        <a:t>环</a:t>
                      </a:r>
                      <a:endParaRPr sz="800">
                        <a:latin typeface="PMingLiU"/>
                        <a:cs typeface="PMingLiU"/>
                      </a:endParaRPr>
                    </a:p>
                    <a:p>
                      <a:pPr marL="67310">
                        <a:lnSpc>
                          <a:spcPct val="100000"/>
                        </a:lnSpc>
                        <a:spcBef>
                          <a:spcPts val="215"/>
                        </a:spcBef>
                      </a:pPr>
                      <a:r>
                        <a:rPr dirty="0" sz="800" spc="-10">
                          <a:latin typeface="PMingLiU"/>
                          <a:cs typeface="PMingLiU"/>
                        </a:rPr>
                        <a:t>磷酰胺</a:t>
                      </a:r>
                      <a:endParaRPr sz="800">
                        <a:latin typeface="PMingLiU"/>
                        <a:cs typeface="PMingLiU"/>
                      </a:endParaRPr>
                    </a:p>
                  </a:txBody>
                  <a:tcPr marL="0" marR="0" marB="0" marT="5080">
                    <a:lnL w="6350">
                      <a:solidFill>
                        <a:srgbClr val="000000"/>
                      </a:solidFill>
                      <a:prstDash val="solid"/>
                    </a:lnL>
                    <a:lnB w="6350">
                      <a:solidFill>
                        <a:srgbClr val="000000"/>
                      </a:solidFill>
                      <a:prstDash val="soli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graphicFrame>
        <p:nvGraphicFramePr>
          <p:cNvPr id="7" name="object 7"/>
          <p:cNvGraphicFramePr>
            <a:graphicFrameLocks noGrp="1"/>
          </p:cNvGraphicFramePr>
          <p:nvPr/>
        </p:nvGraphicFramePr>
        <p:xfrm>
          <a:off x="539800" y="1051813"/>
          <a:ext cx="5037455" cy="2268855"/>
        </p:xfrm>
        <a:graphic>
          <a:graphicData uri="http://schemas.openxmlformats.org/drawingml/2006/table">
            <a:tbl>
              <a:tblPr firstRow="1" bandRow="1">
                <a:tableStyleId>{2D5ABB26-0587-4C30-8999-92F81FD0307C}</a:tableStyleId>
              </a:tblPr>
              <a:tblGrid>
                <a:gridCol w="768350"/>
                <a:gridCol w="847725"/>
                <a:gridCol w="850900"/>
                <a:gridCol w="847725"/>
                <a:gridCol w="920750"/>
                <a:gridCol w="802004"/>
              </a:tblGrid>
              <a:tr h="355273">
                <a:tc>
                  <a:txBody>
                    <a:bodyPr/>
                    <a:lstStyle/>
                    <a:p>
                      <a:pPr marL="69850">
                        <a:lnSpc>
                          <a:spcPct val="100000"/>
                        </a:lnSpc>
                        <a:spcBef>
                          <a:spcPts val="805"/>
                        </a:spcBef>
                      </a:pPr>
                      <a:r>
                        <a:rPr dirty="0" sz="800" spc="-10">
                          <a:latin typeface="PMingLiU"/>
                          <a:cs typeface="PMingLiU"/>
                        </a:rPr>
                        <a:t>最</a:t>
                      </a:r>
                      <a:r>
                        <a:rPr dirty="0" sz="800" spc="180">
                          <a:latin typeface="PMingLiU"/>
                          <a:cs typeface="PMingLiU"/>
                        </a:rPr>
                        <a:t>佳</a:t>
                      </a:r>
                      <a:r>
                        <a:rPr dirty="0" sz="800" spc="-5">
                          <a:latin typeface="Arial"/>
                          <a:cs typeface="Arial"/>
                        </a:rPr>
                        <a:t>ORR</a:t>
                      </a:r>
                      <a:endParaRPr sz="800">
                        <a:latin typeface="Arial"/>
                        <a:cs typeface="Arial"/>
                      </a:endParaRPr>
                    </a:p>
                  </a:txBody>
                  <a:tcPr marL="0" marR="0" marB="0" marT="102235">
                    <a:lnR w="6350">
                      <a:solidFill>
                        <a:srgbClr val="000000"/>
                      </a:solidFill>
                      <a:prstDash val="solid"/>
                    </a:lnR>
                    <a:lnT w="6350">
                      <a:solidFill>
                        <a:srgbClr val="000000"/>
                      </a:solidFill>
                      <a:prstDash val="solid"/>
                    </a:lnT>
                    <a:solidFill>
                      <a:srgbClr val="F1F1F1"/>
                    </a:solidFill>
                  </a:tcPr>
                </a:tc>
                <a:tc>
                  <a:txBody>
                    <a:bodyPr/>
                    <a:lstStyle/>
                    <a:p>
                      <a:pPr marL="69850">
                        <a:lnSpc>
                          <a:spcPts val="915"/>
                        </a:lnSpc>
                      </a:pPr>
                      <a:r>
                        <a:rPr dirty="0" sz="800" spc="-5">
                          <a:latin typeface="Arial"/>
                          <a:cs typeface="Arial"/>
                        </a:rPr>
                        <a:t>92%</a:t>
                      </a:r>
                      <a:endParaRPr sz="800">
                        <a:latin typeface="Arial"/>
                        <a:cs typeface="Arial"/>
                      </a:endParaRPr>
                    </a:p>
                    <a:p>
                      <a:pPr marL="69850">
                        <a:lnSpc>
                          <a:spcPts val="925"/>
                        </a:lnSpc>
                      </a:pPr>
                      <a:r>
                        <a:rPr dirty="0" sz="800" spc="-10">
                          <a:latin typeface="Arial"/>
                          <a:cs typeface="Arial"/>
                        </a:rPr>
                        <a:t>(FL: 94%,</a:t>
                      </a:r>
                      <a:r>
                        <a:rPr dirty="0" sz="800" spc="85">
                          <a:latin typeface="Arial"/>
                          <a:cs typeface="Arial"/>
                        </a:rPr>
                        <a:t> </a:t>
                      </a:r>
                      <a:r>
                        <a:rPr dirty="0" sz="800">
                          <a:latin typeface="Arial"/>
                          <a:cs typeface="Arial"/>
                        </a:rPr>
                        <a:t>MZL:</a:t>
                      </a:r>
                      <a:endParaRPr sz="800">
                        <a:latin typeface="Arial"/>
                        <a:cs typeface="Arial"/>
                      </a:endParaRPr>
                    </a:p>
                    <a:p>
                      <a:pPr marL="69850">
                        <a:lnSpc>
                          <a:spcPts val="855"/>
                        </a:lnSpc>
                      </a:pPr>
                      <a:r>
                        <a:rPr dirty="0" sz="800" spc="-10">
                          <a:latin typeface="Arial"/>
                          <a:cs typeface="Arial"/>
                        </a:rPr>
                        <a:t>85%)</a:t>
                      </a:r>
                      <a:endParaRPr sz="800">
                        <a:latin typeface="Arial"/>
                        <a:cs typeface="Arial"/>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solidFill>
                      <a:srgbClr val="F1F1F1"/>
                    </a:solidFill>
                  </a:tcPr>
                </a:tc>
                <a:tc>
                  <a:txBody>
                    <a:bodyPr/>
                    <a:lstStyle/>
                    <a:p>
                      <a:pPr>
                        <a:lnSpc>
                          <a:spcPct val="100000"/>
                        </a:lnSpc>
                        <a:spcBef>
                          <a:spcPts val="40"/>
                        </a:spcBef>
                      </a:pPr>
                      <a:endParaRPr sz="750">
                        <a:latin typeface="Times New Roman"/>
                        <a:cs typeface="Times New Roman"/>
                      </a:endParaRPr>
                    </a:p>
                    <a:p>
                      <a:pPr marL="69850">
                        <a:lnSpc>
                          <a:spcPct val="100000"/>
                        </a:lnSpc>
                      </a:pPr>
                      <a:r>
                        <a:rPr dirty="0" sz="800" spc="-5">
                          <a:latin typeface="Arial"/>
                          <a:cs typeface="Arial"/>
                        </a:rPr>
                        <a:t>86%</a:t>
                      </a:r>
                      <a:endParaRPr sz="800">
                        <a:latin typeface="Arial"/>
                        <a:cs typeface="Arial"/>
                      </a:endParaRPr>
                    </a:p>
                  </a:txBody>
                  <a:tcPr marL="0" marR="0" marB="0" marT="5080">
                    <a:lnL w="6350">
                      <a:solidFill>
                        <a:srgbClr val="000000"/>
                      </a:solidFill>
                      <a:prstDash val="solid"/>
                    </a:lnL>
                    <a:lnR w="6350">
                      <a:solidFill>
                        <a:srgbClr val="000000"/>
                      </a:solidFill>
                      <a:prstDash val="solid"/>
                    </a:lnR>
                    <a:lnT w="6350">
                      <a:solidFill>
                        <a:srgbClr val="000000"/>
                      </a:solidFill>
                      <a:prstDash val="solid"/>
                    </a:lnT>
                    <a:solidFill>
                      <a:srgbClr val="F1F1F1"/>
                    </a:solidFill>
                  </a:tcPr>
                </a:tc>
                <a:tc>
                  <a:txBody>
                    <a:bodyPr/>
                    <a:lstStyle/>
                    <a:p>
                      <a:pPr>
                        <a:lnSpc>
                          <a:spcPct val="100000"/>
                        </a:lnSpc>
                        <a:spcBef>
                          <a:spcPts val="40"/>
                        </a:spcBef>
                      </a:pPr>
                      <a:endParaRPr sz="750">
                        <a:latin typeface="Times New Roman"/>
                        <a:cs typeface="Times New Roman"/>
                      </a:endParaRPr>
                    </a:p>
                    <a:p>
                      <a:pPr marL="66675">
                        <a:lnSpc>
                          <a:spcPct val="100000"/>
                        </a:lnSpc>
                      </a:pPr>
                      <a:r>
                        <a:rPr dirty="0" sz="800" spc="-5">
                          <a:latin typeface="Arial"/>
                          <a:cs typeface="Arial"/>
                        </a:rPr>
                        <a:t>93%</a:t>
                      </a:r>
                      <a:endParaRPr sz="800">
                        <a:latin typeface="Arial"/>
                        <a:cs typeface="Arial"/>
                      </a:endParaRPr>
                    </a:p>
                  </a:txBody>
                  <a:tcPr marL="0" marR="0" marB="0" marT="5080">
                    <a:lnL w="6350">
                      <a:solidFill>
                        <a:srgbClr val="000000"/>
                      </a:solidFill>
                      <a:prstDash val="solid"/>
                    </a:lnL>
                    <a:lnR w="6350">
                      <a:solidFill>
                        <a:srgbClr val="000000"/>
                      </a:solidFill>
                      <a:prstDash val="solid"/>
                    </a:lnR>
                    <a:lnT w="6350">
                      <a:solidFill>
                        <a:srgbClr val="000000"/>
                      </a:solidFill>
                      <a:prstDash val="solid"/>
                    </a:lnT>
                    <a:solidFill>
                      <a:srgbClr val="F1F1F1"/>
                    </a:solidFill>
                  </a:tcPr>
                </a:tc>
                <a:tc>
                  <a:txBody>
                    <a:bodyPr/>
                    <a:lstStyle/>
                    <a:p>
                      <a:pPr>
                        <a:lnSpc>
                          <a:spcPct val="100000"/>
                        </a:lnSpc>
                        <a:spcBef>
                          <a:spcPts val="40"/>
                        </a:spcBef>
                      </a:pPr>
                      <a:endParaRPr sz="750">
                        <a:latin typeface="Times New Roman"/>
                        <a:cs typeface="Times New Roman"/>
                      </a:endParaRPr>
                    </a:p>
                    <a:p>
                      <a:pPr marL="69850">
                        <a:lnSpc>
                          <a:spcPct val="100000"/>
                        </a:lnSpc>
                      </a:pPr>
                      <a:r>
                        <a:rPr dirty="0" sz="800" spc="-5">
                          <a:latin typeface="Arial"/>
                          <a:cs typeface="Arial"/>
                        </a:rPr>
                        <a:t>81%</a:t>
                      </a:r>
                      <a:endParaRPr sz="800">
                        <a:latin typeface="Arial"/>
                        <a:cs typeface="Arial"/>
                      </a:endParaRPr>
                    </a:p>
                  </a:txBody>
                  <a:tcPr marL="0" marR="0" marB="0" marT="5080">
                    <a:lnL w="6350">
                      <a:solidFill>
                        <a:srgbClr val="000000"/>
                      </a:solidFill>
                      <a:prstDash val="solid"/>
                    </a:lnL>
                    <a:lnR w="6350">
                      <a:solidFill>
                        <a:srgbClr val="000000"/>
                      </a:solidFill>
                      <a:prstDash val="solid"/>
                    </a:lnR>
                    <a:lnT w="6350">
                      <a:solidFill>
                        <a:srgbClr val="000000"/>
                      </a:solidFill>
                      <a:prstDash val="solid"/>
                    </a:lnT>
                    <a:solidFill>
                      <a:srgbClr val="F1F1F1"/>
                    </a:solidFill>
                  </a:tcPr>
                </a:tc>
                <a:tc>
                  <a:txBody>
                    <a:bodyPr/>
                    <a:lstStyle/>
                    <a:p>
                      <a:pPr>
                        <a:lnSpc>
                          <a:spcPct val="100000"/>
                        </a:lnSpc>
                        <a:spcBef>
                          <a:spcPts val="40"/>
                        </a:spcBef>
                      </a:pPr>
                      <a:endParaRPr sz="750">
                        <a:latin typeface="Times New Roman"/>
                        <a:cs typeface="Times New Roman"/>
                      </a:endParaRPr>
                    </a:p>
                    <a:p>
                      <a:pPr marL="67310">
                        <a:lnSpc>
                          <a:spcPct val="100000"/>
                        </a:lnSpc>
                      </a:pPr>
                      <a:r>
                        <a:rPr dirty="0" sz="800" spc="-5">
                          <a:latin typeface="Arial"/>
                          <a:cs typeface="Arial"/>
                        </a:rPr>
                        <a:t>71%</a:t>
                      </a:r>
                      <a:endParaRPr sz="800">
                        <a:latin typeface="Arial"/>
                        <a:cs typeface="Arial"/>
                      </a:endParaRPr>
                    </a:p>
                  </a:txBody>
                  <a:tcPr marL="0" marR="0" marB="0" marT="5080">
                    <a:lnL w="6350">
                      <a:solidFill>
                        <a:srgbClr val="000000"/>
                      </a:solidFill>
                      <a:prstDash val="solid"/>
                    </a:lnL>
                    <a:lnT w="6350">
                      <a:solidFill>
                        <a:srgbClr val="000000"/>
                      </a:solidFill>
                      <a:prstDash val="solid"/>
                    </a:lnT>
                    <a:solidFill>
                      <a:srgbClr val="F1F1F1"/>
                    </a:solidFill>
                  </a:tcPr>
                </a:tc>
              </a:tr>
              <a:tr h="353948">
                <a:tc>
                  <a:txBody>
                    <a:bodyPr/>
                    <a:lstStyle/>
                    <a:p>
                      <a:pPr marL="69850">
                        <a:lnSpc>
                          <a:spcPct val="100000"/>
                        </a:lnSpc>
                        <a:spcBef>
                          <a:spcPts val="770"/>
                        </a:spcBef>
                      </a:pPr>
                      <a:r>
                        <a:rPr dirty="0" sz="800" spc="-10">
                          <a:latin typeface="PMingLiU"/>
                          <a:cs typeface="PMingLiU"/>
                        </a:rPr>
                        <a:t>最</a:t>
                      </a:r>
                      <a:r>
                        <a:rPr dirty="0" sz="800" spc="180">
                          <a:latin typeface="PMingLiU"/>
                          <a:cs typeface="PMingLiU"/>
                        </a:rPr>
                        <a:t>佳</a:t>
                      </a:r>
                      <a:r>
                        <a:rPr dirty="0" sz="800" spc="-10">
                          <a:latin typeface="Arial"/>
                          <a:cs typeface="Arial"/>
                        </a:rPr>
                        <a:t>CR</a:t>
                      </a:r>
                      <a:endParaRPr sz="800">
                        <a:latin typeface="Arial"/>
                        <a:cs typeface="Arial"/>
                      </a:endParaRPr>
                    </a:p>
                  </a:txBody>
                  <a:tcPr marL="0" marR="0" marB="0" marT="97790">
                    <a:lnR w="6350">
                      <a:solidFill>
                        <a:srgbClr val="000000"/>
                      </a:solidFill>
                      <a:prstDash val="solid"/>
                    </a:lnR>
                    <a:solidFill>
                      <a:srgbClr val="F1F1F1"/>
                    </a:solidFill>
                  </a:tcPr>
                </a:tc>
                <a:tc>
                  <a:txBody>
                    <a:bodyPr/>
                    <a:lstStyle/>
                    <a:p>
                      <a:pPr marL="69850">
                        <a:lnSpc>
                          <a:spcPts val="880"/>
                        </a:lnSpc>
                      </a:pPr>
                      <a:r>
                        <a:rPr dirty="0" sz="800" spc="-5">
                          <a:latin typeface="Arial"/>
                          <a:cs typeface="Arial"/>
                        </a:rPr>
                        <a:t>76%</a:t>
                      </a:r>
                      <a:endParaRPr sz="800">
                        <a:latin typeface="Arial"/>
                        <a:cs typeface="Arial"/>
                      </a:endParaRPr>
                    </a:p>
                    <a:p>
                      <a:pPr marL="69850">
                        <a:lnSpc>
                          <a:spcPts val="925"/>
                        </a:lnSpc>
                      </a:pPr>
                      <a:r>
                        <a:rPr dirty="0" sz="800" spc="-10">
                          <a:latin typeface="Arial"/>
                          <a:cs typeface="Arial"/>
                        </a:rPr>
                        <a:t>(FL: 80%,</a:t>
                      </a:r>
                      <a:r>
                        <a:rPr dirty="0" sz="800" spc="95">
                          <a:latin typeface="Arial"/>
                          <a:cs typeface="Arial"/>
                        </a:rPr>
                        <a:t> </a:t>
                      </a:r>
                      <a:r>
                        <a:rPr dirty="0" sz="800">
                          <a:latin typeface="Arial"/>
                          <a:cs typeface="Arial"/>
                        </a:rPr>
                        <a:t>MZL:</a:t>
                      </a:r>
                      <a:endParaRPr sz="800">
                        <a:latin typeface="Arial"/>
                        <a:cs typeface="Arial"/>
                      </a:endParaRPr>
                    </a:p>
                    <a:p>
                      <a:pPr marL="69850">
                        <a:lnSpc>
                          <a:spcPts val="880"/>
                        </a:lnSpc>
                      </a:pPr>
                      <a:r>
                        <a:rPr dirty="0" sz="800" spc="-10">
                          <a:latin typeface="Arial"/>
                          <a:cs typeface="Arial"/>
                        </a:rPr>
                        <a:t>60%)</a:t>
                      </a:r>
                      <a:endParaRPr sz="800">
                        <a:latin typeface="Arial"/>
                        <a:cs typeface="Arial"/>
                      </a:endParaRPr>
                    </a:p>
                  </a:txBody>
                  <a:tcPr marL="0" marR="0" marB="0" marT="0">
                    <a:lnL w="6350">
                      <a:solidFill>
                        <a:srgbClr val="000000"/>
                      </a:solidFill>
                      <a:prstDash val="solid"/>
                    </a:lnL>
                    <a:lnR w="6350">
                      <a:solidFill>
                        <a:srgbClr val="000000"/>
                      </a:solidFill>
                      <a:prstDash val="solid"/>
                    </a:lnR>
                    <a:solidFill>
                      <a:srgbClr val="F1F1F1"/>
                    </a:solidFill>
                  </a:tcPr>
                </a:tc>
                <a:tc>
                  <a:txBody>
                    <a:bodyPr/>
                    <a:lstStyle/>
                    <a:p>
                      <a:pPr>
                        <a:lnSpc>
                          <a:spcPct val="100000"/>
                        </a:lnSpc>
                        <a:spcBef>
                          <a:spcPts val="5"/>
                        </a:spcBef>
                      </a:pPr>
                      <a:endParaRPr sz="750">
                        <a:latin typeface="Times New Roman"/>
                        <a:cs typeface="Times New Roman"/>
                      </a:endParaRPr>
                    </a:p>
                    <a:p>
                      <a:pPr marL="69850">
                        <a:lnSpc>
                          <a:spcPct val="100000"/>
                        </a:lnSpc>
                      </a:pPr>
                      <a:r>
                        <a:rPr dirty="0" sz="800" spc="-5">
                          <a:latin typeface="Arial"/>
                          <a:cs typeface="Arial"/>
                        </a:rPr>
                        <a:t>66%</a:t>
                      </a:r>
                      <a:endParaRPr sz="800">
                        <a:latin typeface="Arial"/>
                        <a:cs typeface="Arial"/>
                      </a:endParaRPr>
                    </a:p>
                  </a:txBody>
                  <a:tcPr marL="0" marR="0" marB="0" marT="635">
                    <a:lnL w="6350">
                      <a:solidFill>
                        <a:srgbClr val="000000"/>
                      </a:solidFill>
                      <a:prstDash val="solid"/>
                    </a:lnL>
                    <a:lnR w="6350">
                      <a:solidFill>
                        <a:srgbClr val="000000"/>
                      </a:solidFill>
                      <a:prstDash val="solid"/>
                    </a:lnR>
                    <a:solidFill>
                      <a:srgbClr val="F1F1F1"/>
                    </a:solidFill>
                  </a:tcPr>
                </a:tc>
                <a:tc>
                  <a:txBody>
                    <a:bodyPr/>
                    <a:lstStyle/>
                    <a:p>
                      <a:pPr>
                        <a:lnSpc>
                          <a:spcPct val="100000"/>
                        </a:lnSpc>
                        <a:spcBef>
                          <a:spcPts val="5"/>
                        </a:spcBef>
                      </a:pPr>
                      <a:endParaRPr sz="750">
                        <a:latin typeface="Times New Roman"/>
                        <a:cs typeface="Times New Roman"/>
                      </a:endParaRPr>
                    </a:p>
                    <a:p>
                      <a:pPr marL="66675">
                        <a:lnSpc>
                          <a:spcPct val="100000"/>
                        </a:lnSpc>
                      </a:pPr>
                      <a:r>
                        <a:rPr dirty="0" sz="800" spc="-5">
                          <a:latin typeface="Arial"/>
                          <a:cs typeface="Arial"/>
                        </a:rPr>
                        <a:t>67%</a:t>
                      </a:r>
                      <a:endParaRPr sz="800">
                        <a:latin typeface="Arial"/>
                        <a:cs typeface="Arial"/>
                      </a:endParaRPr>
                    </a:p>
                  </a:txBody>
                  <a:tcPr marL="0" marR="0" marB="0" marT="635">
                    <a:lnL w="6350">
                      <a:solidFill>
                        <a:srgbClr val="000000"/>
                      </a:solidFill>
                      <a:prstDash val="solid"/>
                    </a:lnL>
                    <a:lnR w="6350">
                      <a:solidFill>
                        <a:srgbClr val="000000"/>
                      </a:solidFill>
                      <a:prstDash val="solid"/>
                    </a:lnR>
                    <a:solidFill>
                      <a:srgbClr val="F1F1F1"/>
                    </a:solidFill>
                  </a:tcPr>
                </a:tc>
                <a:tc>
                  <a:txBody>
                    <a:bodyPr/>
                    <a:lstStyle/>
                    <a:p>
                      <a:pPr>
                        <a:lnSpc>
                          <a:spcPct val="100000"/>
                        </a:lnSpc>
                        <a:spcBef>
                          <a:spcPts val="5"/>
                        </a:spcBef>
                      </a:pPr>
                      <a:endParaRPr sz="750">
                        <a:latin typeface="Times New Roman"/>
                        <a:cs typeface="Times New Roman"/>
                      </a:endParaRPr>
                    </a:p>
                    <a:p>
                      <a:pPr marL="69850">
                        <a:lnSpc>
                          <a:spcPct val="100000"/>
                        </a:lnSpc>
                      </a:pPr>
                      <a:r>
                        <a:rPr dirty="0" sz="800" spc="-5">
                          <a:latin typeface="Arial"/>
                          <a:cs typeface="Arial"/>
                        </a:rPr>
                        <a:t>61%</a:t>
                      </a:r>
                      <a:endParaRPr sz="800">
                        <a:latin typeface="Arial"/>
                        <a:cs typeface="Arial"/>
                      </a:endParaRPr>
                    </a:p>
                  </a:txBody>
                  <a:tcPr marL="0" marR="0" marB="0" marT="635">
                    <a:lnL w="6350">
                      <a:solidFill>
                        <a:srgbClr val="000000"/>
                      </a:solidFill>
                      <a:prstDash val="solid"/>
                    </a:lnL>
                    <a:lnR w="6350">
                      <a:solidFill>
                        <a:srgbClr val="000000"/>
                      </a:solidFill>
                      <a:prstDash val="solid"/>
                    </a:lnR>
                    <a:solidFill>
                      <a:srgbClr val="F1F1F1"/>
                    </a:solidFill>
                  </a:tcPr>
                </a:tc>
                <a:tc>
                  <a:txBody>
                    <a:bodyPr/>
                    <a:lstStyle/>
                    <a:p>
                      <a:pPr>
                        <a:lnSpc>
                          <a:spcPct val="100000"/>
                        </a:lnSpc>
                        <a:spcBef>
                          <a:spcPts val="5"/>
                        </a:spcBef>
                      </a:pPr>
                      <a:endParaRPr sz="750">
                        <a:latin typeface="Times New Roman"/>
                        <a:cs typeface="Times New Roman"/>
                      </a:endParaRPr>
                    </a:p>
                    <a:p>
                      <a:pPr marL="67310">
                        <a:lnSpc>
                          <a:spcPct val="100000"/>
                        </a:lnSpc>
                      </a:pPr>
                      <a:r>
                        <a:rPr dirty="0" sz="800" spc="-5">
                          <a:latin typeface="Arial"/>
                          <a:cs typeface="Arial"/>
                        </a:rPr>
                        <a:t>56%</a:t>
                      </a:r>
                      <a:endParaRPr sz="800">
                        <a:latin typeface="Arial"/>
                        <a:cs typeface="Arial"/>
                      </a:endParaRPr>
                    </a:p>
                  </a:txBody>
                  <a:tcPr marL="0" marR="0" marB="0" marT="635">
                    <a:lnL w="6350">
                      <a:solidFill>
                        <a:srgbClr val="000000"/>
                      </a:solidFill>
                      <a:prstDash val="solid"/>
                    </a:lnL>
                    <a:solidFill>
                      <a:srgbClr val="F1F1F1"/>
                    </a:solidFill>
                  </a:tcPr>
                </a:tc>
              </a:tr>
              <a:tr h="126492">
                <a:tc>
                  <a:txBody>
                    <a:bodyPr/>
                    <a:lstStyle/>
                    <a:p>
                      <a:pPr marL="69850">
                        <a:lnSpc>
                          <a:spcPts val="894"/>
                        </a:lnSpc>
                      </a:pPr>
                      <a:r>
                        <a:rPr dirty="0" sz="800" spc="-10">
                          <a:latin typeface="Arial"/>
                          <a:cs typeface="Arial"/>
                        </a:rPr>
                        <a:t>mDOR</a:t>
                      </a:r>
                      <a:endParaRPr sz="800">
                        <a:latin typeface="Arial"/>
                        <a:cs typeface="Arial"/>
                      </a:endParaRPr>
                    </a:p>
                  </a:txBody>
                  <a:tcPr marL="0" marR="0" marB="0" marT="0">
                    <a:lnR w="6350">
                      <a:solidFill>
                        <a:srgbClr val="000000"/>
                      </a:solidFill>
                      <a:prstDash val="solid"/>
                    </a:lnR>
                    <a:solidFill>
                      <a:srgbClr val="F1F1F1"/>
                    </a:solidFill>
                  </a:tcPr>
                </a:tc>
                <a:tc>
                  <a:txBody>
                    <a:bodyPr/>
                    <a:lstStyle/>
                    <a:p>
                      <a:pPr marL="69850">
                        <a:lnSpc>
                          <a:spcPts val="894"/>
                        </a:lnSpc>
                      </a:pPr>
                      <a:r>
                        <a:rPr dirty="0" sz="800" spc="-10">
                          <a:latin typeface="Arial"/>
                          <a:cs typeface="Arial"/>
                        </a:rPr>
                        <a:t>NR</a:t>
                      </a:r>
                      <a:endParaRPr sz="800">
                        <a:latin typeface="Arial"/>
                        <a:cs typeface="Arial"/>
                      </a:endParaRPr>
                    </a:p>
                  </a:txBody>
                  <a:tcPr marL="0" marR="0" marB="0" marT="0">
                    <a:lnL w="6350">
                      <a:solidFill>
                        <a:srgbClr val="000000"/>
                      </a:solidFill>
                      <a:prstDash val="solid"/>
                    </a:lnL>
                    <a:lnR w="6350">
                      <a:solidFill>
                        <a:srgbClr val="000000"/>
                      </a:solidFill>
                      <a:prstDash val="solid"/>
                    </a:lnR>
                    <a:solidFill>
                      <a:srgbClr val="F1F1F1"/>
                    </a:solidFill>
                  </a:tcPr>
                </a:tc>
                <a:tc>
                  <a:txBody>
                    <a:bodyPr/>
                    <a:lstStyle/>
                    <a:p>
                      <a:pPr marL="69850">
                        <a:lnSpc>
                          <a:spcPts val="894"/>
                        </a:lnSpc>
                      </a:pPr>
                      <a:r>
                        <a:rPr dirty="0" sz="800" spc="-10">
                          <a:latin typeface="Arial"/>
                          <a:cs typeface="Arial"/>
                        </a:rPr>
                        <a:t>NR</a:t>
                      </a:r>
                      <a:endParaRPr sz="800">
                        <a:latin typeface="Arial"/>
                        <a:cs typeface="Arial"/>
                      </a:endParaRPr>
                    </a:p>
                  </a:txBody>
                  <a:tcPr marL="0" marR="0" marB="0" marT="0">
                    <a:lnL w="6350">
                      <a:solidFill>
                        <a:srgbClr val="000000"/>
                      </a:solidFill>
                      <a:prstDash val="solid"/>
                    </a:lnL>
                    <a:lnR w="6350">
                      <a:solidFill>
                        <a:srgbClr val="000000"/>
                      </a:solidFill>
                      <a:prstDash val="solid"/>
                    </a:lnR>
                    <a:solidFill>
                      <a:srgbClr val="F1F1F1"/>
                    </a:solidFill>
                  </a:tcPr>
                </a:tc>
                <a:tc>
                  <a:txBody>
                    <a:bodyPr/>
                    <a:lstStyle/>
                    <a:p>
                      <a:pPr marL="66675">
                        <a:lnSpc>
                          <a:spcPts val="894"/>
                        </a:lnSpc>
                      </a:pPr>
                      <a:r>
                        <a:rPr dirty="0" sz="800" spc="-10">
                          <a:latin typeface="Arial"/>
                          <a:cs typeface="Arial"/>
                        </a:rPr>
                        <a:t>NR</a:t>
                      </a:r>
                      <a:endParaRPr sz="800">
                        <a:latin typeface="Arial"/>
                        <a:cs typeface="Arial"/>
                      </a:endParaRPr>
                    </a:p>
                  </a:txBody>
                  <a:tcPr marL="0" marR="0" marB="0" marT="0">
                    <a:lnL w="6350">
                      <a:solidFill>
                        <a:srgbClr val="000000"/>
                      </a:solidFill>
                      <a:prstDash val="solid"/>
                    </a:lnL>
                    <a:lnR w="6350">
                      <a:solidFill>
                        <a:srgbClr val="000000"/>
                      </a:solidFill>
                      <a:prstDash val="solid"/>
                    </a:lnR>
                    <a:solidFill>
                      <a:srgbClr val="F1F1F1"/>
                    </a:solidFill>
                  </a:tcPr>
                </a:tc>
                <a:tc>
                  <a:txBody>
                    <a:bodyPr/>
                    <a:lstStyle/>
                    <a:p>
                      <a:pPr marL="69850">
                        <a:lnSpc>
                          <a:spcPts val="894"/>
                        </a:lnSpc>
                      </a:pPr>
                      <a:r>
                        <a:rPr dirty="0" sz="800" spc="-10">
                          <a:latin typeface="Arial"/>
                          <a:cs typeface="Arial"/>
                        </a:rPr>
                        <a:t>NR</a:t>
                      </a:r>
                      <a:endParaRPr sz="800">
                        <a:latin typeface="Arial"/>
                        <a:cs typeface="Arial"/>
                      </a:endParaRPr>
                    </a:p>
                  </a:txBody>
                  <a:tcPr marL="0" marR="0" marB="0" marT="0">
                    <a:lnL w="6350">
                      <a:solidFill>
                        <a:srgbClr val="000000"/>
                      </a:solidFill>
                      <a:prstDash val="solid"/>
                    </a:lnL>
                    <a:lnR w="6350">
                      <a:solidFill>
                        <a:srgbClr val="000000"/>
                      </a:solidFill>
                      <a:prstDash val="solid"/>
                    </a:lnR>
                    <a:solidFill>
                      <a:srgbClr val="F1F1F1"/>
                    </a:solidFill>
                  </a:tcPr>
                </a:tc>
                <a:tc>
                  <a:txBody>
                    <a:bodyPr/>
                    <a:lstStyle/>
                    <a:p>
                      <a:pPr marL="67310">
                        <a:lnSpc>
                          <a:spcPts val="894"/>
                        </a:lnSpc>
                      </a:pPr>
                      <a:r>
                        <a:rPr dirty="0" sz="800" spc="-5">
                          <a:latin typeface="Arial"/>
                          <a:cs typeface="Arial"/>
                        </a:rPr>
                        <a:t>12.8m</a:t>
                      </a:r>
                      <a:endParaRPr sz="800">
                        <a:latin typeface="Arial"/>
                        <a:cs typeface="Arial"/>
                      </a:endParaRPr>
                    </a:p>
                  </a:txBody>
                  <a:tcPr marL="0" marR="0" marB="0" marT="0">
                    <a:lnL w="6350">
                      <a:solidFill>
                        <a:srgbClr val="000000"/>
                      </a:solidFill>
                      <a:prstDash val="solid"/>
                    </a:lnL>
                    <a:solidFill>
                      <a:srgbClr val="F1F1F1"/>
                    </a:solidFill>
                  </a:tcPr>
                </a:tc>
              </a:tr>
              <a:tr h="125480">
                <a:tc>
                  <a:txBody>
                    <a:bodyPr/>
                    <a:lstStyle/>
                    <a:p>
                      <a:pPr marL="69850">
                        <a:lnSpc>
                          <a:spcPts val="890"/>
                        </a:lnSpc>
                      </a:pPr>
                      <a:r>
                        <a:rPr dirty="0" sz="800" spc="-5">
                          <a:latin typeface="Arial"/>
                          <a:cs typeface="Arial"/>
                        </a:rPr>
                        <a:t>DOR</a:t>
                      </a:r>
                      <a:endParaRPr sz="800">
                        <a:latin typeface="Arial"/>
                        <a:cs typeface="Arial"/>
                      </a:endParaRPr>
                    </a:p>
                  </a:txBody>
                  <a:tcPr marL="0" marR="0" marB="0" marT="0">
                    <a:lnR w="6350">
                      <a:solidFill>
                        <a:srgbClr val="000000"/>
                      </a:solidFill>
                      <a:prstDash val="solid"/>
                    </a:lnR>
                    <a:solidFill>
                      <a:srgbClr val="F1F1F1"/>
                    </a:solidFill>
                  </a:tcPr>
                </a:tc>
                <a:tc>
                  <a:txBody>
                    <a:bodyPr/>
                    <a:lstStyle/>
                    <a:p>
                      <a:pPr marL="69850">
                        <a:lnSpc>
                          <a:spcPts val="890"/>
                        </a:lnSpc>
                      </a:pPr>
                      <a:r>
                        <a:rPr dirty="0" sz="800" spc="-5">
                          <a:latin typeface="Arial"/>
                          <a:cs typeface="Arial"/>
                        </a:rPr>
                        <a:t>71.7% </a:t>
                      </a:r>
                      <a:r>
                        <a:rPr dirty="0" sz="800" spc="-10">
                          <a:latin typeface="Arial"/>
                          <a:cs typeface="Arial"/>
                        </a:rPr>
                        <a:t>at</a:t>
                      </a:r>
                      <a:r>
                        <a:rPr dirty="0" sz="800" spc="-20">
                          <a:latin typeface="Arial"/>
                          <a:cs typeface="Arial"/>
                        </a:rPr>
                        <a:t> </a:t>
                      </a:r>
                      <a:r>
                        <a:rPr dirty="0" sz="800">
                          <a:latin typeface="Arial"/>
                          <a:cs typeface="Arial"/>
                        </a:rPr>
                        <a:t>12m</a:t>
                      </a:r>
                      <a:endParaRPr sz="800">
                        <a:latin typeface="Arial"/>
                        <a:cs typeface="Arial"/>
                      </a:endParaRPr>
                    </a:p>
                  </a:txBody>
                  <a:tcPr marL="0" marR="0" marB="0" marT="0">
                    <a:lnL w="6350">
                      <a:solidFill>
                        <a:srgbClr val="000000"/>
                      </a:solidFill>
                      <a:prstDash val="solid"/>
                    </a:lnL>
                    <a:lnR w="6350">
                      <a:solidFill>
                        <a:srgbClr val="000000"/>
                      </a:solidFill>
                      <a:prstDash val="solid"/>
                    </a:lnR>
                    <a:solidFill>
                      <a:srgbClr val="F1F1F1"/>
                    </a:solidFill>
                  </a:tcPr>
                </a:tc>
                <a:tc>
                  <a:txBody>
                    <a:bodyPr/>
                    <a:lstStyle/>
                    <a:p>
                      <a:pPr marL="69850">
                        <a:lnSpc>
                          <a:spcPts val="890"/>
                        </a:lnSpc>
                      </a:pPr>
                      <a:r>
                        <a:rPr dirty="0" sz="800" spc="-5">
                          <a:latin typeface="Arial"/>
                          <a:cs typeface="Arial"/>
                        </a:rPr>
                        <a:t>94% </a:t>
                      </a:r>
                      <a:r>
                        <a:rPr dirty="0" sz="800" spc="-10">
                          <a:latin typeface="Arial"/>
                          <a:cs typeface="Arial"/>
                        </a:rPr>
                        <a:t>at</a:t>
                      </a:r>
                      <a:r>
                        <a:rPr dirty="0" sz="800" spc="5">
                          <a:latin typeface="Arial"/>
                          <a:cs typeface="Arial"/>
                        </a:rPr>
                        <a:t> </a:t>
                      </a:r>
                      <a:r>
                        <a:rPr dirty="0" sz="800" spc="-15">
                          <a:latin typeface="Arial"/>
                          <a:cs typeface="Arial"/>
                        </a:rPr>
                        <a:t>6m</a:t>
                      </a:r>
                      <a:endParaRPr sz="800">
                        <a:latin typeface="Arial"/>
                        <a:cs typeface="Arial"/>
                      </a:endParaRPr>
                    </a:p>
                  </a:txBody>
                  <a:tcPr marL="0" marR="0" marB="0" marT="0">
                    <a:lnL w="6350">
                      <a:solidFill>
                        <a:srgbClr val="000000"/>
                      </a:solidFill>
                      <a:prstDash val="solid"/>
                    </a:lnL>
                    <a:lnR w="6350">
                      <a:solidFill>
                        <a:srgbClr val="000000"/>
                      </a:solidFill>
                      <a:prstDash val="solid"/>
                    </a:lnR>
                    <a:solidFill>
                      <a:srgbClr val="F1F1F1"/>
                    </a:solidFill>
                  </a:tcPr>
                </a:tc>
                <a:tc>
                  <a:txBody>
                    <a:bodyPr/>
                    <a:lstStyle/>
                    <a:p>
                      <a:pPr marL="66675">
                        <a:lnSpc>
                          <a:spcPts val="890"/>
                        </a:lnSpc>
                      </a:pPr>
                      <a:r>
                        <a:rPr dirty="0" sz="800" spc="-5">
                          <a:latin typeface="Arial"/>
                          <a:cs typeface="Arial"/>
                        </a:rPr>
                        <a:t>57% </a:t>
                      </a:r>
                      <a:r>
                        <a:rPr dirty="0" sz="800" spc="-10">
                          <a:latin typeface="Arial"/>
                          <a:cs typeface="Arial"/>
                        </a:rPr>
                        <a:t>at</a:t>
                      </a:r>
                      <a:r>
                        <a:rPr dirty="0" sz="800">
                          <a:latin typeface="Arial"/>
                          <a:cs typeface="Arial"/>
                        </a:rPr>
                        <a:t> </a:t>
                      </a:r>
                      <a:r>
                        <a:rPr dirty="0" sz="800" spc="-5">
                          <a:latin typeface="Arial"/>
                          <a:cs typeface="Arial"/>
                        </a:rPr>
                        <a:t>12m</a:t>
                      </a:r>
                      <a:endParaRPr sz="800">
                        <a:latin typeface="Arial"/>
                        <a:cs typeface="Arial"/>
                      </a:endParaRPr>
                    </a:p>
                  </a:txBody>
                  <a:tcPr marL="0" marR="0" marB="0" marT="0">
                    <a:lnL w="6350">
                      <a:solidFill>
                        <a:srgbClr val="000000"/>
                      </a:solidFill>
                      <a:prstDash val="solid"/>
                    </a:lnL>
                    <a:lnR w="6350">
                      <a:solidFill>
                        <a:srgbClr val="000000"/>
                      </a:solidFill>
                      <a:prstDash val="solid"/>
                    </a:lnR>
                    <a:solidFill>
                      <a:srgbClr val="F1F1F1"/>
                    </a:solidFill>
                  </a:tcPr>
                </a:tc>
                <a:tc>
                  <a:txBody>
                    <a:bodyPr/>
                    <a:lstStyle/>
                    <a:p>
                      <a:pPr marL="69850">
                        <a:lnSpc>
                          <a:spcPts val="890"/>
                        </a:lnSpc>
                      </a:pPr>
                      <a:r>
                        <a:rPr dirty="0" sz="800" spc="-5">
                          <a:latin typeface="Arial"/>
                          <a:cs typeface="Arial"/>
                        </a:rPr>
                        <a:t>59% </a:t>
                      </a:r>
                      <a:r>
                        <a:rPr dirty="0" sz="800" spc="-10">
                          <a:latin typeface="Arial"/>
                          <a:cs typeface="Arial"/>
                        </a:rPr>
                        <a:t>at</a:t>
                      </a:r>
                      <a:r>
                        <a:rPr dirty="0" sz="800" spc="5">
                          <a:latin typeface="Arial"/>
                          <a:cs typeface="Arial"/>
                        </a:rPr>
                        <a:t> </a:t>
                      </a:r>
                      <a:r>
                        <a:rPr dirty="0" sz="800" spc="-5">
                          <a:latin typeface="Arial"/>
                          <a:cs typeface="Arial"/>
                        </a:rPr>
                        <a:t>12m</a:t>
                      </a:r>
                      <a:endParaRPr sz="800">
                        <a:latin typeface="Arial"/>
                        <a:cs typeface="Arial"/>
                      </a:endParaRPr>
                    </a:p>
                  </a:txBody>
                  <a:tcPr marL="0" marR="0" marB="0" marT="0">
                    <a:lnL w="6350">
                      <a:solidFill>
                        <a:srgbClr val="000000"/>
                      </a:solidFill>
                      <a:prstDash val="solid"/>
                    </a:lnL>
                    <a:lnR w="6350">
                      <a:solidFill>
                        <a:srgbClr val="000000"/>
                      </a:solidFill>
                      <a:prstDash val="solid"/>
                    </a:lnR>
                    <a:solidFill>
                      <a:srgbClr val="F1F1F1"/>
                    </a:solidFill>
                  </a:tcPr>
                </a:tc>
                <a:tc>
                  <a:txBody>
                    <a:bodyPr/>
                    <a:lstStyle/>
                    <a:p>
                      <a:pPr marL="67310">
                        <a:lnSpc>
                          <a:spcPts val="890"/>
                        </a:lnSpc>
                      </a:pPr>
                      <a:r>
                        <a:rPr dirty="0" sz="800" spc="-5">
                          <a:latin typeface="Arial"/>
                          <a:cs typeface="Arial"/>
                        </a:rPr>
                        <a:t>75% </a:t>
                      </a:r>
                      <a:r>
                        <a:rPr dirty="0" sz="800" spc="-10">
                          <a:latin typeface="Arial"/>
                          <a:cs typeface="Arial"/>
                        </a:rPr>
                        <a:t>at</a:t>
                      </a:r>
                      <a:r>
                        <a:rPr dirty="0" sz="800">
                          <a:latin typeface="Arial"/>
                          <a:cs typeface="Arial"/>
                        </a:rPr>
                        <a:t> </a:t>
                      </a:r>
                      <a:r>
                        <a:rPr dirty="0" sz="800" spc="-15">
                          <a:latin typeface="Arial"/>
                          <a:cs typeface="Arial"/>
                        </a:rPr>
                        <a:t>6m</a:t>
                      </a:r>
                      <a:endParaRPr sz="800">
                        <a:latin typeface="Arial"/>
                        <a:cs typeface="Arial"/>
                      </a:endParaRPr>
                    </a:p>
                  </a:txBody>
                  <a:tcPr marL="0" marR="0" marB="0" marT="0">
                    <a:lnL w="6350">
                      <a:solidFill>
                        <a:srgbClr val="000000"/>
                      </a:solidFill>
                      <a:prstDash val="solid"/>
                    </a:lnL>
                    <a:solidFill>
                      <a:srgbClr val="F1F1F1"/>
                    </a:solidFill>
                  </a:tcPr>
                </a:tc>
              </a:tr>
              <a:tr h="147928">
                <a:tc>
                  <a:txBody>
                    <a:bodyPr/>
                    <a:lstStyle/>
                    <a:p>
                      <a:pPr marL="69850">
                        <a:lnSpc>
                          <a:spcPct val="100000"/>
                        </a:lnSpc>
                        <a:spcBef>
                          <a:spcPts val="80"/>
                        </a:spcBef>
                      </a:pPr>
                      <a:r>
                        <a:rPr dirty="0" sz="800" spc="-10">
                          <a:latin typeface="Arial"/>
                          <a:cs typeface="Arial"/>
                        </a:rPr>
                        <a:t>mPFS</a:t>
                      </a:r>
                      <a:endParaRPr sz="800">
                        <a:latin typeface="Arial"/>
                        <a:cs typeface="Arial"/>
                      </a:endParaRPr>
                    </a:p>
                  </a:txBody>
                  <a:tcPr marL="0" marR="0" marB="0" marT="10160">
                    <a:lnR w="6350">
                      <a:solidFill>
                        <a:srgbClr val="000000"/>
                      </a:solidFill>
                      <a:prstDash val="solid"/>
                    </a:lnR>
                    <a:solidFill>
                      <a:srgbClr val="F1F1F1"/>
                    </a:solidFill>
                  </a:tcPr>
                </a:tc>
                <a:tc>
                  <a:txBody>
                    <a:bodyPr/>
                    <a:lstStyle/>
                    <a:p>
                      <a:pPr marL="69850">
                        <a:lnSpc>
                          <a:spcPct val="100000"/>
                        </a:lnSpc>
                        <a:spcBef>
                          <a:spcPts val="10"/>
                        </a:spcBef>
                      </a:pPr>
                      <a:r>
                        <a:rPr dirty="0" sz="800" spc="-10">
                          <a:latin typeface="PMingLiU"/>
                          <a:cs typeface="PMingLiU"/>
                        </a:rPr>
                        <a:t>未达到</a:t>
                      </a:r>
                      <a:endParaRPr sz="800">
                        <a:latin typeface="PMingLiU"/>
                        <a:cs typeface="PMingLiU"/>
                      </a:endParaRPr>
                    </a:p>
                  </a:txBody>
                  <a:tcPr marL="0" marR="0" marB="0" marT="1270">
                    <a:lnL w="6350">
                      <a:solidFill>
                        <a:srgbClr val="000000"/>
                      </a:solidFill>
                      <a:prstDash val="solid"/>
                    </a:lnL>
                    <a:lnR w="6350">
                      <a:solidFill>
                        <a:srgbClr val="000000"/>
                      </a:solidFill>
                      <a:prstDash val="solid"/>
                    </a:lnR>
                    <a:solidFill>
                      <a:srgbClr val="F1F1F1"/>
                    </a:solidFill>
                  </a:tcPr>
                </a:tc>
                <a:tc>
                  <a:txBody>
                    <a:bodyPr/>
                    <a:lstStyle/>
                    <a:p>
                      <a:pPr marL="69850">
                        <a:lnSpc>
                          <a:spcPct val="100000"/>
                        </a:lnSpc>
                        <a:spcBef>
                          <a:spcPts val="80"/>
                        </a:spcBef>
                      </a:pPr>
                      <a:r>
                        <a:rPr dirty="0" sz="800" spc="-10">
                          <a:latin typeface="Arial"/>
                          <a:cs typeface="Arial"/>
                        </a:rPr>
                        <a:t>NR</a:t>
                      </a:r>
                      <a:endParaRPr sz="800">
                        <a:latin typeface="Arial"/>
                        <a:cs typeface="Arial"/>
                      </a:endParaRPr>
                    </a:p>
                  </a:txBody>
                  <a:tcPr marL="0" marR="0" marB="0" marT="10160">
                    <a:lnL w="6350">
                      <a:solidFill>
                        <a:srgbClr val="000000"/>
                      </a:solidFill>
                      <a:prstDash val="solid"/>
                    </a:lnL>
                    <a:lnR w="6350">
                      <a:solidFill>
                        <a:srgbClr val="000000"/>
                      </a:solidFill>
                      <a:prstDash val="solid"/>
                    </a:lnR>
                    <a:solidFill>
                      <a:srgbClr val="F1F1F1"/>
                    </a:solidFill>
                  </a:tcPr>
                </a:tc>
                <a:tc>
                  <a:txBody>
                    <a:bodyPr/>
                    <a:lstStyle/>
                    <a:p>
                      <a:pPr marL="66675">
                        <a:lnSpc>
                          <a:spcPct val="100000"/>
                        </a:lnSpc>
                        <a:spcBef>
                          <a:spcPts val="80"/>
                        </a:spcBef>
                      </a:pPr>
                      <a:r>
                        <a:rPr dirty="0" sz="800" spc="-10">
                          <a:latin typeface="Arial"/>
                          <a:cs typeface="Arial"/>
                        </a:rPr>
                        <a:t>NR</a:t>
                      </a:r>
                      <a:endParaRPr sz="800">
                        <a:latin typeface="Arial"/>
                        <a:cs typeface="Arial"/>
                      </a:endParaRPr>
                    </a:p>
                  </a:txBody>
                  <a:tcPr marL="0" marR="0" marB="0" marT="10160">
                    <a:lnL w="6350">
                      <a:solidFill>
                        <a:srgbClr val="000000"/>
                      </a:solidFill>
                      <a:prstDash val="solid"/>
                    </a:lnL>
                    <a:lnR w="6350">
                      <a:solidFill>
                        <a:srgbClr val="000000"/>
                      </a:solidFill>
                      <a:prstDash val="solid"/>
                    </a:lnR>
                    <a:solidFill>
                      <a:srgbClr val="F1F1F1"/>
                    </a:solidFill>
                  </a:tcPr>
                </a:tc>
                <a:tc>
                  <a:txBody>
                    <a:bodyPr/>
                    <a:lstStyle/>
                    <a:p>
                      <a:pPr marL="69850">
                        <a:lnSpc>
                          <a:spcPct val="100000"/>
                        </a:lnSpc>
                        <a:spcBef>
                          <a:spcPts val="80"/>
                        </a:spcBef>
                      </a:pPr>
                      <a:r>
                        <a:rPr dirty="0" sz="800" spc="-5">
                          <a:latin typeface="Arial"/>
                          <a:cs typeface="Arial"/>
                        </a:rPr>
                        <a:t>12m</a:t>
                      </a:r>
                      <a:endParaRPr sz="800">
                        <a:latin typeface="Arial"/>
                        <a:cs typeface="Arial"/>
                      </a:endParaRPr>
                    </a:p>
                  </a:txBody>
                  <a:tcPr marL="0" marR="0" marB="0" marT="10160">
                    <a:lnL w="6350">
                      <a:solidFill>
                        <a:srgbClr val="000000"/>
                      </a:solidFill>
                      <a:prstDash val="solid"/>
                    </a:lnL>
                    <a:lnR w="6350">
                      <a:solidFill>
                        <a:srgbClr val="000000"/>
                      </a:solidFill>
                      <a:prstDash val="solid"/>
                    </a:lnR>
                    <a:solidFill>
                      <a:srgbClr val="F1F1F1"/>
                    </a:solidFill>
                  </a:tcPr>
                </a:tc>
                <a:tc>
                  <a:txBody>
                    <a:bodyPr/>
                    <a:lstStyle/>
                    <a:p>
                      <a:pPr marL="67310">
                        <a:lnSpc>
                          <a:spcPct val="100000"/>
                        </a:lnSpc>
                        <a:spcBef>
                          <a:spcPts val="80"/>
                        </a:spcBef>
                      </a:pPr>
                      <a:r>
                        <a:rPr dirty="0" sz="800" spc="-5">
                          <a:latin typeface="Arial"/>
                          <a:cs typeface="Arial"/>
                        </a:rPr>
                        <a:t>11.6m</a:t>
                      </a:r>
                      <a:endParaRPr sz="800">
                        <a:latin typeface="Arial"/>
                        <a:cs typeface="Arial"/>
                      </a:endParaRPr>
                    </a:p>
                  </a:txBody>
                  <a:tcPr marL="0" marR="0" marB="0" marT="10160">
                    <a:lnL w="6350">
                      <a:solidFill>
                        <a:srgbClr val="000000"/>
                      </a:solidFill>
                      <a:prstDash val="solid"/>
                    </a:lnL>
                    <a:solidFill>
                      <a:srgbClr val="F1F1F1"/>
                    </a:solidFill>
                  </a:tcPr>
                </a:tc>
              </a:tr>
              <a:tr h="129439">
                <a:tc>
                  <a:txBody>
                    <a:bodyPr/>
                    <a:lstStyle/>
                    <a:p>
                      <a:pPr marL="69850">
                        <a:lnSpc>
                          <a:spcPts val="894"/>
                        </a:lnSpc>
                        <a:spcBef>
                          <a:spcPts val="20"/>
                        </a:spcBef>
                      </a:pPr>
                      <a:r>
                        <a:rPr dirty="0" sz="800" spc="-10">
                          <a:latin typeface="Arial"/>
                          <a:cs typeface="Arial"/>
                        </a:rPr>
                        <a:t>PFS</a:t>
                      </a:r>
                      <a:endParaRPr sz="800">
                        <a:latin typeface="Arial"/>
                        <a:cs typeface="Arial"/>
                      </a:endParaRPr>
                    </a:p>
                  </a:txBody>
                  <a:tcPr marL="0" marR="0" marB="0" marT="2540">
                    <a:lnR w="6350">
                      <a:solidFill>
                        <a:srgbClr val="000000"/>
                      </a:solidFill>
                      <a:prstDash val="solid"/>
                    </a:lnR>
                    <a:solidFill>
                      <a:srgbClr val="F1F1F1"/>
                    </a:solidFill>
                  </a:tcPr>
                </a:tc>
                <a:tc>
                  <a:txBody>
                    <a:bodyPr/>
                    <a:lstStyle/>
                    <a:p>
                      <a:pPr marL="69850">
                        <a:lnSpc>
                          <a:spcPts val="894"/>
                        </a:lnSpc>
                        <a:spcBef>
                          <a:spcPts val="20"/>
                        </a:spcBef>
                      </a:pPr>
                      <a:r>
                        <a:rPr dirty="0" sz="800" spc="-5">
                          <a:latin typeface="Arial"/>
                          <a:cs typeface="Arial"/>
                        </a:rPr>
                        <a:t>73.7% </a:t>
                      </a:r>
                      <a:r>
                        <a:rPr dirty="0" sz="800" spc="-10">
                          <a:latin typeface="Arial"/>
                          <a:cs typeface="Arial"/>
                        </a:rPr>
                        <a:t>at</a:t>
                      </a:r>
                      <a:r>
                        <a:rPr dirty="0" sz="800" spc="-20">
                          <a:latin typeface="Arial"/>
                          <a:cs typeface="Arial"/>
                        </a:rPr>
                        <a:t> </a:t>
                      </a:r>
                      <a:r>
                        <a:rPr dirty="0" sz="800">
                          <a:latin typeface="Arial"/>
                          <a:cs typeface="Arial"/>
                        </a:rPr>
                        <a:t>12m</a:t>
                      </a:r>
                      <a:endParaRPr sz="800">
                        <a:latin typeface="Arial"/>
                        <a:cs typeface="Arial"/>
                      </a:endParaRPr>
                    </a:p>
                  </a:txBody>
                  <a:tcPr marL="0" marR="0" marB="0" marT="2540">
                    <a:lnL w="6350">
                      <a:solidFill>
                        <a:srgbClr val="000000"/>
                      </a:solidFill>
                      <a:prstDash val="solid"/>
                    </a:lnL>
                    <a:lnR w="6350">
                      <a:solidFill>
                        <a:srgbClr val="000000"/>
                      </a:solidFill>
                      <a:prstDash val="solid"/>
                    </a:lnR>
                    <a:solidFill>
                      <a:srgbClr val="F1F1F1"/>
                    </a:solidFill>
                  </a:tcPr>
                </a:tc>
                <a:tc>
                  <a:txBody>
                    <a:bodyPr/>
                    <a:lstStyle/>
                    <a:p>
                      <a:pPr marL="69850">
                        <a:lnSpc>
                          <a:spcPts val="894"/>
                        </a:lnSpc>
                        <a:spcBef>
                          <a:spcPts val="20"/>
                        </a:spcBef>
                      </a:pPr>
                      <a:r>
                        <a:rPr dirty="0" sz="800" spc="-5">
                          <a:latin typeface="Arial"/>
                          <a:cs typeface="Arial"/>
                        </a:rPr>
                        <a:t>76% </a:t>
                      </a:r>
                      <a:r>
                        <a:rPr dirty="0" sz="800" spc="-10">
                          <a:latin typeface="Arial"/>
                          <a:cs typeface="Arial"/>
                        </a:rPr>
                        <a:t>at</a:t>
                      </a:r>
                      <a:r>
                        <a:rPr dirty="0" sz="800" spc="5">
                          <a:latin typeface="Arial"/>
                          <a:cs typeface="Arial"/>
                        </a:rPr>
                        <a:t> </a:t>
                      </a:r>
                      <a:r>
                        <a:rPr dirty="0" sz="800" spc="-15">
                          <a:latin typeface="Arial"/>
                          <a:cs typeface="Arial"/>
                        </a:rPr>
                        <a:t>6m</a:t>
                      </a:r>
                      <a:endParaRPr sz="800">
                        <a:latin typeface="Arial"/>
                        <a:cs typeface="Arial"/>
                      </a:endParaRPr>
                    </a:p>
                  </a:txBody>
                  <a:tcPr marL="0" marR="0" marB="0" marT="2540">
                    <a:lnL w="6350">
                      <a:solidFill>
                        <a:srgbClr val="000000"/>
                      </a:solidFill>
                      <a:prstDash val="solid"/>
                    </a:lnL>
                    <a:lnR w="6350">
                      <a:solidFill>
                        <a:srgbClr val="000000"/>
                      </a:solidFill>
                      <a:prstDash val="solid"/>
                    </a:lnR>
                    <a:solidFill>
                      <a:srgbClr val="F1F1F1"/>
                    </a:solidFill>
                  </a:tcPr>
                </a:tc>
                <a:tc>
                  <a:txBody>
                    <a:bodyPr/>
                    <a:lstStyle/>
                    <a:p>
                      <a:pPr marL="66675">
                        <a:lnSpc>
                          <a:spcPts val="894"/>
                        </a:lnSpc>
                        <a:spcBef>
                          <a:spcPts val="20"/>
                        </a:spcBef>
                      </a:pPr>
                      <a:r>
                        <a:rPr dirty="0" sz="800" spc="-5">
                          <a:latin typeface="Arial"/>
                          <a:cs typeface="Arial"/>
                        </a:rPr>
                        <a:t>61% </a:t>
                      </a:r>
                      <a:r>
                        <a:rPr dirty="0" sz="800" spc="-10">
                          <a:latin typeface="Arial"/>
                          <a:cs typeface="Arial"/>
                        </a:rPr>
                        <a:t>at</a:t>
                      </a:r>
                      <a:r>
                        <a:rPr dirty="0" sz="800">
                          <a:latin typeface="Arial"/>
                          <a:cs typeface="Arial"/>
                        </a:rPr>
                        <a:t> </a:t>
                      </a:r>
                      <a:r>
                        <a:rPr dirty="0" sz="800" spc="-5">
                          <a:latin typeface="Arial"/>
                          <a:cs typeface="Arial"/>
                        </a:rPr>
                        <a:t>12m</a:t>
                      </a:r>
                      <a:endParaRPr sz="800">
                        <a:latin typeface="Arial"/>
                        <a:cs typeface="Arial"/>
                      </a:endParaRPr>
                    </a:p>
                  </a:txBody>
                  <a:tcPr marL="0" marR="0" marB="0" marT="2540">
                    <a:lnL w="6350">
                      <a:solidFill>
                        <a:srgbClr val="000000"/>
                      </a:solidFill>
                      <a:prstDash val="solid"/>
                    </a:lnL>
                    <a:lnR w="6350">
                      <a:solidFill>
                        <a:srgbClr val="000000"/>
                      </a:solidFill>
                      <a:prstDash val="solid"/>
                    </a:lnR>
                    <a:solidFill>
                      <a:srgbClr val="F1F1F1"/>
                    </a:solidFill>
                  </a:tcPr>
                </a:tc>
                <a:tc>
                  <a:txBody>
                    <a:bodyPr/>
                    <a:lstStyle/>
                    <a:p>
                      <a:pPr marL="69850">
                        <a:lnSpc>
                          <a:spcPts val="894"/>
                        </a:lnSpc>
                        <a:spcBef>
                          <a:spcPts val="20"/>
                        </a:spcBef>
                      </a:pPr>
                      <a:r>
                        <a:rPr dirty="0" sz="800" spc="-5">
                          <a:latin typeface="Arial"/>
                          <a:cs typeface="Arial"/>
                        </a:rPr>
                        <a:t>50% </a:t>
                      </a:r>
                      <a:r>
                        <a:rPr dirty="0" sz="800" spc="-10">
                          <a:latin typeface="Arial"/>
                          <a:cs typeface="Arial"/>
                        </a:rPr>
                        <a:t>at</a:t>
                      </a:r>
                      <a:r>
                        <a:rPr dirty="0" sz="800" spc="5">
                          <a:latin typeface="Arial"/>
                          <a:cs typeface="Arial"/>
                        </a:rPr>
                        <a:t> </a:t>
                      </a:r>
                      <a:r>
                        <a:rPr dirty="0" sz="800" spc="-5">
                          <a:latin typeface="Arial"/>
                          <a:cs typeface="Arial"/>
                        </a:rPr>
                        <a:t>12m</a:t>
                      </a:r>
                      <a:endParaRPr sz="800">
                        <a:latin typeface="Arial"/>
                        <a:cs typeface="Arial"/>
                      </a:endParaRPr>
                    </a:p>
                  </a:txBody>
                  <a:tcPr marL="0" marR="0" marB="0" marT="2540">
                    <a:lnL w="6350">
                      <a:solidFill>
                        <a:srgbClr val="000000"/>
                      </a:solidFill>
                      <a:prstDash val="solid"/>
                    </a:lnL>
                    <a:lnR w="6350">
                      <a:solidFill>
                        <a:srgbClr val="000000"/>
                      </a:solidFill>
                      <a:prstDash val="solid"/>
                    </a:lnR>
                    <a:solidFill>
                      <a:srgbClr val="F1F1F1"/>
                    </a:solidFill>
                  </a:tcPr>
                </a:tc>
                <a:tc>
                  <a:txBody>
                    <a:bodyPr/>
                    <a:lstStyle/>
                    <a:p>
                      <a:pPr marL="67310">
                        <a:lnSpc>
                          <a:spcPts val="894"/>
                        </a:lnSpc>
                        <a:spcBef>
                          <a:spcPts val="20"/>
                        </a:spcBef>
                      </a:pPr>
                      <a:r>
                        <a:rPr dirty="0" sz="800" spc="-5">
                          <a:latin typeface="Arial"/>
                          <a:cs typeface="Arial"/>
                        </a:rPr>
                        <a:t>58% </a:t>
                      </a:r>
                      <a:r>
                        <a:rPr dirty="0" sz="800" spc="-10">
                          <a:latin typeface="Arial"/>
                          <a:cs typeface="Arial"/>
                        </a:rPr>
                        <a:t>at</a:t>
                      </a:r>
                      <a:r>
                        <a:rPr dirty="0" sz="800">
                          <a:latin typeface="Arial"/>
                          <a:cs typeface="Arial"/>
                        </a:rPr>
                        <a:t> </a:t>
                      </a:r>
                      <a:r>
                        <a:rPr dirty="0" sz="800" spc="-15">
                          <a:latin typeface="Arial"/>
                          <a:cs typeface="Arial"/>
                        </a:rPr>
                        <a:t>6m</a:t>
                      </a:r>
                      <a:endParaRPr sz="800">
                        <a:latin typeface="Arial"/>
                        <a:cs typeface="Arial"/>
                      </a:endParaRPr>
                    </a:p>
                  </a:txBody>
                  <a:tcPr marL="0" marR="0" marB="0" marT="2540">
                    <a:lnL w="6350">
                      <a:solidFill>
                        <a:srgbClr val="000000"/>
                      </a:solidFill>
                      <a:prstDash val="solid"/>
                    </a:lnL>
                    <a:solidFill>
                      <a:srgbClr val="F1F1F1"/>
                    </a:solidFill>
                  </a:tcPr>
                </a:tc>
              </a:tr>
              <a:tr h="147928">
                <a:tc>
                  <a:txBody>
                    <a:bodyPr/>
                    <a:lstStyle/>
                    <a:p>
                      <a:pPr marL="69850">
                        <a:lnSpc>
                          <a:spcPct val="100000"/>
                        </a:lnSpc>
                        <a:spcBef>
                          <a:spcPts val="80"/>
                        </a:spcBef>
                      </a:pPr>
                      <a:r>
                        <a:rPr dirty="0" sz="800" spc="-10">
                          <a:latin typeface="Arial"/>
                          <a:cs typeface="Arial"/>
                        </a:rPr>
                        <a:t>mOS</a:t>
                      </a:r>
                      <a:endParaRPr sz="800">
                        <a:latin typeface="Arial"/>
                        <a:cs typeface="Arial"/>
                      </a:endParaRPr>
                    </a:p>
                  </a:txBody>
                  <a:tcPr marL="0" marR="0" marB="0" marT="10160">
                    <a:lnR w="6350">
                      <a:solidFill>
                        <a:srgbClr val="000000"/>
                      </a:solidFill>
                      <a:prstDash val="solid"/>
                    </a:lnR>
                    <a:solidFill>
                      <a:srgbClr val="F1F1F1"/>
                    </a:solidFill>
                  </a:tcPr>
                </a:tc>
                <a:tc>
                  <a:txBody>
                    <a:bodyPr/>
                    <a:lstStyle/>
                    <a:p>
                      <a:pPr marL="69850">
                        <a:lnSpc>
                          <a:spcPct val="100000"/>
                        </a:lnSpc>
                        <a:spcBef>
                          <a:spcPts val="10"/>
                        </a:spcBef>
                      </a:pPr>
                      <a:r>
                        <a:rPr dirty="0" sz="800" spc="-10">
                          <a:latin typeface="PMingLiU"/>
                          <a:cs typeface="PMingLiU"/>
                        </a:rPr>
                        <a:t>未达到</a:t>
                      </a:r>
                      <a:endParaRPr sz="800">
                        <a:latin typeface="PMingLiU"/>
                        <a:cs typeface="PMingLiU"/>
                      </a:endParaRPr>
                    </a:p>
                  </a:txBody>
                  <a:tcPr marL="0" marR="0" marB="0" marT="1270">
                    <a:lnL w="6350">
                      <a:solidFill>
                        <a:srgbClr val="000000"/>
                      </a:solidFill>
                      <a:prstDash val="solid"/>
                    </a:lnL>
                    <a:lnR w="6350">
                      <a:solidFill>
                        <a:srgbClr val="000000"/>
                      </a:solidFill>
                      <a:prstDash val="solid"/>
                    </a:lnR>
                    <a:solidFill>
                      <a:srgbClr val="F1F1F1"/>
                    </a:solidFill>
                  </a:tcPr>
                </a:tc>
                <a:tc>
                  <a:txBody>
                    <a:bodyPr/>
                    <a:lstStyle/>
                    <a:p>
                      <a:pPr marL="69850">
                        <a:lnSpc>
                          <a:spcPct val="100000"/>
                        </a:lnSpc>
                        <a:spcBef>
                          <a:spcPts val="80"/>
                        </a:spcBef>
                      </a:pPr>
                      <a:r>
                        <a:rPr dirty="0" sz="800" spc="-10">
                          <a:latin typeface="Arial"/>
                          <a:cs typeface="Arial"/>
                        </a:rPr>
                        <a:t>NR</a:t>
                      </a:r>
                      <a:endParaRPr sz="800">
                        <a:latin typeface="Arial"/>
                        <a:cs typeface="Arial"/>
                      </a:endParaRPr>
                    </a:p>
                  </a:txBody>
                  <a:tcPr marL="0" marR="0" marB="0" marT="10160">
                    <a:lnL w="6350">
                      <a:solidFill>
                        <a:srgbClr val="000000"/>
                      </a:solidFill>
                      <a:prstDash val="solid"/>
                    </a:lnL>
                    <a:lnR w="6350">
                      <a:solidFill>
                        <a:srgbClr val="000000"/>
                      </a:solidFill>
                      <a:prstDash val="solid"/>
                    </a:lnR>
                    <a:solidFill>
                      <a:srgbClr val="F1F1F1"/>
                    </a:solidFill>
                  </a:tcPr>
                </a:tc>
                <a:tc>
                  <a:txBody>
                    <a:bodyPr/>
                    <a:lstStyle/>
                    <a:p>
                      <a:pPr marL="66675">
                        <a:lnSpc>
                          <a:spcPct val="100000"/>
                        </a:lnSpc>
                        <a:spcBef>
                          <a:spcPts val="80"/>
                        </a:spcBef>
                      </a:pPr>
                      <a:r>
                        <a:rPr dirty="0" sz="800" spc="-10">
                          <a:latin typeface="Arial"/>
                          <a:cs typeface="Arial"/>
                        </a:rPr>
                        <a:t>NR</a:t>
                      </a:r>
                      <a:endParaRPr sz="800">
                        <a:latin typeface="Arial"/>
                        <a:cs typeface="Arial"/>
                      </a:endParaRPr>
                    </a:p>
                  </a:txBody>
                  <a:tcPr marL="0" marR="0" marB="0" marT="10160">
                    <a:lnL w="6350">
                      <a:solidFill>
                        <a:srgbClr val="000000"/>
                      </a:solidFill>
                      <a:prstDash val="solid"/>
                    </a:lnL>
                    <a:lnR w="6350">
                      <a:solidFill>
                        <a:srgbClr val="000000"/>
                      </a:solidFill>
                      <a:prstDash val="solid"/>
                    </a:lnR>
                    <a:solidFill>
                      <a:srgbClr val="F1F1F1"/>
                    </a:solidFill>
                  </a:tcPr>
                </a:tc>
                <a:tc>
                  <a:txBody>
                    <a:bodyPr/>
                    <a:lstStyle/>
                    <a:p>
                      <a:pPr marL="69850">
                        <a:lnSpc>
                          <a:spcPct val="100000"/>
                        </a:lnSpc>
                        <a:spcBef>
                          <a:spcPts val="80"/>
                        </a:spcBef>
                      </a:pPr>
                      <a:r>
                        <a:rPr dirty="0" sz="800" spc="-5">
                          <a:latin typeface="Arial"/>
                          <a:cs typeface="Arial"/>
                        </a:rPr>
                        <a:t>19.1m</a:t>
                      </a:r>
                      <a:endParaRPr sz="800">
                        <a:latin typeface="Arial"/>
                        <a:cs typeface="Arial"/>
                      </a:endParaRPr>
                    </a:p>
                  </a:txBody>
                  <a:tcPr marL="0" marR="0" marB="0" marT="10160">
                    <a:lnL w="6350">
                      <a:solidFill>
                        <a:srgbClr val="000000"/>
                      </a:solidFill>
                      <a:prstDash val="solid"/>
                    </a:lnL>
                    <a:lnR w="6350">
                      <a:solidFill>
                        <a:srgbClr val="000000"/>
                      </a:solidFill>
                      <a:prstDash val="solid"/>
                    </a:lnR>
                    <a:solidFill>
                      <a:srgbClr val="F1F1F1"/>
                    </a:solidFill>
                  </a:tcPr>
                </a:tc>
                <a:tc>
                  <a:txBody>
                    <a:bodyPr/>
                    <a:lstStyle/>
                    <a:p>
                      <a:pPr marL="67310">
                        <a:lnSpc>
                          <a:spcPct val="100000"/>
                        </a:lnSpc>
                        <a:spcBef>
                          <a:spcPts val="80"/>
                        </a:spcBef>
                      </a:pPr>
                      <a:r>
                        <a:rPr dirty="0" sz="800" spc="-5">
                          <a:latin typeface="Arial"/>
                          <a:cs typeface="Arial"/>
                        </a:rPr>
                        <a:t>18.2m</a:t>
                      </a:r>
                      <a:endParaRPr sz="800">
                        <a:latin typeface="Arial"/>
                        <a:cs typeface="Arial"/>
                      </a:endParaRPr>
                    </a:p>
                  </a:txBody>
                  <a:tcPr marL="0" marR="0" marB="0" marT="10160">
                    <a:lnL w="6350">
                      <a:solidFill>
                        <a:srgbClr val="000000"/>
                      </a:solidFill>
                      <a:prstDash val="solid"/>
                    </a:lnL>
                    <a:solidFill>
                      <a:srgbClr val="F1F1F1"/>
                    </a:solidFill>
                  </a:tcPr>
                </a:tc>
              </a:tr>
              <a:tr h="135096">
                <a:tc>
                  <a:txBody>
                    <a:bodyPr/>
                    <a:lstStyle/>
                    <a:p>
                      <a:pPr marL="69850">
                        <a:lnSpc>
                          <a:spcPts val="940"/>
                        </a:lnSpc>
                        <a:spcBef>
                          <a:spcPts val="20"/>
                        </a:spcBef>
                      </a:pPr>
                      <a:r>
                        <a:rPr dirty="0" sz="800" spc="-5">
                          <a:latin typeface="Arial"/>
                          <a:cs typeface="Arial"/>
                        </a:rPr>
                        <a:t>OS</a:t>
                      </a:r>
                      <a:endParaRPr sz="800">
                        <a:latin typeface="Arial"/>
                        <a:cs typeface="Arial"/>
                      </a:endParaRPr>
                    </a:p>
                  </a:txBody>
                  <a:tcPr marL="0" marR="0" marB="0" marT="2540">
                    <a:lnR w="6350">
                      <a:solidFill>
                        <a:srgbClr val="000000"/>
                      </a:solidFill>
                      <a:prstDash val="solid"/>
                    </a:lnR>
                    <a:lnB w="6350">
                      <a:solidFill>
                        <a:srgbClr val="000000"/>
                      </a:solidFill>
                      <a:prstDash val="solid"/>
                    </a:lnB>
                    <a:solidFill>
                      <a:srgbClr val="F1F1F1"/>
                    </a:solidFill>
                  </a:tcPr>
                </a:tc>
                <a:tc>
                  <a:txBody>
                    <a:bodyPr/>
                    <a:lstStyle/>
                    <a:p>
                      <a:pPr marL="69850">
                        <a:lnSpc>
                          <a:spcPts val="940"/>
                        </a:lnSpc>
                        <a:spcBef>
                          <a:spcPts val="20"/>
                        </a:spcBef>
                      </a:pPr>
                      <a:r>
                        <a:rPr dirty="0" sz="800" spc="-5">
                          <a:latin typeface="Arial"/>
                          <a:cs typeface="Arial"/>
                        </a:rPr>
                        <a:t>92.9% </a:t>
                      </a:r>
                      <a:r>
                        <a:rPr dirty="0" sz="800" spc="-10">
                          <a:latin typeface="Arial"/>
                          <a:cs typeface="Arial"/>
                        </a:rPr>
                        <a:t>at</a:t>
                      </a:r>
                      <a:r>
                        <a:rPr dirty="0" sz="800" spc="-20">
                          <a:latin typeface="Arial"/>
                          <a:cs typeface="Arial"/>
                        </a:rPr>
                        <a:t> </a:t>
                      </a:r>
                      <a:r>
                        <a:rPr dirty="0" sz="800">
                          <a:latin typeface="Arial"/>
                          <a:cs typeface="Arial"/>
                        </a:rPr>
                        <a:t>12m</a:t>
                      </a:r>
                      <a:endParaRPr sz="800">
                        <a:latin typeface="Arial"/>
                        <a:cs typeface="Arial"/>
                      </a:endParaRPr>
                    </a:p>
                  </a:txBody>
                  <a:tcPr marL="0" marR="0" marB="0" marT="2540">
                    <a:lnL w="6350">
                      <a:solidFill>
                        <a:srgbClr val="000000"/>
                      </a:solidFill>
                      <a:prstDash val="solid"/>
                    </a:lnL>
                    <a:lnR w="6350">
                      <a:solidFill>
                        <a:srgbClr val="000000"/>
                      </a:solidFill>
                      <a:prstDash val="solid"/>
                    </a:lnR>
                    <a:lnB w="6350">
                      <a:solidFill>
                        <a:srgbClr val="000000"/>
                      </a:solidFill>
                      <a:prstDash val="solid"/>
                    </a:lnB>
                    <a:solidFill>
                      <a:srgbClr val="F1F1F1"/>
                    </a:solidFill>
                  </a:tcPr>
                </a:tc>
                <a:tc>
                  <a:txBody>
                    <a:bodyPr/>
                    <a:lstStyle/>
                    <a:p>
                      <a:pPr marL="69850">
                        <a:lnSpc>
                          <a:spcPts val="940"/>
                        </a:lnSpc>
                        <a:spcBef>
                          <a:spcPts val="20"/>
                        </a:spcBef>
                      </a:pPr>
                      <a:r>
                        <a:rPr dirty="0" sz="800" spc="-10">
                          <a:latin typeface="Arial"/>
                          <a:cs typeface="Arial"/>
                        </a:rPr>
                        <a:t>N/A</a:t>
                      </a:r>
                      <a:endParaRPr sz="800">
                        <a:latin typeface="Arial"/>
                        <a:cs typeface="Arial"/>
                      </a:endParaRPr>
                    </a:p>
                  </a:txBody>
                  <a:tcPr marL="0" marR="0" marB="0" marT="2540">
                    <a:lnL w="6350">
                      <a:solidFill>
                        <a:srgbClr val="000000"/>
                      </a:solidFill>
                      <a:prstDash val="solid"/>
                    </a:lnL>
                    <a:lnR w="6350">
                      <a:solidFill>
                        <a:srgbClr val="000000"/>
                      </a:solidFill>
                      <a:prstDash val="solid"/>
                    </a:lnR>
                    <a:lnB w="6350">
                      <a:solidFill>
                        <a:srgbClr val="000000"/>
                      </a:solidFill>
                      <a:prstDash val="solid"/>
                    </a:lnB>
                    <a:solidFill>
                      <a:srgbClr val="F1F1F1"/>
                    </a:solidFill>
                  </a:tcPr>
                </a:tc>
                <a:tc>
                  <a:txBody>
                    <a:bodyPr/>
                    <a:lstStyle/>
                    <a:p>
                      <a:pPr marL="66675">
                        <a:lnSpc>
                          <a:spcPts val="940"/>
                        </a:lnSpc>
                        <a:spcBef>
                          <a:spcPts val="20"/>
                        </a:spcBef>
                      </a:pPr>
                      <a:r>
                        <a:rPr dirty="0" sz="800" spc="-5">
                          <a:latin typeface="Arial"/>
                          <a:cs typeface="Arial"/>
                        </a:rPr>
                        <a:t>83% </a:t>
                      </a:r>
                      <a:r>
                        <a:rPr dirty="0" sz="800" spc="-10">
                          <a:latin typeface="Arial"/>
                          <a:cs typeface="Arial"/>
                        </a:rPr>
                        <a:t>at</a:t>
                      </a:r>
                      <a:r>
                        <a:rPr dirty="0" sz="800">
                          <a:latin typeface="Arial"/>
                          <a:cs typeface="Arial"/>
                        </a:rPr>
                        <a:t> </a:t>
                      </a:r>
                      <a:r>
                        <a:rPr dirty="0" sz="800" spc="-5">
                          <a:latin typeface="Arial"/>
                          <a:cs typeface="Arial"/>
                        </a:rPr>
                        <a:t>12m</a:t>
                      </a:r>
                      <a:endParaRPr sz="800">
                        <a:latin typeface="Arial"/>
                        <a:cs typeface="Arial"/>
                      </a:endParaRPr>
                    </a:p>
                  </a:txBody>
                  <a:tcPr marL="0" marR="0" marB="0" marT="2540">
                    <a:lnL w="6350">
                      <a:solidFill>
                        <a:srgbClr val="000000"/>
                      </a:solidFill>
                      <a:prstDash val="solid"/>
                    </a:lnL>
                    <a:lnR w="6350">
                      <a:solidFill>
                        <a:srgbClr val="000000"/>
                      </a:solidFill>
                      <a:prstDash val="solid"/>
                    </a:lnR>
                    <a:lnB w="6350">
                      <a:solidFill>
                        <a:srgbClr val="000000"/>
                      </a:solidFill>
                      <a:prstDash val="solid"/>
                    </a:lnB>
                    <a:solidFill>
                      <a:srgbClr val="F1F1F1"/>
                    </a:solidFill>
                  </a:tcPr>
                </a:tc>
                <a:tc>
                  <a:txBody>
                    <a:bodyPr/>
                    <a:lstStyle/>
                    <a:p>
                      <a:pPr marL="69850">
                        <a:lnSpc>
                          <a:spcPts val="940"/>
                        </a:lnSpc>
                        <a:spcBef>
                          <a:spcPts val="20"/>
                        </a:spcBef>
                      </a:pPr>
                      <a:r>
                        <a:rPr dirty="0" sz="800" spc="-5">
                          <a:latin typeface="Arial"/>
                          <a:cs typeface="Arial"/>
                        </a:rPr>
                        <a:t>76% </a:t>
                      </a:r>
                      <a:r>
                        <a:rPr dirty="0" sz="800" spc="-10">
                          <a:latin typeface="Arial"/>
                          <a:cs typeface="Arial"/>
                        </a:rPr>
                        <a:t>at</a:t>
                      </a:r>
                      <a:r>
                        <a:rPr dirty="0" sz="800" spc="5">
                          <a:latin typeface="Arial"/>
                          <a:cs typeface="Arial"/>
                        </a:rPr>
                        <a:t> </a:t>
                      </a:r>
                      <a:r>
                        <a:rPr dirty="0" sz="800" spc="-5">
                          <a:latin typeface="Arial"/>
                          <a:cs typeface="Arial"/>
                        </a:rPr>
                        <a:t>12m</a:t>
                      </a:r>
                      <a:endParaRPr sz="800">
                        <a:latin typeface="Arial"/>
                        <a:cs typeface="Arial"/>
                      </a:endParaRPr>
                    </a:p>
                  </a:txBody>
                  <a:tcPr marL="0" marR="0" marB="0" marT="2540">
                    <a:lnL w="6350">
                      <a:solidFill>
                        <a:srgbClr val="000000"/>
                      </a:solidFill>
                      <a:prstDash val="solid"/>
                    </a:lnL>
                    <a:lnR w="6350">
                      <a:solidFill>
                        <a:srgbClr val="000000"/>
                      </a:solidFill>
                      <a:prstDash val="solid"/>
                    </a:lnR>
                    <a:lnB w="6350">
                      <a:solidFill>
                        <a:srgbClr val="000000"/>
                      </a:solidFill>
                      <a:prstDash val="solid"/>
                    </a:lnB>
                    <a:solidFill>
                      <a:srgbClr val="F1F1F1"/>
                    </a:solidFill>
                  </a:tcPr>
                </a:tc>
                <a:tc>
                  <a:txBody>
                    <a:bodyPr/>
                    <a:lstStyle/>
                    <a:p>
                      <a:pPr marL="67310">
                        <a:lnSpc>
                          <a:spcPts val="940"/>
                        </a:lnSpc>
                        <a:spcBef>
                          <a:spcPts val="20"/>
                        </a:spcBef>
                      </a:pPr>
                      <a:r>
                        <a:rPr dirty="0" sz="800" spc="-5">
                          <a:latin typeface="Arial"/>
                          <a:cs typeface="Arial"/>
                        </a:rPr>
                        <a:t>71% </a:t>
                      </a:r>
                      <a:r>
                        <a:rPr dirty="0" sz="800" spc="-10">
                          <a:latin typeface="Arial"/>
                          <a:cs typeface="Arial"/>
                        </a:rPr>
                        <a:t>at</a:t>
                      </a:r>
                      <a:r>
                        <a:rPr dirty="0" sz="800" spc="-5">
                          <a:latin typeface="Arial"/>
                          <a:cs typeface="Arial"/>
                        </a:rPr>
                        <a:t> 12m</a:t>
                      </a:r>
                      <a:endParaRPr sz="800">
                        <a:latin typeface="Arial"/>
                        <a:cs typeface="Arial"/>
                      </a:endParaRPr>
                    </a:p>
                  </a:txBody>
                  <a:tcPr marL="0" marR="0" marB="0" marT="2540">
                    <a:lnL w="6350">
                      <a:solidFill>
                        <a:srgbClr val="000000"/>
                      </a:solidFill>
                      <a:prstDash val="solid"/>
                    </a:lnL>
                    <a:lnB w="6350">
                      <a:solidFill>
                        <a:srgbClr val="000000"/>
                      </a:solidFill>
                      <a:prstDash val="solid"/>
                    </a:lnB>
                    <a:solidFill>
                      <a:srgbClr val="F1F1F1"/>
                    </a:solidFill>
                  </a:tcPr>
                </a:tc>
              </a:tr>
              <a:tr h="144562">
                <a:tc>
                  <a:txBody>
                    <a:bodyPr/>
                    <a:lstStyle/>
                    <a:p>
                      <a:pPr marL="69850">
                        <a:lnSpc>
                          <a:spcPct val="100000"/>
                        </a:lnSpc>
                        <a:spcBef>
                          <a:spcPts val="15"/>
                        </a:spcBef>
                      </a:pPr>
                      <a:r>
                        <a:rPr dirty="0" sz="800" spc="-5">
                          <a:latin typeface="Arial"/>
                          <a:cs typeface="Arial"/>
                        </a:rPr>
                        <a:t>1~2</a:t>
                      </a:r>
                      <a:r>
                        <a:rPr dirty="0" sz="800" spc="-50">
                          <a:latin typeface="Arial"/>
                          <a:cs typeface="Arial"/>
                        </a:rPr>
                        <a:t> </a:t>
                      </a:r>
                      <a:r>
                        <a:rPr dirty="0" sz="800" spc="180">
                          <a:latin typeface="PMingLiU"/>
                          <a:cs typeface="PMingLiU"/>
                        </a:rPr>
                        <a:t>级</a:t>
                      </a:r>
                      <a:r>
                        <a:rPr dirty="0" sz="800" spc="-10">
                          <a:latin typeface="Arial"/>
                          <a:cs typeface="Arial"/>
                        </a:rPr>
                        <a:t>CRS</a:t>
                      </a:r>
                      <a:endParaRPr sz="800">
                        <a:latin typeface="Arial"/>
                        <a:cs typeface="Arial"/>
                      </a:endParaRPr>
                    </a:p>
                  </a:txBody>
                  <a:tcPr marL="0" marR="0" marB="0" marT="1905">
                    <a:lnR w="6350">
                      <a:solidFill>
                        <a:srgbClr val="000000"/>
                      </a:solidFill>
                      <a:prstDash val="solid"/>
                    </a:lnR>
                    <a:lnT w="6350">
                      <a:solidFill>
                        <a:srgbClr val="000000"/>
                      </a:solidFill>
                      <a:prstDash val="solid"/>
                    </a:lnT>
                  </a:tcPr>
                </a:tc>
                <a:tc>
                  <a:txBody>
                    <a:bodyPr/>
                    <a:lstStyle/>
                    <a:p>
                      <a:pPr marL="69850">
                        <a:lnSpc>
                          <a:spcPts val="950"/>
                        </a:lnSpc>
                        <a:spcBef>
                          <a:spcPts val="85"/>
                        </a:spcBef>
                      </a:pPr>
                      <a:r>
                        <a:rPr dirty="0" sz="800" spc="-5">
                          <a:latin typeface="Arial"/>
                          <a:cs typeface="Arial"/>
                        </a:rPr>
                        <a:t>75%</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9850">
                        <a:lnSpc>
                          <a:spcPts val="950"/>
                        </a:lnSpc>
                        <a:spcBef>
                          <a:spcPts val="85"/>
                        </a:spcBef>
                      </a:pPr>
                      <a:r>
                        <a:rPr dirty="0" sz="800" spc="-5">
                          <a:latin typeface="Arial"/>
                          <a:cs typeface="Arial"/>
                        </a:rPr>
                        <a:t>49%</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6675">
                        <a:lnSpc>
                          <a:spcPts val="950"/>
                        </a:lnSpc>
                        <a:spcBef>
                          <a:spcPts val="85"/>
                        </a:spcBef>
                      </a:pPr>
                      <a:r>
                        <a:rPr dirty="0" sz="800" spc="-5">
                          <a:latin typeface="Arial"/>
                          <a:cs typeface="Arial"/>
                        </a:rPr>
                        <a:t>76%</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9850">
                        <a:lnSpc>
                          <a:spcPts val="950"/>
                        </a:lnSpc>
                        <a:spcBef>
                          <a:spcPts val="85"/>
                        </a:spcBef>
                      </a:pPr>
                      <a:r>
                        <a:rPr dirty="0" sz="800" spc="-5">
                          <a:latin typeface="Arial"/>
                          <a:cs typeface="Arial"/>
                        </a:rPr>
                        <a:t>31%</a:t>
                      </a:r>
                      <a:endParaRPr sz="800">
                        <a:latin typeface="Arial"/>
                        <a:cs typeface="Arial"/>
                      </a:endParaRPr>
                    </a:p>
                  </a:txBody>
                  <a:tcPr marL="0" marR="0" marB="0" marT="10795">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7310">
                        <a:lnSpc>
                          <a:spcPts val="950"/>
                        </a:lnSpc>
                        <a:spcBef>
                          <a:spcPts val="85"/>
                        </a:spcBef>
                      </a:pPr>
                      <a:r>
                        <a:rPr dirty="0" sz="800" spc="-5">
                          <a:latin typeface="Arial"/>
                          <a:cs typeface="Arial"/>
                        </a:rPr>
                        <a:t>65%</a:t>
                      </a:r>
                      <a:endParaRPr sz="800">
                        <a:latin typeface="Arial"/>
                        <a:cs typeface="Arial"/>
                      </a:endParaRPr>
                    </a:p>
                  </a:txBody>
                  <a:tcPr marL="0" marR="0" marB="0" marT="10795">
                    <a:lnL w="6350">
                      <a:solidFill>
                        <a:srgbClr val="000000"/>
                      </a:solidFill>
                      <a:prstDash val="solid"/>
                    </a:lnL>
                    <a:lnT w="6350">
                      <a:solidFill>
                        <a:srgbClr val="000000"/>
                      </a:solidFill>
                      <a:prstDash val="solid"/>
                    </a:lnT>
                  </a:tcPr>
                </a:tc>
              </a:tr>
              <a:tr h="147827">
                <a:tc>
                  <a:txBody>
                    <a:bodyPr/>
                    <a:lstStyle/>
                    <a:p>
                      <a:pPr marL="69850">
                        <a:lnSpc>
                          <a:spcPct val="100000"/>
                        </a:lnSpc>
                        <a:spcBef>
                          <a:spcPts val="50"/>
                        </a:spcBef>
                      </a:pPr>
                      <a:r>
                        <a:rPr dirty="0" sz="800" spc="-5">
                          <a:latin typeface="Arial"/>
                          <a:cs typeface="Arial"/>
                        </a:rPr>
                        <a:t>3~4</a:t>
                      </a:r>
                      <a:r>
                        <a:rPr dirty="0" sz="800" spc="-50">
                          <a:latin typeface="Arial"/>
                          <a:cs typeface="Arial"/>
                        </a:rPr>
                        <a:t> </a:t>
                      </a:r>
                      <a:r>
                        <a:rPr dirty="0" sz="800" spc="180">
                          <a:latin typeface="PMingLiU"/>
                          <a:cs typeface="PMingLiU"/>
                        </a:rPr>
                        <a:t>级</a:t>
                      </a:r>
                      <a:r>
                        <a:rPr dirty="0" sz="800" spc="-10">
                          <a:latin typeface="Arial"/>
                          <a:cs typeface="Arial"/>
                        </a:rPr>
                        <a:t>CRS</a:t>
                      </a:r>
                      <a:endParaRPr sz="800">
                        <a:latin typeface="Arial"/>
                        <a:cs typeface="Arial"/>
                      </a:endParaRPr>
                    </a:p>
                  </a:txBody>
                  <a:tcPr marL="0" marR="0" marB="0" marT="6350">
                    <a:lnR w="6350">
                      <a:solidFill>
                        <a:srgbClr val="000000"/>
                      </a:solidFill>
                      <a:prstDash val="solid"/>
                    </a:lnR>
                  </a:tcPr>
                </a:tc>
                <a:tc>
                  <a:txBody>
                    <a:bodyPr/>
                    <a:lstStyle/>
                    <a:p>
                      <a:pPr marL="69850">
                        <a:lnSpc>
                          <a:spcPts val="940"/>
                        </a:lnSpc>
                        <a:spcBef>
                          <a:spcPts val="125"/>
                        </a:spcBef>
                      </a:pPr>
                      <a:r>
                        <a:rPr dirty="0" sz="800" spc="-20">
                          <a:latin typeface="Arial"/>
                          <a:cs typeface="Arial"/>
                        </a:rPr>
                        <a:t>9%</a:t>
                      </a:r>
                      <a:endParaRPr sz="800">
                        <a:latin typeface="Arial"/>
                        <a:cs typeface="Arial"/>
                      </a:endParaRPr>
                    </a:p>
                  </a:txBody>
                  <a:tcPr marL="0" marR="0" marB="0" marT="15875">
                    <a:lnL w="6350">
                      <a:solidFill>
                        <a:srgbClr val="000000"/>
                      </a:solidFill>
                      <a:prstDash val="solid"/>
                    </a:lnL>
                    <a:lnR w="6350">
                      <a:solidFill>
                        <a:srgbClr val="000000"/>
                      </a:solidFill>
                      <a:prstDash val="solid"/>
                    </a:lnR>
                  </a:tcPr>
                </a:tc>
                <a:tc>
                  <a:txBody>
                    <a:bodyPr/>
                    <a:lstStyle/>
                    <a:p>
                      <a:pPr marL="69850">
                        <a:lnSpc>
                          <a:spcPts val="940"/>
                        </a:lnSpc>
                        <a:spcBef>
                          <a:spcPts val="125"/>
                        </a:spcBef>
                      </a:pPr>
                      <a:r>
                        <a:rPr dirty="0" sz="800" spc="-20">
                          <a:latin typeface="Arial"/>
                          <a:cs typeface="Arial"/>
                        </a:rPr>
                        <a:t>0%</a:t>
                      </a:r>
                      <a:endParaRPr sz="800">
                        <a:latin typeface="Arial"/>
                        <a:cs typeface="Arial"/>
                      </a:endParaRPr>
                    </a:p>
                  </a:txBody>
                  <a:tcPr marL="0" marR="0" marB="0" marT="15875">
                    <a:lnL w="6350">
                      <a:solidFill>
                        <a:srgbClr val="000000"/>
                      </a:solidFill>
                      <a:prstDash val="solid"/>
                    </a:lnL>
                    <a:lnR w="6350">
                      <a:solidFill>
                        <a:srgbClr val="000000"/>
                      </a:solidFill>
                      <a:prstDash val="solid"/>
                    </a:lnR>
                  </a:tcPr>
                </a:tc>
                <a:tc>
                  <a:txBody>
                    <a:bodyPr/>
                    <a:lstStyle/>
                    <a:p>
                      <a:pPr marL="66675">
                        <a:lnSpc>
                          <a:spcPts val="940"/>
                        </a:lnSpc>
                        <a:spcBef>
                          <a:spcPts val="125"/>
                        </a:spcBef>
                      </a:pPr>
                      <a:r>
                        <a:rPr dirty="0" sz="800" spc="-5">
                          <a:latin typeface="Arial"/>
                          <a:cs typeface="Arial"/>
                        </a:rPr>
                        <a:t>15%</a:t>
                      </a:r>
                      <a:endParaRPr sz="800">
                        <a:latin typeface="Arial"/>
                        <a:cs typeface="Arial"/>
                      </a:endParaRPr>
                    </a:p>
                  </a:txBody>
                  <a:tcPr marL="0" marR="0" marB="0" marT="15875">
                    <a:lnL w="6350">
                      <a:solidFill>
                        <a:srgbClr val="000000"/>
                      </a:solidFill>
                      <a:prstDash val="solid"/>
                    </a:lnL>
                    <a:lnR w="6350">
                      <a:solidFill>
                        <a:srgbClr val="000000"/>
                      </a:solidFill>
                      <a:prstDash val="solid"/>
                    </a:lnR>
                  </a:tcPr>
                </a:tc>
                <a:tc>
                  <a:txBody>
                    <a:bodyPr/>
                    <a:lstStyle/>
                    <a:p>
                      <a:pPr marL="69850">
                        <a:lnSpc>
                          <a:spcPts val="940"/>
                        </a:lnSpc>
                        <a:spcBef>
                          <a:spcPts val="125"/>
                        </a:spcBef>
                      </a:pPr>
                      <a:r>
                        <a:rPr dirty="0" sz="800" spc="-5">
                          <a:latin typeface="Arial"/>
                          <a:cs typeface="Arial"/>
                        </a:rPr>
                        <a:t>46%</a:t>
                      </a:r>
                      <a:endParaRPr sz="800">
                        <a:latin typeface="Arial"/>
                        <a:cs typeface="Arial"/>
                      </a:endParaRPr>
                    </a:p>
                  </a:txBody>
                  <a:tcPr marL="0" marR="0" marB="0" marT="15875">
                    <a:lnL w="6350">
                      <a:solidFill>
                        <a:srgbClr val="000000"/>
                      </a:solidFill>
                      <a:prstDash val="solid"/>
                    </a:lnL>
                    <a:lnR w="6350">
                      <a:solidFill>
                        <a:srgbClr val="000000"/>
                      </a:solidFill>
                      <a:prstDash val="solid"/>
                    </a:lnR>
                  </a:tcPr>
                </a:tc>
                <a:tc>
                  <a:txBody>
                    <a:bodyPr/>
                    <a:lstStyle/>
                    <a:p>
                      <a:pPr marL="67310">
                        <a:lnSpc>
                          <a:spcPts val="940"/>
                        </a:lnSpc>
                        <a:spcBef>
                          <a:spcPts val="125"/>
                        </a:spcBef>
                      </a:pPr>
                      <a:r>
                        <a:rPr dirty="0" sz="800" spc="-5">
                          <a:latin typeface="Arial"/>
                          <a:cs typeface="Arial"/>
                        </a:rPr>
                        <a:t>24%</a:t>
                      </a:r>
                      <a:endParaRPr sz="800">
                        <a:latin typeface="Arial"/>
                        <a:cs typeface="Arial"/>
                      </a:endParaRPr>
                    </a:p>
                  </a:txBody>
                  <a:tcPr marL="0" marR="0" marB="0" marT="15875">
                    <a:lnL w="6350">
                      <a:solidFill>
                        <a:srgbClr val="000000"/>
                      </a:solidFill>
                      <a:prstDash val="solid"/>
                    </a:lnL>
                  </a:tcPr>
                </a:tc>
              </a:tr>
              <a:tr h="148739">
                <a:tc>
                  <a:txBody>
                    <a:bodyPr/>
                    <a:lstStyle/>
                    <a:p>
                      <a:pPr marL="69850">
                        <a:lnSpc>
                          <a:spcPct val="100000"/>
                        </a:lnSpc>
                        <a:spcBef>
                          <a:spcPts val="40"/>
                        </a:spcBef>
                      </a:pPr>
                      <a:r>
                        <a:rPr dirty="0" sz="800" spc="-5">
                          <a:latin typeface="Arial"/>
                          <a:cs typeface="Arial"/>
                        </a:rPr>
                        <a:t>1~2</a:t>
                      </a:r>
                      <a:r>
                        <a:rPr dirty="0" sz="800" spc="-85">
                          <a:latin typeface="Arial"/>
                          <a:cs typeface="Arial"/>
                        </a:rPr>
                        <a:t> </a:t>
                      </a:r>
                      <a:r>
                        <a:rPr dirty="0" sz="800" spc="180">
                          <a:latin typeface="PMingLiU"/>
                          <a:cs typeface="PMingLiU"/>
                        </a:rPr>
                        <a:t>级</a:t>
                      </a:r>
                      <a:r>
                        <a:rPr dirty="0" sz="800" spc="-5">
                          <a:latin typeface="Arial"/>
                          <a:cs typeface="Arial"/>
                        </a:rPr>
                        <a:t>ICANS</a:t>
                      </a:r>
                      <a:endParaRPr sz="800">
                        <a:latin typeface="Arial"/>
                        <a:cs typeface="Arial"/>
                      </a:endParaRPr>
                    </a:p>
                  </a:txBody>
                  <a:tcPr marL="0" marR="0" marB="0" marT="5080">
                    <a:lnR w="6350">
                      <a:solidFill>
                        <a:srgbClr val="000000"/>
                      </a:solidFill>
                      <a:prstDash val="solid"/>
                    </a:lnR>
                  </a:tcPr>
                </a:tc>
                <a:tc>
                  <a:txBody>
                    <a:bodyPr/>
                    <a:lstStyle/>
                    <a:p>
                      <a:pPr marL="69850">
                        <a:lnSpc>
                          <a:spcPts val="935"/>
                        </a:lnSpc>
                        <a:spcBef>
                          <a:spcPts val="135"/>
                        </a:spcBef>
                      </a:pPr>
                      <a:r>
                        <a:rPr dirty="0" sz="800" spc="-5">
                          <a:latin typeface="Arial"/>
                          <a:cs typeface="Arial"/>
                        </a:rPr>
                        <a:t>41%</a:t>
                      </a:r>
                      <a:endParaRPr sz="800">
                        <a:latin typeface="Arial"/>
                        <a:cs typeface="Arial"/>
                      </a:endParaRPr>
                    </a:p>
                  </a:txBody>
                  <a:tcPr marL="0" marR="0" marB="0" marT="17145">
                    <a:lnL w="6350">
                      <a:solidFill>
                        <a:srgbClr val="000000"/>
                      </a:solidFill>
                      <a:prstDash val="solid"/>
                    </a:lnL>
                    <a:lnR w="6350">
                      <a:solidFill>
                        <a:srgbClr val="000000"/>
                      </a:solidFill>
                      <a:prstDash val="solid"/>
                    </a:lnR>
                  </a:tcPr>
                </a:tc>
                <a:tc>
                  <a:txBody>
                    <a:bodyPr/>
                    <a:lstStyle/>
                    <a:p>
                      <a:pPr marL="69850">
                        <a:lnSpc>
                          <a:spcPts val="935"/>
                        </a:lnSpc>
                        <a:spcBef>
                          <a:spcPts val="135"/>
                        </a:spcBef>
                      </a:pPr>
                      <a:r>
                        <a:rPr dirty="0" sz="800" spc="-20">
                          <a:latin typeface="Arial"/>
                          <a:cs typeface="Arial"/>
                        </a:rPr>
                        <a:t>9%</a:t>
                      </a:r>
                      <a:endParaRPr sz="800">
                        <a:latin typeface="Arial"/>
                        <a:cs typeface="Arial"/>
                      </a:endParaRPr>
                    </a:p>
                  </a:txBody>
                  <a:tcPr marL="0" marR="0" marB="0" marT="17145">
                    <a:lnL w="6350">
                      <a:solidFill>
                        <a:srgbClr val="000000"/>
                      </a:solidFill>
                      <a:prstDash val="solid"/>
                    </a:lnL>
                    <a:lnR w="6350">
                      <a:solidFill>
                        <a:srgbClr val="000000"/>
                      </a:solidFill>
                      <a:prstDash val="solid"/>
                    </a:lnR>
                  </a:tcPr>
                </a:tc>
                <a:tc>
                  <a:txBody>
                    <a:bodyPr/>
                    <a:lstStyle/>
                    <a:p>
                      <a:pPr marL="66675">
                        <a:lnSpc>
                          <a:spcPts val="935"/>
                        </a:lnSpc>
                        <a:spcBef>
                          <a:spcPts val="135"/>
                        </a:spcBef>
                      </a:pPr>
                      <a:r>
                        <a:rPr dirty="0" sz="800" spc="-5">
                          <a:latin typeface="Arial"/>
                          <a:cs typeface="Arial"/>
                        </a:rPr>
                        <a:t>32%</a:t>
                      </a:r>
                      <a:endParaRPr sz="800">
                        <a:latin typeface="Arial"/>
                        <a:cs typeface="Arial"/>
                      </a:endParaRPr>
                    </a:p>
                  </a:txBody>
                  <a:tcPr marL="0" marR="0" marB="0" marT="17145">
                    <a:lnL w="6350">
                      <a:solidFill>
                        <a:srgbClr val="000000"/>
                      </a:solidFill>
                      <a:prstDash val="solid"/>
                    </a:lnL>
                    <a:lnR w="6350">
                      <a:solidFill>
                        <a:srgbClr val="000000"/>
                      </a:solidFill>
                      <a:prstDash val="solid"/>
                    </a:lnR>
                  </a:tcPr>
                </a:tc>
                <a:tc>
                  <a:txBody>
                    <a:bodyPr/>
                    <a:lstStyle/>
                    <a:p>
                      <a:pPr marL="69850">
                        <a:lnSpc>
                          <a:spcPts val="935"/>
                        </a:lnSpc>
                        <a:spcBef>
                          <a:spcPts val="135"/>
                        </a:spcBef>
                      </a:pPr>
                      <a:r>
                        <a:rPr dirty="0" sz="800" spc="-5">
                          <a:latin typeface="Arial"/>
                          <a:cs typeface="Arial"/>
                        </a:rPr>
                        <a:t>27%</a:t>
                      </a:r>
                      <a:endParaRPr sz="800">
                        <a:latin typeface="Arial"/>
                        <a:cs typeface="Arial"/>
                      </a:endParaRPr>
                    </a:p>
                  </a:txBody>
                  <a:tcPr marL="0" marR="0" marB="0" marT="17145">
                    <a:lnL w="6350">
                      <a:solidFill>
                        <a:srgbClr val="000000"/>
                      </a:solidFill>
                      <a:prstDash val="solid"/>
                    </a:lnL>
                    <a:lnR w="6350">
                      <a:solidFill>
                        <a:srgbClr val="000000"/>
                      </a:solidFill>
                      <a:prstDash val="solid"/>
                    </a:lnR>
                  </a:tcPr>
                </a:tc>
                <a:tc>
                  <a:txBody>
                    <a:bodyPr/>
                    <a:lstStyle/>
                    <a:p>
                      <a:pPr marL="67310">
                        <a:lnSpc>
                          <a:spcPts val="935"/>
                        </a:lnSpc>
                        <a:spcBef>
                          <a:spcPts val="135"/>
                        </a:spcBef>
                      </a:pPr>
                      <a:r>
                        <a:rPr dirty="0" sz="800" spc="-5">
                          <a:latin typeface="Arial"/>
                          <a:cs typeface="Arial"/>
                        </a:rPr>
                        <a:t>35%</a:t>
                      </a:r>
                      <a:endParaRPr sz="800">
                        <a:latin typeface="Arial"/>
                        <a:cs typeface="Arial"/>
                      </a:endParaRPr>
                    </a:p>
                  </a:txBody>
                  <a:tcPr marL="0" marR="0" marB="0" marT="17145">
                    <a:lnL w="6350">
                      <a:solidFill>
                        <a:srgbClr val="000000"/>
                      </a:solidFill>
                      <a:prstDash val="solid"/>
                    </a:lnL>
                  </a:tcPr>
                </a:tc>
              </a:tr>
              <a:tr h="152500">
                <a:tc>
                  <a:txBody>
                    <a:bodyPr/>
                    <a:lstStyle/>
                    <a:p>
                      <a:pPr marL="69850">
                        <a:lnSpc>
                          <a:spcPct val="100000"/>
                        </a:lnSpc>
                        <a:spcBef>
                          <a:spcPts val="45"/>
                        </a:spcBef>
                      </a:pPr>
                      <a:r>
                        <a:rPr dirty="0" sz="800" spc="-5">
                          <a:latin typeface="Arial"/>
                          <a:cs typeface="Arial"/>
                        </a:rPr>
                        <a:t>3~4</a:t>
                      </a:r>
                      <a:r>
                        <a:rPr dirty="0" sz="800" spc="-85">
                          <a:latin typeface="Arial"/>
                          <a:cs typeface="Arial"/>
                        </a:rPr>
                        <a:t> </a:t>
                      </a:r>
                      <a:r>
                        <a:rPr dirty="0" sz="800" spc="180">
                          <a:latin typeface="PMingLiU"/>
                          <a:cs typeface="PMingLiU"/>
                        </a:rPr>
                        <a:t>级</a:t>
                      </a:r>
                      <a:r>
                        <a:rPr dirty="0" sz="800" spc="-5">
                          <a:latin typeface="Arial"/>
                          <a:cs typeface="Arial"/>
                        </a:rPr>
                        <a:t>ICANS</a:t>
                      </a:r>
                      <a:endParaRPr sz="800">
                        <a:latin typeface="Arial"/>
                        <a:cs typeface="Arial"/>
                      </a:endParaRPr>
                    </a:p>
                  </a:txBody>
                  <a:tcPr marL="0" marR="0" marB="0" marT="5715">
                    <a:lnR w="6350">
                      <a:solidFill>
                        <a:srgbClr val="000000"/>
                      </a:solidFill>
                      <a:prstDash val="solid"/>
                    </a:lnR>
                  </a:tcPr>
                </a:tc>
                <a:tc>
                  <a:txBody>
                    <a:bodyPr/>
                    <a:lstStyle/>
                    <a:p>
                      <a:pPr marL="69850">
                        <a:lnSpc>
                          <a:spcPct val="100000"/>
                        </a:lnSpc>
                        <a:spcBef>
                          <a:spcPts val="114"/>
                        </a:spcBef>
                      </a:pPr>
                      <a:r>
                        <a:rPr dirty="0" sz="800" spc="-5">
                          <a:latin typeface="Arial"/>
                          <a:cs typeface="Arial"/>
                        </a:rPr>
                        <a:t>19%</a:t>
                      </a:r>
                      <a:endParaRPr sz="800">
                        <a:latin typeface="Arial"/>
                        <a:cs typeface="Arial"/>
                      </a:endParaRPr>
                    </a:p>
                  </a:txBody>
                  <a:tcPr marL="0" marR="0" marB="0" marT="14604">
                    <a:lnL w="6350">
                      <a:solidFill>
                        <a:srgbClr val="000000"/>
                      </a:solidFill>
                      <a:prstDash val="solid"/>
                    </a:lnL>
                    <a:lnR w="6350">
                      <a:solidFill>
                        <a:srgbClr val="000000"/>
                      </a:solidFill>
                      <a:prstDash val="solid"/>
                    </a:lnR>
                  </a:tcPr>
                </a:tc>
                <a:tc>
                  <a:txBody>
                    <a:bodyPr/>
                    <a:lstStyle/>
                    <a:p>
                      <a:pPr marL="69850">
                        <a:lnSpc>
                          <a:spcPct val="100000"/>
                        </a:lnSpc>
                        <a:spcBef>
                          <a:spcPts val="114"/>
                        </a:spcBef>
                      </a:pPr>
                      <a:r>
                        <a:rPr dirty="0" sz="800" spc="-20">
                          <a:latin typeface="Arial"/>
                          <a:cs typeface="Arial"/>
                        </a:rPr>
                        <a:t>0%</a:t>
                      </a:r>
                      <a:endParaRPr sz="800">
                        <a:latin typeface="Arial"/>
                        <a:cs typeface="Arial"/>
                      </a:endParaRPr>
                    </a:p>
                  </a:txBody>
                  <a:tcPr marL="0" marR="0" marB="0" marT="14604">
                    <a:lnL w="6350">
                      <a:solidFill>
                        <a:srgbClr val="000000"/>
                      </a:solidFill>
                      <a:prstDash val="solid"/>
                    </a:lnL>
                    <a:lnR w="6350">
                      <a:solidFill>
                        <a:srgbClr val="000000"/>
                      </a:solidFill>
                      <a:prstDash val="solid"/>
                    </a:lnR>
                  </a:tcPr>
                </a:tc>
                <a:tc>
                  <a:txBody>
                    <a:bodyPr/>
                    <a:lstStyle/>
                    <a:p>
                      <a:pPr marL="66675">
                        <a:lnSpc>
                          <a:spcPct val="100000"/>
                        </a:lnSpc>
                        <a:spcBef>
                          <a:spcPts val="114"/>
                        </a:spcBef>
                      </a:pPr>
                      <a:r>
                        <a:rPr dirty="0" sz="800" spc="-5">
                          <a:latin typeface="Arial"/>
                          <a:cs typeface="Arial"/>
                        </a:rPr>
                        <a:t>31%</a:t>
                      </a:r>
                      <a:endParaRPr sz="800">
                        <a:latin typeface="Arial"/>
                        <a:cs typeface="Arial"/>
                      </a:endParaRPr>
                    </a:p>
                  </a:txBody>
                  <a:tcPr marL="0" marR="0" marB="0" marT="14604">
                    <a:lnL w="6350">
                      <a:solidFill>
                        <a:srgbClr val="000000"/>
                      </a:solidFill>
                      <a:prstDash val="solid"/>
                    </a:lnL>
                    <a:lnR w="6350">
                      <a:solidFill>
                        <a:srgbClr val="000000"/>
                      </a:solidFill>
                      <a:prstDash val="solid"/>
                    </a:lnR>
                  </a:tcPr>
                </a:tc>
                <a:tc>
                  <a:txBody>
                    <a:bodyPr/>
                    <a:lstStyle/>
                    <a:p>
                      <a:pPr marL="69850">
                        <a:lnSpc>
                          <a:spcPct val="100000"/>
                        </a:lnSpc>
                        <a:spcBef>
                          <a:spcPts val="114"/>
                        </a:spcBef>
                      </a:pPr>
                      <a:r>
                        <a:rPr dirty="0" sz="800" spc="-5">
                          <a:latin typeface="Arial"/>
                          <a:cs typeface="Arial"/>
                        </a:rPr>
                        <a:t>13%</a:t>
                      </a:r>
                      <a:endParaRPr sz="800">
                        <a:latin typeface="Arial"/>
                        <a:cs typeface="Arial"/>
                      </a:endParaRPr>
                    </a:p>
                  </a:txBody>
                  <a:tcPr marL="0" marR="0" marB="0" marT="14604">
                    <a:lnL w="6350">
                      <a:solidFill>
                        <a:srgbClr val="000000"/>
                      </a:solidFill>
                      <a:prstDash val="solid"/>
                    </a:lnL>
                    <a:lnR w="6350">
                      <a:solidFill>
                        <a:srgbClr val="000000"/>
                      </a:solidFill>
                      <a:prstDash val="solid"/>
                    </a:lnR>
                  </a:tcPr>
                </a:tc>
                <a:tc>
                  <a:txBody>
                    <a:bodyPr/>
                    <a:lstStyle/>
                    <a:p>
                      <a:pPr marL="67310">
                        <a:lnSpc>
                          <a:spcPct val="100000"/>
                        </a:lnSpc>
                        <a:spcBef>
                          <a:spcPts val="114"/>
                        </a:spcBef>
                      </a:pPr>
                      <a:r>
                        <a:rPr dirty="0" sz="800" spc="-5">
                          <a:latin typeface="Arial"/>
                          <a:cs typeface="Arial"/>
                        </a:rPr>
                        <a:t>24%</a:t>
                      </a:r>
                      <a:endParaRPr sz="800">
                        <a:latin typeface="Arial"/>
                        <a:cs typeface="Arial"/>
                      </a:endParaRPr>
                    </a:p>
                  </a:txBody>
                  <a:tcPr marL="0" marR="0" marB="0" marT="14604">
                    <a:lnL w="6350">
                      <a:solidFill>
                        <a:srgbClr val="000000"/>
                      </a:solidFill>
                      <a:prstDash val="solid"/>
                    </a:lnL>
                  </a:tcPr>
                </a:tc>
              </a:tr>
              <a:tr h="140938">
                <a:tc>
                  <a:txBody>
                    <a:bodyPr/>
                    <a:lstStyle/>
                    <a:p>
                      <a:pPr marL="69850">
                        <a:lnSpc>
                          <a:spcPct val="100000"/>
                        </a:lnSpc>
                        <a:spcBef>
                          <a:spcPts val="20"/>
                        </a:spcBef>
                      </a:pPr>
                      <a:r>
                        <a:rPr dirty="0" sz="800" spc="-5">
                          <a:latin typeface="Arial"/>
                          <a:cs typeface="Arial"/>
                        </a:rPr>
                        <a:t>Tocilizumab</a:t>
                      </a:r>
                      <a:endParaRPr sz="800">
                        <a:latin typeface="Arial"/>
                        <a:cs typeface="Arial"/>
                      </a:endParaRPr>
                    </a:p>
                  </a:txBody>
                  <a:tcPr marL="0" marR="0" marB="0" marT="2540">
                    <a:lnR w="6350">
                      <a:solidFill>
                        <a:srgbClr val="000000"/>
                      </a:solidFill>
                      <a:prstDash val="solid"/>
                    </a:lnR>
                    <a:lnB w="19050">
                      <a:solidFill>
                        <a:srgbClr val="000000"/>
                      </a:solidFill>
                      <a:prstDash val="solid"/>
                    </a:lnB>
                  </a:tcPr>
                </a:tc>
                <a:tc>
                  <a:txBody>
                    <a:bodyPr/>
                    <a:lstStyle/>
                    <a:p>
                      <a:pPr marL="69850">
                        <a:lnSpc>
                          <a:spcPct val="100000"/>
                        </a:lnSpc>
                        <a:spcBef>
                          <a:spcPts val="20"/>
                        </a:spcBef>
                      </a:pPr>
                      <a:r>
                        <a:rPr dirty="0" sz="800" spc="-5">
                          <a:latin typeface="Arial"/>
                          <a:cs typeface="Arial"/>
                        </a:rPr>
                        <a:t>55%</a:t>
                      </a:r>
                      <a:endParaRPr sz="800">
                        <a:latin typeface="Arial"/>
                        <a:cs typeface="Arial"/>
                      </a:endParaRPr>
                    </a:p>
                  </a:txBody>
                  <a:tcPr marL="0" marR="0" marB="0" marT="2540">
                    <a:lnL w="6350">
                      <a:solidFill>
                        <a:srgbClr val="000000"/>
                      </a:solidFill>
                      <a:prstDash val="solid"/>
                    </a:lnL>
                    <a:lnR w="6350">
                      <a:solidFill>
                        <a:srgbClr val="000000"/>
                      </a:solidFill>
                      <a:prstDash val="solid"/>
                    </a:lnR>
                    <a:lnB w="19050">
                      <a:solidFill>
                        <a:srgbClr val="000000"/>
                      </a:solidFill>
                      <a:prstDash val="solid"/>
                    </a:lnB>
                  </a:tcPr>
                </a:tc>
                <a:tc>
                  <a:txBody>
                    <a:bodyPr/>
                    <a:lstStyle/>
                    <a:p>
                      <a:pPr marL="69850">
                        <a:lnSpc>
                          <a:spcPct val="100000"/>
                        </a:lnSpc>
                        <a:spcBef>
                          <a:spcPts val="20"/>
                        </a:spcBef>
                      </a:pPr>
                      <a:r>
                        <a:rPr dirty="0" sz="800" spc="-10">
                          <a:latin typeface="Arial"/>
                          <a:cs typeface="Arial"/>
                        </a:rPr>
                        <a:t>N/A</a:t>
                      </a:r>
                      <a:endParaRPr sz="800">
                        <a:latin typeface="Arial"/>
                        <a:cs typeface="Arial"/>
                      </a:endParaRPr>
                    </a:p>
                  </a:txBody>
                  <a:tcPr marL="0" marR="0" marB="0" marT="2540">
                    <a:lnL w="6350">
                      <a:solidFill>
                        <a:srgbClr val="000000"/>
                      </a:solidFill>
                      <a:prstDash val="solid"/>
                    </a:lnL>
                    <a:lnR w="6350">
                      <a:solidFill>
                        <a:srgbClr val="000000"/>
                      </a:solidFill>
                      <a:prstDash val="solid"/>
                    </a:lnR>
                    <a:lnB w="19050">
                      <a:solidFill>
                        <a:srgbClr val="000000"/>
                      </a:solidFill>
                      <a:prstDash val="solid"/>
                    </a:lnB>
                  </a:tcPr>
                </a:tc>
                <a:tc>
                  <a:txBody>
                    <a:bodyPr/>
                    <a:lstStyle/>
                    <a:p>
                      <a:pPr marL="66675">
                        <a:lnSpc>
                          <a:spcPct val="100000"/>
                        </a:lnSpc>
                        <a:spcBef>
                          <a:spcPts val="20"/>
                        </a:spcBef>
                      </a:pPr>
                      <a:r>
                        <a:rPr dirty="0" sz="800" spc="-5">
                          <a:latin typeface="Arial"/>
                          <a:cs typeface="Arial"/>
                        </a:rPr>
                        <a:t>70%</a:t>
                      </a:r>
                      <a:endParaRPr sz="800">
                        <a:latin typeface="Arial"/>
                        <a:cs typeface="Arial"/>
                      </a:endParaRPr>
                    </a:p>
                  </a:txBody>
                  <a:tcPr marL="0" marR="0" marB="0" marT="2540">
                    <a:lnL w="6350">
                      <a:solidFill>
                        <a:srgbClr val="000000"/>
                      </a:solidFill>
                      <a:prstDash val="solid"/>
                    </a:lnL>
                    <a:lnR w="6350">
                      <a:solidFill>
                        <a:srgbClr val="000000"/>
                      </a:solidFill>
                      <a:prstDash val="solid"/>
                    </a:lnR>
                    <a:lnB w="19050">
                      <a:solidFill>
                        <a:srgbClr val="000000"/>
                      </a:solidFill>
                      <a:prstDash val="solid"/>
                    </a:lnB>
                  </a:tcPr>
                </a:tc>
                <a:tc>
                  <a:txBody>
                    <a:bodyPr/>
                    <a:lstStyle/>
                    <a:p>
                      <a:pPr marL="69850">
                        <a:lnSpc>
                          <a:spcPct val="100000"/>
                        </a:lnSpc>
                        <a:spcBef>
                          <a:spcPts val="20"/>
                        </a:spcBef>
                      </a:pPr>
                      <a:r>
                        <a:rPr dirty="0" sz="800" spc="-5">
                          <a:latin typeface="Arial"/>
                          <a:cs typeface="Arial"/>
                        </a:rPr>
                        <a:t>48%</a:t>
                      </a:r>
                      <a:endParaRPr sz="800">
                        <a:latin typeface="Arial"/>
                        <a:cs typeface="Arial"/>
                      </a:endParaRPr>
                    </a:p>
                  </a:txBody>
                  <a:tcPr marL="0" marR="0" marB="0" marT="2540">
                    <a:lnL w="6350">
                      <a:solidFill>
                        <a:srgbClr val="000000"/>
                      </a:solidFill>
                      <a:prstDash val="solid"/>
                    </a:lnL>
                    <a:lnR w="6350">
                      <a:solidFill>
                        <a:srgbClr val="000000"/>
                      </a:solidFill>
                      <a:prstDash val="solid"/>
                    </a:lnR>
                    <a:lnB w="19050">
                      <a:solidFill>
                        <a:srgbClr val="000000"/>
                      </a:solidFill>
                      <a:prstDash val="solid"/>
                    </a:lnB>
                  </a:tcPr>
                </a:tc>
                <a:tc>
                  <a:txBody>
                    <a:bodyPr/>
                    <a:lstStyle/>
                    <a:p>
                      <a:pPr marL="67310">
                        <a:lnSpc>
                          <a:spcPct val="100000"/>
                        </a:lnSpc>
                        <a:spcBef>
                          <a:spcPts val="20"/>
                        </a:spcBef>
                      </a:pPr>
                      <a:r>
                        <a:rPr dirty="0" sz="800" spc="-5">
                          <a:latin typeface="Arial"/>
                          <a:cs typeface="Arial"/>
                        </a:rPr>
                        <a:t>80%</a:t>
                      </a:r>
                      <a:endParaRPr sz="800">
                        <a:latin typeface="Arial"/>
                        <a:cs typeface="Arial"/>
                      </a:endParaRPr>
                    </a:p>
                  </a:txBody>
                  <a:tcPr marL="0" marR="0" marB="0" marT="2540">
                    <a:lnL w="6350">
                      <a:solidFill>
                        <a:srgbClr val="000000"/>
                      </a:solidFill>
                      <a:prstDash val="solid"/>
                    </a:lnL>
                    <a:lnB w="19050">
                      <a:solidFill>
                        <a:srgbClr val="000000"/>
                      </a:solidFill>
                      <a:prstDash val="solid"/>
                    </a:lnB>
                  </a:tcPr>
                </a:tc>
              </a:tr>
            </a:tbl>
          </a:graphicData>
        </a:graphic>
      </p:graphicFrame>
      <p:sp>
        <p:nvSpPr>
          <p:cNvPr id="9" name="object 9"/>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0" name="object 10"/>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
        <p:nvSpPr>
          <p:cNvPr id="8" name="object 8"/>
          <p:cNvSpPr txBox="1"/>
          <p:nvPr/>
        </p:nvSpPr>
        <p:spPr>
          <a:xfrm>
            <a:off x="527100" y="3319652"/>
            <a:ext cx="5073015" cy="572833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10">
                <a:latin typeface="Arial"/>
                <a:cs typeface="Arial"/>
              </a:rPr>
              <a:t> </a:t>
            </a:r>
            <a:r>
              <a:rPr dirty="0" sz="800">
                <a:latin typeface="Arial"/>
                <a:cs typeface="Arial"/>
              </a:rPr>
              <a:t>Lemoine</a:t>
            </a:r>
            <a:r>
              <a:rPr dirty="0" sz="800" spc="-15">
                <a:latin typeface="Arial"/>
                <a:cs typeface="Arial"/>
              </a:rPr>
              <a:t> </a:t>
            </a:r>
            <a:r>
              <a:rPr dirty="0" sz="800" spc="-5">
                <a:latin typeface="Arial"/>
                <a:cs typeface="Arial"/>
              </a:rPr>
              <a:t>J</a:t>
            </a:r>
            <a:r>
              <a:rPr dirty="0" sz="800" spc="25">
                <a:latin typeface="Arial"/>
                <a:cs typeface="Arial"/>
              </a:rPr>
              <a:t> </a:t>
            </a:r>
            <a:r>
              <a:rPr dirty="0" sz="800" spc="-10">
                <a:latin typeface="Arial"/>
                <a:cs typeface="Arial"/>
              </a:rPr>
              <a:t>et</a:t>
            </a:r>
            <a:r>
              <a:rPr dirty="0" sz="800" spc="10">
                <a:latin typeface="Arial"/>
                <a:cs typeface="Arial"/>
              </a:rPr>
              <a:t> </a:t>
            </a:r>
            <a:r>
              <a:rPr dirty="0" sz="800" spc="-10">
                <a:latin typeface="Arial"/>
                <a:cs typeface="Arial"/>
              </a:rPr>
              <a:t>al.</a:t>
            </a:r>
            <a:r>
              <a:rPr dirty="0" sz="800" spc="10">
                <a:latin typeface="Arial"/>
                <a:cs typeface="Arial"/>
              </a:rPr>
              <a:t> </a:t>
            </a:r>
            <a:r>
              <a:rPr dirty="0" sz="800" spc="-10">
                <a:latin typeface="Arial"/>
                <a:cs typeface="Arial"/>
              </a:rPr>
              <a:t>European</a:t>
            </a:r>
            <a:r>
              <a:rPr dirty="0" sz="800" spc="5">
                <a:latin typeface="Arial"/>
                <a:cs typeface="Arial"/>
              </a:rPr>
              <a:t> </a:t>
            </a:r>
            <a:r>
              <a:rPr dirty="0" sz="800" spc="-5">
                <a:latin typeface="Arial"/>
                <a:cs typeface="Arial"/>
              </a:rPr>
              <a:t>Journal</a:t>
            </a:r>
            <a:r>
              <a:rPr dirty="0" sz="800" spc="30">
                <a:latin typeface="Arial"/>
                <a:cs typeface="Arial"/>
              </a:rPr>
              <a:t> </a:t>
            </a:r>
            <a:r>
              <a:rPr dirty="0" sz="800" spc="-25">
                <a:latin typeface="Arial"/>
                <a:cs typeface="Arial"/>
              </a:rPr>
              <a:t>of</a:t>
            </a:r>
            <a:r>
              <a:rPr dirty="0" sz="800" spc="10">
                <a:latin typeface="Arial"/>
                <a:cs typeface="Arial"/>
              </a:rPr>
              <a:t> </a:t>
            </a:r>
            <a:r>
              <a:rPr dirty="0" sz="800" spc="-5">
                <a:latin typeface="Arial"/>
                <a:cs typeface="Arial"/>
              </a:rPr>
              <a:t>Cancer</a:t>
            </a:r>
            <a:r>
              <a:rPr dirty="0" sz="800" spc="15">
                <a:latin typeface="Arial"/>
                <a:cs typeface="Arial"/>
              </a:rPr>
              <a:t> </a:t>
            </a:r>
            <a:r>
              <a:rPr dirty="0" sz="800">
                <a:latin typeface="Arial"/>
                <a:cs typeface="Arial"/>
              </a:rPr>
              <a:t>2022</a:t>
            </a:r>
            <a:r>
              <a:rPr dirty="0" sz="800">
                <a:latin typeface="PMingLiU"/>
                <a:cs typeface="PMingLiU"/>
              </a:rPr>
              <a:t>，</a:t>
            </a:r>
            <a:r>
              <a:rPr dirty="0" sz="800">
                <a:latin typeface="Arial"/>
                <a:cs typeface="Arial"/>
              </a:rPr>
              <a:t>ASCO,</a:t>
            </a:r>
            <a:r>
              <a:rPr dirty="0" sz="800" spc="-10">
                <a:latin typeface="Arial"/>
                <a:cs typeface="Arial"/>
              </a:rPr>
              <a:t> </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p>
            <a:pPr>
              <a:lnSpc>
                <a:spcPct val="100000"/>
              </a:lnSpc>
            </a:pPr>
            <a:endParaRPr sz="1000">
              <a:latin typeface="PMingLiU"/>
              <a:cs typeface="PMingLiU"/>
            </a:endParaRPr>
          </a:p>
          <a:p>
            <a:pPr marL="12700">
              <a:lnSpc>
                <a:spcPct val="100000"/>
              </a:lnSpc>
              <a:spcBef>
                <a:spcPts val="775"/>
              </a:spcBef>
            </a:pPr>
            <a:r>
              <a:rPr dirty="0" sz="1200" b="1">
                <a:solidFill>
                  <a:srgbClr val="585858"/>
                </a:solidFill>
                <a:latin typeface="Microsoft JhengHei UI"/>
                <a:cs typeface="Microsoft JhengHei UI"/>
              </a:rPr>
              <a:t>成立合资公司进行技术</a:t>
            </a:r>
            <a:r>
              <a:rPr dirty="0" sz="1200" spc="20" b="1">
                <a:solidFill>
                  <a:srgbClr val="585858"/>
                </a:solidFill>
                <a:latin typeface="Microsoft JhengHei UI"/>
                <a:cs typeface="Microsoft JhengHei UI"/>
              </a:rPr>
              <a:t>落</a:t>
            </a:r>
            <a:r>
              <a:rPr dirty="0" sz="1200" b="1">
                <a:solidFill>
                  <a:srgbClr val="585858"/>
                </a:solidFill>
                <a:latin typeface="Microsoft JhengHei UI"/>
                <a:cs typeface="Microsoft JhengHei UI"/>
              </a:rPr>
              <a:t>地，国内已有两款</a:t>
            </a:r>
            <a:r>
              <a:rPr dirty="0" sz="1200" spc="15" b="1">
                <a:solidFill>
                  <a:srgbClr val="585858"/>
                </a:solidFill>
                <a:latin typeface="Microsoft JhengHei UI"/>
                <a:cs typeface="Microsoft JhengHei UI"/>
              </a:rPr>
              <a:t> </a:t>
            </a:r>
            <a:r>
              <a:rPr dirty="0" sz="1200" spc="-10" b="1">
                <a:solidFill>
                  <a:srgbClr val="585858"/>
                </a:solidFill>
                <a:latin typeface="Arial"/>
                <a:cs typeface="Arial"/>
              </a:rPr>
              <a:t>CD19</a:t>
            </a:r>
            <a:r>
              <a:rPr dirty="0" sz="1200" b="1">
                <a:solidFill>
                  <a:srgbClr val="585858"/>
                </a:solidFill>
                <a:latin typeface="Arial"/>
                <a:cs typeface="Arial"/>
              </a:rPr>
              <a:t> </a:t>
            </a:r>
            <a:r>
              <a:rPr dirty="0" sz="1200" spc="-10" b="1">
                <a:solidFill>
                  <a:srgbClr val="585858"/>
                </a:solidFill>
                <a:latin typeface="Arial"/>
                <a:cs typeface="Arial"/>
              </a:rPr>
              <a:t>CAR-T</a:t>
            </a:r>
            <a:r>
              <a:rPr dirty="0" sz="1200" spc="-40" b="1">
                <a:solidFill>
                  <a:srgbClr val="585858"/>
                </a:solidFill>
                <a:latin typeface="Arial"/>
                <a:cs typeface="Arial"/>
              </a:rPr>
              <a:t> </a:t>
            </a:r>
            <a:r>
              <a:rPr dirty="0" sz="1200" b="1">
                <a:solidFill>
                  <a:srgbClr val="585858"/>
                </a:solidFill>
                <a:latin typeface="Microsoft JhengHei UI"/>
                <a:cs typeface="Microsoft JhengHei UI"/>
              </a:rPr>
              <a:t>获批上市</a:t>
            </a:r>
            <a:endParaRPr sz="1200">
              <a:latin typeface="Microsoft JhengHei UI"/>
              <a:cs typeface="Microsoft JhengHei UI"/>
            </a:endParaRPr>
          </a:p>
          <a:p>
            <a:pPr marL="12700">
              <a:lnSpc>
                <a:spcPct val="100000"/>
              </a:lnSpc>
              <a:spcBef>
                <a:spcPts val="965"/>
              </a:spcBef>
            </a:pPr>
            <a:r>
              <a:rPr dirty="0" sz="1000" spc="5" b="1">
                <a:latin typeface="Microsoft JhengHei UI"/>
                <a:cs typeface="Microsoft JhengHei UI"/>
              </a:rPr>
              <a:t>复星凯特</a:t>
            </a:r>
            <a:r>
              <a:rPr dirty="0" sz="1000" spc="-20" b="1">
                <a:latin typeface="Microsoft JhengHei UI"/>
                <a:cs typeface="Microsoft JhengHei UI"/>
              </a:rPr>
              <a:t>的</a:t>
            </a:r>
            <a:r>
              <a:rPr dirty="0" sz="1000" spc="5" b="1">
                <a:latin typeface="Microsoft JhengHei UI"/>
                <a:cs typeface="Microsoft JhengHei UI"/>
              </a:rPr>
              <a:t>阿基</a:t>
            </a:r>
            <a:r>
              <a:rPr dirty="0" sz="1000" spc="-20" b="1">
                <a:latin typeface="Microsoft JhengHei UI"/>
                <a:cs typeface="Microsoft JhengHei UI"/>
              </a:rPr>
              <a:t>仑</a:t>
            </a:r>
            <a:r>
              <a:rPr dirty="0" sz="1000" spc="5" b="1">
                <a:latin typeface="Microsoft JhengHei UI"/>
                <a:cs typeface="Microsoft JhengHei UI"/>
              </a:rPr>
              <a:t>赛是</a:t>
            </a:r>
            <a:r>
              <a:rPr dirty="0" sz="1000" spc="-20" b="1">
                <a:latin typeface="Microsoft JhengHei UI"/>
                <a:cs typeface="Microsoft JhengHei UI"/>
              </a:rPr>
              <a:t>国</a:t>
            </a:r>
            <a:r>
              <a:rPr dirty="0" sz="1000" spc="5" b="1">
                <a:latin typeface="Microsoft JhengHei UI"/>
                <a:cs typeface="Microsoft JhengHei UI"/>
              </a:rPr>
              <a:t>内首个</a:t>
            </a:r>
            <a:r>
              <a:rPr dirty="0" sz="1000" spc="-20" b="1">
                <a:latin typeface="Microsoft JhengHei UI"/>
                <a:cs typeface="Microsoft JhengHei UI"/>
              </a:rPr>
              <a:t>获</a:t>
            </a:r>
            <a:r>
              <a:rPr dirty="0" sz="1000" spc="5" b="1">
                <a:latin typeface="Microsoft JhengHei UI"/>
                <a:cs typeface="Microsoft JhengHei UI"/>
              </a:rPr>
              <a:t>批</a:t>
            </a:r>
            <a:r>
              <a:rPr dirty="0" sz="1000" spc="250" b="1">
                <a:latin typeface="Microsoft JhengHei UI"/>
                <a:cs typeface="Microsoft JhengHei UI"/>
              </a:rPr>
              <a:t>的</a:t>
            </a:r>
            <a:r>
              <a:rPr dirty="0" sz="1000" spc="-10" b="1">
                <a:latin typeface="Arial"/>
                <a:cs typeface="Arial"/>
              </a:rPr>
              <a:t>CAR-T</a:t>
            </a:r>
            <a:r>
              <a:rPr dirty="0" sz="1000" spc="-35" b="1">
                <a:latin typeface="Arial"/>
                <a:cs typeface="Arial"/>
              </a:rPr>
              <a:t> </a:t>
            </a:r>
            <a:r>
              <a:rPr dirty="0" sz="1000" spc="5" b="1">
                <a:latin typeface="Microsoft JhengHei UI"/>
                <a:cs typeface="Microsoft JhengHei UI"/>
              </a:rPr>
              <a:t>产品</a:t>
            </a:r>
            <a:endParaRPr sz="1000">
              <a:latin typeface="Microsoft JhengHei UI"/>
              <a:cs typeface="Microsoft JhengHei UI"/>
            </a:endParaRPr>
          </a:p>
          <a:p>
            <a:pPr algn="just" marL="12700" marR="8890">
              <a:lnSpc>
                <a:spcPct val="139500"/>
              </a:lnSpc>
              <a:spcBef>
                <a:spcPts val="605"/>
              </a:spcBef>
            </a:pPr>
            <a:r>
              <a:rPr dirty="0" sz="1000" spc="5">
                <a:latin typeface="PMingLiU"/>
                <a:cs typeface="PMingLiU"/>
              </a:rPr>
              <a:t>复星凯特于</a:t>
            </a:r>
            <a:r>
              <a:rPr dirty="0" sz="1000" spc="-45">
                <a:latin typeface="PMingLiU"/>
                <a:cs typeface="PMingLiU"/>
              </a:rPr>
              <a:t> </a:t>
            </a:r>
            <a:r>
              <a:rPr dirty="0" sz="1000" spc="-5">
                <a:latin typeface="Arial"/>
                <a:cs typeface="Arial"/>
              </a:rPr>
              <a:t>2017</a:t>
            </a:r>
            <a:r>
              <a:rPr dirty="0" sz="1000" spc="-90">
                <a:latin typeface="Arial"/>
                <a:cs typeface="Arial"/>
              </a:rPr>
              <a:t> </a:t>
            </a:r>
            <a:r>
              <a:rPr dirty="0" sz="1000" spc="5">
                <a:latin typeface="PMingLiU"/>
                <a:cs typeface="PMingLiU"/>
              </a:rPr>
              <a:t>年</a:t>
            </a:r>
            <a:r>
              <a:rPr dirty="0" sz="1000" spc="-20">
                <a:latin typeface="PMingLiU"/>
                <a:cs typeface="PMingLiU"/>
              </a:rPr>
              <a:t>成</a:t>
            </a:r>
            <a:r>
              <a:rPr dirty="0" sz="1000" spc="5">
                <a:latin typeface="PMingLiU"/>
                <a:cs typeface="PMingLiU"/>
              </a:rPr>
              <a:t>立，</a:t>
            </a:r>
            <a:r>
              <a:rPr dirty="0" sz="1000" spc="-20">
                <a:latin typeface="PMingLiU"/>
                <a:cs typeface="PMingLiU"/>
              </a:rPr>
              <a:t>为</a:t>
            </a:r>
            <a:r>
              <a:rPr dirty="0" sz="1000" spc="5">
                <a:latin typeface="PMingLiU"/>
                <a:cs typeface="PMingLiU"/>
              </a:rPr>
              <a:t>复星</a:t>
            </a:r>
            <a:r>
              <a:rPr dirty="0" sz="1000" spc="-20">
                <a:latin typeface="PMingLiU"/>
                <a:cs typeface="PMingLiU"/>
              </a:rPr>
              <a:t>医</a:t>
            </a:r>
            <a:r>
              <a:rPr dirty="0" sz="1000" spc="5">
                <a:latin typeface="PMingLiU"/>
                <a:cs typeface="PMingLiU"/>
              </a:rPr>
              <a:t>药</a:t>
            </a:r>
            <a:r>
              <a:rPr dirty="0" sz="1000" spc="220">
                <a:latin typeface="PMingLiU"/>
                <a:cs typeface="PMingLiU"/>
              </a:rPr>
              <a:t>与</a:t>
            </a:r>
            <a:r>
              <a:rPr dirty="0" sz="1000">
                <a:latin typeface="Arial"/>
                <a:cs typeface="Arial"/>
              </a:rPr>
              <a:t>Kite</a:t>
            </a:r>
            <a:r>
              <a:rPr dirty="0" sz="1000" spc="-90">
                <a:latin typeface="Arial"/>
                <a:cs typeface="Arial"/>
              </a:rPr>
              <a:t> </a:t>
            </a:r>
            <a:r>
              <a:rPr dirty="0" sz="1000">
                <a:latin typeface="Arial"/>
                <a:cs typeface="Arial"/>
              </a:rPr>
              <a:t>Pharma</a:t>
            </a:r>
            <a:r>
              <a:rPr dirty="0" sz="1000" spc="-75">
                <a:latin typeface="Arial"/>
                <a:cs typeface="Arial"/>
              </a:rPr>
              <a:t> </a:t>
            </a:r>
            <a:r>
              <a:rPr dirty="0" sz="1000" spc="-20">
                <a:latin typeface="Arial"/>
                <a:cs typeface="Arial"/>
              </a:rPr>
              <a:t>(</a:t>
            </a:r>
            <a:r>
              <a:rPr dirty="0" sz="1000" spc="5">
                <a:latin typeface="PMingLiU"/>
                <a:cs typeface="PMingLiU"/>
              </a:rPr>
              <a:t>已</a:t>
            </a:r>
            <a:r>
              <a:rPr dirty="0" sz="1000" spc="220">
                <a:latin typeface="PMingLiU"/>
                <a:cs typeface="PMingLiU"/>
              </a:rPr>
              <a:t>被</a:t>
            </a:r>
            <a:r>
              <a:rPr dirty="0" sz="1000" spc="-5">
                <a:latin typeface="Arial"/>
                <a:cs typeface="Arial"/>
              </a:rPr>
              <a:t>Gilead</a:t>
            </a:r>
            <a:r>
              <a:rPr dirty="0" sz="1000" spc="-90">
                <a:latin typeface="Arial"/>
                <a:cs typeface="Arial"/>
              </a:rPr>
              <a:t> </a:t>
            </a:r>
            <a:r>
              <a:rPr dirty="0" sz="1000" spc="5">
                <a:latin typeface="PMingLiU"/>
                <a:cs typeface="PMingLiU"/>
              </a:rPr>
              <a:t>收购</a:t>
            </a:r>
            <a:r>
              <a:rPr dirty="0" sz="1000">
                <a:latin typeface="Arial"/>
                <a:cs typeface="Arial"/>
              </a:rPr>
              <a:t>)</a:t>
            </a:r>
            <a:r>
              <a:rPr dirty="0" sz="1000" spc="-60">
                <a:latin typeface="Arial"/>
                <a:cs typeface="Arial"/>
              </a:rPr>
              <a:t> </a:t>
            </a:r>
            <a:r>
              <a:rPr dirty="0" sz="1000" spc="-20">
                <a:latin typeface="PMingLiU"/>
                <a:cs typeface="PMingLiU"/>
              </a:rPr>
              <a:t>成</a:t>
            </a:r>
            <a:r>
              <a:rPr dirty="0" sz="1000" spc="5">
                <a:latin typeface="PMingLiU"/>
                <a:cs typeface="PMingLiU"/>
              </a:rPr>
              <a:t>立的</a:t>
            </a:r>
            <a:r>
              <a:rPr dirty="0" sz="1000" spc="-20">
                <a:latin typeface="PMingLiU"/>
                <a:cs typeface="PMingLiU"/>
              </a:rPr>
              <a:t>合</a:t>
            </a:r>
            <a:r>
              <a:rPr dirty="0" sz="1000" spc="5">
                <a:latin typeface="PMingLiU"/>
                <a:cs typeface="PMingLiU"/>
              </a:rPr>
              <a:t>营公</a:t>
            </a:r>
            <a:r>
              <a:rPr dirty="0" sz="1000" spc="-20">
                <a:latin typeface="PMingLiU"/>
                <a:cs typeface="PMingLiU"/>
              </a:rPr>
              <a:t>司</a:t>
            </a:r>
            <a:r>
              <a:rPr dirty="0" sz="1000" spc="5">
                <a:latin typeface="PMingLiU"/>
                <a:cs typeface="PMingLiU"/>
              </a:rPr>
              <a:t>。 </a:t>
            </a:r>
            <a:r>
              <a:rPr dirty="0" sz="1000" spc="100">
                <a:latin typeface="PMingLiU"/>
                <a:cs typeface="PMingLiU"/>
              </a:rPr>
              <a:t>复星凯特的两款核心产品分别</a:t>
            </a:r>
            <a:r>
              <a:rPr dirty="0" sz="1000" spc="5">
                <a:latin typeface="PMingLiU"/>
                <a:cs typeface="PMingLiU"/>
              </a:rPr>
              <a:t>为</a:t>
            </a:r>
            <a:r>
              <a:rPr dirty="0" sz="1000" spc="90">
                <a:latin typeface="PMingLiU"/>
                <a:cs typeface="PMingLiU"/>
              </a:rPr>
              <a:t> </a:t>
            </a:r>
            <a:r>
              <a:rPr dirty="0" sz="1000" spc="-5">
                <a:latin typeface="Arial"/>
                <a:cs typeface="Arial"/>
              </a:rPr>
              <a:t>Yescarta</a:t>
            </a:r>
            <a:r>
              <a:rPr dirty="0" sz="1000" spc="254">
                <a:latin typeface="Arial"/>
                <a:cs typeface="Arial"/>
              </a:rPr>
              <a:t> </a:t>
            </a:r>
            <a:r>
              <a:rPr dirty="0" sz="1000">
                <a:latin typeface="Arial"/>
                <a:cs typeface="Arial"/>
              </a:rPr>
              <a:t>(</a:t>
            </a:r>
            <a:r>
              <a:rPr dirty="0" sz="1000" spc="-180">
                <a:latin typeface="Arial"/>
                <a:cs typeface="Arial"/>
              </a:rPr>
              <a:t> </a:t>
            </a:r>
            <a:r>
              <a:rPr dirty="0" sz="1000" spc="100">
                <a:latin typeface="PMingLiU"/>
                <a:cs typeface="PMingLiU"/>
              </a:rPr>
              <a:t>阿基仑赛注射液</a:t>
            </a:r>
            <a:r>
              <a:rPr dirty="0" sz="1000" spc="5">
                <a:latin typeface="PMingLiU"/>
                <a:cs typeface="PMingLiU"/>
              </a:rPr>
              <a:t>，</a:t>
            </a:r>
            <a:r>
              <a:rPr dirty="0" sz="1000" spc="-160">
                <a:latin typeface="PMingLiU"/>
                <a:cs typeface="PMingLiU"/>
              </a:rPr>
              <a:t> </a:t>
            </a:r>
            <a:r>
              <a:rPr dirty="0" sz="1000" spc="-5">
                <a:latin typeface="Arial"/>
                <a:cs typeface="Arial"/>
              </a:rPr>
              <a:t>FKC876)</a:t>
            </a:r>
            <a:r>
              <a:rPr dirty="0" sz="1000" spc="240">
                <a:latin typeface="Arial"/>
                <a:cs typeface="Arial"/>
              </a:rPr>
              <a:t> </a:t>
            </a:r>
            <a:r>
              <a:rPr dirty="0" sz="1000" spc="5">
                <a:latin typeface="PMingLiU"/>
                <a:cs typeface="PMingLiU"/>
              </a:rPr>
              <a:t>和</a:t>
            </a:r>
            <a:r>
              <a:rPr dirty="0" sz="1000" spc="90">
                <a:latin typeface="PMingLiU"/>
                <a:cs typeface="PMingLiU"/>
              </a:rPr>
              <a:t> </a:t>
            </a:r>
            <a:r>
              <a:rPr dirty="0" sz="1000" spc="-5">
                <a:latin typeface="Arial"/>
                <a:cs typeface="Arial"/>
              </a:rPr>
              <a:t>Tecartus  </a:t>
            </a:r>
            <a:r>
              <a:rPr dirty="0" sz="1000">
                <a:latin typeface="Arial"/>
                <a:cs typeface="Arial"/>
              </a:rPr>
              <a:t>(FKC88)</a:t>
            </a:r>
            <a:r>
              <a:rPr dirty="0" sz="1000" spc="5">
                <a:latin typeface="PMingLiU"/>
                <a:cs typeface="PMingLiU"/>
              </a:rPr>
              <a:t>。</a:t>
            </a:r>
            <a:r>
              <a:rPr dirty="0" sz="1000" spc="-5">
                <a:latin typeface="Arial"/>
                <a:cs typeface="Arial"/>
              </a:rPr>
              <a:t>2021</a:t>
            </a:r>
            <a:r>
              <a:rPr dirty="0" sz="1000" spc="25">
                <a:latin typeface="Arial"/>
                <a:cs typeface="Arial"/>
              </a:rPr>
              <a:t> </a:t>
            </a:r>
            <a:r>
              <a:rPr dirty="0" sz="1000" spc="5">
                <a:latin typeface="PMingLiU"/>
                <a:cs typeface="PMingLiU"/>
              </a:rPr>
              <a:t>年</a:t>
            </a:r>
            <a:r>
              <a:rPr dirty="0" sz="1000" spc="100">
                <a:latin typeface="PMingLiU"/>
                <a:cs typeface="PMingLiU"/>
              </a:rPr>
              <a:t> </a:t>
            </a:r>
            <a:r>
              <a:rPr dirty="0" sz="1000">
                <a:latin typeface="Arial"/>
                <a:cs typeface="Arial"/>
              </a:rPr>
              <a:t>6</a:t>
            </a:r>
            <a:r>
              <a:rPr dirty="0" sz="1000" spc="30">
                <a:latin typeface="Arial"/>
                <a:cs typeface="Arial"/>
              </a:rPr>
              <a:t> </a:t>
            </a:r>
            <a:r>
              <a:rPr dirty="0" sz="1000" spc="5">
                <a:latin typeface="PMingLiU"/>
                <a:cs typeface="PMingLiU"/>
              </a:rPr>
              <a:t>月，奕凯达</a:t>
            </a:r>
            <a:r>
              <a:rPr dirty="0" sz="1000" spc="150">
                <a:latin typeface="PMingLiU"/>
                <a:cs typeface="PMingLiU"/>
              </a:rPr>
              <a:t> </a:t>
            </a:r>
            <a:r>
              <a:rPr dirty="0" sz="1000" spc="-25">
                <a:latin typeface="Arial"/>
                <a:cs typeface="Arial"/>
              </a:rPr>
              <a:t>(</a:t>
            </a:r>
            <a:r>
              <a:rPr dirty="0" sz="1000" spc="5">
                <a:latin typeface="PMingLiU"/>
                <a:cs typeface="PMingLiU"/>
              </a:rPr>
              <a:t>阿基</a:t>
            </a:r>
            <a:r>
              <a:rPr dirty="0" sz="1000" spc="-20">
                <a:latin typeface="PMingLiU"/>
                <a:cs typeface="PMingLiU"/>
              </a:rPr>
              <a:t>仑</a:t>
            </a:r>
            <a:r>
              <a:rPr dirty="0" sz="1000" spc="5">
                <a:latin typeface="PMingLiU"/>
                <a:cs typeface="PMingLiU"/>
              </a:rPr>
              <a:t>赛注</a:t>
            </a:r>
            <a:r>
              <a:rPr dirty="0" sz="1000" spc="-20">
                <a:latin typeface="PMingLiU"/>
                <a:cs typeface="PMingLiU"/>
              </a:rPr>
              <a:t>射</a:t>
            </a:r>
            <a:r>
              <a:rPr dirty="0" sz="1000" spc="10">
                <a:latin typeface="PMingLiU"/>
                <a:cs typeface="PMingLiU"/>
              </a:rPr>
              <a:t>液</a:t>
            </a:r>
            <a:r>
              <a:rPr dirty="0" sz="1000">
                <a:latin typeface="Arial"/>
                <a:cs typeface="Arial"/>
              </a:rPr>
              <a:t>)</a:t>
            </a:r>
            <a:r>
              <a:rPr dirty="0" sz="1000" spc="135">
                <a:latin typeface="Arial"/>
                <a:cs typeface="Arial"/>
              </a:rPr>
              <a:t> </a:t>
            </a:r>
            <a:r>
              <a:rPr dirty="0" sz="1000" spc="-20">
                <a:latin typeface="PMingLiU"/>
                <a:cs typeface="PMingLiU"/>
              </a:rPr>
              <a:t>首</a:t>
            </a:r>
            <a:r>
              <a:rPr dirty="0" sz="1000" spc="5">
                <a:latin typeface="PMingLiU"/>
                <a:cs typeface="PMingLiU"/>
              </a:rPr>
              <a:t>次在中</a:t>
            </a:r>
            <a:r>
              <a:rPr dirty="0" sz="1000" spc="-20">
                <a:latin typeface="PMingLiU"/>
                <a:cs typeface="PMingLiU"/>
              </a:rPr>
              <a:t>国</a:t>
            </a:r>
            <a:r>
              <a:rPr dirty="0" sz="1000" spc="5">
                <a:latin typeface="PMingLiU"/>
                <a:cs typeface="PMingLiU"/>
              </a:rPr>
              <a:t>获批</a:t>
            </a:r>
            <a:r>
              <a:rPr dirty="0" sz="1000" spc="-20">
                <a:latin typeface="PMingLiU"/>
                <a:cs typeface="PMingLiU"/>
              </a:rPr>
              <a:t>上</a:t>
            </a:r>
            <a:r>
              <a:rPr dirty="0" sz="1000" spc="5">
                <a:latin typeface="PMingLiU"/>
                <a:cs typeface="PMingLiU"/>
              </a:rPr>
              <a:t>市，</a:t>
            </a:r>
            <a:r>
              <a:rPr dirty="0" sz="1000" spc="-20">
                <a:latin typeface="PMingLiU"/>
                <a:cs typeface="PMingLiU"/>
              </a:rPr>
              <a:t>定</a:t>
            </a:r>
            <a:r>
              <a:rPr dirty="0" sz="1000" spc="5">
                <a:latin typeface="PMingLiU"/>
                <a:cs typeface="PMingLiU"/>
              </a:rPr>
              <a:t>价</a:t>
            </a:r>
            <a:r>
              <a:rPr dirty="0" sz="1000" spc="105">
                <a:latin typeface="PMingLiU"/>
                <a:cs typeface="PMingLiU"/>
              </a:rPr>
              <a:t> </a:t>
            </a:r>
            <a:r>
              <a:rPr dirty="0" sz="1000" spc="-5">
                <a:latin typeface="Arial"/>
                <a:cs typeface="Arial"/>
              </a:rPr>
              <a:t>120</a:t>
            </a:r>
            <a:r>
              <a:rPr dirty="0" sz="1000" spc="30">
                <a:latin typeface="Arial"/>
                <a:cs typeface="Arial"/>
              </a:rPr>
              <a:t> </a:t>
            </a:r>
            <a:r>
              <a:rPr dirty="0" sz="1000" spc="5">
                <a:latin typeface="PMingLiU"/>
                <a:cs typeface="PMingLiU"/>
              </a:rPr>
              <a:t>万元</a:t>
            </a:r>
            <a:r>
              <a:rPr dirty="0" sz="1000">
                <a:latin typeface="Arial"/>
                <a:cs typeface="Arial"/>
              </a:rPr>
              <a:t>/  </a:t>
            </a:r>
            <a:r>
              <a:rPr dirty="0" sz="1000" spc="5">
                <a:latin typeface="PMingLiU"/>
                <a:cs typeface="PMingLiU"/>
              </a:rPr>
              <a:t>针，用于治疗既往接受二线或以上系统性治疗后复</a:t>
            </a:r>
            <a:r>
              <a:rPr dirty="0" sz="1000" spc="25">
                <a:latin typeface="PMingLiU"/>
                <a:cs typeface="PMingLiU"/>
              </a:rPr>
              <a:t>发</a:t>
            </a:r>
            <a:r>
              <a:rPr dirty="0" sz="1000" spc="5">
                <a:latin typeface="PMingLiU"/>
                <a:cs typeface="PMingLiU"/>
              </a:rPr>
              <a:t>的</a:t>
            </a:r>
            <a:r>
              <a:rPr dirty="0" sz="1000" spc="260">
                <a:latin typeface="PMingLiU"/>
                <a:cs typeface="PMingLiU"/>
              </a:rPr>
              <a:t> </a:t>
            </a:r>
            <a:r>
              <a:rPr dirty="0" sz="1000">
                <a:latin typeface="Arial"/>
                <a:cs typeface="Arial"/>
              </a:rPr>
              <a:t>r/r</a:t>
            </a:r>
            <a:r>
              <a:rPr dirty="0" sz="1000" spc="145">
                <a:latin typeface="Arial"/>
                <a:cs typeface="Arial"/>
              </a:rPr>
              <a:t> </a:t>
            </a:r>
            <a:r>
              <a:rPr dirty="0" sz="1000" spc="-5">
                <a:latin typeface="Arial"/>
                <a:cs typeface="Arial"/>
              </a:rPr>
              <a:t>LBCL</a:t>
            </a:r>
            <a:r>
              <a:rPr dirty="0" sz="1000" spc="5">
                <a:latin typeface="PMingLiU"/>
                <a:cs typeface="PMingLiU"/>
              </a:rPr>
              <a:t>。此次获批基于奕凯达在 国内开</a:t>
            </a:r>
            <a:r>
              <a:rPr dirty="0" sz="1000" spc="-20">
                <a:latin typeface="PMingLiU"/>
                <a:cs typeface="PMingLiU"/>
              </a:rPr>
              <a:t>展</a:t>
            </a:r>
            <a:r>
              <a:rPr dirty="0" sz="1000" spc="5">
                <a:latin typeface="PMingLiU"/>
                <a:cs typeface="PMingLiU"/>
              </a:rPr>
              <a:t>的一</a:t>
            </a:r>
            <a:r>
              <a:rPr dirty="0" sz="1000" spc="-20">
                <a:latin typeface="PMingLiU"/>
                <a:cs typeface="PMingLiU"/>
              </a:rPr>
              <a:t>项</a:t>
            </a:r>
            <a:r>
              <a:rPr dirty="0" sz="1000" spc="5">
                <a:latin typeface="PMingLiU"/>
                <a:cs typeface="PMingLiU"/>
              </a:rPr>
              <a:t>单臂</a:t>
            </a:r>
            <a:r>
              <a:rPr dirty="0" sz="1000" spc="-20">
                <a:latin typeface="PMingLiU"/>
                <a:cs typeface="PMingLiU"/>
              </a:rPr>
              <a:t>多</a:t>
            </a:r>
            <a:r>
              <a:rPr dirty="0" sz="1000" spc="5">
                <a:latin typeface="PMingLiU"/>
                <a:cs typeface="PMingLiU"/>
              </a:rPr>
              <a:t>中心</a:t>
            </a:r>
            <a:r>
              <a:rPr dirty="0" sz="1000" spc="-20">
                <a:latin typeface="PMingLiU"/>
                <a:cs typeface="PMingLiU"/>
              </a:rPr>
              <a:t>桥</a:t>
            </a:r>
            <a:r>
              <a:rPr dirty="0" sz="1000" spc="5">
                <a:latin typeface="PMingLiU"/>
                <a:cs typeface="PMingLiU"/>
              </a:rPr>
              <a:t>接临</a:t>
            </a:r>
            <a:r>
              <a:rPr dirty="0" sz="1000" spc="-20">
                <a:latin typeface="PMingLiU"/>
                <a:cs typeface="PMingLiU"/>
              </a:rPr>
              <a:t>床</a:t>
            </a:r>
            <a:r>
              <a:rPr dirty="0" sz="1000" spc="5">
                <a:latin typeface="PMingLiU"/>
                <a:cs typeface="PMingLiU"/>
              </a:rPr>
              <a:t>，获</a:t>
            </a:r>
            <a:r>
              <a:rPr dirty="0" sz="1000" spc="-20">
                <a:latin typeface="PMingLiU"/>
                <a:cs typeface="PMingLiU"/>
              </a:rPr>
              <a:t>批</a:t>
            </a:r>
            <a:r>
              <a:rPr dirty="0" sz="1000" spc="5">
                <a:latin typeface="PMingLiU"/>
                <a:cs typeface="PMingLiU"/>
              </a:rPr>
              <a:t>上市</a:t>
            </a:r>
            <a:r>
              <a:rPr dirty="0" sz="1000" spc="-20">
                <a:latin typeface="PMingLiU"/>
                <a:cs typeface="PMingLiU"/>
              </a:rPr>
              <a:t>距</a:t>
            </a:r>
            <a:r>
              <a:rPr dirty="0" sz="1000" spc="155">
                <a:latin typeface="PMingLiU"/>
                <a:cs typeface="PMingLiU"/>
              </a:rPr>
              <a:t>离</a:t>
            </a:r>
            <a:r>
              <a:rPr dirty="0" sz="1000" spc="-10">
                <a:latin typeface="Arial"/>
                <a:cs typeface="Arial"/>
              </a:rPr>
              <a:t>2018</a:t>
            </a:r>
            <a:r>
              <a:rPr dirty="0" sz="1000" spc="-165">
                <a:latin typeface="Arial"/>
                <a:cs typeface="Arial"/>
              </a:rPr>
              <a:t> </a:t>
            </a:r>
            <a:r>
              <a:rPr dirty="0" sz="1000" spc="145">
                <a:latin typeface="PMingLiU"/>
                <a:cs typeface="PMingLiU"/>
              </a:rPr>
              <a:t>年</a:t>
            </a:r>
            <a:r>
              <a:rPr dirty="0" sz="1000">
                <a:latin typeface="Arial"/>
                <a:cs typeface="Arial"/>
              </a:rPr>
              <a:t>9</a:t>
            </a:r>
            <a:r>
              <a:rPr dirty="0" sz="1000" spc="-160">
                <a:latin typeface="Arial"/>
                <a:cs typeface="Arial"/>
              </a:rPr>
              <a:t> </a:t>
            </a:r>
            <a:r>
              <a:rPr dirty="0" sz="1000" spc="5">
                <a:latin typeface="PMingLiU"/>
                <a:cs typeface="PMingLiU"/>
              </a:rPr>
              <a:t>月</a:t>
            </a:r>
            <a:r>
              <a:rPr dirty="0" sz="1000" spc="150">
                <a:latin typeface="PMingLiU"/>
                <a:cs typeface="PMingLiU"/>
              </a:rPr>
              <a:t>的</a:t>
            </a:r>
            <a:r>
              <a:rPr dirty="0" sz="1000" spc="35">
                <a:latin typeface="Arial"/>
                <a:cs typeface="Arial"/>
              </a:rPr>
              <a:t>IND</a:t>
            </a:r>
            <a:r>
              <a:rPr dirty="0" sz="1000" spc="5">
                <a:latin typeface="PMingLiU"/>
                <a:cs typeface="PMingLiU"/>
              </a:rPr>
              <a:t>批准</a:t>
            </a:r>
            <a:r>
              <a:rPr dirty="0" sz="1000" spc="-20">
                <a:latin typeface="PMingLiU"/>
                <a:cs typeface="PMingLiU"/>
              </a:rPr>
              <a:t>耗</a:t>
            </a:r>
            <a:r>
              <a:rPr dirty="0" sz="1000" spc="150">
                <a:latin typeface="PMingLiU"/>
                <a:cs typeface="PMingLiU"/>
              </a:rPr>
              <a:t>时</a:t>
            </a:r>
            <a:r>
              <a:rPr dirty="0" sz="1000" spc="-5">
                <a:latin typeface="Arial"/>
                <a:cs typeface="Arial"/>
              </a:rPr>
              <a:t>33</a:t>
            </a:r>
            <a:r>
              <a:rPr dirty="0" sz="1000" spc="-160">
                <a:latin typeface="Arial"/>
                <a:cs typeface="Arial"/>
              </a:rPr>
              <a:t> </a:t>
            </a:r>
            <a:r>
              <a:rPr dirty="0" sz="1000" spc="5">
                <a:latin typeface="PMingLiU"/>
                <a:cs typeface="PMingLiU"/>
              </a:rPr>
              <a:t>个月。</a:t>
            </a:r>
            <a:endParaRPr sz="1000">
              <a:latin typeface="PMingLiU"/>
              <a:cs typeface="PMingLiU"/>
            </a:endParaRPr>
          </a:p>
          <a:p>
            <a:pPr marL="12700">
              <a:lnSpc>
                <a:spcPct val="100000"/>
              </a:lnSpc>
              <a:spcBef>
                <a:spcPts val="1080"/>
              </a:spcBef>
            </a:pPr>
            <a:r>
              <a:rPr dirty="0" sz="1000" spc="5">
                <a:latin typeface="PMingLiU"/>
                <a:cs typeface="PMingLiU"/>
              </a:rPr>
              <a:t>截至</a:t>
            </a:r>
            <a:r>
              <a:rPr dirty="0" sz="1000" spc="-45">
                <a:latin typeface="PMingLiU"/>
                <a:cs typeface="PMingLiU"/>
              </a:rPr>
              <a:t> </a:t>
            </a:r>
            <a:r>
              <a:rPr dirty="0" sz="1000" spc="-5">
                <a:latin typeface="Arial"/>
                <a:cs typeface="Arial"/>
              </a:rPr>
              <a:t>2022</a:t>
            </a:r>
            <a:r>
              <a:rPr dirty="0" sz="1000" spc="-95">
                <a:latin typeface="Arial"/>
                <a:cs typeface="Arial"/>
              </a:rPr>
              <a:t> </a:t>
            </a:r>
            <a:r>
              <a:rPr dirty="0" sz="1000" spc="5">
                <a:latin typeface="PMingLiU"/>
                <a:cs typeface="PMingLiU"/>
              </a:rPr>
              <a:t>年</a:t>
            </a:r>
            <a:r>
              <a:rPr dirty="0" sz="1000" spc="-40">
                <a:latin typeface="PMingLiU"/>
                <a:cs typeface="PMingLiU"/>
              </a:rPr>
              <a:t> </a:t>
            </a:r>
            <a:r>
              <a:rPr dirty="0" sz="1000">
                <a:latin typeface="Arial"/>
                <a:cs typeface="Arial"/>
              </a:rPr>
              <a:t>6</a:t>
            </a:r>
            <a:r>
              <a:rPr dirty="0" sz="1000" spc="-95">
                <a:latin typeface="Arial"/>
                <a:cs typeface="Arial"/>
              </a:rPr>
              <a:t> </a:t>
            </a:r>
            <a:r>
              <a:rPr dirty="0" sz="1000" spc="5">
                <a:latin typeface="PMingLiU"/>
                <a:cs typeface="PMingLiU"/>
              </a:rPr>
              <a:t>月</a:t>
            </a:r>
            <a:r>
              <a:rPr dirty="0" sz="1000" spc="-45">
                <a:latin typeface="PMingLiU"/>
                <a:cs typeface="PMingLiU"/>
              </a:rPr>
              <a:t> </a:t>
            </a:r>
            <a:r>
              <a:rPr dirty="0" sz="1000" spc="10">
                <a:latin typeface="Arial"/>
                <a:cs typeface="Arial"/>
              </a:rPr>
              <a:t>22</a:t>
            </a:r>
            <a:r>
              <a:rPr dirty="0" sz="1000" spc="-90">
                <a:latin typeface="Arial"/>
                <a:cs typeface="Arial"/>
              </a:rPr>
              <a:t> </a:t>
            </a:r>
            <a:r>
              <a:rPr dirty="0" sz="1000" spc="5">
                <a:latin typeface="PMingLiU"/>
                <a:cs typeface="PMingLiU"/>
              </a:rPr>
              <a:t>日，奕凯达</a:t>
            </a:r>
            <a:r>
              <a:rPr dirty="0" sz="1000" spc="-20">
                <a:latin typeface="PMingLiU"/>
                <a:cs typeface="PMingLiU"/>
              </a:rPr>
              <a:t>上</a:t>
            </a:r>
            <a:r>
              <a:rPr dirty="0" sz="1000" spc="5">
                <a:latin typeface="PMingLiU"/>
                <a:cs typeface="PMingLiU"/>
              </a:rPr>
              <a:t>市一</a:t>
            </a:r>
            <a:r>
              <a:rPr dirty="0" sz="1000" spc="-20">
                <a:latin typeface="PMingLiU"/>
                <a:cs typeface="PMingLiU"/>
              </a:rPr>
              <a:t>周</a:t>
            </a:r>
            <a:r>
              <a:rPr dirty="0" sz="1000" spc="10">
                <a:latin typeface="PMingLiU"/>
                <a:cs typeface="PMingLiU"/>
              </a:rPr>
              <a:t>年</a:t>
            </a:r>
            <a:r>
              <a:rPr dirty="0" sz="1000" spc="5">
                <a:latin typeface="PMingLiU"/>
                <a:cs typeface="PMingLiU"/>
              </a:rPr>
              <a:t>，</a:t>
            </a:r>
            <a:r>
              <a:rPr dirty="0" sz="1000" spc="-20">
                <a:latin typeface="PMingLiU"/>
                <a:cs typeface="PMingLiU"/>
              </a:rPr>
              <a:t>已</a:t>
            </a:r>
            <a:r>
              <a:rPr dirty="0" sz="1000" spc="5">
                <a:latin typeface="PMingLiU"/>
                <a:cs typeface="PMingLiU"/>
              </a:rPr>
              <a:t>经治</a:t>
            </a:r>
            <a:r>
              <a:rPr dirty="0" sz="1000" spc="-20">
                <a:latin typeface="PMingLiU"/>
                <a:cs typeface="PMingLiU"/>
              </a:rPr>
              <a:t>疗</a:t>
            </a:r>
            <a:r>
              <a:rPr dirty="0" sz="1000" spc="5">
                <a:latin typeface="PMingLiU"/>
                <a:cs typeface="PMingLiU"/>
              </a:rPr>
              <a:t>了</a:t>
            </a:r>
            <a:r>
              <a:rPr dirty="0" sz="1000" spc="-45">
                <a:latin typeface="PMingLiU"/>
                <a:cs typeface="PMingLiU"/>
              </a:rPr>
              <a:t> </a:t>
            </a:r>
            <a:r>
              <a:rPr dirty="0" sz="1000" spc="-5">
                <a:latin typeface="Arial"/>
                <a:cs typeface="Arial"/>
              </a:rPr>
              <a:t>200</a:t>
            </a:r>
            <a:r>
              <a:rPr dirty="0" sz="1000" spc="-90">
                <a:latin typeface="Arial"/>
                <a:cs typeface="Arial"/>
              </a:rPr>
              <a:t> </a:t>
            </a:r>
            <a:r>
              <a:rPr dirty="0" sz="1000" spc="5">
                <a:latin typeface="PMingLiU"/>
                <a:cs typeface="PMingLiU"/>
              </a:rPr>
              <a:t>位中国患者</a:t>
            </a:r>
            <a:r>
              <a:rPr dirty="0" sz="1000" spc="-20">
                <a:latin typeface="PMingLiU"/>
                <a:cs typeface="PMingLiU"/>
              </a:rPr>
              <a:t>。</a:t>
            </a:r>
            <a:r>
              <a:rPr dirty="0" sz="1000" spc="5">
                <a:latin typeface="PMingLiU"/>
                <a:cs typeface="PMingLiU"/>
              </a:rPr>
              <a:t>截至</a:t>
            </a:r>
            <a:r>
              <a:rPr dirty="0" sz="1000" spc="-45">
                <a:latin typeface="PMingLiU"/>
                <a:cs typeface="PMingLiU"/>
              </a:rPr>
              <a:t> </a:t>
            </a:r>
            <a:r>
              <a:rPr dirty="0" sz="1000" spc="-5">
                <a:latin typeface="Arial"/>
                <a:cs typeface="Arial"/>
              </a:rPr>
              <a:t>2022</a:t>
            </a:r>
            <a:r>
              <a:rPr dirty="0" sz="1000" spc="-95">
                <a:latin typeface="Arial"/>
                <a:cs typeface="Arial"/>
              </a:rPr>
              <a:t> </a:t>
            </a:r>
            <a:r>
              <a:rPr dirty="0" sz="1000" spc="5">
                <a:latin typeface="PMingLiU"/>
                <a:cs typeface="PMingLiU"/>
              </a:rPr>
              <a:t>年</a:t>
            </a:r>
            <a:r>
              <a:rPr dirty="0" sz="1000" spc="-40">
                <a:latin typeface="PMingLiU"/>
                <a:cs typeface="PMingLiU"/>
              </a:rPr>
              <a:t> </a:t>
            </a:r>
            <a:r>
              <a:rPr dirty="0" sz="1000">
                <a:latin typeface="Arial"/>
                <a:cs typeface="Arial"/>
              </a:rPr>
              <a:t>5</a:t>
            </a:r>
            <a:endParaRPr sz="1000">
              <a:latin typeface="Arial"/>
              <a:cs typeface="Arial"/>
            </a:endParaRPr>
          </a:p>
          <a:p>
            <a:pPr marL="12700">
              <a:lnSpc>
                <a:spcPct val="100000"/>
              </a:lnSpc>
              <a:spcBef>
                <a:spcPts val="484"/>
              </a:spcBef>
            </a:pPr>
            <a:r>
              <a:rPr dirty="0" sz="1000" spc="5">
                <a:latin typeface="PMingLiU"/>
                <a:cs typeface="PMingLiU"/>
              </a:rPr>
              <a:t>月末，</a:t>
            </a:r>
            <a:r>
              <a:rPr dirty="0" sz="1000" spc="-20">
                <a:latin typeface="PMingLiU"/>
                <a:cs typeface="PMingLiU"/>
              </a:rPr>
              <a:t>奕</a:t>
            </a:r>
            <a:r>
              <a:rPr dirty="0" sz="1000" spc="5">
                <a:latin typeface="PMingLiU"/>
                <a:cs typeface="PMingLiU"/>
              </a:rPr>
              <a:t>凯达</a:t>
            </a:r>
            <a:r>
              <a:rPr dirty="0" sz="1000" spc="-20">
                <a:latin typeface="PMingLiU"/>
                <a:cs typeface="PMingLiU"/>
              </a:rPr>
              <a:t>已</a:t>
            </a:r>
            <a:r>
              <a:rPr dirty="0" sz="1000" spc="5">
                <a:latin typeface="PMingLiU"/>
                <a:cs typeface="PMingLiU"/>
              </a:rPr>
              <a:t>列入</a:t>
            </a:r>
            <a:r>
              <a:rPr dirty="0" sz="1000" spc="65">
                <a:latin typeface="PMingLiU"/>
                <a:cs typeface="PMingLiU"/>
              </a:rPr>
              <a:t> </a:t>
            </a:r>
            <a:r>
              <a:rPr dirty="0" sz="1000" spc="-5">
                <a:latin typeface="Arial"/>
                <a:cs typeface="Arial"/>
              </a:rPr>
              <a:t>30</a:t>
            </a:r>
            <a:r>
              <a:rPr dirty="0" sz="1000" spc="-15">
                <a:latin typeface="Arial"/>
                <a:cs typeface="Arial"/>
              </a:rPr>
              <a:t> </a:t>
            </a:r>
            <a:r>
              <a:rPr dirty="0" sz="1000" spc="-20">
                <a:latin typeface="PMingLiU"/>
                <a:cs typeface="PMingLiU"/>
              </a:rPr>
              <a:t>多</a:t>
            </a:r>
            <a:r>
              <a:rPr dirty="0" sz="1000" spc="5">
                <a:latin typeface="PMingLiU"/>
                <a:cs typeface="PMingLiU"/>
              </a:rPr>
              <a:t>个省</a:t>
            </a:r>
            <a:r>
              <a:rPr dirty="0" sz="1000" spc="-20">
                <a:latin typeface="PMingLiU"/>
                <a:cs typeface="PMingLiU"/>
              </a:rPr>
              <a:t>市</a:t>
            </a:r>
            <a:r>
              <a:rPr dirty="0" sz="1000" spc="5">
                <a:latin typeface="PMingLiU"/>
                <a:cs typeface="PMingLiU"/>
              </a:rPr>
              <a:t>的城</a:t>
            </a:r>
            <a:r>
              <a:rPr dirty="0" sz="1000" spc="-20">
                <a:latin typeface="PMingLiU"/>
                <a:cs typeface="PMingLiU"/>
              </a:rPr>
              <a:t>市</a:t>
            </a:r>
            <a:r>
              <a:rPr dirty="0" sz="1000" spc="5">
                <a:latin typeface="PMingLiU"/>
                <a:cs typeface="PMingLiU"/>
              </a:rPr>
              <a:t>惠民</a:t>
            </a:r>
            <a:r>
              <a:rPr dirty="0" sz="1000" spc="-20">
                <a:latin typeface="PMingLiU"/>
                <a:cs typeface="PMingLiU"/>
              </a:rPr>
              <a:t>保</a:t>
            </a:r>
            <a:r>
              <a:rPr dirty="0" sz="1000" spc="5">
                <a:latin typeface="PMingLiU"/>
                <a:cs typeface="PMingLiU"/>
              </a:rPr>
              <a:t>，并</a:t>
            </a:r>
            <a:r>
              <a:rPr dirty="0" sz="1000" spc="-20">
                <a:latin typeface="PMingLiU"/>
                <a:cs typeface="PMingLiU"/>
              </a:rPr>
              <a:t>获</a:t>
            </a:r>
            <a:r>
              <a:rPr dirty="0" sz="1000" spc="5">
                <a:latin typeface="PMingLiU"/>
                <a:cs typeface="PMingLiU"/>
              </a:rPr>
              <a:t>包括百</a:t>
            </a:r>
            <a:r>
              <a:rPr dirty="0" sz="1000" spc="-20">
                <a:latin typeface="PMingLiU"/>
                <a:cs typeface="PMingLiU"/>
              </a:rPr>
              <a:t>万</a:t>
            </a:r>
            <a:r>
              <a:rPr dirty="0" sz="1000" spc="5">
                <a:latin typeface="PMingLiU"/>
                <a:cs typeface="PMingLiU"/>
              </a:rPr>
              <a:t>医疗</a:t>
            </a:r>
            <a:r>
              <a:rPr dirty="0" sz="1000" spc="-20">
                <a:latin typeface="PMingLiU"/>
                <a:cs typeface="PMingLiU"/>
              </a:rPr>
              <a:t>险</a:t>
            </a:r>
            <a:r>
              <a:rPr dirty="0" sz="1000" spc="5">
                <a:latin typeface="PMingLiU"/>
                <a:cs typeface="PMingLiU"/>
              </a:rPr>
              <a:t>、高</a:t>
            </a:r>
            <a:r>
              <a:rPr dirty="0" sz="1000" spc="-20">
                <a:latin typeface="PMingLiU"/>
                <a:cs typeface="PMingLiU"/>
              </a:rPr>
              <a:t>端</a:t>
            </a:r>
            <a:r>
              <a:rPr dirty="0" sz="1000" spc="5">
                <a:latin typeface="PMingLiU"/>
                <a:cs typeface="PMingLiU"/>
              </a:rPr>
              <a:t>医疗</a:t>
            </a:r>
            <a:r>
              <a:rPr dirty="0" sz="1000" spc="-20">
                <a:latin typeface="PMingLiU"/>
                <a:cs typeface="PMingLiU"/>
              </a:rPr>
              <a:t>险</a:t>
            </a:r>
            <a:r>
              <a:rPr dirty="0" sz="1000" spc="5">
                <a:latin typeface="PMingLiU"/>
                <a:cs typeface="PMingLiU"/>
              </a:rPr>
              <a:t>、特药</a:t>
            </a:r>
            <a:endParaRPr sz="1000">
              <a:latin typeface="PMingLiU"/>
              <a:cs typeface="PMingLiU"/>
            </a:endParaRPr>
          </a:p>
          <a:p>
            <a:pPr marL="12700">
              <a:lnSpc>
                <a:spcPct val="100000"/>
              </a:lnSpc>
              <a:spcBef>
                <a:spcPts val="455"/>
              </a:spcBef>
            </a:pPr>
            <a:r>
              <a:rPr dirty="0" sz="1000" spc="5">
                <a:latin typeface="PMingLiU"/>
                <a:cs typeface="PMingLiU"/>
              </a:rPr>
              <a:t>险在内的</a:t>
            </a:r>
            <a:r>
              <a:rPr dirty="0" sz="1000" spc="105">
                <a:latin typeface="PMingLiU"/>
                <a:cs typeface="PMingLiU"/>
              </a:rPr>
              <a:t> </a:t>
            </a:r>
            <a:r>
              <a:rPr dirty="0" sz="1000" spc="-5">
                <a:latin typeface="Arial"/>
                <a:cs typeface="Arial"/>
              </a:rPr>
              <a:t>50</a:t>
            </a:r>
            <a:r>
              <a:rPr dirty="0" sz="1000" spc="30">
                <a:latin typeface="Arial"/>
                <a:cs typeface="Arial"/>
              </a:rPr>
              <a:t> </a:t>
            </a:r>
            <a:r>
              <a:rPr dirty="0" sz="1000" spc="-20">
                <a:latin typeface="PMingLiU"/>
                <a:cs typeface="PMingLiU"/>
              </a:rPr>
              <a:t>多</a:t>
            </a:r>
            <a:r>
              <a:rPr dirty="0" sz="1000" spc="5">
                <a:latin typeface="PMingLiU"/>
                <a:cs typeface="PMingLiU"/>
              </a:rPr>
              <a:t>家商</a:t>
            </a:r>
            <a:r>
              <a:rPr dirty="0" sz="1000" spc="-20">
                <a:latin typeface="PMingLiU"/>
                <a:cs typeface="PMingLiU"/>
              </a:rPr>
              <a:t>业</a:t>
            </a:r>
            <a:r>
              <a:rPr dirty="0" sz="1000" spc="5">
                <a:latin typeface="PMingLiU"/>
                <a:cs typeface="PMingLiU"/>
              </a:rPr>
              <a:t>保险</a:t>
            </a:r>
            <a:r>
              <a:rPr dirty="0" sz="1000" spc="-20">
                <a:latin typeface="PMingLiU"/>
                <a:cs typeface="PMingLiU"/>
              </a:rPr>
              <a:t>机</a:t>
            </a:r>
            <a:r>
              <a:rPr dirty="0" sz="1000" spc="5">
                <a:latin typeface="PMingLiU"/>
                <a:cs typeface="PMingLiU"/>
              </a:rPr>
              <a:t>构列</a:t>
            </a:r>
            <a:r>
              <a:rPr dirty="0" sz="1000" spc="-20">
                <a:latin typeface="PMingLiU"/>
                <a:cs typeface="PMingLiU"/>
              </a:rPr>
              <a:t>入</a:t>
            </a:r>
            <a:r>
              <a:rPr dirty="0" sz="1000" spc="5">
                <a:latin typeface="PMingLiU"/>
                <a:cs typeface="PMingLiU"/>
              </a:rPr>
              <a:t>报销</a:t>
            </a:r>
            <a:r>
              <a:rPr dirty="0" sz="1000" spc="-20">
                <a:latin typeface="PMingLiU"/>
                <a:cs typeface="PMingLiU"/>
              </a:rPr>
              <a:t>名</a:t>
            </a:r>
            <a:r>
              <a:rPr dirty="0" sz="1000" spc="5">
                <a:latin typeface="PMingLiU"/>
                <a:cs typeface="PMingLiU"/>
              </a:rPr>
              <a:t>录。</a:t>
            </a:r>
            <a:r>
              <a:rPr dirty="0" sz="1000" spc="-20">
                <a:latin typeface="PMingLiU"/>
                <a:cs typeface="PMingLiU"/>
              </a:rPr>
              <a:t>截</a:t>
            </a:r>
            <a:r>
              <a:rPr dirty="0" sz="1000" spc="5">
                <a:latin typeface="PMingLiU"/>
                <a:cs typeface="PMingLiU"/>
              </a:rPr>
              <a:t>至</a:t>
            </a:r>
            <a:r>
              <a:rPr dirty="0" sz="1000" spc="110">
                <a:latin typeface="PMingLiU"/>
                <a:cs typeface="PMingLiU"/>
              </a:rPr>
              <a:t> </a:t>
            </a:r>
            <a:r>
              <a:rPr dirty="0" sz="1000" spc="-5">
                <a:latin typeface="Arial"/>
                <a:cs typeface="Arial"/>
              </a:rPr>
              <a:t>2021</a:t>
            </a:r>
            <a:r>
              <a:rPr dirty="0" sz="1000" spc="30">
                <a:latin typeface="Arial"/>
                <a:cs typeface="Arial"/>
              </a:rPr>
              <a:t> </a:t>
            </a:r>
            <a:r>
              <a:rPr dirty="0" sz="1000" spc="5">
                <a:latin typeface="PMingLiU"/>
                <a:cs typeface="PMingLiU"/>
              </a:rPr>
              <a:t>年底，接</a:t>
            </a:r>
            <a:r>
              <a:rPr dirty="0" sz="1000" spc="-20">
                <a:latin typeface="PMingLiU"/>
                <a:cs typeface="PMingLiU"/>
              </a:rPr>
              <a:t>受</a:t>
            </a:r>
            <a:r>
              <a:rPr dirty="0" sz="1000" spc="5">
                <a:latin typeface="PMingLiU"/>
                <a:cs typeface="PMingLiU"/>
              </a:rPr>
              <a:t>复星</a:t>
            </a:r>
            <a:r>
              <a:rPr dirty="0" sz="1000" spc="-20">
                <a:latin typeface="PMingLiU"/>
                <a:cs typeface="PMingLiU"/>
              </a:rPr>
              <a:t>凯</a:t>
            </a:r>
            <a:r>
              <a:rPr dirty="0" sz="1000" spc="5">
                <a:latin typeface="PMingLiU"/>
                <a:cs typeface="PMingLiU"/>
              </a:rPr>
              <a:t>特阿</a:t>
            </a:r>
            <a:r>
              <a:rPr dirty="0" sz="1000" spc="-20">
                <a:latin typeface="PMingLiU"/>
                <a:cs typeface="PMingLiU"/>
              </a:rPr>
              <a:t>基</a:t>
            </a:r>
            <a:r>
              <a:rPr dirty="0" sz="1000" spc="5">
                <a:latin typeface="PMingLiU"/>
                <a:cs typeface="PMingLiU"/>
              </a:rPr>
              <a:t>仑赛注</a:t>
            </a:r>
            <a:endParaRPr sz="1000">
              <a:latin typeface="PMingLiU"/>
              <a:cs typeface="PMingLiU"/>
            </a:endParaRPr>
          </a:p>
          <a:p>
            <a:pPr marL="12700">
              <a:lnSpc>
                <a:spcPct val="100000"/>
              </a:lnSpc>
              <a:spcBef>
                <a:spcPts val="480"/>
              </a:spcBef>
            </a:pPr>
            <a:r>
              <a:rPr dirty="0" sz="1000" spc="5">
                <a:latin typeface="PMingLiU"/>
                <a:cs typeface="PMingLiU"/>
              </a:rPr>
              <a:t>射液使</a:t>
            </a:r>
            <a:r>
              <a:rPr dirty="0" sz="1000" spc="-20">
                <a:latin typeface="PMingLiU"/>
                <a:cs typeface="PMingLiU"/>
              </a:rPr>
              <a:t>用</a:t>
            </a:r>
            <a:r>
              <a:rPr dirty="0" sz="1000" spc="5">
                <a:latin typeface="PMingLiU"/>
                <a:cs typeface="PMingLiU"/>
              </a:rPr>
              <a:t>培训</a:t>
            </a:r>
            <a:r>
              <a:rPr dirty="0" sz="1000" spc="-20">
                <a:latin typeface="PMingLiU"/>
                <a:cs typeface="PMingLiU"/>
              </a:rPr>
              <a:t>和</a:t>
            </a:r>
            <a:r>
              <a:rPr dirty="0" sz="1000" spc="5">
                <a:latin typeface="PMingLiU"/>
                <a:cs typeface="PMingLiU"/>
              </a:rPr>
              <a:t>认证</a:t>
            </a:r>
            <a:r>
              <a:rPr dirty="0" sz="1000" spc="-20">
                <a:latin typeface="PMingLiU"/>
                <a:cs typeface="PMingLiU"/>
              </a:rPr>
              <a:t>的</a:t>
            </a:r>
            <a:r>
              <a:rPr dirty="0" sz="1000" spc="5">
                <a:latin typeface="PMingLiU"/>
                <a:cs typeface="PMingLiU"/>
              </a:rPr>
              <a:t>医疗</a:t>
            </a:r>
            <a:r>
              <a:rPr dirty="0" sz="1000" spc="-20">
                <a:latin typeface="PMingLiU"/>
                <a:cs typeface="PMingLiU"/>
              </a:rPr>
              <a:t>机</a:t>
            </a:r>
            <a:r>
              <a:rPr dirty="0" sz="1000" spc="10">
                <a:latin typeface="PMingLiU"/>
                <a:cs typeface="PMingLiU"/>
              </a:rPr>
              <a:t>构</a:t>
            </a:r>
            <a:r>
              <a:rPr dirty="0" sz="1000" spc="5">
                <a:latin typeface="PMingLiU"/>
                <a:cs typeface="PMingLiU"/>
              </a:rPr>
              <a:t>已</a:t>
            </a:r>
            <a:r>
              <a:rPr dirty="0" sz="1000" spc="-20">
                <a:latin typeface="PMingLiU"/>
                <a:cs typeface="PMingLiU"/>
              </a:rPr>
              <a:t>经</a:t>
            </a:r>
            <a:r>
              <a:rPr dirty="0" sz="1000" spc="5">
                <a:latin typeface="PMingLiU"/>
                <a:cs typeface="PMingLiU"/>
              </a:rPr>
              <a:t>达到</a:t>
            </a:r>
            <a:r>
              <a:rPr dirty="0" sz="1000" spc="-25">
                <a:latin typeface="PMingLiU"/>
                <a:cs typeface="PMingLiU"/>
              </a:rPr>
              <a:t> </a:t>
            </a:r>
            <a:r>
              <a:rPr dirty="0" sz="1000" spc="-5">
                <a:latin typeface="Arial"/>
                <a:cs typeface="Arial"/>
              </a:rPr>
              <a:t>111</a:t>
            </a:r>
            <a:r>
              <a:rPr dirty="0" sz="1000" spc="-75">
                <a:latin typeface="Arial"/>
                <a:cs typeface="Arial"/>
              </a:rPr>
              <a:t> </a:t>
            </a:r>
            <a:r>
              <a:rPr dirty="0" sz="1000" spc="5">
                <a:latin typeface="PMingLiU"/>
                <a:cs typeface="PMingLiU"/>
              </a:rPr>
              <a:t>家。</a:t>
            </a:r>
            <a:endParaRPr sz="1000">
              <a:latin typeface="PMingLiU"/>
              <a:cs typeface="PMingLiU"/>
            </a:endParaRPr>
          </a:p>
          <a:p>
            <a:pPr algn="just" marL="12700" marR="6985">
              <a:lnSpc>
                <a:spcPct val="139400"/>
              </a:lnSpc>
              <a:spcBef>
                <a:spcPts val="605"/>
              </a:spcBef>
            </a:pPr>
            <a:r>
              <a:rPr dirty="0" sz="1000" spc="-5">
                <a:latin typeface="Arial"/>
                <a:cs typeface="Arial"/>
              </a:rPr>
              <a:t>2021</a:t>
            </a:r>
            <a:r>
              <a:rPr dirty="0" sz="1000" spc="-95">
                <a:latin typeface="Arial"/>
                <a:cs typeface="Arial"/>
              </a:rPr>
              <a:t> </a:t>
            </a:r>
            <a:r>
              <a:rPr dirty="0" sz="1000" spc="5">
                <a:latin typeface="PMingLiU"/>
                <a:cs typeface="PMingLiU"/>
              </a:rPr>
              <a:t>年</a:t>
            </a:r>
            <a:r>
              <a:rPr dirty="0" sz="1000" spc="-40">
                <a:latin typeface="PMingLiU"/>
                <a:cs typeface="PMingLiU"/>
              </a:rPr>
              <a:t> </a:t>
            </a:r>
            <a:r>
              <a:rPr dirty="0" sz="1000">
                <a:latin typeface="Arial"/>
                <a:cs typeface="Arial"/>
              </a:rPr>
              <a:t>6</a:t>
            </a:r>
            <a:r>
              <a:rPr dirty="0" sz="1000" spc="-90">
                <a:latin typeface="Arial"/>
                <a:cs typeface="Arial"/>
              </a:rPr>
              <a:t> </a:t>
            </a:r>
            <a:r>
              <a:rPr dirty="0" sz="1000" spc="5">
                <a:latin typeface="PMingLiU"/>
                <a:cs typeface="PMingLiU"/>
              </a:rPr>
              <a:t>月，奕凯达</a:t>
            </a:r>
            <a:r>
              <a:rPr dirty="0" sz="1000" spc="-20">
                <a:latin typeface="PMingLiU"/>
                <a:cs typeface="PMingLiU"/>
              </a:rPr>
              <a:t>的</a:t>
            </a:r>
            <a:r>
              <a:rPr dirty="0" sz="1000" spc="5">
                <a:latin typeface="PMingLiU"/>
                <a:cs typeface="PMingLiU"/>
              </a:rPr>
              <a:t>第二</a:t>
            </a:r>
            <a:r>
              <a:rPr dirty="0" sz="1000" spc="-20">
                <a:latin typeface="PMingLiU"/>
                <a:cs typeface="PMingLiU"/>
              </a:rPr>
              <a:t>个</a:t>
            </a:r>
            <a:r>
              <a:rPr dirty="0" sz="1000" spc="5">
                <a:latin typeface="PMingLiU"/>
                <a:cs typeface="PMingLiU"/>
              </a:rPr>
              <a:t>注册</a:t>
            </a:r>
            <a:r>
              <a:rPr dirty="0" sz="1000" spc="-20">
                <a:latin typeface="PMingLiU"/>
                <a:cs typeface="PMingLiU"/>
              </a:rPr>
              <a:t>临</a:t>
            </a:r>
            <a:r>
              <a:rPr dirty="0" sz="1000" spc="5">
                <a:latin typeface="PMingLiU"/>
                <a:cs typeface="PMingLiU"/>
              </a:rPr>
              <a:t>床</a:t>
            </a:r>
            <a:r>
              <a:rPr dirty="0" sz="1000" spc="225">
                <a:latin typeface="PMingLiU"/>
                <a:cs typeface="PMingLiU"/>
              </a:rPr>
              <a:t>获</a:t>
            </a:r>
            <a:r>
              <a:rPr dirty="0" sz="1000" spc="-5">
                <a:latin typeface="Arial"/>
                <a:cs typeface="Arial"/>
              </a:rPr>
              <a:t>NMPA</a:t>
            </a:r>
            <a:r>
              <a:rPr dirty="0" sz="1000" spc="-85">
                <a:latin typeface="Arial"/>
                <a:cs typeface="Arial"/>
              </a:rPr>
              <a:t> </a:t>
            </a:r>
            <a:r>
              <a:rPr dirty="0" sz="1000" spc="5">
                <a:latin typeface="PMingLiU"/>
                <a:cs typeface="PMingLiU"/>
              </a:rPr>
              <a:t>批</a:t>
            </a:r>
            <a:r>
              <a:rPr dirty="0" sz="1000" spc="-20">
                <a:latin typeface="PMingLiU"/>
                <a:cs typeface="PMingLiU"/>
              </a:rPr>
              <a:t>准</a:t>
            </a:r>
            <a:r>
              <a:rPr dirty="0" sz="1000" spc="5">
                <a:latin typeface="PMingLiU"/>
                <a:cs typeface="PMingLiU"/>
              </a:rPr>
              <a:t>，用于</a:t>
            </a:r>
            <a:r>
              <a:rPr dirty="0" sz="1000" spc="-20">
                <a:latin typeface="PMingLiU"/>
                <a:cs typeface="PMingLiU"/>
              </a:rPr>
              <a:t>治</a:t>
            </a:r>
            <a:r>
              <a:rPr dirty="0" sz="1000" spc="5">
                <a:latin typeface="PMingLiU"/>
                <a:cs typeface="PMingLiU"/>
              </a:rPr>
              <a:t>疗二</a:t>
            </a:r>
            <a:r>
              <a:rPr dirty="0" sz="1000" spc="-20">
                <a:latin typeface="PMingLiU"/>
                <a:cs typeface="PMingLiU"/>
              </a:rPr>
              <a:t>线</a:t>
            </a:r>
            <a:r>
              <a:rPr dirty="0" sz="1000" spc="5">
                <a:latin typeface="PMingLiU"/>
                <a:cs typeface="PMingLiU"/>
              </a:rPr>
              <a:t>或以</a:t>
            </a:r>
            <a:r>
              <a:rPr dirty="0" sz="1000" spc="-20">
                <a:latin typeface="PMingLiU"/>
                <a:cs typeface="PMingLiU"/>
              </a:rPr>
              <a:t>上</a:t>
            </a:r>
            <a:r>
              <a:rPr dirty="0" sz="1000" spc="5">
                <a:latin typeface="PMingLiU"/>
                <a:cs typeface="PMingLiU"/>
              </a:rPr>
              <a:t>系统</a:t>
            </a:r>
            <a:r>
              <a:rPr dirty="0" sz="1000" spc="-20">
                <a:latin typeface="PMingLiU"/>
                <a:cs typeface="PMingLiU"/>
              </a:rPr>
              <a:t>性</a:t>
            </a:r>
            <a:r>
              <a:rPr dirty="0" sz="1000" spc="5">
                <a:latin typeface="PMingLiU"/>
                <a:cs typeface="PMingLiU"/>
              </a:rPr>
              <a:t>治疗后 复发的</a:t>
            </a:r>
            <a:r>
              <a:rPr dirty="0" sz="1000" spc="50">
                <a:latin typeface="PMingLiU"/>
                <a:cs typeface="PMingLiU"/>
              </a:rPr>
              <a:t> </a:t>
            </a:r>
            <a:r>
              <a:rPr dirty="0" sz="1000" spc="-5">
                <a:latin typeface="Arial"/>
                <a:cs typeface="Arial"/>
              </a:rPr>
              <a:t>r/r</a:t>
            </a:r>
            <a:r>
              <a:rPr dirty="0" sz="1000" spc="140">
                <a:latin typeface="Arial"/>
                <a:cs typeface="Arial"/>
              </a:rPr>
              <a:t> </a:t>
            </a:r>
            <a:r>
              <a:rPr dirty="0" sz="1000">
                <a:latin typeface="Arial"/>
                <a:cs typeface="Arial"/>
              </a:rPr>
              <a:t>iNHL</a:t>
            </a:r>
            <a:r>
              <a:rPr dirty="0" sz="1000" spc="125">
                <a:latin typeface="Arial"/>
                <a:cs typeface="Arial"/>
              </a:rPr>
              <a:t> </a:t>
            </a:r>
            <a:r>
              <a:rPr dirty="0" sz="1000" spc="-5">
                <a:latin typeface="Arial"/>
                <a:cs typeface="Arial"/>
              </a:rPr>
              <a:t>(2021</a:t>
            </a:r>
            <a:r>
              <a:rPr dirty="0" sz="1000" spc="-20">
                <a:latin typeface="Arial"/>
                <a:cs typeface="Arial"/>
              </a:rPr>
              <a:t> </a:t>
            </a:r>
            <a:r>
              <a:rPr dirty="0" sz="1000" spc="5">
                <a:latin typeface="PMingLiU"/>
                <a:cs typeface="PMingLiU"/>
              </a:rPr>
              <a:t>年</a:t>
            </a:r>
            <a:r>
              <a:rPr dirty="0" sz="1000" spc="55">
                <a:latin typeface="PMingLiU"/>
                <a:cs typeface="PMingLiU"/>
              </a:rPr>
              <a:t> </a:t>
            </a:r>
            <a:r>
              <a:rPr dirty="0" sz="1000">
                <a:latin typeface="Arial"/>
                <a:cs typeface="Arial"/>
              </a:rPr>
              <a:t>8</a:t>
            </a:r>
            <a:r>
              <a:rPr dirty="0" sz="1000" spc="-20">
                <a:latin typeface="Arial"/>
                <a:cs typeface="Arial"/>
              </a:rPr>
              <a:t> </a:t>
            </a:r>
            <a:r>
              <a:rPr dirty="0" sz="1000" spc="5">
                <a:latin typeface="PMingLiU"/>
                <a:cs typeface="PMingLiU"/>
              </a:rPr>
              <a:t>月纳入突</a:t>
            </a:r>
            <a:r>
              <a:rPr dirty="0" sz="1000" spc="-20">
                <a:latin typeface="PMingLiU"/>
                <a:cs typeface="PMingLiU"/>
              </a:rPr>
              <a:t>破</a:t>
            </a:r>
            <a:r>
              <a:rPr dirty="0" sz="1000" spc="5">
                <a:latin typeface="PMingLiU"/>
                <a:cs typeface="PMingLiU"/>
              </a:rPr>
              <a:t>性治</a:t>
            </a:r>
            <a:r>
              <a:rPr dirty="0" sz="1000" spc="-20">
                <a:latin typeface="PMingLiU"/>
                <a:cs typeface="PMingLiU"/>
              </a:rPr>
              <a:t>疗</a:t>
            </a:r>
            <a:r>
              <a:rPr dirty="0" sz="1000" spc="5">
                <a:latin typeface="PMingLiU"/>
                <a:cs typeface="PMingLiU"/>
              </a:rPr>
              <a:t>药</a:t>
            </a:r>
            <a:r>
              <a:rPr dirty="0" sz="1000" spc="10">
                <a:latin typeface="PMingLiU"/>
                <a:cs typeface="PMingLiU"/>
              </a:rPr>
              <a:t>物</a:t>
            </a:r>
            <a:r>
              <a:rPr dirty="0" sz="1000" spc="-25">
                <a:latin typeface="Arial"/>
                <a:cs typeface="Arial"/>
              </a:rPr>
              <a:t>)</a:t>
            </a:r>
            <a:r>
              <a:rPr dirty="0" sz="1000" spc="-20">
                <a:latin typeface="PMingLiU"/>
                <a:cs typeface="PMingLiU"/>
              </a:rPr>
              <a:t>。</a:t>
            </a:r>
            <a:r>
              <a:rPr dirty="0" sz="1000" spc="5">
                <a:latin typeface="PMingLiU"/>
                <a:cs typeface="PMingLiU"/>
              </a:rPr>
              <a:t>日前，</a:t>
            </a:r>
            <a:r>
              <a:rPr dirty="0" sz="1000" spc="-20">
                <a:latin typeface="PMingLiU"/>
                <a:cs typeface="PMingLiU"/>
              </a:rPr>
              <a:t>奕</a:t>
            </a:r>
            <a:r>
              <a:rPr dirty="0" sz="1000" spc="5">
                <a:latin typeface="PMingLiU"/>
                <a:cs typeface="PMingLiU"/>
              </a:rPr>
              <a:t>凯达</a:t>
            </a:r>
            <a:r>
              <a:rPr dirty="0" sz="1000" spc="-20">
                <a:latin typeface="PMingLiU"/>
                <a:cs typeface="PMingLiU"/>
              </a:rPr>
              <a:t>针</a:t>
            </a:r>
            <a:r>
              <a:rPr dirty="0" sz="1000" spc="5">
                <a:latin typeface="PMingLiU"/>
                <a:cs typeface="PMingLiU"/>
              </a:rPr>
              <a:t>对二</a:t>
            </a:r>
            <a:r>
              <a:rPr dirty="0" sz="1000" spc="-20">
                <a:latin typeface="PMingLiU"/>
                <a:cs typeface="PMingLiU"/>
              </a:rPr>
              <a:t>线</a:t>
            </a:r>
            <a:r>
              <a:rPr dirty="0" sz="1000" spc="5">
                <a:latin typeface="PMingLiU"/>
                <a:cs typeface="PMingLiU"/>
              </a:rPr>
              <a:t>治疗</a:t>
            </a:r>
            <a:r>
              <a:rPr dirty="0" sz="1000" spc="60">
                <a:latin typeface="PMingLiU"/>
                <a:cs typeface="PMingLiU"/>
              </a:rPr>
              <a:t> </a:t>
            </a:r>
            <a:r>
              <a:rPr dirty="0" sz="1000" spc="-5">
                <a:latin typeface="Arial"/>
                <a:cs typeface="Arial"/>
              </a:rPr>
              <a:t>LBCL</a:t>
            </a:r>
            <a:r>
              <a:rPr dirty="0" sz="1000" spc="-25">
                <a:latin typeface="Arial"/>
                <a:cs typeface="Arial"/>
              </a:rPr>
              <a:t> </a:t>
            </a:r>
            <a:r>
              <a:rPr dirty="0" sz="1000" spc="5">
                <a:latin typeface="PMingLiU"/>
                <a:cs typeface="PMingLiU"/>
              </a:rPr>
              <a:t>的 </a:t>
            </a:r>
            <a:r>
              <a:rPr dirty="0" sz="1000">
                <a:latin typeface="Arial"/>
                <a:cs typeface="Arial"/>
              </a:rPr>
              <a:t>IND</a:t>
            </a:r>
            <a:r>
              <a:rPr dirty="0" sz="1000" spc="-45">
                <a:latin typeface="Arial"/>
                <a:cs typeface="Arial"/>
              </a:rPr>
              <a:t> </a:t>
            </a:r>
            <a:r>
              <a:rPr dirty="0" sz="1000" spc="5">
                <a:latin typeface="PMingLiU"/>
                <a:cs typeface="PMingLiU"/>
              </a:rPr>
              <a:t>也已</a:t>
            </a:r>
            <a:r>
              <a:rPr dirty="0" sz="1000" spc="-20">
                <a:latin typeface="PMingLiU"/>
                <a:cs typeface="PMingLiU"/>
              </a:rPr>
              <a:t>经</a:t>
            </a:r>
            <a:r>
              <a:rPr dirty="0" sz="1000" spc="5">
                <a:latin typeface="PMingLiU"/>
                <a:cs typeface="PMingLiU"/>
              </a:rPr>
              <a:t>获得 </a:t>
            </a:r>
            <a:r>
              <a:rPr dirty="0" sz="1000" spc="-5">
                <a:latin typeface="Arial"/>
                <a:cs typeface="Arial"/>
              </a:rPr>
              <a:t>NMPA</a:t>
            </a:r>
            <a:r>
              <a:rPr dirty="0" sz="1000" spc="-35">
                <a:latin typeface="Arial"/>
                <a:cs typeface="Arial"/>
              </a:rPr>
              <a:t> </a:t>
            </a:r>
            <a:r>
              <a:rPr dirty="0" sz="1000" spc="5">
                <a:latin typeface="PMingLiU"/>
                <a:cs typeface="PMingLiU"/>
              </a:rPr>
              <a:t>受</a:t>
            </a:r>
            <a:r>
              <a:rPr dirty="0" sz="1000" spc="-20">
                <a:latin typeface="PMingLiU"/>
                <a:cs typeface="PMingLiU"/>
              </a:rPr>
              <a:t>理</a:t>
            </a:r>
            <a:r>
              <a:rPr dirty="0" sz="1000" spc="5">
                <a:latin typeface="PMingLiU"/>
                <a:cs typeface="PMingLiU"/>
              </a:rPr>
              <a:t>。今年</a:t>
            </a:r>
            <a:r>
              <a:rPr dirty="0" sz="1000">
                <a:latin typeface="PMingLiU"/>
                <a:cs typeface="PMingLiU"/>
              </a:rPr>
              <a:t> </a:t>
            </a:r>
            <a:r>
              <a:rPr dirty="0" sz="1000">
                <a:latin typeface="Arial"/>
                <a:cs typeface="Arial"/>
              </a:rPr>
              <a:t>3</a:t>
            </a:r>
            <a:r>
              <a:rPr dirty="0" sz="1000" spc="-40">
                <a:latin typeface="Arial"/>
                <a:cs typeface="Arial"/>
              </a:rPr>
              <a:t> </a:t>
            </a:r>
            <a:r>
              <a:rPr dirty="0" sz="1000" spc="-20">
                <a:latin typeface="PMingLiU"/>
                <a:cs typeface="PMingLiU"/>
              </a:rPr>
              <a:t>月</a:t>
            </a:r>
            <a:r>
              <a:rPr dirty="0" sz="1000" spc="5">
                <a:latin typeface="PMingLiU"/>
                <a:cs typeface="PMingLiU"/>
              </a:rPr>
              <a:t>，</a:t>
            </a:r>
            <a:r>
              <a:rPr dirty="0" sz="1000" spc="-20">
                <a:latin typeface="PMingLiU"/>
                <a:cs typeface="PMingLiU"/>
              </a:rPr>
              <a:t>复</a:t>
            </a:r>
            <a:r>
              <a:rPr dirty="0" sz="1000" spc="5">
                <a:latin typeface="PMingLiU"/>
                <a:cs typeface="PMingLiU"/>
              </a:rPr>
              <a:t>星凯</a:t>
            </a:r>
            <a:r>
              <a:rPr dirty="0" sz="1000" spc="-20">
                <a:latin typeface="PMingLiU"/>
                <a:cs typeface="PMingLiU"/>
              </a:rPr>
              <a:t>特</a:t>
            </a:r>
            <a:r>
              <a:rPr dirty="0" sz="1000" spc="5">
                <a:latin typeface="PMingLiU"/>
                <a:cs typeface="PMingLiU"/>
              </a:rPr>
              <a:t>引</a:t>
            </a:r>
            <a:r>
              <a:rPr dirty="0" sz="1000" spc="-20">
                <a:latin typeface="PMingLiU"/>
                <a:cs typeface="PMingLiU"/>
              </a:rPr>
              <a:t>进</a:t>
            </a:r>
            <a:r>
              <a:rPr dirty="0" sz="1000" spc="5">
                <a:latin typeface="PMingLiU"/>
                <a:cs typeface="PMingLiU"/>
              </a:rPr>
              <a:t>的第二款 </a:t>
            </a:r>
            <a:r>
              <a:rPr dirty="0" sz="1000" spc="-5">
                <a:latin typeface="Arial"/>
                <a:cs typeface="Arial"/>
              </a:rPr>
              <a:t>CD19</a:t>
            </a:r>
            <a:r>
              <a:rPr dirty="0" sz="1000" spc="150">
                <a:latin typeface="Arial"/>
                <a:cs typeface="Arial"/>
              </a:rPr>
              <a:t> </a:t>
            </a:r>
            <a:r>
              <a:rPr dirty="0" sz="1000" spc="-5">
                <a:latin typeface="Arial"/>
                <a:cs typeface="Arial"/>
              </a:rPr>
              <a:t>CAR-T</a:t>
            </a:r>
            <a:r>
              <a:rPr dirty="0" sz="1000" spc="135">
                <a:latin typeface="Arial"/>
                <a:cs typeface="Arial"/>
              </a:rPr>
              <a:t> </a:t>
            </a:r>
            <a:r>
              <a:rPr dirty="0" sz="1000" spc="-5">
                <a:latin typeface="Arial"/>
                <a:cs typeface="Arial"/>
              </a:rPr>
              <a:t>(Tecartus)  </a:t>
            </a:r>
            <a:r>
              <a:rPr dirty="0" sz="1000" spc="5">
                <a:latin typeface="PMingLiU"/>
                <a:cs typeface="PMingLiU"/>
              </a:rPr>
              <a:t>也已经</a:t>
            </a:r>
            <a:r>
              <a:rPr dirty="0" sz="1000" spc="-20">
                <a:latin typeface="PMingLiU"/>
                <a:cs typeface="PMingLiU"/>
              </a:rPr>
              <a:t>在</a:t>
            </a:r>
            <a:r>
              <a:rPr dirty="0" sz="1000" spc="5">
                <a:latin typeface="PMingLiU"/>
                <a:cs typeface="PMingLiU"/>
              </a:rPr>
              <a:t>中国</a:t>
            </a:r>
            <a:r>
              <a:rPr dirty="0" sz="1000" spc="-20">
                <a:latin typeface="PMingLiU"/>
                <a:cs typeface="PMingLiU"/>
              </a:rPr>
              <a:t>获</a:t>
            </a:r>
            <a:r>
              <a:rPr dirty="0" sz="1000" spc="5">
                <a:latin typeface="PMingLiU"/>
                <a:cs typeface="PMingLiU"/>
              </a:rPr>
              <a:t>批临</a:t>
            </a:r>
            <a:r>
              <a:rPr dirty="0" sz="1000" spc="-20">
                <a:latin typeface="PMingLiU"/>
                <a:cs typeface="PMingLiU"/>
              </a:rPr>
              <a:t>床</a:t>
            </a:r>
            <a:r>
              <a:rPr dirty="0" sz="1000" spc="5">
                <a:latin typeface="PMingLiU"/>
                <a:cs typeface="PMingLiU"/>
              </a:rPr>
              <a:t>，目</a:t>
            </a:r>
            <a:r>
              <a:rPr dirty="0" sz="1000" spc="-20">
                <a:latin typeface="PMingLiU"/>
                <a:cs typeface="PMingLiU"/>
              </a:rPr>
              <a:t>标</a:t>
            </a:r>
            <a:r>
              <a:rPr dirty="0" sz="1000" spc="5">
                <a:latin typeface="PMingLiU"/>
                <a:cs typeface="PMingLiU"/>
              </a:rPr>
              <a:t>适应</a:t>
            </a:r>
            <a:r>
              <a:rPr dirty="0" sz="1000" spc="-20">
                <a:latin typeface="PMingLiU"/>
                <a:cs typeface="PMingLiU"/>
              </a:rPr>
              <a:t>症</a:t>
            </a:r>
            <a:r>
              <a:rPr dirty="0" sz="1000" spc="5">
                <a:latin typeface="PMingLiU"/>
                <a:cs typeface="PMingLiU"/>
              </a:rPr>
              <a:t>为既</a:t>
            </a:r>
            <a:r>
              <a:rPr dirty="0" sz="1000" spc="-20">
                <a:latin typeface="PMingLiU"/>
                <a:cs typeface="PMingLiU"/>
              </a:rPr>
              <a:t>往</a:t>
            </a:r>
            <a:r>
              <a:rPr dirty="0" sz="1000" spc="5">
                <a:latin typeface="PMingLiU"/>
                <a:cs typeface="PMingLiU"/>
              </a:rPr>
              <a:t>接受</a:t>
            </a:r>
            <a:r>
              <a:rPr dirty="0" sz="1000" spc="-20">
                <a:latin typeface="PMingLiU"/>
                <a:cs typeface="PMingLiU"/>
              </a:rPr>
              <a:t>过</a:t>
            </a:r>
            <a:r>
              <a:rPr dirty="0" sz="1000" spc="5">
                <a:latin typeface="PMingLiU"/>
                <a:cs typeface="PMingLiU"/>
              </a:rPr>
              <a:t>二</a:t>
            </a:r>
            <a:r>
              <a:rPr dirty="0" sz="1000" spc="-20">
                <a:latin typeface="PMingLiU"/>
                <a:cs typeface="PMingLiU"/>
              </a:rPr>
              <a:t>线</a:t>
            </a:r>
            <a:r>
              <a:rPr dirty="0" sz="1000" spc="5">
                <a:latin typeface="PMingLiU"/>
                <a:cs typeface="PMingLiU"/>
              </a:rPr>
              <a:t>及以上</a:t>
            </a:r>
            <a:r>
              <a:rPr dirty="0" sz="1000" spc="-20">
                <a:latin typeface="PMingLiU"/>
                <a:cs typeface="PMingLiU"/>
              </a:rPr>
              <a:t>治</a:t>
            </a:r>
            <a:r>
              <a:rPr dirty="0" sz="1000" spc="5">
                <a:latin typeface="PMingLiU"/>
                <a:cs typeface="PMingLiU"/>
              </a:rPr>
              <a:t>疗后</a:t>
            </a:r>
            <a:r>
              <a:rPr dirty="0" sz="1000" spc="-20">
                <a:latin typeface="PMingLiU"/>
                <a:cs typeface="PMingLiU"/>
              </a:rPr>
              <a:t>复</a:t>
            </a:r>
            <a:r>
              <a:rPr dirty="0" sz="1000" spc="5">
                <a:latin typeface="PMingLiU"/>
                <a:cs typeface="PMingLiU"/>
              </a:rPr>
              <a:t>发的</a:t>
            </a:r>
            <a:r>
              <a:rPr dirty="0" sz="1000" spc="-10">
                <a:latin typeface="PMingLiU"/>
                <a:cs typeface="PMingLiU"/>
              </a:rPr>
              <a:t> </a:t>
            </a:r>
            <a:r>
              <a:rPr dirty="0" sz="1000">
                <a:latin typeface="Arial"/>
                <a:cs typeface="Arial"/>
              </a:rPr>
              <a:t>r/r</a:t>
            </a:r>
            <a:r>
              <a:rPr dirty="0" sz="1000" spc="-15">
                <a:latin typeface="Arial"/>
                <a:cs typeface="Arial"/>
              </a:rPr>
              <a:t> </a:t>
            </a:r>
            <a:r>
              <a:rPr dirty="0" sz="1000">
                <a:latin typeface="Arial"/>
                <a:cs typeface="Arial"/>
              </a:rPr>
              <a:t>MCL</a:t>
            </a:r>
            <a:r>
              <a:rPr dirty="0" sz="1000" spc="5">
                <a:latin typeface="PMingLiU"/>
                <a:cs typeface="PMingLiU"/>
              </a:rPr>
              <a:t>。</a:t>
            </a:r>
            <a:endParaRPr sz="1000">
              <a:latin typeface="PMingLiU"/>
              <a:cs typeface="PMingLiU"/>
            </a:endParaRPr>
          </a:p>
          <a:p>
            <a:pPr marL="12700">
              <a:lnSpc>
                <a:spcPct val="100000"/>
              </a:lnSpc>
              <a:spcBef>
                <a:spcPts val="1080"/>
              </a:spcBef>
            </a:pPr>
            <a:r>
              <a:rPr dirty="0" sz="1000" spc="5" b="1">
                <a:latin typeface="Microsoft JhengHei UI"/>
                <a:cs typeface="Microsoft JhengHei UI"/>
              </a:rPr>
              <a:t>药明巨诺 </a:t>
            </a:r>
            <a:r>
              <a:rPr dirty="0" sz="1000" spc="-5" b="1">
                <a:latin typeface="Arial"/>
                <a:cs typeface="Arial"/>
              </a:rPr>
              <a:t>(2126</a:t>
            </a:r>
            <a:r>
              <a:rPr dirty="0" sz="1000" b="1">
                <a:latin typeface="Arial"/>
                <a:cs typeface="Arial"/>
              </a:rPr>
              <a:t> </a:t>
            </a:r>
            <a:r>
              <a:rPr dirty="0" sz="1000" spc="-5" b="1">
                <a:latin typeface="Arial"/>
                <a:cs typeface="Arial"/>
              </a:rPr>
              <a:t>HK)</a:t>
            </a:r>
            <a:r>
              <a:rPr dirty="0" sz="1000" spc="-15" b="1">
                <a:latin typeface="Arial"/>
                <a:cs typeface="Arial"/>
              </a:rPr>
              <a:t> </a:t>
            </a:r>
            <a:r>
              <a:rPr dirty="0" sz="1000" spc="5" b="1">
                <a:latin typeface="Microsoft JhengHei UI"/>
                <a:cs typeface="Microsoft JhengHei UI"/>
              </a:rPr>
              <a:t>核心产品</a:t>
            </a:r>
            <a:r>
              <a:rPr dirty="0" sz="1000" spc="-20" b="1">
                <a:latin typeface="Microsoft JhengHei UI"/>
                <a:cs typeface="Microsoft JhengHei UI"/>
              </a:rPr>
              <a:t>瑞</a:t>
            </a:r>
            <a:r>
              <a:rPr dirty="0" sz="1000" spc="5" b="1">
                <a:latin typeface="Microsoft JhengHei UI"/>
                <a:cs typeface="Microsoft JhengHei UI"/>
              </a:rPr>
              <a:t>基奥</a:t>
            </a:r>
            <a:r>
              <a:rPr dirty="0" sz="1000" spc="-20" b="1">
                <a:latin typeface="Microsoft JhengHei UI"/>
                <a:cs typeface="Microsoft JhengHei UI"/>
              </a:rPr>
              <a:t>仑</a:t>
            </a:r>
            <a:r>
              <a:rPr dirty="0" sz="1000" spc="5" b="1">
                <a:latin typeface="Microsoft JhengHei UI"/>
                <a:cs typeface="Microsoft JhengHei UI"/>
              </a:rPr>
              <a:t>赛已上市</a:t>
            </a:r>
            <a:endParaRPr sz="1000">
              <a:latin typeface="Microsoft JhengHei UI"/>
              <a:cs typeface="Microsoft JhengHei UI"/>
            </a:endParaRPr>
          </a:p>
          <a:p>
            <a:pPr algn="just" marL="12700" marR="5080">
              <a:lnSpc>
                <a:spcPct val="139400"/>
              </a:lnSpc>
              <a:spcBef>
                <a:spcPts val="610"/>
              </a:spcBef>
            </a:pPr>
            <a:r>
              <a:rPr dirty="0" sz="1000" spc="5">
                <a:latin typeface="PMingLiU"/>
                <a:cs typeface="PMingLiU"/>
              </a:rPr>
              <a:t>药明巨</a:t>
            </a:r>
            <a:r>
              <a:rPr dirty="0" sz="1000" spc="-20">
                <a:latin typeface="PMingLiU"/>
                <a:cs typeface="PMingLiU"/>
              </a:rPr>
              <a:t>诺</a:t>
            </a:r>
            <a:r>
              <a:rPr dirty="0" sz="1000" spc="5">
                <a:latin typeface="PMingLiU"/>
                <a:cs typeface="PMingLiU"/>
              </a:rPr>
              <a:t>成</a:t>
            </a:r>
            <a:r>
              <a:rPr dirty="0" sz="1000" spc="-20">
                <a:latin typeface="PMingLiU"/>
                <a:cs typeface="PMingLiU"/>
              </a:rPr>
              <a:t>立</a:t>
            </a:r>
            <a:r>
              <a:rPr dirty="0" sz="1000" spc="5">
                <a:latin typeface="PMingLiU"/>
                <a:cs typeface="PMingLiU"/>
              </a:rPr>
              <a:t>于</a:t>
            </a:r>
            <a:r>
              <a:rPr dirty="0" sz="1000" spc="-15">
                <a:latin typeface="PMingLiU"/>
                <a:cs typeface="PMingLiU"/>
              </a:rPr>
              <a:t> </a:t>
            </a:r>
            <a:r>
              <a:rPr dirty="0" sz="1000" spc="-5">
                <a:latin typeface="Arial"/>
                <a:cs typeface="Arial"/>
              </a:rPr>
              <a:t>2016</a:t>
            </a:r>
            <a:r>
              <a:rPr dirty="0" sz="1000" spc="-70">
                <a:latin typeface="Arial"/>
                <a:cs typeface="Arial"/>
              </a:rPr>
              <a:t> </a:t>
            </a:r>
            <a:r>
              <a:rPr dirty="0" sz="1000" spc="5">
                <a:latin typeface="PMingLiU"/>
                <a:cs typeface="PMingLiU"/>
              </a:rPr>
              <a:t>年</a:t>
            </a:r>
            <a:r>
              <a:rPr dirty="0" sz="1000" spc="-20">
                <a:latin typeface="PMingLiU"/>
                <a:cs typeface="PMingLiU"/>
              </a:rPr>
              <a:t>，</a:t>
            </a:r>
            <a:r>
              <a:rPr dirty="0" sz="1000" spc="5">
                <a:latin typeface="PMingLiU"/>
                <a:cs typeface="PMingLiU"/>
              </a:rPr>
              <a:t>由</a:t>
            </a:r>
            <a:r>
              <a:rPr dirty="0" sz="1000" spc="-10">
                <a:latin typeface="PMingLiU"/>
                <a:cs typeface="PMingLiU"/>
              </a:rPr>
              <a:t> </a:t>
            </a:r>
            <a:r>
              <a:rPr dirty="0" sz="1000" spc="-5">
                <a:latin typeface="Arial"/>
                <a:cs typeface="Arial"/>
              </a:rPr>
              <a:t>Juno</a:t>
            </a:r>
            <a:r>
              <a:rPr dirty="0" sz="1000" spc="-70">
                <a:latin typeface="Arial"/>
                <a:cs typeface="Arial"/>
              </a:rPr>
              <a:t> </a:t>
            </a:r>
            <a:r>
              <a:rPr dirty="0" sz="1000" spc="-5">
                <a:latin typeface="Arial"/>
                <a:cs typeface="Arial"/>
              </a:rPr>
              <a:t>Therapeutics</a:t>
            </a:r>
            <a:r>
              <a:rPr dirty="0" sz="1000" spc="-80">
                <a:latin typeface="Arial"/>
                <a:cs typeface="Arial"/>
              </a:rPr>
              <a:t> </a:t>
            </a:r>
            <a:r>
              <a:rPr dirty="0" sz="1000" spc="5">
                <a:latin typeface="PMingLiU"/>
                <a:cs typeface="PMingLiU"/>
              </a:rPr>
              <a:t>与药</a:t>
            </a:r>
            <a:r>
              <a:rPr dirty="0" sz="1000" spc="-20">
                <a:latin typeface="PMingLiU"/>
                <a:cs typeface="PMingLiU"/>
              </a:rPr>
              <a:t>明</a:t>
            </a:r>
            <a:r>
              <a:rPr dirty="0" sz="1000" spc="5">
                <a:latin typeface="PMingLiU"/>
                <a:cs typeface="PMingLiU"/>
              </a:rPr>
              <a:t>康德联</a:t>
            </a:r>
            <a:r>
              <a:rPr dirty="0" sz="1000" spc="-20">
                <a:latin typeface="PMingLiU"/>
                <a:cs typeface="PMingLiU"/>
              </a:rPr>
              <a:t>合</a:t>
            </a:r>
            <a:r>
              <a:rPr dirty="0" sz="1000" spc="5">
                <a:latin typeface="PMingLiU"/>
                <a:cs typeface="PMingLiU"/>
              </a:rPr>
              <a:t>创建。</a:t>
            </a:r>
            <a:r>
              <a:rPr dirty="0" sz="1000" spc="-5">
                <a:latin typeface="Arial"/>
                <a:cs typeface="Arial"/>
              </a:rPr>
              <a:t>2021</a:t>
            </a:r>
            <a:r>
              <a:rPr dirty="0" sz="1000" spc="-90">
                <a:latin typeface="Arial"/>
                <a:cs typeface="Arial"/>
              </a:rPr>
              <a:t> </a:t>
            </a:r>
            <a:r>
              <a:rPr dirty="0" sz="1000" spc="5">
                <a:latin typeface="PMingLiU"/>
                <a:cs typeface="PMingLiU"/>
              </a:rPr>
              <a:t>年</a:t>
            </a:r>
            <a:r>
              <a:rPr dirty="0" sz="1000" spc="-10">
                <a:latin typeface="PMingLiU"/>
                <a:cs typeface="PMingLiU"/>
              </a:rPr>
              <a:t> </a:t>
            </a:r>
            <a:r>
              <a:rPr dirty="0" sz="1000">
                <a:latin typeface="Arial"/>
                <a:cs typeface="Arial"/>
              </a:rPr>
              <a:t>9</a:t>
            </a:r>
            <a:r>
              <a:rPr dirty="0" sz="1000" spc="-70">
                <a:latin typeface="Arial"/>
                <a:cs typeface="Arial"/>
              </a:rPr>
              <a:t> </a:t>
            </a:r>
            <a:r>
              <a:rPr dirty="0" sz="1000" spc="-20">
                <a:latin typeface="PMingLiU"/>
                <a:cs typeface="PMingLiU"/>
              </a:rPr>
              <a:t>月</a:t>
            </a:r>
            <a:r>
              <a:rPr dirty="0" sz="1000" spc="5">
                <a:latin typeface="PMingLiU"/>
                <a:cs typeface="PMingLiU"/>
              </a:rPr>
              <a:t>，其首 款产品</a:t>
            </a:r>
            <a:r>
              <a:rPr dirty="0" sz="1000" spc="-20">
                <a:latin typeface="PMingLiU"/>
                <a:cs typeface="PMingLiU"/>
              </a:rPr>
              <a:t>瑞</a:t>
            </a:r>
            <a:r>
              <a:rPr dirty="0" sz="1000" spc="5">
                <a:latin typeface="PMingLiU"/>
                <a:cs typeface="PMingLiU"/>
              </a:rPr>
              <a:t>基奥</a:t>
            </a:r>
            <a:r>
              <a:rPr dirty="0" sz="1000" spc="-20">
                <a:latin typeface="PMingLiU"/>
                <a:cs typeface="PMingLiU"/>
              </a:rPr>
              <a:t>仑</a:t>
            </a:r>
            <a:r>
              <a:rPr dirty="0" sz="1000" spc="5">
                <a:latin typeface="PMingLiU"/>
                <a:cs typeface="PMingLiU"/>
              </a:rPr>
              <a:t>赛注</a:t>
            </a:r>
            <a:r>
              <a:rPr dirty="0" sz="1000" spc="-20">
                <a:latin typeface="PMingLiU"/>
                <a:cs typeface="PMingLiU"/>
              </a:rPr>
              <a:t>射</a:t>
            </a:r>
            <a:r>
              <a:rPr dirty="0" sz="1000" spc="225">
                <a:latin typeface="PMingLiU"/>
                <a:cs typeface="PMingLiU"/>
              </a:rPr>
              <a:t>液</a:t>
            </a:r>
            <a:r>
              <a:rPr dirty="0" sz="1000" spc="-25">
                <a:latin typeface="Arial"/>
                <a:cs typeface="Arial"/>
              </a:rPr>
              <a:t>(</a:t>
            </a:r>
            <a:r>
              <a:rPr dirty="0" sz="1000" spc="5">
                <a:latin typeface="PMingLiU"/>
                <a:cs typeface="PMingLiU"/>
              </a:rPr>
              <a:t>倍诺达</a:t>
            </a:r>
            <a:r>
              <a:rPr dirty="0" sz="1000">
                <a:latin typeface="Arial"/>
                <a:cs typeface="Arial"/>
              </a:rPr>
              <a:t>)</a:t>
            </a:r>
            <a:r>
              <a:rPr dirty="0" sz="1000" spc="-85">
                <a:latin typeface="Arial"/>
                <a:cs typeface="Arial"/>
              </a:rPr>
              <a:t> </a:t>
            </a:r>
            <a:r>
              <a:rPr dirty="0" sz="1000" spc="5">
                <a:latin typeface="PMingLiU"/>
                <a:cs typeface="PMingLiU"/>
              </a:rPr>
              <a:t>在</a:t>
            </a:r>
            <a:r>
              <a:rPr dirty="0" sz="1000" spc="-20">
                <a:latin typeface="PMingLiU"/>
                <a:cs typeface="PMingLiU"/>
              </a:rPr>
              <a:t>中</a:t>
            </a:r>
            <a:r>
              <a:rPr dirty="0" sz="1000" spc="5">
                <a:latin typeface="PMingLiU"/>
                <a:cs typeface="PMingLiU"/>
              </a:rPr>
              <a:t>国获</a:t>
            </a:r>
            <a:r>
              <a:rPr dirty="0" sz="1000" spc="-20">
                <a:latin typeface="PMingLiU"/>
                <a:cs typeface="PMingLiU"/>
              </a:rPr>
              <a:t>批</a:t>
            </a:r>
            <a:r>
              <a:rPr dirty="0" sz="1000" spc="5">
                <a:latin typeface="PMingLiU"/>
                <a:cs typeface="PMingLiU"/>
              </a:rPr>
              <a:t>上市</a:t>
            </a:r>
            <a:r>
              <a:rPr dirty="0" sz="1000" spc="-20">
                <a:latin typeface="PMingLiU"/>
                <a:cs typeface="PMingLiU"/>
              </a:rPr>
              <a:t>，该</a:t>
            </a:r>
            <a:r>
              <a:rPr dirty="0" sz="1000" spc="5">
                <a:latin typeface="PMingLiU"/>
                <a:cs typeface="PMingLiU"/>
              </a:rPr>
              <a:t>产品由</a:t>
            </a:r>
            <a:r>
              <a:rPr dirty="0" sz="1000" spc="-20">
                <a:latin typeface="PMingLiU"/>
                <a:cs typeface="PMingLiU"/>
              </a:rPr>
              <a:t>药</a:t>
            </a:r>
            <a:r>
              <a:rPr dirty="0" sz="1000" spc="5">
                <a:latin typeface="PMingLiU"/>
                <a:cs typeface="PMingLiU"/>
              </a:rPr>
              <a:t>明巨</a:t>
            </a:r>
            <a:r>
              <a:rPr dirty="0" sz="1000" spc="-20">
                <a:latin typeface="PMingLiU"/>
                <a:cs typeface="PMingLiU"/>
              </a:rPr>
              <a:t>诺</a:t>
            </a:r>
            <a:r>
              <a:rPr dirty="0" sz="1000" spc="5">
                <a:latin typeface="PMingLiU"/>
                <a:cs typeface="PMingLiU"/>
              </a:rPr>
              <a:t>基于</a:t>
            </a:r>
            <a:r>
              <a:rPr dirty="0" sz="1000" spc="-30">
                <a:latin typeface="PMingLiU"/>
                <a:cs typeface="PMingLiU"/>
              </a:rPr>
              <a:t> </a:t>
            </a:r>
            <a:r>
              <a:rPr dirty="0" sz="1000" spc="-5">
                <a:latin typeface="Arial"/>
                <a:cs typeface="Arial"/>
              </a:rPr>
              <a:t>Juno</a:t>
            </a:r>
            <a:r>
              <a:rPr dirty="0" sz="1000" spc="-85">
                <a:latin typeface="Arial"/>
                <a:cs typeface="Arial"/>
              </a:rPr>
              <a:t> </a:t>
            </a:r>
            <a:r>
              <a:rPr dirty="0" sz="1000" spc="5">
                <a:latin typeface="PMingLiU"/>
                <a:cs typeface="PMingLiU"/>
              </a:rPr>
              <a:t>的平台自 主开发，用于治疗经过二线或以上系统性治疗后复</a:t>
            </a:r>
            <a:r>
              <a:rPr dirty="0" sz="1000" spc="25">
                <a:latin typeface="PMingLiU"/>
                <a:cs typeface="PMingLiU"/>
              </a:rPr>
              <a:t>发</a:t>
            </a:r>
            <a:r>
              <a:rPr dirty="0" sz="1000" spc="5">
                <a:latin typeface="PMingLiU"/>
                <a:cs typeface="PMingLiU"/>
              </a:rPr>
              <a:t>的</a:t>
            </a:r>
            <a:r>
              <a:rPr dirty="0" sz="1000" spc="260">
                <a:latin typeface="PMingLiU"/>
                <a:cs typeface="PMingLiU"/>
              </a:rPr>
              <a:t> </a:t>
            </a:r>
            <a:r>
              <a:rPr dirty="0" sz="1000">
                <a:latin typeface="Arial"/>
                <a:cs typeface="Arial"/>
              </a:rPr>
              <a:t>r/r</a:t>
            </a:r>
            <a:r>
              <a:rPr dirty="0" sz="1000" spc="140">
                <a:latin typeface="Arial"/>
                <a:cs typeface="Arial"/>
              </a:rPr>
              <a:t> </a:t>
            </a:r>
            <a:r>
              <a:rPr dirty="0" sz="1000" spc="-5">
                <a:latin typeface="Arial"/>
                <a:cs typeface="Arial"/>
              </a:rPr>
              <a:t>LBCL</a:t>
            </a:r>
            <a:r>
              <a:rPr dirty="0" sz="1000" spc="5">
                <a:latin typeface="PMingLiU"/>
                <a:cs typeface="PMingLiU"/>
              </a:rPr>
              <a:t>。此批准基于单臂多中心 注册临</a:t>
            </a:r>
            <a:r>
              <a:rPr dirty="0" sz="1000" spc="245">
                <a:latin typeface="PMingLiU"/>
                <a:cs typeface="PMingLiU"/>
              </a:rPr>
              <a:t>床</a:t>
            </a:r>
            <a:r>
              <a:rPr dirty="0" sz="1000" spc="-5">
                <a:latin typeface="Arial"/>
                <a:cs typeface="Arial"/>
              </a:rPr>
              <a:t>RELIANCE</a:t>
            </a:r>
            <a:r>
              <a:rPr dirty="0" sz="1000" spc="-5">
                <a:latin typeface="PMingLiU"/>
                <a:cs typeface="PMingLiU"/>
              </a:rPr>
              <a:t>，</a:t>
            </a:r>
            <a:r>
              <a:rPr dirty="0" sz="1000" spc="5">
                <a:latin typeface="PMingLiU"/>
                <a:cs typeface="PMingLiU"/>
              </a:rPr>
              <a:t>获批</a:t>
            </a:r>
            <a:r>
              <a:rPr dirty="0" sz="1000" spc="-20">
                <a:latin typeface="PMingLiU"/>
                <a:cs typeface="PMingLiU"/>
              </a:rPr>
              <a:t>时</a:t>
            </a:r>
            <a:r>
              <a:rPr dirty="0" sz="1000" spc="5">
                <a:latin typeface="PMingLiU"/>
                <a:cs typeface="PMingLiU"/>
              </a:rPr>
              <a:t>间距离</a:t>
            </a:r>
            <a:r>
              <a:rPr dirty="0" sz="1000" spc="-15">
                <a:latin typeface="PMingLiU"/>
                <a:cs typeface="PMingLiU"/>
              </a:rPr>
              <a:t> </a:t>
            </a:r>
            <a:r>
              <a:rPr dirty="0" sz="1000" spc="-5">
                <a:latin typeface="Arial"/>
                <a:cs typeface="Arial"/>
              </a:rPr>
              <a:t>2020</a:t>
            </a:r>
            <a:r>
              <a:rPr dirty="0" sz="1000" spc="-70">
                <a:latin typeface="Arial"/>
                <a:cs typeface="Arial"/>
              </a:rPr>
              <a:t> </a:t>
            </a:r>
            <a:r>
              <a:rPr dirty="0" sz="1000" spc="5">
                <a:latin typeface="PMingLiU"/>
                <a:cs typeface="PMingLiU"/>
              </a:rPr>
              <a:t>年</a:t>
            </a:r>
            <a:r>
              <a:rPr dirty="0" sz="1000" spc="-20">
                <a:latin typeface="PMingLiU"/>
                <a:cs typeface="PMingLiU"/>
              </a:rPr>
              <a:t> </a:t>
            </a:r>
            <a:r>
              <a:rPr dirty="0" sz="1000">
                <a:latin typeface="Arial"/>
                <a:cs typeface="Arial"/>
              </a:rPr>
              <a:t>6</a:t>
            </a:r>
            <a:r>
              <a:rPr dirty="0" sz="1000" spc="-70">
                <a:latin typeface="Arial"/>
                <a:cs typeface="Arial"/>
              </a:rPr>
              <a:t> </a:t>
            </a:r>
            <a:r>
              <a:rPr dirty="0" sz="1000" spc="5">
                <a:latin typeface="PMingLiU"/>
                <a:cs typeface="PMingLiU"/>
              </a:rPr>
              <a:t>月</a:t>
            </a:r>
            <a:r>
              <a:rPr dirty="0" sz="1000" spc="-20">
                <a:latin typeface="PMingLiU"/>
                <a:cs typeface="PMingLiU"/>
              </a:rPr>
              <a:t>获</a:t>
            </a:r>
            <a:r>
              <a:rPr dirty="0" sz="1000" spc="245">
                <a:latin typeface="PMingLiU"/>
                <a:cs typeface="PMingLiU"/>
              </a:rPr>
              <a:t>批</a:t>
            </a:r>
            <a:r>
              <a:rPr dirty="0" sz="1000" spc="-10">
                <a:latin typeface="Arial"/>
                <a:cs typeface="Arial"/>
              </a:rPr>
              <a:t>IND</a:t>
            </a:r>
            <a:r>
              <a:rPr dirty="0" sz="1000" spc="-70">
                <a:latin typeface="Arial"/>
                <a:cs typeface="Arial"/>
              </a:rPr>
              <a:t> </a:t>
            </a:r>
            <a:r>
              <a:rPr dirty="0" sz="1000" spc="5">
                <a:latin typeface="PMingLiU"/>
                <a:cs typeface="PMingLiU"/>
              </a:rPr>
              <a:t>仅间隔</a:t>
            </a:r>
            <a:r>
              <a:rPr dirty="0" sz="1000" spc="-15">
                <a:latin typeface="PMingLiU"/>
                <a:cs typeface="PMingLiU"/>
              </a:rPr>
              <a:t> </a:t>
            </a:r>
            <a:r>
              <a:rPr dirty="0" sz="1000" spc="-5">
                <a:latin typeface="Arial"/>
                <a:cs typeface="Arial"/>
              </a:rPr>
              <a:t>15</a:t>
            </a:r>
            <a:r>
              <a:rPr dirty="0" sz="1000" spc="-75">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。药</a:t>
            </a:r>
            <a:r>
              <a:rPr dirty="0" sz="1000" spc="-20">
                <a:latin typeface="PMingLiU"/>
                <a:cs typeface="PMingLiU"/>
              </a:rPr>
              <a:t>明</a:t>
            </a:r>
            <a:r>
              <a:rPr dirty="0" sz="1000" spc="5">
                <a:latin typeface="PMingLiU"/>
                <a:cs typeface="PMingLiU"/>
              </a:rPr>
              <a:t>巨诺</a:t>
            </a:r>
            <a:r>
              <a:rPr dirty="0" sz="1000" spc="-20">
                <a:latin typeface="PMingLiU"/>
                <a:cs typeface="PMingLiU"/>
              </a:rPr>
              <a:t>也</a:t>
            </a:r>
            <a:r>
              <a:rPr dirty="0" sz="1000" spc="5">
                <a:latin typeface="PMingLiU"/>
                <a:cs typeface="PMingLiU"/>
              </a:rPr>
              <a:t>在 积极拓</a:t>
            </a:r>
            <a:r>
              <a:rPr dirty="0" sz="1000" spc="-20">
                <a:latin typeface="PMingLiU"/>
                <a:cs typeface="PMingLiU"/>
              </a:rPr>
              <a:t>展</a:t>
            </a:r>
            <a:r>
              <a:rPr dirty="0" sz="1000" spc="5">
                <a:latin typeface="PMingLiU"/>
                <a:cs typeface="PMingLiU"/>
              </a:rPr>
              <a:t>倍诺</a:t>
            </a:r>
            <a:r>
              <a:rPr dirty="0" sz="1000" spc="-20">
                <a:latin typeface="PMingLiU"/>
                <a:cs typeface="PMingLiU"/>
              </a:rPr>
              <a:t>达</a:t>
            </a:r>
            <a:r>
              <a:rPr dirty="0" sz="1000" spc="5">
                <a:latin typeface="PMingLiU"/>
                <a:cs typeface="PMingLiU"/>
              </a:rPr>
              <a:t>应用于</a:t>
            </a:r>
            <a:r>
              <a:rPr dirty="0" sz="1000" spc="-20">
                <a:latin typeface="PMingLiU"/>
                <a:cs typeface="PMingLiU"/>
              </a:rPr>
              <a:t>其</a:t>
            </a:r>
            <a:r>
              <a:rPr dirty="0" sz="1000" spc="5">
                <a:latin typeface="PMingLiU"/>
                <a:cs typeface="PMingLiU"/>
              </a:rPr>
              <a:t>他血</a:t>
            </a:r>
            <a:r>
              <a:rPr dirty="0" sz="1000" spc="-20">
                <a:latin typeface="PMingLiU"/>
                <a:cs typeface="PMingLiU"/>
              </a:rPr>
              <a:t>液</a:t>
            </a:r>
            <a:r>
              <a:rPr dirty="0" sz="1000" spc="5">
                <a:latin typeface="PMingLiU"/>
                <a:cs typeface="PMingLiU"/>
              </a:rPr>
              <a:t>肿瘤</a:t>
            </a:r>
            <a:r>
              <a:rPr dirty="0" sz="1000" spc="-20">
                <a:latin typeface="PMingLiU"/>
                <a:cs typeface="PMingLiU"/>
              </a:rPr>
              <a:t>及</a:t>
            </a:r>
            <a:r>
              <a:rPr dirty="0" sz="1000" spc="5">
                <a:latin typeface="PMingLiU"/>
                <a:cs typeface="PMingLiU"/>
              </a:rPr>
              <a:t>前线</a:t>
            </a:r>
            <a:r>
              <a:rPr dirty="0" sz="1000" spc="-20">
                <a:latin typeface="PMingLiU"/>
                <a:cs typeface="PMingLiU"/>
              </a:rPr>
              <a:t>治</a:t>
            </a:r>
            <a:r>
              <a:rPr dirty="0" sz="1000" spc="5">
                <a:latin typeface="PMingLiU"/>
                <a:cs typeface="PMingLiU"/>
              </a:rPr>
              <a:t>疗</a:t>
            </a:r>
            <a:r>
              <a:rPr dirty="0" sz="1000" spc="15">
                <a:latin typeface="PMingLiU"/>
                <a:cs typeface="PMingLiU"/>
              </a:rPr>
              <a:t>。</a:t>
            </a:r>
            <a:r>
              <a:rPr dirty="0" sz="1000" spc="-5">
                <a:latin typeface="Arial"/>
                <a:cs typeface="Arial"/>
              </a:rPr>
              <a:t>2022</a:t>
            </a:r>
            <a:r>
              <a:rPr dirty="0" sz="1000" spc="155">
                <a:latin typeface="Arial"/>
                <a:cs typeface="Arial"/>
              </a:rPr>
              <a:t> </a:t>
            </a:r>
            <a:r>
              <a:rPr dirty="0" sz="1000" spc="5">
                <a:latin typeface="PMingLiU"/>
                <a:cs typeface="PMingLiU"/>
              </a:rPr>
              <a:t>年以来，公</a:t>
            </a:r>
            <a:r>
              <a:rPr dirty="0" sz="1000" spc="-20">
                <a:latin typeface="PMingLiU"/>
                <a:cs typeface="PMingLiU"/>
              </a:rPr>
              <a:t>司</a:t>
            </a:r>
            <a:r>
              <a:rPr dirty="0" sz="1000" spc="5">
                <a:latin typeface="PMingLiU"/>
                <a:cs typeface="PMingLiU"/>
              </a:rPr>
              <a:t>已经</a:t>
            </a:r>
            <a:r>
              <a:rPr dirty="0" sz="1000" spc="-20">
                <a:latin typeface="PMingLiU"/>
                <a:cs typeface="PMingLiU"/>
              </a:rPr>
              <a:t>获</a:t>
            </a:r>
            <a:r>
              <a:rPr dirty="0" sz="1000" spc="5">
                <a:latin typeface="PMingLiU"/>
                <a:cs typeface="PMingLiU"/>
              </a:rPr>
              <a:t>得二线</a:t>
            </a:r>
            <a:r>
              <a:rPr dirty="0" sz="1000" spc="260">
                <a:latin typeface="PMingLiU"/>
                <a:cs typeface="PMingLiU"/>
              </a:rPr>
              <a:t> </a:t>
            </a:r>
            <a:r>
              <a:rPr dirty="0" sz="1000" spc="-5">
                <a:latin typeface="Arial"/>
                <a:cs typeface="Arial"/>
              </a:rPr>
              <a:t>LBCL  </a:t>
            </a:r>
            <a:r>
              <a:rPr dirty="0" sz="1000" spc="5">
                <a:latin typeface="PMingLiU"/>
                <a:cs typeface="PMingLiU"/>
              </a:rPr>
              <a:t>的关键</a:t>
            </a:r>
            <a:r>
              <a:rPr dirty="0" sz="1000" spc="-20">
                <a:latin typeface="PMingLiU"/>
                <a:cs typeface="PMingLiU"/>
              </a:rPr>
              <a:t>性</a:t>
            </a:r>
            <a:r>
              <a:rPr dirty="0" sz="1000" spc="5">
                <a:latin typeface="PMingLiU"/>
                <a:cs typeface="PMingLiU"/>
              </a:rPr>
              <a:t>临床</a:t>
            </a:r>
            <a:r>
              <a:rPr dirty="0" sz="1000" spc="-20">
                <a:latin typeface="PMingLiU"/>
                <a:cs typeface="PMingLiU"/>
              </a:rPr>
              <a:t>批</a:t>
            </a:r>
            <a:r>
              <a:rPr dirty="0" sz="1000" spc="5">
                <a:latin typeface="PMingLiU"/>
                <a:cs typeface="PMingLiU"/>
              </a:rPr>
              <a:t>件及</a:t>
            </a:r>
            <a:r>
              <a:rPr dirty="0" sz="1000" spc="-20">
                <a:latin typeface="PMingLiU"/>
                <a:cs typeface="PMingLiU"/>
              </a:rPr>
              <a:t>儿</a:t>
            </a:r>
            <a:r>
              <a:rPr dirty="0" sz="1000" spc="5">
                <a:latin typeface="PMingLiU"/>
                <a:cs typeface="PMingLiU"/>
              </a:rPr>
              <a:t>童和</a:t>
            </a:r>
            <a:r>
              <a:rPr dirty="0" sz="1000" spc="-20">
                <a:latin typeface="PMingLiU"/>
                <a:cs typeface="PMingLiU"/>
              </a:rPr>
              <a:t>年</a:t>
            </a:r>
            <a:r>
              <a:rPr dirty="0" sz="1000" spc="5">
                <a:latin typeface="PMingLiU"/>
                <a:cs typeface="PMingLiU"/>
              </a:rPr>
              <a:t>轻成</a:t>
            </a:r>
            <a:r>
              <a:rPr dirty="0" sz="1000" spc="-20">
                <a:latin typeface="PMingLiU"/>
                <a:cs typeface="PMingLiU"/>
              </a:rPr>
              <a:t>人</a:t>
            </a:r>
            <a:r>
              <a:rPr dirty="0" sz="1000" spc="250">
                <a:latin typeface="PMingLiU"/>
                <a:cs typeface="PMingLiU"/>
              </a:rPr>
              <a:t>的</a:t>
            </a:r>
            <a:r>
              <a:rPr dirty="0" sz="1000" spc="-5">
                <a:latin typeface="Arial"/>
                <a:cs typeface="Arial"/>
              </a:rPr>
              <a:t>r/r</a:t>
            </a:r>
            <a:r>
              <a:rPr dirty="0" sz="1000" spc="-65">
                <a:latin typeface="Arial"/>
                <a:cs typeface="Arial"/>
              </a:rPr>
              <a:t> </a:t>
            </a:r>
            <a:r>
              <a:rPr dirty="0" sz="1000">
                <a:latin typeface="Arial"/>
                <a:cs typeface="Arial"/>
              </a:rPr>
              <a:t>ALL</a:t>
            </a:r>
            <a:r>
              <a:rPr dirty="0" sz="1000" spc="-90">
                <a:latin typeface="Arial"/>
                <a:cs typeface="Arial"/>
              </a:rPr>
              <a:t> </a:t>
            </a:r>
            <a:r>
              <a:rPr dirty="0" sz="1000" spc="5">
                <a:latin typeface="PMingLiU"/>
                <a:cs typeface="PMingLiU"/>
              </a:rPr>
              <a:t>的</a:t>
            </a:r>
            <a:r>
              <a:rPr dirty="0" sz="1000" spc="-20">
                <a:latin typeface="PMingLiU"/>
                <a:cs typeface="PMingLiU"/>
              </a:rPr>
              <a:t>临</a:t>
            </a:r>
            <a:r>
              <a:rPr dirty="0" sz="1000" spc="5">
                <a:latin typeface="PMingLiU"/>
                <a:cs typeface="PMingLiU"/>
              </a:rPr>
              <a:t>床</a:t>
            </a:r>
            <a:r>
              <a:rPr dirty="0" sz="1000" spc="-20">
                <a:latin typeface="PMingLiU"/>
                <a:cs typeface="PMingLiU"/>
              </a:rPr>
              <a:t>批</a:t>
            </a:r>
            <a:r>
              <a:rPr dirty="0" sz="1000" spc="5">
                <a:latin typeface="PMingLiU"/>
                <a:cs typeface="PMingLiU"/>
              </a:rPr>
              <a:t>件，同</a:t>
            </a:r>
            <a:r>
              <a:rPr dirty="0" sz="1000" spc="-20">
                <a:latin typeface="PMingLiU"/>
                <a:cs typeface="PMingLiU"/>
              </a:rPr>
              <a:t>时</a:t>
            </a:r>
            <a:r>
              <a:rPr dirty="0" sz="1000" spc="5">
                <a:latin typeface="PMingLiU"/>
                <a:cs typeface="PMingLiU"/>
              </a:rPr>
              <a:t>倍诺</a:t>
            </a:r>
            <a:r>
              <a:rPr dirty="0" sz="1000" spc="-20">
                <a:latin typeface="PMingLiU"/>
                <a:cs typeface="PMingLiU"/>
              </a:rPr>
              <a:t>达</a:t>
            </a:r>
            <a:r>
              <a:rPr dirty="0" sz="1000" spc="5">
                <a:latin typeface="PMingLiU"/>
                <a:cs typeface="PMingLiU"/>
              </a:rPr>
              <a:t>也</a:t>
            </a:r>
            <a:r>
              <a:rPr dirty="0" sz="1000" spc="250">
                <a:latin typeface="PMingLiU"/>
                <a:cs typeface="PMingLiU"/>
              </a:rPr>
              <a:t>获</a:t>
            </a:r>
            <a:r>
              <a:rPr dirty="0" sz="1000" spc="-5">
                <a:latin typeface="Arial"/>
                <a:cs typeface="Arial"/>
              </a:rPr>
              <a:t>NMPA</a:t>
            </a:r>
            <a:r>
              <a:rPr dirty="0" sz="1000" spc="-85">
                <a:latin typeface="Arial"/>
                <a:cs typeface="Arial"/>
              </a:rPr>
              <a:t> </a:t>
            </a:r>
            <a:r>
              <a:rPr dirty="0" sz="1000" spc="5">
                <a:latin typeface="PMingLiU"/>
                <a:cs typeface="PMingLiU"/>
              </a:rPr>
              <a:t>授</a:t>
            </a:r>
            <a:r>
              <a:rPr dirty="0" sz="1000" spc="-20">
                <a:latin typeface="PMingLiU"/>
                <a:cs typeface="PMingLiU"/>
              </a:rPr>
              <a:t>予</a:t>
            </a:r>
            <a:r>
              <a:rPr dirty="0" sz="1000" spc="5">
                <a:latin typeface="PMingLiU"/>
                <a:cs typeface="PMingLiU"/>
              </a:rPr>
              <a:t>治 疗</a:t>
            </a:r>
            <a:r>
              <a:rPr dirty="0" sz="1000" spc="-25">
                <a:latin typeface="PMingLiU"/>
                <a:cs typeface="PMingLiU"/>
              </a:rPr>
              <a:t> </a:t>
            </a:r>
            <a:r>
              <a:rPr dirty="0" sz="1000">
                <a:latin typeface="Arial"/>
                <a:cs typeface="Arial"/>
              </a:rPr>
              <a:t>r/r</a:t>
            </a:r>
            <a:r>
              <a:rPr dirty="0" sz="1000" spc="5">
                <a:latin typeface="Arial"/>
                <a:cs typeface="Arial"/>
              </a:rPr>
              <a:t> </a:t>
            </a:r>
            <a:r>
              <a:rPr dirty="0" sz="1000">
                <a:latin typeface="Arial"/>
                <a:cs typeface="Arial"/>
              </a:rPr>
              <a:t>MCL</a:t>
            </a:r>
            <a:r>
              <a:rPr dirty="0" sz="1000" spc="-70">
                <a:latin typeface="Arial"/>
                <a:cs typeface="Arial"/>
              </a:rPr>
              <a:t> </a:t>
            </a:r>
            <a:r>
              <a:rPr dirty="0" sz="1000" spc="-20">
                <a:latin typeface="PMingLiU"/>
                <a:cs typeface="PMingLiU"/>
              </a:rPr>
              <a:t>的</a:t>
            </a:r>
            <a:r>
              <a:rPr dirty="0" sz="1000" spc="5">
                <a:latin typeface="PMingLiU"/>
                <a:cs typeface="PMingLiU"/>
              </a:rPr>
              <a:t>突破</a:t>
            </a:r>
            <a:r>
              <a:rPr dirty="0" sz="1000" spc="-20">
                <a:latin typeface="PMingLiU"/>
                <a:cs typeface="PMingLiU"/>
              </a:rPr>
              <a:t>性</a:t>
            </a:r>
            <a:r>
              <a:rPr dirty="0" sz="1000" spc="5">
                <a:latin typeface="PMingLiU"/>
                <a:cs typeface="PMingLiU"/>
              </a:rPr>
              <a:t>治疗</a:t>
            </a:r>
            <a:r>
              <a:rPr dirty="0" sz="1000" spc="-20">
                <a:latin typeface="PMingLiU"/>
                <a:cs typeface="PMingLiU"/>
              </a:rPr>
              <a:t>药</a:t>
            </a:r>
            <a:r>
              <a:rPr dirty="0" sz="1000" spc="5">
                <a:latin typeface="PMingLiU"/>
                <a:cs typeface="PMingLiU"/>
              </a:rPr>
              <a:t>物认</a:t>
            </a:r>
            <a:r>
              <a:rPr dirty="0" sz="1000" spc="-20">
                <a:latin typeface="PMingLiU"/>
                <a:cs typeface="PMingLiU"/>
              </a:rPr>
              <a:t>定</a:t>
            </a:r>
            <a:r>
              <a:rPr dirty="0" sz="1000" spc="5">
                <a:latin typeface="PMingLiU"/>
                <a:cs typeface="PMingLiU"/>
              </a:rPr>
              <a:t>。</a:t>
            </a:r>
            <a:endParaRPr sz="1000">
              <a:latin typeface="PMingLiU"/>
              <a:cs typeface="PMingLiU"/>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42161"/>
            <a:ext cx="206184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Microsoft JhengHei UI"/>
                <a:cs typeface="Microsoft JhengHei UI"/>
              </a:rPr>
              <a:t>图</a:t>
            </a:r>
            <a:r>
              <a:rPr dirty="0" sz="1000" spc="10" b="1">
                <a:latin typeface="Microsoft JhengHei UI"/>
                <a:cs typeface="Microsoft JhengHei UI"/>
              </a:rPr>
              <a:t> </a:t>
            </a:r>
            <a:r>
              <a:rPr dirty="0" sz="1000" spc="-5" b="1">
                <a:latin typeface="Arial"/>
                <a:cs typeface="Arial"/>
              </a:rPr>
              <a:t>30:</a:t>
            </a:r>
            <a:r>
              <a:rPr dirty="0" sz="1000" spc="-35" b="1">
                <a:latin typeface="Arial"/>
                <a:cs typeface="Arial"/>
              </a:rPr>
              <a:t> </a:t>
            </a:r>
            <a:r>
              <a:rPr dirty="0" sz="1000" spc="5" b="1">
                <a:latin typeface="Microsoft JhengHei UI"/>
                <a:cs typeface="Microsoft JhengHei UI"/>
              </a:rPr>
              <a:t>瑞基奥仑</a:t>
            </a:r>
            <a:r>
              <a:rPr dirty="0" sz="1000" spc="-20" b="1">
                <a:latin typeface="Microsoft JhengHei UI"/>
                <a:cs typeface="Microsoft JhengHei UI"/>
              </a:rPr>
              <a:t>赛</a:t>
            </a:r>
            <a:r>
              <a:rPr dirty="0" sz="1000" spc="5" b="1">
                <a:latin typeface="Microsoft JhengHei UI"/>
                <a:cs typeface="Microsoft JhengHei UI"/>
              </a:rPr>
              <a:t>新适</a:t>
            </a:r>
            <a:r>
              <a:rPr dirty="0" sz="1000" spc="-20" b="1">
                <a:latin typeface="Microsoft JhengHei UI"/>
                <a:cs typeface="Microsoft JhengHei UI"/>
              </a:rPr>
              <a:t>应</a:t>
            </a:r>
            <a:r>
              <a:rPr dirty="0" sz="1000" spc="5" b="1">
                <a:latin typeface="Microsoft JhengHei UI"/>
                <a:cs typeface="Microsoft JhengHei UI"/>
              </a:rPr>
              <a:t>症开</a:t>
            </a:r>
            <a:r>
              <a:rPr dirty="0" sz="1000" spc="-20" b="1">
                <a:latin typeface="Microsoft JhengHei UI"/>
                <a:cs typeface="Microsoft JhengHei UI"/>
              </a:rPr>
              <a:t>发</a:t>
            </a:r>
            <a:r>
              <a:rPr dirty="0" sz="1000" spc="5" b="1">
                <a:latin typeface="Microsoft JhengHei UI"/>
                <a:cs typeface="Microsoft JhengHei UI"/>
              </a:rPr>
              <a:t>进度</a:t>
            </a:r>
            <a:endParaRPr sz="1000">
              <a:latin typeface="Microsoft JhengHei UI"/>
              <a:cs typeface="Microsoft JhengHei UI"/>
            </a:endParaRPr>
          </a:p>
        </p:txBody>
      </p:sp>
      <p:pic>
        <p:nvPicPr>
          <p:cNvPr id="8" name="object 8"/>
          <p:cNvPicPr/>
          <p:nvPr/>
        </p:nvPicPr>
        <p:blipFill>
          <a:blip r:embed="rId3" cstate="print"/>
          <a:stretch>
            <a:fillRect/>
          </a:stretch>
        </p:blipFill>
        <p:spPr>
          <a:xfrm>
            <a:off x="521512" y="1249933"/>
            <a:ext cx="5080127" cy="1792858"/>
          </a:xfrm>
          <a:prstGeom prst="rect">
            <a:avLst/>
          </a:prstGeom>
        </p:spPr>
      </p:pic>
      <p:sp>
        <p:nvSpPr>
          <p:cNvPr id="9" name="object 9"/>
          <p:cNvSpPr txBox="1"/>
          <p:nvPr/>
        </p:nvSpPr>
        <p:spPr>
          <a:xfrm>
            <a:off x="527100" y="3042284"/>
            <a:ext cx="5197475" cy="6554470"/>
          </a:xfrm>
          <a:prstGeom prst="rect">
            <a:avLst/>
          </a:prstGeom>
        </p:spPr>
        <p:txBody>
          <a:bodyPr wrap="square" lIns="0" tIns="11430" rIns="0" bIns="0" rtlCol="0" vert="horz">
            <a:spAutoFit/>
          </a:bodyPr>
          <a:lstStyle/>
          <a:p>
            <a:pPr algn="just"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10">
                <a:latin typeface="PMingLiU"/>
                <a:cs typeface="PMingLiU"/>
              </a:rPr>
              <a:t>：公</a:t>
            </a:r>
            <a:r>
              <a:rPr dirty="0" sz="800" spc="10">
                <a:latin typeface="PMingLiU"/>
                <a:cs typeface="PMingLiU"/>
              </a:rPr>
              <a:t>司</a:t>
            </a:r>
            <a:r>
              <a:rPr dirty="0" sz="800" spc="-10">
                <a:latin typeface="PMingLiU"/>
                <a:cs typeface="PMingLiU"/>
              </a:rPr>
              <a:t>官网</a:t>
            </a:r>
            <a:r>
              <a:rPr dirty="0" sz="800" spc="-5">
                <a:latin typeface="Arial"/>
                <a:cs typeface="Arial"/>
              </a:rPr>
              <a:t>,</a:t>
            </a:r>
            <a:r>
              <a:rPr dirty="0" sz="800" spc="5">
                <a:latin typeface="Arial"/>
                <a:cs typeface="Arial"/>
              </a:rPr>
              <a:t> </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p>
            <a:pPr>
              <a:lnSpc>
                <a:spcPct val="100000"/>
              </a:lnSpc>
              <a:spcBef>
                <a:spcPts val="5"/>
              </a:spcBef>
            </a:pPr>
            <a:endParaRPr sz="1200">
              <a:latin typeface="PMingLiU"/>
              <a:cs typeface="PMingLiU"/>
            </a:endParaRPr>
          </a:p>
          <a:p>
            <a:pPr algn="just" marL="12700" marR="130175">
              <a:lnSpc>
                <a:spcPct val="139100"/>
              </a:lnSpc>
            </a:pPr>
            <a:r>
              <a:rPr dirty="0" sz="1000" spc="-5">
                <a:latin typeface="Arial"/>
                <a:cs typeface="Arial"/>
              </a:rPr>
              <a:t>2021</a:t>
            </a:r>
            <a:r>
              <a:rPr dirty="0" sz="1000" spc="-50">
                <a:latin typeface="Arial"/>
                <a:cs typeface="Arial"/>
              </a:rPr>
              <a:t> </a:t>
            </a:r>
            <a:r>
              <a:rPr dirty="0" sz="1000" spc="5">
                <a:latin typeface="PMingLiU"/>
                <a:cs typeface="PMingLiU"/>
              </a:rPr>
              <a:t>年，倍诺</a:t>
            </a:r>
            <a:r>
              <a:rPr dirty="0" sz="1000" spc="-20">
                <a:latin typeface="PMingLiU"/>
                <a:cs typeface="PMingLiU"/>
              </a:rPr>
              <a:t>达</a:t>
            </a:r>
            <a:r>
              <a:rPr dirty="0" sz="1000" spc="5">
                <a:latin typeface="PMingLiU"/>
                <a:cs typeface="PMingLiU"/>
              </a:rPr>
              <a:t>上市</a:t>
            </a:r>
            <a:r>
              <a:rPr dirty="0" sz="1000" spc="-20">
                <a:latin typeface="PMingLiU"/>
                <a:cs typeface="PMingLiU"/>
              </a:rPr>
              <a:t>后</a:t>
            </a:r>
            <a:r>
              <a:rPr dirty="0" sz="1000" spc="5">
                <a:latin typeface="PMingLiU"/>
                <a:cs typeface="PMingLiU"/>
              </a:rPr>
              <a:t>四个</a:t>
            </a:r>
            <a:r>
              <a:rPr dirty="0" sz="1000" spc="-20">
                <a:latin typeface="PMingLiU"/>
                <a:cs typeface="PMingLiU"/>
              </a:rPr>
              <a:t>月</a:t>
            </a:r>
            <a:r>
              <a:rPr dirty="0" sz="1000" spc="5">
                <a:latin typeface="PMingLiU"/>
                <a:cs typeface="PMingLiU"/>
              </a:rPr>
              <a:t>内共</a:t>
            </a:r>
            <a:r>
              <a:rPr dirty="0" sz="1000" spc="-20">
                <a:latin typeface="PMingLiU"/>
                <a:cs typeface="PMingLiU"/>
              </a:rPr>
              <a:t>开</a:t>
            </a:r>
            <a:r>
              <a:rPr dirty="0" sz="1000" spc="5">
                <a:latin typeface="PMingLiU"/>
                <a:cs typeface="PMingLiU"/>
              </a:rPr>
              <a:t>具</a:t>
            </a:r>
            <a:r>
              <a:rPr dirty="0" sz="1000" spc="20">
                <a:latin typeface="PMingLiU"/>
                <a:cs typeface="PMingLiU"/>
              </a:rPr>
              <a:t> </a:t>
            </a:r>
            <a:r>
              <a:rPr dirty="0" sz="1000" spc="-5">
                <a:latin typeface="Arial"/>
                <a:cs typeface="Arial"/>
              </a:rPr>
              <a:t>54</a:t>
            </a:r>
            <a:r>
              <a:rPr dirty="0" sz="1000" spc="-45">
                <a:latin typeface="Arial"/>
                <a:cs typeface="Arial"/>
              </a:rPr>
              <a:t> </a:t>
            </a:r>
            <a:r>
              <a:rPr dirty="0" sz="1000" spc="5">
                <a:latin typeface="PMingLiU"/>
                <a:cs typeface="PMingLiU"/>
              </a:rPr>
              <a:t>张</a:t>
            </a:r>
            <a:r>
              <a:rPr dirty="0" sz="1000" spc="-20">
                <a:latin typeface="PMingLiU"/>
                <a:cs typeface="PMingLiU"/>
              </a:rPr>
              <a:t>处</a:t>
            </a:r>
            <a:r>
              <a:rPr dirty="0" sz="1000" spc="5">
                <a:latin typeface="PMingLiU"/>
                <a:cs typeface="PMingLiU"/>
              </a:rPr>
              <a:t>方，</a:t>
            </a:r>
            <a:r>
              <a:rPr dirty="0" sz="1000" spc="-20">
                <a:latin typeface="PMingLiU"/>
                <a:cs typeface="PMingLiU"/>
              </a:rPr>
              <a:t>完</a:t>
            </a:r>
            <a:r>
              <a:rPr dirty="0" sz="1000" spc="5">
                <a:latin typeface="PMingLiU"/>
                <a:cs typeface="PMingLiU"/>
              </a:rPr>
              <a:t>成了</a:t>
            </a:r>
            <a:r>
              <a:rPr dirty="0" sz="1000" spc="10">
                <a:latin typeface="PMingLiU"/>
                <a:cs typeface="PMingLiU"/>
              </a:rPr>
              <a:t> </a:t>
            </a:r>
            <a:r>
              <a:rPr dirty="0" sz="1000" spc="-5">
                <a:latin typeface="Arial"/>
                <a:cs typeface="Arial"/>
              </a:rPr>
              <a:t>30</a:t>
            </a:r>
            <a:r>
              <a:rPr dirty="0" sz="1000" spc="-40">
                <a:latin typeface="Arial"/>
                <a:cs typeface="Arial"/>
              </a:rPr>
              <a:t> </a:t>
            </a:r>
            <a:r>
              <a:rPr dirty="0" sz="1000" spc="5">
                <a:latin typeface="PMingLiU"/>
                <a:cs typeface="PMingLiU"/>
              </a:rPr>
              <a:t>例</a:t>
            </a:r>
            <a:r>
              <a:rPr dirty="0" sz="1000" spc="-20">
                <a:latin typeface="PMingLiU"/>
                <a:cs typeface="PMingLiU"/>
              </a:rPr>
              <a:t>回</a:t>
            </a:r>
            <a:r>
              <a:rPr dirty="0" sz="1000" spc="5">
                <a:latin typeface="PMingLiU"/>
                <a:cs typeface="PMingLiU"/>
              </a:rPr>
              <a:t>输，</a:t>
            </a:r>
            <a:r>
              <a:rPr dirty="0" sz="1000" spc="-20">
                <a:latin typeface="PMingLiU"/>
                <a:cs typeface="PMingLiU"/>
              </a:rPr>
              <a:t>确</a:t>
            </a:r>
            <a:r>
              <a:rPr dirty="0" sz="1000" spc="5">
                <a:latin typeface="PMingLiU"/>
                <a:cs typeface="PMingLiU"/>
              </a:rPr>
              <a:t>认收入</a:t>
            </a:r>
            <a:r>
              <a:rPr dirty="0" sz="1000" spc="10">
                <a:latin typeface="PMingLiU"/>
                <a:cs typeface="PMingLiU"/>
              </a:rPr>
              <a:t> </a:t>
            </a:r>
            <a:r>
              <a:rPr dirty="0" sz="1000" spc="-5">
                <a:latin typeface="Arial"/>
                <a:cs typeface="Arial"/>
              </a:rPr>
              <a:t>3,080</a:t>
            </a:r>
            <a:r>
              <a:rPr dirty="0" sz="1000" spc="-70">
                <a:latin typeface="Arial"/>
                <a:cs typeface="Arial"/>
              </a:rPr>
              <a:t> </a:t>
            </a:r>
            <a:r>
              <a:rPr dirty="0" sz="1000" spc="5">
                <a:latin typeface="PMingLiU"/>
                <a:cs typeface="PMingLiU"/>
              </a:rPr>
              <a:t>万 元，毛</a:t>
            </a:r>
            <a:r>
              <a:rPr dirty="0" sz="1000" spc="-20">
                <a:latin typeface="PMingLiU"/>
                <a:cs typeface="PMingLiU"/>
              </a:rPr>
              <a:t>利</a:t>
            </a:r>
            <a:r>
              <a:rPr dirty="0" sz="1000" spc="5">
                <a:latin typeface="PMingLiU"/>
                <a:cs typeface="PMingLiU"/>
              </a:rPr>
              <a:t>率为</a:t>
            </a:r>
            <a:r>
              <a:rPr dirty="0" sz="1000" spc="-15">
                <a:latin typeface="PMingLiU"/>
                <a:cs typeface="PMingLiU"/>
              </a:rPr>
              <a:t> </a:t>
            </a:r>
            <a:r>
              <a:rPr dirty="0" sz="1000" spc="-5">
                <a:latin typeface="Arial"/>
                <a:cs typeface="Arial"/>
              </a:rPr>
              <a:t>29.4%</a:t>
            </a:r>
            <a:r>
              <a:rPr dirty="0" sz="1000" spc="5">
                <a:latin typeface="PMingLiU"/>
                <a:cs typeface="PMingLiU"/>
              </a:rPr>
              <a:t>。</a:t>
            </a:r>
            <a:r>
              <a:rPr dirty="0" sz="1000" spc="-5">
                <a:latin typeface="Arial"/>
                <a:cs typeface="Arial"/>
              </a:rPr>
              <a:t>2022</a:t>
            </a:r>
            <a:r>
              <a:rPr dirty="0" sz="1000" spc="-70">
                <a:latin typeface="Arial"/>
                <a:cs typeface="Arial"/>
              </a:rPr>
              <a:t> </a:t>
            </a:r>
            <a:r>
              <a:rPr dirty="0" sz="1000" spc="5">
                <a:latin typeface="PMingLiU"/>
                <a:cs typeface="PMingLiU"/>
              </a:rPr>
              <a:t>年上半</a:t>
            </a:r>
            <a:r>
              <a:rPr dirty="0" sz="1000" spc="-20">
                <a:latin typeface="PMingLiU"/>
                <a:cs typeface="PMingLiU"/>
              </a:rPr>
              <a:t>年</a:t>
            </a:r>
            <a:r>
              <a:rPr dirty="0" sz="1000" spc="5">
                <a:latin typeface="PMingLiU"/>
                <a:cs typeface="PMingLiU"/>
              </a:rPr>
              <a:t>，</a:t>
            </a:r>
            <a:r>
              <a:rPr dirty="0" sz="1000" spc="-20">
                <a:latin typeface="PMingLiU"/>
                <a:cs typeface="PMingLiU"/>
              </a:rPr>
              <a:t>倍</a:t>
            </a:r>
            <a:r>
              <a:rPr dirty="0" sz="1000" spc="5">
                <a:latin typeface="PMingLiU"/>
                <a:cs typeface="PMingLiU"/>
              </a:rPr>
              <a:t>诺达</a:t>
            </a:r>
            <a:r>
              <a:rPr dirty="0" sz="1000" spc="-20">
                <a:latin typeface="PMingLiU"/>
                <a:cs typeface="PMingLiU"/>
              </a:rPr>
              <a:t>产</a:t>
            </a:r>
            <a:r>
              <a:rPr dirty="0" sz="1000" spc="5">
                <a:latin typeface="PMingLiU"/>
                <a:cs typeface="PMingLiU"/>
              </a:rPr>
              <a:t>生了</a:t>
            </a:r>
            <a:r>
              <a:rPr dirty="0" sz="1000" spc="-10">
                <a:latin typeface="PMingLiU"/>
                <a:cs typeface="PMingLiU"/>
              </a:rPr>
              <a:t> </a:t>
            </a:r>
            <a:r>
              <a:rPr dirty="0" sz="1000" spc="-5">
                <a:latin typeface="Arial"/>
                <a:cs typeface="Arial"/>
              </a:rPr>
              <a:t>77</a:t>
            </a:r>
            <a:r>
              <a:rPr dirty="0" sz="1000" spc="-70">
                <a:latin typeface="Arial"/>
                <a:cs typeface="Arial"/>
              </a:rPr>
              <a:t> </a:t>
            </a:r>
            <a:r>
              <a:rPr dirty="0" sz="1000" spc="5">
                <a:latin typeface="PMingLiU"/>
                <a:cs typeface="PMingLiU"/>
              </a:rPr>
              <a:t>张处方，</a:t>
            </a:r>
            <a:r>
              <a:rPr dirty="0" sz="1000" spc="-20">
                <a:latin typeface="PMingLiU"/>
                <a:cs typeface="PMingLiU"/>
              </a:rPr>
              <a:t>完</a:t>
            </a:r>
            <a:r>
              <a:rPr dirty="0" sz="1000" spc="5">
                <a:latin typeface="PMingLiU"/>
                <a:cs typeface="PMingLiU"/>
              </a:rPr>
              <a:t>成了</a:t>
            </a:r>
            <a:r>
              <a:rPr dirty="0" sz="1000" spc="-15">
                <a:latin typeface="PMingLiU"/>
                <a:cs typeface="PMingLiU"/>
              </a:rPr>
              <a:t> </a:t>
            </a:r>
            <a:r>
              <a:rPr dirty="0" sz="1000" spc="-5">
                <a:latin typeface="Arial"/>
                <a:cs typeface="Arial"/>
              </a:rPr>
              <a:t>64</a:t>
            </a:r>
            <a:r>
              <a:rPr dirty="0" sz="1000" spc="-65">
                <a:latin typeface="Arial"/>
                <a:cs typeface="Arial"/>
              </a:rPr>
              <a:t> </a:t>
            </a:r>
            <a:r>
              <a:rPr dirty="0" sz="1000" spc="5">
                <a:latin typeface="PMingLiU"/>
                <a:cs typeface="PMingLiU"/>
              </a:rPr>
              <a:t>例回</a:t>
            </a:r>
            <a:r>
              <a:rPr dirty="0" sz="1000" spc="-20">
                <a:latin typeface="PMingLiU"/>
                <a:cs typeface="PMingLiU"/>
              </a:rPr>
              <a:t>输</a:t>
            </a:r>
            <a:r>
              <a:rPr dirty="0" sz="1000" spc="5">
                <a:latin typeface="PMingLiU"/>
                <a:cs typeface="PMingLiU"/>
              </a:rPr>
              <a:t>，确认 收入</a:t>
            </a:r>
            <a:r>
              <a:rPr dirty="0" sz="1000" spc="250">
                <a:latin typeface="PMingLiU"/>
                <a:cs typeface="PMingLiU"/>
              </a:rPr>
              <a:t> </a:t>
            </a:r>
            <a:r>
              <a:rPr dirty="0" sz="1000" spc="-5">
                <a:latin typeface="Arial"/>
                <a:cs typeface="Arial"/>
              </a:rPr>
              <a:t>6,601</a:t>
            </a:r>
            <a:r>
              <a:rPr dirty="0" sz="1000" spc="160">
                <a:latin typeface="Arial"/>
                <a:cs typeface="Arial"/>
              </a:rPr>
              <a:t> </a:t>
            </a:r>
            <a:r>
              <a:rPr dirty="0" sz="1000" spc="5">
                <a:latin typeface="PMingLiU"/>
                <a:cs typeface="PMingLiU"/>
              </a:rPr>
              <a:t>万元。同时，通过实施减少原材料废品</a:t>
            </a:r>
            <a:r>
              <a:rPr dirty="0" sz="1000" spc="-20">
                <a:latin typeface="PMingLiU"/>
                <a:cs typeface="PMingLiU"/>
              </a:rPr>
              <a:t>及</a:t>
            </a:r>
            <a:r>
              <a:rPr dirty="0" sz="1000" spc="5">
                <a:latin typeface="PMingLiU"/>
                <a:cs typeface="PMingLiU"/>
              </a:rPr>
              <a:t>废料的技术与程序，公司实现成本降</a:t>
            </a:r>
            <a:endParaRPr sz="1000">
              <a:latin typeface="PMingLiU"/>
              <a:cs typeface="PMingLiU"/>
            </a:endParaRPr>
          </a:p>
          <a:p>
            <a:pPr algn="just" marL="12700">
              <a:lnSpc>
                <a:spcPct val="100000"/>
              </a:lnSpc>
              <a:spcBef>
                <a:spcPts val="480"/>
              </a:spcBef>
            </a:pPr>
            <a:r>
              <a:rPr dirty="0" sz="1000" spc="5">
                <a:latin typeface="PMingLiU"/>
                <a:cs typeface="PMingLiU"/>
              </a:rPr>
              <a:t>低，毛</a:t>
            </a:r>
            <a:r>
              <a:rPr dirty="0" sz="1000" spc="-20">
                <a:latin typeface="PMingLiU"/>
                <a:cs typeface="PMingLiU"/>
              </a:rPr>
              <a:t>利</a:t>
            </a:r>
            <a:r>
              <a:rPr dirty="0" sz="1000" spc="5">
                <a:latin typeface="PMingLiU"/>
                <a:cs typeface="PMingLiU"/>
              </a:rPr>
              <a:t>率提</a:t>
            </a:r>
            <a:r>
              <a:rPr dirty="0" sz="1000" spc="-20">
                <a:latin typeface="PMingLiU"/>
                <a:cs typeface="PMingLiU"/>
              </a:rPr>
              <a:t>升</a:t>
            </a:r>
            <a:r>
              <a:rPr dirty="0" sz="1000" spc="5">
                <a:latin typeface="PMingLiU"/>
                <a:cs typeface="PMingLiU"/>
              </a:rPr>
              <a:t>至</a:t>
            </a:r>
            <a:r>
              <a:rPr dirty="0" sz="1000" spc="55">
                <a:latin typeface="PMingLiU"/>
                <a:cs typeface="PMingLiU"/>
              </a:rPr>
              <a:t> </a:t>
            </a:r>
            <a:r>
              <a:rPr dirty="0" sz="1000" spc="-5">
                <a:latin typeface="Arial"/>
                <a:cs typeface="Arial"/>
              </a:rPr>
              <a:t>35%</a:t>
            </a:r>
            <a:r>
              <a:rPr dirty="0" sz="1000" spc="5">
                <a:latin typeface="PMingLiU"/>
                <a:cs typeface="PMingLiU"/>
              </a:rPr>
              <a:t>。</a:t>
            </a:r>
            <a:r>
              <a:rPr dirty="0" sz="1000" spc="-20">
                <a:latin typeface="PMingLiU"/>
                <a:cs typeface="PMingLiU"/>
              </a:rPr>
              <a:t>目</a:t>
            </a:r>
            <a:r>
              <a:rPr dirty="0" sz="1000" spc="5">
                <a:latin typeface="PMingLiU"/>
                <a:cs typeface="PMingLiU"/>
              </a:rPr>
              <a:t>前，</a:t>
            </a:r>
            <a:r>
              <a:rPr dirty="0" sz="1000" spc="-20">
                <a:latin typeface="PMingLiU"/>
                <a:cs typeface="PMingLiU"/>
              </a:rPr>
              <a:t>倍</a:t>
            </a:r>
            <a:r>
              <a:rPr dirty="0" sz="1000" spc="5">
                <a:latin typeface="PMingLiU"/>
                <a:cs typeface="PMingLiU"/>
              </a:rPr>
              <a:t>诺达</a:t>
            </a:r>
            <a:r>
              <a:rPr dirty="0" sz="1000" spc="-20">
                <a:latin typeface="PMingLiU"/>
                <a:cs typeface="PMingLiU"/>
              </a:rPr>
              <a:t>已</a:t>
            </a:r>
            <a:r>
              <a:rPr dirty="0" sz="1000" spc="5">
                <a:latin typeface="PMingLiU"/>
                <a:cs typeface="PMingLiU"/>
              </a:rPr>
              <a:t>被</a:t>
            </a:r>
            <a:r>
              <a:rPr dirty="0" sz="1000" spc="-20">
                <a:latin typeface="PMingLiU"/>
                <a:cs typeface="PMingLiU"/>
              </a:rPr>
              <a:t>纳</a:t>
            </a:r>
            <a:r>
              <a:rPr dirty="0" sz="1000" spc="5">
                <a:latin typeface="PMingLiU"/>
                <a:cs typeface="PMingLiU"/>
              </a:rPr>
              <a:t>入</a:t>
            </a:r>
            <a:r>
              <a:rPr dirty="0" sz="1000" spc="60">
                <a:latin typeface="PMingLiU"/>
                <a:cs typeface="PMingLiU"/>
              </a:rPr>
              <a:t> </a:t>
            </a:r>
            <a:r>
              <a:rPr dirty="0" sz="1000" spc="-5">
                <a:latin typeface="Arial"/>
                <a:cs typeface="Arial"/>
              </a:rPr>
              <a:t>52</a:t>
            </a:r>
            <a:r>
              <a:rPr dirty="0" sz="1000" spc="-20">
                <a:latin typeface="Arial"/>
                <a:cs typeface="Arial"/>
              </a:rPr>
              <a:t> </a:t>
            </a:r>
            <a:r>
              <a:rPr dirty="0" sz="1000" spc="5">
                <a:latin typeface="PMingLiU"/>
                <a:cs typeface="PMingLiU"/>
              </a:rPr>
              <a:t>个商业保</a:t>
            </a:r>
            <a:r>
              <a:rPr dirty="0" sz="1000" spc="-20">
                <a:latin typeface="PMingLiU"/>
                <a:cs typeface="PMingLiU"/>
              </a:rPr>
              <a:t>险</a:t>
            </a:r>
            <a:r>
              <a:rPr dirty="0" sz="1000" spc="5">
                <a:latin typeface="PMingLiU"/>
                <a:cs typeface="PMingLiU"/>
              </a:rPr>
              <a:t>产品</a:t>
            </a:r>
            <a:r>
              <a:rPr dirty="0" sz="1000" spc="-20">
                <a:latin typeface="PMingLiU"/>
                <a:cs typeface="PMingLiU"/>
              </a:rPr>
              <a:t>以</a:t>
            </a:r>
            <a:r>
              <a:rPr dirty="0" sz="1000" spc="5">
                <a:latin typeface="PMingLiU"/>
                <a:cs typeface="PMingLiU"/>
              </a:rPr>
              <a:t>及</a:t>
            </a:r>
            <a:r>
              <a:rPr dirty="0" sz="1000" spc="55">
                <a:latin typeface="PMingLiU"/>
                <a:cs typeface="PMingLiU"/>
              </a:rPr>
              <a:t> </a:t>
            </a:r>
            <a:r>
              <a:rPr dirty="0" sz="1000" spc="-5">
                <a:latin typeface="Arial"/>
                <a:cs typeface="Arial"/>
              </a:rPr>
              <a:t>28</a:t>
            </a:r>
            <a:r>
              <a:rPr dirty="0" sz="1000" spc="-20">
                <a:latin typeface="Arial"/>
                <a:cs typeface="Arial"/>
              </a:rPr>
              <a:t> </a:t>
            </a:r>
            <a:r>
              <a:rPr dirty="0" sz="1000" spc="5">
                <a:latin typeface="PMingLiU"/>
                <a:cs typeface="PMingLiU"/>
              </a:rPr>
              <a:t>个惠</a:t>
            </a:r>
            <a:r>
              <a:rPr dirty="0" sz="1000" spc="-20">
                <a:latin typeface="PMingLiU"/>
                <a:cs typeface="PMingLiU"/>
              </a:rPr>
              <a:t>民</a:t>
            </a:r>
            <a:r>
              <a:rPr dirty="0" sz="1000" spc="5">
                <a:latin typeface="PMingLiU"/>
                <a:cs typeface="PMingLiU"/>
              </a:rPr>
              <a:t>保，并</a:t>
            </a:r>
            <a:endParaRPr sz="1000">
              <a:latin typeface="PMingLiU"/>
              <a:cs typeface="PMingLiU"/>
            </a:endParaRPr>
          </a:p>
          <a:p>
            <a:pPr algn="just" marL="12700" marR="130175">
              <a:lnSpc>
                <a:spcPct val="139400"/>
              </a:lnSpc>
              <a:spcBef>
                <a:spcPts val="5"/>
              </a:spcBef>
            </a:pPr>
            <a:r>
              <a:rPr dirty="0" sz="1000" spc="5">
                <a:latin typeface="PMingLiU"/>
                <a:cs typeface="PMingLiU"/>
              </a:rPr>
              <a:t>已经于</a:t>
            </a:r>
            <a:r>
              <a:rPr dirty="0" sz="1000" spc="60">
                <a:latin typeface="PMingLiU"/>
                <a:cs typeface="PMingLiU"/>
              </a:rPr>
              <a:t> </a:t>
            </a:r>
            <a:r>
              <a:rPr dirty="0" sz="1000" spc="-5">
                <a:latin typeface="Arial"/>
                <a:cs typeface="Arial"/>
              </a:rPr>
              <a:t>83</a:t>
            </a:r>
            <a:r>
              <a:rPr dirty="0" sz="1000" spc="-10">
                <a:latin typeface="Arial"/>
                <a:cs typeface="Arial"/>
              </a:rPr>
              <a:t> </a:t>
            </a:r>
            <a:r>
              <a:rPr dirty="0" sz="1000" spc="-20">
                <a:latin typeface="PMingLiU"/>
                <a:cs typeface="PMingLiU"/>
              </a:rPr>
              <a:t>家</a:t>
            </a:r>
            <a:r>
              <a:rPr dirty="0" sz="1000" spc="5">
                <a:latin typeface="PMingLiU"/>
                <a:cs typeface="PMingLiU"/>
              </a:rPr>
              <a:t>中国</a:t>
            </a:r>
            <a:r>
              <a:rPr dirty="0" sz="1000" spc="-20">
                <a:latin typeface="PMingLiU"/>
                <a:cs typeface="PMingLiU"/>
              </a:rPr>
              <a:t>顶</a:t>
            </a:r>
            <a:r>
              <a:rPr dirty="0" sz="1000" spc="5">
                <a:latin typeface="PMingLiU"/>
                <a:cs typeface="PMingLiU"/>
              </a:rPr>
              <a:t>级血</a:t>
            </a:r>
            <a:r>
              <a:rPr dirty="0" sz="1000" spc="-20">
                <a:latin typeface="PMingLiU"/>
                <a:cs typeface="PMingLiU"/>
              </a:rPr>
              <a:t>液</a:t>
            </a:r>
            <a:r>
              <a:rPr dirty="0" sz="1000" spc="5">
                <a:latin typeface="PMingLiU"/>
                <a:cs typeface="PMingLiU"/>
              </a:rPr>
              <a:t>肿瘤</a:t>
            </a:r>
            <a:r>
              <a:rPr dirty="0" sz="1000" spc="-20">
                <a:latin typeface="PMingLiU"/>
                <a:cs typeface="PMingLiU"/>
              </a:rPr>
              <a:t>医</a:t>
            </a:r>
            <a:r>
              <a:rPr dirty="0" sz="1000" spc="5">
                <a:latin typeface="PMingLiU"/>
                <a:cs typeface="PMingLiU"/>
              </a:rPr>
              <a:t>院完</a:t>
            </a:r>
            <a:r>
              <a:rPr dirty="0" sz="1000" spc="-20">
                <a:latin typeface="PMingLiU"/>
                <a:cs typeface="PMingLiU"/>
              </a:rPr>
              <a:t>成</a:t>
            </a:r>
            <a:r>
              <a:rPr dirty="0" sz="1000" spc="5">
                <a:latin typeface="PMingLiU"/>
                <a:cs typeface="PMingLiU"/>
              </a:rPr>
              <a:t>培训</a:t>
            </a:r>
            <a:r>
              <a:rPr dirty="0" sz="1000" spc="-20">
                <a:latin typeface="PMingLiU"/>
                <a:cs typeface="PMingLiU"/>
              </a:rPr>
              <a:t>、</a:t>
            </a:r>
            <a:r>
              <a:rPr dirty="0" sz="1000" spc="5">
                <a:latin typeface="PMingLiU"/>
                <a:cs typeface="PMingLiU"/>
              </a:rPr>
              <a:t>模拟</a:t>
            </a:r>
            <a:r>
              <a:rPr dirty="0" sz="1000" spc="-20">
                <a:latin typeface="PMingLiU"/>
                <a:cs typeface="PMingLiU"/>
              </a:rPr>
              <a:t>演</a:t>
            </a:r>
            <a:r>
              <a:rPr dirty="0" sz="1000" spc="5">
                <a:latin typeface="PMingLiU"/>
                <a:cs typeface="PMingLiU"/>
              </a:rPr>
              <a:t>练及认</a:t>
            </a:r>
            <a:r>
              <a:rPr dirty="0" sz="1000" spc="-10">
                <a:latin typeface="PMingLiU"/>
                <a:cs typeface="PMingLiU"/>
              </a:rPr>
              <a:t>证</a:t>
            </a:r>
            <a:r>
              <a:rPr dirty="0" sz="1000" spc="5">
                <a:latin typeface="PMingLiU"/>
                <a:cs typeface="PMingLiU"/>
              </a:rPr>
              <a:t>，上</a:t>
            </a:r>
            <a:r>
              <a:rPr dirty="0" sz="1000" spc="-20">
                <a:latin typeface="PMingLiU"/>
                <a:cs typeface="PMingLiU"/>
              </a:rPr>
              <a:t>药</a:t>
            </a:r>
            <a:r>
              <a:rPr dirty="0" sz="1000" spc="5">
                <a:latin typeface="PMingLiU"/>
                <a:cs typeface="PMingLiU"/>
              </a:rPr>
              <a:t>康德</a:t>
            </a:r>
            <a:r>
              <a:rPr dirty="0" sz="1000" spc="-20">
                <a:latin typeface="PMingLiU"/>
                <a:cs typeface="PMingLiU"/>
              </a:rPr>
              <a:t>乐</a:t>
            </a:r>
            <a:r>
              <a:rPr dirty="0" sz="1000" spc="5">
                <a:latin typeface="PMingLiU"/>
                <a:cs typeface="PMingLiU"/>
              </a:rPr>
              <a:t>是倍</a:t>
            </a:r>
            <a:r>
              <a:rPr dirty="0" sz="1000" spc="-20">
                <a:latin typeface="PMingLiU"/>
                <a:cs typeface="PMingLiU"/>
              </a:rPr>
              <a:t>诺</a:t>
            </a:r>
            <a:r>
              <a:rPr dirty="0" sz="1000" spc="5">
                <a:latin typeface="PMingLiU"/>
                <a:cs typeface="PMingLiU"/>
              </a:rPr>
              <a:t>达的全 国经销</a:t>
            </a:r>
            <a:r>
              <a:rPr dirty="0" sz="1000" spc="-20">
                <a:latin typeface="PMingLiU"/>
                <a:cs typeface="PMingLiU"/>
              </a:rPr>
              <a:t>商</a:t>
            </a:r>
            <a:r>
              <a:rPr dirty="0" sz="1000" spc="5">
                <a:latin typeface="PMingLiU"/>
                <a:cs typeface="PMingLiU"/>
              </a:rPr>
              <a:t>，提</a:t>
            </a:r>
            <a:r>
              <a:rPr dirty="0" sz="1000" spc="-20">
                <a:latin typeface="PMingLiU"/>
                <a:cs typeface="PMingLiU"/>
              </a:rPr>
              <a:t>供</a:t>
            </a:r>
            <a:r>
              <a:rPr dirty="0" sz="1000" spc="5">
                <a:latin typeface="PMingLiU"/>
                <a:cs typeface="PMingLiU"/>
              </a:rPr>
              <a:t>专业</a:t>
            </a:r>
            <a:r>
              <a:rPr dirty="0" sz="1000" spc="-20">
                <a:latin typeface="PMingLiU"/>
                <a:cs typeface="PMingLiU"/>
              </a:rPr>
              <a:t>配</a:t>
            </a:r>
            <a:r>
              <a:rPr dirty="0" sz="1000" spc="5">
                <a:latin typeface="PMingLiU"/>
                <a:cs typeface="PMingLiU"/>
              </a:rPr>
              <a:t>送服</a:t>
            </a:r>
            <a:r>
              <a:rPr dirty="0" sz="1000" spc="-20">
                <a:latin typeface="PMingLiU"/>
                <a:cs typeface="PMingLiU"/>
              </a:rPr>
              <a:t>务</a:t>
            </a:r>
            <a:r>
              <a:rPr dirty="0" sz="1000" spc="10">
                <a:latin typeface="PMingLiU"/>
                <a:cs typeface="PMingLiU"/>
              </a:rPr>
              <a:t>。</a:t>
            </a:r>
            <a:r>
              <a:rPr dirty="0" sz="1000" spc="5">
                <a:latin typeface="PMingLiU"/>
                <a:cs typeface="PMingLiU"/>
              </a:rPr>
              <a:t>公</a:t>
            </a:r>
            <a:r>
              <a:rPr dirty="0" sz="1000" spc="-20">
                <a:latin typeface="PMingLiU"/>
                <a:cs typeface="PMingLiU"/>
              </a:rPr>
              <a:t>司</a:t>
            </a:r>
            <a:r>
              <a:rPr dirty="0" sz="1000" spc="5">
                <a:latin typeface="PMingLiU"/>
                <a:cs typeface="PMingLiU"/>
              </a:rPr>
              <a:t>按照</a:t>
            </a:r>
            <a:r>
              <a:rPr dirty="0" sz="1000" spc="229">
                <a:latin typeface="PMingLiU"/>
                <a:cs typeface="PMingLiU"/>
              </a:rPr>
              <a:t> </a:t>
            </a:r>
            <a:r>
              <a:rPr dirty="0" sz="1000" spc="-10">
                <a:latin typeface="Arial"/>
                <a:cs typeface="Arial"/>
              </a:rPr>
              <a:t>cGMP</a:t>
            </a:r>
            <a:r>
              <a:rPr dirty="0" sz="1000" spc="165">
                <a:latin typeface="Arial"/>
                <a:cs typeface="Arial"/>
              </a:rPr>
              <a:t> </a:t>
            </a:r>
            <a:r>
              <a:rPr dirty="0" sz="1000" spc="5">
                <a:latin typeface="PMingLiU"/>
                <a:cs typeface="PMingLiU"/>
              </a:rPr>
              <a:t>标</a:t>
            </a:r>
            <a:r>
              <a:rPr dirty="0" sz="1000" spc="-20">
                <a:latin typeface="PMingLiU"/>
                <a:cs typeface="PMingLiU"/>
              </a:rPr>
              <a:t>准</a:t>
            </a:r>
            <a:r>
              <a:rPr dirty="0" sz="1000" spc="5">
                <a:latin typeface="PMingLiU"/>
                <a:cs typeface="PMingLiU"/>
              </a:rPr>
              <a:t>新建的</a:t>
            </a:r>
            <a:r>
              <a:rPr dirty="0" sz="1000" spc="-20">
                <a:latin typeface="PMingLiU"/>
                <a:cs typeface="PMingLiU"/>
              </a:rPr>
              <a:t>商</a:t>
            </a:r>
            <a:r>
              <a:rPr dirty="0" sz="1000" spc="5">
                <a:latin typeface="PMingLiU"/>
                <a:cs typeface="PMingLiU"/>
              </a:rPr>
              <a:t>业生</a:t>
            </a:r>
            <a:r>
              <a:rPr dirty="0" sz="1000" spc="-20">
                <a:latin typeface="PMingLiU"/>
                <a:cs typeface="PMingLiU"/>
              </a:rPr>
              <a:t>产</a:t>
            </a:r>
            <a:r>
              <a:rPr dirty="0" sz="1000" spc="5">
                <a:latin typeface="PMingLiU"/>
                <a:cs typeface="PMingLiU"/>
              </a:rPr>
              <a:t>设施</a:t>
            </a:r>
            <a:r>
              <a:rPr dirty="0" sz="1000" spc="-20">
                <a:latin typeface="PMingLiU"/>
                <a:cs typeface="PMingLiU"/>
              </a:rPr>
              <a:t>位</a:t>
            </a:r>
            <a:r>
              <a:rPr dirty="0" sz="1000" spc="5">
                <a:latin typeface="PMingLiU"/>
                <a:cs typeface="PMingLiU"/>
              </a:rPr>
              <a:t>于苏</a:t>
            </a:r>
            <a:r>
              <a:rPr dirty="0" sz="1000" spc="-20">
                <a:latin typeface="PMingLiU"/>
                <a:cs typeface="PMingLiU"/>
              </a:rPr>
              <a:t>州</a:t>
            </a:r>
            <a:r>
              <a:rPr dirty="0" sz="1000" spc="5">
                <a:latin typeface="PMingLiU"/>
                <a:cs typeface="PMingLiU"/>
              </a:rPr>
              <a:t>，占地 近</a:t>
            </a:r>
            <a:r>
              <a:rPr dirty="0" sz="1000" spc="85">
                <a:latin typeface="PMingLiU"/>
                <a:cs typeface="PMingLiU"/>
              </a:rPr>
              <a:t> </a:t>
            </a:r>
            <a:r>
              <a:rPr dirty="0" sz="1000" spc="-5">
                <a:latin typeface="Arial"/>
                <a:cs typeface="Arial"/>
              </a:rPr>
              <a:t>10,000</a:t>
            </a:r>
            <a:r>
              <a:rPr dirty="0" sz="1000" spc="10">
                <a:latin typeface="Arial"/>
                <a:cs typeface="Arial"/>
              </a:rPr>
              <a:t> </a:t>
            </a:r>
            <a:r>
              <a:rPr dirty="0" sz="1000" spc="5">
                <a:latin typeface="PMingLiU"/>
                <a:cs typeface="PMingLiU"/>
              </a:rPr>
              <a:t>平方米</a:t>
            </a:r>
            <a:r>
              <a:rPr dirty="0" sz="1000" spc="-20">
                <a:latin typeface="PMingLiU"/>
                <a:cs typeface="PMingLiU"/>
              </a:rPr>
              <a:t>，</a:t>
            </a:r>
            <a:r>
              <a:rPr dirty="0" sz="1000" spc="5">
                <a:latin typeface="PMingLiU"/>
                <a:cs typeface="PMingLiU"/>
              </a:rPr>
              <a:t>旨在</a:t>
            </a:r>
            <a:r>
              <a:rPr dirty="0" sz="1000" spc="-20">
                <a:latin typeface="PMingLiU"/>
                <a:cs typeface="PMingLiU"/>
              </a:rPr>
              <a:t>解</a:t>
            </a:r>
            <a:r>
              <a:rPr dirty="0" sz="1000" spc="5">
                <a:latin typeface="PMingLiU"/>
                <a:cs typeface="PMingLiU"/>
              </a:rPr>
              <a:t>决从</a:t>
            </a:r>
            <a:r>
              <a:rPr dirty="0" sz="1000" spc="-20">
                <a:latin typeface="PMingLiU"/>
                <a:cs typeface="PMingLiU"/>
              </a:rPr>
              <a:t>临</a:t>
            </a:r>
            <a:r>
              <a:rPr dirty="0" sz="1000" spc="5">
                <a:latin typeface="PMingLiU"/>
                <a:cs typeface="PMingLiU"/>
              </a:rPr>
              <a:t>床规</a:t>
            </a:r>
            <a:r>
              <a:rPr dirty="0" sz="1000" spc="-20">
                <a:latin typeface="PMingLiU"/>
                <a:cs typeface="PMingLiU"/>
              </a:rPr>
              <a:t>模</a:t>
            </a:r>
            <a:r>
              <a:rPr dirty="0" sz="1000" spc="5">
                <a:latin typeface="PMingLiU"/>
                <a:cs typeface="PMingLiU"/>
              </a:rPr>
              <a:t>扩大</a:t>
            </a:r>
            <a:r>
              <a:rPr dirty="0" sz="1000" spc="-20">
                <a:latin typeface="PMingLiU"/>
                <a:cs typeface="PMingLiU"/>
              </a:rPr>
              <a:t>到</a:t>
            </a:r>
            <a:r>
              <a:rPr dirty="0" sz="1000" spc="5">
                <a:latin typeface="PMingLiU"/>
                <a:cs typeface="PMingLiU"/>
              </a:rPr>
              <a:t>商业</a:t>
            </a:r>
            <a:r>
              <a:rPr dirty="0" sz="1000" spc="-20">
                <a:latin typeface="PMingLiU"/>
                <a:cs typeface="PMingLiU"/>
              </a:rPr>
              <a:t>规</a:t>
            </a:r>
            <a:r>
              <a:rPr dirty="0" sz="1000" spc="5">
                <a:latin typeface="PMingLiU"/>
                <a:cs typeface="PMingLiU"/>
              </a:rPr>
              <a:t>模生产</a:t>
            </a:r>
            <a:r>
              <a:rPr dirty="0" sz="1000" spc="-20">
                <a:latin typeface="PMingLiU"/>
                <a:cs typeface="PMingLiU"/>
              </a:rPr>
              <a:t>相</a:t>
            </a:r>
            <a:r>
              <a:rPr dirty="0" sz="1000" spc="5">
                <a:latin typeface="PMingLiU"/>
                <a:cs typeface="PMingLiU"/>
              </a:rPr>
              <a:t>关的</a:t>
            </a:r>
            <a:r>
              <a:rPr dirty="0" sz="1000" spc="-20">
                <a:latin typeface="PMingLiU"/>
                <a:cs typeface="PMingLiU"/>
              </a:rPr>
              <a:t>所</a:t>
            </a:r>
            <a:r>
              <a:rPr dirty="0" sz="1000" spc="5">
                <a:latin typeface="PMingLiU"/>
                <a:cs typeface="PMingLiU"/>
              </a:rPr>
              <a:t>有挑</a:t>
            </a:r>
            <a:r>
              <a:rPr dirty="0" sz="1000" spc="-20">
                <a:latin typeface="PMingLiU"/>
                <a:cs typeface="PMingLiU"/>
              </a:rPr>
              <a:t>战</a:t>
            </a:r>
            <a:r>
              <a:rPr dirty="0" sz="1000" spc="5">
                <a:latin typeface="PMingLiU"/>
                <a:cs typeface="PMingLiU"/>
              </a:rPr>
              <a:t>，目</a:t>
            </a:r>
            <a:r>
              <a:rPr dirty="0" sz="1000" spc="-20">
                <a:latin typeface="PMingLiU"/>
                <a:cs typeface="PMingLiU"/>
              </a:rPr>
              <a:t>前</a:t>
            </a:r>
            <a:r>
              <a:rPr dirty="0" sz="1000" spc="5">
                <a:latin typeface="PMingLiU"/>
                <a:cs typeface="PMingLiU"/>
              </a:rPr>
              <a:t>公司产 能利用率达</a:t>
            </a:r>
            <a:r>
              <a:rPr dirty="0" sz="1000" spc="-25">
                <a:latin typeface="PMingLiU"/>
                <a:cs typeface="PMingLiU"/>
              </a:rPr>
              <a:t> </a:t>
            </a:r>
            <a:r>
              <a:rPr dirty="0" sz="1000" spc="-5">
                <a:latin typeface="Arial"/>
                <a:cs typeface="Arial"/>
              </a:rPr>
              <a:t>100%</a:t>
            </a:r>
            <a:r>
              <a:rPr dirty="0" sz="1000" spc="5">
                <a:latin typeface="PMingLiU"/>
                <a:cs typeface="PMingLiU"/>
              </a:rPr>
              <a:t>。</a:t>
            </a:r>
            <a:endParaRPr sz="1000">
              <a:latin typeface="PMingLiU"/>
              <a:cs typeface="PMingLiU"/>
            </a:endParaRPr>
          </a:p>
          <a:p>
            <a:pPr>
              <a:lnSpc>
                <a:spcPct val="100000"/>
              </a:lnSpc>
              <a:spcBef>
                <a:spcPts val="35"/>
              </a:spcBef>
            </a:pPr>
            <a:endParaRPr sz="1050">
              <a:latin typeface="PMingLiU"/>
              <a:cs typeface="PMingLiU"/>
            </a:endParaRPr>
          </a:p>
          <a:p>
            <a:pPr algn="just" marL="12700">
              <a:lnSpc>
                <a:spcPct val="100000"/>
              </a:lnSpc>
              <a:spcBef>
                <a:spcPts val="5"/>
              </a:spcBef>
            </a:pPr>
            <a:r>
              <a:rPr dirty="0" sz="1200" spc="-5" b="1">
                <a:solidFill>
                  <a:srgbClr val="585858"/>
                </a:solidFill>
                <a:latin typeface="Arial"/>
                <a:cs typeface="Arial"/>
              </a:rPr>
              <a:t>BCMA</a:t>
            </a:r>
            <a:r>
              <a:rPr dirty="0" sz="1200" spc="-35" b="1">
                <a:solidFill>
                  <a:srgbClr val="585858"/>
                </a:solidFill>
                <a:latin typeface="Arial"/>
                <a:cs typeface="Arial"/>
              </a:rPr>
              <a:t> </a:t>
            </a:r>
            <a:r>
              <a:rPr dirty="0" sz="1200" spc="-5" b="1">
                <a:solidFill>
                  <a:srgbClr val="585858"/>
                </a:solidFill>
                <a:latin typeface="Arial"/>
                <a:cs typeface="Arial"/>
              </a:rPr>
              <a:t>CAR-T</a:t>
            </a:r>
            <a:r>
              <a:rPr dirty="0" sz="1200" spc="-35" b="1">
                <a:solidFill>
                  <a:srgbClr val="585858"/>
                </a:solidFill>
                <a:latin typeface="Arial"/>
                <a:cs typeface="Arial"/>
              </a:rPr>
              <a:t> </a:t>
            </a:r>
            <a:r>
              <a:rPr dirty="0" sz="1200" b="1">
                <a:solidFill>
                  <a:srgbClr val="585858"/>
                </a:solidFill>
                <a:latin typeface="Microsoft JhengHei UI"/>
                <a:cs typeface="Microsoft JhengHei UI"/>
              </a:rPr>
              <a:t>角逐后</a:t>
            </a:r>
            <a:r>
              <a:rPr dirty="0" sz="1200" spc="20" b="1">
                <a:solidFill>
                  <a:srgbClr val="585858"/>
                </a:solidFill>
                <a:latin typeface="Microsoft JhengHei UI"/>
                <a:cs typeface="Microsoft JhengHei UI"/>
              </a:rPr>
              <a:t>线</a:t>
            </a:r>
            <a:r>
              <a:rPr dirty="0" sz="1200" b="1">
                <a:solidFill>
                  <a:srgbClr val="585858"/>
                </a:solidFill>
                <a:latin typeface="Microsoft JhengHei UI"/>
                <a:cs typeface="Microsoft JhengHei UI"/>
              </a:rPr>
              <a:t>多发性骨髓瘤治疗市场</a:t>
            </a:r>
            <a:endParaRPr sz="1200">
              <a:latin typeface="Microsoft JhengHei UI"/>
              <a:cs typeface="Microsoft JhengHei UI"/>
            </a:endParaRPr>
          </a:p>
          <a:p>
            <a:pPr algn="just" marL="12700">
              <a:lnSpc>
                <a:spcPct val="100000"/>
              </a:lnSpc>
              <a:spcBef>
                <a:spcPts val="970"/>
              </a:spcBef>
            </a:pPr>
            <a:r>
              <a:rPr dirty="0" sz="1000" spc="5" b="1">
                <a:latin typeface="Arial"/>
                <a:cs typeface="Arial"/>
              </a:rPr>
              <a:t>MM</a:t>
            </a:r>
            <a:r>
              <a:rPr dirty="0" sz="1000" spc="-70" b="1">
                <a:latin typeface="Arial"/>
                <a:cs typeface="Arial"/>
              </a:rPr>
              <a:t> </a:t>
            </a:r>
            <a:r>
              <a:rPr dirty="0" sz="1000" spc="5" b="1">
                <a:latin typeface="Microsoft JhengHei UI"/>
                <a:cs typeface="Microsoft JhengHei UI"/>
              </a:rPr>
              <a:t>后线治疗市</a:t>
            </a:r>
            <a:r>
              <a:rPr dirty="0" sz="1000" spc="-20" b="1">
                <a:latin typeface="Microsoft JhengHei UI"/>
                <a:cs typeface="Microsoft JhengHei UI"/>
              </a:rPr>
              <a:t>场</a:t>
            </a:r>
            <a:r>
              <a:rPr dirty="0" sz="1000" spc="5" b="1">
                <a:latin typeface="Microsoft JhengHei UI"/>
                <a:cs typeface="Microsoft JhengHei UI"/>
              </a:rPr>
              <a:t>极大</a:t>
            </a:r>
            <a:r>
              <a:rPr dirty="0" sz="1000" spc="-20" b="1">
                <a:latin typeface="Microsoft JhengHei UI"/>
                <a:cs typeface="Microsoft JhengHei UI"/>
              </a:rPr>
              <a:t>，</a:t>
            </a:r>
            <a:r>
              <a:rPr dirty="0" sz="1000" spc="5" b="1">
                <a:latin typeface="Microsoft JhengHei UI"/>
                <a:cs typeface="Microsoft JhengHei UI"/>
              </a:rPr>
              <a:t>标准</a:t>
            </a:r>
            <a:r>
              <a:rPr dirty="0" sz="1000" spc="-20" b="1">
                <a:latin typeface="Microsoft JhengHei UI"/>
                <a:cs typeface="Microsoft JhengHei UI"/>
              </a:rPr>
              <a:t>治</a:t>
            </a:r>
            <a:r>
              <a:rPr dirty="0" sz="1000" spc="5" b="1">
                <a:latin typeface="Microsoft JhengHei UI"/>
                <a:cs typeface="Microsoft JhengHei UI"/>
              </a:rPr>
              <a:t>疗效果</a:t>
            </a:r>
            <a:r>
              <a:rPr dirty="0" sz="1000" spc="-20" b="1">
                <a:latin typeface="Microsoft JhengHei UI"/>
                <a:cs typeface="Microsoft JhengHei UI"/>
              </a:rPr>
              <a:t>不</a:t>
            </a:r>
            <a:r>
              <a:rPr dirty="0" sz="1000" spc="5" b="1">
                <a:latin typeface="Microsoft JhengHei UI"/>
                <a:cs typeface="Microsoft JhengHei UI"/>
              </a:rPr>
              <a:t>佳</a:t>
            </a:r>
            <a:endParaRPr sz="1000">
              <a:latin typeface="Microsoft JhengHei UI"/>
              <a:cs typeface="Microsoft JhengHei UI"/>
            </a:endParaRPr>
          </a:p>
          <a:p>
            <a:pPr marL="12700" marR="5080">
              <a:lnSpc>
                <a:spcPct val="139600"/>
              </a:lnSpc>
              <a:spcBef>
                <a:spcPts val="605"/>
              </a:spcBef>
            </a:pPr>
            <a:r>
              <a:rPr dirty="0" sz="1000" spc="5">
                <a:latin typeface="PMingLiU"/>
                <a:cs typeface="PMingLiU"/>
              </a:rPr>
              <a:t>多发性</a:t>
            </a:r>
            <a:r>
              <a:rPr dirty="0" sz="1000" spc="-20">
                <a:latin typeface="PMingLiU"/>
                <a:cs typeface="PMingLiU"/>
              </a:rPr>
              <a:t>骨</a:t>
            </a:r>
            <a:r>
              <a:rPr dirty="0" sz="1000" spc="5">
                <a:latin typeface="PMingLiU"/>
                <a:cs typeface="PMingLiU"/>
              </a:rPr>
              <a:t>髓瘤</a:t>
            </a:r>
            <a:r>
              <a:rPr dirty="0" sz="1000" spc="155">
                <a:latin typeface="PMingLiU"/>
                <a:cs typeface="PMingLiU"/>
              </a:rPr>
              <a:t> </a:t>
            </a:r>
            <a:r>
              <a:rPr dirty="0" sz="1000" spc="-5">
                <a:latin typeface="Arial"/>
                <a:cs typeface="Arial"/>
              </a:rPr>
              <a:t>(MM)</a:t>
            </a:r>
            <a:r>
              <a:rPr dirty="0" sz="1000" spc="140">
                <a:latin typeface="Arial"/>
                <a:cs typeface="Arial"/>
              </a:rPr>
              <a:t> </a:t>
            </a:r>
            <a:r>
              <a:rPr dirty="0" sz="1000" spc="5">
                <a:latin typeface="PMingLiU"/>
                <a:cs typeface="PMingLiU"/>
              </a:rPr>
              <a:t>是全</a:t>
            </a:r>
            <a:r>
              <a:rPr dirty="0" sz="1000" spc="-20">
                <a:latin typeface="PMingLiU"/>
                <a:cs typeface="PMingLiU"/>
              </a:rPr>
              <a:t>球</a:t>
            </a:r>
            <a:r>
              <a:rPr dirty="0" sz="1000" spc="5">
                <a:latin typeface="PMingLiU"/>
                <a:cs typeface="PMingLiU"/>
              </a:rPr>
              <a:t>第二</a:t>
            </a:r>
            <a:r>
              <a:rPr dirty="0" sz="1000" spc="-20">
                <a:latin typeface="PMingLiU"/>
                <a:cs typeface="PMingLiU"/>
              </a:rPr>
              <a:t>大</a:t>
            </a:r>
            <a:r>
              <a:rPr dirty="0" sz="1000" spc="5">
                <a:latin typeface="PMingLiU"/>
                <a:cs typeface="PMingLiU"/>
              </a:rPr>
              <a:t>最常</a:t>
            </a:r>
            <a:r>
              <a:rPr dirty="0" sz="1000" spc="-20">
                <a:latin typeface="PMingLiU"/>
                <a:cs typeface="PMingLiU"/>
              </a:rPr>
              <a:t>见</a:t>
            </a:r>
            <a:r>
              <a:rPr dirty="0" sz="1000" spc="5">
                <a:latin typeface="PMingLiU"/>
                <a:cs typeface="PMingLiU"/>
              </a:rPr>
              <a:t>的血</a:t>
            </a:r>
            <a:r>
              <a:rPr dirty="0" sz="1000" spc="-20">
                <a:latin typeface="PMingLiU"/>
                <a:cs typeface="PMingLiU"/>
              </a:rPr>
              <a:t>液</a:t>
            </a:r>
            <a:r>
              <a:rPr dirty="0" sz="1000" spc="5">
                <a:latin typeface="PMingLiU"/>
                <a:cs typeface="PMingLiU"/>
              </a:rPr>
              <a:t>恶性</a:t>
            </a:r>
            <a:r>
              <a:rPr dirty="0" sz="1000" spc="-20">
                <a:latin typeface="PMingLiU"/>
                <a:cs typeface="PMingLiU"/>
              </a:rPr>
              <a:t>肿</a:t>
            </a:r>
            <a:r>
              <a:rPr dirty="0" sz="1000" spc="5">
                <a:latin typeface="PMingLiU"/>
                <a:cs typeface="PMingLiU"/>
              </a:rPr>
              <a:t>瘤，血</a:t>
            </a:r>
            <a:r>
              <a:rPr dirty="0" sz="1000" spc="-20">
                <a:latin typeface="PMingLiU"/>
                <a:cs typeface="PMingLiU"/>
              </a:rPr>
              <a:t>液</a:t>
            </a:r>
            <a:r>
              <a:rPr dirty="0" sz="1000" spc="5">
                <a:latin typeface="PMingLiU"/>
                <a:cs typeface="PMingLiU"/>
              </a:rPr>
              <a:t>瘤中</a:t>
            </a:r>
            <a:r>
              <a:rPr dirty="0" sz="1000" spc="-20">
                <a:latin typeface="PMingLiU"/>
                <a:cs typeface="PMingLiU"/>
              </a:rPr>
              <a:t>发</a:t>
            </a:r>
            <a:r>
              <a:rPr dirty="0" sz="1000" spc="5">
                <a:latin typeface="PMingLiU"/>
                <a:cs typeface="PMingLiU"/>
              </a:rPr>
              <a:t>病率</a:t>
            </a:r>
            <a:r>
              <a:rPr dirty="0" sz="1000" spc="-20">
                <a:latin typeface="PMingLiU"/>
                <a:cs typeface="PMingLiU"/>
              </a:rPr>
              <a:t>仅</a:t>
            </a:r>
            <a:r>
              <a:rPr dirty="0" sz="1000" spc="5">
                <a:latin typeface="PMingLiU"/>
                <a:cs typeface="PMingLiU"/>
              </a:rPr>
              <a:t>次于</a:t>
            </a:r>
            <a:r>
              <a:rPr dirty="0" sz="1000" spc="45">
                <a:latin typeface="PMingLiU"/>
                <a:cs typeface="PMingLiU"/>
              </a:rPr>
              <a:t> </a:t>
            </a:r>
            <a:r>
              <a:rPr dirty="0" sz="1000" spc="-5">
                <a:latin typeface="Arial"/>
                <a:cs typeface="Arial"/>
              </a:rPr>
              <a:t>DLBCL</a:t>
            </a:r>
            <a:r>
              <a:rPr dirty="0" sz="1000" spc="5">
                <a:latin typeface="PMingLiU"/>
                <a:cs typeface="PMingLiU"/>
              </a:rPr>
              <a:t>。 </a:t>
            </a:r>
            <a:r>
              <a:rPr dirty="0" sz="1000" spc="25">
                <a:latin typeface="PMingLiU"/>
                <a:cs typeface="PMingLiU"/>
              </a:rPr>
              <a:t>根</a:t>
            </a:r>
            <a:r>
              <a:rPr dirty="0" sz="1000" spc="5">
                <a:latin typeface="PMingLiU"/>
                <a:cs typeface="PMingLiU"/>
              </a:rPr>
              <a:t>据弗</a:t>
            </a:r>
            <a:r>
              <a:rPr dirty="0" sz="1000" spc="25">
                <a:latin typeface="PMingLiU"/>
                <a:cs typeface="PMingLiU"/>
              </a:rPr>
              <a:t>若</a:t>
            </a:r>
            <a:r>
              <a:rPr dirty="0" sz="1000" spc="5">
                <a:latin typeface="PMingLiU"/>
                <a:cs typeface="PMingLiU"/>
              </a:rPr>
              <a:t>斯特</a:t>
            </a:r>
            <a:r>
              <a:rPr dirty="0" sz="1000" spc="25">
                <a:latin typeface="PMingLiU"/>
                <a:cs typeface="PMingLiU"/>
              </a:rPr>
              <a:t>沙</a:t>
            </a:r>
            <a:r>
              <a:rPr dirty="0" sz="1000" spc="5">
                <a:latin typeface="PMingLiU"/>
                <a:cs typeface="PMingLiU"/>
              </a:rPr>
              <a:t>利文</a:t>
            </a:r>
            <a:r>
              <a:rPr dirty="0" sz="1000" spc="25">
                <a:latin typeface="PMingLiU"/>
                <a:cs typeface="PMingLiU"/>
              </a:rPr>
              <a:t>数</a:t>
            </a:r>
            <a:r>
              <a:rPr dirty="0" sz="1000" spc="5">
                <a:latin typeface="PMingLiU"/>
                <a:cs typeface="PMingLiU"/>
              </a:rPr>
              <a:t>据，</a:t>
            </a:r>
            <a:r>
              <a:rPr dirty="0" sz="1000" spc="25">
                <a:latin typeface="PMingLiU"/>
                <a:cs typeface="PMingLiU"/>
              </a:rPr>
              <a:t>从</a:t>
            </a:r>
            <a:r>
              <a:rPr dirty="0" sz="1000" spc="5">
                <a:latin typeface="PMingLiU"/>
                <a:cs typeface="PMingLiU"/>
              </a:rPr>
              <a:t>发病</a:t>
            </a:r>
            <a:r>
              <a:rPr dirty="0" sz="1000" spc="25">
                <a:latin typeface="PMingLiU"/>
                <a:cs typeface="PMingLiU"/>
              </a:rPr>
              <a:t>年</a:t>
            </a:r>
            <a:r>
              <a:rPr dirty="0" sz="1000" spc="5">
                <a:latin typeface="PMingLiU"/>
                <a:cs typeface="PMingLiU"/>
              </a:rPr>
              <a:t>龄上</a:t>
            </a:r>
            <a:r>
              <a:rPr dirty="0" sz="1000" spc="25">
                <a:latin typeface="PMingLiU"/>
                <a:cs typeface="PMingLiU"/>
              </a:rPr>
              <a:t>看</a:t>
            </a:r>
            <a:r>
              <a:rPr dirty="0" sz="1000" spc="10">
                <a:latin typeface="PMingLiU"/>
                <a:cs typeface="PMingLiU"/>
              </a:rPr>
              <a:t>，</a:t>
            </a:r>
            <a:r>
              <a:rPr dirty="0" sz="1000" spc="10">
                <a:latin typeface="Arial"/>
                <a:cs typeface="Arial"/>
              </a:rPr>
              <a:t>MM</a:t>
            </a:r>
            <a:r>
              <a:rPr dirty="0" sz="1000" spc="155">
                <a:latin typeface="Arial"/>
                <a:cs typeface="Arial"/>
              </a:rPr>
              <a:t> </a:t>
            </a:r>
            <a:r>
              <a:rPr dirty="0" sz="1000" spc="5">
                <a:latin typeface="PMingLiU"/>
                <a:cs typeface="PMingLiU"/>
              </a:rPr>
              <a:t>属于</a:t>
            </a:r>
            <a:r>
              <a:rPr dirty="0" sz="1000" spc="25">
                <a:latin typeface="PMingLiU"/>
                <a:cs typeface="PMingLiU"/>
              </a:rPr>
              <a:t>老</a:t>
            </a:r>
            <a:r>
              <a:rPr dirty="0" sz="1000" spc="5">
                <a:latin typeface="PMingLiU"/>
                <a:cs typeface="PMingLiU"/>
              </a:rPr>
              <a:t>年病</a:t>
            </a:r>
            <a:r>
              <a:rPr dirty="0" sz="1000" spc="25">
                <a:latin typeface="PMingLiU"/>
                <a:cs typeface="PMingLiU"/>
              </a:rPr>
              <a:t>，</a:t>
            </a:r>
            <a:r>
              <a:rPr dirty="0" sz="1000" spc="5">
                <a:latin typeface="PMingLiU"/>
                <a:cs typeface="PMingLiU"/>
              </a:rPr>
              <a:t>在美</a:t>
            </a:r>
            <a:r>
              <a:rPr dirty="0" sz="1000" spc="25">
                <a:latin typeface="PMingLiU"/>
                <a:cs typeface="PMingLiU"/>
              </a:rPr>
              <a:t>国</a:t>
            </a:r>
            <a:r>
              <a:rPr dirty="0" sz="1000" spc="5">
                <a:latin typeface="PMingLiU"/>
                <a:cs typeface="PMingLiU"/>
              </a:rPr>
              <a:t>的诊</a:t>
            </a:r>
            <a:r>
              <a:rPr dirty="0" sz="1000" spc="25">
                <a:latin typeface="PMingLiU"/>
                <a:cs typeface="PMingLiU"/>
              </a:rPr>
              <a:t>断</a:t>
            </a:r>
            <a:r>
              <a:rPr dirty="0" sz="1000" spc="5">
                <a:latin typeface="PMingLiU"/>
                <a:cs typeface="PMingLiU"/>
              </a:rPr>
              <a:t>中位</a:t>
            </a:r>
            <a:r>
              <a:rPr dirty="0" sz="1000" spc="25">
                <a:latin typeface="PMingLiU"/>
                <a:cs typeface="PMingLiU"/>
              </a:rPr>
              <a:t>年</a:t>
            </a:r>
            <a:r>
              <a:rPr dirty="0" sz="1000" spc="5">
                <a:latin typeface="PMingLiU"/>
                <a:cs typeface="PMingLiU"/>
              </a:rPr>
              <a:t>龄为 </a:t>
            </a:r>
            <a:r>
              <a:rPr dirty="0" sz="1000" spc="-5">
                <a:latin typeface="Arial"/>
                <a:cs typeface="Arial"/>
              </a:rPr>
              <a:t>70</a:t>
            </a:r>
            <a:r>
              <a:rPr dirty="0" sz="1000" spc="-95">
                <a:latin typeface="Arial"/>
                <a:cs typeface="Arial"/>
              </a:rPr>
              <a:t> </a:t>
            </a:r>
            <a:r>
              <a:rPr dirty="0" sz="1000" spc="5">
                <a:latin typeface="PMingLiU"/>
                <a:cs typeface="PMingLiU"/>
              </a:rPr>
              <a:t>岁，在中</a:t>
            </a:r>
            <a:r>
              <a:rPr dirty="0" sz="1000" spc="-20">
                <a:latin typeface="PMingLiU"/>
                <a:cs typeface="PMingLiU"/>
              </a:rPr>
              <a:t>国</a:t>
            </a:r>
            <a:r>
              <a:rPr dirty="0" sz="1000" spc="5">
                <a:latin typeface="PMingLiU"/>
                <a:cs typeface="PMingLiU"/>
              </a:rPr>
              <a:t>的诊</a:t>
            </a:r>
            <a:r>
              <a:rPr dirty="0" sz="1000" spc="-20">
                <a:latin typeface="PMingLiU"/>
                <a:cs typeface="PMingLiU"/>
              </a:rPr>
              <a:t>断</a:t>
            </a:r>
            <a:r>
              <a:rPr dirty="0" sz="1000" spc="5">
                <a:latin typeface="PMingLiU"/>
                <a:cs typeface="PMingLiU"/>
              </a:rPr>
              <a:t>中位</a:t>
            </a:r>
            <a:r>
              <a:rPr dirty="0" sz="1000" spc="-20">
                <a:latin typeface="PMingLiU"/>
                <a:cs typeface="PMingLiU"/>
              </a:rPr>
              <a:t>年</a:t>
            </a:r>
            <a:r>
              <a:rPr dirty="0" sz="1000" spc="5">
                <a:latin typeface="PMingLiU"/>
                <a:cs typeface="PMingLiU"/>
              </a:rPr>
              <a:t>龄为</a:t>
            </a:r>
            <a:r>
              <a:rPr dirty="0" sz="1000" spc="-35">
                <a:latin typeface="PMingLiU"/>
                <a:cs typeface="PMingLiU"/>
              </a:rPr>
              <a:t> </a:t>
            </a:r>
            <a:r>
              <a:rPr dirty="0" sz="1000" spc="-5">
                <a:latin typeface="Arial"/>
                <a:cs typeface="Arial"/>
              </a:rPr>
              <a:t>60</a:t>
            </a:r>
            <a:r>
              <a:rPr dirty="0" sz="1000" spc="-95">
                <a:latin typeface="Arial"/>
                <a:cs typeface="Arial"/>
              </a:rPr>
              <a:t> </a:t>
            </a:r>
            <a:r>
              <a:rPr dirty="0" sz="1000" spc="5">
                <a:latin typeface="PMingLiU"/>
                <a:cs typeface="PMingLiU"/>
              </a:rPr>
              <a:t>岁</a:t>
            </a:r>
            <a:r>
              <a:rPr dirty="0" sz="1000" spc="-20">
                <a:latin typeface="PMingLiU"/>
                <a:cs typeface="PMingLiU"/>
              </a:rPr>
              <a:t>；</a:t>
            </a:r>
            <a:r>
              <a:rPr dirty="0" sz="1000" spc="5">
                <a:latin typeface="PMingLiU"/>
                <a:cs typeface="PMingLiU"/>
              </a:rPr>
              <a:t>从发</a:t>
            </a:r>
            <a:r>
              <a:rPr dirty="0" sz="1000" spc="-20">
                <a:latin typeface="PMingLiU"/>
                <a:cs typeface="PMingLiU"/>
              </a:rPr>
              <a:t>病</a:t>
            </a:r>
            <a:r>
              <a:rPr dirty="0" sz="1000" spc="5">
                <a:latin typeface="PMingLiU"/>
                <a:cs typeface="PMingLiU"/>
              </a:rPr>
              <a:t>人群</a:t>
            </a:r>
            <a:r>
              <a:rPr dirty="0" sz="1000" spc="-20">
                <a:latin typeface="PMingLiU"/>
                <a:cs typeface="PMingLiU"/>
              </a:rPr>
              <a:t>看</a:t>
            </a:r>
            <a:r>
              <a:rPr dirty="0" sz="1000" spc="5">
                <a:latin typeface="PMingLiU"/>
                <a:cs typeface="PMingLiU"/>
              </a:rPr>
              <a:t>，</a:t>
            </a:r>
            <a:r>
              <a:rPr dirty="0" sz="1000" spc="5">
                <a:latin typeface="Arial"/>
                <a:cs typeface="Arial"/>
              </a:rPr>
              <a:t>MM</a:t>
            </a:r>
            <a:r>
              <a:rPr dirty="0" sz="1000" spc="-85">
                <a:latin typeface="Arial"/>
                <a:cs typeface="Arial"/>
              </a:rPr>
              <a:t> </a:t>
            </a:r>
            <a:r>
              <a:rPr dirty="0" sz="1000" spc="-20">
                <a:latin typeface="PMingLiU"/>
                <a:cs typeface="PMingLiU"/>
              </a:rPr>
              <a:t>发</a:t>
            </a:r>
            <a:r>
              <a:rPr dirty="0" sz="1000" spc="5">
                <a:latin typeface="PMingLiU"/>
                <a:cs typeface="PMingLiU"/>
              </a:rPr>
              <a:t>病存</a:t>
            </a:r>
            <a:r>
              <a:rPr dirty="0" sz="1000" spc="-20">
                <a:latin typeface="PMingLiU"/>
                <a:cs typeface="PMingLiU"/>
              </a:rPr>
              <a:t>在</a:t>
            </a:r>
            <a:r>
              <a:rPr dirty="0" sz="1000" spc="5">
                <a:latin typeface="PMingLiU"/>
                <a:cs typeface="PMingLiU"/>
              </a:rPr>
              <a:t>明显</a:t>
            </a:r>
            <a:r>
              <a:rPr dirty="0" sz="1000" spc="-20">
                <a:latin typeface="PMingLiU"/>
                <a:cs typeface="PMingLiU"/>
              </a:rPr>
              <a:t>的</a:t>
            </a:r>
            <a:r>
              <a:rPr dirty="0" sz="1000" spc="5">
                <a:latin typeface="PMingLiU"/>
                <a:cs typeface="PMingLiU"/>
              </a:rPr>
              <a:t>地区</a:t>
            </a:r>
            <a:r>
              <a:rPr dirty="0" sz="1000" spc="-20">
                <a:latin typeface="PMingLiU"/>
                <a:cs typeface="PMingLiU"/>
              </a:rPr>
              <a:t>差</a:t>
            </a:r>
            <a:r>
              <a:rPr dirty="0" sz="1000" spc="5">
                <a:latin typeface="PMingLiU"/>
                <a:cs typeface="PMingLiU"/>
              </a:rPr>
              <a:t>异，欧 </a:t>
            </a:r>
            <a:r>
              <a:rPr dirty="0" sz="1000" spc="25">
                <a:latin typeface="PMingLiU"/>
                <a:cs typeface="PMingLiU"/>
              </a:rPr>
              <a:t>美</a:t>
            </a:r>
            <a:r>
              <a:rPr dirty="0" sz="1000" spc="5">
                <a:latin typeface="PMingLiU"/>
                <a:cs typeface="PMingLiU"/>
              </a:rPr>
              <a:t>地区</a:t>
            </a:r>
            <a:r>
              <a:rPr dirty="0" sz="1000" spc="25">
                <a:latin typeface="PMingLiU"/>
                <a:cs typeface="PMingLiU"/>
              </a:rPr>
              <a:t>发</a:t>
            </a:r>
            <a:r>
              <a:rPr dirty="0" sz="1000" spc="5">
                <a:latin typeface="PMingLiU"/>
                <a:cs typeface="PMingLiU"/>
              </a:rPr>
              <a:t>病率</a:t>
            </a:r>
            <a:r>
              <a:rPr dirty="0" sz="1000" spc="25">
                <a:latin typeface="PMingLiU"/>
                <a:cs typeface="PMingLiU"/>
              </a:rPr>
              <a:t>高</a:t>
            </a:r>
            <a:r>
              <a:rPr dirty="0" sz="1000" spc="5">
                <a:latin typeface="PMingLiU"/>
                <a:cs typeface="PMingLiU"/>
              </a:rPr>
              <a:t>于中</a:t>
            </a:r>
            <a:r>
              <a:rPr dirty="0" sz="1000" spc="25">
                <a:latin typeface="PMingLiU"/>
                <a:cs typeface="PMingLiU"/>
              </a:rPr>
              <a:t>国</a:t>
            </a:r>
            <a:r>
              <a:rPr dirty="0" sz="1000" spc="10">
                <a:latin typeface="PMingLiU"/>
                <a:cs typeface="PMingLiU"/>
              </a:rPr>
              <a:t>。</a:t>
            </a:r>
            <a:r>
              <a:rPr dirty="0" sz="1000" spc="5">
                <a:latin typeface="Arial"/>
                <a:cs typeface="Arial"/>
              </a:rPr>
              <a:t>MM</a:t>
            </a:r>
            <a:r>
              <a:rPr dirty="0" sz="1000" spc="155">
                <a:latin typeface="Arial"/>
                <a:cs typeface="Arial"/>
              </a:rPr>
              <a:t> </a:t>
            </a:r>
            <a:r>
              <a:rPr dirty="0" sz="1000" spc="5">
                <a:latin typeface="PMingLiU"/>
                <a:cs typeface="PMingLiU"/>
              </a:rPr>
              <a:t>确诊</a:t>
            </a:r>
            <a:r>
              <a:rPr dirty="0" sz="1000" spc="25">
                <a:latin typeface="PMingLiU"/>
                <a:cs typeface="PMingLiU"/>
              </a:rPr>
              <a:t>后</a:t>
            </a:r>
            <a:r>
              <a:rPr dirty="0" sz="1000" spc="5">
                <a:latin typeface="PMingLiU"/>
                <a:cs typeface="PMingLiU"/>
              </a:rPr>
              <a:t>生存</a:t>
            </a:r>
            <a:r>
              <a:rPr dirty="0" sz="1000" spc="25">
                <a:latin typeface="PMingLiU"/>
                <a:cs typeface="PMingLiU"/>
              </a:rPr>
              <a:t>时</a:t>
            </a:r>
            <a:r>
              <a:rPr dirty="0" sz="1000" spc="5">
                <a:latin typeface="PMingLiU"/>
                <a:cs typeface="PMingLiU"/>
              </a:rPr>
              <a:t>长与</a:t>
            </a:r>
            <a:r>
              <a:rPr dirty="0" sz="1000" spc="25">
                <a:latin typeface="PMingLiU"/>
                <a:cs typeface="PMingLiU"/>
              </a:rPr>
              <a:t>确</a:t>
            </a:r>
            <a:r>
              <a:rPr dirty="0" sz="1000" spc="5">
                <a:latin typeface="PMingLiU"/>
                <a:cs typeface="PMingLiU"/>
              </a:rPr>
              <a:t>诊时</a:t>
            </a:r>
            <a:r>
              <a:rPr dirty="0" sz="1000" spc="25">
                <a:latin typeface="PMingLiU"/>
                <a:cs typeface="PMingLiU"/>
              </a:rPr>
              <a:t>年</a:t>
            </a:r>
            <a:r>
              <a:rPr dirty="0" sz="1000" spc="5">
                <a:latin typeface="PMingLiU"/>
                <a:cs typeface="PMingLiU"/>
              </a:rPr>
              <a:t>龄呈</a:t>
            </a:r>
            <a:r>
              <a:rPr dirty="0" sz="1000" spc="25">
                <a:latin typeface="PMingLiU"/>
                <a:cs typeface="PMingLiU"/>
              </a:rPr>
              <a:t>反</a:t>
            </a:r>
            <a:r>
              <a:rPr dirty="0" sz="1000" spc="5">
                <a:latin typeface="PMingLiU"/>
                <a:cs typeface="PMingLiU"/>
              </a:rPr>
              <a:t>比，</a:t>
            </a:r>
            <a:r>
              <a:rPr dirty="0" sz="1000" spc="25">
                <a:latin typeface="PMingLiU"/>
                <a:cs typeface="PMingLiU"/>
              </a:rPr>
              <a:t>根</a:t>
            </a:r>
            <a:r>
              <a:rPr dirty="0" sz="1000" spc="5">
                <a:latin typeface="PMingLiU"/>
                <a:cs typeface="PMingLiU"/>
              </a:rPr>
              <a:t>据美</a:t>
            </a:r>
            <a:r>
              <a:rPr dirty="0" sz="1000" spc="25">
                <a:latin typeface="PMingLiU"/>
                <a:cs typeface="PMingLiU"/>
              </a:rPr>
              <a:t>国</a:t>
            </a:r>
            <a:r>
              <a:rPr dirty="0" sz="1000" spc="5">
                <a:latin typeface="PMingLiU"/>
                <a:cs typeface="PMingLiU"/>
              </a:rPr>
              <a:t>一项</a:t>
            </a:r>
            <a:r>
              <a:rPr dirty="0" sz="1000" spc="25">
                <a:latin typeface="PMingLiU"/>
                <a:cs typeface="PMingLiU"/>
              </a:rPr>
              <a:t>真</a:t>
            </a:r>
            <a:r>
              <a:rPr dirty="0" sz="1000" spc="5">
                <a:latin typeface="PMingLiU"/>
                <a:cs typeface="PMingLiU"/>
              </a:rPr>
              <a:t>实世 界研究</a:t>
            </a:r>
            <a:r>
              <a:rPr dirty="0" sz="1000" spc="-20">
                <a:latin typeface="PMingLiU"/>
                <a:cs typeface="PMingLiU"/>
              </a:rPr>
              <a:t>数</a:t>
            </a:r>
            <a:r>
              <a:rPr dirty="0" sz="1000" spc="5">
                <a:latin typeface="PMingLiU"/>
                <a:cs typeface="PMingLiU"/>
              </a:rPr>
              <a:t>据，</a:t>
            </a:r>
            <a:r>
              <a:rPr dirty="0" sz="1000" spc="-20">
                <a:latin typeface="PMingLiU"/>
                <a:cs typeface="PMingLiU"/>
              </a:rPr>
              <a:t>当</a:t>
            </a:r>
            <a:r>
              <a:rPr dirty="0" sz="1000" spc="5">
                <a:latin typeface="PMingLiU"/>
                <a:cs typeface="PMingLiU"/>
              </a:rPr>
              <a:t>确诊</a:t>
            </a:r>
            <a:r>
              <a:rPr dirty="0" sz="1000" spc="-20">
                <a:latin typeface="PMingLiU"/>
                <a:cs typeface="PMingLiU"/>
              </a:rPr>
              <a:t>年</a:t>
            </a:r>
            <a:r>
              <a:rPr dirty="0" sz="1000" spc="5">
                <a:latin typeface="PMingLiU"/>
                <a:cs typeface="PMingLiU"/>
              </a:rPr>
              <a:t>龄在</a:t>
            </a:r>
            <a:r>
              <a:rPr dirty="0" sz="1000" spc="130">
                <a:latin typeface="PMingLiU"/>
                <a:cs typeface="PMingLiU"/>
              </a:rPr>
              <a:t> </a:t>
            </a:r>
            <a:r>
              <a:rPr dirty="0" sz="1000" spc="-5">
                <a:latin typeface="Arial"/>
                <a:cs typeface="Arial"/>
              </a:rPr>
              <a:t>65</a:t>
            </a:r>
            <a:r>
              <a:rPr dirty="0" sz="1000" spc="50">
                <a:latin typeface="Arial"/>
                <a:cs typeface="Arial"/>
              </a:rPr>
              <a:t> </a:t>
            </a:r>
            <a:r>
              <a:rPr dirty="0" sz="1000" spc="5">
                <a:latin typeface="PMingLiU"/>
                <a:cs typeface="PMingLiU"/>
              </a:rPr>
              <a:t>至</a:t>
            </a:r>
            <a:r>
              <a:rPr dirty="0" sz="1000" spc="125">
                <a:latin typeface="PMingLiU"/>
                <a:cs typeface="PMingLiU"/>
              </a:rPr>
              <a:t> </a:t>
            </a:r>
            <a:r>
              <a:rPr dirty="0" sz="1000" spc="-5">
                <a:latin typeface="Arial"/>
                <a:cs typeface="Arial"/>
              </a:rPr>
              <a:t>75</a:t>
            </a:r>
            <a:r>
              <a:rPr dirty="0" sz="1000" spc="55">
                <a:latin typeface="Arial"/>
                <a:cs typeface="Arial"/>
              </a:rPr>
              <a:t> </a:t>
            </a:r>
            <a:r>
              <a:rPr dirty="0" sz="1000" spc="5">
                <a:latin typeface="PMingLiU"/>
                <a:cs typeface="PMingLiU"/>
              </a:rPr>
              <a:t>之间时</a:t>
            </a:r>
            <a:r>
              <a:rPr dirty="0" sz="1000" spc="-20">
                <a:latin typeface="PMingLiU"/>
                <a:cs typeface="PMingLiU"/>
              </a:rPr>
              <a:t>，</a:t>
            </a:r>
            <a:r>
              <a:rPr dirty="0" sz="1000" spc="5">
                <a:latin typeface="PMingLiU"/>
                <a:cs typeface="PMingLiU"/>
              </a:rPr>
              <a:t>近半</a:t>
            </a:r>
            <a:r>
              <a:rPr dirty="0" sz="1000" spc="-20">
                <a:latin typeface="PMingLiU"/>
                <a:cs typeface="PMingLiU"/>
              </a:rPr>
              <a:t>数</a:t>
            </a:r>
            <a:r>
              <a:rPr dirty="0" sz="1000" spc="5">
                <a:latin typeface="PMingLiU"/>
                <a:cs typeface="PMingLiU"/>
              </a:rPr>
              <a:t>患者可</a:t>
            </a:r>
            <a:r>
              <a:rPr dirty="0" sz="1000" spc="-20">
                <a:latin typeface="PMingLiU"/>
                <a:cs typeface="PMingLiU"/>
              </a:rPr>
              <a:t>存</a:t>
            </a:r>
            <a:r>
              <a:rPr dirty="0" sz="1000" spc="5">
                <a:latin typeface="PMingLiU"/>
                <a:cs typeface="PMingLiU"/>
              </a:rPr>
              <a:t>活至</a:t>
            </a:r>
            <a:r>
              <a:rPr dirty="0" sz="1000" spc="-20">
                <a:latin typeface="PMingLiU"/>
                <a:cs typeface="PMingLiU"/>
              </a:rPr>
              <a:t>五</a:t>
            </a:r>
            <a:r>
              <a:rPr dirty="0" sz="1000" spc="5">
                <a:latin typeface="PMingLiU"/>
                <a:cs typeface="PMingLiU"/>
              </a:rPr>
              <a:t>线治</a:t>
            </a:r>
            <a:r>
              <a:rPr dirty="0" sz="1000" spc="-20">
                <a:latin typeface="PMingLiU"/>
                <a:cs typeface="PMingLiU"/>
              </a:rPr>
              <a:t>疗</a:t>
            </a:r>
            <a:r>
              <a:rPr dirty="0" sz="1000" spc="-5">
                <a:latin typeface="PMingLiU"/>
                <a:cs typeface="PMingLiU"/>
              </a:rPr>
              <a:t>；</a:t>
            </a:r>
            <a:r>
              <a:rPr dirty="0" sz="1000" spc="-5">
                <a:latin typeface="Arial"/>
                <a:cs typeface="Arial"/>
              </a:rPr>
              <a:t>70%</a:t>
            </a:r>
            <a:r>
              <a:rPr dirty="0" sz="1000" spc="5">
                <a:latin typeface="PMingLiU"/>
                <a:cs typeface="PMingLiU"/>
              </a:rPr>
              <a:t>以上确</a:t>
            </a:r>
            <a:endParaRPr sz="1000">
              <a:latin typeface="PMingLiU"/>
              <a:cs typeface="PMingLiU"/>
            </a:endParaRPr>
          </a:p>
          <a:p>
            <a:pPr marL="12700">
              <a:lnSpc>
                <a:spcPct val="100000"/>
              </a:lnSpc>
              <a:spcBef>
                <a:spcPts val="480"/>
              </a:spcBef>
            </a:pPr>
            <a:r>
              <a:rPr dirty="0" sz="1000" spc="5">
                <a:latin typeface="PMingLiU"/>
                <a:cs typeface="PMingLiU"/>
              </a:rPr>
              <a:t>诊年龄</a:t>
            </a:r>
            <a:r>
              <a:rPr dirty="0" sz="1000" spc="-25">
                <a:latin typeface="PMingLiU"/>
                <a:cs typeface="PMingLiU"/>
              </a:rPr>
              <a:t> </a:t>
            </a:r>
            <a:r>
              <a:rPr dirty="0" sz="1000" spc="-5">
                <a:latin typeface="Arial"/>
                <a:cs typeface="Arial"/>
              </a:rPr>
              <a:t>65</a:t>
            </a:r>
            <a:r>
              <a:rPr dirty="0" sz="1000" spc="-70">
                <a:latin typeface="Arial"/>
                <a:cs typeface="Arial"/>
              </a:rPr>
              <a:t> </a:t>
            </a:r>
            <a:r>
              <a:rPr dirty="0" sz="1000" spc="5">
                <a:latin typeface="PMingLiU"/>
                <a:cs typeface="PMingLiU"/>
              </a:rPr>
              <a:t>岁及以</a:t>
            </a:r>
            <a:r>
              <a:rPr dirty="0" sz="1000" spc="-20">
                <a:latin typeface="PMingLiU"/>
                <a:cs typeface="PMingLiU"/>
              </a:rPr>
              <a:t>下</a:t>
            </a:r>
            <a:r>
              <a:rPr dirty="0" sz="1000" spc="5">
                <a:latin typeface="PMingLiU"/>
                <a:cs typeface="PMingLiU"/>
              </a:rPr>
              <a:t>的患</a:t>
            </a:r>
            <a:r>
              <a:rPr dirty="0" sz="1000" spc="-20">
                <a:latin typeface="PMingLiU"/>
                <a:cs typeface="PMingLiU"/>
              </a:rPr>
              <a:t>者</a:t>
            </a:r>
            <a:r>
              <a:rPr dirty="0" sz="1000" spc="5">
                <a:latin typeface="PMingLiU"/>
                <a:cs typeface="PMingLiU"/>
              </a:rPr>
              <a:t>群体</a:t>
            </a:r>
            <a:r>
              <a:rPr dirty="0" sz="1000" spc="-20">
                <a:latin typeface="PMingLiU"/>
                <a:cs typeface="PMingLiU"/>
              </a:rPr>
              <a:t>可</a:t>
            </a:r>
            <a:r>
              <a:rPr dirty="0" sz="1000" spc="5">
                <a:latin typeface="PMingLiU"/>
                <a:cs typeface="PMingLiU"/>
              </a:rPr>
              <a:t>存活</a:t>
            </a:r>
            <a:r>
              <a:rPr dirty="0" sz="1000" spc="-20">
                <a:latin typeface="PMingLiU"/>
                <a:cs typeface="PMingLiU"/>
              </a:rPr>
              <a:t>至</a:t>
            </a:r>
            <a:r>
              <a:rPr dirty="0" sz="1000" spc="5">
                <a:latin typeface="PMingLiU"/>
                <a:cs typeface="PMingLiU"/>
              </a:rPr>
              <a:t>经</a:t>
            </a:r>
            <a:r>
              <a:rPr dirty="0" sz="1000" spc="-20">
                <a:latin typeface="PMingLiU"/>
                <a:cs typeface="PMingLiU"/>
              </a:rPr>
              <a:t>历</a:t>
            </a:r>
            <a:r>
              <a:rPr dirty="0" sz="1000" spc="5">
                <a:latin typeface="PMingLiU"/>
                <a:cs typeface="PMingLiU"/>
              </a:rPr>
              <a:t>五线</a:t>
            </a:r>
            <a:r>
              <a:rPr dirty="0" sz="1000" spc="-20">
                <a:latin typeface="PMingLiU"/>
                <a:cs typeface="PMingLiU"/>
              </a:rPr>
              <a:t>及以</a:t>
            </a:r>
            <a:r>
              <a:rPr dirty="0" sz="1000" spc="5">
                <a:latin typeface="PMingLiU"/>
                <a:cs typeface="PMingLiU"/>
              </a:rPr>
              <a:t>上治疗。</a:t>
            </a:r>
            <a:endParaRPr sz="1000">
              <a:latin typeface="PMingLiU"/>
              <a:cs typeface="PMingLiU"/>
            </a:endParaRPr>
          </a:p>
          <a:p>
            <a:pPr algn="just" marL="12700" marR="130175">
              <a:lnSpc>
                <a:spcPct val="139700"/>
              </a:lnSpc>
              <a:spcBef>
                <a:spcPts val="575"/>
              </a:spcBef>
            </a:pPr>
            <a:r>
              <a:rPr dirty="0" sz="1000" spc="5">
                <a:latin typeface="PMingLiU"/>
                <a:cs typeface="PMingLiU"/>
              </a:rPr>
              <a:t>受限于现有</a:t>
            </a:r>
            <a:r>
              <a:rPr dirty="0" sz="1000" spc="-20">
                <a:latin typeface="PMingLiU"/>
                <a:cs typeface="PMingLiU"/>
              </a:rPr>
              <a:t>治</a:t>
            </a:r>
            <a:r>
              <a:rPr dirty="0" sz="1000" spc="5">
                <a:latin typeface="PMingLiU"/>
                <a:cs typeface="PMingLiU"/>
              </a:rPr>
              <a:t>疗手段</a:t>
            </a:r>
            <a:r>
              <a:rPr dirty="0" sz="1000" spc="-20">
                <a:latin typeface="PMingLiU"/>
                <a:cs typeface="PMingLiU"/>
              </a:rPr>
              <a:t>，</a:t>
            </a:r>
            <a:r>
              <a:rPr dirty="0" sz="1000" spc="5">
                <a:latin typeface="PMingLiU"/>
                <a:cs typeface="PMingLiU"/>
              </a:rPr>
              <a:t>目前</a:t>
            </a:r>
            <a:r>
              <a:rPr dirty="0" sz="1000" spc="229">
                <a:latin typeface="PMingLiU"/>
                <a:cs typeface="PMingLiU"/>
              </a:rPr>
              <a:t> </a:t>
            </a:r>
            <a:r>
              <a:rPr dirty="0" sz="1000" spc="5">
                <a:latin typeface="Arial"/>
                <a:cs typeface="Arial"/>
              </a:rPr>
              <a:t>MM</a:t>
            </a:r>
            <a:r>
              <a:rPr dirty="0" sz="1000" spc="160">
                <a:latin typeface="Arial"/>
                <a:cs typeface="Arial"/>
              </a:rPr>
              <a:t> </a:t>
            </a:r>
            <a:r>
              <a:rPr dirty="0" sz="1000" spc="5">
                <a:latin typeface="PMingLiU"/>
                <a:cs typeface="PMingLiU"/>
              </a:rPr>
              <a:t>仍无法</a:t>
            </a:r>
            <a:r>
              <a:rPr dirty="0" sz="1000" spc="-20">
                <a:latin typeface="PMingLiU"/>
                <a:cs typeface="PMingLiU"/>
              </a:rPr>
              <a:t>治</a:t>
            </a:r>
            <a:r>
              <a:rPr dirty="0" sz="1000" spc="5">
                <a:latin typeface="PMingLiU"/>
                <a:cs typeface="PMingLiU"/>
              </a:rPr>
              <a:t>愈，几</a:t>
            </a:r>
            <a:r>
              <a:rPr dirty="0" sz="1000" spc="-20">
                <a:latin typeface="PMingLiU"/>
                <a:cs typeface="PMingLiU"/>
              </a:rPr>
              <a:t>乎所</a:t>
            </a:r>
            <a:r>
              <a:rPr dirty="0" sz="1000" spc="5">
                <a:latin typeface="PMingLiU"/>
                <a:cs typeface="PMingLiU"/>
              </a:rPr>
              <a:t>有患者接受</a:t>
            </a:r>
            <a:r>
              <a:rPr dirty="0" sz="1000" spc="-20">
                <a:latin typeface="PMingLiU"/>
                <a:cs typeface="PMingLiU"/>
              </a:rPr>
              <a:t>标</a:t>
            </a:r>
            <a:r>
              <a:rPr dirty="0" sz="1000" spc="5">
                <a:latin typeface="PMingLiU"/>
                <a:cs typeface="PMingLiU"/>
              </a:rPr>
              <a:t>准治疗</a:t>
            </a:r>
            <a:r>
              <a:rPr dirty="0" sz="1000" spc="-20">
                <a:latin typeface="PMingLiU"/>
                <a:cs typeface="PMingLiU"/>
              </a:rPr>
              <a:t>后</a:t>
            </a:r>
            <a:r>
              <a:rPr dirty="0" sz="1000" spc="5">
                <a:latin typeface="PMingLiU"/>
                <a:cs typeface="PMingLiU"/>
              </a:rPr>
              <a:t>会出现</a:t>
            </a:r>
            <a:r>
              <a:rPr dirty="0" sz="1000" spc="-20">
                <a:latin typeface="PMingLiU"/>
                <a:cs typeface="PMingLiU"/>
              </a:rPr>
              <a:t>复</a:t>
            </a:r>
            <a:r>
              <a:rPr dirty="0" sz="1000" spc="5">
                <a:latin typeface="PMingLiU"/>
                <a:cs typeface="PMingLiU"/>
              </a:rPr>
              <a:t>发或 难治，针对</a:t>
            </a:r>
            <a:r>
              <a:rPr dirty="0" sz="1000" spc="225">
                <a:latin typeface="PMingLiU"/>
                <a:cs typeface="PMingLiU"/>
              </a:rPr>
              <a:t> </a:t>
            </a:r>
            <a:r>
              <a:rPr dirty="0" sz="1000" spc="5">
                <a:latin typeface="Arial"/>
                <a:cs typeface="Arial"/>
              </a:rPr>
              <a:t>MM</a:t>
            </a:r>
            <a:r>
              <a:rPr dirty="0" sz="1000" spc="160">
                <a:latin typeface="Arial"/>
                <a:cs typeface="Arial"/>
              </a:rPr>
              <a:t> </a:t>
            </a:r>
            <a:r>
              <a:rPr dirty="0" sz="1000" spc="5">
                <a:latin typeface="PMingLiU"/>
                <a:cs typeface="PMingLiU"/>
              </a:rPr>
              <a:t>的治</a:t>
            </a:r>
            <a:r>
              <a:rPr dirty="0" sz="1000" spc="-20">
                <a:latin typeface="PMingLiU"/>
                <a:cs typeface="PMingLiU"/>
              </a:rPr>
              <a:t>疗</a:t>
            </a:r>
            <a:r>
              <a:rPr dirty="0" sz="1000" spc="5">
                <a:latin typeface="PMingLiU"/>
                <a:cs typeface="PMingLiU"/>
              </a:rPr>
              <a:t>主要目</a:t>
            </a:r>
            <a:r>
              <a:rPr dirty="0" sz="1000" spc="-20">
                <a:latin typeface="PMingLiU"/>
                <a:cs typeface="PMingLiU"/>
              </a:rPr>
              <a:t>的</a:t>
            </a:r>
            <a:r>
              <a:rPr dirty="0" sz="1000" spc="5">
                <a:latin typeface="PMingLiU"/>
                <a:cs typeface="PMingLiU"/>
              </a:rPr>
              <a:t>为延长</a:t>
            </a:r>
            <a:r>
              <a:rPr dirty="0" sz="1000" spc="-20">
                <a:latin typeface="PMingLiU"/>
                <a:cs typeface="PMingLiU"/>
              </a:rPr>
              <a:t>患</a:t>
            </a:r>
            <a:r>
              <a:rPr dirty="0" sz="1000" spc="5">
                <a:latin typeface="PMingLiU"/>
                <a:cs typeface="PMingLiU"/>
              </a:rPr>
              <a:t>者生存</a:t>
            </a:r>
            <a:r>
              <a:rPr dirty="0" sz="1000" spc="-20">
                <a:latin typeface="PMingLiU"/>
                <a:cs typeface="PMingLiU"/>
              </a:rPr>
              <a:t>时间</a:t>
            </a:r>
            <a:r>
              <a:rPr dirty="0" sz="1000" spc="5">
                <a:latin typeface="PMingLiU"/>
                <a:cs typeface="PMingLiU"/>
              </a:rPr>
              <a:t>，及改善其</a:t>
            </a:r>
            <a:r>
              <a:rPr dirty="0" sz="1000" spc="-20">
                <a:latin typeface="PMingLiU"/>
                <a:cs typeface="PMingLiU"/>
              </a:rPr>
              <a:t>生</a:t>
            </a:r>
            <a:r>
              <a:rPr dirty="0" sz="1000" spc="5">
                <a:latin typeface="PMingLiU"/>
                <a:cs typeface="PMingLiU"/>
              </a:rPr>
              <a:t>活质量</a:t>
            </a:r>
            <a:r>
              <a:rPr dirty="0" sz="1000" spc="-20">
                <a:latin typeface="PMingLiU"/>
                <a:cs typeface="PMingLiU"/>
              </a:rPr>
              <a:t>。</a:t>
            </a:r>
            <a:r>
              <a:rPr dirty="0" sz="1000" spc="5">
                <a:latin typeface="PMingLiU"/>
                <a:cs typeface="PMingLiU"/>
              </a:rPr>
              <a:t>近年来</a:t>
            </a:r>
            <a:r>
              <a:rPr dirty="0" sz="1000" spc="-20">
                <a:latin typeface="PMingLiU"/>
                <a:cs typeface="PMingLiU"/>
              </a:rPr>
              <a:t>，</a:t>
            </a:r>
            <a:r>
              <a:rPr dirty="0" sz="1000" spc="5">
                <a:latin typeface="PMingLiU"/>
                <a:cs typeface="PMingLiU"/>
              </a:rPr>
              <a:t>随着 多种新药上</a:t>
            </a:r>
            <a:r>
              <a:rPr dirty="0" sz="1000" spc="-20">
                <a:latin typeface="PMingLiU"/>
                <a:cs typeface="PMingLiU"/>
              </a:rPr>
              <a:t>市</a:t>
            </a:r>
            <a:r>
              <a:rPr dirty="0" sz="1000" spc="5">
                <a:latin typeface="PMingLiU"/>
                <a:cs typeface="PMingLiU"/>
              </a:rPr>
              <a:t>，及创</a:t>
            </a:r>
            <a:r>
              <a:rPr dirty="0" sz="1000" spc="-20">
                <a:latin typeface="PMingLiU"/>
                <a:cs typeface="PMingLiU"/>
              </a:rPr>
              <a:t>新</a:t>
            </a:r>
            <a:r>
              <a:rPr dirty="0" sz="1000" spc="5">
                <a:latin typeface="PMingLiU"/>
                <a:cs typeface="PMingLiU"/>
              </a:rPr>
              <a:t>药物纳</a:t>
            </a:r>
            <a:r>
              <a:rPr dirty="0" sz="1000" spc="-20">
                <a:latin typeface="PMingLiU"/>
                <a:cs typeface="PMingLiU"/>
              </a:rPr>
              <a:t>入</a:t>
            </a:r>
            <a:r>
              <a:rPr dirty="0" sz="1000" spc="5">
                <a:latin typeface="PMingLiU"/>
                <a:cs typeface="PMingLiU"/>
              </a:rPr>
              <a:t>国家医</a:t>
            </a:r>
            <a:r>
              <a:rPr dirty="0" sz="1000" spc="-20">
                <a:latin typeface="PMingLiU"/>
                <a:cs typeface="PMingLiU"/>
              </a:rPr>
              <a:t>保</a:t>
            </a:r>
            <a:r>
              <a:rPr dirty="0" sz="1000" spc="5">
                <a:latin typeface="PMingLiU"/>
                <a:cs typeface="PMingLiU"/>
              </a:rPr>
              <a:t>目录，</a:t>
            </a:r>
            <a:r>
              <a:rPr dirty="0" sz="1000" spc="-20">
                <a:latin typeface="PMingLiU"/>
                <a:cs typeface="PMingLiU"/>
              </a:rPr>
              <a:t>中</a:t>
            </a:r>
            <a:r>
              <a:rPr dirty="0" sz="1000" spc="5">
                <a:latin typeface="PMingLiU"/>
                <a:cs typeface="PMingLiU"/>
              </a:rPr>
              <a:t>国的</a:t>
            </a:r>
            <a:r>
              <a:rPr dirty="0" sz="1000" spc="235">
                <a:latin typeface="PMingLiU"/>
                <a:cs typeface="PMingLiU"/>
              </a:rPr>
              <a:t> </a:t>
            </a:r>
            <a:r>
              <a:rPr dirty="0" sz="1000" spc="5">
                <a:latin typeface="Arial"/>
                <a:cs typeface="Arial"/>
              </a:rPr>
              <a:t>MM</a:t>
            </a:r>
            <a:r>
              <a:rPr dirty="0" sz="1000" spc="160">
                <a:latin typeface="Arial"/>
                <a:cs typeface="Arial"/>
              </a:rPr>
              <a:t> </a:t>
            </a:r>
            <a:r>
              <a:rPr dirty="0" sz="1000" spc="5">
                <a:latin typeface="PMingLiU"/>
                <a:cs typeface="PMingLiU"/>
              </a:rPr>
              <a:t>患者生存</a:t>
            </a:r>
            <a:r>
              <a:rPr dirty="0" sz="1000" spc="-20">
                <a:latin typeface="PMingLiU"/>
                <a:cs typeface="PMingLiU"/>
              </a:rPr>
              <a:t>时</a:t>
            </a:r>
            <a:r>
              <a:rPr dirty="0" sz="1000" spc="5">
                <a:latin typeface="PMingLiU"/>
                <a:cs typeface="PMingLiU"/>
              </a:rPr>
              <a:t>长有较</a:t>
            </a:r>
            <a:r>
              <a:rPr dirty="0" sz="1000" spc="-20">
                <a:latin typeface="PMingLiU"/>
                <a:cs typeface="PMingLiU"/>
              </a:rPr>
              <a:t>大</a:t>
            </a:r>
            <a:r>
              <a:rPr dirty="0" sz="1000" spc="5">
                <a:latin typeface="PMingLiU"/>
                <a:cs typeface="PMingLiU"/>
              </a:rPr>
              <a:t>改善</a:t>
            </a:r>
            <a:r>
              <a:rPr dirty="0" sz="1000" spc="-20">
                <a:latin typeface="PMingLiU"/>
                <a:cs typeface="PMingLiU"/>
              </a:rPr>
              <a:t>。</a:t>
            </a:r>
            <a:r>
              <a:rPr dirty="0" sz="1000" spc="5">
                <a:latin typeface="PMingLiU"/>
                <a:cs typeface="PMingLiU"/>
              </a:rPr>
              <a:t>然 而由于</a:t>
            </a:r>
            <a:r>
              <a:rPr dirty="0" sz="1000" spc="-15">
                <a:latin typeface="PMingLiU"/>
                <a:cs typeface="PMingLiU"/>
              </a:rPr>
              <a:t> </a:t>
            </a:r>
            <a:r>
              <a:rPr dirty="0" sz="1000">
                <a:latin typeface="Arial"/>
                <a:cs typeface="Arial"/>
              </a:rPr>
              <a:t>r/r</a:t>
            </a:r>
            <a:r>
              <a:rPr dirty="0" sz="1000" spc="-85">
                <a:latin typeface="Arial"/>
                <a:cs typeface="Arial"/>
              </a:rPr>
              <a:t> </a:t>
            </a:r>
            <a:r>
              <a:rPr dirty="0" sz="1000" spc="5">
                <a:latin typeface="Arial"/>
                <a:cs typeface="Arial"/>
              </a:rPr>
              <a:t>MM</a:t>
            </a:r>
            <a:r>
              <a:rPr dirty="0" sz="1000" spc="-80">
                <a:latin typeface="Arial"/>
                <a:cs typeface="Arial"/>
              </a:rPr>
              <a:t> </a:t>
            </a:r>
            <a:r>
              <a:rPr dirty="0" sz="1000" spc="5">
                <a:latin typeface="PMingLiU"/>
                <a:cs typeface="PMingLiU"/>
              </a:rPr>
              <a:t>患者</a:t>
            </a:r>
            <a:r>
              <a:rPr dirty="0" sz="1000" spc="-20">
                <a:latin typeface="PMingLiU"/>
                <a:cs typeface="PMingLiU"/>
              </a:rPr>
              <a:t>的</a:t>
            </a:r>
            <a:r>
              <a:rPr dirty="0" sz="1000" spc="5">
                <a:latin typeface="PMingLiU"/>
                <a:cs typeface="PMingLiU"/>
              </a:rPr>
              <a:t>中位</a:t>
            </a:r>
            <a:r>
              <a:rPr dirty="0" sz="1000" spc="-15">
                <a:latin typeface="PMingLiU"/>
                <a:cs typeface="PMingLiU"/>
              </a:rPr>
              <a:t> </a:t>
            </a:r>
            <a:r>
              <a:rPr dirty="0" sz="1000" spc="-5">
                <a:latin typeface="Arial"/>
                <a:cs typeface="Arial"/>
              </a:rPr>
              <a:t>PFS</a:t>
            </a:r>
            <a:r>
              <a:rPr dirty="0" sz="1000" spc="-60">
                <a:latin typeface="Arial"/>
                <a:cs typeface="Arial"/>
              </a:rPr>
              <a:t> </a:t>
            </a:r>
            <a:r>
              <a:rPr dirty="0" sz="1000" spc="-20">
                <a:latin typeface="PMingLiU"/>
                <a:cs typeface="PMingLiU"/>
              </a:rPr>
              <a:t>会</a:t>
            </a:r>
            <a:r>
              <a:rPr dirty="0" sz="1000" spc="5">
                <a:latin typeface="PMingLiU"/>
                <a:cs typeface="PMingLiU"/>
              </a:rPr>
              <a:t>随着</a:t>
            </a:r>
            <a:r>
              <a:rPr dirty="0" sz="1000" spc="-20">
                <a:latin typeface="PMingLiU"/>
                <a:cs typeface="PMingLiU"/>
              </a:rPr>
              <a:t>耐</a:t>
            </a:r>
            <a:r>
              <a:rPr dirty="0" sz="1000" spc="5">
                <a:latin typeface="PMingLiU"/>
                <a:cs typeface="PMingLiU"/>
              </a:rPr>
              <a:t>药数</a:t>
            </a:r>
            <a:r>
              <a:rPr dirty="0" sz="1000" spc="-20">
                <a:latin typeface="PMingLiU"/>
                <a:cs typeface="PMingLiU"/>
              </a:rPr>
              <a:t>量</a:t>
            </a:r>
            <a:r>
              <a:rPr dirty="0" sz="1000" spc="5">
                <a:latin typeface="PMingLiU"/>
                <a:cs typeface="PMingLiU"/>
              </a:rPr>
              <a:t>的增</a:t>
            </a:r>
            <a:r>
              <a:rPr dirty="0" sz="1000" spc="-20">
                <a:latin typeface="PMingLiU"/>
                <a:cs typeface="PMingLiU"/>
              </a:rPr>
              <a:t>加</a:t>
            </a:r>
            <a:r>
              <a:rPr dirty="0" sz="1000" spc="5">
                <a:latin typeface="PMingLiU"/>
                <a:cs typeface="PMingLiU"/>
              </a:rPr>
              <a:t>而缩短</a:t>
            </a:r>
            <a:r>
              <a:rPr dirty="0" sz="1000" spc="-20">
                <a:latin typeface="PMingLiU"/>
                <a:cs typeface="PMingLiU"/>
              </a:rPr>
              <a:t>，</a:t>
            </a:r>
            <a:r>
              <a:rPr dirty="0" sz="1000" spc="5">
                <a:latin typeface="PMingLiU"/>
                <a:cs typeface="PMingLiU"/>
              </a:rPr>
              <a:t>常规</a:t>
            </a:r>
            <a:r>
              <a:rPr dirty="0" sz="1000" spc="-20">
                <a:latin typeface="PMingLiU"/>
                <a:cs typeface="PMingLiU"/>
              </a:rPr>
              <a:t>化</a:t>
            </a:r>
            <a:r>
              <a:rPr dirty="0" sz="1000" spc="5">
                <a:latin typeface="PMingLiU"/>
                <a:cs typeface="PMingLiU"/>
              </a:rPr>
              <a:t>疗药</a:t>
            </a:r>
            <a:r>
              <a:rPr dirty="0" sz="1000" spc="-20">
                <a:latin typeface="PMingLiU"/>
                <a:cs typeface="PMingLiU"/>
              </a:rPr>
              <a:t>物</a:t>
            </a:r>
            <a:r>
              <a:rPr dirty="0" sz="1000" spc="5">
                <a:latin typeface="PMingLiU"/>
                <a:cs typeface="PMingLiU"/>
              </a:rPr>
              <a:t>及靶</a:t>
            </a:r>
            <a:r>
              <a:rPr dirty="0" sz="1000" spc="-20">
                <a:latin typeface="PMingLiU"/>
                <a:cs typeface="PMingLiU"/>
              </a:rPr>
              <a:t>向</a:t>
            </a:r>
            <a:r>
              <a:rPr dirty="0" sz="1000" spc="5">
                <a:latin typeface="PMingLiU"/>
                <a:cs typeface="PMingLiU"/>
              </a:rPr>
              <a:t>药</a:t>
            </a:r>
            <a:r>
              <a:rPr dirty="0" sz="1000" spc="15">
                <a:latin typeface="PMingLiU"/>
                <a:cs typeface="PMingLiU"/>
              </a:rPr>
              <a:t>物</a:t>
            </a:r>
            <a:r>
              <a:rPr dirty="0" sz="1000" spc="5">
                <a:latin typeface="PMingLiU"/>
                <a:cs typeface="PMingLiU"/>
              </a:rPr>
              <a:t>往 往对多</a:t>
            </a:r>
            <a:r>
              <a:rPr dirty="0" sz="1000" spc="-20">
                <a:latin typeface="PMingLiU"/>
                <a:cs typeface="PMingLiU"/>
              </a:rPr>
              <a:t>次</a:t>
            </a:r>
            <a:r>
              <a:rPr dirty="0" sz="1000" spc="5">
                <a:latin typeface="PMingLiU"/>
                <a:cs typeface="PMingLiU"/>
              </a:rPr>
              <a:t>复发的</a:t>
            </a:r>
            <a:r>
              <a:rPr dirty="0" sz="1000" spc="75">
                <a:latin typeface="PMingLiU"/>
                <a:cs typeface="PMingLiU"/>
              </a:rPr>
              <a:t> </a:t>
            </a:r>
            <a:r>
              <a:rPr dirty="0" sz="1000" spc="5">
                <a:latin typeface="Arial"/>
                <a:cs typeface="Arial"/>
              </a:rPr>
              <a:t>MM</a:t>
            </a:r>
            <a:r>
              <a:rPr dirty="0" sz="1000" spc="30">
                <a:latin typeface="Arial"/>
                <a:cs typeface="Arial"/>
              </a:rPr>
              <a:t> </a:t>
            </a:r>
            <a:r>
              <a:rPr dirty="0" sz="1000" spc="-20">
                <a:latin typeface="PMingLiU"/>
                <a:cs typeface="PMingLiU"/>
              </a:rPr>
              <a:t>患</a:t>
            </a:r>
            <a:r>
              <a:rPr dirty="0" sz="1000" spc="5">
                <a:latin typeface="PMingLiU"/>
                <a:cs typeface="PMingLiU"/>
              </a:rPr>
              <a:t>者疗</a:t>
            </a:r>
            <a:r>
              <a:rPr dirty="0" sz="1000" spc="-20">
                <a:latin typeface="PMingLiU"/>
                <a:cs typeface="PMingLiU"/>
              </a:rPr>
              <a:t>效</a:t>
            </a:r>
            <a:r>
              <a:rPr dirty="0" sz="1000" spc="5">
                <a:latin typeface="PMingLiU"/>
                <a:cs typeface="PMingLiU"/>
              </a:rPr>
              <a:t>不佳</a:t>
            </a:r>
            <a:r>
              <a:rPr dirty="0" sz="1000">
                <a:latin typeface="PMingLiU"/>
                <a:cs typeface="PMingLiU"/>
              </a:rPr>
              <a:t>，</a:t>
            </a:r>
            <a:r>
              <a:rPr dirty="0" sz="1000">
                <a:latin typeface="Arial"/>
                <a:cs typeface="Arial"/>
              </a:rPr>
              <a:t>r/r</a:t>
            </a:r>
            <a:r>
              <a:rPr dirty="0" sz="1000" spc="130">
                <a:latin typeface="Arial"/>
                <a:cs typeface="Arial"/>
              </a:rPr>
              <a:t> </a:t>
            </a:r>
            <a:r>
              <a:rPr dirty="0" sz="1000" spc="5">
                <a:latin typeface="Arial"/>
                <a:cs typeface="Arial"/>
              </a:rPr>
              <a:t>MM</a:t>
            </a:r>
            <a:r>
              <a:rPr dirty="0" sz="1000" spc="40">
                <a:latin typeface="Arial"/>
                <a:cs typeface="Arial"/>
              </a:rPr>
              <a:t> </a:t>
            </a:r>
            <a:r>
              <a:rPr dirty="0" sz="1000" spc="-20">
                <a:latin typeface="PMingLiU"/>
                <a:cs typeface="PMingLiU"/>
              </a:rPr>
              <a:t>后</a:t>
            </a:r>
            <a:r>
              <a:rPr dirty="0" sz="1000" spc="5">
                <a:latin typeface="PMingLiU"/>
                <a:cs typeface="PMingLiU"/>
              </a:rPr>
              <a:t>线疗</a:t>
            </a:r>
            <a:r>
              <a:rPr dirty="0" sz="1000" spc="-20">
                <a:latin typeface="PMingLiU"/>
                <a:cs typeface="PMingLiU"/>
              </a:rPr>
              <a:t>法</a:t>
            </a:r>
            <a:r>
              <a:rPr dirty="0" sz="1000" spc="5">
                <a:latin typeface="PMingLiU"/>
                <a:cs typeface="PMingLiU"/>
              </a:rPr>
              <a:t>不仅是</a:t>
            </a:r>
            <a:r>
              <a:rPr dirty="0" sz="1000" spc="-20">
                <a:latin typeface="PMingLiU"/>
                <a:cs typeface="PMingLiU"/>
              </a:rPr>
              <a:t>研</a:t>
            </a:r>
            <a:r>
              <a:rPr dirty="0" sz="1000" spc="5">
                <a:latin typeface="PMingLiU"/>
                <a:cs typeface="PMingLiU"/>
              </a:rPr>
              <a:t>发的</a:t>
            </a:r>
            <a:r>
              <a:rPr dirty="0" sz="1000" spc="-20">
                <a:latin typeface="PMingLiU"/>
                <a:cs typeface="PMingLiU"/>
              </a:rPr>
              <a:t>重</a:t>
            </a:r>
            <a:r>
              <a:rPr dirty="0" sz="1000" spc="5">
                <a:latin typeface="PMingLiU"/>
                <a:cs typeface="PMingLiU"/>
              </a:rPr>
              <a:t>点，</a:t>
            </a:r>
            <a:r>
              <a:rPr dirty="0" sz="1000" spc="-20">
                <a:latin typeface="PMingLiU"/>
                <a:cs typeface="PMingLiU"/>
              </a:rPr>
              <a:t>其</a:t>
            </a:r>
            <a:r>
              <a:rPr dirty="0" sz="1000" spc="5">
                <a:latin typeface="PMingLiU"/>
                <a:cs typeface="PMingLiU"/>
              </a:rPr>
              <a:t>市场</a:t>
            </a:r>
            <a:r>
              <a:rPr dirty="0" sz="1000" spc="-20">
                <a:latin typeface="PMingLiU"/>
                <a:cs typeface="PMingLiU"/>
              </a:rPr>
              <a:t>份</a:t>
            </a:r>
            <a:r>
              <a:rPr dirty="0" sz="1000" spc="5">
                <a:latin typeface="PMingLiU"/>
                <a:cs typeface="PMingLiU"/>
              </a:rPr>
              <a:t>额也占 据</a:t>
            </a:r>
            <a:r>
              <a:rPr dirty="0" sz="1000" spc="240">
                <a:latin typeface="PMingLiU"/>
                <a:cs typeface="PMingLiU"/>
              </a:rPr>
              <a:t> </a:t>
            </a:r>
            <a:r>
              <a:rPr dirty="0" sz="1000" spc="5">
                <a:latin typeface="Arial"/>
                <a:cs typeface="Arial"/>
              </a:rPr>
              <a:t>MM</a:t>
            </a:r>
            <a:r>
              <a:rPr dirty="0" sz="1000" spc="155">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市场</a:t>
            </a:r>
            <a:r>
              <a:rPr dirty="0" sz="1000" spc="-20">
                <a:latin typeface="PMingLiU"/>
                <a:cs typeface="PMingLiU"/>
              </a:rPr>
              <a:t>的</a:t>
            </a:r>
            <a:r>
              <a:rPr dirty="0" sz="1000" spc="5">
                <a:latin typeface="PMingLiU"/>
                <a:cs typeface="PMingLiU"/>
              </a:rPr>
              <a:t>大部分</a:t>
            </a:r>
            <a:r>
              <a:rPr dirty="0" sz="1000" spc="-20">
                <a:latin typeface="PMingLiU"/>
                <a:cs typeface="PMingLiU"/>
              </a:rPr>
              <a:t>。</a:t>
            </a:r>
            <a:r>
              <a:rPr dirty="0" sz="1000" spc="5">
                <a:latin typeface="PMingLiU"/>
                <a:cs typeface="PMingLiU"/>
              </a:rPr>
              <a:t>考虑</a:t>
            </a:r>
            <a:r>
              <a:rPr dirty="0" sz="1000" spc="-20">
                <a:latin typeface="PMingLiU"/>
                <a:cs typeface="PMingLiU"/>
              </a:rPr>
              <a:t>到</a:t>
            </a:r>
            <a:r>
              <a:rPr dirty="0" sz="1000" spc="5">
                <a:latin typeface="PMingLiU"/>
                <a:cs typeface="PMingLiU"/>
              </a:rPr>
              <a:t>中国</a:t>
            </a:r>
            <a:r>
              <a:rPr dirty="0" sz="1000" spc="-20">
                <a:latin typeface="PMingLiU"/>
                <a:cs typeface="PMingLiU"/>
              </a:rPr>
              <a:t>人</a:t>
            </a:r>
            <a:r>
              <a:rPr dirty="0" sz="1000" spc="5">
                <a:latin typeface="PMingLiU"/>
                <a:cs typeface="PMingLiU"/>
              </a:rPr>
              <a:t>群的</a:t>
            </a:r>
            <a:r>
              <a:rPr dirty="0" sz="1000" spc="254">
                <a:latin typeface="PMingLiU"/>
                <a:cs typeface="PMingLiU"/>
              </a:rPr>
              <a:t> </a:t>
            </a:r>
            <a:r>
              <a:rPr dirty="0" sz="1000" spc="5">
                <a:latin typeface="Arial"/>
                <a:cs typeface="Arial"/>
              </a:rPr>
              <a:t>MM</a:t>
            </a:r>
            <a:r>
              <a:rPr dirty="0" sz="1000" spc="135">
                <a:latin typeface="Arial"/>
                <a:cs typeface="Arial"/>
              </a:rPr>
              <a:t> </a:t>
            </a:r>
            <a:r>
              <a:rPr dirty="0" sz="1000" spc="-20">
                <a:latin typeface="PMingLiU"/>
                <a:cs typeface="PMingLiU"/>
              </a:rPr>
              <a:t>确</a:t>
            </a:r>
            <a:r>
              <a:rPr dirty="0" sz="1000" spc="5">
                <a:latin typeface="PMingLiU"/>
                <a:cs typeface="PMingLiU"/>
              </a:rPr>
              <a:t>诊中位</a:t>
            </a:r>
            <a:r>
              <a:rPr dirty="0" sz="1000" spc="-20">
                <a:latin typeface="PMingLiU"/>
                <a:cs typeface="PMingLiU"/>
              </a:rPr>
              <a:t>年</a:t>
            </a:r>
            <a:r>
              <a:rPr dirty="0" sz="1000" spc="5">
                <a:latin typeface="PMingLiU"/>
                <a:cs typeface="PMingLiU"/>
              </a:rPr>
              <a:t>龄较美</a:t>
            </a:r>
            <a:r>
              <a:rPr dirty="0" sz="1000" spc="-20">
                <a:latin typeface="PMingLiU"/>
                <a:cs typeface="PMingLiU"/>
              </a:rPr>
              <a:t>国</a:t>
            </a:r>
            <a:r>
              <a:rPr dirty="0" sz="1000" spc="5">
                <a:latin typeface="PMingLiU"/>
                <a:cs typeface="PMingLiU"/>
              </a:rPr>
              <a:t>早十</a:t>
            </a:r>
            <a:r>
              <a:rPr dirty="0" sz="1000" spc="-20">
                <a:latin typeface="PMingLiU"/>
                <a:cs typeface="PMingLiU"/>
              </a:rPr>
              <a:t>年</a:t>
            </a:r>
            <a:r>
              <a:rPr dirty="0" sz="1000" spc="5">
                <a:latin typeface="PMingLiU"/>
                <a:cs typeface="PMingLiU"/>
              </a:rPr>
              <a:t>，中国</a:t>
            </a:r>
            <a:r>
              <a:rPr dirty="0" sz="1000" spc="229">
                <a:latin typeface="PMingLiU"/>
                <a:cs typeface="PMingLiU"/>
              </a:rPr>
              <a:t> </a:t>
            </a:r>
            <a:r>
              <a:rPr dirty="0" sz="1000">
                <a:latin typeface="Arial"/>
                <a:cs typeface="Arial"/>
              </a:rPr>
              <a:t>r/r  </a:t>
            </a:r>
            <a:r>
              <a:rPr dirty="0" sz="1000" spc="5">
                <a:latin typeface="Arial"/>
                <a:cs typeface="Arial"/>
              </a:rPr>
              <a:t>MM</a:t>
            </a:r>
            <a:r>
              <a:rPr dirty="0" sz="1000" spc="-70">
                <a:latin typeface="Arial"/>
                <a:cs typeface="Arial"/>
              </a:rPr>
              <a:t> </a:t>
            </a:r>
            <a:r>
              <a:rPr dirty="0" sz="1000" spc="5">
                <a:latin typeface="PMingLiU"/>
                <a:cs typeface="PMingLiU"/>
              </a:rPr>
              <a:t>后线</a:t>
            </a:r>
            <a:r>
              <a:rPr dirty="0" sz="1000" spc="-20">
                <a:latin typeface="PMingLiU"/>
                <a:cs typeface="PMingLiU"/>
              </a:rPr>
              <a:t>治</a:t>
            </a:r>
            <a:r>
              <a:rPr dirty="0" sz="1000" spc="5">
                <a:latin typeface="PMingLiU"/>
                <a:cs typeface="PMingLiU"/>
              </a:rPr>
              <a:t>疗需</a:t>
            </a:r>
            <a:r>
              <a:rPr dirty="0" sz="1000" spc="-20">
                <a:latin typeface="PMingLiU"/>
                <a:cs typeface="PMingLiU"/>
              </a:rPr>
              <a:t>求</a:t>
            </a:r>
            <a:r>
              <a:rPr dirty="0" sz="1000" spc="5">
                <a:latin typeface="PMingLiU"/>
                <a:cs typeface="PMingLiU"/>
              </a:rPr>
              <a:t>较高。</a:t>
            </a:r>
            <a:endParaRPr sz="1000">
              <a:latin typeface="PMingLiU"/>
              <a:cs typeface="PMingLiU"/>
            </a:endParaRPr>
          </a:p>
          <a:p>
            <a:pPr algn="just" marL="12700" marR="130175">
              <a:lnSpc>
                <a:spcPct val="139300"/>
              </a:lnSpc>
              <a:spcBef>
                <a:spcPts val="615"/>
              </a:spcBef>
            </a:pPr>
            <a:r>
              <a:rPr dirty="0" sz="1000" spc="5">
                <a:latin typeface="PMingLiU"/>
                <a:cs typeface="PMingLiU"/>
              </a:rPr>
              <a:t>目</a:t>
            </a:r>
            <a:r>
              <a:rPr dirty="0" sz="1000" spc="245">
                <a:latin typeface="PMingLiU"/>
                <a:cs typeface="PMingLiU"/>
              </a:rPr>
              <a:t>前</a:t>
            </a:r>
            <a:r>
              <a:rPr dirty="0" sz="1000" spc="5">
                <a:latin typeface="Arial"/>
                <a:cs typeface="Arial"/>
              </a:rPr>
              <a:t>MM</a:t>
            </a:r>
            <a:r>
              <a:rPr dirty="0" sz="1000" spc="-60">
                <a:latin typeface="Arial"/>
                <a:cs typeface="Arial"/>
              </a:rPr>
              <a:t> </a:t>
            </a:r>
            <a:r>
              <a:rPr dirty="0" sz="1000" spc="5">
                <a:latin typeface="PMingLiU"/>
                <a:cs typeface="PMingLiU"/>
              </a:rPr>
              <a:t>的</a:t>
            </a:r>
            <a:r>
              <a:rPr dirty="0" sz="1000" spc="-20">
                <a:latin typeface="PMingLiU"/>
                <a:cs typeface="PMingLiU"/>
              </a:rPr>
              <a:t>靶</a:t>
            </a:r>
            <a:r>
              <a:rPr dirty="0" sz="1000" spc="5">
                <a:latin typeface="PMingLiU"/>
                <a:cs typeface="PMingLiU"/>
              </a:rPr>
              <a:t>向治</a:t>
            </a:r>
            <a:r>
              <a:rPr dirty="0" sz="1000" spc="-20">
                <a:latin typeface="PMingLiU"/>
                <a:cs typeface="PMingLiU"/>
              </a:rPr>
              <a:t>疗</a:t>
            </a:r>
            <a:r>
              <a:rPr dirty="0" sz="1000" spc="5">
                <a:latin typeface="PMingLiU"/>
                <a:cs typeface="PMingLiU"/>
              </a:rPr>
              <a:t>主要</a:t>
            </a:r>
            <a:r>
              <a:rPr dirty="0" sz="1000" spc="-20">
                <a:latin typeface="PMingLiU"/>
                <a:cs typeface="PMingLiU"/>
              </a:rPr>
              <a:t>包</a:t>
            </a:r>
            <a:r>
              <a:rPr dirty="0" sz="1000" spc="5">
                <a:latin typeface="PMingLiU"/>
                <a:cs typeface="PMingLiU"/>
              </a:rPr>
              <a:t>括免</a:t>
            </a:r>
            <a:r>
              <a:rPr dirty="0" sz="1000" spc="-20">
                <a:latin typeface="PMingLiU"/>
                <a:cs typeface="PMingLiU"/>
              </a:rPr>
              <a:t>疫</a:t>
            </a:r>
            <a:r>
              <a:rPr dirty="0" sz="1000" spc="5">
                <a:latin typeface="PMingLiU"/>
                <a:cs typeface="PMingLiU"/>
              </a:rPr>
              <a:t>调节剂</a:t>
            </a:r>
            <a:r>
              <a:rPr dirty="0" sz="1000" spc="-35">
                <a:latin typeface="PMingLiU"/>
                <a:cs typeface="PMingLiU"/>
              </a:rPr>
              <a:t> </a:t>
            </a:r>
            <a:r>
              <a:rPr dirty="0" sz="1000" spc="-5">
                <a:latin typeface="Arial"/>
                <a:cs typeface="Arial"/>
              </a:rPr>
              <a:t>(IMiDs)</a:t>
            </a:r>
            <a:r>
              <a:rPr dirty="0" sz="1000" spc="5">
                <a:latin typeface="PMingLiU"/>
                <a:cs typeface="PMingLiU"/>
              </a:rPr>
              <a:t>、</a:t>
            </a:r>
            <a:r>
              <a:rPr dirty="0" sz="1000" spc="-20">
                <a:latin typeface="PMingLiU"/>
                <a:cs typeface="PMingLiU"/>
              </a:rPr>
              <a:t>蛋</a:t>
            </a:r>
            <a:r>
              <a:rPr dirty="0" sz="1000" spc="5">
                <a:latin typeface="PMingLiU"/>
                <a:cs typeface="PMingLiU"/>
              </a:rPr>
              <a:t>白酶体</a:t>
            </a:r>
            <a:r>
              <a:rPr dirty="0" sz="1000" spc="-20">
                <a:latin typeface="PMingLiU"/>
                <a:cs typeface="PMingLiU"/>
              </a:rPr>
              <a:t>抑</a:t>
            </a:r>
            <a:r>
              <a:rPr dirty="0" sz="1000" spc="5">
                <a:latin typeface="PMingLiU"/>
                <a:cs typeface="PMingLiU"/>
              </a:rPr>
              <a:t>制剂</a:t>
            </a:r>
            <a:r>
              <a:rPr dirty="0" sz="1000" spc="-35">
                <a:latin typeface="PMingLiU"/>
                <a:cs typeface="PMingLiU"/>
              </a:rPr>
              <a:t> </a:t>
            </a:r>
            <a:r>
              <a:rPr dirty="0" sz="1000">
                <a:latin typeface="Arial"/>
                <a:cs typeface="Arial"/>
              </a:rPr>
              <a:t>(PI)</a:t>
            </a:r>
            <a:r>
              <a:rPr dirty="0" sz="1000" spc="-60">
                <a:latin typeface="Arial"/>
                <a:cs typeface="Arial"/>
              </a:rPr>
              <a:t> </a:t>
            </a:r>
            <a:r>
              <a:rPr dirty="0" sz="1000" spc="5">
                <a:latin typeface="PMingLiU"/>
                <a:cs typeface="PMingLiU"/>
              </a:rPr>
              <a:t>及</a:t>
            </a:r>
            <a:r>
              <a:rPr dirty="0" sz="1000" spc="-10">
                <a:latin typeface="PMingLiU"/>
                <a:cs typeface="PMingLiU"/>
              </a:rPr>
              <a:t> </a:t>
            </a:r>
            <a:r>
              <a:rPr dirty="0" sz="1000" spc="-5">
                <a:latin typeface="Arial"/>
                <a:cs typeface="Arial"/>
              </a:rPr>
              <a:t>CD38</a:t>
            </a:r>
            <a:r>
              <a:rPr dirty="0" sz="1000" spc="-65">
                <a:latin typeface="Arial"/>
                <a:cs typeface="Arial"/>
              </a:rPr>
              <a:t> </a:t>
            </a:r>
            <a:r>
              <a:rPr dirty="0" sz="1000" spc="5">
                <a:latin typeface="PMingLiU"/>
                <a:cs typeface="PMingLiU"/>
              </a:rPr>
              <a:t>单抗。其 中强生</a:t>
            </a:r>
            <a:r>
              <a:rPr dirty="0" sz="1000" spc="-20">
                <a:latin typeface="PMingLiU"/>
                <a:cs typeface="PMingLiU"/>
              </a:rPr>
              <a:t>的</a:t>
            </a:r>
            <a:r>
              <a:rPr dirty="0" sz="1000" spc="5">
                <a:latin typeface="PMingLiU"/>
                <a:cs typeface="PMingLiU"/>
              </a:rPr>
              <a:t>达雷</a:t>
            </a:r>
            <a:r>
              <a:rPr dirty="0" sz="1000" spc="-20">
                <a:latin typeface="PMingLiU"/>
                <a:cs typeface="PMingLiU"/>
              </a:rPr>
              <a:t>妥</a:t>
            </a:r>
            <a:r>
              <a:rPr dirty="0" sz="1000" spc="5">
                <a:latin typeface="PMingLiU"/>
                <a:cs typeface="PMingLiU"/>
              </a:rPr>
              <a:t>尤单抗</a:t>
            </a:r>
            <a:r>
              <a:rPr dirty="0" sz="1000" spc="15">
                <a:latin typeface="PMingLiU"/>
                <a:cs typeface="PMingLiU"/>
              </a:rPr>
              <a:t> </a:t>
            </a:r>
            <a:r>
              <a:rPr dirty="0" sz="1000" spc="-5">
                <a:latin typeface="Arial"/>
                <a:cs typeface="Arial"/>
              </a:rPr>
              <a:t>(CD38) </a:t>
            </a:r>
            <a:r>
              <a:rPr dirty="0" sz="1000" spc="5">
                <a:latin typeface="PMingLiU"/>
                <a:cs typeface="PMingLiU"/>
              </a:rPr>
              <a:t>的获</a:t>
            </a:r>
            <a:r>
              <a:rPr dirty="0" sz="1000" spc="-20">
                <a:latin typeface="PMingLiU"/>
                <a:cs typeface="PMingLiU"/>
              </a:rPr>
              <a:t>批</a:t>
            </a:r>
            <a:r>
              <a:rPr dirty="0" sz="1000" spc="5">
                <a:latin typeface="PMingLiU"/>
                <a:cs typeface="PMingLiU"/>
              </a:rPr>
              <a:t>适应</a:t>
            </a:r>
            <a:r>
              <a:rPr dirty="0" sz="1000" spc="-20">
                <a:latin typeface="PMingLiU"/>
                <a:cs typeface="PMingLiU"/>
              </a:rPr>
              <a:t>症</a:t>
            </a:r>
            <a:r>
              <a:rPr dirty="0" sz="1000" spc="5">
                <a:latin typeface="PMingLiU"/>
                <a:cs typeface="PMingLiU"/>
              </a:rPr>
              <a:t>已经</a:t>
            </a:r>
            <a:r>
              <a:rPr dirty="0" sz="1000" spc="-20">
                <a:latin typeface="PMingLiU"/>
                <a:cs typeface="PMingLiU"/>
              </a:rPr>
              <a:t>涵盖</a:t>
            </a:r>
            <a:r>
              <a:rPr dirty="0" sz="1000" spc="5">
                <a:latin typeface="PMingLiU"/>
                <a:cs typeface="PMingLiU"/>
              </a:rPr>
              <a:t>全</a:t>
            </a:r>
            <a:r>
              <a:rPr dirty="0" sz="1000" spc="250">
                <a:latin typeface="PMingLiU"/>
                <a:cs typeface="PMingLiU"/>
              </a:rPr>
              <a:t>线</a:t>
            </a:r>
            <a:r>
              <a:rPr dirty="0" sz="1000" spc="-5">
                <a:latin typeface="Arial"/>
                <a:cs typeface="Arial"/>
              </a:rPr>
              <a:t>MM</a:t>
            </a:r>
            <a:r>
              <a:rPr dirty="0" sz="1000" spc="-5">
                <a:latin typeface="PMingLiU"/>
                <a:cs typeface="PMingLiU"/>
              </a:rPr>
              <a:t>，</a:t>
            </a:r>
            <a:r>
              <a:rPr dirty="0" sz="1000" spc="5">
                <a:latin typeface="PMingLiU"/>
                <a:cs typeface="PMingLiU"/>
              </a:rPr>
              <a:t>然而</a:t>
            </a:r>
            <a:r>
              <a:rPr dirty="0" sz="1000" spc="-20">
                <a:latin typeface="PMingLiU"/>
                <a:cs typeface="PMingLiU"/>
              </a:rPr>
              <a:t>达</a:t>
            </a:r>
            <a:r>
              <a:rPr dirty="0" sz="1000" spc="5">
                <a:latin typeface="PMingLiU"/>
                <a:cs typeface="PMingLiU"/>
              </a:rPr>
              <a:t>雷妥</a:t>
            </a:r>
            <a:r>
              <a:rPr dirty="0" sz="1000" spc="-20">
                <a:latin typeface="PMingLiU"/>
                <a:cs typeface="PMingLiU"/>
              </a:rPr>
              <a:t>尤</a:t>
            </a:r>
            <a:r>
              <a:rPr dirty="0" sz="1000" spc="5">
                <a:latin typeface="PMingLiU"/>
                <a:cs typeface="PMingLiU"/>
              </a:rPr>
              <a:t>单抗</a:t>
            </a:r>
            <a:r>
              <a:rPr dirty="0" sz="1000" spc="-20">
                <a:latin typeface="PMingLiU"/>
                <a:cs typeface="PMingLiU"/>
              </a:rPr>
              <a:t>用</a:t>
            </a:r>
            <a:r>
              <a:rPr dirty="0" sz="1000" spc="5">
                <a:latin typeface="PMingLiU"/>
                <a:cs typeface="PMingLiU"/>
              </a:rPr>
              <a:t>于后 线</a:t>
            </a:r>
            <a:r>
              <a:rPr dirty="0" sz="1000" spc="245">
                <a:latin typeface="PMingLiU"/>
                <a:cs typeface="PMingLiU"/>
              </a:rPr>
              <a:t> </a:t>
            </a:r>
            <a:r>
              <a:rPr dirty="0" sz="1000" spc="5">
                <a:latin typeface="Arial"/>
                <a:cs typeface="Arial"/>
              </a:rPr>
              <a:t>MM</a:t>
            </a:r>
            <a:r>
              <a:rPr dirty="0" sz="1000" spc="160">
                <a:latin typeface="Arial"/>
                <a:cs typeface="Arial"/>
              </a:rPr>
              <a:t> </a:t>
            </a:r>
            <a:r>
              <a:rPr dirty="0" sz="1000" spc="5">
                <a:latin typeface="PMingLiU"/>
                <a:cs typeface="PMingLiU"/>
              </a:rPr>
              <a:t>治疗</a:t>
            </a:r>
            <a:r>
              <a:rPr dirty="0" sz="1000" spc="-20">
                <a:latin typeface="PMingLiU"/>
                <a:cs typeface="PMingLiU"/>
              </a:rPr>
              <a:t>的</a:t>
            </a:r>
            <a:r>
              <a:rPr dirty="0" sz="1000" spc="5">
                <a:latin typeface="PMingLiU"/>
                <a:cs typeface="PMingLiU"/>
              </a:rPr>
              <a:t>效果有</a:t>
            </a:r>
            <a:r>
              <a:rPr dirty="0" sz="1000" spc="-20">
                <a:latin typeface="PMingLiU"/>
                <a:cs typeface="PMingLiU"/>
              </a:rPr>
              <a:t>限</a:t>
            </a:r>
            <a:r>
              <a:rPr dirty="0" sz="1000" spc="5">
                <a:latin typeface="PMingLiU"/>
                <a:cs typeface="PMingLiU"/>
              </a:rPr>
              <a:t>。根据</a:t>
            </a:r>
            <a:r>
              <a:rPr dirty="0" sz="1000" spc="-20">
                <a:latin typeface="PMingLiU"/>
                <a:cs typeface="PMingLiU"/>
              </a:rPr>
              <a:t>弗</a:t>
            </a:r>
            <a:r>
              <a:rPr dirty="0" sz="1000" spc="5">
                <a:latin typeface="PMingLiU"/>
                <a:cs typeface="PMingLiU"/>
              </a:rPr>
              <a:t>若斯特</a:t>
            </a:r>
            <a:r>
              <a:rPr dirty="0" sz="1000" spc="-20">
                <a:latin typeface="PMingLiU"/>
                <a:cs typeface="PMingLiU"/>
              </a:rPr>
              <a:t>沙</a:t>
            </a:r>
            <a:r>
              <a:rPr dirty="0" sz="1000" spc="5">
                <a:latin typeface="PMingLiU"/>
                <a:cs typeface="PMingLiU"/>
              </a:rPr>
              <a:t>利文数</a:t>
            </a:r>
            <a:r>
              <a:rPr dirty="0" sz="1000" spc="-20">
                <a:latin typeface="PMingLiU"/>
                <a:cs typeface="PMingLiU"/>
              </a:rPr>
              <a:t>据，</a:t>
            </a:r>
            <a:r>
              <a:rPr dirty="0" sz="1000" spc="5">
                <a:latin typeface="PMingLiU"/>
                <a:cs typeface="PMingLiU"/>
              </a:rPr>
              <a:t>达雷妥尤单</a:t>
            </a:r>
            <a:r>
              <a:rPr dirty="0" sz="1000" spc="-20">
                <a:latin typeface="PMingLiU"/>
                <a:cs typeface="PMingLiU"/>
              </a:rPr>
              <a:t>抗</a:t>
            </a:r>
            <a:r>
              <a:rPr dirty="0" sz="1000" spc="5">
                <a:latin typeface="PMingLiU"/>
                <a:cs typeface="PMingLiU"/>
              </a:rPr>
              <a:t>用于四</a:t>
            </a:r>
            <a:r>
              <a:rPr dirty="0" sz="1000" spc="-20">
                <a:latin typeface="PMingLiU"/>
                <a:cs typeface="PMingLiU"/>
              </a:rPr>
              <a:t>线</a:t>
            </a:r>
            <a:r>
              <a:rPr dirty="0" sz="1000" spc="5">
                <a:latin typeface="PMingLiU"/>
                <a:cs typeface="PMingLiU"/>
              </a:rPr>
              <a:t>或末线</a:t>
            </a:r>
            <a:r>
              <a:rPr dirty="0" sz="1000" spc="-20">
                <a:latin typeface="PMingLiU"/>
                <a:cs typeface="PMingLiU"/>
              </a:rPr>
              <a:t>治</a:t>
            </a:r>
            <a:r>
              <a:rPr dirty="0" sz="1000" spc="5">
                <a:latin typeface="PMingLiU"/>
                <a:cs typeface="PMingLiU"/>
              </a:rPr>
              <a:t>疗的 </a:t>
            </a:r>
            <a:r>
              <a:rPr dirty="0" sz="1000" spc="5">
                <a:latin typeface="Arial"/>
                <a:cs typeface="Arial"/>
              </a:rPr>
              <a:t>mPFS</a:t>
            </a:r>
            <a:r>
              <a:rPr dirty="0" sz="1000" spc="-65">
                <a:latin typeface="Arial"/>
                <a:cs typeface="Arial"/>
              </a:rPr>
              <a:t> </a:t>
            </a:r>
            <a:r>
              <a:rPr dirty="0" sz="1000" spc="5">
                <a:latin typeface="PMingLiU"/>
                <a:cs typeface="PMingLiU"/>
              </a:rPr>
              <a:t>为</a:t>
            </a:r>
            <a:r>
              <a:rPr dirty="0" sz="1000" spc="-20">
                <a:latin typeface="PMingLiU"/>
                <a:cs typeface="PMingLiU"/>
              </a:rPr>
              <a:t> </a:t>
            </a:r>
            <a:r>
              <a:rPr dirty="0" sz="1000">
                <a:latin typeface="Arial"/>
                <a:cs typeface="Arial"/>
              </a:rPr>
              <a:t>3.7</a:t>
            </a:r>
            <a:r>
              <a:rPr dirty="0" sz="1000" spc="-70">
                <a:latin typeface="Arial"/>
                <a:cs typeface="Arial"/>
              </a:rPr>
              <a:t> </a:t>
            </a:r>
            <a:r>
              <a:rPr dirty="0" sz="1000" spc="-20">
                <a:latin typeface="PMingLiU"/>
                <a:cs typeface="PMingLiU"/>
              </a:rPr>
              <a:t>个</a:t>
            </a:r>
            <a:r>
              <a:rPr dirty="0" sz="1000" spc="5">
                <a:latin typeface="PMingLiU"/>
                <a:cs typeface="PMingLiU"/>
              </a:rPr>
              <a:t>月，</a:t>
            </a:r>
            <a:r>
              <a:rPr dirty="0" sz="1000" spc="-20">
                <a:latin typeface="PMingLiU"/>
                <a:cs typeface="PMingLiU"/>
              </a:rPr>
              <a:t>联</a:t>
            </a:r>
            <a:r>
              <a:rPr dirty="0" sz="1000" spc="5">
                <a:latin typeface="PMingLiU"/>
                <a:cs typeface="PMingLiU"/>
              </a:rPr>
              <a:t>合泊</a:t>
            </a:r>
            <a:r>
              <a:rPr dirty="0" sz="1000" spc="-20">
                <a:latin typeface="PMingLiU"/>
                <a:cs typeface="PMingLiU"/>
              </a:rPr>
              <a:t>马</a:t>
            </a:r>
            <a:r>
              <a:rPr dirty="0" sz="1000" spc="5">
                <a:latin typeface="PMingLiU"/>
                <a:cs typeface="PMingLiU"/>
              </a:rPr>
              <a:t>度胺</a:t>
            </a:r>
            <a:r>
              <a:rPr dirty="0" sz="1000" spc="-20">
                <a:latin typeface="PMingLiU"/>
                <a:cs typeface="PMingLiU"/>
              </a:rPr>
              <a:t>及</a:t>
            </a:r>
            <a:r>
              <a:rPr dirty="0" sz="1000" spc="5">
                <a:latin typeface="PMingLiU"/>
                <a:cs typeface="PMingLiU"/>
              </a:rPr>
              <a:t>地塞</a:t>
            </a:r>
            <a:r>
              <a:rPr dirty="0" sz="1000" spc="-20">
                <a:latin typeface="PMingLiU"/>
                <a:cs typeface="PMingLiU"/>
              </a:rPr>
              <a:t>米</a:t>
            </a:r>
            <a:r>
              <a:rPr dirty="0" sz="1000" spc="5">
                <a:latin typeface="PMingLiU"/>
                <a:cs typeface="PMingLiU"/>
              </a:rPr>
              <a:t>松用</a:t>
            </a:r>
            <a:r>
              <a:rPr dirty="0" sz="1000" spc="-20">
                <a:latin typeface="PMingLiU"/>
                <a:cs typeface="PMingLiU"/>
              </a:rPr>
              <a:t>于</a:t>
            </a:r>
            <a:r>
              <a:rPr dirty="0" sz="1000" spc="5">
                <a:latin typeface="PMingLiU"/>
                <a:cs typeface="PMingLiU"/>
              </a:rPr>
              <a:t>三</a:t>
            </a:r>
            <a:r>
              <a:rPr dirty="0" sz="1000" spc="-20">
                <a:latin typeface="PMingLiU"/>
                <a:cs typeface="PMingLiU"/>
              </a:rPr>
              <a:t>线</a:t>
            </a:r>
            <a:r>
              <a:rPr dirty="0" sz="1000" spc="5">
                <a:latin typeface="PMingLiU"/>
                <a:cs typeface="PMingLiU"/>
              </a:rPr>
              <a:t>或</a:t>
            </a:r>
            <a:r>
              <a:rPr dirty="0" sz="1000" spc="10">
                <a:latin typeface="PMingLiU"/>
                <a:cs typeface="PMingLiU"/>
              </a:rPr>
              <a:t>末</a:t>
            </a:r>
            <a:r>
              <a:rPr dirty="0" sz="1000" spc="5">
                <a:latin typeface="PMingLiU"/>
                <a:cs typeface="PMingLiU"/>
              </a:rPr>
              <a:t>线</a:t>
            </a:r>
            <a:r>
              <a:rPr dirty="0" sz="1000" spc="-20">
                <a:latin typeface="PMingLiU"/>
                <a:cs typeface="PMingLiU"/>
              </a:rPr>
              <a:t>治</a:t>
            </a:r>
            <a:r>
              <a:rPr dirty="0" sz="1000" spc="5">
                <a:latin typeface="PMingLiU"/>
                <a:cs typeface="PMingLiU"/>
              </a:rPr>
              <a:t>疗</a:t>
            </a:r>
            <a:r>
              <a:rPr dirty="0" sz="1000" spc="220">
                <a:latin typeface="PMingLiU"/>
                <a:cs typeface="PMingLiU"/>
              </a:rPr>
              <a:t>的</a:t>
            </a:r>
            <a:r>
              <a:rPr dirty="0" sz="1000" spc="5">
                <a:latin typeface="Arial"/>
                <a:cs typeface="Arial"/>
              </a:rPr>
              <a:t>mPFS</a:t>
            </a:r>
            <a:r>
              <a:rPr dirty="0" sz="1000" spc="-65">
                <a:latin typeface="Arial"/>
                <a:cs typeface="Arial"/>
              </a:rPr>
              <a:t> </a:t>
            </a:r>
            <a:r>
              <a:rPr dirty="0" sz="1000" spc="5">
                <a:latin typeface="PMingLiU"/>
                <a:cs typeface="PMingLiU"/>
              </a:rPr>
              <a:t>为</a:t>
            </a:r>
            <a:r>
              <a:rPr dirty="0" sz="1000" spc="-20">
                <a:latin typeface="PMingLiU"/>
                <a:cs typeface="PMingLiU"/>
              </a:rPr>
              <a:t> </a:t>
            </a:r>
            <a:r>
              <a:rPr dirty="0" sz="1000">
                <a:latin typeface="Arial"/>
                <a:cs typeface="Arial"/>
              </a:rPr>
              <a:t>8.8</a:t>
            </a:r>
            <a:r>
              <a:rPr dirty="0" sz="1000" spc="-65">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a:t>
            </a:r>
            <a:endParaRPr sz="1000">
              <a:latin typeface="PMingLiU"/>
              <a:cs typeface="PMingLiU"/>
            </a:endParaRPr>
          </a:p>
        </p:txBody>
      </p:sp>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sp>
        <p:nvSpPr>
          <p:cNvPr id="3" name="object 3"/>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pic>
        <p:nvPicPr>
          <p:cNvPr id="4" name="object 4"/>
          <p:cNvPicPr/>
          <p:nvPr/>
        </p:nvPicPr>
        <p:blipFill>
          <a:blip r:embed="rId2" cstate="print"/>
          <a:stretch>
            <a:fillRect/>
          </a:stretch>
        </p:blipFill>
        <p:spPr>
          <a:xfrm>
            <a:off x="6157524" y="432815"/>
            <a:ext cx="1059010" cy="420624"/>
          </a:xfrm>
          <a:prstGeom prst="rect">
            <a:avLst/>
          </a:prstGeom>
        </p:spPr>
      </p:pic>
      <p:sp>
        <p:nvSpPr>
          <p:cNvPr id="5" name="object 5"/>
          <p:cNvSpPr/>
          <p:nvPr/>
        </p:nvSpPr>
        <p:spPr>
          <a:xfrm>
            <a:off x="591616" y="1249933"/>
            <a:ext cx="3046730" cy="18415"/>
          </a:xfrm>
          <a:custGeom>
            <a:avLst/>
            <a:gdLst/>
            <a:ahLst/>
            <a:cxnLst/>
            <a:rect l="l" t="t" r="r" b="b"/>
            <a:pathLst>
              <a:path w="3046729" h="18415">
                <a:moveTo>
                  <a:pt x="3046222" y="0"/>
                </a:moveTo>
                <a:lnTo>
                  <a:pt x="0" y="0"/>
                </a:lnTo>
                <a:lnTo>
                  <a:pt x="0" y="18288"/>
                </a:lnTo>
                <a:lnTo>
                  <a:pt x="3046222" y="18288"/>
                </a:lnTo>
                <a:lnTo>
                  <a:pt x="3046222" y="0"/>
                </a:lnTo>
                <a:close/>
              </a:path>
            </a:pathLst>
          </a:custGeom>
          <a:solidFill>
            <a:srgbClr val="000000"/>
          </a:solidFill>
        </p:spPr>
        <p:txBody>
          <a:bodyPr wrap="square" lIns="0" tIns="0" rIns="0" bIns="0" rtlCol="0"/>
          <a:lstStyle/>
          <a:p/>
        </p:txBody>
      </p:sp>
      <p:sp>
        <p:nvSpPr>
          <p:cNvPr id="6" name="object 6"/>
          <p:cNvSpPr/>
          <p:nvPr/>
        </p:nvSpPr>
        <p:spPr>
          <a:xfrm>
            <a:off x="591616" y="3671061"/>
            <a:ext cx="3147060" cy="18415"/>
          </a:xfrm>
          <a:custGeom>
            <a:avLst/>
            <a:gdLst/>
            <a:ahLst/>
            <a:cxnLst/>
            <a:rect l="l" t="t" r="r" b="b"/>
            <a:pathLst>
              <a:path w="3147060" h="18414">
                <a:moveTo>
                  <a:pt x="3146806" y="0"/>
                </a:moveTo>
                <a:lnTo>
                  <a:pt x="0" y="0"/>
                </a:lnTo>
                <a:lnTo>
                  <a:pt x="0" y="18288"/>
                </a:lnTo>
                <a:lnTo>
                  <a:pt x="3146806" y="18288"/>
                </a:lnTo>
                <a:lnTo>
                  <a:pt x="3146806" y="0"/>
                </a:lnTo>
                <a:close/>
              </a:path>
            </a:pathLst>
          </a:custGeom>
          <a:solidFill>
            <a:srgbClr val="000000"/>
          </a:solidFill>
        </p:spPr>
        <p:txBody>
          <a:bodyPr wrap="square" lIns="0" tIns="0" rIns="0" bIns="0" rtlCol="0"/>
          <a:lstStyle/>
          <a:p/>
        </p:txBody>
      </p:sp>
      <p:sp>
        <p:nvSpPr>
          <p:cNvPr id="7" name="object 7"/>
          <p:cNvSpPr/>
          <p:nvPr/>
        </p:nvSpPr>
        <p:spPr>
          <a:xfrm>
            <a:off x="3838955" y="1249933"/>
            <a:ext cx="3180715" cy="18415"/>
          </a:xfrm>
          <a:custGeom>
            <a:avLst/>
            <a:gdLst/>
            <a:ahLst/>
            <a:cxnLst/>
            <a:rect l="l" t="t" r="r" b="b"/>
            <a:pathLst>
              <a:path w="3180715" h="18415">
                <a:moveTo>
                  <a:pt x="3180588" y="0"/>
                </a:moveTo>
                <a:lnTo>
                  <a:pt x="0" y="0"/>
                </a:lnTo>
                <a:lnTo>
                  <a:pt x="0" y="18288"/>
                </a:lnTo>
                <a:lnTo>
                  <a:pt x="3180588" y="18288"/>
                </a:lnTo>
                <a:lnTo>
                  <a:pt x="3180588" y="0"/>
                </a:lnTo>
                <a:close/>
              </a:path>
            </a:pathLst>
          </a:custGeom>
          <a:solidFill>
            <a:srgbClr val="000000"/>
          </a:solidFill>
        </p:spPr>
        <p:txBody>
          <a:bodyPr wrap="square" lIns="0" tIns="0" rIns="0" bIns="0" rtlCol="0"/>
          <a:lstStyle/>
          <a:p/>
        </p:txBody>
      </p:sp>
      <p:graphicFrame>
        <p:nvGraphicFramePr>
          <p:cNvPr id="8" name="object 8"/>
          <p:cNvGraphicFramePr>
            <a:graphicFrameLocks noGrp="1"/>
          </p:cNvGraphicFramePr>
          <p:nvPr/>
        </p:nvGraphicFramePr>
        <p:xfrm>
          <a:off x="530656" y="853693"/>
          <a:ext cx="6708775" cy="2989580"/>
        </p:xfrm>
        <a:graphic>
          <a:graphicData uri="http://schemas.openxmlformats.org/drawingml/2006/table">
            <a:tbl>
              <a:tblPr firstRow="1" bandRow="1">
                <a:tableStyleId>{2D5ABB26-0587-4C30-8999-92F81FD0307C}</a:tableStyleId>
              </a:tblPr>
              <a:tblGrid>
                <a:gridCol w="3256279"/>
                <a:gridCol w="3451860"/>
              </a:tblGrid>
              <a:tr h="2975543">
                <a:tc>
                  <a:txBody>
                    <a:bodyPr/>
                    <a:lstStyle/>
                    <a:p>
                      <a:pPr>
                        <a:lnSpc>
                          <a:spcPct val="100000"/>
                        </a:lnSpc>
                        <a:spcBef>
                          <a:spcPts val="45"/>
                        </a:spcBef>
                      </a:pPr>
                      <a:endParaRPr sz="1250">
                        <a:latin typeface="Times New Roman"/>
                        <a:cs typeface="Times New Roman"/>
                      </a:endParaRPr>
                    </a:p>
                    <a:p>
                      <a:pPr marL="78740">
                        <a:lnSpc>
                          <a:spcPct val="100000"/>
                        </a:lnSpc>
                      </a:pPr>
                      <a:r>
                        <a:rPr dirty="0" sz="1000" spc="5" b="1">
                          <a:latin typeface="Microsoft JhengHei UI"/>
                          <a:cs typeface="Microsoft JhengHei UI"/>
                        </a:rPr>
                        <a:t>图 </a:t>
                      </a:r>
                      <a:r>
                        <a:rPr dirty="0" sz="1000" spc="-5" b="1">
                          <a:latin typeface="Arial"/>
                          <a:cs typeface="Arial"/>
                        </a:rPr>
                        <a:t>31:</a:t>
                      </a:r>
                      <a:r>
                        <a:rPr dirty="0" sz="1000" spc="5" b="1">
                          <a:latin typeface="Arial"/>
                          <a:cs typeface="Arial"/>
                        </a:rPr>
                        <a:t> </a:t>
                      </a:r>
                      <a:r>
                        <a:rPr dirty="0" sz="1000" spc="-10" b="1">
                          <a:latin typeface="Arial"/>
                          <a:cs typeface="Arial"/>
                        </a:rPr>
                        <a:t>MM</a:t>
                      </a:r>
                      <a:r>
                        <a:rPr dirty="0" sz="1000" spc="-60" b="1">
                          <a:latin typeface="Arial"/>
                          <a:cs typeface="Arial"/>
                        </a:rPr>
                        <a:t> </a:t>
                      </a:r>
                      <a:r>
                        <a:rPr dirty="0" sz="1000" spc="5" b="1">
                          <a:latin typeface="Microsoft JhengHei UI"/>
                          <a:cs typeface="Microsoft JhengHei UI"/>
                        </a:rPr>
                        <a:t>治疗线数</a:t>
                      </a:r>
                      <a:r>
                        <a:rPr dirty="0" sz="1000" spc="-20" b="1">
                          <a:latin typeface="Microsoft JhengHei UI"/>
                          <a:cs typeface="Microsoft JhengHei UI"/>
                        </a:rPr>
                        <a:t>及</a:t>
                      </a:r>
                      <a:r>
                        <a:rPr dirty="0" sz="1000" spc="5" b="1">
                          <a:latin typeface="Microsoft JhengHei UI"/>
                          <a:cs typeface="Microsoft JhengHei UI"/>
                        </a:rPr>
                        <a:t>对应</a:t>
                      </a:r>
                      <a:r>
                        <a:rPr dirty="0" sz="1000" spc="15" b="1">
                          <a:latin typeface="Microsoft JhengHei UI"/>
                          <a:cs typeface="Microsoft JhengHei UI"/>
                        </a:rPr>
                        <a:t> </a:t>
                      </a:r>
                      <a:r>
                        <a:rPr dirty="0" sz="1000" spc="-5" b="1">
                          <a:latin typeface="Arial"/>
                          <a:cs typeface="Arial"/>
                        </a:rPr>
                        <a:t>mPFS</a:t>
                      </a:r>
                      <a:endParaRPr sz="1000">
                        <a:latin typeface="Arial"/>
                        <a:cs typeface="Arial"/>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15"/>
                        </a:spcBef>
                      </a:pPr>
                      <a:endParaRPr sz="1450">
                        <a:latin typeface="Times New Roman"/>
                        <a:cs typeface="Times New Roman"/>
                      </a:endParaRPr>
                    </a:p>
                    <a:p>
                      <a:pPr marL="78740">
                        <a:lnSpc>
                          <a:spcPct val="100000"/>
                        </a:lnSpc>
                        <a:spcBef>
                          <a:spcPts val="5"/>
                        </a:spcBef>
                      </a:pPr>
                      <a:r>
                        <a:rPr dirty="0" sz="800" spc="-10">
                          <a:latin typeface="PMingLiU"/>
                          <a:cs typeface="PMingLiU"/>
                        </a:rPr>
                        <a:t>资料来</a:t>
                      </a:r>
                      <a:r>
                        <a:rPr dirty="0" sz="800" spc="10">
                          <a:latin typeface="PMingLiU"/>
                          <a:cs typeface="PMingLiU"/>
                        </a:rPr>
                        <a:t>源</a:t>
                      </a:r>
                      <a:r>
                        <a:rPr dirty="0" sz="800" spc="-5">
                          <a:latin typeface="PMingLiU"/>
                          <a:cs typeface="PMingLiU"/>
                        </a:rPr>
                        <a:t>：</a:t>
                      </a:r>
                      <a:r>
                        <a:rPr dirty="0" sz="800" spc="-5">
                          <a:latin typeface="Arial"/>
                          <a:cs typeface="Arial"/>
                        </a:rPr>
                        <a:t>Jagannath</a:t>
                      </a:r>
                      <a:r>
                        <a:rPr dirty="0" sz="800" spc="5">
                          <a:latin typeface="Arial"/>
                          <a:cs typeface="Arial"/>
                        </a:rPr>
                        <a:t> </a:t>
                      </a:r>
                      <a:r>
                        <a:rPr dirty="0" sz="800" spc="-10">
                          <a:latin typeface="Arial"/>
                          <a:cs typeface="Arial"/>
                        </a:rPr>
                        <a:t>S</a:t>
                      </a:r>
                      <a:r>
                        <a:rPr dirty="0" sz="800" spc="15">
                          <a:latin typeface="Arial"/>
                          <a:cs typeface="Arial"/>
                        </a:rPr>
                        <a:t> </a:t>
                      </a:r>
                      <a:r>
                        <a:rPr dirty="0" sz="800" spc="-10">
                          <a:latin typeface="Arial"/>
                          <a:cs typeface="Arial"/>
                        </a:rPr>
                        <a:t>et</a:t>
                      </a:r>
                      <a:r>
                        <a:rPr dirty="0" sz="800" spc="10">
                          <a:latin typeface="Arial"/>
                          <a:cs typeface="Arial"/>
                        </a:rPr>
                        <a:t> </a:t>
                      </a:r>
                      <a:r>
                        <a:rPr dirty="0" sz="800" spc="-10">
                          <a:latin typeface="Arial"/>
                          <a:cs typeface="Arial"/>
                        </a:rPr>
                        <a:t>al. </a:t>
                      </a:r>
                      <a:r>
                        <a:rPr dirty="0" sz="800" spc="-5">
                          <a:latin typeface="Arial"/>
                          <a:cs typeface="Arial"/>
                        </a:rPr>
                        <a:t>Exp</a:t>
                      </a:r>
                      <a:r>
                        <a:rPr dirty="0" sz="800" spc="5">
                          <a:latin typeface="Arial"/>
                          <a:cs typeface="Arial"/>
                        </a:rPr>
                        <a:t> </a:t>
                      </a:r>
                      <a:r>
                        <a:rPr dirty="0" sz="800">
                          <a:latin typeface="Arial"/>
                          <a:cs typeface="Arial"/>
                        </a:rPr>
                        <a:t>Rev</a:t>
                      </a:r>
                      <a:r>
                        <a:rPr dirty="0" sz="800" spc="-20">
                          <a:latin typeface="Arial"/>
                          <a:cs typeface="Arial"/>
                        </a:rPr>
                        <a:t> </a:t>
                      </a:r>
                      <a:r>
                        <a:rPr dirty="0" sz="800" spc="-5">
                          <a:latin typeface="Arial"/>
                          <a:cs typeface="Arial"/>
                        </a:rPr>
                        <a:t>Hematol</a:t>
                      </a:r>
                      <a:r>
                        <a:rPr dirty="0" sz="800" spc="5">
                          <a:latin typeface="Arial"/>
                          <a:cs typeface="Arial"/>
                        </a:rPr>
                        <a:t> </a:t>
                      </a:r>
                      <a:r>
                        <a:rPr dirty="0" sz="800" spc="-5">
                          <a:latin typeface="Arial"/>
                          <a:cs typeface="Arial"/>
                        </a:rPr>
                        <a:t>2016</a:t>
                      </a:r>
                      <a:r>
                        <a:rPr dirty="0" sz="800" spc="-5">
                          <a:latin typeface="PMingLiU"/>
                          <a:cs typeface="PMingLiU"/>
                        </a:rPr>
                        <a:t>，</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a:txBody>
                  <a:tcPr marL="0" marR="0" marB="0" marT="5715">
                    <a:lnT w="28575">
                      <a:solidFill>
                        <a:srgbClr val="938953"/>
                      </a:solidFill>
                      <a:prstDash val="solid"/>
                    </a:lnT>
                  </a:tcPr>
                </a:tc>
                <a:tc>
                  <a:txBody>
                    <a:bodyPr/>
                    <a:lstStyle/>
                    <a:p>
                      <a:pPr>
                        <a:lnSpc>
                          <a:spcPct val="100000"/>
                        </a:lnSpc>
                        <a:spcBef>
                          <a:spcPts val="45"/>
                        </a:spcBef>
                      </a:pPr>
                      <a:endParaRPr sz="1250">
                        <a:latin typeface="Times New Roman"/>
                        <a:cs typeface="Times New Roman"/>
                      </a:endParaRPr>
                    </a:p>
                    <a:p>
                      <a:pPr marL="69850">
                        <a:lnSpc>
                          <a:spcPct val="100000"/>
                        </a:lnSpc>
                      </a:pPr>
                      <a:r>
                        <a:rPr dirty="0" sz="1000" spc="5" b="1">
                          <a:latin typeface="Microsoft JhengHei UI"/>
                          <a:cs typeface="Microsoft JhengHei UI"/>
                        </a:rPr>
                        <a:t>图 </a:t>
                      </a:r>
                      <a:r>
                        <a:rPr dirty="0" sz="1000" spc="-5" b="1">
                          <a:latin typeface="Arial"/>
                          <a:cs typeface="Arial"/>
                        </a:rPr>
                        <a:t>32:</a:t>
                      </a:r>
                      <a:r>
                        <a:rPr dirty="0" sz="1000" spc="5" b="1">
                          <a:latin typeface="Arial"/>
                          <a:cs typeface="Arial"/>
                        </a:rPr>
                        <a:t> </a:t>
                      </a:r>
                      <a:r>
                        <a:rPr dirty="0" sz="1000" spc="-10" b="1">
                          <a:latin typeface="Arial"/>
                          <a:cs typeface="Arial"/>
                        </a:rPr>
                        <a:t>MM</a:t>
                      </a:r>
                      <a:r>
                        <a:rPr dirty="0" sz="1000" spc="-70" b="1">
                          <a:latin typeface="Arial"/>
                          <a:cs typeface="Arial"/>
                        </a:rPr>
                        <a:t> </a:t>
                      </a:r>
                      <a:r>
                        <a:rPr dirty="0" sz="1000" spc="5" b="1">
                          <a:latin typeface="Microsoft JhengHei UI"/>
                          <a:cs typeface="Microsoft JhengHei UI"/>
                        </a:rPr>
                        <a:t>患者死亡</a:t>
                      </a:r>
                      <a:r>
                        <a:rPr dirty="0" sz="1000" spc="-20" b="1">
                          <a:latin typeface="Microsoft JhengHei UI"/>
                          <a:cs typeface="Microsoft JhengHei UI"/>
                        </a:rPr>
                        <a:t>时</a:t>
                      </a:r>
                      <a:r>
                        <a:rPr dirty="0" sz="1000" spc="5" b="1">
                          <a:latin typeface="Microsoft JhengHei UI"/>
                          <a:cs typeface="Microsoft JhengHei UI"/>
                        </a:rPr>
                        <a:t>经历治</a:t>
                      </a:r>
                      <a:r>
                        <a:rPr dirty="0" sz="1000" spc="-20" b="1">
                          <a:latin typeface="Microsoft JhengHei UI"/>
                          <a:cs typeface="Microsoft JhengHei UI"/>
                        </a:rPr>
                        <a:t>疗</a:t>
                      </a:r>
                      <a:r>
                        <a:rPr dirty="0" sz="1000" spc="5" b="1">
                          <a:latin typeface="Microsoft JhengHei UI"/>
                          <a:cs typeface="Microsoft JhengHei UI"/>
                        </a:rPr>
                        <a:t>线数</a:t>
                      </a:r>
                      <a:r>
                        <a:rPr dirty="0" sz="1000" spc="-20" b="1">
                          <a:latin typeface="Microsoft JhengHei UI"/>
                          <a:cs typeface="Microsoft JhengHei UI"/>
                        </a:rPr>
                        <a:t>与</a:t>
                      </a:r>
                      <a:r>
                        <a:rPr dirty="0" sz="1000" spc="5" b="1">
                          <a:latin typeface="Microsoft JhengHei UI"/>
                          <a:cs typeface="Microsoft JhengHei UI"/>
                        </a:rPr>
                        <a:t>确诊年</a:t>
                      </a:r>
                      <a:r>
                        <a:rPr dirty="0" sz="1000" spc="-20" b="1">
                          <a:latin typeface="Microsoft JhengHei UI"/>
                          <a:cs typeface="Microsoft JhengHei UI"/>
                        </a:rPr>
                        <a:t>龄</a:t>
                      </a:r>
                      <a:r>
                        <a:rPr dirty="0" sz="1000" spc="5" b="1">
                          <a:latin typeface="Microsoft JhengHei UI"/>
                          <a:cs typeface="Microsoft JhengHei UI"/>
                        </a:rPr>
                        <a:t>的关系</a:t>
                      </a:r>
                      <a:endParaRPr sz="1000">
                        <a:latin typeface="Microsoft JhengHei UI"/>
                        <a:cs typeface="Microsoft JhengHei UI"/>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30"/>
                        </a:spcBef>
                      </a:pPr>
                      <a:endParaRPr sz="1500">
                        <a:latin typeface="Times New Roman"/>
                        <a:cs typeface="Times New Roman"/>
                      </a:endParaRPr>
                    </a:p>
                    <a:p>
                      <a:pPr marL="69850">
                        <a:lnSpc>
                          <a:spcPts val="950"/>
                        </a:lnSpc>
                        <a:spcBef>
                          <a:spcPts val="5"/>
                        </a:spcBef>
                      </a:pPr>
                      <a:r>
                        <a:rPr dirty="0" sz="800" spc="-10">
                          <a:latin typeface="PMingLiU"/>
                          <a:cs typeface="PMingLiU"/>
                        </a:rPr>
                        <a:t>资料来</a:t>
                      </a:r>
                      <a:r>
                        <a:rPr dirty="0" sz="800" spc="10">
                          <a:latin typeface="PMingLiU"/>
                          <a:cs typeface="PMingLiU"/>
                        </a:rPr>
                        <a:t>源</a:t>
                      </a:r>
                      <a:r>
                        <a:rPr dirty="0" sz="800">
                          <a:latin typeface="PMingLiU"/>
                          <a:cs typeface="PMingLiU"/>
                        </a:rPr>
                        <a:t>：</a:t>
                      </a:r>
                      <a:r>
                        <a:rPr dirty="0" sz="800">
                          <a:latin typeface="Arial"/>
                          <a:cs typeface="Arial"/>
                        </a:rPr>
                        <a:t>Mohty</a:t>
                      </a:r>
                      <a:r>
                        <a:rPr dirty="0" sz="800" spc="-25">
                          <a:latin typeface="Arial"/>
                          <a:cs typeface="Arial"/>
                        </a:rPr>
                        <a:t> </a:t>
                      </a:r>
                      <a:r>
                        <a:rPr dirty="0" sz="800" spc="-10">
                          <a:latin typeface="Arial"/>
                          <a:cs typeface="Arial"/>
                        </a:rPr>
                        <a:t>M</a:t>
                      </a:r>
                      <a:r>
                        <a:rPr dirty="0" sz="800" spc="25">
                          <a:latin typeface="Arial"/>
                          <a:cs typeface="Arial"/>
                        </a:rPr>
                        <a:t> </a:t>
                      </a:r>
                      <a:r>
                        <a:rPr dirty="0" sz="800" spc="-25">
                          <a:latin typeface="Arial"/>
                          <a:cs typeface="Arial"/>
                        </a:rPr>
                        <a:t>et</a:t>
                      </a:r>
                      <a:r>
                        <a:rPr dirty="0" sz="800" spc="35">
                          <a:latin typeface="Arial"/>
                          <a:cs typeface="Arial"/>
                        </a:rPr>
                        <a:t> </a:t>
                      </a:r>
                      <a:r>
                        <a:rPr dirty="0" sz="800" spc="-10">
                          <a:latin typeface="Arial"/>
                          <a:cs typeface="Arial"/>
                        </a:rPr>
                        <a:t>al. </a:t>
                      </a:r>
                      <a:r>
                        <a:rPr dirty="0" sz="800" spc="-5">
                          <a:latin typeface="Arial"/>
                          <a:cs typeface="Arial"/>
                        </a:rPr>
                        <a:t>Eur</a:t>
                      </a:r>
                      <a:r>
                        <a:rPr dirty="0" sz="800" spc="-15">
                          <a:latin typeface="Arial"/>
                          <a:cs typeface="Arial"/>
                        </a:rPr>
                        <a:t> </a:t>
                      </a:r>
                      <a:r>
                        <a:rPr dirty="0" sz="800" spc="-5">
                          <a:latin typeface="Arial"/>
                          <a:cs typeface="Arial"/>
                        </a:rPr>
                        <a:t>J</a:t>
                      </a:r>
                      <a:r>
                        <a:rPr dirty="0" sz="800" spc="5">
                          <a:latin typeface="Arial"/>
                          <a:cs typeface="Arial"/>
                        </a:rPr>
                        <a:t> </a:t>
                      </a:r>
                      <a:r>
                        <a:rPr dirty="0" sz="800">
                          <a:latin typeface="Arial"/>
                          <a:cs typeface="Arial"/>
                        </a:rPr>
                        <a:t>Haematol</a:t>
                      </a:r>
                      <a:r>
                        <a:rPr dirty="0" sz="800" spc="5">
                          <a:latin typeface="Arial"/>
                          <a:cs typeface="Arial"/>
                        </a:rPr>
                        <a:t> </a:t>
                      </a:r>
                      <a:r>
                        <a:rPr dirty="0" sz="800" spc="-5">
                          <a:latin typeface="Arial"/>
                          <a:cs typeface="Arial"/>
                        </a:rPr>
                        <a:t>2019</a:t>
                      </a:r>
                      <a:r>
                        <a:rPr dirty="0" sz="800" spc="-5">
                          <a:latin typeface="PMingLiU"/>
                          <a:cs typeface="PMingLiU"/>
                        </a:rPr>
                        <a:t>，</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a:txBody>
                  <a:tcPr marL="0" marR="0" marB="0" marT="5715">
                    <a:lnT w="28575">
                      <a:solidFill>
                        <a:srgbClr val="938953"/>
                      </a:solidFill>
                      <a:prstDash val="solid"/>
                    </a:lnT>
                  </a:tcPr>
                </a:tc>
              </a:tr>
            </a:tbl>
          </a:graphicData>
        </a:graphic>
      </p:graphicFrame>
      <p:sp>
        <p:nvSpPr>
          <p:cNvPr id="9" name="object 9"/>
          <p:cNvSpPr/>
          <p:nvPr/>
        </p:nvSpPr>
        <p:spPr>
          <a:xfrm>
            <a:off x="3838955" y="3680205"/>
            <a:ext cx="3281679" cy="18415"/>
          </a:xfrm>
          <a:custGeom>
            <a:avLst/>
            <a:gdLst/>
            <a:ahLst/>
            <a:cxnLst/>
            <a:rect l="l" t="t" r="r" b="b"/>
            <a:pathLst>
              <a:path w="3281679" h="18414">
                <a:moveTo>
                  <a:pt x="3281172" y="0"/>
                </a:moveTo>
                <a:lnTo>
                  <a:pt x="0" y="0"/>
                </a:lnTo>
                <a:lnTo>
                  <a:pt x="0" y="18288"/>
                </a:lnTo>
                <a:lnTo>
                  <a:pt x="3281172" y="18288"/>
                </a:lnTo>
                <a:lnTo>
                  <a:pt x="3281172" y="0"/>
                </a:lnTo>
                <a:close/>
              </a:path>
            </a:pathLst>
          </a:custGeom>
          <a:solidFill>
            <a:srgbClr val="000000"/>
          </a:solidFill>
        </p:spPr>
        <p:txBody>
          <a:bodyPr wrap="square" lIns="0" tIns="0" rIns="0" bIns="0" rtlCol="0"/>
          <a:lstStyle/>
          <a:p/>
        </p:txBody>
      </p:sp>
      <p:sp>
        <p:nvSpPr>
          <p:cNvPr id="10" name="object 10"/>
          <p:cNvSpPr txBox="1"/>
          <p:nvPr/>
        </p:nvSpPr>
        <p:spPr>
          <a:xfrm>
            <a:off x="527100" y="4031436"/>
            <a:ext cx="5077460" cy="3373120"/>
          </a:xfrm>
          <a:prstGeom prst="rect">
            <a:avLst/>
          </a:prstGeom>
        </p:spPr>
        <p:txBody>
          <a:bodyPr wrap="square" lIns="0" tIns="13335" rIns="0" bIns="0" rtlCol="0" vert="horz">
            <a:spAutoFit/>
          </a:bodyPr>
          <a:lstStyle/>
          <a:p>
            <a:pPr algn="just" marL="12700" marR="5080">
              <a:lnSpc>
                <a:spcPct val="139500"/>
              </a:lnSpc>
              <a:spcBef>
                <a:spcPts val="105"/>
              </a:spcBef>
            </a:pPr>
            <a:r>
              <a:rPr dirty="0" sz="1000" spc="5">
                <a:latin typeface="PMingLiU"/>
                <a:cs typeface="PMingLiU"/>
              </a:rPr>
              <a:t>根</a:t>
            </a:r>
            <a:r>
              <a:rPr dirty="0" sz="1000" spc="195">
                <a:latin typeface="PMingLiU"/>
                <a:cs typeface="PMingLiU"/>
              </a:rPr>
              <a:t>据</a:t>
            </a:r>
            <a:r>
              <a:rPr dirty="0" sz="1000">
                <a:latin typeface="Arial"/>
                <a:cs typeface="Arial"/>
              </a:rPr>
              <a:t>IMWG</a:t>
            </a:r>
            <a:r>
              <a:rPr dirty="0" sz="1000" spc="-120">
                <a:latin typeface="Arial"/>
                <a:cs typeface="Arial"/>
              </a:rPr>
              <a:t> </a:t>
            </a:r>
            <a:r>
              <a:rPr dirty="0" sz="1000" spc="5">
                <a:latin typeface="PMingLiU"/>
                <a:cs typeface="PMingLiU"/>
              </a:rPr>
              <a:t>定义</a:t>
            </a:r>
            <a:r>
              <a:rPr dirty="0" sz="1000" spc="-20">
                <a:latin typeface="PMingLiU"/>
                <a:cs typeface="PMingLiU"/>
              </a:rPr>
              <a:t>，</a:t>
            </a:r>
            <a:r>
              <a:rPr dirty="0" sz="1000" spc="5">
                <a:latin typeface="PMingLiU"/>
                <a:cs typeface="PMingLiU"/>
              </a:rPr>
              <a:t>在特</a:t>
            </a:r>
            <a:r>
              <a:rPr dirty="0" sz="1000" spc="-20">
                <a:latin typeface="PMingLiU"/>
                <a:cs typeface="PMingLiU"/>
              </a:rPr>
              <a:t>定</a:t>
            </a:r>
            <a:r>
              <a:rPr dirty="0" sz="1000" spc="5">
                <a:latin typeface="PMingLiU"/>
                <a:cs typeface="PMingLiU"/>
              </a:rPr>
              <a:t>药物</a:t>
            </a:r>
            <a:r>
              <a:rPr dirty="0" sz="1000" spc="-20">
                <a:latin typeface="PMingLiU"/>
                <a:cs typeface="PMingLiU"/>
              </a:rPr>
              <a:t>治</a:t>
            </a:r>
            <a:r>
              <a:rPr dirty="0" sz="1000" spc="5">
                <a:latin typeface="PMingLiU"/>
                <a:cs typeface="PMingLiU"/>
              </a:rPr>
              <a:t>疗时</a:t>
            </a:r>
            <a:r>
              <a:rPr dirty="0" sz="1000" spc="-20">
                <a:latin typeface="PMingLiU"/>
                <a:cs typeface="PMingLiU"/>
              </a:rPr>
              <a:t>或</a:t>
            </a:r>
            <a:r>
              <a:rPr dirty="0" sz="1000" spc="5">
                <a:latin typeface="PMingLiU"/>
                <a:cs typeface="PMingLiU"/>
              </a:rPr>
              <a:t>最后</a:t>
            </a:r>
            <a:r>
              <a:rPr dirty="0" sz="1000" spc="-20">
                <a:latin typeface="PMingLiU"/>
                <a:cs typeface="PMingLiU"/>
              </a:rPr>
              <a:t>一</a:t>
            </a:r>
            <a:r>
              <a:rPr dirty="0" sz="1000" spc="5">
                <a:latin typeface="PMingLiU"/>
                <a:cs typeface="PMingLiU"/>
              </a:rPr>
              <a:t>次使</a:t>
            </a:r>
            <a:r>
              <a:rPr dirty="0" sz="1000" spc="-20">
                <a:latin typeface="PMingLiU"/>
                <a:cs typeface="PMingLiU"/>
              </a:rPr>
              <a:t>用该</a:t>
            </a:r>
            <a:r>
              <a:rPr dirty="0" sz="1000" spc="5">
                <a:latin typeface="PMingLiU"/>
                <a:cs typeface="PMingLiU"/>
              </a:rPr>
              <a:t>药物后</a:t>
            </a:r>
            <a:r>
              <a:rPr dirty="0" sz="1000" spc="-55">
                <a:latin typeface="PMingLiU"/>
                <a:cs typeface="PMingLiU"/>
              </a:rPr>
              <a:t> </a:t>
            </a:r>
            <a:r>
              <a:rPr dirty="0" sz="1000" spc="-5">
                <a:latin typeface="Arial"/>
                <a:cs typeface="Arial"/>
              </a:rPr>
              <a:t>60</a:t>
            </a:r>
            <a:r>
              <a:rPr dirty="0" sz="1000" spc="-114">
                <a:latin typeface="Arial"/>
                <a:cs typeface="Arial"/>
              </a:rPr>
              <a:t> </a:t>
            </a:r>
            <a:r>
              <a:rPr dirty="0" sz="1000" spc="5">
                <a:latin typeface="PMingLiU"/>
                <a:cs typeface="PMingLiU"/>
              </a:rPr>
              <a:t>天内</a:t>
            </a:r>
            <a:r>
              <a:rPr dirty="0" sz="1000" spc="-20">
                <a:latin typeface="PMingLiU"/>
                <a:cs typeface="PMingLiU"/>
              </a:rPr>
              <a:t>疾</a:t>
            </a:r>
            <a:r>
              <a:rPr dirty="0" sz="1000" spc="5">
                <a:latin typeface="PMingLiU"/>
                <a:cs typeface="PMingLiU"/>
              </a:rPr>
              <a:t>病进</a:t>
            </a:r>
            <a:r>
              <a:rPr dirty="0" sz="1000" spc="-20">
                <a:latin typeface="PMingLiU"/>
                <a:cs typeface="PMingLiU"/>
              </a:rPr>
              <a:t>展</a:t>
            </a:r>
            <a:r>
              <a:rPr dirty="0" sz="1000" spc="5">
                <a:latin typeface="PMingLiU"/>
                <a:cs typeface="PMingLiU"/>
              </a:rPr>
              <a:t>即为</a:t>
            </a:r>
            <a:r>
              <a:rPr dirty="0" sz="1000" spc="-20">
                <a:latin typeface="PMingLiU"/>
                <a:cs typeface="PMingLiU"/>
              </a:rPr>
              <a:t>难</a:t>
            </a:r>
            <a:r>
              <a:rPr dirty="0" sz="1000" spc="5">
                <a:latin typeface="PMingLiU"/>
                <a:cs typeface="PMingLiU"/>
              </a:rPr>
              <a:t>治；  至少</a:t>
            </a:r>
            <a:r>
              <a:rPr dirty="0" sz="1000" spc="-20">
                <a:latin typeface="PMingLiU"/>
                <a:cs typeface="PMingLiU"/>
              </a:rPr>
              <a:t>一</a:t>
            </a:r>
            <a:r>
              <a:rPr dirty="0" sz="1000" spc="5">
                <a:latin typeface="PMingLiU"/>
                <a:cs typeface="PMingLiU"/>
              </a:rPr>
              <a:t>种</a:t>
            </a:r>
            <a:r>
              <a:rPr dirty="0" sz="1000" spc="-70">
                <a:latin typeface="PMingLiU"/>
                <a:cs typeface="PMingLiU"/>
              </a:rPr>
              <a:t> </a:t>
            </a:r>
            <a:r>
              <a:rPr dirty="0" sz="1000" spc="-5">
                <a:latin typeface="Arial"/>
                <a:cs typeface="Arial"/>
              </a:rPr>
              <a:t>PIs</a:t>
            </a:r>
            <a:r>
              <a:rPr dirty="0" sz="1000" spc="5">
                <a:latin typeface="PMingLiU"/>
                <a:cs typeface="PMingLiU"/>
              </a:rPr>
              <a:t>、</a:t>
            </a:r>
            <a:r>
              <a:rPr dirty="0" sz="1000" spc="-5">
                <a:latin typeface="Arial"/>
                <a:cs typeface="Arial"/>
              </a:rPr>
              <a:t>IMIDs</a:t>
            </a:r>
            <a:r>
              <a:rPr dirty="0" sz="1000" spc="-130">
                <a:latin typeface="Arial"/>
                <a:cs typeface="Arial"/>
              </a:rPr>
              <a:t> </a:t>
            </a:r>
            <a:r>
              <a:rPr dirty="0" sz="1000" spc="5">
                <a:latin typeface="PMingLiU"/>
                <a:cs typeface="PMingLiU"/>
              </a:rPr>
              <a:t>及</a:t>
            </a:r>
            <a:r>
              <a:rPr dirty="0" sz="1000" spc="-70">
                <a:latin typeface="PMingLiU"/>
                <a:cs typeface="PMingLiU"/>
              </a:rPr>
              <a:t> </a:t>
            </a:r>
            <a:r>
              <a:rPr dirty="0" sz="1000" spc="-5">
                <a:latin typeface="Arial"/>
                <a:cs typeface="Arial"/>
              </a:rPr>
              <a:t>CD38</a:t>
            </a:r>
            <a:r>
              <a:rPr dirty="0" sz="1000" spc="-114">
                <a:latin typeface="Arial"/>
                <a:cs typeface="Arial"/>
              </a:rPr>
              <a:t> </a:t>
            </a:r>
            <a:r>
              <a:rPr dirty="0" sz="1000" spc="-20">
                <a:latin typeface="PMingLiU"/>
                <a:cs typeface="PMingLiU"/>
              </a:rPr>
              <a:t>单</a:t>
            </a:r>
            <a:r>
              <a:rPr dirty="0" sz="1000" spc="5">
                <a:latin typeface="PMingLiU"/>
                <a:cs typeface="PMingLiU"/>
              </a:rPr>
              <a:t>抗难</a:t>
            </a:r>
            <a:r>
              <a:rPr dirty="0" sz="1000" spc="-20">
                <a:latin typeface="PMingLiU"/>
                <a:cs typeface="PMingLiU"/>
              </a:rPr>
              <a:t>治</a:t>
            </a:r>
            <a:r>
              <a:rPr dirty="0" sz="1000" spc="5">
                <a:latin typeface="PMingLiU"/>
                <a:cs typeface="PMingLiU"/>
              </a:rPr>
              <a:t>，即</a:t>
            </a:r>
            <a:r>
              <a:rPr dirty="0" sz="1000" spc="-20">
                <a:latin typeface="PMingLiU"/>
                <a:cs typeface="PMingLiU"/>
              </a:rPr>
              <a:t>为</a:t>
            </a:r>
            <a:r>
              <a:rPr dirty="0" sz="1000" spc="5">
                <a:latin typeface="PMingLiU"/>
                <a:cs typeface="PMingLiU"/>
              </a:rPr>
              <a:t>三重</a:t>
            </a:r>
            <a:r>
              <a:rPr dirty="0" sz="1000" spc="-20">
                <a:latin typeface="PMingLiU"/>
                <a:cs typeface="PMingLiU"/>
              </a:rPr>
              <a:t>难</a:t>
            </a:r>
            <a:r>
              <a:rPr dirty="0" sz="1000" spc="5">
                <a:latin typeface="PMingLiU"/>
                <a:cs typeface="PMingLiU"/>
              </a:rPr>
              <a:t>治</a:t>
            </a:r>
            <a:r>
              <a:rPr dirty="0" sz="1000" spc="-60">
                <a:latin typeface="PMingLiU"/>
                <a:cs typeface="PMingLiU"/>
              </a:rPr>
              <a:t> </a:t>
            </a:r>
            <a:r>
              <a:rPr dirty="0" sz="1000">
                <a:latin typeface="Arial"/>
                <a:cs typeface="Arial"/>
              </a:rPr>
              <a:t>(TCR)</a:t>
            </a:r>
            <a:r>
              <a:rPr dirty="0" sz="1000" spc="5">
                <a:latin typeface="PMingLiU"/>
                <a:cs typeface="PMingLiU"/>
              </a:rPr>
              <a:t>。</a:t>
            </a:r>
            <a:r>
              <a:rPr dirty="0" sz="1000" spc="-20">
                <a:latin typeface="PMingLiU"/>
                <a:cs typeface="PMingLiU"/>
              </a:rPr>
              <a:t>美</a:t>
            </a:r>
            <a:r>
              <a:rPr dirty="0" sz="1000" spc="5">
                <a:latin typeface="PMingLiU"/>
                <a:cs typeface="PMingLiU"/>
              </a:rPr>
              <a:t>国的</a:t>
            </a:r>
            <a:r>
              <a:rPr dirty="0" sz="1000" spc="-20">
                <a:latin typeface="PMingLiU"/>
                <a:cs typeface="PMingLiU"/>
              </a:rPr>
              <a:t>回</a:t>
            </a:r>
            <a:r>
              <a:rPr dirty="0" sz="1000" spc="5">
                <a:latin typeface="PMingLiU"/>
                <a:cs typeface="PMingLiU"/>
              </a:rPr>
              <a:t>顾</a:t>
            </a:r>
            <a:r>
              <a:rPr dirty="0" sz="1000" spc="175">
                <a:latin typeface="PMingLiU"/>
                <a:cs typeface="PMingLiU"/>
              </a:rPr>
              <a:t>性</a:t>
            </a:r>
            <a:r>
              <a:rPr dirty="0" sz="1000">
                <a:latin typeface="Arial"/>
                <a:cs typeface="Arial"/>
              </a:rPr>
              <a:t>MAMMOTH  </a:t>
            </a:r>
            <a:r>
              <a:rPr dirty="0" sz="1000" spc="5">
                <a:latin typeface="PMingLiU"/>
                <a:cs typeface="PMingLiU"/>
              </a:rPr>
              <a:t>研究</a:t>
            </a:r>
            <a:r>
              <a:rPr dirty="0" sz="1000" spc="170">
                <a:latin typeface="PMingLiU"/>
                <a:cs typeface="PMingLiU"/>
              </a:rPr>
              <a:t> </a:t>
            </a:r>
            <a:r>
              <a:rPr dirty="0" sz="1000" spc="-5">
                <a:latin typeface="Arial"/>
                <a:cs typeface="Arial"/>
                <a:hlinkClick r:id="rId3"/>
              </a:rPr>
              <a:t>(</a:t>
            </a:r>
            <a:r>
              <a:rPr dirty="0" u="sng" sz="1000" spc="-5">
                <a:solidFill>
                  <a:srgbClr val="0000FF"/>
                </a:solidFill>
                <a:uFill>
                  <a:solidFill>
                    <a:srgbClr val="0000FF"/>
                  </a:solidFill>
                </a:uFill>
                <a:latin typeface="Arial"/>
                <a:cs typeface="Arial"/>
                <a:hlinkClick r:id="rId3"/>
              </a:rPr>
              <a:t>link</a:t>
            </a:r>
            <a:r>
              <a:rPr dirty="0" sz="1000" spc="-5">
                <a:latin typeface="Arial"/>
                <a:cs typeface="Arial"/>
              </a:rPr>
              <a:t>)</a:t>
            </a:r>
            <a:r>
              <a:rPr dirty="0" sz="1000" spc="135">
                <a:latin typeface="Arial"/>
                <a:cs typeface="Arial"/>
              </a:rPr>
              <a:t> </a:t>
            </a:r>
            <a:r>
              <a:rPr dirty="0" sz="1000" spc="5">
                <a:latin typeface="PMingLiU"/>
                <a:cs typeface="PMingLiU"/>
              </a:rPr>
              <a:t>首</a:t>
            </a:r>
            <a:r>
              <a:rPr dirty="0" sz="1000" spc="-20">
                <a:latin typeface="PMingLiU"/>
                <a:cs typeface="PMingLiU"/>
              </a:rPr>
              <a:t>次</a:t>
            </a:r>
            <a:r>
              <a:rPr dirty="0" sz="1000" spc="5">
                <a:latin typeface="PMingLiU"/>
                <a:cs typeface="PMingLiU"/>
              </a:rPr>
              <a:t>分析了</a:t>
            </a:r>
            <a:r>
              <a:rPr dirty="0" sz="1000" spc="30">
                <a:latin typeface="PMingLiU"/>
                <a:cs typeface="PMingLiU"/>
              </a:rPr>
              <a:t> </a:t>
            </a:r>
            <a:r>
              <a:rPr dirty="0" sz="1000" spc="-5">
                <a:latin typeface="Arial"/>
                <a:cs typeface="Arial"/>
              </a:rPr>
              <a:t>CD38</a:t>
            </a:r>
            <a:r>
              <a:rPr dirty="0" sz="1000" spc="-20">
                <a:latin typeface="Arial"/>
                <a:cs typeface="Arial"/>
              </a:rPr>
              <a:t> </a:t>
            </a:r>
            <a:r>
              <a:rPr dirty="0" sz="1000" spc="5">
                <a:latin typeface="PMingLiU"/>
                <a:cs typeface="PMingLiU"/>
              </a:rPr>
              <a:t>难治性 </a:t>
            </a:r>
            <a:r>
              <a:rPr dirty="0" sz="1000" spc="5">
                <a:latin typeface="Arial"/>
                <a:cs typeface="Arial"/>
              </a:rPr>
              <a:t>MM</a:t>
            </a:r>
            <a:r>
              <a:rPr dirty="0" sz="1000" spc="-10">
                <a:latin typeface="Arial"/>
                <a:cs typeface="Arial"/>
              </a:rPr>
              <a:t> </a:t>
            </a:r>
            <a:r>
              <a:rPr dirty="0" sz="1000" spc="-20">
                <a:latin typeface="PMingLiU"/>
                <a:cs typeface="PMingLiU"/>
              </a:rPr>
              <a:t>患</a:t>
            </a:r>
            <a:r>
              <a:rPr dirty="0" sz="1000" spc="5">
                <a:latin typeface="PMingLiU"/>
                <a:cs typeface="PMingLiU"/>
              </a:rPr>
              <a:t>者的</a:t>
            </a:r>
            <a:r>
              <a:rPr dirty="0" sz="1000" spc="-20">
                <a:latin typeface="PMingLiU"/>
                <a:cs typeface="PMingLiU"/>
              </a:rPr>
              <a:t>预</a:t>
            </a:r>
            <a:r>
              <a:rPr dirty="0" sz="1000" spc="5">
                <a:latin typeface="PMingLiU"/>
                <a:cs typeface="PMingLiU"/>
              </a:rPr>
              <a:t>后</a:t>
            </a:r>
            <a:r>
              <a:rPr dirty="0" sz="1000" spc="-20">
                <a:latin typeface="PMingLiU"/>
                <a:cs typeface="PMingLiU"/>
              </a:rPr>
              <a:t>，</a:t>
            </a:r>
            <a:r>
              <a:rPr dirty="0" sz="1000" spc="5">
                <a:latin typeface="PMingLiU"/>
                <a:cs typeface="PMingLiU"/>
              </a:rPr>
              <a:t>涵盖</a:t>
            </a:r>
            <a:r>
              <a:rPr dirty="0" sz="1000" spc="30">
                <a:latin typeface="PMingLiU"/>
                <a:cs typeface="PMingLiU"/>
              </a:rPr>
              <a:t> </a:t>
            </a:r>
            <a:r>
              <a:rPr dirty="0" sz="1000" spc="-5">
                <a:latin typeface="Arial"/>
                <a:cs typeface="Arial"/>
              </a:rPr>
              <a:t>275</a:t>
            </a:r>
            <a:r>
              <a:rPr dirty="0" sz="1000" spc="-25">
                <a:latin typeface="Arial"/>
                <a:cs typeface="Arial"/>
              </a:rPr>
              <a:t> </a:t>
            </a:r>
            <a:r>
              <a:rPr dirty="0" sz="1000" spc="5">
                <a:latin typeface="PMingLiU"/>
                <a:cs typeface="PMingLiU"/>
              </a:rPr>
              <a:t>名</a:t>
            </a:r>
            <a:r>
              <a:rPr dirty="0" sz="1000" spc="30">
                <a:latin typeface="PMingLiU"/>
                <a:cs typeface="PMingLiU"/>
              </a:rPr>
              <a:t> </a:t>
            </a:r>
            <a:r>
              <a:rPr dirty="0" sz="1000" spc="-5">
                <a:latin typeface="Arial"/>
                <a:cs typeface="Arial"/>
              </a:rPr>
              <a:t>CD38</a:t>
            </a:r>
            <a:r>
              <a:rPr dirty="0" sz="1000" spc="-25">
                <a:latin typeface="Arial"/>
                <a:cs typeface="Arial"/>
              </a:rPr>
              <a:t> </a:t>
            </a:r>
            <a:r>
              <a:rPr dirty="0" sz="1000" spc="5">
                <a:latin typeface="PMingLiU"/>
                <a:cs typeface="PMingLiU"/>
              </a:rPr>
              <a:t>难治患者的</a:t>
            </a:r>
            <a:r>
              <a:rPr dirty="0" sz="1000" spc="-20">
                <a:latin typeface="PMingLiU"/>
                <a:cs typeface="PMingLiU"/>
              </a:rPr>
              <a:t>预</a:t>
            </a:r>
            <a:r>
              <a:rPr dirty="0" sz="1000" spc="5">
                <a:latin typeface="PMingLiU"/>
                <a:cs typeface="PMingLiU"/>
              </a:rPr>
              <a:t>后 数据，</a:t>
            </a:r>
            <a:r>
              <a:rPr dirty="0" sz="1000" spc="-20">
                <a:latin typeface="PMingLiU"/>
                <a:cs typeface="PMingLiU"/>
              </a:rPr>
              <a:t>患</a:t>
            </a:r>
            <a:r>
              <a:rPr dirty="0" sz="1000" spc="5">
                <a:latin typeface="PMingLiU"/>
                <a:cs typeface="PMingLiU"/>
              </a:rPr>
              <a:t>者</a:t>
            </a:r>
            <a:r>
              <a:rPr dirty="0" sz="1000" spc="125">
                <a:latin typeface="PMingLiU"/>
                <a:cs typeface="PMingLiU"/>
              </a:rPr>
              <a:t> </a:t>
            </a:r>
            <a:r>
              <a:rPr dirty="0" sz="1000" spc="5">
                <a:latin typeface="Arial"/>
                <a:cs typeface="Arial"/>
              </a:rPr>
              <a:t>OS</a:t>
            </a:r>
            <a:r>
              <a:rPr dirty="0" sz="1000" spc="60">
                <a:latin typeface="Arial"/>
                <a:cs typeface="Arial"/>
              </a:rPr>
              <a:t> </a:t>
            </a:r>
            <a:r>
              <a:rPr dirty="0" sz="1000" spc="5">
                <a:latin typeface="PMingLiU"/>
                <a:cs typeface="PMingLiU"/>
              </a:rPr>
              <a:t>为</a:t>
            </a:r>
            <a:r>
              <a:rPr dirty="0" sz="1000" spc="120">
                <a:latin typeface="PMingLiU"/>
                <a:cs typeface="PMingLiU"/>
              </a:rPr>
              <a:t> </a:t>
            </a:r>
            <a:r>
              <a:rPr dirty="0" sz="1000" spc="-10">
                <a:latin typeface="Arial"/>
                <a:cs typeface="Arial"/>
              </a:rPr>
              <a:t>8.6</a:t>
            </a:r>
            <a:r>
              <a:rPr dirty="0" sz="1000" spc="55">
                <a:latin typeface="Arial"/>
                <a:cs typeface="Arial"/>
              </a:rPr>
              <a:t> </a:t>
            </a:r>
            <a:r>
              <a:rPr dirty="0" sz="1000" spc="5">
                <a:latin typeface="PMingLiU"/>
                <a:cs typeface="PMingLiU"/>
              </a:rPr>
              <a:t>个月。</a:t>
            </a:r>
            <a:r>
              <a:rPr dirty="0" sz="1000" spc="-20">
                <a:latin typeface="PMingLiU"/>
                <a:cs typeface="PMingLiU"/>
              </a:rPr>
              <a:t>其</a:t>
            </a:r>
            <a:r>
              <a:rPr dirty="0" sz="1000" spc="5">
                <a:latin typeface="PMingLiU"/>
                <a:cs typeface="PMingLiU"/>
              </a:rPr>
              <a:t>中</a:t>
            </a:r>
            <a:r>
              <a:rPr dirty="0" sz="1000" spc="125">
                <a:latin typeface="PMingLiU"/>
                <a:cs typeface="PMingLiU"/>
              </a:rPr>
              <a:t> </a:t>
            </a:r>
            <a:r>
              <a:rPr dirty="0" sz="1000" spc="-5">
                <a:latin typeface="Arial"/>
                <a:cs typeface="Arial"/>
              </a:rPr>
              <a:t>90%</a:t>
            </a:r>
            <a:r>
              <a:rPr dirty="0" sz="1000" spc="5">
                <a:latin typeface="PMingLiU"/>
                <a:cs typeface="PMingLiU"/>
              </a:rPr>
              <a:t>患者</a:t>
            </a:r>
            <a:r>
              <a:rPr dirty="0" sz="1000" spc="-20">
                <a:latin typeface="PMingLiU"/>
                <a:cs typeface="PMingLiU"/>
              </a:rPr>
              <a:t>接</a:t>
            </a:r>
            <a:r>
              <a:rPr dirty="0" sz="1000" spc="5">
                <a:latin typeface="PMingLiU"/>
                <a:cs typeface="PMingLiU"/>
              </a:rPr>
              <a:t>受了</a:t>
            </a:r>
            <a:r>
              <a:rPr dirty="0" sz="1000" spc="-20">
                <a:latin typeface="PMingLiU"/>
                <a:cs typeface="PMingLiU"/>
              </a:rPr>
              <a:t>至</a:t>
            </a:r>
            <a:r>
              <a:rPr dirty="0" sz="1000" spc="5">
                <a:latin typeface="PMingLiU"/>
                <a:cs typeface="PMingLiU"/>
              </a:rPr>
              <a:t>少一种</a:t>
            </a:r>
            <a:r>
              <a:rPr dirty="0" sz="1000" spc="-20">
                <a:latin typeface="PMingLiU"/>
                <a:cs typeface="PMingLiU"/>
              </a:rPr>
              <a:t>后</a:t>
            </a:r>
            <a:r>
              <a:rPr dirty="0" sz="1000" spc="5">
                <a:latin typeface="PMingLiU"/>
                <a:cs typeface="PMingLiU"/>
              </a:rPr>
              <a:t>续治</a:t>
            </a:r>
            <a:r>
              <a:rPr dirty="0" sz="1000" spc="-20">
                <a:latin typeface="PMingLiU"/>
                <a:cs typeface="PMingLiU"/>
              </a:rPr>
              <a:t>疗</a:t>
            </a:r>
            <a:r>
              <a:rPr dirty="0" sz="1000" spc="5">
                <a:latin typeface="PMingLiU"/>
                <a:cs typeface="PMingLiU"/>
              </a:rPr>
              <a:t>方案</a:t>
            </a:r>
            <a:r>
              <a:rPr dirty="0" sz="1000" spc="-20">
                <a:latin typeface="PMingLiU"/>
                <a:cs typeface="PMingLiU"/>
              </a:rPr>
              <a:t>，</a:t>
            </a:r>
            <a:r>
              <a:rPr dirty="0" sz="1000" spc="5">
                <a:latin typeface="PMingLiU"/>
                <a:cs typeface="PMingLiU"/>
              </a:rPr>
              <a:t>治疗</a:t>
            </a:r>
            <a:r>
              <a:rPr dirty="0" sz="1000" spc="-20">
                <a:latin typeface="PMingLiU"/>
                <a:cs typeface="PMingLiU"/>
              </a:rPr>
              <a:t>总</a:t>
            </a:r>
            <a:r>
              <a:rPr dirty="0" sz="1000" spc="5">
                <a:latin typeface="PMingLiU"/>
                <a:cs typeface="PMingLiU"/>
              </a:rPr>
              <a:t>有效率 为</a:t>
            </a:r>
            <a:r>
              <a:rPr dirty="0" sz="1000" spc="25">
                <a:latin typeface="PMingLiU"/>
                <a:cs typeface="PMingLiU"/>
              </a:rPr>
              <a:t> </a:t>
            </a:r>
            <a:r>
              <a:rPr dirty="0" sz="1000" spc="15">
                <a:latin typeface="Arial"/>
                <a:cs typeface="Arial"/>
              </a:rPr>
              <a:t>31%</a:t>
            </a:r>
            <a:r>
              <a:rPr dirty="0" sz="1000" spc="15">
                <a:latin typeface="PMingLiU"/>
                <a:cs typeface="PMingLiU"/>
              </a:rPr>
              <a:t>，</a:t>
            </a:r>
            <a:r>
              <a:rPr dirty="0" sz="1000" spc="15">
                <a:latin typeface="Arial"/>
                <a:cs typeface="Arial"/>
              </a:rPr>
              <a:t>mPFS</a:t>
            </a:r>
            <a:r>
              <a:rPr dirty="0" sz="1000" spc="225">
                <a:latin typeface="Arial"/>
                <a:cs typeface="Arial"/>
              </a:rPr>
              <a:t> </a:t>
            </a:r>
            <a:r>
              <a:rPr dirty="0" sz="1000" spc="5">
                <a:latin typeface="PMingLiU"/>
                <a:cs typeface="PMingLiU"/>
              </a:rPr>
              <a:t>和  </a:t>
            </a:r>
            <a:r>
              <a:rPr dirty="0" sz="1000" spc="5">
                <a:latin typeface="Arial"/>
                <a:cs typeface="Arial"/>
              </a:rPr>
              <a:t>mOS</a:t>
            </a:r>
            <a:r>
              <a:rPr dirty="0" sz="1000" spc="229">
                <a:latin typeface="Arial"/>
                <a:cs typeface="Arial"/>
              </a:rPr>
              <a:t> </a:t>
            </a:r>
            <a:r>
              <a:rPr dirty="0" sz="1000" spc="75">
                <a:latin typeface="PMingLiU"/>
                <a:cs typeface="PMingLiU"/>
              </a:rPr>
              <a:t>分别</a:t>
            </a:r>
            <a:r>
              <a:rPr dirty="0" sz="1000" spc="5">
                <a:latin typeface="PMingLiU"/>
                <a:cs typeface="PMingLiU"/>
              </a:rPr>
              <a:t>为</a:t>
            </a:r>
            <a:r>
              <a:rPr dirty="0" sz="1000" spc="30">
                <a:latin typeface="PMingLiU"/>
                <a:cs typeface="PMingLiU"/>
              </a:rPr>
              <a:t> </a:t>
            </a:r>
            <a:r>
              <a:rPr dirty="0" sz="1000">
                <a:latin typeface="Arial"/>
                <a:cs typeface="Arial"/>
              </a:rPr>
              <a:t>3.4</a:t>
            </a:r>
            <a:r>
              <a:rPr dirty="0" sz="1000" spc="220">
                <a:latin typeface="Arial"/>
                <a:cs typeface="Arial"/>
              </a:rPr>
              <a:t> </a:t>
            </a:r>
            <a:r>
              <a:rPr dirty="0" sz="1000" spc="5">
                <a:latin typeface="PMingLiU"/>
                <a:cs typeface="PMingLiU"/>
              </a:rPr>
              <a:t>和</a:t>
            </a:r>
            <a:r>
              <a:rPr dirty="0" sz="1000" spc="30">
                <a:latin typeface="PMingLiU"/>
                <a:cs typeface="PMingLiU"/>
              </a:rPr>
              <a:t> </a:t>
            </a:r>
            <a:r>
              <a:rPr dirty="0" sz="1000">
                <a:latin typeface="Arial"/>
                <a:cs typeface="Arial"/>
              </a:rPr>
              <a:t>9.3</a:t>
            </a:r>
            <a:r>
              <a:rPr dirty="0" sz="1000" spc="220">
                <a:latin typeface="Arial"/>
                <a:cs typeface="Arial"/>
              </a:rPr>
              <a:t> </a:t>
            </a:r>
            <a:r>
              <a:rPr dirty="0" sz="1000" spc="75">
                <a:latin typeface="PMingLiU"/>
                <a:cs typeface="PMingLiU"/>
              </a:rPr>
              <a:t>个</a:t>
            </a:r>
            <a:r>
              <a:rPr dirty="0" sz="1000" spc="50">
                <a:latin typeface="PMingLiU"/>
                <a:cs typeface="PMingLiU"/>
              </a:rPr>
              <a:t>月</a:t>
            </a:r>
            <a:r>
              <a:rPr dirty="0" sz="1000" spc="80">
                <a:latin typeface="PMingLiU"/>
                <a:cs typeface="PMingLiU"/>
              </a:rPr>
              <a:t>。</a:t>
            </a:r>
            <a:r>
              <a:rPr dirty="0" sz="1000" spc="75">
                <a:latin typeface="PMingLiU"/>
                <a:cs typeface="PMingLiU"/>
              </a:rPr>
              <a:t>另一项纳入多国真实世界数据的 </a:t>
            </a:r>
            <a:r>
              <a:rPr dirty="0" sz="1000">
                <a:latin typeface="Arial"/>
                <a:cs typeface="Arial"/>
              </a:rPr>
              <a:t>LocoMMotion</a:t>
            </a:r>
            <a:r>
              <a:rPr dirty="0" sz="1000" spc="150">
                <a:latin typeface="Arial"/>
                <a:cs typeface="Arial"/>
              </a:rPr>
              <a:t> </a:t>
            </a:r>
            <a:r>
              <a:rPr dirty="0" sz="1000" spc="5">
                <a:latin typeface="PMingLiU"/>
                <a:cs typeface="PMingLiU"/>
              </a:rPr>
              <a:t>研究</a:t>
            </a:r>
            <a:r>
              <a:rPr dirty="0" sz="1000" spc="170">
                <a:latin typeface="PMingLiU"/>
                <a:cs typeface="PMingLiU"/>
              </a:rPr>
              <a:t> </a:t>
            </a:r>
            <a:r>
              <a:rPr dirty="0" sz="1000" spc="-5">
                <a:latin typeface="Arial"/>
                <a:cs typeface="Arial"/>
                <a:hlinkClick r:id="rId4"/>
              </a:rPr>
              <a:t>(</a:t>
            </a:r>
            <a:r>
              <a:rPr dirty="0" u="sng" sz="1000" spc="-5">
                <a:solidFill>
                  <a:srgbClr val="0000FF"/>
                </a:solidFill>
                <a:uFill>
                  <a:solidFill>
                    <a:srgbClr val="0000FF"/>
                  </a:solidFill>
                </a:uFill>
                <a:latin typeface="Arial"/>
                <a:cs typeface="Arial"/>
                <a:hlinkClick r:id="rId4"/>
              </a:rPr>
              <a:t>link</a:t>
            </a:r>
            <a:r>
              <a:rPr dirty="0" sz="1000" spc="-5">
                <a:latin typeface="Arial"/>
                <a:cs typeface="Arial"/>
              </a:rPr>
              <a:t>)</a:t>
            </a:r>
            <a:r>
              <a:rPr dirty="0" sz="1000" spc="135">
                <a:latin typeface="Arial"/>
                <a:cs typeface="Arial"/>
              </a:rPr>
              <a:t> </a:t>
            </a:r>
            <a:r>
              <a:rPr dirty="0" sz="1000" spc="5">
                <a:latin typeface="PMingLiU"/>
                <a:cs typeface="PMingLiU"/>
              </a:rPr>
              <a:t>是在三药暴露的</a:t>
            </a:r>
            <a:r>
              <a:rPr dirty="0" sz="1000" spc="245">
                <a:latin typeface="PMingLiU"/>
                <a:cs typeface="PMingLiU"/>
              </a:rPr>
              <a:t> </a:t>
            </a:r>
            <a:r>
              <a:rPr dirty="0" sz="1000">
                <a:latin typeface="Arial"/>
                <a:cs typeface="Arial"/>
              </a:rPr>
              <a:t>RRMM</a:t>
            </a:r>
            <a:r>
              <a:rPr dirty="0" sz="1000" spc="160">
                <a:latin typeface="Arial"/>
                <a:cs typeface="Arial"/>
              </a:rPr>
              <a:t> </a:t>
            </a:r>
            <a:r>
              <a:rPr dirty="0" sz="1000" spc="-20">
                <a:latin typeface="PMingLiU"/>
                <a:cs typeface="PMingLiU"/>
              </a:rPr>
              <a:t>患</a:t>
            </a:r>
            <a:r>
              <a:rPr dirty="0" sz="1000" spc="5">
                <a:latin typeface="PMingLiU"/>
                <a:cs typeface="PMingLiU"/>
              </a:rPr>
              <a:t>者中开展的首项前瞻性、真实世界中 </a:t>
            </a:r>
            <a:r>
              <a:rPr dirty="0" sz="1000" spc="5">
                <a:latin typeface="Arial"/>
                <a:cs typeface="Arial"/>
              </a:rPr>
              <a:t>SOC</a:t>
            </a:r>
            <a:r>
              <a:rPr dirty="0" sz="1000" spc="-25">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研究</a:t>
            </a:r>
            <a:r>
              <a:rPr dirty="0" sz="1000" spc="-20">
                <a:latin typeface="PMingLiU"/>
                <a:cs typeface="PMingLiU"/>
              </a:rPr>
              <a:t>，</a:t>
            </a:r>
            <a:r>
              <a:rPr dirty="0" sz="1000" spc="5">
                <a:latin typeface="PMingLiU"/>
                <a:cs typeface="PMingLiU"/>
              </a:rPr>
              <a:t>证实</a:t>
            </a:r>
            <a:r>
              <a:rPr dirty="0" sz="1000" spc="-20">
                <a:latin typeface="PMingLiU"/>
                <a:cs typeface="PMingLiU"/>
              </a:rPr>
              <a:t>了</a:t>
            </a:r>
            <a:r>
              <a:rPr dirty="0" sz="1000" spc="5">
                <a:latin typeface="PMingLiU"/>
                <a:cs typeface="PMingLiU"/>
              </a:rPr>
              <a:t>现有</a:t>
            </a:r>
            <a:r>
              <a:rPr dirty="0" sz="1000" spc="-20">
                <a:latin typeface="PMingLiU"/>
                <a:cs typeface="PMingLiU"/>
              </a:rPr>
              <a:t>对</a:t>
            </a:r>
            <a:r>
              <a:rPr dirty="0" sz="1000" spc="5">
                <a:latin typeface="PMingLiU"/>
                <a:cs typeface="PMingLiU"/>
              </a:rPr>
              <a:t>于</a:t>
            </a:r>
            <a:r>
              <a:rPr dirty="0" sz="1000" spc="55">
                <a:latin typeface="PMingLiU"/>
                <a:cs typeface="PMingLiU"/>
              </a:rPr>
              <a:t> </a:t>
            </a:r>
            <a:r>
              <a:rPr dirty="0" sz="1000">
                <a:latin typeface="Arial"/>
                <a:cs typeface="Arial"/>
              </a:rPr>
              <a:t>TCR</a:t>
            </a:r>
            <a:r>
              <a:rPr dirty="0" sz="1000" spc="120">
                <a:latin typeface="Arial"/>
                <a:cs typeface="Arial"/>
              </a:rPr>
              <a:t> </a:t>
            </a:r>
            <a:r>
              <a:rPr dirty="0" sz="1000" spc="5">
                <a:latin typeface="Arial"/>
                <a:cs typeface="Arial"/>
              </a:rPr>
              <a:t>MM</a:t>
            </a:r>
            <a:r>
              <a:rPr dirty="0" sz="1000" spc="-30">
                <a:latin typeface="Arial"/>
                <a:cs typeface="Arial"/>
              </a:rPr>
              <a:t> </a:t>
            </a:r>
            <a:r>
              <a:rPr dirty="0" sz="1000" spc="5">
                <a:latin typeface="PMingLiU"/>
                <a:cs typeface="PMingLiU"/>
              </a:rPr>
              <a:t>的疗</a:t>
            </a:r>
            <a:r>
              <a:rPr dirty="0" sz="1000" spc="-20">
                <a:latin typeface="PMingLiU"/>
                <a:cs typeface="PMingLiU"/>
              </a:rPr>
              <a:t>法</a:t>
            </a:r>
            <a:r>
              <a:rPr dirty="0" sz="1000" spc="5">
                <a:latin typeface="PMingLiU"/>
                <a:cs typeface="PMingLiU"/>
              </a:rPr>
              <a:t>的</a:t>
            </a:r>
            <a:r>
              <a:rPr dirty="0" sz="1000" spc="-20">
                <a:latin typeface="PMingLiU"/>
                <a:cs typeface="PMingLiU"/>
              </a:rPr>
              <a:t>预</a:t>
            </a:r>
            <a:r>
              <a:rPr dirty="0" sz="1000" spc="5">
                <a:latin typeface="PMingLiU"/>
                <a:cs typeface="PMingLiU"/>
              </a:rPr>
              <a:t>后较差</a:t>
            </a:r>
            <a:r>
              <a:rPr dirty="0" sz="1000" spc="-15">
                <a:latin typeface="PMingLiU"/>
                <a:cs typeface="PMingLiU"/>
              </a:rPr>
              <a:t>。</a:t>
            </a:r>
            <a:r>
              <a:rPr dirty="0" sz="1000" spc="5">
                <a:latin typeface="PMingLiU"/>
                <a:cs typeface="PMingLiU"/>
              </a:rPr>
              <a:t>接受</a:t>
            </a:r>
            <a:r>
              <a:rPr dirty="0" sz="1000" spc="25">
                <a:latin typeface="PMingLiU"/>
                <a:cs typeface="PMingLiU"/>
              </a:rPr>
              <a:t> </a:t>
            </a:r>
            <a:r>
              <a:rPr dirty="0" sz="1000" spc="5">
                <a:latin typeface="Arial"/>
                <a:cs typeface="Arial"/>
              </a:rPr>
              <a:t>SOC</a:t>
            </a:r>
            <a:r>
              <a:rPr dirty="0" sz="1000" spc="-20">
                <a:latin typeface="Arial"/>
                <a:cs typeface="Arial"/>
              </a:rPr>
              <a:t> </a:t>
            </a:r>
            <a:r>
              <a:rPr dirty="0" sz="1000" spc="-20">
                <a:latin typeface="PMingLiU"/>
                <a:cs typeface="PMingLiU"/>
              </a:rPr>
              <a:t>治</a:t>
            </a:r>
            <a:r>
              <a:rPr dirty="0" sz="1000" spc="5">
                <a:latin typeface="PMingLiU"/>
                <a:cs typeface="PMingLiU"/>
              </a:rPr>
              <a:t>疗的</a:t>
            </a:r>
            <a:r>
              <a:rPr dirty="0" sz="1000" spc="25">
                <a:latin typeface="PMingLiU"/>
                <a:cs typeface="PMingLiU"/>
              </a:rPr>
              <a:t> </a:t>
            </a:r>
            <a:r>
              <a:rPr dirty="0" sz="1000">
                <a:latin typeface="Arial"/>
                <a:cs typeface="Arial"/>
              </a:rPr>
              <a:t>ORR</a:t>
            </a:r>
            <a:r>
              <a:rPr dirty="0" sz="1000" spc="-20">
                <a:latin typeface="Arial"/>
                <a:cs typeface="Arial"/>
              </a:rPr>
              <a:t> </a:t>
            </a:r>
            <a:r>
              <a:rPr dirty="0" sz="1000" spc="5">
                <a:latin typeface="PMingLiU"/>
                <a:cs typeface="PMingLiU"/>
              </a:rPr>
              <a:t>仅 为</a:t>
            </a:r>
            <a:r>
              <a:rPr dirty="0" sz="1000" spc="-20">
                <a:latin typeface="PMingLiU"/>
                <a:cs typeface="PMingLiU"/>
              </a:rPr>
              <a:t> </a:t>
            </a:r>
            <a:r>
              <a:rPr dirty="0" sz="1000" spc="-5">
                <a:latin typeface="Arial"/>
                <a:cs typeface="Arial"/>
              </a:rPr>
              <a:t>29.8%</a:t>
            </a:r>
            <a:r>
              <a:rPr dirty="0" sz="1000" spc="-5">
                <a:latin typeface="PMingLiU"/>
                <a:cs typeface="PMingLiU"/>
              </a:rPr>
              <a:t>，</a:t>
            </a:r>
            <a:r>
              <a:rPr dirty="0" sz="1000" spc="30">
                <a:latin typeface="PMingLiU"/>
                <a:cs typeface="PMingLiU"/>
              </a:rPr>
              <a:t> </a:t>
            </a:r>
            <a:r>
              <a:rPr dirty="0" sz="1000">
                <a:latin typeface="Arial"/>
                <a:cs typeface="Arial"/>
              </a:rPr>
              <a:t>CR</a:t>
            </a:r>
            <a:r>
              <a:rPr dirty="0" sz="1000" spc="-70">
                <a:latin typeface="Arial"/>
                <a:cs typeface="Arial"/>
              </a:rPr>
              <a:t> </a:t>
            </a:r>
            <a:r>
              <a:rPr dirty="0" sz="1000" spc="5">
                <a:latin typeface="PMingLiU"/>
                <a:cs typeface="PMingLiU"/>
              </a:rPr>
              <a:t>为</a:t>
            </a:r>
            <a:r>
              <a:rPr dirty="0" sz="1000" spc="-20">
                <a:latin typeface="PMingLiU"/>
                <a:cs typeface="PMingLiU"/>
              </a:rPr>
              <a:t> </a:t>
            </a:r>
            <a:r>
              <a:rPr dirty="0" sz="1000" spc="-5">
                <a:latin typeface="Arial"/>
                <a:cs typeface="Arial"/>
              </a:rPr>
              <a:t>0.4%</a:t>
            </a:r>
            <a:r>
              <a:rPr dirty="0" sz="1000" spc="-5">
                <a:latin typeface="PMingLiU"/>
                <a:cs typeface="PMingLiU"/>
              </a:rPr>
              <a:t>，</a:t>
            </a:r>
            <a:r>
              <a:rPr dirty="0" sz="1000" spc="-5">
                <a:latin typeface="Arial"/>
                <a:cs typeface="Arial"/>
              </a:rPr>
              <a:t>mPFS</a:t>
            </a:r>
            <a:r>
              <a:rPr dirty="0" sz="1000" spc="-65">
                <a:latin typeface="Arial"/>
                <a:cs typeface="Arial"/>
              </a:rPr>
              <a:t> </a:t>
            </a:r>
            <a:r>
              <a:rPr dirty="0" sz="1000" spc="5">
                <a:latin typeface="PMingLiU"/>
                <a:cs typeface="PMingLiU"/>
              </a:rPr>
              <a:t>为</a:t>
            </a:r>
            <a:r>
              <a:rPr dirty="0" sz="1000" spc="-20">
                <a:latin typeface="PMingLiU"/>
                <a:cs typeface="PMingLiU"/>
              </a:rPr>
              <a:t> </a:t>
            </a:r>
            <a:r>
              <a:rPr dirty="0" sz="1000">
                <a:latin typeface="Arial"/>
                <a:cs typeface="Arial"/>
              </a:rPr>
              <a:t>4.6</a:t>
            </a:r>
            <a:r>
              <a:rPr dirty="0" sz="1000" spc="-70">
                <a:latin typeface="Arial"/>
                <a:cs typeface="Arial"/>
              </a:rPr>
              <a:t> </a:t>
            </a:r>
            <a:r>
              <a:rPr dirty="0" sz="1000" spc="5">
                <a:latin typeface="PMingLiU"/>
                <a:cs typeface="PMingLiU"/>
              </a:rPr>
              <a:t>个月</a:t>
            </a:r>
            <a:r>
              <a:rPr dirty="0" sz="1000">
                <a:latin typeface="PMingLiU"/>
                <a:cs typeface="PMingLiU"/>
              </a:rPr>
              <a:t>，</a:t>
            </a:r>
            <a:r>
              <a:rPr dirty="0" sz="1000">
                <a:latin typeface="Arial"/>
                <a:cs typeface="Arial"/>
              </a:rPr>
              <a:t>mOS</a:t>
            </a:r>
            <a:r>
              <a:rPr dirty="0" sz="1000" spc="-60">
                <a:latin typeface="Arial"/>
                <a:cs typeface="Arial"/>
              </a:rPr>
              <a:t> </a:t>
            </a:r>
            <a:r>
              <a:rPr dirty="0" sz="1000" spc="5">
                <a:latin typeface="PMingLiU"/>
                <a:cs typeface="PMingLiU"/>
              </a:rPr>
              <a:t>为</a:t>
            </a:r>
            <a:r>
              <a:rPr dirty="0" sz="1000" spc="-45">
                <a:latin typeface="PMingLiU"/>
                <a:cs typeface="PMingLiU"/>
              </a:rPr>
              <a:t> </a:t>
            </a:r>
            <a:r>
              <a:rPr dirty="0" sz="1000">
                <a:latin typeface="Arial"/>
                <a:cs typeface="Arial"/>
              </a:rPr>
              <a:t>12.4</a:t>
            </a:r>
            <a:r>
              <a:rPr dirty="0" sz="1000" spc="-75">
                <a:latin typeface="Arial"/>
                <a:cs typeface="Arial"/>
              </a:rPr>
              <a:t> </a:t>
            </a:r>
            <a:r>
              <a:rPr dirty="0" sz="1000" spc="5">
                <a:latin typeface="PMingLiU"/>
                <a:cs typeface="PMingLiU"/>
              </a:rPr>
              <a:t>个月。</a:t>
            </a:r>
            <a:endParaRPr sz="1000">
              <a:latin typeface="PMingLiU"/>
              <a:cs typeface="PMingLiU"/>
            </a:endParaRPr>
          </a:p>
          <a:p>
            <a:pPr algn="just" marL="12700" marR="10160">
              <a:lnSpc>
                <a:spcPct val="139600"/>
              </a:lnSpc>
              <a:spcBef>
                <a:spcPts val="605"/>
              </a:spcBef>
            </a:pPr>
            <a:r>
              <a:rPr dirty="0" sz="1000" spc="5">
                <a:latin typeface="PMingLiU"/>
                <a:cs typeface="PMingLiU"/>
              </a:rPr>
              <a:t>一篇在</a:t>
            </a:r>
            <a:r>
              <a:rPr dirty="0" sz="1000" spc="-20">
                <a:latin typeface="PMingLiU"/>
                <a:cs typeface="PMingLiU"/>
              </a:rPr>
              <a:t> </a:t>
            </a:r>
            <a:r>
              <a:rPr dirty="0" sz="1000" spc="-5">
                <a:latin typeface="Arial"/>
                <a:cs typeface="Arial"/>
              </a:rPr>
              <a:t>2021</a:t>
            </a:r>
            <a:r>
              <a:rPr dirty="0" sz="1000" spc="-65">
                <a:latin typeface="Arial"/>
                <a:cs typeface="Arial"/>
              </a:rPr>
              <a:t> </a:t>
            </a:r>
            <a:r>
              <a:rPr dirty="0" sz="1000" spc="5">
                <a:latin typeface="PMingLiU"/>
                <a:cs typeface="PMingLiU"/>
              </a:rPr>
              <a:t>年</a:t>
            </a:r>
            <a:r>
              <a:rPr dirty="0" sz="1000" spc="-15">
                <a:latin typeface="PMingLiU"/>
                <a:cs typeface="PMingLiU"/>
              </a:rPr>
              <a:t> </a:t>
            </a:r>
            <a:r>
              <a:rPr dirty="0" sz="1000" spc="-5">
                <a:latin typeface="Arial"/>
                <a:cs typeface="Arial"/>
              </a:rPr>
              <a:t>10</a:t>
            </a:r>
            <a:r>
              <a:rPr dirty="0" sz="1000" spc="-70">
                <a:latin typeface="Arial"/>
                <a:cs typeface="Arial"/>
              </a:rPr>
              <a:t> </a:t>
            </a:r>
            <a:r>
              <a:rPr dirty="0" sz="1000" spc="5">
                <a:latin typeface="PMingLiU"/>
                <a:cs typeface="PMingLiU"/>
              </a:rPr>
              <a:t>月发表</a:t>
            </a:r>
            <a:r>
              <a:rPr dirty="0" sz="1000" spc="245">
                <a:latin typeface="PMingLiU"/>
                <a:cs typeface="PMingLiU"/>
              </a:rPr>
              <a:t>在</a:t>
            </a:r>
            <a:r>
              <a:rPr dirty="0" sz="1000" spc="-5">
                <a:latin typeface="Arial"/>
                <a:cs typeface="Arial"/>
              </a:rPr>
              <a:t>Clinical</a:t>
            </a:r>
            <a:r>
              <a:rPr dirty="0" sz="1000" spc="125">
                <a:latin typeface="Arial"/>
                <a:cs typeface="Arial"/>
              </a:rPr>
              <a:t> </a:t>
            </a:r>
            <a:r>
              <a:rPr dirty="0" sz="1000" spc="-5">
                <a:latin typeface="Arial"/>
                <a:cs typeface="Arial"/>
              </a:rPr>
              <a:t>Lymphoma,</a:t>
            </a:r>
            <a:r>
              <a:rPr dirty="0" sz="1000" spc="90">
                <a:latin typeface="Arial"/>
                <a:cs typeface="Arial"/>
              </a:rPr>
              <a:t> </a:t>
            </a:r>
            <a:r>
              <a:rPr dirty="0" sz="1000" spc="-5">
                <a:latin typeface="Arial"/>
                <a:cs typeface="Arial"/>
              </a:rPr>
              <a:t>Myeloma</a:t>
            </a:r>
            <a:r>
              <a:rPr dirty="0" sz="1000" spc="75">
                <a:latin typeface="Arial"/>
                <a:cs typeface="Arial"/>
              </a:rPr>
              <a:t> </a:t>
            </a:r>
            <a:r>
              <a:rPr dirty="0" sz="1000" spc="5">
                <a:latin typeface="Arial"/>
                <a:cs typeface="Arial"/>
              </a:rPr>
              <a:t>&amp;</a:t>
            </a:r>
            <a:r>
              <a:rPr dirty="0" sz="1000" spc="130">
                <a:latin typeface="Arial"/>
                <a:cs typeface="Arial"/>
              </a:rPr>
              <a:t> </a:t>
            </a:r>
            <a:r>
              <a:rPr dirty="0" sz="1000">
                <a:latin typeface="Arial"/>
                <a:cs typeface="Arial"/>
              </a:rPr>
              <a:t>Leukemia</a:t>
            </a:r>
            <a:r>
              <a:rPr dirty="0" sz="1000" spc="-70">
                <a:latin typeface="Arial"/>
                <a:cs typeface="Arial"/>
              </a:rPr>
              <a:t> </a:t>
            </a:r>
            <a:r>
              <a:rPr dirty="0" sz="1000" spc="-20">
                <a:latin typeface="PMingLiU"/>
                <a:cs typeface="PMingLiU"/>
              </a:rPr>
              <a:t>的</a:t>
            </a:r>
            <a:r>
              <a:rPr dirty="0" sz="1000" spc="5">
                <a:latin typeface="PMingLiU"/>
                <a:cs typeface="PMingLiU"/>
              </a:rPr>
              <a:t>文章</a:t>
            </a:r>
            <a:r>
              <a:rPr dirty="0" sz="1000" spc="110">
                <a:latin typeface="PMingLiU"/>
                <a:cs typeface="PMingLiU"/>
              </a:rPr>
              <a:t> </a:t>
            </a:r>
            <a:r>
              <a:rPr dirty="0" sz="1000">
                <a:latin typeface="Arial"/>
                <a:cs typeface="Arial"/>
              </a:rPr>
              <a:t>(</a:t>
            </a:r>
            <a:r>
              <a:rPr dirty="0" u="sng" sz="1000">
                <a:solidFill>
                  <a:srgbClr val="0000FF"/>
                </a:solidFill>
                <a:uFill>
                  <a:solidFill>
                    <a:srgbClr val="0000FF"/>
                  </a:solidFill>
                </a:uFill>
                <a:latin typeface="Arial"/>
                <a:cs typeface="Arial"/>
                <a:hlinkClick r:id="rId5"/>
              </a:rPr>
              <a:t>link</a:t>
            </a:r>
            <a:r>
              <a:rPr dirty="0" sz="1000">
                <a:latin typeface="Arial"/>
                <a:cs typeface="Arial"/>
              </a:rPr>
              <a:t>)</a:t>
            </a:r>
            <a:r>
              <a:rPr dirty="0" sz="1000" spc="85">
                <a:latin typeface="Arial"/>
                <a:cs typeface="Arial"/>
              </a:rPr>
              <a:t> </a:t>
            </a:r>
            <a:r>
              <a:rPr dirty="0" sz="1000" spc="5">
                <a:latin typeface="PMingLiU"/>
                <a:cs typeface="PMingLiU"/>
              </a:rPr>
              <a:t>对比 了强生</a:t>
            </a:r>
            <a:r>
              <a:rPr dirty="0" sz="1000" spc="-20">
                <a:latin typeface="Arial"/>
                <a:cs typeface="Arial"/>
              </a:rPr>
              <a:t>/</a:t>
            </a:r>
            <a:r>
              <a:rPr dirty="0" sz="1000" spc="5">
                <a:latin typeface="PMingLiU"/>
                <a:cs typeface="PMingLiU"/>
              </a:rPr>
              <a:t>传奇</a:t>
            </a:r>
            <a:r>
              <a:rPr dirty="0" sz="1000" spc="125">
                <a:latin typeface="PMingLiU"/>
                <a:cs typeface="PMingLiU"/>
              </a:rPr>
              <a:t>的</a:t>
            </a:r>
            <a:r>
              <a:rPr dirty="0" sz="1000" spc="-5">
                <a:latin typeface="Arial"/>
                <a:cs typeface="Arial"/>
              </a:rPr>
              <a:t>Cilta-cel</a:t>
            </a:r>
            <a:r>
              <a:rPr dirty="0" sz="1000" spc="-155">
                <a:latin typeface="Arial"/>
                <a:cs typeface="Arial"/>
              </a:rPr>
              <a:t> </a:t>
            </a:r>
            <a:r>
              <a:rPr dirty="0" sz="1000" spc="125">
                <a:latin typeface="PMingLiU"/>
                <a:cs typeface="PMingLiU"/>
              </a:rPr>
              <a:t>与</a:t>
            </a:r>
            <a:r>
              <a:rPr dirty="0" sz="1000" spc="25">
                <a:latin typeface="Arial"/>
                <a:cs typeface="Arial"/>
              </a:rPr>
              <a:t>SOC</a:t>
            </a:r>
            <a:r>
              <a:rPr dirty="0" sz="1000" spc="5">
                <a:latin typeface="PMingLiU"/>
                <a:cs typeface="PMingLiU"/>
              </a:rPr>
              <a:t>用于末</a:t>
            </a:r>
            <a:r>
              <a:rPr dirty="0" sz="1000" spc="100">
                <a:latin typeface="PMingLiU"/>
                <a:cs typeface="PMingLiU"/>
              </a:rPr>
              <a:t>线</a:t>
            </a:r>
            <a:r>
              <a:rPr dirty="0" sz="1000" spc="50">
                <a:latin typeface="Arial"/>
                <a:cs typeface="Arial"/>
              </a:rPr>
              <a:t>MM</a:t>
            </a:r>
            <a:r>
              <a:rPr dirty="0" sz="1000" spc="5">
                <a:latin typeface="PMingLiU"/>
                <a:cs typeface="PMingLiU"/>
              </a:rPr>
              <a:t>治疗</a:t>
            </a:r>
            <a:r>
              <a:rPr dirty="0" sz="1000" spc="-20">
                <a:latin typeface="PMingLiU"/>
                <a:cs typeface="PMingLiU"/>
              </a:rPr>
              <a:t>，</a:t>
            </a:r>
            <a:r>
              <a:rPr dirty="0" sz="1000" spc="5">
                <a:latin typeface="PMingLiU"/>
                <a:cs typeface="PMingLiU"/>
              </a:rPr>
              <a:t>分</a:t>
            </a:r>
            <a:r>
              <a:rPr dirty="0" sz="1000" spc="-20">
                <a:latin typeface="PMingLiU"/>
                <a:cs typeface="PMingLiU"/>
              </a:rPr>
              <a:t>别</a:t>
            </a:r>
            <a:r>
              <a:rPr dirty="0" sz="1000" spc="5">
                <a:latin typeface="PMingLiU"/>
                <a:cs typeface="PMingLiU"/>
              </a:rPr>
              <a:t>纳</a:t>
            </a:r>
            <a:r>
              <a:rPr dirty="0" sz="1000" spc="125">
                <a:latin typeface="PMingLiU"/>
                <a:cs typeface="PMingLiU"/>
              </a:rPr>
              <a:t>入</a:t>
            </a:r>
            <a:r>
              <a:rPr dirty="0" sz="1000">
                <a:latin typeface="Arial"/>
                <a:cs typeface="Arial"/>
              </a:rPr>
              <a:t>CARTITUDE-1</a:t>
            </a:r>
            <a:r>
              <a:rPr dirty="0" sz="1000" spc="-175">
                <a:latin typeface="Arial"/>
                <a:cs typeface="Arial"/>
              </a:rPr>
              <a:t> </a:t>
            </a:r>
            <a:r>
              <a:rPr dirty="0" sz="1000" spc="100">
                <a:latin typeface="PMingLiU"/>
                <a:cs typeface="PMingLiU"/>
              </a:rPr>
              <a:t>与</a:t>
            </a:r>
            <a:r>
              <a:rPr dirty="0" sz="1000">
                <a:latin typeface="Arial"/>
                <a:cs typeface="Arial"/>
              </a:rPr>
              <a:t>MAMMOTH  </a:t>
            </a:r>
            <a:r>
              <a:rPr dirty="0" sz="1000" spc="5">
                <a:latin typeface="PMingLiU"/>
                <a:cs typeface="PMingLiU"/>
              </a:rPr>
              <a:t>研究中</a:t>
            </a:r>
            <a:r>
              <a:rPr dirty="0" sz="1000" spc="-20">
                <a:latin typeface="PMingLiU"/>
                <a:cs typeface="PMingLiU"/>
              </a:rPr>
              <a:t>相</a:t>
            </a:r>
            <a:r>
              <a:rPr dirty="0" sz="1000" spc="5">
                <a:latin typeface="PMingLiU"/>
                <a:cs typeface="PMingLiU"/>
              </a:rPr>
              <a:t>同基</a:t>
            </a:r>
            <a:r>
              <a:rPr dirty="0" sz="1000" spc="-20">
                <a:latin typeface="PMingLiU"/>
                <a:cs typeface="PMingLiU"/>
              </a:rPr>
              <a:t>线</a:t>
            </a:r>
            <a:r>
              <a:rPr dirty="0" sz="1000" spc="5">
                <a:latin typeface="PMingLiU"/>
                <a:cs typeface="PMingLiU"/>
              </a:rPr>
              <a:t>患者各</a:t>
            </a:r>
            <a:r>
              <a:rPr dirty="0" sz="1000" spc="-15">
                <a:latin typeface="PMingLiU"/>
                <a:cs typeface="PMingLiU"/>
              </a:rPr>
              <a:t> </a:t>
            </a:r>
            <a:r>
              <a:rPr dirty="0" sz="1000" spc="-5">
                <a:latin typeface="Arial"/>
                <a:cs typeface="Arial"/>
              </a:rPr>
              <a:t>95</a:t>
            </a:r>
            <a:r>
              <a:rPr dirty="0" sz="1000" spc="-70">
                <a:latin typeface="Arial"/>
                <a:cs typeface="Arial"/>
              </a:rPr>
              <a:t> </a:t>
            </a:r>
            <a:r>
              <a:rPr dirty="0" sz="1000" spc="5">
                <a:latin typeface="PMingLiU"/>
                <a:cs typeface="PMingLiU"/>
              </a:rPr>
              <a:t>例，其</a:t>
            </a:r>
            <a:r>
              <a:rPr dirty="0" sz="1000" spc="220">
                <a:latin typeface="PMingLiU"/>
                <a:cs typeface="PMingLiU"/>
              </a:rPr>
              <a:t>中</a:t>
            </a:r>
            <a:r>
              <a:rPr dirty="0" sz="1000">
                <a:latin typeface="Arial"/>
                <a:cs typeface="Arial"/>
              </a:rPr>
              <a:t>TCR</a:t>
            </a:r>
            <a:r>
              <a:rPr dirty="0" sz="1000" spc="120">
                <a:latin typeface="Arial"/>
                <a:cs typeface="Arial"/>
              </a:rPr>
              <a:t> </a:t>
            </a:r>
            <a:r>
              <a:rPr dirty="0" sz="1000" spc="5">
                <a:latin typeface="Arial"/>
                <a:cs typeface="Arial"/>
              </a:rPr>
              <a:t>MM</a:t>
            </a:r>
            <a:r>
              <a:rPr dirty="0" sz="1000" spc="-55">
                <a:latin typeface="Arial"/>
                <a:cs typeface="Arial"/>
              </a:rPr>
              <a:t> </a:t>
            </a:r>
            <a:r>
              <a:rPr dirty="0" sz="1000" spc="-20">
                <a:latin typeface="PMingLiU"/>
                <a:cs typeface="PMingLiU"/>
              </a:rPr>
              <a:t>占</a:t>
            </a:r>
            <a:r>
              <a:rPr dirty="0" sz="1000" spc="5">
                <a:latin typeface="PMingLiU"/>
                <a:cs typeface="PMingLiU"/>
              </a:rPr>
              <a:t>比分</a:t>
            </a:r>
            <a:r>
              <a:rPr dirty="0" sz="1000" spc="-20">
                <a:latin typeface="PMingLiU"/>
                <a:cs typeface="PMingLiU"/>
              </a:rPr>
              <a:t>别</a:t>
            </a:r>
            <a:r>
              <a:rPr dirty="0" sz="1000" spc="5">
                <a:latin typeface="PMingLiU"/>
                <a:cs typeface="PMingLiU"/>
              </a:rPr>
              <a:t>为</a:t>
            </a:r>
            <a:r>
              <a:rPr dirty="0" sz="1000" spc="-20">
                <a:latin typeface="PMingLiU"/>
                <a:cs typeface="PMingLiU"/>
              </a:rPr>
              <a:t> </a:t>
            </a:r>
            <a:r>
              <a:rPr dirty="0" sz="1000" spc="-5">
                <a:latin typeface="Arial"/>
                <a:cs typeface="Arial"/>
              </a:rPr>
              <a:t>97%</a:t>
            </a:r>
            <a:r>
              <a:rPr dirty="0" sz="1000" spc="5">
                <a:latin typeface="PMingLiU"/>
                <a:cs typeface="PMingLiU"/>
              </a:rPr>
              <a:t>与</a:t>
            </a:r>
            <a:r>
              <a:rPr dirty="0" sz="1000" spc="-15">
                <a:latin typeface="PMingLiU"/>
                <a:cs typeface="PMingLiU"/>
              </a:rPr>
              <a:t> </a:t>
            </a:r>
            <a:r>
              <a:rPr dirty="0" sz="1000" spc="-5">
                <a:latin typeface="Arial"/>
                <a:cs typeface="Arial"/>
              </a:rPr>
              <a:t>96%</a:t>
            </a:r>
            <a:r>
              <a:rPr dirty="0" sz="1000" spc="5">
                <a:latin typeface="PMingLiU"/>
                <a:cs typeface="PMingLiU"/>
              </a:rPr>
              <a:t>。自体</a:t>
            </a:r>
            <a:r>
              <a:rPr dirty="0" sz="1000" spc="-20">
                <a:latin typeface="PMingLiU"/>
                <a:cs typeface="PMingLiU"/>
              </a:rPr>
              <a:t> </a:t>
            </a:r>
            <a:r>
              <a:rPr dirty="0" sz="1000">
                <a:latin typeface="Arial"/>
                <a:cs typeface="Arial"/>
              </a:rPr>
              <a:t>BCMA</a:t>
            </a:r>
            <a:r>
              <a:rPr dirty="0" sz="1000" spc="160">
                <a:latin typeface="Arial"/>
                <a:cs typeface="Arial"/>
              </a:rPr>
              <a:t> </a:t>
            </a:r>
            <a:r>
              <a:rPr dirty="0" sz="1000" spc="-5">
                <a:latin typeface="Arial"/>
                <a:cs typeface="Arial"/>
              </a:rPr>
              <a:t>CAR-  </a:t>
            </a:r>
            <a:r>
              <a:rPr dirty="0" sz="1000" spc="5">
                <a:latin typeface="Arial"/>
                <a:cs typeface="Arial"/>
              </a:rPr>
              <a:t>T</a:t>
            </a:r>
            <a:r>
              <a:rPr dirty="0" sz="1000" spc="-80">
                <a:latin typeface="Arial"/>
                <a:cs typeface="Arial"/>
              </a:rPr>
              <a:t> </a:t>
            </a:r>
            <a:r>
              <a:rPr dirty="0" sz="1000" spc="5">
                <a:latin typeface="PMingLiU"/>
                <a:cs typeface="PMingLiU"/>
              </a:rPr>
              <a:t>疗</a:t>
            </a:r>
            <a:r>
              <a:rPr dirty="0" sz="1000" spc="220">
                <a:latin typeface="PMingLiU"/>
                <a:cs typeface="PMingLiU"/>
              </a:rPr>
              <a:t>法</a:t>
            </a:r>
            <a:r>
              <a:rPr dirty="0" sz="1000" spc="-5">
                <a:latin typeface="Arial"/>
                <a:cs typeface="Arial"/>
              </a:rPr>
              <a:t>Cilta-cel</a:t>
            </a:r>
            <a:r>
              <a:rPr dirty="0" sz="1000" spc="-70">
                <a:latin typeface="Arial"/>
                <a:cs typeface="Arial"/>
              </a:rPr>
              <a:t> </a:t>
            </a:r>
            <a:r>
              <a:rPr dirty="0" sz="1000" spc="5">
                <a:latin typeface="PMingLiU"/>
                <a:cs typeface="PMingLiU"/>
              </a:rPr>
              <a:t>对比</a:t>
            </a:r>
            <a:r>
              <a:rPr dirty="0" sz="1000" spc="-70">
                <a:latin typeface="PMingLiU"/>
                <a:cs typeface="PMingLiU"/>
              </a:rPr>
              <a:t> </a:t>
            </a:r>
            <a:r>
              <a:rPr dirty="0" sz="1000">
                <a:latin typeface="Arial"/>
                <a:cs typeface="Arial"/>
              </a:rPr>
              <a:t>SOC</a:t>
            </a:r>
            <a:r>
              <a:rPr dirty="0" sz="1000">
                <a:latin typeface="PMingLiU"/>
                <a:cs typeface="PMingLiU"/>
              </a:rPr>
              <a:t>，</a:t>
            </a:r>
            <a:r>
              <a:rPr dirty="0" sz="1000" spc="5">
                <a:latin typeface="PMingLiU"/>
                <a:cs typeface="PMingLiU"/>
              </a:rPr>
              <a:t>在</a:t>
            </a:r>
            <a:r>
              <a:rPr dirty="0" sz="1000" spc="-45">
                <a:latin typeface="PMingLiU"/>
                <a:cs typeface="PMingLiU"/>
              </a:rPr>
              <a:t> </a:t>
            </a:r>
            <a:r>
              <a:rPr dirty="0" sz="1000">
                <a:latin typeface="Arial"/>
                <a:cs typeface="Arial"/>
              </a:rPr>
              <a:t>r/r</a:t>
            </a:r>
            <a:r>
              <a:rPr dirty="0" sz="1000" spc="-90">
                <a:latin typeface="Arial"/>
                <a:cs typeface="Arial"/>
              </a:rPr>
              <a:t> </a:t>
            </a:r>
            <a:r>
              <a:rPr dirty="0" sz="1000" spc="5">
                <a:latin typeface="Arial"/>
                <a:cs typeface="Arial"/>
              </a:rPr>
              <a:t>MM</a:t>
            </a:r>
            <a:r>
              <a:rPr dirty="0" sz="1000" spc="-110">
                <a:latin typeface="Arial"/>
                <a:cs typeface="Arial"/>
              </a:rPr>
              <a:t> </a:t>
            </a:r>
            <a:r>
              <a:rPr dirty="0" sz="1000" spc="5">
                <a:latin typeface="PMingLiU"/>
                <a:cs typeface="PMingLiU"/>
              </a:rPr>
              <a:t>患者</a:t>
            </a:r>
            <a:r>
              <a:rPr dirty="0" sz="1000" spc="-20">
                <a:latin typeface="PMingLiU"/>
                <a:cs typeface="PMingLiU"/>
              </a:rPr>
              <a:t>后</a:t>
            </a:r>
            <a:r>
              <a:rPr dirty="0" sz="1000" spc="5">
                <a:latin typeface="PMingLiU"/>
                <a:cs typeface="PMingLiU"/>
              </a:rPr>
              <a:t>线治</a:t>
            </a:r>
            <a:r>
              <a:rPr dirty="0" sz="1000" spc="-20">
                <a:latin typeface="PMingLiU"/>
                <a:cs typeface="PMingLiU"/>
              </a:rPr>
              <a:t>疗</a:t>
            </a:r>
            <a:r>
              <a:rPr dirty="0" sz="1000" spc="5">
                <a:latin typeface="PMingLiU"/>
                <a:cs typeface="PMingLiU"/>
              </a:rPr>
              <a:t>中</a:t>
            </a:r>
            <a:r>
              <a:rPr dirty="0" sz="1000" spc="-20">
                <a:latin typeface="PMingLiU"/>
                <a:cs typeface="PMingLiU"/>
              </a:rPr>
              <a:t>体</a:t>
            </a:r>
            <a:r>
              <a:rPr dirty="0" sz="1000" spc="5">
                <a:latin typeface="PMingLiU"/>
                <a:cs typeface="PMingLiU"/>
              </a:rPr>
              <a:t>现出了</a:t>
            </a:r>
            <a:r>
              <a:rPr dirty="0" sz="1000" spc="-20">
                <a:latin typeface="PMingLiU"/>
                <a:cs typeface="PMingLiU"/>
              </a:rPr>
              <a:t>显</a:t>
            </a:r>
            <a:r>
              <a:rPr dirty="0" sz="1000" spc="5">
                <a:latin typeface="PMingLiU"/>
                <a:cs typeface="PMingLiU"/>
              </a:rPr>
              <a:t>著的</a:t>
            </a:r>
            <a:r>
              <a:rPr dirty="0" sz="1000" spc="-20">
                <a:latin typeface="PMingLiU"/>
                <a:cs typeface="PMingLiU"/>
              </a:rPr>
              <a:t>疗</a:t>
            </a:r>
            <a:r>
              <a:rPr dirty="0" sz="1000" spc="5">
                <a:latin typeface="PMingLiU"/>
                <a:cs typeface="PMingLiU"/>
              </a:rPr>
              <a:t>效优</a:t>
            </a:r>
            <a:r>
              <a:rPr dirty="0" sz="1000" spc="-20">
                <a:latin typeface="PMingLiU"/>
                <a:cs typeface="PMingLiU"/>
              </a:rPr>
              <a:t>势</a:t>
            </a:r>
            <a:r>
              <a:rPr dirty="0" sz="1000" spc="10">
                <a:latin typeface="PMingLiU"/>
                <a:cs typeface="PMingLiU"/>
              </a:rPr>
              <a:t>。</a:t>
            </a:r>
            <a:r>
              <a:rPr dirty="0" sz="1000">
                <a:latin typeface="Arial"/>
                <a:cs typeface="Arial"/>
              </a:rPr>
              <a:t>CAR-T</a:t>
            </a:r>
            <a:r>
              <a:rPr dirty="0" sz="1000" spc="-105">
                <a:latin typeface="Arial"/>
                <a:cs typeface="Arial"/>
              </a:rPr>
              <a:t> </a:t>
            </a:r>
            <a:r>
              <a:rPr dirty="0" sz="1000" spc="5">
                <a:latin typeface="PMingLiU"/>
                <a:cs typeface="PMingLiU"/>
              </a:rPr>
              <a:t>缓 解率显</a:t>
            </a:r>
            <a:r>
              <a:rPr dirty="0" sz="1000" spc="-20">
                <a:latin typeface="PMingLiU"/>
                <a:cs typeface="PMingLiU"/>
              </a:rPr>
              <a:t>著</a:t>
            </a:r>
            <a:r>
              <a:rPr dirty="0" sz="1000" spc="5">
                <a:latin typeface="PMingLiU"/>
                <a:cs typeface="PMingLiU"/>
              </a:rPr>
              <a:t>优于</a:t>
            </a:r>
            <a:r>
              <a:rPr dirty="0" sz="1000" spc="30">
                <a:latin typeface="PMingLiU"/>
                <a:cs typeface="PMingLiU"/>
              </a:rPr>
              <a:t> </a:t>
            </a:r>
            <a:r>
              <a:rPr dirty="0" sz="1000" spc="-5">
                <a:latin typeface="Arial"/>
                <a:cs typeface="Arial"/>
              </a:rPr>
              <a:t>SOC</a:t>
            </a:r>
            <a:r>
              <a:rPr dirty="0" sz="1000" spc="-5">
                <a:latin typeface="PMingLiU"/>
                <a:cs typeface="PMingLiU"/>
              </a:rPr>
              <a:t>，</a:t>
            </a:r>
            <a:r>
              <a:rPr dirty="0" sz="1000" spc="5">
                <a:latin typeface="PMingLiU"/>
                <a:cs typeface="PMingLiU"/>
              </a:rPr>
              <a:t>两组 </a:t>
            </a:r>
            <a:r>
              <a:rPr dirty="0" sz="1000">
                <a:latin typeface="Arial"/>
                <a:cs typeface="Arial"/>
              </a:rPr>
              <a:t>ORR</a:t>
            </a:r>
            <a:r>
              <a:rPr dirty="0" sz="1000" spc="-25">
                <a:latin typeface="Arial"/>
                <a:cs typeface="Arial"/>
              </a:rPr>
              <a:t> </a:t>
            </a:r>
            <a:r>
              <a:rPr dirty="0" sz="1000" spc="-20">
                <a:latin typeface="PMingLiU"/>
                <a:cs typeface="PMingLiU"/>
              </a:rPr>
              <a:t>分</a:t>
            </a:r>
            <a:r>
              <a:rPr dirty="0" sz="1000" spc="5">
                <a:latin typeface="PMingLiU"/>
                <a:cs typeface="PMingLiU"/>
              </a:rPr>
              <a:t>别为</a:t>
            </a:r>
            <a:r>
              <a:rPr dirty="0" sz="1000" spc="35">
                <a:latin typeface="PMingLiU"/>
                <a:cs typeface="PMingLiU"/>
              </a:rPr>
              <a:t> </a:t>
            </a:r>
            <a:r>
              <a:rPr dirty="0" sz="1000" spc="-5">
                <a:latin typeface="Arial"/>
                <a:cs typeface="Arial"/>
              </a:rPr>
              <a:t>84%</a:t>
            </a:r>
            <a:r>
              <a:rPr dirty="0" sz="1000" spc="5">
                <a:latin typeface="PMingLiU"/>
                <a:cs typeface="PMingLiU"/>
              </a:rPr>
              <a:t>与</a:t>
            </a:r>
            <a:r>
              <a:rPr dirty="0" sz="1000" spc="25">
                <a:latin typeface="PMingLiU"/>
                <a:cs typeface="PMingLiU"/>
              </a:rPr>
              <a:t> </a:t>
            </a:r>
            <a:r>
              <a:rPr dirty="0" sz="1000" spc="-5">
                <a:latin typeface="Arial"/>
                <a:cs typeface="Arial"/>
              </a:rPr>
              <a:t>28%</a:t>
            </a:r>
            <a:r>
              <a:rPr dirty="0" sz="1000" spc="-5">
                <a:latin typeface="PMingLiU"/>
                <a:cs typeface="PMingLiU"/>
              </a:rPr>
              <a:t>，</a:t>
            </a:r>
            <a:r>
              <a:rPr dirty="0" sz="1000" spc="150">
                <a:latin typeface="PMingLiU"/>
                <a:cs typeface="PMingLiU"/>
              </a:rPr>
              <a:t> </a:t>
            </a:r>
            <a:r>
              <a:rPr dirty="0" sz="1000" spc="-5">
                <a:latin typeface="Arial"/>
                <a:cs typeface="Arial"/>
              </a:rPr>
              <a:t>12</a:t>
            </a:r>
            <a:r>
              <a:rPr dirty="0" sz="1000" spc="-25">
                <a:latin typeface="Arial"/>
                <a:cs typeface="Arial"/>
              </a:rPr>
              <a:t> </a:t>
            </a:r>
            <a:r>
              <a:rPr dirty="0" sz="1000" spc="5">
                <a:latin typeface="PMingLiU"/>
                <a:cs typeface="PMingLiU"/>
              </a:rPr>
              <a:t>个月</a:t>
            </a:r>
            <a:r>
              <a:rPr dirty="0" sz="1000" spc="30">
                <a:latin typeface="PMingLiU"/>
                <a:cs typeface="PMingLiU"/>
              </a:rPr>
              <a:t> </a:t>
            </a:r>
            <a:r>
              <a:rPr dirty="0" sz="1000" spc="-5">
                <a:latin typeface="Arial"/>
                <a:cs typeface="Arial"/>
              </a:rPr>
              <a:t>PFS</a:t>
            </a:r>
            <a:r>
              <a:rPr dirty="0" sz="1000" spc="-10">
                <a:latin typeface="Arial"/>
                <a:cs typeface="Arial"/>
              </a:rPr>
              <a:t> </a:t>
            </a:r>
            <a:r>
              <a:rPr dirty="0" sz="1000" spc="5">
                <a:latin typeface="PMingLiU"/>
                <a:cs typeface="PMingLiU"/>
              </a:rPr>
              <a:t>率</a:t>
            </a:r>
            <a:r>
              <a:rPr dirty="0" sz="1000" spc="-20">
                <a:latin typeface="PMingLiU"/>
                <a:cs typeface="PMingLiU"/>
              </a:rPr>
              <a:t>分</a:t>
            </a:r>
            <a:r>
              <a:rPr dirty="0" sz="1000" spc="5">
                <a:latin typeface="PMingLiU"/>
                <a:cs typeface="PMingLiU"/>
              </a:rPr>
              <a:t>别为</a:t>
            </a:r>
            <a:r>
              <a:rPr dirty="0" sz="1000" spc="30">
                <a:latin typeface="PMingLiU"/>
                <a:cs typeface="PMingLiU"/>
              </a:rPr>
              <a:t> </a:t>
            </a:r>
            <a:r>
              <a:rPr dirty="0" sz="1000" spc="-5">
                <a:latin typeface="Arial"/>
                <a:cs typeface="Arial"/>
              </a:rPr>
              <a:t>73%</a:t>
            </a:r>
            <a:r>
              <a:rPr dirty="0" sz="1000" spc="5">
                <a:latin typeface="PMingLiU"/>
                <a:cs typeface="PMingLiU"/>
              </a:rPr>
              <a:t>与</a:t>
            </a:r>
            <a:r>
              <a:rPr dirty="0" sz="1000" spc="25">
                <a:latin typeface="PMingLiU"/>
                <a:cs typeface="PMingLiU"/>
              </a:rPr>
              <a:t> </a:t>
            </a:r>
            <a:r>
              <a:rPr dirty="0" sz="1000" spc="-5">
                <a:latin typeface="Arial"/>
                <a:cs typeface="Arial"/>
              </a:rPr>
              <a:t>12%  </a:t>
            </a:r>
            <a:r>
              <a:rPr dirty="0" sz="1000">
                <a:latin typeface="Arial"/>
                <a:cs typeface="Arial"/>
              </a:rPr>
              <a:t>(HR=0.11)</a:t>
            </a:r>
            <a:r>
              <a:rPr dirty="0" sz="1000">
                <a:latin typeface="PMingLiU"/>
                <a:cs typeface="PMingLiU"/>
              </a:rPr>
              <a:t>，</a:t>
            </a:r>
            <a:r>
              <a:rPr dirty="0" sz="1000">
                <a:latin typeface="Arial"/>
                <a:cs typeface="Arial"/>
              </a:rPr>
              <a:t>12</a:t>
            </a:r>
            <a:r>
              <a:rPr dirty="0" sz="1000" spc="-80">
                <a:latin typeface="Arial"/>
                <a:cs typeface="Arial"/>
              </a:rPr>
              <a:t> </a:t>
            </a:r>
            <a:r>
              <a:rPr dirty="0" sz="1000" spc="5">
                <a:latin typeface="PMingLiU"/>
                <a:cs typeface="PMingLiU"/>
              </a:rPr>
              <a:t>个</a:t>
            </a:r>
            <a:r>
              <a:rPr dirty="0" sz="1000" spc="245">
                <a:latin typeface="PMingLiU"/>
                <a:cs typeface="PMingLiU"/>
              </a:rPr>
              <a:t>月</a:t>
            </a:r>
            <a:r>
              <a:rPr dirty="0" sz="1000" spc="5">
                <a:latin typeface="Arial"/>
                <a:cs typeface="Arial"/>
              </a:rPr>
              <a:t>OS</a:t>
            </a:r>
            <a:r>
              <a:rPr dirty="0" sz="1000" spc="-85">
                <a:latin typeface="Arial"/>
                <a:cs typeface="Arial"/>
              </a:rPr>
              <a:t> </a:t>
            </a:r>
            <a:r>
              <a:rPr dirty="0" sz="1000" spc="5">
                <a:latin typeface="PMingLiU"/>
                <a:cs typeface="PMingLiU"/>
              </a:rPr>
              <a:t>率分别为</a:t>
            </a:r>
            <a:r>
              <a:rPr dirty="0" sz="1000" spc="-20">
                <a:latin typeface="PMingLiU"/>
                <a:cs typeface="PMingLiU"/>
              </a:rPr>
              <a:t> </a:t>
            </a:r>
            <a:r>
              <a:rPr dirty="0" sz="1000" spc="-5">
                <a:latin typeface="Arial"/>
                <a:cs typeface="Arial"/>
              </a:rPr>
              <a:t>83%</a:t>
            </a:r>
            <a:r>
              <a:rPr dirty="0" sz="1000" spc="5">
                <a:latin typeface="PMingLiU"/>
                <a:cs typeface="PMingLiU"/>
              </a:rPr>
              <a:t>与</a:t>
            </a:r>
            <a:r>
              <a:rPr dirty="0" sz="1000" spc="-20">
                <a:latin typeface="PMingLiU"/>
                <a:cs typeface="PMingLiU"/>
              </a:rPr>
              <a:t> </a:t>
            </a:r>
            <a:r>
              <a:rPr dirty="0" sz="1000" spc="-5">
                <a:latin typeface="Arial"/>
                <a:cs typeface="Arial"/>
              </a:rPr>
              <a:t>39%</a:t>
            </a:r>
            <a:r>
              <a:rPr dirty="0" sz="1000">
                <a:latin typeface="Arial"/>
                <a:cs typeface="Arial"/>
              </a:rPr>
              <a:t> </a:t>
            </a:r>
            <a:r>
              <a:rPr dirty="0" sz="1000" spc="-10">
                <a:latin typeface="Arial"/>
                <a:cs typeface="Arial"/>
              </a:rPr>
              <a:t>(HR=0.20)</a:t>
            </a:r>
            <a:r>
              <a:rPr dirty="0" sz="1000" spc="5">
                <a:latin typeface="PMingLiU"/>
                <a:cs typeface="PMingLiU"/>
              </a:rPr>
              <a:t>。</a:t>
            </a:r>
            <a:endParaRPr sz="1000">
              <a:latin typeface="PMingLiU"/>
              <a:cs typeface="PMingLiU"/>
            </a:endParaRPr>
          </a:p>
          <a:p>
            <a:pPr algn="just" marL="12700">
              <a:lnSpc>
                <a:spcPct val="100000"/>
              </a:lnSpc>
              <a:spcBef>
                <a:spcPts val="1100"/>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33:</a:t>
            </a:r>
            <a:r>
              <a:rPr dirty="0" sz="1000" spc="5" b="1">
                <a:latin typeface="Arial"/>
                <a:cs typeface="Arial"/>
              </a:rPr>
              <a:t> </a:t>
            </a:r>
            <a:r>
              <a:rPr dirty="0" sz="1000" b="1">
                <a:latin typeface="Arial"/>
                <a:cs typeface="Arial"/>
              </a:rPr>
              <a:t>BCMA</a:t>
            </a:r>
            <a:r>
              <a:rPr dirty="0" sz="1000" spc="-25" b="1">
                <a:latin typeface="Arial"/>
                <a:cs typeface="Arial"/>
              </a:rPr>
              <a:t> </a:t>
            </a:r>
            <a:r>
              <a:rPr dirty="0" sz="1000" spc="-10" b="1">
                <a:latin typeface="Arial"/>
                <a:cs typeface="Arial"/>
              </a:rPr>
              <a:t>CAR-T</a:t>
            </a:r>
            <a:r>
              <a:rPr dirty="0" sz="1000" spc="40" b="1">
                <a:latin typeface="Arial"/>
                <a:cs typeface="Arial"/>
              </a:rPr>
              <a:t> </a:t>
            </a:r>
            <a:r>
              <a:rPr dirty="0" sz="1000" spc="-5" b="1">
                <a:latin typeface="Arial"/>
                <a:cs typeface="Arial"/>
              </a:rPr>
              <a:t>vs</a:t>
            </a:r>
            <a:r>
              <a:rPr dirty="0" sz="1000" spc="-25" b="1">
                <a:latin typeface="Arial"/>
                <a:cs typeface="Arial"/>
              </a:rPr>
              <a:t> </a:t>
            </a:r>
            <a:r>
              <a:rPr dirty="0" sz="1000" spc="5" b="1">
                <a:latin typeface="Arial"/>
                <a:cs typeface="Arial"/>
              </a:rPr>
              <a:t>SOC</a:t>
            </a:r>
            <a:r>
              <a:rPr dirty="0" sz="1000" spc="-70" b="1">
                <a:latin typeface="Arial"/>
                <a:cs typeface="Arial"/>
              </a:rPr>
              <a:t> </a:t>
            </a:r>
            <a:r>
              <a:rPr dirty="0" sz="1000" spc="5" b="1">
                <a:latin typeface="Microsoft JhengHei UI"/>
                <a:cs typeface="Microsoft JhengHei UI"/>
              </a:rPr>
              <a:t>在末线</a:t>
            </a:r>
            <a:r>
              <a:rPr dirty="0" sz="1000" spc="15" b="1">
                <a:latin typeface="Microsoft JhengHei UI"/>
                <a:cs typeface="Microsoft JhengHei UI"/>
              </a:rPr>
              <a:t> </a:t>
            </a:r>
            <a:r>
              <a:rPr dirty="0" sz="1000" spc="5" b="1">
                <a:latin typeface="Arial"/>
                <a:cs typeface="Arial"/>
              </a:rPr>
              <a:t>MM</a:t>
            </a:r>
            <a:r>
              <a:rPr dirty="0" sz="1000" spc="-65" b="1">
                <a:latin typeface="Arial"/>
                <a:cs typeface="Arial"/>
              </a:rPr>
              <a:t> </a:t>
            </a:r>
            <a:r>
              <a:rPr dirty="0" sz="1000" spc="5" b="1">
                <a:latin typeface="Microsoft JhengHei UI"/>
                <a:cs typeface="Microsoft JhengHei UI"/>
              </a:rPr>
              <a:t>患者中</a:t>
            </a:r>
            <a:r>
              <a:rPr dirty="0" sz="1000" spc="-20" b="1">
                <a:latin typeface="Microsoft JhengHei UI"/>
                <a:cs typeface="Microsoft JhengHei UI"/>
              </a:rPr>
              <a:t>的疗</a:t>
            </a:r>
            <a:r>
              <a:rPr dirty="0" sz="1000" spc="5" b="1">
                <a:latin typeface="Microsoft JhengHei UI"/>
                <a:cs typeface="Microsoft JhengHei UI"/>
              </a:rPr>
              <a:t>效对比</a:t>
            </a:r>
            <a:endParaRPr sz="1000">
              <a:latin typeface="Microsoft JhengHei UI"/>
              <a:cs typeface="Microsoft JhengHei UI"/>
            </a:endParaRPr>
          </a:p>
        </p:txBody>
      </p:sp>
      <p:graphicFrame>
        <p:nvGraphicFramePr>
          <p:cNvPr id="11" name="object 11"/>
          <p:cNvGraphicFramePr>
            <a:graphicFrameLocks noGrp="1"/>
          </p:cNvGraphicFramePr>
          <p:nvPr/>
        </p:nvGraphicFramePr>
        <p:xfrm>
          <a:off x="539800" y="7433182"/>
          <a:ext cx="5046980" cy="1872614"/>
        </p:xfrm>
        <a:graphic>
          <a:graphicData uri="http://schemas.openxmlformats.org/drawingml/2006/table">
            <a:tbl>
              <a:tblPr firstRow="1" bandRow="1">
                <a:tableStyleId>{2D5ABB26-0587-4C30-8999-92F81FD0307C}</a:tableStyleId>
              </a:tblPr>
              <a:tblGrid>
                <a:gridCol w="1163320"/>
                <a:gridCol w="1976120"/>
                <a:gridCol w="1907539"/>
              </a:tblGrid>
              <a:tr h="172212">
                <a:tc>
                  <a:txBody>
                    <a:bodyPr/>
                    <a:lstStyle/>
                    <a:p>
                      <a:pPr marL="69850">
                        <a:lnSpc>
                          <a:spcPct val="100000"/>
                        </a:lnSpc>
                        <a:spcBef>
                          <a:spcPts val="85"/>
                        </a:spcBef>
                      </a:pPr>
                      <a:r>
                        <a:rPr dirty="0" sz="800" spc="10" b="1">
                          <a:solidFill>
                            <a:srgbClr val="FFFFFF"/>
                          </a:solidFill>
                          <a:latin typeface="Microsoft JhengHei UI"/>
                          <a:cs typeface="Microsoft JhengHei UI"/>
                        </a:rPr>
                        <a:t>数</a:t>
                      </a:r>
                      <a:r>
                        <a:rPr dirty="0" sz="800" spc="-10" b="1">
                          <a:solidFill>
                            <a:srgbClr val="FFFFFF"/>
                          </a:solidFill>
                          <a:latin typeface="Microsoft JhengHei UI"/>
                          <a:cs typeface="Microsoft JhengHei UI"/>
                        </a:rPr>
                        <a:t>据来源</a:t>
                      </a:r>
                      <a:endParaRPr sz="800">
                        <a:latin typeface="Microsoft JhengHei UI"/>
                        <a:cs typeface="Microsoft JhengHei UI"/>
                      </a:endParaRPr>
                    </a:p>
                  </a:txBody>
                  <a:tcPr marL="0" marR="0" marB="0" marT="10795">
                    <a:lnR w="9525">
                      <a:solidFill>
                        <a:srgbClr val="000000"/>
                      </a:solidFill>
                      <a:prstDash val="solid"/>
                    </a:lnR>
                    <a:lnT w="19050">
                      <a:solidFill>
                        <a:srgbClr val="000000"/>
                      </a:solidFill>
                      <a:prstDash val="solid"/>
                    </a:lnT>
                    <a:lnB w="9525">
                      <a:solidFill>
                        <a:srgbClr val="000000"/>
                      </a:solidFill>
                      <a:prstDash val="solid"/>
                    </a:lnB>
                    <a:solidFill>
                      <a:srgbClr val="C00000"/>
                    </a:solidFill>
                  </a:tcPr>
                </a:tc>
                <a:tc>
                  <a:txBody>
                    <a:bodyPr/>
                    <a:lstStyle/>
                    <a:p>
                      <a:pPr marL="68580">
                        <a:lnSpc>
                          <a:spcPct val="100000"/>
                        </a:lnSpc>
                        <a:spcBef>
                          <a:spcPts val="160"/>
                        </a:spcBef>
                      </a:pPr>
                      <a:r>
                        <a:rPr dirty="0" sz="800" spc="-5" b="1">
                          <a:solidFill>
                            <a:srgbClr val="FFFFFF"/>
                          </a:solidFill>
                          <a:latin typeface="Arial"/>
                          <a:cs typeface="Arial"/>
                        </a:rPr>
                        <a:t>CARTITUDE-1</a:t>
                      </a:r>
                      <a:endParaRPr sz="800">
                        <a:latin typeface="Arial"/>
                        <a:cs typeface="Arial"/>
                      </a:endParaRPr>
                    </a:p>
                  </a:txBody>
                  <a:tcPr marL="0" marR="0" marB="0" marT="20320">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solidFill>
                      <a:srgbClr val="C00000"/>
                    </a:solidFill>
                  </a:tcPr>
                </a:tc>
                <a:tc>
                  <a:txBody>
                    <a:bodyPr/>
                    <a:lstStyle/>
                    <a:p>
                      <a:pPr marL="71120">
                        <a:lnSpc>
                          <a:spcPct val="100000"/>
                        </a:lnSpc>
                        <a:spcBef>
                          <a:spcPts val="160"/>
                        </a:spcBef>
                      </a:pPr>
                      <a:r>
                        <a:rPr dirty="0" sz="800" b="1">
                          <a:solidFill>
                            <a:srgbClr val="FFFFFF"/>
                          </a:solidFill>
                          <a:latin typeface="Arial"/>
                          <a:cs typeface="Arial"/>
                        </a:rPr>
                        <a:t>MAMMOTH</a:t>
                      </a:r>
                      <a:endParaRPr sz="800">
                        <a:latin typeface="Arial"/>
                        <a:cs typeface="Arial"/>
                      </a:endParaRPr>
                    </a:p>
                  </a:txBody>
                  <a:tcPr marL="0" marR="0" marB="0" marT="20320">
                    <a:lnL w="9525">
                      <a:solidFill>
                        <a:srgbClr val="000000"/>
                      </a:solidFill>
                      <a:prstDash val="solid"/>
                    </a:lnL>
                    <a:lnT w="19050">
                      <a:solidFill>
                        <a:srgbClr val="000000"/>
                      </a:solidFill>
                      <a:prstDash val="solid"/>
                    </a:lnT>
                    <a:lnB w="9525">
                      <a:solidFill>
                        <a:srgbClr val="000000"/>
                      </a:solidFill>
                      <a:prstDash val="solid"/>
                    </a:lnB>
                    <a:solidFill>
                      <a:srgbClr val="C00000"/>
                    </a:solidFill>
                  </a:tcPr>
                </a:tc>
              </a:tr>
              <a:tr h="167894">
                <a:tc>
                  <a:txBody>
                    <a:bodyPr/>
                    <a:lstStyle/>
                    <a:p>
                      <a:pPr marL="69850">
                        <a:lnSpc>
                          <a:spcPct val="100000"/>
                        </a:lnSpc>
                        <a:spcBef>
                          <a:spcPts val="50"/>
                        </a:spcBef>
                      </a:pPr>
                      <a:r>
                        <a:rPr dirty="0" sz="800" spc="-10">
                          <a:latin typeface="PMingLiU"/>
                          <a:cs typeface="PMingLiU"/>
                        </a:rPr>
                        <a:t>疗法</a:t>
                      </a:r>
                      <a:endParaRPr sz="800">
                        <a:latin typeface="PMingLiU"/>
                        <a:cs typeface="PMingLiU"/>
                      </a:endParaRPr>
                    </a:p>
                  </a:txBody>
                  <a:tcPr marL="0" marR="0" marB="0" marT="635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125"/>
                        </a:spcBef>
                      </a:pPr>
                      <a:r>
                        <a:rPr dirty="0" sz="800" spc="-5">
                          <a:latin typeface="Arial"/>
                          <a:cs typeface="Arial"/>
                        </a:rPr>
                        <a:t>Cilta-cel</a:t>
                      </a:r>
                      <a:r>
                        <a:rPr dirty="0" sz="800">
                          <a:latin typeface="Arial"/>
                          <a:cs typeface="Arial"/>
                        </a:rPr>
                        <a:t> (CAR-T)</a:t>
                      </a:r>
                      <a:endParaRPr sz="800">
                        <a:latin typeface="Arial"/>
                        <a:cs typeface="Arial"/>
                      </a:endParaRPr>
                    </a:p>
                  </a:txBody>
                  <a:tcPr marL="0" marR="0" marB="0" marT="1587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25"/>
                        </a:spcBef>
                      </a:pPr>
                      <a:r>
                        <a:rPr dirty="0" sz="800" spc="-5">
                          <a:latin typeface="Arial"/>
                          <a:cs typeface="Arial"/>
                        </a:rPr>
                        <a:t>SOC</a:t>
                      </a:r>
                      <a:endParaRPr sz="800">
                        <a:latin typeface="Arial"/>
                        <a:cs typeface="Arial"/>
                      </a:endParaRPr>
                    </a:p>
                  </a:txBody>
                  <a:tcPr marL="0" marR="0" marB="0" marT="15875">
                    <a:lnL w="9525">
                      <a:solidFill>
                        <a:srgbClr val="000000"/>
                      </a:solidFill>
                      <a:prstDash val="solid"/>
                    </a:lnL>
                    <a:lnT w="9525">
                      <a:solidFill>
                        <a:srgbClr val="000000"/>
                      </a:solidFill>
                      <a:prstDash val="solid"/>
                    </a:lnT>
                    <a:lnB w="9525">
                      <a:solidFill>
                        <a:srgbClr val="000000"/>
                      </a:solidFill>
                      <a:prstDash val="solid"/>
                    </a:lnB>
                  </a:tcPr>
                </a:tc>
              </a:tr>
              <a:tr h="167640">
                <a:tc>
                  <a:txBody>
                    <a:bodyPr/>
                    <a:lstStyle/>
                    <a:p>
                      <a:pPr marL="69850">
                        <a:lnSpc>
                          <a:spcPct val="100000"/>
                        </a:lnSpc>
                        <a:spcBef>
                          <a:spcPts val="50"/>
                        </a:spcBef>
                      </a:pPr>
                      <a:r>
                        <a:rPr dirty="0" sz="800" spc="-10">
                          <a:latin typeface="PMingLiU"/>
                          <a:cs typeface="PMingLiU"/>
                        </a:rPr>
                        <a:t>样本量</a:t>
                      </a:r>
                      <a:endParaRPr sz="800">
                        <a:latin typeface="PMingLiU"/>
                        <a:cs typeface="PMingLiU"/>
                      </a:endParaRPr>
                    </a:p>
                  </a:txBody>
                  <a:tcPr marL="0" marR="0" marB="0" marT="635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120"/>
                        </a:spcBef>
                      </a:pPr>
                      <a:r>
                        <a:rPr dirty="0" sz="800" spc="-15">
                          <a:latin typeface="Arial"/>
                          <a:cs typeface="Arial"/>
                        </a:rPr>
                        <a:t>95</a:t>
                      </a:r>
                      <a:endParaRPr sz="800">
                        <a:latin typeface="Arial"/>
                        <a:cs typeface="Arial"/>
                      </a:endParaRPr>
                    </a:p>
                  </a:txBody>
                  <a:tcPr marL="0" marR="0" marB="0" marT="1524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20"/>
                        </a:spcBef>
                      </a:pPr>
                      <a:r>
                        <a:rPr dirty="0" sz="800" spc="-15">
                          <a:latin typeface="Arial"/>
                          <a:cs typeface="Arial"/>
                        </a:rPr>
                        <a:t>95</a:t>
                      </a:r>
                      <a:endParaRPr sz="800">
                        <a:latin typeface="Arial"/>
                        <a:cs typeface="Arial"/>
                      </a:endParaRPr>
                    </a:p>
                  </a:txBody>
                  <a:tcPr marL="0" marR="0" marB="0" marT="15240">
                    <a:lnL w="9525">
                      <a:solidFill>
                        <a:srgbClr val="000000"/>
                      </a:solidFill>
                      <a:prstDash val="solid"/>
                    </a:lnL>
                    <a:lnT w="9525">
                      <a:solidFill>
                        <a:srgbClr val="000000"/>
                      </a:solidFill>
                      <a:prstDash val="solid"/>
                    </a:lnT>
                    <a:lnB w="9525">
                      <a:solidFill>
                        <a:srgbClr val="000000"/>
                      </a:solidFill>
                      <a:prstDash val="solid"/>
                    </a:lnB>
                  </a:tcPr>
                </a:tc>
              </a:tr>
              <a:tr h="167639">
                <a:tc>
                  <a:txBody>
                    <a:bodyPr/>
                    <a:lstStyle/>
                    <a:p>
                      <a:pPr marL="69850">
                        <a:lnSpc>
                          <a:spcPct val="100000"/>
                        </a:lnSpc>
                        <a:spcBef>
                          <a:spcPts val="50"/>
                        </a:spcBef>
                      </a:pPr>
                      <a:r>
                        <a:rPr dirty="0" sz="800" spc="-10">
                          <a:latin typeface="PMingLiU"/>
                          <a:cs typeface="PMingLiU"/>
                        </a:rPr>
                        <a:t>中位年龄</a:t>
                      </a:r>
                      <a:endParaRPr sz="800">
                        <a:latin typeface="PMingLiU"/>
                        <a:cs typeface="PMingLiU"/>
                      </a:endParaRPr>
                    </a:p>
                  </a:txBody>
                  <a:tcPr marL="0" marR="0" marB="0" marT="635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120"/>
                        </a:spcBef>
                      </a:pPr>
                      <a:r>
                        <a:rPr dirty="0" sz="800" spc="-10">
                          <a:latin typeface="Arial"/>
                          <a:cs typeface="Arial"/>
                        </a:rPr>
                        <a:t>62.4</a:t>
                      </a:r>
                      <a:endParaRPr sz="800">
                        <a:latin typeface="Arial"/>
                        <a:cs typeface="Arial"/>
                      </a:endParaRPr>
                    </a:p>
                  </a:txBody>
                  <a:tcPr marL="0" marR="0" marB="0" marT="1524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20"/>
                        </a:spcBef>
                      </a:pPr>
                      <a:r>
                        <a:rPr dirty="0" sz="800" spc="-15">
                          <a:latin typeface="Arial"/>
                          <a:cs typeface="Arial"/>
                        </a:rPr>
                        <a:t>62</a:t>
                      </a:r>
                      <a:endParaRPr sz="800">
                        <a:latin typeface="Arial"/>
                        <a:cs typeface="Arial"/>
                      </a:endParaRPr>
                    </a:p>
                  </a:txBody>
                  <a:tcPr marL="0" marR="0" marB="0" marT="15240">
                    <a:lnL w="9525">
                      <a:solidFill>
                        <a:srgbClr val="000000"/>
                      </a:solidFill>
                      <a:prstDash val="solid"/>
                    </a:lnL>
                    <a:lnT w="9525">
                      <a:solidFill>
                        <a:srgbClr val="000000"/>
                      </a:solidFill>
                      <a:prstDash val="solid"/>
                    </a:lnT>
                    <a:lnB w="9525">
                      <a:solidFill>
                        <a:srgbClr val="000000"/>
                      </a:solidFill>
                      <a:prstDash val="solid"/>
                    </a:lnB>
                  </a:tcPr>
                </a:tc>
              </a:tr>
              <a:tr h="167639">
                <a:tc>
                  <a:txBody>
                    <a:bodyPr/>
                    <a:lstStyle/>
                    <a:p>
                      <a:pPr marL="69850">
                        <a:lnSpc>
                          <a:spcPct val="100000"/>
                        </a:lnSpc>
                        <a:spcBef>
                          <a:spcPts val="50"/>
                        </a:spcBef>
                      </a:pPr>
                      <a:r>
                        <a:rPr dirty="0" sz="800" spc="-10">
                          <a:latin typeface="PMingLiU"/>
                          <a:cs typeface="PMingLiU"/>
                        </a:rPr>
                        <a:t>中位既</a:t>
                      </a:r>
                      <a:r>
                        <a:rPr dirty="0" sz="800" spc="10">
                          <a:latin typeface="PMingLiU"/>
                          <a:cs typeface="PMingLiU"/>
                        </a:rPr>
                        <a:t>往</a:t>
                      </a:r>
                      <a:r>
                        <a:rPr dirty="0" sz="800" spc="-10">
                          <a:latin typeface="PMingLiU"/>
                          <a:cs typeface="PMingLiU"/>
                        </a:rPr>
                        <a:t>治疗</a:t>
                      </a:r>
                      <a:r>
                        <a:rPr dirty="0" sz="800" spc="15">
                          <a:latin typeface="PMingLiU"/>
                          <a:cs typeface="PMingLiU"/>
                        </a:rPr>
                        <a:t>数</a:t>
                      </a:r>
                      <a:r>
                        <a:rPr dirty="0" sz="800" spc="-10">
                          <a:latin typeface="Arial"/>
                          <a:cs typeface="Arial"/>
                        </a:rPr>
                        <a:t>/</a:t>
                      </a:r>
                      <a:r>
                        <a:rPr dirty="0" sz="800" spc="-10">
                          <a:latin typeface="PMingLiU"/>
                          <a:cs typeface="PMingLiU"/>
                        </a:rPr>
                        <a:t>线</a:t>
                      </a:r>
                      <a:endParaRPr sz="800">
                        <a:latin typeface="PMingLiU"/>
                        <a:cs typeface="PMingLiU"/>
                      </a:endParaRPr>
                    </a:p>
                  </a:txBody>
                  <a:tcPr marL="0" marR="0" marB="0" marT="635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120"/>
                        </a:spcBef>
                      </a:pPr>
                      <a:r>
                        <a:rPr dirty="0" sz="800" spc="-10">
                          <a:latin typeface="Arial"/>
                          <a:cs typeface="Arial"/>
                        </a:rPr>
                        <a:t>6.2</a:t>
                      </a:r>
                      <a:endParaRPr sz="800">
                        <a:latin typeface="Arial"/>
                        <a:cs typeface="Arial"/>
                      </a:endParaRPr>
                    </a:p>
                  </a:txBody>
                  <a:tcPr marL="0" marR="0" marB="0" marT="1524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20"/>
                        </a:spcBef>
                      </a:pPr>
                      <a:r>
                        <a:rPr dirty="0" sz="800" spc="-10">
                          <a:latin typeface="Arial"/>
                          <a:cs typeface="Arial"/>
                        </a:rPr>
                        <a:t>6.3</a:t>
                      </a:r>
                      <a:endParaRPr sz="800">
                        <a:latin typeface="Arial"/>
                        <a:cs typeface="Arial"/>
                      </a:endParaRPr>
                    </a:p>
                  </a:txBody>
                  <a:tcPr marL="0" marR="0" marB="0" marT="15240">
                    <a:lnL w="9525">
                      <a:solidFill>
                        <a:srgbClr val="000000"/>
                      </a:solidFill>
                      <a:prstDash val="solid"/>
                    </a:lnL>
                    <a:lnT w="9525">
                      <a:solidFill>
                        <a:srgbClr val="000000"/>
                      </a:solidFill>
                      <a:prstDash val="solid"/>
                    </a:lnT>
                    <a:lnB w="9525">
                      <a:solidFill>
                        <a:srgbClr val="000000"/>
                      </a:solidFill>
                      <a:prstDash val="solid"/>
                    </a:lnB>
                  </a:tcPr>
                </a:tc>
              </a:tr>
              <a:tr h="167639">
                <a:tc>
                  <a:txBody>
                    <a:bodyPr/>
                    <a:lstStyle/>
                    <a:p>
                      <a:pPr marL="69850">
                        <a:lnSpc>
                          <a:spcPct val="100000"/>
                        </a:lnSpc>
                        <a:spcBef>
                          <a:spcPts val="50"/>
                        </a:spcBef>
                      </a:pPr>
                      <a:r>
                        <a:rPr dirty="0" sz="800" spc="-10">
                          <a:latin typeface="PMingLiU"/>
                          <a:cs typeface="PMingLiU"/>
                        </a:rPr>
                        <a:t>高危比例</a:t>
                      </a:r>
                      <a:endParaRPr sz="800">
                        <a:latin typeface="PMingLiU"/>
                        <a:cs typeface="PMingLiU"/>
                      </a:endParaRPr>
                    </a:p>
                  </a:txBody>
                  <a:tcPr marL="0" marR="0" marB="0" marT="635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125"/>
                        </a:spcBef>
                      </a:pPr>
                      <a:r>
                        <a:rPr dirty="0" sz="800" spc="-5">
                          <a:latin typeface="Arial"/>
                          <a:cs typeface="Arial"/>
                        </a:rPr>
                        <a:t>22%</a:t>
                      </a:r>
                      <a:endParaRPr sz="800">
                        <a:latin typeface="Arial"/>
                        <a:cs typeface="Arial"/>
                      </a:endParaRPr>
                    </a:p>
                  </a:txBody>
                  <a:tcPr marL="0" marR="0" marB="0" marT="1587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25"/>
                        </a:spcBef>
                      </a:pPr>
                      <a:r>
                        <a:rPr dirty="0" sz="800" spc="-5">
                          <a:latin typeface="Arial"/>
                          <a:cs typeface="Arial"/>
                        </a:rPr>
                        <a:t>24%</a:t>
                      </a:r>
                      <a:endParaRPr sz="800">
                        <a:latin typeface="Arial"/>
                        <a:cs typeface="Arial"/>
                      </a:endParaRPr>
                    </a:p>
                  </a:txBody>
                  <a:tcPr marL="0" marR="0" marB="0" marT="15875">
                    <a:lnL w="9525">
                      <a:solidFill>
                        <a:srgbClr val="000000"/>
                      </a:solidFill>
                      <a:prstDash val="solid"/>
                    </a:lnL>
                    <a:lnT w="9525">
                      <a:solidFill>
                        <a:srgbClr val="000000"/>
                      </a:solidFill>
                      <a:prstDash val="solid"/>
                    </a:lnT>
                    <a:lnB w="9525">
                      <a:solidFill>
                        <a:srgbClr val="000000"/>
                      </a:solidFill>
                      <a:prstDash val="solid"/>
                    </a:lnB>
                  </a:tcPr>
                </a:tc>
              </a:tr>
              <a:tr h="167640">
                <a:tc>
                  <a:txBody>
                    <a:bodyPr/>
                    <a:lstStyle/>
                    <a:p>
                      <a:pPr marL="69850">
                        <a:lnSpc>
                          <a:spcPct val="100000"/>
                        </a:lnSpc>
                        <a:spcBef>
                          <a:spcPts val="50"/>
                        </a:spcBef>
                      </a:pPr>
                      <a:r>
                        <a:rPr dirty="0" sz="800" spc="-5">
                          <a:latin typeface="Arial"/>
                          <a:cs typeface="Arial"/>
                        </a:rPr>
                        <a:t>TCR</a:t>
                      </a:r>
                      <a:r>
                        <a:rPr dirty="0" sz="800" spc="-10">
                          <a:latin typeface="Arial"/>
                          <a:cs typeface="Arial"/>
                        </a:rPr>
                        <a:t> </a:t>
                      </a:r>
                      <a:r>
                        <a:rPr dirty="0" sz="800" spc="-5">
                          <a:latin typeface="Arial"/>
                          <a:cs typeface="Arial"/>
                        </a:rPr>
                        <a:t>MM</a:t>
                      </a:r>
                      <a:r>
                        <a:rPr dirty="0" sz="800" spc="-70">
                          <a:latin typeface="Arial"/>
                          <a:cs typeface="Arial"/>
                        </a:rPr>
                        <a:t> </a:t>
                      </a:r>
                      <a:r>
                        <a:rPr dirty="0" sz="800" spc="-10">
                          <a:latin typeface="PMingLiU"/>
                          <a:cs typeface="PMingLiU"/>
                        </a:rPr>
                        <a:t>比例</a:t>
                      </a:r>
                      <a:endParaRPr sz="800">
                        <a:latin typeface="PMingLiU"/>
                        <a:cs typeface="PMingLiU"/>
                      </a:endParaRPr>
                    </a:p>
                  </a:txBody>
                  <a:tcPr marL="0" marR="0" marB="0" marT="635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125"/>
                        </a:spcBef>
                      </a:pPr>
                      <a:r>
                        <a:rPr dirty="0" sz="800" spc="-5">
                          <a:latin typeface="Arial"/>
                          <a:cs typeface="Arial"/>
                        </a:rPr>
                        <a:t>97%</a:t>
                      </a:r>
                      <a:endParaRPr sz="800">
                        <a:latin typeface="Arial"/>
                        <a:cs typeface="Arial"/>
                      </a:endParaRPr>
                    </a:p>
                  </a:txBody>
                  <a:tcPr marL="0" marR="0" marB="0" marT="1587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25"/>
                        </a:spcBef>
                      </a:pPr>
                      <a:r>
                        <a:rPr dirty="0" sz="800" spc="-5">
                          <a:latin typeface="Arial"/>
                          <a:cs typeface="Arial"/>
                        </a:rPr>
                        <a:t>96%</a:t>
                      </a:r>
                      <a:endParaRPr sz="800">
                        <a:latin typeface="Arial"/>
                        <a:cs typeface="Arial"/>
                      </a:endParaRPr>
                    </a:p>
                  </a:txBody>
                  <a:tcPr marL="0" marR="0" marB="0" marT="15875">
                    <a:lnL w="9525">
                      <a:solidFill>
                        <a:srgbClr val="000000"/>
                      </a:solidFill>
                      <a:prstDash val="solid"/>
                    </a:lnL>
                    <a:lnT w="9525">
                      <a:solidFill>
                        <a:srgbClr val="000000"/>
                      </a:solidFill>
                      <a:prstDash val="solid"/>
                    </a:lnT>
                    <a:lnB w="9525">
                      <a:solidFill>
                        <a:srgbClr val="000000"/>
                      </a:solidFill>
                      <a:prstDash val="solid"/>
                    </a:lnB>
                  </a:tcPr>
                </a:tc>
              </a:tr>
              <a:tr h="168021">
                <a:tc>
                  <a:txBody>
                    <a:bodyPr/>
                    <a:lstStyle/>
                    <a:p>
                      <a:pPr marL="69850">
                        <a:lnSpc>
                          <a:spcPct val="100000"/>
                        </a:lnSpc>
                        <a:spcBef>
                          <a:spcPts val="55"/>
                        </a:spcBef>
                      </a:pPr>
                      <a:r>
                        <a:rPr dirty="0" sz="800" spc="-10">
                          <a:latin typeface="PMingLiU"/>
                          <a:cs typeface="PMingLiU"/>
                        </a:rPr>
                        <a:t>五重耐</a:t>
                      </a:r>
                      <a:r>
                        <a:rPr dirty="0" sz="800" spc="10">
                          <a:latin typeface="PMingLiU"/>
                          <a:cs typeface="PMingLiU"/>
                        </a:rPr>
                        <a:t>药</a:t>
                      </a:r>
                      <a:r>
                        <a:rPr dirty="0" sz="800" spc="-10">
                          <a:latin typeface="PMingLiU"/>
                          <a:cs typeface="PMingLiU"/>
                        </a:rPr>
                        <a:t>比例</a:t>
                      </a:r>
                      <a:endParaRPr sz="800">
                        <a:latin typeface="PMingLiU"/>
                        <a:cs typeface="PMingLiU"/>
                      </a:endParaRPr>
                    </a:p>
                  </a:txBody>
                  <a:tcPr marL="0" marR="0" marB="0" marT="6985">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125"/>
                        </a:spcBef>
                      </a:pPr>
                      <a:r>
                        <a:rPr dirty="0" sz="800" spc="-5">
                          <a:latin typeface="Arial"/>
                          <a:cs typeface="Arial"/>
                        </a:rPr>
                        <a:t>43%</a:t>
                      </a:r>
                      <a:endParaRPr sz="800">
                        <a:latin typeface="Arial"/>
                        <a:cs typeface="Arial"/>
                      </a:endParaRPr>
                    </a:p>
                  </a:txBody>
                  <a:tcPr marL="0" marR="0" marB="0" marT="1587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25"/>
                        </a:spcBef>
                      </a:pPr>
                      <a:r>
                        <a:rPr dirty="0" sz="800" spc="-5">
                          <a:latin typeface="Arial"/>
                          <a:cs typeface="Arial"/>
                        </a:rPr>
                        <a:t>42%</a:t>
                      </a:r>
                      <a:endParaRPr sz="800">
                        <a:latin typeface="Arial"/>
                        <a:cs typeface="Arial"/>
                      </a:endParaRPr>
                    </a:p>
                  </a:txBody>
                  <a:tcPr marL="0" marR="0" marB="0" marT="15875">
                    <a:lnL w="9525">
                      <a:solidFill>
                        <a:srgbClr val="000000"/>
                      </a:solidFill>
                      <a:prstDash val="solid"/>
                    </a:lnL>
                    <a:lnT w="9525">
                      <a:solidFill>
                        <a:srgbClr val="000000"/>
                      </a:solidFill>
                      <a:prstDash val="solid"/>
                    </a:lnT>
                    <a:lnB w="9525">
                      <a:solidFill>
                        <a:srgbClr val="000000"/>
                      </a:solidFill>
                      <a:prstDash val="solid"/>
                    </a:lnB>
                  </a:tcPr>
                </a:tc>
              </a:tr>
              <a:tr h="167639">
                <a:tc>
                  <a:txBody>
                    <a:bodyPr/>
                    <a:lstStyle/>
                    <a:p>
                      <a:pPr marL="69850">
                        <a:lnSpc>
                          <a:spcPct val="100000"/>
                        </a:lnSpc>
                        <a:spcBef>
                          <a:spcPts val="120"/>
                        </a:spcBef>
                      </a:pPr>
                      <a:r>
                        <a:rPr dirty="0" sz="800" spc="-5">
                          <a:latin typeface="Arial"/>
                          <a:cs typeface="Arial"/>
                        </a:rPr>
                        <a:t>ORR</a:t>
                      </a:r>
                      <a:endParaRPr sz="800">
                        <a:latin typeface="Arial"/>
                        <a:cs typeface="Arial"/>
                      </a:endParaRPr>
                    </a:p>
                  </a:txBody>
                  <a:tcPr marL="0" marR="0" marB="0" marT="1524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120"/>
                        </a:spcBef>
                      </a:pPr>
                      <a:r>
                        <a:rPr dirty="0" sz="800" spc="-5">
                          <a:latin typeface="Arial"/>
                          <a:cs typeface="Arial"/>
                        </a:rPr>
                        <a:t>84%</a:t>
                      </a:r>
                      <a:endParaRPr sz="800">
                        <a:latin typeface="Arial"/>
                        <a:cs typeface="Arial"/>
                      </a:endParaRPr>
                    </a:p>
                  </a:txBody>
                  <a:tcPr marL="0" marR="0" marB="0" marT="1524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20"/>
                        </a:spcBef>
                      </a:pPr>
                      <a:r>
                        <a:rPr dirty="0" sz="800" spc="-5">
                          <a:latin typeface="Arial"/>
                          <a:cs typeface="Arial"/>
                        </a:rPr>
                        <a:t>28%</a:t>
                      </a:r>
                      <a:endParaRPr sz="800">
                        <a:latin typeface="Arial"/>
                        <a:cs typeface="Arial"/>
                      </a:endParaRPr>
                    </a:p>
                  </a:txBody>
                  <a:tcPr marL="0" marR="0" marB="0" marT="15240">
                    <a:lnL w="9525">
                      <a:solidFill>
                        <a:srgbClr val="000000"/>
                      </a:solidFill>
                      <a:prstDash val="solid"/>
                    </a:lnL>
                    <a:lnT w="9525">
                      <a:solidFill>
                        <a:srgbClr val="000000"/>
                      </a:solidFill>
                      <a:prstDash val="solid"/>
                    </a:lnT>
                    <a:lnB w="9525">
                      <a:solidFill>
                        <a:srgbClr val="000000"/>
                      </a:solidFill>
                      <a:prstDash val="solid"/>
                    </a:lnB>
                  </a:tcPr>
                </a:tc>
              </a:tr>
              <a:tr h="167639">
                <a:tc>
                  <a:txBody>
                    <a:bodyPr/>
                    <a:lstStyle/>
                    <a:p>
                      <a:pPr marL="69850">
                        <a:lnSpc>
                          <a:spcPct val="100000"/>
                        </a:lnSpc>
                        <a:spcBef>
                          <a:spcPts val="120"/>
                        </a:spcBef>
                      </a:pPr>
                      <a:r>
                        <a:rPr dirty="0" sz="800" spc="-5">
                          <a:latin typeface="Arial"/>
                          <a:cs typeface="Arial"/>
                        </a:rPr>
                        <a:t>12m</a:t>
                      </a:r>
                      <a:r>
                        <a:rPr dirty="0" sz="800" spc="-25">
                          <a:latin typeface="Arial"/>
                          <a:cs typeface="Arial"/>
                        </a:rPr>
                        <a:t> </a:t>
                      </a:r>
                      <a:r>
                        <a:rPr dirty="0" sz="800" spc="-5">
                          <a:latin typeface="Arial"/>
                          <a:cs typeface="Arial"/>
                        </a:rPr>
                        <a:t>PFS</a:t>
                      </a:r>
                      <a:endParaRPr sz="800">
                        <a:latin typeface="Arial"/>
                        <a:cs typeface="Arial"/>
                      </a:endParaRPr>
                    </a:p>
                  </a:txBody>
                  <a:tcPr marL="0" marR="0" marB="0" marT="1524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8580">
                        <a:lnSpc>
                          <a:spcPct val="100000"/>
                        </a:lnSpc>
                        <a:spcBef>
                          <a:spcPts val="120"/>
                        </a:spcBef>
                      </a:pPr>
                      <a:r>
                        <a:rPr dirty="0" sz="800" spc="-5">
                          <a:latin typeface="Arial"/>
                          <a:cs typeface="Arial"/>
                        </a:rPr>
                        <a:t>73%</a:t>
                      </a:r>
                      <a:endParaRPr sz="800">
                        <a:latin typeface="Arial"/>
                        <a:cs typeface="Arial"/>
                      </a:endParaRPr>
                    </a:p>
                  </a:txBody>
                  <a:tcPr marL="0" marR="0" marB="0" marT="1524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20"/>
                        </a:spcBef>
                      </a:pPr>
                      <a:r>
                        <a:rPr dirty="0" sz="800" spc="-5">
                          <a:latin typeface="Arial"/>
                          <a:cs typeface="Arial"/>
                        </a:rPr>
                        <a:t>12%</a:t>
                      </a:r>
                      <a:endParaRPr sz="800">
                        <a:latin typeface="Arial"/>
                        <a:cs typeface="Arial"/>
                      </a:endParaRPr>
                    </a:p>
                  </a:txBody>
                  <a:tcPr marL="0" marR="0" marB="0" marT="15240">
                    <a:lnL w="9525">
                      <a:solidFill>
                        <a:srgbClr val="000000"/>
                      </a:solidFill>
                      <a:prstDash val="solid"/>
                    </a:lnL>
                    <a:lnT w="9525">
                      <a:solidFill>
                        <a:srgbClr val="000000"/>
                      </a:solidFill>
                      <a:prstDash val="solid"/>
                    </a:lnT>
                    <a:lnB w="9525">
                      <a:solidFill>
                        <a:srgbClr val="000000"/>
                      </a:solidFill>
                      <a:prstDash val="solid"/>
                    </a:lnB>
                  </a:tcPr>
                </a:tc>
              </a:tr>
              <a:tr h="172211">
                <a:tc>
                  <a:txBody>
                    <a:bodyPr/>
                    <a:lstStyle/>
                    <a:p>
                      <a:pPr marL="69850">
                        <a:lnSpc>
                          <a:spcPct val="100000"/>
                        </a:lnSpc>
                        <a:spcBef>
                          <a:spcPts val="120"/>
                        </a:spcBef>
                      </a:pPr>
                      <a:r>
                        <a:rPr dirty="0" sz="800" spc="-5">
                          <a:latin typeface="Arial"/>
                          <a:cs typeface="Arial"/>
                        </a:rPr>
                        <a:t>12m</a:t>
                      </a:r>
                      <a:r>
                        <a:rPr dirty="0" sz="800" spc="-25">
                          <a:latin typeface="Arial"/>
                          <a:cs typeface="Arial"/>
                        </a:rPr>
                        <a:t> </a:t>
                      </a:r>
                      <a:r>
                        <a:rPr dirty="0" sz="800" spc="-5">
                          <a:latin typeface="Arial"/>
                          <a:cs typeface="Arial"/>
                        </a:rPr>
                        <a:t>OS</a:t>
                      </a:r>
                      <a:endParaRPr sz="800">
                        <a:latin typeface="Arial"/>
                        <a:cs typeface="Arial"/>
                      </a:endParaRPr>
                    </a:p>
                  </a:txBody>
                  <a:tcPr marL="0" marR="0" marB="0" marT="15240">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68580">
                        <a:lnSpc>
                          <a:spcPct val="100000"/>
                        </a:lnSpc>
                        <a:spcBef>
                          <a:spcPts val="120"/>
                        </a:spcBef>
                      </a:pPr>
                      <a:r>
                        <a:rPr dirty="0" sz="800" spc="-5">
                          <a:latin typeface="Arial"/>
                          <a:cs typeface="Arial"/>
                        </a:rPr>
                        <a:t>83%</a:t>
                      </a:r>
                      <a:endParaRPr sz="800">
                        <a:latin typeface="Arial"/>
                        <a:cs typeface="Arial"/>
                      </a:endParaRPr>
                    </a:p>
                  </a:txBody>
                  <a:tcPr marL="0" marR="0" marB="0" marT="15240">
                    <a:lnL w="9525">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71120">
                        <a:lnSpc>
                          <a:spcPct val="100000"/>
                        </a:lnSpc>
                        <a:spcBef>
                          <a:spcPts val="120"/>
                        </a:spcBef>
                      </a:pPr>
                      <a:r>
                        <a:rPr dirty="0" sz="800" spc="-5">
                          <a:latin typeface="Arial"/>
                          <a:cs typeface="Arial"/>
                        </a:rPr>
                        <a:t>39%</a:t>
                      </a:r>
                      <a:endParaRPr sz="800">
                        <a:latin typeface="Arial"/>
                        <a:cs typeface="Arial"/>
                      </a:endParaRPr>
                    </a:p>
                  </a:txBody>
                  <a:tcPr marL="0" marR="0" marB="0" marT="15240">
                    <a:lnL w="9525">
                      <a:solidFill>
                        <a:srgbClr val="000000"/>
                      </a:solidFill>
                      <a:prstDash val="solid"/>
                    </a:lnL>
                    <a:lnT w="9525">
                      <a:solidFill>
                        <a:srgbClr val="000000"/>
                      </a:solidFill>
                      <a:prstDash val="solid"/>
                    </a:lnT>
                    <a:lnB w="19050">
                      <a:solidFill>
                        <a:srgbClr val="000000"/>
                      </a:solidFill>
                      <a:prstDash val="solid"/>
                    </a:lnB>
                  </a:tcPr>
                </a:tc>
              </a:tr>
            </a:tbl>
          </a:graphicData>
        </a:graphic>
      </p:graphicFrame>
      <p:sp>
        <p:nvSpPr>
          <p:cNvPr id="12" name="object 12"/>
          <p:cNvSpPr txBox="1"/>
          <p:nvPr/>
        </p:nvSpPr>
        <p:spPr>
          <a:xfrm>
            <a:off x="527100" y="9304781"/>
            <a:ext cx="3477260" cy="14668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15">
                <a:latin typeface="Arial"/>
                <a:cs typeface="Arial"/>
              </a:rPr>
              <a:t> </a:t>
            </a:r>
            <a:r>
              <a:rPr dirty="0" sz="800" spc="-5">
                <a:latin typeface="Arial"/>
                <a:cs typeface="Arial"/>
              </a:rPr>
              <a:t>Costa</a:t>
            </a:r>
            <a:r>
              <a:rPr dirty="0" sz="800" spc="5">
                <a:latin typeface="Arial"/>
                <a:cs typeface="Arial"/>
              </a:rPr>
              <a:t> </a:t>
            </a:r>
            <a:r>
              <a:rPr dirty="0" sz="800" spc="-10">
                <a:latin typeface="Arial"/>
                <a:cs typeface="Arial"/>
              </a:rPr>
              <a:t>LJ</a:t>
            </a:r>
            <a:r>
              <a:rPr dirty="0" sz="800" spc="25">
                <a:latin typeface="Arial"/>
                <a:cs typeface="Arial"/>
              </a:rPr>
              <a:t> </a:t>
            </a:r>
            <a:r>
              <a:rPr dirty="0" sz="800" spc="-25">
                <a:latin typeface="Arial"/>
                <a:cs typeface="Arial"/>
              </a:rPr>
              <a:t>et</a:t>
            </a:r>
            <a:r>
              <a:rPr dirty="0" sz="800" spc="35">
                <a:latin typeface="Arial"/>
                <a:cs typeface="Arial"/>
              </a:rPr>
              <a:t> </a:t>
            </a:r>
            <a:r>
              <a:rPr dirty="0" sz="800" spc="-10">
                <a:latin typeface="Arial"/>
                <a:cs typeface="Arial"/>
              </a:rPr>
              <a:t>al.</a:t>
            </a:r>
            <a:r>
              <a:rPr dirty="0" sz="800" spc="-15">
                <a:latin typeface="Arial"/>
                <a:cs typeface="Arial"/>
              </a:rPr>
              <a:t> </a:t>
            </a:r>
            <a:r>
              <a:rPr dirty="0" sz="800">
                <a:latin typeface="Arial"/>
                <a:cs typeface="Arial"/>
              </a:rPr>
              <a:t>Clin</a:t>
            </a:r>
            <a:r>
              <a:rPr dirty="0" sz="800" spc="-15">
                <a:latin typeface="Arial"/>
                <a:cs typeface="Arial"/>
              </a:rPr>
              <a:t> </a:t>
            </a:r>
            <a:r>
              <a:rPr dirty="0" sz="800">
                <a:latin typeface="Arial"/>
                <a:cs typeface="Arial"/>
              </a:rPr>
              <a:t>Lymphoma</a:t>
            </a:r>
            <a:r>
              <a:rPr dirty="0" sz="800" spc="5">
                <a:latin typeface="Arial"/>
                <a:cs typeface="Arial"/>
              </a:rPr>
              <a:t> </a:t>
            </a:r>
            <a:r>
              <a:rPr dirty="0" sz="800" spc="-5">
                <a:latin typeface="Arial"/>
                <a:cs typeface="Arial"/>
              </a:rPr>
              <a:t>Myeloma</a:t>
            </a:r>
            <a:r>
              <a:rPr dirty="0" sz="800" spc="5">
                <a:latin typeface="Arial"/>
                <a:cs typeface="Arial"/>
              </a:rPr>
              <a:t> </a:t>
            </a:r>
            <a:r>
              <a:rPr dirty="0" sz="800">
                <a:latin typeface="Arial"/>
                <a:cs typeface="Arial"/>
              </a:rPr>
              <a:t>Leuk</a:t>
            </a:r>
            <a:r>
              <a:rPr dirty="0" sz="800" spc="-25">
                <a:latin typeface="Arial"/>
                <a:cs typeface="Arial"/>
              </a:rPr>
              <a:t> </a:t>
            </a:r>
            <a:r>
              <a:rPr dirty="0" sz="800" spc="-5">
                <a:latin typeface="Arial"/>
                <a:cs typeface="Arial"/>
              </a:rPr>
              <a:t>2021,</a:t>
            </a:r>
            <a:r>
              <a:rPr dirty="0" sz="800" spc="45">
                <a:latin typeface="Arial"/>
                <a:cs typeface="Arial"/>
              </a:rPr>
              <a:t> </a:t>
            </a:r>
            <a:r>
              <a:rPr dirty="0" sz="800" spc="-10">
                <a:latin typeface="PMingLiU"/>
                <a:cs typeface="PMingLiU"/>
              </a:rPr>
              <a:t>招</a:t>
            </a:r>
            <a:r>
              <a:rPr dirty="0" sz="800" spc="10">
                <a:latin typeface="PMingLiU"/>
                <a:cs typeface="PMingLiU"/>
              </a:rPr>
              <a:t>银</a:t>
            </a:r>
            <a:r>
              <a:rPr dirty="0" sz="800" spc="-10">
                <a:latin typeface="PMingLiU"/>
                <a:cs typeface="PMingLiU"/>
              </a:rPr>
              <a:t>国际证券</a:t>
            </a:r>
            <a:endParaRPr sz="800">
              <a:latin typeface="PMingLiU"/>
              <a:cs typeface="PMingLiU"/>
            </a:endParaRPr>
          </a:p>
        </p:txBody>
      </p:sp>
      <p:pic>
        <p:nvPicPr>
          <p:cNvPr id="13" name="object 13"/>
          <p:cNvPicPr/>
          <p:nvPr/>
        </p:nvPicPr>
        <p:blipFill>
          <a:blip r:embed="rId6" cstate="print"/>
          <a:stretch>
            <a:fillRect/>
          </a:stretch>
        </p:blipFill>
        <p:spPr>
          <a:xfrm>
            <a:off x="699820" y="1377182"/>
            <a:ext cx="2829380" cy="2193132"/>
          </a:xfrm>
          <a:prstGeom prst="rect">
            <a:avLst/>
          </a:prstGeom>
        </p:spPr>
      </p:pic>
      <p:pic>
        <p:nvPicPr>
          <p:cNvPr id="14" name="object 14"/>
          <p:cNvPicPr/>
          <p:nvPr/>
        </p:nvPicPr>
        <p:blipFill>
          <a:blip r:embed="rId7" cstate="print"/>
          <a:stretch>
            <a:fillRect/>
          </a:stretch>
        </p:blipFill>
        <p:spPr>
          <a:xfrm>
            <a:off x="3907974" y="1348656"/>
            <a:ext cx="3019999" cy="2278212"/>
          </a:xfrm>
          <a:prstGeom prst="rect">
            <a:avLst/>
          </a:prstGeom>
        </p:spPr>
      </p:pic>
      <p:sp>
        <p:nvSpPr>
          <p:cNvPr id="15" name="object 15"/>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6" name="object 16"/>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01700" y="1039113"/>
            <a:ext cx="5248275" cy="6520815"/>
          </a:xfrm>
          <a:prstGeom prst="rect">
            <a:avLst/>
          </a:prstGeom>
        </p:spPr>
        <p:txBody>
          <a:bodyPr wrap="square" lIns="0" tIns="13335" rIns="0" bIns="0" rtlCol="0" vert="horz">
            <a:spAutoFit/>
          </a:bodyPr>
          <a:lstStyle/>
          <a:p>
            <a:pPr algn="just" marL="38100">
              <a:lnSpc>
                <a:spcPct val="100000"/>
              </a:lnSpc>
              <a:spcBef>
                <a:spcPts val="105"/>
              </a:spcBef>
            </a:pPr>
            <a:r>
              <a:rPr dirty="0" sz="1000" b="1">
                <a:latin typeface="Arial"/>
                <a:cs typeface="Arial"/>
              </a:rPr>
              <a:t>BCMA</a:t>
            </a:r>
            <a:r>
              <a:rPr dirty="0" sz="1000" spc="-75" b="1">
                <a:latin typeface="Arial"/>
                <a:cs typeface="Arial"/>
              </a:rPr>
              <a:t> </a:t>
            </a:r>
            <a:r>
              <a:rPr dirty="0" sz="1000" spc="5" b="1">
                <a:latin typeface="Microsoft JhengHei UI"/>
                <a:cs typeface="Microsoft JhengHei UI"/>
              </a:rPr>
              <a:t>靶点百花齐放，</a:t>
            </a:r>
            <a:r>
              <a:rPr dirty="0" sz="1000" spc="-20" b="1">
                <a:latin typeface="Microsoft JhengHei UI"/>
                <a:cs typeface="Microsoft JhengHei UI"/>
              </a:rPr>
              <a:t>已</a:t>
            </a:r>
            <a:r>
              <a:rPr dirty="0" sz="1000" spc="5" b="1">
                <a:latin typeface="Microsoft JhengHei UI"/>
                <a:cs typeface="Microsoft JhengHei UI"/>
              </a:rPr>
              <a:t>上市</a:t>
            </a:r>
            <a:r>
              <a:rPr dirty="0" sz="1000" spc="-20" b="1">
                <a:latin typeface="Microsoft JhengHei UI"/>
                <a:cs typeface="Microsoft JhengHei UI"/>
              </a:rPr>
              <a:t>产</a:t>
            </a:r>
            <a:r>
              <a:rPr dirty="0" sz="1000" spc="5" b="1">
                <a:latin typeface="Microsoft JhengHei UI"/>
                <a:cs typeface="Microsoft JhengHei UI"/>
              </a:rPr>
              <a:t>品中</a:t>
            </a:r>
            <a:r>
              <a:rPr dirty="0" sz="1000" spc="15" b="1">
                <a:latin typeface="Microsoft JhengHei UI"/>
                <a:cs typeface="Microsoft JhengHei UI"/>
              </a:rPr>
              <a:t> </a:t>
            </a:r>
            <a:r>
              <a:rPr dirty="0" sz="1000" spc="-5" b="1">
                <a:latin typeface="Arial"/>
                <a:cs typeface="Arial"/>
              </a:rPr>
              <a:t>cilta-cel</a:t>
            </a:r>
            <a:r>
              <a:rPr dirty="0" sz="1000" spc="-55" b="1">
                <a:latin typeface="Arial"/>
                <a:cs typeface="Arial"/>
              </a:rPr>
              <a:t> </a:t>
            </a:r>
            <a:r>
              <a:rPr dirty="0" sz="1000" spc="5" b="1">
                <a:latin typeface="Microsoft JhengHei UI"/>
                <a:cs typeface="Microsoft JhengHei UI"/>
              </a:rPr>
              <a:t>疗效</a:t>
            </a:r>
            <a:r>
              <a:rPr dirty="0" sz="1000" spc="-20" b="1">
                <a:latin typeface="Microsoft JhengHei UI"/>
                <a:cs typeface="Microsoft JhengHei UI"/>
              </a:rPr>
              <a:t>大幅</a:t>
            </a:r>
            <a:r>
              <a:rPr dirty="0" sz="1000" spc="5" b="1">
                <a:latin typeface="Microsoft JhengHei UI"/>
                <a:cs typeface="Microsoft JhengHei UI"/>
              </a:rPr>
              <a:t>领先</a:t>
            </a:r>
            <a:endParaRPr sz="1000">
              <a:latin typeface="Microsoft JhengHei UI"/>
              <a:cs typeface="Microsoft JhengHei UI"/>
            </a:endParaRPr>
          </a:p>
          <a:p>
            <a:pPr algn="just" marL="38100" marR="155575">
              <a:lnSpc>
                <a:spcPct val="139600"/>
              </a:lnSpc>
              <a:spcBef>
                <a:spcPts val="605"/>
              </a:spcBef>
            </a:pPr>
            <a:r>
              <a:rPr dirty="0" sz="1000">
                <a:latin typeface="Arial"/>
                <a:cs typeface="Arial"/>
              </a:rPr>
              <a:t>BCMA</a:t>
            </a:r>
            <a:r>
              <a:rPr dirty="0" sz="1000" spc="-15">
                <a:latin typeface="Arial"/>
                <a:cs typeface="Arial"/>
              </a:rPr>
              <a:t> </a:t>
            </a:r>
            <a:r>
              <a:rPr dirty="0" sz="1000" spc="-20">
                <a:latin typeface="PMingLiU"/>
                <a:cs typeface="PMingLiU"/>
              </a:rPr>
              <a:t>是</a:t>
            </a:r>
            <a:r>
              <a:rPr dirty="0" sz="1000" spc="5">
                <a:latin typeface="PMingLiU"/>
                <a:cs typeface="PMingLiU"/>
              </a:rPr>
              <a:t>一种</a:t>
            </a:r>
            <a:r>
              <a:rPr dirty="0" sz="1000" spc="30">
                <a:latin typeface="PMingLiU"/>
                <a:cs typeface="PMingLiU"/>
              </a:rPr>
              <a:t> </a:t>
            </a:r>
            <a:r>
              <a:rPr dirty="0" sz="1000" spc="-10">
                <a:latin typeface="Arial"/>
                <a:cs typeface="Arial"/>
              </a:rPr>
              <a:t>MM </a:t>
            </a:r>
            <a:r>
              <a:rPr dirty="0" sz="1000" spc="-20">
                <a:latin typeface="PMingLiU"/>
                <a:cs typeface="PMingLiU"/>
              </a:rPr>
              <a:t>特</a:t>
            </a:r>
            <a:r>
              <a:rPr dirty="0" sz="1000" spc="5">
                <a:latin typeface="PMingLiU"/>
                <a:cs typeface="PMingLiU"/>
              </a:rPr>
              <a:t>异性</a:t>
            </a:r>
            <a:r>
              <a:rPr dirty="0" sz="1000" spc="-20">
                <a:latin typeface="PMingLiU"/>
                <a:cs typeface="PMingLiU"/>
              </a:rPr>
              <a:t>靶</a:t>
            </a:r>
            <a:r>
              <a:rPr dirty="0" sz="1000" spc="5">
                <a:latin typeface="PMingLiU"/>
                <a:cs typeface="PMingLiU"/>
              </a:rPr>
              <a:t>点，</a:t>
            </a:r>
            <a:r>
              <a:rPr dirty="0" sz="1000" spc="-20">
                <a:latin typeface="PMingLiU"/>
                <a:cs typeface="PMingLiU"/>
              </a:rPr>
              <a:t>针</a:t>
            </a:r>
            <a:r>
              <a:rPr dirty="0" sz="1000" spc="5">
                <a:latin typeface="PMingLiU"/>
                <a:cs typeface="PMingLiU"/>
              </a:rPr>
              <a:t>对</a:t>
            </a:r>
            <a:r>
              <a:rPr dirty="0" sz="1000" spc="30">
                <a:latin typeface="PMingLiU"/>
                <a:cs typeface="PMingLiU"/>
              </a:rPr>
              <a:t> </a:t>
            </a:r>
            <a:r>
              <a:rPr dirty="0" sz="1000" spc="-5">
                <a:latin typeface="Arial"/>
                <a:cs typeface="Arial"/>
              </a:rPr>
              <a:t>BCMA</a:t>
            </a:r>
            <a:r>
              <a:rPr dirty="0" sz="1000" spc="-10">
                <a:latin typeface="Arial"/>
                <a:cs typeface="Arial"/>
              </a:rPr>
              <a:t> </a:t>
            </a:r>
            <a:r>
              <a:rPr dirty="0" sz="1000" spc="-20">
                <a:latin typeface="PMingLiU"/>
                <a:cs typeface="PMingLiU"/>
              </a:rPr>
              <a:t>靶</a:t>
            </a:r>
            <a:r>
              <a:rPr dirty="0" sz="1000" spc="5">
                <a:latin typeface="PMingLiU"/>
                <a:cs typeface="PMingLiU"/>
              </a:rPr>
              <a:t>点的</a:t>
            </a:r>
            <a:r>
              <a:rPr dirty="0" sz="1000" spc="-20">
                <a:latin typeface="PMingLiU"/>
                <a:cs typeface="PMingLiU"/>
              </a:rPr>
              <a:t>创</a:t>
            </a:r>
            <a:r>
              <a:rPr dirty="0" sz="1000" spc="5">
                <a:latin typeface="PMingLiU"/>
                <a:cs typeface="PMingLiU"/>
              </a:rPr>
              <a:t>新疗法</a:t>
            </a:r>
            <a:r>
              <a:rPr dirty="0" sz="1000" spc="-20">
                <a:latin typeface="PMingLiU"/>
                <a:cs typeface="PMingLiU"/>
              </a:rPr>
              <a:t>有</a:t>
            </a:r>
            <a:r>
              <a:rPr dirty="0" sz="1000" spc="5">
                <a:latin typeface="PMingLiU"/>
                <a:cs typeface="PMingLiU"/>
              </a:rPr>
              <a:t>望改</a:t>
            </a:r>
            <a:r>
              <a:rPr dirty="0" sz="1000" spc="-20">
                <a:latin typeface="PMingLiU"/>
                <a:cs typeface="PMingLiU"/>
              </a:rPr>
              <a:t>善</a:t>
            </a:r>
            <a:r>
              <a:rPr dirty="0" sz="1000" spc="5">
                <a:latin typeface="PMingLiU"/>
                <a:cs typeface="PMingLiU"/>
              </a:rPr>
              <a:t>后线</a:t>
            </a:r>
            <a:r>
              <a:rPr dirty="0" sz="1000" spc="30">
                <a:latin typeface="PMingLiU"/>
                <a:cs typeface="PMingLiU"/>
              </a:rPr>
              <a:t> </a:t>
            </a:r>
            <a:r>
              <a:rPr dirty="0" sz="1000" spc="-5">
                <a:latin typeface="Arial"/>
                <a:cs typeface="Arial"/>
              </a:rPr>
              <a:t>r/r</a:t>
            </a:r>
            <a:r>
              <a:rPr dirty="0" sz="1000" spc="130">
                <a:latin typeface="Arial"/>
                <a:cs typeface="Arial"/>
              </a:rPr>
              <a:t> </a:t>
            </a:r>
            <a:r>
              <a:rPr dirty="0" sz="1000" spc="5">
                <a:latin typeface="Arial"/>
                <a:cs typeface="Arial"/>
              </a:rPr>
              <a:t>MM</a:t>
            </a:r>
            <a:r>
              <a:rPr dirty="0" sz="1000" spc="-35">
                <a:latin typeface="Arial"/>
                <a:cs typeface="Arial"/>
              </a:rPr>
              <a:t> </a:t>
            </a:r>
            <a:r>
              <a:rPr dirty="0" sz="1000" spc="5">
                <a:latin typeface="PMingLiU"/>
                <a:cs typeface="PMingLiU"/>
              </a:rPr>
              <a:t>患者</a:t>
            </a:r>
            <a:r>
              <a:rPr dirty="0" sz="1000" spc="-25">
                <a:latin typeface="Arial"/>
                <a:cs typeface="Arial"/>
              </a:rPr>
              <a:t>“</a:t>
            </a:r>
            <a:r>
              <a:rPr dirty="0" sz="1000" spc="5">
                <a:latin typeface="PMingLiU"/>
                <a:cs typeface="PMingLiU"/>
              </a:rPr>
              <a:t>无 药可用</a:t>
            </a:r>
            <a:r>
              <a:rPr dirty="0" sz="1000">
                <a:latin typeface="Arial"/>
                <a:cs typeface="Arial"/>
              </a:rPr>
              <a:t>”</a:t>
            </a:r>
            <a:r>
              <a:rPr dirty="0" sz="1000" spc="-20">
                <a:latin typeface="PMingLiU"/>
                <a:cs typeface="PMingLiU"/>
              </a:rPr>
              <a:t>的</a:t>
            </a:r>
            <a:r>
              <a:rPr dirty="0" sz="1000" spc="5">
                <a:latin typeface="PMingLiU"/>
                <a:cs typeface="PMingLiU"/>
              </a:rPr>
              <a:t>状</a:t>
            </a:r>
            <a:r>
              <a:rPr dirty="0" sz="1000" spc="-20">
                <a:latin typeface="PMingLiU"/>
                <a:cs typeface="PMingLiU"/>
              </a:rPr>
              <a:t>况</a:t>
            </a:r>
            <a:r>
              <a:rPr dirty="0" sz="1000" spc="5">
                <a:latin typeface="PMingLiU"/>
                <a:cs typeface="PMingLiU"/>
              </a:rPr>
              <a:t>。</a:t>
            </a:r>
            <a:r>
              <a:rPr dirty="0" sz="1000" spc="-5">
                <a:latin typeface="Arial"/>
                <a:cs typeface="Arial"/>
              </a:rPr>
              <a:t>2021</a:t>
            </a:r>
            <a:r>
              <a:rPr dirty="0" sz="1000">
                <a:latin typeface="Arial"/>
                <a:cs typeface="Arial"/>
              </a:rPr>
              <a:t> </a:t>
            </a:r>
            <a:r>
              <a:rPr dirty="0" sz="1000" spc="5">
                <a:latin typeface="PMingLiU"/>
                <a:cs typeface="PMingLiU"/>
              </a:rPr>
              <a:t>年以</a:t>
            </a:r>
            <a:r>
              <a:rPr dirty="0" sz="1000" spc="-20">
                <a:latin typeface="PMingLiU"/>
                <a:cs typeface="PMingLiU"/>
              </a:rPr>
              <a:t>来</a:t>
            </a:r>
            <a:r>
              <a:rPr dirty="0" sz="1000" spc="5">
                <a:latin typeface="PMingLiU"/>
                <a:cs typeface="PMingLiU"/>
              </a:rPr>
              <a:t>，针对</a:t>
            </a:r>
            <a:r>
              <a:rPr dirty="0" sz="1000" spc="55">
                <a:latin typeface="PMingLiU"/>
                <a:cs typeface="PMingLiU"/>
              </a:rPr>
              <a:t> </a:t>
            </a:r>
            <a:r>
              <a:rPr dirty="0" sz="1000" spc="-5">
                <a:latin typeface="Arial"/>
                <a:cs typeface="Arial"/>
              </a:rPr>
              <a:t>BCMA</a:t>
            </a:r>
            <a:r>
              <a:rPr dirty="0" sz="1000" spc="5">
                <a:latin typeface="Arial"/>
                <a:cs typeface="Arial"/>
              </a:rPr>
              <a:t> </a:t>
            </a:r>
            <a:r>
              <a:rPr dirty="0" sz="1000" spc="-20">
                <a:latin typeface="PMingLiU"/>
                <a:cs typeface="PMingLiU"/>
              </a:rPr>
              <a:t>靶</a:t>
            </a:r>
            <a:r>
              <a:rPr dirty="0" sz="1000" spc="5">
                <a:latin typeface="PMingLiU"/>
                <a:cs typeface="PMingLiU"/>
              </a:rPr>
              <a:t>点已</a:t>
            </a:r>
            <a:r>
              <a:rPr dirty="0" sz="1000" spc="-20">
                <a:latin typeface="PMingLiU"/>
                <a:cs typeface="PMingLiU"/>
              </a:rPr>
              <a:t>有两</a:t>
            </a:r>
            <a:r>
              <a:rPr dirty="0" sz="1000" spc="5">
                <a:latin typeface="PMingLiU"/>
                <a:cs typeface="PMingLiU"/>
              </a:rPr>
              <a:t>种</a:t>
            </a:r>
            <a:r>
              <a:rPr dirty="0" sz="1000" spc="55">
                <a:latin typeface="PMingLiU"/>
                <a:cs typeface="PMingLiU"/>
              </a:rPr>
              <a:t> </a:t>
            </a:r>
            <a:r>
              <a:rPr dirty="0" sz="1000">
                <a:latin typeface="Arial"/>
                <a:cs typeface="Arial"/>
              </a:rPr>
              <a:t>CAR-T</a:t>
            </a:r>
            <a:r>
              <a:rPr dirty="0" sz="1000" spc="-10">
                <a:latin typeface="Arial"/>
                <a:cs typeface="Arial"/>
              </a:rPr>
              <a:t> </a:t>
            </a:r>
            <a:r>
              <a:rPr dirty="0" sz="1000" spc="5">
                <a:latin typeface="PMingLiU"/>
                <a:cs typeface="PMingLiU"/>
              </a:rPr>
              <a:t>疗法</a:t>
            </a:r>
            <a:r>
              <a:rPr dirty="0" sz="1000" spc="-20">
                <a:latin typeface="PMingLiU"/>
                <a:cs typeface="PMingLiU"/>
              </a:rPr>
              <a:t>，</a:t>
            </a:r>
            <a:r>
              <a:rPr dirty="0" sz="1000" spc="5">
                <a:latin typeface="PMingLiU"/>
                <a:cs typeface="PMingLiU"/>
              </a:rPr>
              <a:t>一款</a:t>
            </a:r>
            <a:r>
              <a:rPr dirty="0" sz="1000" spc="55">
                <a:latin typeface="PMingLiU"/>
                <a:cs typeface="PMingLiU"/>
              </a:rPr>
              <a:t> </a:t>
            </a:r>
            <a:r>
              <a:rPr dirty="0" sz="1000">
                <a:latin typeface="Arial"/>
                <a:cs typeface="Arial"/>
              </a:rPr>
              <a:t>ADC </a:t>
            </a:r>
            <a:r>
              <a:rPr dirty="0" sz="1000" spc="-20">
                <a:latin typeface="PMingLiU"/>
                <a:cs typeface="PMingLiU"/>
              </a:rPr>
              <a:t>药</a:t>
            </a:r>
            <a:r>
              <a:rPr dirty="0" sz="1000" spc="5">
                <a:latin typeface="PMingLiU"/>
                <a:cs typeface="PMingLiU"/>
              </a:rPr>
              <a:t>物，  及一款</a:t>
            </a:r>
            <a:r>
              <a:rPr dirty="0" sz="1000" spc="-20">
                <a:latin typeface="PMingLiU"/>
                <a:cs typeface="PMingLiU"/>
              </a:rPr>
              <a:t>双</a:t>
            </a:r>
            <a:r>
              <a:rPr dirty="0" sz="1000" spc="5">
                <a:latin typeface="PMingLiU"/>
                <a:cs typeface="PMingLiU"/>
              </a:rPr>
              <a:t>抗药</a:t>
            </a:r>
            <a:r>
              <a:rPr dirty="0" sz="1000" spc="-20">
                <a:latin typeface="PMingLiU"/>
                <a:cs typeface="PMingLiU"/>
              </a:rPr>
              <a:t>物</a:t>
            </a:r>
            <a:r>
              <a:rPr dirty="0" sz="1000" spc="5">
                <a:latin typeface="PMingLiU"/>
                <a:cs typeface="PMingLiU"/>
              </a:rPr>
              <a:t>上市</a:t>
            </a:r>
            <a:r>
              <a:rPr dirty="0" sz="1000" spc="-20">
                <a:latin typeface="PMingLiU"/>
                <a:cs typeface="PMingLiU"/>
              </a:rPr>
              <a:t>。</a:t>
            </a:r>
            <a:r>
              <a:rPr dirty="0" sz="1000">
                <a:latin typeface="Arial"/>
                <a:cs typeface="Arial"/>
              </a:rPr>
              <a:t>J&amp;J</a:t>
            </a:r>
            <a:r>
              <a:rPr dirty="0" sz="1000" spc="15">
                <a:latin typeface="Arial"/>
                <a:cs typeface="Arial"/>
              </a:rPr>
              <a:t> </a:t>
            </a:r>
            <a:r>
              <a:rPr dirty="0" sz="1000" spc="5">
                <a:latin typeface="PMingLiU"/>
                <a:cs typeface="PMingLiU"/>
              </a:rPr>
              <a:t>在</a:t>
            </a:r>
            <a:r>
              <a:rPr dirty="0" sz="1000" spc="80">
                <a:latin typeface="PMingLiU"/>
                <a:cs typeface="PMingLiU"/>
              </a:rPr>
              <a:t> </a:t>
            </a:r>
            <a:r>
              <a:rPr dirty="0" sz="1000">
                <a:latin typeface="Arial"/>
                <a:cs typeface="Arial"/>
              </a:rPr>
              <a:t>BCMA</a:t>
            </a:r>
            <a:r>
              <a:rPr dirty="0" sz="1000" spc="15">
                <a:latin typeface="Arial"/>
                <a:cs typeface="Arial"/>
              </a:rPr>
              <a:t> </a:t>
            </a:r>
            <a:r>
              <a:rPr dirty="0" sz="1000" spc="-20">
                <a:latin typeface="PMingLiU"/>
                <a:cs typeface="PMingLiU"/>
              </a:rPr>
              <a:t>靶</a:t>
            </a:r>
            <a:r>
              <a:rPr dirty="0" sz="1000" spc="5">
                <a:latin typeface="PMingLiU"/>
                <a:cs typeface="PMingLiU"/>
              </a:rPr>
              <a:t>点布</a:t>
            </a:r>
            <a:r>
              <a:rPr dirty="0" sz="1000" spc="-20">
                <a:latin typeface="PMingLiU"/>
                <a:cs typeface="PMingLiU"/>
              </a:rPr>
              <a:t>局</a:t>
            </a:r>
            <a:r>
              <a:rPr dirty="0" sz="1000" spc="5">
                <a:latin typeface="PMingLiU"/>
                <a:cs typeface="PMingLiU"/>
              </a:rPr>
              <a:t>完善</a:t>
            </a:r>
            <a:r>
              <a:rPr dirty="0" sz="1000" spc="-10">
                <a:latin typeface="PMingLiU"/>
                <a:cs typeface="PMingLiU"/>
              </a:rPr>
              <a:t>，</a:t>
            </a:r>
            <a:r>
              <a:rPr dirty="0" sz="1000" spc="-10">
                <a:latin typeface="Arial"/>
                <a:cs typeface="Arial"/>
              </a:rPr>
              <a:t>2022</a:t>
            </a:r>
            <a:r>
              <a:rPr dirty="0" sz="1000" spc="5">
                <a:latin typeface="Arial"/>
                <a:cs typeface="Arial"/>
              </a:rPr>
              <a:t> </a:t>
            </a:r>
            <a:r>
              <a:rPr dirty="0" sz="1000" spc="5">
                <a:latin typeface="PMingLiU"/>
                <a:cs typeface="PMingLiU"/>
              </a:rPr>
              <a:t>年</a:t>
            </a:r>
            <a:r>
              <a:rPr dirty="0" sz="1000" spc="80">
                <a:latin typeface="PMingLiU"/>
                <a:cs typeface="PMingLiU"/>
              </a:rPr>
              <a:t> </a:t>
            </a:r>
            <a:r>
              <a:rPr dirty="0" sz="1000">
                <a:latin typeface="Arial"/>
                <a:cs typeface="Arial"/>
              </a:rPr>
              <a:t>8</a:t>
            </a:r>
            <a:r>
              <a:rPr dirty="0" sz="1000" spc="5">
                <a:latin typeface="Arial"/>
                <a:cs typeface="Arial"/>
              </a:rPr>
              <a:t> </a:t>
            </a:r>
            <a:r>
              <a:rPr dirty="0" sz="1000" spc="5">
                <a:latin typeface="PMingLiU"/>
                <a:cs typeface="PMingLiU"/>
              </a:rPr>
              <a:t>月</a:t>
            </a:r>
            <a:r>
              <a:rPr dirty="0" sz="1000" spc="85">
                <a:latin typeface="PMingLiU"/>
                <a:cs typeface="PMingLiU"/>
              </a:rPr>
              <a:t> </a:t>
            </a:r>
            <a:r>
              <a:rPr dirty="0" sz="1000" spc="10">
                <a:latin typeface="Arial"/>
                <a:cs typeface="Arial"/>
              </a:rPr>
              <a:t>24</a:t>
            </a:r>
            <a:r>
              <a:rPr dirty="0" sz="1000" spc="5">
                <a:latin typeface="Arial"/>
                <a:cs typeface="Arial"/>
              </a:rPr>
              <a:t> </a:t>
            </a:r>
            <a:r>
              <a:rPr dirty="0" sz="1000" spc="5">
                <a:latin typeface="PMingLiU"/>
                <a:cs typeface="PMingLiU"/>
              </a:rPr>
              <a:t>日，其全球</a:t>
            </a:r>
            <a:r>
              <a:rPr dirty="0" sz="1000" spc="80">
                <a:latin typeface="PMingLiU"/>
                <a:cs typeface="PMingLiU"/>
              </a:rPr>
              <a:t> </a:t>
            </a:r>
            <a:r>
              <a:rPr dirty="0" sz="1000" spc="-5">
                <a:latin typeface="Arial"/>
                <a:cs typeface="Arial"/>
              </a:rPr>
              <a:t>First-in-  class</a:t>
            </a:r>
            <a:r>
              <a:rPr dirty="0" sz="1000" spc="-35">
                <a:latin typeface="Arial"/>
                <a:cs typeface="Arial"/>
              </a:rPr>
              <a:t> </a:t>
            </a:r>
            <a:r>
              <a:rPr dirty="0" sz="1000" spc="5">
                <a:latin typeface="PMingLiU"/>
                <a:cs typeface="PMingLiU"/>
              </a:rPr>
              <a:t>的</a:t>
            </a:r>
            <a:r>
              <a:rPr dirty="0" sz="1000" spc="55">
                <a:latin typeface="PMingLiU"/>
                <a:cs typeface="PMingLiU"/>
              </a:rPr>
              <a:t> </a:t>
            </a:r>
            <a:r>
              <a:rPr dirty="0" sz="1000">
                <a:latin typeface="Arial"/>
                <a:cs typeface="Arial"/>
              </a:rPr>
              <a:t>BCMA/CD3</a:t>
            </a:r>
            <a:r>
              <a:rPr dirty="0" sz="1000" spc="-15">
                <a:latin typeface="Arial"/>
                <a:cs typeface="Arial"/>
              </a:rPr>
              <a:t> </a:t>
            </a:r>
            <a:r>
              <a:rPr dirty="0" sz="1000" spc="5">
                <a:latin typeface="PMingLiU"/>
                <a:cs typeface="PMingLiU"/>
              </a:rPr>
              <a:t>双抗药物</a:t>
            </a:r>
            <a:r>
              <a:rPr dirty="0" sz="1000" spc="40">
                <a:latin typeface="PMingLiU"/>
                <a:cs typeface="PMingLiU"/>
              </a:rPr>
              <a:t> </a:t>
            </a:r>
            <a:r>
              <a:rPr dirty="0" sz="1000" spc="-5">
                <a:latin typeface="Arial"/>
                <a:cs typeface="Arial"/>
              </a:rPr>
              <a:t>Teclistamab</a:t>
            </a:r>
            <a:r>
              <a:rPr dirty="0" sz="1000" spc="-10">
                <a:latin typeface="Arial"/>
                <a:cs typeface="Arial"/>
              </a:rPr>
              <a:t> </a:t>
            </a:r>
            <a:r>
              <a:rPr dirty="0" sz="1000" spc="5">
                <a:latin typeface="PMingLiU"/>
                <a:cs typeface="PMingLiU"/>
              </a:rPr>
              <a:t>获</a:t>
            </a:r>
            <a:r>
              <a:rPr dirty="0" sz="1000" spc="55">
                <a:latin typeface="PMingLiU"/>
                <a:cs typeface="PMingLiU"/>
              </a:rPr>
              <a:t> </a:t>
            </a:r>
            <a:r>
              <a:rPr dirty="0" sz="1000">
                <a:latin typeface="Arial"/>
                <a:cs typeface="Arial"/>
              </a:rPr>
              <a:t>EMA</a:t>
            </a:r>
            <a:r>
              <a:rPr dirty="0" sz="1000" spc="-30">
                <a:latin typeface="Arial"/>
                <a:cs typeface="Arial"/>
              </a:rPr>
              <a:t> </a:t>
            </a:r>
            <a:r>
              <a:rPr dirty="0" sz="1000" spc="-20">
                <a:latin typeface="PMingLiU"/>
                <a:cs typeface="PMingLiU"/>
              </a:rPr>
              <a:t>有</a:t>
            </a:r>
            <a:r>
              <a:rPr dirty="0" sz="1000" spc="5">
                <a:latin typeface="PMingLiU"/>
                <a:cs typeface="PMingLiU"/>
              </a:rPr>
              <a:t>条件批</a:t>
            </a:r>
            <a:r>
              <a:rPr dirty="0" sz="1000" spc="-20">
                <a:latin typeface="PMingLiU"/>
                <a:cs typeface="PMingLiU"/>
              </a:rPr>
              <a:t>准</a:t>
            </a:r>
            <a:r>
              <a:rPr dirty="0" sz="1000" spc="5">
                <a:latin typeface="PMingLiU"/>
                <a:cs typeface="PMingLiU"/>
              </a:rPr>
              <a:t>，</a:t>
            </a:r>
            <a:r>
              <a:rPr dirty="0" sz="1000" spc="-20">
                <a:latin typeface="PMingLiU"/>
                <a:cs typeface="PMingLiU"/>
              </a:rPr>
              <a:t>用</a:t>
            </a:r>
            <a:r>
              <a:rPr dirty="0" sz="1000" spc="5">
                <a:latin typeface="PMingLiU"/>
                <a:cs typeface="PMingLiU"/>
              </a:rPr>
              <a:t>于</a:t>
            </a:r>
            <a:r>
              <a:rPr dirty="0" sz="1000" spc="55">
                <a:latin typeface="PMingLiU"/>
                <a:cs typeface="PMingLiU"/>
              </a:rPr>
              <a:t> </a:t>
            </a:r>
            <a:r>
              <a:rPr dirty="0" sz="1000" spc="-5">
                <a:latin typeface="Arial"/>
                <a:cs typeface="Arial"/>
              </a:rPr>
              <a:t>4L+</a:t>
            </a:r>
            <a:r>
              <a:rPr dirty="0" sz="1000" spc="150">
                <a:latin typeface="Arial"/>
                <a:cs typeface="Arial"/>
              </a:rPr>
              <a:t> </a:t>
            </a:r>
            <a:r>
              <a:rPr dirty="0" sz="1000">
                <a:latin typeface="Arial"/>
                <a:cs typeface="Arial"/>
              </a:rPr>
              <a:t>r/r</a:t>
            </a:r>
            <a:r>
              <a:rPr dirty="0" sz="1000" spc="135">
                <a:latin typeface="Arial"/>
                <a:cs typeface="Arial"/>
              </a:rPr>
              <a:t> </a:t>
            </a:r>
            <a:r>
              <a:rPr dirty="0" sz="1000" spc="-5">
                <a:latin typeface="Arial"/>
                <a:cs typeface="Arial"/>
              </a:rPr>
              <a:t>MM</a:t>
            </a:r>
            <a:r>
              <a:rPr dirty="0" sz="1000" spc="-5">
                <a:latin typeface="PMingLiU"/>
                <a:cs typeface="PMingLiU"/>
              </a:rPr>
              <a:t>；</a:t>
            </a:r>
            <a:r>
              <a:rPr dirty="0" sz="1000" spc="-5">
                <a:latin typeface="Arial"/>
                <a:cs typeface="Arial"/>
              </a:rPr>
              <a:t>2022  </a:t>
            </a:r>
            <a:r>
              <a:rPr dirty="0" sz="1000" spc="5">
                <a:latin typeface="PMingLiU"/>
                <a:cs typeface="PMingLiU"/>
              </a:rPr>
              <a:t>年上半</a:t>
            </a:r>
            <a:r>
              <a:rPr dirty="0" sz="1000" spc="-20">
                <a:latin typeface="PMingLiU"/>
                <a:cs typeface="PMingLiU"/>
              </a:rPr>
              <a:t>年</a:t>
            </a:r>
            <a:r>
              <a:rPr dirty="0" sz="1000" spc="5">
                <a:latin typeface="PMingLiU"/>
                <a:cs typeface="PMingLiU"/>
              </a:rPr>
              <a:t>，其</a:t>
            </a:r>
            <a:r>
              <a:rPr dirty="0" sz="1000" spc="-20">
                <a:latin typeface="PMingLiU"/>
                <a:cs typeface="PMingLiU"/>
              </a:rPr>
              <a:t>与</a:t>
            </a:r>
            <a:r>
              <a:rPr dirty="0" sz="1000" spc="5">
                <a:latin typeface="PMingLiU"/>
                <a:cs typeface="PMingLiU"/>
              </a:rPr>
              <a:t>传奇</a:t>
            </a:r>
            <a:r>
              <a:rPr dirty="0" sz="1000" spc="-20">
                <a:latin typeface="PMingLiU"/>
                <a:cs typeface="PMingLiU"/>
              </a:rPr>
              <a:t>生</a:t>
            </a:r>
            <a:r>
              <a:rPr dirty="0" sz="1000" spc="5">
                <a:latin typeface="PMingLiU"/>
                <a:cs typeface="PMingLiU"/>
              </a:rPr>
              <a:t>物合</a:t>
            </a:r>
            <a:r>
              <a:rPr dirty="0" sz="1000" spc="-20">
                <a:latin typeface="PMingLiU"/>
                <a:cs typeface="PMingLiU"/>
              </a:rPr>
              <a:t>作</a:t>
            </a:r>
            <a:r>
              <a:rPr dirty="0" sz="1000" spc="5">
                <a:latin typeface="PMingLiU"/>
                <a:cs typeface="PMingLiU"/>
              </a:rPr>
              <a:t>开发的</a:t>
            </a:r>
            <a:r>
              <a:rPr dirty="0" sz="1000" spc="-5">
                <a:latin typeface="PMingLiU"/>
                <a:cs typeface="PMingLiU"/>
              </a:rPr>
              <a:t> </a:t>
            </a:r>
            <a:r>
              <a:rPr dirty="0" sz="1000" spc="-5">
                <a:latin typeface="Arial"/>
                <a:cs typeface="Arial"/>
              </a:rPr>
              <a:t>Best-in-class</a:t>
            </a:r>
            <a:r>
              <a:rPr dirty="0" sz="1000" spc="-50">
                <a:latin typeface="Arial"/>
                <a:cs typeface="Arial"/>
              </a:rPr>
              <a:t> </a:t>
            </a:r>
            <a:r>
              <a:rPr dirty="0" sz="1000">
                <a:latin typeface="Arial"/>
                <a:cs typeface="Arial"/>
              </a:rPr>
              <a:t>BCMA</a:t>
            </a:r>
            <a:r>
              <a:rPr dirty="0" sz="1000" spc="-30">
                <a:latin typeface="Arial"/>
                <a:cs typeface="Arial"/>
              </a:rPr>
              <a:t> </a:t>
            </a:r>
            <a:r>
              <a:rPr dirty="0" sz="1000">
                <a:latin typeface="Arial"/>
                <a:cs typeface="Arial"/>
              </a:rPr>
              <a:t>CAR-T</a:t>
            </a:r>
            <a:r>
              <a:rPr dirty="0" sz="1000" spc="-40">
                <a:latin typeface="Arial"/>
                <a:cs typeface="Arial"/>
              </a:rPr>
              <a:t> </a:t>
            </a:r>
            <a:r>
              <a:rPr dirty="0" sz="1000" spc="5">
                <a:latin typeface="PMingLiU"/>
                <a:cs typeface="PMingLiU"/>
              </a:rPr>
              <a:t>产</a:t>
            </a:r>
            <a:r>
              <a:rPr dirty="0" sz="1000" spc="245">
                <a:latin typeface="PMingLiU"/>
                <a:cs typeface="PMingLiU"/>
              </a:rPr>
              <a:t>品</a:t>
            </a:r>
            <a:r>
              <a:rPr dirty="0" sz="1000" spc="-10">
                <a:latin typeface="Arial"/>
                <a:cs typeface="Arial"/>
              </a:rPr>
              <a:t>Carvykti</a:t>
            </a:r>
            <a:r>
              <a:rPr dirty="0" sz="1000" spc="-35">
                <a:latin typeface="Arial"/>
                <a:cs typeface="Arial"/>
              </a:rPr>
              <a:t> </a:t>
            </a:r>
            <a:r>
              <a:rPr dirty="0" sz="1000" spc="5">
                <a:latin typeface="PMingLiU"/>
                <a:cs typeface="PMingLiU"/>
              </a:rPr>
              <a:t>也</a:t>
            </a:r>
            <a:r>
              <a:rPr dirty="0" sz="1000" spc="-20">
                <a:latin typeface="PMingLiU"/>
                <a:cs typeface="PMingLiU"/>
              </a:rPr>
              <a:t>凭</a:t>
            </a:r>
            <a:r>
              <a:rPr dirty="0" sz="1000" spc="5">
                <a:latin typeface="PMingLiU"/>
                <a:cs typeface="PMingLiU"/>
              </a:rPr>
              <a:t>借惊艳 的疗效</a:t>
            </a:r>
            <a:r>
              <a:rPr dirty="0" sz="1000" spc="-20">
                <a:latin typeface="PMingLiU"/>
                <a:cs typeface="PMingLiU"/>
              </a:rPr>
              <a:t>，</a:t>
            </a:r>
            <a:r>
              <a:rPr dirty="0" sz="1000" spc="5">
                <a:latin typeface="PMingLiU"/>
                <a:cs typeface="PMingLiU"/>
              </a:rPr>
              <a:t>先后</a:t>
            </a:r>
            <a:r>
              <a:rPr dirty="0" sz="1000" spc="220">
                <a:latin typeface="PMingLiU"/>
                <a:cs typeface="PMingLiU"/>
              </a:rPr>
              <a:t>获</a:t>
            </a:r>
            <a:r>
              <a:rPr dirty="0" sz="1000">
                <a:latin typeface="Arial"/>
                <a:cs typeface="Arial"/>
              </a:rPr>
              <a:t>FDA/</a:t>
            </a:r>
            <a:r>
              <a:rPr dirty="0" sz="1000" spc="-15">
                <a:latin typeface="Arial"/>
                <a:cs typeface="Arial"/>
              </a:rPr>
              <a:t> </a:t>
            </a:r>
            <a:r>
              <a:rPr dirty="0" sz="1000" spc="5">
                <a:latin typeface="Arial"/>
                <a:cs typeface="Arial"/>
              </a:rPr>
              <a:t>EMA</a:t>
            </a:r>
            <a:r>
              <a:rPr dirty="0" sz="1000" spc="-60">
                <a:latin typeface="Arial"/>
                <a:cs typeface="Arial"/>
              </a:rPr>
              <a:t> </a:t>
            </a:r>
            <a:r>
              <a:rPr dirty="0" sz="1000" spc="-20">
                <a:latin typeface="PMingLiU"/>
                <a:cs typeface="PMingLiU"/>
              </a:rPr>
              <a:t>批</a:t>
            </a:r>
            <a:r>
              <a:rPr dirty="0" sz="1000" spc="5">
                <a:latin typeface="PMingLiU"/>
                <a:cs typeface="PMingLiU"/>
              </a:rPr>
              <a:t>准上</a:t>
            </a:r>
            <a:r>
              <a:rPr dirty="0" sz="1000" spc="-20">
                <a:latin typeface="PMingLiU"/>
                <a:cs typeface="PMingLiU"/>
              </a:rPr>
              <a:t>市</a:t>
            </a:r>
            <a:r>
              <a:rPr dirty="0" sz="1000" spc="5">
                <a:latin typeface="PMingLiU"/>
                <a:cs typeface="PMingLiU"/>
              </a:rPr>
              <a:t>，分</a:t>
            </a:r>
            <a:r>
              <a:rPr dirty="0" sz="1000" spc="-20">
                <a:latin typeface="PMingLiU"/>
                <a:cs typeface="PMingLiU"/>
              </a:rPr>
              <a:t>别</a:t>
            </a:r>
            <a:r>
              <a:rPr dirty="0" sz="1000" spc="5">
                <a:latin typeface="PMingLiU"/>
                <a:cs typeface="PMingLiU"/>
              </a:rPr>
              <a:t>用于</a:t>
            </a:r>
            <a:r>
              <a:rPr dirty="0" sz="1000" spc="-20">
                <a:latin typeface="PMingLiU"/>
                <a:cs typeface="PMingLiU"/>
              </a:rPr>
              <a:t> </a:t>
            </a:r>
            <a:r>
              <a:rPr dirty="0" sz="1000">
                <a:latin typeface="Arial"/>
                <a:cs typeface="Arial"/>
              </a:rPr>
              <a:t>5L+/</a:t>
            </a:r>
            <a:r>
              <a:rPr dirty="0" sz="1000" spc="-10">
                <a:latin typeface="Arial"/>
                <a:cs typeface="Arial"/>
              </a:rPr>
              <a:t> </a:t>
            </a:r>
            <a:r>
              <a:rPr dirty="0" sz="1000" spc="-15">
                <a:latin typeface="Arial"/>
                <a:cs typeface="Arial"/>
              </a:rPr>
              <a:t>4L+</a:t>
            </a:r>
            <a:r>
              <a:rPr dirty="0" sz="1000" spc="15">
                <a:latin typeface="Arial"/>
                <a:cs typeface="Arial"/>
              </a:rPr>
              <a:t> </a:t>
            </a:r>
            <a:r>
              <a:rPr dirty="0" sz="1000" spc="-5">
                <a:latin typeface="Arial"/>
                <a:cs typeface="Arial"/>
              </a:rPr>
              <a:t>r/r</a:t>
            </a:r>
            <a:r>
              <a:rPr dirty="0" sz="1000" spc="5">
                <a:latin typeface="Arial"/>
                <a:cs typeface="Arial"/>
              </a:rPr>
              <a:t> </a:t>
            </a:r>
            <a:r>
              <a:rPr dirty="0" sz="1000" spc="-5">
                <a:latin typeface="Arial"/>
                <a:cs typeface="Arial"/>
              </a:rPr>
              <a:t>MM</a:t>
            </a:r>
            <a:r>
              <a:rPr dirty="0" sz="1000" spc="5">
                <a:latin typeface="PMingLiU"/>
                <a:cs typeface="PMingLiU"/>
              </a:rPr>
              <a:t>。</a:t>
            </a:r>
            <a:endParaRPr sz="1000">
              <a:latin typeface="PMingLiU"/>
              <a:cs typeface="PMingLiU"/>
            </a:endParaRPr>
          </a:p>
          <a:p>
            <a:pPr marL="38100" marR="30480">
              <a:lnSpc>
                <a:spcPct val="139700"/>
              </a:lnSpc>
              <a:spcBef>
                <a:spcPts val="585"/>
              </a:spcBef>
            </a:pPr>
            <a:r>
              <a:rPr dirty="0" sz="1000" spc="-5">
                <a:latin typeface="Arial"/>
                <a:cs typeface="Arial"/>
              </a:rPr>
              <a:t>2021</a:t>
            </a:r>
            <a:r>
              <a:rPr dirty="0" sz="1000" spc="-75">
                <a:latin typeface="Arial"/>
                <a:cs typeface="Arial"/>
              </a:rPr>
              <a:t> </a:t>
            </a:r>
            <a:r>
              <a:rPr dirty="0" sz="1000" spc="5">
                <a:latin typeface="PMingLiU"/>
                <a:cs typeface="PMingLiU"/>
              </a:rPr>
              <a:t>年</a:t>
            </a:r>
            <a:r>
              <a:rPr dirty="0" sz="1000" spc="-15">
                <a:latin typeface="PMingLiU"/>
                <a:cs typeface="PMingLiU"/>
              </a:rPr>
              <a:t> </a:t>
            </a:r>
            <a:r>
              <a:rPr dirty="0" sz="1000">
                <a:latin typeface="Arial"/>
                <a:cs typeface="Arial"/>
              </a:rPr>
              <a:t>3</a:t>
            </a:r>
            <a:r>
              <a:rPr dirty="0" sz="1000" spc="-70">
                <a:latin typeface="Arial"/>
                <a:cs typeface="Arial"/>
              </a:rPr>
              <a:t> </a:t>
            </a:r>
            <a:r>
              <a:rPr dirty="0" sz="1000" spc="5">
                <a:latin typeface="PMingLiU"/>
                <a:cs typeface="PMingLiU"/>
              </a:rPr>
              <a:t>月</a:t>
            </a:r>
            <a:r>
              <a:rPr dirty="0" sz="1000">
                <a:latin typeface="PMingLiU"/>
                <a:cs typeface="PMingLiU"/>
              </a:rPr>
              <a:t>，</a:t>
            </a:r>
            <a:r>
              <a:rPr dirty="0" sz="1000">
                <a:latin typeface="Arial"/>
                <a:cs typeface="Arial"/>
              </a:rPr>
              <a:t>BMS/Bluebird</a:t>
            </a:r>
            <a:r>
              <a:rPr dirty="0" sz="1000" spc="-65">
                <a:latin typeface="Arial"/>
                <a:cs typeface="Arial"/>
              </a:rPr>
              <a:t> </a:t>
            </a:r>
            <a:r>
              <a:rPr dirty="0" sz="1000" spc="5">
                <a:latin typeface="PMingLiU"/>
                <a:cs typeface="PMingLiU"/>
              </a:rPr>
              <a:t>的</a:t>
            </a:r>
            <a:r>
              <a:rPr dirty="0" sz="1000" spc="-20">
                <a:latin typeface="PMingLiU"/>
                <a:cs typeface="PMingLiU"/>
              </a:rPr>
              <a:t> </a:t>
            </a:r>
            <a:r>
              <a:rPr dirty="0" sz="1000">
                <a:latin typeface="Arial"/>
                <a:cs typeface="Arial"/>
              </a:rPr>
              <a:t>Abecma</a:t>
            </a:r>
            <a:r>
              <a:rPr dirty="0" sz="1000" spc="100">
                <a:latin typeface="Arial"/>
                <a:cs typeface="Arial"/>
              </a:rPr>
              <a:t> </a:t>
            </a:r>
            <a:r>
              <a:rPr dirty="0" sz="1000" spc="-5">
                <a:latin typeface="Arial"/>
                <a:cs typeface="Arial"/>
              </a:rPr>
              <a:t>(Ide-cel)</a:t>
            </a:r>
            <a:r>
              <a:rPr dirty="0" sz="1000" spc="85">
                <a:latin typeface="Arial"/>
                <a:cs typeface="Arial"/>
              </a:rPr>
              <a:t> </a:t>
            </a:r>
            <a:r>
              <a:rPr dirty="0" sz="1000" spc="5">
                <a:latin typeface="PMingLiU"/>
                <a:cs typeface="PMingLiU"/>
              </a:rPr>
              <a:t>作</a:t>
            </a:r>
            <a:r>
              <a:rPr dirty="0" sz="1000" spc="-20">
                <a:latin typeface="PMingLiU"/>
                <a:cs typeface="PMingLiU"/>
              </a:rPr>
              <a:t>为</a:t>
            </a:r>
            <a:r>
              <a:rPr dirty="0" sz="1000" spc="5">
                <a:latin typeface="PMingLiU"/>
                <a:cs typeface="PMingLiU"/>
              </a:rPr>
              <a:t>全球首</a:t>
            </a:r>
            <a:r>
              <a:rPr dirty="0" sz="1000" spc="-20">
                <a:latin typeface="PMingLiU"/>
                <a:cs typeface="PMingLiU"/>
              </a:rPr>
              <a:t>个</a:t>
            </a:r>
            <a:r>
              <a:rPr dirty="0" sz="1000" spc="5">
                <a:latin typeface="PMingLiU"/>
                <a:cs typeface="PMingLiU"/>
              </a:rPr>
              <a:t>获批的</a:t>
            </a:r>
            <a:r>
              <a:rPr dirty="0" sz="1000" spc="-15">
                <a:latin typeface="PMingLiU"/>
                <a:cs typeface="PMingLiU"/>
              </a:rPr>
              <a:t> </a:t>
            </a:r>
            <a:r>
              <a:rPr dirty="0" sz="1000" spc="-5">
                <a:latin typeface="Arial"/>
                <a:cs typeface="Arial"/>
              </a:rPr>
              <a:t>BCMA</a:t>
            </a:r>
            <a:r>
              <a:rPr dirty="0" sz="1000" spc="110">
                <a:latin typeface="Arial"/>
                <a:cs typeface="Arial"/>
              </a:rPr>
              <a:t> </a:t>
            </a:r>
            <a:r>
              <a:rPr dirty="0" sz="1000" spc="-10">
                <a:latin typeface="Arial"/>
                <a:cs typeface="Arial"/>
              </a:rPr>
              <a:t>CAR-T</a:t>
            </a:r>
            <a:r>
              <a:rPr dirty="0" sz="1000" spc="-10">
                <a:latin typeface="PMingLiU"/>
                <a:cs typeface="PMingLiU"/>
              </a:rPr>
              <a:t>，</a:t>
            </a:r>
            <a:r>
              <a:rPr dirty="0" sz="1000" spc="-20">
                <a:latin typeface="PMingLiU"/>
                <a:cs typeface="PMingLiU"/>
              </a:rPr>
              <a:t>获 </a:t>
            </a:r>
            <a:r>
              <a:rPr dirty="0" sz="1000">
                <a:latin typeface="Arial"/>
                <a:cs typeface="Arial"/>
              </a:rPr>
              <a:t>FDA</a:t>
            </a:r>
            <a:r>
              <a:rPr dirty="0" sz="1000" spc="-65">
                <a:latin typeface="Arial"/>
                <a:cs typeface="Arial"/>
              </a:rPr>
              <a:t> </a:t>
            </a:r>
            <a:r>
              <a:rPr dirty="0" sz="1000" spc="5">
                <a:latin typeface="PMingLiU"/>
                <a:cs typeface="PMingLiU"/>
              </a:rPr>
              <a:t>批</a:t>
            </a:r>
            <a:r>
              <a:rPr dirty="0" sz="1000" spc="-20">
                <a:latin typeface="PMingLiU"/>
                <a:cs typeface="PMingLiU"/>
              </a:rPr>
              <a:t>准</a:t>
            </a:r>
            <a:r>
              <a:rPr dirty="0" sz="1000" spc="5">
                <a:latin typeface="PMingLiU"/>
                <a:cs typeface="PMingLiU"/>
              </a:rPr>
              <a:t>用于</a:t>
            </a:r>
            <a:r>
              <a:rPr dirty="0" sz="1000" spc="-20">
                <a:latin typeface="PMingLiU"/>
                <a:cs typeface="PMingLiU"/>
              </a:rPr>
              <a:t> </a:t>
            </a:r>
            <a:r>
              <a:rPr dirty="0" sz="1000" spc="-5">
                <a:latin typeface="Arial"/>
                <a:cs typeface="Arial"/>
              </a:rPr>
              <a:t>5L+</a:t>
            </a:r>
            <a:r>
              <a:rPr dirty="0" sz="1000" spc="40">
                <a:latin typeface="Arial"/>
                <a:cs typeface="Arial"/>
              </a:rPr>
              <a:t> </a:t>
            </a:r>
            <a:r>
              <a:rPr dirty="0" sz="1000">
                <a:latin typeface="Arial"/>
                <a:cs typeface="Arial"/>
              </a:rPr>
              <a:t>r/r</a:t>
            </a:r>
            <a:r>
              <a:rPr dirty="0" sz="1000" spc="10">
                <a:latin typeface="Arial"/>
                <a:cs typeface="Arial"/>
              </a:rPr>
              <a:t> </a:t>
            </a:r>
            <a:r>
              <a:rPr dirty="0" sz="1000" spc="5">
                <a:latin typeface="Arial"/>
                <a:cs typeface="Arial"/>
              </a:rPr>
              <a:t>MM</a:t>
            </a:r>
            <a:r>
              <a:rPr dirty="0" sz="1000" spc="30">
                <a:latin typeface="Arial"/>
                <a:cs typeface="Arial"/>
              </a:rPr>
              <a:t> </a:t>
            </a:r>
            <a:r>
              <a:rPr dirty="0" sz="1000" spc="5">
                <a:latin typeface="Arial"/>
                <a:cs typeface="Arial"/>
              </a:rPr>
              <a:t>(EMA</a:t>
            </a:r>
            <a:r>
              <a:rPr dirty="0" sz="1000" spc="-85">
                <a:latin typeface="Arial"/>
                <a:cs typeface="Arial"/>
              </a:rPr>
              <a:t> </a:t>
            </a:r>
            <a:r>
              <a:rPr dirty="0" sz="1000" spc="5">
                <a:latin typeface="PMingLiU"/>
                <a:cs typeface="PMingLiU"/>
              </a:rPr>
              <a:t>批准</a:t>
            </a:r>
            <a:r>
              <a:rPr dirty="0" sz="1000" spc="-20">
                <a:latin typeface="PMingLiU"/>
                <a:cs typeface="PMingLiU"/>
              </a:rPr>
              <a:t>适</a:t>
            </a:r>
            <a:r>
              <a:rPr dirty="0" sz="1000" spc="5">
                <a:latin typeface="PMingLiU"/>
                <a:cs typeface="PMingLiU"/>
              </a:rPr>
              <a:t>应症为</a:t>
            </a:r>
            <a:r>
              <a:rPr dirty="0" sz="1000" spc="-20">
                <a:latin typeface="PMingLiU"/>
                <a:cs typeface="PMingLiU"/>
              </a:rPr>
              <a:t> </a:t>
            </a:r>
            <a:r>
              <a:rPr dirty="0" sz="1000" spc="-5">
                <a:latin typeface="Arial"/>
                <a:cs typeface="Arial"/>
              </a:rPr>
              <a:t>4L+</a:t>
            </a:r>
            <a:r>
              <a:rPr dirty="0" sz="1000" spc="85">
                <a:latin typeface="Arial"/>
                <a:cs typeface="Arial"/>
              </a:rPr>
              <a:t> </a:t>
            </a:r>
            <a:r>
              <a:rPr dirty="0" sz="1000" spc="-5">
                <a:latin typeface="Arial"/>
                <a:cs typeface="Arial"/>
              </a:rPr>
              <a:t>r/r</a:t>
            </a:r>
            <a:r>
              <a:rPr dirty="0" sz="1000" spc="10">
                <a:latin typeface="Arial"/>
                <a:cs typeface="Arial"/>
              </a:rPr>
              <a:t> </a:t>
            </a:r>
            <a:r>
              <a:rPr dirty="0" sz="1000" spc="5">
                <a:latin typeface="Arial"/>
                <a:cs typeface="Arial"/>
              </a:rPr>
              <a:t>MM)</a:t>
            </a:r>
            <a:r>
              <a:rPr dirty="0" sz="1000" spc="5">
                <a:latin typeface="PMingLiU"/>
                <a:cs typeface="PMingLiU"/>
              </a:rPr>
              <a:t>。</a:t>
            </a:r>
            <a:r>
              <a:rPr dirty="0" sz="1000">
                <a:latin typeface="Arial"/>
                <a:cs typeface="Arial"/>
              </a:rPr>
              <a:t>Abecma</a:t>
            </a:r>
            <a:r>
              <a:rPr dirty="0" sz="1000" spc="-70">
                <a:latin typeface="Arial"/>
                <a:cs typeface="Arial"/>
              </a:rPr>
              <a:t> </a:t>
            </a:r>
            <a:r>
              <a:rPr dirty="0" sz="1000" spc="-20">
                <a:latin typeface="PMingLiU"/>
                <a:cs typeface="PMingLiU"/>
              </a:rPr>
              <a:t>采</a:t>
            </a:r>
            <a:r>
              <a:rPr dirty="0" sz="1000" spc="5">
                <a:latin typeface="PMingLiU"/>
                <a:cs typeface="PMingLiU"/>
              </a:rPr>
              <a:t>用二</a:t>
            </a:r>
            <a:r>
              <a:rPr dirty="0" sz="1000" spc="245">
                <a:latin typeface="PMingLiU"/>
                <a:cs typeface="PMingLiU"/>
              </a:rPr>
              <a:t>代</a:t>
            </a:r>
            <a:r>
              <a:rPr dirty="0" sz="1000" spc="-5">
                <a:latin typeface="Arial"/>
                <a:cs typeface="Arial"/>
              </a:rPr>
              <a:t>CAR-T</a:t>
            </a:r>
            <a:r>
              <a:rPr dirty="0" sz="1000" spc="-55">
                <a:latin typeface="Arial"/>
                <a:cs typeface="Arial"/>
              </a:rPr>
              <a:t> </a:t>
            </a:r>
            <a:r>
              <a:rPr dirty="0" sz="1000" spc="5">
                <a:latin typeface="PMingLiU"/>
                <a:cs typeface="PMingLiU"/>
              </a:rPr>
              <a:t>结 构，鼠源</a:t>
            </a:r>
            <a:r>
              <a:rPr dirty="0" sz="1000" spc="20">
                <a:latin typeface="PMingLiU"/>
                <a:cs typeface="PMingLiU"/>
              </a:rPr>
              <a:t> </a:t>
            </a:r>
            <a:r>
              <a:rPr dirty="0" sz="1000" spc="-5">
                <a:latin typeface="Arial"/>
                <a:cs typeface="Arial"/>
              </a:rPr>
              <a:t>scFv</a:t>
            </a:r>
            <a:r>
              <a:rPr dirty="0" sz="1000" spc="-5">
                <a:latin typeface="PMingLiU"/>
                <a:cs typeface="PMingLiU"/>
              </a:rPr>
              <a:t>，</a:t>
            </a:r>
            <a:r>
              <a:rPr dirty="0" sz="1000" spc="5">
                <a:latin typeface="PMingLiU"/>
                <a:cs typeface="PMingLiU"/>
              </a:rPr>
              <a:t>选择</a:t>
            </a:r>
            <a:r>
              <a:rPr dirty="0" sz="1000" spc="25">
                <a:latin typeface="PMingLiU"/>
                <a:cs typeface="PMingLiU"/>
              </a:rPr>
              <a:t> </a:t>
            </a:r>
            <a:r>
              <a:rPr dirty="0" sz="1000">
                <a:latin typeface="Arial"/>
                <a:cs typeface="Arial"/>
              </a:rPr>
              <a:t>4-1BB</a:t>
            </a:r>
            <a:r>
              <a:rPr dirty="0" sz="1000" spc="-15">
                <a:latin typeface="Arial"/>
                <a:cs typeface="Arial"/>
              </a:rPr>
              <a:t> </a:t>
            </a:r>
            <a:r>
              <a:rPr dirty="0" sz="1000" spc="5">
                <a:latin typeface="PMingLiU"/>
                <a:cs typeface="PMingLiU"/>
              </a:rPr>
              <a:t>作</a:t>
            </a:r>
            <a:r>
              <a:rPr dirty="0" sz="1000" spc="-20">
                <a:latin typeface="PMingLiU"/>
                <a:cs typeface="PMingLiU"/>
              </a:rPr>
              <a:t>为</a:t>
            </a:r>
            <a:r>
              <a:rPr dirty="0" sz="1000" spc="5">
                <a:latin typeface="PMingLiU"/>
                <a:cs typeface="PMingLiU"/>
              </a:rPr>
              <a:t>共刺</a:t>
            </a:r>
            <a:r>
              <a:rPr dirty="0" sz="1000" spc="-20">
                <a:latin typeface="PMingLiU"/>
                <a:cs typeface="PMingLiU"/>
              </a:rPr>
              <a:t>激</a:t>
            </a:r>
            <a:r>
              <a:rPr dirty="0" sz="1000" spc="5">
                <a:latin typeface="PMingLiU"/>
                <a:cs typeface="PMingLiU"/>
              </a:rPr>
              <a:t>域，</a:t>
            </a:r>
            <a:r>
              <a:rPr dirty="0" sz="1000" spc="-20">
                <a:latin typeface="PMingLiU"/>
                <a:cs typeface="PMingLiU"/>
              </a:rPr>
              <a:t>并</a:t>
            </a:r>
            <a:r>
              <a:rPr dirty="0" sz="1000" spc="5">
                <a:latin typeface="PMingLiU"/>
                <a:cs typeface="PMingLiU"/>
              </a:rPr>
              <a:t>采用</a:t>
            </a:r>
            <a:r>
              <a:rPr dirty="0" sz="1000" spc="-20">
                <a:latin typeface="PMingLiU"/>
                <a:cs typeface="PMingLiU"/>
              </a:rPr>
              <a:t>慢</a:t>
            </a:r>
            <a:r>
              <a:rPr dirty="0" sz="1000" spc="5">
                <a:latin typeface="PMingLiU"/>
                <a:cs typeface="PMingLiU"/>
              </a:rPr>
              <a:t>病毒做</a:t>
            </a:r>
            <a:r>
              <a:rPr dirty="0" sz="1000" spc="-20">
                <a:latin typeface="PMingLiU"/>
                <a:cs typeface="PMingLiU"/>
              </a:rPr>
              <a:t>载</a:t>
            </a:r>
            <a:r>
              <a:rPr dirty="0" sz="1000" spc="5">
                <a:latin typeface="PMingLiU"/>
                <a:cs typeface="PMingLiU"/>
              </a:rPr>
              <a:t>体</a:t>
            </a:r>
            <a:r>
              <a:rPr dirty="0" sz="1000" spc="10">
                <a:latin typeface="PMingLiU"/>
                <a:cs typeface="PMingLiU"/>
              </a:rPr>
              <a:t>。</a:t>
            </a:r>
            <a:r>
              <a:rPr dirty="0" sz="1000">
                <a:latin typeface="Arial"/>
                <a:cs typeface="Arial"/>
              </a:rPr>
              <a:t>Abecma</a:t>
            </a:r>
            <a:r>
              <a:rPr dirty="0" sz="1000" spc="-45">
                <a:latin typeface="Arial"/>
                <a:cs typeface="Arial"/>
              </a:rPr>
              <a:t> </a:t>
            </a:r>
            <a:r>
              <a:rPr dirty="0" sz="1000" spc="5">
                <a:latin typeface="PMingLiU"/>
                <a:cs typeface="PMingLiU"/>
              </a:rPr>
              <a:t>的获</a:t>
            </a:r>
            <a:r>
              <a:rPr dirty="0" sz="1000" spc="-20">
                <a:latin typeface="PMingLiU"/>
                <a:cs typeface="PMingLiU"/>
              </a:rPr>
              <a:t>批</a:t>
            </a:r>
            <a:r>
              <a:rPr dirty="0" sz="1000" spc="5">
                <a:latin typeface="PMingLiU"/>
                <a:cs typeface="PMingLiU"/>
              </a:rPr>
              <a:t>主要基 于关键</a:t>
            </a:r>
            <a:r>
              <a:rPr dirty="0" sz="1000" spc="220">
                <a:latin typeface="PMingLiU"/>
                <a:cs typeface="PMingLiU"/>
              </a:rPr>
              <a:t>的</a:t>
            </a:r>
            <a:r>
              <a:rPr dirty="0" sz="1000">
                <a:latin typeface="Arial"/>
                <a:cs typeface="Arial"/>
              </a:rPr>
              <a:t>II</a:t>
            </a:r>
            <a:r>
              <a:rPr dirty="0" sz="1000" spc="-55">
                <a:latin typeface="Arial"/>
                <a:cs typeface="Arial"/>
              </a:rPr>
              <a:t> </a:t>
            </a:r>
            <a:r>
              <a:rPr dirty="0" sz="1000" spc="-20">
                <a:latin typeface="PMingLiU"/>
                <a:cs typeface="PMingLiU"/>
              </a:rPr>
              <a:t>期</a:t>
            </a:r>
            <a:r>
              <a:rPr dirty="0" sz="1000" spc="5">
                <a:latin typeface="PMingLiU"/>
                <a:cs typeface="PMingLiU"/>
              </a:rPr>
              <a:t>临床</a:t>
            </a:r>
            <a:r>
              <a:rPr dirty="0" sz="1000" spc="-20">
                <a:latin typeface="PMingLiU"/>
                <a:cs typeface="PMingLiU"/>
              </a:rPr>
              <a:t>研</a:t>
            </a:r>
            <a:r>
              <a:rPr dirty="0" sz="1000" spc="5">
                <a:latin typeface="PMingLiU"/>
                <a:cs typeface="PMingLiU"/>
              </a:rPr>
              <a:t>究</a:t>
            </a:r>
            <a:r>
              <a:rPr dirty="0" sz="1000" spc="-40">
                <a:latin typeface="PMingLiU"/>
                <a:cs typeface="PMingLiU"/>
              </a:rPr>
              <a:t> </a:t>
            </a:r>
            <a:r>
              <a:rPr dirty="0" sz="1000" spc="-5">
                <a:latin typeface="Arial"/>
                <a:cs typeface="Arial"/>
              </a:rPr>
              <a:t>(KarMMa)</a:t>
            </a:r>
            <a:r>
              <a:rPr dirty="0" sz="1000" spc="-5">
                <a:latin typeface="PMingLiU"/>
                <a:cs typeface="PMingLiU"/>
              </a:rPr>
              <a:t>，</a:t>
            </a:r>
            <a:r>
              <a:rPr dirty="0" sz="1000" spc="5">
                <a:latin typeface="PMingLiU"/>
                <a:cs typeface="PMingLiU"/>
              </a:rPr>
              <a:t>虽然接受</a:t>
            </a:r>
            <a:r>
              <a:rPr dirty="0" sz="1000" spc="-40">
                <a:latin typeface="PMingLiU"/>
                <a:cs typeface="PMingLiU"/>
              </a:rPr>
              <a:t> </a:t>
            </a:r>
            <a:r>
              <a:rPr dirty="0" sz="1000" spc="-5">
                <a:latin typeface="Arial"/>
                <a:cs typeface="Arial"/>
              </a:rPr>
              <a:t>Ide-cel</a:t>
            </a:r>
            <a:r>
              <a:rPr dirty="0" sz="1000" spc="-65">
                <a:latin typeface="Arial"/>
                <a:cs typeface="Arial"/>
              </a:rPr>
              <a:t> </a:t>
            </a:r>
            <a:r>
              <a:rPr dirty="0" sz="1000" spc="-20">
                <a:latin typeface="PMingLiU"/>
                <a:cs typeface="PMingLiU"/>
              </a:rPr>
              <a:t>治</a:t>
            </a:r>
            <a:r>
              <a:rPr dirty="0" sz="1000" spc="5">
                <a:latin typeface="PMingLiU"/>
                <a:cs typeface="PMingLiU"/>
              </a:rPr>
              <a:t>疗的</a:t>
            </a:r>
            <a:r>
              <a:rPr dirty="0" sz="1000" spc="-15">
                <a:latin typeface="PMingLiU"/>
                <a:cs typeface="PMingLiU"/>
              </a:rPr>
              <a:t> </a:t>
            </a:r>
            <a:r>
              <a:rPr dirty="0" sz="1000" spc="-5">
                <a:latin typeface="Arial"/>
                <a:cs typeface="Arial"/>
              </a:rPr>
              <a:t>128</a:t>
            </a:r>
            <a:r>
              <a:rPr dirty="0" sz="1000" spc="-65">
                <a:latin typeface="Arial"/>
                <a:cs typeface="Arial"/>
              </a:rPr>
              <a:t> </a:t>
            </a:r>
            <a:r>
              <a:rPr dirty="0" sz="1000" spc="5">
                <a:latin typeface="PMingLiU"/>
                <a:cs typeface="PMingLiU"/>
              </a:rPr>
              <a:t>例患者中</a:t>
            </a:r>
            <a:r>
              <a:rPr dirty="0" sz="1000" spc="-15">
                <a:latin typeface="PMingLiU"/>
                <a:cs typeface="PMingLiU"/>
              </a:rPr>
              <a:t> </a:t>
            </a:r>
            <a:r>
              <a:rPr dirty="0" sz="1000" spc="-5">
                <a:latin typeface="Arial"/>
                <a:cs typeface="Arial"/>
              </a:rPr>
              <a:t>84%</a:t>
            </a:r>
            <a:r>
              <a:rPr dirty="0" sz="1000" spc="5">
                <a:latin typeface="PMingLiU"/>
                <a:cs typeface="PMingLiU"/>
              </a:rPr>
              <a:t>为</a:t>
            </a:r>
            <a:r>
              <a:rPr dirty="0" sz="1000" spc="-15">
                <a:latin typeface="PMingLiU"/>
                <a:cs typeface="PMingLiU"/>
              </a:rPr>
              <a:t> </a:t>
            </a:r>
            <a:r>
              <a:rPr dirty="0" sz="1000">
                <a:latin typeface="Arial"/>
                <a:cs typeface="Arial"/>
              </a:rPr>
              <a:t>TCR</a:t>
            </a:r>
            <a:r>
              <a:rPr dirty="0" sz="1000" spc="-90">
                <a:latin typeface="Arial"/>
                <a:cs typeface="Arial"/>
              </a:rPr>
              <a:t> </a:t>
            </a:r>
            <a:r>
              <a:rPr dirty="0" sz="1000" spc="5">
                <a:latin typeface="Arial"/>
                <a:cs typeface="Arial"/>
              </a:rPr>
              <a:t>MM</a:t>
            </a:r>
            <a:r>
              <a:rPr dirty="0" sz="1000" spc="5">
                <a:latin typeface="PMingLiU"/>
                <a:cs typeface="PMingLiU"/>
              </a:rPr>
              <a:t>，  但响应</a:t>
            </a:r>
            <a:r>
              <a:rPr dirty="0" sz="1000" spc="-20">
                <a:latin typeface="PMingLiU"/>
                <a:cs typeface="PMingLiU"/>
              </a:rPr>
              <a:t>率</a:t>
            </a:r>
            <a:r>
              <a:rPr dirty="0" sz="1000" spc="5">
                <a:latin typeface="PMingLiU"/>
                <a:cs typeface="PMingLiU"/>
              </a:rPr>
              <a:t>及生</a:t>
            </a:r>
            <a:r>
              <a:rPr dirty="0" sz="1000" spc="-20">
                <a:latin typeface="PMingLiU"/>
                <a:cs typeface="PMingLiU"/>
              </a:rPr>
              <a:t>存</a:t>
            </a:r>
            <a:r>
              <a:rPr dirty="0" sz="1000" spc="5">
                <a:latin typeface="PMingLiU"/>
                <a:cs typeface="PMingLiU"/>
              </a:rPr>
              <a:t>获益</a:t>
            </a:r>
            <a:r>
              <a:rPr dirty="0" sz="1000" spc="-20">
                <a:latin typeface="PMingLiU"/>
                <a:cs typeface="PMingLiU"/>
              </a:rPr>
              <a:t>依</a:t>
            </a:r>
            <a:r>
              <a:rPr dirty="0" sz="1000" spc="5">
                <a:latin typeface="PMingLiU"/>
                <a:cs typeface="PMingLiU"/>
              </a:rPr>
              <a:t>然保</a:t>
            </a:r>
            <a:r>
              <a:rPr dirty="0" sz="1000" spc="-20">
                <a:latin typeface="PMingLiU"/>
                <a:cs typeface="PMingLiU"/>
              </a:rPr>
              <a:t>持</a:t>
            </a:r>
            <a:r>
              <a:rPr dirty="0" sz="1000" spc="5">
                <a:latin typeface="PMingLiU"/>
                <a:cs typeface="PMingLiU"/>
              </a:rPr>
              <a:t>在较</a:t>
            </a:r>
            <a:r>
              <a:rPr dirty="0" sz="1000" spc="-20">
                <a:latin typeface="PMingLiU"/>
                <a:cs typeface="PMingLiU"/>
              </a:rPr>
              <a:t>高</a:t>
            </a:r>
            <a:r>
              <a:rPr dirty="0" sz="1000" spc="5">
                <a:latin typeface="PMingLiU"/>
                <a:cs typeface="PMingLiU"/>
              </a:rPr>
              <a:t>水平</a:t>
            </a:r>
            <a:r>
              <a:rPr dirty="0" sz="1000" spc="-20">
                <a:latin typeface="PMingLiU"/>
                <a:cs typeface="PMingLiU"/>
              </a:rPr>
              <a:t>，</a:t>
            </a:r>
            <a:r>
              <a:rPr dirty="0" sz="1000" spc="5">
                <a:latin typeface="PMingLiU"/>
                <a:cs typeface="PMingLiU"/>
              </a:rPr>
              <a:t>单次</a:t>
            </a:r>
            <a:r>
              <a:rPr dirty="0" sz="1000" spc="-20">
                <a:latin typeface="PMingLiU"/>
                <a:cs typeface="PMingLiU"/>
              </a:rPr>
              <a:t>输</a:t>
            </a:r>
            <a:r>
              <a:rPr dirty="0" sz="1000" spc="254">
                <a:latin typeface="PMingLiU"/>
                <a:cs typeface="PMingLiU"/>
              </a:rPr>
              <a:t>注</a:t>
            </a:r>
            <a:r>
              <a:rPr dirty="0" sz="1000" spc="-5">
                <a:latin typeface="Arial"/>
                <a:cs typeface="Arial"/>
              </a:rPr>
              <a:t>ORR</a:t>
            </a:r>
            <a:r>
              <a:rPr dirty="0" sz="1000" spc="-50">
                <a:latin typeface="Arial"/>
                <a:cs typeface="Arial"/>
              </a:rPr>
              <a:t> </a:t>
            </a:r>
            <a:r>
              <a:rPr dirty="0" sz="1000" spc="5">
                <a:latin typeface="PMingLiU"/>
                <a:cs typeface="PMingLiU"/>
              </a:rPr>
              <a:t>达 </a:t>
            </a:r>
            <a:r>
              <a:rPr dirty="0" sz="1000" spc="-5">
                <a:latin typeface="Arial"/>
                <a:cs typeface="Arial"/>
              </a:rPr>
              <a:t>73%</a:t>
            </a:r>
            <a:r>
              <a:rPr dirty="0" sz="1000" spc="-5">
                <a:latin typeface="PMingLiU"/>
                <a:cs typeface="PMingLiU"/>
              </a:rPr>
              <a:t>，</a:t>
            </a:r>
            <a:r>
              <a:rPr dirty="0" sz="1000" spc="-5">
                <a:latin typeface="Arial"/>
                <a:cs typeface="Arial"/>
              </a:rPr>
              <a:t>CR</a:t>
            </a:r>
            <a:r>
              <a:rPr dirty="0" sz="1000" spc="-45">
                <a:latin typeface="Arial"/>
                <a:cs typeface="Arial"/>
              </a:rPr>
              <a:t> </a:t>
            </a:r>
            <a:r>
              <a:rPr dirty="0" sz="1000" spc="-20">
                <a:latin typeface="PMingLiU"/>
                <a:cs typeface="PMingLiU"/>
              </a:rPr>
              <a:t>率</a:t>
            </a:r>
            <a:r>
              <a:rPr dirty="0" sz="1000" spc="5">
                <a:latin typeface="PMingLiU"/>
                <a:cs typeface="PMingLiU"/>
              </a:rPr>
              <a:t>为</a:t>
            </a:r>
            <a:r>
              <a:rPr dirty="0" sz="1000" spc="10">
                <a:latin typeface="PMingLiU"/>
                <a:cs typeface="PMingLiU"/>
              </a:rPr>
              <a:t> </a:t>
            </a:r>
            <a:r>
              <a:rPr dirty="0" sz="1000" spc="-5">
                <a:latin typeface="Arial"/>
                <a:cs typeface="Arial"/>
              </a:rPr>
              <a:t>33%</a:t>
            </a:r>
            <a:r>
              <a:rPr dirty="0" sz="1000" spc="-5">
                <a:latin typeface="PMingLiU"/>
                <a:cs typeface="PMingLiU"/>
              </a:rPr>
              <a:t>，</a:t>
            </a:r>
            <a:r>
              <a:rPr dirty="0" sz="1000" spc="-5">
                <a:latin typeface="Arial"/>
                <a:cs typeface="Arial"/>
              </a:rPr>
              <a:t>mPFS  </a:t>
            </a:r>
            <a:r>
              <a:rPr dirty="0" sz="1000" spc="5">
                <a:latin typeface="PMingLiU"/>
                <a:cs typeface="PMingLiU"/>
              </a:rPr>
              <a:t>为</a:t>
            </a:r>
            <a:r>
              <a:rPr dirty="0" sz="1000" spc="-45">
                <a:latin typeface="PMingLiU"/>
                <a:cs typeface="PMingLiU"/>
              </a:rPr>
              <a:t> </a:t>
            </a:r>
            <a:r>
              <a:rPr dirty="0" sz="1000">
                <a:latin typeface="Arial"/>
                <a:cs typeface="Arial"/>
              </a:rPr>
              <a:t>9</a:t>
            </a:r>
            <a:r>
              <a:rPr dirty="0" sz="1000" spc="-95">
                <a:latin typeface="Arial"/>
                <a:cs typeface="Arial"/>
              </a:rPr>
              <a:t> </a:t>
            </a:r>
            <a:r>
              <a:rPr dirty="0" sz="1000" spc="5">
                <a:latin typeface="PMingLiU"/>
                <a:cs typeface="PMingLiU"/>
              </a:rPr>
              <a:t>个月</a:t>
            </a:r>
            <a:r>
              <a:rPr dirty="0" sz="1000">
                <a:latin typeface="PMingLiU"/>
                <a:cs typeface="PMingLiU"/>
              </a:rPr>
              <a:t>，</a:t>
            </a:r>
            <a:r>
              <a:rPr dirty="0" sz="1000">
                <a:latin typeface="Arial"/>
                <a:cs typeface="Arial"/>
              </a:rPr>
              <a:t>mOS</a:t>
            </a:r>
            <a:r>
              <a:rPr dirty="0" sz="1000" spc="-110">
                <a:latin typeface="Arial"/>
                <a:cs typeface="Arial"/>
              </a:rPr>
              <a:t> </a:t>
            </a:r>
            <a:r>
              <a:rPr dirty="0" sz="1000" spc="5">
                <a:latin typeface="PMingLiU"/>
                <a:cs typeface="PMingLiU"/>
              </a:rPr>
              <a:t>为</a:t>
            </a:r>
            <a:r>
              <a:rPr dirty="0" sz="1000" spc="-45">
                <a:latin typeface="PMingLiU"/>
                <a:cs typeface="PMingLiU"/>
              </a:rPr>
              <a:t> </a:t>
            </a:r>
            <a:r>
              <a:rPr dirty="0" sz="1000" spc="-5">
                <a:latin typeface="Arial"/>
                <a:cs typeface="Arial"/>
              </a:rPr>
              <a:t>19</a:t>
            </a:r>
            <a:r>
              <a:rPr dirty="0" sz="1000" spc="-95">
                <a:latin typeface="Arial"/>
                <a:cs typeface="Arial"/>
              </a:rPr>
              <a:t> </a:t>
            </a:r>
            <a:r>
              <a:rPr dirty="0" sz="1000" spc="5">
                <a:latin typeface="PMingLiU"/>
                <a:cs typeface="PMingLiU"/>
              </a:rPr>
              <a:t>个月</a:t>
            </a:r>
            <a:r>
              <a:rPr dirty="0" sz="1000" spc="-20">
                <a:latin typeface="PMingLiU"/>
                <a:cs typeface="PMingLiU"/>
              </a:rPr>
              <a:t>。</a:t>
            </a:r>
            <a:r>
              <a:rPr dirty="0" sz="1000">
                <a:latin typeface="Arial"/>
                <a:cs typeface="Arial"/>
              </a:rPr>
              <a:t>Abecma</a:t>
            </a:r>
            <a:r>
              <a:rPr dirty="0" sz="1000" spc="-85">
                <a:latin typeface="Arial"/>
                <a:cs typeface="Arial"/>
              </a:rPr>
              <a:t> </a:t>
            </a:r>
            <a:r>
              <a:rPr dirty="0" sz="1000" spc="5">
                <a:latin typeface="PMingLiU"/>
                <a:cs typeface="PMingLiU"/>
              </a:rPr>
              <a:t>的</a:t>
            </a:r>
            <a:r>
              <a:rPr dirty="0" sz="1000" spc="-20">
                <a:latin typeface="PMingLiU"/>
                <a:cs typeface="PMingLiU"/>
              </a:rPr>
              <a:t>副</a:t>
            </a:r>
            <a:r>
              <a:rPr dirty="0" sz="1000" spc="5">
                <a:latin typeface="PMingLiU"/>
                <a:cs typeface="PMingLiU"/>
              </a:rPr>
              <a:t>作用</a:t>
            </a:r>
            <a:r>
              <a:rPr dirty="0" sz="1000" spc="-20">
                <a:latin typeface="PMingLiU"/>
                <a:cs typeface="PMingLiU"/>
              </a:rPr>
              <a:t>总</a:t>
            </a:r>
            <a:r>
              <a:rPr dirty="0" sz="1000" spc="5">
                <a:latin typeface="PMingLiU"/>
                <a:cs typeface="PMingLiU"/>
              </a:rPr>
              <a:t>体</a:t>
            </a:r>
            <a:r>
              <a:rPr dirty="0" sz="1000" spc="-20">
                <a:latin typeface="PMingLiU"/>
                <a:cs typeface="PMingLiU"/>
              </a:rPr>
              <a:t>可</a:t>
            </a:r>
            <a:r>
              <a:rPr dirty="0" sz="1000" spc="5">
                <a:latin typeface="PMingLiU"/>
                <a:cs typeface="PMingLiU"/>
              </a:rPr>
              <a:t>控</a:t>
            </a:r>
            <a:r>
              <a:rPr dirty="0" sz="1000">
                <a:latin typeface="PMingLiU"/>
                <a:cs typeface="PMingLiU"/>
              </a:rPr>
              <a:t>，</a:t>
            </a:r>
            <a:r>
              <a:rPr dirty="0" sz="1000">
                <a:latin typeface="Arial"/>
                <a:cs typeface="Arial"/>
              </a:rPr>
              <a:t>CRS</a:t>
            </a:r>
            <a:r>
              <a:rPr dirty="0" sz="1000" spc="-85">
                <a:latin typeface="Arial"/>
                <a:cs typeface="Arial"/>
              </a:rPr>
              <a:t> </a:t>
            </a:r>
            <a:r>
              <a:rPr dirty="0" sz="1000" spc="220">
                <a:latin typeface="PMingLiU"/>
                <a:cs typeface="PMingLiU"/>
              </a:rPr>
              <a:t>和</a:t>
            </a:r>
            <a:r>
              <a:rPr dirty="0" sz="1000" spc="-5">
                <a:latin typeface="Arial"/>
                <a:cs typeface="Arial"/>
              </a:rPr>
              <a:t>ICANS</a:t>
            </a:r>
            <a:r>
              <a:rPr dirty="0" sz="1000" spc="-85">
                <a:latin typeface="Arial"/>
                <a:cs typeface="Arial"/>
              </a:rPr>
              <a:t> </a:t>
            </a:r>
            <a:r>
              <a:rPr dirty="0" sz="1000" spc="5">
                <a:latin typeface="PMingLiU"/>
                <a:cs typeface="PMingLiU"/>
              </a:rPr>
              <a:t>大</a:t>
            </a:r>
            <a:r>
              <a:rPr dirty="0" sz="1000" spc="-20">
                <a:latin typeface="PMingLiU"/>
                <a:cs typeface="PMingLiU"/>
              </a:rPr>
              <a:t>多</a:t>
            </a:r>
            <a:r>
              <a:rPr dirty="0" sz="1000" spc="5">
                <a:latin typeface="PMingLiU"/>
                <a:cs typeface="PMingLiU"/>
              </a:rPr>
              <a:t>为</a:t>
            </a:r>
            <a:r>
              <a:rPr dirty="0" sz="1000" spc="-45">
                <a:latin typeface="PMingLiU"/>
                <a:cs typeface="PMingLiU"/>
              </a:rPr>
              <a:t> </a:t>
            </a:r>
            <a:r>
              <a:rPr dirty="0" sz="1000">
                <a:latin typeface="Arial"/>
                <a:cs typeface="Arial"/>
              </a:rPr>
              <a:t>1~2</a:t>
            </a:r>
            <a:r>
              <a:rPr dirty="0" sz="1000" spc="-95">
                <a:latin typeface="Arial"/>
                <a:cs typeface="Arial"/>
              </a:rPr>
              <a:t> </a:t>
            </a:r>
            <a:r>
              <a:rPr dirty="0" sz="1000" spc="-20">
                <a:latin typeface="PMingLiU"/>
                <a:cs typeface="PMingLiU"/>
              </a:rPr>
              <a:t>级，  </a:t>
            </a:r>
            <a:r>
              <a:rPr dirty="0" sz="1000" spc="5">
                <a:latin typeface="PMingLiU"/>
                <a:cs typeface="PMingLiU"/>
              </a:rPr>
              <a:t>三级以上</a:t>
            </a:r>
            <a:r>
              <a:rPr dirty="0" sz="1000" spc="-25">
                <a:latin typeface="PMingLiU"/>
                <a:cs typeface="PMingLiU"/>
              </a:rPr>
              <a:t> </a:t>
            </a:r>
            <a:r>
              <a:rPr dirty="0" sz="1000" spc="-5">
                <a:latin typeface="Arial"/>
                <a:cs typeface="Arial"/>
              </a:rPr>
              <a:t>CRS</a:t>
            </a:r>
            <a:r>
              <a:rPr dirty="0" sz="1000" spc="-60">
                <a:latin typeface="Arial"/>
                <a:cs typeface="Arial"/>
              </a:rPr>
              <a:t> </a:t>
            </a:r>
            <a:r>
              <a:rPr dirty="0" sz="1000" spc="5">
                <a:latin typeface="PMingLiU"/>
                <a:cs typeface="PMingLiU"/>
              </a:rPr>
              <a:t>比例为</a:t>
            </a:r>
            <a:r>
              <a:rPr dirty="0" sz="1000" spc="-20">
                <a:latin typeface="PMingLiU"/>
                <a:cs typeface="PMingLiU"/>
              </a:rPr>
              <a:t> </a:t>
            </a:r>
            <a:r>
              <a:rPr dirty="0" sz="1000" spc="-10">
                <a:latin typeface="Arial"/>
                <a:cs typeface="Arial"/>
              </a:rPr>
              <a:t>5%</a:t>
            </a:r>
            <a:r>
              <a:rPr dirty="0" sz="1000" spc="-10">
                <a:latin typeface="PMingLiU"/>
                <a:cs typeface="PMingLiU"/>
              </a:rPr>
              <a:t>，</a:t>
            </a:r>
            <a:r>
              <a:rPr dirty="0" sz="1000" spc="5">
                <a:latin typeface="PMingLiU"/>
                <a:cs typeface="PMingLiU"/>
              </a:rPr>
              <a:t>三</a:t>
            </a:r>
            <a:r>
              <a:rPr dirty="0" sz="1000" spc="-20">
                <a:latin typeface="PMingLiU"/>
                <a:cs typeface="PMingLiU"/>
              </a:rPr>
              <a:t>级</a:t>
            </a:r>
            <a:r>
              <a:rPr dirty="0" sz="1000" spc="5">
                <a:latin typeface="PMingLiU"/>
                <a:cs typeface="PMingLiU"/>
              </a:rPr>
              <a:t>以上</a:t>
            </a:r>
            <a:r>
              <a:rPr dirty="0" sz="1000" spc="-20">
                <a:latin typeface="PMingLiU"/>
                <a:cs typeface="PMingLiU"/>
              </a:rPr>
              <a:t> </a:t>
            </a:r>
            <a:r>
              <a:rPr dirty="0" sz="1000">
                <a:latin typeface="Arial"/>
                <a:cs typeface="Arial"/>
              </a:rPr>
              <a:t>ICANS</a:t>
            </a:r>
            <a:r>
              <a:rPr dirty="0" sz="1000" spc="-65">
                <a:latin typeface="Arial"/>
                <a:cs typeface="Arial"/>
              </a:rPr>
              <a:t> </a:t>
            </a:r>
            <a:r>
              <a:rPr dirty="0" sz="1000" spc="5">
                <a:latin typeface="PMingLiU"/>
                <a:cs typeface="PMingLiU"/>
              </a:rPr>
              <a:t>为</a:t>
            </a:r>
            <a:r>
              <a:rPr dirty="0" sz="1000" spc="-20">
                <a:latin typeface="PMingLiU"/>
                <a:cs typeface="PMingLiU"/>
              </a:rPr>
              <a:t> </a:t>
            </a:r>
            <a:r>
              <a:rPr dirty="0" sz="1000" spc="-5">
                <a:latin typeface="Arial"/>
                <a:cs typeface="Arial"/>
              </a:rPr>
              <a:t>3%</a:t>
            </a:r>
            <a:r>
              <a:rPr dirty="0" sz="1000" spc="5">
                <a:latin typeface="PMingLiU"/>
                <a:cs typeface="PMingLiU"/>
              </a:rPr>
              <a:t>。</a:t>
            </a:r>
            <a:endParaRPr sz="1000">
              <a:latin typeface="PMingLiU"/>
              <a:cs typeface="PMingLiU"/>
            </a:endParaRPr>
          </a:p>
          <a:p>
            <a:pPr algn="just" marL="38100" marR="155575">
              <a:lnSpc>
                <a:spcPct val="139500"/>
              </a:lnSpc>
              <a:spcBef>
                <a:spcPts val="605"/>
              </a:spcBef>
            </a:pPr>
            <a:r>
              <a:rPr dirty="0" sz="1000" spc="-5">
                <a:latin typeface="Arial"/>
                <a:cs typeface="Arial"/>
              </a:rPr>
              <a:t>2022</a:t>
            </a:r>
            <a:r>
              <a:rPr dirty="0" sz="1000" spc="-70">
                <a:latin typeface="Arial"/>
                <a:cs typeface="Arial"/>
              </a:rPr>
              <a:t> </a:t>
            </a:r>
            <a:r>
              <a:rPr dirty="0" sz="1000" spc="5">
                <a:latin typeface="PMingLiU"/>
                <a:cs typeface="PMingLiU"/>
              </a:rPr>
              <a:t>年</a:t>
            </a:r>
            <a:r>
              <a:rPr dirty="0" sz="1000" spc="-15">
                <a:latin typeface="PMingLiU"/>
                <a:cs typeface="PMingLiU"/>
              </a:rPr>
              <a:t> </a:t>
            </a:r>
            <a:r>
              <a:rPr dirty="0" sz="1000">
                <a:latin typeface="Arial"/>
                <a:cs typeface="Arial"/>
              </a:rPr>
              <a:t>2</a:t>
            </a:r>
            <a:r>
              <a:rPr dirty="0" sz="1000" spc="-60">
                <a:latin typeface="Arial"/>
                <a:cs typeface="Arial"/>
              </a:rPr>
              <a:t> </a:t>
            </a:r>
            <a:r>
              <a:rPr dirty="0" sz="1000" spc="5">
                <a:latin typeface="PMingLiU"/>
                <a:cs typeface="PMingLiU"/>
              </a:rPr>
              <a:t>月，</a:t>
            </a:r>
            <a:r>
              <a:rPr dirty="0" sz="1000" spc="5">
                <a:latin typeface="Arial"/>
                <a:cs typeface="Arial"/>
              </a:rPr>
              <a:t>J&amp;J/</a:t>
            </a:r>
            <a:r>
              <a:rPr dirty="0" sz="1000" spc="5">
                <a:latin typeface="PMingLiU"/>
                <a:cs typeface="PMingLiU"/>
              </a:rPr>
              <a:t>传奇</a:t>
            </a:r>
            <a:r>
              <a:rPr dirty="0" sz="1000" spc="-20">
                <a:latin typeface="PMingLiU"/>
                <a:cs typeface="PMingLiU"/>
              </a:rPr>
              <a:t>生</a:t>
            </a:r>
            <a:r>
              <a:rPr dirty="0" sz="1000" spc="5">
                <a:latin typeface="PMingLiU"/>
                <a:cs typeface="PMingLiU"/>
              </a:rPr>
              <a:t>物的</a:t>
            </a:r>
            <a:r>
              <a:rPr dirty="0" sz="1000" spc="-15">
                <a:latin typeface="PMingLiU"/>
                <a:cs typeface="PMingLiU"/>
              </a:rPr>
              <a:t> </a:t>
            </a:r>
            <a:r>
              <a:rPr dirty="0" sz="1000" spc="-5">
                <a:latin typeface="Arial"/>
                <a:cs typeface="Arial"/>
              </a:rPr>
              <a:t>Carvykti</a:t>
            </a:r>
            <a:r>
              <a:rPr dirty="0" sz="1000" spc="10">
                <a:latin typeface="Arial"/>
                <a:cs typeface="Arial"/>
              </a:rPr>
              <a:t> </a:t>
            </a:r>
            <a:r>
              <a:rPr dirty="0" sz="1000" spc="-5">
                <a:latin typeface="Arial"/>
                <a:cs typeface="Arial"/>
              </a:rPr>
              <a:t>(Cilta-cel)</a:t>
            </a:r>
            <a:r>
              <a:rPr dirty="0" sz="1000" spc="-10">
                <a:latin typeface="Arial"/>
                <a:cs typeface="Arial"/>
              </a:rPr>
              <a:t> </a:t>
            </a:r>
            <a:r>
              <a:rPr dirty="0" sz="1000" spc="220">
                <a:latin typeface="PMingLiU"/>
                <a:cs typeface="PMingLiU"/>
              </a:rPr>
              <a:t>获</a:t>
            </a:r>
            <a:r>
              <a:rPr dirty="0" sz="1000" spc="-5">
                <a:latin typeface="Arial"/>
                <a:cs typeface="Arial"/>
              </a:rPr>
              <a:t>FDA</a:t>
            </a:r>
            <a:r>
              <a:rPr dirty="0" sz="1000" spc="-55">
                <a:latin typeface="Arial"/>
                <a:cs typeface="Arial"/>
              </a:rPr>
              <a:t> </a:t>
            </a:r>
            <a:r>
              <a:rPr dirty="0" sz="1000" spc="5">
                <a:latin typeface="PMingLiU"/>
                <a:cs typeface="PMingLiU"/>
              </a:rPr>
              <a:t>批准上</a:t>
            </a:r>
            <a:r>
              <a:rPr dirty="0" sz="1000" spc="-20">
                <a:latin typeface="PMingLiU"/>
                <a:cs typeface="PMingLiU"/>
              </a:rPr>
              <a:t>市</a:t>
            </a:r>
            <a:r>
              <a:rPr dirty="0" sz="1000" spc="5">
                <a:latin typeface="PMingLiU"/>
                <a:cs typeface="PMingLiU"/>
              </a:rPr>
              <a:t>，</a:t>
            </a:r>
            <a:r>
              <a:rPr dirty="0" sz="1000" spc="245">
                <a:latin typeface="PMingLiU"/>
                <a:cs typeface="PMingLiU"/>
              </a:rPr>
              <a:t>与</a:t>
            </a:r>
            <a:r>
              <a:rPr dirty="0" sz="1000" spc="-5">
                <a:latin typeface="Arial"/>
                <a:cs typeface="Arial"/>
              </a:rPr>
              <a:t>Abecma</a:t>
            </a:r>
            <a:r>
              <a:rPr dirty="0" sz="1000" spc="-65">
                <a:latin typeface="Arial"/>
                <a:cs typeface="Arial"/>
              </a:rPr>
              <a:t> </a:t>
            </a:r>
            <a:r>
              <a:rPr dirty="0" sz="1000" spc="5">
                <a:latin typeface="PMingLiU"/>
                <a:cs typeface="PMingLiU"/>
              </a:rPr>
              <a:t>获</a:t>
            </a:r>
            <a:r>
              <a:rPr dirty="0" sz="1000" spc="-20">
                <a:latin typeface="PMingLiU"/>
                <a:cs typeface="PMingLiU"/>
              </a:rPr>
              <a:t>批</a:t>
            </a:r>
            <a:r>
              <a:rPr dirty="0" sz="1000" spc="5">
                <a:latin typeface="PMingLiU"/>
                <a:cs typeface="PMingLiU"/>
              </a:rPr>
              <a:t>适应 症相同</a:t>
            </a:r>
            <a:r>
              <a:rPr dirty="0" sz="1000" spc="-20">
                <a:latin typeface="PMingLiU"/>
                <a:cs typeface="PMingLiU"/>
              </a:rPr>
              <a:t>，</a:t>
            </a:r>
            <a:r>
              <a:rPr dirty="0" sz="1000" spc="5">
                <a:latin typeface="PMingLiU"/>
                <a:cs typeface="PMingLiU"/>
              </a:rPr>
              <a:t>但其</a:t>
            </a:r>
            <a:r>
              <a:rPr dirty="0" sz="1000" spc="-20">
                <a:latin typeface="PMingLiU"/>
                <a:cs typeface="PMingLiU"/>
              </a:rPr>
              <a:t>疗</a:t>
            </a:r>
            <a:r>
              <a:rPr dirty="0" sz="1000" spc="5">
                <a:latin typeface="PMingLiU"/>
                <a:cs typeface="PMingLiU"/>
              </a:rPr>
              <a:t>效显</a:t>
            </a:r>
            <a:r>
              <a:rPr dirty="0" sz="1000" spc="-20">
                <a:latin typeface="PMingLiU"/>
                <a:cs typeface="PMingLiU"/>
              </a:rPr>
              <a:t>著</a:t>
            </a:r>
            <a:r>
              <a:rPr dirty="0" sz="1000" spc="5">
                <a:latin typeface="PMingLiU"/>
                <a:cs typeface="PMingLiU"/>
              </a:rPr>
              <a:t>优于</a:t>
            </a:r>
            <a:r>
              <a:rPr dirty="0" sz="1000" spc="135">
                <a:latin typeface="PMingLiU"/>
                <a:cs typeface="PMingLiU"/>
              </a:rPr>
              <a:t> </a:t>
            </a:r>
            <a:r>
              <a:rPr dirty="0" sz="1000" spc="-5">
                <a:latin typeface="Arial"/>
                <a:cs typeface="Arial"/>
              </a:rPr>
              <a:t>Abecma</a:t>
            </a:r>
            <a:r>
              <a:rPr dirty="0" sz="1000" spc="5">
                <a:latin typeface="PMingLiU"/>
                <a:cs typeface="PMingLiU"/>
              </a:rPr>
              <a:t>。</a:t>
            </a:r>
            <a:r>
              <a:rPr dirty="0" sz="1000" spc="-10">
                <a:latin typeface="Arial"/>
                <a:cs typeface="Arial"/>
              </a:rPr>
              <a:t>Carvykti</a:t>
            </a:r>
            <a:r>
              <a:rPr dirty="0" sz="1000" spc="110">
                <a:latin typeface="Arial"/>
                <a:cs typeface="Arial"/>
              </a:rPr>
              <a:t> </a:t>
            </a:r>
            <a:r>
              <a:rPr dirty="0" sz="1000" spc="5">
                <a:latin typeface="PMingLiU"/>
                <a:cs typeface="PMingLiU"/>
              </a:rPr>
              <a:t>胞</a:t>
            </a:r>
            <a:r>
              <a:rPr dirty="0" sz="1000" spc="-20">
                <a:latin typeface="PMingLiU"/>
                <a:cs typeface="PMingLiU"/>
              </a:rPr>
              <a:t>外设</a:t>
            </a:r>
            <a:r>
              <a:rPr dirty="0" sz="1000" spc="5">
                <a:latin typeface="PMingLiU"/>
                <a:cs typeface="PMingLiU"/>
              </a:rPr>
              <a:t>计了两</a:t>
            </a:r>
            <a:r>
              <a:rPr dirty="0" sz="1000" spc="-20">
                <a:latin typeface="PMingLiU"/>
                <a:cs typeface="PMingLiU"/>
              </a:rPr>
              <a:t>个</a:t>
            </a:r>
            <a:r>
              <a:rPr dirty="0" sz="1000" spc="5">
                <a:latin typeface="PMingLiU"/>
                <a:cs typeface="PMingLiU"/>
              </a:rPr>
              <a:t>靶向</a:t>
            </a:r>
            <a:r>
              <a:rPr dirty="0" sz="1000" spc="165">
                <a:latin typeface="PMingLiU"/>
                <a:cs typeface="PMingLiU"/>
              </a:rPr>
              <a:t> </a:t>
            </a:r>
            <a:r>
              <a:rPr dirty="0" sz="1000" spc="-5">
                <a:latin typeface="Arial"/>
                <a:cs typeface="Arial"/>
              </a:rPr>
              <a:t>BCMA</a:t>
            </a:r>
            <a:r>
              <a:rPr dirty="0" sz="1000" spc="100">
                <a:latin typeface="Arial"/>
                <a:cs typeface="Arial"/>
              </a:rPr>
              <a:t> </a:t>
            </a:r>
            <a:r>
              <a:rPr dirty="0" sz="1000" spc="-20">
                <a:latin typeface="PMingLiU"/>
                <a:cs typeface="PMingLiU"/>
              </a:rPr>
              <a:t>的</a:t>
            </a:r>
            <a:r>
              <a:rPr dirty="0" sz="1000" spc="5">
                <a:latin typeface="PMingLiU"/>
                <a:cs typeface="PMingLiU"/>
              </a:rPr>
              <a:t>单域</a:t>
            </a:r>
            <a:r>
              <a:rPr dirty="0" sz="1000" spc="-20">
                <a:latin typeface="PMingLiU"/>
                <a:cs typeface="PMingLiU"/>
              </a:rPr>
              <a:t>抗</a:t>
            </a:r>
            <a:r>
              <a:rPr dirty="0" sz="1000" spc="5">
                <a:latin typeface="PMingLiU"/>
                <a:cs typeface="PMingLiU"/>
              </a:rPr>
              <a:t>体，  因此具</a:t>
            </a:r>
            <a:r>
              <a:rPr dirty="0" sz="1000" spc="-20">
                <a:latin typeface="PMingLiU"/>
                <a:cs typeface="PMingLiU"/>
              </a:rPr>
              <a:t>有</a:t>
            </a:r>
            <a:r>
              <a:rPr dirty="0" sz="1000" spc="5">
                <a:latin typeface="PMingLiU"/>
                <a:cs typeface="PMingLiU"/>
              </a:rPr>
              <a:t>更强</a:t>
            </a:r>
            <a:r>
              <a:rPr dirty="0" sz="1000" spc="-20">
                <a:latin typeface="PMingLiU"/>
                <a:cs typeface="PMingLiU"/>
              </a:rPr>
              <a:t>的</a:t>
            </a:r>
            <a:r>
              <a:rPr dirty="0" sz="1000" spc="5">
                <a:latin typeface="PMingLiU"/>
                <a:cs typeface="PMingLiU"/>
              </a:rPr>
              <a:t>亲和</a:t>
            </a:r>
            <a:r>
              <a:rPr dirty="0" sz="1000" spc="-20">
                <a:latin typeface="PMingLiU"/>
                <a:cs typeface="PMingLiU"/>
              </a:rPr>
              <a:t>力</a:t>
            </a:r>
            <a:r>
              <a:rPr dirty="0" sz="1000" spc="5">
                <a:latin typeface="PMingLiU"/>
                <a:cs typeface="PMingLiU"/>
              </a:rPr>
              <a:t>，其</a:t>
            </a:r>
            <a:r>
              <a:rPr dirty="0" sz="1000" spc="-20">
                <a:latin typeface="PMingLiU"/>
                <a:cs typeface="PMingLiU"/>
              </a:rPr>
              <a:t>他</a:t>
            </a:r>
            <a:r>
              <a:rPr dirty="0" sz="1000" spc="5">
                <a:latin typeface="PMingLiU"/>
                <a:cs typeface="PMingLiU"/>
              </a:rPr>
              <a:t>部分</a:t>
            </a:r>
            <a:r>
              <a:rPr dirty="0" sz="1000" spc="-20">
                <a:latin typeface="PMingLiU"/>
                <a:cs typeface="PMingLiU"/>
              </a:rPr>
              <a:t>设计</a:t>
            </a:r>
            <a:r>
              <a:rPr dirty="0" sz="1000" spc="5">
                <a:latin typeface="PMingLiU"/>
                <a:cs typeface="PMingLiU"/>
              </a:rPr>
              <a:t>与</a:t>
            </a:r>
            <a:r>
              <a:rPr dirty="0" sz="1000" spc="65">
                <a:latin typeface="PMingLiU"/>
                <a:cs typeface="PMingLiU"/>
              </a:rPr>
              <a:t> </a:t>
            </a:r>
            <a:r>
              <a:rPr dirty="0" sz="1000">
                <a:latin typeface="Arial"/>
                <a:cs typeface="Arial"/>
              </a:rPr>
              <a:t>Abecma</a:t>
            </a:r>
            <a:r>
              <a:rPr dirty="0" sz="1000" spc="-15">
                <a:latin typeface="Arial"/>
                <a:cs typeface="Arial"/>
              </a:rPr>
              <a:t> </a:t>
            </a:r>
            <a:r>
              <a:rPr dirty="0" sz="1000" spc="5">
                <a:latin typeface="PMingLiU"/>
                <a:cs typeface="PMingLiU"/>
              </a:rPr>
              <a:t>类</a:t>
            </a:r>
            <a:r>
              <a:rPr dirty="0" sz="1000" spc="-20">
                <a:latin typeface="PMingLiU"/>
                <a:cs typeface="PMingLiU"/>
              </a:rPr>
              <a:t>似</a:t>
            </a:r>
            <a:r>
              <a:rPr dirty="0" sz="1000" spc="5">
                <a:latin typeface="PMingLiU"/>
                <a:cs typeface="PMingLiU"/>
              </a:rPr>
              <a:t>。</a:t>
            </a:r>
            <a:r>
              <a:rPr dirty="0" sz="1000" spc="-5">
                <a:latin typeface="Arial"/>
                <a:cs typeface="Arial"/>
              </a:rPr>
              <a:t>Carvykti</a:t>
            </a:r>
            <a:r>
              <a:rPr dirty="0" sz="1000" spc="-20">
                <a:latin typeface="Arial"/>
                <a:cs typeface="Arial"/>
              </a:rPr>
              <a:t> </a:t>
            </a:r>
            <a:r>
              <a:rPr dirty="0" sz="1000" spc="5">
                <a:latin typeface="PMingLiU"/>
                <a:cs typeface="PMingLiU"/>
              </a:rPr>
              <a:t>获</a:t>
            </a:r>
            <a:r>
              <a:rPr dirty="0" sz="1000" spc="55">
                <a:latin typeface="PMingLiU"/>
                <a:cs typeface="PMingLiU"/>
              </a:rPr>
              <a:t> </a:t>
            </a:r>
            <a:r>
              <a:rPr dirty="0" sz="1000">
                <a:latin typeface="Arial"/>
                <a:cs typeface="Arial"/>
              </a:rPr>
              <a:t>FDA</a:t>
            </a:r>
            <a:r>
              <a:rPr dirty="0" sz="1000" spc="-10">
                <a:latin typeface="Arial"/>
                <a:cs typeface="Arial"/>
              </a:rPr>
              <a:t> </a:t>
            </a:r>
            <a:r>
              <a:rPr dirty="0" sz="1000" spc="-20">
                <a:latin typeface="PMingLiU"/>
                <a:cs typeface="PMingLiU"/>
              </a:rPr>
              <a:t>批</a:t>
            </a:r>
            <a:r>
              <a:rPr dirty="0" sz="1000" spc="5">
                <a:latin typeface="PMingLiU"/>
                <a:cs typeface="PMingLiU"/>
              </a:rPr>
              <a:t>准主</a:t>
            </a:r>
            <a:r>
              <a:rPr dirty="0" sz="1000" spc="-20">
                <a:latin typeface="PMingLiU"/>
                <a:cs typeface="PMingLiU"/>
              </a:rPr>
              <a:t>要</a:t>
            </a:r>
            <a:r>
              <a:rPr dirty="0" sz="1000" spc="5">
                <a:latin typeface="PMingLiU"/>
                <a:cs typeface="PMingLiU"/>
              </a:rPr>
              <a:t>基于其 </a:t>
            </a:r>
            <a:r>
              <a:rPr dirty="0" sz="1000" spc="25">
                <a:latin typeface="PMingLiU"/>
                <a:cs typeface="PMingLiU"/>
              </a:rPr>
              <a:t>在美国和日本开展</a:t>
            </a:r>
            <a:r>
              <a:rPr dirty="0" sz="1000" spc="5">
                <a:latin typeface="PMingLiU"/>
                <a:cs typeface="PMingLiU"/>
              </a:rPr>
              <a:t>的</a:t>
            </a:r>
            <a:r>
              <a:rPr dirty="0" sz="1000" spc="15">
                <a:latin typeface="PMingLiU"/>
                <a:cs typeface="PMingLiU"/>
              </a:rPr>
              <a:t> </a:t>
            </a:r>
            <a:r>
              <a:rPr dirty="0" sz="1000" spc="-5">
                <a:latin typeface="Arial"/>
                <a:cs typeface="Arial"/>
              </a:rPr>
              <a:t>Ib/II</a:t>
            </a:r>
            <a:r>
              <a:rPr dirty="0" sz="1000" spc="200">
                <a:latin typeface="Arial"/>
                <a:cs typeface="Arial"/>
              </a:rPr>
              <a:t> </a:t>
            </a:r>
            <a:r>
              <a:rPr dirty="0" sz="1000" spc="25">
                <a:latin typeface="PMingLiU"/>
                <a:cs typeface="PMingLiU"/>
              </a:rPr>
              <a:t>期研</a:t>
            </a:r>
            <a:r>
              <a:rPr dirty="0" sz="1000" spc="5">
                <a:latin typeface="PMingLiU"/>
                <a:cs typeface="PMingLiU"/>
              </a:rPr>
              <a:t>究</a:t>
            </a:r>
            <a:r>
              <a:rPr dirty="0" sz="1000" spc="210">
                <a:latin typeface="PMingLiU"/>
                <a:cs typeface="PMingLiU"/>
              </a:rPr>
              <a:t> </a:t>
            </a:r>
            <a:r>
              <a:rPr dirty="0" sz="1000" spc="-5">
                <a:latin typeface="Arial"/>
                <a:cs typeface="Arial"/>
              </a:rPr>
              <a:t>(CARTITUDE-1)</a:t>
            </a:r>
            <a:r>
              <a:rPr dirty="0" sz="1000" spc="5">
                <a:latin typeface="PMingLiU"/>
                <a:cs typeface="PMingLiU"/>
              </a:rPr>
              <a:t>。</a:t>
            </a:r>
            <a:r>
              <a:rPr dirty="0" sz="1000" spc="25">
                <a:latin typeface="PMingLiU"/>
                <a:cs typeface="PMingLiU"/>
              </a:rPr>
              <a:t>传奇生物在中国的注册</a:t>
            </a:r>
            <a:r>
              <a:rPr dirty="0" sz="1000" spc="5">
                <a:latin typeface="PMingLiU"/>
                <a:cs typeface="PMingLiU"/>
              </a:rPr>
              <a:t>性</a:t>
            </a:r>
            <a:r>
              <a:rPr dirty="0" sz="1000" spc="25">
                <a:latin typeface="PMingLiU"/>
                <a:cs typeface="PMingLiU"/>
              </a:rPr>
              <a:t> </a:t>
            </a:r>
            <a:r>
              <a:rPr dirty="0" sz="1000" spc="-10">
                <a:latin typeface="Arial"/>
                <a:cs typeface="Arial"/>
              </a:rPr>
              <a:t>II</a:t>
            </a:r>
            <a:r>
              <a:rPr dirty="0" sz="1000" spc="195">
                <a:latin typeface="Arial"/>
                <a:cs typeface="Arial"/>
              </a:rPr>
              <a:t> </a:t>
            </a:r>
            <a:r>
              <a:rPr dirty="0" sz="1000" spc="25">
                <a:latin typeface="PMingLiU"/>
                <a:cs typeface="PMingLiU"/>
              </a:rPr>
              <a:t>期研究 </a:t>
            </a:r>
            <a:r>
              <a:rPr dirty="0" sz="1000">
                <a:latin typeface="Arial"/>
                <a:cs typeface="Arial"/>
              </a:rPr>
              <a:t>CARTIFAN-1</a:t>
            </a:r>
            <a:r>
              <a:rPr dirty="0" sz="1000" spc="-80">
                <a:latin typeface="Arial"/>
                <a:cs typeface="Arial"/>
              </a:rPr>
              <a:t> </a:t>
            </a:r>
            <a:r>
              <a:rPr dirty="0" sz="1000" spc="5">
                <a:latin typeface="PMingLiU"/>
                <a:cs typeface="PMingLiU"/>
              </a:rPr>
              <a:t>也正</a:t>
            </a:r>
            <a:r>
              <a:rPr dirty="0" sz="1000" spc="-20">
                <a:latin typeface="PMingLiU"/>
                <a:cs typeface="PMingLiU"/>
              </a:rPr>
              <a:t>在</a:t>
            </a:r>
            <a:r>
              <a:rPr dirty="0" sz="1000" spc="5">
                <a:latin typeface="PMingLiU"/>
                <a:cs typeface="PMingLiU"/>
              </a:rPr>
              <a:t>进</a:t>
            </a:r>
            <a:r>
              <a:rPr dirty="0" sz="1000" spc="-20">
                <a:latin typeface="PMingLiU"/>
                <a:cs typeface="PMingLiU"/>
              </a:rPr>
              <a:t>行</a:t>
            </a:r>
            <a:r>
              <a:rPr dirty="0" sz="1000" spc="5">
                <a:latin typeface="PMingLiU"/>
                <a:cs typeface="PMingLiU"/>
              </a:rPr>
              <a:t>中，</a:t>
            </a:r>
            <a:r>
              <a:rPr dirty="0" sz="1000" spc="-20">
                <a:latin typeface="PMingLiU"/>
                <a:cs typeface="PMingLiU"/>
              </a:rPr>
              <a:t>同</a:t>
            </a:r>
            <a:r>
              <a:rPr dirty="0" sz="1000" spc="5">
                <a:latin typeface="PMingLiU"/>
                <a:cs typeface="PMingLiU"/>
              </a:rPr>
              <a:t>时也</a:t>
            </a:r>
            <a:r>
              <a:rPr dirty="0" sz="1000" spc="-20">
                <a:latin typeface="PMingLiU"/>
                <a:cs typeface="PMingLiU"/>
              </a:rPr>
              <a:t>在</a:t>
            </a:r>
            <a:r>
              <a:rPr dirty="0" sz="1000" spc="5">
                <a:latin typeface="PMingLiU"/>
                <a:cs typeface="PMingLiU"/>
              </a:rPr>
              <a:t>积极</a:t>
            </a:r>
            <a:r>
              <a:rPr dirty="0" sz="1000" spc="-20">
                <a:latin typeface="PMingLiU"/>
                <a:cs typeface="PMingLiU"/>
              </a:rPr>
              <a:t>推</a:t>
            </a:r>
            <a:r>
              <a:rPr dirty="0" sz="1000" spc="5">
                <a:latin typeface="PMingLiU"/>
                <a:cs typeface="PMingLiU"/>
              </a:rPr>
              <a:t>进前线</a:t>
            </a:r>
            <a:r>
              <a:rPr dirty="0" sz="1000" spc="-15">
                <a:latin typeface="PMingLiU"/>
                <a:cs typeface="PMingLiU"/>
              </a:rPr>
              <a:t> </a:t>
            </a:r>
            <a:r>
              <a:rPr dirty="0" sz="1000" spc="-10">
                <a:latin typeface="Arial"/>
                <a:cs typeface="Arial"/>
              </a:rPr>
              <a:t>MM</a:t>
            </a:r>
            <a:r>
              <a:rPr dirty="0" sz="1000" spc="-65">
                <a:latin typeface="Arial"/>
                <a:cs typeface="Arial"/>
              </a:rPr>
              <a:t> </a:t>
            </a:r>
            <a:r>
              <a:rPr dirty="0" sz="1000" spc="5">
                <a:latin typeface="PMingLiU"/>
                <a:cs typeface="PMingLiU"/>
              </a:rPr>
              <a:t>治疗的</a:t>
            </a:r>
            <a:r>
              <a:rPr dirty="0" sz="1000" spc="-20">
                <a:latin typeface="PMingLiU"/>
                <a:cs typeface="PMingLiU"/>
              </a:rPr>
              <a:t>临</a:t>
            </a:r>
            <a:r>
              <a:rPr dirty="0" sz="1000" spc="5">
                <a:latin typeface="PMingLiU"/>
                <a:cs typeface="PMingLiU"/>
              </a:rPr>
              <a:t>床研</a:t>
            </a:r>
            <a:r>
              <a:rPr dirty="0" sz="1000" spc="-20">
                <a:latin typeface="PMingLiU"/>
                <a:cs typeface="PMingLiU"/>
              </a:rPr>
              <a:t>究</a:t>
            </a:r>
            <a:r>
              <a:rPr dirty="0" sz="1000" spc="5">
                <a:latin typeface="PMingLiU"/>
                <a:cs typeface="PMingLiU"/>
              </a:rPr>
              <a:t>。</a:t>
            </a:r>
            <a:endParaRPr sz="1000">
              <a:latin typeface="PMingLiU"/>
              <a:cs typeface="PMingLiU"/>
            </a:endParaRPr>
          </a:p>
          <a:p>
            <a:pPr algn="just" marL="38100" marR="155575">
              <a:lnSpc>
                <a:spcPct val="139600"/>
              </a:lnSpc>
              <a:spcBef>
                <a:spcPts val="605"/>
              </a:spcBef>
            </a:pPr>
            <a:r>
              <a:rPr dirty="0" sz="1000">
                <a:latin typeface="Arial"/>
                <a:cs typeface="Arial"/>
              </a:rPr>
              <a:t>CARTITUDE-1</a:t>
            </a:r>
            <a:r>
              <a:rPr dirty="0" sz="1000" spc="-25">
                <a:latin typeface="Arial"/>
                <a:cs typeface="Arial"/>
              </a:rPr>
              <a:t> </a:t>
            </a:r>
            <a:r>
              <a:rPr dirty="0" sz="1000" spc="-20">
                <a:latin typeface="PMingLiU"/>
                <a:cs typeface="PMingLiU"/>
              </a:rPr>
              <a:t>研</a:t>
            </a:r>
            <a:r>
              <a:rPr dirty="0" sz="1000" spc="5">
                <a:latin typeface="PMingLiU"/>
                <a:cs typeface="PMingLiU"/>
              </a:rPr>
              <a:t>究包括</a:t>
            </a:r>
            <a:r>
              <a:rPr dirty="0" sz="1000" spc="35">
                <a:latin typeface="PMingLiU"/>
                <a:cs typeface="PMingLiU"/>
              </a:rPr>
              <a:t> </a:t>
            </a:r>
            <a:r>
              <a:rPr dirty="0" sz="1000" spc="-5">
                <a:latin typeface="Arial"/>
                <a:cs typeface="Arial"/>
              </a:rPr>
              <a:t>97</a:t>
            </a:r>
            <a:r>
              <a:rPr dirty="0" sz="1000" spc="-50">
                <a:latin typeface="Arial"/>
                <a:cs typeface="Arial"/>
              </a:rPr>
              <a:t> </a:t>
            </a:r>
            <a:r>
              <a:rPr dirty="0" sz="1000" spc="5">
                <a:latin typeface="PMingLiU"/>
                <a:cs typeface="PMingLiU"/>
              </a:rPr>
              <a:t>例接</a:t>
            </a:r>
            <a:r>
              <a:rPr dirty="0" sz="1000" spc="-20">
                <a:latin typeface="PMingLiU"/>
                <a:cs typeface="PMingLiU"/>
              </a:rPr>
              <a:t>受</a:t>
            </a:r>
            <a:r>
              <a:rPr dirty="0" sz="1000" spc="5">
                <a:latin typeface="PMingLiU"/>
                <a:cs typeface="PMingLiU"/>
              </a:rPr>
              <a:t>过中</a:t>
            </a:r>
            <a:r>
              <a:rPr dirty="0" sz="1000" spc="-20">
                <a:latin typeface="PMingLiU"/>
                <a:cs typeface="PMingLiU"/>
              </a:rPr>
              <a:t>位</a:t>
            </a:r>
            <a:r>
              <a:rPr dirty="0" sz="1000" spc="5">
                <a:latin typeface="PMingLiU"/>
                <a:cs typeface="PMingLiU"/>
              </a:rPr>
              <a:t>六线</a:t>
            </a:r>
            <a:r>
              <a:rPr dirty="0" sz="1000" spc="-20">
                <a:latin typeface="PMingLiU"/>
                <a:cs typeface="PMingLiU"/>
              </a:rPr>
              <a:t>治</a:t>
            </a:r>
            <a:r>
              <a:rPr dirty="0" sz="1000" spc="5">
                <a:latin typeface="PMingLiU"/>
                <a:cs typeface="PMingLiU"/>
              </a:rPr>
              <a:t>疗的</a:t>
            </a:r>
            <a:r>
              <a:rPr dirty="0" sz="1000" spc="-20">
                <a:latin typeface="PMingLiU"/>
                <a:cs typeface="PMingLiU"/>
              </a:rPr>
              <a:t>患</a:t>
            </a:r>
            <a:r>
              <a:rPr dirty="0" sz="1000" spc="10">
                <a:latin typeface="PMingLiU"/>
                <a:cs typeface="PMingLiU"/>
              </a:rPr>
              <a:t>者</a:t>
            </a:r>
            <a:r>
              <a:rPr dirty="0" sz="1000">
                <a:latin typeface="Arial"/>
                <a:cs typeface="Arial"/>
              </a:rPr>
              <a:t>(Ib</a:t>
            </a:r>
            <a:r>
              <a:rPr dirty="0" sz="1000" spc="-25">
                <a:latin typeface="Arial"/>
                <a:cs typeface="Arial"/>
              </a:rPr>
              <a:t> </a:t>
            </a:r>
            <a:r>
              <a:rPr dirty="0" sz="1000" spc="5">
                <a:latin typeface="PMingLiU"/>
                <a:cs typeface="PMingLiU"/>
              </a:rPr>
              <a:t>期</a:t>
            </a:r>
            <a:r>
              <a:rPr dirty="0" sz="1000" spc="35">
                <a:latin typeface="PMingLiU"/>
                <a:cs typeface="PMingLiU"/>
              </a:rPr>
              <a:t> </a:t>
            </a:r>
            <a:r>
              <a:rPr dirty="0" sz="1000" spc="-5">
                <a:latin typeface="Arial"/>
                <a:cs typeface="Arial"/>
              </a:rPr>
              <a:t>29</a:t>
            </a:r>
            <a:r>
              <a:rPr dirty="0" sz="1000" spc="-50">
                <a:latin typeface="Arial"/>
                <a:cs typeface="Arial"/>
              </a:rPr>
              <a:t> </a:t>
            </a:r>
            <a:r>
              <a:rPr dirty="0" sz="1000" spc="5">
                <a:latin typeface="PMingLiU"/>
                <a:cs typeface="PMingLiU"/>
              </a:rPr>
              <a:t>例</a:t>
            </a:r>
            <a:r>
              <a:rPr dirty="0" sz="1000" spc="30">
                <a:latin typeface="PMingLiU"/>
                <a:cs typeface="PMingLiU"/>
              </a:rPr>
              <a:t> </a:t>
            </a:r>
            <a:r>
              <a:rPr dirty="0" sz="1000" spc="-10">
                <a:latin typeface="Arial"/>
                <a:cs typeface="Arial"/>
              </a:rPr>
              <a:t>II </a:t>
            </a:r>
            <a:r>
              <a:rPr dirty="0" sz="1000" spc="5">
                <a:latin typeface="PMingLiU"/>
                <a:cs typeface="PMingLiU"/>
              </a:rPr>
              <a:t>期</a:t>
            </a:r>
            <a:r>
              <a:rPr dirty="0" sz="1000" spc="30">
                <a:latin typeface="PMingLiU"/>
                <a:cs typeface="PMingLiU"/>
              </a:rPr>
              <a:t> </a:t>
            </a:r>
            <a:r>
              <a:rPr dirty="0" sz="1000" spc="-5">
                <a:latin typeface="Arial"/>
                <a:cs typeface="Arial"/>
              </a:rPr>
              <a:t>68</a:t>
            </a:r>
            <a:r>
              <a:rPr dirty="0" sz="1000" spc="-45">
                <a:latin typeface="Arial"/>
                <a:cs typeface="Arial"/>
              </a:rPr>
              <a:t> </a:t>
            </a:r>
            <a:r>
              <a:rPr dirty="0" sz="1000" spc="5">
                <a:latin typeface="PMingLiU"/>
                <a:cs typeface="PMingLiU"/>
              </a:rPr>
              <a:t>例患</a:t>
            </a:r>
            <a:r>
              <a:rPr dirty="0" sz="1000" spc="-20">
                <a:latin typeface="PMingLiU"/>
                <a:cs typeface="PMingLiU"/>
              </a:rPr>
              <a:t>者</a:t>
            </a:r>
            <a:r>
              <a:rPr dirty="0" sz="1000">
                <a:latin typeface="Arial"/>
                <a:cs typeface="Arial"/>
              </a:rPr>
              <a:t>)</a:t>
            </a:r>
            <a:r>
              <a:rPr dirty="0" sz="1000" spc="5">
                <a:latin typeface="PMingLiU"/>
                <a:cs typeface="PMingLiU"/>
              </a:rPr>
              <a:t>。所 有患者</a:t>
            </a:r>
            <a:r>
              <a:rPr dirty="0" sz="1000" spc="-20">
                <a:latin typeface="PMingLiU"/>
                <a:cs typeface="PMingLiU"/>
              </a:rPr>
              <a:t>都</a:t>
            </a:r>
            <a:r>
              <a:rPr dirty="0" sz="1000" spc="5">
                <a:latin typeface="PMingLiU"/>
                <a:cs typeface="PMingLiU"/>
              </a:rPr>
              <a:t>是三</a:t>
            </a:r>
            <a:r>
              <a:rPr dirty="0" sz="1000" spc="-20">
                <a:latin typeface="PMingLiU"/>
                <a:cs typeface="PMingLiU"/>
              </a:rPr>
              <a:t>重</a:t>
            </a:r>
            <a:r>
              <a:rPr dirty="0" sz="1000" spc="5">
                <a:latin typeface="PMingLiU"/>
                <a:cs typeface="PMingLiU"/>
              </a:rPr>
              <a:t>难治</a:t>
            </a:r>
            <a:r>
              <a:rPr dirty="0" sz="1000" spc="-20">
                <a:latin typeface="PMingLiU"/>
                <a:cs typeface="PMingLiU"/>
              </a:rPr>
              <a:t>，其</a:t>
            </a:r>
            <a:r>
              <a:rPr dirty="0" sz="1000" spc="5">
                <a:latin typeface="PMingLiU"/>
                <a:cs typeface="PMingLiU"/>
              </a:rPr>
              <a:t>中 </a:t>
            </a:r>
            <a:r>
              <a:rPr dirty="0" sz="1000" spc="-5">
                <a:latin typeface="Arial"/>
                <a:cs typeface="Arial"/>
              </a:rPr>
              <a:t>42%</a:t>
            </a:r>
            <a:r>
              <a:rPr dirty="0" sz="1000" spc="5">
                <a:latin typeface="PMingLiU"/>
                <a:cs typeface="PMingLiU"/>
              </a:rPr>
              <a:t>为五</a:t>
            </a:r>
            <a:r>
              <a:rPr dirty="0" sz="1000" spc="-20">
                <a:latin typeface="PMingLiU"/>
                <a:cs typeface="PMingLiU"/>
              </a:rPr>
              <a:t>重</a:t>
            </a:r>
            <a:r>
              <a:rPr dirty="0" sz="1000" spc="5">
                <a:latin typeface="PMingLiU"/>
                <a:cs typeface="PMingLiU"/>
              </a:rPr>
              <a:t>难治。</a:t>
            </a:r>
            <a:r>
              <a:rPr dirty="0" sz="1000" spc="-5">
                <a:latin typeface="Arial"/>
                <a:cs typeface="Arial"/>
              </a:rPr>
              <a:t>2022</a:t>
            </a:r>
            <a:r>
              <a:rPr dirty="0" sz="1000" spc="-75">
                <a:latin typeface="Arial"/>
                <a:cs typeface="Arial"/>
              </a:rPr>
              <a:t> </a:t>
            </a:r>
            <a:r>
              <a:rPr dirty="0" sz="1000" spc="5">
                <a:latin typeface="PMingLiU"/>
                <a:cs typeface="PMingLiU"/>
              </a:rPr>
              <a:t>年</a:t>
            </a:r>
            <a:r>
              <a:rPr dirty="0" sz="1000" spc="-15">
                <a:latin typeface="PMingLiU"/>
                <a:cs typeface="PMingLiU"/>
              </a:rPr>
              <a:t> </a:t>
            </a:r>
            <a:r>
              <a:rPr dirty="0" sz="1000">
                <a:latin typeface="Arial"/>
                <a:cs typeface="Arial"/>
              </a:rPr>
              <a:t>6</a:t>
            </a:r>
            <a:r>
              <a:rPr dirty="0" sz="1000" spc="-75">
                <a:latin typeface="Arial"/>
                <a:cs typeface="Arial"/>
              </a:rPr>
              <a:t> </a:t>
            </a:r>
            <a:r>
              <a:rPr dirty="0" sz="1000" spc="5">
                <a:latin typeface="PMingLiU"/>
                <a:cs typeface="PMingLiU"/>
              </a:rPr>
              <a:t>月，传奇</a:t>
            </a:r>
            <a:r>
              <a:rPr dirty="0" sz="1000" spc="-20">
                <a:latin typeface="PMingLiU"/>
                <a:cs typeface="PMingLiU"/>
              </a:rPr>
              <a:t>生</a:t>
            </a:r>
            <a:r>
              <a:rPr dirty="0" sz="1000" spc="5">
                <a:latin typeface="PMingLiU"/>
                <a:cs typeface="PMingLiU"/>
              </a:rPr>
              <a:t>物于</a:t>
            </a:r>
            <a:r>
              <a:rPr dirty="0" sz="1000" spc="-20">
                <a:latin typeface="PMingLiU"/>
                <a:cs typeface="PMingLiU"/>
              </a:rPr>
              <a:t> </a:t>
            </a:r>
            <a:r>
              <a:rPr dirty="0" sz="1000">
                <a:latin typeface="Arial"/>
                <a:cs typeface="Arial"/>
              </a:rPr>
              <a:t>ASCO</a:t>
            </a:r>
            <a:r>
              <a:rPr dirty="0" sz="1000" spc="145">
                <a:latin typeface="Arial"/>
                <a:cs typeface="Arial"/>
              </a:rPr>
              <a:t> </a:t>
            </a:r>
            <a:r>
              <a:rPr dirty="0" sz="1000" spc="-5">
                <a:latin typeface="Arial"/>
                <a:cs typeface="Arial"/>
              </a:rPr>
              <a:t>2022</a:t>
            </a:r>
            <a:r>
              <a:rPr dirty="0" sz="1000" spc="-75">
                <a:latin typeface="Arial"/>
                <a:cs typeface="Arial"/>
              </a:rPr>
              <a:t> </a:t>
            </a:r>
            <a:r>
              <a:rPr dirty="0" sz="1000" spc="5">
                <a:latin typeface="PMingLiU"/>
                <a:cs typeface="PMingLiU"/>
              </a:rPr>
              <a:t>会议 更新了</a:t>
            </a:r>
            <a:r>
              <a:rPr dirty="0" sz="1000" spc="55">
                <a:latin typeface="PMingLiU"/>
                <a:cs typeface="PMingLiU"/>
              </a:rPr>
              <a:t> </a:t>
            </a:r>
            <a:r>
              <a:rPr dirty="0" sz="1000" spc="-5">
                <a:latin typeface="Arial"/>
                <a:cs typeface="Arial"/>
              </a:rPr>
              <a:t>CARTITUDE-1</a:t>
            </a:r>
            <a:r>
              <a:rPr dirty="0" sz="1000" spc="-20">
                <a:latin typeface="Arial"/>
                <a:cs typeface="Arial"/>
              </a:rPr>
              <a:t> </a:t>
            </a:r>
            <a:r>
              <a:rPr dirty="0" sz="1000" spc="5">
                <a:latin typeface="PMingLiU"/>
                <a:cs typeface="PMingLiU"/>
              </a:rPr>
              <a:t>研究</a:t>
            </a:r>
            <a:r>
              <a:rPr dirty="0" sz="1000" spc="-20">
                <a:latin typeface="PMingLiU"/>
                <a:cs typeface="PMingLiU"/>
              </a:rPr>
              <a:t>结</a:t>
            </a:r>
            <a:r>
              <a:rPr dirty="0" sz="1000" spc="5">
                <a:latin typeface="PMingLiU"/>
                <a:cs typeface="PMingLiU"/>
              </a:rPr>
              <a:t>果，</a:t>
            </a:r>
            <a:r>
              <a:rPr dirty="0" sz="1000" spc="-20">
                <a:latin typeface="PMingLiU"/>
                <a:cs typeface="PMingLiU"/>
              </a:rPr>
              <a:t>数</a:t>
            </a:r>
            <a:r>
              <a:rPr dirty="0" sz="1000" spc="5">
                <a:latin typeface="PMingLiU"/>
                <a:cs typeface="PMingLiU"/>
              </a:rPr>
              <a:t>据</a:t>
            </a:r>
            <a:r>
              <a:rPr dirty="0" sz="1000" spc="-20">
                <a:latin typeface="PMingLiU"/>
                <a:cs typeface="PMingLiU"/>
              </a:rPr>
              <a:t>显</a:t>
            </a:r>
            <a:r>
              <a:rPr dirty="0" sz="1000" spc="5">
                <a:latin typeface="PMingLiU"/>
                <a:cs typeface="PMingLiU"/>
              </a:rPr>
              <a:t>示在</a:t>
            </a:r>
            <a:r>
              <a:rPr dirty="0" sz="1000" spc="-20">
                <a:latin typeface="PMingLiU"/>
                <a:cs typeface="PMingLiU"/>
              </a:rPr>
              <a:t>平</a:t>
            </a:r>
            <a:r>
              <a:rPr dirty="0" sz="1000" spc="5">
                <a:latin typeface="PMingLiU"/>
                <a:cs typeface="PMingLiU"/>
              </a:rPr>
              <a:t>均</a:t>
            </a:r>
            <a:r>
              <a:rPr dirty="0" sz="1000" spc="60">
                <a:latin typeface="PMingLiU"/>
                <a:cs typeface="PMingLiU"/>
              </a:rPr>
              <a:t> </a:t>
            </a:r>
            <a:r>
              <a:rPr dirty="0" sz="1000" spc="-5">
                <a:latin typeface="Arial"/>
                <a:cs typeface="Arial"/>
              </a:rPr>
              <a:t>28</a:t>
            </a:r>
            <a:r>
              <a:rPr dirty="0" sz="1000" spc="-20">
                <a:latin typeface="Arial"/>
                <a:cs typeface="Arial"/>
              </a:rPr>
              <a:t> </a:t>
            </a:r>
            <a:r>
              <a:rPr dirty="0" sz="1000" spc="5">
                <a:latin typeface="PMingLiU"/>
                <a:cs typeface="PMingLiU"/>
              </a:rPr>
              <a:t>个月的</a:t>
            </a:r>
            <a:r>
              <a:rPr dirty="0" sz="1000" spc="-20">
                <a:latin typeface="PMingLiU"/>
                <a:cs typeface="PMingLiU"/>
              </a:rPr>
              <a:t>随</a:t>
            </a:r>
            <a:r>
              <a:rPr dirty="0" sz="1000" spc="5">
                <a:latin typeface="PMingLiU"/>
                <a:cs typeface="PMingLiU"/>
              </a:rPr>
              <a:t>访中</a:t>
            </a:r>
            <a:r>
              <a:rPr dirty="0" sz="1000" spc="-5">
                <a:latin typeface="PMingLiU"/>
                <a:cs typeface="PMingLiU"/>
              </a:rPr>
              <a:t>，</a:t>
            </a:r>
            <a:r>
              <a:rPr dirty="0" sz="1000" spc="-5">
                <a:latin typeface="Arial"/>
                <a:cs typeface="Arial"/>
              </a:rPr>
              <a:t>ORR</a:t>
            </a:r>
            <a:r>
              <a:rPr dirty="0" sz="1000" spc="-15">
                <a:latin typeface="Arial"/>
                <a:cs typeface="Arial"/>
              </a:rPr>
              <a:t> </a:t>
            </a:r>
            <a:r>
              <a:rPr dirty="0" sz="1000" spc="5">
                <a:latin typeface="PMingLiU"/>
                <a:cs typeface="PMingLiU"/>
              </a:rPr>
              <a:t>为</a:t>
            </a:r>
            <a:r>
              <a:rPr dirty="0" sz="1000" spc="55">
                <a:latin typeface="PMingLiU"/>
                <a:cs typeface="PMingLiU"/>
              </a:rPr>
              <a:t> </a:t>
            </a:r>
            <a:r>
              <a:rPr dirty="0" sz="1000" spc="-5">
                <a:latin typeface="Arial"/>
                <a:cs typeface="Arial"/>
              </a:rPr>
              <a:t>98%</a:t>
            </a:r>
            <a:r>
              <a:rPr dirty="0" sz="1000" spc="5">
                <a:latin typeface="PMingLiU"/>
                <a:cs typeface="PMingLiU"/>
              </a:rPr>
              <a:t>。</a:t>
            </a:r>
            <a:r>
              <a:rPr dirty="0" sz="1000" spc="-20">
                <a:latin typeface="PMingLiU"/>
                <a:cs typeface="PMingLiU"/>
              </a:rPr>
              <a:t>根据 </a:t>
            </a:r>
            <a:r>
              <a:rPr dirty="0" sz="1000" spc="5">
                <a:latin typeface="PMingLiU"/>
                <a:cs typeface="PMingLiU"/>
              </a:rPr>
              <a:t>公司在</a:t>
            </a:r>
            <a:r>
              <a:rPr dirty="0" sz="1000" spc="-15">
                <a:latin typeface="PMingLiU"/>
                <a:cs typeface="PMingLiU"/>
              </a:rPr>
              <a:t> </a:t>
            </a:r>
            <a:r>
              <a:rPr dirty="0" sz="1000" spc="5">
                <a:latin typeface="Arial"/>
                <a:cs typeface="Arial"/>
              </a:rPr>
              <a:t>ASH</a:t>
            </a:r>
            <a:r>
              <a:rPr dirty="0" sz="1000" spc="-90">
                <a:latin typeface="Arial"/>
                <a:cs typeface="Arial"/>
              </a:rPr>
              <a:t> </a:t>
            </a:r>
            <a:r>
              <a:rPr dirty="0" sz="1000" spc="-5">
                <a:latin typeface="Arial"/>
                <a:cs typeface="Arial"/>
              </a:rPr>
              <a:t>2021</a:t>
            </a:r>
            <a:r>
              <a:rPr dirty="0" sz="1000" spc="-65">
                <a:latin typeface="Arial"/>
                <a:cs typeface="Arial"/>
              </a:rPr>
              <a:t> </a:t>
            </a:r>
            <a:r>
              <a:rPr dirty="0" sz="1000" spc="5">
                <a:latin typeface="PMingLiU"/>
                <a:cs typeface="PMingLiU"/>
              </a:rPr>
              <a:t>会议</a:t>
            </a:r>
            <a:r>
              <a:rPr dirty="0" sz="1000" spc="-20">
                <a:latin typeface="PMingLiU"/>
                <a:cs typeface="PMingLiU"/>
              </a:rPr>
              <a:t>提</a:t>
            </a:r>
            <a:r>
              <a:rPr dirty="0" sz="1000" spc="5">
                <a:latin typeface="PMingLiU"/>
                <a:cs typeface="PMingLiU"/>
              </a:rPr>
              <a:t>交的</a:t>
            </a:r>
            <a:r>
              <a:rPr dirty="0" sz="1000" spc="-20">
                <a:latin typeface="PMingLiU"/>
                <a:cs typeface="PMingLiU"/>
              </a:rPr>
              <a:t>随</a:t>
            </a:r>
            <a:r>
              <a:rPr dirty="0" sz="1000" spc="5">
                <a:latin typeface="PMingLiU"/>
                <a:cs typeface="PMingLiU"/>
              </a:rPr>
              <a:t>访数</a:t>
            </a:r>
            <a:r>
              <a:rPr dirty="0" sz="1000" spc="-20">
                <a:latin typeface="PMingLiU"/>
                <a:cs typeface="PMingLiU"/>
              </a:rPr>
              <a:t>据</a:t>
            </a:r>
            <a:r>
              <a:rPr dirty="0" sz="1000" spc="-5">
                <a:latin typeface="PMingLiU"/>
                <a:cs typeface="PMingLiU"/>
              </a:rPr>
              <a:t>，</a:t>
            </a:r>
            <a:r>
              <a:rPr dirty="0" sz="1000" spc="-5">
                <a:latin typeface="Arial"/>
                <a:cs typeface="Arial"/>
              </a:rPr>
              <a:t>83%</a:t>
            </a:r>
            <a:r>
              <a:rPr dirty="0" sz="1000" spc="5">
                <a:latin typeface="PMingLiU"/>
                <a:cs typeface="PMingLiU"/>
              </a:rPr>
              <a:t>的患</a:t>
            </a:r>
            <a:r>
              <a:rPr dirty="0" sz="1000" spc="-20">
                <a:latin typeface="PMingLiU"/>
                <a:cs typeface="PMingLiU"/>
              </a:rPr>
              <a:t>者在</a:t>
            </a:r>
            <a:r>
              <a:rPr dirty="0" sz="1000" spc="5">
                <a:latin typeface="PMingLiU"/>
                <a:cs typeface="PMingLiU"/>
              </a:rPr>
              <a:t>中位随</a:t>
            </a:r>
            <a:r>
              <a:rPr dirty="0" sz="1000" spc="-20">
                <a:latin typeface="PMingLiU"/>
                <a:cs typeface="PMingLiU"/>
              </a:rPr>
              <a:t>访</a:t>
            </a:r>
            <a:r>
              <a:rPr dirty="0" sz="1000" spc="5">
                <a:latin typeface="PMingLiU"/>
                <a:cs typeface="PMingLiU"/>
              </a:rPr>
              <a:t>时间</a:t>
            </a:r>
            <a:r>
              <a:rPr dirty="0" sz="1000" spc="-10">
                <a:latin typeface="PMingLiU"/>
                <a:cs typeface="PMingLiU"/>
              </a:rPr>
              <a:t> </a:t>
            </a:r>
            <a:r>
              <a:rPr dirty="0" sz="1000" spc="-5">
                <a:latin typeface="Arial"/>
                <a:cs typeface="Arial"/>
              </a:rPr>
              <a:t>28</a:t>
            </a:r>
            <a:r>
              <a:rPr dirty="0" sz="1000" spc="-70">
                <a:latin typeface="Arial"/>
                <a:cs typeface="Arial"/>
              </a:rPr>
              <a:t> </a:t>
            </a:r>
            <a:r>
              <a:rPr dirty="0" sz="1000" spc="-20">
                <a:latin typeface="PMingLiU"/>
                <a:cs typeface="PMingLiU"/>
              </a:rPr>
              <a:t>个</a:t>
            </a:r>
            <a:r>
              <a:rPr dirty="0" sz="1000" spc="5">
                <a:latin typeface="PMingLiU"/>
                <a:cs typeface="PMingLiU"/>
              </a:rPr>
              <a:t>月时</a:t>
            </a:r>
            <a:r>
              <a:rPr dirty="0" sz="1000" spc="-20">
                <a:latin typeface="PMingLiU"/>
                <a:cs typeface="PMingLiU"/>
              </a:rPr>
              <a:t>达</a:t>
            </a:r>
            <a:r>
              <a:rPr dirty="0" sz="1000" spc="245">
                <a:latin typeface="PMingLiU"/>
                <a:cs typeface="PMingLiU"/>
              </a:rPr>
              <a:t>到</a:t>
            </a:r>
            <a:r>
              <a:rPr dirty="0" sz="1000" spc="-10">
                <a:latin typeface="Arial"/>
                <a:cs typeface="Arial"/>
              </a:rPr>
              <a:t>sCR</a:t>
            </a:r>
            <a:r>
              <a:rPr dirty="0" sz="1000" spc="-10">
                <a:latin typeface="PMingLiU"/>
                <a:cs typeface="PMingLiU"/>
              </a:rPr>
              <a:t>，  </a:t>
            </a:r>
            <a:r>
              <a:rPr dirty="0" sz="1000">
                <a:latin typeface="Arial"/>
                <a:cs typeface="Arial"/>
              </a:rPr>
              <a:t>mPFS</a:t>
            </a:r>
            <a:r>
              <a:rPr dirty="0" sz="1000" spc="-40">
                <a:latin typeface="Arial"/>
                <a:cs typeface="Arial"/>
              </a:rPr>
              <a:t> </a:t>
            </a:r>
            <a:r>
              <a:rPr dirty="0" sz="1000" spc="245">
                <a:latin typeface="PMingLiU"/>
                <a:cs typeface="PMingLiU"/>
              </a:rPr>
              <a:t>和</a:t>
            </a:r>
            <a:r>
              <a:rPr dirty="0" sz="1000" spc="-5">
                <a:latin typeface="Arial"/>
                <a:cs typeface="Arial"/>
              </a:rPr>
              <a:t>mOS</a:t>
            </a:r>
            <a:r>
              <a:rPr dirty="0" sz="1000" spc="-40">
                <a:latin typeface="Arial"/>
                <a:cs typeface="Arial"/>
              </a:rPr>
              <a:t> </a:t>
            </a:r>
            <a:r>
              <a:rPr dirty="0" sz="1000" spc="5">
                <a:latin typeface="PMingLiU"/>
                <a:cs typeface="PMingLiU"/>
              </a:rPr>
              <a:t>尚</a:t>
            </a:r>
            <a:r>
              <a:rPr dirty="0" sz="1000" spc="-20">
                <a:latin typeface="PMingLiU"/>
                <a:cs typeface="PMingLiU"/>
              </a:rPr>
              <a:t>未</a:t>
            </a:r>
            <a:r>
              <a:rPr dirty="0" sz="1000" spc="5">
                <a:latin typeface="PMingLiU"/>
                <a:cs typeface="PMingLiU"/>
              </a:rPr>
              <a:t>达到</a:t>
            </a:r>
            <a:r>
              <a:rPr dirty="0" sz="1000" spc="-20">
                <a:latin typeface="PMingLiU"/>
                <a:cs typeface="PMingLiU"/>
              </a:rPr>
              <a:t>，</a:t>
            </a:r>
            <a:r>
              <a:rPr dirty="0" sz="1000" spc="5">
                <a:latin typeface="PMingLiU"/>
                <a:cs typeface="PMingLiU"/>
              </a:rPr>
              <a:t>两年 </a:t>
            </a:r>
            <a:r>
              <a:rPr dirty="0" sz="1000" spc="-5">
                <a:latin typeface="Arial"/>
                <a:cs typeface="Arial"/>
              </a:rPr>
              <a:t>PFS</a:t>
            </a:r>
            <a:r>
              <a:rPr dirty="0" sz="1000" spc="-60">
                <a:latin typeface="Arial"/>
                <a:cs typeface="Arial"/>
              </a:rPr>
              <a:t> </a:t>
            </a:r>
            <a:r>
              <a:rPr dirty="0" sz="1000" spc="5">
                <a:latin typeface="PMingLiU"/>
                <a:cs typeface="PMingLiU"/>
              </a:rPr>
              <a:t>和</a:t>
            </a:r>
            <a:r>
              <a:rPr dirty="0" sz="1000">
                <a:latin typeface="PMingLiU"/>
                <a:cs typeface="PMingLiU"/>
              </a:rPr>
              <a:t> </a:t>
            </a:r>
            <a:r>
              <a:rPr dirty="0" sz="1000" spc="-5">
                <a:latin typeface="Arial"/>
                <a:cs typeface="Arial"/>
              </a:rPr>
              <a:t>OS</a:t>
            </a:r>
            <a:r>
              <a:rPr dirty="0" sz="1000" spc="-40">
                <a:latin typeface="Arial"/>
                <a:cs typeface="Arial"/>
              </a:rPr>
              <a:t> </a:t>
            </a:r>
            <a:r>
              <a:rPr dirty="0" sz="1000" spc="-20">
                <a:latin typeface="PMingLiU"/>
                <a:cs typeface="PMingLiU"/>
              </a:rPr>
              <a:t>比</a:t>
            </a:r>
            <a:r>
              <a:rPr dirty="0" sz="1000" spc="5">
                <a:latin typeface="PMingLiU"/>
                <a:cs typeface="PMingLiU"/>
              </a:rPr>
              <a:t>例分</a:t>
            </a:r>
            <a:r>
              <a:rPr dirty="0" sz="1000" spc="-20">
                <a:latin typeface="PMingLiU"/>
                <a:cs typeface="PMingLiU"/>
              </a:rPr>
              <a:t>别</a:t>
            </a:r>
            <a:r>
              <a:rPr dirty="0" sz="1000" spc="5">
                <a:latin typeface="PMingLiU"/>
                <a:cs typeface="PMingLiU"/>
              </a:rPr>
              <a:t>为</a:t>
            </a:r>
            <a:r>
              <a:rPr dirty="0" sz="1000" spc="-20">
                <a:latin typeface="PMingLiU"/>
                <a:cs typeface="PMingLiU"/>
              </a:rPr>
              <a:t> </a:t>
            </a:r>
            <a:r>
              <a:rPr dirty="0" sz="1000" spc="-5">
                <a:latin typeface="Arial"/>
                <a:cs typeface="Arial"/>
              </a:rPr>
              <a:t>55%</a:t>
            </a:r>
            <a:r>
              <a:rPr dirty="0" sz="1000" spc="5">
                <a:latin typeface="PMingLiU"/>
                <a:cs typeface="PMingLiU"/>
              </a:rPr>
              <a:t>和 </a:t>
            </a:r>
            <a:r>
              <a:rPr dirty="0" sz="1000" spc="-5">
                <a:latin typeface="Arial"/>
                <a:cs typeface="Arial"/>
              </a:rPr>
              <a:t>70%</a:t>
            </a:r>
            <a:r>
              <a:rPr dirty="0" sz="1000" spc="5">
                <a:latin typeface="PMingLiU"/>
                <a:cs typeface="PMingLiU"/>
              </a:rPr>
              <a:t>。另外值</a:t>
            </a:r>
            <a:r>
              <a:rPr dirty="0" sz="1000" spc="-20">
                <a:latin typeface="PMingLiU"/>
                <a:cs typeface="PMingLiU"/>
              </a:rPr>
              <a:t>得</a:t>
            </a:r>
            <a:r>
              <a:rPr dirty="0" sz="1000" spc="5">
                <a:latin typeface="PMingLiU"/>
                <a:cs typeface="PMingLiU"/>
              </a:rPr>
              <a:t>一提</a:t>
            </a:r>
            <a:r>
              <a:rPr dirty="0" sz="1000" spc="-20">
                <a:latin typeface="PMingLiU"/>
                <a:cs typeface="PMingLiU"/>
              </a:rPr>
              <a:t>的</a:t>
            </a:r>
            <a:r>
              <a:rPr dirty="0" sz="1000" spc="5">
                <a:latin typeface="PMingLiU"/>
                <a:cs typeface="PMingLiU"/>
              </a:rPr>
              <a:t>是，  在</a:t>
            </a:r>
            <a:r>
              <a:rPr dirty="0" sz="1000" spc="75">
                <a:latin typeface="PMingLiU"/>
                <a:cs typeface="PMingLiU"/>
              </a:rPr>
              <a:t> </a:t>
            </a:r>
            <a:r>
              <a:rPr dirty="0" sz="1000" spc="-5">
                <a:latin typeface="Arial"/>
                <a:cs typeface="Arial"/>
              </a:rPr>
              <a:t>61</a:t>
            </a:r>
            <a:r>
              <a:rPr dirty="0" sz="1000" spc="30">
                <a:latin typeface="Arial"/>
                <a:cs typeface="Arial"/>
              </a:rPr>
              <a:t> </a:t>
            </a:r>
            <a:r>
              <a:rPr dirty="0" sz="1000" spc="5">
                <a:latin typeface="PMingLiU"/>
                <a:cs typeface="PMingLiU"/>
              </a:rPr>
              <a:t>例</a:t>
            </a:r>
            <a:r>
              <a:rPr dirty="0" sz="1000" spc="75">
                <a:latin typeface="PMingLiU"/>
                <a:cs typeface="PMingLiU"/>
              </a:rPr>
              <a:t> </a:t>
            </a:r>
            <a:r>
              <a:rPr dirty="0" sz="1000">
                <a:latin typeface="Arial"/>
                <a:cs typeface="Arial"/>
              </a:rPr>
              <a:t>MRD</a:t>
            </a:r>
            <a:r>
              <a:rPr dirty="0" sz="1000" spc="30">
                <a:latin typeface="Arial"/>
                <a:cs typeface="Arial"/>
              </a:rPr>
              <a:t> </a:t>
            </a:r>
            <a:r>
              <a:rPr dirty="0" sz="1000" spc="5">
                <a:latin typeface="PMingLiU"/>
                <a:cs typeface="PMingLiU"/>
              </a:rPr>
              <a:t>可评</a:t>
            </a:r>
            <a:r>
              <a:rPr dirty="0" sz="1000" spc="-20">
                <a:latin typeface="PMingLiU"/>
                <a:cs typeface="PMingLiU"/>
              </a:rPr>
              <a:t>估</a:t>
            </a:r>
            <a:r>
              <a:rPr dirty="0" sz="1000" spc="5">
                <a:latin typeface="PMingLiU"/>
                <a:cs typeface="PMingLiU"/>
              </a:rPr>
              <a:t>的患</a:t>
            </a:r>
            <a:r>
              <a:rPr dirty="0" sz="1000" spc="-20">
                <a:latin typeface="PMingLiU"/>
                <a:cs typeface="PMingLiU"/>
              </a:rPr>
              <a:t>者</a:t>
            </a:r>
            <a:r>
              <a:rPr dirty="0" sz="1000" spc="5">
                <a:latin typeface="PMingLiU"/>
                <a:cs typeface="PMingLiU"/>
              </a:rPr>
              <a:t>中</a:t>
            </a:r>
            <a:r>
              <a:rPr dirty="0" sz="1000" spc="-5">
                <a:latin typeface="PMingLiU"/>
                <a:cs typeface="PMingLiU"/>
              </a:rPr>
              <a:t>，</a:t>
            </a:r>
            <a:r>
              <a:rPr dirty="0" sz="1000" spc="-5">
                <a:latin typeface="Arial"/>
                <a:cs typeface="Arial"/>
              </a:rPr>
              <a:t>92%</a:t>
            </a:r>
            <a:r>
              <a:rPr dirty="0" sz="1000" spc="5">
                <a:latin typeface="PMingLiU"/>
                <a:cs typeface="PMingLiU"/>
              </a:rPr>
              <a:t>患</a:t>
            </a:r>
            <a:r>
              <a:rPr dirty="0" sz="1000" spc="-20">
                <a:latin typeface="PMingLiU"/>
                <a:cs typeface="PMingLiU"/>
              </a:rPr>
              <a:t>者</a:t>
            </a:r>
            <a:r>
              <a:rPr dirty="0" sz="1000" spc="5">
                <a:latin typeface="PMingLiU"/>
                <a:cs typeface="PMingLiU"/>
              </a:rPr>
              <a:t>达到</a:t>
            </a:r>
            <a:r>
              <a:rPr dirty="0" sz="1000" spc="75">
                <a:latin typeface="PMingLiU"/>
                <a:cs typeface="PMingLiU"/>
              </a:rPr>
              <a:t> </a:t>
            </a:r>
            <a:r>
              <a:rPr dirty="0" sz="1000">
                <a:latin typeface="Arial"/>
                <a:cs typeface="Arial"/>
              </a:rPr>
              <a:t>MRD</a:t>
            </a:r>
            <a:r>
              <a:rPr dirty="0" sz="1000" spc="5">
                <a:latin typeface="Arial"/>
                <a:cs typeface="Arial"/>
              </a:rPr>
              <a:t> </a:t>
            </a:r>
            <a:r>
              <a:rPr dirty="0" sz="1000" spc="5">
                <a:latin typeface="PMingLiU"/>
                <a:cs typeface="PMingLiU"/>
              </a:rPr>
              <a:t>阴性</a:t>
            </a:r>
            <a:r>
              <a:rPr dirty="0" sz="1000" spc="170">
                <a:latin typeface="PMingLiU"/>
                <a:cs typeface="PMingLiU"/>
              </a:rPr>
              <a:t> </a:t>
            </a:r>
            <a:r>
              <a:rPr dirty="0" sz="1000" spc="-5">
                <a:latin typeface="Arial"/>
                <a:cs typeface="Arial"/>
              </a:rPr>
              <a:t>(10</a:t>
            </a:r>
            <a:r>
              <a:rPr dirty="0" baseline="29914" sz="975" spc="-7">
                <a:latin typeface="Arial"/>
                <a:cs typeface="Arial"/>
              </a:rPr>
              <a:t>-5</a:t>
            </a:r>
            <a:r>
              <a:rPr dirty="0" sz="1000" spc="-5">
                <a:latin typeface="Arial"/>
                <a:cs typeface="Arial"/>
              </a:rPr>
              <a:t>)</a:t>
            </a:r>
            <a:r>
              <a:rPr dirty="0" sz="1000" spc="-5">
                <a:latin typeface="PMingLiU"/>
                <a:cs typeface="PMingLiU"/>
              </a:rPr>
              <a:t>，</a:t>
            </a:r>
            <a:r>
              <a:rPr dirty="0" sz="1000" spc="5">
                <a:latin typeface="PMingLiU"/>
                <a:cs typeface="PMingLiU"/>
              </a:rPr>
              <a:t>预</a:t>
            </a:r>
            <a:r>
              <a:rPr dirty="0" sz="1000" spc="-20">
                <a:latin typeface="PMingLiU"/>
                <a:cs typeface="PMingLiU"/>
              </a:rPr>
              <a:t>计</a:t>
            </a:r>
            <a:r>
              <a:rPr dirty="0" sz="1000" spc="5">
                <a:latin typeface="PMingLiU"/>
                <a:cs typeface="PMingLiU"/>
              </a:rPr>
              <a:t>可带</a:t>
            </a:r>
            <a:r>
              <a:rPr dirty="0" sz="1000" spc="-20">
                <a:latin typeface="PMingLiU"/>
                <a:cs typeface="PMingLiU"/>
              </a:rPr>
              <a:t>来</a:t>
            </a:r>
            <a:r>
              <a:rPr dirty="0" sz="1000" spc="5">
                <a:latin typeface="PMingLiU"/>
                <a:cs typeface="PMingLiU"/>
              </a:rPr>
              <a:t>更长的</a:t>
            </a:r>
            <a:r>
              <a:rPr dirty="0" sz="1000" spc="80">
                <a:latin typeface="PMingLiU"/>
                <a:cs typeface="PMingLiU"/>
              </a:rPr>
              <a:t> </a:t>
            </a:r>
            <a:r>
              <a:rPr dirty="0" sz="1000" spc="-5">
                <a:latin typeface="Arial"/>
                <a:cs typeface="Arial"/>
              </a:rPr>
              <a:t>PFS  </a:t>
            </a:r>
            <a:r>
              <a:rPr dirty="0" sz="1000" spc="170">
                <a:latin typeface="PMingLiU"/>
                <a:cs typeface="PMingLiU"/>
              </a:rPr>
              <a:t>和</a:t>
            </a:r>
            <a:r>
              <a:rPr dirty="0" sz="1000" spc="5">
                <a:latin typeface="Arial"/>
                <a:cs typeface="Arial"/>
              </a:rPr>
              <a:t>OS</a:t>
            </a:r>
            <a:r>
              <a:rPr dirty="0" sz="1000" spc="-20">
                <a:latin typeface="PMingLiU"/>
                <a:cs typeface="PMingLiU"/>
              </a:rPr>
              <a:t>。</a:t>
            </a:r>
            <a:r>
              <a:rPr dirty="0" sz="1000">
                <a:latin typeface="Arial"/>
                <a:cs typeface="Arial"/>
              </a:rPr>
              <a:t>MRD</a:t>
            </a:r>
            <a:r>
              <a:rPr dirty="0" sz="1000" spc="-140">
                <a:latin typeface="Arial"/>
                <a:cs typeface="Arial"/>
              </a:rPr>
              <a:t> </a:t>
            </a:r>
            <a:r>
              <a:rPr dirty="0" sz="1000" spc="5">
                <a:latin typeface="PMingLiU"/>
                <a:cs typeface="PMingLiU"/>
              </a:rPr>
              <a:t>阴性</a:t>
            </a:r>
            <a:r>
              <a:rPr dirty="0" sz="1000" spc="-20">
                <a:latin typeface="PMingLiU"/>
                <a:cs typeface="PMingLiU"/>
              </a:rPr>
              <a:t>持</a:t>
            </a:r>
            <a:r>
              <a:rPr dirty="0" sz="1000" spc="5">
                <a:latin typeface="PMingLiU"/>
                <a:cs typeface="PMingLiU"/>
              </a:rPr>
              <a:t>续超</a:t>
            </a:r>
            <a:r>
              <a:rPr dirty="0" sz="1000" spc="175">
                <a:latin typeface="PMingLiU"/>
                <a:cs typeface="PMingLiU"/>
              </a:rPr>
              <a:t>过</a:t>
            </a:r>
            <a:r>
              <a:rPr dirty="0" sz="1000">
                <a:latin typeface="Arial"/>
                <a:cs typeface="Arial"/>
              </a:rPr>
              <a:t>6</a:t>
            </a:r>
            <a:r>
              <a:rPr dirty="0" sz="1000" spc="-140">
                <a:latin typeface="Arial"/>
                <a:cs typeface="Arial"/>
              </a:rPr>
              <a:t> </a:t>
            </a:r>
            <a:r>
              <a:rPr dirty="0" sz="1000" spc="-20">
                <a:latin typeface="PMingLiU"/>
                <a:cs typeface="PMingLiU"/>
              </a:rPr>
              <a:t>个</a:t>
            </a:r>
            <a:r>
              <a:rPr dirty="0" sz="1000" spc="5">
                <a:latin typeface="PMingLiU"/>
                <a:cs typeface="PMingLiU"/>
              </a:rPr>
              <a:t>月和</a:t>
            </a:r>
            <a:r>
              <a:rPr dirty="0" sz="1000" spc="-20">
                <a:latin typeface="PMingLiU"/>
                <a:cs typeface="PMingLiU"/>
              </a:rPr>
              <a:t>超</a:t>
            </a:r>
            <a:r>
              <a:rPr dirty="0" sz="1000" spc="175">
                <a:latin typeface="PMingLiU"/>
                <a:cs typeface="PMingLiU"/>
              </a:rPr>
              <a:t>过</a:t>
            </a:r>
            <a:r>
              <a:rPr dirty="0" sz="1000" spc="-5">
                <a:latin typeface="Arial"/>
                <a:cs typeface="Arial"/>
              </a:rPr>
              <a:t>12</a:t>
            </a:r>
            <a:r>
              <a:rPr dirty="0" sz="1000" spc="-145">
                <a:latin typeface="Arial"/>
                <a:cs typeface="Arial"/>
              </a:rPr>
              <a:t> </a:t>
            </a:r>
            <a:r>
              <a:rPr dirty="0" sz="1000" spc="5">
                <a:latin typeface="PMingLiU"/>
                <a:cs typeface="PMingLiU"/>
              </a:rPr>
              <a:t>个月的</a:t>
            </a:r>
            <a:r>
              <a:rPr dirty="0" sz="1000" spc="-20">
                <a:latin typeface="PMingLiU"/>
                <a:cs typeface="PMingLiU"/>
              </a:rPr>
              <a:t>比例</a:t>
            </a:r>
            <a:r>
              <a:rPr dirty="0" sz="1000" spc="5">
                <a:latin typeface="PMingLiU"/>
                <a:cs typeface="PMingLiU"/>
              </a:rPr>
              <a:t>分别</a:t>
            </a:r>
            <a:r>
              <a:rPr dirty="0" sz="1000" spc="175">
                <a:latin typeface="PMingLiU"/>
                <a:cs typeface="PMingLiU"/>
              </a:rPr>
              <a:t>为</a:t>
            </a:r>
            <a:r>
              <a:rPr dirty="0" sz="1000" spc="-5">
                <a:latin typeface="Arial"/>
                <a:cs typeface="Arial"/>
              </a:rPr>
              <a:t>68%</a:t>
            </a:r>
            <a:r>
              <a:rPr dirty="0" sz="1000" spc="170">
                <a:latin typeface="PMingLiU"/>
                <a:cs typeface="PMingLiU"/>
              </a:rPr>
              <a:t>和</a:t>
            </a:r>
            <a:r>
              <a:rPr dirty="0" sz="1000" spc="-5">
                <a:latin typeface="Arial"/>
                <a:cs typeface="Arial"/>
              </a:rPr>
              <a:t>55%</a:t>
            </a:r>
            <a:r>
              <a:rPr dirty="0" sz="1000" spc="5">
                <a:latin typeface="PMingLiU"/>
                <a:cs typeface="PMingLiU"/>
              </a:rPr>
              <a:t>。</a:t>
            </a:r>
            <a:r>
              <a:rPr dirty="0" sz="1000" spc="-20">
                <a:latin typeface="PMingLiU"/>
                <a:cs typeface="PMingLiU"/>
              </a:rPr>
              <a:t>安</a:t>
            </a:r>
            <a:r>
              <a:rPr dirty="0" sz="1000" spc="5">
                <a:latin typeface="PMingLiU"/>
                <a:cs typeface="PMingLiU"/>
              </a:rPr>
              <a:t>全性</a:t>
            </a:r>
            <a:r>
              <a:rPr dirty="0" sz="1000" spc="-20">
                <a:latin typeface="PMingLiU"/>
                <a:cs typeface="PMingLiU"/>
              </a:rPr>
              <a:t>方</a:t>
            </a:r>
            <a:r>
              <a:rPr dirty="0" sz="1000" spc="5">
                <a:latin typeface="PMingLiU"/>
                <a:cs typeface="PMingLiU"/>
              </a:rPr>
              <a:t>面，  三级</a:t>
            </a:r>
            <a:r>
              <a:rPr dirty="0" sz="1000" spc="-20">
                <a:latin typeface="PMingLiU"/>
                <a:cs typeface="PMingLiU"/>
              </a:rPr>
              <a:t>以</a:t>
            </a:r>
            <a:r>
              <a:rPr dirty="0" sz="1000" spc="5">
                <a:latin typeface="PMingLiU"/>
                <a:cs typeface="PMingLiU"/>
              </a:rPr>
              <a:t>上</a:t>
            </a:r>
            <a:r>
              <a:rPr dirty="0" sz="1000" spc="-15">
                <a:latin typeface="PMingLiU"/>
                <a:cs typeface="PMingLiU"/>
              </a:rPr>
              <a:t> </a:t>
            </a:r>
            <a:r>
              <a:rPr dirty="0" sz="1000" spc="-5">
                <a:latin typeface="Arial"/>
                <a:cs typeface="Arial"/>
              </a:rPr>
              <a:t>CRS</a:t>
            </a:r>
            <a:r>
              <a:rPr dirty="0" sz="1000" spc="-60">
                <a:latin typeface="Arial"/>
                <a:cs typeface="Arial"/>
              </a:rPr>
              <a:t> </a:t>
            </a:r>
            <a:r>
              <a:rPr dirty="0" sz="1000" spc="-20">
                <a:latin typeface="PMingLiU"/>
                <a:cs typeface="PMingLiU"/>
              </a:rPr>
              <a:t>和</a:t>
            </a:r>
            <a:r>
              <a:rPr dirty="0" sz="1000" spc="5">
                <a:latin typeface="PMingLiU"/>
                <a:cs typeface="PMingLiU"/>
              </a:rPr>
              <a:t>神经</a:t>
            </a:r>
            <a:r>
              <a:rPr dirty="0" sz="1000" spc="-20">
                <a:latin typeface="PMingLiU"/>
                <a:cs typeface="PMingLiU"/>
              </a:rPr>
              <a:t>毒</a:t>
            </a:r>
            <a:r>
              <a:rPr dirty="0" sz="1000" spc="5">
                <a:latin typeface="PMingLiU"/>
                <a:cs typeface="PMingLiU"/>
              </a:rPr>
              <a:t>性的</a:t>
            </a:r>
            <a:r>
              <a:rPr dirty="0" sz="1000" spc="-20">
                <a:latin typeface="PMingLiU"/>
                <a:cs typeface="PMingLiU"/>
              </a:rPr>
              <a:t>发</a:t>
            </a:r>
            <a:r>
              <a:rPr dirty="0" sz="1000" spc="5">
                <a:latin typeface="PMingLiU"/>
                <a:cs typeface="PMingLiU"/>
              </a:rPr>
              <a:t>生率</a:t>
            </a:r>
            <a:r>
              <a:rPr dirty="0" sz="1000" spc="-20">
                <a:latin typeface="PMingLiU"/>
                <a:cs typeface="PMingLiU"/>
              </a:rPr>
              <a:t>分</a:t>
            </a:r>
            <a:r>
              <a:rPr dirty="0" sz="1000" spc="5">
                <a:latin typeface="PMingLiU"/>
                <a:cs typeface="PMingLiU"/>
              </a:rPr>
              <a:t>别为</a:t>
            </a:r>
            <a:r>
              <a:rPr dirty="0" sz="1000" spc="-15">
                <a:latin typeface="PMingLiU"/>
                <a:cs typeface="PMingLiU"/>
              </a:rPr>
              <a:t> </a:t>
            </a:r>
            <a:r>
              <a:rPr dirty="0" sz="1000" spc="-10">
                <a:latin typeface="Arial"/>
                <a:cs typeface="Arial"/>
              </a:rPr>
              <a:t>5.1%</a:t>
            </a:r>
            <a:r>
              <a:rPr dirty="0" sz="1000" spc="5">
                <a:latin typeface="PMingLiU"/>
                <a:cs typeface="PMingLiU"/>
              </a:rPr>
              <a:t>和</a:t>
            </a:r>
            <a:r>
              <a:rPr dirty="0" sz="1000" spc="-15">
                <a:latin typeface="PMingLiU"/>
                <a:cs typeface="PMingLiU"/>
              </a:rPr>
              <a:t> </a:t>
            </a:r>
            <a:r>
              <a:rPr dirty="0" sz="1000" spc="-10">
                <a:latin typeface="Arial"/>
                <a:cs typeface="Arial"/>
              </a:rPr>
              <a:t>12.3%</a:t>
            </a:r>
            <a:r>
              <a:rPr dirty="0" sz="1000" spc="5">
                <a:latin typeface="PMingLiU"/>
                <a:cs typeface="PMingLiU"/>
              </a:rPr>
              <a:t>。自首</a:t>
            </a:r>
            <a:r>
              <a:rPr dirty="0" sz="1000" spc="-20">
                <a:latin typeface="PMingLiU"/>
                <a:cs typeface="PMingLiU"/>
              </a:rPr>
              <a:t>次</a:t>
            </a:r>
            <a:r>
              <a:rPr dirty="0" sz="1000" spc="5">
                <a:latin typeface="PMingLiU"/>
                <a:cs typeface="PMingLiU"/>
              </a:rPr>
              <a:t>公布</a:t>
            </a:r>
            <a:r>
              <a:rPr dirty="0" sz="1000" spc="-15">
                <a:latin typeface="PMingLiU"/>
                <a:cs typeface="PMingLiU"/>
              </a:rPr>
              <a:t> </a:t>
            </a:r>
            <a:r>
              <a:rPr dirty="0" sz="1000" spc="-5">
                <a:latin typeface="Arial"/>
                <a:cs typeface="Arial"/>
              </a:rPr>
              <a:t>12</a:t>
            </a:r>
            <a:r>
              <a:rPr dirty="0" sz="1000" spc="-90">
                <a:latin typeface="Arial"/>
                <a:cs typeface="Arial"/>
              </a:rPr>
              <a:t> </a:t>
            </a:r>
            <a:r>
              <a:rPr dirty="0" sz="1000" spc="5">
                <a:latin typeface="PMingLiU"/>
                <a:cs typeface="PMingLiU"/>
              </a:rPr>
              <a:t>个月</a:t>
            </a:r>
            <a:r>
              <a:rPr dirty="0" sz="1000" spc="-20">
                <a:latin typeface="PMingLiU"/>
                <a:cs typeface="PMingLiU"/>
              </a:rPr>
              <a:t>结</a:t>
            </a:r>
            <a:r>
              <a:rPr dirty="0" sz="1000" spc="5">
                <a:latin typeface="PMingLiU"/>
                <a:cs typeface="PMingLiU"/>
              </a:rPr>
              <a:t>果以</a:t>
            </a:r>
            <a:r>
              <a:rPr dirty="0" sz="1000" spc="-20">
                <a:latin typeface="PMingLiU"/>
                <a:cs typeface="PMingLiU"/>
              </a:rPr>
              <a:t>来</a:t>
            </a:r>
            <a:r>
              <a:rPr dirty="0" sz="1000" spc="5">
                <a:latin typeface="PMingLiU"/>
                <a:cs typeface="PMingLiU"/>
              </a:rPr>
              <a:t>，  并未发</a:t>
            </a:r>
            <a:r>
              <a:rPr dirty="0" sz="1000" spc="-20">
                <a:latin typeface="PMingLiU"/>
                <a:cs typeface="PMingLiU"/>
              </a:rPr>
              <a:t>生</a:t>
            </a:r>
            <a:r>
              <a:rPr dirty="0" sz="1000" spc="5">
                <a:latin typeface="PMingLiU"/>
                <a:cs typeface="PMingLiU"/>
              </a:rPr>
              <a:t>新的</a:t>
            </a:r>
            <a:r>
              <a:rPr dirty="0" sz="1000" spc="-25">
                <a:latin typeface="PMingLiU"/>
                <a:cs typeface="PMingLiU"/>
              </a:rPr>
              <a:t> </a:t>
            </a:r>
            <a:r>
              <a:rPr dirty="0" sz="1000" spc="-5">
                <a:latin typeface="Arial"/>
                <a:cs typeface="Arial"/>
              </a:rPr>
              <a:t>CRS</a:t>
            </a:r>
            <a:r>
              <a:rPr dirty="0" sz="1000" spc="-65">
                <a:latin typeface="Arial"/>
                <a:cs typeface="Arial"/>
              </a:rPr>
              <a:t> </a:t>
            </a:r>
            <a:r>
              <a:rPr dirty="0" sz="1000" spc="5">
                <a:latin typeface="PMingLiU"/>
                <a:cs typeface="PMingLiU"/>
              </a:rPr>
              <a:t>事件</a:t>
            </a:r>
            <a:r>
              <a:rPr dirty="0" sz="1000" spc="-20">
                <a:latin typeface="PMingLiU"/>
                <a:cs typeface="PMingLiU"/>
              </a:rPr>
              <a:t>，</a:t>
            </a:r>
            <a:r>
              <a:rPr dirty="0" sz="1000" spc="5">
                <a:latin typeface="PMingLiU"/>
                <a:cs typeface="PMingLiU"/>
              </a:rPr>
              <a:t>新发</a:t>
            </a:r>
            <a:r>
              <a:rPr dirty="0" sz="1000" spc="-20">
                <a:latin typeface="PMingLiU"/>
                <a:cs typeface="PMingLiU"/>
              </a:rPr>
              <a:t> </a:t>
            </a:r>
            <a:r>
              <a:rPr dirty="0" sz="1000">
                <a:latin typeface="Arial"/>
                <a:cs typeface="Arial"/>
              </a:rPr>
              <a:t>1</a:t>
            </a:r>
            <a:r>
              <a:rPr dirty="0" sz="1000" spc="-75">
                <a:latin typeface="Arial"/>
                <a:cs typeface="Arial"/>
              </a:rPr>
              <a:t> </a:t>
            </a:r>
            <a:r>
              <a:rPr dirty="0" sz="1000" spc="5">
                <a:latin typeface="PMingLiU"/>
                <a:cs typeface="PMingLiU"/>
              </a:rPr>
              <a:t>例帕</a:t>
            </a:r>
            <a:r>
              <a:rPr dirty="0" sz="1000" spc="-20">
                <a:latin typeface="PMingLiU"/>
                <a:cs typeface="PMingLiU"/>
              </a:rPr>
              <a:t>金</a:t>
            </a:r>
            <a:r>
              <a:rPr dirty="0" sz="1000" spc="5">
                <a:latin typeface="PMingLiU"/>
                <a:cs typeface="PMingLiU"/>
              </a:rPr>
              <a:t>森综</a:t>
            </a:r>
            <a:r>
              <a:rPr dirty="0" sz="1000" spc="-20">
                <a:latin typeface="PMingLiU"/>
                <a:cs typeface="PMingLiU"/>
              </a:rPr>
              <a:t>合</a:t>
            </a:r>
            <a:r>
              <a:rPr dirty="0" sz="1000" spc="5">
                <a:latin typeface="PMingLiU"/>
                <a:cs typeface="PMingLiU"/>
              </a:rPr>
              <a:t>征。</a:t>
            </a:r>
            <a:endParaRPr sz="1000">
              <a:latin typeface="PMingLiU"/>
              <a:cs typeface="PMingLiU"/>
            </a:endParaRPr>
          </a:p>
          <a:p>
            <a:pPr marL="38100">
              <a:lnSpc>
                <a:spcPct val="100000"/>
              </a:lnSpc>
              <a:spcBef>
                <a:spcPts val="1105"/>
              </a:spcBef>
            </a:pPr>
            <a:r>
              <a:rPr dirty="0" sz="1000" spc="5" b="1">
                <a:latin typeface="Microsoft JhengHei UI"/>
                <a:cs typeface="Microsoft JhengHei UI"/>
              </a:rPr>
              <a:t>图</a:t>
            </a:r>
            <a:r>
              <a:rPr dirty="0" sz="1000" spc="35" b="1">
                <a:latin typeface="Microsoft JhengHei UI"/>
                <a:cs typeface="Microsoft JhengHei UI"/>
              </a:rPr>
              <a:t> </a:t>
            </a:r>
            <a:r>
              <a:rPr dirty="0" sz="1000" spc="-5" b="1">
                <a:latin typeface="Arial"/>
                <a:cs typeface="Arial"/>
              </a:rPr>
              <a:t>34:</a:t>
            </a:r>
            <a:r>
              <a:rPr dirty="0" sz="1000" spc="-15" b="1">
                <a:latin typeface="Arial"/>
                <a:cs typeface="Arial"/>
              </a:rPr>
              <a:t> </a:t>
            </a:r>
            <a:r>
              <a:rPr dirty="0" sz="1000" spc="5" b="1">
                <a:latin typeface="Microsoft JhengHei UI"/>
                <a:cs typeface="Microsoft JhengHei UI"/>
              </a:rPr>
              <a:t>传奇生</a:t>
            </a:r>
            <a:r>
              <a:rPr dirty="0" sz="1000" spc="245" b="1">
                <a:latin typeface="Microsoft JhengHei UI"/>
                <a:cs typeface="Microsoft JhengHei UI"/>
              </a:rPr>
              <a:t>物</a:t>
            </a:r>
            <a:r>
              <a:rPr dirty="0" sz="1000" spc="-5" b="1">
                <a:latin typeface="Arial"/>
                <a:cs typeface="Arial"/>
              </a:rPr>
              <a:t>CARTITUDE-1</a:t>
            </a:r>
            <a:r>
              <a:rPr dirty="0" sz="1000" spc="-75" b="1">
                <a:latin typeface="Arial"/>
                <a:cs typeface="Arial"/>
              </a:rPr>
              <a:t> </a:t>
            </a:r>
            <a:r>
              <a:rPr dirty="0" sz="1000" spc="5" b="1">
                <a:latin typeface="Microsoft JhengHei UI"/>
                <a:cs typeface="Microsoft JhengHei UI"/>
              </a:rPr>
              <a:t>研究中</a:t>
            </a:r>
            <a:r>
              <a:rPr dirty="0" sz="1000" spc="-20" b="1">
                <a:latin typeface="Microsoft JhengHei UI"/>
                <a:cs typeface="Microsoft JhengHei UI"/>
              </a:rPr>
              <a:t>临</a:t>
            </a:r>
            <a:r>
              <a:rPr dirty="0" sz="1000" spc="5" b="1">
                <a:latin typeface="Microsoft JhengHei UI"/>
                <a:cs typeface="Microsoft JhengHei UI"/>
              </a:rPr>
              <a:t>床缓解</a:t>
            </a:r>
            <a:r>
              <a:rPr dirty="0" sz="1000" spc="-20" b="1">
                <a:latin typeface="Microsoft JhengHei UI"/>
                <a:cs typeface="Microsoft JhengHei UI"/>
              </a:rPr>
              <a:t>随</a:t>
            </a:r>
            <a:r>
              <a:rPr dirty="0" sz="1000" spc="5" b="1">
                <a:latin typeface="Microsoft JhengHei UI"/>
                <a:cs typeface="Microsoft JhengHei UI"/>
              </a:rPr>
              <a:t>着</a:t>
            </a:r>
            <a:r>
              <a:rPr dirty="0" sz="1000" spc="-20" b="1">
                <a:latin typeface="Microsoft JhengHei UI"/>
                <a:cs typeface="Microsoft JhengHei UI"/>
              </a:rPr>
              <a:t>时</a:t>
            </a:r>
            <a:r>
              <a:rPr dirty="0" sz="1000" spc="5" b="1">
                <a:latin typeface="Microsoft JhengHei UI"/>
                <a:cs typeface="Microsoft JhengHei UI"/>
              </a:rPr>
              <a:t>间推移加深</a:t>
            </a:r>
            <a:endParaRPr sz="1000">
              <a:latin typeface="Microsoft JhengHei UI"/>
              <a:cs typeface="Microsoft JhengHei UI"/>
            </a:endParaRPr>
          </a:p>
        </p:txBody>
      </p:sp>
      <p:sp>
        <p:nvSpPr>
          <p:cNvPr id="8" name="object 8"/>
          <p:cNvSpPr txBox="1"/>
          <p:nvPr/>
        </p:nvSpPr>
        <p:spPr>
          <a:xfrm>
            <a:off x="527100" y="9472370"/>
            <a:ext cx="1528445" cy="14668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10">
                <a:latin typeface="Arial"/>
                <a:cs typeface="Arial"/>
              </a:rPr>
              <a:t>:</a:t>
            </a:r>
            <a:r>
              <a:rPr dirty="0" sz="800" spc="-10">
                <a:latin typeface="PMingLiU"/>
                <a:cs typeface="PMingLiU"/>
              </a:rPr>
              <a:t>公</a:t>
            </a:r>
            <a:r>
              <a:rPr dirty="0" sz="800" spc="10">
                <a:latin typeface="PMingLiU"/>
                <a:cs typeface="PMingLiU"/>
              </a:rPr>
              <a:t>司</a:t>
            </a:r>
            <a:r>
              <a:rPr dirty="0" sz="800" spc="-10">
                <a:latin typeface="PMingLiU"/>
                <a:cs typeface="PMingLiU"/>
              </a:rPr>
              <a:t>官网</a:t>
            </a:r>
            <a:r>
              <a:rPr dirty="0" sz="800" spc="-5">
                <a:latin typeface="Arial"/>
                <a:cs typeface="Arial"/>
              </a:rPr>
              <a:t>,</a:t>
            </a:r>
            <a:r>
              <a:rPr dirty="0" sz="800" spc="-35">
                <a:latin typeface="Arial"/>
                <a:cs typeface="Arial"/>
              </a:rPr>
              <a:t> </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p:txBody>
      </p:sp>
      <p:pic>
        <p:nvPicPr>
          <p:cNvPr id="9" name="object 9"/>
          <p:cNvPicPr/>
          <p:nvPr/>
        </p:nvPicPr>
        <p:blipFill>
          <a:blip r:embed="rId3" cstate="print"/>
          <a:stretch>
            <a:fillRect/>
          </a:stretch>
        </p:blipFill>
        <p:spPr>
          <a:xfrm>
            <a:off x="521512" y="7588630"/>
            <a:ext cx="5080127" cy="1884248"/>
          </a:xfrm>
          <a:prstGeom prst="rect">
            <a:avLst/>
          </a:prstGeom>
        </p:spPr>
      </p:pic>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197475" cy="4937760"/>
          </a:xfrm>
          <a:prstGeom prst="rect">
            <a:avLst/>
          </a:prstGeom>
        </p:spPr>
        <p:txBody>
          <a:bodyPr wrap="square" lIns="0" tIns="13335" rIns="0" bIns="0" rtlCol="0" vert="horz">
            <a:spAutoFit/>
          </a:bodyPr>
          <a:lstStyle/>
          <a:p>
            <a:pPr marL="12700" marR="5080">
              <a:lnSpc>
                <a:spcPct val="139400"/>
              </a:lnSpc>
              <a:spcBef>
                <a:spcPts val="105"/>
              </a:spcBef>
            </a:pPr>
            <a:r>
              <a:rPr dirty="0" sz="1000" spc="145">
                <a:latin typeface="PMingLiU"/>
                <a:cs typeface="PMingLiU"/>
              </a:rPr>
              <a:t>除</a:t>
            </a:r>
            <a:r>
              <a:rPr dirty="0" sz="1000" spc="-5">
                <a:latin typeface="Arial"/>
                <a:cs typeface="Arial"/>
              </a:rPr>
              <a:t>CAR-T</a:t>
            </a:r>
            <a:r>
              <a:rPr dirty="0" sz="1000" spc="-145">
                <a:latin typeface="Arial"/>
                <a:cs typeface="Arial"/>
              </a:rPr>
              <a:t> </a:t>
            </a:r>
            <a:r>
              <a:rPr dirty="0" sz="1000" spc="5">
                <a:latin typeface="PMingLiU"/>
                <a:cs typeface="PMingLiU"/>
              </a:rPr>
              <a:t>外</a:t>
            </a:r>
            <a:r>
              <a:rPr dirty="0" sz="1000" spc="-5">
                <a:latin typeface="PMingLiU"/>
                <a:cs typeface="PMingLiU"/>
              </a:rPr>
              <a:t>，</a:t>
            </a:r>
            <a:r>
              <a:rPr dirty="0" sz="1000" spc="-5">
                <a:latin typeface="Arial"/>
                <a:cs typeface="Arial"/>
              </a:rPr>
              <a:t>J&amp;J</a:t>
            </a:r>
            <a:r>
              <a:rPr dirty="0" sz="1000" spc="-180">
                <a:latin typeface="Arial"/>
                <a:cs typeface="Arial"/>
              </a:rPr>
              <a:t> </a:t>
            </a:r>
            <a:r>
              <a:rPr dirty="0" sz="1000" spc="145">
                <a:latin typeface="PMingLiU"/>
                <a:cs typeface="PMingLiU"/>
              </a:rPr>
              <a:t>在</a:t>
            </a:r>
            <a:r>
              <a:rPr dirty="0" sz="1000" spc="-5">
                <a:latin typeface="Arial"/>
                <a:cs typeface="Arial"/>
              </a:rPr>
              <a:t>BCMA</a:t>
            </a:r>
            <a:r>
              <a:rPr dirty="0" sz="1000" spc="-155">
                <a:latin typeface="Arial"/>
                <a:cs typeface="Arial"/>
              </a:rPr>
              <a:t> </a:t>
            </a:r>
            <a:r>
              <a:rPr dirty="0" sz="1000" spc="5">
                <a:latin typeface="PMingLiU"/>
                <a:cs typeface="PMingLiU"/>
              </a:rPr>
              <a:t>靶</a:t>
            </a:r>
            <a:r>
              <a:rPr dirty="0" sz="1000" spc="-20">
                <a:latin typeface="PMingLiU"/>
                <a:cs typeface="PMingLiU"/>
              </a:rPr>
              <a:t>点</a:t>
            </a:r>
            <a:r>
              <a:rPr dirty="0" sz="1000" spc="5">
                <a:latin typeface="PMingLiU"/>
                <a:cs typeface="PMingLiU"/>
              </a:rPr>
              <a:t>的布</a:t>
            </a:r>
            <a:r>
              <a:rPr dirty="0" sz="1000" spc="-20">
                <a:latin typeface="PMingLiU"/>
                <a:cs typeface="PMingLiU"/>
              </a:rPr>
              <a:t>局</a:t>
            </a:r>
            <a:r>
              <a:rPr dirty="0" sz="1000" spc="5">
                <a:latin typeface="PMingLiU"/>
                <a:cs typeface="PMingLiU"/>
              </a:rPr>
              <a:t>也</a:t>
            </a:r>
            <a:r>
              <a:rPr dirty="0" sz="1000" spc="-20">
                <a:latin typeface="PMingLiU"/>
                <a:cs typeface="PMingLiU"/>
              </a:rPr>
              <a:t>包</a:t>
            </a:r>
            <a:r>
              <a:rPr dirty="0" sz="1000" spc="150">
                <a:latin typeface="PMingLiU"/>
                <a:cs typeface="PMingLiU"/>
              </a:rPr>
              <a:t>括</a:t>
            </a:r>
            <a:r>
              <a:rPr dirty="0" sz="1000" spc="-5">
                <a:latin typeface="Arial"/>
                <a:cs typeface="Arial"/>
              </a:rPr>
              <a:t>BCMA×CD3</a:t>
            </a:r>
            <a:r>
              <a:rPr dirty="0" sz="1000" spc="-155">
                <a:latin typeface="Arial"/>
                <a:cs typeface="Arial"/>
              </a:rPr>
              <a:t> </a:t>
            </a:r>
            <a:r>
              <a:rPr dirty="0" sz="1000" spc="5">
                <a:latin typeface="PMingLiU"/>
                <a:cs typeface="PMingLiU"/>
              </a:rPr>
              <a:t>双抗</a:t>
            </a:r>
            <a:r>
              <a:rPr dirty="0" sz="1000" spc="-20">
                <a:latin typeface="PMingLiU"/>
                <a:cs typeface="PMingLiU"/>
              </a:rPr>
              <a:t>产</a:t>
            </a:r>
            <a:r>
              <a:rPr dirty="0" sz="1000" spc="145">
                <a:latin typeface="PMingLiU"/>
                <a:cs typeface="PMingLiU"/>
              </a:rPr>
              <a:t>品</a:t>
            </a:r>
            <a:r>
              <a:rPr dirty="0" sz="1000" spc="-5">
                <a:latin typeface="Arial"/>
                <a:cs typeface="Arial"/>
              </a:rPr>
              <a:t>Tecvayli</a:t>
            </a:r>
            <a:r>
              <a:rPr dirty="0" sz="1000" spc="-40">
                <a:latin typeface="Arial"/>
                <a:cs typeface="Arial"/>
              </a:rPr>
              <a:t> </a:t>
            </a:r>
            <a:r>
              <a:rPr dirty="0" sz="1000" spc="-5">
                <a:latin typeface="Arial"/>
                <a:cs typeface="Arial"/>
              </a:rPr>
              <a:t>(teclistamab)</a:t>
            </a:r>
            <a:r>
              <a:rPr dirty="0" sz="1000" spc="5">
                <a:latin typeface="PMingLiU"/>
                <a:cs typeface="PMingLiU"/>
              </a:rPr>
              <a:t>。 </a:t>
            </a:r>
            <a:r>
              <a:rPr dirty="0" sz="1000" spc="-5">
                <a:latin typeface="Arial"/>
                <a:cs typeface="Arial"/>
              </a:rPr>
              <a:t>Teclistamab</a:t>
            </a:r>
            <a:r>
              <a:rPr dirty="0" sz="1000" spc="-20">
                <a:latin typeface="Arial"/>
                <a:cs typeface="Arial"/>
              </a:rPr>
              <a:t> </a:t>
            </a:r>
            <a:r>
              <a:rPr dirty="0" sz="1000" spc="5">
                <a:latin typeface="PMingLiU"/>
                <a:cs typeface="PMingLiU"/>
              </a:rPr>
              <a:t>开</a:t>
            </a:r>
            <a:r>
              <a:rPr dirty="0" sz="1000" spc="-20">
                <a:latin typeface="PMingLiU"/>
                <a:cs typeface="PMingLiU"/>
              </a:rPr>
              <a:t>发</a:t>
            </a:r>
            <a:r>
              <a:rPr dirty="0" sz="1000" spc="5">
                <a:latin typeface="PMingLiU"/>
                <a:cs typeface="PMingLiU"/>
              </a:rPr>
              <a:t>自</a:t>
            </a:r>
            <a:r>
              <a:rPr dirty="0" sz="1000" spc="35">
                <a:latin typeface="PMingLiU"/>
                <a:cs typeface="PMingLiU"/>
              </a:rPr>
              <a:t> </a:t>
            </a:r>
            <a:r>
              <a:rPr dirty="0" sz="1000">
                <a:latin typeface="Arial"/>
                <a:cs typeface="Arial"/>
              </a:rPr>
              <a:t>Genmab</a:t>
            </a:r>
            <a:r>
              <a:rPr dirty="0" sz="1000" spc="-45">
                <a:latin typeface="Arial"/>
                <a:cs typeface="Arial"/>
              </a:rPr>
              <a:t> </a:t>
            </a:r>
            <a:r>
              <a:rPr dirty="0" sz="1000" spc="5">
                <a:latin typeface="PMingLiU"/>
                <a:cs typeface="PMingLiU"/>
              </a:rPr>
              <a:t>的</a:t>
            </a:r>
            <a:r>
              <a:rPr dirty="0" sz="1000" spc="30">
                <a:latin typeface="PMingLiU"/>
                <a:cs typeface="PMingLiU"/>
              </a:rPr>
              <a:t> </a:t>
            </a:r>
            <a:r>
              <a:rPr dirty="0" sz="1000" spc="-5">
                <a:latin typeface="Arial"/>
                <a:cs typeface="Arial"/>
              </a:rPr>
              <a:t>DuoBody</a:t>
            </a:r>
            <a:r>
              <a:rPr dirty="0" sz="1000" spc="-10">
                <a:latin typeface="Arial"/>
                <a:cs typeface="Arial"/>
              </a:rPr>
              <a:t> </a:t>
            </a:r>
            <a:r>
              <a:rPr dirty="0" sz="1000" spc="5">
                <a:latin typeface="PMingLiU"/>
                <a:cs typeface="PMingLiU"/>
              </a:rPr>
              <a:t>双</a:t>
            </a:r>
            <a:r>
              <a:rPr dirty="0" sz="1000" spc="-20">
                <a:latin typeface="PMingLiU"/>
                <a:cs typeface="PMingLiU"/>
              </a:rPr>
              <a:t>抗</a:t>
            </a:r>
            <a:r>
              <a:rPr dirty="0" sz="1000" spc="5">
                <a:latin typeface="PMingLiU"/>
                <a:cs typeface="PMingLiU"/>
              </a:rPr>
              <a:t>平台</a:t>
            </a:r>
            <a:r>
              <a:rPr dirty="0" sz="1000" spc="-20">
                <a:latin typeface="PMingLiU"/>
                <a:cs typeface="PMingLiU"/>
              </a:rPr>
              <a:t>，</a:t>
            </a:r>
            <a:r>
              <a:rPr dirty="0" sz="1000" spc="5">
                <a:latin typeface="PMingLiU"/>
                <a:cs typeface="PMingLiU"/>
              </a:rPr>
              <a:t>是一种</a:t>
            </a:r>
            <a:r>
              <a:rPr dirty="0" sz="1000" spc="-20">
                <a:latin typeface="PMingLiU"/>
                <a:cs typeface="PMingLiU"/>
              </a:rPr>
              <a:t>人</a:t>
            </a:r>
            <a:r>
              <a:rPr dirty="0" sz="1000" spc="5">
                <a:latin typeface="PMingLiU"/>
                <a:cs typeface="PMingLiU"/>
              </a:rPr>
              <a:t>源化</a:t>
            </a:r>
            <a:r>
              <a:rPr dirty="0" sz="1000" spc="-20">
                <a:latin typeface="PMingLiU"/>
                <a:cs typeface="PMingLiU"/>
              </a:rPr>
              <a:t>、</a:t>
            </a:r>
            <a:r>
              <a:rPr dirty="0" sz="1000" spc="5">
                <a:latin typeface="PMingLiU"/>
                <a:cs typeface="PMingLiU"/>
              </a:rPr>
              <a:t>非对</a:t>
            </a:r>
            <a:r>
              <a:rPr dirty="0" sz="1000" spc="-20">
                <a:latin typeface="PMingLiU"/>
                <a:cs typeface="PMingLiU"/>
              </a:rPr>
              <a:t>称</a:t>
            </a:r>
            <a:r>
              <a:rPr dirty="0" sz="1000" spc="5">
                <a:latin typeface="PMingLiU"/>
                <a:cs typeface="PMingLiU"/>
              </a:rPr>
              <a:t>的双</a:t>
            </a:r>
            <a:r>
              <a:rPr dirty="0" sz="1000" spc="-20">
                <a:latin typeface="PMingLiU"/>
                <a:cs typeface="PMingLiU"/>
              </a:rPr>
              <a:t>抗</a:t>
            </a:r>
            <a:r>
              <a:rPr dirty="0" sz="1000" spc="5">
                <a:latin typeface="PMingLiU"/>
                <a:cs typeface="PMingLiU"/>
              </a:rPr>
              <a:t>，采用 </a:t>
            </a:r>
            <a:r>
              <a:rPr dirty="0" sz="1000">
                <a:latin typeface="Arial"/>
                <a:cs typeface="Arial"/>
              </a:rPr>
              <a:t>IgG4</a:t>
            </a:r>
            <a:r>
              <a:rPr dirty="0" sz="1000" spc="-70">
                <a:latin typeface="Arial"/>
                <a:cs typeface="Arial"/>
              </a:rPr>
              <a:t> </a:t>
            </a:r>
            <a:r>
              <a:rPr dirty="0" sz="1000" spc="5">
                <a:latin typeface="PMingLiU"/>
                <a:cs typeface="PMingLiU"/>
              </a:rPr>
              <a:t>亚</a:t>
            </a:r>
            <a:r>
              <a:rPr dirty="0" sz="1000" spc="-20">
                <a:latin typeface="PMingLiU"/>
                <a:cs typeface="PMingLiU"/>
              </a:rPr>
              <a:t>型</a:t>
            </a:r>
            <a:r>
              <a:rPr dirty="0" sz="1000" spc="5">
                <a:latin typeface="PMingLiU"/>
                <a:cs typeface="PMingLiU"/>
              </a:rPr>
              <a:t>。</a:t>
            </a:r>
            <a:r>
              <a:rPr dirty="0" sz="1000" spc="-5">
                <a:latin typeface="Arial"/>
                <a:cs typeface="Arial"/>
              </a:rPr>
              <a:t>2022</a:t>
            </a:r>
            <a:r>
              <a:rPr dirty="0" sz="1000" spc="-75">
                <a:latin typeface="Arial"/>
                <a:cs typeface="Arial"/>
              </a:rPr>
              <a:t> </a:t>
            </a:r>
            <a:r>
              <a:rPr dirty="0" sz="1000" spc="5">
                <a:latin typeface="PMingLiU"/>
                <a:cs typeface="PMingLiU"/>
              </a:rPr>
              <a:t>年</a:t>
            </a:r>
            <a:r>
              <a:rPr dirty="0" sz="1000" spc="-15">
                <a:latin typeface="PMingLiU"/>
                <a:cs typeface="PMingLiU"/>
              </a:rPr>
              <a:t> </a:t>
            </a:r>
            <a:r>
              <a:rPr dirty="0" sz="1000">
                <a:latin typeface="Arial"/>
                <a:cs typeface="Arial"/>
              </a:rPr>
              <a:t>8</a:t>
            </a:r>
            <a:r>
              <a:rPr dirty="0" sz="1000" spc="-75">
                <a:latin typeface="Arial"/>
                <a:cs typeface="Arial"/>
              </a:rPr>
              <a:t> </a:t>
            </a:r>
            <a:r>
              <a:rPr dirty="0" sz="1000" spc="5">
                <a:latin typeface="PMingLiU"/>
                <a:cs typeface="PMingLiU"/>
              </a:rPr>
              <a:t>月</a:t>
            </a:r>
            <a:r>
              <a:rPr dirty="0" sz="1000" spc="-20">
                <a:latin typeface="PMingLiU"/>
                <a:cs typeface="PMingLiU"/>
              </a:rPr>
              <a:t> </a:t>
            </a:r>
            <a:r>
              <a:rPr dirty="0" sz="1000" spc="-5">
                <a:latin typeface="Arial"/>
                <a:cs typeface="Arial"/>
              </a:rPr>
              <a:t>24</a:t>
            </a:r>
            <a:r>
              <a:rPr dirty="0" sz="1000" spc="-70">
                <a:latin typeface="Arial"/>
                <a:cs typeface="Arial"/>
              </a:rPr>
              <a:t> </a:t>
            </a:r>
            <a:r>
              <a:rPr dirty="0" sz="1000" spc="5">
                <a:latin typeface="PMingLiU"/>
                <a:cs typeface="PMingLiU"/>
              </a:rPr>
              <a:t>日，基</a:t>
            </a:r>
            <a:r>
              <a:rPr dirty="0" sz="1000" spc="245">
                <a:latin typeface="PMingLiU"/>
                <a:cs typeface="PMingLiU"/>
              </a:rPr>
              <a:t>于</a:t>
            </a:r>
            <a:r>
              <a:rPr dirty="0" sz="1000" spc="5">
                <a:latin typeface="Arial"/>
                <a:cs typeface="Arial"/>
              </a:rPr>
              <a:t>I/II</a:t>
            </a:r>
            <a:r>
              <a:rPr dirty="0" sz="1000" spc="-55">
                <a:latin typeface="Arial"/>
                <a:cs typeface="Arial"/>
              </a:rPr>
              <a:t> </a:t>
            </a:r>
            <a:r>
              <a:rPr dirty="0" sz="1000" spc="5">
                <a:latin typeface="PMingLiU"/>
                <a:cs typeface="PMingLiU"/>
              </a:rPr>
              <a:t>期</a:t>
            </a:r>
            <a:r>
              <a:rPr dirty="0" sz="1000" spc="-20">
                <a:latin typeface="PMingLiU"/>
                <a:cs typeface="PMingLiU"/>
              </a:rPr>
              <a:t> </a:t>
            </a:r>
            <a:r>
              <a:rPr dirty="0" sz="1000" spc="-5">
                <a:latin typeface="Arial"/>
                <a:cs typeface="Arial"/>
              </a:rPr>
              <a:t>MajesTEC-1</a:t>
            </a:r>
            <a:r>
              <a:rPr dirty="0" sz="1000" spc="-70">
                <a:latin typeface="Arial"/>
                <a:cs typeface="Arial"/>
              </a:rPr>
              <a:t> </a:t>
            </a:r>
            <a:r>
              <a:rPr dirty="0" sz="1000" spc="5">
                <a:latin typeface="PMingLiU"/>
                <a:cs typeface="PMingLiU"/>
              </a:rPr>
              <a:t>的临床数</a:t>
            </a:r>
            <a:r>
              <a:rPr dirty="0" sz="1000" spc="-20">
                <a:latin typeface="PMingLiU"/>
                <a:cs typeface="PMingLiU"/>
              </a:rPr>
              <a:t>据</a:t>
            </a:r>
            <a:r>
              <a:rPr dirty="0" sz="1000" spc="5">
                <a:latin typeface="PMingLiU"/>
                <a:cs typeface="PMingLiU"/>
              </a:rPr>
              <a:t>，该</a:t>
            </a:r>
            <a:r>
              <a:rPr dirty="0" sz="1000" spc="-20">
                <a:latin typeface="PMingLiU"/>
                <a:cs typeface="PMingLiU"/>
              </a:rPr>
              <a:t>药</a:t>
            </a:r>
            <a:r>
              <a:rPr dirty="0" sz="1000" spc="5">
                <a:latin typeface="PMingLiU"/>
                <a:cs typeface="PMingLiU"/>
              </a:rPr>
              <a:t>物获</a:t>
            </a:r>
            <a:r>
              <a:rPr dirty="0" sz="1000" spc="-15">
                <a:latin typeface="PMingLiU"/>
                <a:cs typeface="PMingLiU"/>
              </a:rPr>
              <a:t> </a:t>
            </a:r>
            <a:r>
              <a:rPr dirty="0" sz="1000">
                <a:latin typeface="Arial"/>
                <a:cs typeface="Arial"/>
              </a:rPr>
              <a:t>EMA</a:t>
            </a:r>
            <a:r>
              <a:rPr dirty="0" sz="1000" spc="-90">
                <a:latin typeface="Arial"/>
                <a:cs typeface="Arial"/>
              </a:rPr>
              <a:t> </a:t>
            </a:r>
            <a:r>
              <a:rPr dirty="0" sz="1000" spc="5">
                <a:latin typeface="PMingLiU"/>
                <a:cs typeface="PMingLiU"/>
              </a:rPr>
              <a:t>批准 上市，用于</a:t>
            </a:r>
            <a:r>
              <a:rPr dirty="0" sz="1000" spc="-20">
                <a:latin typeface="PMingLiU"/>
                <a:cs typeface="PMingLiU"/>
              </a:rPr>
              <a:t> </a:t>
            </a:r>
            <a:r>
              <a:rPr dirty="0" sz="1000" spc="-15">
                <a:latin typeface="Arial"/>
                <a:cs typeface="Arial"/>
              </a:rPr>
              <a:t>4L+</a:t>
            </a:r>
            <a:r>
              <a:rPr dirty="0" sz="1000" spc="15">
                <a:latin typeface="Arial"/>
                <a:cs typeface="Arial"/>
              </a:rPr>
              <a:t> </a:t>
            </a:r>
            <a:r>
              <a:rPr dirty="0" sz="1000" spc="-5">
                <a:latin typeface="Arial"/>
                <a:cs typeface="Arial"/>
              </a:rPr>
              <a:t>r/r</a:t>
            </a:r>
            <a:r>
              <a:rPr dirty="0" sz="1000">
                <a:latin typeface="Arial"/>
                <a:cs typeface="Arial"/>
              </a:rPr>
              <a:t> </a:t>
            </a:r>
            <a:r>
              <a:rPr dirty="0" sz="1000" spc="-10">
                <a:latin typeface="Arial"/>
                <a:cs typeface="Arial"/>
              </a:rPr>
              <a:t>MM</a:t>
            </a:r>
            <a:r>
              <a:rPr dirty="0" sz="1000" spc="5">
                <a:latin typeface="PMingLiU"/>
                <a:cs typeface="PMingLiU"/>
              </a:rPr>
              <a:t>。此外</a:t>
            </a:r>
            <a:r>
              <a:rPr dirty="0" sz="1000" spc="-45">
                <a:latin typeface="PMingLiU"/>
                <a:cs typeface="PMingLiU"/>
              </a:rPr>
              <a:t> </a:t>
            </a:r>
            <a:r>
              <a:rPr dirty="0" sz="1000">
                <a:latin typeface="Arial"/>
                <a:cs typeface="Arial"/>
              </a:rPr>
              <a:t>J&amp;J</a:t>
            </a:r>
            <a:r>
              <a:rPr dirty="0" sz="1000" spc="-65">
                <a:latin typeface="Arial"/>
                <a:cs typeface="Arial"/>
              </a:rPr>
              <a:t> </a:t>
            </a:r>
            <a:r>
              <a:rPr dirty="0" sz="1000" spc="5">
                <a:latin typeface="PMingLiU"/>
                <a:cs typeface="PMingLiU"/>
              </a:rPr>
              <a:t>也</a:t>
            </a:r>
            <a:r>
              <a:rPr dirty="0" sz="1000" spc="-20">
                <a:latin typeface="PMingLiU"/>
                <a:cs typeface="PMingLiU"/>
              </a:rPr>
              <a:t>已</a:t>
            </a:r>
            <a:r>
              <a:rPr dirty="0" sz="1000" spc="5">
                <a:latin typeface="PMingLiU"/>
                <a:cs typeface="PMingLiU"/>
              </a:rPr>
              <a:t>经</a:t>
            </a:r>
            <a:r>
              <a:rPr dirty="0" sz="1000" spc="245">
                <a:latin typeface="PMingLiU"/>
                <a:cs typeface="PMingLiU"/>
              </a:rPr>
              <a:t>向</a:t>
            </a:r>
            <a:r>
              <a:rPr dirty="0" sz="1000">
                <a:latin typeface="Arial"/>
                <a:cs typeface="Arial"/>
              </a:rPr>
              <a:t>FDA</a:t>
            </a:r>
            <a:r>
              <a:rPr dirty="0" sz="1000" spc="-65">
                <a:latin typeface="Arial"/>
                <a:cs typeface="Arial"/>
              </a:rPr>
              <a:t> </a:t>
            </a:r>
            <a:r>
              <a:rPr dirty="0" sz="1000" spc="5">
                <a:latin typeface="PMingLiU"/>
                <a:cs typeface="PMingLiU"/>
              </a:rPr>
              <a:t>递交</a:t>
            </a:r>
            <a:r>
              <a:rPr dirty="0" sz="1000" spc="-45">
                <a:latin typeface="PMingLiU"/>
                <a:cs typeface="PMingLiU"/>
              </a:rPr>
              <a:t> </a:t>
            </a:r>
            <a:r>
              <a:rPr dirty="0" sz="1000">
                <a:latin typeface="Arial"/>
                <a:cs typeface="Arial"/>
              </a:rPr>
              <a:t>BLA</a:t>
            </a:r>
            <a:r>
              <a:rPr dirty="0" sz="1000" spc="5">
                <a:latin typeface="PMingLiU"/>
                <a:cs typeface="PMingLiU"/>
              </a:rPr>
              <a:t>。</a:t>
            </a:r>
            <a:endParaRPr sz="1000">
              <a:latin typeface="PMingLiU"/>
              <a:cs typeface="PMingLiU"/>
            </a:endParaRPr>
          </a:p>
          <a:p>
            <a:pPr algn="just" marL="12700" marR="130175">
              <a:lnSpc>
                <a:spcPct val="139600"/>
              </a:lnSpc>
              <a:spcBef>
                <a:spcPts val="605"/>
              </a:spcBef>
            </a:pPr>
            <a:r>
              <a:rPr dirty="0" sz="1000">
                <a:latin typeface="Arial"/>
                <a:cs typeface="Arial"/>
              </a:rPr>
              <a:t>MajesTEC-1</a:t>
            </a:r>
            <a:r>
              <a:rPr dirty="0" sz="1000" spc="25">
                <a:latin typeface="Arial"/>
                <a:cs typeface="Arial"/>
              </a:rPr>
              <a:t> </a:t>
            </a:r>
            <a:r>
              <a:rPr dirty="0" sz="1000" spc="5">
                <a:latin typeface="PMingLiU"/>
                <a:cs typeface="PMingLiU"/>
              </a:rPr>
              <a:t>研究</a:t>
            </a:r>
            <a:r>
              <a:rPr dirty="0" sz="1000" spc="-20">
                <a:latin typeface="PMingLiU"/>
                <a:cs typeface="PMingLiU"/>
              </a:rPr>
              <a:t>中</a:t>
            </a:r>
            <a:r>
              <a:rPr dirty="0" sz="1000" spc="5">
                <a:latin typeface="PMingLiU"/>
                <a:cs typeface="PMingLiU"/>
              </a:rPr>
              <a:t>共有</a:t>
            </a:r>
            <a:r>
              <a:rPr dirty="0" sz="1000" spc="110">
                <a:latin typeface="PMingLiU"/>
                <a:cs typeface="PMingLiU"/>
              </a:rPr>
              <a:t> </a:t>
            </a:r>
            <a:r>
              <a:rPr dirty="0" sz="1000" spc="-5">
                <a:latin typeface="Arial"/>
                <a:cs typeface="Arial"/>
              </a:rPr>
              <a:t>165</a:t>
            </a:r>
            <a:r>
              <a:rPr dirty="0" sz="1000" spc="25">
                <a:latin typeface="Arial"/>
                <a:cs typeface="Arial"/>
              </a:rPr>
              <a:t> </a:t>
            </a:r>
            <a:r>
              <a:rPr dirty="0" sz="1000" spc="5">
                <a:latin typeface="PMingLiU"/>
                <a:cs typeface="PMingLiU"/>
              </a:rPr>
              <a:t>名患者</a:t>
            </a:r>
            <a:r>
              <a:rPr dirty="0" sz="1000" spc="-20">
                <a:latin typeface="PMingLiU"/>
                <a:cs typeface="PMingLiU"/>
              </a:rPr>
              <a:t>接</a:t>
            </a:r>
            <a:r>
              <a:rPr dirty="0" sz="1000" spc="5">
                <a:latin typeface="PMingLiU"/>
                <a:cs typeface="PMingLiU"/>
              </a:rPr>
              <a:t>受了</a:t>
            </a:r>
            <a:r>
              <a:rPr dirty="0" sz="1000" spc="-20">
                <a:latin typeface="PMingLiU"/>
                <a:cs typeface="PMingLiU"/>
              </a:rPr>
              <a:t>推</a:t>
            </a:r>
            <a:r>
              <a:rPr dirty="0" sz="1000" spc="5">
                <a:latin typeface="PMingLiU"/>
                <a:cs typeface="PMingLiU"/>
              </a:rPr>
              <a:t>荐剂</a:t>
            </a:r>
            <a:r>
              <a:rPr dirty="0" sz="1000" spc="-20">
                <a:latin typeface="PMingLiU"/>
                <a:cs typeface="PMingLiU"/>
              </a:rPr>
              <a:t>量</a:t>
            </a:r>
            <a:r>
              <a:rPr dirty="0" sz="1000" spc="5">
                <a:latin typeface="PMingLiU"/>
                <a:cs typeface="PMingLiU"/>
              </a:rPr>
              <a:t>的</a:t>
            </a:r>
            <a:r>
              <a:rPr dirty="0" sz="1000" spc="110">
                <a:latin typeface="PMingLiU"/>
                <a:cs typeface="PMingLiU"/>
              </a:rPr>
              <a:t> </a:t>
            </a:r>
            <a:r>
              <a:rPr dirty="0" sz="1000" spc="-5">
                <a:latin typeface="Arial"/>
                <a:cs typeface="Arial"/>
              </a:rPr>
              <a:t>teclistamab</a:t>
            </a:r>
            <a:r>
              <a:rPr dirty="0" sz="1000" spc="150">
                <a:latin typeface="Arial"/>
                <a:cs typeface="Arial"/>
              </a:rPr>
              <a:t> </a:t>
            </a:r>
            <a:r>
              <a:rPr dirty="0" sz="1000" spc="-10">
                <a:latin typeface="Arial"/>
                <a:cs typeface="Arial"/>
              </a:rPr>
              <a:t>(I</a:t>
            </a:r>
            <a:r>
              <a:rPr dirty="0" sz="1000" spc="45">
                <a:latin typeface="Arial"/>
                <a:cs typeface="Arial"/>
              </a:rPr>
              <a:t> </a:t>
            </a:r>
            <a:r>
              <a:rPr dirty="0" sz="1000" spc="5">
                <a:latin typeface="PMingLiU"/>
                <a:cs typeface="PMingLiU"/>
              </a:rPr>
              <a:t>期</a:t>
            </a:r>
            <a:r>
              <a:rPr dirty="0" sz="1000" spc="105">
                <a:latin typeface="PMingLiU"/>
                <a:cs typeface="PMingLiU"/>
              </a:rPr>
              <a:t> </a:t>
            </a:r>
            <a:r>
              <a:rPr dirty="0" sz="1000" spc="-5">
                <a:latin typeface="Arial"/>
                <a:cs typeface="Arial"/>
              </a:rPr>
              <a:t>40</a:t>
            </a:r>
            <a:r>
              <a:rPr dirty="0" sz="1000" spc="30">
                <a:latin typeface="Arial"/>
                <a:cs typeface="Arial"/>
              </a:rPr>
              <a:t> </a:t>
            </a:r>
            <a:r>
              <a:rPr dirty="0" sz="1000" spc="5">
                <a:latin typeface="PMingLiU"/>
                <a:cs typeface="PMingLiU"/>
              </a:rPr>
              <a:t>名，</a:t>
            </a:r>
            <a:r>
              <a:rPr dirty="0" sz="1000" spc="5">
                <a:latin typeface="Arial"/>
                <a:cs typeface="Arial"/>
              </a:rPr>
              <a:t>II</a:t>
            </a:r>
            <a:r>
              <a:rPr dirty="0" sz="1000" spc="20">
                <a:latin typeface="Arial"/>
                <a:cs typeface="Arial"/>
              </a:rPr>
              <a:t> </a:t>
            </a:r>
            <a:r>
              <a:rPr dirty="0" sz="1000" spc="5">
                <a:latin typeface="PMingLiU"/>
                <a:cs typeface="PMingLiU"/>
              </a:rPr>
              <a:t>期</a:t>
            </a:r>
            <a:r>
              <a:rPr dirty="0" sz="1000" spc="105">
                <a:latin typeface="PMingLiU"/>
                <a:cs typeface="PMingLiU"/>
              </a:rPr>
              <a:t> </a:t>
            </a:r>
            <a:r>
              <a:rPr dirty="0" sz="1000" spc="-10">
                <a:latin typeface="Arial"/>
                <a:cs typeface="Arial"/>
              </a:rPr>
              <a:t>125  </a:t>
            </a:r>
            <a:r>
              <a:rPr dirty="0" sz="1000" spc="5">
                <a:latin typeface="PMingLiU"/>
                <a:cs typeface="PMingLiU"/>
              </a:rPr>
              <a:t>名</a:t>
            </a:r>
            <a:r>
              <a:rPr dirty="0" sz="1000" spc="5">
                <a:latin typeface="Arial"/>
                <a:cs typeface="Arial"/>
              </a:rPr>
              <a:t>)</a:t>
            </a:r>
            <a:r>
              <a:rPr dirty="0" sz="1000" spc="5">
                <a:latin typeface="PMingLiU"/>
                <a:cs typeface="PMingLiU"/>
              </a:rPr>
              <a:t>，给</a:t>
            </a:r>
            <a:r>
              <a:rPr dirty="0" sz="1000" spc="-20">
                <a:latin typeface="PMingLiU"/>
                <a:cs typeface="PMingLiU"/>
              </a:rPr>
              <a:t>药</a:t>
            </a:r>
            <a:r>
              <a:rPr dirty="0" sz="1000" spc="5">
                <a:latin typeface="PMingLiU"/>
                <a:cs typeface="PMingLiU"/>
              </a:rPr>
              <a:t>方</a:t>
            </a:r>
            <a:r>
              <a:rPr dirty="0" sz="1000" spc="-20">
                <a:latin typeface="PMingLiU"/>
                <a:cs typeface="PMingLiU"/>
              </a:rPr>
              <a:t>式</a:t>
            </a:r>
            <a:r>
              <a:rPr dirty="0" sz="1000" spc="5">
                <a:latin typeface="PMingLiU"/>
                <a:cs typeface="PMingLiU"/>
              </a:rPr>
              <a:t>为每</a:t>
            </a:r>
            <a:r>
              <a:rPr dirty="0" sz="1000" spc="-20">
                <a:latin typeface="PMingLiU"/>
                <a:cs typeface="PMingLiU"/>
              </a:rPr>
              <a:t>周</a:t>
            </a:r>
            <a:r>
              <a:rPr dirty="0" sz="1000" spc="5">
                <a:latin typeface="PMingLiU"/>
                <a:cs typeface="PMingLiU"/>
              </a:rPr>
              <a:t>一次</a:t>
            </a:r>
            <a:r>
              <a:rPr dirty="0" sz="1000" spc="-20">
                <a:latin typeface="PMingLiU"/>
                <a:cs typeface="PMingLiU"/>
              </a:rPr>
              <a:t>皮</a:t>
            </a:r>
            <a:r>
              <a:rPr dirty="0" sz="1000" spc="5">
                <a:latin typeface="PMingLiU"/>
                <a:cs typeface="PMingLiU"/>
              </a:rPr>
              <a:t>下注</a:t>
            </a:r>
            <a:r>
              <a:rPr dirty="0" sz="1000" spc="-15">
                <a:latin typeface="PMingLiU"/>
                <a:cs typeface="PMingLiU"/>
              </a:rPr>
              <a:t>射</a:t>
            </a:r>
            <a:r>
              <a:rPr dirty="0" sz="1000" spc="5">
                <a:latin typeface="PMingLiU"/>
                <a:cs typeface="PMingLiU"/>
              </a:rPr>
              <a:t>，入</a:t>
            </a:r>
            <a:r>
              <a:rPr dirty="0" sz="1000" spc="-20">
                <a:latin typeface="PMingLiU"/>
                <a:cs typeface="PMingLiU"/>
              </a:rPr>
              <a:t>组</a:t>
            </a:r>
            <a:r>
              <a:rPr dirty="0" sz="1000" spc="5">
                <a:latin typeface="PMingLiU"/>
                <a:cs typeface="PMingLiU"/>
              </a:rPr>
              <a:t>患者</a:t>
            </a:r>
            <a:r>
              <a:rPr dirty="0" sz="1000" spc="-20">
                <a:latin typeface="PMingLiU"/>
                <a:cs typeface="PMingLiU"/>
              </a:rPr>
              <a:t>既</a:t>
            </a:r>
            <a:r>
              <a:rPr dirty="0" sz="1000" spc="5">
                <a:latin typeface="PMingLiU"/>
                <a:cs typeface="PMingLiU"/>
              </a:rPr>
              <a:t>往中</a:t>
            </a:r>
            <a:r>
              <a:rPr dirty="0" sz="1000" spc="-20">
                <a:latin typeface="PMingLiU"/>
                <a:cs typeface="PMingLiU"/>
              </a:rPr>
              <a:t>位</a:t>
            </a:r>
            <a:r>
              <a:rPr dirty="0" sz="1000" spc="5">
                <a:latin typeface="PMingLiU"/>
                <a:cs typeface="PMingLiU"/>
              </a:rPr>
              <a:t>治疗线</a:t>
            </a:r>
            <a:r>
              <a:rPr dirty="0" sz="1000" spc="-20">
                <a:latin typeface="PMingLiU"/>
                <a:cs typeface="PMingLiU"/>
              </a:rPr>
              <a:t>数</a:t>
            </a:r>
            <a:r>
              <a:rPr dirty="0" sz="1000" spc="5">
                <a:latin typeface="PMingLiU"/>
                <a:cs typeface="PMingLiU"/>
              </a:rPr>
              <a:t>为</a:t>
            </a:r>
            <a:r>
              <a:rPr dirty="0" sz="1000" spc="150">
                <a:latin typeface="PMingLiU"/>
                <a:cs typeface="PMingLiU"/>
              </a:rPr>
              <a:t> </a:t>
            </a:r>
            <a:r>
              <a:rPr dirty="0" sz="1000" spc="-15">
                <a:latin typeface="Arial"/>
                <a:cs typeface="Arial"/>
              </a:rPr>
              <a:t>5</a:t>
            </a:r>
            <a:r>
              <a:rPr dirty="0" sz="1000" spc="-15">
                <a:latin typeface="PMingLiU"/>
                <a:cs typeface="PMingLiU"/>
              </a:rPr>
              <a:t>，</a:t>
            </a:r>
            <a:r>
              <a:rPr dirty="0" sz="1000" spc="5">
                <a:latin typeface="PMingLiU"/>
                <a:cs typeface="PMingLiU"/>
              </a:rPr>
              <a:t>其中</a:t>
            </a:r>
            <a:r>
              <a:rPr dirty="0" sz="1000" spc="155">
                <a:latin typeface="PMingLiU"/>
                <a:cs typeface="PMingLiU"/>
              </a:rPr>
              <a:t> </a:t>
            </a:r>
            <a:r>
              <a:rPr dirty="0" sz="1000" spc="-5">
                <a:latin typeface="Arial"/>
                <a:cs typeface="Arial"/>
              </a:rPr>
              <a:t>74%</a:t>
            </a:r>
            <a:r>
              <a:rPr dirty="0" sz="1000" spc="-20">
                <a:latin typeface="PMingLiU"/>
                <a:cs typeface="PMingLiU"/>
              </a:rPr>
              <a:t>既</a:t>
            </a:r>
            <a:r>
              <a:rPr dirty="0" sz="1000" spc="5">
                <a:latin typeface="PMingLiU"/>
                <a:cs typeface="PMingLiU"/>
              </a:rPr>
              <a:t>往治疗 线数</a:t>
            </a:r>
            <a:r>
              <a:rPr dirty="0" sz="1000" spc="-20">
                <a:latin typeface="PMingLiU"/>
                <a:cs typeface="PMingLiU"/>
              </a:rPr>
              <a:t>大</a:t>
            </a:r>
            <a:r>
              <a:rPr dirty="0" sz="1000" spc="5">
                <a:latin typeface="PMingLiU"/>
                <a:cs typeface="PMingLiU"/>
              </a:rPr>
              <a:t>于</a:t>
            </a:r>
            <a:r>
              <a:rPr dirty="0" sz="1000" spc="105">
                <a:latin typeface="PMingLiU"/>
                <a:cs typeface="PMingLiU"/>
              </a:rPr>
              <a:t> </a:t>
            </a:r>
            <a:r>
              <a:rPr dirty="0" sz="1000" spc="-5">
                <a:latin typeface="Arial"/>
                <a:cs typeface="Arial"/>
              </a:rPr>
              <a:t>4</a:t>
            </a:r>
            <a:r>
              <a:rPr dirty="0" sz="1000" spc="-5">
                <a:latin typeface="PMingLiU"/>
                <a:cs typeface="PMingLiU"/>
              </a:rPr>
              <a:t>，</a:t>
            </a:r>
            <a:r>
              <a:rPr dirty="0" sz="1000" spc="-5">
                <a:latin typeface="Arial"/>
                <a:cs typeface="Arial"/>
              </a:rPr>
              <a:t>78%</a:t>
            </a:r>
            <a:r>
              <a:rPr dirty="0" sz="1000" spc="5">
                <a:latin typeface="PMingLiU"/>
                <a:cs typeface="PMingLiU"/>
              </a:rPr>
              <a:t>的</a:t>
            </a:r>
            <a:r>
              <a:rPr dirty="0" sz="1000" spc="-20">
                <a:latin typeface="PMingLiU"/>
                <a:cs typeface="PMingLiU"/>
              </a:rPr>
              <a:t>患</a:t>
            </a:r>
            <a:r>
              <a:rPr dirty="0" sz="1000" spc="5">
                <a:latin typeface="PMingLiU"/>
                <a:cs typeface="PMingLiU"/>
              </a:rPr>
              <a:t>者三</a:t>
            </a:r>
            <a:r>
              <a:rPr dirty="0" sz="1000" spc="-20">
                <a:latin typeface="PMingLiU"/>
                <a:cs typeface="PMingLiU"/>
              </a:rPr>
              <a:t>重</a:t>
            </a:r>
            <a:r>
              <a:rPr dirty="0" sz="1000" spc="5">
                <a:latin typeface="PMingLiU"/>
                <a:cs typeface="PMingLiU"/>
              </a:rPr>
              <a:t>耐药</a:t>
            </a:r>
            <a:r>
              <a:rPr dirty="0" sz="1000" spc="-5">
                <a:latin typeface="PMingLiU"/>
                <a:cs typeface="PMingLiU"/>
              </a:rPr>
              <a:t>，</a:t>
            </a:r>
            <a:r>
              <a:rPr dirty="0" sz="1000" spc="-5">
                <a:latin typeface="Arial"/>
                <a:cs typeface="Arial"/>
              </a:rPr>
              <a:t>30%</a:t>
            </a:r>
            <a:r>
              <a:rPr dirty="0" sz="1000" spc="-20">
                <a:latin typeface="PMingLiU"/>
                <a:cs typeface="PMingLiU"/>
              </a:rPr>
              <a:t>的</a:t>
            </a:r>
            <a:r>
              <a:rPr dirty="0" sz="1000" spc="5">
                <a:latin typeface="PMingLiU"/>
                <a:cs typeface="PMingLiU"/>
              </a:rPr>
              <a:t>患者</a:t>
            </a:r>
            <a:r>
              <a:rPr dirty="0" sz="1000" spc="-20">
                <a:latin typeface="PMingLiU"/>
                <a:cs typeface="PMingLiU"/>
              </a:rPr>
              <a:t>五</a:t>
            </a:r>
            <a:r>
              <a:rPr dirty="0" sz="1000" spc="5">
                <a:latin typeface="PMingLiU"/>
                <a:cs typeface="PMingLiU"/>
              </a:rPr>
              <a:t>重</a:t>
            </a:r>
            <a:r>
              <a:rPr dirty="0" sz="1000" spc="-20">
                <a:latin typeface="PMingLiU"/>
                <a:cs typeface="PMingLiU"/>
              </a:rPr>
              <a:t>耐</a:t>
            </a:r>
            <a:r>
              <a:rPr dirty="0" sz="1000" spc="5">
                <a:latin typeface="PMingLiU"/>
                <a:cs typeface="PMingLiU"/>
              </a:rPr>
              <a:t>药。中</a:t>
            </a:r>
            <a:r>
              <a:rPr dirty="0" sz="1000" spc="-20">
                <a:latin typeface="PMingLiU"/>
                <a:cs typeface="PMingLiU"/>
              </a:rPr>
              <a:t>位</a:t>
            </a:r>
            <a:r>
              <a:rPr dirty="0" sz="1000" spc="5">
                <a:latin typeface="PMingLiU"/>
                <a:cs typeface="PMingLiU"/>
              </a:rPr>
              <a:t>随访</a:t>
            </a:r>
            <a:r>
              <a:rPr dirty="0" sz="1000" spc="110">
                <a:latin typeface="PMingLiU"/>
                <a:cs typeface="PMingLiU"/>
              </a:rPr>
              <a:t> </a:t>
            </a:r>
            <a:r>
              <a:rPr dirty="0" sz="1000" spc="-5">
                <a:latin typeface="Arial"/>
                <a:cs typeface="Arial"/>
              </a:rPr>
              <a:t>14</a:t>
            </a:r>
            <a:r>
              <a:rPr dirty="0" sz="1000" spc="35">
                <a:latin typeface="Arial"/>
                <a:cs typeface="Arial"/>
              </a:rPr>
              <a:t> </a:t>
            </a:r>
            <a:r>
              <a:rPr dirty="0" sz="1000" spc="-20">
                <a:latin typeface="PMingLiU"/>
                <a:cs typeface="PMingLiU"/>
              </a:rPr>
              <a:t>个</a:t>
            </a:r>
            <a:r>
              <a:rPr dirty="0" sz="1000" spc="5">
                <a:latin typeface="PMingLiU"/>
                <a:cs typeface="PMingLiU"/>
              </a:rPr>
              <a:t>月的</a:t>
            </a:r>
            <a:r>
              <a:rPr dirty="0" sz="1000" spc="-20">
                <a:latin typeface="PMingLiU"/>
                <a:cs typeface="PMingLiU"/>
              </a:rPr>
              <a:t>数</a:t>
            </a:r>
            <a:r>
              <a:rPr dirty="0" sz="1000" spc="5">
                <a:latin typeface="PMingLiU"/>
                <a:cs typeface="PMingLiU"/>
              </a:rPr>
              <a:t>据显</a:t>
            </a:r>
            <a:r>
              <a:rPr dirty="0" sz="1000" spc="-20">
                <a:latin typeface="PMingLiU"/>
                <a:cs typeface="PMingLiU"/>
              </a:rPr>
              <a:t>示</a:t>
            </a:r>
            <a:r>
              <a:rPr dirty="0" sz="1000" spc="5">
                <a:latin typeface="PMingLiU"/>
                <a:cs typeface="PMingLiU"/>
              </a:rPr>
              <a:t>，  </a:t>
            </a:r>
            <a:r>
              <a:rPr dirty="0" sz="1000" spc="-5">
                <a:latin typeface="Arial"/>
                <a:cs typeface="Arial"/>
              </a:rPr>
              <a:t>165</a:t>
            </a:r>
            <a:r>
              <a:rPr dirty="0" sz="1000" spc="-25">
                <a:latin typeface="Arial"/>
                <a:cs typeface="Arial"/>
              </a:rPr>
              <a:t> </a:t>
            </a:r>
            <a:r>
              <a:rPr dirty="0" sz="1000" spc="5">
                <a:latin typeface="PMingLiU"/>
                <a:cs typeface="PMingLiU"/>
              </a:rPr>
              <a:t>例患者中</a:t>
            </a:r>
            <a:r>
              <a:rPr dirty="0" sz="1000" spc="40">
                <a:latin typeface="PMingLiU"/>
                <a:cs typeface="PMingLiU"/>
              </a:rPr>
              <a:t> </a:t>
            </a:r>
            <a:r>
              <a:rPr dirty="0" sz="1000" spc="-5">
                <a:latin typeface="Arial"/>
                <a:cs typeface="Arial"/>
              </a:rPr>
              <a:t>104</a:t>
            </a:r>
            <a:r>
              <a:rPr dirty="0" sz="1000" spc="-25">
                <a:latin typeface="Arial"/>
                <a:cs typeface="Arial"/>
              </a:rPr>
              <a:t> </a:t>
            </a:r>
            <a:r>
              <a:rPr dirty="0" sz="1000" spc="5">
                <a:latin typeface="PMingLiU"/>
                <a:cs typeface="PMingLiU"/>
              </a:rPr>
              <a:t>例出现</a:t>
            </a:r>
            <a:r>
              <a:rPr dirty="0" sz="1000" spc="-20">
                <a:latin typeface="PMingLiU"/>
                <a:cs typeface="PMingLiU"/>
              </a:rPr>
              <a:t>缓</a:t>
            </a:r>
            <a:r>
              <a:rPr dirty="0" sz="1000" spc="5">
                <a:latin typeface="PMingLiU"/>
                <a:cs typeface="PMingLiU"/>
              </a:rPr>
              <a:t>解</a:t>
            </a:r>
            <a:r>
              <a:rPr dirty="0" sz="1000" spc="180">
                <a:latin typeface="PMingLiU"/>
                <a:cs typeface="PMingLiU"/>
              </a:rPr>
              <a:t> </a:t>
            </a:r>
            <a:r>
              <a:rPr dirty="0" sz="1000" spc="-5">
                <a:latin typeface="Arial"/>
                <a:cs typeface="Arial"/>
              </a:rPr>
              <a:t>(ORR:</a:t>
            </a:r>
            <a:r>
              <a:rPr dirty="0" sz="1000" spc="145">
                <a:latin typeface="Arial"/>
                <a:cs typeface="Arial"/>
              </a:rPr>
              <a:t> </a:t>
            </a:r>
            <a:r>
              <a:rPr dirty="0" sz="1000" spc="-5">
                <a:latin typeface="Arial"/>
                <a:cs typeface="Arial"/>
              </a:rPr>
              <a:t>63%)</a:t>
            </a:r>
            <a:r>
              <a:rPr dirty="0" sz="1000" spc="-5">
                <a:latin typeface="PMingLiU"/>
                <a:cs typeface="PMingLiU"/>
              </a:rPr>
              <a:t>，</a:t>
            </a:r>
            <a:r>
              <a:rPr dirty="0" sz="1000" spc="-5">
                <a:latin typeface="Arial"/>
                <a:cs typeface="Arial"/>
              </a:rPr>
              <a:t>CR</a:t>
            </a:r>
            <a:r>
              <a:rPr dirty="0" sz="1000" spc="-15">
                <a:latin typeface="Arial"/>
                <a:cs typeface="Arial"/>
              </a:rPr>
              <a:t> </a:t>
            </a:r>
            <a:r>
              <a:rPr dirty="0" sz="1000" spc="5">
                <a:latin typeface="PMingLiU"/>
                <a:cs typeface="PMingLiU"/>
              </a:rPr>
              <a:t>率为</a:t>
            </a:r>
            <a:r>
              <a:rPr dirty="0" sz="1000">
                <a:latin typeface="PMingLiU"/>
                <a:cs typeface="PMingLiU"/>
              </a:rPr>
              <a:t> </a:t>
            </a:r>
            <a:r>
              <a:rPr dirty="0" sz="1000" spc="-5">
                <a:latin typeface="Arial"/>
                <a:cs typeface="Arial"/>
              </a:rPr>
              <a:t>39.4%</a:t>
            </a:r>
            <a:r>
              <a:rPr dirty="0" sz="1000" spc="-5">
                <a:latin typeface="PMingLiU"/>
                <a:cs typeface="PMingLiU"/>
              </a:rPr>
              <a:t>，</a:t>
            </a:r>
            <a:r>
              <a:rPr dirty="0" sz="1000" spc="-5">
                <a:latin typeface="Arial"/>
                <a:cs typeface="Arial"/>
              </a:rPr>
              <a:t>26.7%</a:t>
            </a:r>
            <a:r>
              <a:rPr dirty="0" sz="1000" spc="5">
                <a:latin typeface="PMingLiU"/>
                <a:cs typeface="PMingLiU"/>
              </a:rPr>
              <a:t>的患者未见 </a:t>
            </a:r>
            <a:r>
              <a:rPr dirty="0" sz="1000">
                <a:latin typeface="Arial"/>
                <a:cs typeface="Arial"/>
              </a:rPr>
              <a:t>MRD</a:t>
            </a:r>
            <a:r>
              <a:rPr dirty="0" sz="1000" spc="-20">
                <a:latin typeface="Arial"/>
                <a:cs typeface="Arial"/>
              </a:rPr>
              <a:t> </a:t>
            </a:r>
            <a:r>
              <a:rPr dirty="0" sz="1000" spc="5">
                <a:latin typeface="PMingLiU"/>
                <a:cs typeface="PMingLiU"/>
              </a:rPr>
              <a:t>残 留。安</a:t>
            </a:r>
            <a:r>
              <a:rPr dirty="0" sz="1000" spc="-20">
                <a:latin typeface="PMingLiU"/>
                <a:cs typeface="PMingLiU"/>
              </a:rPr>
              <a:t>全</a:t>
            </a:r>
            <a:r>
              <a:rPr dirty="0" sz="1000" spc="5">
                <a:latin typeface="PMingLiU"/>
                <a:cs typeface="PMingLiU"/>
              </a:rPr>
              <a:t>性方</a:t>
            </a:r>
            <a:r>
              <a:rPr dirty="0" sz="1000" spc="-20">
                <a:latin typeface="PMingLiU"/>
                <a:cs typeface="PMingLiU"/>
              </a:rPr>
              <a:t>面</a:t>
            </a:r>
            <a:r>
              <a:rPr dirty="0" sz="1000" spc="5">
                <a:latin typeface="PMingLiU"/>
                <a:cs typeface="PMingLiU"/>
              </a:rPr>
              <a:t>，接</a:t>
            </a:r>
            <a:r>
              <a:rPr dirty="0" sz="1000" spc="245">
                <a:latin typeface="PMingLiU"/>
                <a:cs typeface="PMingLiU"/>
              </a:rPr>
              <a:t>受</a:t>
            </a:r>
            <a:r>
              <a:rPr dirty="0" sz="1000" spc="-5">
                <a:latin typeface="Arial"/>
                <a:cs typeface="Arial"/>
              </a:rPr>
              <a:t>Tecvayli</a:t>
            </a:r>
            <a:r>
              <a:rPr dirty="0" sz="1000" spc="-15">
                <a:latin typeface="Arial"/>
                <a:cs typeface="Arial"/>
              </a:rPr>
              <a:t> </a:t>
            </a:r>
            <a:r>
              <a:rPr dirty="0" sz="1000" spc="-20">
                <a:latin typeface="PMingLiU"/>
                <a:cs typeface="PMingLiU"/>
              </a:rPr>
              <a:t>治</a:t>
            </a:r>
            <a:r>
              <a:rPr dirty="0" sz="1000" spc="5">
                <a:latin typeface="PMingLiU"/>
                <a:cs typeface="PMingLiU"/>
              </a:rPr>
              <a:t>疗的</a:t>
            </a:r>
            <a:r>
              <a:rPr dirty="0" sz="1000" spc="10">
                <a:latin typeface="PMingLiU"/>
                <a:cs typeface="PMingLiU"/>
              </a:rPr>
              <a:t> </a:t>
            </a:r>
            <a:r>
              <a:rPr dirty="0" sz="1000" spc="-5">
                <a:latin typeface="Arial"/>
                <a:cs typeface="Arial"/>
              </a:rPr>
              <a:t>165</a:t>
            </a:r>
            <a:r>
              <a:rPr dirty="0" sz="1000" spc="-45">
                <a:latin typeface="Arial"/>
                <a:cs typeface="Arial"/>
              </a:rPr>
              <a:t> </a:t>
            </a:r>
            <a:r>
              <a:rPr dirty="0" sz="1000" spc="5">
                <a:latin typeface="PMingLiU"/>
                <a:cs typeface="PMingLiU"/>
              </a:rPr>
              <a:t>例患者</a:t>
            </a:r>
            <a:r>
              <a:rPr dirty="0" sz="1000" spc="-20">
                <a:latin typeface="PMingLiU"/>
                <a:cs typeface="PMingLiU"/>
              </a:rPr>
              <a:t>中</a:t>
            </a:r>
            <a:r>
              <a:rPr dirty="0" sz="1000" spc="-10">
                <a:latin typeface="PMingLiU"/>
                <a:cs typeface="PMingLiU"/>
              </a:rPr>
              <a:t>，</a:t>
            </a:r>
            <a:r>
              <a:rPr dirty="0" sz="1000" spc="-10">
                <a:latin typeface="Arial"/>
                <a:cs typeface="Arial"/>
              </a:rPr>
              <a:t>156</a:t>
            </a:r>
            <a:r>
              <a:rPr dirty="0" sz="1000" spc="-45">
                <a:latin typeface="Arial"/>
                <a:cs typeface="Arial"/>
              </a:rPr>
              <a:t> </a:t>
            </a:r>
            <a:r>
              <a:rPr dirty="0" sz="1000" spc="5">
                <a:latin typeface="PMingLiU"/>
                <a:cs typeface="PMingLiU"/>
              </a:rPr>
              <a:t>例</a:t>
            </a:r>
            <a:r>
              <a:rPr dirty="0" sz="1000" spc="180">
                <a:latin typeface="PMingLiU"/>
                <a:cs typeface="PMingLiU"/>
              </a:rPr>
              <a:t> </a:t>
            </a:r>
            <a:r>
              <a:rPr dirty="0" sz="1000" spc="-5">
                <a:latin typeface="Arial"/>
                <a:cs typeface="Arial"/>
              </a:rPr>
              <a:t>(95%)</a:t>
            </a:r>
            <a:r>
              <a:rPr dirty="0" sz="1000" spc="165">
                <a:latin typeface="Arial"/>
                <a:cs typeface="Arial"/>
              </a:rPr>
              <a:t> </a:t>
            </a:r>
            <a:r>
              <a:rPr dirty="0" sz="1000" spc="-20">
                <a:latin typeface="PMingLiU"/>
                <a:cs typeface="PMingLiU"/>
              </a:rPr>
              <a:t>发</a:t>
            </a:r>
            <a:r>
              <a:rPr dirty="0" sz="1000" spc="5">
                <a:latin typeface="PMingLiU"/>
                <a:cs typeface="PMingLiU"/>
              </a:rPr>
              <a:t>生了</a:t>
            </a:r>
            <a:r>
              <a:rPr dirty="0" sz="1000" spc="10">
                <a:latin typeface="PMingLiU"/>
                <a:cs typeface="PMingLiU"/>
              </a:rPr>
              <a:t> </a:t>
            </a:r>
            <a:r>
              <a:rPr dirty="0" sz="1000">
                <a:latin typeface="Arial"/>
                <a:cs typeface="Arial"/>
              </a:rPr>
              <a:t>3/4</a:t>
            </a:r>
            <a:r>
              <a:rPr dirty="0" sz="1000" spc="-45">
                <a:latin typeface="Arial"/>
                <a:cs typeface="Arial"/>
              </a:rPr>
              <a:t> </a:t>
            </a:r>
            <a:r>
              <a:rPr dirty="0" sz="1000" spc="5">
                <a:latin typeface="PMingLiU"/>
                <a:cs typeface="PMingLiU"/>
              </a:rPr>
              <a:t>级</a:t>
            </a:r>
            <a:r>
              <a:rPr dirty="0" sz="1000" spc="-20">
                <a:latin typeface="PMingLiU"/>
                <a:cs typeface="PMingLiU"/>
              </a:rPr>
              <a:t>以</a:t>
            </a:r>
            <a:r>
              <a:rPr dirty="0" sz="1000" spc="5">
                <a:latin typeface="PMingLiU"/>
                <a:cs typeface="PMingLiU"/>
              </a:rPr>
              <a:t>上不 良反应</a:t>
            </a:r>
            <a:r>
              <a:rPr dirty="0" sz="1000">
                <a:latin typeface="PMingLiU"/>
                <a:cs typeface="PMingLiU"/>
              </a:rPr>
              <a:t>，</a:t>
            </a:r>
            <a:r>
              <a:rPr dirty="0" sz="1000">
                <a:latin typeface="Arial"/>
                <a:cs typeface="Arial"/>
              </a:rPr>
              <a:t>104</a:t>
            </a:r>
            <a:r>
              <a:rPr dirty="0" sz="1000" spc="-20">
                <a:latin typeface="Arial"/>
                <a:cs typeface="Arial"/>
              </a:rPr>
              <a:t> </a:t>
            </a:r>
            <a:r>
              <a:rPr dirty="0" sz="1000" spc="5">
                <a:latin typeface="PMingLiU"/>
                <a:cs typeface="PMingLiU"/>
              </a:rPr>
              <a:t>例</a:t>
            </a:r>
            <a:r>
              <a:rPr dirty="0" sz="1000" spc="155">
                <a:latin typeface="PMingLiU"/>
                <a:cs typeface="PMingLiU"/>
              </a:rPr>
              <a:t> </a:t>
            </a:r>
            <a:r>
              <a:rPr dirty="0" sz="1000" spc="-5">
                <a:latin typeface="Arial"/>
                <a:cs typeface="Arial"/>
              </a:rPr>
              <a:t>(63%)</a:t>
            </a:r>
            <a:r>
              <a:rPr dirty="0" sz="1000" spc="5">
                <a:latin typeface="PMingLiU"/>
                <a:cs typeface="PMingLiU"/>
              </a:rPr>
              <a:t>因不</a:t>
            </a:r>
            <a:r>
              <a:rPr dirty="0" sz="1000" spc="-20">
                <a:latin typeface="PMingLiU"/>
                <a:cs typeface="PMingLiU"/>
              </a:rPr>
              <a:t>良</a:t>
            </a:r>
            <a:r>
              <a:rPr dirty="0" sz="1000" spc="5">
                <a:latin typeface="PMingLiU"/>
                <a:cs typeface="PMingLiU"/>
              </a:rPr>
              <a:t>反应</a:t>
            </a:r>
            <a:r>
              <a:rPr dirty="0" sz="1000" spc="-20">
                <a:latin typeface="PMingLiU"/>
                <a:cs typeface="PMingLiU"/>
              </a:rPr>
              <a:t>而</a:t>
            </a:r>
            <a:r>
              <a:rPr dirty="0" sz="1000" spc="5">
                <a:latin typeface="PMingLiU"/>
                <a:cs typeface="PMingLiU"/>
              </a:rPr>
              <a:t>跳过</a:t>
            </a:r>
            <a:r>
              <a:rPr dirty="0" sz="1000" spc="-20">
                <a:latin typeface="PMingLiU"/>
                <a:cs typeface="PMingLiU"/>
              </a:rPr>
              <a:t>一</a:t>
            </a:r>
            <a:r>
              <a:rPr dirty="0" sz="1000" spc="5">
                <a:latin typeface="PMingLiU"/>
                <a:cs typeface="PMingLiU"/>
              </a:rPr>
              <a:t>次给</a:t>
            </a:r>
            <a:r>
              <a:rPr dirty="0" sz="1000" spc="-20">
                <a:latin typeface="PMingLiU"/>
                <a:cs typeface="PMingLiU"/>
              </a:rPr>
              <a:t>药</a:t>
            </a:r>
            <a:r>
              <a:rPr dirty="0" sz="1000" spc="10">
                <a:latin typeface="PMingLiU"/>
                <a:cs typeface="PMingLiU"/>
              </a:rPr>
              <a:t>。</a:t>
            </a:r>
            <a:r>
              <a:rPr dirty="0" sz="1000" spc="-10">
                <a:latin typeface="Arial"/>
                <a:cs typeface="Arial"/>
              </a:rPr>
              <a:t>3/4</a:t>
            </a:r>
            <a:r>
              <a:rPr dirty="0" sz="1000" spc="-20">
                <a:latin typeface="Arial"/>
                <a:cs typeface="Arial"/>
              </a:rPr>
              <a:t> </a:t>
            </a:r>
            <a:r>
              <a:rPr dirty="0" sz="1000" spc="5">
                <a:latin typeface="PMingLiU"/>
                <a:cs typeface="PMingLiU"/>
              </a:rPr>
              <a:t>级不良反</a:t>
            </a:r>
            <a:r>
              <a:rPr dirty="0" sz="1000" spc="-20">
                <a:latin typeface="PMingLiU"/>
                <a:cs typeface="PMingLiU"/>
              </a:rPr>
              <a:t>应</a:t>
            </a:r>
            <a:r>
              <a:rPr dirty="0" sz="1000" spc="5">
                <a:latin typeface="PMingLiU"/>
                <a:cs typeface="PMingLiU"/>
              </a:rPr>
              <a:t>中，</a:t>
            </a:r>
            <a:r>
              <a:rPr dirty="0" sz="1000" spc="-20">
                <a:latin typeface="PMingLiU"/>
                <a:cs typeface="PMingLiU"/>
              </a:rPr>
              <a:t>最</a:t>
            </a:r>
            <a:r>
              <a:rPr dirty="0" sz="1000" spc="5">
                <a:latin typeface="PMingLiU"/>
                <a:cs typeface="PMingLiU"/>
              </a:rPr>
              <a:t>常见</a:t>
            </a:r>
            <a:r>
              <a:rPr dirty="0" sz="1000" spc="-20">
                <a:latin typeface="PMingLiU"/>
                <a:cs typeface="PMingLiU"/>
              </a:rPr>
              <a:t>的</a:t>
            </a:r>
            <a:r>
              <a:rPr dirty="0" sz="1000" spc="5">
                <a:latin typeface="PMingLiU"/>
                <a:cs typeface="PMingLiU"/>
              </a:rPr>
              <a:t>为血</a:t>
            </a:r>
            <a:r>
              <a:rPr dirty="0" sz="1000" spc="-20">
                <a:latin typeface="PMingLiU"/>
                <a:cs typeface="PMingLiU"/>
              </a:rPr>
              <a:t>液</a:t>
            </a:r>
            <a:r>
              <a:rPr dirty="0" sz="1000" spc="5">
                <a:latin typeface="PMingLiU"/>
                <a:cs typeface="PMingLiU"/>
              </a:rPr>
              <a:t>系 统 </a:t>
            </a:r>
            <a:r>
              <a:rPr dirty="0" sz="1000" spc="15">
                <a:latin typeface="Arial"/>
                <a:cs typeface="Arial"/>
              </a:rPr>
              <a:t>AE</a:t>
            </a:r>
            <a:r>
              <a:rPr dirty="0" sz="1000" spc="15">
                <a:latin typeface="PMingLiU"/>
                <a:cs typeface="PMingLiU"/>
              </a:rPr>
              <a:t>，</a:t>
            </a:r>
            <a:r>
              <a:rPr dirty="0" sz="1000" spc="25">
                <a:latin typeface="PMingLiU"/>
                <a:cs typeface="PMingLiU"/>
              </a:rPr>
              <a:t>包</a:t>
            </a:r>
            <a:r>
              <a:rPr dirty="0" sz="1000" spc="50">
                <a:latin typeface="PMingLiU"/>
                <a:cs typeface="PMingLiU"/>
              </a:rPr>
              <a:t>括</a:t>
            </a:r>
            <a:r>
              <a:rPr dirty="0" sz="1000" spc="25">
                <a:latin typeface="PMingLiU"/>
                <a:cs typeface="PMingLiU"/>
              </a:rPr>
              <a:t>中性粒</a:t>
            </a:r>
            <a:r>
              <a:rPr dirty="0" sz="1000" spc="50">
                <a:latin typeface="PMingLiU"/>
                <a:cs typeface="PMingLiU"/>
              </a:rPr>
              <a:t>细</a:t>
            </a:r>
            <a:r>
              <a:rPr dirty="0" sz="1000" spc="25">
                <a:latin typeface="PMingLiU"/>
                <a:cs typeface="PMingLiU"/>
              </a:rPr>
              <a:t>胞减</a:t>
            </a:r>
            <a:r>
              <a:rPr dirty="0" sz="1000" spc="5">
                <a:latin typeface="PMingLiU"/>
                <a:cs typeface="PMingLiU"/>
              </a:rPr>
              <a:t>少</a:t>
            </a:r>
            <a:r>
              <a:rPr dirty="0" sz="1000" spc="235">
                <a:latin typeface="PMingLiU"/>
                <a:cs typeface="PMingLiU"/>
              </a:rPr>
              <a:t> </a:t>
            </a:r>
            <a:r>
              <a:rPr dirty="0" sz="1000">
                <a:latin typeface="Arial"/>
                <a:cs typeface="Arial"/>
              </a:rPr>
              <a:t>(64%)</a:t>
            </a:r>
            <a:r>
              <a:rPr dirty="0" sz="1000" spc="50">
                <a:latin typeface="PMingLiU"/>
                <a:cs typeface="PMingLiU"/>
              </a:rPr>
              <a:t>、</a:t>
            </a:r>
            <a:r>
              <a:rPr dirty="0" sz="1000" spc="25">
                <a:latin typeface="PMingLiU"/>
                <a:cs typeface="PMingLiU"/>
              </a:rPr>
              <a:t>贫</a:t>
            </a:r>
            <a:r>
              <a:rPr dirty="0" sz="1000" spc="5">
                <a:latin typeface="PMingLiU"/>
                <a:cs typeface="PMingLiU"/>
              </a:rPr>
              <a:t>血</a:t>
            </a:r>
            <a:r>
              <a:rPr dirty="0" sz="1000" spc="225">
                <a:latin typeface="PMingLiU"/>
                <a:cs typeface="PMingLiU"/>
              </a:rPr>
              <a:t> </a:t>
            </a:r>
            <a:r>
              <a:rPr dirty="0" sz="1000" spc="-5">
                <a:latin typeface="Arial"/>
                <a:cs typeface="Arial"/>
              </a:rPr>
              <a:t>(37%)</a:t>
            </a:r>
            <a:r>
              <a:rPr dirty="0" sz="1000" spc="155">
                <a:latin typeface="Arial"/>
                <a:cs typeface="Arial"/>
              </a:rPr>
              <a:t> </a:t>
            </a:r>
            <a:r>
              <a:rPr dirty="0" sz="1000" spc="25">
                <a:latin typeface="PMingLiU"/>
                <a:cs typeface="PMingLiU"/>
              </a:rPr>
              <a:t>、</a:t>
            </a:r>
            <a:r>
              <a:rPr dirty="0" sz="1000" spc="50">
                <a:latin typeface="PMingLiU"/>
                <a:cs typeface="PMingLiU"/>
              </a:rPr>
              <a:t>血</a:t>
            </a:r>
            <a:r>
              <a:rPr dirty="0" sz="1000" spc="25">
                <a:latin typeface="PMingLiU"/>
                <a:cs typeface="PMingLiU"/>
              </a:rPr>
              <a:t>小板减</a:t>
            </a:r>
            <a:r>
              <a:rPr dirty="0" sz="1000" spc="5">
                <a:latin typeface="PMingLiU"/>
                <a:cs typeface="PMingLiU"/>
              </a:rPr>
              <a:t>少</a:t>
            </a:r>
            <a:r>
              <a:rPr dirty="0" sz="1000" spc="229">
                <a:latin typeface="PMingLiU"/>
                <a:cs typeface="PMingLiU"/>
              </a:rPr>
              <a:t> </a:t>
            </a:r>
            <a:r>
              <a:rPr dirty="0" sz="1000" spc="5">
                <a:latin typeface="Arial"/>
                <a:cs typeface="Arial"/>
              </a:rPr>
              <a:t>(21%)</a:t>
            </a:r>
            <a:r>
              <a:rPr dirty="0" sz="1000" spc="25">
                <a:latin typeface="PMingLiU"/>
                <a:cs typeface="PMingLiU"/>
              </a:rPr>
              <a:t>、淋巴</a:t>
            </a:r>
            <a:r>
              <a:rPr dirty="0" sz="1000" spc="50">
                <a:latin typeface="PMingLiU"/>
                <a:cs typeface="PMingLiU"/>
              </a:rPr>
              <a:t>细</a:t>
            </a:r>
            <a:r>
              <a:rPr dirty="0" sz="1000" spc="25">
                <a:latin typeface="PMingLiU"/>
                <a:cs typeface="PMingLiU"/>
              </a:rPr>
              <a:t>胞减</a:t>
            </a:r>
            <a:r>
              <a:rPr dirty="0" sz="1000" spc="5">
                <a:latin typeface="PMingLiU"/>
                <a:cs typeface="PMingLiU"/>
              </a:rPr>
              <a:t>少 </a:t>
            </a:r>
            <a:r>
              <a:rPr dirty="0" sz="1000" spc="-5">
                <a:latin typeface="Arial"/>
                <a:cs typeface="Arial"/>
              </a:rPr>
              <a:t>(33%)</a:t>
            </a:r>
            <a:r>
              <a:rPr dirty="0" sz="1000" spc="5">
                <a:latin typeface="PMingLiU"/>
                <a:cs typeface="PMingLiU"/>
              </a:rPr>
              <a:t>。</a:t>
            </a:r>
            <a:r>
              <a:rPr dirty="0" sz="1000" spc="-5">
                <a:latin typeface="Arial"/>
                <a:cs typeface="Arial"/>
              </a:rPr>
              <a:t>CRS</a:t>
            </a:r>
            <a:r>
              <a:rPr dirty="0" sz="1000" spc="130">
                <a:latin typeface="Arial"/>
                <a:cs typeface="Arial"/>
              </a:rPr>
              <a:t> </a:t>
            </a:r>
            <a:r>
              <a:rPr dirty="0" sz="1000" spc="5">
                <a:latin typeface="PMingLiU"/>
                <a:cs typeface="PMingLiU"/>
              </a:rPr>
              <a:t>发生率为</a:t>
            </a:r>
            <a:r>
              <a:rPr dirty="0" sz="1000" spc="195">
                <a:latin typeface="PMingLiU"/>
                <a:cs typeface="PMingLiU"/>
              </a:rPr>
              <a:t> </a:t>
            </a:r>
            <a:r>
              <a:rPr dirty="0" sz="1000" spc="-10">
                <a:latin typeface="Arial"/>
                <a:cs typeface="Arial"/>
              </a:rPr>
              <a:t>72%</a:t>
            </a:r>
            <a:r>
              <a:rPr dirty="0" sz="1000" spc="-10">
                <a:latin typeface="PMingLiU"/>
                <a:cs typeface="PMingLiU"/>
              </a:rPr>
              <a:t>，</a:t>
            </a:r>
            <a:r>
              <a:rPr dirty="0" sz="1000" spc="5">
                <a:latin typeface="PMingLiU"/>
                <a:cs typeface="PMingLiU"/>
              </a:rPr>
              <a:t>其中</a:t>
            </a:r>
            <a:r>
              <a:rPr dirty="0" sz="1000" spc="-20">
                <a:latin typeface="PMingLiU"/>
                <a:cs typeface="PMingLiU"/>
              </a:rPr>
              <a:t>大</a:t>
            </a:r>
            <a:r>
              <a:rPr dirty="0" sz="1000" spc="5">
                <a:latin typeface="PMingLiU"/>
                <a:cs typeface="PMingLiU"/>
              </a:rPr>
              <a:t>多为</a:t>
            </a:r>
            <a:r>
              <a:rPr dirty="0" sz="1000" spc="200">
                <a:latin typeface="PMingLiU"/>
                <a:cs typeface="PMingLiU"/>
              </a:rPr>
              <a:t> </a:t>
            </a:r>
            <a:r>
              <a:rPr dirty="0" sz="1000">
                <a:latin typeface="Arial"/>
                <a:cs typeface="Arial"/>
              </a:rPr>
              <a:t>1/2</a:t>
            </a:r>
            <a:r>
              <a:rPr dirty="0" sz="1000" spc="120">
                <a:latin typeface="Arial"/>
                <a:cs typeface="Arial"/>
              </a:rPr>
              <a:t> </a:t>
            </a:r>
            <a:r>
              <a:rPr dirty="0" sz="1000" spc="-20">
                <a:latin typeface="PMingLiU"/>
                <a:cs typeface="PMingLiU"/>
              </a:rPr>
              <a:t>级</a:t>
            </a:r>
            <a:r>
              <a:rPr dirty="0" sz="1000" spc="5">
                <a:latin typeface="PMingLiU"/>
                <a:cs typeface="PMingLiU"/>
              </a:rPr>
              <a:t>并</a:t>
            </a:r>
            <a:r>
              <a:rPr dirty="0" sz="1000" spc="-20">
                <a:latin typeface="PMingLiU"/>
                <a:cs typeface="PMingLiU"/>
              </a:rPr>
              <a:t>完</a:t>
            </a:r>
            <a:r>
              <a:rPr dirty="0" sz="1000" spc="5">
                <a:latin typeface="PMingLiU"/>
                <a:cs typeface="PMingLiU"/>
              </a:rPr>
              <a:t>全缓解</a:t>
            </a:r>
            <a:r>
              <a:rPr dirty="0" sz="1000" spc="-15">
                <a:latin typeface="PMingLiU"/>
                <a:cs typeface="PMingLiU"/>
              </a:rPr>
              <a:t>，</a:t>
            </a:r>
            <a:r>
              <a:rPr dirty="0" sz="1000" spc="5">
                <a:latin typeface="PMingLiU"/>
                <a:cs typeface="PMingLiU"/>
              </a:rPr>
              <a:t>仅有</a:t>
            </a:r>
            <a:r>
              <a:rPr dirty="0" sz="1000" spc="-20">
                <a:latin typeface="PMingLiU"/>
                <a:cs typeface="PMingLiU"/>
              </a:rPr>
              <a:t>一</a:t>
            </a:r>
            <a:r>
              <a:rPr dirty="0" sz="1000" spc="5">
                <a:latin typeface="PMingLiU"/>
                <a:cs typeface="PMingLiU"/>
              </a:rPr>
              <a:t>例</a:t>
            </a:r>
            <a:r>
              <a:rPr dirty="0" sz="1000" spc="175">
                <a:latin typeface="PMingLiU"/>
                <a:cs typeface="PMingLiU"/>
              </a:rPr>
              <a:t> </a:t>
            </a:r>
            <a:r>
              <a:rPr dirty="0" sz="1000" spc="-5">
                <a:latin typeface="Arial"/>
                <a:cs typeface="Arial"/>
              </a:rPr>
              <a:t>(0.6%)</a:t>
            </a:r>
            <a:r>
              <a:rPr dirty="0" sz="1000" spc="130">
                <a:latin typeface="Arial"/>
                <a:cs typeface="Arial"/>
              </a:rPr>
              <a:t> </a:t>
            </a:r>
            <a:r>
              <a:rPr dirty="0" sz="1000" spc="5">
                <a:latin typeface="PMingLiU"/>
                <a:cs typeface="PMingLiU"/>
              </a:rPr>
              <a:t>三级</a:t>
            </a:r>
            <a:r>
              <a:rPr dirty="0" sz="1000" spc="-20">
                <a:latin typeface="PMingLiU"/>
                <a:cs typeface="PMingLiU"/>
              </a:rPr>
              <a:t>以</a:t>
            </a:r>
            <a:r>
              <a:rPr dirty="0" sz="1000" spc="5">
                <a:latin typeface="PMingLiU"/>
                <a:cs typeface="PMingLiU"/>
              </a:rPr>
              <a:t>上 </a:t>
            </a:r>
            <a:r>
              <a:rPr dirty="0" sz="1000" spc="-5">
                <a:latin typeface="Arial"/>
                <a:cs typeface="Arial"/>
              </a:rPr>
              <a:t>CRS</a:t>
            </a:r>
            <a:r>
              <a:rPr dirty="0" sz="1000" spc="-5">
                <a:latin typeface="PMingLiU"/>
                <a:cs typeface="PMingLiU"/>
              </a:rPr>
              <a:t>；</a:t>
            </a:r>
            <a:r>
              <a:rPr dirty="0" sz="1000" spc="-5">
                <a:latin typeface="Arial"/>
                <a:cs typeface="Arial"/>
              </a:rPr>
              <a:t>15%</a:t>
            </a:r>
            <a:r>
              <a:rPr dirty="0" sz="1000" spc="5">
                <a:latin typeface="PMingLiU"/>
                <a:cs typeface="PMingLiU"/>
              </a:rPr>
              <a:t>的患者</a:t>
            </a:r>
            <a:r>
              <a:rPr dirty="0" sz="1000" spc="-20">
                <a:latin typeface="PMingLiU"/>
                <a:cs typeface="PMingLiU"/>
              </a:rPr>
              <a:t>出</a:t>
            </a:r>
            <a:r>
              <a:rPr dirty="0" sz="1000" spc="5">
                <a:latin typeface="PMingLiU"/>
                <a:cs typeface="PMingLiU"/>
              </a:rPr>
              <a:t>现神</a:t>
            </a:r>
            <a:r>
              <a:rPr dirty="0" sz="1000" spc="-20">
                <a:latin typeface="PMingLiU"/>
                <a:cs typeface="PMingLiU"/>
              </a:rPr>
              <a:t>经</a:t>
            </a:r>
            <a:r>
              <a:rPr dirty="0" sz="1000" spc="5">
                <a:latin typeface="PMingLiU"/>
                <a:cs typeface="PMingLiU"/>
              </a:rPr>
              <a:t>毒性</a:t>
            </a:r>
            <a:r>
              <a:rPr dirty="0" sz="1000" spc="-20">
                <a:latin typeface="PMingLiU"/>
                <a:cs typeface="PMingLiU"/>
              </a:rPr>
              <a:t>，</a:t>
            </a:r>
            <a:r>
              <a:rPr dirty="0" sz="1000" spc="5">
                <a:latin typeface="PMingLiU"/>
                <a:cs typeface="PMingLiU"/>
              </a:rPr>
              <a:t>其中</a:t>
            </a:r>
            <a:r>
              <a:rPr dirty="0" sz="1000" spc="-20">
                <a:latin typeface="PMingLiU"/>
                <a:cs typeface="PMingLiU"/>
              </a:rPr>
              <a:t>三</a:t>
            </a:r>
            <a:r>
              <a:rPr dirty="0" sz="1000" spc="5">
                <a:latin typeface="PMingLiU"/>
                <a:cs typeface="PMingLiU"/>
              </a:rPr>
              <a:t>级以</a:t>
            </a:r>
            <a:r>
              <a:rPr dirty="0" sz="1000" spc="-20">
                <a:latin typeface="PMingLiU"/>
                <a:cs typeface="PMingLiU"/>
              </a:rPr>
              <a:t>上</a:t>
            </a:r>
            <a:r>
              <a:rPr dirty="0" sz="1000" spc="5">
                <a:latin typeface="PMingLiU"/>
                <a:cs typeface="PMingLiU"/>
              </a:rPr>
              <a:t>发生率</a:t>
            </a:r>
            <a:r>
              <a:rPr dirty="0" sz="1000" spc="-45">
                <a:latin typeface="PMingLiU"/>
                <a:cs typeface="PMingLiU"/>
              </a:rPr>
              <a:t> </a:t>
            </a:r>
            <a:r>
              <a:rPr dirty="0" sz="1000" spc="-5">
                <a:latin typeface="Arial"/>
                <a:cs typeface="Arial"/>
              </a:rPr>
              <a:t>0.6%</a:t>
            </a:r>
            <a:r>
              <a:rPr dirty="0" sz="1000" spc="5">
                <a:latin typeface="PMingLiU"/>
                <a:cs typeface="PMingLiU"/>
              </a:rPr>
              <a:t>。</a:t>
            </a:r>
            <a:endParaRPr sz="1000">
              <a:latin typeface="PMingLiU"/>
              <a:cs typeface="PMingLiU"/>
            </a:endParaRPr>
          </a:p>
          <a:p>
            <a:pPr algn="just" marL="12700" marR="130175">
              <a:lnSpc>
                <a:spcPct val="139500"/>
              </a:lnSpc>
              <a:spcBef>
                <a:spcPts val="605"/>
              </a:spcBef>
            </a:pPr>
            <a:r>
              <a:rPr dirty="0" sz="1000" spc="75">
                <a:latin typeface="PMingLiU"/>
                <a:cs typeface="PMingLiU"/>
              </a:rPr>
              <a:t>相</a:t>
            </a:r>
            <a:r>
              <a:rPr dirty="0" sz="1000" spc="95">
                <a:latin typeface="PMingLiU"/>
                <a:cs typeface="PMingLiU"/>
              </a:rPr>
              <a:t>较</a:t>
            </a:r>
            <a:r>
              <a:rPr dirty="0" sz="1000" spc="5">
                <a:latin typeface="PMingLiU"/>
                <a:cs typeface="PMingLiU"/>
              </a:rPr>
              <a:t>于</a:t>
            </a:r>
            <a:r>
              <a:rPr dirty="0" sz="1000" spc="55">
                <a:latin typeface="PMingLiU"/>
                <a:cs typeface="PMingLiU"/>
              </a:rPr>
              <a:t> </a:t>
            </a:r>
            <a:r>
              <a:rPr dirty="0" sz="1000" spc="-5">
                <a:latin typeface="Arial"/>
                <a:cs typeface="Arial"/>
              </a:rPr>
              <a:t>CAR-T</a:t>
            </a:r>
            <a:r>
              <a:rPr dirty="0" sz="1000" spc="240">
                <a:latin typeface="Arial"/>
                <a:cs typeface="Arial"/>
              </a:rPr>
              <a:t> </a:t>
            </a:r>
            <a:r>
              <a:rPr dirty="0" sz="1000" spc="75">
                <a:latin typeface="PMingLiU"/>
                <a:cs typeface="PMingLiU"/>
              </a:rPr>
              <a:t>和双抗</a:t>
            </a:r>
            <a:r>
              <a:rPr dirty="0" sz="1000" spc="95">
                <a:latin typeface="PMingLiU"/>
                <a:cs typeface="PMingLiU"/>
              </a:rPr>
              <a:t>已</a:t>
            </a:r>
            <a:r>
              <a:rPr dirty="0" sz="1000" spc="75">
                <a:latin typeface="PMingLiU"/>
                <a:cs typeface="PMingLiU"/>
              </a:rPr>
              <a:t>经展现</a:t>
            </a:r>
            <a:r>
              <a:rPr dirty="0" sz="1000" spc="95">
                <a:latin typeface="PMingLiU"/>
                <a:cs typeface="PMingLiU"/>
              </a:rPr>
              <a:t>出</a:t>
            </a:r>
            <a:r>
              <a:rPr dirty="0" sz="1000" spc="75">
                <a:latin typeface="PMingLiU"/>
                <a:cs typeface="PMingLiU"/>
              </a:rPr>
              <a:t>来的疗</a:t>
            </a:r>
            <a:r>
              <a:rPr dirty="0" sz="1000" spc="95">
                <a:latin typeface="PMingLiU"/>
                <a:cs typeface="PMingLiU"/>
              </a:rPr>
              <a:t>效</a:t>
            </a:r>
            <a:r>
              <a:rPr dirty="0" sz="1000" spc="5">
                <a:latin typeface="PMingLiU"/>
                <a:cs typeface="PMingLiU"/>
              </a:rPr>
              <a:t>，</a:t>
            </a:r>
            <a:r>
              <a:rPr dirty="0" sz="1000" spc="-175">
                <a:latin typeface="PMingLiU"/>
                <a:cs typeface="PMingLiU"/>
              </a:rPr>
              <a:t> </a:t>
            </a:r>
            <a:r>
              <a:rPr dirty="0" sz="1000">
                <a:latin typeface="Arial"/>
                <a:cs typeface="Arial"/>
              </a:rPr>
              <a:t>BCMA</a:t>
            </a:r>
            <a:r>
              <a:rPr dirty="0" sz="1000" spc="200">
                <a:latin typeface="Arial"/>
                <a:cs typeface="Arial"/>
              </a:rPr>
              <a:t> </a:t>
            </a:r>
            <a:r>
              <a:rPr dirty="0" sz="1000">
                <a:latin typeface="Arial"/>
                <a:cs typeface="Arial"/>
              </a:rPr>
              <a:t>ADC</a:t>
            </a:r>
            <a:r>
              <a:rPr dirty="0" sz="1000" spc="225">
                <a:latin typeface="Arial"/>
                <a:cs typeface="Arial"/>
              </a:rPr>
              <a:t> </a:t>
            </a:r>
            <a:r>
              <a:rPr dirty="0" sz="1000" spc="75">
                <a:latin typeface="PMingLiU"/>
                <a:cs typeface="PMingLiU"/>
              </a:rPr>
              <a:t>药</a:t>
            </a:r>
            <a:r>
              <a:rPr dirty="0" sz="1000" spc="5">
                <a:latin typeface="PMingLiU"/>
                <a:cs typeface="PMingLiU"/>
              </a:rPr>
              <a:t>物</a:t>
            </a:r>
            <a:r>
              <a:rPr dirty="0" sz="1000" spc="60">
                <a:latin typeface="PMingLiU"/>
                <a:cs typeface="PMingLiU"/>
              </a:rPr>
              <a:t> </a:t>
            </a:r>
            <a:r>
              <a:rPr dirty="0" sz="1000" spc="-5">
                <a:latin typeface="Arial"/>
                <a:cs typeface="Arial"/>
              </a:rPr>
              <a:t>Blenrep</a:t>
            </a:r>
            <a:r>
              <a:rPr dirty="0" sz="1000" spc="215">
                <a:latin typeface="Arial"/>
                <a:cs typeface="Arial"/>
              </a:rPr>
              <a:t> </a:t>
            </a:r>
            <a:r>
              <a:rPr dirty="0" sz="1000" spc="-5">
                <a:latin typeface="Arial"/>
                <a:cs typeface="Arial"/>
              </a:rPr>
              <a:t>(Belantamab  </a:t>
            </a:r>
            <a:r>
              <a:rPr dirty="0" sz="1000">
                <a:latin typeface="Arial"/>
                <a:cs typeface="Arial"/>
              </a:rPr>
              <a:t>Mafodotin)</a:t>
            </a:r>
            <a:r>
              <a:rPr dirty="0" sz="1000" spc="-85">
                <a:latin typeface="Arial"/>
                <a:cs typeface="Arial"/>
              </a:rPr>
              <a:t> </a:t>
            </a:r>
            <a:r>
              <a:rPr dirty="0" sz="1000" spc="5">
                <a:latin typeface="PMingLiU"/>
                <a:cs typeface="PMingLiU"/>
              </a:rPr>
              <a:t>疗</a:t>
            </a:r>
            <a:r>
              <a:rPr dirty="0" sz="1000" spc="-20">
                <a:latin typeface="PMingLiU"/>
                <a:cs typeface="PMingLiU"/>
              </a:rPr>
              <a:t>效</a:t>
            </a:r>
            <a:r>
              <a:rPr dirty="0" sz="1000" spc="5">
                <a:latin typeface="PMingLiU"/>
                <a:cs typeface="PMingLiU"/>
              </a:rPr>
              <a:t>有限</a:t>
            </a:r>
            <a:r>
              <a:rPr dirty="0" sz="1000" spc="-20">
                <a:latin typeface="PMingLiU"/>
                <a:cs typeface="PMingLiU"/>
              </a:rPr>
              <a:t>，</a:t>
            </a:r>
            <a:r>
              <a:rPr dirty="0" sz="1000" spc="5">
                <a:latin typeface="PMingLiU"/>
                <a:cs typeface="PMingLiU"/>
              </a:rPr>
              <a:t>且安</a:t>
            </a:r>
            <a:r>
              <a:rPr dirty="0" sz="1000" spc="-20">
                <a:latin typeface="PMingLiU"/>
                <a:cs typeface="PMingLiU"/>
              </a:rPr>
              <a:t>全</a:t>
            </a:r>
            <a:r>
              <a:rPr dirty="0" sz="1000" spc="5">
                <a:latin typeface="PMingLiU"/>
                <a:cs typeface="PMingLiU"/>
              </a:rPr>
              <a:t>性不</a:t>
            </a:r>
            <a:r>
              <a:rPr dirty="0" sz="1000" spc="-20">
                <a:latin typeface="PMingLiU"/>
                <a:cs typeface="PMingLiU"/>
              </a:rPr>
              <a:t>佳</a:t>
            </a:r>
            <a:r>
              <a:rPr dirty="0" sz="1000" spc="10">
                <a:latin typeface="PMingLiU"/>
                <a:cs typeface="PMingLiU"/>
              </a:rPr>
              <a:t>。</a:t>
            </a:r>
            <a:r>
              <a:rPr dirty="0" sz="1000" spc="-5">
                <a:latin typeface="Arial"/>
                <a:cs typeface="Arial"/>
              </a:rPr>
              <a:t>2020</a:t>
            </a:r>
            <a:r>
              <a:rPr dirty="0" sz="1000" spc="-114">
                <a:latin typeface="Arial"/>
                <a:cs typeface="Arial"/>
              </a:rPr>
              <a:t> </a:t>
            </a:r>
            <a:r>
              <a:rPr dirty="0" sz="1000" spc="5">
                <a:latin typeface="PMingLiU"/>
                <a:cs typeface="PMingLiU"/>
              </a:rPr>
              <a:t>年</a:t>
            </a:r>
            <a:r>
              <a:rPr dirty="0" sz="1000" spc="-70">
                <a:latin typeface="PMingLiU"/>
                <a:cs typeface="PMingLiU"/>
              </a:rPr>
              <a:t> </a:t>
            </a:r>
            <a:r>
              <a:rPr dirty="0" sz="1000">
                <a:latin typeface="Arial"/>
                <a:cs typeface="Arial"/>
              </a:rPr>
              <a:t>8</a:t>
            </a:r>
            <a:r>
              <a:rPr dirty="0" sz="1000" spc="-114">
                <a:latin typeface="Arial"/>
                <a:cs typeface="Arial"/>
              </a:rPr>
              <a:t> </a:t>
            </a:r>
            <a:r>
              <a:rPr dirty="0" sz="1000" spc="-20">
                <a:latin typeface="PMingLiU"/>
                <a:cs typeface="PMingLiU"/>
              </a:rPr>
              <a:t>月</a:t>
            </a:r>
            <a:r>
              <a:rPr dirty="0" sz="1000">
                <a:latin typeface="PMingLiU"/>
                <a:cs typeface="PMingLiU"/>
              </a:rPr>
              <a:t>，</a:t>
            </a:r>
            <a:r>
              <a:rPr dirty="0" sz="1000">
                <a:latin typeface="Arial"/>
                <a:cs typeface="Arial"/>
              </a:rPr>
              <a:t>GSK</a:t>
            </a:r>
            <a:r>
              <a:rPr dirty="0" sz="1000" spc="-114">
                <a:latin typeface="Arial"/>
                <a:cs typeface="Arial"/>
              </a:rPr>
              <a:t> </a:t>
            </a:r>
            <a:r>
              <a:rPr dirty="0" sz="1000" spc="5">
                <a:latin typeface="PMingLiU"/>
                <a:cs typeface="PMingLiU"/>
              </a:rPr>
              <a:t>的</a:t>
            </a:r>
            <a:r>
              <a:rPr dirty="0" sz="1000" spc="-20">
                <a:latin typeface="PMingLiU"/>
                <a:cs typeface="PMingLiU"/>
              </a:rPr>
              <a:t>靶</a:t>
            </a:r>
            <a:r>
              <a:rPr dirty="0" sz="1000" spc="5">
                <a:latin typeface="PMingLiU"/>
                <a:cs typeface="PMingLiU"/>
              </a:rPr>
              <a:t>向</a:t>
            </a:r>
            <a:r>
              <a:rPr dirty="0" sz="1000" spc="-65">
                <a:latin typeface="PMingLiU"/>
                <a:cs typeface="PMingLiU"/>
              </a:rPr>
              <a:t> </a:t>
            </a:r>
            <a:r>
              <a:rPr dirty="0" sz="1000" spc="-5">
                <a:latin typeface="Arial"/>
                <a:cs typeface="Arial"/>
              </a:rPr>
              <a:t>BCMA</a:t>
            </a:r>
            <a:r>
              <a:rPr dirty="0" sz="1000" spc="-65">
                <a:latin typeface="Arial"/>
                <a:cs typeface="Arial"/>
              </a:rPr>
              <a:t> </a:t>
            </a:r>
            <a:r>
              <a:rPr dirty="0" sz="1000">
                <a:latin typeface="Arial"/>
                <a:cs typeface="Arial"/>
              </a:rPr>
              <a:t>ADC</a:t>
            </a:r>
            <a:r>
              <a:rPr dirty="0" sz="1000" spc="-135">
                <a:latin typeface="Arial"/>
                <a:cs typeface="Arial"/>
              </a:rPr>
              <a:t> </a:t>
            </a:r>
            <a:r>
              <a:rPr dirty="0" sz="1000" spc="5">
                <a:latin typeface="PMingLiU"/>
                <a:cs typeface="PMingLiU"/>
              </a:rPr>
              <a:t>药</a:t>
            </a:r>
            <a:r>
              <a:rPr dirty="0" sz="1000" spc="195">
                <a:latin typeface="PMingLiU"/>
                <a:cs typeface="PMingLiU"/>
              </a:rPr>
              <a:t>物</a:t>
            </a:r>
            <a:r>
              <a:rPr dirty="0" sz="1000" spc="-5">
                <a:latin typeface="Arial"/>
                <a:cs typeface="Arial"/>
              </a:rPr>
              <a:t>Blenrep  </a:t>
            </a:r>
            <a:r>
              <a:rPr dirty="0" sz="1000" spc="245">
                <a:latin typeface="PMingLiU"/>
                <a:cs typeface="PMingLiU"/>
              </a:rPr>
              <a:t>获</a:t>
            </a:r>
            <a:r>
              <a:rPr dirty="0" sz="1000">
                <a:latin typeface="Arial"/>
                <a:cs typeface="Arial"/>
              </a:rPr>
              <a:t>FDA</a:t>
            </a:r>
            <a:r>
              <a:rPr dirty="0" sz="1000" spc="-65">
                <a:latin typeface="Arial"/>
                <a:cs typeface="Arial"/>
              </a:rPr>
              <a:t> </a:t>
            </a:r>
            <a:r>
              <a:rPr dirty="0" sz="1000" spc="5">
                <a:latin typeface="PMingLiU"/>
                <a:cs typeface="PMingLiU"/>
              </a:rPr>
              <a:t>批准</a:t>
            </a:r>
            <a:r>
              <a:rPr dirty="0" sz="1000" spc="-20">
                <a:latin typeface="PMingLiU"/>
                <a:cs typeface="PMingLiU"/>
              </a:rPr>
              <a:t>上</a:t>
            </a:r>
            <a:r>
              <a:rPr dirty="0" sz="1000" spc="5">
                <a:latin typeface="PMingLiU"/>
                <a:cs typeface="PMingLiU"/>
              </a:rPr>
              <a:t>市，</a:t>
            </a:r>
            <a:r>
              <a:rPr dirty="0" sz="1000" spc="-20">
                <a:latin typeface="PMingLiU"/>
                <a:cs typeface="PMingLiU"/>
              </a:rPr>
              <a:t>用</a:t>
            </a:r>
            <a:r>
              <a:rPr dirty="0" sz="1000" spc="5">
                <a:latin typeface="PMingLiU"/>
                <a:cs typeface="PMingLiU"/>
              </a:rPr>
              <a:t>于治</a:t>
            </a:r>
            <a:r>
              <a:rPr dirty="0" sz="1000" spc="-20">
                <a:latin typeface="PMingLiU"/>
                <a:cs typeface="PMingLiU"/>
              </a:rPr>
              <a:t>疗</a:t>
            </a:r>
            <a:r>
              <a:rPr dirty="0" sz="1000" spc="5">
                <a:latin typeface="PMingLiU"/>
                <a:cs typeface="PMingLiU"/>
              </a:rPr>
              <a:t>至少</a:t>
            </a:r>
            <a:r>
              <a:rPr dirty="0" sz="1000" spc="-20">
                <a:latin typeface="PMingLiU"/>
                <a:cs typeface="PMingLiU"/>
              </a:rPr>
              <a:t>接</a:t>
            </a:r>
            <a:r>
              <a:rPr dirty="0" sz="1000" spc="5">
                <a:latin typeface="PMingLiU"/>
                <a:cs typeface="PMingLiU"/>
              </a:rPr>
              <a:t>受</a:t>
            </a:r>
            <a:r>
              <a:rPr dirty="0" sz="1000" spc="-20">
                <a:latin typeface="PMingLiU"/>
                <a:cs typeface="PMingLiU"/>
              </a:rPr>
              <a:t>过</a:t>
            </a:r>
            <a:r>
              <a:rPr dirty="0" sz="1000" spc="5">
                <a:latin typeface="PMingLiU"/>
                <a:cs typeface="PMingLiU"/>
              </a:rPr>
              <a:t>四种</a:t>
            </a:r>
            <a:r>
              <a:rPr dirty="0" sz="1000" spc="-20">
                <a:latin typeface="PMingLiU"/>
                <a:cs typeface="PMingLiU"/>
              </a:rPr>
              <a:t>疗</a:t>
            </a:r>
            <a:r>
              <a:rPr dirty="0" sz="1000" spc="5">
                <a:latin typeface="PMingLiU"/>
                <a:cs typeface="PMingLiU"/>
              </a:rPr>
              <a:t>法的</a:t>
            </a:r>
            <a:r>
              <a:rPr dirty="0" sz="1000">
                <a:latin typeface="PMingLiU"/>
                <a:cs typeface="PMingLiU"/>
              </a:rPr>
              <a:t> </a:t>
            </a:r>
            <a:r>
              <a:rPr dirty="0" sz="1000">
                <a:latin typeface="Arial"/>
                <a:cs typeface="Arial"/>
              </a:rPr>
              <a:t>r/r</a:t>
            </a:r>
            <a:r>
              <a:rPr dirty="0" sz="1000" spc="15">
                <a:latin typeface="Arial"/>
                <a:cs typeface="Arial"/>
              </a:rPr>
              <a:t> </a:t>
            </a:r>
            <a:r>
              <a:rPr dirty="0" sz="1000" spc="5">
                <a:latin typeface="Arial"/>
                <a:cs typeface="Arial"/>
              </a:rPr>
              <a:t>MM</a:t>
            </a:r>
            <a:r>
              <a:rPr dirty="0" sz="1000" spc="-60">
                <a:latin typeface="Arial"/>
                <a:cs typeface="Arial"/>
              </a:rPr>
              <a:t> </a:t>
            </a:r>
            <a:r>
              <a:rPr dirty="0" sz="1000" spc="5">
                <a:latin typeface="PMingLiU"/>
                <a:cs typeface="PMingLiU"/>
              </a:rPr>
              <a:t>患者</a:t>
            </a:r>
            <a:r>
              <a:rPr dirty="0" sz="1000" spc="-20">
                <a:latin typeface="PMingLiU"/>
                <a:cs typeface="PMingLiU"/>
              </a:rPr>
              <a:t>。</a:t>
            </a:r>
            <a:r>
              <a:rPr dirty="0" sz="1000">
                <a:latin typeface="Arial"/>
                <a:cs typeface="Arial"/>
              </a:rPr>
              <a:t>Blenrep</a:t>
            </a:r>
            <a:r>
              <a:rPr dirty="0" sz="1000" spc="-70">
                <a:latin typeface="Arial"/>
                <a:cs typeface="Arial"/>
              </a:rPr>
              <a:t> </a:t>
            </a:r>
            <a:r>
              <a:rPr dirty="0" sz="1000" spc="5">
                <a:latin typeface="PMingLiU"/>
                <a:cs typeface="PMingLiU"/>
              </a:rPr>
              <a:t>由</a:t>
            </a:r>
            <a:r>
              <a:rPr dirty="0" sz="1000" spc="-20">
                <a:latin typeface="PMingLiU"/>
                <a:cs typeface="PMingLiU"/>
              </a:rPr>
              <a:t>全</a:t>
            </a:r>
            <a:r>
              <a:rPr dirty="0" sz="1000" spc="5">
                <a:latin typeface="PMingLiU"/>
                <a:cs typeface="PMingLiU"/>
              </a:rPr>
              <a:t>人源</a:t>
            </a:r>
            <a:r>
              <a:rPr dirty="0" sz="1000" spc="-15">
                <a:latin typeface="PMingLiU"/>
                <a:cs typeface="PMingLiU"/>
              </a:rPr>
              <a:t> </a:t>
            </a:r>
            <a:r>
              <a:rPr dirty="0" sz="1000">
                <a:latin typeface="Arial"/>
                <a:cs typeface="Arial"/>
              </a:rPr>
              <a:t>BCMA  </a:t>
            </a:r>
            <a:r>
              <a:rPr dirty="0" sz="1000" spc="5">
                <a:latin typeface="PMingLiU"/>
                <a:cs typeface="PMingLiU"/>
              </a:rPr>
              <a:t>单抗</a:t>
            </a:r>
            <a:r>
              <a:rPr dirty="0" sz="1000" spc="25">
                <a:latin typeface="PMingLiU"/>
                <a:cs typeface="PMingLiU"/>
              </a:rPr>
              <a:t> </a:t>
            </a:r>
            <a:r>
              <a:rPr dirty="0" sz="1000">
                <a:latin typeface="Arial"/>
                <a:cs typeface="Arial"/>
              </a:rPr>
              <a:t>J6M0</a:t>
            </a:r>
            <a:r>
              <a:rPr dirty="0" sz="1000" spc="-45">
                <a:latin typeface="Arial"/>
                <a:cs typeface="Arial"/>
              </a:rPr>
              <a:t> </a:t>
            </a:r>
            <a:r>
              <a:rPr dirty="0" sz="1000" spc="-20">
                <a:latin typeface="PMingLiU"/>
                <a:cs typeface="PMingLiU"/>
              </a:rPr>
              <a:t>通</a:t>
            </a:r>
            <a:r>
              <a:rPr dirty="0" sz="1000" spc="5">
                <a:latin typeface="PMingLiU"/>
                <a:cs typeface="PMingLiU"/>
              </a:rPr>
              <a:t>过不</a:t>
            </a:r>
            <a:r>
              <a:rPr dirty="0" sz="1000" spc="-20">
                <a:latin typeface="PMingLiU"/>
                <a:cs typeface="PMingLiU"/>
              </a:rPr>
              <a:t>可</a:t>
            </a:r>
            <a:r>
              <a:rPr dirty="0" sz="1000" spc="5">
                <a:latin typeface="PMingLiU"/>
                <a:cs typeface="PMingLiU"/>
              </a:rPr>
              <a:t>裂</a:t>
            </a:r>
            <a:r>
              <a:rPr dirty="0" sz="1000" spc="-20">
                <a:latin typeface="PMingLiU"/>
                <a:cs typeface="PMingLiU"/>
              </a:rPr>
              <a:t>解</a:t>
            </a:r>
            <a:r>
              <a:rPr dirty="0" sz="1000" spc="5">
                <a:latin typeface="PMingLiU"/>
                <a:cs typeface="PMingLiU"/>
              </a:rPr>
              <a:t>的</a:t>
            </a:r>
            <a:r>
              <a:rPr dirty="0" sz="1000" spc="30">
                <a:latin typeface="PMingLiU"/>
                <a:cs typeface="PMingLiU"/>
              </a:rPr>
              <a:t> </a:t>
            </a:r>
            <a:r>
              <a:rPr dirty="0" sz="1000">
                <a:latin typeface="Arial"/>
                <a:cs typeface="Arial"/>
              </a:rPr>
              <a:t>Linker</a:t>
            </a:r>
            <a:r>
              <a:rPr dirty="0" sz="1000" spc="-35">
                <a:latin typeface="Arial"/>
                <a:cs typeface="Arial"/>
              </a:rPr>
              <a:t> </a:t>
            </a:r>
            <a:r>
              <a:rPr dirty="0" sz="1000" spc="-20">
                <a:latin typeface="PMingLiU"/>
                <a:cs typeface="PMingLiU"/>
              </a:rPr>
              <a:t>连</a:t>
            </a:r>
            <a:r>
              <a:rPr dirty="0" sz="1000" spc="5">
                <a:latin typeface="PMingLiU"/>
                <a:cs typeface="PMingLiU"/>
              </a:rPr>
              <a:t>接微</a:t>
            </a:r>
            <a:r>
              <a:rPr dirty="0" sz="1000" spc="-20">
                <a:latin typeface="PMingLiU"/>
                <a:cs typeface="PMingLiU"/>
              </a:rPr>
              <a:t>管</a:t>
            </a:r>
            <a:r>
              <a:rPr dirty="0" sz="1000" spc="5">
                <a:latin typeface="PMingLiU"/>
                <a:cs typeface="PMingLiU"/>
              </a:rPr>
              <a:t>蛋白</a:t>
            </a:r>
            <a:r>
              <a:rPr dirty="0" sz="1000" spc="-20">
                <a:latin typeface="PMingLiU"/>
                <a:cs typeface="PMingLiU"/>
              </a:rPr>
              <a:t>抑制</a:t>
            </a:r>
            <a:r>
              <a:rPr dirty="0" sz="1000" spc="5">
                <a:latin typeface="PMingLiU"/>
                <a:cs typeface="PMingLiU"/>
              </a:rPr>
              <a:t>剂</a:t>
            </a:r>
            <a:r>
              <a:rPr dirty="0" sz="1000" spc="10">
                <a:latin typeface="PMingLiU"/>
                <a:cs typeface="PMingLiU"/>
              </a:rPr>
              <a:t> </a:t>
            </a:r>
            <a:r>
              <a:rPr dirty="0" sz="1000" spc="5">
                <a:latin typeface="Arial"/>
                <a:cs typeface="Arial"/>
              </a:rPr>
              <a:t>MMAF</a:t>
            </a:r>
            <a:r>
              <a:rPr dirty="0" sz="1000" spc="-30">
                <a:latin typeface="Arial"/>
                <a:cs typeface="Arial"/>
              </a:rPr>
              <a:t> </a:t>
            </a:r>
            <a:r>
              <a:rPr dirty="0" sz="1000" spc="-20">
                <a:latin typeface="PMingLiU"/>
                <a:cs typeface="PMingLiU"/>
              </a:rPr>
              <a:t>构</a:t>
            </a:r>
            <a:r>
              <a:rPr dirty="0" sz="1000" spc="5">
                <a:latin typeface="PMingLiU"/>
                <a:cs typeface="PMingLiU"/>
              </a:rPr>
              <a:t>成。</a:t>
            </a:r>
            <a:r>
              <a:rPr dirty="0" sz="1000" spc="-20">
                <a:latin typeface="PMingLiU"/>
                <a:cs typeface="PMingLiU"/>
              </a:rPr>
              <a:t>其</a:t>
            </a:r>
            <a:r>
              <a:rPr dirty="0" sz="1000" spc="5">
                <a:latin typeface="PMingLiU"/>
                <a:cs typeface="PMingLiU"/>
              </a:rPr>
              <a:t>上</a:t>
            </a:r>
            <a:r>
              <a:rPr dirty="0" sz="1000" spc="-20">
                <a:latin typeface="PMingLiU"/>
                <a:cs typeface="PMingLiU"/>
              </a:rPr>
              <a:t>市</a:t>
            </a:r>
            <a:r>
              <a:rPr dirty="0" sz="1000" spc="5">
                <a:latin typeface="PMingLiU"/>
                <a:cs typeface="PMingLiU"/>
              </a:rPr>
              <a:t>主要</a:t>
            </a:r>
            <a:r>
              <a:rPr dirty="0" sz="1000" spc="-20">
                <a:latin typeface="PMingLiU"/>
                <a:cs typeface="PMingLiU"/>
              </a:rPr>
              <a:t>基</a:t>
            </a:r>
            <a:r>
              <a:rPr dirty="0" sz="1000" spc="5">
                <a:latin typeface="PMingLiU"/>
                <a:cs typeface="PMingLiU"/>
              </a:rPr>
              <a:t>于关键 性 </a:t>
            </a:r>
            <a:r>
              <a:rPr dirty="0" sz="1000">
                <a:latin typeface="Arial"/>
                <a:cs typeface="Arial"/>
              </a:rPr>
              <a:t>DREAMM-2</a:t>
            </a:r>
            <a:r>
              <a:rPr dirty="0" sz="1000" spc="175">
                <a:latin typeface="Arial"/>
                <a:cs typeface="Arial"/>
              </a:rPr>
              <a:t> </a:t>
            </a:r>
            <a:r>
              <a:rPr dirty="0" sz="1000" spc="25">
                <a:latin typeface="PMingLiU"/>
                <a:cs typeface="PMingLiU"/>
              </a:rPr>
              <a:t>研究</a:t>
            </a:r>
            <a:r>
              <a:rPr dirty="0" sz="1000" spc="55">
                <a:latin typeface="PMingLiU"/>
                <a:cs typeface="PMingLiU"/>
              </a:rPr>
              <a:t>。</a:t>
            </a:r>
            <a:r>
              <a:rPr dirty="0" sz="1000" spc="-5">
                <a:latin typeface="Arial"/>
                <a:cs typeface="Arial"/>
              </a:rPr>
              <a:t>DREAMM-2</a:t>
            </a:r>
            <a:r>
              <a:rPr dirty="0" sz="1000" spc="170">
                <a:latin typeface="Arial"/>
                <a:cs typeface="Arial"/>
              </a:rPr>
              <a:t> </a:t>
            </a:r>
            <a:r>
              <a:rPr dirty="0" sz="1000" spc="50">
                <a:latin typeface="PMingLiU"/>
                <a:cs typeface="PMingLiU"/>
              </a:rPr>
              <a:t>研</a:t>
            </a:r>
            <a:r>
              <a:rPr dirty="0" sz="1000" spc="25">
                <a:latin typeface="PMingLiU"/>
                <a:cs typeface="PMingLiU"/>
              </a:rPr>
              <a:t>究入</a:t>
            </a:r>
            <a:r>
              <a:rPr dirty="0" sz="1000" spc="50">
                <a:latin typeface="PMingLiU"/>
                <a:cs typeface="PMingLiU"/>
              </a:rPr>
              <a:t>组</a:t>
            </a:r>
            <a:r>
              <a:rPr dirty="0" sz="1000" spc="5">
                <a:latin typeface="PMingLiU"/>
                <a:cs typeface="PMingLiU"/>
              </a:rPr>
              <a:t>了</a:t>
            </a:r>
            <a:r>
              <a:rPr dirty="0" sz="1000" spc="15">
                <a:latin typeface="PMingLiU"/>
                <a:cs typeface="PMingLiU"/>
              </a:rPr>
              <a:t> </a:t>
            </a:r>
            <a:r>
              <a:rPr dirty="0" sz="1000" spc="-5">
                <a:latin typeface="Arial"/>
                <a:cs typeface="Arial"/>
              </a:rPr>
              <a:t>196</a:t>
            </a:r>
            <a:r>
              <a:rPr dirty="0" sz="1000" spc="175">
                <a:latin typeface="Arial"/>
                <a:cs typeface="Arial"/>
              </a:rPr>
              <a:t> </a:t>
            </a:r>
            <a:r>
              <a:rPr dirty="0" sz="1000" spc="50">
                <a:latin typeface="PMingLiU"/>
                <a:cs typeface="PMingLiU"/>
              </a:rPr>
              <a:t>名</a:t>
            </a:r>
            <a:r>
              <a:rPr dirty="0" sz="1000" spc="25">
                <a:latin typeface="PMingLiU"/>
                <a:cs typeface="PMingLiU"/>
              </a:rPr>
              <a:t>患者</a:t>
            </a:r>
            <a:r>
              <a:rPr dirty="0" sz="1000" spc="50">
                <a:latin typeface="PMingLiU"/>
                <a:cs typeface="PMingLiU"/>
              </a:rPr>
              <a:t>，</a:t>
            </a:r>
            <a:r>
              <a:rPr dirty="0" sz="1000" spc="25">
                <a:latin typeface="PMingLiU"/>
                <a:cs typeface="PMingLiU"/>
              </a:rPr>
              <a:t>既</a:t>
            </a:r>
            <a:r>
              <a:rPr dirty="0" sz="1000" spc="50">
                <a:latin typeface="PMingLiU"/>
                <a:cs typeface="PMingLiU"/>
              </a:rPr>
              <a:t>往</a:t>
            </a:r>
            <a:r>
              <a:rPr dirty="0" sz="1000" spc="25">
                <a:latin typeface="PMingLiU"/>
                <a:cs typeface="PMingLiU"/>
              </a:rPr>
              <a:t>中位</a:t>
            </a:r>
            <a:r>
              <a:rPr dirty="0" sz="1000" spc="50">
                <a:latin typeface="PMingLiU"/>
                <a:cs typeface="PMingLiU"/>
              </a:rPr>
              <a:t>治</a:t>
            </a:r>
            <a:r>
              <a:rPr dirty="0" sz="1000" spc="25">
                <a:latin typeface="PMingLiU"/>
                <a:cs typeface="PMingLiU"/>
              </a:rPr>
              <a:t>疗线</a:t>
            </a:r>
            <a:r>
              <a:rPr dirty="0" sz="1000" spc="50">
                <a:latin typeface="PMingLiU"/>
                <a:cs typeface="PMingLiU"/>
              </a:rPr>
              <a:t>数</a:t>
            </a:r>
            <a:r>
              <a:rPr dirty="0" sz="1000" spc="5">
                <a:latin typeface="PMingLiU"/>
                <a:cs typeface="PMingLiU"/>
              </a:rPr>
              <a:t>为</a:t>
            </a:r>
            <a:r>
              <a:rPr dirty="0" sz="1000" spc="20">
                <a:latin typeface="PMingLiU"/>
                <a:cs typeface="PMingLiU"/>
              </a:rPr>
              <a:t> </a:t>
            </a:r>
            <a:r>
              <a:rPr dirty="0" sz="1000" spc="15">
                <a:latin typeface="Arial"/>
                <a:cs typeface="Arial"/>
              </a:rPr>
              <a:t>7</a:t>
            </a:r>
            <a:r>
              <a:rPr dirty="0" sz="1000" spc="5">
                <a:latin typeface="PMingLiU"/>
                <a:cs typeface="PMingLiU"/>
              </a:rPr>
              <a:t>。 </a:t>
            </a:r>
            <a:r>
              <a:rPr dirty="0" sz="1000">
                <a:latin typeface="Arial"/>
                <a:cs typeface="Arial"/>
              </a:rPr>
              <a:t>Blenrep</a:t>
            </a:r>
            <a:r>
              <a:rPr dirty="0" sz="1000" spc="-50">
                <a:latin typeface="Arial"/>
                <a:cs typeface="Arial"/>
              </a:rPr>
              <a:t> </a:t>
            </a:r>
            <a:r>
              <a:rPr dirty="0" sz="1000" spc="5">
                <a:latin typeface="PMingLiU"/>
                <a:cs typeface="PMingLiU"/>
              </a:rPr>
              <a:t>的单</a:t>
            </a:r>
            <a:r>
              <a:rPr dirty="0" sz="1000" spc="-20">
                <a:latin typeface="PMingLiU"/>
                <a:cs typeface="PMingLiU"/>
              </a:rPr>
              <a:t>药</a:t>
            </a:r>
            <a:r>
              <a:rPr dirty="0" sz="1000" spc="5">
                <a:latin typeface="PMingLiU"/>
                <a:cs typeface="PMingLiU"/>
              </a:rPr>
              <a:t>治疗</a:t>
            </a:r>
            <a:r>
              <a:rPr dirty="0" sz="1000" spc="-20">
                <a:latin typeface="PMingLiU"/>
                <a:cs typeface="PMingLiU"/>
              </a:rPr>
              <a:t>有</a:t>
            </a:r>
            <a:r>
              <a:rPr dirty="0" sz="1000" spc="5">
                <a:latin typeface="PMingLiU"/>
                <a:cs typeface="PMingLiU"/>
              </a:rPr>
              <a:t>效性</a:t>
            </a:r>
            <a:r>
              <a:rPr dirty="0" sz="1000" spc="-20">
                <a:latin typeface="PMingLiU"/>
                <a:cs typeface="PMingLiU"/>
              </a:rPr>
              <a:t>较</a:t>
            </a:r>
            <a:r>
              <a:rPr dirty="0" sz="1000" spc="5">
                <a:latin typeface="PMingLiU"/>
                <a:cs typeface="PMingLiU"/>
              </a:rPr>
              <a:t>差，</a:t>
            </a:r>
            <a:r>
              <a:rPr dirty="0" sz="1000" spc="-20">
                <a:latin typeface="PMingLiU"/>
                <a:cs typeface="PMingLiU"/>
              </a:rPr>
              <a:t>高</a:t>
            </a:r>
            <a:r>
              <a:rPr dirty="0" sz="1000" spc="5">
                <a:latin typeface="PMingLiU"/>
                <a:cs typeface="PMingLiU"/>
              </a:rPr>
              <a:t>剂量</a:t>
            </a:r>
            <a:r>
              <a:rPr dirty="0" sz="1000" spc="250">
                <a:latin typeface="PMingLiU"/>
                <a:cs typeface="PMingLiU"/>
              </a:rPr>
              <a:t>组</a:t>
            </a:r>
            <a:r>
              <a:rPr dirty="0" sz="1000">
                <a:latin typeface="Arial"/>
                <a:cs typeface="Arial"/>
              </a:rPr>
              <a:t>ORR</a:t>
            </a:r>
            <a:r>
              <a:rPr dirty="0" sz="1000" spc="-45">
                <a:latin typeface="Arial"/>
                <a:cs typeface="Arial"/>
              </a:rPr>
              <a:t> </a:t>
            </a:r>
            <a:r>
              <a:rPr dirty="0" sz="1000" spc="5">
                <a:latin typeface="PMingLiU"/>
                <a:cs typeface="PMingLiU"/>
              </a:rPr>
              <a:t>仅</a:t>
            </a:r>
            <a:r>
              <a:rPr dirty="0" sz="1000" spc="10">
                <a:latin typeface="PMingLiU"/>
                <a:cs typeface="PMingLiU"/>
              </a:rPr>
              <a:t> </a:t>
            </a:r>
            <a:r>
              <a:rPr dirty="0" sz="1000">
                <a:latin typeface="Arial"/>
                <a:cs typeface="Arial"/>
              </a:rPr>
              <a:t>35%</a:t>
            </a:r>
            <a:r>
              <a:rPr dirty="0" sz="1000">
                <a:latin typeface="PMingLiU"/>
                <a:cs typeface="PMingLiU"/>
              </a:rPr>
              <a:t>，</a:t>
            </a:r>
            <a:r>
              <a:rPr dirty="0" sz="1000">
                <a:latin typeface="Arial"/>
                <a:cs typeface="Arial"/>
              </a:rPr>
              <a:t>DOR</a:t>
            </a:r>
            <a:r>
              <a:rPr dirty="0" sz="1000" spc="-45">
                <a:latin typeface="Arial"/>
                <a:cs typeface="Arial"/>
              </a:rPr>
              <a:t> </a:t>
            </a:r>
            <a:r>
              <a:rPr dirty="0" sz="1000" spc="5">
                <a:latin typeface="PMingLiU"/>
                <a:cs typeface="PMingLiU"/>
              </a:rPr>
              <a:t>为 </a:t>
            </a:r>
            <a:r>
              <a:rPr dirty="0" sz="1000">
                <a:latin typeface="Arial"/>
                <a:cs typeface="Arial"/>
              </a:rPr>
              <a:t>6.2</a:t>
            </a:r>
            <a:r>
              <a:rPr dirty="0" sz="1000" spc="-50">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，患者 </a:t>
            </a:r>
            <a:r>
              <a:rPr dirty="0" sz="1000" spc="-5">
                <a:latin typeface="Arial"/>
                <a:cs typeface="Arial"/>
              </a:rPr>
              <a:t>12</a:t>
            </a:r>
            <a:r>
              <a:rPr dirty="0" sz="1000" spc="-45">
                <a:latin typeface="Arial"/>
                <a:cs typeface="Arial"/>
              </a:rPr>
              <a:t> </a:t>
            </a:r>
            <a:r>
              <a:rPr dirty="0" sz="1000" spc="5">
                <a:latin typeface="PMingLiU"/>
                <a:cs typeface="PMingLiU"/>
              </a:rPr>
              <a:t>个月 生存率</a:t>
            </a:r>
            <a:r>
              <a:rPr dirty="0" sz="1000" spc="-20">
                <a:latin typeface="PMingLiU"/>
                <a:cs typeface="PMingLiU"/>
              </a:rPr>
              <a:t>仅</a:t>
            </a:r>
            <a:r>
              <a:rPr dirty="0" sz="1000" spc="5">
                <a:latin typeface="PMingLiU"/>
                <a:cs typeface="PMingLiU"/>
              </a:rPr>
              <a:t>为</a:t>
            </a:r>
            <a:r>
              <a:rPr dirty="0" sz="1000" spc="180">
                <a:latin typeface="PMingLiU"/>
                <a:cs typeface="PMingLiU"/>
              </a:rPr>
              <a:t> </a:t>
            </a:r>
            <a:r>
              <a:rPr dirty="0" sz="1000" spc="-5">
                <a:latin typeface="Arial"/>
                <a:cs typeface="Arial"/>
              </a:rPr>
              <a:t>53%</a:t>
            </a:r>
            <a:r>
              <a:rPr dirty="0" sz="1000" spc="5">
                <a:latin typeface="PMingLiU"/>
                <a:cs typeface="PMingLiU"/>
              </a:rPr>
              <a:t>。</a:t>
            </a:r>
            <a:r>
              <a:rPr dirty="0" sz="1000" spc="-20">
                <a:latin typeface="PMingLiU"/>
                <a:cs typeface="PMingLiU"/>
              </a:rPr>
              <a:t>同</a:t>
            </a:r>
            <a:r>
              <a:rPr dirty="0" sz="1000" spc="5">
                <a:latin typeface="PMingLiU"/>
                <a:cs typeface="PMingLiU"/>
              </a:rPr>
              <a:t>时</a:t>
            </a:r>
            <a:r>
              <a:rPr dirty="0" sz="1000" spc="175">
                <a:latin typeface="PMingLiU"/>
                <a:cs typeface="PMingLiU"/>
              </a:rPr>
              <a:t> </a:t>
            </a:r>
            <a:r>
              <a:rPr dirty="0" sz="1000" spc="-5">
                <a:latin typeface="Arial"/>
                <a:cs typeface="Arial"/>
              </a:rPr>
              <a:t>Blenrep</a:t>
            </a:r>
            <a:r>
              <a:rPr dirty="0" sz="1000" spc="100">
                <a:latin typeface="Arial"/>
                <a:cs typeface="Arial"/>
              </a:rPr>
              <a:t> </a:t>
            </a:r>
            <a:r>
              <a:rPr dirty="0" sz="1000" spc="5">
                <a:latin typeface="PMingLiU"/>
                <a:cs typeface="PMingLiU"/>
              </a:rPr>
              <a:t>伴有</a:t>
            </a:r>
            <a:r>
              <a:rPr dirty="0" sz="1000" spc="-20">
                <a:latin typeface="PMingLiU"/>
                <a:cs typeface="PMingLiU"/>
              </a:rPr>
              <a:t>较</a:t>
            </a:r>
            <a:r>
              <a:rPr dirty="0" sz="1000" spc="5">
                <a:latin typeface="PMingLiU"/>
                <a:cs typeface="PMingLiU"/>
              </a:rPr>
              <a:t>为严</a:t>
            </a:r>
            <a:r>
              <a:rPr dirty="0" sz="1000" spc="-20">
                <a:latin typeface="PMingLiU"/>
                <a:cs typeface="PMingLiU"/>
              </a:rPr>
              <a:t>重</a:t>
            </a:r>
            <a:r>
              <a:rPr dirty="0" sz="1000" spc="5">
                <a:latin typeface="PMingLiU"/>
                <a:cs typeface="PMingLiU"/>
              </a:rPr>
              <a:t>的安</a:t>
            </a:r>
            <a:r>
              <a:rPr dirty="0" sz="1000" spc="-20">
                <a:latin typeface="PMingLiU"/>
                <a:cs typeface="PMingLiU"/>
              </a:rPr>
              <a:t>全</a:t>
            </a:r>
            <a:r>
              <a:rPr dirty="0" sz="1000" spc="5">
                <a:latin typeface="PMingLiU"/>
                <a:cs typeface="PMingLiU"/>
              </a:rPr>
              <a:t>性问题</a:t>
            </a:r>
            <a:r>
              <a:rPr dirty="0" sz="1000" spc="-20">
                <a:latin typeface="PMingLiU"/>
                <a:cs typeface="PMingLiU"/>
              </a:rPr>
              <a:t>，</a:t>
            </a:r>
            <a:r>
              <a:rPr dirty="0" sz="1000" spc="5">
                <a:latin typeface="PMingLiU"/>
                <a:cs typeface="PMingLiU"/>
              </a:rPr>
              <a:t>主要</a:t>
            </a:r>
            <a:r>
              <a:rPr dirty="0" sz="1000" spc="-20">
                <a:latin typeface="PMingLiU"/>
                <a:cs typeface="PMingLiU"/>
              </a:rPr>
              <a:t>不</a:t>
            </a:r>
            <a:r>
              <a:rPr dirty="0" sz="1000" spc="5">
                <a:latin typeface="PMingLiU"/>
                <a:cs typeface="PMingLiU"/>
              </a:rPr>
              <a:t>良反</a:t>
            </a:r>
            <a:r>
              <a:rPr dirty="0" sz="1000" spc="-20">
                <a:latin typeface="PMingLiU"/>
                <a:cs typeface="PMingLiU"/>
              </a:rPr>
              <a:t>应</a:t>
            </a:r>
            <a:r>
              <a:rPr dirty="0" sz="1000" spc="5">
                <a:latin typeface="PMingLiU"/>
                <a:cs typeface="PMingLiU"/>
              </a:rPr>
              <a:t>为眼</a:t>
            </a:r>
            <a:r>
              <a:rPr dirty="0" sz="1000" spc="-20">
                <a:latin typeface="PMingLiU"/>
                <a:cs typeface="PMingLiU"/>
              </a:rPr>
              <a:t>毒</a:t>
            </a:r>
            <a:r>
              <a:rPr dirty="0" sz="1000" spc="5">
                <a:latin typeface="PMingLiU"/>
                <a:cs typeface="PMingLiU"/>
              </a:rPr>
              <a:t>性，三 级以上</a:t>
            </a:r>
            <a:r>
              <a:rPr dirty="0" sz="1000" spc="-20">
                <a:latin typeface="PMingLiU"/>
                <a:cs typeface="PMingLiU"/>
              </a:rPr>
              <a:t>角</a:t>
            </a:r>
            <a:r>
              <a:rPr dirty="0" sz="1000" spc="5">
                <a:latin typeface="PMingLiU"/>
                <a:cs typeface="PMingLiU"/>
              </a:rPr>
              <a:t>膜病</a:t>
            </a:r>
            <a:r>
              <a:rPr dirty="0" sz="1000" spc="-20">
                <a:latin typeface="PMingLiU"/>
                <a:cs typeface="PMingLiU"/>
              </a:rPr>
              <a:t>变</a:t>
            </a:r>
            <a:r>
              <a:rPr dirty="0" sz="1000" spc="5">
                <a:latin typeface="PMingLiU"/>
                <a:cs typeface="PMingLiU"/>
              </a:rPr>
              <a:t>发生</a:t>
            </a:r>
            <a:r>
              <a:rPr dirty="0" sz="1000" spc="-20">
                <a:latin typeface="PMingLiU"/>
                <a:cs typeface="PMingLiU"/>
              </a:rPr>
              <a:t>率</a:t>
            </a:r>
            <a:r>
              <a:rPr dirty="0" sz="1000" spc="5">
                <a:latin typeface="PMingLiU"/>
                <a:cs typeface="PMingLiU"/>
              </a:rPr>
              <a:t>高达</a:t>
            </a:r>
            <a:r>
              <a:rPr dirty="0" sz="1000" spc="-20">
                <a:latin typeface="PMingLiU"/>
                <a:cs typeface="PMingLiU"/>
              </a:rPr>
              <a:t> </a:t>
            </a:r>
            <a:r>
              <a:rPr dirty="0" sz="1000" spc="-5">
                <a:latin typeface="Arial"/>
                <a:cs typeface="Arial"/>
              </a:rPr>
              <a:t>21%</a:t>
            </a:r>
            <a:r>
              <a:rPr dirty="0" sz="1000" spc="5">
                <a:latin typeface="PMingLiU"/>
                <a:cs typeface="PMingLiU"/>
              </a:rPr>
              <a:t>。</a:t>
            </a:r>
            <a:endParaRPr sz="1000">
              <a:latin typeface="PMingLiU"/>
              <a:cs typeface="PMingLiU"/>
            </a:endParaRPr>
          </a:p>
          <a:p>
            <a:pPr algn="just"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35:</a:t>
            </a:r>
            <a:r>
              <a:rPr dirty="0" sz="1000" spc="-15" b="1">
                <a:latin typeface="Arial"/>
                <a:cs typeface="Arial"/>
              </a:rPr>
              <a:t> </a:t>
            </a:r>
            <a:r>
              <a:rPr dirty="0" sz="1000" spc="5" b="1">
                <a:latin typeface="Microsoft JhengHei UI"/>
                <a:cs typeface="Microsoft JhengHei UI"/>
              </a:rPr>
              <a:t>已获批上市</a:t>
            </a:r>
            <a:r>
              <a:rPr dirty="0" sz="1000" b="1">
                <a:latin typeface="Arial"/>
                <a:cs typeface="Arial"/>
              </a:rPr>
              <a:t>/</a:t>
            </a:r>
            <a:r>
              <a:rPr dirty="0" sz="1000" spc="-10" b="1">
                <a:latin typeface="Arial"/>
                <a:cs typeface="Arial"/>
              </a:rPr>
              <a:t> </a:t>
            </a:r>
            <a:r>
              <a:rPr dirty="0" sz="1000" spc="-5" b="1">
                <a:latin typeface="Arial"/>
                <a:cs typeface="Arial"/>
              </a:rPr>
              <a:t>BLA</a:t>
            </a:r>
            <a:r>
              <a:rPr dirty="0" sz="1000" spc="-70" b="1">
                <a:latin typeface="Arial"/>
                <a:cs typeface="Arial"/>
              </a:rPr>
              <a:t> </a:t>
            </a:r>
            <a:r>
              <a:rPr dirty="0" sz="1000" spc="5" b="1">
                <a:latin typeface="Microsoft JhengHei UI"/>
                <a:cs typeface="Microsoft JhengHei UI"/>
              </a:rPr>
              <a:t>阶段的</a:t>
            </a:r>
            <a:r>
              <a:rPr dirty="0" sz="1000" spc="10" b="1">
                <a:latin typeface="Microsoft JhengHei UI"/>
                <a:cs typeface="Microsoft JhengHei UI"/>
              </a:rPr>
              <a:t> </a:t>
            </a:r>
            <a:r>
              <a:rPr dirty="0" sz="1000" b="1">
                <a:latin typeface="Arial"/>
                <a:cs typeface="Arial"/>
              </a:rPr>
              <a:t>r/r</a:t>
            </a:r>
            <a:r>
              <a:rPr dirty="0" sz="1000" spc="-25" b="1">
                <a:latin typeface="Arial"/>
                <a:cs typeface="Arial"/>
              </a:rPr>
              <a:t> </a:t>
            </a:r>
            <a:r>
              <a:rPr dirty="0" sz="1000" spc="5" b="1">
                <a:latin typeface="Arial"/>
                <a:cs typeface="Arial"/>
              </a:rPr>
              <a:t>MM</a:t>
            </a:r>
            <a:r>
              <a:rPr dirty="0" sz="1000" spc="-60" b="1">
                <a:latin typeface="Arial"/>
                <a:cs typeface="Arial"/>
              </a:rPr>
              <a:t> </a:t>
            </a:r>
            <a:r>
              <a:rPr dirty="0" sz="1000" spc="5" b="1">
                <a:latin typeface="Microsoft JhengHei UI"/>
                <a:cs typeface="Microsoft JhengHei UI"/>
              </a:rPr>
              <a:t>新型疗</a:t>
            </a:r>
            <a:r>
              <a:rPr dirty="0" sz="1000" spc="-20" b="1">
                <a:latin typeface="Microsoft JhengHei UI"/>
                <a:cs typeface="Microsoft JhengHei UI"/>
              </a:rPr>
              <a:t>法</a:t>
            </a:r>
            <a:r>
              <a:rPr dirty="0" sz="1000" spc="5" b="1">
                <a:latin typeface="Microsoft JhengHei UI"/>
                <a:cs typeface="Microsoft JhengHei UI"/>
              </a:rPr>
              <a:t>临床</a:t>
            </a:r>
            <a:r>
              <a:rPr dirty="0" sz="1000" spc="-20" b="1">
                <a:latin typeface="Microsoft JhengHei UI"/>
                <a:cs typeface="Microsoft JhengHei UI"/>
              </a:rPr>
              <a:t>数</a:t>
            </a:r>
            <a:r>
              <a:rPr dirty="0" sz="1000" spc="5" b="1">
                <a:latin typeface="Microsoft JhengHei UI"/>
                <a:cs typeface="Microsoft JhengHei UI"/>
              </a:rPr>
              <a:t>据对比</a:t>
            </a:r>
            <a:endParaRPr sz="1000">
              <a:latin typeface="Microsoft JhengHei UI"/>
              <a:cs typeface="Microsoft JhengHei UI"/>
            </a:endParaRPr>
          </a:p>
        </p:txBody>
      </p:sp>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graphicFrame>
        <p:nvGraphicFramePr>
          <p:cNvPr id="8" name="object 8"/>
          <p:cNvGraphicFramePr>
            <a:graphicFrameLocks noGrp="1"/>
          </p:cNvGraphicFramePr>
          <p:nvPr/>
        </p:nvGraphicFramePr>
        <p:xfrm>
          <a:off x="539800" y="5945377"/>
          <a:ext cx="5059045" cy="3646804"/>
        </p:xfrm>
        <a:graphic>
          <a:graphicData uri="http://schemas.openxmlformats.org/drawingml/2006/table">
            <a:tbl>
              <a:tblPr firstRow="1" bandRow="1">
                <a:tableStyleId>{2D5ABB26-0587-4C30-8999-92F81FD0307C}</a:tableStyleId>
              </a:tblPr>
              <a:tblGrid>
                <a:gridCol w="399415"/>
                <a:gridCol w="774700"/>
                <a:gridCol w="777874"/>
                <a:gridCol w="774700"/>
                <a:gridCol w="777875"/>
                <a:gridCol w="777875"/>
                <a:gridCol w="777875"/>
              </a:tblGrid>
              <a:tr h="143255">
                <a:tc>
                  <a:txBody>
                    <a:bodyPr/>
                    <a:lstStyle/>
                    <a:p>
                      <a:pPr marL="69850">
                        <a:lnSpc>
                          <a:spcPct val="100000"/>
                        </a:lnSpc>
                        <a:spcBef>
                          <a:spcPts val="65"/>
                        </a:spcBef>
                      </a:pPr>
                      <a:r>
                        <a:rPr dirty="0" sz="700" spc="-5" b="1">
                          <a:solidFill>
                            <a:srgbClr val="FFFFFF"/>
                          </a:solidFill>
                          <a:latin typeface="Microsoft JhengHei UI"/>
                          <a:cs typeface="Microsoft JhengHei UI"/>
                        </a:rPr>
                        <a:t>类别</a:t>
                      </a:r>
                      <a:endParaRPr sz="700">
                        <a:latin typeface="Microsoft JhengHei UI"/>
                        <a:cs typeface="Microsoft JhengHei UI"/>
                      </a:endParaRPr>
                    </a:p>
                  </a:txBody>
                  <a:tcPr marL="0" marR="0" marB="0" marT="8255">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gridSpan="4">
                  <a:txBody>
                    <a:bodyPr/>
                    <a:lstStyle/>
                    <a:p>
                      <a:pPr marL="66675">
                        <a:lnSpc>
                          <a:spcPct val="100000"/>
                        </a:lnSpc>
                        <a:spcBef>
                          <a:spcPts val="114"/>
                        </a:spcBef>
                      </a:pPr>
                      <a:r>
                        <a:rPr dirty="0" sz="700" spc="-10" b="1">
                          <a:solidFill>
                            <a:srgbClr val="FFFFFF"/>
                          </a:solidFill>
                          <a:latin typeface="Arial"/>
                          <a:cs typeface="Arial"/>
                        </a:rPr>
                        <a:t>CAR-T</a:t>
                      </a:r>
                      <a:endParaRPr sz="700">
                        <a:latin typeface="Arial"/>
                        <a:cs typeface="Arial"/>
                      </a:endParaRPr>
                    </a:p>
                  </a:txBody>
                  <a:tcPr marL="0" marR="0" marB="0" marT="14604">
                    <a:lnL w="6350">
                      <a:solidFill>
                        <a:srgbClr val="000000"/>
                      </a:solidFill>
                      <a:prstDash val="solid"/>
                    </a:lnL>
                    <a:lnR w="9525">
                      <a:solidFill>
                        <a:srgbClr val="000000"/>
                      </a:solidFill>
                      <a:prstDash val="solid"/>
                    </a:lnR>
                    <a:lnT w="19050">
                      <a:solidFill>
                        <a:srgbClr val="000000"/>
                      </a:solidFill>
                      <a:prstDash val="solid"/>
                    </a:lnT>
                    <a:lnB w="6350">
                      <a:solidFill>
                        <a:srgbClr val="000000"/>
                      </a:solidFill>
                      <a:prstDash val="solid"/>
                    </a:lnB>
                    <a:solidFill>
                      <a:srgbClr val="C00000"/>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a:txBody>
                    <a:bodyPr/>
                    <a:lstStyle/>
                    <a:p>
                      <a:pPr marL="69850">
                        <a:lnSpc>
                          <a:spcPct val="100000"/>
                        </a:lnSpc>
                        <a:spcBef>
                          <a:spcPts val="114"/>
                        </a:spcBef>
                      </a:pPr>
                      <a:r>
                        <a:rPr dirty="0" sz="700" spc="-15" b="1">
                          <a:solidFill>
                            <a:srgbClr val="FFFFFF"/>
                          </a:solidFill>
                          <a:latin typeface="Arial"/>
                          <a:cs typeface="Arial"/>
                        </a:rPr>
                        <a:t>ADC</a:t>
                      </a:r>
                      <a:endParaRPr sz="700">
                        <a:latin typeface="Arial"/>
                        <a:cs typeface="Arial"/>
                      </a:endParaRPr>
                    </a:p>
                  </a:txBody>
                  <a:tcPr marL="0" marR="0" marB="0" marT="14604">
                    <a:lnL w="9525">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a:txBody>
                    <a:bodyPr/>
                    <a:lstStyle/>
                    <a:p>
                      <a:pPr marL="69850">
                        <a:lnSpc>
                          <a:spcPct val="100000"/>
                        </a:lnSpc>
                        <a:spcBef>
                          <a:spcPts val="65"/>
                        </a:spcBef>
                      </a:pPr>
                      <a:r>
                        <a:rPr dirty="0" sz="700" spc="-5" b="1">
                          <a:solidFill>
                            <a:srgbClr val="FFFFFF"/>
                          </a:solidFill>
                          <a:latin typeface="Microsoft JhengHei UI"/>
                          <a:cs typeface="Microsoft JhengHei UI"/>
                        </a:rPr>
                        <a:t>双抗</a:t>
                      </a:r>
                      <a:endParaRPr sz="700">
                        <a:latin typeface="Microsoft JhengHei UI"/>
                        <a:cs typeface="Microsoft JhengHei UI"/>
                      </a:endParaRPr>
                    </a:p>
                  </a:txBody>
                  <a:tcPr marL="0" marR="0" marB="0" marT="8255">
                    <a:lnL w="6350">
                      <a:solidFill>
                        <a:srgbClr val="000000"/>
                      </a:solidFill>
                      <a:prstDash val="solid"/>
                    </a:lnL>
                    <a:lnT w="19050">
                      <a:solidFill>
                        <a:srgbClr val="000000"/>
                      </a:solidFill>
                      <a:prstDash val="solid"/>
                    </a:lnT>
                    <a:lnB w="6350">
                      <a:solidFill>
                        <a:srgbClr val="000000"/>
                      </a:solidFill>
                      <a:prstDash val="solid"/>
                    </a:lnB>
                    <a:solidFill>
                      <a:srgbClr val="C00000"/>
                    </a:solidFill>
                  </a:tcPr>
                </a:tc>
              </a:tr>
              <a:tr h="134112">
                <a:tc>
                  <a:txBody>
                    <a:bodyPr/>
                    <a:lstStyle/>
                    <a:p>
                      <a:pPr marL="69850">
                        <a:lnSpc>
                          <a:spcPct val="100000"/>
                        </a:lnSpc>
                        <a:spcBef>
                          <a:spcPts val="20"/>
                        </a:spcBef>
                      </a:pPr>
                      <a:r>
                        <a:rPr dirty="0" sz="700" spc="-5">
                          <a:latin typeface="PMingLiU"/>
                          <a:cs typeface="PMingLiU"/>
                        </a:rPr>
                        <a:t>公司</a:t>
                      </a:r>
                      <a:endParaRPr sz="700">
                        <a:latin typeface="PMingLiU"/>
                        <a:cs typeface="PMingLiU"/>
                      </a:endParaRPr>
                    </a:p>
                  </a:txBody>
                  <a:tcPr marL="0" marR="0" marB="0" marT="2540">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marL="66675">
                        <a:lnSpc>
                          <a:spcPct val="100000"/>
                        </a:lnSpc>
                        <a:spcBef>
                          <a:spcPts val="65"/>
                        </a:spcBef>
                      </a:pPr>
                      <a:r>
                        <a:rPr dirty="0" sz="700" spc="-10">
                          <a:latin typeface="Arial"/>
                          <a:cs typeface="Arial"/>
                        </a:rPr>
                        <a:t>BMS/</a:t>
                      </a:r>
                      <a:r>
                        <a:rPr dirty="0" sz="700" spc="10">
                          <a:latin typeface="Arial"/>
                          <a:cs typeface="Arial"/>
                        </a:rPr>
                        <a:t> </a:t>
                      </a:r>
                      <a:r>
                        <a:rPr dirty="0" sz="700" spc="-5">
                          <a:latin typeface="Arial"/>
                          <a:cs typeface="Arial"/>
                        </a:rPr>
                        <a:t>Blurbird</a:t>
                      </a:r>
                      <a:endParaRPr sz="700">
                        <a:latin typeface="Arial"/>
                        <a:cs typeface="Arial"/>
                      </a:endParaRPr>
                    </a:p>
                  </a:txBody>
                  <a:tcPr marL="0" marR="0" marB="0" marT="82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gridSpan="2">
                  <a:txBody>
                    <a:bodyPr/>
                    <a:lstStyle/>
                    <a:p>
                      <a:pPr marL="69850">
                        <a:lnSpc>
                          <a:spcPct val="100000"/>
                        </a:lnSpc>
                        <a:spcBef>
                          <a:spcPts val="20"/>
                        </a:spcBef>
                      </a:pPr>
                      <a:r>
                        <a:rPr dirty="0" sz="700">
                          <a:latin typeface="Arial"/>
                          <a:cs typeface="Arial"/>
                        </a:rPr>
                        <a:t>J&amp;J/</a:t>
                      </a:r>
                      <a:r>
                        <a:rPr dirty="0" sz="700" spc="-5">
                          <a:latin typeface="Arial"/>
                          <a:cs typeface="Arial"/>
                        </a:rPr>
                        <a:t> </a:t>
                      </a:r>
                      <a:r>
                        <a:rPr dirty="0" sz="700" spc="-5">
                          <a:latin typeface="PMingLiU"/>
                          <a:cs typeface="PMingLiU"/>
                        </a:rPr>
                        <a:t>传奇生物</a:t>
                      </a:r>
                      <a:endParaRPr sz="700">
                        <a:latin typeface="PMingLiU"/>
                        <a:cs typeface="PMingLiU"/>
                      </a:endParaRPr>
                    </a:p>
                  </a:txBody>
                  <a:tcPr marL="0" marR="0" marB="0" marT="254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a:txBody>
                    <a:bodyPr/>
                    <a:lstStyle/>
                    <a:p>
                      <a:pPr marL="69850">
                        <a:lnSpc>
                          <a:spcPct val="100000"/>
                        </a:lnSpc>
                        <a:spcBef>
                          <a:spcPts val="65"/>
                        </a:spcBef>
                      </a:pPr>
                      <a:r>
                        <a:rPr dirty="0" sz="700" spc="-10">
                          <a:latin typeface="Arial"/>
                          <a:cs typeface="Arial"/>
                        </a:rPr>
                        <a:t>GSK/</a:t>
                      </a:r>
                      <a:r>
                        <a:rPr dirty="0" sz="700" spc="-15">
                          <a:latin typeface="Arial"/>
                          <a:cs typeface="Arial"/>
                        </a:rPr>
                        <a:t> </a:t>
                      </a:r>
                      <a:r>
                        <a:rPr dirty="0" sz="700" spc="-5">
                          <a:latin typeface="Arial"/>
                          <a:cs typeface="Arial"/>
                        </a:rPr>
                        <a:t>Seagen</a:t>
                      </a:r>
                      <a:endParaRPr sz="700">
                        <a:latin typeface="Arial"/>
                        <a:cs typeface="Arial"/>
                      </a:endParaRPr>
                    </a:p>
                  </a:txBody>
                  <a:tcPr marL="0" marR="0" marB="0" marT="8255">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65"/>
                        </a:spcBef>
                      </a:pPr>
                      <a:r>
                        <a:rPr dirty="0" sz="700">
                          <a:latin typeface="Arial"/>
                          <a:cs typeface="Arial"/>
                        </a:rPr>
                        <a:t>J&amp;J/</a:t>
                      </a:r>
                      <a:r>
                        <a:rPr dirty="0" sz="700" spc="-15">
                          <a:latin typeface="Arial"/>
                          <a:cs typeface="Arial"/>
                        </a:rPr>
                        <a:t> </a:t>
                      </a:r>
                      <a:r>
                        <a:rPr dirty="0" sz="700" spc="-5">
                          <a:latin typeface="Arial"/>
                          <a:cs typeface="Arial"/>
                        </a:rPr>
                        <a:t>Genmab</a:t>
                      </a:r>
                      <a:endParaRPr sz="700">
                        <a:latin typeface="Arial"/>
                        <a:cs typeface="Arial"/>
                      </a:endParaRPr>
                    </a:p>
                  </a:txBody>
                  <a:tcPr marL="0" marR="0" marB="0" marT="8255">
                    <a:lnL w="6350">
                      <a:solidFill>
                        <a:srgbClr val="000000"/>
                      </a:solidFill>
                      <a:prstDash val="solid"/>
                    </a:lnL>
                    <a:lnT w="6350">
                      <a:solidFill>
                        <a:srgbClr val="000000"/>
                      </a:solidFill>
                      <a:prstDash val="solid"/>
                    </a:lnT>
                    <a:lnB w="6350">
                      <a:solidFill>
                        <a:srgbClr val="000000"/>
                      </a:solidFill>
                      <a:prstDash val="solid"/>
                    </a:lnB>
                  </a:tcPr>
                </a:tc>
              </a:tr>
              <a:tr h="313944">
                <a:tc>
                  <a:txBody>
                    <a:bodyPr/>
                    <a:lstStyle/>
                    <a:p>
                      <a:pPr marL="69850">
                        <a:lnSpc>
                          <a:spcPct val="100000"/>
                        </a:lnSpc>
                        <a:spcBef>
                          <a:spcPts val="715"/>
                        </a:spcBef>
                      </a:pPr>
                      <a:r>
                        <a:rPr dirty="0" sz="700" spc="-5">
                          <a:latin typeface="PMingLiU"/>
                          <a:cs typeface="PMingLiU"/>
                        </a:rPr>
                        <a:t>产品</a:t>
                      </a:r>
                      <a:endParaRPr sz="700">
                        <a:latin typeface="PMingLiU"/>
                        <a:cs typeface="PMingLiU"/>
                      </a:endParaRPr>
                    </a:p>
                  </a:txBody>
                  <a:tcPr marL="0" marR="0" marB="0" marT="90805">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marL="66675" marR="1150620">
                        <a:lnSpc>
                          <a:spcPts val="819"/>
                        </a:lnSpc>
                        <a:spcBef>
                          <a:spcPts val="420"/>
                        </a:spcBef>
                      </a:pPr>
                      <a:r>
                        <a:rPr dirty="0" sz="700" spc="-10">
                          <a:latin typeface="Arial"/>
                          <a:cs typeface="Arial"/>
                        </a:rPr>
                        <a:t>A</a:t>
                      </a:r>
                      <a:r>
                        <a:rPr dirty="0" sz="700" spc="-5">
                          <a:latin typeface="Arial"/>
                          <a:cs typeface="Arial"/>
                        </a:rPr>
                        <a:t>be</a:t>
                      </a:r>
                      <a:r>
                        <a:rPr dirty="0" sz="700" spc="10">
                          <a:latin typeface="Arial"/>
                          <a:cs typeface="Arial"/>
                        </a:rPr>
                        <a:t>c</a:t>
                      </a:r>
                      <a:r>
                        <a:rPr dirty="0" sz="700" spc="15">
                          <a:latin typeface="Arial"/>
                          <a:cs typeface="Arial"/>
                        </a:rPr>
                        <a:t>m</a:t>
                      </a:r>
                      <a:r>
                        <a:rPr dirty="0" sz="700">
                          <a:latin typeface="Arial"/>
                          <a:cs typeface="Arial"/>
                        </a:rPr>
                        <a:t>a  </a:t>
                      </a:r>
                      <a:r>
                        <a:rPr dirty="0" sz="700" spc="5">
                          <a:latin typeface="Arial"/>
                          <a:cs typeface="Arial"/>
                        </a:rPr>
                        <a:t>(</a:t>
                      </a:r>
                      <a:r>
                        <a:rPr dirty="0" sz="700" spc="-30">
                          <a:latin typeface="Arial"/>
                          <a:cs typeface="Arial"/>
                        </a:rPr>
                        <a:t>I</a:t>
                      </a:r>
                      <a:r>
                        <a:rPr dirty="0" sz="700" spc="-5">
                          <a:latin typeface="Arial"/>
                          <a:cs typeface="Arial"/>
                        </a:rPr>
                        <a:t>d</a:t>
                      </a:r>
                      <a:r>
                        <a:rPr dirty="0" sz="700">
                          <a:latin typeface="Arial"/>
                          <a:cs typeface="Arial"/>
                        </a:rPr>
                        <a:t>e</a:t>
                      </a:r>
                      <a:r>
                        <a:rPr dirty="0" sz="700" spc="5">
                          <a:latin typeface="Arial"/>
                          <a:cs typeface="Arial"/>
                        </a:rPr>
                        <a:t>-</a:t>
                      </a:r>
                      <a:r>
                        <a:rPr dirty="0" sz="700" spc="10">
                          <a:latin typeface="Arial"/>
                          <a:cs typeface="Arial"/>
                        </a:rPr>
                        <a:t>c</a:t>
                      </a:r>
                      <a:r>
                        <a:rPr dirty="0" sz="700" spc="-5">
                          <a:latin typeface="Arial"/>
                          <a:cs typeface="Arial"/>
                        </a:rPr>
                        <a:t>e</a:t>
                      </a:r>
                      <a:r>
                        <a:rPr dirty="0" sz="700" spc="10">
                          <a:latin typeface="Arial"/>
                          <a:cs typeface="Arial"/>
                        </a:rPr>
                        <a:t>l</a:t>
                      </a:r>
                      <a:r>
                        <a:rPr dirty="0" sz="700">
                          <a:latin typeface="Arial"/>
                          <a:cs typeface="Arial"/>
                        </a:rPr>
                        <a:t>)</a:t>
                      </a:r>
                      <a:endParaRPr sz="700">
                        <a:latin typeface="Arial"/>
                        <a:cs typeface="Arial"/>
                      </a:endParaRPr>
                    </a:p>
                  </a:txBody>
                  <a:tcPr marL="0" marR="0" marB="0" marT="5334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gridSpan="2">
                  <a:txBody>
                    <a:bodyPr/>
                    <a:lstStyle/>
                    <a:p>
                      <a:pPr marL="69850" marR="1090930">
                        <a:lnSpc>
                          <a:spcPts val="819"/>
                        </a:lnSpc>
                        <a:spcBef>
                          <a:spcPts val="420"/>
                        </a:spcBef>
                      </a:pPr>
                      <a:r>
                        <a:rPr dirty="0" sz="700" spc="-5">
                          <a:latin typeface="Arial"/>
                          <a:cs typeface="Arial"/>
                        </a:rPr>
                        <a:t>CarvytkI  </a:t>
                      </a:r>
                      <a:r>
                        <a:rPr dirty="0" sz="700" spc="5">
                          <a:latin typeface="Arial"/>
                          <a:cs typeface="Arial"/>
                        </a:rPr>
                        <a:t>(</a:t>
                      </a:r>
                      <a:r>
                        <a:rPr dirty="0" sz="700">
                          <a:latin typeface="Arial"/>
                          <a:cs typeface="Arial"/>
                        </a:rPr>
                        <a:t>C</a:t>
                      </a:r>
                      <a:r>
                        <a:rPr dirty="0" sz="700" spc="10">
                          <a:latin typeface="Arial"/>
                          <a:cs typeface="Arial"/>
                        </a:rPr>
                        <a:t>i</a:t>
                      </a:r>
                      <a:r>
                        <a:rPr dirty="0" sz="700" spc="10">
                          <a:latin typeface="Arial"/>
                          <a:cs typeface="Arial"/>
                        </a:rPr>
                        <a:t>l</a:t>
                      </a:r>
                      <a:r>
                        <a:rPr dirty="0" sz="700">
                          <a:latin typeface="Arial"/>
                          <a:cs typeface="Arial"/>
                        </a:rPr>
                        <a:t>ta</a:t>
                      </a:r>
                      <a:r>
                        <a:rPr dirty="0" sz="700" spc="-20">
                          <a:latin typeface="Arial"/>
                          <a:cs typeface="Arial"/>
                        </a:rPr>
                        <a:t>-</a:t>
                      </a:r>
                      <a:r>
                        <a:rPr dirty="0" sz="700" spc="10">
                          <a:latin typeface="Arial"/>
                          <a:cs typeface="Arial"/>
                        </a:rPr>
                        <a:t>c</a:t>
                      </a:r>
                      <a:r>
                        <a:rPr dirty="0" sz="700" spc="-5">
                          <a:latin typeface="Arial"/>
                          <a:cs typeface="Arial"/>
                        </a:rPr>
                        <a:t>e</a:t>
                      </a:r>
                      <a:r>
                        <a:rPr dirty="0" sz="700" spc="10">
                          <a:latin typeface="Arial"/>
                          <a:cs typeface="Arial"/>
                        </a:rPr>
                        <a:t>l</a:t>
                      </a:r>
                      <a:r>
                        <a:rPr dirty="0" sz="700">
                          <a:latin typeface="Arial"/>
                          <a:cs typeface="Arial"/>
                        </a:rPr>
                        <a:t>)</a:t>
                      </a:r>
                      <a:endParaRPr sz="700">
                        <a:latin typeface="Arial"/>
                        <a:cs typeface="Arial"/>
                      </a:endParaRPr>
                    </a:p>
                  </a:txBody>
                  <a:tcPr marL="0" marR="0" marB="0" marT="5334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a:txBody>
                    <a:bodyPr/>
                    <a:lstStyle/>
                    <a:p>
                      <a:pPr marL="69850" marR="172085">
                        <a:lnSpc>
                          <a:spcPct val="95700"/>
                        </a:lnSpc>
                      </a:pPr>
                      <a:r>
                        <a:rPr dirty="0" sz="700" spc="-5">
                          <a:latin typeface="Arial"/>
                          <a:cs typeface="Arial"/>
                        </a:rPr>
                        <a:t>Blenrep  (Belantamab  mafodotin)</a:t>
                      </a:r>
                      <a:endParaRPr sz="700">
                        <a:latin typeface="Arial"/>
                        <a:cs typeface="Arial"/>
                      </a:endParaRPr>
                    </a:p>
                  </a:txBody>
                  <a:tcPr marL="0" marR="0" marB="0" marT="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40"/>
                        </a:spcBef>
                      </a:pPr>
                      <a:endParaRPr sz="650">
                        <a:latin typeface="Times New Roman"/>
                        <a:cs typeface="Times New Roman"/>
                      </a:endParaRPr>
                    </a:p>
                    <a:p>
                      <a:pPr marL="69850">
                        <a:lnSpc>
                          <a:spcPct val="100000"/>
                        </a:lnSpc>
                      </a:pPr>
                      <a:r>
                        <a:rPr dirty="0" sz="700" spc="-5">
                          <a:latin typeface="Arial"/>
                          <a:cs typeface="Arial"/>
                        </a:rPr>
                        <a:t>Teclistamab</a:t>
                      </a:r>
                      <a:endParaRPr sz="700">
                        <a:latin typeface="Arial"/>
                        <a:cs typeface="Arial"/>
                      </a:endParaRPr>
                    </a:p>
                  </a:txBody>
                  <a:tcPr marL="0" marR="0" marB="0" marT="5080">
                    <a:lnL w="6350">
                      <a:solidFill>
                        <a:srgbClr val="000000"/>
                      </a:solidFill>
                      <a:prstDash val="solid"/>
                    </a:lnL>
                    <a:lnT w="6350">
                      <a:solidFill>
                        <a:srgbClr val="000000"/>
                      </a:solidFill>
                      <a:prstDash val="solid"/>
                    </a:lnT>
                    <a:lnB w="6350">
                      <a:solidFill>
                        <a:srgbClr val="000000"/>
                      </a:solidFill>
                      <a:prstDash val="solid"/>
                    </a:lnB>
                  </a:tcPr>
                </a:tc>
              </a:tr>
              <a:tr h="369188">
                <a:tc>
                  <a:txBody>
                    <a:bodyPr/>
                    <a:lstStyle/>
                    <a:p>
                      <a:pPr marL="69850">
                        <a:lnSpc>
                          <a:spcPts val="810"/>
                        </a:lnSpc>
                      </a:pPr>
                      <a:r>
                        <a:rPr dirty="0" sz="700" spc="-5">
                          <a:latin typeface="Arial"/>
                          <a:cs typeface="Arial"/>
                        </a:rPr>
                        <a:t>FDA</a:t>
                      </a:r>
                      <a:endParaRPr sz="700">
                        <a:latin typeface="Arial"/>
                        <a:cs typeface="Arial"/>
                      </a:endParaRPr>
                    </a:p>
                    <a:p>
                      <a:pPr marL="69850">
                        <a:lnSpc>
                          <a:spcPct val="100000"/>
                        </a:lnSpc>
                        <a:spcBef>
                          <a:spcPts val="25"/>
                        </a:spcBef>
                      </a:pPr>
                      <a:r>
                        <a:rPr dirty="0" sz="700">
                          <a:latin typeface="PMingLiU"/>
                          <a:cs typeface="PMingLiU"/>
                        </a:rPr>
                        <a:t>申报</a:t>
                      </a:r>
                      <a:endParaRPr sz="700">
                        <a:latin typeface="PMingLiU"/>
                        <a:cs typeface="PMingLiU"/>
                      </a:endParaRPr>
                    </a:p>
                    <a:p>
                      <a:pPr marL="69850">
                        <a:lnSpc>
                          <a:spcPct val="100000"/>
                        </a:lnSpc>
                        <a:spcBef>
                          <a:spcPts val="170"/>
                        </a:spcBef>
                      </a:pPr>
                      <a:r>
                        <a:rPr dirty="0" sz="700">
                          <a:latin typeface="PMingLiU"/>
                          <a:cs typeface="PMingLiU"/>
                        </a:rPr>
                        <a:t>进展</a:t>
                      </a:r>
                      <a:endParaRPr sz="700">
                        <a:latin typeface="PMingLiU"/>
                        <a:cs typeface="PMingLiU"/>
                      </a:endParaRPr>
                    </a:p>
                  </a:txBody>
                  <a:tcPr marL="0" marR="0" marB="0" marT="0">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marL="66675">
                        <a:lnSpc>
                          <a:spcPct val="100000"/>
                        </a:lnSpc>
                        <a:spcBef>
                          <a:spcPts val="475"/>
                        </a:spcBef>
                      </a:pPr>
                      <a:r>
                        <a:rPr dirty="0" sz="700" spc="-5">
                          <a:latin typeface="Arial"/>
                          <a:cs typeface="Arial"/>
                        </a:rPr>
                        <a:t>2021.03.26</a:t>
                      </a:r>
                      <a:endParaRPr sz="700">
                        <a:latin typeface="Arial"/>
                        <a:cs typeface="Arial"/>
                      </a:endParaRPr>
                    </a:p>
                    <a:p>
                      <a:pPr marL="66675">
                        <a:lnSpc>
                          <a:spcPct val="100000"/>
                        </a:lnSpc>
                        <a:spcBef>
                          <a:spcPts val="25"/>
                        </a:spcBef>
                      </a:pPr>
                      <a:r>
                        <a:rPr dirty="0" sz="700" spc="-5">
                          <a:latin typeface="PMingLiU"/>
                          <a:cs typeface="PMingLiU"/>
                        </a:rPr>
                        <a:t>获批</a:t>
                      </a:r>
                      <a:endParaRPr sz="700">
                        <a:latin typeface="PMingLiU"/>
                        <a:cs typeface="PMingLiU"/>
                      </a:endParaRPr>
                    </a:p>
                  </a:txBody>
                  <a:tcPr marL="0" marR="0" marB="0" marT="603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gridSpan="2">
                  <a:txBody>
                    <a:bodyPr/>
                    <a:lstStyle/>
                    <a:p>
                      <a:pPr marL="69850">
                        <a:lnSpc>
                          <a:spcPct val="100000"/>
                        </a:lnSpc>
                        <a:spcBef>
                          <a:spcPts val="475"/>
                        </a:spcBef>
                      </a:pPr>
                      <a:r>
                        <a:rPr dirty="0" sz="700" spc="-5">
                          <a:latin typeface="Arial"/>
                          <a:cs typeface="Arial"/>
                        </a:rPr>
                        <a:t>2022.02.28</a:t>
                      </a:r>
                      <a:endParaRPr sz="700">
                        <a:latin typeface="Arial"/>
                        <a:cs typeface="Arial"/>
                      </a:endParaRPr>
                    </a:p>
                    <a:p>
                      <a:pPr marL="69850">
                        <a:lnSpc>
                          <a:spcPct val="100000"/>
                        </a:lnSpc>
                        <a:spcBef>
                          <a:spcPts val="25"/>
                        </a:spcBef>
                      </a:pPr>
                      <a:r>
                        <a:rPr dirty="0" sz="700" spc="-5">
                          <a:latin typeface="PMingLiU"/>
                          <a:cs typeface="PMingLiU"/>
                        </a:rPr>
                        <a:t>获批</a:t>
                      </a:r>
                      <a:endParaRPr sz="700">
                        <a:latin typeface="PMingLiU"/>
                        <a:cs typeface="PMingLiU"/>
                      </a:endParaRPr>
                    </a:p>
                  </a:txBody>
                  <a:tcPr marL="0" marR="0" marB="0" marT="60325">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a:txBody>
                    <a:bodyPr/>
                    <a:lstStyle/>
                    <a:p>
                      <a:pPr marL="69850">
                        <a:lnSpc>
                          <a:spcPct val="100000"/>
                        </a:lnSpc>
                        <a:spcBef>
                          <a:spcPts val="475"/>
                        </a:spcBef>
                      </a:pPr>
                      <a:r>
                        <a:rPr dirty="0" sz="700" spc="-5">
                          <a:latin typeface="Arial"/>
                          <a:cs typeface="Arial"/>
                        </a:rPr>
                        <a:t>2020.08.06</a:t>
                      </a:r>
                      <a:endParaRPr sz="700">
                        <a:latin typeface="Arial"/>
                        <a:cs typeface="Arial"/>
                      </a:endParaRPr>
                    </a:p>
                    <a:p>
                      <a:pPr marL="69850">
                        <a:lnSpc>
                          <a:spcPct val="100000"/>
                        </a:lnSpc>
                        <a:spcBef>
                          <a:spcPts val="25"/>
                        </a:spcBef>
                      </a:pPr>
                      <a:r>
                        <a:rPr dirty="0" sz="700" spc="-5">
                          <a:latin typeface="PMingLiU"/>
                          <a:cs typeface="PMingLiU"/>
                        </a:rPr>
                        <a:t>获批</a:t>
                      </a:r>
                      <a:endParaRPr sz="700">
                        <a:latin typeface="PMingLiU"/>
                        <a:cs typeface="PMingLiU"/>
                      </a:endParaRPr>
                    </a:p>
                  </a:txBody>
                  <a:tcPr marL="0" marR="0" marB="0" marT="60325">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475"/>
                        </a:spcBef>
                      </a:pPr>
                      <a:r>
                        <a:rPr dirty="0" sz="700" spc="-5">
                          <a:latin typeface="Arial"/>
                          <a:cs typeface="Arial"/>
                        </a:rPr>
                        <a:t>2022.08.24</a:t>
                      </a:r>
                      <a:endParaRPr sz="700">
                        <a:latin typeface="Arial"/>
                        <a:cs typeface="Arial"/>
                      </a:endParaRPr>
                    </a:p>
                    <a:p>
                      <a:pPr marL="69850">
                        <a:lnSpc>
                          <a:spcPct val="100000"/>
                        </a:lnSpc>
                        <a:spcBef>
                          <a:spcPts val="25"/>
                        </a:spcBef>
                      </a:pPr>
                      <a:r>
                        <a:rPr dirty="0" sz="700" spc="-5">
                          <a:latin typeface="PMingLiU"/>
                          <a:cs typeface="PMingLiU"/>
                        </a:rPr>
                        <a:t>获批</a:t>
                      </a:r>
                      <a:endParaRPr sz="700">
                        <a:latin typeface="PMingLiU"/>
                        <a:cs typeface="PMingLiU"/>
                      </a:endParaRPr>
                    </a:p>
                  </a:txBody>
                  <a:tcPr marL="0" marR="0" marB="0" marT="60325">
                    <a:lnL w="6350">
                      <a:solidFill>
                        <a:srgbClr val="000000"/>
                      </a:solidFill>
                      <a:prstDash val="solid"/>
                    </a:lnL>
                    <a:lnT w="6350">
                      <a:solidFill>
                        <a:srgbClr val="000000"/>
                      </a:solidFill>
                      <a:prstDash val="solid"/>
                    </a:lnT>
                    <a:lnB w="6350">
                      <a:solidFill>
                        <a:srgbClr val="000000"/>
                      </a:solidFill>
                      <a:prstDash val="solid"/>
                    </a:lnB>
                  </a:tcPr>
                </a:tc>
              </a:tr>
              <a:tr h="134112">
                <a:tc>
                  <a:txBody>
                    <a:bodyPr/>
                    <a:lstStyle/>
                    <a:p>
                      <a:pPr marL="69850">
                        <a:lnSpc>
                          <a:spcPct val="100000"/>
                        </a:lnSpc>
                        <a:spcBef>
                          <a:spcPts val="20"/>
                        </a:spcBef>
                      </a:pPr>
                      <a:r>
                        <a:rPr dirty="0" sz="700" spc="-5">
                          <a:latin typeface="PMingLiU"/>
                          <a:cs typeface="PMingLiU"/>
                        </a:rPr>
                        <a:t>靶点</a:t>
                      </a:r>
                      <a:endParaRPr sz="700">
                        <a:latin typeface="PMingLiU"/>
                        <a:cs typeface="PMingLiU"/>
                      </a:endParaRPr>
                    </a:p>
                  </a:txBody>
                  <a:tcPr marL="0" marR="0" marB="0" marT="2540">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marL="66675">
                        <a:lnSpc>
                          <a:spcPct val="100000"/>
                        </a:lnSpc>
                        <a:spcBef>
                          <a:spcPts val="65"/>
                        </a:spcBef>
                      </a:pPr>
                      <a:r>
                        <a:rPr dirty="0" sz="700" spc="-10">
                          <a:latin typeface="Arial"/>
                          <a:cs typeface="Arial"/>
                        </a:rPr>
                        <a:t>BCMA</a:t>
                      </a:r>
                      <a:endParaRPr sz="700">
                        <a:latin typeface="Arial"/>
                        <a:cs typeface="Arial"/>
                      </a:endParaRPr>
                    </a:p>
                  </a:txBody>
                  <a:tcPr marL="0" marR="0" marB="0" marT="82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gridSpan="2">
                  <a:txBody>
                    <a:bodyPr/>
                    <a:lstStyle/>
                    <a:p>
                      <a:pPr marL="69850">
                        <a:lnSpc>
                          <a:spcPct val="100000"/>
                        </a:lnSpc>
                        <a:spcBef>
                          <a:spcPts val="65"/>
                        </a:spcBef>
                      </a:pPr>
                      <a:r>
                        <a:rPr dirty="0" sz="700" spc="-10">
                          <a:latin typeface="Arial"/>
                          <a:cs typeface="Arial"/>
                        </a:rPr>
                        <a:t>BCMA</a:t>
                      </a:r>
                      <a:endParaRPr sz="700">
                        <a:latin typeface="Arial"/>
                        <a:cs typeface="Arial"/>
                      </a:endParaRPr>
                    </a:p>
                  </a:txBody>
                  <a:tcPr marL="0" marR="0" marB="0" marT="8255">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a:txBody>
                    <a:bodyPr/>
                    <a:lstStyle/>
                    <a:p>
                      <a:pPr marL="69850">
                        <a:lnSpc>
                          <a:spcPct val="100000"/>
                        </a:lnSpc>
                        <a:spcBef>
                          <a:spcPts val="65"/>
                        </a:spcBef>
                      </a:pPr>
                      <a:r>
                        <a:rPr dirty="0" sz="700" spc="-10">
                          <a:latin typeface="Arial"/>
                          <a:cs typeface="Arial"/>
                        </a:rPr>
                        <a:t>BCMA</a:t>
                      </a:r>
                      <a:endParaRPr sz="700">
                        <a:latin typeface="Arial"/>
                        <a:cs typeface="Arial"/>
                      </a:endParaRPr>
                    </a:p>
                  </a:txBody>
                  <a:tcPr marL="0" marR="0" marB="0" marT="8255">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65"/>
                        </a:spcBef>
                      </a:pPr>
                      <a:r>
                        <a:rPr dirty="0" sz="700" spc="-10">
                          <a:latin typeface="Arial"/>
                          <a:cs typeface="Arial"/>
                        </a:rPr>
                        <a:t>BCMA </a:t>
                      </a:r>
                      <a:r>
                        <a:rPr dirty="0" sz="700" spc="-5">
                          <a:latin typeface="Arial"/>
                          <a:cs typeface="Arial"/>
                        </a:rPr>
                        <a:t>x</a:t>
                      </a:r>
                      <a:r>
                        <a:rPr dirty="0" sz="700" spc="-15">
                          <a:latin typeface="Arial"/>
                          <a:cs typeface="Arial"/>
                        </a:rPr>
                        <a:t> </a:t>
                      </a:r>
                      <a:r>
                        <a:rPr dirty="0" sz="700" spc="-5">
                          <a:latin typeface="Arial"/>
                          <a:cs typeface="Arial"/>
                        </a:rPr>
                        <a:t>CD3</a:t>
                      </a:r>
                      <a:endParaRPr sz="700">
                        <a:latin typeface="Arial"/>
                        <a:cs typeface="Arial"/>
                      </a:endParaRPr>
                    </a:p>
                  </a:txBody>
                  <a:tcPr marL="0" marR="0" marB="0" marT="8255">
                    <a:lnL w="6350">
                      <a:solidFill>
                        <a:srgbClr val="000000"/>
                      </a:solidFill>
                      <a:prstDash val="solid"/>
                    </a:lnL>
                    <a:lnT w="6350">
                      <a:solidFill>
                        <a:srgbClr val="000000"/>
                      </a:solidFill>
                      <a:prstDash val="solid"/>
                    </a:lnT>
                    <a:lnB w="6350">
                      <a:solidFill>
                        <a:srgbClr val="000000"/>
                      </a:solidFill>
                      <a:prstDash val="solid"/>
                    </a:lnB>
                  </a:tcPr>
                </a:tc>
              </a:tr>
              <a:tr h="265175">
                <a:tc>
                  <a:txBody>
                    <a:bodyPr/>
                    <a:lstStyle/>
                    <a:p>
                      <a:pPr marL="69850">
                        <a:lnSpc>
                          <a:spcPct val="100000"/>
                        </a:lnSpc>
                        <a:spcBef>
                          <a:spcPts val="20"/>
                        </a:spcBef>
                      </a:pPr>
                      <a:r>
                        <a:rPr dirty="0" sz="700">
                          <a:latin typeface="PMingLiU"/>
                          <a:cs typeface="PMingLiU"/>
                        </a:rPr>
                        <a:t>临床</a:t>
                      </a:r>
                      <a:endParaRPr sz="700">
                        <a:latin typeface="PMingLiU"/>
                        <a:cs typeface="PMingLiU"/>
                      </a:endParaRPr>
                    </a:p>
                    <a:p>
                      <a:pPr marL="69850">
                        <a:lnSpc>
                          <a:spcPct val="100000"/>
                        </a:lnSpc>
                        <a:spcBef>
                          <a:spcPts val="190"/>
                        </a:spcBef>
                      </a:pPr>
                      <a:r>
                        <a:rPr dirty="0" sz="700">
                          <a:latin typeface="PMingLiU"/>
                          <a:cs typeface="PMingLiU"/>
                        </a:rPr>
                        <a:t>研究</a:t>
                      </a:r>
                      <a:endParaRPr sz="700">
                        <a:latin typeface="PMingLiU"/>
                        <a:cs typeface="PMingLiU"/>
                      </a:endParaRPr>
                    </a:p>
                  </a:txBody>
                  <a:tcPr marL="0" marR="0" marB="0" marT="254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marR="63500">
                        <a:lnSpc>
                          <a:spcPts val="819"/>
                        </a:lnSpc>
                        <a:spcBef>
                          <a:spcPts val="229"/>
                        </a:spcBef>
                      </a:pPr>
                      <a:r>
                        <a:rPr dirty="0" sz="700" spc="-5">
                          <a:latin typeface="Arial"/>
                          <a:cs typeface="Arial"/>
                        </a:rPr>
                        <a:t>KarMMa-1  </a:t>
                      </a:r>
                      <a:r>
                        <a:rPr dirty="0" sz="700" spc="5">
                          <a:latin typeface="Arial"/>
                          <a:cs typeface="Arial"/>
                        </a:rPr>
                        <a:t>(</a:t>
                      </a:r>
                      <a:r>
                        <a:rPr dirty="0" sz="700">
                          <a:latin typeface="Arial"/>
                          <a:cs typeface="Arial"/>
                        </a:rPr>
                        <a:t>NC</a:t>
                      </a:r>
                      <a:r>
                        <a:rPr dirty="0" sz="700" spc="25">
                          <a:latin typeface="Arial"/>
                          <a:cs typeface="Arial"/>
                        </a:rPr>
                        <a:t>T</a:t>
                      </a:r>
                      <a:r>
                        <a:rPr dirty="0" sz="700" spc="-5">
                          <a:latin typeface="Arial"/>
                          <a:cs typeface="Arial"/>
                        </a:rPr>
                        <a:t>03361748</a:t>
                      </a:r>
                      <a:r>
                        <a:rPr dirty="0" sz="700">
                          <a:latin typeface="Arial"/>
                          <a:cs typeface="Arial"/>
                        </a:rPr>
                        <a:t>)</a:t>
                      </a:r>
                      <a:endParaRPr sz="700">
                        <a:latin typeface="Arial"/>
                        <a:cs typeface="Arial"/>
                      </a:endParaRPr>
                    </a:p>
                  </a:txBody>
                  <a:tcPr marL="0" marR="0" marB="0" marT="2920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63500">
                        <a:lnSpc>
                          <a:spcPts val="819"/>
                        </a:lnSpc>
                        <a:spcBef>
                          <a:spcPts val="229"/>
                        </a:spcBef>
                      </a:pPr>
                      <a:r>
                        <a:rPr dirty="0" sz="700" spc="-10">
                          <a:latin typeface="Arial"/>
                          <a:cs typeface="Arial"/>
                        </a:rPr>
                        <a:t>CRB-402  </a:t>
                      </a:r>
                      <a:r>
                        <a:rPr dirty="0" sz="700" spc="5">
                          <a:latin typeface="Arial"/>
                          <a:cs typeface="Arial"/>
                        </a:rPr>
                        <a:t>(</a:t>
                      </a:r>
                      <a:r>
                        <a:rPr dirty="0" sz="700">
                          <a:latin typeface="Arial"/>
                          <a:cs typeface="Arial"/>
                        </a:rPr>
                        <a:t>NC</a:t>
                      </a:r>
                      <a:r>
                        <a:rPr dirty="0" sz="700" spc="25">
                          <a:latin typeface="Arial"/>
                          <a:cs typeface="Arial"/>
                        </a:rPr>
                        <a:t>T</a:t>
                      </a:r>
                      <a:r>
                        <a:rPr dirty="0" sz="700" spc="-5">
                          <a:latin typeface="Arial"/>
                          <a:cs typeface="Arial"/>
                        </a:rPr>
                        <a:t>03274219</a:t>
                      </a:r>
                      <a:r>
                        <a:rPr dirty="0" sz="700">
                          <a:latin typeface="Arial"/>
                          <a:cs typeface="Arial"/>
                        </a:rPr>
                        <a:t>)</a:t>
                      </a:r>
                      <a:endParaRPr sz="700">
                        <a:latin typeface="Arial"/>
                        <a:cs typeface="Arial"/>
                      </a:endParaRPr>
                    </a:p>
                  </a:txBody>
                  <a:tcPr marL="0" marR="0" marB="0" marT="2920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61594">
                        <a:lnSpc>
                          <a:spcPts val="819"/>
                        </a:lnSpc>
                        <a:spcBef>
                          <a:spcPts val="229"/>
                        </a:spcBef>
                      </a:pPr>
                      <a:r>
                        <a:rPr dirty="0" sz="700" spc="-5">
                          <a:latin typeface="Arial"/>
                          <a:cs typeface="Arial"/>
                        </a:rPr>
                        <a:t>LEGEND-2  </a:t>
                      </a:r>
                      <a:r>
                        <a:rPr dirty="0" sz="700" spc="5">
                          <a:latin typeface="Arial"/>
                          <a:cs typeface="Arial"/>
                        </a:rPr>
                        <a:t>(</a:t>
                      </a:r>
                      <a:r>
                        <a:rPr dirty="0" sz="700">
                          <a:latin typeface="Arial"/>
                          <a:cs typeface="Arial"/>
                        </a:rPr>
                        <a:t>NC</a:t>
                      </a:r>
                      <a:r>
                        <a:rPr dirty="0" sz="700" spc="25">
                          <a:latin typeface="Arial"/>
                          <a:cs typeface="Arial"/>
                        </a:rPr>
                        <a:t>T</a:t>
                      </a:r>
                      <a:r>
                        <a:rPr dirty="0" sz="700" spc="-5">
                          <a:latin typeface="Arial"/>
                          <a:cs typeface="Arial"/>
                        </a:rPr>
                        <a:t>03090659</a:t>
                      </a:r>
                      <a:r>
                        <a:rPr dirty="0" sz="700">
                          <a:latin typeface="Arial"/>
                          <a:cs typeface="Arial"/>
                        </a:rPr>
                        <a:t>)</a:t>
                      </a:r>
                      <a:endParaRPr sz="700">
                        <a:latin typeface="Arial"/>
                        <a:cs typeface="Arial"/>
                      </a:endParaRPr>
                    </a:p>
                  </a:txBody>
                  <a:tcPr marL="0" marR="0" marB="0" marT="2920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63500" indent="24130">
                        <a:lnSpc>
                          <a:spcPts val="819"/>
                        </a:lnSpc>
                        <a:spcBef>
                          <a:spcPts val="229"/>
                        </a:spcBef>
                      </a:pPr>
                      <a:r>
                        <a:rPr dirty="0" sz="700" spc="-5">
                          <a:latin typeface="Arial"/>
                          <a:cs typeface="Arial"/>
                        </a:rPr>
                        <a:t>CARTITUDE-1  </a:t>
                      </a:r>
                      <a:r>
                        <a:rPr dirty="0" sz="700" spc="5">
                          <a:latin typeface="Arial"/>
                          <a:cs typeface="Arial"/>
                        </a:rPr>
                        <a:t>(</a:t>
                      </a:r>
                      <a:r>
                        <a:rPr dirty="0" sz="700">
                          <a:latin typeface="Arial"/>
                          <a:cs typeface="Arial"/>
                        </a:rPr>
                        <a:t>NC</a:t>
                      </a:r>
                      <a:r>
                        <a:rPr dirty="0" sz="700" spc="25">
                          <a:latin typeface="Arial"/>
                          <a:cs typeface="Arial"/>
                        </a:rPr>
                        <a:t>T</a:t>
                      </a:r>
                      <a:r>
                        <a:rPr dirty="0" sz="700" spc="-5">
                          <a:latin typeface="Arial"/>
                          <a:cs typeface="Arial"/>
                        </a:rPr>
                        <a:t>03548207</a:t>
                      </a:r>
                      <a:r>
                        <a:rPr dirty="0" sz="700">
                          <a:latin typeface="Arial"/>
                          <a:cs typeface="Arial"/>
                        </a:rPr>
                        <a:t>)</a:t>
                      </a:r>
                      <a:endParaRPr sz="700">
                        <a:latin typeface="Arial"/>
                        <a:cs typeface="Arial"/>
                      </a:endParaRPr>
                    </a:p>
                  </a:txBody>
                  <a:tcPr marL="0" marR="0" marB="0" marT="29209">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63500">
                        <a:lnSpc>
                          <a:spcPts val="819"/>
                        </a:lnSpc>
                        <a:spcBef>
                          <a:spcPts val="229"/>
                        </a:spcBef>
                      </a:pPr>
                      <a:r>
                        <a:rPr dirty="0" sz="700" spc="-5">
                          <a:latin typeface="Arial"/>
                          <a:cs typeface="Arial"/>
                        </a:rPr>
                        <a:t>DREAMM-2  </a:t>
                      </a:r>
                      <a:r>
                        <a:rPr dirty="0" sz="700" spc="5">
                          <a:latin typeface="Arial"/>
                          <a:cs typeface="Arial"/>
                        </a:rPr>
                        <a:t>(</a:t>
                      </a:r>
                      <a:r>
                        <a:rPr dirty="0" sz="700">
                          <a:latin typeface="Arial"/>
                          <a:cs typeface="Arial"/>
                        </a:rPr>
                        <a:t>NC</a:t>
                      </a:r>
                      <a:r>
                        <a:rPr dirty="0" sz="700" spc="25">
                          <a:latin typeface="Arial"/>
                          <a:cs typeface="Arial"/>
                        </a:rPr>
                        <a:t>T</a:t>
                      </a:r>
                      <a:r>
                        <a:rPr dirty="0" sz="700" spc="-5">
                          <a:latin typeface="Arial"/>
                          <a:cs typeface="Arial"/>
                        </a:rPr>
                        <a:t>03525678</a:t>
                      </a:r>
                      <a:r>
                        <a:rPr dirty="0" sz="700">
                          <a:latin typeface="Arial"/>
                          <a:cs typeface="Arial"/>
                        </a:rPr>
                        <a:t>)</a:t>
                      </a:r>
                      <a:endParaRPr sz="700">
                        <a:latin typeface="Arial"/>
                        <a:cs typeface="Arial"/>
                      </a:endParaRPr>
                    </a:p>
                  </a:txBody>
                  <a:tcPr marL="0" marR="0" marB="0" marT="29209">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63500">
                        <a:lnSpc>
                          <a:spcPts val="819"/>
                        </a:lnSpc>
                        <a:spcBef>
                          <a:spcPts val="229"/>
                        </a:spcBef>
                      </a:pPr>
                      <a:r>
                        <a:rPr dirty="0" sz="700">
                          <a:latin typeface="Arial"/>
                          <a:cs typeface="Arial"/>
                        </a:rPr>
                        <a:t>MajesTEC-1  </a:t>
                      </a:r>
                      <a:r>
                        <a:rPr dirty="0" sz="700" spc="5">
                          <a:latin typeface="Arial"/>
                          <a:cs typeface="Arial"/>
                        </a:rPr>
                        <a:t>(</a:t>
                      </a:r>
                      <a:r>
                        <a:rPr dirty="0" sz="700">
                          <a:latin typeface="Arial"/>
                          <a:cs typeface="Arial"/>
                        </a:rPr>
                        <a:t>NC</a:t>
                      </a:r>
                      <a:r>
                        <a:rPr dirty="0" sz="700" spc="25">
                          <a:latin typeface="Arial"/>
                          <a:cs typeface="Arial"/>
                        </a:rPr>
                        <a:t>T</a:t>
                      </a:r>
                      <a:r>
                        <a:rPr dirty="0" sz="700" spc="-5">
                          <a:latin typeface="Arial"/>
                          <a:cs typeface="Arial"/>
                        </a:rPr>
                        <a:t>04557098</a:t>
                      </a:r>
                      <a:r>
                        <a:rPr dirty="0" sz="700">
                          <a:latin typeface="Arial"/>
                          <a:cs typeface="Arial"/>
                        </a:rPr>
                        <a:t>)</a:t>
                      </a:r>
                      <a:endParaRPr sz="700">
                        <a:latin typeface="Arial"/>
                        <a:cs typeface="Arial"/>
                      </a:endParaRPr>
                    </a:p>
                  </a:txBody>
                  <a:tcPr marL="0" marR="0" marB="0" marT="29209">
                    <a:lnL w="6350">
                      <a:solidFill>
                        <a:srgbClr val="000000"/>
                      </a:solidFill>
                      <a:prstDash val="solid"/>
                    </a:lnL>
                    <a:lnT w="6350">
                      <a:solidFill>
                        <a:srgbClr val="000000"/>
                      </a:solidFill>
                      <a:prstDash val="solid"/>
                    </a:lnT>
                    <a:lnB w="6350">
                      <a:solidFill>
                        <a:srgbClr val="000000"/>
                      </a:solidFill>
                      <a:prstDash val="solid"/>
                    </a:lnB>
                  </a:tcPr>
                </a:tc>
              </a:tr>
              <a:tr h="265175">
                <a:tc>
                  <a:txBody>
                    <a:bodyPr/>
                    <a:lstStyle/>
                    <a:p>
                      <a:pPr marL="69850">
                        <a:lnSpc>
                          <a:spcPct val="100000"/>
                        </a:lnSpc>
                        <a:spcBef>
                          <a:spcPts val="20"/>
                        </a:spcBef>
                      </a:pPr>
                      <a:r>
                        <a:rPr dirty="0" sz="700">
                          <a:latin typeface="PMingLiU"/>
                          <a:cs typeface="PMingLiU"/>
                        </a:rPr>
                        <a:t>临床</a:t>
                      </a:r>
                      <a:endParaRPr sz="700">
                        <a:latin typeface="PMingLiU"/>
                        <a:cs typeface="PMingLiU"/>
                      </a:endParaRPr>
                    </a:p>
                    <a:p>
                      <a:pPr marL="69850">
                        <a:lnSpc>
                          <a:spcPct val="100000"/>
                        </a:lnSpc>
                        <a:spcBef>
                          <a:spcPts val="190"/>
                        </a:spcBef>
                      </a:pPr>
                      <a:r>
                        <a:rPr dirty="0" sz="700">
                          <a:latin typeface="PMingLiU"/>
                          <a:cs typeface="PMingLiU"/>
                        </a:rPr>
                        <a:t>阶段</a:t>
                      </a:r>
                      <a:endParaRPr sz="700">
                        <a:latin typeface="PMingLiU"/>
                        <a:cs typeface="PMingLiU"/>
                      </a:endParaRPr>
                    </a:p>
                  </a:txBody>
                  <a:tcPr marL="0" marR="0" marB="0" marT="254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525"/>
                        </a:spcBef>
                      </a:pPr>
                      <a:r>
                        <a:rPr dirty="0" sz="700" spc="-5">
                          <a:latin typeface="Arial"/>
                          <a:cs typeface="Arial"/>
                        </a:rPr>
                        <a:t>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666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25"/>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666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25"/>
                        </a:spcBef>
                      </a:pPr>
                      <a:r>
                        <a:rPr dirty="0" sz="700" spc="-20">
                          <a:latin typeface="Arial"/>
                          <a:cs typeface="Arial"/>
                        </a:rPr>
                        <a:t>I/ </a:t>
                      </a:r>
                      <a:r>
                        <a:rPr dirty="0" sz="700" spc="-5">
                          <a:latin typeface="Arial"/>
                          <a:cs typeface="Arial"/>
                        </a:rPr>
                        <a:t>II</a:t>
                      </a:r>
                      <a:r>
                        <a:rPr dirty="0" sz="700" spc="-25">
                          <a:latin typeface="Arial"/>
                          <a:cs typeface="Arial"/>
                        </a:rPr>
                        <a:t> </a:t>
                      </a:r>
                      <a:r>
                        <a:rPr dirty="0" sz="700" spc="-5">
                          <a:latin typeface="PMingLiU"/>
                          <a:cs typeface="PMingLiU"/>
                        </a:rPr>
                        <a:t>期</a:t>
                      </a:r>
                      <a:endParaRPr sz="700">
                        <a:latin typeface="PMingLiU"/>
                        <a:cs typeface="PMingLiU"/>
                      </a:endParaRPr>
                    </a:p>
                  </a:txBody>
                  <a:tcPr marL="0" marR="0" marB="0" marT="666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25"/>
                        </a:spcBef>
                      </a:pPr>
                      <a:r>
                        <a:rPr dirty="0" sz="700" spc="-15">
                          <a:latin typeface="Arial"/>
                          <a:cs typeface="Arial"/>
                        </a:rPr>
                        <a:t>Ib/ </a:t>
                      </a:r>
                      <a:r>
                        <a:rPr dirty="0" sz="700" spc="-5">
                          <a:latin typeface="Arial"/>
                          <a:cs typeface="Arial"/>
                        </a:rPr>
                        <a:t>II</a:t>
                      </a:r>
                      <a:r>
                        <a:rPr dirty="0" sz="700" spc="-35">
                          <a:latin typeface="Arial"/>
                          <a:cs typeface="Arial"/>
                        </a:rPr>
                        <a:t> </a:t>
                      </a:r>
                      <a:r>
                        <a:rPr dirty="0" sz="700" spc="-5">
                          <a:latin typeface="PMingLiU"/>
                          <a:cs typeface="PMingLiU"/>
                        </a:rPr>
                        <a:t>期</a:t>
                      </a:r>
                      <a:endParaRPr sz="700">
                        <a:latin typeface="PMingLiU"/>
                        <a:cs typeface="PMingLiU"/>
                      </a:endParaRPr>
                    </a:p>
                  </a:txBody>
                  <a:tcPr marL="0" marR="0" marB="0" marT="66675">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25"/>
                        </a:spcBef>
                      </a:pPr>
                      <a:r>
                        <a:rPr dirty="0" sz="700" spc="-5">
                          <a:latin typeface="Arial"/>
                          <a:cs typeface="Arial"/>
                        </a:rPr>
                        <a:t>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66675">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25"/>
                        </a:spcBef>
                      </a:pPr>
                      <a:r>
                        <a:rPr dirty="0" sz="700" spc="-20">
                          <a:latin typeface="Arial"/>
                          <a:cs typeface="Arial"/>
                        </a:rPr>
                        <a:t>I/ </a:t>
                      </a:r>
                      <a:r>
                        <a:rPr dirty="0" sz="700" spc="-5">
                          <a:latin typeface="Arial"/>
                          <a:cs typeface="Arial"/>
                        </a:rPr>
                        <a:t>II</a:t>
                      </a:r>
                      <a:r>
                        <a:rPr dirty="0" sz="700" spc="-30">
                          <a:latin typeface="Arial"/>
                          <a:cs typeface="Arial"/>
                        </a:rPr>
                        <a:t> </a:t>
                      </a:r>
                      <a:r>
                        <a:rPr dirty="0" sz="700" spc="-5">
                          <a:latin typeface="PMingLiU"/>
                          <a:cs typeface="PMingLiU"/>
                        </a:rPr>
                        <a:t>期</a:t>
                      </a:r>
                      <a:endParaRPr sz="700">
                        <a:latin typeface="PMingLiU"/>
                        <a:cs typeface="PMingLiU"/>
                      </a:endParaRPr>
                    </a:p>
                  </a:txBody>
                  <a:tcPr marL="0" marR="0" marB="0" marT="66675">
                    <a:lnL w="6350">
                      <a:solidFill>
                        <a:srgbClr val="000000"/>
                      </a:solidFill>
                      <a:prstDash val="solid"/>
                    </a:lnL>
                    <a:lnT w="6350">
                      <a:solidFill>
                        <a:srgbClr val="000000"/>
                      </a:solidFill>
                      <a:prstDash val="solid"/>
                    </a:lnT>
                    <a:lnB w="6350">
                      <a:solidFill>
                        <a:srgbClr val="000000"/>
                      </a:solidFill>
                      <a:prstDash val="solid"/>
                    </a:lnB>
                  </a:tcPr>
                </a:tc>
              </a:tr>
              <a:tr h="265430">
                <a:tc>
                  <a:txBody>
                    <a:bodyPr/>
                    <a:lstStyle/>
                    <a:p>
                      <a:pPr marL="69850">
                        <a:lnSpc>
                          <a:spcPct val="100000"/>
                        </a:lnSpc>
                        <a:spcBef>
                          <a:spcPts val="20"/>
                        </a:spcBef>
                      </a:pPr>
                      <a:r>
                        <a:rPr dirty="0" sz="700">
                          <a:latin typeface="PMingLiU"/>
                          <a:cs typeface="PMingLiU"/>
                        </a:rPr>
                        <a:t>入组</a:t>
                      </a:r>
                      <a:endParaRPr sz="700">
                        <a:latin typeface="PMingLiU"/>
                        <a:cs typeface="PMingLiU"/>
                      </a:endParaRPr>
                    </a:p>
                    <a:p>
                      <a:pPr marL="69850">
                        <a:lnSpc>
                          <a:spcPct val="100000"/>
                        </a:lnSpc>
                        <a:spcBef>
                          <a:spcPts val="195"/>
                        </a:spcBef>
                      </a:pPr>
                      <a:r>
                        <a:rPr dirty="0" sz="700">
                          <a:latin typeface="PMingLiU"/>
                          <a:cs typeface="PMingLiU"/>
                        </a:rPr>
                        <a:t>人数</a:t>
                      </a:r>
                      <a:endParaRPr sz="700">
                        <a:latin typeface="PMingLiU"/>
                        <a:cs typeface="PMingLiU"/>
                      </a:endParaRPr>
                    </a:p>
                  </a:txBody>
                  <a:tcPr marL="0" marR="0" marB="0" marT="254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595"/>
                        </a:spcBef>
                      </a:pPr>
                      <a:r>
                        <a:rPr dirty="0" sz="700" spc="-10">
                          <a:latin typeface="Arial"/>
                          <a:cs typeface="Arial"/>
                        </a:rPr>
                        <a:t>128</a:t>
                      </a:r>
                      <a:endParaRPr sz="700">
                        <a:latin typeface="Arial"/>
                        <a:cs typeface="Arial"/>
                      </a:endParaRPr>
                    </a:p>
                  </a:txBody>
                  <a:tcPr marL="0" marR="0" marB="0" marT="7556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95"/>
                        </a:spcBef>
                      </a:pPr>
                      <a:r>
                        <a:rPr dirty="0" sz="700" spc="-10">
                          <a:latin typeface="Arial"/>
                          <a:cs typeface="Arial"/>
                        </a:rPr>
                        <a:t>72</a:t>
                      </a:r>
                      <a:endParaRPr sz="700">
                        <a:latin typeface="Arial"/>
                        <a:cs typeface="Arial"/>
                      </a:endParaRPr>
                    </a:p>
                  </a:txBody>
                  <a:tcPr marL="0" marR="0" marB="0" marT="7556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95"/>
                        </a:spcBef>
                      </a:pPr>
                      <a:r>
                        <a:rPr dirty="0" sz="700" spc="-10">
                          <a:latin typeface="Arial"/>
                          <a:cs typeface="Arial"/>
                        </a:rPr>
                        <a:t>57</a:t>
                      </a:r>
                      <a:endParaRPr sz="700">
                        <a:latin typeface="Arial"/>
                        <a:cs typeface="Arial"/>
                      </a:endParaRPr>
                    </a:p>
                  </a:txBody>
                  <a:tcPr marL="0" marR="0" marB="0" marT="7556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95"/>
                        </a:spcBef>
                      </a:pPr>
                      <a:r>
                        <a:rPr dirty="0" sz="700" spc="-10">
                          <a:latin typeface="Arial"/>
                          <a:cs typeface="Arial"/>
                        </a:rPr>
                        <a:t>97</a:t>
                      </a:r>
                      <a:endParaRPr sz="700">
                        <a:latin typeface="Arial"/>
                        <a:cs typeface="Arial"/>
                      </a:endParaRPr>
                    </a:p>
                  </a:txBody>
                  <a:tcPr marL="0" marR="0" marB="0" marT="75565">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95"/>
                        </a:spcBef>
                      </a:pPr>
                      <a:r>
                        <a:rPr dirty="0" sz="700" spc="-10">
                          <a:latin typeface="Arial"/>
                          <a:cs typeface="Arial"/>
                        </a:rPr>
                        <a:t>196 </a:t>
                      </a:r>
                      <a:r>
                        <a:rPr dirty="0" sz="700" spc="-5">
                          <a:latin typeface="Arial"/>
                          <a:cs typeface="Arial"/>
                        </a:rPr>
                        <a:t>(99)</a:t>
                      </a:r>
                      <a:endParaRPr sz="700">
                        <a:latin typeface="Arial"/>
                        <a:cs typeface="Arial"/>
                      </a:endParaRPr>
                    </a:p>
                  </a:txBody>
                  <a:tcPr marL="0" marR="0" marB="0" marT="75565">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95"/>
                        </a:spcBef>
                      </a:pPr>
                      <a:r>
                        <a:rPr dirty="0" sz="700" spc="-10">
                          <a:latin typeface="Arial"/>
                          <a:cs typeface="Arial"/>
                        </a:rPr>
                        <a:t>165</a:t>
                      </a:r>
                      <a:endParaRPr sz="700">
                        <a:latin typeface="Arial"/>
                        <a:cs typeface="Arial"/>
                      </a:endParaRPr>
                    </a:p>
                  </a:txBody>
                  <a:tcPr marL="0" marR="0" marB="0" marT="75565">
                    <a:lnL w="6350">
                      <a:solidFill>
                        <a:srgbClr val="000000"/>
                      </a:solidFill>
                      <a:prstDash val="solid"/>
                    </a:lnL>
                    <a:lnT w="6350">
                      <a:solidFill>
                        <a:srgbClr val="000000"/>
                      </a:solidFill>
                      <a:prstDash val="solid"/>
                    </a:lnT>
                    <a:lnB w="6350">
                      <a:solidFill>
                        <a:srgbClr val="000000"/>
                      </a:solidFill>
                      <a:prstDash val="solid"/>
                    </a:lnB>
                  </a:tcPr>
                </a:tc>
              </a:tr>
              <a:tr h="1085469">
                <a:tc>
                  <a:txBody>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spcBef>
                          <a:spcPts val="50"/>
                        </a:spcBef>
                      </a:pPr>
                      <a:endParaRPr sz="800">
                        <a:latin typeface="Times New Roman"/>
                        <a:cs typeface="Times New Roman"/>
                      </a:endParaRPr>
                    </a:p>
                    <a:p>
                      <a:pPr marL="69850" marR="145415">
                        <a:lnSpc>
                          <a:spcPct val="122900"/>
                        </a:lnSpc>
                      </a:pPr>
                      <a:r>
                        <a:rPr dirty="0" sz="700">
                          <a:latin typeface="PMingLiU"/>
                          <a:cs typeface="PMingLiU"/>
                        </a:rPr>
                        <a:t>有效 </a:t>
                      </a:r>
                      <a:r>
                        <a:rPr dirty="0" sz="700" spc="-5">
                          <a:latin typeface="PMingLiU"/>
                          <a:cs typeface="PMingLiU"/>
                        </a:rPr>
                        <a:t>性</a:t>
                      </a:r>
                      <a:endParaRPr sz="700">
                        <a:latin typeface="PMingLiU"/>
                        <a:cs typeface="PMingLiU"/>
                      </a:endParaRPr>
                    </a:p>
                  </a:txBody>
                  <a:tcPr marL="0" marR="0" marB="0" marT="0">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p>
                      <a:pPr>
                        <a:lnSpc>
                          <a:spcPct val="100000"/>
                        </a:lnSpc>
                        <a:spcBef>
                          <a:spcPts val="15"/>
                        </a:spcBef>
                      </a:pPr>
                      <a:endParaRPr sz="1100">
                        <a:latin typeface="Times New Roman"/>
                        <a:cs typeface="Times New Roman"/>
                      </a:endParaRPr>
                    </a:p>
                    <a:p>
                      <a:pPr algn="just" marL="66675">
                        <a:lnSpc>
                          <a:spcPts val="830"/>
                        </a:lnSpc>
                        <a:spcBef>
                          <a:spcPts val="5"/>
                        </a:spcBef>
                      </a:pPr>
                      <a:r>
                        <a:rPr dirty="0" sz="700" spc="-5">
                          <a:latin typeface="Arial"/>
                          <a:cs typeface="Arial"/>
                        </a:rPr>
                        <a:t>ORR:</a:t>
                      </a:r>
                      <a:r>
                        <a:rPr dirty="0" sz="700" spc="-15">
                          <a:latin typeface="Arial"/>
                          <a:cs typeface="Arial"/>
                        </a:rPr>
                        <a:t> </a:t>
                      </a:r>
                      <a:r>
                        <a:rPr dirty="0" sz="700" spc="-5">
                          <a:latin typeface="Arial"/>
                          <a:cs typeface="Arial"/>
                        </a:rPr>
                        <a:t>73%;</a:t>
                      </a:r>
                      <a:endParaRPr sz="700">
                        <a:latin typeface="Arial"/>
                        <a:cs typeface="Arial"/>
                      </a:endParaRPr>
                    </a:p>
                    <a:p>
                      <a:pPr algn="just" marL="66675">
                        <a:lnSpc>
                          <a:spcPts val="805"/>
                        </a:lnSpc>
                      </a:pPr>
                      <a:r>
                        <a:rPr dirty="0" sz="700" spc="-5">
                          <a:latin typeface="Arial"/>
                          <a:cs typeface="Arial"/>
                        </a:rPr>
                        <a:t>CR:</a:t>
                      </a:r>
                      <a:r>
                        <a:rPr dirty="0" sz="700" spc="-15">
                          <a:latin typeface="Arial"/>
                          <a:cs typeface="Arial"/>
                        </a:rPr>
                        <a:t> </a:t>
                      </a:r>
                      <a:r>
                        <a:rPr dirty="0" sz="700" spc="-5">
                          <a:latin typeface="Arial"/>
                          <a:cs typeface="Arial"/>
                        </a:rPr>
                        <a:t>33%;</a:t>
                      </a:r>
                      <a:endParaRPr sz="700">
                        <a:latin typeface="Arial"/>
                        <a:cs typeface="Arial"/>
                      </a:endParaRPr>
                    </a:p>
                    <a:p>
                      <a:pPr algn="just" marL="66675" marR="181610">
                        <a:lnSpc>
                          <a:spcPct val="95700"/>
                        </a:lnSpc>
                        <a:spcBef>
                          <a:spcPts val="10"/>
                        </a:spcBef>
                      </a:pPr>
                      <a:r>
                        <a:rPr dirty="0" sz="700" spc="-10">
                          <a:latin typeface="Arial"/>
                          <a:cs typeface="Arial"/>
                        </a:rPr>
                        <a:t>VGPR: </a:t>
                      </a:r>
                      <a:r>
                        <a:rPr dirty="0" sz="700" spc="-5">
                          <a:latin typeface="Arial"/>
                          <a:cs typeface="Arial"/>
                        </a:rPr>
                        <a:t>52%;  mPFS:</a:t>
                      </a:r>
                      <a:r>
                        <a:rPr dirty="0" sz="700" spc="-65">
                          <a:latin typeface="Arial"/>
                          <a:cs typeface="Arial"/>
                        </a:rPr>
                        <a:t> </a:t>
                      </a:r>
                      <a:r>
                        <a:rPr dirty="0" sz="700" spc="-5">
                          <a:latin typeface="Arial"/>
                          <a:cs typeface="Arial"/>
                        </a:rPr>
                        <a:t>8.8m;  </a:t>
                      </a:r>
                      <a:r>
                        <a:rPr dirty="0" sz="700">
                          <a:latin typeface="Arial"/>
                          <a:cs typeface="Arial"/>
                        </a:rPr>
                        <a:t>mOS:</a:t>
                      </a:r>
                      <a:r>
                        <a:rPr dirty="0" sz="700" spc="-45">
                          <a:latin typeface="Arial"/>
                          <a:cs typeface="Arial"/>
                        </a:rPr>
                        <a:t> </a:t>
                      </a:r>
                      <a:r>
                        <a:rPr dirty="0" sz="700" spc="-10">
                          <a:latin typeface="Arial"/>
                          <a:cs typeface="Arial"/>
                        </a:rPr>
                        <a:t>19.4m</a:t>
                      </a:r>
                      <a:endParaRPr sz="700">
                        <a:latin typeface="Arial"/>
                        <a:cs typeface="Arial"/>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spcBef>
                          <a:spcPts val="30"/>
                        </a:spcBef>
                      </a:pPr>
                      <a:endParaRPr sz="1000">
                        <a:latin typeface="Times New Roman"/>
                        <a:cs typeface="Times New Roman"/>
                      </a:endParaRPr>
                    </a:p>
                    <a:p>
                      <a:pPr marL="69850">
                        <a:lnSpc>
                          <a:spcPts val="815"/>
                        </a:lnSpc>
                      </a:pPr>
                      <a:r>
                        <a:rPr dirty="0" sz="700" spc="-5">
                          <a:latin typeface="Arial"/>
                          <a:cs typeface="Arial"/>
                        </a:rPr>
                        <a:t>ORR:</a:t>
                      </a:r>
                      <a:r>
                        <a:rPr dirty="0" sz="700" spc="-15">
                          <a:latin typeface="Arial"/>
                          <a:cs typeface="Arial"/>
                        </a:rPr>
                        <a:t> </a:t>
                      </a:r>
                      <a:r>
                        <a:rPr dirty="0" sz="700" spc="-5">
                          <a:latin typeface="Arial"/>
                          <a:cs typeface="Arial"/>
                        </a:rPr>
                        <a:t>69%;</a:t>
                      </a:r>
                      <a:endParaRPr sz="700">
                        <a:latin typeface="Arial"/>
                        <a:cs typeface="Arial"/>
                      </a:endParaRPr>
                    </a:p>
                    <a:p>
                      <a:pPr marL="69850" marR="132080">
                        <a:lnSpc>
                          <a:spcPts val="819"/>
                        </a:lnSpc>
                        <a:spcBef>
                          <a:spcPts val="20"/>
                        </a:spcBef>
                      </a:pPr>
                      <a:r>
                        <a:rPr dirty="0" sz="700" spc="-5">
                          <a:latin typeface="Arial"/>
                          <a:cs typeface="Arial"/>
                        </a:rPr>
                        <a:t>CR: 36%;  </a:t>
                      </a:r>
                      <a:r>
                        <a:rPr dirty="0" sz="700">
                          <a:latin typeface="Arial"/>
                          <a:cs typeface="Arial"/>
                        </a:rPr>
                        <a:t>mDOR:</a:t>
                      </a:r>
                      <a:r>
                        <a:rPr dirty="0" sz="700" spc="-65">
                          <a:latin typeface="Arial"/>
                          <a:cs typeface="Arial"/>
                        </a:rPr>
                        <a:t> </a:t>
                      </a:r>
                      <a:r>
                        <a:rPr dirty="0" sz="700" spc="-10">
                          <a:latin typeface="Arial"/>
                          <a:cs typeface="Arial"/>
                        </a:rPr>
                        <a:t>23.8m</a:t>
                      </a:r>
                      <a:endParaRPr sz="700">
                        <a:latin typeface="Arial"/>
                        <a:cs typeface="Arial"/>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p>
                      <a:pPr>
                        <a:lnSpc>
                          <a:spcPct val="100000"/>
                        </a:lnSpc>
                        <a:spcBef>
                          <a:spcPts val="40"/>
                        </a:spcBef>
                      </a:pPr>
                      <a:endParaRPr sz="600">
                        <a:latin typeface="Times New Roman"/>
                        <a:cs typeface="Times New Roman"/>
                      </a:endParaRPr>
                    </a:p>
                    <a:p>
                      <a:pPr marL="69850" marR="180975">
                        <a:lnSpc>
                          <a:spcPct val="120000"/>
                        </a:lnSpc>
                      </a:pPr>
                      <a:r>
                        <a:rPr dirty="0" sz="700" spc="-5">
                          <a:latin typeface="Arial"/>
                          <a:cs typeface="Arial"/>
                        </a:rPr>
                        <a:t>ORR:</a:t>
                      </a:r>
                      <a:r>
                        <a:rPr dirty="0" sz="700" spc="-70">
                          <a:latin typeface="Arial"/>
                          <a:cs typeface="Arial"/>
                        </a:rPr>
                        <a:t> </a:t>
                      </a:r>
                      <a:r>
                        <a:rPr dirty="0" sz="700" spc="-5">
                          <a:latin typeface="Arial"/>
                          <a:cs typeface="Arial"/>
                        </a:rPr>
                        <a:t>88%</a:t>
                      </a:r>
                      <a:r>
                        <a:rPr dirty="0" sz="700" spc="-5">
                          <a:latin typeface="PMingLiU"/>
                          <a:cs typeface="PMingLiU"/>
                        </a:rPr>
                        <a:t>；  </a:t>
                      </a:r>
                      <a:r>
                        <a:rPr dirty="0" sz="700" spc="-5">
                          <a:latin typeface="Arial"/>
                          <a:cs typeface="Arial"/>
                        </a:rPr>
                        <a:t>CR: 74%</a:t>
                      </a:r>
                      <a:r>
                        <a:rPr dirty="0" sz="700" spc="-5">
                          <a:latin typeface="PMingLiU"/>
                          <a:cs typeface="PMingLiU"/>
                        </a:rPr>
                        <a:t>；  </a:t>
                      </a:r>
                      <a:r>
                        <a:rPr dirty="0" sz="700" spc="-10">
                          <a:latin typeface="Arial"/>
                          <a:cs typeface="Arial"/>
                        </a:rPr>
                        <a:t>VGPR:</a:t>
                      </a:r>
                      <a:r>
                        <a:rPr dirty="0" sz="700" spc="-70">
                          <a:latin typeface="Arial"/>
                          <a:cs typeface="Arial"/>
                        </a:rPr>
                        <a:t> </a:t>
                      </a:r>
                      <a:r>
                        <a:rPr dirty="0" sz="700" spc="-5">
                          <a:latin typeface="Arial"/>
                          <a:cs typeface="Arial"/>
                        </a:rPr>
                        <a:t>4%</a:t>
                      </a:r>
                      <a:r>
                        <a:rPr dirty="0" sz="700" spc="-5">
                          <a:latin typeface="PMingLiU"/>
                          <a:cs typeface="PMingLiU"/>
                        </a:rPr>
                        <a:t>；  </a:t>
                      </a:r>
                      <a:r>
                        <a:rPr dirty="0" sz="700" spc="-10">
                          <a:latin typeface="Arial"/>
                          <a:cs typeface="Arial"/>
                        </a:rPr>
                        <a:t>PR: </a:t>
                      </a:r>
                      <a:r>
                        <a:rPr dirty="0" sz="700" spc="-5">
                          <a:latin typeface="Arial"/>
                          <a:cs typeface="Arial"/>
                        </a:rPr>
                        <a:t>11%</a:t>
                      </a:r>
                      <a:r>
                        <a:rPr dirty="0" sz="700" spc="-5">
                          <a:latin typeface="PMingLiU"/>
                          <a:cs typeface="PMingLiU"/>
                        </a:rPr>
                        <a:t>；  </a:t>
                      </a:r>
                      <a:r>
                        <a:rPr dirty="0" sz="700" spc="-5">
                          <a:latin typeface="Arial"/>
                          <a:cs typeface="Arial"/>
                        </a:rPr>
                        <a:t>mPFS:</a:t>
                      </a:r>
                      <a:r>
                        <a:rPr dirty="0" sz="700" spc="-30">
                          <a:latin typeface="Arial"/>
                          <a:cs typeface="Arial"/>
                        </a:rPr>
                        <a:t> </a:t>
                      </a:r>
                      <a:r>
                        <a:rPr dirty="0" sz="700" spc="-10">
                          <a:latin typeface="Arial"/>
                          <a:cs typeface="Arial"/>
                        </a:rPr>
                        <a:t>20m</a:t>
                      </a:r>
                      <a:endParaRPr sz="700">
                        <a:latin typeface="Arial"/>
                        <a:cs typeface="Arial"/>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5"/>
                        </a:spcBef>
                      </a:pPr>
                      <a:endParaRPr sz="700">
                        <a:latin typeface="Times New Roman"/>
                        <a:cs typeface="Times New Roman"/>
                      </a:endParaRPr>
                    </a:p>
                    <a:p>
                      <a:pPr marL="94615" marR="187325" indent="-24765">
                        <a:lnSpc>
                          <a:spcPct val="120000"/>
                        </a:lnSpc>
                      </a:pPr>
                      <a:r>
                        <a:rPr dirty="0" sz="700" spc="-5">
                          <a:latin typeface="Arial"/>
                          <a:cs typeface="Arial"/>
                        </a:rPr>
                        <a:t>ORR:</a:t>
                      </a:r>
                      <a:r>
                        <a:rPr dirty="0" sz="700" spc="-80">
                          <a:latin typeface="Arial"/>
                          <a:cs typeface="Arial"/>
                        </a:rPr>
                        <a:t> </a:t>
                      </a:r>
                      <a:r>
                        <a:rPr dirty="0" sz="700" spc="-5">
                          <a:latin typeface="Arial"/>
                          <a:cs typeface="Arial"/>
                        </a:rPr>
                        <a:t>97%</a:t>
                      </a:r>
                      <a:r>
                        <a:rPr dirty="0" sz="700" spc="-5">
                          <a:latin typeface="PMingLiU"/>
                          <a:cs typeface="PMingLiU"/>
                        </a:rPr>
                        <a:t>；  </a:t>
                      </a:r>
                      <a:r>
                        <a:rPr dirty="0" sz="700">
                          <a:latin typeface="Arial"/>
                          <a:cs typeface="Arial"/>
                        </a:rPr>
                        <a:t>sCR:</a:t>
                      </a:r>
                      <a:r>
                        <a:rPr dirty="0" sz="700" spc="-90">
                          <a:latin typeface="Arial"/>
                          <a:cs typeface="Arial"/>
                        </a:rPr>
                        <a:t> </a:t>
                      </a:r>
                      <a:r>
                        <a:rPr dirty="0" sz="700" spc="-5">
                          <a:latin typeface="Arial"/>
                          <a:cs typeface="Arial"/>
                        </a:rPr>
                        <a:t>67%</a:t>
                      </a:r>
                      <a:r>
                        <a:rPr dirty="0" sz="700" spc="-5">
                          <a:latin typeface="PMingLiU"/>
                          <a:cs typeface="PMingLiU"/>
                        </a:rPr>
                        <a:t>；</a:t>
                      </a:r>
                      <a:endParaRPr sz="700">
                        <a:latin typeface="PMingLiU"/>
                        <a:cs typeface="PMingLiU"/>
                      </a:endParaRPr>
                    </a:p>
                    <a:p>
                      <a:pPr marL="69850" marR="361315" indent="24130">
                        <a:lnSpc>
                          <a:spcPct val="100000"/>
                        </a:lnSpc>
                        <a:spcBef>
                          <a:spcPts val="145"/>
                        </a:spcBef>
                      </a:pPr>
                      <a:r>
                        <a:rPr dirty="0" sz="700" spc="-10">
                          <a:latin typeface="Arial"/>
                          <a:cs typeface="Arial"/>
                        </a:rPr>
                        <a:t>VGPR:  </a:t>
                      </a:r>
                      <a:r>
                        <a:rPr dirty="0" sz="700" spc="-5">
                          <a:latin typeface="Arial"/>
                          <a:cs typeface="Arial"/>
                        </a:rPr>
                        <a:t>32</a:t>
                      </a:r>
                      <a:r>
                        <a:rPr dirty="0" sz="700">
                          <a:latin typeface="Arial"/>
                          <a:cs typeface="Arial"/>
                        </a:rPr>
                        <a:t>.</a:t>
                      </a:r>
                      <a:r>
                        <a:rPr dirty="0" sz="700" spc="-5">
                          <a:latin typeface="Arial"/>
                          <a:cs typeface="Arial"/>
                        </a:rPr>
                        <a:t>0</a:t>
                      </a:r>
                      <a:r>
                        <a:rPr dirty="0" sz="700">
                          <a:latin typeface="Arial"/>
                          <a:cs typeface="Arial"/>
                        </a:rPr>
                        <a:t>%</a:t>
                      </a:r>
                      <a:r>
                        <a:rPr dirty="0" sz="700">
                          <a:latin typeface="PMingLiU"/>
                          <a:cs typeface="PMingLiU"/>
                        </a:rPr>
                        <a:t>；</a:t>
                      </a:r>
                      <a:endParaRPr sz="700">
                        <a:latin typeface="PMingLiU"/>
                        <a:cs typeface="PMingLiU"/>
                      </a:endParaRPr>
                    </a:p>
                    <a:p>
                      <a:pPr marL="69850" marR="80645" indent="24130">
                        <a:lnSpc>
                          <a:spcPct val="114300"/>
                        </a:lnSpc>
                        <a:spcBef>
                          <a:spcPts val="70"/>
                        </a:spcBef>
                      </a:pPr>
                      <a:r>
                        <a:rPr dirty="0" sz="700" spc="-10">
                          <a:latin typeface="Arial"/>
                          <a:cs typeface="Arial"/>
                        </a:rPr>
                        <a:t>PR: </a:t>
                      </a:r>
                      <a:r>
                        <a:rPr dirty="0" sz="700" spc="-5">
                          <a:latin typeface="Arial"/>
                          <a:cs typeface="Arial"/>
                        </a:rPr>
                        <a:t>7.2%</a:t>
                      </a:r>
                      <a:r>
                        <a:rPr dirty="0" sz="700" spc="-5">
                          <a:latin typeface="PMingLiU"/>
                          <a:cs typeface="PMingLiU"/>
                        </a:rPr>
                        <a:t>；  </a:t>
                      </a:r>
                      <a:r>
                        <a:rPr dirty="0" sz="700" spc="-10">
                          <a:latin typeface="Arial"/>
                          <a:cs typeface="Arial"/>
                        </a:rPr>
                        <a:t>12m PFS:</a:t>
                      </a:r>
                      <a:r>
                        <a:rPr dirty="0" sz="700" spc="-45">
                          <a:latin typeface="Arial"/>
                          <a:cs typeface="Arial"/>
                        </a:rPr>
                        <a:t> </a:t>
                      </a:r>
                      <a:r>
                        <a:rPr dirty="0" sz="700" spc="-5">
                          <a:latin typeface="Arial"/>
                          <a:cs typeface="Arial"/>
                        </a:rPr>
                        <a:t>77%;</a:t>
                      </a:r>
                      <a:endParaRPr sz="700">
                        <a:latin typeface="Arial"/>
                        <a:cs typeface="Arial"/>
                      </a:endParaRPr>
                    </a:p>
                    <a:p>
                      <a:pPr marL="69850">
                        <a:lnSpc>
                          <a:spcPts val="819"/>
                        </a:lnSpc>
                      </a:pPr>
                      <a:r>
                        <a:rPr dirty="0" sz="700" spc="-10">
                          <a:latin typeface="Arial"/>
                          <a:cs typeface="Arial"/>
                        </a:rPr>
                        <a:t>12m </a:t>
                      </a:r>
                      <a:r>
                        <a:rPr dirty="0" sz="700" spc="-5">
                          <a:latin typeface="Arial"/>
                          <a:cs typeface="Arial"/>
                        </a:rPr>
                        <a:t>OS:</a:t>
                      </a:r>
                      <a:r>
                        <a:rPr dirty="0" sz="700">
                          <a:latin typeface="Arial"/>
                          <a:cs typeface="Arial"/>
                        </a:rPr>
                        <a:t> </a:t>
                      </a:r>
                      <a:r>
                        <a:rPr dirty="0" sz="700" spc="-10">
                          <a:latin typeface="Arial"/>
                          <a:cs typeface="Arial"/>
                        </a:rPr>
                        <a:t>89%</a:t>
                      </a:r>
                      <a:endParaRPr sz="700">
                        <a:latin typeface="Arial"/>
                        <a:cs typeface="Arial"/>
                      </a:endParaRPr>
                    </a:p>
                  </a:txBody>
                  <a:tcPr marL="0" marR="0" marB="0" marT="6985">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810"/>
                        </a:lnSpc>
                      </a:pPr>
                      <a:r>
                        <a:rPr dirty="0" sz="700" spc="-5">
                          <a:latin typeface="Arial"/>
                          <a:cs typeface="Arial"/>
                        </a:rPr>
                        <a:t>3.4mg/kg</a:t>
                      </a:r>
                      <a:endParaRPr sz="700">
                        <a:latin typeface="Arial"/>
                        <a:cs typeface="Arial"/>
                      </a:endParaRPr>
                    </a:p>
                    <a:p>
                      <a:pPr marL="69850">
                        <a:lnSpc>
                          <a:spcPct val="100000"/>
                        </a:lnSpc>
                        <a:spcBef>
                          <a:spcPts val="20"/>
                        </a:spcBef>
                      </a:pPr>
                      <a:r>
                        <a:rPr dirty="0" sz="700" spc="-5">
                          <a:latin typeface="PMingLiU"/>
                          <a:cs typeface="PMingLiU"/>
                        </a:rPr>
                        <a:t>剂量组</a:t>
                      </a:r>
                      <a:r>
                        <a:rPr dirty="0" sz="700" spc="-5">
                          <a:latin typeface="Arial"/>
                          <a:cs typeface="Arial"/>
                        </a:rPr>
                        <a:t>:</a:t>
                      </a:r>
                      <a:endParaRPr sz="700">
                        <a:latin typeface="Arial"/>
                        <a:cs typeface="Arial"/>
                      </a:endParaRPr>
                    </a:p>
                    <a:p>
                      <a:pPr marL="69850" marR="276860">
                        <a:lnSpc>
                          <a:spcPct val="108600"/>
                        </a:lnSpc>
                        <a:spcBef>
                          <a:spcPts val="50"/>
                        </a:spcBef>
                      </a:pPr>
                      <a:r>
                        <a:rPr dirty="0" sz="700" spc="-5">
                          <a:latin typeface="Arial"/>
                          <a:cs typeface="Arial"/>
                        </a:rPr>
                        <a:t>ORR:</a:t>
                      </a:r>
                      <a:r>
                        <a:rPr dirty="0" sz="700" spc="-70">
                          <a:latin typeface="Arial"/>
                          <a:cs typeface="Arial"/>
                        </a:rPr>
                        <a:t> </a:t>
                      </a:r>
                      <a:r>
                        <a:rPr dirty="0" sz="700" spc="-10">
                          <a:latin typeface="Arial"/>
                          <a:cs typeface="Arial"/>
                        </a:rPr>
                        <a:t>35%  </a:t>
                      </a:r>
                      <a:r>
                        <a:rPr dirty="0" sz="700" spc="-5">
                          <a:latin typeface="Arial"/>
                          <a:cs typeface="Arial"/>
                        </a:rPr>
                        <a:t>CR: 3%</a:t>
                      </a:r>
                      <a:r>
                        <a:rPr dirty="0" sz="700" spc="-5">
                          <a:latin typeface="PMingLiU"/>
                          <a:cs typeface="PMingLiU"/>
                        </a:rPr>
                        <a:t>；  </a:t>
                      </a:r>
                      <a:r>
                        <a:rPr dirty="0" sz="700">
                          <a:latin typeface="Arial"/>
                          <a:cs typeface="Arial"/>
                        </a:rPr>
                        <a:t>sCR:</a:t>
                      </a:r>
                      <a:r>
                        <a:rPr dirty="0" sz="700" spc="-40">
                          <a:latin typeface="Arial"/>
                          <a:cs typeface="Arial"/>
                        </a:rPr>
                        <a:t> </a:t>
                      </a:r>
                      <a:r>
                        <a:rPr dirty="0" sz="700" spc="-5">
                          <a:latin typeface="Arial"/>
                          <a:cs typeface="Arial"/>
                        </a:rPr>
                        <a:t>2%;</a:t>
                      </a:r>
                      <a:endParaRPr sz="700">
                        <a:latin typeface="Arial"/>
                        <a:cs typeface="Arial"/>
                      </a:endParaRPr>
                    </a:p>
                    <a:p>
                      <a:pPr marL="69850" marR="148590">
                        <a:lnSpc>
                          <a:spcPct val="95800"/>
                        </a:lnSpc>
                      </a:pPr>
                      <a:r>
                        <a:rPr dirty="0" sz="700" spc="-10">
                          <a:latin typeface="Arial"/>
                          <a:cs typeface="Arial"/>
                        </a:rPr>
                        <a:t>VGPR: </a:t>
                      </a:r>
                      <a:r>
                        <a:rPr dirty="0" sz="700" spc="-5">
                          <a:latin typeface="Arial"/>
                          <a:cs typeface="Arial"/>
                        </a:rPr>
                        <a:t>18%;  </a:t>
                      </a:r>
                      <a:r>
                        <a:rPr dirty="0" sz="700">
                          <a:latin typeface="Arial"/>
                          <a:cs typeface="Arial"/>
                        </a:rPr>
                        <a:t>DOR: </a:t>
                      </a:r>
                      <a:r>
                        <a:rPr dirty="0" sz="700" spc="-5">
                          <a:latin typeface="Arial"/>
                          <a:cs typeface="Arial"/>
                        </a:rPr>
                        <a:t>6.2m;  mPFS: 3.9m;  </a:t>
                      </a:r>
                      <a:r>
                        <a:rPr dirty="0" sz="700" spc="-10">
                          <a:latin typeface="Arial"/>
                          <a:cs typeface="Arial"/>
                        </a:rPr>
                        <a:t>12m </a:t>
                      </a:r>
                      <a:r>
                        <a:rPr dirty="0" sz="700" spc="-5">
                          <a:latin typeface="Arial"/>
                          <a:cs typeface="Arial"/>
                        </a:rPr>
                        <a:t>OS:</a:t>
                      </a:r>
                      <a:r>
                        <a:rPr dirty="0" sz="700" spc="-50">
                          <a:latin typeface="Arial"/>
                          <a:cs typeface="Arial"/>
                        </a:rPr>
                        <a:t> </a:t>
                      </a:r>
                      <a:r>
                        <a:rPr dirty="0" sz="700" spc="-10">
                          <a:latin typeface="Arial"/>
                          <a:cs typeface="Arial"/>
                        </a:rPr>
                        <a:t>53%  </a:t>
                      </a:r>
                      <a:r>
                        <a:rPr dirty="0" sz="700">
                          <a:latin typeface="Arial"/>
                          <a:cs typeface="Arial"/>
                        </a:rPr>
                        <a:t>mOS:</a:t>
                      </a:r>
                      <a:r>
                        <a:rPr dirty="0" sz="700" spc="-30">
                          <a:latin typeface="Arial"/>
                          <a:cs typeface="Arial"/>
                        </a:rPr>
                        <a:t> </a:t>
                      </a:r>
                      <a:r>
                        <a:rPr dirty="0" sz="700" spc="-10">
                          <a:latin typeface="Arial"/>
                          <a:cs typeface="Arial"/>
                        </a:rPr>
                        <a:t>13.8m</a:t>
                      </a:r>
                      <a:endParaRPr sz="700">
                        <a:latin typeface="Arial"/>
                        <a:cs typeface="Arial"/>
                      </a:endParaRPr>
                    </a:p>
                  </a:txBody>
                  <a:tcPr marL="0" marR="0" marB="0" marT="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spcBef>
                          <a:spcPts val="30"/>
                        </a:spcBef>
                      </a:pPr>
                      <a:endParaRPr sz="1000">
                        <a:latin typeface="Times New Roman"/>
                        <a:cs typeface="Times New Roman"/>
                      </a:endParaRPr>
                    </a:p>
                    <a:p>
                      <a:pPr marL="69850">
                        <a:lnSpc>
                          <a:spcPts val="815"/>
                        </a:lnSpc>
                      </a:pPr>
                      <a:r>
                        <a:rPr dirty="0" sz="700" spc="-5">
                          <a:latin typeface="Arial"/>
                          <a:cs typeface="Arial"/>
                        </a:rPr>
                        <a:t>ORR:</a:t>
                      </a:r>
                      <a:r>
                        <a:rPr dirty="0" sz="700" spc="-90">
                          <a:latin typeface="Arial"/>
                          <a:cs typeface="Arial"/>
                        </a:rPr>
                        <a:t> </a:t>
                      </a:r>
                      <a:r>
                        <a:rPr dirty="0" sz="700" spc="-5">
                          <a:latin typeface="Arial"/>
                          <a:cs typeface="Arial"/>
                        </a:rPr>
                        <a:t>63%;</a:t>
                      </a:r>
                      <a:endParaRPr sz="700">
                        <a:latin typeface="Arial"/>
                        <a:cs typeface="Arial"/>
                      </a:endParaRPr>
                    </a:p>
                    <a:p>
                      <a:pPr marL="69850">
                        <a:lnSpc>
                          <a:spcPts val="805"/>
                        </a:lnSpc>
                      </a:pPr>
                      <a:r>
                        <a:rPr dirty="0" sz="700" spc="-5">
                          <a:latin typeface="Arial"/>
                          <a:cs typeface="Arial"/>
                        </a:rPr>
                        <a:t>≥CR:</a:t>
                      </a:r>
                      <a:r>
                        <a:rPr dirty="0" sz="700" spc="-100">
                          <a:latin typeface="Arial"/>
                          <a:cs typeface="Arial"/>
                        </a:rPr>
                        <a:t> </a:t>
                      </a:r>
                      <a:r>
                        <a:rPr dirty="0" sz="700" spc="-5">
                          <a:latin typeface="Arial"/>
                          <a:cs typeface="Arial"/>
                        </a:rPr>
                        <a:t>40%;</a:t>
                      </a:r>
                      <a:endParaRPr sz="700">
                        <a:latin typeface="Arial"/>
                        <a:cs typeface="Arial"/>
                      </a:endParaRPr>
                    </a:p>
                    <a:p>
                      <a:pPr marL="69850">
                        <a:lnSpc>
                          <a:spcPts val="830"/>
                        </a:lnSpc>
                      </a:pPr>
                      <a:r>
                        <a:rPr dirty="0" sz="700" spc="-10">
                          <a:latin typeface="Arial"/>
                          <a:cs typeface="Arial"/>
                        </a:rPr>
                        <a:t>≥VGPR:</a:t>
                      </a:r>
                      <a:r>
                        <a:rPr dirty="0" sz="700" spc="-15">
                          <a:latin typeface="Arial"/>
                          <a:cs typeface="Arial"/>
                        </a:rPr>
                        <a:t> </a:t>
                      </a:r>
                      <a:r>
                        <a:rPr dirty="0" sz="700" spc="-5">
                          <a:latin typeface="Arial"/>
                          <a:cs typeface="Arial"/>
                        </a:rPr>
                        <a:t>58%;</a:t>
                      </a:r>
                      <a:endParaRPr sz="700">
                        <a:latin typeface="Arial"/>
                        <a:cs typeface="Arial"/>
                      </a:endParaRPr>
                    </a:p>
                  </a:txBody>
                  <a:tcPr marL="0" marR="0" marB="0" marT="0">
                    <a:lnL w="6350">
                      <a:solidFill>
                        <a:srgbClr val="000000"/>
                      </a:solidFill>
                      <a:prstDash val="solid"/>
                    </a:lnL>
                    <a:lnT w="6350">
                      <a:solidFill>
                        <a:srgbClr val="000000"/>
                      </a:solidFill>
                      <a:prstDash val="solid"/>
                    </a:lnT>
                    <a:lnB w="6350">
                      <a:solidFill>
                        <a:srgbClr val="000000"/>
                      </a:solidFill>
                      <a:prstDash val="solid"/>
                    </a:lnB>
                  </a:tcPr>
                </a:tc>
              </a:tr>
              <a:tr h="652221">
                <a:tc>
                  <a:txBody>
                    <a:bodyPr/>
                    <a:lstStyle/>
                    <a:p>
                      <a:pPr>
                        <a:lnSpc>
                          <a:spcPct val="100000"/>
                        </a:lnSpc>
                        <a:spcBef>
                          <a:spcPts val="50"/>
                        </a:spcBef>
                      </a:pPr>
                      <a:endParaRPr sz="1100">
                        <a:latin typeface="Times New Roman"/>
                        <a:cs typeface="Times New Roman"/>
                      </a:endParaRPr>
                    </a:p>
                    <a:p>
                      <a:pPr marL="69850" marR="145415">
                        <a:lnSpc>
                          <a:spcPct val="122900"/>
                        </a:lnSpc>
                      </a:pPr>
                      <a:r>
                        <a:rPr dirty="0" sz="700">
                          <a:latin typeface="PMingLiU"/>
                          <a:cs typeface="PMingLiU"/>
                        </a:rPr>
                        <a:t>安全 </a:t>
                      </a:r>
                      <a:r>
                        <a:rPr dirty="0" sz="700" spc="-5">
                          <a:latin typeface="PMingLiU"/>
                          <a:cs typeface="PMingLiU"/>
                        </a:rPr>
                        <a:t>性</a:t>
                      </a:r>
                      <a:endParaRPr sz="700">
                        <a:latin typeface="PMingLiU"/>
                        <a:cs typeface="PMingLiU"/>
                      </a:endParaRPr>
                    </a:p>
                  </a:txBody>
                  <a:tcPr marL="0" marR="0" marB="0" marT="6350">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6675">
                        <a:lnSpc>
                          <a:spcPct val="100000"/>
                        </a:lnSpc>
                        <a:spcBef>
                          <a:spcPts val="259"/>
                        </a:spcBef>
                      </a:pPr>
                      <a:r>
                        <a:rPr dirty="0" sz="700" spc="-5">
                          <a:latin typeface="Arial"/>
                          <a:cs typeface="Arial"/>
                        </a:rPr>
                        <a:t>CRS:</a:t>
                      </a:r>
                      <a:r>
                        <a:rPr dirty="0" sz="700" spc="-15">
                          <a:latin typeface="Arial"/>
                          <a:cs typeface="Arial"/>
                        </a:rPr>
                        <a:t> </a:t>
                      </a:r>
                      <a:r>
                        <a:rPr dirty="0" sz="700" spc="-5">
                          <a:latin typeface="Arial"/>
                          <a:cs typeface="Arial"/>
                        </a:rPr>
                        <a:t>84%,</a:t>
                      </a:r>
                      <a:endParaRPr sz="700">
                        <a:latin typeface="Arial"/>
                        <a:cs typeface="Arial"/>
                      </a:endParaRPr>
                    </a:p>
                    <a:p>
                      <a:pPr marL="66675">
                        <a:lnSpc>
                          <a:spcPct val="100000"/>
                        </a:lnSpc>
                      </a:pPr>
                      <a:r>
                        <a:rPr dirty="0" sz="700">
                          <a:latin typeface="Arial"/>
                          <a:cs typeface="Arial"/>
                        </a:rPr>
                        <a:t>≥G3 </a:t>
                      </a:r>
                      <a:r>
                        <a:rPr dirty="0" sz="700" spc="-10">
                          <a:latin typeface="Arial"/>
                          <a:cs typeface="Arial"/>
                        </a:rPr>
                        <a:t>CRS</a:t>
                      </a:r>
                      <a:r>
                        <a:rPr dirty="0" sz="700" spc="-45">
                          <a:latin typeface="Arial"/>
                          <a:cs typeface="Arial"/>
                        </a:rPr>
                        <a:t> </a:t>
                      </a:r>
                      <a:r>
                        <a:rPr dirty="0" sz="700" spc="-5">
                          <a:latin typeface="Arial"/>
                          <a:cs typeface="Arial"/>
                        </a:rPr>
                        <a:t>5%</a:t>
                      </a:r>
                      <a:r>
                        <a:rPr dirty="0" sz="700" spc="-5">
                          <a:latin typeface="PMingLiU"/>
                          <a:cs typeface="PMingLiU"/>
                        </a:rPr>
                        <a:t>；</a:t>
                      </a:r>
                      <a:endParaRPr sz="700">
                        <a:latin typeface="PMingLiU"/>
                        <a:cs typeface="PMingLiU"/>
                      </a:endParaRPr>
                    </a:p>
                    <a:p>
                      <a:pPr marL="66675">
                        <a:lnSpc>
                          <a:spcPts val="815"/>
                        </a:lnSpc>
                        <a:spcBef>
                          <a:spcPts val="140"/>
                        </a:spcBef>
                      </a:pPr>
                      <a:r>
                        <a:rPr dirty="0" sz="700" spc="-10">
                          <a:latin typeface="Arial"/>
                          <a:cs typeface="Arial"/>
                        </a:rPr>
                        <a:t>ICANS:</a:t>
                      </a:r>
                      <a:r>
                        <a:rPr dirty="0" sz="700" spc="5">
                          <a:latin typeface="Arial"/>
                          <a:cs typeface="Arial"/>
                        </a:rPr>
                        <a:t> </a:t>
                      </a:r>
                      <a:r>
                        <a:rPr dirty="0" sz="700" spc="-5">
                          <a:latin typeface="Arial"/>
                          <a:cs typeface="Arial"/>
                        </a:rPr>
                        <a:t>18%,</a:t>
                      </a:r>
                      <a:endParaRPr sz="700">
                        <a:latin typeface="Arial"/>
                        <a:cs typeface="Arial"/>
                      </a:endParaRPr>
                    </a:p>
                    <a:p>
                      <a:pPr marL="66675">
                        <a:lnSpc>
                          <a:spcPts val="815"/>
                        </a:lnSpc>
                      </a:pPr>
                      <a:r>
                        <a:rPr dirty="0" sz="700">
                          <a:latin typeface="Arial"/>
                          <a:cs typeface="Arial"/>
                        </a:rPr>
                        <a:t>≥G3</a:t>
                      </a:r>
                      <a:r>
                        <a:rPr dirty="0" sz="700" spc="-15">
                          <a:latin typeface="Arial"/>
                          <a:cs typeface="Arial"/>
                        </a:rPr>
                        <a:t> </a:t>
                      </a:r>
                      <a:r>
                        <a:rPr dirty="0" sz="700" spc="-10">
                          <a:latin typeface="Arial"/>
                          <a:cs typeface="Arial"/>
                        </a:rPr>
                        <a:t>ICANS</a:t>
                      </a:r>
                      <a:endParaRPr sz="700">
                        <a:latin typeface="Arial"/>
                        <a:cs typeface="Arial"/>
                      </a:endParaRPr>
                    </a:p>
                    <a:p>
                      <a:pPr marL="66675">
                        <a:lnSpc>
                          <a:spcPct val="100000"/>
                        </a:lnSpc>
                        <a:spcBef>
                          <a:spcPts val="25"/>
                        </a:spcBef>
                      </a:pPr>
                      <a:r>
                        <a:rPr dirty="0" sz="700" spc="-5">
                          <a:latin typeface="Arial"/>
                          <a:cs typeface="Arial"/>
                        </a:rPr>
                        <a:t>3%</a:t>
                      </a:r>
                      <a:r>
                        <a:rPr dirty="0" sz="700" spc="-5">
                          <a:latin typeface="PMingLiU"/>
                          <a:cs typeface="PMingLiU"/>
                        </a:rPr>
                        <a:t>；</a:t>
                      </a:r>
                      <a:endParaRPr sz="700">
                        <a:latin typeface="PMingLiU"/>
                        <a:cs typeface="PMingLiU"/>
                      </a:endParaRPr>
                    </a:p>
                  </a:txBody>
                  <a:tcPr marL="0" marR="0" marB="0" marT="33019">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a:lnSpc>
                          <a:spcPct val="100000"/>
                        </a:lnSpc>
                      </a:pPr>
                      <a:endParaRPr sz="800">
                        <a:latin typeface="Times New Roman"/>
                        <a:cs typeface="Times New Roman"/>
                      </a:endParaRPr>
                    </a:p>
                    <a:p>
                      <a:pPr>
                        <a:lnSpc>
                          <a:spcPct val="100000"/>
                        </a:lnSpc>
                        <a:spcBef>
                          <a:spcPts val="5"/>
                        </a:spcBef>
                      </a:pPr>
                      <a:endParaRPr sz="650">
                        <a:latin typeface="Times New Roman"/>
                        <a:cs typeface="Times New Roman"/>
                      </a:endParaRPr>
                    </a:p>
                    <a:p>
                      <a:pPr marL="69850">
                        <a:lnSpc>
                          <a:spcPts val="830"/>
                        </a:lnSpc>
                      </a:pPr>
                      <a:r>
                        <a:rPr dirty="0" sz="700" spc="-5">
                          <a:latin typeface="Arial"/>
                          <a:cs typeface="Arial"/>
                        </a:rPr>
                        <a:t>CRS:</a:t>
                      </a:r>
                      <a:r>
                        <a:rPr dirty="0" sz="700" spc="-15">
                          <a:latin typeface="Arial"/>
                          <a:cs typeface="Arial"/>
                        </a:rPr>
                        <a:t> </a:t>
                      </a:r>
                      <a:r>
                        <a:rPr dirty="0" sz="700" spc="-5">
                          <a:latin typeface="Arial"/>
                          <a:cs typeface="Arial"/>
                        </a:rPr>
                        <a:t>75%;</a:t>
                      </a:r>
                      <a:endParaRPr sz="700">
                        <a:latin typeface="Arial"/>
                        <a:cs typeface="Arial"/>
                      </a:endParaRPr>
                    </a:p>
                    <a:p>
                      <a:pPr marL="69850">
                        <a:lnSpc>
                          <a:spcPts val="830"/>
                        </a:lnSpc>
                      </a:pPr>
                      <a:r>
                        <a:rPr dirty="0" sz="700" spc="-10">
                          <a:latin typeface="Arial"/>
                          <a:cs typeface="Arial"/>
                        </a:rPr>
                        <a:t>ICANS:</a:t>
                      </a:r>
                      <a:r>
                        <a:rPr dirty="0" sz="700" spc="5">
                          <a:latin typeface="Arial"/>
                          <a:cs typeface="Arial"/>
                        </a:rPr>
                        <a:t> </a:t>
                      </a:r>
                      <a:r>
                        <a:rPr dirty="0" sz="700" spc="-10">
                          <a:latin typeface="Arial"/>
                          <a:cs typeface="Arial"/>
                        </a:rPr>
                        <a:t>15%</a:t>
                      </a:r>
                      <a:endParaRPr sz="700">
                        <a:latin typeface="Arial"/>
                        <a:cs typeface="Arial"/>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a:lnSpc>
                          <a:spcPct val="100000"/>
                        </a:lnSpc>
                      </a:pPr>
                      <a:endParaRPr sz="800">
                        <a:latin typeface="Times New Roman"/>
                        <a:cs typeface="Times New Roman"/>
                      </a:endParaRPr>
                    </a:p>
                    <a:p>
                      <a:pPr>
                        <a:lnSpc>
                          <a:spcPct val="100000"/>
                        </a:lnSpc>
                        <a:spcBef>
                          <a:spcPts val="10"/>
                        </a:spcBef>
                      </a:pPr>
                      <a:endParaRPr sz="1000">
                        <a:latin typeface="Times New Roman"/>
                        <a:cs typeface="Times New Roman"/>
                      </a:endParaRPr>
                    </a:p>
                    <a:p>
                      <a:pPr marL="69850">
                        <a:lnSpc>
                          <a:spcPct val="100000"/>
                        </a:lnSpc>
                        <a:spcBef>
                          <a:spcPts val="5"/>
                        </a:spcBef>
                      </a:pPr>
                      <a:r>
                        <a:rPr dirty="0" sz="700" spc="-5">
                          <a:latin typeface="Arial"/>
                          <a:cs typeface="Arial"/>
                        </a:rPr>
                        <a:t>N/A</a:t>
                      </a:r>
                      <a:endParaRPr sz="700">
                        <a:latin typeface="Arial"/>
                        <a:cs typeface="Arial"/>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ts val="790"/>
                        </a:lnSpc>
                      </a:pPr>
                      <a:r>
                        <a:rPr dirty="0" sz="700" spc="-5">
                          <a:latin typeface="Arial"/>
                          <a:cs typeface="Arial"/>
                        </a:rPr>
                        <a:t>CRS:</a:t>
                      </a:r>
                      <a:r>
                        <a:rPr dirty="0" sz="700" spc="-15">
                          <a:latin typeface="Arial"/>
                          <a:cs typeface="Arial"/>
                        </a:rPr>
                        <a:t> </a:t>
                      </a:r>
                      <a:r>
                        <a:rPr dirty="0" sz="700" spc="-5">
                          <a:latin typeface="Arial"/>
                          <a:cs typeface="Arial"/>
                        </a:rPr>
                        <a:t>94.8%,</a:t>
                      </a:r>
                      <a:endParaRPr sz="700">
                        <a:latin typeface="Arial"/>
                        <a:cs typeface="Arial"/>
                      </a:endParaRPr>
                    </a:p>
                    <a:p>
                      <a:pPr marL="69850">
                        <a:lnSpc>
                          <a:spcPts val="815"/>
                        </a:lnSpc>
                      </a:pPr>
                      <a:r>
                        <a:rPr dirty="0" sz="700">
                          <a:latin typeface="Arial"/>
                          <a:cs typeface="Arial"/>
                        </a:rPr>
                        <a:t>≥G3</a:t>
                      </a:r>
                      <a:r>
                        <a:rPr dirty="0" sz="700" spc="-15">
                          <a:latin typeface="Arial"/>
                          <a:cs typeface="Arial"/>
                        </a:rPr>
                        <a:t> </a:t>
                      </a:r>
                      <a:r>
                        <a:rPr dirty="0" sz="700" spc="-10">
                          <a:latin typeface="Arial"/>
                          <a:cs typeface="Arial"/>
                        </a:rPr>
                        <a:t>CRS</a:t>
                      </a:r>
                      <a:endParaRPr sz="700">
                        <a:latin typeface="Arial"/>
                        <a:cs typeface="Arial"/>
                      </a:endParaRPr>
                    </a:p>
                    <a:p>
                      <a:pPr marL="69850">
                        <a:lnSpc>
                          <a:spcPct val="100000"/>
                        </a:lnSpc>
                        <a:spcBef>
                          <a:spcPts val="20"/>
                        </a:spcBef>
                      </a:pPr>
                      <a:r>
                        <a:rPr dirty="0" sz="700" spc="-5">
                          <a:latin typeface="Arial"/>
                          <a:cs typeface="Arial"/>
                        </a:rPr>
                        <a:t>4.1%</a:t>
                      </a:r>
                      <a:r>
                        <a:rPr dirty="0" sz="700" spc="-5">
                          <a:latin typeface="PMingLiU"/>
                          <a:cs typeface="PMingLiU"/>
                        </a:rPr>
                        <a:t>；</a:t>
                      </a:r>
                      <a:endParaRPr sz="700">
                        <a:latin typeface="PMingLiU"/>
                        <a:cs typeface="PMingLiU"/>
                      </a:endParaRPr>
                    </a:p>
                    <a:p>
                      <a:pPr marL="69850">
                        <a:lnSpc>
                          <a:spcPts val="830"/>
                        </a:lnSpc>
                        <a:spcBef>
                          <a:spcPts val="120"/>
                        </a:spcBef>
                      </a:pPr>
                      <a:r>
                        <a:rPr dirty="0" sz="700" spc="-10">
                          <a:latin typeface="Arial"/>
                          <a:cs typeface="Arial"/>
                        </a:rPr>
                        <a:t>ICANS:</a:t>
                      </a:r>
                      <a:r>
                        <a:rPr dirty="0" sz="700">
                          <a:latin typeface="Arial"/>
                          <a:cs typeface="Arial"/>
                        </a:rPr>
                        <a:t> </a:t>
                      </a:r>
                      <a:r>
                        <a:rPr dirty="0" sz="700" spc="-5">
                          <a:latin typeface="Arial"/>
                          <a:cs typeface="Arial"/>
                        </a:rPr>
                        <a:t>20.6%,</a:t>
                      </a:r>
                      <a:endParaRPr sz="700">
                        <a:latin typeface="Arial"/>
                        <a:cs typeface="Arial"/>
                      </a:endParaRPr>
                    </a:p>
                    <a:p>
                      <a:pPr marL="69850" marR="238125">
                        <a:lnSpc>
                          <a:spcPts val="790"/>
                        </a:lnSpc>
                        <a:spcBef>
                          <a:spcPts val="40"/>
                        </a:spcBef>
                      </a:pPr>
                      <a:r>
                        <a:rPr dirty="0" sz="700">
                          <a:latin typeface="Arial"/>
                          <a:cs typeface="Arial"/>
                        </a:rPr>
                        <a:t>≥G3</a:t>
                      </a:r>
                      <a:r>
                        <a:rPr dirty="0" sz="700" spc="-80">
                          <a:latin typeface="Arial"/>
                          <a:cs typeface="Arial"/>
                        </a:rPr>
                        <a:t> </a:t>
                      </a:r>
                      <a:r>
                        <a:rPr dirty="0" sz="700" spc="-10">
                          <a:latin typeface="Arial"/>
                          <a:cs typeface="Arial"/>
                        </a:rPr>
                        <a:t>ICANS  </a:t>
                      </a:r>
                      <a:r>
                        <a:rPr dirty="0" sz="700" spc="-5">
                          <a:latin typeface="Arial"/>
                          <a:cs typeface="Arial"/>
                        </a:rPr>
                        <a:t>9.3%</a:t>
                      </a:r>
                      <a:endParaRPr sz="700">
                        <a:latin typeface="Arial"/>
                        <a:cs typeface="Arial"/>
                      </a:endParaRPr>
                    </a:p>
                  </a:txBody>
                  <a:tcPr marL="0" marR="0" marB="0" marT="0">
                    <a:lnL w="6350">
                      <a:solidFill>
                        <a:srgbClr val="000000"/>
                      </a:solidFill>
                      <a:prstDash val="solid"/>
                    </a:lnL>
                    <a:lnR w="9525">
                      <a:solidFill>
                        <a:srgbClr val="000000"/>
                      </a:solidFill>
                      <a:prstDash val="solid"/>
                    </a:lnR>
                    <a:lnT w="6350">
                      <a:solidFill>
                        <a:srgbClr val="000000"/>
                      </a:solidFill>
                      <a:prstDash val="solid"/>
                    </a:lnT>
                    <a:lnB w="19050">
                      <a:solidFill>
                        <a:srgbClr val="000000"/>
                      </a:solidFill>
                      <a:prstDash val="solid"/>
                    </a:lnB>
                  </a:tcPr>
                </a:tc>
                <a:tc>
                  <a:txBody>
                    <a:bodyPr/>
                    <a:lstStyle/>
                    <a:p>
                      <a:pPr>
                        <a:lnSpc>
                          <a:spcPct val="100000"/>
                        </a:lnSpc>
                        <a:spcBef>
                          <a:spcPts val="5"/>
                        </a:spcBef>
                      </a:pPr>
                      <a:endParaRPr sz="950">
                        <a:latin typeface="Times New Roman"/>
                        <a:cs typeface="Times New Roman"/>
                      </a:endParaRPr>
                    </a:p>
                    <a:p>
                      <a:pPr marL="69850">
                        <a:lnSpc>
                          <a:spcPct val="100000"/>
                        </a:lnSpc>
                      </a:pPr>
                      <a:r>
                        <a:rPr dirty="0" sz="700" spc="-5">
                          <a:latin typeface="PMingLiU"/>
                          <a:cs typeface="PMingLiU"/>
                        </a:rPr>
                        <a:t>角膜病变</a:t>
                      </a:r>
                      <a:r>
                        <a:rPr dirty="0" sz="700" spc="-5">
                          <a:latin typeface="Arial"/>
                          <a:cs typeface="Arial"/>
                        </a:rPr>
                        <a:t>:</a:t>
                      </a:r>
                      <a:r>
                        <a:rPr dirty="0" sz="700" spc="-25">
                          <a:latin typeface="Arial"/>
                          <a:cs typeface="Arial"/>
                        </a:rPr>
                        <a:t> </a:t>
                      </a:r>
                      <a:r>
                        <a:rPr dirty="0" sz="700" spc="-5">
                          <a:latin typeface="Arial"/>
                          <a:cs typeface="Arial"/>
                        </a:rPr>
                        <a:t>75%,</a:t>
                      </a:r>
                      <a:endParaRPr sz="700">
                        <a:latin typeface="Arial"/>
                        <a:cs typeface="Arial"/>
                      </a:endParaRPr>
                    </a:p>
                    <a:p>
                      <a:pPr marL="69850" marR="129539">
                        <a:lnSpc>
                          <a:spcPct val="114300"/>
                        </a:lnSpc>
                        <a:spcBef>
                          <a:spcPts val="75"/>
                        </a:spcBef>
                      </a:pPr>
                      <a:r>
                        <a:rPr dirty="0" sz="700">
                          <a:latin typeface="Arial"/>
                          <a:cs typeface="Arial"/>
                        </a:rPr>
                        <a:t>≥G3</a:t>
                      </a:r>
                      <a:r>
                        <a:rPr dirty="0" sz="700" spc="-90">
                          <a:latin typeface="Arial"/>
                          <a:cs typeface="Arial"/>
                        </a:rPr>
                        <a:t> </a:t>
                      </a:r>
                      <a:r>
                        <a:rPr dirty="0" sz="700" spc="-5">
                          <a:latin typeface="PMingLiU"/>
                          <a:cs typeface="PMingLiU"/>
                        </a:rPr>
                        <a:t>角膜病变</a:t>
                      </a:r>
                      <a:r>
                        <a:rPr dirty="0" sz="700" spc="-5">
                          <a:latin typeface="Arial"/>
                          <a:cs typeface="Arial"/>
                        </a:rPr>
                        <a:t>: </a:t>
                      </a:r>
                      <a:r>
                        <a:rPr dirty="0" sz="700">
                          <a:latin typeface="Arial"/>
                          <a:cs typeface="Arial"/>
                        </a:rPr>
                        <a:t> </a:t>
                      </a:r>
                      <a:r>
                        <a:rPr dirty="0" sz="700" spc="-10">
                          <a:latin typeface="Arial"/>
                          <a:cs typeface="Arial"/>
                        </a:rPr>
                        <a:t>21%</a:t>
                      </a:r>
                      <a:endParaRPr sz="700">
                        <a:latin typeface="Arial"/>
                        <a:cs typeface="Arial"/>
                      </a:endParaRPr>
                    </a:p>
                  </a:txBody>
                  <a:tcPr marL="0" marR="0" marB="0" marT="635">
                    <a:lnL w="9525">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a:lnSpc>
                          <a:spcPct val="100000"/>
                        </a:lnSpc>
                        <a:spcBef>
                          <a:spcPts val="20"/>
                        </a:spcBef>
                      </a:pPr>
                      <a:endParaRPr sz="750">
                        <a:latin typeface="Times New Roman"/>
                        <a:cs typeface="Times New Roman"/>
                      </a:endParaRPr>
                    </a:p>
                    <a:p>
                      <a:pPr marL="69850">
                        <a:lnSpc>
                          <a:spcPts val="815"/>
                        </a:lnSpc>
                      </a:pPr>
                      <a:r>
                        <a:rPr dirty="0" sz="700" spc="-5">
                          <a:latin typeface="Arial"/>
                          <a:cs typeface="Arial"/>
                        </a:rPr>
                        <a:t>CRS:</a:t>
                      </a:r>
                      <a:r>
                        <a:rPr dirty="0" sz="700" spc="-15">
                          <a:latin typeface="Arial"/>
                          <a:cs typeface="Arial"/>
                        </a:rPr>
                        <a:t> </a:t>
                      </a:r>
                      <a:r>
                        <a:rPr dirty="0" sz="700" spc="-5">
                          <a:latin typeface="Arial"/>
                          <a:cs typeface="Arial"/>
                        </a:rPr>
                        <a:t>72%,</a:t>
                      </a:r>
                      <a:endParaRPr sz="700">
                        <a:latin typeface="Arial"/>
                        <a:cs typeface="Arial"/>
                      </a:endParaRPr>
                    </a:p>
                    <a:p>
                      <a:pPr marL="69850">
                        <a:lnSpc>
                          <a:spcPts val="805"/>
                        </a:lnSpc>
                      </a:pPr>
                      <a:r>
                        <a:rPr dirty="0" sz="700">
                          <a:latin typeface="Arial"/>
                          <a:cs typeface="Arial"/>
                        </a:rPr>
                        <a:t>≥G3 </a:t>
                      </a:r>
                      <a:r>
                        <a:rPr dirty="0" sz="700" spc="-10">
                          <a:latin typeface="Arial"/>
                          <a:cs typeface="Arial"/>
                        </a:rPr>
                        <a:t>CRS</a:t>
                      </a:r>
                      <a:r>
                        <a:rPr dirty="0" sz="700" spc="-45">
                          <a:latin typeface="Arial"/>
                          <a:cs typeface="Arial"/>
                        </a:rPr>
                        <a:t> </a:t>
                      </a:r>
                      <a:r>
                        <a:rPr dirty="0" sz="700" spc="-5">
                          <a:latin typeface="Arial"/>
                          <a:cs typeface="Arial"/>
                        </a:rPr>
                        <a:t>&lt;1%;</a:t>
                      </a:r>
                      <a:endParaRPr sz="700">
                        <a:latin typeface="Arial"/>
                        <a:cs typeface="Arial"/>
                      </a:endParaRPr>
                    </a:p>
                    <a:p>
                      <a:pPr marL="69850">
                        <a:lnSpc>
                          <a:spcPts val="805"/>
                        </a:lnSpc>
                      </a:pPr>
                      <a:r>
                        <a:rPr dirty="0" sz="700" spc="-10">
                          <a:latin typeface="Arial"/>
                          <a:cs typeface="Arial"/>
                        </a:rPr>
                        <a:t>ICANS:</a:t>
                      </a:r>
                      <a:r>
                        <a:rPr dirty="0" sz="700" spc="5">
                          <a:latin typeface="Arial"/>
                          <a:cs typeface="Arial"/>
                        </a:rPr>
                        <a:t> </a:t>
                      </a:r>
                      <a:r>
                        <a:rPr dirty="0" sz="700" spc="-10">
                          <a:latin typeface="Arial"/>
                          <a:cs typeface="Arial"/>
                        </a:rPr>
                        <a:t>15%</a:t>
                      </a:r>
                      <a:endParaRPr sz="700">
                        <a:latin typeface="Arial"/>
                        <a:cs typeface="Arial"/>
                      </a:endParaRPr>
                    </a:p>
                    <a:p>
                      <a:pPr marL="69850">
                        <a:lnSpc>
                          <a:spcPts val="815"/>
                        </a:lnSpc>
                      </a:pPr>
                      <a:r>
                        <a:rPr dirty="0" sz="700">
                          <a:latin typeface="Arial"/>
                          <a:cs typeface="Arial"/>
                        </a:rPr>
                        <a:t>≥G3 </a:t>
                      </a:r>
                      <a:r>
                        <a:rPr dirty="0" sz="700" spc="-10">
                          <a:latin typeface="Arial"/>
                          <a:cs typeface="Arial"/>
                        </a:rPr>
                        <a:t>ICANS</a:t>
                      </a:r>
                      <a:r>
                        <a:rPr dirty="0" sz="700" spc="-40">
                          <a:latin typeface="Arial"/>
                          <a:cs typeface="Arial"/>
                        </a:rPr>
                        <a:t> </a:t>
                      </a:r>
                      <a:r>
                        <a:rPr dirty="0" sz="700" spc="-10">
                          <a:latin typeface="Arial"/>
                          <a:cs typeface="Arial"/>
                        </a:rPr>
                        <a:t>0%</a:t>
                      </a:r>
                      <a:endParaRPr sz="700">
                        <a:latin typeface="Arial"/>
                        <a:cs typeface="Arial"/>
                      </a:endParaRPr>
                    </a:p>
                  </a:txBody>
                  <a:tcPr marL="0" marR="0" marB="0" marT="2540">
                    <a:lnL w="6350">
                      <a:solidFill>
                        <a:srgbClr val="000000"/>
                      </a:solidFill>
                      <a:prstDash val="solid"/>
                    </a:lnL>
                    <a:lnT w="6350">
                      <a:solidFill>
                        <a:srgbClr val="000000"/>
                      </a:solidFill>
                      <a:prstDash val="solid"/>
                    </a:lnT>
                    <a:lnB w="19050">
                      <a:solidFill>
                        <a:srgbClr val="000000"/>
                      </a:solidFill>
                      <a:prstDash val="solid"/>
                    </a:lnB>
                  </a:tcPr>
                </a:tc>
              </a:tr>
            </a:tbl>
          </a:graphicData>
        </a:graphic>
      </p:graphicFrame>
      <p:sp>
        <p:nvSpPr>
          <p:cNvPr id="9" name="object 9"/>
          <p:cNvSpPr txBox="1"/>
          <p:nvPr/>
        </p:nvSpPr>
        <p:spPr>
          <a:xfrm>
            <a:off x="527100" y="9591243"/>
            <a:ext cx="2863850" cy="14668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20">
                <a:latin typeface="Arial"/>
                <a:cs typeface="Arial"/>
              </a:rPr>
              <a:t> </a:t>
            </a:r>
            <a:r>
              <a:rPr dirty="0" sz="800" spc="-5">
                <a:latin typeface="Arial"/>
                <a:cs typeface="Arial"/>
              </a:rPr>
              <a:t>FDA,</a:t>
            </a:r>
            <a:r>
              <a:rPr dirty="0" sz="800" spc="-10">
                <a:latin typeface="Arial"/>
                <a:cs typeface="Arial"/>
              </a:rPr>
              <a:t> </a:t>
            </a:r>
            <a:r>
              <a:rPr dirty="0" sz="800" spc="-5">
                <a:latin typeface="Arial"/>
                <a:cs typeface="Arial"/>
              </a:rPr>
              <a:t>Pubmed</a:t>
            </a:r>
            <a:r>
              <a:rPr dirty="0" sz="800" spc="-5">
                <a:latin typeface="PMingLiU"/>
                <a:cs typeface="PMingLiU"/>
              </a:rPr>
              <a:t>，</a:t>
            </a:r>
            <a:r>
              <a:rPr dirty="0" sz="800" spc="-5">
                <a:latin typeface="Arial"/>
                <a:cs typeface="Arial"/>
              </a:rPr>
              <a:t>ASH</a:t>
            </a:r>
            <a:r>
              <a:rPr dirty="0" sz="800" spc="20">
                <a:latin typeface="Arial"/>
                <a:cs typeface="Arial"/>
              </a:rPr>
              <a:t> </a:t>
            </a:r>
            <a:r>
              <a:rPr dirty="0" sz="800" spc="-5">
                <a:latin typeface="Arial"/>
                <a:cs typeface="Arial"/>
              </a:rPr>
              <a:t>2021</a:t>
            </a:r>
            <a:r>
              <a:rPr dirty="0" sz="800" spc="-5">
                <a:latin typeface="PMingLiU"/>
                <a:cs typeface="PMingLiU"/>
              </a:rPr>
              <a:t>，</a:t>
            </a:r>
            <a:r>
              <a:rPr dirty="0" sz="800" spc="-10">
                <a:latin typeface="PMingLiU"/>
                <a:cs typeface="PMingLiU"/>
              </a:rPr>
              <a:t>公</a:t>
            </a:r>
            <a:r>
              <a:rPr dirty="0" sz="800" spc="10">
                <a:latin typeface="PMingLiU"/>
                <a:cs typeface="PMingLiU"/>
              </a:rPr>
              <a:t>司</a:t>
            </a:r>
            <a:r>
              <a:rPr dirty="0" sz="800" spc="-10">
                <a:latin typeface="PMingLiU"/>
                <a:cs typeface="PMingLiU"/>
              </a:rPr>
              <a:t>官网</a:t>
            </a:r>
            <a:r>
              <a:rPr dirty="0" sz="800" spc="-5">
                <a:latin typeface="Arial"/>
                <a:cs typeface="Arial"/>
              </a:rPr>
              <a:t>,</a:t>
            </a:r>
            <a:r>
              <a:rPr dirty="0" sz="800" spc="10">
                <a:latin typeface="Arial"/>
                <a:cs typeface="Arial"/>
              </a:rPr>
              <a:t> </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71745" cy="2019935"/>
          </a:xfrm>
          <a:prstGeom prst="rect">
            <a:avLst/>
          </a:prstGeom>
        </p:spPr>
        <p:txBody>
          <a:bodyPr wrap="square" lIns="0" tIns="13335" rIns="0" bIns="0" rtlCol="0" vert="horz">
            <a:spAutoFit/>
          </a:bodyPr>
          <a:lstStyle/>
          <a:p>
            <a:pPr algn="just" marL="12700" marR="5080">
              <a:lnSpc>
                <a:spcPct val="139500"/>
              </a:lnSpc>
              <a:spcBef>
                <a:spcPts val="105"/>
              </a:spcBef>
            </a:pPr>
            <a:r>
              <a:rPr dirty="0" sz="1000" spc="5">
                <a:latin typeface="PMingLiU"/>
                <a:cs typeface="PMingLiU"/>
              </a:rPr>
              <a:t>上述已</a:t>
            </a:r>
            <a:r>
              <a:rPr dirty="0" sz="1000" spc="-20">
                <a:latin typeface="PMingLiU"/>
                <a:cs typeface="PMingLiU"/>
              </a:rPr>
              <a:t>获</a:t>
            </a:r>
            <a:r>
              <a:rPr dirty="0" sz="1000" spc="5">
                <a:latin typeface="PMingLiU"/>
                <a:cs typeface="PMingLiU"/>
              </a:rPr>
              <a:t>批产</a:t>
            </a:r>
            <a:r>
              <a:rPr dirty="0" sz="1000" spc="-20">
                <a:latin typeface="PMingLiU"/>
                <a:cs typeface="PMingLiU"/>
              </a:rPr>
              <a:t>品</a:t>
            </a:r>
            <a:r>
              <a:rPr dirty="0" sz="1000" spc="5">
                <a:latin typeface="PMingLiU"/>
                <a:cs typeface="PMingLiU"/>
              </a:rPr>
              <a:t>中</a:t>
            </a:r>
            <a:r>
              <a:rPr dirty="0" sz="1000" spc="-5">
                <a:latin typeface="PMingLiU"/>
                <a:cs typeface="PMingLiU"/>
              </a:rPr>
              <a:t>，</a:t>
            </a:r>
            <a:r>
              <a:rPr dirty="0" sz="1000" spc="-5">
                <a:latin typeface="Arial"/>
                <a:cs typeface="Arial"/>
              </a:rPr>
              <a:t>Tecvayli</a:t>
            </a:r>
            <a:r>
              <a:rPr dirty="0" sz="1000" spc="75">
                <a:latin typeface="Arial"/>
                <a:cs typeface="Arial"/>
              </a:rPr>
              <a:t> </a:t>
            </a:r>
            <a:r>
              <a:rPr dirty="0" sz="1000" spc="5">
                <a:latin typeface="PMingLiU"/>
                <a:cs typeface="PMingLiU"/>
              </a:rPr>
              <a:t>的</a:t>
            </a:r>
            <a:r>
              <a:rPr dirty="0" sz="1000" spc="-20">
                <a:latin typeface="PMingLiU"/>
                <a:cs typeface="PMingLiU"/>
              </a:rPr>
              <a:t>疗</a:t>
            </a:r>
            <a:r>
              <a:rPr dirty="0" sz="1000" spc="5">
                <a:latin typeface="PMingLiU"/>
                <a:cs typeface="PMingLiU"/>
              </a:rPr>
              <a:t>效已</a:t>
            </a:r>
            <a:r>
              <a:rPr dirty="0" sz="1000" spc="-20">
                <a:latin typeface="PMingLiU"/>
                <a:cs typeface="PMingLiU"/>
              </a:rPr>
              <a:t>经</a:t>
            </a:r>
            <a:r>
              <a:rPr dirty="0" sz="1000" spc="5">
                <a:latin typeface="PMingLiU"/>
                <a:cs typeface="PMingLiU"/>
              </a:rPr>
              <a:t>与</a:t>
            </a:r>
            <a:r>
              <a:rPr dirty="0" sz="1000" spc="125">
                <a:latin typeface="PMingLiU"/>
                <a:cs typeface="PMingLiU"/>
              </a:rPr>
              <a:t> </a:t>
            </a:r>
            <a:r>
              <a:rPr dirty="0" sz="1000">
                <a:latin typeface="Arial"/>
                <a:cs typeface="Arial"/>
              </a:rPr>
              <a:t>Abecma</a:t>
            </a:r>
            <a:r>
              <a:rPr dirty="0" sz="1000" spc="30">
                <a:latin typeface="Arial"/>
                <a:cs typeface="Arial"/>
              </a:rPr>
              <a:t> </a:t>
            </a:r>
            <a:r>
              <a:rPr dirty="0" sz="1000" spc="-20">
                <a:latin typeface="PMingLiU"/>
                <a:cs typeface="PMingLiU"/>
              </a:rPr>
              <a:t>比</a:t>
            </a:r>
            <a:r>
              <a:rPr dirty="0" sz="1000" spc="5">
                <a:latin typeface="PMingLiU"/>
                <a:cs typeface="PMingLiU"/>
              </a:rPr>
              <a:t>较接近</a:t>
            </a:r>
            <a:r>
              <a:rPr dirty="0" sz="1000" spc="-20">
                <a:latin typeface="PMingLiU"/>
                <a:cs typeface="PMingLiU"/>
              </a:rPr>
              <a:t>，</a:t>
            </a:r>
            <a:r>
              <a:rPr dirty="0" sz="1000" spc="5">
                <a:latin typeface="PMingLiU"/>
                <a:cs typeface="PMingLiU"/>
              </a:rPr>
              <a:t>但</a:t>
            </a:r>
            <a:r>
              <a:rPr dirty="0" sz="1000" spc="130">
                <a:latin typeface="PMingLiU"/>
                <a:cs typeface="PMingLiU"/>
              </a:rPr>
              <a:t> </a:t>
            </a:r>
            <a:r>
              <a:rPr dirty="0" sz="1000" spc="-10">
                <a:latin typeface="Arial"/>
                <a:cs typeface="Arial"/>
              </a:rPr>
              <a:t>Carvykti</a:t>
            </a:r>
            <a:r>
              <a:rPr dirty="0" sz="1000" spc="80">
                <a:latin typeface="Arial"/>
                <a:cs typeface="Arial"/>
              </a:rPr>
              <a:t> </a:t>
            </a:r>
            <a:r>
              <a:rPr dirty="0" sz="1000" spc="-20">
                <a:latin typeface="PMingLiU"/>
                <a:cs typeface="PMingLiU"/>
              </a:rPr>
              <a:t>在</a:t>
            </a:r>
            <a:r>
              <a:rPr dirty="0" sz="1000" spc="5">
                <a:latin typeface="PMingLiU"/>
                <a:cs typeface="PMingLiU"/>
              </a:rPr>
              <a:t>疗效</a:t>
            </a:r>
            <a:r>
              <a:rPr dirty="0" sz="1000" spc="-20">
                <a:latin typeface="PMingLiU"/>
                <a:cs typeface="PMingLiU"/>
              </a:rPr>
              <a:t>方</a:t>
            </a:r>
            <a:r>
              <a:rPr dirty="0" sz="1000" spc="5">
                <a:latin typeface="PMingLiU"/>
                <a:cs typeface="PMingLiU"/>
              </a:rPr>
              <a:t>面毫 无疑问</a:t>
            </a:r>
            <a:r>
              <a:rPr dirty="0" sz="1000" spc="-20">
                <a:latin typeface="PMingLiU"/>
                <a:cs typeface="PMingLiU"/>
              </a:rPr>
              <a:t>是</a:t>
            </a:r>
            <a:r>
              <a:rPr dirty="0" sz="1000" spc="5">
                <a:latin typeface="PMingLiU"/>
                <a:cs typeface="PMingLiU"/>
              </a:rPr>
              <a:t>同类</a:t>
            </a:r>
            <a:r>
              <a:rPr dirty="0" sz="1000" spc="-20">
                <a:latin typeface="PMingLiU"/>
                <a:cs typeface="PMingLiU"/>
              </a:rPr>
              <a:t>最</a:t>
            </a:r>
            <a:r>
              <a:rPr dirty="0" sz="1000" spc="5">
                <a:latin typeface="PMingLiU"/>
                <a:cs typeface="PMingLiU"/>
              </a:rPr>
              <a:t>佳。</a:t>
            </a:r>
            <a:r>
              <a:rPr dirty="0" sz="1000" spc="-20">
                <a:latin typeface="PMingLiU"/>
                <a:cs typeface="PMingLiU"/>
              </a:rPr>
              <a:t>目</a:t>
            </a:r>
            <a:r>
              <a:rPr dirty="0" sz="1000" spc="5">
                <a:latin typeface="PMingLiU"/>
                <a:cs typeface="PMingLiU"/>
              </a:rPr>
              <a:t>前双</a:t>
            </a:r>
            <a:r>
              <a:rPr dirty="0" sz="1000" spc="-20">
                <a:latin typeface="PMingLiU"/>
                <a:cs typeface="PMingLiU"/>
              </a:rPr>
              <a:t>抗</a:t>
            </a:r>
            <a:r>
              <a:rPr dirty="0" sz="1000" spc="5">
                <a:latin typeface="PMingLiU"/>
                <a:cs typeface="PMingLiU"/>
              </a:rPr>
              <a:t>和</a:t>
            </a:r>
            <a:r>
              <a:rPr dirty="0" sz="1000" spc="80">
                <a:latin typeface="PMingLiU"/>
                <a:cs typeface="PMingLiU"/>
              </a:rPr>
              <a:t> </a:t>
            </a:r>
            <a:r>
              <a:rPr dirty="0" sz="1000">
                <a:latin typeface="Arial"/>
                <a:cs typeface="Arial"/>
              </a:rPr>
              <a:t>CAR-T </a:t>
            </a:r>
            <a:r>
              <a:rPr dirty="0" sz="1000" spc="5">
                <a:latin typeface="PMingLiU"/>
                <a:cs typeface="PMingLiU"/>
              </a:rPr>
              <a:t>疗法</a:t>
            </a:r>
            <a:r>
              <a:rPr dirty="0" sz="1000" spc="-20">
                <a:latin typeface="PMingLiU"/>
                <a:cs typeface="PMingLiU"/>
              </a:rPr>
              <a:t>的</a:t>
            </a:r>
            <a:r>
              <a:rPr dirty="0" sz="1000" spc="5">
                <a:latin typeface="PMingLiU"/>
                <a:cs typeface="PMingLiU"/>
              </a:rPr>
              <a:t>优势</a:t>
            </a:r>
            <a:r>
              <a:rPr dirty="0" sz="1000" spc="-20">
                <a:latin typeface="PMingLiU"/>
                <a:cs typeface="PMingLiU"/>
              </a:rPr>
              <a:t>各</a:t>
            </a:r>
            <a:r>
              <a:rPr dirty="0" sz="1000" spc="5">
                <a:latin typeface="PMingLiU"/>
                <a:cs typeface="PMingLiU"/>
              </a:rPr>
              <a:t>异，双</a:t>
            </a:r>
            <a:r>
              <a:rPr dirty="0" sz="1000" spc="-20">
                <a:latin typeface="PMingLiU"/>
                <a:cs typeface="PMingLiU"/>
              </a:rPr>
              <a:t>抗</a:t>
            </a:r>
            <a:r>
              <a:rPr dirty="0" sz="1000" spc="5">
                <a:latin typeface="PMingLiU"/>
                <a:cs typeface="PMingLiU"/>
              </a:rPr>
              <a:t>使用</a:t>
            </a:r>
            <a:r>
              <a:rPr dirty="0" sz="1000" spc="-20">
                <a:latin typeface="PMingLiU"/>
                <a:cs typeface="PMingLiU"/>
              </a:rPr>
              <a:t>前</a:t>
            </a:r>
            <a:r>
              <a:rPr dirty="0" sz="1000" spc="5">
                <a:latin typeface="PMingLiU"/>
                <a:cs typeface="PMingLiU"/>
              </a:rPr>
              <a:t>无需</a:t>
            </a:r>
            <a:r>
              <a:rPr dirty="0" sz="1000" spc="-20">
                <a:latin typeface="PMingLiU"/>
                <a:cs typeface="PMingLiU"/>
              </a:rPr>
              <a:t>等</a:t>
            </a:r>
            <a:r>
              <a:rPr dirty="0" sz="1000" spc="5">
                <a:latin typeface="PMingLiU"/>
                <a:cs typeface="PMingLiU"/>
              </a:rPr>
              <a:t>待制</a:t>
            </a:r>
            <a:r>
              <a:rPr dirty="0" sz="1000" spc="-20">
                <a:latin typeface="PMingLiU"/>
                <a:cs typeface="PMingLiU"/>
              </a:rPr>
              <a:t>备</a:t>
            </a:r>
            <a:r>
              <a:rPr dirty="0" sz="1000" spc="5">
                <a:latin typeface="PMingLiU"/>
                <a:cs typeface="PMingLiU"/>
              </a:rPr>
              <a:t>，可一 定程度上避免疾病进展，而</a:t>
            </a:r>
            <a:r>
              <a:rPr dirty="0" sz="1000" spc="245">
                <a:latin typeface="PMingLiU"/>
                <a:cs typeface="PMingLiU"/>
              </a:rPr>
              <a:t> </a:t>
            </a:r>
            <a:r>
              <a:rPr dirty="0" sz="1000">
                <a:latin typeface="Arial"/>
                <a:cs typeface="Arial"/>
              </a:rPr>
              <a:t>CAR-T</a:t>
            </a:r>
            <a:r>
              <a:rPr dirty="0" sz="1000" spc="165">
                <a:latin typeface="Arial"/>
                <a:cs typeface="Arial"/>
              </a:rPr>
              <a:t> </a:t>
            </a:r>
            <a:r>
              <a:rPr dirty="0" sz="1000" spc="5">
                <a:latin typeface="PMingLiU"/>
                <a:cs typeface="PMingLiU"/>
              </a:rPr>
              <a:t>已经展现出了长</a:t>
            </a:r>
            <a:r>
              <a:rPr dirty="0" sz="1000" spc="25">
                <a:latin typeface="PMingLiU"/>
                <a:cs typeface="PMingLiU"/>
              </a:rPr>
              <a:t>期</a:t>
            </a:r>
            <a:r>
              <a:rPr dirty="0" sz="1000" spc="5">
                <a:latin typeface="PMingLiU"/>
                <a:cs typeface="PMingLiU"/>
              </a:rPr>
              <a:t>深度缓释的能力，可能实</a:t>
            </a:r>
            <a:r>
              <a:rPr dirty="0" sz="1000" spc="10">
                <a:latin typeface="PMingLiU"/>
                <a:cs typeface="PMingLiU"/>
              </a:rPr>
              <a:t>现</a:t>
            </a:r>
            <a:r>
              <a:rPr dirty="0" sz="1000" spc="20">
                <a:latin typeface="Arial"/>
                <a:cs typeface="Arial"/>
              </a:rPr>
              <a:t>“</a:t>
            </a:r>
            <a:r>
              <a:rPr dirty="0" sz="1000" spc="5">
                <a:latin typeface="PMingLiU"/>
                <a:cs typeface="PMingLiU"/>
              </a:rPr>
              <a:t>一针治 愈</a:t>
            </a:r>
            <a:r>
              <a:rPr dirty="0" sz="1000">
                <a:latin typeface="Arial"/>
                <a:cs typeface="Arial"/>
              </a:rPr>
              <a:t>”</a:t>
            </a:r>
            <a:r>
              <a:rPr dirty="0" sz="1000" spc="5">
                <a:latin typeface="PMingLiU"/>
                <a:cs typeface="PMingLiU"/>
              </a:rPr>
              <a:t>。目</a:t>
            </a:r>
            <a:r>
              <a:rPr dirty="0" sz="1000" spc="-20">
                <a:latin typeface="PMingLiU"/>
                <a:cs typeface="PMingLiU"/>
              </a:rPr>
              <a:t>前</a:t>
            </a:r>
            <a:r>
              <a:rPr dirty="0" sz="1000" spc="5">
                <a:latin typeface="PMingLiU"/>
                <a:cs typeface="PMingLiU"/>
              </a:rPr>
              <a:t>，</a:t>
            </a:r>
            <a:r>
              <a:rPr dirty="0" sz="1000" spc="5">
                <a:latin typeface="Arial"/>
                <a:cs typeface="Arial"/>
              </a:rPr>
              <a:t>J&amp;J</a:t>
            </a:r>
            <a:r>
              <a:rPr dirty="0" sz="1000" spc="-90">
                <a:latin typeface="Arial"/>
                <a:cs typeface="Arial"/>
              </a:rPr>
              <a:t> </a:t>
            </a:r>
            <a:r>
              <a:rPr dirty="0" sz="1000" spc="-20">
                <a:latin typeface="PMingLiU"/>
                <a:cs typeface="PMingLiU"/>
              </a:rPr>
              <a:t>旗</a:t>
            </a:r>
            <a:r>
              <a:rPr dirty="0" sz="1000" spc="5">
                <a:latin typeface="PMingLiU"/>
                <a:cs typeface="PMingLiU"/>
              </a:rPr>
              <a:t>下</a:t>
            </a:r>
            <a:r>
              <a:rPr dirty="0" sz="1000" spc="220">
                <a:latin typeface="PMingLiU"/>
                <a:cs typeface="PMingLiU"/>
              </a:rPr>
              <a:t>的</a:t>
            </a:r>
            <a:r>
              <a:rPr dirty="0" sz="1000">
                <a:latin typeface="Arial"/>
                <a:cs typeface="Arial"/>
              </a:rPr>
              <a:t>CAR-T</a:t>
            </a:r>
            <a:r>
              <a:rPr dirty="0" sz="1000" spc="-75">
                <a:latin typeface="Arial"/>
                <a:cs typeface="Arial"/>
              </a:rPr>
              <a:t> </a:t>
            </a:r>
            <a:r>
              <a:rPr dirty="0" sz="1000" spc="-20">
                <a:latin typeface="PMingLiU"/>
                <a:cs typeface="PMingLiU"/>
              </a:rPr>
              <a:t>疗</a:t>
            </a:r>
            <a:r>
              <a:rPr dirty="0" sz="1000" spc="5">
                <a:latin typeface="PMingLiU"/>
                <a:cs typeface="PMingLiU"/>
              </a:rPr>
              <a:t>法和</a:t>
            </a:r>
            <a:r>
              <a:rPr dirty="0" sz="1000" spc="-20">
                <a:latin typeface="PMingLiU"/>
                <a:cs typeface="PMingLiU"/>
              </a:rPr>
              <a:t>双</a:t>
            </a:r>
            <a:r>
              <a:rPr dirty="0" sz="1000" spc="5">
                <a:latin typeface="PMingLiU"/>
                <a:cs typeface="PMingLiU"/>
              </a:rPr>
              <a:t>抗疗</a:t>
            </a:r>
            <a:r>
              <a:rPr dirty="0" sz="1000" spc="-20">
                <a:latin typeface="PMingLiU"/>
                <a:cs typeface="PMingLiU"/>
              </a:rPr>
              <a:t>法</a:t>
            </a:r>
            <a:r>
              <a:rPr dirty="0" sz="1000" spc="5">
                <a:latin typeface="PMingLiU"/>
                <a:cs typeface="PMingLiU"/>
              </a:rPr>
              <a:t>均已</a:t>
            </a:r>
            <a:r>
              <a:rPr dirty="0" sz="1000" spc="-20">
                <a:latin typeface="PMingLiU"/>
                <a:cs typeface="PMingLiU"/>
              </a:rPr>
              <a:t>经</a:t>
            </a:r>
            <a:r>
              <a:rPr dirty="0" sz="1000" spc="5">
                <a:latin typeface="PMingLiU"/>
                <a:cs typeface="PMingLiU"/>
              </a:rPr>
              <a:t>全面布</a:t>
            </a:r>
            <a:r>
              <a:rPr dirty="0" sz="1000" spc="-20">
                <a:latin typeface="PMingLiU"/>
                <a:cs typeface="PMingLiU"/>
              </a:rPr>
              <a:t>局</a:t>
            </a:r>
            <a:r>
              <a:rPr dirty="0" sz="1000" spc="10">
                <a:latin typeface="PMingLiU"/>
                <a:cs typeface="PMingLiU"/>
              </a:rPr>
              <a:t>了</a:t>
            </a:r>
            <a:r>
              <a:rPr dirty="0" sz="1000" spc="5">
                <a:latin typeface="PMingLiU"/>
                <a:cs typeface="PMingLiU"/>
              </a:rPr>
              <a:t>早</a:t>
            </a:r>
            <a:r>
              <a:rPr dirty="0" sz="1000" spc="-20">
                <a:latin typeface="PMingLiU"/>
                <a:cs typeface="PMingLiU"/>
              </a:rPr>
              <a:t>线</a:t>
            </a:r>
            <a:r>
              <a:rPr dirty="0" sz="1000" spc="5">
                <a:latin typeface="PMingLiU"/>
                <a:cs typeface="PMingLiU"/>
              </a:rPr>
              <a:t>适应</a:t>
            </a:r>
            <a:r>
              <a:rPr dirty="0" sz="1000" spc="-20">
                <a:latin typeface="PMingLiU"/>
                <a:cs typeface="PMingLiU"/>
              </a:rPr>
              <a:t>症</a:t>
            </a:r>
            <a:r>
              <a:rPr dirty="0" sz="1000" spc="5">
                <a:latin typeface="PMingLiU"/>
                <a:cs typeface="PMingLiU"/>
              </a:rPr>
              <a:t>，预</a:t>
            </a:r>
            <a:r>
              <a:rPr dirty="0" sz="1000" spc="-20">
                <a:latin typeface="PMingLiU"/>
                <a:cs typeface="PMingLiU"/>
              </a:rPr>
              <a:t>计</a:t>
            </a:r>
            <a:r>
              <a:rPr dirty="0" sz="1000" spc="5">
                <a:latin typeface="PMingLiU"/>
                <a:cs typeface="PMingLiU"/>
              </a:rPr>
              <a:t>未来可 供患者</a:t>
            </a:r>
            <a:r>
              <a:rPr dirty="0" sz="1000" spc="-20">
                <a:latin typeface="PMingLiU"/>
                <a:cs typeface="PMingLiU"/>
              </a:rPr>
              <a:t>多</a:t>
            </a:r>
            <a:r>
              <a:rPr dirty="0" sz="1000" spc="5">
                <a:latin typeface="PMingLiU"/>
                <a:cs typeface="PMingLiU"/>
              </a:rPr>
              <a:t>种选</a:t>
            </a:r>
            <a:r>
              <a:rPr dirty="0" sz="1000" spc="-20">
                <a:latin typeface="PMingLiU"/>
                <a:cs typeface="PMingLiU"/>
              </a:rPr>
              <a:t>择</a:t>
            </a:r>
            <a:r>
              <a:rPr dirty="0" sz="1000" spc="5">
                <a:latin typeface="PMingLiU"/>
                <a:cs typeface="PMingLiU"/>
              </a:rPr>
              <a:t>。除</a:t>
            </a:r>
            <a:r>
              <a:rPr dirty="0" sz="1000" spc="-20">
                <a:latin typeface="PMingLiU"/>
                <a:cs typeface="PMingLiU"/>
              </a:rPr>
              <a:t>已</a:t>
            </a:r>
            <a:r>
              <a:rPr dirty="0" sz="1000" spc="5">
                <a:latin typeface="PMingLiU"/>
                <a:cs typeface="PMingLiU"/>
              </a:rPr>
              <a:t>上市</a:t>
            </a:r>
            <a:r>
              <a:rPr dirty="0" sz="1000" spc="-20">
                <a:latin typeface="PMingLiU"/>
                <a:cs typeface="PMingLiU"/>
              </a:rPr>
              <a:t>产</a:t>
            </a:r>
            <a:r>
              <a:rPr dirty="0" sz="1000" spc="5">
                <a:latin typeface="PMingLiU"/>
                <a:cs typeface="PMingLiU"/>
              </a:rPr>
              <a:t>品外</a:t>
            </a:r>
            <a:r>
              <a:rPr dirty="0" sz="1000" spc="-15">
                <a:latin typeface="PMingLiU"/>
                <a:cs typeface="PMingLiU"/>
              </a:rPr>
              <a:t>，</a:t>
            </a:r>
            <a:r>
              <a:rPr dirty="0" sz="1000" spc="5">
                <a:latin typeface="PMingLiU"/>
                <a:cs typeface="PMingLiU"/>
              </a:rPr>
              <a:t>临床</a:t>
            </a:r>
            <a:r>
              <a:rPr dirty="0" sz="1000" spc="-20">
                <a:latin typeface="PMingLiU"/>
                <a:cs typeface="PMingLiU"/>
              </a:rPr>
              <a:t>阶</a:t>
            </a:r>
            <a:r>
              <a:rPr dirty="0" sz="1000" spc="5">
                <a:latin typeface="PMingLiU"/>
                <a:cs typeface="PMingLiU"/>
              </a:rPr>
              <a:t>段也</a:t>
            </a:r>
            <a:r>
              <a:rPr dirty="0" sz="1000" spc="-20">
                <a:latin typeface="PMingLiU"/>
                <a:cs typeface="PMingLiU"/>
              </a:rPr>
              <a:t>有</a:t>
            </a:r>
            <a:r>
              <a:rPr dirty="0" sz="1000" spc="5">
                <a:latin typeface="PMingLiU"/>
                <a:cs typeface="PMingLiU"/>
              </a:rPr>
              <a:t>若</a:t>
            </a:r>
            <a:r>
              <a:rPr dirty="0" sz="1000" spc="-20">
                <a:latin typeface="PMingLiU"/>
                <a:cs typeface="PMingLiU"/>
              </a:rPr>
              <a:t>干</a:t>
            </a:r>
            <a:r>
              <a:rPr dirty="0" sz="1000" spc="5">
                <a:latin typeface="PMingLiU"/>
                <a:cs typeface="PMingLiU"/>
              </a:rPr>
              <a:t>靶向</a:t>
            </a:r>
            <a:r>
              <a:rPr dirty="0" sz="1000" spc="10">
                <a:latin typeface="PMingLiU"/>
                <a:cs typeface="PMingLiU"/>
              </a:rPr>
              <a:t> </a:t>
            </a:r>
            <a:r>
              <a:rPr dirty="0" sz="1000">
                <a:latin typeface="Arial"/>
                <a:cs typeface="Arial"/>
              </a:rPr>
              <a:t>BCMA/CD3</a:t>
            </a:r>
            <a:r>
              <a:rPr dirty="0" sz="1000" spc="-40">
                <a:latin typeface="Arial"/>
                <a:cs typeface="Arial"/>
              </a:rPr>
              <a:t> </a:t>
            </a:r>
            <a:r>
              <a:rPr dirty="0" sz="1000" spc="-20">
                <a:latin typeface="PMingLiU"/>
                <a:cs typeface="PMingLiU"/>
              </a:rPr>
              <a:t>的</a:t>
            </a:r>
            <a:r>
              <a:rPr dirty="0" sz="1000" spc="5">
                <a:latin typeface="PMingLiU"/>
                <a:cs typeface="PMingLiU"/>
              </a:rPr>
              <a:t>双抗</a:t>
            </a:r>
            <a:r>
              <a:rPr dirty="0" sz="1000" spc="-20">
                <a:latin typeface="PMingLiU"/>
                <a:cs typeface="PMingLiU"/>
              </a:rPr>
              <a:t>疗</a:t>
            </a:r>
            <a:r>
              <a:rPr dirty="0" sz="1000" spc="5">
                <a:latin typeface="PMingLiU"/>
                <a:cs typeface="PMingLiU"/>
              </a:rPr>
              <a:t>法，</a:t>
            </a:r>
            <a:r>
              <a:rPr dirty="0" sz="1000" spc="-20">
                <a:latin typeface="PMingLiU"/>
                <a:cs typeface="PMingLiU"/>
              </a:rPr>
              <a:t>已经 </a:t>
            </a:r>
            <a:r>
              <a:rPr dirty="0" sz="1000" spc="5">
                <a:latin typeface="PMingLiU"/>
                <a:cs typeface="PMingLiU"/>
              </a:rPr>
              <a:t>展现出了不</a:t>
            </a:r>
            <a:r>
              <a:rPr dirty="0" sz="1000" spc="-20">
                <a:latin typeface="PMingLiU"/>
                <a:cs typeface="PMingLiU"/>
              </a:rPr>
              <a:t>逊</a:t>
            </a:r>
            <a:r>
              <a:rPr dirty="0" sz="1000" spc="5">
                <a:latin typeface="PMingLiU"/>
                <a:cs typeface="PMingLiU"/>
              </a:rPr>
              <a:t>于</a:t>
            </a:r>
            <a:r>
              <a:rPr dirty="0" sz="1000" spc="240">
                <a:latin typeface="PMingLiU"/>
                <a:cs typeface="PMingLiU"/>
              </a:rPr>
              <a:t> </a:t>
            </a:r>
            <a:r>
              <a:rPr dirty="0" sz="1000" spc="-5">
                <a:latin typeface="Arial"/>
                <a:cs typeface="Arial"/>
              </a:rPr>
              <a:t>Tecvayli</a:t>
            </a:r>
            <a:r>
              <a:rPr dirty="0" sz="1000" spc="190">
                <a:latin typeface="Arial"/>
                <a:cs typeface="Arial"/>
              </a:rPr>
              <a:t> </a:t>
            </a:r>
            <a:r>
              <a:rPr dirty="0" sz="1000" spc="5">
                <a:latin typeface="PMingLiU"/>
                <a:cs typeface="PMingLiU"/>
              </a:rPr>
              <a:t>的</a:t>
            </a:r>
            <a:r>
              <a:rPr dirty="0" sz="1000" spc="-20">
                <a:latin typeface="PMingLiU"/>
                <a:cs typeface="PMingLiU"/>
              </a:rPr>
              <a:t>早</a:t>
            </a:r>
            <a:r>
              <a:rPr dirty="0" sz="1000" spc="5">
                <a:latin typeface="PMingLiU"/>
                <a:cs typeface="PMingLiU"/>
              </a:rPr>
              <a:t>期数据</a:t>
            </a:r>
            <a:r>
              <a:rPr dirty="0" sz="1000" spc="-20">
                <a:latin typeface="PMingLiU"/>
                <a:cs typeface="PMingLiU"/>
              </a:rPr>
              <a:t>。</a:t>
            </a:r>
            <a:r>
              <a:rPr dirty="0" sz="1000" spc="5">
                <a:latin typeface="PMingLiU"/>
                <a:cs typeface="PMingLiU"/>
              </a:rPr>
              <a:t>国内方面</a:t>
            </a:r>
            <a:r>
              <a:rPr dirty="0" sz="1000" spc="-20">
                <a:latin typeface="PMingLiU"/>
                <a:cs typeface="PMingLiU"/>
              </a:rPr>
              <a:t>，也</a:t>
            </a:r>
            <a:r>
              <a:rPr dirty="0" sz="1000" spc="5">
                <a:latin typeface="PMingLiU"/>
                <a:cs typeface="PMingLiU"/>
              </a:rPr>
              <a:t>有若干产品</a:t>
            </a:r>
            <a:r>
              <a:rPr dirty="0" sz="1000" spc="-20">
                <a:latin typeface="PMingLiU"/>
                <a:cs typeface="PMingLiU"/>
              </a:rPr>
              <a:t>进</a:t>
            </a:r>
            <a:r>
              <a:rPr dirty="0" sz="1000" spc="5">
                <a:latin typeface="PMingLiU"/>
                <a:cs typeface="PMingLiU"/>
              </a:rPr>
              <a:t>入临床</a:t>
            </a:r>
            <a:r>
              <a:rPr dirty="0" sz="1000" spc="-20">
                <a:latin typeface="PMingLiU"/>
                <a:cs typeface="PMingLiU"/>
              </a:rPr>
              <a:t>阶</a:t>
            </a:r>
            <a:r>
              <a:rPr dirty="0" sz="1000" spc="5">
                <a:latin typeface="PMingLiU"/>
                <a:cs typeface="PMingLiU"/>
              </a:rPr>
              <a:t>段，其</a:t>
            </a:r>
            <a:r>
              <a:rPr dirty="0" sz="1000" spc="-20">
                <a:latin typeface="PMingLiU"/>
                <a:cs typeface="PMingLiU"/>
              </a:rPr>
              <a:t>中</a:t>
            </a:r>
            <a:r>
              <a:rPr dirty="0" sz="1000" spc="5">
                <a:latin typeface="PMingLiU"/>
                <a:cs typeface="PMingLiU"/>
              </a:rPr>
              <a:t>康诺 亚的</a:t>
            </a:r>
            <a:r>
              <a:rPr dirty="0" sz="1000" spc="80">
                <a:latin typeface="PMingLiU"/>
                <a:cs typeface="PMingLiU"/>
              </a:rPr>
              <a:t> </a:t>
            </a:r>
            <a:r>
              <a:rPr dirty="0" sz="1000" spc="-5">
                <a:latin typeface="Arial"/>
                <a:cs typeface="Arial"/>
              </a:rPr>
              <a:t>CM336</a:t>
            </a:r>
            <a:r>
              <a:rPr dirty="0" sz="1000" spc="30">
                <a:latin typeface="Arial"/>
                <a:cs typeface="Arial"/>
              </a:rPr>
              <a:t> </a:t>
            </a:r>
            <a:r>
              <a:rPr dirty="0" sz="1000" spc="5">
                <a:latin typeface="PMingLiU"/>
                <a:cs typeface="PMingLiU"/>
              </a:rPr>
              <a:t>和</a:t>
            </a:r>
            <a:r>
              <a:rPr dirty="0" sz="1000" spc="-20">
                <a:latin typeface="PMingLiU"/>
                <a:cs typeface="PMingLiU"/>
              </a:rPr>
              <a:t>岸</a:t>
            </a:r>
            <a:r>
              <a:rPr dirty="0" sz="1000" spc="5">
                <a:latin typeface="PMingLiU"/>
                <a:cs typeface="PMingLiU"/>
              </a:rPr>
              <a:t>迈生物的</a:t>
            </a:r>
            <a:r>
              <a:rPr dirty="0" sz="1000" spc="55">
                <a:latin typeface="PMingLiU"/>
                <a:cs typeface="PMingLiU"/>
              </a:rPr>
              <a:t> </a:t>
            </a:r>
            <a:r>
              <a:rPr dirty="0" sz="1000">
                <a:latin typeface="Arial"/>
                <a:cs typeface="Arial"/>
              </a:rPr>
              <a:t>EMB-06</a:t>
            </a:r>
            <a:r>
              <a:rPr dirty="0" sz="1000" spc="5">
                <a:latin typeface="Arial"/>
                <a:cs typeface="Arial"/>
              </a:rPr>
              <a:t> </a:t>
            </a:r>
            <a:r>
              <a:rPr dirty="0" sz="1000" spc="5">
                <a:latin typeface="PMingLiU"/>
                <a:cs typeface="PMingLiU"/>
              </a:rPr>
              <a:t>目前</a:t>
            </a:r>
            <a:r>
              <a:rPr dirty="0" sz="1000" spc="-20">
                <a:latin typeface="PMingLiU"/>
                <a:cs typeface="PMingLiU"/>
              </a:rPr>
              <a:t>处</a:t>
            </a:r>
            <a:r>
              <a:rPr dirty="0" sz="1000" spc="5">
                <a:latin typeface="PMingLiU"/>
                <a:cs typeface="PMingLiU"/>
              </a:rPr>
              <a:t>于</a:t>
            </a:r>
            <a:r>
              <a:rPr dirty="0" sz="1000" spc="80">
                <a:latin typeface="PMingLiU"/>
                <a:cs typeface="PMingLiU"/>
              </a:rPr>
              <a:t> </a:t>
            </a:r>
            <a:r>
              <a:rPr dirty="0" sz="1000" spc="-10">
                <a:latin typeface="Arial"/>
                <a:cs typeface="Arial"/>
              </a:rPr>
              <a:t>I/II</a:t>
            </a:r>
            <a:r>
              <a:rPr dirty="0" sz="1000" spc="45">
                <a:latin typeface="Arial"/>
                <a:cs typeface="Arial"/>
              </a:rPr>
              <a:t> </a:t>
            </a:r>
            <a:r>
              <a:rPr dirty="0" sz="1000" spc="5">
                <a:latin typeface="PMingLiU"/>
                <a:cs typeface="PMingLiU"/>
              </a:rPr>
              <a:t>期</a:t>
            </a:r>
            <a:r>
              <a:rPr dirty="0" sz="1000" spc="-20">
                <a:latin typeface="PMingLiU"/>
                <a:cs typeface="PMingLiU"/>
              </a:rPr>
              <a:t>临</a:t>
            </a:r>
            <a:r>
              <a:rPr dirty="0" sz="1000" spc="5">
                <a:latin typeface="PMingLiU"/>
                <a:cs typeface="PMingLiU"/>
              </a:rPr>
              <a:t>床阶段</a:t>
            </a:r>
            <a:r>
              <a:rPr dirty="0" sz="1000" spc="-20">
                <a:latin typeface="PMingLiU"/>
                <a:cs typeface="PMingLiU"/>
              </a:rPr>
              <a:t>，</a:t>
            </a:r>
            <a:r>
              <a:rPr dirty="0" sz="1000" spc="5">
                <a:latin typeface="PMingLiU"/>
                <a:cs typeface="PMingLiU"/>
              </a:rPr>
              <a:t>另有</a:t>
            </a:r>
            <a:r>
              <a:rPr dirty="0" sz="1000" spc="-20">
                <a:latin typeface="PMingLiU"/>
                <a:cs typeface="PMingLiU"/>
              </a:rPr>
              <a:t>两</a:t>
            </a:r>
            <a:r>
              <a:rPr dirty="0" sz="1000" spc="5">
                <a:latin typeface="PMingLiU"/>
                <a:cs typeface="PMingLiU"/>
              </a:rPr>
              <a:t>款</a:t>
            </a:r>
            <a:r>
              <a:rPr dirty="0" sz="1000" spc="80">
                <a:latin typeface="PMingLiU"/>
                <a:cs typeface="PMingLiU"/>
              </a:rPr>
              <a:t> </a:t>
            </a:r>
            <a:r>
              <a:rPr dirty="0" sz="1000" spc="-5">
                <a:latin typeface="Arial"/>
                <a:cs typeface="Arial"/>
              </a:rPr>
              <a:t>BCMA/CD3</a:t>
            </a:r>
            <a:r>
              <a:rPr dirty="0" sz="1000" spc="35">
                <a:latin typeface="Arial"/>
                <a:cs typeface="Arial"/>
              </a:rPr>
              <a:t> </a:t>
            </a:r>
            <a:r>
              <a:rPr dirty="0" sz="1000" spc="5">
                <a:latin typeface="PMingLiU"/>
                <a:cs typeface="PMingLiU"/>
              </a:rPr>
              <a:t>双抗 </a:t>
            </a:r>
            <a:r>
              <a:rPr dirty="0" sz="1000" spc="245">
                <a:latin typeface="PMingLiU"/>
                <a:cs typeface="PMingLiU"/>
              </a:rPr>
              <a:t>在</a:t>
            </a:r>
            <a:r>
              <a:rPr dirty="0" sz="1000">
                <a:latin typeface="Arial"/>
                <a:cs typeface="Arial"/>
              </a:rPr>
              <a:t>I</a:t>
            </a:r>
            <a:r>
              <a:rPr dirty="0" sz="1000" spc="-60">
                <a:latin typeface="Arial"/>
                <a:cs typeface="Arial"/>
              </a:rPr>
              <a:t> </a:t>
            </a:r>
            <a:r>
              <a:rPr dirty="0" sz="1000" spc="5">
                <a:latin typeface="PMingLiU"/>
                <a:cs typeface="PMingLiU"/>
              </a:rPr>
              <a:t>期临</a:t>
            </a:r>
            <a:r>
              <a:rPr dirty="0" sz="1000" spc="-20">
                <a:latin typeface="PMingLiU"/>
                <a:cs typeface="PMingLiU"/>
              </a:rPr>
              <a:t>床</a:t>
            </a:r>
            <a:r>
              <a:rPr dirty="0" sz="1000" spc="5">
                <a:latin typeface="PMingLiU"/>
                <a:cs typeface="PMingLiU"/>
              </a:rPr>
              <a:t>阶段。</a:t>
            </a:r>
            <a:endParaRPr sz="1000">
              <a:latin typeface="PMingLiU"/>
              <a:cs typeface="PMingLiU"/>
            </a:endParaRPr>
          </a:p>
          <a:p>
            <a:pPr algn="just" marL="12700">
              <a:lnSpc>
                <a:spcPct val="100000"/>
              </a:lnSpc>
              <a:spcBef>
                <a:spcPts val="1100"/>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36:</a:t>
            </a:r>
            <a:r>
              <a:rPr dirty="0" sz="1000" spc="-15" b="1">
                <a:latin typeface="Arial"/>
                <a:cs typeface="Arial"/>
              </a:rPr>
              <a:t> </a:t>
            </a:r>
            <a:r>
              <a:rPr dirty="0" sz="1000" spc="5" b="1">
                <a:latin typeface="Microsoft JhengHei UI"/>
                <a:cs typeface="Microsoft JhengHei UI"/>
              </a:rPr>
              <a:t>其他临床</a:t>
            </a:r>
            <a:r>
              <a:rPr dirty="0" sz="1000" spc="-20" b="1">
                <a:latin typeface="Microsoft JhengHei UI"/>
                <a:cs typeface="Microsoft JhengHei UI"/>
              </a:rPr>
              <a:t>阶</a:t>
            </a:r>
            <a:r>
              <a:rPr dirty="0" sz="1000" spc="5" b="1">
                <a:latin typeface="Microsoft JhengHei UI"/>
                <a:cs typeface="Microsoft JhengHei UI"/>
              </a:rPr>
              <a:t>段</a:t>
            </a:r>
            <a:r>
              <a:rPr dirty="0" sz="1000" spc="245" b="1">
                <a:latin typeface="Microsoft JhengHei UI"/>
                <a:cs typeface="Microsoft JhengHei UI"/>
              </a:rPr>
              <a:t>的</a:t>
            </a:r>
            <a:r>
              <a:rPr dirty="0" sz="1000" b="1">
                <a:latin typeface="Arial"/>
                <a:cs typeface="Arial"/>
              </a:rPr>
              <a:t>BCMA</a:t>
            </a:r>
            <a:r>
              <a:rPr dirty="0" sz="1000" spc="-25" b="1">
                <a:latin typeface="Arial"/>
                <a:cs typeface="Arial"/>
              </a:rPr>
              <a:t> </a:t>
            </a:r>
            <a:r>
              <a:rPr dirty="0" sz="1000" b="1">
                <a:latin typeface="Arial"/>
                <a:cs typeface="Arial"/>
              </a:rPr>
              <a:t>x </a:t>
            </a:r>
            <a:r>
              <a:rPr dirty="0" sz="1000" spc="-5" b="1">
                <a:latin typeface="Arial"/>
                <a:cs typeface="Arial"/>
              </a:rPr>
              <a:t>CD3</a:t>
            </a:r>
            <a:r>
              <a:rPr dirty="0" sz="1000" spc="-45" b="1">
                <a:latin typeface="Arial"/>
                <a:cs typeface="Arial"/>
              </a:rPr>
              <a:t> </a:t>
            </a:r>
            <a:r>
              <a:rPr dirty="0" sz="1000" spc="5" b="1">
                <a:latin typeface="Microsoft JhengHei UI"/>
                <a:cs typeface="Microsoft JhengHei UI"/>
              </a:rPr>
              <a:t>双抗疗</a:t>
            </a:r>
            <a:r>
              <a:rPr dirty="0" sz="1000" spc="-20" b="1">
                <a:latin typeface="Microsoft JhengHei UI"/>
                <a:cs typeface="Microsoft JhengHei UI"/>
              </a:rPr>
              <a:t>法</a:t>
            </a:r>
            <a:r>
              <a:rPr dirty="0" sz="1000" spc="5" b="1">
                <a:latin typeface="Microsoft JhengHei UI"/>
                <a:cs typeface="Microsoft JhengHei UI"/>
              </a:rPr>
              <a:t>数据</a:t>
            </a:r>
            <a:r>
              <a:rPr dirty="0" sz="1000" spc="-20" b="1">
                <a:latin typeface="Microsoft JhengHei UI"/>
                <a:cs typeface="Microsoft JhengHei UI"/>
              </a:rPr>
              <a:t>对</a:t>
            </a:r>
            <a:r>
              <a:rPr dirty="0" sz="1000" spc="5" b="1">
                <a:latin typeface="Microsoft JhengHei UI"/>
                <a:cs typeface="Microsoft JhengHei UI"/>
              </a:rPr>
              <a:t>比</a:t>
            </a:r>
            <a:endParaRPr sz="1000">
              <a:latin typeface="Microsoft JhengHei UI"/>
              <a:cs typeface="Microsoft JhengHei UI"/>
            </a:endParaRPr>
          </a:p>
        </p:txBody>
      </p:sp>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graphicFrame>
        <p:nvGraphicFramePr>
          <p:cNvPr id="8" name="object 8"/>
          <p:cNvGraphicFramePr>
            <a:graphicFrameLocks noGrp="1"/>
          </p:cNvGraphicFramePr>
          <p:nvPr/>
        </p:nvGraphicFramePr>
        <p:xfrm>
          <a:off x="539800" y="3027552"/>
          <a:ext cx="5062220" cy="2479040"/>
        </p:xfrm>
        <a:graphic>
          <a:graphicData uri="http://schemas.openxmlformats.org/drawingml/2006/table">
            <a:tbl>
              <a:tblPr firstRow="1" bandRow="1">
                <a:tableStyleId>{2D5ABB26-0587-4C30-8999-92F81FD0307C}</a:tableStyleId>
              </a:tblPr>
              <a:tblGrid>
                <a:gridCol w="668020"/>
                <a:gridCol w="878205"/>
                <a:gridCol w="915035"/>
                <a:gridCol w="866139"/>
                <a:gridCol w="866139"/>
                <a:gridCol w="869314"/>
              </a:tblGrid>
              <a:tr h="170687">
                <a:tc>
                  <a:txBody>
                    <a:bodyPr/>
                    <a:lstStyle/>
                    <a:p>
                      <a:pPr marL="69850">
                        <a:lnSpc>
                          <a:spcPct val="100000"/>
                        </a:lnSpc>
                        <a:spcBef>
                          <a:spcPts val="185"/>
                        </a:spcBef>
                      </a:pPr>
                      <a:r>
                        <a:rPr dirty="0" sz="700" spc="-5" b="1">
                          <a:solidFill>
                            <a:srgbClr val="FFFFFF"/>
                          </a:solidFill>
                          <a:latin typeface="Microsoft JhengHei UI"/>
                          <a:cs typeface="Microsoft JhengHei UI"/>
                        </a:rPr>
                        <a:t>产</a:t>
                      </a:r>
                      <a:r>
                        <a:rPr dirty="0" sz="700" spc="15" b="1">
                          <a:solidFill>
                            <a:srgbClr val="FFFFFF"/>
                          </a:solidFill>
                          <a:latin typeface="Microsoft JhengHei UI"/>
                          <a:cs typeface="Microsoft JhengHei UI"/>
                        </a:rPr>
                        <a:t>品</a:t>
                      </a:r>
                      <a:r>
                        <a:rPr dirty="0" sz="700" spc="-5" b="1">
                          <a:solidFill>
                            <a:srgbClr val="FFFFFF"/>
                          </a:solidFill>
                          <a:latin typeface="Microsoft JhengHei UI"/>
                          <a:cs typeface="Microsoft JhengHei UI"/>
                        </a:rPr>
                        <a:t>类别</a:t>
                      </a:r>
                      <a:endParaRPr sz="700">
                        <a:latin typeface="Microsoft JhengHei UI"/>
                        <a:cs typeface="Microsoft JhengHei UI"/>
                      </a:endParaRPr>
                    </a:p>
                  </a:txBody>
                  <a:tcPr marL="0" marR="0" marB="0" marT="23495">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gridSpan="3">
                  <a:txBody>
                    <a:bodyPr/>
                    <a:lstStyle/>
                    <a:p>
                      <a:pPr marL="69850">
                        <a:lnSpc>
                          <a:spcPct val="100000"/>
                        </a:lnSpc>
                        <a:spcBef>
                          <a:spcPts val="210"/>
                        </a:spcBef>
                      </a:pPr>
                      <a:r>
                        <a:rPr dirty="0" sz="700" spc="-10" b="1">
                          <a:solidFill>
                            <a:srgbClr val="FFFFFF"/>
                          </a:solidFill>
                          <a:latin typeface="Arial"/>
                          <a:cs typeface="Arial"/>
                        </a:rPr>
                        <a:t>BiTE</a:t>
                      </a:r>
                      <a:endParaRPr sz="700">
                        <a:latin typeface="Arial"/>
                        <a:cs typeface="Arial"/>
                      </a:endParaRPr>
                    </a:p>
                  </a:txBody>
                  <a:tcPr marL="0" marR="0" marB="0" marT="2667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hMerge="1">
                  <a:txBody>
                    <a:bodyPr/>
                    <a:lstStyle/>
                    <a:p>
                      <a:pPr/>
                    </a:p>
                  </a:txBody>
                  <a:tcPr marL="0" marR="0" marB="0" marT="0"/>
                </a:tc>
                <a:tc hMerge="1">
                  <a:txBody>
                    <a:bodyPr/>
                    <a:lstStyle/>
                    <a:p>
                      <a:pPr/>
                    </a:p>
                  </a:txBody>
                  <a:tcPr marL="0" marR="0" marB="0" marT="0"/>
                </a:tc>
                <a:tc gridSpan="2">
                  <a:txBody>
                    <a:bodyPr/>
                    <a:lstStyle/>
                    <a:p>
                      <a:pPr marL="69850">
                        <a:lnSpc>
                          <a:spcPct val="100000"/>
                        </a:lnSpc>
                        <a:spcBef>
                          <a:spcPts val="210"/>
                        </a:spcBef>
                      </a:pPr>
                      <a:r>
                        <a:rPr dirty="0" sz="700" spc="-15" b="1">
                          <a:solidFill>
                            <a:srgbClr val="FFFFFF"/>
                          </a:solidFill>
                          <a:latin typeface="Arial"/>
                          <a:cs typeface="Arial"/>
                        </a:rPr>
                        <a:t>BsAb</a:t>
                      </a:r>
                      <a:endParaRPr sz="700">
                        <a:latin typeface="Arial"/>
                        <a:cs typeface="Arial"/>
                      </a:endParaRPr>
                    </a:p>
                  </a:txBody>
                  <a:tcPr marL="0" marR="0" marB="0" marT="26670">
                    <a:lnL w="6350">
                      <a:solidFill>
                        <a:srgbClr val="000000"/>
                      </a:solidFill>
                      <a:prstDash val="solid"/>
                    </a:lnL>
                    <a:lnT w="19050">
                      <a:solidFill>
                        <a:srgbClr val="000000"/>
                      </a:solidFill>
                      <a:prstDash val="solid"/>
                    </a:lnT>
                    <a:lnB w="6350">
                      <a:solidFill>
                        <a:srgbClr val="000000"/>
                      </a:solidFill>
                      <a:prstDash val="solid"/>
                    </a:lnB>
                    <a:solidFill>
                      <a:srgbClr val="C00000"/>
                    </a:solidFill>
                  </a:tcPr>
                </a:tc>
                <a:tc hMerge="1">
                  <a:txBody>
                    <a:bodyPr/>
                    <a:lstStyle/>
                    <a:p>
                      <a:pPr/>
                    </a:p>
                  </a:txBody>
                  <a:tcPr marL="0" marR="0" marB="0" marT="0"/>
                </a:tc>
              </a:tr>
              <a:tr h="140207">
                <a:tc>
                  <a:txBody>
                    <a:bodyPr/>
                    <a:lstStyle/>
                    <a:p>
                      <a:pPr marL="69850">
                        <a:lnSpc>
                          <a:spcPct val="100000"/>
                        </a:lnSpc>
                        <a:spcBef>
                          <a:spcPts val="45"/>
                        </a:spcBef>
                      </a:pPr>
                      <a:r>
                        <a:rPr dirty="0" sz="700" spc="-5">
                          <a:latin typeface="PMingLiU"/>
                          <a:cs typeface="PMingLiU"/>
                        </a:rPr>
                        <a:t>公司</a:t>
                      </a:r>
                      <a:endParaRPr sz="700">
                        <a:latin typeface="PMingLiU"/>
                        <a:cs typeface="PMingLiU"/>
                      </a:endParaRPr>
                    </a:p>
                  </a:txBody>
                  <a:tcPr marL="0" marR="0" marB="0" marT="571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90"/>
                        </a:spcBef>
                      </a:pPr>
                      <a:r>
                        <a:rPr dirty="0" sz="700" spc="-10">
                          <a:latin typeface="Arial"/>
                          <a:cs typeface="Arial"/>
                        </a:rPr>
                        <a:t>Pfizer</a:t>
                      </a:r>
                      <a:endParaRPr sz="700">
                        <a:latin typeface="Arial"/>
                        <a:cs typeface="Arial"/>
                      </a:endParaRPr>
                    </a:p>
                  </a:txBody>
                  <a:tcPr marL="0" marR="0" marB="0" marT="1143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marL="69850">
                        <a:lnSpc>
                          <a:spcPct val="100000"/>
                        </a:lnSpc>
                        <a:spcBef>
                          <a:spcPts val="90"/>
                        </a:spcBef>
                      </a:pPr>
                      <a:r>
                        <a:rPr dirty="0" sz="700" spc="-5">
                          <a:latin typeface="Arial"/>
                          <a:cs typeface="Arial"/>
                        </a:rPr>
                        <a:t>Amgen</a:t>
                      </a:r>
                      <a:endParaRPr sz="700">
                        <a:latin typeface="Arial"/>
                        <a:cs typeface="Arial"/>
                      </a:endParaRPr>
                    </a:p>
                  </a:txBody>
                  <a:tcPr marL="0" marR="0" marB="0" marT="1143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a:txBody>
                    <a:bodyPr/>
                    <a:lstStyle/>
                    <a:p>
                      <a:pPr marL="69850">
                        <a:lnSpc>
                          <a:spcPct val="100000"/>
                        </a:lnSpc>
                        <a:spcBef>
                          <a:spcPts val="90"/>
                        </a:spcBef>
                      </a:pPr>
                      <a:r>
                        <a:rPr dirty="0" sz="700" spc="-5">
                          <a:latin typeface="Arial"/>
                          <a:cs typeface="Arial"/>
                        </a:rPr>
                        <a:t>Regeneron</a:t>
                      </a:r>
                      <a:endParaRPr sz="700">
                        <a:latin typeface="Arial"/>
                        <a:cs typeface="Arial"/>
                      </a:endParaRPr>
                    </a:p>
                  </a:txBody>
                  <a:tcPr marL="0" marR="0" marB="0" marT="1143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90"/>
                        </a:spcBef>
                      </a:pPr>
                      <a:r>
                        <a:rPr dirty="0" sz="700" spc="-10">
                          <a:latin typeface="Arial"/>
                          <a:cs typeface="Arial"/>
                        </a:rPr>
                        <a:t>AbbVie</a:t>
                      </a:r>
                      <a:endParaRPr sz="700">
                        <a:latin typeface="Arial"/>
                        <a:cs typeface="Arial"/>
                      </a:endParaRPr>
                    </a:p>
                  </a:txBody>
                  <a:tcPr marL="0" marR="0" marB="0" marT="11430">
                    <a:lnL w="6350">
                      <a:solidFill>
                        <a:srgbClr val="000000"/>
                      </a:solidFill>
                      <a:prstDash val="solid"/>
                    </a:lnL>
                    <a:lnT w="6350">
                      <a:solidFill>
                        <a:srgbClr val="000000"/>
                      </a:solidFill>
                      <a:prstDash val="solid"/>
                    </a:lnT>
                    <a:lnB w="6350">
                      <a:solidFill>
                        <a:srgbClr val="000000"/>
                      </a:solidFill>
                      <a:prstDash val="solid"/>
                    </a:lnB>
                  </a:tcPr>
                </a:tc>
              </a:tr>
              <a:tr h="305181">
                <a:tc>
                  <a:txBody>
                    <a:bodyPr/>
                    <a:lstStyle/>
                    <a:p>
                      <a:pPr marL="69850">
                        <a:lnSpc>
                          <a:spcPct val="100000"/>
                        </a:lnSpc>
                        <a:spcBef>
                          <a:spcPts val="690"/>
                        </a:spcBef>
                      </a:pPr>
                      <a:r>
                        <a:rPr dirty="0" sz="700" spc="-5">
                          <a:latin typeface="PMingLiU"/>
                          <a:cs typeface="PMingLiU"/>
                        </a:rPr>
                        <a:t>产品</a:t>
                      </a:r>
                      <a:endParaRPr sz="700">
                        <a:latin typeface="PMingLiU"/>
                        <a:cs typeface="PMingLiU"/>
                      </a:endParaRPr>
                    </a:p>
                  </a:txBody>
                  <a:tcPr marL="0" marR="0" marB="0" marT="8763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207010">
                        <a:lnSpc>
                          <a:spcPts val="790"/>
                        </a:lnSpc>
                        <a:spcBef>
                          <a:spcPts val="420"/>
                        </a:spcBef>
                      </a:pPr>
                      <a:r>
                        <a:rPr dirty="0" sz="700" spc="-5">
                          <a:latin typeface="Arial"/>
                          <a:cs typeface="Arial"/>
                        </a:rPr>
                        <a:t>Elranatamab  </a:t>
                      </a:r>
                      <a:r>
                        <a:rPr dirty="0" sz="700" spc="5">
                          <a:latin typeface="Arial"/>
                          <a:cs typeface="Arial"/>
                        </a:rPr>
                        <a:t>(</a:t>
                      </a:r>
                      <a:r>
                        <a:rPr dirty="0" sz="700" spc="-10">
                          <a:latin typeface="Arial"/>
                          <a:cs typeface="Arial"/>
                        </a:rPr>
                        <a:t>P</a:t>
                      </a:r>
                      <a:r>
                        <a:rPr dirty="0" sz="700" spc="5">
                          <a:latin typeface="Arial"/>
                          <a:cs typeface="Arial"/>
                        </a:rPr>
                        <a:t>F</a:t>
                      </a:r>
                      <a:r>
                        <a:rPr dirty="0" sz="700" spc="5">
                          <a:latin typeface="Arial"/>
                          <a:cs typeface="Arial"/>
                        </a:rPr>
                        <a:t>-</a:t>
                      </a:r>
                      <a:r>
                        <a:rPr dirty="0" sz="700" spc="-5">
                          <a:latin typeface="Arial"/>
                          <a:cs typeface="Arial"/>
                        </a:rPr>
                        <a:t>06863135)</a:t>
                      </a:r>
                      <a:endParaRPr sz="700">
                        <a:latin typeface="Arial"/>
                        <a:cs typeface="Arial"/>
                      </a:endParaRPr>
                    </a:p>
                  </a:txBody>
                  <a:tcPr marL="0" marR="0" marB="0" marT="5334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220979">
                        <a:lnSpc>
                          <a:spcPts val="790"/>
                        </a:lnSpc>
                        <a:spcBef>
                          <a:spcPts val="420"/>
                        </a:spcBef>
                      </a:pPr>
                      <a:r>
                        <a:rPr dirty="0" sz="700" spc="-10">
                          <a:latin typeface="Arial"/>
                          <a:cs typeface="Arial"/>
                        </a:rPr>
                        <a:t>P</a:t>
                      </a:r>
                      <a:r>
                        <a:rPr dirty="0" sz="700" spc="-5">
                          <a:latin typeface="Arial"/>
                          <a:cs typeface="Arial"/>
                        </a:rPr>
                        <a:t>a</a:t>
                      </a:r>
                      <a:r>
                        <a:rPr dirty="0" sz="700" spc="10">
                          <a:latin typeface="Arial"/>
                          <a:cs typeface="Arial"/>
                        </a:rPr>
                        <a:t>c</a:t>
                      </a:r>
                      <a:r>
                        <a:rPr dirty="0" sz="700" spc="-5">
                          <a:latin typeface="Arial"/>
                          <a:cs typeface="Arial"/>
                        </a:rPr>
                        <a:t>ana</a:t>
                      </a:r>
                      <a:r>
                        <a:rPr dirty="0" sz="700" spc="10">
                          <a:latin typeface="Arial"/>
                          <a:cs typeface="Arial"/>
                        </a:rPr>
                        <a:t>l</a:t>
                      </a:r>
                      <a:r>
                        <a:rPr dirty="0" sz="700" spc="-5">
                          <a:latin typeface="Arial"/>
                          <a:cs typeface="Arial"/>
                        </a:rPr>
                        <a:t>o</a:t>
                      </a:r>
                      <a:r>
                        <a:rPr dirty="0" sz="700">
                          <a:latin typeface="Arial"/>
                          <a:cs typeface="Arial"/>
                        </a:rPr>
                        <a:t>t</a:t>
                      </a:r>
                      <a:r>
                        <a:rPr dirty="0" sz="700" spc="-5">
                          <a:latin typeface="Arial"/>
                          <a:cs typeface="Arial"/>
                        </a:rPr>
                        <a:t>a</a:t>
                      </a:r>
                      <a:r>
                        <a:rPr dirty="0" sz="700" spc="15">
                          <a:latin typeface="Arial"/>
                          <a:cs typeface="Arial"/>
                        </a:rPr>
                        <a:t>m</a:t>
                      </a:r>
                      <a:r>
                        <a:rPr dirty="0" sz="700" spc="-5">
                          <a:latin typeface="Arial"/>
                          <a:cs typeface="Arial"/>
                        </a:rPr>
                        <a:t>a</a:t>
                      </a:r>
                      <a:r>
                        <a:rPr dirty="0" sz="700">
                          <a:latin typeface="Arial"/>
                          <a:cs typeface="Arial"/>
                        </a:rPr>
                        <a:t>b  </a:t>
                      </a:r>
                      <a:r>
                        <a:rPr dirty="0" sz="700" spc="-15">
                          <a:latin typeface="Arial"/>
                          <a:cs typeface="Arial"/>
                        </a:rPr>
                        <a:t>(AMG</a:t>
                      </a:r>
                      <a:r>
                        <a:rPr dirty="0" sz="700" spc="-5">
                          <a:latin typeface="Arial"/>
                          <a:cs typeface="Arial"/>
                        </a:rPr>
                        <a:t> </a:t>
                      </a:r>
                      <a:r>
                        <a:rPr dirty="0" sz="700">
                          <a:latin typeface="Arial"/>
                          <a:cs typeface="Arial"/>
                        </a:rPr>
                        <a:t>420)</a:t>
                      </a:r>
                      <a:endParaRPr sz="700">
                        <a:latin typeface="Arial"/>
                        <a:cs typeface="Arial"/>
                      </a:endParaRPr>
                    </a:p>
                  </a:txBody>
                  <a:tcPr marL="0" marR="0" marB="0" marT="5334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260350">
                        <a:lnSpc>
                          <a:spcPts val="790"/>
                        </a:lnSpc>
                        <a:spcBef>
                          <a:spcPts val="420"/>
                        </a:spcBef>
                      </a:pPr>
                      <a:r>
                        <a:rPr dirty="0" sz="700" spc="-10">
                          <a:latin typeface="Arial"/>
                          <a:cs typeface="Arial"/>
                        </a:rPr>
                        <a:t>P</a:t>
                      </a:r>
                      <a:r>
                        <a:rPr dirty="0" sz="700" spc="20">
                          <a:latin typeface="Arial"/>
                          <a:cs typeface="Arial"/>
                        </a:rPr>
                        <a:t>a</a:t>
                      </a:r>
                      <a:r>
                        <a:rPr dirty="0" sz="700" spc="-40">
                          <a:latin typeface="Arial"/>
                          <a:cs typeface="Arial"/>
                        </a:rPr>
                        <a:t>v</a:t>
                      </a:r>
                      <a:r>
                        <a:rPr dirty="0" sz="700" spc="-5">
                          <a:latin typeface="Arial"/>
                          <a:cs typeface="Arial"/>
                        </a:rPr>
                        <a:t>u</a:t>
                      </a:r>
                      <a:r>
                        <a:rPr dirty="0" sz="700" spc="5">
                          <a:latin typeface="Arial"/>
                          <a:cs typeface="Arial"/>
                        </a:rPr>
                        <a:t>r</a:t>
                      </a:r>
                      <a:r>
                        <a:rPr dirty="0" sz="700" spc="20">
                          <a:latin typeface="Arial"/>
                          <a:cs typeface="Arial"/>
                        </a:rPr>
                        <a:t>u</a:t>
                      </a:r>
                      <a:r>
                        <a:rPr dirty="0" sz="700">
                          <a:latin typeface="Arial"/>
                          <a:cs typeface="Arial"/>
                        </a:rPr>
                        <a:t>t</a:t>
                      </a:r>
                      <a:r>
                        <a:rPr dirty="0" sz="700" spc="-5">
                          <a:latin typeface="Arial"/>
                          <a:cs typeface="Arial"/>
                        </a:rPr>
                        <a:t>a</a:t>
                      </a:r>
                      <a:r>
                        <a:rPr dirty="0" sz="700" spc="15">
                          <a:latin typeface="Arial"/>
                          <a:cs typeface="Arial"/>
                        </a:rPr>
                        <a:t>m</a:t>
                      </a:r>
                      <a:r>
                        <a:rPr dirty="0" sz="700" spc="-5">
                          <a:latin typeface="Arial"/>
                          <a:cs typeface="Arial"/>
                        </a:rPr>
                        <a:t>a</a:t>
                      </a:r>
                      <a:r>
                        <a:rPr dirty="0" sz="700">
                          <a:latin typeface="Arial"/>
                          <a:cs typeface="Arial"/>
                        </a:rPr>
                        <a:t>b  </a:t>
                      </a:r>
                      <a:r>
                        <a:rPr dirty="0" sz="700" spc="-15">
                          <a:latin typeface="Arial"/>
                          <a:cs typeface="Arial"/>
                        </a:rPr>
                        <a:t>(AMG</a:t>
                      </a:r>
                      <a:r>
                        <a:rPr dirty="0" sz="700" spc="-10">
                          <a:latin typeface="Arial"/>
                          <a:cs typeface="Arial"/>
                        </a:rPr>
                        <a:t> </a:t>
                      </a:r>
                      <a:r>
                        <a:rPr dirty="0" sz="700" spc="-5">
                          <a:latin typeface="Arial"/>
                          <a:cs typeface="Arial"/>
                        </a:rPr>
                        <a:t>701)</a:t>
                      </a:r>
                      <a:endParaRPr sz="700">
                        <a:latin typeface="Arial"/>
                        <a:cs typeface="Arial"/>
                      </a:endParaRPr>
                    </a:p>
                  </a:txBody>
                  <a:tcPr marL="0" marR="0" marB="0" marT="5334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214629">
                        <a:lnSpc>
                          <a:spcPts val="790"/>
                        </a:lnSpc>
                        <a:spcBef>
                          <a:spcPts val="420"/>
                        </a:spcBef>
                      </a:pPr>
                      <a:r>
                        <a:rPr dirty="0" sz="700" spc="-5">
                          <a:latin typeface="Arial"/>
                          <a:cs typeface="Arial"/>
                        </a:rPr>
                        <a:t>L</a:t>
                      </a:r>
                      <a:r>
                        <a:rPr dirty="0" sz="700" spc="10">
                          <a:latin typeface="Arial"/>
                          <a:cs typeface="Arial"/>
                        </a:rPr>
                        <a:t>i</a:t>
                      </a:r>
                      <a:r>
                        <a:rPr dirty="0" sz="700" spc="-5">
                          <a:latin typeface="Arial"/>
                          <a:cs typeface="Arial"/>
                        </a:rPr>
                        <a:t>n</a:t>
                      </a:r>
                      <a:r>
                        <a:rPr dirty="0" sz="700" spc="-15">
                          <a:latin typeface="Arial"/>
                          <a:cs typeface="Arial"/>
                        </a:rPr>
                        <a:t>v</a:t>
                      </a:r>
                      <a:r>
                        <a:rPr dirty="0" sz="700" spc="-5">
                          <a:latin typeface="Arial"/>
                          <a:cs typeface="Arial"/>
                        </a:rPr>
                        <a:t>o</a:t>
                      </a:r>
                      <a:r>
                        <a:rPr dirty="0" sz="700" spc="10">
                          <a:latin typeface="Arial"/>
                          <a:cs typeface="Arial"/>
                        </a:rPr>
                        <a:t>s</a:t>
                      </a:r>
                      <a:r>
                        <a:rPr dirty="0" sz="700" spc="-5">
                          <a:latin typeface="Arial"/>
                          <a:cs typeface="Arial"/>
                        </a:rPr>
                        <a:t>e</a:t>
                      </a:r>
                      <a:r>
                        <a:rPr dirty="0" sz="700" spc="10">
                          <a:latin typeface="Arial"/>
                          <a:cs typeface="Arial"/>
                        </a:rPr>
                        <a:t>l</a:t>
                      </a:r>
                      <a:r>
                        <a:rPr dirty="0" sz="700">
                          <a:latin typeface="Arial"/>
                          <a:cs typeface="Arial"/>
                        </a:rPr>
                        <a:t>t</a:t>
                      </a:r>
                      <a:r>
                        <a:rPr dirty="0" sz="700" spc="-5">
                          <a:latin typeface="Arial"/>
                          <a:cs typeface="Arial"/>
                        </a:rPr>
                        <a:t>a</a:t>
                      </a:r>
                      <a:r>
                        <a:rPr dirty="0" sz="700" spc="15">
                          <a:latin typeface="Arial"/>
                          <a:cs typeface="Arial"/>
                        </a:rPr>
                        <a:t>m</a:t>
                      </a:r>
                      <a:r>
                        <a:rPr dirty="0" sz="700" spc="-5">
                          <a:latin typeface="Arial"/>
                          <a:cs typeface="Arial"/>
                        </a:rPr>
                        <a:t>a</a:t>
                      </a:r>
                      <a:r>
                        <a:rPr dirty="0" sz="700">
                          <a:latin typeface="Arial"/>
                          <a:cs typeface="Arial"/>
                        </a:rPr>
                        <a:t>b  </a:t>
                      </a:r>
                      <a:r>
                        <a:rPr dirty="0" sz="700" spc="-5">
                          <a:latin typeface="Arial"/>
                          <a:cs typeface="Arial"/>
                        </a:rPr>
                        <a:t>(REGN5458)</a:t>
                      </a:r>
                      <a:endParaRPr sz="700">
                        <a:latin typeface="Arial"/>
                        <a:cs typeface="Arial"/>
                      </a:endParaRPr>
                    </a:p>
                  </a:txBody>
                  <a:tcPr marL="0" marR="0" marB="0" marT="5334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0"/>
                        </a:spcBef>
                      </a:pPr>
                      <a:endParaRPr sz="600">
                        <a:latin typeface="Times New Roman"/>
                        <a:cs typeface="Times New Roman"/>
                      </a:endParaRPr>
                    </a:p>
                    <a:p>
                      <a:pPr marL="69850">
                        <a:lnSpc>
                          <a:spcPct val="100000"/>
                        </a:lnSpc>
                      </a:pPr>
                      <a:r>
                        <a:rPr dirty="0" sz="700" spc="-5">
                          <a:latin typeface="Arial"/>
                          <a:cs typeface="Arial"/>
                        </a:rPr>
                        <a:t>TNB383B</a:t>
                      </a:r>
                      <a:endParaRPr sz="700">
                        <a:latin typeface="Arial"/>
                        <a:cs typeface="Arial"/>
                      </a:endParaRPr>
                    </a:p>
                  </a:txBody>
                  <a:tcPr marL="0" marR="0" marB="0" marT="6350">
                    <a:lnL w="6350">
                      <a:solidFill>
                        <a:srgbClr val="000000"/>
                      </a:solidFill>
                      <a:prstDash val="solid"/>
                    </a:lnL>
                    <a:lnT w="6350">
                      <a:solidFill>
                        <a:srgbClr val="000000"/>
                      </a:solidFill>
                      <a:prstDash val="solid"/>
                    </a:lnT>
                    <a:lnB w="6350">
                      <a:solidFill>
                        <a:srgbClr val="000000"/>
                      </a:solidFill>
                      <a:prstDash val="solid"/>
                    </a:lnB>
                  </a:tcPr>
                </a:tc>
              </a:tr>
              <a:tr h="137159">
                <a:tc>
                  <a:txBody>
                    <a:bodyPr/>
                    <a:lstStyle/>
                    <a:p>
                      <a:pPr marL="69850">
                        <a:lnSpc>
                          <a:spcPct val="100000"/>
                        </a:lnSpc>
                        <a:spcBef>
                          <a:spcPts val="45"/>
                        </a:spcBef>
                      </a:pPr>
                      <a:r>
                        <a:rPr dirty="0" sz="700" spc="-5">
                          <a:latin typeface="PMingLiU"/>
                          <a:cs typeface="PMingLiU"/>
                        </a:rPr>
                        <a:t>靶点</a:t>
                      </a:r>
                      <a:endParaRPr sz="700">
                        <a:latin typeface="PMingLiU"/>
                        <a:cs typeface="PMingLiU"/>
                      </a:endParaRPr>
                    </a:p>
                  </a:txBody>
                  <a:tcPr marL="0" marR="0" marB="0" marT="571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90"/>
                        </a:spcBef>
                      </a:pPr>
                      <a:r>
                        <a:rPr dirty="0" sz="700" spc="-10">
                          <a:latin typeface="Arial"/>
                          <a:cs typeface="Arial"/>
                        </a:rPr>
                        <a:t>BCMA </a:t>
                      </a:r>
                      <a:r>
                        <a:rPr dirty="0" sz="700" spc="-5">
                          <a:latin typeface="Arial"/>
                          <a:cs typeface="Arial"/>
                        </a:rPr>
                        <a:t>x</a:t>
                      </a:r>
                      <a:r>
                        <a:rPr dirty="0" sz="700" spc="-10">
                          <a:latin typeface="Arial"/>
                          <a:cs typeface="Arial"/>
                        </a:rPr>
                        <a:t> </a:t>
                      </a:r>
                      <a:r>
                        <a:rPr dirty="0" sz="700" spc="-5">
                          <a:latin typeface="Arial"/>
                          <a:cs typeface="Arial"/>
                        </a:rPr>
                        <a:t>CD3</a:t>
                      </a:r>
                      <a:endParaRPr sz="700">
                        <a:latin typeface="Arial"/>
                        <a:cs typeface="Arial"/>
                      </a:endParaRPr>
                    </a:p>
                  </a:txBody>
                  <a:tcPr marL="0" marR="0" marB="0" marT="1143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90"/>
                        </a:spcBef>
                      </a:pPr>
                      <a:r>
                        <a:rPr dirty="0" sz="700" spc="-10">
                          <a:latin typeface="Arial"/>
                          <a:cs typeface="Arial"/>
                        </a:rPr>
                        <a:t>BCMA </a:t>
                      </a:r>
                      <a:r>
                        <a:rPr dirty="0" sz="700" spc="-5">
                          <a:latin typeface="Arial"/>
                          <a:cs typeface="Arial"/>
                        </a:rPr>
                        <a:t>x</a:t>
                      </a:r>
                      <a:r>
                        <a:rPr dirty="0" sz="700" spc="-10">
                          <a:latin typeface="Arial"/>
                          <a:cs typeface="Arial"/>
                        </a:rPr>
                        <a:t> </a:t>
                      </a:r>
                      <a:r>
                        <a:rPr dirty="0" sz="700" spc="-5">
                          <a:latin typeface="Arial"/>
                          <a:cs typeface="Arial"/>
                        </a:rPr>
                        <a:t>CD3</a:t>
                      </a:r>
                      <a:endParaRPr sz="700">
                        <a:latin typeface="Arial"/>
                        <a:cs typeface="Arial"/>
                      </a:endParaRPr>
                    </a:p>
                  </a:txBody>
                  <a:tcPr marL="0" marR="0" marB="0" marT="1143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90"/>
                        </a:spcBef>
                      </a:pPr>
                      <a:r>
                        <a:rPr dirty="0" sz="700" spc="-10">
                          <a:latin typeface="Arial"/>
                          <a:cs typeface="Arial"/>
                        </a:rPr>
                        <a:t>BCMA </a:t>
                      </a:r>
                      <a:r>
                        <a:rPr dirty="0" sz="700" spc="-5">
                          <a:latin typeface="Arial"/>
                          <a:cs typeface="Arial"/>
                        </a:rPr>
                        <a:t>x</a:t>
                      </a:r>
                      <a:r>
                        <a:rPr dirty="0" sz="700" spc="-10">
                          <a:latin typeface="Arial"/>
                          <a:cs typeface="Arial"/>
                        </a:rPr>
                        <a:t> </a:t>
                      </a:r>
                      <a:r>
                        <a:rPr dirty="0" sz="700" spc="-5">
                          <a:latin typeface="Arial"/>
                          <a:cs typeface="Arial"/>
                        </a:rPr>
                        <a:t>CD3</a:t>
                      </a:r>
                      <a:endParaRPr sz="700">
                        <a:latin typeface="Arial"/>
                        <a:cs typeface="Arial"/>
                      </a:endParaRPr>
                    </a:p>
                  </a:txBody>
                  <a:tcPr marL="0" marR="0" marB="0" marT="1143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90"/>
                        </a:spcBef>
                      </a:pPr>
                      <a:r>
                        <a:rPr dirty="0" sz="700" spc="-10">
                          <a:latin typeface="Arial"/>
                          <a:cs typeface="Arial"/>
                        </a:rPr>
                        <a:t>BCMA </a:t>
                      </a:r>
                      <a:r>
                        <a:rPr dirty="0" sz="700" spc="-5">
                          <a:latin typeface="Arial"/>
                          <a:cs typeface="Arial"/>
                        </a:rPr>
                        <a:t>x</a:t>
                      </a:r>
                      <a:r>
                        <a:rPr dirty="0" sz="700" spc="-10">
                          <a:latin typeface="Arial"/>
                          <a:cs typeface="Arial"/>
                        </a:rPr>
                        <a:t> </a:t>
                      </a:r>
                      <a:r>
                        <a:rPr dirty="0" sz="700" spc="-5">
                          <a:latin typeface="Arial"/>
                          <a:cs typeface="Arial"/>
                        </a:rPr>
                        <a:t>CD3</a:t>
                      </a:r>
                      <a:endParaRPr sz="700">
                        <a:latin typeface="Arial"/>
                        <a:cs typeface="Arial"/>
                      </a:endParaRPr>
                    </a:p>
                  </a:txBody>
                  <a:tcPr marL="0" marR="0" marB="0" marT="1143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90"/>
                        </a:spcBef>
                      </a:pPr>
                      <a:r>
                        <a:rPr dirty="0" sz="700" spc="-10">
                          <a:latin typeface="Arial"/>
                          <a:cs typeface="Arial"/>
                        </a:rPr>
                        <a:t>BCMA </a:t>
                      </a:r>
                      <a:r>
                        <a:rPr dirty="0" sz="700" spc="-5">
                          <a:latin typeface="Arial"/>
                          <a:cs typeface="Arial"/>
                        </a:rPr>
                        <a:t>x</a:t>
                      </a:r>
                      <a:r>
                        <a:rPr dirty="0" sz="700" spc="-10">
                          <a:latin typeface="Arial"/>
                          <a:cs typeface="Arial"/>
                        </a:rPr>
                        <a:t> </a:t>
                      </a:r>
                      <a:r>
                        <a:rPr dirty="0" sz="700" spc="-5">
                          <a:latin typeface="Arial"/>
                          <a:cs typeface="Arial"/>
                        </a:rPr>
                        <a:t>CD3</a:t>
                      </a:r>
                      <a:endParaRPr sz="700">
                        <a:latin typeface="Arial"/>
                        <a:cs typeface="Arial"/>
                      </a:endParaRPr>
                    </a:p>
                  </a:txBody>
                  <a:tcPr marL="0" marR="0" marB="0" marT="11430">
                    <a:lnL w="6350">
                      <a:solidFill>
                        <a:srgbClr val="000000"/>
                      </a:solidFill>
                      <a:prstDash val="solid"/>
                    </a:lnL>
                    <a:lnT w="6350">
                      <a:solidFill>
                        <a:srgbClr val="000000"/>
                      </a:solidFill>
                      <a:prstDash val="solid"/>
                    </a:lnT>
                    <a:lnB w="6350">
                      <a:solidFill>
                        <a:srgbClr val="000000"/>
                      </a:solidFill>
                      <a:prstDash val="solid"/>
                    </a:lnB>
                  </a:tcPr>
                </a:tc>
              </a:tr>
              <a:tr h="140207">
                <a:tc>
                  <a:txBody>
                    <a:bodyPr/>
                    <a:lstStyle/>
                    <a:p>
                      <a:pPr marL="69850">
                        <a:lnSpc>
                          <a:spcPct val="100000"/>
                        </a:lnSpc>
                        <a:spcBef>
                          <a:spcPts val="45"/>
                        </a:spcBef>
                      </a:pPr>
                      <a:r>
                        <a:rPr dirty="0" sz="700" spc="-5">
                          <a:latin typeface="PMingLiU"/>
                          <a:cs typeface="PMingLiU"/>
                        </a:rPr>
                        <a:t>研发阶段</a:t>
                      </a:r>
                      <a:endParaRPr sz="700">
                        <a:latin typeface="PMingLiU"/>
                        <a:cs typeface="PMingLiU"/>
                      </a:endParaRPr>
                    </a:p>
                  </a:txBody>
                  <a:tcPr marL="0" marR="0" marB="0" marT="571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45"/>
                        </a:spcBef>
                      </a:pPr>
                      <a:r>
                        <a:rPr dirty="0" sz="700" spc="-5">
                          <a:latin typeface="Arial"/>
                          <a:cs typeface="Arial"/>
                        </a:rPr>
                        <a:t>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57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45"/>
                        </a:spcBef>
                      </a:pPr>
                      <a:r>
                        <a:rPr dirty="0" sz="700" spc="-5">
                          <a:latin typeface="Arial"/>
                          <a:cs typeface="Arial"/>
                        </a:rPr>
                        <a:t>Ib</a:t>
                      </a:r>
                      <a:r>
                        <a:rPr dirty="0" sz="700" spc="-65">
                          <a:latin typeface="Arial"/>
                          <a:cs typeface="Arial"/>
                        </a:rPr>
                        <a:t> </a:t>
                      </a:r>
                      <a:r>
                        <a:rPr dirty="0" sz="700" spc="-5">
                          <a:latin typeface="PMingLiU"/>
                          <a:cs typeface="PMingLiU"/>
                        </a:rPr>
                        <a:t>期</a:t>
                      </a:r>
                      <a:r>
                        <a:rPr dirty="0" sz="700" spc="5">
                          <a:latin typeface="PMingLiU"/>
                          <a:cs typeface="PMingLiU"/>
                        </a:rPr>
                        <a:t> </a:t>
                      </a:r>
                      <a:r>
                        <a:rPr dirty="0" sz="700">
                          <a:latin typeface="Arial"/>
                          <a:cs typeface="Arial"/>
                        </a:rPr>
                        <a:t>(</a:t>
                      </a:r>
                      <a:r>
                        <a:rPr dirty="0" sz="700" spc="-5">
                          <a:latin typeface="PMingLiU"/>
                          <a:cs typeface="PMingLiU"/>
                        </a:rPr>
                        <a:t>暂停开发</a:t>
                      </a:r>
                      <a:r>
                        <a:rPr dirty="0" sz="700" spc="-5">
                          <a:latin typeface="Arial"/>
                          <a:cs typeface="Arial"/>
                        </a:rPr>
                        <a:t>)</a:t>
                      </a:r>
                      <a:endParaRPr sz="700">
                        <a:latin typeface="Arial"/>
                        <a:cs typeface="Arial"/>
                      </a:endParaRPr>
                    </a:p>
                  </a:txBody>
                  <a:tcPr marL="0" marR="0" marB="0" marT="57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45"/>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57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45"/>
                        </a:spcBef>
                      </a:pPr>
                      <a:r>
                        <a:rPr dirty="0" sz="700" spc="-20">
                          <a:latin typeface="Arial"/>
                          <a:cs typeface="Arial"/>
                        </a:rPr>
                        <a:t>I/ </a:t>
                      </a:r>
                      <a:r>
                        <a:rPr dirty="0" sz="700" spc="-5">
                          <a:latin typeface="Arial"/>
                          <a:cs typeface="Arial"/>
                        </a:rPr>
                        <a:t>II</a:t>
                      </a:r>
                      <a:r>
                        <a:rPr dirty="0" sz="700" spc="-30">
                          <a:latin typeface="Arial"/>
                          <a:cs typeface="Arial"/>
                        </a:rPr>
                        <a:t> </a:t>
                      </a:r>
                      <a:r>
                        <a:rPr dirty="0" sz="700" spc="-5">
                          <a:latin typeface="PMingLiU"/>
                          <a:cs typeface="PMingLiU"/>
                        </a:rPr>
                        <a:t>期</a:t>
                      </a:r>
                      <a:endParaRPr sz="700">
                        <a:latin typeface="PMingLiU"/>
                        <a:cs typeface="PMingLiU"/>
                      </a:endParaRPr>
                    </a:p>
                  </a:txBody>
                  <a:tcPr marL="0" marR="0" marB="0" marT="57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45"/>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5715">
                    <a:lnL w="6350">
                      <a:solidFill>
                        <a:srgbClr val="000000"/>
                      </a:solidFill>
                      <a:prstDash val="solid"/>
                    </a:lnL>
                    <a:lnT w="6350">
                      <a:solidFill>
                        <a:srgbClr val="000000"/>
                      </a:solidFill>
                      <a:prstDash val="solid"/>
                    </a:lnT>
                    <a:lnB w="6350">
                      <a:solidFill>
                        <a:srgbClr val="000000"/>
                      </a:solidFill>
                      <a:prstDash val="solid"/>
                    </a:lnB>
                  </a:tcPr>
                </a:tc>
              </a:tr>
              <a:tr h="210312">
                <a:tc>
                  <a:txBody>
                    <a:bodyPr/>
                    <a:lstStyle/>
                    <a:p>
                      <a:pPr marL="69850">
                        <a:lnSpc>
                          <a:spcPct val="100000"/>
                        </a:lnSpc>
                        <a:spcBef>
                          <a:spcPts val="330"/>
                        </a:spcBef>
                      </a:pPr>
                      <a:r>
                        <a:rPr dirty="0" sz="700" spc="-5">
                          <a:latin typeface="PMingLiU"/>
                          <a:cs typeface="PMingLiU"/>
                        </a:rPr>
                        <a:t>临床研究</a:t>
                      </a:r>
                      <a:endParaRPr sz="700">
                        <a:latin typeface="PMingLiU"/>
                        <a:cs typeface="PMingLiU"/>
                      </a:endParaRPr>
                    </a:p>
                  </a:txBody>
                  <a:tcPr marL="0" marR="0" marB="0" marT="4191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163830">
                        <a:lnSpc>
                          <a:spcPts val="819"/>
                        </a:lnSpc>
                      </a:pPr>
                      <a:r>
                        <a:rPr dirty="0" sz="700" spc="-5">
                          <a:latin typeface="Arial"/>
                          <a:cs typeface="Arial"/>
                        </a:rPr>
                        <a:t>MagnetisMM-1  </a:t>
                      </a:r>
                      <a:r>
                        <a:rPr dirty="0" sz="700" spc="5">
                          <a:latin typeface="Arial"/>
                          <a:cs typeface="Arial"/>
                        </a:rPr>
                        <a:t>(</a:t>
                      </a:r>
                      <a:r>
                        <a:rPr dirty="0" sz="700">
                          <a:latin typeface="Arial"/>
                          <a:cs typeface="Arial"/>
                        </a:rPr>
                        <a:t>NC</a:t>
                      </a:r>
                      <a:r>
                        <a:rPr dirty="0" sz="700" spc="25">
                          <a:latin typeface="Arial"/>
                          <a:cs typeface="Arial"/>
                        </a:rPr>
                        <a:t>T</a:t>
                      </a:r>
                      <a:r>
                        <a:rPr dirty="0" sz="700" spc="-5">
                          <a:latin typeface="Arial"/>
                          <a:cs typeface="Arial"/>
                        </a:rPr>
                        <a:t>03269136</a:t>
                      </a:r>
                      <a:r>
                        <a:rPr dirty="0" sz="700">
                          <a:latin typeface="Arial"/>
                          <a:cs typeface="Arial"/>
                        </a:rPr>
                        <a:t>)</a:t>
                      </a:r>
                      <a:endParaRPr sz="700">
                        <a:latin typeface="Arial"/>
                        <a:cs typeface="Arial"/>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380"/>
                        </a:spcBef>
                      </a:pPr>
                      <a:r>
                        <a:rPr dirty="0" sz="700" spc="-5">
                          <a:latin typeface="Arial"/>
                          <a:cs typeface="Arial"/>
                        </a:rPr>
                        <a:t>NCT02514239</a:t>
                      </a:r>
                      <a:endParaRPr sz="700">
                        <a:latin typeface="Arial"/>
                        <a:cs typeface="Arial"/>
                      </a:endParaRPr>
                    </a:p>
                  </a:txBody>
                  <a:tcPr marL="0" marR="0" marB="0" marT="482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380"/>
                        </a:spcBef>
                      </a:pPr>
                      <a:r>
                        <a:rPr dirty="0" sz="700" spc="-5">
                          <a:latin typeface="Arial"/>
                          <a:cs typeface="Arial"/>
                        </a:rPr>
                        <a:t>NCT03287908</a:t>
                      </a:r>
                      <a:endParaRPr sz="700">
                        <a:latin typeface="Arial"/>
                        <a:cs typeface="Arial"/>
                      </a:endParaRPr>
                    </a:p>
                  </a:txBody>
                  <a:tcPr marL="0" marR="0" marB="0" marT="482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380"/>
                        </a:spcBef>
                      </a:pPr>
                      <a:r>
                        <a:rPr dirty="0" sz="700" spc="-5">
                          <a:latin typeface="Arial"/>
                          <a:cs typeface="Arial"/>
                        </a:rPr>
                        <a:t>NCT03761108</a:t>
                      </a:r>
                      <a:endParaRPr sz="700">
                        <a:latin typeface="Arial"/>
                        <a:cs typeface="Arial"/>
                      </a:endParaRPr>
                    </a:p>
                  </a:txBody>
                  <a:tcPr marL="0" marR="0" marB="0" marT="482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380"/>
                        </a:spcBef>
                      </a:pPr>
                      <a:r>
                        <a:rPr dirty="0" sz="700" spc="-5">
                          <a:latin typeface="Arial"/>
                          <a:cs typeface="Arial"/>
                        </a:rPr>
                        <a:t>NCT03486067</a:t>
                      </a:r>
                      <a:endParaRPr sz="700">
                        <a:latin typeface="Arial"/>
                        <a:cs typeface="Arial"/>
                      </a:endParaRPr>
                    </a:p>
                  </a:txBody>
                  <a:tcPr marL="0" marR="0" marB="0" marT="48260">
                    <a:lnL w="6350">
                      <a:solidFill>
                        <a:srgbClr val="000000"/>
                      </a:solidFill>
                      <a:prstDash val="solid"/>
                    </a:lnL>
                    <a:lnT w="6350">
                      <a:solidFill>
                        <a:srgbClr val="000000"/>
                      </a:solidFill>
                      <a:prstDash val="solid"/>
                    </a:lnT>
                    <a:lnB w="6350">
                      <a:solidFill>
                        <a:srgbClr val="000000"/>
                      </a:solidFill>
                      <a:prstDash val="solid"/>
                    </a:lnB>
                  </a:tcPr>
                </a:tc>
              </a:tr>
              <a:tr h="143255">
                <a:tc>
                  <a:txBody>
                    <a:bodyPr/>
                    <a:lstStyle/>
                    <a:p>
                      <a:pPr marL="69850">
                        <a:lnSpc>
                          <a:spcPct val="100000"/>
                        </a:lnSpc>
                        <a:spcBef>
                          <a:spcPts val="45"/>
                        </a:spcBef>
                      </a:pPr>
                      <a:r>
                        <a:rPr dirty="0" sz="700" spc="-5">
                          <a:latin typeface="PMingLiU"/>
                          <a:cs typeface="PMingLiU"/>
                        </a:rPr>
                        <a:t>入组人数</a:t>
                      </a:r>
                      <a:endParaRPr sz="700">
                        <a:latin typeface="PMingLiU"/>
                        <a:cs typeface="PMingLiU"/>
                      </a:endParaRPr>
                    </a:p>
                  </a:txBody>
                  <a:tcPr marL="0" marR="0" marB="0" marT="571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45"/>
                        </a:spcBef>
                      </a:pPr>
                      <a:r>
                        <a:rPr dirty="0" sz="700" spc="-5">
                          <a:latin typeface="PMingLiU"/>
                          <a:cs typeface="PMingLiU"/>
                        </a:rPr>
                        <a:t>队</a:t>
                      </a:r>
                      <a:r>
                        <a:rPr dirty="0" sz="700" spc="160">
                          <a:latin typeface="PMingLiU"/>
                          <a:cs typeface="PMingLiU"/>
                        </a:rPr>
                        <a:t>列</a:t>
                      </a:r>
                      <a:r>
                        <a:rPr dirty="0" sz="700" spc="-10">
                          <a:latin typeface="Arial"/>
                          <a:cs typeface="Arial"/>
                        </a:rPr>
                        <a:t>A: </a:t>
                      </a:r>
                      <a:r>
                        <a:rPr dirty="0" sz="700" spc="5">
                          <a:latin typeface="Arial"/>
                          <a:cs typeface="Arial"/>
                        </a:rPr>
                        <a:t>94</a:t>
                      </a:r>
                      <a:endParaRPr sz="700">
                        <a:latin typeface="Arial"/>
                        <a:cs typeface="Arial"/>
                      </a:endParaRPr>
                    </a:p>
                  </a:txBody>
                  <a:tcPr marL="0" marR="0" marB="0" marT="57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14"/>
                        </a:spcBef>
                      </a:pPr>
                      <a:r>
                        <a:rPr dirty="0" sz="700" spc="-10">
                          <a:latin typeface="Arial"/>
                          <a:cs typeface="Arial"/>
                        </a:rPr>
                        <a:t>42</a:t>
                      </a:r>
                      <a:endParaRPr sz="700">
                        <a:latin typeface="Arial"/>
                        <a:cs typeface="Arial"/>
                      </a:endParaRPr>
                    </a:p>
                  </a:txBody>
                  <a:tcPr marL="0" marR="0" marB="0" marT="14604">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14"/>
                        </a:spcBef>
                      </a:pPr>
                      <a:r>
                        <a:rPr dirty="0" sz="700" spc="-10">
                          <a:latin typeface="Arial"/>
                          <a:cs typeface="Arial"/>
                        </a:rPr>
                        <a:t>75</a:t>
                      </a:r>
                      <a:endParaRPr sz="700">
                        <a:latin typeface="Arial"/>
                        <a:cs typeface="Arial"/>
                      </a:endParaRPr>
                    </a:p>
                  </a:txBody>
                  <a:tcPr marL="0" marR="0" marB="0" marT="14604">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14"/>
                        </a:spcBef>
                      </a:pPr>
                      <a:r>
                        <a:rPr dirty="0" sz="700" spc="-10">
                          <a:latin typeface="Arial"/>
                          <a:cs typeface="Arial"/>
                        </a:rPr>
                        <a:t>68</a:t>
                      </a:r>
                      <a:endParaRPr sz="700">
                        <a:latin typeface="Arial"/>
                        <a:cs typeface="Arial"/>
                      </a:endParaRPr>
                    </a:p>
                  </a:txBody>
                  <a:tcPr marL="0" marR="0" marB="0" marT="14604">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14"/>
                        </a:spcBef>
                      </a:pPr>
                      <a:r>
                        <a:rPr dirty="0" sz="700" spc="-10">
                          <a:latin typeface="Arial"/>
                          <a:cs typeface="Arial"/>
                        </a:rPr>
                        <a:t>103</a:t>
                      </a:r>
                      <a:endParaRPr sz="700">
                        <a:latin typeface="Arial"/>
                        <a:cs typeface="Arial"/>
                      </a:endParaRPr>
                    </a:p>
                  </a:txBody>
                  <a:tcPr marL="0" marR="0" marB="0" marT="14604">
                    <a:lnL w="6350">
                      <a:solidFill>
                        <a:srgbClr val="000000"/>
                      </a:solidFill>
                      <a:prstDash val="solid"/>
                    </a:lnL>
                    <a:lnT w="6350">
                      <a:solidFill>
                        <a:srgbClr val="000000"/>
                      </a:solidFill>
                      <a:prstDash val="solid"/>
                    </a:lnT>
                    <a:lnB w="6350">
                      <a:solidFill>
                        <a:srgbClr val="000000"/>
                      </a:solidFill>
                      <a:prstDash val="solid"/>
                    </a:lnB>
                  </a:tcPr>
                </a:tc>
              </a:tr>
              <a:tr h="689101">
                <a:tc>
                  <a:txBody>
                    <a:bodyPr/>
                    <a:lstStyle/>
                    <a:p>
                      <a:pPr>
                        <a:lnSpc>
                          <a:spcPct val="100000"/>
                        </a:lnSpc>
                      </a:pPr>
                      <a:endParaRPr sz="900">
                        <a:latin typeface="Times New Roman"/>
                        <a:cs typeface="Times New Roman"/>
                      </a:endParaRPr>
                    </a:p>
                    <a:p>
                      <a:pPr>
                        <a:lnSpc>
                          <a:spcPct val="100000"/>
                        </a:lnSpc>
                        <a:spcBef>
                          <a:spcPts val="20"/>
                        </a:spcBef>
                      </a:pPr>
                      <a:endParaRPr sz="1000">
                        <a:latin typeface="Times New Roman"/>
                        <a:cs typeface="Times New Roman"/>
                      </a:endParaRPr>
                    </a:p>
                    <a:p>
                      <a:pPr marL="69850">
                        <a:lnSpc>
                          <a:spcPct val="100000"/>
                        </a:lnSpc>
                      </a:pPr>
                      <a:r>
                        <a:rPr dirty="0" sz="700" spc="-5">
                          <a:latin typeface="PMingLiU"/>
                          <a:cs typeface="PMingLiU"/>
                        </a:rPr>
                        <a:t>有效性</a:t>
                      </a:r>
                      <a:endParaRPr sz="700">
                        <a:latin typeface="PMingLiU"/>
                        <a:cs typeface="PMingLiU"/>
                      </a:endParaRPr>
                    </a:p>
                  </a:txBody>
                  <a:tcPr marL="0" marR="0" marB="0" marT="0">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15"/>
                        </a:spcBef>
                      </a:pPr>
                      <a:endParaRPr sz="900">
                        <a:latin typeface="Times New Roman"/>
                        <a:cs typeface="Times New Roman"/>
                      </a:endParaRPr>
                    </a:p>
                    <a:p>
                      <a:pPr marL="69850">
                        <a:lnSpc>
                          <a:spcPts val="830"/>
                        </a:lnSpc>
                      </a:pPr>
                      <a:r>
                        <a:rPr dirty="0" sz="700" spc="-5">
                          <a:latin typeface="Arial"/>
                          <a:cs typeface="Arial"/>
                        </a:rPr>
                        <a:t>ORR:</a:t>
                      </a:r>
                      <a:r>
                        <a:rPr dirty="0" sz="700" spc="-10">
                          <a:latin typeface="Arial"/>
                          <a:cs typeface="Arial"/>
                        </a:rPr>
                        <a:t> 70%</a:t>
                      </a:r>
                      <a:endParaRPr sz="700">
                        <a:latin typeface="Arial"/>
                        <a:cs typeface="Arial"/>
                      </a:endParaRPr>
                    </a:p>
                    <a:p>
                      <a:pPr marL="69850" marR="220979">
                        <a:lnSpc>
                          <a:spcPct val="95700"/>
                        </a:lnSpc>
                        <a:spcBef>
                          <a:spcPts val="25"/>
                        </a:spcBef>
                      </a:pPr>
                      <a:r>
                        <a:rPr dirty="0" sz="700" spc="-5">
                          <a:latin typeface="Arial"/>
                          <a:cs typeface="Arial"/>
                        </a:rPr>
                        <a:t>≥CR: 30%;  ORR at</a:t>
                      </a:r>
                      <a:r>
                        <a:rPr dirty="0" sz="700" spc="-60">
                          <a:latin typeface="Arial"/>
                          <a:cs typeface="Arial"/>
                        </a:rPr>
                        <a:t> </a:t>
                      </a:r>
                      <a:r>
                        <a:rPr dirty="0" sz="700" spc="-10">
                          <a:latin typeface="Arial"/>
                          <a:cs typeface="Arial"/>
                        </a:rPr>
                        <a:t>RP2D:  83%</a:t>
                      </a:r>
                      <a:endParaRPr sz="700">
                        <a:latin typeface="Arial"/>
                        <a:cs typeface="Arial"/>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p>
                      <a:pPr marL="69850">
                        <a:lnSpc>
                          <a:spcPts val="815"/>
                        </a:lnSpc>
                        <a:spcBef>
                          <a:spcPts val="540"/>
                        </a:spcBef>
                      </a:pPr>
                      <a:r>
                        <a:rPr dirty="0" sz="700" spc="-5">
                          <a:latin typeface="Arial"/>
                          <a:cs typeface="Arial"/>
                        </a:rPr>
                        <a:t>ORR:</a:t>
                      </a:r>
                      <a:r>
                        <a:rPr dirty="0" sz="700" spc="-10">
                          <a:latin typeface="Arial"/>
                          <a:cs typeface="Arial"/>
                        </a:rPr>
                        <a:t> </a:t>
                      </a:r>
                      <a:r>
                        <a:rPr dirty="0" sz="700" spc="-5">
                          <a:latin typeface="Arial"/>
                          <a:cs typeface="Arial"/>
                        </a:rPr>
                        <a:t>70%,</a:t>
                      </a:r>
                      <a:endParaRPr sz="700">
                        <a:latin typeface="Arial"/>
                        <a:cs typeface="Arial"/>
                      </a:endParaRPr>
                    </a:p>
                    <a:p>
                      <a:pPr marL="69850" marR="296545">
                        <a:lnSpc>
                          <a:spcPts val="819"/>
                        </a:lnSpc>
                        <a:spcBef>
                          <a:spcPts val="20"/>
                        </a:spcBef>
                      </a:pPr>
                      <a:r>
                        <a:rPr dirty="0" sz="700">
                          <a:latin typeface="Arial"/>
                          <a:cs typeface="Arial"/>
                        </a:rPr>
                        <a:t>sCR: </a:t>
                      </a:r>
                      <a:r>
                        <a:rPr dirty="0" sz="700" spc="-5">
                          <a:latin typeface="Arial"/>
                          <a:cs typeface="Arial"/>
                        </a:rPr>
                        <a:t>11%.;  mPFS:</a:t>
                      </a:r>
                      <a:r>
                        <a:rPr dirty="0" sz="700" spc="-60">
                          <a:latin typeface="Arial"/>
                          <a:cs typeface="Arial"/>
                        </a:rPr>
                        <a:t> </a:t>
                      </a:r>
                      <a:r>
                        <a:rPr dirty="0" sz="700" spc="-10">
                          <a:latin typeface="Arial"/>
                          <a:cs typeface="Arial"/>
                        </a:rPr>
                        <a:t>23.5m</a:t>
                      </a:r>
                      <a:endParaRPr sz="700">
                        <a:latin typeface="Arial"/>
                        <a:cs typeface="Arial"/>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p>
                      <a:pPr>
                        <a:lnSpc>
                          <a:spcPct val="100000"/>
                        </a:lnSpc>
                        <a:spcBef>
                          <a:spcPts val="40"/>
                        </a:spcBef>
                      </a:pPr>
                      <a:endParaRPr sz="850">
                        <a:latin typeface="Times New Roman"/>
                        <a:cs typeface="Times New Roman"/>
                      </a:endParaRPr>
                    </a:p>
                    <a:p>
                      <a:pPr marL="69850" marR="339725">
                        <a:lnSpc>
                          <a:spcPts val="790"/>
                        </a:lnSpc>
                      </a:pPr>
                      <a:r>
                        <a:rPr dirty="0" sz="700" spc="-5">
                          <a:latin typeface="Arial"/>
                          <a:cs typeface="Arial"/>
                        </a:rPr>
                        <a:t>ORR:</a:t>
                      </a:r>
                      <a:r>
                        <a:rPr dirty="0" sz="700" spc="-80">
                          <a:latin typeface="Arial"/>
                          <a:cs typeface="Arial"/>
                        </a:rPr>
                        <a:t> </a:t>
                      </a:r>
                      <a:r>
                        <a:rPr dirty="0" sz="700" spc="-5">
                          <a:latin typeface="Arial"/>
                          <a:cs typeface="Arial"/>
                        </a:rPr>
                        <a:t>36%;  </a:t>
                      </a:r>
                      <a:r>
                        <a:rPr dirty="0" sz="700">
                          <a:latin typeface="Arial"/>
                          <a:cs typeface="Arial"/>
                        </a:rPr>
                        <a:t>DOR:</a:t>
                      </a:r>
                      <a:r>
                        <a:rPr dirty="0" sz="700" spc="-80">
                          <a:latin typeface="Arial"/>
                          <a:cs typeface="Arial"/>
                        </a:rPr>
                        <a:t> </a:t>
                      </a:r>
                      <a:r>
                        <a:rPr dirty="0" sz="700" spc="-5">
                          <a:latin typeface="Arial"/>
                          <a:cs typeface="Arial"/>
                        </a:rPr>
                        <a:t>3.8m</a:t>
                      </a:r>
                      <a:endParaRPr sz="700">
                        <a:latin typeface="Arial"/>
                        <a:cs typeface="Arial"/>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35"/>
                        </a:spcBef>
                      </a:pPr>
                      <a:endParaRPr sz="800">
                        <a:latin typeface="Times New Roman"/>
                        <a:cs typeface="Times New Roman"/>
                      </a:endParaRPr>
                    </a:p>
                    <a:p>
                      <a:pPr marL="69850">
                        <a:lnSpc>
                          <a:spcPts val="815"/>
                        </a:lnSpc>
                      </a:pPr>
                      <a:r>
                        <a:rPr dirty="0" sz="700" spc="-5">
                          <a:latin typeface="Arial"/>
                          <a:cs typeface="Arial"/>
                        </a:rPr>
                        <a:t>ORR:</a:t>
                      </a:r>
                      <a:r>
                        <a:rPr dirty="0" sz="700" spc="-90">
                          <a:latin typeface="Arial"/>
                          <a:cs typeface="Arial"/>
                        </a:rPr>
                        <a:t> </a:t>
                      </a:r>
                      <a:r>
                        <a:rPr dirty="0" sz="700" spc="-5">
                          <a:latin typeface="Arial"/>
                          <a:cs typeface="Arial"/>
                        </a:rPr>
                        <a:t>73.3%;</a:t>
                      </a:r>
                      <a:endParaRPr sz="700">
                        <a:latin typeface="Arial"/>
                        <a:cs typeface="Arial"/>
                      </a:endParaRPr>
                    </a:p>
                    <a:p>
                      <a:pPr marL="69850">
                        <a:lnSpc>
                          <a:spcPts val="805"/>
                        </a:lnSpc>
                      </a:pPr>
                      <a:r>
                        <a:rPr dirty="0" sz="700" spc="-5">
                          <a:latin typeface="Arial"/>
                          <a:cs typeface="Arial"/>
                        </a:rPr>
                        <a:t>≥CR:</a:t>
                      </a:r>
                      <a:r>
                        <a:rPr dirty="0" sz="700" spc="-100">
                          <a:latin typeface="Arial"/>
                          <a:cs typeface="Arial"/>
                        </a:rPr>
                        <a:t> </a:t>
                      </a:r>
                      <a:r>
                        <a:rPr dirty="0" sz="700" spc="-5">
                          <a:latin typeface="Arial"/>
                          <a:cs typeface="Arial"/>
                        </a:rPr>
                        <a:t>19.1%;</a:t>
                      </a:r>
                      <a:endParaRPr sz="700">
                        <a:latin typeface="Arial"/>
                        <a:cs typeface="Arial"/>
                      </a:endParaRPr>
                    </a:p>
                    <a:p>
                      <a:pPr marL="69850">
                        <a:lnSpc>
                          <a:spcPts val="830"/>
                        </a:lnSpc>
                      </a:pPr>
                      <a:r>
                        <a:rPr dirty="0" sz="700" spc="-10">
                          <a:latin typeface="Arial"/>
                          <a:cs typeface="Arial"/>
                        </a:rPr>
                        <a:t>≥VGPR:</a:t>
                      </a:r>
                      <a:r>
                        <a:rPr dirty="0" sz="700" spc="-15">
                          <a:latin typeface="Arial"/>
                          <a:cs typeface="Arial"/>
                        </a:rPr>
                        <a:t> </a:t>
                      </a:r>
                      <a:r>
                        <a:rPr dirty="0" sz="700" spc="-5">
                          <a:latin typeface="Arial"/>
                          <a:cs typeface="Arial"/>
                        </a:rPr>
                        <a:t>36.8%;</a:t>
                      </a:r>
                      <a:endParaRPr sz="700">
                        <a:latin typeface="Arial"/>
                        <a:cs typeface="Arial"/>
                      </a:endParaRPr>
                    </a:p>
                    <a:p>
                      <a:pPr marL="69850">
                        <a:lnSpc>
                          <a:spcPct val="100000"/>
                        </a:lnSpc>
                      </a:pPr>
                      <a:r>
                        <a:rPr dirty="0" sz="700">
                          <a:latin typeface="Arial"/>
                          <a:cs typeface="Arial"/>
                        </a:rPr>
                        <a:t>mDOR:</a:t>
                      </a:r>
                      <a:r>
                        <a:rPr dirty="0" sz="700" spc="-10">
                          <a:latin typeface="Arial"/>
                          <a:cs typeface="Arial"/>
                        </a:rPr>
                        <a:t> </a:t>
                      </a:r>
                      <a:r>
                        <a:rPr dirty="0" sz="700" spc="-5">
                          <a:latin typeface="PMingLiU"/>
                          <a:cs typeface="PMingLiU"/>
                        </a:rPr>
                        <a:t>未达到</a:t>
                      </a:r>
                      <a:endParaRPr sz="700">
                        <a:latin typeface="PMingLiU"/>
                        <a:cs typeface="PMingLiU"/>
                      </a:endParaRPr>
                    </a:p>
                  </a:txBody>
                  <a:tcPr marL="0" marR="0" marB="0" marT="44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p>
                      <a:pPr marL="69850">
                        <a:lnSpc>
                          <a:spcPct val="100000"/>
                        </a:lnSpc>
                        <a:spcBef>
                          <a:spcPts val="665"/>
                        </a:spcBef>
                      </a:pPr>
                      <a:r>
                        <a:rPr dirty="0" sz="700" spc="-5">
                          <a:latin typeface="PMingLiU"/>
                          <a:cs typeface="PMingLiU"/>
                        </a:rPr>
                        <a:t>最</a:t>
                      </a:r>
                      <a:r>
                        <a:rPr dirty="0" sz="700" spc="160">
                          <a:latin typeface="PMingLiU"/>
                          <a:cs typeface="PMingLiU"/>
                        </a:rPr>
                        <a:t>佳</a:t>
                      </a:r>
                      <a:r>
                        <a:rPr dirty="0" sz="700" spc="-5">
                          <a:latin typeface="Arial"/>
                          <a:cs typeface="Arial"/>
                        </a:rPr>
                        <a:t>ORR:</a:t>
                      </a:r>
                      <a:r>
                        <a:rPr dirty="0" sz="700" spc="-20">
                          <a:latin typeface="Arial"/>
                          <a:cs typeface="Arial"/>
                        </a:rPr>
                        <a:t> </a:t>
                      </a:r>
                      <a:r>
                        <a:rPr dirty="0" sz="700" spc="-5">
                          <a:latin typeface="Arial"/>
                          <a:cs typeface="Arial"/>
                        </a:rPr>
                        <a:t>79%;</a:t>
                      </a:r>
                      <a:endParaRPr sz="700">
                        <a:latin typeface="Arial"/>
                        <a:cs typeface="Arial"/>
                      </a:endParaRPr>
                    </a:p>
                    <a:p>
                      <a:pPr marL="69850">
                        <a:lnSpc>
                          <a:spcPct val="100000"/>
                        </a:lnSpc>
                        <a:spcBef>
                          <a:spcPts val="170"/>
                        </a:spcBef>
                      </a:pPr>
                      <a:r>
                        <a:rPr dirty="0" sz="700" spc="-5">
                          <a:latin typeface="PMingLiU"/>
                          <a:cs typeface="PMingLiU"/>
                        </a:rPr>
                        <a:t>最佳</a:t>
                      </a:r>
                      <a:r>
                        <a:rPr dirty="0" sz="700" spc="-25">
                          <a:latin typeface="PMingLiU"/>
                          <a:cs typeface="PMingLiU"/>
                        </a:rPr>
                        <a:t> </a:t>
                      </a:r>
                      <a:r>
                        <a:rPr dirty="0" sz="700" spc="-5">
                          <a:latin typeface="Arial"/>
                          <a:cs typeface="Arial"/>
                        </a:rPr>
                        <a:t>CR:</a:t>
                      </a:r>
                      <a:r>
                        <a:rPr dirty="0" sz="700" spc="-10">
                          <a:latin typeface="Arial"/>
                          <a:cs typeface="Arial"/>
                        </a:rPr>
                        <a:t> 29%</a:t>
                      </a:r>
                      <a:endParaRPr sz="700">
                        <a:latin typeface="Arial"/>
                        <a:cs typeface="Arial"/>
                      </a:endParaRPr>
                    </a:p>
                  </a:txBody>
                  <a:tcPr marL="0" marR="0" marB="0" marT="0">
                    <a:lnL w="6350">
                      <a:solidFill>
                        <a:srgbClr val="000000"/>
                      </a:solidFill>
                      <a:prstDash val="solid"/>
                    </a:lnL>
                    <a:lnT w="6350">
                      <a:solidFill>
                        <a:srgbClr val="000000"/>
                      </a:solidFill>
                      <a:prstDash val="solid"/>
                    </a:lnT>
                    <a:lnB w="6350">
                      <a:solidFill>
                        <a:srgbClr val="000000"/>
                      </a:solidFill>
                      <a:prstDash val="solid"/>
                    </a:lnB>
                  </a:tcPr>
                </a:tc>
              </a:tr>
              <a:tr h="524256">
                <a:tc>
                  <a:txBody>
                    <a:bodyPr/>
                    <a:lstStyle/>
                    <a:p>
                      <a:pPr>
                        <a:lnSpc>
                          <a:spcPct val="100000"/>
                        </a:lnSpc>
                        <a:spcBef>
                          <a:spcPts val="35"/>
                        </a:spcBef>
                      </a:pPr>
                      <a:endParaRPr sz="1300">
                        <a:latin typeface="Times New Roman"/>
                        <a:cs typeface="Times New Roman"/>
                      </a:endParaRPr>
                    </a:p>
                    <a:p>
                      <a:pPr marL="69850">
                        <a:lnSpc>
                          <a:spcPct val="100000"/>
                        </a:lnSpc>
                      </a:pPr>
                      <a:r>
                        <a:rPr dirty="0" sz="700" spc="-5">
                          <a:latin typeface="PMingLiU"/>
                          <a:cs typeface="PMingLiU"/>
                        </a:rPr>
                        <a:t>安全性</a:t>
                      </a:r>
                      <a:endParaRPr sz="700">
                        <a:latin typeface="PMingLiU"/>
                        <a:cs typeface="PMingLiU"/>
                      </a:endParaRPr>
                    </a:p>
                  </a:txBody>
                  <a:tcPr marL="0" marR="0" marB="0" marT="4445">
                    <a:lnR w="6350">
                      <a:solidFill>
                        <a:srgbClr val="000000"/>
                      </a:solidFill>
                      <a:prstDash val="solid"/>
                    </a:lnR>
                    <a:lnT w="6350">
                      <a:solidFill>
                        <a:srgbClr val="000000"/>
                      </a:solidFill>
                      <a:prstDash val="solid"/>
                    </a:lnT>
                    <a:lnB w="19050">
                      <a:solidFill>
                        <a:srgbClr val="000000"/>
                      </a:solidFill>
                      <a:prstDash val="solid"/>
                    </a:lnB>
                  </a:tcPr>
                </a:tc>
                <a:tc>
                  <a:txBody>
                    <a:bodyPr/>
                    <a:lstStyle/>
                    <a:p>
                      <a:pPr>
                        <a:lnSpc>
                          <a:spcPct val="100000"/>
                        </a:lnSpc>
                        <a:spcBef>
                          <a:spcPts val="45"/>
                        </a:spcBef>
                      </a:pPr>
                      <a:endParaRPr sz="1000">
                        <a:latin typeface="Times New Roman"/>
                        <a:cs typeface="Times New Roman"/>
                      </a:endParaRPr>
                    </a:p>
                    <a:p>
                      <a:pPr marL="69850">
                        <a:lnSpc>
                          <a:spcPts val="815"/>
                        </a:lnSpc>
                      </a:pPr>
                      <a:r>
                        <a:rPr dirty="0" sz="700" spc="-5">
                          <a:latin typeface="Arial"/>
                          <a:cs typeface="Arial"/>
                        </a:rPr>
                        <a:t>CRS:</a:t>
                      </a:r>
                      <a:r>
                        <a:rPr dirty="0" sz="700" spc="-15">
                          <a:latin typeface="Arial"/>
                          <a:cs typeface="Arial"/>
                        </a:rPr>
                        <a:t> </a:t>
                      </a:r>
                      <a:r>
                        <a:rPr dirty="0" sz="700" spc="-5">
                          <a:latin typeface="Arial"/>
                          <a:cs typeface="Arial"/>
                        </a:rPr>
                        <a:t>83%;</a:t>
                      </a:r>
                      <a:endParaRPr sz="700">
                        <a:latin typeface="Arial"/>
                        <a:cs typeface="Arial"/>
                      </a:endParaRPr>
                    </a:p>
                    <a:p>
                      <a:pPr marL="69850">
                        <a:lnSpc>
                          <a:spcPts val="815"/>
                        </a:lnSpc>
                      </a:pPr>
                      <a:r>
                        <a:rPr dirty="0" sz="700">
                          <a:latin typeface="Arial"/>
                          <a:cs typeface="Arial"/>
                        </a:rPr>
                        <a:t>≥G3 </a:t>
                      </a:r>
                      <a:r>
                        <a:rPr dirty="0" sz="700" spc="-10">
                          <a:latin typeface="Arial"/>
                          <a:cs typeface="Arial"/>
                        </a:rPr>
                        <a:t>CRS:</a:t>
                      </a:r>
                      <a:r>
                        <a:rPr dirty="0" sz="700" spc="-25">
                          <a:latin typeface="Arial"/>
                          <a:cs typeface="Arial"/>
                        </a:rPr>
                        <a:t> </a:t>
                      </a:r>
                      <a:r>
                        <a:rPr dirty="0" sz="700" spc="-10">
                          <a:latin typeface="Arial"/>
                          <a:cs typeface="Arial"/>
                        </a:rPr>
                        <a:t>0%</a:t>
                      </a:r>
                      <a:endParaRPr sz="700">
                        <a:latin typeface="Arial"/>
                        <a:cs typeface="Arial"/>
                      </a:endParaRPr>
                    </a:p>
                  </a:txBody>
                  <a:tcPr marL="0" marR="0" marB="0" marT="5715">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ct val="100000"/>
                        </a:lnSpc>
                        <a:spcBef>
                          <a:spcPts val="284"/>
                        </a:spcBef>
                      </a:pPr>
                      <a:r>
                        <a:rPr dirty="0" sz="700" spc="-5">
                          <a:latin typeface="Arial"/>
                          <a:cs typeface="Arial"/>
                        </a:rPr>
                        <a:t>CRS:</a:t>
                      </a:r>
                      <a:r>
                        <a:rPr dirty="0" sz="700" spc="-15">
                          <a:latin typeface="Arial"/>
                          <a:cs typeface="Arial"/>
                        </a:rPr>
                        <a:t> </a:t>
                      </a:r>
                      <a:r>
                        <a:rPr dirty="0" sz="700" spc="-5">
                          <a:latin typeface="Arial"/>
                          <a:cs typeface="Arial"/>
                        </a:rPr>
                        <a:t>38%;</a:t>
                      </a:r>
                      <a:endParaRPr sz="700">
                        <a:latin typeface="Arial"/>
                        <a:cs typeface="Arial"/>
                      </a:endParaRPr>
                    </a:p>
                    <a:p>
                      <a:pPr marL="69850">
                        <a:lnSpc>
                          <a:spcPct val="100000"/>
                        </a:lnSpc>
                      </a:pPr>
                      <a:r>
                        <a:rPr dirty="0" sz="700">
                          <a:latin typeface="Arial"/>
                          <a:cs typeface="Arial"/>
                        </a:rPr>
                        <a:t>≥G3 </a:t>
                      </a:r>
                      <a:r>
                        <a:rPr dirty="0" sz="700" spc="-10">
                          <a:latin typeface="Arial"/>
                          <a:cs typeface="Arial"/>
                        </a:rPr>
                        <a:t>CRS:</a:t>
                      </a:r>
                      <a:r>
                        <a:rPr dirty="0" sz="700" spc="-30">
                          <a:latin typeface="Arial"/>
                          <a:cs typeface="Arial"/>
                        </a:rPr>
                        <a:t> </a:t>
                      </a:r>
                      <a:r>
                        <a:rPr dirty="0" sz="700" spc="-5">
                          <a:latin typeface="Arial"/>
                          <a:cs typeface="Arial"/>
                        </a:rPr>
                        <a:t>2%</a:t>
                      </a:r>
                      <a:r>
                        <a:rPr dirty="0" sz="700" spc="-5">
                          <a:latin typeface="PMingLiU"/>
                          <a:cs typeface="PMingLiU"/>
                        </a:rPr>
                        <a:t>；</a:t>
                      </a:r>
                      <a:endParaRPr sz="700">
                        <a:latin typeface="PMingLiU"/>
                        <a:cs typeface="PMingLiU"/>
                      </a:endParaRPr>
                    </a:p>
                    <a:p>
                      <a:pPr marL="69850">
                        <a:lnSpc>
                          <a:spcPts val="815"/>
                        </a:lnSpc>
                        <a:spcBef>
                          <a:spcPts val="140"/>
                        </a:spcBef>
                      </a:pPr>
                      <a:r>
                        <a:rPr dirty="0" sz="700" spc="-10">
                          <a:latin typeface="Arial"/>
                          <a:cs typeface="Arial"/>
                        </a:rPr>
                        <a:t>ICANS:</a:t>
                      </a:r>
                      <a:r>
                        <a:rPr dirty="0" sz="700" spc="10">
                          <a:latin typeface="Arial"/>
                          <a:cs typeface="Arial"/>
                        </a:rPr>
                        <a:t> </a:t>
                      </a:r>
                      <a:r>
                        <a:rPr dirty="0" sz="700" spc="-5">
                          <a:latin typeface="Arial"/>
                          <a:cs typeface="Arial"/>
                        </a:rPr>
                        <a:t>7%;</a:t>
                      </a:r>
                      <a:endParaRPr sz="700">
                        <a:latin typeface="Arial"/>
                        <a:cs typeface="Arial"/>
                      </a:endParaRPr>
                    </a:p>
                    <a:p>
                      <a:pPr marL="69850">
                        <a:lnSpc>
                          <a:spcPts val="815"/>
                        </a:lnSpc>
                      </a:pPr>
                      <a:r>
                        <a:rPr dirty="0" sz="700">
                          <a:latin typeface="Arial"/>
                          <a:cs typeface="Arial"/>
                        </a:rPr>
                        <a:t>≥G3 </a:t>
                      </a:r>
                      <a:r>
                        <a:rPr dirty="0" sz="700" spc="-10">
                          <a:latin typeface="Arial"/>
                          <a:cs typeface="Arial"/>
                        </a:rPr>
                        <a:t>ICANS:</a:t>
                      </a:r>
                      <a:r>
                        <a:rPr dirty="0" sz="700" spc="-5">
                          <a:latin typeface="Arial"/>
                          <a:cs typeface="Arial"/>
                        </a:rPr>
                        <a:t> </a:t>
                      </a:r>
                      <a:r>
                        <a:rPr dirty="0" sz="700" spc="-10">
                          <a:latin typeface="Arial"/>
                          <a:cs typeface="Arial"/>
                        </a:rPr>
                        <a:t>7%</a:t>
                      </a:r>
                      <a:endParaRPr sz="700">
                        <a:latin typeface="Arial"/>
                        <a:cs typeface="Arial"/>
                      </a:endParaRPr>
                    </a:p>
                  </a:txBody>
                  <a:tcPr marL="0" marR="0" marB="0" marT="36194">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ct val="100000"/>
                        </a:lnSpc>
                        <a:spcBef>
                          <a:spcPts val="284"/>
                        </a:spcBef>
                      </a:pPr>
                      <a:r>
                        <a:rPr dirty="0" sz="700" spc="-5">
                          <a:latin typeface="Arial"/>
                          <a:cs typeface="Arial"/>
                        </a:rPr>
                        <a:t>CRS:</a:t>
                      </a:r>
                      <a:r>
                        <a:rPr dirty="0" sz="700" spc="-15">
                          <a:latin typeface="Arial"/>
                          <a:cs typeface="Arial"/>
                        </a:rPr>
                        <a:t> </a:t>
                      </a:r>
                      <a:r>
                        <a:rPr dirty="0" sz="700" spc="-5">
                          <a:latin typeface="Arial"/>
                          <a:cs typeface="Arial"/>
                        </a:rPr>
                        <a:t>61%;</a:t>
                      </a:r>
                      <a:endParaRPr sz="700">
                        <a:latin typeface="Arial"/>
                        <a:cs typeface="Arial"/>
                      </a:endParaRPr>
                    </a:p>
                    <a:p>
                      <a:pPr marL="69850">
                        <a:lnSpc>
                          <a:spcPct val="100000"/>
                        </a:lnSpc>
                      </a:pPr>
                      <a:r>
                        <a:rPr dirty="0" sz="700">
                          <a:latin typeface="Arial"/>
                          <a:cs typeface="Arial"/>
                        </a:rPr>
                        <a:t>≥G3 </a:t>
                      </a:r>
                      <a:r>
                        <a:rPr dirty="0" sz="700" spc="-10">
                          <a:latin typeface="Arial"/>
                          <a:cs typeface="Arial"/>
                        </a:rPr>
                        <a:t>CRS:</a:t>
                      </a:r>
                      <a:r>
                        <a:rPr dirty="0" sz="700" spc="-30">
                          <a:latin typeface="Arial"/>
                          <a:cs typeface="Arial"/>
                        </a:rPr>
                        <a:t> </a:t>
                      </a:r>
                      <a:r>
                        <a:rPr dirty="0" sz="700" spc="-5">
                          <a:latin typeface="Arial"/>
                          <a:cs typeface="Arial"/>
                        </a:rPr>
                        <a:t>7%</a:t>
                      </a:r>
                      <a:r>
                        <a:rPr dirty="0" sz="700" spc="-5">
                          <a:latin typeface="PMingLiU"/>
                          <a:cs typeface="PMingLiU"/>
                        </a:rPr>
                        <a:t>；</a:t>
                      </a:r>
                      <a:endParaRPr sz="700">
                        <a:latin typeface="PMingLiU"/>
                        <a:cs typeface="PMingLiU"/>
                      </a:endParaRPr>
                    </a:p>
                    <a:p>
                      <a:pPr marL="69850">
                        <a:lnSpc>
                          <a:spcPts val="815"/>
                        </a:lnSpc>
                        <a:spcBef>
                          <a:spcPts val="140"/>
                        </a:spcBef>
                      </a:pPr>
                      <a:r>
                        <a:rPr dirty="0" sz="700" spc="-10">
                          <a:latin typeface="Arial"/>
                          <a:cs typeface="Arial"/>
                        </a:rPr>
                        <a:t>ICANS:</a:t>
                      </a:r>
                      <a:r>
                        <a:rPr dirty="0" sz="700" spc="5">
                          <a:latin typeface="Arial"/>
                          <a:cs typeface="Arial"/>
                        </a:rPr>
                        <a:t> </a:t>
                      </a:r>
                      <a:r>
                        <a:rPr dirty="0" sz="700" spc="-5">
                          <a:latin typeface="Arial"/>
                          <a:cs typeface="Arial"/>
                        </a:rPr>
                        <a:t>8%;</a:t>
                      </a:r>
                      <a:endParaRPr sz="700">
                        <a:latin typeface="Arial"/>
                        <a:cs typeface="Arial"/>
                      </a:endParaRPr>
                    </a:p>
                    <a:p>
                      <a:pPr marL="69850">
                        <a:lnSpc>
                          <a:spcPts val="815"/>
                        </a:lnSpc>
                      </a:pPr>
                      <a:r>
                        <a:rPr dirty="0" sz="700">
                          <a:latin typeface="Arial"/>
                          <a:cs typeface="Arial"/>
                        </a:rPr>
                        <a:t>≥G3 </a:t>
                      </a:r>
                      <a:r>
                        <a:rPr dirty="0" sz="700" spc="-10">
                          <a:latin typeface="Arial"/>
                          <a:cs typeface="Arial"/>
                        </a:rPr>
                        <a:t>ICANS: 0%</a:t>
                      </a:r>
                      <a:endParaRPr sz="700">
                        <a:latin typeface="Arial"/>
                        <a:cs typeface="Arial"/>
                      </a:endParaRPr>
                    </a:p>
                  </a:txBody>
                  <a:tcPr marL="0" marR="0" marB="0" marT="36194">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a:lnSpc>
                          <a:spcPct val="100000"/>
                        </a:lnSpc>
                        <a:spcBef>
                          <a:spcPts val="30"/>
                        </a:spcBef>
                      </a:pPr>
                      <a:endParaRPr sz="950">
                        <a:latin typeface="Times New Roman"/>
                        <a:cs typeface="Times New Roman"/>
                      </a:endParaRPr>
                    </a:p>
                    <a:p>
                      <a:pPr marL="69850">
                        <a:lnSpc>
                          <a:spcPct val="100000"/>
                        </a:lnSpc>
                      </a:pPr>
                      <a:r>
                        <a:rPr dirty="0" sz="700" spc="-5">
                          <a:latin typeface="Arial"/>
                          <a:cs typeface="Arial"/>
                        </a:rPr>
                        <a:t>CRS:</a:t>
                      </a:r>
                      <a:r>
                        <a:rPr dirty="0" sz="700" spc="-85">
                          <a:latin typeface="Arial"/>
                          <a:cs typeface="Arial"/>
                        </a:rPr>
                        <a:t> </a:t>
                      </a:r>
                      <a:r>
                        <a:rPr dirty="0" sz="700" spc="-5">
                          <a:latin typeface="Arial"/>
                          <a:cs typeface="Arial"/>
                        </a:rPr>
                        <a:t>38.2%</a:t>
                      </a:r>
                      <a:r>
                        <a:rPr dirty="0" sz="700" spc="-5">
                          <a:latin typeface="PMingLiU"/>
                          <a:cs typeface="PMingLiU"/>
                        </a:rPr>
                        <a:t>；</a:t>
                      </a:r>
                      <a:endParaRPr sz="700">
                        <a:latin typeface="PMingLiU"/>
                        <a:cs typeface="PMingLiU"/>
                      </a:endParaRPr>
                    </a:p>
                    <a:p>
                      <a:pPr marL="69850">
                        <a:lnSpc>
                          <a:spcPct val="100000"/>
                        </a:lnSpc>
                        <a:spcBef>
                          <a:spcPts val="145"/>
                        </a:spcBef>
                      </a:pPr>
                      <a:r>
                        <a:rPr dirty="0" sz="700">
                          <a:latin typeface="Arial"/>
                          <a:cs typeface="Arial"/>
                        </a:rPr>
                        <a:t>≥G3 </a:t>
                      </a:r>
                      <a:r>
                        <a:rPr dirty="0" sz="700" spc="-10">
                          <a:latin typeface="Arial"/>
                          <a:cs typeface="Arial"/>
                        </a:rPr>
                        <a:t>CRS:</a:t>
                      </a:r>
                      <a:r>
                        <a:rPr dirty="0" sz="700" spc="-90">
                          <a:latin typeface="Arial"/>
                          <a:cs typeface="Arial"/>
                        </a:rPr>
                        <a:t> </a:t>
                      </a:r>
                      <a:r>
                        <a:rPr dirty="0" sz="700" spc="-10">
                          <a:latin typeface="Arial"/>
                          <a:cs typeface="Arial"/>
                        </a:rPr>
                        <a:t>0%</a:t>
                      </a:r>
                      <a:endParaRPr sz="700">
                        <a:latin typeface="Arial"/>
                        <a:cs typeface="Arial"/>
                      </a:endParaRPr>
                    </a:p>
                  </a:txBody>
                  <a:tcPr marL="0" marR="0" marB="0" marT="381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ct val="100000"/>
                        </a:lnSpc>
                        <a:spcBef>
                          <a:spcPts val="330"/>
                        </a:spcBef>
                      </a:pPr>
                      <a:r>
                        <a:rPr dirty="0" sz="700" spc="-5">
                          <a:latin typeface="PMingLiU"/>
                          <a:cs typeface="PMingLiU"/>
                        </a:rPr>
                        <a:t>全</a:t>
                      </a:r>
                      <a:r>
                        <a:rPr dirty="0" sz="700" spc="160">
                          <a:latin typeface="PMingLiU"/>
                          <a:cs typeface="PMingLiU"/>
                        </a:rPr>
                        <a:t>部</a:t>
                      </a:r>
                      <a:r>
                        <a:rPr dirty="0" sz="700" spc="-5">
                          <a:latin typeface="Arial"/>
                          <a:cs typeface="Arial"/>
                        </a:rPr>
                        <a:t>TRAE:</a:t>
                      </a:r>
                      <a:r>
                        <a:rPr dirty="0" sz="700" spc="-15">
                          <a:latin typeface="Arial"/>
                          <a:cs typeface="Arial"/>
                        </a:rPr>
                        <a:t> </a:t>
                      </a:r>
                      <a:r>
                        <a:rPr dirty="0" sz="700" spc="-10">
                          <a:latin typeface="Arial"/>
                          <a:cs typeface="Arial"/>
                        </a:rPr>
                        <a:t>77%</a:t>
                      </a:r>
                      <a:endParaRPr sz="700">
                        <a:latin typeface="Arial"/>
                        <a:cs typeface="Arial"/>
                      </a:endParaRPr>
                    </a:p>
                    <a:p>
                      <a:pPr marL="69850">
                        <a:lnSpc>
                          <a:spcPts val="830"/>
                        </a:lnSpc>
                        <a:spcBef>
                          <a:spcPts val="120"/>
                        </a:spcBef>
                      </a:pPr>
                      <a:r>
                        <a:rPr dirty="0" sz="700">
                          <a:latin typeface="Arial"/>
                          <a:cs typeface="Arial"/>
                        </a:rPr>
                        <a:t>(≥G3 </a:t>
                      </a:r>
                      <a:r>
                        <a:rPr dirty="0" sz="700" spc="-5">
                          <a:latin typeface="Arial"/>
                          <a:cs typeface="Arial"/>
                        </a:rPr>
                        <a:t>:</a:t>
                      </a:r>
                      <a:r>
                        <a:rPr dirty="0" sz="700" spc="-100">
                          <a:latin typeface="Arial"/>
                          <a:cs typeface="Arial"/>
                        </a:rPr>
                        <a:t> </a:t>
                      </a:r>
                      <a:r>
                        <a:rPr dirty="0" sz="700" spc="-5">
                          <a:latin typeface="Arial"/>
                          <a:cs typeface="Arial"/>
                        </a:rPr>
                        <a:t>32%,</a:t>
                      </a:r>
                      <a:endParaRPr sz="700">
                        <a:latin typeface="Arial"/>
                        <a:cs typeface="Arial"/>
                      </a:endParaRPr>
                    </a:p>
                    <a:p>
                      <a:pPr marL="69850">
                        <a:lnSpc>
                          <a:spcPts val="805"/>
                        </a:lnSpc>
                      </a:pPr>
                      <a:r>
                        <a:rPr dirty="0" sz="700" spc="-10">
                          <a:latin typeface="Arial"/>
                          <a:cs typeface="Arial"/>
                        </a:rPr>
                        <a:t>SAE:</a:t>
                      </a:r>
                      <a:r>
                        <a:rPr dirty="0" sz="700" spc="-70">
                          <a:latin typeface="Arial"/>
                          <a:cs typeface="Arial"/>
                        </a:rPr>
                        <a:t> </a:t>
                      </a:r>
                      <a:r>
                        <a:rPr dirty="0" sz="700" spc="-5">
                          <a:latin typeface="Arial"/>
                          <a:cs typeface="Arial"/>
                        </a:rPr>
                        <a:t>22%);</a:t>
                      </a:r>
                      <a:endParaRPr sz="700">
                        <a:latin typeface="Arial"/>
                        <a:cs typeface="Arial"/>
                      </a:endParaRPr>
                    </a:p>
                    <a:p>
                      <a:pPr marL="69850">
                        <a:lnSpc>
                          <a:spcPts val="815"/>
                        </a:lnSpc>
                      </a:pPr>
                      <a:r>
                        <a:rPr dirty="0" sz="700" spc="-5">
                          <a:latin typeface="Arial"/>
                          <a:cs typeface="Arial"/>
                        </a:rPr>
                        <a:t>CRS:</a:t>
                      </a:r>
                      <a:r>
                        <a:rPr dirty="0" sz="700" spc="-15">
                          <a:latin typeface="Arial"/>
                          <a:cs typeface="Arial"/>
                        </a:rPr>
                        <a:t> </a:t>
                      </a:r>
                      <a:r>
                        <a:rPr dirty="0" sz="700" spc="-10">
                          <a:latin typeface="Arial"/>
                          <a:cs typeface="Arial"/>
                        </a:rPr>
                        <a:t>52%</a:t>
                      </a:r>
                      <a:endParaRPr sz="700">
                        <a:latin typeface="Arial"/>
                        <a:cs typeface="Arial"/>
                      </a:endParaRPr>
                    </a:p>
                  </a:txBody>
                  <a:tcPr marL="0" marR="0" marB="0" marT="41910">
                    <a:lnL w="6350">
                      <a:solidFill>
                        <a:srgbClr val="000000"/>
                      </a:solidFill>
                      <a:prstDash val="solid"/>
                    </a:lnL>
                    <a:lnT w="6350">
                      <a:solidFill>
                        <a:srgbClr val="000000"/>
                      </a:solidFill>
                      <a:prstDash val="solid"/>
                    </a:lnT>
                    <a:lnB w="19050">
                      <a:solidFill>
                        <a:srgbClr val="000000"/>
                      </a:solidFill>
                      <a:prstDash val="solid"/>
                    </a:lnB>
                  </a:tcPr>
                </a:tc>
              </a:tr>
            </a:tbl>
          </a:graphicData>
        </a:graphic>
      </p:graphicFrame>
      <p:sp>
        <p:nvSpPr>
          <p:cNvPr id="9" name="object 9"/>
          <p:cNvSpPr txBox="1"/>
          <p:nvPr/>
        </p:nvSpPr>
        <p:spPr>
          <a:xfrm>
            <a:off x="527100" y="5505703"/>
            <a:ext cx="5197475" cy="4246880"/>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15">
                <a:latin typeface="Arial"/>
                <a:cs typeface="Arial"/>
              </a:rPr>
              <a:t> </a:t>
            </a:r>
            <a:r>
              <a:rPr dirty="0" sz="800" spc="-5">
                <a:latin typeface="Arial"/>
                <a:cs typeface="Arial"/>
              </a:rPr>
              <a:t>Pubmed</a:t>
            </a:r>
            <a:r>
              <a:rPr dirty="0" sz="800" spc="-5">
                <a:latin typeface="PMingLiU"/>
                <a:cs typeface="PMingLiU"/>
              </a:rPr>
              <a:t>，</a:t>
            </a:r>
            <a:r>
              <a:rPr dirty="0" sz="800" spc="-5">
                <a:latin typeface="Arial"/>
                <a:cs typeface="Arial"/>
              </a:rPr>
              <a:t>ASH</a:t>
            </a:r>
            <a:r>
              <a:rPr dirty="0" sz="800" spc="20">
                <a:latin typeface="Arial"/>
                <a:cs typeface="Arial"/>
              </a:rPr>
              <a:t> </a:t>
            </a:r>
            <a:r>
              <a:rPr dirty="0" sz="800" spc="-10">
                <a:latin typeface="Arial"/>
                <a:cs typeface="Arial"/>
              </a:rPr>
              <a:t>2021,</a:t>
            </a:r>
            <a:r>
              <a:rPr dirty="0" sz="800" spc="15">
                <a:latin typeface="Arial"/>
                <a:cs typeface="Arial"/>
              </a:rPr>
              <a:t> </a:t>
            </a:r>
            <a:r>
              <a:rPr dirty="0" sz="800" spc="-10">
                <a:latin typeface="PMingLiU"/>
                <a:cs typeface="PMingLiU"/>
              </a:rPr>
              <a:t>公</a:t>
            </a:r>
            <a:r>
              <a:rPr dirty="0" sz="800" spc="10">
                <a:latin typeface="PMingLiU"/>
                <a:cs typeface="PMingLiU"/>
              </a:rPr>
              <a:t>司</a:t>
            </a:r>
            <a:r>
              <a:rPr dirty="0" sz="800" spc="-10">
                <a:latin typeface="PMingLiU"/>
                <a:cs typeface="PMingLiU"/>
              </a:rPr>
              <a:t>官网</a:t>
            </a:r>
            <a:r>
              <a:rPr dirty="0" sz="800" spc="10">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p>
            <a:pPr>
              <a:lnSpc>
                <a:spcPct val="100000"/>
              </a:lnSpc>
            </a:pPr>
            <a:endParaRPr sz="1350">
              <a:latin typeface="PMingLiU"/>
              <a:cs typeface="PMingLiU"/>
            </a:endParaRPr>
          </a:p>
          <a:p>
            <a:pPr marL="12700">
              <a:lnSpc>
                <a:spcPct val="100000"/>
              </a:lnSpc>
              <a:spcBef>
                <a:spcPts val="5"/>
              </a:spcBef>
            </a:pPr>
            <a:r>
              <a:rPr dirty="0" sz="1000" spc="-10" b="1">
                <a:latin typeface="Arial"/>
                <a:cs typeface="Arial"/>
              </a:rPr>
              <a:t>CAR-T</a:t>
            </a:r>
            <a:r>
              <a:rPr dirty="0" sz="1000" spc="-35" b="1">
                <a:latin typeface="Arial"/>
                <a:cs typeface="Arial"/>
              </a:rPr>
              <a:t> </a:t>
            </a:r>
            <a:r>
              <a:rPr dirty="0" sz="1000" spc="5" b="1">
                <a:latin typeface="Microsoft JhengHei UI"/>
                <a:cs typeface="Microsoft JhengHei UI"/>
              </a:rPr>
              <a:t>疗效优势带</a:t>
            </a:r>
            <a:r>
              <a:rPr dirty="0" sz="1000" spc="-20" b="1">
                <a:latin typeface="Microsoft JhengHei UI"/>
                <a:cs typeface="Microsoft JhengHei UI"/>
              </a:rPr>
              <a:t>来</a:t>
            </a:r>
            <a:r>
              <a:rPr dirty="0" sz="1000" spc="5" b="1">
                <a:latin typeface="Microsoft JhengHei UI"/>
                <a:cs typeface="Microsoft JhengHei UI"/>
              </a:rPr>
              <a:t>更高定</a:t>
            </a:r>
            <a:r>
              <a:rPr dirty="0" sz="1000" spc="-20" b="1">
                <a:latin typeface="Microsoft JhengHei UI"/>
                <a:cs typeface="Microsoft JhengHei UI"/>
              </a:rPr>
              <a:t>价</a:t>
            </a:r>
            <a:r>
              <a:rPr dirty="0" sz="1000" spc="5" b="1">
                <a:latin typeface="Microsoft JhengHei UI"/>
                <a:cs typeface="Microsoft JhengHei UI"/>
              </a:rPr>
              <a:t>，</a:t>
            </a:r>
            <a:r>
              <a:rPr dirty="0" sz="1000" spc="5" b="1">
                <a:latin typeface="Arial"/>
                <a:cs typeface="Arial"/>
              </a:rPr>
              <a:t>ICER</a:t>
            </a:r>
            <a:r>
              <a:rPr dirty="0" sz="1000" spc="-70" b="1">
                <a:latin typeface="Arial"/>
                <a:cs typeface="Arial"/>
              </a:rPr>
              <a:t> </a:t>
            </a:r>
            <a:r>
              <a:rPr dirty="0" sz="1000" spc="5" b="1">
                <a:latin typeface="Microsoft JhengHei UI"/>
                <a:cs typeface="Microsoft JhengHei UI"/>
              </a:rPr>
              <a:t>评价</a:t>
            </a:r>
            <a:r>
              <a:rPr dirty="0" sz="1000" spc="10" b="1">
                <a:latin typeface="Microsoft JhengHei UI"/>
                <a:cs typeface="Microsoft JhengHei UI"/>
              </a:rPr>
              <a:t> </a:t>
            </a:r>
            <a:r>
              <a:rPr dirty="0" sz="1000" spc="-5" b="1">
                <a:latin typeface="Arial"/>
                <a:cs typeface="Arial"/>
              </a:rPr>
              <a:t>Carvykti</a:t>
            </a:r>
            <a:r>
              <a:rPr dirty="0" sz="1000" spc="-55" b="1">
                <a:latin typeface="Arial"/>
                <a:cs typeface="Arial"/>
              </a:rPr>
              <a:t> </a:t>
            </a:r>
            <a:r>
              <a:rPr dirty="0" sz="1000" spc="5" b="1">
                <a:latin typeface="Microsoft JhengHei UI"/>
                <a:cs typeface="Microsoft JhengHei UI"/>
              </a:rPr>
              <a:t>更具经济价值</a:t>
            </a:r>
            <a:endParaRPr sz="1000">
              <a:latin typeface="Microsoft JhengHei UI"/>
              <a:cs typeface="Microsoft JhengHei UI"/>
            </a:endParaRPr>
          </a:p>
          <a:p>
            <a:pPr marL="12700" marR="5080">
              <a:lnSpc>
                <a:spcPct val="139600"/>
              </a:lnSpc>
              <a:spcBef>
                <a:spcPts val="600"/>
              </a:spcBef>
            </a:pPr>
            <a:r>
              <a:rPr dirty="0" sz="1000" spc="5">
                <a:latin typeface="Arial"/>
                <a:cs typeface="Arial"/>
              </a:rPr>
              <a:t>Abecma</a:t>
            </a:r>
            <a:r>
              <a:rPr dirty="0" sz="1000" spc="55">
                <a:latin typeface="PMingLiU"/>
                <a:cs typeface="PMingLiU"/>
              </a:rPr>
              <a:t>、</a:t>
            </a:r>
            <a:r>
              <a:rPr dirty="0" sz="1000" spc="-5">
                <a:latin typeface="Arial"/>
                <a:cs typeface="Arial"/>
              </a:rPr>
              <a:t>Carvykti</a:t>
            </a:r>
            <a:r>
              <a:rPr dirty="0" sz="1000" spc="170">
                <a:latin typeface="Arial"/>
                <a:cs typeface="Arial"/>
              </a:rPr>
              <a:t> </a:t>
            </a:r>
            <a:r>
              <a:rPr dirty="0" sz="1000" spc="5">
                <a:latin typeface="PMingLiU"/>
                <a:cs typeface="PMingLiU"/>
              </a:rPr>
              <a:t>及</a:t>
            </a:r>
            <a:r>
              <a:rPr dirty="0" sz="1000" spc="10">
                <a:latin typeface="PMingLiU"/>
                <a:cs typeface="PMingLiU"/>
              </a:rPr>
              <a:t> </a:t>
            </a:r>
            <a:r>
              <a:rPr dirty="0" sz="1000" spc="-5">
                <a:latin typeface="Arial"/>
                <a:cs typeface="Arial"/>
              </a:rPr>
              <a:t>Blenrep</a:t>
            </a:r>
            <a:r>
              <a:rPr dirty="0" sz="1000" spc="170">
                <a:latin typeface="Arial"/>
                <a:cs typeface="Arial"/>
              </a:rPr>
              <a:t> </a:t>
            </a:r>
            <a:r>
              <a:rPr dirty="0" sz="1000" spc="50">
                <a:latin typeface="PMingLiU"/>
                <a:cs typeface="PMingLiU"/>
              </a:rPr>
              <a:t>目前</a:t>
            </a:r>
            <a:r>
              <a:rPr dirty="0" sz="1000" spc="25">
                <a:latin typeface="PMingLiU"/>
                <a:cs typeface="PMingLiU"/>
              </a:rPr>
              <a:t>已</a:t>
            </a:r>
            <a:r>
              <a:rPr dirty="0" sz="1000" spc="50">
                <a:latin typeface="PMingLiU"/>
                <a:cs typeface="PMingLiU"/>
              </a:rPr>
              <a:t>经</a:t>
            </a:r>
            <a:r>
              <a:rPr dirty="0" sz="1000" spc="25">
                <a:latin typeface="PMingLiU"/>
                <a:cs typeface="PMingLiU"/>
              </a:rPr>
              <a:t>获批</a:t>
            </a:r>
            <a:r>
              <a:rPr dirty="0" sz="1000" spc="50">
                <a:latin typeface="PMingLiU"/>
                <a:cs typeface="PMingLiU"/>
              </a:rPr>
              <a:t>用</a:t>
            </a:r>
            <a:r>
              <a:rPr dirty="0" sz="1000" spc="25">
                <a:latin typeface="PMingLiU"/>
                <a:cs typeface="PMingLiU"/>
              </a:rPr>
              <a:t>于治</a:t>
            </a:r>
            <a:r>
              <a:rPr dirty="0" sz="1000" spc="50">
                <a:latin typeface="PMingLiU"/>
                <a:cs typeface="PMingLiU"/>
              </a:rPr>
              <a:t>疗</a:t>
            </a:r>
            <a:r>
              <a:rPr dirty="0" sz="1000" spc="25">
                <a:latin typeface="PMingLiU"/>
                <a:cs typeface="PMingLiU"/>
              </a:rPr>
              <a:t>至</a:t>
            </a:r>
            <a:r>
              <a:rPr dirty="0" sz="1000" spc="50">
                <a:latin typeface="PMingLiU"/>
                <a:cs typeface="PMingLiU"/>
              </a:rPr>
              <a:t>少</a:t>
            </a:r>
            <a:r>
              <a:rPr dirty="0" sz="1000" spc="25">
                <a:latin typeface="PMingLiU"/>
                <a:cs typeface="PMingLiU"/>
              </a:rPr>
              <a:t>接受</a:t>
            </a:r>
            <a:r>
              <a:rPr dirty="0" sz="1000" spc="50">
                <a:latin typeface="PMingLiU"/>
                <a:cs typeface="PMingLiU"/>
              </a:rPr>
              <a:t>过</a:t>
            </a:r>
            <a:r>
              <a:rPr dirty="0" sz="1000" spc="25">
                <a:latin typeface="PMingLiU"/>
                <a:cs typeface="PMingLiU"/>
              </a:rPr>
              <a:t>四</a:t>
            </a:r>
            <a:r>
              <a:rPr dirty="0" sz="1000" spc="50">
                <a:latin typeface="PMingLiU"/>
                <a:cs typeface="PMingLiU"/>
              </a:rPr>
              <a:t>种</a:t>
            </a:r>
            <a:r>
              <a:rPr dirty="0" sz="1000" spc="25">
                <a:latin typeface="PMingLiU"/>
                <a:cs typeface="PMingLiU"/>
              </a:rPr>
              <a:t>疗</a:t>
            </a:r>
            <a:r>
              <a:rPr dirty="0" sz="1000" spc="50">
                <a:latin typeface="PMingLiU"/>
                <a:cs typeface="PMingLiU"/>
              </a:rPr>
              <a:t>法</a:t>
            </a:r>
            <a:r>
              <a:rPr dirty="0" sz="1000" spc="5">
                <a:latin typeface="PMingLiU"/>
                <a:cs typeface="PMingLiU"/>
              </a:rPr>
              <a:t>的</a:t>
            </a:r>
            <a:r>
              <a:rPr dirty="0" sz="1000" spc="30">
                <a:latin typeface="PMingLiU"/>
                <a:cs typeface="PMingLiU"/>
              </a:rPr>
              <a:t> </a:t>
            </a:r>
            <a:r>
              <a:rPr dirty="0" sz="1000" spc="-5">
                <a:latin typeface="Arial"/>
                <a:cs typeface="Arial"/>
              </a:rPr>
              <a:t>r/r</a:t>
            </a:r>
            <a:r>
              <a:rPr dirty="0" sz="1000" spc="160">
                <a:latin typeface="Arial"/>
                <a:cs typeface="Arial"/>
              </a:rPr>
              <a:t> </a:t>
            </a:r>
            <a:r>
              <a:rPr dirty="0" sz="1000" spc="15">
                <a:latin typeface="Arial"/>
                <a:cs typeface="Arial"/>
              </a:rPr>
              <a:t>MM</a:t>
            </a:r>
            <a:r>
              <a:rPr dirty="0" sz="1000" spc="5">
                <a:latin typeface="PMingLiU"/>
                <a:cs typeface="PMingLiU"/>
              </a:rPr>
              <a:t>。 </a:t>
            </a:r>
            <a:r>
              <a:rPr dirty="0" sz="1000" spc="-5">
                <a:latin typeface="Arial"/>
                <a:cs typeface="Arial"/>
              </a:rPr>
              <a:t>Teclistamab</a:t>
            </a:r>
            <a:r>
              <a:rPr dirty="0" sz="1000" spc="60">
                <a:latin typeface="Arial"/>
                <a:cs typeface="Arial"/>
              </a:rPr>
              <a:t> </a:t>
            </a:r>
            <a:r>
              <a:rPr dirty="0" sz="1000" spc="5">
                <a:latin typeface="PMingLiU"/>
                <a:cs typeface="PMingLiU"/>
              </a:rPr>
              <a:t>目前</a:t>
            </a:r>
            <a:r>
              <a:rPr dirty="0" sz="1000" spc="-20">
                <a:latin typeface="PMingLiU"/>
                <a:cs typeface="PMingLiU"/>
              </a:rPr>
              <a:t>尚</a:t>
            </a:r>
            <a:r>
              <a:rPr dirty="0" sz="1000" spc="5">
                <a:latin typeface="PMingLiU"/>
                <a:cs typeface="PMingLiU"/>
              </a:rPr>
              <a:t>无销</a:t>
            </a:r>
            <a:r>
              <a:rPr dirty="0" sz="1000" spc="-20">
                <a:latin typeface="PMingLiU"/>
                <a:cs typeface="PMingLiU"/>
              </a:rPr>
              <a:t>售</a:t>
            </a:r>
            <a:r>
              <a:rPr dirty="0" sz="1000" spc="5">
                <a:latin typeface="PMingLiU"/>
                <a:cs typeface="PMingLiU"/>
              </a:rPr>
              <a:t>价格</a:t>
            </a:r>
            <a:r>
              <a:rPr dirty="0" sz="1000" spc="-20">
                <a:latin typeface="PMingLiU"/>
                <a:cs typeface="PMingLiU"/>
              </a:rPr>
              <a:t>信</a:t>
            </a:r>
            <a:r>
              <a:rPr dirty="0" sz="1000" spc="5">
                <a:latin typeface="PMingLiU"/>
                <a:cs typeface="PMingLiU"/>
              </a:rPr>
              <a:t>息。</a:t>
            </a:r>
            <a:r>
              <a:rPr dirty="0" sz="1000" spc="-20">
                <a:latin typeface="PMingLiU"/>
                <a:cs typeface="PMingLiU"/>
              </a:rPr>
              <a:t>定</a:t>
            </a:r>
            <a:r>
              <a:rPr dirty="0" sz="1000" spc="5">
                <a:latin typeface="PMingLiU"/>
                <a:cs typeface="PMingLiU"/>
              </a:rPr>
              <a:t>价方</a:t>
            </a:r>
            <a:r>
              <a:rPr dirty="0" sz="1000" spc="-20">
                <a:latin typeface="PMingLiU"/>
                <a:cs typeface="PMingLiU"/>
              </a:rPr>
              <a:t>面</a:t>
            </a:r>
            <a:r>
              <a:rPr dirty="0" sz="1000">
                <a:latin typeface="PMingLiU"/>
                <a:cs typeface="PMingLiU"/>
              </a:rPr>
              <a:t>，</a:t>
            </a:r>
            <a:r>
              <a:rPr dirty="0" sz="1000">
                <a:latin typeface="Arial"/>
                <a:cs typeface="Arial"/>
              </a:rPr>
              <a:t>Abecma</a:t>
            </a:r>
            <a:r>
              <a:rPr dirty="0" sz="1000" spc="55">
                <a:latin typeface="Arial"/>
                <a:cs typeface="Arial"/>
              </a:rPr>
              <a:t> </a:t>
            </a:r>
            <a:r>
              <a:rPr dirty="0" sz="1000" spc="-20">
                <a:latin typeface="PMingLiU"/>
                <a:cs typeface="PMingLiU"/>
              </a:rPr>
              <a:t>价</a:t>
            </a:r>
            <a:r>
              <a:rPr dirty="0" sz="1000" spc="5">
                <a:latin typeface="PMingLiU"/>
                <a:cs typeface="PMingLiU"/>
              </a:rPr>
              <a:t>格为</a:t>
            </a:r>
            <a:r>
              <a:rPr dirty="0" sz="1000" spc="135">
                <a:latin typeface="PMingLiU"/>
                <a:cs typeface="PMingLiU"/>
              </a:rPr>
              <a:t> </a:t>
            </a:r>
            <a:r>
              <a:rPr dirty="0" sz="1000">
                <a:latin typeface="Arial"/>
                <a:cs typeface="Arial"/>
              </a:rPr>
              <a:t>41.9</a:t>
            </a:r>
            <a:r>
              <a:rPr dirty="0" sz="1000" spc="50">
                <a:latin typeface="Arial"/>
                <a:cs typeface="Arial"/>
              </a:rPr>
              <a:t> </a:t>
            </a:r>
            <a:r>
              <a:rPr dirty="0" sz="1000" spc="5">
                <a:latin typeface="PMingLiU"/>
                <a:cs typeface="PMingLiU"/>
              </a:rPr>
              <a:t>万</a:t>
            </a:r>
            <a:r>
              <a:rPr dirty="0" sz="1000" spc="-20">
                <a:latin typeface="PMingLiU"/>
                <a:cs typeface="PMingLiU"/>
              </a:rPr>
              <a:t>美</a:t>
            </a:r>
            <a:r>
              <a:rPr dirty="0" sz="1000" spc="5">
                <a:latin typeface="PMingLiU"/>
                <a:cs typeface="PMingLiU"/>
              </a:rPr>
              <a:t>元</a:t>
            </a:r>
            <a:r>
              <a:rPr dirty="0" sz="1000" spc="-20">
                <a:latin typeface="Arial"/>
                <a:cs typeface="Arial"/>
              </a:rPr>
              <a:t>/</a:t>
            </a:r>
            <a:r>
              <a:rPr dirty="0" sz="1000" spc="5">
                <a:latin typeface="PMingLiU"/>
                <a:cs typeface="PMingLiU"/>
              </a:rPr>
              <a:t>针，</a:t>
            </a:r>
            <a:r>
              <a:rPr dirty="0" sz="1000" spc="-20">
                <a:latin typeface="PMingLiU"/>
                <a:cs typeface="PMingLiU"/>
              </a:rPr>
              <a:t>定</a:t>
            </a:r>
            <a:r>
              <a:rPr dirty="0" sz="1000" spc="5">
                <a:latin typeface="PMingLiU"/>
                <a:cs typeface="PMingLiU"/>
              </a:rPr>
              <a:t>价略 高于其</a:t>
            </a:r>
            <a:r>
              <a:rPr dirty="0" sz="1000" spc="-20">
                <a:latin typeface="PMingLiU"/>
                <a:cs typeface="PMingLiU"/>
              </a:rPr>
              <a:t>他</a:t>
            </a:r>
            <a:r>
              <a:rPr dirty="0" sz="1000" spc="5">
                <a:latin typeface="PMingLiU"/>
                <a:cs typeface="PMingLiU"/>
              </a:rPr>
              <a:t>几款</a:t>
            </a:r>
            <a:r>
              <a:rPr dirty="0" sz="1000" spc="-20">
                <a:latin typeface="PMingLiU"/>
                <a:cs typeface="PMingLiU"/>
              </a:rPr>
              <a:t>治</a:t>
            </a:r>
            <a:r>
              <a:rPr dirty="0" sz="1000" spc="5">
                <a:latin typeface="PMingLiU"/>
                <a:cs typeface="PMingLiU"/>
              </a:rPr>
              <a:t>疗 </a:t>
            </a:r>
            <a:r>
              <a:rPr dirty="0" sz="1000" spc="-5">
                <a:latin typeface="Arial"/>
                <a:cs typeface="Arial"/>
              </a:rPr>
              <a:t>NHL</a:t>
            </a:r>
            <a:r>
              <a:rPr dirty="0" sz="1000" spc="-70">
                <a:latin typeface="Arial"/>
                <a:cs typeface="Arial"/>
              </a:rPr>
              <a:t> </a:t>
            </a:r>
            <a:r>
              <a:rPr dirty="0" sz="1000" spc="5">
                <a:latin typeface="PMingLiU"/>
                <a:cs typeface="PMingLiU"/>
              </a:rPr>
              <a:t>的</a:t>
            </a:r>
            <a:r>
              <a:rPr dirty="0" sz="1000">
                <a:latin typeface="PMingLiU"/>
                <a:cs typeface="PMingLiU"/>
              </a:rPr>
              <a:t> </a:t>
            </a:r>
            <a:r>
              <a:rPr dirty="0" sz="1000" spc="-5">
                <a:latin typeface="Arial"/>
                <a:cs typeface="Arial"/>
              </a:rPr>
              <a:t>CAR-T</a:t>
            </a:r>
            <a:r>
              <a:rPr dirty="0" sz="1000" spc="-50">
                <a:latin typeface="Arial"/>
                <a:cs typeface="Arial"/>
              </a:rPr>
              <a:t> </a:t>
            </a:r>
            <a:r>
              <a:rPr dirty="0" sz="1000" spc="5">
                <a:latin typeface="PMingLiU"/>
                <a:cs typeface="PMingLiU"/>
              </a:rPr>
              <a:t>产</a:t>
            </a:r>
            <a:r>
              <a:rPr dirty="0" sz="1000" spc="-20">
                <a:latin typeface="PMingLiU"/>
                <a:cs typeface="PMingLiU"/>
              </a:rPr>
              <a:t>品</a:t>
            </a:r>
            <a:r>
              <a:rPr dirty="0" sz="1000" spc="5">
                <a:latin typeface="PMingLiU"/>
                <a:cs typeface="PMingLiU"/>
              </a:rPr>
              <a:t>。基</a:t>
            </a:r>
            <a:r>
              <a:rPr dirty="0" sz="1000" spc="-20">
                <a:latin typeface="PMingLiU"/>
                <a:cs typeface="PMingLiU"/>
              </a:rPr>
              <a:t>于</a:t>
            </a:r>
            <a:r>
              <a:rPr dirty="0" sz="1000" spc="5">
                <a:latin typeface="PMingLiU"/>
                <a:cs typeface="PMingLiU"/>
              </a:rPr>
              <a:t>更好</a:t>
            </a:r>
            <a:r>
              <a:rPr dirty="0" sz="1000" spc="-20">
                <a:latin typeface="PMingLiU"/>
                <a:cs typeface="PMingLiU"/>
              </a:rPr>
              <a:t>的疗</a:t>
            </a:r>
            <a:r>
              <a:rPr dirty="0" sz="1000" spc="5">
                <a:latin typeface="PMingLiU"/>
                <a:cs typeface="PMingLiU"/>
              </a:rPr>
              <a:t>效数据，</a:t>
            </a:r>
            <a:r>
              <a:rPr dirty="0" sz="1000" spc="155">
                <a:latin typeface="PMingLiU"/>
                <a:cs typeface="PMingLiU"/>
              </a:rPr>
              <a:t> </a:t>
            </a:r>
            <a:r>
              <a:rPr dirty="0" sz="1000" spc="-5">
                <a:latin typeface="Arial"/>
                <a:cs typeface="Arial"/>
              </a:rPr>
              <a:t>Carvykti</a:t>
            </a:r>
            <a:r>
              <a:rPr dirty="0" sz="1000" spc="-70">
                <a:latin typeface="Arial"/>
                <a:cs typeface="Arial"/>
              </a:rPr>
              <a:t> </a:t>
            </a:r>
            <a:r>
              <a:rPr dirty="0" sz="1000" spc="5">
                <a:latin typeface="PMingLiU"/>
                <a:cs typeface="PMingLiU"/>
              </a:rPr>
              <a:t>的价</a:t>
            </a:r>
            <a:r>
              <a:rPr dirty="0" sz="1000" spc="-20">
                <a:latin typeface="PMingLiU"/>
                <a:cs typeface="PMingLiU"/>
              </a:rPr>
              <a:t>格</a:t>
            </a:r>
            <a:r>
              <a:rPr dirty="0" sz="1000" spc="5">
                <a:latin typeface="PMingLiU"/>
                <a:cs typeface="PMingLiU"/>
              </a:rPr>
              <a:t>为</a:t>
            </a:r>
            <a:r>
              <a:rPr dirty="0" sz="1000" spc="10">
                <a:latin typeface="PMingLiU"/>
                <a:cs typeface="PMingLiU"/>
              </a:rPr>
              <a:t> </a:t>
            </a:r>
            <a:r>
              <a:rPr dirty="0" sz="1000">
                <a:latin typeface="Arial"/>
                <a:cs typeface="Arial"/>
              </a:rPr>
              <a:t>46.5</a:t>
            </a:r>
            <a:r>
              <a:rPr dirty="0" sz="1000" spc="-75">
                <a:latin typeface="Arial"/>
                <a:cs typeface="Arial"/>
              </a:rPr>
              <a:t> </a:t>
            </a:r>
            <a:r>
              <a:rPr dirty="0" sz="1000" spc="5">
                <a:latin typeface="PMingLiU"/>
                <a:cs typeface="PMingLiU"/>
              </a:rPr>
              <a:t>万 美元</a:t>
            </a:r>
            <a:r>
              <a:rPr dirty="0" sz="1000" spc="5">
                <a:latin typeface="Arial"/>
                <a:cs typeface="Arial"/>
              </a:rPr>
              <a:t>/</a:t>
            </a:r>
            <a:r>
              <a:rPr dirty="0" sz="1000" spc="-20">
                <a:latin typeface="PMingLiU"/>
                <a:cs typeface="PMingLiU"/>
              </a:rPr>
              <a:t>针</a:t>
            </a:r>
            <a:r>
              <a:rPr dirty="0" sz="1000" spc="5">
                <a:latin typeface="PMingLiU"/>
                <a:cs typeface="PMingLiU"/>
              </a:rPr>
              <a:t>，相比</a:t>
            </a:r>
            <a:r>
              <a:rPr dirty="0" sz="1000" spc="-60">
                <a:latin typeface="PMingLiU"/>
                <a:cs typeface="PMingLiU"/>
              </a:rPr>
              <a:t> </a:t>
            </a:r>
            <a:r>
              <a:rPr dirty="0" sz="1000">
                <a:latin typeface="Arial"/>
                <a:cs typeface="Arial"/>
              </a:rPr>
              <a:t>Abecma</a:t>
            </a:r>
            <a:r>
              <a:rPr dirty="0" sz="1000" spc="-110">
                <a:latin typeface="Arial"/>
                <a:cs typeface="Arial"/>
              </a:rPr>
              <a:t> </a:t>
            </a:r>
            <a:r>
              <a:rPr dirty="0" sz="1000" spc="5">
                <a:latin typeface="PMingLiU"/>
                <a:cs typeface="PMingLiU"/>
              </a:rPr>
              <a:t>溢价</a:t>
            </a:r>
            <a:r>
              <a:rPr dirty="0" sz="1000" spc="-60">
                <a:latin typeface="PMingLiU"/>
                <a:cs typeface="PMingLiU"/>
              </a:rPr>
              <a:t> </a:t>
            </a:r>
            <a:r>
              <a:rPr dirty="0" sz="1000" spc="-5">
                <a:latin typeface="Arial"/>
                <a:cs typeface="Arial"/>
              </a:rPr>
              <a:t>11%</a:t>
            </a:r>
            <a:r>
              <a:rPr dirty="0" sz="1000" spc="5">
                <a:latin typeface="PMingLiU"/>
                <a:cs typeface="PMingLiU"/>
              </a:rPr>
              <a:t>。</a:t>
            </a:r>
            <a:r>
              <a:rPr dirty="0" sz="1000" spc="-5">
                <a:latin typeface="Arial"/>
                <a:cs typeface="Arial"/>
              </a:rPr>
              <a:t>Blenrep</a:t>
            </a:r>
            <a:r>
              <a:rPr dirty="0" sz="1000" spc="-114">
                <a:latin typeface="Arial"/>
                <a:cs typeface="Arial"/>
              </a:rPr>
              <a:t> </a:t>
            </a:r>
            <a:r>
              <a:rPr dirty="0" sz="1000" spc="5">
                <a:latin typeface="PMingLiU"/>
                <a:cs typeface="PMingLiU"/>
              </a:rPr>
              <a:t>售价</a:t>
            </a:r>
            <a:r>
              <a:rPr dirty="0" sz="1000" spc="-65">
                <a:latin typeface="PMingLiU"/>
                <a:cs typeface="PMingLiU"/>
              </a:rPr>
              <a:t> </a:t>
            </a:r>
            <a:r>
              <a:rPr dirty="0" sz="1000" spc="-5">
                <a:latin typeface="Arial"/>
                <a:cs typeface="Arial"/>
              </a:rPr>
              <a:t>8,277</a:t>
            </a:r>
            <a:r>
              <a:rPr dirty="0" sz="1000" spc="-110">
                <a:latin typeface="Arial"/>
                <a:cs typeface="Arial"/>
              </a:rPr>
              <a:t> </a:t>
            </a:r>
            <a:r>
              <a:rPr dirty="0" sz="1000" spc="5">
                <a:latin typeface="PMingLiU"/>
                <a:cs typeface="PMingLiU"/>
              </a:rPr>
              <a:t>美元</a:t>
            </a:r>
            <a:r>
              <a:rPr dirty="0" sz="1000" spc="-5">
                <a:latin typeface="Arial"/>
                <a:cs typeface="Arial"/>
              </a:rPr>
              <a:t>/100mg</a:t>
            </a:r>
            <a:r>
              <a:rPr dirty="0" sz="1000" spc="-5">
                <a:latin typeface="PMingLiU"/>
                <a:cs typeface="PMingLiU"/>
              </a:rPr>
              <a:t>，</a:t>
            </a:r>
            <a:r>
              <a:rPr dirty="0" sz="1000" spc="-20">
                <a:latin typeface="PMingLiU"/>
                <a:cs typeface="PMingLiU"/>
              </a:rPr>
              <a:t>给</a:t>
            </a:r>
            <a:r>
              <a:rPr dirty="0" sz="1000" spc="5">
                <a:latin typeface="PMingLiU"/>
                <a:cs typeface="PMingLiU"/>
              </a:rPr>
              <a:t>药频率为</a:t>
            </a:r>
            <a:r>
              <a:rPr dirty="0" sz="1000" spc="-60">
                <a:latin typeface="PMingLiU"/>
                <a:cs typeface="PMingLiU"/>
              </a:rPr>
              <a:t> </a:t>
            </a:r>
            <a:r>
              <a:rPr dirty="0" sz="1000" spc="-5">
                <a:latin typeface="Arial"/>
                <a:cs typeface="Arial"/>
              </a:rPr>
              <a:t>2.5mg/kg</a:t>
            </a:r>
            <a:r>
              <a:rPr dirty="0" sz="1000" spc="5">
                <a:latin typeface="PMingLiU"/>
                <a:cs typeface="PMingLiU"/>
              </a:rPr>
              <a:t>、 三周一</a:t>
            </a:r>
            <a:r>
              <a:rPr dirty="0" sz="1000" spc="-20">
                <a:latin typeface="PMingLiU"/>
                <a:cs typeface="PMingLiU"/>
              </a:rPr>
              <a:t>次</a:t>
            </a:r>
            <a:r>
              <a:rPr dirty="0" sz="1000" spc="5">
                <a:latin typeface="PMingLiU"/>
                <a:cs typeface="PMingLiU"/>
              </a:rPr>
              <a:t>，根据</a:t>
            </a:r>
            <a:r>
              <a:rPr dirty="0" sz="1000" spc="-20">
                <a:latin typeface="PMingLiU"/>
                <a:cs typeface="PMingLiU"/>
              </a:rPr>
              <a:t> </a:t>
            </a:r>
            <a:r>
              <a:rPr dirty="0" sz="1000" spc="-5">
                <a:latin typeface="Arial"/>
                <a:cs typeface="Arial"/>
              </a:rPr>
              <a:t>175</a:t>
            </a:r>
            <a:r>
              <a:rPr dirty="0" sz="1000" spc="-75">
                <a:latin typeface="Arial"/>
                <a:cs typeface="Arial"/>
              </a:rPr>
              <a:t> </a:t>
            </a:r>
            <a:r>
              <a:rPr dirty="0" sz="1000" spc="5">
                <a:latin typeface="PMingLiU"/>
                <a:cs typeface="PMingLiU"/>
              </a:rPr>
              <a:t>磅</a:t>
            </a:r>
            <a:r>
              <a:rPr dirty="0" sz="1000" spc="30">
                <a:latin typeface="PMingLiU"/>
                <a:cs typeface="PMingLiU"/>
              </a:rPr>
              <a:t> </a:t>
            </a:r>
            <a:r>
              <a:rPr dirty="0" sz="1000" spc="-5">
                <a:latin typeface="Arial"/>
                <a:cs typeface="Arial"/>
              </a:rPr>
              <a:t>(80kg)</a:t>
            </a:r>
            <a:r>
              <a:rPr dirty="0" sz="1000" spc="-15">
                <a:latin typeface="Arial"/>
                <a:cs typeface="Arial"/>
              </a:rPr>
              <a:t> </a:t>
            </a:r>
            <a:r>
              <a:rPr dirty="0" sz="1000" spc="5">
                <a:latin typeface="PMingLiU"/>
                <a:cs typeface="PMingLiU"/>
              </a:rPr>
              <a:t>的患</a:t>
            </a:r>
            <a:r>
              <a:rPr dirty="0" sz="1000" spc="-20">
                <a:latin typeface="PMingLiU"/>
                <a:cs typeface="PMingLiU"/>
              </a:rPr>
              <a:t>者</a:t>
            </a:r>
            <a:r>
              <a:rPr dirty="0" sz="1000" spc="5">
                <a:latin typeface="PMingLiU"/>
                <a:cs typeface="PMingLiU"/>
              </a:rPr>
              <a:t>体重</a:t>
            </a:r>
            <a:r>
              <a:rPr dirty="0" sz="1000" spc="-20">
                <a:latin typeface="PMingLiU"/>
                <a:cs typeface="PMingLiU"/>
              </a:rPr>
              <a:t>计</a:t>
            </a:r>
            <a:r>
              <a:rPr dirty="0" sz="1000" spc="5">
                <a:latin typeface="PMingLiU"/>
                <a:cs typeface="PMingLiU"/>
              </a:rPr>
              <a:t>算得</a:t>
            </a:r>
            <a:r>
              <a:rPr dirty="0" sz="1000" spc="-20">
                <a:latin typeface="PMingLiU"/>
                <a:cs typeface="PMingLiU"/>
              </a:rPr>
              <a:t>到</a:t>
            </a:r>
            <a:r>
              <a:rPr dirty="0" sz="1000" spc="5">
                <a:latin typeface="PMingLiU"/>
                <a:cs typeface="PMingLiU"/>
              </a:rPr>
              <a:t>治</a:t>
            </a:r>
            <a:r>
              <a:rPr dirty="0" sz="1000" spc="-20">
                <a:latin typeface="PMingLiU"/>
                <a:cs typeface="PMingLiU"/>
              </a:rPr>
              <a:t>疗</a:t>
            </a:r>
            <a:r>
              <a:rPr dirty="0" sz="1000" spc="5">
                <a:latin typeface="PMingLiU"/>
                <a:cs typeface="PMingLiU"/>
              </a:rPr>
              <a:t>费用约为</a:t>
            </a:r>
            <a:r>
              <a:rPr dirty="0" sz="1000" spc="-15">
                <a:latin typeface="PMingLiU"/>
                <a:cs typeface="PMingLiU"/>
              </a:rPr>
              <a:t> </a:t>
            </a:r>
            <a:r>
              <a:rPr dirty="0" sz="1000">
                <a:latin typeface="Arial"/>
                <a:cs typeface="Arial"/>
              </a:rPr>
              <a:t>2.39</a:t>
            </a:r>
            <a:r>
              <a:rPr dirty="0" sz="1000" spc="-75">
                <a:latin typeface="Arial"/>
                <a:cs typeface="Arial"/>
              </a:rPr>
              <a:t> </a:t>
            </a:r>
            <a:r>
              <a:rPr dirty="0" sz="1000" spc="5">
                <a:latin typeface="PMingLiU"/>
                <a:cs typeface="PMingLiU"/>
              </a:rPr>
              <a:t>万</a:t>
            </a:r>
            <a:r>
              <a:rPr dirty="0" sz="1000" spc="-20">
                <a:latin typeface="PMingLiU"/>
                <a:cs typeface="PMingLiU"/>
              </a:rPr>
              <a:t>美</a:t>
            </a:r>
            <a:r>
              <a:rPr dirty="0" sz="1000" spc="5">
                <a:latin typeface="PMingLiU"/>
                <a:cs typeface="PMingLiU"/>
              </a:rPr>
              <a:t>元</a:t>
            </a:r>
            <a:r>
              <a:rPr dirty="0" sz="1000" spc="5">
                <a:latin typeface="Arial"/>
                <a:cs typeface="Arial"/>
              </a:rPr>
              <a:t>/</a:t>
            </a:r>
            <a:r>
              <a:rPr dirty="0" sz="1000" spc="-20">
                <a:latin typeface="PMingLiU"/>
                <a:cs typeface="PMingLiU"/>
              </a:rPr>
              <a:t>月。</a:t>
            </a:r>
            <a:endParaRPr sz="1000">
              <a:latin typeface="PMingLiU"/>
              <a:cs typeface="PMingLiU"/>
            </a:endParaRPr>
          </a:p>
          <a:p>
            <a:pPr algn="just" marL="12700" marR="131445">
              <a:lnSpc>
                <a:spcPct val="139600"/>
              </a:lnSpc>
              <a:spcBef>
                <a:spcPts val="605"/>
              </a:spcBef>
            </a:pPr>
            <a:r>
              <a:rPr dirty="0" sz="1000" spc="-5">
                <a:latin typeface="Arial"/>
                <a:cs typeface="Arial"/>
              </a:rPr>
              <a:t>2021</a:t>
            </a:r>
            <a:r>
              <a:rPr dirty="0" sz="1000" spc="-50">
                <a:latin typeface="Arial"/>
                <a:cs typeface="Arial"/>
              </a:rPr>
              <a:t> </a:t>
            </a:r>
            <a:r>
              <a:rPr dirty="0" sz="1000" spc="5">
                <a:latin typeface="PMingLiU"/>
                <a:cs typeface="PMingLiU"/>
              </a:rPr>
              <a:t>年 </a:t>
            </a:r>
            <a:r>
              <a:rPr dirty="0" sz="1000">
                <a:latin typeface="Arial"/>
                <a:cs typeface="Arial"/>
              </a:rPr>
              <a:t>5</a:t>
            </a:r>
            <a:r>
              <a:rPr dirty="0" sz="1000" spc="-40">
                <a:latin typeface="Arial"/>
                <a:cs typeface="Arial"/>
              </a:rPr>
              <a:t> </a:t>
            </a:r>
            <a:r>
              <a:rPr dirty="0" sz="1000" spc="5">
                <a:latin typeface="PMingLiU"/>
                <a:cs typeface="PMingLiU"/>
              </a:rPr>
              <a:t>月，美</a:t>
            </a:r>
            <a:r>
              <a:rPr dirty="0" sz="1000" spc="-20">
                <a:latin typeface="PMingLiU"/>
                <a:cs typeface="PMingLiU"/>
              </a:rPr>
              <a:t>国</a:t>
            </a:r>
            <a:r>
              <a:rPr dirty="0" sz="1000" spc="5">
                <a:latin typeface="PMingLiU"/>
                <a:cs typeface="PMingLiU"/>
              </a:rPr>
              <a:t>临床</a:t>
            </a:r>
            <a:r>
              <a:rPr dirty="0" sz="1000" spc="-20">
                <a:latin typeface="PMingLiU"/>
                <a:cs typeface="PMingLiU"/>
              </a:rPr>
              <a:t>和</a:t>
            </a:r>
            <a:r>
              <a:rPr dirty="0" sz="1000" spc="5">
                <a:latin typeface="PMingLiU"/>
                <a:cs typeface="PMingLiU"/>
              </a:rPr>
              <a:t>经济</a:t>
            </a:r>
            <a:r>
              <a:rPr dirty="0" sz="1000" spc="-20">
                <a:latin typeface="PMingLiU"/>
                <a:cs typeface="PMingLiU"/>
              </a:rPr>
              <a:t>审</a:t>
            </a:r>
            <a:r>
              <a:rPr dirty="0" sz="1000" spc="5">
                <a:latin typeface="PMingLiU"/>
                <a:cs typeface="PMingLiU"/>
              </a:rPr>
              <a:t>查研</a:t>
            </a:r>
            <a:r>
              <a:rPr dirty="0" sz="1000" spc="-20">
                <a:latin typeface="PMingLiU"/>
                <a:cs typeface="PMingLiU"/>
              </a:rPr>
              <a:t>究</a:t>
            </a:r>
            <a:r>
              <a:rPr dirty="0" sz="1000" spc="5">
                <a:latin typeface="PMingLiU"/>
                <a:cs typeface="PMingLiU"/>
              </a:rPr>
              <a:t>所</a:t>
            </a:r>
            <a:r>
              <a:rPr dirty="0" sz="1000" spc="180">
                <a:latin typeface="PMingLiU"/>
                <a:cs typeface="PMingLiU"/>
              </a:rPr>
              <a:t> </a:t>
            </a:r>
            <a:r>
              <a:rPr dirty="0" sz="1000" spc="-5">
                <a:latin typeface="Arial"/>
                <a:cs typeface="Arial"/>
              </a:rPr>
              <a:t>(ICER)</a:t>
            </a:r>
            <a:r>
              <a:rPr dirty="0" sz="1000" spc="135">
                <a:latin typeface="Arial"/>
                <a:cs typeface="Arial"/>
              </a:rPr>
              <a:t> </a:t>
            </a:r>
            <a:r>
              <a:rPr dirty="0" sz="1000" spc="5">
                <a:latin typeface="PMingLiU"/>
                <a:cs typeface="PMingLiU"/>
              </a:rPr>
              <a:t>对 </a:t>
            </a:r>
            <a:r>
              <a:rPr dirty="0" sz="1000">
                <a:latin typeface="Arial"/>
                <a:cs typeface="Arial"/>
              </a:rPr>
              <a:t>Abecma</a:t>
            </a:r>
            <a:r>
              <a:rPr dirty="0" sz="1000" spc="-40">
                <a:latin typeface="Arial"/>
                <a:cs typeface="Arial"/>
              </a:rPr>
              <a:t> </a:t>
            </a:r>
            <a:r>
              <a:rPr dirty="0" sz="1000" spc="5">
                <a:latin typeface="PMingLiU"/>
                <a:cs typeface="PMingLiU"/>
              </a:rPr>
              <a:t>与</a:t>
            </a:r>
            <a:r>
              <a:rPr dirty="0" sz="1000">
                <a:latin typeface="PMingLiU"/>
                <a:cs typeface="PMingLiU"/>
              </a:rPr>
              <a:t> </a:t>
            </a:r>
            <a:r>
              <a:rPr dirty="0" sz="1000" spc="-10">
                <a:latin typeface="Arial"/>
                <a:cs typeface="Arial"/>
              </a:rPr>
              <a:t>Carvykti</a:t>
            </a:r>
            <a:r>
              <a:rPr dirty="0" sz="1000" spc="-45">
                <a:latin typeface="Arial"/>
                <a:cs typeface="Arial"/>
              </a:rPr>
              <a:t> </a:t>
            </a:r>
            <a:r>
              <a:rPr dirty="0" sz="1000" spc="5">
                <a:latin typeface="PMingLiU"/>
                <a:cs typeface="PMingLiU"/>
              </a:rPr>
              <a:t>的临</a:t>
            </a:r>
            <a:r>
              <a:rPr dirty="0" sz="1000" spc="-20">
                <a:latin typeface="PMingLiU"/>
                <a:cs typeface="PMingLiU"/>
              </a:rPr>
              <a:t>床</a:t>
            </a:r>
            <a:r>
              <a:rPr dirty="0" sz="1000" spc="5">
                <a:latin typeface="PMingLiU"/>
                <a:cs typeface="PMingLiU"/>
              </a:rPr>
              <a:t>效益</a:t>
            </a:r>
            <a:r>
              <a:rPr dirty="0" sz="1000" spc="-20">
                <a:latin typeface="PMingLiU"/>
                <a:cs typeface="PMingLiU"/>
              </a:rPr>
              <a:t>进</a:t>
            </a:r>
            <a:r>
              <a:rPr dirty="0" sz="1000" spc="5">
                <a:latin typeface="PMingLiU"/>
                <a:cs typeface="PMingLiU"/>
              </a:rPr>
              <a:t>行 了评估</a:t>
            </a:r>
            <a:r>
              <a:rPr dirty="0" sz="1000" spc="-20">
                <a:latin typeface="PMingLiU"/>
                <a:cs typeface="PMingLiU"/>
              </a:rPr>
              <a:t>。</a:t>
            </a:r>
            <a:r>
              <a:rPr dirty="0" sz="1000" spc="5">
                <a:latin typeface="PMingLiU"/>
                <a:cs typeface="PMingLiU"/>
              </a:rPr>
              <a:t>从长</a:t>
            </a:r>
            <a:r>
              <a:rPr dirty="0" sz="1000" spc="-20">
                <a:latin typeface="PMingLiU"/>
                <a:cs typeface="PMingLiU"/>
              </a:rPr>
              <a:t>期</a:t>
            </a:r>
            <a:r>
              <a:rPr dirty="0" sz="1000" spc="5">
                <a:latin typeface="PMingLiU"/>
                <a:cs typeface="PMingLiU"/>
              </a:rPr>
              <a:t>获益</a:t>
            </a:r>
            <a:r>
              <a:rPr dirty="0" sz="1000" spc="-20">
                <a:latin typeface="PMingLiU"/>
                <a:cs typeface="PMingLiU"/>
              </a:rPr>
              <a:t>角</a:t>
            </a:r>
            <a:r>
              <a:rPr dirty="0" sz="1000" spc="5">
                <a:latin typeface="PMingLiU"/>
                <a:cs typeface="PMingLiU"/>
              </a:rPr>
              <a:t>度出</a:t>
            </a:r>
            <a:r>
              <a:rPr dirty="0" sz="1000" spc="-20">
                <a:latin typeface="PMingLiU"/>
                <a:cs typeface="PMingLiU"/>
              </a:rPr>
              <a:t>发</a:t>
            </a:r>
            <a:r>
              <a:rPr dirty="0" sz="1000" spc="5">
                <a:latin typeface="PMingLiU"/>
                <a:cs typeface="PMingLiU"/>
              </a:rPr>
              <a:t>，</a:t>
            </a:r>
            <a:r>
              <a:rPr dirty="0" sz="1000" spc="5">
                <a:latin typeface="Arial"/>
                <a:cs typeface="Arial"/>
              </a:rPr>
              <a:t>ICER</a:t>
            </a:r>
            <a:r>
              <a:rPr dirty="0" sz="1000" spc="-70">
                <a:latin typeface="Arial"/>
                <a:cs typeface="Arial"/>
              </a:rPr>
              <a:t> </a:t>
            </a:r>
            <a:r>
              <a:rPr dirty="0" sz="1000" spc="5">
                <a:latin typeface="PMingLiU"/>
                <a:cs typeface="PMingLiU"/>
              </a:rPr>
              <a:t>认为</a:t>
            </a:r>
            <a:r>
              <a:rPr dirty="0" sz="1000" spc="-45">
                <a:latin typeface="PMingLiU"/>
                <a:cs typeface="PMingLiU"/>
              </a:rPr>
              <a:t> </a:t>
            </a:r>
            <a:r>
              <a:rPr dirty="0" sz="1000">
                <a:latin typeface="Arial"/>
                <a:cs typeface="Arial"/>
              </a:rPr>
              <a:t>Abecma</a:t>
            </a:r>
            <a:r>
              <a:rPr dirty="0" sz="1000" spc="-65">
                <a:latin typeface="Arial"/>
                <a:cs typeface="Arial"/>
              </a:rPr>
              <a:t> </a:t>
            </a:r>
            <a:r>
              <a:rPr dirty="0" sz="1000" spc="-20">
                <a:latin typeface="PMingLiU"/>
                <a:cs typeface="PMingLiU"/>
              </a:rPr>
              <a:t>的</a:t>
            </a:r>
            <a:r>
              <a:rPr dirty="0" sz="1000" spc="5">
                <a:latin typeface="PMingLiU"/>
                <a:cs typeface="PMingLiU"/>
              </a:rPr>
              <a:t>合理价</a:t>
            </a:r>
            <a:r>
              <a:rPr dirty="0" sz="1000" spc="-20">
                <a:latin typeface="PMingLiU"/>
                <a:cs typeface="PMingLiU"/>
              </a:rPr>
              <a:t>格</a:t>
            </a:r>
            <a:r>
              <a:rPr dirty="0" sz="1000" spc="5">
                <a:latin typeface="PMingLiU"/>
                <a:cs typeface="PMingLiU"/>
              </a:rPr>
              <a:t>区间为</a:t>
            </a:r>
            <a:r>
              <a:rPr dirty="0" sz="1000" spc="-20">
                <a:latin typeface="PMingLiU"/>
                <a:cs typeface="PMingLiU"/>
              </a:rPr>
              <a:t> </a:t>
            </a:r>
            <a:r>
              <a:rPr dirty="0" sz="1000" spc="-5">
                <a:latin typeface="Arial"/>
                <a:cs typeface="Arial"/>
              </a:rPr>
              <a:t>20.6~24.5</a:t>
            </a:r>
            <a:r>
              <a:rPr dirty="0" sz="1000" spc="-65">
                <a:latin typeface="Arial"/>
                <a:cs typeface="Arial"/>
              </a:rPr>
              <a:t> </a:t>
            </a:r>
            <a:r>
              <a:rPr dirty="0" sz="1000" spc="5">
                <a:latin typeface="PMingLiU"/>
                <a:cs typeface="PMingLiU"/>
              </a:rPr>
              <a:t>万美</a:t>
            </a:r>
            <a:r>
              <a:rPr dirty="0" sz="1000" spc="-20">
                <a:latin typeface="PMingLiU"/>
                <a:cs typeface="PMingLiU"/>
              </a:rPr>
              <a:t>元</a:t>
            </a:r>
            <a:r>
              <a:rPr dirty="0" sz="1000" spc="5">
                <a:latin typeface="PMingLiU"/>
                <a:cs typeface="PMingLiU"/>
              </a:rPr>
              <a:t>，  相当于</a:t>
            </a:r>
            <a:r>
              <a:rPr dirty="0" sz="1000" spc="-20">
                <a:latin typeface="PMingLiU"/>
                <a:cs typeface="PMingLiU"/>
              </a:rPr>
              <a:t>在</a:t>
            </a:r>
            <a:r>
              <a:rPr dirty="0" sz="1000" spc="5">
                <a:latin typeface="PMingLiU"/>
                <a:cs typeface="PMingLiU"/>
              </a:rPr>
              <a:t>其现</a:t>
            </a:r>
            <a:r>
              <a:rPr dirty="0" sz="1000" spc="-20">
                <a:latin typeface="PMingLiU"/>
                <a:cs typeface="PMingLiU"/>
              </a:rPr>
              <a:t>价</a:t>
            </a:r>
            <a:r>
              <a:rPr dirty="0" sz="1000" spc="5">
                <a:latin typeface="PMingLiU"/>
                <a:cs typeface="PMingLiU"/>
              </a:rPr>
              <a:t>基础</a:t>
            </a:r>
            <a:r>
              <a:rPr dirty="0" sz="1000" spc="-20">
                <a:latin typeface="PMingLiU"/>
                <a:cs typeface="PMingLiU"/>
              </a:rPr>
              <a:t>上</a:t>
            </a:r>
            <a:r>
              <a:rPr dirty="0" sz="1000" spc="5">
                <a:latin typeface="PMingLiU"/>
                <a:cs typeface="PMingLiU"/>
              </a:rPr>
              <a:t>做</a:t>
            </a:r>
            <a:r>
              <a:rPr dirty="0" sz="1000" spc="175">
                <a:latin typeface="PMingLiU"/>
                <a:cs typeface="PMingLiU"/>
              </a:rPr>
              <a:t>出</a:t>
            </a:r>
            <a:r>
              <a:rPr dirty="0" sz="1000" spc="-5">
                <a:latin typeface="Arial"/>
                <a:cs typeface="Arial"/>
              </a:rPr>
              <a:t>37%~54%</a:t>
            </a:r>
            <a:r>
              <a:rPr dirty="0" sz="1000" spc="-20">
                <a:latin typeface="PMingLiU"/>
                <a:cs typeface="PMingLiU"/>
              </a:rPr>
              <a:t>的</a:t>
            </a:r>
            <a:r>
              <a:rPr dirty="0" sz="1000" spc="5">
                <a:latin typeface="PMingLiU"/>
                <a:cs typeface="PMingLiU"/>
              </a:rPr>
              <a:t>折扣</a:t>
            </a:r>
            <a:r>
              <a:rPr dirty="0" sz="1000" spc="-20">
                <a:latin typeface="PMingLiU"/>
                <a:cs typeface="PMingLiU"/>
              </a:rPr>
              <a:t>。</a:t>
            </a:r>
            <a:r>
              <a:rPr dirty="0" sz="1000" spc="5">
                <a:latin typeface="PMingLiU"/>
                <a:cs typeface="PMingLiU"/>
              </a:rPr>
              <a:t>基</a:t>
            </a:r>
            <a:r>
              <a:rPr dirty="0" sz="1000" spc="175">
                <a:latin typeface="PMingLiU"/>
                <a:cs typeface="PMingLiU"/>
              </a:rPr>
              <a:t>于</a:t>
            </a:r>
            <a:r>
              <a:rPr dirty="0" sz="1000" spc="-5">
                <a:latin typeface="Arial"/>
                <a:cs typeface="Arial"/>
              </a:rPr>
              <a:t>Carvykti</a:t>
            </a:r>
            <a:r>
              <a:rPr dirty="0" sz="1000" spc="-125">
                <a:latin typeface="Arial"/>
                <a:cs typeface="Arial"/>
              </a:rPr>
              <a:t> </a:t>
            </a:r>
            <a:r>
              <a:rPr dirty="0" sz="1000" spc="5">
                <a:latin typeface="PMingLiU"/>
                <a:cs typeface="PMingLiU"/>
              </a:rPr>
              <a:t>在临</a:t>
            </a:r>
            <a:r>
              <a:rPr dirty="0" sz="1000" spc="-20">
                <a:latin typeface="PMingLiU"/>
                <a:cs typeface="PMingLiU"/>
              </a:rPr>
              <a:t>床</a:t>
            </a:r>
            <a:r>
              <a:rPr dirty="0" sz="1000" spc="5">
                <a:latin typeface="PMingLiU"/>
                <a:cs typeface="PMingLiU"/>
              </a:rPr>
              <a:t>中</a:t>
            </a:r>
            <a:r>
              <a:rPr dirty="0" sz="1000" spc="-20">
                <a:latin typeface="PMingLiU"/>
                <a:cs typeface="PMingLiU"/>
              </a:rPr>
              <a:t>有</a:t>
            </a:r>
            <a:r>
              <a:rPr dirty="0" sz="1000" spc="5">
                <a:latin typeface="PMingLiU"/>
                <a:cs typeface="PMingLiU"/>
              </a:rPr>
              <a:t>较好</a:t>
            </a:r>
            <a:r>
              <a:rPr dirty="0" sz="1000" spc="-20">
                <a:latin typeface="PMingLiU"/>
                <a:cs typeface="PMingLiU"/>
              </a:rPr>
              <a:t>的</a:t>
            </a:r>
            <a:r>
              <a:rPr dirty="0" sz="1000" spc="5">
                <a:latin typeface="PMingLiU"/>
                <a:cs typeface="PMingLiU"/>
              </a:rPr>
              <a:t>长期</a:t>
            </a:r>
            <a:r>
              <a:rPr dirty="0" sz="1000" spc="-20">
                <a:latin typeface="PMingLiU"/>
                <a:cs typeface="PMingLiU"/>
              </a:rPr>
              <a:t>获</a:t>
            </a:r>
            <a:r>
              <a:rPr dirty="0" sz="1000" spc="5">
                <a:latin typeface="PMingLiU"/>
                <a:cs typeface="PMingLiU"/>
              </a:rPr>
              <a:t>益，  </a:t>
            </a:r>
            <a:r>
              <a:rPr dirty="0" sz="1000">
                <a:latin typeface="Arial"/>
                <a:cs typeface="Arial"/>
              </a:rPr>
              <a:t>ICER</a:t>
            </a:r>
            <a:r>
              <a:rPr dirty="0" sz="1000" spc="55">
                <a:latin typeface="Arial"/>
                <a:cs typeface="Arial"/>
              </a:rPr>
              <a:t> </a:t>
            </a:r>
            <a:r>
              <a:rPr dirty="0" sz="1000" spc="-20">
                <a:latin typeface="PMingLiU"/>
                <a:cs typeface="PMingLiU"/>
              </a:rPr>
              <a:t>认</a:t>
            </a:r>
            <a:r>
              <a:rPr dirty="0" sz="1000" spc="5">
                <a:latin typeface="PMingLiU"/>
                <a:cs typeface="PMingLiU"/>
              </a:rPr>
              <a:t>为</a:t>
            </a:r>
            <a:r>
              <a:rPr dirty="0" sz="1000" spc="135">
                <a:latin typeface="PMingLiU"/>
                <a:cs typeface="PMingLiU"/>
              </a:rPr>
              <a:t> </a:t>
            </a:r>
            <a:r>
              <a:rPr dirty="0" sz="1000" spc="-10">
                <a:latin typeface="Arial"/>
                <a:cs typeface="Arial"/>
              </a:rPr>
              <a:t>Carvykti</a:t>
            </a:r>
            <a:r>
              <a:rPr dirty="0" sz="1000" spc="80">
                <a:latin typeface="Arial"/>
                <a:cs typeface="Arial"/>
              </a:rPr>
              <a:t> </a:t>
            </a:r>
            <a:r>
              <a:rPr dirty="0" sz="1000" spc="5">
                <a:latin typeface="PMingLiU"/>
                <a:cs typeface="PMingLiU"/>
              </a:rPr>
              <a:t>定</a:t>
            </a:r>
            <a:r>
              <a:rPr dirty="0" sz="1000" spc="-20">
                <a:latin typeface="PMingLiU"/>
                <a:cs typeface="PMingLiU"/>
              </a:rPr>
              <a:t>价</a:t>
            </a:r>
            <a:r>
              <a:rPr dirty="0" sz="1000" spc="5">
                <a:latin typeface="PMingLiU"/>
                <a:cs typeface="PMingLiU"/>
              </a:rPr>
              <a:t>在</a:t>
            </a:r>
            <a:r>
              <a:rPr dirty="0" sz="1000" spc="130">
                <a:latin typeface="PMingLiU"/>
                <a:cs typeface="PMingLiU"/>
              </a:rPr>
              <a:t> </a:t>
            </a:r>
            <a:r>
              <a:rPr dirty="0" sz="1000">
                <a:latin typeface="Arial"/>
                <a:cs typeface="Arial"/>
              </a:rPr>
              <a:t>47.5</a:t>
            </a:r>
            <a:r>
              <a:rPr dirty="0" sz="1000" spc="35">
                <a:latin typeface="Arial"/>
                <a:cs typeface="Arial"/>
              </a:rPr>
              <a:t> </a:t>
            </a:r>
            <a:r>
              <a:rPr dirty="0" sz="1000" spc="5">
                <a:latin typeface="PMingLiU"/>
                <a:cs typeface="PMingLiU"/>
              </a:rPr>
              <a:t>万美</a:t>
            </a:r>
            <a:r>
              <a:rPr dirty="0" sz="1000" spc="-20">
                <a:latin typeface="PMingLiU"/>
                <a:cs typeface="PMingLiU"/>
              </a:rPr>
              <a:t>元</a:t>
            </a:r>
            <a:r>
              <a:rPr dirty="0" sz="1000" spc="5">
                <a:latin typeface="PMingLiU"/>
                <a:cs typeface="PMingLiU"/>
              </a:rPr>
              <a:t>以内</a:t>
            </a:r>
            <a:r>
              <a:rPr dirty="0" sz="1000" spc="-20">
                <a:latin typeface="PMingLiU"/>
                <a:cs typeface="PMingLiU"/>
              </a:rPr>
              <a:t>，</a:t>
            </a:r>
            <a:r>
              <a:rPr dirty="0" sz="1000" spc="5">
                <a:latin typeface="PMingLiU"/>
                <a:cs typeface="PMingLiU"/>
              </a:rPr>
              <a:t>都将</a:t>
            </a:r>
            <a:r>
              <a:rPr dirty="0" sz="1000" spc="-20">
                <a:latin typeface="PMingLiU"/>
                <a:cs typeface="PMingLiU"/>
              </a:rPr>
              <a:t>具</a:t>
            </a:r>
            <a:r>
              <a:rPr dirty="0" sz="1000" spc="5">
                <a:latin typeface="PMingLiU"/>
                <a:cs typeface="PMingLiU"/>
              </a:rPr>
              <a:t>有成本</a:t>
            </a:r>
            <a:r>
              <a:rPr dirty="0" sz="1000" spc="-20">
                <a:latin typeface="PMingLiU"/>
                <a:cs typeface="PMingLiU"/>
              </a:rPr>
              <a:t>效</a:t>
            </a:r>
            <a:r>
              <a:rPr dirty="0" sz="1000" spc="5">
                <a:latin typeface="PMingLiU"/>
                <a:cs typeface="PMingLiU"/>
              </a:rPr>
              <a:t>益。</a:t>
            </a:r>
            <a:r>
              <a:rPr dirty="0" sz="1000" spc="-20">
                <a:latin typeface="PMingLiU"/>
                <a:cs typeface="PMingLiU"/>
              </a:rPr>
              <a:t>考</a:t>
            </a:r>
            <a:r>
              <a:rPr dirty="0" sz="1000" spc="5">
                <a:latin typeface="PMingLiU"/>
                <a:cs typeface="PMingLiU"/>
              </a:rPr>
              <a:t>虑到</a:t>
            </a:r>
            <a:r>
              <a:rPr dirty="0" sz="1000" spc="-20">
                <a:latin typeface="PMingLiU"/>
                <a:cs typeface="PMingLiU"/>
              </a:rPr>
              <a:t>其</a:t>
            </a:r>
            <a:r>
              <a:rPr dirty="0" sz="1000" spc="5">
                <a:latin typeface="PMingLiU"/>
                <a:cs typeface="PMingLiU"/>
              </a:rPr>
              <a:t>他替</a:t>
            </a:r>
            <a:r>
              <a:rPr dirty="0" sz="1000" spc="-20">
                <a:latin typeface="PMingLiU"/>
                <a:cs typeface="PMingLiU"/>
              </a:rPr>
              <a:t>代</a:t>
            </a:r>
            <a:r>
              <a:rPr dirty="0" sz="1000" spc="5">
                <a:latin typeface="PMingLiU"/>
                <a:cs typeface="PMingLiU"/>
              </a:rPr>
              <a:t>疗法的 高定价</a:t>
            </a:r>
            <a:r>
              <a:rPr dirty="0" sz="1000" spc="-5">
                <a:latin typeface="PMingLiU"/>
                <a:cs typeface="PMingLiU"/>
              </a:rPr>
              <a:t>，</a:t>
            </a:r>
            <a:r>
              <a:rPr dirty="0" sz="1000" spc="-5">
                <a:latin typeface="Arial"/>
                <a:cs typeface="Arial"/>
              </a:rPr>
              <a:t>ICER</a:t>
            </a:r>
            <a:r>
              <a:rPr dirty="0" sz="1000" spc="-15">
                <a:latin typeface="Arial"/>
                <a:cs typeface="Arial"/>
              </a:rPr>
              <a:t> </a:t>
            </a:r>
            <a:r>
              <a:rPr dirty="0" sz="1000" spc="-20">
                <a:latin typeface="PMingLiU"/>
                <a:cs typeface="PMingLiU"/>
              </a:rPr>
              <a:t>认</a:t>
            </a:r>
            <a:r>
              <a:rPr dirty="0" sz="1000" spc="5">
                <a:latin typeface="PMingLiU"/>
                <a:cs typeface="PMingLiU"/>
              </a:rPr>
              <a:t>为</a:t>
            </a:r>
            <a:r>
              <a:rPr dirty="0" sz="1000" spc="60">
                <a:latin typeface="PMingLiU"/>
                <a:cs typeface="PMingLiU"/>
              </a:rPr>
              <a:t> </a:t>
            </a:r>
            <a:r>
              <a:rPr dirty="0" sz="1000" spc="-5">
                <a:latin typeface="Arial"/>
                <a:cs typeface="Arial"/>
              </a:rPr>
              <a:t>Blenrep</a:t>
            </a:r>
            <a:r>
              <a:rPr dirty="0" sz="1000" spc="-15">
                <a:latin typeface="Arial"/>
                <a:cs typeface="Arial"/>
              </a:rPr>
              <a:t> </a:t>
            </a:r>
            <a:r>
              <a:rPr dirty="0" sz="1000" spc="5">
                <a:latin typeface="PMingLiU"/>
                <a:cs typeface="PMingLiU"/>
              </a:rPr>
              <a:t>在当</a:t>
            </a:r>
            <a:r>
              <a:rPr dirty="0" sz="1000" spc="-20">
                <a:latin typeface="PMingLiU"/>
                <a:cs typeface="PMingLiU"/>
              </a:rPr>
              <a:t>前</a:t>
            </a:r>
            <a:r>
              <a:rPr dirty="0" sz="1000" spc="5">
                <a:latin typeface="PMingLiU"/>
                <a:cs typeface="PMingLiU"/>
              </a:rPr>
              <a:t>定价</a:t>
            </a:r>
            <a:r>
              <a:rPr dirty="0" sz="1000" spc="-20">
                <a:latin typeface="PMingLiU"/>
                <a:cs typeface="PMingLiU"/>
              </a:rPr>
              <a:t>区</a:t>
            </a:r>
            <a:r>
              <a:rPr dirty="0" sz="1000" spc="5">
                <a:latin typeface="PMingLiU"/>
                <a:cs typeface="PMingLiU"/>
              </a:rPr>
              <a:t>间具</a:t>
            </a:r>
            <a:r>
              <a:rPr dirty="0" sz="1000" spc="-20">
                <a:latin typeface="PMingLiU"/>
                <a:cs typeface="PMingLiU"/>
              </a:rPr>
              <a:t>备</a:t>
            </a:r>
            <a:r>
              <a:rPr dirty="0" sz="1000" spc="5">
                <a:latin typeface="PMingLiU"/>
                <a:cs typeface="PMingLiU"/>
              </a:rPr>
              <a:t>成</a:t>
            </a:r>
            <a:r>
              <a:rPr dirty="0" sz="1000" spc="-20">
                <a:latin typeface="PMingLiU"/>
                <a:cs typeface="PMingLiU"/>
              </a:rPr>
              <a:t>本</a:t>
            </a:r>
            <a:r>
              <a:rPr dirty="0" sz="1000" spc="5">
                <a:latin typeface="PMingLiU"/>
                <a:cs typeface="PMingLiU"/>
              </a:rPr>
              <a:t>效益，</a:t>
            </a:r>
            <a:r>
              <a:rPr dirty="0" sz="1000" spc="-20">
                <a:latin typeface="PMingLiU"/>
                <a:cs typeface="PMingLiU"/>
              </a:rPr>
              <a:t>但</a:t>
            </a:r>
            <a:r>
              <a:rPr dirty="0" sz="1000" spc="5">
                <a:latin typeface="PMingLiU"/>
                <a:cs typeface="PMingLiU"/>
              </a:rPr>
              <a:t>其报</a:t>
            </a:r>
            <a:r>
              <a:rPr dirty="0" sz="1000" spc="-20">
                <a:latin typeface="PMingLiU"/>
                <a:cs typeface="PMingLiU"/>
              </a:rPr>
              <a:t>告</a:t>
            </a:r>
            <a:r>
              <a:rPr dirty="0" sz="1000" spc="10">
                <a:latin typeface="PMingLiU"/>
                <a:cs typeface="PMingLiU"/>
              </a:rPr>
              <a:t>中</a:t>
            </a:r>
            <a:r>
              <a:rPr dirty="0" sz="1000" spc="5">
                <a:latin typeface="PMingLiU"/>
                <a:cs typeface="PMingLiU"/>
              </a:rPr>
              <a:t>也</a:t>
            </a:r>
            <a:r>
              <a:rPr dirty="0" sz="1000" spc="-20">
                <a:latin typeface="PMingLiU"/>
                <a:cs typeface="PMingLiU"/>
              </a:rPr>
              <a:t>提</a:t>
            </a:r>
            <a:r>
              <a:rPr dirty="0" sz="1000" spc="5">
                <a:latin typeface="PMingLiU"/>
                <a:cs typeface="PMingLiU"/>
              </a:rPr>
              <a:t>到</a:t>
            </a:r>
            <a:r>
              <a:rPr dirty="0" sz="1000" spc="65">
                <a:latin typeface="PMingLiU"/>
                <a:cs typeface="PMingLiU"/>
              </a:rPr>
              <a:t> </a:t>
            </a:r>
            <a:r>
              <a:rPr dirty="0" sz="1000" spc="-5">
                <a:latin typeface="Arial"/>
                <a:cs typeface="Arial"/>
              </a:rPr>
              <a:t>Blenrep</a:t>
            </a:r>
            <a:r>
              <a:rPr dirty="0" sz="1000" spc="-15">
                <a:latin typeface="Arial"/>
                <a:cs typeface="Arial"/>
              </a:rPr>
              <a:t> </a:t>
            </a:r>
            <a:r>
              <a:rPr dirty="0" sz="1000" spc="5">
                <a:latin typeface="PMingLiU"/>
                <a:cs typeface="PMingLiU"/>
              </a:rPr>
              <a:t>疗 效相比</a:t>
            </a:r>
            <a:r>
              <a:rPr dirty="0" sz="1000" spc="-20">
                <a:latin typeface="PMingLiU"/>
                <a:cs typeface="PMingLiU"/>
              </a:rPr>
              <a:t>较</a:t>
            </a:r>
            <a:r>
              <a:rPr dirty="0" sz="1000" spc="5">
                <a:latin typeface="PMingLiU"/>
                <a:cs typeface="PMingLiU"/>
              </a:rPr>
              <a:t>差，</a:t>
            </a:r>
            <a:r>
              <a:rPr dirty="0" sz="1000" spc="-20">
                <a:latin typeface="PMingLiU"/>
                <a:cs typeface="PMingLiU"/>
              </a:rPr>
              <a:t>且</a:t>
            </a:r>
            <a:r>
              <a:rPr dirty="0" sz="1000" spc="5">
                <a:latin typeface="PMingLiU"/>
                <a:cs typeface="PMingLiU"/>
              </a:rPr>
              <a:t>存在</a:t>
            </a:r>
            <a:r>
              <a:rPr dirty="0" sz="1000" spc="-20">
                <a:latin typeface="PMingLiU"/>
                <a:cs typeface="PMingLiU"/>
              </a:rPr>
              <a:t>较</a:t>
            </a:r>
            <a:r>
              <a:rPr dirty="0" sz="1000" spc="5">
                <a:latin typeface="PMingLiU"/>
                <a:cs typeface="PMingLiU"/>
              </a:rPr>
              <a:t>多包</a:t>
            </a:r>
            <a:r>
              <a:rPr dirty="0" sz="1000" spc="-20">
                <a:latin typeface="PMingLiU"/>
                <a:cs typeface="PMingLiU"/>
              </a:rPr>
              <a:t>括</a:t>
            </a:r>
            <a:r>
              <a:rPr dirty="0" sz="1000" spc="5">
                <a:latin typeface="PMingLiU"/>
                <a:cs typeface="PMingLiU"/>
              </a:rPr>
              <a:t>眼毒</a:t>
            </a:r>
            <a:r>
              <a:rPr dirty="0" sz="1000" spc="-20">
                <a:latin typeface="PMingLiU"/>
                <a:cs typeface="PMingLiU"/>
              </a:rPr>
              <a:t>性</a:t>
            </a:r>
            <a:r>
              <a:rPr dirty="0" sz="1000" spc="5">
                <a:latin typeface="PMingLiU"/>
                <a:cs typeface="PMingLiU"/>
              </a:rPr>
              <a:t>在内</a:t>
            </a:r>
            <a:r>
              <a:rPr dirty="0" sz="1000" spc="-20">
                <a:latin typeface="PMingLiU"/>
                <a:cs typeface="PMingLiU"/>
              </a:rPr>
              <a:t>的</a:t>
            </a:r>
            <a:r>
              <a:rPr dirty="0" sz="1000" spc="5">
                <a:latin typeface="PMingLiU"/>
                <a:cs typeface="PMingLiU"/>
              </a:rPr>
              <a:t>安全</a:t>
            </a:r>
            <a:r>
              <a:rPr dirty="0" sz="1000" spc="-20">
                <a:latin typeface="PMingLiU"/>
                <a:cs typeface="PMingLiU"/>
              </a:rPr>
              <a:t>性</a:t>
            </a:r>
            <a:r>
              <a:rPr dirty="0" sz="1000" spc="5">
                <a:latin typeface="PMingLiU"/>
                <a:cs typeface="PMingLiU"/>
              </a:rPr>
              <a:t>问</a:t>
            </a:r>
            <a:r>
              <a:rPr dirty="0" sz="1000" spc="-20">
                <a:latin typeface="PMingLiU"/>
                <a:cs typeface="PMingLiU"/>
              </a:rPr>
              <a:t>题</a:t>
            </a:r>
            <a:r>
              <a:rPr dirty="0" sz="1000" spc="5">
                <a:latin typeface="PMingLiU"/>
                <a:cs typeface="PMingLiU"/>
              </a:rPr>
              <a:t>。</a:t>
            </a:r>
            <a:endParaRPr sz="1000">
              <a:latin typeface="PMingLiU"/>
              <a:cs typeface="PMingLiU"/>
            </a:endParaRPr>
          </a:p>
          <a:p>
            <a:pPr algn="just" marL="12700">
              <a:lnSpc>
                <a:spcPct val="100000"/>
              </a:lnSpc>
              <a:spcBef>
                <a:spcPts val="1060"/>
              </a:spcBef>
            </a:pPr>
            <a:r>
              <a:rPr dirty="0" sz="1000" spc="5" b="1">
                <a:latin typeface="Microsoft JhengHei UI"/>
                <a:cs typeface="Microsoft JhengHei UI"/>
              </a:rPr>
              <a:t>国内 </a:t>
            </a:r>
            <a:r>
              <a:rPr dirty="0" sz="1000" b="1">
                <a:latin typeface="Arial"/>
                <a:cs typeface="Arial"/>
              </a:rPr>
              <a:t>BCMA</a:t>
            </a:r>
            <a:r>
              <a:rPr dirty="0" sz="1000" spc="-25" b="1">
                <a:latin typeface="Arial"/>
                <a:cs typeface="Arial"/>
              </a:rPr>
              <a:t> </a:t>
            </a:r>
            <a:r>
              <a:rPr dirty="0" sz="1000" spc="-10" b="1">
                <a:latin typeface="Arial"/>
                <a:cs typeface="Arial"/>
              </a:rPr>
              <a:t>CAR-T</a:t>
            </a:r>
            <a:r>
              <a:rPr dirty="0" sz="1000" spc="-30" b="1">
                <a:latin typeface="Arial"/>
                <a:cs typeface="Arial"/>
              </a:rPr>
              <a:t> </a:t>
            </a:r>
            <a:r>
              <a:rPr dirty="0" sz="1000" spc="5" b="1">
                <a:latin typeface="Microsoft JhengHei UI"/>
                <a:cs typeface="Microsoft JhengHei UI"/>
              </a:rPr>
              <a:t>已在获</a:t>
            </a:r>
            <a:r>
              <a:rPr dirty="0" sz="1000" spc="-20" b="1">
                <a:latin typeface="Microsoft JhengHei UI"/>
                <a:cs typeface="Microsoft JhengHei UI"/>
              </a:rPr>
              <a:t>批</a:t>
            </a:r>
            <a:r>
              <a:rPr dirty="0" sz="1000" spc="5" b="1">
                <a:latin typeface="Microsoft JhengHei UI"/>
                <a:cs typeface="Microsoft JhengHei UI"/>
              </a:rPr>
              <a:t>前夜，</a:t>
            </a:r>
            <a:r>
              <a:rPr dirty="0" sz="1000" spc="-20" b="1">
                <a:latin typeface="Microsoft JhengHei UI"/>
                <a:cs typeface="Microsoft JhengHei UI"/>
              </a:rPr>
              <a:t>驯</a:t>
            </a:r>
            <a:r>
              <a:rPr dirty="0" sz="1000" spc="5" b="1">
                <a:latin typeface="Microsoft JhengHei UI"/>
                <a:cs typeface="Microsoft JhengHei UI"/>
              </a:rPr>
              <a:t>鹿</a:t>
            </a:r>
            <a:r>
              <a:rPr dirty="0" sz="1000" b="1">
                <a:latin typeface="Arial"/>
                <a:cs typeface="Arial"/>
              </a:rPr>
              <a:t>/</a:t>
            </a:r>
            <a:r>
              <a:rPr dirty="0" sz="1000" spc="-30" b="1">
                <a:latin typeface="Arial"/>
                <a:cs typeface="Arial"/>
              </a:rPr>
              <a:t> </a:t>
            </a:r>
            <a:r>
              <a:rPr dirty="0" sz="1000" spc="5" b="1">
                <a:latin typeface="Microsoft JhengHei UI"/>
                <a:cs typeface="Microsoft JhengHei UI"/>
              </a:rPr>
              <a:t>科济</a:t>
            </a:r>
            <a:r>
              <a:rPr dirty="0" sz="1000" b="1">
                <a:latin typeface="Arial"/>
                <a:cs typeface="Arial"/>
              </a:rPr>
              <a:t>/</a:t>
            </a:r>
            <a:r>
              <a:rPr dirty="0" sz="1000" spc="-10" b="1">
                <a:latin typeface="Arial"/>
                <a:cs typeface="Arial"/>
              </a:rPr>
              <a:t> </a:t>
            </a:r>
            <a:r>
              <a:rPr dirty="0" sz="1000" spc="5" b="1">
                <a:latin typeface="Microsoft JhengHei UI"/>
                <a:cs typeface="Microsoft JhengHei UI"/>
              </a:rPr>
              <a:t>传奇</a:t>
            </a:r>
            <a:r>
              <a:rPr dirty="0" sz="1000" spc="-20" b="1">
                <a:latin typeface="Microsoft JhengHei UI"/>
                <a:cs typeface="Microsoft JhengHei UI"/>
              </a:rPr>
              <a:t>三</a:t>
            </a:r>
            <a:r>
              <a:rPr dirty="0" sz="1000" spc="5" b="1">
                <a:latin typeface="Microsoft JhengHei UI"/>
                <a:cs typeface="Microsoft JhengHei UI"/>
              </a:rPr>
              <a:t>家领跑</a:t>
            </a:r>
            <a:endParaRPr sz="1000">
              <a:latin typeface="Microsoft JhengHei UI"/>
              <a:cs typeface="Microsoft JhengHei UI"/>
            </a:endParaRPr>
          </a:p>
          <a:p>
            <a:pPr algn="just" marL="12700" marR="130175">
              <a:lnSpc>
                <a:spcPct val="139300"/>
              </a:lnSpc>
              <a:spcBef>
                <a:spcPts val="610"/>
              </a:spcBef>
            </a:pPr>
            <a:r>
              <a:rPr dirty="0" sz="1000" spc="5">
                <a:latin typeface="PMingLiU"/>
                <a:cs typeface="PMingLiU"/>
              </a:rPr>
              <a:t>近年来国内</a:t>
            </a:r>
            <a:r>
              <a:rPr dirty="0" sz="1000" spc="30">
                <a:latin typeface="PMingLiU"/>
                <a:cs typeface="PMingLiU"/>
              </a:rPr>
              <a:t> </a:t>
            </a:r>
            <a:r>
              <a:rPr dirty="0" sz="1000" spc="-5">
                <a:latin typeface="Arial"/>
                <a:cs typeface="Arial"/>
              </a:rPr>
              <a:t>CAR-T</a:t>
            </a:r>
            <a:r>
              <a:rPr dirty="0" sz="1000" spc="-30">
                <a:latin typeface="Arial"/>
                <a:cs typeface="Arial"/>
              </a:rPr>
              <a:t> </a:t>
            </a:r>
            <a:r>
              <a:rPr dirty="0" sz="1000" spc="5">
                <a:latin typeface="PMingLiU"/>
                <a:cs typeface="PMingLiU"/>
              </a:rPr>
              <a:t>研发</a:t>
            </a:r>
            <a:r>
              <a:rPr dirty="0" sz="1000" spc="-20">
                <a:latin typeface="PMingLiU"/>
                <a:cs typeface="PMingLiU"/>
              </a:rPr>
              <a:t>火</a:t>
            </a:r>
            <a:r>
              <a:rPr dirty="0" sz="1000" spc="5">
                <a:latin typeface="PMingLiU"/>
                <a:cs typeface="PMingLiU"/>
              </a:rPr>
              <a:t>热</a:t>
            </a:r>
            <a:r>
              <a:rPr dirty="0" sz="1000" spc="-5">
                <a:latin typeface="PMingLiU"/>
                <a:cs typeface="PMingLiU"/>
              </a:rPr>
              <a:t>，</a:t>
            </a:r>
            <a:r>
              <a:rPr dirty="0" sz="1000" spc="-5">
                <a:latin typeface="Arial"/>
                <a:cs typeface="Arial"/>
              </a:rPr>
              <a:t>2021</a:t>
            </a:r>
            <a:r>
              <a:rPr dirty="0" sz="1000" spc="-15">
                <a:latin typeface="Arial"/>
                <a:cs typeface="Arial"/>
              </a:rPr>
              <a:t> </a:t>
            </a:r>
            <a:r>
              <a:rPr dirty="0" sz="1000" spc="5">
                <a:latin typeface="PMingLiU"/>
                <a:cs typeface="PMingLiU"/>
              </a:rPr>
              <a:t>年随</a:t>
            </a:r>
            <a:r>
              <a:rPr dirty="0" sz="1000" spc="-20">
                <a:latin typeface="PMingLiU"/>
                <a:cs typeface="PMingLiU"/>
              </a:rPr>
              <a:t>着</a:t>
            </a:r>
            <a:r>
              <a:rPr dirty="0" sz="1000" spc="5">
                <a:latin typeface="PMingLiU"/>
                <a:cs typeface="PMingLiU"/>
              </a:rPr>
              <a:t>首批两款</a:t>
            </a:r>
            <a:r>
              <a:rPr dirty="0" sz="1000" spc="30">
                <a:latin typeface="PMingLiU"/>
                <a:cs typeface="PMingLiU"/>
              </a:rPr>
              <a:t> </a:t>
            </a:r>
            <a:r>
              <a:rPr dirty="0" sz="1000" spc="-10">
                <a:latin typeface="Arial"/>
                <a:cs typeface="Arial"/>
              </a:rPr>
              <a:t>CD19</a:t>
            </a:r>
            <a:r>
              <a:rPr dirty="0" sz="1000" spc="145">
                <a:latin typeface="Arial"/>
                <a:cs typeface="Arial"/>
              </a:rPr>
              <a:t> </a:t>
            </a:r>
            <a:r>
              <a:rPr dirty="0" sz="1000">
                <a:latin typeface="Arial"/>
                <a:cs typeface="Arial"/>
              </a:rPr>
              <a:t>CAR-T</a:t>
            </a:r>
            <a:r>
              <a:rPr dirty="0" sz="1000" spc="-10">
                <a:latin typeface="Arial"/>
                <a:cs typeface="Arial"/>
              </a:rPr>
              <a:t> </a:t>
            </a:r>
            <a:r>
              <a:rPr dirty="0" sz="1000" spc="-20">
                <a:latin typeface="PMingLiU"/>
                <a:cs typeface="PMingLiU"/>
              </a:rPr>
              <a:t>在</a:t>
            </a:r>
            <a:r>
              <a:rPr dirty="0" sz="1000" spc="5">
                <a:latin typeface="PMingLiU"/>
                <a:cs typeface="PMingLiU"/>
              </a:rPr>
              <a:t>国内</a:t>
            </a:r>
            <a:r>
              <a:rPr dirty="0" sz="1000" spc="-20">
                <a:latin typeface="PMingLiU"/>
                <a:cs typeface="PMingLiU"/>
              </a:rPr>
              <a:t>成</a:t>
            </a:r>
            <a:r>
              <a:rPr dirty="0" sz="1000" spc="5">
                <a:latin typeface="PMingLiU"/>
                <a:cs typeface="PMingLiU"/>
              </a:rPr>
              <a:t>功上</a:t>
            </a:r>
            <a:r>
              <a:rPr dirty="0" sz="1000" spc="-20">
                <a:latin typeface="PMingLiU"/>
                <a:cs typeface="PMingLiU"/>
              </a:rPr>
              <a:t>市</a:t>
            </a:r>
            <a:r>
              <a:rPr dirty="0" sz="1000" spc="5">
                <a:latin typeface="PMingLiU"/>
                <a:cs typeface="PMingLiU"/>
              </a:rPr>
              <a:t>，中国 </a:t>
            </a:r>
            <a:r>
              <a:rPr dirty="0" sz="1000">
                <a:latin typeface="Arial"/>
                <a:cs typeface="Arial"/>
              </a:rPr>
              <a:t>CAR-T</a:t>
            </a:r>
            <a:r>
              <a:rPr dirty="0" sz="1000" spc="40">
                <a:latin typeface="Arial"/>
                <a:cs typeface="Arial"/>
              </a:rPr>
              <a:t> </a:t>
            </a:r>
            <a:r>
              <a:rPr dirty="0" sz="1000" spc="5">
                <a:latin typeface="PMingLiU"/>
                <a:cs typeface="PMingLiU"/>
              </a:rPr>
              <a:t>行</a:t>
            </a:r>
            <a:r>
              <a:rPr dirty="0" sz="1000" spc="-20">
                <a:latin typeface="PMingLiU"/>
                <a:cs typeface="PMingLiU"/>
              </a:rPr>
              <a:t>业</a:t>
            </a:r>
            <a:r>
              <a:rPr dirty="0" sz="1000" spc="5">
                <a:latin typeface="PMingLiU"/>
                <a:cs typeface="PMingLiU"/>
              </a:rPr>
              <a:t>步入</a:t>
            </a:r>
            <a:r>
              <a:rPr dirty="0" sz="1000" spc="-20">
                <a:latin typeface="PMingLiU"/>
                <a:cs typeface="PMingLiU"/>
              </a:rPr>
              <a:t>新</a:t>
            </a:r>
            <a:r>
              <a:rPr dirty="0" sz="1000" spc="5">
                <a:latin typeface="PMingLiU"/>
                <a:cs typeface="PMingLiU"/>
              </a:rPr>
              <a:t>纪元</a:t>
            </a:r>
            <a:r>
              <a:rPr dirty="0" sz="1000" spc="-20">
                <a:latin typeface="PMingLiU"/>
                <a:cs typeface="PMingLiU"/>
              </a:rPr>
              <a:t>。</a:t>
            </a:r>
            <a:r>
              <a:rPr dirty="0" sz="1000" spc="5">
                <a:latin typeface="PMingLiU"/>
                <a:cs typeface="PMingLiU"/>
              </a:rPr>
              <a:t>目前</a:t>
            </a:r>
            <a:r>
              <a:rPr dirty="0" sz="1000" spc="-20">
                <a:latin typeface="PMingLiU"/>
                <a:cs typeface="PMingLiU"/>
              </a:rPr>
              <a:t>有</a:t>
            </a:r>
            <a:r>
              <a:rPr dirty="0" sz="1000" spc="5">
                <a:latin typeface="PMingLiU"/>
                <a:cs typeface="PMingLiU"/>
              </a:rPr>
              <a:t>三</a:t>
            </a:r>
            <a:r>
              <a:rPr dirty="0" sz="1000" spc="10">
                <a:latin typeface="PMingLiU"/>
                <a:cs typeface="PMingLiU"/>
              </a:rPr>
              <a:t>款</a:t>
            </a:r>
            <a:r>
              <a:rPr dirty="0" sz="1000" spc="-20">
                <a:latin typeface="PMingLiU"/>
                <a:cs typeface="PMingLiU"/>
              </a:rPr>
              <a:t>国</a:t>
            </a:r>
            <a:r>
              <a:rPr dirty="0" sz="1000" spc="5">
                <a:latin typeface="PMingLiU"/>
                <a:cs typeface="PMingLiU"/>
              </a:rPr>
              <a:t>产</a:t>
            </a:r>
            <a:r>
              <a:rPr dirty="0" sz="1000" spc="105">
                <a:latin typeface="PMingLiU"/>
                <a:cs typeface="PMingLiU"/>
              </a:rPr>
              <a:t> </a:t>
            </a:r>
            <a:r>
              <a:rPr dirty="0" sz="1000">
                <a:latin typeface="Arial"/>
                <a:cs typeface="Arial"/>
              </a:rPr>
              <a:t>BCMA</a:t>
            </a:r>
            <a:r>
              <a:rPr dirty="0" sz="1000" spc="125">
                <a:latin typeface="Arial"/>
                <a:cs typeface="Arial"/>
              </a:rPr>
              <a:t> </a:t>
            </a:r>
            <a:r>
              <a:rPr dirty="0" sz="1000" spc="-5">
                <a:latin typeface="Arial"/>
                <a:cs typeface="Arial"/>
              </a:rPr>
              <a:t>CAR-T</a:t>
            </a:r>
            <a:r>
              <a:rPr dirty="0" sz="1000" spc="45">
                <a:latin typeface="Arial"/>
                <a:cs typeface="Arial"/>
              </a:rPr>
              <a:t> </a:t>
            </a:r>
            <a:r>
              <a:rPr dirty="0" sz="1000" spc="5">
                <a:latin typeface="PMingLiU"/>
                <a:cs typeface="PMingLiU"/>
              </a:rPr>
              <a:t>在国</a:t>
            </a:r>
            <a:r>
              <a:rPr dirty="0" sz="1000" spc="-20">
                <a:latin typeface="PMingLiU"/>
                <a:cs typeface="PMingLiU"/>
              </a:rPr>
              <a:t>内</a:t>
            </a:r>
            <a:r>
              <a:rPr dirty="0" sz="1000" spc="5">
                <a:latin typeface="PMingLiU"/>
                <a:cs typeface="PMingLiU"/>
              </a:rPr>
              <a:t>临近</a:t>
            </a:r>
            <a:r>
              <a:rPr dirty="0" sz="1000" spc="-20">
                <a:latin typeface="PMingLiU"/>
                <a:cs typeface="PMingLiU"/>
              </a:rPr>
              <a:t>上</a:t>
            </a:r>
            <a:r>
              <a:rPr dirty="0" sz="1000" spc="5">
                <a:latin typeface="PMingLiU"/>
                <a:cs typeface="PMingLiU"/>
              </a:rPr>
              <a:t>市，</a:t>
            </a:r>
            <a:r>
              <a:rPr dirty="0" sz="1000" spc="-20">
                <a:latin typeface="PMingLiU"/>
                <a:cs typeface="PMingLiU"/>
              </a:rPr>
              <a:t>分</a:t>
            </a:r>
            <a:r>
              <a:rPr dirty="0" sz="1000" spc="5">
                <a:latin typeface="PMingLiU"/>
                <a:cs typeface="PMingLiU"/>
              </a:rPr>
              <a:t>别</a:t>
            </a:r>
            <a:r>
              <a:rPr dirty="0" sz="1000" spc="10">
                <a:latin typeface="PMingLiU"/>
                <a:cs typeface="PMingLiU"/>
              </a:rPr>
              <a:t>是</a:t>
            </a:r>
            <a:r>
              <a:rPr dirty="0" sz="1000" spc="-20">
                <a:latin typeface="PMingLiU"/>
                <a:cs typeface="PMingLiU"/>
              </a:rPr>
              <a:t>驯</a:t>
            </a:r>
            <a:r>
              <a:rPr dirty="0" sz="1000" spc="5">
                <a:latin typeface="PMingLiU"/>
                <a:cs typeface="PMingLiU"/>
              </a:rPr>
              <a:t>鹿</a:t>
            </a:r>
            <a:r>
              <a:rPr dirty="0" sz="1000" spc="-20">
                <a:latin typeface="Arial"/>
                <a:cs typeface="Arial"/>
              </a:rPr>
              <a:t>/</a:t>
            </a:r>
            <a:r>
              <a:rPr dirty="0" sz="1000" spc="5">
                <a:latin typeface="PMingLiU"/>
                <a:cs typeface="PMingLiU"/>
              </a:rPr>
              <a:t>信 达</a:t>
            </a:r>
            <a:r>
              <a:rPr dirty="0" sz="1000" spc="245">
                <a:latin typeface="PMingLiU"/>
                <a:cs typeface="PMingLiU"/>
              </a:rPr>
              <a:t>的</a:t>
            </a:r>
            <a:r>
              <a:rPr dirty="0" sz="1000" spc="-5">
                <a:latin typeface="Arial"/>
                <a:cs typeface="Arial"/>
              </a:rPr>
              <a:t>CT103A</a:t>
            </a:r>
            <a:r>
              <a:rPr dirty="0" sz="1000" spc="5">
                <a:latin typeface="PMingLiU"/>
                <a:cs typeface="PMingLiU"/>
              </a:rPr>
              <a:t>、</a:t>
            </a:r>
            <a:r>
              <a:rPr dirty="0" sz="1000" spc="-20">
                <a:latin typeface="PMingLiU"/>
                <a:cs typeface="PMingLiU"/>
              </a:rPr>
              <a:t>科</a:t>
            </a:r>
            <a:r>
              <a:rPr dirty="0" sz="1000" spc="5">
                <a:latin typeface="PMingLiU"/>
                <a:cs typeface="PMingLiU"/>
              </a:rPr>
              <a:t>济药</a:t>
            </a:r>
            <a:r>
              <a:rPr dirty="0" sz="1000" spc="-20">
                <a:latin typeface="PMingLiU"/>
                <a:cs typeface="PMingLiU"/>
              </a:rPr>
              <a:t>业</a:t>
            </a:r>
            <a:r>
              <a:rPr dirty="0" sz="1000" spc="5">
                <a:latin typeface="PMingLiU"/>
                <a:cs typeface="PMingLiU"/>
              </a:rPr>
              <a:t>的</a:t>
            </a:r>
            <a:r>
              <a:rPr dirty="0" sz="1000" spc="-5">
                <a:latin typeface="PMingLiU"/>
                <a:cs typeface="PMingLiU"/>
              </a:rPr>
              <a:t> </a:t>
            </a:r>
            <a:r>
              <a:rPr dirty="0" sz="1000" spc="-5">
                <a:latin typeface="Arial"/>
                <a:cs typeface="Arial"/>
              </a:rPr>
              <a:t>CT053</a:t>
            </a:r>
            <a:r>
              <a:rPr dirty="0" sz="1000" spc="-60">
                <a:latin typeface="Arial"/>
                <a:cs typeface="Arial"/>
              </a:rPr>
              <a:t> </a:t>
            </a:r>
            <a:r>
              <a:rPr dirty="0" sz="1000" spc="-20">
                <a:latin typeface="PMingLiU"/>
                <a:cs typeface="PMingLiU"/>
              </a:rPr>
              <a:t>和</a:t>
            </a:r>
            <a:r>
              <a:rPr dirty="0" sz="1000" spc="5">
                <a:latin typeface="PMingLiU"/>
                <a:cs typeface="PMingLiU"/>
              </a:rPr>
              <a:t>传奇</a:t>
            </a:r>
            <a:r>
              <a:rPr dirty="0" sz="1000" spc="-20">
                <a:latin typeface="PMingLiU"/>
                <a:cs typeface="PMingLiU"/>
              </a:rPr>
              <a:t>生</a:t>
            </a:r>
            <a:r>
              <a:rPr dirty="0" sz="1000" spc="5">
                <a:latin typeface="PMingLiU"/>
                <a:cs typeface="PMingLiU"/>
              </a:rPr>
              <a:t>物</a:t>
            </a:r>
            <a:r>
              <a:rPr dirty="0" sz="1000" spc="245">
                <a:latin typeface="PMingLiU"/>
                <a:cs typeface="PMingLiU"/>
              </a:rPr>
              <a:t>的</a:t>
            </a:r>
            <a:r>
              <a:rPr dirty="0" sz="1000" spc="-5">
                <a:latin typeface="Arial"/>
                <a:cs typeface="Arial"/>
              </a:rPr>
              <a:t>cilta-cel</a:t>
            </a:r>
            <a:r>
              <a:rPr dirty="0" sz="1000" spc="-5">
                <a:latin typeface="PMingLiU"/>
                <a:cs typeface="PMingLiU"/>
              </a:rPr>
              <a:t>，</a:t>
            </a:r>
            <a:r>
              <a:rPr dirty="0" sz="1000" spc="-20">
                <a:latin typeface="PMingLiU"/>
                <a:cs typeface="PMingLiU"/>
              </a:rPr>
              <a:t>其</a:t>
            </a:r>
            <a:r>
              <a:rPr dirty="0" sz="1000" spc="245">
                <a:latin typeface="PMingLiU"/>
                <a:cs typeface="PMingLiU"/>
              </a:rPr>
              <a:t>中</a:t>
            </a:r>
            <a:r>
              <a:rPr dirty="0" sz="1000" spc="-5">
                <a:latin typeface="Arial"/>
                <a:cs typeface="Arial"/>
              </a:rPr>
              <a:t>CT103A</a:t>
            </a:r>
            <a:r>
              <a:rPr dirty="0" sz="1000" spc="-50">
                <a:latin typeface="Arial"/>
                <a:cs typeface="Arial"/>
              </a:rPr>
              <a:t> </a:t>
            </a:r>
            <a:r>
              <a:rPr dirty="0" sz="1000" spc="5">
                <a:latin typeface="PMingLiU"/>
                <a:cs typeface="PMingLiU"/>
              </a:rPr>
              <a:t>的</a:t>
            </a:r>
            <a:r>
              <a:rPr dirty="0" sz="1000">
                <a:latin typeface="PMingLiU"/>
                <a:cs typeface="PMingLiU"/>
              </a:rPr>
              <a:t> </a:t>
            </a:r>
            <a:r>
              <a:rPr dirty="0" sz="1000" spc="-5">
                <a:latin typeface="Arial"/>
                <a:cs typeface="Arial"/>
              </a:rPr>
              <a:t>NDA</a:t>
            </a:r>
            <a:r>
              <a:rPr dirty="0" sz="1000" spc="-75">
                <a:latin typeface="Arial"/>
                <a:cs typeface="Arial"/>
              </a:rPr>
              <a:t> </a:t>
            </a:r>
            <a:r>
              <a:rPr dirty="0" sz="1000" spc="5">
                <a:latin typeface="PMingLiU"/>
                <a:cs typeface="PMingLiU"/>
              </a:rPr>
              <a:t>申请</a:t>
            </a:r>
            <a:r>
              <a:rPr dirty="0" sz="1000" spc="-20">
                <a:latin typeface="PMingLiU"/>
                <a:cs typeface="PMingLiU"/>
              </a:rPr>
              <a:t>已获 </a:t>
            </a:r>
            <a:r>
              <a:rPr dirty="0" sz="1000">
                <a:latin typeface="Arial"/>
                <a:cs typeface="Arial"/>
              </a:rPr>
              <a:t>NMPA</a:t>
            </a:r>
            <a:r>
              <a:rPr dirty="0" sz="1000" spc="-65">
                <a:latin typeface="Arial"/>
                <a:cs typeface="Arial"/>
              </a:rPr>
              <a:t> </a:t>
            </a:r>
            <a:r>
              <a:rPr dirty="0" sz="1000" spc="5">
                <a:latin typeface="PMingLiU"/>
                <a:cs typeface="PMingLiU"/>
              </a:rPr>
              <a:t>受理</a:t>
            </a:r>
            <a:r>
              <a:rPr dirty="0" sz="1000" spc="-20">
                <a:latin typeface="PMingLiU"/>
                <a:cs typeface="PMingLiU"/>
              </a:rPr>
              <a:t>，</a:t>
            </a:r>
            <a:r>
              <a:rPr dirty="0" sz="1000" spc="5">
                <a:latin typeface="PMingLiU"/>
                <a:cs typeface="PMingLiU"/>
              </a:rPr>
              <a:t>我们预</a:t>
            </a:r>
            <a:r>
              <a:rPr dirty="0" sz="1000" spc="245">
                <a:latin typeface="PMingLiU"/>
                <a:cs typeface="PMingLiU"/>
              </a:rPr>
              <a:t>计</a:t>
            </a:r>
            <a:r>
              <a:rPr dirty="0" sz="1000" spc="-10">
                <a:latin typeface="Arial"/>
                <a:cs typeface="Arial"/>
              </a:rPr>
              <a:t>CT053</a:t>
            </a:r>
            <a:r>
              <a:rPr dirty="0" sz="1000" spc="-70">
                <a:latin typeface="Arial"/>
                <a:cs typeface="Arial"/>
              </a:rPr>
              <a:t> </a:t>
            </a:r>
            <a:r>
              <a:rPr dirty="0" sz="1000" spc="5">
                <a:latin typeface="PMingLiU"/>
                <a:cs typeface="PMingLiU"/>
              </a:rPr>
              <a:t>和</a:t>
            </a:r>
            <a:r>
              <a:rPr dirty="0" sz="1000" spc="-15">
                <a:latin typeface="PMingLiU"/>
                <a:cs typeface="PMingLiU"/>
              </a:rPr>
              <a:t> </a:t>
            </a:r>
            <a:r>
              <a:rPr dirty="0" sz="1000" spc="-5">
                <a:latin typeface="Arial"/>
                <a:cs typeface="Arial"/>
              </a:rPr>
              <a:t>cilta-cel</a:t>
            </a:r>
            <a:r>
              <a:rPr dirty="0" sz="1000" spc="-50">
                <a:latin typeface="Arial"/>
                <a:cs typeface="Arial"/>
              </a:rPr>
              <a:t> </a:t>
            </a:r>
            <a:r>
              <a:rPr dirty="0" sz="1000" spc="5">
                <a:latin typeface="PMingLiU"/>
                <a:cs typeface="PMingLiU"/>
              </a:rPr>
              <a:t>也</a:t>
            </a:r>
            <a:r>
              <a:rPr dirty="0" sz="1000" spc="-20">
                <a:latin typeface="PMingLiU"/>
                <a:cs typeface="PMingLiU"/>
              </a:rPr>
              <a:t>有</a:t>
            </a:r>
            <a:r>
              <a:rPr dirty="0" sz="1000" spc="5">
                <a:latin typeface="PMingLiU"/>
                <a:cs typeface="PMingLiU"/>
              </a:rPr>
              <a:t>望在</a:t>
            </a:r>
            <a:r>
              <a:rPr dirty="0" sz="1000" spc="-15">
                <a:latin typeface="PMingLiU"/>
                <a:cs typeface="PMingLiU"/>
              </a:rPr>
              <a:t> </a:t>
            </a:r>
            <a:r>
              <a:rPr dirty="0" sz="1000" spc="-5">
                <a:latin typeface="Arial"/>
                <a:cs typeface="Arial"/>
              </a:rPr>
              <a:t>2022</a:t>
            </a:r>
            <a:r>
              <a:rPr dirty="0" sz="1000" spc="-75">
                <a:latin typeface="Arial"/>
                <a:cs typeface="Arial"/>
              </a:rPr>
              <a:t> </a:t>
            </a:r>
            <a:r>
              <a:rPr dirty="0" sz="1000" spc="5">
                <a:latin typeface="PMingLiU"/>
                <a:cs typeface="PMingLiU"/>
              </a:rPr>
              <a:t>年内在中</a:t>
            </a:r>
            <a:r>
              <a:rPr dirty="0" sz="1000" spc="-20">
                <a:latin typeface="PMingLiU"/>
                <a:cs typeface="PMingLiU"/>
              </a:rPr>
              <a:t>国</a:t>
            </a:r>
            <a:r>
              <a:rPr dirty="0" sz="1000" spc="5">
                <a:latin typeface="PMingLiU"/>
                <a:cs typeface="PMingLiU"/>
              </a:rPr>
              <a:t>递交</a:t>
            </a:r>
            <a:r>
              <a:rPr dirty="0" sz="1000" spc="-15">
                <a:latin typeface="PMingLiU"/>
                <a:cs typeface="PMingLiU"/>
              </a:rPr>
              <a:t> </a:t>
            </a:r>
            <a:r>
              <a:rPr dirty="0" sz="1000" spc="-5">
                <a:latin typeface="Arial"/>
                <a:cs typeface="Arial"/>
              </a:rPr>
              <a:t>NDA</a:t>
            </a:r>
            <a:r>
              <a:rPr dirty="0" sz="1000" spc="5">
                <a:latin typeface="PMingLiU"/>
                <a:cs typeface="PMingLiU"/>
              </a:rPr>
              <a:t>。</a:t>
            </a:r>
            <a:endParaRPr sz="1000">
              <a:latin typeface="PMingLiU"/>
              <a:cs typeface="PMingLiU"/>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42161"/>
            <a:ext cx="5071745" cy="2832100"/>
          </a:xfrm>
          <a:prstGeom prst="rect">
            <a:avLst/>
          </a:prstGeom>
        </p:spPr>
        <p:txBody>
          <a:bodyPr wrap="square" lIns="0" tIns="11430" rIns="0" bIns="0" rtlCol="0" vert="horz">
            <a:spAutoFit/>
          </a:bodyPr>
          <a:lstStyle/>
          <a:p>
            <a:pPr algn="just" marL="12700">
              <a:lnSpc>
                <a:spcPct val="100000"/>
              </a:lnSpc>
              <a:spcBef>
                <a:spcPts val="90"/>
              </a:spcBef>
            </a:pPr>
            <a:r>
              <a:rPr dirty="0" sz="1400" spc="10" b="1">
                <a:solidFill>
                  <a:srgbClr val="C00000"/>
                </a:solidFill>
                <a:latin typeface="Microsoft JhengHei UI"/>
                <a:cs typeface="Microsoft JhengHei UI"/>
              </a:rPr>
              <a:t>细</a:t>
            </a:r>
            <a:r>
              <a:rPr dirty="0" sz="1400" spc="-10" b="1">
                <a:solidFill>
                  <a:srgbClr val="C00000"/>
                </a:solidFill>
                <a:latin typeface="Microsoft JhengHei UI"/>
                <a:cs typeface="Microsoft JhengHei UI"/>
              </a:rPr>
              <a:t>胞</a:t>
            </a:r>
            <a:r>
              <a:rPr dirty="0" sz="1400" spc="10" b="1">
                <a:solidFill>
                  <a:srgbClr val="C00000"/>
                </a:solidFill>
                <a:latin typeface="Microsoft JhengHei UI"/>
                <a:cs typeface="Microsoft JhengHei UI"/>
              </a:rPr>
              <a:t>与</a:t>
            </a:r>
            <a:r>
              <a:rPr dirty="0" sz="1400" spc="-10" b="1">
                <a:solidFill>
                  <a:srgbClr val="C00000"/>
                </a:solidFill>
                <a:latin typeface="Microsoft JhengHei UI"/>
                <a:cs typeface="Microsoft JhengHei UI"/>
              </a:rPr>
              <a:t>基因</a:t>
            </a:r>
            <a:r>
              <a:rPr dirty="0" sz="1400" spc="10" b="1">
                <a:solidFill>
                  <a:srgbClr val="C00000"/>
                </a:solidFill>
                <a:latin typeface="Microsoft JhengHei UI"/>
                <a:cs typeface="Microsoft JhengHei UI"/>
              </a:rPr>
              <a:t>治</a:t>
            </a:r>
            <a:r>
              <a:rPr dirty="0" sz="1400" spc="-10" b="1">
                <a:solidFill>
                  <a:srgbClr val="C00000"/>
                </a:solidFill>
                <a:latin typeface="Microsoft JhengHei UI"/>
                <a:cs typeface="Microsoft JhengHei UI"/>
              </a:rPr>
              <a:t>疗优</a:t>
            </a:r>
            <a:r>
              <a:rPr dirty="0" sz="1400" spc="10" b="1">
                <a:solidFill>
                  <a:srgbClr val="C00000"/>
                </a:solidFill>
                <a:latin typeface="Microsoft JhengHei UI"/>
                <a:cs typeface="Microsoft JhengHei UI"/>
              </a:rPr>
              <a:t>势</a:t>
            </a:r>
            <a:r>
              <a:rPr dirty="0" sz="1400" spc="-10" b="1">
                <a:solidFill>
                  <a:srgbClr val="C00000"/>
                </a:solidFill>
                <a:latin typeface="Microsoft JhengHei UI"/>
                <a:cs typeface="Microsoft JhengHei UI"/>
              </a:rPr>
              <a:t>显</a:t>
            </a:r>
            <a:r>
              <a:rPr dirty="0" sz="1400" spc="10" b="1">
                <a:solidFill>
                  <a:srgbClr val="C00000"/>
                </a:solidFill>
                <a:latin typeface="Microsoft JhengHei UI"/>
                <a:cs typeface="Microsoft JhengHei UI"/>
              </a:rPr>
              <a:t>著</a:t>
            </a:r>
            <a:r>
              <a:rPr dirty="0" sz="1400" spc="-10" b="1">
                <a:solidFill>
                  <a:srgbClr val="C00000"/>
                </a:solidFill>
                <a:latin typeface="Microsoft JhengHei UI"/>
                <a:cs typeface="Microsoft JhengHei UI"/>
              </a:rPr>
              <a:t>，其中</a:t>
            </a:r>
            <a:r>
              <a:rPr dirty="0" sz="1400" spc="45" b="1">
                <a:solidFill>
                  <a:srgbClr val="C00000"/>
                </a:solidFill>
                <a:latin typeface="Microsoft JhengHei UI"/>
                <a:cs typeface="Microsoft JhengHei UI"/>
              </a:rPr>
              <a:t> </a:t>
            </a:r>
            <a:r>
              <a:rPr dirty="0" sz="1400" spc="-10" b="1">
                <a:solidFill>
                  <a:srgbClr val="C00000"/>
                </a:solidFill>
                <a:latin typeface="Arial"/>
                <a:cs typeface="Arial"/>
              </a:rPr>
              <a:t>CAR-T</a:t>
            </a:r>
            <a:r>
              <a:rPr dirty="0" sz="1400" spc="-65" b="1">
                <a:solidFill>
                  <a:srgbClr val="C00000"/>
                </a:solidFill>
                <a:latin typeface="Arial"/>
                <a:cs typeface="Arial"/>
              </a:rPr>
              <a:t> </a:t>
            </a:r>
            <a:r>
              <a:rPr dirty="0" sz="1400" spc="10" b="1">
                <a:solidFill>
                  <a:srgbClr val="C00000"/>
                </a:solidFill>
                <a:latin typeface="Microsoft JhengHei UI"/>
                <a:cs typeface="Microsoft JhengHei UI"/>
              </a:rPr>
              <a:t>疗法</a:t>
            </a:r>
            <a:r>
              <a:rPr dirty="0" sz="1400" spc="-10" b="1">
                <a:solidFill>
                  <a:srgbClr val="C00000"/>
                </a:solidFill>
                <a:latin typeface="Microsoft JhengHei UI"/>
                <a:cs typeface="Microsoft JhengHei UI"/>
              </a:rPr>
              <a:t>发力</a:t>
            </a:r>
            <a:r>
              <a:rPr dirty="0" sz="1400" spc="10" b="1">
                <a:solidFill>
                  <a:srgbClr val="C00000"/>
                </a:solidFill>
                <a:latin typeface="Microsoft JhengHei UI"/>
                <a:cs typeface="Microsoft JhengHei UI"/>
              </a:rPr>
              <a:t>最</a:t>
            </a:r>
            <a:r>
              <a:rPr dirty="0" sz="1400" spc="-10" b="1">
                <a:solidFill>
                  <a:srgbClr val="C00000"/>
                </a:solidFill>
                <a:latin typeface="Microsoft JhengHei UI"/>
                <a:cs typeface="Microsoft JhengHei UI"/>
              </a:rPr>
              <a:t>早</a:t>
            </a:r>
            <a:endParaRPr sz="1400">
              <a:latin typeface="Microsoft JhengHei UI"/>
              <a:cs typeface="Microsoft JhengHei UI"/>
            </a:endParaRPr>
          </a:p>
          <a:p>
            <a:pPr algn="just" marL="12700" marR="7620">
              <a:lnSpc>
                <a:spcPct val="139300"/>
              </a:lnSpc>
              <a:spcBef>
                <a:spcPts val="795"/>
              </a:spcBef>
            </a:pPr>
            <a:r>
              <a:rPr dirty="0" sz="1000" spc="5">
                <a:latin typeface="PMingLiU"/>
                <a:cs typeface="PMingLiU"/>
              </a:rPr>
              <a:t>细胞与基</a:t>
            </a:r>
            <a:r>
              <a:rPr dirty="0" sz="1000" spc="-20">
                <a:latin typeface="PMingLiU"/>
                <a:cs typeface="PMingLiU"/>
              </a:rPr>
              <a:t>因</a:t>
            </a:r>
            <a:r>
              <a:rPr dirty="0" sz="1000" spc="5">
                <a:latin typeface="PMingLiU"/>
                <a:cs typeface="PMingLiU"/>
              </a:rPr>
              <a:t>治疗</a:t>
            </a:r>
            <a:r>
              <a:rPr dirty="0" sz="1000" spc="160">
                <a:latin typeface="PMingLiU"/>
                <a:cs typeface="PMingLiU"/>
              </a:rPr>
              <a:t> </a:t>
            </a:r>
            <a:r>
              <a:rPr dirty="0" sz="1000" spc="-5">
                <a:latin typeface="Arial"/>
                <a:cs typeface="Arial"/>
              </a:rPr>
              <a:t>(CGT)</a:t>
            </a:r>
            <a:r>
              <a:rPr dirty="0" sz="1000" spc="145">
                <a:latin typeface="Arial"/>
                <a:cs typeface="Arial"/>
              </a:rPr>
              <a:t> </a:t>
            </a:r>
            <a:r>
              <a:rPr dirty="0" sz="1000" spc="5">
                <a:latin typeface="PMingLiU"/>
                <a:cs typeface="PMingLiU"/>
              </a:rPr>
              <a:t>包括细</a:t>
            </a:r>
            <a:r>
              <a:rPr dirty="0" sz="1000" spc="-20">
                <a:latin typeface="PMingLiU"/>
                <a:cs typeface="PMingLiU"/>
              </a:rPr>
              <a:t>胞</a:t>
            </a:r>
            <a:r>
              <a:rPr dirty="0" sz="1000" spc="5">
                <a:latin typeface="PMingLiU"/>
                <a:cs typeface="PMingLiU"/>
              </a:rPr>
              <a:t>治疗和</a:t>
            </a:r>
            <a:r>
              <a:rPr dirty="0" sz="1000" spc="-20">
                <a:latin typeface="PMingLiU"/>
                <a:cs typeface="PMingLiU"/>
              </a:rPr>
              <a:t>基</a:t>
            </a:r>
            <a:r>
              <a:rPr dirty="0" sz="1000" spc="5">
                <a:latin typeface="PMingLiU"/>
                <a:cs typeface="PMingLiU"/>
              </a:rPr>
              <a:t>因治疗</a:t>
            </a:r>
            <a:r>
              <a:rPr dirty="0" sz="1000" spc="-20">
                <a:latin typeface="PMingLiU"/>
                <a:cs typeface="PMingLiU"/>
              </a:rPr>
              <a:t>，为</a:t>
            </a:r>
            <a:r>
              <a:rPr dirty="0" sz="1000" spc="5">
                <a:latin typeface="PMingLiU"/>
                <a:cs typeface="PMingLiU"/>
              </a:rPr>
              <a:t>包括肿瘤</a:t>
            </a:r>
            <a:r>
              <a:rPr dirty="0" sz="1000" spc="-20">
                <a:latin typeface="PMingLiU"/>
                <a:cs typeface="PMingLiU"/>
              </a:rPr>
              <a:t>在</a:t>
            </a:r>
            <a:r>
              <a:rPr dirty="0" sz="1000" spc="5">
                <a:latin typeface="PMingLiU"/>
                <a:cs typeface="PMingLiU"/>
              </a:rPr>
              <a:t>内的难</a:t>
            </a:r>
            <a:r>
              <a:rPr dirty="0" sz="1000" spc="-20">
                <a:latin typeface="PMingLiU"/>
                <a:cs typeface="PMingLiU"/>
              </a:rPr>
              <a:t>治</a:t>
            </a:r>
            <a:r>
              <a:rPr dirty="0" sz="1000" spc="5">
                <a:latin typeface="PMingLiU"/>
                <a:cs typeface="PMingLiU"/>
              </a:rPr>
              <a:t>性疾病</a:t>
            </a:r>
            <a:r>
              <a:rPr dirty="0" sz="1000" spc="-20">
                <a:latin typeface="PMingLiU"/>
                <a:cs typeface="PMingLiU"/>
              </a:rPr>
              <a:t>提</a:t>
            </a:r>
            <a:r>
              <a:rPr dirty="0" sz="1000" spc="5">
                <a:latin typeface="PMingLiU"/>
                <a:cs typeface="PMingLiU"/>
              </a:rPr>
              <a:t>供了新 </a:t>
            </a:r>
            <a:r>
              <a:rPr dirty="0" sz="1000" spc="25">
                <a:latin typeface="PMingLiU"/>
                <a:cs typeface="PMingLiU"/>
              </a:rPr>
              <a:t>的</a:t>
            </a:r>
            <a:r>
              <a:rPr dirty="0" sz="1000" spc="5">
                <a:latin typeface="PMingLiU"/>
                <a:cs typeface="PMingLiU"/>
              </a:rPr>
              <a:t>选</a:t>
            </a:r>
            <a:r>
              <a:rPr dirty="0" sz="1000" spc="25">
                <a:latin typeface="PMingLiU"/>
                <a:cs typeface="PMingLiU"/>
              </a:rPr>
              <a:t>择</a:t>
            </a:r>
            <a:r>
              <a:rPr dirty="0" sz="1000" spc="5">
                <a:latin typeface="PMingLiU"/>
                <a:cs typeface="PMingLiU"/>
              </a:rPr>
              <a:t>。不</a:t>
            </a:r>
            <a:r>
              <a:rPr dirty="0" sz="1000" spc="25">
                <a:latin typeface="PMingLiU"/>
                <a:cs typeface="PMingLiU"/>
              </a:rPr>
              <a:t>同</a:t>
            </a:r>
            <a:r>
              <a:rPr dirty="0" sz="1000" spc="5">
                <a:latin typeface="PMingLiU"/>
                <a:cs typeface="PMingLiU"/>
              </a:rPr>
              <a:t>于</a:t>
            </a:r>
            <a:r>
              <a:rPr dirty="0" sz="1000" spc="25">
                <a:latin typeface="PMingLiU"/>
                <a:cs typeface="PMingLiU"/>
              </a:rPr>
              <a:t>传</a:t>
            </a:r>
            <a:r>
              <a:rPr dirty="0" sz="1000" spc="5">
                <a:latin typeface="PMingLiU"/>
                <a:cs typeface="PMingLiU"/>
              </a:rPr>
              <a:t>统</a:t>
            </a:r>
            <a:r>
              <a:rPr dirty="0" sz="1000" spc="25">
                <a:latin typeface="PMingLiU"/>
                <a:cs typeface="PMingLiU"/>
              </a:rPr>
              <a:t>小</a:t>
            </a:r>
            <a:r>
              <a:rPr dirty="0" sz="1000" spc="5">
                <a:latin typeface="PMingLiU"/>
                <a:cs typeface="PMingLiU"/>
              </a:rPr>
              <a:t>分子</a:t>
            </a:r>
            <a:r>
              <a:rPr dirty="0" sz="1000" spc="25">
                <a:latin typeface="PMingLiU"/>
                <a:cs typeface="PMingLiU"/>
              </a:rPr>
              <a:t>药</a:t>
            </a:r>
            <a:r>
              <a:rPr dirty="0" sz="1000" spc="5">
                <a:latin typeface="PMingLiU"/>
                <a:cs typeface="PMingLiU"/>
              </a:rPr>
              <a:t>物</a:t>
            </a:r>
            <a:r>
              <a:rPr dirty="0" sz="1000" spc="25">
                <a:latin typeface="PMingLiU"/>
                <a:cs typeface="PMingLiU"/>
              </a:rPr>
              <a:t>和</a:t>
            </a:r>
            <a:r>
              <a:rPr dirty="0" sz="1000" spc="5">
                <a:latin typeface="PMingLiU"/>
                <a:cs typeface="PMingLiU"/>
              </a:rPr>
              <a:t>抗体</a:t>
            </a:r>
            <a:r>
              <a:rPr dirty="0" sz="1000" spc="25">
                <a:latin typeface="PMingLiU"/>
                <a:cs typeface="PMingLiU"/>
              </a:rPr>
              <a:t>药</a:t>
            </a:r>
            <a:r>
              <a:rPr dirty="0" sz="1000" spc="5">
                <a:latin typeface="PMingLiU"/>
                <a:cs typeface="PMingLiU"/>
              </a:rPr>
              <a:t>物</a:t>
            </a:r>
            <a:r>
              <a:rPr dirty="0" sz="1000" spc="25">
                <a:latin typeface="PMingLiU"/>
                <a:cs typeface="PMingLiU"/>
              </a:rPr>
              <a:t>需</a:t>
            </a:r>
            <a:r>
              <a:rPr dirty="0" sz="1000" spc="5">
                <a:latin typeface="PMingLiU"/>
                <a:cs typeface="PMingLiU"/>
              </a:rPr>
              <a:t>要长</a:t>
            </a:r>
            <a:r>
              <a:rPr dirty="0" sz="1000" spc="25">
                <a:latin typeface="PMingLiU"/>
                <a:cs typeface="PMingLiU"/>
              </a:rPr>
              <a:t>期</a:t>
            </a:r>
            <a:r>
              <a:rPr dirty="0" sz="1000" spc="5">
                <a:latin typeface="PMingLiU"/>
                <a:cs typeface="PMingLiU"/>
              </a:rPr>
              <a:t>给</a:t>
            </a:r>
            <a:r>
              <a:rPr dirty="0" sz="1000" spc="25">
                <a:latin typeface="PMingLiU"/>
                <a:cs typeface="PMingLiU"/>
              </a:rPr>
              <a:t>药</a:t>
            </a:r>
            <a:r>
              <a:rPr dirty="0" sz="1000" spc="5">
                <a:latin typeface="PMingLiU"/>
                <a:cs typeface="PMingLiU"/>
              </a:rPr>
              <a:t>，</a:t>
            </a:r>
            <a:r>
              <a:rPr dirty="0" sz="1000" spc="25">
                <a:latin typeface="PMingLiU"/>
                <a:cs typeface="PMingLiU"/>
              </a:rPr>
              <a:t>细</a:t>
            </a:r>
            <a:r>
              <a:rPr dirty="0" sz="1000" spc="5">
                <a:latin typeface="PMingLiU"/>
                <a:cs typeface="PMingLiU"/>
              </a:rPr>
              <a:t>胞治</a:t>
            </a:r>
            <a:r>
              <a:rPr dirty="0" sz="1000" spc="25">
                <a:latin typeface="PMingLiU"/>
                <a:cs typeface="PMingLiU"/>
              </a:rPr>
              <a:t>疗</a:t>
            </a:r>
            <a:r>
              <a:rPr dirty="0" sz="1000" spc="5">
                <a:latin typeface="PMingLiU"/>
                <a:cs typeface="PMingLiU"/>
              </a:rPr>
              <a:t>通</a:t>
            </a:r>
            <a:r>
              <a:rPr dirty="0" sz="1000" spc="25">
                <a:latin typeface="PMingLiU"/>
                <a:cs typeface="PMingLiU"/>
              </a:rPr>
              <a:t>过</a:t>
            </a:r>
            <a:r>
              <a:rPr dirty="0" sz="1000" spc="5">
                <a:latin typeface="PMingLiU"/>
                <a:cs typeface="PMingLiU"/>
              </a:rPr>
              <a:t>体</a:t>
            </a:r>
            <a:r>
              <a:rPr dirty="0" sz="1000" spc="25">
                <a:latin typeface="PMingLiU"/>
                <a:cs typeface="PMingLiU"/>
              </a:rPr>
              <a:t>外</a:t>
            </a:r>
            <a:r>
              <a:rPr dirty="0" sz="1000" spc="5">
                <a:latin typeface="PMingLiU"/>
                <a:cs typeface="PMingLiU"/>
              </a:rPr>
              <a:t>改造</a:t>
            </a:r>
            <a:r>
              <a:rPr dirty="0" sz="1000" spc="25">
                <a:latin typeface="PMingLiU"/>
                <a:cs typeface="PMingLiU"/>
              </a:rPr>
              <a:t>，</a:t>
            </a:r>
            <a:r>
              <a:rPr dirty="0" sz="1000" spc="5">
                <a:latin typeface="PMingLiU"/>
                <a:cs typeface="PMingLiU"/>
              </a:rPr>
              <a:t>直接 生产</a:t>
            </a:r>
            <a:r>
              <a:rPr dirty="0" sz="1000" spc="-5">
                <a:latin typeface="Arial"/>
                <a:cs typeface="Arial"/>
              </a:rPr>
              <a:t>“living-drug”</a:t>
            </a:r>
            <a:r>
              <a:rPr dirty="0" sz="1000" spc="-5">
                <a:latin typeface="PMingLiU"/>
                <a:cs typeface="PMingLiU"/>
              </a:rPr>
              <a:t>，</a:t>
            </a:r>
            <a:r>
              <a:rPr dirty="0" sz="1000" spc="-20">
                <a:latin typeface="PMingLiU"/>
                <a:cs typeface="PMingLiU"/>
              </a:rPr>
              <a:t>单</a:t>
            </a:r>
            <a:r>
              <a:rPr dirty="0" sz="1000" spc="5">
                <a:latin typeface="PMingLiU"/>
                <a:cs typeface="PMingLiU"/>
              </a:rPr>
              <a:t>次静</a:t>
            </a:r>
            <a:r>
              <a:rPr dirty="0" sz="1000" spc="-20">
                <a:latin typeface="PMingLiU"/>
                <a:cs typeface="PMingLiU"/>
              </a:rPr>
              <a:t>脉</a:t>
            </a:r>
            <a:r>
              <a:rPr dirty="0" sz="1000" spc="5">
                <a:latin typeface="PMingLiU"/>
                <a:cs typeface="PMingLiU"/>
              </a:rPr>
              <a:t>注射</a:t>
            </a:r>
            <a:r>
              <a:rPr dirty="0" sz="1000" spc="-20">
                <a:latin typeface="PMingLiU"/>
                <a:cs typeface="PMingLiU"/>
              </a:rPr>
              <a:t>即</a:t>
            </a:r>
            <a:r>
              <a:rPr dirty="0" sz="1000" spc="5">
                <a:latin typeface="PMingLiU"/>
                <a:cs typeface="PMingLiU"/>
              </a:rPr>
              <a:t>可实</a:t>
            </a:r>
            <a:r>
              <a:rPr dirty="0" sz="1000" spc="-20">
                <a:latin typeface="PMingLiU"/>
                <a:cs typeface="PMingLiU"/>
              </a:rPr>
              <a:t>现</a:t>
            </a:r>
            <a:r>
              <a:rPr dirty="0" sz="1000" spc="5">
                <a:latin typeface="PMingLiU"/>
                <a:cs typeface="PMingLiU"/>
              </a:rPr>
              <a:t>长</a:t>
            </a:r>
            <a:r>
              <a:rPr dirty="0" sz="1000" spc="-20">
                <a:latin typeface="PMingLiU"/>
                <a:cs typeface="PMingLiU"/>
              </a:rPr>
              <a:t>期</a:t>
            </a:r>
            <a:r>
              <a:rPr dirty="0" sz="1000" spc="5">
                <a:latin typeface="PMingLiU"/>
                <a:cs typeface="PMingLiU"/>
              </a:rPr>
              <a:t>稳定</a:t>
            </a:r>
            <a:r>
              <a:rPr dirty="0" sz="1000" spc="-20">
                <a:latin typeface="PMingLiU"/>
                <a:cs typeface="PMingLiU"/>
              </a:rPr>
              <a:t>的治</a:t>
            </a:r>
            <a:r>
              <a:rPr dirty="0" sz="1000" spc="5">
                <a:latin typeface="PMingLiU"/>
                <a:cs typeface="PMingLiU"/>
              </a:rPr>
              <a:t>疗效果</a:t>
            </a:r>
            <a:r>
              <a:rPr dirty="0" sz="1000" spc="-20">
                <a:latin typeface="PMingLiU"/>
                <a:cs typeface="PMingLiU"/>
              </a:rPr>
              <a:t>，</a:t>
            </a:r>
            <a:r>
              <a:rPr dirty="0" sz="1000" spc="5">
                <a:latin typeface="PMingLiU"/>
                <a:cs typeface="PMingLiU"/>
              </a:rPr>
              <a:t>治疗</a:t>
            </a:r>
            <a:r>
              <a:rPr dirty="0" sz="1000" spc="-20">
                <a:latin typeface="PMingLiU"/>
                <a:cs typeface="PMingLiU"/>
              </a:rPr>
              <a:t>优</a:t>
            </a:r>
            <a:r>
              <a:rPr dirty="0" sz="1000" spc="5">
                <a:latin typeface="PMingLiU"/>
                <a:cs typeface="PMingLiU"/>
              </a:rPr>
              <a:t>势显</a:t>
            </a:r>
            <a:r>
              <a:rPr dirty="0" sz="1000" spc="-20">
                <a:latin typeface="PMingLiU"/>
                <a:cs typeface="PMingLiU"/>
              </a:rPr>
              <a:t>著</a:t>
            </a:r>
            <a:r>
              <a:rPr dirty="0" sz="1000" spc="15">
                <a:latin typeface="PMingLiU"/>
                <a:cs typeface="PMingLiU"/>
              </a:rPr>
              <a:t>。</a:t>
            </a:r>
            <a:r>
              <a:rPr dirty="0" sz="1000" spc="-5">
                <a:latin typeface="Arial"/>
                <a:cs typeface="Arial"/>
              </a:rPr>
              <a:t>CAR-T</a:t>
            </a:r>
            <a:r>
              <a:rPr dirty="0" sz="1000" spc="135">
                <a:latin typeface="Arial"/>
                <a:cs typeface="Arial"/>
              </a:rPr>
              <a:t> </a:t>
            </a:r>
            <a:r>
              <a:rPr dirty="0" sz="1000" spc="5">
                <a:latin typeface="PMingLiU"/>
                <a:cs typeface="PMingLiU"/>
              </a:rPr>
              <a:t>疗 法是当</a:t>
            </a:r>
            <a:r>
              <a:rPr dirty="0" sz="1000" spc="245">
                <a:latin typeface="PMingLiU"/>
                <a:cs typeface="PMingLiU"/>
              </a:rPr>
              <a:t>前</a:t>
            </a:r>
            <a:r>
              <a:rPr dirty="0" sz="1000" spc="-5">
                <a:latin typeface="Arial"/>
                <a:cs typeface="Arial"/>
              </a:rPr>
              <a:t>CGT</a:t>
            </a:r>
            <a:r>
              <a:rPr dirty="0" sz="1000" spc="-55">
                <a:latin typeface="Arial"/>
                <a:cs typeface="Arial"/>
              </a:rPr>
              <a:t> </a:t>
            </a:r>
            <a:r>
              <a:rPr dirty="0" sz="1000" spc="5">
                <a:latin typeface="PMingLiU"/>
                <a:cs typeface="PMingLiU"/>
              </a:rPr>
              <a:t>在</a:t>
            </a:r>
            <a:r>
              <a:rPr dirty="0" sz="1000" spc="-20">
                <a:latin typeface="PMingLiU"/>
                <a:cs typeface="PMingLiU"/>
              </a:rPr>
              <a:t>恶</a:t>
            </a:r>
            <a:r>
              <a:rPr dirty="0" sz="1000" spc="5">
                <a:latin typeface="PMingLiU"/>
                <a:cs typeface="PMingLiU"/>
              </a:rPr>
              <a:t>性</a:t>
            </a:r>
            <a:r>
              <a:rPr dirty="0" sz="1000" spc="-20">
                <a:latin typeface="PMingLiU"/>
                <a:cs typeface="PMingLiU"/>
              </a:rPr>
              <a:t>肿</a:t>
            </a:r>
            <a:r>
              <a:rPr dirty="0" sz="1000" spc="5">
                <a:latin typeface="PMingLiU"/>
                <a:cs typeface="PMingLiU"/>
              </a:rPr>
              <a:t>瘤领</a:t>
            </a:r>
            <a:r>
              <a:rPr dirty="0" sz="1000" spc="-20">
                <a:latin typeface="PMingLiU"/>
                <a:cs typeface="PMingLiU"/>
              </a:rPr>
              <a:t>域</a:t>
            </a:r>
            <a:r>
              <a:rPr dirty="0" sz="1000" spc="5">
                <a:latin typeface="PMingLiU"/>
                <a:cs typeface="PMingLiU"/>
              </a:rPr>
              <a:t>的主</a:t>
            </a:r>
            <a:r>
              <a:rPr dirty="0" sz="1000" spc="-20">
                <a:latin typeface="PMingLiU"/>
                <a:cs typeface="PMingLiU"/>
              </a:rPr>
              <a:t>要</a:t>
            </a:r>
            <a:r>
              <a:rPr dirty="0" sz="1000" spc="5">
                <a:latin typeface="PMingLiU"/>
                <a:cs typeface="PMingLiU"/>
              </a:rPr>
              <a:t>应用</a:t>
            </a:r>
            <a:r>
              <a:rPr dirty="0" sz="1000" spc="-20">
                <a:latin typeface="PMingLiU"/>
                <a:cs typeface="PMingLiU"/>
              </a:rPr>
              <a:t>，</a:t>
            </a:r>
            <a:r>
              <a:rPr dirty="0" sz="1000" spc="5">
                <a:latin typeface="PMingLiU"/>
                <a:cs typeface="PMingLiU"/>
              </a:rPr>
              <a:t>目前</a:t>
            </a:r>
            <a:r>
              <a:rPr dirty="0" sz="1000" spc="-20">
                <a:latin typeface="PMingLiU"/>
                <a:cs typeface="PMingLiU"/>
              </a:rPr>
              <a:t>已经</a:t>
            </a:r>
            <a:r>
              <a:rPr dirty="0" sz="1000" spc="5">
                <a:latin typeface="PMingLiU"/>
                <a:cs typeface="PMingLiU"/>
              </a:rPr>
              <a:t>在血液</a:t>
            </a:r>
            <a:r>
              <a:rPr dirty="0" sz="1000" spc="-20">
                <a:latin typeface="PMingLiU"/>
                <a:cs typeface="PMingLiU"/>
              </a:rPr>
              <a:t>瘤</a:t>
            </a:r>
            <a:r>
              <a:rPr dirty="0" sz="1000" spc="5">
                <a:latin typeface="PMingLiU"/>
                <a:cs typeface="PMingLiU"/>
              </a:rPr>
              <a:t>的治</a:t>
            </a:r>
            <a:r>
              <a:rPr dirty="0" sz="1000" spc="-20">
                <a:latin typeface="PMingLiU"/>
                <a:cs typeface="PMingLiU"/>
              </a:rPr>
              <a:t>疗</a:t>
            </a:r>
            <a:r>
              <a:rPr dirty="0" sz="1000" spc="5">
                <a:latin typeface="PMingLiU"/>
                <a:cs typeface="PMingLiU"/>
              </a:rPr>
              <a:t>中取</a:t>
            </a:r>
            <a:r>
              <a:rPr dirty="0" sz="1000" spc="-20">
                <a:latin typeface="PMingLiU"/>
                <a:cs typeface="PMingLiU"/>
              </a:rPr>
              <a:t>得</a:t>
            </a:r>
            <a:r>
              <a:rPr dirty="0" sz="1000" spc="5">
                <a:latin typeface="PMingLiU"/>
                <a:cs typeface="PMingLiU"/>
              </a:rPr>
              <a:t>较大</a:t>
            </a:r>
            <a:r>
              <a:rPr dirty="0" sz="1000" spc="-20">
                <a:latin typeface="PMingLiU"/>
                <a:cs typeface="PMingLiU"/>
              </a:rPr>
              <a:t>成</a:t>
            </a:r>
            <a:r>
              <a:rPr dirty="0" sz="1000" spc="5">
                <a:latin typeface="PMingLiU"/>
                <a:cs typeface="PMingLiU"/>
              </a:rPr>
              <a:t>效。</a:t>
            </a:r>
            <a:endParaRPr sz="1000">
              <a:latin typeface="PMingLiU"/>
              <a:cs typeface="PMingLiU"/>
            </a:endParaRPr>
          </a:p>
          <a:p>
            <a:pPr algn="just" marL="12700" marR="5080">
              <a:lnSpc>
                <a:spcPct val="139600"/>
              </a:lnSpc>
              <a:spcBef>
                <a:spcPts val="605"/>
              </a:spcBef>
            </a:pPr>
            <a:r>
              <a:rPr dirty="0" sz="1000" spc="-5">
                <a:latin typeface="Arial"/>
                <a:cs typeface="Arial"/>
              </a:rPr>
              <a:t>2017</a:t>
            </a:r>
            <a:r>
              <a:rPr dirty="0" sz="1000" spc="-50">
                <a:latin typeface="Arial"/>
                <a:cs typeface="Arial"/>
              </a:rPr>
              <a:t> </a:t>
            </a:r>
            <a:r>
              <a:rPr dirty="0" sz="1000" spc="5">
                <a:latin typeface="PMingLiU"/>
                <a:cs typeface="PMingLiU"/>
              </a:rPr>
              <a:t>年，随着</a:t>
            </a:r>
            <a:r>
              <a:rPr dirty="0" sz="1000" spc="10">
                <a:latin typeface="PMingLiU"/>
                <a:cs typeface="PMingLiU"/>
              </a:rPr>
              <a:t> </a:t>
            </a:r>
            <a:r>
              <a:rPr dirty="0" sz="1000" spc="-5">
                <a:latin typeface="Arial"/>
                <a:cs typeface="Arial"/>
              </a:rPr>
              <a:t>FDA</a:t>
            </a:r>
            <a:r>
              <a:rPr dirty="0" sz="1000" spc="-40">
                <a:latin typeface="Arial"/>
                <a:cs typeface="Arial"/>
              </a:rPr>
              <a:t> </a:t>
            </a:r>
            <a:r>
              <a:rPr dirty="0" sz="1000" spc="5">
                <a:latin typeface="PMingLiU"/>
                <a:cs typeface="PMingLiU"/>
              </a:rPr>
              <a:t>批</a:t>
            </a:r>
            <a:r>
              <a:rPr dirty="0" sz="1000" spc="-20">
                <a:latin typeface="PMingLiU"/>
                <a:cs typeface="PMingLiU"/>
              </a:rPr>
              <a:t>准</a:t>
            </a:r>
            <a:r>
              <a:rPr dirty="0" sz="1000" spc="5">
                <a:latin typeface="PMingLiU"/>
                <a:cs typeface="PMingLiU"/>
              </a:rPr>
              <a:t>了首</a:t>
            </a:r>
            <a:r>
              <a:rPr dirty="0" sz="1000" spc="-20">
                <a:latin typeface="PMingLiU"/>
                <a:cs typeface="PMingLiU"/>
              </a:rPr>
              <a:t>批</a:t>
            </a:r>
            <a:r>
              <a:rPr dirty="0" sz="1000" spc="5">
                <a:latin typeface="PMingLiU"/>
                <a:cs typeface="PMingLiU"/>
              </a:rPr>
              <a:t>两款</a:t>
            </a:r>
            <a:r>
              <a:rPr dirty="0" sz="1000" spc="-20">
                <a:latin typeface="PMingLiU"/>
                <a:cs typeface="PMingLiU"/>
              </a:rPr>
              <a:t>靶</a:t>
            </a:r>
            <a:r>
              <a:rPr dirty="0" sz="1000" spc="5">
                <a:latin typeface="PMingLiU"/>
                <a:cs typeface="PMingLiU"/>
              </a:rPr>
              <a:t>向</a:t>
            </a:r>
            <a:r>
              <a:rPr dirty="0" sz="1000" spc="10">
                <a:latin typeface="PMingLiU"/>
                <a:cs typeface="PMingLiU"/>
              </a:rPr>
              <a:t> </a:t>
            </a:r>
            <a:r>
              <a:rPr dirty="0" sz="1000" spc="-5">
                <a:latin typeface="Arial"/>
                <a:cs typeface="Arial"/>
              </a:rPr>
              <a:t>CD19</a:t>
            </a:r>
            <a:r>
              <a:rPr dirty="0" sz="1000" spc="-50">
                <a:latin typeface="Arial"/>
                <a:cs typeface="Arial"/>
              </a:rPr>
              <a:t> </a:t>
            </a:r>
            <a:r>
              <a:rPr dirty="0" sz="1000" spc="5">
                <a:latin typeface="PMingLiU"/>
                <a:cs typeface="PMingLiU"/>
              </a:rPr>
              <a:t>的</a:t>
            </a:r>
            <a:r>
              <a:rPr dirty="0" sz="1000" spc="10">
                <a:latin typeface="PMingLiU"/>
                <a:cs typeface="PMingLiU"/>
              </a:rPr>
              <a:t> </a:t>
            </a:r>
            <a:r>
              <a:rPr dirty="0" sz="1000" spc="-5">
                <a:latin typeface="Arial"/>
                <a:cs typeface="Arial"/>
              </a:rPr>
              <a:t>CAR-T</a:t>
            </a:r>
            <a:r>
              <a:rPr dirty="0" sz="1000" spc="-25">
                <a:latin typeface="Arial"/>
                <a:cs typeface="Arial"/>
              </a:rPr>
              <a:t> </a:t>
            </a:r>
            <a:r>
              <a:rPr dirty="0" sz="1000" spc="-20">
                <a:latin typeface="PMingLiU"/>
                <a:cs typeface="PMingLiU"/>
              </a:rPr>
              <a:t>疗</a:t>
            </a:r>
            <a:r>
              <a:rPr dirty="0" sz="1000" spc="5">
                <a:latin typeface="PMingLiU"/>
                <a:cs typeface="PMingLiU"/>
              </a:rPr>
              <a:t>法</a:t>
            </a:r>
            <a:r>
              <a:rPr dirty="0" sz="1000">
                <a:latin typeface="PMingLiU"/>
                <a:cs typeface="PMingLiU"/>
              </a:rPr>
              <a:t>，</a:t>
            </a:r>
            <a:r>
              <a:rPr dirty="0" sz="1000">
                <a:latin typeface="Arial"/>
                <a:cs typeface="Arial"/>
              </a:rPr>
              <a:t>Kymriah</a:t>
            </a:r>
            <a:r>
              <a:rPr dirty="0" sz="1000" spc="-70">
                <a:latin typeface="Arial"/>
                <a:cs typeface="Arial"/>
              </a:rPr>
              <a:t> </a:t>
            </a:r>
            <a:r>
              <a:rPr dirty="0" sz="1000" spc="5">
                <a:latin typeface="PMingLiU"/>
                <a:cs typeface="PMingLiU"/>
              </a:rPr>
              <a:t>和</a:t>
            </a:r>
            <a:r>
              <a:rPr dirty="0" sz="1000" spc="10">
                <a:latin typeface="PMingLiU"/>
                <a:cs typeface="PMingLiU"/>
              </a:rPr>
              <a:t> </a:t>
            </a:r>
            <a:r>
              <a:rPr dirty="0" sz="1000" spc="-5">
                <a:latin typeface="Arial"/>
                <a:cs typeface="Arial"/>
              </a:rPr>
              <a:t>Yescarta</a:t>
            </a:r>
            <a:r>
              <a:rPr dirty="0" sz="1000" spc="-5">
                <a:latin typeface="PMingLiU"/>
                <a:cs typeface="PMingLiU"/>
              </a:rPr>
              <a:t>，</a:t>
            </a:r>
            <a:r>
              <a:rPr dirty="0" sz="1000" spc="5">
                <a:latin typeface="PMingLiU"/>
                <a:cs typeface="PMingLiU"/>
              </a:rPr>
              <a:t>全 球</a:t>
            </a:r>
            <a:r>
              <a:rPr dirty="0" sz="1000" spc="50">
                <a:latin typeface="PMingLiU"/>
                <a:cs typeface="PMingLiU"/>
              </a:rPr>
              <a:t> </a:t>
            </a:r>
            <a:r>
              <a:rPr dirty="0" sz="1000">
                <a:latin typeface="Arial"/>
                <a:cs typeface="Arial"/>
              </a:rPr>
              <a:t>CAR-T</a:t>
            </a:r>
            <a:r>
              <a:rPr dirty="0" sz="1000" spc="-5">
                <a:latin typeface="Arial"/>
                <a:cs typeface="Arial"/>
              </a:rPr>
              <a:t> </a:t>
            </a:r>
            <a:r>
              <a:rPr dirty="0" sz="1000" spc="-20">
                <a:latin typeface="PMingLiU"/>
                <a:cs typeface="PMingLiU"/>
              </a:rPr>
              <a:t>市</a:t>
            </a:r>
            <a:r>
              <a:rPr dirty="0" sz="1000" spc="5">
                <a:latin typeface="PMingLiU"/>
                <a:cs typeface="PMingLiU"/>
              </a:rPr>
              <a:t>场开</a:t>
            </a:r>
            <a:r>
              <a:rPr dirty="0" sz="1000" spc="-20">
                <a:latin typeface="PMingLiU"/>
                <a:cs typeface="PMingLiU"/>
              </a:rPr>
              <a:t>始</a:t>
            </a:r>
            <a:r>
              <a:rPr dirty="0" sz="1000" spc="5">
                <a:latin typeface="PMingLiU"/>
                <a:cs typeface="PMingLiU"/>
              </a:rPr>
              <a:t>快速</a:t>
            </a:r>
            <a:r>
              <a:rPr dirty="0" sz="1000" spc="-20">
                <a:latin typeface="PMingLiU"/>
                <a:cs typeface="PMingLiU"/>
              </a:rPr>
              <a:t>发</a:t>
            </a:r>
            <a:r>
              <a:rPr dirty="0" sz="1000" spc="5">
                <a:latin typeface="PMingLiU"/>
                <a:cs typeface="PMingLiU"/>
              </a:rPr>
              <a:t>展。</a:t>
            </a:r>
            <a:r>
              <a:rPr dirty="0" sz="1000" spc="-20">
                <a:latin typeface="PMingLiU"/>
                <a:cs typeface="PMingLiU"/>
              </a:rPr>
              <a:t>截</a:t>
            </a:r>
            <a:r>
              <a:rPr dirty="0" sz="1000" spc="5">
                <a:latin typeface="PMingLiU"/>
                <a:cs typeface="PMingLiU"/>
              </a:rPr>
              <a:t>至目</a:t>
            </a:r>
            <a:r>
              <a:rPr dirty="0" sz="1000" spc="-20">
                <a:latin typeface="PMingLiU"/>
                <a:cs typeface="PMingLiU"/>
              </a:rPr>
              <a:t>前</a:t>
            </a:r>
            <a:r>
              <a:rPr dirty="0" sz="1000" spc="5">
                <a:latin typeface="PMingLiU"/>
                <a:cs typeface="PMingLiU"/>
              </a:rPr>
              <a:t>，全</a:t>
            </a:r>
            <a:r>
              <a:rPr dirty="0" sz="1000" spc="-20">
                <a:latin typeface="PMingLiU"/>
                <a:cs typeface="PMingLiU"/>
              </a:rPr>
              <a:t>球</a:t>
            </a:r>
            <a:r>
              <a:rPr dirty="0" sz="1000" spc="5">
                <a:latin typeface="PMingLiU"/>
                <a:cs typeface="PMingLiU"/>
              </a:rPr>
              <a:t>共有</a:t>
            </a:r>
            <a:r>
              <a:rPr dirty="0" sz="1000" spc="-20">
                <a:latin typeface="PMingLiU"/>
                <a:cs typeface="PMingLiU"/>
              </a:rPr>
              <a:t>七</a:t>
            </a:r>
            <a:r>
              <a:rPr dirty="0" sz="1000" spc="5">
                <a:latin typeface="PMingLiU"/>
                <a:cs typeface="PMingLiU"/>
              </a:rPr>
              <a:t>款</a:t>
            </a:r>
            <a:r>
              <a:rPr dirty="0" sz="1000" spc="60">
                <a:latin typeface="PMingLiU"/>
                <a:cs typeface="PMingLiU"/>
              </a:rPr>
              <a:t> </a:t>
            </a:r>
            <a:r>
              <a:rPr dirty="0" sz="1000">
                <a:latin typeface="Arial"/>
                <a:cs typeface="Arial"/>
              </a:rPr>
              <a:t>CAR-T</a:t>
            </a:r>
            <a:r>
              <a:rPr dirty="0" sz="1000" spc="-5">
                <a:latin typeface="Arial"/>
                <a:cs typeface="Arial"/>
              </a:rPr>
              <a:t> </a:t>
            </a:r>
            <a:r>
              <a:rPr dirty="0" sz="1000" spc="-20">
                <a:latin typeface="PMingLiU"/>
                <a:cs typeface="PMingLiU"/>
              </a:rPr>
              <a:t>细</a:t>
            </a:r>
            <a:r>
              <a:rPr dirty="0" sz="1000" spc="5">
                <a:latin typeface="PMingLiU"/>
                <a:cs typeface="PMingLiU"/>
              </a:rPr>
              <a:t>胞治</a:t>
            </a:r>
            <a:r>
              <a:rPr dirty="0" sz="1000" spc="-20">
                <a:latin typeface="PMingLiU"/>
                <a:cs typeface="PMingLiU"/>
              </a:rPr>
              <a:t>疗</a:t>
            </a:r>
            <a:r>
              <a:rPr dirty="0" sz="1000" spc="5">
                <a:latin typeface="PMingLiU"/>
                <a:cs typeface="PMingLiU"/>
              </a:rPr>
              <a:t>药物</a:t>
            </a:r>
            <a:r>
              <a:rPr dirty="0" sz="1000" spc="-20">
                <a:latin typeface="PMingLiU"/>
                <a:cs typeface="PMingLiU"/>
              </a:rPr>
              <a:t>获</a:t>
            </a:r>
            <a:r>
              <a:rPr dirty="0" sz="1000" spc="5">
                <a:latin typeface="PMingLiU"/>
                <a:cs typeface="PMingLiU"/>
              </a:rPr>
              <a:t>批上市</a:t>
            </a:r>
            <a:r>
              <a:rPr dirty="0" sz="1000" spc="150">
                <a:latin typeface="PMingLiU"/>
                <a:cs typeface="PMingLiU"/>
              </a:rPr>
              <a:t> </a:t>
            </a:r>
            <a:r>
              <a:rPr dirty="0" sz="1000" spc="5">
                <a:latin typeface="PMingLiU"/>
                <a:cs typeface="PMingLiU"/>
              </a:rPr>
              <a:t>，  其中</a:t>
            </a:r>
            <a:r>
              <a:rPr dirty="0" sz="1000" spc="125">
                <a:latin typeface="PMingLiU"/>
                <a:cs typeface="PMingLiU"/>
              </a:rPr>
              <a:t> </a:t>
            </a:r>
            <a:r>
              <a:rPr dirty="0" sz="1000">
                <a:latin typeface="Arial"/>
                <a:cs typeface="Arial"/>
              </a:rPr>
              <a:t>FDA</a:t>
            </a:r>
            <a:r>
              <a:rPr dirty="0" sz="1000" spc="95">
                <a:latin typeface="Arial"/>
                <a:cs typeface="Arial"/>
              </a:rPr>
              <a:t> </a:t>
            </a:r>
            <a:r>
              <a:rPr dirty="0" sz="1000" spc="-20">
                <a:latin typeface="PMingLiU"/>
                <a:cs typeface="PMingLiU"/>
              </a:rPr>
              <a:t>批</a:t>
            </a:r>
            <a:r>
              <a:rPr dirty="0" sz="1000" spc="5">
                <a:latin typeface="PMingLiU"/>
                <a:cs typeface="PMingLiU"/>
              </a:rPr>
              <a:t>准</a:t>
            </a:r>
            <a:r>
              <a:rPr dirty="0" sz="1000" spc="-20">
                <a:latin typeface="PMingLiU"/>
                <a:cs typeface="PMingLiU"/>
              </a:rPr>
              <a:t>六</a:t>
            </a:r>
            <a:r>
              <a:rPr dirty="0" sz="1000" spc="5">
                <a:latin typeface="PMingLiU"/>
                <a:cs typeface="PMingLiU"/>
              </a:rPr>
              <a:t>款</a:t>
            </a:r>
            <a:r>
              <a:rPr dirty="0" sz="1000" spc="-5">
                <a:latin typeface="PMingLiU"/>
                <a:cs typeface="PMingLiU"/>
              </a:rPr>
              <a:t>，</a:t>
            </a:r>
            <a:r>
              <a:rPr dirty="0" sz="1000" spc="-5">
                <a:latin typeface="Arial"/>
                <a:cs typeface="Arial"/>
              </a:rPr>
              <a:t>NMPA</a:t>
            </a:r>
            <a:r>
              <a:rPr dirty="0" sz="1000" spc="90">
                <a:latin typeface="Arial"/>
                <a:cs typeface="Arial"/>
              </a:rPr>
              <a:t> </a:t>
            </a:r>
            <a:r>
              <a:rPr dirty="0" sz="1000" spc="-20">
                <a:latin typeface="PMingLiU"/>
                <a:cs typeface="PMingLiU"/>
              </a:rPr>
              <a:t>批</a:t>
            </a:r>
            <a:r>
              <a:rPr dirty="0" sz="1000" spc="5">
                <a:latin typeface="PMingLiU"/>
                <a:cs typeface="PMingLiU"/>
              </a:rPr>
              <a:t>准两</a:t>
            </a:r>
            <a:r>
              <a:rPr dirty="0" sz="1000" spc="-20">
                <a:latin typeface="PMingLiU"/>
                <a:cs typeface="PMingLiU"/>
              </a:rPr>
              <a:t>款</a:t>
            </a:r>
            <a:r>
              <a:rPr dirty="0" sz="1000" spc="5">
                <a:latin typeface="PMingLiU"/>
                <a:cs typeface="PMingLiU"/>
              </a:rPr>
              <a:t>，国</a:t>
            </a:r>
            <a:r>
              <a:rPr dirty="0" sz="1000" spc="-20">
                <a:latin typeface="PMingLiU"/>
                <a:cs typeface="PMingLiU"/>
              </a:rPr>
              <a:t>内</a:t>
            </a:r>
            <a:r>
              <a:rPr dirty="0" sz="1000" spc="5">
                <a:latin typeface="PMingLiU"/>
                <a:cs typeface="PMingLiU"/>
              </a:rPr>
              <a:t>上市</a:t>
            </a:r>
            <a:r>
              <a:rPr dirty="0" sz="1000" spc="-20">
                <a:latin typeface="PMingLiU"/>
                <a:cs typeface="PMingLiU"/>
              </a:rPr>
              <a:t>的奕</a:t>
            </a:r>
            <a:r>
              <a:rPr dirty="0" sz="1000" spc="5">
                <a:latin typeface="PMingLiU"/>
                <a:cs typeface="PMingLiU"/>
              </a:rPr>
              <a:t>凯达与</a:t>
            </a:r>
            <a:r>
              <a:rPr dirty="0" sz="1000" spc="-20">
                <a:latin typeface="PMingLiU"/>
                <a:cs typeface="PMingLiU"/>
              </a:rPr>
              <a:t>海</a:t>
            </a:r>
            <a:r>
              <a:rPr dirty="0" sz="1000" spc="5">
                <a:latin typeface="PMingLiU"/>
                <a:cs typeface="PMingLiU"/>
              </a:rPr>
              <a:t>外上</a:t>
            </a:r>
            <a:r>
              <a:rPr dirty="0" sz="1000" spc="-20">
                <a:latin typeface="PMingLiU"/>
                <a:cs typeface="PMingLiU"/>
              </a:rPr>
              <a:t>市</a:t>
            </a:r>
            <a:r>
              <a:rPr dirty="0" sz="1000" spc="5">
                <a:latin typeface="PMingLiU"/>
                <a:cs typeface="PMingLiU"/>
              </a:rPr>
              <a:t>的</a:t>
            </a:r>
            <a:r>
              <a:rPr dirty="0" sz="1000" spc="165">
                <a:latin typeface="PMingLiU"/>
                <a:cs typeface="PMingLiU"/>
              </a:rPr>
              <a:t> </a:t>
            </a:r>
            <a:r>
              <a:rPr dirty="0" sz="1000" spc="-5">
                <a:latin typeface="Arial"/>
                <a:cs typeface="Arial"/>
              </a:rPr>
              <a:t>Yescarta</a:t>
            </a:r>
            <a:r>
              <a:rPr dirty="0" sz="1000" spc="85">
                <a:latin typeface="Arial"/>
                <a:cs typeface="Arial"/>
              </a:rPr>
              <a:t> </a:t>
            </a:r>
            <a:r>
              <a:rPr dirty="0" sz="1000" spc="-20">
                <a:latin typeface="PMingLiU"/>
                <a:cs typeface="PMingLiU"/>
              </a:rPr>
              <a:t>为</a:t>
            </a:r>
            <a:r>
              <a:rPr dirty="0" sz="1000" spc="5">
                <a:latin typeface="PMingLiU"/>
                <a:cs typeface="PMingLiU"/>
              </a:rPr>
              <a:t>同一 款产品</a:t>
            </a:r>
            <a:r>
              <a:rPr dirty="0" sz="1000" spc="-20">
                <a:latin typeface="PMingLiU"/>
                <a:cs typeface="PMingLiU"/>
              </a:rPr>
              <a:t>。</a:t>
            </a:r>
            <a:r>
              <a:rPr dirty="0" sz="1000" spc="5">
                <a:latin typeface="PMingLiU"/>
                <a:cs typeface="PMingLiU"/>
              </a:rPr>
              <a:t>根据</a:t>
            </a:r>
            <a:r>
              <a:rPr dirty="0" sz="1000" spc="-20">
                <a:latin typeface="PMingLiU"/>
                <a:cs typeface="PMingLiU"/>
              </a:rPr>
              <a:t>弗</a:t>
            </a:r>
            <a:r>
              <a:rPr dirty="0" sz="1000" spc="5">
                <a:latin typeface="PMingLiU"/>
                <a:cs typeface="PMingLiU"/>
              </a:rPr>
              <a:t>若斯</a:t>
            </a:r>
            <a:r>
              <a:rPr dirty="0" sz="1000" spc="-20">
                <a:latin typeface="PMingLiU"/>
                <a:cs typeface="PMingLiU"/>
              </a:rPr>
              <a:t>特</a:t>
            </a:r>
            <a:r>
              <a:rPr dirty="0" sz="1000" spc="5">
                <a:latin typeface="PMingLiU"/>
                <a:cs typeface="PMingLiU"/>
              </a:rPr>
              <a:t>沙利</a:t>
            </a:r>
            <a:r>
              <a:rPr dirty="0" sz="1000" spc="-20">
                <a:latin typeface="PMingLiU"/>
                <a:cs typeface="PMingLiU"/>
              </a:rPr>
              <a:t>文</a:t>
            </a:r>
            <a:r>
              <a:rPr dirty="0" sz="1000" spc="5">
                <a:latin typeface="PMingLiU"/>
                <a:cs typeface="PMingLiU"/>
              </a:rPr>
              <a:t>的数</a:t>
            </a:r>
            <a:r>
              <a:rPr dirty="0" sz="1000" spc="-20">
                <a:latin typeface="PMingLiU"/>
                <a:cs typeface="PMingLiU"/>
              </a:rPr>
              <a:t>据</a:t>
            </a:r>
            <a:r>
              <a:rPr dirty="0" sz="1000">
                <a:latin typeface="PMingLiU"/>
                <a:cs typeface="PMingLiU"/>
              </a:rPr>
              <a:t>，</a:t>
            </a:r>
            <a:r>
              <a:rPr dirty="0" sz="1000">
                <a:latin typeface="Arial"/>
                <a:cs typeface="Arial"/>
              </a:rPr>
              <a:t>2016</a:t>
            </a:r>
            <a:r>
              <a:rPr dirty="0" sz="1000" spc="-50">
                <a:latin typeface="Arial"/>
                <a:cs typeface="Arial"/>
              </a:rPr>
              <a:t> </a:t>
            </a:r>
            <a:r>
              <a:rPr dirty="0" sz="1000" spc="5">
                <a:latin typeface="PMingLiU"/>
                <a:cs typeface="PMingLiU"/>
              </a:rPr>
              <a:t>年至</a:t>
            </a:r>
            <a:r>
              <a:rPr dirty="0" sz="1000">
                <a:latin typeface="PMingLiU"/>
                <a:cs typeface="PMingLiU"/>
              </a:rPr>
              <a:t> </a:t>
            </a:r>
            <a:r>
              <a:rPr dirty="0" sz="1000" spc="-5">
                <a:latin typeface="Arial"/>
                <a:cs typeface="Arial"/>
              </a:rPr>
              <a:t>2020</a:t>
            </a:r>
            <a:r>
              <a:rPr dirty="0" sz="1000" spc="-45">
                <a:latin typeface="Arial"/>
                <a:cs typeface="Arial"/>
              </a:rPr>
              <a:t> </a:t>
            </a:r>
            <a:r>
              <a:rPr dirty="0" sz="1000" spc="5">
                <a:latin typeface="PMingLiU"/>
                <a:cs typeface="PMingLiU"/>
              </a:rPr>
              <a:t>年，全球 </a:t>
            </a:r>
            <a:r>
              <a:rPr dirty="0" sz="1000" spc="-15">
                <a:latin typeface="Arial"/>
                <a:cs typeface="Arial"/>
              </a:rPr>
              <a:t>CGT</a:t>
            </a:r>
            <a:r>
              <a:rPr dirty="0" sz="1000" spc="-25">
                <a:latin typeface="Arial"/>
                <a:cs typeface="Arial"/>
              </a:rPr>
              <a:t> </a:t>
            </a:r>
            <a:r>
              <a:rPr dirty="0" sz="1000" spc="5">
                <a:latin typeface="PMingLiU"/>
                <a:cs typeface="PMingLiU"/>
              </a:rPr>
              <a:t>市</a:t>
            </a:r>
            <a:r>
              <a:rPr dirty="0" sz="1000" spc="-20">
                <a:latin typeface="PMingLiU"/>
                <a:cs typeface="PMingLiU"/>
              </a:rPr>
              <a:t>场</a:t>
            </a:r>
            <a:r>
              <a:rPr dirty="0" sz="1000" spc="5">
                <a:latin typeface="PMingLiU"/>
                <a:cs typeface="PMingLiU"/>
              </a:rPr>
              <a:t>从 </a:t>
            </a:r>
            <a:r>
              <a:rPr dirty="0" sz="1000">
                <a:latin typeface="Arial"/>
                <a:cs typeface="Arial"/>
              </a:rPr>
              <a:t>0.5</a:t>
            </a:r>
            <a:r>
              <a:rPr dirty="0" sz="1000" spc="-50">
                <a:latin typeface="Arial"/>
                <a:cs typeface="Arial"/>
              </a:rPr>
              <a:t> </a:t>
            </a:r>
            <a:r>
              <a:rPr dirty="0" sz="1000" spc="-20">
                <a:latin typeface="PMingLiU"/>
                <a:cs typeface="PMingLiU"/>
              </a:rPr>
              <a:t>亿</a:t>
            </a:r>
            <a:r>
              <a:rPr dirty="0" sz="1000" spc="5">
                <a:latin typeface="PMingLiU"/>
                <a:cs typeface="PMingLiU"/>
              </a:rPr>
              <a:t>美元增 </a:t>
            </a:r>
            <a:r>
              <a:rPr dirty="0" sz="1000" spc="25">
                <a:latin typeface="PMingLiU"/>
                <a:cs typeface="PMingLiU"/>
              </a:rPr>
              <a:t>长</a:t>
            </a:r>
            <a:r>
              <a:rPr dirty="0" sz="1000" spc="5">
                <a:latin typeface="PMingLiU"/>
                <a:cs typeface="PMingLiU"/>
              </a:rPr>
              <a:t>到</a:t>
            </a:r>
            <a:r>
              <a:rPr dirty="0" sz="1000" spc="240">
                <a:latin typeface="PMingLiU"/>
                <a:cs typeface="PMingLiU"/>
              </a:rPr>
              <a:t> </a:t>
            </a:r>
            <a:r>
              <a:rPr dirty="0" sz="1000" spc="-5">
                <a:latin typeface="Arial"/>
                <a:cs typeface="Arial"/>
              </a:rPr>
              <a:t>21</a:t>
            </a:r>
            <a:r>
              <a:rPr dirty="0" sz="1000" spc="145">
                <a:latin typeface="Arial"/>
                <a:cs typeface="Arial"/>
              </a:rPr>
              <a:t> </a:t>
            </a:r>
            <a:r>
              <a:rPr dirty="0" sz="1000" spc="25">
                <a:latin typeface="PMingLiU"/>
                <a:cs typeface="PMingLiU"/>
              </a:rPr>
              <a:t>亿</a:t>
            </a:r>
            <a:r>
              <a:rPr dirty="0" sz="1000" spc="5">
                <a:latin typeface="PMingLiU"/>
                <a:cs typeface="PMingLiU"/>
              </a:rPr>
              <a:t>美</a:t>
            </a:r>
            <a:r>
              <a:rPr dirty="0" sz="1000" spc="25">
                <a:latin typeface="PMingLiU"/>
                <a:cs typeface="PMingLiU"/>
              </a:rPr>
              <a:t>元</a:t>
            </a:r>
            <a:r>
              <a:rPr dirty="0" sz="1000" spc="5">
                <a:latin typeface="PMingLiU"/>
                <a:cs typeface="PMingLiU"/>
              </a:rPr>
              <a:t>，年</a:t>
            </a:r>
            <a:r>
              <a:rPr dirty="0" sz="1000" spc="25">
                <a:latin typeface="PMingLiU"/>
                <a:cs typeface="PMingLiU"/>
              </a:rPr>
              <a:t>复</a:t>
            </a:r>
            <a:r>
              <a:rPr dirty="0" sz="1000" spc="5">
                <a:latin typeface="PMingLiU"/>
                <a:cs typeface="PMingLiU"/>
              </a:rPr>
              <a:t>合</a:t>
            </a:r>
            <a:r>
              <a:rPr dirty="0" sz="1000" spc="25">
                <a:latin typeface="PMingLiU"/>
                <a:cs typeface="PMingLiU"/>
              </a:rPr>
              <a:t>增</a:t>
            </a:r>
            <a:r>
              <a:rPr dirty="0" sz="1000" spc="5">
                <a:latin typeface="PMingLiU"/>
                <a:cs typeface="PMingLiU"/>
              </a:rPr>
              <a:t>长</a:t>
            </a:r>
            <a:r>
              <a:rPr dirty="0" sz="1000" spc="25">
                <a:latin typeface="PMingLiU"/>
                <a:cs typeface="PMingLiU"/>
              </a:rPr>
              <a:t>率</a:t>
            </a:r>
            <a:r>
              <a:rPr dirty="0" sz="1000" spc="5">
                <a:latin typeface="PMingLiU"/>
                <a:cs typeface="PMingLiU"/>
              </a:rPr>
              <a:t>为</a:t>
            </a:r>
            <a:r>
              <a:rPr dirty="0" sz="1000" spc="254">
                <a:latin typeface="PMingLiU"/>
                <a:cs typeface="PMingLiU"/>
              </a:rPr>
              <a:t> </a:t>
            </a:r>
            <a:r>
              <a:rPr dirty="0" sz="1000">
                <a:latin typeface="Arial"/>
                <a:cs typeface="Arial"/>
              </a:rPr>
              <a:t>153%</a:t>
            </a:r>
            <a:r>
              <a:rPr dirty="0" sz="1000">
                <a:latin typeface="PMingLiU"/>
                <a:cs typeface="PMingLiU"/>
              </a:rPr>
              <a:t>；</a:t>
            </a:r>
            <a:r>
              <a:rPr dirty="0" sz="1000" spc="5">
                <a:latin typeface="PMingLiU"/>
                <a:cs typeface="PMingLiU"/>
              </a:rPr>
              <a:t>预</a:t>
            </a:r>
            <a:r>
              <a:rPr dirty="0" sz="1000" spc="25">
                <a:latin typeface="PMingLiU"/>
                <a:cs typeface="PMingLiU"/>
              </a:rPr>
              <a:t>计</a:t>
            </a:r>
            <a:r>
              <a:rPr dirty="0" sz="1000" spc="5">
                <a:latin typeface="PMingLiU"/>
                <a:cs typeface="PMingLiU"/>
              </a:rPr>
              <a:t>未来</a:t>
            </a:r>
            <a:r>
              <a:rPr dirty="0" sz="1000" spc="225">
                <a:latin typeface="PMingLiU"/>
                <a:cs typeface="PMingLiU"/>
              </a:rPr>
              <a:t> </a:t>
            </a:r>
            <a:r>
              <a:rPr dirty="0" sz="1000">
                <a:latin typeface="Arial"/>
                <a:cs typeface="Arial"/>
              </a:rPr>
              <a:t>CGT</a:t>
            </a:r>
            <a:r>
              <a:rPr dirty="0" sz="1000" spc="165">
                <a:latin typeface="Arial"/>
                <a:cs typeface="Arial"/>
              </a:rPr>
              <a:t> </a:t>
            </a:r>
            <a:r>
              <a:rPr dirty="0" sz="1000" spc="5">
                <a:latin typeface="PMingLiU"/>
                <a:cs typeface="PMingLiU"/>
              </a:rPr>
              <a:t>市</a:t>
            </a:r>
            <a:r>
              <a:rPr dirty="0" sz="1000" spc="25">
                <a:latin typeface="PMingLiU"/>
                <a:cs typeface="PMingLiU"/>
              </a:rPr>
              <a:t>场</a:t>
            </a:r>
            <a:r>
              <a:rPr dirty="0" sz="1000" spc="5">
                <a:latin typeface="PMingLiU"/>
                <a:cs typeface="PMingLiU"/>
              </a:rPr>
              <a:t>规</a:t>
            </a:r>
            <a:r>
              <a:rPr dirty="0" sz="1000" spc="25">
                <a:latin typeface="PMingLiU"/>
                <a:cs typeface="PMingLiU"/>
              </a:rPr>
              <a:t>模</a:t>
            </a:r>
            <a:r>
              <a:rPr dirty="0" sz="1000" spc="5">
                <a:latin typeface="PMingLiU"/>
                <a:cs typeface="PMingLiU"/>
              </a:rPr>
              <a:t>仍保</a:t>
            </a:r>
            <a:r>
              <a:rPr dirty="0" sz="1000" spc="25">
                <a:latin typeface="PMingLiU"/>
                <a:cs typeface="PMingLiU"/>
              </a:rPr>
              <a:t>持</a:t>
            </a:r>
            <a:r>
              <a:rPr dirty="0" sz="1000" spc="5">
                <a:latin typeface="PMingLiU"/>
                <a:cs typeface="PMingLiU"/>
              </a:rPr>
              <a:t>快</a:t>
            </a:r>
            <a:r>
              <a:rPr dirty="0" sz="1000" spc="25">
                <a:latin typeface="PMingLiU"/>
                <a:cs typeface="PMingLiU"/>
              </a:rPr>
              <a:t>速</a:t>
            </a:r>
            <a:r>
              <a:rPr dirty="0" sz="1000" spc="5">
                <a:latin typeface="PMingLiU"/>
                <a:cs typeface="PMingLiU"/>
              </a:rPr>
              <a:t>增长</a:t>
            </a:r>
            <a:r>
              <a:rPr dirty="0" sz="1000" spc="25">
                <a:latin typeface="PMingLiU"/>
                <a:cs typeface="PMingLiU"/>
              </a:rPr>
              <a:t>，</a:t>
            </a:r>
            <a:r>
              <a:rPr dirty="0" sz="1000" spc="5">
                <a:latin typeface="PMingLiU"/>
                <a:cs typeface="PMingLiU"/>
              </a:rPr>
              <a:t>于 </a:t>
            </a:r>
            <a:r>
              <a:rPr dirty="0" sz="1000" spc="-5">
                <a:latin typeface="Arial"/>
                <a:cs typeface="Arial"/>
              </a:rPr>
              <a:t>2025</a:t>
            </a:r>
            <a:r>
              <a:rPr dirty="0" sz="1000" spc="-80">
                <a:latin typeface="Arial"/>
                <a:cs typeface="Arial"/>
              </a:rPr>
              <a:t> </a:t>
            </a:r>
            <a:r>
              <a:rPr dirty="0" sz="1000" spc="5">
                <a:latin typeface="PMingLiU"/>
                <a:cs typeface="PMingLiU"/>
              </a:rPr>
              <a:t>年达到</a:t>
            </a:r>
            <a:r>
              <a:rPr dirty="0" sz="1000" spc="-20">
                <a:latin typeface="PMingLiU"/>
                <a:cs typeface="PMingLiU"/>
              </a:rPr>
              <a:t> </a:t>
            </a:r>
            <a:r>
              <a:rPr dirty="0" sz="1000" spc="-5">
                <a:latin typeface="Arial"/>
                <a:cs typeface="Arial"/>
              </a:rPr>
              <a:t>305</a:t>
            </a:r>
            <a:r>
              <a:rPr dirty="0" sz="1000" spc="-75">
                <a:latin typeface="Arial"/>
                <a:cs typeface="Arial"/>
              </a:rPr>
              <a:t> </a:t>
            </a:r>
            <a:r>
              <a:rPr dirty="0" sz="1000" spc="5">
                <a:latin typeface="PMingLiU"/>
                <a:cs typeface="PMingLiU"/>
              </a:rPr>
              <a:t>亿美元，年复</a:t>
            </a:r>
            <a:r>
              <a:rPr dirty="0" sz="1000" spc="-20">
                <a:latin typeface="PMingLiU"/>
                <a:cs typeface="PMingLiU"/>
              </a:rPr>
              <a:t>合</a:t>
            </a:r>
            <a:r>
              <a:rPr dirty="0" sz="1000" spc="5">
                <a:latin typeface="PMingLiU"/>
                <a:cs typeface="PMingLiU"/>
              </a:rPr>
              <a:t>增长</a:t>
            </a:r>
            <a:r>
              <a:rPr dirty="0" sz="1000" spc="-20">
                <a:latin typeface="PMingLiU"/>
                <a:cs typeface="PMingLiU"/>
              </a:rPr>
              <a:t>率</a:t>
            </a:r>
            <a:r>
              <a:rPr dirty="0" sz="1000" spc="5">
                <a:latin typeface="PMingLiU"/>
                <a:cs typeface="PMingLiU"/>
              </a:rPr>
              <a:t>保持</a:t>
            </a:r>
            <a:r>
              <a:rPr dirty="0" sz="1000" spc="-15">
                <a:latin typeface="PMingLiU"/>
                <a:cs typeface="PMingLiU"/>
              </a:rPr>
              <a:t> </a:t>
            </a:r>
            <a:r>
              <a:rPr dirty="0" sz="1000" spc="-5">
                <a:latin typeface="Arial"/>
                <a:cs typeface="Arial"/>
              </a:rPr>
              <a:t>71%</a:t>
            </a:r>
            <a:r>
              <a:rPr dirty="0" sz="1000" spc="5">
                <a:latin typeface="PMingLiU"/>
                <a:cs typeface="PMingLiU"/>
              </a:rPr>
              <a:t>。</a:t>
            </a:r>
            <a:endParaRPr sz="1000">
              <a:latin typeface="PMingLiU"/>
              <a:cs typeface="PMingLiU"/>
            </a:endParaRPr>
          </a:p>
          <a:p>
            <a:pPr algn="just" marL="12700">
              <a:lnSpc>
                <a:spcPct val="100000"/>
              </a:lnSpc>
              <a:spcBef>
                <a:spcPts val="108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1:</a:t>
            </a:r>
            <a:r>
              <a:rPr dirty="0" sz="1000" spc="-15" b="1">
                <a:latin typeface="Arial"/>
                <a:cs typeface="Arial"/>
              </a:rPr>
              <a:t> </a:t>
            </a:r>
            <a:r>
              <a:rPr dirty="0" sz="1000" spc="5" b="1">
                <a:latin typeface="Microsoft JhengHei UI"/>
                <a:cs typeface="Microsoft JhengHei UI"/>
              </a:rPr>
              <a:t>全球</a:t>
            </a:r>
            <a:r>
              <a:rPr dirty="0" sz="1000" spc="15" b="1">
                <a:latin typeface="Microsoft JhengHei UI"/>
                <a:cs typeface="Microsoft JhengHei UI"/>
              </a:rPr>
              <a:t> </a:t>
            </a:r>
            <a:r>
              <a:rPr dirty="0" sz="1000" spc="-15" b="1">
                <a:latin typeface="Arial"/>
                <a:cs typeface="Arial"/>
              </a:rPr>
              <a:t>CGT</a:t>
            </a:r>
            <a:r>
              <a:rPr dirty="0" sz="1000" spc="15" b="1">
                <a:latin typeface="Arial"/>
                <a:cs typeface="Arial"/>
              </a:rPr>
              <a:t> </a:t>
            </a:r>
            <a:r>
              <a:rPr dirty="0" sz="1000" spc="-25" b="1">
                <a:latin typeface="Arial"/>
                <a:cs typeface="Arial"/>
              </a:rPr>
              <a:t>(</a:t>
            </a:r>
            <a:r>
              <a:rPr dirty="0" sz="1000" spc="5" b="1">
                <a:latin typeface="Microsoft JhengHei UI"/>
                <a:cs typeface="Microsoft JhengHei UI"/>
              </a:rPr>
              <a:t>包含</a:t>
            </a:r>
            <a:r>
              <a:rPr dirty="0" sz="1000" spc="10" b="1">
                <a:latin typeface="Microsoft JhengHei UI"/>
                <a:cs typeface="Microsoft JhengHei UI"/>
              </a:rPr>
              <a:t> </a:t>
            </a:r>
            <a:r>
              <a:rPr dirty="0" sz="1000" spc="-5" b="1">
                <a:latin typeface="Arial"/>
                <a:cs typeface="Arial"/>
              </a:rPr>
              <a:t>CAR-T)</a:t>
            </a:r>
            <a:r>
              <a:rPr dirty="0" sz="1000" spc="-15" b="1">
                <a:latin typeface="Arial"/>
                <a:cs typeface="Arial"/>
              </a:rPr>
              <a:t> </a:t>
            </a:r>
            <a:r>
              <a:rPr dirty="0" sz="1000" spc="5" b="1">
                <a:latin typeface="Microsoft JhengHei UI"/>
                <a:cs typeface="Microsoft JhengHei UI"/>
              </a:rPr>
              <a:t>的市场</a:t>
            </a:r>
            <a:r>
              <a:rPr dirty="0" sz="1000" spc="-20" b="1">
                <a:latin typeface="Microsoft JhengHei UI"/>
                <a:cs typeface="Microsoft JhengHei UI"/>
              </a:rPr>
              <a:t>规</a:t>
            </a:r>
            <a:r>
              <a:rPr dirty="0" sz="1000" spc="5" b="1">
                <a:latin typeface="Microsoft JhengHei UI"/>
                <a:cs typeface="Microsoft JhengHei UI"/>
              </a:rPr>
              <a:t>模</a:t>
            </a:r>
            <a:endParaRPr sz="1000">
              <a:latin typeface="Microsoft JhengHei UI"/>
              <a:cs typeface="Microsoft JhengHei UI"/>
            </a:endParaRPr>
          </a:p>
        </p:txBody>
      </p:sp>
      <p:sp>
        <p:nvSpPr>
          <p:cNvPr id="8" name="object 8"/>
          <p:cNvSpPr txBox="1"/>
          <p:nvPr/>
        </p:nvSpPr>
        <p:spPr>
          <a:xfrm>
            <a:off x="527100" y="5771133"/>
            <a:ext cx="5071110" cy="1615440"/>
          </a:xfrm>
          <a:prstGeom prst="rect">
            <a:avLst/>
          </a:prstGeom>
        </p:spPr>
        <p:txBody>
          <a:bodyPr wrap="square" lIns="0" tIns="11430" rIns="0" bIns="0" rtlCol="0" vert="horz">
            <a:spAutoFit/>
          </a:bodyPr>
          <a:lstStyle/>
          <a:p>
            <a:pPr algn="just"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20">
                <a:latin typeface="Arial"/>
                <a:cs typeface="Arial"/>
              </a:rPr>
              <a:t> </a:t>
            </a:r>
            <a:r>
              <a:rPr dirty="0" sz="800" spc="-10">
                <a:latin typeface="PMingLiU"/>
                <a:cs typeface="PMingLiU"/>
              </a:rPr>
              <a:t>弗</a:t>
            </a:r>
            <a:r>
              <a:rPr dirty="0" sz="800" spc="10">
                <a:latin typeface="PMingLiU"/>
                <a:cs typeface="PMingLiU"/>
              </a:rPr>
              <a:t>若</a:t>
            </a:r>
            <a:r>
              <a:rPr dirty="0" sz="800" spc="-10">
                <a:latin typeface="PMingLiU"/>
                <a:cs typeface="PMingLiU"/>
              </a:rPr>
              <a:t>斯特</a:t>
            </a:r>
            <a:r>
              <a:rPr dirty="0" sz="800" spc="10">
                <a:latin typeface="PMingLiU"/>
                <a:cs typeface="PMingLiU"/>
              </a:rPr>
              <a:t>沙</a:t>
            </a:r>
            <a:r>
              <a:rPr dirty="0" sz="800" spc="-10">
                <a:latin typeface="PMingLiU"/>
                <a:cs typeface="PMingLiU"/>
              </a:rPr>
              <a:t>利文</a:t>
            </a:r>
            <a:r>
              <a:rPr dirty="0" sz="800" spc="10">
                <a:latin typeface="PMingLiU"/>
                <a:cs typeface="PMingLiU"/>
              </a:rPr>
              <a:t>分</a:t>
            </a:r>
            <a:r>
              <a:rPr dirty="0" sz="800" spc="-10">
                <a:latin typeface="PMingLiU"/>
                <a:cs typeface="PMingLiU"/>
              </a:rPr>
              <a:t>析《</a:t>
            </a:r>
            <a:r>
              <a:rPr dirty="0" sz="800" spc="10">
                <a:latin typeface="PMingLiU"/>
                <a:cs typeface="PMingLiU"/>
              </a:rPr>
              <a:t>中</a:t>
            </a:r>
            <a:r>
              <a:rPr dirty="0" sz="800" spc="-10">
                <a:latin typeface="PMingLiU"/>
                <a:cs typeface="PMingLiU"/>
              </a:rPr>
              <a:t>国细</a:t>
            </a:r>
            <a:r>
              <a:rPr dirty="0" sz="800" spc="10">
                <a:latin typeface="PMingLiU"/>
                <a:cs typeface="PMingLiU"/>
              </a:rPr>
              <a:t>胞</a:t>
            </a:r>
            <a:r>
              <a:rPr dirty="0" sz="800" spc="-10">
                <a:latin typeface="PMingLiU"/>
                <a:cs typeface="PMingLiU"/>
              </a:rPr>
              <a:t>与基</a:t>
            </a:r>
            <a:r>
              <a:rPr dirty="0" sz="800" spc="10">
                <a:latin typeface="PMingLiU"/>
                <a:cs typeface="PMingLiU"/>
              </a:rPr>
              <a:t>因</a:t>
            </a:r>
            <a:r>
              <a:rPr dirty="0" sz="800" spc="-10">
                <a:latin typeface="PMingLiU"/>
                <a:cs typeface="PMingLiU"/>
              </a:rPr>
              <a:t>治疗</a:t>
            </a:r>
            <a:r>
              <a:rPr dirty="0" sz="800" spc="10">
                <a:latin typeface="PMingLiU"/>
                <a:cs typeface="PMingLiU"/>
              </a:rPr>
              <a:t>产</a:t>
            </a:r>
            <a:r>
              <a:rPr dirty="0" sz="800" spc="-10">
                <a:latin typeface="PMingLiU"/>
                <a:cs typeface="PMingLiU"/>
              </a:rPr>
              <a:t>业发</a:t>
            </a:r>
            <a:r>
              <a:rPr dirty="0" sz="800" spc="10">
                <a:latin typeface="PMingLiU"/>
                <a:cs typeface="PMingLiU"/>
              </a:rPr>
              <a:t>展</a:t>
            </a:r>
            <a:r>
              <a:rPr dirty="0" sz="800" spc="-10">
                <a:latin typeface="PMingLiU"/>
                <a:cs typeface="PMingLiU"/>
              </a:rPr>
              <a:t>白皮</a:t>
            </a:r>
            <a:r>
              <a:rPr dirty="0" sz="800" spc="10">
                <a:latin typeface="PMingLiU"/>
                <a:cs typeface="PMingLiU"/>
              </a:rPr>
              <a:t>书</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a:p>
            <a:pPr algn="just" marL="12700" marR="5080">
              <a:lnSpc>
                <a:spcPct val="139600"/>
              </a:lnSpc>
              <a:spcBef>
                <a:spcPts val="885"/>
              </a:spcBef>
            </a:pPr>
            <a:r>
              <a:rPr dirty="0" sz="1000" spc="5">
                <a:latin typeface="PMingLiU"/>
                <a:cs typeface="PMingLiU"/>
              </a:rPr>
              <a:t>相比欧</a:t>
            </a:r>
            <a:r>
              <a:rPr dirty="0" sz="1000" spc="-20">
                <a:latin typeface="PMingLiU"/>
                <a:cs typeface="PMingLiU"/>
              </a:rPr>
              <a:t>美</a:t>
            </a:r>
            <a:r>
              <a:rPr dirty="0" sz="1000" spc="5">
                <a:latin typeface="PMingLiU"/>
                <a:cs typeface="PMingLiU"/>
              </a:rPr>
              <a:t>发达</a:t>
            </a:r>
            <a:r>
              <a:rPr dirty="0" sz="1000" spc="-20">
                <a:latin typeface="PMingLiU"/>
                <a:cs typeface="PMingLiU"/>
              </a:rPr>
              <a:t>国</a:t>
            </a:r>
            <a:r>
              <a:rPr dirty="0" sz="1000" spc="5">
                <a:latin typeface="PMingLiU"/>
                <a:cs typeface="PMingLiU"/>
              </a:rPr>
              <a:t>家，</a:t>
            </a:r>
            <a:r>
              <a:rPr dirty="0" sz="1000" spc="-20">
                <a:latin typeface="PMingLiU"/>
                <a:cs typeface="PMingLiU"/>
              </a:rPr>
              <a:t>中</a:t>
            </a:r>
            <a:r>
              <a:rPr dirty="0" sz="1000" spc="5">
                <a:latin typeface="PMingLiU"/>
                <a:cs typeface="PMingLiU"/>
              </a:rPr>
              <a:t>国 </a:t>
            </a:r>
            <a:r>
              <a:rPr dirty="0" sz="1000" spc="-5">
                <a:latin typeface="Arial"/>
                <a:cs typeface="Arial"/>
              </a:rPr>
              <a:t>CGT</a:t>
            </a:r>
            <a:r>
              <a:rPr dirty="0" sz="1000" spc="-50">
                <a:latin typeface="Arial"/>
                <a:cs typeface="Arial"/>
              </a:rPr>
              <a:t> </a:t>
            </a:r>
            <a:r>
              <a:rPr dirty="0" sz="1000" spc="-20">
                <a:latin typeface="PMingLiU"/>
                <a:cs typeface="PMingLiU"/>
              </a:rPr>
              <a:t>市</a:t>
            </a:r>
            <a:r>
              <a:rPr dirty="0" sz="1000" spc="5">
                <a:latin typeface="PMingLiU"/>
                <a:cs typeface="PMingLiU"/>
              </a:rPr>
              <a:t>场虽</a:t>
            </a:r>
            <a:r>
              <a:rPr dirty="0" sz="1000" spc="-20">
                <a:latin typeface="PMingLiU"/>
                <a:cs typeface="PMingLiU"/>
              </a:rPr>
              <a:t>然</a:t>
            </a:r>
            <a:r>
              <a:rPr dirty="0" sz="1000" spc="5">
                <a:latin typeface="PMingLiU"/>
                <a:cs typeface="PMingLiU"/>
              </a:rPr>
              <a:t>起步</a:t>
            </a:r>
            <a:r>
              <a:rPr dirty="0" sz="1000" spc="-20">
                <a:latin typeface="PMingLiU"/>
                <a:cs typeface="PMingLiU"/>
              </a:rPr>
              <a:t>较</a:t>
            </a:r>
            <a:r>
              <a:rPr dirty="0" sz="1000" spc="5">
                <a:latin typeface="PMingLiU"/>
                <a:cs typeface="PMingLiU"/>
              </a:rPr>
              <a:t>晚，</a:t>
            </a:r>
            <a:r>
              <a:rPr dirty="0" sz="1000" spc="-20">
                <a:latin typeface="PMingLiU"/>
                <a:cs typeface="PMingLiU"/>
              </a:rPr>
              <a:t>但</a:t>
            </a:r>
            <a:r>
              <a:rPr dirty="0" sz="1000" spc="5">
                <a:latin typeface="PMingLiU"/>
                <a:cs typeface="PMingLiU"/>
              </a:rPr>
              <a:t>研发热</a:t>
            </a:r>
            <a:r>
              <a:rPr dirty="0" sz="1000" spc="-20">
                <a:latin typeface="PMingLiU"/>
                <a:cs typeface="PMingLiU"/>
              </a:rPr>
              <a:t>度</a:t>
            </a:r>
            <a:r>
              <a:rPr dirty="0" sz="1000" spc="5">
                <a:latin typeface="PMingLiU"/>
                <a:cs typeface="PMingLiU"/>
              </a:rPr>
              <a:t>高涨</a:t>
            </a:r>
            <a:r>
              <a:rPr dirty="0" sz="1000" spc="-15">
                <a:latin typeface="PMingLiU"/>
                <a:cs typeface="PMingLiU"/>
              </a:rPr>
              <a:t>。</a:t>
            </a:r>
            <a:r>
              <a:rPr dirty="0" sz="1000" spc="-20">
                <a:latin typeface="PMingLiU"/>
                <a:cs typeface="PMingLiU"/>
              </a:rPr>
              <a:t>截</a:t>
            </a:r>
            <a:r>
              <a:rPr dirty="0" sz="1000" spc="5">
                <a:latin typeface="PMingLiU"/>
                <a:cs typeface="PMingLiU"/>
              </a:rPr>
              <a:t>至</a:t>
            </a:r>
            <a:r>
              <a:rPr dirty="0" sz="1000">
                <a:latin typeface="PMingLiU"/>
                <a:cs typeface="PMingLiU"/>
              </a:rPr>
              <a:t> </a:t>
            </a:r>
            <a:r>
              <a:rPr dirty="0" sz="1000" spc="-5">
                <a:latin typeface="Arial"/>
                <a:cs typeface="Arial"/>
              </a:rPr>
              <a:t>2022</a:t>
            </a:r>
            <a:r>
              <a:rPr dirty="0" sz="1000" spc="-75">
                <a:latin typeface="Arial"/>
                <a:cs typeface="Arial"/>
              </a:rPr>
              <a:t> </a:t>
            </a:r>
            <a:r>
              <a:rPr dirty="0" sz="1000" spc="5">
                <a:latin typeface="PMingLiU"/>
                <a:cs typeface="PMingLiU"/>
              </a:rPr>
              <a:t>年 </a:t>
            </a:r>
            <a:r>
              <a:rPr dirty="0" sz="1000">
                <a:latin typeface="Arial"/>
                <a:cs typeface="Arial"/>
              </a:rPr>
              <a:t>3</a:t>
            </a:r>
            <a:r>
              <a:rPr dirty="0" sz="1000" spc="-75">
                <a:latin typeface="Arial"/>
                <a:cs typeface="Arial"/>
              </a:rPr>
              <a:t> </a:t>
            </a:r>
            <a:r>
              <a:rPr dirty="0" sz="1000" spc="5">
                <a:latin typeface="PMingLiU"/>
                <a:cs typeface="PMingLiU"/>
              </a:rPr>
              <a:t>月 </a:t>
            </a:r>
            <a:r>
              <a:rPr dirty="0" sz="1000" spc="-5">
                <a:latin typeface="Arial"/>
                <a:cs typeface="Arial"/>
              </a:rPr>
              <a:t>10  </a:t>
            </a:r>
            <a:r>
              <a:rPr dirty="0" sz="1000" spc="5">
                <a:latin typeface="PMingLiU"/>
                <a:cs typeface="PMingLiU"/>
              </a:rPr>
              <a:t>日，</a:t>
            </a:r>
            <a:r>
              <a:rPr dirty="0" sz="1000" spc="170">
                <a:latin typeface="PMingLiU"/>
                <a:cs typeface="PMingLiU"/>
              </a:rPr>
              <a:t>在</a:t>
            </a:r>
            <a:r>
              <a:rPr dirty="0" sz="1000">
                <a:latin typeface="Arial"/>
                <a:cs typeface="Arial"/>
              </a:rPr>
              <a:t>clinicaltrials</a:t>
            </a:r>
            <a:r>
              <a:rPr dirty="0" sz="1000" spc="-130">
                <a:latin typeface="Arial"/>
                <a:cs typeface="Arial"/>
              </a:rPr>
              <a:t> </a:t>
            </a:r>
            <a:r>
              <a:rPr dirty="0" sz="1000" spc="-20">
                <a:latin typeface="PMingLiU"/>
                <a:cs typeface="PMingLiU"/>
              </a:rPr>
              <a:t>注</a:t>
            </a:r>
            <a:r>
              <a:rPr dirty="0" sz="1000" spc="5">
                <a:latin typeface="PMingLiU"/>
                <a:cs typeface="PMingLiU"/>
              </a:rPr>
              <a:t>册的</a:t>
            </a:r>
            <a:r>
              <a:rPr dirty="0" sz="1000" spc="-70">
                <a:latin typeface="PMingLiU"/>
                <a:cs typeface="PMingLiU"/>
              </a:rPr>
              <a:t> </a:t>
            </a:r>
            <a:r>
              <a:rPr dirty="0" sz="1000" spc="-5">
                <a:latin typeface="Arial"/>
                <a:cs typeface="Arial"/>
              </a:rPr>
              <a:t>868</a:t>
            </a:r>
            <a:r>
              <a:rPr dirty="0" sz="1000" spc="-145">
                <a:latin typeface="Arial"/>
                <a:cs typeface="Arial"/>
              </a:rPr>
              <a:t> </a:t>
            </a:r>
            <a:r>
              <a:rPr dirty="0" sz="1000" spc="195">
                <a:latin typeface="PMingLiU"/>
                <a:cs typeface="PMingLiU"/>
              </a:rPr>
              <a:t>项</a:t>
            </a:r>
            <a:r>
              <a:rPr dirty="0" sz="1000" spc="-5">
                <a:latin typeface="Arial"/>
                <a:cs typeface="Arial"/>
              </a:rPr>
              <a:t>CAR-T</a:t>
            </a:r>
            <a:r>
              <a:rPr dirty="0" sz="1000" spc="-105">
                <a:latin typeface="Arial"/>
                <a:cs typeface="Arial"/>
              </a:rPr>
              <a:t> </a:t>
            </a:r>
            <a:r>
              <a:rPr dirty="0" sz="1000" spc="-20">
                <a:latin typeface="PMingLiU"/>
                <a:cs typeface="PMingLiU"/>
              </a:rPr>
              <a:t>相</a:t>
            </a:r>
            <a:r>
              <a:rPr dirty="0" sz="1000" spc="5">
                <a:latin typeface="PMingLiU"/>
                <a:cs typeface="PMingLiU"/>
              </a:rPr>
              <a:t>关临</a:t>
            </a:r>
            <a:r>
              <a:rPr dirty="0" sz="1000" spc="-20">
                <a:latin typeface="PMingLiU"/>
                <a:cs typeface="PMingLiU"/>
              </a:rPr>
              <a:t>床</a:t>
            </a:r>
            <a:r>
              <a:rPr dirty="0" sz="1000" spc="5">
                <a:latin typeface="PMingLiU"/>
                <a:cs typeface="PMingLiU"/>
              </a:rPr>
              <a:t>试</a:t>
            </a:r>
            <a:r>
              <a:rPr dirty="0" sz="1000" spc="-20">
                <a:latin typeface="PMingLiU"/>
                <a:cs typeface="PMingLiU"/>
              </a:rPr>
              <a:t>验</a:t>
            </a:r>
            <a:r>
              <a:rPr dirty="0" sz="1000" spc="5">
                <a:latin typeface="PMingLiU"/>
                <a:cs typeface="PMingLiU"/>
              </a:rPr>
              <a:t>中</a:t>
            </a:r>
            <a:r>
              <a:rPr dirty="0" sz="1000">
                <a:latin typeface="PMingLiU"/>
                <a:cs typeface="PMingLiU"/>
              </a:rPr>
              <a:t>，</a:t>
            </a:r>
            <a:r>
              <a:rPr dirty="0" sz="1000">
                <a:latin typeface="Arial"/>
                <a:cs typeface="Arial"/>
              </a:rPr>
              <a:t>460</a:t>
            </a:r>
            <a:r>
              <a:rPr dirty="0" sz="1000" spc="-120">
                <a:latin typeface="Arial"/>
                <a:cs typeface="Arial"/>
              </a:rPr>
              <a:t> </a:t>
            </a:r>
            <a:r>
              <a:rPr dirty="0" sz="1000" spc="5">
                <a:latin typeface="PMingLiU"/>
                <a:cs typeface="PMingLiU"/>
              </a:rPr>
              <a:t>项</a:t>
            </a:r>
            <a:r>
              <a:rPr dirty="0" sz="1000" spc="-20">
                <a:latin typeface="PMingLiU"/>
                <a:cs typeface="PMingLiU"/>
              </a:rPr>
              <a:t>于</a:t>
            </a:r>
            <a:r>
              <a:rPr dirty="0" sz="1000" spc="5">
                <a:latin typeface="PMingLiU"/>
                <a:cs typeface="PMingLiU"/>
              </a:rPr>
              <a:t>中国</a:t>
            </a:r>
            <a:r>
              <a:rPr dirty="0" sz="1000" spc="-20">
                <a:latin typeface="PMingLiU"/>
                <a:cs typeface="PMingLiU"/>
              </a:rPr>
              <a:t>开</a:t>
            </a:r>
            <a:r>
              <a:rPr dirty="0" sz="1000" spc="5">
                <a:latin typeface="PMingLiU"/>
                <a:cs typeface="PMingLiU"/>
              </a:rPr>
              <a:t>展，</a:t>
            </a:r>
            <a:r>
              <a:rPr dirty="0" sz="1000" spc="-20">
                <a:latin typeface="PMingLiU"/>
                <a:cs typeface="PMingLiU"/>
              </a:rPr>
              <a:t>相</a:t>
            </a:r>
            <a:r>
              <a:rPr dirty="0" sz="1000" spc="5">
                <a:latin typeface="PMingLiU"/>
                <a:cs typeface="PMingLiU"/>
              </a:rPr>
              <a:t>比之</a:t>
            </a:r>
            <a:r>
              <a:rPr dirty="0" sz="1000" spc="-20">
                <a:latin typeface="PMingLiU"/>
                <a:cs typeface="PMingLiU"/>
              </a:rPr>
              <a:t>下</a:t>
            </a:r>
            <a:r>
              <a:rPr dirty="0" sz="1000" spc="5">
                <a:latin typeface="PMingLiU"/>
                <a:cs typeface="PMingLiU"/>
              </a:rPr>
              <a:t>，  美国</a:t>
            </a:r>
            <a:r>
              <a:rPr dirty="0" sz="1000" spc="-20">
                <a:latin typeface="PMingLiU"/>
                <a:cs typeface="PMingLiU"/>
              </a:rPr>
              <a:t>仅</a:t>
            </a:r>
            <a:r>
              <a:rPr dirty="0" sz="1000" spc="5">
                <a:latin typeface="PMingLiU"/>
                <a:cs typeface="PMingLiU"/>
              </a:rPr>
              <a:t>有 </a:t>
            </a:r>
            <a:r>
              <a:rPr dirty="0" sz="1000" spc="-5">
                <a:latin typeface="Arial"/>
                <a:cs typeface="Arial"/>
              </a:rPr>
              <a:t>286</a:t>
            </a:r>
            <a:r>
              <a:rPr dirty="0" sz="1000" spc="-65">
                <a:latin typeface="Arial"/>
                <a:cs typeface="Arial"/>
              </a:rPr>
              <a:t> </a:t>
            </a:r>
            <a:r>
              <a:rPr dirty="0" sz="1000" spc="5">
                <a:latin typeface="PMingLiU"/>
                <a:cs typeface="PMingLiU"/>
              </a:rPr>
              <a:t>项 </a:t>
            </a:r>
            <a:r>
              <a:rPr dirty="0" sz="1000" spc="-5">
                <a:latin typeface="Arial"/>
                <a:cs typeface="Arial"/>
              </a:rPr>
              <a:t>CAR-T</a:t>
            </a:r>
            <a:r>
              <a:rPr dirty="0" sz="1000" spc="-45">
                <a:latin typeface="Arial"/>
                <a:cs typeface="Arial"/>
              </a:rPr>
              <a:t> </a:t>
            </a:r>
            <a:r>
              <a:rPr dirty="0" sz="1000" spc="-20">
                <a:latin typeface="PMingLiU"/>
                <a:cs typeface="PMingLiU"/>
              </a:rPr>
              <a:t>相</a:t>
            </a:r>
            <a:r>
              <a:rPr dirty="0" sz="1000" spc="5">
                <a:latin typeface="PMingLiU"/>
                <a:cs typeface="PMingLiU"/>
              </a:rPr>
              <a:t>关临</a:t>
            </a:r>
            <a:r>
              <a:rPr dirty="0" sz="1000" spc="-20">
                <a:latin typeface="PMingLiU"/>
                <a:cs typeface="PMingLiU"/>
              </a:rPr>
              <a:t>床</a:t>
            </a:r>
            <a:r>
              <a:rPr dirty="0" sz="1000" spc="5">
                <a:latin typeface="PMingLiU"/>
                <a:cs typeface="PMingLiU"/>
              </a:rPr>
              <a:t>。虽</a:t>
            </a:r>
            <a:r>
              <a:rPr dirty="0" sz="1000" spc="-20">
                <a:latin typeface="PMingLiU"/>
                <a:cs typeface="PMingLiU"/>
              </a:rPr>
              <a:t>然</a:t>
            </a:r>
            <a:r>
              <a:rPr dirty="0" sz="1000" spc="5">
                <a:latin typeface="PMingLiU"/>
                <a:cs typeface="PMingLiU"/>
              </a:rPr>
              <a:t>国内</a:t>
            </a:r>
            <a:r>
              <a:rPr dirty="0" sz="1000" spc="-20">
                <a:latin typeface="PMingLiU"/>
                <a:cs typeface="PMingLiU"/>
              </a:rPr>
              <a:t>大</a:t>
            </a:r>
            <a:r>
              <a:rPr dirty="0" sz="1000" spc="5">
                <a:latin typeface="PMingLiU"/>
                <a:cs typeface="PMingLiU"/>
              </a:rPr>
              <a:t>多数</a:t>
            </a:r>
            <a:r>
              <a:rPr dirty="0" sz="1000" spc="-20">
                <a:latin typeface="PMingLiU"/>
                <a:cs typeface="PMingLiU"/>
              </a:rPr>
              <a:t>临</a:t>
            </a:r>
            <a:r>
              <a:rPr dirty="0" sz="1000" spc="5">
                <a:latin typeface="PMingLiU"/>
                <a:cs typeface="PMingLiU"/>
              </a:rPr>
              <a:t>床试验</a:t>
            </a:r>
            <a:r>
              <a:rPr dirty="0" sz="1000" spc="-20">
                <a:latin typeface="PMingLiU"/>
                <a:cs typeface="PMingLiU"/>
              </a:rPr>
              <a:t>尚</a:t>
            </a:r>
            <a:r>
              <a:rPr dirty="0" sz="1000" spc="5">
                <a:latin typeface="PMingLiU"/>
                <a:cs typeface="PMingLiU"/>
              </a:rPr>
              <a:t>处于</a:t>
            </a:r>
            <a:r>
              <a:rPr dirty="0" sz="1000" spc="-20">
                <a:latin typeface="PMingLiU"/>
                <a:cs typeface="PMingLiU"/>
              </a:rPr>
              <a:t>早</a:t>
            </a:r>
            <a:r>
              <a:rPr dirty="0" sz="1000" spc="5">
                <a:latin typeface="PMingLiU"/>
                <a:cs typeface="PMingLiU"/>
              </a:rPr>
              <a:t>期探</a:t>
            </a:r>
            <a:r>
              <a:rPr dirty="0" sz="1000" spc="-20">
                <a:latin typeface="PMingLiU"/>
                <a:cs typeface="PMingLiU"/>
              </a:rPr>
              <a:t>索</a:t>
            </a:r>
            <a:r>
              <a:rPr dirty="0" sz="1000" spc="5">
                <a:latin typeface="PMingLiU"/>
                <a:cs typeface="PMingLiU"/>
              </a:rPr>
              <a:t>阶段</a:t>
            </a:r>
            <a:r>
              <a:rPr dirty="0" sz="1000" spc="-20">
                <a:latin typeface="PMingLiU"/>
                <a:cs typeface="PMingLiU"/>
              </a:rPr>
              <a:t>，</a:t>
            </a:r>
            <a:r>
              <a:rPr dirty="0" sz="1000" spc="5">
                <a:latin typeface="PMingLiU"/>
                <a:cs typeface="PMingLiU"/>
              </a:rPr>
              <a:t>但进入 后期确</a:t>
            </a:r>
            <a:r>
              <a:rPr dirty="0" sz="1000" spc="-20">
                <a:latin typeface="PMingLiU"/>
                <a:cs typeface="PMingLiU"/>
              </a:rPr>
              <a:t>证</a:t>
            </a:r>
            <a:r>
              <a:rPr dirty="0" sz="1000" spc="5">
                <a:latin typeface="PMingLiU"/>
                <a:cs typeface="PMingLiU"/>
              </a:rPr>
              <a:t>性临</a:t>
            </a:r>
            <a:r>
              <a:rPr dirty="0" sz="1000" spc="-20">
                <a:latin typeface="PMingLiU"/>
                <a:cs typeface="PMingLiU"/>
              </a:rPr>
              <a:t>床</a:t>
            </a:r>
            <a:r>
              <a:rPr dirty="0" sz="1000" spc="5">
                <a:latin typeface="PMingLiU"/>
                <a:cs typeface="PMingLiU"/>
              </a:rPr>
              <a:t>的项</a:t>
            </a:r>
            <a:r>
              <a:rPr dirty="0" sz="1000" spc="-20">
                <a:latin typeface="PMingLiU"/>
                <a:cs typeface="PMingLiU"/>
              </a:rPr>
              <a:t>目</a:t>
            </a:r>
            <a:r>
              <a:rPr dirty="0" sz="1000" spc="5">
                <a:latin typeface="PMingLiU"/>
                <a:cs typeface="PMingLiU"/>
              </a:rPr>
              <a:t>数量</a:t>
            </a:r>
            <a:r>
              <a:rPr dirty="0" sz="1000" spc="-20">
                <a:latin typeface="PMingLiU"/>
                <a:cs typeface="PMingLiU"/>
              </a:rPr>
              <a:t>也</a:t>
            </a:r>
            <a:r>
              <a:rPr dirty="0" sz="1000" spc="5">
                <a:latin typeface="PMingLiU"/>
                <a:cs typeface="PMingLiU"/>
              </a:rPr>
              <a:t>呈现</a:t>
            </a:r>
            <a:r>
              <a:rPr dirty="0" sz="1000" spc="-20">
                <a:latin typeface="PMingLiU"/>
                <a:cs typeface="PMingLiU"/>
              </a:rPr>
              <a:t>逐</a:t>
            </a:r>
            <a:r>
              <a:rPr dirty="0" sz="1000" spc="5">
                <a:latin typeface="PMingLiU"/>
                <a:cs typeface="PMingLiU"/>
              </a:rPr>
              <a:t>年增</a:t>
            </a:r>
            <a:r>
              <a:rPr dirty="0" sz="1000" spc="-20">
                <a:latin typeface="PMingLiU"/>
                <a:cs typeface="PMingLiU"/>
              </a:rPr>
              <a:t>长</a:t>
            </a:r>
            <a:r>
              <a:rPr dirty="0" sz="1000" spc="5">
                <a:latin typeface="PMingLiU"/>
                <a:cs typeface="PMingLiU"/>
              </a:rPr>
              <a:t>趋势</a:t>
            </a:r>
            <a:r>
              <a:rPr dirty="0" sz="1000" spc="-20">
                <a:latin typeface="PMingLiU"/>
                <a:cs typeface="PMingLiU"/>
              </a:rPr>
              <a:t>。</a:t>
            </a:r>
            <a:r>
              <a:rPr dirty="0" sz="1000" spc="5">
                <a:latin typeface="PMingLiU"/>
                <a:cs typeface="PMingLiU"/>
              </a:rPr>
              <a:t>未</a:t>
            </a:r>
            <a:r>
              <a:rPr dirty="0" sz="1000" spc="-20">
                <a:latin typeface="PMingLiU"/>
                <a:cs typeface="PMingLiU"/>
              </a:rPr>
              <a:t>来</a:t>
            </a:r>
            <a:r>
              <a:rPr dirty="0" sz="1000" spc="5">
                <a:latin typeface="PMingLiU"/>
                <a:cs typeface="PMingLiU"/>
              </a:rPr>
              <a:t>随着国产</a:t>
            </a:r>
            <a:r>
              <a:rPr dirty="0" sz="1000" spc="90">
                <a:latin typeface="PMingLiU"/>
                <a:cs typeface="PMingLiU"/>
              </a:rPr>
              <a:t> </a:t>
            </a:r>
            <a:r>
              <a:rPr dirty="0" sz="1000" spc="-5">
                <a:latin typeface="Arial"/>
                <a:cs typeface="Arial"/>
              </a:rPr>
              <a:t>CAR-T</a:t>
            </a:r>
            <a:r>
              <a:rPr dirty="0" sz="1000" spc="20">
                <a:latin typeface="Arial"/>
                <a:cs typeface="Arial"/>
              </a:rPr>
              <a:t> </a:t>
            </a:r>
            <a:r>
              <a:rPr dirty="0" sz="1000" spc="-20">
                <a:latin typeface="PMingLiU"/>
                <a:cs typeface="PMingLiU"/>
              </a:rPr>
              <a:t>项</a:t>
            </a:r>
            <a:r>
              <a:rPr dirty="0" sz="1000" spc="5">
                <a:latin typeface="PMingLiU"/>
                <a:cs typeface="PMingLiU"/>
              </a:rPr>
              <a:t>目逐</a:t>
            </a:r>
            <a:r>
              <a:rPr dirty="0" sz="1000" spc="-20">
                <a:latin typeface="PMingLiU"/>
                <a:cs typeface="PMingLiU"/>
              </a:rPr>
              <a:t>渐</a:t>
            </a:r>
            <a:r>
              <a:rPr dirty="0" sz="1000" spc="5">
                <a:latin typeface="PMingLiU"/>
                <a:cs typeface="PMingLiU"/>
              </a:rPr>
              <a:t>推进</a:t>
            </a:r>
            <a:r>
              <a:rPr dirty="0" sz="1000" spc="-20">
                <a:latin typeface="PMingLiU"/>
                <a:cs typeface="PMingLiU"/>
              </a:rPr>
              <a:t>至</a:t>
            </a:r>
            <a:r>
              <a:rPr dirty="0" sz="1000" spc="5">
                <a:latin typeface="PMingLiU"/>
                <a:cs typeface="PMingLiU"/>
              </a:rPr>
              <a:t>商 业化，</a:t>
            </a:r>
            <a:r>
              <a:rPr dirty="0" sz="1000" spc="-20">
                <a:latin typeface="PMingLiU"/>
                <a:cs typeface="PMingLiU"/>
              </a:rPr>
              <a:t>预</a:t>
            </a:r>
            <a:r>
              <a:rPr dirty="0" sz="1000" spc="5">
                <a:latin typeface="PMingLiU"/>
                <a:cs typeface="PMingLiU"/>
              </a:rPr>
              <a:t>测未</a:t>
            </a:r>
            <a:r>
              <a:rPr dirty="0" sz="1000" spc="-20">
                <a:latin typeface="PMingLiU"/>
                <a:cs typeface="PMingLiU"/>
              </a:rPr>
              <a:t>来</a:t>
            </a:r>
            <a:r>
              <a:rPr dirty="0" sz="1000" spc="5">
                <a:latin typeface="PMingLiU"/>
                <a:cs typeface="PMingLiU"/>
              </a:rPr>
              <a:t>五年</a:t>
            </a:r>
            <a:r>
              <a:rPr dirty="0" sz="1000" spc="-20">
                <a:latin typeface="PMingLiU"/>
                <a:cs typeface="PMingLiU"/>
              </a:rPr>
              <a:t>中</a:t>
            </a:r>
            <a:r>
              <a:rPr dirty="0" sz="1000" spc="5">
                <a:latin typeface="PMingLiU"/>
                <a:cs typeface="PMingLiU"/>
              </a:rPr>
              <a:t>国</a:t>
            </a:r>
            <a:r>
              <a:rPr dirty="0" sz="1000" spc="250">
                <a:latin typeface="PMingLiU"/>
                <a:cs typeface="PMingLiU"/>
              </a:rPr>
              <a:t>以</a:t>
            </a:r>
            <a:r>
              <a:rPr dirty="0" sz="1000">
                <a:latin typeface="Arial"/>
                <a:cs typeface="Arial"/>
              </a:rPr>
              <a:t>CAR-T</a:t>
            </a:r>
            <a:r>
              <a:rPr dirty="0" sz="1000" spc="-85">
                <a:latin typeface="Arial"/>
                <a:cs typeface="Arial"/>
              </a:rPr>
              <a:t> </a:t>
            </a:r>
            <a:r>
              <a:rPr dirty="0" sz="1000" spc="5">
                <a:latin typeface="PMingLiU"/>
                <a:cs typeface="PMingLiU"/>
              </a:rPr>
              <a:t>为主</a:t>
            </a:r>
            <a:r>
              <a:rPr dirty="0" sz="1000" spc="245">
                <a:latin typeface="PMingLiU"/>
                <a:cs typeface="PMingLiU"/>
              </a:rPr>
              <a:t>的</a:t>
            </a:r>
            <a:r>
              <a:rPr dirty="0" sz="1000" spc="-5">
                <a:latin typeface="Arial"/>
                <a:cs typeface="Arial"/>
              </a:rPr>
              <a:t>CGT</a:t>
            </a:r>
            <a:r>
              <a:rPr dirty="0" sz="1000" spc="-55">
                <a:latin typeface="Arial"/>
                <a:cs typeface="Arial"/>
              </a:rPr>
              <a:t> </a:t>
            </a:r>
            <a:r>
              <a:rPr dirty="0" sz="1000" spc="5">
                <a:latin typeface="PMingLiU"/>
                <a:cs typeface="PMingLiU"/>
              </a:rPr>
              <a:t>市</a:t>
            </a:r>
            <a:r>
              <a:rPr dirty="0" sz="1000" spc="-20">
                <a:latin typeface="PMingLiU"/>
                <a:cs typeface="PMingLiU"/>
              </a:rPr>
              <a:t>场将</a:t>
            </a:r>
            <a:r>
              <a:rPr dirty="0" sz="1000" spc="5">
                <a:latin typeface="PMingLiU"/>
                <a:cs typeface="PMingLiU"/>
              </a:rPr>
              <a:t>进入爆</a:t>
            </a:r>
            <a:r>
              <a:rPr dirty="0" sz="1000" spc="-20">
                <a:latin typeface="PMingLiU"/>
                <a:cs typeface="PMingLiU"/>
              </a:rPr>
              <a:t>发</a:t>
            </a:r>
            <a:r>
              <a:rPr dirty="0" sz="1000" spc="5">
                <a:latin typeface="PMingLiU"/>
                <a:cs typeface="PMingLiU"/>
              </a:rPr>
              <a:t>期。</a:t>
            </a:r>
            <a:endParaRPr sz="1000">
              <a:latin typeface="PMingLiU"/>
              <a:cs typeface="PMingLiU"/>
            </a:endParaRPr>
          </a:p>
          <a:p>
            <a:pPr algn="just"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2:</a:t>
            </a:r>
            <a:r>
              <a:rPr dirty="0" sz="1000" spc="-15" b="1">
                <a:latin typeface="Arial"/>
                <a:cs typeface="Arial"/>
              </a:rPr>
              <a:t> </a:t>
            </a:r>
            <a:r>
              <a:rPr dirty="0" sz="1000" spc="5" b="1">
                <a:latin typeface="Microsoft JhengHei UI"/>
                <a:cs typeface="Microsoft JhengHei UI"/>
              </a:rPr>
              <a:t>全球</a:t>
            </a:r>
            <a:r>
              <a:rPr dirty="0" sz="1000" spc="15" b="1">
                <a:latin typeface="Microsoft JhengHei UI"/>
                <a:cs typeface="Microsoft JhengHei UI"/>
              </a:rPr>
              <a:t> </a:t>
            </a:r>
            <a:r>
              <a:rPr dirty="0" sz="1000" spc="-15" b="1">
                <a:latin typeface="Arial"/>
                <a:cs typeface="Arial"/>
              </a:rPr>
              <a:t>CAR-T</a:t>
            </a:r>
            <a:r>
              <a:rPr dirty="0" sz="1000" spc="-30" b="1">
                <a:latin typeface="Arial"/>
                <a:cs typeface="Arial"/>
              </a:rPr>
              <a:t> </a:t>
            </a:r>
            <a:r>
              <a:rPr dirty="0" sz="1000" spc="5" b="1">
                <a:latin typeface="Microsoft JhengHei UI"/>
                <a:cs typeface="Microsoft JhengHei UI"/>
              </a:rPr>
              <a:t>临床试验</a:t>
            </a:r>
            <a:r>
              <a:rPr dirty="0" sz="1000" spc="-20" b="1">
                <a:latin typeface="Microsoft JhengHei UI"/>
                <a:cs typeface="Microsoft JhengHei UI"/>
              </a:rPr>
              <a:t>数</a:t>
            </a:r>
            <a:r>
              <a:rPr dirty="0" sz="1000" spc="5" b="1">
                <a:latin typeface="Microsoft JhengHei UI"/>
                <a:cs typeface="Microsoft JhengHei UI"/>
              </a:rPr>
              <a:t>量地区</a:t>
            </a:r>
            <a:r>
              <a:rPr dirty="0" sz="1000" spc="-20" b="1">
                <a:latin typeface="Microsoft JhengHei UI"/>
                <a:cs typeface="Microsoft JhengHei UI"/>
              </a:rPr>
              <a:t>分</a:t>
            </a:r>
            <a:r>
              <a:rPr dirty="0" sz="1000" spc="5" b="1">
                <a:latin typeface="Microsoft JhengHei UI"/>
                <a:cs typeface="Microsoft JhengHei UI"/>
              </a:rPr>
              <a:t>布</a:t>
            </a:r>
            <a:endParaRPr sz="1000">
              <a:latin typeface="Microsoft JhengHei UI"/>
              <a:cs typeface="Microsoft JhengHei UI"/>
            </a:endParaRPr>
          </a:p>
        </p:txBody>
      </p:sp>
      <p:sp>
        <p:nvSpPr>
          <p:cNvPr id="9" name="object 9"/>
          <p:cNvSpPr/>
          <p:nvPr/>
        </p:nvSpPr>
        <p:spPr>
          <a:xfrm>
            <a:off x="521512" y="7414894"/>
            <a:ext cx="5080635" cy="2058035"/>
          </a:xfrm>
          <a:custGeom>
            <a:avLst/>
            <a:gdLst/>
            <a:ahLst/>
            <a:cxnLst/>
            <a:rect l="l" t="t" r="r" b="b"/>
            <a:pathLst>
              <a:path w="5080635" h="2058034">
                <a:moveTo>
                  <a:pt x="5080127" y="2039696"/>
                </a:moveTo>
                <a:lnTo>
                  <a:pt x="0" y="2039696"/>
                </a:lnTo>
                <a:lnTo>
                  <a:pt x="0" y="2057984"/>
                </a:lnTo>
                <a:lnTo>
                  <a:pt x="5080127" y="2057984"/>
                </a:lnTo>
                <a:lnTo>
                  <a:pt x="5080127" y="2039696"/>
                </a:lnTo>
                <a:close/>
              </a:path>
              <a:path w="5080635" h="2058034">
                <a:moveTo>
                  <a:pt x="5080127" y="0"/>
                </a:moveTo>
                <a:lnTo>
                  <a:pt x="0" y="0"/>
                </a:lnTo>
                <a:lnTo>
                  <a:pt x="0" y="18288"/>
                </a:lnTo>
                <a:lnTo>
                  <a:pt x="5080127" y="18288"/>
                </a:lnTo>
                <a:lnTo>
                  <a:pt x="5080127" y="0"/>
                </a:lnTo>
                <a:close/>
              </a:path>
            </a:pathLst>
          </a:custGeom>
          <a:solidFill>
            <a:srgbClr val="000000"/>
          </a:solidFill>
        </p:spPr>
        <p:txBody>
          <a:bodyPr wrap="square" lIns="0" tIns="0" rIns="0" bIns="0" rtlCol="0"/>
          <a:lstStyle/>
          <a:p/>
        </p:txBody>
      </p:sp>
      <p:sp>
        <p:nvSpPr>
          <p:cNvPr id="10" name="object 10"/>
          <p:cNvSpPr txBox="1"/>
          <p:nvPr/>
        </p:nvSpPr>
        <p:spPr>
          <a:xfrm>
            <a:off x="527100" y="9443415"/>
            <a:ext cx="2985770" cy="325120"/>
          </a:xfrm>
          <a:prstGeom prst="rect">
            <a:avLst/>
          </a:prstGeom>
        </p:spPr>
        <p:txBody>
          <a:bodyPr wrap="square" lIns="0" tIns="12700" rIns="0" bIns="0" rtlCol="0" vert="horz">
            <a:spAutoFit/>
          </a:bodyPr>
          <a:lstStyle/>
          <a:p>
            <a:pPr marL="12700" marR="5080">
              <a:lnSpc>
                <a:spcPct val="122700"/>
              </a:lnSpc>
              <a:spcBef>
                <a:spcPts val="10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20">
                <a:latin typeface="Arial"/>
                <a:cs typeface="Arial"/>
              </a:rPr>
              <a:t> </a:t>
            </a:r>
            <a:r>
              <a:rPr dirty="0" sz="800" spc="-5">
                <a:latin typeface="Arial"/>
                <a:cs typeface="Arial"/>
              </a:rPr>
              <a:t>Barros</a:t>
            </a:r>
            <a:r>
              <a:rPr dirty="0" sz="800" spc="20">
                <a:latin typeface="Arial"/>
                <a:cs typeface="Arial"/>
              </a:rPr>
              <a:t> </a:t>
            </a:r>
            <a:r>
              <a:rPr dirty="0" sz="800" spc="-10">
                <a:latin typeface="Arial"/>
                <a:cs typeface="Arial"/>
              </a:rPr>
              <a:t>LRC</a:t>
            </a:r>
            <a:r>
              <a:rPr dirty="0" sz="800" spc="15">
                <a:latin typeface="Arial"/>
                <a:cs typeface="Arial"/>
              </a:rPr>
              <a:t> </a:t>
            </a:r>
            <a:r>
              <a:rPr dirty="0" sz="800" spc="-10">
                <a:latin typeface="Arial"/>
                <a:cs typeface="Arial"/>
              </a:rPr>
              <a:t>et</a:t>
            </a:r>
            <a:r>
              <a:rPr dirty="0" sz="800" spc="5">
                <a:latin typeface="Arial"/>
                <a:cs typeface="Arial"/>
              </a:rPr>
              <a:t> </a:t>
            </a:r>
            <a:r>
              <a:rPr dirty="0" sz="800" spc="-10">
                <a:latin typeface="Arial"/>
                <a:cs typeface="Arial"/>
              </a:rPr>
              <a:t>al.</a:t>
            </a:r>
            <a:r>
              <a:rPr dirty="0" sz="800" spc="5">
                <a:latin typeface="Arial"/>
                <a:cs typeface="Arial"/>
              </a:rPr>
              <a:t> </a:t>
            </a:r>
            <a:r>
              <a:rPr dirty="0" sz="800" spc="-5">
                <a:latin typeface="Arial"/>
                <a:cs typeface="Arial"/>
              </a:rPr>
              <a:t>Cancers</a:t>
            </a:r>
            <a:r>
              <a:rPr dirty="0" sz="800" spc="5">
                <a:latin typeface="Arial"/>
                <a:cs typeface="Arial"/>
              </a:rPr>
              <a:t> </a:t>
            </a:r>
            <a:r>
              <a:rPr dirty="0" sz="800" spc="-5">
                <a:latin typeface="Arial"/>
                <a:cs typeface="Arial"/>
              </a:rPr>
              <a:t>(Basel)</a:t>
            </a:r>
            <a:r>
              <a:rPr dirty="0" sz="800" spc="-15">
                <a:latin typeface="Arial"/>
                <a:cs typeface="Arial"/>
              </a:rPr>
              <a:t> </a:t>
            </a:r>
            <a:r>
              <a:rPr dirty="0" sz="800" spc="5">
                <a:latin typeface="Arial"/>
                <a:cs typeface="Arial"/>
              </a:rPr>
              <a:t>2022</a:t>
            </a:r>
            <a:r>
              <a:rPr dirty="0" sz="800" spc="5">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 注：数</a:t>
            </a:r>
            <a:r>
              <a:rPr dirty="0" sz="800" spc="10">
                <a:latin typeface="PMingLiU"/>
                <a:cs typeface="PMingLiU"/>
              </a:rPr>
              <a:t>据</a:t>
            </a:r>
            <a:r>
              <a:rPr dirty="0" sz="800" spc="-10">
                <a:latin typeface="PMingLiU"/>
                <a:cs typeface="PMingLiU"/>
              </a:rPr>
              <a:t>截至</a:t>
            </a:r>
            <a:r>
              <a:rPr dirty="0" sz="800" spc="5">
                <a:latin typeface="PMingLiU"/>
                <a:cs typeface="PMingLiU"/>
              </a:rPr>
              <a:t> </a:t>
            </a:r>
            <a:r>
              <a:rPr dirty="0" sz="800">
                <a:latin typeface="Arial"/>
                <a:cs typeface="Arial"/>
              </a:rPr>
              <a:t>2022</a:t>
            </a:r>
            <a:r>
              <a:rPr dirty="0" sz="800" spc="-65">
                <a:latin typeface="Arial"/>
                <a:cs typeface="Arial"/>
              </a:rPr>
              <a:t> </a:t>
            </a:r>
            <a:r>
              <a:rPr dirty="0" sz="800" spc="-10">
                <a:latin typeface="PMingLiU"/>
                <a:cs typeface="PMingLiU"/>
              </a:rPr>
              <a:t>年</a:t>
            </a:r>
            <a:r>
              <a:rPr dirty="0" sz="800" spc="5">
                <a:latin typeface="PMingLiU"/>
                <a:cs typeface="PMingLiU"/>
              </a:rPr>
              <a:t> </a:t>
            </a:r>
            <a:r>
              <a:rPr dirty="0" sz="800" spc="-5">
                <a:latin typeface="Arial"/>
                <a:cs typeface="Arial"/>
              </a:rPr>
              <a:t>3</a:t>
            </a:r>
            <a:r>
              <a:rPr dirty="0" sz="800" spc="-40">
                <a:latin typeface="Arial"/>
                <a:cs typeface="Arial"/>
              </a:rPr>
              <a:t> </a:t>
            </a:r>
            <a:r>
              <a:rPr dirty="0" sz="800" spc="-10">
                <a:latin typeface="PMingLiU"/>
                <a:cs typeface="PMingLiU"/>
              </a:rPr>
              <a:t>月</a:t>
            </a:r>
            <a:r>
              <a:rPr dirty="0" sz="800">
                <a:latin typeface="PMingLiU"/>
                <a:cs typeface="PMingLiU"/>
              </a:rPr>
              <a:t> </a:t>
            </a:r>
            <a:r>
              <a:rPr dirty="0" sz="800" spc="-10">
                <a:latin typeface="Arial"/>
                <a:cs typeface="Arial"/>
              </a:rPr>
              <a:t>10</a:t>
            </a:r>
            <a:r>
              <a:rPr dirty="0" sz="800" spc="-40">
                <a:latin typeface="Arial"/>
                <a:cs typeface="Arial"/>
              </a:rPr>
              <a:t> </a:t>
            </a:r>
            <a:r>
              <a:rPr dirty="0" sz="800" spc="-10">
                <a:latin typeface="PMingLiU"/>
                <a:cs typeface="PMingLiU"/>
              </a:rPr>
              <a:t>日</a:t>
            </a:r>
            <a:endParaRPr sz="800">
              <a:latin typeface="PMingLiU"/>
              <a:cs typeface="PMingLiU"/>
            </a:endParaRPr>
          </a:p>
        </p:txBody>
      </p:sp>
      <p:pic>
        <p:nvPicPr>
          <p:cNvPr id="11" name="object 11"/>
          <p:cNvPicPr/>
          <p:nvPr/>
        </p:nvPicPr>
        <p:blipFill>
          <a:blip r:embed="rId3" cstate="print"/>
          <a:stretch>
            <a:fillRect/>
          </a:stretch>
        </p:blipFill>
        <p:spPr>
          <a:xfrm>
            <a:off x="521512" y="3905757"/>
            <a:ext cx="5080127" cy="1865884"/>
          </a:xfrm>
          <a:prstGeom prst="rect">
            <a:avLst/>
          </a:prstGeom>
        </p:spPr>
      </p:pic>
      <p:pic>
        <p:nvPicPr>
          <p:cNvPr id="12" name="object 12"/>
          <p:cNvPicPr/>
          <p:nvPr/>
        </p:nvPicPr>
        <p:blipFill>
          <a:blip r:embed="rId4" cstate="print"/>
          <a:stretch>
            <a:fillRect/>
          </a:stretch>
        </p:blipFill>
        <p:spPr>
          <a:xfrm>
            <a:off x="1146047" y="7431023"/>
            <a:ext cx="3822191" cy="2020824"/>
          </a:xfrm>
          <a:prstGeom prst="rect">
            <a:avLst/>
          </a:prstGeom>
        </p:spPr>
      </p:pic>
      <p:sp>
        <p:nvSpPr>
          <p:cNvPr id="13" name="object 13"/>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4" name="object 14"/>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01700" y="979372"/>
            <a:ext cx="5247640" cy="8416290"/>
          </a:xfrm>
          <a:prstGeom prst="rect">
            <a:avLst/>
          </a:prstGeom>
        </p:spPr>
        <p:txBody>
          <a:bodyPr wrap="square" lIns="0" tIns="12700" rIns="0" bIns="0" rtlCol="0" vert="horz">
            <a:spAutoFit/>
          </a:bodyPr>
          <a:lstStyle/>
          <a:p>
            <a:pPr algn="just" marL="38100" marR="154940">
              <a:lnSpc>
                <a:spcPct val="139700"/>
              </a:lnSpc>
              <a:spcBef>
                <a:spcPts val="100"/>
              </a:spcBef>
            </a:pPr>
            <a:r>
              <a:rPr dirty="0" sz="1000" b="1">
                <a:latin typeface="Arial"/>
                <a:cs typeface="Arial"/>
              </a:rPr>
              <a:t>CT103A</a:t>
            </a:r>
            <a:r>
              <a:rPr dirty="0" sz="1000" spc="-65" b="1">
                <a:latin typeface="Arial"/>
                <a:cs typeface="Arial"/>
              </a:rPr>
              <a:t> </a:t>
            </a:r>
            <a:r>
              <a:rPr dirty="0" sz="1000" spc="5" b="1">
                <a:latin typeface="Microsoft JhengHei UI"/>
                <a:cs typeface="Microsoft JhengHei UI"/>
              </a:rPr>
              <a:t>由驯鹿医疗</a:t>
            </a:r>
            <a:r>
              <a:rPr dirty="0" sz="1000" spc="-20" b="1">
                <a:latin typeface="Microsoft JhengHei UI"/>
                <a:cs typeface="Microsoft JhengHei UI"/>
              </a:rPr>
              <a:t>和</a:t>
            </a:r>
            <a:r>
              <a:rPr dirty="0" sz="1000" spc="5" b="1">
                <a:latin typeface="Microsoft JhengHei UI"/>
                <a:cs typeface="Microsoft JhengHei UI"/>
              </a:rPr>
              <a:t>信达生</a:t>
            </a:r>
            <a:r>
              <a:rPr dirty="0" sz="1000" spc="-20" b="1">
                <a:latin typeface="Microsoft JhengHei UI"/>
                <a:cs typeface="Microsoft JhengHei UI"/>
              </a:rPr>
              <a:t>物</a:t>
            </a:r>
            <a:r>
              <a:rPr dirty="0" sz="1000" spc="5" b="1">
                <a:latin typeface="Microsoft JhengHei UI"/>
                <a:cs typeface="Microsoft JhengHei UI"/>
              </a:rPr>
              <a:t>联合</a:t>
            </a:r>
            <a:r>
              <a:rPr dirty="0" sz="1000" spc="-20" b="1">
                <a:latin typeface="Microsoft JhengHei UI"/>
                <a:cs typeface="Microsoft JhengHei UI"/>
              </a:rPr>
              <a:t>开</a:t>
            </a:r>
            <a:r>
              <a:rPr dirty="0" sz="1000" spc="5" b="1">
                <a:latin typeface="Microsoft JhengHei UI"/>
                <a:cs typeface="Microsoft JhengHei UI"/>
              </a:rPr>
              <a:t>发</a:t>
            </a:r>
            <a:r>
              <a:rPr dirty="0" sz="1000" spc="10" b="1">
                <a:latin typeface="Microsoft JhengHei UI"/>
                <a:cs typeface="Microsoft JhengHei UI"/>
              </a:rPr>
              <a:t>，</a:t>
            </a:r>
            <a:r>
              <a:rPr dirty="0" sz="1000" spc="5" b="1">
                <a:latin typeface="Microsoft JhengHei UI"/>
                <a:cs typeface="Microsoft JhengHei UI"/>
              </a:rPr>
              <a:t>是</a:t>
            </a:r>
            <a:r>
              <a:rPr dirty="0" sz="1000" spc="-20" b="1">
                <a:latin typeface="Microsoft JhengHei UI"/>
                <a:cs typeface="Microsoft JhengHei UI"/>
              </a:rPr>
              <a:t>一</a:t>
            </a:r>
            <a:r>
              <a:rPr dirty="0" sz="1000" spc="5" b="1">
                <a:latin typeface="Microsoft JhengHei UI"/>
                <a:cs typeface="Microsoft JhengHei UI"/>
              </a:rPr>
              <a:t>款全</a:t>
            </a:r>
            <a:r>
              <a:rPr dirty="0" sz="1000" spc="-20" b="1">
                <a:latin typeface="Microsoft JhengHei UI"/>
                <a:cs typeface="Microsoft JhengHei UI"/>
              </a:rPr>
              <a:t>人</a:t>
            </a:r>
            <a:r>
              <a:rPr dirty="0" sz="1000" spc="5" b="1">
                <a:latin typeface="Microsoft JhengHei UI"/>
                <a:cs typeface="Microsoft JhengHei UI"/>
              </a:rPr>
              <a:t>源的</a:t>
            </a:r>
            <a:r>
              <a:rPr dirty="0" sz="1000" spc="30" b="1">
                <a:latin typeface="Microsoft JhengHei UI"/>
                <a:cs typeface="Microsoft JhengHei UI"/>
              </a:rPr>
              <a:t> </a:t>
            </a:r>
            <a:r>
              <a:rPr dirty="0" sz="1000" b="1">
                <a:latin typeface="Arial"/>
                <a:cs typeface="Arial"/>
              </a:rPr>
              <a:t>BCMA</a:t>
            </a:r>
            <a:r>
              <a:rPr dirty="0" sz="1000" spc="140" b="1">
                <a:latin typeface="Arial"/>
                <a:cs typeface="Arial"/>
              </a:rPr>
              <a:t> </a:t>
            </a:r>
            <a:r>
              <a:rPr dirty="0" sz="1000" spc="-5" b="1">
                <a:latin typeface="Arial"/>
                <a:cs typeface="Arial"/>
              </a:rPr>
              <a:t>CAR-T</a:t>
            </a:r>
            <a:r>
              <a:rPr dirty="0" sz="1000" spc="5">
                <a:latin typeface="PMingLiU"/>
                <a:cs typeface="PMingLiU"/>
              </a:rPr>
              <a:t>。</a:t>
            </a:r>
            <a:r>
              <a:rPr dirty="0" sz="1000" spc="-10">
                <a:latin typeface="Arial"/>
                <a:cs typeface="Arial"/>
              </a:rPr>
              <a:t>CT103A</a:t>
            </a:r>
            <a:r>
              <a:rPr dirty="0" sz="1000" spc="-30">
                <a:latin typeface="Arial"/>
                <a:cs typeface="Arial"/>
              </a:rPr>
              <a:t> </a:t>
            </a:r>
            <a:r>
              <a:rPr dirty="0" sz="1000" spc="5">
                <a:latin typeface="PMingLiU"/>
                <a:cs typeface="PMingLiU"/>
              </a:rPr>
              <a:t>采用 了</a:t>
            </a:r>
            <a:r>
              <a:rPr dirty="0" sz="1000" spc="-45">
                <a:latin typeface="PMingLiU"/>
                <a:cs typeface="PMingLiU"/>
              </a:rPr>
              <a:t> </a:t>
            </a:r>
            <a:r>
              <a:rPr dirty="0" sz="1000">
                <a:latin typeface="Arial"/>
                <a:cs typeface="Arial"/>
              </a:rPr>
              <a:t>4-1BB</a:t>
            </a:r>
            <a:r>
              <a:rPr dirty="0" sz="1000" spc="-90">
                <a:latin typeface="Arial"/>
                <a:cs typeface="Arial"/>
              </a:rPr>
              <a:t> </a:t>
            </a:r>
            <a:r>
              <a:rPr dirty="0" sz="1000" spc="-20">
                <a:latin typeface="PMingLiU"/>
                <a:cs typeface="PMingLiU"/>
              </a:rPr>
              <a:t>共</a:t>
            </a:r>
            <a:r>
              <a:rPr dirty="0" sz="1000" spc="5">
                <a:latin typeface="PMingLiU"/>
                <a:cs typeface="PMingLiU"/>
              </a:rPr>
              <a:t>刺激</a:t>
            </a:r>
            <a:r>
              <a:rPr dirty="0" sz="1000" spc="-20">
                <a:latin typeface="PMingLiU"/>
                <a:cs typeface="PMingLiU"/>
              </a:rPr>
              <a:t>域</a:t>
            </a:r>
            <a:r>
              <a:rPr dirty="0" sz="1000" spc="5">
                <a:latin typeface="PMingLiU"/>
                <a:cs typeface="PMingLiU"/>
              </a:rPr>
              <a:t>，以</a:t>
            </a:r>
            <a:r>
              <a:rPr dirty="0" sz="1000" spc="-20">
                <a:latin typeface="PMingLiU"/>
                <a:cs typeface="PMingLiU"/>
              </a:rPr>
              <a:t>慢</a:t>
            </a:r>
            <a:r>
              <a:rPr dirty="0" sz="1000" spc="5">
                <a:latin typeface="PMingLiU"/>
                <a:cs typeface="PMingLiU"/>
              </a:rPr>
              <a:t>病</a:t>
            </a:r>
            <a:r>
              <a:rPr dirty="0" sz="1000" spc="-20">
                <a:latin typeface="PMingLiU"/>
                <a:cs typeface="PMingLiU"/>
              </a:rPr>
              <a:t>毒</a:t>
            </a:r>
            <a:r>
              <a:rPr dirty="0" sz="1000" spc="5">
                <a:latin typeface="PMingLiU"/>
                <a:cs typeface="PMingLiU"/>
              </a:rPr>
              <a:t>为基</a:t>
            </a:r>
            <a:r>
              <a:rPr dirty="0" sz="1000" spc="-20">
                <a:latin typeface="PMingLiU"/>
                <a:cs typeface="PMingLiU"/>
              </a:rPr>
              <a:t>因</a:t>
            </a:r>
            <a:r>
              <a:rPr dirty="0" sz="1000" spc="5">
                <a:latin typeface="PMingLiU"/>
                <a:cs typeface="PMingLiU"/>
              </a:rPr>
              <a:t>载体</a:t>
            </a:r>
            <a:r>
              <a:rPr dirty="0" sz="1000" spc="-20">
                <a:latin typeface="PMingLiU"/>
                <a:cs typeface="PMingLiU"/>
              </a:rPr>
              <a:t>转</a:t>
            </a:r>
            <a:r>
              <a:rPr dirty="0" sz="1000" spc="5">
                <a:latin typeface="PMingLiU"/>
                <a:cs typeface="PMingLiU"/>
              </a:rPr>
              <a:t>染自</a:t>
            </a:r>
            <a:r>
              <a:rPr dirty="0" sz="1000" spc="200">
                <a:latin typeface="PMingLiU"/>
                <a:cs typeface="PMingLiU"/>
              </a:rPr>
              <a:t>体</a:t>
            </a:r>
            <a:r>
              <a:rPr dirty="0" sz="1000" spc="5">
                <a:latin typeface="Arial"/>
                <a:cs typeface="Arial"/>
              </a:rPr>
              <a:t>T</a:t>
            </a:r>
            <a:r>
              <a:rPr dirty="0" sz="1000" spc="-100">
                <a:latin typeface="Arial"/>
                <a:cs typeface="Arial"/>
              </a:rPr>
              <a:t> </a:t>
            </a:r>
            <a:r>
              <a:rPr dirty="0" sz="1000" spc="-20">
                <a:latin typeface="PMingLiU"/>
                <a:cs typeface="PMingLiU"/>
              </a:rPr>
              <a:t>细</a:t>
            </a:r>
            <a:r>
              <a:rPr dirty="0" sz="1000" spc="5">
                <a:latin typeface="PMingLiU"/>
                <a:cs typeface="PMingLiU"/>
              </a:rPr>
              <a:t>胞。</a:t>
            </a:r>
            <a:r>
              <a:rPr dirty="0" sz="1000" spc="-20">
                <a:latin typeface="PMingLiU"/>
                <a:cs typeface="PMingLiU"/>
              </a:rPr>
              <a:t>由</a:t>
            </a:r>
            <a:r>
              <a:rPr dirty="0" sz="1000" spc="5">
                <a:latin typeface="PMingLiU"/>
                <a:cs typeface="PMingLiU"/>
              </a:rPr>
              <a:t>于</a:t>
            </a:r>
            <a:r>
              <a:rPr dirty="0" sz="1000" spc="-45">
                <a:latin typeface="PMingLiU"/>
                <a:cs typeface="PMingLiU"/>
              </a:rPr>
              <a:t> </a:t>
            </a:r>
            <a:r>
              <a:rPr dirty="0" sz="1000" spc="-5">
                <a:latin typeface="Arial"/>
                <a:cs typeface="Arial"/>
              </a:rPr>
              <a:t>svFc</a:t>
            </a:r>
            <a:r>
              <a:rPr dirty="0" sz="1000" spc="-80">
                <a:latin typeface="Arial"/>
                <a:cs typeface="Arial"/>
              </a:rPr>
              <a:t> </a:t>
            </a:r>
            <a:r>
              <a:rPr dirty="0" sz="1000" spc="-20">
                <a:latin typeface="PMingLiU"/>
                <a:cs typeface="PMingLiU"/>
              </a:rPr>
              <a:t>采</a:t>
            </a:r>
            <a:r>
              <a:rPr dirty="0" sz="1000" spc="5">
                <a:latin typeface="PMingLiU"/>
                <a:cs typeface="PMingLiU"/>
              </a:rPr>
              <a:t>用了</a:t>
            </a:r>
            <a:r>
              <a:rPr dirty="0" sz="1000" spc="-20">
                <a:latin typeface="PMingLiU"/>
                <a:cs typeface="PMingLiU"/>
              </a:rPr>
              <a:t>全</a:t>
            </a:r>
            <a:r>
              <a:rPr dirty="0" sz="1000" spc="5">
                <a:latin typeface="PMingLiU"/>
                <a:cs typeface="PMingLiU"/>
              </a:rPr>
              <a:t>人源</a:t>
            </a:r>
            <a:r>
              <a:rPr dirty="0" sz="1000" spc="-20">
                <a:latin typeface="PMingLiU"/>
                <a:cs typeface="PMingLiU"/>
              </a:rPr>
              <a:t>序</a:t>
            </a:r>
            <a:r>
              <a:rPr dirty="0" sz="1000" spc="5">
                <a:latin typeface="PMingLiU"/>
                <a:cs typeface="PMingLiU"/>
              </a:rPr>
              <a:t>列，  </a:t>
            </a:r>
            <a:r>
              <a:rPr dirty="0" sz="1000" spc="-5">
                <a:latin typeface="Arial"/>
                <a:cs typeface="Arial"/>
              </a:rPr>
              <a:t>CT103A</a:t>
            </a:r>
            <a:r>
              <a:rPr dirty="0" sz="1000" spc="-60">
                <a:latin typeface="Arial"/>
                <a:cs typeface="Arial"/>
              </a:rPr>
              <a:t> </a:t>
            </a:r>
            <a:r>
              <a:rPr dirty="0" sz="1000" spc="5">
                <a:latin typeface="PMingLiU"/>
                <a:cs typeface="PMingLiU"/>
              </a:rPr>
              <a:t>具有</a:t>
            </a:r>
            <a:r>
              <a:rPr dirty="0" sz="1000" spc="-20">
                <a:latin typeface="PMingLiU"/>
                <a:cs typeface="PMingLiU"/>
              </a:rPr>
              <a:t>低</a:t>
            </a:r>
            <a:r>
              <a:rPr dirty="0" sz="1000" spc="5">
                <a:latin typeface="PMingLiU"/>
                <a:cs typeface="PMingLiU"/>
              </a:rPr>
              <a:t>免疫</a:t>
            </a:r>
            <a:r>
              <a:rPr dirty="0" sz="1000" spc="-20">
                <a:latin typeface="PMingLiU"/>
                <a:cs typeface="PMingLiU"/>
              </a:rPr>
              <a:t>原</a:t>
            </a:r>
            <a:r>
              <a:rPr dirty="0" sz="1000" spc="5">
                <a:latin typeface="PMingLiU"/>
                <a:cs typeface="PMingLiU"/>
              </a:rPr>
              <a:t>性、</a:t>
            </a:r>
            <a:r>
              <a:rPr dirty="0" sz="1000" spc="-20">
                <a:latin typeface="PMingLiU"/>
                <a:cs typeface="PMingLiU"/>
              </a:rPr>
              <a:t>高</a:t>
            </a:r>
            <a:r>
              <a:rPr dirty="0" sz="1000" spc="5">
                <a:latin typeface="PMingLiU"/>
                <a:cs typeface="PMingLiU"/>
              </a:rPr>
              <a:t>亲和</a:t>
            </a:r>
            <a:r>
              <a:rPr dirty="0" sz="1000" spc="-20">
                <a:latin typeface="PMingLiU"/>
                <a:cs typeface="PMingLiU"/>
              </a:rPr>
              <a:t>力</a:t>
            </a:r>
            <a:r>
              <a:rPr dirty="0" sz="1000" spc="5">
                <a:latin typeface="PMingLiU"/>
                <a:cs typeface="PMingLiU"/>
              </a:rPr>
              <a:t>和长</a:t>
            </a:r>
            <a:r>
              <a:rPr dirty="0" sz="1000" spc="-20">
                <a:latin typeface="PMingLiU"/>
                <a:cs typeface="PMingLiU"/>
              </a:rPr>
              <a:t>效</a:t>
            </a:r>
            <a:r>
              <a:rPr dirty="0" sz="1000" spc="5">
                <a:latin typeface="PMingLiU"/>
                <a:cs typeface="PMingLiU"/>
              </a:rPr>
              <a:t>的特</a:t>
            </a:r>
            <a:r>
              <a:rPr dirty="0" sz="1000" spc="-20">
                <a:latin typeface="PMingLiU"/>
                <a:cs typeface="PMingLiU"/>
              </a:rPr>
              <a:t>点</a:t>
            </a:r>
            <a:r>
              <a:rPr dirty="0" sz="1000" spc="15">
                <a:latin typeface="PMingLiU"/>
                <a:cs typeface="PMingLiU"/>
              </a:rPr>
              <a:t>。</a:t>
            </a:r>
            <a:r>
              <a:rPr dirty="0" sz="1000" spc="-20">
                <a:latin typeface="PMingLiU"/>
                <a:cs typeface="PMingLiU"/>
              </a:rPr>
              <a:t>信</a:t>
            </a:r>
            <a:r>
              <a:rPr dirty="0" sz="1000" spc="5">
                <a:latin typeface="PMingLiU"/>
                <a:cs typeface="PMingLiU"/>
              </a:rPr>
              <a:t>达</a:t>
            </a:r>
            <a:r>
              <a:rPr dirty="0" sz="1000" spc="5">
                <a:latin typeface="Arial"/>
                <a:cs typeface="Arial"/>
              </a:rPr>
              <a:t>/</a:t>
            </a:r>
            <a:r>
              <a:rPr dirty="0" sz="1000" spc="5">
                <a:latin typeface="PMingLiU"/>
                <a:cs typeface="PMingLiU"/>
              </a:rPr>
              <a:t>驯</a:t>
            </a:r>
            <a:r>
              <a:rPr dirty="0" sz="1000" spc="-20">
                <a:latin typeface="PMingLiU"/>
                <a:cs typeface="PMingLiU"/>
              </a:rPr>
              <a:t>鹿</a:t>
            </a:r>
            <a:r>
              <a:rPr dirty="0" sz="1000" spc="5">
                <a:latin typeface="PMingLiU"/>
                <a:cs typeface="PMingLiU"/>
              </a:rPr>
              <a:t>在今年</a:t>
            </a:r>
            <a:r>
              <a:rPr dirty="0" sz="1000" spc="-15">
                <a:latin typeface="PMingLiU"/>
                <a:cs typeface="PMingLiU"/>
              </a:rPr>
              <a:t> </a:t>
            </a:r>
            <a:r>
              <a:rPr dirty="0" sz="1000">
                <a:latin typeface="Arial"/>
                <a:cs typeface="Arial"/>
              </a:rPr>
              <a:t>6</a:t>
            </a:r>
            <a:r>
              <a:rPr dirty="0" sz="1000" spc="-90">
                <a:latin typeface="Arial"/>
                <a:cs typeface="Arial"/>
              </a:rPr>
              <a:t> </a:t>
            </a:r>
            <a:r>
              <a:rPr dirty="0" sz="1000" spc="5">
                <a:latin typeface="PMingLiU"/>
                <a:cs typeface="PMingLiU"/>
              </a:rPr>
              <a:t>月的</a:t>
            </a:r>
            <a:r>
              <a:rPr dirty="0" sz="1000" spc="-10">
                <a:latin typeface="PMingLiU"/>
                <a:cs typeface="PMingLiU"/>
              </a:rPr>
              <a:t> </a:t>
            </a:r>
            <a:r>
              <a:rPr dirty="0" sz="1000">
                <a:latin typeface="Arial"/>
                <a:cs typeface="Arial"/>
              </a:rPr>
              <a:t>EHA</a:t>
            </a:r>
            <a:r>
              <a:rPr dirty="0" sz="1000" spc="-85">
                <a:latin typeface="Arial"/>
                <a:cs typeface="Arial"/>
              </a:rPr>
              <a:t> </a:t>
            </a:r>
            <a:r>
              <a:rPr dirty="0" sz="1000" spc="5">
                <a:latin typeface="PMingLiU"/>
                <a:cs typeface="PMingLiU"/>
              </a:rPr>
              <a:t>年会</a:t>
            </a:r>
            <a:r>
              <a:rPr dirty="0" sz="1000" spc="-20">
                <a:latin typeface="PMingLiU"/>
                <a:cs typeface="PMingLiU"/>
              </a:rPr>
              <a:t>更</a:t>
            </a:r>
            <a:r>
              <a:rPr dirty="0" sz="1000" spc="5">
                <a:latin typeface="PMingLiU"/>
                <a:cs typeface="PMingLiU"/>
              </a:rPr>
              <a:t>新 </a:t>
            </a:r>
            <a:r>
              <a:rPr dirty="0" sz="1000" spc="245">
                <a:latin typeface="PMingLiU"/>
                <a:cs typeface="PMingLiU"/>
              </a:rPr>
              <a:t>了</a:t>
            </a:r>
            <a:r>
              <a:rPr dirty="0" sz="1000" spc="-5">
                <a:latin typeface="Arial"/>
                <a:cs typeface="Arial"/>
              </a:rPr>
              <a:t>CT103A</a:t>
            </a:r>
            <a:r>
              <a:rPr dirty="0" sz="1000" spc="-55">
                <a:latin typeface="Arial"/>
                <a:cs typeface="Arial"/>
              </a:rPr>
              <a:t> </a:t>
            </a:r>
            <a:r>
              <a:rPr dirty="0" sz="1000" spc="5">
                <a:latin typeface="PMingLiU"/>
                <a:cs typeface="PMingLiU"/>
              </a:rPr>
              <a:t>的最</a:t>
            </a:r>
            <a:r>
              <a:rPr dirty="0" sz="1000" spc="245">
                <a:latin typeface="PMingLiU"/>
                <a:cs typeface="PMingLiU"/>
              </a:rPr>
              <a:t>新</a:t>
            </a:r>
            <a:r>
              <a:rPr dirty="0" sz="1000" spc="-5">
                <a:latin typeface="Arial"/>
                <a:cs typeface="Arial"/>
              </a:rPr>
              <a:t>I/II</a:t>
            </a:r>
            <a:r>
              <a:rPr dirty="0" sz="1000" spc="-50">
                <a:latin typeface="Arial"/>
                <a:cs typeface="Arial"/>
              </a:rPr>
              <a:t> </a:t>
            </a:r>
            <a:r>
              <a:rPr dirty="0" sz="1000" spc="-20">
                <a:latin typeface="PMingLiU"/>
                <a:cs typeface="PMingLiU"/>
              </a:rPr>
              <a:t>期</a:t>
            </a:r>
            <a:r>
              <a:rPr dirty="0" sz="1000" spc="5">
                <a:latin typeface="PMingLiU"/>
                <a:cs typeface="PMingLiU"/>
              </a:rPr>
              <a:t>注册</a:t>
            </a:r>
            <a:r>
              <a:rPr dirty="0" sz="1000" spc="-20">
                <a:latin typeface="PMingLiU"/>
                <a:cs typeface="PMingLiU"/>
              </a:rPr>
              <a:t>性</a:t>
            </a:r>
            <a:r>
              <a:rPr dirty="0" sz="1000" spc="5">
                <a:latin typeface="PMingLiU"/>
                <a:cs typeface="PMingLiU"/>
              </a:rPr>
              <a:t>临床</a:t>
            </a:r>
            <a:r>
              <a:rPr dirty="0" sz="1000" spc="-15">
                <a:latin typeface="PMingLiU"/>
                <a:cs typeface="PMingLiU"/>
              </a:rPr>
              <a:t> </a:t>
            </a:r>
            <a:r>
              <a:rPr dirty="0" sz="1000" spc="-5">
                <a:latin typeface="Arial"/>
                <a:cs typeface="Arial"/>
              </a:rPr>
              <a:t>(NCT05066646)</a:t>
            </a:r>
            <a:r>
              <a:rPr dirty="0" sz="1000" spc="-10">
                <a:latin typeface="Arial"/>
                <a:cs typeface="Arial"/>
              </a:rPr>
              <a:t> </a:t>
            </a:r>
            <a:r>
              <a:rPr dirty="0" sz="1000" spc="-20">
                <a:latin typeface="PMingLiU"/>
                <a:cs typeface="PMingLiU"/>
              </a:rPr>
              <a:t>研</a:t>
            </a:r>
            <a:r>
              <a:rPr dirty="0" sz="1000" spc="5">
                <a:latin typeface="PMingLiU"/>
                <a:cs typeface="PMingLiU"/>
              </a:rPr>
              <a:t>究结果</a:t>
            </a:r>
            <a:r>
              <a:rPr dirty="0" sz="1000" spc="-20">
                <a:latin typeface="PMingLiU"/>
                <a:cs typeface="PMingLiU"/>
              </a:rPr>
              <a:t>，</a:t>
            </a:r>
            <a:r>
              <a:rPr dirty="0" sz="1000" spc="5">
                <a:latin typeface="PMingLiU"/>
                <a:cs typeface="PMingLiU"/>
              </a:rPr>
              <a:t>截至</a:t>
            </a:r>
            <a:r>
              <a:rPr dirty="0" sz="1000" spc="-10">
                <a:latin typeface="PMingLiU"/>
                <a:cs typeface="PMingLiU"/>
              </a:rPr>
              <a:t> </a:t>
            </a:r>
            <a:r>
              <a:rPr dirty="0" sz="1000" spc="-5">
                <a:latin typeface="Arial"/>
                <a:cs typeface="Arial"/>
              </a:rPr>
              <a:t>22</a:t>
            </a:r>
            <a:r>
              <a:rPr dirty="0" sz="1000" spc="-70">
                <a:latin typeface="Arial"/>
                <a:cs typeface="Arial"/>
              </a:rPr>
              <a:t> </a:t>
            </a:r>
            <a:r>
              <a:rPr dirty="0" sz="1000" spc="5">
                <a:latin typeface="PMingLiU"/>
                <a:cs typeface="PMingLiU"/>
              </a:rPr>
              <a:t>年</a:t>
            </a:r>
            <a:r>
              <a:rPr dirty="0" sz="1000" spc="-15">
                <a:latin typeface="PMingLiU"/>
                <a:cs typeface="PMingLiU"/>
              </a:rPr>
              <a:t> </a:t>
            </a:r>
            <a:r>
              <a:rPr dirty="0" sz="1000">
                <a:latin typeface="Arial"/>
                <a:cs typeface="Arial"/>
              </a:rPr>
              <a:t>1</a:t>
            </a:r>
            <a:r>
              <a:rPr dirty="0" sz="1000" spc="-65">
                <a:latin typeface="Arial"/>
                <a:cs typeface="Arial"/>
              </a:rPr>
              <a:t> </a:t>
            </a:r>
            <a:r>
              <a:rPr dirty="0" sz="1000" spc="5">
                <a:latin typeface="PMingLiU"/>
                <a:cs typeface="PMingLiU"/>
              </a:rPr>
              <a:t>月</a:t>
            </a:r>
            <a:r>
              <a:rPr dirty="0" sz="1000" spc="-15">
                <a:latin typeface="PMingLiU"/>
                <a:cs typeface="PMingLiU"/>
              </a:rPr>
              <a:t> </a:t>
            </a:r>
            <a:r>
              <a:rPr dirty="0" sz="1000" spc="-5">
                <a:latin typeface="Arial"/>
                <a:cs typeface="Arial"/>
              </a:rPr>
              <a:t>21</a:t>
            </a:r>
            <a:r>
              <a:rPr dirty="0" sz="1000" spc="-70">
                <a:latin typeface="Arial"/>
                <a:cs typeface="Arial"/>
              </a:rPr>
              <a:t> </a:t>
            </a:r>
            <a:r>
              <a:rPr dirty="0" sz="1000" spc="5">
                <a:latin typeface="PMingLiU"/>
                <a:cs typeface="PMingLiU"/>
              </a:rPr>
              <a:t>日</a:t>
            </a:r>
            <a:r>
              <a:rPr dirty="0" sz="1000" spc="-5">
                <a:latin typeface="PMingLiU"/>
                <a:cs typeface="PMingLiU"/>
              </a:rPr>
              <a:t>，</a:t>
            </a:r>
            <a:r>
              <a:rPr dirty="0" sz="1000" spc="-5">
                <a:latin typeface="Arial"/>
                <a:cs typeface="Arial"/>
              </a:rPr>
              <a:t>14  </a:t>
            </a:r>
            <a:r>
              <a:rPr dirty="0" sz="1000" spc="5">
                <a:latin typeface="PMingLiU"/>
                <a:cs typeface="PMingLiU"/>
              </a:rPr>
              <a:t>个中心</a:t>
            </a:r>
            <a:r>
              <a:rPr dirty="0" sz="1000" spc="-20">
                <a:latin typeface="PMingLiU"/>
                <a:cs typeface="PMingLiU"/>
              </a:rPr>
              <a:t>共</a:t>
            </a:r>
            <a:r>
              <a:rPr dirty="0" sz="1000" spc="5">
                <a:latin typeface="PMingLiU"/>
                <a:cs typeface="PMingLiU"/>
              </a:rPr>
              <a:t>计纳入</a:t>
            </a:r>
            <a:r>
              <a:rPr dirty="0" sz="1000" spc="75">
                <a:latin typeface="PMingLiU"/>
                <a:cs typeface="PMingLiU"/>
              </a:rPr>
              <a:t> </a:t>
            </a:r>
            <a:r>
              <a:rPr dirty="0" sz="1000" spc="-5">
                <a:latin typeface="Arial"/>
                <a:cs typeface="Arial"/>
              </a:rPr>
              <a:t>79</a:t>
            </a:r>
            <a:r>
              <a:rPr dirty="0" sz="1000" spc="25">
                <a:latin typeface="Arial"/>
                <a:cs typeface="Arial"/>
              </a:rPr>
              <a:t> </a:t>
            </a:r>
            <a:r>
              <a:rPr dirty="0" sz="1000" spc="-20">
                <a:latin typeface="PMingLiU"/>
                <a:cs typeface="PMingLiU"/>
              </a:rPr>
              <a:t>例</a:t>
            </a:r>
            <a:r>
              <a:rPr dirty="0" sz="1000" spc="5">
                <a:latin typeface="PMingLiU"/>
                <a:cs typeface="PMingLiU"/>
              </a:rPr>
              <a:t>患者</a:t>
            </a:r>
            <a:r>
              <a:rPr dirty="0" sz="1000" spc="-20">
                <a:latin typeface="PMingLiU"/>
                <a:cs typeface="PMingLiU"/>
              </a:rPr>
              <a:t>，</a:t>
            </a:r>
            <a:r>
              <a:rPr dirty="0" sz="1000" spc="5">
                <a:latin typeface="PMingLiU"/>
                <a:cs typeface="PMingLiU"/>
              </a:rPr>
              <a:t>既往</a:t>
            </a:r>
            <a:r>
              <a:rPr dirty="0" sz="1000" spc="-20">
                <a:latin typeface="PMingLiU"/>
                <a:cs typeface="PMingLiU"/>
              </a:rPr>
              <a:t>治</a:t>
            </a:r>
            <a:r>
              <a:rPr dirty="0" sz="1000" spc="5">
                <a:latin typeface="PMingLiU"/>
                <a:cs typeface="PMingLiU"/>
              </a:rPr>
              <a:t>疗中</a:t>
            </a:r>
            <a:r>
              <a:rPr dirty="0" sz="1000" spc="-20">
                <a:latin typeface="PMingLiU"/>
                <a:cs typeface="PMingLiU"/>
              </a:rPr>
              <a:t>位</a:t>
            </a:r>
            <a:r>
              <a:rPr dirty="0" sz="1000" spc="5">
                <a:latin typeface="PMingLiU"/>
                <a:cs typeface="PMingLiU"/>
              </a:rPr>
              <a:t>数为</a:t>
            </a:r>
            <a:r>
              <a:rPr dirty="0" sz="1000" spc="80">
                <a:latin typeface="PMingLiU"/>
                <a:cs typeface="PMingLiU"/>
              </a:rPr>
              <a:t> </a:t>
            </a:r>
            <a:r>
              <a:rPr dirty="0" sz="1000" spc="-10">
                <a:latin typeface="Arial"/>
                <a:cs typeface="Arial"/>
              </a:rPr>
              <a:t>5</a:t>
            </a:r>
            <a:r>
              <a:rPr dirty="0" sz="1000" spc="5">
                <a:latin typeface="PMingLiU"/>
                <a:cs typeface="PMingLiU"/>
              </a:rPr>
              <a:t>。</a:t>
            </a:r>
            <a:r>
              <a:rPr dirty="0" sz="1000" spc="-20">
                <a:latin typeface="PMingLiU"/>
                <a:cs typeface="PMingLiU"/>
              </a:rPr>
              <a:t>接</a:t>
            </a:r>
            <a:r>
              <a:rPr dirty="0" sz="1000" spc="5">
                <a:latin typeface="PMingLiU"/>
                <a:cs typeface="PMingLiU"/>
              </a:rPr>
              <a:t>受</a:t>
            </a:r>
            <a:r>
              <a:rPr dirty="0" sz="1000" spc="75">
                <a:latin typeface="PMingLiU"/>
                <a:cs typeface="PMingLiU"/>
              </a:rPr>
              <a:t> </a:t>
            </a:r>
            <a:r>
              <a:rPr dirty="0" sz="1000">
                <a:latin typeface="Arial"/>
                <a:cs typeface="Arial"/>
              </a:rPr>
              <a:t>RP2D</a:t>
            </a:r>
            <a:r>
              <a:rPr dirty="0" sz="1000" spc="25">
                <a:latin typeface="Arial"/>
                <a:cs typeface="Arial"/>
              </a:rPr>
              <a:t> </a:t>
            </a:r>
            <a:r>
              <a:rPr dirty="0" sz="1000" spc="5">
                <a:latin typeface="PMingLiU"/>
                <a:cs typeface="PMingLiU"/>
              </a:rPr>
              <a:t>剂量的</a:t>
            </a:r>
            <a:r>
              <a:rPr dirty="0" sz="1000" spc="80">
                <a:latin typeface="PMingLiU"/>
                <a:cs typeface="PMingLiU"/>
              </a:rPr>
              <a:t> </a:t>
            </a:r>
            <a:r>
              <a:rPr dirty="0" sz="1000" spc="-5">
                <a:latin typeface="Arial"/>
                <a:cs typeface="Arial"/>
              </a:rPr>
              <a:t>CAR-T</a:t>
            </a:r>
            <a:r>
              <a:rPr dirty="0" sz="1000" spc="40">
                <a:latin typeface="Arial"/>
                <a:cs typeface="Arial"/>
              </a:rPr>
              <a:t> </a:t>
            </a:r>
            <a:r>
              <a:rPr dirty="0" sz="1000" spc="-20">
                <a:latin typeface="PMingLiU"/>
                <a:cs typeface="PMingLiU"/>
              </a:rPr>
              <a:t>输</a:t>
            </a:r>
            <a:r>
              <a:rPr dirty="0" sz="1000" spc="5">
                <a:latin typeface="PMingLiU"/>
                <a:cs typeface="PMingLiU"/>
              </a:rPr>
              <a:t>注，</a:t>
            </a:r>
            <a:r>
              <a:rPr dirty="0" sz="1000" spc="-20">
                <a:latin typeface="PMingLiU"/>
                <a:cs typeface="PMingLiU"/>
              </a:rPr>
              <a:t>中</a:t>
            </a:r>
            <a:r>
              <a:rPr dirty="0" sz="1000" spc="5">
                <a:latin typeface="PMingLiU"/>
                <a:cs typeface="PMingLiU"/>
              </a:rPr>
              <a:t>位 随访时间为</a:t>
            </a:r>
            <a:r>
              <a:rPr dirty="0" sz="1000" spc="-20">
                <a:latin typeface="PMingLiU"/>
                <a:cs typeface="PMingLiU"/>
              </a:rPr>
              <a:t> </a:t>
            </a:r>
            <a:r>
              <a:rPr dirty="0" sz="1000">
                <a:latin typeface="Arial"/>
                <a:cs typeface="Arial"/>
              </a:rPr>
              <a:t>9</a:t>
            </a:r>
            <a:r>
              <a:rPr dirty="0" sz="1000" spc="-70">
                <a:latin typeface="Arial"/>
                <a:cs typeface="Arial"/>
              </a:rPr>
              <a:t> </a:t>
            </a:r>
            <a:r>
              <a:rPr dirty="0" sz="1000" spc="-20">
                <a:latin typeface="PMingLiU"/>
                <a:cs typeface="PMingLiU"/>
              </a:rPr>
              <a:t>个</a:t>
            </a:r>
            <a:r>
              <a:rPr dirty="0" sz="1000" spc="5">
                <a:latin typeface="PMingLiU"/>
                <a:cs typeface="PMingLiU"/>
              </a:rPr>
              <a:t>月，其中</a:t>
            </a:r>
            <a:r>
              <a:rPr dirty="0" sz="1000" spc="-15">
                <a:latin typeface="PMingLiU"/>
                <a:cs typeface="PMingLiU"/>
              </a:rPr>
              <a:t> </a:t>
            </a:r>
            <a:r>
              <a:rPr dirty="0" sz="1000" spc="-5">
                <a:latin typeface="Arial"/>
                <a:cs typeface="Arial"/>
              </a:rPr>
              <a:t>12/79</a:t>
            </a:r>
            <a:r>
              <a:rPr dirty="0" sz="1000" spc="-70">
                <a:latin typeface="Arial"/>
                <a:cs typeface="Arial"/>
              </a:rPr>
              <a:t> </a:t>
            </a:r>
            <a:r>
              <a:rPr dirty="0" sz="1000" spc="5">
                <a:latin typeface="PMingLiU"/>
                <a:cs typeface="PMingLiU"/>
              </a:rPr>
              <a:t>例</a:t>
            </a:r>
            <a:r>
              <a:rPr dirty="0" sz="1000" spc="-20">
                <a:latin typeface="PMingLiU"/>
                <a:cs typeface="PMingLiU"/>
              </a:rPr>
              <a:t>受</a:t>
            </a:r>
            <a:r>
              <a:rPr dirty="0" sz="1000" spc="5">
                <a:latin typeface="PMingLiU"/>
                <a:cs typeface="PMingLiU"/>
              </a:rPr>
              <a:t>试者</a:t>
            </a:r>
            <a:r>
              <a:rPr dirty="0" sz="1000" spc="-20">
                <a:latin typeface="PMingLiU"/>
                <a:cs typeface="PMingLiU"/>
              </a:rPr>
              <a:t>既</a:t>
            </a:r>
            <a:r>
              <a:rPr dirty="0" sz="1000" spc="5">
                <a:latin typeface="PMingLiU"/>
                <a:cs typeface="PMingLiU"/>
              </a:rPr>
              <a:t>往接</a:t>
            </a:r>
            <a:r>
              <a:rPr dirty="0" sz="1000" spc="-20">
                <a:latin typeface="PMingLiU"/>
                <a:cs typeface="PMingLiU"/>
              </a:rPr>
              <a:t>受</a:t>
            </a:r>
            <a:r>
              <a:rPr dirty="0" sz="1000" spc="5">
                <a:latin typeface="PMingLiU"/>
                <a:cs typeface="PMingLiU"/>
              </a:rPr>
              <a:t>过</a:t>
            </a:r>
            <a:r>
              <a:rPr dirty="0" sz="1000" spc="-20">
                <a:latin typeface="PMingLiU"/>
                <a:cs typeface="PMingLiU"/>
              </a:rPr>
              <a:t>非</a:t>
            </a:r>
            <a:r>
              <a:rPr dirty="0" sz="1000" spc="5">
                <a:latin typeface="PMingLiU"/>
                <a:cs typeface="PMingLiU"/>
              </a:rPr>
              <a:t>全人源</a:t>
            </a:r>
            <a:r>
              <a:rPr dirty="0" sz="1000" spc="-10">
                <a:latin typeface="PMingLiU"/>
                <a:cs typeface="PMingLiU"/>
              </a:rPr>
              <a:t> </a:t>
            </a:r>
            <a:r>
              <a:rPr dirty="0" sz="1000">
                <a:latin typeface="Arial"/>
                <a:cs typeface="Arial"/>
              </a:rPr>
              <a:t>BCMA</a:t>
            </a:r>
            <a:r>
              <a:rPr dirty="0" sz="1000" spc="-10">
                <a:latin typeface="Arial"/>
                <a:cs typeface="Arial"/>
              </a:rPr>
              <a:t> </a:t>
            </a:r>
            <a:r>
              <a:rPr dirty="0" sz="1000" spc="-5">
                <a:latin typeface="Arial"/>
                <a:cs typeface="Arial"/>
              </a:rPr>
              <a:t>CAR-T</a:t>
            </a:r>
            <a:r>
              <a:rPr dirty="0" sz="1000" spc="-50">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。伊</a:t>
            </a:r>
            <a:r>
              <a:rPr dirty="0" sz="1000" spc="-20">
                <a:latin typeface="PMingLiU"/>
                <a:cs typeface="PMingLiU"/>
              </a:rPr>
              <a:t>基</a:t>
            </a:r>
            <a:r>
              <a:rPr dirty="0" sz="1000" spc="5">
                <a:latin typeface="PMingLiU"/>
                <a:cs typeface="PMingLiU"/>
              </a:rPr>
              <a:t>仑 赛注射液</a:t>
            </a:r>
            <a:r>
              <a:rPr dirty="0" sz="1000" spc="130">
                <a:latin typeface="PMingLiU"/>
                <a:cs typeface="PMingLiU"/>
              </a:rPr>
              <a:t> </a:t>
            </a:r>
            <a:r>
              <a:rPr dirty="0" sz="1000" spc="-5">
                <a:latin typeface="Arial"/>
                <a:cs typeface="Arial"/>
              </a:rPr>
              <a:t>(CT103A)</a:t>
            </a:r>
            <a:r>
              <a:rPr dirty="0" sz="1000" spc="114">
                <a:latin typeface="Arial"/>
                <a:cs typeface="Arial"/>
              </a:rPr>
              <a:t> </a:t>
            </a:r>
            <a:r>
              <a:rPr dirty="0" sz="1000" spc="5">
                <a:latin typeface="PMingLiU"/>
                <a:cs typeface="PMingLiU"/>
              </a:rPr>
              <a:t>展</a:t>
            </a:r>
            <a:r>
              <a:rPr dirty="0" sz="1000" spc="-20">
                <a:latin typeface="PMingLiU"/>
                <a:cs typeface="PMingLiU"/>
              </a:rPr>
              <a:t>现</a:t>
            </a:r>
            <a:r>
              <a:rPr dirty="0" sz="1000" spc="5">
                <a:latin typeface="PMingLiU"/>
                <a:cs typeface="PMingLiU"/>
              </a:rPr>
              <a:t>出了</a:t>
            </a:r>
            <a:r>
              <a:rPr dirty="0" sz="1000" spc="-20">
                <a:latin typeface="PMingLiU"/>
                <a:cs typeface="PMingLiU"/>
              </a:rPr>
              <a:t>良</a:t>
            </a:r>
            <a:r>
              <a:rPr dirty="0" sz="1000" spc="5">
                <a:latin typeface="PMingLiU"/>
                <a:cs typeface="PMingLiU"/>
              </a:rPr>
              <a:t>好的</a:t>
            </a:r>
            <a:r>
              <a:rPr dirty="0" sz="1000" spc="-20">
                <a:latin typeface="PMingLiU"/>
                <a:cs typeface="PMingLiU"/>
              </a:rPr>
              <a:t>有</a:t>
            </a:r>
            <a:r>
              <a:rPr dirty="0" sz="1000" spc="5">
                <a:latin typeface="PMingLiU"/>
                <a:cs typeface="PMingLiU"/>
              </a:rPr>
              <a:t>效性</a:t>
            </a:r>
            <a:r>
              <a:rPr dirty="0" sz="1000" spc="-20">
                <a:latin typeface="PMingLiU"/>
                <a:cs typeface="PMingLiU"/>
              </a:rPr>
              <a:t>和</a:t>
            </a:r>
            <a:r>
              <a:rPr dirty="0" sz="1000" spc="5">
                <a:latin typeface="PMingLiU"/>
                <a:cs typeface="PMingLiU"/>
              </a:rPr>
              <a:t>安全</a:t>
            </a:r>
            <a:r>
              <a:rPr dirty="0" sz="1000" spc="-20">
                <a:latin typeface="PMingLiU"/>
                <a:cs typeface="PMingLiU"/>
              </a:rPr>
              <a:t>性。</a:t>
            </a:r>
            <a:r>
              <a:rPr dirty="0" sz="1000" spc="5">
                <a:latin typeface="PMingLiU"/>
                <a:cs typeface="PMingLiU"/>
              </a:rPr>
              <a:t>有效性</a:t>
            </a:r>
            <a:r>
              <a:rPr dirty="0" sz="1000" spc="-20">
                <a:latin typeface="PMingLiU"/>
                <a:cs typeface="PMingLiU"/>
              </a:rPr>
              <a:t>方</a:t>
            </a:r>
            <a:r>
              <a:rPr dirty="0" sz="1000" spc="5">
                <a:latin typeface="PMingLiU"/>
                <a:cs typeface="PMingLiU"/>
              </a:rPr>
              <a:t>面，</a:t>
            </a:r>
            <a:r>
              <a:rPr dirty="0" sz="1000" spc="5">
                <a:latin typeface="Arial"/>
                <a:cs typeface="Arial"/>
              </a:rPr>
              <a:t>79</a:t>
            </a:r>
            <a:r>
              <a:rPr dirty="0" sz="1000" spc="-70">
                <a:latin typeface="Arial"/>
                <a:cs typeface="Arial"/>
              </a:rPr>
              <a:t> </a:t>
            </a:r>
            <a:r>
              <a:rPr dirty="0" sz="1000" spc="5">
                <a:latin typeface="PMingLiU"/>
                <a:cs typeface="PMingLiU"/>
              </a:rPr>
              <a:t>例</a:t>
            </a:r>
            <a:r>
              <a:rPr dirty="0" sz="1000" spc="-20">
                <a:latin typeface="PMingLiU"/>
                <a:cs typeface="PMingLiU"/>
              </a:rPr>
              <a:t>受</a:t>
            </a:r>
            <a:r>
              <a:rPr dirty="0" sz="1000" spc="5">
                <a:latin typeface="PMingLiU"/>
                <a:cs typeface="PMingLiU"/>
              </a:rPr>
              <a:t>试者</a:t>
            </a:r>
            <a:r>
              <a:rPr dirty="0" sz="1000" spc="-20">
                <a:latin typeface="PMingLiU"/>
                <a:cs typeface="PMingLiU"/>
              </a:rPr>
              <a:t>中</a:t>
            </a:r>
            <a:r>
              <a:rPr dirty="0" sz="1000" spc="5">
                <a:latin typeface="PMingLiU"/>
                <a:cs typeface="PMingLiU"/>
              </a:rPr>
              <a:t>，</a:t>
            </a:r>
            <a:r>
              <a:rPr dirty="0" sz="1000" spc="5">
                <a:latin typeface="Arial"/>
                <a:cs typeface="Arial"/>
              </a:rPr>
              <a:t>ORR  </a:t>
            </a:r>
            <a:r>
              <a:rPr dirty="0" sz="1000" spc="5">
                <a:latin typeface="PMingLiU"/>
                <a:cs typeface="PMingLiU"/>
              </a:rPr>
              <a:t>达</a:t>
            </a:r>
            <a:r>
              <a:rPr dirty="0" sz="1000" spc="125">
                <a:latin typeface="PMingLiU"/>
                <a:cs typeface="PMingLiU"/>
              </a:rPr>
              <a:t> </a:t>
            </a:r>
            <a:r>
              <a:rPr dirty="0" sz="1000" spc="-5">
                <a:latin typeface="Arial"/>
                <a:cs typeface="Arial"/>
              </a:rPr>
              <a:t>94.9%</a:t>
            </a:r>
            <a:r>
              <a:rPr dirty="0" sz="1000" spc="-5">
                <a:latin typeface="PMingLiU"/>
                <a:cs typeface="PMingLiU"/>
              </a:rPr>
              <a:t>，</a:t>
            </a:r>
            <a:r>
              <a:rPr dirty="0" sz="1000" spc="-20">
                <a:latin typeface="PMingLiU"/>
                <a:cs typeface="PMingLiU"/>
              </a:rPr>
              <a:t>其</a:t>
            </a:r>
            <a:r>
              <a:rPr dirty="0" sz="1000" spc="5">
                <a:latin typeface="PMingLiU"/>
                <a:cs typeface="PMingLiU"/>
              </a:rPr>
              <a:t>中</a:t>
            </a:r>
            <a:r>
              <a:rPr dirty="0" sz="1000" spc="130">
                <a:latin typeface="PMingLiU"/>
                <a:cs typeface="PMingLiU"/>
              </a:rPr>
              <a:t> </a:t>
            </a:r>
            <a:r>
              <a:rPr dirty="0" sz="1000" spc="-5">
                <a:latin typeface="Arial"/>
                <a:cs typeface="Arial"/>
              </a:rPr>
              <a:t>89.9%</a:t>
            </a:r>
            <a:r>
              <a:rPr dirty="0" sz="1000" spc="5">
                <a:latin typeface="PMingLiU"/>
                <a:cs typeface="PMingLiU"/>
              </a:rPr>
              <a:t>受</a:t>
            </a:r>
            <a:r>
              <a:rPr dirty="0" sz="1000" spc="-20">
                <a:latin typeface="PMingLiU"/>
                <a:cs typeface="PMingLiU"/>
              </a:rPr>
              <a:t>试</a:t>
            </a:r>
            <a:r>
              <a:rPr dirty="0" sz="1000" spc="5">
                <a:latin typeface="PMingLiU"/>
                <a:cs typeface="PMingLiU"/>
              </a:rPr>
              <a:t>者达</a:t>
            </a:r>
            <a:r>
              <a:rPr dirty="0" sz="1000" spc="-20">
                <a:latin typeface="PMingLiU"/>
                <a:cs typeface="PMingLiU"/>
              </a:rPr>
              <a:t>到</a:t>
            </a:r>
            <a:r>
              <a:rPr dirty="0" sz="1000">
                <a:latin typeface="Arial"/>
                <a:cs typeface="Arial"/>
              </a:rPr>
              <a:t>≥VGPR</a:t>
            </a:r>
            <a:r>
              <a:rPr dirty="0" sz="1000">
                <a:latin typeface="PMingLiU"/>
                <a:cs typeface="PMingLiU"/>
              </a:rPr>
              <a:t>，</a:t>
            </a:r>
            <a:r>
              <a:rPr dirty="0" sz="1000" spc="150">
                <a:latin typeface="PMingLiU"/>
                <a:cs typeface="PMingLiU"/>
              </a:rPr>
              <a:t> </a:t>
            </a:r>
            <a:r>
              <a:rPr dirty="0" sz="1000" spc="-5">
                <a:latin typeface="Arial"/>
                <a:cs typeface="Arial"/>
              </a:rPr>
              <a:t>CR/</a:t>
            </a:r>
            <a:r>
              <a:rPr dirty="0" sz="1000" spc="175">
                <a:latin typeface="Arial"/>
                <a:cs typeface="Arial"/>
              </a:rPr>
              <a:t> </a:t>
            </a:r>
            <a:r>
              <a:rPr dirty="0" sz="1000" spc="-10">
                <a:latin typeface="Arial"/>
                <a:cs typeface="Arial"/>
              </a:rPr>
              <a:t>sCR</a:t>
            </a:r>
            <a:r>
              <a:rPr dirty="0" sz="1000" spc="55">
                <a:latin typeface="Arial"/>
                <a:cs typeface="Arial"/>
              </a:rPr>
              <a:t> </a:t>
            </a:r>
            <a:r>
              <a:rPr dirty="0" sz="1000" spc="5">
                <a:latin typeface="PMingLiU"/>
                <a:cs typeface="PMingLiU"/>
              </a:rPr>
              <a:t>率为</a:t>
            </a:r>
            <a:r>
              <a:rPr dirty="0" sz="1000" spc="125">
                <a:latin typeface="PMingLiU"/>
                <a:cs typeface="PMingLiU"/>
              </a:rPr>
              <a:t> </a:t>
            </a:r>
            <a:r>
              <a:rPr dirty="0" sz="1000" spc="-5">
                <a:latin typeface="Arial"/>
                <a:cs typeface="Arial"/>
              </a:rPr>
              <a:t>68.4%</a:t>
            </a:r>
            <a:r>
              <a:rPr dirty="0" sz="1000" spc="5">
                <a:latin typeface="PMingLiU"/>
                <a:cs typeface="PMingLiU"/>
              </a:rPr>
              <a:t>。</a:t>
            </a:r>
            <a:r>
              <a:rPr dirty="0" sz="1000" spc="-10">
                <a:latin typeface="Arial"/>
                <a:cs typeface="Arial"/>
              </a:rPr>
              <a:t>92.4%</a:t>
            </a:r>
            <a:r>
              <a:rPr dirty="0" sz="1000" spc="5">
                <a:latin typeface="PMingLiU"/>
                <a:cs typeface="PMingLiU"/>
              </a:rPr>
              <a:t>的受</a:t>
            </a:r>
            <a:r>
              <a:rPr dirty="0" sz="1000" spc="-20">
                <a:latin typeface="PMingLiU"/>
                <a:cs typeface="PMingLiU"/>
              </a:rPr>
              <a:t>试</a:t>
            </a:r>
            <a:r>
              <a:rPr dirty="0" sz="1000" spc="5">
                <a:latin typeface="PMingLiU"/>
                <a:cs typeface="PMingLiU"/>
              </a:rPr>
              <a:t>者达到 </a:t>
            </a:r>
            <a:r>
              <a:rPr dirty="0" sz="1000">
                <a:latin typeface="Arial"/>
                <a:cs typeface="Arial"/>
              </a:rPr>
              <a:t>MRD</a:t>
            </a:r>
            <a:r>
              <a:rPr dirty="0" sz="1000" spc="70">
                <a:latin typeface="Arial"/>
                <a:cs typeface="Arial"/>
              </a:rPr>
              <a:t> </a:t>
            </a:r>
            <a:r>
              <a:rPr dirty="0" sz="1000" spc="5">
                <a:latin typeface="PMingLiU"/>
                <a:cs typeface="PMingLiU"/>
              </a:rPr>
              <a:t>阴性</a:t>
            </a:r>
            <a:r>
              <a:rPr dirty="0" sz="1000" spc="-20">
                <a:latin typeface="PMingLiU"/>
                <a:cs typeface="PMingLiU"/>
              </a:rPr>
              <a:t>。</a:t>
            </a:r>
            <a:r>
              <a:rPr dirty="0" sz="1000" spc="5">
                <a:latin typeface="PMingLiU"/>
                <a:cs typeface="PMingLiU"/>
              </a:rPr>
              <a:t>安全</a:t>
            </a:r>
            <a:r>
              <a:rPr dirty="0" sz="1000" spc="-20">
                <a:latin typeface="PMingLiU"/>
                <a:cs typeface="PMingLiU"/>
              </a:rPr>
              <a:t>性</a:t>
            </a:r>
            <a:r>
              <a:rPr dirty="0" sz="1000" spc="5">
                <a:latin typeface="PMingLiU"/>
                <a:cs typeface="PMingLiU"/>
              </a:rPr>
              <a:t>方面，</a:t>
            </a:r>
            <a:r>
              <a:rPr dirty="0" sz="1000" spc="155">
                <a:latin typeface="PMingLiU"/>
                <a:cs typeface="PMingLiU"/>
              </a:rPr>
              <a:t> </a:t>
            </a:r>
            <a:r>
              <a:rPr dirty="0" sz="1000" spc="-5">
                <a:latin typeface="Arial"/>
                <a:cs typeface="Arial"/>
              </a:rPr>
              <a:t>94.9%</a:t>
            </a:r>
            <a:r>
              <a:rPr dirty="0" sz="1000" spc="-20">
                <a:latin typeface="PMingLiU"/>
                <a:cs typeface="PMingLiU"/>
              </a:rPr>
              <a:t>的</a:t>
            </a:r>
            <a:r>
              <a:rPr dirty="0" sz="1000" spc="5">
                <a:latin typeface="PMingLiU"/>
                <a:cs typeface="PMingLiU"/>
              </a:rPr>
              <a:t>受试</a:t>
            </a:r>
            <a:r>
              <a:rPr dirty="0" sz="1000" spc="-20">
                <a:latin typeface="PMingLiU"/>
                <a:cs typeface="PMingLiU"/>
              </a:rPr>
              <a:t>者</a:t>
            </a:r>
            <a:r>
              <a:rPr dirty="0" sz="1000" spc="5">
                <a:latin typeface="PMingLiU"/>
                <a:cs typeface="PMingLiU"/>
              </a:rPr>
              <a:t>发生</a:t>
            </a:r>
            <a:r>
              <a:rPr dirty="0" sz="1000" spc="155">
                <a:latin typeface="PMingLiU"/>
                <a:cs typeface="PMingLiU"/>
              </a:rPr>
              <a:t> </a:t>
            </a:r>
            <a:r>
              <a:rPr dirty="0" sz="1000" spc="-10">
                <a:latin typeface="Arial"/>
                <a:cs typeface="Arial"/>
              </a:rPr>
              <a:t>CRS</a:t>
            </a:r>
            <a:r>
              <a:rPr dirty="0" sz="1000" spc="-10">
                <a:latin typeface="PMingLiU"/>
                <a:cs typeface="PMingLiU"/>
              </a:rPr>
              <a:t>，</a:t>
            </a:r>
            <a:r>
              <a:rPr dirty="0" sz="1000" spc="5">
                <a:latin typeface="PMingLiU"/>
                <a:cs typeface="PMingLiU"/>
              </a:rPr>
              <a:t>均为</a:t>
            </a:r>
            <a:r>
              <a:rPr dirty="0" sz="1000" spc="150">
                <a:latin typeface="PMingLiU"/>
                <a:cs typeface="PMingLiU"/>
              </a:rPr>
              <a:t> </a:t>
            </a:r>
            <a:r>
              <a:rPr dirty="0" sz="1000">
                <a:latin typeface="Arial"/>
                <a:cs typeface="Arial"/>
              </a:rPr>
              <a:t>1~2</a:t>
            </a:r>
            <a:r>
              <a:rPr dirty="0" sz="1000" spc="55">
                <a:latin typeface="Arial"/>
                <a:cs typeface="Arial"/>
              </a:rPr>
              <a:t> </a:t>
            </a:r>
            <a:r>
              <a:rPr dirty="0" sz="1000" spc="5">
                <a:latin typeface="PMingLiU"/>
                <a:cs typeface="PMingLiU"/>
              </a:rPr>
              <a:t>级</a:t>
            </a:r>
            <a:r>
              <a:rPr dirty="0" sz="1000" spc="150">
                <a:latin typeface="PMingLiU"/>
                <a:cs typeface="PMingLiU"/>
              </a:rPr>
              <a:t> </a:t>
            </a:r>
            <a:r>
              <a:rPr dirty="0" sz="1000" spc="-10">
                <a:latin typeface="Arial"/>
                <a:cs typeface="Arial"/>
              </a:rPr>
              <a:t>CRS</a:t>
            </a:r>
            <a:r>
              <a:rPr dirty="0" sz="1000" spc="-10">
                <a:latin typeface="PMingLiU"/>
                <a:cs typeface="PMingLiU"/>
              </a:rPr>
              <a:t>，</a:t>
            </a:r>
            <a:r>
              <a:rPr dirty="0" sz="1000" spc="5">
                <a:latin typeface="PMingLiU"/>
                <a:cs typeface="PMingLiU"/>
              </a:rPr>
              <a:t>无</a:t>
            </a:r>
            <a:r>
              <a:rPr dirty="0" sz="1000" spc="155">
                <a:latin typeface="PMingLiU"/>
                <a:cs typeface="PMingLiU"/>
              </a:rPr>
              <a:t> </a:t>
            </a:r>
            <a:r>
              <a:rPr dirty="0" sz="1000">
                <a:latin typeface="Arial"/>
                <a:cs typeface="Arial"/>
              </a:rPr>
              <a:t>3</a:t>
            </a:r>
            <a:r>
              <a:rPr dirty="0" sz="1000" spc="75">
                <a:latin typeface="Arial"/>
                <a:cs typeface="Arial"/>
              </a:rPr>
              <a:t> </a:t>
            </a:r>
            <a:r>
              <a:rPr dirty="0" sz="1000" spc="-20">
                <a:latin typeface="PMingLiU"/>
                <a:cs typeface="PMingLiU"/>
              </a:rPr>
              <a:t>级</a:t>
            </a:r>
            <a:r>
              <a:rPr dirty="0" sz="1000" spc="5">
                <a:latin typeface="PMingLiU"/>
                <a:cs typeface="PMingLiU"/>
              </a:rPr>
              <a:t>及以上 </a:t>
            </a:r>
            <a:r>
              <a:rPr dirty="0" sz="1000" spc="-5">
                <a:latin typeface="Arial"/>
                <a:cs typeface="Arial"/>
              </a:rPr>
              <a:t>CRS</a:t>
            </a:r>
            <a:r>
              <a:rPr dirty="0" sz="1000" spc="-5">
                <a:latin typeface="PMingLiU"/>
                <a:cs typeface="PMingLiU"/>
              </a:rPr>
              <a:t>，</a:t>
            </a:r>
            <a:r>
              <a:rPr dirty="0" sz="1000" spc="-5">
                <a:latin typeface="Arial"/>
                <a:cs typeface="Arial"/>
              </a:rPr>
              <a:t>2.5%</a:t>
            </a:r>
            <a:r>
              <a:rPr dirty="0" sz="1000" spc="5">
                <a:latin typeface="PMingLiU"/>
                <a:cs typeface="PMingLiU"/>
              </a:rPr>
              <a:t>的受</a:t>
            </a:r>
            <a:r>
              <a:rPr dirty="0" sz="1000" spc="-20">
                <a:latin typeface="PMingLiU"/>
                <a:cs typeface="PMingLiU"/>
              </a:rPr>
              <a:t>试</a:t>
            </a:r>
            <a:r>
              <a:rPr dirty="0" sz="1000" spc="5">
                <a:latin typeface="PMingLiU"/>
                <a:cs typeface="PMingLiU"/>
              </a:rPr>
              <a:t>者出现</a:t>
            </a:r>
            <a:r>
              <a:rPr dirty="0" sz="1000" spc="-15">
                <a:latin typeface="PMingLiU"/>
                <a:cs typeface="PMingLiU"/>
              </a:rPr>
              <a:t> </a:t>
            </a:r>
            <a:r>
              <a:rPr dirty="0" sz="1000" spc="-5">
                <a:latin typeface="Arial"/>
                <a:cs typeface="Arial"/>
              </a:rPr>
              <a:t>ICANS</a:t>
            </a:r>
            <a:r>
              <a:rPr dirty="0" sz="1000" spc="-5">
                <a:latin typeface="PMingLiU"/>
                <a:cs typeface="PMingLiU"/>
              </a:rPr>
              <a:t>，</a:t>
            </a:r>
            <a:r>
              <a:rPr dirty="0" sz="1000" spc="-20">
                <a:latin typeface="PMingLiU"/>
                <a:cs typeface="PMingLiU"/>
              </a:rPr>
              <a:t>其</a:t>
            </a:r>
            <a:r>
              <a:rPr dirty="0" sz="1000" spc="5">
                <a:latin typeface="PMingLiU"/>
                <a:cs typeface="PMingLiU"/>
              </a:rPr>
              <a:t>中</a:t>
            </a:r>
            <a:r>
              <a:rPr dirty="0" sz="1000" spc="10">
                <a:latin typeface="PMingLiU"/>
                <a:cs typeface="PMingLiU"/>
              </a:rPr>
              <a:t> </a:t>
            </a:r>
            <a:r>
              <a:rPr dirty="0" sz="1000">
                <a:latin typeface="Arial"/>
                <a:cs typeface="Arial"/>
              </a:rPr>
              <a:t>1</a:t>
            </a:r>
            <a:r>
              <a:rPr dirty="0" sz="1000" spc="-70">
                <a:latin typeface="Arial"/>
                <a:cs typeface="Arial"/>
              </a:rPr>
              <a:t> </a:t>
            </a:r>
            <a:r>
              <a:rPr dirty="0" sz="1000" spc="-20">
                <a:latin typeface="PMingLiU"/>
                <a:cs typeface="PMingLiU"/>
              </a:rPr>
              <a:t>级</a:t>
            </a:r>
            <a:r>
              <a:rPr dirty="0" sz="1000" spc="5">
                <a:latin typeface="PMingLiU"/>
                <a:cs typeface="PMingLiU"/>
              </a:rPr>
              <a:t>和 </a:t>
            </a:r>
            <a:r>
              <a:rPr dirty="0" sz="1000">
                <a:latin typeface="Arial"/>
                <a:cs typeface="Arial"/>
              </a:rPr>
              <a:t>2</a:t>
            </a:r>
            <a:r>
              <a:rPr dirty="0" sz="1000" spc="-70">
                <a:latin typeface="Arial"/>
                <a:cs typeface="Arial"/>
              </a:rPr>
              <a:t> </a:t>
            </a:r>
            <a:r>
              <a:rPr dirty="0" sz="1000" spc="5">
                <a:latin typeface="PMingLiU"/>
                <a:cs typeface="PMingLiU"/>
              </a:rPr>
              <a:t>级各</a:t>
            </a:r>
            <a:r>
              <a:rPr dirty="0" sz="1000" spc="-40">
                <a:latin typeface="PMingLiU"/>
                <a:cs typeface="PMingLiU"/>
              </a:rPr>
              <a:t> </a:t>
            </a:r>
            <a:r>
              <a:rPr dirty="0" sz="1000">
                <a:latin typeface="Arial"/>
                <a:cs typeface="Arial"/>
              </a:rPr>
              <a:t>1</a:t>
            </a:r>
            <a:r>
              <a:rPr dirty="0" sz="1000" spc="-70">
                <a:latin typeface="Arial"/>
                <a:cs typeface="Arial"/>
              </a:rPr>
              <a:t> </a:t>
            </a:r>
            <a:r>
              <a:rPr dirty="0" sz="1000" spc="5">
                <a:latin typeface="PMingLiU"/>
                <a:cs typeface="PMingLiU"/>
              </a:rPr>
              <a:t>例。所有</a:t>
            </a:r>
            <a:r>
              <a:rPr dirty="0" sz="1000" spc="-20">
                <a:latin typeface="PMingLiU"/>
                <a:cs typeface="PMingLiU"/>
              </a:rPr>
              <a:t>受</a:t>
            </a:r>
            <a:r>
              <a:rPr dirty="0" sz="1000" spc="5">
                <a:latin typeface="PMingLiU"/>
                <a:cs typeface="PMingLiU"/>
              </a:rPr>
              <a:t>试</a:t>
            </a:r>
            <a:r>
              <a:rPr dirty="0" sz="1000" spc="-20">
                <a:latin typeface="PMingLiU"/>
                <a:cs typeface="PMingLiU"/>
              </a:rPr>
              <a:t>者</a:t>
            </a:r>
            <a:r>
              <a:rPr dirty="0" sz="1000" spc="5">
                <a:latin typeface="PMingLiU"/>
                <a:cs typeface="PMingLiU"/>
              </a:rPr>
              <a:t>的</a:t>
            </a:r>
            <a:r>
              <a:rPr dirty="0" sz="1000" spc="10">
                <a:latin typeface="PMingLiU"/>
                <a:cs typeface="PMingLiU"/>
              </a:rPr>
              <a:t> </a:t>
            </a:r>
            <a:r>
              <a:rPr dirty="0" sz="1000" spc="-5">
                <a:latin typeface="Arial"/>
                <a:cs typeface="Arial"/>
              </a:rPr>
              <a:t>CRS</a:t>
            </a:r>
            <a:r>
              <a:rPr dirty="0" sz="1000" spc="-55">
                <a:latin typeface="Arial"/>
                <a:cs typeface="Arial"/>
              </a:rPr>
              <a:t> </a:t>
            </a:r>
            <a:r>
              <a:rPr dirty="0" sz="1000" spc="245">
                <a:latin typeface="PMingLiU"/>
                <a:cs typeface="PMingLiU"/>
              </a:rPr>
              <a:t>和</a:t>
            </a:r>
            <a:r>
              <a:rPr dirty="0" sz="1000">
                <a:latin typeface="Arial"/>
                <a:cs typeface="Arial"/>
              </a:rPr>
              <a:t>ICANS  </a:t>
            </a:r>
            <a:r>
              <a:rPr dirty="0" sz="1000" spc="5">
                <a:latin typeface="PMingLiU"/>
                <a:cs typeface="PMingLiU"/>
              </a:rPr>
              <a:t>均得到</a:t>
            </a:r>
            <a:r>
              <a:rPr dirty="0" sz="1000" spc="-20">
                <a:latin typeface="PMingLiU"/>
                <a:cs typeface="PMingLiU"/>
              </a:rPr>
              <a:t>缓</a:t>
            </a:r>
            <a:r>
              <a:rPr dirty="0" sz="1000" spc="5">
                <a:latin typeface="PMingLiU"/>
                <a:cs typeface="PMingLiU"/>
              </a:rPr>
              <a:t>解。</a:t>
            </a:r>
            <a:r>
              <a:rPr dirty="0" sz="1000" spc="-20">
                <a:latin typeface="PMingLiU"/>
                <a:cs typeface="PMingLiU"/>
              </a:rPr>
              <a:t>对</a:t>
            </a:r>
            <a:r>
              <a:rPr dirty="0" sz="1000" spc="5">
                <a:latin typeface="PMingLiU"/>
                <a:cs typeface="PMingLiU"/>
              </a:rPr>
              <a:t>于既</a:t>
            </a:r>
            <a:r>
              <a:rPr dirty="0" sz="1000" spc="-20">
                <a:latin typeface="PMingLiU"/>
                <a:cs typeface="PMingLiU"/>
              </a:rPr>
              <a:t>往</a:t>
            </a:r>
            <a:r>
              <a:rPr dirty="0" sz="1000" spc="5">
                <a:latin typeface="PMingLiU"/>
                <a:cs typeface="PMingLiU"/>
              </a:rPr>
              <a:t>接受</a:t>
            </a:r>
            <a:r>
              <a:rPr dirty="0" sz="1000" spc="55">
                <a:latin typeface="PMingLiU"/>
                <a:cs typeface="PMingLiU"/>
              </a:rPr>
              <a:t> </a:t>
            </a:r>
            <a:r>
              <a:rPr dirty="0" sz="1000" spc="-5">
                <a:latin typeface="Arial"/>
                <a:cs typeface="Arial"/>
              </a:rPr>
              <a:t>CAR-T</a:t>
            </a:r>
            <a:r>
              <a:rPr dirty="0" sz="1000" spc="-10">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后复</a:t>
            </a:r>
            <a:r>
              <a:rPr dirty="0" sz="1000" spc="-20">
                <a:latin typeface="PMingLiU"/>
                <a:cs typeface="PMingLiU"/>
              </a:rPr>
              <a:t>发</a:t>
            </a:r>
            <a:r>
              <a:rPr dirty="0" sz="1000" spc="5">
                <a:latin typeface="PMingLiU"/>
                <a:cs typeface="PMingLiU"/>
              </a:rPr>
              <a:t>的受</a:t>
            </a:r>
            <a:r>
              <a:rPr dirty="0" sz="1000" spc="-20">
                <a:latin typeface="PMingLiU"/>
                <a:cs typeface="PMingLiU"/>
              </a:rPr>
              <a:t>试</a:t>
            </a:r>
            <a:r>
              <a:rPr dirty="0" sz="1000" spc="10">
                <a:latin typeface="PMingLiU"/>
                <a:cs typeface="PMingLiU"/>
              </a:rPr>
              <a:t>者</a:t>
            </a:r>
            <a:r>
              <a:rPr dirty="0" sz="1000">
                <a:latin typeface="PMingLiU"/>
                <a:cs typeface="PMingLiU"/>
              </a:rPr>
              <a:t>，</a:t>
            </a:r>
            <a:r>
              <a:rPr dirty="0" sz="1000">
                <a:latin typeface="Arial"/>
                <a:cs typeface="Arial"/>
              </a:rPr>
              <a:t>CT103A</a:t>
            </a:r>
            <a:r>
              <a:rPr dirty="0" sz="1000" spc="-15">
                <a:latin typeface="Arial"/>
                <a:cs typeface="Arial"/>
              </a:rPr>
              <a:t> </a:t>
            </a:r>
            <a:r>
              <a:rPr dirty="0" sz="1000" spc="5">
                <a:latin typeface="PMingLiU"/>
                <a:cs typeface="PMingLiU"/>
              </a:rPr>
              <a:t>仍</a:t>
            </a:r>
            <a:r>
              <a:rPr dirty="0" sz="1000" spc="-20">
                <a:latin typeface="PMingLiU"/>
                <a:cs typeface="PMingLiU"/>
              </a:rPr>
              <a:t>然</a:t>
            </a:r>
            <a:r>
              <a:rPr dirty="0" sz="1000" spc="5">
                <a:latin typeface="PMingLiU"/>
                <a:cs typeface="PMingLiU"/>
              </a:rPr>
              <a:t>有良</a:t>
            </a:r>
            <a:r>
              <a:rPr dirty="0" sz="1000" spc="-20">
                <a:latin typeface="PMingLiU"/>
                <a:cs typeface="PMingLiU"/>
              </a:rPr>
              <a:t>好</a:t>
            </a:r>
            <a:r>
              <a:rPr dirty="0" sz="1000" spc="5">
                <a:latin typeface="PMingLiU"/>
                <a:cs typeface="PMingLiU"/>
              </a:rPr>
              <a:t>的疗</a:t>
            </a:r>
            <a:r>
              <a:rPr dirty="0" sz="1000" spc="-20">
                <a:latin typeface="PMingLiU"/>
                <a:cs typeface="PMingLiU"/>
              </a:rPr>
              <a:t>效</a:t>
            </a:r>
            <a:r>
              <a:rPr dirty="0" sz="1000" spc="-5">
                <a:latin typeface="PMingLiU"/>
                <a:cs typeface="PMingLiU"/>
              </a:rPr>
              <a:t>，</a:t>
            </a:r>
            <a:r>
              <a:rPr dirty="0" sz="1000" spc="-5">
                <a:latin typeface="Arial"/>
                <a:cs typeface="Arial"/>
              </a:rPr>
              <a:t>12  </a:t>
            </a:r>
            <a:r>
              <a:rPr dirty="0" sz="1000" spc="5">
                <a:latin typeface="PMingLiU"/>
                <a:cs typeface="PMingLiU"/>
              </a:rPr>
              <a:t>例既往接</a:t>
            </a:r>
            <a:r>
              <a:rPr dirty="0" sz="1000" spc="245">
                <a:latin typeface="PMingLiU"/>
                <a:cs typeface="PMingLiU"/>
              </a:rPr>
              <a:t>受</a:t>
            </a:r>
            <a:r>
              <a:rPr dirty="0" sz="1000" spc="-5">
                <a:latin typeface="Arial"/>
                <a:cs typeface="Arial"/>
              </a:rPr>
              <a:t>CAR-T</a:t>
            </a:r>
            <a:r>
              <a:rPr dirty="0" sz="1000" spc="-55">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的</a:t>
            </a:r>
            <a:r>
              <a:rPr dirty="0" sz="1000" spc="-20">
                <a:latin typeface="PMingLiU"/>
                <a:cs typeface="PMingLiU"/>
              </a:rPr>
              <a:t>受</a:t>
            </a:r>
            <a:r>
              <a:rPr dirty="0" sz="1000" spc="5">
                <a:latin typeface="PMingLiU"/>
                <a:cs typeface="PMingLiU"/>
              </a:rPr>
              <a:t>试者</a:t>
            </a:r>
            <a:r>
              <a:rPr dirty="0" sz="1000" spc="245">
                <a:latin typeface="PMingLiU"/>
                <a:cs typeface="PMingLiU"/>
              </a:rPr>
              <a:t>的</a:t>
            </a:r>
            <a:r>
              <a:rPr dirty="0" sz="1000">
                <a:latin typeface="Arial"/>
                <a:cs typeface="Arial"/>
              </a:rPr>
              <a:t>ORR</a:t>
            </a:r>
            <a:r>
              <a:rPr dirty="0" sz="1000" spc="-70">
                <a:latin typeface="Arial"/>
                <a:cs typeface="Arial"/>
              </a:rPr>
              <a:t> </a:t>
            </a:r>
            <a:r>
              <a:rPr dirty="0" sz="1000" spc="5">
                <a:latin typeface="PMingLiU"/>
                <a:cs typeface="PMingLiU"/>
              </a:rPr>
              <a:t>为</a:t>
            </a:r>
            <a:r>
              <a:rPr dirty="0" sz="1000" spc="-20">
                <a:latin typeface="PMingLiU"/>
                <a:cs typeface="PMingLiU"/>
              </a:rPr>
              <a:t> </a:t>
            </a:r>
            <a:r>
              <a:rPr dirty="0" sz="1000" spc="-5">
                <a:latin typeface="Arial"/>
                <a:cs typeface="Arial"/>
              </a:rPr>
              <a:t>75.0%</a:t>
            </a:r>
            <a:r>
              <a:rPr dirty="0" sz="1000" spc="-5">
                <a:latin typeface="PMingLiU"/>
                <a:cs typeface="PMingLiU"/>
              </a:rPr>
              <a:t>，</a:t>
            </a:r>
            <a:r>
              <a:rPr dirty="0" sz="1000" spc="-20">
                <a:latin typeface="PMingLiU"/>
                <a:cs typeface="PMingLiU"/>
              </a:rPr>
              <a:t>其</a:t>
            </a:r>
            <a:r>
              <a:rPr dirty="0" sz="1000" spc="5">
                <a:latin typeface="PMingLiU"/>
                <a:cs typeface="PMingLiU"/>
              </a:rPr>
              <a:t>中</a:t>
            </a:r>
            <a:r>
              <a:rPr dirty="0" sz="1000" spc="-20">
                <a:latin typeface="PMingLiU"/>
                <a:cs typeface="PMingLiU"/>
              </a:rPr>
              <a:t> </a:t>
            </a:r>
            <a:r>
              <a:rPr dirty="0" sz="1000" spc="-5">
                <a:latin typeface="Arial"/>
                <a:cs typeface="Arial"/>
              </a:rPr>
              <a:t>41.7%</a:t>
            </a:r>
            <a:r>
              <a:rPr dirty="0" sz="1000" spc="5">
                <a:latin typeface="PMingLiU"/>
                <a:cs typeface="PMingLiU"/>
              </a:rPr>
              <a:t>达</a:t>
            </a:r>
            <a:r>
              <a:rPr dirty="0" sz="1000" spc="245">
                <a:latin typeface="PMingLiU"/>
                <a:cs typeface="PMingLiU"/>
              </a:rPr>
              <a:t>到</a:t>
            </a:r>
            <a:r>
              <a:rPr dirty="0" sz="1000" spc="-5">
                <a:latin typeface="Arial"/>
                <a:cs typeface="Arial"/>
              </a:rPr>
              <a:t>CR/sCR</a:t>
            </a:r>
            <a:r>
              <a:rPr dirty="0" sz="1000" spc="5">
                <a:latin typeface="PMingLiU"/>
                <a:cs typeface="PMingLiU"/>
              </a:rPr>
              <a:t>。</a:t>
            </a:r>
            <a:endParaRPr sz="1000">
              <a:latin typeface="PMingLiU"/>
              <a:cs typeface="PMingLiU"/>
            </a:endParaRPr>
          </a:p>
          <a:p>
            <a:pPr marL="38100" marR="30480">
              <a:lnSpc>
                <a:spcPct val="139700"/>
              </a:lnSpc>
              <a:spcBef>
                <a:spcPts val="585"/>
              </a:spcBef>
            </a:pPr>
            <a:r>
              <a:rPr dirty="0" sz="1000" b="1">
                <a:latin typeface="Arial"/>
                <a:cs typeface="Arial"/>
              </a:rPr>
              <a:t>CT053</a:t>
            </a:r>
            <a:r>
              <a:rPr dirty="0" sz="1000" spc="195" b="1">
                <a:latin typeface="Arial"/>
                <a:cs typeface="Arial"/>
              </a:rPr>
              <a:t> </a:t>
            </a:r>
            <a:r>
              <a:rPr dirty="0" sz="1000" spc="50" b="1">
                <a:latin typeface="Microsoft JhengHei UI"/>
                <a:cs typeface="Microsoft JhengHei UI"/>
              </a:rPr>
              <a:t>是</a:t>
            </a:r>
            <a:r>
              <a:rPr dirty="0" sz="1000" spc="30" b="1">
                <a:latin typeface="Microsoft JhengHei UI"/>
                <a:cs typeface="Microsoft JhengHei UI"/>
              </a:rPr>
              <a:t>由</a:t>
            </a:r>
            <a:r>
              <a:rPr dirty="0" sz="1000" spc="25" b="1">
                <a:latin typeface="Microsoft JhengHei UI"/>
                <a:cs typeface="Microsoft JhengHei UI"/>
              </a:rPr>
              <a:t>科</a:t>
            </a:r>
            <a:r>
              <a:rPr dirty="0" sz="1000" spc="50" b="1">
                <a:latin typeface="Microsoft JhengHei UI"/>
                <a:cs typeface="Microsoft JhengHei UI"/>
              </a:rPr>
              <a:t>济</a:t>
            </a:r>
            <a:r>
              <a:rPr dirty="0" sz="1000" spc="25" b="1">
                <a:latin typeface="Microsoft JhengHei UI"/>
                <a:cs typeface="Microsoft JhengHei UI"/>
              </a:rPr>
              <a:t>药</a:t>
            </a:r>
            <a:r>
              <a:rPr dirty="0" sz="1000" spc="55" b="1">
                <a:latin typeface="Microsoft JhengHei UI"/>
                <a:cs typeface="Microsoft JhengHei UI"/>
              </a:rPr>
              <a:t>业</a:t>
            </a:r>
            <a:r>
              <a:rPr dirty="0" sz="1000" spc="25" b="1">
                <a:latin typeface="Microsoft JhengHei UI"/>
                <a:cs typeface="Microsoft JhengHei UI"/>
              </a:rPr>
              <a:t>自</a:t>
            </a:r>
            <a:r>
              <a:rPr dirty="0" sz="1000" spc="30" b="1">
                <a:latin typeface="Microsoft JhengHei UI"/>
                <a:cs typeface="Microsoft JhengHei UI"/>
              </a:rPr>
              <a:t>主</a:t>
            </a:r>
            <a:r>
              <a:rPr dirty="0" sz="1000" spc="50" b="1">
                <a:latin typeface="Microsoft JhengHei UI"/>
                <a:cs typeface="Microsoft JhengHei UI"/>
              </a:rPr>
              <a:t>研</a:t>
            </a:r>
            <a:r>
              <a:rPr dirty="0" sz="1000" spc="25" b="1">
                <a:latin typeface="Microsoft JhengHei UI"/>
                <a:cs typeface="Microsoft JhengHei UI"/>
              </a:rPr>
              <a:t>发的</a:t>
            </a:r>
            <a:r>
              <a:rPr dirty="0" sz="1000" spc="50" b="1">
                <a:latin typeface="Microsoft JhengHei UI"/>
                <a:cs typeface="Microsoft JhengHei UI"/>
              </a:rPr>
              <a:t>全</a:t>
            </a:r>
            <a:r>
              <a:rPr dirty="0" sz="1000" spc="25" b="1">
                <a:latin typeface="Microsoft JhengHei UI"/>
                <a:cs typeface="Microsoft JhengHei UI"/>
              </a:rPr>
              <a:t>人</a:t>
            </a:r>
            <a:r>
              <a:rPr dirty="0" sz="1000" spc="5" b="1">
                <a:latin typeface="Microsoft JhengHei UI"/>
                <a:cs typeface="Microsoft JhengHei UI"/>
              </a:rPr>
              <a:t>源</a:t>
            </a:r>
            <a:r>
              <a:rPr dirty="0" sz="1000" spc="30" b="1">
                <a:latin typeface="Microsoft JhengHei UI"/>
                <a:cs typeface="Microsoft JhengHei UI"/>
              </a:rPr>
              <a:t> </a:t>
            </a:r>
            <a:r>
              <a:rPr dirty="0" sz="1000" b="1">
                <a:latin typeface="Arial"/>
                <a:cs typeface="Arial"/>
              </a:rPr>
              <a:t>BCMA</a:t>
            </a:r>
            <a:r>
              <a:rPr dirty="0" sz="1000" spc="145" b="1">
                <a:latin typeface="Arial"/>
                <a:cs typeface="Arial"/>
              </a:rPr>
              <a:t> </a:t>
            </a:r>
            <a:r>
              <a:rPr dirty="0" sz="1000" spc="10" b="1">
                <a:latin typeface="Arial"/>
                <a:cs typeface="Arial"/>
              </a:rPr>
              <a:t>CAR-T</a:t>
            </a:r>
            <a:r>
              <a:rPr dirty="0" sz="1000" spc="10" b="1">
                <a:latin typeface="Microsoft JhengHei UI"/>
                <a:cs typeface="Microsoft JhengHei UI"/>
              </a:rPr>
              <a:t>，</a:t>
            </a:r>
            <a:r>
              <a:rPr dirty="0" sz="1000" spc="25" b="1">
                <a:latin typeface="Microsoft JhengHei UI"/>
                <a:cs typeface="Microsoft JhengHei UI"/>
              </a:rPr>
              <a:t>目</a:t>
            </a:r>
            <a:r>
              <a:rPr dirty="0" sz="1000" spc="50" b="1">
                <a:latin typeface="Microsoft JhengHei UI"/>
                <a:cs typeface="Microsoft JhengHei UI"/>
              </a:rPr>
              <a:t>前</a:t>
            </a:r>
            <a:r>
              <a:rPr dirty="0" sz="1000" spc="25" b="1">
                <a:latin typeface="Microsoft JhengHei UI"/>
                <a:cs typeface="Microsoft JhengHei UI"/>
              </a:rPr>
              <a:t>正在</a:t>
            </a:r>
            <a:r>
              <a:rPr dirty="0" sz="1000" spc="50" b="1">
                <a:latin typeface="Microsoft JhengHei UI"/>
                <a:cs typeface="Microsoft JhengHei UI"/>
              </a:rPr>
              <a:t>中</a:t>
            </a:r>
            <a:r>
              <a:rPr dirty="0" sz="1000" spc="25" b="1">
                <a:latin typeface="Microsoft JhengHei UI"/>
                <a:cs typeface="Microsoft JhengHei UI"/>
              </a:rPr>
              <a:t>美同</a:t>
            </a:r>
            <a:r>
              <a:rPr dirty="0" sz="1000" spc="50" b="1">
                <a:latin typeface="Microsoft JhengHei UI"/>
                <a:cs typeface="Microsoft JhengHei UI"/>
              </a:rPr>
              <a:t>时</a:t>
            </a:r>
            <a:r>
              <a:rPr dirty="0" sz="1000" spc="25" b="1">
                <a:latin typeface="Microsoft JhengHei UI"/>
                <a:cs typeface="Microsoft JhengHei UI"/>
              </a:rPr>
              <a:t>推进</a:t>
            </a:r>
            <a:r>
              <a:rPr dirty="0" sz="1000" spc="50" b="1">
                <a:latin typeface="Microsoft JhengHei UI"/>
                <a:cs typeface="Microsoft JhengHei UI"/>
              </a:rPr>
              <a:t>临</a:t>
            </a:r>
            <a:r>
              <a:rPr dirty="0" sz="1000" spc="65" b="1">
                <a:latin typeface="Microsoft JhengHei UI"/>
                <a:cs typeface="Microsoft JhengHei UI"/>
              </a:rPr>
              <a:t>床</a:t>
            </a:r>
            <a:r>
              <a:rPr dirty="0" sz="1000" spc="5" b="1">
                <a:latin typeface="Microsoft JhengHei UI"/>
                <a:cs typeface="Microsoft JhengHei UI"/>
              </a:rPr>
              <a:t>。 </a:t>
            </a:r>
            <a:r>
              <a:rPr dirty="0" sz="1000" spc="-5">
                <a:latin typeface="Arial"/>
                <a:cs typeface="Arial"/>
              </a:rPr>
              <a:t>CT053</a:t>
            </a:r>
            <a:r>
              <a:rPr dirty="0" sz="1000" spc="50">
                <a:latin typeface="Arial"/>
                <a:cs typeface="Arial"/>
              </a:rPr>
              <a:t> </a:t>
            </a:r>
            <a:r>
              <a:rPr dirty="0" sz="1000" spc="5">
                <a:latin typeface="PMingLiU"/>
                <a:cs typeface="PMingLiU"/>
              </a:rPr>
              <a:t>包含</a:t>
            </a:r>
            <a:r>
              <a:rPr dirty="0" sz="1000" spc="130">
                <a:latin typeface="PMingLiU"/>
                <a:cs typeface="PMingLiU"/>
              </a:rPr>
              <a:t> </a:t>
            </a:r>
            <a:r>
              <a:rPr dirty="0" sz="1000">
                <a:latin typeface="Arial"/>
                <a:cs typeface="Arial"/>
              </a:rPr>
              <a:t>4-1BB</a:t>
            </a:r>
            <a:r>
              <a:rPr dirty="0" sz="1000" spc="55">
                <a:latin typeface="Arial"/>
                <a:cs typeface="Arial"/>
              </a:rPr>
              <a:t> </a:t>
            </a:r>
            <a:r>
              <a:rPr dirty="0" sz="1000" spc="5">
                <a:latin typeface="PMingLiU"/>
                <a:cs typeface="PMingLiU"/>
              </a:rPr>
              <a:t>共刺</a:t>
            </a:r>
            <a:r>
              <a:rPr dirty="0" sz="1000" spc="-20">
                <a:latin typeface="PMingLiU"/>
                <a:cs typeface="PMingLiU"/>
              </a:rPr>
              <a:t>激</a:t>
            </a:r>
            <a:r>
              <a:rPr dirty="0" sz="1000" spc="5">
                <a:latin typeface="PMingLiU"/>
                <a:cs typeface="PMingLiU"/>
              </a:rPr>
              <a:t>域，</a:t>
            </a:r>
            <a:r>
              <a:rPr dirty="0" sz="1000" spc="-20">
                <a:latin typeface="PMingLiU"/>
                <a:cs typeface="PMingLiU"/>
              </a:rPr>
              <a:t>基</a:t>
            </a:r>
            <a:r>
              <a:rPr dirty="0" sz="1000" spc="5">
                <a:latin typeface="PMingLiU"/>
                <a:cs typeface="PMingLiU"/>
              </a:rPr>
              <a:t>于慢</a:t>
            </a:r>
            <a:r>
              <a:rPr dirty="0" sz="1000" spc="-20">
                <a:latin typeface="PMingLiU"/>
                <a:cs typeface="PMingLiU"/>
              </a:rPr>
              <a:t>病</a:t>
            </a:r>
            <a:r>
              <a:rPr dirty="0" sz="1000" spc="5">
                <a:latin typeface="PMingLiU"/>
                <a:cs typeface="PMingLiU"/>
              </a:rPr>
              <a:t>毒载</a:t>
            </a:r>
            <a:r>
              <a:rPr dirty="0" sz="1000" spc="-20">
                <a:latin typeface="PMingLiU"/>
                <a:cs typeface="PMingLiU"/>
              </a:rPr>
              <a:t>体</a:t>
            </a:r>
            <a:r>
              <a:rPr dirty="0" sz="1000" spc="5">
                <a:latin typeface="PMingLiU"/>
                <a:cs typeface="PMingLiU"/>
              </a:rPr>
              <a:t>构</a:t>
            </a:r>
            <a:r>
              <a:rPr dirty="0" sz="1000" spc="-20">
                <a:latin typeface="PMingLiU"/>
                <a:cs typeface="PMingLiU"/>
              </a:rPr>
              <a:t>建，</a:t>
            </a:r>
            <a:r>
              <a:rPr dirty="0" sz="1000" spc="5">
                <a:latin typeface="PMingLiU"/>
                <a:cs typeface="PMingLiU"/>
              </a:rPr>
              <a:t>融合了</a:t>
            </a:r>
            <a:r>
              <a:rPr dirty="0" sz="1000" spc="-20">
                <a:latin typeface="PMingLiU"/>
                <a:cs typeface="PMingLiU"/>
              </a:rPr>
              <a:t>升</a:t>
            </a:r>
            <a:r>
              <a:rPr dirty="0" sz="1000" spc="5">
                <a:latin typeface="PMingLiU"/>
                <a:cs typeface="PMingLiU"/>
              </a:rPr>
              <a:t>级版</a:t>
            </a:r>
            <a:r>
              <a:rPr dirty="0" sz="1000" spc="135">
                <a:latin typeface="PMingLiU"/>
                <a:cs typeface="PMingLiU"/>
              </a:rPr>
              <a:t> </a:t>
            </a:r>
            <a:r>
              <a:rPr dirty="0" sz="1000">
                <a:latin typeface="Arial"/>
                <a:cs typeface="Arial"/>
              </a:rPr>
              <a:t>CAR</a:t>
            </a:r>
            <a:r>
              <a:rPr dirty="0" sz="1000" spc="50">
                <a:latin typeface="Arial"/>
                <a:cs typeface="Arial"/>
              </a:rPr>
              <a:t> </a:t>
            </a:r>
            <a:r>
              <a:rPr dirty="0" sz="1000" spc="-20">
                <a:latin typeface="PMingLiU"/>
                <a:cs typeface="PMingLiU"/>
              </a:rPr>
              <a:t>结</a:t>
            </a:r>
            <a:r>
              <a:rPr dirty="0" sz="1000" spc="5">
                <a:latin typeface="PMingLiU"/>
                <a:cs typeface="PMingLiU"/>
              </a:rPr>
              <a:t>构，</a:t>
            </a:r>
            <a:r>
              <a:rPr dirty="0" sz="1000" spc="-20">
                <a:latin typeface="PMingLiU"/>
                <a:cs typeface="PMingLiU"/>
              </a:rPr>
              <a:t>具</a:t>
            </a:r>
            <a:r>
              <a:rPr dirty="0" sz="1000" spc="5">
                <a:latin typeface="PMingLiU"/>
                <a:cs typeface="PMingLiU"/>
              </a:rPr>
              <a:t>有较低 的免疫</a:t>
            </a:r>
            <a:r>
              <a:rPr dirty="0" sz="1000" spc="-20">
                <a:latin typeface="PMingLiU"/>
                <a:cs typeface="PMingLiU"/>
              </a:rPr>
              <a:t>原</a:t>
            </a:r>
            <a:r>
              <a:rPr dirty="0" sz="1000" spc="5">
                <a:latin typeface="PMingLiU"/>
                <a:cs typeface="PMingLiU"/>
              </a:rPr>
              <a:t>性和</a:t>
            </a:r>
            <a:r>
              <a:rPr dirty="0" sz="1000" spc="-20">
                <a:latin typeface="PMingLiU"/>
                <a:cs typeface="PMingLiU"/>
              </a:rPr>
              <a:t>较</a:t>
            </a:r>
            <a:r>
              <a:rPr dirty="0" sz="1000" spc="5">
                <a:latin typeface="PMingLiU"/>
                <a:cs typeface="PMingLiU"/>
              </a:rPr>
              <a:t>高的</a:t>
            </a:r>
            <a:r>
              <a:rPr dirty="0" sz="1000" spc="-20">
                <a:latin typeface="PMingLiU"/>
                <a:cs typeface="PMingLiU"/>
              </a:rPr>
              <a:t>稳</a:t>
            </a:r>
            <a:r>
              <a:rPr dirty="0" sz="1000" spc="5">
                <a:latin typeface="PMingLiU"/>
                <a:cs typeface="PMingLiU"/>
              </a:rPr>
              <a:t>定性</a:t>
            </a:r>
            <a:r>
              <a:rPr dirty="0" sz="1000" spc="-20">
                <a:latin typeface="PMingLiU"/>
                <a:cs typeface="PMingLiU"/>
              </a:rPr>
              <a:t>，</a:t>
            </a:r>
            <a:r>
              <a:rPr dirty="0" sz="1000" spc="5">
                <a:latin typeface="PMingLiU"/>
                <a:cs typeface="PMingLiU"/>
              </a:rPr>
              <a:t>在没</a:t>
            </a:r>
            <a:r>
              <a:rPr dirty="0" sz="1000" spc="-20">
                <a:latin typeface="PMingLiU"/>
                <a:cs typeface="PMingLiU"/>
              </a:rPr>
              <a:t>有</a:t>
            </a:r>
            <a:r>
              <a:rPr dirty="0" sz="1000" spc="5">
                <a:latin typeface="PMingLiU"/>
                <a:cs typeface="PMingLiU"/>
              </a:rPr>
              <a:t>肿瘤</a:t>
            </a:r>
            <a:r>
              <a:rPr dirty="0" sz="1000" spc="-20">
                <a:latin typeface="PMingLiU"/>
                <a:cs typeface="PMingLiU"/>
              </a:rPr>
              <a:t>相</a:t>
            </a:r>
            <a:r>
              <a:rPr dirty="0" sz="1000" spc="5">
                <a:latin typeface="PMingLiU"/>
                <a:cs typeface="PMingLiU"/>
              </a:rPr>
              <a:t>关靶</a:t>
            </a:r>
            <a:r>
              <a:rPr dirty="0" sz="1000" spc="-20">
                <a:latin typeface="PMingLiU"/>
                <a:cs typeface="PMingLiU"/>
              </a:rPr>
              <a:t>点</a:t>
            </a:r>
            <a:r>
              <a:rPr dirty="0" sz="1000" spc="5">
                <a:latin typeface="PMingLiU"/>
                <a:cs typeface="PMingLiU"/>
              </a:rPr>
              <a:t>的</a:t>
            </a:r>
            <a:r>
              <a:rPr dirty="0" sz="1000" spc="-20">
                <a:latin typeface="PMingLiU"/>
                <a:cs typeface="PMingLiU"/>
              </a:rPr>
              <a:t>情</a:t>
            </a:r>
            <a:r>
              <a:rPr dirty="0" sz="1000" spc="5">
                <a:latin typeface="PMingLiU"/>
                <a:cs typeface="PMingLiU"/>
              </a:rPr>
              <a:t>况下，</a:t>
            </a:r>
            <a:r>
              <a:rPr dirty="0" sz="1000" spc="-20">
                <a:latin typeface="PMingLiU"/>
                <a:cs typeface="PMingLiU"/>
              </a:rPr>
              <a:t>可</a:t>
            </a:r>
            <a:r>
              <a:rPr dirty="0" sz="1000" spc="5">
                <a:latin typeface="PMingLiU"/>
                <a:cs typeface="PMingLiU"/>
              </a:rPr>
              <a:t>降低</a:t>
            </a:r>
            <a:r>
              <a:rPr dirty="0" sz="1000" spc="70">
                <a:latin typeface="PMingLiU"/>
                <a:cs typeface="PMingLiU"/>
              </a:rPr>
              <a:t> </a:t>
            </a:r>
            <a:r>
              <a:rPr dirty="0" sz="1000">
                <a:latin typeface="Arial"/>
                <a:cs typeface="Arial"/>
              </a:rPr>
              <a:t>CAR</a:t>
            </a:r>
            <a:r>
              <a:rPr dirty="0" sz="1000" spc="-45">
                <a:latin typeface="Arial"/>
                <a:cs typeface="Arial"/>
              </a:rPr>
              <a:t> </a:t>
            </a:r>
            <a:r>
              <a:rPr dirty="0" sz="1000" spc="5">
                <a:latin typeface="PMingLiU"/>
                <a:cs typeface="PMingLiU"/>
              </a:rPr>
              <a:t>细胞</a:t>
            </a:r>
            <a:r>
              <a:rPr dirty="0" sz="1000" spc="-20">
                <a:latin typeface="PMingLiU"/>
                <a:cs typeface="PMingLiU"/>
              </a:rPr>
              <a:t>的</a:t>
            </a:r>
            <a:r>
              <a:rPr dirty="0" sz="1000" spc="5">
                <a:latin typeface="PMingLiU"/>
                <a:cs typeface="PMingLiU"/>
              </a:rPr>
              <a:t>自动</a:t>
            </a:r>
            <a:r>
              <a:rPr dirty="0" sz="1000" spc="-20">
                <a:latin typeface="PMingLiU"/>
                <a:cs typeface="PMingLiU"/>
              </a:rPr>
              <a:t>激</a:t>
            </a:r>
            <a:r>
              <a:rPr dirty="0" sz="1000" spc="5">
                <a:latin typeface="PMingLiU"/>
                <a:cs typeface="PMingLiU"/>
              </a:rPr>
              <a:t>活。 </a:t>
            </a:r>
            <a:r>
              <a:rPr dirty="0" sz="1000" spc="-5">
                <a:latin typeface="Arial"/>
                <a:cs typeface="Arial"/>
              </a:rPr>
              <a:t>CT053</a:t>
            </a:r>
            <a:r>
              <a:rPr dirty="0" sz="1000">
                <a:latin typeface="Arial"/>
                <a:cs typeface="Arial"/>
              </a:rPr>
              <a:t> </a:t>
            </a:r>
            <a:r>
              <a:rPr dirty="0" sz="1000" spc="5">
                <a:latin typeface="PMingLiU"/>
                <a:cs typeface="PMingLiU"/>
              </a:rPr>
              <a:t>于</a:t>
            </a:r>
            <a:r>
              <a:rPr dirty="0" sz="1000" spc="80">
                <a:latin typeface="PMingLiU"/>
                <a:cs typeface="PMingLiU"/>
              </a:rPr>
              <a:t> </a:t>
            </a:r>
            <a:r>
              <a:rPr dirty="0" sz="1000" spc="-5">
                <a:latin typeface="Arial"/>
                <a:cs typeface="Arial"/>
              </a:rPr>
              <a:t>2019</a:t>
            </a:r>
            <a:r>
              <a:rPr dirty="0" sz="1000" spc="5">
                <a:latin typeface="Arial"/>
                <a:cs typeface="Arial"/>
              </a:rPr>
              <a:t> </a:t>
            </a:r>
            <a:r>
              <a:rPr dirty="0" sz="1000" spc="5">
                <a:latin typeface="PMingLiU"/>
                <a:cs typeface="PMingLiU"/>
              </a:rPr>
              <a:t>年获得</a:t>
            </a:r>
            <a:r>
              <a:rPr dirty="0" sz="1000" spc="80">
                <a:latin typeface="PMingLiU"/>
                <a:cs typeface="PMingLiU"/>
              </a:rPr>
              <a:t> </a:t>
            </a:r>
            <a:r>
              <a:rPr dirty="0" sz="1000">
                <a:latin typeface="Arial"/>
                <a:cs typeface="Arial"/>
              </a:rPr>
              <a:t>FDA</a:t>
            </a:r>
            <a:r>
              <a:rPr dirty="0" sz="1000" spc="15">
                <a:latin typeface="Arial"/>
                <a:cs typeface="Arial"/>
              </a:rPr>
              <a:t> </a:t>
            </a:r>
            <a:r>
              <a:rPr dirty="0" sz="1000" spc="5">
                <a:latin typeface="PMingLiU"/>
                <a:cs typeface="PMingLiU"/>
              </a:rPr>
              <a:t>的再生</a:t>
            </a:r>
            <a:r>
              <a:rPr dirty="0" sz="1000" spc="-20">
                <a:latin typeface="PMingLiU"/>
                <a:cs typeface="PMingLiU"/>
              </a:rPr>
              <a:t>医</a:t>
            </a:r>
            <a:r>
              <a:rPr dirty="0" sz="1000" spc="5">
                <a:latin typeface="PMingLiU"/>
                <a:cs typeface="PMingLiU"/>
              </a:rPr>
              <a:t>学先</a:t>
            </a:r>
            <a:r>
              <a:rPr dirty="0" sz="1000" spc="-20">
                <a:latin typeface="PMingLiU"/>
                <a:cs typeface="PMingLiU"/>
              </a:rPr>
              <a:t>进</a:t>
            </a:r>
            <a:r>
              <a:rPr dirty="0" sz="1000" spc="5">
                <a:latin typeface="PMingLiU"/>
                <a:cs typeface="PMingLiU"/>
              </a:rPr>
              <a:t>疗法</a:t>
            </a:r>
            <a:r>
              <a:rPr dirty="0" sz="1000" spc="160">
                <a:latin typeface="PMingLiU"/>
                <a:cs typeface="PMingLiU"/>
              </a:rPr>
              <a:t> </a:t>
            </a:r>
            <a:r>
              <a:rPr dirty="0" sz="1000" spc="-5">
                <a:latin typeface="Arial"/>
                <a:cs typeface="Arial"/>
              </a:rPr>
              <a:t>(RMAT)</a:t>
            </a:r>
            <a:r>
              <a:rPr dirty="0" sz="1000" spc="135">
                <a:latin typeface="Arial"/>
                <a:cs typeface="Arial"/>
              </a:rPr>
              <a:t> </a:t>
            </a:r>
            <a:r>
              <a:rPr dirty="0" sz="1000" spc="5">
                <a:latin typeface="PMingLiU"/>
                <a:cs typeface="PMingLiU"/>
              </a:rPr>
              <a:t>及</a:t>
            </a:r>
            <a:r>
              <a:rPr dirty="0" sz="1000" spc="-20">
                <a:latin typeface="PMingLiU"/>
                <a:cs typeface="PMingLiU"/>
              </a:rPr>
              <a:t>孤</a:t>
            </a:r>
            <a:r>
              <a:rPr dirty="0" sz="1000" spc="5">
                <a:latin typeface="PMingLiU"/>
                <a:cs typeface="PMingLiU"/>
              </a:rPr>
              <a:t>儿药</a:t>
            </a:r>
            <a:r>
              <a:rPr dirty="0" sz="1000" spc="-20">
                <a:latin typeface="PMingLiU"/>
                <a:cs typeface="PMingLiU"/>
              </a:rPr>
              <a:t>称</a:t>
            </a:r>
            <a:r>
              <a:rPr dirty="0" sz="1000" spc="5">
                <a:latin typeface="PMingLiU"/>
                <a:cs typeface="PMingLiU"/>
              </a:rPr>
              <a:t>号，</a:t>
            </a:r>
            <a:r>
              <a:rPr dirty="0" sz="1000" spc="-20">
                <a:latin typeface="PMingLiU"/>
                <a:cs typeface="PMingLiU"/>
              </a:rPr>
              <a:t>并</a:t>
            </a:r>
            <a:r>
              <a:rPr dirty="0" sz="1000" spc="5">
                <a:latin typeface="PMingLiU"/>
                <a:cs typeface="PMingLiU"/>
              </a:rPr>
              <a:t>先后于</a:t>
            </a:r>
            <a:r>
              <a:rPr dirty="0" sz="1000" spc="85">
                <a:latin typeface="PMingLiU"/>
                <a:cs typeface="PMingLiU"/>
              </a:rPr>
              <a:t> </a:t>
            </a:r>
            <a:r>
              <a:rPr dirty="0" sz="1000" spc="-10">
                <a:latin typeface="Arial"/>
                <a:cs typeface="Arial"/>
              </a:rPr>
              <a:t>2019  </a:t>
            </a:r>
            <a:r>
              <a:rPr dirty="0" sz="1000" spc="5">
                <a:latin typeface="PMingLiU"/>
                <a:cs typeface="PMingLiU"/>
              </a:rPr>
              <a:t>年及</a:t>
            </a:r>
            <a:r>
              <a:rPr dirty="0" sz="1000" spc="100">
                <a:latin typeface="PMingLiU"/>
                <a:cs typeface="PMingLiU"/>
              </a:rPr>
              <a:t> </a:t>
            </a:r>
            <a:r>
              <a:rPr dirty="0" sz="1000" spc="-5">
                <a:latin typeface="Arial"/>
                <a:cs typeface="Arial"/>
              </a:rPr>
              <a:t>2020</a:t>
            </a:r>
            <a:r>
              <a:rPr dirty="0" sz="1000" spc="50">
                <a:latin typeface="Arial"/>
                <a:cs typeface="Arial"/>
              </a:rPr>
              <a:t> </a:t>
            </a:r>
            <a:r>
              <a:rPr dirty="0" sz="1000" spc="5">
                <a:latin typeface="PMingLiU"/>
                <a:cs typeface="PMingLiU"/>
              </a:rPr>
              <a:t>年获得</a:t>
            </a:r>
            <a:r>
              <a:rPr dirty="0" sz="1000" spc="100">
                <a:latin typeface="PMingLiU"/>
                <a:cs typeface="PMingLiU"/>
              </a:rPr>
              <a:t> </a:t>
            </a:r>
            <a:r>
              <a:rPr dirty="0" sz="1000" spc="-5">
                <a:latin typeface="Arial"/>
                <a:cs typeface="Arial"/>
              </a:rPr>
              <a:t>EMA</a:t>
            </a:r>
            <a:r>
              <a:rPr dirty="0" sz="1000" spc="60">
                <a:latin typeface="Arial"/>
                <a:cs typeface="Arial"/>
              </a:rPr>
              <a:t> </a:t>
            </a:r>
            <a:r>
              <a:rPr dirty="0" sz="1000" spc="-20">
                <a:latin typeface="PMingLiU"/>
                <a:cs typeface="PMingLiU"/>
              </a:rPr>
              <a:t>的</a:t>
            </a:r>
            <a:r>
              <a:rPr dirty="0" sz="1000" spc="5">
                <a:latin typeface="PMingLiU"/>
                <a:cs typeface="PMingLiU"/>
              </a:rPr>
              <a:t>优先</a:t>
            </a:r>
            <a:r>
              <a:rPr dirty="0" sz="1000" spc="-20">
                <a:latin typeface="PMingLiU"/>
                <a:cs typeface="PMingLiU"/>
              </a:rPr>
              <a:t>药</a:t>
            </a:r>
            <a:r>
              <a:rPr dirty="0" sz="1000" spc="5">
                <a:latin typeface="PMingLiU"/>
                <a:cs typeface="PMingLiU"/>
              </a:rPr>
              <a:t>物</a:t>
            </a:r>
            <a:r>
              <a:rPr dirty="0" sz="1000" spc="155">
                <a:latin typeface="PMingLiU"/>
                <a:cs typeface="PMingLiU"/>
              </a:rPr>
              <a:t> </a:t>
            </a:r>
            <a:r>
              <a:rPr dirty="0" sz="1000">
                <a:latin typeface="Arial"/>
                <a:cs typeface="Arial"/>
              </a:rPr>
              <a:t>(PRIME)</a:t>
            </a:r>
            <a:r>
              <a:rPr dirty="0" sz="1000" spc="130">
                <a:latin typeface="Arial"/>
                <a:cs typeface="Arial"/>
              </a:rPr>
              <a:t> </a:t>
            </a:r>
            <a:r>
              <a:rPr dirty="0" sz="1000" spc="5">
                <a:latin typeface="PMingLiU"/>
                <a:cs typeface="PMingLiU"/>
              </a:rPr>
              <a:t>及孤</a:t>
            </a:r>
            <a:r>
              <a:rPr dirty="0" sz="1000" spc="-20">
                <a:latin typeface="PMingLiU"/>
                <a:cs typeface="PMingLiU"/>
              </a:rPr>
              <a:t>儿药</a:t>
            </a:r>
            <a:r>
              <a:rPr dirty="0" sz="1000" spc="5">
                <a:latin typeface="PMingLiU"/>
                <a:cs typeface="PMingLiU"/>
              </a:rPr>
              <a:t>称号。</a:t>
            </a:r>
            <a:r>
              <a:rPr dirty="0" sz="1000" spc="-5">
                <a:latin typeface="Arial"/>
                <a:cs typeface="Arial"/>
              </a:rPr>
              <a:t>CT053</a:t>
            </a:r>
            <a:r>
              <a:rPr dirty="0" sz="1000" spc="25">
                <a:latin typeface="Arial"/>
                <a:cs typeface="Arial"/>
              </a:rPr>
              <a:t> </a:t>
            </a:r>
            <a:r>
              <a:rPr dirty="0" sz="1000" spc="5">
                <a:latin typeface="PMingLiU"/>
                <a:cs typeface="PMingLiU"/>
              </a:rPr>
              <a:t>也于</a:t>
            </a:r>
            <a:r>
              <a:rPr dirty="0" sz="1000" spc="100">
                <a:latin typeface="PMingLiU"/>
                <a:cs typeface="PMingLiU"/>
              </a:rPr>
              <a:t> </a:t>
            </a:r>
            <a:r>
              <a:rPr dirty="0" sz="1000" spc="-5">
                <a:latin typeface="Arial"/>
                <a:cs typeface="Arial"/>
              </a:rPr>
              <a:t>2020</a:t>
            </a:r>
            <a:r>
              <a:rPr dirty="0" sz="1000" spc="55">
                <a:latin typeface="Arial"/>
                <a:cs typeface="Arial"/>
              </a:rPr>
              <a:t> </a:t>
            </a:r>
            <a:r>
              <a:rPr dirty="0" sz="1000" spc="5">
                <a:latin typeface="PMingLiU"/>
                <a:cs typeface="PMingLiU"/>
              </a:rPr>
              <a:t>年</a:t>
            </a:r>
            <a:r>
              <a:rPr dirty="0" sz="1000" spc="-20">
                <a:latin typeface="PMingLiU"/>
                <a:cs typeface="PMingLiU"/>
              </a:rPr>
              <a:t>获</a:t>
            </a:r>
            <a:r>
              <a:rPr dirty="0" sz="1000" spc="5">
                <a:latin typeface="PMingLiU"/>
                <a:cs typeface="PMingLiU"/>
              </a:rPr>
              <a:t>中国 </a:t>
            </a:r>
            <a:r>
              <a:rPr dirty="0" sz="1000" spc="-5">
                <a:latin typeface="Arial"/>
                <a:cs typeface="Arial"/>
              </a:rPr>
              <a:t>CDE</a:t>
            </a:r>
            <a:r>
              <a:rPr dirty="0" sz="1000" spc="-160">
                <a:latin typeface="Arial"/>
                <a:cs typeface="Arial"/>
              </a:rPr>
              <a:t> </a:t>
            </a:r>
            <a:r>
              <a:rPr dirty="0" sz="1000" spc="5">
                <a:latin typeface="PMingLiU"/>
                <a:cs typeface="PMingLiU"/>
              </a:rPr>
              <a:t>纳入突破</a:t>
            </a:r>
            <a:r>
              <a:rPr dirty="0" sz="1000" spc="-20">
                <a:latin typeface="PMingLiU"/>
                <a:cs typeface="PMingLiU"/>
              </a:rPr>
              <a:t>性</a:t>
            </a:r>
            <a:r>
              <a:rPr dirty="0" sz="1000" spc="5">
                <a:latin typeface="PMingLiU"/>
                <a:cs typeface="PMingLiU"/>
              </a:rPr>
              <a:t>治疗</a:t>
            </a:r>
            <a:r>
              <a:rPr dirty="0" sz="1000" spc="-20">
                <a:latin typeface="PMingLiU"/>
                <a:cs typeface="PMingLiU"/>
              </a:rPr>
              <a:t>药</a:t>
            </a:r>
            <a:r>
              <a:rPr dirty="0" sz="1000" spc="5">
                <a:latin typeface="PMingLiU"/>
                <a:cs typeface="PMingLiU"/>
              </a:rPr>
              <a:t>物品</a:t>
            </a:r>
            <a:r>
              <a:rPr dirty="0" sz="1000" spc="-20">
                <a:latin typeface="PMingLiU"/>
                <a:cs typeface="PMingLiU"/>
              </a:rPr>
              <a:t>种</a:t>
            </a:r>
            <a:r>
              <a:rPr dirty="0" sz="1000" spc="5">
                <a:latin typeface="PMingLiU"/>
                <a:cs typeface="PMingLiU"/>
              </a:rPr>
              <a:t>。目</a:t>
            </a:r>
            <a:r>
              <a:rPr dirty="0" sz="1000" spc="-20">
                <a:latin typeface="PMingLiU"/>
                <a:cs typeface="PMingLiU"/>
              </a:rPr>
              <a:t>前</a:t>
            </a:r>
            <a:r>
              <a:rPr dirty="0" sz="1000" spc="5">
                <a:latin typeface="PMingLiU"/>
                <a:cs typeface="PMingLiU"/>
              </a:rPr>
              <a:t>科</a:t>
            </a:r>
            <a:r>
              <a:rPr dirty="0" sz="1000" spc="10">
                <a:latin typeface="PMingLiU"/>
                <a:cs typeface="PMingLiU"/>
              </a:rPr>
              <a:t>济</a:t>
            </a:r>
            <a:r>
              <a:rPr dirty="0" sz="1000" spc="-20">
                <a:latin typeface="PMingLiU"/>
                <a:cs typeface="PMingLiU"/>
              </a:rPr>
              <a:t>药</a:t>
            </a:r>
            <a:r>
              <a:rPr dirty="0" sz="1000" spc="5">
                <a:latin typeface="PMingLiU"/>
                <a:cs typeface="PMingLiU"/>
              </a:rPr>
              <a:t>业计划</a:t>
            </a:r>
            <a:r>
              <a:rPr dirty="0" sz="1000" spc="145">
                <a:latin typeface="PMingLiU"/>
                <a:cs typeface="PMingLiU"/>
              </a:rPr>
              <a:t>在</a:t>
            </a:r>
            <a:r>
              <a:rPr dirty="0" sz="1000" spc="-10">
                <a:latin typeface="Arial"/>
                <a:cs typeface="Arial"/>
              </a:rPr>
              <a:t>3Q22</a:t>
            </a:r>
            <a:r>
              <a:rPr dirty="0" sz="1000" spc="-165">
                <a:latin typeface="Arial"/>
                <a:cs typeface="Arial"/>
              </a:rPr>
              <a:t> </a:t>
            </a:r>
            <a:r>
              <a:rPr dirty="0" sz="1000" spc="145">
                <a:latin typeface="PMingLiU"/>
                <a:cs typeface="PMingLiU"/>
              </a:rPr>
              <a:t>就</a:t>
            </a:r>
            <a:r>
              <a:rPr dirty="0" sz="1000" spc="-5">
                <a:latin typeface="Arial"/>
                <a:cs typeface="Arial"/>
              </a:rPr>
              <a:t>CT053</a:t>
            </a:r>
            <a:r>
              <a:rPr dirty="0" sz="1000" spc="-160">
                <a:latin typeface="Arial"/>
                <a:cs typeface="Arial"/>
              </a:rPr>
              <a:t> </a:t>
            </a:r>
            <a:r>
              <a:rPr dirty="0" sz="1000" spc="145">
                <a:latin typeface="PMingLiU"/>
                <a:cs typeface="PMingLiU"/>
              </a:rPr>
              <a:t>向</a:t>
            </a:r>
            <a:r>
              <a:rPr dirty="0" sz="1000">
                <a:latin typeface="Arial"/>
                <a:cs typeface="Arial"/>
              </a:rPr>
              <a:t>NMPA</a:t>
            </a:r>
            <a:r>
              <a:rPr dirty="0" sz="1000" spc="-150">
                <a:latin typeface="Arial"/>
                <a:cs typeface="Arial"/>
              </a:rPr>
              <a:t> </a:t>
            </a:r>
            <a:r>
              <a:rPr dirty="0" sz="1000" spc="5">
                <a:latin typeface="PMingLiU"/>
                <a:cs typeface="PMingLiU"/>
              </a:rPr>
              <a:t>提</a:t>
            </a:r>
            <a:r>
              <a:rPr dirty="0" sz="1000" spc="145">
                <a:latin typeface="PMingLiU"/>
                <a:cs typeface="PMingLiU"/>
              </a:rPr>
              <a:t>交</a:t>
            </a:r>
            <a:r>
              <a:rPr dirty="0" sz="1000" spc="-5">
                <a:latin typeface="Arial"/>
                <a:cs typeface="Arial"/>
              </a:rPr>
              <a:t>NDA</a:t>
            </a:r>
            <a:r>
              <a:rPr dirty="0" sz="1000" spc="5">
                <a:latin typeface="PMingLiU"/>
                <a:cs typeface="PMingLiU"/>
              </a:rPr>
              <a:t>。 同时</a:t>
            </a:r>
            <a:r>
              <a:rPr dirty="0" sz="1000">
                <a:latin typeface="PMingLiU"/>
                <a:cs typeface="PMingLiU"/>
              </a:rPr>
              <a:t>，</a:t>
            </a:r>
            <a:r>
              <a:rPr dirty="0" sz="1000">
                <a:latin typeface="Arial"/>
                <a:cs typeface="Arial"/>
              </a:rPr>
              <a:t>CT053</a:t>
            </a:r>
            <a:r>
              <a:rPr dirty="0" sz="1000" spc="-70">
                <a:latin typeface="Arial"/>
                <a:cs typeface="Arial"/>
              </a:rPr>
              <a:t> </a:t>
            </a:r>
            <a:r>
              <a:rPr dirty="0" sz="1000" spc="5">
                <a:latin typeface="PMingLiU"/>
                <a:cs typeface="PMingLiU"/>
              </a:rPr>
              <a:t>在</a:t>
            </a:r>
            <a:r>
              <a:rPr dirty="0" sz="1000" spc="-20">
                <a:latin typeface="PMingLiU"/>
                <a:cs typeface="PMingLiU"/>
              </a:rPr>
              <a:t>美</a:t>
            </a:r>
            <a:r>
              <a:rPr dirty="0" sz="1000" spc="5">
                <a:latin typeface="PMingLiU"/>
                <a:cs typeface="PMingLiU"/>
              </a:rPr>
              <a:t>国</a:t>
            </a:r>
            <a:r>
              <a:rPr dirty="0" sz="1000" spc="245">
                <a:latin typeface="PMingLiU"/>
                <a:cs typeface="PMingLiU"/>
              </a:rPr>
              <a:t>的</a:t>
            </a:r>
            <a:r>
              <a:rPr dirty="0" sz="1000">
                <a:latin typeface="Arial"/>
                <a:cs typeface="Arial"/>
              </a:rPr>
              <a:t>II</a:t>
            </a:r>
            <a:r>
              <a:rPr dirty="0" sz="1000" spc="-80">
                <a:latin typeface="Arial"/>
                <a:cs typeface="Arial"/>
              </a:rPr>
              <a:t> </a:t>
            </a:r>
            <a:r>
              <a:rPr dirty="0" sz="1000" spc="5">
                <a:latin typeface="PMingLiU"/>
                <a:cs typeface="PMingLiU"/>
              </a:rPr>
              <a:t>期临</a:t>
            </a:r>
            <a:r>
              <a:rPr dirty="0" sz="1000" spc="-20">
                <a:latin typeface="PMingLiU"/>
                <a:cs typeface="PMingLiU"/>
              </a:rPr>
              <a:t>床</a:t>
            </a:r>
            <a:r>
              <a:rPr dirty="0" sz="1000" spc="5">
                <a:latin typeface="PMingLiU"/>
                <a:cs typeface="PMingLiU"/>
              </a:rPr>
              <a:t>也在</a:t>
            </a:r>
            <a:r>
              <a:rPr dirty="0" sz="1000" spc="-20">
                <a:latin typeface="PMingLiU"/>
                <a:cs typeface="PMingLiU"/>
              </a:rPr>
              <a:t>顺</a:t>
            </a:r>
            <a:r>
              <a:rPr dirty="0" sz="1000" spc="5">
                <a:latin typeface="PMingLiU"/>
                <a:cs typeface="PMingLiU"/>
              </a:rPr>
              <a:t>利进</a:t>
            </a:r>
            <a:r>
              <a:rPr dirty="0" sz="1000" spc="-20">
                <a:latin typeface="PMingLiU"/>
                <a:cs typeface="PMingLiU"/>
              </a:rPr>
              <a:t>行</a:t>
            </a:r>
            <a:r>
              <a:rPr dirty="0" sz="1000" spc="5">
                <a:latin typeface="PMingLiU"/>
                <a:cs typeface="PMingLiU"/>
              </a:rPr>
              <a:t>中，</a:t>
            </a:r>
            <a:r>
              <a:rPr dirty="0" sz="1000" spc="-15">
                <a:latin typeface="PMingLiU"/>
                <a:cs typeface="PMingLiU"/>
              </a:rPr>
              <a:t>且</a:t>
            </a:r>
            <a:r>
              <a:rPr dirty="0" sz="1000" spc="-20">
                <a:latin typeface="PMingLiU"/>
                <a:cs typeface="PMingLiU"/>
              </a:rPr>
              <a:t>计</a:t>
            </a:r>
            <a:r>
              <a:rPr dirty="0" sz="1000" spc="5">
                <a:latin typeface="PMingLiU"/>
                <a:cs typeface="PMingLiU"/>
              </a:rPr>
              <a:t>划入组</a:t>
            </a:r>
            <a:r>
              <a:rPr dirty="0" sz="1000" spc="-20">
                <a:latin typeface="PMingLiU"/>
                <a:cs typeface="PMingLiU"/>
              </a:rPr>
              <a:t>部</a:t>
            </a:r>
            <a:r>
              <a:rPr dirty="0" sz="1000" spc="5">
                <a:latin typeface="PMingLiU"/>
                <a:cs typeface="PMingLiU"/>
              </a:rPr>
              <a:t>分门</a:t>
            </a:r>
            <a:r>
              <a:rPr dirty="0" sz="1000" spc="-20">
                <a:latin typeface="PMingLiU"/>
                <a:cs typeface="PMingLiU"/>
              </a:rPr>
              <a:t>诊</a:t>
            </a:r>
            <a:r>
              <a:rPr dirty="0" sz="1000" spc="5">
                <a:latin typeface="PMingLiU"/>
                <a:cs typeface="PMingLiU"/>
              </a:rPr>
              <a:t>患者。</a:t>
            </a:r>
            <a:endParaRPr sz="1000">
              <a:latin typeface="PMingLiU"/>
              <a:cs typeface="PMingLiU"/>
            </a:endParaRPr>
          </a:p>
          <a:p>
            <a:pPr algn="just" marL="38100" marR="157480">
              <a:lnSpc>
                <a:spcPct val="139400"/>
              </a:lnSpc>
              <a:spcBef>
                <a:spcPts val="605"/>
              </a:spcBef>
            </a:pPr>
            <a:r>
              <a:rPr dirty="0" sz="1000" spc="5">
                <a:latin typeface="PMingLiU"/>
                <a:cs typeface="PMingLiU"/>
              </a:rPr>
              <a:t>科济药业</a:t>
            </a:r>
            <a:r>
              <a:rPr dirty="0" sz="1000" spc="245">
                <a:latin typeface="PMingLiU"/>
                <a:cs typeface="PMingLiU"/>
              </a:rPr>
              <a:t>在</a:t>
            </a:r>
            <a:r>
              <a:rPr dirty="0" sz="1000" spc="-5">
                <a:latin typeface="Arial"/>
                <a:cs typeface="Arial"/>
              </a:rPr>
              <a:t>ASH</a:t>
            </a:r>
            <a:r>
              <a:rPr dirty="0" sz="1000" spc="55">
                <a:latin typeface="Arial"/>
                <a:cs typeface="Arial"/>
              </a:rPr>
              <a:t> </a:t>
            </a:r>
            <a:r>
              <a:rPr dirty="0" sz="1000" spc="-5">
                <a:latin typeface="Arial"/>
                <a:cs typeface="Arial"/>
              </a:rPr>
              <a:t>2021</a:t>
            </a:r>
            <a:r>
              <a:rPr dirty="0" sz="1000" spc="-65">
                <a:latin typeface="Arial"/>
                <a:cs typeface="Arial"/>
              </a:rPr>
              <a:t> </a:t>
            </a:r>
            <a:r>
              <a:rPr dirty="0" sz="1000" spc="5">
                <a:latin typeface="PMingLiU"/>
                <a:cs typeface="PMingLiU"/>
              </a:rPr>
              <a:t>上展示</a:t>
            </a:r>
            <a:r>
              <a:rPr dirty="0" sz="1000" spc="245">
                <a:latin typeface="PMingLiU"/>
                <a:cs typeface="PMingLiU"/>
              </a:rPr>
              <a:t>了</a:t>
            </a:r>
            <a:r>
              <a:rPr dirty="0" sz="1000" spc="-5">
                <a:latin typeface="Arial"/>
                <a:cs typeface="Arial"/>
              </a:rPr>
              <a:t>CT053</a:t>
            </a:r>
            <a:r>
              <a:rPr dirty="0" sz="1000" spc="-60">
                <a:latin typeface="Arial"/>
                <a:cs typeface="Arial"/>
              </a:rPr>
              <a:t> </a:t>
            </a:r>
            <a:r>
              <a:rPr dirty="0" sz="1000" spc="5">
                <a:latin typeface="PMingLiU"/>
                <a:cs typeface="PMingLiU"/>
              </a:rPr>
              <a:t>在</a:t>
            </a:r>
            <a:r>
              <a:rPr dirty="0" sz="1000" spc="-20">
                <a:latin typeface="PMingLiU"/>
                <a:cs typeface="PMingLiU"/>
              </a:rPr>
              <a:t>中</a:t>
            </a:r>
            <a:r>
              <a:rPr dirty="0" sz="1000" spc="5">
                <a:latin typeface="PMingLiU"/>
                <a:cs typeface="PMingLiU"/>
              </a:rPr>
              <a:t>国开展</a:t>
            </a:r>
            <a:r>
              <a:rPr dirty="0" sz="1000" spc="220">
                <a:latin typeface="PMingLiU"/>
                <a:cs typeface="PMingLiU"/>
              </a:rPr>
              <a:t>的</a:t>
            </a:r>
            <a:r>
              <a:rPr dirty="0" sz="1000" spc="-5">
                <a:latin typeface="Arial"/>
                <a:cs typeface="Arial"/>
              </a:rPr>
              <a:t>I/II</a:t>
            </a:r>
            <a:r>
              <a:rPr dirty="0" sz="1000" spc="-45">
                <a:latin typeface="Arial"/>
                <a:cs typeface="Arial"/>
              </a:rPr>
              <a:t> </a:t>
            </a:r>
            <a:r>
              <a:rPr dirty="0" sz="1000" spc="5">
                <a:latin typeface="PMingLiU"/>
                <a:cs typeface="PMingLiU"/>
              </a:rPr>
              <a:t>期</a:t>
            </a:r>
            <a:r>
              <a:rPr dirty="0" sz="1000" spc="-20">
                <a:latin typeface="PMingLiU"/>
                <a:cs typeface="PMingLiU"/>
              </a:rPr>
              <a:t>研</a:t>
            </a:r>
            <a:r>
              <a:rPr dirty="0" sz="1000" spc="5">
                <a:latin typeface="PMingLiU"/>
                <a:cs typeface="PMingLiU"/>
              </a:rPr>
              <a:t>究</a:t>
            </a:r>
            <a:r>
              <a:rPr dirty="0" sz="1000" spc="90">
                <a:latin typeface="PMingLiU"/>
                <a:cs typeface="PMingLiU"/>
              </a:rPr>
              <a:t> </a:t>
            </a:r>
            <a:r>
              <a:rPr dirty="0" sz="1000" spc="-5">
                <a:latin typeface="Arial"/>
                <a:cs typeface="Arial"/>
              </a:rPr>
              <a:t>(LUMMICAR-1)</a:t>
            </a:r>
            <a:r>
              <a:rPr dirty="0" sz="1000" spc="40">
                <a:latin typeface="Arial"/>
                <a:cs typeface="Arial"/>
              </a:rPr>
              <a:t> </a:t>
            </a:r>
            <a:r>
              <a:rPr dirty="0" sz="1000" spc="5">
                <a:latin typeface="PMingLiU"/>
                <a:cs typeface="PMingLiU"/>
              </a:rPr>
              <a:t>的持</a:t>
            </a:r>
            <a:r>
              <a:rPr dirty="0" sz="1000" spc="-20">
                <a:latin typeface="PMingLiU"/>
                <a:cs typeface="PMingLiU"/>
              </a:rPr>
              <a:t>续</a:t>
            </a:r>
            <a:r>
              <a:rPr dirty="0" sz="1000" spc="5">
                <a:latin typeface="PMingLiU"/>
                <a:cs typeface="PMingLiU"/>
              </a:rPr>
              <a:t>有 效性和</a:t>
            </a:r>
            <a:r>
              <a:rPr dirty="0" sz="1000" spc="-20">
                <a:latin typeface="PMingLiU"/>
                <a:cs typeface="PMingLiU"/>
              </a:rPr>
              <a:t>安</a:t>
            </a:r>
            <a:r>
              <a:rPr dirty="0" sz="1000" spc="5">
                <a:latin typeface="PMingLiU"/>
                <a:cs typeface="PMingLiU"/>
              </a:rPr>
              <a:t>全性</a:t>
            </a:r>
            <a:r>
              <a:rPr dirty="0" sz="1000" spc="-20">
                <a:latin typeface="PMingLiU"/>
                <a:cs typeface="PMingLiU"/>
              </a:rPr>
              <a:t>结</a:t>
            </a:r>
            <a:r>
              <a:rPr dirty="0" sz="1000" spc="5">
                <a:latin typeface="PMingLiU"/>
                <a:cs typeface="PMingLiU"/>
              </a:rPr>
              <a:t>果，</a:t>
            </a:r>
            <a:r>
              <a:rPr dirty="0" sz="1000" spc="-20">
                <a:latin typeface="PMingLiU"/>
                <a:cs typeface="PMingLiU"/>
              </a:rPr>
              <a:t>截</a:t>
            </a:r>
            <a:r>
              <a:rPr dirty="0" sz="1000" spc="5">
                <a:latin typeface="PMingLiU"/>
                <a:cs typeface="PMingLiU"/>
              </a:rPr>
              <a:t>至</a:t>
            </a:r>
            <a:r>
              <a:rPr dirty="0" sz="1000" spc="170">
                <a:latin typeface="PMingLiU"/>
                <a:cs typeface="PMingLiU"/>
              </a:rPr>
              <a:t> </a:t>
            </a:r>
            <a:r>
              <a:rPr dirty="0" sz="1000" spc="-5">
                <a:latin typeface="Arial"/>
                <a:cs typeface="Arial"/>
              </a:rPr>
              <a:t>21</a:t>
            </a:r>
            <a:r>
              <a:rPr dirty="0" sz="1000" spc="70">
                <a:latin typeface="Arial"/>
                <a:cs typeface="Arial"/>
              </a:rPr>
              <a:t> </a:t>
            </a:r>
            <a:r>
              <a:rPr dirty="0" sz="1000" spc="5">
                <a:latin typeface="PMingLiU"/>
                <a:cs typeface="PMingLiU"/>
              </a:rPr>
              <a:t>年</a:t>
            </a:r>
            <a:r>
              <a:rPr dirty="0" sz="1000" spc="175">
                <a:latin typeface="PMingLiU"/>
                <a:cs typeface="PMingLiU"/>
              </a:rPr>
              <a:t> </a:t>
            </a:r>
            <a:r>
              <a:rPr dirty="0" sz="1000">
                <a:latin typeface="Arial"/>
                <a:cs typeface="Arial"/>
              </a:rPr>
              <a:t>7</a:t>
            </a:r>
            <a:r>
              <a:rPr dirty="0" sz="1000" spc="70">
                <a:latin typeface="Arial"/>
                <a:cs typeface="Arial"/>
              </a:rPr>
              <a:t> </a:t>
            </a:r>
            <a:r>
              <a:rPr dirty="0" sz="1000" spc="5">
                <a:latin typeface="PMingLiU"/>
                <a:cs typeface="PMingLiU"/>
              </a:rPr>
              <a:t>月</a:t>
            </a:r>
            <a:r>
              <a:rPr dirty="0" sz="1000" spc="180">
                <a:latin typeface="PMingLiU"/>
                <a:cs typeface="PMingLiU"/>
              </a:rPr>
              <a:t> </a:t>
            </a:r>
            <a:r>
              <a:rPr dirty="0" sz="1000">
                <a:latin typeface="Arial"/>
                <a:cs typeface="Arial"/>
              </a:rPr>
              <a:t>8</a:t>
            </a:r>
            <a:r>
              <a:rPr dirty="0" sz="1000" spc="70">
                <a:latin typeface="Arial"/>
                <a:cs typeface="Arial"/>
              </a:rPr>
              <a:t> </a:t>
            </a:r>
            <a:r>
              <a:rPr dirty="0" sz="1000" spc="5">
                <a:latin typeface="PMingLiU"/>
                <a:cs typeface="PMingLiU"/>
              </a:rPr>
              <a:t>日</a:t>
            </a:r>
            <a:r>
              <a:rPr dirty="0" sz="1000">
                <a:latin typeface="PMingLiU"/>
                <a:cs typeface="PMingLiU"/>
              </a:rPr>
              <a:t>，</a:t>
            </a:r>
            <a:r>
              <a:rPr dirty="0" sz="1000">
                <a:latin typeface="Arial"/>
                <a:cs typeface="Arial"/>
              </a:rPr>
              <a:t>14</a:t>
            </a:r>
            <a:r>
              <a:rPr dirty="0" sz="1000" spc="75">
                <a:latin typeface="Arial"/>
                <a:cs typeface="Arial"/>
              </a:rPr>
              <a:t> </a:t>
            </a:r>
            <a:r>
              <a:rPr dirty="0" sz="1000" spc="5">
                <a:latin typeface="PMingLiU"/>
                <a:cs typeface="PMingLiU"/>
              </a:rPr>
              <a:t>位</a:t>
            </a:r>
            <a:r>
              <a:rPr dirty="0" sz="1000" spc="-20">
                <a:latin typeface="PMingLiU"/>
                <a:cs typeface="PMingLiU"/>
              </a:rPr>
              <a:t>既往</a:t>
            </a:r>
            <a:r>
              <a:rPr dirty="0" sz="1000" spc="5">
                <a:latin typeface="PMingLiU"/>
                <a:cs typeface="PMingLiU"/>
              </a:rPr>
              <a:t>经多种</a:t>
            </a:r>
            <a:r>
              <a:rPr dirty="0" sz="1000" spc="-20">
                <a:latin typeface="PMingLiU"/>
                <a:cs typeface="PMingLiU"/>
              </a:rPr>
              <a:t>治</a:t>
            </a:r>
            <a:r>
              <a:rPr dirty="0" sz="1000" spc="5">
                <a:latin typeface="PMingLiU"/>
                <a:cs typeface="PMingLiU"/>
              </a:rPr>
              <a:t>疗的</a:t>
            </a:r>
            <a:r>
              <a:rPr dirty="0" sz="1000" spc="175">
                <a:latin typeface="PMingLiU"/>
                <a:cs typeface="PMingLiU"/>
              </a:rPr>
              <a:t> </a:t>
            </a:r>
            <a:r>
              <a:rPr dirty="0" sz="1000" spc="-10">
                <a:latin typeface="Arial"/>
                <a:cs typeface="Arial"/>
              </a:rPr>
              <a:t>R/R</a:t>
            </a:r>
            <a:r>
              <a:rPr dirty="0" sz="1000" spc="125">
                <a:latin typeface="Arial"/>
                <a:cs typeface="Arial"/>
              </a:rPr>
              <a:t> </a:t>
            </a:r>
            <a:r>
              <a:rPr dirty="0" sz="1000" spc="5">
                <a:latin typeface="Arial"/>
                <a:cs typeface="Arial"/>
              </a:rPr>
              <a:t>MM</a:t>
            </a:r>
            <a:r>
              <a:rPr dirty="0" sz="1000" spc="85">
                <a:latin typeface="Arial"/>
                <a:cs typeface="Arial"/>
              </a:rPr>
              <a:t> </a:t>
            </a:r>
            <a:r>
              <a:rPr dirty="0" sz="1000" spc="5">
                <a:latin typeface="PMingLiU"/>
                <a:cs typeface="PMingLiU"/>
              </a:rPr>
              <a:t>患</a:t>
            </a:r>
            <a:r>
              <a:rPr dirty="0" sz="1000" spc="-20">
                <a:latin typeface="PMingLiU"/>
                <a:cs typeface="PMingLiU"/>
              </a:rPr>
              <a:t>者</a:t>
            </a:r>
            <a:r>
              <a:rPr dirty="0" sz="1000" spc="5">
                <a:latin typeface="PMingLiU"/>
                <a:cs typeface="PMingLiU"/>
              </a:rPr>
              <a:t>接受了 </a:t>
            </a:r>
            <a:r>
              <a:rPr dirty="0" sz="1000" spc="-5">
                <a:latin typeface="Arial"/>
                <a:cs typeface="Arial"/>
              </a:rPr>
              <a:t>CT053</a:t>
            </a:r>
            <a:r>
              <a:rPr dirty="0" sz="1000" spc="-25">
                <a:latin typeface="Arial"/>
                <a:cs typeface="Arial"/>
              </a:rPr>
              <a:t> </a:t>
            </a:r>
            <a:r>
              <a:rPr dirty="0" sz="1000" spc="5">
                <a:latin typeface="PMingLiU"/>
                <a:cs typeface="PMingLiU"/>
              </a:rPr>
              <a:t>输注，</a:t>
            </a:r>
            <a:r>
              <a:rPr dirty="0" sz="1000" spc="-20">
                <a:latin typeface="PMingLiU"/>
                <a:cs typeface="PMingLiU"/>
              </a:rPr>
              <a:t>既</a:t>
            </a:r>
            <a:r>
              <a:rPr dirty="0" sz="1000" spc="5">
                <a:latin typeface="PMingLiU"/>
                <a:cs typeface="PMingLiU"/>
              </a:rPr>
              <a:t>往治</a:t>
            </a:r>
            <a:r>
              <a:rPr dirty="0" sz="1000" spc="-20">
                <a:latin typeface="PMingLiU"/>
                <a:cs typeface="PMingLiU"/>
              </a:rPr>
              <a:t>疗</a:t>
            </a:r>
            <a:r>
              <a:rPr dirty="0" sz="1000" spc="5">
                <a:latin typeface="PMingLiU"/>
                <a:cs typeface="PMingLiU"/>
              </a:rPr>
              <a:t>中位</a:t>
            </a:r>
            <a:r>
              <a:rPr dirty="0" sz="1000" spc="-20">
                <a:latin typeface="PMingLiU"/>
                <a:cs typeface="PMingLiU"/>
              </a:rPr>
              <a:t>数</a:t>
            </a:r>
            <a:r>
              <a:rPr dirty="0" sz="1000" spc="5">
                <a:latin typeface="PMingLiU"/>
                <a:cs typeface="PMingLiU"/>
              </a:rPr>
              <a:t>为</a:t>
            </a:r>
            <a:r>
              <a:rPr dirty="0" sz="1000" spc="60">
                <a:latin typeface="PMingLiU"/>
                <a:cs typeface="PMingLiU"/>
              </a:rPr>
              <a:t> </a:t>
            </a:r>
            <a:r>
              <a:rPr dirty="0" sz="1000" spc="-15">
                <a:latin typeface="Arial"/>
                <a:cs typeface="Arial"/>
              </a:rPr>
              <a:t>6</a:t>
            </a:r>
            <a:r>
              <a:rPr dirty="0" sz="1000" spc="-15">
                <a:latin typeface="PMingLiU"/>
                <a:cs typeface="PMingLiU"/>
              </a:rPr>
              <a:t>，</a:t>
            </a:r>
            <a:r>
              <a:rPr dirty="0" sz="1000" spc="5">
                <a:latin typeface="PMingLiU"/>
                <a:cs typeface="PMingLiU"/>
              </a:rPr>
              <a:t>截至</a:t>
            </a:r>
            <a:r>
              <a:rPr dirty="0" sz="1000" spc="50">
                <a:latin typeface="PMingLiU"/>
                <a:cs typeface="PMingLiU"/>
              </a:rPr>
              <a:t> </a:t>
            </a:r>
            <a:r>
              <a:rPr dirty="0" sz="1000" spc="-5">
                <a:latin typeface="Arial"/>
                <a:cs typeface="Arial"/>
              </a:rPr>
              <a:t>2021</a:t>
            </a:r>
            <a:r>
              <a:rPr dirty="0" sz="1000" spc="-20">
                <a:latin typeface="Arial"/>
                <a:cs typeface="Arial"/>
              </a:rPr>
              <a:t> </a:t>
            </a:r>
            <a:r>
              <a:rPr dirty="0" sz="1000" spc="5">
                <a:latin typeface="PMingLiU"/>
                <a:cs typeface="PMingLiU"/>
              </a:rPr>
              <a:t>年</a:t>
            </a:r>
            <a:r>
              <a:rPr dirty="0" sz="1000" spc="50">
                <a:latin typeface="PMingLiU"/>
                <a:cs typeface="PMingLiU"/>
              </a:rPr>
              <a:t> </a:t>
            </a:r>
            <a:r>
              <a:rPr dirty="0" sz="1000">
                <a:latin typeface="Arial"/>
                <a:cs typeface="Arial"/>
              </a:rPr>
              <a:t>7</a:t>
            </a:r>
            <a:r>
              <a:rPr dirty="0" sz="1000" spc="-45">
                <a:latin typeface="Arial"/>
                <a:cs typeface="Arial"/>
              </a:rPr>
              <a:t> </a:t>
            </a:r>
            <a:r>
              <a:rPr dirty="0" sz="1000" spc="5">
                <a:latin typeface="PMingLiU"/>
                <a:cs typeface="PMingLiU"/>
              </a:rPr>
              <a:t>月</a:t>
            </a:r>
            <a:r>
              <a:rPr dirty="0" sz="1000" spc="25">
                <a:latin typeface="PMingLiU"/>
                <a:cs typeface="PMingLiU"/>
              </a:rPr>
              <a:t> </a:t>
            </a:r>
            <a:r>
              <a:rPr dirty="0" sz="1000">
                <a:latin typeface="Arial"/>
                <a:cs typeface="Arial"/>
              </a:rPr>
              <a:t>8</a:t>
            </a:r>
            <a:r>
              <a:rPr dirty="0" sz="1000" spc="-20">
                <a:latin typeface="Arial"/>
                <a:cs typeface="Arial"/>
              </a:rPr>
              <a:t> </a:t>
            </a:r>
            <a:r>
              <a:rPr dirty="0" sz="1000" spc="5">
                <a:latin typeface="PMingLiU"/>
                <a:cs typeface="PMingLiU"/>
              </a:rPr>
              <a:t>日，中位</a:t>
            </a:r>
            <a:r>
              <a:rPr dirty="0" sz="1000" spc="-20">
                <a:latin typeface="PMingLiU"/>
                <a:cs typeface="PMingLiU"/>
              </a:rPr>
              <a:t>随</a:t>
            </a:r>
            <a:r>
              <a:rPr dirty="0" sz="1000" spc="5">
                <a:latin typeface="PMingLiU"/>
                <a:cs typeface="PMingLiU"/>
              </a:rPr>
              <a:t>访</a:t>
            </a:r>
            <a:r>
              <a:rPr dirty="0" sz="1000" spc="-20">
                <a:latin typeface="PMingLiU"/>
                <a:cs typeface="PMingLiU"/>
              </a:rPr>
              <a:t>期</a:t>
            </a:r>
            <a:r>
              <a:rPr dirty="0" sz="1000" spc="5">
                <a:latin typeface="PMingLiU"/>
                <a:cs typeface="PMingLiU"/>
              </a:rPr>
              <a:t>为</a:t>
            </a:r>
            <a:r>
              <a:rPr dirty="0" sz="1000" spc="55">
                <a:latin typeface="PMingLiU"/>
                <a:cs typeface="PMingLiU"/>
              </a:rPr>
              <a:t> </a:t>
            </a:r>
            <a:r>
              <a:rPr dirty="0" sz="1000">
                <a:latin typeface="Arial"/>
                <a:cs typeface="Arial"/>
              </a:rPr>
              <a:t>13.6</a:t>
            </a:r>
            <a:r>
              <a:rPr dirty="0" sz="1000" spc="-20">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。有 效性方</a:t>
            </a:r>
            <a:r>
              <a:rPr dirty="0" sz="1000" spc="-20">
                <a:latin typeface="PMingLiU"/>
                <a:cs typeface="PMingLiU"/>
              </a:rPr>
              <a:t>面</a:t>
            </a:r>
            <a:r>
              <a:rPr dirty="0" sz="1000" spc="-5">
                <a:latin typeface="PMingLiU"/>
                <a:cs typeface="PMingLiU"/>
              </a:rPr>
              <a:t>，</a:t>
            </a:r>
            <a:r>
              <a:rPr dirty="0" sz="1000" spc="-5">
                <a:latin typeface="Arial"/>
                <a:cs typeface="Arial"/>
              </a:rPr>
              <a:t>ORR</a:t>
            </a:r>
            <a:r>
              <a:rPr dirty="0" sz="1000" spc="30">
                <a:latin typeface="Arial"/>
                <a:cs typeface="Arial"/>
              </a:rPr>
              <a:t> </a:t>
            </a:r>
            <a:r>
              <a:rPr dirty="0" sz="1000" spc="5">
                <a:latin typeface="PMingLiU"/>
                <a:cs typeface="PMingLiU"/>
              </a:rPr>
              <a:t>为</a:t>
            </a:r>
            <a:r>
              <a:rPr dirty="0" sz="1000" spc="80">
                <a:latin typeface="PMingLiU"/>
                <a:cs typeface="PMingLiU"/>
              </a:rPr>
              <a:t> </a:t>
            </a:r>
            <a:r>
              <a:rPr dirty="0" sz="1000" spc="-5">
                <a:latin typeface="Arial"/>
                <a:cs typeface="Arial"/>
              </a:rPr>
              <a:t>100%</a:t>
            </a:r>
            <a:r>
              <a:rPr dirty="0" sz="1000" spc="-5">
                <a:latin typeface="PMingLiU"/>
                <a:cs typeface="PMingLiU"/>
              </a:rPr>
              <a:t>，</a:t>
            </a:r>
            <a:r>
              <a:rPr dirty="0" sz="1000" spc="5">
                <a:latin typeface="PMingLiU"/>
                <a:cs typeface="PMingLiU"/>
              </a:rPr>
              <a:t>其中</a:t>
            </a:r>
            <a:r>
              <a:rPr dirty="0" sz="1000" spc="80">
                <a:latin typeface="PMingLiU"/>
                <a:cs typeface="PMingLiU"/>
              </a:rPr>
              <a:t> </a:t>
            </a:r>
            <a:r>
              <a:rPr dirty="0" sz="1000" spc="-5">
                <a:latin typeface="Arial"/>
                <a:cs typeface="Arial"/>
              </a:rPr>
              <a:t>78.6%</a:t>
            </a:r>
            <a:r>
              <a:rPr dirty="0" sz="1000" spc="-20">
                <a:latin typeface="PMingLiU"/>
                <a:cs typeface="PMingLiU"/>
              </a:rPr>
              <a:t>的</a:t>
            </a:r>
            <a:r>
              <a:rPr dirty="0" sz="1000" spc="5">
                <a:latin typeface="PMingLiU"/>
                <a:cs typeface="PMingLiU"/>
              </a:rPr>
              <a:t>患者</a:t>
            </a:r>
            <a:r>
              <a:rPr dirty="0" sz="1000" spc="-20">
                <a:latin typeface="PMingLiU"/>
                <a:cs typeface="PMingLiU"/>
              </a:rPr>
              <a:t>达</a:t>
            </a:r>
            <a:r>
              <a:rPr dirty="0" sz="1000" spc="5">
                <a:latin typeface="PMingLiU"/>
                <a:cs typeface="PMingLiU"/>
              </a:rPr>
              <a:t>到</a:t>
            </a:r>
            <a:r>
              <a:rPr dirty="0" sz="1000" spc="-20">
                <a:latin typeface="PMingLiU"/>
                <a:cs typeface="PMingLiU"/>
              </a:rPr>
              <a:t>严</a:t>
            </a:r>
            <a:r>
              <a:rPr dirty="0" sz="1000" spc="5">
                <a:latin typeface="PMingLiU"/>
                <a:cs typeface="PMingLiU"/>
              </a:rPr>
              <a:t>格意义的</a:t>
            </a:r>
            <a:r>
              <a:rPr dirty="0" sz="1000" spc="85">
                <a:latin typeface="PMingLiU"/>
                <a:cs typeface="PMingLiU"/>
              </a:rPr>
              <a:t> </a:t>
            </a:r>
            <a:r>
              <a:rPr dirty="0" sz="1000" spc="-10">
                <a:latin typeface="Arial"/>
                <a:cs typeface="Arial"/>
              </a:rPr>
              <a:t>sCR</a:t>
            </a:r>
            <a:r>
              <a:rPr dirty="0" sz="1000" spc="30">
                <a:latin typeface="Arial"/>
                <a:cs typeface="Arial"/>
              </a:rPr>
              <a:t> </a:t>
            </a:r>
            <a:r>
              <a:rPr dirty="0" sz="1000" spc="5">
                <a:latin typeface="PMingLiU"/>
                <a:cs typeface="PMingLiU"/>
              </a:rPr>
              <a:t>且</a:t>
            </a:r>
            <a:r>
              <a:rPr dirty="0" sz="1000" spc="-20">
                <a:latin typeface="PMingLiU"/>
                <a:cs typeface="PMingLiU"/>
              </a:rPr>
              <a:t>全</a:t>
            </a:r>
            <a:r>
              <a:rPr dirty="0" sz="1000" spc="5">
                <a:latin typeface="PMingLiU"/>
                <a:cs typeface="PMingLiU"/>
              </a:rPr>
              <a:t>部为</a:t>
            </a:r>
            <a:r>
              <a:rPr dirty="0" sz="1000" spc="80">
                <a:latin typeface="PMingLiU"/>
                <a:cs typeface="PMingLiU"/>
              </a:rPr>
              <a:t> </a:t>
            </a:r>
            <a:r>
              <a:rPr dirty="0" sz="1000" spc="-5">
                <a:latin typeface="Arial"/>
                <a:cs typeface="Arial"/>
              </a:rPr>
              <a:t>MRD10</a:t>
            </a:r>
            <a:r>
              <a:rPr dirty="0" baseline="29914" sz="975" spc="-7">
                <a:latin typeface="Arial"/>
                <a:cs typeface="Arial"/>
              </a:rPr>
              <a:t>-5</a:t>
            </a:r>
            <a:r>
              <a:rPr dirty="0" baseline="29914" sz="975" spc="22">
                <a:latin typeface="Arial"/>
                <a:cs typeface="Arial"/>
              </a:rPr>
              <a:t> </a:t>
            </a:r>
            <a:r>
              <a:rPr dirty="0" sz="1000" spc="5">
                <a:latin typeface="PMingLiU"/>
                <a:cs typeface="PMingLiU"/>
              </a:rPr>
              <a:t>阴 性，并</a:t>
            </a:r>
            <a:r>
              <a:rPr dirty="0" sz="1000" spc="-20">
                <a:latin typeface="PMingLiU"/>
                <a:cs typeface="PMingLiU"/>
              </a:rPr>
              <a:t>且</a:t>
            </a:r>
            <a:r>
              <a:rPr dirty="0" sz="1000" spc="5">
                <a:latin typeface="PMingLiU"/>
                <a:cs typeface="PMingLiU"/>
              </a:rPr>
              <a:t>有</a:t>
            </a:r>
            <a:r>
              <a:rPr dirty="0" sz="1000" spc="50">
                <a:latin typeface="PMingLiU"/>
                <a:cs typeface="PMingLiU"/>
              </a:rPr>
              <a:t> </a:t>
            </a:r>
            <a:r>
              <a:rPr dirty="0" sz="1000">
                <a:latin typeface="Arial"/>
                <a:cs typeface="Arial"/>
              </a:rPr>
              <a:t>9</a:t>
            </a:r>
            <a:r>
              <a:rPr dirty="0" sz="1000" spc="-25">
                <a:latin typeface="Arial"/>
                <a:cs typeface="Arial"/>
              </a:rPr>
              <a:t> </a:t>
            </a:r>
            <a:r>
              <a:rPr dirty="0" sz="1000" spc="5">
                <a:latin typeface="PMingLiU"/>
                <a:cs typeface="PMingLiU"/>
              </a:rPr>
              <a:t>例</a:t>
            </a:r>
            <a:r>
              <a:rPr dirty="0" sz="1000" spc="-20">
                <a:latin typeface="PMingLiU"/>
                <a:cs typeface="PMingLiU"/>
              </a:rPr>
              <a:t>患</a:t>
            </a:r>
            <a:r>
              <a:rPr dirty="0" sz="1000" spc="5">
                <a:latin typeface="PMingLiU"/>
                <a:cs typeface="PMingLiU"/>
              </a:rPr>
              <a:t>者</a:t>
            </a:r>
            <a:r>
              <a:rPr dirty="0" sz="1000" spc="50">
                <a:latin typeface="PMingLiU"/>
                <a:cs typeface="PMingLiU"/>
              </a:rPr>
              <a:t> </a:t>
            </a:r>
            <a:r>
              <a:rPr dirty="0" sz="1000" spc="-5">
                <a:latin typeface="Arial"/>
                <a:cs typeface="Arial"/>
              </a:rPr>
              <a:t>CR/sCR</a:t>
            </a:r>
            <a:r>
              <a:rPr dirty="0" sz="1000" spc="-20">
                <a:latin typeface="Arial"/>
                <a:cs typeface="Arial"/>
              </a:rPr>
              <a:t> </a:t>
            </a:r>
            <a:r>
              <a:rPr dirty="0" sz="1000" spc="5">
                <a:latin typeface="PMingLiU"/>
                <a:cs typeface="PMingLiU"/>
              </a:rPr>
              <a:t>超过</a:t>
            </a:r>
            <a:r>
              <a:rPr dirty="0" sz="1000" spc="50">
                <a:latin typeface="PMingLiU"/>
                <a:cs typeface="PMingLiU"/>
              </a:rPr>
              <a:t> </a:t>
            </a:r>
            <a:r>
              <a:rPr dirty="0" sz="1000" spc="-5">
                <a:latin typeface="Arial"/>
                <a:cs typeface="Arial"/>
              </a:rPr>
              <a:t>12</a:t>
            </a:r>
            <a:r>
              <a:rPr dirty="0" sz="1000" spc="-20">
                <a:latin typeface="Arial"/>
                <a:cs typeface="Arial"/>
              </a:rPr>
              <a:t> </a:t>
            </a:r>
            <a:r>
              <a:rPr dirty="0" sz="1000" spc="5">
                <a:latin typeface="PMingLiU"/>
                <a:cs typeface="PMingLiU"/>
              </a:rPr>
              <a:t>个月</a:t>
            </a:r>
            <a:r>
              <a:rPr dirty="0" sz="1000" spc="-5">
                <a:latin typeface="PMingLiU"/>
                <a:cs typeface="PMingLiU"/>
              </a:rPr>
              <a:t>，</a:t>
            </a:r>
            <a:r>
              <a:rPr dirty="0" sz="1000" spc="-5">
                <a:latin typeface="Arial"/>
                <a:cs typeface="Arial"/>
              </a:rPr>
              <a:t>92.9%</a:t>
            </a:r>
            <a:r>
              <a:rPr dirty="0" sz="1000" spc="-20">
                <a:latin typeface="PMingLiU"/>
                <a:cs typeface="PMingLiU"/>
              </a:rPr>
              <a:t>的</a:t>
            </a:r>
            <a:r>
              <a:rPr dirty="0" sz="1000" spc="5">
                <a:latin typeface="PMingLiU"/>
                <a:cs typeface="PMingLiU"/>
              </a:rPr>
              <a:t>患者</a:t>
            </a:r>
            <a:r>
              <a:rPr dirty="0" sz="1000" spc="-20">
                <a:latin typeface="PMingLiU"/>
                <a:cs typeface="PMingLiU"/>
              </a:rPr>
              <a:t>达</a:t>
            </a:r>
            <a:r>
              <a:rPr dirty="0" sz="1000" spc="5">
                <a:latin typeface="PMingLiU"/>
                <a:cs typeface="PMingLiU"/>
              </a:rPr>
              <a:t>到</a:t>
            </a:r>
            <a:r>
              <a:rPr dirty="0" sz="1000" spc="50">
                <a:latin typeface="PMingLiU"/>
                <a:cs typeface="PMingLiU"/>
              </a:rPr>
              <a:t> </a:t>
            </a:r>
            <a:r>
              <a:rPr dirty="0" sz="1000">
                <a:latin typeface="Arial"/>
                <a:cs typeface="Arial"/>
              </a:rPr>
              <a:t>VGPR</a:t>
            </a:r>
            <a:r>
              <a:rPr dirty="0" sz="1000" spc="-25">
                <a:latin typeface="Arial"/>
                <a:cs typeface="Arial"/>
              </a:rPr>
              <a:t> </a:t>
            </a:r>
            <a:r>
              <a:rPr dirty="0" sz="1000" spc="5">
                <a:latin typeface="PMingLiU"/>
                <a:cs typeface="PMingLiU"/>
              </a:rPr>
              <a:t>及以</a:t>
            </a:r>
            <a:r>
              <a:rPr dirty="0" sz="1000" spc="-20">
                <a:latin typeface="PMingLiU"/>
                <a:cs typeface="PMingLiU"/>
              </a:rPr>
              <a:t>上</a:t>
            </a:r>
            <a:r>
              <a:rPr dirty="0" sz="1000" spc="5">
                <a:latin typeface="PMingLiU"/>
                <a:cs typeface="PMingLiU"/>
              </a:rPr>
              <a:t>。</a:t>
            </a:r>
            <a:r>
              <a:rPr dirty="0" sz="1000" spc="-5">
                <a:latin typeface="Arial"/>
                <a:cs typeface="Arial"/>
              </a:rPr>
              <a:t>12</a:t>
            </a:r>
            <a:r>
              <a:rPr dirty="0" sz="1000" spc="-20">
                <a:latin typeface="Arial"/>
                <a:cs typeface="Arial"/>
              </a:rPr>
              <a:t> </a:t>
            </a:r>
            <a:r>
              <a:rPr dirty="0" sz="1000" spc="5">
                <a:latin typeface="PMingLiU"/>
                <a:cs typeface="PMingLiU"/>
              </a:rPr>
              <a:t>个月的 </a:t>
            </a:r>
            <a:r>
              <a:rPr dirty="0" sz="1000" spc="5">
                <a:latin typeface="Arial"/>
                <a:cs typeface="Arial"/>
              </a:rPr>
              <a:t>PFS</a:t>
            </a:r>
            <a:r>
              <a:rPr dirty="0" sz="1000" spc="-160">
                <a:latin typeface="Arial"/>
                <a:cs typeface="Arial"/>
              </a:rPr>
              <a:t> </a:t>
            </a:r>
            <a:r>
              <a:rPr dirty="0" sz="1000" spc="125">
                <a:latin typeface="PMingLiU"/>
                <a:cs typeface="PMingLiU"/>
              </a:rPr>
              <a:t>为</a:t>
            </a:r>
            <a:r>
              <a:rPr dirty="0" sz="1000" spc="-10">
                <a:latin typeface="Arial"/>
                <a:cs typeface="Arial"/>
              </a:rPr>
              <a:t>85.7%</a:t>
            </a:r>
            <a:r>
              <a:rPr dirty="0" sz="1000" spc="5">
                <a:latin typeface="PMingLiU"/>
                <a:cs typeface="PMingLiU"/>
              </a:rPr>
              <a:t>。</a:t>
            </a:r>
            <a:r>
              <a:rPr dirty="0" sz="1000" spc="-40">
                <a:latin typeface="PMingLiU"/>
                <a:cs typeface="PMingLiU"/>
              </a:rPr>
              <a:t> </a:t>
            </a:r>
            <a:r>
              <a:rPr dirty="0" sz="1000" spc="-20">
                <a:latin typeface="PMingLiU"/>
                <a:cs typeface="PMingLiU"/>
              </a:rPr>
              <a:t>安</a:t>
            </a:r>
            <a:r>
              <a:rPr dirty="0" sz="1000" spc="5">
                <a:latin typeface="PMingLiU"/>
                <a:cs typeface="PMingLiU"/>
              </a:rPr>
              <a:t>全性</a:t>
            </a:r>
            <a:r>
              <a:rPr dirty="0" sz="1000" spc="-20">
                <a:latin typeface="PMingLiU"/>
                <a:cs typeface="PMingLiU"/>
              </a:rPr>
              <a:t>方</a:t>
            </a:r>
            <a:r>
              <a:rPr dirty="0" sz="1000" spc="5">
                <a:latin typeface="PMingLiU"/>
                <a:cs typeface="PMingLiU"/>
              </a:rPr>
              <a:t>面</a:t>
            </a:r>
            <a:r>
              <a:rPr dirty="0" sz="1000" spc="-5">
                <a:latin typeface="PMingLiU"/>
                <a:cs typeface="PMingLiU"/>
              </a:rPr>
              <a:t>，</a:t>
            </a:r>
            <a:r>
              <a:rPr dirty="0" sz="1000" spc="-5">
                <a:latin typeface="Arial"/>
                <a:cs typeface="Arial"/>
              </a:rPr>
              <a:t>CT053</a:t>
            </a:r>
            <a:r>
              <a:rPr dirty="0" sz="1000" spc="-160">
                <a:latin typeface="Arial"/>
                <a:cs typeface="Arial"/>
              </a:rPr>
              <a:t> </a:t>
            </a:r>
            <a:r>
              <a:rPr dirty="0" sz="1000" spc="5">
                <a:latin typeface="PMingLiU"/>
                <a:cs typeface="PMingLiU"/>
              </a:rPr>
              <a:t>总体</a:t>
            </a:r>
            <a:r>
              <a:rPr dirty="0" sz="1000" spc="-20">
                <a:latin typeface="PMingLiU"/>
                <a:cs typeface="PMingLiU"/>
              </a:rPr>
              <a:t>耐</a:t>
            </a:r>
            <a:r>
              <a:rPr dirty="0" sz="1000" spc="5">
                <a:latin typeface="PMingLiU"/>
                <a:cs typeface="PMingLiU"/>
              </a:rPr>
              <a:t>受性</a:t>
            </a:r>
            <a:r>
              <a:rPr dirty="0" sz="1000" spc="-20">
                <a:latin typeface="PMingLiU"/>
                <a:cs typeface="PMingLiU"/>
              </a:rPr>
              <a:t>良</a:t>
            </a:r>
            <a:r>
              <a:rPr dirty="0" sz="1000" spc="5">
                <a:latin typeface="PMingLiU"/>
                <a:cs typeface="PMingLiU"/>
              </a:rPr>
              <a:t>好</a:t>
            </a:r>
            <a:r>
              <a:rPr dirty="0" sz="1000" spc="-20">
                <a:latin typeface="PMingLiU"/>
                <a:cs typeface="PMingLiU"/>
              </a:rPr>
              <a:t>，</a:t>
            </a:r>
            <a:r>
              <a:rPr dirty="0" sz="1000" spc="5">
                <a:latin typeface="PMingLiU"/>
                <a:cs typeface="PMingLiU"/>
              </a:rPr>
              <a:t>无三级以</a:t>
            </a:r>
            <a:r>
              <a:rPr dirty="0" sz="1000" spc="125">
                <a:latin typeface="PMingLiU"/>
                <a:cs typeface="PMingLiU"/>
              </a:rPr>
              <a:t>上</a:t>
            </a:r>
            <a:r>
              <a:rPr dirty="0" sz="1000" spc="30">
                <a:latin typeface="Arial"/>
                <a:cs typeface="Arial"/>
              </a:rPr>
              <a:t>CRS</a:t>
            </a:r>
            <a:r>
              <a:rPr dirty="0" sz="1000" spc="-20">
                <a:latin typeface="PMingLiU"/>
                <a:cs typeface="PMingLiU"/>
              </a:rPr>
              <a:t>和</a:t>
            </a:r>
            <a:r>
              <a:rPr dirty="0" sz="1000" spc="5">
                <a:latin typeface="PMingLiU"/>
                <a:cs typeface="PMingLiU"/>
              </a:rPr>
              <a:t>神经</a:t>
            </a:r>
            <a:r>
              <a:rPr dirty="0" sz="1000" spc="-20">
                <a:latin typeface="PMingLiU"/>
                <a:cs typeface="PMingLiU"/>
              </a:rPr>
              <a:t>毒</a:t>
            </a:r>
            <a:r>
              <a:rPr dirty="0" sz="1000" spc="5">
                <a:latin typeface="PMingLiU"/>
                <a:cs typeface="PMingLiU"/>
              </a:rPr>
              <a:t>性发</a:t>
            </a:r>
            <a:r>
              <a:rPr dirty="0" sz="1000" spc="-20">
                <a:latin typeface="PMingLiU"/>
                <a:cs typeface="PMingLiU"/>
              </a:rPr>
              <a:t>生</a:t>
            </a:r>
            <a:r>
              <a:rPr dirty="0" sz="1000" spc="5">
                <a:latin typeface="PMingLiU"/>
                <a:cs typeface="PMingLiU"/>
              </a:rPr>
              <a:t>，  未检测</a:t>
            </a:r>
            <a:r>
              <a:rPr dirty="0" sz="1000" spc="-20">
                <a:latin typeface="PMingLiU"/>
                <a:cs typeface="PMingLiU"/>
              </a:rPr>
              <a:t>到</a:t>
            </a:r>
            <a:r>
              <a:rPr dirty="0" sz="1000" spc="5">
                <a:latin typeface="PMingLiU"/>
                <a:cs typeface="PMingLiU"/>
              </a:rPr>
              <a:t>药物</a:t>
            </a:r>
            <a:r>
              <a:rPr dirty="0" sz="1000" spc="-20">
                <a:latin typeface="PMingLiU"/>
                <a:cs typeface="PMingLiU"/>
              </a:rPr>
              <a:t>免</a:t>
            </a:r>
            <a:r>
              <a:rPr dirty="0" sz="1000" spc="5">
                <a:latin typeface="PMingLiU"/>
                <a:cs typeface="PMingLiU"/>
              </a:rPr>
              <a:t>疫原</a:t>
            </a:r>
            <a:r>
              <a:rPr dirty="0" sz="1000" spc="-20">
                <a:latin typeface="PMingLiU"/>
                <a:cs typeface="PMingLiU"/>
              </a:rPr>
              <a:t>性</a:t>
            </a:r>
            <a:r>
              <a:rPr dirty="0" sz="1000" spc="5">
                <a:latin typeface="PMingLiU"/>
                <a:cs typeface="PMingLiU"/>
              </a:rPr>
              <a:t>。</a:t>
            </a:r>
            <a:endParaRPr sz="1000">
              <a:latin typeface="PMingLiU"/>
              <a:cs typeface="PMingLiU"/>
            </a:endParaRPr>
          </a:p>
          <a:p>
            <a:pPr marL="38100">
              <a:lnSpc>
                <a:spcPct val="100000"/>
              </a:lnSpc>
              <a:spcBef>
                <a:spcPts val="1085"/>
              </a:spcBef>
            </a:pPr>
            <a:r>
              <a:rPr dirty="0" sz="1000" spc="-5">
                <a:latin typeface="Arial"/>
                <a:cs typeface="Arial"/>
              </a:rPr>
              <a:t>2022</a:t>
            </a:r>
            <a:r>
              <a:rPr dirty="0" sz="1000" spc="-95">
                <a:latin typeface="Arial"/>
                <a:cs typeface="Arial"/>
              </a:rPr>
              <a:t> </a:t>
            </a:r>
            <a:r>
              <a:rPr dirty="0" sz="1000" spc="5">
                <a:latin typeface="PMingLiU"/>
                <a:cs typeface="PMingLiU"/>
              </a:rPr>
              <a:t>年</a:t>
            </a:r>
            <a:r>
              <a:rPr dirty="0" sz="1000" spc="-40">
                <a:latin typeface="PMingLiU"/>
                <a:cs typeface="PMingLiU"/>
              </a:rPr>
              <a:t> </a:t>
            </a:r>
            <a:r>
              <a:rPr dirty="0" sz="1000">
                <a:latin typeface="Arial"/>
                <a:cs typeface="Arial"/>
              </a:rPr>
              <a:t>9</a:t>
            </a:r>
            <a:r>
              <a:rPr dirty="0" sz="1000" spc="-95">
                <a:latin typeface="Arial"/>
                <a:cs typeface="Arial"/>
              </a:rPr>
              <a:t> </a:t>
            </a:r>
            <a:r>
              <a:rPr dirty="0" sz="1000" spc="5">
                <a:latin typeface="PMingLiU"/>
                <a:cs typeface="PMingLiU"/>
              </a:rPr>
              <a:t>月，科济药业</a:t>
            </a:r>
            <a:r>
              <a:rPr dirty="0" sz="1000" spc="225">
                <a:latin typeface="PMingLiU"/>
                <a:cs typeface="PMingLiU"/>
              </a:rPr>
              <a:t>在</a:t>
            </a:r>
            <a:r>
              <a:rPr dirty="0" sz="1000" spc="-5">
                <a:latin typeface="Arial"/>
                <a:cs typeface="Arial"/>
              </a:rPr>
              <a:t>CAR-TCR</a:t>
            </a:r>
            <a:r>
              <a:rPr dirty="0" sz="1000" spc="-85">
                <a:latin typeface="Arial"/>
                <a:cs typeface="Arial"/>
              </a:rPr>
              <a:t> </a:t>
            </a:r>
            <a:r>
              <a:rPr dirty="0" sz="1000" spc="-20">
                <a:latin typeface="PMingLiU"/>
                <a:cs typeface="PMingLiU"/>
              </a:rPr>
              <a:t>年</a:t>
            </a:r>
            <a:r>
              <a:rPr dirty="0" sz="1000" spc="5">
                <a:latin typeface="PMingLiU"/>
                <a:cs typeface="PMingLiU"/>
              </a:rPr>
              <a:t>度峰</a:t>
            </a:r>
            <a:r>
              <a:rPr dirty="0" sz="1000" spc="-20">
                <a:latin typeface="PMingLiU"/>
                <a:cs typeface="PMingLiU"/>
              </a:rPr>
              <a:t>会</a:t>
            </a:r>
            <a:r>
              <a:rPr dirty="0" sz="1000" spc="5">
                <a:latin typeface="PMingLiU"/>
                <a:cs typeface="PMingLiU"/>
              </a:rPr>
              <a:t>上更新</a:t>
            </a:r>
            <a:r>
              <a:rPr dirty="0" sz="1000" spc="195">
                <a:latin typeface="PMingLiU"/>
                <a:cs typeface="PMingLiU"/>
              </a:rPr>
              <a:t>了</a:t>
            </a:r>
            <a:r>
              <a:rPr dirty="0" sz="1000" spc="-5">
                <a:latin typeface="Arial"/>
                <a:cs typeface="Arial"/>
              </a:rPr>
              <a:t>CT053</a:t>
            </a:r>
            <a:r>
              <a:rPr dirty="0" sz="1000" spc="-95">
                <a:latin typeface="Arial"/>
                <a:cs typeface="Arial"/>
              </a:rPr>
              <a:t> </a:t>
            </a:r>
            <a:r>
              <a:rPr dirty="0" sz="1000" spc="5">
                <a:latin typeface="PMingLiU"/>
                <a:cs typeface="PMingLiU"/>
              </a:rPr>
              <a:t>的北</a:t>
            </a:r>
            <a:r>
              <a:rPr dirty="0" sz="1000" spc="220">
                <a:latin typeface="PMingLiU"/>
                <a:cs typeface="PMingLiU"/>
              </a:rPr>
              <a:t>美</a:t>
            </a:r>
            <a:r>
              <a:rPr dirty="0" sz="1000" spc="-10">
                <a:latin typeface="Arial"/>
                <a:cs typeface="Arial"/>
              </a:rPr>
              <a:t>II</a:t>
            </a:r>
            <a:r>
              <a:rPr dirty="0" sz="1000" spc="-75">
                <a:latin typeface="Arial"/>
                <a:cs typeface="Arial"/>
              </a:rPr>
              <a:t> </a:t>
            </a:r>
            <a:r>
              <a:rPr dirty="0" sz="1000" spc="5">
                <a:latin typeface="PMingLiU"/>
                <a:cs typeface="PMingLiU"/>
              </a:rPr>
              <a:t>期</a:t>
            </a:r>
            <a:r>
              <a:rPr dirty="0" sz="1000" spc="-20">
                <a:latin typeface="PMingLiU"/>
                <a:cs typeface="PMingLiU"/>
              </a:rPr>
              <a:t>临</a:t>
            </a:r>
            <a:r>
              <a:rPr dirty="0" sz="1000" spc="5">
                <a:latin typeface="PMingLiU"/>
                <a:cs typeface="PMingLiU"/>
              </a:rPr>
              <a:t>床试</a:t>
            </a:r>
            <a:r>
              <a:rPr dirty="0" sz="1000" spc="-20">
                <a:latin typeface="PMingLiU"/>
                <a:cs typeface="PMingLiU"/>
              </a:rPr>
              <a:t>验</a:t>
            </a:r>
            <a:r>
              <a:rPr dirty="0" sz="1000" spc="5">
                <a:latin typeface="PMingLiU"/>
                <a:cs typeface="PMingLiU"/>
              </a:rPr>
              <a:t>数据，</a:t>
            </a:r>
            <a:endParaRPr sz="1000">
              <a:latin typeface="PMingLiU"/>
              <a:cs typeface="PMingLiU"/>
            </a:endParaRPr>
          </a:p>
          <a:p>
            <a:pPr marL="38100" marR="30480">
              <a:lnSpc>
                <a:spcPct val="139600"/>
              </a:lnSpc>
              <a:spcBef>
                <a:spcPts val="5"/>
              </a:spcBef>
            </a:pPr>
            <a:r>
              <a:rPr dirty="0" sz="1000" spc="-5">
                <a:latin typeface="Arial"/>
                <a:cs typeface="Arial"/>
              </a:rPr>
              <a:t>17</a:t>
            </a:r>
            <a:r>
              <a:rPr dirty="0" sz="1000" spc="150">
                <a:latin typeface="Arial"/>
                <a:cs typeface="Arial"/>
              </a:rPr>
              <a:t> </a:t>
            </a:r>
            <a:r>
              <a:rPr dirty="0" sz="1000" spc="5">
                <a:latin typeface="PMingLiU"/>
                <a:cs typeface="PMingLiU"/>
              </a:rPr>
              <a:t>名接受输注的患者中，</a:t>
            </a:r>
            <a:r>
              <a:rPr dirty="0" sz="1000" spc="5">
                <a:latin typeface="Arial"/>
                <a:cs typeface="Arial"/>
              </a:rPr>
              <a:t>3</a:t>
            </a:r>
            <a:r>
              <a:rPr dirty="0" sz="1000" spc="155">
                <a:latin typeface="Arial"/>
                <a:cs typeface="Arial"/>
              </a:rPr>
              <a:t> </a:t>
            </a:r>
            <a:r>
              <a:rPr dirty="0" sz="1000" spc="5">
                <a:latin typeface="PMingLiU"/>
                <a:cs typeface="PMingLiU"/>
              </a:rPr>
              <a:t>名接受</a:t>
            </a:r>
            <a:r>
              <a:rPr dirty="0" sz="1000" spc="-20">
                <a:latin typeface="PMingLiU"/>
                <a:cs typeface="PMingLiU"/>
              </a:rPr>
              <a:t>了</a:t>
            </a:r>
            <a:r>
              <a:rPr dirty="0" sz="1000" spc="5">
                <a:latin typeface="PMingLiU"/>
                <a:cs typeface="PMingLiU"/>
              </a:rPr>
              <a:t>门诊治疗，</a:t>
            </a:r>
            <a:r>
              <a:rPr dirty="0" sz="1000" spc="-20">
                <a:latin typeface="PMingLiU"/>
                <a:cs typeface="PMingLiU"/>
              </a:rPr>
              <a:t>其中</a:t>
            </a:r>
            <a:r>
              <a:rPr dirty="0" sz="1000" spc="5">
                <a:latin typeface="PMingLiU"/>
                <a:cs typeface="PMingLiU"/>
              </a:rPr>
              <a:t>两名患者因为</a:t>
            </a:r>
            <a:r>
              <a:rPr dirty="0" sz="1000" spc="-20">
                <a:latin typeface="PMingLiU"/>
                <a:cs typeface="PMingLiU"/>
              </a:rPr>
              <a:t>症</a:t>
            </a:r>
            <a:r>
              <a:rPr dirty="0" sz="1000" spc="5">
                <a:latin typeface="PMingLiU"/>
                <a:cs typeface="PMingLiU"/>
              </a:rPr>
              <a:t>状管理入院</a:t>
            </a:r>
            <a:r>
              <a:rPr dirty="0" sz="1000" spc="-20">
                <a:latin typeface="PMingLiU"/>
                <a:cs typeface="PMingLiU"/>
              </a:rPr>
              <a:t>一</a:t>
            </a:r>
            <a:r>
              <a:rPr dirty="0" sz="1000" spc="5">
                <a:latin typeface="PMingLiU"/>
                <a:cs typeface="PMingLiU"/>
              </a:rPr>
              <a:t>到两天。 有效性</a:t>
            </a:r>
            <a:r>
              <a:rPr dirty="0" sz="1000" spc="-20">
                <a:latin typeface="PMingLiU"/>
                <a:cs typeface="PMingLiU"/>
              </a:rPr>
              <a:t>方</a:t>
            </a:r>
            <a:r>
              <a:rPr dirty="0" sz="1000" spc="5">
                <a:latin typeface="PMingLiU"/>
                <a:cs typeface="PMingLiU"/>
              </a:rPr>
              <a:t>面，在</a:t>
            </a:r>
            <a:r>
              <a:rPr dirty="0" sz="1000" spc="-45">
                <a:latin typeface="PMingLiU"/>
                <a:cs typeface="PMingLiU"/>
              </a:rPr>
              <a:t> </a:t>
            </a:r>
            <a:r>
              <a:rPr dirty="0" sz="1000" spc="-5">
                <a:latin typeface="Arial"/>
                <a:cs typeface="Arial"/>
              </a:rPr>
              <a:t>11</a:t>
            </a:r>
            <a:r>
              <a:rPr dirty="0" sz="1000" spc="-95">
                <a:latin typeface="Arial"/>
                <a:cs typeface="Arial"/>
              </a:rPr>
              <a:t> </a:t>
            </a:r>
            <a:r>
              <a:rPr dirty="0" sz="1000" spc="-20">
                <a:latin typeface="PMingLiU"/>
                <a:cs typeface="PMingLiU"/>
              </a:rPr>
              <a:t>名</a:t>
            </a:r>
            <a:r>
              <a:rPr dirty="0" sz="1000" spc="5">
                <a:latin typeface="PMingLiU"/>
                <a:cs typeface="PMingLiU"/>
              </a:rPr>
              <a:t>至少</a:t>
            </a:r>
            <a:r>
              <a:rPr dirty="0" sz="1000" spc="-45">
                <a:latin typeface="PMingLiU"/>
                <a:cs typeface="PMingLiU"/>
              </a:rPr>
              <a:t> </a:t>
            </a:r>
            <a:r>
              <a:rPr dirty="0" sz="1000">
                <a:latin typeface="Arial"/>
                <a:cs typeface="Arial"/>
              </a:rPr>
              <a:t>8</a:t>
            </a:r>
            <a:r>
              <a:rPr dirty="0" sz="1000" spc="-90">
                <a:latin typeface="Arial"/>
                <a:cs typeface="Arial"/>
              </a:rPr>
              <a:t> </a:t>
            </a:r>
            <a:r>
              <a:rPr dirty="0" sz="1000" spc="5">
                <a:latin typeface="PMingLiU"/>
                <a:cs typeface="PMingLiU"/>
              </a:rPr>
              <a:t>周</a:t>
            </a:r>
            <a:r>
              <a:rPr dirty="0" sz="1000" spc="-20">
                <a:latin typeface="PMingLiU"/>
                <a:cs typeface="PMingLiU"/>
              </a:rPr>
              <a:t>随</a:t>
            </a:r>
            <a:r>
              <a:rPr dirty="0" sz="1000" spc="5">
                <a:latin typeface="PMingLiU"/>
                <a:cs typeface="PMingLiU"/>
              </a:rPr>
              <a:t>访的</a:t>
            </a:r>
            <a:r>
              <a:rPr dirty="0" sz="1000" spc="-20">
                <a:latin typeface="PMingLiU"/>
                <a:cs typeface="PMingLiU"/>
              </a:rPr>
              <a:t>可</a:t>
            </a:r>
            <a:r>
              <a:rPr dirty="0" sz="1000" spc="5">
                <a:latin typeface="PMingLiU"/>
                <a:cs typeface="PMingLiU"/>
              </a:rPr>
              <a:t>评估</a:t>
            </a:r>
            <a:r>
              <a:rPr dirty="0" sz="1000" spc="-20">
                <a:latin typeface="PMingLiU"/>
                <a:cs typeface="PMingLiU"/>
              </a:rPr>
              <a:t>的</a:t>
            </a:r>
            <a:r>
              <a:rPr dirty="0" sz="1000" spc="5">
                <a:latin typeface="PMingLiU"/>
                <a:cs typeface="PMingLiU"/>
              </a:rPr>
              <a:t>患者</a:t>
            </a:r>
            <a:r>
              <a:rPr dirty="0" sz="1000" spc="-20">
                <a:latin typeface="PMingLiU"/>
                <a:cs typeface="PMingLiU"/>
              </a:rPr>
              <a:t>中</a:t>
            </a:r>
            <a:r>
              <a:rPr dirty="0" sz="1000">
                <a:latin typeface="PMingLiU"/>
                <a:cs typeface="PMingLiU"/>
              </a:rPr>
              <a:t>，</a:t>
            </a:r>
            <a:r>
              <a:rPr dirty="0" sz="1000">
                <a:latin typeface="Arial"/>
                <a:cs typeface="Arial"/>
              </a:rPr>
              <a:t>ORR</a:t>
            </a:r>
            <a:r>
              <a:rPr dirty="0" sz="1000" spc="-95">
                <a:latin typeface="Arial"/>
                <a:cs typeface="Arial"/>
              </a:rPr>
              <a:t> </a:t>
            </a:r>
            <a:r>
              <a:rPr dirty="0" sz="1000" spc="5">
                <a:latin typeface="PMingLiU"/>
                <a:cs typeface="PMingLiU"/>
              </a:rPr>
              <a:t>为</a:t>
            </a:r>
            <a:r>
              <a:rPr dirty="0" sz="1000" spc="-45">
                <a:latin typeface="PMingLiU"/>
                <a:cs typeface="PMingLiU"/>
              </a:rPr>
              <a:t> </a:t>
            </a:r>
            <a:r>
              <a:rPr dirty="0" sz="1000" spc="-5">
                <a:latin typeface="Arial"/>
                <a:cs typeface="Arial"/>
              </a:rPr>
              <a:t>100%</a:t>
            </a:r>
            <a:r>
              <a:rPr dirty="0" sz="1000" spc="-5">
                <a:latin typeface="PMingLiU"/>
                <a:cs typeface="PMingLiU"/>
              </a:rPr>
              <a:t>，</a:t>
            </a:r>
            <a:r>
              <a:rPr dirty="0" sz="1000" spc="5">
                <a:latin typeface="PMingLiU"/>
                <a:cs typeface="PMingLiU"/>
              </a:rPr>
              <a:t>并在</a:t>
            </a:r>
            <a:r>
              <a:rPr dirty="0" sz="1000" spc="-20">
                <a:latin typeface="PMingLiU"/>
                <a:cs typeface="PMingLiU"/>
              </a:rPr>
              <a:t>更</a:t>
            </a:r>
            <a:r>
              <a:rPr dirty="0" sz="1000" spc="5">
                <a:latin typeface="PMingLiU"/>
                <a:cs typeface="PMingLiU"/>
              </a:rPr>
              <a:t>长时</a:t>
            </a:r>
            <a:r>
              <a:rPr dirty="0" sz="1000" spc="-20">
                <a:latin typeface="PMingLiU"/>
                <a:cs typeface="PMingLiU"/>
              </a:rPr>
              <a:t>间</a:t>
            </a:r>
            <a:r>
              <a:rPr dirty="0" sz="1000" spc="5">
                <a:latin typeface="PMingLiU"/>
                <a:cs typeface="PMingLiU"/>
              </a:rPr>
              <a:t>的随 访观察</a:t>
            </a:r>
            <a:r>
              <a:rPr dirty="0" sz="1000" spc="-20">
                <a:latin typeface="PMingLiU"/>
                <a:cs typeface="PMingLiU"/>
              </a:rPr>
              <a:t>到</a:t>
            </a:r>
            <a:r>
              <a:rPr dirty="0" sz="1000" spc="5">
                <a:latin typeface="PMingLiU"/>
                <a:cs typeface="PMingLiU"/>
              </a:rPr>
              <a:t>更深</a:t>
            </a:r>
            <a:r>
              <a:rPr dirty="0" sz="1000" spc="-20">
                <a:latin typeface="PMingLiU"/>
                <a:cs typeface="PMingLiU"/>
              </a:rPr>
              <a:t>的</a:t>
            </a:r>
            <a:r>
              <a:rPr dirty="0" sz="1000" spc="5">
                <a:latin typeface="PMingLiU"/>
                <a:cs typeface="PMingLiU"/>
              </a:rPr>
              <a:t>缓解</a:t>
            </a:r>
            <a:r>
              <a:rPr dirty="0" sz="1000" spc="-20">
                <a:latin typeface="PMingLiU"/>
                <a:cs typeface="PMingLiU"/>
              </a:rPr>
              <a:t>，</a:t>
            </a:r>
            <a:r>
              <a:rPr dirty="0" sz="1000" spc="5">
                <a:latin typeface="PMingLiU"/>
                <a:cs typeface="PMingLiU"/>
              </a:rPr>
              <a:t>目</a:t>
            </a:r>
            <a:r>
              <a:rPr dirty="0" sz="1000" spc="220">
                <a:latin typeface="PMingLiU"/>
                <a:cs typeface="PMingLiU"/>
              </a:rPr>
              <a:t>前</a:t>
            </a:r>
            <a:r>
              <a:rPr dirty="0" sz="1000" spc="5">
                <a:latin typeface="Arial"/>
                <a:cs typeface="Arial"/>
              </a:rPr>
              <a:t>mPFS/</a:t>
            </a:r>
            <a:r>
              <a:rPr dirty="0" sz="1000" spc="-80">
                <a:latin typeface="Arial"/>
                <a:cs typeface="Arial"/>
              </a:rPr>
              <a:t> </a:t>
            </a:r>
            <a:r>
              <a:rPr dirty="0" sz="1000">
                <a:latin typeface="Arial"/>
                <a:cs typeface="Arial"/>
              </a:rPr>
              <a:t>mDOR/</a:t>
            </a:r>
            <a:r>
              <a:rPr dirty="0" sz="1000" spc="-80">
                <a:latin typeface="Arial"/>
                <a:cs typeface="Arial"/>
              </a:rPr>
              <a:t> </a:t>
            </a:r>
            <a:r>
              <a:rPr dirty="0" sz="1000" spc="5">
                <a:latin typeface="Arial"/>
                <a:cs typeface="Arial"/>
              </a:rPr>
              <a:t>mOS</a:t>
            </a:r>
            <a:r>
              <a:rPr dirty="0" sz="1000" spc="-65">
                <a:latin typeface="Arial"/>
                <a:cs typeface="Arial"/>
              </a:rPr>
              <a:t> </a:t>
            </a:r>
            <a:r>
              <a:rPr dirty="0" sz="1000" spc="-20">
                <a:latin typeface="PMingLiU"/>
                <a:cs typeface="PMingLiU"/>
              </a:rPr>
              <a:t>均未</a:t>
            </a:r>
            <a:r>
              <a:rPr dirty="0" sz="1000" spc="5">
                <a:latin typeface="PMingLiU"/>
                <a:cs typeface="PMingLiU"/>
              </a:rPr>
              <a:t>达到</a:t>
            </a:r>
            <a:r>
              <a:rPr dirty="0" sz="1000">
                <a:latin typeface="PMingLiU"/>
                <a:cs typeface="PMingLiU"/>
              </a:rPr>
              <a:t>，</a:t>
            </a:r>
            <a:r>
              <a:rPr dirty="0" sz="1000">
                <a:latin typeface="Arial"/>
                <a:cs typeface="Arial"/>
              </a:rPr>
              <a:t>CR/</a:t>
            </a:r>
            <a:r>
              <a:rPr dirty="0" sz="1000" spc="-55">
                <a:latin typeface="Arial"/>
                <a:cs typeface="Arial"/>
              </a:rPr>
              <a:t> </a:t>
            </a:r>
            <a:r>
              <a:rPr dirty="0" sz="1000" spc="-10">
                <a:latin typeface="Arial"/>
                <a:cs typeface="Arial"/>
              </a:rPr>
              <a:t>sCR</a:t>
            </a:r>
            <a:r>
              <a:rPr dirty="0" sz="1000" spc="-70">
                <a:latin typeface="Arial"/>
                <a:cs typeface="Arial"/>
              </a:rPr>
              <a:t> </a:t>
            </a:r>
            <a:r>
              <a:rPr dirty="0" sz="1000" spc="5">
                <a:latin typeface="PMingLiU"/>
                <a:cs typeface="PMingLiU"/>
              </a:rPr>
              <a:t>尚未成</a:t>
            </a:r>
            <a:r>
              <a:rPr dirty="0" sz="1000" spc="-20">
                <a:latin typeface="PMingLiU"/>
                <a:cs typeface="PMingLiU"/>
              </a:rPr>
              <a:t>熟</a:t>
            </a:r>
            <a:r>
              <a:rPr dirty="0" sz="1000" spc="5">
                <a:latin typeface="PMingLiU"/>
                <a:cs typeface="PMingLiU"/>
              </a:rPr>
              <a:t>。所</a:t>
            </a:r>
            <a:r>
              <a:rPr dirty="0" sz="1000" spc="-20">
                <a:latin typeface="PMingLiU"/>
                <a:cs typeface="PMingLiU"/>
              </a:rPr>
              <a:t>有</a:t>
            </a:r>
            <a:r>
              <a:rPr dirty="0" sz="1000" spc="5">
                <a:latin typeface="PMingLiU"/>
                <a:cs typeface="PMingLiU"/>
              </a:rPr>
              <a:t>的在 第四周有</a:t>
            </a:r>
            <a:r>
              <a:rPr dirty="0" sz="1000" spc="75">
                <a:latin typeface="PMingLiU"/>
                <a:cs typeface="PMingLiU"/>
              </a:rPr>
              <a:t> </a:t>
            </a:r>
            <a:r>
              <a:rPr dirty="0" sz="1000" spc="-10">
                <a:latin typeface="Arial"/>
                <a:cs typeface="Arial"/>
              </a:rPr>
              <a:t>MRD</a:t>
            </a:r>
            <a:r>
              <a:rPr dirty="0" sz="1000" spc="30">
                <a:latin typeface="Arial"/>
                <a:cs typeface="Arial"/>
              </a:rPr>
              <a:t> </a:t>
            </a:r>
            <a:r>
              <a:rPr dirty="0" sz="1000" spc="5">
                <a:latin typeface="PMingLiU"/>
                <a:cs typeface="PMingLiU"/>
              </a:rPr>
              <a:t>结</a:t>
            </a:r>
            <a:r>
              <a:rPr dirty="0" sz="1000" spc="-20">
                <a:latin typeface="PMingLiU"/>
                <a:cs typeface="PMingLiU"/>
              </a:rPr>
              <a:t>果</a:t>
            </a:r>
            <a:r>
              <a:rPr dirty="0" sz="1000" spc="5">
                <a:latin typeface="PMingLiU"/>
                <a:cs typeface="PMingLiU"/>
              </a:rPr>
              <a:t>的患</a:t>
            </a:r>
            <a:r>
              <a:rPr dirty="0" sz="1000" spc="-20">
                <a:latin typeface="PMingLiU"/>
                <a:cs typeface="PMingLiU"/>
              </a:rPr>
              <a:t>者</a:t>
            </a:r>
            <a:r>
              <a:rPr dirty="0" sz="1000" spc="5">
                <a:latin typeface="PMingLiU"/>
                <a:cs typeface="PMingLiU"/>
              </a:rPr>
              <a:t>，通</a:t>
            </a:r>
            <a:r>
              <a:rPr dirty="0" sz="1000" spc="-20">
                <a:latin typeface="PMingLiU"/>
                <a:cs typeface="PMingLiU"/>
              </a:rPr>
              <a:t>过</a:t>
            </a:r>
            <a:r>
              <a:rPr dirty="0" sz="1000" spc="5">
                <a:latin typeface="PMingLiU"/>
                <a:cs typeface="PMingLiU"/>
              </a:rPr>
              <a:t>二代</a:t>
            </a:r>
            <a:r>
              <a:rPr dirty="0" sz="1000" spc="-20">
                <a:latin typeface="PMingLiU"/>
                <a:cs typeface="PMingLiU"/>
              </a:rPr>
              <a:t>测</a:t>
            </a:r>
            <a:r>
              <a:rPr dirty="0" sz="1000" spc="5">
                <a:latin typeface="PMingLiU"/>
                <a:cs typeface="PMingLiU"/>
              </a:rPr>
              <a:t>序均</a:t>
            </a:r>
            <a:r>
              <a:rPr dirty="0" sz="1000" spc="-20">
                <a:latin typeface="PMingLiU"/>
                <a:cs typeface="PMingLiU"/>
              </a:rPr>
              <a:t>为</a:t>
            </a:r>
            <a:r>
              <a:rPr dirty="0" sz="1000" spc="5">
                <a:latin typeface="PMingLiU"/>
                <a:cs typeface="PMingLiU"/>
              </a:rPr>
              <a:t>阴性</a:t>
            </a:r>
            <a:r>
              <a:rPr dirty="0" sz="1000" spc="-15">
                <a:latin typeface="PMingLiU"/>
                <a:cs typeface="PMingLiU"/>
              </a:rPr>
              <a:t>。</a:t>
            </a:r>
            <a:r>
              <a:rPr dirty="0" sz="1000" spc="5">
                <a:latin typeface="PMingLiU"/>
                <a:cs typeface="PMingLiU"/>
              </a:rPr>
              <a:t>安全性</a:t>
            </a:r>
            <a:r>
              <a:rPr dirty="0" sz="1000" spc="-20">
                <a:latin typeface="PMingLiU"/>
                <a:cs typeface="PMingLiU"/>
              </a:rPr>
              <a:t>方</a:t>
            </a:r>
            <a:r>
              <a:rPr dirty="0" sz="1000" spc="5">
                <a:latin typeface="PMingLiU"/>
                <a:cs typeface="PMingLiU"/>
              </a:rPr>
              <a:t>面，目前</a:t>
            </a:r>
            <a:r>
              <a:rPr dirty="0" sz="1000" spc="80">
                <a:latin typeface="PMingLiU"/>
                <a:cs typeface="PMingLiU"/>
              </a:rPr>
              <a:t> </a:t>
            </a:r>
            <a:r>
              <a:rPr dirty="0" sz="1000" spc="-5">
                <a:latin typeface="Arial"/>
                <a:cs typeface="Arial"/>
              </a:rPr>
              <a:t>17</a:t>
            </a:r>
            <a:r>
              <a:rPr dirty="0" sz="1000">
                <a:latin typeface="Arial"/>
                <a:cs typeface="Arial"/>
              </a:rPr>
              <a:t> </a:t>
            </a:r>
            <a:r>
              <a:rPr dirty="0" sz="1000" spc="5">
                <a:latin typeface="PMingLiU"/>
                <a:cs typeface="PMingLiU"/>
              </a:rPr>
              <a:t>名接</a:t>
            </a:r>
            <a:r>
              <a:rPr dirty="0" sz="1000" spc="-20">
                <a:latin typeface="PMingLiU"/>
                <a:cs typeface="PMingLiU"/>
              </a:rPr>
              <a:t>受</a:t>
            </a:r>
            <a:r>
              <a:rPr dirty="0" sz="1000" spc="5">
                <a:latin typeface="PMingLiU"/>
                <a:cs typeface="PMingLiU"/>
              </a:rPr>
              <a:t>输注的 患者中</a:t>
            </a:r>
            <a:r>
              <a:rPr dirty="0" sz="1000" spc="-5">
                <a:latin typeface="PMingLiU"/>
                <a:cs typeface="PMingLiU"/>
              </a:rPr>
              <a:t>，</a:t>
            </a:r>
            <a:r>
              <a:rPr dirty="0" sz="1000" spc="-5">
                <a:latin typeface="Arial"/>
                <a:cs typeface="Arial"/>
              </a:rPr>
              <a:t>59%</a:t>
            </a:r>
            <a:r>
              <a:rPr dirty="0" sz="1000" spc="-20">
                <a:latin typeface="PMingLiU"/>
                <a:cs typeface="PMingLiU"/>
              </a:rPr>
              <a:t>观</a:t>
            </a:r>
            <a:r>
              <a:rPr dirty="0" sz="1000" spc="5">
                <a:latin typeface="PMingLiU"/>
                <a:cs typeface="PMingLiU"/>
              </a:rPr>
              <a:t>察到</a:t>
            </a:r>
            <a:r>
              <a:rPr dirty="0" sz="1000" spc="105">
                <a:latin typeface="PMingLiU"/>
                <a:cs typeface="PMingLiU"/>
              </a:rPr>
              <a:t> </a:t>
            </a:r>
            <a:r>
              <a:rPr dirty="0" sz="1000" spc="-10">
                <a:latin typeface="Arial"/>
                <a:cs typeface="Arial"/>
              </a:rPr>
              <a:t>CRS</a:t>
            </a:r>
            <a:r>
              <a:rPr dirty="0" sz="1000" spc="-10">
                <a:latin typeface="PMingLiU"/>
                <a:cs typeface="PMingLiU"/>
              </a:rPr>
              <a:t>，</a:t>
            </a:r>
            <a:r>
              <a:rPr dirty="0" sz="1000" spc="5">
                <a:latin typeface="PMingLiU"/>
                <a:cs typeface="PMingLiU"/>
              </a:rPr>
              <a:t>没</a:t>
            </a:r>
            <a:r>
              <a:rPr dirty="0" sz="1000" spc="-20">
                <a:latin typeface="PMingLiU"/>
                <a:cs typeface="PMingLiU"/>
              </a:rPr>
              <a:t>有</a:t>
            </a:r>
            <a:r>
              <a:rPr dirty="0" sz="1000" spc="5">
                <a:latin typeface="PMingLiU"/>
                <a:cs typeface="PMingLiU"/>
              </a:rPr>
              <a:t>出现</a:t>
            </a:r>
            <a:r>
              <a:rPr dirty="0" sz="1000" spc="-20">
                <a:latin typeface="PMingLiU"/>
                <a:cs typeface="PMingLiU"/>
              </a:rPr>
              <a:t>三</a:t>
            </a:r>
            <a:r>
              <a:rPr dirty="0" sz="1000" spc="5">
                <a:latin typeface="PMingLiU"/>
                <a:cs typeface="PMingLiU"/>
              </a:rPr>
              <a:t>级</a:t>
            </a:r>
            <a:r>
              <a:rPr dirty="0" sz="1000" spc="-20">
                <a:latin typeface="PMingLiU"/>
                <a:cs typeface="PMingLiU"/>
              </a:rPr>
              <a:t>以</a:t>
            </a:r>
            <a:r>
              <a:rPr dirty="0" sz="1000" spc="5">
                <a:latin typeface="PMingLiU"/>
                <a:cs typeface="PMingLiU"/>
              </a:rPr>
              <a:t>上</a:t>
            </a:r>
            <a:r>
              <a:rPr dirty="0" sz="1000" spc="105">
                <a:latin typeface="PMingLiU"/>
                <a:cs typeface="PMingLiU"/>
              </a:rPr>
              <a:t> </a:t>
            </a:r>
            <a:r>
              <a:rPr dirty="0" sz="1000" spc="-10">
                <a:latin typeface="Arial"/>
                <a:cs typeface="Arial"/>
              </a:rPr>
              <a:t>CRS</a:t>
            </a:r>
            <a:r>
              <a:rPr dirty="0" sz="1000" spc="-10">
                <a:latin typeface="PMingLiU"/>
                <a:cs typeface="PMingLiU"/>
              </a:rPr>
              <a:t>，</a:t>
            </a:r>
            <a:r>
              <a:rPr dirty="0" sz="1000" spc="5">
                <a:latin typeface="PMingLiU"/>
                <a:cs typeface="PMingLiU"/>
              </a:rPr>
              <a:t>没有</a:t>
            </a:r>
            <a:r>
              <a:rPr dirty="0" sz="1000" spc="-20">
                <a:latin typeface="PMingLiU"/>
                <a:cs typeface="PMingLiU"/>
              </a:rPr>
              <a:t>出</a:t>
            </a:r>
            <a:r>
              <a:rPr dirty="0" sz="1000" spc="5">
                <a:latin typeface="PMingLiU"/>
                <a:cs typeface="PMingLiU"/>
              </a:rPr>
              <a:t>现</a:t>
            </a:r>
            <a:r>
              <a:rPr dirty="0" sz="1000" spc="105">
                <a:latin typeface="PMingLiU"/>
                <a:cs typeface="PMingLiU"/>
              </a:rPr>
              <a:t> </a:t>
            </a:r>
            <a:r>
              <a:rPr dirty="0" sz="1000" spc="-5">
                <a:latin typeface="Arial"/>
                <a:cs typeface="Arial"/>
              </a:rPr>
              <a:t>ICANS</a:t>
            </a:r>
            <a:r>
              <a:rPr dirty="0" sz="1000" spc="-5">
                <a:latin typeface="PMingLiU"/>
                <a:cs typeface="PMingLiU"/>
              </a:rPr>
              <a:t>，</a:t>
            </a:r>
            <a:r>
              <a:rPr dirty="0" sz="1000" spc="5">
                <a:latin typeface="PMingLiU"/>
                <a:cs typeface="PMingLiU"/>
              </a:rPr>
              <a:t>仅</a:t>
            </a:r>
            <a:r>
              <a:rPr dirty="0" sz="1000" spc="110">
                <a:latin typeface="PMingLiU"/>
                <a:cs typeface="PMingLiU"/>
              </a:rPr>
              <a:t> </a:t>
            </a:r>
            <a:r>
              <a:rPr dirty="0" sz="1000" spc="-5">
                <a:latin typeface="Arial"/>
                <a:cs typeface="Arial"/>
              </a:rPr>
              <a:t>29%</a:t>
            </a:r>
            <a:r>
              <a:rPr dirty="0" sz="1000" spc="-20">
                <a:latin typeface="PMingLiU"/>
                <a:cs typeface="PMingLiU"/>
              </a:rPr>
              <a:t>的</a:t>
            </a:r>
            <a:r>
              <a:rPr dirty="0" sz="1000" spc="5">
                <a:latin typeface="PMingLiU"/>
                <a:cs typeface="PMingLiU"/>
              </a:rPr>
              <a:t>患者接 受托珠</a:t>
            </a:r>
            <a:r>
              <a:rPr dirty="0" sz="1000" spc="-20">
                <a:latin typeface="PMingLiU"/>
                <a:cs typeface="PMingLiU"/>
              </a:rPr>
              <a:t>单</a:t>
            </a:r>
            <a:r>
              <a:rPr dirty="0" sz="1000" spc="5">
                <a:latin typeface="PMingLiU"/>
                <a:cs typeface="PMingLiU"/>
              </a:rPr>
              <a:t>抗治</a:t>
            </a:r>
            <a:r>
              <a:rPr dirty="0" sz="1000" spc="-20">
                <a:latin typeface="PMingLiU"/>
                <a:cs typeface="PMingLiU"/>
              </a:rPr>
              <a:t>疗</a:t>
            </a:r>
            <a:r>
              <a:rPr dirty="0" sz="1000" spc="5">
                <a:latin typeface="PMingLiU"/>
                <a:cs typeface="PMingLiU"/>
              </a:rPr>
              <a:t>，仅</a:t>
            </a:r>
            <a:r>
              <a:rPr dirty="0" sz="1000" spc="-25">
                <a:latin typeface="PMingLiU"/>
                <a:cs typeface="PMingLiU"/>
              </a:rPr>
              <a:t> </a:t>
            </a:r>
            <a:r>
              <a:rPr dirty="0" sz="1000" spc="-5">
                <a:latin typeface="Arial"/>
                <a:cs typeface="Arial"/>
              </a:rPr>
              <a:t>5.9%</a:t>
            </a:r>
            <a:r>
              <a:rPr dirty="0" sz="1000" spc="5">
                <a:latin typeface="PMingLiU"/>
                <a:cs typeface="PMingLiU"/>
              </a:rPr>
              <a:t>接</a:t>
            </a:r>
            <a:r>
              <a:rPr dirty="0" sz="1000" spc="-20">
                <a:latin typeface="PMingLiU"/>
                <a:cs typeface="PMingLiU"/>
              </a:rPr>
              <a:t>受</a:t>
            </a:r>
            <a:r>
              <a:rPr dirty="0" sz="1000" spc="5">
                <a:latin typeface="PMingLiU"/>
                <a:cs typeface="PMingLiU"/>
              </a:rPr>
              <a:t>糖皮</a:t>
            </a:r>
            <a:r>
              <a:rPr dirty="0" sz="1000" spc="-20">
                <a:latin typeface="PMingLiU"/>
                <a:cs typeface="PMingLiU"/>
              </a:rPr>
              <a:t>质</a:t>
            </a:r>
            <a:r>
              <a:rPr dirty="0" sz="1000" spc="5">
                <a:latin typeface="PMingLiU"/>
                <a:cs typeface="PMingLiU"/>
              </a:rPr>
              <a:t>激素</a:t>
            </a:r>
            <a:r>
              <a:rPr dirty="0" sz="1000" spc="-20">
                <a:latin typeface="PMingLiU"/>
                <a:cs typeface="PMingLiU"/>
              </a:rPr>
              <a:t>治</a:t>
            </a:r>
            <a:r>
              <a:rPr dirty="0" sz="1000" spc="5">
                <a:latin typeface="PMingLiU"/>
                <a:cs typeface="PMingLiU"/>
              </a:rPr>
              <a:t>疗。</a:t>
            </a:r>
            <a:endParaRPr sz="1000">
              <a:latin typeface="PMingLiU"/>
              <a:cs typeface="PMingLiU"/>
            </a:endParaRPr>
          </a:p>
          <a:p>
            <a:pPr algn="just" marL="38100" marR="157480">
              <a:lnSpc>
                <a:spcPct val="140100"/>
              </a:lnSpc>
              <a:spcBef>
                <a:spcPts val="575"/>
              </a:spcBef>
            </a:pPr>
            <a:r>
              <a:rPr dirty="0" sz="1000" b="1">
                <a:latin typeface="Arial"/>
                <a:cs typeface="Arial"/>
              </a:rPr>
              <a:t>Cilta-cel</a:t>
            </a:r>
            <a:r>
              <a:rPr dirty="0" sz="1000" spc="-80" b="1">
                <a:latin typeface="Arial"/>
                <a:cs typeface="Arial"/>
              </a:rPr>
              <a:t> </a:t>
            </a:r>
            <a:r>
              <a:rPr dirty="0" sz="1000" spc="5" b="1">
                <a:latin typeface="Microsoft JhengHei UI"/>
                <a:cs typeface="Microsoft JhengHei UI"/>
              </a:rPr>
              <a:t>已经于美</a:t>
            </a:r>
            <a:r>
              <a:rPr dirty="0" sz="1000" spc="-20" b="1">
                <a:latin typeface="Microsoft JhengHei UI"/>
                <a:cs typeface="Microsoft JhengHei UI"/>
              </a:rPr>
              <a:t>国</a:t>
            </a:r>
            <a:r>
              <a:rPr dirty="0" sz="1000" spc="5" b="1">
                <a:latin typeface="Microsoft JhengHei UI"/>
                <a:cs typeface="Microsoft JhengHei UI"/>
              </a:rPr>
              <a:t>上市</a:t>
            </a:r>
            <a:r>
              <a:rPr dirty="0" sz="1000" spc="-20" b="1">
                <a:latin typeface="Microsoft JhengHei UI"/>
                <a:cs typeface="Microsoft JhengHei UI"/>
              </a:rPr>
              <a:t>，</a:t>
            </a:r>
            <a:r>
              <a:rPr dirty="0" sz="1000" spc="5" b="1">
                <a:latin typeface="Microsoft JhengHei UI"/>
                <a:cs typeface="Microsoft JhengHei UI"/>
              </a:rPr>
              <a:t>采用</a:t>
            </a:r>
            <a:r>
              <a:rPr dirty="0" sz="1000" spc="-20" b="1">
                <a:latin typeface="Microsoft JhengHei UI"/>
                <a:cs typeface="Microsoft JhengHei UI"/>
              </a:rPr>
              <a:t>双</a:t>
            </a:r>
            <a:r>
              <a:rPr dirty="0" sz="1000" spc="5" b="1">
                <a:latin typeface="Microsoft JhengHei UI"/>
                <a:cs typeface="Microsoft JhengHei UI"/>
              </a:rPr>
              <a:t>靶</a:t>
            </a:r>
            <a:r>
              <a:rPr dirty="0" sz="1000" spc="225" b="1">
                <a:latin typeface="Microsoft JhengHei UI"/>
                <a:cs typeface="Microsoft JhengHei UI"/>
              </a:rPr>
              <a:t>点</a:t>
            </a:r>
            <a:r>
              <a:rPr dirty="0" sz="1000" b="1">
                <a:latin typeface="Arial"/>
                <a:cs typeface="Arial"/>
              </a:rPr>
              <a:t>VHH</a:t>
            </a:r>
            <a:r>
              <a:rPr dirty="0" sz="1000" spc="-95" b="1">
                <a:latin typeface="Arial"/>
                <a:cs typeface="Arial"/>
              </a:rPr>
              <a:t> </a:t>
            </a:r>
            <a:r>
              <a:rPr dirty="0" sz="1000" spc="5" b="1">
                <a:latin typeface="Microsoft JhengHei UI"/>
                <a:cs typeface="Microsoft JhengHei UI"/>
              </a:rPr>
              <a:t>设计，</a:t>
            </a:r>
            <a:r>
              <a:rPr dirty="0" sz="1000" spc="-20" b="1">
                <a:latin typeface="Microsoft JhengHei UI"/>
                <a:cs typeface="Microsoft JhengHei UI"/>
              </a:rPr>
              <a:t>目</a:t>
            </a:r>
            <a:r>
              <a:rPr dirty="0" sz="1000" spc="5" b="1">
                <a:latin typeface="Microsoft JhengHei UI"/>
                <a:cs typeface="Microsoft JhengHei UI"/>
              </a:rPr>
              <a:t>前正在国</a:t>
            </a:r>
            <a:r>
              <a:rPr dirty="0" sz="1000" spc="-15" b="1">
                <a:latin typeface="Microsoft JhengHei UI"/>
                <a:cs typeface="Microsoft JhengHei UI"/>
              </a:rPr>
              <a:t>内</a:t>
            </a:r>
            <a:r>
              <a:rPr dirty="0" sz="1000" spc="5" b="1">
                <a:latin typeface="Microsoft JhengHei UI"/>
                <a:cs typeface="Microsoft JhengHei UI"/>
              </a:rPr>
              <a:t>推进</a:t>
            </a:r>
            <a:r>
              <a:rPr dirty="0" sz="1000" spc="-30" b="1">
                <a:latin typeface="Microsoft JhengHei UI"/>
                <a:cs typeface="Microsoft JhengHei UI"/>
              </a:rPr>
              <a:t> </a:t>
            </a:r>
            <a:r>
              <a:rPr dirty="0" sz="1000" spc="-10" b="1">
                <a:latin typeface="Arial"/>
                <a:cs typeface="Arial"/>
              </a:rPr>
              <a:t>II</a:t>
            </a:r>
            <a:r>
              <a:rPr dirty="0" sz="1000" spc="-80" b="1">
                <a:latin typeface="Arial"/>
                <a:cs typeface="Arial"/>
              </a:rPr>
              <a:t> </a:t>
            </a:r>
            <a:r>
              <a:rPr dirty="0" sz="1000" spc="5" b="1">
                <a:latin typeface="Microsoft JhengHei UI"/>
                <a:cs typeface="Microsoft JhengHei UI"/>
              </a:rPr>
              <a:t>期研究</a:t>
            </a:r>
            <a:r>
              <a:rPr dirty="0" sz="1000" spc="5">
                <a:latin typeface="PMingLiU"/>
                <a:cs typeface="PMingLiU"/>
              </a:rPr>
              <a:t>。目</a:t>
            </a:r>
            <a:r>
              <a:rPr dirty="0" sz="1000" spc="-20">
                <a:latin typeface="PMingLiU"/>
                <a:cs typeface="PMingLiU"/>
              </a:rPr>
              <a:t>前</a:t>
            </a:r>
            <a:r>
              <a:rPr dirty="0" sz="1000" spc="5">
                <a:latin typeface="PMingLiU"/>
                <a:cs typeface="PMingLiU"/>
              </a:rPr>
              <a:t>，传 奇生物</a:t>
            </a:r>
            <a:r>
              <a:rPr dirty="0" sz="1000" spc="-20">
                <a:latin typeface="PMingLiU"/>
                <a:cs typeface="PMingLiU"/>
              </a:rPr>
              <a:t>正</a:t>
            </a:r>
            <a:r>
              <a:rPr dirty="0" sz="1000" spc="5">
                <a:latin typeface="PMingLiU"/>
                <a:cs typeface="PMingLiU"/>
              </a:rPr>
              <a:t>在国</a:t>
            </a:r>
            <a:r>
              <a:rPr dirty="0" sz="1000" spc="-20">
                <a:latin typeface="PMingLiU"/>
                <a:cs typeface="PMingLiU"/>
              </a:rPr>
              <a:t>内</a:t>
            </a:r>
            <a:r>
              <a:rPr dirty="0" sz="1000" spc="5">
                <a:latin typeface="PMingLiU"/>
                <a:cs typeface="PMingLiU"/>
              </a:rPr>
              <a:t>就</a:t>
            </a:r>
            <a:r>
              <a:rPr dirty="0" sz="1000" spc="60">
                <a:latin typeface="PMingLiU"/>
                <a:cs typeface="PMingLiU"/>
              </a:rPr>
              <a:t> </a:t>
            </a:r>
            <a:r>
              <a:rPr dirty="0" sz="1000" spc="-5">
                <a:latin typeface="Arial"/>
                <a:cs typeface="Arial"/>
              </a:rPr>
              <a:t>cilta-cel</a:t>
            </a:r>
            <a:r>
              <a:rPr dirty="0" sz="1000" spc="-20">
                <a:latin typeface="Arial"/>
                <a:cs typeface="Arial"/>
              </a:rPr>
              <a:t> </a:t>
            </a:r>
            <a:r>
              <a:rPr dirty="0" sz="1000" spc="5">
                <a:latin typeface="PMingLiU"/>
                <a:cs typeface="PMingLiU"/>
              </a:rPr>
              <a:t>开展</a:t>
            </a:r>
            <a:r>
              <a:rPr dirty="0" sz="1000" spc="-20">
                <a:latin typeface="PMingLiU"/>
                <a:cs typeface="PMingLiU"/>
              </a:rPr>
              <a:t>一</a:t>
            </a:r>
            <a:r>
              <a:rPr dirty="0" sz="1000" spc="5">
                <a:latin typeface="PMingLiU"/>
                <a:cs typeface="PMingLiU"/>
              </a:rPr>
              <a:t>项</a:t>
            </a:r>
            <a:r>
              <a:rPr dirty="0" sz="1000" spc="60">
                <a:latin typeface="PMingLiU"/>
                <a:cs typeface="PMingLiU"/>
              </a:rPr>
              <a:t> </a:t>
            </a:r>
            <a:r>
              <a:rPr dirty="0" sz="1000">
                <a:latin typeface="Arial"/>
                <a:cs typeface="Arial"/>
              </a:rPr>
              <a:t>II</a:t>
            </a:r>
            <a:r>
              <a:rPr dirty="0" sz="1000" spc="-30">
                <a:latin typeface="Arial"/>
                <a:cs typeface="Arial"/>
              </a:rPr>
              <a:t> </a:t>
            </a:r>
            <a:r>
              <a:rPr dirty="0" sz="1000" spc="5">
                <a:latin typeface="PMingLiU"/>
                <a:cs typeface="PMingLiU"/>
              </a:rPr>
              <a:t>期临床</a:t>
            </a:r>
            <a:r>
              <a:rPr dirty="0" sz="1000" spc="150">
                <a:latin typeface="PMingLiU"/>
                <a:cs typeface="PMingLiU"/>
              </a:rPr>
              <a:t> </a:t>
            </a:r>
            <a:r>
              <a:rPr dirty="0" sz="1000" spc="-5">
                <a:latin typeface="Arial"/>
                <a:cs typeface="Arial"/>
              </a:rPr>
              <a:t>(CARTIFAN-1)</a:t>
            </a:r>
            <a:r>
              <a:rPr dirty="0" sz="1000" spc="-5">
                <a:latin typeface="PMingLiU"/>
                <a:cs typeface="PMingLiU"/>
              </a:rPr>
              <a:t>，</a:t>
            </a:r>
            <a:r>
              <a:rPr dirty="0" sz="1000" spc="5">
                <a:latin typeface="PMingLiU"/>
                <a:cs typeface="PMingLiU"/>
              </a:rPr>
              <a:t>该</a:t>
            </a:r>
            <a:r>
              <a:rPr dirty="0" sz="1000" spc="-20">
                <a:latin typeface="PMingLiU"/>
                <a:cs typeface="PMingLiU"/>
              </a:rPr>
              <a:t>项</a:t>
            </a:r>
            <a:r>
              <a:rPr dirty="0" sz="1000" spc="5">
                <a:latin typeface="PMingLiU"/>
                <a:cs typeface="PMingLiU"/>
              </a:rPr>
              <a:t>临床于</a:t>
            </a:r>
            <a:r>
              <a:rPr dirty="0" sz="1000" spc="60">
                <a:latin typeface="PMingLiU"/>
                <a:cs typeface="PMingLiU"/>
              </a:rPr>
              <a:t> </a:t>
            </a:r>
            <a:r>
              <a:rPr dirty="0" sz="1000" spc="-5">
                <a:latin typeface="Arial"/>
                <a:cs typeface="Arial"/>
              </a:rPr>
              <a:t>2018</a:t>
            </a:r>
            <a:r>
              <a:rPr dirty="0" sz="1000" spc="-20">
                <a:latin typeface="Arial"/>
                <a:cs typeface="Arial"/>
              </a:rPr>
              <a:t> </a:t>
            </a:r>
            <a:r>
              <a:rPr dirty="0" sz="1000" spc="5">
                <a:latin typeface="PMingLiU"/>
                <a:cs typeface="PMingLiU"/>
              </a:rPr>
              <a:t>年</a:t>
            </a:r>
            <a:r>
              <a:rPr dirty="0" sz="1000" spc="180">
                <a:latin typeface="PMingLiU"/>
                <a:cs typeface="PMingLiU"/>
              </a:rPr>
              <a:t> </a:t>
            </a:r>
            <a:r>
              <a:rPr dirty="0" sz="1000" spc="-5">
                <a:latin typeface="Arial"/>
                <a:cs typeface="Arial"/>
              </a:rPr>
              <a:t>11</a:t>
            </a:r>
            <a:r>
              <a:rPr dirty="0" sz="1000" spc="-20">
                <a:latin typeface="Arial"/>
                <a:cs typeface="Arial"/>
              </a:rPr>
              <a:t> </a:t>
            </a:r>
            <a:r>
              <a:rPr dirty="0" sz="1000" spc="5">
                <a:latin typeface="PMingLiU"/>
                <a:cs typeface="PMingLiU"/>
              </a:rPr>
              <a:t>月 首次在</a:t>
            </a:r>
            <a:r>
              <a:rPr dirty="0" sz="1000" spc="75">
                <a:latin typeface="PMingLiU"/>
                <a:cs typeface="PMingLiU"/>
              </a:rPr>
              <a:t> </a:t>
            </a:r>
            <a:r>
              <a:rPr dirty="0" sz="1000" spc="-5">
                <a:latin typeface="Arial"/>
                <a:cs typeface="Arial"/>
              </a:rPr>
              <a:t>clinicaltrials.com</a:t>
            </a:r>
            <a:r>
              <a:rPr dirty="0" sz="1000" spc="45">
                <a:latin typeface="Arial"/>
                <a:cs typeface="Arial"/>
              </a:rPr>
              <a:t> </a:t>
            </a:r>
            <a:r>
              <a:rPr dirty="0" sz="1000" spc="5">
                <a:latin typeface="PMingLiU"/>
                <a:cs typeface="PMingLiU"/>
              </a:rPr>
              <a:t>登</a:t>
            </a:r>
            <a:r>
              <a:rPr dirty="0" sz="1000" spc="-20">
                <a:latin typeface="PMingLiU"/>
                <a:cs typeface="PMingLiU"/>
              </a:rPr>
              <a:t>记</a:t>
            </a:r>
            <a:r>
              <a:rPr dirty="0" sz="1000" spc="5">
                <a:latin typeface="PMingLiU"/>
                <a:cs typeface="PMingLiU"/>
              </a:rPr>
              <a:t>，计</a:t>
            </a:r>
            <a:r>
              <a:rPr dirty="0" sz="1000" spc="-20">
                <a:latin typeface="PMingLiU"/>
                <a:cs typeface="PMingLiU"/>
              </a:rPr>
              <a:t>划</a:t>
            </a:r>
            <a:r>
              <a:rPr dirty="0" sz="1000" spc="5">
                <a:latin typeface="PMingLiU"/>
                <a:cs typeface="PMingLiU"/>
              </a:rPr>
              <a:t>入组</a:t>
            </a:r>
            <a:r>
              <a:rPr dirty="0" sz="1000" spc="80">
                <a:latin typeface="PMingLiU"/>
                <a:cs typeface="PMingLiU"/>
              </a:rPr>
              <a:t> </a:t>
            </a:r>
            <a:r>
              <a:rPr dirty="0" sz="1000" spc="-5">
                <a:latin typeface="Arial"/>
                <a:cs typeface="Arial"/>
              </a:rPr>
              <a:t>130</a:t>
            </a:r>
            <a:r>
              <a:rPr dirty="0" sz="1000" spc="5">
                <a:latin typeface="Arial"/>
                <a:cs typeface="Arial"/>
              </a:rPr>
              <a:t> </a:t>
            </a:r>
            <a:r>
              <a:rPr dirty="0" sz="1000" spc="5">
                <a:latin typeface="PMingLiU"/>
                <a:cs typeface="PMingLiU"/>
              </a:rPr>
              <a:t>名患</a:t>
            </a:r>
            <a:r>
              <a:rPr dirty="0" sz="1000" spc="-20">
                <a:latin typeface="PMingLiU"/>
                <a:cs typeface="PMingLiU"/>
              </a:rPr>
              <a:t>者，</a:t>
            </a:r>
            <a:r>
              <a:rPr dirty="0" sz="1000" spc="5">
                <a:latin typeface="PMingLiU"/>
                <a:cs typeface="PMingLiU"/>
              </a:rPr>
              <a:t>预估完</a:t>
            </a:r>
            <a:r>
              <a:rPr dirty="0" sz="1000" spc="-20">
                <a:latin typeface="PMingLiU"/>
                <a:cs typeface="PMingLiU"/>
              </a:rPr>
              <a:t>成</a:t>
            </a:r>
            <a:r>
              <a:rPr dirty="0" sz="1000" spc="5">
                <a:latin typeface="PMingLiU"/>
                <a:cs typeface="PMingLiU"/>
              </a:rPr>
              <a:t>时间为</a:t>
            </a:r>
            <a:r>
              <a:rPr dirty="0" sz="1000" spc="85">
                <a:latin typeface="PMingLiU"/>
                <a:cs typeface="PMingLiU"/>
              </a:rPr>
              <a:t> </a:t>
            </a:r>
            <a:r>
              <a:rPr dirty="0" sz="1000" spc="-5">
                <a:latin typeface="Arial"/>
                <a:cs typeface="Arial"/>
              </a:rPr>
              <a:t>22</a:t>
            </a:r>
            <a:r>
              <a:rPr dirty="0" sz="1000" spc="5">
                <a:latin typeface="Arial"/>
                <a:cs typeface="Arial"/>
              </a:rPr>
              <a:t> </a:t>
            </a:r>
            <a:r>
              <a:rPr dirty="0" sz="1000" spc="5">
                <a:latin typeface="PMingLiU"/>
                <a:cs typeface="PMingLiU"/>
              </a:rPr>
              <a:t>年</a:t>
            </a:r>
            <a:r>
              <a:rPr dirty="0" sz="1000" spc="80">
                <a:latin typeface="PMingLiU"/>
                <a:cs typeface="PMingLiU"/>
              </a:rPr>
              <a:t> </a:t>
            </a:r>
            <a:r>
              <a:rPr dirty="0" sz="1000" spc="-5">
                <a:latin typeface="Arial"/>
                <a:cs typeface="Arial"/>
              </a:rPr>
              <a:t>11</a:t>
            </a:r>
            <a:r>
              <a:rPr dirty="0" sz="1000">
                <a:latin typeface="Arial"/>
                <a:cs typeface="Arial"/>
              </a:rPr>
              <a:t> </a:t>
            </a:r>
            <a:r>
              <a:rPr dirty="0" sz="1000" spc="5">
                <a:latin typeface="PMingLiU"/>
                <a:cs typeface="PMingLiU"/>
              </a:rPr>
              <a:t>月</a:t>
            </a:r>
            <a:r>
              <a:rPr dirty="0" sz="1000" spc="-20">
                <a:latin typeface="PMingLiU"/>
                <a:cs typeface="PMingLiU"/>
              </a:rPr>
              <a:t>。</a:t>
            </a:r>
            <a:r>
              <a:rPr dirty="0" sz="1000" spc="5">
                <a:latin typeface="PMingLiU"/>
                <a:cs typeface="PMingLiU"/>
              </a:rPr>
              <a:t>此前 传奇生物也就</a:t>
            </a:r>
            <a:r>
              <a:rPr dirty="0" sz="1000" spc="245">
                <a:latin typeface="PMingLiU"/>
                <a:cs typeface="PMingLiU"/>
              </a:rPr>
              <a:t> </a:t>
            </a:r>
            <a:r>
              <a:rPr dirty="0" sz="1000" spc="-5">
                <a:latin typeface="Arial"/>
                <a:cs typeface="Arial"/>
              </a:rPr>
              <a:t>cilta-cel</a:t>
            </a:r>
            <a:r>
              <a:rPr dirty="0" sz="1000" spc="175">
                <a:latin typeface="Arial"/>
                <a:cs typeface="Arial"/>
              </a:rPr>
              <a:t> </a:t>
            </a:r>
            <a:r>
              <a:rPr dirty="0" sz="1000" spc="5">
                <a:latin typeface="PMingLiU"/>
                <a:cs typeface="PMingLiU"/>
              </a:rPr>
              <a:t>在国内开展过</a:t>
            </a:r>
            <a:r>
              <a:rPr dirty="0" sz="1000" spc="225">
                <a:latin typeface="PMingLiU"/>
                <a:cs typeface="PMingLiU"/>
              </a:rPr>
              <a:t> </a:t>
            </a:r>
            <a:r>
              <a:rPr dirty="0" sz="1000">
                <a:latin typeface="Arial"/>
                <a:cs typeface="Arial"/>
              </a:rPr>
              <a:t>I</a:t>
            </a:r>
            <a:r>
              <a:rPr dirty="0" sz="1000" spc="160">
                <a:latin typeface="Arial"/>
                <a:cs typeface="Arial"/>
              </a:rPr>
              <a:t> </a:t>
            </a:r>
            <a:r>
              <a:rPr dirty="0" sz="1000" spc="5">
                <a:latin typeface="PMingLiU"/>
                <a:cs typeface="PMingLiU"/>
              </a:rPr>
              <a:t>期</a:t>
            </a:r>
            <a:r>
              <a:rPr dirty="0" sz="1000" spc="245">
                <a:latin typeface="PMingLiU"/>
                <a:cs typeface="PMingLiU"/>
              </a:rPr>
              <a:t> </a:t>
            </a:r>
            <a:r>
              <a:rPr dirty="0" sz="1000" spc="-5">
                <a:latin typeface="Arial"/>
                <a:cs typeface="Arial"/>
              </a:rPr>
              <a:t>LEGEND-2</a:t>
            </a:r>
            <a:r>
              <a:rPr dirty="0" sz="1000" spc="145">
                <a:latin typeface="Arial"/>
                <a:cs typeface="Arial"/>
              </a:rPr>
              <a:t> </a:t>
            </a:r>
            <a:r>
              <a:rPr dirty="0" sz="1000" spc="5">
                <a:latin typeface="PMingLiU"/>
                <a:cs typeface="PMingLiU"/>
              </a:rPr>
              <a:t>研究，其四年随访结果近</a:t>
            </a:r>
            <a:r>
              <a:rPr dirty="0" sz="1000" spc="10">
                <a:latin typeface="PMingLiU"/>
                <a:cs typeface="PMingLiU"/>
              </a:rPr>
              <a:t>期</a:t>
            </a:r>
            <a:r>
              <a:rPr dirty="0" sz="1000" spc="5">
                <a:latin typeface="PMingLiU"/>
                <a:cs typeface="PMingLiU"/>
              </a:rPr>
              <a:t>发表在</a:t>
            </a:r>
            <a:endParaRPr sz="1000">
              <a:latin typeface="PMingLiU"/>
              <a:cs typeface="PMingLiU"/>
            </a:endParaRPr>
          </a:p>
          <a:p>
            <a:pPr algn="just" marL="38100">
              <a:lnSpc>
                <a:spcPct val="100000"/>
              </a:lnSpc>
              <a:spcBef>
                <a:spcPts val="480"/>
              </a:spcBef>
            </a:pPr>
            <a:r>
              <a:rPr dirty="0" sz="1000" spc="5">
                <a:latin typeface="PMingLiU"/>
                <a:cs typeface="PMingLiU"/>
              </a:rPr>
              <a:t>《</a:t>
            </a:r>
            <a:r>
              <a:rPr dirty="0" sz="1000" spc="-5">
                <a:latin typeface="Arial"/>
                <a:cs typeface="Arial"/>
              </a:rPr>
              <a:t>Journal</a:t>
            </a:r>
            <a:r>
              <a:rPr dirty="0" sz="1000" spc="20">
                <a:latin typeface="Arial"/>
                <a:cs typeface="Arial"/>
              </a:rPr>
              <a:t> </a:t>
            </a:r>
            <a:r>
              <a:rPr dirty="0" sz="1000" spc="-15">
                <a:latin typeface="Arial"/>
                <a:cs typeface="Arial"/>
              </a:rPr>
              <a:t>of</a:t>
            </a:r>
            <a:r>
              <a:rPr dirty="0" sz="1000" spc="10">
                <a:latin typeface="Arial"/>
                <a:cs typeface="Arial"/>
              </a:rPr>
              <a:t> </a:t>
            </a:r>
            <a:r>
              <a:rPr dirty="0" sz="1000" spc="-5">
                <a:latin typeface="Arial"/>
                <a:cs typeface="Arial"/>
              </a:rPr>
              <a:t>Hematology</a:t>
            </a:r>
            <a:r>
              <a:rPr dirty="0" sz="1000" spc="5">
                <a:latin typeface="Arial"/>
                <a:cs typeface="Arial"/>
              </a:rPr>
              <a:t> &amp;</a:t>
            </a:r>
            <a:r>
              <a:rPr dirty="0" sz="1000" spc="-15">
                <a:latin typeface="Arial"/>
                <a:cs typeface="Arial"/>
              </a:rPr>
              <a:t> </a:t>
            </a:r>
            <a:r>
              <a:rPr dirty="0" sz="1000" spc="-5">
                <a:latin typeface="Arial"/>
                <a:cs typeface="Arial"/>
              </a:rPr>
              <a:t>Oncology</a:t>
            </a:r>
            <a:r>
              <a:rPr dirty="0" sz="1000" spc="5">
                <a:latin typeface="PMingLiU"/>
                <a:cs typeface="PMingLiU"/>
              </a:rPr>
              <a:t>》</a:t>
            </a:r>
            <a:r>
              <a:rPr dirty="0" sz="1000" spc="-20">
                <a:latin typeface="PMingLiU"/>
                <a:cs typeface="PMingLiU"/>
              </a:rPr>
              <a:t>杂</a:t>
            </a:r>
            <a:r>
              <a:rPr dirty="0" sz="1000" spc="5">
                <a:latin typeface="PMingLiU"/>
                <a:cs typeface="PMingLiU"/>
              </a:rPr>
              <a:t>志。</a:t>
            </a:r>
            <a:endParaRPr sz="1000">
              <a:latin typeface="PMingLiU"/>
              <a:cs typeface="PMingLiU"/>
            </a:endParaRPr>
          </a:p>
        </p:txBody>
      </p:sp>
      <p:sp>
        <p:nvSpPr>
          <p:cNvPr id="8" name="object 8"/>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9" name="object 9"/>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196205" cy="1806575"/>
          </a:xfrm>
          <a:prstGeom prst="rect">
            <a:avLst/>
          </a:prstGeom>
        </p:spPr>
        <p:txBody>
          <a:bodyPr wrap="square" lIns="0" tIns="73025" rIns="0" bIns="0" rtlCol="0" vert="horz">
            <a:spAutoFit/>
          </a:bodyPr>
          <a:lstStyle/>
          <a:p>
            <a:pPr marL="12700">
              <a:lnSpc>
                <a:spcPct val="100000"/>
              </a:lnSpc>
              <a:spcBef>
                <a:spcPts val="575"/>
              </a:spcBef>
            </a:pPr>
            <a:r>
              <a:rPr dirty="0" sz="1000">
                <a:latin typeface="Arial"/>
                <a:cs typeface="Arial"/>
              </a:rPr>
              <a:t>LEGEND-2</a:t>
            </a:r>
            <a:r>
              <a:rPr dirty="0" sz="1000" spc="-75">
                <a:latin typeface="Arial"/>
                <a:cs typeface="Arial"/>
              </a:rPr>
              <a:t> </a:t>
            </a:r>
            <a:r>
              <a:rPr dirty="0" sz="1000" spc="5">
                <a:latin typeface="PMingLiU"/>
                <a:cs typeface="PMingLiU"/>
              </a:rPr>
              <a:t>研究</a:t>
            </a:r>
            <a:r>
              <a:rPr dirty="0" sz="1000" spc="-15">
                <a:latin typeface="PMingLiU"/>
                <a:cs typeface="PMingLiU"/>
              </a:rPr>
              <a:t> </a:t>
            </a:r>
            <a:r>
              <a:rPr dirty="0" sz="1000" spc="-5">
                <a:latin typeface="Arial"/>
                <a:cs typeface="Arial"/>
              </a:rPr>
              <a:t>(NCT03090659</a:t>
            </a:r>
            <a:r>
              <a:rPr dirty="0" sz="1000" spc="-5">
                <a:latin typeface="PMingLiU"/>
                <a:cs typeface="PMingLiU"/>
              </a:rPr>
              <a:t>；</a:t>
            </a:r>
            <a:r>
              <a:rPr dirty="0" sz="1000" spc="-5">
                <a:latin typeface="Arial"/>
                <a:cs typeface="Arial"/>
              </a:rPr>
              <a:t>ChiCTR-ONH-17012285)</a:t>
            </a:r>
            <a:r>
              <a:rPr dirty="0" sz="1000" spc="-10">
                <a:latin typeface="Arial"/>
                <a:cs typeface="Arial"/>
              </a:rPr>
              <a:t> </a:t>
            </a:r>
            <a:r>
              <a:rPr dirty="0" sz="1000" spc="5">
                <a:latin typeface="PMingLiU"/>
                <a:cs typeface="PMingLiU"/>
              </a:rPr>
              <a:t>共入组</a:t>
            </a:r>
            <a:r>
              <a:rPr dirty="0" sz="1000" spc="-15">
                <a:latin typeface="PMingLiU"/>
                <a:cs typeface="PMingLiU"/>
              </a:rPr>
              <a:t> </a:t>
            </a:r>
            <a:r>
              <a:rPr dirty="0" sz="1000" spc="-5">
                <a:latin typeface="Arial"/>
                <a:cs typeface="Arial"/>
              </a:rPr>
              <a:t>74</a:t>
            </a:r>
            <a:r>
              <a:rPr dirty="0" sz="1000" spc="-70">
                <a:latin typeface="Arial"/>
                <a:cs typeface="Arial"/>
              </a:rPr>
              <a:t> </a:t>
            </a:r>
            <a:r>
              <a:rPr dirty="0" sz="1000" spc="5">
                <a:latin typeface="PMingLiU"/>
                <a:cs typeface="PMingLiU"/>
              </a:rPr>
              <a:t>例</a:t>
            </a:r>
            <a:r>
              <a:rPr dirty="0" sz="1000" spc="-20">
                <a:latin typeface="PMingLiU"/>
                <a:cs typeface="PMingLiU"/>
              </a:rPr>
              <a:t> </a:t>
            </a:r>
            <a:r>
              <a:rPr dirty="0" sz="1000">
                <a:latin typeface="Arial"/>
                <a:cs typeface="Arial"/>
              </a:rPr>
              <a:t>r/r</a:t>
            </a:r>
            <a:r>
              <a:rPr dirty="0" sz="1000" spc="-30">
                <a:latin typeface="Arial"/>
                <a:cs typeface="Arial"/>
              </a:rPr>
              <a:t> </a:t>
            </a:r>
            <a:r>
              <a:rPr dirty="0" sz="1000" spc="5">
                <a:latin typeface="Arial"/>
                <a:cs typeface="Arial"/>
              </a:rPr>
              <a:t>MM</a:t>
            </a:r>
            <a:r>
              <a:rPr dirty="0" sz="1000" spc="-85">
                <a:latin typeface="Arial"/>
                <a:cs typeface="Arial"/>
              </a:rPr>
              <a:t> </a:t>
            </a:r>
            <a:r>
              <a:rPr dirty="0" sz="1000" spc="5">
                <a:latin typeface="PMingLiU"/>
                <a:cs typeface="PMingLiU"/>
              </a:rPr>
              <a:t>患者</a:t>
            </a:r>
            <a:r>
              <a:rPr dirty="0" sz="1000" spc="-20">
                <a:latin typeface="PMingLiU"/>
                <a:cs typeface="PMingLiU"/>
              </a:rPr>
              <a:t>，</a:t>
            </a:r>
            <a:r>
              <a:rPr dirty="0" sz="1000" spc="5">
                <a:latin typeface="PMingLiU"/>
                <a:cs typeface="PMingLiU"/>
              </a:rPr>
              <a:t>既</a:t>
            </a:r>
            <a:endParaRPr sz="1000">
              <a:latin typeface="PMingLiU"/>
              <a:cs typeface="PMingLiU"/>
            </a:endParaRPr>
          </a:p>
          <a:p>
            <a:pPr marL="12700" marR="5080">
              <a:lnSpc>
                <a:spcPct val="139600"/>
              </a:lnSpc>
              <a:spcBef>
                <a:spcPts val="5"/>
              </a:spcBef>
            </a:pPr>
            <a:r>
              <a:rPr dirty="0" sz="1000" spc="5">
                <a:latin typeface="PMingLiU"/>
                <a:cs typeface="PMingLiU"/>
              </a:rPr>
              <a:t>往治疗</a:t>
            </a:r>
            <a:r>
              <a:rPr dirty="0" sz="1000" spc="-20">
                <a:latin typeface="PMingLiU"/>
                <a:cs typeface="PMingLiU"/>
              </a:rPr>
              <a:t>的</a:t>
            </a:r>
            <a:r>
              <a:rPr dirty="0" sz="1000" spc="5">
                <a:latin typeface="PMingLiU"/>
                <a:cs typeface="PMingLiU"/>
              </a:rPr>
              <a:t>中位</a:t>
            </a:r>
            <a:r>
              <a:rPr dirty="0" sz="1000" spc="-20">
                <a:latin typeface="PMingLiU"/>
                <a:cs typeface="PMingLiU"/>
              </a:rPr>
              <a:t>数</a:t>
            </a:r>
            <a:r>
              <a:rPr dirty="0" sz="1000" spc="5">
                <a:latin typeface="PMingLiU"/>
                <a:cs typeface="PMingLiU"/>
              </a:rPr>
              <a:t>为</a:t>
            </a:r>
            <a:r>
              <a:rPr dirty="0" sz="1000" spc="20">
                <a:latin typeface="PMingLiU"/>
                <a:cs typeface="PMingLiU"/>
              </a:rPr>
              <a:t> </a:t>
            </a:r>
            <a:r>
              <a:rPr dirty="0" sz="1000" spc="-10">
                <a:latin typeface="Arial"/>
                <a:cs typeface="Arial"/>
              </a:rPr>
              <a:t>3</a:t>
            </a:r>
            <a:r>
              <a:rPr dirty="0" sz="1000" spc="-20">
                <a:latin typeface="PMingLiU"/>
                <a:cs typeface="PMingLiU"/>
              </a:rPr>
              <a:t>。</a:t>
            </a:r>
            <a:r>
              <a:rPr dirty="0" sz="1000" spc="5">
                <a:latin typeface="PMingLiU"/>
                <a:cs typeface="PMingLiU"/>
              </a:rPr>
              <a:t>四年</a:t>
            </a:r>
            <a:r>
              <a:rPr dirty="0" sz="1000" spc="-20">
                <a:latin typeface="PMingLiU"/>
                <a:cs typeface="PMingLiU"/>
              </a:rPr>
              <a:t>随</a:t>
            </a:r>
            <a:r>
              <a:rPr dirty="0" sz="1000" spc="5">
                <a:latin typeface="PMingLiU"/>
                <a:cs typeface="PMingLiU"/>
              </a:rPr>
              <a:t>访结</a:t>
            </a:r>
            <a:r>
              <a:rPr dirty="0" sz="1000" spc="-20">
                <a:latin typeface="PMingLiU"/>
                <a:cs typeface="PMingLiU"/>
              </a:rPr>
              <a:t>果</a:t>
            </a:r>
            <a:r>
              <a:rPr dirty="0" sz="1000" spc="5">
                <a:latin typeface="PMingLiU"/>
                <a:cs typeface="PMingLiU"/>
              </a:rPr>
              <a:t>显示</a:t>
            </a:r>
            <a:r>
              <a:rPr dirty="0" sz="1000" spc="-15">
                <a:latin typeface="PMingLiU"/>
                <a:cs typeface="PMingLiU"/>
              </a:rPr>
              <a:t>，</a:t>
            </a:r>
            <a:r>
              <a:rPr dirty="0" sz="1000" spc="5">
                <a:latin typeface="PMingLiU"/>
                <a:cs typeface="PMingLiU"/>
              </a:rPr>
              <a:t>有效</a:t>
            </a:r>
            <a:r>
              <a:rPr dirty="0" sz="1000" spc="-20">
                <a:latin typeface="PMingLiU"/>
                <a:cs typeface="PMingLiU"/>
              </a:rPr>
              <a:t>性</a:t>
            </a:r>
            <a:r>
              <a:rPr dirty="0" sz="1000" spc="5">
                <a:latin typeface="PMingLiU"/>
                <a:cs typeface="PMingLiU"/>
              </a:rPr>
              <a:t>方</a:t>
            </a:r>
            <a:r>
              <a:rPr dirty="0" sz="1000" spc="-20">
                <a:latin typeface="PMingLiU"/>
                <a:cs typeface="PMingLiU"/>
              </a:rPr>
              <a:t>面</a:t>
            </a:r>
            <a:r>
              <a:rPr dirty="0" sz="1000" spc="5">
                <a:latin typeface="PMingLiU"/>
                <a:cs typeface="PMingLiU"/>
              </a:rPr>
              <a:t>，使用</a:t>
            </a:r>
            <a:r>
              <a:rPr dirty="0" sz="1000">
                <a:latin typeface="PMingLiU"/>
                <a:cs typeface="PMingLiU"/>
              </a:rPr>
              <a:t> </a:t>
            </a:r>
            <a:r>
              <a:rPr dirty="0" sz="1000" spc="-5">
                <a:latin typeface="Arial"/>
                <a:cs typeface="Arial"/>
              </a:rPr>
              <a:t>cilta-cel</a:t>
            </a:r>
            <a:r>
              <a:rPr dirty="0" sz="1000" spc="-35">
                <a:latin typeface="Arial"/>
                <a:cs typeface="Arial"/>
              </a:rPr>
              <a:t> </a:t>
            </a:r>
            <a:r>
              <a:rPr dirty="0" sz="1000" spc="5">
                <a:latin typeface="PMingLiU"/>
                <a:cs typeface="PMingLiU"/>
              </a:rPr>
              <a:t>可</a:t>
            </a:r>
            <a:r>
              <a:rPr dirty="0" sz="1000" spc="-20">
                <a:latin typeface="PMingLiU"/>
                <a:cs typeface="PMingLiU"/>
              </a:rPr>
              <a:t>带</a:t>
            </a:r>
            <a:r>
              <a:rPr dirty="0" sz="1000" spc="5">
                <a:latin typeface="PMingLiU"/>
                <a:cs typeface="PMingLiU"/>
              </a:rPr>
              <a:t>来患</a:t>
            </a:r>
            <a:r>
              <a:rPr dirty="0" sz="1000" spc="-20">
                <a:latin typeface="PMingLiU"/>
                <a:cs typeface="PMingLiU"/>
              </a:rPr>
              <a:t>者</a:t>
            </a:r>
            <a:r>
              <a:rPr dirty="0" sz="1000" spc="5">
                <a:latin typeface="PMingLiU"/>
                <a:cs typeface="PMingLiU"/>
              </a:rPr>
              <a:t>长期</a:t>
            </a:r>
            <a:r>
              <a:rPr dirty="0" sz="1000" spc="-20">
                <a:latin typeface="PMingLiU"/>
                <a:cs typeface="PMingLiU"/>
              </a:rPr>
              <a:t>获</a:t>
            </a:r>
            <a:r>
              <a:rPr dirty="0" sz="1000" spc="5">
                <a:latin typeface="PMingLiU"/>
                <a:cs typeface="PMingLiU"/>
              </a:rPr>
              <a:t>益，  </a:t>
            </a:r>
            <a:r>
              <a:rPr dirty="0" sz="1000">
                <a:latin typeface="Arial"/>
                <a:cs typeface="Arial"/>
              </a:rPr>
              <a:t>ORR</a:t>
            </a:r>
            <a:r>
              <a:rPr dirty="0" sz="1000" spc="-25">
                <a:latin typeface="Arial"/>
                <a:cs typeface="Arial"/>
              </a:rPr>
              <a:t> </a:t>
            </a:r>
            <a:r>
              <a:rPr dirty="0" sz="1000" spc="5">
                <a:latin typeface="PMingLiU"/>
                <a:cs typeface="PMingLiU"/>
              </a:rPr>
              <a:t>为</a:t>
            </a:r>
            <a:r>
              <a:rPr dirty="0" sz="1000" spc="30">
                <a:latin typeface="PMingLiU"/>
                <a:cs typeface="PMingLiU"/>
              </a:rPr>
              <a:t> </a:t>
            </a:r>
            <a:r>
              <a:rPr dirty="0" sz="1000" spc="-5">
                <a:latin typeface="Arial"/>
                <a:cs typeface="Arial"/>
              </a:rPr>
              <a:t>87.8%</a:t>
            </a:r>
            <a:r>
              <a:rPr dirty="0" sz="1000" spc="-5">
                <a:latin typeface="PMingLiU"/>
                <a:cs typeface="PMingLiU"/>
              </a:rPr>
              <a:t>，</a:t>
            </a:r>
            <a:r>
              <a:rPr dirty="0" sz="1000" spc="-5">
                <a:latin typeface="Arial"/>
                <a:cs typeface="Arial"/>
              </a:rPr>
              <a:t>CR</a:t>
            </a:r>
            <a:r>
              <a:rPr dirty="0" sz="1000" spc="-20">
                <a:latin typeface="Arial"/>
                <a:cs typeface="Arial"/>
              </a:rPr>
              <a:t> </a:t>
            </a:r>
            <a:r>
              <a:rPr dirty="0" sz="1000" spc="5">
                <a:latin typeface="PMingLiU"/>
                <a:cs typeface="PMingLiU"/>
              </a:rPr>
              <a:t>率达</a:t>
            </a:r>
            <a:r>
              <a:rPr dirty="0" sz="1000" spc="35">
                <a:latin typeface="PMingLiU"/>
                <a:cs typeface="PMingLiU"/>
              </a:rPr>
              <a:t> </a:t>
            </a:r>
            <a:r>
              <a:rPr dirty="0" sz="1000" spc="-5">
                <a:latin typeface="Arial"/>
                <a:cs typeface="Arial"/>
              </a:rPr>
              <a:t>73%</a:t>
            </a:r>
            <a:r>
              <a:rPr dirty="0" sz="1000" spc="-5">
                <a:latin typeface="PMingLiU"/>
                <a:cs typeface="PMingLiU"/>
              </a:rPr>
              <a:t>，</a:t>
            </a:r>
            <a:r>
              <a:rPr dirty="0" sz="1000" spc="-5">
                <a:latin typeface="Arial"/>
                <a:cs typeface="Arial"/>
              </a:rPr>
              <a:t>mPFS</a:t>
            </a:r>
            <a:r>
              <a:rPr dirty="0" sz="1000" spc="-30">
                <a:latin typeface="Arial"/>
                <a:cs typeface="Arial"/>
              </a:rPr>
              <a:t> </a:t>
            </a:r>
            <a:r>
              <a:rPr dirty="0" sz="1000" spc="5">
                <a:latin typeface="PMingLiU"/>
                <a:cs typeface="PMingLiU"/>
              </a:rPr>
              <a:t>达到了</a:t>
            </a:r>
            <a:r>
              <a:rPr dirty="0" sz="1000" spc="25">
                <a:latin typeface="PMingLiU"/>
                <a:cs typeface="PMingLiU"/>
              </a:rPr>
              <a:t> </a:t>
            </a:r>
            <a:r>
              <a:rPr dirty="0" sz="1000" spc="-5">
                <a:latin typeface="Arial"/>
                <a:cs typeface="Arial"/>
              </a:rPr>
              <a:t>18</a:t>
            </a:r>
            <a:r>
              <a:rPr dirty="0" sz="1000" spc="-20">
                <a:latin typeface="Arial"/>
                <a:cs typeface="Arial"/>
              </a:rPr>
              <a:t> </a:t>
            </a:r>
            <a:r>
              <a:rPr dirty="0" sz="1000" spc="-20">
                <a:latin typeface="PMingLiU"/>
                <a:cs typeface="PMingLiU"/>
              </a:rPr>
              <a:t>个月</a:t>
            </a:r>
            <a:r>
              <a:rPr dirty="0" sz="1000">
                <a:latin typeface="PMingLiU"/>
                <a:cs typeface="PMingLiU"/>
              </a:rPr>
              <a:t>，</a:t>
            </a:r>
            <a:r>
              <a:rPr dirty="0" sz="1000">
                <a:latin typeface="Arial"/>
                <a:cs typeface="Arial"/>
              </a:rPr>
              <a:t>mDOR</a:t>
            </a:r>
            <a:r>
              <a:rPr dirty="0" sz="1000" spc="-15">
                <a:latin typeface="Arial"/>
                <a:cs typeface="Arial"/>
              </a:rPr>
              <a:t> </a:t>
            </a:r>
            <a:r>
              <a:rPr dirty="0" sz="1000" spc="5">
                <a:latin typeface="PMingLiU"/>
                <a:cs typeface="PMingLiU"/>
              </a:rPr>
              <a:t>为</a:t>
            </a:r>
            <a:r>
              <a:rPr dirty="0" sz="1000" spc="30">
                <a:latin typeface="PMingLiU"/>
                <a:cs typeface="PMingLiU"/>
              </a:rPr>
              <a:t> </a:t>
            </a:r>
            <a:r>
              <a:rPr dirty="0" sz="1000">
                <a:latin typeface="Arial"/>
                <a:cs typeface="Arial"/>
              </a:rPr>
              <a:t>23.3</a:t>
            </a:r>
            <a:r>
              <a:rPr dirty="0" sz="1000" spc="-45">
                <a:latin typeface="Arial"/>
                <a:cs typeface="Arial"/>
              </a:rPr>
              <a:t> </a:t>
            </a:r>
            <a:r>
              <a:rPr dirty="0" sz="1000" spc="5">
                <a:latin typeface="PMingLiU"/>
                <a:cs typeface="PMingLiU"/>
              </a:rPr>
              <a:t>个月</a:t>
            </a:r>
            <a:r>
              <a:rPr dirty="0" sz="1000">
                <a:latin typeface="PMingLiU"/>
                <a:cs typeface="PMingLiU"/>
              </a:rPr>
              <a:t>，</a:t>
            </a:r>
            <a:r>
              <a:rPr dirty="0" sz="1000">
                <a:latin typeface="Arial"/>
                <a:cs typeface="Arial"/>
              </a:rPr>
              <a:t>mOS</a:t>
            </a:r>
            <a:r>
              <a:rPr dirty="0" sz="1000" spc="-40">
                <a:latin typeface="Arial"/>
                <a:cs typeface="Arial"/>
              </a:rPr>
              <a:t> </a:t>
            </a:r>
            <a:r>
              <a:rPr dirty="0" sz="1000" spc="5">
                <a:latin typeface="PMingLiU"/>
                <a:cs typeface="PMingLiU"/>
              </a:rPr>
              <a:t>尚未 达到</a:t>
            </a:r>
            <a:r>
              <a:rPr dirty="0" sz="1000">
                <a:latin typeface="PMingLiU"/>
                <a:cs typeface="PMingLiU"/>
              </a:rPr>
              <a:t>，</a:t>
            </a:r>
            <a:r>
              <a:rPr dirty="0" sz="1000">
                <a:latin typeface="Arial"/>
                <a:cs typeface="Arial"/>
              </a:rPr>
              <a:t>24 </a:t>
            </a:r>
            <a:r>
              <a:rPr dirty="0" sz="1000" spc="-20">
                <a:latin typeface="PMingLiU"/>
                <a:cs typeface="PMingLiU"/>
              </a:rPr>
              <a:t>个</a:t>
            </a:r>
            <a:r>
              <a:rPr dirty="0" sz="1000" spc="5">
                <a:latin typeface="PMingLiU"/>
                <a:cs typeface="PMingLiU"/>
              </a:rPr>
              <a:t>月</a:t>
            </a:r>
            <a:r>
              <a:rPr dirty="0" sz="1000" spc="50">
                <a:latin typeface="PMingLiU"/>
                <a:cs typeface="PMingLiU"/>
              </a:rPr>
              <a:t> </a:t>
            </a:r>
            <a:r>
              <a:rPr dirty="0" sz="1000" spc="-5">
                <a:latin typeface="Arial"/>
                <a:cs typeface="Arial"/>
              </a:rPr>
              <a:t>OS</a:t>
            </a:r>
            <a:r>
              <a:rPr dirty="0" sz="1000" spc="10">
                <a:latin typeface="Arial"/>
                <a:cs typeface="Arial"/>
              </a:rPr>
              <a:t> </a:t>
            </a:r>
            <a:r>
              <a:rPr dirty="0" sz="1000" spc="5">
                <a:latin typeface="PMingLiU"/>
                <a:cs typeface="PMingLiU"/>
              </a:rPr>
              <a:t>率为</a:t>
            </a:r>
            <a:r>
              <a:rPr dirty="0" sz="1000" spc="50">
                <a:latin typeface="PMingLiU"/>
                <a:cs typeface="PMingLiU"/>
              </a:rPr>
              <a:t> </a:t>
            </a:r>
            <a:r>
              <a:rPr dirty="0" sz="1000" spc="-5">
                <a:latin typeface="Arial"/>
                <a:cs typeface="Arial"/>
              </a:rPr>
              <a:t>63.4%</a:t>
            </a:r>
            <a:r>
              <a:rPr dirty="0" sz="1000" spc="-5">
                <a:latin typeface="PMingLiU"/>
                <a:cs typeface="PMingLiU"/>
              </a:rPr>
              <a:t>，</a:t>
            </a:r>
            <a:r>
              <a:rPr dirty="0" sz="1000" spc="-5">
                <a:latin typeface="Arial"/>
                <a:cs typeface="Arial"/>
              </a:rPr>
              <a:t>MRD</a:t>
            </a:r>
            <a:r>
              <a:rPr dirty="0" sz="1000" spc="10">
                <a:latin typeface="Arial"/>
                <a:cs typeface="Arial"/>
              </a:rPr>
              <a:t> </a:t>
            </a:r>
            <a:r>
              <a:rPr dirty="0" sz="1000" spc="-20">
                <a:latin typeface="PMingLiU"/>
                <a:cs typeface="PMingLiU"/>
              </a:rPr>
              <a:t>阴</a:t>
            </a:r>
            <a:r>
              <a:rPr dirty="0" sz="1000" spc="5">
                <a:latin typeface="PMingLiU"/>
                <a:cs typeface="PMingLiU"/>
              </a:rPr>
              <a:t>性率为</a:t>
            </a:r>
            <a:r>
              <a:rPr dirty="0" sz="1000" spc="50">
                <a:latin typeface="PMingLiU"/>
                <a:cs typeface="PMingLiU"/>
              </a:rPr>
              <a:t> </a:t>
            </a:r>
            <a:r>
              <a:rPr dirty="0" sz="1000" spc="-10">
                <a:latin typeface="Arial"/>
                <a:cs typeface="Arial"/>
              </a:rPr>
              <a:t>67.6%</a:t>
            </a:r>
            <a:r>
              <a:rPr dirty="0" sz="1000" spc="5">
                <a:latin typeface="PMingLiU"/>
                <a:cs typeface="PMingLiU"/>
              </a:rPr>
              <a:t>。截至</a:t>
            </a:r>
            <a:r>
              <a:rPr dirty="0" sz="1000" spc="-20">
                <a:latin typeface="PMingLiU"/>
                <a:cs typeface="PMingLiU"/>
              </a:rPr>
              <a:t>本</a:t>
            </a:r>
            <a:r>
              <a:rPr dirty="0" sz="1000" spc="5">
                <a:latin typeface="PMingLiU"/>
                <a:cs typeface="PMingLiU"/>
              </a:rPr>
              <a:t>次随</a:t>
            </a:r>
            <a:r>
              <a:rPr dirty="0" sz="1000" spc="-20">
                <a:latin typeface="PMingLiU"/>
                <a:cs typeface="PMingLiU"/>
              </a:rPr>
              <a:t>访</a:t>
            </a:r>
            <a:r>
              <a:rPr dirty="0" sz="1000" spc="5">
                <a:latin typeface="PMingLiU"/>
                <a:cs typeface="PMingLiU"/>
              </a:rPr>
              <a:t>截止</a:t>
            </a:r>
            <a:r>
              <a:rPr dirty="0" sz="1000" spc="-20">
                <a:latin typeface="PMingLiU"/>
                <a:cs typeface="PMingLiU"/>
              </a:rPr>
              <a:t>时</a:t>
            </a:r>
            <a:r>
              <a:rPr dirty="0" sz="1000" spc="5">
                <a:latin typeface="PMingLiU"/>
                <a:cs typeface="PMingLiU"/>
              </a:rPr>
              <a:t>间</a:t>
            </a:r>
            <a:r>
              <a:rPr dirty="0" sz="1000">
                <a:latin typeface="PMingLiU"/>
                <a:cs typeface="PMingLiU"/>
              </a:rPr>
              <a:t>，</a:t>
            </a:r>
            <a:r>
              <a:rPr dirty="0" sz="1000">
                <a:latin typeface="Arial"/>
                <a:cs typeface="Arial"/>
              </a:rPr>
              <a:t>39</a:t>
            </a:r>
            <a:r>
              <a:rPr dirty="0" sz="1000" spc="5">
                <a:latin typeface="Arial"/>
                <a:cs typeface="Arial"/>
              </a:rPr>
              <a:t> </a:t>
            </a:r>
            <a:r>
              <a:rPr dirty="0" sz="1000" spc="-20">
                <a:latin typeface="PMingLiU"/>
                <a:cs typeface="PMingLiU"/>
              </a:rPr>
              <a:t>名患 </a:t>
            </a:r>
            <a:r>
              <a:rPr dirty="0" sz="1000" spc="5">
                <a:latin typeface="PMingLiU"/>
                <a:cs typeface="PMingLiU"/>
              </a:rPr>
              <a:t>者仍存</a:t>
            </a:r>
            <a:r>
              <a:rPr dirty="0" sz="1000" spc="-20">
                <a:latin typeface="PMingLiU"/>
                <a:cs typeface="PMingLiU"/>
              </a:rPr>
              <a:t>活</a:t>
            </a:r>
            <a:r>
              <a:rPr dirty="0" sz="1000" spc="5">
                <a:latin typeface="PMingLiU"/>
                <a:cs typeface="PMingLiU"/>
              </a:rPr>
              <a:t>，其</a:t>
            </a:r>
            <a:r>
              <a:rPr dirty="0" sz="1000" spc="150">
                <a:latin typeface="PMingLiU"/>
                <a:cs typeface="PMingLiU"/>
              </a:rPr>
              <a:t>中</a:t>
            </a:r>
            <a:r>
              <a:rPr dirty="0" sz="1000" spc="-5">
                <a:latin typeface="Arial"/>
                <a:cs typeface="Arial"/>
              </a:rPr>
              <a:t>16</a:t>
            </a:r>
            <a:r>
              <a:rPr dirty="0" sz="1000" spc="-170">
                <a:latin typeface="Arial"/>
                <a:cs typeface="Arial"/>
              </a:rPr>
              <a:t> </a:t>
            </a:r>
            <a:r>
              <a:rPr dirty="0" sz="1000" spc="5">
                <a:latin typeface="PMingLiU"/>
                <a:cs typeface="PMingLiU"/>
              </a:rPr>
              <a:t>人</a:t>
            </a:r>
            <a:r>
              <a:rPr dirty="0" sz="1000" spc="-20">
                <a:latin typeface="PMingLiU"/>
                <a:cs typeface="PMingLiU"/>
              </a:rPr>
              <a:t>持</a:t>
            </a:r>
            <a:r>
              <a:rPr dirty="0" sz="1000" spc="5">
                <a:latin typeface="PMingLiU"/>
                <a:cs typeface="PMingLiU"/>
              </a:rPr>
              <a:t>续完</a:t>
            </a:r>
            <a:r>
              <a:rPr dirty="0" sz="1000" spc="-20">
                <a:latin typeface="PMingLiU"/>
                <a:cs typeface="PMingLiU"/>
              </a:rPr>
              <a:t>全</a:t>
            </a:r>
            <a:r>
              <a:rPr dirty="0" sz="1000" spc="5">
                <a:latin typeface="PMingLiU"/>
                <a:cs typeface="PMingLiU"/>
              </a:rPr>
              <a:t>缓解</a:t>
            </a:r>
            <a:r>
              <a:rPr dirty="0" sz="1000" spc="-20">
                <a:latin typeface="PMingLiU"/>
                <a:cs typeface="PMingLiU"/>
              </a:rPr>
              <a:t>并</a:t>
            </a:r>
            <a:r>
              <a:rPr dirty="0" sz="1000" spc="5">
                <a:latin typeface="PMingLiU"/>
                <a:cs typeface="PMingLiU"/>
              </a:rPr>
              <a:t>没有</a:t>
            </a:r>
            <a:r>
              <a:rPr dirty="0" sz="1000" spc="-20">
                <a:latin typeface="PMingLiU"/>
                <a:cs typeface="PMingLiU"/>
              </a:rPr>
              <a:t>进</a:t>
            </a:r>
            <a:r>
              <a:rPr dirty="0" sz="1000" spc="5">
                <a:latin typeface="PMingLiU"/>
                <a:cs typeface="PMingLiU"/>
              </a:rPr>
              <a:t>展</a:t>
            </a:r>
            <a:r>
              <a:rPr dirty="0" sz="1000" spc="10">
                <a:latin typeface="PMingLiU"/>
                <a:cs typeface="PMingLiU"/>
              </a:rPr>
              <a:t>。</a:t>
            </a:r>
            <a:r>
              <a:rPr dirty="0" sz="1000" spc="-20">
                <a:latin typeface="PMingLiU"/>
                <a:cs typeface="PMingLiU"/>
              </a:rPr>
              <a:t>安</a:t>
            </a:r>
            <a:r>
              <a:rPr dirty="0" sz="1000" spc="5">
                <a:latin typeface="PMingLiU"/>
                <a:cs typeface="PMingLiU"/>
              </a:rPr>
              <a:t>全</a:t>
            </a:r>
            <a:r>
              <a:rPr dirty="0" sz="1000" spc="-20">
                <a:latin typeface="PMingLiU"/>
                <a:cs typeface="PMingLiU"/>
              </a:rPr>
              <a:t>性</a:t>
            </a:r>
            <a:r>
              <a:rPr dirty="0" sz="1000" spc="5">
                <a:latin typeface="PMingLiU"/>
                <a:cs typeface="PMingLiU"/>
              </a:rPr>
              <a:t>方面，</a:t>
            </a:r>
            <a:r>
              <a:rPr dirty="0" sz="1000" spc="-35">
                <a:latin typeface="PMingLiU"/>
                <a:cs typeface="PMingLiU"/>
              </a:rPr>
              <a:t> </a:t>
            </a:r>
            <a:r>
              <a:rPr dirty="0" sz="1000" spc="-10">
                <a:latin typeface="Arial"/>
                <a:cs typeface="Arial"/>
              </a:rPr>
              <a:t>91.9%</a:t>
            </a:r>
            <a:r>
              <a:rPr dirty="0" sz="1000" spc="5">
                <a:latin typeface="PMingLiU"/>
                <a:cs typeface="PMingLiU"/>
              </a:rPr>
              <a:t>的患</a:t>
            </a:r>
            <a:r>
              <a:rPr dirty="0" sz="1000" spc="-20">
                <a:latin typeface="PMingLiU"/>
                <a:cs typeface="PMingLiU"/>
              </a:rPr>
              <a:t>者</a:t>
            </a:r>
            <a:r>
              <a:rPr dirty="0" sz="1000" spc="5">
                <a:latin typeface="PMingLiU"/>
                <a:cs typeface="PMingLiU"/>
              </a:rPr>
              <a:t>发生</a:t>
            </a:r>
            <a:r>
              <a:rPr dirty="0" sz="1000" spc="150">
                <a:latin typeface="PMingLiU"/>
                <a:cs typeface="PMingLiU"/>
              </a:rPr>
              <a:t>了</a:t>
            </a:r>
            <a:r>
              <a:rPr dirty="0" sz="1000" spc="-10">
                <a:latin typeface="Arial"/>
                <a:cs typeface="Arial"/>
              </a:rPr>
              <a:t>CRS</a:t>
            </a:r>
            <a:r>
              <a:rPr dirty="0" sz="1000" spc="-10">
                <a:latin typeface="PMingLiU"/>
                <a:cs typeface="PMingLiU"/>
              </a:rPr>
              <a:t>，  </a:t>
            </a:r>
            <a:r>
              <a:rPr dirty="0" sz="1000" spc="5">
                <a:latin typeface="PMingLiU"/>
                <a:cs typeface="PMingLiU"/>
              </a:rPr>
              <a:t>其中三</a:t>
            </a:r>
            <a:r>
              <a:rPr dirty="0" sz="1000" spc="-20">
                <a:latin typeface="PMingLiU"/>
                <a:cs typeface="PMingLiU"/>
              </a:rPr>
              <a:t>级</a:t>
            </a:r>
            <a:r>
              <a:rPr dirty="0" sz="1000" spc="5">
                <a:latin typeface="PMingLiU"/>
                <a:cs typeface="PMingLiU"/>
              </a:rPr>
              <a:t>以上</a:t>
            </a:r>
            <a:r>
              <a:rPr dirty="0" sz="1000" spc="-65">
                <a:latin typeface="PMingLiU"/>
                <a:cs typeface="PMingLiU"/>
              </a:rPr>
              <a:t> </a:t>
            </a:r>
            <a:r>
              <a:rPr dirty="0" sz="1000" spc="-5">
                <a:latin typeface="Arial"/>
                <a:cs typeface="Arial"/>
              </a:rPr>
              <a:t>CRS</a:t>
            </a:r>
            <a:r>
              <a:rPr dirty="0" sz="1000" spc="-114">
                <a:latin typeface="Arial"/>
                <a:cs typeface="Arial"/>
              </a:rPr>
              <a:t> </a:t>
            </a:r>
            <a:r>
              <a:rPr dirty="0" sz="1000" spc="5">
                <a:latin typeface="PMingLiU"/>
                <a:cs typeface="PMingLiU"/>
              </a:rPr>
              <a:t>发</a:t>
            </a:r>
            <a:r>
              <a:rPr dirty="0" sz="1000" spc="-20">
                <a:latin typeface="PMingLiU"/>
                <a:cs typeface="PMingLiU"/>
              </a:rPr>
              <a:t>生</a:t>
            </a:r>
            <a:r>
              <a:rPr dirty="0" sz="1000" spc="5">
                <a:latin typeface="PMingLiU"/>
                <a:cs typeface="PMingLiU"/>
              </a:rPr>
              <a:t>率为</a:t>
            </a:r>
            <a:r>
              <a:rPr dirty="0" sz="1000" spc="-65">
                <a:latin typeface="PMingLiU"/>
                <a:cs typeface="PMingLiU"/>
              </a:rPr>
              <a:t> </a:t>
            </a:r>
            <a:r>
              <a:rPr dirty="0" sz="1000">
                <a:latin typeface="Arial"/>
                <a:cs typeface="Arial"/>
              </a:rPr>
              <a:t>9.5%</a:t>
            </a:r>
            <a:r>
              <a:rPr dirty="0" sz="1000">
                <a:latin typeface="PMingLiU"/>
                <a:cs typeface="PMingLiU"/>
              </a:rPr>
              <a:t>，</a:t>
            </a:r>
            <a:r>
              <a:rPr dirty="0" sz="1000">
                <a:latin typeface="Arial"/>
                <a:cs typeface="Arial"/>
              </a:rPr>
              <a:t>1</a:t>
            </a:r>
            <a:r>
              <a:rPr dirty="0" sz="1000" spc="-120">
                <a:latin typeface="Arial"/>
                <a:cs typeface="Arial"/>
              </a:rPr>
              <a:t> </a:t>
            </a:r>
            <a:r>
              <a:rPr dirty="0" sz="1000" spc="-20">
                <a:latin typeface="PMingLiU"/>
                <a:cs typeface="PMingLiU"/>
              </a:rPr>
              <a:t>例</a:t>
            </a:r>
            <a:r>
              <a:rPr dirty="0" sz="1000" spc="5">
                <a:latin typeface="PMingLiU"/>
                <a:cs typeface="PMingLiU"/>
              </a:rPr>
              <a:t>患者</a:t>
            </a:r>
            <a:r>
              <a:rPr dirty="0" sz="1000" spc="-20">
                <a:latin typeface="PMingLiU"/>
                <a:cs typeface="PMingLiU"/>
              </a:rPr>
              <a:t>发</a:t>
            </a:r>
            <a:r>
              <a:rPr dirty="0" sz="1000" spc="5">
                <a:latin typeface="PMingLiU"/>
                <a:cs typeface="PMingLiU"/>
              </a:rPr>
              <a:t>生了</a:t>
            </a:r>
            <a:r>
              <a:rPr dirty="0" sz="1000" spc="-20">
                <a:latin typeface="PMingLiU"/>
                <a:cs typeface="PMingLiU"/>
              </a:rPr>
              <a:t>一</a:t>
            </a:r>
            <a:r>
              <a:rPr dirty="0" sz="1000" spc="5">
                <a:latin typeface="PMingLiU"/>
                <a:cs typeface="PMingLiU"/>
              </a:rPr>
              <a:t>级的中</a:t>
            </a:r>
            <a:r>
              <a:rPr dirty="0" sz="1000" spc="-20">
                <a:latin typeface="PMingLiU"/>
                <a:cs typeface="PMingLiU"/>
              </a:rPr>
              <a:t>枢</a:t>
            </a:r>
            <a:r>
              <a:rPr dirty="0" sz="1000" spc="5">
                <a:latin typeface="PMingLiU"/>
                <a:cs typeface="PMingLiU"/>
              </a:rPr>
              <a:t>神经</a:t>
            </a:r>
            <a:r>
              <a:rPr dirty="0" sz="1000" spc="-20">
                <a:latin typeface="PMingLiU"/>
                <a:cs typeface="PMingLiU"/>
              </a:rPr>
              <a:t>系</a:t>
            </a:r>
            <a:r>
              <a:rPr dirty="0" sz="1000" spc="5">
                <a:latin typeface="PMingLiU"/>
                <a:cs typeface="PMingLiU"/>
              </a:rPr>
              <a:t>统不</a:t>
            </a:r>
            <a:r>
              <a:rPr dirty="0" sz="1000" spc="-20">
                <a:latin typeface="PMingLiU"/>
                <a:cs typeface="PMingLiU"/>
              </a:rPr>
              <a:t>良</a:t>
            </a:r>
            <a:r>
              <a:rPr dirty="0" sz="1000" spc="5">
                <a:latin typeface="PMingLiU"/>
                <a:cs typeface="PMingLiU"/>
              </a:rPr>
              <a:t>反</a:t>
            </a:r>
            <a:r>
              <a:rPr dirty="0" sz="1000" spc="10">
                <a:latin typeface="PMingLiU"/>
                <a:cs typeface="PMingLiU"/>
              </a:rPr>
              <a:t>应</a:t>
            </a:r>
            <a:r>
              <a:rPr dirty="0" sz="1000" spc="-20">
                <a:latin typeface="PMingLiU"/>
                <a:cs typeface="PMingLiU"/>
              </a:rPr>
              <a:t>，</a:t>
            </a:r>
            <a:r>
              <a:rPr dirty="0" sz="1000" spc="5">
                <a:latin typeface="PMingLiU"/>
                <a:cs typeface="PMingLiU"/>
              </a:rPr>
              <a:t>没有三 级以上</a:t>
            </a:r>
            <a:r>
              <a:rPr dirty="0" sz="1000" spc="-20">
                <a:latin typeface="PMingLiU"/>
                <a:cs typeface="PMingLiU"/>
              </a:rPr>
              <a:t>神</a:t>
            </a:r>
            <a:r>
              <a:rPr dirty="0" sz="1000" spc="5">
                <a:latin typeface="PMingLiU"/>
                <a:cs typeface="PMingLiU"/>
              </a:rPr>
              <a:t>经毒</a:t>
            </a:r>
            <a:r>
              <a:rPr dirty="0" sz="1000" spc="-20">
                <a:latin typeface="PMingLiU"/>
                <a:cs typeface="PMingLiU"/>
              </a:rPr>
              <a:t>性</a:t>
            </a:r>
            <a:r>
              <a:rPr dirty="0" sz="1000" spc="5">
                <a:latin typeface="PMingLiU"/>
                <a:cs typeface="PMingLiU"/>
              </a:rPr>
              <a:t>发生。</a:t>
            </a:r>
            <a:endParaRPr sz="1000">
              <a:latin typeface="PMingLiU"/>
              <a:cs typeface="PMingLiU"/>
            </a:endParaRPr>
          </a:p>
          <a:p>
            <a:pPr marL="12700">
              <a:lnSpc>
                <a:spcPct val="100000"/>
              </a:lnSpc>
              <a:spcBef>
                <a:spcPts val="108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37:</a:t>
            </a:r>
            <a:r>
              <a:rPr dirty="0" sz="1000" spc="-15" b="1">
                <a:latin typeface="Arial"/>
                <a:cs typeface="Arial"/>
              </a:rPr>
              <a:t> </a:t>
            </a:r>
            <a:r>
              <a:rPr dirty="0" sz="1000" spc="5" b="1">
                <a:latin typeface="Microsoft JhengHei UI"/>
                <a:cs typeface="Microsoft JhengHei UI"/>
              </a:rPr>
              <a:t>国内部</a:t>
            </a:r>
            <a:r>
              <a:rPr dirty="0" sz="1000" spc="245" b="1">
                <a:latin typeface="Microsoft JhengHei UI"/>
                <a:cs typeface="Microsoft JhengHei UI"/>
              </a:rPr>
              <a:t>分</a:t>
            </a:r>
            <a:r>
              <a:rPr dirty="0" sz="1000" b="1">
                <a:latin typeface="Arial"/>
                <a:cs typeface="Arial"/>
              </a:rPr>
              <a:t>BCMA</a:t>
            </a:r>
            <a:r>
              <a:rPr dirty="0" sz="1000" spc="-25" b="1">
                <a:latin typeface="Arial"/>
                <a:cs typeface="Arial"/>
              </a:rPr>
              <a:t> </a:t>
            </a:r>
            <a:r>
              <a:rPr dirty="0" sz="1000" spc="-10" b="1">
                <a:latin typeface="Arial"/>
                <a:cs typeface="Arial"/>
              </a:rPr>
              <a:t>CAR-T</a:t>
            </a:r>
            <a:r>
              <a:rPr dirty="0" sz="1000" spc="-30" b="1">
                <a:latin typeface="Arial"/>
                <a:cs typeface="Arial"/>
              </a:rPr>
              <a:t> </a:t>
            </a:r>
            <a:r>
              <a:rPr dirty="0" sz="1000" spc="5" b="1">
                <a:latin typeface="Microsoft JhengHei UI"/>
                <a:cs typeface="Microsoft JhengHei UI"/>
              </a:rPr>
              <a:t>产品核心临</a:t>
            </a:r>
            <a:r>
              <a:rPr dirty="0" sz="1000" spc="-20" b="1">
                <a:latin typeface="Microsoft JhengHei UI"/>
                <a:cs typeface="Microsoft JhengHei UI"/>
              </a:rPr>
              <a:t>床</a:t>
            </a:r>
            <a:r>
              <a:rPr dirty="0" sz="1000" spc="5" b="1">
                <a:latin typeface="Microsoft JhengHei UI"/>
                <a:cs typeface="Microsoft JhengHei UI"/>
              </a:rPr>
              <a:t>数据</a:t>
            </a:r>
            <a:r>
              <a:rPr dirty="0" sz="1000" spc="-20" b="1">
                <a:latin typeface="Microsoft JhengHei UI"/>
                <a:cs typeface="Microsoft JhengHei UI"/>
              </a:rPr>
              <a:t>对</a:t>
            </a:r>
            <a:r>
              <a:rPr dirty="0" sz="1000" spc="5" b="1">
                <a:latin typeface="Microsoft JhengHei UI"/>
                <a:cs typeface="Microsoft JhengHei UI"/>
              </a:rPr>
              <a:t>比</a:t>
            </a:r>
            <a:endParaRPr sz="1000">
              <a:latin typeface="Microsoft JhengHei UI"/>
              <a:cs typeface="Microsoft JhengHei UI"/>
            </a:endParaRPr>
          </a:p>
        </p:txBody>
      </p:sp>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graphicFrame>
        <p:nvGraphicFramePr>
          <p:cNvPr id="8" name="object 8"/>
          <p:cNvGraphicFramePr>
            <a:graphicFrameLocks noGrp="1"/>
          </p:cNvGraphicFramePr>
          <p:nvPr/>
        </p:nvGraphicFramePr>
        <p:xfrm>
          <a:off x="539800" y="2817240"/>
          <a:ext cx="5062220" cy="3259454"/>
        </p:xfrm>
        <a:graphic>
          <a:graphicData uri="http://schemas.openxmlformats.org/drawingml/2006/table">
            <a:tbl>
              <a:tblPr firstRow="1" bandRow="1">
                <a:tableStyleId>{2D5ABB26-0587-4C30-8999-92F81FD0307C}</a:tableStyleId>
              </a:tblPr>
              <a:tblGrid>
                <a:gridCol w="815975"/>
                <a:gridCol w="992505"/>
                <a:gridCol w="1081405"/>
                <a:gridCol w="963930"/>
                <a:gridCol w="1209675"/>
              </a:tblGrid>
              <a:tr h="166116">
                <a:tc>
                  <a:txBody>
                    <a:bodyPr/>
                    <a:lstStyle/>
                    <a:p>
                      <a:pPr marL="69850">
                        <a:lnSpc>
                          <a:spcPct val="100000"/>
                        </a:lnSpc>
                        <a:spcBef>
                          <a:spcPts val="165"/>
                        </a:spcBef>
                      </a:pPr>
                      <a:r>
                        <a:rPr dirty="0" sz="700" spc="-5" b="1">
                          <a:solidFill>
                            <a:srgbClr val="FFFFFF"/>
                          </a:solidFill>
                          <a:latin typeface="Microsoft JhengHei UI"/>
                          <a:cs typeface="Microsoft JhengHei UI"/>
                        </a:rPr>
                        <a:t>产品</a:t>
                      </a:r>
                      <a:endParaRPr sz="700">
                        <a:latin typeface="Microsoft JhengHei UI"/>
                        <a:cs typeface="Microsoft JhengHei UI"/>
                      </a:endParaRPr>
                    </a:p>
                  </a:txBody>
                  <a:tcPr marL="0" marR="0" marB="0" marT="20955">
                    <a:lnR w="9525">
                      <a:solidFill>
                        <a:srgbClr val="000000"/>
                      </a:solidFill>
                      <a:prstDash val="solid"/>
                    </a:lnR>
                    <a:lnT w="19050">
                      <a:solidFill>
                        <a:srgbClr val="000000"/>
                      </a:solidFill>
                      <a:prstDash val="solid"/>
                    </a:lnT>
                    <a:lnB w="9525">
                      <a:solidFill>
                        <a:srgbClr val="000000"/>
                      </a:solidFill>
                      <a:prstDash val="solid"/>
                    </a:lnB>
                    <a:solidFill>
                      <a:srgbClr val="C00000"/>
                    </a:solidFill>
                  </a:tcPr>
                </a:tc>
                <a:tc gridSpan="2">
                  <a:txBody>
                    <a:bodyPr/>
                    <a:lstStyle/>
                    <a:p>
                      <a:pPr marL="71120">
                        <a:lnSpc>
                          <a:spcPct val="100000"/>
                        </a:lnSpc>
                        <a:spcBef>
                          <a:spcPts val="185"/>
                        </a:spcBef>
                      </a:pPr>
                      <a:r>
                        <a:rPr dirty="0" sz="700" spc="-5" b="1">
                          <a:solidFill>
                            <a:srgbClr val="FFFFFF"/>
                          </a:solidFill>
                          <a:latin typeface="Arial"/>
                          <a:cs typeface="Arial"/>
                        </a:rPr>
                        <a:t>CT053</a:t>
                      </a:r>
                      <a:endParaRPr sz="700">
                        <a:latin typeface="Arial"/>
                        <a:cs typeface="Arial"/>
                      </a:endParaRPr>
                    </a:p>
                  </a:txBody>
                  <a:tcPr marL="0" marR="0" marB="0" marT="23495">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solidFill>
                      <a:srgbClr val="C00000"/>
                    </a:solidFill>
                  </a:tcPr>
                </a:tc>
                <a:tc hMerge="1">
                  <a:txBody>
                    <a:bodyPr/>
                    <a:lstStyle/>
                    <a:p>
                      <a:pPr/>
                    </a:p>
                  </a:txBody>
                  <a:tcPr marL="0" marR="0" marB="0" marT="0"/>
                </a:tc>
                <a:tc>
                  <a:txBody>
                    <a:bodyPr/>
                    <a:lstStyle/>
                    <a:p>
                      <a:pPr marL="71120">
                        <a:lnSpc>
                          <a:spcPct val="100000"/>
                        </a:lnSpc>
                        <a:spcBef>
                          <a:spcPts val="185"/>
                        </a:spcBef>
                      </a:pPr>
                      <a:r>
                        <a:rPr dirty="0" sz="700" spc="-5" b="1">
                          <a:solidFill>
                            <a:srgbClr val="FFFFFF"/>
                          </a:solidFill>
                          <a:latin typeface="Arial"/>
                          <a:cs typeface="Arial"/>
                        </a:rPr>
                        <a:t>IBI326/</a:t>
                      </a:r>
                      <a:r>
                        <a:rPr dirty="0" sz="700" spc="-15" b="1">
                          <a:solidFill>
                            <a:srgbClr val="FFFFFF"/>
                          </a:solidFill>
                          <a:latin typeface="Arial"/>
                          <a:cs typeface="Arial"/>
                        </a:rPr>
                        <a:t> </a:t>
                      </a:r>
                      <a:r>
                        <a:rPr dirty="0" sz="700" b="1">
                          <a:solidFill>
                            <a:srgbClr val="FFFFFF"/>
                          </a:solidFill>
                          <a:latin typeface="Arial"/>
                          <a:cs typeface="Arial"/>
                        </a:rPr>
                        <a:t>CT103A</a:t>
                      </a:r>
                      <a:endParaRPr sz="700">
                        <a:latin typeface="Arial"/>
                        <a:cs typeface="Arial"/>
                      </a:endParaRPr>
                    </a:p>
                  </a:txBody>
                  <a:tcPr marL="0" marR="0" marB="0" marT="23495">
                    <a:lnL w="9525">
                      <a:solidFill>
                        <a:srgbClr val="000000"/>
                      </a:solidFill>
                      <a:prstDash val="solid"/>
                    </a:lnL>
                    <a:lnR w="9525">
                      <a:solidFill>
                        <a:srgbClr val="000000"/>
                      </a:solidFill>
                      <a:prstDash val="solid"/>
                    </a:lnR>
                    <a:lnT w="19050">
                      <a:solidFill>
                        <a:srgbClr val="000000"/>
                      </a:solidFill>
                      <a:prstDash val="solid"/>
                    </a:lnT>
                    <a:lnB w="9525">
                      <a:solidFill>
                        <a:srgbClr val="000000"/>
                      </a:solidFill>
                      <a:prstDash val="solid"/>
                    </a:lnB>
                    <a:solidFill>
                      <a:srgbClr val="C00000"/>
                    </a:solidFill>
                  </a:tcPr>
                </a:tc>
                <a:tc>
                  <a:txBody>
                    <a:bodyPr/>
                    <a:lstStyle/>
                    <a:p>
                      <a:pPr marL="71120">
                        <a:lnSpc>
                          <a:spcPct val="100000"/>
                        </a:lnSpc>
                        <a:spcBef>
                          <a:spcPts val="185"/>
                        </a:spcBef>
                      </a:pPr>
                      <a:r>
                        <a:rPr dirty="0" sz="700" spc="-5" b="1">
                          <a:solidFill>
                            <a:srgbClr val="FFFFFF"/>
                          </a:solidFill>
                          <a:latin typeface="Arial"/>
                          <a:cs typeface="Arial"/>
                        </a:rPr>
                        <a:t>GC012F</a:t>
                      </a:r>
                      <a:endParaRPr sz="700">
                        <a:latin typeface="Arial"/>
                        <a:cs typeface="Arial"/>
                      </a:endParaRPr>
                    </a:p>
                  </a:txBody>
                  <a:tcPr marL="0" marR="0" marB="0" marT="23495">
                    <a:lnL w="9525">
                      <a:solidFill>
                        <a:srgbClr val="000000"/>
                      </a:solidFill>
                      <a:prstDash val="solid"/>
                    </a:lnL>
                    <a:lnT w="19050">
                      <a:solidFill>
                        <a:srgbClr val="000000"/>
                      </a:solidFill>
                      <a:prstDash val="solid"/>
                    </a:lnT>
                    <a:lnB w="9525">
                      <a:solidFill>
                        <a:srgbClr val="000000"/>
                      </a:solidFill>
                      <a:prstDash val="solid"/>
                    </a:lnB>
                    <a:solidFill>
                      <a:srgbClr val="C00000"/>
                    </a:solidFill>
                  </a:tcPr>
                </a:tc>
              </a:tr>
              <a:tr h="164591">
                <a:tc>
                  <a:txBody>
                    <a:bodyPr/>
                    <a:lstStyle/>
                    <a:p>
                      <a:pPr marL="69850">
                        <a:lnSpc>
                          <a:spcPct val="100000"/>
                        </a:lnSpc>
                        <a:spcBef>
                          <a:spcPts val="125"/>
                        </a:spcBef>
                      </a:pPr>
                      <a:r>
                        <a:rPr dirty="0" sz="700" spc="-5">
                          <a:latin typeface="PMingLiU"/>
                          <a:cs typeface="PMingLiU"/>
                        </a:rPr>
                        <a:t>公司</a:t>
                      </a:r>
                      <a:endParaRPr sz="700">
                        <a:latin typeface="PMingLiU"/>
                        <a:cs typeface="PMingLiU"/>
                      </a:endParaRPr>
                    </a:p>
                  </a:txBody>
                  <a:tcPr marL="0" marR="0" marB="0" marT="15875">
                    <a:lnR w="9525">
                      <a:solidFill>
                        <a:srgbClr val="000000"/>
                      </a:solidFill>
                      <a:prstDash val="solid"/>
                    </a:lnR>
                    <a:lnT w="9525">
                      <a:solidFill>
                        <a:srgbClr val="000000"/>
                      </a:solidFill>
                      <a:prstDash val="solid"/>
                    </a:lnT>
                    <a:lnB w="9525">
                      <a:solidFill>
                        <a:srgbClr val="000000"/>
                      </a:solidFill>
                      <a:prstDash val="solid"/>
                    </a:lnB>
                  </a:tcPr>
                </a:tc>
                <a:tc gridSpan="2">
                  <a:txBody>
                    <a:bodyPr/>
                    <a:lstStyle/>
                    <a:p>
                      <a:pPr marL="71120">
                        <a:lnSpc>
                          <a:spcPct val="100000"/>
                        </a:lnSpc>
                        <a:spcBef>
                          <a:spcPts val="125"/>
                        </a:spcBef>
                      </a:pPr>
                      <a:r>
                        <a:rPr dirty="0" sz="700" spc="-5">
                          <a:latin typeface="PMingLiU"/>
                          <a:cs typeface="PMingLiU"/>
                        </a:rPr>
                        <a:t>科济</a:t>
                      </a:r>
                      <a:r>
                        <a:rPr dirty="0" sz="700" spc="-5">
                          <a:latin typeface="Arial"/>
                          <a:cs typeface="Arial"/>
                        </a:rPr>
                        <a:t>/</a:t>
                      </a:r>
                      <a:r>
                        <a:rPr dirty="0" sz="700" spc="-10">
                          <a:latin typeface="Arial"/>
                          <a:cs typeface="Arial"/>
                        </a:rPr>
                        <a:t> </a:t>
                      </a:r>
                      <a:r>
                        <a:rPr dirty="0" sz="700" spc="-5">
                          <a:latin typeface="Arial"/>
                          <a:cs typeface="Arial"/>
                        </a:rPr>
                        <a:t>inno.N</a:t>
                      </a:r>
                      <a:endParaRPr sz="700">
                        <a:latin typeface="Arial"/>
                        <a:cs typeface="Arial"/>
                      </a:endParaRPr>
                    </a:p>
                  </a:txBody>
                  <a:tcPr marL="0" marR="0" marB="0" marT="1587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pPr/>
                    </a:p>
                  </a:txBody>
                  <a:tcPr marL="0" marR="0" marB="0" marT="0"/>
                </a:tc>
                <a:tc>
                  <a:txBody>
                    <a:bodyPr/>
                    <a:lstStyle/>
                    <a:p>
                      <a:pPr marL="71120">
                        <a:lnSpc>
                          <a:spcPct val="100000"/>
                        </a:lnSpc>
                        <a:spcBef>
                          <a:spcPts val="125"/>
                        </a:spcBef>
                      </a:pPr>
                      <a:r>
                        <a:rPr dirty="0" sz="700" spc="-5">
                          <a:latin typeface="PMingLiU"/>
                          <a:cs typeface="PMingLiU"/>
                        </a:rPr>
                        <a:t>信达</a:t>
                      </a:r>
                      <a:r>
                        <a:rPr dirty="0" sz="700" spc="-5">
                          <a:latin typeface="Arial"/>
                          <a:cs typeface="Arial"/>
                        </a:rPr>
                        <a:t>/</a:t>
                      </a:r>
                      <a:r>
                        <a:rPr dirty="0" sz="700" spc="-10">
                          <a:latin typeface="Arial"/>
                          <a:cs typeface="Arial"/>
                        </a:rPr>
                        <a:t> </a:t>
                      </a:r>
                      <a:r>
                        <a:rPr dirty="0" sz="700" spc="-5">
                          <a:latin typeface="PMingLiU"/>
                          <a:cs typeface="PMingLiU"/>
                        </a:rPr>
                        <a:t>驯鹿</a:t>
                      </a:r>
                      <a:endParaRPr sz="700">
                        <a:latin typeface="PMingLiU"/>
                        <a:cs typeface="PMingLiU"/>
                      </a:endParaRPr>
                    </a:p>
                  </a:txBody>
                  <a:tcPr marL="0" marR="0" marB="0" marT="1587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25"/>
                        </a:spcBef>
                      </a:pPr>
                      <a:r>
                        <a:rPr dirty="0" sz="700" spc="-5">
                          <a:latin typeface="PMingLiU"/>
                          <a:cs typeface="PMingLiU"/>
                        </a:rPr>
                        <a:t>亘喜生物</a:t>
                      </a:r>
                      <a:endParaRPr sz="700">
                        <a:latin typeface="PMingLiU"/>
                        <a:cs typeface="PMingLiU"/>
                      </a:endParaRPr>
                    </a:p>
                  </a:txBody>
                  <a:tcPr marL="0" marR="0" marB="0" marT="15875">
                    <a:lnL w="9525">
                      <a:solidFill>
                        <a:srgbClr val="000000"/>
                      </a:solidFill>
                      <a:prstDash val="solid"/>
                    </a:lnL>
                    <a:lnT w="9525">
                      <a:solidFill>
                        <a:srgbClr val="000000"/>
                      </a:solidFill>
                      <a:prstDash val="solid"/>
                    </a:lnT>
                    <a:lnB w="9525">
                      <a:solidFill>
                        <a:srgbClr val="000000"/>
                      </a:solidFill>
                      <a:prstDash val="solid"/>
                    </a:lnB>
                  </a:tcPr>
                </a:tc>
              </a:tr>
              <a:tr h="466725">
                <a:tc>
                  <a:txBody>
                    <a:bodyPr/>
                    <a:lstStyle/>
                    <a:p>
                      <a:pPr>
                        <a:lnSpc>
                          <a:spcPct val="100000"/>
                        </a:lnSpc>
                        <a:spcBef>
                          <a:spcPts val="5"/>
                        </a:spcBef>
                      </a:pPr>
                      <a:endParaRPr sz="1150">
                        <a:latin typeface="Times New Roman"/>
                        <a:cs typeface="Times New Roman"/>
                      </a:endParaRPr>
                    </a:p>
                    <a:p>
                      <a:pPr marL="69850">
                        <a:lnSpc>
                          <a:spcPct val="100000"/>
                        </a:lnSpc>
                      </a:pPr>
                      <a:r>
                        <a:rPr dirty="0" sz="700" spc="-5">
                          <a:latin typeface="PMingLiU"/>
                          <a:cs typeface="PMingLiU"/>
                        </a:rPr>
                        <a:t>元件搭配</a:t>
                      </a:r>
                      <a:endParaRPr sz="700">
                        <a:latin typeface="PMingLiU"/>
                        <a:cs typeface="PMingLiU"/>
                      </a:endParaRPr>
                    </a:p>
                  </a:txBody>
                  <a:tcPr marL="0" marR="0" marB="0" marT="635">
                    <a:lnR w="9525">
                      <a:solidFill>
                        <a:srgbClr val="000000"/>
                      </a:solidFill>
                      <a:prstDash val="solid"/>
                    </a:lnR>
                    <a:lnT w="9525">
                      <a:solidFill>
                        <a:srgbClr val="000000"/>
                      </a:solidFill>
                      <a:prstDash val="solid"/>
                    </a:lnT>
                    <a:lnB w="9525">
                      <a:solidFill>
                        <a:srgbClr val="000000"/>
                      </a:solidFill>
                      <a:prstDash val="solid"/>
                    </a:lnB>
                  </a:tcPr>
                </a:tc>
                <a:tc gridSpan="2">
                  <a:txBody>
                    <a:bodyPr/>
                    <a:lstStyle/>
                    <a:p>
                      <a:pPr>
                        <a:lnSpc>
                          <a:spcPct val="100000"/>
                        </a:lnSpc>
                        <a:spcBef>
                          <a:spcPts val="5"/>
                        </a:spcBef>
                      </a:pPr>
                      <a:endParaRPr sz="1150">
                        <a:latin typeface="Times New Roman"/>
                        <a:cs typeface="Times New Roman"/>
                      </a:endParaRPr>
                    </a:p>
                    <a:p>
                      <a:pPr marL="71120">
                        <a:lnSpc>
                          <a:spcPct val="100000"/>
                        </a:lnSpc>
                      </a:pPr>
                      <a:r>
                        <a:rPr dirty="0" sz="700" spc="-5">
                          <a:latin typeface="PMingLiU"/>
                          <a:cs typeface="PMingLiU"/>
                        </a:rPr>
                        <a:t>慢病毒</a:t>
                      </a:r>
                      <a:r>
                        <a:rPr dirty="0" sz="700" spc="-5">
                          <a:latin typeface="Arial"/>
                          <a:cs typeface="Arial"/>
                        </a:rPr>
                        <a:t>/</a:t>
                      </a:r>
                      <a:r>
                        <a:rPr dirty="0" sz="700" spc="-10">
                          <a:latin typeface="Arial"/>
                          <a:cs typeface="Arial"/>
                        </a:rPr>
                        <a:t> </a:t>
                      </a:r>
                      <a:r>
                        <a:rPr dirty="0" sz="700" spc="-5">
                          <a:latin typeface="PMingLiU"/>
                          <a:cs typeface="PMingLiU"/>
                        </a:rPr>
                        <a:t>人</a:t>
                      </a:r>
                      <a:r>
                        <a:rPr dirty="0" sz="700" spc="165">
                          <a:latin typeface="PMingLiU"/>
                          <a:cs typeface="PMingLiU"/>
                        </a:rPr>
                        <a:t>源</a:t>
                      </a:r>
                      <a:r>
                        <a:rPr dirty="0" sz="700" spc="-5">
                          <a:latin typeface="Arial"/>
                          <a:cs typeface="Arial"/>
                        </a:rPr>
                        <a:t>scFv/ 4-1BB/CD3ζ</a:t>
                      </a:r>
                      <a:endParaRPr sz="700">
                        <a:latin typeface="Arial"/>
                        <a:cs typeface="Arial"/>
                      </a:endParaRPr>
                    </a:p>
                  </a:txBody>
                  <a:tcPr marL="0" marR="0" marB="0" marT="63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pPr/>
                    </a:p>
                  </a:txBody>
                  <a:tcPr marL="0" marR="0" marB="0" marT="0"/>
                </a:tc>
                <a:tc>
                  <a:txBody>
                    <a:bodyPr/>
                    <a:lstStyle/>
                    <a:p>
                      <a:pPr>
                        <a:lnSpc>
                          <a:spcPct val="100000"/>
                        </a:lnSpc>
                        <a:spcBef>
                          <a:spcPts val="25"/>
                        </a:spcBef>
                      </a:pPr>
                      <a:endParaRPr sz="650">
                        <a:latin typeface="Times New Roman"/>
                        <a:cs typeface="Times New Roman"/>
                      </a:endParaRPr>
                    </a:p>
                    <a:p>
                      <a:pPr marL="71120" marR="104139">
                        <a:lnSpc>
                          <a:spcPct val="117100"/>
                        </a:lnSpc>
                      </a:pPr>
                      <a:r>
                        <a:rPr dirty="0" sz="700">
                          <a:latin typeface="PMingLiU"/>
                          <a:cs typeface="PMingLiU"/>
                        </a:rPr>
                        <a:t>慢病毒</a:t>
                      </a:r>
                      <a:r>
                        <a:rPr dirty="0" sz="700" spc="-5">
                          <a:latin typeface="Arial"/>
                          <a:cs typeface="Arial"/>
                        </a:rPr>
                        <a:t>/</a:t>
                      </a:r>
                      <a:r>
                        <a:rPr dirty="0" sz="700">
                          <a:latin typeface="PMingLiU"/>
                          <a:cs typeface="PMingLiU"/>
                        </a:rPr>
                        <a:t>人</a:t>
                      </a:r>
                      <a:r>
                        <a:rPr dirty="0" sz="700" spc="165">
                          <a:latin typeface="PMingLiU"/>
                          <a:cs typeface="PMingLiU"/>
                        </a:rPr>
                        <a:t>源</a:t>
                      </a:r>
                      <a:r>
                        <a:rPr dirty="0" sz="700" spc="10">
                          <a:latin typeface="Arial"/>
                          <a:cs typeface="Arial"/>
                        </a:rPr>
                        <a:t>sc</a:t>
                      </a:r>
                      <a:r>
                        <a:rPr dirty="0" sz="700" spc="25">
                          <a:latin typeface="Arial"/>
                          <a:cs typeface="Arial"/>
                        </a:rPr>
                        <a:t>F</a:t>
                      </a:r>
                      <a:r>
                        <a:rPr dirty="0" sz="700" spc="-40">
                          <a:latin typeface="Arial"/>
                          <a:cs typeface="Arial"/>
                        </a:rPr>
                        <a:t>v</a:t>
                      </a:r>
                      <a:r>
                        <a:rPr dirty="0" sz="700">
                          <a:latin typeface="Arial"/>
                          <a:cs typeface="Arial"/>
                        </a:rPr>
                        <a:t>/4-  </a:t>
                      </a:r>
                      <a:r>
                        <a:rPr dirty="0" sz="700" spc="-5">
                          <a:latin typeface="Arial"/>
                          <a:cs typeface="Arial"/>
                        </a:rPr>
                        <a:t>1BB/CD3ζ</a:t>
                      </a:r>
                      <a:endParaRPr sz="700">
                        <a:latin typeface="Arial"/>
                        <a:cs typeface="Arial"/>
                      </a:endParaRPr>
                    </a:p>
                  </a:txBody>
                  <a:tcPr marL="0" marR="0" marB="0" marT="317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marR="153670">
                        <a:lnSpc>
                          <a:spcPts val="790"/>
                        </a:lnSpc>
                        <a:spcBef>
                          <a:spcPts val="555"/>
                        </a:spcBef>
                      </a:pPr>
                      <a:r>
                        <a:rPr dirty="0" sz="700" spc="-5">
                          <a:latin typeface="Arial"/>
                          <a:cs typeface="Arial"/>
                        </a:rPr>
                        <a:t>FasTCAR/</a:t>
                      </a:r>
                      <a:r>
                        <a:rPr dirty="0" sz="700" spc="-50">
                          <a:latin typeface="Arial"/>
                          <a:cs typeface="Arial"/>
                        </a:rPr>
                        <a:t> </a:t>
                      </a:r>
                      <a:r>
                        <a:rPr dirty="0" sz="700" spc="-5">
                          <a:latin typeface="Arial"/>
                          <a:cs typeface="Arial"/>
                        </a:rPr>
                        <a:t>BCMA-CD19/  4-1BB/CD3ζ</a:t>
                      </a:r>
                      <a:endParaRPr sz="700">
                        <a:latin typeface="Arial"/>
                        <a:cs typeface="Arial"/>
                      </a:endParaRPr>
                    </a:p>
                    <a:p>
                      <a:pPr marL="71120">
                        <a:lnSpc>
                          <a:spcPct val="100000"/>
                        </a:lnSpc>
                        <a:spcBef>
                          <a:spcPts val="5"/>
                        </a:spcBef>
                      </a:pPr>
                      <a:r>
                        <a:rPr dirty="0" sz="700">
                          <a:latin typeface="Arial"/>
                          <a:cs typeface="Arial"/>
                        </a:rPr>
                        <a:t>(</a:t>
                      </a:r>
                      <a:r>
                        <a:rPr dirty="0" sz="700" spc="-5">
                          <a:latin typeface="PMingLiU"/>
                          <a:cs typeface="PMingLiU"/>
                        </a:rPr>
                        <a:t>显著缩短生产周期</a:t>
                      </a:r>
                      <a:r>
                        <a:rPr dirty="0" sz="700" spc="-5">
                          <a:latin typeface="Arial"/>
                          <a:cs typeface="Arial"/>
                        </a:rPr>
                        <a:t>)</a:t>
                      </a:r>
                      <a:endParaRPr sz="700">
                        <a:latin typeface="Arial"/>
                        <a:cs typeface="Arial"/>
                      </a:endParaRPr>
                    </a:p>
                  </a:txBody>
                  <a:tcPr marL="0" marR="0" marB="0" marT="70485">
                    <a:lnL w="9525">
                      <a:solidFill>
                        <a:srgbClr val="000000"/>
                      </a:solidFill>
                      <a:prstDash val="solid"/>
                    </a:lnL>
                    <a:lnT w="9525">
                      <a:solidFill>
                        <a:srgbClr val="000000"/>
                      </a:solidFill>
                      <a:prstDash val="solid"/>
                    </a:lnT>
                    <a:lnB w="9525">
                      <a:solidFill>
                        <a:srgbClr val="000000"/>
                      </a:solidFill>
                      <a:prstDash val="solid"/>
                    </a:lnB>
                  </a:tcPr>
                </a:tc>
              </a:tr>
              <a:tr h="164592">
                <a:tc>
                  <a:txBody>
                    <a:bodyPr/>
                    <a:lstStyle/>
                    <a:p>
                      <a:pPr marL="69850">
                        <a:lnSpc>
                          <a:spcPct val="100000"/>
                        </a:lnSpc>
                        <a:spcBef>
                          <a:spcPts val="150"/>
                        </a:spcBef>
                      </a:pPr>
                      <a:r>
                        <a:rPr dirty="0" sz="700" spc="-5">
                          <a:latin typeface="PMingLiU"/>
                          <a:cs typeface="PMingLiU"/>
                        </a:rPr>
                        <a:t>当前进展</a:t>
                      </a:r>
                      <a:endParaRPr sz="700">
                        <a:latin typeface="PMingLiU"/>
                        <a:cs typeface="PMingLiU"/>
                      </a:endParaRPr>
                    </a:p>
                  </a:txBody>
                  <a:tcPr marL="0" marR="0" marB="0" marT="19050">
                    <a:lnR w="9525">
                      <a:solidFill>
                        <a:srgbClr val="000000"/>
                      </a:solidFill>
                      <a:prstDash val="solid"/>
                    </a:lnR>
                    <a:lnT w="9525">
                      <a:solidFill>
                        <a:srgbClr val="000000"/>
                      </a:solidFill>
                      <a:prstDash val="solid"/>
                    </a:lnT>
                    <a:lnB w="9525">
                      <a:solidFill>
                        <a:srgbClr val="000000"/>
                      </a:solidFill>
                      <a:prstDash val="solid"/>
                    </a:lnB>
                  </a:tcPr>
                </a:tc>
                <a:tc gridSpan="2">
                  <a:txBody>
                    <a:bodyPr/>
                    <a:lstStyle/>
                    <a:p>
                      <a:pPr marL="71120">
                        <a:lnSpc>
                          <a:spcPct val="100000"/>
                        </a:lnSpc>
                        <a:spcBef>
                          <a:spcPts val="150"/>
                        </a:spcBef>
                      </a:pPr>
                      <a:r>
                        <a:rPr dirty="0" sz="700" spc="-5">
                          <a:latin typeface="Arial"/>
                          <a:cs typeface="Arial"/>
                        </a:rPr>
                        <a:t>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905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pPr/>
                    </a:p>
                  </a:txBody>
                  <a:tcPr marL="0" marR="0" marB="0" marT="0"/>
                </a:tc>
                <a:tc>
                  <a:txBody>
                    <a:bodyPr/>
                    <a:lstStyle/>
                    <a:p>
                      <a:pPr marL="71120">
                        <a:lnSpc>
                          <a:spcPct val="100000"/>
                        </a:lnSpc>
                        <a:spcBef>
                          <a:spcPts val="150"/>
                        </a:spcBef>
                      </a:pPr>
                      <a:r>
                        <a:rPr dirty="0" sz="700" spc="-5">
                          <a:latin typeface="Arial"/>
                          <a:cs typeface="Arial"/>
                        </a:rPr>
                        <a:t>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905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200"/>
                        </a:spcBef>
                      </a:pPr>
                      <a:r>
                        <a:rPr dirty="0" sz="700" spc="-15">
                          <a:latin typeface="Arial"/>
                          <a:cs typeface="Arial"/>
                        </a:rPr>
                        <a:t>IIT</a:t>
                      </a:r>
                      <a:endParaRPr sz="700">
                        <a:latin typeface="Arial"/>
                        <a:cs typeface="Arial"/>
                      </a:endParaRPr>
                    </a:p>
                  </a:txBody>
                  <a:tcPr marL="0" marR="0" marB="0" marT="25400">
                    <a:lnL w="9525">
                      <a:solidFill>
                        <a:srgbClr val="000000"/>
                      </a:solidFill>
                      <a:prstDash val="solid"/>
                    </a:lnL>
                    <a:lnT w="9525">
                      <a:solidFill>
                        <a:srgbClr val="000000"/>
                      </a:solidFill>
                      <a:prstDash val="solid"/>
                    </a:lnT>
                    <a:lnB w="9525">
                      <a:solidFill>
                        <a:srgbClr val="000000"/>
                      </a:solidFill>
                      <a:prstDash val="solid"/>
                    </a:lnB>
                  </a:tcPr>
                </a:tc>
              </a:tr>
              <a:tr h="213359">
                <a:tc>
                  <a:txBody>
                    <a:bodyPr/>
                    <a:lstStyle/>
                    <a:p>
                      <a:pPr marL="69850">
                        <a:lnSpc>
                          <a:spcPct val="100000"/>
                        </a:lnSpc>
                        <a:spcBef>
                          <a:spcPts val="345"/>
                        </a:spcBef>
                      </a:pPr>
                      <a:r>
                        <a:rPr dirty="0" sz="700" spc="-5">
                          <a:latin typeface="PMingLiU"/>
                          <a:cs typeface="PMingLiU"/>
                        </a:rPr>
                        <a:t>主要研究</a:t>
                      </a:r>
                      <a:endParaRPr sz="700">
                        <a:latin typeface="PMingLiU"/>
                        <a:cs typeface="PMingLiU"/>
                      </a:endParaRPr>
                    </a:p>
                  </a:txBody>
                  <a:tcPr marL="0" marR="0" marB="0" marT="43815">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390"/>
                        </a:spcBef>
                      </a:pPr>
                      <a:r>
                        <a:rPr dirty="0" sz="700" spc="-5">
                          <a:latin typeface="Arial"/>
                          <a:cs typeface="Arial"/>
                        </a:rPr>
                        <a:t>LUMMICAR-2</a:t>
                      </a:r>
                      <a:endParaRPr sz="700">
                        <a:latin typeface="Arial"/>
                        <a:cs typeface="Arial"/>
                      </a:endParaRPr>
                    </a:p>
                  </a:txBody>
                  <a:tcPr marL="0" marR="0" marB="0" marT="49530">
                    <a:lnL w="9525">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L="69850">
                        <a:lnSpc>
                          <a:spcPct val="100000"/>
                        </a:lnSpc>
                        <a:spcBef>
                          <a:spcPts val="390"/>
                        </a:spcBef>
                      </a:pPr>
                      <a:r>
                        <a:rPr dirty="0" sz="700" spc="-5">
                          <a:latin typeface="Arial"/>
                          <a:cs typeface="Arial"/>
                        </a:rPr>
                        <a:t>LUMMICAR-1</a:t>
                      </a:r>
                      <a:endParaRPr sz="700">
                        <a:latin typeface="Arial"/>
                        <a:cs typeface="Arial"/>
                      </a:endParaRPr>
                    </a:p>
                  </a:txBody>
                  <a:tcPr marL="0" marR="0" marB="0" marT="49530">
                    <a:lnL w="63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ts val="810"/>
                        </a:lnSpc>
                      </a:pPr>
                      <a:r>
                        <a:rPr dirty="0" sz="700" spc="-5">
                          <a:latin typeface="Arial"/>
                          <a:cs typeface="Arial"/>
                        </a:rPr>
                        <a:t>ChiCTR1800018137</a:t>
                      </a:r>
                      <a:endParaRPr sz="700">
                        <a:latin typeface="Arial"/>
                        <a:cs typeface="Arial"/>
                      </a:endParaRPr>
                    </a:p>
                    <a:p>
                      <a:pPr marL="71120">
                        <a:lnSpc>
                          <a:spcPts val="770"/>
                        </a:lnSpc>
                      </a:pPr>
                      <a:r>
                        <a:rPr dirty="0" sz="700" spc="-5">
                          <a:latin typeface="Arial"/>
                          <a:cs typeface="Arial"/>
                        </a:rPr>
                        <a:t>/</a:t>
                      </a:r>
                      <a:r>
                        <a:rPr dirty="0" sz="700" spc="-15">
                          <a:latin typeface="Arial"/>
                          <a:cs typeface="Arial"/>
                        </a:rPr>
                        <a:t> </a:t>
                      </a:r>
                      <a:r>
                        <a:rPr dirty="0" sz="700" spc="-5">
                          <a:latin typeface="Arial"/>
                          <a:cs typeface="Arial"/>
                        </a:rPr>
                        <a:t>NCT05066646</a:t>
                      </a:r>
                      <a:endParaRPr sz="700">
                        <a:latin typeface="Arial"/>
                        <a:cs typeface="Arial"/>
                      </a:endParaRPr>
                    </a:p>
                  </a:txBody>
                  <a:tcPr marL="0" marR="0" marB="0" marT="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390"/>
                        </a:spcBef>
                      </a:pPr>
                      <a:r>
                        <a:rPr dirty="0" sz="700" spc="-5">
                          <a:latin typeface="Arial"/>
                          <a:cs typeface="Arial"/>
                        </a:rPr>
                        <a:t>NCT04236011</a:t>
                      </a:r>
                      <a:endParaRPr sz="700">
                        <a:latin typeface="Arial"/>
                        <a:cs typeface="Arial"/>
                      </a:endParaRPr>
                    </a:p>
                  </a:txBody>
                  <a:tcPr marL="0" marR="0" marB="0" marT="49530">
                    <a:lnL w="9525">
                      <a:solidFill>
                        <a:srgbClr val="000000"/>
                      </a:solidFill>
                      <a:prstDash val="solid"/>
                    </a:lnL>
                    <a:lnT w="9525">
                      <a:solidFill>
                        <a:srgbClr val="000000"/>
                      </a:solidFill>
                      <a:prstDash val="solid"/>
                    </a:lnT>
                    <a:lnB w="9525">
                      <a:solidFill>
                        <a:srgbClr val="000000"/>
                      </a:solidFill>
                      <a:prstDash val="solid"/>
                    </a:lnB>
                  </a:tcPr>
                </a:tc>
              </a:tr>
              <a:tr h="164592">
                <a:tc>
                  <a:txBody>
                    <a:bodyPr/>
                    <a:lstStyle/>
                    <a:p>
                      <a:pPr marL="69850">
                        <a:lnSpc>
                          <a:spcPct val="100000"/>
                        </a:lnSpc>
                        <a:spcBef>
                          <a:spcPts val="150"/>
                        </a:spcBef>
                      </a:pPr>
                      <a:r>
                        <a:rPr dirty="0" sz="700" spc="-5">
                          <a:latin typeface="PMingLiU"/>
                          <a:cs typeface="PMingLiU"/>
                        </a:rPr>
                        <a:t>入组人数</a:t>
                      </a:r>
                      <a:endParaRPr sz="700">
                        <a:latin typeface="PMingLiU"/>
                        <a:cs typeface="PMingLiU"/>
                      </a:endParaRPr>
                    </a:p>
                  </a:txBody>
                  <a:tcPr marL="0" marR="0" marB="0" marT="1905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200"/>
                        </a:spcBef>
                      </a:pPr>
                      <a:r>
                        <a:rPr dirty="0" sz="700" spc="-10">
                          <a:latin typeface="Arial"/>
                          <a:cs typeface="Arial"/>
                        </a:rPr>
                        <a:t>27</a:t>
                      </a:r>
                      <a:endParaRPr sz="700">
                        <a:latin typeface="Arial"/>
                        <a:cs typeface="Arial"/>
                      </a:endParaRPr>
                    </a:p>
                  </a:txBody>
                  <a:tcPr marL="0" marR="0" marB="0" marT="25400">
                    <a:lnL w="9525">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L="69850">
                        <a:lnSpc>
                          <a:spcPct val="100000"/>
                        </a:lnSpc>
                        <a:spcBef>
                          <a:spcPts val="200"/>
                        </a:spcBef>
                      </a:pPr>
                      <a:r>
                        <a:rPr dirty="0" sz="700" spc="-10">
                          <a:latin typeface="Arial"/>
                          <a:cs typeface="Arial"/>
                        </a:rPr>
                        <a:t>14</a:t>
                      </a:r>
                      <a:endParaRPr sz="700">
                        <a:latin typeface="Arial"/>
                        <a:cs typeface="Arial"/>
                      </a:endParaRPr>
                    </a:p>
                  </a:txBody>
                  <a:tcPr marL="0" marR="0" marB="0" marT="25400">
                    <a:lnL w="63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200"/>
                        </a:spcBef>
                      </a:pPr>
                      <a:r>
                        <a:rPr dirty="0" sz="700" spc="-10">
                          <a:latin typeface="Arial"/>
                          <a:cs typeface="Arial"/>
                        </a:rPr>
                        <a:t>79</a:t>
                      </a:r>
                      <a:endParaRPr sz="700">
                        <a:latin typeface="Arial"/>
                        <a:cs typeface="Arial"/>
                      </a:endParaRPr>
                    </a:p>
                  </a:txBody>
                  <a:tcPr marL="0" marR="0" marB="0" marT="2540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200"/>
                        </a:spcBef>
                      </a:pPr>
                      <a:r>
                        <a:rPr dirty="0" sz="700" spc="-10">
                          <a:latin typeface="Arial"/>
                          <a:cs typeface="Arial"/>
                        </a:rPr>
                        <a:t>29</a:t>
                      </a:r>
                      <a:endParaRPr sz="700">
                        <a:latin typeface="Arial"/>
                        <a:cs typeface="Arial"/>
                      </a:endParaRPr>
                    </a:p>
                  </a:txBody>
                  <a:tcPr marL="0" marR="0" marB="0" marT="25400">
                    <a:lnL w="9525">
                      <a:solidFill>
                        <a:srgbClr val="000000"/>
                      </a:solidFill>
                      <a:prstDash val="solid"/>
                    </a:lnL>
                    <a:lnT w="9525">
                      <a:solidFill>
                        <a:srgbClr val="000000"/>
                      </a:solidFill>
                      <a:prstDash val="solid"/>
                    </a:lnT>
                    <a:lnB w="9525">
                      <a:solidFill>
                        <a:srgbClr val="000000"/>
                      </a:solidFill>
                      <a:prstDash val="solid"/>
                    </a:lnB>
                  </a:tcPr>
                </a:tc>
              </a:tr>
              <a:tr h="164591">
                <a:tc>
                  <a:txBody>
                    <a:bodyPr/>
                    <a:lstStyle/>
                    <a:p>
                      <a:pPr marL="69850">
                        <a:lnSpc>
                          <a:spcPct val="100000"/>
                        </a:lnSpc>
                        <a:spcBef>
                          <a:spcPts val="125"/>
                        </a:spcBef>
                      </a:pPr>
                      <a:r>
                        <a:rPr dirty="0" sz="700" spc="-5">
                          <a:latin typeface="PMingLiU"/>
                          <a:cs typeface="PMingLiU"/>
                        </a:rPr>
                        <a:t>既往治疗数</a:t>
                      </a:r>
                      <a:r>
                        <a:rPr dirty="0" sz="700" spc="-5">
                          <a:latin typeface="Arial"/>
                          <a:cs typeface="Arial"/>
                        </a:rPr>
                        <a:t>/</a:t>
                      </a:r>
                      <a:r>
                        <a:rPr dirty="0" sz="700" spc="-20">
                          <a:latin typeface="Arial"/>
                          <a:cs typeface="Arial"/>
                        </a:rPr>
                        <a:t> </a:t>
                      </a:r>
                      <a:r>
                        <a:rPr dirty="0" sz="700" spc="-5">
                          <a:latin typeface="PMingLiU"/>
                          <a:cs typeface="PMingLiU"/>
                        </a:rPr>
                        <a:t>线</a:t>
                      </a:r>
                      <a:endParaRPr sz="700">
                        <a:latin typeface="PMingLiU"/>
                        <a:cs typeface="PMingLiU"/>
                      </a:endParaRPr>
                    </a:p>
                  </a:txBody>
                  <a:tcPr marL="0" marR="0" marB="0" marT="15875">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200"/>
                        </a:spcBef>
                      </a:pPr>
                      <a:r>
                        <a:rPr dirty="0" sz="700" spc="-5">
                          <a:latin typeface="Arial"/>
                          <a:cs typeface="Arial"/>
                        </a:rPr>
                        <a:t>N/A</a:t>
                      </a:r>
                      <a:endParaRPr sz="700">
                        <a:latin typeface="Arial"/>
                        <a:cs typeface="Arial"/>
                      </a:endParaRPr>
                    </a:p>
                  </a:txBody>
                  <a:tcPr marL="0" marR="0" marB="0" marT="25400">
                    <a:lnL w="9525">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L="69850">
                        <a:lnSpc>
                          <a:spcPct val="100000"/>
                        </a:lnSpc>
                        <a:spcBef>
                          <a:spcPts val="200"/>
                        </a:spcBef>
                      </a:pPr>
                      <a:r>
                        <a:rPr dirty="0" sz="700">
                          <a:latin typeface="Arial"/>
                          <a:cs typeface="Arial"/>
                        </a:rPr>
                        <a:t>6</a:t>
                      </a:r>
                      <a:endParaRPr sz="700">
                        <a:latin typeface="Arial"/>
                        <a:cs typeface="Arial"/>
                      </a:endParaRPr>
                    </a:p>
                  </a:txBody>
                  <a:tcPr marL="0" marR="0" marB="0" marT="25400">
                    <a:lnL w="63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200"/>
                        </a:spcBef>
                      </a:pPr>
                      <a:r>
                        <a:rPr dirty="0" sz="700">
                          <a:latin typeface="Arial"/>
                          <a:cs typeface="Arial"/>
                        </a:rPr>
                        <a:t>5</a:t>
                      </a:r>
                      <a:endParaRPr sz="700">
                        <a:latin typeface="Arial"/>
                        <a:cs typeface="Arial"/>
                      </a:endParaRPr>
                    </a:p>
                  </a:txBody>
                  <a:tcPr marL="0" marR="0" marB="0" marT="2540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200"/>
                        </a:spcBef>
                      </a:pPr>
                      <a:r>
                        <a:rPr dirty="0" sz="700">
                          <a:latin typeface="Arial"/>
                          <a:cs typeface="Arial"/>
                        </a:rPr>
                        <a:t>5</a:t>
                      </a:r>
                      <a:endParaRPr sz="700">
                        <a:latin typeface="Arial"/>
                        <a:cs typeface="Arial"/>
                      </a:endParaRPr>
                    </a:p>
                  </a:txBody>
                  <a:tcPr marL="0" marR="0" marB="0" marT="25400">
                    <a:lnL w="9525">
                      <a:solidFill>
                        <a:srgbClr val="000000"/>
                      </a:solidFill>
                      <a:prstDash val="solid"/>
                    </a:lnL>
                    <a:lnT w="9525">
                      <a:solidFill>
                        <a:srgbClr val="000000"/>
                      </a:solidFill>
                      <a:prstDash val="solid"/>
                    </a:lnT>
                    <a:lnB w="9525">
                      <a:solidFill>
                        <a:srgbClr val="000000"/>
                      </a:solidFill>
                      <a:prstDash val="solid"/>
                    </a:lnB>
                  </a:tcPr>
                </a:tc>
              </a:tr>
              <a:tr h="396494">
                <a:tc>
                  <a:txBody>
                    <a:bodyPr/>
                    <a:lstStyle/>
                    <a:p>
                      <a:pPr>
                        <a:lnSpc>
                          <a:spcPct val="100000"/>
                        </a:lnSpc>
                        <a:spcBef>
                          <a:spcPts val="15"/>
                        </a:spcBef>
                      </a:pPr>
                      <a:endParaRPr sz="950">
                        <a:latin typeface="Times New Roman"/>
                        <a:cs typeface="Times New Roman"/>
                      </a:endParaRPr>
                    </a:p>
                    <a:p>
                      <a:pPr marL="69850">
                        <a:lnSpc>
                          <a:spcPct val="100000"/>
                        </a:lnSpc>
                        <a:spcBef>
                          <a:spcPts val="5"/>
                        </a:spcBef>
                      </a:pPr>
                      <a:r>
                        <a:rPr dirty="0" sz="700" spc="-5">
                          <a:latin typeface="Arial"/>
                          <a:cs typeface="Arial"/>
                        </a:rPr>
                        <a:t>CAR-T </a:t>
                      </a:r>
                      <a:r>
                        <a:rPr dirty="0" sz="700" spc="-10">
                          <a:latin typeface="Arial"/>
                          <a:cs typeface="Arial"/>
                        </a:rPr>
                        <a:t>cell</a:t>
                      </a:r>
                      <a:r>
                        <a:rPr dirty="0" sz="700" spc="15">
                          <a:latin typeface="Arial"/>
                          <a:cs typeface="Arial"/>
                        </a:rPr>
                        <a:t> </a:t>
                      </a:r>
                      <a:r>
                        <a:rPr dirty="0" sz="700" spc="-5">
                          <a:latin typeface="Arial"/>
                          <a:cs typeface="Arial"/>
                        </a:rPr>
                        <a:t>dose</a:t>
                      </a:r>
                      <a:endParaRPr sz="700">
                        <a:latin typeface="Arial"/>
                        <a:cs typeface="Arial"/>
                      </a:endParaRPr>
                    </a:p>
                  </a:txBody>
                  <a:tcPr marL="0" marR="0" marB="0" marT="1905">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25"/>
                        </a:spcBef>
                      </a:pPr>
                      <a:endParaRPr sz="900">
                        <a:latin typeface="Times New Roman"/>
                        <a:cs typeface="Times New Roman"/>
                      </a:endParaRPr>
                    </a:p>
                    <a:p>
                      <a:pPr marL="71120">
                        <a:lnSpc>
                          <a:spcPct val="100000"/>
                        </a:lnSpc>
                        <a:spcBef>
                          <a:spcPts val="5"/>
                        </a:spcBef>
                      </a:pPr>
                      <a:r>
                        <a:rPr dirty="0" sz="700" spc="-5">
                          <a:latin typeface="Arial"/>
                          <a:cs typeface="Arial"/>
                        </a:rPr>
                        <a:t>1.5~3*10^8</a:t>
                      </a:r>
                      <a:r>
                        <a:rPr dirty="0" sz="700" spc="-60">
                          <a:latin typeface="Arial"/>
                          <a:cs typeface="Arial"/>
                        </a:rPr>
                        <a:t> </a:t>
                      </a:r>
                      <a:r>
                        <a:rPr dirty="0" sz="700" spc="-5">
                          <a:latin typeface="PMingLiU"/>
                          <a:cs typeface="PMingLiU"/>
                        </a:rPr>
                        <a:t>个</a:t>
                      </a:r>
                      <a:endParaRPr sz="700">
                        <a:latin typeface="PMingLiU"/>
                        <a:cs typeface="PMingLiU"/>
                      </a:endParaRPr>
                    </a:p>
                  </a:txBody>
                  <a:tcPr marL="0" marR="0" marB="0" marT="3175">
                    <a:lnL w="9525">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25"/>
                        </a:spcBef>
                      </a:pPr>
                      <a:endParaRPr sz="900">
                        <a:latin typeface="Times New Roman"/>
                        <a:cs typeface="Times New Roman"/>
                      </a:endParaRPr>
                    </a:p>
                    <a:p>
                      <a:pPr marL="69850">
                        <a:lnSpc>
                          <a:spcPct val="100000"/>
                        </a:lnSpc>
                        <a:spcBef>
                          <a:spcPts val="5"/>
                        </a:spcBef>
                      </a:pPr>
                      <a:r>
                        <a:rPr dirty="0" sz="700" spc="-5">
                          <a:latin typeface="Arial"/>
                          <a:cs typeface="Arial"/>
                        </a:rPr>
                        <a:t>1~1.5*10^8</a:t>
                      </a:r>
                      <a:r>
                        <a:rPr dirty="0" sz="700" spc="-55">
                          <a:latin typeface="Arial"/>
                          <a:cs typeface="Arial"/>
                        </a:rPr>
                        <a:t> </a:t>
                      </a:r>
                      <a:r>
                        <a:rPr dirty="0" sz="700" spc="-5">
                          <a:latin typeface="PMingLiU"/>
                          <a:cs typeface="PMingLiU"/>
                        </a:rPr>
                        <a:t>个</a:t>
                      </a:r>
                      <a:endParaRPr sz="700">
                        <a:latin typeface="PMingLiU"/>
                        <a:cs typeface="PMingLiU"/>
                      </a:endParaRPr>
                    </a:p>
                  </a:txBody>
                  <a:tcPr marL="0" marR="0" marB="0" marT="3175">
                    <a:lnL w="63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25"/>
                        </a:spcBef>
                      </a:pPr>
                      <a:endParaRPr sz="900">
                        <a:latin typeface="Times New Roman"/>
                        <a:cs typeface="Times New Roman"/>
                      </a:endParaRPr>
                    </a:p>
                    <a:p>
                      <a:pPr marL="71120">
                        <a:lnSpc>
                          <a:spcPct val="100000"/>
                        </a:lnSpc>
                        <a:spcBef>
                          <a:spcPts val="5"/>
                        </a:spcBef>
                      </a:pPr>
                      <a:r>
                        <a:rPr dirty="0" sz="700" spc="-10">
                          <a:latin typeface="Arial"/>
                          <a:cs typeface="Arial"/>
                        </a:rPr>
                        <a:t>1*10^6</a:t>
                      </a:r>
                      <a:r>
                        <a:rPr dirty="0" sz="700" spc="-35">
                          <a:latin typeface="Arial"/>
                          <a:cs typeface="Arial"/>
                        </a:rPr>
                        <a:t> </a:t>
                      </a:r>
                      <a:r>
                        <a:rPr dirty="0" sz="700" spc="-5">
                          <a:latin typeface="PMingLiU"/>
                          <a:cs typeface="PMingLiU"/>
                        </a:rPr>
                        <a:t>个</a:t>
                      </a:r>
                      <a:r>
                        <a:rPr dirty="0" sz="700" spc="-10">
                          <a:latin typeface="Arial"/>
                          <a:cs typeface="Arial"/>
                        </a:rPr>
                        <a:t>/kg</a:t>
                      </a:r>
                      <a:endParaRPr sz="700">
                        <a:latin typeface="Arial"/>
                        <a:cs typeface="Arial"/>
                      </a:endParaRPr>
                    </a:p>
                  </a:txBody>
                  <a:tcPr marL="0" marR="0" marB="0" marT="317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30"/>
                        </a:spcBef>
                      </a:pPr>
                      <a:r>
                        <a:rPr dirty="0" sz="700" spc="-5">
                          <a:latin typeface="Arial"/>
                          <a:cs typeface="Arial"/>
                        </a:rPr>
                        <a:t>DL1:</a:t>
                      </a:r>
                      <a:r>
                        <a:rPr dirty="0" sz="700" spc="-40">
                          <a:latin typeface="Arial"/>
                          <a:cs typeface="Arial"/>
                        </a:rPr>
                        <a:t> </a:t>
                      </a:r>
                      <a:r>
                        <a:rPr dirty="0" sz="700" spc="-5">
                          <a:latin typeface="Arial"/>
                          <a:cs typeface="Arial"/>
                        </a:rPr>
                        <a:t>1*10^5</a:t>
                      </a:r>
                      <a:r>
                        <a:rPr dirty="0" sz="700" spc="-75">
                          <a:latin typeface="Arial"/>
                          <a:cs typeface="Arial"/>
                        </a:rPr>
                        <a:t> </a:t>
                      </a:r>
                      <a:r>
                        <a:rPr dirty="0" sz="700" spc="-5">
                          <a:latin typeface="PMingLiU"/>
                          <a:cs typeface="PMingLiU"/>
                        </a:rPr>
                        <a:t>个</a:t>
                      </a:r>
                      <a:r>
                        <a:rPr dirty="0" sz="700" spc="-5">
                          <a:latin typeface="Arial"/>
                          <a:cs typeface="Arial"/>
                        </a:rPr>
                        <a:t>/kg</a:t>
                      </a:r>
                      <a:endParaRPr sz="700">
                        <a:latin typeface="Arial"/>
                        <a:cs typeface="Arial"/>
                      </a:endParaRPr>
                    </a:p>
                    <a:p>
                      <a:pPr marL="71120" marR="418465">
                        <a:lnSpc>
                          <a:spcPct val="120200"/>
                        </a:lnSpc>
                        <a:spcBef>
                          <a:spcPts val="25"/>
                        </a:spcBef>
                      </a:pPr>
                      <a:r>
                        <a:rPr dirty="0" sz="700" spc="-5">
                          <a:latin typeface="Arial"/>
                          <a:cs typeface="Arial"/>
                        </a:rPr>
                        <a:t>DL2:</a:t>
                      </a:r>
                      <a:r>
                        <a:rPr dirty="0" sz="700" spc="-35">
                          <a:latin typeface="Arial"/>
                          <a:cs typeface="Arial"/>
                        </a:rPr>
                        <a:t> </a:t>
                      </a:r>
                      <a:r>
                        <a:rPr dirty="0" sz="700" spc="-5">
                          <a:latin typeface="Arial"/>
                          <a:cs typeface="Arial"/>
                        </a:rPr>
                        <a:t>2*10^5</a:t>
                      </a:r>
                      <a:r>
                        <a:rPr dirty="0" sz="700" spc="-70">
                          <a:latin typeface="Arial"/>
                          <a:cs typeface="Arial"/>
                        </a:rPr>
                        <a:t> </a:t>
                      </a:r>
                      <a:r>
                        <a:rPr dirty="0" sz="700" spc="-5">
                          <a:latin typeface="PMingLiU"/>
                          <a:cs typeface="PMingLiU"/>
                        </a:rPr>
                        <a:t>个</a:t>
                      </a:r>
                      <a:r>
                        <a:rPr dirty="0" sz="700" spc="-5">
                          <a:latin typeface="Arial"/>
                          <a:cs typeface="Arial"/>
                        </a:rPr>
                        <a:t>/kg  DL3:</a:t>
                      </a:r>
                      <a:r>
                        <a:rPr dirty="0" sz="700" spc="-40">
                          <a:latin typeface="Arial"/>
                          <a:cs typeface="Arial"/>
                        </a:rPr>
                        <a:t> </a:t>
                      </a:r>
                      <a:r>
                        <a:rPr dirty="0" sz="700" spc="-5">
                          <a:latin typeface="Arial"/>
                          <a:cs typeface="Arial"/>
                        </a:rPr>
                        <a:t>3*10^5</a:t>
                      </a:r>
                      <a:r>
                        <a:rPr dirty="0" sz="700" spc="-75">
                          <a:latin typeface="Arial"/>
                          <a:cs typeface="Arial"/>
                        </a:rPr>
                        <a:t> </a:t>
                      </a:r>
                      <a:r>
                        <a:rPr dirty="0" sz="700" spc="-5">
                          <a:latin typeface="PMingLiU"/>
                          <a:cs typeface="PMingLiU"/>
                        </a:rPr>
                        <a:t>个</a:t>
                      </a:r>
                      <a:r>
                        <a:rPr dirty="0" sz="700" spc="-5">
                          <a:latin typeface="Arial"/>
                          <a:cs typeface="Arial"/>
                        </a:rPr>
                        <a:t>/kg</a:t>
                      </a:r>
                      <a:endParaRPr sz="700">
                        <a:latin typeface="Arial"/>
                        <a:cs typeface="Arial"/>
                      </a:endParaRPr>
                    </a:p>
                  </a:txBody>
                  <a:tcPr marL="0" marR="0" marB="0" marT="3810">
                    <a:lnL w="9525">
                      <a:solidFill>
                        <a:srgbClr val="000000"/>
                      </a:solidFill>
                      <a:prstDash val="solid"/>
                    </a:lnL>
                    <a:lnT w="9525">
                      <a:solidFill>
                        <a:srgbClr val="000000"/>
                      </a:solidFill>
                      <a:prstDash val="solid"/>
                    </a:lnT>
                    <a:lnB w="9525">
                      <a:solidFill>
                        <a:srgbClr val="000000"/>
                      </a:solidFill>
                      <a:prstDash val="solid"/>
                    </a:lnB>
                  </a:tcPr>
                </a:tc>
              </a:tr>
              <a:tr h="271272">
                <a:tc>
                  <a:txBody>
                    <a:bodyPr/>
                    <a:lstStyle/>
                    <a:p>
                      <a:pPr marL="69850">
                        <a:lnSpc>
                          <a:spcPct val="100000"/>
                        </a:lnSpc>
                        <a:spcBef>
                          <a:spcPts val="560"/>
                        </a:spcBef>
                      </a:pPr>
                      <a:r>
                        <a:rPr dirty="0" sz="700" spc="-5">
                          <a:latin typeface="PMingLiU"/>
                          <a:cs typeface="PMingLiU"/>
                        </a:rPr>
                        <a:t>清淋方案</a:t>
                      </a:r>
                      <a:endParaRPr sz="700">
                        <a:latin typeface="PMingLiU"/>
                        <a:cs typeface="PMingLiU"/>
                      </a:endParaRPr>
                    </a:p>
                  </a:txBody>
                  <a:tcPr marL="0" marR="0" marB="0" marT="7112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55"/>
                        </a:spcBef>
                      </a:pPr>
                      <a:r>
                        <a:rPr dirty="0" sz="700" spc="-5">
                          <a:latin typeface="PMingLiU"/>
                          <a:cs typeface="PMingLiU"/>
                        </a:rPr>
                        <a:t>氟达拉宾</a:t>
                      </a:r>
                      <a:r>
                        <a:rPr dirty="0" sz="700" spc="-5">
                          <a:latin typeface="Arial"/>
                          <a:cs typeface="Arial"/>
                        </a:rPr>
                        <a:t>+</a:t>
                      </a:r>
                      <a:endParaRPr sz="700">
                        <a:latin typeface="Arial"/>
                        <a:cs typeface="Arial"/>
                      </a:endParaRPr>
                    </a:p>
                    <a:p>
                      <a:pPr marL="71120">
                        <a:lnSpc>
                          <a:spcPct val="100000"/>
                        </a:lnSpc>
                        <a:spcBef>
                          <a:spcPts val="165"/>
                        </a:spcBef>
                      </a:pPr>
                      <a:r>
                        <a:rPr dirty="0" sz="700" spc="-5">
                          <a:latin typeface="PMingLiU"/>
                          <a:cs typeface="PMingLiU"/>
                        </a:rPr>
                        <a:t>环磷酰胺</a:t>
                      </a:r>
                      <a:endParaRPr sz="700">
                        <a:latin typeface="PMingLiU"/>
                        <a:cs typeface="PMingLiU"/>
                      </a:endParaRPr>
                    </a:p>
                  </a:txBody>
                  <a:tcPr marL="0" marR="0" marB="0" marT="6985">
                    <a:lnL w="9525">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L="69850">
                        <a:lnSpc>
                          <a:spcPct val="100000"/>
                        </a:lnSpc>
                        <a:spcBef>
                          <a:spcPts val="55"/>
                        </a:spcBef>
                      </a:pPr>
                      <a:r>
                        <a:rPr dirty="0" sz="700" spc="-5">
                          <a:latin typeface="PMingLiU"/>
                          <a:cs typeface="PMingLiU"/>
                        </a:rPr>
                        <a:t>氟达拉宾</a:t>
                      </a:r>
                      <a:r>
                        <a:rPr dirty="0" sz="700" spc="-5">
                          <a:latin typeface="Arial"/>
                          <a:cs typeface="Arial"/>
                        </a:rPr>
                        <a:t>+</a:t>
                      </a:r>
                      <a:endParaRPr sz="700">
                        <a:latin typeface="Arial"/>
                        <a:cs typeface="Arial"/>
                      </a:endParaRPr>
                    </a:p>
                    <a:p>
                      <a:pPr marL="69850">
                        <a:lnSpc>
                          <a:spcPct val="100000"/>
                        </a:lnSpc>
                        <a:spcBef>
                          <a:spcPts val="165"/>
                        </a:spcBef>
                      </a:pPr>
                      <a:r>
                        <a:rPr dirty="0" sz="700" spc="-5">
                          <a:latin typeface="PMingLiU"/>
                          <a:cs typeface="PMingLiU"/>
                        </a:rPr>
                        <a:t>环磷酰胺</a:t>
                      </a:r>
                      <a:endParaRPr sz="700">
                        <a:latin typeface="PMingLiU"/>
                        <a:cs typeface="PMingLiU"/>
                      </a:endParaRPr>
                    </a:p>
                  </a:txBody>
                  <a:tcPr marL="0" marR="0" marB="0" marT="6985">
                    <a:lnL w="63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55"/>
                        </a:spcBef>
                      </a:pPr>
                      <a:r>
                        <a:rPr dirty="0" sz="700" spc="-5">
                          <a:latin typeface="PMingLiU"/>
                          <a:cs typeface="PMingLiU"/>
                        </a:rPr>
                        <a:t>氟达拉宾</a:t>
                      </a:r>
                      <a:r>
                        <a:rPr dirty="0" sz="700" spc="-5">
                          <a:latin typeface="Arial"/>
                          <a:cs typeface="Arial"/>
                        </a:rPr>
                        <a:t>+</a:t>
                      </a:r>
                      <a:endParaRPr sz="700">
                        <a:latin typeface="Arial"/>
                        <a:cs typeface="Arial"/>
                      </a:endParaRPr>
                    </a:p>
                    <a:p>
                      <a:pPr marL="71120">
                        <a:lnSpc>
                          <a:spcPct val="100000"/>
                        </a:lnSpc>
                        <a:spcBef>
                          <a:spcPts val="165"/>
                        </a:spcBef>
                      </a:pPr>
                      <a:r>
                        <a:rPr dirty="0" sz="700" spc="-5">
                          <a:latin typeface="PMingLiU"/>
                          <a:cs typeface="PMingLiU"/>
                        </a:rPr>
                        <a:t>环磷酰胺</a:t>
                      </a:r>
                      <a:endParaRPr sz="700">
                        <a:latin typeface="PMingLiU"/>
                        <a:cs typeface="PMingLiU"/>
                      </a:endParaRPr>
                    </a:p>
                  </a:txBody>
                  <a:tcPr marL="0" marR="0" marB="0" marT="698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55"/>
                        </a:spcBef>
                      </a:pPr>
                      <a:r>
                        <a:rPr dirty="0" sz="700" spc="-5">
                          <a:latin typeface="PMingLiU"/>
                          <a:cs typeface="PMingLiU"/>
                        </a:rPr>
                        <a:t>氟达拉宾</a:t>
                      </a:r>
                      <a:r>
                        <a:rPr dirty="0" sz="700" spc="-5">
                          <a:latin typeface="Arial"/>
                          <a:cs typeface="Arial"/>
                        </a:rPr>
                        <a:t>+</a:t>
                      </a:r>
                      <a:endParaRPr sz="700">
                        <a:latin typeface="Arial"/>
                        <a:cs typeface="Arial"/>
                      </a:endParaRPr>
                    </a:p>
                    <a:p>
                      <a:pPr marL="71120">
                        <a:lnSpc>
                          <a:spcPct val="100000"/>
                        </a:lnSpc>
                        <a:spcBef>
                          <a:spcPts val="165"/>
                        </a:spcBef>
                      </a:pPr>
                      <a:r>
                        <a:rPr dirty="0" sz="700" spc="-5">
                          <a:latin typeface="PMingLiU"/>
                          <a:cs typeface="PMingLiU"/>
                        </a:rPr>
                        <a:t>环磷酰胺</a:t>
                      </a:r>
                      <a:endParaRPr sz="700">
                        <a:latin typeface="PMingLiU"/>
                        <a:cs typeface="PMingLiU"/>
                      </a:endParaRPr>
                    </a:p>
                  </a:txBody>
                  <a:tcPr marL="0" marR="0" marB="0" marT="6985">
                    <a:lnL w="9525">
                      <a:solidFill>
                        <a:srgbClr val="000000"/>
                      </a:solidFill>
                      <a:prstDash val="solid"/>
                    </a:lnL>
                    <a:lnT w="9525">
                      <a:solidFill>
                        <a:srgbClr val="000000"/>
                      </a:solidFill>
                      <a:prstDash val="solid"/>
                    </a:lnT>
                    <a:lnB w="9525">
                      <a:solidFill>
                        <a:srgbClr val="000000"/>
                      </a:solidFill>
                      <a:prstDash val="solid"/>
                    </a:lnB>
                  </a:tcPr>
                </a:tc>
              </a:tr>
              <a:tr h="417575">
                <a:tc>
                  <a:txBody>
                    <a:bodyPr/>
                    <a:lstStyle/>
                    <a:p>
                      <a:pPr>
                        <a:lnSpc>
                          <a:spcPct val="100000"/>
                        </a:lnSpc>
                        <a:spcBef>
                          <a:spcPts val="30"/>
                        </a:spcBef>
                      </a:pPr>
                      <a:endParaRPr sz="1000">
                        <a:latin typeface="Times New Roman"/>
                        <a:cs typeface="Times New Roman"/>
                      </a:endParaRPr>
                    </a:p>
                    <a:p>
                      <a:pPr marL="69850">
                        <a:lnSpc>
                          <a:spcPct val="100000"/>
                        </a:lnSpc>
                        <a:spcBef>
                          <a:spcPts val="5"/>
                        </a:spcBef>
                      </a:pPr>
                      <a:r>
                        <a:rPr dirty="0" sz="700" spc="-5">
                          <a:latin typeface="Arial"/>
                          <a:cs typeface="Arial"/>
                        </a:rPr>
                        <a:t>ORR</a:t>
                      </a:r>
                      <a:endParaRPr sz="700">
                        <a:latin typeface="Arial"/>
                        <a:cs typeface="Arial"/>
                      </a:endParaRPr>
                    </a:p>
                  </a:txBody>
                  <a:tcPr marL="0" marR="0" marB="0" marT="3810">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0"/>
                        </a:spcBef>
                      </a:pPr>
                      <a:endParaRPr sz="1000">
                        <a:latin typeface="Times New Roman"/>
                        <a:cs typeface="Times New Roman"/>
                      </a:endParaRPr>
                    </a:p>
                    <a:p>
                      <a:pPr marL="71120">
                        <a:lnSpc>
                          <a:spcPct val="100000"/>
                        </a:lnSpc>
                        <a:spcBef>
                          <a:spcPts val="5"/>
                        </a:spcBef>
                      </a:pPr>
                      <a:r>
                        <a:rPr dirty="0" sz="700" spc="-5">
                          <a:latin typeface="Arial"/>
                          <a:cs typeface="Arial"/>
                        </a:rPr>
                        <a:t>ORR 96.3%;</a:t>
                      </a:r>
                      <a:endParaRPr sz="700">
                        <a:latin typeface="Arial"/>
                        <a:cs typeface="Arial"/>
                      </a:endParaRPr>
                    </a:p>
                  </a:txBody>
                  <a:tcPr marL="0" marR="0" marB="0" marT="3810">
                    <a:lnL w="9525">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25"/>
                        </a:spcBef>
                      </a:pPr>
                      <a:endParaRPr sz="650">
                        <a:latin typeface="Times New Roman"/>
                        <a:cs typeface="Times New Roman"/>
                      </a:endParaRPr>
                    </a:p>
                    <a:p>
                      <a:pPr marL="69850">
                        <a:lnSpc>
                          <a:spcPts val="830"/>
                        </a:lnSpc>
                      </a:pPr>
                      <a:r>
                        <a:rPr dirty="0" sz="700" spc="-5">
                          <a:latin typeface="Arial"/>
                          <a:cs typeface="Arial"/>
                        </a:rPr>
                        <a:t>ORR:</a:t>
                      </a:r>
                      <a:r>
                        <a:rPr dirty="0" sz="700" spc="-10">
                          <a:latin typeface="Arial"/>
                          <a:cs typeface="Arial"/>
                        </a:rPr>
                        <a:t> 100%;</a:t>
                      </a:r>
                      <a:endParaRPr sz="700">
                        <a:latin typeface="Arial"/>
                        <a:cs typeface="Arial"/>
                      </a:endParaRPr>
                    </a:p>
                    <a:p>
                      <a:pPr marL="69850">
                        <a:lnSpc>
                          <a:spcPts val="830"/>
                        </a:lnSpc>
                      </a:pPr>
                      <a:r>
                        <a:rPr dirty="0" sz="700" spc="-5">
                          <a:latin typeface="Arial"/>
                          <a:cs typeface="Arial"/>
                        </a:rPr>
                        <a:t>CR/sCR:</a:t>
                      </a:r>
                      <a:r>
                        <a:rPr dirty="0" sz="700" spc="-10">
                          <a:latin typeface="Arial"/>
                          <a:cs typeface="Arial"/>
                        </a:rPr>
                        <a:t> 78.6%</a:t>
                      </a:r>
                      <a:endParaRPr sz="700">
                        <a:latin typeface="Arial"/>
                        <a:cs typeface="Arial"/>
                      </a:endParaRPr>
                    </a:p>
                  </a:txBody>
                  <a:tcPr marL="0" marR="0" marB="0" marT="3175">
                    <a:lnL w="63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ts val="830"/>
                        </a:lnSpc>
                        <a:spcBef>
                          <a:spcPts val="365"/>
                        </a:spcBef>
                      </a:pPr>
                      <a:r>
                        <a:rPr dirty="0" sz="700" spc="-5">
                          <a:latin typeface="Arial"/>
                          <a:cs typeface="Arial"/>
                        </a:rPr>
                        <a:t>ORR:</a:t>
                      </a:r>
                      <a:r>
                        <a:rPr dirty="0" sz="700" spc="-10">
                          <a:latin typeface="Arial"/>
                          <a:cs typeface="Arial"/>
                        </a:rPr>
                        <a:t> </a:t>
                      </a:r>
                      <a:r>
                        <a:rPr dirty="0" sz="700" spc="-5">
                          <a:latin typeface="Arial"/>
                          <a:cs typeface="Arial"/>
                        </a:rPr>
                        <a:t>94.4%;</a:t>
                      </a:r>
                      <a:endParaRPr sz="700">
                        <a:latin typeface="Arial"/>
                        <a:cs typeface="Arial"/>
                      </a:endParaRPr>
                    </a:p>
                    <a:p>
                      <a:pPr marL="71120">
                        <a:lnSpc>
                          <a:spcPts val="805"/>
                        </a:lnSpc>
                      </a:pPr>
                      <a:r>
                        <a:rPr dirty="0" sz="700" spc="-10">
                          <a:latin typeface="Arial"/>
                          <a:cs typeface="Arial"/>
                        </a:rPr>
                        <a:t>≥VGPR: </a:t>
                      </a:r>
                      <a:r>
                        <a:rPr dirty="0" sz="700" spc="-5">
                          <a:latin typeface="Arial"/>
                          <a:cs typeface="Arial"/>
                        </a:rPr>
                        <a:t>89.9%</a:t>
                      </a:r>
                      <a:endParaRPr sz="700">
                        <a:latin typeface="Arial"/>
                        <a:cs typeface="Arial"/>
                      </a:endParaRPr>
                    </a:p>
                    <a:p>
                      <a:pPr marL="71120">
                        <a:lnSpc>
                          <a:spcPts val="815"/>
                        </a:lnSpc>
                      </a:pPr>
                      <a:r>
                        <a:rPr dirty="0" sz="700" spc="-5">
                          <a:latin typeface="Arial"/>
                          <a:cs typeface="Arial"/>
                        </a:rPr>
                        <a:t>CR/sCR:</a:t>
                      </a:r>
                      <a:r>
                        <a:rPr dirty="0" sz="700" spc="-10">
                          <a:latin typeface="Arial"/>
                          <a:cs typeface="Arial"/>
                        </a:rPr>
                        <a:t> 68.4%</a:t>
                      </a:r>
                      <a:endParaRPr sz="700">
                        <a:latin typeface="Arial"/>
                        <a:cs typeface="Arial"/>
                      </a:endParaRPr>
                    </a:p>
                  </a:txBody>
                  <a:tcPr marL="0" marR="0" marB="0" marT="4635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ts val="800"/>
                        </a:lnSpc>
                      </a:pPr>
                      <a:r>
                        <a:rPr dirty="0" sz="700" spc="-5">
                          <a:latin typeface="Arial"/>
                          <a:cs typeface="Arial"/>
                        </a:rPr>
                        <a:t>ORR:</a:t>
                      </a:r>
                      <a:endParaRPr sz="700">
                        <a:latin typeface="Arial"/>
                        <a:cs typeface="Arial"/>
                      </a:endParaRPr>
                    </a:p>
                    <a:p>
                      <a:pPr marL="71120">
                        <a:lnSpc>
                          <a:spcPts val="805"/>
                        </a:lnSpc>
                      </a:pPr>
                      <a:r>
                        <a:rPr dirty="0" sz="700" spc="-5">
                          <a:latin typeface="Arial"/>
                          <a:cs typeface="Arial"/>
                        </a:rPr>
                        <a:t>DL1:</a:t>
                      </a:r>
                      <a:r>
                        <a:rPr dirty="0" sz="700" spc="-10">
                          <a:latin typeface="Arial"/>
                          <a:cs typeface="Arial"/>
                        </a:rPr>
                        <a:t> 100%</a:t>
                      </a:r>
                      <a:endParaRPr sz="700">
                        <a:latin typeface="Arial"/>
                        <a:cs typeface="Arial"/>
                      </a:endParaRPr>
                    </a:p>
                    <a:p>
                      <a:pPr marL="71120">
                        <a:lnSpc>
                          <a:spcPts val="805"/>
                        </a:lnSpc>
                      </a:pPr>
                      <a:r>
                        <a:rPr dirty="0" sz="700" spc="-5">
                          <a:latin typeface="Arial"/>
                          <a:cs typeface="Arial"/>
                        </a:rPr>
                        <a:t>DL2:</a:t>
                      </a:r>
                      <a:r>
                        <a:rPr dirty="0" sz="700" spc="-10">
                          <a:latin typeface="Arial"/>
                          <a:cs typeface="Arial"/>
                        </a:rPr>
                        <a:t> 80%</a:t>
                      </a:r>
                      <a:endParaRPr sz="700">
                        <a:latin typeface="Arial"/>
                        <a:cs typeface="Arial"/>
                      </a:endParaRPr>
                    </a:p>
                    <a:p>
                      <a:pPr marL="71120">
                        <a:lnSpc>
                          <a:spcPts val="780"/>
                        </a:lnSpc>
                      </a:pPr>
                      <a:r>
                        <a:rPr dirty="0" sz="700" spc="-5">
                          <a:latin typeface="Arial"/>
                          <a:cs typeface="Arial"/>
                        </a:rPr>
                        <a:t>DL3:</a:t>
                      </a:r>
                      <a:r>
                        <a:rPr dirty="0" sz="700" spc="-10">
                          <a:latin typeface="Arial"/>
                          <a:cs typeface="Arial"/>
                        </a:rPr>
                        <a:t> 100%</a:t>
                      </a:r>
                      <a:endParaRPr sz="700">
                        <a:latin typeface="Arial"/>
                        <a:cs typeface="Arial"/>
                      </a:endParaRPr>
                    </a:p>
                  </a:txBody>
                  <a:tcPr marL="0" marR="0" marB="0" marT="0">
                    <a:lnL w="9525">
                      <a:solidFill>
                        <a:srgbClr val="000000"/>
                      </a:solidFill>
                      <a:prstDash val="solid"/>
                    </a:lnL>
                    <a:lnT w="9525">
                      <a:solidFill>
                        <a:srgbClr val="000000"/>
                      </a:solidFill>
                      <a:prstDash val="solid"/>
                    </a:lnT>
                    <a:lnB w="9525">
                      <a:solidFill>
                        <a:srgbClr val="000000"/>
                      </a:solidFill>
                      <a:prstDash val="solid"/>
                    </a:lnB>
                  </a:tcPr>
                </a:tc>
              </a:tr>
              <a:tr h="164591">
                <a:tc>
                  <a:txBody>
                    <a:bodyPr/>
                    <a:lstStyle/>
                    <a:p>
                      <a:pPr marL="69850">
                        <a:lnSpc>
                          <a:spcPct val="100000"/>
                        </a:lnSpc>
                        <a:spcBef>
                          <a:spcPts val="175"/>
                        </a:spcBef>
                      </a:pPr>
                      <a:r>
                        <a:rPr dirty="0" sz="700" spc="-5">
                          <a:latin typeface="Arial"/>
                          <a:cs typeface="Arial"/>
                        </a:rPr>
                        <a:t>mPFS</a:t>
                      </a:r>
                      <a:endParaRPr sz="700">
                        <a:latin typeface="Arial"/>
                        <a:cs typeface="Arial"/>
                      </a:endParaRPr>
                    </a:p>
                  </a:txBody>
                  <a:tcPr marL="0" marR="0" marB="0" marT="22225">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75"/>
                        </a:spcBef>
                      </a:pPr>
                      <a:r>
                        <a:rPr dirty="0" sz="700" spc="-5">
                          <a:latin typeface="Arial"/>
                          <a:cs typeface="Arial"/>
                        </a:rPr>
                        <a:t>NR</a:t>
                      </a:r>
                      <a:endParaRPr sz="700">
                        <a:latin typeface="Arial"/>
                        <a:cs typeface="Arial"/>
                      </a:endParaRPr>
                    </a:p>
                  </a:txBody>
                  <a:tcPr marL="0" marR="0" marB="0" marT="22225">
                    <a:lnL w="9525">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L="69850">
                        <a:lnSpc>
                          <a:spcPct val="100000"/>
                        </a:lnSpc>
                        <a:spcBef>
                          <a:spcPts val="175"/>
                        </a:spcBef>
                      </a:pPr>
                      <a:r>
                        <a:rPr dirty="0" sz="700" spc="-5">
                          <a:latin typeface="Arial"/>
                          <a:cs typeface="Arial"/>
                        </a:rPr>
                        <a:t>NR</a:t>
                      </a:r>
                      <a:endParaRPr sz="700">
                        <a:latin typeface="Arial"/>
                        <a:cs typeface="Arial"/>
                      </a:endParaRPr>
                    </a:p>
                  </a:txBody>
                  <a:tcPr marL="0" marR="0" marB="0" marT="22225">
                    <a:lnL w="63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75"/>
                        </a:spcBef>
                      </a:pPr>
                      <a:r>
                        <a:rPr dirty="0" sz="700" spc="-5">
                          <a:latin typeface="Arial"/>
                          <a:cs typeface="Arial"/>
                        </a:rPr>
                        <a:t>NR</a:t>
                      </a:r>
                      <a:endParaRPr sz="700">
                        <a:latin typeface="Arial"/>
                        <a:cs typeface="Arial"/>
                      </a:endParaRPr>
                    </a:p>
                  </a:txBody>
                  <a:tcPr marL="0" marR="0" marB="0" marT="22225">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175"/>
                        </a:spcBef>
                      </a:pPr>
                      <a:r>
                        <a:rPr dirty="0" sz="700" spc="-5">
                          <a:latin typeface="Arial"/>
                          <a:cs typeface="Arial"/>
                        </a:rPr>
                        <a:t>NR</a:t>
                      </a:r>
                      <a:endParaRPr sz="700">
                        <a:latin typeface="Arial"/>
                        <a:cs typeface="Arial"/>
                      </a:endParaRPr>
                    </a:p>
                  </a:txBody>
                  <a:tcPr marL="0" marR="0" marB="0" marT="22225">
                    <a:lnL w="9525">
                      <a:solidFill>
                        <a:srgbClr val="000000"/>
                      </a:solidFill>
                      <a:prstDash val="solid"/>
                    </a:lnL>
                    <a:lnT w="9525">
                      <a:solidFill>
                        <a:srgbClr val="000000"/>
                      </a:solidFill>
                      <a:prstDash val="solid"/>
                    </a:lnT>
                    <a:lnB w="9525">
                      <a:solidFill>
                        <a:srgbClr val="000000"/>
                      </a:solidFill>
                      <a:prstDash val="solid"/>
                    </a:lnB>
                  </a:tcPr>
                </a:tc>
              </a:tr>
              <a:tr h="241046">
                <a:tc>
                  <a:txBody>
                    <a:bodyPr/>
                    <a:lstStyle/>
                    <a:p>
                      <a:pPr marL="69850">
                        <a:lnSpc>
                          <a:spcPct val="100000"/>
                        </a:lnSpc>
                        <a:spcBef>
                          <a:spcPts val="30"/>
                        </a:spcBef>
                      </a:pPr>
                      <a:r>
                        <a:rPr dirty="0" sz="700" spc="-5">
                          <a:latin typeface="PMingLiU"/>
                          <a:cs typeface="PMingLiU"/>
                        </a:rPr>
                        <a:t>全部</a:t>
                      </a:r>
                      <a:r>
                        <a:rPr dirty="0" sz="700" spc="-25">
                          <a:latin typeface="PMingLiU"/>
                          <a:cs typeface="PMingLiU"/>
                        </a:rPr>
                        <a:t> </a:t>
                      </a:r>
                      <a:r>
                        <a:rPr dirty="0" sz="700" spc="-5">
                          <a:latin typeface="Arial"/>
                          <a:cs typeface="Arial"/>
                        </a:rPr>
                        <a:t>CRS/</a:t>
                      </a:r>
                      <a:endParaRPr sz="700">
                        <a:latin typeface="Arial"/>
                        <a:cs typeface="Arial"/>
                      </a:endParaRPr>
                    </a:p>
                    <a:p>
                      <a:pPr marL="69850">
                        <a:lnSpc>
                          <a:spcPts val="805"/>
                        </a:lnSpc>
                        <a:spcBef>
                          <a:spcPts val="120"/>
                        </a:spcBef>
                      </a:pPr>
                      <a:r>
                        <a:rPr dirty="0" sz="700">
                          <a:latin typeface="Arial"/>
                          <a:cs typeface="Arial"/>
                        </a:rPr>
                        <a:t>≥G3</a:t>
                      </a:r>
                      <a:r>
                        <a:rPr dirty="0" sz="700" spc="-15">
                          <a:latin typeface="Arial"/>
                          <a:cs typeface="Arial"/>
                        </a:rPr>
                        <a:t> </a:t>
                      </a:r>
                      <a:r>
                        <a:rPr dirty="0" sz="700" spc="-10">
                          <a:latin typeface="Arial"/>
                          <a:cs typeface="Arial"/>
                        </a:rPr>
                        <a:t>CRS</a:t>
                      </a:r>
                      <a:endParaRPr sz="700">
                        <a:latin typeface="Arial"/>
                        <a:cs typeface="Arial"/>
                      </a:endParaRPr>
                    </a:p>
                  </a:txBody>
                  <a:tcPr marL="0" marR="0" marB="0" marT="381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490"/>
                        </a:spcBef>
                      </a:pPr>
                      <a:r>
                        <a:rPr dirty="0" sz="700" spc="-5">
                          <a:latin typeface="Arial"/>
                          <a:cs typeface="Arial"/>
                        </a:rPr>
                        <a:t>78.9%/</a:t>
                      </a:r>
                      <a:r>
                        <a:rPr dirty="0" sz="700" spc="-10">
                          <a:latin typeface="Arial"/>
                          <a:cs typeface="Arial"/>
                        </a:rPr>
                        <a:t> 0%</a:t>
                      </a:r>
                      <a:endParaRPr sz="700">
                        <a:latin typeface="Arial"/>
                        <a:cs typeface="Arial"/>
                      </a:endParaRPr>
                    </a:p>
                  </a:txBody>
                  <a:tcPr marL="0" marR="0" marB="0" marT="62230">
                    <a:lnL w="9525">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L="69850">
                        <a:lnSpc>
                          <a:spcPct val="100000"/>
                        </a:lnSpc>
                        <a:spcBef>
                          <a:spcPts val="490"/>
                        </a:spcBef>
                      </a:pPr>
                      <a:r>
                        <a:rPr dirty="0" sz="700" spc="-5">
                          <a:latin typeface="Arial"/>
                          <a:cs typeface="Arial"/>
                        </a:rPr>
                        <a:t>92.9%/</a:t>
                      </a:r>
                      <a:r>
                        <a:rPr dirty="0" sz="700" spc="-10">
                          <a:latin typeface="Arial"/>
                          <a:cs typeface="Arial"/>
                        </a:rPr>
                        <a:t> 0%</a:t>
                      </a:r>
                      <a:endParaRPr sz="700">
                        <a:latin typeface="Arial"/>
                        <a:cs typeface="Arial"/>
                      </a:endParaRPr>
                    </a:p>
                  </a:txBody>
                  <a:tcPr marL="0" marR="0" marB="0" marT="62230">
                    <a:lnL w="635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490"/>
                        </a:spcBef>
                      </a:pPr>
                      <a:r>
                        <a:rPr dirty="0" sz="700" spc="-5">
                          <a:latin typeface="Arial"/>
                          <a:cs typeface="Arial"/>
                        </a:rPr>
                        <a:t>94.9%/</a:t>
                      </a:r>
                      <a:r>
                        <a:rPr dirty="0" sz="700" spc="-10">
                          <a:latin typeface="Arial"/>
                          <a:cs typeface="Arial"/>
                        </a:rPr>
                        <a:t> 0%</a:t>
                      </a:r>
                      <a:endParaRPr sz="700">
                        <a:latin typeface="Arial"/>
                        <a:cs typeface="Arial"/>
                      </a:endParaRPr>
                    </a:p>
                  </a:txBody>
                  <a:tcPr marL="0" marR="0" marB="0" marT="6223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120">
                        <a:lnSpc>
                          <a:spcPct val="100000"/>
                        </a:lnSpc>
                        <a:spcBef>
                          <a:spcPts val="490"/>
                        </a:spcBef>
                      </a:pPr>
                      <a:r>
                        <a:rPr dirty="0" sz="700" spc="-10">
                          <a:latin typeface="Arial"/>
                          <a:cs typeface="Arial"/>
                        </a:rPr>
                        <a:t>100%/ 7%</a:t>
                      </a:r>
                      <a:endParaRPr sz="700">
                        <a:latin typeface="Arial"/>
                        <a:cs typeface="Arial"/>
                      </a:endParaRPr>
                    </a:p>
                  </a:txBody>
                  <a:tcPr marL="0" marR="0" marB="0" marT="62230">
                    <a:lnL w="9525">
                      <a:solidFill>
                        <a:srgbClr val="000000"/>
                      </a:solidFill>
                      <a:prstDash val="solid"/>
                    </a:lnL>
                    <a:lnT w="9525">
                      <a:solidFill>
                        <a:srgbClr val="000000"/>
                      </a:solidFill>
                      <a:prstDash val="solid"/>
                    </a:lnT>
                    <a:lnB w="9525">
                      <a:solidFill>
                        <a:srgbClr val="000000"/>
                      </a:solidFill>
                      <a:prstDash val="solid"/>
                    </a:lnB>
                  </a:tcPr>
                </a:tc>
              </a:tr>
              <a:tr h="245364">
                <a:tc>
                  <a:txBody>
                    <a:bodyPr/>
                    <a:lstStyle/>
                    <a:p>
                      <a:pPr marL="69850">
                        <a:lnSpc>
                          <a:spcPct val="100000"/>
                        </a:lnSpc>
                        <a:spcBef>
                          <a:spcPts val="30"/>
                        </a:spcBef>
                      </a:pPr>
                      <a:r>
                        <a:rPr dirty="0" sz="700" spc="-5">
                          <a:latin typeface="PMingLiU"/>
                          <a:cs typeface="PMingLiU"/>
                        </a:rPr>
                        <a:t>全部</a:t>
                      </a:r>
                      <a:r>
                        <a:rPr dirty="0" sz="700">
                          <a:latin typeface="PMingLiU"/>
                          <a:cs typeface="PMingLiU"/>
                        </a:rPr>
                        <a:t> </a:t>
                      </a:r>
                      <a:r>
                        <a:rPr dirty="0" sz="700" spc="-10">
                          <a:latin typeface="Arial"/>
                          <a:cs typeface="Arial"/>
                        </a:rPr>
                        <a:t>ICANS/</a:t>
                      </a:r>
                      <a:endParaRPr sz="700">
                        <a:latin typeface="Arial"/>
                        <a:cs typeface="Arial"/>
                      </a:endParaRPr>
                    </a:p>
                    <a:p>
                      <a:pPr marL="69850">
                        <a:lnSpc>
                          <a:spcPct val="100000"/>
                        </a:lnSpc>
                        <a:spcBef>
                          <a:spcPts val="120"/>
                        </a:spcBef>
                      </a:pPr>
                      <a:r>
                        <a:rPr dirty="0" sz="700">
                          <a:latin typeface="Arial"/>
                          <a:cs typeface="Arial"/>
                        </a:rPr>
                        <a:t>≥G3</a:t>
                      </a:r>
                      <a:r>
                        <a:rPr dirty="0" sz="700" spc="-15">
                          <a:latin typeface="Arial"/>
                          <a:cs typeface="Arial"/>
                        </a:rPr>
                        <a:t> </a:t>
                      </a:r>
                      <a:r>
                        <a:rPr dirty="0" sz="700" spc="-10">
                          <a:latin typeface="Arial"/>
                          <a:cs typeface="Arial"/>
                        </a:rPr>
                        <a:t>ICANS</a:t>
                      </a:r>
                      <a:endParaRPr sz="700">
                        <a:latin typeface="Arial"/>
                        <a:cs typeface="Arial"/>
                      </a:endParaRPr>
                    </a:p>
                  </a:txBody>
                  <a:tcPr marL="0" marR="0" marB="0" marT="3810">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71120">
                        <a:lnSpc>
                          <a:spcPct val="100000"/>
                        </a:lnSpc>
                        <a:spcBef>
                          <a:spcPts val="484"/>
                        </a:spcBef>
                      </a:pPr>
                      <a:r>
                        <a:rPr dirty="0" sz="700" spc="-5">
                          <a:latin typeface="Arial"/>
                          <a:cs typeface="Arial"/>
                        </a:rPr>
                        <a:t>15.8%/</a:t>
                      </a:r>
                      <a:r>
                        <a:rPr dirty="0" sz="700" spc="-15">
                          <a:latin typeface="Arial"/>
                          <a:cs typeface="Arial"/>
                        </a:rPr>
                        <a:t> </a:t>
                      </a:r>
                      <a:r>
                        <a:rPr dirty="0" sz="700" spc="-5">
                          <a:latin typeface="Arial"/>
                          <a:cs typeface="Arial"/>
                        </a:rPr>
                        <a:t>3.7%</a:t>
                      </a:r>
                      <a:endParaRPr sz="700">
                        <a:latin typeface="Arial"/>
                        <a:cs typeface="Arial"/>
                      </a:endParaRPr>
                    </a:p>
                  </a:txBody>
                  <a:tcPr marL="0" marR="0" marB="0" marT="61594">
                    <a:lnL w="9525">
                      <a:solidFill>
                        <a:srgbClr val="000000"/>
                      </a:solidFill>
                      <a:prstDash val="solid"/>
                    </a:lnL>
                    <a:lnR w="6350">
                      <a:solidFill>
                        <a:srgbClr val="000000"/>
                      </a:solidFill>
                      <a:prstDash val="solid"/>
                    </a:lnR>
                    <a:lnT w="9525">
                      <a:solidFill>
                        <a:srgbClr val="000000"/>
                      </a:solidFill>
                      <a:prstDash val="solid"/>
                    </a:lnT>
                    <a:lnB w="19050">
                      <a:solidFill>
                        <a:srgbClr val="000000"/>
                      </a:solidFill>
                      <a:prstDash val="solid"/>
                    </a:lnB>
                  </a:tcPr>
                </a:tc>
                <a:tc>
                  <a:txBody>
                    <a:bodyPr/>
                    <a:lstStyle/>
                    <a:p>
                      <a:pPr marL="69850">
                        <a:lnSpc>
                          <a:spcPct val="100000"/>
                        </a:lnSpc>
                        <a:spcBef>
                          <a:spcPts val="484"/>
                        </a:spcBef>
                      </a:pPr>
                      <a:r>
                        <a:rPr dirty="0" sz="700" spc="-5">
                          <a:latin typeface="Arial"/>
                          <a:cs typeface="Arial"/>
                        </a:rPr>
                        <a:t>≥G3:</a:t>
                      </a:r>
                      <a:r>
                        <a:rPr dirty="0" sz="700" spc="-10">
                          <a:latin typeface="Arial"/>
                          <a:cs typeface="Arial"/>
                        </a:rPr>
                        <a:t> 0%</a:t>
                      </a:r>
                      <a:endParaRPr sz="700">
                        <a:latin typeface="Arial"/>
                        <a:cs typeface="Arial"/>
                      </a:endParaRPr>
                    </a:p>
                  </a:txBody>
                  <a:tcPr marL="0" marR="0" marB="0" marT="61594">
                    <a:lnL w="6350">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71120">
                        <a:lnSpc>
                          <a:spcPct val="100000"/>
                        </a:lnSpc>
                        <a:spcBef>
                          <a:spcPts val="484"/>
                        </a:spcBef>
                      </a:pPr>
                      <a:r>
                        <a:rPr dirty="0" sz="700" spc="-5">
                          <a:latin typeface="Arial"/>
                          <a:cs typeface="Arial"/>
                        </a:rPr>
                        <a:t>2.5%/</a:t>
                      </a:r>
                      <a:r>
                        <a:rPr dirty="0" sz="700" spc="-10">
                          <a:latin typeface="Arial"/>
                          <a:cs typeface="Arial"/>
                        </a:rPr>
                        <a:t> 0%</a:t>
                      </a:r>
                      <a:endParaRPr sz="700">
                        <a:latin typeface="Arial"/>
                        <a:cs typeface="Arial"/>
                      </a:endParaRPr>
                    </a:p>
                  </a:txBody>
                  <a:tcPr marL="0" marR="0" marB="0" marT="61594">
                    <a:lnL w="9525">
                      <a:solidFill>
                        <a:srgbClr val="000000"/>
                      </a:solidFill>
                      <a:prstDash val="solid"/>
                    </a:lnL>
                    <a:lnR w="9525">
                      <a:solidFill>
                        <a:srgbClr val="000000"/>
                      </a:solidFill>
                      <a:prstDash val="solid"/>
                    </a:lnR>
                    <a:lnT w="9525">
                      <a:solidFill>
                        <a:srgbClr val="000000"/>
                      </a:solidFill>
                      <a:prstDash val="solid"/>
                    </a:lnT>
                    <a:lnB w="19050">
                      <a:solidFill>
                        <a:srgbClr val="000000"/>
                      </a:solidFill>
                      <a:prstDash val="solid"/>
                    </a:lnB>
                  </a:tcPr>
                </a:tc>
                <a:tc>
                  <a:txBody>
                    <a:bodyPr/>
                    <a:lstStyle/>
                    <a:p>
                      <a:pPr marL="71120">
                        <a:lnSpc>
                          <a:spcPct val="100000"/>
                        </a:lnSpc>
                        <a:spcBef>
                          <a:spcPts val="484"/>
                        </a:spcBef>
                      </a:pPr>
                      <a:r>
                        <a:rPr dirty="0" sz="700" spc="-5">
                          <a:latin typeface="Arial"/>
                          <a:cs typeface="Arial"/>
                        </a:rPr>
                        <a:t>≥G4:</a:t>
                      </a:r>
                      <a:r>
                        <a:rPr dirty="0" sz="700" spc="-10">
                          <a:latin typeface="Arial"/>
                          <a:cs typeface="Arial"/>
                        </a:rPr>
                        <a:t> 0%</a:t>
                      </a:r>
                      <a:endParaRPr sz="700">
                        <a:latin typeface="Arial"/>
                        <a:cs typeface="Arial"/>
                      </a:endParaRPr>
                    </a:p>
                  </a:txBody>
                  <a:tcPr marL="0" marR="0" marB="0" marT="61594">
                    <a:lnL w="9525">
                      <a:solidFill>
                        <a:srgbClr val="000000"/>
                      </a:solidFill>
                      <a:prstDash val="solid"/>
                    </a:lnL>
                    <a:lnT w="9525">
                      <a:solidFill>
                        <a:srgbClr val="000000"/>
                      </a:solidFill>
                      <a:prstDash val="solid"/>
                    </a:lnT>
                    <a:lnB w="19050">
                      <a:solidFill>
                        <a:srgbClr val="000000"/>
                      </a:solidFill>
                      <a:prstDash val="solid"/>
                    </a:lnB>
                  </a:tcPr>
                </a:tc>
              </a:tr>
            </a:tbl>
          </a:graphicData>
        </a:graphic>
      </p:graphicFrame>
      <p:sp>
        <p:nvSpPr>
          <p:cNvPr id="9" name="object 9"/>
          <p:cNvSpPr txBox="1"/>
          <p:nvPr/>
        </p:nvSpPr>
        <p:spPr>
          <a:xfrm>
            <a:off x="527100" y="6075933"/>
            <a:ext cx="2208530" cy="14668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10">
                <a:latin typeface="Arial"/>
                <a:cs typeface="Arial"/>
              </a:rPr>
              <a:t>:</a:t>
            </a:r>
            <a:r>
              <a:rPr dirty="0" sz="800" spc="-10">
                <a:latin typeface="PMingLiU"/>
                <a:cs typeface="PMingLiU"/>
              </a:rPr>
              <a:t>各</a:t>
            </a:r>
            <a:r>
              <a:rPr dirty="0" sz="800" spc="10">
                <a:latin typeface="PMingLiU"/>
                <a:cs typeface="PMingLiU"/>
              </a:rPr>
              <a:t>公</a:t>
            </a:r>
            <a:r>
              <a:rPr dirty="0" sz="800" spc="-10">
                <a:latin typeface="PMingLiU"/>
                <a:cs typeface="PMingLiU"/>
              </a:rPr>
              <a:t>司官</a:t>
            </a:r>
            <a:r>
              <a:rPr dirty="0" sz="800" spc="10">
                <a:latin typeface="PMingLiU"/>
                <a:cs typeface="PMingLiU"/>
              </a:rPr>
              <a:t>网</a:t>
            </a:r>
            <a:r>
              <a:rPr dirty="0" sz="800" spc="-10">
                <a:latin typeface="PMingLiU"/>
                <a:cs typeface="PMingLiU"/>
              </a:rPr>
              <a:t>，</a:t>
            </a:r>
            <a:r>
              <a:rPr dirty="0" sz="800" spc="-10">
                <a:latin typeface="Arial"/>
                <a:cs typeface="Arial"/>
              </a:rPr>
              <a:t>EHA,</a:t>
            </a:r>
            <a:r>
              <a:rPr dirty="0" sz="800" spc="-5">
                <a:latin typeface="Arial"/>
                <a:cs typeface="Arial"/>
              </a:rPr>
              <a:t> ASH, </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42161"/>
            <a:ext cx="5071110" cy="4283075"/>
          </a:xfrm>
          <a:prstGeom prst="rect">
            <a:avLst/>
          </a:prstGeom>
        </p:spPr>
        <p:txBody>
          <a:bodyPr wrap="square" lIns="0" tIns="11430" rIns="0" bIns="0" rtlCol="0" vert="horz">
            <a:spAutoFit/>
          </a:bodyPr>
          <a:lstStyle/>
          <a:p>
            <a:pPr marL="12700">
              <a:lnSpc>
                <a:spcPct val="100000"/>
              </a:lnSpc>
              <a:spcBef>
                <a:spcPts val="90"/>
              </a:spcBef>
            </a:pPr>
            <a:r>
              <a:rPr dirty="0" sz="1400" spc="10" b="1">
                <a:solidFill>
                  <a:srgbClr val="C00000"/>
                </a:solidFill>
                <a:latin typeface="Microsoft JhengHei UI"/>
                <a:cs typeface="Microsoft JhengHei UI"/>
              </a:rPr>
              <a:t>实</a:t>
            </a:r>
            <a:r>
              <a:rPr dirty="0" sz="1400" spc="-10" b="1">
                <a:solidFill>
                  <a:srgbClr val="C00000"/>
                </a:solidFill>
                <a:latin typeface="Microsoft JhengHei UI"/>
                <a:cs typeface="Microsoft JhengHei UI"/>
              </a:rPr>
              <a:t>体</a:t>
            </a:r>
            <a:r>
              <a:rPr dirty="0" sz="1400" spc="15" b="1">
                <a:solidFill>
                  <a:srgbClr val="C00000"/>
                </a:solidFill>
                <a:latin typeface="Microsoft JhengHei UI"/>
                <a:cs typeface="Microsoft JhengHei UI"/>
              </a:rPr>
              <a:t>瘤</a:t>
            </a:r>
            <a:r>
              <a:rPr dirty="0" sz="1400" spc="-10" b="1">
                <a:solidFill>
                  <a:srgbClr val="C00000"/>
                </a:solidFill>
                <a:latin typeface="Microsoft JhengHei UI"/>
                <a:cs typeface="Microsoft JhengHei UI"/>
              </a:rPr>
              <a:t>篇：</a:t>
            </a:r>
            <a:r>
              <a:rPr dirty="0" sz="1400" spc="10" b="1">
                <a:solidFill>
                  <a:srgbClr val="C00000"/>
                </a:solidFill>
                <a:latin typeface="Microsoft JhengHei UI"/>
                <a:cs typeface="Microsoft JhengHei UI"/>
              </a:rPr>
              <a:t>寻</a:t>
            </a:r>
            <a:r>
              <a:rPr dirty="0" sz="1400" spc="-10" b="1">
                <a:solidFill>
                  <a:srgbClr val="C00000"/>
                </a:solidFill>
                <a:latin typeface="Microsoft JhengHei UI"/>
                <a:cs typeface="Microsoft JhengHei UI"/>
              </a:rPr>
              <a:t>找理</a:t>
            </a:r>
            <a:r>
              <a:rPr dirty="0" sz="1400" spc="10" b="1">
                <a:solidFill>
                  <a:srgbClr val="C00000"/>
                </a:solidFill>
                <a:latin typeface="Microsoft JhengHei UI"/>
                <a:cs typeface="Microsoft JhengHei UI"/>
              </a:rPr>
              <a:t>想</a:t>
            </a:r>
            <a:r>
              <a:rPr dirty="0" sz="1400" spc="-10" b="1">
                <a:solidFill>
                  <a:srgbClr val="C00000"/>
                </a:solidFill>
                <a:latin typeface="Microsoft JhengHei UI"/>
                <a:cs typeface="Microsoft JhengHei UI"/>
              </a:rPr>
              <a:t>靶</a:t>
            </a:r>
            <a:r>
              <a:rPr dirty="0" sz="1400" spc="10" b="1">
                <a:solidFill>
                  <a:srgbClr val="C00000"/>
                </a:solidFill>
                <a:latin typeface="Microsoft JhengHei UI"/>
                <a:cs typeface="Microsoft JhengHei UI"/>
              </a:rPr>
              <a:t>抗</a:t>
            </a:r>
            <a:r>
              <a:rPr dirty="0" sz="1400" spc="-10" b="1">
                <a:solidFill>
                  <a:srgbClr val="C00000"/>
                </a:solidFill>
                <a:latin typeface="Microsoft JhengHei UI"/>
                <a:cs typeface="Microsoft JhengHei UI"/>
              </a:rPr>
              <a:t>原</a:t>
            </a:r>
            <a:r>
              <a:rPr dirty="0" sz="1400" spc="-5" b="1">
                <a:solidFill>
                  <a:srgbClr val="C00000"/>
                </a:solidFill>
                <a:latin typeface="Microsoft JhengHei UI"/>
                <a:cs typeface="Microsoft JhengHei UI"/>
              </a:rPr>
              <a:t>，</a:t>
            </a:r>
            <a:r>
              <a:rPr dirty="0" sz="1400" spc="-5" b="1">
                <a:solidFill>
                  <a:srgbClr val="C00000"/>
                </a:solidFill>
                <a:latin typeface="Arial"/>
                <a:cs typeface="Arial"/>
              </a:rPr>
              <a:t>CAR-T</a:t>
            </a:r>
            <a:r>
              <a:rPr dirty="0" sz="1400" spc="-75" b="1">
                <a:solidFill>
                  <a:srgbClr val="C00000"/>
                </a:solidFill>
                <a:latin typeface="Arial"/>
                <a:cs typeface="Arial"/>
              </a:rPr>
              <a:t> </a:t>
            </a:r>
            <a:r>
              <a:rPr dirty="0" sz="1400" spc="35" b="1">
                <a:solidFill>
                  <a:srgbClr val="C00000"/>
                </a:solidFill>
                <a:latin typeface="Microsoft JhengHei UI"/>
                <a:cs typeface="Microsoft JhengHei UI"/>
              </a:rPr>
              <a:t>积</a:t>
            </a:r>
            <a:r>
              <a:rPr dirty="0" sz="1400" spc="10" b="1">
                <a:solidFill>
                  <a:srgbClr val="C00000"/>
                </a:solidFill>
                <a:latin typeface="Microsoft JhengHei UI"/>
                <a:cs typeface="Microsoft JhengHei UI"/>
              </a:rPr>
              <a:t>极</a:t>
            </a:r>
            <a:r>
              <a:rPr dirty="0" sz="1400" spc="-10" b="1">
                <a:solidFill>
                  <a:srgbClr val="C00000"/>
                </a:solidFill>
                <a:latin typeface="Microsoft JhengHei UI"/>
                <a:cs typeface="Microsoft JhengHei UI"/>
              </a:rPr>
              <a:t>探</a:t>
            </a:r>
            <a:r>
              <a:rPr dirty="0" sz="1400" spc="10" b="1">
                <a:solidFill>
                  <a:srgbClr val="C00000"/>
                </a:solidFill>
                <a:latin typeface="Microsoft JhengHei UI"/>
                <a:cs typeface="Microsoft JhengHei UI"/>
              </a:rPr>
              <a:t>索</a:t>
            </a:r>
            <a:r>
              <a:rPr dirty="0" sz="1400" spc="-10" b="1">
                <a:solidFill>
                  <a:srgbClr val="C00000"/>
                </a:solidFill>
                <a:latin typeface="Microsoft JhengHei UI"/>
                <a:cs typeface="Microsoft JhengHei UI"/>
              </a:rPr>
              <a:t>实体</a:t>
            </a:r>
            <a:r>
              <a:rPr dirty="0" sz="1400" spc="10" b="1">
                <a:solidFill>
                  <a:srgbClr val="C00000"/>
                </a:solidFill>
                <a:latin typeface="Microsoft JhengHei UI"/>
                <a:cs typeface="Microsoft JhengHei UI"/>
              </a:rPr>
              <a:t>瘤</a:t>
            </a:r>
            <a:r>
              <a:rPr dirty="0" sz="1400" spc="-10" b="1">
                <a:solidFill>
                  <a:srgbClr val="C00000"/>
                </a:solidFill>
                <a:latin typeface="Microsoft JhengHei UI"/>
                <a:cs typeface="Microsoft JhengHei UI"/>
              </a:rPr>
              <a:t>适应症</a:t>
            </a:r>
            <a:endParaRPr sz="1400">
              <a:latin typeface="Microsoft JhengHei UI"/>
              <a:cs typeface="Microsoft JhengHei UI"/>
            </a:endParaRPr>
          </a:p>
          <a:p>
            <a:pPr marL="12700">
              <a:lnSpc>
                <a:spcPct val="100000"/>
              </a:lnSpc>
              <a:spcBef>
                <a:spcPts val="1285"/>
              </a:spcBef>
            </a:pPr>
            <a:r>
              <a:rPr dirty="0" sz="1200" b="1">
                <a:solidFill>
                  <a:srgbClr val="585858"/>
                </a:solidFill>
                <a:latin typeface="Microsoft JhengHei UI"/>
                <a:cs typeface="Microsoft JhengHei UI"/>
              </a:rPr>
              <a:t>道阻且难</a:t>
            </a:r>
            <a:r>
              <a:rPr dirty="0" sz="1200" spc="-5" b="1">
                <a:solidFill>
                  <a:srgbClr val="585858"/>
                </a:solidFill>
                <a:latin typeface="Microsoft JhengHei UI"/>
                <a:cs typeface="Microsoft JhengHei UI"/>
              </a:rPr>
              <a:t>，</a:t>
            </a:r>
            <a:r>
              <a:rPr dirty="0" sz="1200" spc="-5" b="1">
                <a:solidFill>
                  <a:srgbClr val="585858"/>
                </a:solidFill>
                <a:latin typeface="Arial"/>
                <a:cs typeface="Arial"/>
              </a:rPr>
              <a:t>CAR-T</a:t>
            </a:r>
            <a:r>
              <a:rPr dirty="0" sz="1200" spc="-40" b="1">
                <a:solidFill>
                  <a:srgbClr val="585858"/>
                </a:solidFill>
                <a:latin typeface="Arial"/>
                <a:cs typeface="Arial"/>
              </a:rPr>
              <a:t> </a:t>
            </a:r>
            <a:r>
              <a:rPr dirty="0" sz="1200" b="1">
                <a:solidFill>
                  <a:srgbClr val="585858"/>
                </a:solidFill>
                <a:latin typeface="Microsoft JhengHei UI"/>
                <a:cs typeface="Microsoft JhengHei UI"/>
              </a:rPr>
              <a:t>用于实体瘤治疗需要克服若干难题</a:t>
            </a:r>
            <a:endParaRPr sz="1200">
              <a:latin typeface="Microsoft JhengHei UI"/>
              <a:cs typeface="Microsoft JhengHei UI"/>
            </a:endParaRPr>
          </a:p>
          <a:p>
            <a:pPr algn="just" marL="12700" marR="5715">
              <a:lnSpc>
                <a:spcPct val="139500"/>
              </a:lnSpc>
              <a:spcBef>
                <a:spcPts val="495"/>
              </a:spcBef>
            </a:pPr>
            <a:r>
              <a:rPr dirty="0" sz="1000" spc="5">
                <a:latin typeface="PMingLiU"/>
                <a:cs typeface="PMingLiU"/>
              </a:rPr>
              <a:t>虽然</a:t>
            </a:r>
            <a:r>
              <a:rPr dirty="0" sz="1000" spc="80">
                <a:latin typeface="PMingLiU"/>
                <a:cs typeface="PMingLiU"/>
              </a:rPr>
              <a:t> </a:t>
            </a:r>
            <a:r>
              <a:rPr dirty="0" sz="1000">
                <a:latin typeface="Arial"/>
                <a:cs typeface="Arial"/>
              </a:rPr>
              <a:t>CAR-T</a:t>
            </a:r>
            <a:r>
              <a:rPr dirty="0" sz="1000" spc="-5">
                <a:latin typeface="Arial"/>
                <a:cs typeface="Arial"/>
              </a:rPr>
              <a:t> </a:t>
            </a:r>
            <a:r>
              <a:rPr dirty="0" sz="1000" spc="5">
                <a:latin typeface="PMingLiU"/>
                <a:cs typeface="PMingLiU"/>
              </a:rPr>
              <a:t>已经</a:t>
            </a:r>
            <a:r>
              <a:rPr dirty="0" sz="1000" spc="-20">
                <a:latin typeface="PMingLiU"/>
                <a:cs typeface="PMingLiU"/>
              </a:rPr>
              <a:t>在</a:t>
            </a:r>
            <a:r>
              <a:rPr dirty="0" sz="1000" spc="5">
                <a:latin typeface="PMingLiU"/>
                <a:cs typeface="PMingLiU"/>
              </a:rPr>
              <a:t>血液</a:t>
            </a:r>
            <a:r>
              <a:rPr dirty="0" sz="1000" spc="-20">
                <a:latin typeface="PMingLiU"/>
                <a:cs typeface="PMingLiU"/>
              </a:rPr>
              <a:t>瘤</a:t>
            </a:r>
            <a:r>
              <a:rPr dirty="0" sz="1000" spc="5">
                <a:latin typeface="PMingLiU"/>
                <a:cs typeface="PMingLiU"/>
              </a:rPr>
              <a:t>治疗</a:t>
            </a:r>
            <a:r>
              <a:rPr dirty="0" sz="1000" spc="-20">
                <a:latin typeface="PMingLiU"/>
                <a:cs typeface="PMingLiU"/>
              </a:rPr>
              <a:t>中</a:t>
            </a:r>
            <a:r>
              <a:rPr dirty="0" sz="1000" spc="5">
                <a:latin typeface="PMingLiU"/>
                <a:cs typeface="PMingLiU"/>
              </a:rPr>
              <a:t>大放</a:t>
            </a:r>
            <a:r>
              <a:rPr dirty="0" sz="1000" spc="-20">
                <a:latin typeface="PMingLiU"/>
                <a:cs typeface="PMingLiU"/>
              </a:rPr>
              <a:t>异</a:t>
            </a:r>
            <a:r>
              <a:rPr dirty="0" sz="1000" spc="5">
                <a:latin typeface="PMingLiU"/>
                <a:cs typeface="PMingLiU"/>
              </a:rPr>
              <a:t>彩，</a:t>
            </a:r>
            <a:r>
              <a:rPr dirty="0" sz="1000" spc="-20">
                <a:latin typeface="PMingLiU"/>
                <a:cs typeface="PMingLiU"/>
              </a:rPr>
              <a:t>但</a:t>
            </a:r>
            <a:r>
              <a:rPr dirty="0" sz="1000" spc="5">
                <a:latin typeface="PMingLiU"/>
                <a:cs typeface="PMingLiU"/>
              </a:rPr>
              <a:t>在实</a:t>
            </a:r>
            <a:r>
              <a:rPr dirty="0" sz="1000" spc="-20">
                <a:latin typeface="PMingLiU"/>
                <a:cs typeface="PMingLiU"/>
              </a:rPr>
              <a:t>体</a:t>
            </a:r>
            <a:r>
              <a:rPr dirty="0" sz="1000" spc="5">
                <a:latin typeface="PMingLiU"/>
                <a:cs typeface="PMingLiU"/>
              </a:rPr>
              <a:t>瘤领域</a:t>
            </a:r>
            <a:r>
              <a:rPr dirty="0" sz="1000" spc="-20">
                <a:latin typeface="PMingLiU"/>
                <a:cs typeface="PMingLiU"/>
              </a:rPr>
              <a:t>的</a:t>
            </a:r>
            <a:r>
              <a:rPr dirty="0" sz="1000" spc="5">
                <a:latin typeface="PMingLiU"/>
                <a:cs typeface="PMingLiU"/>
              </a:rPr>
              <a:t>应用</a:t>
            </a:r>
            <a:r>
              <a:rPr dirty="0" sz="1000" spc="-20">
                <a:latin typeface="PMingLiU"/>
                <a:cs typeface="PMingLiU"/>
              </a:rPr>
              <a:t>却</a:t>
            </a:r>
            <a:r>
              <a:rPr dirty="0" sz="1000" spc="5">
                <a:latin typeface="PMingLiU"/>
                <a:cs typeface="PMingLiU"/>
              </a:rPr>
              <a:t>进展</a:t>
            </a:r>
            <a:r>
              <a:rPr dirty="0" sz="1000" spc="-20">
                <a:latin typeface="PMingLiU"/>
                <a:cs typeface="PMingLiU"/>
              </a:rPr>
              <a:t>缓</a:t>
            </a:r>
            <a:r>
              <a:rPr dirty="0" sz="1000" spc="5">
                <a:latin typeface="PMingLiU"/>
                <a:cs typeface="PMingLiU"/>
              </a:rPr>
              <a:t>慢，</a:t>
            </a:r>
            <a:r>
              <a:rPr dirty="0" sz="1000" spc="-20">
                <a:latin typeface="PMingLiU"/>
                <a:cs typeface="PMingLiU"/>
              </a:rPr>
              <a:t>原</a:t>
            </a:r>
            <a:r>
              <a:rPr dirty="0" sz="1000" spc="5">
                <a:latin typeface="PMingLiU"/>
                <a:cs typeface="PMingLiU"/>
              </a:rPr>
              <a:t>因主要 </a:t>
            </a:r>
            <a:r>
              <a:rPr dirty="0" sz="1000" spc="25">
                <a:latin typeface="PMingLiU"/>
                <a:cs typeface="PMingLiU"/>
              </a:rPr>
              <a:t>是</a:t>
            </a:r>
            <a:r>
              <a:rPr dirty="0" sz="1000" spc="5">
                <a:latin typeface="PMingLiU"/>
                <a:cs typeface="PMingLiU"/>
              </a:rPr>
              <a:t>实</a:t>
            </a:r>
            <a:r>
              <a:rPr dirty="0" sz="1000" spc="25">
                <a:latin typeface="PMingLiU"/>
                <a:cs typeface="PMingLiU"/>
              </a:rPr>
              <a:t>体</a:t>
            </a:r>
            <a:r>
              <a:rPr dirty="0" sz="1000" spc="5">
                <a:latin typeface="PMingLiU"/>
                <a:cs typeface="PMingLiU"/>
              </a:rPr>
              <a:t>瘤与</a:t>
            </a:r>
            <a:r>
              <a:rPr dirty="0" sz="1000" spc="25">
                <a:latin typeface="PMingLiU"/>
                <a:cs typeface="PMingLiU"/>
              </a:rPr>
              <a:t>血</a:t>
            </a:r>
            <a:r>
              <a:rPr dirty="0" sz="1000" spc="5">
                <a:latin typeface="PMingLiU"/>
                <a:cs typeface="PMingLiU"/>
              </a:rPr>
              <a:t>液</a:t>
            </a:r>
            <a:r>
              <a:rPr dirty="0" sz="1000" spc="25">
                <a:latin typeface="PMingLiU"/>
                <a:cs typeface="PMingLiU"/>
              </a:rPr>
              <a:t>瘤</a:t>
            </a:r>
            <a:r>
              <a:rPr dirty="0" sz="1000" spc="5">
                <a:latin typeface="PMingLiU"/>
                <a:cs typeface="PMingLiU"/>
              </a:rPr>
              <a:t>本</a:t>
            </a:r>
            <a:r>
              <a:rPr dirty="0" sz="1000" spc="25">
                <a:latin typeface="PMingLiU"/>
                <a:cs typeface="PMingLiU"/>
              </a:rPr>
              <a:t>身</a:t>
            </a:r>
            <a:r>
              <a:rPr dirty="0" sz="1000" spc="5">
                <a:latin typeface="PMingLiU"/>
                <a:cs typeface="PMingLiU"/>
              </a:rPr>
              <a:t>存在</a:t>
            </a:r>
            <a:r>
              <a:rPr dirty="0" sz="1000" spc="25">
                <a:latin typeface="PMingLiU"/>
                <a:cs typeface="PMingLiU"/>
              </a:rPr>
              <a:t>诸</a:t>
            </a:r>
            <a:r>
              <a:rPr dirty="0" sz="1000" spc="5">
                <a:latin typeface="PMingLiU"/>
                <a:cs typeface="PMingLiU"/>
              </a:rPr>
              <a:t>多</a:t>
            </a:r>
            <a:r>
              <a:rPr dirty="0" sz="1000" spc="25">
                <a:latin typeface="PMingLiU"/>
                <a:cs typeface="PMingLiU"/>
              </a:rPr>
              <a:t>差</a:t>
            </a:r>
            <a:r>
              <a:rPr dirty="0" sz="1000" spc="5">
                <a:latin typeface="PMingLiU"/>
                <a:cs typeface="PMingLiU"/>
              </a:rPr>
              <a:t>异。</a:t>
            </a:r>
            <a:r>
              <a:rPr dirty="0" sz="1000" spc="25">
                <a:latin typeface="PMingLiU"/>
                <a:cs typeface="PMingLiU"/>
              </a:rPr>
              <a:t>首</a:t>
            </a:r>
            <a:r>
              <a:rPr dirty="0" sz="1000" spc="5">
                <a:latin typeface="PMingLiU"/>
                <a:cs typeface="PMingLiU"/>
              </a:rPr>
              <a:t>先</a:t>
            </a:r>
            <a:r>
              <a:rPr dirty="0" sz="1000" spc="25">
                <a:latin typeface="PMingLiU"/>
                <a:cs typeface="PMingLiU"/>
              </a:rPr>
              <a:t>，</a:t>
            </a:r>
            <a:r>
              <a:rPr dirty="0" sz="1000" spc="5">
                <a:latin typeface="PMingLiU"/>
                <a:cs typeface="PMingLiU"/>
              </a:rPr>
              <a:t>血液</a:t>
            </a:r>
            <a:r>
              <a:rPr dirty="0" sz="1000" spc="25">
                <a:latin typeface="PMingLiU"/>
                <a:cs typeface="PMingLiU"/>
              </a:rPr>
              <a:t>瘤</a:t>
            </a:r>
            <a:r>
              <a:rPr dirty="0" sz="1000" spc="5">
                <a:latin typeface="PMingLiU"/>
                <a:cs typeface="PMingLiU"/>
              </a:rPr>
              <a:t>中</a:t>
            </a:r>
            <a:r>
              <a:rPr dirty="0" sz="1000" spc="25">
                <a:latin typeface="PMingLiU"/>
                <a:cs typeface="PMingLiU"/>
              </a:rPr>
              <a:t>已</a:t>
            </a:r>
            <a:r>
              <a:rPr dirty="0" sz="1000" spc="5">
                <a:latin typeface="PMingLiU"/>
                <a:cs typeface="PMingLiU"/>
              </a:rPr>
              <a:t>经</a:t>
            </a:r>
            <a:r>
              <a:rPr dirty="0" sz="1000" spc="25">
                <a:latin typeface="PMingLiU"/>
                <a:cs typeface="PMingLiU"/>
              </a:rPr>
              <a:t>发</a:t>
            </a:r>
            <a:r>
              <a:rPr dirty="0" sz="1000" spc="5">
                <a:latin typeface="PMingLiU"/>
                <a:cs typeface="PMingLiU"/>
              </a:rPr>
              <a:t>现了</a:t>
            </a:r>
            <a:r>
              <a:rPr dirty="0" sz="1000" spc="25">
                <a:latin typeface="PMingLiU"/>
                <a:cs typeface="PMingLiU"/>
              </a:rPr>
              <a:t>相</a:t>
            </a:r>
            <a:r>
              <a:rPr dirty="0" sz="1000" spc="5">
                <a:latin typeface="PMingLiU"/>
                <a:cs typeface="PMingLiU"/>
              </a:rPr>
              <a:t>对</a:t>
            </a:r>
            <a:r>
              <a:rPr dirty="0" sz="1000" spc="25">
                <a:latin typeface="PMingLiU"/>
                <a:cs typeface="PMingLiU"/>
              </a:rPr>
              <a:t>理</a:t>
            </a:r>
            <a:r>
              <a:rPr dirty="0" sz="1000" spc="5">
                <a:latin typeface="PMingLiU"/>
                <a:cs typeface="PMingLiU"/>
              </a:rPr>
              <a:t>想</a:t>
            </a:r>
            <a:r>
              <a:rPr dirty="0" sz="1000" spc="25">
                <a:latin typeface="PMingLiU"/>
                <a:cs typeface="PMingLiU"/>
              </a:rPr>
              <a:t>的</a:t>
            </a:r>
            <a:r>
              <a:rPr dirty="0" sz="1000" spc="5">
                <a:latin typeface="PMingLiU"/>
                <a:cs typeface="PMingLiU"/>
              </a:rPr>
              <a:t>高同</a:t>
            </a:r>
            <a:r>
              <a:rPr dirty="0" sz="1000" spc="25">
                <a:latin typeface="PMingLiU"/>
                <a:cs typeface="PMingLiU"/>
              </a:rPr>
              <a:t>质</a:t>
            </a:r>
            <a:r>
              <a:rPr dirty="0" sz="1000" spc="5">
                <a:latin typeface="PMingLiU"/>
                <a:cs typeface="PMingLiU"/>
              </a:rPr>
              <a:t>化靶 抗原；其次，血液瘤细胞</a:t>
            </a:r>
            <a:r>
              <a:rPr dirty="0" sz="1000" spc="-20">
                <a:latin typeface="PMingLiU"/>
                <a:cs typeface="PMingLiU"/>
              </a:rPr>
              <a:t>分</a:t>
            </a:r>
            <a:r>
              <a:rPr dirty="0" sz="1000" spc="5">
                <a:latin typeface="PMingLiU"/>
                <a:cs typeface="PMingLiU"/>
              </a:rPr>
              <a:t>散于血液中，几乎</a:t>
            </a:r>
            <a:r>
              <a:rPr dirty="0" sz="1000" spc="-20">
                <a:latin typeface="PMingLiU"/>
                <a:cs typeface="PMingLiU"/>
              </a:rPr>
              <a:t>不</a:t>
            </a:r>
            <a:r>
              <a:rPr dirty="0" sz="1000" spc="5">
                <a:latin typeface="PMingLiU"/>
                <a:cs typeface="PMingLiU"/>
              </a:rPr>
              <a:t>存在</a:t>
            </a:r>
            <a:r>
              <a:rPr dirty="0" sz="1000" spc="-20">
                <a:latin typeface="PMingLiU"/>
                <a:cs typeface="PMingLiU"/>
              </a:rPr>
              <a:t>肿</a:t>
            </a:r>
            <a:r>
              <a:rPr dirty="0" sz="1000" spc="5">
                <a:latin typeface="PMingLiU"/>
                <a:cs typeface="PMingLiU"/>
              </a:rPr>
              <a:t>瘤微环境</a:t>
            </a:r>
            <a:r>
              <a:rPr dirty="0" sz="1000">
                <a:latin typeface="PMingLiU"/>
                <a:cs typeface="PMingLiU"/>
              </a:rPr>
              <a:t>，</a:t>
            </a:r>
            <a:r>
              <a:rPr dirty="0" sz="1000">
                <a:latin typeface="Arial"/>
                <a:cs typeface="Arial"/>
              </a:rPr>
              <a:t>CAR-T</a:t>
            </a:r>
            <a:r>
              <a:rPr dirty="0" sz="1000" spc="180">
                <a:latin typeface="Arial"/>
                <a:cs typeface="Arial"/>
              </a:rPr>
              <a:t> </a:t>
            </a:r>
            <a:r>
              <a:rPr dirty="0" sz="1000" spc="5">
                <a:latin typeface="PMingLiU"/>
                <a:cs typeface="PMingLiU"/>
              </a:rPr>
              <a:t>可直接对</a:t>
            </a:r>
            <a:r>
              <a:rPr dirty="0" sz="1000" spc="-20">
                <a:latin typeface="PMingLiU"/>
                <a:cs typeface="PMingLiU"/>
              </a:rPr>
              <a:t>肿</a:t>
            </a:r>
            <a:r>
              <a:rPr dirty="0" sz="1000" spc="5">
                <a:latin typeface="PMingLiU"/>
                <a:cs typeface="PMingLiU"/>
              </a:rPr>
              <a:t>瘤细 胞进行定位杀伤。相比之</a:t>
            </a:r>
            <a:r>
              <a:rPr dirty="0" sz="1000" spc="-20">
                <a:latin typeface="PMingLiU"/>
                <a:cs typeface="PMingLiU"/>
              </a:rPr>
              <a:t>下</a:t>
            </a:r>
            <a:r>
              <a:rPr dirty="0" sz="1000">
                <a:latin typeface="PMingLiU"/>
                <a:cs typeface="PMingLiU"/>
              </a:rPr>
              <a:t>，</a:t>
            </a:r>
            <a:r>
              <a:rPr dirty="0" sz="1000">
                <a:latin typeface="Arial"/>
                <a:cs typeface="Arial"/>
              </a:rPr>
              <a:t>CAR-T</a:t>
            </a:r>
            <a:r>
              <a:rPr dirty="0" sz="1000" spc="175">
                <a:latin typeface="Arial"/>
                <a:cs typeface="Arial"/>
              </a:rPr>
              <a:t> </a:t>
            </a:r>
            <a:r>
              <a:rPr dirty="0" sz="1000" spc="5">
                <a:latin typeface="PMingLiU"/>
                <a:cs typeface="PMingLiU"/>
              </a:rPr>
              <a:t>若想要在</a:t>
            </a:r>
            <a:r>
              <a:rPr dirty="0" sz="1000" spc="-20">
                <a:latin typeface="PMingLiU"/>
                <a:cs typeface="PMingLiU"/>
              </a:rPr>
              <a:t>实</a:t>
            </a:r>
            <a:r>
              <a:rPr dirty="0" sz="1000" spc="5">
                <a:latin typeface="PMingLiU"/>
                <a:cs typeface="PMingLiU"/>
              </a:rPr>
              <a:t>体</a:t>
            </a:r>
            <a:r>
              <a:rPr dirty="0" sz="1000" spc="-20">
                <a:latin typeface="PMingLiU"/>
                <a:cs typeface="PMingLiU"/>
              </a:rPr>
              <a:t>瘤</a:t>
            </a:r>
            <a:r>
              <a:rPr dirty="0" sz="1000" spc="5">
                <a:latin typeface="PMingLiU"/>
                <a:cs typeface="PMingLiU"/>
              </a:rPr>
              <a:t>中发挥作用，需要突破实</a:t>
            </a:r>
            <a:r>
              <a:rPr dirty="0" sz="1000" spc="-20">
                <a:latin typeface="PMingLiU"/>
                <a:cs typeface="PMingLiU"/>
              </a:rPr>
              <a:t>体</a:t>
            </a:r>
            <a:r>
              <a:rPr dirty="0" sz="1000" spc="5">
                <a:latin typeface="PMingLiU"/>
                <a:cs typeface="PMingLiU"/>
              </a:rPr>
              <a:t>瘤微环境 实现浸</a:t>
            </a:r>
            <a:r>
              <a:rPr dirty="0" sz="1000" spc="-20">
                <a:latin typeface="PMingLiU"/>
                <a:cs typeface="PMingLiU"/>
              </a:rPr>
              <a:t>润</a:t>
            </a:r>
            <a:r>
              <a:rPr dirty="0" sz="1000" spc="5">
                <a:latin typeface="PMingLiU"/>
                <a:cs typeface="PMingLiU"/>
              </a:rPr>
              <a:t>，对</a:t>
            </a:r>
            <a:r>
              <a:rPr dirty="0" sz="1000" spc="-20">
                <a:latin typeface="PMingLiU"/>
                <a:cs typeface="PMingLiU"/>
              </a:rPr>
              <a:t>高</a:t>
            </a:r>
            <a:r>
              <a:rPr dirty="0" sz="1000" spc="5">
                <a:latin typeface="PMingLiU"/>
                <a:cs typeface="PMingLiU"/>
              </a:rPr>
              <a:t>异性</a:t>
            </a:r>
            <a:r>
              <a:rPr dirty="0" sz="1000" spc="-20">
                <a:latin typeface="PMingLiU"/>
                <a:cs typeface="PMingLiU"/>
              </a:rPr>
              <a:t>的</a:t>
            </a:r>
            <a:r>
              <a:rPr dirty="0" sz="1000" spc="5">
                <a:latin typeface="PMingLiU"/>
                <a:cs typeface="PMingLiU"/>
              </a:rPr>
              <a:t>靶点</a:t>
            </a:r>
            <a:r>
              <a:rPr dirty="0" sz="1000" spc="-20">
                <a:latin typeface="PMingLiU"/>
                <a:cs typeface="PMingLiU"/>
              </a:rPr>
              <a:t>完</a:t>
            </a:r>
            <a:r>
              <a:rPr dirty="0" sz="1000" spc="5">
                <a:latin typeface="PMingLiU"/>
                <a:cs typeface="PMingLiU"/>
              </a:rPr>
              <a:t>成识</a:t>
            </a:r>
            <a:r>
              <a:rPr dirty="0" sz="1000" spc="-20">
                <a:latin typeface="PMingLiU"/>
                <a:cs typeface="PMingLiU"/>
              </a:rPr>
              <a:t>别</a:t>
            </a:r>
            <a:r>
              <a:rPr dirty="0" sz="1000" spc="5">
                <a:latin typeface="PMingLiU"/>
                <a:cs typeface="PMingLiU"/>
              </a:rPr>
              <a:t>，并</a:t>
            </a:r>
            <a:r>
              <a:rPr dirty="0" sz="1000" spc="-20">
                <a:latin typeface="PMingLiU"/>
                <a:cs typeface="PMingLiU"/>
              </a:rPr>
              <a:t>在</a:t>
            </a:r>
            <a:r>
              <a:rPr dirty="0" sz="1000" spc="5">
                <a:latin typeface="PMingLiU"/>
                <a:cs typeface="PMingLiU"/>
              </a:rPr>
              <a:t>苛刻</a:t>
            </a:r>
            <a:r>
              <a:rPr dirty="0" sz="1000" spc="-20">
                <a:latin typeface="PMingLiU"/>
                <a:cs typeface="PMingLiU"/>
              </a:rPr>
              <a:t>的</a:t>
            </a:r>
            <a:r>
              <a:rPr dirty="0" sz="1000" spc="5">
                <a:latin typeface="PMingLiU"/>
                <a:cs typeface="PMingLiU"/>
              </a:rPr>
              <a:t>肿</a:t>
            </a:r>
            <a:r>
              <a:rPr dirty="0" sz="1000" spc="-20">
                <a:latin typeface="PMingLiU"/>
                <a:cs typeface="PMingLiU"/>
              </a:rPr>
              <a:t>瘤</a:t>
            </a:r>
            <a:r>
              <a:rPr dirty="0" sz="1000" spc="5">
                <a:latin typeface="PMingLiU"/>
                <a:cs typeface="PMingLiU"/>
              </a:rPr>
              <a:t>微环境</a:t>
            </a:r>
            <a:r>
              <a:rPr dirty="0" sz="1000" spc="-20">
                <a:latin typeface="PMingLiU"/>
                <a:cs typeface="PMingLiU"/>
              </a:rPr>
              <a:t>中</a:t>
            </a:r>
            <a:r>
              <a:rPr dirty="0" sz="1000" spc="5">
                <a:latin typeface="PMingLiU"/>
                <a:cs typeface="PMingLiU"/>
              </a:rPr>
              <a:t>长期</a:t>
            </a:r>
            <a:r>
              <a:rPr dirty="0" sz="1000" spc="-20">
                <a:latin typeface="PMingLiU"/>
                <a:cs typeface="PMingLiU"/>
              </a:rPr>
              <a:t>存</a:t>
            </a:r>
            <a:r>
              <a:rPr dirty="0" sz="1000" spc="5">
                <a:latin typeface="PMingLiU"/>
                <a:cs typeface="PMingLiU"/>
              </a:rPr>
              <a:t>活并</a:t>
            </a:r>
            <a:r>
              <a:rPr dirty="0" sz="1000" spc="-20">
                <a:latin typeface="PMingLiU"/>
                <a:cs typeface="PMingLiU"/>
              </a:rPr>
              <a:t>增</a:t>
            </a:r>
            <a:r>
              <a:rPr dirty="0" sz="1000" spc="5">
                <a:latin typeface="PMingLiU"/>
                <a:cs typeface="PMingLiU"/>
              </a:rPr>
              <a:t>殖。</a:t>
            </a:r>
            <a:endParaRPr sz="1000">
              <a:latin typeface="PMingLiU"/>
              <a:cs typeface="PMingLiU"/>
            </a:endParaRPr>
          </a:p>
          <a:p>
            <a:pPr algn="just" marL="12700" marR="5080">
              <a:lnSpc>
                <a:spcPct val="139600"/>
              </a:lnSpc>
              <a:spcBef>
                <a:spcPts val="600"/>
              </a:spcBef>
            </a:pPr>
            <a:r>
              <a:rPr dirty="0" sz="1000" spc="5" b="1">
                <a:latin typeface="Microsoft JhengHei UI"/>
                <a:cs typeface="Microsoft JhengHei UI"/>
              </a:rPr>
              <a:t>实体瘤的</a:t>
            </a:r>
            <a:r>
              <a:rPr dirty="0" sz="1000" spc="-20" b="1">
                <a:latin typeface="Microsoft JhengHei UI"/>
                <a:cs typeface="Microsoft JhengHei UI"/>
              </a:rPr>
              <a:t>异</a:t>
            </a:r>
            <a:r>
              <a:rPr dirty="0" sz="1000" spc="5" b="1">
                <a:latin typeface="Microsoft JhengHei UI"/>
                <a:cs typeface="Microsoft JhengHei UI"/>
              </a:rPr>
              <a:t>质抗</a:t>
            </a:r>
            <a:r>
              <a:rPr dirty="0" sz="1000" spc="-20" b="1">
                <a:latin typeface="Microsoft JhengHei UI"/>
                <a:cs typeface="Microsoft JhengHei UI"/>
              </a:rPr>
              <a:t>原</a:t>
            </a:r>
            <a:r>
              <a:rPr dirty="0" sz="1000" spc="5" b="1">
                <a:latin typeface="Microsoft JhengHei UI"/>
                <a:cs typeface="Microsoft JhengHei UI"/>
              </a:rPr>
              <a:t>表达</a:t>
            </a:r>
            <a:r>
              <a:rPr dirty="0" sz="1000" spc="-20" b="1">
                <a:latin typeface="Microsoft JhengHei UI"/>
                <a:cs typeface="Microsoft JhengHei UI"/>
              </a:rPr>
              <a:t>及</a:t>
            </a:r>
            <a:r>
              <a:rPr dirty="0" sz="1000" spc="5" b="1">
                <a:latin typeface="Microsoft JhengHei UI"/>
                <a:cs typeface="Microsoft JhengHei UI"/>
              </a:rPr>
              <a:t>抗原逃</a:t>
            </a:r>
            <a:r>
              <a:rPr dirty="0" sz="1000" spc="-20" b="1">
                <a:latin typeface="Microsoft JhengHei UI"/>
                <a:cs typeface="Microsoft JhengHei UI"/>
              </a:rPr>
              <a:t>逸</a:t>
            </a:r>
            <a:r>
              <a:rPr dirty="0" sz="1000" spc="5" b="1">
                <a:latin typeface="Microsoft JhengHei UI"/>
                <a:cs typeface="Microsoft JhengHei UI"/>
              </a:rPr>
              <a:t>影响</a:t>
            </a:r>
            <a:r>
              <a:rPr dirty="0" sz="1000" spc="55" b="1">
                <a:latin typeface="Microsoft JhengHei UI"/>
                <a:cs typeface="Microsoft JhengHei UI"/>
              </a:rPr>
              <a:t> </a:t>
            </a:r>
            <a:r>
              <a:rPr dirty="0" sz="1000" spc="-10" b="1">
                <a:latin typeface="Arial"/>
                <a:cs typeface="Arial"/>
              </a:rPr>
              <a:t>CAR-T</a:t>
            </a:r>
            <a:r>
              <a:rPr dirty="0" sz="1000" spc="5" b="1">
                <a:latin typeface="Arial"/>
                <a:cs typeface="Arial"/>
              </a:rPr>
              <a:t> </a:t>
            </a:r>
            <a:r>
              <a:rPr dirty="0" sz="1000" spc="5" b="1">
                <a:latin typeface="Microsoft JhengHei UI"/>
                <a:cs typeface="Microsoft JhengHei UI"/>
              </a:rPr>
              <a:t>疗效</a:t>
            </a:r>
            <a:r>
              <a:rPr dirty="0" sz="1000" spc="-20" b="1">
                <a:latin typeface="Microsoft JhengHei UI"/>
                <a:cs typeface="Microsoft JhengHei UI"/>
              </a:rPr>
              <a:t>。</a:t>
            </a:r>
            <a:r>
              <a:rPr dirty="0" sz="1000" spc="5">
                <a:latin typeface="PMingLiU"/>
                <a:cs typeface="PMingLiU"/>
              </a:rPr>
              <a:t>血液瘤</a:t>
            </a:r>
            <a:r>
              <a:rPr dirty="0" sz="1000" spc="-20">
                <a:latin typeface="PMingLiU"/>
                <a:cs typeface="PMingLiU"/>
              </a:rPr>
              <a:t>的</a:t>
            </a:r>
            <a:r>
              <a:rPr dirty="0" sz="1000" spc="5">
                <a:latin typeface="PMingLiU"/>
                <a:cs typeface="PMingLiU"/>
              </a:rPr>
              <a:t>靶抗</a:t>
            </a:r>
            <a:r>
              <a:rPr dirty="0" sz="1000" spc="-20">
                <a:latin typeface="PMingLiU"/>
                <a:cs typeface="PMingLiU"/>
              </a:rPr>
              <a:t>原</a:t>
            </a:r>
            <a:r>
              <a:rPr dirty="0" sz="1000" spc="5">
                <a:latin typeface="PMingLiU"/>
                <a:cs typeface="PMingLiU"/>
              </a:rPr>
              <a:t>通常</a:t>
            </a:r>
            <a:r>
              <a:rPr dirty="0" sz="1000" spc="-20">
                <a:latin typeface="PMingLiU"/>
                <a:cs typeface="PMingLiU"/>
              </a:rPr>
              <a:t>是</a:t>
            </a:r>
            <a:r>
              <a:rPr dirty="0" sz="1000" spc="5">
                <a:latin typeface="PMingLiU"/>
                <a:cs typeface="PMingLiU"/>
              </a:rPr>
              <a:t>同质</a:t>
            </a:r>
            <a:r>
              <a:rPr dirty="0" sz="1000" spc="-20">
                <a:latin typeface="PMingLiU"/>
                <a:cs typeface="PMingLiU"/>
              </a:rPr>
              <a:t>的</a:t>
            </a:r>
            <a:r>
              <a:rPr dirty="0" sz="1000" spc="5">
                <a:latin typeface="PMingLiU"/>
                <a:cs typeface="PMingLiU"/>
              </a:rPr>
              <a:t>，而实 </a:t>
            </a:r>
            <a:r>
              <a:rPr dirty="0" sz="1000" spc="25">
                <a:latin typeface="PMingLiU"/>
                <a:cs typeface="PMingLiU"/>
              </a:rPr>
              <a:t>体</a:t>
            </a:r>
            <a:r>
              <a:rPr dirty="0" sz="1000" spc="5">
                <a:latin typeface="PMingLiU"/>
                <a:cs typeface="PMingLiU"/>
              </a:rPr>
              <a:t>瘤</a:t>
            </a:r>
            <a:r>
              <a:rPr dirty="0" sz="1000" spc="25">
                <a:latin typeface="PMingLiU"/>
                <a:cs typeface="PMingLiU"/>
              </a:rPr>
              <a:t>的</a:t>
            </a:r>
            <a:r>
              <a:rPr dirty="0" sz="1000" spc="5">
                <a:latin typeface="PMingLiU"/>
                <a:cs typeface="PMingLiU"/>
              </a:rPr>
              <a:t>靶抗</a:t>
            </a:r>
            <a:r>
              <a:rPr dirty="0" sz="1000" spc="25">
                <a:latin typeface="PMingLiU"/>
                <a:cs typeface="PMingLiU"/>
              </a:rPr>
              <a:t>原</a:t>
            </a:r>
            <a:r>
              <a:rPr dirty="0" sz="1000" spc="5">
                <a:latin typeface="PMingLiU"/>
                <a:cs typeface="PMingLiU"/>
              </a:rPr>
              <a:t>具</a:t>
            </a:r>
            <a:r>
              <a:rPr dirty="0" sz="1000" spc="25">
                <a:latin typeface="PMingLiU"/>
                <a:cs typeface="PMingLiU"/>
              </a:rPr>
              <a:t>有</a:t>
            </a:r>
            <a:r>
              <a:rPr dirty="0" sz="1000" spc="5">
                <a:latin typeface="PMingLiU"/>
                <a:cs typeface="PMingLiU"/>
              </a:rPr>
              <a:t>异</a:t>
            </a:r>
            <a:r>
              <a:rPr dirty="0" sz="1000" spc="25">
                <a:latin typeface="PMingLiU"/>
                <a:cs typeface="PMingLiU"/>
              </a:rPr>
              <a:t>质</a:t>
            </a:r>
            <a:r>
              <a:rPr dirty="0" sz="1000" spc="5">
                <a:latin typeface="PMingLiU"/>
                <a:cs typeface="PMingLiU"/>
              </a:rPr>
              <a:t>性。</a:t>
            </a:r>
            <a:r>
              <a:rPr dirty="0" sz="1000" spc="25">
                <a:latin typeface="PMingLiU"/>
                <a:cs typeface="PMingLiU"/>
              </a:rPr>
              <a:t>实</a:t>
            </a:r>
            <a:r>
              <a:rPr dirty="0" sz="1000" spc="5">
                <a:latin typeface="PMingLiU"/>
                <a:cs typeface="PMingLiU"/>
              </a:rPr>
              <a:t>体</a:t>
            </a:r>
            <a:r>
              <a:rPr dirty="0" sz="1000" spc="25">
                <a:latin typeface="PMingLiU"/>
                <a:cs typeface="PMingLiU"/>
              </a:rPr>
              <a:t>瘤</a:t>
            </a:r>
            <a:r>
              <a:rPr dirty="0" sz="1000" spc="5">
                <a:latin typeface="PMingLiU"/>
                <a:cs typeface="PMingLiU"/>
              </a:rPr>
              <a:t>的同</a:t>
            </a:r>
            <a:r>
              <a:rPr dirty="0" sz="1000" spc="25">
                <a:latin typeface="PMingLiU"/>
                <a:cs typeface="PMingLiU"/>
              </a:rPr>
              <a:t>一</a:t>
            </a:r>
            <a:r>
              <a:rPr dirty="0" sz="1000" spc="5">
                <a:latin typeface="PMingLiU"/>
                <a:cs typeface="PMingLiU"/>
              </a:rPr>
              <a:t>病</a:t>
            </a:r>
            <a:r>
              <a:rPr dirty="0" sz="1000" spc="25">
                <a:latin typeface="PMingLiU"/>
                <a:cs typeface="PMingLiU"/>
              </a:rPr>
              <a:t>灶</a:t>
            </a:r>
            <a:r>
              <a:rPr dirty="0" sz="1000" spc="5">
                <a:latin typeface="PMingLiU"/>
                <a:cs typeface="PMingLiU"/>
              </a:rPr>
              <a:t>上没</a:t>
            </a:r>
            <a:r>
              <a:rPr dirty="0" sz="1000" spc="25">
                <a:latin typeface="PMingLiU"/>
                <a:cs typeface="PMingLiU"/>
              </a:rPr>
              <a:t>有</a:t>
            </a:r>
            <a:r>
              <a:rPr dirty="0" sz="1000" spc="5">
                <a:latin typeface="PMingLiU"/>
                <a:cs typeface="PMingLiU"/>
              </a:rPr>
              <a:t>一</a:t>
            </a:r>
            <a:r>
              <a:rPr dirty="0" sz="1000" spc="25">
                <a:latin typeface="PMingLiU"/>
                <a:cs typeface="PMingLiU"/>
              </a:rPr>
              <a:t>种</a:t>
            </a:r>
            <a:r>
              <a:rPr dirty="0" sz="1000" spc="5">
                <a:latin typeface="PMingLiU"/>
                <a:cs typeface="PMingLiU"/>
              </a:rPr>
              <a:t>抗</a:t>
            </a:r>
            <a:r>
              <a:rPr dirty="0" sz="1000" spc="25">
                <a:latin typeface="PMingLiU"/>
                <a:cs typeface="PMingLiU"/>
              </a:rPr>
              <a:t>原</a:t>
            </a:r>
            <a:r>
              <a:rPr dirty="0" sz="1000" spc="5">
                <a:latin typeface="PMingLiU"/>
                <a:cs typeface="PMingLiU"/>
              </a:rPr>
              <a:t>可以</a:t>
            </a:r>
            <a:r>
              <a:rPr dirty="0" sz="1000" spc="25">
                <a:latin typeface="PMingLiU"/>
                <a:cs typeface="PMingLiU"/>
              </a:rPr>
              <a:t>覆</a:t>
            </a:r>
            <a:r>
              <a:rPr dirty="0" sz="1000" spc="5">
                <a:latin typeface="PMingLiU"/>
                <a:cs typeface="PMingLiU"/>
              </a:rPr>
              <a:t>盖</a:t>
            </a:r>
            <a:r>
              <a:rPr dirty="0" sz="1000" spc="25">
                <a:latin typeface="PMingLiU"/>
                <a:cs typeface="PMingLiU"/>
              </a:rPr>
              <a:t>全</a:t>
            </a:r>
            <a:r>
              <a:rPr dirty="0" sz="1000" spc="5">
                <a:latin typeface="PMingLiU"/>
                <a:cs typeface="PMingLiU"/>
              </a:rPr>
              <a:t>部</a:t>
            </a:r>
            <a:r>
              <a:rPr dirty="0" sz="1000" spc="25">
                <a:latin typeface="PMingLiU"/>
                <a:cs typeface="PMingLiU"/>
              </a:rPr>
              <a:t>的</a:t>
            </a:r>
            <a:r>
              <a:rPr dirty="0" sz="1000" spc="5">
                <a:latin typeface="PMingLiU"/>
                <a:cs typeface="PMingLiU"/>
              </a:rPr>
              <a:t>肿瘤</a:t>
            </a:r>
            <a:r>
              <a:rPr dirty="0" sz="1000" spc="25">
                <a:latin typeface="PMingLiU"/>
                <a:cs typeface="PMingLiU"/>
              </a:rPr>
              <a:t>细</a:t>
            </a:r>
            <a:r>
              <a:rPr dirty="0" sz="1000" spc="5">
                <a:latin typeface="PMingLiU"/>
                <a:cs typeface="PMingLiU"/>
              </a:rPr>
              <a:t>胞，  </a:t>
            </a:r>
            <a:r>
              <a:rPr dirty="0" sz="1000" spc="25">
                <a:latin typeface="PMingLiU"/>
                <a:cs typeface="PMingLiU"/>
              </a:rPr>
              <a:t>原</a:t>
            </a:r>
            <a:r>
              <a:rPr dirty="0" sz="1000" spc="5">
                <a:latin typeface="PMingLiU"/>
                <a:cs typeface="PMingLiU"/>
              </a:rPr>
              <a:t>发</a:t>
            </a:r>
            <a:r>
              <a:rPr dirty="0" sz="1000" spc="25">
                <a:latin typeface="PMingLiU"/>
                <a:cs typeface="PMingLiU"/>
              </a:rPr>
              <a:t>和</a:t>
            </a:r>
            <a:r>
              <a:rPr dirty="0" sz="1000" spc="5">
                <a:latin typeface="PMingLiU"/>
                <a:cs typeface="PMingLiU"/>
              </a:rPr>
              <a:t>转移</a:t>
            </a:r>
            <a:r>
              <a:rPr dirty="0" sz="1000" spc="25">
                <a:latin typeface="PMingLiU"/>
                <a:cs typeface="PMingLiU"/>
              </a:rPr>
              <a:t>灶</a:t>
            </a:r>
            <a:r>
              <a:rPr dirty="0" sz="1000" spc="5">
                <a:latin typeface="PMingLiU"/>
                <a:cs typeface="PMingLiU"/>
              </a:rPr>
              <a:t>的</a:t>
            </a:r>
            <a:r>
              <a:rPr dirty="0" sz="1000" spc="25">
                <a:latin typeface="PMingLiU"/>
                <a:cs typeface="PMingLiU"/>
              </a:rPr>
              <a:t>抗</a:t>
            </a:r>
            <a:r>
              <a:rPr dirty="0" sz="1000" spc="5">
                <a:latin typeface="PMingLiU"/>
                <a:cs typeface="PMingLiU"/>
              </a:rPr>
              <a:t>原</a:t>
            </a:r>
            <a:r>
              <a:rPr dirty="0" sz="1000" spc="25">
                <a:latin typeface="PMingLiU"/>
                <a:cs typeface="PMingLiU"/>
              </a:rPr>
              <a:t>也</a:t>
            </a:r>
            <a:r>
              <a:rPr dirty="0" sz="1000" spc="5">
                <a:latin typeface="PMingLiU"/>
                <a:cs typeface="PMingLiU"/>
              </a:rPr>
              <a:t>可能</a:t>
            </a:r>
            <a:r>
              <a:rPr dirty="0" sz="1000" spc="25">
                <a:latin typeface="PMingLiU"/>
                <a:cs typeface="PMingLiU"/>
              </a:rPr>
              <a:t>不</a:t>
            </a:r>
            <a:r>
              <a:rPr dirty="0" sz="1000" spc="5">
                <a:latin typeface="PMingLiU"/>
                <a:cs typeface="PMingLiU"/>
              </a:rPr>
              <a:t>同</a:t>
            </a:r>
            <a:r>
              <a:rPr dirty="0" sz="1000" spc="25">
                <a:latin typeface="PMingLiU"/>
                <a:cs typeface="PMingLiU"/>
              </a:rPr>
              <a:t>。</a:t>
            </a:r>
            <a:r>
              <a:rPr dirty="0" sz="1000" spc="5">
                <a:latin typeface="PMingLiU"/>
                <a:cs typeface="PMingLiU"/>
              </a:rPr>
              <a:t>因此</a:t>
            </a:r>
            <a:r>
              <a:rPr dirty="0" sz="1000" spc="25">
                <a:latin typeface="PMingLiU"/>
                <a:cs typeface="PMingLiU"/>
              </a:rPr>
              <a:t>如</a:t>
            </a:r>
            <a:r>
              <a:rPr dirty="0" sz="1000" spc="5">
                <a:latin typeface="PMingLiU"/>
                <a:cs typeface="PMingLiU"/>
              </a:rPr>
              <a:t>果</a:t>
            </a:r>
            <a:r>
              <a:rPr dirty="0" sz="1000" spc="25">
                <a:latin typeface="PMingLiU"/>
                <a:cs typeface="PMingLiU"/>
              </a:rPr>
              <a:t>仅</a:t>
            </a:r>
            <a:r>
              <a:rPr dirty="0" sz="1000" spc="5">
                <a:latin typeface="PMingLiU"/>
                <a:cs typeface="PMingLiU"/>
              </a:rPr>
              <a:t>靶向</a:t>
            </a:r>
            <a:r>
              <a:rPr dirty="0" sz="1000" spc="25">
                <a:latin typeface="PMingLiU"/>
                <a:cs typeface="PMingLiU"/>
              </a:rPr>
              <a:t>单</a:t>
            </a:r>
            <a:r>
              <a:rPr dirty="0" sz="1000" spc="5">
                <a:latin typeface="PMingLiU"/>
                <a:cs typeface="PMingLiU"/>
              </a:rPr>
              <a:t>一</a:t>
            </a:r>
            <a:r>
              <a:rPr dirty="0" sz="1000" spc="25">
                <a:latin typeface="PMingLiU"/>
                <a:cs typeface="PMingLiU"/>
              </a:rPr>
              <a:t>抗</a:t>
            </a:r>
            <a:r>
              <a:rPr dirty="0" sz="1000" spc="5">
                <a:latin typeface="PMingLiU"/>
                <a:cs typeface="PMingLiU"/>
              </a:rPr>
              <a:t>原</a:t>
            </a:r>
            <a:r>
              <a:rPr dirty="0" sz="1000" spc="25">
                <a:latin typeface="PMingLiU"/>
                <a:cs typeface="PMingLiU"/>
              </a:rPr>
              <a:t>，</a:t>
            </a:r>
            <a:r>
              <a:rPr dirty="0" sz="1000" spc="5">
                <a:latin typeface="PMingLiU"/>
                <a:cs typeface="PMingLiU"/>
              </a:rPr>
              <a:t>只能</a:t>
            </a:r>
            <a:r>
              <a:rPr dirty="0" sz="1000" spc="25">
                <a:latin typeface="PMingLiU"/>
                <a:cs typeface="PMingLiU"/>
              </a:rPr>
              <a:t>清</a:t>
            </a:r>
            <a:r>
              <a:rPr dirty="0" sz="1000" spc="5">
                <a:latin typeface="PMingLiU"/>
                <a:cs typeface="PMingLiU"/>
              </a:rPr>
              <a:t>除</a:t>
            </a:r>
            <a:r>
              <a:rPr dirty="0" sz="1000" spc="25">
                <a:latin typeface="PMingLiU"/>
                <a:cs typeface="PMingLiU"/>
              </a:rPr>
              <a:t>部</a:t>
            </a:r>
            <a:r>
              <a:rPr dirty="0" sz="1000" spc="5">
                <a:latin typeface="PMingLiU"/>
                <a:cs typeface="PMingLiU"/>
              </a:rPr>
              <a:t>分</a:t>
            </a:r>
            <a:r>
              <a:rPr dirty="0" sz="1000" spc="25">
                <a:latin typeface="PMingLiU"/>
                <a:cs typeface="PMingLiU"/>
              </a:rPr>
              <a:t>肿</a:t>
            </a:r>
            <a:r>
              <a:rPr dirty="0" sz="1000" spc="5">
                <a:latin typeface="PMingLiU"/>
                <a:cs typeface="PMingLiU"/>
              </a:rPr>
              <a:t>瘤细</a:t>
            </a:r>
            <a:r>
              <a:rPr dirty="0" sz="1000" spc="25">
                <a:latin typeface="PMingLiU"/>
                <a:cs typeface="PMingLiU"/>
              </a:rPr>
              <a:t>胞</a:t>
            </a:r>
            <a:r>
              <a:rPr dirty="0" sz="1000" spc="5">
                <a:latin typeface="PMingLiU"/>
                <a:cs typeface="PMingLiU"/>
              </a:rPr>
              <a:t>。另 外，治</a:t>
            </a:r>
            <a:r>
              <a:rPr dirty="0" sz="1000" spc="-20">
                <a:latin typeface="PMingLiU"/>
                <a:cs typeface="PMingLiU"/>
              </a:rPr>
              <a:t>疗</a:t>
            </a:r>
            <a:r>
              <a:rPr dirty="0" sz="1000" spc="5">
                <a:latin typeface="PMingLiU"/>
                <a:cs typeface="PMingLiU"/>
              </a:rPr>
              <a:t>中可</a:t>
            </a:r>
            <a:r>
              <a:rPr dirty="0" sz="1000" spc="-20">
                <a:latin typeface="PMingLiU"/>
                <a:cs typeface="PMingLiU"/>
              </a:rPr>
              <a:t>能</a:t>
            </a:r>
            <a:r>
              <a:rPr dirty="0" sz="1000" spc="5">
                <a:latin typeface="PMingLiU"/>
                <a:cs typeface="PMingLiU"/>
              </a:rPr>
              <a:t>出现</a:t>
            </a:r>
            <a:r>
              <a:rPr dirty="0" sz="1000" spc="-20">
                <a:latin typeface="PMingLiU"/>
                <a:cs typeface="PMingLiU"/>
              </a:rPr>
              <a:t>的</a:t>
            </a:r>
            <a:r>
              <a:rPr dirty="0" sz="1000" spc="5">
                <a:latin typeface="PMingLiU"/>
                <a:cs typeface="PMingLiU"/>
              </a:rPr>
              <a:t>抗原</a:t>
            </a:r>
            <a:r>
              <a:rPr dirty="0" sz="1000" spc="-20">
                <a:latin typeface="PMingLiU"/>
                <a:cs typeface="PMingLiU"/>
              </a:rPr>
              <a:t>逃</a:t>
            </a:r>
            <a:r>
              <a:rPr dirty="0" sz="1000" spc="5">
                <a:latin typeface="PMingLiU"/>
                <a:cs typeface="PMingLiU"/>
              </a:rPr>
              <a:t>逸也</a:t>
            </a:r>
            <a:r>
              <a:rPr dirty="0" sz="1000" spc="-20">
                <a:latin typeface="PMingLiU"/>
                <a:cs typeface="PMingLiU"/>
              </a:rPr>
              <a:t>会</a:t>
            </a:r>
            <a:r>
              <a:rPr dirty="0" sz="1000" spc="5">
                <a:latin typeface="PMingLiU"/>
                <a:cs typeface="PMingLiU"/>
              </a:rPr>
              <a:t>影</a:t>
            </a:r>
            <a:r>
              <a:rPr dirty="0" sz="1000" spc="-20">
                <a:latin typeface="PMingLiU"/>
                <a:cs typeface="PMingLiU"/>
              </a:rPr>
              <a:t>响</a:t>
            </a:r>
            <a:r>
              <a:rPr dirty="0" sz="1000" spc="5">
                <a:latin typeface="PMingLiU"/>
                <a:cs typeface="PMingLiU"/>
              </a:rPr>
              <a:t>到</a:t>
            </a:r>
            <a:r>
              <a:rPr dirty="0" sz="1000" spc="90">
                <a:latin typeface="PMingLiU"/>
                <a:cs typeface="PMingLiU"/>
              </a:rPr>
              <a:t> </a:t>
            </a:r>
            <a:r>
              <a:rPr dirty="0" sz="1000">
                <a:latin typeface="Arial"/>
                <a:cs typeface="Arial"/>
              </a:rPr>
              <a:t>CAR-T</a:t>
            </a:r>
            <a:r>
              <a:rPr dirty="0" sz="1000" spc="20">
                <a:latin typeface="Arial"/>
                <a:cs typeface="Arial"/>
              </a:rPr>
              <a:t> </a:t>
            </a:r>
            <a:r>
              <a:rPr dirty="0" sz="1000" spc="-20">
                <a:latin typeface="PMingLiU"/>
                <a:cs typeface="PMingLiU"/>
              </a:rPr>
              <a:t>疗</a:t>
            </a:r>
            <a:r>
              <a:rPr dirty="0" sz="1000" spc="5">
                <a:latin typeface="PMingLiU"/>
                <a:cs typeface="PMingLiU"/>
              </a:rPr>
              <a:t>效。如</a:t>
            </a:r>
            <a:r>
              <a:rPr dirty="0" sz="1000" spc="-20">
                <a:latin typeface="PMingLiU"/>
                <a:cs typeface="PMingLiU"/>
              </a:rPr>
              <a:t>果</a:t>
            </a:r>
            <a:r>
              <a:rPr dirty="0" sz="1000" spc="5">
                <a:latin typeface="PMingLiU"/>
                <a:cs typeface="PMingLiU"/>
              </a:rPr>
              <a:t>靶向</a:t>
            </a:r>
            <a:r>
              <a:rPr dirty="0" sz="1000" spc="-20">
                <a:latin typeface="PMingLiU"/>
                <a:cs typeface="PMingLiU"/>
              </a:rPr>
              <a:t>抗</a:t>
            </a:r>
            <a:r>
              <a:rPr dirty="0" sz="1000" spc="5">
                <a:latin typeface="PMingLiU"/>
                <a:cs typeface="PMingLiU"/>
              </a:rPr>
              <a:t>原仅</a:t>
            </a:r>
            <a:r>
              <a:rPr dirty="0" sz="1000" spc="-20">
                <a:latin typeface="PMingLiU"/>
                <a:cs typeface="PMingLiU"/>
              </a:rPr>
              <a:t>是</a:t>
            </a:r>
            <a:r>
              <a:rPr dirty="0" sz="1000" spc="5">
                <a:latin typeface="PMingLiU"/>
                <a:cs typeface="PMingLiU"/>
              </a:rPr>
              <a:t>肿瘤</a:t>
            </a:r>
            <a:r>
              <a:rPr dirty="0" sz="1000" spc="-20">
                <a:latin typeface="PMingLiU"/>
                <a:cs typeface="PMingLiU"/>
              </a:rPr>
              <a:t>发</a:t>
            </a:r>
            <a:r>
              <a:rPr dirty="0" sz="1000" spc="5">
                <a:latin typeface="PMingLiU"/>
                <a:cs typeface="PMingLiU"/>
              </a:rPr>
              <a:t>生的副 产物，</a:t>
            </a:r>
            <a:r>
              <a:rPr dirty="0" sz="1000" spc="-20">
                <a:latin typeface="PMingLiU"/>
                <a:cs typeface="PMingLiU"/>
              </a:rPr>
              <a:t>肿</a:t>
            </a:r>
            <a:r>
              <a:rPr dirty="0" sz="1000" spc="5">
                <a:latin typeface="PMingLiU"/>
                <a:cs typeface="PMingLiU"/>
              </a:rPr>
              <a:t>瘤可以在</a:t>
            </a:r>
            <a:r>
              <a:rPr dirty="0" sz="1000" spc="-25">
                <a:latin typeface="PMingLiU"/>
                <a:cs typeface="PMingLiU"/>
              </a:rPr>
              <a:t> </a:t>
            </a:r>
            <a:r>
              <a:rPr dirty="0" sz="1000" spc="-5">
                <a:latin typeface="Arial"/>
                <a:cs typeface="Arial"/>
              </a:rPr>
              <a:t>DNA</a:t>
            </a:r>
            <a:r>
              <a:rPr dirty="0" sz="1000" spc="-65">
                <a:latin typeface="Arial"/>
                <a:cs typeface="Arial"/>
              </a:rPr>
              <a:t> </a:t>
            </a:r>
            <a:r>
              <a:rPr dirty="0" sz="1000" spc="-20">
                <a:latin typeface="PMingLiU"/>
                <a:cs typeface="PMingLiU"/>
              </a:rPr>
              <a:t>水</a:t>
            </a:r>
            <a:r>
              <a:rPr dirty="0" sz="1000" spc="5">
                <a:latin typeface="PMingLiU"/>
                <a:cs typeface="PMingLiU"/>
              </a:rPr>
              <a:t>平</a:t>
            </a:r>
            <a:r>
              <a:rPr dirty="0" sz="1000" spc="-20">
                <a:latin typeface="PMingLiU"/>
                <a:cs typeface="PMingLiU"/>
              </a:rPr>
              <a:t>下</a:t>
            </a:r>
            <a:r>
              <a:rPr dirty="0" sz="1000" spc="5">
                <a:latin typeface="PMingLiU"/>
                <a:cs typeface="PMingLiU"/>
              </a:rPr>
              <a:t>调抗</a:t>
            </a:r>
            <a:r>
              <a:rPr dirty="0" sz="1000" spc="-20">
                <a:latin typeface="PMingLiU"/>
                <a:cs typeface="PMingLiU"/>
              </a:rPr>
              <a:t>原</a:t>
            </a:r>
            <a:r>
              <a:rPr dirty="0" sz="1000" spc="5">
                <a:latin typeface="PMingLiU"/>
                <a:cs typeface="PMingLiU"/>
              </a:rPr>
              <a:t>表达</a:t>
            </a:r>
            <a:r>
              <a:rPr dirty="0" sz="1000" spc="-20">
                <a:latin typeface="PMingLiU"/>
                <a:cs typeface="PMingLiU"/>
              </a:rPr>
              <a:t>，</a:t>
            </a:r>
            <a:r>
              <a:rPr dirty="0" sz="1000" spc="5">
                <a:latin typeface="PMingLiU"/>
                <a:cs typeface="PMingLiU"/>
              </a:rPr>
              <a:t>甚至</a:t>
            </a:r>
            <a:r>
              <a:rPr dirty="0" sz="1000" spc="-20">
                <a:latin typeface="PMingLiU"/>
                <a:cs typeface="PMingLiU"/>
              </a:rPr>
              <a:t>丢失</a:t>
            </a:r>
            <a:r>
              <a:rPr dirty="0" sz="1000" spc="5">
                <a:latin typeface="PMingLiU"/>
                <a:cs typeface="PMingLiU"/>
              </a:rPr>
              <a:t>抗原。</a:t>
            </a:r>
            <a:endParaRPr sz="1000">
              <a:latin typeface="PMingLiU"/>
              <a:cs typeface="PMingLiU"/>
            </a:endParaRPr>
          </a:p>
          <a:p>
            <a:pPr algn="just" marL="12700" marR="5080">
              <a:lnSpc>
                <a:spcPct val="139500"/>
              </a:lnSpc>
              <a:spcBef>
                <a:spcPts val="610"/>
              </a:spcBef>
            </a:pPr>
            <a:r>
              <a:rPr dirty="0" sz="1000" spc="25" b="1">
                <a:latin typeface="Microsoft JhengHei UI"/>
                <a:cs typeface="Microsoft JhengHei UI"/>
              </a:rPr>
              <a:t>缺</a:t>
            </a:r>
            <a:r>
              <a:rPr dirty="0" sz="1000" spc="5" b="1">
                <a:latin typeface="Microsoft JhengHei UI"/>
                <a:cs typeface="Microsoft JhengHei UI"/>
              </a:rPr>
              <a:t>乏</a:t>
            </a:r>
            <a:r>
              <a:rPr dirty="0" sz="1000" spc="25" b="1">
                <a:latin typeface="Microsoft JhengHei UI"/>
                <a:cs typeface="Microsoft JhengHei UI"/>
              </a:rPr>
              <a:t>合</a:t>
            </a:r>
            <a:r>
              <a:rPr dirty="0" sz="1000" spc="5" b="1">
                <a:latin typeface="Microsoft JhengHei UI"/>
                <a:cs typeface="Microsoft JhengHei UI"/>
              </a:rPr>
              <a:t>适</a:t>
            </a:r>
            <a:r>
              <a:rPr dirty="0" sz="1000" spc="25" b="1">
                <a:latin typeface="Microsoft JhengHei UI"/>
                <a:cs typeface="Microsoft JhengHei UI"/>
              </a:rPr>
              <a:t>的</a:t>
            </a:r>
            <a:r>
              <a:rPr dirty="0" sz="1000" spc="5" b="1">
                <a:latin typeface="Microsoft JhengHei UI"/>
                <a:cs typeface="Microsoft JhengHei UI"/>
              </a:rPr>
              <a:t>肿瘤</a:t>
            </a:r>
            <a:r>
              <a:rPr dirty="0" sz="1000" spc="25" b="1">
                <a:latin typeface="Microsoft JhengHei UI"/>
                <a:cs typeface="Microsoft JhengHei UI"/>
              </a:rPr>
              <a:t>特</a:t>
            </a:r>
            <a:r>
              <a:rPr dirty="0" sz="1000" spc="5" b="1">
                <a:latin typeface="Microsoft JhengHei UI"/>
                <a:cs typeface="Microsoft JhengHei UI"/>
              </a:rPr>
              <a:t>异</a:t>
            </a:r>
            <a:r>
              <a:rPr dirty="0" sz="1000" spc="25" b="1">
                <a:latin typeface="Microsoft JhengHei UI"/>
                <a:cs typeface="Microsoft JhengHei UI"/>
              </a:rPr>
              <a:t>性</a:t>
            </a:r>
            <a:r>
              <a:rPr dirty="0" sz="1000" spc="5" b="1">
                <a:latin typeface="Microsoft JhengHei UI"/>
                <a:cs typeface="Microsoft JhengHei UI"/>
              </a:rPr>
              <a:t>抗</a:t>
            </a:r>
            <a:r>
              <a:rPr dirty="0" sz="1000" spc="25" b="1">
                <a:latin typeface="Microsoft JhengHei UI"/>
                <a:cs typeface="Microsoft JhengHei UI"/>
              </a:rPr>
              <a:t>原</a:t>
            </a:r>
            <a:r>
              <a:rPr dirty="0" sz="1000" spc="5" b="1">
                <a:latin typeface="Microsoft JhengHei UI"/>
                <a:cs typeface="Microsoft JhengHei UI"/>
              </a:rPr>
              <a:t>导致</a:t>
            </a:r>
            <a:r>
              <a:rPr dirty="0" sz="1000" spc="15" b="1">
                <a:latin typeface="Microsoft JhengHei UI"/>
                <a:cs typeface="Microsoft JhengHei UI"/>
              </a:rPr>
              <a:t> </a:t>
            </a:r>
            <a:r>
              <a:rPr dirty="0" sz="1000" spc="-10" b="1">
                <a:latin typeface="Arial"/>
                <a:cs typeface="Arial"/>
              </a:rPr>
              <a:t>CAR-T</a:t>
            </a:r>
            <a:r>
              <a:rPr dirty="0" sz="1000" spc="220" b="1">
                <a:latin typeface="Arial"/>
                <a:cs typeface="Arial"/>
              </a:rPr>
              <a:t> </a:t>
            </a:r>
            <a:r>
              <a:rPr dirty="0" sz="1000" spc="25" b="1">
                <a:latin typeface="Microsoft JhengHei UI"/>
                <a:cs typeface="Microsoft JhengHei UI"/>
              </a:rPr>
              <a:t>治</a:t>
            </a:r>
            <a:r>
              <a:rPr dirty="0" sz="1000" spc="5" b="1">
                <a:latin typeface="Microsoft JhengHei UI"/>
                <a:cs typeface="Microsoft JhengHei UI"/>
              </a:rPr>
              <a:t>疗副</a:t>
            </a:r>
            <a:r>
              <a:rPr dirty="0" sz="1000" spc="25" b="1">
                <a:latin typeface="Microsoft JhengHei UI"/>
                <a:cs typeface="Microsoft JhengHei UI"/>
              </a:rPr>
              <a:t>作</a:t>
            </a:r>
            <a:r>
              <a:rPr dirty="0" sz="1000" spc="5" b="1">
                <a:latin typeface="Microsoft JhengHei UI"/>
                <a:cs typeface="Microsoft JhengHei UI"/>
              </a:rPr>
              <a:t>用。</a:t>
            </a:r>
            <a:r>
              <a:rPr dirty="0" sz="1000" spc="25">
                <a:latin typeface="PMingLiU"/>
                <a:cs typeface="PMingLiU"/>
              </a:rPr>
              <a:t>肿</a:t>
            </a:r>
            <a:r>
              <a:rPr dirty="0" sz="1000" spc="5">
                <a:latin typeface="PMingLiU"/>
                <a:cs typeface="PMingLiU"/>
              </a:rPr>
              <a:t>瘤</a:t>
            </a:r>
            <a:r>
              <a:rPr dirty="0" sz="1000" spc="25">
                <a:latin typeface="PMingLiU"/>
                <a:cs typeface="PMingLiU"/>
              </a:rPr>
              <a:t>抗</a:t>
            </a:r>
            <a:r>
              <a:rPr dirty="0" sz="1000" spc="5">
                <a:latin typeface="PMingLiU"/>
                <a:cs typeface="PMingLiU"/>
              </a:rPr>
              <a:t>原主</a:t>
            </a:r>
            <a:r>
              <a:rPr dirty="0" sz="1000" spc="25">
                <a:latin typeface="PMingLiU"/>
                <a:cs typeface="PMingLiU"/>
              </a:rPr>
              <a:t>要</a:t>
            </a:r>
            <a:r>
              <a:rPr dirty="0" sz="1000" spc="5">
                <a:latin typeface="PMingLiU"/>
                <a:cs typeface="PMingLiU"/>
              </a:rPr>
              <a:t>分为</a:t>
            </a:r>
            <a:r>
              <a:rPr dirty="0" sz="1000" spc="25">
                <a:latin typeface="PMingLiU"/>
                <a:cs typeface="PMingLiU"/>
              </a:rPr>
              <a:t>肿</a:t>
            </a:r>
            <a:r>
              <a:rPr dirty="0" sz="1000" spc="5">
                <a:latin typeface="PMingLiU"/>
                <a:cs typeface="PMingLiU"/>
              </a:rPr>
              <a:t>瘤</a:t>
            </a:r>
            <a:r>
              <a:rPr dirty="0" sz="1000" spc="25">
                <a:latin typeface="PMingLiU"/>
                <a:cs typeface="PMingLiU"/>
              </a:rPr>
              <a:t>特</a:t>
            </a:r>
            <a:r>
              <a:rPr dirty="0" sz="1000" spc="5">
                <a:latin typeface="PMingLiU"/>
                <a:cs typeface="PMingLiU"/>
              </a:rPr>
              <a:t>异性</a:t>
            </a:r>
            <a:r>
              <a:rPr dirty="0" sz="1000" spc="25">
                <a:latin typeface="PMingLiU"/>
                <a:cs typeface="PMingLiU"/>
              </a:rPr>
              <a:t>抗</a:t>
            </a:r>
            <a:r>
              <a:rPr dirty="0" sz="1000" spc="5">
                <a:latin typeface="PMingLiU"/>
                <a:cs typeface="PMingLiU"/>
              </a:rPr>
              <a:t>原 </a:t>
            </a:r>
            <a:r>
              <a:rPr dirty="0" sz="1000" spc="5">
                <a:latin typeface="Arial"/>
                <a:cs typeface="Arial"/>
              </a:rPr>
              <a:t>(TSA)</a:t>
            </a:r>
            <a:r>
              <a:rPr dirty="0" sz="1000" spc="130">
                <a:latin typeface="Arial"/>
                <a:cs typeface="Arial"/>
              </a:rPr>
              <a:t> </a:t>
            </a:r>
            <a:r>
              <a:rPr dirty="0" sz="1000" spc="-20">
                <a:latin typeface="PMingLiU"/>
                <a:cs typeface="PMingLiU"/>
              </a:rPr>
              <a:t>和</a:t>
            </a:r>
            <a:r>
              <a:rPr dirty="0" sz="1000" spc="5">
                <a:latin typeface="PMingLiU"/>
                <a:cs typeface="PMingLiU"/>
              </a:rPr>
              <a:t>肿瘤</a:t>
            </a:r>
            <a:r>
              <a:rPr dirty="0" sz="1000" spc="-20">
                <a:latin typeface="PMingLiU"/>
                <a:cs typeface="PMingLiU"/>
              </a:rPr>
              <a:t>相</a:t>
            </a:r>
            <a:r>
              <a:rPr dirty="0" sz="1000" spc="5">
                <a:latin typeface="PMingLiU"/>
                <a:cs typeface="PMingLiU"/>
              </a:rPr>
              <a:t>关抗原</a:t>
            </a:r>
            <a:r>
              <a:rPr dirty="0" sz="1000" spc="150">
                <a:latin typeface="PMingLiU"/>
                <a:cs typeface="PMingLiU"/>
              </a:rPr>
              <a:t> </a:t>
            </a:r>
            <a:r>
              <a:rPr dirty="0" sz="1000">
                <a:latin typeface="Arial"/>
                <a:cs typeface="Arial"/>
              </a:rPr>
              <a:t>(TAA)</a:t>
            </a:r>
            <a:r>
              <a:rPr dirty="0" sz="1000" spc="130">
                <a:latin typeface="Arial"/>
                <a:cs typeface="Arial"/>
              </a:rPr>
              <a:t> </a:t>
            </a:r>
            <a:r>
              <a:rPr dirty="0" sz="1000" spc="-20">
                <a:latin typeface="PMingLiU"/>
                <a:cs typeface="PMingLiU"/>
              </a:rPr>
              <a:t>。</a:t>
            </a:r>
            <a:r>
              <a:rPr dirty="0" sz="1000" spc="5">
                <a:latin typeface="Arial"/>
                <a:cs typeface="Arial"/>
              </a:rPr>
              <a:t>TSA</a:t>
            </a:r>
            <a:r>
              <a:rPr dirty="0" sz="1000" spc="-15">
                <a:latin typeface="Arial"/>
                <a:cs typeface="Arial"/>
              </a:rPr>
              <a:t> </a:t>
            </a:r>
            <a:r>
              <a:rPr dirty="0" sz="1000" spc="-20">
                <a:latin typeface="PMingLiU"/>
                <a:cs typeface="PMingLiU"/>
              </a:rPr>
              <a:t>只</a:t>
            </a:r>
            <a:r>
              <a:rPr dirty="0" sz="1000" spc="5">
                <a:latin typeface="PMingLiU"/>
                <a:cs typeface="PMingLiU"/>
              </a:rPr>
              <a:t>存在</a:t>
            </a:r>
            <a:r>
              <a:rPr dirty="0" sz="1000" spc="-20">
                <a:latin typeface="PMingLiU"/>
                <a:cs typeface="PMingLiU"/>
              </a:rPr>
              <a:t>于</a:t>
            </a:r>
            <a:r>
              <a:rPr dirty="0" sz="1000" spc="5">
                <a:latin typeface="PMingLiU"/>
                <a:cs typeface="PMingLiU"/>
              </a:rPr>
              <a:t>肿瘤</a:t>
            </a:r>
            <a:r>
              <a:rPr dirty="0" sz="1000" spc="-20">
                <a:latin typeface="PMingLiU"/>
                <a:cs typeface="PMingLiU"/>
              </a:rPr>
              <a:t>组</a:t>
            </a:r>
            <a:r>
              <a:rPr dirty="0" sz="1000" spc="5">
                <a:latin typeface="PMingLiU"/>
                <a:cs typeface="PMingLiU"/>
              </a:rPr>
              <a:t>织，是</a:t>
            </a:r>
            <a:r>
              <a:rPr dirty="0" sz="1000" spc="-20">
                <a:latin typeface="PMingLiU"/>
                <a:cs typeface="PMingLiU"/>
              </a:rPr>
              <a:t>最</a:t>
            </a:r>
            <a:r>
              <a:rPr dirty="0" sz="1000" spc="5">
                <a:latin typeface="PMingLiU"/>
                <a:cs typeface="PMingLiU"/>
              </a:rPr>
              <a:t>理想</a:t>
            </a:r>
            <a:r>
              <a:rPr dirty="0" sz="1000" spc="-20">
                <a:latin typeface="PMingLiU"/>
                <a:cs typeface="PMingLiU"/>
              </a:rPr>
              <a:t>的</a:t>
            </a:r>
            <a:r>
              <a:rPr dirty="0" sz="1000" spc="5">
                <a:latin typeface="PMingLiU"/>
                <a:cs typeface="PMingLiU"/>
              </a:rPr>
              <a:t>肿瘤</a:t>
            </a:r>
            <a:r>
              <a:rPr dirty="0" sz="1000" spc="-20">
                <a:latin typeface="PMingLiU"/>
                <a:cs typeface="PMingLiU"/>
              </a:rPr>
              <a:t>抗</a:t>
            </a:r>
            <a:r>
              <a:rPr dirty="0" sz="1000" spc="5">
                <a:latin typeface="PMingLiU"/>
                <a:cs typeface="PMingLiU"/>
              </a:rPr>
              <a:t>原，</a:t>
            </a:r>
            <a:r>
              <a:rPr dirty="0" sz="1000" spc="-20">
                <a:latin typeface="PMingLiU"/>
                <a:cs typeface="PMingLiU"/>
              </a:rPr>
              <a:t>然</a:t>
            </a:r>
            <a:r>
              <a:rPr dirty="0" sz="1000" spc="5">
                <a:latin typeface="PMingLiU"/>
                <a:cs typeface="PMingLiU"/>
              </a:rPr>
              <a:t>而其很 少分布于实体瘤表面。</a:t>
            </a:r>
            <a:r>
              <a:rPr dirty="0" sz="1000" spc="5">
                <a:latin typeface="Arial"/>
                <a:cs typeface="Arial"/>
              </a:rPr>
              <a:t>TAA</a:t>
            </a:r>
            <a:r>
              <a:rPr dirty="0" sz="1000" spc="165">
                <a:latin typeface="Arial"/>
                <a:cs typeface="Arial"/>
              </a:rPr>
              <a:t> </a:t>
            </a:r>
            <a:r>
              <a:rPr dirty="0" sz="1000" spc="5">
                <a:latin typeface="PMingLiU"/>
                <a:cs typeface="PMingLiU"/>
              </a:rPr>
              <a:t>在一类肿瘤细胞中过度表达，具有泛癌种潜力，然而其同时也 在正常</a:t>
            </a:r>
            <a:r>
              <a:rPr dirty="0" sz="1000" spc="-20">
                <a:latin typeface="PMingLiU"/>
                <a:cs typeface="PMingLiU"/>
              </a:rPr>
              <a:t>组</a:t>
            </a:r>
            <a:r>
              <a:rPr dirty="0" sz="1000" spc="5">
                <a:latin typeface="PMingLiU"/>
                <a:cs typeface="PMingLiU"/>
              </a:rPr>
              <a:t>织中</a:t>
            </a:r>
            <a:r>
              <a:rPr dirty="0" sz="1000" spc="-20">
                <a:latin typeface="PMingLiU"/>
                <a:cs typeface="PMingLiU"/>
              </a:rPr>
              <a:t>表</a:t>
            </a:r>
            <a:r>
              <a:rPr dirty="0" sz="1000" spc="5">
                <a:latin typeface="PMingLiU"/>
                <a:cs typeface="PMingLiU"/>
              </a:rPr>
              <a:t>达。</a:t>
            </a:r>
            <a:r>
              <a:rPr dirty="0" sz="1000" spc="-20">
                <a:latin typeface="PMingLiU"/>
                <a:cs typeface="PMingLiU"/>
              </a:rPr>
              <a:t>因</a:t>
            </a:r>
            <a:r>
              <a:rPr dirty="0" sz="1000" spc="5">
                <a:latin typeface="PMingLiU"/>
                <a:cs typeface="PMingLiU"/>
              </a:rPr>
              <a:t>此靶</a:t>
            </a:r>
            <a:r>
              <a:rPr dirty="0" sz="1000" spc="225">
                <a:latin typeface="PMingLiU"/>
                <a:cs typeface="PMingLiU"/>
              </a:rPr>
              <a:t>向</a:t>
            </a:r>
            <a:r>
              <a:rPr dirty="0" sz="1000" spc="5">
                <a:latin typeface="Arial"/>
                <a:cs typeface="Arial"/>
              </a:rPr>
              <a:t>TAA</a:t>
            </a:r>
            <a:r>
              <a:rPr dirty="0" sz="1000" spc="-60">
                <a:latin typeface="Arial"/>
                <a:cs typeface="Arial"/>
              </a:rPr>
              <a:t> </a:t>
            </a:r>
            <a:r>
              <a:rPr dirty="0" sz="1000" spc="5">
                <a:latin typeface="PMingLiU"/>
                <a:cs typeface="PMingLiU"/>
              </a:rPr>
              <a:t>的</a:t>
            </a:r>
            <a:r>
              <a:rPr dirty="0" sz="1000" spc="-20">
                <a:latin typeface="PMingLiU"/>
                <a:cs typeface="PMingLiU"/>
              </a:rPr>
              <a:t>免</a:t>
            </a:r>
            <a:r>
              <a:rPr dirty="0" sz="1000" spc="5">
                <a:latin typeface="PMingLiU"/>
                <a:cs typeface="PMingLiU"/>
              </a:rPr>
              <a:t>疫疗</a:t>
            </a:r>
            <a:r>
              <a:rPr dirty="0" sz="1000" spc="-20">
                <a:latin typeface="PMingLiU"/>
                <a:cs typeface="PMingLiU"/>
              </a:rPr>
              <a:t>法</a:t>
            </a:r>
            <a:r>
              <a:rPr dirty="0" sz="1000" spc="5">
                <a:latin typeface="PMingLiU"/>
                <a:cs typeface="PMingLiU"/>
              </a:rPr>
              <a:t>粗</a:t>
            </a:r>
            <a:r>
              <a:rPr dirty="0" sz="1000" spc="-20">
                <a:latin typeface="PMingLiU"/>
                <a:cs typeface="PMingLiU"/>
              </a:rPr>
              <a:t>在</a:t>
            </a:r>
            <a:r>
              <a:rPr dirty="0" sz="1000" spc="5">
                <a:latin typeface="PMingLiU"/>
                <a:cs typeface="PMingLiU"/>
              </a:rPr>
              <a:t>脱</a:t>
            </a:r>
            <a:r>
              <a:rPr dirty="0" sz="1000" spc="-20">
                <a:latin typeface="PMingLiU"/>
                <a:cs typeface="PMingLiU"/>
              </a:rPr>
              <a:t>靶</a:t>
            </a:r>
            <a:r>
              <a:rPr dirty="0" sz="1000" spc="5">
                <a:latin typeface="PMingLiU"/>
                <a:cs typeface="PMingLiU"/>
              </a:rPr>
              <a:t>风险</a:t>
            </a:r>
            <a:r>
              <a:rPr dirty="0" sz="1000" spc="65">
                <a:latin typeface="PMingLiU"/>
                <a:cs typeface="PMingLiU"/>
              </a:rPr>
              <a:t> </a:t>
            </a:r>
            <a:r>
              <a:rPr dirty="0" sz="1000" spc="-5">
                <a:latin typeface="Arial"/>
                <a:cs typeface="Arial"/>
              </a:rPr>
              <a:t>(on-target</a:t>
            </a:r>
            <a:r>
              <a:rPr dirty="0" sz="1000" spc="50">
                <a:latin typeface="Arial"/>
                <a:cs typeface="Arial"/>
              </a:rPr>
              <a:t> </a:t>
            </a:r>
            <a:r>
              <a:rPr dirty="0" sz="1000" spc="-5">
                <a:latin typeface="Arial"/>
                <a:cs typeface="Arial"/>
              </a:rPr>
              <a:t>off-tumor)</a:t>
            </a:r>
            <a:r>
              <a:rPr dirty="0" sz="1000" spc="-5">
                <a:latin typeface="PMingLiU"/>
                <a:cs typeface="PMingLiU"/>
              </a:rPr>
              <a:t>，</a:t>
            </a:r>
            <a:r>
              <a:rPr dirty="0" sz="1000" spc="-20">
                <a:latin typeface="PMingLiU"/>
                <a:cs typeface="PMingLiU"/>
              </a:rPr>
              <a:t>例</a:t>
            </a:r>
            <a:r>
              <a:rPr dirty="0" sz="1000" spc="5">
                <a:latin typeface="PMingLiU"/>
                <a:cs typeface="PMingLiU"/>
              </a:rPr>
              <a:t>如抗 </a:t>
            </a:r>
            <a:r>
              <a:rPr dirty="0" sz="1000" spc="-5">
                <a:latin typeface="Arial"/>
                <a:cs typeface="Arial"/>
              </a:rPr>
              <a:t>CD19</a:t>
            </a:r>
            <a:r>
              <a:rPr dirty="0" sz="1000" spc="-80">
                <a:latin typeface="Arial"/>
                <a:cs typeface="Arial"/>
              </a:rPr>
              <a:t> </a:t>
            </a:r>
            <a:r>
              <a:rPr dirty="0" sz="1000" spc="245">
                <a:latin typeface="PMingLiU"/>
                <a:cs typeface="PMingLiU"/>
              </a:rPr>
              <a:t>的</a:t>
            </a:r>
            <a:r>
              <a:rPr dirty="0" sz="1000">
                <a:latin typeface="Arial"/>
                <a:cs typeface="Arial"/>
              </a:rPr>
              <a:t>CAR-T</a:t>
            </a:r>
            <a:r>
              <a:rPr dirty="0" sz="1000" spc="-55">
                <a:latin typeface="Arial"/>
                <a:cs typeface="Arial"/>
              </a:rPr>
              <a:t> </a:t>
            </a:r>
            <a:r>
              <a:rPr dirty="0" sz="1000" spc="5">
                <a:latin typeface="PMingLiU"/>
                <a:cs typeface="PMingLiU"/>
              </a:rPr>
              <a:t>细胞可导</a:t>
            </a:r>
            <a:r>
              <a:rPr dirty="0" sz="1000" spc="245">
                <a:latin typeface="PMingLiU"/>
                <a:cs typeface="PMingLiU"/>
              </a:rPr>
              <a:t>致</a:t>
            </a:r>
            <a:r>
              <a:rPr dirty="0" sz="1000" spc="5">
                <a:latin typeface="Arial"/>
                <a:cs typeface="Arial"/>
              </a:rPr>
              <a:t>B</a:t>
            </a:r>
            <a:r>
              <a:rPr dirty="0" sz="1000" spc="-65">
                <a:latin typeface="Arial"/>
                <a:cs typeface="Arial"/>
              </a:rPr>
              <a:t> </a:t>
            </a:r>
            <a:r>
              <a:rPr dirty="0" sz="1000" spc="-20">
                <a:latin typeface="PMingLiU"/>
                <a:cs typeface="PMingLiU"/>
              </a:rPr>
              <a:t>细</a:t>
            </a:r>
            <a:r>
              <a:rPr dirty="0" sz="1000" spc="5">
                <a:latin typeface="PMingLiU"/>
                <a:cs typeface="PMingLiU"/>
              </a:rPr>
              <a:t>胞发</a:t>
            </a:r>
            <a:r>
              <a:rPr dirty="0" sz="1000" spc="-20">
                <a:latin typeface="PMingLiU"/>
                <a:cs typeface="PMingLiU"/>
              </a:rPr>
              <a:t>育</a:t>
            </a:r>
            <a:r>
              <a:rPr dirty="0" sz="1000" spc="5">
                <a:latin typeface="PMingLiU"/>
                <a:cs typeface="PMingLiU"/>
              </a:rPr>
              <a:t>不全。</a:t>
            </a:r>
            <a:endParaRPr sz="1000">
              <a:latin typeface="PMingLiU"/>
              <a:cs typeface="PMingLiU"/>
            </a:endParaRPr>
          </a:p>
          <a:p>
            <a:pPr marL="12700">
              <a:lnSpc>
                <a:spcPct val="100000"/>
              </a:lnSpc>
              <a:spcBef>
                <a:spcPts val="1100"/>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38:</a:t>
            </a:r>
            <a:r>
              <a:rPr dirty="0" sz="1000" spc="-15" b="1">
                <a:latin typeface="Arial"/>
                <a:cs typeface="Arial"/>
              </a:rPr>
              <a:t> </a:t>
            </a:r>
            <a:r>
              <a:rPr dirty="0" sz="1000" spc="5" b="1">
                <a:latin typeface="Microsoft JhengHei UI"/>
                <a:cs typeface="Microsoft JhengHei UI"/>
              </a:rPr>
              <a:t>肿瘤细胞</a:t>
            </a:r>
            <a:r>
              <a:rPr dirty="0" sz="1000" spc="-20" b="1">
                <a:latin typeface="Microsoft JhengHei UI"/>
                <a:cs typeface="Microsoft JhengHei UI"/>
              </a:rPr>
              <a:t>抗</a:t>
            </a:r>
            <a:r>
              <a:rPr dirty="0" sz="1000" spc="5" b="1">
                <a:latin typeface="Microsoft JhengHei UI"/>
                <a:cs typeface="Microsoft JhengHei UI"/>
              </a:rPr>
              <a:t>原逃逸</a:t>
            </a:r>
            <a:r>
              <a:rPr dirty="0" sz="1000" spc="245" b="1">
                <a:latin typeface="Microsoft JhengHei UI"/>
                <a:cs typeface="Microsoft JhengHei UI"/>
              </a:rPr>
              <a:t>及</a:t>
            </a:r>
            <a:r>
              <a:rPr dirty="0" sz="1000" spc="-15" b="1">
                <a:latin typeface="Arial"/>
                <a:cs typeface="Arial"/>
              </a:rPr>
              <a:t>CAR-T</a:t>
            </a:r>
            <a:r>
              <a:rPr dirty="0" sz="1000" spc="-30" b="1">
                <a:latin typeface="Arial"/>
                <a:cs typeface="Arial"/>
              </a:rPr>
              <a:t> </a:t>
            </a:r>
            <a:r>
              <a:rPr dirty="0" sz="1000" spc="5" b="1">
                <a:latin typeface="Microsoft JhengHei UI"/>
                <a:cs typeface="Microsoft JhengHei UI"/>
              </a:rPr>
              <a:t>细胞脱靶效应</a:t>
            </a:r>
            <a:endParaRPr sz="1000">
              <a:latin typeface="Microsoft JhengHei UI"/>
              <a:cs typeface="Microsoft JhengHei UI"/>
            </a:endParaRPr>
          </a:p>
        </p:txBody>
      </p:sp>
      <p:sp>
        <p:nvSpPr>
          <p:cNvPr id="8" name="object 8"/>
          <p:cNvSpPr/>
          <p:nvPr/>
        </p:nvSpPr>
        <p:spPr>
          <a:xfrm>
            <a:off x="521512" y="5353811"/>
            <a:ext cx="5080635" cy="1847850"/>
          </a:xfrm>
          <a:custGeom>
            <a:avLst/>
            <a:gdLst/>
            <a:ahLst/>
            <a:cxnLst/>
            <a:rect l="l" t="t" r="r" b="b"/>
            <a:pathLst>
              <a:path w="5080635" h="1847850">
                <a:moveTo>
                  <a:pt x="5080127" y="1829435"/>
                </a:moveTo>
                <a:lnTo>
                  <a:pt x="0" y="1829435"/>
                </a:lnTo>
                <a:lnTo>
                  <a:pt x="0" y="1847723"/>
                </a:lnTo>
                <a:lnTo>
                  <a:pt x="5080127" y="1847723"/>
                </a:lnTo>
                <a:lnTo>
                  <a:pt x="5080127" y="1829435"/>
                </a:lnTo>
                <a:close/>
              </a:path>
              <a:path w="5080635" h="1847850">
                <a:moveTo>
                  <a:pt x="5080127" y="0"/>
                </a:moveTo>
                <a:lnTo>
                  <a:pt x="0" y="0"/>
                </a:lnTo>
                <a:lnTo>
                  <a:pt x="0" y="18288"/>
                </a:lnTo>
                <a:lnTo>
                  <a:pt x="5080127" y="18288"/>
                </a:lnTo>
                <a:lnTo>
                  <a:pt x="5080127" y="0"/>
                </a:lnTo>
                <a:close/>
              </a:path>
            </a:pathLst>
          </a:custGeom>
          <a:solidFill>
            <a:srgbClr val="000000"/>
          </a:solidFill>
        </p:spPr>
        <p:txBody>
          <a:bodyPr wrap="square" lIns="0" tIns="0" rIns="0" bIns="0" rtlCol="0"/>
          <a:lstStyle/>
          <a:p/>
        </p:txBody>
      </p:sp>
      <p:sp>
        <p:nvSpPr>
          <p:cNvPr id="9" name="object 9"/>
          <p:cNvSpPr txBox="1"/>
          <p:nvPr/>
        </p:nvSpPr>
        <p:spPr>
          <a:xfrm>
            <a:off x="527100" y="7201027"/>
            <a:ext cx="5071745" cy="2563495"/>
          </a:xfrm>
          <a:prstGeom prst="rect">
            <a:avLst/>
          </a:prstGeom>
        </p:spPr>
        <p:txBody>
          <a:bodyPr wrap="square" lIns="0" tIns="11430" rIns="0" bIns="0" rtlCol="0" vert="horz">
            <a:spAutoFit/>
          </a:bodyPr>
          <a:lstStyle/>
          <a:p>
            <a:pPr algn="just"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60">
                <a:latin typeface="Arial"/>
                <a:cs typeface="Arial"/>
              </a:rPr>
              <a:t> </a:t>
            </a:r>
            <a:r>
              <a:rPr dirty="0" sz="800" spc="-5">
                <a:latin typeface="Arial"/>
                <a:cs typeface="Arial"/>
              </a:rPr>
              <a:t>Sterner,</a:t>
            </a:r>
            <a:r>
              <a:rPr dirty="0" sz="800" spc="-10">
                <a:latin typeface="Arial"/>
                <a:cs typeface="Arial"/>
              </a:rPr>
              <a:t> </a:t>
            </a:r>
            <a:r>
              <a:rPr dirty="0" sz="800">
                <a:latin typeface="Arial"/>
                <a:cs typeface="Arial"/>
              </a:rPr>
              <a:t>R.C.</a:t>
            </a:r>
            <a:r>
              <a:rPr dirty="0" sz="800" spc="10">
                <a:latin typeface="Arial"/>
                <a:cs typeface="Arial"/>
              </a:rPr>
              <a:t> </a:t>
            </a:r>
            <a:r>
              <a:rPr dirty="0" sz="800" spc="-10">
                <a:latin typeface="Arial"/>
                <a:cs typeface="Arial"/>
              </a:rPr>
              <a:t>et</a:t>
            </a:r>
            <a:r>
              <a:rPr dirty="0" sz="800" spc="10">
                <a:latin typeface="Arial"/>
                <a:cs typeface="Arial"/>
              </a:rPr>
              <a:t> </a:t>
            </a:r>
            <a:r>
              <a:rPr dirty="0" sz="800" spc="-10">
                <a:latin typeface="Arial"/>
                <a:cs typeface="Arial"/>
              </a:rPr>
              <a:t>al.</a:t>
            </a:r>
            <a:r>
              <a:rPr dirty="0" sz="800" spc="20">
                <a:latin typeface="Arial"/>
                <a:cs typeface="Arial"/>
              </a:rPr>
              <a:t> </a:t>
            </a:r>
            <a:r>
              <a:rPr dirty="0" sz="800" spc="-10">
                <a:latin typeface="Arial"/>
                <a:cs typeface="Arial"/>
              </a:rPr>
              <a:t>Blood</a:t>
            </a:r>
            <a:r>
              <a:rPr dirty="0" sz="800" spc="5">
                <a:latin typeface="Arial"/>
                <a:cs typeface="Arial"/>
              </a:rPr>
              <a:t> </a:t>
            </a:r>
            <a:r>
              <a:rPr dirty="0" sz="800" spc="-5">
                <a:latin typeface="Arial"/>
                <a:cs typeface="Arial"/>
              </a:rPr>
              <a:t>Cancer</a:t>
            </a:r>
            <a:r>
              <a:rPr dirty="0" sz="800" spc="15">
                <a:latin typeface="Arial"/>
                <a:cs typeface="Arial"/>
              </a:rPr>
              <a:t> </a:t>
            </a:r>
            <a:r>
              <a:rPr dirty="0" sz="800" spc="-5">
                <a:latin typeface="Arial"/>
                <a:cs typeface="Arial"/>
              </a:rPr>
              <a:t>Journal</a:t>
            </a:r>
            <a:r>
              <a:rPr dirty="0" sz="800" spc="5">
                <a:latin typeface="Arial"/>
                <a:cs typeface="Arial"/>
              </a:rPr>
              <a:t> </a:t>
            </a:r>
            <a:r>
              <a:rPr dirty="0" sz="800" spc="-5">
                <a:latin typeface="Arial"/>
                <a:cs typeface="Arial"/>
              </a:rPr>
              <a:t>2021,</a:t>
            </a:r>
            <a:r>
              <a:rPr dirty="0" sz="800">
                <a:latin typeface="Arial"/>
                <a:cs typeface="Arial"/>
              </a:rPr>
              <a:t> </a:t>
            </a:r>
            <a:r>
              <a:rPr dirty="0" sz="800" spc="-10">
                <a:latin typeface="PMingLiU"/>
                <a:cs typeface="PMingLiU"/>
              </a:rPr>
              <a:t>招</a:t>
            </a:r>
            <a:r>
              <a:rPr dirty="0" sz="800" spc="10">
                <a:latin typeface="PMingLiU"/>
                <a:cs typeface="PMingLiU"/>
              </a:rPr>
              <a:t>银</a:t>
            </a:r>
            <a:r>
              <a:rPr dirty="0" sz="800" spc="-10">
                <a:latin typeface="PMingLiU"/>
                <a:cs typeface="PMingLiU"/>
              </a:rPr>
              <a:t>国</a:t>
            </a:r>
            <a:r>
              <a:rPr dirty="0" sz="800" spc="10">
                <a:latin typeface="PMingLiU"/>
                <a:cs typeface="PMingLiU"/>
              </a:rPr>
              <a:t>际</a:t>
            </a:r>
            <a:r>
              <a:rPr dirty="0" sz="800" spc="-10">
                <a:latin typeface="PMingLiU"/>
                <a:cs typeface="PMingLiU"/>
              </a:rPr>
              <a:t>证券</a:t>
            </a:r>
            <a:endParaRPr sz="800">
              <a:latin typeface="PMingLiU"/>
              <a:cs typeface="PMingLiU"/>
            </a:endParaRPr>
          </a:p>
          <a:p>
            <a:pPr>
              <a:lnSpc>
                <a:spcPct val="100000"/>
              </a:lnSpc>
            </a:pPr>
            <a:endParaRPr sz="1200">
              <a:latin typeface="PMingLiU"/>
              <a:cs typeface="PMingLiU"/>
            </a:endParaRPr>
          </a:p>
          <a:p>
            <a:pPr algn="just" marL="12700" marR="5080">
              <a:lnSpc>
                <a:spcPct val="139500"/>
              </a:lnSpc>
            </a:pPr>
            <a:r>
              <a:rPr dirty="0" sz="1000" spc="5" b="1">
                <a:latin typeface="Microsoft JhengHei UI"/>
                <a:cs typeface="Microsoft JhengHei UI"/>
              </a:rPr>
              <a:t>实体瘤物</a:t>
            </a:r>
            <a:r>
              <a:rPr dirty="0" sz="1000" spc="-20" b="1">
                <a:latin typeface="Microsoft JhengHei UI"/>
                <a:cs typeface="Microsoft JhengHei UI"/>
              </a:rPr>
              <a:t>理</a:t>
            </a:r>
            <a:r>
              <a:rPr dirty="0" sz="1000" spc="5" b="1">
                <a:latin typeface="Microsoft JhengHei UI"/>
                <a:cs typeface="Microsoft JhengHei UI"/>
              </a:rPr>
              <a:t>屏障</a:t>
            </a:r>
            <a:r>
              <a:rPr dirty="0" sz="1000" spc="-20" b="1">
                <a:latin typeface="Microsoft JhengHei UI"/>
                <a:cs typeface="Microsoft JhengHei UI"/>
              </a:rPr>
              <a:t>限</a:t>
            </a:r>
            <a:r>
              <a:rPr dirty="0" sz="1000" spc="5" b="1">
                <a:latin typeface="Microsoft JhengHei UI"/>
                <a:cs typeface="Microsoft JhengHei UI"/>
              </a:rPr>
              <a:t>制</a:t>
            </a:r>
            <a:r>
              <a:rPr dirty="0" sz="1000" spc="55" b="1">
                <a:latin typeface="Microsoft JhengHei UI"/>
                <a:cs typeface="Microsoft JhengHei UI"/>
              </a:rPr>
              <a:t> </a:t>
            </a:r>
            <a:r>
              <a:rPr dirty="0" sz="1000" spc="-10" b="1">
                <a:latin typeface="Arial"/>
                <a:cs typeface="Arial"/>
              </a:rPr>
              <a:t>CAR-T</a:t>
            </a:r>
            <a:r>
              <a:rPr dirty="0" sz="1000" spc="5" b="1">
                <a:latin typeface="Arial"/>
                <a:cs typeface="Arial"/>
              </a:rPr>
              <a:t> </a:t>
            </a:r>
            <a:r>
              <a:rPr dirty="0" sz="1000" spc="5" b="1">
                <a:latin typeface="Microsoft JhengHei UI"/>
                <a:cs typeface="Microsoft JhengHei UI"/>
              </a:rPr>
              <a:t>细胞对肿</a:t>
            </a:r>
            <a:r>
              <a:rPr dirty="0" sz="1000" spc="-20" b="1">
                <a:latin typeface="Microsoft JhengHei UI"/>
                <a:cs typeface="Microsoft JhengHei UI"/>
              </a:rPr>
              <a:t>瘤</a:t>
            </a:r>
            <a:r>
              <a:rPr dirty="0" sz="1000" spc="5" b="1">
                <a:latin typeface="Microsoft JhengHei UI"/>
                <a:cs typeface="Microsoft JhengHei UI"/>
              </a:rPr>
              <a:t>的浸</a:t>
            </a:r>
            <a:r>
              <a:rPr dirty="0" sz="1000" spc="-20" b="1">
                <a:latin typeface="Microsoft JhengHei UI"/>
                <a:cs typeface="Microsoft JhengHei UI"/>
              </a:rPr>
              <a:t>润</a:t>
            </a:r>
            <a:r>
              <a:rPr dirty="0" sz="1000" spc="5" b="1">
                <a:latin typeface="Microsoft JhengHei UI"/>
                <a:cs typeface="Microsoft JhengHei UI"/>
              </a:rPr>
              <a:t>。</a:t>
            </a:r>
            <a:r>
              <a:rPr dirty="0" sz="1000" spc="5">
                <a:latin typeface="PMingLiU"/>
                <a:cs typeface="PMingLiU"/>
              </a:rPr>
              <a:t>为</a:t>
            </a:r>
            <a:r>
              <a:rPr dirty="0" sz="1000" spc="-20">
                <a:latin typeface="PMingLiU"/>
                <a:cs typeface="PMingLiU"/>
              </a:rPr>
              <a:t>满</a:t>
            </a:r>
            <a:r>
              <a:rPr dirty="0" sz="1000" spc="5">
                <a:latin typeface="PMingLiU"/>
                <a:cs typeface="PMingLiU"/>
              </a:rPr>
              <a:t>足异常</a:t>
            </a:r>
            <a:r>
              <a:rPr dirty="0" sz="1000" spc="-20">
                <a:latin typeface="PMingLiU"/>
                <a:cs typeface="PMingLiU"/>
              </a:rPr>
              <a:t>增</a:t>
            </a:r>
            <a:r>
              <a:rPr dirty="0" sz="1000" spc="5">
                <a:latin typeface="PMingLiU"/>
                <a:cs typeface="PMingLiU"/>
              </a:rPr>
              <a:t>殖下</a:t>
            </a:r>
            <a:r>
              <a:rPr dirty="0" sz="1000" spc="-20">
                <a:latin typeface="PMingLiU"/>
                <a:cs typeface="PMingLiU"/>
              </a:rPr>
              <a:t>的</a:t>
            </a:r>
            <a:r>
              <a:rPr dirty="0" sz="1000" spc="5">
                <a:latin typeface="PMingLiU"/>
                <a:cs typeface="PMingLiU"/>
              </a:rPr>
              <a:t>充分</a:t>
            </a:r>
            <a:r>
              <a:rPr dirty="0" sz="1000" spc="-20">
                <a:latin typeface="PMingLiU"/>
                <a:cs typeface="PMingLiU"/>
              </a:rPr>
              <a:t>供</a:t>
            </a:r>
            <a:r>
              <a:rPr dirty="0" sz="1000" spc="5">
                <a:latin typeface="PMingLiU"/>
                <a:cs typeface="PMingLiU"/>
              </a:rPr>
              <a:t>血，</a:t>
            </a:r>
            <a:r>
              <a:rPr dirty="0" sz="1000" spc="-20">
                <a:latin typeface="PMingLiU"/>
                <a:cs typeface="PMingLiU"/>
              </a:rPr>
              <a:t>癌</a:t>
            </a:r>
            <a:r>
              <a:rPr dirty="0" sz="1000" spc="5">
                <a:latin typeface="PMingLiU"/>
                <a:cs typeface="PMingLiU"/>
              </a:rPr>
              <a:t>细胞会 产生成</a:t>
            </a:r>
            <a:r>
              <a:rPr dirty="0" sz="1000" spc="-20">
                <a:latin typeface="PMingLiU"/>
                <a:cs typeface="PMingLiU"/>
              </a:rPr>
              <a:t>纤</a:t>
            </a:r>
            <a:r>
              <a:rPr dirty="0" sz="1000" spc="5">
                <a:latin typeface="PMingLiU"/>
                <a:cs typeface="PMingLiU"/>
              </a:rPr>
              <a:t>维细</a:t>
            </a:r>
            <a:r>
              <a:rPr dirty="0" sz="1000" spc="-20">
                <a:latin typeface="PMingLiU"/>
                <a:cs typeface="PMingLiU"/>
              </a:rPr>
              <a:t>胞</a:t>
            </a:r>
            <a:r>
              <a:rPr dirty="0" sz="1000" spc="5">
                <a:latin typeface="PMingLiU"/>
                <a:cs typeface="PMingLiU"/>
              </a:rPr>
              <a:t>生长</a:t>
            </a:r>
            <a:r>
              <a:rPr dirty="0" sz="1000" spc="-20">
                <a:latin typeface="PMingLiU"/>
                <a:cs typeface="PMingLiU"/>
              </a:rPr>
              <a:t>因</a:t>
            </a:r>
            <a:r>
              <a:rPr dirty="0" sz="1000" spc="5">
                <a:latin typeface="PMingLiU"/>
                <a:cs typeface="PMingLiU"/>
              </a:rPr>
              <a:t>子</a:t>
            </a:r>
            <a:r>
              <a:rPr dirty="0" sz="1000" spc="65">
                <a:latin typeface="PMingLiU"/>
                <a:cs typeface="PMingLiU"/>
              </a:rPr>
              <a:t> </a:t>
            </a:r>
            <a:r>
              <a:rPr dirty="0" sz="1000" spc="-5">
                <a:latin typeface="Arial"/>
                <a:cs typeface="Arial"/>
              </a:rPr>
              <a:t>(FGF)</a:t>
            </a:r>
            <a:r>
              <a:rPr dirty="0" sz="1000" spc="5">
                <a:latin typeface="PMingLiU"/>
                <a:cs typeface="PMingLiU"/>
              </a:rPr>
              <a:t>及</a:t>
            </a:r>
            <a:r>
              <a:rPr dirty="0" sz="1000" spc="-20">
                <a:latin typeface="PMingLiU"/>
                <a:cs typeface="PMingLiU"/>
              </a:rPr>
              <a:t>血</a:t>
            </a:r>
            <a:r>
              <a:rPr dirty="0" sz="1000" spc="5">
                <a:latin typeface="PMingLiU"/>
                <a:cs typeface="PMingLiU"/>
              </a:rPr>
              <a:t>管内</a:t>
            </a:r>
            <a:r>
              <a:rPr dirty="0" sz="1000" spc="-20">
                <a:latin typeface="PMingLiU"/>
                <a:cs typeface="PMingLiU"/>
              </a:rPr>
              <a:t>皮</a:t>
            </a:r>
            <a:r>
              <a:rPr dirty="0" sz="1000" spc="5">
                <a:latin typeface="PMingLiU"/>
                <a:cs typeface="PMingLiU"/>
              </a:rPr>
              <a:t>生长</a:t>
            </a:r>
            <a:r>
              <a:rPr dirty="0" sz="1000" spc="-20">
                <a:latin typeface="PMingLiU"/>
                <a:cs typeface="PMingLiU"/>
              </a:rPr>
              <a:t>因</a:t>
            </a:r>
            <a:r>
              <a:rPr dirty="0" sz="1000" spc="5">
                <a:latin typeface="PMingLiU"/>
                <a:cs typeface="PMingLiU"/>
              </a:rPr>
              <a:t>子</a:t>
            </a:r>
            <a:r>
              <a:rPr dirty="0" sz="1000" spc="65">
                <a:latin typeface="PMingLiU"/>
                <a:cs typeface="PMingLiU"/>
              </a:rPr>
              <a:t> </a:t>
            </a:r>
            <a:r>
              <a:rPr dirty="0" sz="1000" spc="-5">
                <a:latin typeface="Arial"/>
                <a:cs typeface="Arial"/>
              </a:rPr>
              <a:t>(VEGF)</a:t>
            </a:r>
            <a:r>
              <a:rPr dirty="0" sz="1000" spc="5">
                <a:latin typeface="PMingLiU"/>
                <a:cs typeface="PMingLiU"/>
              </a:rPr>
              <a:t>。</a:t>
            </a:r>
            <a:r>
              <a:rPr dirty="0" sz="1000" spc="-20">
                <a:latin typeface="PMingLiU"/>
                <a:cs typeface="PMingLiU"/>
              </a:rPr>
              <a:t>组</a:t>
            </a:r>
            <a:r>
              <a:rPr dirty="0" sz="1000" spc="5">
                <a:latin typeface="PMingLiU"/>
                <a:cs typeface="PMingLiU"/>
              </a:rPr>
              <a:t>织内</a:t>
            </a:r>
            <a:r>
              <a:rPr dirty="0" sz="1000" spc="-20">
                <a:latin typeface="PMingLiU"/>
                <a:cs typeface="PMingLiU"/>
              </a:rPr>
              <a:t>表</a:t>
            </a:r>
            <a:r>
              <a:rPr dirty="0" sz="1000" spc="5">
                <a:latin typeface="PMingLiU"/>
                <a:cs typeface="PMingLiU"/>
              </a:rPr>
              <a:t>现为</a:t>
            </a:r>
            <a:r>
              <a:rPr dirty="0" sz="1000" spc="-20">
                <a:latin typeface="PMingLiU"/>
                <a:cs typeface="PMingLiU"/>
              </a:rPr>
              <a:t>肿</a:t>
            </a:r>
            <a:r>
              <a:rPr dirty="0" sz="1000" spc="5">
                <a:latin typeface="PMingLiU"/>
                <a:cs typeface="PMingLiU"/>
              </a:rPr>
              <a:t>瘤相</a:t>
            </a:r>
            <a:r>
              <a:rPr dirty="0" sz="1000" spc="-20">
                <a:latin typeface="PMingLiU"/>
                <a:cs typeface="PMingLiU"/>
              </a:rPr>
              <a:t>关</a:t>
            </a:r>
            <a:r>
              <a:rPr dirty="0" sz="1000" spc="5">
                <a:latin typeface="PMingLiU"/>
                <a:cs typeface="PMingLiU"/>
              </a:rPr>
              <a:t>成纤 </a:t>
            </a:r>
            <a:r>
              <a:rPr dirty="0" sz="1000" spc="75">
                <a:latin typeface="PMingLiU"/>
                <a:cs typeface="PMingLiU"/>
              </a:rPr>
              <a:t>维</a:t>
            </a:r>
            <a:r>
              <a:rPr dirty="0" sz="1000" spc="50">
                <a:latin typeface="PMingLiU"/>
                <a:cs typeface="PMingLiU"/>
              </a:rPr>
              <a:t>细</a:t>
            </a:r>
            <a:r>
              <a:rPr dirty="0" sz="1000" spc="5">
                <a:latin typeface="PMingLiU"/>
                <a:cs typeface="PMingLiU"/>
              </a:rPr>
              <a:t>胞</a:t>
            </a:r>
            <a:r>
              <a:rPr dirty="0" sz="1000" spc="10">
                <a:latin typeface="PMingLiU"/>
                <a:cs typeface="PMingLiU"/>
              </a:rPr>
              <a:t> </a:t>
            </a:r>
            <a:r>
              <a:rPr dirty="0" sz="1000" spc="-5">
                <a:latin typeface="Arial"/>
                <a:cs typeface="Arial"/>
              </a:rPr>
              <a:t>(CAF)</a:t>
            </a:r>
            <a:r>
              <a:rPr dirty="0" sz="1000" spc="185">
                <a:latin typeface="Arial"/>
                <a:cs typeface="Arial"/>
              </a:rPr>
              <a:t> </a:t>
            </a:r>
            <a:r>
              <a:rPr dirty="0" sz="1000" spc="50">
                <a:latin typeface="PMingLiU"/>
                <a:cs typeface="PMingLiU"/>
              </a:rPr>
              <a:t>增</a:t>
            </a:r>
            <a:r>
              <a:rPr dirty="0" sz="1000" spc="75">
                <a:latin typeface="PMingLiU"/>
                <a:cs typeface="PMingLiU"/>
              </a:rPr>
              <a:t>多</a:t>
            </a:r>
            <a:r>
              <a:rPr dirty="0" sz="1000" spc="50">
                <a:latin typeface="PMingLiU"/>
                <a:cs typeface="PMingLiU"/>
              </a:rPr>
              <a:t>，其通</a:t>
            </a:r>
            <a:r>
              <a:rPr dirty="0" sz="1000" spc="75">
                <a:latin typeface="PMingLiU"/>
                <a:cs typeface="PMingLiU"/>
              </a:rPr>
              <a:t>过</a:t>
            </a:r>
            <a:r>
              <a:rPr dirty="0" sz="1000" spc="50">
                <a:latin typeface="PMingLiU"/>
                <a:cs typeface="PMingLiU"/>
              </a:rPr>
              <a:t>分泌</a:t>
            </a:r>
            <a:r>
              <a:rPr dirty="0" sz="1000" spc="75">
                <a:latin typeface="PMingLiU"/>
                <a:cs typeface="PMingLiU"/>
              </a:rPr>
              <a:t>趋</a:t>
            </a:r>
            <a:r>
              <a:rPr dirty="0" sz="1000" spc="50">
                <a:latin typeface="PMingLiU"/>
                <a:cs typeface="PMingLiU"/>
              </a:rPr>
              <a:t>化因</a:t>
            </a:r>
            <a:r>
              <a:rPr dirty="0" sz="1000" spc="75">
                <a:latin typeface="PMingLiU"/>
                <a:cs typeface="PMingLiU"/>
              </a:rPr>
              <a:t>子</a:t>
            </a:r>
            <a:r>
              <a:rPr dirty="0" sz="1000" spc="50">
                <a:latin typeface="PMingLiU"/>
                <a:cs typeface="PMingLiU"/>
              </a:rPr>
              <a:t>募集各类</a:t>
            </a:r>
            <a:r>
              <a:rPr dirty="0" sz="1000" spc="75">
                <a:latin typeface="PMingLiU"/>
                <a:cs typeface="PMingLiU"/>
              </a:rPr>
              <a:t>成</a:t>
            </a:r>
            <a:r>
              <a:rPr dirty="0" sz="1000" spc="50">
                <a:latin typeface="PMingLiU"/>
                <a:cs typeface="PMingLiU"/>
              </a:rPr>
              <a:t>分细胞</a:t>
            </a:r>
            <a:r>
              <a:rPr dirty="0" sz="1000" spc="75">
                <a:latin typeface="PMingLiU"/>
                <a:cs typeface="PMingLiU"/>
              </a:rPr>
              <a:t>，</a:t>
            </a:r>
            <a:r>
              <a:rPr dirty="0" sz="1000" spc="50">
                <a:latin typeface="PMingLiU"/>
                <a:cs typeface="PMingLiU"/>
              </a:rPr>
              <a:t>形成</a:t>
            </a:r>
            <a:r>
              <a:rPr dirty="0" sz="1000" spc="75">
                <a:latin typeface="PMingLiU"/>
                <a:cs typeface="PMingLiU"/>
              </a:rPr>
              <a:t>致</a:t>
            </a:r>
            <a:r>
              <a:rPr dirty="0" sz="1000" spc="50">
                <a:latin typeface="PMingLiU"/>
                <a:cs typeface="PMingLiU"/>
              </a:rPr>
              <a:t>密的</a:t>
            </a:r>
            <a:r>
              <a:rPr dirty="0" sz="1000" spc="75">
                <a:latin typeface="PMingLiU"/>
                <a:cs typeface="PMingLiU"/>
              </a:rPr>
              <a:t>细</a:t>
            </a:r>
            <a:r>
              <a:rPr dirty="0" sz="1000" spc="50">
                <a:latin typeface="PMingLiU"/>
                <a:cs typeface="PMingLiU"/>
              </a:rPr>
              <a:t>胞外</a:t>
            </a:r>
            <a:r>
              <a:rPr dirty="0" sz="1000" spc="75">
                <a:latin typeface="PMingLiU"/>
                <a:cs typeface="PMingLiU"/>
              </a:rPr>
              <a:t>基</a:t>
            </a:r>
            <a:r>
              <a:rPr dirty="0" sz="1000" spc="5">
                <a:latin typeface="PMingLiU"/>
                <a:cs typeface="PMingLiU"/>
              </a:rPr>
              <a:t>质 </a:t>
            </a:r>
            <a:r>
              <a:rPr dirty="0" sz="1000">
                <a:latin typeface="Arial"/>
                <a:cs typeface="Arial"/>
              </a:rPr>
              <a:t>(ECM)</a:t>
            </a:r>
            <a:r>
              <a:rPr dirty="0" sz="1000">
                <a:latin typeface="PMingLiU"/>
                <a:cs typeface="PMingLiU"/>
              </a:rPr>
              <a:t>，</a:t>
            </a:r>
            <a:r>
              <a:rPr dirty="0" sz="1000" spc="-20">
                <a:latin typeface="PMingLiU"/>
                <a:cs typeface="PMingLiU"/>
              </a:rPr>
              <a:t>限</a:t>
            </a:r>
            <a:r>
              <a:rPr dirty="0" sz="1000" spc="125">
                <a:latin typeface="PMingLiU"/>
                <a:cs typeface="PMingLiU"/>
              </a:rPr>
              <a:t>制</a:t>
            </a:r>
            <a:r>
              <a:rPr dirty="0" sz="1000" spc="5">
                <a:latin typeface="Arial"/>
                <a:cs typeface="Arial"/>
              </a:rPr>
              <a:t>T</a:t>
            </a:r>
            <a:r>
              <a:rPr dirty="0" sz="1000" spc="-140">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渗透</a:t>
            </a:r>
            <a:r>
              <a:rPr dirty="0" sz="1000" spc="-20">
                <a:latin typeface="PMingLiU"/>
                <a:cs typeface="PMingLiU"/>
              </a:rPr>
              <a:t>和</a:t>
            </a:r>
            <a:r>
              <a:rPr dirty="0" sz="1000" spc="5">
                <a:latin typeface="PMingLiU"/>
                <a:cs typeface="PMingLiU"/>
              </a:rPr>
              <a:t>迁移</a:t>
            </a:r>
            <a:r>
              <a:rPr dirty="0" sz="1000" spc="-20">
                <a:latin typeface="PMingLiU"/>
                <a:cs typeface="PMingLiU"/>
              </a:rPr>
              <a:t>；</a:t>
            </a:r>
            <a:r>
              <a:rPr dirty="0" sz="1000" spc="5">
                <a:latin typeface="PMingLiU"/>
                <a:cs typeface="PMingLiU"/>
              </a:rPr>
              <a:t>及肿</a:t>
            </a:r>
            <a:r>
              <a:rPr dirty="0" sz="1000" spc="-20">
                <a:latin typeface="PMingLiU"/>
                <a:cs typeface="PMingLiU"/>
              </a:rPr>
              <a:t>瘤</a:t>
            </a:r>
            <a:r>
              <a:rPr dirty="0" sz="1000" spc="5">
                <a:latin typeface="PMingLiU"/>
                <a:cs typeface="PMingLiU"/>
              </a:rPr>
              <a:t>内血</a:t>
            </a:r>
            <a:r>
              <a:rPr dirty="0" sz="1000" spc="-20">
                <a:latin typeface="PMingLiU"/>
                <a:cs typeface="PMingLiU"/>
              </a:rPr>
              <a:t>管</a:t>
            </a:r>
            <a:r>
              <a:rPr dirty="0" sz="1000" spc="5">
                <a:latin typeface="PMingLiU"/>
                <a:cs typeface="PMingLiU"/>
              </a:rPr>
              <a:t>缺少</a:t>
            </a:r>
            <a:r>
              <a:rPr dirty="0" sz="1000" spc="-20">
                <a:latin typeface="PMingLiU"/>
                <a:cs typeface="PMingLiU"/>
              </a:rPr>
              <a:t>表</a:t>
            </a:r>
            <a:r>
              <a:rPr dirty="0" sz="1000" spc="5">
                <a:latin typeface="PMingLiU"/>
                <a:cs typeface="PMingLiU"/>
              </a:rPr>
              <a:t>皮细</a:t>
            </a:r>
            <a:r>
              <a:rPr dirty="0" sz="1000" spc="225">
                <a:latin typeface="PMingLiU"/>
                <a:cs typeface="PMingLiU"/>
              </a:rPr>
              <a:t>胞</a:t>
            </a:r>
            <a:r>
              <a:rPr dirty="0" sz="1000" spc="-25">
                <a:latin typeface="Arial"/>
                <a:cs typeface="Arial"/>
              </a:rPr>
              <a:t>(</a:t>
            </a:r>
            <a:r>
              <a:rPr dirty="0" sz="1000" spc="5">
                <a:latin typeface="PMingLiU"/>
                <a:cs typeface="PMingLiU"/>
              </a:rPr>
              <a:t>肿瘤</a:t>
            </a:r>
            <a:r>
              <a:rPr dirty="0" sz="1000" spc="-20">
                <a:latin typeface="PMingLiU"/>
                <a:cs typeface="PMingLiU"/>
              </a:rPr>
              <a:t>高</a:t>
            </a:r>
            <a:r>
              <a:rPr dirty="0" sz="1000" spc="5">
                <a:latin typeface="PMingLiU"/>
                <a:cs typeface="PMingLiU"/>
              </a:rPr>
              <a:t>内</a:t>
            </a:r>
            <a:r>
              <a:rPr dirty="0" sz="1000" spc="-20">
                <a:latin typeface="PMingLiU"/>
                <a:cs typeface="PMingLiU"/>
              </a:rPr>
              <a:t>皮</a:t>
            </a:r>
            <a:r>
              <a:rPr dirty="0" sz="1000" spc="5">
                <a:latin typeface="PMingLiU"/>
                <a:cs typeface="PMingLiU"/>
              </a:rPr>
              <a:t>小静</a:t>
            </a:r>
            <a:r>
              <a:rPr dirty="0" sz="1000" spc="-20">
                <a:latin typeface="PMingLiU"/>
                <a:cs typeface="PMingLiU"/>
              </a:rPr>
              <a:t>脉</a:t>
            </a:r>
            <a:r>
              <a:rPr dirty="0" sz="1000" spc="5">
                <a:latin typeface="PMingLiU"/>
                <a:cs typeface="PMingLiU"/>
              </a:rPr>
              <a:t>，</a:t>
            </a:r>
            <a:r>
              <a:rPr dirty="0" sz="1000" spc="5">
                <a:latin typeface="Arial"/>
                <a:cs typeface="Arial"/>
              </a:rPr>
              <a:t>HEV)</a:t>
            </a:r>
            <a:r>
              <a:rPr dirty="0" sz="1000" spc="5">
                <a:latin typeface="PMingLiU"/>
                <a:cs typeface="PMingLiU"/>
              </a:rPr>
              <a:t>，  </a:t>
            </a:r>
            <a:r>
              <a:rPr dirty="0" sz="1000" spc="245">
                <a:latin typeface="PMingLiU"/>
                <a:cs typeface="PMingLiU"/>
              </a:rPr>
              <a:t>使</a:t>
            </a:r>
            <a:r>
              <a:rPr dirty="0" sz="1000">
                <a:latin typeface="Arial"/>
                <a:cs typeface="Arial"/>
              </a:rPr>
              <a:t>CAR-T</a:t>
            </a:r>
            <a:r>
              <a:rPr dirty="0" sz="1000" spc="-60">
                <a:latin typeface="Arial"/>
                <a:cs typeface="Arial"/>
              </a:rPr>
              <a:t> </a:t>
            </a:r>
            <a:r>
              <a:rPr dirty="0" sz="1000" spc="5">
                <a:latin typeface="PMingLiU"/>
                <a:cs typeface="PMingLiU"/>
              </a:rPr>
              <a:t>难以</a:t>
            </a:r>
            <a:r>
              <a:rPr dirty="0" sz="1000" spc="-20">
                <a:latin typeface="PMingLiU"/>
                <a:cs typeface="PMingLiU"/>
              </a:rPr>
              <a:t>定</a:t>
            </a:r>
            <a:r>
              <a:rPr dirty="0" sz="1000" spc="5">
                <a:latin typeface="PMingLiU"/>
                <a:cs typeface="PMingLiU"/>
              </a:rPr>
              <a:t>位及</a:t>
            </a:r>
            <a:r>
              <a:rPr dirty="0" sz="1000" spc="-20">
                <a:latin typeface="PMingLiU"/>
                <a:cs typeface="PMingLiU"/>
              </a:rPr>
              <a:t>浸</a:t>
            </a:r>
            <a:r>
              <a:rPr dirty="0" sz="1000" spc="5">
                <a:latin typeface="PMingLiU"/>
                <a:cs typeface="PMingLiU"/>
              </a:rPr>
              <a:t>润</a:t>
            </a:r>
            <a:r>
              <a:rPr dirty="0" sz="1000" spc="-20">
                <a:latin typeface="PMingLiU"/>
                <a:cs typeface="PMingLiU"/>
              </a:rPr>
              <a:t>组</a:t>
            </a:r>
            <a:r>
              <a:rPr dirty="0" sz="1000" spc="5">
                <a:latin typeface="PMingLiU"/>
                <a:cs typeface="PMingLiU"/>
              </a:rPr>
              <a:t>织。</a:t>
            </a:r>
            <a:endParaRPr sz="1000">
              <a:latin typeface="PMingLiU"/>
              <a:cs typeface="PMingLiU"/>
            </a:endParaRPr>
          </a:p>
          <a:p>
            <a:pPr algn="just" marL="12700" marR="5715">
              <a:lnSpc>
                <a:spcPct val="139500"/>
              </a:lnSpc>
              <a:spcBef>
                <a:spcPts val="610"/>
              </a:spcBef>
            </a:pPr>
            <a:r>
              <a:rPr dirty="0" sz="1000" spc="5" b="1">
                <a:latin typeface="Microsoft JhengHei UI"/>
                <a:cs typeface="Microsoft JhengHei UI"/>
              </a:rPr>
              <a:t>肿瘤微环</a:t>
            </a:r>
            <a:r>
              <a:rPr dirty="0" sz="1000" spc="-20" b="1">
                <a:latin typeface="Microsoft JhengHei UI"/>
                <a:cs typeface="Microsoft JhengHei UI"/>
              </a:rPr>
              <a:t>境</a:t>
            </a:r>
            <a:r>
              <a:rPr dirty="0" sz="1000" spc="5" b="1">
                <a:latin typeface="Microsoft JhengHei UI"/>
                <a:cs typeface="Microsoft JhengHei UI"/>
              </a:rPr>
              <a:t>的免</a:t>
            </a:r>
            <a:r>
              <a:rPr dirty="0" sz="1000" spc="-20" b="1">
                <a:latin typeface="Microsoft JhengHei UI"/>
                <a:cs typeface="Microsoft JhengHei UI"/>
              </a:rPr>
              <a:t>疫</a:t>
            </a:r>
            <a:r>
              <a:rPr dirty="0" sz="1000" spc="5" b="1">
                <a:latin typeface="Microsoft JhengHei UI"/>
                <a:cs typeface="Microsoft JhengHei UI"/>
              </a:rPr>
              <a:t>抑制</a:t>
            </a:r>
            <a:r>
              <a:rPr dirty="0" sz="1000" spc="-20" b="1">
                <a:latin typeface="Microsoft JhengHei UI"/>
                <a:cs typeface="Microsoft JhengHei UI"/>
              </a:rPr>
              <a:t>不</a:t>
            </a:r>
            <a:r>
              <a:rPr dirty="0" sz="1000" spc="5" b="1">
                <a:latin typeface="Microsoft JhengHei UI"/>
                <a:cs typeface="Microsoft JhengHei UI"/>
              </a:rPr>
              <a:t>利于</a:t>
            </a:r>
            <a:r>
              <a:rPr dirty="0" sz="1000" spc="235" b="1">
                <a:latin typeface="Microsoft JhengHei UI"/>
                <a:cs typeface="Microsoft JhengHei UI"/>
              </a:rPr>
              <a:t> </a:t>
            </a:r>
            <a:r>
              <a:rPr dirty="0" sz="1000" spc="-10" b="1">
                <a:latin typeface="Arial"/>
                <a:cs typeface="Arial"/>
              </a:rPr>
              <a:t>CAR-T</a:t>
            </a:r>
            <a:r>
              <a:rPr dirty="0" sz="1000" spc="195" b="1">
                <a:latin typeface="Arial"/>
                <a:cs typeface="Arial"/>
              </a:rPr>
              <a:t> </a:t>
            </a:r>
            <a:r>
              <a:rPr dirty="0" sz="1000" spc="5" b="1">
                <a:latin typeface="Microsoft JhengHei UI"/>
                <a:cs typeface="Microsoft JhengHei UI"/>
              </a:rPr>
              <a:t>存活和发</a:t>
            </a:r>
            <a:r>
              <a:rPr dirty="0" sz="1000" spc="-20" b="1">
                <a:latin typeface="Microsoft JhengHei UI"/>
                <a:cs typeface="Microsoft JhengHei UI"/>
              </a:rPr>
              <a:t>挥</a:t>
            </a:r>
            <a:r>
              <a:rPr dirty="0" sz="1000" spc="5" b="1">
                <a:latin typeface="Microsoft JhengHei UI"/>
                <a:cs typeface="Microsoft JhengHei UI"/>
              </a:rPr>
              <a:t>效</a:t>
            </a:r>
            <a:r>
              <a:rPr dirty="0" sz="1000" spc="-20" b="1">
                <a:latin typeface="Microsoft JhengHei UI"/>
                <a:cs typeface="Microsoft JhengHei UI"/>
              </a:rPr>
              <a:t>力</a:t>
            </a:r>
            <a:r>
              <a:rPr dirty="0" sz="1000" spc="5" b="1">
                <a:latin typeface="Microsoft JhengHei UI"/>
                <a:cs typeface="Microsoft JhengHei UI"/>
              </a:rPr>
              <a:t>。</a:t>
            </a:r>
            <a:r>
              <a:rPr dirty="0" sz="1000" spc="5">
                <a:latin typeface="PMingLiU"/>
                <a:cs typeface="PMingLiU"/>
              </a:rPr>
              <a:t>肿瘤</a:t>
            </a:r>
            <a:r>
              <a:rPr dirty="0" sz="1000" spc="-20">
                <a:latin typeface="PMingLiU"/>
                <a:cs typeface="PMingLiU"/>
              </a:rPr>
              <a:t>微</a:t>
            </a:r>
            <a:r>
              <a:rPr dirty="0" sz="1000" spc="5">
                <a:latin typeface="PMingLiU"/>
                <a:cs typeface="PMingLiU"/>
              </a:rPr>
              <a:t>环境</a:t>
            </a:r>
            <a:r>
              <a:rPr dirty="0" sz="1000" spc="155">
                <a:latin typeface="PMingLiU"/>
                <a:cs typeface="PMingLiU"/>
              </a:rPr>
              <a:t> </a:t>
            </a:r>
            <a:r>
              <a:rPr dirty="0" sz="1000">
                <a:latin typeface="Arial"/>
                <a:cs typeface="Arial"/>
              </a:rPr>
              <a:t>(TME)</a:t>
            </a:r>
            <a:r>
              <a:rPr dirty="0" sz="1000" spc="130">
                <a:latin typeface="Arial"/>
                <a:cs typeface="Arial"/>
              </a:rPr>
              <a:t> </a:t>
            </a:r>
            <a:r>
              <a:rPr dirty="0" sz="1000" spc="5">
                <a:latin typeface="PMingLiU"/>
                <a:cs typeface="PMingLiU"/>
              </a:rPr>
              <a:t>是</a:t>
            </a:r>
            <a:r>
              <a:rPr dirty="0" sz="1000" spc="-20">
                <a:latin typeface="PMingLiU"/>
                <a:cs typeface="PMingLiU"/>
              </a:rPr>
              <a:t>一</a:t>
            </a:r>
            <a:r>
              <a:rPr dirty="0" sz="1000" spc="5">
                <a:latin typeface="PMingLiU"/>
                <a:cs typeface="PMingLiU"/>
              </a:rPr>
              <a:t>种缺</a:t>
            </a:r>
            <a:r>
              <a:rPr dirty="0" sz="1000" spc="-20">
                <a:latin typeface="PMingLiU"/>
                <a:cs typeface="PMingLiU"/>
              </a:rPr>
              <a:t>氧</a:t>
            </a:r>
            <a:r>
              <a:rPr dirty="0" sz="1000" spc="5">
                <a:latin typeface="PMingLiU"/>
                <a:cs typeface="PMingLiU"/>
              </a:rPr>
              <a:t>、 低</a:t>
            </a:r>
            <a:r>
              <a:rPr dirty="0" sz="1000" spc="220">
                <a:latin typeface="PMingLiU"/>
                <a:cs typeface="PMingLiU"/>
              </a:rPr>
              <a:t> </a:t>
            </a:r>
            <a:r>
              <a:rPr dirty="0" sz="1000" spc="-5">
                <a:latin typeface="Arial"/>
                <a:cs typeface="Arial"/>
              </a:rPr>
              <a:t>PH</a:t>
            </a:r>
            <a:r>
              <a:rPr dirty="0" sz="1000" spc="5">
                <a:latin typeface="PMingLiU"/>
                <a:cs typeface="PMingLiU"/>
              </a:rPr>
              <a:t>、</a:t>
            </a:r>
            <a:r>
              <a:rPr dirty="0" sz="1000" spc="-20">
                <a:latin typeface="PMingLiU"/>
                <a:cs typeface="PMingLiU"/>
              </a:rPr>
              <a:t>低</a:t>
            </a:r>
            <a:r>
              <a:rPr dirty="0" sz="1000" spc="5">
                <a:latin typeface="PMingLiU"/>
                <a:cs typeface="PMingLiU"/>
              </a:rPr>
              <a:t>营养</a:t>
            </a:r>
            <a:r>
              <a:rPr dirty="0" sz="1000" spc="-20">
                <a:latin typeface="PMingLiU"/>
                <a:cs typeface="PMingLiU"/>
              </a:rPr>
              <a:t>、</a:t>
            </a:r>
            <a:r>
              <a:rPr dirty="0" sz="1000" spc="5">
                <a:latin typeface="PMingLiU"/>
                <a:cs typeface="PMingLiU"/>
              </a:rPr>
              <a:t>高渗</a:t>
            </a:r>
            <a:r>
              <a:rPr dirty="0" sz="1000" spc="-20">
                <a:latin typeface="PMingLiU"/>
                <a:cs typeface="PMingLiU"/>
              </a:rPr>
              <a:t>透</a:t>
            </a:r>
            <a:r>
              <a:rPr dirty="0" sz="1000" spc="5">
                <a:latin typeface="PMingLiU"/>
                <a:cs typeface="PMingLiU"/>
              </a:rPr>
              <a:t>压的</a:t>
            </a:r>
            <a:r>
              <a:rPr dirty="0" sz="1000" spc="-20">
                <a:latin typeface="PMingLiU"/>
                <a:cs typeface="PMingLiU"/>
              </a:rPr>
              <a:t>环</a:t>
            </a:r>
            <a:r>
              <a:rPr dirty="0" sz="1000" spc="5">
                <a:latin typeface="PMingLiU"/>
                <a:cs typeface="PMingLiU"/>
              </a:rPr>
              <a:t>境</a:t>
            </a:r>
            <a:r>
              <a:rPr dirty="0" sz="1000" spc="10">
                <a:latin typeface="PMingLiU"/>
                <a:cs typeface="PMingLiU"/>
              </a:rPr>
              <a:t>。</a:t>
            </a:r>
            <a:r>
              <a:rPr dirty="0" sz="1000" spc="-5">
                <a:latin typeface="Arial"/>
                <a:cs typeface="Arial"/>
              </a:rPr>
              <a:t>TME</a:t>
            </a:r>
            <a:r>
              <a:rPr dirty="0" sz="1000" spc="135">
                <a:latin typeface="Arial"/>
                <a:cs typeface="Arial"/>
              </a:rPr>
              <a:t> </a:t>
            </a:r>
            <a:r>
              <a:rPr dirty="0" sz="1000" spc="5">
                <a:latin typeface="PMingLiU"/>
                <a:cs typeface="PMingLiU"/>
              </a:rPr>
              <a:t>中存</a:t>
            </a:r>
            <a:r>
              <a:rPr dirty="0" sz="1000" spc="-20">
                <a:latin typeface="PMingLiU"/>
                <a:cs typeface="PMingLiU"/>
              </a:rPr>
              <a:t>在</a:t>
            </a:r>
            <a:r>
              <a:rPr dirty="0" sz="1000" spc="5">
                <a:latin typeface="PMingLiU"/>
                <a:cs typeface="PMingLiU"/>
              </a:rPr>
              <a:t>包括</a:t>
            </a:r>
            <a:r>
              <a:rPr dirty="0" sz="1000" spc="-20">
                <a:latin typeface="PMingLiU"/>
                <a:cs typeface="PMingLiU"/>
              </a:rPr>
              <a:t>肿</a:t>
            </a:r>
            <a:r>
              <a:rPr dirty="0" sz="1000" spc="5">
                <a:latin typeface="PMingLiU"/>
                <a:cs typeface="PMingLiU"/>
              </a:rPr>
              <a:t>瘤相关</a:t>
            </a:r>
            <a:r>
              <a:rPr dirty="0" sz="1000" spc="-20">
                <a:latin typeface="PMingLiU"/>
                <a:cs typeface="PMingLiU"/>
              </a:rPr>
              <a:t>巨</a:t>
            </a:r>
            <a:r>
              <a:rPr dirty="0" sz="1000" spc="5">
                <a:latin typeface="PMingLiU"/>
                <a:cs typeface="PMingLiU"/>
              </a:rPr>
              <a:t>噬细胞</a:t>
            </a:r>
            <a:r>
              <a:rPr dirty="0" sz="1000" spc="150">
                <a:latin typeface="PMingLiU"/>
                <a:cs typeface="PMingLiU"/>
              </a:rPr>
              <a:t> </a:t>
            </a:r>
            <a:r>
              <a:rPr dirty="0" sz="1000" spc="-5">
                <a:latin typeface="Arial"/>
                <a:cs typeface="Arial"/>
              </a:rPr>
              <a:t>(TAM)</a:t>
            </a:r>
            <a:r>
              <a:rPr dirty="0" sz="1000" spc="5">
                <a:latin typeface="PMingLiU"/>
                <a:cs typeface="PMingLiU"/>
              </a:rPr>
              <a:t>、调</a:t>
            </a:r>
            <a:r>
              <a:rPr dirty="0" sz="1000" spc="-20">
                <a:latin typeface="PMingLiU"/>
                <a:cs typeface="PMingLiU"/>
              </a:rPr>
              <a:t>节</a:t>
            </a:r>
            <a:r>
              <a:rPr dirty="0" sz="1000" spc="5">
                <a:latin typeface="PMingLiU"/>
                <a:cs typeface="PMingLiU"/>
              </a:rPr>
              <a:t>性</a:t>
            </a:r>
            <a:r>
              <a:rPr dirty="0" sz="1000" spc="225">
                <a:latin typeface="PMingLiU"/>
                <a:cs typeface="PMingLiU"/>
              </a:rPr>
              <a:t> </a:t>
            </a:r>
            <a:r>
              <a:rPr dirty="0" sz="1000" spc="5">
                <a:latin typeface="Arial"/>
                <a:cs typeface="Arial"/>
              </a:rPr>
              <a:t>T  </a:t>
            </a:r>
            <a:r>
              <a:rPr dirty="0" sz="1000" spc="5">
                <a:latin typeface="PMingLiU"/>
                <a:cs typeface="PMingLiU"/>
              </a:rPr>
              <a:t>细胞</a:t>
            </a:r>
            <a:r>
              <a:rPr dirty="0" sz="1000" spc="75">
                <a:latin typeface="PMingLiU"/>
                <a:cs typeface="PMingLiU"/>
              </a:rPr>
              <a:t> </a:t>
            </a:r>
            <a:r>
              <a:rPr dirty="0" sz="1000">
                <a:latin typeface="Arial"/>
                <a:cs typeface="Arial"/>
              </a:rPr>
              <a:t>(Treg)</a:t>
            </a:r>
            <a:r>
              <a:rPr dirty="0" sz="1000" spc="65">
                <a:latin typeface="Arial"/>
                <a:cs typeface="Arial"/>
              </a:rPr>
              <a:t> </a:t>
            </a:r>
            <a:r>
              <a:rPr dirty="0" sz="1000" spc="-20">
                <a:latin typeface="PMingLiU"/>
                <a:cs typeface="PMingLiU"/>
              </a:rPr>
              <a:t>和</a:t>
            </a:r>
            <a:r>
              <a:rPr dirty="0" sz="1000" spc="5">
                <a:latin typeface="PMingLiU"/>
                <a:cs typeface="PMingLiU"/>
              </a:rPr>
              <a:t>骨髓</a:t>
            </a:r>
            <a:r>
              <a:rPr dirty="0" sz="1000" spc="-20">
                <a:latin typeface="PMingLiU"/>
                <a:cs typeface="PMingLiU"/>
              </a:rPr>
              <a:t>源</a:t>
            </a:r>
            <a:r>
              <a:rPr dirty="0" sz="1000" spc="5">
                <a:latin typeface="PMingLiU"/>
                <a:cs typeface="PMingLiU"/>
              </a:rPr>
              <a:t>异质</a:t>
            </a:r>
            <a:r>
              <a:rPr dirty="0" sz="1000" spc="-20">
                <a:latin typeface="PMingLiU"/>
                <a:cs typeface="PMingLiU"/>
              </a:rPr>
              <a:t>性</a:t>
            </a:r>
            <a:r>
              <a:rPr dirty="0" sz="1000" spc="5">
                <a:latin typeface="PMingLiU"/>
                <a:cs typeface="PMingLiU"/>
              </a:rPr>
              <a:t>细胞</a:t>
            </a:r>
            <a:r>
              <a:rPr dirty="0" sz="1000" spc="80">
                <a:latin typeface="PMingLiU"/>
                <a:cs typeface="PMingLiU"/>
              </a:rPr>
              <a:t> </a:t>
            </a:r>
            <a:r>
              <a:rPr dirty="0" sz="1000" spc="-5">
                <a:latin typeface="Arial"/>
                <a:cs typeface="Arial"/>
              </a:rPr>
              <a:t>(MDSC)</a:t>
            </a:r>
            <a:r>
              <a:rPr dirty="0" sz="1000" spc="65">
                <a:latin typeface="Arial"/>
                <a:cs typeface="Arial"/>
              </a:rPr>
              <a:t> </a:t>
            </a:r>
            <a:r>
              <a:rPr dirty="0" sz="1000" spc="5">
                <a:latin typeface="PMingLiU"/>
                <a:cs typeface="PMingLiU"/>
              </a:rPr>
              <a:t>在</a:t>
            </a:r>
            <a:r>
              <a:rPr dirty="0" sz="1000" spc="-20">
                <a:latin typeface="PMingLiU"/>
                <a:cs typeface="PMingLiU"/>
              </a:rPr>
              <a:t>内</a:t>
            </a:r>
            <a:r>
              <a:rPr dirty="0" sz="1000" spc="5">
                <a:latin typeface="PMingLiU"/>
                <a:cs typeface="PMingLiU"/>
              </a:rPr>
              <a:t>的免</a:t>
            </a:r>
            <a:r>
              <a:rPr dirty="0" sz="1000" spc="-20">
                <a:latin typeface="PMingLiU"/>
                <a:cs typeface="PMingLiU"/>
              </a:rPr>
              <a:t>疫</a:t>
            </a:r>
            <a:r>
              <a:rPr dirty="0" sz="1000" spc="5">
                <a:latin typeface="PMingLiU"/>
                <a:cs typeface="PMingLiU"/>
              </a:rPr>
              <a:t>抑制细</a:t>
            </a:r>
            <a:r>
              <a:rPr dirty="0" sz="1000" spc="-20">
                <a:latin typeface="PMingLiU"/>
                <a:cs typeface="PMingLiU"/>
              </a:rPr>
              <a:t>胞</a:t>
            </a:r>
            <a:r>
              <a:rPr dirty="0" sz="1000" spc="5">
                <a:latin typeface="PMingLiU"/>
                <a:cs typeface="PMingLiU"/>
              </a:rPr>
              <a:t>。这</a:t>
            </a:r>
            <a:r>
              <a:rPr dirty="0" sz="1000" spc="-20">
                <a:latin typeface="PMingLiU"/>
                <a:cs typeface="PMingLiU"/>
              </a:rPr>
              <a:t>些</a:t>
            </a:r>
            <a:r>
              <a:rPr dirty="0" sz="1000" spc="5">
                <a:latin typeface="PMingLiU"/>
                <a:cs typeface="PMingLiU"/>
              </a:rPr>
              <a:t>细胞</a:t>
            </a:r>
            <a:r>
              <a:rPr dirty="0" sz="1000" spc="-20">
                <a:latin typeface="PMingLiU"/>
                <a:cs typeface="PMingLiU"/>
              </a:rPr>
              <a:t>在</a:t>
            </a:r>
            <a:r>
              <a:rPr dirty="0" sz="1000" spc="5">
                <a:latin typeface="PMingLiU"/>
                <a:cs typeface="PMingLiU"/>
              </a:rPr>
              <a:t>实体</a:t>
            </a:r>
            <a:r>
              <a:rPr dirty="0" sz="1000" spc="-20">
                <a:latin typeface="PMingLiU"/>
                <a:cs typeface="PMingLiU"/>
              </a:rPr>
              <a:t>瘤</a:t>
            </a:r>
            <a:r>
              <a:rPr dirty="0" sz="1000" spc="5">
                <a:latin typeface="PMingLiU"/>
                <a:cs typeface="PMingLiU"/>
              </a:rPr>
              <a:t>内释放 转化生</a:t>
            </a:r>
            <a:r>
              <a:rPr dirty="0" sz="1000" spc="-20">
                <a:latin typeface="PMingLiU"/>
                <a:cs typeface="PMingLiU"/>
              </a:rPr>
              <a:t>长</a:t>
            </a:r>
            <a:r>
              <a:rPr dirty="0" sz="1000" spc="5">
                <a:latin typeface="PMingLiU"/>
                <a:cs typeface="PMingLiU"/>
              </a:rPr>
              <a:t>因</a:t>
            </a:r>
            <a:r>
              <a:rPr dirty="0" sz="1000" spc="245">
                <a:latin typeface="PMingLiU"/>
                <a:cs typeface="PMingLiU"/>
              </a:rPr>
              <a:t>子</a:t>
            </a:r>
            <a:r>
              <a:rPr dirty="0" sz="1000">
                <a:latin typeface="Arial"/>
                <a:cs typeface="Arial"/>
              </a:rPr>
              <a:t>β</a:t>
            </a:r>
            <a:r>
              <a:rPr dirty="0" sz="1000" spc="130">
                <a:latin typeface="Arial"/>
                <a:cs typeface="Arial"/>
              </a:rPr>
              <a:t> </a:t>
            </a:r>
            <a:r>
              <a:rPr dirty="0" sz="1000" spc="-5">
                <a:latin typeface="Arial"/>
                <a:cs typeface="Arial"/>
              </a:rPr>
              <a:t>(TGFβ)</a:t>
            </a:r>
            <a:r>
              <a:rPr dirty="0" sz="1000" spc="140">
                <a:latin typeface="Arial"/>
                <a:cs typeface="Arial"/>
              </a:rPr>
              <a:t> </a:t>
            </a:r>
            <a:r>
              <a:rPr dirty="0" sz="1000" spc="5">
                <a:latin typeface="PMingLiU"/>
                <a:cs typeface="PMingLiU"/>
              </a:rPr>
              <a:t>和局</a:t>
            </a:r>
            <a:r>
              <a:rPr dirty="0" sz="1000" spc="-20">
                <a:latin typeface="PMingLiU"/>
                <a:cs typeface="PMingLiU"/>
              </a:rPr>
              <a:t>部</a:t>
            </a:r>
            <a:r>
              <a:rPr dirty="0" sz="1000" spc="5">
                <a:latin typeface="PMingLiU"/>
                <a:cs typeface="PMingLiU"/>
              </a:rPr>
              <a:t>信</a:t>
            </a:r>
            <a:r>
              <a:rPr dirty="0" sz="1000" spc="-20">
                <a:latin typeface="PMingLiU"/>
                <a:cs typeface="PMingLiU"/>
              </a:rPr>
              <a:t>号</a:t>
            </a:r>
            <a:r>
              <a:rPr dirty="0" sz="1000" spc="5">
                <a:latin typeface="PMingLiU"/>
                <a:cs typeface="PMingLiU"/>
              </a:rPr>
              <a:t>分子</a:t>
            </a:r>
            <a:r>
              <a:rPr dirty="0" sz="1000" spc="160">
                <a:latin typeface="PMingLiU"/>
                <a:cs typeface="PMingLiU"/>
              </a:rPr>
              <a:t> </a:t>
            </a:r>
            <a:r>
              <a:rPr dirty="0" sz="1000">
                <a:latin typeface="Arial"/>
                <a:cs typeface="Arial"/>
              </a:rPr>
              <a:t>(</a:t>
            </a:r>
            <a:r>
              <a:rPr dirty="0" sz="1000" spc="245">
                <a:latin typeface="PMingLiU"/>
                <a:cs typeface="PMingLiU"/>
              </a:rPr>
              <a:t>如</a:t>
            </a:r>
            <a:r>
              <a:rPr dirty="0" sz="1000" spc="-5">
                <a:latin typeface="Arial"/>
                <a:cs typeface="Arial"/>
              </a:rPr>
              <a:t>IL-10</a:t>
            </a:r>
            <a:r>
              <a:rPr dirty="0" sz="1000" spc="-20">
                <a:latin typeface="PMingLiU"/>
                <a:cs typeface="PMingLiU"/>
              </a:rPr>
              <a:t>、</a:t>
            </a:r>
            <a:r>
              <a:rPr dirty="0" sz="1000" spc="-10">
                <a:latin typeface="Arial"/>
                <a:cs typeface="Arial"/>
              </a:rPr>
              <a:t>IL-4</a:t>
            </a:r>
            <a:r>
              <a:rPr dirty="0" sz="1000" spc="5">
                <a:latin typeface="PMingLiU"/>
                <a:cs typeface="PMingLiU"/>
              </a:rPr>
              <a:t>、</a:t>
            </a:r>
            <a:r>
              <a:rPr dirty="0" sz="1000">
                <a:latin typeface="Arial"/>
                <a:cs typeface="Arial"/>
              </a:rPr>
              <a:t>IL-6</a:t>
            </a:r>
            <a:r>
              <a:rPr dirty="0" sz="1000" spc="-65">
                <a:latin typeface="Arial"/>
                <a:cs typeface="Arial"/>
              </a:rPr>
              <a:t> </a:t>
            </a:r>
            <a:r>
              <a:rPr dirty="0" sz="1000" spc="5">
                <a:latin typeface="PMingLiU"/>
                <a:cs typeface="PMingLiU"/>
              </a:rPr>
              <a:t>等</a:t>
            </a:r>
            <a:r>
              <a:rPr dirty="0" sz="1000" spc="5">
                <a:latin typeface="Arial"/>
                <a:cs typeface="Arial"/>
              </a:rPr>
              <a:t>)</a:t>
            </a:r>
            <a:r>
              <a:rPr dirty="0" sz="1000" spc="5">
                <a:latin typeface="PMingLiU"/>
                <a:cs typeface="PMingLiU"/>
              </a:rPr>
              <a:t>，</a:t>
            </a:r>
            <a:r>
              <a:rPr dirty="0" sz="1000" spc="-20">
                <a:latin typeface="PMingLiU"/>
                <a:cs typeface="PMingLiU"/>
              </a:rPr>
              <a:t>降</a:t>
            </a:r>
            <a:r>
              <a:rPr dirty="0" sz="1000" spc="5">
                <a:latin typeface="PMingLiU"/>
                <a:cs typeface="PMingLiU"/>
              </a:rPr>
              <a:t>低</a:t>
            </a:r>
            <a:r>
              <a:rPr dirty="0" sz="1000" spc="245">
                <a:latin typeface="PMingLiU"/>
                <a:cs typeface="PMingLiU"/>
              </a:rPr>
              <a:t>了</a:t>
            </a:r>
            <a:r>
              <a:rPr dirty="0" sz="1000">
                <a:latin typeface="Arial"/>
                <a:cs typeface="Arial"/>
              </a:rPr>
              <a:t>CAR-T</a:t>
            </a:r>
            <a:r>
              <a:rPr dirty="0" sz="1000" spc="-50">
                <a:latin typeface="Arial"/>
                <a:cs typeface="Arial"/>
              </a:rPr>
              <a:t> </a:t>
            </a:r>
            <a:r>
              <a:rPr dirty="0" sz="1000" spc="-20">
                <a:latin typeface="PMingLiU"/>
                <a:cs typeface="PMingLiU"/>
              </a:rPr>
              <a:t>的</a:t>
            </a:r>
            <a:r>
              <a:rPr dirty="0" sz="1000" spc="5">
                <a:latin typeface="PMingLiU"/>
                <a:cs typeface="PMingLiU"/>
              </a:rPr>
              <a:t>抗肿 瘤效果</a:t>
            </a:r>
            <a:r>
              <a:rPr dirty="0" sz="1000" spc="-20">
                <a:latin typeface="PMingLiU"/>
                <a:cs typeface="PMingLiU"/>
              </a:rPr>
              <a:t>，</a:t>
            </a:r>
            <a:r>
              <a:rPr dirty="0" sz="1000" spc="5">
                <a:latin typeface="PMingLiU"/>
                <a:cs typeface="PMingLiU"/>
              </a:rPr>
              <a:t>且不</a:t>
            </a:r>
            <a:r>
              <a:rPr dirty="0" sz="1000" spc="-20">
                <a:latin typeface="PMingLiU"/>
                <a:cs typeface="PMingLiU"/>
              </a:rPr>
              <a:t>利</a:t>
            </a:r>
            <a:r>
              <a:rPr dirty="0" sz="1000" spc="5">
                <a:latin typeface="PMingLiU"/>
                <a:cs typeface="PMingLiU"/>
              </a:rPr>
              <a:t>于其</a:t>
            </a:r>
            <a:r>
              <a:rPr dirty="0" sz="1000" spc="-20">
                <a:latin typeface="PMingLiU"/>
                <a:cs typeface="PMingLiU"/>
              </a:rPr>
              <a:t>长</a:t>
            </a:r>
            <a:r>
              <a:rPr dirty="0" sz="1000" spc="5">
                <a:latin typeface="PMingLiU"/>
                <a:cs typeface="PMingLiU"/>
              </a:rPr>
              <a:t>期存</a:t>
            </a:r>
            <a:r>
              <a:rPr dirty="0" sz="1000" spc="-20">
                <a:latin typeface="PMingLiU"/>
                <a:cs typeface="PMingLiU"/>
              </a:rPr>
              <a:t>活</a:t>
            </a:r>
            <a:r>
              <a:rPr dirty="0" sz="1000" spc="5">
                <a:latin typeface="PMingLiU"/>
                <a:cs typeface="PMingLiU"/>
              </a:rPr>
              <a:t>和增</a:t>
            </a:r>
            <a:r>
              <a:rPr dirty="0" sz="1000" spc="-20">
                <a:latin typeface="PMingLiU"/>
                <a:cs typeface="PMingLiU"/>
              </a:rPr>
              <a:t>殖</a:t>
            </a:r>
            <a:r>
              <a:rPr dirty="0" sz="1000" spc="5">
                <a:latin typeface="PMingLiU"/>
                <a:cs typeface="PMingLiU"/>
              </a:rPr>
              <a:t>。</a:t>
            </a:r>
            <a:endParaRPr sz="1000">
              <a:latin typeface="PMingLiU"/>
              <a:cs typeface="PMingLiU"/>
            </a:endParaRPr>
          </a:p>
        </p:txBody>
      </p:sp>
      <p:pic>
        <p:nvPicPr>
          <p:cNvPr id="10" name="object 10"/>
          <p:cNvPicPr/>
          <p:nvPr/>
        </p:nvPicPr>
        <p:blipFill>
          <a:blip r:embed="rId3" cstate="print"/>
          <a:stretch>
            <a:fillRect/>
          </a:stretch>
        </p:blipFill>
        <p:spPr>
          <a:xfrm>
            <a:off x="947966" y="5370575"/>
            <a:ext cx="4247334" cy="1796761"/>
          </a:xfrm>
          <a:prstGeom prst="rect">
            <a:avLst/>
          </a:prstGeom>
        </p:spPr>
      </p:pic>
      <p:sp>
        <p:nvSpPr>
          <p:cNvPr id="11" name="object 11"/>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2" name="object 12"/>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42161"/>
            <a:ext cx="193357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Microsoft JhengHei UI"/>
                <a:cs typeface="Microsoft JhengHei UI"/>
              </a:rPr>
              <a:t>图</a:t>
            </a:r>
            <a:r>
              <a:rPr dirty="0" sz="1000" spc="10" b="1">
                <a:latin typeface="Microsoft JhengHei UI"/>
                <a:cs typeface="Microsoft JhengHei UI"/>
              </a:rPr>
              <a:t> </a:t>
            </a:r>
            <a:r>
              <a:rPr dirty="0" sz="1000" spc="-5" b="1">
                <a:latin typeface="Arial"/>
                <a:cs typeface="Arial"/>
              </a:rPr>
              <a:t>39:</a:t>
            </a:r>
            <a:r>
              <a:rPr dirty="0" sz="1000" spc="-40" b="1">
                <a:latin typeface="Arial"/>
                <a:cs typeface="Arial"/>
              </a:rPr>
              <a:t> </a:t>
            </a:r>
            <a:r>
              <a:rPr dirty="0" sz="1000" spc="5" b="1">
                <a:latin typeface="Microsoft JhengHei UI"/>
                <a:cs typeface="Microsoft JhengHei UI"/>
              </a:rPr>
              <a:t>实体瘤内</a:t>
            </a:r>
            <a:r>
              <a:rPr dirty="0" sz="1000" spc="-20" b="1">
                <a:latin typeface="Microsoft JhengHei UI"/>
                <a:cs typeface="Microsoft JhengHei UI"/>
              </a:rPr>
              <a:t>物</a:t>
            </a:r>
            <a:r>
              <a:rPr dirty="0" sz="1000" spc="5" b="1">
                <a:latin typeface="Microsoft JhengHei UI"/>
                <a:cs typeface="Microsoft JhengHei UI"/>
              </a:rPr>
              <a:t>理屏</a:t>
            </a:r>
            <a:r>
              <a:rPr dirty="0" sz="1000" spc="-20" b="1">
                <a:latin typeface="Microsoft JhengHei UI"/>
                <a:cs typeface="Microsoft JhengHei UI"/>
              </a:rPr>
              <a:t>障</a:t>
            </a:r>
            <a:r>
              <a:rPr dirty="0" sz="1000" spc="5" b="1">
                <a:latin typeface="Microsoft JhengHei UI"/>
                <a:cs typeface="Microsoft JhengHei UI"/>
              </a:rPr>
              <a:t>及微</a:t>
            </a:r>
            <a:r>
              <a:rPr dirty="0" sz="1000" spc="-20" b="1">
                <a:latin typeface="Microsoft JhengHei UI"/>
                <a:cs typeface="Microsoft JhengHei UI"/>
              </a:rPr>
              <a:t>环</a:t>
            </a:r>
            <a:r>
              <a:rPr dirty="0" sz="1000" spc="5" b="1">
                <a:latin typeface="Microsoft JhengHei UI"/>
                <a:cs typeface="Microsoft JhengHei UI"/>
              </a:rPr>
              <a:t>境</a:t>
            </a:r>
            <a:endParaRPr sz="1000">
              <a:latin typeface="Microsoft JhengHei UI"/>
              <a:cs typeface="Microsoft JhengHei UI"/>
            </a:endParaRPr>
          </a:p>
        </p:txBody>
      </p:sp>
      <p:sp>
        <p:nvSpPr>
          <p:cNvPr id="8" name="object 8"/>
          <p:cNvSpPr/>
          <p:nvPr/>
        </p:nvSpPr>
        <p:spPr>
          <a:xfrm>
            <a:off x="521512" y="1249933"/>
            <a:ext cx="5080635" cy="18415"/>
          </a:xfrm>
          <a:custGeom>
            <a:avLst/>
            <a:gdLst/>
            <a:ahLst/>
            <a:cxnLst/>
            <a:rect l="l" t="t" r="r" b="b"/>
            <a:pathLst>
              <a:path w="5080635" h="18415">
                <a:moveTo>
                  <a:pt x="5080127" y="0"/>
                </a:moveTo>
                <a:lnTo>
                  <a:pt x="0" y="0"/>
                </a:lnTo>
                <a:lnTo>
                  <a:pt x="0" y="18288"/>
                </a:lnTo>
                <a:lnTo>
                  <a:pt x="5080127" y="18288"/>
                </a:lnTo>
                <a:lnTo>
                  <a:pt x="5080127" y="0"/>
                </a:lnTo>
                <a:close/>
              </a:path>
            </a:pathLst>
          </a:custGeom>
          <a:solidFill>
            <a:srgbClr val="000000"/>
          </a:solidFill>
        </p:spPr>
        <p:txBody>
          <a:bodyPr wrap="square" lIns="0" tIns="0" rIns="0" bIns="0" rtlCol="0"/>
          <a:lstStyle/>
          <a:p/>
        </p:txBody>
      </p:sp>
      <p:sp>
        <p:nvSpPr>
          <p:cNvPr id="9" name="object 9"/>
          <p:cNvSpPr/>
          <p:nvPr/>
        </p:nvSpPr>
        <p:spPr>
          <a:xfrm>
            <a:off x="521512" y="3814317"/>
            <a:ext cx="5080635" cy="18415"/>
          </a:xfrm>
          <a:custGeom>
            <a:avLst/>
            <a:gdLst/>
            <a:ahLst/>
            <a:cxnLst/>
            <a:rect l="l" t="t" r="r" b="b"/>
            <a:pathLst>
              <a:path w="5080635" h="18414">
                <a:moveTo>
                  <a:pt x="5080127" y="0"/>
                </a:moveTo>
                <a:lnTo>
                  <a:pt x="0" y="0"/>
                </a:lnTo>
                <a:lnTo>
                  <a:pt x="0" y="18288"/>
                </a:lnTo>
                <a:lnTo>
                  <a:pt x="5080127" y="18288"/>
                </a:lnTo>
                <a:lnTo>
                  <a:pt x="5080127" y="0"/>
                </a:lnTo>
                <a:close/>
              </a:path>
            </a:pathLst>
          </a:custGeom>
          <a:solidFill>
            <a:srgbClr val="000000"/>
          </a:solidFill>
        </p:spPr>
        <p:txBody>
          <a:bodyPr wrap="square" lIns="0" tIns="0" rIns="0" bIns="0" rtlCol="0"/>
          <a:lstStyle/>
          <a:p/>
        </p:txBody>
      </p:sp>
      <p:sp>
        <p:nvSpPr>
          <p:cNvPr id="10" name="object 10"/>
          <p:cNvSpPr txBox="1"/>
          <p:nvPr/>
        </p:nvSpPr>
        <p:spPr>
          <a:xfrm>
            <a:off x="527100" y="3832097"/>
            <a:ext cx="5194300" cy="3084830"/>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60">
                <a:latin typeface="Arial"/>
                <a:cs typeface="Arial"/>
              </a:rPr>
              <a:t> </a:t>
            </a:r>
            <a:r>
              <a:rPr dirty="0" sz="800" spc="-10">
                <a:latin typeface="Arial"/>
                <a:cs typeface="Arial"/>
              </a:rPr>
              <a:t>Hou</a:t>
            </a:r>
            <a:r>
              <a:rPr dirty="0" sz="800" spc="5">
                <a:latin typeface="Arial"/>
                <a:cs typeface="Arial"/>
              </a:rPr>
              <a:t> </a:t>
            </a:r>
            <a:r>
              <a:rPr dirty="0" sz="800" spc="-5">
                <a:latin typeface="Arial"/>
                <a:cs typeface="Arial"/>
              </a:rPr>
              <a:t>AJ</a:t>
            </a:r>
            <a:r>
              <a:rPr dirty="0" sz="800" spc="25">
                <a:latin typeface="Arial"/>
                <a:cs typeface="Arial"/>
              </a:rPr>
              <a:t> </a:t>
            </a:r>
            <a:r>
              <a:rPr dirty="0" sz="800" spc="-25">
                <a:latin typeface="Arial"/>
                <a:cs typeface="Arial"/>
              </a:rPr>
              <a:t>et</a:t>
            </a:r>
            <a:r>
              <a:rPr dirty="0" sz="800" spc="35">
                <a:latin typeface="Arial"/>
                <a:cs typeface="Arial"/>
              </a:rPr>
              <a:t> </a:t>
            </a:r>
            <a:r>
              <a:rPr dirty="0" sz="800" spc="-10">
                <a:latin typeface="Arial"/>
                <a:cs typeface="Arial"/>
              </a:rPr>
              <a:t>al. </a:t>
            </a:r>
            <a:r>
              <a:rPr dirty="0" sz="800">
                <a:latin typeface="Arial"/>
                <a:cs typeface="Arial"/>
              </a:rPr>
              <a:t>Nature</a:t>
            </a:r>
            <a:r>
              <a:rPr dirty="0" sz="800" spc="-15">
                <a:latin typeface="Arial"/>
                <a:cs typeface="Arial"/>
              </a:rPr>
              <a:t> </a:t>
            </a:r>
            <a:r>
              <a:rPr dirty="0" sz="800" spc="-10">
                <a:latin typeface="Arial"/>
                <a:cs typeface="Arial"/>
              </a:rPr>
              <a:t>Reviews</a:t>
            </a:r>
            <a:r>
              <a:rPr dirty="0" sz="800" spc="25">
                <a:latin typeface="Arial"/>
                <a:cs typeface="Arial"/>
              </a:rPr>
              <a:t> </a:t>
            </a:r>
            <a:r>
              <a:rPr dirty="0" sz="800" spc="-5">
                <a:latin typeface="Arial"/>
                <a:cs typeface="Arial"/>
              </a:rPr>
              <a:t>Drug</a:t>
            </a:r>
            <a:r>
              <a:rPr dirty="0" sz="800" spc="-15">
                <a:latin typeface="Arial"/>
                <a:cs typeface="Arial"/>
              </a:rPr>
              <a:t> </a:t>
            </a:r>
            <a:r>
              <a:rPr dirty="0" sz="800">
                <a:latin typeface="Arial"/>
                <a:cs typeface="Arial"/>
              </a:rPr>
              <a:t>Discovery</a:t>
            </a:r>
            <a:r>
              <a:rPr dirty="0" sz="800" spc="-20">
                <a:latin typeface="Arial"/>
                <a:cs typeface="Arial"/>
              </a:rPr>
              <a:t> </a:t>
            </a:r>
            <a:r>
              <a:rPr dirty="0" sz="800" spc="-5">
                <a:latin typeface="Arial"/>
                <a:cs typeface="Arial"/>
              </a:rPr>
              <a:t>2021,</a:t>
            </a:r>
            <a:r>
              <a:rPr dirty="0" sz="800" spc="40">
                <a:latin typeface="Arial"/>
                <a:cs typeface="Arial"/>
              </a:rPr>
              <a:t> </a:t>
            </a:r>
            <a:r>
              <a:rPr dirty="0" sz="800" spc="-10">
                <a:latin typeface="PMingLiU"/>
                <a:cs typeface="PMingLiU"/>
              </a:rPr>
              <a:t>招</a:t>
            </a:r>
            <a:r>
              <a:rPr dirty="0" sz="800" spc="10">
                <a:latin typeface="PMingLiU"/>
                <a:cs typeface="PMingLiU"/>
              </a:rPr>
              <a:t>银</a:t>
            </a:r>
            <a:r>
              <a:rPr dirty="0" sz="800" spc="-10">
                <a:latin typeface="PMingLiU"/>
                <a:cs typeface="PMingLiU"/>
              </a:rPr>
              <a:t>国际证券</a:t>
            </a:r>
            <a:endParaRPr sz="800">
              <a:latin typeface="PMingLiU"/>
              <a:cs typeface="PMingLiU"/>
            </a:endParaRPr>
          </a:p>
          <a:p>
            <a:pPr>
              <a:lnSpc>
                <a:spcPct val="100000"/>
              </a:lnSpc>
            </a:pPr>
            <a:endParaRPr sz="1000">
              <a:latin typeface="PMingLiU"/>
              <a:cs typeface="PMingLiU"/>
            </a:endParaRPr>
          </a:p>
          <a:p>
            <a:pPr marL="12700">
              <a:lnSpc>
                <a:spcPct val="100000"/>
              </a:lnSpc>
              <a:spcBef>
                <a:spcPts val="770"/>
              </a:spcBef>
            </a:pPr>
            <a:r>
              <a:rPr dirty="0" sz="1200" b="1">
                <a:solidFill>
                  <a:srgbClr val="585858"/>
                </a:solidFill>
                <a:latin typeface="Microsoft JhengHei UI"/>
                <a:cs typeface="Microsoft JhengHei UI"/>
              </a:rPr>
              <a:t>高潜力实体瘤靶点浮出</a:t>
            </a:r>
            <a:r>
              <a:rPr dirty="0" sz="1200" spc="20" b="1">
                <a:solidFill>
                  <a:srgbClr val="585858"/>
                </a:solidFill>
                <a:latin typeface="Microsoft JhengHei UI"/>
                <a:cs typeface="Microsoft JhengHei UI"/>
              </a:rPr>
              <a:t>水</a:t>
            </a:r>
            <a:r>
              <a:rPr dirty="0" sz="1200" b="1">
                <a:solidFill>
                  <a:srgbClr val="585858"/>
                </a:solidFill>
                <a:latin typeface="Microsoft JhengHei UI"/>
                <a:cs typeface="Microsoft JhengHei UI"/>
              </a:rPr>
              <a:t>面</a:t>
            </a:r>
            <a:endParaRPr sz="1200">
              <a:latin typeface="Microsoft JhengHei UI"/>
              <a:cs typeface="Microsoft JhengHei UI"/>
            </a:endParaRPr>
          </a:p>
          <a:p>
            <a:pPr algn="just" marL="12700" marR="128270">
              <a:lnSpc>
                <a:spcPct val="139300"/>
              </a:lnSpc>
              <a:spcBef>
                <a:spcPts val="500"/>
              </a:spcBef>
            </a:pPr>
            <a:r>
              <a:rPr dirty="0" sz="1000" spc="5">
                <a:latin typeface="PMingLiU"/>
                <a:cs typeface="PMingLiU"/>
              </a:rPr>
              <a:t>基于实</a:t>
            </a:r>
            <a:r>
              <a:rPr dirty="0" sz="1000" spc="-20">
                <a:latin typeface="PMingLiU"/>
                <a:cs typeface="PMingLiU"/>
              </a:rPr>
              <a:t>体</a:t>
            </a:r>
            <a:r>
              <a:rPr dirty="0" sz="1000" spc="5">
                <a:latin typeface="PMingLiU"/>
                <a:cs typeface="PMingLiU"/>
              </a:rPr>
              <a:t>瘤的</a:t>
            </a:r>
            <a:r>
              <a:rPr dirty="0" sz="1000" spc="-20">
                <a:latin typeface="PMingLiU"/>
                <a:cs typeface="PMingLiU"/>
              </a:rPr>
              <a:t>诸</a:t>
            </a:r>
            <a:r>
              <a:rPr dirty="0" sz="1000" spc="5">
                <a:latin typeface="PMingLiU"/>
                <a:cs typeface="PMingLiU"/>
              </a:rPr>
              <a:t>多特点</a:t>
            </a:r>
            <a:r>
              <a:rPr dirty="0" sz="1000" spc="-20">
                <a:latin typeface="PMingLiU"/>
                <a:cs typeface="PMingLiU"/>
              </a:rPr>
              <a:t>，</a:t>
            </a:r>
            <a:r>
              <a:rPr dirty="0" sz="1000" spc="5">
                <a:latin typeface="PMingLiU"/>
                <a:cs typeface="PMingLiU"/>
              </a:rPr>
              <a:t>我们</a:t>
            </a:r>
            <a:r>
              <a:rPr dirty="0" sz="1000" spc="-20">
                <a:latin typeface="PMingLiU"/>
                <a:cs typeface="PMingLiU"/>
              </a:rPr>
              <a:t>认</a:t>
            </a:r>
            <a:r>
              <a:rPr dirty="0" sz="1000" spc="5">
                <a:latin typeface="PMingLiU"/>
                <a:cs typeface="PMingLiU"/>
              </a:rPr>
              <a:t>为用</a:t>
            </a:r>
            <a:r>
              <a:rPr dirty="0" sz="1000" spc="-20">
                <a:latin typeface="PMingLiU"/>
                <a:cs typeface="PMingLiU"/>
              </a:rPr>
              <a:t>于</a:t>
            </a:r>
            <a:r>
              <a:rPr dirty="0" sz="1000" spc="5">
                <a:latin typeface="PMingLiU"/>
                <a:cs typeface="PMingLiU"/>
              </a:rPr>
              <a:t>实体</a:t>
            </a:r>
            <a:r>
              <a:rPr dirty="0" sz="1000" spc="-20">
                <a:latin typeface="PMingLiU"/>
                <a:cs typeface="PMingLiU"/>
              </a:rPr>
              <a:t>瘤</a:t>
            </a:r>
            <a:r>
              <a:rPr dirty="0" sz="1000" spc="5">
                <a:latin typeface="PMingLiU"/>
                <a:cs typeface="PMingLiU"/>
              </a:rPr>
              <a:t>的</a:t>
            </a:r>
            <a:r>
              <a:rPr dirty="0" sz="1000" spc="254">
                <a:latin typeface="PMingLiU"/>
                <a:cs typeface="PMingLiU"/>
              </a:rPr>
              <a:t> </a:t>
            </a:r>
            <a:r>
              <a:rPr dirty="0" sz="1000" spc="-5">
                <a:latin typeface="Arial"/>
                <a:cs typeface="Arial"/>
              </a:rPr>
              <a:t>CAR-T</a:t>
            </a:r>
            <a:r>
              <a:rPr dirty="0" sz="1000" spc="165">
                <a:latin typeface="Arial"/>
                <a:cs typeface="Arial"/>
              </a:rPr>
              <a:t> </a:t>
            </a:r>
            <a:r>
              <a:rPr dirty="0" sz="1000" spc="5">
                <a:latin typeface="PMingLiU"/>
                <a:cs typeface="PMingLiU"/>
              </a:rPr>
              <a:t>靶点需</a:t>
            </a:r>
            <a:r>
              <a:rPr dirty="0" sz="1000" spc="-20">
                <a:latin typeface="PMingLiU"/>
                <a:cs typeface="PMingLiU"/>
              </a:rPr>
              <a:t>尽</a:t>
            </a:r>
            <a:r>
              <a:rPr dirty="0" sz="1000" spc="5">
                <a:latin typeface="PMingLiU"/>
                <a:cs typeface="PMingLiU"/>
              </a:rPr>
              <a:t>可能</a:t>
            </a:r>
            <a:r>
              <a:rPr dirty="0" sz="1000" spc="-20">
                <a:latin typeface="PMingLiU"/>
                <a:cs typeface="PMingLiU"/>
              </a:rPr>
              <a:t>同</a:t>
            </a:r>
            <a:r>
              <a:rPr dirty="0" sz="1000" spc="5">
                <a:latin typeface="PMingLiU"/>
                <a:cs typeface="PMingLiU"/>
              </a:rPr>
              <a:t>时具</a:t>
            </a:r>
            <a:r>
              <a:rPr dirty="0" sz="1000" spc="10">
                <a:latin typeface="PMingLiU"/>
                <a:cs typeface="PMingLiU"/>
              </a:rPr>
              <a:t>备</a:t>
            </a:r>
            <a:r>
              <a:rPr dirty="0" sz="1000" spc="-25">
                <a:latin typeface="Arial"/>
                <a:cs typeface="Arial"/>
              </a:rPr>
              <a:t>“</a:t>
            </a:r>
            <a:r>
              <a:rPr dirty="0" sz="1000" spc="5">
                <a:latin typeface="PMingLiU"/>
                <a:cs typeface="PMingLiU"/>
              </a:rPr>
              <a:t>三高</a:t>
            </a:r>
            <a:r>
              <a:rPr dirty="0" sz="1000" spc="-10">
                <a:latin typeface="Arial"/>
                <a:cs typeface="Arial"/>
              </a:rPr>
              <a:t>”</a:t>
            </a:r>
            <a:r>
              <a:rPr dirty="0" sz="1000" spc="-10">
                <a:latin typeface="PMingLiU"/>
                <a:cs typeface="PMingLiU"/>
              </a:rPr>
              <a:t>，</a:t>
            </a:r>
            <a:r>
              <a:rPr dirty="0" sz="1000" spc="-20">
                <a:latin typeface="PMingLiU"/>
                <a:cs typeface="PMingLiU"/>
              </a:rPr>
              <a:t>即 </a:t>
            </a:r>
            <a:r>
              <a:rPr dirty="0" sz="1000" spc="5">
                <a:latin typeface="Arial"/>
                <a:cs typeface="Arial"/>
              </a:rPr>
              <a:t>1)</a:t>
            </a:r>
            <a:r>
              <a:rPr dirty="0" sz="1000" spc="5">
                <a:latin typeface="PMingLiU"/>
                <a:cs typeface="PMingLiU"/>
              </a:rPr>
              <a:t>高覆</a:t>
            </a:r>
            <a:r>
              <a:rPr dirty="0" sz="1000" spc="25">
                <a:latin typeface="PMingLiU"/>
                <a:cs typeface="PMingLiU"/>
              </a:rPr>
              <a:t>盖</a:t>
            </a:r>
            <a:r>
              <a:rPr dirty="0" sz="1000" spc="5">
                <a:latin typeface="PMingLiU"/>
                <a:cs typeface="PMingLiU"/>
              </a:rPr>
              <a:t>范围</a:t>
            </a:r>
            <a:r>
              <a:rPr dirty="0" sz="1000" spc="25">
                <a:latin typeface="PMingLiU"/>
                <a:cs typeface="PMingLiU"/>
              </a:rPr>
              <a:t>，</a:t>
            </a:r>
            <a:r>
              <a:rPr dirty="0" sz="1000" spc="5">
                <a:latin typeface="PMingLiU"/>
                <a:cs typeface="PMingLiU"/>
              </a:rPr>
              <a:t>以实现</a:t>
            </a:r>
            <a:r>
              <a:rPr dirty="0" sz="1000" spc="25">
                <a:latin typeface="PMingLiU"/>
                <a:cs typeface="PMingLiU"/>
              </a:rPr>
              <a:t>对</a:t>
            </a:r>
            <a:r>
              <a:rPr dirty="0" sz="1000" spc="5">
                <a:latin typeface="PMingLiU"/>
                <a:cs typeface="PMingLiU"/>
              </a:rPr>
              <a:t>于绝大</a:t>
            </a:r>
            <a:r>
              <a:rPr dirty="0" sz="1000" spc="25">
                <a:latin typeface="PMingLiU"/>
                <a:cs typeface="PMingLiU"/>
              </a:rPr>
              <a:t>多</a:t>
            </a:r>
            <a:r>
              <a:rPr dirty="0" sz="1000" spc="5">
                <a:latin typeface="PMingLiU"/>
                <a:cs typeface="PMingLiU"/>
              </a:rPr>
              <a:t>数肿</a:t>
            </a:r>
            <a:r>
              <a:rPr dirty="0" sz="1000" spc="25">
                <a:latin typeface="PMingLiU"/>
                <a:cs typeface="PMingLiU"/>
              </a:rPr>
              <a:t>瘤</a:t>
            </a:r>
            <a:r>
              <a:rPr dirty="0" sz="1000" spc="5">
                <a:latin typeface="PMingLiU"/>
                <a:cs typeface="PMingLiU"/>
              </a:rPr>
              <a:t>细胞的</a:t>
            </a:r>
            <a:r>
              <a:rPr dirty="0" sz="1000" spc="25">
                <a:latin typeface="PMingLiU"/>
                <a:cs typeface="PMingLiU"/>
              </a:rPr>
              <a:t>靶</a:t>
            </a:r>
            <a:r>
              <a:rPr dirty="0" sz="1000" spc="5">
                <a:latin typeface="PMingLiU"/>
                <a:cs typeface="PMingLiU"/>
              </a:rPr>
              <a:t>向</a:t>
            </a:r>
            <a:r>
              <a:rPr dirty="0" sz="1000" spc="15">
                <a:latin typeface="PMingLiU"/>
                <a:cs typeface="PMingLiU"/>
              </a:rPr>
              <a:t>性</a:t>
            </a:r>
            <a:r>
              <a:rPr dirty="0" sz="1000" spc="25">
                <a:latin typeface="PMingLiU"/>
                <a:cs typeface="PMingLiU"/>
              </a:rPr>
              <a:t>、</a:t>
            </a:r>
            <a:r>
              <a:rPr dirty="0" sz="1000" spc="-5">
                <a:latin typeface="Arial"/>
                <a:cs typeface="Arial"/>
              </a:rPr>
              <a:t>2)</a:t>
            </a:r>
            <a:r>
              <a:rPr dirty="0" sz="1000" spc="5">
                <a:latin typeface="PMingLiU"/>
                <a:cs typeface="PMingLiU"/>
              </a:rPr>
              <a:t>高</a:t>
            </a:r>
            <a:r>
              <a:rPr dirty="0" sz="1000" spc="25">
                <a:latin typeface="PMingLiU"/>
                <a:cs typeface="PMingLiU"/>
              </a:rPr>
              <a:t>特</a:t>
            </a:r>
            <a:r>
              <a:rPr dirty="0" sz="1000" spc="5">
                <a:latin typeface="PMingLiU"/>
                <a:cs typeface="PMingLiU"/>
              </a:rPr>
              <a:t>异性</a:t>
            </a:r>
            <a:r>
              <a:rPr dirty="0" sz="1000" spc="25">
                <a:latin typeface="PMingLiU"/>
                <a:cs typeface="PMingLiU"/>
              </a:rPr>
              <a:t>，</a:t>
            </a:r>
            <a:r>
              <a:rPr dirty="0" sz="1000" spc="5">
                <a:latin typeface="PMingLiU"/>
                <a:cs typeface="PMingLiU"/>
              </a:rPr>
              <a:t>以尽可</a:t>
            </a:r>
            <a:r>
              <a:rPr dirty="0" sz="1000" spc="25">
                <a:latin typeface="PMingLiU"/>
                <a:cs typeface="PMingLiU"/>
              </a:rPr>
              <a:t>能</a:t>
            </a:r>
            <a:r>
              <a:rPr dirty="0" sz="1000" spc="5">
                <a:latin typeface="PMingLiU"/>
                <a:cs typeface="PMingLiU"/>
              </a:rPr>
              <a:t>避</a:t>
            </a:r>
            <a:r>
              <a:rPr dirty="0" sz="1000" spc="10">
                <a:latin typeface="PMingLiU"/>
                <a:cs typeface="PMingLiU"/>
              </a:rPr>
              <a:t>免</a:t>
            </a:r>
            <a:r>
              <a:rPr dirty="0" sz="1000" spc="20">
                <a:latin typeface="Arial"/>
                <a:cs typeface="Arial"/>
              </a:rPr>
              <a:t>”</a:t>
            </a:r>
            <a:r>
              <a:rPr dirty="0" sz="1000" spc="5">
                <a:latin typeface="PMingLiU"/>
                <a:cs typeface="PMingLiU"/>
              </a:rPr>
              <a:t>脱靶 效应</a:t>
            </a:r>
            <a:r>
              <a:rPr dirty="0" sz="1000" spc="5">
                <a:latin typeface="Arial"/>
                <a:cs typeface="Arial"/>
              </a:rPr>
              <a:t>”</a:t>
            </a:r>
            <a:r>
              <a:rPr dirty="0" sz="1000" spc="5">
                <a:latin typeface="PMingLiU"/>
                <a:cs typeface="PMingLiU"/>
              </a:rPr>
              <a:t>，</a:t>
            </a:r>
            <a:r>
              <a:rPr dirty="0" sz="1000" spc="-20">
                <a:latin typeface="PMingLiU"/>
                <a:cs typeface="PMingLiU"/>
              </a:rPr>
              <a:t>从</a:t>
            </a:r>
            <a:r>
              <a:rPr dirty="0" sz="1000" spc="5">
                <a:latin typeface="PMingLiU"/>
                <a:cs typeface="PMingLiU"/>
              </a:rPr>
              <a:t>而</a:t>
            </a:r>
            <a:r>
              <a:rPr dirty="0" sz="1000" spc="-20">
                <a:latin typeface="PMingLiU"/>
                <a:cs typeface="PMingLiU"/>
              </a:rPr>
              <a:t>增</a:t>
            </a:r>
            <a:r>
              <a:rPr dirty="0" sz="1000" spc="5">
                <a:latin typeface="PMingLiU"/>
                <a:cs typeface="PMingLiU"/>
              </a:rPr>
              <a:t>加安</a:t>
            </a:r>
            <a:r>
              <a:rPr dirty="0" sz="1000" spc="-20">
                <a:latin typeface="PMingLiU"/>
                <a:cs typeface="PMingLiU"/>
              </a:rPr>
              <a:t>全</a:t>
            </a:r>
            <a:r>
              <a:rPr dirty="0" sz="1000" spc="10">
                <a:latin typeface="PMingLiU"/>
                <a:cs typeface="PMingLiU"/>
              </a:rPr>
              <a:t>性</a:t>
            </a:r>
            <a:r>
              <a:rPr dirty="0" sz="1000" spc="5">
                <a:latin typeface="PMingLiU"/>
                <a:cs typeface="PMingLiU"/>
              </a:rPr>
              <a:t>和</a:t>
            </a:r>
            <a:r>
              <a:rPr dirty="0" sz="1000" spc="210">
                <a:latin typeface="PMingLiU"/>
                <a:cs typeface="PMingLiU"/>
              </a:rPr>
              <a:t> </a:t>
            </a:r>
            <a:r>
              <a:rPr dirty="0" sz="1000" spc="-5">
                <a:latin typeface="Arial"/>
                <a:cs typeface="Arial"/>
              </a:rPr>
              <a:t>3)</a:t>
            </a:r>
            <a:r>
              <a:rPr dirty="0" sz="1000" spc="5">
                <a:latin typeface="PMingLiU"/>
                <a:cs typeface="PMingLiU"/>
              </a:rPr>
              <a:t>高</a:t>
            </a:r>
            <a:r>
              <a:rPr dirty="0" sz="1000" spc="-20">
                <a:latin typeface="PMingLiU"/>
                <a:cs typeface="PMingLiU"/>
              </a:rPr>
              <a:t>稳</a:t>
            </a:r>
            <a:r>
              <a:rPr dirty="0" sz="1000" spc="5">
                <a:latin typeface="PMingLiU"/>
                <a:cs typeface="PMingLiU"/>
              </a:rPr>
              <a:t>定性</a:t>
            </a:r>
            <a:r>
              <a:rPr dirty="0" sz="1000" spc="-20">
                <a:latin typeface="PMingLiU"/>
                <a:cs typeface="PMingLiU"/>
              </a:rPr>
              <a:t>，</a:t>
            </a:r>
            <a:r>
              <a:rPr dirty="0" sz="1000" spc="5">
                <a:latin typeface="PMingLiU"/>
                <a:cs typeface="PMingLiU"/>
              </a:rPr>
              <a:t>以防</a:t>
            </a:r>
            <a:r>
              <a:rPr dirty="0" sz="1000" spc="-20">
                <a:latin typeface="PMingLiU"/>
                <a:cs typeface="PMingLiU"/>
              </a:rPr>
              <a:t>止</a:t>
            </a:r>
            <a:r>
              <a:rPr dirty="0" sz="1000" spc="5">
                <a:latin typeface="PMingLiU"/>
                <a:cs typeface="PMingLiU"/>
              </a:rPr>
              <a:t>肿瘤</a:t>
            </a:r>
            <a:r>
              <a:rPr dirty="0" sz="1000" spc="-20">
                <a:latin typeface="PMingLiU"/>
                <a:cs typeface="PMingLiU"/>
              </a:rPr>
              <a:t>发</a:t>
            </a:r>
            <a:r>
              <a:rPr dirty="0" sz="1000" spc="5">
                <a:latin typeface="PMingLiU"/>
                <a:cs typeface="PMingLiU"/>
              </a:rPr>
              <a:t>生抗原</a:t>
            </a:r>
            <a:r>
              <a:rPr dirty="0" sz="1000" spc="-20">
                <a:latin typeface="PMingLiU"/>
                <a:cs typeface="PMingLiU"/>
              </a:rPr>
              <a:t>逃</a:t>
            </a:r>
            <a:r>
              <a:rPr dirty="0" sz="1000" spc="5">
                <a:latin typeface="PMingLiU"/>
                <a:cs typeface="PMingLiU"/>
              </a:rPr>
              <a:t>逸。</a:t>
            </a:r>
            <a:r>
              <a:rPr dirty="0" sz="1000" spc="-20">
                <a:latin typeface="PMingLiU"/>
                <a:cs typeface="PMingLiU"/>
              </a:rPr>
              <a:t>目</a:t>
            </a:r>
            <a:r>
              <a:rPr dirty="0" sz="1000" spc="5">
                <a:latin typeface="PMingLiU"/>
                <a:cs typeface="PMingLiU"/>
              </a:rPr>
              <a:t>前全</a:t>
            </a:r>
            <a:r>
              <a:rPr dirty="0" sz="1000" spc="-20">
                <a:latin typeface="PMingLiU"/>
                <a:cs typeface="PMingLiU"/>
              </a:rPr>
              <a:t>球</a:t>
            </a:r>
            <a:r>
              <a:rPr dirty="0" sz="1000" spc="5">
                <a:latin typeface="PMingLiU"/>
                <a:cs typeface="PMingLiU"/>
              </a:rPr>
              <a:t>有多</a:t>
            </a:r>
            <a:r>
              <a:rPr dirty="0" sz="1000" spc="-20">
                <a:latin typeface="PMingLiU"/>
                <a:cs typeface="PMingLiU"/>
              </a:rPr>
              <a:t>个</a:t>
            </a:r>
            <a:r>
              <a:rPr dirty="0" sz="1000" spc="5">
                <a:latin typeface="PMingLiU"/>
                <a:cs typeface="PMingLiU"/>
              </a:rPr>
              <a:t>实体瘤 </a:t>
            </a:r>
            <a:r>
              <a:rPr dirty="0" sz="1000">
                <a:latin typeface="Arial"/>
                <a:cs typeface="Arial"/>
              </a:rPr>
              <a:t>CAR-T</a:t>
            </a:r>
            <a:r>
              <a:rPr dirty="0" sz="1000" spc="-60">
                <a:latin typeface="Arial"/>
                <a:cs typeface="Arial"/>
              </a:rPr>
              <a:t> </a:t>
            </a:r>
            <a:r>
              <a:rPr dirty="0" sz="1000" spc="5">
                <a:latin typeface="PMingLiU"/>
                <a:cs typeface="PMingLiU"/>
              </a:rPr>
              <a:t>靶</a:t>
            </a:r>
            <a:r>
              <a:rPr dirty="0" sz="1000" spc="-20">
                <a:latin typeface="PMingLiU"/>
                <a:cs typeface="PMingLiU"/>
              </a:rPr>
              <a:t>点</a:t>
            </a:r>
            <a:r>
              <a:rPr dirty="0" sz="1000" spc="5">
                <a:latin typeface="PMingLiU"/>
                <a:cs typeface="PMingLiU"/>
              </a:rPr>
              <a:t>在探</a:t>
            </a:r>
            <a:r>
              <a:rPr dirty="0" sz="1000" spc="-20">
                <a:latin typeface="PMingLiU"/>
                <a:cs typeface="PMingLiU"/>
              </a:rPr>
              <a:t>索</a:t>
            </a:r>
            <a:r>
              <a:rPr dirty="0" sz="1000" spc="5">
                <a:latin typeface="PMingLiU"/>
                <a:cs typeface="PMingLiU"/>
              </a:rPr>
              <a:t>开发</a:t>
            </a:r>
            <a:r>
              <a:rPr dirty="0" sz="1000" spc="-20">
                <a:latin typeface="PMingLiU"/>
                <a:cs typeface="PMingLiU"/>
              </a:rPr>
              <a:t>中</a:t>
            </a:r>
            <a:r>
              <a:rPr dirty="0" sz="1000" spc="5">
                <a:latin typeface="PMingLiU"/>
                <a:cs typeface="PMingLiU"/>
              </a:rPr>
              <a:t>，但</a:t>
            </a:r>
            <a:r>
              <a:rPr dirty="0" sz="1000" spc="-20">
                <a:latin typeface="PMingLiU"/>
                <a:cs typeface="PMingLiU"/>
              </a:rPr>
              <a:t>是</a:t>
            </a:r>
            <a:r>
              <a:rPr dirty="0" sz="1000" spc="5">
                <a:latin typeface="PMingLiU"/>
                <a:cs typeface="PMingLiU"/>
              </a:rPr>
              <a:t>多处</a:t>
            </a:r>
            <a:r>
              <a:rPr dirty="0" sz="1000" spc="-20">
                <a:latin typeface="PMingLiU"/>
                <a:cs typeface="PMingLiU"/>
              </a:rPr>
              <a:t>于</a:t>
            </a:r>
            <a:r>
              <a:rPr dirty="0" sz="1000" spc="5">
                <a:latin typeface="PMingLiU"/>
                <a:cs typeface="PMingLiU"/>
              </a:rPr>
              <a:t>早期</a:t>
            </a:r>
            <a:r>
              <a:rPr dirty="0" sz="1000" spc="-20">
                <a:latin typeface="PMingLiU"/>
                <a:cs typeface="PMingLiU"/>
              </a:rPr>
              <a:t>临</a:t>
            </a:r>
            <a:r>
              <a:rPr dirty="0" sz="1000" spc="5">
                <a:latin typeface="PMingLiU"/>
                <a:cs typeface="PMingLiU"/>
              </a:rPr>
              <a:t>床阶</a:t>
            </a:r>
            <a:r>
              <a:rPr dirty="0" sz="1000" spc="-20">
                <a:latin typeface="PMingLiU"/>
                <a:cs typeface="PMingLiU"/>
              </a:rPr>
              <a:t>段</a:t>
            </a:r>
            <a:r>
              <a:rPr dirty="0" sz="1000" spc="5">
                <a:latin typeface="PMingLiU"/>
                <a:cs typeface="PMingLiU"/>
              </a:rPr>
              <a:t>。</a:t>
            </a:r>
            <a:endParaRPr sz="1000">
              <a:latin typeface="PMingLiU"/>
              <a:cs typeface="PMingLiU"/>
            </a:endParaRPr>
          </a:p>
          <a:p>
            <a:pPr marL="12700" marR="5080">
              <a:lnSpc>
                <a:spcPct val="140200"/>
              </a:lnSpc>
              <a:spcBef>
                <a:spcPts val="595"/>
              </a:spcBef>
            </a:pPr>
            <a:r>
              <a:rPr dirty="0" sz="1000" spc="5">
                <a:latin typeface="PMingLiU"/>
                <a:cs typeface="PMingLiU"/>
              </a:rPr>
              <a:t>根据美</a:t>
            </a:r>
            <a:r>
              <a:rPr dirty="0" sz="1000" spc="145">
                <a:latin typeface="PMingLiU"/>
                <a:cs typeface="PMingLiU"/>
              </a:rPr>
              <a:t>国</a:t>
            </a:r>
            <a:r>
              <a:rPr dirty="0" sz="1000" spc="-5">
                <a:latin typeface="Arial"/>
                <a:cs typeface="Arial"/>
              </a:rPr>
              <a:t>Cancer</a:t>
            </a:r>
            <a:r>
              <a:rPr dirty="0" sz="1000" spc="-65">
                <a:latin typeface="Arial"/>
                <a:cs typeface="Arial"/>
              </a:rPr>
              <a:t> </a:t>
            </a:r>
            <a:r>
              <a:rPr dirty="0" sz="1000" spc="-5">
                <a:latin typeface="Arial"/>
                <a:cs typeface="Arial"/>
              </a:rPr>
              <a:t>Research</a:t>
            </a:r>
            <a:r>
              <a:rPr dirty="0" sz="1000" spc="-70">
                <a:latin typeface="Arial"/>
                <a:cs typeface="Arial"/>
              </a:rPr>
              <a:t> </a:t>
            </a:r>
            <a:r>
              <a:rPr dirty="0" sz="1000" spc="10">
                <a:latin typeface="Arial"/>
                <a:cs typeface="Arial"/>
              </a:rPr>
              <a:t>Institute</a:t>
            </a:r>
            <a:r>
              <a:rPr dirty="0" sz="1000" spc="5">
                <a:latin typeface="PMingLiU"/>
                <a:cs typeface="PMingLiU"/>
              </a:rPr>
              <a:t>统计，</a:t>
            </a:r>
            <a:r>
              <a:rPr dirty="0" sz="1000" spc="-20">
                <a:latin typeface="PMingLiU"/>
                <a:cs typeface="PMingLiU"/>
              </a:rPr>
              <a:t>目</a:t>
            </a:r>
            <a:r>
              <a:rPr dirty="0" sz="1000" spc="5">
                <a:latin typeface="PMingLiU"/>
                <a:cs typeface="PMingLiU"/>
              </a:rPr>
              <a:t>前细</a:t>
            </a:r>
            <a:r>
              <a:rPr dirty="0" sz="1000" spc="-20">
                <a:latin typeface="PMingLiU"/>
                <a:cs typeface="PMingLiU"/>
              </a:rPr>
              <a:t>胞治</a:t>
            </a:r>
            <a:r>
              <a:rPr dirty="0" sz="1000" spc="5">
                <a:latin typeface="PMingLiU"/>
                <a:cs typeface="PMingLiU"/>
              </a:rPr>
              <a:t>疗中最</a:t>
            </a:r>
            <a:r>
              <a:rPr dirty="0" sz="1000" spc="-20">
                <a:latin typeface="PMingLiU"/>
                <a:cs typeface="PMingLiU"/>
              </a:rPr>
              <a:t>常</a:t>
            </a:r>
            <a:r>
              <a:rPr dirty="0" sz="1000" spc="5">
                <a:latin typeface="PMingLiU"/>
                <a:cs typeface="PMingLiU"/>
              </a:rPr>
              <a:t>见的</a:t>
            </a:r>
            <a:r>
              <a:rPr dirty="0" sz="1000" spc="-20">
                <a:latin typeface="PMingLiU"/>
                <a:cs typeface="PMingLiU"/>
              </a:rPr>
              <a:t>实</a:t>
            </a:r>
            <a:r>
              <a:rPr dirty="0" sz="1000" spc="5">
                <a:latin typeface="PMingLiU"/>
                <a:cs typeface="PMingLiU"/>
              </a:rPr>
              <a:t>体瘤</a:t>
            </a:r>
            <a:r>
              <a:rPr dirty="0" sz="1000" spc="-20">
                <a:latin typeface="PMingLiU"/>
                <a:cs typeface="PMingLiU"/>
              </a:rPr>
              <a:t>靶</a:t>
            </a:r>
            <a:r>
              <a:rPr dirty="0" sz="1000" spc="5">
                <a:latin typeface="PMingLiU"/>
                <a:cs typeface="PMingLiU"/>
              </a:rPr>
              <a:t>点包括</a:t>
            </a:r>
            <a:r>
              <a:rPr dirty="0" sz="1000" spc="-60">
                <a:latin typeface="PMingLiU"/>
                <a:cs typeface="PMingLiU"/>
              </a:rPr>
              <a:t> </a:t>
            </a:r>
            <a:r>
              <a:rPr dirty="0" sz="1000">
                <a:latin typeface="Arial"/>
                <a:cs typeface="Arial"/>
              </a:rPr>
              <a:t>MSLN,  </a:t>
            </a:r>
            <a:r>
              <a:rPr dirty="0" sz="1000" spc="-5">
                <a:latin typeface="Arial"/>
                <a:cs typeface="Arial"/>
              </a:rPr>
              <a:t>HER2,</a:t>
            </a:r>
            <a:r>
              <a:rPr dirty="0" sz="1000" spc="-10">
                <a:latin typeface="Arial"/>
                <a:cs typeface="Arial"/>
              </a:rPr>
              <a:t> </a:t>
            </a:r>
            <a:r>
              <a:rPr dirty="0" sz="1000" spc="-5">
                <a:latin typeface="Arial"/>
                <a:cs typeface="Arial"/>
              </a:rPr>
              <a:t>MUC1,</a:t>
            </a:r>
            <a:r>
              <a:rPr dirty="0" sz="1000" spc="-35">
                <a:latin typeface="Arial"/>
                <a:cs typeface="Arial"/>
              </a:rPr>
              <a:t> </a:t>
            </a:r>
            <a:r>
              <a:rPr dirty="0" sz="1000" spc="-5">
                <a:latin typeface="Arial"/>
                <a:cs typeface="Arial"/>
              </a:rPr>
              <a:t>GPC2/3, EGFR/</a:t>
            </a:r>
            <a:r>
              <a:rPr dirty="0" sz="1000" spc="-10">
                <a:latin typeface="Arial"/>
                <a:cs typeface="Arial"/>
              </a:rPr>
              <a:t> </a:t>
            </a:r>
            <a:r>
              <a:rPr dirty="0" sz="1000" spc="-5">
                <a:latin typeface="Arial"/>
                <a:cs typeface="Arial"/>
              </a:rPr>
              <a:t>EGFRvIII,</a:t>
            </a:r>
            <a:r>
              <a:rPr dirty="0" sz="1000" spc="-25">
                <a:latin typeface="Arial"/>
                <a:cs typeface="Arial"/>
              </a:rPr>
              <a:t> </a:t>
            </a:r>
            <a:r>
              <a:rPr dirty="0" sz="1000">
                <a:latin typeface="Arial"/>
                <a:cs typeface="Arial"/>
              </a:rPr>
              <a:t>GD2,</a:t>
            </a:r>
            <a:r>
              <a:rPr dirty="0" sz="1000" spc="-30">
                <a:latin typeface="Arial"/>
                <a:cs typeface="Arial"/>
              </a:rPr>
              <a:t> </a:t>
            </a:r>
            <a:r>
              <a:rPr dirty="0" sz="1000">
                <a:latin typeface="Arial"/>
                <a:cs typeface="Arial"/>
              </a:rPr>
              <a:t>PSMA,</a:t>
            </a:r>
            <a:r>
              <a:rPr dirty="0" sz="1000" spc="-50">
                <a:latin typeface="Arial"/>
                <a:cs typeface="Arial"/>
              </a:rPr>
              <a:t> </a:t>
            </a:r>
            <a:r>
              <a:rPr dirty="0" sz="1000" spc="-5">
                <a:latin typeface="Arial"/>
                <a:cs typeface="Arial"/>
              </a:rPr>
              <a:t>CLDN18.2</a:t>
            </a:r>
            <a:r>
              <a:rPr dirty="0" sz="1000" spc="-50">
                <a:latin typeface="Arial"/>
                <a:cs typeface="Arial"/>
              </a:rPr>
              <a:t> </a:t>
            </a:r>
            <a:r>
              <a:rPr dirty="0" sz="1000" spc="5">
                <a:latin typeface="PMingLiU"/>
                <a:cs typeface="PMingLiU"/>
              </a:rPr>
              <a:t>等</a:t>
            </a:r>
            <a:r>
              <a:rPr dirty="0" sz="1000">
                <a:latin typeface="Arial"/>
                <a:cs typeface="Arial"/>
              </a:rPr>
              <a:t>,</a:t>
            </a:r>
            <a:r>
              <a:rPr dirty="0" sz="1000" spc="-5">
                <a:latin typeface="Arial"/>
                <a:cs typeface="Arial"/>
              </a:rPr>
              <a:t> </a:t>
            </a:r>
            <a:r>
              <a:rPr dirty="0" sz="1000" spc="5">
                <a:latin typeface="PMingLiU"/>
                <a:cs typeface="PMingLiU"/>
              </a:rPr>
              <a:t>其中</a:t>
            </a:r>
            <a:r>
              <a:rPr dirty="0" sz="1000" spc="-20">
                <a:latin typeface="PMingLiU"/>
                <a:cs typeface="PMingLiU"/>
              </a:rPr>
              <a:t> </a:t>
            </a:r>
            <a:r>
              <a:rPr dirty="0" sz="1000">
                <a:latin typeface="Arial"/>
                <a:cs typeface="Arial"/>
              </a:rPr>
              <a:t>MSLN</a:t>
            </a:r>
            <a:r>
              <a:rPr dirty="0" sz="1000" spc="5">
                <a:latin typeface="PMingLiU"/>
                <a:cs typeface="PMingLiU"/>
              </a:rPr>
              <a:t>、</a:t>
            </a:r>
            <a:r>
              <a:rPr dirty="0" sz="1000" spc="-10">
                <a:latin typeface="Arial"/>
                <a:cs typeface="Arial"/>
              </a:rPr>
              <a:t>HER2</a:t>
            </a:r>
            <a:r>
              <a:rPr dirty="0" sz="1000" spc="5">
                <a:latin typeface="PMingLiU"/>
                <a:cs typeface="PMingLiU"/>
              </a:rPr>
              <a:t>、</a:t>
            </a:r>
            <a:endParaRPr sz="1000">
              <a:latin typeface="PMingLiU"/>
              <a:cs typeface="PMingLiU"/>
            </a:endParaRPr>
          </a:p>
          <a:p>
            <a:pPr algn="just" marL="12700" marR="130175">
              <a:lnSpc>
                <a:spcPts val="1680"/>
              </a:lnSpc>
              <a:spcBef>
                <a:spcPts val="115"/>
              </a:spcBef>
            </a:pPr>
            <a:r>
              <a:rPr dirty="0" sz="1000">
                <a:latin typeface="Arial"/>
                <a:cs typeface="Arial"/>
              </a:rPr>
              <a:t>GD2</a:t>
            </a:r>
            <a:r>
              <a:rPr dirty="0" sz="1000" spc="160">
                <a:latin typeface="Arial"/>
                <a:cs typeface="Arial"/>
              </a:rPr>
              <a:t> </a:t>
            </a:r>
            <a:r>
              <a:rPr dirty="0" sz="1000" spc="5">
                <a:latin typeface="PMingLiU"/>
                <a:cs typeface="PMingLiU"/>
              </a:rPr>
              <a:t>等具有广谱潜力的靶点早</a:t>
            </a:r>
            <a:r>
              <a:rPr dirty="0" sz="1000" spc="-20">
                <a:latin typeface="PMingLiU"/>
                <a:cs typeface="PMingLiU"/>
              </a:rPr>
              <a:t>期</a:t>
            </a:r>
            <a:r>
              <a:rPr dirty="0" sz="1000" spc="5">
                <a:latin typeface="PMingLiU"/>
                <a:cs typeface="PMingLiU"/>
              </a:rPr>
              <a:t>受到更多青睐。</a:t>
            </a:r>
            <a:r>
              <a:rPr dirty="0" sz="1000" spc="-20">
                <a:latin typeface="PMingLiU"/>
                <a:cs typeface="PMingLiU"/>
              </a:rPr>
              <a:t>根据</a:t>
            </a:r>
            <a:r>
              <a:rPr dirty="0" sz="1000" spc="5">
                <a:latin typeface="PMingLiU"/>
                <a:cs typeface="PMingLiU"/>
              </a:rPr>
              <a:t>医药魔方数据，全球开展</a:t>
            </a:r>
            <a:r>
              <a:rPr dirty="0" sz="1000" spc="-20">
                <a:latin typeface="PMingLiU"/>
                <a:cs typeface="PMingLiU"/>
              </a:rPr>
              <a:t>临</a:t>
            </a:r>
            <a:r>
              <a:rPr dirty="0" sz="1000" spc="5">
                <a:latin typeface="PMingLiU"/>
                <a:cs typeface="PMingLiU"/>
              </a:rPr>
              <a:t>床最多的 </a:t>
            </a:r>
            <a:r>
              <a:rPr dirty="0" sz="1000">
                <a:latin typeface="Arial"/>
                <a:cs typeface="Arial"/>
              </a:rPr>
              <a:t>CAR-T</a:t>
            </a:r>
            <a:r>
              <a:rPr dirty="0" sz="1000" spc="15">
                <a:latin typeface="Arial"/>
                <a:cs typeface="Arial"/>
              </a:rPr>
              <a:t> </a:t>
            </a:r>
            <a:r>
              <a:rPr dirty="0" sz="1000" spc="-20">
                <a:latin typeface="PMingLiU"/>
                <a:cs typeface="PMingLiU"/>
              </a:rPr>
              <a:t>靶</a:t>
            </a:r>
            <a:r>
              <a:rPr dirty="0" sz="1000" spc="5">
                <a:latin typeface="PMingLiU"/>
                <a:cs typeface="PMingLiU"/>
              </a:rPr>
              <a:t>点依</a:t>
            </a:r>
            <a:r>
              <a:rPr dirty="0" sz="1000" spc="-20">
                <a:latin typeface="PMingLiU"/>
                <a:cs typeface="PMingLiU"/>
              </a:rPr>
              <a:t>次</a:t>
            </a:r>
            <a:r>
              <a:rPr dirty="0" sz="1000" spc="5">
                <a:latin typeface="PMingLiU"/>
                <a:cs typeface="PMingLiU"/>
              </a:rPr>
              <a:t>为</a:t>
            </a:r>
            <a:r>
              <a:rPr dirty="0" sz="1000" spc="60">
                <a:latin typeface="PMingLiU"/>
                <a:cs typeface="PMingLiU"/>
              </a:rPr>
              <a:t> </a:t>
            </a:r>
            <a:r>
              <a:rPr dirty="0" sz="1000">
                <a:latin typeface="Arial"/>
                <a:cs typeface="Arial"/>
              </a:rPr>
              <a:t>MSLN</a:t>
            </a:r>
            <a:r>
              <a:rPr dirty="0" sz="1000" spc="-20">
                <a:latin typeface="PMingLiU"/>
                <a:cs typeface="PMingLiU"/>
              </a:rPr>
              <a:t>、</a:t>
            </a:r>
            <a:r>
              <a:rPr dirty="0" sz="1000">
                <a:latin typeface="Arial"/>
                <a:cs typeface="Arial"/>
              </a:rPr>
              <a:t>GPC3</a:t>
            </a:r>
            <a:r>
              <a:rPr dirty="0" sz="1000" spc="5">
                <a:latin typeface="PMingLiU"/>
                <a:cs typeface="PMingLiU"/>
              </a:rPr>
              <a:t>、</a:t>
            </a:r>
            <a:r>
              <a:rPr dirty="0" sz="1000" spc="-10">
                <a:latin typeface="Arial"/>
                <a:cs typeface="Arial"/>
              </a:rPr>
              <a:t>EGFR</a:t>
            </a:r>
            <a:r>
              <a:rPr dirty="0" sz="1000" spc="5">
                <a:latin typeface="PMingLiU"/>
                <a:cs typeface="PMingLiU"/>
              </a:rPr>
              <a:t>、</a:t>
            </a:r>
            <a:r>
              <a:rPr dirty="0" sz="1000" spc="-5">
                <a:latin typeface="Arial"/>
                <a:cs typeface="Arial"/>
              </a:rPr>
              <a:t>Claudin18.2</a:t>
            </a:r>
            <a:r>
              <a:rPr dirty="0" sz="1000">
                <a:latin typeface="Arial"/>
                <a:cs typeface="Arial"/>
              </a:rPr>
              <a:t> </a:t>
            </a:r>
            <a:r>
              <a:rPr dirty="0" sz="1000" spc="5">
                <a:latin typeface="PMingLiU"/>
                <a:cs typeface="PMingLiU"/>
              </a:rPr>
              <a:t>和</a:t>
            </a:r>
            <a:r>
              <a:rPr dirty="0" sz="1000" spc="55">
                <a:latin typeface="PMingLiU"/>
                <a:cs typeface="PMingLiU"/>
              </a:rPr>
              <a:t> </a:t>
            </a:r>
            <a:r>
              <a:rPr dirty="0" sz="1000" spc="-5">
                <a:latin typeface="Arial"/>
                <a:cs typeface="Arial"/>
              </a:rPr>
              <a:t>NKG2D</a:t>
            </a:r>
            <a:r>
              <a:rPr dirty="0" sz="1000" spc="5">
                <a:latin typeface="PMingLiU"/>
                <a:cs typeface="PMingLiU"/>
              </a:rPr>
              <a:t>。目</a:t>
            </a:r>
            <a:r>
              <a:rPr dirty="0" sz="1000" spc="-20">
                <a:latin typeface="PMingLiU"/>
                <a:cs typeface="PMingLiU"/>
              </a:rPr>
              <a:t>前</a:t>
            </a:r>
            <a:r>
              <a:rPr dirty="0" sz="1000" spc="5">
                <a:latin typeface="PMingLiU"/>
                <a:cs typeface="PMingLiU"/>
              </a:rPr>
              <a:t>实体瘤</a:t>
            </a:r>
            <a:r>
              <a:rPr dirty="0" sz="1000" spc="60">
                <a:latin typeface="PMingLiU"/>
                <a:cs typeface="PMingLiU"/>
              </a:rPr>
              <a:t> </a:t>
            </a:r>
            <a:r>
              <a:rPr dirty="0" sz="1000" spc="-5">
                <a:latin typeface="Arial"/>
                <a:cs typeface="Arial"/>
              </a:rPr>
              <a:t>CAR-T  </a:t>
            </a:r>
            <a:r>
              <a:rPr dirty="0" sz="1000" spc="5">
                <a:latin typeface="PMingLiU"/>
                <a:cs typeface="PMingLiU"/>
              </a:rPr>
              <a:t>的靶点选择</a:t>
            </a:r>
            <a:r>
              <a:rPr dirty="0" sz="1000" spc="-20">
                <a:latin typeface="PMingLiU"/>
                <a:cs typeface="PMingLiU"/>
              </a:rPr>
              <a:t>多</a:t>
            </a:r>
            <a:r>
              <a:rPr dirty="0" sz="1000" spc="5">
                <a:latin typeface="PMingLiU"/>
                <a:cs typeface="PMingLiU"/>
              </a:rPr>
              <a:t>以肿瘤</a:t>
            </a:r>
            <a:r>
              <a:rPr dirty="0" sz="1000" spc="-20">
                <a:latin typeface="PMingLiU"/>
                <a:cs typeface="PMingLiU"/>
              </a:rPr>
              <a:t>相</a:t>
            </a:r>
            <a:r>
              <a:rPr dirty="0" sz="1000" spc="5">
                <a:latin typeface="PMingLiU"/>
                <a:cs typeface="PMingLiU"/>
              </a:rPr>
              <a:t>关抗原</a:t>
            </a:r>
            <a:r>
              <a:rPr dirty="0" sz="1000" spc="155">
                <a:latin typeface="PMingLiU"/>
                <a:cs typeface="PMingLiU"/>
              </a:rPr>
              <a:t> </a:t>
            </a:r>
            <a:r>
              <a:rPr dirty="0" sz="1000">
                <a:latin typeface="Arial"/>
                <a:cs typeface="Arial"/>
              </a:rPr>
              <a:t>(TAA)</a:t>
            </a:r>
            <a:r>
              <a:rPr dirty="0" sz="1000" spc="5">
                <a:latin typeface="PMingLiU"/>
                <a:cs typeface="PMingLiU"/>
              </a:rPr>
              <a:t>为主</a:t>
            </a:r>
            <a:r>
              <a:rPr dirty="0" sz="1000" spc="-20">
                <a:latin typeface="PMingLiU"/>
                <a:cs typeface="PMingLiU"/>
              </a:rPr>
              <a:t>。</a:t>
            </a:r>
            <a:r>
              <a:rPr dirty="0" sz="1000" spc="-5">
                <a:latin typeface="Arial"/>
                <a:cs typeface="Arial"/>
              </a:rPr>
              <a:t>EGFRvIII</a:t>
            </a:r>
            <a:r>
              <a:rPr dirty="0" sz="1000" spc="150">
                <a:latin typeface="Arial"/>
                <a:cs typeface="Arial"/>
              </a:rPr>
              <a:t> </a:t>
            </a:r>
            <a:r>
              <a:rPr dirty="0" sz="1000" spc="5">
                <a:latin typeface="PMingLiU"/>
                <a:cs typeface="PMingLiU"/>
              </a:rPr>
              <a:t>虽然是肿瘤</a:t>
            </a:r>
            <a:r>
              <a:rPr dirty="0" sz="1000" spc="-20">
                <a:latin typeface="PMingLiU"/>
                <a:cs typeface="PMingLiU"/>
              </a:rPr>
              <a:t>特</a:t>
            </a:r>
            <a:r>
              <a:rPr dirty="0" sz="1000" spc="5">
                <a:latin typeface="PMingLiU"/>
                <a:cs typeface="PMingLiU"/>
              </a:rPr>
              <a:t>异性抗原</a:t>
            </a:r>
            <a:r>
              <a:rPr dirty="0" sz="1000" spc="155">
                <a:latin typeface="PMingLiU"/>
                <a:cs typeface="PMingLiU"/>
              </a:rPr>
              <a:t> </a:t>
            </a:r>
            <a:r>
              <a:rPr dirty="0" sz="1000" spc="-5">
                <a:latin typeface="Arial"/>
                <a:cs typeface="Arial"/>
              </a:rPr>
              <a:t>(TSA)</a:t>
            </a:r>
            <a:r>
              <a:rPr dirty="0" sz="1000" spc="-5">
                <a:latin typeface="PMingLiU"/>
                <a:cs typeface="PMingLiU"/>
              </a:rPr>
              <a:t>，</a:t>
            </a:r>
            <a:r>
              <a:rPr dirty="0" sz="1000" spc="5">
                <a:latin typeface="PMingLiU"/>
                <a:cs typeface="PMingLiU"/>
              </a:rPr>
              <a:t>但其</a:t>
            </a:r>
            <a:endParaRPr sz="1000">
              <a:latin typeface="PMingLiU"/>
              <a:cs typeface="PMingLiU"/>
            </a:endParaRPr>
          </a:p>
          <a:p>
            <a:pPr algn="just" marL="12700" marR="130175">
              <a:lnSpc>
                <a:spcPts val="1680"/>
              </a:lnSpc>
            </a:pPr>
            <a:r>
              <a:rPr dirty="0" sz="1000" spc="5">
                <a:latin typeface="PMingLiU"/>
                <a:cs typeface="PMingLiU"/>
              </a:rPr>
              <a:t>在针对</a:t>
            </a:r>
            <a:r>
              <a:rPr dirty="0" sz="1000" spc="75">
                <a:latin typeface="PMingLiU"/>
                <a:cs typeface="PMingLiU"/>
              </a:rPr>
              <a:t> </a:t>
            </a:r>
            <a:r>
              <a:rPr dirty="0" sz="1000" spc="5">
                <a:latin typeface="Arial"/>
                <a:cs typeface="Arial"/>
              </a:rPr>
              <a:t>GBM</a:t>
            </a:r>
            <a:r>
              <a:rPr dirty="0" sz="1000" spc="40">
                <a:latin typeface="Arial"/>
                <a:cs typeface="Arial"/>
              </a:rPr>
              <a:t> </a:t>
            </a:r>
            <a:r>
              <a:rPr dirty="0" sz="1000" spc="-20">
                <a:latin typeface="PMingLiU"/>
                <a:cs typeface="PMingLiU"/>
              </a:rPr>
              <a:t>的</a:t>
            </a:r>
            <a:r>
              <a:rPr dirty="0" sz="1000" spc="5">
                <a:latin typeface="PMingLiU"/>
                <a:cs typeface="PMingLiU"/>
              </a:rPr>
              <a:t>研究</a:t>
            </a:r>
            <a:r>
              <a:rPr dirty="0" sz="1000" spc="-20">
                <a:latin typeface="PMingLiU"/>
                <a:cs typeface="PMingLiU"/>
              </a:rPr>
              <a:t>中</a:t>
            </a:r>
            <a:r>
              <a:rPr dirty="0" sz="1000" spc="5">
                <a:latin typeface="PMingLiU"/>
                <a:cs typeface="PMingLiU"/>
              </a:rPr>
              <a:t>表现</a:t>
            </a:r>
            <a:r>
              <a:rPr dirty="0" sz="1000" spc="-20">
                <a:latin typeface="PMingLiU"/>
                <a:cs typeface="PMingLiU"/>
              </a:rPr>
              <a:t>出</a:t>
            </a:r>
            <a:r>
              <a:rPr dirty="0" sz="1000" spc="5">
                <a:latin typeface="PMingLiU"/>
                <a:cs typeface="PMingLiU"/>
              </a:rPr>
              <a:t>了免</a:t>
            </a:r>
            <a:r>
              <a:rPr dirty="0" sz="1000" spc="-20">
                <a:latin typeface="PMingLiU"/>
                <a:cs typeface="PMingLiU"/>
              </a:rPr>
              <a:t>疫</a:t>
            </a:r>
            <a:r>
              <a:rPr dirty="0" sz="1000" spc="5">
                <a:latin typeface="PMingLiU"/>
                <a:cs typeface="PMingLiU"/>
              </a:rPr>
              <a:t>逃逸</a:t>
            </a:r>
            <a:r>
              <a:rPr dirty="0" sz="1000" spc="-20">
                <a:latin typeface="PMingLiU"/>
                <a:cs typeface="PMingLiU"/>
              </a:rPr>
              <a:t>。</a:t>
            </a:r>
            <a:r>
              <a:rPr dirty="0" sz="1000" spc="5">
                <a:latin typeface="PMingLiU"/>
                <a:cs typeface="PMingLiU"/>
              </a:rPr>
              <a:t>中国</a:t>
            </a:r>
            <a:r>
              <a:rPr dirty="0" sz="1000" spc="-20">
                <a:latin typeface="PMingLiU"/>
                <a:cs typeface="PMingLiU"/>
              </a:rPr>
              <a:t>实</a:t>
            </a:r>
            <a:r>
              <a:rPr dirty="0" sz="1000" spc="5">
                <a:latin typeface="PMingLiU"/>
                <a:cs typeface="PMingLiU"/>
              </a:rPr>
              <a:t>体瘤</a:t>
            </a:r>
            <a:r>
              <a:rPr dirty="0" sz="1000" spc="80">
                <a:latin typeface="PMingLiU"/>
                <a:cs typeface="PMingLiU"/>
              </a:rPr>
              <a:t> </a:t>
            </a:r>
            <a:r>
              <a:rPr dirty="0" sz="1000">
                <a:latin typeface="Arial"/>
                <a:cs typeface="Arial"/>
              </a:rPr>
              <a:t>CAR-T</a:t>
            </a:r>
            <a:r>
              <a:rPr dirty="0" sz="1000" spc="45">
                <a:latin typeface="Arial"/>
                <a:cs typeface="Arial"/>
              </a:rPr>
              <a:t> </a:t>
            </a:r>
            <a:r>
              <a:rPr dirty="0" sz="1000" spc="5">
                <a:latin typeface="PMingLiU"/>
                <a:cs typeface="PMingLiU"/>
              </a:rPr>
              <a:t>目</a:t>
            </a:r>
            <a:r>
              <a:rPr dirty="0" sz="1000" spc="-20">
                <a:latin typeface="PMingLiU"/>
                <a:cs typeface="PMingLiU"/>
              </a:rPr>
              <a:t>前</a:t>
            </a:r>
            <a:r>
              <a:rPr dirty="0" sz="1000" spc="5">
                <a:latin typeface="PMingLiU"/>
                <a:cs typeface="PMingLiU"/>
              </a:rPr>
              <a:t>仍处</a:t>
            </a:r>
            <a:r>
              <a:rPr dirty="0" sz="1000" spc="-20">
                <a:latin typeface="PMingLiU"/>
                <a:cs typeface="PMingLiU"/>
              </a:rPr>
              <a:t>于</a:t>
            </a:r>
            <a:r>
              <a:rPr dirty="0" sz="1000" spc="5">
                <a:latin typeface="PMingLiU"/>
                <a:cs typeface="PMingLiU"/>
              </a:rPr>
              <a:t>早期</a:t>
            </a:r>
            <a:r>
              <a:rPr dirty="0" sz="1000" spc="-20">
                <a:latin typeface="PMingLiU"/>
                <a:cs typeface="PMingLiU"/>
              </a:rPr>
              <a:t>研</a:t>
            </a:r>
            <a:r>
              <a:rPr dirty="0" sz="1000" spc="5">
                <a:latin typeface="PMingLiU"/>
                <a:cs typeface="PMingLiU"/>
              </a:rPr>
              <a:t>发阶</a:t>
            </a:r>
            <a:r>
              <a:rPr dirty="0" sz="1000" spc="-20">
                <a:latin typeface="PMingLiU"/>
                <a:cs typeface="PMingLiU"/>
              </a:rPr>
              <a:t>段</a:t>
            </a:r>
            <a:r>
              <a:rPr dirty="0" sz="1000" spc="5">
                <a:latin typeface="PMingLiU"/>
                <a:cs typeface="PMingLiU"/>
              </a:rPr>
              <a:t>，  仅一款</a:t>
            </a:r>
            <a:r>
              <a:rPr dirty="0" sz="1000" spc="-20">
                <a:latin typeface="PMingLiU"/>
                <a:cs typeface="PMingLiU"/>
              </a:rPr>
              <a:t>产</a:t>
            </a:r>
            <a:r>
              <a:rPr dirty="0" sz="1000" spc="5">
                <a:latin typeface="PMingLiU"/>
                <a:cs typeface="PMingLiU"/>
              </a:rPr>
              <a:t>品进</a:t>
            </a:r>
            <a:r>
              <a:rPr dirty="0" sz="1000" spc="-20">
                <a:latin typeface="PMingLiU"/>
                <a:cs typeface="PMingLiU"/>
              </a:rPr>
              <a:t>入</a:t>
            </a:r>
            <a:r>
              <a:rPr dirty="0" sz="1000" spc="5">
                <a:latin typeface="PMingLiU"/>
                <a:cs typeface="PMingLiU"/>
              </a:rPr>
              <a:t>确证性</a:t>
            </a:r>
            <a:r>
              <a:rPr dirty="0" sz="1000" spc="-25">
                <a:latin typeface="PMingLiU"/>
                <a:cs typeface="PMingLiU"/>
              </a:rPr>
              <a:t> </a:t>
            </a:r>
            <a:r>
              <a:rPr dirty="0" sz="1000" spc="-10">
                <a:latin typeface="Arial"/>
                <a:cs typeface="Arial"/>
              </a:rPr>
              <a:t>II</a:t>
            </a:r>
            <a:r>
              <a:rPr dirty="0" sz="1000" spc="-55">
                <a:latin typeface="Arial"/>
                <a:cs typeface="Arial"/>
              </a:rPr>
              <a:t> </a:t>
            </a:r>
            <a:r>
              <a:rPr dirty="0" sz="1000" spc="5">
                <a:latin typeface="PMingLiU"/>
                <a:cs typeface="PMingLiU"/>
              </a:rPr>
              <a:t>期</a:t>
            </a:r>
            <a:r>
              <a:rPr dirty="0" sz="1000" spc="-20">
                <a:latin typeface="PMingLiU"/>
                <a:cs typeface="PMingLiU"/>
              </a:rPr>
              <a:t>临</a:t>
            </a:r>
            <a:r>
              <a:rPr dirty="0" sz="1000" spc="5">
                <a:latin typeface="PMingLiU"/>
                <a:cs typeface="PMingLiU"/>
              </a:rPr>
              <a:t>床阶</a:t>
            </a:r>
            <a:r>
              <a:rPr dirty="0" sz="1000" spc="-20">
                <a:latin typeface="PMingLiU"/>
                <a:cs typeface="PMingLiU"/>
              </a:rPr>
              <a:t>段</a:t>
            </a:r>
            <a:r>
              <a:rPr dirty="0" sz="1000" spc="5">
                <a:latin typeface="PMingLiU"/>
                <a:cs typeface="PMingLiU"/>
              </a:rPr>
              <a:t>。</a:t>
            </a:r>
            <a:endParaRPr sz="1000">
              <a:latin typeface="PMingLiU"/>
              <a:cs typeface="PMingLiU"/>
            </a:endParaRPr>
          </a:p>
        </p:txBody>
      </p:sp>
      <p:sp>
        <p:nvSpPr>
          <p:cNvPr id="11" name="object 11"/>
          <p:cNvSpPr/>
          <p:nvPr/>
        </p:nvSpPr>
        <p:spPr>
          <a:xfrm>
            <a:off x="591616" y="7235063"/>
            <a:ext cx="3272154" cy="18415"/>
          </a:xfrm>
          <a:custGeom>
            <a:avLst/>
            <a:gdLst/>
            <a:ahLst/>
            <a:cxnLst/>
            <a:rect l="l" t="t" r="r" b="b"/>
            <a:pathLst>
              <a:path w="3272154" h="18415">
                <a:moveTo>
                  <a:pt x="3271774" y="0"/>
                </a:moveTo>
                <a:lnTo>
                  <a:pt x="0" y="0"/>
                </a:lnTo>
                <a:lnTo>
                  <a:pt x="0" y="18287"/>
                </a:lnTo>
                <a:lnTo>
                  <a:pt x="3271774" y="18287"/>
                </a:lnTo>
                <a:lnTo>
                  <a:pt x="3271774" y="0"/>
                </a:lnTo>
                <a:close/>
              </a:path>
            </a:pathLst>
          </a:custGeom>
          <a:solidFill>
            <a:srgbClr val="000000"/>
          </a:solidFill>
        </p:spPr>
        <p:txBody>
          <a:bodyPr wrap="square" lIns="0" tIns="0" rIns="0" bIns="0" rtlCol="0"/>
          <a:lstStyle/>
          <a:p/>
        </p:txBody>
      </p:sp>
      <p:sp>
        <p:nvSpPr>
          <p:cNvPr id="12" name="object 12"/>
          <p:cNvSpPr/>
          <p:nvPr/>
        </p:nvSpPr>
        <p:spPr>
          <a:xfrm>
            <a:off x="591616" y="9408870"/>
            <a:ext cx="3272154" cy="18415"/>
          </a:xfrm>
          <a:custGeom>
            <a:avLst/>
            <a:gdLst/>
            <a:ahLst/>
            <a:cxnLst/>
            <a:rect l="l" t="t" r="r" b="b"/>
            <a:pathLst>
              <a:path w="3272154" h="18415">
                <a:moveTo>
                  <a:pt x="3271774" y="0"/>
                </a:moveTo>
                <a:lnTo>
                  <a:pt x="0" y="0"/>
                </a:lnTo>
                <a:lnTo>
                  <a:pt x="0" y="18287"/>
                </a:lnTo>
                <a:lnTo>
                  <a:pt x="3271774" y="18287"/>
                </a:lnTo>
                <a:lnTo>
                  <a:pt x="3271774" y="0"/>
                </a:lnTo>
                <a:close/>
              </a:path>
            </a:pathLst>
          </a:custGeom>
          <a:solidFill>
            <a:srgbClr val="000000"/>
          </a:solidFill>
        </p:spPr>
        <p:txBody>
          <a:bodyPr wrap="square" lIns="0" tIns="0" rIns="0" bIns="0" rtlCol="0"/>
          <a:lstStyle/>
          <a:p/>
        </p:txBody>
      </p:sp>
      <p:graphicFrame>
        <p:nvGraphicFramePr>
          <p:cNvPr id="13" name="object 13"/>
          <p:cNvGraphicFramePr>
            <a:graphicFrameLocks noGrp="1"/>
          </p:cNvGraphicFramePr>
          <p:nvPr/>
        </p:nvGraphicFramePr>
        <p:xfrm>
          <a:off x="473760" y="7041783"/>
          <a:ext cx="6772275" cy="2697480"/>
        </p:xfrm>
        <a:graphic>
          <a:graphicData uri="http://schemas.openxmlformats.org/drawingml/2006/table">
            <a:tbl>
              <a:tblPr firstRow="1" bandRow="1">
                <a:tableStyleId>{2D5ABB26-0587-4C30-8999-92F81FD0307C}</a:tableStyleId>
              </a:tblPr>
              <a:tblGrid>
                <a:gridCol w="3404870"/>
                <a:gridCol w="3367404"/>
              </a:tblGrid>
              <a:tr h="2697475">
                <a:tc>
                  <a:txBody>
                    <a:bodyPr/>
                    <a:lstStyle/>
                    <a:p>
                      <a:pPr marL="135890">
                        <a:lnSpc>
                          <a:spcPts val="1195"/>
                        </a:lnSpc>
                      </a:pPr>
                      <a:r>
                        <a:rPr dirty="0" sz="1000" spc="5" b="1">
                          <a:latin typeface="Microsoft JhengHei UI"/>
                          <a:cs typeface="Microsoft JhengHei UI"/>
                        </a:rPr>
                        <a:t>图 </a:t>
                      </a:r>
                      <a:r>
                        <a:rPr dirty="0" sz="1000" spc="-5" b="1">
                          <a:latin typeface="Arial"/>
                          <a:cs typeface="Arial"/>
                        </a:rPr>
                        <a:t>40:</a:t>
                      </a:r>
                      <a:r>
                        <a:rPr dirty="0" sz="1000" spc="-15" b="1">
                          <a:latin typeface="Arial"/>
                          <a:cs typeface="Arial"/>
                        </a:rPr>
                        <a:t> </a:t>
                      </a:r>
                      <a:r>
                        <a:rPr dirty="0" sz="1000" spc="5" b="1">
                          <a:latin typeface="Microsoft JhengHei UI"/>
                          <a:cs typeface="Microsoft JhengHei UI"/>
                        </a:rPr>
                        <a:t>全球临</a:t>
                      </a:r>
                      <a:r>
                        <a:rPr dirty="0" sz="1000" spc="-20" b="1">
                          <a:latin typeface="Microsoft JhengHei UI"/>
                          <a:cs typeface="Microsoft JhengHei UI"/>
                        </a:rPr>
                        <a:t>床</a:t>
                      </a:r>
                      <a:r>
                        <a:rPr dirty="0" sz="1000" spc="5" b="1">
                          <a:latin typeface="Microsoft JhengHei UI"/>
                          <a:cs typeface="Microsoft JhengHei UI"/>
                        </a:rPr>
                        <a:t>阶段实体</a:t>
                      </a:r>
                      <a:r>
                        <a:rPr dirty="0" sz="1000" spc="245" b="1">
                          <a:latin typeface="Microsoft JhengHei UI"/>
                          <a:cs typeface="Microsoft JhengHei UI"/>
                        </a:rPr>
                        <a:t>瘤</a:t>
                      </a:r>
                      <a:r>
                        <a:rPr dirty="0" sz="1000" spc="-15" b="1">
                          <a:latin typeface="Arial"/>
                          <a:cs typeface="Arial"/>
                        </a:rPr>
                        <a:t>CAR-T</a:t>
                      </a:r>
                      <a:r>
                        <a:rPr dirty="0" sz="1000" spc="-30" b="1">
                          <a:latin typeface="Arial"/>
                          <a:cs typeface="Arial"/>
                        </a:rPr>
                        <a:t> </a:t>
                      </a:r>
                      <a:r>
                        <a:rPr dirty="0" sz="1000" spc="5" b="1">
                          <a:latin typeface="Microsoft JhengHei UI"/>
                          <a:cs typeface="Microsoft JhengHei UI"/>
                        </a:rPr>
                        <a:t>相关靶点</a:t>
                      </a:r>
                      <a:r>
                        <a:rPr dirty="0" sz="1000" spc="-20" b="1">
                          <a:latin typeface="Microsoft JhengHei UI"/>
                          <a:cs typeface="Microsoft JhengHei UI"/>
                        </a:rPr>
                        <a:t>分</a:t>
                      </a:r>
                      <a:r>
                        <a:rPr dirty="0" sz="1000" spc="5" b="1">
                          <a:latin typeface="Microsoft JhengHei UI"/>
                          <a:cs typeface="Microsoft JhengHei UI"/>
                        </a:rPr>
                        <a:t>布</a:t>
                      </a:r>
                      <a:endParaRPr sz="1000">
                        <a:latin typeface="Microsoft JhengHei UI"/>
                        <a:cs typeface="Microsoft JhengHei UI"/>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135890" marR="1638935">
                        <a:lnSpc>
                          <a:spcPct val="122500"/>
                        </a:lnSpc>
                        <a:spcBef>
                          <a:spcPts val="1015"/>
                        </a:spcBef>
                      </a:pPr>
                      <a:r>
                        <a:rPr dirty="0" sz="800">
                          <a:latin typeface="PMingLiU"/>
                          <a:cs typeface="PMingLiU"/>
                        </a:rPr>
                        <a:t>资料来</a:t>
                      </a:r>
                      <a:r>
                        <a:rPr dirty="0" sz="800" spc="20">
                          <a:latin typeface="PMingLiU"/>
                          <a:cs typeface="PMingLiU"/>
                        </a:rPr>
                        <a:t>源</a:t>
                      </a:r>
                      <a:r>
                        <a:rPr dirty="0" sz="800">
                          <a:latin typeface="PMingLiU"/>
                          <a:cs typeface="PMingLiU"/>
                        </a:rPr>
                        <a:t>：医</a:t>
                      </a:r>
                      <a:r>
                        <a:rPr dirty="0" sz="800" spc="20">
                          <a:latin typeface="PMingLiU"/>
                          <a:cs typeface="PMingLiU"/>
                        </a:rPr>
                        <a:t>药</a:t>
                      </a:r>
                      <a:r>
                        <a:rPr dirty="0" sz="800">
                          <a:latin typeface="PMingLiU"/>
                          <a:cs typeface="PMingLiU"/>
                        </a:rPr>
                        <a:t>魔方</a:t>
                      </a:r>
                      <a:r>
                        <a:rPr dirty="0" sz="800" spc="25">
                          <a:latin typeface="PMingLiU"/>
                          <a:cs typeface="PMingLiU"/>
                        </a:rPr>
                        <a:t>，</a:t>
                      </a:r>
                      <a:r>
                        <a:rPr dirty="0" sz="800">
                          <a:latin typeface="PMingLiU"/>
                          <a:cs typeface="PMingLiU"/>
                        </a:rPr>
                        <a:t>招银</a:t>
                      </a:r>
                      <a:r>
                        <a:rPr dirty="0" sz="800" spc="20">
                          <a:latin typeface="PMingLiU"/>
                          <a:cs typeface="PMingLiU"/>
                        </a:rPr>
                        <a:t>国</a:t>
                      </a:r>
                      <a:r>
                        <a:rPr dirty="0" sz="800">
                          <a:latin typeface="PMingLiU"/>
                          <a:cs typeface="PMingLiU"/>
                        </a:rPr>
                        <a:t>际证券 </a:t>
                      </a:r>
                      <a:r>
                        <a:rPr dirty="0" sz="800" spc="-10">
                          <a:latin typeface="PMingLiU"/>
                          <a:cs typeface="PMingLiU"/>
                        </a:rPr>
                        <a:t>注：</a:t>
                      </a:r>
                      <a:r>
                        <a:rPr dirty="0" sz="800" spc="10">
                          <a:latin typeface="PMingLiU"/>
                          <a:cs typeface="PMingLiU"/>
                        </a:rPr>
                        <a:t>截</a:t>
                      </a:r>
                      <a:r>
                        <a:rPr dirty="0" sz="800" spc="-10">
                          <a:latin typeface="PMingLiU"/>
                          <a:cs typeface="PMingLiU"/>
                        </a:rPr>
                        <a:t>至</a:t>
                      </a:r>
                      <a:r>
                        <a:rPr dirty="0" sz="800" spc="-20">
                          <a:latin typeface="PMingLiU"/>
                          <a:cs typeface="PMingLiU"/>
                        </a:rPr>
                        <a:t> </a:t>
                      </a:r>
                      <a:r>
                        <a:rPr dirty="0" sz="800">
                          <a:latin typeface="Arial"/>
                          <a:cs typeface="Arial"/>
                        </a:rPr>
                        <a:t>2022</a:t>
                      </a:r>
                      <a:r>
                        <a:rPr dirty="0" sz="800" spc="-40">
                          <a:latin typeface="Arial"/>
                          <a:cs typeface="Arial"/>
                        </a:rPr>
                        <a:t> </a:t>
                      </a:r>
                      <a:r>
                        <a:rPr dirty="0" sz="800" spc="-10">
                          <a:latin typeface="PMingLiU"/>
                          <a:cs typeface="PMingLiU"/>
                        </a:rPr>
                        <a:t>年</a:t>
                      </a:r>
                      <a:r>
                        <a:rPr dirty="0" sz="800">
                          <a:latin typeface="PMingLiU"/>
                          <a:cs typeface="PMingLiU"/>
                        </a:rPr>
                        <a:t> </a:t>
                      </a:r>
                      <a:r>
                        <a:rPr dirty="0" sz="800" spc="-5">
                          <a:latin typeface="Arial"/>
                          <a:cs typeface="Arial"/>
                        </a:rPr>
                        <a:t>5</a:t>
                      </a:r>
                      <a:r>
                        <a:rPr dirty="0" sz="800" spc="-65">
                          <a:latin typeface="Arial"/>
                          <a:cs typeface="Arial"/>
                        </a:rPr>
                        <a:t> </a:t>
                      </a:r>
                      <a:r>
                        <a:rPr dirty="0" sz="800" spc="-10">
                          <a:latin typeface="PMingLiU"/>
                          <a:cs typeface="PMingLiU"/>
                        </a:rPr>
                        <a:t>月</a:t>
                      </a:r>
                      <a:r>
                        <a:rPr dirty="0" sz="800">
                          <a:latin typeface="PMingLiU"/>
                          <a:cs typeface="PMingLiU"/>
                        </a:rPr>
                        <a:t> </a:t>
                      </a:r>
                      <a:r>
                        <a:rPr dirty="0" sz="800">
                          <a:latin typeface="Arial"/>
                          <a:cs typeface="Arial"/>
                        </a:rPr>
                        <a:t>10</a:t>
                      </a:r>
                      <a:r>
                        <a:rPr dirty="0" sz="800" spc="-70">
                          <a:latin typeface="Arial"/>
                          <a:cs typeface="Arial"/>
                        </a:rPr>
                        <a:t> </a:t>
                      </a:r>
                      <a:r>
                        <a:rPr dirty="0" sz="800" spc="-10">
                          <a:latin typeface="PMingLiU"/>
                          <a:cs typeface="PMingLiU"/>
                        </a:rPr>
                        <a:t>日</a:t>
                      </a:r>
                      <a:endParaRPr sz="800">
                        <a:latin typeface="PMingLiU"/>
                        <a:cs typeface="PMingLiU"/>
                      </a:endParaRPr>
                    </a:p>
                  </a:txBody>
                  <a:tcPr marL="0" marR="0" marB="0" marT="0"/>
                </a:tc>
                <a:tc>
                  <a:txBody>
                    <a:bodyPr/>
                    <a:lstStyle/>
                    <a:p>
                      <a:pPr marL="103505">
                        <a:lnSpc>
                          <a:spcPts val="1195"/>
                        </a:lnSpc>
                      </a:pPr>
                      <a:r>
                        <a:rPr dirty="0" sz="1000" spc="5" b="1">
                          <a:latin typeface="Microsoft JhengHei UI"/>
                          <a:cs typeface="Microsoft JhengHei UI"/>
                        </a:rPr>
                        <a:t>图</a:t>
                      </a:r>
                      <a:r>
                        <a:rPr dirty="0" sz="1000" spc="10" b="1">
                          <a:latin typeface="Microsoft JhengHei UI"/>
                          <a:cs typeface="Microsoft JhengHei UI"/>
                        </a:rPr>
                        <a:t> </a:t>
                      </a:r>
                      <a:r>
                        <a:rPr dirty="0" sz="1000" spc="-5" b="1">
                          <a:latin typeface="Arial"/>
                          <a:cs typeface="Arial"/>
                        </a:rPr>
                        <a:t>41:</a:t>
                      </a:r>
                      <a:r>
                        <a:rPr dirty="0" sz="1000" spc="-15" b="1">
                          <a:latin typeface="Arial"/>
                          <a:cs typeface="Arial"/>
                        </a:rPr>
                        <a:t> </a:t>
                      </a:r>
                      <a:r>
                        <a:rPr dirty="0" sz="1000" spc="5" b="1">
                          <a:latin typeface="Microsoft JhengHei UI"/>
                          <a:cs typeface="Microsoft JhengHei UI"/>
                        </a:rPr>
                        <a:t>国内临床</a:t>
                      </a:r>
                      <a:r>
                        <a:rPr dirty="0" sz="1000" spc="-20" b="1">
                          <a:latin typeface="Arial"/>
                          <a:cs typeface="Arial"/>
                        </a:rPr>
                        <a:t>/</a:t>
                      </a:r>
                      <a:r>
                        <a:rPr dirty="0" sz="1000" spc="5" b="1">
                          <a:latin typeface="Microsoft JhengHei UI"/>
                          <a:cs typeface="Microsoft JhengHei UI"/>
                        </a:rPr>
                        <a:t>临</a:t>
                      </a:r>
                      <a:r>
                        <a:rPr dirty="0" sz="1000" spc="-20" b="1">
                          <a:latin typeface="Microsoft JhengHei UI"/>
                          <a:cs typeface="Microsoft JhengHei UI"/>
                        </a:rPr>
                        <a:t>床</a:t>
                      </a:r>
                      <a:r>
                        <a:rPr dirty="0" sz="1000" spc="5" b="1">
                          <a:latin typeface="Microsoft JhengHei UI"/>
                          <a:cs typeface="Microsoft JhengHei UI"/>
                        </a:rPr>
                        <a:t>前阶段</a:t>
                      </a:r>
                      <a:r>
                        <a:rPr dirty="0" sz="1000" spc="-20" b="1">
                          <a:latin typeface="Microsoft JhengHei UI"/>
                          <a:cs typeface="Microsoft JhengHei UI"/>
                        </a:rPr>
                        <a:t>实</a:t>
                      </a:r>
                      <a:r>
                        <a:rPr dirty="0" sz="1000" spc="5" b="1">
                          <a:latin typeface="Microsoft JhengHei UI"/>
                          <a:cs typeface="Microsoft JhengHei UI"/>
                        </a:rPr>
                        <a:t>体</a:t>
                      </a:r>
                      <a:r>
                        <a:rPr dirty="0" sz="1000" spc="245" b="1">
                          <a:latin typeface="Microsoft JhengHei UI"/>
                          <a:cs typeface="Microsoft JhengHei UI"/>
                        </a:rPr>
                        <a:t>瘤</a:t>
                      </a:r>
                      <a:r>
                        <a:rPr dirty="0" sz="1000" spc="-10" b="1">
                          <a:latin typeface="Arial"/>
                          <a:cs typeface="Arial"/>
                        </a:rPr>
                        <a:t>CAR-T</a:t>
                      </a:r>
                      <a:r>
                        <a:rPr dirty="0" sz="1000" spc="-30" b="1">
                          <a:latin typeface="Arial"/>
                          <a:cs typeface="Arial"/>
                        </a:rPr>
                        <a:t> </a:t>
                      </a:r>
                      <a:r>
                        <a:rPr dirty="0" sz="1000" spc="5" b="1">
                          <a:latin typeface="Microsoft JhengHei UI"/>
                          <a:cs typeface="Microsoft JhengHei UI"/>
                        </a:rPr>
                        <a:t>靶点分布</a:t>
                      </a:r>
                      <a:endParaRPr sz="1000">
                        <a:latin typeface="Microsoft JhengHei UI"/>
                        <a:cs typeface="Microsoft JhengHei UI"/>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103505" marR="1633855">
                        <a:lnSpc>
                          <a:spcPct val="122500"/>
                        </a:lnSpc>
                        <a:spcBef>
                          <a:spcPts val="1150"/>
                        </a:spcBef>
                      </a:pPr>
                      <a:r>
                        <a:rPr dirty="0" sz="800">
                          <a:latin typeface="PMingLiU"/>
                          <a:cs typeface="PMingLiU"/>
                        </a:rPr>
                        <a:t>资料来</a:t>
                      </a:r>
                      <a:r>
                        <a:rPr dirty="0" sz="800" spc="20">
                          <a:latin typeface="PMingLiU"/>
                          <a:cs typeface="PMingLiU"/>
                        </a:rPr>
                        <a:t>源</a:t>
                      </a:r>
                      <a:r>
                        <a:rPr dirty="0" sz="800">
                          <a:latin typeface="PMingLiU"/>
                          <a:cs typeface="PMingLiU"/>
                        </a:rPr>
                        <a:t>：医</a:t>
                      </a:r>
                      <a:r>
                        <a:rPr dirty="0" sz="800" spc="20">
                          <a:latin typeface="PMingLiU"/>
                          <a:cs typeface="PMingLiU"/>
                        </a:rPr>
                        <a:t>药</a:t>
                      </a:r>
                      <a:r>
                        <a:rPr dirty="0" sz="800">
                          <a:latin typeface="PMingLiU"/>
                          <a:cs typeface="PMingLiU"/>
                        </a:rPr>
                        <a:t>魔方</a:t>
                      </a:r>
                      <a:r>
                        <a:rPr dirty="0" sz="800" spc="20">
                          <a:latin typeface="PMingLiU"/>
                          <a:cs typeface="PMingLiU"/>
                        </a:rPr>
                        <a:t>，</a:t>
                      </a:r>
                      <a:r>
                        <a:rPr dirty="0" sz="800">
                          <a:latin typeface="PMingLiU"/>
                          <a:cs typeface="PMingLiU"/>
                        </a:rPr>
                        <a:t>招银</a:t>
                      </a:r>
                      <a:r>
                        <a:rPr dirty="0" sz="800" spc="20">
                          <a:latin typeface="PMingLiU"/>
                          <a:cs typeface="PMingLiU"/>
                        </a:rPr>
                        <a:t>国</a:t>
                      </a:r>
                      <a:r>
                        <a:rPr dirty="0" sz="800">
                          <a:latin typeface="PMingLiU"/>
                          <a:cs typeface="PMingLiU"/>
                        </a:rPr>
                        <a:t>际证券 </a:t>
                      </a:r>
                      <a:r>
                        <a:rPr dirty="0" sz="800" spc="-10">
                          <a:latin typeface="PMingLiU"/>
                          <a:cs typeface="PMingLiU"/>
                        </a:rPr>
                        <a:t>注：</a:t>
                      </a:r>
                      <a:r>
                        <a:rPr dirty="0" sz="800" spc="10">
                          <a:latin typeface="PMingLiU"/>
                          <a:cs typeface="PMingLiU"/>
                        </a:rPr>
                        <a:t>截</a:t>
                      </a:r>
                      <a:r>
                        <a:rPr dirty="0" sz="800" spc="-10">
                          <a:latin typeface="PMingLiU"/>
                          <a:cs typeface="PMingLiU"/>
                        </a:rPr>
                        <a:t>至</a:t>
                      </a:r>
                      <a:r>
                        <a:rPr dirty="0" sz="800" spc="-20">
                          <a:latin typeface="PMingLiU"/>
                          <a:cs typeface="PMingLiU"/>
                        </a:rPr>
                        <a:t> </a:t>
                      </a:r>
                      <a:r>
                        <a:rPr dirty="0" sz="800">
                          <a:latin typeface="Arial"/>
                          <a:cs typeface="Arial"/>
                        </a:rPr>
                        <a:t>2022</a:t>
                      </a:r>
                      <a:r>
                        <a:rPr dirty="0" sz="800" spc="-45">
                          <a:latin typeface="Arial"/>
                          <a:cs typeface="Arial"/>
                        </a:rPr>
                        <a:t> </a:t>
                      </a:r>
                      <a:r>
                        <a:rPr dirty="0" sz="800" spc="-10">
                          <a:latin typeface="PMingLiU"/>
                          <a:cs typeface="PMingLiU"/>
                        </a:rPr>
                        <a:t>年</a:t>
                      </a:r>
                      <a:r>
                        <a:rPr dirty="0" sz="800" spc="5">
                          <a:latin typeface="PMingLiU"/>
                          <a:cs typeface="PMingLiU"/>
                        </a:rPr>
                        <a:t> </a:t>
                      </a:r>
                      <a:r>
                        <a:rPr dirty="0" sz="800" spc="-5">
                          <a:latin typeface="Arial"/>
                          <a:cs typeface="Arial"/>
                        </a:rPr>
                        <a:t>5</a:t>
                      </a:r>
                      <a:r>
                        <a:rPr dirty="0" sz="800" spc="-65">
                          <a:latin typeface="Arial"/>
                          <a:cs typeface="Arial"/>
                        </a:rPr>
                        <a:t> </a:t>
                      </a:r>
                      <a:r>
                        <a:rPr dirty="0" sz="800" spc="-10">
                          <a:latin typeface="PMingLiU"/>
                          <a:cs typeface="PMingLiU"/>
                        </a:rPr>
                        <a:t>月</a:t>
                      </a:r>
                      <a:r>
                        <a:rPr dirty="0" sz="800">
                          <a:latin typeface="PMingLiU"/>
                          <a:cs typeface="PMingLiU"/>
                        </a:rPr>
                        <a:t> </a:t>
                      </a:r>
                      <a:r>
                        <a:rPr dirty="0" sz="800">
                          <a:latin typeface="Arial"/>
                          <a:cs typeface="Arial"/>
                        </a:rPr>
                        <a:t>10</a:t>
                      </a:r>
                      <a:r>
                        <a:rPr dirty="0" sz="800" spc="-70">
                          <a:latin typeface="Arial"/>
                          <a:cs typeface="Arial"/>
                        </a:rPr>
                        <a:t> </a:t>
                      </a:r>
                      <a:r>
                        <a:rPr dirty="0" sz="800" spc="-10">
                          <a:latin typeface="PMingLiU"/>
                          <a:cs typeface="PMingLiU"/>
                        </a:rPr>
                        <a:t>日</a:t>
                      </a:r>
                      <a:endParaRPr sz="800">
                        <a:latin typeface="PMingLiU"/>
                        <a:cs typeface="PMingLiU"/>
                      </a:endParaRPr>
                    </a:p>
                  </a:txBody>
                  <a:tcPr marL="0" marR="0" marB="0" marT="0"/>
                </a:tc>
              </a:tr>
            </a:tbl>
          </a:graphicData>
        </a:graphic>
      </p:graphicFrame>
      <p:pic>
        <p:nvPicPr>
          <p:cNvPr id="14" name="object 14"/>
          <p:cNvPicPr/>
          <p:nvPr/>
        </p:nvPicPr>
        <p:blipFill>
          <a:blip r:embed="rId3" cstate="print"/>
          <a:stretch>
            <a:fillRect/>
          </a:stretch>
        </p:blipFill>
        <p:spPr>
          <a:xfrm>
            <a:off x="1485952" y="1343175"/>
            <a:ext cx="3174439" cy="2416685"/>
          </a:xfrm>
          <a:prstGeom prst="rect">
            <a:avLst/>
          </a:prstGeom>
        </p:spPr>
      </p:pic>
      <p:pic>
        <p:nvPicPr>
          <p:cNvPr id="15" name="object 15"/>
          <p:cNvPicPr/>
          <p:nvPr/>
        </p:nvPicPr>
        <p:blipFill>
          <a:blip r:embed="rId4" cstate="print"/>
          <a:stretch>
            <a:fillRect/>
          </a:stretch>
        </p:blipFill>
        <p:spPr>
          <a:xfrm>
            <a:off x="699789" y="7379380"/>
            <a:ext cx="2648089" cy="1936953"/>
          </a:xfrm>
          <a:prstGeom prst="rect">
            <a:avLst/>
          </a:prstGeom>
        </p:spPr>
      </p:pic>
      <p:pic>
        <p:nvPicPr>
          <p:cNvPr id="16" name="object 16"/>
          <p:cNvPicPr/>
          <p:nvPr/>
        </p:nvPicPr>
        <p:blipFill>
          <a:blip r:embed="rId5" cstate="print"/>
          <a:stretch>
            <a:fillRect/>
          </a:stretch>
        </p:blipFill>
        <p:spPr>
          <a:xfrm>
            <a:off x="3963923" y="7235063"/>
            <a:ext cx="3154771" cy="2210384"/>
          </a:xfrm>
          <a:prstGeom prst="rect">
            <a:avLst/>
          </a:prstGeom>
        </p:spPr>
      </p:pic>
      <p:sp>
        <p:nvSpPr>
          <p:cNvPr id="17" name="object 17"/>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8" name="object 18"/>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42161"/>
            <a:ext cx="5196840" cy="7691755"/>
          </a:xfrm>
          <a:prstGeom prst="rect">
            <a:avLst/>
          </a:prstGeom>
        </p:spPr>
        <p:txBody>
          <a:bodyPr wrap="square" lIns="0" tIns="12700" rIns="0" bIns="0" rtlCol="0" vert="horz">
            <a:spAutoFit/>
          </a:bodyPr>
          <a:lstStyle/>
          <a:p>
            <a:pPr marL="12700">
              <a:lnSpc>
                <a:spcPct val="100000"/>
              </a:lnSpc>
              <a:spcBef>
                <a:spcPts val="100"/>
              </a:spcBef>
            </a:pPr>
            <a:r>
              <a:rPr dirty="0" sz="1200" b="1">
                <a:solidFill>
                  <a:srgbClr val="585858"/>
                </a:solidFill>
                <a:latin typeface="Arial"/>
                <a:cs typeface="Arial"/>
              </a:rPr>
              <a:t>CLDN</a:t>
            </a:r>
            <a:r>
              <a:rPr dirty="0" sz="1200" spc="-10" b="1">
                <a:solidFill>
                  <a:srgbClr val="585858"/>
                </a:solidFill>
                <a:latin typeface="Arial"/>
                <a:cs typeface="Arial"/>
              </a:rPr>
              <a:t> </a:t>
            </a:r>
            <a:r>
              <a:rPr dirty="0" sz="1200" b="1">
                <a:solidFill>
                  <a:srgbClr val="585858"/>
                </a:solidFill>
                <a:latin typeface="Arial"/>
                <a:cs typeface="Arial"/>
              </a:rPr>
              <a:t>18.2</a:t>
            </a:r>
            <a:r>
              <a:rPr dirty="0" sz="1200" spc="-60" b="1">
                <a:solidFill>
                  <a:srgbClr val="585858"/>
                </a:solidFill>
                <a:latin typeface="Arial"/>
                <a:cs typeface="Arial"/>
              </a:rPr>
              <a:t> </a:t>
            </a:r>
            <a:r>
              <a:rPr dirty="0" sz="1200" b="1">
                <a:solidFill>
                  <a:srgbClr val="585858"/>
                </a:solidFill>
                <a:latin typeface="Microsoft JhengHei UI"/>
                <a:cs typeface="Microsoft JhengHei UI"/>
              </a:rPr>
              <a:t>靶点极具潜力，有望率先</a:t>
            </a:r>
            <a:r>
              <a:rPr dirty="0" sz="1200" spc="20" b="1">
                <a:solidFill>
                  <a:srgbClr val="585858"/>
                </a:solidFill>
                <a:latin typeface="Microsoft JhengHei UI"/>
                <a:cs typeface="Microsoft JhengHei UI"/>
              </a:rPr>
              <a:t>突</a:t>
            </a:r>
            <a:r>
              <a:rPr dirty="0" sz="1200" b="1">
                <a:solidFill>
                  <a:srgbClr val="585858"/>
                </a:solidFill>
                <a:latin typeface="Microsoft JhengHei UI"/>
                <a:cs typeface="Microsoft JhengHei UI"/>
              </a:rPr>
              <a:t>破胃癌适应症</a:t>
            </a:r>
            <a:endParaRPr sz="1200">
              <a:latin typeface="Microsoft JhengHei UI"/>
              <a:cs typeface="Microsoft JhengHei UI"/>
            </a:endParaRPr>
          </a:p>
          <a:p>
            <a:pPr marL="12700">
              <a:lnSpc>
                <a:spcPct val="100000"/>
              </a:lnSpc>
              <a:spcBef>
                <a:spcPts val="965"/>
              </a:spcBef>
            </a:pPr>
            <a:r>
              <a:rPr dirty="0" sz="1000" spc="5" b="1">
                <a:latin typeface="Microsoft JhengHei UI"/>
                <a:cs typeface="Microsoft JhengHei UI"/>
              </a:rPr>
              <a:t>胃癌是中</a:t>
            </a:r>
            <a:r>
              <a:rPr dirty="0" sz="1000" spc="-20" b="1">
                <a:latin typeface="Microsoft JhengHei UI"/>
                <a:cs typeface="Microsoft JhengHei UI"/>
              </a:rPr>
              <a:t>国</a:t>
            </a:r>
            <a:r>
              <a:rPr dirty="0" sz="1000" spc="5" b="1">
                <a:latin typeface="Microsoft JhengHei UI"/>
                <a:cs typeface="Microsoft JhengHei UI"/>
              </a:rPr>
              <a:t>发病</a:t>
            </a:r>
            <a:r>
              <a:rPr dirty="0" sz="1000" spc="-20" b="1">
                <a:latin typeface="Microsoft JhengHei UI"/>
                <a:cs typeface="Microsoft JhengHei UI"/>
              </a:rPr>
              <a:t>率</a:t>
            </a:r>
            <a:r>
              <a:rPr dirty="0" sz="1000" spc="5" b="1">
                <a:latin typeface="Microsoft JhengHei UI"/>
                <a:cs typeface="Microsoft JhengHei UI"/>
              </a:rPr>
              <a:t>第二</a:t>
            </a:r>
            <a:r>
              <a:rPr dirty="0" sz="1000" spc="-20" b="1">
                <a:latin typeface="Microsoft JhengHei UI"/>
                <a:cs typeface="Microsoft JhengHei UI"/>
              </a:rPr>
              <a:t>高</a:t>
            </a:r>
            <a:r>
              <a:rPr dirty="0" sz="1000" spc="5" b="1">
                <a:latin typeface="Microsoft JhengHei UI"/>
                <a:cs typeface="Microsoft JhengHei UI"/>
              </a:rPr>
              <a:t>的癌种</a:t>
            </a:r>
            <a:r>
              <a:rPr dirty="0" sz="1000" spc="-20" b="1">
                <a:latin typeface="Microsoft JhengHei UI"/>
                <a:cs typeface="Microsoft JhengHei UI"/>
              </a:rPr>
              <a:t>，</a:t>
            </a:r>
            <a:r>
              <a:rPr dirty="0" sz="1000" spc="5" b="1">
                <a:latin typeface="Microsoft JhengHei UI"/>
                <a:cs typeface="Microsoft JhengHei UI"/>
              </a:rPr>
              <a:t>缺乏</a:t>
            </a:r>
            <a:r>
              <a:rPr dirty="0" sz="1000" spc="-20" b="1">
                <a:latin typeface="Microsoft JhengHei UI"/>
                <a:cs typeface="Microsoft JhengHei UI"/>
              </a:rPr>
              <a:t>后</a:t>
            </a:r>
            <a:r>
              <a:rPr dirty="0" sz="1000" spc="5" b="1">
                <a:latin typeface="Microsoft JhengHei UI"/>
                <a:cs typeface="Microsoft JhengHei UI"/>
              </a:rPr>
              <a:t>线治</a:t>
            </a:r>
            <a:r>
              <a:rPr dirty="0" sz="1000" spc="-20" b="1">
                <a:latin typeface="Microsoft JhengHei UI"/>
                <a:cs typeface="Microsoft JhengHei UI"/>
              </a:rPr>
              <a:t>疗</a:t>
            </a:r>
            <a:r>
              <a:rPr dirty="0" sz="1000" spc="5" b="1">
                <a:latin typeface="Microsoft JhengHei UI"/>
                <a:cs typeface="Microsoft JhengHei UI"/>
              </a:rPr>
              <a:t>药物</a:t>
            </a:r>
            <a:endParaRPr sz="1000">
              <a:latin typeface="Microsoft JhengHei UI"/>
              <a:cs typeface="Microsoft JhengHei UI"/>
            </a:endParaRPr>
          </a:p>
          <a:p>
            <a:pPr marL="12700" marR="10795">
              <a:lnSpc>
                <a:spcPct val="140000"/>
              </a:lnSpc>
              <a:spcBef>
                <a:spcPts val="605"/>
              </a:spcBef>
            </a:pPr>
            <a:r>
              <a:rPr dirty="0" sz="1000" spc="5">
                <a:latin typeface="PMingLiU"/>
                <a:cs typeface="PMingLiU"/>
              </a:rPr>
              <a:t>根</a:t>
            </a:r>
            <a:r>
              <a:rPr dirty="0" sz="1000" spc="245">
                <a:latin typeface="PMingLiU"/>
                <a:cs typeface="PMingLiU"/>
              </a:rPr>
              <a:t>据</a:t>
            </a:r>
            <a:r>
              <a:rPr dirty="0" sz="1000" spc="-5">
                <a:latin typeface="Arial"/>
                <a:cs typeface="Arial"/>
              </a:rPr>
              <a:t>Globocan</a:t>
            </a:r>
            <a:r>
              <a:rPr dirty="0" sz="1000" spc="-70">
                <a:latin typeface="Arial"/>
                <a:cs typeface="Arial"/>
              </a:rPr>
              <a:t> </a:t>
            </a:r>
            <a:r>
              <a:rPr dirty="0" sz="1000" spc="-5">
                <a:latin typeface="Arial"/>
                <a:cs typeface="Arial"/>
              </a:rPr>
              <a:t>2020</a:t>
            </a:r>
            <a:r>
              <a:rPr dirty="0" sz="1000" spc="-65">
                <a:latin typeface="Arial"/>
                <a:cs typeface="Arial"/>
              </a:rPr>
              <a:t> </a:t>
            </a:r>
            <a:r>
              <a:rPr dirty="0" sz="1000" spc="5">
                <a:latin typeface="PMingLiU"/>
                <a:cs typeface="PMingLiU"/>
              </a:rPr>
              <a:t>的数据</a:t>
            </a:r>
            <a:r>
              <a:rPr dirty="0" sz="1000" spc="-5">
                <a:latin typeface="PMingLiU"/>
                <a:cs typeface="PMingLiU"/>
              </a:rPr>
              <a:t>，</a:t>
            </a:r>
            <a:r>
              <a:rPr dirty="0" sz="1000" spc="-5">
                <a:latin typeface="Arial"/>
                <a:cs typeface="Arial"/>
              </a:rPr>
              <a:t>2020</a:t>
            </a:r>
            <a:r>
              <a:rPr dirty="0" sz="1000" spc="-70">
                <a:latin typeface="Arial"/>
                <a:cs typeface="Arial"/>
              </a:rPr>
              <a:t> </a:t>
            </a:r>
            <a:r>
              <a:rPr dirty="0" sz="1000" spc="5">
                <a:latin typeface="PMingLiU"/>
                <a:cs typeface="PMingLiU"/>
              </a:rPr>
              <a:t>年全球胃</a:t>
            </a:r>
            <a:r>
              <a:rPr dirty="0" sz="1000" spc="-20">
                <a:latin typeface="PMingLiU"/>
                <a:cs typeface="PMingLiU"/>
              </a:rPr>
              <a:t>癌</a:t>
            </a:r>
            <a:r>
              <a:rPr dirty="0" sz="1000" spc="5">
                <a:latin typeface="PMingLiU"/>
                <a:cs typeface="PMingLiU"/>
              </a:rPr>
              <a:t>发</a:t>
            </a:r>
            <a:r>
              <a:rPr dirty="0" sz="1000" spc="-20">
                <a:latin typeface="PMingLiU"/>
                <a:cs typeface="PMingLiU"/>
              </a:rPr>
              <a:t>病率</a:t>
            </a:r>
            <a:r>
              <a:rPr dirty="0" sz="1000" spc="5">
                <a:latin typeface="PMingLiU"/>
                <a:cs typeface="PMingLiU"/>
              </a:rPr>
              <a:t>居恶性</a:t>
            </a:r>
            <a:r>
              <a:rPr dirty="0" sz="1000" spc="-20">
                <a:latin typeface="PMingLiU"/>
                <a:cs typeface="PMingLiU"/>
              </a:rPr>
              <a:t>肿</a:t>
            </a:r>
            <a:r>
              <a:rPr dirty="0" sz="1000" spc="5">
                <a:latin typeface="PMingLiU"/>
                <a:cs typeface="PMingLiU"/>
              </a:rPr>
              <a:t>瘤第</a:t>
            </a:r>
            <a:r>
              <a:rPr dirty="0" sz="1000" spc="-5">
                <a:latin typeface="PMingLiU"/>
                <a:cs typeface="PMingLiU"/>
              </a:rPr>
              <a:t> </a:t>
            </a:r>
            <a:r>
              <a:rPr dirty="0" sz="1000">
                <a:latin typeface="Arial"/>
                <a:cs typeface="Arial"/>
              </a:rPr>
              <a:t>5</a:t>
            </a:r>
            <a:r>
              <a:rPr dirty="0" sz="1000" spc="-70">
                <a:latin typeface="Arial"/>
                <a:cs typeface="Arial"/>
              </a:rPr>
              <a:t> </a:t>
            </a:r>
            <a:r>
              <a:rPr dirty="0" sz="1000" spc="5">
                <a:latin typeface="PMingLiU"/>
                <a:cs typeface="PMingLiU"/>
              </a:rPr>
              <a:t>位，</a:t>
            </a:r>
            <a:r>
              <a:rPr dirty="0" sz="1000" spc="-20">
                <a:latin typeface="PMingLiU"/>
                <a:cs typeface="PMingLiU"/>
              </a:rPr>
              <a:t>死</a:t>
            </a:r>
            <a:r>
              <a:rPr dirty="0" sz="1000" spc="5">
                <a:latin typeface="PMingLiU"/>
                <a:cs typeface="PMingLiU"/>
              </a:rPr>
              <a:t>亡率居第</a:t>
            </a:r>
            <a:r>
              <a:rPr dirty="0" sz="1000" spc="-10">
                <a:latin typeface="PMingLiU"/>
                <a:cs typeface="PMingLiU"/>
              </a:rPr>
              <a:t> </a:t>
            </a:r>
            <a:r>
              <a:rPr dirty="0" sz="1000">
                <a:latin typeface="Arial"/>
                <a:cs typeface="Arial"/>
              </a:rPr>
              <a:t>4</a:t>
            </a:r>
            <a:r>
              <a:rPr dirty="0" sz="1000" spc="-70">
                <a:latin typeface="Arial"/>
                <a:cs typeface="Arial"/>
              </a:rPr>
              <a:t> </a:t>
            </a:r>
            <a:r>
              <a:rPr dirty="0" sz="1000" spc="-20">
                <a:latin typeface="PMingLiU"/>
                <a:cs typeface="PMingLiU"/>
              </a:rPr>
              <a:t>位，  </a:t>
            </a:r>
            <a:r>
              <a:rPr dirty="0" sz="1000" spc="5">
                <a:latin typeface="PMingLiU"/>
                <a:cs typeface="PMingLiU"/>
              </a:rPr>
              <a:t>近</a:t>
            </a:r>
            <a:r>
              <a:rPr dirty="0" sz="1000" spc="50">
                <a:latin typeface="PMingLiU"/>
                <a:cs typeface="PMingLiU"/>
              </a:rPr>
              <a:t> </a:t>
            </a:r>
            <a:r>
              <a:rPr dirty="0" sz="1000">
                <a:latin typeface="Arial"/>
                <a:cs typeface="Arial"/>
              </a:rPr>
              <a:t>5</a:t>
            </a:r>
            <a:r>
              <a:rPr dirty="0" sz="1000" spc="-20">
                <a:latin typeface="Arial"/>
                <a:cs typeface="Arial"/>
              </a:rPr>
              <a:t> </a:t>
            </a:r>
            <a:r>
              <a:rPr dirty="0" sz="1000" spc="5">
                <a:latin typeface="PMingLiU"/>
                <a:cs typeface="PMingLiU"/>
              </a:rPr>
              <a:t>年全球</a:t>
            </a:r>
            <a:r>
              <a:rPr dirty="0" sz="1000" spc="-20">
                <a:latin typeface="PMingLiU"/>
                <a:cs typeface="PMingLiU"/>
              </a:rPr>
              <a:t>胃</a:t>
            </a:r>
            <a:r>
              <a:rPr dirty="0" sz="1000" spc="5">
                <a:latin typeface="PMingLiU"/>
                <a:cs typeface="PMingLiU"/>
              </a:rPr>
              <a:t>癌平</a:t>
            </a:r>
            <a:r>
              <a:rPr dirty="0" sz="1000" spc="-20">
                <a:latin typeface="PMingLiU"/>
                <a:cs typeface="PMingLiU"/>
              </a:rPr>
              <a:t>均</a:t>
            </a:r>
            <a:r>
              <a:rPr dirty="0" sz="1000" spc="5">
                <a:latin typeface="PMingLiU"/>
                <a:cs typeface="PMingLiU"/>
              </a:rPr>
              <a:t>年</a:t>
            </a:r>
            <a:r>
              <a:rPr dirty="0" sz="1000" spc="-20">
                <a:latin typeface="PMingLiU"/>
                <a:cs typeface="PMingLiU"/>
              </a:rPr>
              <a:t>发</a:t>
            </a:r>
            <a:r>
              <a:rPr dirty="0" sz="1000" spc="5">
                <a:latin typeface="PMingLiU"/>
                <a:cs typeface="PMingLiU"/>
              </a:rPr>
              <a:t>病例</a:t>
            </a:r>
            <a:r>
              <a:rPr dirty="0" sz="1000" spc="-20">
                <a:latin typeface="PMingLiU"/>
                <a:cs typeface="PMingLiU"/>
              </a:rPr>
              <a:t>数</a:t>
            </a:r>
            <a:r>
              <a:rPr dirty="0" sz="1000" spc="5">
                <a:latin typeface="PMingLiU"/>
                <a:cs typeface="PMingLiU"/>
              </a:rPr>
              <a:t>为</a:t>
            </a:r>
            <a:r>
              <a:rPr dirty="0" sz="1000" spc="60">
                <a:latin typeface="PMingLiU"/>
                <a:cs typeface="PMingLiU"/>
              </a:rPr>
              <a:t> </a:t>
            </a:r>
            <a:r>
              <a:rPr dirty="0" sz="1000" spc="-5">
                <a:latin typeface="Arial"/>
                <a:cs typeface="Arial"/>
              </a:rPr>
              <a:t>180.6</a:t>
            </a:r>
            <a:r>
              <a:rPr dirty="0" sz="1000" spc="-15">
                <a:latin typeface="Arial"/>
                <a:cs typeface="Arial"/>
              </a:rPr>
              <a:t> </a:t>
            </a:r>
            <a:r>
              <a:rPr dirty="0" sz="1000" spc="5">
                <a:latin typeface="PMingLiU"/>
                <a:cs typeface="PMingLiU"/>
              </a:rPr>
              <a:t>万例</a:t>
            </a:r>
            <a:r>
              <a:rPr dirty="0" sz="1000" spc="-20">
                <a:latin typeface="PMingLiU"/>
                <a:cs typeface="PMingLiU"/>
              </a:rPr>
              <a:t>，</a:t>
            </a:r>
            <a:r>
              <a:rPr dirty="0" sz="1000" spc="5">
                <a:latin typeface="PMingLiU"/>
                <a:cs typeface="PMingLiU"/>
              </a:rPr>
              <a:t>其中</a:t>
            </a:r>
            <a:r>
              <a:rPr dirty="0" sz="1000" spc="-20">
                <a:latin typeface="PMingLiU"/>
                <a:cs typeface="PMingLiU"/>
              </a:rPr>
              <a:t>亚</a:t>
            </a:r>
            <a:r>
              <a:rPr dirty="0" sz="1000" spc="5">
                <a:latin typeface="PMingLiU"/>
                <a:cs typeface="PMingLiU"/>
              </a:rPr>
              <a:t>洲发病</a:t>
            </a:r>
            <a:r>
              <a:rPr dirty="0" sz="1000" spc="55">
                <a:latin typeface="PMingLiU"/>
                <a:cs typeface="PMingLiU"/>
              </a:rPr>
              <a:t> </a:t>
            </a:r>
            <a:r>
              <a:rPr dirty="0" sz="1000" spc="-5">
                <a:latin typeface="Arial"/>
                <a:cs typeface="Arial"/>
              </a:rPr>
              <a:t>139.7</a:t>
            </a:r>
            <a:r>
              <a:rPr dirty="0" sz="1000" spc="-20">
                <a:latin typeface="Arial"/>
                <a:cs typeface="Arial"/>
              </a:rPr>
              <a:t> </a:t>
            </a:r>
            <a:r>
              <a:rPr dirty="0" sz="1000" spc="5">
                <a:latin typeface="PMingLiU"/>
                <a:cs typeface="PMingLiU"/>
              </a:rPr>
              <a:t>万例</a:t>
            </a:r>
            <a:r>
              <a:rPr dirty="0" sz="1000" spc="150">
                <a:latin typeface="PMingLiU"/>
                <a:cs typeface="PMingLiU"/>
              </a:rPr>
              <a:t> </a:t>
            </a:r>
            <a:r>
              <a:rPr dirty="0" sz="1000">
                <a:latin typeface="Arial"/>
                <a:cs typeface="Arial"/>
              </a:rPr>
              <a:t>(</a:t>
            </a:r>
            <a:r>
              <a:rPr dirty="0" sz="1000" spc="-20">
                <a:latin typeface="PMingLiU"/>
                <a:cs typeface="PMingLiU"/>
              </a:rPr>
              <a:t>占</a:t>
            </a:r>
            <a:r>
              <a:rPr dirty="0" sz="1000" spc="5">
                <a:latin typeface="PMingLiU"/>
                <a:cs typeface="PMingLiU"/>
              </a:rPr>
              <a:t>比</a:t>
            </a:r>
            <a:r>
              <a:rPr dirty="0" sz="1000" spc="60">
                <a:latin typeface="PMingLiU"/>
                <a:cs typeface="PMingLiU"/>
              </a:rPr>
              <a:t> </a:t>
            </a:r>
            <a:r>
              <a:rPr dirty="0" sz="1000" spc="-5">
                <a:latin typeface="Arial"/>
                <a:cs typeface="Arial"/>
              </a:rPr>
              <a:t>77%)</a:t>
            </a:r>
            <a:r>
              <a:rPr dirty="0" sz="1000" spc="-5">
                <a:latin typeface="PMingLiU"/>
                <a:cs typeface="PMingLiU"/>
              </a:rPr>
              <a:t>，</a:t>
            </a:r>
            <a:r>
              <a:rPr dirty="0" sz="1000" spc="5">
                <a:latin typeface="PMingLiU"/>
                <a:cs typeface="PMingLiU"/>
              </a:rPr>
              <a:t>中 国发病</a:t>
            </a:r>
            <a:r>
              <a:rPr dirty="0" sz="1000" spc="-25">
                <a:latin typeface="PMingLiU"/>
                <a:cs typeface="PMingLiU"/>
              </a:rPr>
              <a:t> </a:t>
            </a:r>
            <a:r>
              <a:rPr dirty="0" sz="1000">
                <a:latin typeface="Arial"/>
                <a:cs typeface="Arial"/>
              </a:rPr>
              <a:t>68.9</a:t>
            </a:r>
            <a:r>
              <a:rPr dirty="0" sz="1000" spc="-70">
                <a:latin typeface="Arial"/>
                <a:cs typeface="Arial"/>
              </a:rPr>
              <a:t> </a:t>
            </a:r>
            <a:r>
              <a:rPr dirty="0" sz="1000" spc="5">
                <a:latin typeface="PMingLiU"/>
                <a:cs typeface="PMingLiU"/>
              </a:rPr>
              <a:t>万例</a:t>
            </a:r>
            <a:r>
              <a:rPr dirty="0" sz="1000">
                <a:latin typeface="PMingLiU"/>
                <a:cs typeface="PMingLiU"/>
              </a:rPr>
              <a:t> </a:t>
            </a:r>
            <a:r>
              <a:rPr dirty="0" sz="1000">
                <a:latin typeface="Arial"/>
                <a:cs typeface="Arial"/>
              </a:rPr>
              <a:t>(</a:t>
            </a:r>
            <a:r>
              <a:rPr dirty="0" sz="1000" spc="5">
                <a:latin typeface="PMingLiU"/>
                <a:cs typeface="PMingLiU"/>
              </a:rPr>
              <a:t>占比</a:t>
            </a:r>
            <a:r>
              <a:rPr dirty="0" sz="1000" spc="-20">
                <a:latin typeface="PMingLiU"/>
                <a:cs typeface="PMingLiU"/>
              </a:rPr>
              <a:t> </a:t>
            </a:r>
            <a:r>
              <a:rPr dirty="0" sz="1000" spc="-5">
                <a:latin typeface="Arial"/>
                <a:cs typeface="Arial"/>
              </a:rPr>
              <a:t>38%)</a:t>
            </a:r>
            <a:r>
              <a:rPr dirty="0" sz="1000" spc="5">
                <a:latin typeface="PMingLiU"/>
                <a:cs typeface="PMingLiU"/>
              </a:rPr>
              <a:t>。</a:t>
            </a:r>
            <a:endParaRPr sz="1000">
              <a:latin typeface="PMingLiU"/>
              <a:cs typeface="PMingLiU"/>
            </a:endParaRPr>
          </a:p>
          <a:p>
            <a:pPr algn="just" marL="12700">
              <a:lnSpc>
                <a:spcPct val="100000"/>
              </a:lnSpc>
              <a:spcBef>
                <a:spcPts val="1055"/>
              </a:spcBef>
            </a:pPr>
            <a:r>
              <a:rPr dirty="0" sz="1000" spc="-5">
                <a:latin typeface="Arial"/>
                <a:cs typeface="Arial"/>
              </a:rPr>
              <a:t>2020</a:t>
            </a:r>
            <a:r>
              <a:rPr dirty="0" sz="1000">
                <a:latin typeface="Arial"/>
                <a:cs typeface="Arial"/>
              </a:rPr>
              <a:t> </a:t>
            </a:r>
            <a:r>
              <a:rPr dirty="0" sz="1000" spc="5">
                <a:latin typeface="PMingLiU"/>
                <a:cs typeface="PMingLiU"/>
              </a:rPr>
              <a:t>年，中国新发</a:t>
            </a:r>
            <a:r>
              <a:rPr dirty="0" sz="1000" spc="-20">
                <a:latin typeface="PMingLiU"/>
                <a:cs typeface="PMingLiU"/>
              </a:rPr>
              <a:t>胃</a:t>
            </a:r>
            <a:r>
              <a:rPr dirty="0" sz="1000" spc="5">
                <a:latin typeface="PMingLiU"/>
                <a:cs typeface="PMingLiU"/>
              </a:rPr>
              <a:t>癌患</a:t>
            </a:r>
            <a:r>
              <a:rPr dirty="0" sz="1000" spc="-20">
                <a:latin typeface="PMingLiU"/>
                <a:cs typeface="PMingLiU"/>
              </a:rPr>
              <a:t>者</a:t>
            </a:r>
            <a:r>
              <a:rPr dirty="0" sz="1000" spc="5">
                <a:latin typeface="PMingLiU"/>
                <a:cs typeface="PMingLiU"/>
              </a:rPr>
              <a:t>约</a:t>
            </a:r>
            <a:r>
              <a:rPr dirty="0" sz="1000" spc="80">
                <a:latin typeface="PMingLiU"/>
                <a:cs typeface="PMingLiU"/>
              </a:rPr>
              <a:t> </a:t>
            </a:r>
            <a:r>
              <a:rPr dirty="0" sz="1000">
                <a:latin typeface="Arial"/>
                <a:cs typeface="Arial"/>
              </a:rPr>
              <a:t>47.9 </a:t>
            </a:r>
            <a:r>
              <a:rPr dirty="0" sz="1000" spc="5">
                <a:latin typeface="PMingLiU"/>
                <a:cs typeface="PMingLiU"/>
              </a:rPr>
              <a:t>万例，</a:t>
            </a:r>
            <a:r>
              <a:rPr dirty="0" sz="1000" spc="-20">
                <a:latin typeface="PMingLiU"/>
                <a:cs typeface="PMingLiU"/>
              </a:rPr>
              <a:t>发</a:t>
            </a:r>
            <a:r>
              <a:rPr dirty="0" sz="1000" spc="5">
                <a:latin typeface="PMingLiU"/>
                <a:cs typeface="PMingLiU"/>
              </a:rPr>
              <a:t>病率</a:t>
            </a:r>
            <a:r>
              <a:rPr dirty="0" sz="1000" spc="-20">
                <a:latin typeface="PMingLiU"/>
                <a:cs typeface="PMingLiU"/>
              </a:rPr>
              <a:t>仅次</a:t>
            </a:r>
            <a:r>
              <a:rPr dirty="0" sz="1000" spc="5">
                <a:latin typeface="PMingLiU"/>
                <a:cs typeface="PMingLiU"/>
              </a:rPr>
              <a:t>于肺癌</a:t>
            </a:r>
            <a:r>
              <a:rPr dirty="0" sz="1000" spc="-20">
                <a:latin typeface="PMingLiU"/>
                <a:cs typeface="PMingLiU"/>
              </a:rPr>
              <a:t>，</a:t>
            </a:r>
            <a:r>
              <a:rPr dirty="0" sz="1000" spc="5">
                <a:latin typeface="PMingLiU"/>
                <a:cs typeface="PMingLiU"/>
              </a:rPr>
              <a:t>死亡</a:t>
            </a:r>
            <a:r>
              <a:rPr dirty="0" sz="1000" spc="80">
                <a:latin typeface="PMingLiU"/>
                <a:cs typeface="PMingLiU"/>
              </a:rPr>
              <a:t> </a:t>
            </a:r>
            <a:r>
              <a:rPr dirty="0" sz="1000">
                <a:latin typeface="Arial"/>
                <a:cs typeface="Arial"/>
              </a:rPr>
              <a:t>37.4 </a:t>
            </a:r>
            <a:r>
              <a:rPr dirty="0" sz="1000" spc="5">
                <a:latin typeface="PMingLiU"/>
                <a:cs typeface="PMingLiU"/>
              </a:rPr>
              <a:t>万</a:t>
            </a:r>
            <a:r>
              <a:rPr dirty="0" sz="1000" spc="-20">
                <a:latin typeface="PMingLiU"/>
                <a:cs typeface="PMingLiU"/>
              </a:rPr>
              <a:t>例</a:t>
            </a:r>
            <a:r>
              <a:rPr dirty="0" sz="1000" spc="5">
                <a:latin typeface="PMingLiU"/>
                <a:cs typeface="PMingLiU"/>
              </a:rPr>
              <a:t>，死</a:t>
            </a:r>
            <a:r>
              <a:rPr dirty="0" sz="1000" spc="-20">
                <a:latin typeface="PMingLiU"/>
                <a:cs typeface="PMingLiU"/>
              </a:rPr>
              <a:t>亡</a:t>
            </a:r>
            <a:r>
              <a:rPr dirty="0" sz="1000" spc="5">
                <a:latin typeface="PMingLiU"/>
                <a:cs typeface="PMingLiU"/>
              </a:rPr>
              <a:t>率居</a:t>
            </a:r>
            <a:endParaRPr sz="1000">
              <a:latin typeface="PMingLiU"/>
              <a:cs typeface="PMingLiU"/>
            </a:endParaRPr>
          </a:p>
          <a:p>
            <a:pPr algn="just" marL="12700" marR="133350">
              <a:lnSpc>
                <a:spcPct val="140000"/>
              </a:lnSpc>
            </a:pPr>
            <a:r>
              <a:rPr dirty="0" sz="1000" spc="5">
                <a:latin typeface="PMingLiU"/>
                <a:cs typeface="PMingLiU"/>
              </a:rPr>
              <a:t>第</a:t>
            </a:r>
            <a:r>
              <a:rPr dirty="0" sz="1000" spc="245">
                <a:latin typeface="PMingLiU"/>
                <a:cs typeface="PMingLiU"/>
              </a:rPr>
              <a:t> </a:t>
            </a:r>
            <a:r>
              <a:rPr dirty="0" sz="1000">
                <a:latin typeface="Arial"/>
                <a:cs typeface="Arial"/>
              </a:rPr>
              <a:t>3</a:t>
            </a:r>
            <a:r>
              <a:rPr dirty="0" sz="1000" spc="155">
                <a:latin typeface="Arial"/>
                <a:cs typeface="Arial"/>
              </a:rPr>
              <a:t> </a:t>
            </a:r>
            <a:r>
              <a:rPr dirty="0" sz="1000" spc="5">
                <a:latin typeface="PMingLiU"/>
                <a:cs typeface="PMingLiU"/>
              </a:rPr>
              <a:t>位。目前手术被认为是唯</a:t>
            </a:r>
            <a:r>
              <a:rPr dirty="0" sz="1000" spc="-20">
                <a:latin typeface="PMingLiU"/>
                <a:cs typeface="PMingLiU"/>
              </a:rPr>
              <a:t>一</a:t>
            </a:r>
            <a:r>
              <a:rPr dirty="0" sz="1000" spc="5">
                <a:latin typeface="PMingLiU"/>
                <a:cs typeface="PMingLiU"/>
              </a:rPr>
              <a:t>的根治性治疗办</a:t>
            </a:r>
            <a:r>
              <a:rPr dirty="0" sz="1000" spc="-20">
                <a:latin typeface="PMingLiU"/>
                <a:cs typeface="PMingLiU"/>
              </a:rPr>
              <a:t>法。</a:t>
            </a:r>
            <a:r>
              <a:rPr dirty="0" sz="1000" spc="5">
                <a:latin typeface="PMingLiU"/>
                <a:cs typeface="PMingLiU"/>
              </a:rPr>
              <a:t>随着手术技术的改进和传</a:t>
            </a:r>
            <a:r>
              <a:rPr dirty="0" sz="1000" spc="-20">
                <a:latin typeface="PMingLiU"/>
                <a:cs typeface="PMingLiU"/>
              </a:rPr>
              <a:t>统</a:t>
            </a:r>
            <a:r>
              <a:rPr dirty="0" sz="1000" spc="5">
                <a:latin typeface="PMingLiU"/>
                <a:cs typeface="PMingLiU"/>
              </a:rPr>
              <a:t>放疗、化 疗的进步，以及新辅助</a:t>
            </a:r>
            <a:r>
              <a:rPr dirty="0" sz="1000" spc="-20">
                <a:latin typeface="PMingLiU"/>
                <a:cs typeface="PMingLiU"/>
              </a:rPr>
              <a:t>治</a:t>
            </a:r>
            <a:r>
              <a:rPr dirty="0" sz="1000" spc="5">
                <a:latin typeface="PMingLiU"/>
                <a:cs typeface="PMingLiU"/>
              </a:rPr>
              <a:t>疗的实施，早期</a:t>
            </a:r>
            <a:r>
              <a:rPr dirty="0" sz="1000" spc="-20">
                <a:latin typeface="PMingLiU"/>
                <a:cs typeface="PMingLiU"/>
              </a:rPr>
              <a:t>胃</a:t>
            </a:r>
            <a:r>
              <a:rPr dirty="0" sz="1000" spc="5">
                <a:latin typeface="PMingLiU"/>
                <a:cs typeface="PMingLiU"/>
              </a:rPr>
              <a:t>癌生存率</a:t>
            </a:r>
            <a:r>
              <a:rPr dirty="0" sz="1000" spc="-20">
                <a:latin typeface="PMingLiU"/>
                <a:cs typeface="PMingLiU"/>
              </a:rPr>
              <a:t>可</a:t>
            </a:r>
            <a:r>
              <a:rPr dirty="0" sz="1000" spc="5">
                <a:latin typeface="PMingLiU"/>
                <a:cs typeface="PMingLiU"/>
              </a:rPr>
              <a:t>达</a:t>
            </a:r>
            <a:r>
              <a:rPr dirty="0" sz="1000" spc="260">
                <a:latin typeface="PMingLiU"/>
                <a:cs typeface="PMingLiU"/>
              </a:rPr>
              <a:t> </a:t>
            </a:r>
            <a:r>
              <a:rPr dirty="0" sz="1000" spc="-5">
                <a:latin typeface="Arial"/>
                <a:cs typeface="Arial"/>
              </a:rPr>
              <a:t>95%</a:t>
            </a:r>
            <a:r>
              <a:rPr dirty="0" sz="1000" spc="5">
                <a:latin typeface="PMingLiU"/>
                <a:cs typeface="PMingLiU"/>
              </a:rPr>
              <a:t>。然而，由于早期诊断</a:t>
            </a:r>
            <a:r>
              <a:rPr dirty="0" sz="1000" spc="-20">
                <a:latin typeface="PMingLiU"/>
                <a:cs typeface="PMingLiU"/>
              </a:rPr>
              <a:t>率</a:t>
            </a:r>
            <a:r>
              <a:rPr dirty="0" sz="1000" spc="5">
                <a:latin typeface="PMingLiU"/>
                <a:cs typeface="PMingLiU"/>
              </a:rPr>
              <a:t>较 低</a:t>
            </a:r>
            <a:r>
              <a:rPr dirty="0" sz="1000" spc="25">
                <a:latin typeface="PMingLiU"/>
                <a:cs typeface="PMingLiU"/>
              </a:rPr>
              <a:t> </a:t>
            </a:r>
            <a:r>
              <a:rPr dirty="0" sz="1000">
                <a:latin typeface="Arial"/>
                <a:cs typeface="Arial"/>
              </a:rPr>
              <a:t>(</a:t>
            </a:r>
            <a:r>
              <a:rPr dirty="0" sz="1000" spc="5">
                <a:latin typeface="PMingLiU"/>
                <a:cs typeface="PMingLiU"/>
              </a:rPr>
              <a:t>仅约</a:t>
            </a:r>
            <a:r>
              <a:rPr dirty="0" sz="1000" spc="-20">
                <a:latin typeface="PMingLiU"/>
                <a:cs typeface="PMingLiU"/>
              </a:rPr>
              <a:t> </a:t>
            </a:r>
            <a:r>
              <a:rPr dirty="0" sz="1000" spc="-10">
                <a:latin typeface="Arial"/>
                <a:cs typeface="Arial"/>
              </a:rPr>
              <a:t>20%)</a:t>
            </a:r>
            <a:r>
              <a:rPr dirty="0" sz="1000" spc="-10">
                <a:latin typeface="PMingLiU"/>
                <a:cs typeface="PMingLiU"/>
              </a:rPr>
              <a:t>，</a:t>
            </a:r>
            <a:r>
              <a:rPr dirty="0" sz="1000" spc="5">
                <a:latin typeface="PMingLiU"/>
                <a:cs typeface="PMingLiU"/>
              </a:rPr>
              <a:t>多数</a:t>
            </a:r>
            <a:r>
              <a:rPr dirty="0" sz="1000" spc="-20">
                <a:latin typeface="PMingLiU"/>
                <a:cs typeface="PMingLiU"/>
              </a:rPr>
              <a:t>患</a:t>
            </a:r>
            <a:r>
              <a:rPr dirty="0" sz="1000" spc="5">
                <a:latin typeface="PMingLiU"/>
                <a:cs typeface="PMingLiU"/>
              </a:rPr>
              <a:t>者在</a:t>
            </a:r>
            <a:r>
              <a:rPr dirty="0" sz="1000" spc="-20">
                <a:latin typeface="PMingLiU"/>
                <a:cs typeface="PMingLiU"/>
              </a:rPr>
              <a:t>确</a:t>
            </a:r>
            <a:r>
              <a:rPr dirty="0" sz="1000" spc="5">
                <a:latin typeface="PMingLiU"/>
                <a:cs typeface="PMingLiU"/>
              </a:rPr>
              <a:t>诊时</a:t>
            </a:r>
            <a:r>
              <a:rPr dirty="0" sz="1000" spc="-20">
                <a:latin typeface="PMingLiU"/>
                <a:cs typeface="PMingLiU"/>
              </a:rPr>
              <a:t>已</a:t>
            </a:r>
            <a:r>
              <a:rPr dirty="0" sz="1000" spc="5">
                <a:latin typeface="PMingLiU"/>
                <a:cs typeface="PMingLiU"/>
              </a:rPr>
              <a:t>为晚</a:t>
            </a:r>
            <a:r>
              <a:rPr dirty="0" sz="1000" spc="-20">
                <a:latin typeface="PMingLiU"/>
                <a:cs typeface="PMingLiU"/>
              </a:rPr>
              <a:t>期</a:t>
            </a:r>
            <a:r>
              <a:rPr dirty="0" sz="1000" spc="5">
                <a:latin typeface="PMingLiU"/>
                <a:cs typeface="PMingLiU"/>
              </a:rPr>
              <a:t>，错</a:t>
            </a:r>
            <a:r>
              <a:rPr dirty="0" sz="1000" spc="-20">
                <a:latin typeface="PMingLiU"/>
                <a:cs typeface="PMingLiU"/>
              </a:rPr>
              <a:t>过</a:t>
            </a:r>
            <a:r>
              <a:rPr dirty="0" sz="1000" spc="5">
                <a:latin typeface="PMingLiU"/>
                <a:cs typeface="PMingLiU"/>
              </a:rPr>
              <a:t>了</a:t>
            </a:r>
            <a:r>
              <a:rPr dirty="0" sz="1000" spc="-20">
                <a:latin typeface="PMingLiU"/>
                <a:cs typeface="PMingLiU"/>
              </a:rPr>
              <a:t>最</a:t>
            </a:r>
            <a:r>
              <a:rPr dirty="0" sz="1000" spc="5">
                <a:latin typeface="PMingLiU"/>
                <a:cs typeface="PMingLiU"/>
              </a:rPr>
              <a:t>佳的手</a:t>
            </a:r>
            <a:r>
              <a:rPr dirty="0" sz="1000" spc="-20">
                <a:latin typeface="PMingLiU"/>
                <a:cs typeface="PMingLiU"/>
              </a:rPr>
              <a:t>术</a:t>
            </a:r>
            <a:r>
              <a:rPr dirty="0" sz="1000" spc="5">
                <a:latin typeface="PMingLiU"/>
                <a:cs typeface="PMingLiU"/>
              </a:rPr>
              <a:t>时机。</a:t>
            </a:r>
            <a:endParaRPr sz="1000">
              <a:latin typeface="PMingLiU"/>
              <a:cs typeface="PMingLiU"/>
            </a:endParaRPr>
          </a:p>
          <a:p>
            <a:pPr algn="just" marL="12700" marR="129539">
              <a:lnSpc>
                <a:spcPct val="140100"/>
              </a:lnSpc>
              <a:spcBef>
                <a:spcPts val="575"/>
              </a:spcBef>
            </a:pPr>
            <a:r>
              <a:rPr dirty="0" sz="1000" spc="5">
                <a:latin typeface="PMingLiU"/>
                <a:cs typeface="PMingLiU"/>
              </a:rPr>
              <a:t>中国及</a:t>
            </a:r>
            <a:r>
              <a:rPr dirty="0" sz="1000" spc="-20">
                <a:latin typeface="PMingLiU"/>
                <a:cs typeface="PMingLiU"/>
              </a:rPr>
              <a:t>美</a:t>
            </a:r>
            <a:r>
              <a:rPr dirty="0" sz="1000" spc="5">
                <a:latin typeface="PMingLiU"/>
                <a:cs typeface="PMingLiU"/>
              </a:rPr>
              <a:t>国对</a:t>
            </a:r>
            <a:r>
              <a:rPr dirty="0" sz="1000" spc="-20">
                <a:latin typeface="PMingLiU"/>
                <a:cs typeface="PMingLiU"/>
              </a:rPr>
              <a:t>胃</a:t>
            </a:r>
            <a:r>
              <a:rPr dirty="0" sz="1000" spc="5">
                <a:latin typeface="PMingLiU"/>
                <a:cs typeface="PMingLiU"/>
              </a:rPr>
              <a:t>癌的</a:t>
            </a:r>
            <a:r>
              <a:rPr dirty="0" sz="1000" spc="-20">
                <a:latin typeface="PMingLiU"/>
                <a:cs typeface="PMingLiU"/>
              </a:rPr>
              <a:t>标</a:t>
            </a:r>
            <a:r>
              <a:rPr dirty="0" sz="1000" spc="5">
                <a:latin typeface="PMingLiU"/>
                <a:cs typeface="PMingLiU"/>
              </a:rPr>
              <a:t>准治</a:t>
            </a:r>
            <a:r>
              <a:rPr dirty="0" sz="1000" spc="-20">
                <a:latin typeface="PMingLiU"/>
                <a:cs typeface="PMingLiU"/>
              </a:rPr>
              <a:t>疗</a:t>
            </a:r>
            <a:r>
              <a:rPr dirty="0" sz="1000" spc="5">
                <a:latin typeface="PMingLiU"/>
                <a:cs typeface="PMingLiU"/>
              </a:rPr>
              <a:t>相似</a:t>
            </a:r>
            <a:r>
              <a:rPr dirty="0" sz="1000" spc="-20">
                <a:latin typeface="PMingLiU"/>
                <a:cs typeface="PMingLiU"/>
              </a:rPr>
              <a:t>。</a:t>
            </a:r>
            <a:r>
              <a:rPr dirty="0" sz="1000" spc="5">
                <a:latin typeface="PMingLiU"/>
                <a:cs typeface="PMingLiU"/>
              </a:rPr>
              <a:t>手术</a:t>
            </a:r>
            <a:r>
              <a:rPr dirty="0" sz="1000" spc="-20">
                <a:latin typeface="PMingLiU"/>
                <a:cs typeface="PMingLiU"/>
              </a:rPr>
              <a:t>为</a:t>
            </a:r>
            <a:r>
              <a:rPr dirty="0" sz="1000" spc="5">
                <a:latin typeface="PMingLiU"/>
                <a:cs typeface="PMingLiU"/>
              </a:rPr>
              <a:t>治疗</a:t>
            </a:r>
            <a:r>
              <a:rPr dirty="0" sz="1000" spc="155">
                <a:latin typeface="PMingLiU"/>
                <a:cs typeface="PMingLiU"/>
              </a:rPr>
              <a:t> </a:t>
            </a:r>
            <a:r>
              <a:rPr dirty="0" sz="1000">
                <a:latin typeface="Arial"/>
                <a:cs typeface="Arial"/>
              </a:rPr>
              <a:t>I</a:t>
            </a:r>
            <a:r>
              <a:rPr dirty="0" sz="1000" spc="95">
                <a:latin typeface="Arial"/>
                <a:cs typeface="Arial"/>
              </a:rPr>
              <a:t> </a:t>
            </a:r>
            <a:r>
              <a:rPr dirty="0" sz="1000" spc="5">
                <a:latin typeface="PMingLiU"/>
                <a:cs typeface="PMingLiU"/>
              </a:rPr>
              <a:t>期至</a:t>
            </a:r>
            <a:r>
              <a:rPr dirty="0" sz="1000" spc="125">
                <a:latin typeface="PMingLiU"/>
                <a:cs typeface="PMingLiU"/>
              </a:rPr>
              <a:t> </a:t>
            </a:r>
            <a:r>
              <a:rPr dirty="0" sz="1000" spc="5">
                <a:latin typeface="Arial"/>
                <a:cs typeface="Arial"/>
              </a:rPr>
              <a:t>III</a:t>
            </a:r>
            <a:r>
              <a:rPr dirty="0" sz="1000" spc="85">
                <a:latin typeface="Arial"/>
                <a:cs typeface="Arial"/>
              </a:rPr>
              <a:t> </a:t>
            </a:r>
            <a:r>
              <a:rPr dirty="0" sz="1000" spc="-20">
                <a:latin typeface="PMingLiU"/>
                <a:cs typeface="PMingLiU"/>
              </a:rPr>
              <a:t>期</a:t>
            </a:r>
            <a:r>
              <a:rPr dirty="0" sz="1000" spc="5">
                <a:latin typeface="PMingLiU"/>
                <a:cs typeface="PMingLiU"/>
              </a:rPr>
              <a:t>胃癌</a:t>
            </a:r>
            <a:r>
              <a:rPr dirty="0" sz="1000" spc="-20">
                <a:latin typeface="PMingLiU"/>
                <a:cs typeface="PMingLiU"/>
              </a:rPr>
              <a:t>的</a:t>
            </a:r>
            <a:r>
              <a:rPr dirty="0" sz="1000" spc="5">
                <a:latin typeface="PMingLiU"/>
                <a:cs typeface="PMingLiU"/>
              </a:rPr>
              <a:t>主要</a:t>
            </a:r>
            <a:r>
              <a:rPr dirty="0" sz="1000" spc="-20">
                <a:latin typeface="PMingLiU"/>
                <a:cs typeface="PMingLiU"/>
              </a:rPr>
              <a:t>方</a:t>
            </a:r>
            <a:r>
              <a:rPr dirty="0" sz="1000" spc="5">
                <a:latin typeface="PMingLiU"/>
                <a:cs typeface="PMingLiU"/>
              </a:rPr>
              <a:t>法，</a:t>
            </a:r>
            <a:r>
              <a:rPr dirty="0" sz="1000" spc="-20">
                <a:latin typeface="PMingLiU"/>
                <a:cs typeface="PMingLiU"/>
              </a:rPr>
              <a:t>而</a:t>
            </a:r>
            <a:r>
              <a:rPr dirty="0" sz="1000" spc="5">
                <a:latin typeface="PMingLiU"/>
                <a:cs typeface="PMingLiU"/>
              </a:rPr>
              <a:t>化疗</a:t>
            </a:r>
            <a:r>
              <a:rPr dirty="0" sz="1000" spc="-20">
                <a:latin typeface="PMingLiU"/>
                <a:cs typeface="PMingLiU"/>
              </a:rPr>
              <a:t>和</a:t>
            </a:r>
            <a:r>
              <a:rPr dirty="0" sz="1000" spc="5">
                <a:latin typeface="PMingLiU"/>
                <a:cs typeface="PMingLiU"/>
              </a:rPr>
              <a:t>靶 </a:t>
            </a:r>
            <a:r>
              <a:rPr dirty="0" sz="1000" spc="25">
                <a:latin typeface="PMingLiU"/>
                <a:cs typeface="PMingLiU"/>
              </a:rPr>
              <a:t>向</a:t>
            </a:r>
            <a:r>
              <a:rPr dirty="0" sz="1000" spc="5">
                <a:latin typeface="PMingLiU"/>
                <a:cs typeface="PMingLiU"/>
              </a:rPr>
              <a:t>治</a:t>
            </a:r>
            <a:r>
              <a:rPr dirty="0" sz="1000" spc="25">
                <a:latin typeface="PMingLiU"/>
                <a:cs typeface="PMingLiU"/>
              </a:rPr>
              <a:t>疗</a:t>
            </a:r>
            <a:r>
              <a:rPr dirty="0" sz="1000" spc="5">
                <a:latin typeface="PMingLiU"/>
                <a:cs typeface="PMingLiU"/>
              </a:rPr>
              <a:t>则主</a:t>
            </a:r>
            <a:r>
              <a:rPr dirty="0" sz="1000" spc="25">
                <a:latin typeface="PMingLiU"/>
                <a:cs typeface="PMingLiU"/>
              </a:rPr>
              <a:t>要</a:t>
            </a:r>
            <a:r>
              <a:rPr dirty="0" sz="1000" spc="5">
                <a:latin typeface="PMingLiU"/>
                <a:cs typeface="PMingLiU"/>
              </a:rPr>
              <a:t>用</a:t>
            </a:r>
            <a:r>
              <a:rPr dirty="0" sz="1000" spc="25">
                <a:latin typeface="PMingLiU"/>
                <a:cs typeface="PMingLiU"/>
              </a:rPr>
              <a:t>于</a:t>
            </a:r>
            <a:r>
              <a:rPr dirty="0" sz="1000" spc="5">
                <a:latin typeface="PMingLiU"/>
                <a:cs typeface="PMingLiU"/>
              </a:rPr>
              <a:t>不</a:t>
            </a:r>
            <a:r>
              <a:rPr dirty="0" sz="1000" spc="25">
                <a:latin typeface="PMingLiU"/>
                <a:cs typeface="PMingLiU"/>
              </a:rPr>
              <a:t>可</a:t>
            </a:r>
            <a:r>
              <a:rPr dirty="0" sz="1000" spc="5">
                <a:latin typeface="PMingLiU"/>
                <a:cs typeface="PMingLiU"/>
              </a:rPr>
              <a:t>切除</a:t>
            </a:r>
            <a:r>
              <a:rPr dirty="0" sz="1000" spc="25">
                <a:latin typeface="PMingLiU"/>
                <a:cs typeface="PMingLiU"/>
              </a:rPr>
              <a:t>胃</a:t>
            </a:r>
            <a:r>
              <a:rPr dirty="0" sz="1000" spc="5">
                <a:latin typeface="PMingLiU"/>
                <a:cs typeface="PMingLiU"/>
              </a:rPr>
              <a:t>癌</a:t>
            </a:r>
            <a:r>
              <a:rPr dirty="0" sz="1000" spc="25">
                <a:latin typeface="PMingLiU"/>
                <a:cs typeface="PMingLiU"/>
              </a:rPr>
              <a:t>和</a:t>
            </a:r>
            <a:r>
              <a:rPr dirty="0" sz="1000" spc="5">
                <a:latin typeface="PMingLiU"/>
                <a:cs typeface="PMingLiU"/>
              </a:rPr>
              <a:t>晚期</a:t>
            </a:r>
            <a:r>
              <a:rPr dirty="0" sz="1000" spc="25">
                <a:latin typeface="PMingLiU"/>
                <a:cs typeface="PMingLiU"/>
              </a:rPr>
              <a:t>转</a:t>
            </a:r>
            <a:r>
              <a:rPr dirty="0" sz="1000" spc="5">
                <a:latin typeface="PMingLiU"/>
                <a:cs typeface="PMingLiU"/>
              </a:rPr>
              <a:t>移</a:t>
            </a:r>
            <a:r>
              <a:rPr dirty="0" sz="1000" spc="25">
                <a:latin typeface="PMingLiU"/>
                <a:cs typeface="PMingLiU"/>
              </a:rPr>
              <a:t>性</a:t>
            </a:r>
            <a:r>
              <a:rPr dirty="0" sz="1000" spc="5">
                <a:latin typeface="PMingLiU"/>
                <a:cs typeface="PMingLiU"/>
              </a:rPr>
              <a:t>胃癌</a:t>
            </a:r>
            <a:r>
              <a:rPr dirty="0" sz="1000" spc="25">
                <a:latin typeface="PMingLiU"/>
                <a:cs typeface="PMingLiU"/>
              </a:rPr>
              <a:t>。</a:t>
            </a:r>
            <a:r>
              <a:rPr dirty="0" sz="1000" spc="5">
                <a:latin typeface="PMingLiU"/>
                <a:cs typeface="PMingLiU"/>
              </a:rPr>
              <a:t>根</a:t>
            </a:r>
            <a:r>
              <a:rPr dirty="0" sz="1000" spc="25">
                <a:latin typeface="PMingLiU"/>
                <a:cs typeface="PMingLiU"/>
              </a:rPr>
              <a:t>据</a:t>
            </a:r>
            <a:r>
              <a:rPr dirty="0" sz="1000" spc="5">
                <a:latin typeface="PMingLiU"/>
                <a:cs typeface="PMingLiU"/>
              </a:rPr>
              <a:t>弗</a:t>
            </a:r>
            <a:r>
              <a:rPr dirty="0" sz="1000" spc="25">
                <a:latin typeface="PMingLiU"/>
                <a:cs typeface="PMingLiU"/>
              </a:rPr>
              <a:t>若</a:t>
            </a:r>
            <a:r>
              <a:rPr dirty="0" sz="1000" spc="5">
                <a:latin typeface="PMingLiU"/>
                <a:cs typeface="PMingLiU"/>
              </a:rPr>
              <a:t>斯特</a:t>
            </a:r>
            <a:r>
              <a:rPr dirty="0" sz="1000" spc="25">
                <a:latin typeface="PMingLiU"/>
                <a:cs typeface="PMingLiU"/>
              </a:rPr>
              <a:t>沙</a:t>
            </a:r>
            <a:r>
              <a:rPr dirty="0" sz="1000" spc="5">
                <a:latin typeface="PMingLiU"/>
                <a:cs typeface="PMingLiU"/>
              </a:rPr>
              <a:t>利</a:t>
            </a:r>
            <a:r>
              <a:rPr dirty="0" sz="1000" spc="25">
                <a:latin typeface="PMingLiU"/>
                <a:cs typeface="PMingLiU"/>
              </a:rPr>
              <a:t>文</a:t>
            </a:r>
            <a:r>
              <a:rPr dirty="0" sz="1000" spc="5">
                <a:latin typeface="PMingLiU"/>
                <a:cs typeface="PMingLiU"/>
              </a:rPr>
              <a:t>数</a:t>
            </a:r>
            <a:r>
              <a:rPr dirty="0" sz="1000" spc="25">
                <a:latin typeface="PMingLiU"/>
                <a:cs typeface="PMingLiU"/>
              </a:rPr>
              <a:t>据</a:t>
            </a:r>
            <a:r>
              <a:rPr dirty="0" sz="1000" spc="5">
                <a:latin typeface="PMingLiU"/>
                <a:cs typeface="PMingLiU"/>
              </a:rPr>
              <a:t>，一</a:t>
            </a:r>
            <a:r>
              <a:rPr dirty="0" sz="1000" spc="25">
                <a:latin typeface="PMingLiU"/>
                <a:cs typeface="PMingLiU"/>
              </a:rPr>
              <a:t>线</a:t>
            </a:r>
            <a:r>
              <a:rPr dirty="0" sz="1000" spc="5">
                <a:latin typeface="PMingLiU"/>
                <a:cs typeface="PMingLiU"/>
              </a:rPr>
              <a:t>化疗 对胃癌</a:t>
            </a:r>
            <a:r>
              <a:rPr dirty="0" sz="1000" spc="-20">
                <a:latin typeface="PMingLiU"/>
                <a:cs typeface="PMingLiU"/>
              </a:rPr>
              <a:t>的</a:t>
            </a:r>
            <a:r>
              <a:rPr dirty="0" sz="1000" spc="5">
                <a:latin typeface="PMingLiU"/>
                <a:cs typeface="PMingLiU"/>
              </a:rPr>
              <a:t>疗效</a:t>
            </a:r>
            <a:r>
              <a:rPr dirty="0" sz="1000" spc="-20">
                <a:latin typeface="PMingLiU"/>
                <a:cs typeface="PMingLiU"/>
              </a:rPr>
              <a:t>仍</a:t>
            </a:r>
            <a:r>
              <a:rPr dirty="0" sz="1000" spc="5">
                <a:latin typeface="PMingLiU"/>
                <a:cs typeface="PMingLiU"/>
              </a:rPr>
              <a:t>然不</a:t>
            </a:r>
            <a:r>
              <a:rPr dirty="0" sz="1000" spc="-20">
                <a:latin typeface="PMingLiU"/>
                <a:cs typeface="PMingLiU"/>
              </a:rPr>
              <a:t>理</a:t>
            </a:r>
            <a:r>
              <a:rPr dirty="0" sz="1000" spc="5">
                <a:latin typeface="PMingLiU"/>
                <a:cs typeface="PMingLiU"/>
              </a:rPr>
              <a:t>想</a:t>
            </a:r>
            <a:r>
              <a:rPr dirty="0" sz="1000">
                <a:latin typeface="PMingLiU"/>
                <a:cs typeface="PMingLiU"/>
              </a:rPr>
              <a:t>，</a:t>
            </a:r>
            <a:r>
              <a:rPr dirty="0" sz="1000">
                <a:latin typeface="Arial"/>
                <a:cs typeface="Arial"/>
              </a:rPr>
              <a:t>ORR</a:t>
            </a:r>
            <a:r>
              <a:rPr dirty="0" sz="1000" spc="-95">
                <a:latin typeface="Arial"/>
                <a:cs typeface="Arial"/>
              </a:rPr>
              <a:t> </a:t>
            </a:r>
            <a:r>
              <a:rPr dirty="0" sz="1000" spc="5">
                <a:latin typeface="PMingLiU"/>
                <a:cs typeface="PMingLiU"/>
              </a:rPr>
              <a:t>约为</a:t>
            </a:r>
            <a:r>
              <a:rPr dirty="0" sz="1000" spc="-45">
                <a:latin typeface="PMingLiU"/>
                <a:cs typeface="PMingLiU"/>
              </a:rPr>
              <a:t> </a:t>
            </a:r>
            <a:r>
              <a:rPr dirty="0" sz="1000" spc="-5">
                <a:latin typeface="Arial"/>
                <a:cs typeface="Arial"/>
              </a:rPr>
              <a:t>25%</a:t>
            </a:r>
            <a:r>
              <a:rPr dirty="0" sz="1000" spc="-5">
                <a:latin typeface="PMingLiU"/>
                <a:cs typeface="PMingLiU"/>
              </a:rPr>
              <a:t>，</a:t>
            </a:r>
            <a:r>
              <a:rPr dirty="0" sz="1000" spc="-5">
                <a:latin typeface="Arial"/>
                <a:cs typeface="Arial"/>
              </a:rPr>
              <a:t>mPFS</a:t>
            </a:r>
            <a:r>
              <a:rPr dirty="0" sz="1000" spc="-80">
                <a:latin typeface="Arial"/>
                <a:cs typeface="Arial"/>
              </a:rPr>
              <a:t> </a:t>
            </a:r>
            <a:r>
              <a:rPr dirty="0" sz="1000" spc="-20">
                <a:latin typeface="PMingLiU"/>
                <a:cs typeface="PMingLiU"/>
              </a:rPr>
              <a:t>约</a:t>
            </a:r>
            <a:r>
              <a:rPr dirty="0" sz="1000" spc="5">
                <a:latin typeface="PMingLiU"/>
                <a:cs typeface="PMingLiU"/>
              </a:rPr>
              <a:t>为</a:t>
            </a:r>
            <a:r>
              <a:rPr dirty="0" sz="1000" spc="-45">
                <a:latin typeface="PMingLiU"/>
                <a:cs typeface="PMingLiU"/>
              </a:rPr>
              <a:t> </a:t>
            </a:r>
            <a:r>
              <a:rPr dirty="0" sz="1000">
                <a:latin typeface="Arial"/>
                <a:cs typeface="Arial"/>
              </a:rPr>
              <a:t>2.2</a:t>
            </a:r>
            <a:r>
              <a:rPr dirty="0" sz="1000" spc="-90">
                <a:latin typeface="Arial"/>
                <a:cs typeface="Arial"/>
              </a:rPr>
              <a:t> </a:t>
            </a:r>
            <a:r>
              <a:rPr dirty="0" sz="1000" spc="5">
                <a:latin typeface="PMingLiU"/>
                <a:cs typeface="PMingLiU"/>
              </a:rPr>
              <a:t>个月</a:t>
            </a:r>
            <a:r>
              <a:rPr dirty="0" sz="1000">
                <a:latin typeface="PMingLiU"/>
                <a:cs typeface="PMingLiU"/>
              </a:rPr>
              <a:t>，</a:t>
            </a:r>
            <a:r>
              <a:rPr dirty="0" sz="1000">
                <a:latin typeface="Arial"/>
                <a:cs typeface="Arial"/>
              </a:rPr>
              <a:t>mOS</a:t>
            </a:r>
            <a:r>
              <a:rPr dirty="0" sz="1000" spc="-110">
                <a:latin typeface="Arial"/>
                <a:cs typeface="Arial"/>
              </a:rPr>
              <a:t> </a:t>
            </a:r>
            <a:r>
              <a:rPr dirty="0" sz="1000" spc="5">
                <a:latin typeface="PMingLiU"/>
                <a:cs typeface="PMingLiU"/>
              </a:rPr>
              <a:t>约为</a:t>
            </a:r>
            <a:r>
              <a:rPr dirty="0" sz="1000" spc="-40">
                <a:latin typeface="PMingLiU"/>
                <a:cs typeface="PMingLiU"/>
              </a:rPr>
              <a:t> </a:t>
            </a:r>
            <a:r>
              <a:rPr dirty="0" sz="1000">
                <a:latin typeface="Arial"/>
                <a:cs typeface="Arial"/>
              </a:rPr>
              <a:t>5.6</a:t>
            </a:r>
            <a:r>
              <a:rPr dirty="0" sz="1000" spc="-95">
                <a:latin typeface="Arial"/>
                <a:cs typeface="Arial"/>
              </a:rPr>
              <a:t> </a:t>
            </a:r>
            <a:r>
              <a:rPr dirty="0" sz="1000" spc="-20">
                <a:latin typeface="PMingLiU"/>
                <a:cs typeface="PMingLiU"/>
              </a:rPr>
              <a:t>个</a:t>
            </a:r>
            <a:r>
              <a:rPr dirty="0" sz="1000" spc="5">
                <a:latin typeface="PMingLiU"/>
                <a:cs typeface="PMingLiU"/>
              </a:rPr>
              <a:t>月。目 前国内</a:t>
            </a:r>
            <a:r>
              <a:rPr dirty="0" sz="1000" spc="-20">
                <a:latin typeface="PMingLiU"/>
                <a:cs typeface="PMingLiU"/>
              </a:rPr>
              <a:t>指</a:t>
            </a:r>
            <a:r>
              <a:rPr dirty="0" sz="1000" spc="5">
                <a:latin typeface="PMingLiU"/>
                <a:cs typeface="PMingLiU"/>
              </a:rPr>
              <a:t>南</a:t>
            </a:r>
            <a:r>
              <a:rPr dirty="0" sz="1000" spc="-20">
                <a:latin typeface="PMingLiU"/>
                <a:cs typeface="PMingLiU"/>
              </a:rPr>
              <a:t>对</a:t>
            </a:r>
            <a:r>
              <a:rPr dirty="0" sz="1000" spc="5">
                <a:latin typeface="PMingLiU"/>
                <a:cs typeface="PMingLiU"/>
              </a:rPr>
              <a:t>于</a:t>
            </a:r>
            <a:r>
              <a:rPr dirty="0" sz="1000" spc="195">
                <a:latin typeface="PMingLiU"/>
                <a:cs typeface="PMingLiU"/>
              </a:rPr>
              <a:t> </a:t>
            </a:r>
            <a:r>
              <a:rPr dirty="0" sz="1000">
                <a:latin typeface="Arial"/>
                <a:cs typeface="Arial"/>
              </a:rPr>
              <a:t>HER-2</a:t>
            </a:r>
            <a:r>
              <a:rPr dirty="0" sz="1000" spc="95">
                <a:latin typeface="Arial"/>
                <a:cs typeface="Arial"/>
              </a:rPr>
              <a:t> </a:t>
            </a:r>
            <a:r>
              <a:rPr dirty="0" sz="1000" spc="5">
                <a:latin typeface="PMingLiU"/>
                <a:cs typeface="PMingLiU"/>
              </a:rPr>
              <a:t>阳性</a:t>
            </a:r>
            <a:r>
              <a:rPr dirty="0" sz="1000" spc="-20">
                <a:latin typeface="PMingLiU"/>
                <a:cs typeface="PMingLiU"/>
              </a:rPr>
              <a:t>患</a:t>
            </a:r>
            <a:r>
              <a:rPr dirty="0" sz="1000" spc="5">
                <a:latin typeface="PMingLiU"/>
                <a:cs typeface="PMingLiU"/>
              </a:rPr>
              <a:t>者，</a:t>
            </a:r>
            <a:r>
              <a:rPr dirty="0" sz="1000" spc="-20">
                <a:latin typeface="PMingLiU"/>
                <a:cs typeface="PMingLiU"/>
              </a:rPr>
              <a:t>推</a:t>
            </a:r>
            <a:r>
              <a:rPr dirty="0" sz="1000" spc="5">
                <a:latin typeface="PMingLiU"/>
                <a:cs typeface="PMingLiU"/>
              </a:rPr>
              <a:t>荐一</a:t>
            </a:r>
            <a:r>
              <a:rPr dirty="0" sz="1000" spc="-20">
                <a:latin typeface="PMingLiU"/>
                <a:cs typeface="PMingLiU"/>
              </a:rPr>
              <a:t>线</a:t>
            </a:r>
            <a:r>
              <a:rPr dirty="0" sz="1000" spc="5">
                <a:latin typeface="PMingLiU"/>
                <a:cs typeface="PMingLiU"/>
              </a:rPr>
              <a:t>使用</a:t>
            </a:r>
            <a:r>
              <a:rPr dirty="0" sz="1000" spc="-20">
                <a:latin typeface="PMingLiU"/>
                <a:cs typeface="PMingLiU"/>
              </a:rPr>
              <a:t>曲妥</a:t>
            </a:r>
            <a:r>
              <a:rPr dirty="0" sz="1000" spc="5">
                <a:latin typeface="PMingLiU"/>
                <a:cs typeface="PMingLiU"/>
              </a:rPr>
              <a:t>珠联合</a:t>
            </a:r>
            <a:r>
              <a:rPr dirty="0" sz="1000" spc="-20">
                <a:latin typeface="PMingLiU"/>
                <a:cs typeface="PMingLiU"/>
              </a:rPr>
              <a:t>化</a:t>
            </a:r>
            <a:r>
              <a:rPr dirty="0" sz="1000" spc="5">
                <a:latin typeface="PMingLiU"/>
                <a:cs typeface="PMingLiU"/>
              </a:rPr>
              <a:t>疗方</a:t>
            </a:r>
            <a:r>
              <a:rPr dirty="0" sz="1000" spc="-20">
                <a:latin typeface="PMingLiU"/>
                <a:cs typeface="PMingLiU"/>
              </a:rPr>
              <a:t>案</a:t>
            </a:r>
            <a:r>
              <a:rPr dirty="0" sz="1000" spc="5">
                <a:latin typeface="PMingLiU"/>
                <a:cs typeface="PMingLiU"/>
              </a:rPr>
              <a:t>；</a:t>
            </a:r>
            <a:r>
              <a:rPr dirty="0" sz="1000" spc="-20">
                <a:latin typeface="PMingLiU"/>
                <a:cs typeface="PMingLiU"/>
              </a:rPr>
              <a:t>对</a:t>
            </a:r>
            <a:r>
              <a:rPr dirty="0" sz="1000" spc="5">
                <a:latin typeface="PMingLiU"/>
                <a:cs typeface="PMingLiU"/>
              </a:rPr>
              <a:t>于</a:t>
            </a:r>
            <a:r>
              <a:rPr dirty="0" sz="1000" spc="204">
                <a:latin typeface="PMingLiU"/>
                <a:cs typeface="PMingLiU"/>
              </a:rPr>
              <a:t> </a:t>
            </a:r>
            <a:r>
              <a:rPr dirty="0" sz="1000">
                <a:latin typeface="Arial"/>
                <a:cs typeface="Arial"/>
              </a:rPr>
              <a:t>HER-2</a:t>
            </a:r>
            <a:r>
              <a:rPr dirty="0" sz="1000" spc="95">
                <a:latin typeface="Arial"/>
                <a:cs typeface="Arial"/>
              </a:rPr>
              <a:t> </a:t>
            </a:r>
            <a:r>
              <a:rPr dirty="0" sz="1000" spc="5">
                <a:latin typeface="PMingLiU"/>
                <a:cs typeface="PMingLiU"/>
              </a:rPr>
              <a:t>阴性 患者，</a:t>
            </a:r>
            <a:r>
              <a:rPr dirty="0" sz="1000" spc="-20">
                <a:latin typeface="PMingLiU"/>
                <a:cs typeface="PMingLiU"/>
              </a:rPr>
              <a:t>推</a:t>
            </a:r>
            <a:r>
              <a:rPr dirty="0" sz="1000" spc="5">
                <a:latin typeface="PMingLiU"/>
                <a:cs typeface="PMingLiU"/>
              </a:rPr>
              <a:t>荐纳</a:t>
            </a:r>
            <a:r>
              <a:rPr dirty="0" sz="1000" spc="-20">
                <a:latin typeface="PMingLiU"/>
                <a:cs typeface="PMingLiU"/>
              </a:rPr>
              <a:t>武</a:t>
            </a:r>
            <a:r>
              <a:rPr dirty="0" sz="1000" spc="5">
                <a:latin typeface="PMingLiU"/>
                <a:cs typeface="PMingLiU"/>
              </a:rPr>
              <a:t>利尤</a:t>
            </a:r>
            <a:r>
              <a:rPr dirty="0" sz="1000" spc="-20">
                <a:latin typeface="PMingLiU"/>
                <a:cs typeface="PMingLiU"/>
              </a:rPr>
              <a:t>单</a:t>
            </a:r>
            <a:r>
              <a:rPr dirty="0" sz="1000" spc="10">
                <a:latin typeface="PMingLiU"/>
                <a:cs typeface="PMingLiU"/>
              </a:rPr>
              <a:t>抗</a:t>
            </a:r>
            <a:r>
              <a:rPr dirty="0" sz="1000" spc="-15">
                <a:latin typeface="Arial"/>
                <a:cs typeface="Arial"/>
              </a:rPr>
              <a:t>+</a:t>
            </a:r>
            <a:r>
              <a:rPr dirty="0" sz="1000" spc="5">
                <a:latin typeface="PMingLiU"/>
                <a:cs typeface="PMingLiU"/>
              </a:rPr>
              <a:t>化疗</a:t>
            </a:r>
            <a:r>
              <a:rPr dirty="0" sz="1000" spc="-20">
                <a:latin typeface="PMingLiU"/>
                <a:cs typeface="PMingLiU"/>
              </a:rPr>
              <a:t>的</a:t>
            </a:r>
            <a:r>
              <a:rPr dirty="0" sz="1000" spc="5">
                <a:latin typeface="PMingLiU"/>
                <a:cs typeface="PMingLiU"/>
              </a:rPr>
              <a:t>联合</a:t>
            </a:r>
            <a:r>
              <a:rPr dirty="0" sz="1000" spc="-20">
                <a:latin typeface="PMingLiU"/>
                <a:cs typeface="PMingLiU"/>
              </a:rPr>
              <a:t>方</a:t>
            </a:r>
            <a:r>
              <a:rPr dirty="0" sz="1000" spc="5">
                <a:latin typeface="PMingLiU"/>
                <a:cs typeface="PMingLiU"/>
              </a:rPr>
              <a:t>案。</a:t>
            </a:r>
            <a:endParaRPr sz="1000">
              <a:latin typeface="PMingLiU"/>
              <a:cs typeface="PMingLiU"/>
            </a:endParaRPr>
          </a:p>
          <a:p>
            <a:pPr marL="12700" marR="5080">
              <a:lnSpc>
                <a:spcPct val="139500"/>
              </a:lnSpc>
              <a:spcBef>
                <a:spcPts val="585"/>
              </a:spcBef>
            </a:pPr>
            <a:r>
              <a:rPr dirty="0" sz="1000">
                <a:latin typeface="Arial"/>
                <a:cs typeface="Arial"/>
              </a:rPr>
              <a:t>HER2</a:t>
            </a:r>
            <a:r>
              <a:rPr dirty="0" sz="1000" spc="-50">
                <a:latin typeface="Arial"/>
                <a:cs typeface="Arial"/>
              </a:rPr>
              <a:t> </a:t>
            </a:r>
            <a:r>
              <a:rPr dirty="0" sz="1000" spc="5">
                <a:latin typeface="PMingLiU"/>
                <a:cs typeface="PMingLiU"/>
              </a:rPr>
              <a:t>阳性</a:t>
            </a:r>
            <a:r>
              <a:rPr dirty="0" sz="1000" spc="-20">
                <a:latin typeface="PMingLiU"/>
                <a:cs typeface="PMingLiU"/>
              </a:rPr>
              <a:t>胃</a:t>
            </a:r>
            <a:r>
              <a:rPr dirty="0" sz="1000" spc="5">
                <a:latin typeface="PMingLiU"/>
                <a:cs typeface="PMingLiU"/>
              </a:rPr>
              <a:t>癌的</a:t>
            </a:r>
            <a:r>
              <a:rPr dirty="0" sz="1000" spc="-20">
                <a:latin typeface="PMingLiU"/>
                <a:cs typeface="PMingLiU"/>
              </a:rPr>
              <a:t>占</a:t>
            </a:r>
            <a:r>
              <a:rPr dirty="0" sz="1000" spc="5">
                <a:latin typeface="PMingLiU"/>
                <a:cs typeface="PMingLiU"/>
              </a:rPr>
              <a:t>比较</a:t>
            </a:r>
            <a:r>
              <a:rPr dirty="0" sz="1000" spc="-20">
                <a:latin typeface="PMingLiU"/>
                <a:cs typeface="PMingLiU"/>
              </a:rPr>
              <a:t>小</a:t>
            </a:r>
            <a:r>
              <a:rPr dirty="0" sz="1000" spc="5">
                <a:latin typeface="PMingLiU"/>
                <a:cs typeface="PMingLiU"/>
              </a:rPr>
              <a:t>，仅</a:t>
            </a:r>
            <a:r>
              <a:rPr dirty="0" sz="1000" spc="-20">
                <a:latin typeface="PMingLiU"/>
                <a:cs typeface="PMingLiU"/>
              </a:rPr>
              <a:t>占</a:t>
            </a:r>
            <a:r>
              <a:rPr dirty="0" sz="1000" spc="5">
                <a:latin typeface="PMingLiU"/>
                <a:cs typeface="PMingLiU"/>
              </a:rPr>
              <a:t>所有</a:t>
            </a:r>
            <a:r>
              <a:rPr dirty="0" sz="1000" spc="-20">
                <a:latin typeface="PMingLiU"/>
                <a:cs typeface="PMingLiU"/>
              </a:rPr>
              <a:t>胃</a:t>
            </a:r>
            <a:r>
              <a:rPr dirty="0" sz="1000" spc="5">
                <a:latin typeface="PMingLiU"/>
                <a:cs typeface="PMingLiU"/>
              </a:rPr>
              <a:t>癌</a:t>
            </a:r>
            <a:r>
              <a:rPr dirty="0" sz="1000" spc="-20">
                <a:latin typeface="PMingLiU"/>
                <a:cs typeface="PMingLiU"/>
              </a:rPr>
              <a:t>的</a:t>
            </a:r>
            <a:r>
              <a:rPr dirty="0" sz="1000" spc="5">
                <a:latin typeface="PMingLiU"/>
                <a:cs typeface="PMingLiU"/>
              </a:rPr>
              <a:t>约</a:t>
            </a:r>
            <a:r>
              <a:rPr dirty="0" sz="1000" spc="10">
                <a:latin typeface="PMingLiU"/>
                <a:cs typeface="PMingLiU"/>
              </a:rPr>
              <a:t> </a:t>
            </a:r>
            <a:r>
              <a:rPr dirty="0" sz="1000" spc="-10">
                <a:latin typeface="Arial"/>
                <a:cs typeface="Arial"/>
              </a:rPr>
              <a:t>7.3%</a:t>
            </a:r>
            <a:r>
              <a:rPr dirty="0" sz="1000" spc="5">
                <a:latin typeface="PMingLiU"/>
                <a:cs typeface="PMingLiU"/>
              </a:rPr>
              <a:t>至 </a:t>
            </a:r>
            <a:r>
              <a:rPr dirty="0" sz="1000" spc="-5">
                <a:latin typeface="Arial"/>
                <a:cs typeface="Arial"/>
              </a:rPr>
              <a:t>20.2%</a:t>
            </a:r>
            <a:r>
              <a:rPr dirty="0" sz="1000" spc="5">
                <a:latin typeface="PMingLiU"/>
                <a:cs typeface="PMingLiU"/>
              </a:rPr>
              <a:t>。</a:t>
            </a:r>
            <a:r>
              <a:rPr dirty="0" sz="1000" spc="-20">
                <a:latin typeface="PMingLiU"/>
                <a:cs typeface="PMingLiU"/>
              </a:rPr>
              <a:t>对</a:t>
            </a:r>
            <a:r>
              <a:rPr dirty="0" sz="1000" spc="5">
                <a:latin typeface="PMingLiU"/>
                <a:cs typeface="PMingLiU"/>
              </a:rPr>
              <a:t>于 </a:t>
            </a:r>
            <a:r>
              <a:rPr dirty="0" sz="1000">
                <a:latin typeface="Arial"/>
                <a:cs typeface="Arial"/>
              </a:rPr>
              <a:t>HER2</a:t>
            </a:r>
            <a:r>
              <a:rPr dirty="0" sz="1000" spc="-45">
                <a:latin typeface="Arial"/>
                <a:cs typeface="Arial"/>
              </a:rPr>
              <a:t> </a:t>
            </a:r>
            <a:r>
              <a:rPr dirty="0" sz="1000" spc="-20">
                <a:latin typeface="PMingLiU"/>
                <a:cs typeface="PMingLiU"/>
              </a:rPr>
              <a:t>阴</a:t>
            </a:r>
            <a:r>
              <a:rPr dirty="0" sz="1000" spc="5">
                <a:latin typeface="PMingLiU"/>
                <a:cs typeface="PMingLiU"/>
              </a:rPr>
              <a:t>性胃</a:t>
            </a:r>
            <a:r>
              <a:rPr dirty="0" sz="1000" spc="-20">
                <a:latin typeface="PMingLiU"/>
                <a:cs typeface="PMingLiU"/>
              </a:rPr>
              <a:t>癌</a:t>
            </a:r>
            <a:r>
              <a:rPr dirty="0" sz="1000" spc="5">
                <a:latin typeface="PMingLiU"/>
                <a:cs typeface="PMingLiU"/>
              </a:rPr>
              <a:t>患者，  </a:t>
            </a:r>
            <a:r>
              <a:rPr dirty="0" sz="1000">
                <a:latin typeface="Arial"/>
                <a:cs typeface="Arial"/>
              </a:rPr>
              <a:t>PD-1/PD-L1</a:t>
            </a:r>
            <a:r>
              <a:rPr dirty="0" sz="1000" spc="-125">
                <a:latin typeface="Arial"/>
                <a:cs typeface="Arial"/>
              </a:rPr>
              <a:t> </a:t>
            </a:r>
            <a:r>
              <a:rPr dirty="0" sz="1000" spc="5">
                <a:latin typeface="PMingLiU"/>
                <a:cs typeface="PMingLiU"/>
              </a:rPr>
              <a:t>单抗仅</a:t>
            </a:r>
            <a:r>
              <a:rPr dirty="0" sz="1000" spc="-20">
                <a:latin typeface="PMingLiU"/>
                <a:cs typeface="PMingLiU"/>
              </a:rPr>
              <a:t>带</a:t>
            </a:r>
            <a:r>
              <a:rPr dirty="0" sz="1000" spc="5">
                <a:latin typeface="PMingLiU"/>
                <a:cs typeface="PMingLiU"/>
              </a:rPr>
              <a:t>来有</a:t>
            </a:r>
            <a:r>
              <a:rPr dirty="0" sz="1000" spc="-20">
                <a:latin typeface="PMingLiU"/>
                <a:cs typeface="PMingLiU"/>
              </a:rPr>
              <a:t>限</a:t>
            </a:r>
            <a:r>
              <a:rPr dirty="0" sz="1000" spc="5">
                <a:latin typeface="PMingLiU"/>
                <a:cs typeface="PMingLiU"/>
              </a:rPr>
              <a:t>的生</a:t>
            </a:r>
            <a:r>
              <a:rPr dirty="0" sz="1000" spc="-20">
                <a:latin typeface="PMingLiU"/>
                <a:cs typeface="PMingLiU"/>
              </a:rPr>
              <a:t>存</a:t>
            </a:r>
            <a:r>
              <a:rPr dirty="0" sz="1000" spc="5">
                <a:latin typeface="PMingLiU"/>
                <a:cs typeface="PMingLiU"/>
              </a:rPr>
              <a:t>获</a:t>
            </a:r>
            <a:r>
              <a:rPr dirty="0" sz="1000" spc="-20">
                <a:latin typeface="PMingLiU"/>
                <a:cs typeface="PMingLiU"/>
              </a:rPr>
              <a:t>益</a:t>
            </a:r>
            <a:r>
              <a:rPr dirty="0" sz="1000" spc="10">
                <a:latin typeface="PMingLiU"/>
                <a:cs typeface="PMingLiU"/>
              </a:rPr>
              <a:t>。</a:t>
            </a:r>
            <a:r>
              <a:rPr dirty="0" sz="1000" spc="-5">
                <a:latin typeface="Arial"/>
                <a:cs typeface="Arial"/>
              </a:rPr>
              <a:t>2020</a:t>
            </a:r>
            <a:r>
              <a:rPr dirty="0" sz="1000" spc="-120">
                <a:latin typeface="Arial"/>
                <a:cs typeface="Arial"/>
              </a:rPr>
              <a:t> </a:t>
            </a:r>
            <a:r>
              <a:rPr dirty="0" sz="1000" spc="5">
                <a:latin typeface="PMingLiU"/>
                <a:cs typeface="PMingLiU"/>
              </a:rPr>
              <a:t>年</a:t>
            </a:r>
            <a:r>
              <a:rPr dirty="0" sz="1000">
                <a:latin typeface="PMingLiU"/>
                <a:cs typeface="PMingLiU"/>
              </a:rPr>
              <a:t>，</a:t>
            </a:r>
            <a:r>
              <a:rPr dirty="0" sz="1000">
                <a:latin typeface="Arial"/>
                <a:cs typeface="Arial"/>
              </a:rPr>
              <a:t>NMPA</a:t>
            </a:r>
            <a:r>
              <a:rPr dirty="0" sz="1000" spc="-110">
                <a:latin typeface="Arial"/>
                <a:cs typeface="Arial"/>
              </a:rPr>
              <a:t> </a:t>
            </a:r>
            <a:r>
              <a:rPr dirty="0" sz="1000" spc="5">
                <a:latin typeface="PMingLiU"/>
                <a:cs typeface="PMingLiU"/>
              </a:rPr>
              <a:t>基于</a:t>
            </a:r>
            <a:r>
              <a:rPr dirty="0" sz="1000" spc="-70">
                <a:latin typeface="PMingLiU"/>
                <a:cs typeface="PMingLiU"/>
              </a:rPr>
              <a:t> </a:t>
            </a:r>
            <a:r>
              <a:rPr dirty="0" sz="1000">
                <a:latin typeface="Arial"/>
                <a:cs typeface="Arial"/>
              </a:rPr>
              <a:t>ATTRACTION-2</a:t>
            </a:r>
            <a:r>
              <a:rPr dirty="0" sz="1000" spc="-120">
                <a:latin typeface="Arial"/>
                <a:cs typeface="Arial"/>
              </a:rPr>
              <a:t> </a:t>
            </a:r>
            <a:r>
              <a:rPr dirty="0" sz="1000" spc="-20">
                <a:latin typeface="PMingLiU"/>
                <a:cs typeface="PMingLiU"/>
              </a:rPr>
              <a:t>研</a:t>
            </a:r>
            <a:r>
              <a:rPr dirty="0" sz="1000" spc="5">
                <a:latin typeface="PMingLiU"/>
                <a:cs typeface="PMingLiU"/>
              </a:rPr>
              <a:t>究，批 准纳武</a:t>
            </a:r>
            <a:r>
              <a:rPr dirty="0" sz="1000" spc="-20">
                <a:latin typeface="PMingLiU"/>
                <a:cs typeface="PMingLiU"/>
              </a:rPr>
              <a:t>利</a:t>
            </a:r>
            <a:r>
              <a:rPr dirty="0" sz="1000" spc="5">
                <a:latin typeface="PMingLiU"/>
                <a:cs typeface="PMingLiU"/>
              </a:rPr>
              <a:t>尤单</a:t>
            </a:r>
            <a:r>
              <a:rPr dirty="0" sz="1000" spc="-20">
                <a:latin typeface="PMingLiU"/>
                <a:cs typeface="PMingLiU"/>
              </a:rPr>
              <a:t>抗</a:t>
            </a:r>
            <a:r>
              <a:rPr dirty="0" sz="1000" spc="5">
                <a:latin typeface="PMingLiU"/>
                <a:cs typeface="PMingLiU"/>
              </a:rPr>
              <a:t>用于</a:t>
            </a:r>
            <a:r>
              <a:rPr dirty="0" sz="1000" spc="-20">
                <a:latin typeface="PMingLiU"/>
                <a:cs typeface="PMingLiU"/>
              </a:rPr>
              <a:t>三</a:t>
            </a:r>
            <a:r>
              <a:rPr dirty="0" sz="1000" spc="5">
                <a:latin typeface="PMingLiU"/>
                <a:cs typeface="PMingLiU"/>
              </a:rPr>
              <a:t>线治</a:t>
            </a:r>
            <a:r>
              <a:rPr dirty="0" sz="1000" spc="-20">
                <a:latin typeface="PMingLiU"/>
                <a:cs typeface="PMingLiU"/>
              </a:rPr>
              <a:t>疗</a:t>
            </a:r>
            <a:r>
              <a:rPr dirty="0" sz="1000" spc="5">
                <a:latin typeface="PMingLiU"/>
                <a:cs typeface="PMingLiU"/>
              </a:rPr>
              <a:t>胃癌</a:t>
            </a:r>
            <a:r>
              <a:rPr dirty="0" sz="1000" spc="-5">
                <a:latin typeface="PMingLiU"/>
                <a:cs typeface="PMingLiU"/>
              </a:rPr>
              <a:t>，</a:t>
            </a:r>
            <a:r>
              <a:rPr dirty="0" sz="1000" spc="-5">
                <a:latin typeface="Arial"/>
                <a:cs typeface="Arial"/>
              </a:rPr>
              <a:t>ATTRACTION-2</a:t>
            </a:r>
            <a:r>
              <a:rPr dirty="0" sz="1000" spc="105">
                <a:latin typeface="Arial"/>
                <a:cs typeface="Arial"/>
              </a:rPr>
              <a:t> </a:t>
            </a:r>
            <a:r>
              <a:rPr dirty="0" sz="1000" spc="5">
                <a:latin typeface="PMingLiU"/>
                <a:cs typeface="PMingLiU"/>
              </a:rPr>
              <a:t>主要入</a:t>
            </a:r>
            <a:r>
              <a:rPr dirty="0" sz="1000" spc="-20">
                <a:latin typeface="PMingLiU"/>
                <a:cs typeface="PMingLiU"/>
              </a:rPr>
              <a:t>组</a:t>
            </a:r>
            <a:r>
              <a:rPr dirty="0" sz="1000" spc="5">
                <a:latin typeface="PMingLiU"/>
                <a:cs typeface="PMingLiU"/>
              </a:rPr>
              <a:t>亚洲</a:t>
            </a:r>
            <a:r>
              <a:rPr dirty="0" sz="1000" spc="-20">
                <a:latin typeface="PMingLiU"/>
                <a:cs typeface="PMingLiU"/>
              </a:rPr>
              <a:t>人</a:t>
            </a:r>
            <a:r>
              <a:rPr dirty="0" sz="1000" spc="5">
                <a:latin typeface="PMingLiU"/>
                <a:cs typeface="PMingLiU"/>
              </a:rPr>
              <a:t>群，</a:t>
            </a:r>
            <a:r>
              <a:rPr dirty="0" sz="1000" spc="-20">
                <a:latin typeface="PMingLiU"/>
                <a:cs typeface="PMingLiU"/>
              </a:rPr>
              <a:t>纳</a:t>
            </a:r>
            <a:r>
              <a:rPr dirty="0" sz="1000" spc="5">
                <a:latin typeface="PMingLiU"/>
                <a:cs typeface="PMingLiU"/>
              </a:rPr>
              <a:t>武利</a:t>
            </a:r>
            <a:r>
              <a:rPr dirty="0" sz="1000" spc="-20">
                <a:latin typeface="PMingLiU"/>
                <a:cs typeface="PMingLiU"/>
              </a:rPr>
              <a:t>尤</a:t>
            </a:r>
            <a:r>
              <a:rPr dirty="0" sz="1000" spc="5">
                <a:latin typeface="PMingLiU"/>
                <a:cs typeface="PMingLiU"/>
              </a:rPr>
              <a:t>单抗单 药</a:t>
            </a:r>
            <a:r>
              <a:rPr dirty="0" sz="1000" spc="245">
                <a:latin typeface="PMingLiU"/>
                <a:cs typeface="PMingLiU"/>
              </a:rPr>
              <a:t>的</a:t>
            </a:r>
            <a:r>
              <a:rPr dirty="0" sz="1000">
                <a:latin typeface="Arial"/>
                <a:cs typeface="Arial"/>
              </a:rPr>
              <a:t>ORR</a:t>
            </a:r>
            <a:r>
              <a:rPr dirty="0" sz="1000" spc="-70">
                <a:latin typeface="Arial"/>
                <a:cs typeface="Arial"/>
              </a:rPr>
              <a:t> </a:t>
            </a:r>
            <a:r>
              <a:rPr dirty="0" sz="1000" spc="5">
                <a:latin typeface="PMingLiU"/>
                <a:cs typeface="PMingLiU"/>
              </a:rPr>
              <a:t>为</a:t>
            </a:r>
            <a:r>
              <a:rPr dirty="0" sz="1000" spc="-15">
                <a:latin typeface="PMingLiU"/>
                <a:cs typeface="PMingLiU"/>
              </a:rPr>
              <a:t> </a:t>
            </a:r>
            <a:r>
              <a:rPr dirty="0" sz="1000" spc="-5">
                <a:latin typeface="Arial"/>
                <a:cs typeface="Arial"/>
              </a:rPr>
              <a:t>11.2%</a:t>
            </a:r>
            <a:r>
              <a:rPr dirty="0" sz="1000" spc="-5">
                <a:latin typeface="PMingLiU"/>
                <a:cs typeface="PMingLiU"/>
              </a:rPr>
              <a:t>，</a:t>
            </a:r>
            <a:r>
              <a:rPr dirty="0" sz="1000" spc="-5">
                <a:latin typeface="Arial"/>
                <a:cs typeface="Arial"/>
              </a:rPr>
              <a:t>mOS</a:t>
            </a:r>
            <a:r>
              <a:rPr dirty="0" sz="1000" spc="-80">
                <a:latin typeface="Arial"/>
                <a:cs typeface="Arial"/>
              </a:rPr>
              <a:t> </a:t>
            </a:r>
            <a:r>
              <a:rPr dirty="0" sz="1000" spc="5">
                <a:latin typeface="PMingLiU"/>
                <a:cs typeface="PMingLiU"/>
              </a:rPr>
              <a:t>为</a:t>
            </a:r>
            <a:r>
              <a:rPr dirty="0" sz="1000" spc="-15">
                <a:latin typeface="PMingLiU"/>
                <a:cs typeface="PMingLiU"/>
              </a:rPr>
              <a:t> </a:t>
            </a:r>
            <a:r>
              <a:rPr dirty="0" sz="1000">
                <a:latin typeface="Arial"/>
                <a:cs typeface="Arial"/>
              </a:rPr>
              <a:t>5.3</a:t>
            </a:r>
            <a:r>
              <a:rPr dirty="0" sz="1000" spc="-70">
                <a:latin typeface="Arial"/>
                <a:cs typeface="Arial"/>
              </a:rPr>
              <a:t> </a:t>
            </a:r>
            <a:r>
              <a:rPr dirty="0" sz="1000" spc="5">
                <a:latin typeface="PMingLiU"/>
                <a:cs typeface="PMingLiU"/>
              </a:rPr>
              <a:t>个</a:t>
            </a:r>
            <a:r>
              <a:rPr dirty="0" sz="1000" spc="200">
                <a:latin typeface="PMingLiU"/>
                <a:cs typeface="PMingLiU"/>
              </a:rPr>
              <a:t>月</a:t>
            </a:r>
            <a:r>
              <a:rPr dirty="0" sz="1000">
                <a:latin typeface="Arial"/>
                <a:cs typeface="Arial"/>
              </a:rPr>
              <a:t>(</a:t>
            </a:r>
            <a:r>
              <a:rPr dirty="0" sz="1000" spc="5">
                <a:latin typeface="PMingLiU"/>
                <a:cs typeface="PMingLiU"/>
              </a:rPr>
              <a:t>安</a:t>
            </a:r>
            <a:r>
              <a:rPr dirty="0" sz="1000" spc="-20">
                <a:latin typeface="PMingLiU"/>
                <a:cs typeface="PMingLiU"/>
              </a:rPr>
              <a:t>慰</a:t>
            </a:r>
            <a:r>
              <a:rPr dirty="0" sz="1000" spc="5">
                <a:latin typeface="PMingLiU"/>
                <a:cs typeface="PMingLiU"/>
              </a:rPr>
              <a:t>剂组</a:t>
            </a:r>
            <a:r>
              <a:rPr dirty="0" sz="1000" spc="-15">
                <a:latin typeface="PMingLiU"/>
                <a:cs typeface="PMingLiU"/>
              </a:rPr>
              <a:t> </a:t>
            </a:r>
            <a:r>
              <a:rPr dirty="0" sz="1000">
                <a:latin typeface="Arial"/>
                <a:cs typeface="Arial"/>
              </a:rPr>
              <a:t>4.1</a:t>
            </a:r>
            <a:r>
              <a:rPr dirty="0" sz="1000" spc="-65">
                <a:latin typeface="Arial"/>
                <a:cs typeface="Arial"/>
              </a:rPr>
              <a:t> </a:t>
            </a:r>
            <a:r>
              <a:rPr dirty="0" sz="1000" spc="-20">
                <a:latin typeface="PMingLiU"/>
                <a:cs typeface="PMingLiU"/>
              </a:rPr>
              <a:t>个</a:t>
            </a:r>
            <a:r>
              <a:rPr dirty="0" sz="1000" spc="5">
                <a:latin typeface="PMingLiU"/>
                <a:cs typeface="PMingLiU"/>
              </a:rPr>
              <a:t>月</a:t>
            </a:r>
            <a:r>
              <a:rPr dirty="0" sz="1000">
                <a:latin typeface="Arial"/>
                <a:cs typeface="Arial"/>
              </a:rPr>
              <a:t>)</a:t>
            </a:r>
            <a:r>
              <a:rPr dirty="0" sz="1000">
                <a:latin typeface="PMingLiU"/>
                <a:cs typeface="PMingLiU"/>
              </a:rPr>
              <a:t>，</a:t>
            </a:r>
            <a:r>
              <a:rPr dirty="0" sz="1000">
                <a:latin typeface="Arial"/>
                <a:cs typeface="Arial"/>
              </a:rPr>
              <a:t>12</a:t>
            </a:r>
            <a:r>
              <a:rPr dirty="0" sz="1000" spc="-65">
                <a:latin typeface="Arial"/>
                <a:cs typeface="Arial"/>
              </a:rPr>
              <a:t> </a:t>
            </a:r>
            <a:r>
              <a:rPr dirty="0" sz="1000" spc="5">
                <a:latin typeface="PMingLiU"/>
                <a:cs typeface="PMingLiU"/>
              </a:rPr>
              <a:t>个月</a:t>
            </a:r>
            <a:r>
              <a:rPr dirty="0" sz="1000" spc="220">
                <a:latin typeface="PMingLiU"/>
                <a:cs typeface="PMingLiU"/>
              </a:rPr>
              <a:t>的</a:t>
            </a:r>
            <a:r>
              <a:rPr dirty="0" sz="1000" spc="5">
                <a:latin typeface="Arial"/>
                <a:cs typeface="Arial"/>
              </a:rPr>
              <a:t>OS</a:t>
            </a:r>
            <a:r>
              <a:rPr dirty="0" sz="1000" spc="-65">
                <a:latin typeface="Arial"/>
                <a:cs typeface="Arial"/>
              </a:rPr>
              <a:t> </a:t>
            </a:r>
            <a:r>
              <a:rPr dirty="0" sz="1000" spc="-20">
                <a:latin typeface="PMingLiU"/>
                <a:cs typeface="PMingLiU"/>
              </a:rPr>
              <a:t>率</a:t>
            </a:r>
            <a:r>
              <a:rPr dirty="0" sz="1000" spc="5">
                <a:latin typeface="PMingLiU"/>
                <a:cs typeface="PMingLiU"/>
              </a:rPr>
              <a:t>为</a:t>
            </a:r>
            <a:r>
              <a:rPr dirty="0" sz="1000" spc="-15">
                <a:latin typeface="PMingLiU"/>
                <a:cs typeface="PMingLiU"/>
              </a:rPr>
              <a:t> </a:t>
            </a:r>
            <a:r>
              <a:rPr dirty="0" sz="1000" spc="-5">
                <a:latin typeface="Arial"/>
                <a:cs typeface="Arial"/>
              </a:rPr>
              <a:t>26.2%</a:t>
            </a:r>
            <a:r>
              <a:rPr dirty="0" sz="1000" spc="-70">
                <a:latin typeface="Arial"/>
                <a:cs typeface="Arial"/>
              </a:rPr>
              <a:t> </a:t>
            </a:r>
            <a:r>
              <a:rPr dirty="0" sz="1000">
                <a:latin typeface="Arial"/>
                <a:cs typeface="Arial"/>
              </a:rPr>
              <a:t>(</a:t>
            </a:r>
            <a:r>
              <a:rPr dirty="0" sz="1000" spc="5">
                <a:latin typeface="PMingLiU"/>
                <a:cs typeface="PMingLiU"/>
              </a:rPr>
              <a:t>安 慰剂组</a:t>
            </a:r>
            <a:r>
              <a:rPr dirty="0" sz="1000" spc="-25">
                <a:latin typeface="PMingLiU"/>
                <a:cs typeface="PMingLiU"/>
              </a:rPr>
              <a:t> </a:t>
            </a:r>
            <a:r>
              <a:rPr dirty="0" sz="1000" spc="-5">
                <a:latin typeface="Arial"/>
                <a:cs typeface="Arial"/>
              </a:rPr>
              <a:t>10.9%)</a:t>
            </a:r>
            <a:r>
              <a:rPr dirty="0" sz="1000" spc="5">
                <a:latin typeface="PMingLiU"/>
                <a:cs typeface="PMingLiU"/>
              </a:rPr>
              <a:t>。</a:t>
            </a:r>
            <a:endParaRPr sz="1000">
              <a:latin typeface="PMingLiU"/>
              <a:cs typeface="PMingLiU"/>
            </a:endParaRPr>
          </a:p>
          <a:p>
            <a:pPr marL="12700">
              <a:lnSpc>
                <a:spcPct val="100000"/>
              </a:lnSpc>
              <a:spcBef>
                <a:spcPts val="1080"/>
              </a:spcBef>
            </a:pPr>
            <a:r>
              <a:rPr dirty="0" sz="1000" spc="-5" b="1">
                <a:latin typeface="Arial"/>
                <a:cs typeface="Arial"/>
              </a:rPr>
              <a:t>CLDN18.2</a:t>
            </a:r>
            <a:r>
              <a:rPr dirty="0" sz="1000" spc="-75" b="1">
                <a:latin typeface="Arial"/>
                <a:cs typeface="Arial"/>
              </a:rPr>
              <a:t> </a:t>
            </a:r>
            <a:r>
              <a:rPr dirty="0" sz="1000" spc="5" b="1">
                <a:latin typeface="Microsoft JhengHei UI"/>
                <a:cs typeface="Microsoft JhengHei UI"/>
              </a:rPr>
              <a:t>特异性强，在</a:t>
            </a:r>
            <a:r>
              <a:rPr dirty="0" sz="1000" spc="-20" b="1">
                <a:latin typeface="Microsoft JhengHei UI"/>
                <a:cs typeface="Microsoft JhengHei UI"/>
              </a:rPr>
              <a:t>多</a:t>
            </a:r>
            <a:r>
              <a:rPr dirty="0" sz="1000" spc="5" b="1">
                <a:latin typeface="Microsoft JhengHei UI"/>
                <a:cs typeface="Microsoft JhengHei UI"/>
              </a:rPr>
              <a:t>种消</a:t>
            </a:r>
            <a:r>
              <a:rPr dirty="0" sz="1000" spc="-20" b="1">
                <a:latin typeface="Microsoft JhengHei UI"/>
                <a:cs typeface="Microsoft JhengHei UI"/>
              </a:rPr>
              <a:t>化</a:t>
            </a:r>
            <a:r>
              <a:rPr dirty="0" sz="1000" spc="5" b="1">
                <a:latin typeface="Microsoft JhengHei UI"/>
                <a:cs typeface="Microsoft JhengHei UI"/>
              </a:rPr>
              <a:t>道肿瘤</a:t>
            </a:r>
            <a:r>
              <a:rPr dirty="0" sz="1000" spc="-20" b="1">
                <a:latin typeface="Microsoft JhengHei UI"/>
                <a:cs typeface="Microsoft JhengHei UI"/>
              </a:rPr>
              <a:t>高</a:t>
            </a:r>
            <a:r>
              <a:rPr dirty="0" sz="1000" spc="5" b="1">
                <a:latin typeface="Microsoft JhengHei UI"/>
                <a:cs typeface="Microsoft JhengHei UI"/>
              </a:rPr>
              <a:t>表达</a:t>
            </a:r>
            <a:endParaRPr sz="1000">
              <a:latin typeface="Microsoft JhengHei UI"/>
              <a:cs typeface="Microsoft JhengHei UI"/>
            </a:endParaRPr>
          </a:p>
          <a:p>
            <a:pPr marL="12700" marR="5080">
              <a:lnSpc>
                <a:spcPct val="139700"/>
              </a:lnSpc>
              <a:spcBef>
                <a:spcPts val="605"/>
              </a:spcBef>
            </a:pPr>
            <a:r>
              <a:rPr dirty="0" sz="1000">
                <a:latin typeface="Arial"/>
                <a:cs typeface="Arial"/>
              </a:rPr>
              <a:t>Claudin</a:t>
            </a:r>
            <a:r>
              <a:rPr dirty="0" sz="1000" spc="175">
                <a:latin typeface="Arial"/>
                <a:cs typeface="Arial"/>
              </a:rPr>
              <a:t> </a:t>
            </a:r>
            <a:r>
              <a:rPr dirty="0" sz="1000" spc="5">
                <a:latin typeface="PMingLiU"/>
                <a:cs typeface="PMingLiU"/>
              </a:rPr>
              <a:t>蛋</a:t>
            </a:r>
            <a:r>
              <a:rPr dirty="0" sz="1000" spc="25">
                <a:latin typeface="PMingLiU"/>
                <a:cs typeface="PMingLiU"/>
              </a:rPr>
              <a:t>白是一</a:t>
            </a:r>
            <a:r>
              <a:rPr dirty="0" sz="1000" spc="5">
                <a:latin typeface="PMingLiU"/>
                <a:cs typeface="PMingLiU"/>
              </a:rPr>
              <a:t>类</a:t>
            </a:r>
            <a:r>
              <a:rPr dirty="0" sz="1000" spc="25">
                <a:latin typeface="PMingLiU"/>
                <a:cs typeface="PMingLiU"/>
              </a:rPr>
              <a:t>存在</a:t>
            </a:r>
            <a:r>
              <a:rPr dirty="0" sz="1000" spc="5">
                <a:latin typeface="PMingLiU"/>
                <a:cs typeface="PMingLiU"/>
              </a:rPr>
              <a:t>于</a:t>
            </a:r>
            <a:r>
              <a:rPr dirty="0" sz="1000" spc="25">
                <a:latin typeface="PMingLiU"/>
                <a:cs typeface="PMingLiU"/>
              </a:rPr>
              <a:t>上皮和</a:t>
            </a:r>
            <a:r>
              <a:rPr dirty="0" sz="1000" spc="5">
                <a:latin typeface="PMingLiU"/>
                <a:cs typeface="PMingLiU"/>
              </a:rPr>
              <a:t>内</a:t>
            </a:r>
            <a:r>
              <a:rPr dirty="0" sz="1000" spc="25">
                <a:latin typeface="PMingLiU"/>
                <a:cs typeface="PMingLiU"/>
              </a:rPr>
              <a:t>皮紧</a:t>
            </a:r>
            <a:r>
              <a:rPr dirty="0" sz="1000" spc="5">
                <a:latin typeface="PMingLiU"/>
                <a:cs typeface="PMingLiU"/>
              </a:rPr>
              <a:t>密</a:t>
            </a:r>
            <a:r>
              <a:rPr dirty="0" sz="1000" spc="25">
                <a:latin typeface="PMingLiU"/>
                <a:cs typeface="PMingLiU"/>
              </a:rPr>
              <a:t>连接中</a:t>
            </a:r>
            <a:r>
              <a:rPr dirty="0" sz="1000" spc="5">
                <a:latin typeface="PMingLiU"/>
                <a:cs typeface="PMingLiU"/>
              </a:rPr>
              <a:t>的整</a:t>
            </a:r>
            <a:r>
              <a:rPr dirty="0" sz="1000" spc="25">
                <a:latin typeface="PMingLiU"/>
                <a:cs typeface="PMingLiU"/>
              </a:rPr>
              <a:t>合素膜蛋</a:t>
            </a:r>
            <a:r>
              <a:rPr dirty="0" sz="1000" spc="5">
                <a:latin typeface="PMingLiU"/>
                <a:cs typeface="PMingLiU"/>
              </a:rPr>
              <a:t>白</a:t>
            </a:r>
            <a:r>
              <a:rPr dirty="0" sz="1000">
                <a:latin typeface="PMingLiU"/>
                <a:cs typeface="PMingLiU"/>
              </a:rPr>
              <a:t>，</a:t>
            </a:r>
            <a:r>
              <a:rPr dirty="0" sz="1000">
                <a:latin typeface="Arial"/>
                <a:cs typeface="Arial"/>
              </a:rPr>
              <a:t>CLDN18</a:t>
            </a:r>
            <a:r>
              <a:rPr dirty="0" sz="1000" spc="175">
                <a:latin typeface="Arial"/>
                <a:cs typeface="Arial"/>
              </a:rPr>
              <a:t> </a:t>
            </a:r>
            <a:r>
              <a:rPr dirty="0" sz="1000" spc="5">
                <a:latin typeface="PMingLiU"/>
                <a:cs typeface="PMingLiU"/>
              </a:rPr>
              <a:t>是</a:t>
            </a:r>
            <a:r>
              <a:rPr dirty="0" sz="1000" spc="245">
                <a:latin typeface="PMingLiU"/>
                <a:cs typeface="PMingLiU"/>
              </a:rPr>
              <a:t> </a:t>
            </a:r>
            <a:r>
              <a:rPr dirty="0" sz="1000">
                <a:latin typeface="Arial"/>
                <a:cs typeface="Arial"/>
              </a:rPr>
              <a:t>Claudin  </a:t>
            </a:r>
            <a:r>
              <a:rPr dirty="0" sz="1000" spc="-5">
                <a:latin typeface="Arial"/>
                <a:cs typeface="Arial"/>
              </a:rPr>
              <a:t>(CLDN)</a:t>
            </a:r>
            <a:r>
              <a:rPr dirty="0" sz="1000" spc="-60">
                <a:latin typeface="Arial"/>
                <a:cs typeface="Arial"/>
              </a:rPr>
              <a:t> </a:t>
            </a:r>
            <a:r>
              <a:rPr dirty="0" sz="1000" spc="5">
                <a:latin typeface="PMingLiU"/>
                <a:cs typeface="PMingLiU"/>
              </a:rPr>
              <a:t>蛋白</a:t>
            </a:r>
            <a:r>
              <a:rPr dirty="0" sz="1000" spc="-20">
                <a:latin typeface="PMingLiU"/>
                <a:cs typeface="PMingLiU"/>
              </a:rPr>
              <a:t>家</a:t>
            </a:r>
            <a:r>
              <a:rPr dirty="0" sz="1000" spc="5">
                <a:latin typeface="PMingLiU"/>
                <a:cs typeface="PMingLiU"/>
              </a:rPr>
              <a:t>族的</a:t>
            </a:r>
            <a:r>
              <a:rPr dirty="0" sz="1000" spc="-20">
                <a:latin typeface="PMingLiU"/>
                <a:cs typeface="PMingLiU"/>
              </a:rPr>
              <a:t>成</a:t>
            </a:r>
            <a:r>
              <a:rPr dirty="0" sz="1000" spc="5">
                <a:latin typeface="PMingLiU"/>
                <a:cs typeface="PMingLiU"/>
              </a:rPr>
              <a:t>员，</a:t>
            </a:r>
            <a:r>
              <a:rPr dirty="0" sz="1000" spc="-20">
                <a:latin typeface="PMingLiU"/>
                <a:cs typeface="PMingLiU"/>
              </a:rPr>
              <a:t>其</a:t>
            </a:r>
            <a:r>
              <a:rPr dirty="0" sz="1000" spc="250">
                <a:latin typeface="PMingLiU"/>
                <a:cs typeface="PMingLiU"/>
              </a:rPr>
              <a:t>有</a:t>
            </a:r>
            <a:r>
              <a:rPr dirty="0" sz="1000" spc="-5">
                <a:latin typeface="Arial"/>
                <a:cs typeface="Arial"/>
              </a:rPr>
              <a:t>Claudin18.1</a:t>
            </a:r>
            <a:r>
              <a:rPr dirty="0" sz="1000" spc="-85">
                <a:latin typeface="Arial"/>
                <a:cs typeface="Arial"/>
              </a:rPr>
              <a:t> </a:t>
            </a:r>
            <a:r>
              <a:rPr dirty="0" sz="1000" spc="245">
                <a:latin typeface="PMingLiU"/>
                <a:cs typeface="PMingLiU"/>
              </a:rPr>
              <a:t>和</a:t>
            </a:r>
            <a:r>
              <a:rPr dirty="0" sz="1000" spc="-5">
                <a:latin typeface="Arial"/>
                <a:cs typeface="Arial"/>
              </a:rPr>
              <a:t>Claudin18.2</a:t>
            </a:r>
            <a:r>
              <a:rPr dirty="0" sz="1000" spc="-60">
                <a:latin typeface="Arial"/>
                <a:cs typeface="Arial"/>
              </a:rPr>
              <a:t> </a:t>
            </a:r>
            <a:r>
              <a:rPr dirty="0" sz="1000" spc="5">
                <a:latin typeface="PMingLiU"/>
                <a:cs typeface="PMingLiU"/>
              </a:rPr>
              <a:t>两</a:t>
            </a:r>
            <a:r>
              <a:rPr dirty="0" sz="1000" spc="-20">
                <a:latin typeface="PMingLiU"/>
                <a:cs typeface="PMingLiU"/>
              </a:rPr>
              <a:t>种</a:t>
            </a:r>
            <a:r>
              <a:rPr dirty="0" sz="1000" spc="5">
                <a:latin typeface="PMingLiU"/>
                <a:cs typeface="PMingLiU"/>
              </a:rPr>
              <a:t>异构</a:t>
            </a:r>
            <a:r>
              <a:rPr dirty="0" sz="1000" spc="-20">
                <a:latin typeface="PMingLiU"/>
                <a:cs typeface="PMingLiU"/>
              </a:rPr>
              <a:t>体</a:t>
            </a:r>
            <a:r>
              <a:rPr dirty="0" sz="1000" spc="5">
                <a:latin typeface="PMingLiU"/>
                <a:cs typeface="PMingLiU"/>
              </a:rPr>
              <a:t>。</a:t>
            </a:r>
            <a:r>
              <a:rPr dirty="0" sz="1000" spc="-5">
                <a:latin typeface="Arial"/>
                <a:cs typeface="Arial"/>
              </a:rPr>
              <a:t>Claudin18.2</a:t>
            </a:r>
            <a:r>
              <a:rPr dirty="0" sz="1000" spc="-60">
                <a:latin typeface="Arial"/>
                <a:cs typeface="Arial"/>
              </a:rPr>
              <a:t> </a:t>
            </a:r>
            <a:r>
              <a:rPr dirty="0" sz="1000" spc="5">
                <a:latin typeface="PMingLiU"/>
                <a:cs typeface="PMingLiU"/>
              </a:rPr>
              <a:t>蛋白 </a:t>
            </a:r>
            <a:r>
              <a:rPr dirty="0" sz="1000" spc="25">
                <a:latin typeface="PMingLiU"/>
                <a:cs typeface="PMingLiU"/>
              </a:rPr>
              <a:t>的</a:t>
            </a:r>
            <a:r>
              <a:rPr dirty="0" sz="1000" spc="5">
                <a:latin typeface="PMingLiU"/>
                <a:cs typeface="PMingLiU"/>
              </a:rPr>
              <a:t>表</a:t>
            </a:r>
            <a:r>
              <a:rPr dirty="0" sz="1000" spc="25">
                <a:latin typeface="PMingLiU"/>
                <a:cs typeface="PMingLiU"/>
              </a:rPr>
              <a:t>达</a:t>
            </a:r>
            <a:r>
              <a:rPr dirty="0" sz="1000" spc="5">
                <a:latin typeface="PMingLiU"/>
                <a:cs typeface="PMingLiU"/>
              </a:rPr>
              <a:t>在正</a:t>
            </a:r>
            <a:r>
              <a:rPr dirty="0" sz="1000" spc="25">
                <a:latin typeface="PMingLiU"/>
                <a:cs typeface="PMingLiU"/>
              </a:rPr>
              <a:t>常</a:t>
            </a:r>
            <a:r>
              <a:rPr dirty="0" sz="1000" spc="5">
                <a:latin typeface="PMingLiU"/>
                <a:cs typeface="PMingLiU"/>
              </a:rPr>
              <a:t>生</a:t>
            </a:r>
            <a:r>
              <a:rPr dirty="0" sz="1000" spc="25">
                <a:latin typeface="PMingLiU"/>
                <a:cs typeface="PMingLiU"/>
              </a:rPr>
              <a:t>理</a:t>
            </a:r>
            <a:r>
              <a:rPr dirty="0" sz="1000" spc="5">
                <a:latin typeface="PMingLiU"/>
                <a:cs typeface="PMingLiU"/>
              </a:rPr>
              <a:t>状</a:t>
            </a:r>
            <a:r>
              <a:rPr dirty="0" sz="1000" spc="25">
                <a:latin typeface="PMingLiU"/>
                <a:cs typeface="PMingLiU"/>
              </a:rPr>
              <a:t>态</a:t>
            </a:r>
            <a:r>
              <a:rPr dirty="0" sz="1000" spc="5">
                <a:latin typeface="PMingLiU"/>
                <a:cs typeface="PMingLiU"/>
              </a:rPr>
              <a:t>下仅</a:t>
            </a:r>
            <a:r>
              <a:rPr dirty="0" sz="1000" spc="25">
                <a:latin typeface="PMingLiU"/>
                <a:cs typeface="PMingLiU"/>
              </a:rPr>
              <a:t>在</a:t>
            </a:r>
            <a:r>
              <a:rPr dirty="0" sz="1000" spc="5">
                <a:latin typeface="PMingLiU"/>
                <a:cs typeface="PMingLiU"/>
              </a:rPr>
              <a:t>胃</a:t>
            </a:r>
            <a:r>
              <a:rPr dirty="0" sz="1000" spc="25">
                <a:latin typeface="PMingLiU"/>
                <a:cs typeface="PMingLiU"/>
              </a:rPr>
              <a:t>黏</a:t>
            </a:r>
            <a:r>
              <a:rPr dirty="0" sz="1000" spc="5">
                <a:latin typeface="PMingLiU"/>
                <a:cs typeface="PMingLiU"/>
              </a:rPr>
              <a:t>膜上</a:t>
            </a:r>
            <a:r>
              <a:rPr dirty="0" sz="1000" spc="25">
                <a:latin typeface="PMingLiU"/>
                <a:cs typeface="PMingLiU"/>
              </a:rPr>
              <a:t>已</a:t>
            </a:r>
            <a:r>
              <a:rPr dirty="0" sz="1000" spc="5">
                <a:latin typeface="PMingLiU"/>
                <a:cs typeface="PMingLiU"/>
              </a:rPr>
              <a:t>分</a:t>
            </a:r>
            <a:r>
              <a:rPr dirty="0" sz="1000" spc="25">
                <a:latin typeface="PMingLiU"/>
                <a:cs typeface="PMingLiU"/>
              </a:rPr>
              <a:t>化</a:t>
            </a:r>
            <a:r>
              <a:rPr dirty="0" sz="1000" spc="5">
                <a:latin typeface="PMingLiU"/>
                <a:cs typeface="PMingLiU"/>
              </a:rPr>
              <a:t>的上</a:t>
            </a:r>
            <a:r>
              <a:rPr dirty="0" sz="1000" spc="25">
                <a:latin typeface="PMingLiU"/>
                <a:cs typeface="PMingLiU"/>
              </a:rPr>
              <a:t>皮</a:t>
            </a:r>
            <a:r>
              <a:rPr dirty="0" sz="1000" spc="5">
                <a:latin typeface="PMingLiU"/>
                <a:cs typeface="PMingLiU"/>
              </a:rPr>
              <a:t>细</a:t>
            </a:r>
            <a:r>
              <a:rPr dirty="0" sz="1000" spc="25">
                <a:latin typeface="PMingLiU"/>
                <a:cs typeface="PMingLiU"/>
              </a:rPr>
              <a:t>胞</a:t>
            </a:r>
            <a:r>
              <a:rPr dirty="0" sz="1000" spc="5">
                <a:latin typeface="PMingLiU"/>
                <a:cs typeface="PMingLiU"/>
              </a:rPr>
              <a:t>中</a:t>
            </a:r>
            <a:r>
              <a:rPr dirty="0" sz="1000" spc="25">
                <a:latin typeface="PMingLiU"/>
                <a:cs typeface="PMingLiU"/>
              </a:rPr>
              <a:t>表</a:t>
            </a:r>
            <a:r>
              <a:rPr dirty="0" sz="1000" spc="5">
                <a:latin typeface="PMingLiU"/>
                <a:cs typeface="PMingLiU"/>
              </a:rPr>
              <a:t>达，</a:t>
            </a:r>
            <a:r>
              <a:rPr dirty="0" sz="1000" spc="25">
                <a:latin typeface="PMingLiU"/>
                <a:cs typeface="PMingLiU"/>
              </a:rPr>
              <a:t>且</a:t>
            </a:r>
            <a:r>
              <a:rPr dirty="0" sz="1000" spc="5">
                <a:latin typeface="PMingLiU"/>
                <a:cs typeface="PMingLiU"/>
              </a:rPr>
              <a:t>埋</a:t>
            </a:r>
            <a:r>
              <a:rPr dirty="0" sz="1000" spc="25">
                <a:latin typeface="PMingLiU"/>
                <a:cs typeface="PMingLiU"/>
              </a:rPr>
              <a:t>藏</a:t>
            </a:r>
            <a:r>
              <a:rPr dirty="0" sz="1000" spc="5">
                <a:latin typeface="PMingLiU"/>
                <a:cs typeface="PMingLiU"/>
              </a:rPr>
              <a:t>在</a:t>
            </a:r>
            <a:r>
              <a:rPr dirty="0" sz="1000" spc="25">
                <a:latin typeface="PMingLiU"/>
                <a:cs typeface="PMingLiU"/>
              </a:rPr>
              <a:t>组</a:t>
            </a:r>
            <a:r>
              <a:rPr dirty="0" sz="1000" spc="5">
                <a:latin typeface="PMingLiU"/>
                <a:cs typeface="PMingLiU"/>
              </a:rPr>
              <a:t>织细</a:t>
            </a:r>
            <a:r>
              <a:rPr dirty="0" sz="1000" spc="25">
                <a:latin typeface="PMingLiU"/>
                <a:cs typeface="PMingLiU"/>
              </a:rPr>
              <a:t>胞</a:t>
            </a:r>
            <a:r>
              <a:rPr dirty="0" sz="1000" spc="5">
                <a:latin typeface="PMingLiU"/>
                <a:cs typeface="PMingLiU"/>
              </a:rPr>
              <a:t>中，  </a:t>
            </a:r>
            <a:r>
              <a:rPr dirty="0" sz="1000" spc="145">
                <a:latin typeface="PMingLiU"/>
                <a:cs typeface="PMingLiU"/>
              </a:rPr>
              <a:t>在</a:t>
            </a:r>
            <a:r>
              <a:rPr dirty="0" sz="1000" spc="120">
                <a:latin typeface="PMingLiU"/>
                <a:cs typeface="PMingLiU"/>
              </a:rPr>
              <a:t>胃</a:t>
            </a:r>
            <a:r>
              <a:rPr dirty="0" sz="1000" spc="145">
                <a:latin typeface="PMingLiU"/>
                <a:cs typeface="PMingLiU"/>
              </a:rPr>
              <a:t>干</a:t>
            </a:r>
            <a:r>
              <a:rPr dirty="0" sz="1000" spc="120">
                <a:latin typeface="PMingLiU"/>
                <a:cs typeface="PMingLiU"/>
              </a:rPr>
              <a:t>细胞</a:t>
            </a:r>
            <a:r>
              <a:rPr dirty="0" sz="1000" spc="145">
                <a:latin typeface="PMingLiU"/>
                <a:cs typeface="PMingLiU"/>
              </a:rPr>
              <a:t>区</a:t>
            </a:r>
            <a:r>
              <a:rPr dirty="0" sz="1000" spc="120">
                <a:latin typeface="PMingLiU"/>
                <a:cs typeface="PMingLiU"/>
              </a:rPr>
              <a:t>完</a:t>
            </a:r>
            <a:r>
              <a:rPr dirty="0" sz="1000" spc="145">
                <a:latin typeface="PMingLiU"/>
                <a:cs typeface="PMingLiU"/>
              </a:rPr>
              <a:t>全</a:t>
            </a:r>
            <a:r>
              <a:rPr dirty="0" sz="1000" spc="120">
                <a:latin typeface="PMingLiU"/>
                <a:cs typeface="PMingLiU"/>
              </a:rPr>
              <a:t>不表</a:t>
            </a:r>
            <a:r>
              <a:rPr dirty="0" sz="1000" spc="145">
                <a:latin typeface="PMingLiU"/>
                <a:cs typeface="PMingLiU"/>
              </a:rPr>
              <a:t>达</a:t>
            </a:r>
            <a:r>
              <a:rPr dirty="0" sz="1000" spc="120">
                <a:latin typeface="PMingLiU"/>
                <a:cs typeface="PMingLiU"/>
              </a:rPr>
              <a:t>。</a:t>
            </a:r>
            <a:r>
              <a:rPr dirty="0" sz="1000" spc="145">
                <a:latin typeface="PMingLiU"/>
                <a:cs typeface="PMingLiU"/>
              </a:rPr>
              <a:t>恶</a:t>
            </a:r>
            <a:r>
              <a:rPr dirty="0" sz="1000" spc="120">
                <a:latin typeface="PMingLiU"/>
                <a:cs typeface="PMingLiU"/>
              </a:rPr>
              <a:t>性肿</a:t>
            </a:r>
            <a:r>
              <a:rPr dirty="0" sz="1000" spc="145">
                <a:latin typeface="PMingLiU"/>
                <a:cs typeface="PMingLiU"/>
              </a:rPr>
              <a:t>瘤</a:t>
            </a:r>
            <a:r>
              <a:rPr dirty="0" sz="1000" spc="120">
                <a:latin typeface="PMingLiU"/>
                <a:cs typeface="PMingLiU"/>
              </a:rPr>
              <a:t>会</a:t>
            </a:r>
            <a:r>
              <a:rPr dirty="0" sz="1000" spc="145">
                <a:latin typeface="PMingLiU"/>
                <a:cs typeface="PMingLiU"/>
              </a:rPr>
              <a:t>导</a:t>
            </a:r>
            <a:r>
              <a:rPr dirty="0" sz="1000" spc="120">
                <a:latin typeface="PMingLiU"/>
                <a:cs typeface="PMingLiU"/>
              </a:rPr>
              <a:t>致紧密</a:t>
            </a:r>
            <a:r>
              <a:rPr dirty="0" sz="1000" spc="145">
                <a:latin typeface="PMingLiU"/>
                <a:cs typeface="PMingLiU"/>
              </a:rPr>
              <a:t>连</a:t>
            </a:r>
            <a:r>
              <a:rPr dirty="0" sz="1000" spc="120">
                <a:latin typeface="PMingLiU"/>
                <a:cs typeface="PMingLiU"/>
              </a:rPr>
              <a:t>接</a:t>
            </a:r>
            <a:r>
              <a:rPr dirty="0" sz="1000" spc="145">
                <a:latin typeface="PMingLiU"/>
                <a:cs typeface="PMingLiU"/>
              </a:rPr>
              <a:t>的</a:t>
            </a:r>
            <a:r>
              <a:rPr dirty="0" sz="1000" spc="120">
                <a:latin typeface="PMingLiU"/>
                <a:cs typeface="PMingLiU"/>
              </a:rPr>
              <a:t>破坏</a:t>
            </a:r>
            <a:r>
              <a:rPr dirty="0" sz="1000" spc="5">
                <a:latin typeface="PMingLiU"/>
                <a:cs typeface="PMingLiU"/>
              </a:rPr>
              <a:t>，</a:t>
            </a:r>
            <a:r>
              <a:rPr dirty="0" sz="1000" spc="-120">
                <a:latin typeface="PMingLiU"/>
                <a:cs typeface="PMingLiU"/>
              </a:rPr>
              <a:t> </a:t>
            </a:r>
            <a:r>
              <a:rPr dirty="0" sz="1000" spc="120">
                <a:latin typeface="PMingLiU"/>
                <a:cs typeface="PMingLiU"/>
              </a:rPr>
              <a:t>使</a:t>
            </a:r>
            <a:r>
              <a:rPr dirty="0" sz="1000" spc="145">
                <a:latin typeface="PMingLiU"/>
                <a:cs typeface="PMingLiU"/>
              </a:rPr>
              <a:t>肿</a:t>
            </a:r>
            <a:r>
              <a:rPr dirty="0" sz="1000" spc="120">
                <a:latin typeface="PMingLiU"/>
                <a:cs typeface="PMingLiU"/>
              </a:rPr>
              <a:t>瘤细</a:t>
            </a:r>
            <a:r>
              <a:rPr dirty="0" sz="1000" spc="145">
                <a:latin typeface="PMingLiU"/>
                <a:cs typeface="PMingLiU"/>
              </a:rPr>
              <a:t>胞</a:t>
            </a:r>
            <a:r>
              <a:rPr dirty="0" sz="1000" spc="120">
                <a:latin typeface="PMingLiU"/>
                <a:cs typeface="PMingLiU"/>
              </a:rPr>
              <a:t>表</a:t>
            </a:r>
            <a:r>
              <a:rPr dirty="0" sz="1000" spc="145">
                <a:latin typeface="PMingLiU"/>
                <a:cs typeface="PMingLiU"/>
              </a:rPr>
              <a:t>面</a:t>
            </a:r>
            <a:r>
              <a:rPr dirty="0" sz="1000" spc="5">
                <a:latin typeface="PMingLiU"/>
                <a:cs typeface="PMingLiU"/>
              </a:rPr>
              <a:t>的 </a:t>
            </a:r>
            <a:r>
              <a:rPr dirty="0" sz="1000">
                <a:latin typeface="Arial"/>
                <a:cs typeface="Arial"/>
              </a:rPr>
              <a:t>Claudin18.2</a:t>
            </a:r>
            <a:r>
              <a:rPr dirty="0" sz="1000" spc="165">
                <a:latin typeface="Arial"/>
                <a:cs typeface="Arial"/>
              </a:rPr>
              <a:t> </a:t>
            </a:r>
            <a:r>
              <a:rPr dirty="0" sz="1000" spc="5">
                <a:latin typeface="PMingLiU"/>
                <a:cs typeface="PMingLiU"/>
              </a:rPr>
              <a:t>表位暴露出来，</a:t>
            </a:r>
            <a:r>
              <a:rPr dirty="0" sz="1000" spc="-20">
                <a:latin typeface="PMingLiU"/>
                <a:cs typeface="PMingLiU"/>
              </a:rPr>
              <a:t>成</a:t>
            </a:r>
            <a:r>
              <a:rPr dirty="0" sz="1000" spc="5">
                <a:latin typeface="PMingLiU"/>
                <a:cs typeface="PMingLiU"/>
              </a:rPr>
              <a:t>为特定的靶</a:t>
            </a:r>
            <a:r>
              <a:rPr dirty="0" sz="1000" spc="-20">
                <a:latin typeface="PMingLiU"/>
                <a:cs typeface="PMingLiU"/>
              </a:rPr>
              <a:t>点</a:t>
            </a:r>
            <a:r>
              <a:rPr dirty="0" sz="1000" spc="5">
                <a:latin typeface="PMingLiU"/>
                <a:cs typeface="PMingLiU"/>
              </a:rPr>
              <a:t>。因此</a:t>
            </a:r>
            <a:r>
              <a:rPr dirty="0" sz="1000" spc="-5">
                <a:latin typeface="PMingLiU"/>
                <a:cs typeface="PMingLiU"/>
              </a:rPr>
              <a:t>，</a:t>
            </a:r>
            <a:r>
              <a:rPr dirty="0" sz="1000" spc="-5">
                <a:latin typeface="Arial"/>
                <a:cs typeface="Arial"/>
              </a:rPr>
              <a:t>Claudin18.2</a:t>
            </a:r>
            <a:r>
              <a:rPr dirty="0" sz="1000" spc="170">
                <a:latin typeface="Arial"/>
                <a:cs typeface="Arial"/>
              </a:rPr>
              <a:t> </a:t>
            </a:r>
            <a:r>
              <a:rPr dirty="0" sz="1000" spc="5">
                <a:latin typeface="PMingLiU"/>
                <a:cs typeface="PMingLiU"/>
              </a:rPr>
              <a:t>具备靶向治疗的</a:t>
            </a:r>
            <a:r>
              <a:rPr dirty="0" sz="1000" spc="-20">
                <a:latin typeface="PMingLiU"/>
                <a:cs typeface="PMingLiU"/>
              </a:rPr>
              <a:t>特</a:t>
            </a:r>
            <a:r>
              <a:rPr dirty="0" sz="1000" spc="5">
                <a:latin typeface="PMingLiU"/>
                <a:cs typeface="PMingLiU"/>
              </a:rPr>
              <a:t>异性。 </a:t>
            </a:r>
            <a:r>
              <a:rPr dirty="0" sz="1000">
                <a:latin typeface="Arial"/>
                <a:cs typeface="Arial"/>
              </a:rPr>
              <a:t>Claudin18.2</a:t>
            </a:r>
            <a:r>
              <a:rPr dirty="0" sz="1000" spc="25">
                <a:latin typeface="Arial"/>
                <a:cs typeface="Arial"/>
              </a:rPr>
              <a:t> </a:t>
            </a:r>
            <a:r>
              <a:rPr dirty="0" sz="1000" spc="-20">
                <a:latin typeface="PMingLiU"/>
                <a:cs typeface="PMingLiU"/>
              </a:rPr>
              <a:t>在</a:t>
            </a:r>
            <a:r>
              <a:rPr dirty="0" sz="1000" spc="5">
                <a:latin typeface="PMingLiU"/>
                <a:cs typeface="PMingLiU"/>
              </a:rPr>
              <a:t>不同</a:t>
            </a:r>
            <a:r>
              <a:rPr dirty="0" sz="1000" spc="-20">
                <a:latin typeface="PMingLiU"/>
                <a:cs typeface="PMingLiU"/>
              </a:rPr>
              <a:t>的</a:t>
            </a:r>
            <a:r>
              <a:rPr dirty="0" sz="1000" spc="5">
                <a:latin typeface="PMingLiU"/>
                <a:cs typeface="PMingLiU"/>
              </a:rPr>
              <a:t>肿瘤</a:t>
            </a:r>
            <a:r>
              <a:rPr dirty="0" sz="1000" spc="-20">
                <a:latin typeface="PMingLiU"/>
                <a:cs typeface="PMingLiU"/>
              </a:rPr>
              <a:t>表</a:t>
            </a:r>
            <a:r>
              <a:rPr dirty="0" sz="1000" spc="5">
                <a:latin typeface="PMingLiU"/>
                <a:cs typeface="PMingLiU"/>
              </a:rPr>
              <a:t>达具</a:t>
            </a:r>
            <a:r>
              <a:rPr dirty="0" sz="1000" spc="-20">
                <a:latin typeface="PMingLiU"/>
                <a:cs typeface="PMingLiU"/>
              </a:rPr>
              <a:t>有</a:t>
            </a:r>
            <a:r>
              <a:rPr dirty="0" sz="1000" spc="5">
                <a:latin typeface="PMingLiU"/>
                <a:cs typeface="PMingLiU"/>
              </a:rPr>
              <a:t>差异</a:t>
            </a:r>
            <a:r>
              <a:rPr dirty="0" sz="1000" spc="-20">
                <a:latin typeface="PMingLiU"/>
                <a:cs typeface="PMingLiU"/>
              </a:rPr>
              <a:t>性</a:t>
            </a:r>
            <a:r>
              <a:rPr dirty="0" sz="1000" spc="5">
                <a:latin typeface="PMingLiU"/>
                <a:cs typeface="PMingLiU"/>
              </a:rPr>
              <a:t>，在</a:t>
            </a:r>
            <a:r>
              <a:rPr dirty="0" sz="1000" spc="-20">
                <a:latin typeface="PMingLiU"/>
                <a:cs typeface="PMingLiU"/>
              </a:rPr>
              <a:t>胃</a:t>
            </a:r>
            <a:r>
              <a:rPr dirty="0" sz="1000" spc="5">
                <a:latin typeface="PMingLiU"/>
                <a:cs typeface="PMingLiU"/>
              </a:rPr>
              <a:t>癌</a:t>
            </a:r>
            <a:r>
              <a:rPr dirty="0" sz="1000" spc="-20">
                <a:latin typeface="PMingLiU"/>
                <a:cs typeface="PMingLiU"/>
              </a:rPr>
              <a:t>和</a:t>
            </a:r>
            <a:r>
              <a:rPr dirty="0" sz="1000" spc="5">
                <a:latin typeface="PMingLiU"/>
                <a:cs typeface="PMingLiU"/>
              </a:rPr>
              <a:t>食管癌</a:t>
            </a:r>
            <a:r>
              <a:rPr dirty="0" sz="1000" spc="-20">
                <a:latin typeface="PMingLiU"/>
                <a:cs typeface="PMingLiU"/>
              </a:rPr>
              <a:t>中</a:t>
            </a:r>
            <a:r>
              <a:rPr dirty="0" sz="1000" spc="5">
                <a:latin typeface="PMingLiU"/>
                <a:cs typeface="PMingLiU"/>
              </a:rPr>
              <a:t>约为</a:t>
            </a:r>
            <a:r>
              <a:rPr dirty="0" sz="1000" spc="90">
                <a:latin typeface="PMingLiU"/>
                <a:cs typeface="PMingLiU"/>
              </a:rPr>
              <a:t> </a:t>
            </a:r>
            <a:r>
              <a:rPr dirty="0" sz="1000" spc="-5">
                <a:latin typeface="Arial"/>
                <a:cs typeface="Arial"/>
              </a:rPr>
              <a:t>70~80%</a:t>
            </a:r>
            <a:r>
              <a:rPr dirty="0" sz="1000" spc="-5">
                <a:latin typeface="PMingLiU"/>
                <a:cs typeface="PMingLiU"/>
              </a:rPr>
              <a:t>，</a:t>
            </a:r>
            <a:r>
              <a:rPr dirty="0" sz="1000" spc="-20">
                <a:latin typeface="PMingLiU"/>
                <a:cs typeface="PMingLiU"/>
              </a:rPr>
              <a:t>胰</a:t>
            </a:r>
            <a:r>
              <a:rPr dirty="0" sz="1000" spc="5">
                <a:latin typeface="PMingLiU"/>
                <a:cs typeface="PMingLiU"/>
              </a:rPr>
              <a:t>腺癌</a:t>
            </a:r>
            <a:r>
              <a:rPr dirty="0" sz="1000" spc="-20">
                <a:latin typeface="PMingLiU"/>
                <a:cs typeface="PMingLiU"/>
              </a:rPr>
              <a:t>中</a:t>
            </a:r>
            <a:r>
              <a:rPr dirty="0" sz="1000" spc="5">
                <a:latin typeface="PMingLiU"/>
                <a:cs typeface="PMingLiU"/>
              </a:rPr>
              <a:t>约 为</a:t>
            </a:r>
            <a:r>
              <a:rPr dirty="0" sz="1000" spc="-25">
                <a:latin typeface="PMingLiU"/>
                <a:cs typeface="PMingLiU"/>
              </a:rPr>
              <a:t> </a:t>
            </a:r>
            <a:r>
              <a:rPr dirty="0" sz="1000" spc="-5">
                <a:latin typeface="Arial"/>
                <a:cs typeface="Arial"/>
              </a:rPr>
              <a:t>60%</a:t>
            </a:r>
            <a:r>
              <a:rPr dirty="0" sz="1000" spc="-5">
                <a:latin typeface="PMingLiU"/>
                <a:cs typeface="PMingLiU"/>
              </a:rPr>
              <a:t>，</a:t>
            </a:r>
            <a:r>
              <a:rPr dirty="0" sz="1000" spc="5">
                <a:latin typeface="PMingLiU"/>
                <a:cs typeface="PMingLiU"/>
              </a:rPr>
              <a:t>卵巢癌</a:t>
            </a:r>
            <a:r>
              <a:rPr dirty="0" sz="1000" spc="-20">
                <a:latin typeface="PMingLiU"/>
                <a:cs typeface="PMingLiU"/>
              </a:rPr>
              <a:t>和</a:t>
            </a:r>
            <a:r>
              <a:rPr dirty="0" sz="1000" spc="5">
                <a:latin typeface="PMingLiU"/>
                <a:cs typeface="PMingLiU"/>
              </a:rPr>
              <a:t>肺癌</a:t>
            </a:r>
            <a:r>
              <a:rPr dirty="0" sz="1000" spc="-20">
                <a:latin typeface="PMingLiU"/>
                <a:cs typeface="PMingLiU"/>
              </a:rPr>
              <a:t>中</a:t>
            </a:r>
            <a:r>
              <a:rPr dirty="0" sz="1000" spc="5">
                <a:latin typeface="PMingLiU"/>
                <a:cs typeface="PMingLiU"/>
              </a:rPr>
              <a:t>约为</a:t>
            </a:r>
            <a:r>
              <a:rPr dirty="0" sz="1000" spc="-15">
                <a:latin typeface="PMingLiU"/>
                <a:cs typeface="PMingLiU"/>
              </a:rPr>
              <a:t> </a:t>
            </a:r>
            <a:r>
              <a:rPr dirty="0" sz="1000" spc="-5">
                <a:latin typeface="Arial"/>
                <a:cs typeface="Arial"/>
              </a:rPr>
              <a:t>10%~25%</a:t>
            </a:r>
            <a:r>
              <a:rPr dirty="0" sz="1000" spc="5">
                <a:latin typeface="PMingLiU"/>
                <a:cs typeface="PMingLiU"/>
              </a:rPr>
              <a:t>。</a:t>
            </a:r>
            <a:endParaRPr sz="1000">
              <a:latin typeface="PMingLiU"/>
              <a:cs typeface="PMingLiU"/>
            </a:endParaRPr>
          </a:p>
          <a:p>
            <a:pPr algn="just" marL="12700" marR="131445">
              <a:lnSpc>
                <a:spcPct val="139500"/>
              </a:lnSpc>
              <a:spcBef>
                <a:spcPts val="580"/>
              </a:spcBef>
            </a:pPr>
            <a:r>
              <a:rPr dirty="0" sz="1000" spc="5">
                <a:latin typeface="PMingLiU"/>
                <a:cs typeface="PMingLiU"/>
              </a:rPr>
              <a:t>目前靶向</a:t>
            </a:r>
            <a:r>
              <a:rPr dirty="0" sz="1000">
                <a:latin typeface="PMingLiU"/>
                <a:cs typeface="PMingLiU"/>
              </a:rPr>
              <a:t> </a:t>
            </a:r>
            <a:r>
              <a:rPr dirty="0" sz="1000" spc="-5">
                <a:latin typeface="Arial"/>
                <a:cs typeface="Arial"/>
              </a:rPr>
              <a:t>CLDN18.2</a:t>
            </a:r>
            <a:r>
              <a:rPr dirty="0" sz="1000" spc="-45">
                <a:latin typeface="Arial"/>
                <a:cs typeface="Arial"/>
              </a:rPr>
              <a:t> </a:t>
            </a:r>
            <a:r>
              <a:rPr dirty="0" sz="1000" spc="5">
                <a:latin typeface="PMingLiU"/>
                <a:cs typeface="PMingLiU"/>
              </a:rPr>
              <a:t>在研</a:t>
            </a:r>
            <a:r>
              <a:rPr dirty="0" sz="1000" spc="-20">
                <a:latin typeface="PMingLiU"/>
                <a:cs typeface="PMingLiU"/>
              </a:rPr>
              <a:t>药</a:t>
            </a:r>
            <a:r>
              <a:rPr dirty="0" sz="1000" spc="5">
                <a:latin typeface="PMingLiU"/>
                <a:cs typeface="PMingLiU"/>
              </a:rPr>
              <a:t>物类</a:t>
            </a:r>
            <a:r>
              <a:rPr dirty="0" sz="1000" spc="-20">
                <a:latin typeface="PMingLiU"/>
                <a:cs typeface="PMingLiU"/>
              </a:rPr>
              <a:t>型</a:t>
            </a:r>
            <a:r>
              <a:rPr dirty="0" sz="1000" spc="5">
                <a:latin typeface="PMingLiU"/>
                <a:cs typeface="PMingLiU"/>
              </a:rPr>
              <a:t>包括</a:t>
            </a:r>
            <a:r>
              <a:rPr dirty="0" sz="1000" spc="-20">
                <a:latin typeface="PMingLiU"/>
                <a:cs typeface="PMingLiU"/>
              </a:rPr>
              <a:t>单</a:t>
            </a:r>
            <a:r>
              <a:rPr dirty="0" sz="1000" spc="5">
                <a:latin typeface="PMingLiU"/>
                <a:cs typeface="PMingLiU"/>
              </a:rPr>
              <a:t>抗、</a:t>
            </a:r>
            <a:r>
              <a:rPr dirty="0" sz="1000" spc="-20">
                <a:latin typeface="PMingLiU"/>
                <a:cs typeface="PMingLiU"/>
              </a:rPr>
              <a:t>双</a:t>
            </a:r>
            <a:r>
              <a:rPr dirty="0" sz="1000" spc="5">
                <a:latin typeface="PMingLiU"/>
                <a:cs typeface="PMingLiU"/>
              </a:rPr>
              <a:t>抗</a:t>
            </a:r>
            <a:r>
              <a:rPr dirty="0" sz="1000" spc="10">
                <a:latin typeface="PMingLiU"/>
                <a:cs typeface="PMingLiU"/>
              </a:rPr>
              <a:t>、</a:t>
            </a:r>
            <a:r>
              <a:rPr dirty="0" sz="1000" spc="-5">
                <a:latin typeface="Arial"/>
                <a:cs typeface="Arial"/>
              </a:rPr>
              <a:t>CAR-T</a:t>
            </a:r>
            <a:r>
              <a:rPr dirty="0" sz="1000" spc="-30">
                <a:latin typeface="Arial"/>
                <a:cs typeface="Arial"/>
              </a:rPr>
              <a:t> </a:t>
            </a:r>
            <a:r>
              <a:rPr dirty="0" sz="1000" spc="5">
                <a:latin typeface="PMingLiU"/>
                <a:cs typeface="PMingLiU"/>
              </a:rPr>
              <a:t>和</a:t>
            </a:r>
            <a:r>
              <a:rPr dirty="0" sz="1000" spc="10">
                <a:latin typeface="PMingLiU"/>
                <a:cs typeface="PMingLiU"/>
              </a:rPr>
              <a:t> </a:t>
            </a:r>
            <a:r>
              <a:rPr dirty="0" sz="1000">
                <a:latin typeface="Arial"/>
                <a:cs typeface="Arial"/>
              </a:rPr>
              <a:t>ADC</a:t>
            </a:r>
            <a:r>
              <a:rPr dirty="0" sz="1000" spc="-50">
                <a:latin typeface="Arial"/>
                <a:cs typeface="Arial"/>
              </a:rPr>
              <a:t> </a:t>
            </a:r>
            <a:r>
              <a:rPr dirty="0" sz="1000" spc="5">
                <a:latin typeface="PMingLiU"/>
                <a:cs typeface="PMingLiU"/>
              </a:rPr>
              <a:t>等</a:t>
            </a:r>
            <a:r>
              <a:rPr dirty="0" sz="1000" spc="-20">
                <a:latin typeface="PMingLiU"/>
                <a:cs typeface="PMingLiU"/>
              </a:rPr>
              <a:t>，</a:t>
            </a:r>
            <a:r>
              <a:rPr dirty="0" sz="1000" spc="5">
                <a:latin typeface="PMingLiU"/>
                <a:cs typeface="PMingLiU"/>
              </a:rPr>
              <a:t>其中 </a:t>
            </a:r>
            <a:r>
              <a:rPr dirty="0" sz="1000">
                <a:latin typeface="Arial"/>
                <a:cs typeface="Arial"/>
              </a:rPr>
              <a:t>CAR-T</a:t>
            </a:r>
            <a:r>
              <a:rPr dirty="0" sz="1000" spc="-25">
                <a:latin typeface="Arial"/>
                <a:cs typeface="Arial"/>
              </a:rPr>
              <a:t> </a:t>
            </a:r>
            <a:r>
              <a:rPr dirty="0" sz="1000" spc="-20">
                <a:latin typeface="PMingLiU"/>
                <a:cs typeface="PMingLiU"/>
              </a:rPr>
              <a:t>和单 </a:t>
            </a:r>
            <a:r>
              <a:rPr dirty="0" sz="1000" spc="5">
                <a:latin typeface="PMingLiU"/>
                <a:cs typeface="PMingLiU"/>
              </a:rPr>
              <a:t>抗药物</a:t>
            </a:r>
            <a:r>
              <a:rPr dirty="0" sz="1000" spc="-20">
                <a:latin typeface="PMingLiU"/>
                <a:cs typeface="PMingLiU"/>
              </a:rPr>
              <a:t>进</a:t>
            </a:r>
            <a:r>
              <a:rPr dirty="0" sz="1000" spc="5">
                <a:latin typeface="PMingLiU"/>
                <a:cs typeface="PMingLiU"/>
              </a:rPr>
              <a:t>展领</a:t>
            </a:r>
            <a:r>
              <a:rPr dirty="0" sz="1000" spc="-20">
                <a:latin typeface="PMingLiU"/>
                <a:cs typeface="PMingLiU"/>
              </a:rPr>
              <a:t>先</a:t>
            </a:r>
            <a:r>
              <a:rPr dirty="0" sz="1000" spc="5">
                <a:latin typeface="PMingLiU"/>
                <a:cs typeface="PMingLiU"/>
              </a:rPr>
              <a:t>，安</a:t>
            </a:r>
            <a:r>
              <a:rPr dirty="0" sz="1000" spc="-20">
                <a:latin typeface="PMingLiU"/>
                <a:cs typeface="PMingLiU"/>
              </a:rPr>
              <a:t>斯</a:t>
            </a:r>
            <a:r>
              <a:rPr dirty="0" sz="1000" spc="5">
                <a:latin typeface="PMingLiU"/>
                <a:cs typeface="PMingLiU"/>
              </a:rPr>
              <a:t>泰</a:t>
            </a:r>
            <a:r>
              <a:rPr dirty="0" sz="1000" spc="-20">
                <a:latin typeface="PMingLiU"/>
                <a:cs typeface="PMingLiU"/>
              </a:rPr>
              <a:t>来</a:t>
            </a:r>
            <a:r>
              <a:rPr dirty="0" sz="1000" spc="200">
                <a:latin typeface="PMingLiU"/>
                <a:cs typeface="PMingLiU"/>
              </a:rPr>
              <a:t>的</a:t>
            </a:r>
            <a:r>
              <a:rPr dirty="0" sz="1000" spc="-5">
                <a:latin typeface="Arial"/>
                <a:cs typeface="Arial"/>
              </a:rPr>
              <a:t>Zolbetuximab</a:t>
            </a:r>
            <a:r>
              <a:rPr dirty="0" sz="1000" spc="-60">
                <a:latin typeface="Arial"/>
                <a:cs typeface="Arial"/>
              </a:rPr>
              <a:t> </a:t>
            </a:r>
            <a:r>
              <a:rPr dirty="0" sz="1000" spc="-5">
                <a:latin typeface="Arial"/>
                <a:cs typeface="Arial"/>
              </a:rPr>
              <a:t>(IMAB-362</a:t>
            </a:r>
            <a:r>
              <a:rPr dirty="0" sz="1000" spc="-5">
                <a:latin typeface="PMingLiU"/>
                <a:cs typeface="PMingLiU"/>
              </a:rPr>
              <a:t>，</a:t>
            </a:r>
            <a:r>
              <a:rPr dirty="0" sz="1000" spc="5">
                <a:latin typeface="PMingLiU"/>
                <a:cs typeface="PMingLiU"/>
              </a:rPr>
              <a:t>单抗</a:t>
            </a:r>
            <a:r>
              <a:rPr dirty="0" sz="1000">
                <a:latin typeface="Arial"/>
                <a:cs typeface="Arial"/>
              </a:rPr>
              <a:t>)</a:t>
            </a:r>
            <a:r>
              <a:rPr dirty="0" sz="1000" spc="-20">
                <a:latin typeface="PMingLiU"/>
                <a:cs typeface="PMingLiU"/>
              </a:rPr>
              <a:t>已</a:t>
            </a:r>
            <a:r>
              <a:rPr dirty="0" sz="1000" spc="5">
                <a:latin typeface="PMingLiU"/>
                <a:cs typeface="PMingLiU"/>
              </a:rPr>
              <a:t>经</a:t>
            </a:r>
            <a:r>
              <a:rPr dirty="0" sz="1000" spc="-20">
                <a:latin typeface="PMingLiU"/>
                <a:cs typeface="PMingLiU"/>
              </a:rPr>
              <a:t>在</a:t>
            </a:r>
            <a:r>
              <a:rPr dirty="0" sz="1000" spc="5">
                <a:latin typeface="PMingLiU"/>
                <a:cs typeface="PMingLiU"/>
              </a:rPr>
              <a:t>全球</a:t>
            </a:r>
            <a:r>
              <a:rPr dirty="0" sz="1000" spc="-20">
                <a:latin typeface="PMingLiU"/>
                <a:cs typeface="PMingLiU"/>
              </a:rPr>
              <a:t>进</a:t>
            </a:r>
            <a:r>
              <a:rPr dirty="0" sz="1000" spc="5">
                <a:latin typeface="PMingLiU"/>
                <a:cs typeface="PMingLiU"/>
              </a:rPr>
              <a:t>入</a:t>
            </a:r>
            <a:r>
              <a:rPr dirty="0" sz="1000" spc="-45">
                <a:latin typeface="PMingLiU"/>
                <a:cs typeface="PMingLiU"/>
              </a:rPr>
              <a:t> </a:t>
            </a:r>
            <a:r>
              <a:rPr dirty="0" sz="1000" spc="-5">
                <a:latin typeface="Arial"/>
                <a:cs typeface="Arial"/>
              </a:rPr>
              <a:t>III</a:t>
            </a:r>
            <a:r>
              <a:rPr dirty="0" sz="1000" spc="-120">
                <a:latin typeface="Arial"/>
                <a:cs typeface="Arial"/>
              </a:rPr>
              <a:t> </a:t>
            </a:r>
            <a:r>
              <a:rPr dirty="0" sz="1000" spc="5">
                <a:latin typeface="PMingLiU"/>
                <a:cs typeface="PMingLiU"/>
              </a:rPr>
              <a:t>期临</a:t>
            </a:r>
            <a:r>
              <a:rPr dirty="0" sz="1000" spc="-20">
                <a:latin typeface="PMingLiU"/>
                <a:cs typeface="PMingLiU"/>
              </a:rPr>
              <a:t>床</a:t>
            </a:r>
            <a:r>
              <a:rPr dirty="0" sz="1000" spc="5">
                <a:latin typeface="PMingLiU"/>
                <a:cs typeface="PMingLiU"/>
              </a:rPr>
              <a:t>，  主要</a:t>
            </a:r>
            <a:r>
              <a:rPr dirty="0" sz="1000" spc="-20">
                <a:latin typeface="PMingLiU"/>
                <a:cs typeface="PMingLiU"/>
              </a:rPr>
              <a:t>入</a:t>
            </a:r>
            <a:r>
              <a:rPr dirty="0" sz="1000" spc="5">
                <a:latin typeface="PMingLiU"/>
                <a:cs typeface="PMingLiU"/>
              </a:rPr>
              <a:t>组</a:t>
            </a:r>
            <a:r>
              <a:rPr dirty="0" sz="1000" spc="80">
                <a:latin typeface="PMingLiU"/>
                <a:cs typeface="PMingLiU"/>
              </a:rPr>
              <a:t> </a:t>
            </a:r>
            <a:r>
              <a:rPr dirty="0" sz="1000">
                <a:latin typeface="Arial"/>
                <a:cs typeface="Arial"/>
              </a:rPr>
              <a:t>Claudin18.2</a:t>
            </a:r>
            <a:r>
              <a:rPr dirty="0" sz="1000" spc="5">
                <a:latin typeface="Arial"/>
                <a:cs typeface="Arial"/>
              </a:rPr>
              <a:t> </a:t>
            </a:r>
            <a:r>
              <a:rPr dirty="0" sz="1000" spc="-20">
                <a:latin typeface="PMingLiU"/>
                <a:cs typeface="PMingLiU"/>
              </a:rPr>
              <a:t>高</a:t>
            </a:r>
            <a:r>
              <a:rPr dirty="0" sz="1000" spc="5">
                <a:latin typeface="PMingLiU"/>
                <a:cs typeface="PMingLiU"/>
              </a:rPr>
              <a:t>表达</a:t>
            </a:r>
            <a:r>
              <a:rPr dirty="0" sz="1000" spc="-20">
                <a:latin typeface="PMingLiU"/>
                <a:cs typeface="PMingLiU"/>
              </a:rPr>
              <a:t>患</a:t>
            </a:r>
            <a:r>
              <a:rPr dirty="0" sz="1000" spc="5">
                <a:latin typeface="PMingLiU"/>
                <a:cs typeface="PMingLiU"/>
              </a:rPr>
              <a:t>者；</a:t>
            </a:r>
            <a:r>
              <a:rPr dirty="0" sz="1000" spc="-20">
                <a:latin typeface="PMingLiU"/>
                <a:cs typeface="PMingLiU"/>
              </a:rPr>
              <a:t>创</a:t>
            </a:r>
            <a:r>
              <a:rPr dirty="0" sz="1000" spc="5">
                <a:latin typeface="PMingLiU"/>
                <a:cs typeface="PMingLiU"/>
              </a:rPr>
              <a:t>胜集</a:t>
            </a:r>
            <a:r>
              <a:rPr dirty="0" sz="1000" spc="-20">
                <a:latin typeface="PMingLiU"/>
                <a:cs typeface="PMingLiU"/>
              </a:rPr>
              <a:t>团</a:t>
            </a:r>
            <a:r>
              <a:rPr dirty="0" sz="1000" spc="5">
                <a:latin typeface="PMingLiU"/>
                <a:cs typeface="PMingLiU"/>
              </a:rPr>
              <a:t>研</a:t>
            </a:r>
            <a:r>
              <a:rPr dirty="0" sz="1000" spc="-20">
                <a:latin typeface="PMingLiU"/>
                <a:cs typeface="PMingLiU"/>
              </a:rPr>
              <a:t>发</a:t>
            </a:r>
            <a:r>
              <a:rPr dirty="0" sz="1000" spc="5">
                <a:latin typeface="PMingLiU"/>
                <a:cs typeface="PMingLiU"/>
              </a:rPr>
              <a:t>的</a:t>
            </a:r>
            <a:r>
              <a:rPr dirty="0" sz="1000" spc="85">
                <a:latin typeface="PMingLiU"/>
                <a:cs typeface="PMingLiU"/>
              </a:rPr>
              <a:t> </a:t>
            </a:r>
            <a:r>
              <a:rPr dirty="0" sz="1000" spc="-5">
                <a:latin typeface="Arial"/>
                <a:cs typeface="Arial"/>
              </a:rPr>
              <a:t>TST001</a:t>
            </a:r>
            <a:r>
              <a:rPr dirty="0" sz="1000" spc="150">
                <a:latin typeface="Arial"/>
                <a:cs typeface="Arial"/>
              </a:rPr>
              <a:t> </a:t>
            </a:r>
            <a:r>
              <a:rPr dirty="0" sz="1000">
                <a:latin typeface="Arial"/>
                <a:cs typeface="Arial"/>
              </a:rPr>
              <a:t>(</a:t>
            </a:r>
            <a:r>
              <a:rPr dirty="0" sz="1000" spc="-20">
                <a:latin typeface="PMingLiU"/>
                <a:cs typeface="PMingLiU"/>
              </a:rPr>
              <a:t>单</a:t>
            </a:r>
            <a:r>
              <a:rPr dirty="0" sz="1000" spc="5">
                <a:latin typeface="PMingLiU"/>
                <a:cs typeface="PMingLiU"/>
              </a:rPr>
              <a:t>抗</a:t>
            </a:r>
            <a:r>
              <a:rPr dirty="0" sz="1000">
                <a:latin typeface="Arial"/>
                <a:cs typeface="Arial"/>
              </a:rPr>
              <a:t>)</a:t>
            </a:r>
            <a:r>
              <a:rPr dirty="0" sz="1000" spc="140">
                <a:latin typeface="Arial"/>
                <a:cs typeface="Arial"/>
              </a:rPr>
              <a:t> </a:t>
            </a:r>
            <a:r>
              <a:rPr dirty="0" sz="1000" spc="5">
                <a:latin typeface="PMingLiU"/>
                <a:cs typeface="PMingLiU"/>
              </a:rPr>
              <a:t>及科</a:t>
            </a:r>
            <a:r>
              <a:rPr dirty="0" sz="1000" spc="-20">
                <a:latin typeface="PMingLiU"/>
                <a:cs typeface="PMingLiU"/>
              </a:rPr>
              <a:t>济</a:t>
            </a:r>
            <a:r>
              <a:rPr dirty="0" sz="1000" spc="5">
                <a:latin typeface="PMingLiU"/>
                <a:cs typeface="PMingLiU"/>
              </a:rPr>
              <a:t>药</a:t>
            </a:r>
            <a:r>
              <a:rPr dirty="0" sz="1000" spc="-20">
                <a:latin typeface="PMingLiU"/>
                <a:cs typeface="PMingLiU"/>
              </a:rPr>
              <a:t>业</a:t>
            </a:r>
            <a:r>
              <a:rPr dirty="0" sz="1000" spc="5">
                <a:latin typeface="PMingLiU"/>
                <a:cs typeface="PMingLiU"/>
              </a:rPr>
              <a:t>的</a:t>
            </a:r>
            <a:r>
              <a:rPr dirty="0" sz="1000" spc="80">
                <a:latin typeface="PMingLiU"/>
                <a:cs typeface="PMingLiU"/>
              </a:rPr>
              <a:t> </a:t>
            </a:r>
            <a:r>
              <a:rPr dirty="0" sz="1000" spc="-5">
                <a:latin typeface="Arial"/>
                <a:cs typeface="Arial"/>
              </a:rPr>
              <a:t>CT041  </a:t>
            </a:r>
            <a:r>
              <a:rPr dirty="0" sz="1000">
                <a:latin typeface="Arial"/>
                <a:cs typeface="Arial"/>
              </a:rPr>
              <a:t>(CAR-T)</a:t>
            </a:r>
            <a:r>
              <a:rPr dirty="0" sz="1000" spc="270">
                <a:latin typeface="Arial"/>
                <a:cs typeface="Arial"/>
              </a:rPr>
              <a:t> </a:t>
            </a:r>
            <a:r>
              <a:rPr dirty="0" sz="1000" spc="120">
                <a:latin typeface="PMingLiU"/>
                <a:cs typeface="PMingLiU"/>
              </a:rPr>
              <a:t>分</a:t>
            </a:r>
            <a:r>
              <a:rPr dirty="0" sz="1000" spc="145">
                <a:latin typeface="PMingLiU"/>
                <a:cs typeface="PMingLiU"/>
              </a:rPr>
              <a:t>别处</a:t>
            </a:r>
            <a:r>
              <a:rPr dirty="0" sz="1000" spc="5">
                <a:latin typeface="PMingLiU"/>
                <a:cs typeface="PMingLiU"/>
              </a:rPr>
              <a:t>于</a:t>
            </a:r>
            <a:r>
              <a:rPr dirty="0" sz="1000" spc="85">
                <a:latin typeface="PMingLiU"/>
                <a:cs typeface="PMingLiU"/>
              </a:rPr>
              <a:t> </a:t>
            </a:r>
            <a:r>
              <a:rPr dirty="0" sz="1000">
                <a:latin typeface="Arial"/>
                <a:cs typeface="Arial"/>
              </a:rPr>
              <a:t>II</a:t>
            </a:r>
            <a:r>
              <a:rPr dirty="0" sz="1000" spc="30">
                <a:latin typeface="Arial"/>
                <a:cs typeface="Arial"/>
              </a:rPr>
              <a:t> </a:t>
            </a:r>
            <a:r>
              <a:rPr dirty="0" sz="1000" spc="120">
                <a:latin typeface="PMingLiU"/>
                <a:cs typeface="PMingLiU"/>
              </a:rPr>
              <a:t>期</a:t>
            </a:r>
            <a:r>
              <a:rPr dirty="0" sz="1000" spc="145">
                <a:latin typeface="PMingLiU"/>
                <a:cs typeface="PMingLiU"/>
              </a:rPr>
              <a:t>临床</a:t>
            </a:r>
            <a:r>
              <a:rPr dirty="0" sz="1000" spc="120">
                <a:latin typeface="PMingLiU"/>
                <a:cs typeface="PMingLiU"/>
              </a:rPr>
              <a:t>阶</a:t>
            </a:r>
            <a:r>
              <a:rPr dirty="0" sz="1000" spc="145">
                <a:latin typeface="PMingLiU"/>
                <a:cs typeface="PMingLiU"/>
              </a:rPr>
              <a:t>段</a:t>
            </a:r>
            <a:r>
              <a:rPr dirty="0" sz="1000" spc="5">
                <a:latin typeface="PMingLiU"/>
                <a:cs typeface="PMingLiU"/>
              </a:rPr>
              <a:t>，</a:t>
            </a:r>
            <a:r>
              <a:rPr dirty="0" sz="1000" spc="-120">
                <a:latin typeface="PMingLiU"/>
                <a:cs typeface="PMingLiU"/>
              </a:rPr>
              <a:t> </a:t>
            </a:r>
            <a:r>
              <a:rPr dirty="0" sz="1000" spc="145">
                <a:latin typeface="PMingLiU"/>
                <a:cs typeface="PMingLiU"/>
              </a:rPr>
              <a:t>其</a:t>
            </a:r>
            <a:r>
              <a:rPr dirty="0" sz="1000" spc="120">
                <a:latin typeface="PMingLiU"/>
                <a:cs typeface="PMingLiU"/>
              </a:rPr>
              <a:t>入</a:t>
            </a:r>
            <a:r>
              <a:rPr dirty="0" sz="1000" spc="145">
                <a:latin typeface="PMingLiU"/>
                <a:cs typeface="PMingLiU"/>
              </a:rPr>
              <a:t>组患</a:t>
            </a:r>
            <a:r>
              <a:rPr dirty="0" sz="1000" spc="120">
                <a:latin typeface="PMingLiU"/>
                <a:cs typeface="PMingLiU"/>
              </a:rPr>
              <a:t>者</a:t>
            </a:r>
            <a:r>
              <a:rPr dirty="0" sz="1000" spc="5">
                <a:latin typeface="PMingLiU"/>
                <a:cs typeface="PMingLiU"/>
              </a:rPr>
              <a:t>的</a:t>
            </a:r>
            <a:r>
              <a:rPr dirty="0" sz="1000" spc="114">
                <a:latin typeface="PMingLiU"/>
                <a:cs typeface="PMingLiU"/>
              </a:rPr>
              <a:t> </a:t>
            </a:r>
            <a:r>
              <a:rPr dirty="0" sz="1000">
                <a:latin typeface="Arial"/>
                <a:cs typeface="Arial"/>
              </a:rPr>
              <a:t>Claudin18.2</a:t>
            </a:r>
            <a:r>
              <a:rPr dirty="0" sz="1000" spc="10">
                <a:latin typeface="Arial"/>
                <a:cs typeface="Arial"/>
              </a:rPr>
              <a:t> </a:t>
            </a:r>
            <a:r>
              <a:rPr dirty="0" sz="1000" spc="145">
                <a:latin typeface="PMingLiU"/>
                <a:cs typeface="PMingLiU"/>
              </a:rPr>
              <a:t>表</a:t>
            </a:r>
            <a:r>
              <a:rPr dirty="0" sz="1000" spc="5">
                <a:latin typeface="PMingLiU"/>
                <a:cs typeface="PMingLiU"/>
              </a:rPr>
              <a:t>达</a:t>
            </a:r>
            <a:r>
              <a:rPr dirty="0" sz="1000" spc="100">
                <a:latin typeface="PMingLiU"/>
                <a:cs typeface="PMingLiU"/>
              </a:rPr>
              <a:t> </a:t>
            </a:r>
            <a:r>
              <a:rPr dirty="0" sz="1000" spc="-10">
                <a:latin typeface="Arial"/>
                <a:cs typeface="Arial"/>
              </a:rPr>
              <a:t>cutoff</a:t>
            </a:r>
            <a:r>
              <a:rPr dirty="0" sz="1000" spc="40">
                <a:latin typeface="Arial"/>
                <a:cs typeface="Arial"/>
              </a:rPr>
              <a:t> </a:t>
            </a:r>
            <a:r>
              <a:rPr dirty="0" sz="1000" spc="145">
                <a:latin typeface="PMingLiU"/>
                <a:cs typeface="PMingLiU"/>
              </a:rPr>
              <a:t>值</a:t>
            </a:r>
            <a:r>
              <a:rPr dirty="0" sz="1000" spc="120">
                <a:latin typeface="PMingLiU"/>
                <a:cs typeface="PMingLiU"/>
              </a:rPr>
              <a:t>低</a:t>
            </a:r>
            <a:r>
              <a:rPr dirty="0" sz="1000" spc="5">
                <a:latin typeface="PMingLiU"/>
                <a:cs typeface="PMingLiU"/>
              </a:rPr>
              <a:t>于 </a:t>
            </a:r>
            <a:r>
              <a:rPr dirty="0" sz="1000">
                <a:latin typeface="Arial"/>
                <a:cs typeface="Arial"/>
              </a:rPr>
              <a:t>Zolbetuximab</a:t>
            </a:r>
            <a:r>
              <a:rPr dirty="0" sz="1000" spc="5">
                <a:latin typeface="PMingLiU"/>
                <a:cs typeface="PMingLiU"/>
              </a:rPr>
              <a:t>。</a:t>
            </a:r>
            <a:endParaRPr sz="1000">
              <a:latin typeface="PMingLiU"/>
              <a:cs typeface="PMingLiU"/>
            </a:endParaRPr>
          </a:p>
          <a:p>
            <a:pPr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42:</a:t>
            </a:r>
            <a:r>
              <a:rPr dirty="0" sz="1000" spc="10" b="1">
                <a:latin typeface="Arial"/>
                <a:cs typeface="Arial"/>
              </a:rPr>
              <a:t> </a:t>
            </a:r>
            <a:r>
              <a:rPr dirty="0" sz="1000" spc="-5" b="1">
                <a:latin typeface="Arial"/>
                <a:cs typeface="Arial"/>
              </a:rPr>
              <a:t>CLDN18.2</a:t>
            </a:r>
            <a:r>
              <a:rPr dirty="0" sz="1000" spc="-70" b="1">
                <a:latin typeface="Arial"/>
                <a:cs typeface="Arial"/>
              </a:rPr>
              <a:t> </a:t>
            </a:r>
            <a:r>
              <a:rPr dirty="0" sz="1000" spc="5" b="1">
                <a:latin typeface="Microsoft JhengHei UI"/>
                <a:cs typeface="Microsoft JhengHei UI"/>
              </a:rPr>
              <a:t>靶向药</a:t>
            </a:r>
            <a:r>
              <a:rPr dirty="0" sz="1000" spc="-20" b="1">
                <a:latin typeface="Microsoft JhengHei UI"/>
                <a:cs typeface="Microsoft JhengHei UI"/>
              </a:rPr>
              <a:t>物</a:t>
            </a:r>
            <a:r>
              <a:rPr dirty="0" sz="1000" spc="5" b="1">
                <a:latin typeface="Microsoft JhengHei UI"/>
                <a:cs typeface="Microsoft JhengHei UI"/>
              </a:rPr>
              <a:t>的全</a:t>
            </a:r>
            <a:r>
              <a:rPr dirty="0" sz="1000" spc="-20" b="1">
                <a:latin typeface="Microsoft JhengHei UI"/>
                <a:cs typeface="Microsoft JhengHei UI"/>
              </a:rPr>
              <a:t>球</a:t>
            </a:r>
            <a:r>
              <a:rPr dirty="0" sz="1000" spc="5" b="1">
                <a:latin typeface="Microsoft JhengHei UI"/>
                <a:cs typeface="Microsoft JhengHei UI"/>
              </a:rPr>
              <a:t>研发格局</a:t>
            </a:r>
            <a:endParaRPr sz="1000">
              <a:latin typeface="Microsoft JhengHei UI"/>
              <a:cs typeface="Microsoft JhengHei UI"/>
            </a:endParaRPr>
          </a:p>
        </p:txBody>
      </p:sp>
      <p:graphicFrame>
        <p:nvGraphicFramePr>
          <p:cNvPr id="8" name="object 8"/>
          <p:cNvGraphicFramePr>
            <a:graphicFrameLocks noGrp="1"/>
          </p:cNvGraphicFramePr>
          <p:nvPr/>
        </p:nvGraphicFramePr>
        <p:xfrm>
          <a:off x="539800" y="8762745"/>
          <a:ext cx="5055870" cy="911860"/>
        </p:xfrm>
        <a:graphic>
          <a:graphicData uri="http://schemas.openxmlformats.org/drawingml/2006/table">
            <a:tbl>
              <a:tblPr firstRow="1" bandRow="1">
                <a:tableStyleId>{2D5ABB26-0587-4C30-8999-92F81FD0307C}</a:tableStyleId>
              </a:tblPr>
              <a:tblGrid>
                <a:gridCol w="559435"/>
                <a:gridCol w="612140"/>
                <a:gridCol w="337184"/>
                <a:gridCol w="444500"/>
                <a:gridCol w="649605"/>
                <a:gridCol w="514984"/>
                <a:gridCol w="591185"/>
                <a:gridCol w="395604"/>
                <a:gridCol w="472439"/>
                <a:gridCol w="475614"/>
              </a:tblGrid>
              <a:tr h="268223">
                <a:tc>
                  <a:txBody>
                    <a:bodyPr/>
                    <a:lstStyle/>
                    <a:p>
                      <a:pPr marL="69850">
                        <a:lnSpc>
                          <a:spcPct val="100000"/>
                        </a:lnSpc>
                        <a:spcBef>
                          <a:spcPts val="65"/>
                        </a:spcBef>
                      </a:pPr>
                      <a:r>
                        <a:rPr dirty="0" sz="700" b="1">
                          <a:solidFill>
                            <a:srgbClr val="FFFFFF"/>
                          </a:solidFill>
                          <a:latin typeface="Microsoft JhengHei UI"/>
                          <a:cs typeface="Microsoft JhengHei UI"/>
                        </a:rPr>
                        <a:t>研发</a:t>
                      </a:r>
                      <a:endParaRPr sz="700">
                        <a:latin typeface="Microsoft JhengHei UI"/>
                        <a:cs typeface="Microsoft JhengHei UI"/>
                      </a:endParaRPr>
                    </a:p>
                    <a:p>
                      <a:pPr marL="69850">
                        <a:lnSpc>
                          <a:spcPct val="100000"/>
                        </a:lnSpc>
                        <a:spcBef>
                          <a:spcPts val="195"/>
                        </a:spcBef>
                      </a:pPr>
                      <a:r>
                        <a:rPr dirty="0" sz="700" b="1">
                          <a:solidFill>
                            <a:srgbClr val="FFFFFF"/>
                          </a:solidFill>
                          <a:latin typeface="Microsoft JhengHei UI"/>
                          <a:cs typeface="Microsoft JhengHei UI"/>
                        </a:rPr>
                        <a:t>机构</a:t>
                      </a:r>
                      <a:endParaRPr sz="700">
                        <a:latin typeface="Microsoft JhengHei UI"/>
                        <a:cs typeface="Microsoft JhengHei UI"/>
                      </a:endParaRPr>
                    </a:p>
                  </a:txBody>
                  <a:tcPr marL="0" marR="0" marB="0" marT="8255">
                    <a:lnT w="19050">
                      <a:solidFill>
                        <a:srgbClr val="000000"/>
                      </a:solidFill>
                      <a:prstDash val="solid"/>
                    </a:lnT>
                    <a:solidFill>
                      <a:srgbClr val="C00000"/>
                    </a:solidFill>
                  </a:tcPr>
                </a:tc>
                <a:tc>
                  <a:txBody>
                    <a:bodyPr/>
                    <a:lstStyle/>
                    <a:p>
                      <a:pPr marL="80645">
                        <a:lnSpc>
                          <a:spcPct val="100000"/>
                        </a:lnSpc>
                        <a:spcBef>
                          <a:spcPts val="65"/>
                        </a:spcBef>
                      </a:pPr>
                      <a:r>
                        <a:rPr dirty="0" sz="700" b="1">
                          <a:solidFill>
                            <a:srgbClr val="FFFFFF"/>
                          </a:solidFill>
                          <a:latin typeface="Microsoft JhengHei UI"/>
                          <a:cs typeface="Microsoft JhengHei UI"/>
                        </a:rPr>
                        <a:t>药品</a:t>
                      </a:r>
                      <a:endParaRPr sz="700">
                        <a:latin typeface="Microsoft JhengHei UI"/>
                        <a:cs typeface="Microsoft JhengHei UI"/>
                      </a:endParaRPr>
                    </a:p>
                    <a:p>
                      <a:pPr marL="80645">
                        <a:lnSpc>
                          <a:spcPct val="100000"/>
                        </a:lnSpc>
                        <a:spcBef>
                          <a:spcPts val="195"/>
                        </a:spcBef>
                      </a:pPr>
                      <a:r>
                        <a:rPr dirty="0" sz="700" b="1">
                          <a:solidFill>
                            <a:srgbClr val="FFFFFF"/>
                          </a:solidFill>
                          <a:latin typeface="Microsoft JhengHei UI"/>
                          <a:cs typeface="Microsoft JhengHei UI"/>
                        </a:rPr>
                        <a:t>名称</a:t>
                      </a:r>
                      <a:endParaRPr sz="700">
                        <a:latin typeface="Microsoft JhengHei UI"/>
                        <a:cs typeface="Microsoft JhengHei UI"/>
                      </a:endParaRPr>
                    </a:p>
                  </a:txBody>
                  <a:tcPr marL="0" marR="0" marB="0" marT="8255">
                    <a:lnT w="19050">
                      <a:solidFill>
                        <a:srgbClr val="000000"/>
                      </a:solidFill>
                      <a:prstDash val="solid"/>
                    </a:lnT>
                    <a:solidFill>
                      <a:srgbClr val="C00000"/>
                    </a:solidFill>
                  </a:tcPr>
                </a:tc>
                <a:tc>
                  <a:txBody>
                    <a:bodyPr/>
                    <a:lstStyle/>
                    <a:p>
                      <a:pPr marL="71755">
                        <a:lnSpc>
                          <a:spcPct val="100000"/>
                        </a:lnSpc>
                        <a:spcBef>
                          <a:spcPts val="65"/>
                        </a:spcBef>
                      </a:pPr>
                      <a:r>
                        <a:rPr dirty="0" sz="700" b="1">
                          <a:solidFill>
                            <a:srgbClr val="FFFFFF"/>
                          </a:solidFill>
                          <a:latin typeface="Microsoft JhengHei UI"/>
                          <a:cs typeface="Microsoft JhengHei UI"/>
                        </a:rPr>
                        <a:t>最高</a:t>
                      </a:r>
                      <a:endParaRPr sz="700">
                        <a:latin typeface="Microsoft JhengHei UI"/>
                        <a:cs typeface="Microsoft JhengHei UI"/>
                      </a:endParaRPr>
                    </a:p>
                    <a:p>
                      <a:pPr marL="71755">
                        <a:lnSpc>
                          <a:spcPct val="100000"/>
                        </a:lnSpc>
                        <a:spcBef>
                          <a:spcPts val="195"/>
                        </a:spcBef>
                      </a:pPr>
                      <a:r>
                        <a:rPr dirty="0" sz="700" b="1">
                          <a:solidFill>
                            <a:srgbClr val="FFFFFF"/>
                          </a:solidFill>
                          <a:latin typeface="Microsoft JhengHei UI"/>
                          <a:cs typeface="Microsoft JhengHei UI"/>
                        </a:rPr>
                        <a:t>阶段</a:t>
                      </a:r>
                      <a:endParaRPr sz="700">
                        <a:latin typeface="Microsoft JhengHei UI"/>
                        <a:cs typeface="Microsoft JhengHei UI"/>
                      </a:endParaRPr>
                    </a:p>
                  </a:txBody>
                  <a:tcPr marL="0" marR="0" marB="0" marT="8255">
                    <a:lnT w="19050">
                      <a:solidFill>
                        <a:srgbClr val="000000"/>
                      </a:solidFill>
                      <a:prstDash val="solid"/>
                    </a:lnT>
                    <a:solidFill>
                      <a:srgbClr val="C00000"/>
                    </a:solidFill>
                  </a:tcPr>
                </a:tc>
                <a:tc>
                  <a:txBody>
                    <a:bodyPr/>
                    <a:lstStyle/>
                    <a:p>
                      <a:pPr marL="85090">
                        <a:lnSpc>
                          <a:spcPct val="100000"/>
                        </a:lnSpc>
                        <a:spcBef>
                          <a:spcPts val="65"/>
                        </a:spcBef>
                      </a:pPr>
                      <a:r>
                        <a:rPr dirty="0" sz="700" b="1">
                          <a:solidFill>
                            <a:srgbClr val="FFFFFF"/>
                          </a:solidFill>
                          <a:latin typeface="Microsoft JhengHei UI"/>
                          <a:cs typeface="Microsoft JhengHei UI"/>
                        </a:rPr>
                        <a:t>作用</a:t>
                      </a:r>
                      <a:endParaRPr sz="700">
                        <a:latin typeface="Microsoft JhengHei UI"/>
                        <a:cs typeface="Microsoft JhengHei UI"/>
                      </a:endParaRPr>
                    </a:p>
                    <a:p>
                      <a:pPr marL="85090">
                        <a:lnSpc>
                          <a:spcPct val="100000"/>
                        </a:lnSpc>
                        <a:spcBef>
                          <a:spcPts val="195"/>
                        </a:spcBef>
                      </a:pPr>
                      <a:r>
                        <a:rPr dirty="0" sz="700" b="1">
                          <a:solidFill>
                            <a:srgbClr val="FFFFFF"/>
                          </a:solidFill>
                          <a:latin typeface="Microsoft JhengHei UI"/>
                          <a:cs typeface="Microsoft JhengHei UI"/>
                        </a:rPr>
                        <a:t>机制</a:t>
                      </a:r>
                      <a:endParaRPr sz="700">
                        <a:latin typeface="Microsoft JhengHei UI"/>
                        <a:cs typeface="Microsoft JhengHei UI"/>
                      </a:endParaRPr>
                    </a:p>
                  </a:txBody>
                  <a:tcPr marL="0" marR="0" marB="0" marT="8255">
                    <a:lnT w="19050">
                      <a:solidFill>
                        <a:srgbClr val="000000"/>
                      </a:solidFill>
                      <a:prstDash val="solid"/>
                    </a:lnT>
                    <a:solidFill>
                      <a:srgbClr val="C00000"/>
                    </a:solidFill>
                  </a:tcPr>
                </a:tc>
                <a:tc>
                  <a:txBody>
                    <a:bodyPr/>
                    <a:lstStyle/>
                    <a:p>
                      <a:pPr marL="88900">
                        <a:lnSpc>
                          <a:spcPct val="100000"/>
                        </a:lnSpc>
                        <a:spcBef>
                          <a:spcPts val="65"/>
                        </a:spcBef>
                      </a:pPr>
                      <a:r>
                        <a:rPr dirty="0" sz="700" b="1">
                          <a:solidFill>
                            <a:srgbClr val="FFFFFF"/>
                          </a:solidFill>
                          <a:latin typeface="Microsoft JhengHei UI"/>
                          <a:cs typeface="Microsoft JhengHei UI"/>
                        </a:rPr>
                        <a:t>已</a:t>
                      </a:r>
                      <a:r>
                        <a:rPr dirty="0" sz="700" spc="20" b="1">
                          <a:solidFill>
                            <a:srgbClr val="FFFFFF"/>
                          </a:solidFill>
                          <a:latin typeface="Microsoft JhengHei UI"/>
                          <a:cs typeface="Microsoft JhengHei UI"/>
                        </a:rPr>
                        <a:t>开</a:t>
                      </a:r>
                      <a:r>
                        <a:rPr dirty="0" sz="700" b="1">
                          <a:solidFill>
                            <a:srgbClr val="FFFFFF"/>
                          </a:solidFill>
                          <a:latin typeface="Microsoft JhengHei UI"/>
                          <a:cs typeface="Microsoft JhengHei UI"/>
                        </a:rPr>
                        <a:t>展</a:t>
                      </a:r>
                      <a:endParaRPr sz="700">
                        <a:latin typeface="Microsoft JhengHei UI"/>
                        <a:cs typeface="Microsoft JhengHei UI"/>
                      </a:endParaRPr>
                    </a:p>
                    <a:p>
                      <a:pPr marL="88900">
                        <a:lnSpc>
                          <a:spcPct val="100000"/>
                        </a:lnSpc>
                        <a:spcBef>
                          <a:spcPts val="195"/>
                        </a:spcBef>
                      </a:pPr>
                      <a:r>
                        <a:rPr dirty="0" sz="700" b="1">
                          <a:solidFill>
                            <a:srgbClr val="FFFFFF"/>
                          </a:solidFill>
                          <a:latin typeface="Microsoft JhengHei UI"/>
                          <a:cs typeface="Microsoft JhengHei UI"/>
                        </a:rPr>
                        <a:t>适</a:t>
                      </a:r>
                      <a:r>
                        <a:rPr dirty="0" sz="700" spc="20" b="1">
                          <a:solidFill>
                            <a:srgbClr val="FFFFFF"/>
                          </a:solidFill>
                          <a:latin typeface="Microsoft JhengHei UI"/>
                          <a:cs typeface="Microsoft JhengHei UI"/>
                        </a:rPr>
                        <a:t>应</a:t>
                      </a:r>
                      <a:r>
                        <a:rPr dirty="0" sz="700" b="1">
                          <a:solidFill>
                            <a:srgbClr val="FFFFFF"/>
                          </a:solidFill>
                          <a:latin typeface="Microsoft JhengHei UI"/>
                          <a:cs typeface="Microsoft JhengHei UI"/>
                        </a:rPr>
                        <a:t>症</a:t>
                      </a:r>
                      <a:endParaRPr sz="700">
                        <a:latin typeface="Microsoft JhengHei UI"/>
                        <a:cs typeface="Microsoft JhengHei UI"/>
                      </a:endParaRPr>
                    </a:p>
                  </a:txBody>
                  <a:tcPr marL="0" marR="0" marB="0" marT="8255">
                    <a:lnR w="6350">
                      <a:solidFill>
                        <a:srgbClr val="000000"/>
                      </a:solidFill>
                      <a:prstDash val="solid"/>
                    </a:lnR>
                    <a:lnT w="19050">
                      <a:solidFill>
                        <a:srgbClr val="000000"/>
                      </a:solidFill>
                      <a:prstDash val="solid"/>
                    </a:lnT>
                    <a:solidFill>
                      <a:srgbClr val="C00000"/>
                    </a:solidFill>
                  </a:tcPr>
                </a:tc>
                <a:tc>
                  <a:txBody>
                    <a:bodyPr/>
                    <a:lstStyle/>
                    <a:p>
                      <a:pPr marL="69850">
                        <a:lnSpc>
                          <a:spcPct val="100000"/>
                        </a:lnSpc>
                        <a:spcBef>
                          <a:spcPts val="65"/>
                        </a:spcBef>
                      </a:pPr>
                      <a:r>
                        <a:rPr dirty="0" sz="700" b="1">
                          <a:solidFill>
                            <a:srgbClr val="FFFFFF"/>
                          </a:solidFill>
                          <a:latin typeface="Microsoft JhengHei UI"/>
                          <a:cs typeface="Microsoft JhengHei UI"/>
                        </a:rPr>
                        <a:t>研发</a:t>
                      </a:r>
                      <a:endParaRPr sz="700">
                        <a:latin typeface="Microsoft JhengHei UI"/>
                        <a:cs typeface="Microsoft JhengHei UI"/>
                      </a:endParaRPr>
                    </a:p>
                    <a:p>
                      <a:pPr marL="69850">
                        <a:lnSpc>
                          <a:spcPct val="100000"/>
                        </a:lnSpc>
                        <a:spcBef>
                          <a:spcPts val="195"/>
                        </a:spcBef>
                      </a:pPr>
                      <a:r>
                        <a:rPr dirty="0" sz="700" b="1">
                          <a:solidFill>
                            <a:srgbClr val="FFFFFF"/>
                          </a:solidFill>
                          <a:latin typeface="Microsoft JhengHei UI"/>
                          <a:cs typeface="Microsoft JhengHei UI"/>
                        </a:rPr>
                        <a:t>机构</a:t>
                      </a:r>
                      <a:endParaRPr sz="700">
                        <a:latin typeface="Microsoft JhengHei UI"/>
                        <a:cs typeface="Microsoft JhengHei UI"/>
                      </a:endParaRPr>
                    </a:p>
                  </a:txBody>
                  <a:tcPr marL="0" marR="0" marB="0" marT="8255">
                    <a:lnL w="6350">
                      <a:solidFill>
                        <a:srgbClr val="000000"/>
                      </a:solidFill>
                      <a:prstDash val="solid"/>
                    </a:lnL>
                    <a:lnT w="19050">
                      <a:solidFill>
                        <a:srgbClr val="000000"/>
                      </a:solidFill>
                      <a:prstDash val="solid"/>
                    </a:lnT>
                    <a:solidFill>
                      <a:srgbClr val="C00000"/>
                    </a:solidFill>
                  </a:tcPr>
                </a:tc>
                <a:tc>
                  <a:txBody>
                    <a:bodyPr/>
                    <a:lstStyle/>
                    <a:p>
                      <a:pPr marL="91440">
                        <a:lnSpc>
                          <a:spcPct val="100000"/>
                        </a:lnSpc>
                        <a:spcBef>
                          <a:spcPts val="65"/>
                        </a:spcBef>
                      </a:pPr>
                      <a:r>
                        <a:rPr dirty="0" sz="700" b="1">
                          <a:solidFill>
                            <a:srgbClr val="FFFFFF"/>
                          </a:solidFill>
                          <a:latin typeface="Microsoft JhengHei UI"/>
                          <a:cs typeface="Microsoft JhengHei UI"/>
                        </a:rPr>
                        <a:t>药品</a:t>
                      </a:r>
                      <a:endParaRPr sz="700">
                        <a:latin typeface="Microsoft JhengHei UI"/>
                        <a:cs typeface="Microsoft JhengHei UI"/>
                      </a:endParaRPr>
                    </a:p>
                    <a:p>
                      <a:pPr marL="91440">
                        <a:lnSpc>
                          <a:spcPct val="100000"/>
                        </a:lnSpc>
                        <a:spcBef>
                          <a:spcPts val="195"/>
                        </a:spcBef>
                      </a:pPr>
                      <a:r>
                        <a:rPr dirty="0" sz="700" b="1">
                          <a:solidFill>
                            <a:srgbClr val="FFFFFF"/>
                          </a:solidFill>
                          <a:latin typeface="Microsoft JhengHei UI"/>
                          <a:cs typeface="Microsoft JhengHei UI"/>
                        </a:rPr>
                        <a:t>名称</a:t>
                      </a:r>
                      <a:endParaRPr sz="700">
                        <a:latin typeface="Microsoft JhengHei UI"/>
                        <a:cs typeface="Microsoft JhengHei UI"/>
                      </a:endParaRPr>
                    </a:p>
                  </a:txBody>
                  <a:tcPr marL="0" marR="0" marB="0" marT="8255">
                    <a:lnT w="19050">
                      <a:solidFill>
                        <a:srgbClr val="000000"/>
                      </a:solidFill>
                      <a:prstDash val="solid"/>
                    </a:lnT>
                    <a:solidFill>
                      <a:srgbClr val="C00000"/>
                    </a:solidFill>
                  </a:tcPr>
                </a:tc>
                <a:tc>
                  <a:txBody>
                    <a:bodyPr/>
                    <a:lstStyle/>
                    <a:p>
                      <a:pPr marL="127635">
                        <a:lnSpc>
                          <a:spcPct val="100000"/>
                        </a:lnSpc>
                        <a:spcBef>
                          <a:spcPts val="65"/>
                        </a:spcBef>
                      </a:pPr>
                      <a:r>
                        <a:rPr dirty="0" sz="700" b="1">
                          <a:solidFill>
                            <a:srgbClr val="FFFFFF"/>
                          </a:solidFill>
                          <a:latin typeface="Microsoft JhengHei UI"/>
                          <a:cs typeface="Microsoft JhengHei UI"/>
                        </a:rPr>
                        <a:t>最高</a:t>
                      </a:r>
                      <a:endParaRPr sz="700">
                        <a:latin typeface="Microsoft JhengHei UI"/>
                        <a:cs typeface="Microsoft JhengHei UI"/>
                      </a:endParaRPr>
                    </a:p>
                    <a:p>
                      <a:pPr marL="127635">
                        <a:lnSpc>
                          <a:spcPct val="100000"/>
                        </a:lnSpc>
                        <a:spcBef>
                          <a:spcPts val="195"/>
                        </a:spcBef>
                      </a:pPr>
                      <a:r>
                        <a:rPr dirty="0" sz="700" b="1">
                          <a:solidFill>
                            <a:srgbClr val="FFFFFF"/>
                          </a:solidFill>
                          <a:latin typeface="Microsoft JhengHei UI"/>
                          <a:cs typeface="Microsoft JhengHei UI"/>
                        </a:rPr>
                        <a:t>阶段</a:t>
                      </a:r>
                      <a:endParaRPr sz="700">
                        <a:latin typeface="Microsoft JhengHei UI"/>
                        <a:cs typeface="Microsoft JhengHei UI"/>
                      </a:endParaRPr>
                    </a:p>
                  </a:txBody>
                  <a:tcPr marL="0" marR="0" marB="0" marT="8255">
                    <a:lnT w="19050">
                      <a:solidFill>
                        <a:srgbClr val="000000"/>
                      </a:solidFill>
                      <a:prstDash val="solid"/>
                    </a:lnT>
                    <a:solidFill>
                      <a:srgbClr val="C00000"/>
                    </a:solidFill>
                  </a:tcPr>
                </a:tc>
                <a:tc>
                  <a:txBody>
                    <a:bodyPr/>
                    <a:lstStyle/>
                    <a:p>
                      <a:pPr marL="90805">
                        <a:lnSpc>
                          <a:spcPct val="100000"/>
                        </a:lnSpc>
                        <a:spcBef>
                          <a:spcPts val="65"/>
                        </a:spcBef>
                      </a:pPr>
                      <a:r>
                        <a:rPr dirty="0" sz="700" b="1">
                          <a:solidFill>
                            <a:srgbClr val="FFFFFF"/>
                          </a:solidFill>
                          <a:latin typeface="Microsoft JhengHei UI"/>
                          <a:cs typeface="Microsoft JhengHei UI"/>
                        </a:rPr>
                        <a:t>作用</a:t>
                      </a:r>
                      <a:endParaRPr sz="700">
                        <a:latin typeface="Microsoft JhengHei UI"/>
                        <a:cs typeface="Microsoft JhengHei UI"/>
                      </a:endParaRPr>
                    </a:p>
                    <a:p>
                      <a:pPr marL="90805">
                        <a:lnSpc>
                          <a:spcPct val="100000"/>
                        </a:lnSpc>
                        <a:spcBef>
                          <a:spcPts val="195"/>
                        </a:spcBef>
                      </a:pPr>
                      <a:r>
                        <a:rPr dirty="0" sz="700" b="1">
                          <a:solidFill>
                            <a:srgbClr val="FFFFFF"/>
                          </a:solidFill>
                          <a:latin typeface="Microsoft JhengHei UI"/>
                          <a:cs typeface="Microsoft JhengHei UI"/>
                        </a:rPr>
                        <a:t>机制</a:t>
                      </a:r>
                      <a:endParaRPr sz="700">
                        <a:latin typeface="Microsoft JhengHei UI"/>
                        <a:cs typeface="Microsoft JhengHei UI"/>
                      </a:endParaRPr>
                    </a:p>
                  </a:txBody>
                  <a:tcPr marL="0" marR="0" marB="0" marT="8255">
                    <a:lnT w="19050">
                      <a:solidFill>
                        <a:srgbClr val="000000"/>
                      </a:solidFill>
                      <a:prstDash val="solid"/>
                    </a:lnT>
                    <a:solidFill>
                      <a:srgbClr val="C00000"/>
                    </a:solidFill>
                  </a:tcPr>
                </a:tc>
                <a:tc>
                  <a:txBody>
                    <a:bodyPr/>
                    <a:lstStyle/>
                    <a:p>
                      <a:pPr marL="66675">
                        <a:lnSpc>
                          <a:spcPct val="100000"/>
                        </a:lnSpc>
                        <a:spcBef>
                          <a:spcPts val="65"/>
                        </a:spcBef>
                      </a:pPr>
                      <a:r>
                        <a:rPr dirty="0" sz="700" b="1">
                          <a:solidFill>
                            <a:srgbClr val="FFFFFF"/>
                          </a:solidFill>
                          <a:latin typeface="Microsoft JhengHei UI"/>
                          <a:cs typeface="Microsoft JhengHei UI"/>
                        </a:rPr>
                        <a:t>已</a:t>
                      </a:r>
                      <a:r>
                        <a:rPr dirty="0" sz="700" spc="20" b="1">
                          <a:solidFill>
                            <a:srgbClr val="FFFFFF"/>
                          </a:solidFill>
                          <a:latin typeface="Microsoft JhengHei UI"/>
                          <a:cs typeface="Microsoft JhengHei UI"/>
                        </a:rPr>
                        <a:t>开</a:t>
                      </a:r>
                      <a:r>
                        <a:rPr dirty="0" sz="700" b="1">
                          <a:solidFill>
                            <a:srgbClr val="FFFFFF"/>
                          </a:solidFill>
                          <a:latin typeface="Microsoft JhengHei UI"/>
                          <a:cs typeface="Microsoft JhengHei UI"/>
                        </a:rPr>
                        <a:t>展</a:t>
                      </a:r>
                      <a:endParaRPr sz="700">
                        <a:latin typeface="Microsoft JhengHei UI"/>
                        <a:cs typeface="Microsoft JhengHei UI"/>
                      </a:endParaRPr>
                    </a:p>
                    <a:p>
                      <a:pPr marL="66675">
                        <a:lnSpc>
                          <a:spcPct val="100000"/>
                        </a:lnSpc>
                        <a:spcBef>
                          <a:spcPts val="195"/>
                        </a:spcBef>
                      </a:pPr>
                      <a:r>
                        <a:rPr dirty="0" sz="700" b="1">
                          <a:solidFill>
                            <a:srgbClr val="FFFFFF"/>
                          </a:solidFill>
                          <a:latin typeface="Microsoft JhengHei UI"/>
                          <a:cs typeface="Microsoft JhengHei UI"/>
                        </a:rPr>
                        <a:t>适</a:t>
                      </a:r>
                      <a:r>
                        <a:rPr dirty="0" sz="700" spc="20" b="1">
                          <a:solidFill>
                            <a:srgbClr val="FFFFFF"/>
                          </a:solidFill>
                          <a:latin typeface="Microsoft JhengHei UI"/>
                          <a:cs typeface="Microsoft JhengHei UI"/>
                        </a:rPr>
                        <a:t>应</a:t>
                      </a:r>
                      <a:r>
                        <a:rPr dirty="0" sz="700" b="1">
                          <a:solidFill>
                            <a:srgbClr val="FFFFFF"/>
                          </a:solidFill>
                          <a:latin typeface="Microsoft JhengHei UI"/>
                          <a:cs typeface="Microsoft JhengHei UI"/>
                        </a:rPr>
                        <a:t>症</a:t>
                      </a:r>
                      <a:endParaRPr sz="700">
                        <a:latin typeface="Microsoft JhengHei UI"/>
                        <a:cs typeface="Microsoft JhengHei UI"/>
                      </a:endParaRPr>
                    </a:p>
                  </a:txBody>
                  <a:tcPr marL="0" marR="0" marB="0" marT="8255">
                    <a:lnT w="19050">
                      <a:solidFill>
                        <a:srgbClr val="000000"/>
                      </a:solidFill>
                      <a:prstDash val="solid"/>
                    </a:lnT>
                    <a:solidFill>
                      <a:srgbClr val="C00000"/>
                    </a:solidFill>
                  </a:tcPr>
                </a:tc>
              </a:tr>
              <a:tr h="207264">
                <a:tc>
                  <a:txBody>
                    <a:bodyPr/>
                    <a:lstStyle/>
                    <a:p>
                      <a:pPr marL="69850">
                        <a:lnSpc>
                          <a:spcPts val="775"/>
                        </a:lnSpc>
                      </a:pPr>
                      <a:r>
                        <a:rPr dirty="0" sz="700" spc="-5">
                          <a:latin typeface="Arial"/>
                          <a:cs typeface="Arial"/>
                        </a:rPr>
                        <a:t>Ganymed/</a:t>
                      </a:r>
                      <a:endParaRPr sz="700">
                        <a:latin typeface="Arial"/>
                        <a:cs typeface="Arial"/>
                      </a:endParaRPr>
                    </a:p>
                    <a:p>
                      <a:pPr marL="69850">
                        <a:lnSpc>
                          <a:spcPts val="755"/>
                        </a:lnSpc>
                      </a:pPr>
                      <a:r>
                        <a:rPr dirty="0" sz="700" spc="-5">
                          <a:latin typeface="Arial"/>
                          <a:cs typeface="Arial"/>
                        </a:rPr>
                        <a:t>Astellas</a:t>
                      </a:r>
                      <a:endParaRPr sz="700">
                        <a:latin typeface="Arial"/>
                        <a:cs typeface="Arial"/>
                      </a:endParaRPr>
                    </a:p>
                  </a:txBody>
                  <a:tcPr marL="0" marR="0" marB="0" marT="0">
                    <a:lnB w="6350">
                      <a:solidFill>
                        <a:srgbClr val="000000"/>
                      </a:solidFill>
                      <a:prstDash val="solid"/>
                    </a:lnB>
                  </a:tcPr>
                </a:tc>
                <a:tc>
                  <a:txBody>
                    <a:bodyPr/>
                    <a:lstStyle/>
                    <a:p>
                      <a:pPr marL="80645">
                        <a:lnSpc>
                          <a:spcPct val="100000"/>
                        </a:lnSpc>
                        <a:spcBef>
                          <a:spcPts val="405"/>
                        </a:spcBef>
                      </a:pPr>
                      <a:r>
                        <a:rPr dirty="0" sz="600" spc="-5">
                          <a:latin typeface="Arial"/>
                          <a:cs typeface="Arial"/>
                        </a:rPr>
                        <a:t>Zolbetuximab</a:t>
                      </a:r>
                      <a:endParaRPr sz="600">
                        <a:latin typeface="Arial"/>
                        <a:cs typeface="Arial"/>
                      </a:endParaRPr>
                    </a:p>
                  </a:txBody>
                  <a:tcPr marL="0" marR="0" marB="0" marT="51435">
                    <a:lnB w="6350">
                      <a:solidFill>
                        <a:srgbClr val="000000"/>
                      </a:solidFill>
                      <a:prstDash val="solid"/>
                    </a:lnB>
                  </a:tcPr>
                </a:tc>
                <a:tc>
                  <a:txBody>
                    <a:bodyPr/>
                    <a:lstStyle/>
                    <a:p>
                      <a:pPr marL="71755">
                        <a:lnSpc>
                          <a:spcPct val="100000"/>
                        </a:lnSpc>
                        <a:spcBef>
                          <a:spcPts val="280"/>
                        </a:spcBef>
                      </a:pPr>
                      <a:r>
                        <a:rPr dirty="0" sz="700" spc="-5">
                          <a:latin typeface="Arial"/>
                          <a:cs typeface="Arial"/>
                        </a:rPr>
                        <a:t>III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35560">
                    <a:lnB w="6350">
                      <a:solidFill>
                        <a:srgbClr val="000000"/>
                      </a:solidFill>
                      <a:prstDash val="solid"/>
                    </a:lnB>
                  </a:tcPr>
                </a:tc>
                <a:tc>
                  <a:txBody>
                    <a:bodyPr/>
                    <a:lstStyle/>
                    <a:p>
                      <a:pPr marL="85090">
                        <a:lnSpc>
                          <a:spcPct val="100000"/>
                        </a:lnSpc>
                        <a:spcBef>
                          <a:spcPts val="280"/>
                        </a:spcBef>
                      </a:pPr>
                      <a:r>
                        <a:rPr dirty="0" sz="700" spc="-5">
                          <a:latin typeface="PMingLiU"/>
                          <a:cs typeface="PMingLiU"/>
                        </a:rPr>
                        <a:t>单抗</a:t>
                      </a:r>
                      <a:endParaRPr sz="700">
                        <a:latin typeface="PMingLiU"/>
                        <a:cs typeface="PMingLiU"/>
                      </a:endParaRPr>
                    </a:p>
                  </a:txBody>
                  <a:tcPr marL="0" marR="0" marB="0" marT="35560">
                    <a:lnB w="6350">
                      <a:solidFill>
                        <a:srgbClr val="000000"/>
                      </a:solidFill>
                      <a:prstDash val="solid"/>
                    </a:lnB>
                  </a:tcPr>
                </a:tc>
                <a:tc>
                  <a:txBody>
                    <a:bodyPr/>
                    <a:lstStyle/>
                    <a:p>
                      <a:pPr marL="88900">
                        <a:lnSpc>
                          <a:spcPts val="775"/>
                        </a:lnSpc>
                      </a:pPr>
                      <a:r>
                        <a:rPr dirty="0" sz="700" spc="-5">
                          <a:latin typeface="Arial"/>
                          <a:cs typeface="Arial"/>
                        </a:rPr>
                        <a:t>GC/GEJ,</a:t>
                      </a:r>
                      <a:endParaRPr sz="700">
                        <a:latin typeface="Arial"/>
                        <a:cs typeface="Arial"/>
                      </a:endParaRPr>
                    </a:p>
                    <a:p>
                      <a:pPr marL="88900">
                        <a:lnSpc>
                          <a:spcPts val="755"/>
                        </a:lnSpc>
                      </a:pPr>
                      <a:r>
                        <a:rPr dirty="0" sz="700" spc="-10">
                          <a:latin typeface="Arial"/>
                          <a:cs typeface="Arial"/>
                        </a:rPr>
                        <a:t>PC,</a:t>
                      </a:r>
                      <a:r>
                        <a:rPr dirty="0" sz="700" spc="-15">
                          <a:latin typeface="Arial"/>
                          <a:cs typeface="Arial"/>
                        </a:rPr>
                        <a:t> </a:t>
                      </a:r>
                      <a:r>
                        <a:rPr dirty="0" sz="700" spc="-10">
                          <a:latin typeface="Arial"/>
                          <a:cs typeface="Arial"/>
                        </a:rPr>
                        <a:t>EC</a:t>
                      </a:r>
                      <a:endParaRPr sz="700">
                        <a:latin typeface="Arial"/>
                        <a:cs typeface="Arial"/>
                      </a:endParaRPr>
                    </a:p>
                  </a:txBody>
                  <a:tcPr marL="0" marR="0" marB="0" marT="0">
                    <a:lnR w="6350">
                      <a:solidFill>
                        <a:srgbClr val="000000"/>
                      </a:solidFill>
                      <a:prstDash val="solid"/>
                    </a:lnR>
                    <a:lnB w="6350">
                      <a:solidFill>
                        <a:srgbClr val="000000"/>
                      </a:solidFill>
                      <a:prstDash val="solid"/>
                    </a:lnB>
                  </a:tcPr>
                </a:tc>
                <a:tc>
                  <a:txBody>
                    <a:bodyPr/>
                    <a:lstStyle/>
                    <a:p>
                      <a:pPr marL="69850">
                        <a:lnSpc>
                          <a:spcPct val="100000"/>
                        </a:lnSpc>
                        <a:spcBef>
                          <a:spcPts val="280"/>
                        </a:spcBef>
                      </a:pPr>
                      <a:r>
                        <a:rPr dirty="0" sz="700" spc="-5">
                          <a:latin typeface="PMingLiU"/>
                          <a:cs typeface="PMingLiU"/>
                        </a:rPr>
                        <a:t>道尔生物</a:t>
                      </a:r>
                      <a:endParaRPr sz="700">
                        <a:latin typeface="PMingLiU"/>
                        <a:cs typeface="PMingLiU"/>
                      </a:endParaRPr>
                    </a:p>
                  </a:txBody>
                  <a:tcPr marL="0" marR="0" marB="0" marT="35560">
                    <a:lnL w="6350">
                      <a:solidFill>
                        <a:srgbClr val="000000"/>
                      </a:solidFill>
                      <a:prstDash val="solid"/>
                    </a:lnL>
                    <a:lnB w="6350">
                      <a:solidFill>
                        <a:srgbClr val="000000"/>
                      </a:solidFill>
                      <a:prstDash val="solid"/>
                    </a:lnB>
                  </a:tcPr>
                </a:tc>
                <a:tc>
                  <a:txBody>
                    <a:bodyPr/>
                    <a:lstStyle/>
                    <a:p>
                      <a:pPr marL="91440">
                        <a:lnSpc>
                          <a:spcPct val="100000"/>
                        </a:lnSpc>
                        <a:spcBef>
                          <a:spcPts val="355"/>
                        </a:spcBef>
                      </a:pPr>
                      <a:r>
                        <a:rPr dirty="0" sz="700" spc="-10">
                          <a:latin typeface="Arial"/>
                          <a:cs typeface="Arial"/>
                        </a:rPr>
                        <a:t>DR30303</a:t>
                      </a:r>
                      <a:endParaRPr sz="700">
                        <a:latin typeface="Arial"/>
                        <a:cs typeface="Arial"/>
                      </a:endParaRPr>
                    </a:p>
                  </a:txBody>
                  <a:tcPr marL="0" marR="0" marB="0" marT="45085">
                    <a:lnB w="6350">
                      <a:solidFill>
                        <a:srgbClr val="000000"/>
                      </a:solidFill>
                      <a:prstDash val="solid"/>
                    </a:lnB>
                  </a:tcPr>
                </a:tc>
                <a:tc>
                  <a:txBody>
                    <a:bodyPr/>
                    <a:lstStyle/>
                    <a:p>
                      <a:pPr algn="ctr" marR="1270">
                        <a:lnSpc>
                          <a:spcPct val="100000"/>
                        </a:lnSpc>
                        <a:spcBef>
                          <a:spcPts val="280"/>
                        </a:spcBef>
                      </a:pPr>
                      <a:r>
                        <a:rPr dirty="0" sz="700" spc="-5">
                          <a:latin typeface="Arial"/>
                          <a:cs typeface="Arial"/>
                        </a:rPr>
                        <a:t>I</a:t>
                      </a:r>
                      <a:r>
                        <a:rPr dirty="0" sz="700" spc="-65">
                          <a:latin typeface="Arial"/>
                          <a:cs typeface="Arial"/>
                        </a:rPr>
                        <a:t> </a:t>
                      </a:r>
                      <a:r>
                        <a:rPr dirty="0" sz="700" spc="-5">
                          <a:latin typeface="PMingLiU"/>
                          <a:cs typeface="PMingLiU"/>
                        </a:rPr>
                        <a:t>期</a:t>
                      </a:r>
                      <a:endParaRPr sz="700">
                        <a:latin typeface="PMingLiU"/>
                        <a:cs typeface="PMingLiU"/>
                      </a:endParaRPr>
                    </a:p>
                  </a:txBody>
                  <a:tcPr marL="0" marR="0" marB="0" marT="35560">
                    <a:lnB w="6350">
                      <a:solidFill>
                        <a:srgbClr val="000000"/>
                      </a:solidFill>
                      <a:prstDash val="solid"/>
                    </a:lnB>
                  </a:tcPr>
                </a:tc>
                <a:tc>
                  <a:txBody>
                    <a:bodyPr/>
                    <a:lstStyle/>
                    <a:p>
                      <a:pPr algn="ctr" marR="105410">
                        <a:lnSpc>
                          <a:spcPct val="100000"/>
                        </a:lnSpc>
                        <a:spcBef>
                          <a:spcPts val="280"/>
                        </a:spcBef>
                      </a:pPr>
                      <a:r>
                        <a:rPr dirty="0" sz="700" spc="-5">
                          <a:latin typeface="PMingLiU"/>
                          <a:cs typeface="PMingLiU"/>
                        </a:rPr>
                        <a:t>单抗</a:t>
                      </a:r>
                      <a:endParaRPr sz="700">
                        <a:latin typeface="PMingLiU"/>
                        <a:cs typeface="PMingLiU"/>
                      </a:endParaRPr>
                    </a:p>
                  </a:txBody>
                  <a:tcPr marL="0" marR="0" marB="0" marT="35560">
                    <a:lnB w="6350">
                      <a:solidFill>
                        <a:srgbClr val="000000"/>
                      </a:solidFill>
                      <a:prstDash val="solid"/>
                    </a:lnB>
                  </a:tcPr>
                </a:tc>
                <a:tc>
                  <a:txBody>
                    <a:bodyPr/>
                    <a:lstStyle/>
                    <a:p>
                      <a:pPr marL="66675">
                        <a:lnSpc>
                          <a:spcPct val="100000"/>
                        </a:lnSpc>
                        <a:spcBef>
                          <a:spcPts val="280"/>
                        </a:spcBef>
                      </a:pPr>
                      <a:r>
                        <a:rPr dirty="0" sz="700" spc="-5">
                          <a:latin typeface="PMingLiU"/>
                          <a:cs typeface="PMingLiU"/>
                        </a:rPr>
                        <a:t>实体瘤</a:t>
                      </a:r>
                      <a:endParaRPr sz="700">
                        <a:latin typeface="PMingLiU"/>
                        <a:cs typeface="PMingLiU"/>
                      </a:endParaRPr>
                    </a:p>
                  </a:txBody>
                  <a:tcPr marL="0" marR="0" marB="0" marT="35560">
                    <a:lnB w="6350">
                      <a:solidFill>
                        <a:srgbClr val="000000"/>
                      </a:solidFill>
                      <a:prstDash val="solid"/>
                    </a:lnB>
                  </a:tcPr>
                </a:tc>
              </a:tr>
              <a:tr h="210261">
                <a:tc>
                  <a:txBody>
                    <a:bodyPr/>
                    <a:lstStyle/>
                    <a:p>
                      <a:pPr marL="69850">
                        <a:lnSpc>
                          <a:spcPct val="100000"/>
                        </a:lnSpc>
                        <a:spcBef>
                          <a:spcPts val="330"/>
                        </a:spcBef>
                      </a:pPr>
                      <a:r>
                        <a:rPr dirty="0" sz="700" spc="-5">
                          <a:latin typeface="PMingLiU"/>
                          <a:cs typeface="PMingLiU"/>
                        </a:rPr>
                        <a:t>科济药业</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c>
                  <a:txBody>
                    <a:bodyPr/>
                    <a:lstStyle/>
                    <a:p>
                      <a:pPr marL="80645">
                        <a:lnSpc>
                          <a:spcPct val="100000"/>
                        </a:lnSpc>
                        <a:spcBef>
                          <a:spcPts val="380"/>
                        </a:spcBef>
                      </a:pPr>
                      <a:r>
                        <a:rPr dirty="0" sz="700">
                          <a:latin typeface="Arial"/>
                          <a:cs typeface="Arial"/>
                        </a:rPr>
                        <a:t>CT041</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71755">
                        <a:lnSpc>
                          <a:spcPct val="100000"/>
                        </a:lnSpc>
                        <a:spcBef>
                          <a:spcPts val="330"/>
                        </a:spcBef>
                      </a:pPr>
                      <a:r>
                        <a:rPr dirty="0" sz="700" spc="-5">
                          <a:latin typeface="Arial"/>
                          <a:cs typeface="Arial"/>
                        </a:rPr>
                        <a:t>II</a:t>
                      </a:r>
                      <a:r>
                        <a:rPr dirty="0" sz="700" spc="-65">
                          <a:latin typeface="Arial"/>
                          <a:cs typeface="Arial"/>
                        </a:rPr>
                        <a:t> </a:t>
                      </a:r>
                      <a:r>
                        <a:rPr dirty="0" sz="700" spc="-5">
                          <a:latin typeface="PMingLiU"/>
                          <a:cs typeface="PMingLiU"/>
                        </a:rPr>
                        <a:t>期</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c>
                  <a:txBody>
                    <a:bodyPr/>
                    <a:lstStyle/>
                    <a:p>
                      <a:pPr marL="85090">
                        <a:lnSpc>
                          <a:spcPct val="100000"/>
                        </a:lnSpc>
                        <a:spcBef>
                          <a:spcPts val="380"/>
                        </a:spcBef>
                      </a:pPr>
                      <a:r>
                        <a:rPr dirty="0" sz="700" spc="-5">
                          <a:latin typeface="Arial"/>
                          <a:cs typeface="Arial"/>
                        </a:rPr>
                        <a:t>CAR-T</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88900" marR="196215">
                        <a:lnSpc>
                          <a:spcPts val="819"/>
                        </a:lnSpc>
                      </a:pPr>
                      <a:r>
                        <a:rPr dirty="0" sz="700" spc="5">
                          <a:latin typeface="Arial"/>
                          <a:cs typeface="Arial"/>
                        </a:rPr>
                        <a:t>G</a:t>
                      </a:r>
                      <a:r>
                        <a:rPr dirty="0" sz="700">
                          <a:latin typeface="Arial"/>
                          <a:cs typeface="Arial"/>
                        </a:rPr>
                        <a:t>C/</a:t>
                      </a:r>
                      <a:r>
                        <a:rPr dirty="0" sz="700" spc="5">
                          <a:latin typeface="Arial"/>
                          <a:cs typeface="Arial"/>
                        </a:rPr>
                        <a:t>G</a:t>
                      </a:r>
                      <a:r>
                        <a:rPr dirty="0" sz="700" spc="-10">
                          <a:latin typeface="Arial"/>
                          <a:cs typeface="Arial"/>
                        </a:rPr>
                        <a:t>E</a:t>
                      </a:r>
                      <a:r>
                        <a:rPr dirty="0" sz="700" spc="10">
                          <a:latin typeface="Arial"/>
                          <a:cs typeface="Arial"/>
                        </a:rPr>
                        <a:t>J</a:t>
                      </a:r>
                      <a:r>
                        <a:rPr dirty="0" sz="700">
                          <a:latin typeface="Arial"/>
                          <a:cs typeface="Arial"/>
                        </a:rPr>
                        <a:t>,  </a:t>
                      </a:r>
                      <a:r>
                        <a:rPr dirty="0" sz="700" spc="-10">
                          <a:latin typeface="Arial"/>
                          <a:cs typeface="Arial"/>
                        </a:rPr>
                        <a:t>PC,</a:t>
                      </a:r>
                      <a:r>
                        <a:rPr dirty="0" sz="700" spc="-30">
                          <a:latin typeface="Arial"/>
                          <a:cs typeface="Arial"/>
                        </a:rPr>
                        <a:t> </a:t>
                      </a:r>
                      <a:r>
                        <a:rPr dirty="0" sz="700" spc="-10">
                          <a:latin typeface="Arial"/>
                          <a:cs typeface="Arial"/>
                        </a:rPr>
                        <a:t>EC</a:t>
                      </a:r>
                      <a:endParaRPr sz="700">
                        <a:latin typeface="Arial"/>
                        <a:cs typeface="Arial"/>
                      </a:endParaRPr>
                    </a:p>
                  </a:txBody>
                  <a:tcPr marL="0" marR="0" marB="0" marT="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330"/>
                        </a:spcBef>
                      </a:pPr>
                      <a:r>
                        <a:rPr dirty="0" sz="700" spc="-5">
                          <a:latin typeface="PMingLiU"/>
                          <a:cs typeface="PMingLiU"/>
                        </a:rPr>
                        <a:t>信达生物</a:t>
                      </a:r>
                      <a:endParaRPr sz="700">
                        <a:latin typeface="PMingLiU"/>
                        <a:cs typeface="PMingLiU"/>
                      </a:endParaRPr>
                    </a:p>
                  </a:txBody>
                  <a:tcPr marL="0" marR="0" marB="0" marT="4191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91440">
                        <a:lnSpc>
                          <a:spcPct val="100000"/>
                        </a:lnSpc>
                        <a:spcBef>
                          <a:spcPts val="380"/>
                        </a:spcBef>
                      </a:pPr>
                      <a:r>
                        <a:rPr dirty="0" sz="700" spc="-10">
                          <a:latin typeface="Arial"/>
                          <a:cs typeface="Arial"/>
                        </a:rPr>
                        <a:t>IBI343</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algn="ctr" marR="1270">
                        <a:lnSpc>
                          <a:spcPct val="100000"/>
                        </a:lnSpc>
                        <a:spcBef>
                          <a:spcPts val="330"/>
                        </a:spcBef>
                      </a:pPr>
                      <a:r>
                        <a:rPr dirty="0" sz="700" spc="-5">
                          <a:latin typeface="Arial"/>
                          <a:cs typeface="Arial"/>
                        </a:rPr>
                        <a:t>I</a:t>
                      </a:r>
                      <a:r>
                        <a:rPr dirty="0" sz="700" spc="-65">
                          <a:latin typeface="Arial"/>
                          <a:cs typeface="Arial"/>
                        </a:rPr>
                        <a:t> </a:t>
                      </a:r>
                      <a:r>
                        <a:rPr dirty="0" sz="700" spc="-5">
                          <a:latin typeface="PMingLiU"/>
                          <a:cs typeface="PMingLiU"/>
                        </a:rPr>
                        <a:t>期</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c>
                  <a:txBody>
                    <a:bodyPr/>
                    <a:lstStyle/>
                    <a:p>
                      <a:pPr algn="ctr" marR="96520">
                        <a:lnSpc>
                          <a:spcPct val="100000"/>
                        </a:lnSpc>
                        <a:spcBef>
                          <a:spcPts val="380"/>
                        </a:spcBef>
                      </a:pPr>
                      <a:r>
                        <a:rPr dirty="0" sz="700" spc="-10">
                          <a:latin typeface="Arial"/>
                          <a:cs typeface="Arial"/>
                        </a:rPr>
                        <a:t>ADC</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66675">
                        <a:lnSpc>
                          <a:spcPct val="100000"/>
                        </a:lnSpc>
                        <a:spcBef>
                          <a:spcPts val="330"/>
                        </a:spcBef>
                      </a:pPr>
                      <a:r>
                        <a:rPr dirty="0" sz="700" spc="-5">
                          <a:latin typeface="PMingLiU"/>
                          <a:cs typeface="PMingLiU"/>
                        </a:rPr>
                        <a:t>实体瘤</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r>
              <a:tr h="213359">
                <a:tc>
                  <a:txBody>
                    <a:bodyPr/>
                    <a:lstStyle/>
                    <a:p>
                      <a:pPr marL="69850">
                        <a:lnSpc>
                          <a:spcPct val="100000"/>
                        </a:lnSpc>
                        <a:spcBef>
                          <a:spcPts val="330"/>
                        </a:spcBef>
                      </a:pPr>
                      <a:r>
                        <a:rPr dirty="0" sz="700" spc="-5">
                          <a:latin typeface="PMingLiU"/>
                          <a:cs typeface="PMingLiU"/>
                        </a:rPr>
                        <a:t>创胜集团</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c>
                  <a:txBody>
                    <a:bodyPr/>
                    <a:lstStyle/>
                    <a:p>
                      <a:pPr marL="80645">
                        <a:lnSpc>
                          <a:spcPct val="100000"/>
                        </a:lnSpc>
                        <a:spcBef>
                          <a:spcPts val="380"/>
                        </a:spcBef>
                      </a:pPr>
                      <a:r>
                        <a:rPr dirty="0" sz="700" spc="-5">
                          <a:latin typeface="Arial"/>
                          <a:cs typeface="Arial"/>
                        </a:rPr>
                        <a:t>TST001</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71755">
                        <a:lnSpc>
                          <a:spcPct val="100000"/>
                        </a:lnSpc>
                        <a:spcBef>
                          <a:spcPts val="330"/>
                        </a:spcBef>
                      </a:pPr>
                      <a:r>
                        <a:rPr dirty="0" sz="700" spc="-5">
                          <a:latin typeface="Arial"/>
                          <a:cs typeface="Arial"/>
                        </a:rPr>
                        <a:t>II</a:t>
                      </a:r>
                      <a:r>
                        <a:rPr dirty="0" sz="700" spc="-65">
                          <a:latin typeface="Arial"/>
                          <a:cs typeface="Arial"/>
                        </a:rPr>
                        <a:t> </a:t>
                      </a:r>
                      <a:r>
                        <a:rPr dirty="0" sz="700" spc="-5">
                          <a:latin typeface="PMingLiU"/>
                          <a:cs typeface="PMingLiU"/>
                        </a:rPr>
                        <a:t>期</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c>
                  <a:txBody>
                    <a:bodyPr/>
                    <a:lstStyle/>
                    <a:p>
                      <a:pPr marL="85090">
                        <a:lnSpc>
                          <a:spcPct val="100000"/>
                        </a:lnSpc>
                        <a:spcBef>
                          <a:spcPts val="330"/>
                        </a:spcBef>
                      </a:pPr>
                      <a:r>
                        <a:rPr dirty="0" sz="700" spc="-5">
                          <a:latin typeface="PMingLiU"/>
                          <a:cs typeface="PMingLiU"/>
                        </a:rPr>
                        <a:t>单抗</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c>
                  <a:txBody>
                    <a:bodyPr/>
                    <a:lstStyle/>
                    <a:p>
                      <a:pPr marL="88900" marR="223520">
                        <a:lnSpc>
                          <a:spcPts val="819"/>
                        </a:lnSpc>
                      </a:pPr>
                      <a:r>
                        <a:rPr dirty="0" sz="700" spc="-5">
                          <a:latin typeface="Arial"/>
                          <a:cs typeface="Arial"/>
                        </a:rPr>
                        <a:t>GC,</a:t>
                      </a:r>
                      <a:r>
                        <a:rPr dirty="0" sz="700" spc="-75">
                          <a:latin typeface="Arial"/>
                          <a:cs typeface="Arial"/>
                        </a:rPr>
                        <a:t> </a:t>
                      </a:r>
                      <a:r>
                        <a:rPr dirty="0" sz="700" spc="-10">
                          <a:latin typeface="Arial"/>
                          <a:cs typeface="Arial"/>
                        </a:rPr>
                        <a:t>PC,  </a:t>
                      </a:r>
                      <a:r>
                        <a:rPr dirty="0" sz="700" spc="-5">
                          <a:latin typeface="Arial"/>
                          <a:cs typeface="Arial"/>
                        </a:rPr>
                        <a:t>CCC</a:t>
                      </a:r>
                      <a:endParaRPr sz="700">
                        <a:latin typeface="Arial"/>
                        <a:cs typeface="Arial"/>
                      </a:endParaRPr>
                    </a:p>
                  </a:txBody>
                  <a:tcPr marL="0" marR="0" marB="0" marT="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330"/>
                        </a:spcBef>
                      </a:pPr>
                      <a:r>
                        <a:rPr dirty="0" sz="700" spc="-5">
                          <a:latin typeface="PMingLiU"/>
                          <a:cs typeface="PMingLiU"/>
                        </a:rPr>
                        <a:t>信达生物</a:t>
                      </a:r>
                      <a:endParaRPr sz="700">
                        <a:latin typeface="PMingLiU"/>
                        <a:cs typeface="PMingLiU"/>
                      </a:endParaRPr>
                    </a:p>
                  </a:txBody>
                  <a:tcPr marL="0" marR="0" marB="0" marT="4191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91440">
                        <a:lnSpc>
                          <a:spcPct val="100000"/>
                        </a:lnSpc>
                        <a:spcBef>
                          <a:spcPts val="380"/>
                        </a:spcBef>
                      </a:pPr>
                      <a:r>
                        <a:rPr dirty="0" sz="700" spc="-10">
                          <a:latin typeface="Arial"/>
                          <a:cs typeface="Arial"/>
                        </a:rPr>
                        <a:t>IBI345</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algn="ctr" marR="1270">
                        <a:lnSpc>
                          <a:spcPct val="100000"/>
                        </a:lnSpc>
                        <a:spcBef>
                          <a:spcPts val="330"/>
                        </a:spcBef>
                      </a:pPr>
                      <a:r>
                        <a:rPr dirty="0" sz="700" spc="-5">
                          <a:latin typeface="Arial"/>
                          <a:cs typeface="Arial"/>
                        </a:rPr>
                        <a:t>I</a:t>
                      </a:r>
                      <a:r>
                        <a:rPr dirty="0" sz="700" spc="-65">
                          <a:latin typeface="Arial"/>
                          <a:cs typeface="Arial"/>
                        </a:rPr>
                        <a:t> </a:t>
                      </a:r>
                      <a:r>
                        <a:rPr dirty="0" sz="700" spc="-5">
                          <a:latin typeface="PMingLiU"/>
                          <a:cs typeface="PMingLiU"/>
                        </a:rPr>
                        <a:t>期</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c>
                  <a:txBody>
                    <a:bodyPr/>
                    <a:lstStyle/>
                    <a:p>
                      <a:pPr algn="ctr" marR="11430">
                        <a:lnSpc>
                          <a:spcPct val="100000"/>
                        </a:lnSpc>
                        <a:spcBef>
                          <a:spcPts val="380"/>
                        </a:spcBef>
                      </a:pPr>
                      <a:r>
                        <a:rPr dirty="0" sz="700" spc="-5">
                          <a:latin typeface="Arial"/>
                          <a:cs typeface="Arial"/>
                        </a:rPr>
                        <a:t>CAR-T</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66675">
                        <a:lnSpc>
                          <a:spcPct val="100000"/>
                        </a:lnSpc>
                        <a:spcBef>
                          <a:spcPts val="330"/>
                        </a:spcBef>
                      </a:pPr>
                      <a:r>
                        <a:rPr dirty="0" sz="700" spc="-5">
                          <a:latin typeface="PMingLiU"/>
                          <a:cs typeface="PMingLiU"/>
                        </a:rPr>
                        <a:t>实体瘤</a:t>
                      </a:r>
                      <a:endParaRPr sz="700">
                        <a:latin typeface="PMingLiU"/>
                        <a:cs typeface="PMingLiU"/>
                      </a:endParaRPr>
                    </a:p>
                  </a:txBody>
                  <a:tcPr marL="0" marR="0" marB="0" marT="41910">
                    <a:lnT w="6350">
                      <a:solidFill>
                        <a:srgbClr val="000000"/>
                      </a:solidFill>
                      <a:prstDash val="solid"/>
                    </a:lnT>
                  </a:tcPr>
                </a:tc>
              </a:tr>
            </a:tbl>
          </a:graphicData>
        </a:graphic>
      </p:graphicFrame>
      <p:sp>
        <p:nvSpPr>
          <p:cNvPr id="9" name="object 9"/>
          <p:cNvSpPr/>
          <p:nvPr/>
        </p:nvSpPr>
        <p:spPr>
          <a:xfrm>
            <a:off x="511454" y="966850"/>
            <a:ext cx="48260" cy="0"/>
          </a:xfrm>
          <a:custGeom>
            <a:avLst/>
            <a:gdLst/>
            <a:ahLst/>
            <a:cxnLst/>
            <a:rect l="l" t="t" r="r" b="b"/>
            <a:pathLst>
              <a:path w="48259" h="0">
                <a:moveTo>
                  <a:pt x="0" y="0"/>
                </a:moveTo>
                <a:lnTo>
                  <a:pt x="47853" y="0"/>
                </a:lnTo>
              </a:path>
            </a:pathLst>
          </a:custGeom>
          <a:ln w="6096">
            <a:solidFill>
              <a:srgbClr val="000000"/>
            </a:solidFill>
            <a:prstDash val="sysDot"/>
          </a:ln>
        </p:spPr>
        <p:txBody>
          <a:bodyPr wrap="square" lIns="0" tIns="0" rIns="0" bIns="0" rtlCol="0"/>
          <a:lstStyle/>
          <a:p/>
        </p:txBody>
      </p:sp>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graphicFrame>
        <p:nvGraphicFramePr>
          <p:cNvPr id="7" name="object 7"/>
          <p:cNvGraphicFramePr>
            <a:graphicFrameLocks noGrp="1"/>
          </p:cNvGraphicFramePr>
          <p:nvPr/>
        </p:nvGraphicFramePr>
        <p:xfrm>
          <a:off x="521512" y="1051813"/>
          <a:ext cx="5080635" cy="3829685"/>
        </p:xfrm>
        <a:graphic>
          <a:graphicData uri="http://schemas.openxmlformats.org/drawingml/2006/table">
            <a:tbl>
              <a:tblPr firstRow="1" bandRow="1">
                <a:tableStyleId>{2D5ABB26-0587-4C30-8999-92F81FD0307C}</a:tableStyleId>
              </a:tblPr>
              <a:tblGrid>
                <a:gridCol w="582930"/>
                <a:gridCol w="583565"/>
                <a:gridCol w="373380"/>
                <a:gridCol w="432435"/>
                <a:gridCol w="649605"/>
                <a:gridCol w="527684"/>
                <a:gridCol w="633095"/>
                <a:gridCol w="319404"/>
                <a:gridCol w="473710"/>
                <a:gridCol w="503554"/>
              </a:tblGrid>
              <a:tr h="134112">
                <a:tc>
                  <a:txBody>
                    <a:bodyPr/>
                    <a:lstStyle/>
                    <a:p>
                      <a:pPr marL="88265">
                        <a:lnSpc>
                          <a:spcPts val="835"/>
                        </a:lnSpc>
                      </a:pPr>
                      <a:r>
                        <a:rPr dirty="0" sz="700" spc="-5">
                          <a:latin typeface="PMingLiU"/>
                          <a:cs typeface="PMingLiU"/>
                        </a:rPr>
                        <a:t>奥赛康</a:t>
                      </a:r>
                      <a:endParaRPr sz="700">
                        <a:latin typeface="PMingLiU"/>
                        <a:cs typeface="PMingLiU"/>
                      </a:endParaRPr>
                    </a:p>
                  </a:txBody>
                  <a:tcPr marL="0" marR="0" marB="0" marT="0">
                    <a:lnB w="6350">
                      <a:solidFill>
                        <a:srgbClr val="000000"/>
                      </a:solidFill>
                      <a:prstDash val="solid"/>
                    </a:lnB>
                  </a:tcPr>
                </a:tc>
                <a:tc>
                  <a:txBody>
                    <a:bodyPr/>
                    <a:lstStyle/>
                    <a:p>
                      <a:pPr marL="75565">
                        <a:lnSpc>
                          <a:spcPct val="100000"/>
                        </a:lnSpc>
                        <a:spcBef>
                          <a:spcPts val="65"/>
                        </a:spcBef>
                      </a:pPr>
                      <a:r>
                        <a:rPr dirty="0" sz="700" spc="-10">
                          <a:latin typeface="Arial"/>
                          <a:cs typeface="Arial"/>
                        </a:rPr>
                        <a:t>ASKB589</a:t>
                      </a:r>
                      <a:endParaRPr sz="700">
                        <a:latin typeface="Arial"/>
                        <a:cs typeface="Arial"/>
                      </a:endParaRPr>
                    </a:p>
                  </a:txBody>
                  <a:tcPr marL="0" marR="0" marB="0" marT="8255">
                    <a:lnB w="6350">
                      <a:solidFill>
                        <a:srgbClr val="000000"/>
                      </a:solidFill>
                      <a:prstDash val="solid"/>
                    </a:lnB>
                  </a:tcPr>
                </a:tc>
                <a:tc>
                  <a:txBody>
                    <a:bodyPr/>
                    <a:lstStyle/>
                    <a:p>
                      <a:pPr marL="95250">
                        <a:lnSpc>
                          <a:spcPts val="835"/>
                        </a:lnSpc>
                      </a:pPr>
                      <a:r>
                        <a:rPr dirty="0" sz="700" spc="-5">
                          <a:latin typeface="Arial"/>
                          <a:cs typeface="Arial"/>
                        </a:rPr>
                        <a:t>I/II</a:t>
                      </a:r>
                      <a:r>
                        <a:rPr dirty="0" sz="700" spc="-75">
                          <a:latin typeface="Arial"/>
                          <a:cs typeface="Arial"/>
                        </a:rPr>
                        <a:t> </a:t>
                      </a:r>
                      <a:r>
                        <a:rPr dirty="0" sz="700" spc="-5">
                          <a:latin typeface="PMingLiU"/>
                          <a:cs typeface="PMingLiU"/>
                        </a:rPr>
                        <a:t>期</a:t>
                      </a:r>
                      <a:endParaRPr sz="700">
                        <a:latin typeface="PMingLiU"/>
                        <a:cs typeface="PMingLiU"/>
                      </a:endParaRPr>
                    </a:p>
                  </a:txBody>
                  <a:tcPr marL="0" marR="0" marB="0" marT="0">
                    <a:lnB w="6350">
                      <a:solidFill>
                        <a:srgbClr val="000000"/>
                      </a:solidFill>
                      <a:prstDash val="solid"/>
                    </a:lnB>
                  </a:tcPr>
                </a:tc>
                <a:tc>
                  <a:txBody>
                    <a:bodyPr/>
                    <a:lstStyle/>
                    <a:p>
                      <a:pPr marL="73025">
                        <a:lnSpc>
                          <a:spcPts val="835"/>
                        </a:lnSpc>
                      </a:pPr>
                      <a:r>
                        <a:rPr dirty="0" sz="700" spc="-5">
                          <a:latin typeface="PMingLiU"/>
                          <a:cs typeface="PMingLiU"/>
                        </a:rPr>
                        <a:t>单抗</a:t>
                      </a:r>
                      <a:endParaRPr sz="700">
                        <a:latin typeface="PMingLiU"/>
                        <a:cs typeface="PMingLiU"/>
                      </a:endParaRPr>
                    </a:p>
                  </a:txBody>
                  <a:tcPr marL="0" marR="0" marB="0" marT="0">
                    <a:lnB w="6350">
                      <a:solidFill>
                        <a:srgbClr val="000000"/>
                      </a:solidFill>
                      <a:prstDash val="solid"/>
                    </a:lnB>
                  </a:tcPr>
                </a:tc>
                <a:tc>
                  <a:txBody>
                    <a:bodyPr/>
                    <a:lstStyle/>
                    <a:p>
                      <a:pPr marL="88900">
                        <a:lnSpc>
                          <a:spcPts val="835"/>
                        </a:lnSpc>
                      </a:pPr>
                      <a:r>
                        <a:rPr dirty="0" sz="700" spc="-5">
                          <a:latin typeface="PMingLiU"/>
                          <a:cs typeface="PMingLiU"/>
                        </a:rPr>
                        <a:t>实体瘤</a:t>
                      </a:r>
                      <a:endParaRPr sz="700">
                        <a:latin typeface="PMingLiU"/>
                        <a:cs typeface="PMingLiU"/>
                      </a:endParaRPr>
                    </a:p>
                  </a:txBody>
                  <a:tcPr marL="0" marR="0" marB="0" marT="0">
                    <a:lnR w="6350">
                      <a:solidFill>
                        <a:srgbClr val="000000"/>
                      </a:solidFill>
                      <a:prstDash val="solid"/>
                    </a:lnR>
                    <a:lnB w="6350">
                      <a:solidFill>
                        <a:srgbClr val="000000"/>
                      </a:solidFill>
                      <a:prstDash val="solid"/>
                    </a:lnB>
                  </a:tcPr>
                </a:tc>
                <a:tc>
                  <a:txBody>
                    <a:bodyPr/>
                    <a:lstStyle/>
                    <a:p>
                      <a:pPr marL="69850">
                        <a:lnSpc>
                          <a:spcPts val="835"/>
                        </a:lnSpc>
                      </a:pPr>
                      <a:r>
                        <a:rPr dirty="0" sz="700" spc="-5">
                          <a:latin typeface="PMingLiU"/>
                          <a:cs typeface="PMingLiU"/>
                        </a:rPr>
                        <a:t>信达生物</a:t>
                      </a:r>
                      <a:endParaRPr sz="700">
                        <a:latin typeface="PMingLiU"/>
                        <a:cs typeface="PMingLiU"/>
                      </a:endParaRPr>
                    </a:p>
                  </a:txBody>
                  <a:tcPr marL="0" marR="0" marB="0" marT="0">
                    <a:lnL w="6350">
                      <a:solidFill>
                        <a:srgbClr val="000000"/>
                      </a:solidFill>
                      <a:prstDash val="solid"/>
                    </a:lnL>
                    <a:lnB w="6350">
                      <a:solidFill>
                        <a:srgbClr val="000000"/>
                      </a:solidFill>
                      <a:prstDash val="solid"/>
                    </a:lnB>
                  </a:tcPr>
                </a:tc>
                <a:tc>
                  <a:txBody>
                    <a:bodyPr/>
                    <a:lstStyle/>
                    <a:p>
                      <a:pPr marL="78740">
                        <a:lnSpc>
                          <a:spcPct val="100000"/>
                        </a:lnSpc>
                        <a:spcBef>
                          <a:spcPts val="65"/>
                        </a:spcBef>
                      </a:pPr>
                      <a:r>
                        <a:rPr dirty="0" sz="700" spc="-10">
                          <a:latin typeface="Arial"/>
                          <a:cs typeface="Arial"/>
                        </a:rPr>
                        <a:t>IBI360</a:t>
                      </a:r>
                      <a:endParaRPr sz="700">
                        <a:latin typeface="Arial"/>
                        <a:cs typeface="Arial"/>
                      </a:endParaRPr>
                    </a:p>
                  </a:txBody>
                  <a:tcPr marL="0" marR="0" marB="0" marT="8255">
                    <a:lnB w="6350">
                      <a:solidFill>
                        <a:srgbClr val="000000"/>
                      </a:solidFill>
                      <a:prstDash val="solid"/>
                    </a:lnB>
                  </a:tcPr>
                </a:tc>
                <a:tc>
                  <a:txBody>
                    <a:bodyPr/>
                    <a:lstStyle/>
                    <a:p>
                      <a:pPr marL="73660">
                        <a:lnSpc>
                          <a:spcPts val="835"/>
                        </a:lnSpc>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0">
                    <a:lnB w="6350">
                      <a:solidFill>
                        <a:srgbClr val="000000"/>
                      </a:solidFill>
                      <a:prstDash val="solid"/>
                    </a:lnB>
                  </a:tcPr>
                </a:tc>
                <a:tc>
                  <a:txBody>
                    <a:bodyPr/>
                    <a:lstStyle/>
                    <a:p>
                      <a:pPr marL="113664">
                        <a:lnSpc>
                          <a:spcPts val="835"/>
                        </a:lnSpc>
                      </a:pPr>
                      <a:r>
                        <a:rPr dirty="0" sz="700" spc="-5">
                          <a:latin typeface="PMingLiU"/>
                          <a:cs typeface="PMingLiU"/>
                        </a:rPr>
                        <a:t>单抗</a:t>
                      </a:r>
                      <a:endParaRPr sz="700">
                        <a:latin typeface="PMingLiU"/>
                        <a:cs typeface="PMingLiU"/>
                      </a:endParaRPr>
                    </a:p>
                  </a:txBody>
                  <a:tcPr marL="0" marR="0" marB="0" marT="0">
                    <a:lnB w="6350">
                      <a:solidFill>
                        <a:srgbClr val="000000"/>
                      </a:solidFill>
                      <a:prstDash val="solid"/>
                    </a:lnB>
                  </a:tcPr>
                </a:tc>
                <a:tc>
                  <a:txBody>
                    <a:bodyPr/>
                    <a:lstStyle/>
                    <a:p>
                      <a:pPr marL="88265">
                        <a:lnSpc>
                          <a:spcPts val="835"/>
                        </a:lnSpc>
                      </a:pPr>
                      <a:r>
                        <a:rPr dirty="0" sz="700" spc="-5">
                          <a:latin typeface="PMingLiU"/>
                          <a:cs typeface="PMingLiU"/>
                        </a:rPr>
                        <a:t>实体瘤</a:t>
                      </a:r>
                      <a:endParaRPr sz="700">
                        <a:latin typeface="PMingLiU"/>
                        <a:cs typeface="PMingLiU"/>
                      </a:endParaRPr>
                    </a:p>
                  </a:txBody>
                  <a:tcPr marL="0" marR="0" marB="0" marT="0">
                    <a:lnB w="6350">
                      <a:solidFill>
                        <a:srgbClr val="000000"/>
                      </a:solidFill>
                      <a:prstDash val="solid"/>
                    </a:lnB>
                  </a:tcPr>
                </a:tc>
              </a:tr>
              <a:tr h="134111">
                <a:tc>
                  <a:txBody>
                    <a:bodyPr/>
                    <a:lstStyle/>
                    <a:p>
                      <a:pPr marL="88265">
                        <a:lnSpc>
                          <a:spcPct val="100000"/>
                        </a:lnSpc>
                        <a:spcBef>
                          <a:spcPts val="20"/>
                        </a:spcBef>
                      </a:pPr>
                      <a:r>
                        <a:rPr dirty="0" sz="700" spc="-5">
                          <a:latin typeface="PMingLiU"/>
                          <a:cs typeface="PMingLiU"/>
                        </a:rPr>
                        <a:t>礼新医药</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c>
                  <a:txBody>
                    <a:bodyPr/>
                    <a:lstStyle/>
                    <a:p>
                      <a:pPr marL="75565">
                        <a:lnSpc>
                          <a:spcPct val="100000"/>
                        </a:lnSpc>
                        <a:spcBef>
                          <a:spcPts val="65"/>
                        </a:spcBef>
                      </a:pPr>
                      <a:r>
                        <a:rPr dirty="0" sz="700" spc="-10">
                          <a:latin typeface="Arial"/>
                          <a:cs typeface="Arial"/>
                        </a:rPr>
                        <a:t>LM-102</a:t>
                      </a:r>
                      <a:endParaRPr sz="700">
                        <a:latin typeface="Arial"/>
                        <a:cs typeface="Arial"/>
                      </a:endParaRPr>
                    </a:p>
                  </a:txBody>
                  <a:tcPr marL="0" marR="0" marB="0" marT="8255">
                    <a:lnT w="6350">
                      <a:solidFill>
                        <a:srgbClr val="000000"/>
                      </a:solidFill>
                      <a:prstDash val="solid"/>
                    </a:lnT>
                    <a:lnB w="6350">
                      <a:solidFill>
                        <a:srgbClr val="000000"/>
                      </a:solidFill>
                      <a:prstDash val="solid"/>
                    </a:lnB>
                  </a:tcPr>
                </a:tc>
                <a:tc>
                  <a:txBody>
                    <a:bodyPr/>
                    <a:lstStyle/>
                    <a:p>
                      <a:pPr marL="95250">
                        <a:lnSpc>
                          <a:spcPct val="100000"/>
                        </a:lnSpc>
                        <a:spcBef>
                          <a:spcPts val="20"/>
                        </a:spcBef>
                      </a:pPr>
                      <a:r>
                        <a:rPr dirty="0" sz="700" spc="-5">
                          <a:latin typeface="Arial"/>
                          <a:cs typeface="Arial"/>
                        </a:rPr>
                        <a:t>I/II</a:t>
                      </a:r>
                      <a:r>
                        <a:rPr dirty="0" sz="700" spc="-75">
                          <a:latin typeface="Arial"/>
                          <a:cs typeface="Arial"/>
                        </a:rPr>
                        <a:t> </a:t>
                      </a:r>
                      <a:r>
                        <a:rPr dirty="0" sz="700" spc="-5">
                          <a:latin typeface="PMingLiU"/>
                          <a:cs typeface="PMingLiU"/>
                        </a:rPr>
                        <a:t>期</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c>
                  <a:txBody>
                    <a:bodyPr/>
                    <a:lstStyle/>
                    <a:p>
                      <a:pPr marL="73025">
                        <a:lnSpc>
                          <a:spcPct val="100000"/>
                        </a:lnSpc>
                        <a:spcBef>
                          <a:spcPts val="20"/>
                        </a:spcBef>
                      </a:pPr>
                      <a:r>
                        <a:rPr dirty="0" sz="700" spc="-5">
                          <a:latin typeface="PMingLiU"/>
                          <a:cs typeface="PMingLiU"/>
                        </a:rPr>
                        <a:t>单抗</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c>
                  <a:txBody>
                    <a:bodyPr/>
                    <a:lstStyle/>
                    <a:p>
                      <a:pPr marL="88900">
                        <a:lnSpc>
                          <a:spcPct val="100000"/>
                        </a:lnSpc>
                        <a:spcBef>
                          <a:spcPts val="20"/>
                        </a:spcBef>
                      </a:pPr>
                      <a:r>
                        <a:rPr dirty="0" sz="700" spc="-5">
                          <a:latin typeface="PMingLiU"/>
                          <a:cs typeface="PMingLiU"/>
                        </a:rPr>
                        <a:t>实体瘤</a:t>
                      </a:r>
                      <a:endParaRPr sz="700">
                        <a:latin typeface="PMingLiU"/>
                        <a:cs typeface="PMingLiU"/>
                      </a:endParaRPr>
                    </a:p>
                  </a:txBody>
                  <a:tcPr marL="0" marR="0" marB="0" marT="254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20"/>
                        </a:spcBef>
                      </a:pPr>
                      <a:r>
                        <a:rPr dirty="0" sz="700" spc="-5">
                          <a:latin typeface="PMingLiU"/>
                          <a:cs typeface="PMingLiU"/>
                        </a:rPr>
                        <a:t>信达生物</a:t>
                      </a:r>
                      <a:endParaRPr sz="700">
                        <a:latin typeface="PMingLiU"/>
                        <a:cs typeface="PMingLiU"/>
                      </a:endParaRPr>
                    </a:p>
                  </a:txBody>
                  <a:tcPr marL="0" marR="0" marB="0" marT="254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78740">
                        <a:lnSpc>
                          <a:spcPct val="100000"/>
                        </a:lnSpc>
                        <a:spcBef>
                          <a:spcPts val="65"/>
                        </a:spcBef>
                      </a:pPr>
                      <a:r>
                        <a:rPr dirty="0" sz="700" spc="-10">
                          <a:latin typeface="Arial"/>
                          <a:cs typeface="Arial"/>
                        </a:rPr>
                        <a:t>IBI389</a:t>
                      </a:r>
                      <a:endParaRPr sz="700">
                        <a:latin typeface="Arial"/>
                        <a:cs typeface="Arial"/>
                      </a:endParaRPr>
                    </a:p>
                  </a:txBody>
                  <a:tcPr marL="0" marR="0" marB="0" marT="8255">
                    <a:lnT w="6350">
                      <a:solidFill>
                        <a:srgbClr val="000000"/>
                      </a:solidFill>
                      <a:prstDash val="solid"/>
                    </a:lnT>
                    <a:lnB w="6350">
                      <a:solidFill>
                        <a:srgbClr val="000000"/>
                      </a:solidFill>
                      <a:prstDash val="solid"/>
                    </a:lnB>
                  </a:tcPr>
                </a:tc>
                <a:tc>
                  <a:txBody>
                    <a:bodyPr/>
                    <a:lstStyle/>
                    <a:p>
                      <a:pPr marL="73660">
                        <a:lnSpc>
                          <a:spcPct val="100000"/>
                        </a:lnSpc>
                        <a:spcBef>
                          <a:spcPts val="20"/>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c>
                  <a:txBody>
                    <a:bodyPr/>
                    <a:lstStyle/>
                    <a:p>
                      <a:pPr marL="113664">
                        <a:lnSpc>
                          <a:spcPct val="100000"/>
                        </a:lnSpc>
                        <a:spcBef>
                          <a:spcPts val="20"/>
                        </a:spcBef>
                      </a:pPr>
                      <a:r>
                        <a:rPr dirty="0" sz="700" spc="-5">
                          <a:latin typeface="PMingLiU"/>
                          <a:cs typeface="PMingLiU"/>
                        </a:rPr>
                        <a:t>双抗</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c>
                  <a:txBody>
                    <a:bodyPr/>
                    <a:lstStyle/>
                    <a:p>
                      <a:pPr marL="88265">
                        <a:lnSpc>
                          <a:spcPct val="100000"/>
                        </a:lnSpc>
                        <a:spcBef>
                          <a:spcPts val="20"/>
                        </a:spcBef>
                      </a:pPr>
                      <a:r>
                        <a:rPr dirty="0" sz="700" spc="-5">
                          <a:latin typeface="PMingLiU"/>
                          <a:cs typeface="PMingLiU"/>
                        </a:rPr>
                        <a:t>癌症</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r>
              <a:tr h="210312">
                <a:tc>
                  <a:txBody>
                    <a:bodyPr/>
                    <a:lstStyle/>
                    <a:p>
                      <a:pPr marL="88265">
                        <a:lnSpc>
                          <a:spcPct val="100000"/>
                        </a:lnSpc>
                        <a:spcBef>
                          <a:spcPts val="330"/>
                        </a:spcBef>
                      </a:pPr>
                      <a:r>
                        <a:rPr dirty="0" sz="700" spc="-5">
                          <a:latin typeface="PMingLiU"/>
                          <a:cs typeface="PMingLiU"/>
                        </a:rPr>
                        <a:t>礼新</a:t>
                      </a:r>
                      <a:r>
                        <a:rPr dirty="0" sz="700" spc="-5">
                          <a:latin typeface="Arial"/>
                          <a:cs typeface="Arial"/>
                        </a:rPr>
                        <a:t>/</a:t>
                      </a:r>
                      <a:r>
                        <a:rPr dirty="0" sz="700" spc="-30">
                          <a:latin typeface="Arial"/>
                          <a:cs typeface="Arial"/>
                        </a:rPr>
                        <a:t> </a:t>
                      </a:r>
                      <a:r>
                        <a:rPr dirty="0" sz="700">
                          <a:latin typeface="Arial"/>
                          <a:cs typeface="Arial"/>
                        </a:rPr>
                        <a:t>BMS</a:t>
                      </a:r>
                      <a:endParaRPr sz="700">
                        <a:latin typeface="Arial"/>
                        <a:cs typeface="Arial"/>
                      </a:endParaRPr>
                    </a:p>
                  </a:txBody>
                  <a:tcPr marL="0" marR="0" marB="0" marT="41910">
                    <a:lnT w="6350">
                      <a:solidFill>
                        <a:srgbClr val="000000"/>
                      </a:solidFill>
                      <a:prstDash val="solid"/>
                    </a:lnT>
                    <a:lnB w="6350">
                      <a:solidFill>
                        <a:srgbClr val="000000"/>
                      </a:solidFill>
                      <a:prstDash val="solid"/>
                    </a:lnB>
                  </a:tcPr>
                </a:tc>
                <a:tc>
                  <a:txBody>
                    <a:bodyPr/>
                    <a:lstStyle/>
                    <a:p>
                      <a:pPr marL="75565">
                        <a:lnSpc>
                          <a:spcPct val="100000"/>
                        </a:lnSpc>
                        <a:spcBef>
                          <a:spcPts val="380"/>
                        </a:spcBef>
                      </a:pPr>
                      <a:r>
                        <a:rPr dirty="0" sz="700" spc="-10">
                          <a:latin typeface="Arial"/>
                          <a:cs typeface="Arial"/>
                        </a:rPr>
                        <a:t>LM-302</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95250">
                        <a:lnSpc>
                          <a:spcPct val="100000"/>
                        </a:lnSpc>
                        <a:spcBef>
                          <a:spcPts val="330"/>
                        </a:spcBef>
                      </a:pPr>
                      <a:r>
                        <a:rPr dirty="0" sz="700" spc="-5">
                          <a:latin typeface="Arial"/>
                          <a:cs typeface="Arial"/>
                        </a:rPr>
                        <a:t>I/II</a:t>
                      </a:r>
                      <a:r>
                        <a:rPr dirty="0" sz="700" spc="-75">
                          <a:latin typeface="Arial"/>
                          <a:cs typeface="Arial"/>
                        </a:rPr>
                        <a:t> </a:t>
                      </a:r>
                      <a:r>
                        <a:rPr dirty="0" sz="700" spc="-5">
                          <a:latin typeface="PMingLiU"/>
                          <a:cs typeface="PMingLiU"/>
                        </a:rPr>
                        <a:t>期</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c>
                  <a:txBody>
                    <a:bodyPr/>
                    <a:lstStyle/>
                    <a:p>
                      <a:pPr marL="73025">
                        <a:lnSpc>
                          <a:spcPct val="100000"/>
                        </a:lnSpc>
                        <a:spcBef>
                          <a:spcPts val="380"/>
                        </a:spcBef>
                      </a:pPr>
                      <a:r>
                        <a:rPr dirty="0" sz="700" spc="-10">
                          <a:latin typeface="Arial"/>
                          <a:cs typeface="Arial"/>
                        </a:rPr>
                        <a:t>ADC</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88900">
                        <a:lnSpc>
                          <a:spcPct val="100000"/>
                        </a:lnSpc>
                        <a:spcBef>
                          <a:spcPts val="330"/>
                        </a:spcBef>
                      </a:pPr>
                      <a:r>
                        <a:rPr dirty="0" sz="700" spc="-5">
                          <a:latin typeface="PMingLiU"/>
                          <a:cs typeface="PMingLiU"/>
                        </a:rPr>
                        <a:t>实体瘤</a:t>
                      </a:r>
                      <a:endParaRPr sz="700">
                        <a:latin typeface="PMingLiU"/>
                        <a:cs typeface="PMingLiU"/>
                      </a:endParaRPr>
                    </a:p>
                  </a:txBody>
                  <a:tcPr marL="0" marR="0" marB="0" marT="4191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330"/>
                        </a:spcBef>
                      </a:pPr>
                      <a:r>
                        <a:rPr dirty="0" sz="700" spc="-5">
                          <a:latin typeface="PMingLiU"/>
                          <a:cs typeface="PMingLiU"/>
                        </a:rPr>
                        <a:t>艺妙神州</a:t>
                      </a:r>
                      <a:endParaRPr sz="700">
                        <a:latin typeface="PMingLiU"/>
                        <a:cs typeface="PMingLiU"/>
                      </a:endParaRPr>
                    </a:p>
                  </a:txBody>
                  <a:tcPr marL="0" marR="0" marB="0" marT="4191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78740">
                        <a:lnSpc>
                          <a:spcPct val="100000"/>
                        </a:lnSpc>
                        <a:spcBef>
                          <a:spcPts val="380"/>
                        </a:spcBef>
                      </a:pPr>
                      <a:r>
                        <a:rPr dirty="0" sz="700" spc="-10">
                          <a:latin typeface="Arial"/>
                          <a:cs typeface="Arial"/>
                        </a:rPr>
                        <a:t>IM92</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73660">
                        <a:lnSpc>
                          <a:spcPct val="100000"/>
                        </a:lnSpc>
                        <a:spcBef>
                          <a:spcPts val="330"/>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c>
                  <a:txBody>
                    <a:bodyPr/>
                    <a:lstStyle/>
                    <a:p>
                      <a:pPr marL="113664">
                        <a:lnSpc>
                          <a:spcPct val="100000"/>
                        </a:lnSpc>
                        <a:spcBef>
                          <a:spcPts val="380"/>
                        </a:spcBef>
                      </a:pPr>
                      <a:r>
                        <a:rPr dirty="0" sz="700" spc="-5">
                          <a:latin typeface="Arial"/>
                          <a:cs typeface="Arial"/>
                        </a:rPr>
                        <a:t>CAR-T</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88265">
                        <a:lnSpc>
                          <a:spcPts val="800"/>
                        </a:lnSpc>
                      </a:pPr>
                      <a:r>
                        <a:rPr dirty="0" sz="700" spc="-5">
                          <a:latin typeface="Arial"/>
                          <a:cs typeface="Arial"/>
                        </a:rPr>
                        <a:t>GC/GEJ</a:t>
                      </a:r>
                      <a:endParaRPr sz="700">
                        <a:latin typeface="Arial"/>
                        <a:cs typeface="Arial"/>
                      </a:endParaRPr>
                    </a:p>
                    <a:p>
                      <a:pPr marL="88265">
                        <a:lnSpc>
                          <a:spcPts val="755"/>
                        </a:lnSpc>
                      </a:pPr>
                      <a:r>
                        <a:rPr dirty="0" sz="700" spc="-5">
                          <a:latin typeface="Arial"/>
                          <a:cs typeface="Arial"/>
                        </a:rPr>
                        <a:t>,</a:t>
                      </a:r>
                      <a:r>
                        <a:rPr dirty="0" sz="700" spc="-15">
                          <a:latin typeface="Arial"/>
                          <a:cs typeface="Arial"/>
                        </a:rPr>
                        <a:t> </a:t>
                      </a:r>
                      <a:r>
                        <a:rPr dirty="0" sz="700" spc="-10">
                          <a:latin typeface="Arial"/>
                          <a:cs typeface="Arial"/>
                        </a:rPr>
                        <a:t>PC</a:t>
                      </a:r>
                      <a:endParaRPr sz="700">
                        <a:latin typeface="Arial"/>
                        <a:cs typeface="Arial"/>
                      </a:endParaRPr>
                    </a:p>
                  </a:txBody>
                  <a:tcPr marL="0" marR="0" marB="0" marT="0">
                    <a:lnT w="6350">
                      <a:solidFill>
                        <a:srgbClr val="000000"/>
                      </a:solidFill>
                      <a:prstDash val="solid"/>
                    </a:lnT>
                    <a:lnB w="6350">
                      <a:solidFill>
                        <a:srgbClr val="000000"/>
                      </a:solidFill>
                      <a:prstDash val="solid"/>
                    </a:lnB>
                  </a:tcPr>
                </a:tc>
              </a:tr>
              <a:tr h="417956">
                <a:tc>
                  <a:txBody>
                    <a:bodyPr/>
                    <a:lstStyle/>
                    <a:p>
                      <a:pPr marL="88265">
                        <a:lnSpc>
                          <a:spcPts val="830"/>
                        </a:lnSpc>
                        <a:spcBef>
                          <a:spcPts val="380"/>
                        </a:spcBef>
                      </a:pPr>
                      <a:r>
                        <a:rPr dirty="0" sz="700" spc="-5">
                          <a:latin typeface="Arial"/>
                          <a:cs typeface="Arial"/>
                        </a:rPr>
                        <a:t>NovaRock</a:t>
                      </a:r>
                      <a:endParaRPr sz="700">
                        <a:latin typeface="Arial"/>
                        <a:cs typeface="Arial"/>
                      </a:endParaRPr>
                    </a:p>
                    <a:p>
                      <a:pPr marL="88265" marR="236220">
                        <a:lnSpc>
                          <a:spcPts val="790"/>
                        </a:lnSpc>
                        <a:spcBef>
                          <a:spcPts val="55"/>
                        </a:spcBef>
                      </a:pPr>
                      <a:r>
                        <a:rPr dirty="0" sz="700" spc="-5">
                          <a:latin typeface="Arial"/>
                          <a:cs typeface="Arial"/>
                        </a:rPr>
                        <a:t>/  </a:t>
                      </a:r>
                      <a:r>
                        <a:rPr dirty="0" sz="700" spc="5">
                          <a:latin typeface="Arial"/>
                          <a:cs typeface="Arial"/>
                        </a:rPr>
                        <a:t>F</a:t>
                      </a:r>
                      <a:r>
                        <a:rPr dirty="0" sz="700" spc="10">
                          <a:latin typeface="Arial"/>
                          <a:cs typeface="Arial"/>
                        </a:rPr>
                        <a:t>l</a:t>
                      </a:r>
                      <a:r>
                        <a:rPr dirty="0" sz="700" spc="-5">
                          <a:latin typeface="Arial"/>
                          <a:cs typeface="Arial"/>
                        </a:rPr>
                        <a:t>a</a:t>
                      </a:r>
                      <a:r>
                        <a:rPr dirty="0" sz="700" spc="15">
                          <a:latin typeface="Arial"/>
                          <a:cs typeface="Arial"/>
                        </a:rPr>
                        <a:t>m</a:t>
                      </a:r>
                      <a:r>
                        <a:rPr dirty="0" sz="700">
                          <a:latin typeface="Arial"/>
                          <a:cs typeface="Arial"/>
                        </a:rPr>
                        <a:t>e</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a:lnSpc>
                          <a:spcPct val="100000"/>
                        </a:lnSpc>
                        <a:spcBef>
                          <a:spcPts val="45"/>
                        </a:spcBef>
                      </a:pPr>
                      <a:endParaRPr sz="1000">
                        <a:latin typeface="Times New Roman"/>
                        <a:cs typeface="Times New Roman"/>
                      </a:endParaRPr>
                    </a:p>
                    <a:p>
                      <a:pPr marL="75565">
                        <a:lnSpc>
                          <a:spcPct val="100000"/>
                        </a:lnSpc>
                        <a:spcBef>
                          <a:spcPts val="5"/>
                        </a:spcBef>
                      </a:pPr>
                      <a:r>
                        <a:rPr dirty="0" sz="700" spc="-10">
                          <a:latin typeface="Arial"/>
                          <a:cs typeface="Arial"/>
                        </a:rPr>
                        <a:t>NBL-015</a:t>
                      </a:r>
                      <a:endParaRPr sz="700">
                        <a:latin typeface="Arial"/>
                        <a:cs typeface="Arial"/>
                      </a:endParaRPr>
                    </a:p>
                  </a:txBody>
                  <a:tcPr marL="0" marR="0" marB="0" marT="5715">
                    <a:lnT w="6350">
                      <a:solidFill>
                        <a:srgbClr val="000000"/>
                      </a:solidFill>
                      <a:prstDash val="solid"/>
                    </a:lnT>
                    <a:lnB w="6350">
                      <a:solidFill>
                        <a:srgbClr val="000000"/>
                      </a:solidFill>
                      <a:prstDash val="solid"/>
                    </a:lnB>
                  </a:tcPr>
                </a:tc>
                <a:tc>
                  <a:txBody>
                    <a:bodyPr/>
                    <a:lstStyle/>
                    <a:p>
                      <a:pPr>
                        <a:lnSpc>
                          <a:spcPct val="100000"/>
                        </a:lnSpc>
                        <a:spcBef>
                          <a:spcPts val="30"/>
                        </a:spcBef>
                      </a:pPr>
                      <a:endParaRPr sz="950">
                        <a:latin typeface="Times New Roman"/>
                        <a:cs typeface="Times New Roman"/>
                      </a:endParaRPr>
                    </a:p>
                    <a:p>
                      <a:pPr marL="95250">
                        <a:lnSpc>
                          <a:spcPct val="100000"/>
                        </a:lnSpc>
                        <a:spcBef>
                          <a:spcPts val="5"/>
                        </a:spcBef>
                      </a:pPr>
                      <a:r>
                        <a:rPr dirty="0" sz="700" spc="-5">
                          <a:latin typeface="Arial"/>
                          <a:cs typeface="Arial"/>
                        </a:rPr>
                        <a:t>I/II</a:t>
                      </a:r>
                      <a:r>
                        <a:rPr dirty="0" sz="700" spc="-75">
                          <a:latin typeface="Arial"/>
                          <a:cs typeface="Arial"/>
                        </a:rPr>
                        <a:t> </a:t>
                      </a:r>
                      <a:r>
                        <a:rPr dirty="0" sz="700" spc="-5">
                          <a:latin typeface="PMingLiU"/>
                          <a:cs typeface="PMingLiU"/>
                        </a:rPr>
                        <a:t>期</a:t>
                      </a:r>
                      <a:endParaRPr sz="700">
                        <a:latin typeface="PMingLiU"/>
                        <a:cs typeface="PMingLiU"/>
                      </a:endParaRPr>
                    </a:p>
                  </a:txBody>
                  <a:tcPr marL="0" marR="0" marB="0" marT="3810">
                    <a:lnT w="6350">
                      <a:solidFill>
                        <a:srgbClr val="000000"/>
                      </a:solidFill>
                      <a:prstDash val="solid"/>
                    </a:lnT>
                    <a:lnB w="6350">
                      <a:solidFill>
                        <a:srgbClr val="000000"/>
                      </a:solidFill>
                      <a:prstDash val="solid"/>
                    </a:lnB>
                  </a:tcPr>
                </a:tc>
                <a:tc>
                  <a:txBody>
                    <a:bodyPr/>
                    <a:lstStyle/>
                    <a:p>
                      <a:pPr>
                        <a:lnSpc>
                          <a:spcPct val="100000"/>
                        </a:lnSpc>
                        <a:spcBef>
                          <a:spcPts val="30"/>
                        </a:spcBef>
                      </a:pPr>
                      <a:endParaRPr sz="950">
                        <a:latin typeface="Times New Roman"/>
                        <a:cs typeface="Times New Roman"/>
                      </a:endParaRPr>
                    </a:p>
                    <a:p>
                      <a:pPr marL="73025">
                        <a:lnSpc>
                          <a:spcPct val="100000"/>
                        </a:lnSpc>
                        <a:spcBef>
                          <a:spcPts val="5"/>
                        </a:spcBef>
                      </a:pPr>
                      <a:r>
                        <a:rPr dirty="0" sz="700" spc="-5">
                          <a:latin typeface="PMingLiU"/>
                          <a:cs typeface="PMingLiU"/>
                        </a:rPr>
                        <a:t>单抗</a:t>
                      </a:r>
                      <a:endParaRPr sz="700">
                        <a:latin typeface="PMingLiU"/>
                        <a:cs typeface="PMingLiU"/>
                      </a:endParaRPr>
                    </a:p>
                  </a:txBody>
                  <a:tcPr marL="0" marR="0" marB="0" marT="3810">
                    <a:lnT w="6350">
                      <a:solidFill>
                        <a:srgbClr val="000000"/>
                      </a:solidFill>
                      <a:prstDash val="solid"/>
                    </a:lnT>
                    <a:lnB w="6350">
                      <a:solidFill>
                        <a:srgbClr val="000000"/>
                      </a:solidFill>
                      <a:prstDash val="solid"/>
                    </a:lnB>
                  </a:tcPr>
                </a:tc>
                <a:tc>
                  <a:txBody>
                    <a:bodyPr/>
                    <a:lstStyle/>
                    <a:p>
                      <a:pPr marL="88900" marR="178435">
                        <a:lnSpc>
                          <a:spcPct val="96200"/>
                        </a:lnSpc>
                      </a:pPr>
                      <a:r>
                        <a:rPr dirty="0" sz="700" spc="-5">
                          <a:latin typeface="Arial"/>
                          <a:cs typeface="Arial"/>
                        </a:rPr>
                        <a:t>GC/GEJ,  </a:t>
                      </a:r>
                      <a:r>
                        <a:rPr dirty="0" sz="700" spc="-10">
                          <a:latin typeface="Arial"/>
                          <a:cs typeface="Arial"/>
                        </a:rPr>
                        <a:t>PC, EC,  </a:t>
                      </a:r>
                      <a:r>
                        <a:rPr dirty="0" sz="700" spc="-5">
                          <a:latin typeface="Arial"/>
                          <a:cs typeface="Arial"/>
                        </a:rPr>
                        <a:t>NSCLC,  CCC,</a:t>
                      </a:r>
                      <a:r>
                        <a:rPr dirty="0" sz="700" spc="-80">
                          <a:latin typeface="Arial"/>
                          <a:cs typeface="Arial"/>
                        </a:rPr>
                        <a:t> </a:t>
                      </a:r>
                      <a:r>
                        <a:rPr dirty="0" sz="700" spc="-5">
                          <a:latin typeface="Arial"/>
                          <a:cs typeface="Arial"/>
                        </a:rPr>
                        <a:t>OC</a:t>
                      </a:r>
                      <a:endParaRPr sz="700">
                        <a:latin typeface="Arial"/>
                        <a:cs typeface="Arial"/>
                      </a:endParaRPr>
                    </a:p>
                  </a:txBody>
                  <a:tcPr marL="0" marR="0" marB="0" marT="0">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30"/>
                        </a:spcBef>
                      </a:pPr>
                      <a:endParaRPr sz="950">
                        <a:latin typeface="Times New Roman"/>
                        <a:cs typeface="Times New Roman"/>
                      </a:endParaRPr>
                    </a:p>
                    <a:p>
                      <a:pPr marL="69850">
                        <a:lnSpc>
                          <a:spcPct val="100000"/>
                        </a:lnSpc>
                        <a:spcBef>
                          <a:spcPts val="5"/>
                        </a:spcBef>
                      </a:pPr>
                      <a:r>
                        <a:rPr dirty="0" sz="700" spc="-5">
                          <a:latin typeface="PMingLiU"/>
                          <a:cs typeface="PMingLiU"/>
                        </a:rPr>
                        <a:t>易慕峰</a:t>
                      </a:r>
                      <a:endParaRPr sz="700">
                        <a:latin typeface="PMingLiU"/>
                        <a:cs typeface="PMingLiU"/>
                      </a:endParaRPr>
                    </a:p>
                  </a:txBody>
                  <a:tcPr marL="0" marR="0" marB="0" marT="3810">
                    <a:lnL w="6350">
                      <a:solidFill>
                        <a:srgbClr val="000000"/>
                      </a:solidFill>
                      <a:prstDash val="solid"/>
                    </a:lnL>
                    <a:lnT w="6350">
                      <a:solidFill>
                        <a:srgbClr val="000000"/>
                      </a:solidFill>
                      <a:prstDash val="solid"/>
                    </a:lnT>
                    <a:lnB w="6350">
                      <a:solidFill>
                        <a:srgbClr val="000000"/>
                      </a:solidFill>
                      <a:prstDash val="solid"/>
                    </a:lnB>
                  </a:tcPr>
                </a:tc>
                <a:tc>
                  <a:txBody>
                    <a:bodyPr/>
                    <a:lstStyle/>
                    <a:p>
                      <a:pPr>
                        <a:lnSpc>
                          <a:spcPct val="100000"/>
                        </a:lnSpc>
                        <a:spcBef>
                          <a:spcPts val="45"/>
                        </a:spcBef>
                      </a:pPr>
                      <a:endParaRPr sz="1000">
                        <a:latin typeface="Times New Roman"/>
                        <a:cs typeface="Times New Roman"/>
                      </a:endParaRPr>
                    </a:p>
                    <a:p>
                      <a:pPr marL="78740">
                        <a:lnSpc>
                          <a:spcPct val="100000"/>
                        </a:lnSpc>
                        <a:spcBef>
                          <a:spcPts val="5"/>
                        </a:spcBef>
                      </a:pPr>
                      <a:r>
                        <a:rPr dirty="0" sz="700" spc="-5">
                          <a:latin typeface="Arial"/>
                          <a:cs typeface="Arial"/>
                        </a:rPr>
                        <a:t>IMC002</a:t>
                      </a:r>
                      <a:endParaRPr sz="700">
                        <a:latin typeface="Arial"/>
                        <a:cs typeface="Arial"/>
                      </a:endParaRPr>
                    </a:p>
                  </a:txBody>
                  <a:tcPr marL="0" marR="0" marB="0" marT="5715">
                    <a:lnT w="6350">
                      <a:solidFill>
                        <a:srgbClr val="000000"/>
                      </a:solidFill>
                      <a:prstDash val="solid"/>
                    </a:lnT>
                    <a:lnB w="6350">
                      <a:solidFill>
                        <a:srgbClr val="000000"/>
                      </a:solidFill>
                      <a:prstDash val="solid"/>
                    </a:lnB>
                  </a:tcPr>
                </a:tc>
                <a:tc>
                  <a:txBody>
                    <a:bodyPr/>
                    <a:lstStyle/>
                    <a:p>
                      <a:pPr>
                        <a:lnSpc>
                          <a:spcPct val="100000"/>
                        </a:lnSpc>
                        <a:spcBef>
                          <a:spcPts val="30"/>
                        </a:spcBef>
                      </a:pPr>
                      <a:endParaRPr sz="950">
                        <a:latin typeface="Times New Roman"/>
                        <a:cs typeface="Times New Roman"/>
                      </a:endParaRPr>
                    </a:p>
                    <a:p>
                      <a:pPr marL="73660">
                        <a:lnSpc>
                          <a:spcPct val="100000"/>
                        </a:lnSpc>
                        <a:spcBef>
                          <a:spcPts val="5"/>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3810">
                    <a:lnT w="6350">
                      <a:solidFill>
                        <a:srgbClr val="000000"/>
                      </a:solidFill>
                      <a:prstDash val="solid"/>
                    </a:lnT>
                    <a:lnB w="6350">
                      <a:solidFill>
                        <a:srgbClr val="000000"/>
                      </a:solidFill>
                      <a:prstDash val="solid"/>
                    </a:lnB>
                  </a:tcPr>
                </a:tc>
                <a:tc>
                  <a:txBody>
                    <a:bodyPr/>
                    <a:lstStyle/>
                    <a:p>
                      <a:pPr>
                        <a:lnSpc>
                          <a:spcPct val="100000"/>
                        </a:lnSpc>
                        <a:spcBef>
                          <a:spcPts val="45"/>
                        </a:spcBef>
                      </a:pPr>
                      <a:endParaRPr sz="1000">
                        <a:latin typeface="Times New Roman"/>
                        <a:cs typeface="Times New Roman"/>
                      </a:endParaRPr>
                    </a:p>
                    <a:p>
                      <a:pPr marL="113664">
                        <a:lnSpc>
                          <a:spcPct val="100000"/>
                        </a:lnSpc>
                        <a:spcBef>
                          <a:spcPts val="5"/>
                        </a:spcBef>
                      </a:pPr>
                      <a:r>
                        <a:rPr dirty="0" sz="700" spc="-5">
                          <a:latin typeface="Arial"/>
                          <a:cs typeface="Arial"/>
                        </a:rPr>
                        <a:t>CAR-T</a:t>
                      </a:r>
                      <a:endParaRPr sz="700">
                        <a:latin typeface="Arial"/>
                        <a:cs typeface="Arial"/>
                      </a:endParaRPr>
                    </a:p>
                  </a:txBody>
                  <a:tcPr marL="0" marR="0" marB="0" marT="5715">
                    <a:lnT w="6350">
                      <a:solidFill>
                        <a:srgbClr val="000000"/>
                      </a:solidFill>
                      <a:prstDash val="solid"/>
                    </a:lnT>
                    <a:lnB w="6350">
                      <a:solidFill>
                        <a:srgbClr val="000000"/>
                      </a:solidFill>
                      <a:prstDash val="solid"/>
                    </a:lnB>
                  </a:tcPr>
                </a:tc>
                <a:tc>
                  <a:txBody>
                    <a:bodyPr/>
                    <a:lstStyle/>
                    <a:p>
                      <a:pPr marL="88265">
                        <a:lnSpc>
                          <a:spcPts val="830"/>
                        </a:lnSpc>
                        <a:spcBef>
                          <a:spcPts val="380"/>
                        </a:spcBef>
                      </a:pPr>
                      <a:r>
                        <a:rPr dirty="0" sz="700" spc="-5">
                          <a:latin typeface="Arial"/>
                          <a:cs typeface="Arial"/>
                        </a:rPr>
                        <a:t>GC/GEJ</a:t>
                      </a:r>
                      <a:endParaRPr sz="700">
                        <a:latin typeface="Arial"/>
                        <a:cs typeface="Arial"/>
                      </a:endParaRPr>
                    </a:p>
                    <a:p>
                      <a:pPr marL="88265" marR="212090">
                        <a:lnSpc>
                          <a:spcPts val="790"/>
                        </a:lnSpc>
                        <a:spcBef>
                          <a:spcPts val="55"/>
                        </a:spcBef>
                      </a:pPr>
                      <a:r>
                        <a:rPr dirty="0" sz="700" spc="-5">
                          <a:latin typeface="Arial"/>
                          <a:cs typeface="Arial"/>
                        </a:rPr>
                        <a:t>,</a:t>
                      </a:r>
                      <a:r>
                        <a:rPr dirty="0" sz="700" spc="-85">
                          <a:latin typeface="Arial"/>
                          <a:cs typeface="Arial"/>
                        </a:rPr>
                        <a:t> </a:t>
                      </a:r>
                      <a:r>
                        <a:rPr dirty="0" sz="700" spc="-10">
                          <a:latin typeface="Arial"/>
                          <a:cs typeface="Arial"/>
                        </a:rPr>
                        <a:t>PC,  </a:t>
                      </a:r>
                      <a:r>
                        <a:rPr dirty="0" sz="700" spc="5">
                          <a:latin typeface="Arial"/>
                          <a:cs typeface="Arial"/>
                        </a:rPr>
                        <a:t>OC</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r>
              <a:tr h="265175">
                <a:tc>
                  <a:txBody>
                    <a:bodyPr/>
                    <a:lstStyle/>
                    <a:p>
                      <a:pPr marL="88265">
                        <a:lnSpc>
                          <a:spcPct val="100000"/>
                        </a:lnSpc>
                        <a:spcBef>
                          <a:spcPts val="20"/>
                        </a:spcBef>
                      </a:pPr>
                      <a:r>
                        <a:rPr dirty="0" sz="700" spc="-5">
                          <a:latin typeface="PMingLiU"/>
                          <a:cs typeface="PMingLiU"/>
                        </a:rPr>
                        <a:t>普米斯</a:t>
                      </a:r>
                      <a:r>
                        <a:rPr dirty="0" sz="700" spc="-5">
                          <a:latin typeface="Arial"/>
                          <a:cs typeface="Arial"/>
                        </a:rPr>
                        <a:t>/</a:t>
                      </a:r>
                      <a:endParaRPr sz="700">
                        <a:latin typeface="Arial"/>
                        <a:cs typeface="Arial"/>
                      </a:endParaRPr>
                    </a:p>
                    <a:p>
                      <a:pPr marL="88265">
                        <a:lnSpc>
                          <a:spcPct val="100000"/>
                        </a:lnSpc>
                        <a:spcBef>
                          <a:spcPts val="165"/>
                        </a:spcBef>
                      </a:pPr>
                      <a:r>
                        <a:rPr dirty="0" sz="700" spc="-5">
                          <a:latin typeface="PMingLiU"/>
                          <a:cs typeface="PMingLiU"/>
                        </a:rPr>
                        <a:t>吉凯基因</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c>
                  <a:txBody>
                    <a:bodyPr/>
                    <a:lstStyle/>
                    <a:p>
                      <a:pPr marL="75565">
                        <a:lnSpc>
                          <a:spcPct val="100000"/>
                        </a:lnSpc>
                        <a:spcBef>
                          <a:spcPts val="570"/>
                        </a:spcBef>
                      </a:pPr>
                      <a:r>
                        <a:rPr dirty="0" sz="700" spc="-5">
                          <a:latin typeface="Arial"/>
                          <a:cs typeface="Arial"/>
                        </a:rPr>
                        <a:t>PM1032</a:t>
                      </a:r>
                      <a:endParaRPr sz="700">
                        <a:latin typeface="Arial"/>
                        <a:cs typeface="Arial"/>
                      </a:endParaRPr>
                    </a:p>
                  </a:txBody>
                  <a:tcPr marL="0" marR="0" marB="0" marT="72390">
                    <a:lnT w="6350">
                      <a:solidFill>
                        <a:srgbClr val="000000"/>
                      </a:solidFill>
                      <a:prstDash val="solid"/>
                    </a:lnT>
                    <a:lnB w="6350">
                      <a:solidFill>
                        <a:srgbClr val="000000"/>
                      </a:solidFill>
                      <a:prstDash val="solid"/>
                    </a:lnB>
                  </a:tcPr>
                </a:tc>
                <a:tc>
                  <a:txBody>
                    <a:bodyPr/>
                    <a:lstStyle/>
                    <a:p>
                      <a:pPr marL="95250">
                        <a:lnSpc>
                          <a:spcPct val="100000"/>
                        </a:lnSpc>
                        <a:spcBef>
                          <a:spcPts val="520"/>
                        </a:spcBef>
                      </a:pPr>
                      <a:r>
                        <a:rPr dirty="0" sz="700" spc="-5">
                          <a:latin typeface="Arial"/>
                          <a:cs typeface="Arial"/>
                        </a:rPr>
                        <a:t>I/II</a:t>
                      </a:r>
                      <a:r>
                        <a:rPr dirty="0" sz="700" spc="-75">
                          <a:latin typeface="Arial"/>
                          <a:cs typeface="Arial"/>
                        </a:rPr>
                        <a:t> </a:t>
                      </a:r>
                      <a:r>
                        <a:rPr dirty="0" sz="700" spc="-5">
                          <a:latin typeface="PMingLiU"/>
                          <a:cs typeface="PMingLiU"/>
                        </a:rPr>
                        <a:t>期</a:t>
                      </a:r>
                      <a:endParaRPr sz="700">
                        <a:latin typeface="PMingLiU"/>
                        <a:cs typeface="PMingLiU"/>
                      </a:endParaRPr>
                    </a:p>
                  </a:txBody>
                  <a:tcPr marL="0" marR="0" marB="0" marT="66040">
                    <a:lnT w="6350">
                      <a:solidFill>
                        <a:srgbClr val="000000"/>
                      </a:solidFill>
                      <a:prstDash val="solid"/>
                    </a:lnT>
                    <a:lnB w="6350">
                      <a:solidFill>
                        <a:srgbClr val="000000"/>
                      </a:solidFill>
                      <a:prstDash val="solid"/>
                    </a:lnB>
                  </a:tcPr>
                </a:tc>
                <a:tc>
                  <a:txBody>
                    <a:bodyPr/>
                    <a:lstStyle/>
                    <a:p>
                      <a:pPr marL="73025">
                        <a:lnSpc>
                          <a:spcPct val="100000"/>
                        </a:lnSpc>
                        <a:spcBef>
                          <a:spcPts val="520"/>
                        </a:spcBef>
                      </a:pPr>
                      <a:r>
                        <a:rPr dirty="0" sz="700" spc="-5">
                          <a:latin typeface="PMingLiU"/>
                          <a:cs typeface="PMingLiU"/>
                        </a:rPr>
                        <a:t>双抗</a:t>
                      </a:r>
                      <a:endParaRPr sz="700">
                        <a:latin typeface="PMingLiU"/>
                        <a:cs typeface="PMingLiU"/>
                      </a:endParaRPr>
                    </a:p>
                  </a:txBody>
                  <a:tcPr marL="0" marR="0" marB="0" marT="66040">
                    <a:lnT w="6350">
                      <a:solidFill>
                        <a:srgbClr val="000000"/>
                      </a:solidFill>
                      <a:prstDash val="solid"/>
                    </a:lnT>
                    <a:lnB w="6350">
                      <a:solidFill>
                        <a:srgbClr val="000000"/>
                      </a:solidFill>
                      <a:prstDash val="solid"/>
                    </a:lnB>
                  </a:tcPr>
                </a:tc>
                <a:tc>
                  <a:txBody>
                    <a:bodyPr/>
                    <a:lstStyle/>
                    <a:p>
                      <a:pPr marL="88900">
                        <a:lnSpc>
                          <a:spcPct val="100000"/>
                        </a:lnSpc>
                        <a:spcBef>
                          <a:spcPts val="520"/>
                        </a:spcBef>
                      </a:pPr>
                      <a:r>
                        <a:rPr dirty="0" sz="700" spc="-5">
                          <a:latin typeface="Arial"/>
                          <a:cs typeface="Arial"/>
                        </a:rPr>
                        <a:t>GC;</a:t>
                      </a:r>
                      <a:r>
                        <a:rPr dirty="0" sz="700" spc="-20">
                          <a:latin typeface="Arial"/>
                          <a:cs typeface="Arial"/>
                        </a:rPr>
                        <a:t> </a:t>
                      </a:r>
                      <a:r>
                        <a:rPr dirty="0" sz="700" spc="-5">
                          <a:latin typeface="PMingLiU"/>
                          <a:cs typeface="PMingLiU"/>
                        </a:rPr>
                        <a:t>实体瘤</a:t>
                      </a:r>
                      <a:endParaRPr sz="700">
                        <a:latin typeface="PMingLiU"/>
                        <a:cs typeface="PMingLiU"/>
                      </a:endParaRPr>
                    </a:p>
                  </a:txBody>
                  <a:tcPr marL="0" marR="0" marB="0" marT="6604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20"/>
                        </a:spcBef>
                      </a:pPr>
                      <a:r>
                        <a:rPr dirty="0" sz="700" spc="-5">
                          <a:latin typeface="PMingLiU"/>
                          <a:cs typeface="PMingLiU"/>
                        </a:rPr>
                        <a:t>君实生物</a:t>
                      </a:r>
                      <a:endParaRPr sz="700">
                        <a:latin typeface="PMingLiU"/>
                        <a:cs typeface="PMingLiU"/>
                      </a:endParaRPr>
                    </a:p>
                  </a:txBody>
                  <a:tcPr marL="0" marR="0" marB="0" marT="6604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78740">
                        <a:lnSpc>
                          <a:spcPct val="100000"/>
                        </a:lnSpc>
                        <a:spcBef>
                          <a:spcPts val="570"/>
                        </a:spcBef>
                      </a:pPr>
                      <a:r>
                        <a:rPr dirty="0" sz="700" spc="-5">
                          <a:latin typeface="Arial"/>
                          <a:cs typeface="Arial"/>
                        </a:rPr>
                        <a:t>JS012</a:t>
                      </a:r>
                      <a:endParaRPr sz="700">
                        <a:latin typeface="Arial"/>
                        <a:cs typeface="Arial"/>
                      </a:endParaRPr>
                    </a:p>
                  </a:txBody>
                  <a:tcPr marL="0" marR="0" marB="0" marT="72390">
                    <a:lnT w="6350">
                      <a:solidFill>
                        <a:srgbClr val="000000"/>
                      </a:solidFill>
                      <a:prstDash val="solid"/>
                    </a:lnT>
                    <a:lnB w="6350">
                      <a:solidFill>
                        <a:srgbClr val="000000"/>
                      </a:solidFill>
                      <a:prstDash val="solid"/>
                    </a:lnB>
                  </a:tcPr>
                </a:tc>
                <a:tc>
                  <a:txBody>
                    <a:bodyPr/>
                    <a:lstStyle/>
                    <a:p>
                      <a:pPr marL="73660">
                        <a:lnSpc>
                          <a:spcPct val="100000"/>
                        </a:lnSpc>
                        <a:spcBef>
                          <a:spcPts val="520"/>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66040">
                    <a:lnT w="6350">
                      <a:solidFill>
                        <a:srgbClr val="000000"/>
                      </a:solidFill>
                      <a:prstDash val="solid"/>
                    </a:lnT>
                    <a:lnB w="6350">
                      <a:solidFill>
                        <a:srgbClr val="000000"/>
                      </a:solidFill>
                      <a:prstDash val="solid"/>
                    </a:lnB>
                  </a:tcPr>
                </a:tc>
                <a:tc>
                  <a:txBody>
                    <a:bodyPr/>
                    <a:lstStyle/>
                    <a:p>
                      <a:pPr marL="113664">
                        <a:lnSpc>
                          <a:spcPct val="100000"/>
                        </a:lnSpc>
                        <a:spcBef>
                          <a:spcPts val="520"/>
                        </a:spcBef>
                      </a:pPr>
                      <a:r>
                        <a:rPr dirty="0" sz="700" spc="-5">
                          <a:latin typeface="PMingLiU"/>
                          <a:cs typeface="PMingLiU"/>
                        </a:rPr>
                        <a:t>单抗</a:t>
                      </a:r>
                      <a:endParaRPr sz="700">
                        <a:latin typeface="PMingLiU"/>
                        <a:cs typeface="PMingLiU"/>
                      </a:endParaRPr>
                    </a:p>
                  </a:txBody>
                  <a:tcPr marL="0" marR="0" marB="0" marT="66040">
                    <a:lnT w="6350">
                      <a:solidFill>
                        <a:srgbClr val="000000"/>
                      </a:solidFill>
                      <a:prstDash val="solid"/>
                    </a:lnT>
                    <a:lnB w="6350">
                      <a:solidFill>
                        <a:srgbClr val="000000"/>
                      </a:solidFill>
                      <a:prstDash val="solid"/>
                    </a:lnB>
                  </a:tcPr>
                </a:tc>
                <a:tc>
                  <a:txBody>
                    <a:bodyPr/>
                    <a:lstStyle/>
                    <a:p>
                      <a:pPr marL="88265">
                        <a:lnSpc>
                          <a:spcPct val="100000"/>
                        </a:lnSpc>
                        <a:spcBef>
                          <a:spcPts val="520"/>
                        </a:spcBef>
                      </a:pPr>
                      <a:r>
                        <a:rPr dirty="0" sz="700" spc="-5">
                          <a:latin typeface="PMingLiU"/>
                          <a:cs typeface="PMingLiU"/>
                        </a:rPr>
                        <a:t>实体瘤</a:t>
                      </a:r>
                      <a:endParaRPr sz="700">
                        <a:latin typeface="PMingLiU"/>
                        <a:cs typeface="PMingLiU"/>
                      </a:endParaRPr>
                    </a:p>
                  </a:txBody>
                  <a:tcPr marL="0" marR="0" marB="0" marT="66040">
                    <a:lnT w="6350">
                      <a:solidFill>
                        <a:srgbClr val="000000"/>
                      </a:solidFill>
                      <a:prstDash val="solid"/>
                    </a:lnT>
                    <a:lnB w="6350">
                      <a:solidFill>
                        <a:srgbClr val="000000"/>
                      </a:solidFill>
                      <a:prstDash val="solid"/>
                    </a:lnB>
                  </a:tcPr>
                </a:tc>
              </a:tr>
              <a:tr h="134111">
                <a:tc>
                  <a:txBody>
                    <a:bodyPr/>
                    <a:lstStyle/>
                    <a:p>
                      <a:pPr marL="88265">
                        <a:lnSpc>
                          <a:spcPct val="100000"/>
                        </a:lnSpc>
                        <a:spcBef>
                          <a:spcPts val="20"/>
                        </a:spcBef>
                      </a:pPr>
                      <a:r>
                        <a:rPr dirty="0" sz="700" spc="-5">
                          <a:latin typeface="PMingLiU"/>
                          <a:cs typeface="PMingLiU"/>
                        </a:rPr>
                        <a:t>荣昌生物</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c>
                  <a:txBody>
                    <a:bodyPr/>
                    <a:lstStyle/>
                    <a:p>
                      <a:pPr marL="75565">
                        <a:lnSpc>
                          <a:spcPct val="100000"/>
                        </a:lnSpc>
                        <a:spcBef>
                          <a:spcPts val="65"/>
                        </a:spcBef>
                      </a:pPr>
                      <a:r>
                        <a:rPr dirty="0" sz="700" spc="-5">
                          <a:latin typeface="Arial"/>
                          <a:cs typeface="Arial"/>
                        </a:rPr>
                        <a:t>RC118</a:t>
                      </a:r>
                      <a:endParaRPr sz="700">
                        <a:latin typeface="Arial"/>
                        <a:cs typeface="Arial"/>
                      </a:endParaRPr>
                    </a:p>
                  </a:txBody>
                  <a:tcPr marL="0" marR="0" marB="0" marT="8255">
                    <a:lnT w="6350">
                      <a:solidFill>
                        <a:srgbClr val="000000"/>
                      </a:solidFill>
                      <a:prstDash val="solid"/>
                    </a:lnT>
                    <a:lnB w="6350">
                      <a:solidFill>
                        <a:srgbClr val="000000"/>
                      </a:solidFill>
                      <a:prstDash val="solid"/>
                    </a:lnB>
                  </a:tcPr>
                </a:tc>
                <a:tc>
                  <a:txBody>
                    <a:bodyPr/>
                    <a:lstStyle/>
                    <a:p>
                      <a:pPr marL="95250">
                        <a:lnSpc>
                          <a:spcPct val="100000"/>
                        </a:lnSpc>
                        <a:spcBef>
                          <a:spcPts val="20"/>
                        </a:spcBef>
                      </a:pPr>
                      <a:r>
                        <a:rPr dirty="0" sz="700" spc="-5">
                          <a:latin typeface="Arial"/>
                          <a:cs typeface="Arial"/>
                        </a:rPr>
                        <a:t>I/II</a:t>
                      </a:r>
                      <a:r>
                        <a:rPr dirty="0" sz="700" spc="-75">
                          <a:latin typeface="Arial"/>
                          <a:cs typeface="Arial"/>
                        </a:rPr>
                        <a:t> </a:t>
                      </a:r>
                      <a:r>
                        <a:rPr dirty="0" sz="700" spc="-5">
                          <a:latin typeface="PMingLiU"/>
                          <a:cs typeface="PMingLiU"/>
                        </a:rPr>
                        <a:t>期</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c>
                  <a:txBody>
                    <a:bodyPr/>
                    <a:lstStyle/>
                    <a:p>
                      <a:pPr marL="73025">
                        <a:lnSpc>
                          <a:spcPct val="100000"/>
                        </a:lnSpc>
                        <a:spcBef>
                          <a:spcPts val="65"/>
                        </a:spcBef>
                      </a:pPr>
                      <a:r>
                        <a:rPr dirty="0" sz="700" spc="-10">
                          <a:latin typeface="Arial"/>
                          <a:cs typeface="Arial"/>
                        </a:rPr>
                        <a:t>ADC</a:t>
                      </a:r>
                      <a:endParaRPr sz="700">
                        <a:latin typeface="Arial"/>
                        <a:cs typeface="Arial"/>
                      </a:endParaRPr>
                    </a:p>
                  </a:txBody>
                  <a:tcPr marL="0" marR="0" marB="0" marT="8255">
                    <a:lnT w="6350">
                      <a:solidFill>
                        <a:srgbClr val="000000"/>
                      </a:solidFill>
                      <a:prstDash val="solid"/>
                    </a:lnT>
                    <a:lnB w="6350">
                      <a:solidFill>
                        <a:srgbClr val="000000"/>
                      </a:solidFill>
                      <a:prstDash val="solid"/>
                    </a:lnB>
                  </a:tcPr>
                </a:tc>
                <a:tc>
                  <a:txBody>
                    <a:bodyPr/>
                    <a:lstStyle/>
                    <a:p>
                      <a:pPr marL="88900">
                        <a:lnSpc>
                          <a:spcPct val="100000"/>
                        </a:lnSpc>
                        <a:spcBef>
                          <a:spcPts val="20"/>
                        </a:spcBef>
                      </a:pPr>
                      <a:r>
                        <a:rPr dirty="0" sz="700" spc="-5">
                          <a:latin typeface="PMingLiU"/>
                          <a:cs typeface="PMingLiU"/>
                        </a:rPr>
                        <a:t>实体瘤</a:t>
                      </a:r>
                      <a:endParaRPr sz="700">
                        <a:latin typeface="PMingLiU"/>
                        <a:cs typeface="PMingLiU"/>
                      </a:endParaRPr>
                    </a:p>
                  </a:txBody>
                  <a:tcPr marL="0" marR="0" marB="0" marT="254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20"/>
                        </a:spcBef>
                      </a:pPr>
                      <a:r>
                        <a:rPr dirty="0" sz="700" spc="-5">
                          <a:latin typeface="PMingLiU"/>
                          <a:cs typeface="PMingLiU"/>
                        </a:rPr>
                        <a:t>君实生物</a:t>
                      </a:r>
                      <a:endParaRPr sz="700">
                        <a:latin typeface="PMingLiU"/>
                        <a:cs typeface="PMingLiU"/>
                      </a:endParaRPr>
                    </a:p>
                  </a:txBody>
                  <a:tcPr marL="0" marR="0" marB="0" marT="254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78740">
                        <a:lnSpc>
                          <a:spcPct val="100000"/>
                        </a:lnSpc>
                        <a:spcBef>
                          <a:spcPts val="65"/>
                        </a:spcBef>
                      </a:pPr>
                      <a:r>
                        <a:rPr dirty="0" sz="700" spc="-5">
                          <a:latin typeface="Arial"/>
                          <a:cs typeface="Arial"/>
                        </a:rPr>
                        <a:t>JS107</a:t>
                      </a:r>
                      <a:endParaRPr sz="700">
                        <a:latin typeface="Arial"/>
                        <a:cs typeface="Arial"/>
                      </a:endParaRPr>
                    </a:p>
                  </a:txBody>
                  <a:tcPr marL="0" marR="0" marB="0" marT="8255">
                    <a:lnT w="6350">
                      <a:solidFill>
                        <a:srgbClr val="000000"/>
                      </a:solidFill>
                      <a:prstDash val="solid"/>
                    </a:lnT>
                    <a:lnB w="6350">
                      <a:solidFill>
                        <a:srgbClr val="000000"/>
                      </a:solidFill>
                      <a:prstDash val="solid"/>
                    </a:lnB>
                  </a:tcPr>
                </a:tc>
                <a:tc>
                  <a:txBody>
                    <a:bodyPr/>
                    <a:lstStyle/>
                    <a:p>
                      <a:pPr marL="73660">
                        <a:lnSpc>
                          <a:spcPct val="100000"/>
                        </a:lnSpc>
                        <a:spcBef>
                          <a:spcPts val="20"/>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c>
                  <a:txBody>
                    <a:bodyPr/>
                    <a:lstStyle/>
                    <a:p>
                      <a:pPr marL="113664">
                        <a:lnSpc>
                          <a:spcPct val="100000"/>
                        </a:lnSpc>
                        <a:spcBef>
                          <a:spcPts val="65"/>
                        </a:spcBef>
                      </a:pPr>
                      <a:r>
                        <a:rPr dirty="0" sz="700" spc="-10">
                          <a:latin typeface="Arial"/>
                          <a:cs typeface="Arial"/>
                        </a:rPr>
                        <a:t>ADC</a:t>
                      </a:r>
                      <a:endParaRPr sz="700">
                        <a:latin typeface="Arial"/>
                        <a:cs typeface="Arial"/>
                      </a:endParaRPr>
                    </a:p>
                  </a:txBody>
                  <a:tcPr marL="0" marR="0" marB="0" marT="8255">
                    <a:lnT w="6350">
                      <a:solidFill>
                        <a:srgbClr val="000000"/>
                      </a:solidFill>
                      <a:prstDash val="solid"/>
                    </a:lnT>
                    <a:lnB w="6350">
                      <a:solidFill>
                        <a:srgbClr val="000000"/>
                      </a:solidFill>
                      <a:prstDash val="solid"/>
                    </a:lnB>
                  </a:tcPr>
                </a:tc>
                <a:tc>
                  <a:txBody>
                    <a:bodyPr/>
                    <a:lstStyle/>
                    <a:p>
                      <a:pPr marL="88265">
                        <a:lnSpc>
                          <a:spcPct val="100000"/>
                        </a:lnSpc>
                        <a:spcBef>
                          <a:spcPts val="65"/>
                        </a:spcBef>
                      </a:pPr>
                      <a:r>
                        <a:rPr dirty="0" sz="700" spc="-5">
                          <a:latin typeface="Arial"/>
                          <a:cs typeface="Arial"/>
                        </a:rPr>
                        <a:t>GC,</a:t>
                      </a:r>
                      <a:r>
                        <a:rPr dirty="0" sz="700" spc="-20">
                          <a:latin typeface="Arial"/>
                          <a:cs typeface="Arial"/>
                        </a:rPr>
                        <a:t> </a:t>
                      </a:r>
                      <a:r>
                        <a:rPr dirty="0" sz="700" spc="-10">
                          <a:latin typeface="Arial"/>
                          <a:cs typeface="Arial"/>
                        </a:rPr>
                        <a:t>PC</a:t>
                      </a:r>
                      <a:endParaRPr sz="700">
                        <a:latin typeface="Arial"/>
                        <a:cs typeface="Arial"/>
                      </a:endParaRPr>
                    </a:p>
                  </a:txBody>
                  <a:tcPr marL="0" marR="0" marB="0" marT="8255">
                    <a:lnT w="6350">
                      <a:solidFill>
                        <a:srgbClr val="000000"/>
                      </a:solidFill>
                      <a:prstDash val="solid"/>
                    </a:lnT>
                    <a:lnB w="6350">
                      <a:solidFill>
                        <a:srgbClr val="000000"/>
                      </a:solidFill>
                      <a:prstDash val="solid"/>
                    </a:lnB>
                  </a:tcPr>
                </a:tc>
              </a:tr>
              <a:tr h="210312">
                <a:tc>
                  <a:txBody>
                    <a:bodyPr/>
                    <a:lstStyle/>
                    <a:p>
                      <a:pPr marL="88265">
                        <a:lnSpc>
                          <a:spcPct val="100000"/>
                        </a:lnSpc>
                        <a:spcBef>
                          <a:spcPts val="380"/>
                        </a:spcBef>
                      </a:pPr>
                      <a:r>
                        <a:rPr dirty="0" sz="700" spc="-5">
                          <a:latin typeface="Arial"/>
                          <a:cs typeface="Arial"/>
                        </a:rPr>
                        <a:t>Sotio</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75565">
                        <a:lnSpc>
                          <a:spcPct val="100000"/>
                        </a:lnSpc>
                        <a:spcBef>
                          <a:spcPts val="380"/>
                        </a:spcBef>
                      </a:pPr>
                      <a:r>
                        <a:rPr dirty="0" sz="700" spc="-5">
                          <a:latin typeface="Arial"/>
                          <a:cs typeface="Arial"/>
                        </a:rPr>
                        <a:t>SO-N102</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95250">
                        <a:lnSpc>
                          <a:spcPct val="100000"/>
                        </a:lnSpc>
                        <a:spcBef>
                          <a:spcPts val="305"/>
                        </a:spcBef>
                      </a:pPr>
                      <a:r>
                        <a:rPr dirty="0" sz="700" spc="-5">
                          <a:latin typeface="Arial"/>
                          <a:cs typeface="Arial"/>
                        </a:rPr>
                        <a:t>I/II</a:t>
                      </a:r>
                      <a:r>
                        <a:rPr dirty="0" sz="700" spc="-75">
                          <a:latin typeface="Arial"/>
                          <a:cs typeface="Arial"/>
                        </a:rPr>
                        <a:t> </a:t>
                      </a:r>
                      <a:r>
                        <a:rPr dirty="0" sz="700" spc="-5">
                          <a:latin typeface="PMingLiU"/>
                          <a:cs typeface="PMingLiU"/>
                        </a:rPr>
                        <a:t>期</a:t>
                      </a:r>
                      <a:endParaRPr sz="700">
                        <a:latin typeface="PMingLiU"/>
                        <a:cs typeface="PMingLiU"/>
                      </a:endParaRPr>
                    </a:p>
                  </a:txBody>
                  <a:tcPr marL="0" marR="0" marB="0" marT="38735">
                    <a:lnT w="6350">
                      <a:solidFill>
                        <a:srgbClr val="000000"/>
                      </a:solidFill>
                      <a:prstDash val="solid"/>
                    </a:lnT>
                    <a:lnB w="6350">
                      <a:solidFill>
                        <a:srgbClr val="000000"/>
                      </a:solidFill>
                      <a:prstDash val="solid"/>
                    </a:lnB>
                  </a:tcPr>
                </a:tc>
                <a:tc>
                  <a:txBody>
                    <a:bodyPr/>
                    <a:lstStyle/>
                    <a:p>
                      <a:pPr marL="73025">
                        <a:lnSpc>
                          <a:spcPct val="100000"/>
                        </a:lnSpc>
                        <a:spcBef>
                          <a:spcPts val="380"/>
                        </a:spcBef>
                      </a:pPr>
                      <a:r>
                        <a:rPr dirty="0" sz="700" spc="-10">
                          <a:latin typeface="Arial"/>
                          <a:cs typeface="Arial"/>
                        </a:rPr>
                        <a:t>ADC</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88900" marR="223520">
                        <a:lnSpc>
                          <a:spcPts val="819"/>
                        </a:lnSpc>
                      </a:pPr>
                      <a:r>
                        <a:rPr dirty="0" sz="700" spc="-5">
                          <a:latin typeface="Arial"/>
                          <a:cs typeface="Arial"/>
                        </a:rPr>
                        <a:t>GC,</a:t>
                      </a:r>
                      <a:r>
                        <a:rPr dirty="0" sz="700" spc="-75">
                          <a:latin typeface="Arial"/>
                          <a:cs typeface="Arial"/>
                        </a:rPr>
                        <a:t> </a:t>
                      </a:r>
                      <a:r>
                        <a:rPr dirty="0" sz="700" spc="-10">
                          <a:latin typeface="Arial"/>
                          <a:cs typeface="Arial"/>
                        </a:rPr>
                        <a:t>PC,  </a:t>
                      </a:r>
                      <a:r>
                        <a:rPr dirty="0" sz="700" spc="-5">
                          <a:latin typeface="Arial"/>
                          <a:cs typeface="Arial"/>
                        </a:rPr>
                        <a:t>CCC</a:t>
                      </a:r>
                      <a:endParaRPr sz="700">
                        <a:latin typeface="Arial"/>
                        <a:cs typeface="Arial"/>
                      </a:endParaRPr>
                    </a:p>
                  </a:txBody>
                  <a:tcPr marL="0" marR="0" marB="0" marT="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305"/>
                        </a:spcBef>
                      </a:pPr>
                      <a:r>
                        <a:rPr dirty="0" sz="700" spc="-5">
                          <a:latin typeface="PMingLiU"/>
                          <a:cs typeface="PMingLiU"/>
                        </a:rPr>
                        <a:t>传奇生物</a:t>
                      </a:r>
                      <a:endParaRPr sz="700">
                        <a:latin typeface="PMingLiU"/>
                        <a:cs typeface="PMingLiU"/>
                      </a:endParaRPr>
                    </a:p>
                  </a:txBody>
                  <a:tcPr marL="0" marR="0" marB="0" marT="38735">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78740">
                        <a:lnSpc>
                          <a:spcPct val="100000"/>
                        </a:lnSpc>
                        <a:spcBef>
                          <a:spcPts val="380"/>
                        </a:spcBef>
                      </a:pPr>
                      <a:r>
                        <a:rPr dirty="0" sz="700" spc="-5">
                          <a:latin typeface="Arial"/>
                          <a:cs typeface="Arial"/>
                        </a:rPr>
                        <a:t>LB1904</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73660">
                        <a:lnSpc>
                          <a:spcPct val="100000"/>
                        </a:lnSpc>
                        <a:spcBef>
                          <a:spcPts val="305"/>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38735">
                    <a:lnT w="6350">
                      <a:solidFill>
                        <a:srgbClr val="000000"/>
                      </a:solidFill>
                      <a:prstDash val="solid"/>
                    </a:lnT>
                    <a:lnB w="6350">
                      <a:solidFill>
                        <a:srgbClr val="000000"/>
                      </a:solidFill>
                      <a:prstDash val="solid"/>
                    </a:lnB>
                  </a:tcPr>
                </a:tc>
                <a:tc>
                  <a:txBody>
                    <a:bodyPr/>
                    <a:lstStyle/>
                    <a:p>
                      <a:pPr marL="113664">
                        <a:lnSpc>
                          <a:spcPct val="100000"/>
                        </a:lnSpc>
                        <a:spcBef>
                          <a:spcPts val="380"/>
                        </a:spcBef>
                      </a:pPr>
                      <a:r>
                        <a:rPr dirty="0" sz="700" spc="-5">
                          <a:latin typeface="Arial"/>
                          <a:cs typeface="Arial"/>
                        </a:rPr>
                        <a:t>CAR-T</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88265">
                        <a:lnSpc>
                          <a:spcPct val="100000"/>
                        </a:lnSpc>
                        <a:spcBef>
                          <a:spcPts val="380"/>
                        </a:spcBef>
                      </a:pPr>
                      <a:r>
                        <a:rPr dirty="0" sz="700" spc="-5">
                          <a:latin typeface="Arial"/>
                          <a:cs typeface="Arial"/>
                        </a:rPr>
                        <a:t>GC,</a:t>
                      </a:r>
                      <a:r>
                        <a:rPr dirty="0" sz="700" spc="-20">
                          <a:latin typeface="Arial"/>
                          <a:cs typeface="Arial"/>
                        </a:rPr>
                        <a:t> </a:t>
                      </a:r>
                      <a:r>
                        <a:rPr dirty="0" sz="700" spc="-10">
                          <a:latin typeface="Arial"/>
                          <a:cs typeface="Arial"/>
                        </a:rPr>
                        <a:t>PC</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r>
              <a:tr h="210566">
                <a:tc>
                  <a:txBody>
                    <a:bodyPr/>
                    <a:lstStyle/>
                    <a:p>
                      <a:pPr marL="88265">
                        <a:lnSpc>
                          <a:spcPct val="100000"/>
                        </a:lnSpc>
                        <a:spcBef>
                          <a:spcPts val="334"/>
                        </a:spcBef>
                      </a:pPr>
                      <a:r>
                        <a:rPr dirty="0" sz="700" spc="-5">
                          <a:latin typeface="PMingLiU"/>
                          <a:cs typeface="PMingLiU"/>
                        </a:rPr>
                        <a:t>再鼎医药</a:t>
                      </a:r>
                      <a:endParaRPr sz="700">
                        <a:latin typeface="PMingLiU"/>
                        <a:cs typeface="PMingLiU"/>
                      </a:endParaRPr>
                    </a:p>
                  </a:txBody>
                  <a:tcPr marL="0" marR="0" marB="0" marT="42544">
                    <a:lnT w="6350">
                      <a:solidFill>
                        <a:srgbClr val="000000"/>
                      </a:solidFill>
                      <a:prstDash val="solid"/>
                    </a:lnT>
                    <a:lnB w="6350">
                      <a:solidFill>
                        <a:srgbClr val="000000"/>
                      </a:solidFill>
                      <a:prstDash val="solid"/>
                    </a:lnB>
                  </a:tcPr>
                </a:tc>
                <a:tc>
                  <a:txBody>
                    <a:bodyPr/>
                    <a:lstStyle/>
                    <a:p>
                      <a:pPr marL="75565">
                        <a:lnSpc>
                          <a:spcPct val="100000"/>
                        </a:lnSpc>
                        <a:spcBef>
                          <a:spcPts val="380"/>
                        </a:spcBef>
                      </a:pPr>
                      <a:r>
                        <a:rPr dirty="0" sz="700" spc="-5">
                          <a:latin typeface="Arial"/>
                          <a:cs typeface="Arial"/>
                        </a:rPr>
                        <a:t>ZL-1211</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95250">
                        <a:lnSpc>
                          <a:spcPct val="100000"/>
                        </a:lnSpc>
                        <a:spcBef>
                          <a:spcPts val="334"/>
                        </a:spcBef>
                      </a:pPr>
                      <a:r>
                        <a:rPr dirty="0" sz="700" spc="-5">
                          <a:latin typeface="Arial"/>
                          <a:cs typeface="Arial"/>
                        </a:rPr>
                        <a:t>I/II</a:t>
                      </a:r>
                      <a:r>
                        <a:rPr dirty="0" sz="700" spc="-75">
                          <a:latin typeface="Arial"/>
                          <a:cs typeface="Arial"/>
                        </a:rPr>
                        <a:t> </a:t>
                      </a:r>
                      <a:r>
                        <a:rPr dirty="0" sz="700" spc="-5">
                          <a:latin typeface="PMingLiU"/>
                          <a:cs typeface="PMingLiU"/>
                        </a:rPr>
                        <a:t>期</a:t>
                      </a:r>
                      <a:endParaRPr sz="700">
                        <a:latin typeface="PMingLiU"/>
                        <a:cs typeface="PMingLiU"/>
                      </a:endParaRPr>
                    </a:p>
                  </a:txBody>
                  <a:tcPr marL="0" marR="0" marB="0" marT="42544">
                    <a:lnT w="6350">
                      <a:solidFill>
                        <a:srgbClr val="000000"/>
                      </a:solidFill>
                      <a:prstDash val="solid"/>
                    </a:lnT>
                    <a:lnB w="6350">
                      <a:solidFill>
                        <a:srgbClr val="000000"/>
                      </a:solidFill>
                      <a:prstDash val="solid"/>
                    </a:lnB>
                  </a:tcPr>
                </a:tc>
                <a:tc>
                  <a:txBody>
                    <a:bodyPr/>
                    <a:lstStyle/>
                    <a:p>
                      <a:pPr marL="73025">
                        <a:lnSpc>
                          <a:spcPct val="100000"/>
                        </a:lnSpc>
                        <a:spcBef>
                          <a:spcPts val="334"/>
                        </a:spcBef>
                      </a:pPr>
                      <a:r>
                        <a:rPr dirty="0" sz="700" spc="-5">
                          <a:latin typeface="PMingLiU"/>
                          <a:cs typeface="PMingLiU"/>
                        </a:rPr>
                        <a:t>单抗</a:t>
                      </a:r>
                      <a:endParaRPr sz="700">
                        <a:latin typeface="PMingLiU"/>
                        <a:cs typeface="PMingLiU"/>
                      </a:endParaRPr>
                    </a:p>
                  </a:txBody>
                  <a:tcPr marL="0" marR="0" marB="0" marT="42544">
                    <a:lnT w="6350">
                      <a:solidFill>
                        <a:srgbClr val="000000"/>
                      </a:solidFill>
                      <a:prstDash val="solid"/>
                    </a:lnT>
                    <a:lnB w="6350">
                      <a:solidFill>
                        <a:srgbClr val="000000"/>
                      </a:solidFill>
                      <a:prstDash val="solid"/>
                    </a:lnB>
                  </a:tcPr>
                </a:tc>
                <a:tc>
                  <a:txBody>
                    <a:bodyPr/>
                    <a:lstStyle/>
                    <a:p>
                      <a:pPr marL="88900">
                        <a:lnSpc>
                          <a:spcPct val="100000"/>
                        </a:lnSpc>
                        <a:spcBef>
                          <a:spcPts val="334"/>
                        </a:spcBef>
                      </a:pPr>
                      <a:r>
                        <a:rPr dirty="0" sz="700" spc="-5">
                          <a:latin typeface="PMingLiU"/>
                          <a:cs typeface="PMingLiU"/>
                        </a:rPr>
                        <a:t>实体瘤</a:t>
                      </a:r>
                      <a:endParaRPr sz="700">
                        <a:latin typeface="PMingLiU"/>
                        <a:cs typeface="PMingLiU"/>
                      </a:endParaRPr>
                    </a:p>
                  </a:txBody>
                  <a:tcPr marL="0" marR="0" marB="0" marT="42544">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334"/>
                        </a:spcBef>
                      </a:pPr>
                      <a:r>
                        <a:rPr dirty="0" sz="700" spc="-5">
                          <a:latin typeface="PMingLiU"/>
                          <a:cs typeface="PMingLiU"/>
                        </a:rPr>
                        <a:t>传奇生物</a:t>
                      </a:r>
                      <a:endParaRPr sz="700">
                        <a:latin typeface="PMingLiU"/>
                        <a:cs typeface="PMingLiU"/>
                      </a:endParaRPr>
                    </a:p>
                  </a:txBody>
                  <a:tcPr marL="0" marR="0" marB="0" marT="42544">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78740">
                        <a:lnSpc>
                          <a:spcPct val="100000"/>
                        </a:lnSpc>
                        <a:spcBef>
                          <a:spcPts val="380"/>
                        </a:spcBef>
                      </a:pPr>
                      <a:r>
                        <a:rPr dirty="0" sz="700" spc="-5">
                          <a:latin typeface="Arial"/>
                          <a:cs typeface="Arial"/>
                        </a:rPr>
                        <a:t>LB1908</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73660">
                        <a:lnSpc>
                          <a:spcPct val="100000"/>
                        </a:lnSpc>
                        <a:spcBef>
                          <a:spcPts val="334"/>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42544">
                    <a:lnT w="6350">
                      <a:solidFill>
                        <a:srgbClr val="000000"/>
                      </a:solidFill>
                      <a:prstDash val="solid"/>
                    </a:lnT>
                    <a:lnB w="6350">
                      <a:solidFill>
                        <a:srgbClr val="000000"/>
                      </a:solidFill>
                      <a:prstDash val="solid"/>
                    </a:lnB>
                  </a:tcPr>
                </a:tc>
                <a:tc>
                  <a:txBody>
                    <a:bodyPr/>
                    <a:lstStyle/>
                    <a:p>
                      <a:pPr marL="113664">
                        <a:lnSpc>
                          <a:spcPct val="100000"/>
                        </a:lnSpc>
                        <a:spcBef>
                          <a:spcPts val="380"/>
                        </a:spcBef>
                      </a:pPr>
                      <a:r>
                        <a:rPr dirty="0" sz="700" spc="-5">
                          <a:latin typeface="Arial"/>
                          <a:cs typeface="Arial"/>
                        </a:rPr>
                        <a:t>CAR-T</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88265" marR="78105">
                        <a:lnSpc>
                          <a:spcPts val="819"/>
                        </a:lnSpc>
                      </a:pPr>
                      <a:r>
                        <a:rPr dirty="0" sz="700" spc="-5">
                          <a:latin typeface="Arial"/>
                          <a:cs typeface="Arial"/>
                        </a:rPr>
                        <a:t>GC,</a:t>
                      </a:r>
                      <a:r>
                        <a:rPr dirty="0" sz="700" spc="-75">
                          <a:latin typeface="Arial"/>
                          <a:cs typeface="Arial"/>
                        </a:rPr>
                        <a:t> </a:t>
                      </a:r>
                      <a:r>
                        <a:rPr dirty="0" sz="700" spc="-10">
                          <a:latin typeface="Arial"/>
                          <a:cs typeface="Arial"/>
                        </a:rPr>
                        <a:t>PC,  </a:t>
                      </a:r>
                      <a:r>
                        <a:rPr dirty="0" sz="700" spc="-15">
                          <a:latin typeface="Arial"/>
                          <a:cs typeface="Arial"/>
                        </a:rPr>
                        <a:t>EC</a:t>
                      </a:r>
                      <a:endParaRPr sz="700">
                        <a:latin typeface="Arial"/>
                        <a:cs typeface="Arial"/>
                      </a:endParaRPr>
                    </a:p>
                  </a:txBody>
                  <a:tcPr marL="0" marR="0" marB="0" marT="0">
                    <a:lnT w="6350">
                      <a:solidFill>
                        <a:srgbClr val="000000"/>
                      </a:solidFill>
                      <a:prstDash val="solid"/>
                    </a:lnT>
                    <a:lnB w="6350">
                      <a:solidFill>
                        <a:srgbClr val="000000"/>
                      </a:solidFill>
                      <a:prstDash val="solid"/>
                    </a:lnB>
                  </a:tcPr>
                </a:tc>
              </a:tr>
              <a:tr h="137159">
                <a:tc>
                  <a:txBody>
                    <a:bodyPr/>
                    <a:lstStyle/>
                    <a:p>
                      <a:pPr marL="88265">
                        <a:lnSpc>
                          <a:spcPct val="100000"/>
                        </a:lnSpc>
                        <a:spcBef>
                          <a:spcPts val="45"/>
                        </a:spcBef>
                      </a:pPr>
                      <a:r>
                        <a:rPr dirty="0" sz="700" spc="-5">
                          <a:latin typeface="PMingLiU"/>
                          <a:cs typeface="PMingLiU"/>
                        </a:rPr>
                        <a:t>科济药业</a:t>
                      </a:r>
                      <a:endParaRPr sz="700">
                        <a:latin typeface="PMingLiU"/>
                        <a:cs typeface="PMingLiU"/>
                      </a:endParaRPr>
                    </a:p>
                  </a:txBody>
                  <a:tcPr marL="0" marR="0" marB="0" marT="5715">
                    <a:lnT w="6350">
                      <a:solidFill>
                        <a:srgbClr val="000000"/>
                      </a:solidFill>
                      <a:prstDash val="solid"/>
                    </a:lnT>
                    <a:lnB w="6350">
                      <a:solidFill>
                        <a:srgbClr val="000000"/>
                      </a:solidFill>
                      <a:prstDash val="solid"/>
                    </a:lnB>
                  </a:tcPr>
                </a:tc>
                <a:tc>
                  <a:txBody>
                    <a:bodyPr/>
                    <a:lstStyle/>
                    <a:p>
                      <a:pPr marL="75565">
                        <a:lnSpc>
                          <a:spcPct val="100000"/>
                        </a:lnSpc>
                        <a:spcBef>
                          <a:spcPts val="90"/>
                        </a:spcBef>
                      </a:pPr>
                      <a:r>
                        <a:rPr dirty="0" sz="700" spc="-5">
                          <a:latin typeface="Arial"/>
                          <a:cs typeface="Arial"/>
                        </a:rPr>
                        <a:t>AB011</a:t>
                      </a:r>
                      <a:endParaRPr sz="700">
                        <a:latin typeface="Arial"/>
                        <a:cs typeface="Arial"/>
                      </a:endParaRPr>
                    </a:p>
                  </a:txBody>
                  <a:tcPr marL="0" marR="0" marB="0" marT="11430">
                    <a:lnT w="6350">
                      <a:solidFill>
                        <a:srgbClr val="000000"/>
                      </a:solidFill>
                      <a:prstDash val="solid"/>
                    </a:lnT>
                    <a:lnB w="6350">
                      <a:solidFill>
                        <a:srgbClr val="000000"/>
                      </a:solidFill>
                      <a:prstDash val="solid"/>
                    </a:lnB>
                  </a:tcPr>
                </a:tc>
                <a:tc>
                  <a:txBody>
                    <a:bodyPr/>
                    <a:lstStyle/>
                    <a:p>
                      <a:pPr marL="95250">
                        <a:lnSpc>
                          <a:spcPct val="100000"/>
                        </a:lnSpc>
                        <a:spcBef>
                          <a:spcPts val="45"/>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5715">
                    <a:lnT w="6350">
                      <a:solidFill>
                        <a:srgbClr val="000000"/>
                      </a:solidFill>
                      <a:prstDash val="solid"/>
                    </a:lnT>
                    <a:lnB w="6350">
                      <a:solidFill>
                        <a:srgbClr val="000000"/>
                      </a:solidFill>
                      <a:prstDash val="solid"/>
                    </a:lnB>
                  </a:tcPr>
                </a:tc>
                <a:tc>
                  <a:txBody>
                    <a:bodyPr/>
                    <a:lstStyle/>
                    <a:p>
                      <a:pPr marL="73025">
                        <a:lnSpc>
                          <a:spcPct val="100000"/>
                        </a:lnSpc>
                        <a:spcBef>
                          <a:spcPts val="45"/>
                        </a:spcBef>
                      </a:pPr>
                      <a:r>
                        <a:rPr dirty="0" sz="700" spc="-5">
                          <a:latin typeface="PMingLiU"/>
                          <a:cs typeface="PMingLiU"/>
                        </a:rPr>
                        <a:t>单抗</a:t>
                      </a:r>
                      <a:endParaRPr sz="700">
                        <a:latin typeface="PMingLiU"/>
                        <a:cs typeface="PMingLiU"/>
                      </a:endParaRPr>
                    </a:p>
                  </a:txBody>
                  <a:tcPr marL="0" marR="0" marB="0" marT="5715">
                    <a:lnT w="6350">
                      <a:solidFill>
                        <a:srgbClr val="000000"/>
                      </a:solidFill>
                      <a:prstDash val="solid"/>
                    </a:lnT>
                    <a:lnB w="6350">
                      <a:solidFill>
                        <a:srgbClr val="000000"/>
                      </a:solidFill>
                      <a:prstDash val="solid"/>
                    </a:lnB>
                  </a:tcPr>
                </a:tc>
                <a:tc>
                  <a:txBody>
                    <a:bodyPr/>
                    <a:lstStyle/>
                    <a:p>
                      <a:pPr marL="88900">
                        <a:lnSpc>
                          <a:spcPct val="100000"/>
                        </a:lnSpc>
                        <a:spcBef>
                          <a:spcPts val="45"/>
                        </a:spcBef>
                      </a:pPr>
                      <a:r>
                        <a:rPr dirty="0" sz="700" spc="-5">
                          <a:latin typeface="PMingLiU"/>
                          <a:cs typeface="PMingLiU"/>
                        </a:rPr>
                        <a:t>胰腺癌</a:t>
                      </a:r>
                      <a:r>
                        <a:rPr dirty="0" sz="700" spc="-10">
                          <a:latin typeface="Arial"/>
                          <a:cs typeface="Arial"/>
                        </a:rPr>
                        <a:t>,</a:t>
                      </a:r>
                      <a:r>
                        <a:rPr dirty="0" sz="700" spc="-5">
                          <a:latin typeface="PMingLiU"/>
                          <a:cs typeface="PMingLiU"/>
                        </a:rPr>
                        <a:t>胃癌</a:t>
                      </a:r>
                      <a:endParaRPr sz="700">
                        <a:latin typeface="PMingLiU"/>
                        <a:cs typeface="PMingLiU"/>
                      </a:endParaRPr>
                    </a:p>
                  </a:txBody>
                  <a:tcPr marL="0" marR="0" marB="0" marT="571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45"/>
                        </a:spcBef>
                      </a:pPr>
                      <a:r>
                        <a:rPr dirty="0" sz="700" spc="-5">
                          <a:latin typeface="PMingLiU"/>
                          <a:cs typeface="PMingLiU"/>
                        </a:rPr>
                        <a:t>隆耀生物</a:t>
                      </a:r>
                      <a:endParaRPr sz="700">
                        <a:latin typeface="PMingLiU"/>
                        <a:cs typeface="PMingLiU"/>
                      </a:endParaRPr>
                    </a:p>
                  </a:txBody>
                  <a:tcPr marL="0" marR="0" marB="0" marT="5715">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78740">
                        <a:lnSpc>
                          <a:spcPct val="100000"/>
                        </a:lnSpc>
                        <a:spcBef>
                          <a:spcPts val="90"/>
                        </a:spcBef>
                      </a:pPr>
                      <a:r>
                        <a:rPr dirty="0" sz="700" spc="-10">
                          <a:latin typeface="Arial"/>
                          <a:cs typeface="Arial"/>
                        </a:rPr>
                        <a:t>LY011</a:t>
                      </a:r>
                      <a:endParaRPr sz="700">
                        <a:latin typeface="Arial"/>
                        <a:cs typeface="Arial"/>
                      </a:endParaRPr>
                    </a:p>
                  </a:txBody>
                  <a:tcPr marL="0" marR="0" marB="0" marT="11430">
                    <a:lnT w="6350">
                      <a:solidFill>
                        <a:srgbClr val="000000"/>
                      </a:solidFill>
                      <a:prstDash val="solid"/>
                    </a:lnT>
                    <a:lnB w="6350">
                      <a:solidFill>
                        <a:srgbClr val="000000"/>
                      </a:solidFill>
                      <a:prstDash val="solid"/>
                    </a:lnB>
                  </a:tcPr>
                </a:tc>
                <a:tc>
                  <a:txBody>
                    <a:bodyPr/>
                    <a:lstStyle/>
                    <a:p>
                      <a:pPr marL="73660">
                        <a:lnSpc>
                          <a:spcPct val="100000"/>
                        </a:lnSpc>
                        <a:spcBef>
                          <a:spcPts val="45"/>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5715">
                    <a:lnT w="6350">
                      <a:solidFill>
                        <a:srgbClr val="000000"/>
                      </a:solidFill>
                      <a:prstDash val="solid"/>
                    </a:lnT>
                    <a:lnB w="6350">
                      <a:solidFill>
                        <a:srgbClr val="000000"/>
                      </a:solidFill>
                      <a:prstDash val="solid"/>
                    </a:lnB>
                  </a:tcPr>
                </a:tc>
                <a:tc>
                  <a:txBody>
                    <a:bodyPr/>
                    <a:lstStyle/>
                    <a:p>
                      <a:pPr marL="113664">
                        <a:lnSpc>
                          <a:spcPct val="100000"/>
                        </a:lnSpc>
                        <a:spcBef>
                          <a:spcPts val="90"/>
                        </a:spcBef>
                      </a:pPr>
                      <a:r>
                        <a:rPr dirty="0" sz="700" spc="-5">
                          <a:latin typeface="Arial"/>
                          <a:cs typeface="Arial"/>
                        </a:rPr>
                        <a:t>CAR-T</a:t>
                      </a:r>
                      <a:endParaRPr sz="700">
                        <a:latin typeface="Arial"/>
                        <a:cs typeface="Arial"/>
                      </a:endParaRPr>
                    </a:p>
                  </a:txBody>
                  <a:tcPr marL="0" marR="0" marB="0" marT="11430">
                    <a:lnT w="6350">
                      <a:solidFill>
                        <a:srgbClr val="000000"/>
                      </a:solidFill>
                      <a:prstDash val="solid"/>
                    </a:lnT>
                    <a:lnB w="6350">
                      <a:solidFill>
                        <a:srgbClr val="000000"/>
                      </a:solidFill>
                      <a:prstDash val="solid"/>
                    </a:lnB>
                  </a:tcPr>
                </a:tc>
                <a:tc>
                  <a:txBody>
                    <a:bodyPr/>
                    <a:lstStyle/>
                    <a:p>
                      <a:pPr marL="88265">
                        <a:lnSpc>
                          <a:spcPct val="100000"/>
                        </a:lnSpc>
                        <a:spcBef>
                          <a:spcPts val="90"/>
                        </a:spcBef>
                      </a:pPr>
                      <a:r>
                        <a:rPr dirty="0" sz="700" spc="-15">
                          <a:latin typeface="Arial"/>
                          <a:cs typeface="Arial"/>
                        </a:rPr>
                        <a:t>PC</a:t>
                      </a:r>
                      <a:endParaRPr sz="700">
                        <a:latin typeface="Arial"/>
                        <a:cs typeface="Arial"/>
                      </a:endParaRPr>
                    </a:p>
                  </a:txBody>
                  <a:tcPr marL="0" marR="0" marB="0" marT="11430">
                    <a:lnT w="6350">
                      <a:solidFill>
                        <a:srgbClr val="000000"/>
                      </a:solidFill>
                      <a:prstDash val="solid"/>
                    </a:lnT>
                    <a:lnB w="6350">
                      <a:solidFill>
                        <a:srgbClr val="000000"/>
                      </a:solidFill>
                      <a:prstDash val="solid"/>
                    </a:lnB>
                  </a:tcPr>
                </a:tc>
              </a:tr>
              <a:tr h="265175">
                <a:tc>
                  <a:txBody>
                    <a:bodyPr/>
                    <a:lstStyle/>
                    <a:p>
                      <a:pPr marL="88265">
                        <a:lnSpc>
                          <a:spcPct val="100000"/>
                        </a:lnSpc>
                        <a:spcBef>
                          <a:spcPts val="90"/>
                        </a:spcBef>
                      </a:pPr>
                      <a:r>
                        <a:rPr dirty="0" sz="700" spc="-5">
                          <a:latin typeface="Arial"/>
                          <a:cs typeface="Arial"/>
                        </a:rPr>
                        <a:t>Amgen/</a:t>
                      </a:r>
                      <a:endParaRPr sz="700">
                        <a:latin typeface="Arial"/>
                        <a:cs typeface="Arial"/>
                      </a:endParaRPr>
                    </a:p>
                    <a:p>
                      <a:pPr marL="88265">
                        <a:lnSpc>
                          <a:spcPct val="100000"/>
                        </a:lnSpc>
                      </a:pPr>
                      <a:r>
                        <a:rPr dirty="0" sz="700" spc="-5">
                          <a:latin typeface="PMingLiU"/>
                          <a:cs typeface="PMingLiU"/>
                        </a:rPr>
                        <a:t>百济</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marL="75565">
                        <a:lnSpc>
                          <a:spcPct val="100000"/>
                        </a:lnSpc>
                        <a:spcBef>
                          <a:spcPts val="595"/>
                        </a:spcBef>
                      </a:pPr>
                      <a:r>
                        <a:rPr dirty="0" sz="700" spc="-10">
                          <a:latin typeface="Arial"/>
                          <a:cs typeface="Arial"/>
                        </a:rPr>
                        <a:t>AMG 910</a:t>
                      </a:r>
                      <a:endParaRPr sz="700">
                        <a:latin typeface="Arial"/>
                        <a:cs typeface="Arial"/>
                      </a:endParaRPr>
                    </a:p>
                  </a:txBody>
                  <a:tcPr marL="0" marR="0" marB="0" marT="75565">
                    <a:lnT w="6350">
                      <a:solidFill>
                        <a:srgbClr val="000000"/>
                      </a:solidFill>
                      <a:prstDash val="solid"/>
                    </a:lnT>
                    <a:lnB w="6350">
                      <a:solidFill>
                        <a:srgbClr val="000000"/>
                      </a:solidFill>
                      <a:prstDash val="solid"/>
                    </a:lnB>
                  </a:tcPr>
                </a:tc>
                <a:tc>
                  <a:txBody>
                    <a:bodyPr/>
                    <a:lstStyle/>
                    <a:p>
                      <a:pPr marL="95250">
                        <a:lnSpc>
                          <a:spcPct val="100000"/>
                        </a:lnSpc>
                        <a:spcBef>
                          <a:spcPts val="520"/>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66040">
                    <a:lnT w="6350">
                      <a:solidFill>
                        <a:srgbClr val="000000"/>
                      </a:solidFill>
                      <a:prstDash val="solid"/>
                    </a:lnT>
                    <a:lnB w="6350">
                      <a:solidFill>
                        <a:srgbClr val="000000"/>
                      </a:solidFill>
                      <a:prstDash val="solid"/>
                    </a:lnB>
                  </a:tcPr>
                </a:tc>
                <a:tc>
                  <a:txBody>
                    <a:bodyPr/>
                    <a:lstStyle/>
                    <a:p>
                      <a:pPr marL="73025">
                        <a:lnSpc>
                          <a:spcPct val="100000"/>
                        </a:lnSpc>
                        <a:spcBef>
                          <a:spcPts val="520"/>
                        </a:spcBef>
                      </a:pPr>
                      <a:r>
                        <a:rPr dirty="0" sz="700" spc="-5">
                          <a:latin typeface="PMingLiU"/>
                          <a:cs typeface="PMingLiU"/>
                        </a:rPr>
                        <a:t>双抗</a:t>
                      </a:r>
                      <a:endParaRPr sz="700">
                        <a:latin typeface="PMingLiU"/>
                        <a:cs typeface="PMingLiU"/>
                      </a:endParaRPr>
                    </a:p>
                  </a:txBody>
                  <a:tcPr marL="0" marR="0" marB="0" marT="66040">
                    <a:lnT w="6350">
                      <a:solidFill>
                        <a:srgbClr val="000000"/>
                      </a:solidFill>
                      <a:prstDash val="solid"/>
                    </a:lnT>
                    <a:lnB w="6350">
                      <a:solidFill>
                        <a:srgbClr val="000000"/>
                      </a:solidFill>
                      <a:prstDash val="solid"/>
                    </a:lnB>
                  </a:tcPr>
                </a:tc>
                <a:tc>
                  <a:txBody>
                    <a:bodyPr/>
                    <a:lstStyle/>
                    <a:p>
                      <a:pPr marL="88900">
                        <a:lnSpc>
                          <a:spcPct val="100000"/>
                        </a:lnSpc>
                        <a:spcBef>
                          <a:spcPts val="595"/>
                        </a:spcBef>
                      </a:pPr>
                      <a:r>
                        <a:rPr dirty="0" sz="700" spc="-5">
                          <a:latin typeface="Arial"/>
                          <a:cs typeface="Arial"/>
                        </a:rPr>
                        <a:t>GC/GEJ</a:t>
                      </a:r>
                      <a:endParaRPr sz="700">
                        <a:latin typeface="Arial"/>
                        <a:cs typeface="Arial"/>
                      </a:endParaRPr>
                    </a:p>
                  </a:txBody>
                  <a:tcPr marL="0" marR="0" marB="0" marT="7556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20"/>
                        </a:spcBef>
                      </a:pPr>
                      <a:r>
                        <a:rPr dirty="0" sz="700" spc="-5">
                          <a:latin typeface="PMingLiU"/>
                          <a:cs typeface="PMingLiU"/>
                        </a:rPr>
                        <a:t>明济生物</a:t>
                      </a:r>
                      <a:endParaRPr sz="700">
                        <a:latin typeface="PMingLiU"/>
                        <a:cs typeface="PMingLiU"/>
                      </a:endParaRPr>
                    </a:p>
                  </a:txBody>
                  <a:tcPr marL="0" marR="0" marB="0" marT="6604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78740">
                        <a:lnSpc>
                          <a:spcPct val="100000"/>
                        </a:lnSpc>
                        <a:spcBef>
                          <a:spcPts val="595"/>
                        </a:spcBef>
                      </a:pPr>
                      <a:r>
                        <a:rPr dirty="0" sz="700" spc="-10">
                          <a:latin typeface="Arial"/>
                          <a:cs typeface="Arial"/>
                        </a:rPr>
                        <a:t>M108</a:t>
                      </a:r>
                      <a:endParaRPr sz="700">
                        <a:latin typeface="Arial"/>
                        <a:cs typeface="Arial"/>
                      </a:endParaRPr>
                    </a:p>
                  </a:txBody>
                  <a:tcPr marL="0" marR="0" marB="0" marT="75565">
                    <a:lnT w="6350">
                      <a:solidFill>
                        <a:srgbClr val="000000"/>
                      </a:solidFill>
                      <a:prstDash val="solid"/>
                    </a:lnT>
                    <a:lnB w="6350">
                      <a:solidFill>
                        <a:srgbClr val="000000"/>
                      </a:solidFill>
                      <a:prstDash val="solid"/>
                    </a:lnB>
                  </a:tcPr>
                </a:tc>
                <a:tc>
                  <a:txBody>
                    <a:bodyPr/>
                    <a:lstStyle/>
                    <a:p>
                      <a:pPr marL="73660">
                        <a:lnSpc>
                          <a:spcPct val="100000"/>
                        </a:lnSpc>
                        <a:spcBef>
                          <a:spcPts val="520"/>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66040">
                    <a:lnT w="6350">
                      <a:solidFill>
                        <a:srgbClr val="000000"/>
                      </a:solidFill>
                      <a:prstDash val="solid"/>
                    </a:lnT>
                    <a:lnB w="6350">
                      <a:solidFill>
                        <a:srgbClr val="000000"/>
                      </a:solidFill>
                      <a:prstDash val="solid"/>
                    </a:lnB>
                  </a:tcPr>
                </a:tc>
                <a:tc>
                  <a:txBody>
                    <a:bodyPr/>
                    <a:lstStyle/>
                    <a:p>
                      <a:pPr marL="113664">
                        <a:lnSpc>
                          <a:spcPct val="100000"/>
                        </a:lnSpc>
                        <a:spcBef>
                          <a:spcPts val="520"/>
                        </a:spcBef>
                      </a:pPr>
                      <a:r>
                        <a:rPr dirty="0" sz="700" spc="-5">
                          <a:latin typeface="PMingLiU"/>
                          <a:cs typeface="PMingLiU"/>
                        </a:rPr>
                        <a:t>单抗</a:t>
                      </a:r>
                      <a:endParaRPr sz="700">
                        <a:latin typeface="PMingLiU"/>
                        <a:cs typeface="PMingLiU"/>
                      </a:endParaRPr>
                    </a:p>
                  </a:txBody>
                  <a:tcPr marL="0" marR="0" marB="0" marT="66040">
                    <a:lnT w="6350">
                      <a:solidFill>
                        <a:srgbClr val="000000"/>
                      </a:solidFill>
                      <a:prstDash val="solid"/>
                    </a:lnT>
                    <a:lnB w="6350">
                      <a:solidFill>
                        <a:srgbClr val="000000"/>
                      </a:solidFill>
                      <a:prstDash val="solid"/>
                    </a:lnB>
                  </a:tcPr>
                </a:tc>
                <a:tc>
                  <a:txBody>
                    <a:bodyPr/>
                    <a:lstStyle/>
                    <a:p>
                      <a:pPr marL="88265">
                        <a:lnSpc>
                          <a:spcPct val="100000"/>
                        </a:lnSpc>
                        <a:spcBef>
                          <a:spcPts val="20"/>
                        </a:spcBef>
                      </a:pPr>
                      <a:r>
                        <a:rPr dirty="0" sz="700" spc="-5">
                          <a:latin typeface="PMingLiU"/>
                          <a:cs typeface="PMingLiU"/>
                        </a:rPr>
                        <a:t>消化道</a:t>
                      </a:r>
                      <a:endParaRPr sz="700">
                        <a:latin typeface="PMingLiU"/>
                        <a:cs typeface="PMingLiU"/>
                      </a:endParaRPr>
                    </a:p>
                    <a:p>
                      <a:pPr marL="88265">
                        <a:lnSpc>
                          <a:spcPct val="100000"/>
                        </a:lnSpc>
                        <a:spcBef>
                          <a:spcPts val="190"/>
                        </a:spcBef>
                      </a:pPr>
                      <a:r>
                        <a:rPr dirty="0" sz="700" spc="-5">
                          <a:latin typeface="PMingLiU"/>
                          <a:cs typeface="PMingLiU"/>
                        </a:rPr>
                        <a:t>癌症</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r>
              <a:tr h="210311">
                <a:tc>
                  <a:txBody>
                    <a:bodyPr/>
                    <a:lstStyle/>
                    <a:p>
                      <a:pPr marL="88265" marR="148590">
                        <a:lnSpc>
                          <a:spcPts val="819"/>
                        </a:lnSpc>
                      </a:pPr>
                      <a:r>
                        <a:rPr dirty="0" sz="700" spc="-10">
                          <a:latin typeface="Arial"/>
                          <a:cs typeface="Arial"/>
                        </a:rPr>
                        <a:t>A</a:t>
                      </a:r>
                      <a:r>
                        <a:rPr dirty="0" sz="700" spc="10">
                          <a:latin typeface="Arial"/>
                          <a:cs typeface="Arial"/>
                        </a:rPr>
                        <a:t>s</a:t>
                      </a:r>
                      <a:r>
                        <a:rPr dirty="0" sz="700">
                          <a:latin typeface="Arial"/>
                          <a:cs typeface="Arial"/>
                        </a:rPr>
                        <a:t>t</a:t>
                      </a:r>
                      <a:r>
                        <a:rPr dirty="0" sz="700" spc="-5">
                          <a:latin typeface="Arial"/>
                          <a:cs typeface="Arial"/>
                        </a:rPr>
                        <a:t>e</a:t>
                      </a:r>
                      <a:r>
                        <a:rPr dirty="0" sz="700" spc="10">
                          <a:latin typeface="Arial"/>
                          <a:cs typeface="Arial"/>
                        </a:rPr>
                        <a:t>ll</a:t>
                      </a:r>
                      <a:r>
                        <a:rPr dirty="0" sz="700" spc="-5">
                          <a:latin typeface="Arial"/>
                          <a:cs typeface="Arial"/>
                        </a:rPr>
                        <a:t>a</a:t>
                      </a:r>
                      <a:r>
                        <a:rPr dirty="0" sz="700" spc="10">
                          <a:latin typeface="Arial"/>
                          <a:cs typeface="Arial"/>
                        </a:rPr>
                        <a:t>s</a:t>
                      </a:r>
                      <a:r>
                        <a:rPr dirty="0" sz="700">
                          <a:latin typeface="Arial"/>
                          <a:cs typeface="Arial"/>
                        </a:rPr>
                        <a:t>/  </a:t>
                      </a:r>
                      <a:r>
                        <a:rPr dirty="0" sz="700" spc="-5">
                          <a:latin typeface="Arial"/>
                          <a:cs typeface="Arial"/>
                        </a:rPr>
                        <a:t>Xencor</a:t>
                      </a:r>
                      <a:endParaRPr sz="700">
                        <a:latin typeface="Arial"/>
                        <a:cs typeface="Arial"/>
                      </a:endParaRPr>
                    </a:p>
                  </a:txBody>
                  <a:tcPr marL="0" marR="0" marB="0" marT="0">
                    <a:lnT w="6350">
                      <a:solidFill>
                        <a:srgbClr val="000000"/>
                      </a:solidFill>
                      <a:prstDash val="solid"/>
                    </a:lnT>
                    <a:lnB w="6350">
                      <a:solidFill>
                        <a:srgbClr val="000000"/>
                      </a:solidFill>
                      <a:prstDash val="solid"/>
                    </a:lnB>
                  </a:tcPr>
                </a:tc>
                <a:tc>
                  <a:txBody>
                    <a:bodyPr/>
                    <a:lstStyle/>
                    <a:p>
                      <a:pPr marL="75565">
                        <a:lnSpc>
                          <a:spcPct val="100000"/>
                        </a:lnSpc>
                        <a:spcBef>
                          <a:spcPts val="380"/>
                        </a:spcBef>
                      </a:pPr>
                      <a:r>
                        <a:rPr dirty="0" sz="700" spc="-10">
                          <a:latin typeface="Arial"/>
                          <a:cs typeface="Arial"/>
                        </a:rPr>
                        <a:t>ASP2138</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95250">
                        <a:lnSpc>
                          <a:spcPct val="100000"/>
                        </a:lnSpc>
                        <a:spcBef>
                          <a:spcPts val="305"/>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38735">
                    <a:lnT w="6350">
                      <a:solidFill>
                        <a:srgbClr val="000000"/>
                      </a:solidFill>
                      <a:prstDash val="solid"/>
                    </a:lnT>
                    <a:lnB w="6350">
                      <a:solidFill>
                        <a:srgbClr val="000000"/>
                      </a:solidFill>
                      <a:prstDash val="solid"/>
                    </a:lnB>
                  </a:tcPr>
                </a:tc>
                <a:tc>
                  <a:txBody>
                    <a:bodyPr/>
                    <a:lstStyle/>
                    <a:p>
                      <a:pPr marL="73025">
                        <a:lnSpc>
                          <a:spcPct val="100000"/>
                        </a:lnSpc>
                        <a:spcBef>
                          <a:spcPts val="305"/>
                        </a:spcBef>
                      </a:pPr>
                      <a:r>
                        <a:rPr dirty="0" sz="700" spc="-5">
                          <a:latin typeface="PMingLiU"/>
                          <a:cs typeface="PMingLiU"/>
                        </a:rPr>
                        <a:t>双抗</a:t>
                      </a:r>
                      <a:endParaRPr sz="700">
                        <a:latin typeface="PMingLiU"/>
                        <a:cs typeface="PMingLiU"/>
                      </a:endParaRPr>
                    </a:p>
                  </a:txBody>
                  <a:tcPr marL="0" marR="0" marB="0" marT="38735">
                    <a:lnT w="6350">
                      <a:solidFill>
                        <a:srgbClr val="000000"/>
                      </a:solidFill>
                      <a:prstDash val="solid"/>
                    </a:lnT>
                    <a:lnB w="6350">
                      <a:solidFill>
                        <a:srgbClr val="000000"/>
                      </a:solidFill>
                      <a:prstDash val="solid"/>
                    </a:lnB>
                  </a:tcPr>
                </a:tc>
                <a:tc>
                  <a:txBody>
                    <a:bodyPr/>
                    <a:lstStyle/>
                    <a:p>
                      <a:pPr marL="88900" marR="196215">
                        <a:lnSpc>
                          <a:spcPts val="819"/>
                        </a:lnSpc>
                      </a:pPr>
                      <a:r>
                        <a:rPr dirty="0" sz="700" spc="5">
                          <a:latin typeface="Arial"/>
                          <a:cs typeface="Arial"/>
                        </a:rPr>
                        <a:t>G</a:t>
                      </a:r>
                      <a:r>
                        <a:rPr dirty="0" sz="700">
                          <a:latin typeface="Arial"/>
                          <a:cs typeface="Arial"/>
                        </a:rPr>
                        <a:t>C/</a:t>
                      </a:r>
                      <a:r>
                        <a:rPr dirty="0" sz="700" spc="5">
                          <a:latin typeface="Arial"/>
                          <a:cs typeface="Arial"/>
                        </a:rPr>
                        <a:t>G</a:t>
                      </a:r>
                      <a:r>
                        <a:rPr dirty="0" sz="700" spc="-10">
                          <a:latin typeface="Arial"/>
                          <a:cs typeface="Arial"/>
                        </a:rPr>
                        <a:t>E</a:t>
                      </a:r>
                      <a:r>
                        <a:rPr dirty="0" sz="700" spc="10">
                          <a:latin typeface="Arial"/>
                          <a:cs typeface="Arial"/>
                        </a:rPr>
                        <a:t>J</a:t>
                      </a:r>
                      <a:r>
                        <a:rPr dirty="0" sz="700">
                          <a:latin typeface="Arial"/>
                          <a:cs typeface="Arial"/>
                        </a:rPr>
                        <a:t>,  </a:t>
                      </a:r>
                      <a:r>
                        <a:rPr dirty="0" sz="700" spc="-15">
                          <a:latin typeface="Arial"/>
                          <a:cs typeface="Arial"/>
                        </a:rPr>
                        <a:t>PC</a:t>
                      </a:r>
                      <a:endParaRPr sz="700">
                        <a:latin typeface="Arial"/>
                        <a:cs typeface="Arial"/>
                      </a:endParaRPr>
                    </a:p>
                  </a:txBody>
                  <a:tcPr marL="0" marR="0" marB="0" marT="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305"/>
                        </a:spcBef>
                      </a:pPr>
                      <a:r>
                        <a:rPr dirty="0" sz="700" spc="-5">
                          <a:latin typeface="PMingLiU"/>
                          <a:cs typeface="PMingLiU"/>
                        </a:rPr>
                        <a:t>天广实</a:t>
                      </a:r>
                      <a:endParaRPr sz="700">
                        <a:latin typeface="PMingLiU"/>
                        <a:cs typeface="PMingLiU"/>
                      </a:endParaRPr>
                    </a:p>
                  </a:txBody>
                  <a:tcPr marL="0" marR="0" marB="0" marT="38735">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78740">
                        <a:lnSpc>
                          <a:spcPct val="100000"/>
                        </a:lnSpc>
                        <a:spcBef>
                          <a:spcPts val="380"/>
                        </a:spcBef>
                      </a:pPr>
                      <a:r>
                        <a:rPr dirty="0" sz="700" spc="-10">
                          <a:latin typeface="Arial"/>
                          <a:cs typeface="Arial"/>
                        </a:rPr>
                        <a:t>MIL93</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73660">
                        <a:lnSpc>
                          <a:spcPct val="100000"/>
                        </a:lnSpc>
                        <a:spcBef>
                          <a:spcPts val="305"/>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38735">
                    <a:lnT w="6350">
                      <a:solidFill>
                        <a:srgbClr val="000000"/>
                      </a:solidFill>
                      <a:prstDash val="solid"/>
                    </a:lnT>
                    <a:lnB w="6350">
                      <a:solidFill>
                        <a:srgbClr val="000000"/>
                      </a:solidFill>
                      <a:prstDash val="solid"/>
                    </a:lnB>
                  </a:tcPr>
                </a:tc>
                <a:tc>
                  <a:txBody>
                    <a:bodyPr/>
                    <a:lstStyle/>
                    <a:p>
                      <a:pPr marL="113664">
                        <a:lnSpc>
                          <a:spcPct val="100000"/>
                        </a:lnSpc>
                        <a:spcBef>
                          <a:spcPts val="305"/>
                        </a:spcBef>
                      </a:pPr>
                      <a:r>
                        <a:rPr dirty="0" sz="700" spc="-5">
                          <a:latin typeface="PMingLiU"/>
                          <a:cs typeface="PMingLiU"/>
                        </a:rPr>
                        <a:t>单抗</a:t>
                      </a:r>
                      <a:endParaRPr sz="700">
                        <a:latin typeface="PMingLiU"/>
                        <a:cs typeface="PMingLiU"/>
                      </a:endParaRPr>
                    </a:p>
                  </a:txBody>
                  <a:tcPr marL="0" marR="0" marB="0" marT="38735">
                    <a:lnT w="6350">
                      <a:solidFill>
                        <a:srgbClr val="000000"/>
                      </a:solidFill>
                      <a:prstDash val="solid"/>
                    </a:lnT>
                    <a:lnB w="6350">
                      <a:solidFill>
                        <a:srgbClr val="000000"/>
                      </a:solidFill>
                      <a:prstDash val="solid"/>
                    </a:lnB>
                  </a:tcPr>
                </a:tc>
                <a:tc>
                  <a:txBody>
                    <a:bodyPr/>
                    <a:lstStyle/>
                    <a:p>
                      <a:pPr marL="88265">
                        <a:lnSpc>
                          <a:spcPts val="800"/>
                        </a:lnSpc>
                      </a:pPr>
                      <a:r>
                        <a:rPr dirty="0" sz="700" spc="-5">
                          <a:latin typeface="Arial"/>
                          <a:cs typeface="Arial"/>
                        </a:rPr>
                        <a:t>GC/GEJ</a:t>
                      </a:r>
                      <a:endParaRPr sz="700">
                        <a:latin typeface="Arial"/>
                        <a:cs typeface="Arial"/>
                      </a:endParaRPr>
                    </a:p>
                    <a:p>
                      <a:pPr marL="88265">
                        <a:lnSpc>
                          <a:spcPts val="755"/>
                        </a:lnSpc>
                      </a:pPr>
                      <a:r>
                        <a:rPr dirty="0" sz="700" spc="-5">
                          <a:latin typeface="Arial"/>
                          <a:cs typeface="Arial"/>
                        </a:rPr>
                        <a:t>,</a:t>
                      </a:r>
                      <a:r>
                        <a:rPr dirty="0" sz="700" spc="-15">
                          <a:latin typeface="Arial"/>
                          <a:cs typeface="Arial"/>
                        </a:rPr>
                        <a:t> </a:t>
                      </a:r>
                      <a:r>
                        <a:rPr dirty="0" sz="700" spc="-10">
                          <a:latin typeface="Arial"/>
                          <a:cs typeface="Arial"/>
                        </a:rPr>
                        <a:t>PC</a:t>
                      </a:r>
                      <a:endParaRPr sz="700">
                        <a:latin typeface="Arial"/>
                        <a:cs typeface="Arial"/>
                      </a:endParaRPr>
                    </a:p>
                  </a:txBody>
                  <a:tcPr marL="0" marR="0" marB="0" marT="0">
                    <a:lnT w="6350">
                      <a:solidFill>
                        <a:srgbClr val="000000"/>
                      </a:solidFill>
                      <a:prstDash val="solid"/>
                    </a:lnT>
                    <a:lnB w="6350">
                      <a:solidFill>
                        <a:srgbClr val="000000"/>
                      </a:solidFill>
                      <a:prstDash val="solid"/>
                    </a:lnB>
                  </a:tcPr>
                </a:tc>
              </a:tr>
              <a:tr h="137160">
                <a:tc>
                  <a:txBody>
                    <a:bodyPr/>
                    <a:lstStyle/>
                    <a:p>
                      <a:pPr marL="88265">
                        <a:lnSpc>
                          <a:spcPct val="100000"/>
                        </a:lnSpc>
                        <a:spcBef>
                          <a:spcPts val="20"/>
                        </a:spcBef>
                      </a:pPr>
                      <a:r>
                        <a:rPr dirty="0" sz="700" spc="-5">
                          <a:latin typeface="PMingLiU"/>
                          <a:cs typeface="PMingLiU"/>
                        </a:rPr>
                        <a:t>博安生物</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c>
                  <a:txBody>
                    <a:bodyPr/>
                    <a:lstStyle/>
                    <a:p>
                      <a:pPr marL="75565">
                        <a:lnSpc>
                          <a:spcPct val="100000"/>
                        </a:lnSpc>
                        <a:spcBef>
                          <a:spcPts val="90"/>
                        </a:spcBef>
                      </a:pPr>
                      <a:r>
                        <a:rPr dirty="0" sz="700" spc="-5">
                          <a:latin typeface="Arial"/>
                          <a:cs typeface="Arial"/>
                        </a:rPr>
                        <a:t>BA1105</a:t>
                      </a:r>
                      <a:endParaRPr sz="700">
                        <a:latin typeface="Arial"/>
                        <a:cs typeface="Arial"/>
                      </a:endParaRPr>
                    </a:p>
                  </a:txBody>
                  <a:tcPr marL="0" marR="0" marB="0" marT="11430">
                    <a:lnT w="6350">
                      <a:solidFill>
                        <a:srgbClr val="000000"/>
                      </a:solidFill>
                      <a:prstDash val="solid"/>
                    </a:lnT>
                    <a:lnB w="6350">
                      <a:solidFill>
                        <a:srgbClr val="000000"/>
                      </a:solidFill>
                      <a:prstDash val="solid"/>
                    </a:lnB>
                  </a:tcPr>
                </a:tc>
                <a:tc>
                  <a:txBody>
                    <a:bodyPr/>
                    <a:lstStyle/>
                    <a:p>
                      <a:pPr marL="95250">
                        <a:lnSpc>
                          <a:spcPct val="100000"/>
                        </a:lnSpc>
                        <a:spcBef>
                          <a:spcPts val="20"/>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c>
                  <a:txBody>
                    <a:bodyPr/>
                    <a:lstStyle/>
                    <a:p>
                      <a:pPr marL="73025">
                        <a:lnSpc>
                          <a:spcPct val="100000"/>
                        </a:lnSpc>
                        <a:spcBef>
                          <a:spcPts val="20"/>
                        </a:spcBef>
                      </a:pPr>
                      <a:r>
                        <a:rPr dirty="0" sz="700" spc="-5">
                          <a:latin typeface="PMingLiU"/>
                          <a:cs typeface="PMingLiU"/>
                        </a:rPr>
                        <a:t>单抗</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c>
                  <a:txBody>
                    <a:bodyPr/>
                    <a:lstStyle/>
                    <a:p>
                      <a:pPr marL="88900">
                        <a:lnSpc>
                          <a:spcPct val="100000"/>
                        </a:lnSpc>
                        <a:spcBef>
                          <a:spcPts val="90"/>
                        </a:spcBef>
                      </a:pPr>
                      <a:r>
                        <a:rPr dirty="0" sz="700" spc="-5">
                          <a:latin typeface="Arial"/>
                          <a:cs typeface="Arial"/>
                        </a:rPr>
                        <a:t>GC, </a:t>
                      </a:r>
                      <a:r>
                        <a:rPr dirty="0" sz="700" spc="-10">
                          <a:latin typeface="Arial"/>
                          <a:cs typeface="Arial"/>
                        </a:rPr>
                        <a:t>EC,</a:t>
                      </a:r>
                      <a:r>
                        <a:rPr dirty="0" sz="700" spc="-30">
                          <a:latin typeface="Arial"/>
                          <a:cs typeface="Arial"/>
                        </a:rPr>
                        <a:t> </a:t>
                      </a:r>
                      <a:r>
                        <a:rPr dirty="0" sz="700" spc="-10">
                          <a:latin typeface="Arial"/>
                          <a:cs typeface="Arial"/>
                        </a:rPr>
                        <a:t>PC</a:t>
                      </a:r>
                      <a:endParaRPr sz="700">
                        <a:latin typeface="Arial"/>
                        <a:cs typeface="Arial"/>
                      </a:endParaRPr>
                    </a:p>
                  </a:txBody>
                  <a:tcPr marL="0" marR="0" marB="0" marT="1143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20"/>
                        </a:spcBef>
                      </a:pPr>
                      <a:r>
                        <a:rPr dirty="0" sz="700" spc="-5">
                          <a:latin typeface="PMingLiU"/>
                          <a:cs typeface="PMingLiU"/>
                        </a:rPr>
                        <a:t>启愈生物</a:t>
                      </a:r>
                      <a:endParaRPr sz="700">
                        <a:latin typeface="PMingLiU"/>
                        <a:cs typeface="PMingLiU"/>
                      </a:endParaRPr>
                    </a:p>
                  </a:txBody>
                  <a:tcPr marL="0" marR="0" marB="0" marT="254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78740">
                        <a:lnSpc>
                          <a:spcPct val="100000"/>
                        </a:lnSpc>
                        <a:spcBef>
                          <a:spcPts val="90"/>
                        </a:spcBef>
                      </a:pPr>
                      <a:r>
                        <a:rPr dirty="0" sz="700" spc="-5">
                          <a:latin typeface="Arial"/>
                          <a:cs typeface="Arial"/>
                        </a:rPr>
                        <a:t>Q-1802</a:t>
                      </a:r>
                      <a:endParaRPr sz="700">
                        <a:latin typeface="Arial"/>
                        <a:cs typeface="Arial"/>
                      </a:endParaRPr>
                    </a:p>
                  </a:txBody>
                  <a:tcPr marL="0" marR="0" marB="0" marT="11430">
                    <a:lnT w="6350">
                      <a:solidFill>
                        <a:srgbClr val="000000"/>
                      </a:solidFill>
                      <a:prstDash val="solid"/>
                    </a:lnT>
                    <a:lnB w="6350">
                      <a:solidFill>
                        <a:srgbClr val="000000"/>
                      </a:solidFill>
                      <a:prstDash val="solid"/>
                    </a:lnB>
                  </a:tcPr>
                </a:tc>
                <a:tc>
                  <a:txBody>
                    <a:bodyPr/>
                    <a:lstStyle/>
                    <a:p>
                      <a:pPr marL="73660">
                        <a:lnSpc>
                          <a:spcPct val="100000"/>
                        </a:lnSpc>
                        <a:spcBef>
                          <a:spcPts val="20"/>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c>
                  <a:txBody>
                    <a:bodyPr/>
                    <a:lstStyle/>
                    <a:p>
                      <a:pPr marL="113664">
                        <a:lnSpc>
                          <a:spcPct val="100000"/>
                        </a:lnSpc>
                        <a:spcBef>
                          <a:spcPts val="20"/>
                        </a:spcBef>
                      </a:pPr>
                      <a:r>
                        <a:rPr dirty="0" sz="700" spc="-5">
                          <a:latin typeface="PMingLiU"/>
                          <a:cs typeface="PMingLiU"/>
                        </a:rPr>
                        <a:t>双抗</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c>
                  <a:txBody>
                    <a:bodyPr/>
                    <a:lstStyle/>
                    <a:p>
                      <a:pPr marL="88265">
                        <a:lnSpc>
                          <a:spcPct val="100000"/>
                        </a:lnSpc>
                        <a:spcBef>
                          <a:spcPts val="90"/>
                        </a:spcBef>
                      </a:pPr>
                      <a:r>
                        <a:rPr dirty="0" sz="700" spc="5">
                          <a:latin typeface="Arial"/>
                          <a:cs typeface="Arial"/>
                        </a:rPr>
                        <a:t>GC</a:t>
                      </a:r>
                      <a:endParaRPr sz="700">
                        <a:latin typeface="Arial"/>
                        <a:cs typeface="Arial"/>
                      </a:endParaRPr>
                    </a:p>
                  </a:txBody>
                  <a:tcPr marL="0" marR="0" marB="0" marT="11430">
                    <a:lnT w="6350">
                      <a:solidFill>
                        <a:srgbClr val="000000"/>
                      </a:solidFill>
                      <a:prstDash val="solid"/>
                    </a:lnT>
                    <a:lnB w="6350">
                      <a:solidFill>
                        <a:srgbClr val="000000"/>
                      </a:solidFill>
                      <a:prstDash val="solid"/>
                    </a:lnB>
                  </a:tcPr>
                </a:tc>
              </a:tr>
              <a:tr h="265556">
                <a:tc>
                  <a:txBody>
                    <a:bodyPr/>
                    <a:lstStyle/>
                    <a:p>
                      <a:pPr marL="88265">
                        <a:lnSpc>
                          <a:spcPct val="100000"/>
                        </a:lnSpc>
                        <a:spcBef>
                          <a:spcPts val="525"/>
                        </a:spcBef>
                      </a:pPr>
                      <a:r>
                        <a:rPr dirty="0" sz="700" spc="-5">
                          <a:latin typeface="PMingLiU"/>
                          <a:cs typeface="PMingLiU"/>
                        </a:rPr>
                        <a:t>宝船生物</a:t>
                      </a:r>
                      <a:endParaRPr sz="700">
                        <a:latin typeface="PMingLiU"/>
                        <a:cs typeface="PMingLiU"/>
                      </a:endParaRPr>
                    </a:p>
                  </a:txBody>
                  <a:tcPr marL="0" marR="0" marB="0" marT="66675">
                    <a:lnT w="6350">
                      <a:solidFill>
                        <a:srgbClr val="000000"/>
                      </a:solidFill>
                      <a:prstDash val="solid"/>
                    </a:lnT>
                    <a:lnB w="6350">
                      <a:solidFill>
                        <a:srgbClr val="000000"/>
                      </a:solidFill>
                      <a:prstDash val="solid"/>
                    </a:lnB>
                  </a:tcPr>
                </a:tc>
                <a:tc>
                  <a:txBody>
                    <a:bodyPr/>
                    <a:lstStyle/>
                    <a:p>
                      <a:pPr marL="75565">
                        <a:lnSpc>
                          <a:spcPct val="100000"/>
                        </a:lnSpc>
                        <a:spcBef>
                          <a:spcPts val="575"/>
                        </a:spcBef>
                      </a:pPr>
                      <a:r>
                        <a:rPr dirty="0" sz="700" spc="-10">
                          <a:latin typeface="Arial"/>
                          <a:cs typeface="Arial"/>
                        </a:rPr>
                        <a:t>BC008</a:t>
                      </a:r>
                      <a:endParaRPr sz="700">
                        <a:latin typeface="Arial"/>
                        <a:cs typeface="Arial"/>
                      </a:endParaRPr>
                    </a:p>
                  </a:txBody>
                  <a:tcPr marL="0" marR="0" marB="0" marT="73025">
                    <a:lnT w="6350">
                      <a:solidFill>
                        <a:srgbClr val="000000"/>
                      </a:solidFill>
                      <a:prstDash val="solid"/>
                    </a:lnT>
                    <a:lnB w="6350">
                      <a:solidFill>
                        <a:srgbClr val="000000"/>
                      </a:solidFill>
                      <a:prstDash val="solid"/>
                    </a:lnB>
                  </a:tcPr>
                </a:tc>
                <a:tc>
                  <a:txBody>
                    <a:bodyPr/>
                    <a:lstStyle/>
                    <a:p>
                      <a:pPr marL="95250">
                        <a:lnSpc>
                          <a:spcPct val="100000"/>
                        </a:lnSpc>
                        <a:spcBef>
                          <a:spcPts val="525"/>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66675">
                    <a:lnT w="6350">
                      <a:solidFill>
                        <a:srgbClr val="000000"/>
                      </a:solidFill>
                      <a:prstDash val="solid"/>
                    </a:lnT>
                    <a:lnB w="6350">
                      <a:solidFill>
                        <a:srgbClr val="000000"/>
                      </a:solidFill>
                      <a:prstDash val="solid"/>
                    </a:lnB>
                  </a:tcPr>
                </a:tc>
                <a:tc>
                  <a:txBody>
                    <a:bodyPr/>
                    <a:lstStyle/>
                    <a:p>
                      <a:pPr marL="73025">
                        <a:lnSpc>
                          <a:spcPct val="100000"/>
                        </a:lnSpc>
                        <a:spcBef>
                          <a:spcPts val="20"/>
                        </a:spcBef>
                      </a:pPr>
                      <a:r>
                        <a:rPr dirty="0" sz="700" spc="-5">
                          <a:latin typeface="PMingLiU"/>
                          <a:cs typeface="PMingLiU"/>
                        </a:rPr>
                        <a:t>单域抗</a:t>
                      </a:r>
                      <a:endParaRPr sz="700">
                        <a:latin typeface="PMingLiU"/>
                        <a:cs typeface="PMingLiU"/>
                      </a:endParaRPr>
                    </a:p>
                    <a:p>
                      <a:pPr marL="73025">
                        <a:lnSpc>
                          <a:spcPct val="100000"/>
                        </a:lnSpc>
                        <a:spcBef>
                          <a:spcPts val="170"/>
                        </a:spcBef>
                      </a:pPr>
                      <a:r>
                        <a:rPr dirty="0" sz="700">
                          <a:latin typeface="PMingLiU"/>
                          <a:cs typeface="PMingLiU"/>
                        </a:rPr>
                        <a:t>体</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c>
                  <a:txBody>
                    <a:bodyPr/>
                    <a:lstStyle/>
                    <a:p>
                      <a:pPr marL="88900">
                        <a:lnSpc>
                          <a:spcPct val="100000"/>
                        </a:lnSpc>
                        <a:spcBef>
                          <a:spcPts val="575"/>
                        </a:spcBef>
                      </a:pPr>
                      <a:r>
                        <a:rPr dirty="0" sz="700" spc="5">
                          <a:latin typeface="Arial"/>
                          <a:cs typeface="Arial"/>
                        </a:rPr>
                        <a:t>GC</a:t>
                      </a:r>
                      <a:endParaRPr sz="700">
                        <a:latin typeface="Arial"/>
                        <a:cs typeface="Arial"/>
                      </a:endParaRPr>
                    </a:p>
                  </a:txBody>
                  <a:tcPr marL="0" marR="0" marB="0" marT="7302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525"/>
                        </a:spcBef>
                      </a:pPr>
                      <a:r>
                        <a:rPr dirty="0" sz="700" spc="-5">
                          <a:latin typeface="PMingLiU"/>
                          <a:cs typeface="PMingLiU"/>
                        </a:rPr>
                        <a:t>齐鲁制药</a:t>
                      </a:r>
                      <a:endParaRPr sz="700">
                        <a:latin typeface="PMingLiU"/>
                        <a:cs typeface="PMingLiU"/>
                      </a:endParaRPr>
                    </a:p>
                  </a:txBody>
                  <a:tcPr marL="0" marR="0" marB="0" marT="66675">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78740">
                        <a:lnSpc>
                          <a:spcPct val="100000"/>
                        </a:lnSpc>
                        <a:spcBef>
                          <a:spcPts val="575"/>
                        </a:spcBef>
                      </a:pPr>
                      <a:r>
                        <a:rPr dirty="0" sz="700" spc="-10">
                          <a:latin typeface="Arial"/>
                          <a:cs typeface="Arial"/>
                        </a:rPr>
                        <a:t>QLS31905</a:t>
                      </a:r>
                      <a:endParaRPr sz="700">
                        <a:latin typeface="Arial"/>
                        <a:cs typeface="Arial"/>
                      </a:endParaRPr>
                    </a:p>
                  </a:txBody>
                  <a:tcPr marL="0" marR="0" marB="0" marT="73025">
                    <a:lnT w="6350">
                      <a:solidFill>
                        <a:srgbClr val="000000"/>
                      </a:solidFill>
                      <a:prstDash val="solid"/>
                    </a:lnT>
                    <a:lnB w="6350">
                      <a:solidFill>
                        <a:srgbClr val="000000"/>
                      </a:solidFill>
                      <a:prstDash val="solid"/>
                    </a:lnB>
                  </a:tcPr>
                </a:tc>
                <a:tc>
                  <a:txBody>
                    <a:bodyPr/>
                    <a:lstStyle/>
                    <a:p>
                      <a:pPr marL="73660">
                        <a:lnSpc>
                          <a:spcPct val="100000"/>
                        </a:lnSpc>
                        <a:spcBef>
                          <a:spcPts val="525"/>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66675">
                    <a:lnT w="6350">
                      <a:solidFill>
                        <a:srgbClr val="000000"/>
                      </a:solidFill>
                      <a:prstDash val="solid"/>
                    </a:lnT>
                    <a:lnB w="6350">
                      <a:solidFill>
                        <a:srgbClr val="000000"/>
                      </a:solidFill>
                      <a:prstDash val="solid"/>
                    </a:lnB>
                  </a:tcPr>
                </a:tc>
                <a:tc>
                  <a:txBody>
                    <a:bodyPr/>
                    <a:lstStyle/>
                    <a:p>
                      <a:pPr marL="113664">
                        <a:lnSpc>
                          <a:spcPct val="100000"/>
                        </a:lnSpc>
                        <a:spcBef>
                          <a:spcPts val="525"/>
                        </a:spcBef>
                      </a:pPr>
                      <a:r>
                        <a:rPr dirty="0" sz="700" spc="-5">
                          <a:latin typeface="PMingLiU"/>
                          <a:cs typeface="PMingLiU"/>
                        </a:rPr>
                        <a:t>双抗</a:t>
                      </a:r>
                      <a:endParaRPr sz="700">
                        <a:latin typeface="PMingLiU"/>
                        <a:cs typeface="PMingLiU"/>
                      </a:endParaRPr>
                    </a:p>
                  </a:txBody>
                  <a:tcPr marL="0" marR="0" marB="0" marT="66675">
                    <a:lnT w="6350">
                      <a:solidFill>
                        <a:srgbClr val="000000"/>
                      </a:solidFill>
                      <a:prstDash val="solid"/>
                    </a:lnT>
                    <a:lnB w="6350">
                      <a:solidFill>
                        <a:srgbClr val="000000"/>
                      </a:solidFill>
                      <a:prstDash val="solid"/>
                    </a:lnB>
                  </a:tcPr>
                </a:tc>
                <a:tc>
                  <a:txBody>
                    <a:bodyPr/>
                    <a:lstStyle/>
                    <a:p>
                      <a:pPr marL="88265">
                        <a:lnSpc>
                          <a:spcPct val="100000"/>
                        </a:lnSpc>
                        <a:spcBef>
                          <a:spcPts val="525"/>
                        </a:spcBef>
                      </a:pPr>
                      <a:r>
                        <a:rPr dirty="0" sz="700" spc="-5">
                          <a:latin typeface="PMingLiU"/>
                          <a:cs typeface="PMingLiU"/>
                        </a:rPr>
                        <a:t>实体瘤</a:t>
                      </a:r>
                      <a:endParaRPr sz="700">
                        <a:latin typeface="PMingLiU"/>
                        <a:cs typeface="PMingLiU"/>
                      </a:endParaRPr>
                    </a:p>
                  </a:txBody>
                  <a:tcPr marL="0" marR="0" marB="0" marT="66675">
                    <a:lnT w="6350">
                      <a:solidFill>
                        <a:srgbClr val="000000"/>
                      </a:solidFill>
                      <a:prstDash val="solid"/>
                    </a:lnT>
                    <a:lnB w="6350">
                      <a:solidFill>
                        <a:srgbClr val="000000"/>
                      </a:solidFill>
                      <a:prstDash val="solid"/>
                    </a:lnB>
                  </a:tcPr>
                </a:tc>
              </a:tr>
              <a:tr h="265175">
                <a:tc>
                  <a:txBody>
                    <a:bodyPr/>
                    <a:lstStyle/>
                    <a:p>
                      <a:pPr marL="88265">
                        <a:lnSpc>
                          <a:spcPct val="100000"/>
                        </a:lnSpc>
                        <a:spcBef>
                          <a:spcPts val="525"/>
                        </a:spcBef>
                      </a:pPr>
                      <a:r>
                        <a:rPr dirty="0" sz="700" spc="-5">
                          <a:latin typeface="PMingLiU"/>
                          <a:cs typeface="PMingLiU"/>
                        </a:rPr>
                        <a:t>茂行生物</a:t>
                      </a:r>
                      <a:endParaRPr sz="700">
                        <a:latin typeface="PMingLiU"/>
                        <a:cs typeface="PMingLiU"/>
                      </a:endParaRPr>
                    </a:p>
                  </a:txBody>
                  <a:tcPr marL="0" marR="0" marB="0" marT="66675">
                    <a:lnT w="6350">
                      <a:solidFill>
                        <a:srgbClr val="000000"/>
                      </a:solidFill>
                      <a:prstDash val="solid"/>
                    </a:lnT>
                    <a:lnB w="6350">
                      <a:solidFill>
                        <a:srgbClr val="000000"/>
                      </a:solidFill>
                      <a:prstDash val="solid"/>
                    </a:lnB>
                  </a:tcPr>
                </a:tc>
                <a:tc>
                  <a:txBody>
                    <a:bodyPr/>
                    <a:lstStyle/>
                    <a:p>
                      <a:pPr marL="75565" marR="87630">
                        <a:lnSpc>
                          <a:spcPts val="790"/>
                        </a:lnSpc>
                        <a:spcBef>
                          <a:spcPts val="254"/>
                        </a:spcBef>
                      </a:pPr>
                      <a:r>
                        <a:rPr dirty="0" sz="700">
                          <a:latin typeface="Arial"/>
                          <a:cs typeface="Arial"/>
                        </a:rPr>
                        <a:t>CLDN1</a:t>
                      </a:r>
                      <a:r>
                        <a:rPr dirty="0" sz="700" spc="-5">
                          <a:latin typeface="Arial"/>
                          <a:cs typeface="Arial"/>
                        </a:rPr>
                        <a:t>8</a:t>
                      </a:r>
                      <a:r>
                        <a:rPr dirty="0" sz="700">
                          <a:latin typeface="Arial"/>
                          <a:cs typeface="Arial"/>
                        </a:rPr>
                        <a:t>.2  </a:t>
                      </a:r>
                      <a:r>
                        <a:rPr dirty="0" sz="700" spc="-5">
                          <a:latin typeface="Arial"/>
                          <a:cs typeface="Arial"/>
                        </a:rPr>
                        <a:t>UCAR-T</a:t>
                      </a:r>
                      <a:endParaRPr sz="700">
                        <a:latin typeface="Arial"/>
                        <a:cs typeface="Arial"/>
                      </a:endParaRPr>
                    </a:p>
                  </a:txBody>
                  <a:tcPr marL="0" marR="0" marB="0" marT="32384">
                    <a:lnT w="6350">
                      <a:solidFill>
                        <a:srgbClr val="000000"/>
                      </a:solidFill>
                      <a:prstDash val="solid"/>
                    </a:lnT>
                    <a:lnB w="6350">
                      <a:solidFill>
                        <a:srgbClr val="000000"/>
                      </a:solidFill>
                      <a:prstDash val="solid"/>
                    </a:lnB>
                  </a:tcPr>
                </a:tc>
                <a:tc>
                  <a:txBody>
                    <a:bodyPr/>
                    <a:lstStyle/>
                    <a:p>
                      <a:pPr marL="95250">
                        <a:lnSpc>
                          <a:spcPct val="100000"/>
                        </a:lnSpc>
                        <a:spcBef>
                          <a:spcPts val="525"/>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66675">
                    <a:lnT w="6350">
                      <a:solidFill>
                        <a:srgbClr val="000000"/>
                      </a:solidFill>
                      <a:prstDash val="solid"/>
                    </a:lnT>
                    <a:lnB w="6350">
                      <a:solidFill>
                        <a:srgbClr val="000000"/>
                      </a:solidFill>
                      <a:prstDash val="solid"/>
                    </a:lnB>
                  </a:tcPr>
                </a:tc>
                <a:tc>
                  <a:txBody>
                    <a:bodyPr/>
                    <a:lstStyle/>
                    <a:p>
                      <a:pPr marL="73025">
                        <a:lnSpc>
                          <a:spcPct val="100000"/>
                        </a:lnSpc>
                        <a:spcBef>
                          <a:spcPts val="595"/>
                        </a:spcBef>
                      </a:pPr>
                      <a:r>
                        <a:rPr dirty="0" sz="700" spc="-5">
                          <a:latin typeface="Arial"/>
                          <a:cs typeface="Arial"/>
                        </a:rPr>
                        <a:t>CAR-T</a:t>
                      </a:r>
                      <a:endParaRPr sz="700">
                        <a:latin typeface="Arial"/>
                        <a:cs typeface="Arial"/>
                      </a:endParaRPr>
                    </a:p>
                  </a:txBody>
                  <a:tcPr marL="0" marR="0" marB="0" marT="75565">
                    <a:lnT w="6350">
                      <a:solidFill>
                        <a:srgbClr val="000000"/>
                      </a:solidFill>
                      <a:prstDash val="solid"/>
                    </a:lnT>
                    <a:lnB w="6350">
                      <a:solidFill>
                        <a:srgbClr val="000000"/>
                      </a:solidFill>
                      <a:prstDash val="solid"/>
                    </a:lnB>
                  </a:tcPr>
                </a:tc>
                <a:tc>
                  <a:txBody>
                    <a:bodyPr/>
                    <a:lstStyle/>
                    <a:p>
                      <a:pPr marL="88900">
                        <a:lnSpc>
                          <a:spcPct val="100000"/>
                        </a:lnSpc>
                        <a:spcBef>
                          <a:spcPts val="595"/>
                        </a:spcBef>
                      </a:pPr>
                      <a:r>
                        <a:rPr dirty="0" sz="700" spc="5">
                          <a:latin typeface="Arial"/>
                          <a:cs typeface="Arial"/>
                        </a:rPr>
                        <a:t>GC</a:t>
                      </a:r>
                      <a:endParaRPr sz="700">
                        <a:latin typeface="Arial"/>
                        <a:cs typeface="Arial"/>
                      </a:endParaRPr>
                    </a:p>
                  </a:txBody>
                  <a:tcPr marL="0" marR="0" marB="0" marT="7556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20"/>
                        </a:spcBef>
                      </a:pPr>
                      <a:r>
                        <a:rPr dirty="0" sz="700" spc="-5">
                          <a:latin typeface="Arial"/>
                          <a:cs typeface="Arial"/>
                        </a:rPr>
                        <a:t>Merck/</a:t>
                      </a:r>
                      <a:r>
                        <a:rPr dirty="0" sz="700" spc="-30">
                          <a:latin typeface="Arial"/>
                          <a:cs typeface="Arial"/>
                        </a:rPr>
                        <a:t> </a:t>
                      </a:r>
                      <a:r>
                        <a:rPr dirty="0" sz="700" spc="-5">
                          <a:latin typeface="PMingLiU"/>
                          <a:cs typeface="PMingLiU"/>
                        </a:rPr>
                        <a:t>科</a:t>
                      </a:r>
                      <a:endParaRPr sz="700">
                        <a:latin typeface="PMingLiU"/>
                        <a:cs typeface="PMingLiU"/>
                      </a:endParaRPr>
                    </a:p>
                    <a:p>
                      <a:pPr marL="69850">
                        <a:lnSpc>
                          <a:spcPct val="100000"/>
                        </a:lnSpc>
                        <a:spcBef>
                          <a:spcPts val="165"/>
                        </a:spcBef>
                      </a:pPr>
                      <a:r>
                        <a:rPr dirty="0" sz="700">
                          <a:latin typeface="PMingLiU"/>
                          <a:cs typeface="PMingLiU"/>
                        </a:rPr>
                        <a:t>伦</a:t>
                      </a:r>
                      <a:endParaRPr sz="700">
                        <a:latin typeface="PMingLiU"/>
                        <a:cs typeface="PMingLiU"/>
                      </a:endParaRPr>
                    </a:p>
                  </a:txBody>
                  <a:tcPr marL="0" marR="0" marB="0" marT="254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78740">
                        <a:lnSpc>
                          <a:spcPct val="100000"/>
                        </a:lnSpc>
                        <a:spcBef>
                          <a:spcPts val="595"/>
                        </a:spcBef>
                      </a:pPr>
                      <a:r>
                        <a:rPr dirty="0" sz="700" spc="-5">
                          <a:latin typeface="Arial"/>
                          <a:cs typeface="Arial"/>
                        </a:rPr>
                        <a:t>SKB315</a:t>
                      </a:r>
                      <a:endParaRPr sz="700">
                        <a:latin typeface="Arial"/>
                        <a:cs typeface="Arial"/>
                      </a:endParaRPr>
                    </a:p>
                  </a:txBody>
                  <a:tcPr marL="0" marR="0" marB="0" marT="75565">
                    <a:lnT w="6350">
                      <a:solidFill>
                        <a:srgbClr val="000000"/>
                      </a:solidFill>
                      <a:prstDash val="solid"/>
                    </a:lnT>
                    <a:lnB w="6350">
                      <a:solidFill>
                        <a:srgbClr val="000000"/>
                      </a:solidFill>
                      <a:prstDash val="solid"/>
                    </a:lnB>
                  </a:tcPr>
                </a:tc>
                <a:tc>
                  <a:txBody>
                    <a:bodyPr/>
                    <a:lstStyle/>
                    <a:p>
                      <a:pPr marL="73660">
                        <a:lnSpc>
                          <a:spcPct val="100000"/>
                        </a:lnSpc>
                        <a:spcBef>
                          <a:spcPts val="525"/>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66675">
                    <a:lnT w="6350">
                      <a:solidFill>
                        <a:srgbClr val="000000"/>
                      </a:solidFill>
                      <a:prstDash val="solid"/>
                    </a:lnT>
                    <a:lnB w="6350">
                      <a:solidFill>
                        <a:srgbClr val="000000"/>
                      </a:solidFill>
                      <a:prstDash val="solid"/>
                    </a:lnB>
                  </a:tcPr>
                </a:tc>
                <a:tc>
                  <a:txBody>
                    <a:bodyPr/>
                    <a:lstStyle/>
                    <a:p>
                      <a:pPr marL="113664">
                        <a:lnSpc>
                          <a:spcPct val="100000"/>
                        </a:lnSpc>
                        <a:spcBef>
                          <a:spcPts val="595"/>
                        </a:spcBef>
                      </a:pPr>
                      <a:r>
                        <a:rPr dirty="0" sz="700" spc="-10">
                          <a:latin typeface="Arial"/>
                          <a:cs typeface="Arial"/>
                        </a:rPr>
                        <a:t>ADC</a:t>
                      </a:r>
                      <a:endParaRPr sz="700">
                        <a:latin typeface="Arial"/>
                        <a:cs typeface="Arial"/>
                      </a:endParaRPr>
                    </a:p>
                  </a:txBody>
                  <a:tcPr marL="0" marR="0" marB="0" marT="75565">
                    <a:lnT w="6350">
                      <a:solidFill>
                        <a:srgbClr val="000000"/>
                      </a:solidFill>
                      <a:prstDash val="solid"/>
                    </a:lnT>
                    <a:lnB w="6350">
                      <a:solidFill>
                        <a:srgbClr val="000000"/>
                      </a:solidFill>
                      <a:prstDash val="solid"/>
                    </a:lnB>
                  </a:tcPr>
                </a:tc>
                <a:tc>
                  <a:txBody>
                    <a:bodyPr/>
                    <a:lstStyle/>
                    <a:p>
                      <a:pPr marL="88265">
                        <a:lnSpc>
                          <a:spcPct val="100000"/>
                        </a:lnSpc>
                        <a:spcBef>
                          <a:spcPts val="525"/>
                        </a:spcBef>
                      </a:pPr>
                      <a:r>
                        <a:rPr dirty="0" sz="700" spc="-5">
                          <a:latin typeface="PMingLiU"/>
                          <a:cs typeface="PMingLiU"/>
                        </a:rPr>
                        <a:t>实体瘤</a:t>
                      </a:r>
                      <a:endParaRPr sz="700">
                        <a:latin typeface="PMingLiU"/>
                        <a:cs typeface="PMingLiU"/>
                      </a:endParaRPr>
                    </a:p>
                  </a:txBody>
                  <a:tcPr marL="0" marR="0" marB="0" marT="66675">
                    <a:lnT w="6350">
                      <a:solidFill>
                        <a:srgbClr val="000000"/>
                      </a:solidFill>
                      <a:prstDash val="solid"/>
                    </a:lnT>
                    <a:lnB w="6350">
                      <a:solidFill>
                        <a:srgbClr val="000000"/>
                      </a:solidFill>
                      <a:prstDash val="solid"/>
                    </a:lnB>
                  </a:tcPr>
                </a:tc>
              </a:tr>
              <a:tr h="265175">
                <a:tc>
                  <a:txBody>
                    <a:bodyPr/>
                    <a:lstStyle/>
                    <a:p>
                      <a:pPr marL="88265">
                        <a:lnSpc>
                          <a:spcPct val="100000"/>
                        </a:lnSpc>
                        <a:spcBef>
                          <a:spcPts val="20"/>
                        </a:spcBef>
                      </a:pPr>
                      <a:r>
                        <a:rPr dirty="0" sz="700" spc="-5">
                          <a:latin typeface="PMingLiU"/>
                          <a:cs typeface="PMingLiU"/>
                        </a:rPr>
                        <a:t>康诺亚</a:t>
                      </a:r>
                      <a:r>
                        <a:rPr dirty="0" sz="700" spc="-5">
                          <a:latin typeface="Arial"/>
                          <a:cs typeface="Arial"/>
                        </a:rPr>
                        <a:t>/</a:t>
                      </a:r>
                      <a:r>
                        <a:rPr dirty="0" sz="700" spc="-25">
                          <a:latin typeface="Arial"/>
                          <a:cs typeface="Arial"/>
                        </a:rPr>
                        <a:t> </a:t>
                      </a:r>
                      <a:r>
                        <a:rPr dirty="0" sz="700" spc="-5">
                          <a:latin typeface="PMingLiU"/>
                          <a:cs typeface="PMingLiU"/>
                        </a:rPr>
                        <a:t>乐</a:t>
                      </a:r>
                      <a:endParaRPr sz="700">
                        <a:latin typeface="PMingLiU"/>
                        <a:cs typeface="PMingLiU"/>
                      </a:endParaRPr>
                    </a:p>
                    <a:p>
                      <a:pPr marL="88265">
                        <a:lnSpc>
                          <a:spcPct val="100000"/>
                        </a:lnSpc>
                        <a:spcBef>
                          <a:spcPts val="165"/>
                        </a:spcBef>
                      </a:pPr>
                      <a:r>
                        <a:rPr dirty="0" sz="700" spc="-5">
                          <a:latin typeface="PMingLiU"/>
                          <a:cs typeface="PMingLiU"/>
                        </a:rPr>
                        <a:t>普生物</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c>
                  <a:txBody>
                    <a:bodyPr/>
                    <a:lstStyle/>
                    <a:p>
                      <a:pPr marL="75565">
                        <a:lnSpc>
                          <a:spcPct val="100000"/>
                        </a:lnSpc>
                        <a:spcBef>
                          <a:spcPts val="595"/>
                        </a:spcBef>
                      </a:pPr>
                      <a:r>
                        <a:rPr dirty="0" sz="700" spc="-5">
                          <a:latin typeface="Arial"/>
                          <a:cs typeface="Arial"/>
                        </a:rPr>
                        <a:t>CMG901</a:t>
                      </a:r>
                      <a:endParaRPr sz="700">
                        <a:latin typeface="Arial"/>
                        <a:cs typeface="Arial"/>
                      </a:endParaRPr>
                    </a:p>
                  </a:txBody>
                  <a:tcPr marL="0" marR="0" marB="0" marT="75565">
                    <a:lnT w="6350">
                      <a:solidFill>
                        <a:srgbClr val="000000"/>
                      </a:solidFill>
                      <a:prstDash val="solid"/>
                    </a:lnT>
                    <a:lnB w="6350">
                      <a:solidFill>
                        <a:srgbClr val="000000"/>
                      </a:solidFill>
                      <a:prstDash val="solid"/>
                    </a:lnB>
                  </a:tcPr>
                </a:tc>
                <a:tc>
                  <a:txBody>
                    <a:bodyPr/>
                    <a:lstStyle/>
                    <a:p>
                      <a:pPr marL="95250">
                        <a:lnSpc>
                          <a:spcPct val="100000"/>
                        </a:lnSpc>
                        <a:spcBef>
                          <a:spcPts val="525"/>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66675">
                    <a:lnT w="6350">
                      <a:solidFill>
                        <a:srgbClr val="000000"/>
                      </a:solidFill>
                      <a:prstDash val="solid"/>
                    </a:lnT>
                    <a:lnB w="6350">
                      <a:solidFill>
                        <a:srgbClr val="000000"/>
                      </a:solidFill>
                      <a:prstDash val="solid"/>
                    </a:lnB>
                  </a:tcPr>
                </a:tc>
                <a:tc>
                  <a:txBody>
                    <a:bodyPr/>
                    <a:lstStyle/>
                    <a:p>
                      <a:pPr marL="73025">
                        <a:lnSpc>
                          <a:spcPct val="100000"/>
                        </a:lnSpc>
                        <a:spcBef>
                          <a:spcPts val="595"/>
                        </a:spcBef>
                      </a:pPr>
                      <a:r>
                        <a:rPr dirty="0" sz="700" spc="-10">
                          <a:latin typeface="Arial"/>
                          <a:cs typeface="Arial"/>
                        </a:rPr>
                        <a:t>ADC</a:t>
                      </a:r>
                      <a:endParaRPr sz="700">
                        <a:latin typeface="Arial"/>
                        <a:cs typeface="Arial"/>
                      </a:endParaRPr>
                    </a:p>
                  </a:txBody>
                  <a:tcPr marL="0" marR="0" marB="0" marT="75565">
                    <a:lnT w="6350">
                      <a:solidFill>
                        <a:srgbClr val="000000"/>
                      </a:solidFill>
                      <a:prstDash val="solid"/>
                    </a:lnT>
                    <a:lnB w="6350">
                      <a:solidFill>
                        <a:srgbClr val="000000"/>
                      </a:solidFill>
                      <a:prstDash val="solid"/>
                    </a:lnB>
                  </a:tcPr>
                </a:tc>
                <a:tc>
                  <a:txBody>
                    <a:bodyPr/>
                    <a:lstStyle/>
                    <a:p>
                      <a:pPr marL="88900" marR="172085">
                        <a:lnSpc>
                          <a:spcPts val="790"/>
                        </a:lnSpc>
                        <a:spcBef>
                          <a:spcPts val="254"/>
                        </a:spcBef>
                      </a:pPr>
                      <a:r>
                        <a:rPr dirty="0" sz="700" spc="-5">
                          <a:latin typeface="Arial"/>
                          <a:cs typeface="Arial"/>
                        </a:rPr>
                        <a:t>GC/</a:t>
                      </a:r>
                      <a:r>
                        <a:rPr dirty="0" sz="700" spc="-70">
                          <a:latin typeface="Arial"/>
                          <a:cs typeface="Arial"/>
                        </a:rPr>
                        <a:t> </a:t>
                      </a:r>
                      <a:r>
                        <a:rPr dirty="0" sz="700" spc="-5">
                          <a:latin typeface="Arial"/>
                          <a:cs typeface="Arial"/>
                        </a:rPr>
                        <a:t>GEJ,  </a:t>
                      </a:r>
                      <a:r>
                        <a:rPr dirty="0" sz="700" spc="-15">
                          <a:latin typeface="Arial"/>
                          <a:cs typeface="Arial"/>
                        </a:rPr>
                        <a:t>PC</a:t>
                      </a:r>
                      <a:endParaRPr sz="700">
                        <a:latin typeface="Arial"/>
                        <a:cs typeface="Arial"/>
                      </a:endParaRPr>
                    </a:p>
                  </a:txBody>
                  <a:tcPr marL="0" marR="0" marB="0" marT="32384">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71120">
                        <a:lnSpc>
                          <a:spcPts val="980"/>
                        </a:lnSpc>
                        <a:spcBef>
                          <a:spcPts val="25"/>
                        </a:spcBef>
                      </a:pPr>
                      <a:r>
                        <a:rPr dirty="0" sz="700">
                          <a:latin typeface="PMingLiU"/>
                          <a:cs typeface="PMingLiU"/>
                        </a:rPr>
                        <a:t>华润三九</a:t>
                      </a:r>
                      <a:r>
                        <a:rPr dirty="0" sz="700">
                          <a:latin typeface="Arial"/>
                          <a:cs typeface="Arial"/>
                        </a:rPr>
                        <a:t>/  </a:t>
                      </a:r>
                      <a:r>
                        <a:rPr dirty="0" sz="700" spc="-5">
                          <a:latin typeface="Arial"/>
                          <a:cs typeface="Arial"/>
                        </a:rPr>
                        <a:t>Sparx</a:t>
                      </a:r>
                      <a:endParaRPr sz="700">
                        <a:latin typeface="Arial"/>
                        <a:cs typeface="Arial"/>
                      </a:endParaRPr>
                    </a:p>
                  </a:txBody>
                  <a:tcPr marL="0" marR="0" marB="0" marT="3175">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78740">
                        <a:lnSpc>
                          <a:spcPct val="100000"/>
                        </a:lnSpc>
                        <a:spcBef>
                          <a:spcPts val="595"/>
                        </a:spcBef>
                      </a:pPr>
                      <a:r>
                        <a:rPr dirty="0" sz="700" spc="-5">
                          <a:latin typeface="Arial"/>
                          <a:cs typeface="Arial"/>
                        </a:rPr>
                        <a:t>SX001</a:t>
                      </a:r>
                      <a:endParaRPr sz="700">
                        <a:latin typeface="Arial"/>
                        <a:cs typeface="Arial"/>
                      </a:endParaRPr>
                    </a:p>
                  </a:txBody>
                  <a:tcPr marL="0" marR="0" marB="0" marT="75565">
                    <a:lnT w="6350">
                      <a:solidFill>
                        <a:srgbClr val="000000"/>
                      </a:solidFill>
                      <a:prstDash val="solid"/>
                    </a:lnT>
                    <a:lnB w="6350">
                      <a:solidFill>
                        <a:srgbClr val="000000"/>
                      </a:solidFill>
                      <a:prstDash val="solid"/>
                    </a:lnB>
                  </a:tcPr>
                </a:tc>
                <a:tc>
                  <a:txBody>
                    <a:bodyPr/>
                    <a:lstStyle/>
                    <a:p>
                      <a:pPr marL="73660">
                        <a:lnSpc>
                          <a:spcPct val="100000"/>
                        </a:lnSpc>
                        <a:spcBef>
                          <a:spcPts val="525"/>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66675">
                    <a:lnT w="6350">
                      <a:solidFill>
                        <a:srgbClr val="000000"/>
                      </a:solidFill>
                      <a:prstDash val="solid"/>
                    </a:lnT>
                    <a:lnB w="6350">
                      <a:solidFill>
                        <a:srgbClr val="000000"/>
                      </a:solidFill>
                      <a:prstDash val="solid"/>
                    </a:lnB>
                  </a:tcPr>
                </a:tc>
                <a:tc>
                  <a:txBody>
                    <a:bodyPr/>
                    <a:lstStyle/>
                    <a:p>
                      <a:pPr marL="113664">
                        <a:lnSpc>
                          <a:spcPct val="100000"/>
                        </a:lnSpc>
                        <a:spcBef>
                          <a:spcPts val="525"/>
                        </a:spcBef>
                      </a:pPr>
                      <a:r>
                        <a:rPr dirty="0" sz="700" spc="-5">
                          <a:latin typeface="PMingLiU"/>
                          <a:cs typeface="PMingLiU"/>
                        </a:rPr>
                        <a:t>单抗</a:t>
                      </a:r>
                      <a:endParaRPr sz="700">
                        <a:latin typeface="PMingLiU"/>
                        <a:cs typeface="PMingLiU"/>
                      </a:endParaRPr>
                    </a:p>
                  </a:txBody>
                  <a:tcPr marL="0" marR="0" marB="0" marT="66675">
                    <a:lnT w="6350">
                      <a:solidFill>
                        <a:srgbClr val="000000"/>
                      </a:solidFill>
                      <a:prstDash val="solid"/>
                    </a:lnT>
                    <a:lnB w="6350">
                      <a:solidFill>
                        <a:srgbClr val="000000"/>
                      </a:solidFill>
                      <a:prstDash val="solid"/>
                    </a:lnB>
                  </a:tcPr>
                </a:tc>
                <a:tc>
                  <a:txBody>
                    <a:bodyPr/>
                    <a:lstStyle/>
                    <a:p>
                      <a:pPr marL="88265">
                        <a:lnSpc>
                          <a:spcPct val="100000"/>
                        </a:lnSpc>
                        <a:spcBef>
                          <a:spcPts val="525"/>
                        </a:spcBef>
                      </a:pPr>
                      <a:r>
                        <a:rPr dirty="0" sz="700" spc="-5">
                          <a:latin typeface="PMingLiU"/>
                          <a:cs typeface="PMingLiU"/>
                        </a:rPr>
                        <a:t>实体瘤</a:t>
                      </a:r>
                      <a:endParaRPr sz="700">
                        <a:latin typeface="PMingLiU"/>
                        <a:cs typeface="PMingLiU"/>
                      </a:endParaRPr>
                    </a:p>
                  </a:txBody>
                  <a:tcPr marL="0" marR="0" marB="0" marT="66675">
                    <a:lnT w="6350">
                      <a:solidFill>
                        <a:srgbClr val="000000"/>
                      </a:solidFill>
                      <a:prstDash val="solid"/>
                    </a:lnT>
                    <a:lnB w="6350">
                      <a:solidFill>
                        <a:srgbClr val="000000"/>
                      </a:solidFill>
                      <a:prstDash val="solid"/>
                    </a:lnB>
                  </a:tcPr>
                </a:tc>
              </a:tr>
              <a:tr h="237744">
                <a:tc>
                  <a:txBody>
                    <a:bodyPr/>
                    <a:lstStyle/>
                    <a:p>
                      <a:pPr marL="88265">
                        <a:lnSpc>
                          <a:spcPct val="100000"/>
                        </a:lnSpc>
                        <a:spcBef>
                          <a:spcPts val="425"/>
                        </a:spcBef>
                      </a:pPr>
                      <a:r>
                        <a:rPr dirty="0" sz="700" spc="-5">
                          <a:latin typeface="PMingLiU"/>
                          <a:cs typeface="PMingLiU"/>
                        </a:rPr>
                        <a:t>科济药业</a:t>
                      </a:r>
                      <a:endParaRPr sz="700">
                        <a:latin typeface="PMingLiU"/>
                        <a:cs typeface="PMingLiU"/>
                      </a:endParaRPr>
                    </a:p>
                  </a:txBody>
                  <a:tcPr marL="0" marR="0" marB="0" marT="53975">
                    <a:lnT w="6350">
                      <a:solidFill>
                        <a:srgbClr val="000000"/>
                      </a:solidFill>
                      <a:prstDash val="solid"/>
                    </a:lnT>
                    <a:lnB w="6350">
                      <a:solidFill>
                        <a:srgbClr val="000000"/>
                      </a:solidFill>
                      <a:prstDash val="solid"/>
                    </a:lnB>
                  </a:tcPr>
                </a:tc>
                <a:tc>
                  <a:txBody>
                    <a:bodyPr/>
                    <a:lstStyle/>
                    <a:p>
                      <a:pPr marL="75565">
                        <a:lnSpc>
                          <a:spcPct val="100000"/>
                        </a:lnSpc>
                        <a:spcBef>
                          <a:spcPts val="475"/>
                        </a:spcBef>
                      </a:pPr>
                      <a:r>
                        <a:rPr dirty="0" sz="700">
                          <a:latin typeface="Arial"/>
                          <a:cs typeface="Arial"/>
                        </a:rPr>
                        <a:t>CT048</a:t>
                      </a:r>
                      <a:endParaRPr sz="700">
                        <a:latin typeface="Arial"/>
                        <a:cs typeface="Arial"/>
                      </a:endParaRPr>
                    </a:p>
                  </a:txBody>
                  <a:tcPr marL="0" marR="0" marB="0" marT="60325">
                    <a:lnT w="6350">
                      <a:solidFill>
                        <a:srgbClr val="000000"/>
                      </a:solidFill>
                      <a:prstDash val="solid"/>
                    </a:lnT>
                    <a:lnB w="6350">
                      <a:solidFill>
                        <a:srgbClr val="000000"/>
                      </a:solidFill>
                      <a:prstDash val="solid"/>
                    </a:lnB>
                  </a:tcPr>
                </a:tc>
                <a:tc>
                  <a:txBody>
                    <a:bodyPr/>
                    <a:lstStyle/>
                    <a:p>
                      <a:pPr marL="95250">
                        <a:lnSpc>
                          <a:spcPct val="100000"/>
                        </a:lnSpc>
                        <a:spcBef>
                          <a:spcPts val="425"/>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53975">
                    <a:lnT w="6350">
                      <a:solidFill>
                        <a:srgbClr val="000000"/>
                      </a:solidFill>
                      <a:prstDash val="solid"/>
                    </a:lnT>
                    <a:lnB w="6350">
                      <a:solidFill>
                        <a:srgbClr val="000000"/>
                      </a:solidFill>
                      <a:prstDash val="solid"/>
                    </a:lnB>
                  </a:tcPr>
                </a:tc>
                <a:tc>
                  <a:txBody>
                    <a:bodyPr/>
                    <a:lstStyle/>
                    <a:p>
                      <a:pPr marL="73025">
                        <a:lnSpc>
                          <a:spcPct val="100000"/>
                        </a:lnSpc>
                        <a:spcBef>
                          <a:spcPts val="475"/>
                        </a:spcBef>
                      </a:pPr>
                      <a:r>
                        <a:rPr dirty="0" sz="700" spc="-5">
                          <a:latin typeface="Arial"/>
                          <a:cs typeface="Arial"/>
                        </a:rPr>
                        <a:t>CAR-T</a:t>
                      </a:r>
                      <a:endParaRPr sz="700">
                        <a:latin typeface="Arial"/>
                        <a:cs typeface="Arial"/>
                      </a:endParaRPr>
                    </a:p>
                  </a:txBody>
                  <a:tcPr marL="0" marR="0" marB="0" marT="60325">
                    <a:lnT w="6350">
                      <a:solidFill>
                        <a:srgbClr val="000000"/>
                      </a:solidFill>
                      <a:prstDash val="solid"/>
                    </a:lnT>
                    <a:lnB w="6350">
                      <a:solidFill>
                        <a:srgbClr val="000000"/>
                      </a:solidFill>
                      <a:prstDash val="solid"/>
                    </a:lnB>
                  </a:tcPr>
                </a:tc>
                <a:tc>
                  <a:txBody>
                    <a:bodyPr/>
                    <a:lstStyle/>
                    <a:p>
                      <a:pPr marL="88900" marR="196215">
                        <a:lnSpc>
                          <a:spcPts val="819"/>
                        </a:lnSpc>
                        <a:spcBef>
                          <a:spcPts val="110"/>
                        </a:spcBef>
                      </a:pPr>
                      <a:r>
                        <a:rPr dirty="0" sz="700" spc="5">
                          <a:latin typeface="Arial"/>
                          <a:cs typeface="Arial"/>
                        </a:rPr>
                        <a:t>G</a:t>
                      </a:r>
                      <a:r>
                        <a:rPr dirty="0" sz="700">
                          <a:latin typeface="Arial"/>
                          <a:cs typeface="Arial"/>
                        </a:rPr>
                        <a:t>C/</a:t>
                      </a:r>
                      <a:r>
                        <a:rPr dirty="0" sz="700" spc="5">
                          <a:latin typeface="Arial"/>
                          <a:cs typeface="Arial"/>
                        </a:rPr>
                        <a:t>G</a:t>
                      </a:r>
                      <a:r>
                        <a:rPr dirty="0" sz="700" spc="-10">
                          <a:latin typeface="Arial"/>
                          <a:cs typeface="Arial"/>
                        </a:rPr>
                        <a:t>E</a:t>
                      </a:r>
                      <a:r>
                        <a:rPr dirty="0" sz="700" spc="10">
                          <a:latin typeface="Arial"/>
                          <a:cs typeface="Arial"/>
                        </a:rPr>
                        <a:t>J</a:t>
                      </a:r>
                      <a:r>
                        <a:rPr dirty="0" sz="700">
                          <a:latin typeface="Arial"/>
                          <a:cs typeface="Arial"/>
                        </a:rPr>
                        <a:t>,  </a:t>
                      </a:r>
                      <a:r>
                        <a:rPr dirty="0" sz="700" spc="-15">
                          <a:latin typeface="Arial"/>
                          <a:cs typeface="Arial"/>
                        </a:rPr>
                        <a:t>PC</a:t>
                      </a:r>
                      <a:endParaRPr sz="700">
                        <a:latin typeface="Arial"/>
                        <a:cs typeface="Arial"/>
                      </a:endParaRPr>
                    </a:p>
                  </a:txBody>
                  <a:tcPr marL="0" marR="0" marB="0" marT="1397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20"/>
                        </a:spcBef>
                      </a:pPr>
                      <a:r>
                        <a:rPr dirty="0" sz="700" spc="-5">
                          <a:latin typeface="PMingLiU"/>
                          <a:cs typeface="PMingLiU"/>
                        </a:rPr>
                        <a:t>石药</a:t>
                      </a:r>
                      <a:r>
                        <a:rPr dirty="0" sz="700" spc="-5">
                          <a:latin typeface="Arial"/>
                          <a:cs typeface="Arial"/>
                        </a:rPr>
                        <a:t>/</a:t>
                      </a:r>
                      <a:endParaRPr sz="700">
                        <a:latin typeface="Arial"/>
                        <a:cs typeface="Arial"/>
                      </a:endParaRPr>
                    </a:p>
                    <a:p>
                      <a:pPr marL="69850">
                        <a:lnSpc>
                          <a:spcPts val="790"/>
                        </a:lnSpc>
                        <a:spcBef>
                          <a:spcPts val="120"/>
                        </a:spcBef>
                      </a:pPr>
                      <a:r>
                        <a:rPr dirty="0" sz="700" spc="-5">
                          <a:latin typeface="Arial"/>
                          <a:cs typeface="Arial"/>
                        </a:rPr>
                        <a:t>Elevation</a:t>
                      </a:r>
                      <a:endParaRPr sz="700">
                        <a:latin typeface="Arial"/>
                        <a:cs typeface="Arial"/>
                      </a:endParaRPr>
                    </a:p>
                  </a:txBody>
                  <a:tcPr marL="0" marR="0" marB="0" marT="254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L="78740">
                        <a:lnSpc>
                          <a:spcPct val="100000"/>
                        </a:lnSpc>
                        <a:spcBef>
                          <a:spcPts val="475"/>
                        </a:spcBef>
                      </a:pPr>
                      <a:r>
                        <a:rPr dirty="0" sz="700" spc="-5">
                          <a:latin typeface="Arial"/>
                          <a:cs typeface="Arial"/>
                        </a:rPr>
                        <a:t>SYSA1801</a:t>
                      </a:r>
                      <a:endParaRPr sz="700">
                        <a:latin typeface="Arial"/>
                        <a:cs typeface="Arial"/>
                      </a:endParaRPr>
                    </a:p>
                  </a:txBody>
                  <a:tcPr marL="0" marR="0" marB="0" marT="60325">
                    <a:lnT w="6350">
                      <a:solidFill>
                        <a:srgbClr val="000000"/>
                      </a:solidFill>
                      <a:prstDash val="solid"/>
                    </a:lnT>
                    <a:lnB w="6350">
                      <a:solidFill>
                        <a:srgbClr val="000000"/>
                      </a:solidFill>
                      <a:prstDash val="solid"/>
                    </a:lnB>
                  </a:tcPr>
                </a:tc>
                <a:tc>
                  <a:txBody>
                    <a:bodyPr/>
                    <a:lstStyle/>
                    <a:p>
                      <a:pPr marL="73660">
                        <a:lnSpc>
                          <a:spcPct val="100000"/>
                        </a:lnSpc>
                        <a:spcBef>
                          <a:spcPts val="425"/>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53975">
                    <a:lnT w="6350">
                      <a:solidFill>
                        <a:srgbClr val="000000"/>
                      </a:solidFill>
                      <a:prstDash val="solid"/>
                    </a:lnT>
                    <a:lnB w="6350">
                      <a:solidFill>
                        <a:srgbClr val="000000"/>
                      </a:solidFill>
                      <a:prstDash val="solid"/>
                    </a:lnB>
                  </a:tcPr>
                </a:tc>
                <a:tc>
                  <a:txBody>
                    <a:bodyPr/>
                    <a:lstStyle/>
                    <a:p>
                      <a:pPr marL="113664">
                        <a:lnSpc>
                          <a:spcPct val="100000"/>
                        </a:lnSpc>
                        <a:spcBef>
                          <a:spcPts val="475"/>
                        </a:spcBef>
                      </a:pPr>
                      <a:r>
                        <a:rPr dirty="0" sz="700" spc="-10">
                          <a:latin typeface="Arial"/>
                          <a:cs typeface="Arial"/>
                        </a:rPr>
                        <a:t>ADC</a:t>
                      </a:r>
                      <a:endParaRPr sz="700">
                        <a:latin typeface="Arial"/>
                        <a:cs typeface="Arial"/>
                      </a:endParaRPr>
                    </a:p>
                  </a:txBody>
                  <a:tcPr marL="0" marR="0" marB="0" marT="60325">
                    <a:lnT w="6350">
                      <a:solidFill>
                        <a:srgbClr val="000000"/>
                      </a:solidFill>
                      <a:prstDash val="solid"/>
                    </a:lnT>
                    <a:lnB w="6350">
                      <a:solidFill>
                        <a:srgbClr val="000000"/>
                      </a:solidFill>
                      <a:prstDash val="solid"/>
                    </a:lnB>
                  </a:tcPr>
                </a:tc>
                <a:tc>
                  <a:txBody>
                    <a:bodyPr/>
                    <a:lstStyle/>
                    <a:p>
                      <a:pPr marL="88265">
                        <a:lnSpc>
                          <a:spcPts val="830"/>
                        </a:lnSpc>
                        <a:spcBef>
                          <a:spcPts val="65"/>
                        </a:spcBef>
                      </a:pPr>
                      <a:r>
                        <a:rPr dirty="0" sz="700" spc="-5">
                          <a:latin typeface="Arial"/>
                          <a:cs typeface="Arial"/>
                        </a:rPr>
                        <a:t>GC/GEJ</a:t>
                      </a:r>
                      <a:endParaRPr sz="700">
                        <a:latin typeface="Arial"/>
                        <a:cs typeface="Arial"/>
                      </a:endParaRPr>
                    </a:p>
                    <a:p>
                      <a:pPr marL="88265">
                        <a:lnSpc>
                          <a:spcPts val="830"/>
                        </a:lnSpc>
                      </a:pPr>
                      <a:r>
                        <a:rPr dirty="0" sz="700" spc="-5">
                          <a:latin typeface="Arial"/>
                          <a:cs typeface="Arial"/>
                        </a:rPr>
                        <a:t>,</a:t>
                      </a:r>
                      <a:r>
                        <a:rPr dirty="0" sz="700" spc="-15">
                          <a:latin typeface="Arial"/>
                          <a:cs typeface="Arial"/>
                        </a:rPr>
                        <a:t> </a:t>
                      </a:r>
                      <a:r>
                        <a:rPr dirty="0" sz="700" spc="-10">
                          <a:latin typeface="Arial"/>
                          <a:cs typeface="Arial"/>
                        </a:rPr>
                        <a:t>PC</a:t>
                      </a:r>
                      <a:endParaRPr sz="700">
                        <a:latin typeface="Arial"/>
                        <a:cs typeface="Arial"/>
                      </a:endParaRPr>
                    </a:p>
                  </a:txBody>
                  <a:tcPr marL="0" marR="0" marB="0" marT="8255">
                    <a:lnT w="6350">
                      <a:solidFill>
                        <a:srgbClr val="000000"/>
                      </a:solidFill>
                      <a:prstDash val="solid"/>
                    </a:lnT>
                    <a:lnB w="6350">
                      <a:solidFill>
                        <a:srgbClr val="000000"/>
                      </a:solidFill>
                      <a:prstDash val="solid"/>
                    </a:lnB>
                  </a:tcPr>
                </a:tc>
              </a:tr>
              <a:tr h="320294">
                <a:tc>
                  <a:txBody>
                    <a:bodyPr/>
                    <a:lstStyle/>
                    <a:p>
                      <a:pPr marL="88265">
                        <a:lnSpc>
                          <a:spcPct val="100000"/>
                        </a:lnSpc>
                        <a:spcBef>
                          <a:spcPts val="715"/>
                        </a:spcBef>
                      </a:pPr>
                      <a:r>
                        <a:rPr dirty="0" sz="700" spc="-5">
                          <a:latin typeface="PMingLiU"/>
                          <a:cs typeface="PMingLiU"/>
                        </a:rPr>
                        <a:t>北恒生物</a:t>
                      </a:r>
                      <a:endParaRPr sz="700">
                        <a:latin typeface="PMingLiU"/>
                        <a:cs typeface="PMingLiU"/>
                      </a:endParaRPr>
                    </a:p>
                  </a:txBody>
                  <a:tcPr marL="0" marR="0" marB="0" marT="90805">
                    <a:lnT w="6350">
                      <a:solidFill>
                        <a:srgbClr val="000000"/>
                      </a:solidFill>
                      <a:prstDash val="solid"/>
                    </a:lnT>
                    <a:lnB w="19050">
                      <a:solidFill>
                        <a:srgbClr val="000000"/>
                      </a:solidFill>
                      <a:prstDash val="solid"/>
                    </a:lnB>
                  </a:tcPr>
                </a:tc>
                <a:tc>
                  <a:txBody>
                    <a:bodyPr/>
                    <a:lstStyle/>
                    <a:p>
                      <a:pPr>
                        <a:lnSpc>
                          <a:spcPct val="100000"/>
                        </a:lnSpc>
                        <a:spcBef>
                          <a:spcPts val="15"/>
                        </a:spcBef>
                      </a:pPr>
                      <a:endParaRPr sz="650">
                        <a:latin typeface="Times New Roman"/>
                        <a:cs typeface="Times New Roman"/>
                      </a:endParaRPr>
                    </a:p>
                    <a:p>
                      <a:pPr marL="75565">
                        <a:lnSpc>
                          <a:spcPct val="100000"/>
                        </a:lnSpc>
                      </a:pPr>
                      <a:r>
                        <a:rPr dirty="0" sz="700">
                          <a:latin typeface="Arial"/>
                          <a:cs typeface="Arial"/>
                        </a:rPr>
                        <a:t>CTD101</a:t>
                      </a:r>
                      <a:endParaRPr sz="700">
                        <a:latin typeface="Arial"/>
                        <a:cs typeface="Arial"/>
                      </a:endParaRPr>
                    </a:p>
                  </a:txBody>
                  <a:tcPr marL="0" marR="0" marB="0" marT="1905">
                    <a:lnT w="6350">
                      <a:solidFill>
                        <a:srgbClr val="000000"/>
                      </a:solidFill>
                      <a:prstDash val="solid"/>
                    </a:lnT>
                    <a:lnB w="19050">
                      <a:solidFill>
                        <a:srgbClr val="000000"/>
                      </a:solidFill>
                      <a:prstDash val="solid"/>
                    </a:lnB>
                  </a:tcPr>
                </a:tc>
                <a:tc>
                  <a:txBody>
                    <a:bodyPr/>
                    <a:lstStyle/>
                    <a:p>
                      <a:pPr marL="95250">
                        <a:lnSpc>
                          <a:spcPct val="100000"/>
                        </a:lnSpc>
                        <a:spcBef>
                          <a:spcPts val="715"/>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90805">
                    <a:lnT w="6350">
                      <a:solidFill>
                        <a:srgbClr val="000000"/>
                      </a:solidFill>
                      <a:prstDash val="solid"/>
                    </a:lnT>
                    <a:lnB w="19050">
                      <a:solidFill>
                        <a:srgbClr val="000000"/>
                      </a:solidFill>
                      <a:prstDash val="solid"/>
                    </a:lnB>
                  </a:tcPr>
                </a:tc>
                <a:tc>
                  <a:txBody>
                    <a:bodyPr/>
                    <a:lstStyle/>
                    <a:p>
                      <a:pPr>
                        <a:lnSpc>
                          <a:spcPct val="100000"/>
                        </a:lnSpc>
                        <a:spcBef>
                          <a:spcPts val="15"/>
                        </a:spcBef>
                      </a:pPr>
                      <a:endParaRPr sz="650">
                        <a:latin typeface="Times New Roman"/>
                        <a:cs typeface="Times New Roman"/>
                      </a:endParaRPr>
                    </a:p>
                    <a:p>
                      <a:pPr marL="73025">
                        <a:lnSpc>
                          <a:spcPct val="100000"/>
                        </a:lnSpc>
                      </a:pPr>
                      <a:r>
                        <a:rPr dirty="0" sz="700" spc="-5">
                          <a:latin typeface="Arial"/>
                          <a:cs typeface="Arial"/>
                        </a:rPr>
                        <a:t>CAR-T</a:t>
                      </a:r>
                      <a:endParaRPr sz="700">
                        <a:latin typeface="Arial"/>
                        <a:cs typeface="Arial"/>
                      </a:endParaRPr>
                    </a:p>
                  </a:txBody>
                  <a:tcPr marL="0" marR="0" marB="0" marT="1905">
                    <a:lnT w="6350">
                      <a:solidFill>
                        <a:srgbClr val="000000"/>
                      </a:solidFill>
                      <a:prstDash val="solid"/>
                    </a:lnT>
                    <a:lnB w="19050">
                      <a:solidFill>
                        <a:srgbClr val="000000"/>
                      </a:solidFill>
                      <a:prstDash val="solid"/>
                    </a:lnB>
                  </a:tcPr>
                </a:tc>
                <a:tc>
                  <a:txBody>
                    <a:bodyPr/>
                    <a:lstStyle/>
                    <a:p>
                      <a:pPr marL="88900">
                        <a:lnSpc>
                          <a:spcPct val="100000"/>
                        </a:lnSpc>
                        <a:spcBef>
                          <a:spcPts val="715"/>
                        </a:spcBef>
                      </a:pPr>
                      <a:r>
                        <a:rPr dirty="0" sz="700" spc="-5">
                          <a:latin typeface="PMingLiU"/>
                          <a:cs typeface="PMingLiU"/>
                        </a:rPr>
                        <a:t>实体瘤</a:t>
                      </a:r>
                      <a:endParaRPr sz="700">
                        <a:latin typeface="PMingLiU"/>
                        <a:cs typeface="PMingLiU"/>
                      </a:endParaRPr>
                    </a:p>
                  </a:txBody>
                  <a:tcPr marL="0" marR="0" marB="0" marT="90805">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ct val="100000"/>
                        </a:lnSpc>
                        <a:spcBef>
                          <a:spcPts val="260"/>
                        </a:spcBef>
                      </a:pPr>
                      <a:r>
                        <a:rPr dirty="0" sz="700" spc="-10">
                          <a:latin typeface="Arial"/>
                          <a:cs typeface="Arial"/>
                        </a:rPr>
                        <a:t>ABL</a:t>
                      </a:r>
                      <a:r>
                        <a:rPr dirty="0" sz="700" spc="-75">
                          <a:latin typeface="Arial"/>
                          <a:cs typeface="Arial"/>
                        </a:rPr>
                        <a:t> </a:t>
                      </a:r>
                      <a:r>
                        <a:rPr dirty="0" sz="700" spc="-5">
                          <a:latin typeface="Arial"/>
                          <a:cs typeface="Arial"/>
                        </a:rPr>
                        <a:t>Bio/</a:t>
                      </a:r>
                      <a:endParaRPr sz="700">
                        <a:latin typeface="Arial"/>
                        <a:cs typeface="Arial"/>
                      </a:endParaRPr>
                    </a:p>
                    <a:p>
                      <a:pPr marL="69850">
                        <a:lnSpc>
                          <a:spcPct val="100000"/>
                        </a:lnSpc>
                        <a:spcBef>
                          <a:spcPts val="25"/>
                        </a:spcBef>
                      </a:pPr>
                      <a:r>
                        <a:rPr dirty="0" sz="700">
                          <a:latin typeface="PMingLiU"/>
                          <a:cs typeface="PMingLiU"/>
                        </a:rPr>
                        <a:t>天境生物</a:t>
                      </a:r>
                      <a:endParaRPr sz="700">
                        <a:latin typeface="PMingLiU"/>
                        <a:cs typeface="PMingLiU"/>
                      </a:endParaRPr>
                    </a:p>
                  </a:txBody>
                  <a:tcPr marL="0" marR="0" marB="0" marT="33020">
                    <a:lnL w="6350">
                      <a:solidFill>
                        <a:srgbClr val="000000"/>
                      </a:solidFill>
                      <a:prstDash val="solid"/>
                    </a:lnL>
                    <a:lnT w="6350">
                      <a:solidFill>
                        <a:srgbClr val="000000"/>
                      </a:solidFill>
                      <a:prstDash val="solid"/>
                    </a:lnT>
                    <a:lnB w="19050">
                      <a:solidFill>
                        <a:srgbClr val="000000"/>
                      </a:solidFill>
                      <a:prstDash val="solid"/>
                    </a:lnB>
                  </a:tcPr>
                </a:tc>
                <a:tc>
                  <a:txBody>
                    <a:bodyPr/>
                    <a:lstStyle/>
                    <a:p>
                      <a:pPr>
                        <a:lnSpc>
                          <a:spcPct val="100000"/>
                        </a:lnSpc>
                        <a:spcBef>
                          <a:spcPts val="15"/>
                        </a:spcBef>
                      </a:pPr>
                      <a:endParaRPr sz="650">
                        <a:latin typeface="Times New Roman"/>
                        <a:cs typeface="Times New Roman"/>
                      </a:endParaRPr>
                    </a:p>
                    <a:p>
                      <a:pPr marL="78740">
                        <a:lnSpc>
                          <a:spcPct val="100000"/>
                        </a:lnSpc>
                      </a:pPr>
                      <a:r>
                        <a:rPr dirty="0" sz="700" spc="-5">
                          <a:latin typeface="Arial"/>
                          <a:cs typeface="Arial"/>
                        </a:rPr>
                        <a:t>TJ-CLDN4B</a:t>
                      </a:r>
                      <a:endParaRPr sz="700">
                        <a:latin typeface="Arial"/>
                        <a:cs typeface="Arial"/>
                      </a:endParaRPr>
                    </a:p>
                  </a:txBody>
                  <a:tcPr marL="0" marR="0" marB="0" marT="1905">
                    <a:lnT w="6350">
                      <a:solidFill>
                        <a:srgbClr val="000000"/>
                      </a:solidFill>
                      <a:prstDash val="solid"/>
                    </a:lnT>
                    <a:lnB w="19050">
                      <a:solidFill>
                        <a:srgbClr val="000000"/>
                      </a:solidFill>
                      <a:prstDash val="solid"/>
                    </a:lnB>
                  </a:tcPr>
                </a:tc>
                <a:tc>
                  <a:txBody>
                    <a:bodyPr/>
                    <a:lstStyle/>
                    <a:p>
                      <a:pPr marL="73660">
                        <a:lnSpc>
                          <a:spcPct val="100000"/>
                        </a:lnSpc>
                        <a:spcBef>
                          <a:spcPts val="715"/>
                        </a:spcBef>
                      </a:pPr>
                      <a:r>
                        <a:rPr dirty="0" sz="700" spc="-5">
                          <a:latin typeface="Arial"/>
                          <a:cs typeface="Arial"/>
                        </a:rPr>
                        <a:t>I</a:t>
                      </a:r>
                      <a:r>
                        <a:rPr dirty="0" sz="700" spc="-70">
                          <a:latin typeface="Arial"/>
                          <a:cs typeface="Arial"/>
                        </a:rPr>
                        <a:t> </a:t>
                      </a:r>
                      <a:r>
                        <a:rPr dirty="0" sz="700" spc="-5">
                          <a:latin typeface="PMingLiU"/>
                          <a:cs typeface="PMingLiU"/>
                        </a:rPr>
                        <a:t>期</a:t>
                      </a:r>
                      <a:endParaRPr sz="700">
                        <a:latin typeface="PMingLiU"/>
                        <a:cs typeface="PMingLiU"/>
                      </a:endParaRPr>
                    </a:p>
                  </a:txBody>
                  <a:tcPr marL="0" marR="0" marB="0" marT="90805">
                    <a:lnT w="6350">
                      <a:solidFill>
                        <a:srgbClr val="000000"/>
                      </a:solidFill>
                      <a:prstDash val="solid"/>
                    </a:lnT>
                    <a:lnB w="19050">
                      <a:solidFill>
                        <a:srgbClr val="000000"/>
                      </a:solidFill>
                      <a:prstDash val="solid"/>
                    </a:lnB>
                  </a:tcPr>
                </a:tc>
                <a:tc>
                  <a:txBody>
                    <a:bodyPr/>
                    <a:lstStyle/>
                    <a:p>
                      <a:pPr marL="113664">
                        <a:lnSpc>
                          <a:spcPct val="100000"/>
                        </a:lnSpc>
                        <a:spcBef>
                          <a:spcPts val="715"/>
                        </a:spcBef>
                      </a:pPr>
                      <a:r>
                        <a:rPr dirty="0" sz="700" spc="-5">
                          <a:latin typeface="PMingLiU"/>
                          <a:cs typeface="PMingLiU"/>
                        </a:rPr>
                        <a:t>双抗</a:t>
                      </a:r>
                      <a:endParaRPr sz="700">
                        <a:latin typeface="PMingLiU"/>
                        <a:cs typeface="PMingLiU"/>
                      </a:endParaRPr>
                    </a:p>
                  </a:txBody>
                  <a:tcPr marL="0" marR="0" marB="0" marT="90805">
                    <a:lnT w="6350">
                      <a:solidFill>
                        <a:srgbClr val="000000"/>
                      </a:solidFill>
                      <a:prstDash val="solid"/>
                    </a:lnT>
                    <a:lnB w="19050">
                      <a:solidFill>
                        <a:srgbClr val="000000"/>
                      </a:solidFill>
                      <a:prstDash val="solid"/>
                    </a:lnB>
                  </a:tcPr>
                </a:tc>
                <a:tc>
                  <a:txBody>
                    <a:bodyPr/>
                    <a:lstStyle/>
                    <a:p>
                      <a:pPr marL="88265">
                        <a:lnSpc>
                          <a:spcPts val="790"/>
                        </a:lnSpc>
                      </a:pPr>
                      <a:r>
                        <a:rPr dirty="0" sz="700" spc="-5">
                          <a:latin typeface="Arial"/>
                          <a:cs typeface="Arial"/>
                        </a:rPr>
                        <a:t>GC/GEJ</a:t>
                      </a:r>
                      <a:endParaRPr sz="700">
                        <a:latin typeface="Arial"/>
                        <a:cs typeface="Arial"/>
                      </a:endParaRPr>
                    </a:p>
                    <a:p>
                      <a:pPr marL="88265" marR="212090">
                        <a:lnSpc>
                          <a:spcPts val="819"/>
                        </a:lnSpc>
                      </a:pPr>
                      <a:r>
                        <a:rPr dirty="0" sz="700" spc="-5">
                          <a:latin typeface="Arial"/>
                          <a:cs typeface="Arial"/>
                        </a:rPr>
                        <a:t>,</a:t>
                      </a:r>
                      <a:r>
                        <a:rPr dirty="0" sz="700" spc="-85">
                          <a:latin typeface="Arial"/>
                          <a:cs typeface="Arial"/>
                        </a:rPr>
                        <a:t> </a:t>
                      </a:r>
                      <a:r>
                        <a:rPr dirty="0" sz="700" spc="-10">
                          <a:latin typeface="Arial"/>
                          <a:cs typeface="Arial"/>
                        </a:rPr>
                        <a:t>PC,  </a:t>
                      </a:r>
                      <a:r>
                        <a:rPr dirty="0" sz="700" spc="-15">
                          <a:latin typeface="Arial"/>
                          <a:cs typeface="Arial"/>
                        </a:rPr>
                        <a:t>EC</a:t>
                      </a:r>
                      <a:endParaRPr sz="700">
                        <a:latin typeface="Arial"/>
                        <a:cs typeface="Arial"/>
                      </a:endParaRPr>
                    </a:p>
                  </a:txBody>
                  <a:tcPr marL="0" marR="0" marB="0" marT="0">
                    <a:lnT w="6350">
                      <a:solidFill>
                        <a:srgbClr val="000000"/>
                      </a:solidFill>
                      <a:prstDash val="solid"/>
                    </a:lnT>
                    <a:lnB w="19050">
                      <a:solidFill>
                        <a:srgbClr val="000000"/>
                      </a:solidFill>
                      <a:prstDash val="solid"/>
                    </a:lnB>
                  </a:tcPr>
                </a:tc>
              </a:tr>
            </a:tbl>
          </a:graphicData>
        </a:graphic>
      </p:graphicFrame>
      <p:sp>
        <p:nvSpPr>
          <p:cNvPr id="9" name="object 9"/>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0" name="object 10"/>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
        <p:nvSpPr>
          <p:cNvPr id="8" name="object 8"/>
          <p:cNvSpPr txBox="1"/>
          <p:nvPr/>
        </p:nvSpPr>
        <p:spPr>
          <a:xfrm>
            <a:off x="527100" y="4880863"/>
            <a:ext cx="5194935" cy="4551680"/>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55">
                <a:latin typeface="Arial"/>
                <a:cs typeface="Arial"/>
              </a:rPr>
              <a:t> </a:t>
            </a:r>
            <a:r>
              <a:rPr dirty="0" sz="800" spc="-10">
                <a:latin typeface="PMingLiU"/>
                <a:cs typeface="PMingLiU"/>
              </a:rPr>
              <a:t>医药魔</a:t>
            </a:r>
            <a:r>
              <a:rPr dirty="0" sz="800" spc="15">
                <a:latin typeface="PMingLiU"/>
                <a:cs typeface="PMingLiU"/>
              </a:rPr>
              <a:t>方</a:t>
            </a:r>
            <a:r>
              <a:rPr dirty="0" sz="800" spc="-5">
                <a:latin typeface="Arial"/>
                <a:cs typeface="Arial"/>
              </a:rPr>
              <a:t>,</a:t>
            </a:r>
            <a:r>
              <a:rPr dirty="0" sz="800" spc="-15">
                <a:latin typeface="Arial"/>
                <a:cs typeface="Arial"/>
              </a:rPr>
              <a:t> </a:t>
            </a:r>
            <a:r>
              <a:rPr dirty="0" sz="800" spc="10">
                <a:latin typeface="PMingLiU"/>
                <a:cs typeface="PMingLiU"/>
              </a:rPr>
              <a:t>招</a:t>
            </a:r>
            <a:r>
              <a:rPr dirty="0" sz="800" spc="-10">
                <a:latin typeface="PMingLiU"/>
                <a:cs typeface="PMingLiU"/>
              </a:rPr>
              <a:t>银国</a:t>
            </a:r>
            <a:r>
              <a:rPr dirty="0" sz="800" spc="10">
                <a:latin typeface="PMingLiU"/>
                <a:cs typeface="PMingLiU"/>
              </a:rPr>
              <a:t>际</a:t>
            </a:r>
            <a:r>
              <a:rPr dirty="0" sz="800" spc="-10">
                <a:latin typeface="PMingLiU"/>
                <a:cs typeface="PMingLiU"/>
              </a:rPr>
              <a:t>证券</a:t>
            </a:r>
            <a:endParaRPr sz="800">
              <a:latin typeface="PMingLiU"/>
              <a:cs typeface="PMingLiU"/>
            </a:endParaRPr>
          </a:p>
          <a:p>
            <a:pPr>
              <a:lnSpc>
                <a:spcPct val="100000"/>
              </a:lnSpc>
              <a:spcBef>
                <a:spcPts val="5"/>
              </a:spcBef>
            </a:pPr>
            <a:endParaRPr sz="1200">
              <a:latin typeface="PMingLiU"/>
              <a:cs typeface="PMingLiU"/>
            </a:endParaRPr>
          </a:p>
          <a:p>
            <a:pPr marL="12700" marR="5080">
              <a:lnSpc>
                <a:spcPct val="139200"/>
              </a:lnSpc>
            </a:pPr>
            <a:r>
              <a:rPr dirty="0" sz="1000" spc="145">
                <a:latin typeface="PMingLiU"/>
                <a:cs typeface="PMingLiU"/>
              </a:rPr>
              <a:t>由</a:t>
            </a:r>
            <a:r>
              <a:rPr dirty="0" sz="1000" spc="120">
                <a:latin typeface="PMingLiU"/>
                <a:cs typeface="PMingLiU"/>
              </a:rPr>
              <a:t>于</a:t>
            </a:r>
            <a:r>
              <a:rPr dirty="0" sz="1000" spc="145">
                <a:latin typeface="PMingLiU"/>
                <a:cs typeface="PMingLiU"/>
              </a:rPr>
              <a:t>表</a:t>
            </a:r>
            <a:r>
              <a:rPr dirty="0" sz="1000" spc="120">
                <a:latin typeface="PMingLiU"/>
                <a:cs typeface="PMingLiU"/>
              </a:rPr>
              <a:t>达更</a:t>
            </a:r>
            <a:r>
              <a:rPr dirty="0" sz="1000" spc="145">
                <a:latin typeface="PMingLiU"/>
                <a:cs typeface="PMingLiU"/>
              </a:rPr>
              <a:t>高</a:t>
            </a:r>
            <a:r>
              <a:rPr dirty="0" sz="1000" spc="120">
                <a:latin typeface="PMingLiU"/>
                <a:cs typeface="PMingLiU"/>
              </a:rPr>
              <a:t>的</a:t>
            </a:r>
            <a:r>
              <a:rPr dirty="0" sz="1000" spc="145">
                <a:latin typeface="PMingLiU"/>
                <a:cs typeface="PMingLiU"/>
              </a:rPr>
              <a:t>患</a:t>
            </a:r>
            <a:r>
              <a:rPr dirty="0" sz="1000" spc="120">
                <a:latin typeface="PMingLiU"/>
                <a:cs typeface="PMingLiU"/>
              </a:rPr>
              <a:t>者倾</a:t>
            </a:r>
            <a:r>
              <a:rPr dirty="0" sz="1000" spc="145">
                <a:latin typeface="PMingLiU"/>
                <a:cs typeface="PMingLiU"/>
              </a:rPr>
              <a:t>向</a:t>
            </a:r>
            <a:r>
              <a:rPr dirty="0" sz="1000" spc="120">
                <a:latin typeface="PMingLiU"/>
                <a:cs typeface="PMingLiU"/>
              </a:rPr>
              <a:t>于</a:t>
            </a:r>
            <a:r>
              <a:rPr dirty="0" sz="1000" spc="145">
                <a:latin typeface="PMingLiU"/>
                <a:cs typeface="PMingLiU"/>
              </a:rPr>
              <a:t>获</a:t>
            </a:r>
            <a:r>
              <a:rPr dirty="0" sz="1000" spc="120">
                <a:latin typeface="PMingLiU"/>
                <a:cs typeface="PMingLiU"/>
              </a:rPr>
              <a:t>得更</a:t>
            </a:r>
            <a:r>
              <a:rPr dirty="0" sz="1000" spc="145">
                <a:latin typeface="PMingLiU"/>
                <a:cs typeface="PMingLiU"/>
              </a:rPr>
              <a:t>好</a:t>
            </a:r>
            <a:r>
              <a:rPr dirty="0" sz="1000" spc="120">
                <a:latin typeface="PMingLiU"/>
                <a:cs typeface="PMingLiU"/>
              </a:rPr>
              <a:t>的</a:t>
            </a:r>
            <a:r>
              <a:rPr dirty="0" sz="1000" spc="145">
                <a:latin typeface="PMingLiU"/>
                <a:cs typeface="PMingLiU"/>
              </a:rPr>
              <a:t>疗</a:t>
            </a:r>
            <a:r>
              <a:rPr dirty="0" sz="1000" spc="120">
                <a:latin typeface="PMingLiU"/>
                <a:cs typeface="PMingLiU"/>
              </a:rPr>
              <a:t>效</a:t>
            </a:r>
            <a:r>
              <a:rPr dirty="0" sz="1000" spc="5">
                <a:latin typeface="PMingLiU"/>
                <a:cs typeface="PMingLiU"/>
              </a:rPr>
              <a:t>，</a:t>
            </a:r>
            <a:r>
              <a:rPr dirty="0" sz="1000" spc="-145">
                <a:latin typeface="PMingLiU"/>
                <a:cs typeface="PMingLiU"/>
              </a:rPr>
              <a:t> </a:t>
            </a:r>
            <a:r>
              <a:rPr dirty="0" sz="1000" spc="120">
                <a:latin typeface="PMingLiU"/>
                <a:cs typeface="PMingLiU"/>
              </a:rPr>
              <a:t>临</a:t>
            </a:r>
            <a:r>
              <a:rPr dirty="0" sz="1000" spc="145">
                <a:latin typeface="PMingLiU"/>
                <a:cs typeface="PMingLiU"/>
              </a:rPr>
              <a:t>床</a:t>
            </a:r>
            <a:r>
              <a:rPr dirty="0" sz="1000" spc="120">
                <a:latin typeface="PMingLiU"/>
                <a:cs typeface="PMingLiU"/>
              </a:rPr>
              <a:t>试</a:t>
            </a:r>
            <a:r>
              <a:rPr dirty="0" sz="1000" spc="145">
                <a:latin typeface="PMingLiU"/>
                <a:cs typeface="PMingLiU"/>
              </a:rPr>
              <a:t>验</a:t>
            </a:r>
            <a:r>
              <a:rPr dirty="0" sz="1000" spc="120">
                <a:latin typeface="PMingLiU"/>
                <a:cs typeface="PMingLiU"/>
              </a:rPr>
              <a:t>阶段</a:t>
            </a:r>
            <a:r>
              <a:rPr dirty="0" sz="1000" spc="145">
                <a:latin typeface="PMingLiU"/>
                <a:cs typeface="PMingLiU"/>
              </a:rPr>
              <a:t>需</a:t>
            </a:r>
            <a:r>
              <a:rPr dirty="0" sz="1000" spc="120">
                <a:latin typeface="PMingLiU"/>
                <a:cs typeface="PMingLiU"/>
              </a:rPr>
              <a:t>要</a:t>
            </a:r>
            <a:r>
              <a:rPr dirty="0" sz="1000" spc="145">
                <a:latin typeface="PMingLiU"/>
                <a:cs typeface="PMingLiU"/>
              </a:rPr>
              <a:t>对</a:t>
            </a:r>
            <a:r>
              <a:rPr dirty="0" sz="1000" spc="120">
                <a:latin typeface="PMingLiU"/>
                <a:cs typeface="PMingLiU"/>
              </a:rPr>
              <a:t>入组</a:t>
            </a:r>
            <a:r>
              <a:rPr dirty="0" sz="1000" spc="145">
                <a:latin typeface="PMingLiU"/>
                <a:cs typeface="PMingLiU"/>
              </a:rPr>
              <a:t>患</a:t>
            </a:r>
            <a:r>
              <a:rPr dirty="0" sz="1000" spc="120">
                <a:latin typeface="PMingLiU"/>
                <a:cs typeface="PMingLiU"/>
              </a:rPr>
              <a:t>者</a:t>
            </a:r>
            <a:r>
              <a:rPr dirty="0" sz="1000" spc="145">
                <a:latin typeface="PMingLiU"/>
                <a:cs typeface="PMingLiU"/>
              </a:rPr>
              <a:t>进</a:t>
            </a:r>
            <a:r>
              <a:rPr dirty="0" sz="1000" spc="5">
                <a:latin typeface="PMingLiU"/>
                <a:cs typeface="PMingLiU"/>
              </a:rPr>
              <a:t>行 </a:t>
            </a:r>
            <a:r>
              <a:rPr dirty="0" sz="1000">
                <a:latin typeface="Arial"/>
                <a:cs typeface="Arial"/>
              </a:rPr>
              <a:t>Claudin18.2</a:t>
            </a:r>
            <a:r>
              <a:rPr dirty="0" sz="1000" spc="60">
                <a:latin typeface="Arial"/>
                <a:cs typeface="Arial"/>
              </a:rPr>
              <a:t> </a:t>
            </a:r>
            <a:r>
              <a:rPr dirty="0" sz="1000" spc="5">
                <a:latin typeface="PMingLiU"/>
                <a:cs typeface="PMingLiU"/>
              </a:rPr>
              <a:t>表达</a:t>
            </a:r>
            <a:r>
              <a:rPr dirty="0" sz="1000" spc="-20">
                <a:latin typeface="PMingLiU"/>
                <a:cs typeface="PMingLiU"/>
              </a:rPr>
              <a:t>水</a:t>
            </a:r>
            <a:r>
              <a:rPr dirty="0" sz="1000" spc="5">
                <a:latin typeface="PMingLiU"/>
                <a:cs typeface="PMingLiU"/>
              </a:rPr>
              <a:t>平检</a:t>
            </a:r>
            <a:r>
              <a:rPr dirty="0" sz="1000" spc="-20">
                <a:latin typeface="PMingLiU"/>
                <a:cs typeface="PMingLiU"/>
              </a:rPr>
              <a:t>测</a:t>
            </a:r>
            <a:r>
              <a:rPr dirty="0" sz="1000" spc="5">
                <a:latin typeface="PMingLiU"/>
                <a:cs typeface="PMingLiU"/>
              </a:rPr>
              <a:t>，因</a:t>
            </a:r>
            <a:r>
              <a:rPr dirty="0" sz="1000" spc="-20">
                <a:latin typeface="PMingLiU"/>
                <a:cs typeface="PMingLiU"/>
              </a:rPr>
              <a:t>此</a:t>
            </a:r>
            <a:r>
              <a:rPr dirty="0" sz="1000" spc="5">
                <a:latin typeface="PMingLiU"/>
                <a:cs typeface="PMingLiU"/>
              </a:rPr>
              <a:t>除药</a:t>
            </a:r>
            <a:r>
              <a:rPr dirty="0" sz="1000" spc="-20">
                <a:latin typeface="PMingLiU"/>
                <a:cs typeface="PMingLiU"/>
              </a:rPr>
              <a:t>物</a:t>
            </a:r>
            <a:r>
              <a:rPr dirty="0" sz="1000" spc="5">
                <a:latin typeface="PMingLiU"/>
                <a:cs typeface="PMingLiU"/>
              </a:rPr>
              <a:t>本身</a:t>
            </a:r>
            <a:r>
              <a:rPr dirty="0" sz="1000" spc="-20">
                <a:latin typeface="PMingLiU"/>
                <a:cs typeface="PMingLiU"/>
              </a:rPr>
              <a:t>以</a:t>
            </a:r>
            <a:r>
              <a:rPr dirty="0" sz="1000" spc="5">
                <a:latin typeface="PMingLiU"/>
                <a:cs typeface="PMingLiU"/>
              </a:rPr>
              <a:t>外，</a:t>
            </a:r>
            <a:r>
              <a:rPr dirty="0" sz="1000" spc="-20">
                <a:latin typeface="PMingLiU"/>
                <a:cs typeface="PMingLiU"/>
              </a:rPr>
              <a:t>检</a:t>
            </a:r>
            <a:r>
              <a:rPr dirty="0" sz="1000" spc="5">
                <a:latin typeface="PMingLiU"/>
                <a:cs typeface="PMingLiU"/>
              </a:rPr>
              <a:t>测试剂</a:t>
            </a:r>
            <a:r>
              <a:rPr dirty="0" sz="1000" spc="-20">
                <a:latin typeface="PMingLiU"/>
                <a:cs typeface="PMingLiU"/>
              </a:rPr>
              <a:t>盒</a:t>
            </a:r>
            <a:r>
              <a:rPr dirty="0" sz="1000" spc="5">
                <a:latin typeface="PMingLiU"/>
                <a:cs typeface="PMingLiU"/>
              </a:rPr>
              <a:t>的开</a:t>
            </a:r>
            <a:r>
              <a:rPr dirty="0" sz="1000" spc="-20">
                <a:latin typeface="PMingLiU"/>
                <a:cs typeface="PMingLiU"/>
              </a:rPr>
              <a:t>发</a:t>
            </a:r>
            <a:r>
              <a:rPr dirty="0" sz="1000" spc="5">
                <a:latin typeface="PMingLiU"/>
                <a:cs typeface="PMingLiU"/>
              </a:rPr>
              <a:t>也具</a:t>
            </a:r>
            <a:r>
              <a:rPr dirty="0" sz="1000" spc="-20">
                <a:latin typeface="PMingLiU"/>
                <a:cs typeface="PMingLiU"/>
              </a:rPr>
              <a:t>备</a:t>
            </a:r>
            <a:r>
              <a:rPr dirty="0" sz="1000" spc="5">
                <a:latin typeface="PMingLiU"/>
                <a:cs typeface="PMingLiU"/>
              </a:rPr>
              <a:t>一定</a:t>
            </a:r>
            <a:r>
              <a:rPr dirty="0" sz="1000" spc="-20">
                <a:latin typeface="PMingLiU"/>
                <a:cs typeface="PMingLiU"/>
              </a:rPr>
              <a:t>的</a:t>
            </a:r>
            <a:r>
              <a:rPr dirty="0" sz="1000" spc="5">
                <a:latin typeface="PMingLiU"/>
                <a:cs typeface="PMingLiU"/>
              </a:rPr>
              <a:t>必要</a:t>
            </a:r>
            <a:r>
              <a:rPr dirty="0" sz="1000" spc="-20">
                <a:latin typeface="PMingLiU"/>
                <a:cs typeface="PMingLiU"/>
              </a:rPr>
              <a:t>性</a:t>
            </a:r>
            <a:r>
              <a:rPr dirty="0" sz="1000" spc="5">
                <a:latin typeface="PMingLiU"/>
                <a:cs typeface="PMingLiU"/>
              </a:rPr>
              <a:t>。 </a:t>
            </a:r>
            <a:r>
              <a:rPr dirty="0" sz="1000">
                <a:latin typeface="Arial"/>
                <a:cs typeface="Arial"/>
              </a:rPr>
              <a:t>Claudin18.2</a:t>
            </a:r>
            <a:r>
              <a:rPr dirty="0" sz="1000" spc="-140">
                <a:latin typeface="Arial"/>
                <a:cs typeface="Arial"/>
              </a:rPr>
              <a:t> </a:t>
            </a:r>
            <a:r>
              <a:rPr dirty="0" sz="1000" spc="5">
                <a:latin typeface="PMingLiU"/>
                <a:cs typeface="PMingLiU"/>
              </a:rPr>
              <a:t>的检</a:t>
            </a:r>
            <a:r>
              <a:rPr dirty="0" sz="1000" spc="-20">
                <a:latin typeface="PMingLiU"/>
                <a:cs typeface="PMingLiU"/>
              </a:rPr>
              <a:t>测</a:t>
            </a:r>
            <a:r>
              <a:rPr dirty="0" sz="1000" spc="5">
                <a:latin typeface="PMingLiU"/>
                <a:cs typeface="PMingLiU"/>
              </a:rPr>
              <a:t>方法</a:t>
            </a:r>
            <a:r>
              <a:rPr dirty="0" sz="1000" spc="-20">
                <a:latin typeface="PMingLiU"/>
                <a:cs typeface="PMingLiU"/>
              </a:rPr>
              <a:t>主</a:t>
            </a:r>
            <a:r>
              <a:rPr dirty="0" sz="1000" spc="5">
                <a:latin typeface="PMingLiU"/>
                <a:cs typeface="PMingLiU"/>
              </a:rPr>
              <a:t>要是</a:t>
            </a:r>
            <a:r>
              <a:rPr dirty="0" sz="1000" spc="-20">
                <a:latin typeface="PMingLiU"/>
                <a:cs typeface="PMingLiU"/>
              </a:rPr>
              <a:t>免</a:t>
            </a:r>
            <a:r>
              <a:rPr dirty="0" sz="1000" spc="5">
                <a:latin typeface="PMingLiU"/>
                <a:cs typeface="PMingLiU"/>
              </a:rPr>
              <a:t>疫组</a:t>
            </a:r>
            <a:r>
              <a:rPr dirty="0" sz="1000" spc="-20">
                <a:latin typeface="PMingLiU"/>
                <a:cs typeface="PMingLiU"/>
              </a:rPr>
              <a:t>化</a:t>
            </a:r>
            <a:r>
              <a:rPr dirty="0" sz="1000" spc="5">
                <a:latin typeface="PMingLiU"/>
                <a:cs typeface="PMingLiU"/>
              </a:rPr>
              <a:t>检</a:t>
            </a:r>
            <a:r>
              <a:rPr dirty="0" sz="1000" spc="225">
                <a:latin typeface="PMingLiU"/>
                <a:cs typeface="PMingLiU"/>
              </a:rPr>
              <a:t>测</a:t>
            </a:r>
            <a:r>
              <a:rPr dirty="0" sz="1000" spc="-5">
                <a:latin typeface="Arial"/>
                <a:cs typeface="Arial"/>
              </a:rPr>
              <a:t>(IHC)</a:t>
            </a:r>
            <a:r>
              <a:rPr dirty="0" sz="1000" spc="-5">
                <a:latin typeface="PMingLiU"/>
                <a:cs typeface="PMingLiU"/>
              </a:rPr>
              <a:t>，</a:t>
            </a:r>
            <a:r>
              <a:rPr dirty="0" sz="1000" spc="-20">
                <a:latin typeface="PMingLiU"/>
                <a:cs typeface="PMingLiU"/>
              </a:rPr>
              <a:t>表</a:t>
            </a:r>
            <a:r>
              <a:rPr dirty="0" sz="1000" spc="5">
                <a:latin typeface="PMingLiU"/>
                <a:cs typeface="PMingLiU"/>
              </a:rPr>
              <a:t>达水平可</a:t>
            </a:r>
            <a:r>
              <a:rPr dirty="0" sz="1000" spc="175">
                <a:latin typeface="PMingLiU"/>
                <a:cs typeface="PMingLiU"/>
              </a:rPr>
              <a:t>用</a:t>
            </a:r>
            <a:r>
              <a:rPr dirty="0" sz="1000" spc="-10">
                <a:latin typeface="Arial"/>
                <a:cs typeface="Arial"/>
              </a:rPr>
              <a:t>1+</a:t>
            </a:r>
            <a:r>
              <a:rPr dirty="0" sz="1000" spc="5">
                <a:latin typeface="PMingLiU"/>
                <a:cs typeface="PMingLiU"/>
              </a:rPr>
              <a:t>、</a:t>
            </a:r>
            <a:r>
              <a:rPr dirty="0" sz="1000" spc="-10">
                <a:latin typeface="Arial"/>
                <a:cs typeface="Arial"/>
              </a:rPr>
              <a:t>2+</a:t>
            </a:r>
            <a:r>
              <a:rPr dirty="0" sz="1000" spc="5">
                <a:latin typeface="PMingLiU"/>
                <a:cs typeface="PMingLiU"/>
              </a:rPr>
              <a:t>、</a:t>
            </a:r>
            <a:r>
              <a:rPr dirty="0" sz="1000" spc="-10">
                <a:latin typeface="Arial"/>
                <a:cs typeface="Arial"/>
              </a:rPr>
              <a:t>3+</a:t>
            </a:r>
            <a:r>
              <a:rPr dirty="0" sz="1000" spc="5">
                <a:latin typeface="PMingLiU"/>
                <a:cs typeface="PMingLiU"/>
              </a:rPr>
              <a:t>及</a:t>
            </a:r>
            <a:r>
              <a:rPr dirty="0" sz="1000" spc="-20">
                <a:latin typeface="PMingLiU"/>
                <a:cs typeface="PMingLiU"/>
              </a:rPr>
              <a:t>百</a:t>
            </a:r>
            <a:r>
              <a:rPr dirty="0" sz="1000" spc="5">
                <a:latin typeface="PMingLiU"/>
                <a:cs typeface="PMingLiU"/>
              </a:rPr>
              <a:t>分比表 示。现</a:t>
            </a:r>
            <a:r>
              <a:rPr dirty="0" sz="1000" spc="-20">
                <a:latin typeface="PMingLiU"/>
                <a:cs typeface="PMingLiU"/>
              </a:rPr>
              <a:t>阶</a:t>
            </a:r>
            <a:r>
              <a:rPr dirty="0" sz="1000" spc="5">
                <a:latin typeface="PMingLiU"/>
                <a:cs typeface="PMingLiU"/>
              </a:rPr>
              <a:t>段 </a:t>
            </a:r>
            <a:r>
              <a:rPr dirty="0" sz="1000" spc="-5">
                <a:latin typeface="Arial"/>
                <a:cs typeface="Arial"/>
              </a:rPr>
              <a:t>Claudin18.2</a:t>
            </a:r>
            <a:r>
              <a:rPr dirty="0" sz="1000" spc="-40">
                <a:latin typeface="Arial"/>
                <a:cs typeface="Arial"/>
              </a:rPr>
              <a:t> </a:t>
            </a:r>
            <a:r>
              <a:rPr dirty="0" sz="1000" spc="-20">
                <a:latin typeface="PMingLiU"/>
                <a:cs typeface="PMingLiU"/>
              </a:rPr>
              <a:t>的</a:t>
            </a:r>
            <a:r>
              <a:rPr dirty="0" sz="1000" spc="5">
                <a:latin typeface="PMingLiU"/>
                <a:cs typeface="PMingLiU"/>
              </a:rPr>
              <a:t>检测</a:t>
            </a:r>
            <a:r>
              <a:rPr dirty="0" sz="1000" spc="-20">
                <a:latin typeface="PMingLiU"/>
                <a:cs typeface="PMingLiU"/>
              </a:rPr>
              <a:t>并</a:t>
            </a:r>
            <a:r>
              <a:rPr dirty="0" sz="1000" spc="5">
                <a:latin typeface="PMingLiU"/>
                <a:cs typeface="PMingLiU"/>
              </a:rPr>
              <a:t>没有</a:t>
            </a:r>
            <a:r>
              <a:rPr dirty="0" sz="1000" spc="-20">
                <a:latin typeface="PMingLiU"/>
                <a:cs typeface="PMingLiU"/>
              </a:rPr>
              <a:t>金</a:t>
            </a:r>
            <a:r>
              <a:rPr dirty="0" sz="1000" spc="5">
                <a:latin typeface="PMingLiU"/>
                <a:cs typeface="PMingLiU"/>
              </a:rPr>
              <a:t>标准</a:t>
            </a:r>
            <a:r>
              <a:rPr dirty="0" sz="1000" spc="-5">
                <a:latin typeface="PMingLiU"/>
                <a:cs typeface="PMingLiU"/>
              </a:rPr>
              <a:t>，</a:t>
            </a:r>
            <a:r>
              <a:rPr dirty="0" sz="1000" spc="-5">
                <a:latin typeface="Arial"/>
                <a:cs typeface="Arial"/>
              </a:rPr>
              <a:t>Ganymed</a:t>
            </a:r>
            <a:r>
              <a:rPr dirty="0" sz="1000" spc="-45">
                <a:latin typeface="Arial"/>
                <a:cs typeface="Arial"/>
              </a:rPr>
              <a:t> </a:t>
            </a:r>
            <a:r>
              <a:rPr dirty="0" sz="1000" spc="5">
                <a:latin typeface="PMingLiU"/>
                <a:cs typeface="PMingLiU"/>
              </a:rPr>
              <a:t>已经开</a:t>
            </a:r>
            <a:r>
              <a:rPr dirty="0" sz="1000" spc="-20">
                <a:latin typeface="PMingLiU"/>
                <a:cs typeface="PMingLiU"/>
              </a:rPr>
              <a:t>发</a:t>
            </a:r>
            <a:r>
              <a:rPr dirty="0" sz="1000" spc="5">
                <a:latin typeface="PMingLiU"/>
                <a:cs typeface="PMingLiU"/>
              </a:rPr>
              <a:t>了</a:t>
            </a:r>
            <a:r>
              <a:rPr dirty="0" sz="1000" spc="10">
                <a:latin typeface="PMingLiU"/>
                <a:cs typeface="PMingLiU"/>
              </a:rPr>
              <a:t> </a:t>
            </a:r>
            <a:r>
              <a:rPr dirty="0" sz="1000" spc="-5">
                <a:latin typeface="Arial"/>
                <a:cs typeface="Arial"/>
              </a:rPr>
              <a:t>CLAUDETECT</a:t>
            </a:r>
            <a:r>
              <a:rPr dirty="0" sz="1000" spc="140">
                <a:latin typeface="Arial"/>
                <a:cs typeface="Arial"/>
              </a:rPr>
              <a:t> </a:t>
            </a:r>
            <a:r>
              <a:rPr dirty="0" sz="1000">
                <a:latin typeface="Arial"/>
                <a:cs typeface="Arial"/>
              </a:rPr>
              <a:t>18.2  </a:t>
            </a:r>
            <a:r>
              <a:rPr dirty="0" sz="1000" spc="5">
                <a:latin typeface="PMingLiU"/>
                <a:cs typeface="PMingLiU"/>
              </a:rPr>
              <a:t>伴随诊</a:t>
            </a:r>
            <a:r>
              <a:rPr dirty="0" sz="1000" spc="-20">
                <a:latin typeface="PMingLiU"/>
                <a:cs typeface="PMingLiU"/>
              </a:rPr>
              <a:t>断</a:t>
            </a:r>
            <a:r>
              <a:rPr dirty="0" sz="1000" spc="5">
                <a:latin typeface="PMingLiU"/>
                <a:cs typeface="PMingLiU"/>
              </a:rPr>
              <a:t>试剂</a:t>
            </a:r>
            <a:r>
              <a:rPr dirty="0" sz="1000" spc="-20">
                <a:latin typeface="PMingLiU"/>
                <a:cs typeface="PMingLiU"/>
              </a:rPr>
              <a:t>盒</a:t>
            </a:r>
            <a:r>
              <a:rPr dirty="0" sz="1000" spc="5">
                <a:latin typeface="PMingLiU"/>
                <a:cs typeface="PMingLiU"/>
              </a:rPr>
              <a:t>，并于</a:t>
            </a:r>
            <a:r>
              <a:rPr dirty="0" sz="1000" spc="105">
                <a:latin typeface="PMingLiU"/>
                <a:cs typeface="PMingLiU"/>
              </a:rPr>
              <a:t> </a:t>
            </a:r>
            <a:r>
              <a:rPr dirty="0" sz="1000" spc="-5">
                <a:latin typeface="Arial"/>
                <a:cs typeface="Arial"/>
              </a:rPr>
              <a:t>2013</a:t>
            </a:r>
            <a:r>
              <a:rPr dirty="0" sz="1000" spc="30">
                <a:latin typeface="Arial"/>
                <a:cs typeface="Arial"/>
              </a:rPr>
              <a:t> </a:t>
            </a:r>
            <a:r>
              <a:rPr dirty="0" sz="1000" spc="5">
                <a:latin typeface="PMingLiU"/>
                <a:cs typeface="PMingLiU"/>
              </a:rPr>
              <a:t>年获得</a:t>
            </a:r>
            <a:r>
              <a:rPr dirty="0" sz="1000" spc="100">
                <a:latin typeface="PMingLiU"/>
                <a:cs typeface="PMingLiU"/>
              </a:rPr>
              <a:t> </a:t>
            </a:r>
            <a:r>
              <a:rPr dirty="0" sz="1000">
                <a:latin typeface="Arial"/>
                <a:cs typeface="Arial"/>
              </a:rPr>
              <a:t>CE</a:t>
            </a:r>
            <a:r>
              <a:rPr dirty="0" sz="1000" spc="35">
                <a:latin typeface="Arial"/>
                <a:cs typeface="Arial"/>
              </a:rPr>
              <a:t> </a:t>
            </a:r>
            <a:r>
              <a:rPr dirty="0" sz="1000" spc="5">
                <a:latin typeface="PMingLiU"/>
                <a:cs typeface="PMingLiU"/>
              </a:rPr>
              <a:t>注册</a:t>
            </a:r>
            <a:r>
              <a:rPr dirty="0" sz="1000" spc="-20">
                <a:latin typeface="PMingLiU"/>
                <a:cs typeface="PMingLiU"/>
              </a:rPr>
              <a:t>上</a:t>
            </a:r>
            <a:r>
              <a:rPr dirty="0" sz="1000" spc="5">
                <a:latin typeface="PMingLiU"/>
                <a:cs typeface="PMingLiU"/>
              </a:rPr>
              <a:t>市。</a:t>
            </a:r>
            <a:r>
              <a:rPr dirty="0" sz="1000" spc="-20">
                <a:latin typeface="PMingLiU"/>
                <a:cs typeface="PMingLiU"/>
              </a:rPr>
              <a:t>科</a:t>
            </a:r>
            <a:r>
              <a:rPr dirty="0" sz="1000" spc="5">
                <a:latin typeface="PMingLiU"/>
                <a:cs typeface="PMingLiU"/>
              </a:rPr>
              <a:t>济药业</a:t>
            </a:r>
            <a:r>
              <a:rPr dirty="0" sz="1000" spc="-20">
                <a:latin typeface="PMingLiU"/>
                <a:cs typeface="PMingLiU"/>
              </a:rPr>
              <a:t>也</a:t>
            </a:r>
            <a:r>
              <a:rPr dirty="0" sz="1000" spc="5">
                <a:latin typeface="PMingLiU"/>
                <a:cs typeface="PMingLiU"/>
              </a:rPr>
              <a:t>已经</a:t>
            </a:r>
            <a:r>
              <a:rPr dirty="0" sz="1000" spc="-20">
                <a:latin typeface="PMingLiU"/>
                <a:cs typeface="PMingLiU"/>
              </a:rPr>
              <a:t>开</a:t>
            </a:r>
            <a:r>
              <a:rPr dirty="0" sz="1000" spc="5">
                <a:latin typeface="PMingLiU"/>
                <a:cs typeface="PMingLiU"/>
              </a:rPr>
              <a:t>发了与其</a:t>
            </a:r>
            <a:r>
              <a:rPr dirty="0" sz="1000" spc="105">
                <a:latin typeface="PMingLiU"/>
                <a:cs typeface="PMingLiU"/>
              </a:rPr>
              <a:t> </a:t>
            </a:r>
            <a:r>
              <a:rPr dirty="0" sz="1000" spc="-10">
                <a:latin typeface="Arial"/>
                <a:cs typeface="Arial"/>
              </a:rPr>
              <a:t>CT041</a:t>
            </a:r>
            <a:r>
              <a:rPr dirty="0" sz="1000" spc="30">
                <a:latin typeface="Arial"/>
                <a:cs typeface="Arial"/>
              </a:rPr>
              <a:t> </a:t>
            </a:r>
            <a:r>
              <a:rPr dirty="0" sz="1000" spc="5">
                <a:latin typeface="PMingLiU"/>
                <a:cs typeface="PMingLiU"/>
              </a:rPr>
              <a:t>配 套的试</a:t>
            </a:r>
            <a:r>
              <a:rPr dirty="0" sz="1000" spc="-20">
                <a:latin typeface="PMingLiU"/>
                <a:cs typeface="PMingLiU"/>
              </a:rPr>
              <a:t>剂</a:t>
            </a:r>
            <a:r>
              <a:rPr dirty="0" sz="1000" spc="5">
                <a:latin typeface="PMingLiU"/>
                <a:cs typeface="PMingLiU"/>
              </a:rPr>
              <a:t>盒。</a:t>
            </a:r>
            <a:endParaRPr sz="1000">
              <a:latin typeface="PMingLiU"/>
              <a:cs typeface="PMingLiU"/>
            </a:endParaRPr>
          </a:p>
          <a:p>
            <a:pPr algn="just" marL="12700" marR="129539">
              <a:lnSpc>
                <a:spcPct val="139500"/>
              </a:lnSpc>
              <a:spcBef>
                <a:spcPts val="610"/>
              </a:spcBef>
            </a:pPr>
            <a:r>
              <a:rPr dirty="0" sz="1000" spc="-5" b="1">
                <a:latin typeface="Arial"/>
                <a:cs typeface="Arial"/>
              </a:rPr>
              <a:t>Zolbetuximab</a:t>
            </a:r>
            <a:r>
              <a:rPr dirty="0" sz="1000" spc="130" b="1">
                <a:latin typeface="Arial"/>
                <a:cs typeface="Arial"/>
              </a:rPr>
              <a:t> </a:t>
            </a:r>
            <a:r>
              <a:rPr dirty="0" sz="1000" spc="-5" b="1">
                <a:latin typeface="Microsoft JhengHei UI"/>
                <a:cs typeface="Microsoft JhengHei UI"/>
              </a:rPr>
              <a:t>（</a:t>
            </a:r>
            <a:r>
              <a:rPr dirty="0" sz="1000" spc="-5" b="1">
                <a:latin typeface="Arial"/>
                <a:cs typeface="Arial"/>
              </a:rPr>
              <a:t>Claudin</a:t>
            </a:r>
            <a:r>
              <a:rPr dirty="0" sz="1000" spc="145" b="1">
                <a:latin typeface="Arial"/>
                <a:cs typeface="Arial"/>
              </a:rPr>
              <a:t> </a:t>
            </a:r>
            <a:r>
              <a:rPr dirty="0" sz="1000" b="1">
                <a:latin typeface="Arial"/>
                <a:cs typeface="Arial"/>
              </a:rPr>
              <a:t>18.2</a:t>
            </a:r>
            <a:r>
              <a:rPr dirty="0" sz="1000" spc="-55" b="1">
                <a:latin typeface="Arial"/>
                <a:cs typeface="Arial"/>
              </a:rPr>
              <a:t> </a:t>
            </a:r>
            <a:r>
              <a:rPr dirty="0" sz="1000" spc="5" b="1">
                <a:latin typeface="Microsoft JhengHei UI"/>
                <a:cs typeface="Microsoft JhengHei UI"/>
              </a:rPr>
              <a:t>单抗）</a:t>
            </a:r>
            <a:r>
              <a:rPr dirty="0" sz="1000" spc="5" b="1">
                <a:latin typeface="Arial"/>
                <a:cs typeface="Arial"/>
              </a:rPr>
              <a:t>+</a:t>
            </a:r>
            <a:r>
              <a:rPr dirty="0" sz="1000" spc="125" b="1">
                <a:latin typeface="Arial"/>
                <a:cs typeface="Arial"/>
              </a:rPr>
              <a:t> </a:t>
            </a:r>
            <a:r>
              <a:rPr dirty="0" sz="1000" spc="-5" b="1">
                <a:latin typeface="Arial"/>
                <a:cs typeface="Arial"/>
              </a:rPr>
              <a:t>CLAUDETECT</a:t>
            </a:r>
            <a:r>
              <a:rPr dirty="0" sz="1000" spc="150" b="1">
                <a:latin typeface="Arial"/>
                <a:cs typeface="Arial"/>
              </a:rPr>
              <a:t> </a:t>
            </a:r>
            <a:r>
              <a:rPr dirty="0" sz="1000" b="1">
                <a:latin typeface="Arial"/>
                <a:cs typeface="Arial"/>
              </a:rPr>
              <a:t>18.2</a:t>
            </a:r>
            <a:r>
              <a:rPr dirty="0" sz="1000" spc="114" b="1">
                <a:latin typeface="Arial"/>
                <a:cs typeface="Arial"/>
              </a:rPr>
              <a:t> </a:t>
            </a:r>
            <a:r>
              <a:rPr dirty="0" sz="1000" spc="5" b="1">
                <a:latin typeface="Microsoft JhengHei UI"/>
                <a:cs typeface="Microsoft JhengHei UI"/>
              </a:rPr>
              <a:t>检测试剂</a:t>
            </a:r>
            <a:r>
              <a:rPr dirty="0" sz="1000" spc="-20" b="1">
                <a:latin typeface="Microsoft JhengHei UI"/>
                <a:cs typeface="Microsoft JhengHei UI"/>
              </a:rPr>
              <a:t>盒</a:t>
            </a:r>
            <a:r>
              <a:rPr dirty="0" sz="1000" spc="-5" b="1">
                <a:latin typeface="Microsoft JhengHei UI"/>
                <a:cs typeface="Microsoft JhengHei UI"/>
              </a:rPr>
              <a:t>：</a:t>
            </a:r>
            <a:r>
              <a:rPr dirty="0" sz="1000" spc="-5">
                <a:latin typeface="Arial"/>
                <a:cs typeface="Arial"/>
              </a:rPr>
              <a:t>Zolbetuximab  </a:t>
            </a:r>
            <a:r>
              <a:rPr dirty="0" sz="1000" spc="50">
                <a:latin typeface="PMingLiU"/>
                <a:cs typeface="PMingLiU"/>
              </a:rPr>
              <a:t>是</a:t>
            </a:r>
            <a:r>
              <a:rPr dirty="0" sz="1000" spc="25">
                <a:latin typeface="PMingLiU"/>
                <a:cs typeface="PMingLiU"/>
              </a:rPr>
              <a:t>全</a:t>
            </a:r>
            <a:r>
              <a:rPr dirty="0" sz="1000" spc="50">
                <a:latin typeface="PMingLiU"/>
                <a:cs typeface="PMingLiU"/>
              </a:rPr>
              <a:t>球</a:t>
            </a:r>
            <a:r>
              <a:rPr dirty="0" sz="1000" spc="25">
                <a:latin typeface="PMingLiU"/>
                <a:cs typeface="PMingLiU"/>
              </a:rPr>
              <a:t>第</a:t>
            </a:r>
            <a:r>
              <a:rPr dirty="0" sz="1000" spc="55">
                <a:latin typeface="PMingLiU"/>
                <a:cs typeface="PMingLiU"/>
              </a:rPr>
              <a:t>一</a:t>
            </a:r>
            <a:r>
              <a:rPr dirty="0" sz="1000" spc="25">
                <a:latin typeface="PMingLiU"/>
                <a:cs typeface="PMingLiU"/>
              </a:rPr>
              <a:t>款</a:t>
            </a:r>
            <a:r>
              <a:rPr dirty="0" sz="1000" spc="50">
                <a:latin typeface="PMingLiU"/>
                <a:cs typeface="PMingLiU"/>
              </a:rPr>
              <a:t>针</a:t>
            </a:r>
            <a:r>
              <a:rPr dirty="0" sz="1000" spc="5">
                <a:latin typeface="PMingLiU"/>
                <a:cs typeface="PMingLiU"/>
              </a:rPr>
              <a:t>对 </a:t>
            </a:r>
            <a:r>
              <a:rPr dirty="0" sz="1000" spc="-5">
                <a:latin typeface="Arial"/>
                <a:cs typeface="Arial"/>
              </a:rPr>
              <a:t>Claudin18.2</a:t>
            </a:r>
            <a:r>
              <a:rPr dirty="0" sz="1000" spc="180">
                <a:latin typeface="Arial"/>
                <a:cs typeface="Arial"/>
              </a:rPr>
              <a:t> </a:t>
            </a:r>
            <a:r>
              <a:rPr dirty="0" sz="1000" spc="50">
                <a:latin typeface="PMingLiU"/>
                <a:cs typeface="PMingLiU"/>
              </a:rPr>
              <a:t>开</a:t>
            </a:r>
            <a:r>
              <a:rPr dirty="0" sz="1000" spc="25">
                <a:latin typeface="PMingLiU"/>
                <a:cs typeface="PMingLiU"/>
              </a:rPr>
              <a:t>发</a:t>
            </a:r>
            <a:r>
              <a:rPr dirty="0" sz="1000" spc="50">
                <a:latin typeface="PMingLiU"/>
                <a:cs typeface="PMingLiU"/>
              </a:rPr>
              <a:t>的</a:t>
            </a:r>
            <a:r>
              <a:rPr dirty="0" sz="1000" spc="25">
                <a:latin typeface="PMingLiU"/>
                <a:cs typeface="PMingLiU"/>
              </a:rPr>
              <a:t>药</a:t>
            </a:r>
            <a:r>
              <a:rPr dirty="0" sz="1000" spc="50">
                <a:latin typeface="PMingLiU"/>
                <a:cs typeface="PMingLiU"/>
              </a:rPr>
              <a:t>物</a:t>
            </a:r>
            <a:r>
              <a:rPr dirty="0" sz="1000" spc="35">
                <a:latin typeface="PMingLiU"/>
                <a:cs typeface="PMingLiU"/>
              </a:rPr>
              <a:t>，</a:t>
            </a:r>
            <a:r>
              <a:rPr dirty="0" sz="1000" spc="5">
                <a:latin typeface="PMingLiU"/>
                <a:cs typeface="PMingLiU"/>
              </a:rPr>
              <a:t>于</a:t>
            </a:r>
            <a:r>
              <a:rPr dirty="0" sz="1000" spc="10">
                <a:latin typeface="PMingLiU"/>
                <a:cs typeface="PMingLiU"/>
              </a:rPr>
              <a:t> </a:t>
            </a:r>
            <a:r>
              <a:rPr dirty="0" sz="1000" spc="-5">
                <a:latin typeface="Arial"/>
                <a:cs typeface="Arial"/>
              </a:rPr>
              <a:t>2009</a:t>
            </a:r>
            <a:r>
              <a:rPr dirty="0" sz="1000" spc="200">
                <a:latin typeface="Arial"/>
                <a:cs typeface="Arial"/>
              </a:rPr>
              <a:t> </a:t>
            </a:r>
            <a:r>
              <a:rPr dirty="0" sz="1000" spc="50">
                <a:latin typeface="PMingLiU"/>
                <a:cs typeface="PMingLiU"/>
              </a:rPr>
              <a:t>年</a:t>
            </a:r>
            <a:r>
              <a:rPr dirty="0" sz="1000" spc="25">
                <a:latin typeface="PMingLiU"/>
                <a:cs typeface="PMingLiU"/>
              </a:rPr>
              <a:t>进</a:t>
            </a:r>
            <a:r>
              <a:rPr dirty="0" sz="1000" spc="50">
                <a:latin typeface="PMingLiU"/>
                <a:cs typeface="PMingLiU"/>
              </a:rPr>
              <a:t>入</a:t>
            </a:r>
            <a:r>
              <a:rPr dirty="0" sz="1000" spc="25">
                <a:latin typeface="PMingLiU"/>
                <a:cs typeface="PMingLiU"/>
              </a:rPr>
              <a:t>临</a:t>
            </a:r>
            <a:r>
              <a:rPr dirty="0" sz="1000" spc="50">
                <a:latin typeface="PMingLiU"/>
                <a:cs typeface="PMingLiU"/>
              </a:rPr>
              <a:t>床</a:t>
            </a:r>
            <a:r>
              <a:rPr dirty="0" sz="1000" spc="25">
                <a:latin typeface="PMingLiU"/>
                <a:cs typeface="PMingLiU"/>
              </a:rPr>
              <a:t>阶段</a:t>
            </a:r>
            <a:r>
              <a:rPr dirty="0" sz="1000" spc="60">
                <a:latin typeface="PMingLiU"/>
                <a:cs typeface="PMingLiU"/>
              </a:rPr>
              <a:t>，</a:t>
            </a:r>
            <a:r>
              <a:rPr dirty="0" sz="1000" spc="25">
                <a:latin typeface="PMingLiU"/>
                <a:cs typeface="PMingLiU"/>
              </a:rPr>
              <a:t>其</a:t>
            </a:r>
            <a:r>
              <a:rPr dirty="0" sz="1000" spc="50">
                <a:latin typeface="PMingLiU"/>
                <a:cs typeface="PMingLiU"/>
              </a:rPr>
              <a:t>原</a:t>
            </a:r>
            <a:r>
              <a:rPr dirty="0" sz="1000" spc="25">
                <a:latin typeface="PMingLiU"/>
                <a:cs typeface="PMingLiU"/>
              </a:rPr>
              <a:t>研</a:t>
            </a:r>
            <a:r>
              <a:rPr dirty="0" sz="1000" spc="50">
                <a:latin typeface="PMingLiU"/>
                <a:cs typeface="PMingLiU"/>
              </a:rPr>
              <a:t>企</a:t>
            </a:r>
            <a:r>
              <a:rPr dirty="0" sz="1000" spc="30">
                <a:latin typeface="PMingLiU"/>
                <a:cs typeface="PMingLiU"/>
              </a:rPr>
              <a:t>业</a:t>
            </a:r>
            <a:r>
              <a:rPr dirty="0" sz="1000" spc="5">
                <a:latin typeface="PMingLiU"/>
                <a:cs typeface="PMingLiU"/>
              </a:rPr>
              <a:t>为 </a:t>
            </a:r>
            <a:r>
              <a:rPr dirty="0" sz="1000" spc="-5">
                <a:latin typeface="Arial"/>
                <a:cs typeface="Arial"/>
              </a:rPr>
              <a:t>Ganymed</a:t>
            </a:r>
            <a:r>
              <a:rPr dirty="0" sz="1000" spc="5">
                <a:latin typeface="PMingLiU"/>
                <a:cs typeface="PMingLiU"/>
              </a:rPr>
              <a:t>。目</a:t>
            </a:r>
            <a:r>
              <a:rPr dirty="0" sz="1000" spc="-20">
                <a:latin typeface="PMingLiU"/>
                <a:cs typeface="PMingLiU"/>
              </a:rPr>
              <a:t>前</a:t>
            </a:r>
            <a:r>
              <a:rPr dirty="0" sz="1000" spc="-5">
                <a:latin typeface="PMingLiU"/>
                <a:cs typeface="PMingLiU"/>
              </a:rPr>
              <a:t>，</a:t>
            </a:r>
            <a:r>
              <a:rPr dirty="0" sz="1000" spc="-5">
                <a:latin typeface="Arial"/>
                <a:cs typeface="Arial"/>
              </a:rPr>
              <a:t>Zolbetuximab</a:t>
            </a:r>
            <a:r>
              <a:rPr dirty="0" sz="1000" spc="105">
                <a:latin typeface="Arial"/>
                <a:cs typeface="Arial"/>
              </a:rPr>
              <a:t> </a:t>
            </a:r>
            <a:r>
              <a:rPr dirty="0" sz="1000" spc="5">
                <a:latin typeface="PMingLiU"/>
                <a:cs typeface="PMingLiU"/>
              </a:rPr>
              <a:t>已经</a:t>
            </a:r>
            <a:r>
              <a:rPr dirty="0" sz="1000" spc="-20">
                <a:latin typeface="PMingLiU"/>
                <a:cs typeface="PMingLiU"/>
              </a:rPr>
              <a:t>在</a:t>
            </a:r>
            <a:r>
              <a:rPr dirty="0" sz="1000" spc="5">
                <a:latin typeface="PMingLiU"/>
                <a:cs typeface="PMingLiU"/>
              </a:rPr>
              <a:t>包括</a:t>
            </a:r>
            <a:r>
              <a:rPr dirty="0" sz="1000" spc="-20">
                <a:latin typeface="PMingLiU"/>
                <a:cs typeface="PMingLiU"/>
              </a:rPr>
              <a:t>胃</a:t>
            </a:r>
            <a:r>
              <a:rPr dirty="0" sz="1000" spc="5">
                <a:latin typeface="PMingLiU"/>
                <a:cs typeface="PMingLiU"/>
              </a:rPr>
              <a:t>癌、</a:t>
            </a:r>
            <a:r>
              <a:rPr dirty="0" sz="1000" spc="-20">
                <a:latin typeface="PMingLiU"/>
                <a:cs typeface="PMingLiU"/>
              </a:rPr>
              <a:t>卵</a:t>
            </a:r>
            <a:r>
              <a:rPr dirty="0" sz="1000" spc="5">
                <a:latin typeface="PMingLiU"/>
                <a:cs typeface="PMingLiU"/>
              </a:rPr>
              <a:t>巢癌、</a:t>
            </a:r>
            <a:r>
              <a:rPr dirty="0" sz="1000" spc="-20">
                <a:latin typeface="PMingLiU"/>
                <a:cs typeface="PMingLiU"/>
              </a:rPr>
              <a:t>胰</a:t>
            </a:r>
            <a:r>
              <a:rPr dirty="0" sz="1000" spc="5">
                <a:latin typeface="PMingLiU"/>
                <a:cs typeface="PMingLiU"/>
              </a:rPr>
              <a:t>腺癌</a:t>
            </a:r>
            <a:r>
              <a:rPr dirty="0" sz="1000" spc="-20">
                <a:latin typeface="PMingLiU"/>
                <a:cs typeface="PMingLiU"/>
              </a:rPr>
              <a:t>等</a:t>
            </a:r>
            <a:r>
              <a:rPr dirty="0" sz="1000" spc="5">
                <a:latin typeface="PMingLiU"/>
                <a:cs typeface="PMingLiU"/>
              </a:rPr>
              <a:t>适应</a:t>
            </a:r>
            <a:r>
              <a:rPr dirty="0" sz="1000" spc="-20">
                <a:latin typeface="PMingLiU"/>
                <a:cs typeface="PMingLiU"/>
              </a:rPr>
              <a:t>症</a:t>
            </a:r>
            <a:r>
              <a:rPr dirty="0" sz="1000" spc="5">
                <a:latin typeface="PMingLiU"/>
                <a:cs typeface="PMingLiU"/>
              </a:rPr>
              <a:t>获得</a:t>
            </a:r>
            <a:r>
              <a:rPr dirty="0" sz="1000" spc="-20">
                <a:latin typeface="PMingLiU"/>
                <a:cs typeface="PMingLiU"/>
              </a:rPr>
              <a:t>孤</a:t>
            </a:r>
            <a:r>
              <a:rPr dirty="0" sz="1000" spc="5">
                <a:latin typeface="PMingLiU"/>
                <a:cs typeface="PMingLiU"/>
              </a:rPr>
              <a:t>儿药资 格。</a:t>
            </a:r>
            <a:r>
              <a:rPr dirty="0" sz="1000" spc="-5">
                <a:latin typeface="Arial"/>
                <a:cs typeface="Arial"/>
              </a:rPr>
              <a:t>2016</a:t>
            </a:r>
            <a:r>
              <a:rPr dirty="0" sz="1000">
                <a:latin typeface="Arial"/>
                <a:cs typeface="Arial"/>
              </a:rPr>
              <a:t> </a:t>
            </a:r>
            <a:r>
              <a:rPr dirty="0" sz="1000" spc="5">
                <a:latin typeface="PMingLiU"/>
                <a:cs typeface="PMingLiU"/>
              </a:rPr>
              <a:t>年</a:t>
            </a:r>
            <a:r>
              <a:rPr dirty="0" sz="1000">
                <a:latin typeface="PMingLiU"/>
                <a:cs typeface="PMingLiU"/>
              </a:rPr>
              <a:t>，</a:t>
            </a:r>
            <a:r>
              <a:rPr dirty="0" sz="1000">
                <a:latin typeface="Arial"/>
                <a:cs typeface="Arial"/>
              </a:rPr>
              <a:t>Astella</a:t>
            </a:r>
            <a:r>
              <a:rPr dirty="0" sz="1000" spc="5">
                <a:latin typeface="Arial"/>
                <a:cs typeface="Arial"/>
              </a:rPr>
              <a:t> </a:t>
            </a:r>
            <a:r>
              <a:rPr dirty="0" sz="1000" spc="5">
                <a:latin typeface="PMingLiU"/>
                <a:cs typeface="PMingLiU"/>
              </a:rPr>
              <a:t>以</a:t>
            </a:r>
            <a:r>
              <a:rPr dirty="0" sz="1000" spc="80">
                <a:latin typeface="PMingLiU"/>
                <a:cs typeface="PMingLiU"/>
              </a:rPr>
              <a:t> </a:t>
            </a:r>
            <a:r>
              <a:rPr dirty="0" sz="1000" spc="-5">
                <a:latin typeface="Arial"/>
                <a:cs typeface="Arial"/>
              </a:rPr>
              <a:t>14</a:t>
            </a:r>
            <a:r>
              <a:rPr dirty="0" sz="1000" spc="5">
                <a:latin typeface="Arial"/>
                <a:cs typeface="Arial"/>
              </a:rPr>
              <a:t> </a:t>
            </a:r>
            <a:r>
              <a:rPr dirty="0" sz="1000" spc="5">
                <a:latin typeface="PMingLiU"/>
                <a:cs typeface="PMingLiU"/>
              </a:rPr>
              <a:t>亿美元</a:t>
            </a:r>
            <a:r>
              <a:rPr dirty="0" sz="1000" spc="-20">
                <a:latin typeface="PMingLiU"/>
                <a:cs typeface="PMingLiU"/>
              </a:rPr>
              <a:t>收</a:t>
            </a:r>
            <a:r>
              <a:rPr dirty="0" sz="1000" spc="5">
                <a:latin typeface="PMingLiU"/>
                <a:cs typeface="PMingLiU"/>
              </a:rPr>
              <a:t>购</a:t>
            </a:r>
            <a:r>
              <a:rPr dirty="0" sz="1000" spc="80">
                <a:latin typeface="PMingLiU"/>
                <a:cs typeface="PMingLiU"/>
              </a:rPr>
              <a:t> </a:t>
            </a:r>
            <a:r>
              <a:rPr dirty="0" sz="1000" spc="-5">
                <a:latin typeface="Arial"/>
                <a:cs typeface="Arial"/>
              </a:rPr>
              <a:t>Ganymed</a:t>
            </a:r>
            <a:r>
              <a:rPr dirty="0" sz="1000" spc="-20">
                <a:latin typeface="PMingLiU"/>
                <a:cs typeface="PMingLiU"/>
              </a:rPr>
              <a:t>。目</a:t>
            </a:r>
            <a:r>
              <a:rPr dirty="0" sz="1000" spc="5">
                <a:latin typeface="PMingLiU"/>
                <a:cs typeface="PMingLiU"/>
              </a:rPr>
              <a:t>前该药</a:t>
            </a:r>
            <a:r>
              <a:rPr dirty="0" sz="1000" spc="-20">
                <a:latin typeface="PMingLiU"/>
                <a:cs typeface="PMingLiU"/>
              </a:rPr>
              <a:t>物</a:t>
            </a:r>
            <a:r>
              <a:rPr dirty="0" sz="1000" spc="5">
                <a:latin typeface="PMingLiU"/>
                <a:cs typeface="PMingLiU"/>
              </a:rPr>
              <a:t>已进入</a:t>
            </a:r>
            <a:r>
              <a:rPr dirty="0" sz="1000" spc="55">
                <a:latin typeface="PMingLiU"/>
                <a:cs typeface="PMingLiU"/>
              </a:rPr>
              <a:t> </a:t>
            </a:r>
            <a:r>
              <a:rPr dirty="0" sz="1000" spc="-5">
                <a:latin typeface="Arial"/>
                <a:cs typeface="Arial"/>
              </a:rPr>
              <a:t>III</a:t>
            </a:r>
            <a:r>
              <a:rPr dirty="0" sz="1000" spc="20">
                <a:latin typeface="Arial"/>
                <a:cs typeface="Arial"/>
              </a:rPr>
              <a:t> </a:t>
            </a:r>
            <a:r>
              <a:rPr dirty="0" sz="1000" spc="5">
                <a:latin typeface="PMingLiU"/>
                <a:cs typeface="PMingLiU"/>
              </a:rPr>
              <a:t>期</a:t>
            </a:r>
            <a:r>
              <a:rPr dirty="0" sz="1000" spc="-20">
                <a:latin typeface="PMingLiU"/>
                <a:cs typeface="PMingLiU"/>
              </a:rPr>
              <a:t>临</a:t>
            </a:r>
            <a:r>
              <a:rPr dirty="0" sz="1000" spc="5">
                <a:latin typeface="PMingLiU"/>
                <a:cs typeface="PMingLiU"/>
              </a:rPr>
              <a:t>床阶</a:t>
            </a:r>
            <a:r>
              <a:rPr dirty="0" sz="1000" spc="-20">
                <a:latin typeface="PMingLiU"/>
                <a:cs typeface="PMingLiU"/>
              </a:rPr>
              <a:t>段</a:t>
            </a:r>
            <a:r>
              <a:rPr dirty="0" sz="1000" spc="5">
                <a:latin typeface="PMingLiU"/>
                <a:cs typeface="PMingLiU"/>
              </a:rPr>
              <a:t>，适 应症为一</a:t>
            </a:r>
            <a:r>
              <a:rPr dirty="0" sz="1000" spc="220">
                <a:latin typeface="PMingLiU"/>
                <a:cs typeface="PMingLiU"/>
              </a:rPr>
              <a:t>线</a:t>
            </a:r>
            <a:r>
              <a:rPr dirty="0" sz="1000" spc="-5">
                <a:latin typeface="Arial"/>
                <a:cs typeface="Arial"/>
              </a:rPr>
              <a:t>GC/GEJ</a:t>
            </a:r>
            <a:r>
              <a:rPr dirty="0" sz="1000" spc="-5">
                <a:latin typeface="PMingLiU"/>
                <a:cs typeface="PMingLiU"/>
              </a:rPr>
              <a:t>，</a:t>
            </a:r>
            <a:r>
              <a:rPr dirty="0" sz="1000" spc="-5">
                <a:latin typeface="Arial"/>
                <a:cs typeface="Arial"/>
              </a:rPr>
              <a:t>PC</a:t>
            </a:r>
            <a:r>
              <a:rPr dirty="0" sz="1000" spc="-70">
                <a:latin typeface="Arial"/>
                <a:cs typeface="Arial"/>
              </a:rPr>
              <a:t> </a:t>
            </a:r>
            <a:r>
              <a:rPr dirty="0" sz="1000" spc="5">
                <a:latin typeface="PMingLiU"/>
                <a:cs typeface="PMingLiU"/>
              </a:rPr>
              <a:t>适应</a:t>
            </a:r>
            <a:r>
              <a:rPr dirty="0" sz="1000" spc="-20">
                <a:latin typeface="PMingLiU"/>
                <a:cs typeface="PMingLiU"/>
              </a:rPr>
              <a:t>症</a:t>
            </a:r>
            <a:r>
              <a:rPr dirty="0" sz="1000" spc="5">
                <a:latin typeface="PMingLiU"/>
                <a:cs typeface="PMingLiU"/>
              </a:rPr>
              <a:t>也</a:t>
            </a:r>
            <a:r>
              <a:rPr dirty="0" sz="1000" spc="245">
                <a:latin typeface="PMingLiU"/>
                <a:cs typeface="PMingLiU"/>
              </a:rPr>
              <a:t>在</a:t>
            </a:r>
            <a:r>
              <a:rPr dirty="0" sz="1000">
                <a:latin typeface="Arial"/>
                <a:cs typeface="Arial"/>
              </a:rPr>
              <a:t>II</a:t>
            </a:r>
            <a:r>
              <a:rPr dirty="0" sz="1000" spc="-80">
                <a:latin typeface="Arial"/>
                <a:cs typeface="Arial"/>
              </a:rPr>
              <a:t> </a:t>
            </a:r>
            <a:r>
              <a:rPr dirty="0" sz="1000" spc="5">
                <a:latin typeface="PMingLiU"/>
                <a:cs typeface="PMingLiU"/>
              </a:rPr>
              <a:t>期临</a:t>
            </a:r>
            <a:r>
              <a:rPr dirty="0" sz="1000" spc="-20">
                <a:latin typeface="PMingLiU"/>
                <a:cs typeface="PMingLiU"/>
              </a:rPr>
              <a:t>床</a:t>
            </a:r>
            <a:r>
              <a:rPr dirty="0" sz="1000" spc="5">
                <a:latin typeface="PMingLiU"/>
                <a:cs typeface="PMingLiU"/>
              </a:rPr>
              <a:t>阶段。</a:t>
            </a:r>
            <a:endParaRPr sz="1000">
              <a:latin typeface="PMingLiU"/>
              <a:cs typeface="PMingLiU"/>
            </a:endParaRPr>
          </a:p>
          <a:p>
            <a:pPr algn="just" marL="12700" marR="127635">
              <a:lnSpc>
                <a:spcPct val="139700"/>
              </a:lnSpc>
              <a:spcBef>
                <a:spcPts val="605"/>
              </a:spcBef>
            </a:pPr>
            <a:r>
              <a:rPr dirty="0" sz="1000" spc="5">
                <a:latin typeface="Arial"/>
                <a:cs typeface="Arial"/>
              </a:rPr>
              <a:t>IIb</a:t>
            </a:r>
            <a:r>
              <a:rPr dirty="0" sz="1000" spc="-25">
                <a:latin typeface="Arial"/>
                <a:cs typeface="Arial"/>
              </a:rPr>
              <a:t> </a:t>
            </a:r>
            <a:r>
              <a:rPr dirty="0" sz="1000" spc="5">
                <a:latin typeface="PMingLiU"/>
                <a:cs typeface="PMingLiU"/>
              </a:rPr>
              <a:t>期</a:t>
            </a:r>
            <a:r>
              <a:rPr dirty="0" sz="1000">
                <a:latin typeface="PMingLiU"/>
                <a:cs typeface="PMingLiU"/>
              </a:rPr>
              <a:t> </a:t>
            </a:r>
            <a:r>
              <a:rPr dirty="0" sz="1000">
                <a:latin typeface="Arial"/>
                <a:cs typeface="Arial"/>
              </a:rPr>
              <a:t>FAST</a:t>
            </a:r>
            <a:r>
              <a:rPr dirty="0" sz="1000" spc="-5">
                <a:latin typeface="Arial"/>
                <a:cs typeface="Arial"/>
              </a:rPr>
              <a:t> </a:t>
            </a:r>
            <a:r>
              <a:rPr dirty="0" sz="1000" spc="-20">
                <a:latin typeface="PMingLiU"/>
                <a:cs typeface="PMingLiU"/>
              </a:rPr>
              <a:t>研</a:t>
            </a:r>
            <a:r>
              <a:rPr dirty="0" sz="1000" spc="5">
                <a:latin typeface="PMingLiU"/>
                <a:cs typeface="PMingLiU"/>
              </a:rPr>
              <a:t>究主</a:t>
            </a:r>
            <a:r>
              <a:rPr dirty="0" sz="1000" spc="-20">
                <a:latin typeface="PMingLiU"/>
                <a:cs typeface="PMingLiU"/>
              </a:rPr>
              <a:t>要</a:t>
            </a:r>
            <a:r>
              <a:rPr dirty="0" sz="1000" spc="5">
                <a:latin typeface="PMingLiU"/>
                <a:cs typeface="PMingLiU"/>
              </a:rPr>
              <a:t>评估了</a:t>
            </a:r>
            <a:r>
              <a:rPr dirty="0" sz="1000" spc="10">
                <a:latin typeface="PMingLiU"/>
                <a:cs typeface="PMingLiU"/>
              </a:rPr>
              <a:t> </a:t>
            </a:r>
            <a:r>
              <a:rPr dirty="0" sz="1000">
                <a:latin typeface="Arial"/>
                <a:cs typeface="Arial"/>
              </a:rPr>
              <a:t>Zolbetuximab</a:t>
            </a:r>
            <a:r>
              <a:rPr dirty="0" sz="1000" spc="-45">
                <a:latin typeface="Arial"/>
                <a:cs typeface="Arial"/>
              </a:rPr>
              <a:t> </a:t>
            </a:r>
            <a:r>
              <a:rPr dirty="0" sz="1000" spc="5">
                <a:latin typeface="PMingLiU"/>
                <a:cs typeface="PMingLiU"/>
              </a:rPr>
              <a:t>联合化疗 </a:t>
            </a:r>
            <a:r>
              <a:rPr dirty="0" sz="1000" spc="-5">
                <a:latin typeface="Arial"/>
                <a:cs typeface="Arial"/>
              </a:rPr>
              <a:t>EOX</a:t>
            </a:r>
            <a:r>
              <a:rPr dirty="0" sz="1000" spc="125">
                <a:latin typeface="Arial"/>
                <a:cs typeface="Arial"/>
              </a:rPr>
              <a:t> </a:t>
            </a:r>
            <a:r>
              <a:rPr dirty="0" sz="1000">
                <a:latin typeface="Arial"/>
                <a:cs typeface="Arial"/>
              </a:rPr>
              <a:t>(</a:t>
            </a:r>
            <a:r>
              <a:rPr dirty="0" sz="1000" spc="5">
                <a:latin typeface="PMingLiU"/>
                <a:cs typeface="PMingLiU"/>
              </a:rPr>
              <a:t>表</a:t>
            </a:r>
            <a:r>
              <a:rPr dirty="0" sz="1000" spc="-20">
                <a:latin typeface="PMingLiU"/>
                <a:cs typeface="PMingLiU"/>
              </a:rPr>
              <a:t>柔</a:t>
            </a:r>
            <a:r>
              <a:rPr dirty="0" sz="1000" spc="5">
                <a:latin typeface="PMingLiU"/>
                <a:cs typeface="PMingLiU"/>
              </a:rPr>
              <a:t>比</a:t>
            </a:r>
            <a:r>
              <a:rPr dirty="0" sz="1000" spc="-20">
                <a:latin typeface="PMingLiU"/>
                <a:cs typeface="PMingLiU"/>
              </a:rPr>
              <a:t>星</a:t>
            </a:r>
            <a:r>
              <a:rPr dirty="0" sz="1000" spc="10">
                <a:latin typeface="Arial"/>
                <a:cs typeface="Arial"/>
              </a:rPr>
              <a:t>+</a:t>
            </a:r>
            <a:r>
              <a:rPr dirty="0" sz="1000" spc="5">
                <a:latin typeface="PMingLiU"/>
                <a:cs typeface="PMingLiU"/>
              </a:rPr>
              <a:t>奥</a:t>
            </a:r>
            <a:r>
              <a:rPr dirty="0" sz="1000" spc="-20">
                <a:latin typeface="PMingLiU"/>
                <a:cs typeface="PMingLiU"/>
              </a:rPr>
              <a:t>沙</a:t>
            </a:r>
            <a:r>
              <a:rPr dirty="0" sz="1000" spc="5">
                <a:latin typeface="PMingLiU"/>
                <a:cs typeface="PMingLiU"/>
              </a:rPr>
              <a:t>利</a:t>
            </a:r>
            <a:r>
              <a:rPr dirty="0" sz="1000" spc="-20">
                <a:latin typeface="PMingLiU"/>
                <a:cs typeface="PMingLiU"/>
              </a:rPr>
              <a:t>铂</a:t>
            </a:r>
            <a:r>
              <a:rPr dirty="0" sz="1000" spc="10">
                <a:latin typeface="Arial"/>
                <a:cs typeface="Arial"/>
              </a:rPr>
              <a:t>+</a:t>
            </a:r>
            <a:r>
              <a:rPr dirty="0" sz="1000" spc="5">
                <a:latin typeface="PMingLiU"/>
                <a:cs typeface="PMingLiU"/>
              </a:rPr>
              <a:t>卡</a:t>
            </a:r>
            <a:r>
              <a:rPr dirty="0" sz="1000" spc="-20">
                <a:latin typeface="PMingLiU"/>
                <a:cs typeface="PMingLiU"/>
              </a:rPr>
              <a:t>培</a:t>
            </a:r>
            <a:r>
              <a:rPr dirty="0" sz="1000" spc="5">
                <a:latin typeface="PMingLiU"/>
                <a:cs typeface="PMingLiU"/>
              </a:rPr>
              <a:t>他滨</a:t>
            </a:r>
            <a:r>
              <a:rPr dirty="0" sz="1000">
                <a:latin typeface="Arial"/>
                <a:cs typeface="Arial"/>
              </a:rPr>
              <a:t>)  </a:t>
            </a:r>
            <a:r>
              <a:rPr dirty="0" sz="1000" spc="5">
                <a:latin typeface="PMingLiU"/>
                <a:cs typeface="PMingLiU"/>
              </a:rPr>
              <a:t>一线治</a:t>
            </a:r>
            <a:r>
              <a:rPr dirty="0" sz="1000" spc="195">
                <a:latin typeface="PMingLiU"/>
                <a:cs typeface="PMingLiU"/>
              </a:rPr>
              <a:t>疗</a:t>
            </a:r>
            <a:r>
              <a:rPr dirty="0" sz="1000">
                <a:latin typeface="Arial"/>
                <a:cs typeface="Arial"/>
              </a:rPr>
              <a:t>GC/GEJ</a:t>
            </a:r>
            <a:r>
              <a:rPr dirty="0" sz="1000" spc="-100">
                <a:latin typeface="Arial"/>
                <a:cs typeface="Arial"/>
              </a:rPr>
              <a:t> </a:t>
            </a:r>
            <a:r>
              <a:rPr dirty="0" sz="1000" spc="5">
                <a:latin typeface="PMingLiU"/>
                <a:cs typeface="PMingLiU"/>
              </a:rPr>
              <a:t>的有</a:t>
            </a:r>
            <a:r>
              <a:rPr dirty="0" sz="1000" spc="-20">
                <a:latin typeface="PMingLiU"/>
                <a:cs typeface="PMingLiU"/>
              </a:rPr>
              <a:t>效</a:t>
            </a:r>
            <a:r>
              <a:rPr dirty="0" sz="1000" spc="5">
                <a:latin typeface="PMingLiU"/>
                <a:cs typeface="PMingLiU"/>
              </a:rPr>
              <a:t>性，</a:t>
            </a:r>
            <a:r>
              <a:rPr dirty="0" sz="1000" spc="-20">
                <a:latin typeface="PMingLiU"/>
                <a:cs typeface="PMingLiU"/>
              </a:rPr>
              <a:t>数</a:t>
            </a:r>
            <a:r>
              <a:rPr dirty="0" sz="1000" spc="5">
                <a:latin typeface="PMingLiU"/>
                <a:cs typeface="PMingLiU"/>
              </a:rPr>
              <a:t>据显</a:t>
            </a:r>
            <a:r>
              <a:rPr dirty="0" sz="1000" spc="-20">
                <a:latin typeface="PMingLiU"/>
                <a:cs typeface="PMingLiU"/>
              </a:rPr>
              <a:t>示</a:t>
            </a:r>
            <a:r>
              <a:rPr dirty="0" sz="1000" spc="5">
                <a:latin typeface="PMingLiU"/>
                <a:cs typeface="PMingLiU"/>
              </a:rPr>
              <a:t>联</a:t>
            </a:r>
            <a:r>
              <a:rPr dirty="0" sz="1000" spc="200">
                <a:latin typeface="PMingLiU"/>
                <a:cs typeface="PMingLiU"/>
              </a:rPr>
              <a:t>合</a:t>
            </a:r>
            <a:r>
              <a:rPr dirty="0" sz="1000" spc="-5">
                <a:latin typeface="Arial"/>
                <a:cs typeface="Arial"/>
              </a:rPr>
              <a:t>Zolbetuximab</a:t>
            </a:r>
            <a:r>
              <a:rPr dirty="0" sz="1000" spc="-80">
                <a:latin typeface="Arial"/>
                <a:cs typeface="Arial"/>
              </a:rPr>
              <a:t> </a:t>
            </a:r>
            <a:r>
              <a:rPr dirty="0" sz="1000" spc="5">
                <a:latin typeface="PMingLiU"/>
                <a:cs typeface="PMingLiU"/>
              </a:rPr>
              <a:t>与单</a:t>
            </a:r>
            <a:r>
              <a:rPr dirty="0" sz="1000" spc="220">
                <a:latin typeface="PMingLiU"/>
                <a:cs typeface="PMingLiU"/>
              </a:rPr>
              <a:t>纯</a:t>
            </a:r>
            <a:r>
              <a:rPr dirty="0" sz="1000" spc="-5">
                <a:latin typeface="Arial"/>
                <a:cs typeface="Arial"/>
              </a:rPr>
              <a:t>EOX</a:t>
            </a:r>
            <a:r>
              <a:rPr dirty="0" sz="1000" spc="-100">
                <a:latin typeface="Arial"/>
                <a:cs typeface="Arial"/>
              </a:rPr>
              <a:t> </a:t>
            </a:r>
            <a:r>
              <a:rPr dirty="0" sz="1000" spc="5">
                <a:latin typeface="PMingLiU"/>
                <a:cs typeface="PMingLiU"/>
              </a:rPr>
              <a:t>化疗</a:t>
            </a:r>
            <a:r>
              <a:rPr dirty="0" sz="1000" spc="220">
                <a:latin typeface="PMingLiU"/>
                <a:cs typeface="PMingLiU"/>
              </a:rPr>
              <a:t>的</a:t>
            </a:r>
            <a:r>
              <a:rPr dirty="0" sz="1000">
                <a:latin typeface="Arial"/>
                <a:cs typeface="Arial"/>
              </a:rPr>
              <a:t>ORR</a:t>
            </a:r>
            <a:r>
              <a:rPr dirty="0" sz="1000" spc="-110">
                <a:latin typeface="Arial"/>
                <a:cs typeface="Arial"/>
              </a:rPr>
              <a:t> </a:t>
            </a:r>
            <a:r>
              <a:rPr dirty="0" sz="1000" spc="5">
                <a:latin typeface="PMingLiU"/>
                <a:cs typeface="PMingLiU"/>
              </a:rPr>
              <a:t>分别为 </a:t>
            </a:r>
            <a:r>
              <a:rPr dirty="0" sz="1000" spc="-5">
                <a:latin typeface="Arial"/>
                <a:cs typeface="Arial"/>
              </a:rPr>
              <a:t>39%</a:t>
            </a:r>
            <a:r>
              <a:rPr dirty="0" sz="1000" spc="5">
                <a:latin typeface="PMingLiU"/>
                <a:cs typeface="PMingLiU"/>
              </a:rPr>
              <a:t>和</a:t>
            </a:r>
            <a:r>
              <a:rPr dirty="0" sz="1000" spc="-20">
                <a:latin typeface="PMingLiU"/>
                <a:cs typeface="PMingLiU"/>
              </a:rPr>
              <a:t> </a:t>
            </a:r>
            <a:r>
              <a:rPr dirty="0" sz="1000" spc="-5">
                <a:latin typeface="Arial"/>
                <a:cs typeface="Arial"/>
              </a:rPr>
              <a:t>25%</a:t>
            </a:r>
            <a:r>
              <a:rPr dirty="0" sz="1000" spc="-5">
                <a:latin typeface="PMingLiU"/>
                <a:cs typeface="PMingLiU"/>
              </a:rPr>
              <a:t>，</a:t>
            </a:r>
            <a:r>
              <a:rPr dirty="0" sz="1000" spc="5">
                <a:latin typeface="PMingLiU"/>
                <a:cs typeface="PMingLiU"/>
              </a:rPr>
              <a:t>联合</a:t>
            </a:r>
            <a:r>
              <a:rPr dirty="0" sz="1000" spc="-20">
                <a:latin typeface="PMingLiU"/>
                <a:cs typeface="PMingLiU"/>
              </a:rPr>
              <a:t> </a:t>
            </a:r>
            <a:r>
              <a:rPr dirty="0" sz="1000">
                <a:latin typeface="Arial"/>
                <a:cs typeface="Arial"/>
              </a:rPr>
              <a:t>Claudin18.2</a:t>
            </a:r>
            <a:r>
              <a:rPr dirty="0" sz="1000" spc="-70">
                <a:latin typeface="Arial"/>
                <a:cs typeface="Arial"/>
              </a:rPr>
              <a:t> </a:t>
            </a:r>
            <a:r>
              <a:rPr dirty="0" sz="1000" spc="5">
                <a:latin typeface="PMingLiU"/>
                <a:cs typeface="PMingLiU"/>
              </a:rPr>
              <a:t>单抗</a:t>
            </a:r>
            <a:r>
              <a:rPr dirty="0" sz="1000" spc="-20">
                <a:latin typeface="PMingLiU"/>
                <a:cs typeface="PMingLiU"/>
              </a:rPr>
              <a:t>可</a:t>
            </a:r>
            <a:r>
              <a:rPr dirty="0" sz="1000" spc="5">
                <a:latin typeface="PMingLiU"/>
                <a:cs typeface="PMingLiU"/>
              </a:rPr>
              <a:t>延长患</a:t>
            </a:r>
            <a:r>
              <a:rPr dirty="0" sz="1000" spc="245">
                <a:latin typeface="PMingLiU"/>
                <a:cs typeface="PMingLiU"/>
              </a:rPr>
              <a:t>者</a:t>
            </a:r>
            <a:r>
              <a:rPr dirty="0" sz="1000" spc="-5">
                <a:latin typeface="Arial"/>
                <a:cs typeface="Arial"/>
              </a:rPr>
              <a:t>PFS</a:t>
            </a:r>
            <a:r>
              <a:rPr dirty="0" sz="1000" spc="-15">
                <a:latin typeface="Arial"/>
                <a:cs typeface="Arial"/>
              </a:rPr>
              <a:t> </a:t>
            </a:r>
            <a:r>
              <a:rPr dirty="0" sz="1000" spc="-5">
                <a:latin typeface="Arial"/>
                <a:cs typeface="Arial"/>
              </a:rPr>
              <a:t>(7.5</a:t>
            </a:r>
            <a:r>
              <a:rPr dirty="0" sz="1000" spc="-70">
                <a:latin typeface="Arial"/>
                <a:cs typeface="Arial"/>
              </a:rPr>
              <a:t> </a:t>
            </a:r>
            <a:r>
              <a:rPr dirty="0" sz="1000" spc="5">
                <a:latin typeface="PMingLiU"/>
                <a:cs typeface="PMingLiU"/>
              </a:rPr>
              <a:t>个</a:t>
            </a:r>
            <a:r>
              <a:rPr dirty="0" sz="1000" spc="220">
                <a:latin typeface="PMingLiU"/>
                <a:cs typeface="PMingLiU"/>
              </a:rPr>
              <a:t>月</a:t>
            </a:r>
            <a:r>
              <a:rPr dirty="0" sz="1000" spc="25">
                <a:latin typeface="Arial"/>
                <a:cs typeface="Arial"/>
              </a:rPr>
              <a:t>vs</a:t>
            </a:r>
            <a:r>
              <a:rPr dirty="0" sz="1000" spc="-10">
                <a:latin typeface="Arial"/>
                <a:cs typeface="Arial"/>
              </a:rPr>
              <a:t> 5.3</a:t>
            </a:r>
            <a:r>
              <a:rPr dirty="0" sz="1000" spc="-70">
                <a:latin typeface="Arial"/>
                <a:cs typeface="Arial"/>
              </a:rPr>
              <a:t> </a:t>
            </a:r>
            <a:r>
              <a:rPr dirty="0" sz="1000" spc="5">
                <a:latin typeface="PMingLiU"/>
                <a:cs typeface="PMingLiU"/>
              </a:rPr>
              <a:t>个月</a:t>
            </a:r>
            <a:r>
              <a:rPr dirty="0" sz="1000">
                <a:latin typeface="Arial"/>
                <a:cs typeface="Arial"/>
              </a:rPr>
              <a:t>)</a:t>
            </a:r>
            <a:r>
              <a:rPr dirty="0" sz="1000" spc="-15">
                <a:latin typeface="Arial"/>
                <a:cs typeface="Arial"/>
              </a:rPr>
              <a:t> </a:t>
            </a:r>
            <a:r>
              <a:rPr dirty="0" sz="1000" spc="245">
                <a:latin typeface="PMingLiU"/>
                <a:cs typeface="PMingLiU"/>
              </a:rPr>
              <a:t>和</a:t>
            </a:r>
            <a:r>
              <a:rPr dirty="0" sz="1000" spc="5">
                <a:latin typeface="Arial"/>
                <a:cs typeface="Arial"/>
              </a:rPr>
              <a:t>OS</a:t>
            </a:r>
            <a:r>
              <a:rPr dirty="0" sz="1000" spc="-15">
                <a:latin typeface="Arial"/>
                <a:cs typeface="Arial"/>
              </a:rPr>
              <a:t> </a:t>
            </a:r>
            <a:r>
              <a:rPr dirty="0" sz="1000">
                <a:latin typeface="Arial"/>
                <a:cs typeface="Arial"/>
              </a:rPr>
              <a:t>(13.0</a:t>
            </a:r>
            <a:r>
              <a:rPr dirty="0" sz="1000" spc="-70">
                <a:latin typeface="Arial"/>
                <a:cs typeface="Arial"/>
              </a:rPr>
              <a:t> </a:t>
            </a:r>
            <a:r>
              <a:rPr dirty="0" sz="1000" spc="5">
                <a:latin typeface="PMingLiU"/>
                <a:cs typeface="PMingLiU"/>
              </a:rPr>
              <a:t>个 月</a:t>
            </a:r>
            <a:r>
              <a:rPr dirty="0" sz="1000" spc="265">
                <a:latin typeface="PMingLiU"/>
                <a:cs typeface="PMingLiU"/>
              </a:rPr>
              <a:t> </a:t>
            </a:r>
            <a:r>
              <a:rPr dirty="0" sz="1000" spc="25">
                <a:latin typeface="Arial"/>
                <a:cs typeface="Arial"/>
              </a:rPr>
              <a:t>vs</a:t>
            </a:r>
            <a:r>
              <a:rPr dirty="0" sz="1000" spc="180">
                <a:latin typeface="Arial"/>
                <a:cs typeface="Arial"/>
              </a:rPr>
              <a:t> </a:t>
            </a:r>
            <a:r>
              <a:rPr dirty="0" sz="1000" spc="-10">
                <a:latin typeface="Arial"/>
                <a:cs typeface="Arial"/>
              </a:rPr>
              <a:t>8.3</a:t>
            </a:r>
            <a:r>
              <a:rPr dirty="0" sz="1000" spc="200">
                <a:latin typeface="Arial"/>
                <a:cs typeface="Arial"/>
              </a:rPr>
              <a:t> </a:t>
            </a:r>
            <a:r>
              <a:rPr dirty="0" sz="1000" spc="75">
                <a:latin typeface="PMingLiU"/>
                <a:cs typeface="PMingLiU"/>
              </a:rPr>
              <a:t>个</a:t>
            </a:r>
            <a:r>
              <a:rPr dirty="0" sz="1000" spc="50">
                <a:latin typeface="PMingLiU"/>
                <a:cs typeface="PMingLiU"/>
              </a:rPr>
              <a:t>月</a:t>
            </a:r>
            <a:r>
              <a:rPr dirty="0" sz="1000" spc="45">
                <a:latin typeface="Arial"/>
                <a:cs typeface="Arial"/>
              </a:rPr>
              <a:t>)</a:t>
            </a:r>
            <a:r>
              <a:rPr dirty="0" sz="1000" spc="75">
                <a:latin typeface="PMingLiU"/>
                <a:cs typeface="PMingLiU"/>
              </a:rPr>
              <a:t>。</a:t>
            </a:r>
            <a:r>
              <a:rPr dirty="0" sz="1000" spc="50">
                <a:latin typeface="PMingLiU"/>
                <a:cs typeface="PMingLiU"/>
              </a:rPr>
              <a:t>亚</a:t>
            </a:r>
            <a:r>
              <a:rPr dirty="0" sz="1000" spc="75">
                <a:latin typeface="PMingLiU"/>
                <a:cs typeface="PMingLiU"/>
              </a:rPr>
              <a:t>组</a:t>
            </a:r>
            <a:r>
              <a:rPr dirty="0" sz="1000" spc="50">
                <a:latin typeface="PMingLiU"/>
                <a:cs typeface="PMingLiU"/>
              </a:rPr>
              <a:t>分析</a:t>
            </a:r>
            <a:r>
              <a:rPr dirty="0" sz="1000" spc="75">
                <a:latin typeface="PMingLiU"/>
                <a:cs typeface="PMingLiU"/>
              </a:rPr>
              <a:t>显</a:t>
            </a:r>
            <a:r>
              <a:rPr dirty="0" sz="1000" spc="5">
                <a:latin typeface="PMingLiU"/>
                <a:cs typeface="PMingLiU"/>
              </a:rPr>
              <a:t>示</a:t>
            </a:r>
            <a:r>
              <a:rPr dirty="0" sz="1000" spc="40">
                <a:latin typeface="PMingLiU"/>
                <a:cs typeface="PMingLiU"/>
              </a:rPr>
              <a:t> </a:t>
            </a:r>
            <a:r>
              <a:rPr dirty="0" sz="1000" spc="-5">
                <a:latin typeface="Arial"/>
                <a:cs typeface="Arial"/>
              </a:rPr>
              <a:t>Claudin</a:t>
            </a:r>
            <a:r>
              <a:rPr dirty="0" sz="1000" spc="170">
                <a:latin typeface="Arial"/>
                <a:cs typeface="Arial"/>
              </a:rPr>
              <a:t> </a:t>
            </a:r>
            <a:r>
              <a:rPr dirty="0" sz="1000">
                <a:latin typeface="Arial"/>
                <a:cs typeface="Arial"/>
              </a:rPr>
              <a:t>18.2</a:t>
            </a:r>
            <a:r>
              <a:rPr dirty="0" sz="1000" spc="200">
                <a:latin typeface="Arial"/>
                <a:cs typeface="Arial"/>
              </a:rPr>
              <a:t> </a:t>
            </a:r>
            <a:r>
              <a:rPr dirty="0" sz="1000" spc="75">
                <a:latin typeface="PMingLiU"/>
                <a:cs typeface="PMingLiU"/>
              </a:rPr>
              <a:t>的</a:t>
            </a:r>
            <a:r>
              <a:rPr dirty="0" sz="1000" spc="50">
                <a:latin typeface="PMingLiU"/>
                <a:cs typeface="PMingLiU"/>
              </a:rPr>
              <a:t>表</a:t>
            </a:r>
            <a:r>
              <a:rPr dirty="0" sz="1000" spc="75">
                <a:latin typeface="PMingLiU"/>
                <a:cs typeface="PMingLiU"/>
              </a:rPr>
              <a:t>达</a:t>
            </a:r>
            <a:r>
              <a:rPr dirty="0" sz="1000" spc="50">
                <a:latin typeface="PMingLiU"/>
                <a:cs typeface="PMingLiU"/>
              </a:rPr>
              <a:t>水平</a:t>
            </a:r>
            <a:r>
              <a:rPr dirty="0" sz="1000" spc="75">
                <a:latin typeface="PMingLiU"/>
                <a:cs typeface="PMingLiU"/>
              </a:rPr>
              <a:t>对</a:t>
            </a:r>
            <a:r>
              <a:rPr dirty="0" sz="1000" spc="50">
                <a:latin typeface="PMingLiU"/>
                <a:cs typeface="PMingLiU"/>
              </a:rPr>
              <a:t>疗效</a:t>
            </a:r>
            <a:r>
              <a:rPr dirty="0" sz="1000" spc="75">
                <a:latin typeface="PMingLiU"/>
                <a:cs typeface="PMingLiU"/>
              </a:rPr>
              <a:t>存</a:t>
            </a:r>
            <a:r>
              <a:rPr dirty="0" sz="1000" spc="50">
                <a:latin typeface="PMingLiU"/>
                <a:cs typeface="PMingLiU"/>
              </a:rPr>
              <a:t>在</a:t>
            </a:r>
            <a:r>
              <a:rPr dirty="0" sz="1000" spc="75">
                <a:latin typeface="PMingLiU"/>
                <a:cs typeface="PMingLiU"/>
              </a:rPr>
              <a:t>一</a:t>
            </a:r>
            <a:r>
              <a:rPr dirty="0" sz="1000" spc="50">
                <a:latin typeface="PMingLiU"/>
                <a:cs typeface="PMingLiU"/>
              </a:rPr>
              <a:t>定的</a:t>
            </a:r>
            <a:r>
              <a:rPr dirty="0" sz="1000" spc="75">
                <a:latin typeface="PMingLiU"/>
                <a:cs typeface="PMingLiU"/>
              </a:rPr>
              <a:t>影</a:t>
            </a:r>
            <a:r>
              <a:rPr dirty="0" sz="1000" spc="50">
                <a:latin typeface="PMingLiU"/>
                <a:cs typeface="PMingLiU"/>
              </a:rPr>
              <a:t>响</a:t>
            </a:r>
            <a:r>
              <a:rPr dirty="0" sz="1000" spc="75">
                <a:latin typeface="PMingLiU"/>
                <a:cs typeface="PMingLiU"/>
              </a:rPr>
              <a:t>，</a:t>
            </a:r>
            <a:r>
              <a:rPr dirty="0" sz="1000" spc="5">
                <a:latin typeface="PMingLiU"/>
                <a:cs typeface="PMingLiU"/>
              </a:rPr>
              <a:t>在 </a:t>
            </a:r>
            <a:r>
              <a:rPr dirty="0" sz="1000">
                <a:latin typeface="Arial"/>
                <a:cs typeface="Arial"/>
              </a:rPr>
              <a:t>Claudin18.2</a:t>
            </a:r>
            <a:r>
              <a:rPr dirty="0" sz="1000" spc="25">
                <a:latin typeface="Arial"/>
                <a:cs typeface="Arial"/>
              </a:rPr>
              <a:t> </a:t>
            </a:r>
            <a:r>
              <a:rPr dirty="0" sz="1000" spc="5">
                <a:latin typeface="PMingLiU"/>
                <a:cs typeface="PMingLiU"/>
              </a:rPr>
              <a:t>表达</a:t>
            </a:r>
            <a:r>
              <a:rPr dirty="0" sz="1000" spc="-20">
                <a:latin typeface="PMingLiU"/>
                <a:cs typeface="PMingLiU"/>
              </a:rPr>
              <a:t>比</a:t>
            </a:r>
            <a:r>
              <a:rPr dirty="0" sz="1000" spc="5">
                <a:latin typeface="PMingLiU"/>
                <a:cs typeface="PMingLiU"/>
              </a:rPr>
              <a:t>例</a:t>
            </a:r>
            <a:r>
              <a:rPr dirty="0" sz="1000" spc="-5">
                <a:latin typeface="Arial"/>
                <a:cs typeface="Arial"/>
              </a:rPr>
              <a:t>≥70%</a:t>
            </a:r>
            <a:r>
              <a:rPr dirty="0" sz="1000" spc="5">
                <a:latin typeface="PMingLiU"/>
                <a:cs typeface="PMingLiU"/>
              </a:rPr>
              <a:t>的患</a:t>
            </a:r>
            <a:r>
              <a:rPr dirty="0" sz="1000" spc="-20">
                <a:latin typeface="PMingLiU"/>
                <a:cs typeface="PMingLiU"/>
              </a:rPr>
              <a:t>者</a:t>
            </a:r>
            <a:r>
              <a:rPr dirty="0" sz="1000" spc="5">
                <a:latin typeface="PMingLiU"/>
                <a:cs typeface="PMingLiU"/>
              </a:rPr>
              <a:t>中，</a:t>
            </a:r>
            <a:r>
              <a:rPr dirty="0" sz="1000" spc="-20">
                <a:latin typeface="PMingLiU"/>
                <a:cs typeface="PMingLiU"/>
              </a:rPr>
              <a:t>联</a:t>
            </a:r>
            <a:r>
              <a:rPr dirty="0" sz="1000" spc="5">
                <a:latin typeface="PMingLiU"/>
                <a:cs typeface="PMingLiU"/>
              </a:rPr>
              <a:t>合</a:t>
            </a:r>
            <a:r>
              <a:rPr dirty="0" sz="1000" spc="100">
                <a:latin typeface="PMingLiU"/>
                <a:cs typeface="PMingLiU"/>
              </a:rPr>
              <a:t> </a:t>
            </a:r>
            <a:r>
              <a:rPr dirty="0" sz="1000" spc="-5">
                <a:latin typeface="Arial"/>
                <a:cs typeface="Arial"/>
              </a:rPr>
              <a:t>Zolbetuximab</a:t>
            </a:r>
            <a:r>
              <a:rPr dirty="0" sz="1000" spc="30">
                <a:latin typeface="Arial"/>
                <a:cs typeface="Arial"/>
              </a:rPr>
              <a:t> </a:t>
            </a:r>
            <a:r>
              <a:rPr dirty="0" sz="1000" spc="5">
                <a:latin typeface="PMingLiU"/>
                <a:cs typeface="PMingLiU"/>
              </a:rPr>
              <a:t>对比单纯</a:t>
            </a:r>
            <a:r>
              <a:rPr dirty="0" sz="1000" spc="100">
                <a:latin typeface="PMingLiU"/>
                <a:cs typeface="PMingLiU"/>
              </a:rPr>
              <a:t> </a:t>
            </a:r>
            <a:r>
              <a:rPr dirty="0" sz="1000" spc="5">
                <a:latin typeface="Arial"/>
                <a:cs typeface="Arial"/>
              </a:rPr>
              <a:t>EOX</a:t>
            </a:r>
            <a:r>
              <a:rPr dirty="0" sz="1000" spc="15">
                <a:latin typeface="Arial"/>
                <a:cs typeface="Arial"/>
              </a:rPr>
              <a:t> </a:t>
            </a:r>
            <a:r>
              <a:rPr dirty="0" sz="1000" spc="5">
                <a:latin typeface="PMingLiU"/>
                <a:cs typeface="PMingLiU"/>
              </a:rPr>
              <a:t>化疗</a:t>
            </a:r>
            <a:r>
              <a:rPr dirty="0" sz="1000" spc="-20">
                <a:latin typeface="PMingLiU"/>
                <a:cs typeface="PMingLiU"/>
              </a:rPr>
              <a:t>可</a:t>
            </a:r>
            <a:r>
              <a:rPr dirty="0" sz="1000" spc="5">
                <a:latin typeface="PMingLiU"/>
                <a:cs typeface="PMingLiU"/>
              </a:rPr>
              <a:t>大幅</a:t>
            </a:r>
            <a:r>
              <a:rPr dirty="0" sz="1000" spc="-20">
                <a:latin typeface="PMingLiU"/>
                <a:cs typeface="PMingLiU"/>
              </a:rPr>
              <a:t>延长 </a:t>
            </a:r>
            <a:r>
              <a:rPr dirty="0" sz="1000" spc="5">
                <a:latin typeface="PMingLiU"/>
                <a:cs typeface="PMingLiU"/>
              </a:rPr>
              <a:t>患者</a:t>
            </a:r>
            <a:r>
              <a:rPr dirty="0" sz="1000" spc="-20">
                <a:latin typeface="PMingLiU"/>
                <a:cs typeface="PMingLiU"/>
              </a:rPr>
              <a:t> </a:t>
            </a:r>
            <a:r>
              <a:rPr dirty="0" sz="1000" spc="5">
                <a:latin typeface="Arial"/>
                <a:cs typeface="Arial"/>
              </a:rPr>
              <a:t>PFS</a:t>
            </a:r>
            <a:r>
              <a:rPr dirty="0" sz="1000" spc="40">
                <a:latin typeface="Arial"/>
                <a:cs typeface="Arial"/>
              </a:rPr>
              <a:t> </a:t>
            </a:r>
            <a:r>
              <a:rPr dirty="0" sz="1000">
                <a:latin typeface="Arial"/>
                <a:cs typeface="Arial"/>
              </a:rPr>
              <a:t>(9.0</a:t>
            </a:r>
            <a:r>
              <a:rPr dirty="0" sz="1000" spc="-65">
                <a:latin typeface="Arial"/>
                <a:cs typeface="Arial"/>
              </a:rPr>
              <a:t> </a:t>
            </a:r>
            <a:r>
              <a:rPr dirty="0" sz="1000" spc="5">
                <a:latin typeface="PMingLiU"/>
                <a:cs typeface="PMingLiU"/>
              </a:rPr>
              <a:t>个</a:t>
            </a:r>
            <a:r>
              <a:rPr dirty="0" sz="1000" spc="220">
                <a:latin typeface="PMingLiU"/>
                <a:cs typeface="PMingLiU"/>
              </a:rPr>
              <a:t>月</a:t>
            </a:r>
            <a:r>
              <a:rPr dirty="0" sz="1000" spc="25">
                <a:latin typeface="Arial"/>
                <a:cs typeface="Arial"/>
              </a:rPr>
              <a:t>vs</a:t>
            </a:r>
            <a:r>
              <a:rPr dirty="0" sz="1000" spc="10">
                <a:latin typeface="Arial"/>
                <a:cs typeface="Arial"/>
              </a:rPr>
              <a:t> </a:t>
            </a:r>
            <a:r>
              <a:rPr dirty="0" sz="1000">
                <a:latin typeface="Arial"/>
                <a:cs typeface="Arial"/>
              </a:rPr>
              <a:t>5.7</a:t>
            </a:r>
            <a:r>
              <a:rPr dirty="0" sz="1000" spc="-65">
                <a:latin typeface="Arial"/>
                <a:cs typeface="Arial"/>
              </a:rPr>
              <a:t> </a:t>
            </a:r>
            <a:r>
              <a:rPr dirty="0" sz="1000" spc="-20">
                <a:latin typeface="PMingLiU"/>
                <a:cs typeface="PMingLiU"/>
              </a:rPr>
              <a:t>个</a:t>
            </a:r>
            <a:r>
              <a:rPr dirty="0" sz="1000" spc="5">
                <a:latin typeface="PMingLiU"/>
                <a:cs typeface="PMingLiU"/>
              </a:rPr>
              <a:t>月</a:t>
            </a:r>
            <a:r>
              <a:rPr dirty="0" sz="1000">
                <a:latin typeface="Arial"/>
                <a:cs typeface="Arial"/>
              </a:rPr>
              <a:t>)</a:t>
            </a:r>
            <a:r>
              <a:rPr dirty="0" sz="1000" spc="60">
                <a:latin typeface="Arial"/>
                <a:cs typeface="Arial"/>
              </a:rPr>
              <a:t> </a:t>
            </a:r>
            <a:r>
              <a:rPr dirty="0" sz="1000" spc="220">
                <a:latin typeface="PMingLiU"/>
                <a:cs typeface="PMingLiU"/>
              </a:rPr>
              <a:t>和</a:t>
            </a:r>
            <a:r>
              <a:rPr dirty="0" sz="1000" spc="5">
                <a:latin typeface="Arial"/>
                <a:cs typeface="Arial"/>
              </a:rPr>
              <a:t>OS</a:t>
            </a:r>
            <a:r>
              <a:rPr dirty="0" sz="1000" spc="35">
                <a:latin typeface="Arial"/>
                <a:cs typeface="Arial"/>
              </a:rPr>
              <a:t> </a:t>
            </a:r>
            <a:r>
              <a:rPr dirty="0" sz="1000">
                <a:latin typeface="Arial"/>
                <a:cs typeface="Arial"/>
              </a:rPr>
              <a:t>(16.5</a:t>
            </a:r>
            <a:r>
              <a:rPr dirty="0" sz="1000" spc="-65">
                <a:latin typeface="Arial"/>
                <a:cs typeface="Arial"/>
              </a:rPr>
              <a:t> </a:t>
            </a:r>
            <a:r>
              <a:rPr dirty="0" sz="1000" spc="5">
                <a:latin typeface="PMingLiU"/>
                <a:cs typeface="PMingLiU"/>
              </a:rPr>
              <a:t>个</a:t>
            </a:r>
            <a:r>
              <a:rPr dirty="0" sz="1000" spc="220">
                <a:latin typeface="PMingLiU"/>
                <a:cs typeface="PMingLiU"/>
              </a:rPr>
              <a:t>月</a:t>
            </a:r>
            <a:r>
              <a:rPr dirty="0" sz="1000" spc="25">
                <a:latin typeface="Arial"/>
                <a:cs typeface="Arial"/>
              </a:rPr>
              <a:t>vs</a:t>
            </a:r>
            <a:r>
              <a:rPr dirty="0" sz="1000" spc="10">
                <a:latin typeface="Arial"/>
                <a:cs typeface="Arial"/>
              </a:rPr>
              <a:t> </a:t>
            </a:r>
            <a:r>
              <a:rPr dirty="0" sz="1000" spc="-10">
                <a:latin typeface="Arial"/>
                <a:cs typeface="Arial"/>
              </a:rPr>
              <a:t>8.9</a:t>
            </a:r>
            <a:r>
              <a:rPr dirty="0" sz="1000" spc="-65">
                <a:latin typeface="Arial"/>
                <a:cs typeface="Arial"/>
              </a:rPr>
              <a:t> </a:t>
            </a:r>
            <a:r>
              <a:rPr dirty="0" sz="1000" spc="5">
                <a:latin typeface="PMingLiU"/>
                <a:cs typeface="PMingLiU"/>
              </a:rPr>
              <a:t>个月</a:t>
            </a:r>
            <a:r>
              <a:rPr dirty="0" sz="1000" spc="5">
                <a:latin typeface="Arial"/>
                <a:cs typeface="Arial"/>
              </a:rPr>
              <a:t>)</a:t>
            </a:r>
            <a:r>
              <a:rPr dirty="0" sz="1000" spc="5">
                <a:latin typeface="PMingLiU"/>
                <a:cs typeface="PMingLiU"/>
              </a:rPr>
              <a:t>；在</a:t>
            </a:r>
            <a:r>
              <a:rPr dirty="0" sz="1000" spc="-15">
                <a:latin typeface="PMingLiU"/>
                <a:cs typeface="PMingLiU"/>
              </a:rPr>
              <a:t> </a:t>
            </a:r>
            <a:r>
              <a:rPr dirty="0" sz="1000" spc="-5">
                <a:latin typeface="Arial"/>
                <a:cs typeface="Arial"/>
              </a:rPr>
              <a:t>40%≤Claudin18.2</a:t>
            </a:r>
            <a:r>
              <a:rPr dirty="0" sz="1000" spc="-65">
                <a:latin typeface="Arial"/>
                <a:cs typeface="Arial"/>
              </a:rPr>
              <a:t> </a:t>
            </a:r>
            <a:r>
              <a:rPr dirty="0" sz="1000" spc="-20">
                <a:latin typeface="PMingLiU"/>
                <a:cs typeface="PMingLiU"/>
              </a:rPr>
              <a:t>表达 </a:t>
            </a:r>
            <a:r>
              <a:rPr dirty="0" sz="1000" spc="5">
                <a:latin typeface="PMingLiU"/>
                <a:cs typeface="PMingLiU"/>
              </a:rPr>
              <a:t>比例</a:t>
            </a:r>
            <a:r>
              <a:rPr dirty="0" sz="1000" spc="-5">
                <a:latin typeface="Arial"/>
                <a:cs typeface="Arial"/>
              </a:rPr>
              <a:t>≤69%</a:t>
            </a:r>
            <a:r>
              <a:rPr dirty="0" sz="1000" spc="5">
                <a:latin typeface="PMingLiU"/>
                <a:cs typeface="PMingLiU"/>
              </a:rPr>
              <a:t>的患</a:t>
            </a:r>
            <a:r>
              <a:rPr dirty="0" sz="1000" spc="-20">
                <a:latin typeface="PMingLiU"/>
                <a:cs typeface="PMingLiU"/>
              </a:rPr>
              <a:t>者</a:t>
            </a:r>
            <a:r>
              <a:rPr dirty="0" sz="1000" spc="5">
                <a:latin typeface="PMingLiU"/>
                <a:cs typeface="PMingLiU"/>
              </a:rPr>
              <a:t>中，</a:t>
            </a:r>
            <a:r>
              <a:rPr dirty="0" sz="1000" spc="-20">
                <a:latin typeface="PMingLiU"/>
                <a:cs typeface="PMingLiU"/>
              </a:rPr>
              <a:t>联</a:t>
            </a:r>
            <a:r>
              <a:rPr dirty="0" sz="1000" spc="5">
                <a:latin typeface="PMingLiU"/>
                <a:cs typeface="PMingLiU"/>
              </a:rPr>
              <a:t>合</a:t>
            </a:r>
            <a:r>
              <a:rPr dirty="0" sz="1000" spc="35">
                <a:latin typeface="PMingLiU"/>
                <a:cs typeface="PMingLiU"/>
              </a:rPr>
              <a:t> </a:t>
            </a:r>
            <a:r>
              <a:rPr dirty="0" sz="1000" spc="-5">
                <a:latin typeface="Arial"/>
                <a:cs typeface="Arial"/>
              </a:rPr>
              <a:t>Zolbetuximab</a:t>
            </a:r>
            <a:r>
              <a:rPr dirty="0" sz="1000" spc="-15">
                <a:latin typeface="Arial"/>
                <a:cs typeface="Arial"/>
              </a:rPr>
              <a:t> </a:t>
            </a:r>
            <a:r>
              <a:rPr dirty="0" sz="1000" spc="-20">
                <a:latin typeface="PMingLiU"/>
                <a:cs typeface="PMingLiU"/>
              </a:rPr>
              <a:t>对</a:t>
            </a:r>
            <a:r>
              <a:rPr dirty="0" sz="1000" spc="5">
                <a:latin typeface="PMingLiU"/>
                <a:cs typeface="PMingLiU"/>
              </a:rPr>
              <a:t>比单纯</a:t>
            </a:r>
            <a:r>
              <a:rPr dirty="0" sz="1000" spc="35">
                <a:latin typeface="PMingLiU"/>
                <a:cs typeface="PMingLiU"/>
              </a:rPr>
              <a:t> </a:t>
            </a:r>
            <a:r>
              <a:rPr dirty="0" sz="1000" spc="-10">
                <a:latin typeface="Arial"/>
                <a:cs typeface="Arial"/>
              </a:rPr>
              <a:t>EOX</a:t>
            </a:r>
            <a:r>
              <a:rPr dirty="0" sz="1000" spc="-35">
                <a:latin typeface="Arial"/>
                <a:cs typeface="Arial"/>
              </a:rPr>
              <a:t> </a:t>
            </a:r>
            <a:r>
              <a:rPr dirty="0" sz="1000" spc="5">
                <a:latin typeface="PMingLiU"/>
                <a:cs typeface="PMingLiU"/>
              </a:rPr>
              <a:t>化疗可延</a:t>
            </a:r>
            <a:r>
              <a:rPr dirty="0" sz="1000" spc="-20">
                <a:latin typeface="PMingLiU"/>
                <a:cs typeface="PMingLiU"/>
              </a:rPr>
              <a:t>长</a:t>
            </a:r>
            <a:r>
              <a:rPr dirty="0" sz="1000" spc="5">
                <a:latin typeface="PMingLiU"/>
                <a:cs typeface="PMingLiU"/>
              </a:rPr>
              <a:t>患者</a:t>
            </a:r>
            <a:r>
              <a:rPr dirty="0" sz="1000" spc="35">
                <a:latin typeface="PMingLiU"/>
                <a:cs typeface="PMingLiU"/>
              </a:rPr>
              <a:t> </a:t>
            </a:r>
            <a:r>
              <a:rPr dirty="0" sz="1000" spc="-5">
                <a:latin typeface="Arial"/>
                <a:cs typeface="Arial"/>
              </a:rPr>
              <a:t>PFS</a:t>
            </a:r>
            <a:r>
              <a:rPr dirty="0" sz="1000" spc="135">
                <a:latin typeface="Arial"/>
                <a:cs typeface="Arial"/>
              </a:rPr>
              <a:t> </a:t>
            </a:r>
            <a:r>
              <a:rPr dirty="0" sz="1000">
                <a:latin typeface="Arial"/>
                <a:cs typeface="Arial"/>
              </a:rPr>
              <a:t>(4.3</a:t>
            </a:r>
            <a:r>
              <a:rPr dirty="0" sz="1000" spc="-15">
                <a:latin typeface="Arial"/>
                <a:cs typeface="Arial"/>
              </a:rPr>
              <a:t> </a:t>
            </a:r>
            <a:r>
              <a:rPr dirty="0" sz="1000" spc="5">
                <a:latin typeface="PMingLiU"/>
                <a:cs typeface="PMingLiU"/>
              </a:rPr>
              <a:t>个</a:t>
            </a:r>
            <a:r>
              <a:rPr dirty="0" sz="1000" spc="245">
                <a:latin typeface="PMingLiU"/>
                <a:cs typeface="PMingLiU"/>
              </a:rPr>
              <a:t>月</a:t>
            </a:r>
            <a:r>
              <a:rPr dirty="0" sz="1000" spc="25">
                <a:latin typeface="Arial"/>
                <a:cs typeface="Arial"/>
              </a:rPr>
              <a:t>vs</a:t>
            </a:r>
            <a:endParaRPr sz="1000">
              <a:latin typeface="Arial"/>
              <a:cs typeface="Arial"/>
            </a:endParaRPr>
          </a:p>
          <a:p>
            <a:pPr algn="just" marL="12700">
              <a:lnSpc>
                <a:spcPct val="100000"/>
              </a:lnSpc>
              <a:spcBef>
                <a:spcPts val="455"/>
              </a:spcBef>
            </a:pPr>
            <a:r>
              <a:rPr dirty="0" sz="1000">
                <a:latin typeface="Arial"/>
                <a:cs typeface="Arial"/>
              </a:rPr>
              <a:t>4.1</a:t>
            </a:r>
            <a:r>
              <a:rPr dirty="0" sz="1000" spc="-75">
                <a:latin typeface="Arial"/>
                <a:cs typeface="Arial"/>
              </a:rPr>
              <a:t> </a:t>
            </a:r>
            <a:r>
              <a:rPr dirty="0" sz="1000" spc="5">
                <a:latin typeface="PMingLiU"/>
                <a:cs typeface="PMingLiU"/>
              </a:rPr>
              <a:t>个月</a:t>
            </a:r>
            <a:r>
              <a:rPr dirty="0" sz="1000">
                <a:latin typeface="Arial"/>
                <a:cs typeface="Arial"/>
              </a:rPr>
              <a:t>)</a:t>
            </a:r>
            <a:r>
              <a:rPr dirty="0" sz="1000" spc="10">
                <a:latin typeface="Arial"/>
                <a:cs typeface="Arial"/>
              </a:rPr>
              <a:t> </a:t>
            </a:r>
            <a:r>
              <a:rPr dirty="0" sz="1000" spc="220">
                <a:latin typeface="PMingLiU"/>
                <a:cs typeface="PMingLiU"/>
              </a:rPr>
              <a:t>和</a:t>
            </a:r>
            <a:r>
              <a:rPr dirty="0" sz="1000" spc="5">
                <a:latin typeface="Arial"/>
                <a:cs typeface="Arial"/>
              </a:rPr>
              <a:t>OS </a:t>
            </a:r>
            <a:r>
              <a:rPr dirty="0" sz="1000" spc="-5">
                <a:latin typeface="Arial"/>
                <a:cs typeface="Arial"/>
              </a:rPr>
              <a:t>(8.3</a:t>
            </a:r>
            <a:r>
              <a:rPr dirty="0" sz="1000" spc="-70">
                <a:latin typeface="Arial"/>
                <a:cs typeface="Arial"/>
              </a:rPr>
              <a:t> </a:t>
            </a:r>
            <a:r>
              <a:rPr dirty="0" sz="1000" spc="5">
                <a:latin typeface="PMingLiU"/>
                <a:cs typeface="PMingLiU"/>
              </a:rPr>
              <a:t>个</a:t>
            </a:r>
            <a:r>
              <a:rPr dirty="0" sz="1000" spc="220">
                <a:latin typeface="PMingLiU"/>
                <a:cs typeface="PMingLiU"/>
              </a:rPr>
              <a:t>月</a:t>
            </a:r>
            <a:r>
              <a:rPr dirty="0" sz="1000" spc="25">
                <a:latin typeface="Arial"/>
                <a:cs typeface="Arial"/>
              </a:rPr>
              <a:t>vs</a:t>
            </a:r>
            <a:r>
              <a:rPr dirty="0" sz="1000" spc="-15">
                <a:latin typeface="Arial"/>
                <a:cs typeface="Arial"/>
              </a:rPr>
              <a:t> </a:t>
            </a:r>
            <a:r>
              <a:rPr dirty="0" sz="1000" spc="-10">
                <a:latin typeface="Arial"/>
                <a:cs typeface="Arial"/>
              </a:rPr>
              <a:t>7.4</a:t>
            </a:r>
            <a:r>
              <a:rPr dirty="0" sz="1000" spc="-70">
                <a:latin typeface="Arial"/>
                <a:cs typeface="Arial"/>
              </a:rPr>
              <a:t> </a:t>
            </a:r>
            <a:r>
              <a:rPr dirty="0" sz="1000" spc="5">
                <a:latin typeface="PMingLiU"/>
                <a:cs typeface="PMingLiU"/>
              </a:rPr>
              <a:t>个月</a:t>
            </a:r>
            <a:r>
              <a:rPr dirty="0" sz="1000">
                <a:latin typeface="Arial"/>
                <a:cs typeface="Arial"/>
              </a:rPr>
              <a:t>)</a:t>
            </a:r>
            <a:r>
              <a:rPr dirty="0" sz="1000" spc="5">
                <a:latin typeface="PMingLiU"/>
                <a:cs typeface="PMingLiU"/>
              </a:rPr>
              <a:t>。</a:t>
            </a:r>
            <a:endParaRPr sz="1000">
              <a:latin typeface="PMingLiU"/>
              <a:cs typeface="PMingLiU"/>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197475" cy="8580755"/>
          </a:xfrm>
          <a:prstGeom prst="rect">
            <a:avLst/>
          </a:prstGeom>
        </p:spPr>
        <p:txBody>
          <a:bodyPr wrap="square" lIns="0" tIns="12700" rIns="0" bIns="0" rtlCol="0" vert="horz">
            <a:spAutoFit/>
          </a:bodyPr>
          <a:lstStyle/>
          <a:p>
            <a:pPr marL="12700" marR="5715">
              <a:lnSpc>
                <a:spcPct val="139700"/>
              </a:lnSpc>
              <a:spcBef>
                <a:spcPts val="100"/>
              </a:spcBef>
            </a:pPr>
            <a:r>
              <a:rPr dirty="0" sz="1000" b="1">
                <a:latin typeface="Arial"/>
                <a:cs typeface="Arial"/>
              </a:rPr>
              <a:t>TST001</a:t>
            </a:r>
            <a:r>
              <a:rPr dirty="0" sz="1000" spc="-70" b="1">
                <a:latin typeface="Arial"/>
                <a:cs typeface="Arial"/>
              </a:rPr>
              <a:t> </a:t>
            </a:r>
            <a:r>
              <a:rPr dirty="0" sz="1000" spc="5" b="1">
                <a:latin typeface="Microsoft JhengHei UI"/>
                <a:cs typeface="Microsoft JhengHei UI"/>
              </a:rPr>
              <a:t>是中国进</a:t>
            </a:r>
            <a:r>
              <a:rPr dirty="0" sz="1000" spc="-20" b="1">
                <a:latin typeface="Microsoft JhengHei UI"/>
                <a:cs typeface="Microsoft JhengHei UI"/>
              </a:rPr>
              <a:t>展</a:t>
            </a:r>
            <a:r>
              <a:rPr dirty="0" sz="1000" spc="5" b="1">
                <a:latin typeface="Microsoft JhengHei UI"/>
                <a:cs typeface="Microsoft JhengHei UI"/>
              </a:rPr>
              <a:t>最快</a:t>
            </a:r>
            <a:r>
              <a:rPr dirty="0" sz="1000" spc="245" b="1">
                <a:latin typeface="Microsoft JhengHei UI"/>
                <a:cs typeface="Microsoft JhengHei UI"/>
              </a:rPr>
              <a:t>的</a:t>
            </a:r>
            <a:r>
              <a:rPr dirty="0" sz="1000" spc="-5" b="1">
                <a:latin typeface="Arial"/>
                <a:cs typeface="Arial"/>
              </a:rPr>
              <a:t>Claudin</a:t>
            </a:r>
            <a:r>
              <a:rPr dirty="0" sz="1000" spc="-10" b="1">
                <a:latin typeface="Arial"/>
                <a:cs typeface="Arial"/>
              </a:rPr>
              <a:t> </a:t>
            </a:r>
            <a:r>
              <a:rPr dirty="0" sz="1000" b="1">
                <a:latin typeface="Arial"/>
                <a:cs typeface="Arial"/>
              </a:rPr>
              <a:t>18.2</a:t>
            </a:r>
            <a:r>
              <a:rPr dirty="0" sz="1000" spc="-60" b="1">
                <a:latin typeface="Arial"/>
                <a:cs typeface="Arial"/>
              </a:rPr>
              <a:t> </a:t>
            </a:r>
            <a:r>
              <a:rPr dirty="0" sz="1000" spc="5" b="1">
                <a:latin typeface="Microsoft JhengHei UI"/>
                <a:cs typeface="Microsoft JhengHei UI"/>
              </a:rPr>
              <a:t>单抗：</a:t>
            </a:r>
            <a:r>
              <a:rPr dirty="0" sz="1000" spc="5">
                <a:latin typeface="PMingLiU"/>
                <a:cs typeface="PMingLiU"/>
              </a:rPr>
              <a:t>创</a:t>
            </a:r>
            <a:r>
              <a:rPr dirty="0" sz="1000" spc="-20">
                <a:latin typeface="PMingLiU"/>
                <a:cs typeface="PMingLiU"/>
              </a:rPr>
              <a:t>胜集</a:t>
            </a:r>
            <a:r>
              <a:rPr dirty="0" sz="1000" spc="5">
                <a:latin typeface="PMingLiU"/>
                <a:cs typeface="PMingLiU"/>
              </a:rPr>
              <a:t>团</a:t>
            </a:r>
            <a:r>
              <a:rPr dirty="0" sz="1000" spc="245">
                <a:latin typeface="PMingLiU"/>
                <a:cs typeface="PMingLiU"/>
              </a:rPr>
              <a:t>的</a:t>
            </a:r>
            <a:r>
              <a:rPr dirty="0" sz="1000" spc="-5">
                <a:latin typeface="Arial"/>
                <a:cs typeface="Arial"/>
              </a:rPr>
              <a:t>TST001</a:t>
            </a:r>
            <a:r>
              <a:rPr dirty="0" sz="1000" spc="-70">
                <a:latin typeface="Arial"/>
                <a:cs typeface="Arial"/>
              </a:rPr>
              <a:t> </a:t>
            </a:r>
            <a:r>
              <a:rPr dirty="0" sz="1000" spc="5">
                <a:latin typeface="PMingLiU"/>
                <a:cs typeface="PMingLiU"/>
              </a:rPr>
              <a:t>是</a:t>
            </a:r>
            <a:r>
              <a:rPr dirty="0" sz="1000" spc="245">
                <a:latin typeface="PMingLiU"/>
                <a:cs typeface="PMingLiU"/>
              </a:rPr>
              <a:t>继</a:t>
            </a:r>
            <a:r>
              <a:rPr dirty="0" sz="1000">
                <a:latin typeface="Arial"/>
                <a:cs typeface="Arial"/>
              </a:rPr>
              <a:t>Zolbetuximab</a:t>
            </a:r>
            <a:r>
              <a:rPr dirty="0" sz="1000" spc="-65">
                <a:latin typeface="Arial"/>
                <a:cs typeface="Arial"/>
              </a:rPr>
              <a:t> </a:t>
            </a:r>
            <a:r>
              <a:rPr dirty="0" sz="1000" spc="5">
                <a:latin typeface="PMingLiU"/>
                <a:cs typeface="PMingLiU"/>
              </a:rPr>
              <a:t>之 后全球</a:t>
            </a:r>
            <a:r>
              <a:rPr dirty="0" sz="1000" spc="-20">
                <a:latin typeface="PMingLiU"/>
                <a:cs typeface="PMingLiU"/>
              </a:rPr>
              <a:t>研</a:t>
            </a:r>
            <a:r>
              <a:rPr dirty="0" sz="1000" spc="5">
                <a:latin typeface="PMingLiU"/>
                <a:cs typeface="PMingLiU"/>
              </a:rPr>
              <a:t>发进</a:t>
            </a:r>
            <a:r>
              <a:rPr dirty="0" sz="1000" spc="-20">
                <a:latin typeface="PMingLiU"/>
                <a:cs typeface="PMingLiU"/>
              </a:rPr>
              <a:t>度</a:t>
            </a:r>
            <a:r>
              <a:rPr dirty="0" sz="1000" spc="5">
                <a:latin typeface="PMingLiU"/>
                <a:cs typeface="PMingLiU"/>
              </a:rPr>
              <a:t>第</a:t>
            </a:r>
            <a:r>
              <a:rPr dirty="0" sz="1000" spc="-20">
                <a:latin typeface="PMingLiU"/>
                <a:cs typeface="PMingLiU"/>
              </a:rPr>
              <a:t>二</a:t>
            </a:r>
            <a:r>
              <a:rPr dirty="0" sz="1000" spc="5">
                <a:latin typeface="PMingLiU"/>
                <a:cs typeface="PMingLiU"/>
              </a:rPr>
              <a:t>的</a:t>
            </a:r>
            <a:r>
              <a:rPr dirty="0" sz="1000" spc="175">
                <a:latin typeface="PMingLiU"/>
                <a:cs typeface="PMingLiU"/>
              </a:rPr>
              <a:t> </a:t>
            </a:r>
            <a:r>
              <a:rPr dirty="0" sz="1000" spc="-5">
                <a:latin typeface="Arial"/>
                <a:cs typeface="Arial"/>
              </a:rPr>
              <a:t>Claudin</a:t>
            </a:r>
            <a:r>
              <a:rPr dirty="0" sz="1000" spc="145">
                <a:latin typeface="Arial"/>
                <a:cs typeface="Arial"/>
              </a:rPr>
              <a:t> </a:t>
            </a:r>
            <a:r>
              <a:rPr dirty="0" sz="1000">
                <a:latin typeface="Arial"/>
                <a:cs typeface="Arial"/>
              </a:rPr>
              <a:t>18.2</a:t>
            </a:r>
            <a:r>
              <a:rPr dirty="0" sz="1000" spc="80">
                <a:latin typeface="Arial"/>
                <a:cs typeface="Arial"/>
              </a:rPr>
              <a:t> </a:t>
            </a:r>
            <a:r>
              <a:rPr dirty="0" sz="1000" spc="5">
                <a:latin typeface="PMingLiU"/>
                <a:cs typeface="PMingLiU"/>
              </a:rPr>
              <a:t>单</a:t>
            </a:r>
            <a:r>
              <a:rPr dirty="0" sz="1000" spc="-20">
                <a:latin typeface="PMingLiU"/>
                <a:cs typeface="PMingLiU"/>
              </a:rPr>
              <a:t>抗</a:t>
            </a:r>
            <a:r>
              <a:rPr dirty="0" sz="1000" spc="5">
                <a:latin typeface="PMingLiU"/>
                <a:cs typeface="PMingLiU"/>
              </a:rPr>
              <a:t>，也</a:t>
            </a:r>
            <a:r>
              <a:rPr dirty="0" sz="1000" spc="-20">
                <a:latin typeface="PMingLiU"/>
                <a:cs typeface="PMingLiU"/>
              </a:rPr>
              <a:t>是</a:t>
            </a:r>
            <a:r>
              <a:rPr dirty="0" sz="1000" spc="5">
                <a:latin typeface="PMingLiU"/>
                <a:cs typeface="PMingLiU"/>
              </a:rPr>
              <a:t>中国</a:t>
            </a:r>
            <a:r>
              <a:rPr dirty="0" sz="1000" spc="-20">
                <a:latin typeface="PMingLiU"/>
                <a:cs typeface="PMingLiU"/>
              </a:rPr>
              <a:t>开</a:t>
            </a:r>
            <a:r>
              <a:rPr dirty="0" sz="1000" spc="5">
                <a:latin typeface="PMingLiU"/>
                <a:cs typeface="PMingLiU"/>
              </a:rPr>
              <a:t>发进度</a:t>
            </a:r>
            <a:r>
              <a:rPr dirty="0" sz="1000" spc="-20">
                <a:latin typeface="PMingLiU"/>
                <a:cs typeface="PMingLiU"/>
              </a:rPr>
              <a:t>最</a:t>
            </a:r>
            <a:r>
              <a:rPr dirty="0" sz="1000" spc="5">
                <a:latin typeface="PMingLiU"/>
                <a:cs typeface="PMingLiU"/>
              </a:rPr>
              <a:t>快的</a:t>
            </a:r>
            <a:r>
              <a:rPr dirty="0" sz="1000" spc="185">
                <a:latin typeface="PMingLiU"/>
                <a:cs typeface="PMingLiU"/>
              </a:rPr>
              <a:t> </a:t>
            </a:r>
            <a:r>
              <a:rPr dirty="0" sz="1000" spc="-5">
                <a:latin typeface="Arial"/>
                <a:cs typeface="Arial"/>
              </a:rPr>
              <a:t>Claudin18.2</a:t>
            </a:r>
            <a:r>
              <a:rPr dirty="0" sz="1000" spc="80">
                <a:latin typeface="Arial"/>
                <a:cs typeface="Arial"/>
              </a:rPr>
              <a:t> </a:t>
            </a:r>
            <a:r>
              <a:rPr dirty="0" sz="1000" spc="5">
                <a:latin typeface="PMingLiU"/>
                <a:cs typeface="PMingLiU"/>
              </a:rPr>
              <a:t>单</a:t>
            </a:r>
            <a:r>
              <a:rPr dirty="0" sz="1000" spc="-20">
                <a:latin typeface="PMingLiU"/>
                <a:cs typeface="PMingLiU"/>
              </a:rPr>
              <a:t>抗</a:t>
            </a:r>
            <a:r>
              <a:rPr dirty="0" sz="1000" spc="5">
                <a:latin typeface="PMingLiU"/>
                <a:cs typeface="PMingLiU"/>
              </a:rPr>
              <a:t>。 </a:t>
            </a:r>
            <a:r>
              <a:rPr dirty="0" sz="1000">
                <a:latin typeface="Arial"/>
                <a:cs typeface="Arial"/>
              </a:rPr>
              <a:t>TST001</a:t>
            </a:r>
            <a:r>
              <a:rPr dirty="0" sz="1000" spc="-120">
                <a:latin typeface="Arial"/>
                <a:cs typeface="Arial"/>
              </a:rPr>
              <a:t> </a:t>
            </a:r>
            <a:r>
              <a:rPr dirty="0" sz="1000" spc="5">
                <a:latin typeface="PMingLiU"/>
                <a:cs typeface="PMingLiU"/>
              </a:rPr>
              <a:t>具备</a:t>
            </a:r>
            <a:r>
              <a:rPr dirty="0" sz="1000" spc="-20">
                <a:latin typeface="PMingLiU"/>
                <a:cs typeface="PMingLiU"/>
              </a:rPr>
              <a:t>高</a:t>
            </a:r>
            <a:r>
              <a:rPr dirty="0" sz="1000" spc="5">
                <a:latin typeface="PMingLiU"/>
                <a:cs typeface="PMingLiU"/>
              </a:rPr>
              <a:t>亲和</a:t>
            </a:r>
            <a:r>
              <a:rPr dirty="0" sz="1000" spc="-20">
                <a:latin typeface="PMingLiU"/>
                <a:cs typeface="PMingLiU"/>
              </a:rPr>
              <a:t>力</a:t>
            </a:r>
            <a:r>
              <a:rPr dirty="0" sz="1000" spc="5">
                <a:latin typeface="PMingLiU"/>
                <a:cs typeface="PMingLiU"/>
              </a:rPr>
              <a:t>、增强的</a:t>
            </a:r>
            <a:r>
              <a:rPr dirty="0" sz="1000" spc="-65">
                <a:latin typeface="PMingLiU"/>
                <a:cs typeface="PMingLiU"/>
              </a:rPr>
              <a:t> </a:t>
            </a:r>
            <a:r>
              <a:rPr dirty="0" sz="1000">
                <a:latin typeface="Arial"/>
                <a:cs typeface="Arial"/>
              </a:rPr>
              <a:t>ADCC</a:t>
            </a:r>
            <a:r>
              <a:rPr dirty="0" sz="1000" spc="-110">
                <a:latin typeface="Arial"/>
                <a:cs typeface="Arial"/>
              </a:rPr>
              <a:t> </a:t>
            </a:r>
            <a:r>
              <a:rPr dirty="0" sz="1000" spc="5">
                <a:latin typeface="PMingLiU"/>
                <a:cs typeface="PMingLiU"/>
              </a:rPr>
              <a:t>和</a:t>
            </a:r>
            <a:r>
              <a:rPr dirty="0" sz="1000" spc="-65">
                <a:latin typeface="PMingLiU"/>
                <a:cs typeface="PMingLiU"/>
              </a:rPr>
              <a:t> </a:t>
            </a:r>
            <a:r>
              <a:rPr dirty="0" sz="1000" spc="-5">
                <a:latin typeface="Arial"/>
                <a:cs typeface="Arial"/>
              </a:rPr>
              <a:t>CDC</a:t>
            </a:r>
            <a:r>
              <a:rPr dirty="0" sz="1000" spc="-120">
                <a:latin typeface="Arial"/>
                <a:cs typeface="Arial"/>
              </a:rPr>
              <a:t> </a:t>
            </a:r>
            <a:r>
              <a:rPr dirty="0" sz="1000" spc="5">
                <a:latin typeface="PMingLiU"/>
                <a:cs typeface="PMingLiU"/>
              </a:rPr>
              <a:t>活性。</a:t>
            </a:r>
            <a:r>
              <a:rPr dirty="0" sz="1000" spc="-5">
                <a:latin typeface="Arial"/>
                <a:cs typeface="Arial"/>
              </a:rPr>
              <a:t>Zolbetuximab</a:t>
            </a:r>
            <a:r>
              <a:rPr dirty="0" sz="1000" spc="-110">
                <a:latin typeface="Arial"/>
                <a:cs typeface="Arial"/>
              </a:rPr>
              <a:t> </a:t>
            </a:r>
            <a:r>
              <a:rPr dirty="0" sz="1000" spc="5">
                <a:latin typeface="PMingLiU"/>
                <a:cs typeface="PMingLiU"/>
              </a:rPr>
              <a:t>在临床</a:t>
            </a:r>
            <a:r>
              <a:rPr dirty="0" sz="1000" spc="-20">
                <a:latin typeface="PMingLiU"/>
                <a:cs typeface="PMingLiU"/>
              </a:rPr>
              <a:t>入</a:t>
            </a:r>
            <a:r>
              <a:rPr dirty="0" sz="1000" spc="5">
                <a:latin typeface="PMingLiU"/>
                <a:cs typeface="PMingLiU"/>
              </a:rPr>
              <a:t>组中</a:t>
            </a:r>
            <a:r>
              <a:rPr dirty="0" sz="1000" spc="-20">
                <a:latin typeface="PMingLiU"/>
                <a:cs typeface="PMingLiU"/>
              </a:rPr>
              <a:t>设</a:t>
            </a:r>
            <a:r>
              <a:rPr dirty="0" sz="1000" spc="5">
                <a:latin typeface="PMingLiU"/>
                <a:cs typeface="PMingLiU"/>
              </a:rPr>
              <a:t>定了较 高的 </a:t>
            </a:r>
            <a:r>
              <a:rPr dirty="0" sz="1000" spc="-5">
                <a:latin typeface="Arial"/>
                <a:cs typeface="Arial"/>
              </a:rPr>
              <a:t>Claudin18.2</a:t>
            </a:r>
            <a:r>
              <a:rPr dirty="0" sz="1000" spc="-60">
                <a:latin typeface="Arial"/>
                <a:cs typeface="Arial"/>
              </a:rPr>
              <a:t> </a:t>
            </a:r>
            <a:r>
              <a:rPr dirty="0" sz="1000" spc="5">
                <a:latin typeface="PMingLiU"/>
                <a:cs typeface="PMingLiU"/>
              </a:rPr>
              <a:t>表达</a:t>
            </a:r>
            <a:r>
              <a:rPr dirty="0" sz="1000" spc="-20">
                <a:latin typeface="PMingLiU"/>
                <a:cs typeface="PMingLiU"/>
              </a:rPr>
              <a:t>界</a:t>
            </a:r>
            <a:r>
              <a:rPr dirty="0" sz="1000" spc="5">
                <a:latin typeface="PMingLiU"/>
                <a:cs typeface="PMingLiU"/>
              </a:rPr>
              <a:t>限值</a:t>
            </a:r>
            <a:r>
              <a:rPr dirty="0" sz="1000" spc="-20">
                <a:latin typeface="PMingLiU"/>
                <a:cs typeface="PMingLiU"/>
              </a:rPr>
              <a:t>，</a:t>
            </a:r>
            <a:r>
              <a:rPr dirty="0" sz="1000" spc="5">
                <a:latin typeface="PMingLiU"/>
                <a:cs typeface="PMingLiU"/>
              </a:rPr>
              <a:t>而 </a:t>
            </a:r>
            <a:r>
              <a:rPr dirty="0" sz="1000" spc="-5">
                <a:latin typeface="Arial"/>
                <a:cs typeface="Arial"/>
              </a:rPr>
              <a:t>TST001</a:t>
            </a:r>
            <a:r>
              <a:rPr dirty="0" sz="1000" spc="-60">
                <a:latin typeface="Arial"/>
                <a:cs typeface="Arial"/>
              </a:rPr>
              <a:t> </a:t>
            </a:r>
            <a:r>
              <a:rPr dirty="0" sz="1000" spc="5">
                <a:latin typeface="PMingLiU"/>
                <a:cs typeface="PMingLiU"/>
              </a:rPr>
              <a:t>对中</a:t>
            </a:r>
            <a:r>
              <a:rPr dirty="0" sz="1000" spc="-20">
                <a:latin typeface="PMingLiU"/>
                <a:cs typeface="PMingLiU"/>
              </a:rPr>
              <a:t>高</a:t>
            </a:r>
            <a:r>
              <a:rPr dirty="0" sz="1000" spc="5">
                <a:latin typeface="PMingLiU"/>
                <a:cs typeface="PMingLiU"/>
              </a:rPr>
              <a:t>表</a:t>
            </a:r>
            <a:r>
              <a:rPr dirty="0" sz="1000" spc="245">
                <a:latin typeface="PMingLiU"/>
                <a:cs typeface="PMingLiU"/>
              </a:rPr>
              <a:t>达</a:t>
            </a:r>
            <a:r>
              <a:rPr dirty="0" sz="1000">
                <a:latin typeface="Arial"/>
                <a:cs typeface="Arial"/>
              </a:rPr>
              <a:t>Claudin18.2</a:t>
            </a:r>
            <a:r>
              <a:rPr dirty="0" sz="1000" spc="-65">
                <a:latin typeface="Arial"/>
                <a:cs typeface="Arial"/>
              </a:rPr>
              <a:t> </a:t>
            </a:r>
            <a:r>
              <a:rPr dirty="0" sz="1000" spc="5">
                <a:latin typeface="PMingLiU"/>
                <a:cs typeface="PMingLiU"/>
              </a:rPr>
              <a:t>的胃</a:t>
            </a:r>
            <a:r>
              <a:rPr dirty="0" sz="1000" spc="-20">
                <a:latin typeface="PMingLiU"/>
                <a:cs typeface="PMingLiU"/>
              </a:rPr>
              <a:t>癌</a:t>
            </a:r>
            <a:r>
              <a:rPr dirty="0" sz="1000" spc="5">
                <a:latin typeface="PMingLiU"/>
                <a:cs typeface="PMingLiU"/>
              </a:rPr>
              <a:t>细胞</a:t>
            </a:r>
            <a:r>
              <a:rPr dirty="0" sz="1000" spc="-20">
                <a:latin typeface="PMingLiU"/>
                <a:cs typeface="PMingLiU"/>
              </a:rPr>
              <a:t>也</a:t>
            </a:r>
            <a:r>
              <a:rPr dirty="0" sz="1000" spc="5">
                <a:latin typeface="PMingLiU"/>
                <a:cs typeface="PMingLiU"/>
              </a:rPr>
              <a:t>同样</a:t>
            </a:r>
            <a:r>
              <a:rPr dirty="0" sz="1000" spc="-20">
                <a:latin typeface="PMingLiU"/>
                <a:cs typeface="PMingLiU"/>
              </a:rPr>
              <a:t>有</a:t>
            </a:r>
            <a:r>
              <a:rPr dirty="0" sz="1000" spc="5">
                <a:latin typeface="PMingLiU"/>
                <a:cs typeface="PMingLiU"/>
              </a:rPr>
              <a:t>效。 目前</a:t>
            </a:r>
            <a:r>
              <a:rPr dirty="0" sz="1000">
                <a:latin typeface="PMingLiU"/>
                <a:cs typeface="PMingLiU"/>
              </a:rPr>
              <a:t>，</a:t>
            </a:r>
            <a:r>
              <a:rPr dirty="0" sz="1000">
                <a:latin typeface="Arial"/>
                <a:cs typeface="Arial"/>
              </a:rPr>
              <a:t>TST001</a:t>
            </a:r>
            <a:r>
              <a:rPr dirty="0" sz="1000" spc="-20">
                <a:latin typeface="Arial"/>
                <a:cs typeface="Arial"/>
              </a:rPr>
              <a:t> </a:t>
            </a:r>
            <a:r>
              <a:rPr dirty="0" sz="1000" spc="5">
                <a:latin typeface="PMingLiU"/>
                <a:cs typeface="PMingLiU"/>
              </a:rPr>
              <a:t>正</a:t>
            </a:r>
            <a:r>
              <a:rPr dirty="0" sz="1000" spc="-20">
                <a:latin typeface="PMingLiU"/>
                <a:cs typeface="PMingLiU"/>
              </a:rPr>
              <a:t>在</a:t>
            </a:r>
            <a:r>
              <a:rPr dirty="0" sz="1000" spc="5">
                <a:latin typeface="PMingLiU"/>
                <a:cs typeface="PMingLiU"/>
              </a:rPr>
              <a:t>中国</a:t>
            </a:r>
            <a:r>
              <a:rPr dirty="0" sz="1000" spc="-20">
                <a:latin typeface="PMingLiU"/>
                <a:cs typeface="PMingLiU"/>
              </a:rPr>
              <a:t>和</a:t>
            </a:r>
            <a:r>
              <a:rPr dirty="0" sz="1000" spc="5">
                <a:latin typeface="PMingLiU"/>
                <a:cs typeface="PMingLiU"/>
              </a:rPr>
              <a:t>美国</a:t>
            </a:r>
            <a:r>
              <a:rPr dirty="0" sz="1000" spc="-20">
                <a:latin typeface="PMingLiU"/>
                <a:cs typeface="PMingLiU"/>
              </a:rPr>
              <a:t>开</a:t>
            </a:r>
            <a:r>
              <a:rPr dirty="0" sz="1000" spc="5">
                <a:latin typeface="PMingLiU"/>
                <a:cs typeface="PMingLiU"/>
              </a:rPr>
              <a:t>展临</a:t>
            </a:r>
            <a:r>
              <a:rPr dirty="0" sz="1000" spc="-20">
                <a:latin typeface="PMingLiU"/>
                <a:cs typeface="PMingLiU"/>
              </a:rPr>
              <a:t>床</a:t>
            </a:r>
            <a:r>
              <a:rPr dirty="0" sz="1000" spc="5">
                <a:latin typeface="PMingLiU"/>
                <a:cs typeface="PMingLiU"/>
              </a:rPr>
              <a:t>试验</a:t>
            </a:r>
            <a:r>
              <a:rPr dirty="0" sz="1000" spc="-20">
                <a:latin typeface="PMingLiU"/>
                <a:cs typeface="PMingLiU"/>
              </a:rPr>
              <a:t>，</a:t>
            </a:r>
            <a:r>
              <a:rPr dirty="0" sz="1000" spc="5">
                <a:latin typeface="PMingLiU"/>
                <a:cs typeface="PMingLiU"/>
              </a:rPr>
              <a:t>并已</a:t>
            </a:r>
            <a:r>
              <a:rPr dirty="0" sz="1000" spc="-20">
                <a:latin typeface="PMingLiU"/>
                <a:cs typeface="PMingLiU"/>
              </a:rPr>
              <a:t>获</a:t>
            </a:r>
            <a:r>
              <a:rPr dirty="0" sz="1000" spc="5">
                <a:latin typeface="PMingLiU"/>
                <a:cs typeface="PMingLiU"/>
              </a:rPr>
              <a:t>得</a:t>
            </a:r>
            <a:r>
              <a:rPr dirty="0" sz="1000" spc="60">
                <a:latin typeface="PMingLiU"/>
                <a:cs typeface="PMingLiU"/>
              </a:rPr>
              <a:t> </a:t>
            </a:r>
            <a:r>
              <a:rPr dirty="0" sz="1000">
                <a:latin typeface="Arial"/>
                <a:cs typeface="Arial"/>
              </a:rPr>
              <a:t>FDA</a:t>
            </a:r>
            <a:r>
              <a:rPr dirty="0" sz="1000" spc="-40">
                <a:latin typeface="Arial"/>
                <a:cs typeface="Arial"/>
              </a:rPr>
              <a:t> </a:t>
            </a:r>
            <a:r>
              <a:rPr dirty="0" sz="1000" spc="5">
                <a:latin typeface="PMingLiU"/>
                <a:cs typeface="PMingLiU"/>
              </a:rPr>
              <a:t>授予</a:t>
            </a:r>
            <a:r>
              <a:rPr dirty="0" sz="1000" spc="-20">
                <a:latin typeface="PMingLiU"/>
                <a:cs typeface="PMingLiU"/>
              </a:rPr>
              <a:t>治</a:t>
            </a:r>
            <a:r>
              <a:rPr dirty="0" sz="1000" spc="5">
                <a:latin typeface="PMingLiU"/>
                <a:cs typeface="PMingLiU"/>
              </a:rPr>
              <a:t>疗</a:t>
            </a:r>
            <a:r>
              <a:rPr dirty="0" sz="1000" spc="30">
                <a:latin typeface="PMingLiU"/>
                <a:cs typeface="PMingLiU"/>
              </a:rPr>
              <a:t> </a:t>
            </a:r>
            <a:r>
              <a:rPr dirty="0" sz="1000">
                <a:latin typeface="Arial"/>
                <a:cs typeface="Arial"/>
              </a:rPr>
              <a:t>GC/GEJ</a:t>
            </a:r>
            <a:r>
              <a:rPr dirty="0" sz="1000" spc="-10">
                <a:latin typeface="Arial"/>
                <a:cs typeface="Arial"/>
              </a:rPr>
              <a:t> </a:t>
            </a:r>
            <a:r>
              <a:rPr dirty="0" sz="1000" spc="-20">
                <a:latin typeface="PMingLiU"/>
                <a:cs typeface="PMingLiU"/>
              </a:rPr>
              <a:t>的</a:t>
            </a:r>
            <a:r>
              <a:rPr dirty="0" sz="1000" spc="5">
                <a:latin typeface="PMingLiU"/>
                <a:cs typeface="PMingLiU"/>
              </a:rPr>
              <a:t>孤儿药 资格。</a:t>
            </a:r>
            <a:endParaRPr sz="1000">
              <a:latin typeface="PMingLiU"/>
              <a:cs typeface="PMingLiU"/>
            </a:endParaRPr>
          </a:p>
          <a:p>
            <a:pPr algn="just" marL="12700" marR="130810">
              <a:lnSpc>
                <a:spcPct val="139400"/>
              </a:lnSpc>
              <a:spcBef>
                <a:spcPts val="610"/>
              </a:spcBef>
            </a:pPr>
            <a:r>
              <a:rPr dirty="0" sz="1000">
                <a:latin typeface="Arial"/>
                <a:cs typeface="Arial"/>
              </a:rPr>
              <a:t>9</a:t>
            </a:r>
            <a:r>
              <a:rPr dirty="0" sz="1000" spc="-70">
                <a:latin typeface="Arial"/>
                <a:cs typeface="Arial"/>
              </a:rPr>
              <a:t> </a:t>
            </a:r>
            <a:r>
              <a:rPr dirty="0" sz="1000" spc="5">
                <a:latin typeface="PMingLiU"/>
                <a:cs typeface="PMingLiU"/>
              </a:rPr>
              <a:t>月</a:t>
            </a:r>
            <a:r>
              <a:rPr dirty="0" sz="1000" spc="-15">
                <a:latin typeface="PMingLiU"/>
                <a:cs typeface="PMingLiU"/>
              </a:rPr>
              <a:t> </a:t>
            </a:r>
            <a:r>
              <a:rPr dirty="0" sz="1000" spc="-5">
                <a:latin typeface="Arial"/>
                <a:cs typeface="Arial"/>
              </a:rPr>
              <a:t>13</a:t>
            </a:r>
            <a:r>
              <a:rPr dirty="0" sz="1000" spc="-70">
                <a:latin typeface="Arial"/>
                <a:cs typeface="Arial"/>
              </a:rPr>
              <a:t> </a:t>
            </a:r>
            <a:r>
              <a:rPr dirty="0" sz="1000" spc="-20">
                <a:latin typeface="PMingLiU"/>
                <a:cs typeface="PMingLiU"/>
              </a:rPr>
              <a:t>日</a:t>
            </a:r>
            <a:r>
              <a:rPr dirty="0" sz="1000" spc="5">
                <a:latin typeface="PMingLiU"/>
                <a:cs typeface="PMingLiU"/>
              </a:rPr>
              <a:t>，创</a:t>
            </a:r>
            <a:r>
              <a:rPr dirty="0" sz="1000" spc="-20">
                <a:latin typeface="PMingLiU"/>
                <a:cs typeface="PMingLiU"/>
              </a:rPr>
              <a:t>胜</a:t>
            </a:r>
            <a:r>
              <a:rPr dirty="0" sz="1000" spc="5">
                <a:latin typeface="PMingLiU"/>
                <a:cs typeface="PMingLiU"/>
              </a:rPr>
              <a:t>集</a:t>
            </a:r>
            <a:r>
              <a:rPr dirty="0" sz="1000" spc="-20">
                <a:latin typeface="PMingLiU"/>
                <a:cs typeface="PMingLiU"/>
              </a:rPr>
              <a:t>团</a:t>
            </a:r>
            <a:r>
              <a:rPr dirty="0" sz="1000" spc="5">
                <a:latin typeface="PMingLiU"/>
                <a:cs typeface="PMingLiU"/>
              </a:rPr>
              <a:t>在</a:t>
            </a:r>
            <a:r>
              <a:rPr dirty="0" sz="1000" spc="-5">
                <a:latin typeface="PMingLiU"/>
                <a:cs typeface="PMingLiU"/>
              </a:rPr>
              <a:t> </a:t>
            </a:r>
            <a:r>
              <a:rPr dirty="0" sz="1000" spc="-5">
                <a:latin typeface="Arial"/>
                <a:cs typeface="Arial"/>
              </a:rPr>
              <a:t>ESMO</a:t>
            </a:r>
            <a:r>
              <a:rPr dirty="0" sz="1000" spc="-50">
                <a:latin typeface="Arial"/>
                <a:cs typeface="Arial"/>
              </a:rPr>
              <a:t> </a:t>
            </a:r>
            <a:r>
              <a:rPr dirty="0" sz="1000" spc="-5">
                <a:latin typeface="Arial"/>
                <a:cs typeface="Arial"/>
              </a:rPr>
              <a:t>2022</a:t>
            </a:r>
            <a:r>
              <a:rPr dirty="0" sz="1000" spc="-60">
                <a:latin typeface="Arial"/>
                <a:cs typeface="Arial"/>
              </a:rPr>
              <a:t> </a:t>
            </a:r>
            <a:r>
              <a:rPr dirty="0" sz="1000" spc="-20">
                <a:latin typeface="PMingLiU"/>
                <a:cs typeface="PMingLiU"/>
              </a:rPr>
              <a:t>上</a:t>
            </a:r>
            <a:r>
              <a:rPr dirty="0" sz="1000" spc="5">
                <a:latin typeface="PMingLiU"/>
                <a:cs typeface="PMingLiU"/>
              </a:rPr>
              <a:t>公布</a:t>
            </a:r>
            <a:r>
              <a:rPr dirty="0" sz="1000" spc="-20">
                <a:latin typeface="PMingLiU"/>
                <a:cs typeface="PMingLiU"/>
              </a:rPr>
              <a:t>了</a:t>
            </a:r>
            <a:r>
              <a:rPr dirty="0" sz="1000" spc="5">
                <a:latin typeface="PMingLiU"/>
                <a:cs typeface="PMingLiU"/>
              </a:rPr>
              <a:t>一</a:t>
            </a:r>
            <a:r>
              <a:rPr dirty="0" sz="1000" spc="220">
                <a:latin typeface="PMingLiU"/>
                <a:cs typeface="PMingLiU"/>
              </a:rPr>
              <a:t>项</a:t>
            </a:r>
            <a:r>
              <a:rPr dirty="0" sz="1000" spc="-5">
                <a:latin typeface="Arial"/>
                <a:cs typeface="Arial"/>
              </a:rPr>
              <a:t>I/II</a:t>
            </a:r>
            <a:r>
              <a:rPr dirty="0" sz="1000" spc="-75">
                <a:latin typeface="Arial"/>
                <a:cs typeface="Arial"/>
              </a:rPr>
              <a:t> </a:t>
            </a:r>
            <a:r>
              <a:rPr dirty="0" sz="1000" spc="5">
                <a:latin typeface="PMingLiU"/>
                <a:cs typeface="PMingLiU"/>
              </a:rPr>
              <a:t>期临床</a:t>
            </a:r>
            <a:r>
              <a:rPr dirty="0" sz="1000" spc="-20">
                <a:latin typeface="PMingLiU"/>
                <a:cs typeface="PMingLiU"/>
              </a:rPr>
              <a:t>试</a:t>
            </a:r>
            <a:r>
              <a:rPr dirty="0" sz="1000" spc="5">
                <a:latin typeface="PMingLiU"/>
                <a:cs typeface="PMingLiU"/>
              </a:rPr>
              <a:t>验中</a:t>
            </a:r>
            <a:r>
              <a:rPr dirty="0" sz="1000" spc="-20">
                <a:latin typeface="PMingLiU"/>
                <a:cs typeface="PMingLiU"/>
              </a:rPr>
              <a:t>剂</a:t>
            </a:r>
            <a:r>
              <a:rPr dirty="0" sz="1000" spc="5">
                <a:latin typeface="PMingLiU"/>
                <a:cs typeface="PMingLiU"/>
              </a:rPr>
              <a:t>量扩</a:t>
            </a:r>
            <a:r>
              <a:rPr dirty="0" sz="1000" spc="-20">
                <a:latin typeface="PMingLiU"/>
                <a:cs typeface="PMingLiU"/>
              </a:rPr>
              <a:t>展</a:t>
            </a:r>
            <a:r>
              <a:rPr dirty="0" sz="1000" spc="5">
                <a:latin typeface="PMingLiU"/>
                <a:cs typeface="PMingLiU"/>
              </a:rPr>
              <a:t>队列</a:t>
            </a:r>
            <a:r>
              <a:rPr dirty="0" sz="1000" spc="-20">
                <a:latin typeface="PMingLiU"/>
                <a:cs typeface="PMingLiU"/>
              </a:rPr>
              <a:t>研</a:t>
            </a:r>
            <a:r>
              <a:rPr dirty="0" sz="1000" spc="5">
                <a:latin typeface="PMingLiU"/>
                <a:cs typeface="PMingLiU"/>
              </a:rPr>
              <a:t>究的中 期安全</a:t>
            </a:r>
            <a:r>
              <a:rPr dirty="0" sz="1000" spc="-20">
                <a:latin typeface="PMingLiU"/>
                <a:cs typeface="PMingLiU"/>
              </a:rPr>
              <a:t>性</a:t>
            </a:r>
            <a:r>
              <a:rPr dirty="0" sz="1000" spc="5">
                <a:latin typeface="PMingLiU"/>
                <a:cs typeface="PMingLiU"/>
              </a:rPr>
              <a:t>和疗</a:t>
            </a:r>
            <a:r>
              <a:rPr dirty="0" sz="1000" spc="-20">
                <a:latin typeface="PMingLiU"/>
                <a:cs typeface="PMingLiU"/>
              </a:rPr>
              <a:t>效</a:t>
            </a:r>
            <a:r>
              <a:rPr dirty="0" sz="1000" spc="5">
                <a:latin typeface="PMingLiU"/>
                <a:cs typeface="PMingLiU"/>
              </a:rPr>
              <a:t>数据</a:t>
            </a:r>
            <a:r>
              <a:rPr dirty="0" sz="1000" spc="-20">
                <a:latin typeface="PMingLiU"/>
                <a:cs typeface="PMingLiU"/>
              </a:rPr>
              <a:t>。</a:t>
            </a:r>
            <a:r>
              <a:rPr dirty="0" sz="1000" spc="-5">
                <a:latin typeface="Arial"/>
                <a:cs typeface="Arial"/>
              </a:rPr>
              <a:t>TST001</a:t>
            </a:r>
            <a:r>
              <a:rPr dirty="0" sz="1000" spc="-15">
                <a:latin typeface="Arial"/>
                <a:cs typeface="Arial"/>
              </a:rPr>
              <a:t> </a:t>
            </a:r>
            <a:r>
              <a:rPr dirty="0" sz="1000" spc="5">
                <a:latin typeface="PMingLiU"/>
                <a:cs typeface="PMingLiU"/>
              </a:rPr>
              <a:t>联</a:t>
            </a:r>
            <a:r>
              <a:rPr dirty="0" sz="1000" spc="-20">
                <a:latin typeface="PMingLiU"/>
                <a:cs typeface="PMingLiU"/>
              </a:rPr>
              <a:t>合</a:t>
            </a:r>
            <a:r>
              <a:rPr dirty="0" sz="1000" spc="5">
                <a:latin typeface="PMingLiU"/>
                <a:cs typeface="PMingLiU"/>
              </a:rPr>
              <a:t>卡培</a:t>
            </a:r>
            <a:r>
              <a:rPr dirty="0" sz="1000" spc="-20">
                <a:latin typeface="PMingLiU"/>
                <a:cs typeface="PMingLiU"/>
              </a:rPr>
              <a:t>他</a:t>
            </a:r>
            <a:r>
              <a:rPr dirty="0" sz="1000" spc="5">
                <a:latin typeface="PMingLiU"/>
                <a:cs typeface="PMingLiU"/>
              </a:rPr>
              <a:t>滨和</a:t>
            </a:r>
            <a:r>
              <a:rPr dirty="0" sz="1000" spc="-20">
                <a:latin typeface="PMingLiU"/>
                <a:cs typeface="PMingLiU"/>
              </a:rPr>
              <a:t>奥</a:t>
            </a:r>
            <a:r>
              <a:rPr dirty="0" sz="1000" spc="5">
                <a:latin typeface="PMingLiU"/>
                <a:cs typeface="PMingLiU"/>
              </a:rPr>
              <a:t>沙</a:t>
            </a:r>
            <a:r>
              <a:rPr dirty="0" sz="1000" spc="-20">
                <a:latin typeface="PMingLiU"/>
                <a:cs typeface="PMingLiU"/>
              </a:rPr>
              <a:t>利</a:t>
            </a:r>
            <a:r>
              <a:rPr dirty="0" sz="1000" spc="5">
                <a:latin typeface="PMingLiU"/>
                <a:cs typeface="PMingLiU"/>
              </a:rPr>
              <a:t>铂</a:t>
            </a:r>
            <a:r>
              <a:rPr dirty="0" sz="1000" spc="185">
                <a:latin typeface="PMingLiU"/>
                <a:cs typeface="PMingLiU"/>
              </a:rPr>
              <a:t> </a:t>
            </a:r>
            <a:r>
              <a:rPr dirty="0" sz="1000" spc="-5">
                <a:latin typeface="Arial"/>
                <a:cs typeface="Arial"/>
              </a:rPr>
              <a:t>(CAPOX)</a:t>
            </a:r>
            <a:r>
              <a:rPr dirty="0" sz="1000" spc="165">
                <a:latin typeface="Arial"/>
                <a:cs typeface="Arial"/>
              </a:rPr>
              <a:t> </a:t>
            </a:r>
            <a:r>
              <a:rPr dirty="0" sz="1000" spc="-20">
                <a:latin typeface="PMingLiU"/>
                <a:cs typeface="PMingLiU"/>
              </a:rPr>
              <a:t>用</a:t>
            </a:r>
            <a:r>
              <a:rPr dirty="0" sz="1000" spc="5">
                <a:latin typeface="PMingLiU"/>
                <a:cs typeface="PMingLiU"/>
              </a:rPr>
              <a:t>于</a:t>
            </a:r>
            <a:r>
              <a:rPr dirty="0" sz="1000" spc="35">
                <a:latin typeface="PMingLiU"/>
                <a:cs typeface="PMingLiU"/>
              </a:rPr>
              <a:t> </a:t>
            </a:r>
            <a:r>
              <a:rPr dirty="0" sz="1000" spc="-5">
                <a:latin typeface="Arial"/>
                <a:cs typeface="Arial"/>
              </a:rPr>
              <a:t>Claudin18.2</a:t>
            </a:r>
            <a:r>
              <a:rPr dirty="0" sz="1000" spc="-15">
                <a:latin typeface="Arial"/>
                <a:cs typeface="Arial"/>
              </a:rPr>
              <a:t> </a:t>
            </a:r>
            <a:r>
              <a:rPr dirty="0" sz="1000" spc="-20">
                <a:latin typeface="PMingLiU"/>
                <a:cs typeface="PMingLiU"/>
              </a:rPr>
              <a:t>阳性 </a:t>
            </a:r>
            <a:r>
              <a:rPr dirty="0" sz="1000">
                <a:latin typeface="Arial"/>
                <a:cs typeface="Arial"/>
              </a:rPr>
              <a:t>GC/GEJ</a:t>
            </a:r>
            <a:r>
              <a:rPr dirty="0" sz="1000" spc="-15">
                <a:latin typeface="Arial"/>
                <a:cs typeface="Arial"/>
              </a:rPr>
              <a:t> </a:t>
            </a:r>
            <a:r>
              <a:rPr dirty="0" sz="1000" spc="5">
                <a:latin typeface="PMingLiU"/>
                <a:cs typeface="PMingLiU"/>
              </a:rPr>
              <a:t>一线</a:t>
            </a:r>
            <a:r>
              <a:rPr dirty="0" sz="1000" spc="-20">
                <a:latin typeface="PMingLiU"/>
                <a:cs typeface="PMingLiU"/>
              </a:rPr>
              <a:t>治</a:t>
            </a:r>
            <a:r>
              <a:rPr dirty="0" sz="1000" spc="5">
                <a:latin typeface="PMingLiU"/>
                <a:cs typeface="PMingLiU"/>
              </a:rPr>
              <a:t>疗，</a:t>
            </a:r>
            <a:r>
              <a:rPr dirty="0" sz="1000" spc="-20">
                <a:latin typeface="PMingLiU"/>
                <a:cs typeface="PMingLiU"/>
              </a:rPr>
              <a:t>展</a:t>
            </a:r>
            <a:r>
              <a:rPr dirty="0" sz="1000" spc="5">
                <a:latin typeface="PMingLiU"/>
                <a:cs typeface="PMingLiU"/>
              </a:rPr>
              <a:t>现了</a:t>
            </a:r>
            <a:r>
              <a:rPr dirty="0" sz="1000" spc="-20">
                <a:latin typeface="PMingLiU"/>
                <a:cs typeface="PMingLiU"/>
              </a:rPr>
              <a:t>良</a:t>
            </a:r>
            <a:r>
              <a:rPr dirty="0" sz="1000" spc="5">
                <a:latin typeface="PMingLiU"/>
                <a:cs typeface="PMingLiU"/>
              </a:rPr>
              <a:t>好</a:t>
            </a:r>
            <a:r>
              <a:rPr dirty="0" sz="1000" spc="-20">
                <a:latin typeface="PMingLiU"/>
                <a:cs typeface="PMingLiU"/>
              </a:rPr>
              <a:t>的</a:t>
            </a:r>
            <a:r>
              <a:rPr dirty="0" sz="1000" spc="5">
                <a:latin typeface="PMingLiU"/>
                <a:cs typeface="PMingLiU"/>
              </a:rPr>
              <a:t>耐受</a:t>
            </a:r>
            <a:r>
              <a:rPr dirty="0" sz="1000" spc="-20">
                <a:latin typeface="PMingLiU"/>
                <a:cs typeface="PMingLiU"/>
              </a:rPr>
              <a:t>性</a:t>
            </a:r>
            <a:r>
              <a:rPr dirty="0" sz="1000" spc="5">
                <a:latin typeface="PMingLiU"/>
                <a:cs typeface="PMingLiU"/>
              </a:rPr>
              <a:t>和抗</a:t>
            </a:r>
            <a:r>
              <a:rPr dirty="0" sz="1000" spc="-20">
                <a:latin typeface="PMingLiU"/>
                <a:cs typeface="PMingLiU"/>
              </a:rPr>
              <a:t>肿</a:t>
            </a:r>
            <a:r>
              <a:rPr dirty="0" sz="1000" spc="5">
                <a:latin typeface="PMingLiU"/>
                <a:cs typeface="PMingLiU"/>
              </a:rPr>
              <a:t>瘤活</a:t>
            </a:r>
            <a:r>
              <a:rPr dirty="0" sz="1000" spc="-10">
                <a:latin typeface="PMingLiU"/>
                <a:cs typeface="PMingLiU"/>
              </a:rPr>
              <a:t>性</a:t>
            </a:r>
            <a:r>
              <a:rPr dirty="0" sz="1000" spc="5">
                <a:latin typeface="PMingLiU"/>
                <a:cs typeface="PMingLiU"/>
              </a:rPr>
              <a:t>。截至</a:t>
            </a:r>
            <a:r>
              <a:rPr dirty="0" sz="1000" spc="55">
                <a:latin typeface="PMingLiU"/>
                <a:cs typeface="PMingLiU"/>
              </a:rPr>
              <a:t> </a:t>
            </a:r>
            <a:r>
              <a:rPr dirty="0" sz="1000" spc="-5">
                <a:latin typeface="Arial"/>
                <a:cs typeface="Arial"/>
              </a:rPr>
              <a:t>22</a:t>
            </a:r>
            <a:r>
              <a:rPr dirty="0" sz="1000" spc="-25">
                <a:latin typeface="Arial"/>
                <a:cs typeface="Arial"/>
              </a:rPr>
              <a:t> </a:t>
            </a:r>
            <a:r>
              <a:rPr dirty="0" sz="1000" spc="5">
                <a:latin typeface="PMingLiU"/>
                <a:cs typeface="PMingLiU"/>
              </a:rPr>
              <a:t>年</a:t>
            </a:r>
            <a:r>
              <a:rPr dirty="0" sz="1000" spc="55">
                <a:latin typeface="PMingLiU"/>
                <a:cs typeface="PMingLiU"/>
              </a:rPr>
              <a:t> </a:t>
            </a:r>
            <a:r>
              <a:rPr dirty="0" sz="1000">
                <a:latin typeface="Arial"/>
                <a:cs typeface="Arial"/>
              </a:rPr>
              <a:t>8</a:t>
            </a:r>
            <a:r>
              <a:rPr dirty="0" sz="1000" spc="-25">
                <a:latin typeface="Arial"/>
                <a:cs typeface="Arial"/>
              </a:rPr>
              <a:t> </a:t>
            </a:r>
            <a:r>
              <a:rPr dirty="0" sz="1000" spc="5">
                <a:latin typeface="PMingLiU"/>
                <a:cs typeface="PMingLiU"/>
              </a:rPr>
              <a:t>月</a:t>
            </a:r>
            <a:r>
              <a:rPr dirty="0" sz="1000" spc="55">
                <a:latin typeface="PMingLiU"/>
                <a:cs typeface="PMingLiU"/>
              </a:rPr>
              <a:t> </a:t>
            </a:r>
            <a:r>
              <a:rPr dirty="0" sz="1000">
                <a:latin typeface="Arial"/>
                <a:cs typeface="Arial"/>
              </a:rPr>
              <a:t>4</a:t>
            </a:r>
            <a:r>
              <a:rPr dirty="0" sz="1000" spc="-25">
                <a:latin typeface="Arial"/>
                <a:cs typeface="Arial"/>
              </a:rPr>
              <a:t> </a:t>
            </a:r>
            <a:r>
              <a:rPr dirty="0" sz="1000" spc="5">
                <a:latin typeface="PMingLiU"/>
                <a:cs typeface="PMingLiU"/>
              </a:rPr>
              <a:t>日，共有</a:t>
            </a:r>
            <a:r>
              <a:rPr dirty="0" sz="1000" spc="60">
                <a:latin typeface="PMingLiU"/>
                <a:cs typeface="PMingLiU"/>
              </a:rPr>
              <a:t> </a:t>
            </a:r>
            <a:r>
              <a:rPr dirty="0" sz="1000" spc="-5">
                <a:latin typeface="Arial"/>
                <a:cs typeface="Arial"/>
              </a:rPr>
              <a:t>51</a:t>
            </a:r>
            <a:r>
              <a:rPr dirty="0" sz="1000" spc="-20">
                <a:latin typeface="Arial"/>
                <a:cs typeface="Arial"/>
              </a:rPr>
              <a:t> </a:t>
            </a:r>
            <a:r>
              <a:rPr dirty="0" sz="1000" spc="5">
                <a:latin typeface="PMingLiU"/>
                <a:cs typeface="PMingLiU"/>
              </a:rPr>
              <a:t>例 患者入</a:t>
            </a:r>
            <a:r>
              <a:rPr dirty="0" sz="1000" spc="-20">
                <a:latin typeface="PMingLiU"/>
                <a:cs typeface="PMingLiU"/>
              </a:rPr>
              <a:t>组</a:t>
            </a:r>
            <a:r>
              <a:rPr dirty="0" sz="1000" spc="5">
                <a:latin typeface="PMingLiU"/>
                <a:cs typeface="PMingLiU"/>
              </a:rPr>
              <a:t>并接</a:t>
            </a:r>
            <a:r>
              <a:rPr dirty="0" sz="1000" spc="-20">
                <a:latin typeface="PMingLiU"/>
                <a:cs typeface="PMingLiU"/>
              </a:rPr>
              <a:t>受</a:t>
            </a:r>
            <a:r>
              <a:rPr dirty="0" sz="1000" spc="5">
                <a:latin typeface="PMingLiU"/>
                <a:cs typeface="PMingLiU"/>
              </a:rPr>
              <a:t>了治</a:t>
            </a:r>
            <a:r>
              <a:rPr dirty="0" sz="1000" spc="-20">
                <a:latin typeface="PMingLiU"/>
                <a:cs typeface="PMingLiU"/>
              </a:rPr>
              <a:t>疗</a:t>
            </a:r>
            <a:r>
              <a:rPr dirty="0" sz="1000" spc="5">
                <a:latin typeface="PMingLiU"/>
                <a:cs typeface="PMingLiU"/>
              </a:rPr>
              <a:t>，其</a:t>
            </a:r>
            <a:r>
              <a:rPr dirty="0" sz="1000" spc="-20">
                <a:latin typeface="PMingLiU"/>
                <a:cs typeface="PMingLiU"/>
              </a:rPr>
              <a:t>中</a:t>
            </a:r>
            <a:r>
              <a:rPr dirty="0" sz="1000" spc="5">
                <a:latin typeface="PMingLiU"/>
                <a:cs typeface="PMingLiU"/>
              </a:rPr>
              <a:t>包括</a:t>
            </a:r>
            <a:r>
              <a:rPr dirty="0" sz="1000" spc="-20">
                <a:latin typeface="PMingLiU"/>
                <a:cs typeface="PMingLiU"/>
              </a:rPr>
              <a:t>在</a:t>
            </a:r>
            <a:r>
              <a:rPr dirty="0" sz="1000" spc="5">
                <a:latin typeface="PMingLiU"/>
                <a:cs typeface="PMingLiU"/>
              </a:rPr>
              <a:t>扩展</a:t>
            </a:r>
            <a:r>
              <a:rPr dirty="0" sz="1000" spc="-20">
                <a:latin typeface="PMingLiU"/>
                <a:cs typeface="PMingLiU"/>
              </a:rPr>
              <a:t>阶</a:t>
            </a:r>
            <a:r>
              <a:rPr dirty="0" sz="1000" spc="5">
                <a:latin typeface="PMingLiU"/>
                <a:cs typeface="PMingLiU"/>
              </a:rPr>
              <a:t>段以</a:t>
            </a:r>
            <a:r>
              <a:rPr dirty="0" sz="1000" spc="-25">
                <a:latin typeface="PMingLiU"/>
                <a:cs typeface="PMingLiU"/>
              </a:rPr>
              <a:t> </a:t>
            </a:r>
            <a:r>
              <a:rPr dirty="0" sz="1000" spc="-5">
                <a:latin typeface="Arial"/>
                <a:cs typeface="Arial"/>
              </a:rPr>
              <a:t>6mg/kg</a:t>
            </a:r>
            <a:r>
              <a:rPr dirty="0" sz="1000" spc="-90">
                <a:latin typeface="Arial"/>
                <a:cs typeface="Arial"/>
              </a:rPr>
              <a:t> </a:t>
            </a:r>
            <a:r>
              <a:rPr dirty="0" sz="1000" spc="5">
                <a:latin typeface="PMingLiU"/>
                <a:cs typeface="PMingLiU"/>
              </a:rPr>
              <a:t>剂量三周</a:t>
            </a:r>
            <a:r>
              <a:rPr dirty="0" sz="1000" spc="-20">
                <a:latin typeface="PMingLiU"/>
                <a:cs typeface="PMingLiU"/>
              </a:rPr>
              <a:t>给</a:t>
            </a:r>
            <a:r>
              <a:rPr dirty="0" sz="1000" spc="5">
                <a:latin typeface="PMingLiU"/>
                <a:cs typeface="PMingLiU"/>
              </a:rPr>
              <a:t>药一</a:t>
            </a:r>
            <a:r>
              <a:rPr dirty="0" sz="1000" spc="-20">
                <a:latin typeface="PMingLiU"/>
                <a:cs typeface="PMingLiU"/>
              </a:rPr>
              <a:t>次</a:t>
            </a:r>
            <a:r>
              <a:rPr dirty="0" sz="1000" spc="5">
                <a:latin typeface="PMingLiU"/>
                <a:cs typeface="PMingLiU"/>
              </a:rPr>
              <a:t>接</a:t>
            </a:r>
            <a:r>
              <a:rPr dirty="0" sz="1000" spc="225">
                <a:latin typeface="PMingLiU"/>
                <a:cs typeface="PMingLiU"/>
              </a:rPr>
              <a:t>受</a:t>
            </a:r>
            <a:r>
              <a:rPr dirty="0" sz="1000" spc="-5">
                <a:latin typeface="Arial"/>
                <a:cs typeface="Arial"/>
              </a:rPr>
              <a:t>TST001</a:t>
            </a:r>
            <a:r>
              <a:rPr dirty="0" sz="1000" spc="-85">
                <a:latin typeface="Arial"/>
                <a:cs typeface="Arial"/>
              </a:rPr>
              <a:t> </a:t>
            </a:r>
            <a:r>
              <a:rPr dirty="0" sz="1000" spc="5">
                <a:latin typeface="PMingLiU"/>
                <a:cs typeface="PMingLiU"/>
              </a:rPr>
              <a:t>联 合</a:t>
            </a:r>
            <a:r>
              <a:rPr dirty="0" sz="1000" spc="80">
                <a:latin typeface="PMingLiU"/>
                <a:cs typeface="PMingLiU"/>
              </a:rPr>
              <a:t> </a:t>
            </a:r>
            <a:r>
              <a:rPr dirty="0" sz="1000">
                <a:latin typeface="Arial"/>
                <a:cs typeface="Arial"/>
              </a:rPr>
              <a:t>CAPOX</a:t>
            </a:r>
            <a:r>
              <a:rPr dirty="0" sz="1000" spc="15">
                <a:latin typeface="Arial"/>
                <a:cs typeface="Arial"/>
              </a:rPr>
              <a:t> </a:t>
            </a:r>
            <a:r>
              <a:rPr dirty="0" sz="1000" spc="5">
                <a:latin typeface="PMingLiU"/>
                <a:cs typeface="PMingLiU"/>
              </a:rPr>
              <a:t>治疗的</a:t>
            </a:r>
            <a:r>
              <a:rPr dirty="0" sz="1000" spc="80">
                <a:latin typeface="PMingLiU"/>
                <a:cs typeface="PMingLiU"/>
              </a:rPr>
              <a:t> </a:t>
            </a:r>
            <a:r>
              <a:rPr dirty="0" sz="1000" spc="-5">
                <a:latin typeface="Arial"/>
                <a:cs typeface="Arial"/>
              </a:rPr>
              <a:t>36</a:t>
            </a:r>
            <a:r>
              <a:rPr dirty="0" sz="1000" spc="30">
                <a:latin typeface="Arial"/>
                <a:cs typeface="Arial"/>
              </a:rPr>
              <a:t> </a:t>
            </a:r>
            <a:r>
              <a:rPr dirty="0" sz="1000" spc="5">
                <a:latin typeface="PMingLiU"/>
                <a:cs typeface="PMingLiU"/>
              </a:rPr>
              <a:t>例</a:t>
            </a:r>
            <a:r>
              <a:rPr dirty="0" sz="1000" spc="-20">
                <a:latin typeface="PMingLiU"/>
                <a:cs typeface="PMingLiU"/>
              </a:rPr>
              <a:t>患</a:t>
            </a:r>
            <a:r>
              <a:rPr dirty="0" sz="1000" spc="5">
                <a:latin typeface="PMingLiU"/>
                <a:cs typeface="PMingLiU"/>
              </a:rPr>
              <a:t>者。</a:t>
            </a:r>
            <a:r>
              <a:rPr dirty="0" sz="1000" spc="-20">
                <a:latin typeface="PMingLiU"/>
                <a:cs typeface="PMingLiU"/>
              </a:rPr>
              <a:t>有</a:t>
            </a:r>
            <a:r>
              <a:rPr dirty="0" sz="1000" spc="5">
                <a:latin typeface="PMingLiU"/>
                <a:cs typeface="PMingLiU"/>
              </a:rPr>
              <a:t>可测</a:t>
            </a:r>
            <a:r>
              <a:rPr dirty="0" sz="1000" spc="-20">
                <a:latin typeface="PMingLiU"/>
                <a:cs typeface="PMingLiU"/>
              </a:rPr>
              <a:t>量</a:t>
            </a:r>
            <a:r>
              <a:rPr dirty="0" sz="1000" spc="5">
                <a:latin typeface="PMingLiU"/>
                <a:cs typeface="PMingLiU"/>
              </a:rPr>
              <a:t>病灶</a:t>
            </a:r>
            <a:r>
              <a:rPr dirty="0" sz="1000" spc="-20">
                <a:latin typeface="PMingLiU"/>
                <a:cs typeface="PMingLiU"/>
              </a:rPr>
              <a:t>且</a:t>
            </a:r>
            <a:r>
              <a:rPr dirty="0" sz="1000" spc="5">
                <a:latin typeface="PMingLiU"/>
                <a:cs typeface="PMingLiU"/>
              </a:rPr>
              <a:t>至</a:t>
            </a:r>
            <a:r>
              <a:rPr dirty="0" sz="1000" spc="-20">
                <a:latin typeface="PMingLiU"/>
                <a:cs typeface="PMingLiU"/>
              </a:rPr>
              <a:t>少有</a:t>
            </a:r>
            <a:r>
              <a:rPr dirty="0" sz="1000" spc="5">
                <a:latin typeface="PMingLiU"/>
                <a:cs typeface="PMingLiU"/>
              </a:rPr>
              <a:t>过一次</a:t>
            </a:r>
            <a:r>
              <a:rPr dirty="0" sz="1000" spc="-20">
                <a:latin typeface="PMingLiU"/>
                <a:cs typeface="PMingLiU"/>
              </a:rPr>
              <a:t>治</a:t>
            </a:r>
            <a:r>
              <a:rPr dirty="0" sz="1000" spc="5">
                <a:latin typeface="PMingLiU"/>
                <a:cs typeface="PMingLiU"/>
              </a:rPr>
              <a:t>疗后</a:t>
            </a:r>
            <a:r>
              <a:rPr dirty="0" sz="1000" spc="-20">
                <a:latin typeface="PMingLiU"/>
                <a:cs typeface="PMingLiU"/>
              </a:rPr>
              <a:t>肿</a:t>
            </a:r>
            <a:r>
              <a:rPr dirty="0" sz="1000" spc="5">
                <a:latin typeface="PMingLiU"/>
                <a:cs typeface="PMingLiU"/>
              </a:rPr>
              <a:t>瘤评估的</a:t>
            </a:r>
            <a:r>
              <a:rPr dirty="0" sz="1000" spc="95">
                <a:latin typeface="PMingLiU"/>
                <a:cs typeface="PMingLiU"/>
              </a:rPr>
              <a:t> </a:t>
            </a:r>
            <a:r>
              <a:rPr dirty="0" sz="1000" spc="-5">
                <a:latin typeface="Arial"/>
                <a:cs typeface="Arial"/>
              </a:rPr>
              <a:t>15</a:t>
            </a:r>
            <a:r>
              <a:rPr dirty="0" sz="1000" spc="5">
                <a:latin typeface="Arial"/>
                <a:cs typeface="Arial"/>
              </a:rPr>
              <a:t> </a:t>
            </a:r>
            <a:r>
              <a:rPr dirty="0" sz="1000" spc="5">
                <a:latin typeface="PMingLiU"/>
                <a:cs typeface="PMingLiU"/>
              </a:rPr>
              <a:t>例患者 中</a:t>
            </a:r>
            <a:r>
              <a:rPr dirty="0" sz="1000" spc="-5">
                <a:latin typeface="PMingLiU"/>
                <a:cs typeface="PMingLiU"/>
              </a:rPr>
              <a:t>，</a:t>
            </a:r>
            <a:r>
              <a:rPr dirty="0" sz="1000" spc="-5">
                <a:latin typeface="Arial"/>
                <a:cs typeface="Arial"/>
              </a:rPr>
              <a:t>73.3%</a:t>
            </a:r>
            <a:r>
              <a:rPr dirty="0" sz="1000" spc="5">
                <a:latin typeface="PMingLiU"/>
                <a:cs typeface="PMingLiU"/>
              </a:rPr>
              <a:t>获得</a:t>
            </a:r>
            <a:r>
              <a:rPr dirty="0" sz="1000" spc="-15">
                <a:latin typeface="PMingLiU"/>
                <a:cs typeface="PMingLiU"/>
              </a:rPr>
              <a:t> </a:t>
            </a:r>
            <a:r>
              <a:rPr dirty="0" sz="1000" spc="-5">
                <a:latin typeface="Arial"/>
                <a:cs typeface="Arial"/>
              </a:rPr>
              <a:t>PR</a:t>
            </a:r>
            <a:r>
              <a:rPr dirty="0" sz="1000" spc="-5">
                <a:latin typeface="PMingLiU"/>
                <a:cs typeface="PMingLiU"/>
              </a:rPr>
              <a:t>，</a:t>
            </a:r>
            <a:r>
              <a:rPr dirty="0" sz="1000" spc="-5">
                <a:latin typeface="Arial"/>
                <a:cs typeface="Arial"/>
              </a:rPr>
              <a:t>26.7%</a:t>
            </a:r>
            <a:r>
              <a:rPr dirty="0" sz="1000" spc="5">
                <a:latin typeface="PMingLiU"/>
                <a:cs typeface="PMingLiU"/>
              </a:rPr>
              <a:t>达</a:t>
            </a:r>
            <a:r>
              <a:rPr dirty="0" sz="1000" spc="-20">
                <a:latin typeface="PMingLiU"/>
                <a:cs typeface="PMingLiU"/>
              </a:rPr>
              <a:t>到</a:t>
            </a:r>
            <a:r>
              <a:rPr dirty="0" sz="1000" spc="5">
                <a:latin typeface="PMingLiU"/>
                <a:cs typeface="PMingLiU"/>
              </a:rPr>
              <a:t>了 </a:t>
            </a:r>
            <a:r>
              <a:rPr dirty="0" sz="1000" spc="-10">
                <a:latin typeface="Arial"/>
                <a:cs typeface="Arial"/>
              </a:rPr>
              <a:t>SD</a:t>
            </a:r>
            <a:r>
              <a:rPr dirty="0" sz="1000" spc="-10">
                <a:latin typeface="PMingLiU"/>
                <a:cs typeface="PMingLiU"/>
              </a:rPr>
              <a:t>，</a:t>
            </a:r>
            <a:r>
              <a:rPr dirty="0" sz="1000" spc="5">
                <a:latin typeface="PMingLiU"/>
                <a:cs typeface="PMingLiU"/>
              </a:rPr>
              <a:t>疾病</a:t>
            </a:r>
            <a:r>
              <a:rPr dirty="0" sz="1000" spc="-20">
                <a:latin typeface="PMingLiU"/>
                <a:cs typeface="PMingLiU"/>
              </a:rPr>
              <a:t>控</a:t>
            </a:r>
            <a:r>
              <a:rPr dirty="0" sz="1000" spc="5">
                <a:latin typeface="PMingLiU"/>
                <a:cs typeface="PMingLiU"/>
              </a:rPr>
              <a:t>制率达</a:t>
            </a:r>
            <a:r>
              <a:rPr dirty="0" sz="1000" spc="-15">
                <a:latin typeface="PMingLiU"/>
                <a:cs typeface="PMingLiU"/>
              </a:rPr>
              <a:t> </a:t>
            </a:r>
            <a:r>
              <a:rPr dirty="0" sz="1000" spc="-5">
                <a:latin typeface="Arial"/>
                <a:cs typeface="Arial"/>
              </a:rPr>
              <a:t>100%</a:t>
            </a:r>
            <a:r>
              <a:rPr dirty="0" sz="1000" spc="5">
                <a:latin typeface="PMingLiU"/>
                <a:cs typeface="PMingLiU"/>
              </a:rPr>
              <a:t>。其中，</a:t>
            </a:r>
            <a:r>
              <a:rPr dirty="0" sz="1000" spc="5">
                <a:latin typeface="Arial"/>
                <a:cs typeface="Arial"/>
              </a:rPr>
              <a:t>8</a:t>
            </a:r>
            <a:r>
              <a:rPr dirty="0" sz="1000" spc="-45">
                <a:latin typeface="Arial"/>
                <a:cs typeface="Arial"/>
              </a:rPr>
              <a:t> </a:t>
            </a:r>
            <a:r>
              <a:rPr dirty="0" sz="1000" spc="5">
                <a:latin typeface="PMingLiU"/>
                <a:cs typeface="PMingLiU"/>
              </a:rPr>
              <a:t>名 </a:t>
            </a:r>
            <a:r>
              <a:rPr dirty="0" sz="1000" spc="-5">
                <a:latin typeface="Arial"/>
                <a:cs typeface="Arial"/>
              </a:rPr>
              <a:t>Claudin18.2</a:t>
            </a:r>
            <a:r>
              <a:rPr dirty="0" sz="1000" spc="-40">
                <a:latin typeface="Arial"/>
                <a:cs typeface="Arial"/>
              </a:rPr>
              <a:t> </a:t>
            </a:r>
            <a:r>
              <a:rPr dirty="0" sz="1000" spc="5">
                <a:latin typeface="PMingLiU"/>
                <a:cs typeface="PMingLiU"/>
              </a:rPr>
              <a:t>中</a:t>
            </a:r>
            <a:r>
              <a:rPr dirty="0" sz="1000">
                <a:latin typeface="Arial"/>
                <a:cs typeface="Arial"/>
              </a:rPr>
              <a:t>/  </a:t>
            </a:r>
            <a:r>
              <a:rPr dirty="0" sz="1000" spc="5">
                <a:latin typeface="PMingLiU"/>
                <a:cs typeface="PMingLiU"/>
              </a:rPr>
              <a:t>高表达及</a:t>
            </a:r>
            <a:r>
              <a:rPr dirty="0" sz="1000" spc="-20">
                <a:latin typeface="PMingLiU"/>
                <a:cs typeface="PMingLiU"/>
              </a:rPr>
              <a:t> </a:t>
            </a:r>
            <a:r>
              <a:rPr dirty="0" sz="1000">
                <a:latin typeface="Arial"/>
                <a:cs typeface="Arial"/>
              </a:rPr>
              <a:t>5</a:t>
            </a:r>
            <a:r>
              <a:rPr dirty="0" sz="1000" spc="-70">
                <a:latin typeface="Arial"/>
                <a:cs typeface="Arial"/>
              </a:rPr>
              <a:t> </a:t>
            </a:r>
            <a:r>
              <a:rPr dirty="0" sz="1000" spc="245">
                <a:latin typeface="PMingLiU"/>
                <a:cs typeface="PMingLiU"/>
              </a:rPr>
              <a:t>名</a:t>
            </a:r>
            <a:r>
              <a:rPr dirty="0" sz="1000">
                <a:latin typeface="Arial"/>
                <a:cs typeface="Arial"/>
              </a:rPr>
              <a:t>Claudin18.2</a:t>
            </a:r>
            <a:r>
              <a:rPr dirty="0" sz="1000" spc="-70">
                <a:latin typeface="Arial"/>
                <a:cs typeface="Arial"/>
              </a:rPr>
              <a:t> </a:t>
            </a:r>
            <a:r>
              <a:rPr dirty="0" sz="1000" spc="-20">
                <a:latin typeface="PMingLiU"/>
                <a:cs typeface="PMingLiU"/>
              </a:rPr>
              <a:t>未</a:t>
            </a:r>
            <a:r>
              <a:rPr dirty="0" sz="1000" spc="5">
                <a:latin typeface="PMingLiU"/>
                <a:cs typeface="PMingLiU"/>
              </a:rPr>
              <a:t>知表</a:t>
            </a:r>
            <a:r>
              <a:rPr dirty="0" sz="1000" spc="-20">
                <a:latin typeface="PMingLiU"/>
                <a:cs typeface="PMingLiU"/>
              </a:rPr>
              <a:t>达</a:t>
            </a:r>
            <a:r>
              <a:rPr dirty="0" sz="1000" spc="5">
                <a:latin typeface="PMingLiU"/>
                <a:cs typeface="PMingLiU"/>
              </a:rPr>
              <a:t>的患</a:t>
            </a:r>
            <a:r>
              <a:rPr dirty="0" sz="1000" spc="-20">
                <a:latin typeface="PMingLiU"/>
                <a:cs typeface="PMingLiU"/>
              </a:rPr>
              <a:t>者</a:t>
            </a:r>
            <a:r>
              <a:rPr dirty="0" sz="1000" spc="5">
                <a:latin typeface="PMingLiU"/>
                <a:cs typeface="PMingLiU"/>
              </a:rPr>
              <a:t>中，</a:t>
            </a:r>
            <a:r>
              <a:rPr dirty="0" sz="1000" spc="-20">
                <a:latin typeface="PMingLiU"/>
                <a:cs typeface="PMingLiU"/>
              </a:rPr>
              <a:t>分</a:t>
            </a:r>
            <a:r>
              <a:rPr dirty="0" sz="1000" spc="5">
                <a:latin typeface="PMingLiU"/>
                <a:cs typeface="PMingLiU"/>
              </a:rPr>
              <a:t>别有</a:t>
            </a:r>
            <a:r>
              <a:rPr dirty="0" sz="1000" spc="-40">
                <a:latin typeface="PMingLiU"/>
                <a:cs typeface="PMingLiU"/>
              </a:rPr>
              <a:t> </a:t>
            </a:r>
            <a:r>
              <a:rPr dirty="0" sz="1000">
                <a:latin typeface="Arial"/>
                <a:cs typeface="Arial"/>
              </a:rPr>
              <a:t>6</a:t>
            </a:r>
            <a:r>
              <a:rPr dirty="0" sz="1000" spc="-75">
                <a:latin typeface="Arial"/>
                <a:cs typeface="Arial"/>
              </a:rPr>
              <a:t> </a:t>
            </a:r>
            <a:r>
              <a:rPr dirty="0" sz="1000" spc="5">
                <a:latin typeface="PMingLiU"/>
                <a:cs typeface="PMingLiU"/>
              </a:rPr>
              <a:t>名和</a:t>
            </a:r>
            <a:r>
              <a:rPr dirty="0" sz="1000" spc="-15">
                <a:latin typeface="PMingLiU"/>
                <a:cs typeface="PMingLiU"/>
              </a:rPr>
              <a:t> </a:t>
            </a:r>
            <a:r>
              <a:rPr dirty="0" sz="1000">
                <a:latin typeface="Arial"/>
                <a:cs typeface="Arial"/>
              </a:rPr>
              <a:t>5</a:t>
            </a:r>
            <a:r>
              <a:rPr dirty="0" sz="1000" spc="-70">
                <a:latin typeface="Arial"/>
                <a:cs typeface="Arial"/>
              </a:rPr>
              <a:t> </a:t>
            </a:r>
            <a:r>
              <a:rPr dirty="0" sz="1000" spc="5">
                <a:latin typeface="PMingLiU"/>
                <a:cs typeface="PMingLiU"/>
              </a:rPr>
              <a:t>名患者取</a:t>
            </a:r>
            <a:r>
              <a:rPr dirty="0" sz="1000" spc="-20">
                <a:latin typeface="PMingLiU"/>
                <a:cs typeface="PMingLiU"/>
              </a:rPr>
              <a:t>得</a:t>
            </a:r>
            <a:r>
              <a:rPr dirty="0" sz="1000" spc="5">
                <a:latin typeface="PMingLiU"/>
                <a:cs typeface="PMingLiU"/>
              </a:rPr>
              <a:t>了部</a:t>
            </a:r>
            <a:r>
              <a:rPr dirty="0" sz="1000" spc="-20">
                <a:latin typeface="PMingLiU"/>
                <a:cs typeface="PMingLiU"/>
              </a:rPr>
              <a:t>分</a:t>
            </a:r>
            <a:r>
              <a:rPr dirty="0" sz="1000" spc="5">
                <a:latin typeface="PMingLiU"/>
                <a:cs typeface="PMingLiU"/>
              </a:rPr>
              <a:t>缓解。</a:t>
            </a:r>
            <a:endParaRPr sz="1000">
              <a:latin typeface="PMingLiU"/>
              <a:cs typeface="PMingLiU"/>
            </a:endParaRPr>
          </a:p>
          <a:p>
            <a:pPr algn="just" marL="12700" marR="130175">
              <a:lnSpc>
                <a:spcPct val="121400"/>
              </a:lnSpc>
              <a:spcBef>
                <a:spcPts val="819"/>
              </a:spcBef>
            </a:pPr>
            <a:r>
              <a:rPr dirty="0" sz="1000" b="1">
                <a:latin typeface="Arial"/>
                <a:cs typeface="Arial"/>
              </a:rPr>
              <a:t>CT041</a:t>
            </a:r>
            <a:r>
              <a:rPr dirty="0" sz="1000" spc="-105" b="1">
                <a:latin typeface="Arial"/>
                <a:cs typeface="Arial"/>
              </a:rPr>
              <a:t> </a:t>
            </a:r>
            <a:r>
              <a:rPr dirty="0" sz="1000" spc="5" b="1">
                <a:latin typeface="Microsoft JhengHei UI"/>
                <a:cs typeface="Microsoft JhengHei UI"/>
              </a:rPr>
              <a:t>可能是全</a:t>
            </a:r>
            <a:r>
              <a:rPr dirty="0" sz="1000" spc="220" b="1">
                <a:latin typeface="Microsoft JhengHei UI"/>
                <a:cs typeface="Microsoft JhengHei UI"/>
              </a:rPr>
              <a:t>球</a:t>
            </a:r>
            <a:r>
              <a:rPr dirty="0" sz="1000" spc="-5" b="1">
                <a:latin typeface="Arial"/>
                <a:cs typeface="Arial"/>
              </a:rPr>
              <a:t>first-in-class</a:t>
            </a:r>
            <a:r>
              <a:rPr dirty="0" sz="1000" spc="-50" b="1">
                <a:latin typeface="Arial"/>
                <a:cs typeface="Arial"/>
              </a:rPr>
              <a:t> </a:t>
            </a:r>
            <a:r>
              <a:rPr dirty="0" sz="1000" spc="-5" b="1">
                <a:latin typeface="Arial"/>
                <a:cs typeface="Arial"/>
              </a:rPr>
              <a:t>Claudin18.2</a:t>
            </a:r>
            <a:r>
              <a:rPr dirty="0" sz="1000" spc="-75" b="1">
                <a:latin typeface="Arial"/>
                <a:cs typeface="Arial"/>
              </a:rPr>
              <a:t> </a:t>
            </a:r>
            <a:r>
              <a:rPr dirty="0" sz="1000" spc="-5" b="1">
                <a:latin typeface="Arial"/>
                <a:cs typeface="Arial"/>
              </a:rPr>
              <a:t>CAR-T</a:t>
            </a:r>
            <a:r>
              <a:rPr dirty="0" sz="1000" spc="-5">
                <a:latin typeface="PMingLiU"/>
                <a:cs typeface="PMingLiU"/>
              </a:rPr>
              <a:t>：</a:t>
            </a:r>
            <a:r>
              <a:rPr dirty="0" sz="1000" spc="-5">
                <a:latin typeface="Arial"/>
                <a:cs typeface="Arial"/>
              </a:rPr>
              <a:t>CT041</a:t>
            </a:r>
            <a:r>
              <a:rPr dirty="0" sz="1000" spc="-75">
                <a:latin typeface="Arial"/>
                <a:cs typeface="Arial"/>
              </a:rPr>
              <a:t> </a:t>
            </a:r>
            <a:r>
              <a:rPr dirty="0" sz="1000" spc="5">
                <a:latin typeface="PMingLiU"/>
                <a:cs typeface="PMingLiU"/>
              </a:rPr>
              <a:t>是全</a:t>
            </a:r>
            <a:r>
              <a:rPr dirty="0" sz="1000" spc="-20">
                <a:latin typeface="PMingLiU"/>
                <a:cs typeface="PMingLiU"/>
              </a:rPr>
              <a:t>球</a:t>
            </a:r>
            <a:r>
              <a:rPr dirty="0" sz="1000" spc="5">
                <a:latin typeface="PMingLiU"/>
                <a:cs typeface="PMingLiU"/>
              </a:rPr>
              <a:t>首款</a:t>
            </a:r>
            <a:r>
              <a:rPr dirty="0" sz="1000" spc="-20">
                <a:latin typeface="PMingLiU"/>
                <a:cs typeface="PMingLiU"/>
              </a:rPr>
              <a:t>，</a:t>
            </a:r>
            <a:r>
              <a:rPr dirty="0" sz="1000" spc="5">
                <a:latin typeface="PMingLiU"/>
                <a:cs typeface="PMingLiU"/>
              </a:rPr>
              <a:t>也是</a:t>
            </a:r>
            <a:r>
              <a:rPr dirty="0" sz="1000" spc="-20">
                <a:latin typeface="PMingLiU"/>
                <a:cs typeface="PMingLiU"/>
              </a:rPr>
              <a:t>唯</a:t>
            </a:r>
            <a:r>
              <a:rPr dirty="0" sz="1000" spc="5">
                <a:latin typeface="PMingLiU"/>
                <a:cs typeface="PMingLiU"/>
              </a:rPr>
              <a:t>一一款 进入确证性</a:t>
            </a:r>
            <a:r>
              <a:rPr dirty="0" sz="1000" spc="35">
                <a:latin typeface="PMingLiU"/>
                <a:cs typeface="PMingLiU"/>
              </a:rPr>
              <a:t> </a:t>
            </a:r>
            <a:r>
              <a:rPr dirty="0" sz="1000" spc="-10">
                <a:latin typeface="Arial"/>
                <a:cs typeface="Arial"/>
              </a:rPr>
              <a:t>II</a:t>
            </a:r>
            <a:r>
              <a:rPr dirty="0" sz="1000" spc="20">
                <a:latin typeface="Arial"/>
                <a:cs typeface="Arial"/>
              </a:rPr>
              <a:t> </a:t>
            </a:r>
            <a:r>
              <a:rPr dirty="0" sz="1000" spc="5">
                <a:latin typeface="PMingLiU"/>
                <a:cs typeface="PMingLiU"/>
              </a:rPr>
              <a:t>期</a:t>
            </a:r>
            <a:r>
              <a:rPr dirty="0" sz="1000" spc="-20">
                <a:latin typeface="PMingLiU"/>
                <a:cs typeface="PMingLiU"/>
              </a:rPr>
              <a:t>临</a:t>
            </a:r>
            <a:r>
              <a:rPr dirty="0" sz="1000" spc="5">
                <a:latin typeface="PMingLiU"/>
                <a:cs typeface="PMingLiU"/>
              </a:rPr>
              <a:t>床的</a:t>
            </a:r>
            <a:r>
              <a:rPr dirty="0" sz="1000" spc="-20">
                <a:latin typeface="PMingLiU"/>
                <a:cs typeface="PMingLiU"/>
              </a:rPr>
              <a:t>实</a:t>
            </a:r>
            <a:r>
              <a:rPr dirty="0" sz="1000" spc="5">
                <a:latin typeface="PMingLiU"/>
                <a:cs typeface="PMingLiU"/>
              </a:rPr>
              <a:t>体瘤</a:t>
            </a:r>
            <a:r>
              <a:rPr dirty="0" sz="1000" spc="55">
                <a:latin typeface="PMingLiU"/>
                <a:cs typeface="PMingLiU"/>
              </a:rPr>
              <a:t> </a:t>
            </a:r>
            <a:r>
              <a:rPr dirty="0" sz="1000" spc="-5">
                <a:latin typeface="Arial"/>
                <a:cs typeface="Arial"/>
              </a:rPr>
              <a:t>CAR-T</a:t>
            </a:r>
            <a:r>
              <a:rPr dirty="0" sz="1000" spc="-5">
                <a:latin typeface="PMingLiU"/>
                <a:cs typeface="PMingLiU"/>
              </a:rPr>
              <a:t>，</a:t>
            </a:r>
            <a:r>
              <a:rPr dirty="0" sz="1000" spc="-20">
                <a:latin typeface="PMingLiU"/>
                <a:cs typeface="PMingLiU"/>
              </a:rPr>
              <a:t>有</a:t>
            </a:r>
            <a:r>
              <a:rPr dirty="0" sz="1000" spc="5">
                <a:latin typeface="PMingLiU"/>
                <a:cs typeface="PMingLiU"/>
              </a:rPr>
              <a:t>望成</a:t>
            </a:r>
            <a:r>
              <a:rPr dirty="0" sz="1000" spc="-20">
                <a:latin typeface="PMingLiU"/>
                <a:cs typeface="PMingLiU"/>
              </a:rPr>
              <a:t>为</a:t>
            </a:r>
            <a:r>
              <a:rPr dirty="0" sz="1000" spc="5">
                <a:latin typeface="PMingLiU"/>
                <a:cs typeface="PMingLiU"/>
              </a:rPr>
              <a:t>全球</a:t>
            </a:r>
            <a:r>
              <a:rPr dirty="0" sz="1000" spc="160">
                <a:latin typeface="PMingLiU"/>
                <a:cs typeface="PMingLiU"/>
              </a:rPr>
              <a:t> </a:t>
            </a:r>
            <a:r>
              <a:rPr dirty="0" sz="1000" spc="-5">
                <a:latin typeface="Arial"/>
                <a:cs typeface="Arial"/>
              </a:rPr>
              <a:t>first-in-class</a:t>
            </a:r>
            <a:r>
              <a:rPr dirty="0" sz="1000" spc="-10">
                <a:latin typeface="Arial"/>
                <a:cs typeface="Arial"/>
              </a:rPr>
              <a:t> </a:t>
            </a:r>
            <a:r>
              <a:rPr dirty="0" sz="1000" spc="5">
                <a:latin typeface="PMingLiU"/>
                <a:cs typeface="PMingLiU"/>
              </a:rPr>
              <a:t>的</a:t>
            </a:r>
            <a:r>
              <a:rPr dirty="0" sz="1000" spc="55">
                <a:latin typeface="PMingLiU"/>
                <a:cs typeface="PMingLiU"/>
              </a:rPr>
              <a:t> </a:t>
            </a:r>
            <a:r>
              <a:rPr dirty="0" sz="1000">
                <a:latin typeface="Arial"/>
                <a:cs typeface="Arial"/>
              </a:rPr>
              <a:t>Claudin18.2</a:t>
            </a:r>
            <a:r>
              <a:rPr dirty="0" sz="1000" spc="155">
                <a:latin typeface="Arial"/>
                <a:cs typeface="Arial"/>
              </a:rPr>
              <a:t> </a:t>
            </a:r>
            <a:r>
              <a:rPr dirty="0" sz="1000" spc="-5">
                <a:latin typeface="Arial"/>
                <a:cs typeface="Arial"/>
              </a:rPr>
              <a:t>CAR-T  </a:t>
            </a:r>
            <a:r>
              <a:rPr dirty="0" sz="1000" spc="5">
                <a:latin typeface="PMingLiU"/>
                <a:cs typeface="PMingLiU"/>
              </a:rPr>
              <a:t>产品。</a:t>
            </a:r>
            <a:r>
              <a:rPr dirty="0" sz="1000" spc="-5">
                <a:latin typeface="Arial"/>
                <a:cs typeface="Arial"/>
              </a:rPr>
              <a:t>CT041</a:t>
            </a:r>
            <a:r>
              <a:rPr dirty="0" sz="1000" spc="-65">
                <a:latin typeface="Arial"/>
                <a:cs typeface="Arial"/>
              </a:rPr>
              <a:t> </a:t>
            </a:r>
            <a:r>
              <a:rPr dirty="0" sz="1000" spc="5">
                <a:latin typeface="PMingLiU"/>
                <a:cs typeface="PMingLiU"/>
              </a:rPr>
              <a:t>已</a:t>
            </a:r>
            <a:r>
              <a:rPr dirty="0" sz="1000" spc="-20">
                <a:latin typeface="PMingLiU"/>
                <a:cs typeface="PMingLiU"/>
              </a:rPr>
              <a:t>经</a:t>
            </a:r>
            <a:r>
              <a:rPr dirty="0" sz="1000" spc="5">
                <a:latin typeface="PMingLiU"/>
                <a:cs typeface="PMingLiU"/>
              </a:rPr>
              <a:t>获得</a:t>
            </a:r>
            <a:r>
              <a:rPr dirty="0" sz="1000" spc="-20">
                <a:latin typeface="PMingLiU"/>
                <a:cs typeface="PMingLiU"/>
              </a:rPr>
              <a:t>多</a:t>
            </a:r>
            <a:r>
              <a:rPr dirty="0" sz="1000" spc="5">
                <a:latin typeface="PMingLiU"/>
                <a:cs typeface="PMingLiU"/>
              </a:rPr>
              <a:t>国</a:t>
            </a:r>
            <a:r>
              <a:rPr dirty="0" sz="1000" spc="-20">
                <a:latin typeface="PMingLiU"/>
                <a:cs typeface="PMingLiU"/>
              </a:rPr>
              <a:t>监</a:t>
            </a:r>
            <a:r>
              <a:rPr dirty="0" sz="1000" spc="5">
                <a:latin typeface="PMingLiU"/>
                <a:cs typeface="PMingLiU"/>
              </a:rPr>
              <a:t>管机</a:t>
            </a:r>
            <a:r>
              <a:rPr dirty="0" sz="1000" spc="-20">
                <a:latin typeface="PMingLiU"/>
                <a:cs typeface="PMingLiU"/>
              </a:rPr>
              <a:t>构</a:t>
            </a:r>
            <a:r>
              <a:rPr dirty="0" sz="1000" spc="5">
                <a:latin typeface="PMingLiU"/>
                <a:cs typeface="PMingLiU"/>
              </a:rPr>
              <a:t>的认</a:t>
            </a:r>
            <a:r>
              <a:rPr dirty="0" sz="1000" spc="-20">
                <a:latin typeface="PMingLiU"/>
                <a:cs typeface="PMingLiU"/>
              </a:rPr>
              <a:t>可</a:t>
            </a:r>
            <a:r>
              <a:rPr dirty="0" sz="1000" spc="5">
                <a:latin typeface="PMingLiU"/>
                <a:cs typeface="PMingLiU"/>
              </a:rPr>
              <a:t>，包</a:t>
            </a:r>
            <a:r>
              <a:rPr dirty="0" sz="1000" spc="250">
                <a:latin typeface="PMingLiU"/>
                <a:cs typeface="PMingLiU"/>
              </a:rPr>
              <a:t>括</a:t>
            </a:r>
            <a:r>
              <a:rPr dirty="0" sz="1000">
                <a:latin typeface="Arial"/>
                <a:cs typeface="Arial"/>
              </a:rPr>
              <a:t>FDA</a:t>
            </a:r>
            <a:r>
              <a:rPr dirty="0" sz="1000" spc="20">
                <a:latin typeface="Arial"/>
                <a:cs typeface="Arial"/>
              </a:rPr>
              <a:t> </a:t>
            </a:r>
            <a:r>
              <a:rPr dirty="0" sz="1000">
                <a:latin typeface="Arial"/>
                <a:cs typeface="Arial"/>
              </a:rPr>
              <a:t>RMAT</a:t>
            </a:r>
            <a:r>
              <a:rPr dirty="0" sz="1000" spc="-70">
                <a:latin typeface="Arial"/>
                <a:cs typeface="Arial"/>
              </a:rPr>
              <a:t> </a:t>
            </a:r>
            <a:r>
              <a:rPr dirty="0" sz="1000" spc="5">
                <a:latin typeface="PMingLiU"/>
                <a:cs typeface="PMingLiU"/>
              </a:rPr>
              <a:t>认证、</a:t>
            </a:r>
            <a:r>
              <a:rPr dirty="0" sz="1000" spc="-5">
                <a:latin typeface="Arial"/>
                <a:cs typeface="Arial"/>
              </a:rPr>
              <a:t>EMA</a:t>
            </a:r>
            <a:r>
              <a:rPr dirty="0" sz="1000" spc="15">
                <a:latin typeface="Arial"/>
                <a:cs typeface="Arial"/>
              </a:rPr>
              <a:t> </a:t>
            </a:r>
            <a:r>
              <a:rPr dirty="0" sz="1000">
                <a:latin typeface="Arial"/>
                <a:cs typeface="Arial"/>
              </a:rPr>
              <a:t>PRIME</a:t>
            </a:r>
            <a:r>
              <a:rPr dirty="0" sz="1000" spc="-75">
                <a:latin typeface="Arial"/>
                <a:cs typeface="Arial"/>
              </a:rPr>
              <a:t> </a:t>
            </a:r>
            <a:r>
              <a:rPr dirty="0" sz="1000" spc="5">
                <a:latin typeface="PMingLiU"/>
                <a:cs typeface="PMingLiU"/>
              </a:rPr>
              <a:t>认证及 孤儿药</a:t>
            </a:r>
            <a:r>
              <a:rPr dirty="0" sz="1000" spc="-20">
                <a:latin typeface="PMingLiU"/>
                <a:cs typeface="PMingLiU"/>
              </a:rPr>
              <a:t>认</a:t>
            </a:r>
            <a:r>
              <a:rPr dirty="0" sz="1000" spc="5">
                <a:latin typeface="PMingLiU"/>
                <a:cs typeface="PMingLiU"/>
              </a:rPr>
              <a:t>定等</a:t>
            </a:r>
            <a:r>
              <a:rPr dirty="0" sz="1000" spc="-20">
                <a:latin typeface="PMingLiU"/>
                <a:cs typeface="PMingLiU"/>
              </a:rPr>
              <a:t>。</a:t>
            </a:r>
            <a:r>
              <a:rPr dirty="0" sz="1000" spc="5">
                <a:latin typeface="PMingLiU"/>
                <a:cs typeface="PMingLiU"/>
              </a:rPr>
              <a:t>目前</a:t>
            </a:r>
            <a:r>
              <a:rPr dirty="0" sz="1000" spc="55">
                <a:latin typeface="PMingLiU"/>
                <a:cs typeface="PMingLiU"/>
              </a:rPr>
              <a:t> </a:t>
            </a:r>
            <a:r>
              <a:rPr dirty="0" sz="1000" spc="-10">
                <a:latin typeface="Arial"/>
                <a:cs typeface="Arial"/>
              </a:rPr>
              <a:t>CT041</a:t>
            </a:r>
            <a:r>
              <a:rPr dirty="0" sz="1000" spc="-15">
                <a:latin typeface="Arial"/>
                <a:cs typeface="Arial"/>
              </a:rPr>
              <a:t> </a:t>
            </a:r>
            <a:r>
              <a:rPr dirty="0" sz="1000" spc="5">
                <a:latin typeface="PMingLiU"/>
                <a:cs typeface="PMingLiU"/>
              </a:rPr>
              <a:t>正在进</a:t>
            </a:r>
            <a:r>
              <a:rPr dirty="0" sz="1000" spc="-20">
                <a:latin typeface="PMingLiU"/>
                <a:cs typeface="PMingLiU"/>
              </a:rPr>
              <a:t>行</a:t>
            </a:r>
            <a:r>
              <a:rPr dirty="0" sz="1000" spc="5">
                <a:latin typeface="PMingLiU"/>
                <a:cs typeface="PMingLiU"/>
              </a:rPr>
              <a:t>国内</a:t>
            </a:r>
            <a:r>
              <a:rPr dirty="0" sz="1000" spc="-20">
                <a:latin typeface="PMingLiU"/>
                <a:cs typeface="PMingLiU"/>
              </a:rPr>
              <a:t>关</a:t>
            </a:r>
            <a:r>
              <a:rPr dirty="0" sz="1000" spc="5">
                <a:latin typeface="PMingLiU"/>
                <a:cs typeface="PMingLiU"/>
              </a:rPr>
              <a:t>键性</a:t>
            </a:r>
            <a:r>
              <a:rPr dirty="0" sz="1000" spc="35">
                <a:latin typeface="PMingLiU"/>
                <a:cs typeface="PMingLiU"/>
              </a:rPr>
              <a:t> </a:t>
            </a:r>
            <a:r>
              <a:rPr dirty="0" sz="1000">
                <a:latin typeface="Arial"/>
                <a:cs typeface="Arial"/>
              </a:rPr>
              <a:t>II</a:t>
            </a:r>
            <a:r>
              <a:rPr dirty="0" sz="1000" spc="-5">
                <a:latin typeface="Arial"/>
                <a:cs typeface="Arial"/>
              </a:rPr>
              <a:t> </a:t>
            </a:r>
            <a:r>
              <a:rPr dirty="0" sz="1000" spc="-20">
                <a:latin typeface="PMingLiU"/>
                <a:cs typeface="PMingLiU"/>
              </a:rPr>
              <a:t>期</a:t>
            </a:r>
            <a:r>
              <a:rPr dirty="0" sz="1000" spc="5">
                <a:latin typeface="PMingLiU"/>
                <a:cs typeface="PMingLiU"/>
              </a:rPr>
              <a:t>临床的</a:t>
            </a:r>
            <a:r>
              <a:rPr dirty="0" sz="1000" spc="-20">
                <a:latin typeface="PMingLiU"/>
                <a:cs typeface="PMingLiU"/>
              </a:rPr>
              <a:t>入</a:t>
            </a:r>
            <a:r>
              <a:rPr dirty="0" sz="1000" spc="5">
                <a:latin typeface="PMingLiU"/>
                <a:cs typeface="PMingLiU"/>
              </a:rPr>
              <a:t>组，</a:t>
            </a:r>
            <a:r>
              <a:rPr dirty="0" sz="1000" spc="-20">
                <a:latin typeface="PMingLiU"/>
                <a:cs typeface="PMingLiU"/>
              </a:rPr>
              <a:t>预</a:t>
            </a:r>
            <a:r>
              <a:rPr dirty="0" sz="1000" spc="5">
                <a:latin typeface="PMingLiU"/>
                <a:cs typeface="PMingLiU"/>
              </a:rPr>
              <a:t>计</a:t>
            </a:r>
            <a:r>
              <a:rPr dirty="0" sz="1000" spc="60">
                <a:latin typeface="PMingLiU"/>
                <a:cs typeface="PMingLiU"/>
              </a:rPr>
              <a:t> </a:t>
            </a:r>
            <a:r>
              <a:rPr dirty="0" sz="1000" spc="-5">
                <a:latin typeface="Arial"/>
                <a:cs typeface="Arial"/>
              </a:rPr>
              <a:t>1H24</a:t>
            </a:r>
            <a:r>
              <a:rPr dirty="0" sz="1000" spc="-15">
                <a:latin typeface="Arial"/>
                <a:cs typeface="Arial"/>
              </a:rPr>
              <a:t> </a:t>
            </a:r>
            <a:r>
              <a:rPr dirty="0" sz="1000" spc="5">
                <a:latin typeface="PMingLiU"/>
                <a:cs typeface="PMingLiU"/>
              </a:rPr>
              <a:t>在中国</a:t>
            </a:r>
            <a:r>
              <a:rPr dirty="0" sz="1000" spc="-20">
                <a:latin typeface="PMingLiU"/>
                <a:cs typeface="PMingLiU"/>
              </a:rPr>
              <a:t>递交 </a:t>
            </a:r>
            <a:r>
              <a:rPr dirty="0" sz="1000">
                <a:latin typeface="Arial"/>
                <a:cs typeface="Arial"/>
              </a:rPr>
              <a:t>BLA</a:t>
            </a:r>
            <a:r>
              <a:rPr dirty="0" sz="1000">
                <a:latin typeface="PMingLiU"/>
                <a:cs typeface="PMingLiU"/>
              </a:rPr>
              <a:t>；</a:t>
            </a:r>
            <a:r>
              <a:rPr dirty="0" sz="1000" spc="5">
                <a:latin typeface="PMingLiU"/>
                <a:cs typeface="PMingLiU"/>
              </a:rPr>
              <a:t>同</a:t>
            </a:r>
            <a:r>
              <a:rPr dirty="0" sz="1000" spc="-20">
                <a:latin typeface="PMingLiU"/>
                <a:cs typeface="PMingLiU"/>
              </a:rPr>
              <a:t>时</a:t>
            </a:r>
            <a:r>
              <a:rPr dirty="0" sz="1000" spc="5">
                <a:latin typeface="PMingLiU"/>
                <a:cs typeface="PMingLiU"/>
              </a:rPr>
              <a:t>北美</a:t>
            </a:r>
            <a:r>
              <a:rPr dirty="0" sz="1000" spc="55">
                <a:latin typeface="PMingLiU"/>
                <a:cs typeface="PMingLiU"/>
              </a:rPr>
              <a:t> </a:t>
            </a:r>
            <a:r>
              <a:rPr dirty="0" sz="1000" spc="5">
                <a:latin typeface="Arial"/>
                <a:cs typeface="Arial"/>
              </a:rPr>
              <a:t>Ib </a:t>
            </a:r>
            <a:r>
              <a:rPr dirty="0" sz="1000" spc="5">
                <a:latin typeface="PMingLiU"/>
                <a:cs typeface="PMingLiU"/>
              </a:rPr>
              <a:t>期</a:t>
            </a:r>
            <a:r>
              <a:rPr dirty="0" sz="1000" spc="-20">
                <a:latin typeface="PMingLiU"/>
                <a:cs typeface="PMingLiU"/>
              </a:rPr>
              <a:t>临</a:t>
            </a:r>
            <a:r>
              <a:rPr dirty="0" sz="1000" spc="5">
                <a:latin typeface="PMingLiU"/>
                <a:cs typeface="PMingLiU"/>
              </a:rPr>
              <a:t>床也</a:t>
            </a:r>
            <a:r>
              <a:rPr dirty="0" sz="1000" spc="-20">
                <a:latin typeface="PMingLiU"/>
                <a:cs typeface="PMingLiU"/>
              </a:rPr>
              <a:t>在</a:t>
            </a:r>
            <a:r>
              <a:rPr dirty="0" sz="1000" spc="5">
                <a:latin typeface="PMingLiU"/>
                <a:cs typeface="PMingLiU"/>
              </a:rPr>
              <a:t>正常</a:t>
            </a:r>
            <a:r>
              <a:rPr dirty="0" sz="1000" spc="-20">
                <a:latin typeface="PMingLiU"/>
                <a:cs typeface="PMingLiU"/>
              </a:rPr>
              <a:t>入</a:t>
            </a:r>
            <a:r>
              <a:rPr dirty="0" sz="1000" spc="5">
                <a:latin typeface="PMingLiU"/>
                <a:cs typeface="PMingLiU"/>
              </a:rPr>
              <a:t>组中</a:t>
            </a:r>
            <a:r>
              <a:rPr dirty="0" sz="1000" spc="-20">
                <a:latin typeface="PMingLiU"/>
                <a:cs typeface="PMingLiU"/>
              </a:rPr>
              <a:t>，</a:t>
            </a:r>
            <a:r>
              <a:rPr dirty="0" sz="1000" spc="5">
                <a:latin typeface="PMingLiU"/>
                <a:cs typeface="PMingLiU"/>
              </a:rPr>
              <a:t>预</a:t>
            </a:r>
            <a:r>
              <a:rPr dirty="0" sz="1000" spc="-20">
                <a:latin typeface="PMingLiU"/>
                <a:cs typeface="PMingLiU"/>
              </a:rPr>
              <a:t>计</a:t>
            </a:r>
            <a:r>
              <a:rPr dirty="0" sz="1000" spc="5">
                <a:latin typeface="PMingLiU"/>
                <a:cs typeface="PMingLiU"/>
              </a:rPr>
              <a:t>在</a:t>
            </a:r>
            <a:r>
              <a:rPr dirty="0" sz="1000" spc="85">
                <a:latin typeface="PMingLiU"/>
                <a:cs typeface="PMingLiU"/>
              </a:rPr>
              <a:t> </a:t>
            </a:r>
            <a:r>
              <a:rPr dirty="0" sz="1000" spc="-10">
                <a:latin typeface="Arial"/>
                <a:cs typeface="Arial"/>
              </a:rPr>
              <a:t>2H22</a:t>
            </a:r>
            <a:r>
              <a:rPr dirty="0" sz="1000">
                <a:latin typeface="Arial"/>
                <a:cs typeface="Arial"/>
              </a:rPr>
              <a:t> </a:t>
            </a:r>
            <a:r>
              <a:rPr dirty="0" sz="1000" spc="5">
                <a:latin typeface="PMingLiU"/>
                <a:cs typeface="PMingLiU"/>
              </a:rPr>
              <a:t>进入</a:t>
            </a:r>
            <a:r>
              <a:rPr dirty="0" sz="1000" spc="80">
                <a:latin typeface="PMingLiU"/>
                <a:cs typeface="PMingLiU"/>
              </a:rPr>
              <a:t> </a:t>
            </a:r>
            <a:r>
              <a:rPr dirty="0" sz="1000" spc="-10">
                <a:latin typeface="Arial"/>
                <a:cs typeface="Arial"/>
              </a:rPr>
              <a:t>II</a:t>
            </a:r>
            <a:r>
              <a:rPr dirty="0" sz="1000" spc="20">
                <a:latin typeface="Arial"/>
                <a:cs typeface="Arial"/>
              </a:rPr>
              <a:t> </a:t>
            </a:r>
            <a:r>
              <a:rPr dirty="0" sz="1000" spc="-20">
                <a:latin typeface="PMingLiU"/>
                <a:cs typeface="PMingLiU"/>
              </a:rPr>
              <a:t>期</a:t>
            </a:r>
            <a:r>
              <a:rPr dirty="0" sz="1000" spc="5">
                <a:latin typeface="PMingLiU"/>
                <a:cs typeface="PMingLiU"/>
              </a:rPr>
              <a:t>研究</a:t>
            </a:r>
            <a:r>
              <a:rPr dirty="0" sz="1000" spc="-5">
                <a:latin typeface="PMingLiU"/>
                <a:cs typeface="PMingLiU"/>
              </a:rPr>
              <a:t>，</a:t>
            </a:r>
            <a:r>
              <a:rPr dirty="0" sz="1000" spc="-5">
                <a:latin typeface="Arial"/>
                <a:cs typeface="Arial"/>
              </a:rPr>
              <a:t>2024E</a:t>
            </a:r>
            <a:r>
              <a:rPr dirty="0" sz="1000" spc="10">
                <a:latin typeface="Arial"/>
                <a:cs typeface="Arial"/>
              </a:rPr>
              <a:t> </a:t>
            </a:r>
            <a:r>
              <a:rPr dirty="0" sz="1000" spc="-20">
                <a:latin typeface="PMingLiU"/>
                <a:cs typeface="PMingLiU"/>
              </a:rPr>
              <a:t>年</a:t>
            </a:r>
            <a:r>
              <a:rPr dirty="0" sz="1000" spc="5">
                <a:latin typeface="PMingLiU"/>
                <a:cs typeface="PMingLiU"/>
              </a:rPr>
              <a:t>在美国 递交</a:t>
            </a:r>
            <a:r>
              <a:rPr dirty="0" sz="1000" spc="-15">
                <a:latin typeface="PMingLiU"/>
                <a:cs typeface="PMingLiU"/>
              </a:rPr>
              <a:t> </a:t>
            </a:r>
            <a:r>
              <a:rPr dirty="0" sz="1000">
                <a:latin typeface="Arial"/>
                <a:cs typeface="Arial"/>
              </a:rPr>
              <a:t>BLA</a:t>
            </a:r>
            <a:r>
              <a:rPr dirty="0" sz="1000" spc="-20">
                <a:latin typeface="PMingLiU"/>
                <a:cs typeface="PMingLiU"/>
              </a:rPr>
              <a:t>。</a:t>
            </a:r>
            <a:r>
              <a:rPr dirty="0" sz="1000" spc="5">
                <a:latin typeface="PMingLiU"/>
                <a:cs typeface="PMingLiU"/>
              </a:rPr>
              <a:t>科济</a:t>
            </a:r>
            <a:r>
              <a:rPr dirty="0" sz="1000" spc="-20">
                <a:latin typeface="PMingLiU"/>
                <a:cs typeface="PMingLiU"/>
              </a:rPr>
              <a:t>药</a:t>
            </a:r>
            <a:r>
              <a:rPr dirty="0" sz="1000" spc="5">
                <a:latin typeface="PMingLiU"/>
                <a:cs typeface="PMingLiU"/>
              </a:rPr>
              <a:t>业在</a:t>
            </a:r>
            <a:r>
              <a:rPr dirty="0" sz="1000" spc="-15">
                <a:latin typeface="PMingLiU"/>
                <a:cs typeface="PMingLiU"/>
              </a:rPr>
              <a:t> </a:t>
            </a:r>
            <a:r>
              <a:rPr dirty="0" sz="1000" spc="-5">
                <a:latin typeface="Arial"/>
                <a:cs typeface="Arial"/>
              </a:rPr>
              <a:t>ASCO</a:t>
            </a:r>
            <a:r>
              <a:rPr dirty="0" sz="1000" spc="-60">
                <a:latin typeface="Arial"/>
                <a:cs typeface="Arial"/>
              </a:rPr>
              <a:t> </a:t>
            </a:r>
            <a:r>
              <a:rPr dirty="0" sz="1000" spc="-5">
                <a:latin typeface="Arial"/>
                <a:cs typeface="Arial"/>
              </a:rPr>
              <a:t>2022</a:t>
            </a:r>
            <a:r>
              <a:rPr dirty="0" sz="1000" spc="-70">
                <a:latin typeface="Arial"/>
                <a:cs typeface="Arial"/>
              </a:rPr>
              <a:t> </a:t>
            </a:r>
            <a:r>
              <a:rPr dirty="0" sz="1000" spc="-20">
                <a:latin typeface="PMingLiU"/>
                <a:cs typeface="PMingLiU"/>
              </a:rPr>
              <a:t>会</a:t>
            </a:r>
            <a:r>
              <a:rPr dirty="0" sz="1000" spc="5">
                <a:latin typeface="PMingLiU"/>
                <a:cs typeface="PMingLiU"/>
              </a:rPr>
              <a:t>议披</a:t>
            </a:r>
            <a:r>
              <a:rPr dirty="0" sz="1000" spc="-20">
                <a:latin typeface="PMingLiU"/>
                <a:cs typeface="PMingLiU"/>
              </a:rPr>
              <a:t>露</a:t>
            </a:r>
            <a:r>
              <a:rPr dirty="0" sz="1000" spc="5">
                <a:latin typeface="PMingLiU"/>
                <a:cs typeface="PMingLiU"/>
              </a:rPr>
              <a:t>了</a:t>
            </a:r>
            <a:r>
              <a:rPr dirty="0" sz="1000" spc="-15">
                <a:latin typeface="PMingLiU"/>
                <a:cs typeface="PMingLiU"/>
              </a:rPr>
              <a:t> </a:t>
            </a:r>
            <a:r>
              <a:rPr dirty="0" sz="1000" spc="-5">
                <a:latin typeface="Arial"/>
                <a:cs typeface="Arial"/>
              </a:rPr>
              <a:t>CT041</a:t>
            </a:r>
            <a:r>
              <a:rPr dirty="0" sz="1000" spc="-90">
                <a:latin typeface="Arial"/>
                <a:cs typeface="Arial"/>
              </a:rPr>
              <a:t> </a:t>
            </a:r>
            <a:r>
              <a:rPr dirty="0" sz="1000" spc="5">
                <a:latin typeface="PMingLiU"/>
                <a:cs typeface="PMingLiU"/>
              </a:rPr>
              <a:t>的中</a:t>
            </a:r>
            <a:r>
              <a:rPr dirty="0" sz="1000" spc="220">
                <a:latin typeface="PMingLiU"/>
                <a:cs typeface="PMingLiU"/>
              </a:rPr>
              <a:t>国</a:t>
            </a:r>
            <a:r>
              <a:rPr dirty="0" sz="1000" spc="-5">
                <a:latin typeface="Arial"/>
                <a:cs typeface="Arial"/>
              </a:rPr>
              <a:t>Ib/II</a:t>
            </a:r>
            <a:r>
              <a:rPr dirty="0" sz="1000" spc="-50">
                <a:latin typeface="Arial"/>
                <a:cs typeface="Arial"/>
              </a:rPr>
              <a:t> </a:t>
            </a:r>
            <a:r>
              <a:rPr dirty="0" sz="1000" spc="-20">
                <a:latin typeface="PMingLiU"/>
                <a:cs typeface="PMingLiU"/>
              </a:rPr>
              <a:t>期</a:t>
            </a:r>
            <a:r>
              <a:rPr dirty="0" sz="1000" spc="5">
                <a:latin typeface="PMingLiU"/>
                <a:cs typeface="PMingLiU"/>
              </a:rPr>
              <a:t>研究</a:t>
            </a:r>
            <a:r>
              <a:rPr dirty="0" sz="1000" spc="-20">
                <a:latin typeface="PMingLiU"/>
                <a:cs typeface="PMingLiU"/>
              </a:rPr>
              <a:t>和</a:t>
            </a:r>
            <a:r>
              <a:rPr dirty="0" sz="1000" spc="5">
                <a:latin typeface="PMingLiU"/>
                <a:cs typeface="PMingLiU"/>
              </a:rPr>
              <a:t>北</a:t>
            </a:r>
            <a:r>
              <a:rPr dirty="0" sz="1000" spc="220">
                <a:latin typeface="PMingLiU"/>
                <a:cs typeface="PMingLiU"/>
              </a:rPr>
              <a:t>美</a:t>
            </a:r>
            <a:r>
              <a:rPr dirty="0" sz="1000" spc="5">
                <a:latin typeface="Arial"/>
                <a:cs typeface="Arial"/>
              </a:rPr>
              <a:t>Ib</a:t>
            </a:r>
            <a:r>
              <a:rPr dirty="0" sz="1000" spc="-70">
                <a:latin typeface="Arial"/>
                <a:cs typeface="Arial"/>
              </a:rPr>
              <a:t> </a:t>
            </a:r>
            <a:r>
              <a:rPr dirty="0" sz="1000" spc="5">
                <a:latin typeface="PMingLiU"/>
                <a:cs typeface="PMingLiU"/>
              </a:rPr>
              <a:t>期</a:t>
            </a:r>
            <a:r>
              <a:rPr dirty="0" sz="1000" spc="-20">
                <a:latin typeface="PMingLiU"/>
                <a:cs typeface="PMingLiU"/>
              </a:rPr>
              <a:t>研</a:t>
            </a:r>
            <a:r>
              <a:rPr dirty="0" sz="1000" spc="5">
                <a:latin typeface="PMingLiU"/>
                <a:cs typeface="PMingLiU"/>
              </a:rPr>
              <a:t>究 的最新</a:t>
            </a:r>
            <a:r>
              <a:rPr dirty="0" sz="1000" spc="-20">
                <a:latin typeface="PMingLiU"/>
                <a:cs typeface="PMingLiU"/>
              </a:rPr>
              <a:t>数</a:t>
            </a:r>
            <a:r>
              <a:rPr dirty="0" sz="1000" spc="5">
                <a:latin typeface="PMingLiU"/>
                <a:cs typeface="PMingLiU"/>
              </a:rPr>
              <a:t>据，</a:t>
            </a:r>
            <a:r>
              <a:rPr dirty="0" sz="1000" spc="-20">
                <a:latin typeface="PMingLiU"/>
                <a:cs typeface="PMingLiU"/>
              </a:rPr>
              <a:t>胃</a:t>
            </a:r>
            <a:r>
              <a:rPr dirty="0" sz="1000" spc="5">
                <a:latin typeface="PMingLiU"/>
                <a:cs typeface="PMingLiU"/>
              </a:rPr>
              <a:t>癌适</a:t>
            </a:r>
            <a:r>
              <a:rPr dirty="0" sz="1000" spc="-20">
                <a:latin typeface="PMingLiU"/>
                <a:cs typeface="PMingLiU"/>
              </a:rPr>
              <a:t>应</a:t>
            </a:r>
            <a:r>
              <a:rPr dirty="0" sz="1000" spc="5">
                <a:latin typeface="PMingLiU"/>
                <a:cs typeface="PMingLiU"/>
              </a:rPr>
              <a:t>症的</a:t>
            </a:r>
            <a:r>
              <a:rPr dirty="0" sz="1000" spc="-20">
                <a:latin typeface="PMingLiU"/>
                <a:cs typeface="PMingLiU"/>
              </a:rPr>
              <a:t>临</a:t>
            </a:r>
            <a:r>
              <a:rPr dirty="0" sz="1000" spc="5">
                <a:latin typeface="PMingLiU"/>
                <a:cs typeface="PMingLiU"/>
              </a:rPr>
              <a:t>床数</a:t>
            </a:r>
            <a:r>
              <a:rPr dirty="0" sz="1000" spc="-20">
                <a:latin typeface="PMingLiU"/>
                <a:cs typeface="PMingLiU"/>
              </a:rPr>
              <a:t>据</a:t>
            </a:r>
            <a:r>
              <a:rPr dirty="0" sz="1000" spc="5">
                <a:latin typeface="PMingLiU"/>
                <a:cs typeface="PMingLiU"/>
              </a:rPr>
              <a:t>保持</a:t>
            </a:r>
            <a:r>
              <a:rPr dirty="0" sz="1000" spc="-20">
                <a:latin typeface="PMingLiU"/>
                <a:cs typeface="PMingLiU"/>
              </a:rPr>
              <a:t>了</a:t>
            </a:r>
            <a:r>
              <a:rPr dirty="0" sz="1000" spc="5">
                <a:latin typeface="PMingLiU"/>
                <a:cs typeface="PMingLiU"/>
              </a:rPr>
              <a:t>较高</a:t>
            </a:r>
            <a:r>
              <a:rPr dirty="0" sz="1000" spc="-20">
                <a:latin typeface="PMingLiU"/>
                <a:cs typeface="PMingLiU"/>
              </a:rPr>
              <a:t>的</a:t>
            </a:r>
            <a:r>
              <a:rPr dirty="0" sz="1000" spc="5">
                <a:latin typeface="PMingLiU"/>
                <a:cs typeface="PMingLiU"/>
              </a:rPr>
              <a:t>一</a:t>
            </a:r>
            <a:r>
              <a:rPr dirty="0" sz="1000" spc="-20">
                <a:latin typeface="PMingLiU"/>
                <a:cs typeface="PMingLiU"/>
              </a:rPr>
              <a:t>致</a:t>
            </a:r>
            <a:r>
              <a:rPr dirty="0" sz="1000" spc="5">
                <a:latin typeface="PMingLiU"/>
                <a:cs typeface="PMingLiU"/>
              </a:rPr>
              <a:t>性。</a:t>
            </a:r>
            <a:endParaRPr sz="1000">
              <a:latin typeface="PMingLiU"/>
              <a:cs typeface="PMingLiU"/>
            </a:endParaRPr>
          </a:p>
          <a:p>
            <a:pPr algn="just" marL="12700" marR="130175">
              <a:lnSpc>
                <a:spcPct val="121200"/>
              </a:lnSpc>
              <a:spcBef>
                <a:spcPts val="610"/>
              </a:spcBef>
            </a:pPr>
            <a:r>
              <a:rPr dirty="0" sz="1000" spc="5">
                <a:latin typeface="PMingLiU"/>
                <a:cs typeface="PMingLiU"/>
              </a:rPr>
              <a:t>中国的</a:t>
            </a:r>
            <a:r>
              <a:rPr dirty="0" sz="1000">
                <a:latin typeface="PMingLiU"/>
                <a:cs typeface="PMingLiU"/>
              </a:rPr>
              <a:t> </a:t>
            </a:r>
            <a:r>
              <a:rPr dirty="0" sz="1000" spc="5">
                <a:latin typeface="Arial"/>
                <a:cs typeface="Arial"/>
              </a:rPr>
              <a:t>Ib</a:t>
            </a:r>
            <a:r>
              <a:rPr dirty="0" sz="1000" spc="-45">
                <a:latin typeface="Arial"/>
                <a:cs typeface="Arial"/>
              </a:rPr>
              <a:t> </a:t>
            </a:r>
            <a:r>
              <a:rPr dirty="0" sz="1000" spc="5">
                <a:latin typeface="PMingLiU"/>
                <a:cs typeface="PMingLiU"/>
              </a:rPr>
              <a:t>期临床</a:t>
            </a:r>
            <a:r>
              <a:rPr dirty="0" sz="1000" spc="-20">
                <a:latin typeface="PMingLiU"/>
                <a:cs typeface="PMingLiU"/>
              </a:rPr>
              <a:t>中</a:t>
            </a:r>
            <a:r>
              <a:rPr dirty="0" sz="1000">
                <a:latin typeface="PMingLiU"/>
                <a:cs typeface="PMingLiU"/>
              </a:rPr>
              <a:t>，</a:t>
            </a:r>
            <a:r>
              <a:rPr dirty="0" sz="1000">
                <a:latin typeface="Arial"/>
                <a:cs typeface="Arial"/>
              </a:rPr>
              <a:t>14</a:t>
            </a:r>
            <a:r>
              <a:rPr dirty="0" sz="1000" spc="-40">
                <a:latin typeface="Arial"/>
                <a:cs typeface="Arial"/>
              </a:rPr>
              <a:t> </a:t>
            </a:r>
            <a:r>
              <a:rPr dirty="0" sz="1000" spc="5">
                <a:latin typeface="PMingLiU"/>
                <a:cs typeface="PMingLiU"/>
              </a:rPr>
              <a:t>例患者</a:t>
            </a:r>
            <a:r>
              <a:rPr dirty="0" sz="1000" spc="-20">
                <a:latin typeface="PMingLiU"/>
                <a:cs typeface="PMingLiU"/>
              </a:rPr>
              <a:t>中</a:t>
            </a:r>
            <a:r>
              <a:rPr dirty="0" sz="1000" spc="5">
                <a:latin typeface="PMingLiU"/>
                <a:cs typeface="PMingLiU"/>
              </a:rPr>
              <a:t>有</a:t>
            </a:r>
            <a:r>
              <a:rPr dirty="0" sz="1000" spc="35">
                <a:latin typeface="PMingLiU"/>
                <a:cs typeface="PMingLiU"/>
              </a:rPr>
              <a:t> </a:t>
            </a:r>
            <a:r>
              <a:rPr dirty="0" sz="1000">
                <a:latin typeface="Arial"/>
                <a:cs typeface="Arial"/>
              </a:rPr>
              <a:t>8</a:t>
            </a:r>
            <a:r>
              <a:rPr dirty="0" sz="1000" spc="-45">
                <a:latin typeface="Arial"/>
                <a:cs typeface="Arial"/>
              </a:rPr>
              <a:t> </a:t>
            </a:r>
            <a:r>
              <a:rPr dirty="0" sz="1000" spc="5">
                <a:latin typeface="PMingLiU"/>
                <a:cs typeface="PMingLiU"/>
              </a:rPr>
              <a:t>例</a:t>
            </a:r>
            <a:r>
              <a:rPr dirty="0" sz="1000" spc="150">
                <a:latin typeface="PMingLiU"/>
                <a:cs typeface="PMingLiU"/>
              </a:rPr>
              <a:t> </a:t>
            </a:r>
            <a:r>
              <a:rPr dirty="0" sz="1000" spc="-5">
                <a:latin typeface="Arial"/>
                <a:cs typeface="Arial"/>
              </a:rPr>
              <a:t>(57.1%)</a:t>
            </a:r>
            <a:r>
              <a:rPr dirty="0" sz="1000" spc="135">
                <a:latin typeface="Arial"/>
                <a:cs typeface="Arial"/>
              </a:rPr>
              <a:t> </a:t>
            </a:r>
            <a:r>
              <a:rPr dirty="0" sz="1000" spc="5">
                <a:latin typeface="PMingLiU"/>
                <a:cs typeface="PMingLiU"/>
              </a:rPr>
              <a:t>在</a:t>
            </a:r>
            <a:r>
              <a:rPr dirty="0" sz="1000" spc="30">
                <a:latin typeface="PMingLiU"/>
                <a:cs typeface="PMingLiU"/>
              </a:rPr>
              <a:t> </a:t>
            </a:r>
            <a:r>
              <a:rPr dirty="0" sz="1000" spc="-10">
                <a:latin typeface="Arial"/>
                <a:cs typeface="Arial"/>
              </a:rPr>
              <a:t>CT041</a:t>
            </a:r>
            <a:r>
              <a:rPr dirty="0" sz="1000" spc="-45">
                <a:latin typeface="Arial"/>
                <a:cs typeface="Arial"/>
              </a:rPr>
              <a:t> </a:t>
            </a:r>
            <a:r>
              <a:rPr dirty="0" sz="1000" spc="5">
                <a:latin typeface="PMingLiU"/>
                <a:cs typeface="PMingLiU"/>
              </a:rPr>
              <a:t>首次输注</a:t>
            </a:r>
            <a:r>
              <a:rPr dirty="0" sz="1000" spc="-20">
                <a:latin typeface="PMingLiU"/>
                <a:cs typeface="PMingLiU"/>
              </a:rPr>
              <a:t>后</a:t>
            </a:r>
            <a:r>
              <a:rPr dirty="0" sz="1000" spc="5">
                <a:latin typeface="PMingLiU"/>
                <a:cs typeface="PMingLiU"/>
              </a:rPr>
              <a:t>的首</a:t>
            </a:r>
            <a:r>
              <a:rPr dirty="0" sz="1000" spc="-20">
                <a:latin typeface="PMingLiU"/>
                <a:cs typeface="PMingLiU"/>
              </a:rPr>
              <a:t>次</a:t>
            </a:r>
            <a:r>
              <a:rPr dirty="0" sz="1000" spc="5">
                <a:latin typeface="PMingLiU"/>
                <a:cs typeface="PMingLiU"/>
              </a:rPr>
              <a:t>肿瘤</a:t>
            </a:r>
            <a:r>
              <a:rPr dirty="0" sz="1000" spc="-20">
                <a:latin typeface="PMingLiU"/>
                <a:cs typeface="PMingLiU"/>
              </a:rPr>
              <a:t>评</a:t>
            </a:r>
            <a:r>
              <a:rPr dirty="0" sz="1000" spc="5">
                <a:latin typeface="PMingLiU"/>
                <a:cs typeface="PMingLiU"/>
              </a:rPr>
              <a:t>估即 达到部</a:t>
            </a:r>
            <a:r>
              <a:rPr dirty="0" sz="1000" spc="-20">
                <a:latin typeface="PMingLiU"/>
                <a:cs typeface="PMingLiU"/>
              </a:rPr>
              <a:t>分</a:t>
            </a:r>
            <a:r>
              <a:rPr dirty="0" sz="1000" spc="5">
                <a:latin typeface="PMingLiU"/>
                <a:cs typeface="PMingLiU"/>
              </a:rPr>
              <a:t>缓解</a:t>
            </a:r>
            <a:r>
              <a:rPr dirty="0" sz="1000" spc="-20">
                <a:latin typeface="PMingLiU"/>
                <a:cs typeface="PMingLiU"/>
              </a:rPr>
              <a:t>，</a:t>
            </a:r>
            <a:r>
              <a:rPr dirty="0" sz="1000" spc="5">
                <a:latin typeface="PMingLiU"/>
                <a:cs typeface="PMingLiU"/>
              </a:rPr>
              <a:t>基于</a:t>
            </a:r>
            <a:r>
              <a:rPr dirty="0" sz="1000" spc="-20">
                <a:latin typeface="PMingLiU"/>
                <a:cs typeface="PMingLiU"/>
              </a:rPr>
              <a:t>研</a:t>
            </a:r>
            <a:r>
              <a:rPr dirty="0" sz="1000" spc="5">
                <a:latin typeface="PMingLiU"/>
                <a:cs typeface="PMingLiU"/>
              </a:rPr>
              <a:t>究者</a:t>
            </a:r>
            <a:r>
              <a:rPr dirty="0" sz="1000" spc="-20">
                <a:latin typeface="PMingLiU"/>
                <a:cs typeface="PMingLiU"/>
              </a:rPr>
              <a:t>评</a:t>
            </a:r>
            <a:r>
              <a:rPr dirty="0" sz="1000" spc="175">
                <a:latin typeface="PMingLiU"/>
                <a:cs typeface="PMingLiU"/>
              </a:rPr>
              <a:t>估</a:t>
            </a:r>
            <a:r>
              <a:rPr dirty="0" sz="1000">
                <a:latin typeface="Arial"/>
                <a:cs typeface="Arial"/>
              </a:rPr>
              <a:t>ORR</a:t>
            </a:r>
            <a:r>
              <a:rPr dirty="0" sz="1000" spc="-140">
                <a:latin typeface="Arial"/>
                <a:cs typeface="Arial"/>
              </a:rPr>
              <a:t> </a:t>
            </a:r>
            <a:r>
              <a:rPr dirty="0" sz="1000" spc="5">
                <a:latin typeface="PMingLiU"/>
                <a:cs typeface="PMingLiU"/>
              </a:rPr>
              <a:t>和</a:t>
            </a:r>
            <a:r>
              <a:rPr dirty="0" sz="1000" spc="-60">
                <a:latin typeface="PMingLiU"/>
                <a:cs typeface="PMingLiU"/>
              </a:rPr>
              <a:t> </a:t>
            </a:r>
            <a:r>
              <a:rPr dirty="0" sz="1000" spc="-5">
                <a:latin typeface="Arial"/>
                <a:cs typeface="Arial"/>
              </a:rPr>
              <a:t>DCR</a:t>
            </a:r>
            <a:r>
              <a:rPr dirty="0" sz="1000" spc="-114">
                <a:latin typeface="Arial"/>
                <a:cs typeface="Arial"/>
              </a:rPr>
              <a:t> </a:t>
            </a:r>
            <a:r>
              <a:rPr dirty="0" sz="1000" spc="5">
                <a:latin typeface="PMingLiU"/>
                <a:cs typeface="PMingLiU"/>
              </a:rPr>
              <a:t>分</a:t>
            </a:r>
            <a:r>
              <a:rPr dirty="0" sz="1000" spc="-20">
                <a:latin typeface="PMingLiU"/>
                <a:cs typeface="PMingLiU"/>
              </a:rPr>
              <a:t>别</a:t>
            </a:r>
            <a:r>
              <a:rPr dirty="0" sz="1000" spc="5">
                <a:latin typeface="PMingLiU"/>
                <a:cs typeface="PMingLiU"/>
              </a:rPr>
              <a:t>为</a:t>
            </a:r>
            <a:r>
              <a:rPr dirty="0" sz="1000" spc="-65">
                <a:latin typeface="PMingLiU"/>
                <a:cs typeface="PMingLiU"/>
              </a:rPr>
              <a:t> </a:t>
            </a:r>
            <a:r>
              <a:rPr dirty="0" sz="1000" spc="-10">
                <a:latin typeface="Arial"/>
                <a:cs typeface="Arial"/>
              </a:rPr>
              <a:t>57.1%</a:t>
            </a:r>
            <a:r>
              <a:rPr dirty="0" sz="1000" spc="5">
                <a:latin typeface="PMingLiU"/>
                <a:cs typeface="PMingLiU"/>
              </a:rPr>
              <a:t>和</a:t>
            </a:r>
            <a:r>
              <a:rPr dirty="0" sz="1000" spc="-65">
                <a:latin typeface="PMingLiU"/>
                <a:cs typeface="PMingLiU"/>
              </a:rPr>
              <a:t> </a:t>
            </a:r>
            <a:r>
              <a:rPr dirty="0" sz="1000" spc="-5">
                <a:latin typeface="Arial"/>
                <a:cs typeface="Arial"/>
              </a:rPr>
              <a:t>78.6%</a:t>
            </a:r>
            <a:r>
              <a:rPr dirty="0" sz="1000" spc="-20">
                <a:latin typeface="PMingLiU"/>
                <a:cs typeface="PMingLiU"/>
              </a:rPr>
              <a:t>。</a:t>
            </a:r>
            <a:r>
              <a:rPr dirty="0" sz="1000" spc="5">
                <a:latin typeface="PMingLiU"/>
                <a:cs typeface="PMingLiU"/>
              </a:rPr>
              <a:t>中位</a:t>
            </a:r>
            <a:r>
              <a:rPr dirty="0" sz="1000" spc="-20">
                <a:latin typeface="PMingLiU"/>
                <a:cs typeface="PMingLiU"/>
              </a:rPr>
              <a:t>随</a:t>
            </a:r>
            <a:r>
              <a:rPr dirty="0" sz="1000" spc="5">
                <a:latin typeface="PMingLiU"/>
                <a:cs typeface="PMingLiU"/>
              </a:rPr>
              <a:t>访时</a:t>
            </a:r>
            <a:r>
              <a:rPr dirty="0" sz="1000" spc="-20">
                <a:latin typeface="PMingLiU"/>
                <a:cs typeface="PMingLiU"/>
              </a:rPr>
              <a:t>间</a:t>
            </a:r>
            <a:r>
              <a:rPr dirty="0" sz="1000" spc="5">
                <a:latin typeface="PMingLiU"/>
                <a:cs typeface="PMingLiU"/>
              </a:rPr>
              <a:t>为</a:t>
            </a:r>
            <a:r>
              <a:rPr dirty="0" sz="1000" spc="-60">
                <a:latin typeface="PMingLiU"/>
                <a:cs typeface="PMingLiU"/>
              </a:rPr>
              <a:t> </a:t>
            </a:r>
            <a:r>
              <a:rPr dirty="0" sz="1000">
                <a:latin typeface="Arial"/>
                <a:cs typeface="Arial"/>
              </a:rPr>
              <a:t>8.8  </a:t>
            </a:r>
            <a:r>
              <a:rPr dirty="0" sz="1000" spc="5">
                <a:latin typeface="PMingLiU"/>
                <a:cs typeface="PMingLiU"/>
              </a:rPr>
              <a:t>个月</a:t>
            </a:r>
            <a:r>
              <a:rPr dirty="0" sz="1000">
                <a:latin typeface="PMingLiU"/>
                <a:cs typeface="PMingLiU"/>
              </a:rPr>
              <a:t>，</a:t>
            </a:r>
            <a:r>
              <a:rPr dirty="0" sz="1000">
                <a:latin typeface="Arial"/>
                <a:cs typeface="Arial"/>
              </a:rPr>
              <a:t>mPFS</a:t>
            </a:r>
            <a:r>
              <a:rPr dirty="0" sz="1000" spc="-35">
                <a:latin typeface="Arial"/>
                <a:cs typeface="Arial"/>
              </a:rPr>
              <a:t> </a:t>
            </a:r>
            <a:r>
              <a:rPr dirty="0" sz="1000" spc="5">
                <a:latin typeface="PMingLiU"/>
                <a:cs typeface="PMingLiU"/>
              </a:rPr>
              <a:t>和</a:t>
            </a:r>
            <a:r>
              <a:rPr dirty="0" sz="1000">
                <a:latin typeface="PMingLiU"/>
                <a:cs typeface="PMingLiU"/>
              </a:rPr>
              <a:t> </a:t>
            </a:r>
            <a:r>
              <a:rPr dirty="0" sz="1000" spc="5">
                <a:latin typeface="Arial"/>
                <a:cs typeface="Arial"/>
              </a:rPr>
              <a:t>mOS</a:t>
            </a:r>
            <a:r>
              <a:rPr dirty="0" sz="1000" spc="-15">
                <a:latin typeface="Arial"/>
                <a:cs typeface="Arial"/>
              </a:rPr>
              <a:t> </a:t>
            </a:r>
            <a:r>
              <a:rPr dirty="0" sz="1000" spc="-20">
                <a:latin typeface="PMingLiU"/>
                <a:cs typeface="PMingLiU"/>
              </a:rPr>
              <a:t>分</a:t>
            </a:r>
            <a:r>
              <a:rPr dirty="0" sz="1000" spc="5">
                <a:latin typeface="PMingLiU"/>
                <a:cs typeface="PMingLiU"/>
              </a:rPr>
              <a:t>别为</a:t>
            </a:r>
            <a:r>
              <a:rPr dirty="0" sz="1000" spc="150">
                <a:latin typeface="PMingLiU"/>
                <a:cs typeface="PMingLiU"/>
              </a:rPr>
              <a:t> </a:t>
            </a:r>
            <a:r>
              <a:rPr dirty="0" sz="1000">
                <a:latin typeface="Arial"/>
                <a:cs typeface="Arial"/>
              </a:rPr>
              <a:t>5.6</a:t>
            </a:r>
            <a:r>
              <a:rPr dirty="0" sz="1000" spc="-25">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和</a:t>
            </a:r>
            <a:r>
              <a:rPr dirty="0" sz="1000" spc="175">
                <a:latin typeface="PMingLiU"/>
                <a:cs typeface="PMingLiU"/>
              </a:rPr>
              <a:t> </a:t>
            </a:r>
            <a:r>
              <a:rPr dirty="0" sz="1000" spc="-10">
                <a:latin typeface="Arial"/>
                <a:cs typeface="Arial"/>
              </a:rPr>
              <a:t>10.8</a:t>
            </a:r>
            <a:r>
              <a:rPr dirty="0" sz="1000" spc="-25">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a:t>
            </a:r>
            <a:r>
              <a:rPr dirty="0" sz="1000" spc="-20">
                <a:latin typeface="PMingLiU"/>
                <a:cs typeface="PMingLiU"/>
              </a:rPr>
              <a:t>相</a:t>
            </a:r>
            <a:r>
              <a:rPr dirty="0" sz="1000" spc="5">
                <a:latin typeface="PMingLiU"/>
                <a:cs typeface="PMingLiU"/>
              </a:rPr>
              <a:t>比于</a:t>
            </a:r>
            <a:r>
              <a:rPr dirty="0" sz="1000" spc="30">
                <a:latin typeface="PMingLiU"/>
                <a:cs typeface="PMingLiU"/>
              </a:rPr>
              <a:t> </a:t>
            </a:r>
            <a:r>
              <a:rPr dirty="0" sz="1000">
                <a:latin typeface="Arial"/>
                <a:cs typeface="Arial"/>
              </a:rPr>
              <a:t>PD-1</a:t>
            </a:r>
            <a:r>
              <a:rPr dirty="0" sz="1000" spc="-25">
                <a:latin typeface="Arial"/>
                <a:cs typeface="Arial"/>
              </a:rPr>
              <a:t> </a:t>
            </a:r>
            <a:r>
              <a:rPr dirty="0" sz="1000" spc="5">
                <a:latin typeface="PMingLiU"/>
                <a:cs typeface="PMingLiU"/>
              </a:rPr>
              <a:t>在</a:t>
            </a:r>
            <a:r>
              <a:rPr dirty="0" sz="1000" spc="-20">
                <a:latin typeface="PMingLiU"/>
                <a:cs typeface="PMingLiU"/>
              </a:rPr>
              <a:t>三</a:t>
            </a:r>
            <a:r>
              <a:rPr dirty="0" sz="1000" spc="5">
                <a:latin typeface="PMingLiU"/>
                <a:cs typeface="PMingLiU"/>
              </a:rPr>
              <a:t>线胃</a:t>
            </a:r>
            <a:r>
              <a:rPr dirty="0" sz="1000" spc="-20">
                <a:latin typeface="PMingLiU"/>
                <a:cs typeface="PMingLiU"/>
              </a:rPr>
              <a:t>癌</a:t>
            </a:r>
            <a:r>
              <a:rPr dirty="0" sz="1000" spc="5">
                <a:latin typeface="PMingLiU"/>
                <a:cs typeface="PMingLiU"/>
              </a:rPr>
              <a:t>中不到</a:t>
            </a:r>
            <a:r>
              <a:rPr dirty="0" sz="1000" spc="30">
                <a:latin typeface="PMingLiU"/>
                <a:cs typeface="PMingLiU"/>
              </a:rPr>
              <a:t> </a:t>
            </a:r>
            <a:r>
              <a:rPr dirty="0" sz="1000" spc="-5">
                <a:latin typeface="Arial"/>
                <a:cs typeface="Arial"/>
              </a:rPr>
              <a:t>12%  </a:t>
            </a:r>
            <a:r>
              <a:rPr dirty="0" sz="1000" spc="5">
                <a:latin typeface="PMingLiU"/>
                <a:cs typeface="PMingLiU"/>
              </a:rPr>
              <a:t>的</a:t>
            </a:r>
            <a:r>
              <a:rPr dirty="0" sz="1000">
                <a:latin typeface="PMingLiU"/>
                <a:cs typeface="PMingLiU"/>
              </a:rPr>
              <a:t> </a:t>
            </a:r>
            <a:r>
              <a:rPr dirty="0" sz="1000">
                <a:latin typeface="Arial"/>
                <a:cs typeface="Arial"/>
              </a:rPr>
              <a:t>ORR</a:t>
            </a:r>
            <a:r>
              <a:rPr dirty="0" sz="1000">
                <a:latin typeface="PMingLiU"/>
                <a:cs typeface="PMingLiU"/>
              </a:rPr>
              <a:t>，</a:t>
            </a:r>
            <a:r>
              <a:rPr dirty="0" sz="1000">
                <a:latin typeface="Arial"/>
                <a:cs typeface="Arial"/>
              </a:rPr>
              <a:t>CT041</a:t>
            </a:r>
            <a:r>
              <a:rPr dirty="0" sz="1000" spc="-50">
                <a:latin typeface="Arial"/>
                <a:cs typeface="Arial"/>
              </a:rPr>
              <a:t> </a:t>
            </a:r>
            <a:r>
              <a:rPr dirty="0" sz="1000" spc="245">
                <a:latin typeface="PMingLiU"/>
                <a:cs typeface="PMingLiU"/>
              </a:rPr>
              <a:t>的</a:t>
            </a:r>
            <a:r>
              <a:rPr dirty="0" sz="1000">
                <a:latin typeface="Arial"/>
                <a:cs typeface="Arial"/>
              </a:rPr>
              <a:t>ORR</a:t>
            </a:r>
            <a:r>
              <a:rPr dirty="0" sz="1000" spc="-40">
                <a:latin typeface="Arial"/>
                <a:cs typeface="Arial"/>
              </a:rPr>
              <a:t> </a:t>
            </a:r>
            <a:r>
              <a:rPr dirty="0" sz="1000" spc="-20">
                <a:latin typeface="PMingLiU"/>
                <a:cs typeface="PMingLiU"/>
              </a:rPr>
              <a:t>提</a:t>
            </a:r>
            <a:r>
              <a:rPr dirty="0" sz="1000" spc="5">
                <a:latin typeface="PMingLiU"/>
                <a:cs typeface="PMingLiU"/>
              </a:rPr>
              <a:t>高近</a:t>
            </a:r>
            <a:r>
              <a:rPr dirty="0" sz="1000">
                <a:latin typeface="PMingLiU"/>
                <a:cs typeface="PMingLiU"/>
              </a:rPr>
              <a:t> </a:t>
            </a:r>
            <a:r>
              <a:rPr dirty="0" sz="1000">
                <a:latin typeface="Arial"/>
                <a:cs typeface="Arial"/>
              </a:rPr>
              <a:t>5</a:t>
            </a:r>
            <a:r>
              <a:rPr dirty="0" sz="1000" spc="-50">
                <a:latin typeface="Arial"/>
                <a:cs typeface="Arial"/>
              </a:rPr>
              <a:t> </a:t>
            </a:r>
            <a:r>
              <a:rPr dirty="0" sz="1000" spc="-20">
                <a:latin typeface="PMingLiU"/>
                <a:cs typeface="PMingLiU"/>
              </a:rPr>
              <a:t>倍</a:t>
            </a:r>
            <a:r>
              <a:rPr dirty="0" sz="1000" spc="5">
                <a:latin typeface="PMingLiU"/>
                <a:cs typeface="PMingLiU"/>
              </a:rPr>
              <a:t>左右</a:t>
            </a:r>
            <a:r>
              <a:rPr dirty="0" sz="1000" spc="-5">
                <a:latin typeface="PMingLiU"/>
                <a:cs typeface="PMingLiU"/>
              </a:rPr>
              <a:t>；</a:t>
            </a:r>
            <a:r>
              <a:rPr dirty="0" sz="1000" spc="-5">
                <a:latin typeface="Arial"/>
                <a:cs typeface="Arial"/>
              </a:rPr>
              <a:t>PD-1</a:t>
            </a:r>
            <a:r>
              <a:rPr dirty="0" sz="1000" spc="-40">
                <a:latin typeface="Arial"/>
                <a:cs typeface="Arial"/>
              </a:rPr>
              <a:t> </a:t>
            </a:r>
            <a:r>
              <a:rPr dirty="0" sz="1000" spc="5">
                <a:latin typeface="PMingLiU"/>
                <a:cs typeface="PMingLiU"/>
              </a:rPr>
              <a:t>在</a:t>
            </a:r>
            <a:r>
              <a:rPr dirty="0" sz="1000" spc="-20">
                <a:latin typeface="PMingLiU"/>
                <a:cs typeface="PMingLiU"/>
              </a:rPr>
              <a:t>三</a:t>
            </a:r>
            <a:r>
              <a:rPr dirty="0" sz="1000" spc="5">
                <a:latin typeface="PMingLiU"/>
                <a:cs typeface="PMingLiU"/>
              </a:rPr>
              <a:t>线胃癌的</a:t>
            </a:r>
            <a:r>
              <a:rPr dirty="0" sz="1000" spc="-20">
                <a:latin typeface="PMingLiU"/>
                <a:cs typeface="PMingLiU"/>
              </a:rPr>
              <a:t> </a:t>
            </a:r>
            <a:r>
              <a:rPr dirty="0" sz="1000" spc="-5">
                <a:latin typeface="Arial"/>
                <a:cs typeface="Arial"/>
              </a:rPr>
              <a:t>mOS</a:t>
            </a:r>
            <a:r>
              <a:rPr dirty="0" sz="1000" spc="-35">
                <a:latin typeface="Arial"/>
                <a:cs typeface="Arial"/>
              </a:rPr>
              <a:t> </a:t>
            </a:r>
            <a:r>
              <a:rPr dirty="0" sz="1000" spc="5">
                <a:latin typeface="PMingLiU"/>
                <a:cs typeface="PMingLiU"/>
              </a:rPr>
              <a:t>为</a:t>
            </a:r>
            <a:r>
              <a:rPr dirty="0" sz="1000">
                <a:latin typeface="PMingLiU"/>
                <a:cs typeface="PMingLiU"/>
              </a:rPr>
              <a:t> </a:t>
            </a:r>
            <a:r>
              <a:rPr dirty="0" sz="1000">
                <a:latin typeface="Arial"/>
                <a:cs typeface="Arial"/>
              </a:rPr>
              <a:t>5.2</a:t>
            </a:r>
            <a:r>
              <a:rPr dirty="0" sz="1000" spc="-70">
                <a:latin typeface="Arial"/>
                <a:cs typeface="Arial"/>
              </a:rPr>
              <a:t> </a:t>
            </a:r>
            <a:r>
              <a:rPr dirty="0" sz="1000" spc="5">
                <a:latin typeface="PMingLiU"/>
                <a:cs typeface="PMingLiU"/>
              </a:rPr>
              <a:t>个月</a:t>
            </a:r>
            <a:r>
              <a:rPr dirty="0" sz="1000" spc="-20">
                <a:latin typeface="PMingLiU"/>
                <a:cs typeface="PMingLiU"/>
              </a:rPr>
              <a:t>，</a:t>
            </a:r>
            <a:r>
              <a:rPr dirty="0" sz="1000" spc="5">
                <a:latin typeface="PMingLiU"/>
                <a:cs typeface="PMingLiU"/>
              </a:rPr>
              <a:t>而在本 项研究</a:t>
            </a:r>
            <a:r>
              <a:rPr dirty="0" sz="1000" spc="-20">
                <a:latin typeface="PMingLiU"/>
                <a:cs typeface="PMingLiU"/>
              </a:rPr>
              <a:t>中</a:t>
            </a:r>
            <a:r>
              <a:rPr dirty="0" sz="1000">
                <a:latin typeface="PMingLiU"/>
                <a:cs typeface="PMingLiU"/>
              </a:rPr>
              <a:t>，</a:t>
            </a:r>
            <a:r>
              <a:rPr dirty="0" sz="1000">
                <a:latin typeface="Arial"/>
                <a:cs typeface="Arial"/>
              </a:rPr>
              <a:t>CT041 </a:t>
            </a:r>
            <a:r>
              <a:rPr dirty="0" sz="1000" spc="5">
                <a:latin typeface="PMingLiU"/>
                <a:cs typeface="PMingLiU"/>
              </a:rPr>
              <a:t>的</a:t>
            </a:r>
            <a:r>
              <a:rPr dirty="0" sz="1000" spc="25">
                <a:latin typeface="PMingLiU"/>
                <a:cs typeface="PMingLiU"/>
              </a:rPr>
              <a:t> </a:t>
            </a:r>
            <a:r>
              <a:rPr dirty="0" sz="1000" spc="-5">
                <a:latin typeface="Arial"/>
                <a:cs typeface="Arial"/>
              </a:rPr>
              <a:t>mOS</a:t>
            </a:r>
            <a:r>
              <a:rPr dirty="0" sz="1000" spc="15">
                <a:latin typeface="Arial"/>
                <a:cs typeface="Arial"/>
              </a:rPr>
              <a:t> </a:t>
            </a:r>
            <a:r>
              <a:rPr dirty="0" sz="1000" spc="-20">
                <a:latin typeface="PMingLiU"/>
                <a:cs typeface="PMingLiU"/>
              </a:rPr>
              <a:t>达</a:t>
            </a:r>
            <a:r>
              <a:rPr dirty="0" sz="1000" spc="5">
                <a:latin typeface="PMingLiU"/>
                <a:cs typeface="PMingLiU"/>
              </a:rPr>
              <a:t>到了</a:t>
            </a:r>
            <a:r>
              <a:rPr dirty="0" sz="1000" spc="50">
                <a:latin typeface="PMingLiU"/>
                <a:cs typeface="PMingLiU"/>
              </a:rPr>
              <a:t> </a:t>
            </a:r>
            <a:r>
              <a:rPr dirty="0" sz="1000">
                <a:latin typeface="Arial"/>
                <a:cs typeface="Arial"/>
              </a:rPr>
              <a:t>10.8</a:t>
            </a:r>
            <a:r>
              <a:rPr dirty="0" sz="1000" spc="-20">
                <a:latin typeface="Arial"/>
                <a:cs typeface="Arial"/>
              </a:rPr>
              <a:t> </a:t>
            </a:r>
            <a:r>
              <a:rPr dirty="0" sz="1000" spc="5">
                <a:latin typeface="PMingLiU"/>
                <a:cs typeface="PMingLiU"/>
              </a:rPr>
              <a:t>个月</a:t>
            </a:r>
            <a:r>
              <a:rPr dirty="0" sz="1000" spc="-20">
                <a:latin typeface="PMingLiU"/>
                <a:cs typeface="PMingLiU"/>
              </a:rPr>
              <a:t>。</a:t>
            </a:r>
            <a:r>
              <a:rPr dirty="0" sz="1000" spc="5">
                <a:latin typeface="PMingLiU"/>
                <a:cs typeface="PMingLiU"/>
              </a:rPr>
              <a:t>安全</a:t>
            </a:r>
            <a:r>
              <a:rPr dirty="0" sz="1000" spc="-20">
                <a:latin typeface="PMingLiU"/>
                <a:cs typeface="PMingLiU"/>
              </a:rPr>
              <a:t>性</a:t>
            </a:r>
            <a:r>
              <a:rPr dirty="0" sz="1000" spc="5">
                <a:latin typeface="PMingLiU"/>
                <a:cs typeface="PMingLiU"/>
              </a:rPr>
              <a:t>方面，</a:t>
            </a:r>
            <a:r>
              <a:rPr dirty="0" sz="1000" spc="-20">
                <a:latin typeface="PMingLiU"/>
                <a:cs typeface="PMingLiU"/>
              </a:rPr>
              <a:t>除</a:t>
            </a:r>
            <a:r>
              <a:rPr dirty="0" sz="1000" spc="5">
                <a:latin typeface="PMingLiU"/>
                <a:cs typeface="PMingLiU"/>
              </a:rPr>
              <a:t>国内</a:t>
            </a:r>
            <a:r>
              <a:rPr dirty="0" sz="1000" spc="-20">
                <a:latin typeface="PMingLiU"/>
                <a:cs typeface="PMingLiU"/>
              </a:rPr>
              <a:t>出</a:t>
            </a:r>
            <a:r>
              <a:rPr dirty="0" sz="1000" spc="5">
                <a:latin typeface="PMingLiU"/>
                <a:cs typeface="PMingLiU"/>
              </a:rPr>
              <a:t>现一</a:t>
            </a:r>
            <a:r>
              <a:rPr dirty="0" sz="1000" spc="-20">
                <a:latin typeface="PMingLiU"/>
                <a:cs typeface="PMingLiU"/>
              </a:rPr>
              <a:t>名</a:t>
            </a:r>
            <a:r>
              <a:rPr dirty="0" sz="1000" spc="5">
                <a:latin typeface="PMingLiU"/>
                <a:cs typeface="PMingLiU"/>
              </a:rPr>
              <a:t>自身</a:t>
            </a:r>
            <a:r>
              <a:rPr dirty="0" sz="1000" spc="-20">
                <a:latin typeface="PMingLiU"/>
                <a:cs typeface="PMingLiU"/>
              </a:rPr>
              <a:t>疾</a:t>
            </a:r>
            <a:r>
              <a:rPr dirty="0" sz="1000" spc="5">
                <a:latin typeface="PMingLiU"/>
                <a:cs typeface="PMingLiU"/>
              </a:rPr>
              <a:t>病负担 相关的</a:t>
            </a:r>
            <a:r>
              <a:rPr dirty="0" sz="1000" spc="-20">
                <a:latin typeface="PMingLiU"/>
                <a:cs typeface="PMingLiU"/>
              </a:rPr>
              <a:t>三</a:t>
            </a:r>
            <a:r>
              <a:rPr dirty="0" sz="1000" spc="5">
                <a:latin typeface="PMingLiU"/>
                <a:cs typeface="PMingLiU"/>
              </a:rPr>
              <a:t>级以上</a:t>
            </a:r>
            <a:r>
              <a:rPr dirty="0" sz="1000" spc="-20">
                <a:latin typeface="PMingLiU"/>
                <a:cs typeface="PMingLiU"/>
              </a:rPr>
              <a:t> </a:t>
            </a:r>
            <a:r>
              <a:rPr dirty="0" sz="1000" spc="-5">
                <a:latin typeface="Arial"/>
                <a:cs typeface="Arial"/>
              </a:rPr>
              <a:t>CRS</a:t>
            </a:r>
            <a:r>
              <a:rPr dirty="0" sz="1000" spc="-65">
                <a:latin typeface="Arial"/>
                <a:cs typeface="Arial"/>
              </a:rPr>
              <a:t> </a:t>
            </a:r>
            <a:r>
              <a:rPr dirty="0" sz="1000" spc="5">
                <a:latin typeface="PMingLiU"/>
                <a:cs typeface="PMingLiU"/>
              </a:rPr>
              <a:t>患</a:t>
            </a:r>
            <a:r>
              <a:rPr dirty="0" sz="1000" spc="-20">
                <a:latin typeface="PMingLiU"/>
                <a:cs typeface="PMingLiU"/>
              </a:rPr>
              <a:t>者</a:t>
            </a:r>
            <a:r>
              <a:rPr dirty="0" sz="1000" spc="5">
                <a:latin typeface="PMingLiU"/>
                <a:cs typeface="PMingLiU"/>
              </a:rPr>
              <a:t>以</a:t>
            </a:r>
            <a:r>
              <a:rPr dirty="0" sz="1000" spc="-20">
                <a:latin typeface="PMingLiU"/>
                <a:cs typeface="PMingLiU"/>
              </a:rPr>
              <a:t>外</a:t>
            </a:r>
            <a:r>
              <a:rPr dirty="0" sz="1000" spc="5">
                <a:latin typeface="PMingLiU"/>
                <a:cs typeface="PMingLiU"/>
              </a:rPr>
              <a:t>，其</a:t>
            </a:r>
            <a:r>
              <a:rPr dirty="0" sz="1000" spc="-20">
                <a:latin typeface="PMingLiU"/>
                <a:cs typeface="PMingLiU"/>
              </a:rPr>
              <a:t>他</a:t>
            </a:r>
            <a:r>
              <a:rPr dirty="0" sz="1000" spc="5">
                <a:latin typeface="PMingLiU"/>
                <a:cs typeface="PMingLiU"/>
              </a:rPr>
              <a:t>患者</a:t>
            </a:r>
            <a:r>
              <a:rPr dirty="0" sz="1000" spc="-20">
                <a:latin typeface="PMingLiU"/>
                <a:cs typeface="PMingLiU"/>
              </a:rPr>
              <a:t>均</a:t>
            </a:r>
            <a:r>
              <a:rPr dirty="0" sz="1000" spc="5">
                <a:latin typeface="PMingLiU"/>
                <a:cs typeface="PMingLiU"/>
              </a:rPr>
              <a:t>为观</a:t>
            </a:r>
            <a:r>
              <a:rPr dirty="0" sz="1000" spc="-20">
                <a:latin typeface="PMingLiU"/>
                <a:cs typeface="PMingLiU"/>
              </a:rPr>
              <a:t>察到</a:t>
            </a:r>
            <a:r>
              <a:rPr dirty="0" sz="1000" spc="5">
                <a:latin typeface="PMingLiU"/>
                <a:cs typeface="PMingLiU"/>
              </a:rPr>
              <a:t>三级及以上</a:t>
            </a:r>
            <a:r>
              <a:rPr dirty="0" sz="1000" spc="-10">
                <a:latin typeface="PMingLiU"/>
                <a:cs typeface="PMingLiU"/>
              </a:rPr>
              <a:t> </a:t>
            </a:r>
            <a:r>
              <a:rPr dirty="0" sz="1000" spc="-5">
                <a:latin typeface="Arial"/>
                <a:cs typeface="Arial"/>
              </a:rPr>
              <a:t>CRS</a:t>
            </a:r>
            <a:r>
              <a:rPr dirty="0" sz="1000" spc="-65">
                <a:latin typeface="Arial"/>
                <a:cs typeface="Arial"/>
              </a:rPr>
              <a:t> </a:t>
            </a:r>
            <a:r>
              <a:rPr dirty="0" sz="1000" spc="245">
                <a:latin typeface="PMingLiU"/>
                <a:cs typeface="PMingLiU"/>
              </a:rPr>
              <a:t>或</a:t>
            </a:r>
            <a:r>
              <a:rPr dirty="0" sz="1000" spc="-5">
                <a:latin typeface="Arial"/>
                <a:cs typeface="Arial"/>
              </a:rPr>
              <a:t>ICANS</a:t>
            </a:r>
            <a:r>
              <a:rPr dirty="0" sz="1000" spc="5">
                <a:latin typeface="PMingLiU"/>
                <a:cs typeface="PMingLiU"/>
              </a:rPr>
              <a:t>。</a:t>
            </a:r>
            <a:endParaRPr sz="1000">
              <a:latin typeface="PMingLiU"/>
              <a:cs typeface="PMingLiU"/>
            </a:endParaRPr>
          </a:p>
          <a:p>
            <a:pPr algn="just" marL="12700" marR="130810">
              <a:lnSpc>
                <a:spcPct val="121100"/>
              </a:lnSpc>
              <a:spcBef>
                <a:spcPts val="610"/>
              </a:spcBef>
            </a:pPr>
            <a:r>
              <a:rPr dirty="0" sz="1000" spc="5">
                <a:latin typeface="PMingLiU"/>
                <a:cs typeface="PMingLiU"/>
              </a:rPr>
              <a:t>在美国</a:t>
            </a:r>
            <a:r>
              <a:rPr dirty="0" sz="1000" spc="245">
                <a:latin typeface="PMingLiU"/>
                <a:cs typeface="PMingLiU"/>
              </a:rPr>
              <a:t>的</a:t>
            </a:r>
            <a:r>
              <a:rPr dirty="0" sz="1000" spc="5">
                <a:latin typeface="Arial"/>
                <a:cs typeface="Arial"/>
              </a:rPr>
              <a:t>Ib</a:t>
            </a:r>
            <a:r>
              <a:rPr dirty="0" sz="1000" spc="-70">
                <a:latin typeface="Arial"/>
                <a:cs typeface="Arial"/>
              </a:rPr>
              <a:t> </a:t>
            </a:r>
            <a:r>
              <a:rPr dirty="0" sz="1000" spc="-20">
                <a:latin typeface="PMingLiU"/>
                <a:cs typeface="PMingLiU"/>
              </a:rPr>
              <a:t>期</a:t>
            </a:r>
            <a:r>
              <a:rPr dirty="0" sz="1000" spc="5">
                <a:latin typeface="PMingLiU"/>
                <a:cs typeface="PMingLiU"/>
              </a:rPr>
              <a:t>研究</a:t>
            </a:r>
            <a:r>
              <a:rPr dirty="0" sz="1000" spc="-20">
                <a:latin typeface="PMingLiU"/>
                <a:cs typeface="PMingLiU"/>
              </a:rPr>
              <a:t>中</a:t>
            </a:r>
            <a:r>
              <a:rPr dirty="0" sz="1000">
                <a:latin typeface="PMingLiU"/>
                <a:cs typeface="PMingLiU"/>
              </a:rPr>
              <a:t>，</a:t>
            </a:r>
            <a:r>
              <a:rPr dirty="0" sz="1000">
                <a:latin typeface="Arial"/>
                <a:cs typeface="Arial"/>
              </a:rPr>
              <a:t>14</a:t>
            </a:r>
            <a:r>
              <a:rPr dirty="0" sz="1000" spc="-75">
                <a:latin typeface="Arial"/>
                <a:cs typeface="Arial"/>
              </a:rPr>
              <a:t> </a:t>
            </a:r>
            <a:r>
              <a:rPr dirty="0" sz="1000" spc="5">
                <a:latin typeface="PMingLiU"/>
                <a:cs typeface="PMingLiU"/>
              </a:rPr>
              <a:t>例入</a:t>
            </a:r>
            <a:r>
              <a:rPr dirty="0" sz="1000" spc="-20">
                <a:latin typeface="PMingLiU"/>
                <a:cs typeface="PMingLiU"/>
              </a:rPr>
              <a:t>组</a:t>
            </a:r>
            <a:r>
              <a:rPr dirty="0" sz="1000" spc="5">
                <a:latin typeface="PMingLiU"/>
                <a:cs typeface="PMingLiU"/>
              </a:rPr>
              <a:t>患者</a:t>
            </a:r>
            <a:r>
              <a:rPr dirty="0" sz="1000" spc="150">
                <a:latin typeface="PMingLiU"/>
                <a:cs typeface="PMingLiU"/>
              </a:rPr>
              <a:t> </a:t>
            </a:r>
            <a:r>
              <a:rPr dirty="0" sz="1000">
                <a:latin typeface="Arial"/>
                <a:cs typeface="Arial"/>
              </a:rPr>
              <a:t>(5</a:t>
            </a:r>
            <a:r>
              <a:rPr dirty="0" sz="1000" spc="-75">
                <a:latin typeface="Arial"/>
                <a:cs typeface="Arial"/>
              </a:rPr>
              <a:t> </a:t>
            </a:r>
            <a:r>
              <a:rPr dirty="0" sz="1000" spc="245">
                <a:latin typeface="PMingLiU"/>
                <a:cs typeface="PMingLiU"/>
              </a:rPr>
              <a:t>例</a:t>
            </a:r>
            <a:r>
              <a:rPr dirty="0" sz="1000" spc="-5">
                <a:latin typeface="Arial"/>
                <a:cs typeface="Arial"/>
              </a:rPr>
              <a:t>GC/GEJ</a:t>
            </a:r>
            <a:r>
              <a:rPr dirty="0" sz="1000" spc="-5">
                <a:latin typeface="PMingLiU"/>
                <a:cs typeface="PMingLiU"/>
              </a:rPr>
              <a:t>，</a:t>
            </a:r>
            <a:r>
              <a:rPr dirty="0" sz="1000" spc="-5">
                <a:latin typeface="Arial"/>
                <a:cs typeface="Arial"/>
              </a:rPr>
              <a:t>9</a:t>
            </a:r>
            <a:r>
              <a:rPr dirty="0" sz="1000" spc="-70">
                <a:latin typeface="Arial"/>
                <a:cs typeface="Arial"/>
              </a:rPr>
              <a:t> </a:t>
            </a:r>
            <a:r>
              <a:rPr dirty="0" sz="1000" spc="5">
                <a:latin typeface="PMingLiU"/>
                <a:cs typeface="PMingLiU"/>
              </a:rPr>
              <a:t>例</a:t>
            </a:r>
            <a:r>
              <a:rPr dirty="0" sz="1000" spc="-20">
                <a:latin typeface="PMingLiU"/>
                <a:cs typeface="PMingLiU"/>
              </a:rPr>
              <a:t> </a:t>
            </a:r>
            <a:r>
              <a:rPr dirty="0" sz="1000">
                <a:latin typeface="Arial"/>
                <a:cs typeface="Arial"/>
              </a:rPr>
              <a:t>PC)</a:t>
            </a:r>
            <a:r>
              <a:rPr dirty="0" sz="1000" spc="5">
                <a:latin typeface="PMingLiU"/>
                <a:cs typeface="PMingLiU"/>
              </a:rPr>
              <a:t>的既往</a:t>
            </a:r>
            <a:r>
              <a:rPr dirty="0" sz="1000" spc="-20">
                <a:latin typeface="PMingLiU"/>
                <a:cs typeface="PMingLiU"/>
              </a:rPr>
              <a:t>中</a:t>
            </a:r>
            <a:r>
              <a:rPr dirty="0" sz="1000" spc="5">
                <a:latin typeface="PMingLiU"/>
                <a:cs typeface="PMingLiU"/>
              </a:rPr>
              <a:t>位治</a:t>
            </a:r>
            <a:r>
              <a:rPr dirty="0" sz="1000" spc="-20">
                <a:latin typeface="PMingLiU"/>
                <a:cs typeface="PMingLiU"/>
              </a:rPr>
              <a:t>疗</a:t>
            </a:r>
            <a:r>
              <a:rPr dirty="0" sz="1000" spc="5">
                <a:latin typeface="PMingLiU"/>
                <a:cs typeface="PMingLiU"/>
              </a:rPr>
              <a:t>线数为</a:t>
            </a:r>
            <a:r>
              <a:rPr dirty="0" sz="1000" spc="-20">
                <a:latin typeface="PMingLiU"/>
                <a:cs typeface="PMingLiU"/>
              </a:rPr>
              <a:t> </a:t>
            </a:r>
            <a:r>
              <a:rPr dirty="0" sz="1000">
                <a:latin typeface="Arial"/>
                <a:cs typeface="Arial"/>
              </a:rPr>
              <a:t>3</a:t>
            </a:r>
            <a:r>
              <a:rPr dirty="0" sz="1000">
                <a:latin typeface="PMingLiU"/>
                <a:cs typeface="PMingLiU"/>
              </a:rPr>
              <a:t>，  </a:t>
            </a:r>
            <a:r>
              <a:rPr dirty="0" sz="1000" spc="5">
                <a:latin typeface="PMingLiU"/>
                <a:cs typeface="PMingLiU"/>
              </a:rPr>
              <a:t>共接受了</a:t>
            </a:r>
            <a:r>
              <a:rPr dirty="0" sz="1000" spc="-40">
                <a:latin typeface="PMingLiU"/>
                <a:cs typeface="PMingLiU"/>
              </a:rPr>
              <a:t> </a:t>
            </a:r>
            <a:r>
              <a:rPr dirty="0" sz="1000" spc="-5">
                <a:latin typeface="Arial"/>
                <a:cs typeface="Arial"/>
              </a:rPr>
              <a:t>18</a:t>
            </a:r>
            <a:r>
              <a:rPr dirty="0" sz="1000" spc="-90">
                <a:latin typeface="Arial"/>
                <a:cs typeface="Arial"/>
              </a:rPr>
              <a:t> </a:t>
            </a:r>
            <a:r>
              <a:rPr dirty="0" sz="1000" spc="5">
                <a:latin typeface="PMingLiU"/>
                <a:cs typeface="PMingLiU"/>
              </a:rPr>
              <a:t>个</a:t>
            </a:r>
            <a:r>
              <a:rPr dirty="0" sz="1000" spc="-20">
                <a:latin typeface="PMingLiU"/>
                <a:cs typeface="PMingLiU"/>
              </a:rPr>
              <a:t>周</a:t>
            </a:r>
            <a:r>
              <a:rPr dirty="0" sz="1000" spc="5">
                <a:latin typeface="PMingLiU"/>
                <a:cs typeface="PMingLiU"/>
              </a:rPr>
              <a:t>期</a:t>
            </a:r>
            <a:r>
              <a:rPr dirty="0" sz="1000" spc="220">
                <a:latin typeface="PMingLiU"/>
                <a:cs typeface="PMingLiU"/>
              </a:rPr>
              <a:t>的</a:t>
            </a:r>
            <a:r>
              <a:rPr dirty="0" sz="1000" spc="-5">
                <a:latin typeface="Arial"/>
                <a:cs typeface="Arial"/>
              </a:rPr>
              <a:t>CT041</a:t>
            </a:r>
            <a:r>
              <a:rPr dirty="0" sz="1000" spc="-90">
                <a:latin typeface="Arial"/>
                <a:cs typeface="Arial"/>
              </a:rPr>
              <a:t> </a:t>
            </a:r>
            <a:r>
              <a:rPr dirty="0" sz="1000" spc="-20">
                <a:latin typeface="PMingLiU"/>
                <a:cs typeface="PMingLiU"/>
              </a:rPr>
              <a:t>治</a:t>
            </a:r>
            <a:r>
              <a:rPr dirty="0" sz="1000" spc="5">
                <a:latin typeface="PMingLiU"/>
                <a:cs typeface="PMingLiU"/>
              </a:rPr>
              <a:t>疗。</a:t>
            </a:r>
            <a:r>
              <a:rPr dirty="0" sz="1000" spc="200">
                <a:latin typeface="PMingLiU"/>
                <a:cs typeface="PMingLiU"/>
              </a:rPr>
              <a:t>在</a:t>
            </a:r>
            <a:r>
              <a:rPr dirty="0" sz="1000">
                <a:latin typeface="Arial"/>
                <a:cs typeface="Arial"/>
              </a:rPr>
              <a:t>GC/GEJ</a:t>
            </a:r>
            <a:r>
              <a:rPr dirty="0" sz="1000" spc="-80">
                <a:latin typeface="Arial"/>
                <a:cs typeface="Arial"/>
              </a:rPr>
              <a:t> </a:t>
            </a:r>
            <a:r>
              <a:rPr dirty="0" sz="1000" spc="-20">
                <a:latin typeface="PMingLiU"/>
                <a:cs typeface="PMingLiU"/>
              </a:rPr>
              <a:t>患</a:t>
            </a:r>
            <a:r>
              <a:rPr dirty="0" sz="1000" spc="5">
                <a:latin typeface="PMingLiU"/>
                <a:cs typeface="PMingLiU"/>
              </a:rPr>
              <a:t>者</a:t>
            </a:r>
            <a:r>
              <a:rPr dirty="0" sz="1000" spc="-20">
                <a:latin typeface="PMingLiU"/>
                <a:cs typeface="PMingLiU"/>
              </a:rPr>
              <a:t>分</a:t>
            </a:r>
            <a:r>
              <a:rPr dirty="0" sz="1000" spc="5">
                <a:latin typeface="PMingLiU"/>
                <a:cs typeface="PMingLiU"/>
              </a:rPr>
              <a:t>组中</a:t>
            </a:r>
            <a:r>
              <a:rPr dirty="0" sz="1000" spc="-5">
                <a:latin typeface="PMingLiU"/>
                <a:cs typeface="PMingLiU"/>
              </a:rPr>
              <a:t>，</a:t>
            </a:r>
            <a:r>
              <a:rPr dirty="0" sz="1000" spc="-5">
                <a:latin typeface="Arial"/>
                <a:cs typeface="Arial"/>
              </a:rPr>
              <a:t>ORR</a:t>
            </a:r>
            <a:r>
              <a:rPr dirty="0" sz="1000" spc="-90">
                <a:latin typeface="Arial"/>
                <a:cs typeface="Arial"/>
              </a:rPr>
              <a:t> </a:t>
            </a:r>
            <a:r>
              <a:rPr dirty="0" sz="1000" spc="5">
                <a:latin typeface="PMingLiU"/>
                <a:cs typeface="PMingLiU"/>
              </a:rPr>
              <a:t>为</a:t>
            </a:r>
            <a:r>
              <a:rPr dirty="0" sz="1000" spc="-40">
                <a:latin typeface="PMingLiU"/>
                <a:cs typeface="PMingLiU"/>
              </a:rPr>
              <a:t> </a:t>
            </a:r>
            <a:r>
              <a:rPr dirty="0" sz="1000" spc="-5">
                <a:latin typeface="Arial"/>
                <a:cs typeface="Arial"/>
              </a:rPr>
              <a:t>60%</a:t>
            </a:r>
            <a:r>
              <a:rPr dirty="0" sz="1000" spc="-5">
                <a:latin typeface="PMingLiU"/>
                <a:cs typeface="PMingLiU"/>
              </a:rPr>
              <a:t>，</a:t>
            </a:r>
            <a:r>
              <a:rPr dirty="0" sz="1000" spc="5">
                <a:latin typeface="PMingLiU"/>
                <a:cs typeface="PMingLiU"/>
              </a:rPr>
              <a:t>其中</a:t>
            </a:r>
            <a:r>
              <a:rPr dirty="0" sz="1000" spc="-40">
                <a:latin typeface="PMingLiU"/>
                <a:cs typeface="PMingLiU"/>
              </a:rPr>
              <a:t> </a:t>
            </a:r>
            <a:r>
              <a:rPr dirty="0" sz="1000">
                <a:latin typeface="Arial"/>
                <a:cs typeface="Arial"/>
              </a:rPr>
              <a:t>1</a:t>
            </a:r>
            <a:r>
              <a:rPr dirty="0" sz="1000" spc="-90">
                <a:latin typeface="Arial"/>
                <a:cs typeface="Arial"/>
              </a:rPr>
              <a:t> </a:t>
            </a:r>
            <a:r>
              <a:rPr dirty="0" sz="1000" spc="5">
                <a:latin typeface="PMingLiU"/>
                <a:cs typeface="PMingLiU"/>
              </a:rPr>
              <a:t>例</a:t>
            </a:r>
            <a:r>
              <a:rPr dirty="0" sz="1000" spc="-20">
                <a:latin typeface="PMingLiU"/>
                <a:cs typeface="PMingLiU"/>
              </a:rPr>
              <a:t>患</a:t>
            </a:r>
            <a:r>
              <a:rPr dirty="0" sz="1000" spc="5">
                <a:latin typeface="PMingLiU"/>
                <a:cs typeface="PMingLiU"/>
              </a:rPr>
              <a:t>者 实现了</a:t>
            </a:r>
            <a:r>
              <a:rPr dirty="0" sz="1000" spc="105">
                <a:latin typeface="PMingLiU"/>
                <a:cs typeface="PMingLiU"/>
              </a:rPr>
              <a:t> </a:t>
            </a:r>
            <a:r>
              <a:rPr dirty="0" sz="1000" spc="-5">
                <a:latin typeface="Arial"/>
                <a:cs typeface="Arial"/>
              </a:rPr>
              <a:t>CR</a:t>
            </a:r>
            <a:r>
              <a:rPr dirty="0" sz="1000" spc="-5">
                <a:latin typeface="PMingLiU"/>
                <a:cs typeface="PMingLiU"/>
              </a:rPr>
              <a:t>，</a:t>
            </a:r>
            <a:r>
              <a:rPr dirty="0" sz="1000" spc="5">
                <a:latin typeface="PMingLiU"/>
                <a:cs typeface="PMingLiU"/>
              </a:rPr>
              <a:t>且</a:t>
            </a:r>
            <a:r>
              <a:rPr dirty="0" sz="1000" spc="105">
                <a:latin typeface="PMingLiU"/>
                <a:cs typeface="PMingLiU"/>
              </a:rPr>
              <a:t> </a:t>
            </a:r>
            <a:r>
              <a:rPr dirty="0" sz="1000" spc="-10">
                <a:latin typeface="Arial"/>
                <a:cs typeface="Arial"/>
              </a:rPr>
              <a:t>4/5</a:t>
            </a:r>
            <a:r>
              <a:rPr dirty="0" sz="1000" spc="150">
                <a:latin typeface="Arial"/>
                <a:cs typeface="Arial"/>
              </a:rPr>
              <a:t> </a:t>
            </a:r>
            <a:r>
              <a:rPr dirty="0" sz="1000" spc="5">
                <a:latin typeface="Arial"/>
                <a:cs typeface="Arial"/>
              </a:rPr>
              <a:t>SD</a:t>
            </a:r>
            <a:r>
              <a:rPr dirty="0" sz="1000" spc="30">
                <a:latin typeface="Arial"/>
                <a:cs typeface="Arial"/>
              </a:rPr>
              <a:t> </a:t>
            </a:r>
            <a:r>
              <a:rPr dirty="0" sz="1000" spc="-20">
                <a:latin typeface="PMingLiU"/>
                <a:cs typeface="PMingLiU"/>
              </a:rPr>
              <a:t>患</a:t>
            </a:r>
            <a:r>
              <a:rPr dirty="0" sz="1000" spc="5">
                <a:latin typeface="PMingLiU"/>
                <a:cs typeface="PMingLiU"/>
              </a:rPr>
              <a:t>者中</a:t>
            </a:r>
            <a:r>
              <a:rPr dirty="0" sz="1000" spc="-20">
                <a:latin typeface="PMingLiU"/>
                <a:cs typeface="PMingLiU"/>
              </a:rPr>
              <a:t>观</a:t>
            </a:r>
            <a:r>
              <a:rPr dirty="0" sz="1000" spc="5">
                <a:latin typeface="PMingLiU"/>
                <a:cs typeface="PMingLiU"/>
              </a:rPr>
              <a:t>察到</a:t>
            </a:r>
            <a:r>
              <a:rPr dirty="0" sz="1000" spc="-20">
                <a:latin typeface="PMingLiU"/>
                <a:cs typeface="PMingLiU"/>
              </a:rPr>
              <a:t>了</a:t>
            </a:r>
            <a:r>
              <a:rPr dirty="0" sz="1000" spc="5">
                <a:latin typeface="PMingLiU"/>
                <a:cs typeface="PMingLiU"/>
              </a:rPr>
              <a:t>肿瘤</a:t>
            </a:r>
            <a:r>
              <a:rPr dirty="0" sz="1000" spc="-20">
                <a:latin typeface="PMingLiU"/>
                <a:cs typeface="PMingLiU"/>
              </a:rPr>
              <a:t>缩</a:t>
            </a:r>
            <a:r>
              <a:rPr dirty="0" sz="1000" spc="5">
                <a:latin typeface="PMingLiU"/>
                <a:cs typeface="PMingLiU"/>
              </a:rPr>
              <a:t>小。</a:t>
            </a:r>
            <a:r>
              <a:rPr dirty="0" sz="1000" spc="-20">
                <a:latin typeface="PMingLiU"/>
                <a:cs typeface="PMingLiU"/>
              </a:rPr>
              <a:t>安</a:t>
            </a:r>
            <a:r>
              <a:rPr dirty="0" sz="1000" spc="5">
                <a:latin typeface="PMingLiU"/>
                <a:cs typeface="PMingLiU"/>
              </a:rPr>
              <a:t>全性方</a:t>
            </a:r>
            <a:r>
              <a:rPr dirty="0" sz="1000" spc="-20">
                <a:latin typeface="PMingLiU"/>
                <a:cs typeface="PMingLiU"/>
              </a:rPr>
              <a:t>面</a:t>
            </a:r>
            <a:r>
              <a:rPr dirty="0" sz="1000" spc="5">
                <a:latin typeface="PMingLiU"/>
                <a:cs typeface="PMingLiU"/>
              </a:rPr>
              <a:t>，未</a:t>
            </a:r>
            <a:r>
              <a:rPr dirty="0" sz="1000" spc="-20">
                <a:latin typeface="PMingLiU"/>
                <a:cs typeface="PMingLiU"/>
              </a:rPr>
              <a:t>观</a:t>
            </a:r>
            <a:r>
              <a:rPr dirty="0" sz="1000" spc="5">
                <a:latin typeface="PMingLiU"/>
                <a:cs typeface="PMingLiU"/>
              </a:rPr>
              <a:t>察到</a:t>
            </a:r>
            <a:r>
              <a:rPr dirty="0" sz="1000" spc="-20">
                <a:latin typeface="PMingLiU"/>
                <a:cs typeface="PMingLiU"/>
              </a:rPr>
              <a:t>剂</a:t>
            </a:r>
            <a:r>
              <a:rPr dirty="0" sz="1000" spc="5">
                <a:latin typeface="PMingLiU"/>
                <a:cs typeface="PMingLiU"/>
              </a:rPr>
              <a:t>量限</a:t>
            </a:r>
            <a:r>
              <a:rPr dirty="0" sz="1000" spc="-20">
                <a:latin typeface="PMingLiU"/>
                <a:cs typeface="PMingLiU"/>
              </a:rPr>
              <a:t>制</a:t>
            </a:r>
            <a:r>
              <a:rPr dirty="0" sz="1000" spc="5">
                <a:latin typeface="PMingLiU"/>
                <a:cs typeface="PMingLiU"/>
              </a:rPr>
              <a:t>性毒性 或治疗</a:t>
            </a:r>
            <a:r>
              <a:rPr dirty="0" sz="1000" spc="-20">
                <a:latin typeface="PMingLiU"/>
                <a:cs typeface="PMingLiU"/>
              </a:rPr>
              <a:t>相</a:t>
            </a:r>
            <a:r>
              <a:rPr dirty="0" sz="1000" spc="5">
                <a:latin typeface="PMingLiU"/>
                <a:cs typeface="PMingLiU"/>
              </a:rPr>
              <a:t>关死</a:t>
            </a:r>
            <a:r>
              <a:rPr dirty="0" sz="1000" spc="-20">
                <a:latin typeface="PMingLiU"/>
                <a:cs typeface="PMingLiU"/>
              </a:rPr>
              <a:t>亡</a:t>
            </a:r>
            <a:r>
              <a:rPr dirty="0" sz="1000" spc="5">
                <a:latin typeface="PMingLiU"/>
                <a:cs typeface="PMingLiU"/>
              </a:rPr>
              <a:t>。未</a:t>
            </a:r>
            <a:r>
              <a:rPr dirty="0" sz="1000" spc="-20">
                <a:latin typeface="PMingLiU"/>
                <a:cs typeface="PMingLiU"/>
              </a:rPr>
              <a:t>观</a:t>
            </a:r>
            <a:r>
              <a:rPr dirty="0" sz="1000" spc="5">
                <a:latin typeface="PMingLiU"/>
                <a:cs typeface="PMingLiU"/>
              </a:rPr>
              <a:t>察到</a:t>
            </a:r>
            <a:r>
              <a:rPr dirty="0" sz="1000" spc="-20">
                <a:latin typeface="PMingLiU"/>
                <a:cs typeface="PMingLiU"/>
              </a:rPr>
              <a:t>三</a:t>
            </a:r>
            <a:r>
              <a:rPr dirty="0" sz="1000" spc="5">
                <a:latin typeface="PMingLiU"/>
                <a:cs typeface="PMingLiU"/>
              </a:rPr>
              <a:t>级以上</a:t>
            </a:r>
            <a:r>
              <a:rPr dirty="0" sz="1000" spc="35">
                <a:latin typeface="PMingLiU"/>
                <a:cs typeface="PMingLiU"/>
              </a:rPr>
              <a:t> </a:t>
            </a:r>
            <a:r>
              <a:rPr dirty="0" sz="1000" spc="-10">
                <a:latin typeface="Arial"/>
                <a:cs typeface="Arial"/>
              </a:rPr>
              <a:t>CRS </a:t>
            </a:r>
            <a:r>
              <a:rPr dirty="0" sz="1000" spc="5">
                <a:latin typeface="PMingLiU"/>
                <a:cs typeface="PMingLiU"/>
              </a:rPr>
              <a:t>或</a:t>
            </a:r>
            <a:r>
              <a:rPr dirty="0" sz="1000" spc="30">
                <a:latin typeface="PMingLiU"/>
                <a:cs typeface="PMingLiU"/>
              </a:rPr>
              <a:t> </a:t>
            </a:r>
            <a:r>
              <a:rPr dirty="0" sz="1000" spc="-10">
                <a:latin typeface="Arial"/>
                <a:cs typeface="Arial"/>
              </a:rPr>
              <a:t>ICANS</a:t>
            </a:r>
            <a:r>
              <a:rPr dirty="0" sz="1000" spc="-10">
                <a:latin typeface="PMingLiU"/>
                <a:cs typeface="PMingLiU"/>
              </a:rPr>
              <a:t>，</a:t>
            </a:r>
            <a:r>
              <a:rPr dirty="0" sz="1000" spc="5">
                <a:latin typeface="PMingLiU"/>
                <a:cs typeface="PMingLiU"/>
              </a:rPr>
              <a:t>在出现</a:t>
            </a:r>
            <a:r>
              <a:rPr dirty="0" sz="1000" spc="30">
                <a:latin typeface="PMingLiU"/>
                <a:cs typeface="PMingLiU"/>
              </a:rPr>
              <a:t> </a:t>
            </a:r>
            <a:r>
              <a:rPr dirty="0" sz="1000" spc="-5">
                <a:latin typeface="Arial"/>
                <a:cs typeface="Arial"/>
              </a:rPr>
              <a:t>CRS</a:t>
            </a:r>
            <a:r>
              <a:rPr dirty="0" sz="1000" spc="-35">
                <a:latin typeface="Arial"/>
                <a:cs typeface="Arial"/>
              </a:rPr>
              <a:t> </a:t>
            </a:r>
            <a:r>
              <a:rPr dirty="0" sz="1000" spc="5">
                <a:latin typeface="PMingLiU"/>
                <a:cs typeface="PMingLiU"/>
              </a:rPr>
              <a:t>的</a:t>
            </a:r>
            <a:r>
              <a:rPr dirty="0" sz="1000" spc="30">
                <a:latin typeface="PMingLiU"/>
                <a:cs typeface="PMingLiU"/>
              </a:rPr>
              <a:t> </a:t>
            </a:r>
            <a:r>
              <a:rPr dirty="0" sz="1000" spc="-5">
                <a:latin typeface="Arial"/>
                <a:cs typeface="Arial"/>
              </a:rPr>
              <a:t>13</a:t>
            </a:r>
            <a:r>
              <a:rPr dirty="0" sz="1000" spc="-25">
                <a:latin typeface="Arial"/>
                <a:cs typeface="Arial"/>
              </a:rPr>
              <a:t> </a:t>
            </a:r>
            <a:r>
              <a:rPr dirty="0" sz="1000" spc="5">
                <a:latin typeface="PMingLiU"/>
                <a:cs typeface="PMingLiU"/>
              </a:rPr>
              <a:t>例</a:t>
            </a:r>
            <a:r>
              <a:rPr dirty="0" sz="1000" spc="-20">
                <a:latin typeface="PMingLiU"/>
                <a:cs typeface="PMingLiU"/>
              </a:rPr>
              <a:t>患</a:t>
            </a:r>
            <a:r>
              <a:rPr dirty="0" sz="1000" spc="5">
                <a:latin typeface="PMingLiU"/>
                <a:cs typeface="PMingLiU"/>
              </a:rPr>
              <a:t>者中</a:t>
            </a:r>
            <a:r>
              <a:rPr dirty="0" sz="1000">
                <a:latin typeface="PMingLiU"/>
                <a:cs typeface="PMingLiU"/>
              </a:rPr>
              <a:t>，</a:t>
            </a:r>
            <a:r>
              <a:rPr dirty="0" sz="1000">
                <a:latin typeface="Arial"/>
                <a:cs typeface="Arial"/>
              </a:rPr>
              <a:t>11</a:t>
            </a:r>
            <a:r>
              <a:rPr dirty="0" sz="1000" spc="-45">
                <a:latin typeface="Arial"/>
                <a:cs typeface="Arial"/>
              </a:rPr>
              <a:t> </a:t>
            </a:r>
            <a:r>
              <a:rPr dirty="0" sz="1000" spc="5">
                <a:latin typeface="PMingLiU"/>
                <a:cs typeface="PMingLiU"/>
              </a:rPr>
              <a:t>例 为</a:t>
            </a:r>
            <a:r>
              <a:rPr dirty="0" sz="1000" spc="-25">
                <a:latin typeface="PMingLiU"/>
                <a:cs typeface="PMingLiU"/>
              </a:rPr>
              <a:t> </a:t>
            </a:r>
            <a:r>
              <a:rPr dirty="0" sz="1000">
                <a:latin typeface="Arial"/>
                <a:cs typeface="Arial"/>
              </a:rPr>
              <a:t>1</a:t>
            </a:r>
            <a:r>
              <a:rPr dirty="0" sz="1000" spc="-75">
                <a:latin typeface="Arial"/>
                <a:cs typeface="Arial"/>
              </a:rPr>
              <a:t> </a:t>
            </a:r>
            <a:r>
              <a:rPr dirty="0" sz="1000" spc="5">
                <a:latin typeface="PMingLiU"/>
                <a:cs typeface="PMingLiU"/>
              </a:rPr>
              <a:t>级</a:t>
            </a:r>
            <a:r>
              <a:rPr dirty="0" sz="1000" spc="-20">
                <a:latin typeface="PMingLiU"/>
                <a:cs typeface="PMingLiU"/>
              </a:rPr>
              <a:t> </a:t>
            </a:r>
            <a:r>
              <a:rPr dirty="0" sz="1000">
                <a:latin typeface="Arial"/>
                <a:cs typeface="Arial"/>
              </a:rPr>
              <a:t>CRS</a:t>
            </a:r>
            <a:r>
              <a:rPr dirty="0" sz="1000">
                <a:latin typeface="PMingLiU"/>
                <a:cs typeface="PMingLiU"/>
              </a:rPr>
              <a:t>，</a:t>
            </a:r>
            <a:r>
              <a:rPr dirty="0" sz="1000">
                <a:latin typeface="Arial"/>
                <a:cs typeface="Arial"/>
              </a:rPr>
              <a:t>2</a:t>
            </a:r>
            <a:r>
              <a:rPr dirty="0" sz="1000" spc="-75">
                <a:latin typeface="Arial"/>
                <a:cs typeface="Arial"/>
              </a:rPr>
              <a:t> </a:t>
            </a:r>
            <a:r>
              <a:rPr dirty="0" sz="1000" spc="5">
                <a:latin typeface="PMingLiU"/>
                <a:cs typeface="PMingLiU"/>
              </a:rPr>
              <a:t>例为</a:t>
            </a:r>
            <a:r>
              <a:rPr dirty="0" sz="1000" spc="-20">
                <a:latin typeface="PMingLiU"/>
                <a:cs typeface="PMingLiU"/>
              </a:rPr>
              <a:t> </a:t>
            </a:r>
            <a:r>
              <a:rPr dirty="0" sz="1000">
                <a:latin typeface="Arial"/>
                <a:cs typeface="Arial"/>
              </a:rPr>
              <a:t>2</a:t>
            </a:r>
            <a:r>
              <a:rPr dirty="0" sz="1000" spc="-75">
                <a:latin typeface="Arial"/>
                <a:cs typeface="Arial"/>
              </a:rPr>
              <a:t> </a:t>
            </a:r>
            <a:r>
              <a:rPr dirty="0" sz="1000" spc="5">
                <a:latin typeface="PMingLiU"/>
                <a:cs typeface="PMingLiU"/>
              </a:rPr>
              <a:t>级</a:t>
            </a:r>
            <a:r>
              <a:rPr dirty="0" sz="1000" spc="-20">
                <a:latin typeface="PMingLiU"/>
                <a:cs typeface="PMingLiU"/>
              </a:rPr>
              <a:t> </a:t>
            </a:r>
            <a:r>
              <a:rPr dirty="0" sz="1000" spc="-5">
                <a:latin typeface="Arial"/>
                <a:cs typeface="Arial"/>
              </a:rPr>
              <a:t>CRS</a:t>
            </a:r>
            <a:r>
              <a:rPr dirty="0" sz="1000" spc="5">
                <a:latin typeface="PMingLiU"/>
                <a:cs typeface="PMingLiU"/>
              </a:rPr>
              <a:t>。有</a:t>
            </a:r>
            <a:r>
              <a:rPr dirty="0" sz="1000" spc="-20">
                <a:latin typeface="PMingLiU"/>
                <a:cs typeface="PMingLiU"/>
              </a:rPr>
              <a:t> </a:t>
            </a:r>
            <a:r>
              <a:rPr dirty="0" sz="1000">
                <a:latin typeface="Arial"/>
                <a:cs typeface="Arial"/>
              </a:rPr>
              <a:t>1</a:t>
            </a:r>
            <a:r>
              <a:rPr dirty="0" sz="1000" spc="-70">
                <a:latin typeface="Arial"/>
                <a:cs typeface="Arial"/>
              </a:rPr>
              <a:t> </a:t>
            </a:r>
            <a:r>
              <a:rPr dirty="0" sz="1000" spc="5">
                <a:latin typeface="PMingLiU"/>
                <a:cs typeface="PMingLiU"/>
              </a:rPr>
              <a:t>例患者未发</a:t>
            </a:r>
            <a:r>
              <a:rPr dirty="0" sz="1000" spc="245">
                <a:latin typeface="PMingLiU"/>
                <a:cs typeface="PMingLiU"/>
              </a:rPr>
              <a:t>生</a:t>
            </a:r>
            <a:r>
              <a:rPr dirty="0" sz="1000" spc="-10">
                <a:latin typeface="Arial"/>
                <a:cs typeface="Arial"/>
              </a:rPr>
              <a:t>CRS</a:t>
            </a:r>
            <a:r>
              <a:rPr dirty="0" sz="1000" spc="5">
                <a:latin typeface="PMingLiU"/>
                <a:cs typeface="PMingLiU"/>
              </a:rPr>
              <a:t>。</a:t>
            </a:r>
            <a:endParaRPr sz="1000">
              <a:latin typeface="PMingLiU"/>
              <a:cs typeface="PMingLiU"/>
            </a:endParaRPr>
          </a:p>
          <a:p>
            <a:pPr marL="12700" marR="5080">
              <a:lnSpc>
                <a:spcPct val="121100"/>
              </a:lnSpc>
              <a:spcBef>
                <a:spcPts val="610"/>
              </a:spcBef>
            </a:pPr>
            <a:r>
              <a:rPr dirty="0" sz="1000" spc="5">
                <a:latin typeface="PMingLiU"/>
                <a:cs typeface="PMingLiU"/>
              </a:rPr>
              <a:t>除</a:t>
            </a:r>
            <a:r>
              <a:rPr dirty="0" sz="1000" spc="25">
                <a:latin typeface="PMingLiU"/>
                <a:cs typeface="PMingLiU"/>
              </a:rPr>
              <a:t> </a:t>
            </a:r>
            <a:r>
              <a:rPr dirty="0" sz="1000" spc="-5">
                <a:latin typeface="Arial"/>
                <a:cs typeface="Arial"/>
              </a:rPr>
              <a:t>CT041</a:t>
            </a:r>
            <a:r>
              <a:rPr dirty="0" sz="1000" spc="-40">
                <a:latin typeface="Arial"/>
                <a:cs typeface="Arial"/>
              </a:rPr>
              <a:t> </a:t>
            </a:r>
            <a:r>
              <a:rPr dirty="0" sz="1000" spc="5">
                <a:latin typeface="PMingLiU"/>
                <a:cs typeface="PMingLiU"/>
              </a:rPr>
              <a:t>以外</a:t>
            </a:r>
            <a:r>
              <a:rPr dirty="0" sz="1000" spc="-20">
                <a:latin typeface="PMingLiU"/>
                <a:cs typeface="PMingLiU"/>
              </a:rPr>
              <a:t>，</a:t>
            </a:r>
            <a:r>
              <a:rPr dirty="0" sz="1000" spc="5">
                <a:latin typeface="PMingLiU"/>
                <a:cs typeface="PMingLiU"/>
              </a:rPr>
              <a:t>科济</a:t>
            </a:r>
            <a:r>
              <a:rPr dirty="0" sz="1000" spc="-20">
                <a:latin typeface="PMingLiU"/>
                <a:cs typeface="PMingLiU"/>
              </a:rPr>
              <a:t>药</a:t>
            </a:r>
            <a:r>
              <a:rPr dirty="0" sz="1000" spc="5">
                <a:latin typeface="PMingLiU"/>
                <a:cs typeface="PMingLiU"/>
              </a:rPr>
              <a:t>业在</a:t>
            </a:r>
            <a:r>
              <a:rPr dirty="0" sz="1000" spc="35">
                <a:latin typeface="PMingLiU"/>
                <a:cs typeface="PMingLiU"/>
              </a:rPr>
              <a:t> </a:t>
            </a:r>
            <a:r>
              <a:rPr dirty="0" sz="1000" spc="-5">
                <a:latin typeface="Arial"/>
                <a:cs typeface="Arial"/>
              </a:rPr>
              <a:t>Claudin18.2</a:t>
            </a:r>
            <a:r>
              <a:rPr dirty="0" sz="1000" spc="-40">
                <a:latin typeface="Arial"/>
                <a:cs typeface="Arial"/>
              </a:rPr>
              <a:t> </a:t>
            </a:r>
            <a:r>
              <a:rPr dirty="0" sz="1000" spc="5">
                <a:latin typeface="PMingLiU"/>
                <a:cs typeface="PMingLiU"/>
              </a:rPr>
              <a:t>靶点</a:t>
            </a:r>
            <a:r>
              <a:rPr dirty="0" sz="1000" spc="-20">
                <a:latin typeface="PMingLiU"/>
                <a:cs typeface="PMingLiU"/>
              </a:rPr>
              <a:t>也</a:t>
            </a:r>
            <a:r>
              <a:rPr dirty="0" sz="1000" spc="5">
                <a:latin typeface="PMingLiU"/>
                <a:cs typeface="PMingLiU"/>
              </a:rPr>
              <a:t>布局</a:t>
            </a:r>
            <a:r>
              <a:rPr dirty="0" sz="1000" spc="-20">
                <a:latin typeface="PMingLiU"/>
                <a:cs typeface="PMingLiU"/>
              </a:rPr>
              <a:t>了</a:t>
            </a:r>
            <a:r>
              <a:rPr dirty="0" sz="1000" spc="5">
                <a:latin typeface="PMingLiU"/>
                <a:cs typeface="PMingLiU"/>
              </a:rPr>
              <a:t>单抗</a:t>
            </a:r>
            <a:r>
              <a:rPr dirty="0" sz="1000" spc="-20">
                <a:latin typeface="PMingLiU"/>
                <a:cs typeface="PMingLiU"/>
              </a:rPr>
              <a:t>药</a:t>
            </a:r>
            <a:r>
              <a:rPr dirty="0" sz="1000" spc="5">
                <a:latin typeface="PMingLiU"/>
                <a:cs typeface="PMingLiU"/>
              </a:rPr>
              <a:t>物</a:t>
            </a:r>
            <a:r>
              <a:rPr dirty="0" sz="1000" spc="35">
                <a:latin typeface="PMingLiU"/>
                <a:cs typeface="PMingLiU"/>
              </a:rPr>
              <a:t> </a:t>
            </a:r>
            <a:r>
              <a:rPr dirty="0" sz="1000">
                <a:latin typeface="Arial"/>
                <a:cs typeface="Arial"/>
              </a:rPr>
              <a:t>AB011</a:t>
            </a:r>
            <a:r>
              <a:rPr dirty="0" sz="1000">
                <a:latin typeface="PMingLiU"/>
                <a:cs typeface="PMingLiU"/>
              </a:rPr>
              <a:t>，</a:t>
            </a:r>
            <a:r>
              <a:rPr dirty="0" sz="1000" spc="-20">
                <a:latin typeface="PMingLiU"/>
                <a:cs typeface="PMingLiU"/>
              </a:rPr>
              <a:t>目</a:t>
            </a:r>
            <a:r>
              <a:rPr dirty="0" sz="1000" spc="5">
                <a:latin typeface="PMingLiU"/>
                <a:cs typeface="PMingLiU"/>
              </a:rPr>
              <a:t>前正</a:t>
            </a:r>
            <a:r>
              <a:rPr dirty="0" sz="1000" spc="-20">
                <a:latin typeface="PMingLiU"/>
                <a:cs typeface="PMingLiU"/>
              </a:rPr>
              <a:t>在</a:t>
            </a:r>
            <a:r>
              <a:rPr dirty="0" sz="1000" spc="5">
                <a:latin typeface="PMingLiU"/>
                <a:cs typeface="PMingLiU"/>
              </a:rPr>
              <a:t>国内开 展</a:t>
            </a:r>
            <a:r>
              <a:rPr dirty="0" sz="1000" spc="30">
                <a:latin typeface="PMingLiU"/>
                <a:cs typeface="PMingLiU"/>
              </a:rPr>
              <a:t> </a:t>
            </a:r>
            <a:r>
              <a:rPr dirty="0" sz="1000">
                <a:latin typeface="Arial"/>
                <a:cs typeface="Arial"/>
              </a:rPr>
              <a:t>I</a:t>
            </a:r>
            <a:r>
              <a:rPr dirty="0" sz="1000" spc="-5">
                <a:latin typeface="Arial"/>
                <a:cs typeface="Arial"/>
              </a:rPr>
              <a:t> </a:t>
            </a:r>
            <a:r>
              <a:rPr dirty="0" sz="1000" spc="-20">
                <a:latin typeface="PMingLiU"/>
                <a:cs typeface="PMingLiU"/>
              </a:rPr>
              <a:t>期</a:t>
            </a:r>
            <a:r>
              <a:rPr dirty="0" sz="1000" spc="5">
                <a:latin typeface="PMingLiU"/>
                <a:cs typeface="PMingLiU"/>
              </a:rPr>
              <a:t>临床</a:t>
            </a:r>
            <a:r>
              <a:rPr dirty="0" sz="1000" spc="-20">
                <a:latin typeface="PMingLiU"/>
                <a:cs typeface="PMingLiU"/>
              </a:rPr>
              <a:t>。</a:t>
            </a:r>
            <a:r>
              <a:rPr dirty="0" sz="1000" spc="5">
                <a:latin typeface="PMingLiU"/>
                <a:cs typeface="PMingLiU"/>
              </a:rPr>
              <a:t>基于</a:t>
            </a:r>
            <a:r>
              <a:rPr dirty="0" sz="1000" spc="35">
                <a:latin typeface="PMingLiU"/>
                <a:cs typeface="PMingLiU"/>
              </a:rPr>
              <a:t> </a:t>
            </a:r>
            <a:r>
              <a:rPr dirty="0" sz="1000" spc="-5">
                <a:latin typeface="Arial"/>
                <a:cs typeface="Arial"/>
              </a:rPr>
              <a:t>CycloCAR</a:t>
            </a:r>
            <a:r>
              <a:rPr dirty="0" sz="1000" spc="-15">
                <a:latin typeface="Arial"/>
                <a:cs typeface="Arial"/>
              </a:rPr>
              <a:t> </a:t>
            </a:r>
            <a:r>
              <a:rPr dirty="0" sz="1000" spc="-20">
                <a:latin typeface="PMingLiU"/>
                <a:cs typeface="PMingLiU"/>
              </a:rPr>
              <a:t>技</a:t>
            </a:r>
            <a:r>
              <a:rPr dirty="0" sz="1000" spc="5">
                <a:latin typeface="PMingLiU"/>
                <a:cs typeface="PMingLiU"/>
              </a:rPr>
              <a:t>术构</a:t>
            </a:r>
            <a:r>
              <a:rPr dirty="0" sz="1000" spc="-20">
                <a:latin typeface="PMingLiU"/>
                <a:cs typeface="PMingLiU"/>
              </a:rPr>
              <a:t>建</a:t>
            </a:r>
            <a:r>
              <a:rPr dirty="0" sz="1000" spc="5">
                <a:latin typeface="PMingLiU"/>
                <a:cs typeface="PMingLiU"/>
              </a:rPr>
              <a:t>的二代</a:t>
            </a:r>
            <a:r>
              <a:rPr dirty="0" sz="1000" spc="35">
                <a:latin typeface="PMingLiU"/>
                <a:cs typeface="PMingLiU"/>
              </a:rPr>
              <a:t> </a:t>
            </a:r>
            <a:r>
              <a:rPr dirty="0" sz="1000" spc="-10">
                <a:latin typeface="Arial"/>
                <a:cs typeface="Arial"/>
              </a:rPr>
              <a:t>CLDN18.2</a:t>
            </a:r>
            <a:r>
              <a:rPr dirty="0" sz="1000" spc="150">
                <a:latin typeface="Arial"/>
                <a:cs typeface="Arial"/>
              </a:rPr>
              <a:t> </a:t>
            </a:r>
            <a:r>
              <a:rPr dirty="0" sz="1000">
                <a:latin typeface="Arial"/>
                <a:cs typeface="Arial"/>
              </a:rPr>
              <a:t>CAR-T</a:t>
            </a:r>
            <a:r>
              <a:rPr dirty="0" sz="1000" spc="-25">
                <a:latin typeface="Arial"/>
                <a:cs typeface="Arial"/>
              </a:rPr>
              <a:t> </a:t>
            </a:r>
            <a:r>
              <a:rPr dirty="0" sz="1000" spc="5">
                <a:latin typeface="PMingLiU"/>
                <a:cs typeface="PMingLiU"/>
              </a:rPr>
              <a:t>产品</a:t>
            </a:r>
            <a:r>
              <a:rPr dirty="0" sz="1000" spc="30">
                <a:latin typeface="PMingLiU"/>
                <a:cs typeface="PMingLiU"/>
              </a:rPr>
              <a:t> </a:t>
            </a:r>
            <a:r>
              <a:rPr dirty="0" sz="1000" spc="-5">
                <a:latin typeface="Arial"/>
                <a:cs typeface="Arial"/>
              </a:rPr>
              <a:t>CT048</a:t>
            </a:r>
            <a:r>
              <a:rPr dirty="0" sz="1000" spc="-40">
                <a:latin typeface="Arial"/>
                <a:cs typeface="Arial"/>
              </a:rPr>
              <a:t> </a:t>
            </a:r>
            <a:r>
              <a:rPr dirty="0" sz="1000" spc="5">
                <a:latin typeface="PMingLiU"/>
                <a:cs typeface="PMingLiU"/>
              </a:rPr>
              <a:t>目前处于 </a:t>
            </a:r>
            <a:r>
              <a:rPr dirty="0" sz="1000" spc="-5">
                <a:latin typeface="Arial"/>
                <a:cs typeface="Arial"/>
              </a:rPr>
              <a:t>IIT  </a:t>
            </a:r>
            <a:r>
              <a:rPr dirty="0" sz="1000" spc="5">
                <a:latin typeface="PMingLiU"/>
                <a:cs typeface="PMingLiU"/>
              </a:rPr>
              <a:t>研究阶</a:t>
            </a:r>
            <a:r>
              <a:rPr dirty="0" sz="1000" spc="-20">
                <a:latin typeface="PMingLiU"/>
                <a:cs typeface="PMingLiU"/>
              </a:rPr>
              <a:t>段</a:t>
            </a:r>
            <a:r>
              <a:rPr dirty="0" sz="1000" spc="5">
                <a:latin typeface="PMingLiU"/>
                <a:cs typeface="PMingLiU"/>
              </a:rPr>
              <a:t>，该</a:t>
            </a:r>
            <a:r>
              <a:rPr dirty="0" sz="1000" spc="-20">
                <a:latin typeface="PMingLiU"/>
                <a:cs typeface="PMingLiU"/>
              </a:rPr>
              <a:t>产</a:t>
            </a:r>
            <a:r>
              <a:rPr dirty="0" sz="1000" spc="5">
                <a:latin typeface="PMingLiU"/>
                <a:cs typeface="PMingLiU"/>
              </a:rPr>
              <a:t>品可</a:t>
            </a:r>
            <a:r>
              <a:rPr dirty="0" sz="1000" spc="-20">
                <a:latin typeface="PMingLiU"/>
                <a:cs typeface="PMingLiU"/>
              </a:rPr>
              <a:t>共</a:t>
            </a:r>
            <a:r>
              <a:rPr dirty="0" sz="1000" spc="5">
                <a:latin typeface="PMingLiU"/>
                <a:cs typeface="PMingLiU"/>
              </a:rPr>
              <a:t>表达</a:t>
            </a:r>
            <a:r>
              <a:rPr dirty="0" sz="1000" spc="35">
                <a:latin typeface="PMingLiU"/>
                <a:cs typeface="PMingLiU"/>
              </a:rPr>
              <a:t> </a:t>
            </a:r>
            <a:r>
              <a:rPr dirty="0" sz="1000">
                <a:latin typeface="Arial"/>
                <a:cs typeface="Arial"/>
              </a:rPr>
              <a:t>IL-7</a:t>
            </a:r>
            <a:r>
              <a:rPr dirty="0" sz="1000" spc="-20">
                <a:latin typeface="Arial"/>
                <a:cs typeface="Arial"/>
              </a:rPr>
              <a:t> </a:t>
            </a:r>
            <a:r>
              <a:rPr dirty="0" sz="1000" spc="5">
                <a:latin typeface="PMingLiU"/>
                <a:cs typeface="PMingLiU"/>
              </a:rPr>
              <a:t>和</a:t>
            </a:r>
            <a:r>
              <a:rPr dirty="0" sz="1000" spc="35">
                <a:latin typeface="PMingLiU"/>
                <a:cs typeface="PMingLiU"/>
              </a:rPr>
              <a:t> </a:t>
            </a:r>
            <a:r>
              <a:rPr dirty="0" sz="1000" spc="-5">
                <a:latin typeface="Arial"/>
                <a:cs typeface="Arial"/>
              </a:rPr>
              <a:t>CCL21</a:t>
            </a:r>
            <a:r>
              <a:rPr dirty="0" sz="1000" spc="-5">
                <a:latin typeface="PMingLiU"/>
                <a:cs typeface="PMingLiU"/>
              </a:rPr>
              <a:t>，</a:t>
            </a:r>
            <a:r>
              <a:rPr dirty="0" sz="1000" spc="-20">
                <a:latin typeface="PMingLiU"/>
                <a:cs typeface="PMingLiU"/>
              </a:rPr>
              <a:t>可</a:t>
            </a:r>
            <a:r>
              <a:rPr dirty="0" sz="1000" spc="5">
                <a:latin typeface="PMingLiU"/>
                <a:cs typeface="PMingLiU"/>
              </a:rPr>
              <a:t>能具</a:t>
            </a:r>
            <a:r>
              <a:rPr dirty="0" sz="1000" spc="-20">
                <a:latin typeface="PMingLiU"/>
                <a:cs typeface="PMingLiU"/>
              </a:rPr>
              <a:t>有</a:t>
            </a:r>
            <a:r>
              <a:rPr dirty="0" sz="1000" spc="5">
                <a:latin typeface="PMingLiU"/>
                <a:cs typeface="PMingLiU"/>
              </a:rPr>
              <a:t>更强的</a:t>
            </a:r>
            <a:r>
              <a:rPr dirty="0" sz="1000" spc="-20">
                <a:latin typeface="PMingLiU"/>
                <a:cs typeface="PMingLiU"/>
              </a:rPr>
              <a:t>疗</a:t>
            </a:r>
            <a:r>
              <a:rPr dirty="0" sz="1000" spc="5">
                <a:latin typeface="PMingLiU"/>
                <a:cs typeface="PMingLiU"/>
              </a:rPr>
              <a:t>效，</a:t>
            </a:r>
            <a:r>
              <a:rPr dirty="0" sz="1000" spc="-20">
                <a:latin typeface="PMingLiU"/>
                <a:cs typeface="PMingLiU"/>
              </a:rPr>
              <a:t>并</a:t>
            </a:r>
            <a:r>
              <a:rPr dirty="0" sz="1000" spc="5">
                <a:latin typeface="PMingLiU"/>
                <a:cs typeface="PMingLiU"/>
              </a:rPr>
              <a:t>可能</a:t>
            </a:r>
            <a:r>
              <a:rPr dirty="0" sz="1000" spc="-20">
                <a:latin typeface="PMingLiU"/>
                <a:cs typeface="PMingLiU"/>
              </a:rPr>
              <a:t>省</a:t>
            </a:r>
            <a:r>
              <a:rPr dirty="0" sz="1000" spc="5">
                <a:latin typeface="PMingLiU"/>
                <a:cs typeface="PMingLiU"/>
              </a:rPr>
              <a:t>去清</a:t>
            </a:r>
            <a:r>
              <a:rPr dirty="0" sz="1000" spc="-20">
                <a:latin typeface="PMingLiU"/>
                <a:cs typeface="PMingLiU"/>
              </a:rPr>
              <a:t>淋</a:t>
            </a:r>
            <a:r>
              <a:rPr dirty="0" sz="1000" spc="5">
                <a:latin typeface="PMingLiU"/>
                <a:cs typeface="PMingLiU"/>
              </a:rPr>
              <a:t>的程</a:t>
            </a:r>
            <a:r>
              <a:rPr dirty="0" sz="1000" spc="-15">
                <a:latin typeface="PMingLiU"/>
                <a:cs typeface="PMingLiU"/>
              </a:rPr>
              <a:t>序</a:t>
            </a:r>
            <a:r>
              <a:rPr dirty="0" sz="1000" spc="5">
                <a:latin typeface="PMingLiU"/>
                <a:cs typeface="PMingLiU"/>
              </a:rPr>
              <a:t>。</a:t>
            </a:r>
            <a:endParaRPr sz="1000">
              <a:latin typeface="PMingLiU"/>
              <a:cs typeface="PMingLiU"/>
            </a:endParaRPr>
          </a:p>
          <a:p>
            <a:pPr marL="12700">
              <a:lnSpc>
                <a:spcPct val="100000"/>
              </a:lnSpc>
              <a:spcBef>
                <a:spcPts val="880"/>
              </a:spcBef>
            </a:pPr>
            <a:r>
              <a:rPr dirty="0" sz="1200" b="1">
                <a:solidFill>
                  <a:srgbClr val="585858"/>
                </a:solidFill>
                <a:latin typeface="Microsoft JhengHei UI"/>
                <a:cs typeface="Microsoft JhengHei UI"/>
              </a:rPr>
              <a:t>力争攻破肝癌适应症，</a:t>
            </a:r>
            <a:r>
              <a:rPr dirty="0" sz="1200" b="1">
                <a:solidFill>
                  <a:srgbClr val="585858"/>
                </a:solidFill>
                <a:latin typeface="Arial"/>
                <a:cs typeface="Arial"/>
              </a:rPr>
              <a:t>GPC3</a:t>
            </a:r>
            <a:r>
              <a:rPr dirty="0" sz="1200" spc="-50" b="1">
                <a:solidFill>
                  <a:srgbClr val="585858"/>
                </a:solidFill>
                <a:latin typeface="Arial"/>
                <a:cs typeface="Arial"/>
              </a:rPr>
              <a:t> </a:t>
            </a:r>
            <a:r>
              <a:rPr dirty="0" sz="1200" b="1">
                <a:solidFill>
                  <a:srgbClr val="585858"/>
                </a:solidFill>
                <a:latin typeface="Microsoft JhengHei UI"/>
                <a:cs typeface="Microsoft JhengHei UI"/>
              </a:rPr>
              <a:t>靶点研发火热</a:t>
            </a:r>
            <a:endParaRPr sz="1200">
              <a:latin typeface="Microsoft JhengHei UI"/>
              <a:cs typeface="Microsoft JhengHei UI"/>
            </a:endParaRPr>
          </a:p>
          <a:p>
            <a:pPr marL="12700">
              <a:lnSpc>
                <a:spcPct val="100000"/>
              </a:lnSpc>
              <a:spcBef>
                <a:spcPts val="969"/>
              </a:spcBef>
            </a:pPr>
            <a:r>
              <a:rPr dirty="0" sz="1000" spc="5" b="1">
                <a:latin typeface="Microsoft JhengHei UI"/>
                <a:cs typeface="Microsoft JhengHei UI"/>
              </a:rPr>
              <a:t>中国肝癌</a:t>
            </a:r>
            <a:r>
              <a:rPr dirty="0" sz="1000" spc="-20" b="1">
                <a:latin typeface="Microsoft JhengHei UI"/>
                <a:cs typeface="Microsoft JhengHei UI"/>
              </a:rPr>
              <a:t>发</a:t>
            </a:r>
            <a:r>
              <a:rPr dirty="0" sz="1000" spc="5" b="1">
                <a:latin typeface="Microsoft JhengHei UI"/>
                <a:cs typeface="Microsoft JhengHei UI"/>
              </a:rPr>
              <a:t>病率</a:t>
            </a:r>
            <a:r>
              <a:rPr dirty="0" sz="1000" spc="-20" b="1">
                <a:latin typeface="Microsoft JhengHei UI"/>
                <a:cs typeface="Microsoft JhengHei UI"/>
              </a:rPr>
              <a:t>高</a:t>
            </a:r>
            <a:r>
              <a:rPr dirty="0" sz="1000" spc="5" b="1">
                <a:latin typeface="Microsoft JhengHei UI"/>
                <a:cs typeface="Microsoft JhengHei UI"/>
              </a:rPr>
              <a:t>，晚</a:t>
            </a:r>
            <a:r>
              <a:rPr dirty="0" sz="1000" spc="-20" b="1">
                <a:latin typeface="Microsoft JhengHei UI"/>
                <a:cs typeface="Microsoft JhengHei UI"/>
              </a:rPr>
              <a:t>期</a:t>
            </a:r>
            <a:r>
              <a:rPr dirty="0" sz="1000" spc="5" b="1">
                <a:latin typeface="Microsoft JhengHei UI"/>
                <a:cs typeface="Microsoft JhengHei UI"/>
              </a:rPr>
              <a:t>治疗方</a:t>
            </a:r>
            <a:r>
              <a:rPr dirty="0" sz="1000" spc="-20" b="1">
                <a:latin typeface="Microsoft JhengHei UI"/>
                <a:cs typeface="Microsoft JhengHei UI"/>
              </a:rPr>
              <a:t>案</a:t>
            </a:r>
            <a:r>
              <a:rPr dirty="0" sz="1000" spc="5" b="1">
                <a:latin typeface="Microsoft JhengHei UI"/>
                <a:cs typeface="Microsoft JhengHei UI"/>
              </a:rPr>
              <a:t>有限</a:t>
            </a:r>
            <a:endParaRPr sz="1000">
              <a:latin typeface="Microsoft JhengHei UI"/>
              <a:cs typeface="Microsoft JhengHei UI"/>
            </a:endParaRPr>
          </a:p>
          <a:p>
            <a:pPr algn="just" marL="12700" marR="130810">
              <a:lnSpc>
                <a:spcPct val="139300"/>
              </a:lnSpc>
              <a:spcBef>
                <a:spcPts val="610"/>
              </a:spcBef>
            </a:pPr>
            <a:r>
              <a:rPr dirty="0" sz="1000" spc="5">
                <a:latin typeface="PMingLiU"/>
                <a:cs typeface="PMingLiU"/>
              </a:rPr>
              <a:t>原发性</a:t>
            </a:r>
            <a:r>
              <a:rPr dirty="0" sz="1000" spc="-20">
                <a:latin typeface="PMingLiU"/>
                <a:cs typeface="PMingLiU"/>
              </a:rPr>
              <a:t>肝</a:t>
            </a:r>
            <a:r>
              <a:rPr dirty="0" sz="1000" spc="5">
                <a:latin typeface="PMingLiU"/>
                <a:cs typeface="PMingLiU"/>
              </a:rPr>
              <a:t>癌是</a:t>
            </a:r>
            <a:r>
              <a:rPr dirty="0" sz="1000" spc="-20">
                <a:latin typeface="PMingLiU"/>
                <a:cs typeface="PMingLiU"/>
              </a:rPr>
              <a:t>我</a:t>
            </a:r>
            <a:r>
              <a:rPr dirty="0" sz="1000" spc="5">
                <a:latin typeface="PMingLiU"/>
                <a:cs typeface="PMingLiU"/>
              </a:rPr>
              <a:t>国第</a:t>
            </a:r>
            <a:r>
              <a:rPr dirty="0" sz="1000" spc="-20">
                <a:latin typeface="PMingLiU"/>
                <a:cs typeface="PMingLiU"/>
              </a:rPr>
              <a:t>四</a:t>
            </a:r>
            <a:r>
              <a:rPr dirty="0" sz="1000" spc="5">
                <a:latin typeface="PMingLiU"/>
                <a:cs typeface="PMingLiU"/>
              </a:rPr>
              <a:t>常见</a:t>
            </a:r>
            <a:r>
              <a:rPr dirty="0" sz="1000" spc="-20">
                <a:latin typeface="PMingLiU"/>
                <a:cs typeface="PMingLiU"/>
              </a:rPr>
              <a:t>的</a:t>
            </a:r>
            <a:r>
              <a:rPr dirty="0" sz="1000" spc="5">
                <a:latin typeface="PMingLiU"/>
                <a:cs typeface="PMingLiU"/>
              </a:rPr>
              <a:t>恶性</a:t>
            </a:r>
            <a:r>
              <a:rPr dirty="0" sz="1000" spc="-20">
                <a:latin typeface="PMingLiU"/>
                <a:cs typeface="PMingLiU"/>
              </a:rPr>
              <a:t>肿</a:t>
            </a:r>
            <a:r>
              <a:rPr dirty="0" sz="1000" spc="10">
                <a:latin typeface="PMingLiU"/>
                <a:cs typeface="PMingLiU"/>
              </a:rPr>
              <a:t>瘤</a:t>
            </a:r>
            <a:r>
              <a:rPr dirty="0" sz="1000" spc="5">
                <a:latin typeface="PMingLiU"/>
                <a:cs typeface="PMingLiU"/>
              </a:rPr>
              <a:t>。根</a:t>
            </a:r>
            <a:r>
              <a:rPr dirty="0" sz="1000" spc="220">
                <a:latin typeface="PMingLiU"/>
                <a:cs typeface="PMingLiU"/>
              </a:rPr>
              <a:t>据</a:t>
            </a:r>
            <a:r>
              <a:rPr dirty="0" sz="1000" spc="-5">
                <a:latin typeface="Arial"/>
                <a:cs typeface="Arial"/>
              </a:rPr>
              <a:t>GLOBOCAN</a:t>
            </a:r>
            <a:r>
              <a:rPr dirty="0" sz="1000" spc="60">
                <a:latin typeface="Arial"/>
                <a:cs typeface="Arial"/>
              </a:rPr>
              <a:t> </a:t>
            </a:r>
            <a:r>
              <a:rPr dirty="0" sz="1000" spc="-5">
                <a:latin typeface="Arial"/>
                <a:cs typeface="Arial"/>
              </a:rPr>
              <a:t>2020</a:t>
            </a:r>
            <a:r>
              <a:rPr dirty="0" sz="1000" spc="-55">
                <a:latin typeface="Arial"/>
                <a:cs typeface="Arial"/>
              </a:rPr>
              <a:t> </a:t>
            </a:r>
            <a:r>
              <a:rPr dirty="0" sz="1000" spc="5">
                <a:latin typeface="PMingLiU"/>
                <a:cs typeface="PMingLiU"/>
              </a:rPr>
              <a:t>的数据</a:t>
            </a:r>
            <a:r>
              <a:rPr dirty="0" sz="1000" spc="-20">
                <a:latin typeface="PMingLiU"/>
                <a:cs typeface="PMingLiU"/>
              </a:rPr>
              <a:t>，</a:t>
            </a:r>
            <a:r>
              <a:rPr dirty="0" sz="1000" spc="5">
                <a:latin typeface="PMingLiU"/>
                <a:cs typeface="PMingLiU"/>
              </a:rPr>
              <a:t>中国</a:t>
            </a:r>
            <a:r>
              <a:rPr dirty="0" sz="1000" spc="-20">
                <a:latin typeface="PMingLiU"/>
                <a:cs typeface="PMingLiU"/>
              </a:rPr>
              <a:t>每</a:t>
            </a:r>
            <a:r>
              <a:rPr dirty="0" sz="1000" spc="5">
                <a:latin typeface="PMingLiU"/>
                <a:cs typeface="PMingLiU"/>
              </a:rPr>
              <a:t>年约</a:t>
            </a:r>
            <a:r>
              <a:rPr dirty="0" sz="1000" spc="-20">
                <a:latin typeface="PMingLiU"/>
                <a:cs typeface="PMingLiU"/>
              </a:rPr>
              <a:t>有</a:t>
            </a:r>
            <a:r>
              <a:rPr dirty="0" sz="1000" spc="5">
                <a:latin typeface="PMingLiU"/>
                <a:cs typeface="PMingLiU"/>
              </a:rPr>
              <a:t>新 发肝癌患者</a:t>
            </a:r>
            <a:r>
              <a:rPr dirty="0" sz="1000" spc="-65">
                <a:latin typeface="PMingLiU"/>
                <a:cs typeface="PMingLiU"/>
              </a:rPr>
              <a:t> </a:t>
            </a:r>
            <a:r>
              <a:rPr dirty="0" sz="1000" spc="-5">
                <a:latin typeface="Arial"/>
                <a:cs typeface="Arial"/>
              </a:rPr>
              <a:t>41</a:t>
            </a:r>
            <a:r>
              <a:rPr dirty="0" sz="1000" spc="-114">
                <a:latin typeface="Arial"/>
                <a:cs typeface="Arial"/>
              </a:rPr>
              <a:t> </a:t>
            </a:r>
            <a:r>
              <a:rPr dirty="0" sz="1000" spc="5">
                <a:latin typeface="PMingLiU"/>
                <a:cs typeface="PMingLiU"/>
              </a:rPr>
              <a:t>万</a:t>
            </a:r>
            <a:r>
              <a:rPr dirty="0" sz="1000" spc="-20">
                <a:latin typeface="PMingLiU"/>
                <a:cs typeface="PMingLiU"/>
              </a:rPr>
              <a:t>例</a:t>
            </a:r>
            <a:r>
              <a:rPr dirty="0" sz="1000" spc="5">
                <a:latin typeface="PMingLiU"/>
                <a:cs typeface="PMingLiU"/>
              </a:rPr>
              <a:t>，</a:t>
            </a:r>
            <a:r>
              <a:rPr dirty="0" sz="1000" spc="-20">
                <a:latin typeface="PMingLiU"/>
                <a:cs typeface="PMingLiU"/>
              </a:rPr>
              <a:t>占</a:t>
            </a:r>
            <a:r>
              <a:rPr dirty="0" sz="1000" spc="5">
                <a:latin typeface="PMingLiU"/>
                <a:cs typeface="PMingLiU"/>
              </a:rPr>
              <a:t>全球</a:t>
            </a:r>
            <a:r>
              <a:rPr dirty="0" sz="1000" spc="-20">
                <a:latin typeface="PMingLiU"/>
                <a:cs typeface="PMingLiU"/>
              </a:rPr>
              <a:t>年</a:t>
            </a:r>
            <a:r>
              <a:rPr dirty="0" sz="1000" spc="5">
                <a:latin typeface="PMingLiU"/>
                <a:cs typeface="PMingLiU"/>
              </a:rPr>
              <a:t>新发</a:t>
            </a:r>
            <a:r>
              <a:rPr dirty="0" sz="1000" spc="-20">
                <a:latin typeface="PMingLiU"/>
                <a:cs typeface="PMingLiU"/>
              </a:rPr>
              <a:t>病</a:t>
            </a:r>
            <a:r>
              <a:rPr dirty="0" sz="1000" spc="5">
                <a:latin typeface="PMingLiU"/>
                <a:cs typeface="PMingLiU"/>
              </a:rPr>
              <a:t>例的</a:t>
            </a:r>
            <a:r>
              <a:rPr dirty="0" sz="1000" spc="-60">
                <a:latin typeface="PMingLiU"/>
                <a:cs typeface="PMingLiU"/>
              </a:rPr>
              <a:t> </a:t>
            </a:r>
            <a:r>
              <a:rPr dirty="0" sz="1000" spc="-5">
                <a:latin typeface="Arial"/>
                <a:cs typeface="Arial"/>
              </a:rPr>
              <a:t>45%</a:t>
            </a:r>
            <a:r>
              <a:rPr dirty="0" sz="1000" spc="5">
                <a:latin typeface="PMingLiU"/>
                <a:cs typeface="PMingLiU"/>
              </a:rPr>
              <a:t>。肝</a:t>
            </a:r>
            <a:r>
              <a:rPr dirty="0" sz="1000" spc="-20">
                <a:latin typeface="PMingLiU"/>
                <a:cs typeface="PMingLiU"/>
              </a:rPr>
              <a:t>癌</a:t>
            </a:r>
            <a:r>
              <a:rPr dirty="0" sz="1000" spc="5">
                <a:latin typeface="PMingLiU"/>
                <a:cs typeface="PMingLiU"/>
              </a:rPr>
              <a:t>也是中</a:t>
            </a:r>
            <a:r>
              <a:rPr dirty="0" sz="1000" spc="-20">
                <a:latin typeface="PMingLiU"/>
                <a:cs typeface="PMingLiU"/>
              </a:rPr>
              <a:t>国</a:t>
            </a:r>
            <a:r>
              <a:rPr dirty="0" sz="1000" spc="5">
                <a:latin typeface="PMingLiU"/>
                <a:cs typeface="PMingLiU"/>
              </a:rPr>
              <a:t>第二</a:t>
            </a:r>
            <a:r>
              <a:rPr dirty="0" sz="1000" spc="-20">
                <a:latin typeface="PMingLiU"/>
                <a:cs typeface="PMingLiU"/>
              </a:rPr>
              <a:t>大</a:t>
            </a:r>
            <a:r>
              <a:rPr dirty="0" sz="1000" spc="5">
                <a:latin typeface="PMingLiU"/>
                <a:cs typeface="PMingLiU"/>
              </a:rPr>
              <a:t>恶性</a:t>
            </a:r>
            <a:r>
              <a:rPr dirty="0" sz="1000" spc="-20">
                <a:latin typeface="PMingLiU"/>
                <a:cs typeface="PMingLiU"/>
              </a:rPr>
              <a:t>肿</a:t>
            </a:r>
            <a:r>
              <a:rPr dirty="0" sz="1000" spc="5">
                <a:latin typeface="PMingLiU"/>
                <a:cs typeface="PMingLiU"/>
              </a:rPr>
              <a:t>瘤致</a:t>
            </a:r>
            <a:r>
              <a:rPr dirty="0" sz="1000" spc="-20">
                <a:latin typeface="PMingLiU"/>
                <a:cs typeface="PMingLiU"/>
              </a:rPr>
              <a:t>死</a:t>
            </a:r>
            <a:r>
              <a:rPr dirty="0" sz="1000" spc="5">
                <a:latin typeface="PMingLiU"/>
                <a:cs typeface="PMingLiU"/>
              </a:rPr>
              <a:t>病因，  每年约有</a:t>
            </a:r>
            <a:r>
              <a:rPr dirty="0" sz="1000" spc="225">
                <a:latin typeface="PMingLiU"/>
                <a:cs typeface="PMingLiU"/>
              </a:rPr>
              <a:t> </a:t>
            </a:r>
            <a:r>
              <a:rPr dirty="0" sz="1000" spc="-5">
                <a:latin typeface="Arial"/>
                <a:cs typeface="Arial"/>
              </a:rPr>
              <a:t>39</a:t>
            </a:r>
            <a:r>
              <a:rPr dirty="0" sz="1000" spc="125">
                <a:latin typeface="Arial"/>
                <a:cs typeface="Arial"/>
              </a:rPr>
              <a:t> </a:t>
            </a:r>
            <a:r>
              <a:rPr dirty="0" sz="1000" spc="5">
                <a:latin typeface="PMingLiU"/>
                <a:cs typeface="PMingLiU"/>
              </a:rPr>
              <a:t>万患</a:t>
            </a:r>
            <a:r>
              <a:rPr dirty="0" sz="1000" spc="-20">
                <a:latin typeface="PMingLiU"/>
                <a:cs typeface="PMingLiU"/>
              </a:rPr>
              <a:t>者</a:t>
            </a:r>
            <a:r>
              <a:rPr dirty="0" sz="1000" spc="5">
                <a:latin typeface="PMingLiU"/>
                <a:cs typeface="PMingLiU"/>
              </a:rPr>
              <a:t>死于</a:t>
            </a:r>
            <a:r>
              <a:rPr dirty="0" sz="1000" spc="-20">
                <a:latin typeface="PMingLiU"/>
                <a:cs typeface="PMingLiU"/>
              </a:rPr>
              <a:t>肝</a:t>
            </a:r>
            <a:r>
              <a:rPr dirty="0" sz="1000" spc="5">
                <a:latin typeface="PMingLiU"/>
                <a:cs typeface="PMingLiU"/>
              </a:rPr>
              <a:t>癌。</a:t>
            </a:r>
            <a:r>
              <a:rPr dirty="0" sz="1000" spc="-20">
                <a:latin typeface="PMingLiU"/>
                <a:cs typeface="PMingLiU"/>
              </a:rPr>
              <a:t>肝</a:t>
            </a:r>
            <a:r>
              <a:rPr dirty="0" sz="1000" spc="5">
                <a:latin typeface="PMingLiU"/>
                <a:cs typeface="PMingLiU"/>
              </a:rPr>
              <a:t>细胞癌</a:t>
            </a:r>
            <a:r>
              <a:rPr dirty="0" sz="1000" spc="160">
                <a:latin typeface="PMingLiU"/>
                <a:cs typeface="PMingLiU"/>
              </a:rPr>
              <a:t> </a:t>
            </a:r>
            <a:r>
              <a:rPr dirty="0" sz="1000" spc="-5">
                <a:latin typeface="Arial"/>
                <a:cs typeface="Arial"/>
              </a:rPr>
              <a:t>(HCC)</a:t>
            </a:r>
            <a:r>
              <a:rPr dirty="0" sz="1000" spc="135">
                <a:latin typeface="Arial"/>
                <a:cs typeface="Arial"/>
              </a:rPr>
              <a:t> </a:t>
            </a:r>
            <a:r>
              <a:rPr dirty="0" sz="1000" spc="5">
                <a:latin typeface="PMingLiU"/>
                <a:cs typeface="PMingLiU"/>
              </a:rPr>
              <a:t>是</a:t>
            </a:r>
            <a:r>
              <a:rPr dirty="0" sz="1000" spc="-20">
                <a:latin typeface="PMingLiU"/>
                <a:cs typeface="PMingLiU"/>
              </a:rPr>
              <a:t>肝</a:t>
            </a:r>
            <a:r>
              <a:rPr dirty="0" sz="1000" spc="5">
                <a:latin typeface="PMingLiU"/>
                <a:cs typeface="PMingLiU"/>
              </a:rPr>
              <a:t>癌最主</a:t>
            </a:r>
            <a:r>
              <a:rPr dirty="0" sz="1000" spc="-20">
                <a:latin typeface="PMingLiU"/>
                <a:cs typeface="PMingLiU"/>
              </a:rPr>
              <a:t>要</a:t>
            </a:r>
            <a:r>
              <a:rPr dirty="0" sz="1000" spc="5">
                <a:latin typeface="PMingLiU"/>
                <a:cs typeface="PMingLiU"/>
              </a:rPr>
              <a:t>的组</a:t>
            </a:r>
            <a:r>
              <a:rPr dirty="0" sz="1000" spc="-20">
                <a:latin typeface="PMingLiU"/>
                <a:cs typeface="PMingLiU"/>
              </a:rPr>
              <a:t>织</a:t>
            </a:r>
            <a:r>
              <a:rPr dirty="0" sz="1000" spc="5">
                <a:latin typeface="PMingLiU"/>
                <a:cs typeface="PMingLiU"/>
              </a:rPr>
              <a:t>病理</a:t>
            </a:r>
            <a:r>
              <a:rPr dirty="0" sz="1000" spc="-20">
                <a:latin typeface="PMingLiU"/>
                <a:cs typeface="PMingLiU"/>
              </a:rPr>
              <a:t>学</a:t>
            </a:r>
            <a:r>
              <a:rPr dirty="0" sz="1000" spc="5">
                <a:latin typeface="PMingLiU"/>
                <a:cs typeface="PMingLiU"/>
              </a:rPr>
              <a:t>类型</a:t>
            </a:r>
            <a:r>
              <a:rPr dirty="0" sz="1000" spc="-20">
                <a:latin typeface="PMingLiU"/>
                <a:cs typeface="PMingLiU"/>
              </a:rPr>
              <a:t>，</a:t>
            </a:r>
            <a:r>
              <a:rPr dirty="0" sz="1000" spc="5">
                <a:latin typeface="PMingLiU"/>
                <a:cs typeface="PMingLiU"/>
              </a:rPr>
              <a:t>占全部 肝癌的</a:t>
            </a:r>
            <a:r>
              <a:rPr dirty="0" sz="1000" spc="25">
                <a:latin typeface="PMingLiU"/>
                <a:cs typeface="PMingLiU"/>
              </a:rPr>
              <a:t> </a:t>
            </a:r>
            <a:r>
              <a:rPr dirty="0" sz="1000" spc="-5">
                <a:latin typeface="Arial"/>
                <a:cs typeface="Arial"/>
              </a:rPr>
              <a:t>85%</a:t>
            </a:r>
            <a:r>
              <a:rPr dirty="0" sz="1000" spc="-5">
                <a:latin typeface="PMingLiU"/>
                <a:cs typeface="PMingLiU"/>
              </a:rPr>
              <a:t>～</a:t>
            </a:r>
            <a:r>
              <a:rPr dirty="0" sz="1000" spc="-5">
                <a:latin typeface="Arial"/>
                <a:cs typeface="Arial"/>
              </a:rPr>
              <a:t>90%</a:t>
            </a:r>
            <a:r>
              <a:rPr dirty="0" sz="1000" spc="5">
                <a:latin typeface="PMingLiU"/>
                <a:cs typeface="PMingLiU"/>
              </a:rPr>
              <a:t>。</a:t>
            </a:r>
            <a:r>
              <a:rPr dirty="0" sz="1000" spc="-5">
                <a:latin typeface="Arial"/>
                <a:cs typeface="Arial"/>
              </a:rPr>
              <a:t>HCC</a:t>
            </a:r>
            <a:r>
              <a:rPr dirty="0" sz="1000" spc="-70">
                <a:latin typeface="Arial"/>
                <a:cs typeface="Arial"/>
              </a:rPr>
              <a:t> </a:t>
            </a:r>
            <a:r>
              <a:rPr dirty="0" sz="1000" spc="-20">
                <a:latin typeface="PMingLiU"/>
                <a:cs typeface="PMingLiU"/>
              </a:rPr>
              <a:t>在</a:t>
            </a:r>
            <a:r>
              <a:rPr dirty="0" sz="1000" spc="5">
                <a:latin typeface="PMingLiU"/>
                <a:cs typeface="PMingLiU"/>
              </a:rPr>
              <a:t>中国</a:t>
            </a:r>
            <a:r>
              <a:rPr dirty="0" sz="1000" spc="-20">
                <a:latin typeface="PMingLiU"/>
                <a:cs typeface="PMingLiU"/>
              </a:rPr>
              <a:t>的</a:t>
            </a:r>
            <a:r>
              <a:rPr dirty="0" sz="1000" spc="5">
                <a:latin typeface="PMingLiU"/>
                <a:cs typeface="PMingLiU"/>
              </a:rPr>
              <a:t>发病</a:t>
            </a:r>
            <a:r>
              <a:rPr dirty="0" sz="1000" spc="-20">
                <a:latin typeface="PMingLiU"/>
                <a:cs typeface="PMingLiU"/>
              </a:rPr>
              <a:t>率</a:t>
            </a:r>
            <a:r>
              <a:rPr dirty="0" sz="1000" spc="5">
                <a:latin typeface="PMingLiU"/>
                <a:cs typeface="PMingLiU"/>
              </a:rPr>
              <a:t>为全</a:t>
            </a:r>
            <a:r>
              <a:rPr dirty="0" sz="1000" spc="-20">
                <a:latin typeface="PMingLiU"/>
                <a:cs typeface="PMingLiU"/>
              </a:rPr>
              <a:t>球</a:t>
            </a:r>
            <a:r>
              <a:rPr dirty="0" sz="1000" spc="5">
                <a:latin typeface="PMingLiU"/>
                <a:cs typeface="PMingLiU"/>
              </a:rPr>
              <a:t>的</a:t>
            </a:r>
            <a:r>
              <a:rPr dirty="0" sz="1000" spc="35">
                <a:latin typeface="PMingLiU"/>
                <a:cs typeface="PMingLiU"/>
              </a:rPr>
              <a:t> </a:t>
            </a:r>
            <a:r>
              <a:rPr dirty="0" sz="1000" spc="-10">
                <a:latin typeface="Arial"/>
                <a:cs typeface="Arial"/>
              </a:rPr>
              <a:t>2.51</a:t>
            </a:r>
            <a:r>
              <a:rPr dirty="0" sz="1000">
                <a:latin typeface="Arial"/>
                <a:cs typeface="Arial"/>
              </a:rPr>
              <a:t> </a:t>
            </a:r>
            <a:r>
              <a:rPr dirty="0" sz="1000" spc="5">
                <a:latin typeface="PMingLiU"/>
                <a:cs typeface="PMingLiU"/>
              </a:rPr>
              <a:t>倍，</a:t>
            </a:r>
            <a:r>
              <a:rPr dirty="0" sz="1000" spc="-20">
                <a:latin typeface="PMingLiU"/>
                <a:cs typeface="PMingLiU"/>
              </a:rPr>
              <a:t>死</a:t>
            </a:r>
            <a:r>
              <a:rPr dirty="0" sz="1000" spc="5">
                <a:latin typeface="PMingLiU"/>
                <a:cs typeface="PMingLiU"/>
              </a:rPr>
              <a:t>亡率</a:t>
            </a:r>
            <a:r>
              <a:rPr dirty="0" sz="1000" spc="-20">
                <a:latin typeface="PMingLiU"/>
                <a:cs typeface="PMingLiU"/>
              </a:rPr>
              <a:t>为</a:t>
            </a:r>
            <a:r>
              <a:rPr dirty="0" sz="1000" spc="5">
                <a:latin typeface="PMingLiU"/>
                <a:cs typeface="PMingLiU"/>
              </a:rPr>
              <a:t>全球的 </a:t>
            </a:r>
            <a:r>
              <a:rPr dirty="0" sz="1000">
                <a:latin typeface="Arial"/>
                <a:cs typeface="Arial"/>
              </a:rPr>
              <a:t>2.54</a:t>
            </a:r>
            <a:r>
              <a:rPr dirty="0" sz="1000" spc="5">
                <a:latin typeface="Arial"/>
                <a:cs typeface="Arial"/>
              </a:rPr>
              <a:t> </a:t>
            </a:r>
            <a:r>
              <a:rPr dirty="0" sz="1000" spc="-20">
                <a:latin typeface="PMingLiU"/>
                <a:cs typeface="PMingLiU"/>
              </a:rPr>
              <a:t>倍。</a:t>
            </a:r>
            <a:endParaRPr sz="1000">
              <a:latin typeface="PMingLiU"/>
              <a:cs typeface="PMingLiU"/>
            </a:endParaRPr>
          </a:p>
        </p:txBody>
      </p:sp>
      <p:sp>
        <p:nvSpPr>
          <p:cNvPr id="8" name="object 8"/>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9" name="object 9"/>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193665" cy="6016625"/>
          </a:xfrm>
          <a:prstGeom prst="rect">
            <a:avLst/>
          </a:prstGeom>
        </p:spPr>
        <p:txBody>
          <a:bodyPr wrap="square" lIns="0" tIns="12065" rIns="0" bIns="0" rtlCol="0" vert="horz">
            <a:spAutoFit/>
          </a:bodyPr>
          <a:lstStyle/>
          <a:p>
            <a:pPr marL="12700" marR="5080">
              <a:lnSpc>
                <a:spcPct val="140100"/>
              </a:lnSpc>
              <a:spcBef>
                <a:spcPts val="95"/>
              </a:spcBef>
            </a:pPr>
            <a:r>
              <a:rPr dirty="0" sz="1000" spc="-5">
                <a:latin typeface="Arial"/>
                <a:cs typeface="Arial"/>
              </a:rPr>
              <a:t>HCC</a:t>
            </a:r>
            <a:r>
              <a:rPr dirty="0" sz="1000" spc="30">
                <a:latin typeface="Arial"/>
                <a:cs typeface="Arial"/>
              </a:rPr>
              <a:t> </a:t>
            </a:r>
            <a:r>
              <a:rPr dirty="0" sz="1000" spc="5">
                <a:latin typeface="PMingLiU"/>
                <a:cs typeface="PMingLiU"/>
              </a:rPr>
              <a:t>患者预后极</a:t>
            </a:r>
            <a:r>
              <a:rPr dirty="0" sz="1000" spc="-20">
                <a:latin typeface="PMingLiU"/>
                <a:cs typeface="PMingLiU"/>
              </a:rPr>
              <a:t>差</a:t>
            </a:r>
            <a:r>
              <a:rPr dirty="0" sz="1000" spc="5">
                <a:latin typeface="PMingLiU"/>
                <a:cs typeface="PMingLiU"/>
              </a:rPr>
              <a:t>，根</a:t>
            </a:r>
            <a:r>
              <a:rPr dirty="0" sz="1000" spc="-20">
                <a:latin typeface="PMingLiU"/>
                <a:cs typeface="PMingLiU"/>
              </a:rPr>
              <a:t>据</a:t>
            </a:r>
            <a:r>
              <a:rPr dirty="0" sz="1000" spc="5">
                <a:latin typeface="PMingLiU"/>
                <a:cs typeface="PMingLiU"/>
              </a:rPr>
              <a:t>弗若</a:t>
            </a:r>
            <a:r>
              <a:rPr dirty="0" sz="1000" spc="-20">
                <a:latin typeface="PMingLiU"/>
                <a:cs typeface="PMingLiU"/>
              </a:rPr>
              <a:t>斯</a:t>
            </a:r>
            <a:r>
              <a:rPr dirty="0" sz="1000" spc="5">
                <a:latin typeface="PMingLiU"/>
                <a:cs typeface="PMingLiU"/>
              </a:rPr>
              <a:t>特沙</a:t>
            </a:r>
            <a:r>
              <a:rPr dirty="0" sz="1000" spc="-20">
                <a:latin typeface="PMingLiU"/>
                <a:cs typeface="PMingLiU"/>
              </a:rPr>
              <a:t>利</a:t>
            </a:r>
            <a:r>
              <a:rPr dirty="0" sz="1000" spc="5">
                <a:latin typeface="PMingLiU"/>
                <a:cs typeface="PMingLiU"/>
              </a:rPr>
              <a:t>文</a:t>
            </a:r>
            <a:r>
              <a:rPr dirty="0" sz="1000" spc="-20">
                <a:latin typeface="PMingLiU"/>
                <a:cs typeface="PMingLiU"/>
              </a:rPr>
              <a:t>数</a:t>
            </a:r>
            <a:r>
              <a:rPr dirty="0" sz="1000" spc="5">
                <a:latin typeface="PMingLiU"/>
                <a:cs typeface="PMingLiU"/>
              </a:rPr>
              <a:t>据，</a:t>
            </a:r>
            <a:r>
              <a:rPr dirty="0" sz="1000" spc="-20">
                <a:latin typeface="PMingLiU"/>
                <a:cs typeface="PMingLiU"/>
              </a:rPr>
              <a:t>中</a:t>
            </a:r>
            <a:r>
              <a:rPr dirty="0" sz="1000" spc="5">
                <a:latin typeface="PMingLiU"/>
                <a:cs typeface="PMingLiU"/>
              </a:rPr>
              <a:t>国</a:t>
            </a:r>
            <a:r>
              <a:rPr dirty="0" sz="1000" spc="-20">
                <a:latin typeface="PMingLiU"/>
                <a:cs typeface="PMingLiU"/>
              </a:rPr>
              <a:t>肝</a:t>
            </a:r>
            <a:r>
              <a:rPr dirty="0" sz="1000" spc="5">
                <a:latin typeface="PMingLiU"/>
                <a:cs typeface="PMingLiU"/>
              </a:rPr>
              <a:t>癌的五</a:t>
            </a:r>
            <a:r>
              <a:rPr dirty="0" sz="1000" spc="-20">
                <a:latin typeface="PMingLiU"/>
                <a:cs typeface="PMingLiU"/>
              </a:rPr>
              <a:t>年</a:t>
            </a:r>
            <a:r>
              <a:rPr dirty="0" sz="1000" spc="5">
                <a:latin typeface="PMingLiU"/>
                <a:cs typeface="PMingLiU"/>
              </a:rPr>
              <a:t>生存</a:t>
            </a:r>
            <a:r>
              <a:rPr dirty="0" sz="1000" spc="-20">
                <a:latin typeface="PMingLiU"/>
                <a:cs typeface="PMingLiU"/>
              </a:rPr>
              <a:t>率</a:t>
            </a:r>
            <a:r>
              <a:rPr dirty="0" sz="1000" spc="5">
                <a:latin typeface="PMingLiU"/>
                <a:cs typeface="PMingLiU"/>
              </a:rPr>
              <a:t>仅为</a:t>
            </a:r>
            <a:r>
              <a:rPr dirty="0" sz="1000" spc="120">
                <a:latin typeface="PMingLiU"/>
                <a:cs typeface="PMingLiU"/>
              </a:rPr>
              <a:t> </a:t>
            </a:r>
            <a:r>
              <a:rPr dirty="0" sz="1000" spc="-5">
                <a:latin typeface="Arial"/>
                <a:cs typeface="Arial"/>
              </a:rPr>
              <a:t>12.1%</a:t>
            </a:r>
            <a:r>
              <a:rPr dirty="0" sz="1000" spc="-5">
                <a:latin typeface="PMingLiU"/>
                <a:cs typeface="PMingLiU"/>
              </a:rPr>
              <a:t>，</a:t>
            </a:r>
            <a:r>
              <a:rPr dirty="0" sz="1000" spc="-20">
                <a:latin typeface="PMingLiU"/>
                <a:cs typeface="PMingLiU"/>
              </a:rPr>
              <a:t>而</a:t>
            </a:r>
            <a:r>
              <a:rPr dirty="0" sz="1000" spc="5">
                <a:latin typeface="PMingLiU"/>
                <a:cs typeface="PMingLiU"/>
              </a:rPr>
              <a:t>美 国也仅为</a:t>
            </a:r>
            <a:r>
              <a:rPr dirty="0" sz="1000" spc="-20">
                <a:latin typeface="PMingLiU"/>
                <a:cs typeface="PMingLiU"/>
              </a:rPr>
              <a:t> </a:t>
            </a:r>
            <a:r>
              <a:rPr dirty="0" sz="1000" spc="-10">
                <a:latin typeface="Arial"/>
                <a:cs typeface="Arial"/>
              </a:rPr>
              <a:t>18.1%</a:t>
            </a:r>
            <a:r>
              <a:rPr dirty="0" sz="1000" spc="5">
                <a:latin typeface="PMingLiU"/>
                <a:cs typeface="PMingLiU"/>
              </a:rPr>
              <a:t>。预</a:t>
            </a:r>
            <a:r>
              <a:rPr dirty="0" sz="1000" spc="-20">
                <a:latin typeface="PMingLiU"/>
                <a:cs typeface="PMingLiU"/>
              </a:rPr>
              <a:t>后</a:t>
            </a:r>
            <a:r>
              <a:rPr dirty="0" sz="1000" spc="5">
                <a:latin typeface="PMingLiU"/>
                <a:cs typeface="PMingLiU"/>
              </a:rPr>
              <a:t>差的</a:t>
            </a:r>
            <a:r>
              <a:rPr dirty="0" sz="1000" spc="-20">
                <a:latin typeface="PMingLiU"/>
                <a:cs typeface="PMingLiU"/>
              </a:rPr>
              <a:t>主</a:t>
            </a:r>
            <a:r>
              <a:rPr dirty="0" sz="1000" spc="5">
                <a:latin typeface="PMingLiU"/>
                <a:cs typeface="PMingLiU"/>
              </a:rPr>
              <a:t>要原</a:t>
            </a:r>
            <a:r>
              <a:rPr dirty="0" sz="1000" spc="-20">
                <a:latin typeface="PMingLiU"/>
                <a:cs typeface="PMingLiU"/>
              </a:rPr>
              <a:t>因</a:t>
            </a:r>
            <a:r>
              <a:rPr dirty="0" sz="1000" spc="5">
                <a:latin typeface="PMingLiU"/>
                <a:cs typeface="PMingLiU"/>
              </a:rPr>
              <a:t>在于</a:t>
            </a:r>
            <a:r>
              <a:rPr dirty="0" sz="1000" spc="-10">
                <a:latin typeface="PMingLiU"/>
                <a:cs typeface="PMingLiU"/>
              </a:rPr>
              <a:t> </a:t>
            </a:r>
            <a:r>
              <a:rPr dirty="0" sz="1000" spc="-5">
                <a:latin typeface="Arial"/>
                <a:cs typeface="Arial"/>
              </a:rPr>
              <a:t>HCC</a:t>
            </a:r>
            <a:r>
              <a:rPr dirty="0" sz="1000" spc="-90">
                <a:latin typeface="Arial"/>
                <a:cs typeface="Arial"/>
              </a:rPr>
              <a:t> </a:t>
            </a:r>
            <a:r>
              <a:rPr dirty="0" sz="1000" spc="5">
                <a:latin typeface="PMingLiU"/>
                <a:cs typeface="PMingLiU"/>
              </a:rPr>
              <a:t>早期</a:t>
            </a:r>
            <a:r>
              <a:rPr dirty="0" sz="1000" spc="-20">
                <a:latin typeface="PMingLiU"/>
                <a:cs typeface="PMingLiU"/>
              </a:rPr>
              <a:t>确</a:t>
            </a:r>
            <a:r>
              <a:rPr dirty="0" sz="1000" spc="5">
                <a:latin typeface="PMingLiU"/>
                <a:cs typeface="PMingLiU"/>
              </a:rPr>
              <a:t>诊困难</a:t>
            </a:r>
            <a:r>
              <a:rPr dirty="0" sz="1000" spc="-20">
                <a:latin typeface="PMingLiU"/>
                <a:cs typeface="PMingLiU"/>
              </a:rPr>
              <a:t>，</a:t>
            </a:r>
            <a:r>
              <a:rPr dirty="0" sz="1000" spc="5">
                <a:latin typeface="PMingLiU"/>
                <a:cs typeface="PMingLiU"/>
              </a:rPr>
              <a:t>且病</a:t>
            </a:r>
            <a:r>
              <a:rPr dirty="0" sz="1000" spc="-20">
                <a:latin typeface="PMingLiU"/>
                <a:cs typeface="PMingLiU"/>
              </a:rPr>
              <a:t>情</a:t>
            </a:r>
            <a:r>
              <a:rPr dirty="0" sz="1000" spc="5">
                <a:latin typeface="PMingLiU"/>
                <a:cs typeface="PMingLiU"/>
              </a:rPr>
              <a:t>发展</a:t>
            </a:r>
            <a:r>
              <a:rPr dirty="0" sz="1000" spc="-20">
                <a:latin typeface="PMingLiU"/>
                <a:cs typeface="PMingLiU"/>
              </a:rPr>
              <a:t>迅</a:t>
            </a:r>
            <a:r>
              <a:rPr dirty="0" sz="1000" spc="5">
                <a:latin typeface="PMingLiU"/>
                <a:cs typeface="PMingLiU"/>
              </a:rPr>
              <a:t>速。</a:t>
            </a:r>
            <a:r>
              <a:rPr dirty="0" sz="1000" spc="-20">
                <a:latin typeface="PMingLiU"/>
                <a:cs typeface="PMingLiU"/>
              </a:rPr>
              <a:t>目</a:t>
            </a:r>
            <a:r>
              <a:rPr dirty="0" sz="1000" spc="5">
                <a:latin typeface="PMingLiU"/>
                <a:cs typeface="PMingLiU"/>
              </a:rPr>
              <a:t>前外科 </a:t>
            </a:r>
            <a:r>
              <a:rPr dirty="0" sz="1000" spc="25">
                <a:latin typeface="PMingLiU"/>
                <a:cs typeface="PMingLiU"/>
              </a:rPr>
              <a:t>手</a:t>
            </a:r>
            <a:r>
              <a:rPr dirty="0" sz="1000" spc="5">
                <a:latin typeface="PMingLiU"/>
                <a:cs typeface="PMingLiU"/>
              </a:rPr>
              <a:t>术</a:t>
            </a:r>
            <a:r>
              <a:rPr dirty="0" sz="1000" spc="25">
                <a:latin typeface="PMingLiU"/>
                <a:cs typeface="PMingLiU"/>
              </a:rPr>
              <a:t>仍</a:t>
            </a:r>
            <a:r>
              <a:rPr dirty="0" sz="1000" spc="5">
                <a:latin typeface="PMingLiU"/>
                <a:cs typeface="PMingLiU"/>
              </a:rPr>
              <a:t>是最</a:t>
            </a:r>
            <a:r>
              <a:rPr dirty="0" sz="1000" spc="25">
                <a:latin typeface="PMingLiU"/>
                <a:cs typeface="PMingLiU"/>
              </a:rPr>
              <a:t>主</a:t>
            </a:r>
            <a:r>
              <a:rPr dirty="0" sz="1000" spc="5">
                <a:latin typeface="PMingLiU"/>
                <a:cs typeface="PMingLiU"/>
              </a:rPr>
              <a:t>要</a:t>
            </a:r>
            <a:r>
              <a:rPr dirty="0" sz="1000" spc="25">
                <a:latin typeface="PMingLiU"/>
                <a:cs typeface="PMingLiU"/>
              </a:rPr>
              <a:t>的</a:t>
            </a:r>
            <a:r>
              <a:rPr dirty="0" sz="1000" spc="5">
                <a:latin typeface="PMingLiU"/>
                <a:cs typeface="PMingLiU"/>
              </a:rPr>
              <a:t>根治</a:t>
            </a:r>
            <a:r>
              <a:rPr dirty="0" sz="1000" spc="25">
                <a:latin typeface="PMingLiU"/>
                <a:cs typeface="PMingLiU"/>
              </a:rPr>
              <a:t>性</a:t>
            </a:r>
            <a:r>
              <a:rPr dirty="0" sz="1000" spc="5">
                <a:latin typeface="PMingLiU"/>
                <a:cs typeface="PMingLiU"/>
              </a:rPr>
              <a:t>手段</a:t>
            </a:r>
            <a:r>
              <a:rPr dirty="0" sz="1000" spc="25">
                <a:latin typeface="PMingLiU"/>
                <a:cs typeface="PMingLiU"/>
              </a:rPr>
              <a:t>，</a:t>
            </a:r>
            <a:r>
              <a:rPr dirty="0" sz="1000" spc="5">
                <a:latin typeface="PMingLiU"/>
                <a:cs typeface="PMingLiU"/>
              </a:rPr>
              <a:t>但</a:t>
            </a:r>
            <a:r>
              <a:rPr dirty="0" sz="1000" spc="25">
                <a:latin typeface="PMingLiU"/>
                <a:cs typeface="PMingLiU"/>
              </a:rPr>
              <a:t>超</a:t>
            </a:r>
            <a:r>
              <a:rPr dirty="0" sz="1000" spc="5">
                <a:latin typeface="PMingLiU"/>
                <a:cs typeface="PMingLiU"/>
              </a:rPr>
              <a:t>过半</a:t>
            </a:r>
            <a:r>
              <a:rPr dirty="0" sz="1000" spc="25">
                <a:latin typeface="PMingLiU"/>
                <a:cs typeface="PMingLiU"/>
              </a:rPr>
              <a:t>数</a:t>
            </a:r>
            <a:r>
              <a:rPr dirty="0" sz="1000" spc="5">
                <a:latin typeface="PMingLiU"/>
                <a:cs typeface="PMingLiU"/>
              </a:rPr>
              <a:t>的</a:t>
            </a:r>
            <a:r>
              <a:rPr dirty="0" sz="1000" spc="25">
                <a:latin typeface="PMingLiU"/>
                <a:cs typeface="PMingLiU"/>
              </a:rPr>
              <a:t>患</a:t>
            </a:r>
            <a:r>
              <a:rPr dirty="0" sz="1000" spc="5">
                <a:latin typeface="PMingLiU"/>
                <a:cs typeface="PMingLiU"/>
              </a:rPr>
              <a:t>者在症</a:t>
            </a:r>
            <a:r>
              <a:rPr dirty="0" sz="1000" spc="25">
                <a:latin typeface="PMingLiU"/>
                <a:cs typeface="PMingLiU"/>
              </a:rPr>
              <a:t>状</a:t>
            </a:r>
            <a:r>
              <a:rPr dirty="0" sz="1000" spc="5">
                <a:latin typeface="PMingLiU"/>
                <a:cs typeface="PMingLiU"/>
              </a:rPr>
              <a:t>首</a:t>
            </a:r>
            <a:r>
              <a:rPr dirty="0" sz="1000" spc="25">
                <a:latin typeface="PMingLiU"/>
                <a:cs typeface="PMingLiU"/>
              </a:rPr>
              <a:t>次</a:t>
            </a:r>
            <a:r>
              <a:rPr dirty="0" sz="1000" spc="5">
                <a:latin typeface="PMingLiU"/>
                <a:cs typeface="PMingLiU"/>
              </a:rPr>
              <a:t>出现</a:t>
            </a:r>
            <a:r>
              <a:rPr dirty="0" sz="1000" spc="25">
                <a:latin typeface="PMingLiU"/>
                <a:cs typeface="PMingLiU"/>
              </a:rPr>
              <a:t>时</a:t>
            </a:r>
            <a:r>
              <a:rPr dirty="0" sz="1000" spc="5">
                <a:latin typeface="PMingLiU"/>
                <a:cs typeface="PMingLiU"/>
              </a:rPr>
              <a:t>已</a:t>
            </a:r>
            <a:r>
              <a:rPr dirty="0" sz="1000" spc="25">
                <a:latin typeface="PMingLiU"/>
                <a:cs typeface="PMingLiU"/>
              </a:rPr>
              <a:t>无</a:t>
            </a:r>
            <a:r>
              <a:rPr dirty="0" sz="1000" spc="5">
                <a:latin typeface="PMingLiU"/>
                <a:cs typeface="PMingLiU"/>
              </a:rPr>
              <a:t>法通</a:t>
            </a:r>
            <a:r>
              <a:rPr dirty="0" sz="1000" spc="25">
                <a:latin typeface="PMingLiU"/>
                <a:cs typeface="PMingLiU"/>
              </a:rPr>
              <a:t>过</a:t>
            </a:r>
            <a:r>
              <a:rPr dirty="0" sz="1000" spc="5">
                <a:latin typeface="PMingLiU"/>
                <a:cs typeface="PMingLiU"/>
              </a:rPr>
              <a:t>手术</a:t>
            </a:r>
            <a:r>
              <a:rPr dirty="0" sz="1000" spc="25">
                <a:latin typeface="PMingLiU"/>
                <a:cs typeface="PMingLiU"/>
              </a:rPr>
              <a:t>切除</a:t>
            </a:r>
            <a:r>
              <a:rPr dirty="0" sz="1000" spc="5">
                <a:latin typeface="PMingLiU"/>
                <a:cs typeface="PMingLiU"/>
              </a:rPr>
              <a:t>。</a:t>
            </a:r>
            <a:endParaRPr sz="1000">
              <a:latin typeface="PMingLiU"/>
              <a:cs typeface="PMingLiU"/>
            </a:endParaRPr>
          </a:p>
          <a:p>
            <a:pPr algn="just" marL="12700" marR="126364">
              <a:lnSpc>
                <a:spcPct val="140000"/>
              </a:lnSpc>
              <a:spcBef>
                <a:spcPts val="575"/>
              </a:spcBef>
            </a:pPr>
            <a:r>
              <a:rPr dirty="0" sz="1000" spc="5">
                <a:latin typeface="PMingLiU"/>
                <a:cs typeface="PMingLiU"/>
              </a:rPr>
              <a:t>对于不</a:t>
            </a:r>
            <a:r>
              <a:rPr dirty="0" sz="1000" spc="-20">
                <a:latin typeface="PMingLiU"/>
                <a:cs typeface="PMingLiU"/>
              </a:rPr>
              <a:t>适</a:t>
            </a:r>
            <a:r>
              <a:rPr dirty="0" sz="1000" spc="5">
                <a:latin typeface="PMingLiU"/>
                <a:cs typeface="PMingLiU"/>
              </a:rPr>
              <a:t>合手</a:t>
            </a:r>
            <a:r>
              <a:rPr dirty="0" sz="1000" spc="-20">
                <a:latin typeface="PMingLiU"/>
                <a:cs typeface="PMingLiU"/>
              </a:rPr>
              <a:t>术</a:t>
            </a:r>
            <a:r>
              <a:rPr dirty="0" sz="1000" spc="5">
                <a:latin typeface="PMingLiU"/>
                <a:cs typeface="PMingLiU"/>
              </a:rPr>
              <a:t>切除的 </a:t>
            </a:r>
            <a:r>
              <a:rPr dirty="0" sz="1000" spc="-10">
                <a:latin typeface="Arial"/>
                <a:cs typeface="Arial"/>
              </a:rPr>
              <a:t>IIb</a:t>
            </a:r>
            <a:r>
              <a:rPr dirty="0" sz="1000" spc="5">
                <a:latin typeface="PMingLiU"/>
                <a:cs typeface="PMingLiU"/>
              </a:rPr>
              <a:t>、</a:t>
            </a:r>
            <a:r>
              <a:rPr dirty="0" sz="1000">
                <a:latin typeface="Arial"/>
                <a:cs typeface="Arial"/>
              </a:rPr>
              <a:t>IIIa</a:t>
            </a:r>
            <a:r>
              <a:rPr dirty="0" sz="1000" spc="-45">
                <a:latin typeface="Arial"/>
                <a:cs typeface="Arial"/>
              </a:rPr>
              <a:t> </a:t>
            </a:r>
            <a:r>
              <a:rPr dirty="0" sz="1000" spc="-20">
                <a:latin typeface="PMingLiU"/>
                <a:cs typeface="PMingLiU"/>
              </a:rPr>
              <a:t>和</a:t>
            </a:r>
            <a:r>
              <a:rPr dirty="0" sz="1000" spc="5">
                <a:latin typeface="PMingLiU"/>
                <a:cs typeface="PMingLiU"/>
              </a:rPr>
              <a:t>局限</a:t>
            </a:r>
            <a:r>
              <a:rPr dirty="0" sz="1000" spc="-20">
                <a:latin typeface="PMingLiU"/>
                <a:cs typeface="PMingLiU"/>
              </a:rPr>
              <a:t>性</a:t>
            </a:r>
            <a:r>
              <a:rPr dirty="0" sz="1000" spc="5">
                <a:latin typeface="PMingLiU"/>
                <a:cs typeface="PMingLiU"/>
              </a:rPr>
              <a:t>转移的</a:t>
            </a:r>
            <a:r>
              <a:rPr dirty="0" sz="1000" spc="10">
                <a:latin typeface="PMingLiU"/>
                <a:cs typeface="PMingLiU"/>
              </a:rPr>
              <a:t> </a:t>
            </a:r>
            <a:r>
              <a:rPr dirty="0" sz="1000">
                <a:latin typeface="Arial"/>
                <a:cs typeface="Arial"/>
              </a:rPr>
              <a:t>IIIb</a:t>
            </a:r>
            <a:r>
              <a:rPr dirty="0" sz="1000" spc="130">
                <a:latin typeface="Arial"/>
                <a:cs typeface="Arial"/>
              </a:rPr>
              <a:t> </a:t>
            </a:r>
            <a:r>
              <a:rPr dirty="0" sz="1000" spc="5">
                <a:latin typeface="PMingLiU"/>
                <a:cs typeface="PMingLiU"/>
              </a:rPr>
              <a:t>期</a:t>
            </a:r>
            <a:r>
              <a:rPr dirty="0" sz="1000" spc="125">
                <a:latin typeface="PMingLiU"/>
                <a:cs typeface="PMingLiU"/>
              </a:rPr>
              <a:t> </a:t>
            </a:r>
            <a:r>
              <a:rPr dirty="0" sz="1000" spc="-5">
                <a:latin typeface="Arial"/>
                <a:cs typeface="Arial"/>
              </a:rPr>
              <a:t>HCC</a:t>
            </a:r>
            <a:r>
              <a:rPr dirty="0" sz="1000" spc="-5">
                <a:latin typeface="PMingLiU"/>
                <a:cs typeface="PMingLiU"/>
              </a:rPr>
              <a:t>，</a:t>
            </a:r>
            <a:r>
              <a:rPr dirty="0" sz="1000" spc="5">
                <a:latin typeface="PMingLiU"/>
                <a:cs typeface="PMingLiU"/>
              </a:rPr>
              <a:t>目前二</a:t>
            </a:r>
            <a:r>
              <a:rPr dirty="0" sz="1000" spc="-20">
                <a:latin typeface="PMingLiU"/>
                <a:cs typeface="PMingLiU"/>
              </a:rPr>
              <a:t>线</a:t>
            </a:r>
            <a:r>
              <a:rPr dirty="0" sz="1000" spc="5">
                <a:latin typeface="PMingLiU"/>
                <a:cs typeface="PMingLiU"/>
              </a:rPr>
              <a:t>治疗</a:t>
            </a:r>
            <a:r>
              <a:rPr dirty="0" sz="1000" spc="-20">
                <a:latin typeface="PMingLiU"/>
                <a:cs typeface="PMingLiU"/>
              </a:rPr>
              <a:t>方</a:t>
            </a:r>
            <a:r>
              <a:rPr dirty="0" sz="1000" spc="5">
                <a:latin typeface="PMingLiU"/>
                <a:cs typeface="PMingLiU"/>
              </a:rPr>
              <a:t>案有</a:t>
            </a:r>
            <a:r>
              <a:rPr dirty="0" sz="1000" spc="-20">
                <a:latin typeface="PMingLiU"/>
                <a:cs typeface="PMingLiU"/>
              </a:rPr>
              <a:t>限</a:t>
            </a:r>
            <a:r>
              <a:rPr dirty="0" sz="1000" spc="5">
                <a:latin typeface="PMingLiU"/>
                <a:cs typeface="PMingLiU"/>
              </a:rPr>
              <a:t>。国 内已批</a:t>
            </a:r>
            <a:r>
              <a:rPr dirty="0" sz="1000" spc="-20">
                <a:latin typeface="PMingLiU"/>
                <a:cs typeface="PMingLiU"/>
              </a:rPr>
              <a:t>准</a:t>
            </a:r>
            <a:r>
              <a:rPr dirty="0" sz="1000" spc="5">
                <a:latin typeface="PMingLiU"/>
                <a:cs typeface="PMingLiU"/>
              </a:rPr>
              <a:t>的二</a:t>
            </a:r>
            <a:r>
              <a:rPr dirty="0" sz="1000" spc="-20">
                <a:latin typeface="PMingLiU"/>
                <a:cs typeface="PMingLiU"/>
              </a:rPr>
              <a:t>线</a:t>
            </a:r>
            <a:r>
              <a:rPr dirty="0" sz="1000" spc="5">
                <a:latin typeface="PMingLiU"/>
                <a:cs typeface="PMingLiU"/>
              </a:rPr>
              <a:t>治疗</a:t>
            </a:r>
            <a:r>
              <a:rPr dirty="0" sz="1000" spc="-20">
                <a:latin typeface="PMingLiU"/>
                <a:cs typeface="PMingLiU"/>
              </a:rPr>
              <a:t>单</a:t>
            </a:r>
            <a:r>
              <a:rPr dirty="0" sz="1000" spc="5">
                <a:latin typeface="PMingLiU"/>
                <a:cs typeface="PMingLiU"/>
              </a:rPr>
              <a:t>药治</a:t>
            </a:r>
            <a:r>
              <a:rPr dirty="0" sz="1000" spc="-20">
                <a:latin typeface="PMingLiU"/>
                <a:cs typeface="PMingLiU"/>
              </a:rPr>
              <a:t>疗</a:t>
            </a:r>
            <a:r>
              <a:rPr dirty="0" sz="1000" spc="5">
                <a:latin typeface="PMingLiU"/>
                <a:cs typeface="PMingLiU"/>
              </a:rPr>
              <a:t>方案</a:t>
            </a:r>
            <a:r>
              <a:rPr dirty="0" sz="1000" spc="-20">
                <a:latin typeface="PMingLiU"/>
                <a:cs typeface="PMingLiU"/>
              </a:rPr>
              <a:t>包</a:t>
            </a:r>
            <a:r>
              <a:rPr dirty="0" sz="1000" spc="5">
                <a:latin typeface="PMingLiU"/>
                <a:cs typeface="PMingLiU"/>
              </a:rPr>
              <a:t>括纳</a:t>
            </a:r>
            <a:r>
              <a:rPr dirty="0" sz="1000" spc="-20">
                <a:latin typeface="PMingLiU"/>
                <a:cs typeface="PMingLiU"/>
              </a:rPr>
              <a:t>武</a:t>
            </a:r>
            <a:r>
              <a:rPr dirty="0" sz="1000" spc="5">
                <a:latin typeface="PMingLiU"/>
                <a:cs typeface="PMingLiU"/>
              </a:rPr>
              <a:t>利尤</a:t>
            </a:r>
            <a:r>
              <a:rPr dirty="0" sz="1000" spc="-20">
                <a:latin typeface="PMingLiU"/>
                <a:cs typeface="PMingLiU"/>
              </a:rPr>
              <a:t>单</a:t>
            </a:r>
            <a:r>
              <a:rPr dirty="0" sz="1000" spc="5">
                <a:latin typeface="PMingLiU"/>
                <a:cs typeface="PMingLiU"/>
              </a:rPr>
              <a:t>抗</a:t>
            </a:r>
            <a:r>
              <a:rPr dirty="0" sz="1000" spc="150">
                <a:latin typeface="PMingLiU"/>
                <a:cs typeface="PMingLiU"/>
              </a:rPr>
              <a:t> </a:t>
            </a:r>
            <a:r>
              <a:rPr dirty="0" sz="1000" spc="-5">
                <a:latin typeface="Arial"/>
                <a:cs typeface="Arial"/>
              </a:rPr>
              <a:t>(ORR</a:t>
            </a:r>
            <a:r>
              <a:rPr dirty="0" sz="1000" spc="-70">
                <a:latin typeface="Arial"/>
                <a:cs typeface="Arial"/>
              </a:rPr>
              <a:t> </a:t>
            </a:r>
            <a:r>
              <a:rPr dirty="0" sz="1000" spc="5">
                <a:latin typeface="PMingLiU"/>
                <a:cs typeface="PMingLiU"/>
              </a:rPr>
              <a:t>为</a:t>
            </a:r>
            <a:r>
              <a:rPr dirty="0" sz="1000" spc="-20">
                <a:latin typeface="PMingLiU"/>
                <a:cs typeface="PMingLiU"/>
              </a:rPr>
              <a:t> </a:t>
            </a:r>
            <a:r>
              <a:rPr dirty="0" sz="1000" spc="5">
                <a:latin typeface="Arial"/>
                <a:cs typeface="Arial"/>
              </a:rPr>
              <a:t>14%</a:t>
            </a:r>
            <a:r>
              <a:rPr dirty="0" sz="1000" spc="5">
                <a:latin typeface="PMingLiU"/>
                <a:cs typeface="PMingLiU"/>
              </a:rPr>
              <a:t>，</a:t>
            </a:r>
            <a:r>
              <a:rPr dirty="0" sz="1000" spc="5">
                <a:latin typeface="Arial"/>
                <a:cs typeface="Arial"/>
              </a:rPr>
              <a:t>mOS</a:t>
            </a:r>
            <a:r>
              <a:rPr dirty="0" sz="1000" spc="-65">
                <a:latin typeface="Arial"/>
                <a:cs typeface="Arial"/>
              </a:rPr>
              <a:t> </a:t>
            </a:r>
            <a:r>
              <a:rPr dirty="0" sz="1000" spc="5">
                <a:latin typeface="PMingLiU"/>
                <a:cs typeface="PMingLiU"/>
              </a:rPr>
              <a:t>为</a:t>
            </a:r>
            <a:r>
              <a:rPr dirty="0" sz="1000" spc="-25">
                <a:latin typeface="PMingLiU"/>
                <a:cs typeface="PMingLiU"/>
              </a:rPr>
              <a:t> </a:t>
            </a:r>
            <a:r>
              <a:rPr dirty="0" sz="1000">
                <a:latin typeface="Arial"/>
                <a:cs typeface="Arial"/>
              </a:rPr>
              <a:t>15.6</a:t>
            </a:r>
            <a:r>
              <a:rPr dirty="0" sz="1000" spc="-75">
                <a:latin typeface="Arial"/>
                <a:cs typeface="Arial"/>
              </a:rPr>
              <a:t> </a:t>
            </a:r>
            <a:r>
              <a:rPr dirty="0" sz="1000" spc="-20">
                <a:latin typeface="PMingLiU"/>
                <a:cs typeface="PMingLiU"/>
              </a:rPr>
              <a:t>个</a:t>
            </a:r>
            <a:r>
              <a:rPr dirty="0" sz="1000" spc="5">
                <a:latin typeface="PMingLiU"/>
                <a:cs typeface="PMingLiU"/>
              </a:rPr>
              <a:t>月</a:t>
            </a:r>
            <a:r>
              <a:rPr dirty="0" sz="1000" spc="5">
                <a:latin typeface="Arial"/>
                <a:cs typeface="Arial"/>
              </a:rPr>
              <a:t>)</a:t>
            </a:r>
            <a:r>
              <a:rPr dirty="0" sz="1000" spc="5">
                <a:latin typeface="PMingLiU"/>
                <a:cs typeface="PMingLiU"/>
              </a:rPr>
              <a:t>，  帕博利</a:t>
            </a:r>
            <a:r>
              <a:rPr dirty="0" sz="1000" spc="-20">
                <a:latin typeface="PMingLiU"/>
                <a:cs typeface="PMingLiU"/>
              </a:rPr>
              <a:t>珠</a:t>
            </a:r>
            <a:r>
              <a:rPr dirty="0" sz="1000" spc="5">
                <a:latin typeface="PMingLiU"/>
                <a:cs typeface="PMingLiU"/>
              </a:rPr>
              <a:t>单抗</a:t>
            </a:r>
            <a:r>
              <a:rPr dirty="0" sz="1000" spc="55">
                <a:latin typeface="PMingLiU"/>
                <a:cs typeface="PMingLiU"/>
              </a:rPr>
              <a:t> </a:t>
            </a:r>
            <a:r>
              <a:rPr dirty="0" sz="1000" spc="-5">
                <a:latin typeface="Arial"/>
                <a:cs typeface="Arial"/>
              </a:rPr>
              <a:t>(ORR</a:t>
            </a:r>
            <a:r>
              <a:rPr dirty="0" sz="1000" spc="-65">
                <a:latin typeface="Arial"/>
                <a:cs typeface="Arial"/>
              </a:rPr>
              <a:t> </a:t>
            </a:r>
            <a:r>
              <a:rPr dirty="0" sz="1000" spc="5">
                <a:latin typeface="PMingLiU"/>
                <a:cs typeface="PMingLiU"/>
              </a:rPr>
              <a:t>为</a:t>
            </a:r>
            <a:r>
              <a:rPr dirty="0" sz="1000" spc="-15">
                <a:latin typeface="PMingLiU"/>
                <a:cs typeface="PMingLiU"/>
              </a:rPr>
              <a:t> </a:t>
            </a:r>
            <a:r>
              <a:rPr dirty="0" sz="1000" spc="-5">
                <a:latin typeface="Arial"/>
                <a:cs typeface="Arial"/>
              </a:rPr>
              <a:t>17%</a:t>
            </a:r>
            <a:r>
              <a:rPr dirty="0" sz="1000" spc="-5">
                <a:latin typeface="PMingLiU"/>
                <a:cs typeface="PMingLiU"/>
              </a:rPr>
              <a:t>，</a:t>
            </a:r>
            <a:r>
              <a:rPr dirty="0" sz="1000" spc="50">
                <a:latin typeface="PMingLiU"/>
                <a:cs typeface="PMingLiU"/>
              </a:rPr>
              <a:t> </a:t>
            </a:r>
            <a:r>
              <a:rPr dirty="0" sz="1000" spc="5">
                <a:latin typeface="Arial"/>
                <a:cs typeface="Arial"/>
              </a:rPr>
              <a:t>mOS</a:t>
            </a:r>
            <a:r>
              <a:rPr dirty="0" sz="1000" spc="-55">
                <a:latin typeface="Arial"/>
                <a:cs typeface="Arial"/>
              </a:rPr>
              <a:t> </a:t>
            </a:r>
            <a:r>
              <a:rPr dirty="0" sz="1000" spc="5">
                <a:latin typeface="PMingLiU"/>
                <a:cs typeface="PMingLiU"/>
              </a:rPr>
              <a:t>为</a:t>
            </a:r>
            <a:r>
              <a:rPr dirty="0" sz="1000" spc="-15">
                <a:latin typeface="PMingLiU"/>
                <a:cs typeface="PMingLiU"/>
              </a:rPr>
              <a:t> </a:t>
            </a:r>
            <a:r>
              <a:rPr dirty="0" sz="1000">
                <a:latin typeface="Arial"/>
                <a:cs typeface="Arial"/>
              </a:rPr>
              <a:t>12.9</a:t>
            </a:r>
            <a:r>
              <a:rPr dirty="0" sz="1000" spc="-75">
                <a:latin typeface="Arial"/>
                <a:cs typeface="Arial"/>
              </a:rPr>
              <a:t> </a:t>
            </a:r>
            <a:r>
              <a:rPr dirty="0" sz="1000" spc="5">
                <a:latin typeface="PMingLiU"/>
                <a:cs typeface="PMingLiU"/>
              </a:rPr>
              <a:t>个月</a:t>
            </a:r>
            <a:r>
              <a:rPr dirty="0" sz="1000" spc="-10">
                <a:latin typeface="Arial"/>
                <a:cs typeface="Arial"/>
              </a:rPr>
              <a:t>)</a:t>
            </a:r>
            <a:r>
              <a:rPr dirty="0" sz="1000" spc="-10">
                <a:latin typeface="PMingLiU"/>
                <a:cs typeface="PMingLiU"/>
              </a:rPr>
              <a:t>，</a:t>
            </a:r>
            <a:r>
              <a:rPr dirty="0" sz="1000" spc="-20">
                <a:latin typeface="PMingLiU"/>
                <a:cs typeface="PMingLiU"/>
              </a:rPr>
              <a:t>卡</a:t>
            </a:r>
            <a:r>
              <a:rPr dirty="0" sz="1000" spc="5">
                <a:latin typeface="PMingLiU"/>
                <a:cs typeface="PMingLiU"/>
              </a:rPr>
              <a:t>瑞利珠</a:t>
            </a:r>
            <a:r>
              <a:rPr dirty="0" sz="1000" spc="-20">
                <a:latin typeface="PMingLiU"/>
                <a:cs typeface="PMingLiU"/>
              </a:rPr>
              <a:t>单</a:t>
            </a:r>
            <a:r>
              <a:rPr dirty="0" sz="1000" spc="5">
                <a:latin typeface="PMingLiU"/>
                <a:cs typeface="PMingLiU"/>
              </a:rPr>
              <a:t>抗</a:t>
            </a:r>
            <a:r>
              <a:rPr dirty="0" sz="1000" spc="55">
                <a:latin typeface="PMingLiU"/>
                <a:cs typeface="PMingLiU"/>
              </a:rPr>
              <a:t> </a:t>
            </a:r>
            <a:r>
              <a:rPr dirty="0" sz="1000">
                <a:latin typeface="Arial"/>
                <a:cs typeface="Arial"/>
              </a:rPr>
              <a:t>(ORR</a:t>
            </a:r>
            <a:r>
              <a:rPr dirty="0" sz="1000" spc="-70">
                <a:latin typeface="Arial"/>
                <a:cs typeface="Arial"/>
              </a:rPr>
              <a:t> </a:t>
            </a:r>
            <a:r>
              <a:rPr dirty="0" sz="1000" spc="5">
                <a:latin typeface="PMingLiU"/>
                <a:cs typeface="PMingLiU"/>
              </a:rPr>
              <a:t>为</a:t>
            </a:r>
            <a:r>
              <a:rPr dirty="0" sz="1000" spc="-15">
                <a:latin typeface="PMingLiU"/>
                <a:cs typeface="PMingLiU"/>
              </a:rPr>
              <a:t> </a:t>
            </a:r>
            <a:r>
              <a:rPr dirty="0" sz="1000" spc="-5">
                <a:latin typeface="Arial"/>
                <a:cs typeface="Arial"/>
              </a:rPr>
              <a:t>14.7%</a:t>
            </a:r>
            <a:r>
              <a:rPr dirty="0" sz="1000" spc="-5">
                <a:latin typeface="PMingLiU"/>
                <a:cs typeface="PMingLiU"/>
              </a:rPr>
              <a:t>，</a:t>
            </a:r>
            <a:r>
              <a:rPr dirty="0" sz="1000" spc="30">
                <a:latin typeface="PMingLiU"/>
                <a:cs typeface="PMingLiU"/>
              </a:rPr>
              <a:t> </a:t>
            </a:r>
            <a:r>
              <a:rPr dirty="0" sz="1000" spc="5">
                <a:latin typeface="Arial"/>
                <a:cs typeface="Arial"/>
              </a:rPr>
              <a:t>mOS  </a:t>
            </a:r>
            <a:r>
              <a:rPr dirty="0" sz="1000" spc="5">
                <a:latin typeface="PMingLiU"/>
                <a:cs typeface="PMingLiU"/>
              </a:rPr>
              <a:t>为</a:t>
            </a:r>
            <a:r>
              <a:rPr dirty="0" sz="1000" spc="-25">
                <a:latin typeface="PMingLiU"/>
                <a:cs typeface="PMingLiU"/>
              </a:rPr>
              <a:t> </a:t>
            </a:r>
            <a:r>
              <a:rPr dirty="0" sz="1000">
                <a:latin typeface="Arial"/>
                <a:cs typeface="Arial"/>
              </a:rPr>
              <a:t>13.8</a:t>
            </a:r>
            <a:r>
              <a:rPr dirty="0" sz="1000" spc="-75">
                <a:latin typeface="Arial"/>
                <a:cs typeface="Arial"/>
              </a:rPr>
              <a:t> </a:t>
            </a:r>
            <a:r>
              <a:rPr dirty="0" sz="1000" spc="5">
                <a:latin typeface="PMingLiU"/>
                <a:cs typeface="PMingLiU"/>
              </a:rPr>
              <a:t>个月</a:t>
            </a:r>
            <a:r>
              <a:rPr dirty="0" sz="1000" spc="5">
                <a:latin typeface="Arial"/>
                <a:cs typeface="Arial"/>
              </a:rPr>
              <a:t>)</a:t>
            </a:r>
            <a:r>
              <a:rPr dirty="0" sz="1000" spc="5">
                <a:latin typeface="PMingLiU"/>
                <a:cs typeface="PMingLiU"/>
              </a:rPr>
              <a:t>，替</a:t>
            </a:r>
            <a:r>
              <a:rPr dirty="0" sz="1000" spc="-20">
                <a:latin typeface="PMingLiU"/>
                <a:cs typeface="PMingLiU"/>
              </a:rPr>
              <a:t>雷</a:t>
            </a:r>
            <a:r>
              <a:rPr dirty="0" sz="1000" spc="5">
                <a:latin typeface="PMingLiU"/>
                <a:cs typeface="PMingLiU"/>
              </a:rPr>
              <a:t>利珠</a:t>
            </a:r>
            <a:r>
              <a:rPr dirty="0" sz="1000" spc="-20">
                <a:latin typeface="PMingLiU"/>
                <a:cs typeface="PMingLiU"/>
              </a:rPr>
              <a:t>单</a:t>
            </a:r>
            <a:r>
              <a:rPr dirty="0" sz="1000" spc="5">
                <a:latin typeface="PMingLiU"/>
                <a:cs typeface="PMingLiU"/>
              </a:rPr>
              <a:t>抗</a:t>
            </a:r>
            <a:r>
              <a:rPr dirty="0" sz="1000" spc="30">
                <a:latin typeface="PMingLiU"/>
                <a:cs typeface="PMingLiU"/>
              </a:rPr>
              <a:t> </a:t>
            </a:r>
            <a:r>
              <a:rPr dirty="0" sz="1000" spc="-5">
                <a:latin typeface="Arial"/>
                <a:cs typeface="Arial"/>
              </a:rPr>
              <a:t>(ORR</a:t>
            </a:r>
            <a:r>
              <a:rPr dirty="0" sz="1000" spc="-70">
                <a:latin typeface="Arial"/>
                <a:cs typeface="Arial"/>
              </a:rPr>
              <a:t> </a:t>
            </a:r>
            <a:r>
              <a:rPr dirty="0" sz="1000" spc="5">
                <a:latin typeface="PMingLiU"/>
                <a:cs typeface="PMingLiU"/>
              </a:rPr>
              <a:t>为</a:t>
            </a:r>
            <a:r>
              <a:rPr dirty="0" sz="1000" spc="-20">
                <a:latin typeface="PMingLiU"/>
                <a:cs typeface="PMingLiU"/>
              </a:rPr>
              <a:t> </a:t>
            </a:r>
            <a:r>
              <a:rPr dirty="0" sz="1000" spc="-5">
                <a:latin typeface="Arial"/>
                <a:cs typeface="Arial"/>
              </a:rPr>
              <a:t>13.3%</a:t>
            </a:r>
            <a:r>
              <a:rPr dirty="0" sz="1000" spc="-5">
                <a:latin typeface="PMingLiU"/>
                <a:cs typeface="PMingLiU"/>
              </a:rPr>
              <a:t>，</a:t>
            </a:r>
            <a:r>
              <a:rPr dirty="0" sz="1000" spc="-5">
                <a:latin typeface="Arial"/>
                <a:cs typeface="Arial"/>
              </a:rPr>
              <a:t>mOS</a:t>
            </a:r>
            <a:r>
              <a:rPr dirty="0" sz="1000" spc="-85">
                <a:latin typeface="Arial"/>
                <a:cs typeface="Arial"/>
              </a:rPr>
              <a:t> </a:t>
            </a:r>
            <a:r>
              <a:rPr dirty="0" sz="1000" spc="5">
                <a:latin typeface="PMingLiU"/>
                <a:cs typeface="PMingLiU"/>
              </a:rPr>
              <a:t>为</a:t>
            </a:r>
            <a:r>
              <a:rPr dirty="0" sz="1000" spc="-20">
                <a:latin typeface="PMingLiU"/>
                <a:cs typeface="PMingLiU"/>
              </a:rPr>
              <a:t> </a:t>
            </a:r>
            <a:r>
              <a:rPr dirty="0" sz="1000">
                <a:latin typeface="Arial"/>
                <a:cs typeface="Arial"/>
              </a:rPr>
              <a:t>13.2</a:t>
            </a:r>
            <a:r>
              <a:rPr dirty="0" sz="1000" spc="-75">
                <a:latin typeface="Arial"/>
                <a:cs typeface="Arial"/>
              </a:rPr>
              <a:t> </a:t>
            </a:r>
            <a:r>
              <a:rPr dirty="0" sz="1000" spc="5">
                <a:latin typeface="PMingLiU"/>
                <a:cs typeface="PMingLiU"/>
              </a:rPr>
              <a:t>个月</a:t>
            </a:r>
            <a:r>
              <a:rPr dirty="0" sz="1000">
                <a:latin typeface="Arial"/>
                <a:cs typeface="Arial"/>
              </a:rPr>
              <a:t>)</a:t>
            </a:r>
            <a:r>
              <a:rPr dirty="0" sz="1000" spc="5">
                <a:latin typeface="PMingLiU"/>
                <a:cs typeface="PMingLiU"/>
              </a:rPr>
              <a:t>。</a:t>
            </a:r>
            <a:endParaRPr sz="1000">
              <a:latin typeface="PMingLiU"/>
              <a:cs typeface="PMingLiU"/>
            </a:endParaRPr>
          </a:p>
          <a:p>
            <a:pPr algn="just" marL="12700" marR="128270">
              <a:lnSpc>
                <a:spcPct val="139600"/>
              </a:lnSpc>
              <a:spcBef>
                <a:spcPts val="585"/>
              </a:spcBef>
            </a:pPr>
            <a:r>
              <a:rPr dirty="0" sz="1000" spc="5">
                <a:latin typeface="PMingLiU"/>
                <a:cs typeface="PMingLiU"/>
              </a:rPr>
              <a:t>虽然二</a:t>
            </a:r>
            <a:r>
              <a:rPr dirty="0" sz="1000" spc="-20">
                <a:latin typeface="PMingLiU"/>
                <a:cs typeface="PMingLiU"/>
              </a:rPr>
              <a:t>线</a:t>
            </a:r>
            <a:r>
              <a:rPr dirty="0" sz="1000" spc="5">
                <a:latin typeface="PMingLiU"/>
                <a:cs typeface="PMingLiU"/>
              </a:rPr>
              <a:t>治疗</a:t>
            </a:r>
            <a:r>
              <a:rPr dirty="0" sz="1000" spc="-20">
                <a:latin typeface="PMingLiU"/>
                <a:cs typeface="PMingLiU"/>
              </a:rPr>
              <a:t>免</a:t>
            </a:r>
            <a:r>
              <a:rPr dirty="0" sz="1000" spc="5">
                <a:latin typeface="PMingLiU"/>
                <a:cs typeface="PMingLiU"/>
              </a:rPr>
              <a:t>疫联</a:t>
            </a:r>
            <a:r>
              <a:rPr dirty="0" sz="1000" spc="-20">
                <a:latin typeface="PMingLiU"/>
                <a:cs typeface="PMingLiU"/>
              </a:rPr>
              <a:t>合</a:t>
            </a:r>
            <a:r>
              <a:rPr dirty="0" sz="1000" spc="5">
                <a:latin typeface="PMingLiU"/>
                <a:cs typeface="PMingLiU"/>
              </a:rPr>
              <a:t>方案</a:t>
            </a:r>
            <a:r>
              <a:rPr dirty="0" sz="1000" spc="-20">
                <a:latin typeface="PMingLiU"/>
                <a:cs typeface="PMingLiU"/>
              </a:rPr>
              <a:t>相</a:t>
            </a:r>
            <a:r>
              <a:rPr dirty="0" sz="1000" spc="5">
                <a:latin typeface="PMingLiU"/>
                <a:cs typeface="PMingLiU"/>
              </a:rPr>
              <a:t>比单</a:t>
            </a:r>
            <a:r>
              <a:rPr dirty="0" sz="1000" spc="-20">
                <a:latin typeface="PMingLiU"/>
                <a:cs typeface="PMingLiU"/>
              </a:rPr>
              <a:t>药</a:t>
            </a:r>
            <a:r>
              <a:rPr dirty="0" sz="1000" spc="5">
                <a:latin typeface="PMingLiU"/>
                <a:cs typeface="PMingLiU"/>
              </a:rPr>
              <a:t>可能</a:t>
            </a:r>
            <a:r>
              <a:rPr dirty="0" sz="1000" spc="-20">
                <a:latin typeface="PMingLiU"/>
                <a:cs typeface="PMingLiU"/>
              </a:rPr>
              <a:t>具</a:t>
            </a:r>
            <a:r>
              <a:rPr dirty="0" sz="1000" spc="5">
                <a:latin typeface="PMingLiU"/>
                <a:cs typeface="PMingLiU"/>
              </a:rPr>
              <a:t>有优</a:t>
            </a:r>
            <a:r>
              <a:rPr dirty="0" sz="1000" spc="-20">
                <a:latin typeface="PMingLiU"/>
                <a:cs typeface="PMingLiU"/>
              </a:rPr>
              <a:t>势</a:t>
            </a:r>
            <a:r>
              <a:rPr dirty="0" sz="1000" spc="5">
                <a:latin typeface="PMingLiU"/>
                <a:cs typeface="PMingLiU"/>
              </a:rPr>
              <a:t>，</a:t>
            </a:r>
            <a:r>
              <a:rPr dirty="0" sz="1000" spc="-20">
                <a:latin typeface="PMingLiU"/>
                <a:cs typeface="PMingLiU"/>
              </a:rPr>
              <a:t>但</a:t>
            </a:r>
            <a:r>
              <a:rPr dirty="0" sz="1000" spc="5">
                <a:latin typeface="PMingLiU"/>
                <a:cs typeface="PMingLiU"/>
              </a:rPr>
              <a:t>目前尚</a:t>
            </a:r>
            <a:r>
              <a:rPr dirty="0" sz="1000" spc="-20">
                <a:latin typeface="PMingLiU"/>
                <a:cs typeface="PMingLiU"/>
              </a:rPr>
              <a:t>无</a:t>
            </a:r>
            <a:r>
              <a:rPr dirty="0" sz="1000" spc="5">
                <a:latin typeface="PMingLiU"/>
                <a:cs typeface="PMingLiU"/>
              </a:rPr>
              <a:t>免疫</a:t>
            </a:r>
            <a:r>
              <a:rPr dirty="0" sz="1000" spc="-20">
                <a:latin typeface="PMingLiU"/>
                <a:cs typeface="PMingLiU"/>
              </a:rPr>
              <a:t>联</a:t>
            </a:r>
            <a:r>
              <a:rPr dirty="0" sz="1000" spc="5">
                <a:latin typeface="PMingLiU"/>
                <a:cs typeface="PMingLiU"/>
              </a:rPr>
              <a:t>合治</a:t>
            </a:r>
            <a:r>
              <a:rPr dirty="0" sz="1000" spc="-20">
                <a:latin typeface="PMingLiU"/>
                <a:cs typeface="PMingLiU"/>
              </a:rPr>
              <a:t>疗</a:t>
            </a:r>
            <a:r>
              <a:rPr dirty="0" sz="1000" spc="5">
                <a:latin typeface="PMingLiU"/>
                <a:cs typeface="PMingLiU"/>
              </a:rPr>
              <a:t>的</a:t>
            </a:r>
            <a:r>
              <a:rPr dirty="0" sz="1000" spc="220">
                <a:latin typeface="PMingLiU"/>
                <a:cs typeface="PMingLiU"/>
              </a:rPr>
              <a:t> </a:t>
            </a:r>
            <a:r>
              <a:rPr dirty="0" sz="1000" spc="-15">
                <a:latin typeface="Arial"/>
                <a:cs typeface="Arial"/>
              </a:rPr>
              <a:t>III</a:t>
            </a:r>
            <a:r>
              <a:rPr dirty="0" sz="1000" spc="145">
                <a:latin typeface="Arial"/>
                <a:cs typeface="Arial"/>
              </a:rPr>
              <a:t> </a:t>
            </a:r>
            <a:r>
              <a:rPr dirty="0" sz="1000" spc="5">
                <a:latin typeface="PMingLiU"/>
                <a:cs typeface="PMingLiU"/>
              </a:rPr>
              <a:t>期</a:t>
            </a:r>
            <a:r>
              <a:rPr dirty="0" sz="1000" spc="-20">
                <a:latin typeface="PMingLiU"/>
                <a:cs typeface="PMingLiU"/>
              </a:rPr>
              <a:t>临</a:t>
            </a:r>
            <a:r>
              <a:rPr dirty="0" sz="1000" spc="5">
                <a:latin typeface="PMingLiU"/>
                <a:cs typeface="PMingLiU"/>
              </a:rPr>
              <a:t>床 研究结</a:t>
            </a:r>
            <a:r>
              <a:rPr dirty="0" sz="1000" spc="-20">
                <a:latin typeface="PMingLiU"/>
                <a:cs typeface="PMingLiU"/>
              </a:rPr>
              <a:t>果</a:t>
            </a:r>
            <a:r>
              <a:rPr dirty="0" sz="1000" spc="5">
                <a:latin typeface="PMingLiU"/>
                <a:cs typeface="PMingLiU"/>
              </a:rPr>
              <a:t>发布。</a:t>
            </a:r>
            <a:r>
              <a:rPr dirty="0" sz="1000" spc="-5">
                <a:latin typeface="Arial"/>
                <a:cs typeface="Arial"/>
              </a:rPr>
              <a:t>2020</a:t>
            </a:r>
            <a:r>
              <a:rPr dirty="0" sz="1000" spc="-70">
                <a:latin typeface="Arial"/>
                <a:cs typeface="Arial"/>
              </a:rPr>
              <a:t> </a:t>
            </a:r>
            <a:r>
              <a:rPr dirty="0" sz="1000" spc="5">
                <a:latin typeface="PMingLiU"/>
                <a:cs typeface="PMingLiU"/>
              </a:rPr>
              <a:t>年</a:t>
            </a:r>
            <a:r>
              <a:rPr dirty="0" sz="1000" spc="-10">
                <a:latin typeface="PMingLiU"/>
                <a:cs typeface="PMingLiU"/>
              </a:rPr>
              <a:t> </a:t>
            </a:r>
            <a:r>
              <a:rPr dirty="0" sz="1000">
                <a:latin typeface="Arial"/>
                <a:cs typeface="Arial"/>
              </a:rPr>
              <a:t>3</a:t>
            </a:r>
            <a:r>
              <a:rPr dirty="0" sz="1000" spc="-70">
                <a:latin typeface="Arial"/>
                <a:cs typeface="Arial"/>
              </a:rPr>
              <a:t> </a:t>
            </a:r>
            <a:r>
              <a:rPr dirty="0" sz="1000" spc="5">
                <a:latin typeface="PMingLiU"/>
                <a:cs typeface="PMingLiU"/>
              </a:rPr>
              <a:t>月</a:t>
            </a:r>
            <a:r>
              <a:rPr dirty="0" sz="1000">
                <a:latin typeface="PMingLiU"/>
                <a:cs typeface="PMingLiU"/>
              </a:rPr>
              <a:t>，</a:t>
            </a:r>
            <a:r>
              <a:rPr dirty="0" sz="1000">
                <a:latin typeface="Arial"/>
                <a:cs typeface="Arial"/>
              </a:rPr>
              <a:t>FDA</a:t>
            </a:r>
            <a:r>
              <a:rPr dirty="0" sz="1000" spc="-80">
                <a:latin typeface="Arial"/>
                <a:cs typeface="Arial"/>
              </a:rPr>
              <a:t> </a:t>
            </a:r>
            <a:r>
              <a:rPr dirty="0" sz="1000" spc="5">
                <a:latin typeface="PMingLiU"/>
                <a:cs typeface="PMingLiU"/>
              </a:rPr>
              <a:t>基</a:t>
            </a:r>
            <a:r>
              <a:rPr dirty="0" sz="1000" spc="245">
                <a:latin typeface="PMingLiU"/>
                <a:cs typeface="PMingLiU"/>
              </a:rPr>
              <a:t>于</a:t>
            </a:r>
            <a:r>
              <a:rPr dirty="0" sz="1000" spc="-5">
                <a:latin typeface="Arial"/>
                <a:cs typeface="Arial"/>
              </a:rPr>
              <a:t>I/II</a:t>
            </a:r>
            <a:r>
              <a:rPr dirty="0" sz="1000" spc="-45">
                <a:latin typeface="Arial"/>
                <a:cs typeface="Arial"/>
              </a:rPr>
              <a:t> </a:t>
            </a:r>
            <a:r>
              <a:rPr dirty="0" sz="1000" spc="245">
                <a:latin typeface="PMingLiU"/>
                <a:cs typeface="PMingLiU"/>
              </a:rPr>
              <a:t>期</a:t>
            </a:r>
            <a:r>
              <a:rPr dirty="0" sz="1000" spc="-5">
                <a:latin typeface="Arial"/>
                <a:cs typeface="Arial"/>
              </a:rPr>
              <a:t>CheckMate</a:t>
            </a:r>
            <a:r>
              <a:rPr dirty="0" sz="1000" spc="-70">
                <a:latin typeface="Arial"/>
                <a:cs typeface="Arial"/>
              </a:rPr>
              <a:t> </a:t>
            </a:r>
            <a:r>
              <a:rPr dirty="0" sz="1000" spc="-5">
                <a:latin typeface="Arial"/>
                <a:cs typeface="Arial"/>
              </a:rPr>
              <a:t>040</a:t>
            </a:r>
            <a:r>
              <a:rPr dirty="0" sz="1000" spc="-60">
                <a:latin typeface="Arial"/>
                <a:cs typeface="Arial"/>
              </a:rPr>
              <a:t> </a:t>
            </a:r>
            <a:r>
              <a:rPr dirty="0" sz="1000" spc="5">
                <a:latin typeface="PMingLiU"/>
                <a:cs typeface="PMingLiU"/>
              </a:rPr>
              <a:t>研究的结</a:t>
            </a:r>
            <a:r>
              <a:rPr dirty="0" sz="1000" spc="-20">
                <a:latin typeface="PMingLiU"/>
                <a:cs typeface="PMingLiU"/>
              </a:rPr>
              <a:t>果</a:t>
            </a:r>
            <a:r>
              <a:rPr dirty="0" sz="1000" spc="5">
                <a:latin typeface="PMingLiU"/>
                <a:cs typeface="PMingLiU"/>
              </a:rPr>
              <a:t>批准</a:t>
            </a:r>
            <a:r>
              <a:rPr dirty="0" sz="1000" spc="-20">
                <a:latin typeface="PMingLiU"/>
                <a:cs typeface="PMingLiU"/>
              </a:rPr>
              <a:t>了</a:t>
            </a:r>
            <a:r>
              <a:rPr dirty="0" sz="1000" spc="5">
                <a:latin typeface="PMingLiU"/>
                <a:cs typeface="PMingLiU"/>
              </a:rPr>
              <a:t>纳武</a:t>
            </a:r>
            <a:r>
              <a:rPr dirty="0" sz="1000" spc="-20">
                <a:latin typeface="PMingLiU"/>
                <a:cs typeface="PMingLiU"/>
              </a:rPr>
              <a:t>利</a:t>
            </a:r>
            <a:r>
              <a:rPr dirty="0" sz="1000" spc="5">
                <a:latin typeface="PMingLiU"/>
                <a:cs typeface="PMingLiU"/>
              </a:rPr>
              <a:t>尤 单抗联</a:t>
            </a:r>
            <a:r>
              <a:rPr dirty="0" sz="1000" spc="-20">
                <a:latin typeface="PMingLiU"/>
                <a:cs typeface="PMingLiU"/>
              </a:rPr>
              <a:t>合</a:t>
            </a:r>
            <a:r>
              <a:rPr dirty="0" sz="1000" spc="5">
                <a:latin typeface="PMingLiU"/>
                <a:cs typeface="PMingLiU"/>
              </a:rPr>
              <a:t>伊匹</a:t>
            </a:r>
            <a:r>
              <a:rPr dirty="0" sz="1000" spc="-20">
                <a:latin typeface="PMingLiU"/>
                <a:cs typeface="PMingLiU"/>
              </a:rPr>
              <a:t>木</a:t>
            </a:r>
            <a:r>
              <a:rPr dirty="0" sz="1000" spc="5">
                <a:latin typeface="PMingLiU"/>
                <a:cs typeface="PMingLiU"/>
              </a:rPr>
              <a:t>单抗</a:t>
            </a:r>
            <a:r>
              <a:rPr dirty="0" sz="1000" spc="-20">
                <a:latin typeface="PMingLiU"/>
                <a:cs typeface="PMingLiU"/>
              </a:rPr>
              <a:t>用</a:t>
            </a:r>
            <a:r>
              <a:rPr dirty="0" sz="1000" spc="5">
                <a:latin typeface="PMingLiU"/>
                <a:cs typeface="PMingLiU"/>
              </a:rPr>
              <a:t>于晚期</a:t>
            </a:r>
            <a:r>
              <a:rPr dirty="0" sz="1000" spc="105">
                <a:latin typeface="PMingLiU"/>
                <a:cs typeface="PMingLiU"/>
              </a:rPr>
              <a:t> </a:t>
            </a:r>
            <a:r>
              <a:rPr dirty="0" sz="1000" spc="-5">
                <a:latin typeface="Arial"/>
                <a:cs typeface="Arial"/>
              </a:rPr>
              <a:t>HCC</a:t>
            </a:r>
            <a:r>
              <a:rPr dirty="0" sz="1000" spc="30">
                <a:latin typeface="Arial"/>
                <a:cs typeface="Arial"/>
              </a:rPr>
              <a:t> </a:t>
            </a:r>
            <a:r>
              <a:rPr dirty="0" sz="1000" spc="5">
                <a:latin typeface="PMingLiU"/>
                <a:cs typeface="PMingLiU"/>
              </a:rPr>
              <a:t>的二</a:t>
            </a:r>
            <a:r>
              <a:rPr dirty="0" sz="1000" spc="-20">
                <a:latin typeface="PMingLiU"/>
                <a:cs typeface="PMingLiU"/>
              </a:rPr>
              <a:t>线</a:t>
            </a:r>
            <a:r>
              <a:rPr dirty="0" sz="1000" spc="5">
                <a:latin typeface="PMingLiU"/>
                <a:cs typeface="PMingLiU"/>
              </a:rPr>
              <a:t>治疗</a:t>
            </a:r>
            <a:r>
              <a:rPr dirty="0" sz="1000" spc="-20">
                <a:latin typeface="PMingLiU"/>
                <a:cs typeface="PMingLiU"/>
              </a:rPr>
              <a:t>，</a:t>
            </a:r>
            <a:r>
              <a:rPr dirty="0" sz="1000" spc="5">
                <a:latin typeface="PMingLiU"/>
                <a:cs typeface="PMingLiU"/>
              </a:rPr>
              <a:t>推</a:t>
            </a:r>
            <a:r>
              <a:rPr dirty="0" sz="1000" spc="-20">
                <a:latin typeface="PMingLiU"/>
                <a:cs typeface="PMingLiU"/>
              </a:rPr>
              <a:t>荐</a:t>
            </a:r>
            <a:r>
              <a:rPr dirty="0" sz="1000" spc="5">
                <a:latin typeface="PMingLiU"/>
                <a:cs typeface="PMingLiU"/>
              </a:rPr>
              <a:t>剂量组的</a:t>
            </a:r>
            <a:r>
              <a:rPr dirty="0" sz="1000" spc="85">
                <a:latin typeface="PMingLiU"/>
                <a:cs typeface="PMingLiU"/>
              </a:rPr>
              <a:t> </a:t>
            </a:r>
            <a:r>
              <a:rPr dirty="0" sz="1000" spc="5">
                <a:latin typeface="Arial"/>
                <a:cs typeface="Arial"/>
              </a:rPr>
              <a:t>mOS</a:t>
            </a:r>
            <a:r>
              <a:rPr dirty="0" sz="1000" spc="30">
                <a:latin typeface="Arial"/>
                <a:cs typeface="Arial"/>
              </a:rPr>
              <a:t> </a:t>
            </a:r>
            <a:r>
              <a:rPr dirty="0" sz="1000" spc="5">
                <a:latin typeface="PMingLiU"/>
                <a:cs typeface="PMingLiU"/>
              </a:rPr>
              <a:t>达</a:t>
            </a:r>
            <a:r>
              <a:rPr dirty="0" sz="1000" spc="105">
                <a:latin typeface="PMingLiU"/>
                <a:cs typeface="PMingLiU"/>
              </a:rPr>
              <a:t> </a:t>
            </a:r>
            <a:r>
              <a:rPr dirty="0" sz="1000">
                <a:latin typeface="Arial"/>
                <a:cs typeface="Arial"/>
              </a:rPr>
              <a:t>22.8</a:t>
            </a:r>
            <a:r>
              <a:rPr dirty="0" sz="1000" spc="25">
                <a:latin typeface="Arial"/>
                <a:cs typeface="Arial"/>
              </a:rPr>
              <a:t> </a:t>
            </a:r>
            <a:r>
              <a:rPr dirty="0" sz="1000" spc="5">
                <a:latin typeface="PMingLiU"/>
                <a:cs typeface="PMingLiU"/>
              </a:rPr>
              <a:t>个月</a:t>
            </a:r>
            <a:r>
              <a:rPr dirty="0" sz="1000" spc="-5">
                <a:latin typeface="PMingLiU"/>
                <a:cs typeface="PMingLiU"/>
              </a:rPr>
              <a:t>，</a:t>
            </a:r>
            <a:r>
              <a:rPr dirty="0" sz="1000" spc="-5">
                <a:latin typeface="Arial"/>
                <a:cs typeface="Arial"/>
              </a:rPr>
              <a:t>ORR  </a:t>
            </a:r>
            <a:r>
              <a:rPr dirty="0" sz="1000" spc="5">
                <a:latin typeface="PMingLiU"/>
                <a:cs typeface="PMingLiU"/>
              </a:rPr>
              <a:t>达</a:t>
            </a:r>
            <a:r>
              <a:rPr dirty="0" sz="1000">
                <a:latin typeface="PMingLiU"/>
                <a:cs typeface="PMingLiU"/>
              </a:rPr>
              <a:t> </a:t>
            </a:r>
            <a:r>
              <a:rPr dirty="0" sz="1000" spc="-5">
                <a:latin typeface="Arial"/>
                <a:cs typeface="Arial"/>
              </a:rPr>
              <a:t>32%</a:t>
            </a:r>
            <a:r>
              <a:rPr dirty="0" sz="1000" spc="-5">
                <a:latin typeface="PMingLiU"/>
                <a:cs typeface="PMingLiU"/>
              </a:rPr>
              <a:t>，</a:t>
            </a:r>
            <a:r>
              <a:rPr dirty="0" sz="1000" spc="5">
                <a:latin typeface="PMingLiU"/>
                <a:cs typeface="PMingLiU"/>
              </a:rPr>
              <a:t>然</a:t>
            </a:r>
            <a:r>
              <a:rPr dirty="0" sz="1000" spc="-20">
                <a:latin typeface="PMingLiU"/>
                <a:cs typeface="PMingLiU"/>
              </a:rPr>
              <a:t>而</a:t>
            </a:r>
            <a:r>
              <a:rPr dirty="0" sz="1000" spc="5">
                <a:latin typeface="PMingLiU"/>
                <a:cs typeface="PMingLiU"/>
              </a:rPr>
              <a:t>伊匹</a:t>
            </a:r>
            <a:r>
              <a:rPr dirty="0" sz="1000" spc="-20">
                <a:latin typeface="PMingLiU"/>
                <a:cs typeface="PMingLiU"/>
              </a:rPr>
              <a:t>木</a:t>
            </a:r>
            <a:r>
              <a:rPr dirty="0" sz="1000" spc="5">
                <a:latin typeface="PMingLiU"/>
                <a:cs typeface="PMingLiU"/>
              </a:rPr>
              <a:t>单抗</a:t>
            </a:r>
            <a:r>
              <a:rPr dirty="0" sz="1000" spc="-20">
                <a:latin typeface="PMingLiU"/>
                <a:cs typeface="PMingLiU"/>
              </a:rPr>
              <a:t>暂</a:t>
            </a:r>
            <a:r>
              <a:rPr dirty="0" sz="1000" spc="5">
                <a:latin typeface="PMingLiU"/>
                <a:cs typeface="PMingLiU"/>
              </a:rPr>
              <a:t>未在</a:t>
            </a:r>
            <a:r>
              <a:rPr dirty="0" sz="1000" spc="-20">
                <a:latin typeface="PMingLiU"/>
                <a:cs typeface="PMingLiU"/>
              </a:rPr>
              <a:t>国</a:t>
            </a:r>
            <a:r>
              <a:rPr dirty="0" sz="1000" spc="5">
                <a:latin typeface="PMingLiU"/>
                <a:cs typeface="PMingLiU"/>
              </a:rPr>
              <a:t>内获</a:t>
            </a:r>
            <a:r>
              <a:rPr dirty="0" sz="1000" spc="-20">
                <a:latin typeface="PMingLiU"/>
                <a:cs typeface="PMingLiU"/>
              </a:rPr>
              <a:t>批</a:t>
            </a:r>
            <a:r>
              <a:rPr dirty="0" sz="1000" spc="5">
                <a:latin typeface="PMingLiU"/>
                <a:cs typeface="PMingLiU"/>
              </a:rPr>
              <a:t>。国</a:t>
            </a:r>
            <a:r>
              <a:rPr dirty="0" sz="1000" spc="-20">
                <a:latin typeface="PMingLiU"/>
                <a:cs typeface="PMingLiU"/>
              </a:rPr>
              <a:t>内</a:t>
            </a:r>
            <a:r>
              <a:rPr dirty="0" sz="1000" spc="5">
                <a:latin typeface="PMingLiU"/>
                <a:cs typeface="PMingLiU"/>
              </a:rPr>
              <a:t>方面</a:t>
            </a:r>
            <a:r>
              <a:rPr dirty="0" sz="1000" spc="-10">
                <a:latin typeface="PMingLiU"/>
                <a:cs typeface="PMingLiU"/>
              </a:rPr>
              <a:t>，</a:t>
            </a:r>
            <a:r>
              <a:rPr dirty="0" sz="1000" spc="-10">
                <a:latin typeface="Arial"/>
                <a:cs typeface="Arial"/>
              </a:rPr>
              <a:t>II</a:t>
            </a:r>
            <a:r>
              <a:rPr dirty="0" sz="1000" spc="-50">
                <a:latin typeface="Arial"/>
                <a:cs typeface="Arial"/>
              </a:rPr>
              <a:t> </a:t>
            </a:r>
            <a:r>
              <a:rPr dirty="0" sz="1000" spc="5">
                <a:latin typeface="PMingLiU"/>
                <a:cs typeface="PMingLiU"/>
              </a:rPr>
              <a:t>期 </a:t>
            </a:r>
            <a:r>
              <a:rPr dirty="0" sz="1000">
                <a:latin typeface="Arial"/>
                <a:cs typeface="Arial"/>
              </a:rPr>
              <a:t>RESCUE</a:t>
            </a:r>
            <a:r>
              <a:rPr dirty="0" sz="1000" spc="-60">
                <a:latin typeface="Arial"/>
                <a:cs typeface="Arial"/>
              </a:rPr>
              <a:t> </a:t>
            </a:r>
            <a:r>
              <a:rPr dirty="0" sz="1000" spc="5">
                <a:latin typeface="PMingLiU"/>
                <a:cs typeface="PMingLiU"/>
              </a:rPr>
              <a:t>研</a:t>
            </a:r>
            <a:r>
              <a:rPr dirty="0" sz="1000" spc="-20">
                <a:latin typeface="PMingLiU"/>
                <a:cs typeface="PMingLiU"/>
              </a:rPr>
              <a:t>究</a:t>
            </a:r>
            <a:r>
              <a:rPr dirty="0" sz="1000" spc="5">
                <a:latin typeface="PMingLiU"/>
                <a:cs typeface="PMingLiU"/>
              </a:rPr>
              <a:t>显示</a:t>
            </a:r>
            <a:r>
              <a:rPr dirty="0" sz="1000" spc="-20">
                <a:latin typeface="PMingLiU"/>
                <a:cs typeface="PMingLiU"/>
              </a:rPr>
              <a:t>，</a:t>
            </a:r>
            <a:r>
              <a:rPr dirty="0" sz="1000" spc="5">
                <a:latin typeface="PMingLiU"/>
                <a:cs typeface="PMingLiU"/>
              </a:rPr>
              <a:t>卡瑞</a:t>
            </a:r>
            <a:r>
              <a:rPr dirty="0" sz="1000" spc="-20">
                <a:latin typeface="PMingLiU"/>
                <a:cs typeface="PMingLiU"/>
              </a:rPr>
              <a:t>利</a:t>
            </a:r>
            <a:r>
              <a:rPr dirty="0" sz="1000" spc="5">
                <a:latin typeface="PMingLiU"/>
                <a:cs typeface="PMingLiU"/>
              </a:rPr>
              <a:t>珠 单抗联</a:t>
            </a:r>
            <a:r>
              <a:rPr dirty="0" sz="1000" spc="-20">
                <a:latin typeface="PMingLiU"/>
                <a:cs typeface="PMingLiU"/>
              </a:rPr>
              <a:t>合</a:t>
            </a:r>
            <a:r>
              <a:rPr dirty="0" sz="1000" spc="5">
                <a:latin typeface="PMingLiU"/>
                <a:cs typeface="PMingLiU"/>
              </a:rPr>
              <a:t>阿帕</a:t>
            </a:r>
            <a:r>
              <a:rPr dirty="0" sz="1000" spc="-20">
                <a:latin typeface="PMingLiU"/>
                <a:cs typeface="PMingLiU"/>
              </a:rPr>
              <a:t>替</a:t>
            </a:r>
            <a:r>
              <a:rPr dirty="0" sz="1000" spc="5">
                <a:latin typeface="PMingLiU"/>
                <a:cs typeface="PMingLiU"/>
              </a:rPr>
              <a:t>尼的</a:t>
            </a:r>
            <a:r>
              <a:rPr dirty="0" sz="1000" spc="-20">
                <a:latin typeface="PMingLiU"/>
                <a:cs typeface="PMingLiU"/>
              </a:rPr>
              <a:t>二</a:t>
            </a:r>
            <a:r>
              <a:rPr dirty="0" sz="1000" spc="5">
                <a:latin typeface="PMingLiU"/>
                <a:cs typeface="PMingLiU"/>
              </a:rPr>
              <a:t>线治</a:t>
            </a:r>
            <a:r>
              <a:rPr dirty="0" sz="1000" spc="-20">
                <a:latin typeface="PMingLiU"/>
                <a:cs typeface="PMingLiU"/>
              </a:rPr>
              <a:t>疗</a:t>
            </a:r>
            <a:r>
              <a:rPr dirty="0" sz="1000" spc="250">
                <a:latin typeface="PMingLiU"/>
                <a:cs typeface="PMingLiU"/>
              </a:rPr>
              <a:t>的</a:t>
            </a:r>
            <a:r>
              <a:rPr dirty="0" sz="1000">
                <a:latin typeface="Arial"/>
                <a:cs typeface="Arial"/>
              </a:rPr>
              <a:t>ORR</a:t>
            </a:r>
            <a:r>
              <a:rPr dirty="0" sz="1000" spc="-70">
                <a:latin typeface="Arial"/>
                <a:cs typeface="Arial"/>
              </a:rPr>
              <a:t> </a:t>
            </a:r>
            <a:r>
              <a:rPr dirty="0" sz="1000" spc="5">
                <a:latin typeface="PMingLiU"/>
                <a:cs typeface="PMingLiU"/>
              </a:rPr>
              <a:t>为</a:t>
            </a:r>
            <a:r>
              <a:rPr dirty="0" sz="1000" spc="-15">
                <a:latin typeface="PMingLiU"/>
                <a:cs typeface="PMingLiU"/>
              </a:rPr>
              <a:t> </a:t>
            </a:r>
            <a:r>
              <a:rPr dirty="0" sz="1000" spc="-5">
                <a:latin typeface="Arial"/>
                <a:cs typeface="Arial"/>
              </a:rPr>
              <a:t>23%</a:t>
            </a:r>
            <a:r>
              <a:rPr dirty="0" sz="1000" spc="-5">
                <a:latin typeface="PMingLiU"/>
                <a:cs typeface="PMingLiU"/>
              </a:rPr>
              <a:t>，</a:t>
            </a:r>
            <a:r>
              <a:rPr dirty="0" sz="1000" spc="-5">
                <a:latin typeface="Arial"/>
                <a:cs typeface="Arial"/>
              </a:rPr>
              <a:t>mPFS</a:t>
            </a:r>
            <a:r>
              <a:rPr dirty="0" sz="1000" spc="-85">
                <a:latin typeface="Arial"/>
                <a:cs typeface="Arial"/>
              </a:rPr>
              <a:t> </a:t>
            </a:r>
            <a:r>
              <a:rPr dirty="0" sz="1000" spc="5">
                <a:latin typeface="PMingLiU"/>
                <a:cs typeface="PMingLiU"/>
              </a:rPr>
              <a:t>为</a:t>
            </a:r>
            <a:r>
              <a:rPr dirty="0" sz="1000" spc="-15">
                <a:latin typeface="PMingLiU"/>
                <a:cs typeface="PMingLiU"/>
              </a:rPr>
              <a:t> </a:t>
            </a:r>
            <a:r>
              <a:rPr dirty="0" sz="1000">
                <a:latin typeface="Arial"/>
                <a:cs typeface="Arial"/>
              </a:rPr>
              <a:t>5.5</a:t>
            </a:r>
            <a:r>
              <a:rPr dirty="0" sz="1000" spc="-65">
                <a:latin typeface="Arial"/>
                <a:cs typeface="Arial"/>
              </a:rPr>
              <a:t> </a:t>
            </a:r>
            <a:r>
              <a:rPr dirty="0" sz="1000" spc="5">
                <a:latin typeface="PMingLiU"/>
                <a:cs typeface="PMingLiU"/>
              </a:rPr>
              <a:t>个月</a:t>
            </a:r>
            <a:r>
              <a:rPr dirty="0" sz="1000">
                <a:latin typeface="PMingLiU"/>
                <a:cs typeface="PMingLiU"/>
              </a:rPr>
              <a:t>，</a:t>
            </a:r>
            <a:r>
              <a:rPr dirty="0" sz="1000">
                <a:latin typeface="Arial"/>
                <a:cs typeface="Arial"/>
              </a:rPr>
              <a:t>mOS</a:t>
            </a:r>
            <a:r>
              <a:rPr dirty="0" sz="1000" spc="-90">
                <a:latin typeface="Arial"/>
                <a:cs typeface="Arial"/>
              </a:rPr>
              <a:t> </a:t>
            </a:r>
            <a:r>
              <a:rPr dirty="0" sz="1000" spc="5">
                <a:latin typeface="PMingLiU"/>
                <a:cs typeface="PMingLiU"/>
              </a:rPr>
              <a:t>达到</a:t>
            </a:r>
            <a:r>
              <a:rPr dirty="0" sz="1000" spc="-15">
                <a:latin typeface="PMingLiU"/>
                <a:cs typeface="PMingLiU"/>
              </a:rPr>
              <a:t> </a:t>
            </a:r>
            <a:r>
              <a:rPr dirty="0" sz="1000">
                <a:latin typeface="Arial"/>
                <a:cs typeface="Arial"/>
              </a:rPr>
              <a:t>21.8</a:t>
            </a:r>
            <a:r>
              <a:rPr dirty="0" sz="1000" spc="-75">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  但存在</a:t>
            </a:r>
            <a:r>
              <a:rPr dirty="0" sz="1000" spc="-20">
                <a:latin typeface="PMingLiU"/>
                <a:cs typeface="PMingLiU"/>
              </a:rPr>
              <a:t>反</a:t>
            </a:r>
            <a:r>
              <a:rPr dirty="0" sz="1000" spc="5">
                <a:latin typeface="PMingLiU"/>
                <a:cs typeface="PMingLiU"/>
              </a:rPr>
              <a:t>应性</a:t>
            </a:r>
            <a:r>
              <a:rPr dirty="0" sz="1000" spc="-20">
                <a:latin typeface="PMingLiU"/>
                <a:cs typeface="PMingLiU"/>
              </a:rPr>
              <a:t>皮</a:t>
            </a:r>
            <a:r>
              <a:rPr dirty="0" sz="1000" spc="5">
                <a:latin typeface="PMingLiU"/>
                <a:cs typeface="PMingLiU"/>
              </a:rPr>
              <a:t>肤毛</a:t>
            </a:r>
            <a:r>
              <a:rPr dirty="0" sz="1000" spc="-20">
                <a:latin typeface="PMingLiU"/>
                <a:cs typeface="PMingLiU"/>
              </a:rPr>
              <a:t>细</a:t>
            </a:r>
            <a:r>
              <a:rPr dirty="0" sz="1000" spc="5">
                <a:latin typeface="PMingLiU"/>
                <a:cs typeface="PMingLiU"/>
              </a:rPr>
              <a:t>血管</a:t>
            </a:r>
            <a:r>
              <a:rPr dirty="0" sz="1000" spc="-20">
                <a:latin typeface="PMingLiU"/>
                <a:cs typeface="PMingLiU"/>
              </a:rPr>
              <a:t>增</a:t>
            </a:r>
            <a:r>
              <a:rPr dirty="0" sz="1000" spc="5">
                <a:latin typeface="PMingLiU"/>
                <a:cs typeface="PMingLiU"/>
              </a:rPr>
              <a:t>生症</a:t>
            </a:r>
            <a:r>
              <a:rPr dirty="0" sz="1000">
                <a:latin typeface="PMingLiU"/>
                <a:cs typeface="PMingLiU"/>
              </a:rPr>
              <a:t> </a:t>
            </a:r>
            <a:r>
              <a:rPr dirty="0" sz="1000">
                <a:latin typeface="Arial"/>
                <a:cs typeface="Arial"/>
              </a:rPr>
              <a:t>(RCCEP)</a:t>
            </a:r>
            <a:r>
              <a:rPr dirty="0" sz="1000" spc="-15">
                <a:latin typeface="Arial"/>
                <a:cs typeface="Arial"/>
              </a:rPr>
              <a:t> </a:t>
            </a:r>
            <a:r>
              <a:rPr dirty="0" sz="1000" spc="5">
                <a:latin typeface="PMingLiU"/>
                <a:cs typeface="PMingLiU"/>
              </a:rPr>
              <a:t>的不</a:t>
            </a:r>
            <a:r>
              <a:rPr dirty="0" sz="1000" spc="-20">
                <a:latin typeface="PMingLiU"/>
                <a:cs typeface="PMingLiU"/>
              </a:rPr>
              <a:t>良反</a:t>
            </a:r>
            <a:r>
              <a:rPr dirty="0" sz="1000" spc="5">
                <a:latin typeface="PMingLiU"/>
                <a:cs typeface="PMingLiU"/>
              </a:rPr>
              <a:t>应。</a:t>
            </a:r>
            <a:endParaRPr sz="1000">
              <a:latin typeface="PMingLiU"/>
              <a:cs typeface="PMingLiU"/>
            </a:endParaRPr>
          </a:p>
          <a:p>
            <a:pPr algn="just" marL="12700">
              <a:lnSpc>
                <a:spcPct val="100000"/>
              </a:lnSpc>
              <a:spcBef>
                <a:spcPts val="1080"/>
              </a:spcBef>
            </a:pPr>
            <a:r>
              <a:rPr dirty="0" sz="1000" spc="5" b="1">
                <a:latin typeface="Microsoft JhengHei UI"/>
                <a:cs typeface="Microsoft JhengHei UI"/>
              </a:rPr>
              <a:t>特异性高</a:t>
            </a:r>
            <a:r>
              <a:rPr dirty="0" sz="1000" spc="-20" b="1">
                <a:latin typeface="Microsoft JhengHei UI"/>
                <a:cs typeface="Microsoft JhengHei UI"/>
              </a:rPr>
              <a:t>表</a:t>
            </a:r>
            <a:r>
              <a:rPr dirty="0" sz="1000" spc="5" b="1">
                <a:latin typeface="Microsoft JhengHei UI"/>
                <a:cs typeface="Microsoft JhengHei UI"/>
              </a:rPr>
              <a:t>达于</a:t>
            </a:r>
            <a:r>
              <a:rPr dirty="0" sz="1000" spc="-15" b="1">
                <a:latin typeface="Microsoft JhengHei UI"/>
                <a:cs typeface="Microsoft JhengHei UI"/>
              </a:rPr>
              <a:t> </a:t>
            </a:r>
            <a:r>
              <a:rPr dirty="0" sz="1000" spc="-5" b="1">
                <a:latin typeface="Arial"/>
                <a:cs typeface="Arial"/>
              </a:rPr>
              <a:t>HCC</a:t>
            </a:r>
            <a:r>
              <a:rPr dirty="0" sz="1000" spc="-70" b="1">
                <a:latin typeface="Arial"/>
                <a:cs typeface="Arial"/>
              </a:rPr>
              <a:t> </a:t>
            </a:r>
            <a:r>
              <a:rPr dirty="0" sz="1000" spc="5" b="1">
                <a:latin typeface="Microsoft JhengHei UI"/>
                <a:cs typeface="Microsoft JhengHei UI"/>
              </a:rPr>
              <a:t>组织</a:t>
            </a:r>
            <a:r>
              <a:rPr dirty="0" sz="1000" b="1">
                <a:latin typeface="Microsoft JhengHei UI"/>
                <a:cs typeface="Microsoft JhengHei UI"/>
              </a:rPr>
              <a:t>，</a:t>
            </a:r>
            <a:r>
              <a:rPr dirty="0" sz="1000" b="1">
                <a:latin typeface="Arial"/>
                <a:cs typeface="Arial"/>
              </a:rPr>
              <a:t>GPC3</a:t>
            </a:r>
            <a:r>
              <a:rPr dirty="0" sz="1000" spc="-70" b="1">
                <a:latin typeface="Arial"/>
                <a:cs typeface="Arial"/>
              </a:rPr>
              <a:t> </a:t>
            </a:r>
            <a:r>
              <a:rPr dirty="0" sz="1000" spc="5" b="1">
                <a:latin typeface="Microsoft JhengHei UI"/>
                <a:cs typeface="Microsoft JhengHei UI"/>
              </a:rPr>
              <a:t>有望成为</a:t>
            </a:r>
            <a:r>
              <a:rPr dirty="0" sz="1000" spc="-20" b="1">
                <a:latin typeface="Microsoft JhengHei UI"/>
                <a:cs typeface="Microsoft JhengHei UI"/>
              </a:rPr>
              <a:t>破</a:t>
            </a:r>
            <a:r>
              <a:rPr dirty="0" sz="1000" spc="5" b="1">
                <a:latin typeface="Microsoft JhengHei UI"/>
                <a:cs typeface="Microsoft JhengHei UI"/>
              </a:rPr>
              <a:t>局方向</a:t>
            </a:r>
            <a:endParaRPr sz="1000">
              <a:latin typeface="Microsoft JhengHei UI"/>
              <a:cs typeface="Microsoft JhengHei UI"/>
            </a:endParaRPr>
          </a:p>
          <a:p>
            <a:pPr algn="just" marL="12700" marR="127000">
              <a:lnSpc>
                <a:spcPct val="139400"/>
              </a:lnSpc>
              <a:spcBef>
                <a:spcPts val="605"/>
              </a:spcBef>
            </a:pPr>
            <a:r>
              <a:rPr dirty="0" sz="1000">
                <a:latin typeface="Arial"/>
                <a:cs typeface="Arial"/>
              </a:rPr>
              <a:t>GPC3</a:t>
            </a:r>
            <a:r>
              <a:rPr dirty="0" sz="1000" spc="5">
                <a:latin typeface="Arial"/>
                <a:cs typeface="Arial"/>
              </a:rPr>
              <a:t> </a:t>
            </a:r>
            <a:r>
              <a:rPr dirty="0" sz="1000" spc="5">
                <a:latin typeface="PMingLiU"/>
                <a:cs typeface="PMingLiU"/>
              </a:rPr>
              <a:t>全称</a:t>
            </a:r>
            <a:r>
              <a:rPr dirty="0" sz="1000" spc="55">
                <a:latin typeface="PMingLiU"/>
                <a:cs typeface="PMingLiU"/>
              </a:rPr>
              <a:t> </a:t>
            </a:r>
            <a:r>
              <a:rPr dirty="0" sz="1000" spc="-5">
                <a:latin typeface="Arial"/>
                <a:cs typeface="Arial"/>
              </a:rPr>
              <a:t>Glypican-3</a:t>
            </a:r>
            <a:r>
              <a:rPr dirty="0" sz="1000" spc="-5">
                <a:latin typeface="PMingLiU"/>
                <a:cs typeface="PMingLiU"/>
              </a:rPr>
              <a:t>，</a:t>
            </a:r>
            <a:r>
              <a:rPr dirty="0" sz="1000" spc="5">
                <a:latin typeface="PMingLiU"/>
                <a:cs typeface="PMingLiU"/>
              </a:rPr>
              <a:t>是</a:t>
            </a:r>
            <a:r>
              <a:rPr dirty="0" sz="1000" spc="-20">
                <a:latin typeface="PMingLiU"/>
                <a:cs typeface="PMingLiU"/>
              </a:rPr>
              <a:t>由</a:t>
            </a:r>
            <a:r>
              <a:rPr dirty="0" sz="1000" spc="5">
                <a:latin typeface="PMingLiU"/>
                <a:cs typeface="PMingLiU"/>
              </a:rPr>
              <a:t>位于</a:t>
            </a:r>
            <a:r>
              <a:rPr dirty="0" sz="1000" spc="80">
                <a:latin typeface="PMingLiU"/>
                <a:cs typeface="PMingLiU"/>
              </a:rPr>
              <a:t> </a:t>
            </a:r>
            <a:r>
              <a:rPr dirty="0" sz="1000" spc="5">
                <a:latin typeface="Arial"/>
                <a:cs typeface="Arial"/>
              </a:rPr>
              <a:t>X</a:t>
            </a:r>
            <a:r>
              <a:rPr dirty="0" sz="1000" spc="-10">
                <a:latin typeface="Arial"/>
                <a:cs typeface="Arial"/>
              </a:rPr>
              <a:t> </a:t>
            </a:r>
            <a:r>
              <a:rPr dirty="0" sz="1000" spc="5">
                <a:latin typeface="PMingLiU"/>
                <a:cs typeface="PMingLiU"/>
              </a:rPr>
              <a:t>染色</a:t>
            </a:r>
            <a:r>
              <a:rPr dirty="0" sz="1000" spc="-20">
                <a:latin typeface="PMingLiU"/>
                <a:cs typeface="PMingLiU"/>
              </a:rPr>
              <a:t>体</a:t>
            </a:r>
            <a:r>
              <a:rPr dirty="0" sz="1000" spc="5">
                <a:latin typeface="PMingLiU"/>
                <a:cs typeface="PMingLiU"/>
              </a:rPr>
              <a:t>上的</a:t>
            </a:r>
            <a:r>
              <a:rPr dirty="0" sz="1000" spc="55">
                <a:latin typeface="PMingLiU"/>
                <a:cs typeface="PMingLiU"/>
              </a:rPr>
              <a:t> </a:t>
            </a:r>
            <a:r>
              <a:rPr dirty="0" sz="1000" spc="-5">
                <a:latin typeface="Arial"/>
                <a:cs typeface="Arial"/>
              </a:rPr>
              <a:t>GPC3</a:t>
            </a:r>
            <a:r>
              <a:rPr dirty="0" sz="1000" spc="5">
                <a:latin typeface="Arial"/>
                <a:cs typeface="Arial"/>
              </a:rPr>
              <a:t> </a:t>
            </a:r>
            <a:r>
              <a:rPr dirty="0" sz="1000" spc="5">
                <a:latin typeface="PMingLiU"/>
                <a:cs typeface="PMingLiU"/>
              </a:rPr>
              <a:t>基因编码</a:t>
            </a:r>
            <a:r>
              <a:rPr dirty="0" sz="1000" spc="-20">
                <a:latin typeface="PMingLiU"/>
                <a:cs typeface="PMingLiU"/>
              </a:rPr>
              <a:t>的</a:t>
            </a:r>
            <a:r>
              <a:rPr dirty="0" sz="1000" spc="5">
                <a:latin typeface="PMingLiU"/>
                <a:cs typeface="PMingLiU"/>
              </a:rPr>
              <a:t>一个</a:t>
            </a:r>
            <a:r>
              <a:rPr dirty="0" sz="1000" spc="80">
                <a:latin typeface="PMingLiU"/>
                <a:cs typeface="PMingLiU"/>
              </a:rPr>
              <a:t> </a:t>
            </a:r>
            <a:r>
              <a:rPr dirty="0" sz="1000" spc="-5">
                <a:latin typeface="Arial"/>
                <a:cs typeface="Arial"/>
              </a:rPr>
              <a:t>70</a:t>
            </a:r>
            <a:r>
              <a:rPr dirty="0" sz="1000" spc="130">
                <a:latin typeface="Arial"/>
                <a:cs typeface="Arial"/>
              </a:rPr>
              <a:t> </a:t>
            </a:r>
            <a:r>
              <a:rPr dirty="0" sz="1000">
                <a:latin typeface="Arial"/>
                <a:cs typeface="Arial"/>
              </a:rPr>
              <a:t>kDa</a:t>
            </a:r>
            <a:r>
              <a:rPr dirty="0" sz="1000" spc="10">
                <a:latin typeface="Arial"/>
                <a:cs typeface="Arial"/>
              </a:rPr>
              <a:t> </a:t>
            </a:r>
            <a:r>
              <a:rPr dirty="0" sz="1000" spc="5">
                <a:latin typeface="PMingLiU"/>
                <a:cs typeface="PMingLiU"/>
              </a:rPr>
              <a:t>的蛋</a:t>
            </a:r>
            <a:r>
              <a:rPr dirty="0" sz="1000" spc="-20">
                <a:latin typeface="PMingLiU"/>
                <a:cs typeface="PMingLiU"/>
              </a:rPr>
              <a:t>白</a:t>
            </a:r>
            <a:r>
              <a:rPr dirty="0" sz="1000" spc="5">
                <a:latin typeface="PMingLiU"/>
                <a:cs typeface="PMingLiU"/>
              </a:rPr>
              <a:t>。 </a:t>
            </a:r>
            <a:r>
              <a:rPr dirty="0" sz="1000">
                <a:latin typeface="Arial"/>
                <a:cs typeface="Arial"/>
              </a:rPr>
              <a:t>GPC3 </a:t>
            </a:r>
            <a:r>
              <a:rPr dirty="0" sz="1000" spc="5">
                <a:latin typeface="PMingLiU"/>
                <a:cs typeface="PMingLiU"/>
              </a:rPr>
              <a:t>蛋</a:t>
            </a:r>
            <a:r>
              <a:rPr dirty="0" sz="1000" spc="-20">
                <a:latin typeface="PMingLiU"/>
                <a:cs typeface="PMingLiU"/>
              </a:rPr>
              <a:t>白</a:t>
            </a:r>
            <a:r>
              <a:rPr dirty="0" sz="1000" spc="5">
                <a:latin typeface="PMingLiU"/>
                <a:cs typeface="PMingLiU"/>
              </a:rPr>
              <a:t>由核</a:t>
            </a:r>
            <a:r>
              <a:rPr dirty="0" sz="1000" spc="-20">
                <a:latin typeface="PMingLiU"/>
                <a:cs typeface="PMingLiU"/>
              </a:rPr>
              <a:t>心</a:t>
            </a:r>
            <a:r>
              <a:rPr dirty="0" sz="1000" spc="5">
                <a:latin typeface="PMingLiU"/>
                <a:cs typeface="PMingLiU"/>
              </a:rPr>
              <a:t>蛋白</a:t>
            </a:r>
            <a:r>
              <a:rPr dirty="0" sz="1000" spc="-20">
                <a:latin typeface="PMingLiU"/>
                <a:cs typeface="PMingLiU"/>
              </a:rPr>
              <a:t>、</a:t>
            </a:r>
            <a:r>
              <a:rPr dirty="0" sz="1000" spc="5">
                <a:latin typeface="PMingLiU"/>
                <a:cs typeface="PMingLiU"/>
              </a:rPr>
              <a:t>位于</a:t>
            </a:r>
            <a:r>
              <a:rPr dirty="0" sz="1000" spc="55">
                <a:latin typeface="PMingLiU"/>
                <a:cs typeface="PMingLiU"/>
              </a:rPr>
              <a:t> </a:t>
            </a:r>
            <a:r>
              <a:rPr dirty="0" sz="1000" spc="5">
                <a:latin typeface="Arial"/>
                <a:cs typeface="Arial"/>
              </a:rPr>
              <a:t>C</a:t>
            </a:r>
            <a:r>
              <a:rPr dirty="0" sz="1000">
                <a:latin typeface="Arial"/>
                <a:cs typeface="Arial"/>
              </a:rPr>
              <a:t> </a:t>
            </a:r>
            <a:r>
              <a:rPr dirty="0" sz="1000" spc="5">
                <a:latin typeface="PMingLiU"/>
                <a:cs typeface="PMingLiU"/>
              </a:rPr>
              <a:t>端</a:t>
            </a:r>
            <a:r>
              <a:rPr dirty="0" sz="1000" spc="-20">
                <a:latin typeface="PMingLiU"/>
                <a:cs typeface="PMingLiU"/>
              </a:rPr>
              <a:t>的</a:t>
            </a:r>
            <a:r>
              <a:rPr dirty="0" sz="1000" spc="5">
                <a:latin typeface="PMingLiU"/>
                <a:cs typeface="PMingLiU"/>
              </a:rPr>
              <a:t>两条</a:t>
            </a:r>
            <a:r>
              <a:rPr dirty="0" sz="1000" spc="60">
                <a:latin typeface="PMingLiU"/>
                <a:cs typeface="PMingLiU"/>
              </a:rPr>
              <a:t> </a:t>
            </a:r>
            <a:r>
              <a:rPr dirty="0" sz="1000">
                <a:latin typeface="Arial"/>
                <a:cs typeface="Arial"/>
              </a:rPr>
              <a:t>HS</a:t>
            </a:r>
            <a:r>
              <a:rPr dirty="0" sz="1000" spc="130">
                <a:latin typeface="Arial"/>
                <a:cs typeface="Arial"/>
              </a:rPr>
              <a:t> </a:t>
            </a:r>
            <a:r>
              <a:rPr dirty="0" sz="1000" spc="5">
                <a:latin typeface="PMingLiU"/>
                <a:cs typeface="PMingLiU"/>
              </a:rPr>
              <a:t>链</a:t>
            </a:r>
            <a:r>
              <a:rPr dirty="0" sz="1000" spc="-20">
                <a:latin typeface="PMingLiU"/>
                <a:cs typeface="PMingLiU"/>
              </a:rPr>
              <a:t>及</a:t>
            </a:r>
            <a:r>
              <a:rPr dirty="0" sz="1000" spc="5">
                <a:latin typeface="PMingLiU"/>
                <a:cs typeface="PMingLiU"/>
              </a:rPr>
              <a:t>与</a:t>
            </a:r>
            <a:r>
              <a:rPr dirty="0" sz="1000" spc="-20">
                <a:latin typeface="PMingLiU"/>
                <a:cs typeface="PMingLiU"/>
              </a:rPr>
              <a:t>细</a:t>
            </a:r>
            <a:r>
              <a:rPr dirty="0" sz="1000" spc="5">
                <a:latin typeface="PMingLiU"/>
                <a:cs typeface="PMingLiU"/>
              </a:rPr>
              <a:t>胞膜连</a:t>
            </a:r>
            <a:r>
              <a:rPr dirty="0" sz="1000" spc="-20">
                <a:latin typeface="PMingLiU"/>
                <a:cs typeface="PMingLiU"/>
              </a:rPr>
              <a:t>接</a:t>
            </a:r>
            <a:r>
              <a:rPr dirty="0" sz="1000" spc="5">
                <a:latin typeface="PMingLiU"/>
                <a:cs typeface="PMingLiU"/>
              </a:rPr>
              <a:t>的磷</a:t>
            </a:r>
            <a:r>
              <a:rPr dirty="0" sz="1000" spc="-20">
                <a:latin typeface="PMingLiU"/>
                <a:cs typeface="PMingLiU"/>
              </a:rPr>
              <a:t>脂</a:t>
            </a:r>
            <a:r>
              <a:rPr dirty="0" sz="1000" spc="5">
                <a:latin typeface="PMingLiU"/>
                <a:cs typeface="PMingLiU"/>
              </a:rPr>
              <a:t>酰肌</a:t>
            </a:r>
            <a:r>
              <a:rPr dirty="0" sz="1000" spc="-20">
                <a:latin typeface="PMingLiU"/>
                <a:cs typeface="PMingLiU"/>
              </a:rPr>
              <a:t>醇</a:t>
            </a:r>
            <a:r>
              <a:rPr dirty="0" sz="1000" spc="5">
                <a:latin typeface="PMingLiU"/>
                <a:cs typeface="PMingLiU"/>
              </a:rPr>
              <a:t>锚</a:t>
            </a:r>
            <a:r>
              <a:rPr dirty="0" sz="1000" spc="160">
                <a:latin typeface="PMingLiU"/>
                <a:cs typeface="PMingLiU"/>
              </a:rPr>
              <a:t> </a:t>
            </a:r>
            <a:r>
              <a:rPr dirty="0" sz="1000">
                <a:latin typeface="Arial"/>
                <a:cs typeface="Arial"/>
              </a:rPr>
              <a:t>(GPI)</a:t>
            </a:r>
            <a:r>
              <a:rPr dirty="0" sz="1000" spc="130">
                <a:latin typeface="Arial"/>
                <a:cs typeface="Arial"/>
              </a:rPr>
              <a:t> </a:t>
            </a:r>
            <a:r>
              <a:rPr dirty="0" sz="1000" spc="5">
                <a:latin typeface="PMingLiU"/>
                <a:cs typeface="PMingLiU"/>
              </a:rPr>
              <a:t>组 成。当</a:t>
            </a:r>
            <a:r>
              <a:rPr dirty="0" sz="1000" spc="180">
                <a:latin typeface="PMingLiU"/>
                <a:cs typeface="PMingLiU"/>
              </a:rPr>
              <a:t> </a:t>
            </a:r>
            <a:r>
              <a:rPr dirty="0" sz="1000">
                <a:latin typeface="Arial"/>
                <a:cs typeface="Arial"/>
              </a:rPr>
              <a:t>GPC3</a:t>
            </a:r>
            <a:r>
              <a:rPr dirty="0" sz="1000" spc="110">
                <a:latin typeface="Arial"/>
                <a:cs typeface="Arial"/>
              </a:rPr>
              <a:t> </a:t>
            </a:r>
            <a:r>
              <a:rPr dirty="0" sz="1000" spc="5">
                <a:latin typeface="PMingLiU"/>
                <a:cs typeface="PMingLiU"/>
              </a:rPr>
              <a:t>基因</a:t>
            </a:r>
            <a:r>
              <a:rPr dirty="0" sz="1000" spc="-20">
                <a:latin typeface="PMingLiU"/>
                <a:cs typeface="PMingLiU"/>
              </a:rPr>
              <a:t>发</a:t>
            </a:r>
            <a:r>
              <a:rPr dirty="0" sz="1000" spc="5">
                <a:latin typeface="PMingLiU"/>
                <a:cs typeface="PMingLiU"/>
              </a:rPr>
              <a:t>生突</a:t>
            </a:r>
            <a:r>
              <a:rPr dirty="0" sz="1000" spc="-20">
                <a:latin typeface="PMingLiU"/>
                <a:cs typeface="PMingLiU"/>
              </a:rPr>
              <a:t>变</a:t>
            </a:r>
            <a:r>
              <a:rPr dirty="0" sz="1000" spc="5">
                <a:latin typeface="PMingLiU"/>
                <a:cs typeface="PMingLiU"/>
              </a:rPr>
              <a:t>时</a:t>
            </a:r>
            <a:r>
              <a:rPr dirty="0" sz="1000" spc="-5">
                <a:latin typeface="PMingLiU"/>
                <a:cs typeface="PMingLiU"/>
              </a:rPr>
              <a:t>，</a:t>
            </a:r>
            <a:r>
              <a:rPr dirty="0" sz="1000" spc="-5">
                <a:latin typeface="Arial"/>
                <a:cs typeface="Arial"/>
              </a:rPr>
              <a:t>GPC3</a:t>
            </a:r>
            <a:r>
              <a:rPr dirty="0" sz="1000" spc="114">
                <a:latin typeface="Arial"/>
                <a:cs typeface="Arial"/>
              </a:rPr>
              <a:t> </a:t>
            </a:r>
            <a:r>
              <a:rPr dirty="0" sz="1000" spc="5">
                <a:latin typeface="PMingLiU"/>
                <a:cs typeface="PMingLiU"/>
              </a:rPr>
              <a:t>蛋白</a:t>
            </a:r>
            <a:r>
              <a:rPr dirty="0" sz="1000" spc="-20">
                <a:latin typeface="PMingLiU"/>
                <a:cs typeface="PMingLiU"/>
              </a:rPr>
              <a:t>将</a:t>
            </a:r>
            <a:r>
              <a:rPr dirty="0" sz="1000" spc="5">
                <a:latin typeface="PMingLiU"/>
                <a:cs typeface="PMingLiU"/>
              </a:rPr>
              <a:t>会发</a:t>
            </a:r>
            <a:r>
              <a:rPr dirty="0" sz="1000" spc="-20">
                <a:latin typeface="PMingLiU"/>
                <a:cs typeface="PMingLiU"/>
              </a:rPr>
              <a:t>生</a:t>
            </a:r>
            <a:r>
              <a:rPr dirty="0" sz="1000" spc="5">
                <a:latin typeface="PMingLiU"/>
                <a:cs typeface="PMingLiU"/>
              </a:rPr>
              <a:t>结构异</a:t>
            </a:r>
            <a:r>
              <a:rPr dirty="0" sz="1000" spc="-20">
                <a:latin typeface="PMingLiU"/>
                <a:cs typeface="PMingLiU"/>
              </a:rPr>
              <a:t>常</a:t>
            </a:r>
            <a:r>
              <a:rPr dirty="0" sz="1000" spc="5">
                <a:latin typeface="PMingLiU"/>
                <a:cs typeface="PMingLiU"/>
              </a:rPr>
              <a:t>，此</a:t>
            </a:r>
            <a:r>
              <a:rPr dirty="0" sz="1000" spc="-20">
                <a:latin typeface="PMingLiU"/>
                <a:cs typeface="PMingLiU"/>
              </a:rPr>
              <a:t>时</a:t>
            </a:r>
            <a:r>
              <a:rPr dirty="0" sz="1000" spc="5">
                <a:latin typeface="PMingLiU"/>
                <a:cs typeface="PMingLiU"/>
              </a:rPr>
              <a:t>患者</a:t>
            </a:r>
            <a:r>
              <a:rPr dirty="0" sz="1000" spc="-20">
                <a:latin typeface="PMingLiU"/>
                <a:cs typeface="PMingLiU"/>
              </a:rPr>
              <a:t>将</a:t>
            </a:r>
            <a:r>
              <a:rPr dirty="0" sz="1000" spc="5">
                <a:latin typeface="PMingLiU"/>
                <a:cs typeface="PMingLiU"/>
              </a:rPr>
              <a:t>出现</a:t>
            </a:r>
            <a:r>
              <a:rPr dirty="0" sz="1000" spc="-20">
                <a:latin typeface="PMingLiU"/>
                <a:cs typeface="PMingLiU"/>
              </a:rPr>
              <a:t>过</a:t>
            </a:r>
            <a:r>
              <a:rPr dirty="0" sz="1000" spc="5">
                <a:latin typeface="PMingLiU"/>
                <a:cs typeface="PMingLiU"/>
              </a:rPr>
              <a:t>度生长 综合征</a:t>
            </a:r>
            <a:r>
              <a:rPr dirty="0" sz="1000" spc="-20">
                <a:latin typeface="PMingLiU"/>
                <a:cs typeface="PMingLiU"/>
              </a:rPr>
              <a:t>，</a:t>
            </a:r>
            <a:r>
              <a:rPr dirty="0" sz="1000" spc="5">
                <a:latin typeface="PMingLiU"/>
                <a:cs typeface="PMingLiU"/>
              </a:rPr>
              <a:t>表现</a:t>
            </a:r>
            <a:r>
              <a:rPr dirty="0" sz="1000" spc="-20">
                <a:latin typeface="PMingLiU"/>
                <a:cs typeface="PMingLiU"/>
              </a:rPr>
              <a:t>为</a:t>
            </a:r>
            <a:r>
              <a:rPr dirty="0" sz="1000" spc="5">
                <a:latin typeface="PMingLiU"/>
                <a:cs typeface="PMingLiU"/>
              </a:rPr>
              <a:t>发育</a:t>
            </a:r>
            <a:r>
              <a:rPr dirty="0" sz="1000" spc="-20">
                <a:latin typeface="PMingLiU"/>
                <a:cs typeface="PMingLiU"/>
              </a:rPr>
              <a:t>异</a:t>
            </a:r>
            <a:r>
              <a:rPr dirty="0" sz="1000" spc="5">
                <a:latin typeface="PMingLiU"/>
                <a:cs typeface="PMingLiU"/>
              </a:rPr>
              <a:t>常，</a:t>
            </a:r>
            <a:r>
              <a:rPr dirty="0" sz="1000" spc="-20">
                <a:latin typeface="PMingLiU"/>
                <a:cs typeface="PMingLiU"/>
              </a:rPr>
              <a:t>最</a:t>
            </a:r>
            <a:r>
              <a:rPr dirty="0" sz="1000" spc="5">
                <a:latin typeface="PMingLiU"/>
                <a:cs typeface="PMingLiU"/>
              </a:rPr>
              <a:t>终进</a:t>
            </a:r>
            <a:r>
              <a:rPr dirty="0" sz="1000" spc="-20">
                <a:latin typeface="PMingLiU"/>
                <a:cs typeface="PMingLiU"/>
              </a:rPr>
              <a:t>展</a:t>
            </a:r>
            <a:r>
              <a:rPr dirty="0" sz="1000" spc="5">
                <a:latin typeface="PMingLiU"/>
                <a:cs typeface="PMingLiU"/>
              </a:rPr>
              <a:t>为癌</a:t>
            </a:r>
            <a:r>
              <a:rPr dirty="0" sz="1000" spc="-20">
                <a:latin typeface="PMingLiU"/>
                <a:cs typeface="PMingLiU"/>
              </a:rPr>
              <a:t>变</a:t>
            </a:r>
            <a:r>
              <a:rPr dirty="0" sz="1000" spc="5">
                <a:latin typeface="PMingLiU"/>
                <a:cs typeface="PMingLiU"/>
              </a:rPr>
              <a:t>。</a:t>
            </a:r>
            <a:endParaRPr sz="1000">
              <a:latin typeface="PMingLiU"/>
              <a:cs typeface="PMingLiU"/>
            </a:endParaRPr>
          </a:p>
          <a:p>
            <a:pPr algn="just" marL="12700" marR="126364">
              <a:lnSpc>
                <a:spcPct val="139700"/>
              </a:lnSpc>
              <a:spcBef>
                <a:spcPts val="605"/>
              </a:spcBef>
            </a:pPr>
            <a:r>
              <a:rPr dirty="0" sz="1000">
                <a:latin typeface="Arial"/>
                <a:cs typeface="Arial"/>
              </a:rPr>
              <a:t>GPC3</a:t>
            </a:r>
            <a:r>
              <a:rPr dirty="0" sz="1000" spc="150">
                <a:latin typeface="Arial"/>
                <a:cs typeface="Arial"/>
              </a:rPr>
              <a:t> </a:t>
            </a:r>
            <a:r>
              <a:rPr dirty="0" sz="1000" spc="5">
                <a:latin typeface="PMingLiU"/>
                <a:cs typeface="PMingLiU"/>
              </a:rPr>
              <a:t>在正常组织与不同肿瘤组织</a:t>
            </a:r>
            <a:r>
              <a:rPr dirty="0" sz="1000" spc="25">
                <a:latin typeface="PMingLiU"/>
                <a:cs typeface="PMingLiU"/>
              </a:rPr>
              <a:t>中</a:t>
            </a:r>
            <a:r>
              <a:rPr dirty="0" sz="1000" spc="5">
                <a:latin typeface="PMingLiU"/>
                <a:cs typeface="PMingLiU"/>
              </a:rPr>
              <a:t>的表达存在显著</a:t>
            </a:r>
            <a:r>
              <a:rPr dirty="0" sz="1000" spc="25">
                <a:latin typeface="PMingLiU"/>
                <a:cs typeface="PMingLiU"/>
              </a:rPr>
              <a:t>差</a:t>
            </a:r>
            <a:r>
              <a:rPr dirty="0" sz="1000" spc="5">
                <a:latin typeface="PMingLiU"/>
                <a:cs typeface="PMingLiU"/>
              </a:rPr>
              <a:t>异。正常情况下，</a:t>
            </a:r>
            <a:r>
              <a:rPr dirty="0" sz="1000" spc="5">
                <a:latin typeface="Arial"/>
                <a:cs typeface="Arial"/>
              </a:rPr>
              <a:t>GPC3</a:t>
            </a:r>
            <a:r>
              <a:rPr dirty="0" sz="1000" spc="160">
                <a:latin typeface="Arial"/>
                <a:cs typeface="Arial"/>
              </a:rPr>
              <a:t> </a:t>
            </a:r>
            <a:r>
              <a:rPr dirty="0" sz="1000" spc="5">
                <a:latin typeface="PMingLiU"/>
                <a:cs typeface="PMingLiU"/>
              </a:rPr>
              <a:t>仅表达于 胚胎组</a:t>
            </a:r>
            <a:r>
              <a:rPr dirty="0" sz="1000" spc="-20">
                <a:latin typeface="PMingLiU"/>
                <a:cs typeface="PMingLiU"/>
              </a:rPr>
              <a:t>织</a:t>
            </a:r>
            <a:r>
              <a:rPr dirty="0" sz="1000" spc="5">
                <a:latin typeface="PMingLiU"/>
                <a:cs typeface="PMingLiU"/>
              </a:rPr>
              <a:t>中，</a:t>
            </a:r>
            <a:r>
              <a:rPr dirty="0" sz="1000" spc="-20">
                <a:latin typeface="PMingLiU"/>
                <a:cs typeface="PMingLiU"/>
              </a:rPr>
              <a:t>在</a:t>
            </a:r>
            <a:r>
              <a:rPr dirty="0" sz="1000" spc="5">
                <a:latin typeface="PMingLiU"/>
                <a:cs typeface="PMingLiU"/>
              </a:rPr>
              <a:t>健康</a:t>
            </a:r>
            <a:r>
              <a:rPr dirty="0" sz="1000" spc="-20">
                <a:latin typeface="PMingLiU"/>
                <a:cs typeface="PMingLiU"/>
              </a:rPr>
              <a:t>肝</a:t>
            </a:r>
            <a:r>
              <a:rPr dirty="0" sz="1000" spc="5">
                <a:latin typeface="PMingLiU"/>
                <a:cs typeface="PMingLiU"/>
              </a:rPr>
              <a:t>脏组</a:t>
            </a:r>
            <a:r>
              <a:rPr dirty="0" sz="1000" spc="-20">
                <a:latin typeface="PMingLiU"/>
                <a:cs typeface="PMingLiU"/>
              </a:rPr>
              <a:t>织</a:t>
            </a:r>
            <a:r>
              <a:rPr dirty="0" sz="1000" spc="5">
                <a:latin typeface="PMingLiU"/>
                <a:cs typeface="PMingLiU"/>
              </a:rPr>
              <a:t>或良</a:t>
            </a:r>
            <a:r>
              <a:rPr dirty="0" sz="1000" spc="-20">
                <a:latin typeface="PMingLiU"/>
                <a:cs typeface="PMingLiU"/>
              </a:rPr>
              <a:t>性</a:t>
            </a:r>
            <a:r>
              <a:rPr dirty="0" sz="1000" spc="5">
                <a:latin typeface="PMingLiU"/>
                <a:cs typeface="PMingLiU"/>
              </a:rPr>
              <a:t>肝病</a:t>
            </a:r>
            <a:r>
              <a:rPr dirty="0" sz="1000" spc="-20">
                <a:latin typeface="PMingLiU"/>
                <a:cs typeface="PMingLiU"/>
              </a:rPr>
              <a:t>组</a:t>
            </a:r>
            <a:r>
              <a:rPr dirty="0" sz="1000" spc="5">
                <a:latin typeface="PMingLiU"/>
                <a:cs typeface="PMingLiU"/>
              </a:rPr>
              <a:t>织中</a:t>
            </a:r>
            <a:r>
              <a:rPr dirty="0" sz="1000" spc="-20">
                <a:latin typeface="PMingLiU"/>
                <a:cs typeface="PMingLiU"/>
              </a:rPr>
              <a:t>均</a:t>
            </a:r>
            <a:r>
              <a:rPr dirty="0" sz="1000" spc="5">
                <a:latin typeface="PMingLiU"/>
                <a:cs typeface="PMingLiU"/>
              </a:rPr>
              <a:t>不</a:t>
            </a:r>
            <a:r>
              <a:rPr dirty="0" sz="1000" spc="-20">
                <a:latin typeface="PMingLiU"/>
                <a:cs typeface="PMingLiU"/>
              </a:rPr>
              <a:t>可</a:t>
            </a:r>
            <a:r>
              <a:rPr dirty="0" sz="1000" spc="5">
                <a:latin typeface="PMingLiU"/>
                <a:cs typeface="PMingLiU"/>
              </a:rPr>
              <a:t>检测到</a:t>
            </a:r>
            <a:r>
              <a:rPr dirty="0" sz="1000" spc="165">
                <a:latin typeface="PMingLiU"/>
                <a:cs typeface="PMingLiU"/>
              </a:rPr>
              <a:t> </a:t>
            </a:r>
            <a:r>
              <a:rPr dirty="0" sz="1000">
                <a:latin typeface="Arial"/>
                <a:cs typeface="Arial"/>
              </a:rPr>
              <a:t>GPC3</a:t>
            </a:r>
            <a:r>
              <a:rPr dirty="0" sz="1000" spc="110">
                <a:latin typeface="Arial"/>
                <a:cs typeface="Arial"/>
              </a:rPr>
              <a:t> </a:t>
            </a:r>
            <a:r>
              <a:rPr dirty="0" sz="1000" spc="-20">
                <a:latin typeface="PMingLiU"/>
                <a:cs typeface="PMingLiU"/>
              </a:rPr>
              <a:t>的</a:t>
            </a:r>
            <a:r>
              <a:rPr dirty="0" sz="1000" spc="5">
                <a:latin typeface="PMingLiU"/>
                <a:cs typeface="PMingLiU"/>
              </a:rPr>
              <a:t>表达</a:t>
            </a:r>
            <a:r>
              <a:rPr dirty="0" sz="1000" spc="-20">
                <a:latin typeface="PMingLiU"/>
                <a:cs typeface="PMingLiU"/>
              </a:rPr>
              <a:t>。</a:t>
            </a:r>
            <a:r>
              <a:rPr dirty="0" sz="1000" spc="5">
                <a:latin typeface="PMingLiU"/>
                <a:cs typeface="PMingLiU"/>
              </a:rPr>
              <a:t>然而</a:t>
            </a:r>
            <a:r>
              <a:rPr dirty="0" sz="1000" spc="160">
                <a:latin typeface="PMingLiU"/>
                <a:cs typeface="PMingLiU"/>
              </a:rPr>
              <a:t> </a:t>
            </a:r>
            <a:r>
              <a:rPr dirty="0" sz="1000">
                <a:latin typeface="Arial"/>
                <a:cs typeface="Arial"/>
              </a:rPr>
              <a:t>GPC3  </a:t>
            </a:r>
            <a:r>
              <a:rPr dirty="0" sz="1000" spc="5">
                <a:latin typeface="PMingLiU"/>
                <a:cs typeface="PMingLiU"/>
              </a:rPr>
              <a:t>在</a:t>
            </a:r>
            <a:r>
              <a:rPr dirty="0" sz="1000" spc="265">
                <a:latin typeface="PMingLiU"/>
                <a:cs typeface="PMingLiU"/>
              </a:rPr>
              <a:t> </a:t>
            </a:r>
            <a:r>
              <a:rPr dirty="0" sz="1000" spc="-5">
                <a:latin typeface="Arial"/>
                <a:cs typeface="Arial"/>
              </a:rPr>
              <a:t>HCC</a:t>
            </a:r>
            <a:r>
              <a:rPr dirty="0" sz="1000" spc="165">
                <a:latin typeface="Arial"/>
                <a:cs typeface="Arial"/>
              </a:rPr>
              <a:t> </a:t>
            </a:r>
            <a:r>
              <a:rPr dirty="0" sz="1000" spc="50">
                <a:latin typeface="PMingLiU"/>
                <a:cs typeface="PMingLiU"/>
              </a:rPr>
              <a:t>中</a:t>
            </a:r>
            <a:r>
              <a:rPr dirty="0" sz="1000" spc="25">
                <a:latin typeface="PMingLiU"/>
                <a:cs typeface="PMingLiU"/>
              </a:rPr>
              <a:t>却</a:t>
            </a:r>
            <a:r>
              <a:rPr dirty="0" sz="1000" spc="50">
                <a:latin typeface="PMingLiU"/>
                <a:cs typeface="PMingLiU"/>
              </a:rPr>
              <a:t>表</a:t>
            </a:r>
            <a:r>
              <a:rPr dirty="0" sz="1000" spc="25">
                <a:latin typeface="PMingLiU"/>
                <a:cs typeface="PMingLiU"/>
              </a:rPr>
              <a:t>现为</a:t>
            </a:r>
            <a:r>
              <a:rPr dirty="0" sz="1000" spc="50">
                <a:latin typeface="PMingLiU"/>
                <a:cs typeface="PMingLiU"/>
              </a:rPr>
              <a:t>高</a:t>
            </a:r>
            <a:r>
              <a:rPr dirty="0" sz="1000" spc="25">
                <a:latin typeface="PMingLiU"/>
                <a:cs typeface="PMingLiU"/>
              </a:rPr>
              <a:t>表达</a:t>
            </a:r>
            <a:r>
              <a:rPr dirty="0" sz="1000" spc="5">
                <a:latin typeface="PMingLiU"/>
                <a:cs typeface="PMingLiU"/>
              </a:rPr>
              <a:t>，</a:t>
            </a:r>
            <a:r>
              <a:rPr dirty="0" sz="1000" spc="260">
                <a:latin typeface="PMingLiU"/>
                <a:cs typeface="PMingLiU"/>
              </a:rPr>
              <a:t> </a:t>
            </a:r>
            <a:r>
              <a:rPr dirty="0" sz="1000">
                <a:latin typeface="Arial"/>
                <a:cs typeface="Arial"/>
              </a:rPr>
              <a:t>56%~100%</a:t>
            </a:r>
            <a:r>
              <a:rPr dirty="0" sz="1000" spc="5">
                <a:latin typeface="PMingLiU"/>
                <a:cs typeface="PMingLiU"/>
              </a:rPr>
              <a:t>的</a:t>
            </a:r>
            <a:r>
              <a:rPr dirty="0" sz="1000" spc="265">
                <a:latin typeface="PMingLiU"/>
                <a:cs typeface="PMingLiU"/>
              </a:rPr>
              <a:t> </a:t>
            </a:r>
            <a:r>
              <a:rPr dirty="0" sz="1000" spc="-5">
                <a:latin typeface="Arial"/>
                <a:cs typeface="Arial"/>
              </a:rPr>
              <a:t>HCC</a:t>
            </a:r>
            <a:r>
              <a:rPr dirty="0" sz="1000" spc="170">
                <a:latin typeface="Arial"/>
                <a:cs typeface="Arial"/>
              </a:rPr>
              <a:t> </a:t>
            </a:r>
            <a:r>
              <a:rPr dirty="0" sz="1000" spc="25">
                <a:latin typeface="PMingLiU"/>
                <a:cs typeface="PMingLiU"/>
              </a:rPr>
              <a:t>组</a:t>
            </a:r>
            <a:r>
              <a:rPr dirty="0" sz="1000" spc="50">
                <a:latin typeface="PMingLiU"/>
                <a:cs typeface="PMingLiU"/>
              </a:rPr>
              <a:t>织</a:t>
            </a:r>
            <a:r>
              <a:rPr dirty="0" sz="1000" spc="25">
                <a:latin typeface="PMingLiU"/>
                <a:cs typeface="PMingLiU"/>
              </a:rPr>
              <a:t>中</a:t>
            </a:r>
            <a:r>
              <a:rPr dirty="0" sz="1000" spc="50">
                <a:latin typeface="PMingLiU"/>
                <a:cs typeface="PMingLiU"/>
              </a:rPr>
              <a:t>存</a:t>
            </a:r>
            <a:r>
              <a:rPr dirty="0" sz="1000" spc="5">
                <a:latin typeface="PMingLiU"/>
                <a:cs typeface="PMingLiU"/>
              </a:rPr>
              <a:t>在</a:t>
            </a:r>
            <a:r>
              <a:rPr dirty="0" sz="1000" spc="245">
                <a:latin typeface="PMingLiU"/>
                <a:cs typeface="PMingLiU"/>
              </a:rPr>
              <a:t> </a:t>
            </a:r>
            <a:r>
              <a:rPr dirty="0" sz="1000">
                <a:latin typeface="Arial"/>
                <a:cs typeface="Arial"/>
              </a:rPr>
              <a:t>GPC3</a:t>
            </a:r>
            <a:r>
              <a:rPr dirty="0" sz="1000" spc="120">
                <a:latin typeface="Arial"/>
                <a:cs typeface="Arial"/>
              </a:rPr>
              <a:t> </a:t>
            </a:r>
            <a:r>
              <a:rPr dirty="0" sz="1000" spc="5">
                <a:latin typeface="Arial"/>
                <a:cs typeface="Arial"/>
              </a:rPr>
              <a:t>mRNA</a:t>
            </a:r>
            <a:r>
              <a:rPr dirty="0" sz="1000" spc="185">
                <a:latin typeface="Arial"/>
                <a:cs typeface="Arial"/>
              </a:rPr>
              <a:t> </a:t>
            </a:r>
            <a:r>
              <a:rPr dirty="0" sz="1000" spc="25">
                <a:latin typeface="PMingLiU"/>
                <a:cs typeface="PMingLiU"/>
              </a:rPr>
              <a:t>高</a:t>
            </a:r>
            <a:r>
              <a:rPr dirty="0" sz="1000" spc="50">
                <a:latin typeface="PMingLiU"/>
                <a:cs typeface="PMingLiU"/>
              </a:rPr>
              <a:t>表</a:t>
            </a:r>
            <a:r>
              <a:rPr dirty="0" sz="1000" spc="25">
                <a:latin typeface="PMingLiU"/>
                <a:cs typeface="PMingLiU"/>
              </a:rPr>
              <a:t>达</a:t>
            </a:r>
            <a:r>
              <a:rPr dirty="0" sz="1000" spc="5">
                <a:latin typeface="PMingLiU"/>
                <a:cs typeface="PMingLiU"/>
              </a:rPr>
              <a:t>，  </a:t>
            </a:r>
            <a:r>
              <a:rPr dirty="0" sz="1000" spc="-5">
                <a:latin typeface="Arial"/>
                <a:cs typeface="Arial"/>
              </a:rPr>
              <a:t>70%~90%</a:t>
            </a:r>
            <a:r>
              <a:rPr dirty="0" sz="1000" spc="5">
                <a:latin typeface="PMingLiU"/>
                <a:cs typeface="PMingLiU"/>
              </a:rPr>
              <a:t>的</a:t>
            </a:r>
            <a:r>
              <a:rPr dirty="0" sz="1000" spc="105">
                <a:latin typeface="PMingLiU"/>
                <a:cs typeface="PMingLiU"/>
              </a:rPr>
              <a:t> </a:t>
            </a:r>
            <a:r>
              <a:rPr dirty="0" sz="1000" spc="-5">
                <a:latin typeface="Arial"/>
                <a:cs typeface="Arial"/>
              </a:rPr>
              <a:t>HCC</a:t>
            </a:r>
            <a:r>
              <a:rPr dirty="0" sz="1000" spc="30">
                <a:latin typeface="Arial"/>
                <a:cs typeface="Arial"/>
              </a:rPr>
              <a:t> </a:t>
            </a:r>
            <a:r>
              <a:rPr dirty="0" sz="1000" spc="5">
                <a:latin typeface="PMingLiU"/>
                <a:cs typeface="PMingLiU"/>
              </a:rPr>
              <a:t>组</a:t>
            </a:r>
            <a:r>
              <a:rPr dirty="0" sz="1000" spc="-20">
                <a:latin typeface="PMingLiU"/>
                <a:cs typeface="PMingLiU"/>
              </a:rPr>
              <a:t>织</a:t>
            </a:r>
            <a:r>
              <a:rPr dirty="0" sz="1000" spc="5">
                <a:latin typeface="PMingLiU"/>
                <a:cs typeface="PMingLiU"/>
              </a:rPr>
              <a:t>中</a:t>
            </a:r>
            <a:r>
              <a:rPr dirty="0" sz="1000" spc="85">
                <a:latin typeface="PMingLiU"/>
                <a:cs typeface="PMingLiU"/>
              </a:rPr>
              <a:t> </a:t>
            </a:r>
            <a:r>
              <a:rPr dirty="0" sz="1000">
                <a:latin typeface="Arial"/>
                <a:cs typeface="Arial"/>
              </a:rPr>
              <a:t>GPC3</a:t>
            </a:r>
            <a:r>
              <a:rPr dirty="0" sz="1000" spc="30">
                <a:latin typeface="Arial"/>
                <a:cs typeface="Arial"/>
              </a:rPr>
              <a:t> </a:t>
            </a:r>
            <a:r>
              <a:rPr dirty="0" sz="1000" spc="-20">
                <a:latin typeface="PMingLiU"/>
                <a:cs typeface="PMingLiU"/>
              </a:rPr>
              <a:t>蛋</a:t>
            </a:r>
            <a:r>
              <a:rPr dirty="0" sz="1000" spc="5">
                <a:latin typeface="PMingLiU"/>
                <a:cs typeface="PMingLiU"/>
              </a:rPr>
              <a:t>白表</a:t>
            </a:r>
            <a:r>
              <a:rPr dirty="0" sz="1000" spc="-20">
                <a:latin typeface="PMingLiU"/>
                <a:cs typeface="PMingLiU"/>
              </a:rPr>
              <a:t>达</a:t>
            </a:r>
            <a:r>
              <a:rPr dirty="0" sz="1000" spc="5">
                <a:latin typeface="PMingLiU"/>
                <a:cs typeface="PMingLiU"/>
              </a:rPr>
              <a:t>为阳</a:t>
            </a:r>
            <a:r>
              <a:rPr dirty="0" sz="1000" spc="-20">
                <a:latin typeface="PMingLiU"/>
                <a:cs typeface="PMingLiU"/>
              </a:rPr>
              <a:t>性</a:t>
            </a:r>
            <a:r>
              <a:rPr dirty="0" sz="1000" spc="-5">
                <a:latin typeface="PMingLiU"/>
                <a:cs typeface="PMingLiU"/>
              </a:rPr>
              <a:t>，</a:t>
            </a:r>
            <a:r>
              <a:rPr dirty="0" sz="1000" spc="-5">
                <a:latin typeface="Arial"/>
                <a:cs typeface="Arial"/>
              </a:rPr>
              <a:t>72%</a:t>
            </a:r>
            <a:r>
              <a:rPr dirty="0" sz="1000" spc="5">
                <a:latin typeface="PMingLiU"/>
                <a:cs typeface="PMingLiU"/>
              </a:rPr>
              <a:t>的</a:t>
            </a:r>
            <a:r>
              <a:rPr dirty="0" sz="1000" spc="110">
                <a:latin typeface="PMingLiU"/>
                <a:cs typeface="PMingLiU"/>
              </a:rPr>
              <a:t> </a:t>
            </a:r>
            <a:r>
              <a:rPr dirty="0" sz="1000" spc="-5">
                <a:latin typeface="Arial"/>
                <a:cs typeface="Arial"/>
              </a:rPr>
              <a:t>HCC</a:t>
            </a:r>
            <a:r>
              <a:rPr dirty="0" sz="1000" spc="30">
                <a:latin typeface="Arial"/>
                <a:cs typeface="Arial"/>
              </a:rPr>
              <a:t> </a:t>
            </a:r>
            <a:r>
              <a:rPr dirty="0" sz="1000" spc="5">
                <a:latin typeface="PMingLiU"/>
                <a:cs typeface="PMingLiU"/>
              </a:rPr>
              <a:t>患</a:t>
            </a:r>
            <a:r>
              <a:rPr dirty="0" sz="1000" spc="-20">
                <a:latin typeface="PMingLiU"/>
                <a:cs typeface="PMingLiU"/>
              </a:rPr>
              <a:t>者表</a:t>
            </a:r>
            <a:r>
              <a:rPr dirty="0" sz="1000" spc="5">
                <a:latin typeface="PMingLiU"/>
                <a:cs typeface="PMingLiU"/>
              </a:rPr>
              <a:t>达</a:t>
            </a:r>
            <a:r>
              <a:rPr dirty="0" sz="1000" spc="105">
                <a:latin typeface="PMingLiU"/>
                <a:cs typeface="PMingLiU"/>
              </a:rPr>
              <a:t> </a:t>
            </a:r>
            <a:r>
              <a:rPr dirty="0" sz="1000">
                <a:latin typeface="Arial"/>
                <a:cs typeface="Arial"/>
              </a:rPr>
              <a:t>GPC3</a:t>
            </a:r>
            <a:r>
              <a:rPr dirty="0" sz="1000" spc="-20">
                <a:latin typeface="PMingLiU"/>
                <a:cs typeface="PMingLiU"/>
              </a:rPr>
              <a:t>。</a:t>
            </a:r>
            <a:r>
              <a:rPr dirty="0" sz="1000" spc="5">
                <a:latin typeface="PMingLiU"/>
                <a:cs typeface="PMingLiU"/>
              </a:rPr>
              <a:t>基于在 </a:t>
            </a:r>
            <a:r>
              <a:rPr dirty="0" sz="1000" spc="-5">
                <a:latin typeface="Arial"/>
                <a:cs typeface="Arial"/>
              </a:rPr>
              <a:t>HCC</a:t>
            </a:r>
            <a:r>
              <a:rPr dirty="0" sz="1000" spc="-20">
                <a:latin typeface="Arial"/>
                <a:cs typeface="Arial"/>
              </a:rPr>
              <a:t> </a:t>
            </a:r>
            <a:r>
              <a:rPr dirty="0" sz="1000" spc="5">
                <a:latin typeface="PMingLiU"/>
                <a:cs typeface="PMingLiU"/>
              </a:rPr>
              <a:t>中极高</a:t>
            </a:r>
            <a:r>
              <a:rPr dirty="0" sz="1000" spc="-20">
                <a:latin typeface="PMingLiU"/>
                <a:cs typeface="PMingLiU"/>
              </a:rPr>
              <a:t>的</a:t>
            </a:r>
            <a:r>
              <a:rPr dirty="0" sz="1000" spc="5">
                <a:latin typeface="PMingLiU"/>
                <a:cs typeface="PMingLiU"/>
              </a:rPr>
              <a:t>特异</a:t>
            </a:r>
            <a:r>
              <a:rPr dirty="0" sz="1000" spc="-20">
                <a:latin typeface="PMingLiU"/>
                <a:cs typeface="PMingLiU"/>
              </a:rPr>
              <a:t>性</a:t>
            </a:r>
            <a:r>
              <a:rPr dirty="0" sz="1000" spc="5">
                <a:latin typeface="PMingLiU"/>
                <a:cs typeface="PMingLiU"/>
              </a:rPr>
              <a:t>，</a:t>
            </a:r>
            <a:r>
              <a:rPr dirty="0" sz="1000" spc="5">
                <a:latin typeface="Arial"/>
                <a:cs typeface="Arial"/>
              </a:rPr>
              <a:t>GPC3</a:t>
            </a:r>
            <a:r>
              <a:rPr dirty="0" sz="1000" spc="-45">
                <a:latin typeface="Arial"/>
                <a:cs typeface="Arial"/>
              </a:rPr>
              <a:t> </a:t>
            </a:r>
            <a:r>
              <a:rPr dirty="0" sz="1000" spc="5">
                <a:latin typeface="PMingLiU"/>
                <a:cs typeface="PMingLiU"/>
              </a:rPr>
              <a:t>成为</a:t>
            </a:r>
            <a:r>
              <a:rPr dirty="0" sz="1000" spc="-20">
                <a:latin typeface="PMingLiU"/>
                <a:cs typeface="PMingLiU"/>
              </a:rPr>
              <a:t>理</a:t>
            </a:r>
            <a:r>
              <a:rPr dirty="0" sz="1000" spc="5">
                <a:latin typeface="PMingLiU"/>
                <a:cs typeface="PMingLiU"/>
              </a:rPr>
              <a:t>想的</a:t>
            </a:r>
            <a:r>
              <a:rPr dirty="0" sz="1000" spc="-20">
                <a:latin typeface="PMingLiU"/>
                <a:cs typeface="PMingLiU"/>
              </a:rPr>
              <a:t>实</a:t>
            </a:r>
            <a:r>
              <a:rPr dirty="0" sz="1000" spc="5">
                <a:latin typeface="PMingLiU"/>
                <a:cs typeface="PMingLiU"/>
              </a:rPr>
              <a:t>体瘤</a:t>
            </a:r>
            <a:r>
              <a:rPr dirty="0" sz="1000" spc="-20">
                <a:latin typeface="PMingLiU"/>
                <a:cs typeface="PMingLiU"/>
              </a:rPr>
              <a:t>靶</a:t>
            </a:r>
            <a:r>
              <a:rPr dirty="0" sz="1000" spc="5">
                <a:latin typeface="PMingLiU"/>
                <a:cs typeface="PMingLiU"/>
              </a:rPr>
              <a:t>点</a:t>
            </a:r>
            <a:r>
              <a:rPr dirty="0" sz="1000" spc="-20">
                <a:latin typeface="PMingLiU"/>
                <a:cs typeface="PMingLiU"/>
              </a:rPr>
              <a:t>。</a:t>
            </a:r>
            <a:r>
              <a:rPr dirty="0" sz="1000" spc="5">
                <a:latin typeface="PMingLiU"/>
                <a:cs typeface="PMingLiU"/>
              </a:rPr>
              <a:t>目前全</a:t>
            </a:r>
            <a:r>
              <a:rPr dirty="0" sz="1000" spc="-20">
                <a:latin typeface="PMingLiU"/>
                <a:cs typeface="PMingLiU"/>
              </a:rPr>
              <a:t>球</a:t>
            </a:r>
            <a:r>
              <a:rPr dirty="0" sz="1000" spc="5">
                <a:latin typeface="PMingLiU"/>
                <a:cs typeface="PMingLiU"/>
              </a:rPr>
              <a:t>范围</a:t>
            </a:r>
            <a:r>
              <a:rPr dirty="0" sz="1000" spc="-20">
                <a:latin typeface="PMingLiU"/>
                <a:cs typeface="PMingLiU"/>
              </a:rPr>
              <a:t>内</a:t>
            </a:r>
            <a:r>
              <a:rPr dirty="0" sz="1000" spc="5">
                <a:latin typeface="PMingLiU"/>
                <a:cs typeface="PMingLiU"/>
              </a:rPr>
              <a:t>暂无靶向</a:t>
            </a:r>
            <a:r>
              <a:rPr dirty="0" sz="1000" spc="20">
                <a:latin typeface="PMingLiU"/>
                <a:cs typeface="PMingLiU"/>
              </a:rPr>
              <a:t> </a:t>
            </a:r>
            <a:r>
              <a:rPr dirty="0" sz="1000">
                <a:latin typeface="Arial"/>
                <a:cs typeface="Arial"/>
              </a:rPr>
              <a:t>GPC3</a:t>
            </a:r>
            <a:r>
              <a:rPr dirty="0" sz="1000" spc="-45">
                <a:latin typeface="Arial"/>
                <a:cs typeface="Arial"/>
              </a:rPr>
              <a:t> </a:t>
            </a:r>
            <a:r>
              <a:rPr dirty="0" sz="1000" spc="5">
                <a:latin typeface="PMingLiU"/>
                <a:cs typeface="PMingLiU"/>
              </a:rPr>
              <a:t>的 药物上</a:t>
            </a:r>
            <a:r>
              <a:rPr dirty="0" sz="1000" spc="-20">
                <a:latin typeface="PMingLiU"/>
                <a:cs typeface="PMingLiU"/>
              </a:rPr>
              <a:t>市</a:t>
            </a:r>
            <a:r>
              <a:rPr dirty="0" sz="1000" spc="5">
                <a:latin typeface="PMingLiU"/>
                <a:cs typeface="PMingLiU"/>
              </a:rPr>
              <a:t>，但</a:t>
            </a:r>
            <a:r>
              <a:rPr dirty="0" sz="1000" spc="-20">
                <a:latin typeface="PMingLiU"/>
                <a:cs typeface="PMingLiU"/>
              </a:rPr>
              <a:t>有</a:t>
            </a:r>
            <a:r>
              <a:rPr dirty="0" sz="1000" spc="5">
                <a:latin typeface="PMingLiU"/>
                <a:cs typeface="PMingLiU"/>
              </a:rPr>
              <a:t>多款</a:t>
            </a:r>
            <a:r>
              <a:rPr dirty="0" sz="1000" spc="-20">
                <a:latin typeface="PMingLiU"/>
                <a:cs typeface="PMingLiU"/>
              </a:rPr>
              <a:t>针</a:t>
            </a:r>
            <a:r>
              <a:rPr dirty="0" sz="1000" spc="250">
                <a:latin typeface="PMingLiU"/>
                <a:cs typeface="PMingLiU"/>
              </a:rPr>
              <a:t>对</a:t>
            </a:r>
            <a:r>
              <a:rPr dirty="0" sz="1000" spc="-5">
                <a:latin typeface="Arial"/>
                <a:cs typeface="Arial"/>
              </a:rPr>
              <a:t>GPC3</a:t>
            </a:r>
            <a:r>
              <a:rPr dirty="0" sz="1000" spc="-70">
                <a:latin typeface="Arial"/>
                <a:cs typeface="Arial"/>
              </a:rPr>
              <a:t> </a:t>
            </a:r>
            <a:r>
              <a:rPr dirty="0" sz="1000" spc="5">
                <a:latin typeface="PMingLiU"/>
                <a:cs typeface="PMingLiU"/>
              </a:rPr>
              <a:t>靶点</a:t>
            </a:r>
            <a:r>
              <a:rPr dirty="0" sz="1000" spc="-20">
                <a:latin typeface="PMingLiU"/>
                <a:cs typeface="PMingLiU"/>
              </a:rPr>
              <a:t>的</a:t>
            </a:r>
            <a:r>
              <a:rPr dirty="0" sz="1000" spc="5">
                <a:latin typeface="PMingLiU"/>
                <a:cs typeface="PMingLiU"/>
              </a:rPr>
              <a:t>药物</a:t>
            </a:r>
            <a:r>
              <a:rPr dirty="0" sz="1000" spc="-20">
                <a:latin typeface="PMingLiU"/>
                <a:cs typeface="PMingLiU"/>
              </a:rPr>
              <a:t>处</a:t>
            </a:r>
            <a:r>
              <a:rPr dirty="0" sz="1000" spc="5">
                <a:latin typeface="PMingLiU"/>
                <a:cs typeface="PMingLiU"/>
              </a:rPr>
              <a:t>于早</a:t>
            </a:r>
            <a:r>
              <a:rPr dirty="0" sz="1000" spc="-20">
                <a:latin typeface="PMingLiU"/>
                <a:cs typeface="PMingLiU"/>
              </a:rPr>
              <a:t>期临</a:t>
            </a:r>
            <a:r>
              <a:rPr dirty="0" sz="1000" spc="5">
                <a:latin typeface="PMingLiU"/>
                <a:cs typeface="PMingLiU"/>
              </a:rPr>
              <a:t>床阶段</a:t>
            </a:r>
            <a:r>
              <a:rPr dirty="0" sz="1000" spc="-20">
                <a:latin typeface="PMingLiU"/>
                <a:cs typeface="PMingLiU"/>
              </a:rPr>
              <a:t>，</a:t>
            </a:r>
            <a:r>
              <a:rPr dirty="0" sz="1000" spc="5">
                <a:latin typeface="PMingLiU"/>
                <a:cs typeface="PMingLiU"/>
              </a:rPr>
              <a:t>其中</a:t>
            </a:r>
            <a:r>
              <a:rPr dirty="0" sz="1000" spc="250">
                <a:latin typeface="PMingLiU"/>
                <a:cs typeface="PMingLiU"/>
              </a:rPr>
              <a:t>以</a:t>
            </a:r>
            <a:r>
              <a:rPr dirty="0" sz="1000" spc="-5">
                <a:latin typeface="Arial"/>
                <a:cs typeface="Arial"/>
              </a:rPr>
              <a:t>CAR-T</a:t>
            </a:r>
            <a:r>
              <a:rPr dirty="0" sz="1000" spc="-70">
                <a:latin typeface="Arial"/>
                <a:cs typeface="Arial"/>
              </a:rPr>
              <a:t> </a:t>
            </a:r>
            <a:r>
              <a:rPr dirty="0" sz="1000" spc="5">
                <a:latin typeface="PMingLiU"/>
                <a:cs typeface="PMingLiU"/>
              </a:rPr>
              <a:t>细胞</a:t>
            </a:r>
            <a:r>
              <a:rPr dirty="0" sz="1000" spc="-20">
                <a:latin typeface="PMingLiU"/>
                <a:cs typeface="PMingLiU"/>
              </a:rPr>
              <a:t>疗</a:t>
            </a:r>
            <a:r>
              <a:rPr dirty="0" sz="1000" spc="5">
                <a:latin typeface="PMingLiU"/>
                <a:cs typeface="PMingLiU"/>
              </a:rPr>
              <a:t>法为 主。</a:t>
            </a:r>
            <a:endParaRPr sz="1000">
              <a:latin typeface="PMingLiU"/>
              <a:cs typeface="PMingLiU"/>
            </a:endParaRPr>
          </a:p>
          <a:p>
            <a:pPr algn="just" marL="12700">
              <a:lnSpc>
                <a:spcPct val="100000"/>
              </a:lnSpc>
              <a:spcBef>
                <a:spcPts val="1080"/>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43:</a:t>
            </a:r>
            <a:r>
              <a:rPr dirty="0" sz="1000" spc="-15" b="1">
                <a:latin typeface="Arial"/>
                <a:cs typeface="Arial"/>
              </a:rPr>
              <a:t> </a:t>
            </a:r>
            <a:r>
              <a:rPr dirty="0" sz="1000" spc="5" b="1">
                <a:latin typeface="Microsoft JhengHei UI"/>
                <a:cs typeface="Microsoft JhengHei UI"/>
              </a:rPr>
              <a:t>全</a:t>
            </a:r>
            <a:r>
              <a:rPr dirty="0" sz="1000" spc="245" b="1">
                <a:latin typeface="Microsoft JhengHei UI"/>
                <a:cs typeface="Microsoft JhengHei UI"/>
              </a:rPr>
              <a:t>球</a:t>
            </a:r>
            <a:r>
              <a:rPr dirty="0" sz="1000" b="1">
                <a:latin typeface="Arial"/>
                <a:cs typeface="Arial"/>
              </a:rPr>
              <a:t>GPC3</a:t>
            </a:r>
            <a:r>
              <a:rPr dirty="0" sz="1000" spc="-70" b="1">
                <a:latin typeface="Arial"/>
                <a:cs typeface="Arial"/>
              </a:rPr>
              <a:t> </a:t>
            </a:r>
            <a:r>
              <a:rPr dirty="0" sz="1000" spc="5" b="1">
                <a:latin typeface="Microsoft JhengHei UI"/>
                <a:cs typeface="Microsoft JhengHei UI"/>
              </a:rPr>
              <a:t>靶点相关药物</a:t>
            </a:r>
            <a:r>
              <a:rPr dirty="0" sz="1000" spc="-20" b="1">
                <a:latin typeface="Arial"/>
                <a:cs typeface="Arial"/>
              </a:rPr>
              <a:t>/</a:t>
            </a:r>
            <a:r>
              <a:rPr dirty="0" sz="1000" spc="-20" b="1">
                <a:latin typeface="Microsoft JhengHei UI"/>
                <a:cs typeface="Microsoft JhengHei UI"/>
              </a:rPr>
              <a:t>疗</a:t>
            </a:r>
            <a:r>
              <a:rPr dirty="0" sz="1000" spc="5" b="1">
                <a:latin typeface="Microsoft JhengHei UI"/>
                <a:cs typeface="Microsoft JhengHei UI"/>
              </a:rPr>
              <a:t>法研发</a:t>
            </a:r>
            <a:r>
              <a:rPr dirty="0" sz="1000" spc="-20" b="1">
                <a:latin typeface="Microsoft JhengHei UI"/>
                <a:cs typeface="Microsoft JhengHei UI"/>
              </a:rPr>
              <a:t>情</a:t>
            </a:r>
            <a:r>
              <a:rPr dirty="0" sz="1000" spc="5" b="1">
                <a:latin typeface="Microsoft JhengHei UI"/>
                <a:cs typeface="Microsoft JhengHei UI"/>
              </a:rPr>
              <a:t>况</a:t>
            </a:r>
            <a:endParaRPr sz="1000">
              <a:latin typeface="Microsoft JhengHei UI"/>
              <a:cs typeface="Microsoft JhengHei UI"/>
            </a:endParaRPr>
          </a:p>
        </p:txBody>
      </p:sp>
      <p:graphicFrame>
        <p:nvGraphicFramePr>
          <p:cNvPr id="8" name="object 8"/>
          <p:cNvGraphicFramePr>
            <a:graphicFrameLocks noGrp="1"/>
          </p:cNvGraphicFramePr>
          <p:nvPr/>
        </p:nvGraphicFramePr>
        <p:xfrm>
          <a:off x="535228" y="7024751"/>
          <a:ext cx="5060315" cy="2637155"/>
        </p:xfrm>
        <a:graphic>
          <a:graphicData uri="http://schemas.openxmlformats.org/drawingml/2006/table">
            <a:tbl>
              <a:tblPr firstRow="1" bandRow="1">
                <a:tableStyleId>{2D5ABB26-0587-4C30-8999-92F81FD0307C}</a:tableStyleId>
              </a:tblPr>
              <a:tblGrid>
                <a:gridCol w="1298575"/>
                <a:gridCol w="1219835"/>
                <a:gridCol w="692785"/>
                <a:gridCol w="902335"/>
                <a:gridCol w="944880"/>
              </a:tblGrid>
              <a:tr h="161544">
                <a:tc>
                  <a:txBody>
                    <a:bodyPr/>
                    <a:lstStyle/>
                    <a:p>
                      <a:pPr algn="ctr" marL="3810">
                        <a:lnSpc>
                          <a:spcPct val="100000"/>
                        </a:lnSpc>
                        <a:spcBef>
                          <a:spcPts val="65"/>
                        </a:spcBef>
                      </a:pPr>
                      <a:r>
                        <a:rPr dirty="0" sz="800" spc="10" b="1">
                          <a:solidFill>
                            <a:srgbClr val="FFFFFF"/>
                          </a:solidFill>
                          <a:latin typeface="Microsoft JhengHei UI"/>
                          <a:cs typeface="Microsoft JhengHei UI"/>
                        </a:rPr>
                        <a:t>研</a:t>
                      </a:r>
                      <a:r>
                        <a:rPr dirty="0" sz="800" spc="-10" b="1">
                          <a:solidFill>
                            <a:srgbClr val="FFFFFF"/>
                          </a:solidFill>
                          <a:latin typeface="Microsoft JhengHei UI"/>
                          <a:cs typeface="Microsoft JhengHei UI"/>
                        </a:rPr>
                        <a:t>发机构</a:t>
                      </a:r>
                      <a:endParaRPr sz="800">
                        <a:latin typeface="Microsoft JhengHei UI"/>
                        <a:cs typeface="Microsoft JhengHei UI"/>
                      </a:endParaRPr>
                    </a:p>
                  </a:txBody>
                  <a:tcPr marL="0" marR="0" marB="0" marT="8255">
                    <a:lnT w="19050">
                      <a:solidFill>
                        <a:srgbClr val="000000"/>
                      </a:solidFill>
                      <a:prstDash val="solid"/>
                    </a:lnT>
                    <a:lnB w="6350">
                      <a:solidFill>
                        <a:srgbClr val="000000"/>
                      </a:solidFill>
                      <a:prstDash val="solid"/>
                    </a:lnB>
                    <a:solidFill>
                      <a:srgbClr val="C00000"/>
                    </a:solidFill>
                  </a:tcPr>
                </a:tc>
                <a:tc>
                  <a:txBody>
                    <a:bodyPr/>
                    <a:lstStyle/>
                    <a:p>
                      <a:pPr algn="ctr" marL="53975">
                        <a:lnSpc>
                          <a:spcPct val="100000"/>
                        </a:lnSpc>
                        <a:spcBef>
                          <a:spcPts val="65"/>
                        </a:spcBef>
                      </a:pPr>
                      <a:r>
                        <a:rPr dirty="0" sz="800" spc="10" b="1">
                          <a:solidFill>
                            <a:srgbClr val="FFFFFF"/>
                          </a:solidFill>
                          <a:latin typeface="Microsoft JhengHei UI"/>
                          <a:cs typeface="Microsoft JhengHei UI"/>
                        </a:rPr>
                        <a:t>药</a:t>
                      </a:r>
                      <a:r>
                        <a:rPr dirty="0" sz="800" spc="-10" b="1">
                          <a:solidFill>
                            <a:srgbClr val="FFFFFF"/>
                          </a:solidFill>
                          <a:latin typeface="Microsoft JhengHei UI"/>
                          <a:cs typeface="Microsoft JhengHei UI"/>
                        </a:rPr>
                        <a:t>品名称</a:t>
                      </a:r>
                      <a:endParaRPr sz="800">
                        <a:latin typeface="Microsoft JhengHei UI"/>
                        <a:cs typeface="Microsoft JhengHei UI"/>
                      </a:endParaRPr>
                    </a:p>
                  </a:txBody>
                  <a:tcPr marL="0" marR="0" marB="0" marT="8255">
                    <a:lnT w="19050">
                      <a:solidFill>
                        <a:srgbClr val="000000"/>
                      </a:solidFill>
                      <a:prstDash val="solid"/>
                    </a:lnT>
                    <a:lnB w="6350">
                      <a:solidFill>
                        <a:srgbClr val="000000"/>
                      </a:solidFill>
                      <a:prstDash val="solid"/>
                    </a:lnB>
                    <a:solidFill>
                      <a:srgbClr val="C00000"/>
                    </a:solidFill>
                  </a:tcPr>
                </a:tc>
                <a:tc>
                  <a:txBody>
                    <a:bodyPr/>
                    <a:lstStyle/>
                    <a:p>
                      <a:pPr algn="ctr" marL="73660">
                        <a:lnSpc>
                          <a:spcPct val="100000"/>
                        </a:lnSpc>
                        <a:spcBef>
                          <a:spcPts val="65"/>
                        </a:spcBef>
                      </a:pPr>
                      <a:r>
                        <a:rPr dirty="0" sz="800" spc="10" b="1">
                          <a:solidFill>
                            <a:srgbClr val="FFFFFF"/>
                          </a:solidFill>
                          <a:latin typeface="Microsoft JhengHei UI"/>
                          <a:cs typeface="Microsoft JhengHei UI"/>
                        </a:rPr>
                        <a:t>最</a:t>
                      </a:r>
                      <a:r>
                        <a:rPr dirty="0" sz="800" spc="-10" b="1">
                          <a:solidFill>
                            <a:srgbClr val="FFFFFF"/>
                          </a:solidFill>
                          <a:latin typeface="Microsoft JhengHei UI"/>
                          <a:cs typeface="Microsoft JhengHei UI"/>
                        </a:rPr>
                        <a:t>高阶段</a:t>
                      </a:r>
                      <a:endParaRPr sz="800">
                        <a:latin typeface="Microsoft JhengHei UI"/>
                        <a:cs typeface="Microsoft JhengHei UI"/>
                      </a:endParaRPr>
                    </a:p>
                  </a:txBody>
                  <a:tcPr marL="0" marR="0" marB="0" marT="8255">
                    <a:lnT w="19050">
                      <a:solidFill>
                        <a:srgbClr val="000000"/>
                      </a:solidFill>
                      <a:prstDash val="solid"/>
                    </a:lnT>
                    <a:lnB w="6350">
                      <a:solidFill>
                        <a:srgbClr val="000000"/>
                      </a:solidFill>
                      <a:prstDash val="solid"/>
                    </a:lnB>
                    <a:solidFill>
                      <a:srgbClr val="C00000"/>
                    </a:solidFill>
                  </a:tcPr>
                </a:tc>
                <a:tc>
                  <a:txBody>
                    <a:bodyPr/>
                    <a:lstStyle/>
                    <a:p>
                      <a:pPr algn="ctr" marL="8890">
                        <a:lnSpc>
                          <a:spcPct val="100000"/>
                        </a:lnSpc>
                        <a:spcBef>
                          <a:spcPts val="65"/>
                        </a:spcBef>
                      </a:pPr>
                      <a:r>
                        <a:rPr dirty="0" sz="800" spc="10" b="1">
                          <a:solidFill>
                            <a:srgbClr val="FFFFFF"/>
                          </a:solidFill>
                          <a:latin typeface="Microsoft JhengHei UI"/>
                          <a:cs typeface="Microsoft JhengHei UI"/>
                        </a:rPr>
                        <a:t>作</a:t>
                      </a:r>
                      <a:r>
                        <a:rPr dirty="0" sz="800" spc="-10" b="1">
                          <a:solidFill>
                            <a:srgbClr val="FFFFFF"/>
                          </a:solidFill>
                          <a:latin typeface="Microsoft JhengHei UI"/>
                          <a:cs typeface="Microsoft JhengHei UI"/>
                        </a:rPr>
                        <a:t>用机制</a:t>
                      </a:r>
                      <a:endParaRPr sz="800">
                        <a:latin typeface="Microsoft JhengHei UI"/>
                        <a:cs typeface="Microsoft JhengHei UI"/>
                      </a:endParaRPr>
                    </a:p>
                  </a:txBody>
                  <a:tcPr marL="0" marR="0" marB="0" marT="8255">
                    <a:lnT w="19050">
                      <a:solidFill>
                        <a:srgbClr val="000000"/>
                      </a:solidFill>
                      <a:prstDash val="solid"/>
                    </a:lnT>
                    <a:lnB w="6350">
                      <a:solidFill>
                        <a:srgbClr val="000000"/>
                      </a:solidFill>
                      <a:prstDash val="solid"/>
                    </a:lnB>
                    <a:solidFill>
                      <a:srgbClr val="C00000"/>
                    </a:solidFill>
                  </a:tcPr>
                </a:tc>
                <a:tc>
                  <a:txBody>
                    <a:bodyPr/>
                    <a:lstStyle/>
                    <a:p>
                      <a:pPr algn="ctr">
                        <a:lnSpc>
                          <a:spcPct val="100000"/>
                        </a:lnSpc>
                        <a:spcBef>
                          <a:spcPts val="65"/>
                        </a:spcBef>
                      </a:pPr>
                      <a:r>
                        <a:rPr dirty="0" sz="800" spc="10" b="1">
                          <a:solidFill>
                            <a:srgbClr val="FFFFFF"/>
                          </a:solidFill>
                          <a:latin typeface="Microsoft JhengHei UI"/>
                          <a:cs typeface="Microsoft JhengHei UI"/>
                        </a:rPr>
                        <a:t>适</a:t>
                      </a:r>
                      <a:r>
                        <a:rPr dirty="0" sz="800" spc="-10" b="1">
                          <a:solidFill>
                            <a:srgbClr val="FFFFFF"/>
                          </a:solidFill>
                          <a:latin typeface="Microsoft JhengHei UI"/>
                          <a:cs typeface="Microsoft JhengHei UI"/>
                        </a:rPr>
                        <a:t>应症</a:t>
                      </a:r>
                      <a:endParaRPr sz="800">
                        <a:latin typeface="Microsoft JhengHei UI"/>
                        <a:cs typeface="Microsoft JhengHei UI"/>
                      </a:endParaRPr>
                    </a:p>
                  </a:txBody>
                  <a:tcPr marL="0" marR="0" marB="0" marT="8255">
                    <a:lnT w="19050">
                      <a:solidFill>
                        <a:srgbClr val="000000"/>
                      </a:solidFill>
                      <a:prstDash val="solid"/>
                    </a:lnT>
                    <a:lnB w="6350">
                      <a:solidFill>
                        <a:srgbClr val="000000"/>
                      </a:solidFill>
                      <a:prstDash val="solid"/>
                    </a:lnB>
                    <a:solidFill>
                      <a:srgbClr val="C00000"/>
                    </a:solidFill>
                  </a:tcPr>
                </a:tc>
              </a:tr>
              <a:tr h="155448">
                <a:tc>
                  <a:txBody>
                    <a:bodyPr/>
                    <a:lstStyle/>
                    <a:p>
                      <a:pPr algn="ctr">
                        <a:lnSpc>
                          <a:spcPct val="100000"/>
                        </a:lnSpc>
                        <a:spcBef>
                          <a:spcPts val="85"/>
                        </a:spcBef>
                      </a:pPr>
                      <a:r>
                        <a:rPr dirty="0" sz="800" spc="-5">
                          <a:latin typeface="Arial"/>
                          <a:cs typeface="Arial"/>
                        </a:rPr>
                        <a:t>Perseus/</a:t>
                      </a:r>
                      <a:r>
                        <a:rPr dirty="0" sz="800" spc="-15">
                          <a:latin typeface="Arial"/>
                          <a:cs typeface="Arial"/>
                        </a:rPr>
                        <a:t> </a:t>
                      </a:r>
                      <a:r>
                        <a:rPr dirty="0" sz="800" spc="-5">
                          <a:latin typeface="Arial"/>
                          <a:cs typeface="Arial"/>
                        </a:rPr>
                        <a:t>Chugai</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marL="54610">
                        <a:lnSpc>
                          <a:spcPct val="100000"/>
                        </a:lnSpc>
                        <a:spcBef>
                          <a:spcPts val="85"/>
                        </a:spcBef>
                      </a:pPr>
                      <a:r>
                        <a:rPr dirty="0" sz="800" spc="-5">
                          <a:latin typeface="Arial"/>
                          <a:cs typeface="Arial"/>
                        </a:rPr>
                        <a:t>codrituzumab</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marL="77470">
                        <a:lnSpc>
                          <a:spcPct val="100000"/>
                        </a:lnSpc>
                        <a:spcBef>
                          <a:spcPts val="15"/>
                        </a:spcBef>
                      </a:pPr>
                      <a:r>
                        <a:rPr dirty="0" sz="800" spc="-5">
                          <a:latin typeface="Arial"/>
                          <a:cs typeface="Arial"/>
                        </a:rPr>
                        <a:t>II</a:t>
                      </a:r>
                      <a:r>
                        <a:rPr dirty="0" sz="800" spc="-65">
                          <a:latin typeface="Arial"/>
                          <a:cs typeface="Arial"/>
                        </a:rPr>
                        <a:t> </a:t>
                      </a:r>
                      <a:r>
                        <a:rPr dirty="0" sz="800" spc="-10">
                          <a:latin typeface="PMingLiU"/>
                          <a:cs typeface="PMingLiU"/>
                        </a:rPr>
                        <a:t>期</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12065">
                        <a:lnSpc>
                          <a:spcPct val="100000"/>
                        </a:lnSpc>
                        <a:spcBef>
                          <a:spcPts val="15"/>
                        </a:spcBef>
                      </a:pPr>
                      <a:r>
                        <a:rPr dirty="0" sz="800" spc="-5">
                          <a:latin typeface="Arial"/>
                          <a:cs typeface="Arial"/>
                        </a:rPr>
                        <a:t>anti-GPC3</a:t>
                      </a:r>
                      <a:r>
                        <a:rPr dirty="0" sz="800" spc="-75">
                          <a:latin typeface="Arial"/>
                          <a:cs typeface="Arial"/>
                        </a:rPr>
                        <a:t> </a:t>
                      </a:r>
                      <a:r>
                        <a:rPr dirty="0" sz="800" spc="10">
                          <a:latin typeface="PMingLiU"/>
                          <a:cs typeface="PMingLiU"/>
                        </a:rPr>
                        <a:t>单抗</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a:lnSpc>
                          <a:spcPct val="100000"/>
                        </a:lnSpc>
                        <a:spcBef>
                          <a:spcPts val="85"/>
                        </a:spcBef>
                      </a:pPr>
                      <a:r>
                        <a:rPr dirty="0" sz="800" spc="-10">
                          <a:latin typeface="Arial"/>
                          <a:cs typeface="Arial"/>
                        </a:rPr>
                        <a:t>HCC</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r>
              <a:tr h="301752">
                <a:tc>
                  <a:txBody>
                    <a:bodyPr/>
                    <a:lstStyle/>
                    <a:p>
                      <a:pPr algn="ctr">
                        <a:lnSpc>
                          <a:spcPct val="100000"/>
                        </a:lnSpc>
                        <a:spcBef>
                          <a:spcPts val="660"/>
                        </a:spcBef>
                      </a:pPr>
                      <a:r>
                        <a:rPr dirty="0" sz="800" spc="-10">
                          <a:latin typeface="Arial"/>
                          <a:cs typeface="Arial"/>
                        </a:rPr>
                        <a:t>Sotio/</a:t>
                      </a:r>
                      <a:r>
                        <a:rPr dirty="0" sz="800" spc="5">
                          <a:latin typeface="Arial"/>
                          <a:cs typeface="Arial"/>
                        </a:rPr>
                        <a:t> </a:t>
                      </a:r>
                      <a:r>
                        <a:rPr dirty="0" sz="800" spc="-5">
                          <a:latin typeface="Arial"/>
                          <a:cs typeface="Arial"/>
                        </a:rPr>
                        <a:t>Cogent</a:t>
                      </a:r>
                      <a:endParaRPr sz="800">
                        <a:latin typeface="Arial"/>
                        <a:cs typeface="Arial"/>
                      </a:endParaRPr>
                    </a:p>
                  </a:txBody>
                  <a:tcPr marL="0" marR="0" marB="0" marT="83820">
                    <a:lnT w="6350">
                      <a:solidFill>
                        <a:srgbClr val="000000"/>
                      </a:solidFill>
                      <a:prstDash val="solid"/>
                    </a:lnT>
                    <a:lnB w="6350">
                      <a:solidFill>
                        <a:srgbClr val="000000"/>
                      </a:solidFill>
                      <a:prstDash val="solid"/>
                    </a:lnB>
                  </a:tcPr>
                </a:tc>
                <a:tc>
                  <a:txBody>
                    <a:bodyPr/>
                    <a:lstStyle/>
                    <a:p>
                      <a:pPr algn="ctr" marL="52069">
                        <a:lnSpc>
                          <a:spcPct val="100000"/>
                        </a:lnSpc>
                        <a:spcBef>
                          <a:spcPts val="660"/>
                        </a:spcBef>
                      </a:pPr>
                      <a:r>
                        <a:rPr dirty="0" sz="800" spc="-5">
                          <a:latin typeface="Arial"/>
                          <a:cs typeface="Arial"/>
                        </a:rPr>
                        <a:t>BOXR1030</a:t>
                      </a:r>
                      <a:endParaRPr sz="800">
                        <a:latin typeface="Arial"/>
                        <a:cs typeface="Arial"/>
                      </a:endParaRPr>
                    </a:p>
                  </a:txBody>
                  <a:tcPr marL="0" marR="0" marB="0" marT="83820">
                    <a:lnT w="6350">
                      <a:solidFill>
                        <a:srgbClr val="000000"/>
                      </a:solidFill>
                      <a:prstDash val="solid"/>
                    </a:lnT>
                    <a:lnB w="6350">
                      <a:solidFill>
                        <a:srgbClr val="000000"/>
                      </a:solidFill>
                      <a:prstDash val="solid"/>
                    </a:lnB>
                  </a:tcPr>
                </a:tc>
                <a:tc>
                  <a:txBody>
                    <a:bodyPr/>
                    <a:lstStyle/>
                    <a:p>
                      <a:pPr algn="ctr" marL="74295">
                        <a:lnSpc>
                          <a:spcPct val="100000"/>
                        </a:lnSpc>
                        <a:spcBef>
                          <a:spcPts val="590"/>
                        </a:spcBef>
                      </a:pPr>
                      <a:r>
                        <a:rPr dirty="0" sz="800" spc="-10">
                          <a:latin typeface="Arial"/>
                          <a:cs typeface="Arial"/>
                        </a:rPr>
                        <a:t>I/II</a:t>
                      </a:r>
                      <a:r>
                        <a:rPr dirty="0" sz="800" spc="-40">
                          <a:latin typeface="Arial"/>
                          <a:cs typeface="Arial"/>
                        </a:rPr>
                        <a:t> </a:t>
                      </a:r>
                      <a:r>
                        <a:rPr dirty="0" sz="800" spc="-10">
                          <a:latin typeface="PMingLiU"/>
                          <a:cs typeface="PMingLiU"/>
                        </a:rPr>
                        <a:t>期</a:t>
                      </a:r>
                      <a:endParaRPr sz="800">
                        <a:latin typeface="PMingLiU"/>
                        <a:cs typeface="PMingLiU"/>
                      </a:endParaRPr>
                    </a:p>
                  </a:txBody>
                  <a:tcPr marL="0" marR="0" marB="0" marT="74930">
                    <a:lnT w="6350">
                      <a:solidFill>
                        <a:srgbClr val="000000"/>
                      </a:solidFill>
                      <a:prstDash val="solid"/>
                    </a:lnT>
                    <a:lnB w="6350">
                      <a:solidFill>
                        <a:srgbClr val="000000"/>
                      </a:solidFill>
                      <a:prstDash val="solid"/>
                    </a:lnB>
                  </a:tcPr>
                </a:tc>
                <a:tc>
                  <a:txBody>
                    <a:bodyPr/>
                    <a:lstStyle/>
                    <a:p>
                      <a:pPr algn="ctr" marL="9525">
                        <a:lnSpc>
                          <a:spcPct val="100000"/>
                        </a:lnSpc>
                        <a:spcBef>
                          <a:spcPts val="660"/>
                        </a:spcBef>
                      </a:pPr>
                      <a:r>
                        <a:rPr dirty="0" sz="800" spc="-5">
                          <a:latin typeface="Arial"/>
                          <a:cs typeface="Arial"/>
                        </a:rPr>
                        <a:t>CAR-T</a:t>
                      </a:r>
                      <a:endParaRPr sz="800">
                        <a:latin typeface="Arial"/>
                        <a:cs typeface="Arial"/>
                      </a:endParaRPr>
                    </a:p>
                  </a:txBody>
                  <a:tcPr marL="0" marR="0" marB="0" marT="83820">
                    <a:lnT w="6350">
                      <a:solidFill>
                        <a:srgbClr val="000000"/>
                      </a:solidFill>
                      <a:prstDash val="solid"/>
                    </a:lnT>
                    <a:lnB w="6350">
                      <a:solidFill>
                        <a:srgbClr val="000000"/>
                      </a:solidFill>
                      <a:prstDash val="solid"/>
                    </a:lnB>
                  </a:tcPr>
                </a:tc>
                <a:tc>
                  <a:txBody>
                    <a:bodyPr/>
                    <a:lstStyle/>
                    <a:p>
                      <a:pPr algn="ctr">
                        <a:lnSpc>
                          <a:spcPct val="100000"/>
                        </a:lnSpc>
                        <a:spcBef>
                          <a:spcPts val="15"/>
                        </a:spcBef>
                      </a:pPr>
                      <a:r>
                        <a:rPr dirty="0" sz="800" spc="-5">
                          <a:latin typeface="Arial"/>
                          <a:cs typeface="Arial"/>
                        </a:rPr>
                        <a:t>MCC,SCLC,</a:t>
                      </a:r>
                      <a:r>
                        <a:rPr dirty="0" sz="800" spc="-10">
                          <a:latin typeface="PMingLiU"/>
                          <a:cs typeface="PMingLiU"/>
                        </a:rPr>
                        <a:t>脂肪</a:t>
                      </a:r>
                      <a:endParaRPr sz="800">
                        <a:latin typeface="PMingLiU"/>
                        <a:cs typeface="PMingLiU"/>
                      </a:endParaRPr>
                    </a:p>
                    <a:p>
                      <a:pPr algn="ctr">
                        <a:lnSpc>
                          <a:spcPct val="100000"/>
                        </a:lnSpc>
                        <a:spcBef>
                          <a:spcPts val="190"/>
                        </a:spcBef>
                      </a:pPr>
                      <a:r>
                        <a:rPr dirty="0" sz="800" spc="-10">
                          <a:latin typeface="PMingLiU"/>
                          <a:cs typeface="PMingLiU"/>
                        </a:rPr>
                        <a:t>肉瘤</a:t>
                      </a:r>
                      <a:r>
                        <a:rPr dirty="0" sz="800" spc="-10">
                          <a:latin typeface="Arial"/>
                          <a:cs typeface="Arial"/>
                        </a:rPr>
                        <a:t>,HCC</a:t>
                      </a:r>
                      <a:endParaRPr sz="800">
                        <a:latin typeface="Arial"/>
                        <a:cs typeface="Arial"/>
                      </a:endParaRPr>
                    </a:p>
                  </a:txBody>
                  <a:tcPr marL="0" marR="0" marB="0" marT="1905">
                    <a:lnT w="6350">
                      <a:solidFill>
                        <a:srgbClr val="000000"/>
                      </a:solidFill>
                      <a:prstDash val="solid"/>
                    </a:lnT>
                    <a:lnB w="6350">
                      <a:solidFill>
                        <a:srgbClr val="000000"/>
                      </a:solidFill>
                      <a:prstDash val="solid"/>
                    </a:lnB>
                  </a:tcPr>
                </a:tc>
              </a:tr>
              <a:tr h="152653">
                <a:tc>
                  <a:txBody>
                    <a:bodyPr/>
                    <a:lstStyle/>
                    <a:p>
                      <a:pPr algn="ctr">
                        <a:lnSpc>
                          <a:spcPct val="100000"/>
                        </a:lnSpc>
                        <a:spcBef>
                          <a:spcPts val="15"/>
                        </a:spcBef>
                      </a:pPr>
                      <a:r>
                        <a:rPr dirty="0" sz="800" spc="-10">
                          <a:latin typeface="PMingLiU"/>
                          <a:cs typeface="PMingLiU"/>
                        </a:rPr>
                        <a:t>康诺亚</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52069">
                        <a:lnSpc>
                          <a:spcPct val="100000"/>
                        </a:lnSpc>
                        <a:spcBef>
                          <a:spcPts val="90"/>
                        </a:spcBef>
                      </a:pPr>
                      <a:r>
                        <a:rPr dirty="0" sz="800" spc="-10">
                          <a:latin typeface="Arial"/>
                          <a:cs typeface="Arial"/>
                        </a:rPr>
                        <a:t>CM350</a:t>
                      </a:r>
                      <a:endParaRPr sz="800">
                        <a:latin typeface="Arial"/>
                        <a:cs typeface="Arial"/>
                      </a:endParaRPr>
                    </a:p>
                  </a:txBody>
                  <a:tcPr marL="0" marR="0" marB="0" marT="11430">
                    <a:lnT w="6350">
                      <a:solidFill>
                        <a:srgbClr val="000000"/>
                      </a:solidFill>
                      <a:prstDash val="solid"/>
                    </a:lnT>
                    <a:lnB w="6350">
                      <a:solidFill>
                        <a:srgbClr val="000000"/>
                      </a:solidFill>
                      <a:prstDash val="solid"/>
                    </a:lnB>
                  </a:tcPr>
                </a:tc>
                <a:tc>
                  <a:txBody>
                    <a:bodyPr/>
                    <a:lstStyle/>
                    <a:p>
                      <a:pPr algn="ctr" marL="74295">
                        <a:lnSpc>
                          <a:spcPct val="100000"/>
                        </a:lnSpc>
                        <a:spcBef>
                          <a:spcPts val="15"/>
                        </a:spcBef>
                      </a:pPr>
                      <a:r>
                        <a:rPr dirty="0" sz="800" spc="-10">
                          <a:latin typeface="Arial"/>
                          <a:cs typeface="Arial"/>
                        </a:rPr>
                        <a:t>I/II</a:t>
                      </a:r>
                      <a:r>
                        <a:rPr dirty="0" sz="800" spc="-40">
                          <a:latin typeface="Arial"/>
                          <a:cs typeface="Arial"/>
                        </a:rPr>
                        <a:t> </a:t>
                      </a:r>
                      <a:r>
                        <a:rPr dirty="0" sz="800" spc="-10">
                          <a:latin typeface="PMingLiU"/>
                          <a:cs typeface="PMingLiU"/>
                        </a:rPr>
                        <a:t>期</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6350">
                        <a:lnSpc>
                          <a:spcPct val="100000"/>
                        </a:lnSpc>
                        <a:spcBef>
                          <a:spcPts val="15"/>
                        </a:spcBef>
                      </a:pPr>
                      <a:r>
                        <a:rPr dirty="0" sz="800" spc="-10">
                          <a:latin typeface="PMingLiU"/>
                          <a:cs typeface="PMingLiU"/>
                        </a:rPr>
                        <a:t>双抗</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a:lnSpc>
                          <a:spcPct val="100000"/>
                        </a:lnSpc>
                        <a:spcBef>
                          <a:spcPts val="15"/>
                        </a:spcBef>
                      </a:pPr>
                      <a:r>
                        <a:rPr dirty="0" sz="800" spc="-10">
                          <a:latin typeface="PMingLiU"/>
                          <a:cs typeface="PMingLiU"/>
                        </a:rPr>
                        <a:t>实体瘤</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r>
              <a:tr h="155448">
                <a:tc>
                  <a:txBody>
                    <a:bodyPr/>
                    <a:lstStyle/>
                    <a:p>
                      <a:pPr algn="ctr">
                        <a:lnSpc>
                          <a:spcPct val="100000"/>
                        </a:lnSpc>
                        <a:spcBef>
                          <a:spcPts val="15"/>
                        </a:spcBef>
                      </a:pPr>
                      <a:r>
                        <a:rPr dirty="0" sz="800" spc="-5">
                          <a:latin typeface="Arial"/>
                          <a:cs typeface="Arial"/>
                        </a:rPr>
                        <a:t>Eureka/</a:t>
                      </a:r>
                      <a:r>
                        <a:rPr dirty="0" sz="800" spc="-15">
                          <a:latin typeface="Arial"/>
                          <a:cs typeface="Arial"/>
                        </a:rPr>
                        <a:t> </a:t>
                      </a:r>
                      <a:r>
                        <a:rPr dirty="0" sz="800" spc="10">
                          <a:latin typeface="PMingLiU"/>
                          <a:cs typeface="PMingLiU"/>
                        </a:rPr>
                        <a:t>药</a:t>
                      </a:r>
                      <a:r>
                        <a:rPr dirty="0" sz="800" spc="-10">
                          <a:latin typeface="PMingLiU"/>
                          <a:cs typeface="PMingLiU"/>
                        </a:rPr>
                        <a:t>明巨诺</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54610">
                        <a:lnSpc>
                          <a:spcPct val="100000"/>
                        </a:lnSpc>
                        <a:spcBef>
                          <a:spcPts val="85"/>
                        </a:spcBef>
                      </a:pPr>
                      <a:r>
                        <a:rPr dirty="0" sz="800" spc="-10">
                          <a:latin typeface="Arial"/>
                          <a:cs typeface="Arial"/>
                        </a:rPr>
                        <a:t>ECT204</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marL="74295">
                        <a:lnSpc>
                          <a:spcPct val="100000"/>
                        </a:lnSpc>
                        <a:spcBef>
                          <a:spcPts val="15"/>
                        </a:spcBef>
                      </a:pPr>
                      <a:r>
                        <a:rPr dirty="0" sz="800" spc="-10">
                          <a:latin typeface="Arial"/>
                          <a:cs typeface="Arial"/>
                        </a:rPr>
                        <a:t>I/II</a:t>
                      </a:r>
                      <a:r>
                        <a:rPr dirty="0" sz="800" spc="-40">
                          <a:latin typeface="Arial"/>
                          <a:cs typeface="Arial"/>
                        </a:rPr>
                        <a:t> </a:t>
                      </a:r>
                      <a:r>
                        <a:rPr dirty="0" sz="800" spc="-10">
                          <a:latin typeface="PMingLiU"/>
                          <a:cs typeface="PMingLiU"/>
                        </a:rPr>
                        <a:t>期</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9525">
                        <a:lnSpc>
                          <a:spcPct val="100000"/>
                        </a:lnSpc>
                        <a:spcBef>
                          <a:spcPts val="85"/>
                        </a:spcBef>
                      </a:pPr>
                      <a:r>
                        <a:rPr dirty="0" sz="800" spc="-5">
                          <a:latin typeface="Arial"/>
                          <a:cs typeface="Arial"/>
                        </a:rPr>
                        <a:t>CAR-T</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a:lnSpc>
                          <a:spcPct val="100000"/>
                        </a:lnSpc>
                        <a:spcBef>
                          <a:spcPts val="85"/>
                        </a:spcBef>
                      </a:pPr>
                      <a:r>
                        <a:rPr dirty="0" sz="800" spc="-10">
                          <a:latin typeface="Arial"/>
                          <a:cs typeface="Arial"/>
                        </a:rPr>
                        <a:t>HCC</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r>
              <a:tr h="155448">
                <a:tc>
                  <a:txBody>
                    <a:bodyPr/>
                    <a:lstStyle/>
                    <a:p>
                      <a:pPr algn="ctr">
                        <a:lnSpc>
                          <a:spcPct val="100000"/>
                        </a:lnSpc>
                        <a:spcBef>
                          <a:spcPts val="15"/>
                        </a:spcBef>
                      </a:pPr>
                      <a:r>
                        <a:rPr dirty="0" sz="800" spc="-10">
                          <a:latin typeface="PMingLiU"/>
                          <a:cs typeface="PMingLiU"/>
                        </a:rPr>
                        <a:t>吉凯基因</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55244">
                        <a:lnSpc>
                          <a:spcPct val="100000"/>
                        </a:lnSpc>
                        <a:spcBef>
                          <a:spcPts val="85"/>
                        </a:spcBef>
                      </a:pPr>
                      <a:r>
                        <a:rPr dirty="0" sz="800" spc="-5">
                          <a:latin typeface="Arial"/>
                          <a:cs typeface="Arial"/>
                        </a:rPr>
                        <a:t>GB5011</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marL="74295">
                        <a:lnSpc>
                          <a:spcPct val="100000"/>
                        </a:lnSpc>
                        <a:spcBef>
                          <a:spcPts val="15"/>
                        </a:spcBef>
                      </a:pPr>
                      <a:r>
                        <a:rPr dirty="0" sz="800" spc="-10">
                          <a:latin typeface="Arial"/>
                          <a:cs typeface="Arial"/>
                        </a:rPr>
                        <a:t>I/II</a:t>
                      </a:r>
                      <a:r>
                        <a:rPr dirty="0" sz="800" spc="-40">
                          <a:latin typeface="Arial"/>
                          <a:cs typeface="Arial"/>
                        </a:rPr>
                        <a:t> </a:t>
                      </a:r>
                      <a:r>
                        <a:rPr dirty="0" sz="800" spc="-10">
                          <a:latin typeface="PMingLiU"/>
                          <a:cs typeface="PMingLiU"/>
                        </a:rPr>
                        <a:t>期</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9525">
                        <a:lnSpc>
                          <a:spcPct val="100000"/>
                        </a:lnSpc>
                        <a:spcBef>
                          <a:spcPts val="85"/>
                        </a:spcBef>
                      </a:pPr>
                      <a:r>
                        <a:rPr dirty="0" sz="800" spc="-5">
                          <a:latin typeface="Arial"/>
                          <a:cs typeface="Arial"/>
                        </a:rPr>
                        <a:t>CAR-T</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a:lnSpc>
                          <a:spcPct val="100000"/>
                        </a:lnSpc>
                        <a:spcBef>
                          <a:spcPts val="85"/>
                        </a:spcBef>
                      </a:pPr>
                      <a:r>
                        <a:rPr dirty="0" sz="800" spc="-10">
                          <a:latin typeface="Arial"/>
                          <a:cs typeface="Arial"/>
                        </a:rPr>
                        <a:t>HCC</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r>
              <a:tr h="152400">
                <a:tc>
                  <a:txBody>
                    <a:bodyPr/>
                    <a:lstStyle/>
                    <a:p>
                      <a:pPr algn="ctr">
                        <a:lnSpc>
                          <a:spcPct val="100000"/>
                        </a:lnSpc>
                        <a:spcBef>
                          <a:spcPts val="85"/>
                        </a:spcBef>
                      </a:pPr>
                      <a:r>
                        <a:rPr dirty="0" sz="800" spc="-5">
                          <a:latin typeface="Arial"/>
                          <a:cs typeface="Arial"/>
                        </a:rPr>
                        <a:t>Sanofi</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marL="54610">
                        <a:lnSpc>
                          <a:spcPct val="100000"/>
                        </a:lnSpc>
                        <a:spcBef>
                          <a:spcPts val="85"/>
                        </a:spcBef>
                      </a:pPr>
                      <a:r>
                        <a:rPr dirty="0" sz="800" spc="-5">
                          <a:latin typeface="Arial"/>
                          <a:cs typeface="Arial"/>
                        </a:rPr>
                        <a:t>SAR444200</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marL="74295">
                        <a:lnSpc>
                          <a:spcPct val="100000"/>
                        </a:lnSpc>
                        <a:spcBef>
                          <a:spcPts val="15"/>
                        </a:spcBef>
                      </a:pPr>
                      <a:r>
                        <a:rPr dirty="0" sz="800" spc="-10">
                          <a:latin typeface="Arial"/>
                          <a:cs typeface="Arial"/>
                        </a:rPr>
                        <a:t>I/II</a:t>
                      </a:r>
                      <a:r>
                        <a:rPr dirty="0" sz="800" spc="-40">
                          <a:latin typeface="Arial"/>
                          <a:cs typeface="Arial"/>
                        </a:rPr>
                        <a:t> </a:t>
                      </a:r>
                      <a:r>
                        <a:rPr dirty="0" sz="800" spc="-10">
                          <a:latin typeface="PMingLiU"/>
                          <a:cs typeface="PMingLiU"/>
                        </a:rPr>
                        <a:t>期</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12700">
                        <a:lnSpc>
                          <a:spcPct val="100000"/>
                        </a:lnSpc>
                        <a:spcBef>
                          <a:spcPts val="85"/>
                        </a:spcBef>
                      </a:pPr>
                      <a:r>
                        <a:rPr dirty="0" sz="800" spc="-10">
                          <a:latin typeface="Arial"/>
                          <a:cs typeface="Arial"/>
                        </a:rPr>
                        <a:t>NA</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a:lnSpc>
                          <a:spcPct val="100000"/>
                        </a:lnSpc>
                        <a:spcBef>
                          <a:spcPts val="15"/>
                        </a:spcBef>
                      </a:pPr>
                      <a:r>
                        <a:rPr dirty="0" sz="800" spc="-10">
                          <a:latin typeface="PMingLiU"/>
                          <a:cs typeface="PMingLiU"/>
                        </a:rPr>
                        <a:t>实体瘤</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r>
              <a:tr h="155447">
                <a:tc>
                  <a:txBody>
                    <a:bodyPr/>
                    <a:lstStyle/>
                    <a:p>
                      <a:pPr algn="ctr">
                        <a:lnSpc>
                          <a:spcPct val="100000"/>
                        </a:lnSpc>
                        <a:spcBef>
                          <a:spcPts val="15"/>
                        </a:spcBef>
                      </a:pPr>
                      <a:r>
                        <a:rPr dirty="0" sz="800" spc="-10">
                          <a:latin typeface="PMingLiU"/>
                          <a:cs typeface="PMingLiU"/>
                        </a:rPr>
                        <a:t>恒润达生</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48895">
                        <a:lnSpc>
                          <a:spcPct val="100000"/>
                        </a:lnSpc>
                        <a:spcBef>
                          <a:spcPts val="85"/>
                        </a:spcBef>
                      </a:pPr>
                      <a:r>
                        <a:rPr dirty="0" sz="800" spc="-5">
                          <a:latin typeface="Arial"/>
                          <a:cs typeface="Arial"/>
                        </a:rPr>
                        <a:t>anti-GPC3</a:t>
                      </a:r>
                      <a:r>
                        <a:rPr dirty="0" sz="800" spc="-20">
                          <a:latin typeface="Arial"/>
                          <a:cs typeface="Arial"/>
                        </a:rPr>
                        <a:t> </a:t>
                      </a:r>
                      <a:r>
                        <a:rPr dirty="0" sz="800" spc="-5">
                          <a:latin typeface="Arial"/>
                          <a:cs typeface="Arial"/>
                        </a:rPr>
                        <a:t>CAR-T</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marL="74295">
                        <a:lnSpc>
                          <a:spcPct val="100000"/>
                        </a:lnSpc>
                        <a:spcBef>
                          <a:spcPts val="15"/>
                        </a:spcBef>
                      </a:pPr>
                      <a:r>
                        <a:rPr dirty="0" sz="800" spc="-10">
                          <a:latin typeface="Arial"/>
                          <a:cs typeface="Arial"/>
                        </a:rPr>
                        <a:t>I/II</a:t>
                      </a:r>
                      <a:r>
                        <a:rPr dirty="0" sz="800" spc="-40">
                          <a:latin typeface="Arial"/>
                          <a:cs typeface="Arial"/>
                        </a:rPr>
                        <a:t> </a:t>
                      </a:r>
                      <a:r>
                        <a:rPr dirty="0" sz="800" spc="-10">
                          <a:latin typeface="PMingLiU"/>
                          <a:cs typeface="PMingLiU"/>
                        </a:rPr>
                        <a:t>期</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9525">
                        <a:lnSpc>
                          <a:spcPct val="100000"/>
                        </a:lnSpc>
                        <a:spcBef>
                          <a:spcPts val="85"/>
                        </a:spcBef>
                      </a:pPr>
                      <a:r>
                        <a:rPr dirty="0" sz="800" spc="-5">
                          <a:latin typeface="Arial"/>
                          <a:cs typeface="Arial"/>
                        </a:rPr>
                        <a:t>CAR-T</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a:lnSpc>
                          <a:spcPct val="100000"/>
                        </a:lnSpc>
                        <a:spcBef>
                          <a:spcPts val="85"/>
                        </a:spcBef>
                      </a:pPr>
                      <a:r>
                        <a:rPr dirty="0" sz="800" spc="-10">
                          <a:latin typeface="Arial"/>
                          <a:cs typeface="Arial"/>
                        </a:rPr>
                        <a:t>HCC</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r>
              <a:tr h="152400">
                <a:tc>
                  <a:txBody>
                    <a:bodyPr/>
                    <a:lstStyle/>
                    <a:p>
                      <a:pPr algn="ctr">
                        <a:lnSpc>
                          <a:spcPct val="100000"/>
                        </a:lnSpc>
                        <a:spcBef>
                          <a:spcPts val="15"/>
                        </a:spcBef>
                      </a:pPr>
                      <a:r>
                        <a:rPr dirty="0" sz="800" spc="-10">
                          <a:latin typeface="PMingLiU"/>
                          <a:cs typeface="PMingLiU"/>
                        </a:rPr>
                        <a:t>上海医药</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50800">
                        <a:lnSpc>
                          <a:spcPct val="100000"/>
                        </a:lnSpc>
                        <a:spcBef>
                          <a:spcPts val="85"/>
                        </a:spcBef>
                      </a:pPr>
                      <a:r>
                        <a:rPr dirty="0" sz="800" spc="-10">
                          <a:latin typeface="Arial"/>
                          <a:cs typeface="Arial"/>
                        </a:rPr>
                        <a:t>B010-A</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marL="74295">
                        <a:lnSpc>
                          <a:spcPct val="100000"/>
                        </a:lnSpc>
                        <a:spcBef>
                          <a:spcPts val="15"/>
                        </a:spcBef>
                      </a:pPr>
                      <a:r>
                        <a:rPr dirty="0" sz="800" spc="-5">
                          <a:latin typeface="Arial"/>
                          <a:cs typeface="Arial"/>
                        </a:rPr>
                        <a:t>I</a:t>
                      </a:r>
                      <a:r>
                        <a:rPr dirty="0" sz="800" spc="-65">
                          <a:latin typeface="Arial"/>
                          <a:cs typeface="Arial"/>
                        </a:rPr>
                        <a:t> </a:t>
                      </a:r>
                      <a:r>
                        <a:rPr dirty="0" sz="800" spc="-10">
                          <a:latin typeface="PMingLiU"/>
                          <a:cs typeface="PMingLiU"/>
                        </a:rPr>
                        <a:t>期</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9525">
                        <a:lnSpc>
                          <a:spcPct val="100000"/>
                        </a:lnSpc>
                        <a:spcBef>
                          <a:spcPts val="85"/>
                        </a:spcBef>
                      </a:pPr>
                      <a:r>
                        <a:rPr dirty="0" sz="800" spc="-5">
                          <a:latin typeface="Arial"/>
                          <a:cs typeface="Arial"/>
                        </a:rPr>
                        <a:t>CAR-T</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a:lnSpc>
                          <a:spcPct val="100000"/>
                        </a:lnSpc>
                        <a:spcBef>
                          <a:spcPts val="85"/>
                        </a:spcBef>
                      </a:pPr>
                      <a:r>
                        <a:rPr dirty="0" sz="800" spc="-10">
                          <a:latin typeface="Arial"/>
                          <a:cs typeface="Arial"/>
                        </a:rPr>
                        <a:t>HCC</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r>
              <a:tr h="155829">
                <a:tc>
                  <a:txBody>
                    <a:bodyPr/>
                    <a:lstStyle/>
                    <a:p>
                      <a:pPr algn="ctr">
                        <a:lnSpc>
                          <a:spcPct val="100000"/>
                        </a:lnSpc>
                        <a:spcBef>
                          <a:spcPts val="15"/>
                        </a:spcBef>
                      </a:pPr>
                      <a:r>
                        <a:rPr dirty="0" sz="800" spc="-10">
                          <a:latin typeface="PMingLiU"/>
                          <a:cs typeface="PMingLiU"/>
                        </a:rPr>
                        <a:t>科济药</a:t>
                      </a:r>
                      <a:r>
                        <a:rPr dirty="0" sz="800" spc="15">
                          <a:latin typeface="PMingLiU"/>
                          <a:cs typeface="PMingLiU"/>
                        </a:rPr>
                        <a:t>业</a:t>
                      </a:r>
                      <a:r>
                        <a:rPr dirty="0" sz="800" spc="-10">
                          <a:latin typeface="Arial"/>
                          <a:cs typeface="Arial"/>
                        </a:rPr>
                        <a:t>,</a:t>
                      </a:r>
                      <a:r>
                        <a:rPr dirty="0" sz="800" spc="-10">
                          <a:latin typeface="PMingLiU"/>
                          <a:cs typeface="PMingLiU"/>
                        </a:rPr>
                        <a:t>仁</a:t>
                      </a:r>
                      <a:r>
                        <a:rPr dirty="0" sz="800" spc="10">
                          <a:latin typeface="PMingLiU"/>
                          <a:cs typeface="PMingLiU"/>
                        </a:rPr>
                        <a:t>济</a:t>
                      </a:r>
                      <a:r>
                        <a:rPr dirty="0" sz="800" spc="-10">
                          <a:latin typeface="PMingLiU"/>
                          <a:cs typeface="PMingLiU"/>
                        </a:rPr>
                        <a:t>医院</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54610">
                        <a:lnSpc>
                          <a:spcPct val="100000"/>
                        </a:lnSpc>
                        <a:spcBef>
                          <a:spcPts val="110"/>
                        </a:spcBef>
                      </a:pPr>
                      <a:r>
                        <a:rPr dirty="0" sz="800" spc="-10">
                          <a:latin typeface="Arial"/>
                          <a:cs typeface="Arial"/>
                        </a:rPr>
                        <a:t>CT011</a:t>
                      </a:r>
                      <a:endParaRPr sz="800">
                        <a:latin typeface="Arial"/>
                        <a:cs typeface="Arial"/>
                      </a:endParaRPr>
                    </a:p>
                  </a:txBody>
                  <a:tcPr marL="0" marR="0" marB="0" marT="13970">
                    <a:lnT w="6350">
                      <a:solidFill>
                        <a:srgbClr val="000000"/>
                      </a:solidFill>
                      <a:prstDash val="solid"/>
                    </a:lnT>
                    <a:lnB w="6350">
                      <a:solidFill>
                        <a:srgbClr val="000000"/>
                      </a:solidFill>
                      <a:prstDash val="solid"/>
                    </a:lnB>
                  </a:tcPr>
                </a:tc>
                <a:tc>
                  <a:txBody>
                    <a:bodyPr/>
                    <a:lstStyle/>
                    <a:p>
                      <a:pPr algn="ctr" marL="74295">
                        <a:lnSpc>
                          <a:spcPct val="100000"/>
                        </a:lnSpc>
                        <a:spcBef>
                          <a:spcPts val="15"/>
                        </a:spcBef>
                      </a:pPr>
                      <a:r>
                        <a:rPr dirty="0" sz="800" spc="-5">
                          <a:latin typeface="Arial"/>
                          <a:cs typeface="Arial"/>
                        </a:rPr>
                        <a:t>I</a:t>
                      </a:r>
                      <a:r>
                        <a:rPr dirty="0" sz="800" spc="-65">
                          <a:latin typeface="Arial"/>
                          <a:cs typeface="Arial"/>
                        </a:rPr>
                        <a:t> </a:t>
                      </a:r>
                      <a:r>
                        <a:rPr dirty="0" sz="800" spc="-10">
                          <a:latin typeface="PMingLiU"/>
                          <a:cs typeface="PMingLiU"/>
                        </a:rPr>
                        <a:t>期</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9525">
                        <a:lnSpc>
                          <a:spcPct val="100000"/>
                        </a:lnSpc>
                        <a:spcBef>
                          <a:spcPts val="110"/>
                        </a:spcBef>
                      </a:pPr>
                      <a:r>
                        <a:rPr dirty="0" sz="800" spc="-5">
                          <a:latin typeface="Arial"/>
                          <a:cs typeface="Arial"/>
                        </a:rPr>
                        <a:t>CAR-T</a:t>
                      </a:r>
                      <a:endParaRPr sz="800">
                        <a:latin typeface="Arial"/>
                        <a:cs typeface="Arial"/>
                      </a:endParaRPr>
                    </a:p>
                  </a:txBody>
                  <a:tcPr marL="0" marR="0" marB="0" marT="13970">
                    <a:lnT w="6350">
                      <a:solidFill>
                        <a:srgbClr val="000000"/>
                      </a:solidFill>
                      <a:prstDash val="solid"/>
                    </a:lnT>
                    <a:lnB w="6350">
                      <a:solidFill>
                        <a:srgbClr val="000000"/>
                      </a:solidFill>
                      <a:prstDash val="solid"/>
                    </a:lnB>
                  </a:tcPr>
                </a:tc>
                <a:tc>
                  <a:txBody>
                    <a:bodyPr/>
                    <a:lstStyle/>
                    <a:p>
                      <a:pPr algn="ctr">
                        <a:lnSpc>
                          <a:spcPct val="100000"/>
                        </a:lnSpc>
                        <a:spcBef>
                          <a:spcPts val="110"/>
                        </a:spcBef>
                      </a:pPr>
                      <a:r>
                        <a:rPr dirty="0" sz="800" spc="-10">
                          <a:latin typeface="Arial"/>
                          <a:cs typeface="Arial"/>
                        </a:rPr>
                        <a:t>LC,</a:t>
                      </a:r>
                      <a:r>
                        <a:rPr dirty="0" sz="800" spc="-15">
                          <a:latin typeface="Arial"/>
                          <a:cs typeface="Arial"/>
                        </a:rPr>
                        <a:t> </a:t>
                      </a:r>
                      <a:r>
                        <a:rPr dirty="0" sz="800" spc="-10">
                          <a:latin typeface="Arial"/>
                          <a:cs typeface="Arial"/>
                        </a:rPr>
                        <a:t>HCC</a:t>
                      </a:r>
                      <a:endParaRPr sz="800">
                        <a:latin typeface="Arial"/>
                        <a:cs typeface="Arial"/>
                      </a:endParaRPr>
                    </a:p>
                  </a:txBody>
                  <a:tcPr marL="0" marR="0" marB="0" marT="13970">
                    <a:lnT w="6350">
                      <a:solidFill>
                        <a:srgbClr val="000000"/>
                      </a:solidFill>
                      <a:prstDash val="solid"/>
                    </a:lnT>
                    <a:lnB w="6350">
                      <a:solidFill>
                        <a:srgbClr val="000000"/>
                      </a:solidFill>
                      <a:prstDash val="solid"/>
                    </a:lnB>
                  </a:tcPr>
                </a:tc>
              </a:tr>
              <a:tr h="155448">
                <a:tc>
                  <a:txBody>
                    <a:bodyPr/>
                    <a:lstStyle/>
                    <a:p>
                      <a:pPr algn="ctr">
                        <a:lnSpc>
                          <a:spcPct val="100000"/>
                        </a:lnSpc>
                        <a:spcBef>
                          <a:spcPts val="15"/>
                        </a:spcBef>
                      </a:pPr>
                      <a:r>
                        <a:rPr dirty="0" sz="800" spc="-10">
                          <a:latin typeface="PMingLiU"/>
                          <a:cs typeface="PMingLiU"/>
                        </a:rPr>
                        <a:t>科济药业</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54610">
                        <a:lnSpc>
                          <a:spcPct val="100000"/>
                        </a:lnSpc>
                        <a:spcBef>
                          <a:spcPts val="85"/>
                        </a:spcBef>
                      </a:pPr>
                      <a:r>
                        <a:rPr dirty="0" sz="800" spc="-10">
                          <a:latin typeface="Arial"/>
                          <a:cs typeface="Arial"/>
                        </a:rPr>
                        <a:t>CT017</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marL="74295">
                        <a:lnSpc>
                          <a:spcPct val="100000"/>
                        </a:lnSpc>
                        <a:spcBef>
                          <a:spcPts val="15"/>
                        </a:spcBef>
                      </a:pPr>
                      <a:r>
                        <a:rPr dirty="0" sz="800" spc="-5">
                          <a:latin typeface="Arial"/>
                          <a:cs typeface="Arial"/>
                        </a:rPr>
                        <a:t>I</a:t>
                      </a:r>
                      <a:r>
                        <a:rPr dirty="0" sz="800" spc="-65">
                          <a:latin typeface="Arial"/>
                          <a:cs typeface="Arial"/>
                        </a:rPr>
                        <a:t> </a:t>
                      </a:r>
                      <a:r>
                        <a:rPr dirty="0" sz="800" spc="-10">
                          <a:latin typeface="PMingLiU"/>
                          <a:cs typeface="PMingLiU"/>
                        </a:rPr>
                        <a:t>期</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9525">
                        <a:lnSpc>
                          <a:spcPct val="100000"/>
                        </a:lnSpc>
                        <a:spcBef>
                          <a:spcPts val="85"/>
                        </a:spcBef>
                      </a:pPr>
                      <a:r>
                        <a:rPr dirty="0" sz="800" spc="-5">
                          <a:latin typeface="Arial"/>
                          <a:cs typeface="Arial"/>
                        </a:rPr>
                        <a:t>CAR-T</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a:lnSpc>
                          <a:spcPct val="100000"/>
                        </a:lnSpc>
                        <a:spcBef>
                          <a:spcPts val="85"/>
                        </a:spcBef>
                      </a:pPr>
                      <a:r>
                        <a:rPr dirty="0" sz="800" spc="-10">
                          <a:latin typeface="Arial"/>
                          <a:cs typeface="Arial"/>
                        </a:rPr>
                        <a:t>HCC</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r>
              <a:tr h="152400">
                <a:tc>
                  <a:txBody>
                    <a:bodyPr/>
                    <a:lstStyle/>
                    <a:p>
                      <a:pPr algn="ctr">
                        <a:lnSpc>
                          <a:spcPct val="100000"/>
                        </a:lnSpc>
                        <a:spcBef>
                          <a:spcPts val="15"/>
                        </a:spcBef>
                      </a:pPr>
                      <a:r>
                        <a:rPr dirty="0" sz="800" spc="-10">
                          <a:latin typeface="PMingLiU"/>
                          <a:cs typeface="PMingLiU"/>
                        </a:rPr>
                        <a:t>科济药业</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51435">
                        <a:lnSpc>
                          <a:spcPct val="100000"/>
                        </a:lnSpc>
                        <a:spcBef>
                          <a:spcPts val="85"/>
                        </a:spcBef>
                      </a:pPr>
                      <a:r>
                        <a:rPr dirty="0" sz="800" spc="-5">
                          <a:latin typeface="Arial"/>
                          <a:cs typeface="Arial"/>
                        </a:rPr>
                        <a:t>CT0180</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marL="74295">
                        <a:lnSpc>
                          <a:spcPct val="100000"/>
                        </a:lnSpc>
                        <a:spcBef>
                          <a:spcPts val="15"/>
                        </a:spcBef>
                      </a:pPr>
                      <a:r>
                        <a:rPr dirty="0" sz="800" spc="-5">
                          <a:latin typeface="Arial"/>
                          <a:cs typeface="Arial"/>
                        </a:rPr>
                        <a:t>I</a:t>
                      </a:r>
                      <a:r>
                        <a:rPr dirty="0" sz="800" spc="-65">
                          <a:latin typeface="Arial"/>
                          <a:cs typeface="Arial"/>
                        </a:rPr>
                        <a:t> </a:t>
                      </a:r>
                      <a:r>
                        <a:rPr dirty="0" sz="800" spc="-10">
                          <a:latin typeface="PMingLiU"/>
                          <a:cs typeface="PMingLiU"/>
                        </a:rPr>
                        <a:t>期</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9525">
                        <a:lnSpc>
                          <a:spcPct val="100000"/>
                        </a:lnSpc>
                        <a:spcBef>
                          <a:spcPts val="85"/>
                        </a:spcBef>
                      </a:pPr>
                      <a:r>
                        <a:rPr dirty="0" sz="800" spc="-5">
                          <a:latin typeface="Arial"/>
                          <a:cs typeface="Arial"/>
                        </a:rPr>
                        <a:t>CAR-T</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a:lnSpc>
                          <a:spcPct val="100000"/>
                        </a:lnSpc>
                        <a:spcBef>
                          <a:spcPts val="85"/>
                        </a:spcBef>
                      </a:pPr>
                      <a:r>
                        <a:rPr dirty="0" sz="800" spc="-10">
                          <a:latin typeface="Arial"/>
                          <a:cs typeface="Arial"/>
                        </a:rPr>
                        <a:t>HCC</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r>
              <a:tr h="155447">
                <a:tc>
                  <a:txBody>
                    <a:bodyPr/>
                    <a:lstStyle/>
                    <a:p>
                      <a:pPr algn="ctr">
                        <a:lnSpc>
                          <a:spcPct val="100000"/>
                        </a:lnSpc>
                        <a:spcBef>
                          <a:spcPts val="15"/>
                        </a:spcBef>
                      </a:pPr>
                      <a:r>
                        <a:rPr dirty="0" sz="800" spc="-10">
                          <a:latin typeface="PMingLiU"/>
                          <a:cs typeface="PMingLiU"/>
                        </a:rPr>
                        <a:t>科济药业</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51435">
                        <a:lnSpc>
                          <a:spcPct val="100000"/>
                        </a:lnSpc>
                        <a:spcBef>
                          <a:spcPts val="85"/>
                        </a:spcBef>
                      </a:pPr>
                      <a:r>
                        <a:rPr dirty="0" sz="800" spc="-5">
                          <a:latin typeface="Arial"/>
                          <a:cs typeface="Arial"/>
                        </a:rPr>
                        <a:t>CT0181</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marL="74295">
                        <a:lnSpc>
                          <a:spcPct val="100000"/>
                        </a:lnSpc>
                        <a:spcBef>
                          <a:spcPts val="15"/>
                        </a:spcBef>
                      </a:pPr>
                      <a:r>
                        <a:rPr dirty="0" sz="800" spc="-5">
                          <a:latin typeface="Arial"/>
                          <a:cs typeface="Arial"/>
                        </a:rPr>
                        <a:t>I</a:t>
                      </a:r>
                      <a:r>
                        <a:rPr dirty="0" sz="800" spc="-65">
                          <a:latin typeface="Arial"/>
                          <a:cs typeface="Arial"/>
                        </a:rPr>
                        <a:t> </a:t>
                      </a:r>
                      <a:r>
                        <a:rPr dirty="0" sz="800" spc="-10">
                          <a:latin typeface="PMingLiU"/>
                          <a:cs typeface="PMingLiU"/>
                        </a:rPr>
                        <a:t>期</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9525">
                        <a:lnSpc>
                          <a:spcPct val="100000"/>
                        </a:lnSpc>
                        <a:spcBef>
                          <a:spcPts val="85"/>
                        </a:spcBef>
                      </a:pPr>
                      <a:r>
                        <a:rPr dirty="0" sz="800" spc="-5">
                          <a:latin typeface="Arial"/>
                          <a:cs typeface="Arial"/>
                        </a:rPr>
                        <a:t>CAR-T</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a:lnSpc>
                          <a:spcPct val="100000"/>
                        </a:lnSpc>
                        <a:spcBef>
                          <a:spcPts val="85"/>
                        </a:spcBef>
                      </a:pPr>
                      <a:r>
                        <a:rPr dirty="0" sz="800" spc="-10">
                          <a:latin typeface="Arial"/>
                          <a:cs typeface="Arial"/>
                        </a:rPr>
                        <a:t>HCC</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r>
              <a:tr h="152400">
                <a:tc>
                  <a:txBody>
                    <a:bodyPr/>
                    <a:lstStyle/>
                    <a:p>
                      <a:pPr algn="ctr">
                        <a:lnSpc>
                          <a:spcPct val="100000"/>
                        </a:lnSpc>
                        <a:spcBef>
                          <a:spcPts val="85"/>
                        </a:spcBef>
                      </a:pPr>
                      <a:r>
                        <a:rPr dirty="0" sz="800" spc="-5">
                          <a:latin typeface="Arial"/>
                          <a:cs typeface="Arial"/>
                        </a:rPr>
                        <a:t>Chugai</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marL="54610">
                        <a:lnSpc>
                          <a:spcPct val="100000"/>
                        </a:lnSpc>
                        <a:spcBef>
                          <a:spcPts val="85"/>
                        </a:spcBef>
                      </a:pPr>
                      <a:r>
                        <a:rPr dirty="0" sz="800" spc="-5">
                          <a:latin typeface="Arial"/>
                          <a:cs typeface="Arial"/>
                        </a:rPr>
                        <a:t>ERY974</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marL="74295">
                        <a:lnSpc>
                          <a:spcPct val="100000"/>
                        </a:lnSpc>
                        <a:spcBef>
                          <a:spcPts val="15"/>
                        </a:spcBef>
                      </a:pPr>
                      <a:r>
                        <a:rPr dirty="0" sz="800" spc="-5">
                          <a:latin typeface="Arial"/>
                          <a:cs typeface="Arial"/>
                        </a:rPr>
                        <a:t>I</a:t>
                      </a:r>
                      <a:r>
                        <a:rPr dirty="0" sz="800" spc="-65">
                          <a:latin typeface="Arial"/>
                          <a:cs typeface="Arial"/>
                        </a:rPr>
                        <a:t> </a:t>
                      </a:r>
                      <a:r>
                        <a:rPr dirty="0" sz="800" spc="-10">
                          <a:latin typeface="PMingLiU"/>
                          <a:cs typeface="PMingLiU"/>
                        </a:rPr>
                        <a:t>期</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6350">
                        <a:lnSpc>
                          <a:spcPct val="100000"/>
                        </a:lnSpc>
                        <a:spcBef>
                          <a:spcPts val="15"/>
                        </a:spcBef>
                      </a:pPr>
                      <a:r>
                        <a:rPr dirty="0" sz="800" spc="-10">
                          <a:latin typeface="PMingLiU"/>
                          <a:cs typeface="PMingLiU"/>
                        </a:rPr>
                        <a:t>双抗</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a:lnSpc>
                          <a:spcPct val="100000"/>
                        </a:lnSpc>
                        <a:spcBef>
                          <a:spcPts val="85"/>
                        </a:spcBef>
                      </a:pPr>
                      <a:r>
                        <a:rPr dirty="0" sz="800" spc="-10">
                          <a:latin typeface="Arial"/>
                          <a:cs typeface="Arial"/>
                        </a:rPr>
                        <a:t>HCC</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r>
              <a:tr h="155397">
                <a:tc>
                  <a:txBody>
                    <a:bodyPr/>
                    <a:lstStyle/>
                    <a:p>
                      <a:pPr algn="ctr">
                        <a:lnSpc>
                          <a:spcPct val="100000"/>
                        </a:lnSpc>
                        <a:spcBef>
                          <a:spcPts val="40"/>
                        </a:spcBef>
                      </a:pPr>
                      <a:r>
                        <a:rPr dirty="0" sz="800" spc="-10">
                          <a:latin typeface="PMingLiU"/>
                          <a:cs typeface="PMingLiU"/>
                        </a:rPr>
                        <a:t>原启生物</a:t>
                      </a:r>
                      <a:endParaRPr sz="800">
                        <a:latin typeface="PMingLiU"/>
                        <a:cs typeface="PMingLiU"/>
                      </a:endParaRPr>
                    </a:p>
                  </a:txBody>
                  <a:tcPr marL="0" marR="0" marB="0" marT="5080">
                    <a:lnT w="6350">
                      <a:solidFill>
                        <a:srgbClr val="000000"/>
                      </a:solidFill>
                      <a:prstDash val="solid"/>
                    </a:lnT>
                    <a:lnB w="6350">
                      <a:solidFill>
                        <a:srgbClr val="000000"/>
                      </a:solidFill>
                      <a:prstDash val="solid"/>
                    </a:lnB>
                  </a:tcPr>
                </a:tc>
                <a:tc>
                  <a:txBody>
                    <a:bodyPr/>
                    <a:lstStyle/>
                    <a:p>
                      <a:pPr algn="ctr" marL="55244">
                        <a:lnSpc>
                          <a:spcPct val="100000"/>
                        </a:lnSpc>
                        <a:spcBef>
                          <a:spcPts val="110"/>
                        </a:spcBef>
                      </a:pPr>
                      <a:r>
                        <a:rPr dirty="0" sz="800" spc="-5">
                          <a:latin typeface="Arial"/>
                          <a:cs typeface="Arial"/>
                        </a:rPr>
                        <a:t>GPC3-CAR-Ori2</a:t>
                      </a:r>
                      <a:endParaRPr sz="800">
                        <a:latin typeface="Arial"/>
                        <a:cs typeface="Arial"/>
                      </a:endParaRPr>
                    </a:p>
                  </a:txBody>
                  <a:tcPr marL="0" marR="0" marB="0" marT="13970">
                    <a:lnT w="6350">
                      <a:solidFill>
                        <a:srgbClr val="000000"/>
                      </a:solidFill>
                      <a:prstDash val="solid"/>
                    </a:lnT>
                    <a:lnB w="6350">
                      <a:solidFill>
                        <a:srgbClr val="000000"/>
                      </a:solidFill>
                      <a:prstDash val="solid"/>
                    </a:lnB>
                  </a:tcPr>
                </a:tc>
                <a:tc>
                  <a:txBody>
                    <a:bodyPr/>
                    <a:lstStyle/>
                    <a:p>
                      <a:pPr algn="ctr" marL="74295">
                        <a:lnSpc>
                          <a:spcPct val="100000"/>
                        </a:lnSpc>
                        <a:spcBef>
                          <a:spcPts val="40"/>
                        </a:spcBef>
                      </a:pPr>
                      <a:r>
                        <a:rPr dirty="0" sz="800" spc="-5">
                          <a:latin typeface="Arial"/>
                          <a:cs typeface="Arial"/>
                        </a:rPr>
                        <a:t>I</a:t>
                      </a:r>
                      <a:r>
                        <a:rPr dirty="0" sz="800" spc="-65">
                          <a:latin typeface="Arial"/>
                          <a:cs typeface="Arial"/>
                        </a:rPr>
                        <a:t> </a:t>
                      </a:r>
                      <a:r>
                        <a:rPr dirty="0" sz="800" spc="-10">
                          <a:latin typeface="PMingLiU"/>
                          <a:cs typeface="PMingLiU"/>
                        </a:rPr>
                        <a:t>期</a:t>
                      </a:r>
                      <a:endParaRPr sz="800">
                        <a:latin typeface="PMingLiU"/>
                        <a:cs typeface="PMingLiU"/>
                      </a:endParaRPr>
                    </a:p>
                  </a:txBody>
                  <a:tcPr marL="0" marR="0" marB="0" marT="5080">
                    <a:lnT w="6350">
                      <a:solidFill>
                        <a:srgbClr val="000000"/>
                      </a:solidFill>
                      <a:prstDash val="solid"/>
                    </a:lnT>
                    <a:lnB w="6350">
                      <a:solidFill>
                        <a:srgbClr val="000000"/>
                      </a:solidFill>
                      <a:prstDash val="solid"/>
                    </a:lnB>
                  </a:tcPr>
                </a:tc>
                <a:tc>
                  <a:txBody>
                    <a:bodyPr/>
                    <a:lstStyle/>
                    <a:p>
                      <a:pPr algn="ctr" marL="9525">
                        <a:lnSpc>
                          <a:spcPct val="100000"/>
                        </a:lnSpc>
                        <a:spcBef>
                          <a:spcPts val="110"/>
                        </a:spcBef>
                      </a:pPr>
                      <a:r>
                        <a:rPr dirty="0" sz="800" spc="-5">
                          <a:latin typeface="Arial"/>
                          <a:cs typeface="Arial"/>
                        </a:rPr>
                        <a:t>CAR-T</a:t>
                      </a:r>
                      <a:endParaRPr sz="800">
                        <a:latin typeface="Arial"/>
                        <a:cs typeface="Arial"/>
                      </a:endParaRPr>
                    </a:p>
                  </a:txBody>
                  <a:tcPr marL="0" marR="0" marB="0" marT="13970">
                    <a:lnT w="6350">
                      <a:solidFill>
                        <a:srgbClr val="000000"/>
                      </a:solidFill>
                      <a:prstDash val="solid"/>
                    </a:lnT>
                    <a:lnB w="6350">
                      <a:solidFill>
                        <a:srgbClr val="000000"/>
                      </a:solidFill>
                      <a:prstDash val="solid"/>
                    </a:lnB>
                  </a:tcPr>
                </a:tc>
                <a:tc>
                  <a:txBody>
                    <a:bodyPr/>
                    <a:lstStyle/>
                    <a:p>
                      <a:pPr algn="ctr">
                        <a:lnSpc>
                          <a:spcPct val="100000"/>
                        </a:lnSpc>
                        <a:spcBef>
                          <a:spcPts val="110"/>
                        </a:spcBef>
                      </a:pPr>
                      <a:r>
                        <a:rPr dirty="0" sz="800" spc="-10">
                          <a:latin typeface="Arial"/>
                          <a:cs typeface="Arial"/>
                        </a:rPr>
                        <a:t>HCC</a:t>
                      </a:r>
                      <a:endParaRPr sz="800">
                        <a:latin typeface="Arial"/>
                        <a:cs typeface="Arial"/>
                      </a:endParaRPr>
                    </a:p>
                  </a:txBody>
                  <a:tcPr marL="0" marR="0" marB="0" marT="13970">
                    <a:lnT w="6350">
                      <a:solidFill>
                        <a:srgbClr val="000000"/>
                      </a:solidFill>
                      <a:prstDash val="solid"/>
                    </a:lnT>
                    <a:lnB w="6350">
                      <a:solidFill>
                        <a:srgbClr val="000000"/>
                      </a:solidFill>
                      <a:prstDash val="solid"/>
                    </a:lnB>
                  </a:tcPr>
                </a:tc>
              </a:tr>
              <a:tr h="155447">
                <a:tc>
                  <a:txBody>
                    <a:bodyPr/>
                    <a:lstStyle/>
                    <a:p>
                      <a:pPr algn="ctr">
                        <a:lnSpc>
                          <a:spcPct val="100000"/>
                        </a:lnSpc>
                        <a:spcBef>
                          <a:spcPts val="15"/>
                        </a:spcBef>
                      </a:pPr>
                      <a:r>
                        <a:rPr dirty="0" sz="800" spc="-10">
                          <a:latin typeface="PMingLiU"/>
                          <a:cs typeface="PMingLiU"/>
                        </a:rPr>
                        <a:t>艺妙神州</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55244">
                        <a:lnSpc>
                          <a:spcPct val="100000"/>
                        </a:lnSpc>
                        <a:spcBef>
                          <a:spcPts val="85"/>
                        </a:spcBef>
                      </a:pPr>
                      <a:r>
                        <a:rPr dirty="0" sz="800" spc="-10">
                          <a:latin typeface="Arial"/>
                          <a:cs typeface="Arial"/>
                        </a:rPr>
                        <a:t>IM83</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marL="74295">
                        <a:lnSpc>
                          <a:spcPct val="100000"/>
                        </a:lnSpc>
                        <a:spcBef>
                          <a:spcPts val="15"/>
                        </a:spcBef>
                      </a:pPr>
                      <a:r>
                        <a:rPr dirty="0" sz="800" spc="-5">
                          <a:latin typeface="Arial"/>
                          <a:cs typeface="Arial"/>
                        </a:rPr>
                        <a:t>I</a:t>
                      </a:r>
                      <a:r>
                        <a:rPr dirty="0" sz="800" spc="-65">
                          <a:latin typeface="Arial"/>
                          <a:cs typeface="Arial"/>
                        </a:rPr>
                        <a:t> </a:t>
                      </a:r>
                      <a:r>
                        <a:rPr dirty="0" sz="800" spc="-10">
                          <a:latin typeface="PMingLiU"/>
                          <a:cs typeface="PMingLiU"/>
                        </a:rPr>
                        <a:t>期</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L="9525">
                        <a:lnSpc>
                          <a:spcPct val="100000"/>
                        </a:lnSpc>
                        <a:spcBef>
                          <a:spcPts val="85"/>
                        </a:spcBef>
                      </a:pPr>
                      <a:r>
                        <a:rPr dirty="0" sz="800" spc="-5">
                          <a:latin typeface="Arial"/>
                          <a:cs typeface="Arial"/>
                        </a:rPr>
                        <a:t>CAR-T</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a:lnSpc>
                          <a:spcPct val="100000"/>
                        </a:lnSpc>
                        <a:spcBef>
                          <a:spcPts val="85"/>
                        </a:spcBef>
                      </a:pPr>
                      <a:r>
                        <a:rPr dirty="0" sz="800" spc="-5">
                          <a:latin typeface="Arial"/>
                          <a:cs typeface="Arial"/>
                        </a:rPr>
                        <a:t>CCC,</a:t>
                      </a:r>
                      <a:r>
                        <a:rPr dirty="0" sz="800" spc="-15">
                          <a:latin typeface="Arial"/>
                          <a:cs typeface="Arial"/>
                        </a:rPr>
                        <a:t> </a:t>
                      </a:r>
                      <a:r>
                        <a:rPr dirty="0" sz="800" spc="-10">
                          <a:latin typeface="Arial"/>
                          <a:cs typeface="Arial"/>
                        </a:rPr>
                        <a:t>HCC</a:t>
                      </a:r>
                      <a:endParaRPr sz="800">
                        <a:latin typeface="Arial"/>
                        <a:cs typeface="Arial"/>
                      </a:endParaRPr>
                    </a:p>
                  </a:txBody>
                  <a:tcPr marL="0" marR="0" marB="0" marT="10795">
                    <a:lnT w="6350">
                      <a:solidFill>
                        <a:srgbClr val="000000"/>
                      </a:solidFill>
                      <a:prstDash val="solid"/>
                    </a:lnT>
                  </a:tcPr>
                </a:tc>
              </a:tr>
            </a:tbl>
          </a:graphicData>
        </a:graphic>
      </p:graphicFrame>
      <p:sp>
        <p:nvSpPr>
          <p:cNvPr id="9" name="object 9"/>
          <p:cNvSpPr/>
          <p:nvPr/>
        </p:nvSpPr>
        <p:spPr>
          <a:xfrm>
            <a:off x="464515" y="965580"/>
            <a:ext cx="95250" cy="0"/>
          </a:xfrm>
          <a:custGeom>
            <a:avLst/>
            <a:gdLst/>
            <a:ahLst/>
            <a:cxnLst/>
            <a:rect l="l" t="t" r="r" b="b"/>
            <a:pathLst>
              <a:path w="95250" h="0">
                <a:moveTo>
                  <a:pt x="0" y="0"/>
                </a:moveTo>
                <a:lnTo>
                  <a:pt x="94792" y="0"/>
                </a:lnTo>
              </a:path>
            </a:pathLst>
          </a:custGeom>
          <a:ln w="6096">
            <a:solidFill>
              <a:srgbClr val="000000"/>
            </a:solidFill>
            <a:prstDash val="sysDot"/>
          </a:ln>
        </p:spPr>
        <p:txBody>
          <a:bodyPr wrap="square" lIns="0" tIns="0" rIns="0" bIns="0" rtlCol="0"/>
          <a:lstStyle/>
          <a:p/>
        </p:txBody>
      </p:sp>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graphicFrame>
        <p:nvGraphicFramePr>
          <p:cNvPr id="7" name="object 7"/>
          <p:cNvGraphicFramePr>
            <a:graphicFrameLocks noGrp="1"/>
          </p:cNvGraphicFramePr>
          <p:nvPr/>
        </p:nvGraphicFramePr>
        <p:xfrm>
          <a:off x="530085" y="867409"/>
          <a:ext cx="5068570" cy="815975"/>
        </p:xfrm>
        <a:graphic>
          <a:graphicData uri="http://schemas.openxmlformats.org/drawingml/2006/table">
            <a:tbl>
              <a:tblPr firstRow="1" bandRow="1">
                <a:tableStyleId>{2D5ABB26-0587-4C30-8999-92F81FD0307C}</a:tableStyleId>
              </a:tblPr>
              <a:tblGrid>
                <a:gridCol w="1285875"/>
                <a:gridCol w="1367789"/>
                <a:gridCol w="597535"/>
                <a:gridCol w="858520"/>
                <a:gridCol w="958850"/>
              </a:tblGrid>
              <a:tr h="336803">
                <a:tc>
                  <a:txBody>
                    <a:bodyPr/>
                    <a:lstStyle/>
                    <a:p>
                      <a:pPr>
                        <a:lnSpc>
                          <a:spcPct val="100000"/>
                        </a:lnSpc>
                        <a:spcBef>
                          <a:spcPts val="5"/>
                        </a:spcBef>
                      </a:pPr>
                      <a:endParaRPr sz="1250">
                        <a:latin typeface="Times New Roman"/>
                        <a:cs typeface="Times New Roman"/>
                      </a:endParaRPr>
                    </a:p>
                    <a:p>
                      <a:pPr algn="ctr" marL="19685">
                        <a:lnSpc>
                          <a:spcPct val="100000"/>
                        </a:lnSpc>
                      </a:pPr>
                      <a:r>
                        <a:rPr dirty="0" sz="800" spc="-10">
                          <a:latin typeface="PMingLiU"/>
                          <a:cs typeface="PMingLiU"/>
                        </a:rPr>
                        <a:t>传奇生物</a:t>
                      </a:r>
                      <a:endParaRPr sz="800">
                        <a:latin typeface="PMingLiU"/>
                        <a:cs typeface="PMingLiU"/>
                      </a:endParaRPr>
                    </a:p>
                  </a:txBody>
                  <a:tcPr marL="0" marR="0" marB="0" marT="635">
                    <a:lnB w="6350">
                      <a:solidFill>
                        <a:srgbClr val="000000"/>
                      </a:solidFill>
                      <a:prstDash val="solid"/>
                    </a:lnB>
                  </a:tcPr>
                </a:tc>
                <a:tc>
                  <a:txBody>
                    <a:bodyPr/>
                    <a:lstStyle/>
                    <a:p>
                      <a:pPr>
                        <a:lnSpc>
                          <a:spcPct val="100000"/>
                        </a:lnSpc>
                        <a:spcBef>
                          <a:spcPts val="20"/>
                        </a:spcBef>
                      </a:pPr>
                      <a:endParaRPr sz="1300">
                        <a:latin typeface="Times New Roman"/>
                        <a:cs typeface="Times New Roman"/>
                      </a:endParaRPr>
                    </a:p>
                    <a:p>
                      <a:pPr algn="ctr" marR="51435">
                        <a:lnSpc>
                          <a:spcPct val="100000"/>
                        </a:lnSpc>
                      </a:pPr>
                      <a:r>
                        <a:rPr dirty="0" sz="800" spc="-5">
                          <a:latin typeface="Arial"/>
                          <a:cs typeface="Arial"/>
                        </a:rPr>
                        <a:t>LB2101</a:t>
                      </a:r>
                      <a:endParaRPr sz="800">
                        <a:latin typeface="Arial"/>
                        <a:cs typeface="Arial"/>
                      </a:endParaRPr>
                    </a:p>
                  </a:txBody>
                  <a:tcPr marL="0" marR="0" marB="0" marT="2540">
                    <a:lnB w="6350">
                      <a:solidFill>
                        <a:srgbClr val="000000"/>
                      </a:solidFill>
                      <a:prstDash val="solid"/>
                    </a:lnB>
                  </a:tcPr>
                </a:tc>
                <a:tc>
                  <a:txBody>
                    <a:bodyPr/>
                    <a:lstStyle/>
                    <a:p>
                      <a:pPr>
                        <a:lnSpc>
                          <a:spcPct val="100000"/>
                        </a:lnSpc>
                        <a:spcBef>
                          <a:spcPts val="5"/>
                        </a:spcBef>
                      </a:pPr>
                      <a:endParaRPr sz="1250">
                        <a:latin typeface="Times New Roman"/>
                        <a:cs typeface="Times New Roman"/>
                      </a:endParaRPr>
                    </a:p>
                    <a:p>
                      <a:pPr marL="179705">
                        <a:lnSpc>
                          <a:spcPct val="100000"/>
                        </a:lnSpc>
                      </a:pPr>
                      <a:r>
                        <a:rPr dirty="0" sz="800" spc="-5">
                          <a:latin typeface="Arial"/>
                          <a:cs typeface="Arial"/>
                        </a:rPr>
                        <a:t>I</a:t>
                      </a:r>
                      <a:r>
                        <a:rPr dirty="0" sz="800" spc="-70">
                          <a:latin typeface="Arial"/>
                          <a:cs typeface="Arial"/>
                        </a:rPr>
                        <a:t> </a:t>
                      </a:r>
                      <a:r>
                        <a:rPr dirty="0" sz="800" spc="-10">
                          <a:latin typeface="PMingLiU"/>
                          <a:cs typeface="PMingLiU"/>
                        </a:rPr>
                        <a:t>期</a:t>
                      </a:r>
                      <a:endParaRPr sz="800">
                        <a:latin typeface="PMingLiU"/>
                        <a:cs typeface="PMingLiU"/>
                      </a:endParaRPr>
                    </a:p>
                  </a:txBody>
                  <a:tcPr marL="0" marR="0" marB="0" marT="635">
                    <a:lnB w="6350">
                      <a:solidFill>
                        <a:srgbClr val="000000"/>
                      </a:solidFill>
                      <a:prstDash val="solid"/>
                    </a:lnB>
                  </a:tcPr>
                </a:tc>
                <a:tc>
                  <a:txBody>
                    <a:bodyPr/>
                    <a:lstStyle/>
                    <a:p>
                      <a:pPr>
                        <a:lnSpc>
                          <a:spcPct val="100000"/>
                        </a:lnSpc>
                        <a:spcBef>
                          <a:spcPts val="20"/>
                        </a:spcBef>
                      </a:pPr>
                      <a:endParaRPr sz="1300">
                        <a:latin typeface="Times New Roman"/>
                        <a:cs typeface="Times New Roman"/>
                      </a:endParaRPr>
                    </a:p>
                    <a:p>
                      <a:pPr algn="r" marR="273685">
                        <a:lnSpc>
                          <a:spcPct val="100000"/>
                        </a:lnSpc>
                      </a:pPr>
                      <a:r>
                        <a:rPr dirty="0" sz="800" spc="-5">
                          <a:latin typeface="Arial"/>
                          <a:cs typeface="Arial"/>
                        </a:rPr>
                        <a:t>CAR-T</a:t>
                      </a:r>
                      <a:endParaRPr sz="800">
                        <a:latin typeface="Arial"/>
                        <a:cs typeface="Arial"/>
                      </a:endParaRPr>
                    </a:p>
                  </a:txBody>
                  <a:tcPr marL="0" marR="0" marB="0" marT="2540">
                    <a:lnB w="6350">
                      <a:solidFill>
                        <a:srgbClr val="000000"/>
                      </a:solidFill>
                      <a:prstDash val="solid"/>
                    </a:lnB>
                  </a:tcPr>
                </a:tc>
                <a:tc>
                  <a:txBody>
                    <a:bodyPr/>
                    <a:lstStyle/>
                    <a:p>
                      <a:pPr>
                        <a:lnSpc>
                          <a:spcPct val="100000"/>
                        </a:lnSpc>
                        <a:spcBef>
                          <a:spcPts val="20"/>
                        </a:spcBef>
                      </a:pPr>
                      <a:endParaRPr sz="1300">
                        <a:latin typeface="Times New Roman"/>
                        <a:cs typeface="Times New Roman"/>
                      </a:endParaRPr>
                    </a:p>
                    <a:p>
                      <a:pPr algn="ctr" marL="6350">
                        <a:lnSpc>
                          <a:spcPct val="100000"/>
                        </a:lnSpc>
                      </a:pPr>
                      <a:r>
                        <a:rPr dirty="0" sz="800" spc="-10">
                          <a:latin typeface="Arial"/>
                          <a:cs typeface="Arial"/>
                        </a:rPr>
                        <a:t>LC,</a:t>
                      </a:r>
                      <a:r>
                        <a:rPr dirty="0" sz="800" spc="-15">
                          <a:latin typeface="Arial"/>
                          <a:cs typeface="Arial"/>
                        </a:rPr>
                        <a:t> </a:t>
                      </a:r>
                      <a:r>
                        <a:rPr dirty="0" sz="800" spc="-10">
                          <a:latin typeface="Arial"/>
                          <a:cs typeface="Arial"/>
                        </a:rPr>
                        <a:t>HCC</a:t>
                      </a:r>
                      <a:endParaRPr sz="800">
                        <a:latin typeface="Arial"/>
                        <a:cs typeface="Arial"/>
                      </a:endParaRPr>
                    </a:p>
                  </a:txBody>
                  <a:tcPr marL="0" marR="0" marB="0" marT="2540">
                    <a:lnB w="6350">
                      <a:solidFill>
                        <a:srgbClr val="000000"/>
                      </a:solidFill>
                      <a:prstDash val="solid"/>
                    </a:lnB>
                  </a:tcPr>
                </a:tc>
              </a:tr>
              <a:tr h="152400">
                <a:tc>
                  <a:txBody>
                    <a:bodyPr/>
                    <a:lstStyle/>
                    <a:p>
                      <a:pPr algn="ctr" marL="22860">
                        <a:lnSpc>
                          <a:spcPct val="100000"/>
                        </a:lnSpc>
                        <a:spcBef>
                          <a:spcPts val="85"/>
                        </a:spcBef>
                      </a:pPr>
                      <a:r>
                        <a:rPr dirty="0" sz="800" spc="-5">
                          <a:latin typeface="Arial"/>
                          <a:cs typeface="Arial"/>
                        </a:rPr>
                        <a:t>Noile-Immune/</a:t>
                      </a:r>
                      <a:r>
                        <a:rPr dirty="0" sz="800" spc="-20">
                          <a:latin typeface="Arial"/>
                          <a:cs typeface="Arial"/>
                        </a:rPr>
                        <a:t> </a:t>
                      </a:r>
                      <a:r>
                        <a:rPr dirty="0" sz="800">
                          <a:latin typeface="Arial"/>
                          <a:cs typeface="Arial"/>
                        </a:rPr>
                        <a:t>Takeda</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marR="48260">
                        <a:lnSpc>
                          <a:spcPct val="100000"/>
                        </a:lnSpc>
                        <a:spcBef>
                          <a:spcPts val="85"/>
                        </a:spcBef>
                      </a:pPr>
                      <a:r>
                        <a:rPr dirty="0" sz="800" spc="-5">
                          <a:latin typeface="Arial"/>
                          <a:cs typeface="Arial"/>
                        </a:rPr>
                        <a:t>TAK-102</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marL="179705">
                        <a:lnSpc>
                          <a:spcPct val="100000"/>
                        </a:lnSpc>
                        <a:spcBef>
                          <a:spcPts val="15"/>
                        </a:spcBef>
                      </a:pPr>
                      <a:r>
                        <a:rPr dirty="0" sz="800" spc="-5">
                          <a:latin typeface="Arial"/>
                          <a:cs typeface="Arial"/>
                        </a:rPr>
                        <a:t>I</a:t>
                      </a:r>
                      <a:r>
                        <a:rPr dirty="0" sz="800" spc="-70">
                          <a:latin typeface="Arial"/>
                          <a:cs typeface="Arial"/>
                        </a:rPr>
                        <a:t> </a:t>
                      </a:r>
                      <a:r>
                        <a:rPr dirty="0" sz="800" spc="-10">
                          <a:latin typeface="PMingLiU"/>
                          <a:cs typeface="PMingLiU"/>
                        </a:rPr>
                        <a:t>期</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r" marR="273685">
                        <a:lnSpc>
                          <a:spcPct val="100000"/>
                        </a:lnSpc>
                        <a:spcBef>
                          <a:spcPts val="85"/>
                        </a:spcBef>
                      </a:pPr>
                      <a:r>
                        <a:rPr dirty="0" sz="800" spc="-5">
                          <a:latin typeface="Arial"/>
                          <a:cs typeface="Arial"/>
                        </a:rPr>
                        <a:t>CAR-T</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marL="3810">
                        <a:lnSpc>
                          <a:spcPct val="100000"/>
                        </a:lnSpc>
                        <a:spcBef>
                          <a:spcPts val="15"/>
                        </a:spcBef>
                      </a:pPr>
                      <a:r>
                        <a:rPr dirty="0" sz="800" spc="-10">
                          <a:latin typeface="PMingLiU"/>
                          <a:cs typeface="PMingLiU"/>
                        </a:rPr>
                        <a:t>实体瘤</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r>
              <a:tr h="155448">
                <a:tc>
                  <a:txBody>
                    <a:bodyPr/>
                    <a:lstStyle/>
                    <a:p>
                      <a:pPr algn="ctr" marL="19685">
                        <a:lnSpc>
                          <a:spcPct val="100000"/>
                        </a:lnSpc>
                        <a:spcBef>
                          <a:spcPts val="15"/>
                        </a:spcBef>
                      </a:pPr>
                      <a:r>
                        <a:rPr dirty="0" sz="800" spc="-10">
                          <a:latin typeface="PMingLiU"/>
                          <a:cs typeface="PMingLiU"/>
                        </a:rPr>
                        <a:t>华夏英泰</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ctr" marR="48260">
                        <a:lnSpc>
                          <a:spcPct val="100000"/>
                        </a:lnSpc>
                        <a:spcBef>
                          <a:spcPts val="85"/>
                        </a:spcBef>
                      </a:pPr>
                      <a:r>
                        <a:rPr dirty="0" sz="800" spc="-5">
                          <a:latin typeface="Arial"/>
                          <a:cs typeface="Arial"/>
                        </a:rPr>
                        <a:t>YT-GPC3</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marL="179705">
                        <a:lnSpc>
                          <a:spcPct val="100000"/>
                        </a:lnSpc>
                        <a:spcBef>
                          <a:spcPts val="15"/>
                        </a:spcBef>
                      </a:pPr>
                      <a:r>
                        <a:rPr dirty="0" sz="800" spc="-5">
                          <a:latin typeface="Arial"/>
                          <a:cs typeface="Arial"/>
                        </a:rPr>
                        <a:t>I</a:t>
                      </a:r>
                      <a:r>
                        <a:rPr dirty="0" sz="800" spc="-70">
                          <a:latin typeface="Arial"/>
                          <a:cs typeface="Arial"/>
                        </a:rPr>
                        <a:t> </a:t>
                      </a:r>
                      <a:r>
                        <a:rPr dirty="0" sz="800" spc="-10">
                          <a:latin typeface="PMingLiU"/>
                          <a:cs typeface="PMingLiU"/>
                        </a:rPr>
                        <a:t>期</a:t>
                      </a:r>
                      <a:endParaRPr sz="800">
                        <a:latin typeface="PMingLiU"/>
                        <a:cs typeface="PMingLiU"/>
                      </a:endParaRPr>
                    </a:p>
                  </a:txBody>
                  <a:tcPr marL="0" marR="0" marB="0" marT="1905">
                    <a:lnT w="6350">
                      <a:solidFill>
                        <a:srgbClr val="000000"/>
                      </a:solidFill>
                      <a:prstDash val="solid"/>
                    </a:lnT>
                    <a:lnB w="6350">
                      <a:solidFill>
                        <a:srgbClr val="000000"/>
                      </a:solidFill>
                      <a:prstDash val="solid"/>
                    </a:lnB>
                  </a:tcPr>
                </a:tc>
                <a:tc>
                  <a:txBody>
                    <a:bodyPr/>
                    <a:lstStyle/>
                    <a:p>
                      <a:pPr algn="r" marR="273685">
                        <a:lnSpc>
                          <a:spcPct val="100000"/>
                        </a:lnSpc>
                        <a:spcBef>
                          <a:spcPts val="85"/>
                        </a:spcBef>
                      </a:pPr>
                      <a:r>
                        <a:rPr dirty="0" sz="800" spc="-5">
                          <a:latin typeface="Arial"/>
                          <a:cs typeface="Arial"/>
                        </a:rPr>
                        <a:t>CAR-T</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c>
                  <a:txBody>
                    <a:bodyPr/>
                    <a:lstStyle/>
                    <a:p>
                      <a:pPr algn="ctr" marL="6985">
                        <a:lnSpc>
                          <a:spcPct val="100000"/>
                        </a:lnSpc>
                        <a:spcBef>
                          <a:spcPts val="85"/>
                        </a:spcBef>
                      </a:pPr>
                      <a:r>
                        <a:rPr dirty="0" sz="800" spc="-10">
                          <a:latin typeface="Arial"/>
                          <a:cs typeface="Arial"/>
                        </a:rPr>
                        <a:t>HCC</a:t>
                      </a:r>
                      <a:endParaRPr sz="800">
                        <a:latin typeface="Arial"/>
                        <a:cs typeface="Arial"/>
                      </a:endParaRPr>
                    </a:p>
                  </a:txBody>
                  <a:tcPr marL="0" marR="0" marB="0" marT="10795">
                    <a:lnT w="6350">
                      <a:solidFill>
                        <a:srgbClr val="000000"/>
                      </a:solidFill>
                      <a:prstDash val="solid"/>
                    </a:lnT>
                    <a:lnB w="6350">
                      <a:solidFill>
                        <a:srgbClr val="000000"/>
                      </a:solidFill>
                      <a:prstDash val="solid"/>
                    </a:lnB>
                  </a:tcPr>
                </a:tc>
              </a:tr>
              <a:tr h="161925">
                <a:tc>
                  <a:txBody>
                    <a:bodyPr/>
                    <a:lstStyle/>
                    <a:p>
                      <a:pPr algn="ctr" marL="19685">
                        <a:lnSpc>
                          <a:spcPct val="100000"/>
                        </a:lnSpc>
                        <a:spcBef>
                          <a:spcPts val="20"/>
                        </a:spcBef>
                      </a:pPr>
                      <a:r>
                        <a:rPr dirty="0" sz="800" spc="-10">
                          <a:latin typeface="PMingLiU"/>
                          <a:cs typeface="PMingLiU"/>
                        </a:rPr>
                        <a:t>昭泰医疗</a:t>
                      </a:r>
                      <a:endParaRPr sz="800">
                        <a:latin typeface="PMingLiU"/>
                        <a:cs typeface="PMingLiU"/>
                      </a:endParaRPr>
                    </a:p>
                  </a:txBody>
                  <a:tcPr marL="0" marR="0" marB="0" marT="2540">
                    <a:lnT w="6350">
                      <a:solidFill>
                        <a:srgbClr val="000000"/>
                      </a:solidFill>
                      <a:prstDash val="solid"/>
                    </a:lnT>
                    <a:lnB w="19050">
                      <a:solidFill>
                        <a:srgbClr val="000000"/>
                      </a:solidFill>
                      <a:prstDash val="solid"/>
                    </a:lnB>
                  </a:tcPr>
                </a:tc>
                <a:tc>
                  <a:txBody>
                    <a:bodyPr/>
                    <a:lstStyle/>
                    <a:p>
                      <a:pPr algn="ctr" marR="53975">
                        <a:lnSpc>
                          <a:spcPct val="100000"/>
                        </a:lnSpc>
                        <a:spcBef>
                          <a:spcPts val="90"/>
                        </a:spcBef>
                      </a:pPr>
                      <a:r>
                        <a:rPr dirty="0" sz="800" spc="-5">
                          <a:latin typeface="Arial"/>
                          <a:cs typeface="Arial"/>
                        </a:rPr>
                        <a:t>anti-GPC3-7×19</a:t>
                      </a:r>
                      <a:r>
                        <a:rPr dirty="0" sz="800" spc="-25">
                          <a:latin typeface="Arial"/>
                          <a:cs typeface="Arial"/>
                        </a:rPr>
                        <a:t> </a:t>
                      </a:r>
                      <a:r>
                        <a:rPr dirty="0" sz="800" spc="-5">
                          <a:latin typeface="Arial"/>
                          <a:cs typeface="Arial"/>
                        </a:rPr>
                        <a:t>CAR-T</a:t>
                      </a:r>
                      <a:endParaRPr sz="800">
                        <a:latin typeface="Arial"/>
                        <a:cs typeface="Arial"/>
                      </a:endParaRPr>
                    </a:p>
                  </a:txBody>
                  <a:tcPr marL="0" marR="0" marB="0" marT="11430">
                    <a:lnT w="6350">
                      <a:solidFill>
                        <a:srgbClr val="000000"/>
                      </a:solidFill>
                      <a:prstDash val="solid"/>
                    </a:lnT>
                    <a:lnB w="19050">
                      <a:solidFill>
                        <a:srgbClr val="000000"/>
                      </a:solidFill>
                      <a:prstDash val="solid"/>
                    </a:lnB>
                  </a:tcPr>
                </a:tc>
                <a:tc>
                  <a:txBody>
                    <a:bodyPr/>
                    <a:lstStyle/>
                    <a:p>
                      <a:pPr marL="179705">
                        <a:lnSpc>
                          <a:spcPct val="100000"/>
                        </a:lnSpc>
                        <a:spcBef>
                          <a:spcPts val="20"/>
                        </a:spcBef>
                      </a:pPr>
                      <a:r>
                        <a:rPr dirty="0" sz="800" spc="-5">
                          <a:latin typeface="Arial"/>
                          <a:cs typeface="Arial"/>
                        </a:rPr>
                        <a:t>I</a:t>
                      </a:r>
                      <a:r>
                        <a:rPr dirty="0" sz="800" spc="-70">
                          <a:latin typeface="Arial"/>
                          <a:cs typeface="Arial"/>
                        </a:rPr>
                        <a:t> </a:t>
                      </a:r>
                      <a:r>
                        <a:rPr dirty="0" sz="800" spc="-10">
                          <a:latin typeface="PMingLiU"/>
                          <a:cs typeface="PMingLiU"/>
                        </a:rPr>
                        <a:t>期</a:t>
                      </a:r>
                      <a:endParaRPr sz="800">
                        <a:latin typeface="PMingLiU"/>
                        <a:cs typeface="PMingLiU"/>
                      </a:endParaRPr>
                    </a:p>
                  </a:txBody>
                  <a:tcPr marL="0" marR="0" marB="0" marT="2540">
                    <a:lnT w="6350">
                      <a:solidFill>
                        <a:srgbClr val="000000"/>
                      </a:solidFill>
                      <a:prstDash val="solid"/>
                    </a:lnT>
                    <a:lnB w="19050">
                      <a:solidFill>
                        <a:srgbClr val="000000"/>
                      </a:solidFill>
                      <a:prstDash val="solid"/>
                    </a:lnB>
                  </a:tcPr>
                </a:tc>
                <a:tc>
                  <a:txBody>
                    <a:bodyPr/>
                    <a:lstStyle/>
                    <a:p>
                      <a:pPr algn="r" marR="273685">
                        <a:lnSpc>
                          <a:spcPct val="100000"/>
                        </a:lnSpc>
                        <a:spcBef>
                          <a:spcPts val="90"/>
                        </a:spcBef>
                      </a:pPr>
                      <a:r>
                        <a:rPr dirty="0" sz="800" spc="-5">
                          <a:latin typeface="Arial"/>
                          <a:cs typeface="Arial"/>
                        </a:rPr>
                        <a:t>CAR-T</a:t>
                      </a:r>
                      <a:endParaRPr sz="800">
                        <a:latin typeface="Arial"/>
                        <a:cs typeface="Arial"/>
                      </a:endParaRPr>
                    </a:p>
                  </a:txBody>
                  <a:tcPr marL="0" marR="0" marB="0" marT="11430">
                    <a:lnT w="6350">
                      <a:solidFill>
                        <a:srgbClr val="000000"/>
                      </a:solidFill>
                      <a:prstDash val="solid"/>
                    </a:lnT>
                    <a:lnB w="19050">
                      <a:solidFill>
                        <a:srgbClr val="000000"/>
                      </a:solidFill>
                      <a:prstDash val="solid"/>
                    </a:lnB>
                  </a:tcPr>
                </a:tc>
                <a:tc>
                  <a:txBody>
                    <a:bodyPr/>
                    <a:lstStyle/>
                    <a:p>
                      <a:pPr algn="ctr" marL="6985">
                        <a:lnSpc>
                          <a:spcPct val="100000"/>
                        </a:lnSpc>
                        <a:spcBef>
                          <a:spcPts val="90"/>
                        </a:spcBef>
                      </a:pPr>
                      <a:r>
                        <a:rPr dirty="0" sz="800" spc="-10">
                          <a:latin typeface="Arial"/>
                          <a:cs typeface="Arial"/>
                        </a:rPr>
                        <a:t>HCC</a:t>
                      </a:r>
                      <a:endParaRPr sz="800">
                        <a:latin typeface="Arial"/>
                        <a:cs typeface="Arial"/>
                      </a:endParaRPr>
                    </a:p>
                  </a:txBody>
                  <a:tcPr marL="0" marR="0" marB="0" marT="11430">
                    <a:lnT w="6350">
                      <a:solidFill>
                        <a:srgbClr val="000000"/>
                      </a:solidFill>
                      <a:prstDash val="solid"/>
                    </a:lnT>
                    <a:lnB w="19050">
                      <a:solidFill>
                        <a:srgbClr val="000000"/>
                      </a:solidFill>
                      <a:prstDash val="solid"/>
                    </a:lnB>
                  </a:tcPr>
                </a:tc>
              </a:tr>
            </a:tbl>
          </a:graphicData>
        </a:graphic>
      </p:graphicFrame>
      <p:sp>
        <p:nvSpPr>
          <p:cNvPr id="9" name="object 9"/>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0" name="object 10"/>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
        <p:nvSpPr>
          <p:cNvPr id="8" name="object 8"/>
          <p:cNvSpPr txBox="1"/>
          <p:nvPr/>
        </p:nvSpPr>
        <p:spPr>
          <a:xfrm>
            <a:off x="489000" y="1682622"/>
            <a:ext cx="5147945" cy="7911465"/>
          </a:xfrm>
          <a:prstGeom prst="rect">
            <a:avLst/>
          </a:prstGeom>
        </p:spPr>
        <p:txBody>
          <a:bodyPr wrap="square" lIns="0" tIns="11430" rIns="0" bIns="0" rtlCol="0" vert="horz">
            <a:spAutoFit/>
          </a:bodyPr>
          <a:lstStyle/>
          <a:p>
            <a:pPr algn="just" marL="508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55">
                <a:latin typeface="Arial"/>
                <a:cs typeface="Arial"/>
              </a:rPr>
              <a:t> </a:t>
            </a:r>
            <a:r>
              <a:rPr dirty="0" sz="800" spc="-10">
                <a:latin typeface="PMingLiU"/>
                <a:cs typeface="PMingLiU"/>
              </a:rPr>
              <a:t>医药魔</a:t>
            </a:r>
            <a:r>
              <a:rPr dirty="0" sz="800" spc="15">
                <a:latin typeface="PMingLiU"/>
                <a:cs typeface="PMingLiU"/>
              </a:rPr>
              <a:t>方</a:t>
            </a:r>
            <a:r>
              <a:rPr dirty="0" sz="800" spc="-5">
                <a:latin typeface="Arial"/>
                <a:cs typeface="Arial"/>
              </a:rPr>
              <a:t>,</a:t>
            </a:r>
            <a:r>
              <a:rPr dirty="0" sz="800" spc="-15">
                <a:latin typeface="Arial"/>
                <a:cs typeface="Arial"/>
              </a:rPr>
              <a:t> </a:t>
            </a:r>
            <a:r>
              <a:rPr dirty="0" sz="800" spc="10">
                <a:latin typeface="PMingLiU"/>
                <a:cs typeface="PMingLiU"/>
              </a:rPr>
              <a:t>招</a:t>
            </a:r>
            <a:r>
              <a:rPr dirty="0" sz="800" spc="-10">
                <a:latin typeface="PMingLiU"/>
                <a:cs typeface="PMingLiU"/>
              </a:rPr>
              <a:t>银国</a:t>
            </a:r>
            <a:r>
              <a:rPr dirty="0" sz="800" spc="10">
                <a:latin typeface="PMingLiU"/>
                <a:cs typeface="PMingLiU"/>
              </a:rPr>
              <a:t>际</a:t>
            </a:r>
            <a:r>
              <a:rPr dirty="0" sz="800" spc="-10">
                <a:latin typeface="PMingLiU"/>
                <a:cs typeface="PMingLiU"/>
              </a:rPr>
              <a:t>证券</a:t>
            </a:r>
            <a:endParaRPr sz="800">
              <a:latin typeface="PMingLiU"/>
              <a:cs typeface="PMingLiU"/>
            </a:endParaRPr>
          </a:p>
          <a:p>
            <a:pPr>
              <a:lnSpc>
                <a:spcPct val="100000"/>
              </a:lnSpc>
            </a:pPr>
            <a:endParaRPr sz="1200">
              <a:latin typeface="PMingLiU"/>
              <a:cs typeface="PMingLiU"/>
            </a:endParaRPr>
          </a:p>
          <a:p>
            <a:pPr algn="just" marL="50800" marR="43180">
              <a:lnSpc>
                <a:spcPct val="139400"/>
              </a:lnSpc>
            </a:pPr>
            <a:r>
              <a:rPr dirty="0" sz="1000" spc="-5">
                <a:latin typeface="Arial"/>
                <a:cs typeface="Arial"/>
              </a:rPr>
              <a:t>Chugai</a:t>
            </a:r>
            <a:r>
              <a:rPr dirty="0" sz="1000" spc="-55">
                <a:latin typeface="Arial"/>
                <a:cs typeface="Arial"/>
              </a:rPr>
              <a:t> </a:t>
            </a:r>
            <a:r>
              <a:rPr dirty="0" sz="1000" spc="245">
                <a:latin typeface="PMingLiU"/>
                <a:cs typeface="PMingLiU"/>
              </a:rPr>
              <a:t>的</a:t>
            </a:r>
            <a:r>
              <a:rPr dirty="0" sz="1000">
                <a:latin typeface="Arial"/>
                <a:cs typeface="Arial"/>
              </a:rPr>
              <a:t>Codrituzumab</a:t>
            </a:r>
            <a:r>
              <a:rPr dirty="0" sz="1000" spc="45">
                <a:latin typeface="Arial"/>
                <a:cs typeface="Arial"/>
              </a:rPr>
              <a:t> </a:t>
            </a:r>
            <a:r>
              <a:rPr dirty="0" sz="1000" spc="-5">
                <a:latin typeface="Arial"/>
                <a:cs typeface="Arial"/>
              </a:rPr>
              <a:t>(GC33)</a:t>
            </a:r>
            <a:r>
              <a:rPr dirty="0" sz="1000" spc="35">
                <a:latin typeface="Arial"/>
                <a:cs typeface="Arial"/>
              </a:rPr>
              <a:t> </a:t>
            </a:r>
            <a:r>
              <a:rPr dirty="0" sz="1000" spc="5">
                <a:latin typeface="PMingLiU"/>
                <a:cs typeface="PMingLiU"/>
              </a:rPr>
              <a:t>是一</a:t>
            </a:r>
            <a:r>
              <a:rPr dirty="0" sz="1000" spc="-20">
                <a:latin typeface="PMingLiU"/>
                <a:cs typeface="PMingLiU"/>
              </a:rPr>
              <a:t>款</a:t>
            </a:r>
            <a:r>
              <a:rPr dirty="0" sz="1000" spc="5">
                <a:latin typeface="PMingLiU"/>
                <a:cs typeface="PMingLiU"/>
              </a:rPr>
              <a:t>针</a:t>
            </a:r>
            <a:r>
              <a:rPr dirty="0" sz="1000" spc="245">
                <a:latin typeface="PMingLiU"/>
                <a:cs typeface="PMingLiU"/>
              </a:rPr>
              <a:t>对</a:t>
            </a:r>
            <a:r>
              <a:rPr dirty="0" sz="1000" spc="-5">
                <a:latin typeface="Arial"/>
                <a:cs typeface="Arial"/>
              </a:rPr>
              <a:t>GPC3</a:t>
            </a:r>
            <a:r>
              <a:rPr dirty="0" sz="1000" spc="45">
                <a:latin typeface="Arial"/>
                <a:cs typeface="Arial"/>
              </a:rPr>
              <a:t> </a:t>
            </a:r>
            <a:r>
              <a:rPr dirty="0" sz="1000" spc="5">
                <a:latin typeface="Arial"/>
                <a:cs typeface="Arial"/>
              </a:rPr>
              <a:t>C</a:t>
            </a:r>
            <a:r>
              <a:rPr dirty="0" sz="1000" spc="-95">
                <a:latin typeface="Arial"/>
                <a:cs typeface="Arial"/>
              </a:rPr>
              <a:t> </a:t>
            </a:r>
            <a:r>
              <a:rPr dirty="0" sz="1000" spc="5">
                <a:latin typeface="PMingLiU"/>
                <a:cs typeface="PMingLiU"/>
              </a:rPr>
              <a:t>端</a:t>
            </a:r>
            <a:r>
              <a:rPr dirty="0" sz="1000" spc="-25">
                <a:latin typeface="PMingLiU"/>
                <a:cs typeface="PMingLiU"/>
              </a:rPr>
              <a:t> </a:t>
            </a:r>
            <a:r>
              <a:rPr dirty="0" sz="1000" spc="-5">
                <a:latin typeface="Arial"/>
                <a:cs typeface="Arial"/>
              </a:rPr>
              <a:t>30</a:t>
            </a:r>
            <a:r>
              <a:rPr dirty="0" sz="1000" spc="45">
                <a:latin typeface="Arial"/>
                <a:cs typeface="Arial"/>
              </a:rPr>
              <a:t> </a:t>
            </a:r>
            <a:r>
              <a:rPr dirty="0" sz="1000">
                <a:latin typeface="Arial"/>
                <a:cs typeface="Arial"/>
              </a:rPr>
              <a:t>kDa</a:t>
            </a:r>
            <a:r>
              <a:rPr dirty="0" sz="1000" spc="-70">
                <a:latin typeface="Arial"/>
                <a:cs typeface="Arial"/>
              </a:rPr>
              <a:t> </a:t>
            </a:r>
            <a:r>
              <a:rPr dirty="0" sz="1000" spc="5">
                <a:latin typeface="PMingLiU"/>
                <a:cs typeface="PMingLiU"/>
              </a:rPr>
              <a:t>片段的</a:t>
            </a:r>
            <a:r>
              <a:rPr dirty="0" sz="1000" spc="-20">
                <a:latin typeface="PMingLiU"/>
                <a:cs typeface="PMingLiU"/>
              </a:rPr>
              <a:t>单</a:t>
            </a:r>
            <a:r>
              <a:rPr dirty="0" sz="1000" spc="5">
                <a:latin typeface="PMingLiU"/>
                <a:cs typeface="PMingLiU"/>
              </a:rPr>
              <a:t>抗</a:t>
            </a:r>
            <a:r>
              <a:rPr dirty="0" sz="1000" spc="-20">
                <a:latin typeface="PMingLiU"/>
                <a:cs typeface="PMingLiU"/>
              </a:rPr>
              <a:t>药</a:t>
            </a:r>
            <a:r>
              <a:rPr dirty="0" sz="1000" spc="5">
                <a:latin typeface="PMingLiU"/>
                <a:cs typeface="PMingLiU"/>
              </a:rPr>
              <a:t>物，</a:t>
            </a:r>
            <a:r>
              <a:rPr dirty="0" sz="1000" spc="-20">
                <a:latin typeface="PMingLiU"/>
                <a:cs typeface="PMingLiU"/>
              </a:rPr>
              <a:t>目</a:t>
            </a:r>
            <a:r>
              <a:rPr dirty="0" sz="1000" spc="5">
                <a:latin typeface="PMingLiU"/>
                <a:cs typeface="PMingLiU"/>
              </a:rPr>
              <a:t>前处 于</a:t>
            </a:r>
            <a:r>
              <a:rPr dirty="0" sz="1000" spc="30">
                <a:latin typeface="PMingLiU"/>
                <a:cs typeface="PMingLiU"/>
              </a:rPr>
              <a:t> </a:t>
            </a:r>
            <a:r>
              <a:rPr dirty="0" sz="1000">
                <a:latin typeface="Arial"/>
                <a:cs typeface="Arial"/>
              </a:rPr>
              <a:t>II</a:t>
            </a:r>
            <a:r>
              <a:rPr dirty="0" sz="1000" spc="-5">
                <a:latin typeface="Arial"/>
                <a:cs typeface="Arial"/>
              </a:rPr>
              <a:t> </a:t>
            </a:r>
            <a:r>
              <a:rPr dirty="0" sz="1000" spc="5">
                <a:latin typeface="PMingLiU"/>
                <a:cs typeface="PMingLiU"/>
              </a:rPr>
              <a:t>期</a:t>
            </a:r>
            <a:r>
              <a:rPr dirty="0" sz="1000" spc="-20">
                <a:latin typeface="PMingLiU"/>
                <a:cs typeface="PMingLiU"/>
              </a:rPr>
              <a:t>临</a:t>
            </a:r>
            <a:r>
              <a:rPr dirty="0" sz="1000" spc="5">
                <a:latin typeface="PMingLiU"/>
                <a:cs typeface="PMingLiU"/>
              </a:rPr>
              <a:t>床</a:t>
            </a:r>
            <a:r>
              <a:rPr dirty="0" sz="1000" spc="-20">
                <a:latin typeface="PMingLiU"/>
                <a:cs typeface="PMingLiU"/>
              </a:rPr>
              <a:t>阶</a:t>
            </a:r>
            <a:r>
              <a:rPr dirty="0" sz="1000" spc="5">
                <a:latin typeface="PMingLiU"/>
                <a:cs typeface="PMingLiU"/>
              </a:rPr>
              <a:t>段，</a:t>
            </a:r>
            <a:r>
              <a:rPr dirty="0" sz="1000" spc="-20">
                <a:latin typeface="PMingLiU"/>
                <a:cs typeface="PMingLiU"/>
              </a:rPr>
              <a:t>是</a:t>
            </a:r>
            <a:r>
              <a:rPr dirty="0" sz="1000" spc="5">
                <a:latin typeface="PMingLiU"/>
                <a:cs typeface="PMingLiU"/>
              </a:rPr>
              <a:t>全球</a:t>
            </a:r>
            <a:r>
              <a:rPr dirty="0" sz="1000" spc="-20">
                <a:latin typeface="PMingLiU"/>
                <a:cs typeface="PMingLiU"/>
              </a:rPr>
              <a:t>进</a:t>
            </a:r>
            <a:r>
              <a:rPr dirty="0" sz="1000" spc="5">
                <a:latin typeface="PMingLiU"/>
                <a:cs typeface="PMingLiU"/>
              </a:rPr>
              <a:t>度最快的</a:t>
            </a:r>
            <a:r>
              <a:rPr dirty="0" sz="1000" spc="15">
                <a:latin typeface="PMingLiU"/>
                <a:cs typeface="PMingLiU"/>
              </a:rPr>
              <a:t> </a:t>
            </a:r>
            <a:r>
              <a:rPr dirty="0" sz="1000">
                <a:latin typeface="Arial"/>
                <a:cs typeface="Arial"/>
              </a:rPr>
              <a:t>GPC3</a:t>
            </a:r>
            <a:r>
              <a:rPr dirty="0" sz="1000" spc="-15">
                <a:latin typeface="Arial"/>
                <a:cs typeface="Arial"/>
              </a:rPr>
              <a:t> </a:t>
            </a:r>
            <a:r>
              <a:rPr dirty="0" sz="1000" spc="5">
                <a:latin typeface="PMingLiU"/>
                <a:cs typeface="PMingLiU"/>
              </a:rPr>
              <a:t>药</a:t>
            </a:r>
            <a:r>
              <a:rPr dirty="0" sz="1000" spc="-20">
                <a:latin typeface="PMingLiU"/>
                <a:cs typeface="PMingLiU"/>
              </a:rPr>
              <a:t>物</a:t>
            </a:r>
            <a:r>
              <a:rPr dirty="0" sz="1000" spc="5">
                <a:latin typeface="PMingLiU"/>
                <a:cs typeface="PMingLiU"/>
              </a:rPr>
              <a:t>，也</a:t>
            </a:r>
            <a:r>
              <a:rPr dirty="0" sz="1000" spc="-20">
                <a:latin typeface="PMingLiU"/>
                <a:cs typeface="PMingLiU"/>
              </a:rPr>
              <a:t>是</a:t>
            </a:r>
            <a:r>
              <a:rPr dirty="0" sz="1000" spc="5">
                <a:latin typeface="PMingLiU"/>
                <a:cs typeface="PMingLiU"/>
              </a:rPr>
              <a:t>唯一一款以</a:t>
            </a:r>
            <a:r>
              <a:rPr dirty="0" sz="1000" spc="10">
                <a:latin typeface="PMingLiU"/>
                <a:cs typeface="PMingLiU"/>
              </a:rPr>
              <a:t> </a:t>
            </a:r>
            <a:r>
              <a:rPr dirty="0" sz="1000">
                <a:latin typeface="Arial"/>
                <a:cs typeface="Arial"/>
              </a:rPr>
              <a:t>GPC3</a:t>
            </a:r>
            <a:r>
              <a:rPr dirty="0" sz="1000" spc="-20">
                <a:latin typeface="Arial"/>
                <a:cs typeface="Arial"/>
              </a:rPr>
              <a:t> </a:t>
            </a:r>
            <a:r>
              <a:rPr dirty="0" sz="1000" spc="-20">
                <a:latin typeface="PMingLiU"/>
                <a:cs typeface="PMingLiU"/>
              </a:rPr>
              <a:t>为</a:t>
            </a:r>
            <a:r>
              <a:rPr dirty="0" sz="1000" spc="5">
                <a:latin typeface="PMingLiU"/>
                <a:cs typeface="PMingLiU"/>
              </a:rPr>
              <a:t>靶点</a:t>
            </a:r>
            <a:r>
              <a:rPr dirty="0" sz="1000" spc="-20">
                <a:latin typeface="PMingLiU"/>
                <a:cs typeface="PMingLiU"/>
              </a:rPr>
              <a:t>的</a:t>
            </a:r>
            <a:r>
              <a:rPr dirty="0" sz="1000" spc="5">
                <a:latin typeface="PMingLiU"/>
                <a:cs typeface="PMingLiU"/>
              </a:rPr>
              <a:t>单抗药 物。</a:t>
            </a:r>
            <a:r>
              <a:rPr dirty="0" sz="1000" spc="-5">
                <a:latin typeface="Arial"/>
                <a:cs typeface="Arial"/>
              </a:rPr>
              <a:t>2016</a:t>
            </a:r>
            <a:r>
              <a:rPr dirty="0" sz="1000" spc="-135">
                <a:latin typeface="Arial"/>
                <a:cs typeface="Arial"/>
              </a:rPr>
              <a:t> </a:t>
            </a:r>
            <a:r>
              <a:rPr dirty="0" sz="1000" spc="5">
                <a:latin typeface="PMingLiU"/>
                <a:cs typeface="PMingLiU"/>
              </a:rPr>
              <a:t>年，《</a:t>
            </a:r>
            <a:r>
              <a:rPr dirty="0" sz="1000" spc="-10">
                <a:latin typeface="Arial"/>
                <a:cs typeface="Arial"/>
              </a:rPr>
              <a:t>Journal</a:t>
            </a:r>
            <a:r>
              <a:rPr dirty="0" sz="1000" spc="-35">
                <a:latin typeface="Arial"/>
                <a:cs typeface="Arial"/>
              </a:rPr>
              <a:t> </a:t>
            </a:r>
            <a:r>
              <a:rPr dirty="0" sz="1000" spc="-15">
                <a:latin typeface="Arial"/>
                <a:cs typeface="Arial"/>
              </a:rPr>
              <a:t>of</a:t>
            </a:r>
            <a:r>
              <a:rPr dirty="0" sz="1000" spc="-40">
                <a:latin typeface="Arial"/>
                <a:cs typeface="Arial"/>
              </a:rPr>
              <a:t> </a:t>
            </a:r>
            <a:r>
              <a:rPr dirty="0" sz="1000" spc="-5">
                <a:latin typeface="Arial"/>
                <a:cs typeface="Arial"/>
              </a:rPr>
              <a:t>Hepatology</a:t>
            </a:r>
            <a:r>
              <a:rPr dirty="0" sz="1000" spc="5">
                <a:latin typeface="PMingLiU"/>
                <a:cs typeface="PMingLiU"/>
              </a:rPr>
              <a:t>》</a:t>
            </a:r>
            <a:r>
              <a:rPr dirty="0" sz="1000" spc="-20">
                <a:latin typeface="PMingLiU"/>
                <a:cs typeface="PMingLiU"/>
              </a:rPr>
              <a:t>杂</a:t>
            </a:r>
            <a:r>
              <a:rPr dirty="0" sz="1000" spc="5">
                <a:latin typeface="PMingLiU"/>
                <a:cs typeface="PMingLiU"/>
              </a:rPr>
              <a:t>志发</a:t>
            </a:r>
            <a:r>
              <a:rPr dirty="0" sz="1000" spc="-20">
                <a:latin typeface="PMingLiU"/>
                <a:cs typeface="PMingLiU"/>
              </a:rPr>
              <a:t>表</a:t>
            </a:r>
            <a:r>
              <a:rPr dirty="0" sz="1000" spc="150">
                <a:latin typeface="PMingLiU"/>
                <a:cs typeface="PMingLiU"/>
              </a:rPr>
              <a:t>了</a:t>
            </a:r>
            <a:r>
              <a:rPr dirty="0" sz="1000" spc="-5">
                <a:latin typeface="Arial"/>
                <a:cs typeface="Arial"/>
              </a:rPr>
              <a:t>GC33</a:t>
            </a:r>
            <a:r>
              <a:rPr dirty="0" sz="1000" spc="-135">
                <a:latin typeface="Arial"/>
                <a:cs typeface="Arial"/>
              </a:rPr>
              <a:t> </a:t>
            </a:r>
            <a:r>
              <a:rPr dirty="0" sz="1000" spc="5">
                <a:latin typeface="PMingLiU"/>
                <a:cs typeface="PMingLiU"/>
              </a:rPr>
              <a:t>的二期</a:t>
            </a:r>
            <a:r>
              <a:rPr dirty="0" sz="1000" spc="-20">
                <a:latin typeface="PMingLiU"/>
                <a:cs typeface="PMingLiU"/>
              </a:rPr>
              <a:t>临</a:t>
            </a:r>
            <a:r>
              <a:rPr dirty="0" sz="1000" spc="5">
                <a:latin typeface="PMingLiU"/>
                <a:cs typeface="PMingLiU"/>
              </a:rPr>
              <a:t>床结</a:t>
            </a:r>
            <a:r>
              <a:rPr dirty="0" sz="1000" spc="-20">
                <a:latin typeface="PMingLiU"/>
                <a:cs typeface="PMingLiU"/>
              </a:rPr>
              <a:t>果</a:t>
            </a:r>
            <a:r>
              <a:rPr dirty="0" sz="1000" spc="5">
                <a:latin typeface="PMingLiU"/>
                <a:cs typeface="PMingLiU"/>
              </a:rPr>
              <a:t>，试</a:t>
            </a:r>
            <a:r>
              <a:rPr dirty="0" sz="1000" spc="-20">
                <a:latin typeface="PMingLiU"/>
                <a:cs typeface="PMingLiU"/>
              </a:rPr>
              <a:t>验</a:t>
            </a:r>
            <a:r>
              <a:rPr dirty="0" sz="1000" spc="5">
                <a:latin typeface="PMingLiU"/>
                <a:cs typeface="PMingLiU"/>
              </a:rPr>
              <a:t>入</a:t>
            </a:r>
            <a:r>
              <a:rPr dirty="0" sz="1000" spc="175">
                <a:latin typeface="PMingLiU"/>
                <a:cs typeface="PMingLiU"/>
              </a:rPr>
              <a:t>组</a:t>
            </a:r>
            <a:r>
              <a:rPr dirty="0" sz="1000" spc="-10">
                <a:latin typeface="Arial"/>
                <a:cs typeface="Arial"/>
              </a:rPr>
              <a:t>185  </a:t>
            </a:r>
            <a:r>
              <a:rPr dirty="0" sz="1000" spc="5">
                <a:latin typeface="PMingLiU"/>
                <a:cs typeface="PMingLiU"/>
              </a:rPr>
              <a:t>例早期</a:t>
            </a:r>
            <a:r>
              <a:rPr dirty="0" sz="1000" spc="-20">
                <a:latin typeface="PMingLiU"/>
                <a:cs typeface="PMingLiU"/>
              </a:rPr>
              <a:t>系</a:t>
            </a:r>
            <a:r>
              <a:rPr dirty="0" sz="1000" spc="5">
                <a:latin typeface="PMingLiU"/>
                <a:cs typeface="PMingLiU"/>
              </a:rPr>
              <a:t>统化</a:t>
            </a:r>
            <a:r>
              <a:rPr dirty="0" sz="1000" spc="-20">
                <a:latin typeface="PMingLiU"/>
                <a:cs typeface="PMingLiU"/>
              </a:rPr>
              <a:t>疗</a:t>
            </a:r>
            <a:r>
              <a:rPr dirty="0" sz="1000" spc="5">
                <a:latin typeface="PMingLiU"/>
                <a:cs typeface="PMingLiU"/>
              </a:rPr>
              <a:t>失败</a:t>
            </a:r>
            <a:r>
              <a:rPr dirty="0" sz="1000" spc="-20">
                <a:latin typeface="PMingLiU"/>
                <a:cs typeface="PMingLiU"/>
              </a:rPr>
              <a:t>的</a:t>
            </a:r>
            <a:r>
              <a:rPr dirty="0" sz="1000" spc="5">
                <a:latin typeface="PMingLiU"/>
                <a:cs typeface="PMingLiU"/>
              </a:rPr>
              <a:t>晚期</a:t>
            </a:r>
            <a:r>
              <a:rPr dirty="0" sz="1000" spc="90">
                <a:latin typeface="PMingLiU"/>
                <a:cs typeface="PMingLiU"/>
              </a:rPr>
              <a:t> </a:t>
            </a:r>
            <a:r>
              <a:rPr dirty="0" sz="1000" spc="-5">
                <a:latin typeface="Arial"/>
                <a:cs typeface="Arial"/>
              </a:rPr>
              <a:t>HCC</a:t>
            </a:r>
            <a:r>
              <a:rPr dirty="0" sz="1000" spc="5">
                <a:latin typeface="Arial"/>
                <a:cs typeface="Arial"/>
              </a:rPr>
              <a:t> </a:t>
            </a:r>
            <a:r>
              <a:rPr dirty="0" sz="1000" spc="-20">
                <a:latin typeface="PMingLiU"/>
                <a:cs typeface="PMingLiU"/>
              </a:rPr>
              <a:t>患</a:t>
            </a:r>
            <a:r>
              <a:rPr dirty="0" sz="1000" spc="5">
                <a:latin typeface="PMingLiU"/>
                <a:cs typeface="PMingLiU"/>
              </a:rPr>
              <a:t>者。</a:t>
            </a:r>
            <a:r>
              <a:rPr dirty="0" sz="1000" spc="-20">
                <a:latin typeface="PMingLiU"/>
                <a:cs typeface="PMingLiU"/>
              </a:rPr>
              <a:t>与</a:t>
            </a:r>
            <a:r>
              <a:rPr dirty="0" sz="1000" spc="5">
                <a:latin typeface="PMingLiU"/>
                <a:cs typeface="PMingLiU"/>
              </a:rPr>
              <a:t>安慰</a:t>
            </a:r>
            <a:r>
              <a:rPr dirty="0" sz="1000" spc="-20">
                <a:latin typeface="PMingLiU"/>
                <a:cs typeface="PMingLiU"/>
              </a:rPr>
              <a:t>剂</a:t>
            </a:r>
            <a:r>
              <a:rPr dirty="0" sz="1000" spc="5">
                <a:latin typeface="PMingLiU"/>
                <a:cs typeface="PMingLiU"/>
              </a:rPr>
              <a:t>相</a:t>
            </a:r>
            <a:r>
              <a:rPr dirty="0" sz="1000" spc="-20">
                <a:latin typeface="PMingLiU"/>
                <a:cs typeface="PMingLiU"/>
              </a:rPr>
              <a:t>比</a:t>
            </a:r>
            <a:r>
              <a:rPr dirty="0" sz="1000">
                <a:latin typeface="PMingLiU"/>
                <a:cs typeface="PMingLiU"/>
              </a:rPr>
              <a:t>，</a:t>
            </a:r>
            <a:r>
              <a:rPr dirty="0" sz="1000">
                <a:latin typeface="Arial"/>
                <a:cs typeface="Arial"/>
              </a:rPr>
              <a:t>GC33</a:t>
            </a:r>
            <a:r>
              <a:rPr dirty="0" sz="1000" spc="10">
                <a:latin typeface="Arial"/>
                <a:cs typeface="Arial"/>
              </a:rPr>
              <a:t> </a:t>
            </a:r>
            <a:r>
              <a:rPr dirty="0" sz="1000" spc="5">
                <a:latin typeface="PMingLiU"/>
                <a:cs typeface="PMingLiU"/>
              </a:rPr>
              <a:t>并未</a:t>
            </a:r>
            <a:r>
              <a:rPr dirty="0" sz="1000" spc="-20">
                <a:latin typeface="PMingLiU"/>
                <a:cs typeface="PMingLiU"/>
              </a:rPr>
              <a:t>表</a:t>
            </a:r>
            <a:r>
              <a:rPr dirty="0" sz="1000" spc="5">
                <a:latin typeface="PMingLiU"/>
                <a:cs typeface="PMingLiU"/>
              </a:rPr>
              <a:t>现出</a:t>
            </a:r>
            <a:r>
              <a:rPr dirty="0" sz="1000" spc="-20">
                <a:latin typeface="PMingLiU"/>
                <a:cs typeface="PMingLiU"/>
              </a:rPr>
              <a:t>临</a:t>
            </a:r>
            <a:r>
              <a:rPr dirty="0" sz="1000" spc="5">
                <a:latin typeface="PMingLiU"/>
                <a:cs typeface="PMingLiU"/>
              </a:rPr>
              <a:t>床</a:t>
            </a:r>
            <a:r>
              <a:rPr dirty="0" sz="1000" spc="-20">
                <a:latin typeface="PMingLiU"/>
                <a:cs typeface="PMingLiU"/>
              </a:rPr>
              <a:t>疗</a:t>
            </a:r>
            <a:r>
              <a:rPr dirty="0" sz="1000" spc="5">
                <a:latin typeface="PMingLiU"/>
                <a:cs typeface="PMingLiU"/>
              </a:rPr>
              <a:t>效，</a:t>
            </a:r>
            <a:r>
              <a:rPr dirty="0" sz="1000" spc="-20">
                <a:latin typeface="PMingLiU"/>
                <a:cs typeface="PMingLiU"/>
              </a:rPr>
              <a:t>治</a:t>
            </a:r>
            <a:r>
              <a:rPr dirty="0" sz="1000" spc="5">
                <a:latin typeface="PMingLiU"/>
                <a:cs typeface="PMingLiU"/>
              </a:rPr>
              <a:t>疗 组与安</a:t>
            </a:r>
            <a:r>
              <a:rPr dirty="0" sz="1000" spc="-20">
                <a:latin typeface="PMingLiU"/>
                <a:cs typeface="PMingLiU"/>
              </a:rPr>
              <a:t>慰</a:t>
            </a:r>
            <a:r>
              <a:rPr dirty="0" sz="1000" spc="5">
                <a:latin typeface="PMingLiU"/>
                <a:cs typeface="PMingLiU"/>
              </a:rPr>
              <a:t>剂组</a:t>
            </a:r>
            <a:r>
              <a:rPr dirty="0" sz="1000" spc="220">
                <a:latin typeface="PMingLiU"/>
                <a:cs typeface="PMingLiU"/>
              </a:rPr>
              <a:t>的</a:t>
            </a:r>
            <a:r>
              <a:rPr dirty="0" sz="1000" spc="5">
                <a:latin typeface="Arial"/>
                <a:cs typeface="Arial"/>
              </a:rPr>
              <a:t>mPFS</a:t>
            </a:r>
            <a:r>
              <a:rPr dirty="0" sz="1000" spc="-60">
                <a:latin typeface="Arial"/>
                <a:cs typeface="Arial"/>
              </a:rPr>
              <a:t> </a:t>
            </a:r>
            <a:r>
              <a:rPr dirty="0" sz="1000" spc="-20">
                <a:latin typeface="PMingLiU"/>
                <a:cs typeface="PMingLiU"/>
              </a:rPr>
              <a:t>分</a:t>
            </a:r>
            <a:r>
              <a:rPr dirty="0" sz="1000" spc="5">
                <a:latin typeface="PMingLiU"/>
                <a:cs typeface="PMingLiU"/>
              </a:rPr>
              <a:t>别为</a:t>
            </a:r>
            <a:r>
              <a:rPr dirty="0" sz="1000" spc="25">
                <a:latin typeface="PMingLiU"/>
                <a:cs typeface="PMingLiU"/>
              </a:rPr>
              <a:t> </a:t>
            </a:r>
            <a:r>
              <a:rPr dirty="0" sz="1000">
                <a:latin typeface="Arial"/>
                <a:cs typeface="Arial"/>
              </a:rPr>
              <a:t>2.6</a:t>
            </a:r>
            <a:r>
              <a:rPr dirty="0" sz="1000" spc="-25">
                <a:latin typeface="Arial"/>
                <a:cs typeface="Arial"/>
              </a:rPr>
              <a:t> </a:t>
            </a:r>
            <a:r>
              <a:rPr dirty="0" sz="1000" spc="5">
                <a:latin typeface="PMingLiU"/>
                <a:cs typeface="PMingLiU"/>
              </a:rPr>
              <a:t>个月 </a:t>
            </a:r>
            <a:r>
              <a:rPr dirty="0" sz="1000" spc="25">
                <a:latin typeface="Arial"/>
                <a:cs typeface="Arial"/>
              </a:rPr>
              <a:t>vs</a:t>
            </a:r>
            <a:r>
              <a:rPr dirty="0" sz="1000" spc="-40">
                <a:latin typeface="Arial"/>
                <a:cs typeface="Arial"/>
              </a:rPr>
              <a:t> </a:t>
            </a:r>
            <a:r>
              <a:rPr dirty="0" sz="1000">
                <a:latin typeface="Arial"/>
                <a:cs typeface="Arial"/>
              </a:rPr>
              <a:t>1.5</a:t>
            </a:r>
            <a:r>
              <a:rPr dirty="0" sz="1000" spc="-70">
                <a:latin typeface="Arial"/>
                <a:cs typeface="Arial"/>
              </a:rPr>
              <a:t> </a:t>
            </a:r>
            <a:r>
              <a:rPr dirty="0" sz="1000" spc="5">
                <a:latin typeface="PMingLiU"/>
                <a:cs typeface="PMingLiU"/>
              </a:rPr>
              <a:t>个月</a:t>
            </a:r>
            <a:r>
              <a:rPr dirty="0" sz="1000" spc="-5">
                <a:latin typeface="PMingLiU"/>
                <a:cs typeface="PMingLiU"/>
              </a:rPr>
              <a:t>；</a:t>
            </a:r>
            <a:r>
              <a:rPr dirty="0" sz="1000" spc="-5">
                <a:latin typeface="Arial"/>
                <a:cs typeface="Arial"/>
              </a:rPr>
              <a:t>mOS</a:t>
            </a:r>
            <a:r>
              <a:rPr dirty="0" sz="1000" spc="10">
                <a:latin typeface="Arial"/>
                <a:cs typeface="Arial"/>
              </a:rPr>
              <a:t> </a:t>
            </a:r>
            <a:r>
              <a:rPr dirty="0" sz="1000" spc="-20">
                <a:latin typeface="PMingLiU"/>
                <a:cs typeface="PMingLiU"/>
              </a:rPr>
              <a:t>分</a:t>
            </a:r>
            <a:r>
              <a:rPr dirty="0" sz="1000" spc="5">
                <a:latin typeface="PMingLiU"/>
                <a:cs typeface="PMingLiU"/>
              </a:rPr>
              <a:t>别为</a:t>
            </a:r>
            <a:r>
              <a:rPr dirty="0" sz="1000" spc="-20">
                <a:latin typeface="PMingLiU"/>
                <a:cs typeface="PMingLiU"/>
              </a:rPr>
              <a:t> </a:t>
            </a:r>
            <a:r>
              <a:rPr dirty="0" sz="1000">
                <a:latin typeface="Arial"/>
                <a:cs typeface="Arial"/>
              </a:rPr>
              <a:t>8.7</a:t>
            </a:r>
            <a:r>
              <a:rPr dirty="0" sz="1000" spc="-70">
                <a:latin typeface="Arial"/>
                <a:cs typeface="Arial"/>
              </a:rPr>
              <a:t> </a:t>
            </a:r>
            <a:r>
              <a:rPr dirty="0" sz="1000" spc="5">
                <a:latin typeface="PMingLiU"/>
                <a:cs typeface="PMingLiU"/>
              </a:rPr>
              <a:t>个</a:t>
            </a:r>
            <a:r>
              <a:rPr dirty="0" sz="1000" spc="220">
                <a:latin typeface="PMingLiU"/>
                <a:cs typeface="PMingLiU"/>
              </a:rPr>
              <a:t>月</a:t>
            </a:r>
            <a:r>
              <a:rPr dirty="0" sz="1000" spc="25">
                <a:latin typeface="Arial"/>
                <a:cs typeface="Arial"/>
              </a:rPr>
              <a:t>vs</a:t>
            </a:r>
            <a:r>
              <a:rPr dirty="0" sz="1000" spc="-15">
                <a:latin typeface="Arial"/>
                <a:cs typeface="Arial"/>
              </a:rPr>
              <a:t> </a:t>
            </a:r>
            <a:r>
              <a:rPr dirty="0" sz="1000" spc="-5">
                <a:latin typeface="Arial"/>
                <a:cs typeface="Arial"/>
              </a:rPr>
              <a:t>10</a:t>
            </a:r>
            <a:r>
              <a:rPr dirty="0" sz="1000" spc="-65">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。虽 然单</a:t>
            </a:r>
            <a:r>
              <a:rPr dirty="0" sz="1000" spc="220">
                <a:latin typeface="PMingLiU"/>
                <a:cs typeface="PMingLiU"/>
              </a:rPr>
              <a:t>药</a:t>
            </a:r>
            <a:r>
              <a:rPr dirty="0" sz="1000">
                <a:latin typeface="Arial"/>
                <a:cs typeface="Arial"/>
              </a:rPr>
              <a:t>II</a:t>
            </a:r>
            <a:r>
              <a:rPr dirty="0" sz="1000" spc="-55">
                <a:latin typeface="Arial"/>
                <a:cs typeface="Arial"/>
              </a:rPr>
              <a:t> </a:t>
            </a:r>
            <a:r>
              <a:rPr dirty="0" sz="1000" spc="-20">
                <a:latin typeface="PMingLiU"/>
                <a:cs typeface="PMingLiU"/>
              </a:rPr>
              <a:t>期</a:t>
            </a:r>
            <a:r>
              <a:rPr dirty="0" sz="1000" spc="5">
                <a:latin typeface="PMingLiU"/>
                <a:cs typeface="PMingLiU"/>
              </a:rPr>
              <a:t>临</a:t>
            </a:r>
            <a:r>
              <a:rPr dirty="0" sz="1000" spc="-20">
                <a:latin typeface="PMingLiU"/>
                <a:cs typeface="PMingLiU"/>
              </a:rPr>
              <a:t>床</a:t>
            </a:r>
            <a:r>
              <a:rPr dirty="0" sz="1000" spc="5">
                <a:latin typeface="PMingLiU"/>
                <a:cs typeface="PMingLiU"/>
              </a:rPr>
              <a:t>失败</a:t>
            </a:r>
            <a:r>
              <a:rPr dirty="0" sz="1000" spc="-20">
                <a:latin typeface="PMingLiU"/>
                <a:cs typeface="PMingLiU"/>
              </a:rPr>
              <a:t>，</a:t>
            </a:r>
            <a:r>
              <a:rPr dirty="0" sz="1000" spc="5">
                <a:latin typeface="PMingLiU"/>
                <a:cs typeface="PMingLiU"/>
              </a:rPr>
              <a:t>但有</a:t>
            </a:r>
            <a:r>
              <a:rPr dirty="0" sz="1000" spc="-20">
                <a:latin typeface="PMingLiU"/>
                <a:cs typeface="PMingLiU"/>
              </a:rPr>
              <a:t>迹</a:t>
            </a:r>
            <a:r>
              <a:rPr dirty="0" sz="1000" spc="5">
                <a:latin typeface="PMingLiU"/>
                <a:cs typeface="PMingLiU"/>
              </a:rPr>
              <a:t>象表</a:t>
            </a:r>
            <a:r>
              <a:rPr dirty="0" sz="1000" spc="-20">
                <a:latin typeface="PMingLiU"/>
                <a:cs typeface="PMingLiU"/>
              </a:rPr>
              <a:t>明</a:t>
            </a:r>
            <a:r>
              <a:rPr dirty="0" sz="1000" spc="5">
                <a:latin typeface="PMingLiU"/>
                <a:cs typeface="PMingLiU"/>
              </a:rPr>
              <a:t>，更</a:t>
            </a:r>
            <a:r>
              <a:rPr dirty="0" sz="1000" spc="-20">
                <a:latin typeface="PMingLiU"/>
                <a:cs typeface="PMingLiU"/>
              </a:rPr>
              <a:t>大</a:t>
            </a:r>
            <a:r>
              <a:rPr dirty="0" sz="1000" spc="5">
                <a:latin typeface="PMingLiU"/>
                <a:cs typeface="PMingLiU"/>
              </a:rPr>
              <a:t>剂量</a:t>
            </a:r>
            <a:r>
              <a:rPr dirty="0" sz="1000" spc="229">
                <a:latin typeface="PMingLiU"/>
                <a:cs typeface="PMingLiU"/>
              </a:rPr>
              <a:t>的</a:t>
            </a:r>
            <a:r>
              <a:rPr dirty="0" sz="1000" spc="-5">
                <a:latin typeface="Arial"/>
                <a:cs typeface="Arial"/>
              </a:rPr>
              <a:t>GC33</a:t>
            </a:r>
            <a:r>
              <a:rPr dirty="0" sz="1000" spc="-70">
                <a:latin typeface="Arial"/>
                <a:cs typeface="Arial"/>
              </a:rPr>
              <a:t> </a:t>
            </a:r>
            <a:r>
              <a:rPr dirty="0" sz="1000" spc="5">
                <a:latin typeface="PMingLiU"/>
                <a:cs typeface="PMingLiU"/>
              </a:rPr>
              <a:t>可能改</a:t>
            </a:r>
            <a:r>
              <a:rPr dirty="0" sz="1000" spc="-20">
                <a:latin typeface="PMingLiU"/>
                <a:cs typeface="PMingLiU"/>
              </a:rPr>
              <a:t>善</a:t>
            </a:r>
            <a:r>
              <a:rPr dirty="0" sz="1000" spc="5">
                <a:latin typeface="PMingLiU"/>
                <a:cs typeface="PMingLiU"/>
              </a:rPr>
              <a:t>预后</a:t>
            </a:r>
            <a:r>
              <a:rPr dirty="0" sz="1000" spc="-20">
                <a:latin typeface="PMingLiU"/>
                <a:cs typeface="PMingLiU"/>
              </a:rPr>
              <a:t>。</a:t>
            </a:r>
            <a:r>
              <a:rPr dirty="0" sz="1000" spc="5">
                <a:latin typeface="PMingLiU"/>
                <a:cs typeface="PMingLiU"/>
              </a:rPr>
              <a:t>目前</a:t>
            </a:r>
            <a:r>
              <a:rPr dirty="0" sz="1000" spc="-10">
                <a:latin typeface="PMingLiU"/>
                <a:cs typeface="PMingLiU"/>
              </a:rPr>
              <a:t> </a:t>
            </a:r>
            <a:r>
              <a:rPr dirty="0" sz="1000" spc="-5">
                <a:latin typeface="Arial"/>
                <a:cs typeface="Arial"/>
              </a:rPr>
              <a:t>Chugai</a:t>
            </a:r>
            <a:r>
              <a:rPr dirty="0" sz="1000" spc="-70">
                <a:latin typeface="Arial"/>
                <a:cs typeface="Arial"/>
              </a:rPr>
              <a:t> </a:t>
            </a:r>
            <a:r>
              <a:rPr dirty="0" sz="1000" spc="5">
                <a:latin typeface="PMingLiU"/>
                <a:cs typeface="PMingLiU"/>
              </a:rPr>
              <a:t>已经 重</a:t>
            </a:r>
            <a:r>
              <a:rPr dirty="0" sz="1000" spc="195">
                <a:latin typeface="PMingLiU"/>
                <a:cs typeface="PMingLiU"/>
              </a:rPr>
              <a:t>启</a:t>
            </a:r>
            <a:r>
              <a:rPr dirty="0" sz="1000">
                <a:latin typeface="Arial"/>
                <a:cs typeface="Arial"/>
              </a:rPr>
              <a:t>GC33</a:t>
            </a:r>
            <a:r>
              <a:rPr dirty="0" sz="1000" spc="-120">
                <a:latin typeface="Arial"/>
                <a:cs typeface="Arial"/>
              </a:rPr>
              <a:t> </a:t>
            </a:r>
            <a:r>
              <a:rPr dirty="0" sz="1000" spc="195">
                <a:latin typeface="PMingLiU"/>
                <a:cs typeface="PMingLiU"/>
              </a:rPr>
              <a:t>的</a:t>
            </a:r>
            <a:r>
              <a:rPr dirty="0" sz="1000">
                <a:latin typeface="Arial"/>
                <a:cs typeface="Arial"/>
              </a:rPr>
              <a:t>I</a:t>
            </a:r>
            <a:r>
              <a:rPr dirty="0" sz="1000" spc="-100">
                <a:latin typeface="Arial"/>
                <a:cs typeface="Arial"/>
              </a:rPr>
              <a:t> </a:t>
            </a:r>
            <a:r>
              <a:rPr dirty="0" sz="1000" spc="-20">
                <a:latin typeface="PMingLiU"/>
                <a:cs typeface="PMingLiU"/>
              </a:rPr>
              <a:t>期</a:t>
            </a:r>
            <a:r>
              <a:rPr dirty="0" sz="1000" spc="5">
                <a:latin typeface="PMingLiU"/>
                <a:cs typeface="PMingLiU"/>
              </a:rPr>
              <a:t>临床</a:t>
            </a:r>
            <a:r>
              <a:rPr dirty="0" sz="1000" spc="-20">
                <a:latin typeface="PMingLiU"/>
                <a:cs typeface="PMingLiU"/>
              </a:rPr>
              <a:t>，</a:t>
            </a:r>
            <a:r>
              <a:rPr dirty="0" sz="1000" spc="5">
                <a:latin typeface="PMingLiU"/>
                <a:cs typeface="PMingLiU"/>
              </a:rPr>
              <a:t>加大</a:t>
            </a:r>
            <a:r>
              <a:rPr dirty="0" sz="1000" spc="-20">
                <a:latin typeface="PMingLiU"/>
                <a:cs typeface="PMingLiU"/>
              </a:rPr>
              <a:t>了</a:t>
            </a:r>
            <a:r>
              <a:rPr dirty="0" sz="1000" spc="5">
                <a:latin typeface="PMingLiU"/>
                <a:cs typeface="PMingLiU"/>
              </a:rPr>
              <a:t>药物</a:t>
            </a:r>
            <a:r>
              <a:rPr dirty="0" sz="1000" spc="-20">
                <a:latin typeface="PMingLiU"/>
                <a:cs typeface="PMingLiU"/>
              </a:rPr>
              <a:t>剂</a:t>
            </a:r>
            <a:r>
              <a:rPr dirty="0" sz="1000" spc="5">
                <a:latin typeface="PMingLiU"/>
                <a:cs typeface="PMingLiU"/>
              </a:rPr>
              <a:t>量</a:t>
            </a:r>
            <a:r>
              <a:rPr dirty="0" sz="1000">
                <a:latin typeface="PMingLiU"/>
                <a:cs typeface="PMingLiU"/>
              </a:rPr>
              <a:t>，</a:t>
            </a:r>
            <a:r>
              <a:rPr dirty="0" sz="1000">
                <a:latin typeface="Arial"/>
                <a:cs typeface="Arial"/>
              </a:rPr>
              <a:t>Roche</a:t>
            </a:r>
            <a:r>
              <a:rPr dirty="0" sz="1000" spc="-120">
                <a:latin typeface="Arial"/>
                <a:cs typeface="Arial"/>
              </a:rPr>
              <a:t> </a:t>
            </a:r>
            <a:r>
              <a:rPr dirty="0" sz="1000" spc="5">
                <a:latin typeface="PMingLiU"/>
                <a:cs typeface="PMingLiU"/>
              </a:rPr>
              <a:t>也</a:t>
            </a:r>
            <a:r>
              <a:rPr dirty="0" sz="1000" spc="-20">
                <a:latin typeface="PMingLiU"/>
                <a:cs typeface="PMingLiU"/>
              </a:rPr>
              <a:t>开</a:t>
            </a:r>
            <a:r>
              <a:rPr dirty="0" sz="1000" spc="5">
                <a:latin typeface="PMingLiU"/>
                <a:cs typeface="PMingLiU"/>
              </a:rPr>
              <a:t>发了试</a:t>
            </a:r>
            <a:r>
              <a:rPr dirty="0" sz="1000" spc="-20">
                <a:latin typeface="PMingLiU"/>
                <a:cs typeface="PMingLiU"/>
              </a:rPr>
              <a:t>剂</a:t>
            </a:r>
            <a:r>
              <a:rPr dirty="0" sz="1000" spc="5">
                <a:latin typeface="PMingLiU"/>
                <a:cs typeface="PMingLiU"/>
              </a:rPr>
              <a:t>盒进</a:t>
            </a:r>
            <a:r>
              <a:rPr dirty="0" sz="1000" spc="-20">
                <a:latin typeface="PMingLiU"/>
                <a:cs typeface="PMingLiU"/>
              </a:rPr>
              <a:t>行</a:t>
            </a:r>
            <a:r>
              <a:rPr dirty="0" sz="1000" spc="5">
                <a:latin typeface="PMingLiU"/>
                <a:cs typeface="PMingLiU"/>
              </a:rPr>
              <a:t>更精</a:t>
            </a:r>
            <a:r>
              <a:rPr dirty="0" sz="1000" spc="-20">
                <a:latin typeface="PMingLiU"/>
                <a:cs typeface="PMingLiU"/>
              </a:rPr>
              <a:t>准</a:t>
            </a:r>
            <a:r>
              <a:rPr dirty="0" sz="1000" spc="5">
                <a:latin typeface="PMingLiU"/>
                <a:cs typeface="PMingLiU"/>
              </a:rPr>
              <a:t>的患</a:t>
            </a:r>
            <a:r>
              <a:rPr dirty="0" sz="1000" spc="-20">
                <a:latin typeface="PMingLiU"/>
                <a:cs typeface="PMingLiU"/>
              </a:rPr>
              <a:t>者</a:t>
            </a:r>
            <a:r>
              <a:rPr dirty="0" sz="1000" spc="5">
                <a:latin typeface="PMingLiU"/>
                <a:cs typeface="PMingLiU"/>
              </a:rPr>
              <a:t>筛选。</a:t>
            </a:r>
            <a:endParaRPr sz="1000">
              <a:latin typeface="PMingLiU"/>
              <a:cs typeface="PMingLiU"/>
            </a:endParaRPr>
          </a:p>
          <a:p>
            <a:pPr algn="just" marL="50800">
              <a:lnSpc>
                <a:spcPct val="100000"/>
              </a:lnSpc>
              <a:spcBef>
                <a:spcPts val="1085"/>
              </a:spcBef>
            </a:pPr>
            <a:r>
              <a:rPr dirty="0" sz="1000" spc="5" b="1">
                <a:latin typeface="Microsoft JhengHei UI"/>
                <a:cs typeface="Microsoft JhengHei UI"/>
              </a:rPr>
              <a:t>积极布</a:t>
            </a:r>
            <a:r>
              <a:rPr dirty="0" sz="1000" spc="245" b="1">
                <a:latin typeface="Microsoft JhengHei UI"/>
                <a:cs typeface="Microsoft JhengHei UI"/>
              </a:rPr>
              <a:t>局</a:t>
            </a:r>
            <a:r>
              <a:rPr dirty="0" sz="1000" spc="-5" b="1">
                <a:latin typeface="Arial"/>
                <a:cs typeface="Arial"/>
              </a:rPr>
              <a:t>GPC3</a:t>
            </a:r>
            <a:r>
              <a:rPr dirty="0" sz="1000" spc="-75" b="1">
                <a:latin typeface="Arial"/>
                <a:cs typeface="Arial"/>
              </a:rPr>
              <a:t> </a:t>
            </a:r>
            <a:r>
              <a:rPr dirty="0" sz="1000" spc="5" b="1">
                <a:latin typeface="Microsoft JhengHei UI"/>
                <a:cs typeface="Microsoft JhengHei UI"/>
              </a:rPr>
              <a:t>靶点</a:t>
            </a:r>
            <a:r>
              <a:rPr dirty="0" sz="1000" spc="-5" b="1">
                <a:latin typeface="Microsoft JhengHei UI"/>
                <a:cs typeface="Microsoft JhengHei UI"/>
              </a:rPr>
              <a:t>，</a:t>
            </a:r>
            <a:r>
              <a:rPr dirty="0" sz="1000" spc="-5" b="1">
                <a:latin typeface="Arial"/>
                <a:cs typeface="Arial"/>
              </a:rPr>
              <a:t>CAR-T</a:t>
            </a:r>
            <a:r>
              <a:rPr dirty="0" sz="1000" spc="-30" b="1">
                <a:latin typeface="Arial"/>
                <a:cs typeface="Arial"/>
              </a:rPr>
              <a:t> </a:t>
            </a:r>
            <a:r>
              <a:rPr dirty="0" sz="1000" spc="5" b="1">
                <a:latin typeface="Microsoft JhengHei UI"/>
                <a:cs typeface="Microsoft JhengHei UI"/>
              </a:rPr>
              <a:t>疗效值得期待</a:t>
            </a:r>
            <a:endParaRPr sz="1000">
              <a:latin typeface="Microsoft JhengHei UI"/>
              <a:cs typeface="Microsoft JhengHei UI"/>
            </a:endParaRPr>
          </a:p>
          <a:p>
            <a:pPr algn="just" marL="50800" marR="43180">
              <a:lnSpc>
                <a:spcPct val="139400"/>
              </a:lnSpc>
              <a:spcBef>
                <a:spcPts val="605"/>
              </a:spcBef>
            </a:pPr>
            <a:r>
              <a:rPr dirty="0" sz="1000" spc="5" b="1">
                <a:latin typeface="Microsoft JhengHei UI"/>
                <a:cs typeface="Microsoft JhengHei UI"/>
              </a:rPr>
              <a:t>科济药业在</a:t>
            </a:r>
            <a:r>
              <a:rPr dirty="0" sz="1000" spc="165" b="1">
                <a:latin typeface="Microsoft JhengHei UI"/>
                <a:cs typeface="Microsoft JhengHei UI"/>
              </a:rPr>
              <a:t> </a:t>
            </a:r>
            <a:r>
              <a:rPr dirty="0" sz="1000" spc="-5" b="1">
                <a:latin typeface="Arial"/>
                <a:cs typeface="Arial"/>
              </a:rPr>
              <a:t>GPC3</a:t>
            </a:r>
            <a:r>
              <a:rPr dirty="0" sz="1000" spc="75" b="1">
                <a:latin typeface="Arial"/>
                <a:cs typeface="Arial"/>
              </a:rPr>
              <a:t> </a:t>
            </a:r>
            <a:r>
              <a:rPr dirty="0" sz="1000" spc="5" b="1">
                <a:latin typeface="Microsoft JhengHei UI"/>
                <a:cs typeface="Microsoft JhengHei UI"/>
              </a:rPr>
              <a:t>靶点进行了多</a:t>
            </a:r>
            <a:r>
              <a:rPr dirty="0" sz="1000" spc="-20" b="1">
                <a:latin typeface="Microsoft JhengHei UI"/>
                <a:cs typeface="Microsoft JhengHei UI"/>
              </a:rPr>
              <a:t>款</a:t>
            </a:r>
            <a:r>
              <a:rPr dirty="0" sz="1000" spc="5" b="1">
                <a:latin typeface="Microsoft JhengHei UI"/>
                <a:cs typeface="Microsoft JhengHei UI"/>
              </a:rPr>
              <a:t>自研</a:t>
            </a:r>
            <a:r>
              <a:rPr dirty="0" sz="1000" spc="-20" b="1">
                <a:latin typeface="Microsoft JhengHei UI"/>
                <a:cs typeface="Microsoft JhengHei UI"/>
              </a:rPr>
              <a:t>产</a:t>
            </a:r>
            <a:r>
              <a:rPr dirty="0" sz="1000" spc="5" b="1">
                <a:latin typeface="Microsoft JhengHei UI"/>
                <a:cs typeface="Microsoft JhengHei UI"/>
              </a:rPr>
              <a:t>品布局</a:t>
            </a:r>
            <a:r>
              <a:rPr dirty="0" sz="1000" spc="-20">
                <a:latin typeface="PMingLiU"/>
                <a:cs typeface="PMingLiU"/>
              </a:rPr>
              <a:t>：</a:t>
            </a:r>
            <a:r>
              <a:rPr dirty="0" sz="1000" spc="5">
                <a:latin typeface="PMingLiU"/>
                <a:cs typeface="PMingLiU"/>
              </a:rPr>
              <a:t>目</a:t>
            </a:r>
            <a:r>
              <a:rPr dirty="0" sz="1000" spc="-20">
                <a:latin typeface="PMingLiU"/>
                <a:cs typeface="PMingLiU"/>
              </a:rPr>
              <a:t>前</a:t>
            </a:r>
            <a:r>
              <a:rPr dirty="0" sz="1000" spc="5">
                <a:latin typeface="PMingLiU"/>
                <a:cs typeface="PMingLiU"/>
              </a:rPr>
              <a:t>科济药</a:t>
            </a:r>
            <a:r>
              <a:rPr dirty="0" sz="1000" spc="-20">
                <a:latin typeface="PMingLiU"/>
                <a:cs typeface="PMingLiU"/>
              </a:rPr>
              <a:t>业</a:t>
            </a:r>
            <a:r>
              <a:rPr dirty="0" sz="1000" spc="5">
                <a:latin typeface="PMingLiU"/>
                <a:cs typeface="PMingLiU"/>
              </a:rPr>
              <a:t>管线</a:t>
            </a:r>
            <a:r>
              <a:rPr dirty="0" sz="1000" spc="-20">
                <a:latin typeface="PMingLiU"/>
                <a:cs typeface="PMingLiU"/>
              </a:rPr>
              <a:t>内</a:t>
            </a:r>
            <a:r>
              <a:rPr dirty="0" sz="1000" spc="5">
                <a:latin typeface="PMingLiU"/>
                <a:cs typeface="PMingLiU"/>
              </a:rPr>
              <a:t>有三</a:t>
            </a:r>
            <a:r>
              <a:rPr dirty="0" sz="1000" spc="-20">
                <a:latin typeface="PMingLiU"/>
                <a:cs typeface="PMingLiU"/>
              </a:rPr>
              <a:t>款</a:t>
            </a:r>
            <a:r>
              <a:rPr dirty="0" sz="1000" spc="5">
                <a:latin typeface="PMingLiU"/>
                <a:cs typeface="PMingLiU"/>
              </a:rPr>
              <a:t>靶向</a:t>
            </a:r>
            <a:r>
              <a:rPr dirty="0" sz="1000" spc="165">
                <a:latin typeface="PMingLiU"/>
                <a:cs typeface="PMingLiU"/>
              </a:rPr>
              <a:t> </a:t>
            </a:r>
            <a:r>
              <a:rPr dirty="0" sz="1000" spc="-5">
                <a:latin typeface="Arial"/>
                <a:cs typeface="Arial"/>
              </a:rPr>
              <a:t>GPC3  </a:t>
            </a:r>
            <a:r>
              <a:rPr dirty="0" sz="1000" spc="5">
                <a:latin typeface="PMingLiU"/>
                <a:cs typeface="PMingLiU"/>
              </a:rPr>
              <a:t>的产品</a:t>
            </a:r>
            <a:r>
              <a:rPr dirty="0" sz="1000" spc="-20">
                <a:latin typeface="PMingLiU"/>
                <a:cs typeface="PMingLiU"/>
              </a:rPr>
              <a:t>，</a:t>
            </a:r>
            <a:r>
              <a:rPr dirty="0" sz="1000" spc="5">
                <a:latin typeface="PMingLiU"/>
                <a:cs typeface="PMingLiU"/>
              </a:rPr>
              <a:t>其</a:t>
            </a:r>
            <a:r>
              <a:rPr dirty="0" sz="1000" spc="220">
                <a:latin typeface="PMingLiU"/>
                <a:cs typeface="PMingLiU"/>
              </a:rPr>
              <a:t>中</a:t>
            </a:r>
            <a:r>
              <a:rPr dirty="0" sz="1000">
                <a:latin typeface="Arial"/>
                <a:cs typeface="Arial"/>
              </a:rPr>
              <a:t>GPC3</a:t>
            </a:r>
            <a:r>
              <a:rPr dirty="0" sz="1000" spc="-70">
                <a:latin typeface="Arial"/>
                <a:cs typeface="Arial"/>
              </a:rPr>
              <a:t> </a:t>
            </a:r>
            <a:r>
              <a:rPr dirty="0" sz="1000" spc="-10">
                <a:latin typeface="Arial"/>
                <a:cs typeface="Arial"/>
              </a:rPr>
              <a:t>CART</a:t>
            </a:r>
            <a:r>
              <a:rPr dirty="0" sz="1000" spc="-50">
                <a:latin typeface="Arial"/>
                <a:cs typeface="Arial"/>
              </a:rPr>
              <a:t> </a:t>
            </a:r>
            <a:r>
              <a:rPr dirty="0" sz="1000" spc="-20">
                <a:latin typeface="PMingLiU"/>
                <a:cs typeface="PMingLiU"/>
              </a:rPr>
              <a:t>产</a:t>
            </a:r>
            <a:r>
              <a:rPr dirty="0" sz="1000" spc="5">
                <a:latin typeface="PMingLiU"/>
                <a:cs typeface="PMingLiU"/>
              </a:rPr>
              <a:t>品</a:t>
            </a:r>
            <a:r>
              <a:rPr dirty="0" sz="1000" spc="-10">
                <a:latin typeface="PMingLiU"/>
                <a:cs typeface="PMingLiU"/>
              </a:rPr>
              <a:t> </a:t>
            </a:r>
            <a:r>
              <a:rPr dirty="0" sz="1000" spc="-5">
                <a:latin typeface="Arial"/>
                <a:cs typeface="Arial"/>
              </a:rPr>
              <a:t>CT011</a:t>
            </a:r>
            <a:r>
              <a:rPr dirty="0" sz="1000" spc="-65">
                <a:latin typeface="Arial"/>
                <a:cs typeface="Arial"/>
              </a:rPr>
              <a:t> </a:t>
            </a:r>
            <a:r>
              <a:rPr dirty="0" sz="1000" spc="5">
                <a:latin typeface="PMingLiU"/>
                <a:cs typeface="PMingLiU"/>
              </a:rPr>
              <a:t>的</a:t>
            </a:r>
            <a:r>
              <a:rPr dirty="0" sz="1000" spc="-20">
                <a:latin typeface="PMingLiU"/>
                <a:cs typeface="PMingLiU"/>
              </a:rPr>
              <a:t>目</a:t>
            </a:r>
            <a:r>
              <a:rPr dirty="0" sz="1000" spc="5">
                <a:latin typeface="PMingLiU"/>
                <a:cs typeface="PMingLiU"/>
              </a:rPr>
              <a:t>标适</a:t>
            </a:r>
            <a:r>
              <a:rPr dirty="0" sz="1000" spc="-20">
                <a:latin typeface="PMingLiU"/>
                <a:cs typeface="PMingLiU"/>
              </a:rPr>
              <a:t>应症</a:t>
            </a:r>
            <a:r>
              <a:rPr dirty="0" sz="1000" spc="5">
                <a:latin typeface="PMingLiU"/>
                <a:cs typeface="PMingLiU"/>
              </a:rPr>
              <a:t>为</a:t>
            </a:r>
            <a:r>
              <a:rPr dirty="0" sz="1000" spc="-10">
                <a:latin typeface="PMingLiU"/>
                <a:cs typeface="PMingLiU"/>
              </a:rPr>
              <a:t> </a:t>
            </a:r>
            <a:r>
              <a:rPr dirty="0" sz="1000" spc="-5">
                <a:latin typeface="Arial"/>
                <a:cs typeface="Arial"/>
              </a:rPr>
              <a:t>HCC</a:t>
            </a:r>
            <a:r>
              <a:rPr dirty="0" sz="1000" spc="-5">
                <a:latin typeface="PMingLiU"/>
                <a:cs typeface="PMingLiU"/>
              </a:rPr>
              <a:t>，</a:t>
            </a:r>
            <a:r>
              <a:rPr dirty="0" sz="1000" spc="5">
                <a:latin typeface="PMingLiU"/>
                <a:cs typeface="PMingLiU"/>
              </a:rPr>
              <a:t>已</a:t>
            </a:r>
            <a:r>
              <a:rPr dirty="0" sz="1000" spc="-20">
                <a:latin typeface="PMingLiU"/>
                <a:cs typeface="PMingLiU"/>
              </a:rPr>
              <a:t>经</a:t>
            </a:r>
            <a:r>
              <a:rPr dirty="0" sz="1000" spc="5">
                <a:latin typeface="PMingLiU"/>
                <a:cs typeface="PMingLiU"/>
              </a:rPr>
              <a:t>完成</a:t>
            </a:r>
            <a:r>
              <a:rPr dirty="0" sz="1000" spc="-20">
                <a:latin typeface="PMingLiU"/>
                <a:cs typeface="PMingLiU"/>
              </a:rPr>
              <a:t>国</a:t>
            </a:r>
            <a:r>
              <a:rPr dirty="0" sz="1000" spc="5">
                <a:latin typeface="PMingLiU"/>
                <a:cs typeface="PMingLiU"/>
              </a:rPr>
              <a:t>内</a:t>
            </a:r>
            <a:r>
              <a:rPr dirty="0" sz="1000" spc="-10">
                <a:latin typeface="PMingLiU"/>
                <a:cs typeface="PMingLiU"/>
              </a:rPr>
              <a:t> </a:t>
            </a:r>
            <a:r>
              <a:rPr dirty="0" sz="1000">
                <a:latin typeface="Arial"/>
                <a:cs typeface="Arial"/>
              </a:rPr>
              <a:t>I</a:t>
            </a:r>
            <a:r>
              <a:rPr dirty="0" sz="1000" spc="-75">
                <a:latin typeface="Arial"/>
                <a:cs typeface="Arial"/>
              </a:rPr>
              <a:t> </a:t>
            </a:r>
            <a:r>
              <a:rPr dirty="0" sz="1000" spc="5">
                <a:latin typeface="PMingLiU"/>
                <a:cs typeface="PMingLiU"/>
              </a:rPr>
              <a:t>期临</a:t>
            </a:r>
            <a:r>
              <a:rPr dirty="0" sz="1000" spc="-20">
                <a:latin typeface="PMingLiU"/>
                <a:cs typeface="PMingLiU"/>
              </a:rPr>
              <a:t>床</a:t>
            </a:r>
            <a:r>
              <a:rPr dirty="0" sz="1000" spc="5">
                <a:latin typeface="PMingLiU"/>
                <a:cs typeface="PMingLiU"/>
              </a:rPr>
              <a:t>的入 组。此</a:t>
            </a:r>
            <a:r>
              <a:rPr dirty="0" sz="1000" spc="-20">
                <a:latin typeface="PMingLiU"/>
                <a:cs typeface="PMingLiU"/>
              </a:rPr>
              <a:t>外</a:t>
            </a:r>
            <a:r>
              <a:rPr dirty="0" sz="1000" spc="5">
                <a:latin typeface="PMingLiU"/>
                <a:cs typeface="PMingLiU"/>
              </a:rPr>
              <a:t>，公司 </a:t>
            </a:r>
            <a:r>
              <a:rPr dirty="0" sz="1000" spc="-5">
                <a:latin typeface="Arial"/>
                <a:cs typeface="Arial"/>
              </a:rPr>
              <a:t>IIT</a:t>
            </a:r>
            <a:r>
              <a:rPr dirty="0" sz="1000" spc="-25">
                <a:latin typeface="Arial"/>
                <a:cs typeface="Arial"/>
              </a:rPr>
              <a:t> </a:t>
            </a:r>
            <a:r>
              <a:rPr dirty="0" sz="1000" spc="5">
                <a:latin typeface="PMingLiU"/>
                <a:cs typeface="PMingLiU"/>
              </a:rPr>
              <a:t>研究</a:t>
            </a:r>
            <a:r>
              <a:rPr dirty="0" sz="1000" spc="-20">
                <a:latin typeface="PMingLiU"/>
                <a:cs typeface="PMingLiU"/>
              </a:rPr>
              <a:t>阶</a:t>
            </a:r>
            <a:r>
              <a:rPr dirty="0" sz="1000" spc="5">
                <a:latin typeface="PMingLiU"/>
                <a:cs typeface="PMingLiU"/>
              </a:rPr>
              <a:t>段产</a:t>
            </a:r>
            <a:r>
              <a:rPr dirty="0" sz="1000" spc="-20">
                <a:latin typeface="PMingLiU"/>
                <a:cs typeface="PMingLiU"/>
              </a:rPr>
              <a:t>品</a:t>
            </a:r>
            <a:r>
              <a:rPr dirty="0" sz="1000" spc="5">
                <a:latin typeface="PMingLiU"/>
                <a:cs typeface="PMingLiU"/>
              </a:rPr>
              <a:t>包括</a:t>
            </a:r>
            <a:r>
              <a:rPr dirty="0" sz="1000" spc="-20">
                <a:latin typeface="PMingLiU"/>
                <a:cs typeface="PMingLiU"/>
              </a:rPr>
              <a:t>基</a:t>
            </a:r>
            <a:r>
              <a:rPr dirty="0" sz="1000" spc="5">
                <a:latin typeface="PMingLiU"/>
                <a:cs typeface="PMingLiU"/>
              </a:rPr>
              <a:t>于</a:t>
            </a:r>
            <a:r>
              <a:rPr dirty="0" sz="1000" spc="30">
                <a:latin typeface="PMingLiU"/>
                <a:cs typeface="PMingLiU"/>
              </a:rPr>
              <a:t> </a:t>
            </a:r>
            <a:r>
              <a:rPr dirty="0" sz="1000" spc="-5">
                <a:latin typeface="Arial"/>
                <a:cs typeface="Arial"/>
              </a:rPr>
              <a:t>SFv-ε</a:t>
            </a:r>
            <a:r>
              <a:rPr dirty="0" sz="1000" spc="114">
                <a:latin typeface="Arial"/>
                <a:cs typeface="Arial"/>
              </a:rPr>
              <a:t> </a:t>
            </a:r>
            <a:r>
              <a:rPr dirty="0" sz="1000">
                <a:latin typeface="Arial"/>
                <a:cs typeface="Arial"/>
              </a:rPr>
              <a:t>T </a:t>
            </a:r>
            <a:r>
              <a:rPr dirty="0" sz="1000" spc="-20">
                <a:latin typeface="PMingLiU"/>
                <a:cs typeface="PMingLiU"/>
              </a:rPr>
              <a:t>细</a:t>
            </a:r>
            <a:r>
              <a:rPr dirty="0" sz="1000" spc="5">
                <a:latin typeface="PMingLiU"/>
                <a:cs typeface="PMingLiU"/>
              </a:rPr>
              <a:t>胞技术</a:t>
            </a:r>
            <a:r>
              <a:rPr dirty="0" sz="1000" spc="-20">
                <a:latin typeface="PMingLiU"/>
                <a:cs typeface="PMingLiU"/>
              </a:rPr>
              <a:t>开</a:t>
            </a:r>
            <a:r>
              <a:rPr dirty="0" sz="1000" spc="5">
                <a:latin typeface="PMingLiU"/>
                <a:cs typeface="PMingLiU"/>
              </a:rPr>
              <a:t>发</a:t>
            </a:r>
            <a:r>
              <a:rPr dirty="0" sz="1000" spc="35">
                <a:latin typeface="PMingLiU"/>
                <a:cs typeface="PMingLiU"/>
              </a:rPr>
              <a:t> </a:t>
            </a:r>
            <a:r>
              <a:rPr dirty="0" sz="1000" spc="-5">
                <a:latin typeface="Arial"/>
                <a:cs typeface="Arial"/>
              </a:rPr>
              <a:t>GPC3</a:t>
            </a:r>
            <a:r>
              <a:rPr dirty="0" sz="1000" spc="-25">
                <a:latin typeface="Arial"/>
                <a:cs typeface="Arial"/>
              </a:rPr>
              <a:t> </a:t>
            </a:r>
            <a:r>
              <a:rPr dirty="0" sz="1000" spc="-20">
                <a:latin typeface="PMingLiU"/>
                <a:cs typeface="PMingLiU"/>
              </a:rPr>
              <a:t>靶</a:t>
            </a:r>
            <a:r>
              <a:rPr dirty="0" sz="1000" spc="5">
                <a:latin typeface="PMingLiU"/>
                <a:cs typeface="PMingLiU"/>
              </a:rPr>
              <a:t>点</a:t>
            </a:r>
            <a:r>
              <a:rPr dirty="0" sz="1000" spc="35">
                <a:latin typeface="PMingLiU"/>
                <a:cs typeface="PMingLiU"/>
              </a:rPr>
              <a:t> </a:t>
            </a:r>
            <a:r>
              <a:rPr dirty="0" sz="1000" spc="-5">
                <a:latin typeface="Arial"/>
                <a:cs typeface="Arial"/>
              </a:rPr>
              <a:t>CAR-T </a:t>
            </a:r>
            <a:r>
              <a:rPr dirty="0" sz="1000" spc="5">
                <a:latin typeface="PMingLiU"/>
                <a:cs typeface="PMingLiU"/>
              </a:rPr>
              <a:t>候选 产品</a:t>
            </a:r>
            <a:r>
              <a:rPr dirty="0" sz="1000" spc="245">
                <a:latin typeface="PMingLiU"/>
                <a:cs typeface="PMingLiU"/>
              </a:rPr>
              <a:t>的</a:t>
            </a:r>
            <a:r>
              <a:rPr dirty="0" sz="1000" spc="-5">
                <a:latin typeface="Arial"/>
                <a:cs typeface="Arial"/>
              </a:rPr>
              <a:t>CT0180</a:t>
            </a:r>
            <a:r>
              <a:rPr dirty="0" sz="1000" spc="-70">
                <a:latin typeface="Arial"/>
                <a:cs typeface="Arial"/>
              </a:rPr>
              <a:t> </a:t>
            </a:r>
            <a:r>
              <a:rPr dirty="0" sz="1000" spc="245">
                <a:latin typeface="PMingLiU"/>
                <a:cs typeface="PMingLiU"/>
              </a:rPr>
              <a:t>和</a:t>
            </a:r>
            <a:r>
              <a:rPr dirty="0" sz="1000" spc="-5">
                <a:latin typeface="Arial"/>
                <a:cs typeface="Arial"/>
              </a:rPr>
              <a:t>CT0181</a:t>
            </a:r>
            <a:r>
              <a:rPr dirty="0" sz="1000" spc="-5">
                <a:latin typeface="PMingLiU"/>
                <a:cs typeface="PMingLiU"/>
              </a:rPr>
              <a:t>，</a:t>
            </a:r>
            <a:r>
              <a:rPr dirty="0" sz="1000" spc="5">
                <a:latin typeface="PMingLiU"/>
                <a:cs typeface="PMingLiU"/>
              </a:rPr>
              <a:t>适应</a:t>
            </a:r>
            <a:r>
              <a:rPr dirty="0" sz="1000" spc="-20">
                <a:latin typeface="PMingLiU"/>
                <a:cs typeface="PMingLiU"/>
              </a:rPr>
              <a:t>症</a:t>
            </a:r>
            <a:r>
              <a:rPr dirty="0" sz="1000" spc="5">
                <a:latin typeface="PMingLiU"/>
                <a:cs typeface="PMingLiU"/>
              </a:rPr>
              <a:t>均为</a:t>
            </a:r>
            <a:r>
              <a:rPr dirty="0" sz="1000" spc="-20">
                <a:latin typeface="PMingLiU"/>
                <a:cs typeface="PMingLiU"/>
              </a:rPr>
              <a:t>肝</a:t>
            </a:r>
            <a:r>
              <a:rPr dirty="0" sz="1000" spc="5">
                <a:latin typeface="PMingLiU"/>
                <a:cs typeface="PMingLiU"/>
              </a:rPr>
              <a:t>癌，</a:t>
            </a:r>
            <a:r>
              <a:rPr dirty="0" sz="1000" spc="-20">
                <a:latin typeface="PMingLiU"/>
                <a:cs typeface="PMingLiU"/>
              </a:rPr>
              <a:t>两</a:t>
            </a:r>
            <a:r>
              <a:rPr dirty="0" sz="1000" spc="5">
                <a:latin typeface="PMingLiU"/>
                <a:cs typeface="PMingLiU"/>
              </a:rPr>
              <a:t>者</a:t>
            </a:r>
            <a:r>
              <a:rPr dirty="0" sz="1000" spc="-20">
                <a:latin typeface="PMingLiU"/>
                <a:cs typeface="PMingLiU"/>
              </a:rPr>
              <a:t>区</a:t>
            </a:r>
            <a:r>
              <a:rPr dirty="0" sz="1000" spc="5">
                <a:latin typeface="PMingLiU"/>
                <a:cs typeface="PMingLiU"/>
              </a:rPr>
              <a:t>别在于</a:t>
            </a:r>
            <a:r>
              <a:rPr dirty="0" sz="1000" spc="-20">
                <a:latin typeface="PMingLiU"/>
                <a:cs typeface="PMingLiU"/>
              </a:rPr>
              <a:t>是</a:t>
            </a:r>
            <a:r>
              <a:rPr dirty="0" sz="1000" spc="5">
                <a:latin typeface="PMingLiU"/>
                <a:cs typeface="PMingLiU"/>
              </a:rPr>
              <a:t>否共表</a:t>
            </a:r>
            <a:r>
              <a:rPr dirty="0" sz="1000" spc="225">
                <a:latin typeface="PMingLiU"/>
                <a:cs typeface="PMingLiU"/>
              </a:rPr>
              <a:t>达</a:t>
            </a:r>
            <a:r>
              <a:rPr dirty="0" sz="1000" spc="-5">
                <a:latin typeface="Arial"/>
                <a:cs typeface="Arial"/>
              </a:rPr>
              <a:t>IL-7</a:t>
            </a:r>
            <a:r>
              <a:rPr dirty="0" sz="1000" spc="5">
                <a:latin typeface="PMingLiU"/>
                <a:cs typeface="PMingLiU"/>
              </a:rPr>
              <a:t>。</a:t>
            </a:r>
            <a:endParaRPr sz="1000">
              <a:latin typeface="PMingLiU"/>
              <a:cs typeface="PMingLiU"/>
            </a:endParaRPr>
          </a:p>
          <a:p>
            <a:pPr algn="just" marL="50800" marR="43180">
              <a:lnSpc>
                <a:spcPct val="139400"/>
              </a:lnSpc>
              <a:spcBef>
                <a:spcPts val="610"/>
              </a:spcBef>
            </a:pPr>
            <a:r>
              <a:rPr dirty="0" sz="1000" spc="-5">
                <a:latin typeface="Arial"/>
                <a:cs typeface="Arial"/>
              </a:rPr>
              <a:t>CT011</a:t>
            </a:r>
            <a:r>
              <a:rPr dirty="0" sz="1000" spc="-70">
                <a:latin typeface="Arial"/>
                <a:cs typeface="Arial"/>
              </a:rPr>
              <a:t> </a:t>
            </a:r>
            <a:r>
              <a:rPr dirty="0" sz="1000" spc="5">
                <a:latin typeface="PMingLiU"/>
                <a:cs typeface="PMingLiU"/>
              </a:rPr>
              <a:t>在中</a:t>
            </a:r>
            <a:r>
              <a:rPr dirty="0" sz="1000" spc="-20">
                <a:latin typeface="PMingLiU"/>
                <a:cs typeface="PMingLiU"/>
              </a:rPr>
              <a:t>国</a:t>
            </a:r>
            <a:r>
              <a:rPr dirty="0" sz="1000" spc="5">
                <a:latin typeface="PMingLiU"/>
                <a:cs typeface="PMingLiU"/>
              </a:rPr>
              <a:t>进</a:t>
            </a:r>
            <a:r>
              <a:rPr dirty="0" sz="1000" spc="-20">
                <a:latin typeface="PMingLiU"/>
                <a:cs typeface="PMingLiU"/>
              </a:rPr>
              <a:t>行</a:t>
            </a:r>
            <a:r>
              <a:rPr dirty="0" sz="1000" spc="5">
                <a:latin typeface="PMingLiU"/>
                <a:cs typeface="PMingLiU"/>
              </a:rPr>
              <a:t>的</a:t>
            </a:r>
            <a:r>
              <a:rPr dirty="0" sz="1000" spc="-15">
                <a:latin typeface="PMingLiU"/>
                <a:cs typeface="PMingLiU"/>
              </a:rPr>
              <a:t> </a:t>
            </a:r>
            <a:r>
              <a:rPr dirty="0" sz="1000" spc="-15">
                <a:latin typeface="Arial"/>
                <a:cs typeface="Arial"/>
              </a:rPr>
              <a:t>IIT</a:t>
            </a:r>
            <a:r>
              <a:rPr dirty="0" sz="1000" spc="-50">
                <a:latin typeface="Arial"/>
                <a:cs typeface="Arial"/>
              </a:rPr>
              <a:t> </a:t>
            </a:r>
            <a:r>
              <a:rPr dirty="0" sz="1000" spc="5">
                <a:latin typeface="PMingLiU"/>
                <a:cs typeface="PMingLiU"/>
              </a:rPr>
              <a:t>研</a:t>
            </a:r>
            <a:r>
              <a:rPr dirty="0" sz="1000" spc="-20">
                <a:latin typeface="PMingLiU"/>
                <a:cs typeface="PMingLiU"/>
              </a:rPr>
              <a:t>究</a:t>
            </a:r>
            <a:r>
              <a:rPr dirty="0" sz="1000" spc="5">
                <a:latin typeface="PMingLiU"/>
                <a:cs typeface="PMingLiU"/>
              </a:rPr>
              <a:t>入组</a:t>
            </a:r>
            <a:r>
              <a:rPr dirty="0" sz="1000" spc="-20">
                <a:latin typeface="PMingLiU"/>
                <a:cs typeface="PMingLiU"/>
              </a:rPr>
              <a:t> </a:t>
            </a:r>
            <a:r>
              <a:rPr dirty="0" sz="1000" spc="-5">
                <a:latin typeface="Arial"/>
                <a:cs typeface="Arial"/>
              </a:rPr>
              <a:t>13</a:t>
            </a:r>
            <a:r>
              <a:rPr dirty="0" sz="1000" spc="-90">
                <a:latin typeface="Arial"/>
                <a:cs typeface="Arial"/>
              </a:rPr>
              <a:t> </a:t>
            </a:r>
            <a:r>
              <a:rPr dirty="0" sz="1000" spc="5">
                <a:latin typeface="PMingLiU"/>
                <a:cs typeface="PMingLiU"/>
              </a:rPr>
              <a:t>名</a:t>
            </a:r>
            <a:r>
              <a:rPr dirty="0" sz="1000" spc="-20">
                <a:latin typeface="PMingLiU"/>
                <a:cs typeface="PMingLiU"/>
              </a:rPr>
              <a:t>晚</a:t>
            </a:r>
            <a:r>
              <a:rPr dirty="0" sz="1000" spc="245">
                <a:latin typeface="PMingLiU"/>
                <a:cs typeface="PMingLiU"/>
              </a:rPr>
              <a:t>期</a:t>
            </a:r>
            <a:r>
              <a:rPr dirty="0" sz="1000" spc="-5">
                <a:latin typeface="Arial"/>
                <a:cs typeface="Arial"/>
              </a:rPr>
              <a:t>GPC3+</a:t>
            </a:r>
            <a:r>
              <a:rPr dirty="0" sz="1000" spc="-50">
                <a:latin typeface="Arial"/>
                <a:cs typeface="Arial"/>
              </a:rPr>
              <a:t> </a:t>
            </a:r>
            <a:r>
              <a:rPr dirty="0" sz="1000" spc="-10">
                <a:latin typeface="Arial"/>
                <a:cs typeface="Arial"/>
              </a:rPr>
              <a:t>HCC</a:t>
            </a:r>
            <a:r>
              <a:rPr dirty="0" sz="1000" spc="-65">
                <a:latin typeface="Arial"/>
                <a:cs typeface="Arial"/>
              </a:rPr>
              <a:t> </a:t>
            </a:r>
            <a:r>
              <a:rPr dirty="0" sz="1000" spc="5">
                <a:latin typeface="PMingLiU"/>
                <a:cs typeface="PMingLiU"/>
              </a:rPr>
              <a:t>患者</a:t>
            </a:r>
            <a:r>
              <a:rPr dirty="0" sz="1000" spc="-10">
                <a:latin typeface="PMingLiU"/>
                <a:cs typeface="PMingLiU"/>
              </a:rPr>
              <a:t>，</a:t>
            </a:r>
            <a:r>
              <a:rPr dirty="0" sz="1000" spc="-10">
                <a:latin typeface="Arial"/>
                <a:cs typeface="Arial"/>
              </a:rPr>
              <a:t>6</a:t>
            </a:r>
            <a:r>
              <a:rPr dirty="0" sz="1000" spc="-70">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a:t>
            </a:r>
            <a:r>
              <a:rPr dirty="0" sz="1000">
                <a:latin typeface="Arial"/>
                <a:cs typeface="Arial"/>
              </a:rPr>
              <a:t>1</a:t>
            </a:r>
            <a:r>
              <a:rPr dirty="0" sz="1000" spc="-70">
                <a:latin typeface="Arial"/>
                <a:cs typeface="Arial"/>
              </a:rPr>
              <a:t> </a:t>
            </a:r>
            <a:r>
              <a:rPr dirty="0" sz="1000" spc="-20">
                <a:latin typeface="PMingLiU"/>
                <a:cs typeface="PMingLiU"/>
              </a:rPr>
              <a:t>年</a:t>
            </a:r>
            <a:r>
              <a:rPr dirty="0" sz="1000" spc="5">
                <a:latin typeface="PMingLiU"/>
                <a:cs typeface="PMingLiU"/>
              </a:rPr>
              <a:t>及</a:t>
            </a:r>
            <a:r>
              <a:rPr dirty="0" sz="1000" spc="-15">
                <a:latin typeface="PMingLiU"/>
                <a:cs typeface="PMingLiU"/>
              </a:rPr>
              <a:t> </a:t>
            </a:r>
            <a:r>
              <a:rPr dirty="0" sz="1000">
                <a:latin typeface="Arial"/>
                <a:cs typeface="Arial"/>
              </a:rPr>
              <a:t>3</a:t>
            </a:r>
            <a:r>
              <a:rPr dirty="0" sz="1000" spc="-75">
                <a:latin typeface="Arial"/>
                <a:cs typeface="Arial"/>
              </a:rPr>
              <a:t> </a:t>
            </a:r>
            <a:r>
              <a:rPr dirty="0" sz="1000" spc="-20">
                <a:latin typeface="PMingLiU"/>
                <a:cs typeface="PMingLiU"/>
              </a:rPr>
              <a:t>年</a:t>
            </a:r>
            <a:r>
              <a:rPr dirty="0" sz="1000" spc="5">
                <a:latin typeface="PMingLiU"/>
                <a:cs typeface="PMingLiU"/>
              </a:rPr>
              <a:t>的</a:t>
            </a:r>
            <a:r>
              <a:rPr dirty="0" sz="1000" spc="-40">
                <a:latin typeface="PMingLiU"/>
                <a:cs typeface="PMingLiU"/>
              </a:rPr>
              <a:t> </a:t>
            </a:r>
            <a:r>
              <a:rPr dirty="0" sz="1000" spc="10">
                <a:latin typeface="Arial"/>
                <a:cs typeface="Arial"/>
              </a:rPr>
              <a:t>OS  </a:t>
            </a:r>
            <a:r>
              <a:rPr dirty="0" sz="1000" spc="75">
                <a:latin typeface="PMingLiU"/>
                <a:cs typeface="PMingLiU"/>
              </a:rPr>
              <a:t>率分别</a:t>
            </a:r>
            <a:r>
              <a:rPr dirty="0" sz="1000" spc="5">
                <a:latin typeface="PMingLiU"/>
                <a:cs typeface="PMingLiU"/>
              </a:rPr>
              <a:t>为</a:t>
            </a:r>
            <a:r>
              <a:rPr dirty="0" sz="1000" spc="25">
                <a:latin typeface="PMingLiU"/>
                <a:cs typeface="PMingLiU"/>
              </a:rPr>
              <a:t> </a:t>
            </a:r>
            <a:r>
              <a:rPr dirty="0" sz="1000" spc="10">
                <a:latin typeface="Arial"/>
                <a:cs typeface="Arial"/>
              </a:rPr>
              <a:t>50.3%</a:t>
            </a:r>
            <a:r>
              <a:rPr dirty="0" sz="1000" spc="75">
                <a:latin typeface="PMingLiU"/>
                <a:cs typeface="PMingLiU"/>
              </a:rPr>
              <a:t>、</a:t>
            </a:r>
            <a:r>
              <a:rPr dirty="0" sz="1000" spc="10">
                <a:latin typeface="Arial"/>
                <a:cs typeface="Arial"/>
              </a:rPr>
              <a:t>42.0%</a:t>
            </a:r>
            <a:r>
              <a:rPr dirty="0" sz="1000" spc="5">
                <a:latin typeface="PMingLiU"/>
                <a:cs typeface="PMingLiU"/>
              </a:rPr>
              <a:t>及</a:t>
            </a:r>
            <a:r>
              <a:rPr dirty="0" sz="1000" spc="30">
                <a:latin typeface="PMingLiU"/>
                <a:cs typeface="PMingLiU"/>
              </a:rPr>
              <a:t> </a:t>
            </a:r>
            <a:r>
              <a:rPr dirty="0" sz="1000" spc="15">
                <a:latin typeface="Arial"/>
                <a:cs typeface="Arial"/>
              </a:rPr>
              <a:t>10.5%</a:t>
            </a:r>
            <a:r>
              <a:rPr dirty="0" sz="1000" spc="15">
                <a:latin typeface="PMingLiU"/>
                <a:cs typeface="PMingLiU"/>
              </a:rPr>
              <a:t>，</a:t>
            </a:r>
            <a:r>
              <a:rPr dirty="0" sz="1000" spc="15">
                <a:latin typeface="Arial"/>
                <a:cs typeface="Arial"/>
              </a:rPr>
              <a:t>mOS</a:t>
            </a:r>
            <a:r>
              <a:rPr dirty="0" sz="1000" spc="225">
                <a:latin typeface="Arial"/>
                <a:cs typeface="Arial"/>
              </a:rPr>
              <a:t> </a:t>
            </a:r>
            <a:r>
              <a:rPr dirty="0" sz="1000" spc="5">
                <a:latin typeface="PMingLiU"/>
                <a:cs typeface="PMingLiU"/>
              </a:rPr>
              <a:t>为</a:t>
            </a:r>
            <a:r>
              <a:rPr dirty="0" sz="1000" spc="30">
                <a:latin typeface="PMingLiU"/>
                <a:cs typeface="PMingLiU"/>
              </a:rPr>
              <a:t> </a:t>
            </a:r>
            <a:r>
              <a:rPr dirty="0" sz="1000" spc="-5">
                <a:latin typeface="Arial"/>
                <a:cs typeface="Arial"/>
              </a:rPr>
              <a:t>278</a:t>
            </a:r>
            <a:r>
              <a:rPr dirty="0" sz="1000" spc="195">
                <a:latin typeface="Arial"/>
                <a:cs typeface="Arial"/>
              </a:rPr>
              <a:t> </a:t>
            </a:r>
            <a:r>
              <a:rPr dirty="0" sz="1000" spc="75">
                <a:latin typeface="PMingLiU"/>
                <a:cs typeface="PMingLiU"/>
              </a:rPr>
              <a:t>天。</a:t>
            </a:r>
            <a:r>
              <a:rPr dirty="0" sz="1000" spc="-5">
                <a:latin typeface="Arial"/>
                <a:cs typeface="Arial"/>
              </a:rPr>
              <a:t>2022</a:t>
            </a:r>
            <a:r>
              <a:rPr dirty="0" sz="1000" spc="225">
                <a:latin typeface="Arial"/>
                <a:cs typeface="Arial"/>
              </a:rPr>
              <a:t> </a:t>
            </a:r>
            <a:r>
              <a:rPr dirty="0" sz="1000" spc="5">
                <a:latin typeface="PMingLiU"/>
                <a:cs typeface="PMingLiU"/>
              </a:rPr>
              <a:t>年</a:t>
            </a:r>
            <a:r>
              <a:rPr dirty="0" sz="1000" spc="25">
                <a:latin typeface="PMingLiU"/>
                <a:cs typeface="PMingLiU"/>
              </a:rPr>
              <a:t> </a:t>
            </a:r>
            <a:r>
              <a:rPr dirty="0" sz="1000">
                <a:latin typeface="Arial"/>
                <a:cs typeface="Arial"/>
              </a:rPr>
              <a:t>8</a:t>
            </a:r>
            <a:r>
              <a:rPr dirty="0" sz="1000" spc="220">
                <a:latin typeface="Arial"/>
                <a:cs typeface="Arial"/>
              </a:rPr>
              <a:t> </a:t>
            </a:r>
            <a:r>
              <a:rPr dirty="0" sz="1000" spc="75">
                <a:latin typeface="PMingLiU"/>
                <a:cs typeface="PMingLiU"/>
              </a:rPr>
              <a:t>月，</a:t>
            </a:r>
            <a:r>
              <a:rPr dirty="0" sz="1000" spc="80">
                <a:latin typeface="PMingLiU"/>
                <a:cs typeface="PMingLiU"/>
              </a:rPr>
              <a:t>《</a:t>
            </a:r>
            <a:r>
              <a:rPr dirty="0" sz="1000">
                <a:latin typeface="Arial"/>
                <a:cs typeface="Arial"/>
              </a:rPr>
              <a:t>Frontiers</a:t>
            </a:r>
            <a:r>
              <a:rPr dirty="0" sz="1000" spc="180">
                <a:latin typeface="Arial"/>
                <a:cs typeface="Arial"/>
              </a:rPr>
              <a:t> </a:t>
            </a:r>
            <a:r>
              <a:rPr dirty="0" sz="1000" spc="10">
                <a:latin typeface="Arial"/>
                <a:cs typeface="Arial"/>
              </a:rPr>
              <a:t>in  </a:t>
            </a:r>
            <a:r>
              <a:rPr dirty="0" sz="1000">
                <a:latin typeface="Arial"/>
                <a:cs typeface="Arial"/>
              </a:rPr>
              <a:t>Immunology</a:t>
            </a:r>
            <a:r>
              <a:rPr dirty="0" sz="1000" spc="-20">
                <a:latin typeface="PMingLiU"/>
                <a:cs typeface="PMingLiU"/>
              </a:rPr>
              <a:t>》</a:t>
            </a:r>
            <a:r>
              <a:rPr dirty="0" sz="1000" spc="5">
                <a:latin typeface="PMingLiU"/>
                <a:cs typeface="PMingLiU"/>
              </a:rPr>
              <a:t>发表</a:t>
            </a:r>
            <a:r>
              <a:rPr dirty="0" sz="1000" spc="-20">
                <a:latin typeface="PMingLiU"/>
                <a:cs typeface="PMingLiU"/>
              </a:rPr>
              <a:t>了</a:t>
            </a:r>
            <a:r>
              <a:rPr dirty="0" sz="1000" spc="5">
                <a:latin typeface="PMingLiU"/>
                <a:cs typeface="PMingLiU"/>
              </a:rPr>
              <a:t>一篇</a:t>
            </a:r>
            <a:r>
              <a:rPr dirty="0" sz="1000" spc="-20">
                <a:latin typeface="PMingLiU"/>
                <a:cs typeface="PMingLiU"/>
              </a:rPr>
              <a:t>使</a:t>
            </a:r>
            <a:r>
              <a:rPr dirty="0" sz="1000" spc="5">
                <a:latin typeface="PMingLiU"/>
                <a:cs typeface="PMingLiU"/>
              </a:rPr>
              <a:t>用</a:t>
            </a:r>
            <a:r>
              <a:rPr dirty="0" sz="1000" spc="-40">
                <a:latin typeface="PMingLiU"/>
                <a:cs typeface="PMingLiU"/>
              </a:rPr>
              <a:t> </a:t>
            </a:r>
            <a:r>
              <a:rPr dirty="0" sz="1000" spc="-5">
                <a:latin typeface="Arial"/>
                <a:cs typeface="Arial"/>
              </a:rPr>
              <a:t>CT011</a:t>
            </a:r>
            <a:r>
              <a:rPr dirty="0" sz="1000" spc="-90">
                <a:latin typeface="Arial"/>
                <a:cs typeface="Arial"/>
              </a:rPr>
              <a:t> </a:t>
            </a:r>
            <a:r>
              <a:rPr dirty="0" sz="1000" spc="-20">
                <a:latin typeface="PMingLiU"/>
                <a:cs typeface="PMingLiU"/>
              </a:rPr>
              <a:t>达</a:t>
            </a:r>
            <a:r>
              <a:rPr dirty="0" sz="1000" spc="5">
                <a:latin typeface="PMingLiU"/>
                <a:cs typeface="PMingLiU"/>
              </a:rPr>
              <a:t>到长</a:t>
            </a:r>
            <a:r>
              <a:rPr dirty="0" sz="1000" spc="-20">
                <a:latin typeface="PMingLiU"/>
                <a:cs typeface="PMingLiU"/>
              </a:rPr>
              <a:t>期</a:t>
            </a:r>
            <a:r>
              <a:rPr dirty="0" sz="1000" spc="5">
                <a:latin typeface="PMingLiU"/>
                <a:cs typeface="PMingLiU"/>
              </a:rPr>
              <a:t>完全</a:t>
            </a:r>
            <a:r>
              <a:rPr dirty="0" sz="1000" spc="-20">
                <a:latin typeface="PMingLiU"/>
                <a:cs typeface="PMingLiU"/>
              </a:rPr>
              <a:t>缓</a:t>
            </a:r>
            <a:r>
              <a:rPr dirty="0" sz="1000" spc="5">
                <a:latin typeface="PMingLiU"/>
                <a:cs typeface="PMingLiU"/>
              </a:rPr>
              <a:t>解的晚期</a:t>
            </a:r>
            <a:r>
              <a:rPr dirty="0" sz="1000" spc="-30">
                <a:latin typeface="PMingLiU"/>
                <a:cs typeface="PMingLiU"/>
              </a:rPr>
              <a:t> </a:t>
            </a:r>
            <a:r>
              <a:rPr dirty="0" sz="1000" spc="-5">
                <a:latin typeface="Arial"/>
                <a:cs typeface="Arial"/>
              </a:rPr>
              <a:t>HCC</a:t>
            </a:r>
            <a:r>
              <a:rPr dirty="0" sz="1000" spc="-114">
                <a:latin typeface="Arial"/>
                <a:cs typeface="Arial"/>
              </a:rPr>
              <a:t> </a:t>
            </a:r>
            <a:r>
              <a:rPr dirty="0" sz="1000" spc="5">
                <a:latin typeface="PMingLiU"/>
                <a:cs typeface="PMingLiU"/>
              </a:rPr>
              <a:t>病例</a:t>
            </a:r>
            <a:r>
              <a:rPr dirty="0" sz="1000" spc="-20">
                <a:latin typeface="PMingLiU"/>
                <a:cs typeface="PMingLiU"/>
              </a:rPr>
              <a:t>报</a:t>
            </a:r>
            <a:r>
              <a:rPr dirty="0" sz="1000" spc="5">
                <a:latin typeface="PMingLiU"/>
                <a:cs typeface="PMingLiU"/>
              </a:rPr>
              <a:t>告，</a:t>
            </a:r>
            <a:r>
              <a:rPr dirty="0" sz="1000" spc="-20">
                <a:latin typeface="PMingLiU"/>
                <a:cs typeface="PMingLiU"/>
              </a:rPr>
              <a:t>一</a:t>
            </a:r>
            <a:r>
              <a:rPr dirty="0" sz="1000" spc="220">
                <a:latin typeface="PMingLiU"/>
                <a:cs typeface="PMingLiU"/>
              </a:rPr>
              <a:t>名</a:t>
            </a:r>
            <a:r>
              <a:rPr dirty="0" sz="1000">
                <a:latin typeface="Arial"/>
                <a:cs typeface="Arial"/>
              </a:rPr>
              <a:t>HBV  </a:t>
            </a:r>
            <a:r>
              <a:rPr dirty="0" sz="1000" spc="5">
                <a:latin typeface="PMingLiU"/>
                <a:cs typeface="PMingLiU"/>
              </a:rPr>
              <a:t>相关肝</a:t>
            </a:r>
            <a:r>
              <a:rPr dirty="0" sz="1000" spc="-20">
                <a:latin typeface="PMingLiU"/>
                <a:cs typeface="PMingLiU"/>
              </a:rPr>
              <a:t>细</a:t>
            </a:r>
            <a:r>
              <a:rPr dirty="0" sz="1000" spc="5">
                <a:latin typeface="PMingLiU"/>
                <a:cs typeface="PMingLiU"/>
              </a:rPr>
              <a:t>胞癌</a:t>
            </a:r>
            <a:r>
              <a:rPr dirty="0" sz="1000" spc="-20">
                <a:latin typeface="PMingLiU"/>
                <a:cs typeface="PMingLiU"/>
              </a:rPr>
              <a:t>患</a:t>
            </a:r>
            <a:r>
              <a:rPr dirty="0" sz="1000" spc="5">
                <a:latin typeface="PMingLiU"/>
                <a:cs typeface="PMingLiU"/>
              </a:rPr>
              <a:t>者在</a:t>
            </a:r>
            <a:r>
              <a:rPr dirty="0" sz="1000" spc="-20">
                <a:latin typeface="PMingLiU"/>
                <a:cs typeface="PMingLiU"/>
              </a:rPr>
              <a:t>手</a:t>
            </a:r>
            <a:r>
              <a:rPr dirty="0" sz="1000" spc="5">
                <a:latin typeface="PMingLiU"/>
                <a:cs typeface="PMingLiU"/>
              </a:rPr>
              <a:t>术后</a:t>
            </a:r>
            <a:r>
              <a:rPr dirty="0" sz="1000" spc="-20">
                <a:latin typeface="PMingLiU"/>
                <a:cs typeface="PMingLiU"/>
              </a:rPr>
              <a:t>出</a:t>
            </a:r>
            <a:r>
              <a:rPr dirty="0" sz="1000" spc="5">
                <a:latin typeface="PMingLiU"/>
                <a:cs typeface="PMingLiU"/>
              </a:rPr>
              <a:t>现肺</a:t>
            </a:r>
            <a:r>
              <a:rPr dirty="0" sz="1000" spc="-20">
                <a:latin typeface="PMingLiU"/>
                <a:cs typeface="PMingLiU"/>
              </a:rPr>
              <a:t>转</a:t>
            </a:r>
            <a:r>
              <a:rPr dirty="0" sz="1000" spc="5">
                <a:latin typeface="PMingLiU"/>
                <a:cs typeface="PMingLiU"/>
              </a:rPr>
              <a:t>移，</a:t>
            </a:r>
            <a:r>
              <a:rPr dirty="0" sz="1000" spc="-20">
                <a:latin typeface="PMingLiU"/>
                <a:cs typeface="PMingLiU"/>
              </a:rPr>
              <a:t>经</a:t>
            </a:r>
            <a:r>
              <a:rPr dirty="0" sz="1000" spc="5">
                <a:latin typeface="PMingLiU"/>
                <a:cs typeface="PMingLiU"/>
              </a:rPr>
              <a:t>过经</a:t>
            </a:r>
            <a:r>
              <a:rPr dirty="0" sz="1000" spc="-20">
                <a:latin typeface="PMingLiU"/>
                <a:cs typeface="PMingLiU"/>
              </a:rPr>
              <a:t>动</a:t>
            </a:r>
            <a:r>
              <a:rPr dirty="0" sz="1000" spc="5">
                <a:latin typeface="PMingLiU"/>
                <a:cs typeface="PMingLiU"/>
              </a:rPr>
              <a:t>脉</a:t>
            </a:r>
            <a:r>
              <a:rPr dirty="0" sz="1000" spc="-20">
                <a:latin typeface="PMingLiU"/>
                <a:cs typeface="PMingLiU"/>
              </a:rPr>
              <a:t>化</a:t>
            </a:r>
            <a:r>
              <a:rPr dirty="0" sz="1000" spc="5">
                <a:latin typeface="PMingLiU"/>
                <a:cs typeface="PMingLiU"/>
              </a:rPr>
              <a:t>疗栓塞</a:t>
            </a:r>
            <a:r>
              <a:rPr dirty="0" sz="1000" spc="-20">
                <a:latin typeface="PMingLiU"/>
                <a:cs typeface="PMingLiU"/>
              </a:rPr>
              <a:t>治</a:t>
            </a:r>
            <a:r>
              <a:rPr dirty="0" sz="1000" spc="5">
                <a:latin typeface="PMingLiU"/>
                <a:cs typeface="PMingLiU"/>
              </a:rPr>
              <a:t>疗后</a:t>
            </a:r>
            <a:r>
              <a:rPr dirty="0" sz="1000" spc="-20">
                <a:latin typeface="PMingLiU"/>
                <a:cs typeface="PMingLiU"/>
              </a:rPr>
              <a:t>，</a:t>
            </a:r>
            <a:r>
              <a:rPr dirty="0" sz="1000" spc="5">
                <a:latin typeface="PMingLiU"/>
                <a:cs typeface="PMingLiU"/>
              </a:rPr>
              <a:t>于</a:t>
            </a:r>
            <a:r>
              <a:rPr dirty="0" sz="1000" spc="135">
                <a:latin typeface="PMingLiU"/>
                <a:cs typeface="PMingLiU"/>
              </a:rPr>
              <a:t> </a:t>
            </a:r>
            <a:r>
              <a:rPr dirty="0" sz="1000" spc="-5">
                <a:latin typeface="Arial"/>
                <a:cs typeface="Arial"/>
              </a:rPr>
              <a:t>2018</a:t>
            </a:r>
            <a:r>
              <a:rPr dirty="0" sz="1000" spc="55">
                <a:latin typeface="Arial"/>
                <a:cs typeface="Arial"/>
              </a:rPr>
              <a:t> </a:t>
            </a:r>
            <a:r>
              <a:rPr dirty="0" sz="1000" spc="5">
                <a:latin typeface="PMingLiU"/>
                <a:cs typeface="PMingLiU"/>
              </a:rPr>
              <a:t>年</a:t>
            </a:r>
            <a:r>
              <a:rPr dirty="0" sz="1000" spc="125">
                <a:latin typeface="PMingLiU"/>
                <a:cs typeface="PMingLiU"/>
              </a:rPr>
              <a:t> </a:t>
            </a:r>
            <a:r>
              <a:rPr dirty="0" sz="1000" spc="-5">
                <a:latin typeface="Arial"/>
                <a:cs typeface="Arial"/>
              </a:rPr>
              <a:t>11</a:t>
            </a:r>
            <a:r>
              <a:rPr dirty="0" sz="1000" spc="30">
                <a:latin typeface="Arial"/>
                <a:cs typeface="Arial"/>
              </a:rPr>
              <a:t> </a:t>
            </a:r>
            <a:r>
              <a:rPr dirty="0" sz="1000" spc="5">
                <a:latin typeface="PMingLiU"/>
                <a:cs typeface="PMingLiU"/>
              </a:rPr>
              <a:t>月</a:t>
            </a:r>
            <a:r>
              <a:rPr dirty="0" sz="1000" spc="125">
                <a:latin typeface="PMingLiU"/>
                <a:cs typeface="PMingLiU"/>
              </a:rPr>
              <a:t> </a:t>
            </a:r>
            <a:r>
              <a:rPr dirty="0" sz="1000">
                <a:latin typeface="Arial"/>
                <a:cs typeface="Arial"/>
              </a:rPr>
              <a:t>6</a:t>
            </a:r>
            <a:endParaRPr sz="1000">
              <a:latin typeface="Arial"/>
              <a:cs typeface="Arial"/>
            </a:endParaRPr>
          </a:p>
          <a:p>
            <a:pPr algn="just" marL="50800" marR="45720">
              <a:lnSpc>
                <a:spcPct val="139300"/>
              </a:lnSpc>
              <a:spcBef>
                <a:spcPts val="5"/>
              </a:spcBef>
            </a:pPr>
            <a:r>
              <a:rPr dirty="0" sz="1000" spc="5">
                <a:latin typeface="PMingLiU"/>
                <a:cs typeface="PMingLiU"/>
              </a:rPr>
              <a:t>日出现疾病进展，入组后</a:t>
            </a:r>
            <a:r>
              <a:rPr dirty="0" sz="1000" spc="-20">
                <a:latin typeface="PMingLiU"/>
                <a:cs typeface="PMingLiU"/>
              </a:rPr>
              <a:t>患</a:t>
            </a:r>
            <a:r>
              <a:rPr dirty="0" sz="1000" spc="5">
                <a:latin typeface="PMingLiU"/>
                <a:cs typeface="PMingLiU"/>
              </a:rPr>
              <a:t>者接受了单采，</a:t>
            </a:r>
            <a:r>
              <a:rPr dirty="0" sz="1000" spc="-20">
                <a:latin typeface="PMingLiU"/>
                <a:cs typeface="PMingLiU"/>
              </a:rPr>
              <a:t>并</a:t>
            </a:r>
            <a:r>
              <a:rPr dirty="0" sz="1000" spc="5">
                <a:latin typeface="PMingLiU"/>
                <a:cs typeface="PMingLiU"/>
              </a:rPr>
              <a:t>于单</a:t>
            </a:r>
            <a:r>
              <a:rPr dirty="0" sz="1000" spc="-20">
                <a:latin typeface="PMingLiU"/>
                <a:cs typeface="PMingLiU"/>
              </a:rPr>
              <a:t>采</a:t>
            </a:r>
            <a:r>
              <a:rPr dirty="0" sz="1000" spc="5">
                <a:latin typeface="PMingLiU"/>
                <a:cs typeface="PMingLiU"/>
              </a:rPr>
              <a:t>后</a:t>
            </a:r>
            <a:r>
              <a:rPr dirty="0" sz="1000" spc="254">
                <a:latin typeface="PMingLiU"/>
                <a:cs typeface="PMingLiU"/>
              </a:rPr>
              <a:t> </a:t>
            </a:r>
            <a:r>
              <a:rPr dirty="0" sz="1000">
                <a:latin typeface="Arial"/>
                <a:cs typeface="Arial"/>
              </a:rPr>
              <a:t>7</a:t>
            </a:r>
            <a:r>
              <a:rPr dirty="0" sz="1000" spc="155">
                <a:latin typeface="Arial"/>
                <a:cs typeface="Arial"/>
              </a:rPr>
              <a:t> </a:t>
            </a:r>
            <a:r>
              <a:rPr dirty="0" sz="1000" spc="5">
                <a:latin typeface="PMingLiU"/>
                <a:cs typeface="PMingLiU"/>
              </a:rPr>
              <a:t>天开始服用索拉非尼。患</a:t>
            </a:r>
            <a:r>
              <a:rPr dirty="0" sz="1000" spc="-20">
                <a:latin typeface="PMingLiU"/>
                <a:cs typeface="PMingLiU"/>
              </a:rPr>
              <a:t>者</a:t>
            </a:r>
            <a:r>
              <a:rPr dirty="0" sz="1000" spc="5">
                <a:latin typeface="PMingLiU"/>
                <a:cs typeface="PMingLiU"/>
              </a:rPr>
              <a:t>接受 了</a:t>
            </a:r>
            <a:r>
              <a:rPr dirty="0" sz="1000" spc="25">
                <a:latin typeface="PMingLiU"/>
                <a:cs typeface="PMingLiU"/>
              </a:rPr>
              <a:t> </a:t>
            </a:r>
            <a:r>
              <a:rPr dirty="0" sz="1000">
                <a:latin typeface="Arial"/>
                <a:cs typeface="Arial"/>
              </a:rPr>
              <a:t>4</a:t>
            </a:r>
            <a:r>
              <a:rPr dirty="0" sz="1000" spc="-20">
                <a:latin typeface="Arial"/>
                <a:cs typeface="Arial"/>
              </a:rPr>
              <a:t> </a:t>
            </a:r>
            <a:r>
              <a:rPr dirty="0" sz="1000" spc="5">
                <a:latin typeface="PMingLiU"/>
                <a:cs typeface="PMingLiU"/>
              </a:rPr>
              <a:t>个</a:t>
            </a:r>
            <a:r>
              <a:rPr dirty="0" sz="1000" spc="-20">
                <a:latin typeface="PMingLiU"/>
                <a:cs typeface="PMingLiU"/>
              </a:rPr>
              <a:t>周</a:t>
            </a:r>
            <a:r>
              <a:rPr dirty="0" sz="1000" spc="5">
                <a:latin typeface="PMingLiU"/>
                <a:cs typeface="PMingLiU"/>
              </a:rPr>
              <a:t>期的</a:t>
            </a:r>
            <a:r>
              <a:rPr dirty="0" sz="1000" spc="35">
                <a:latin typeface="PMingLiU"/>
                <a:cs typeface="PMingLiU"/>
              </a:rPr>
              <a:t> </a:t>
            </a:r>
            <a:r>
              <a:rPr dirty="0" sz="1000" spc="-10">
                <a:latin typeface="Arial"/>
                <a:cs typeface="Arial"/>
              </a:rPr>
              <a:t>CT011</a:t>
            </a:r>
            <a:r>
              <a:rPr dirty="0" sz="1000" spc="-20">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，共</a:t>
            </a:r>
            <a:r>
              <a:rPr dirty="0" sz="1000" spc="-20">
                <a:latin typeface="PMingLiU"/>
                <a:cs typeface="PMingLiU"/>
              </a:rPr>
              <a:t>输</a:t>
            </a:r>
            <a:r>
              <a:rPr dirty="0" sz="1000" spc="5">
                <a:latin typeface="PMingLiU"/>
                <a:cs typeface="PMingLiU"/>
              </a:rPr>
              <a:t>注</a:t>
            </a:r>
            <a:r>
              <a:rPr dirty="0" sz="1000" spc="35">
                <a:latin typeface="PMingLiU"/>
                <a:cs typeface="PMingLiU"/>
              </a:rPr>
              <a:t> </a:t>
            </a:r>
            <a:r>
              <a:rPr dirty="0" sz="1000">
                <a:latin typeface="Arial"/>
                <a:cs typeface="Arial"/>
              </a:rPr>
              <a:t>4×10</a:t>
            </a:r>
            <a:r>
              <a:rPr dirty="0" baseline="29914" sz="975">
                <a:latin typeface="Arial"/>
                <a:cs typeface="Arial"/>
              </a:rPr>
              <a:t>9</a:t>
            </a:r>
            <a:r>
              <a:rPr dirty="0" baseline="29914" sz="975" spc="-60">
                <a:latin typeface="Arial"/>
                <a:cs typeface="Arial"/>
              </a:rPr>
              <a:t> </a:t>
            </a:r>
            <a:r>
              <a:rPr dirty="0" sz="1000" spc="5">
                <a:latin typeface="PMingLiU"/>
                <a:cs typeface="PMingLiU"/>
              </a:rPr>
              <a:t>个</a:t>
            </a:r>
            <a:r>
              <a:rPr dirty="0" sz="1000" spc="30">
                <a:latin typeface="PMingLiU"/>
                <a:cs typeface="PMingLiU"/>
              </a:rPr>
              <a:t> </a:t>
            </a:r>
            <a:r>
              <a:rPr dirty="0" sz="1000">
                <a:latin typeface="Arial"/>
                <a:cs typeface="Arial"/>
              </a:rPr>
              <a:t>GPC3</a:t>
            </a:r>
            <a:r>
              <a:rPr dirty="0" sz="1000" spc="130">
                <a:latin typeface="Arial"/>
                <a:cs typeface="Arial"/>
              </a:rPr>
              <a:t> </a:t>
            </a:r>
            <a:r>
              <a:rPr dirty="0" sz="1000" spc="-5">
                <a:latin typeface="Arial"/>
                <a:cs typeface="Arial"/>
              </a:rPr>
              <a:t>CAR-T</a:t>
            </a:r>
            <a:r>
              <a:rPr dirty="0" sz="1000" spc="-10">
                <a:latin typeface="Arial"/>
                <a:cs typeface="Arial"/>
              </a:rPr>
              <a:t> </a:t>
            </a:r>
            <a:r>
              <a:rPr dirty="0" sz="1000" spc="-20">
                <a:latin typeface="PMingLiU"/>
                <a:cs typeface="PMingLiU"/>
              </a:rPr>
              <a:t>细胞</a:t>
            </a:r>
            <a:r>
              <a:rPr dirty="0" sz="1000" spc="25" b="1">
                <a:latin typeface="Microsoft JhengHei UI"/>
                <a:cs typeface="Microsoft JhengHei UI"/>
              </a:rPr>
              <a:t>。</a:t>
            </a:r>
            <a:r>
              <a:rPr dirty="0" sz="1000" spc="-10">
                <a:latin typeface="Arial"/>
                <a:cs typeface="Arial"/>
              </a:rPr>
              <a:t>CT011</a:t>
            </a:r>
            <a:r>
              <a:rPr dirty="0" sz="1000" spc="-20">
                <a:latin typeface="Arial"/>
                <a:cs typeface="Arial"/>
              </a:rPr>
              <a:t> </a:t>
            </a:r>
            <a:r>
              <a:rPr dirty="0" sz="1000" spc="5">
                <a:latin typeface="PMingLiU"/>
                <a:cs typeface="PMingLiU"/>
              </a:rPr>
              <a:t>联</a:t>
            </a:r>
            <a:r>
              <a:rPr dirty="0" sz="1000" spc="-20">
                <a:latin typeface="PMingLiU"/>
                <a:cs typeface="PMingLiU"/>
              </a:rPr>
              <a:t>合</a:t>
            </a:r>
            <a:r>
              <a:rPr dirty="0" sz="1000" spc="5">
                <a:latin typeface="PMingLiU"/>
                <a:cs typeface="PMingLiU"/>
              </a:rPr>
              <a:t>索拉</a:t>
            </a:r>
            <a:r>
              <a:rPr dirty="0" sz="1000" spc="-20">
                <a:latin typeface="PMingLiU"/>
                <a:cs typeface="PMingLiU"/>
              </a:rPr>
              <a:t>非</a:t>
            </a:r>
            <a:r>
              <a:rPr dirty="0" sz="1000" spc="5">
                <a:latin typeface="PMingLiU"/>
                <a:cs typeface="PMingLiU"/>
              </a:rPr>
              <a:t>尼治 疗耐受</a:t>
            </a:r>
            <a:r>
              <a:rPr dirty="0" sz="1000" spc="-20">
                <a:latin typeface="PMingLiU"/>
                <a:cs typeface="PMingLiU"/>
              </a:rPr>
              <a:t>性</a:t>
            </a:r>
            <a:r>
              <a:rPr dirty="0" sz="1000" spc="5">
                <a:latin typeface="PMingLiU"/>
                <a:cs typeface="PMingLiU"/>
              </a:rPr>
              <a:t>良好</a:t>
            </a:r>
            <a:r>
              <a:rPr dirty="0" sz="1000" spc="-20">
                <a:latin typeface="PMingLiU"/>
                <a:cs typeface="PMingLiU"/>
              </a:rPr>
              <a:t>。</a:t>
            </a:r>
            <a:r>
              <a:rPr dirty="0" sz="1000" spc="5">
                <a:latin typeface="PMingLiU"/>
                <a:cs typeface="PMingLiU"/>
              </a:rPr>
              <a:t>患者从第</a:t>
            </a:r>
            <a:r>
              <a:rPr dirty="0" sz="1000" spc="-10">
                <a:latin typeface="PMingLiU"/>
                <a:cs typeface="PMingLiU"/>
              </a:rPr>
              <a:t> </a:t>
            </a:r>
            <a:r>
              <a:rPr dirty="0" sz="1000">
                <a:latin typeface="Arial"/>
                <a:cs typeface="Arial"/>
              </a:rPr>
              <a:t>3</a:t>
            </a:r>
            <a:r>
              <a:rPr dirty="0" sz="1000" spc="-75">
                <a:latin typeface="Arial"/>
                <a:cs typeface="Arial"/>
              </a:rPr>
              <a:t> </a:t>
            </a:r>
            <a:r>
              <a:rPr dirty="0" sz="1000" spc="-20">
                <a:latin typeface="PMingLiU"/>
                <a:cs typeface="PMingLiU"/>
              </a:rPr>
              <a:t>个</a:t>
            </a:r>
            <a:r>
              <a:rPr dirty="0" sz="1000" spc="5">
                <a:latin typeface="PMingLiU"/>
                <a:cs typeface="PMingLiU"/>
              </a:rPr>
              <a:t>月开</a:t>
            </a:r>
            <a:r>
              <a:rPr dirty="0" sz="1000" spc="-20">
                <a:latin typeface="PMingLiU"/>
                <a:cs typeface="PMingLiU"/>
              </a:rPr>
              <a:t>始</a:t>
            </a:r>
            <a:r>
              <a:rPr dirty="0" sz="1000" spc="5">
                <a:latin typeface="PMingLiU"/>
                <a:cs typeface="PMingLiU"/>
              </a:rPr>
              <a:t>达到</a:t>
            </a:r>
            <a:r>
              <a:rPr dirty="0" sz="1000" spc="-15">
                <a:latin typeface="PMingLiU"/>
                <a:cs typeface="PMingLiU"/>
              </a:rPr>
              <a:t> </a:t>
            </a:r>
            <a:r>
              <a:rPr dirty="0" sz="1000">
                <a:latin typeface="Arial"/>
                <a:cs typeface="Arial"/>
              </a:rPr>
              <a:t>PR</a:t>
            </a:r>
            <a:r>
              <a:rPr dirty="0" sz="1000">
                <a:latin typeface="PMingLiU"/>
                <a:cs typeface="PMingLiU"/>
              </a:rPr>
              <a:t>，</a:t>
            </a:r>
            <a:r>
              <a:rPr dirty="0" sz="1000" spc="-20">
                <a:latin typeface="PMingLiU"/>
                <a:cs typeface="PMingLiU"/>
              </a:rPr>
              <a:t>并</a:t>
            </a:r>
            <a:r>
              <a:rPr dirty="0" sz="1000" spc="5">
                <a:latin typeface="PMingLiU"/>
                <a:cs typeface="PMingLiU"/>
              </a:rPr>
              <a:t>在</a:t>
            </a:r>
            <a:r>
              <a:rPr dirty="0" sz="1000" spc="-20">
                <a:latin typeface="PMingLiU"/>
                <a:cs typeface="PMingLiU"/>
              </a:rPr>
              <a:t>第</a:t>
            </a:r>
            <a:r>
              <a:rPr dirty="0" sz="1000" spc="5">
                <a:latin typeface="PMingLiU"/>
                <a:cs typeface="PMingLiU"/>
              </a:rPr>
              <a:t>一个</a:t>
            </a:r>
            <a:r>
              <a:rPr dirty="0" sz="1000" spc="-40">
                <a:latin typeface="PMingLiU"/>
                <a:cs typeface="PMingLiU"/>
              </a:rPr>
              <a:t> </a:t>
            </a:r>
            <a:r>
              <a:rPr dirty="0" sz="1000" spc="-5">
                <a:latin typeface="Arial"/>
                <a:cs typeface="Arial"/>
              </a:rPr>
              <a:t>CT011</a:t>
            </a:r>
            <a:r>
              <a:rPr dirty="0" sz="1000" spc="-65">
                <a:latin typeface="Arial"/>
                <a:cs typeface="Arial"/>
              </a:rPr>
              <a:t> </a:t>
            </a:r>
            <a:r>
              <a:rPr dirty="0" sz="1000" spc="5">
                <a:latin typeface="PMingLiU"/>
                <a:cs typeface="PMingLiU"/>
              </a:rPr>
              <a:t>输</a:t>
            </a:r>
            <a:r>
              <a:rPr dirty="0" sz="1000" spc="-20">
                <a:latin typeface="PMingLiU"/>
                <a:cs typeface="PMingLiU"/>
              </a:rPr>
              <a:t>注</a:t>
            </a:r>
            <a:r>
              <a:rPr dirty="0" sz="1000" spc="5">
                <a:latin typeface="PMingLiU"/>
                <a:cs typeface="PMingLiU"/>
              </a:rPr>
              <a:t>周期</a:t>
            </a:r>
            <a:r>
              <a:rPr dirty="0" sz="1000" spc="-20">
                <a:latin typeface="PMingLiU"/>
                <a:cs typeface="PMingLiU"/>
              </a:rPr>
              <a:t>后</a:t>
            </a:r>
            <a:r>
              <a:rPr dirty="0" sz="1000" spc="5">
                <a:latin typeface="PMingLiU"/>
                <a:cs typeface="PMingLiU"/>
              </a:rPr>
              <a:t>的第</a:t>
            </a:r>
            <a:r>
              <a:rPr dirty="0" sz="1000" spc="-15">
                <a:latin typeface="PMingLiU"/>
                <a:cs typeface="PMingLiU"/>
              </a:rPr>
              <a:t> </a:t>
            </a:r>
            <a:r>
              <a:rPr dirty="0" sz="1000" spc="-5">
                <a:latin typeface="Arial"/>
                <a:cs typeface="Arial"/>
              </a:rPr>
              <a:t>12</a:t>
            </a:r>
            <a:r>
              <a:rPr dirty="0" sz="1000" spc="-70">
                <a:latin typeface="Arial"/>
                <a:cs typeface="Arial"/>
              </a:rPr>
              <a:t> </a:t>
            </a:r>
            <a:r>
              <a:rPr dirty="0" sz="1000" spc="5">
                <a:latin typeface="PMingLiU"/>
                <a:cs typeface="PMingLiU"/>
              </a:rPr>
              <a:t>个月 达到</a:t>
            </a:r>
            <a:r>
              <a:rPr dirty="0" sz="1000" spc="-20">
                <a:latin typeface="PMingLiU"/>
                <a:cs typeface="PMingLiU"/>
              </a:rPr>
              <a:t> </a:t>
            </a:r>
            <a:r>
              <a:rPr dirty="0" sz="1000" spc="-5">
                <a:latin typeface="Arial"/>
                <a:cs typeface="Arial"/>
              </a:rPr>
              <a:t>CR</a:t>
            </a:r>
            <a:r>
              <a:rPr dirty="0" sz="1000" spc="5">
                <a:latin typeface="PMingLiU"/>
                <a:cs typeface="PMingLiU"/>
              </a:rPr>
              <a:t>。肿瘤超过</a:t>
            </a:r>
            <a:r>
              <a:rPr dirty="0" sz="1000" spc="-20">
                <a:latin typeface="PMingLiU"/>
                <a:cs typeface="PMingLiU"/>
              </a:rPr>
              <a:t> </a:t>
            </a:r>
            <a:r>
              <a:rPr dirty="0" sz="1000" spc="-5">
                <a:latin typeface="Arial"/>
                <a:cs typeface="Arial"/>
              </a:rPr>
              <a:t>36</a:t>
            </a:r>
            <a:r>
              <a:rPr dirty="0" sz="1000" spc="-65">
                <a:latin typeface="Arial"/>
                <a:cs typeface="Arial"/>
              </a:rPr>
              <a:t> </a:t>
            </a:r>
            <a:r>
              <a:rPr dirty="0" sz="1000" spc="-20">
                <a:latin typeface="PMingLiU"/>
                <a:cs typeface="PMingLiU"/>
              </a:rPr>
              <a:t>个</a:t>
            </a:r>
            <a:r>
              <a:rPr dirty="0" sz="1000" spc="5">
                <a:latin typeface="PMingLiU"/>
                <a:cs typeface="PMingLiU"/>
              </a:rPr>
              <a:t>月没</a:t>
            </a:r>
            <a:r>
              <a:rPr dirty="0" sz="1000" spc="-20">
                <a:latin typeface="PMingLiU"/>
                <a:cs typeface="PMingLiU"/>
              </a:rPr>
              <a:t>有</a:t>
            </a:r>
            <a:r>
              <a:rPr dirty="0" sz="1000" spc="5">
                <a:latin typeface="PMingLiU"/>
                <a:cs typeface="PMingLiU"/>
              </a:rPr>
              <a:t>进展</a:t>
            </a:r>
            <a:r>
              <a:rPr dirty="0" sz="1000" spc="-20">
                <a:latin typeface="PMingLiU"/>
                <a:cs typeface="PMingLiU"/>
              </a:rPr>
              <a:t>，</a:t>
            </a:r>
            <a:r>
              <a:rPr dirty="0" sz="1000" spc="5">
                <a:latin typeface="PMingLiU"/>
                <a:cs typeface="PMingLiU"/>
              </a:rPr>
              <a:t>在第</a:t>
            </a:r>
            <a:r>
              <a:rPr dirty="0" sz="1000" spc="-20">
                <a:latin typeface="PMingLiU"/>
                <a:cs typeface="PMingLiU"/>
              </a:rPr>
              <a:t>一</a:t>
            </a:r>
            <a:r>
              <a:rPr dirty="0" sz="1000" spc="5">
                <a:latin typeface="PMingLiU"/>
                <a:cs typeface="PMingLiU"/>
              </a:rPr>
              <a:t>次输</a:t>
            </a:r>
            <a:r>
              <a:rPr dirty="0" sz="1000" spc="-20">
                <a:latin typeface="PMingLiU"/>
                <a:cs typeface="PMingLiU"/>
              </a:rPr>
              <a:t>注后</a:t>
            </a:r>
            <a:r>
              <a:rPr dirty="0" sz="1000" spc="5">
                <a:latin typeface="PMingLiU"/>
                <a:cs typeface="PMingLiU"/>
              </a:rPr>
              <a:t>保持完</a:t>
            </a:r>
            <a:r>
              <a:rPr dirty="0" sz="1000" spc="-20">
                <a:latin typeface="PMingLiU"/>
                <a:cs typeface="PMingLiU"/>
              </a:rPr>
              <a:t>全</a:t>
            </a:r>
            <a:r>
              <a:rPr dirty="0" sz="1000" spc="5">
                <a:latin typeface="PMingLiU"/>
                <a:cs typeface="PMingLiU"/>
              </a:rPr>
              <a:t>缓解</a:t>
            </a:r>
            <a:r>
              <a:rPr dirty="0" sz="1000" spc="-20">
                <a:latin typeface="PMingLiU"/>
                <a:cs typeface="PMingLiU"/>
              </a:rPr>
              <a:t>状</a:t>
            </a:r>
            <a:r>
              <a:rPr dirty="0" sz="1000" spc="5">
                <a:latin typeface="PMingLiU"/>
                <a:cs typeface="PMingLiU"/>
              </a:rPr>
              <a:t>态超过</a:t>
            </a:r>
            <a:r>
              <a:rPr dirty="0" sz="1000" spc="-10">
                <a:latin typeface="PMingLiU"/>
                <a:cs typeface="PMingLiU"/>
              </a:rPr>
              <a:t> </a:t>
            </a:r>
            <a:r>
              <a:rPr dirty="0" sz="1000" spc="-5">
                <a:latin typeface="Arial"/>
                <a:cs typeface="Arial"/>
              </a:rPr>
              <a:t>24</a:t>
            </a:r>
            <a:r>
              <a:rPr dirty="0" sz="1000" spc="-70">
                <a:latin typeface="Arial"/>
                <a:cs typeface="Arial"/>
              </a:rPr>
              <a:t> </a:t>
            </a:r>
            <a:r>
              <a:rPr dirty="0" sz="1000" spc="5">
                <a:latin typeface="PMingLiU"/>
                <a:cs typeface="PMingLiU"/>
              </a:rPr>
              <a:t>个月。</a:t>
            </a:r>
            <a:endParaRPr sz="1000">
              <a:latin typeface="PMingLiU"/>
              <a:cs typeface="PMingLiU"/>
            </a:endParaRPr>
          </a:p>
          <a:p>
            <a:pPr algn="just" marL="50800" marR="45720">
              <a:lnSpc>
                <a:spcPct val="139000"/>
              </a:lnSpc>
              <a:spcBef>
                <a:spcPts val="615"/>
              </a:spcBef>
            </a:pPr>
            <a:r>
              <a:rPr dirty="0" sz="1000" spc="5" b="1">
                <a:latin typeface="Microsoft JhengHei UI"/>
                <a:cs typeface="Microsoft JhengHei UI"/>
              </a:rPr>
              <a:t>药明巨诺</a:t>
            </a:r>
            <a:r>
              <a:rPr dirty="0" sz="1000" spc="-20" b="1">
                <a:latin typeface="Microsoft JhengHei UI"/>
                <a:cs typeface="Microsoft JhengHei UI"/>
              </a:rPr>
              <a:t>联</a:t>
            </a:r>
            <a:r>
              <a:rPr dirty="0" sz="1000" spc="5" b="1">
                <a:latin typeface="Microsoft JhengHei UI"/>
                <a:cs typeface="Microsoft JhengHei UI"/>
              </a:rPr>
              <a:t>手</a:t>
            </a:r>
            <a:r>
              <a:rPr dirty="0" sz="1000" spc="-35" b="1">
                <a:latin typeface="Microsoft JhengHei UI"/>
                <a:cs typeface="Microsoft JhengHei UI"/>
              </a:rPr>
              <a:t> </a:t>
            </a:r>
            <a:r>
              <a:rPr dirty="0" sz="1000" spc="-5" b="1">
                <a:latin typeface="Arial"/>
                <a:cs typeface="Arial"/>
              </a:rPr>
              <a:t>Eureka/</a:t>
            </a:r>
            <a:r>
              <a:rPr dirty="0" sz="1000" spc="-55" b="1">
                <a:latin typeface="Arial"/>
                <a:cs typeface="Arial"/>
              </a:rPr>
              <a:t> </a:t>
            </a:r>
            <a:r>
              <a:rPr dirty="0" sz="1000" spc="-5" b="1">
                <a:latin typeface="Arial"/>
                <a:cs typeface="Arial"/>
              </a:rPr>
              <a:t>Lyell</a:t>
            </a:r>
            <a:r>
              <a:rPr dirty="0" sz="1000" spc="-5" b="1">
                <a:latin typeface="Microsoft JhengHei UI"/>
                <a:cs typeface="Microsoft JhengHei UI"/>
              </a:rPr>
              <a:t>，</a:t>
            </a:r>
            <a:r>
              <a:rPr dirty="0" sz="1000" spc="5" b="1">
                <a:latin typeface="Microsoft JhengHei UI"/>
                <a:cs typeface="Microsoft JhengHei UI"/>
              </a:rPr>
              <a:t>开发</a:t>
            </a:r>
            <a:r>
              <a:rPr dirty="0" sz="1000" spc="-20" b="1">
                <a:latin typeface="Microsoft JhengHei UI"/>
                <a:cs typeface="Microsoft JhengHei UI"/>
              </a:rPr>
              <a:t>两</a:t>
            </a:r>
            <a:r>
              <a:rPr dirty="0" sz="1000" spc="220" b="1">
                <a:latin typeface="Microsoft JhengHei UI"/>
                <a:cs typeface="Microsoft JhengHei UI"/>
              </a:rPr>
              <a:t>款</a:t>
            </a:r>
            <a:r>
              <a:rPr dirty="0" sz="1000" b="1">
                <a:latin typeface="Arial"/>
                <a:cs typeface="Arial"/>
              </a:rPr>
              <a:t>GPC3</a:t>
            </a:r>
            <a:r>
              <a:rPr dirty="0" sz="1000" spc="-90" b="1">
                <a:latin typeface="Arial"/>
                <a:cs typeface="Arial"/>
              </a:rPr>
              <a:t> </a:t>
            </a:r>
            <a:r>
              <a:rPr dirty="0" sz="1000" spc="-5" b="1">
                <a:latin typeface="Arial"/>
                <a:cs typeface="Arial"/>
              </a:rPr>
              <a:t>TCR-T</a:t>
            </a:r>
            <a:r>
              <a:rPr dirty="0" sz="1000" spc="-5">
                <a:latin typeface="PMingLiU"/>
                <a:cs typeface="PMingLiU"/>
              </a:rPr>
              <a:t>：</a:t>
            </a:r>
            <a:r>
              <a:rPr dirty="0" sz="1000" spc="5">
                <a:latin typeface="PMingLiU"/>
                <a:cs typeface="PMingLiU"/>
              </a:rPr>
              <a:t>基于</a:t>
            </a:r>
            <a:r>
              <a:rPr dirty="0" sz="1000" spc="-45">
                <a:latin typeface="PMingLiU"/>
                <a:cs typeface="PMingLiU"/>
              </a:rPr>
              <a:t> </a:t>
            </a:r>
            <a:r>
              <a:rPr dirty="0" sz="1000">
                <a:latin typeface="Arial"/>
                <a:cs typeface="Arial"/>
              </a:rPr>
              <a:t>Eureka</a:t>
            </a:r>
            <a:r>
              <a:rPr dirty="0" sz="1000" spc="-120">
                <a:latin typeface="Arial"/>
                <a:cs typeface="Arial"/>
              </a:rPr>
              <a:t> </a:t>
            </a:r>
            <a:r>
              <a:rPr dirty="0" sz="1000" spc="220">
                <a:latin typeface="PMingLiU"/>
                <a:cs typeface="PMingLiU"/>
              </a:rPr>
              <a:t>的</a:t>
            </a:r>
            <a:r>
              <a:rPr dirty="0" sz="1000" spc="-5">
                <a:latin typeface="Arial"/>
                <a:cs typeface="Arial"/>
              </a:rPr>
              <a:t>TCR-T</a:t>
            </a:r>
            <a:r>
              <a:rPr dirty="0" sz="1000" spc="5">
                <a:latin typeface="PMingLiU"/>
                <a:cs typeface="PMingLiU"/>
              </a:rPr>
              <a:t>、</a:t>
            </a:r>
            <a:r>
              <a:rPr dirty="0" sz="1000" spc="-5">
                <a:latin typeface="Arial"/>
                <a:cs typeface="Arial"/>
              </a:rPr>
              <a:t>ARTEMIS  </a:t>
            </a:r>
            <a:r>
              <a:rPr dirty="0" sz="1000" spc="5">
                <a:latin typeface="PMingLiU"/>
                <a:cs typeface="PMingLiU"/>
              </a:rPr>
              <a:t>技术平</a:t>
            </a:r>
            <a:r>
              <a:rPr dirty="0" sz="1000" spc="-20">
                <a:latin typeface="PMingLiU"/>
                <a:cs typeface="PMingLiU"/>
              </a:rPr>
              <a:t>台</a:t>
            </a:r>
            <a:r>
              <a:rPr dirty="0" sz="1000" spc="5">
                <a:latin typeface="PMingLiU"/>
                <a:cs typeface="PMingLiU"/>
              </a:rPr>
              <a:t>，药</a:t>
            </a:r>
            <a:r>
              <a:rPr dirty="0" sz="1000" spc="-20">
                <a:latin typeface="PMingLiU"/>
                <a:cs typeface="PMingLiU"/>
              </a:rPr>
              <a:t>明</a:t>
            </a:r>
            <a:r>
              <a:rPr dirty="0" sz="1000" spc="5">
                <a:latin typeface="PMingLiU"/>
                <a:cs typeface="PMingLiU"/>
              </a:rPr>
              <a:t>巨诺</a:t>
            </a:r>
            <a:r>
              <a:rPr dirty="0" sz="1000" spc="-20">
                <a:latin typeface="PMingLiU"/>
                <a:cs typeface="PMingLiU"/>
              </a:rPr>
              <a:t>开</a:t>
            </a:r>
            <a:r>
              <a:rPr dirty="0" sz="1000" spc="5">
                <a:latin typeface="PMingLiU"/>
                <a:cs typeface="PMingLiU"/>
              </a:rPr>
              <a:t>发出</a:t>
            </a:r>
            <a:r>
              <a:rPr dirty="0" sz="1000" spc="-20">
                <a:latin typeface="PMingLiU"/>
                <a:cs typeface="PMingLiU"/>
              </a:rPr>
              <a:t>两</a:t>
            </a:r>
            <a:r>
              <a:rPr dirty="0" sz="1000" spc="5">
                <a:latin typeface="PMingLiU"/>
                <a:cs typeface="PMingLiU"/>
              </a:rPr>
              <a:t>款</a:t>
            </a:r>
            <a:r>
              <a:rPr dirty="0" sz="1000" spc="-20">
                <a:latin typeface="PMingLiU"/>
                <a:cs typeface="PMingLiU"/>
              </a:rPr>
              <a:t>靶</a:t>
            </a:r>
            <a:r>
              <a:rPr dirty="0" sz="1000" spc="155">
                <a:latin typeface="PMingLiU"/>
                <a:cs typeface="PMingLiU"/>
              </a:rPr>
              <a:t>向</a:t>
            </a:r>
            <a:r>
              <a:rPr dirty="0" sz="1000" spc="-5">
                <a:latin typeface="Arial"/>
                <a:cs typeface="Arial"/>
              </a:rPr>
              <a:t>GPC3</a:t>
            </a:r>
            <a:r>
              <a:rPr dirty="0" sz="1000" spc="-155">
                <a:latin typeface="Arial"/>
                <a:cs typeface="Arial"/>
              </a:rPr>
              <a:t> </a:t>
            </a:r>
            <a:r>
              <a:rPr dirty="0" sz="1000" spc="5">
                <a:latin typeface="PMingLiU"/>
                <a:cs typeface="PMingLiU"/>
              </a:rPr>
              <a:t>的细</a:t>
            </a:r>
            <a:r>
              <a:rPr dirty="0" sz="1000" spc="-20">
                <a:latin typeface="PMingLiU"/>
                <a:cs typeface="PMingLiU"/>
              </a:rPr>
              <a:t>胞</a:t>
            </a:r>
            <a:r>
              <a:rPr dirty="0" sz="1000" spc="5">
                <a:latin typeface="PMingLiU"/>
                <a:cs typeface="PMingLiU"/>
              </a:rPr>
              <a:t>治</a:t>
            </a:r>
            <a:r>
              <a:rPr dirty="0" sz="1000" spc="-20">
                <a:latin typeface="PMingLiU"/>
                <a:cs typeface="PMingLiU"/>
              </a:rPr>
              <a:t>疗</a:t>
            </a:r>
            <a:r>
              <a:rPr dirty="0" sz="1000" spc="5">
                <a:latin typeface="PMingLiU"/>
                <a:cs typeface="PMingLiU"/>
              </a:rPr>
              <a:t>产品</a:t>
            </a:r>
            <a:r>
              <a:rPr dirty="0" sz="1000" spc="-5">
                <a:latin typeface="PMingLiU"/>
                <a:cs typeface="PMingLiU"/>
              </a:rPr>
              <a:t>，</a:t>
            </a:r>
            <a:r>
              <a:rPr dirty="0" sz="1000" spc="-5">
                <a:latin typeface="Arial"/>
                <a:cs typeface="Arial"/>
              </a:rPr>
              <a:t>JWATM204</a:t>
            </a:r>
            <a:r>
              <a:rPr dirty="0" sz="1000" spc="-150">
                <a:latin typeface="Arial"/>
                <a:cs typeface="Arial"/>
              </a:rPr>
              <a:t> </a:t>
            </a:r>
            <a:r>
              <a:rPr dirty="0" sz="1000" spc="150">
                <a:latin typeface="PMingLiU"/>
                <a:cs typeface="PMingLiU"/>
              </a:rPr>
              <a:t>和</a:t>
            </a:r>
            <a:r>
              <a:rPr dirty="0" sz="1000" spc="-5">
                <a:latin typeface="Arial"/>
                <a:cs typeface="Arial"/>
              </a:rPr>
              <a:t>JWATM214</a:t>
            </a:r>
            <a:r>
              <a:rPr dirty="0" sz="1000" spc="-5">
                <a:latin typeface="PMingLiU"/>
                <a:cs typeface="PMingLiU"/>
              </a:rPr>
              <a:t>，  </a:t>
            </a:r>
            <a:r>
              <a:rPr dirty="0" sz="1000" spc="5">
                <a:latin typeface="PMingLiU"/>
                <a:cs typeface="PMingLiU"/>
              </a:rPr>
              <a:t>目前两</a:t>
            </a:r>
            <a:r>
              <a:rPr dirty="0" sz="1000" spc="-20">
                <a:latin typeface="PMingLiU"/>
                <a:cs typeface="PMingLiU"/>
              </a:rPr>
              <a:t>款</a:t>
            </a:r>
            <a:r>
              <a:rPr dirty="0" sz="1000" spc="5">
                <a:latin typeface="PMingLiU"/>
                <a:cs typeface="PMingLiU"/>
              </a:rPr>
              <a:t>产品</a:t>
            </a:r>
            <a:r>
              <a:rPr dirty="0" sz="1000" spc="-20">
                <a:latin typeface="PMingLiU"/>
                <a:cs typeface="PMingLiU"/>
              </a:rPr>
              <a:t>在</a:t>
            </a:r>
            <a:r>
              <a:rPr dirty="0" sz="1000" spc="5">
                <a:latin typeface="PMingLiU"/>
                <a:cs typeface="PMingLiU"/>
              </a:rPr>
              <a:t>中国</a:t>
            </a:r>
            <a:r>
              <a:rPr dirty="0" sz="1000" spc="-20">
                <a:latin typeface="PMingLiU"/>
                <a:cs typeface="PMingLiU"/>
              </a:rPr>
              <a:t>皆</a:t>
            </a:r>
            <a:r>
              <a:rPr dirty="0" sz="1000" spc="5">
                <a:latin typeface="PMingLiU"/>
                <a:cs typeface="PMingLiU"/>
              </a:rPr>
              <a:t>未进</a:t>
            </a:r>
            <a:r>
              <a:rPr dirty="0" sz="1000" spc="-20">
                <a:latin typeface="PMingLiU"/>
                <a:cs typeface="PMingLiU"/>
              </a:rPr>
              <a:t>入</a:t>
            </a:r>
            <a:r>
              <a:rPr dirty="0" sz="1000" spc="5">
                <a:latin typeface="PMingLiU"/>
                <a:cs typeface="PMingLiU"/>
              </a:rPr>
              <a:t>临床</a:t>
            </a:r>
            <a:r>
              <a:rPr dirty="0" sz="1000" spc="-5">
                <a:latin typeface="PMingLiU"/>
                <a:cs typeface="PMingLiU"/>
              </a:rPr>
              <a:t>，</a:t>
            </a:r>
            <a:r>
              <a:rPr dirty="0" sz="1000" spc="-5">
                <a:latin typeface="Arial"/>
                <a:cs typeface="Arial"/>
              </a:rPr>
              <a:t>JWATM204</a:t>
            </a:r>
            <a:r>
              <a:rPr dirty="0" sz="1000" spc="-70">
                <a:latin typeface="Arial"/>
                <a:cs typeface="Arial"/>
              </a:rPr>
              <a:t> </a:t>
            </a:r>
            <a:r>
              <a:rPr dirty="0" sz="1000" spc="5">
                <a:latin typeface="PMingLiU"/>
                <a:cs typeface="PMingLiU"/>
              </a:rPr>
              <a:t>目</a:t>
            </a:r>
            <a:r>
              <a:rPr dirty="0" sz="1000" spc="-20">
                <a:latin typeface="PMingLiU"/>
                <a:cs typeface="PMingLiU"/>
              </a:rPr>
              <a:t>前</a:t>
            </a:r>
            <a:r>
              <a:rPr dirty="0" sz="1000" spc="5">
                <a:latin typeface="PMingLiU"/>
                <a:cs typeface="PMingLiU"/>
              </a:rPr>
              <a:t>由</a:t>
            </a:r>
            <a:r>
              <a:rPr dirty="0" sz="1000" spc="-15">
                <a:latin typeface="PMingLiU"/>
                <a:cs typeface="PMingLiU"/>
              </a:rPr>
              <a:t> </a:t>
            </a:r>
            <a:r>
              <a:rPr dirty="0" sz="1000">
                <a:latin typeface="Arial"/>
                <a:cs typeface="Arial"/>
              </a:rPr>
              <a:t>Eureka</a:t>
            </a:r>
            <a:r>
              <a:rPr dirty="0" sz="1000" spc="-65">
                <a:latin typeface="Arial"/>
                <a:cs typeface="Arial"/>
              </a:rPr>
              <a:t> </a:t>
            </a:r>
            <a:r>
              <a:rPr dirty="0" sz="1000" spc="5">
                <a:latin typeface="PMingLiU"/>
                <a:cs typeface="PMingLiU"/>
              </a:rPr>
              <a:t>在美国进</a:t>
            </a:r>
            <a:r>
              <a:rPr dirty="0" sz="1000" spc="245">
                <a:latin typeface="PMingLiU"/>
                <a:cs typeface="PMingLiU"/>
              </a:rPr>
              <a:t>行</a:t>
            </a:r>
            <a:r>
              <a:rPr dirty="0" sz="1000" spc="-10">
                <a:latin typeface="Arial"/>
                <a:cs typeface="Arial"/>
              </a:rPr>
              <a:t>I/II</a:t>
            </a:r>
            <a:r>
              <a:rPr dirty="0" sz="1000" spc="-50">
                <a:latin typeface="Arial"/>
                <a:cs typeface="Arial"/>
              </a:rPr>
              <a:t> </a:t>
            </a:r>
            <a:r>
              <a:rPr dirty="0" sz="1000" spc="5">
                <a:latin typeface="PMingLiU"/>
                <a:cs typeface="PMingLiU"/>
              </a:rPr>
              <a:t>期</a:t>
            </a:r>
            <a:r>
              <a:rPr dirty="0" sz="1000" spc="-20">
                <a:latin typeface="PMingLiU"/>
                <a:cs typeface="PMingLiU"/>
              </a:rPr>
              <a:t>临</a:t>
            </a:r>
            <a:r>
              <a:rPr dirty="0" sz="1000" spc="5">
                <a:latin typeface="PMingLiU"/>
                <a:cs typeface="PMingLiU"/>
              </a:rPr>
              <a:t>床。</a:t>
            </a:r>
            <a:endParaRPr sz="1000">
              <a:latin typeface="PMingLiU"/>
              <a:cs typeface="PMingLiU"/>
            </a:endParaRPr>
          </a:p>
          <a:p>
            <a:pPr algn="just" marL="50800" marR="43180">
              <a:lnSpc>
                <a:spcPct val="140100"/>
              </a:lnSpc>
              <a:spcBef>
                <a:spcPts val="600"/>
              </a:spcBef>
            </a:pPr>
            <a:r>
              <a:rPr dirty="0" sz="1000">
                <a:latin typeface="Arial"/>
                <a:cs typeface="Arial"/>
              </a:rPr>
              <a:t>JWATM204</a:t>
            </a:r>
            <a:r>
              <a:rPr dirty="0" sz="1000" spc="75">
                <a:latin typeface="Arial"/>
                <a:cs typeface="Arial"/>
              </a:rPr>
              <a:t> </a:t>
            </a:r>
            <a:r>
              <a:rPr dirty="0" sz="1000" spc="5">
                <a:latin typeface="PMingLiU"/>
                <a:cs typeface="PMingLiU"/>
              </a:rPr>
              <a:t>是在优</a:t>
            </a:r>
            <a:r>
              <a:rPr dirty="0" sz="1000" spc="-20">
                <a:latin typeface="PMingLiU"/>
                <a:cs typeface="PMingLiU"/>
              </a:rPr>
              <a:t>瑞</a:t>
            </a:r>
            <a:r>
              <a:rPr dirty="0" sz="1000" spc="5">
                <a:latin typeface="PMingLiU"/>
                <a:cs typeface="PMingLiU"/>
              </a:rPr>
              <a:t>科</a:t>
            </a:r>
            <a:r>
              <a:rPr dirty="0" sz="1000" spc="170">
                <a:latin typeface="PMingLiU"/>
                <a:cs typeface="PMingLiU"/>
              </a:rPr>
              <a:t> </a:t>
            </a:r>
            <a:r>
              <a:rPr dirty="0" sz="1000" spc="-5">
                <a:latin typeface="Arial"/>
                <a:cs typeface="Arial"/>
              </a:rPr>
              <a:t>ARTEMIS</a:t>
            </a:r>
            <a:r>
              <a:rPr dirty="0" sz="1000" spc="130">
                <a:latin typeface="Arial"/>
                <a:cs typeface="Arial"/>
              </a:rPr>
              <a:t> </a:t>
            </a:r>
            <a:r>
              <a:rPr dirty="0" sz="1000" spc="5">
                <a:latin typeface="PMingLiU"/>
                <a:cs typeface="PMingLiU"/>
              </a:rPr>
              <a:t>及</a:t>
            </a:r>
            <a:r>
              <a:rPr dirty="0" sz="1000" spc="155">
                <a:latin typeface="PMingLiU"/>
                <a:cs typeface="PMingLiU"/>
              </a:rPr>
              <a:t> </a:t>
            </a:r>
            <a:r>
              <a:rPr dirty="0" sz="1000">
                <a:latin typeface="Arial"/>
                <a:cs typeface="Arial"/>
              </a:rPr>
              <a:t>E-ALPHA</a:t>
            </a:r>
            <a:r>
              <a:rPr dirty="0" sz="1000" spc="80">
                <a:latin typeface="Arial"/>
                <a:cs typeface="Arial"/>
              </a:rPr>
              <a:t> </a:t>
            </a:r>
            <a:r>
              <a:rPr dirty="0" sz="1000" spc="5">
                <a:latin typeface="PMingLiU"/>
                <a:cs typeface="PMingLiU"/>
              </a:rPr>
              <a:t>平</a:t>
            </a:r>
            <a:r>
              <a:rPr dirty="0" sz="1000" spc="-20">
                <a:latin typeface="PMingLiU"/>
                <a:cs typeface="PMingLiU"/>
              </a:rPr>
              <a:t>台</a:t>
            </a:r>
            <a:r>
              <a:rPr dirty="0" sz="1000" spc="5">
                <a:latin typeface="PMingLiU"/>
                <a:cs typeface="PMingLiU"/>
              </a:rPr>
              <a:t>上建立</a:t>
            </a:r>
            <a:r>
              <a:rPr dirty="0" sz="1000" spc="-20">
                <a:latin typeface="PMingLiU"/>
                <a:cs typeface="PMingLiU"/>
              </a:rPr>
              <a:t>的</a:t>
            </a:r>
            <a:r>
              <a:rPr dirty="0" sz="1000" spc="5">
                <a:latin typeface="PMingLiU"/>
                <a:cs typeface="PMingLiU"/>
              </a:rPr>
              <a:t>一款</a:t>
            </a:r>
            <a:r>
              <a:rPr dirty="0" sz="1000" spc="-20">
                <a:latin typeface="PMingLiU"/>
                <a:cs typeface="PMingLiU"/>
              </a:rPr>
              <a:t>自</a:t>
            </a:r>
            <a:r>
              <a:rPr dirty="0" sz="1000" spc="5">
                <a:latin typeface="PMingLiU"/>
                <a:cs typeface="PMingLiU"/>
              </a:rPr>
              <a:t>体</a:t>
            </a:r>
            <a:r>
              <a:rPr dirty="0" sz="1000" spc="-20">
                <a:latin typeface="PMingLiU"/>
                <a:cs typeface="PMingLiU"/>
              </a:rPr>
              <a:t>、</a:t>
            </a:r>
            <a:r>
              <a:rPr dirty="0" sz="1000" spc="5">
                <a:latin typeface="PMingLiU"/>
                <a:cs typeface="PMingLiU"/>
              </a:rPr>
              <a:t>非</a:t>
            </a:r>
            <a:r>
              <a:rPr dirty="0" sz="1000" spc="175">
                <a:latin typeface="PMingLiU"/>
                <a:cs typeface="PMingLiU"/>
              </a:rPr>
              <a:t> </a:t>
            </a:r>
            <a:r>
              <a:rPr dirty="0" sz="1000" spc="-5">
                <a:latin typeface="Arial"/>
                <a:cs typeface="Arial"/>
              </a:rPr>
              <a:t>HLA</a:t>
            </a:r>
            <a:r>
              <a:rPr dirty="0" sz="1000" spc="80">
                <a:latin typeface="Arial"/>
                <a:cs typeface="Arial"/>
              </a:rPr>
              <a:t> </a:t>
            </a:r>
            <a:r>
              <a:rPr dirty="0" sz="1000" spc="5">
                <a:latin typeface="PMingLiU"/>
                <a:cs typeface="PMingLiU"/>
              </a:rPr>
              <a:t>限制性 </a:t>
            </a:r>
            <a:r>
              <a:rPr dirty="0" sz="1000">
                <a:latin typeface="Arial"/>
                <a:cs typeface="Arial"/>
              </a:rPr>
              <a:t>TCR</a:t>
            </a:r>
            <a:r>
              <a:rPr dirty="0" sz="1000" spc="-75">
                <a:latin typeface="Arial"/>
                <a:cs typeface="Arial"/>
              </a:rPr>
              <a:t> </a:t>
            </a:r>
            <a:r>
              <a:rPr dirty="0" sz="1000" spc="5">
                <a:latin typeface="Arial"/>
                <a:cs typeface="Arial"/>
              </a:rPr>
              <a:t>T</a:t>
            </a:r>
            <a:r>
              <a:rPr dirty="0" sz="1000" spc="-75">
                <a:latin typeface="Arial"/>
                <a:cs typeface="Arial"/>
              </a:rPr>
              <a:t> </a:t>
            </a:r>
            <a:r>
              <a:rPr dirty="0" sz="1000" spc="-20">
                <a:latin typeface="PMingLiU"/>
                <a:cs typeface="PMingLiU"/>
              </a:rPr>
              <a:t>细</a:t>
            </a:r>
            <a:r>
              <a:rPr dirty="0" sz="1000" spc="5">
                <a:latin typeface="PMingLiU"/>
                <a:cs typeface="PMingLiU"/>
              </a:rPr>
              <a:t>胞疗</a:t>
            </a:r>
            <a:r>
              <a:rPr dirty="0" sz="1000" spc="-20">
                <a:latin typeface="PMingLiU"/>
                <a:cs typeface="PMingLiU"/>
              </a:rPr>
              <a:t>法</a:t>
            </a:r>
            <a:r>
              <a:rPr dirty="0" sz="1000" spc="5">
                <a:latin typeface="PMingLiU"/>
                <a:cs typeface="PMingLiU"/>
              </a:rPr>
              <a:t>。药</a:t>
            </a:r>
            <a:r>
              <a:rPr dirty="0" sz="1000" spc="-20">
                <a:latin typeface="PMingLiU"/>
                <a:cs typeface="PMingLiU"/>
              </a:rPr>
              <a:t>明</a:t>
            </a:r>
            <a:r>
              <a:rPr dirty="0" sz="1000" spc="5">
                <a:latin typeface="PMingLiU"/>
                <a:cs typeface="PMingLiU"/>
              </a:rPr>
              <a:t>巨诺于</a:t>
            </a:r>
            <a:r>
              <a:rPr dirty="0" sz="1000" spc="-40">
                <a:latin typeface="PMingLiU"/>
                <a:cs typeface="PMingLiU"/>
              </a:rPr>
              <a:t> </a:t>
            </a:r>
            <a:r>
              <a:rPr dirty="0" sz="1000" spc="-5">
                <a:latin typeface="Arial"/>
                <a:cs typeface="Arial"/>
              </a:rPr>
              <a:t>2020</a:t>
            </a:r>
            <a:r>
              <a:rPr dirty="0" sz="1000" spc="-95">
                <a:latin typeface="Arial"/>
                <a:cs typeface="Arial"/>
              </a:rPr>
              <a:t> </a:t>
            </a:r>
            <a:r>
              <a:rPr dirty="0" sz="1000" spc="5">
                <a:latin typeface="PMingLiU"/>
                <a:cs typeface="PMingLiU"/>
              </a:rPr>
              <a:t>年</a:t>
            </a:r>
            <a:r>
              <a:rPr dirty="0" sz="1000" spc="-40">
                <a:latin typeface="PMingLiU"/>
                <a:cs typeface="PMingLiU"/>
              </a:rPr>
              <a:t> </a:t>
            </a:r>
            <a:r>
              <a:rPr dirty="0" sz="1000">
                <a:latin typeface="Arial"/>
                <a:cs typeface="Arial"/>
              </a:rPr>
              <a:t>6</a:t>
            </a:r>
            <a:r>
              <a:rPr dirty="0" sz="1000" spc="-90">
                <a:latin typeface="Arial"/>
                <a:cs typeface="Arial"/>
              </a:rPr>
              <a:t> </a:t>
            </a:r>
            <a:r>
              <a:rPr dirty="0" sz="1000" spc="5">
                <a:latin typeface="PMingLiU"/>
                <a:cs typeface="PMingLiU"/>
              </a:rPr>
              <a:t>月自</a:t>
            </a:r>
            <a:r>
              <a:rPr dirty="0" sz="1000" spc="-20">
                <a:latin typeface="PMingLiU"/>
                <a:cs typeface="PMingLiU"/>
              </a:rPr>
              <a:t>优</a:t>
            </a:r>
            <a:r>
              <a:rPr dirty="0" sz="1000" spc="5">
                <a:latin typeface="PMingLiU"/>
                <a:cs typeface="PMingLiU"/>
              </a:rPr>
              <a:t>瑞科</a:t>
            </a:r>
            <a:r>
              <a:rPr dirty="0" sz="1000" spc="-20">
                <a:latin typeface="PMingLiU"/>
                <a:cs typeface="PMingLiU"/>
              </a:rPr>
              <a:t>获</a:t>
            </a:r>
            <a:r>
              <a:rPr dirty="0" sz="1000" spc="5">
                <a:latin typeface="PMingLiU"/>
                <a:cs typeface="PMingLiU"/>
              </a:rPr>
              <a:t>得于大</a:t>
            </a:r>
            <a:r>
              <a:rPr dirty="0" sz="1000" spc="-20">
                <a:latin typeface="PMingLiU"/>
                <a:cs typeface="PMingLiU"/>
              </a:rPr>
              <a:t>中</a:t>
            </a:r>
            <a:r>
              <a:rPr dirty="0" sz="1000" spc="5">
                <a:latin typeface="PMingLiU"/>
                <a:cs typeface="PMingLiU"/>
              </a:rPr>
              <a:t>华区</a:t>
            </a:r>
            <a:r>
              <a:rPr dirty="0" sz="1000" spc="-20">
                <a:latin typeface="PMingLiU"/>
                <a:cs typeface="PMingLiU"/>
              </a:rPr>
              <a:t>及</a:t>
            </a:r>
            <a:r>
              <a:rPr dirty="0" sz="1000" spc="5">
                <a:latin typeface="PMingLiU"/>
                <a:cs typeface="PMingLiU"/>
              </a:rPr>
              <a:t>东南</a:t>
            </a:r>
            <a:r>
              <a:rPr dirty="0" sz="1000" spc="-20">
                <a:latin typeface="PMingLiU"/>
                <a:cs typeface="PMingLiU"/>
              </a:rPr>
              <a:t>亚</a:t>
            </a:r>
            <a:r>
              <a:rPr dirty="0" sz="1000" spc="5">
                <a:latin typeface="PMingLiU"/>
                <a:cs typeface="PMingLiU"/>
              </a:rPr>
              <a:t>国家</a:t>
            </a:r>
            <a:r>
              <a:rPr dirty="0" sz="1000" spc="-20">
                <a:latin typeface="PMingLiU"/>
                <a:cs typeface="PMingLiU"/>
              </a:rPr>
              <a:t>联</a:t>
            </a:r>
            <a:r>
              <a:rPr dirty="0" sz="1000" spc="5">
                <a:latin typeface="PMingLiU"/>
                <a:cs typeface="PMingLiU"/>
              </a:rPr>
              <a:t>盟成员 国开发</a:t>
            </a:r>
            <a:r>
              <a:rPr dirty="0" sz="1000" spc="-20">
                <a:latin typeface="PMingLiU"/>
                <a:cs typeface="PMingLiU"/>
              </a:rPr>
              <a:t>、</a:t>
            </a:r>
            <a:r>
              <a:rPr dirty="0" sz="1000" spc="5">
                <a:latin typeface="PMingLiU"/>
                <a:cs typeface="PMingLiU"/>
              </a:rPr>
              <a:t>制造</a:t>
            </a:r>
            <a:r>
              <a:rPr dirty="0" sz="1000" spc="-20">
                <a:latin typeface="PMingLiU"/>
                <a:cs typeface="PMingLiU"/>
              </a:rPr>
              <a:t>及</a:t>
            </a:r>
            <a:r>
              <a:rPr dirty="0" sz="1000" spc="5">
                <a:latin typeface="PMingLiU"/>
                <a:cs typeface="PMingLiU"/>
              </a:rPr>
              <a:t>商</a:t>
            </a:r>
            <a:r>
              <a:rPr dirty="0" sz="1000" spc="-20">
                <a:latin typeface="PMingLiU"/>
                <a:cs typeface="PMingLiU"/>
              </a:rPr>
              <a:t>业</a:t>
            </a:r>
            <a:r>
              <a:rPr dirty="0" sz="1000" spc="5">
                <a:latin typeface="PMingLiU"/>
                <a:cs typeface="PMingLiU"/>
              </a:rPr>
              <a:t>化</a:t>
            </a:r>
            <a:r>
              <a:rPr dirty="0" sz="1000" spc="155">
                <a:latin typeface="PMingLiU"/>
                <a:cs typeface="PMingLiU"/>
              </a:rPr>
              <a:t> </a:t>
            </a:r>
            <a:r>
              <a:rPr dirty="0" sz="1000" spc="-5">
                <a:latin typeface="Arial"/>
                <a:cs typeface="Arial"/>
              </a:rPr>
              <a:t>JWATM204</a:t>
            </a:r>
            <a:r>
              <a:rPr dirty="0" sz="1000" spc="80">
                <a:latin typeface="Arial"/>
                <a:cs typeface="Arial"/>
              </a:rPr>
              <a:t> </a:t>
            </a:r>
            <a:r>
              <a:rPr dirty="0" sz="1000" spc="5">
                <a:latin typeface="PMingLiU"/>
                <a:cs typeface="PMingLiU"/>
              </a:rPr>
              <a:t>的许</a:t>
            </a:r>
            <a:r>
              <a:rPr dirty="0" sz="1000" spc="-20">
                <a:latin typeface="PMingLiU"/>
                <a:cs typeface="PMingLiU"/>
              </a:rPr>
              <a:t>可</a:t>
            </a:r>
            <a:r>
              <a:rPr dirty="0" sz="1000" spc="5">
                <a:latin typeface="PMingLiU"/>
                <a:cs typeface="PMingLiU"/>
              </a:rPr>
              <a:t>，</a:t>
            </a:r>
            <a:r>
              <a:rPr dirty="0" sz="1000" spc="-20">
                <a:latin typeface="PMingLiU"/>
                <a:cs typeface="PMingLiU"/>
              </a:rPr>
              <a:t>公</a:t>
            </a:r>
            <a:r>
              <a:rPr dirty="0" sz="1000" spc="5">
                <a:latin typeface="PMingLiU"/>
                <a:cs typeface="PMingLiU"/>
              </a:rPr>
              <a:t>司</a:t>
            </a:r>
            <a:r>
              <a:rPr dirty="0" sz="1000" spc="-20">
                <a:latin typeface="PMingLiU"/>
                <a:cs typeface="PMingLiU"/>
              </a:rPr>
              <a:t>利</a:t>
            </a:r>
            <a:r>
              <a:rPr dirty="0" sz="1000" spc="5">
                <a:latin typeface="PMingLiU"/>
                <a:cs typeface="PMingLiU"/>
              </a:rPr>
              <a:t>用</a:t>
            </a:r>
            <a:r>
              <a:rPr dirty="0" sz="1000" spc="125">
                <a:latin typeface="PMingLiU"/>
                <a:cs typeface="PMingLiU"/>
              </a:rPr>
              <a:t> </a:t>
            </a:r>
            <a:r>
              <a:rPr dirty="0" sz="1000" spc="-5">
                <a:latin typeface="Arial"/>
                <a:cs typeface="Arial"/>
              </a:rPr>
              <a:t>relma-cel</a:t>
            </a:r>
            <a:r>
              <a:rPr dirty="0" sz="1000" spc="110">
                <a:latin typeface="Arial"/>
                <a:cs typeface="Arial"/>
              </a:rPr>
              <a:t> </a:t>
            </a:r>
            <a:r>
              <a:rPr dirty="0" sz="1000" spc="-20">
                <a:latin typeface="PMingLiU"/>
                <a:cs typeface="PMingLiU"/>
              </a:rPr>
              <a:t>制</a:t>
            </a:r>
            <a:r>
              <a:rPr dirty="0" sz="1000" spc="5">
                <a:latin typeface="PMingLiU"/>
                <a:cs typeface="PMingLiU"/>
              </a:rPr>
              <a:t>造流</a:t>
            </a:r>
            <a:r>
              <a:rPr dirty="0" sz="1000" spc="-20">
                <a:latin typeface="PMingLiU"/>
                <a:cs typeface="PMingLiU"/>
              </a:rPr>
              <a:t>程</a:t>
            </a:r>
            <a:r>
              <a:rPr dirty="0" sz="1000" spc="5">
                <a:latin typeface="PMingLiU"/>
                <a:cs typeface="PMingLiU"/>
              </a:rPr>
              <a:t>平台</a:t>
            </a:r>
            <a:r>
              <a:rPr dirty="0" sz="1000" spc="-20">
                <a:latin typeface="PMingLiU"/>
                <a:cs typeface="PMingLiU"/>
              </a:rPr>
              <a:t>，</a:t>
            </a:r>
            <a:r>
              <a:rPr dirty="0" sz="1000" spc="5">
                <a:latin typeface="PMingLiU"/>
                <a:cs typeface="PMingLiU"/>
              </a:rPr>
              <a:t>于</a:t>
            </a:r>
            <a:r>
              <a:rPr dirty="0" sz="1000" spc="155">
                <a:latin typeface="PMingLiU"/>
                <a:cs typeface="PMingLiU"/>
              </a:rPr>
              <a:t> </a:t>
            </a:r>
            <a:r>
              <a:rPr dirty="0" sz="1000" spc="-10">
                <a:latin typeface="Arial"/>
                <a:cs typeface="Arial"/>
              </a:rPr>
              <a:t>3Q21  </a:t>
            </a:r>
            <a:r>
              <a:rPr dirty="0" sz="1000" spc="5">
                <a:latin typeface="PMingLiU"/>
                <a:cs typeface="PMingLiU"/>
              </a:rPr>
              <a:t>完</a:t>
            </a:r>
            <a:r>
              <a:rPr dirty="0" sz="1000" spc="245">
                <a:latin typeface="PMingLiU"/>
                <a:cs typeface="PMingLiU"/>
              </a:rPr>
              <a:t>成</a:t>
            </a:r>
            <a:r>
              <a:rPr dirty="0" sz="1000">
                <a:latin typeface="Arial"/>
                <a:cs typeface="Arial"/>
              </a:rPr>
              <a:t>JWATM204</a:t>
            </a:r>
            <a:r>
              <a:rPr dirty="0" sz="1000" spc="-70">
                <a:latin typeface="Arial"/>
                <a:cs typeface="Arial"/>
              </a:rPr>
              <a:t> </a:t>
            </a:r>
            <a:r>
              <a:rPr dirty="0" sz="1000" spc="5">
                <a:latin typeface="PMingLiU"/>
                <a:cs typeface="PMingLiU"/>
              </a:rPr>
              <a:t>的制</a:t>
            </a:r>
            <a:r>
              <a:rPr dirty="0" sz="1000" spc="-20">
                <a:latin typeface="PMingLiU"/>
                <a:cs typeface="PMingLiU"/>
              </a:rPr>
              <a:t>造</a:t>
            </a:r>
            <a:r>
              <a:rPr dirty="0" sz="1000" spc="5">
                <a:latin typeface="PMingLiU"/>
                <a:cs typeface="PMingLiU"/>
              </a:rPr>
              <a:t>流</a:t>
            </a:r>
            <a:r>
              <a:rPr dirty="0" sz="1000" spc="-20">
                <a:latin typeface="PMingLiU"/>
                <a:cs typeface="PMingLiU"/>
              </a:rPr>
              <a:t>程</a:t>
            </a:r>
            <a:r>
              <a:rPr dirty="0" sz="1000" spc="5">
                <a:latin typeface="PMingLiU"/>
                <a:cs typeface="PMingLiU"/>
              </a:rPr>
              <a:t>开发。</a:t>
            </a:r>
            <a:r>
              <a:rPr dirty="0" sz="1000" spc="-5">
                <a:latin typeface="Arial"/>
                <a:cs typeface="Arial"/>
              </a:rPr>
              <a:t>22</a:t>
            </a:r>
            <a:r>
              <a:rPr dirty="0" sz="1000" spc="-70">
                <a:latin typeface="Arial"/>
                <a:cs typeface="Arial"/>
              </a:rPr>
              <a:t> </a:t>
            </a:r>
            <a:r>
              <a:rPr dirty="0" sz="1000" spc="5">
                <a:latin typeface="PMingLiU"/>
                <a:cs typeface="PMingLiU"/>
              </a:rPr>
              <a:t>年</a:t>
            </a:r>
            <a:r>
              <a:rPr dirty="0" sz="1000" spc="-20">
                <a:latin typeface="PMingLiU"/>
                <a:cs typeface="PMingLiU"/>
              </a:rPr>
              <a:t> </a:t>
            </a:r>
            <a:r>
              <a:rPr dirty="0" sz="1000">
                <a:latin typeface="Arial"/>
                <a:cs typeface="Arial"/>
              </a:rPr>
              <a:t>6</a:t>
            </a:r>
            <a:r>
              <a:rPr dirty="0" sz="1000" spc="-75">
                <a:latin typeface="Arial"/>
                <a:cs typeface="Arial"/>
              </a:rPr>
              <a:t> </a:t>
            </a:r>
            <a:r>
              <a:rPr dirty="0" sz="1000" spc="5">
                <a:latin typeface="PMingLiU"/>
                <a:cs typeface="PMingLiU"/>
              </a:rPr>
              <a:t>月，</a:t>
            </a:r>
            <a:r>
              <a:rPr dirty="0" sz="1000" spc="-20">
                <a:latin typeface="PMingLiU"/>
                <a:cs typeface="PMingLiU"/>
              </a:rPr>
              <a:t>药</a:t>
            </a:r>
            <a:r>
              <a:rPr dirty="0" sz="1000" spc="5">
                <a:latin typeface="PMingLiU"/>
                <a:cs typeface="PMingLiU"/>
              </a:rPr>
              <a:t>明</a:t>
            </a:r>
            <a:r>
              <a:rPr dirty="0" sz="1000" spc="-20">
                <a:latin typeface="PMingLiU"/>
                <a:cs typeface="PMingLiU"/>
              </a:rPr>
              <a:t>巨</a:t>
            </a:r>
            <a:r>
              <a:rPr dirty="0" sz="1000" spc="5">
                <a:latin typeface="PMingLiU"/>
                <a:cs typeface="PMingLiU"/>
              </a:rPr>
              <a:t>诺启</a:t>
            </a:r>
            <a:r>
              <a:rPr dirty="0" sz="1000" spc="245">
                <a:latin typeface="PMingLiU"/>
                <a:cs typeface="PMingLiU"/>
              </a:rPr>
              <a:t>动</a:t>
            </a:r>
            <a:r>
              <a:rPr dirty="0" sz="1000" spc="-5">
                <a:latin typeface="Arial"/>
                <a:cs typeface="Arial"/>
              </a:rPr>
              <a:t>JWATM204</a:t>
            </a:r>
            <a:r>
              <a:rPr dirty="0" sz="1000" spc="-65">
                <a:latin typeface="Arial"/>
                <a:cs typeface="Arial"/>
              </a:rPr>
              <a:t> </a:t>
            </a:r>
            <a:r>
              <a:rPr dirty="0" sz="1000" spc="245">
                <a:latin typeface="PMingLiU"/>
                <a:cs typeface="PMingLiU"/>
              </a:rPr>
              <a:t>的</a:t>
            </a:r>
            <a:r>
              <a:rPr dirty="0" sz="1000" spc="5">
                <a:latin typeface="Arial"/>
                <a:cs typeface="Arial"/>
              </a:rPr>
              <a:t>IIT</a:t>
            </a:r>
            <a:r>
              <a:rPr dirty="0" sz="1000" spc="-55">
                <a:latin typeface="Arial"/>
                <a:cs typeface="Arial"/>
              </a:rPr>
              <a:t> </a:t>
            </a:r>
            <a:r>
              <a:rPr dirty="0" sz="1000" spc="-20">
                <a:latin typeface="PMingLiU"/>
                <a:cs typeface="PMingLiU"/>
              </a:rPr>
              <a:t>试</a:t>
            </a:r>
            <a:r>
              <a:rPr dirty="0" sz="1000" spc="5">
                <a:latin typeface="PMingLiU"/>
                <a:cs typeface="PMingLiU"/>
              </a:rPr>
              <a:t>验。</a:t>
            </a:r>
            <a:endParaRPr sz="1000">
              <a:latin typeface="PMingLiU"/>
              <a:cs typeface="PMingLiU"/>
            </a:endParaRPr>
          </a:p>
          <a:p>
            <a:pPr algn="just" marL="50800" marR="45720">
              <a:lnSpc>
                <a:spcPct val="140100"/>
              </a:lnSpc>
              <a:spcBef>
                <a:spcPts val="575"/>
              </a:spcBef>
            </a:pPr>
            <a:r>
              <a:rPr dirty="0" sz="1000" spc="5">
                <a:latin typeface="PMingLiU"/>
                <a:cs typeface="PMingLiU"/>
              </a:rPr>
              <a:t>此外，</a:t>
            </a:r>
            <a:r>
              <a:rPr dirty="0" sz="1000" spc="-20">
                <a:latin typeface="PMingLiU"/>
                <a:cs typeface="PMingLiU"/>
              </a:rPr>
              <a:t>药</a:t>
            </a:r>
            <a:r>
              <a:rPr dirty="0" sz="1000" spc="5">
                <a:latin typeface="PMingLiU"/>
                <a:cs typeface="PMingLiU"/>
              </a:rPr>
              <a:t>明巨</a:t>
            </a:r>
            <a:r>
              <a:rPr dirty="0" sz="1000" spc="-20">
                <a:latin typeface="PMingLiU"/>
                <a:cs typeface="PMingLiU"/>
              </a:rPr>
              <a:t>诺</a:t>
            </a:r>
            <a:r>
              <a:rPr dirty="0" sz="1000" spc="5">
                <a:latin typeface="PMingLiU"/>
                <a:cs typeface="PMingLiU"/>
              </a:rPr>
              <a:t>也计</a:t>
            </a:r>
            <a:r>
              <a:rPr dirty="0" sz="1000" spc="-20">
                <a:latin typeface="PMingLiU"/>
                <a:cs typeface="PMingLiU"/>
              </a:rPr>
              <a:t>划</a:t>
            </a:r>
            <a:r>
              <a:rPr dirty="0" sz="1000" spc="5">
                <a:latin typeface="PMingLiU"/>
                <a:cs typeface="PMingLiU"/>
              </a:rPr>
              <a:t>将</a:t>
            </a:r>
            <a:r>
              <a:rPr dirty="0" sz="1000" spc="50">
                <a:latin typeface="PMingLiU"/>
                <a:cs typeface="PMingLiU"/>
              </a:rPr>
              <a:t> </a:t>
            </a:r>
            <a:r>
              <a:rPr dirty="0" sz="1000" spc="-5">
                <a:latin typeface="Arial"/>
                <a:cs typeface="Arial"/>
              </a:rPr>
              <a:t>Lyell</a:t>
            </a:r>
            <a:r>
              <a:rPr dirty="0" sz="1000" spc="25">
                <a:latin typeface="Arial"/>
                <a:cs typeface="Arial"/>
              </a:rPr>
              <a:t> </a:t>
            </a:r>
            <a:r>
              <a:rPr dirty="0" sz="1000" spc="5">
                <a:latin typeface="PMingLiU"/>
                <a:cs typeface="PMingLiU"/>
              </a:rPr>
              <a:t>在</a:t>
            </a:r>
            <a:r>
              <a:rPr dirty="0" sz="1000" spc="25">
                <a:latin typeface="PMingLiU"/>
                <a:cs typeface="PMingLiU"/>
              </a:rPr>
              <a:t> </a:t>
            </a:r>
            <a:r>
              <a:rPr dirty="0" sz="1000" spc="5">
                <a:latin typeface="Arial"/>
                <a:cs typeface="Arial"/>
              </a:rPr>
              <a:t>T</a:t>
            </a:r>
            <a:r>
              <a:rPr dirty="0" sz="1000" spc="15">
                <a:latin typeface="Arial"/>
                <a:cs typeface="Arial"/>
              </a:rPr>
              <a:t> </a:t>
            </a:r>
            <a:r>
              <a:rPr dirty="0" sz="1000" spc="-20">
                <a:latin typeface="PMingLiU"/>
                <a:cs typeface="PMingLiU"/>
              </a:rPr>
              <a:t>细</a:t>
            </a:r>
            <a:r>
              <a:rPr dirty="0" sz="1000" spc="5">
                <a:latin typeface="PMingLiU"/>
                <a:cs typeface="PMingLiU"/>
              </a:rPr>
              <a:t>胞抗</a:t>
            </a:r>
            <a:r>
              <a:rPr dirty="0" sz="1000" spc="-20">
                <a:latin typeface="PMingLiU"/>
                <a:cs typeface="PMingLiU"/>
              </a:rPr>
              <a:t>衰</a:t>
            </a:r>
            <a:r>
              <a:rPr dirty="0" sz="1000" spc="5">
                <a:latin typeface="PMingLiU"/>
                <a:cs typeface="PMingLiU"/>
              </a:rPr>
              <a:t>竭功</a:t>
            </a:r>
            <a:r>
              <a:rPr dirty="0" sz="1000" spc="-20">
                <a:latin typeface="PMingLiU"/>
                <a:cs typeface="PMingLiU"/>
              </a:rPr>
              <a:t>能方</a:t>
            </a:r>
            <a:r>
              <a:rPr dirty="0" sz="1000" spc="5">
                <a:latin typeface="PMingLiU"/>
                <a:cs typeface="PMingLiU"/>
              </a:rPr>
              <a:t>面的技术与</a:t>
            </a:r>
            <a:r>
              <a:rPr dirty="0" sz="1000" spc="40">
                <a:latin typeface="PMingLiU"/>
                <a:cs typeface="PMingLiU"/>
              </a:rPr>
              <a:t> </a:t>
            </a:r>
            <a:r>
              <a:rPr dirty="0" sz="1000">
                <a:latin typeface="Arial"/>
                <a:cs typeface="Arial"/>
              </a:rPr>
              <a:t>JWATM204</a:t>
            </a:r>
            <a:r>
              <a:rPr dirty="0" sz="1000" spc="-20">
                <a:latin typeface="Arial"/>
                <a:cs typeface="Arial"/>
              </a:rPr>
              <a:t> </a:t>
            </a:r>
            <a:r>
              <a:rPr dirty="0" sz="1000" spc="5">
                <a:latin typeface="PMingLiU"/>
                <a:cs typeface="PMingLiU"/>
              </a:rPr>
              <a:t>相结</a:t>
            </a:r>
            <a:r>
              <a:rPr dirty="0" sz="1000" spc="-20">
                <a:latin typeface="PMingLiU"/>
                <a:cs typeface="PMingLiU"/>
              </a:rPr>
              <a:t>合</a:t>
            </a:r>
            <a:r>
              <a:rPr dirty="0" sz="1000" spc="5">
                <a:latin typeface="PMingLiU"/>
                <a:cs typeface="PMingLiU"/>
              </a:rPr>
              <a:t>，以 </a:t>
            </a:r>
            <a:r>
              <a:rPr dirty="0" sz="1000" spc="50">
                <a:latin typeface="PMingLiU"/>
                <a:cs typeface="PMingLiU"/>
              </a:rPr>
              <a:t>开</a:t>
            </a:r>
            <a:r>
              <a:rPr dirty="0" sz="1000" spc="5">
                <a:latin typeface="PMingLiU"/>
                <a:cs typeface="PMingLiU"/>
              </a:rPr>
              <a:t>发</a:t>
            </a:r>
            <a:r>
              <a:rPr dirty="0" sz="1000" spc="265">
                <a:latin typeface="PMingLiU"/>
                <a:cs typeface="PMingLiU"/>
              </a:rPr>
              <a:t> </a:t>
            </a:r>
            <a:r>
              <a:rPr dirty="0" sz="1000">
                <a:latin typeface="Arial"/>
                <a:cs typeface="Arial"/>
              </a:rPr>
              <a:t>JWATM214</a:t>
            </a:r>
            <a:r>
              <a:rPr dirty="0" sz="1000" spc="170">
                <a:latin typeface="Arial"/>
                <a:cs typeface="Arial"/>
              </a:rPr>
              <a:t> </a:t>
            </a:r>
            <a:r>
              <a:rPr dirty="0" sz="1000" spc="50">
                <a:latin typeface="PMingLiU"/>
                <a:cs typeface="PMingLiU"/>
              </a:rPr>
              <a:t>作</a:t>
            </a:r>
            <a:r>
              <a:rPr dirty="0" sz="1000" spc="5">
                <a:latin typeface="PMingLiU"/>
                <a:cs typeface="PMingLiU"/>
              </a:rPr>
              <a:t>为 </a:t>
            </a:r>
            <a:r>
              <a:rPr dirty="0" sz="1000" spc="-5">
                <a:latin typeface="Arial"/>
                <a:cs typeface="Arial"/>
              </a:rPr>
              <a:t>HCC</a:t>
            </a:r>
            <a:r>
              <a:rPr dirty="0" sz="1000" spc="195">
                <a:latin typeface="Arial"/>
                <a:cs typeface="Arial"/>
              </a:rPr>
              <a:t> </a:t>
            </a:r>
            <a:r>
              <a:rPr dirty="0" sz="1000" spc="50">
                <a:latin typeface="PMingLiU"/>
                <a:cs typeface="PMingLiU"/>
              </a:rPr>
              <a:t>治</a:t>
            </a:r>
            <a:r>
              <a:rPr dirty="0" sz="1000" spc="25">
                <a:latin typeface="PMingLiU"/>
                <a:cs typeface="PMingLiU"/>
              </a:rPr>
              <a:t>疗</a:t>
            </a:r>
            <a:r>
              <a:rPr dirty="0" sz="1000" spc="50">
                <a:latin typeface="PMingLiU"/>
                <a:cs typeface="PMingLiU"/>
              </a:rPr>
              <a:t>的下</a:t>
            </a:r>
            <a:r>
              <a:rPr dirty="0" sz="1000" spc="25">
                <a:latin typeface="PMingLiU"/>
                <a:cs typeface="PMingLiU"/>
              </a:rPr>
              <a:t>一</a:t>
            </a:r>
            <a:r>
              <a:rPr dirty="0" sz="1000" spc="50">
                <a:latin typeface="PMingLiU"/>
                <a:cs typeface="PMingLiU"/>
              </a:rPr>
              <a:t>代创</a:t>
            </a:r>
            <a:r>
              <a:rPr dirty="0" sz="1000" spc="25">
                <a:latin typeface="PMingLiU"/>
                <a:cs typeface="PMingLiU"/>
              </a:rPr>
              <a:t>新</a:t>
            </a:r>
            <a:r>
              <a:rPr dirty="0" sz="1000" spc="50">
                <a:latin typeface="PMingLiU"/>
                <a:cs typeface="PMingLiU"/>
              </a:rPr>
              <a:t>自</a:t>
            </a:r>
            <a:r>
              <a:rPr dirty="0" sz="1000" spc="25">
                <a:latin typeface="PMingLiU"/>
                <a:cs typeface="PMingLiU"/>
              </a:rPr>
              <a:t>体</a:t>
            </a:r>
            <a:r>
              <a:rPr dirty="0" sz="1000" spc="50">
                <a:latin typeface="PMingLiU"/>
                <a:cs typeface="PMingLiU"/>
              </a:rPr>
              <a:t>细胞疗</a:t>
            </a:r>
            <a:r>
              <a:rPr dirty="0" sz="1000" spc="40">
                <a:latin typeface="PMingLiU"/>
                <a:cs typeface="PMingLiU"/>
              </a:rPr>
              <a:t>法</a:t>
            </a:r>
            <a:r>
              <a:rPr dirty="0" sz="1000" spc="50">
                <a:latin typeface="PMingLiU"/>
                <a:cs typeface="PMingLiU"/>
              </a:rPr>
              <a:t>，预</a:t>
            </a:r>
            <a:r>
              <a:rPr dirty="0" sz="1000" spc="25">
                <a:latin typeface="PMingLiU"/>
                <a:cs typeface="PMingLiU"/>
              </a:rPr>
              <a:t>期</a:t>
            </a:r>
            <a:r>
              <a:rPr dirty="0" sz="1000" spc="50">
                <a:latin typeface="PMingLiU"/>
                <a:cs typeface="PMingLiU"/>
              </a:rPr>
              <a:t>将</a:t>
            </a:r>
            <a:r>
              <a:rPr dirty="0" sz="1000" spc="5">
                <a:latin typeface="PMingLiU"/>
                <a:cs typeface="PMingLiU"/>
              </a:rPr>
              <a:t>于 </a:t>
            </a:r>
            <a:r>
              <a:rPr dirty="0" sz="1000" spc="-5">
                <a:latin typeface="Arial"/>
                <a:cs typeface="Arial"/>
              </a:rPr>
              <a:t>2023</a:t>
            </a:r>
            <a:r>
              <a:rPr dirty="0" sz="1000" spc="195">
                <a:latin typeface="Arial"/>
                <a:cs typeface="Arial"/>
              </a:rPr>
              <a:t> </a:t>
            </a:r>
            <a:r>
              <a:rPr dirty="0" sz="1000" spc="50">
                <a:latin typeface="PMingLiU"/>
                <a:cs typeface="PMingLiU"/>
              </a:rPr>
              <a:t>年</a:t>
            </a:r>
            <a:r>
              <a:rPr dirty="0" sz="1000" spc="25">
                <a:latin typeface="PMingLiU"/>
                <a:cs typeface="PMingLiU"/>
              </a:rPr>
              <a:t>开</a:t>
            </a:r>
            <a:r>
              <a:rPr dirty="0" sz="1000" spc="5">
                <a:latin typeface="PMingLiU"/>
                <a:cs typeface="PMingLiU"/>
              </a:rPr>
              <a:t>始 </a:t>
            </a:r>
            <a:r>
              <a:rPr dirty="0" sz="1000">
                <a:latin typeface="Arial"/>
                <a:cs typeface="Arial"/>
              </a:rPr>
              <a:t>JWATM214 </a:t>
            </a:r>
            <a:r>
              <a:rPr dirty="0" sz="1000" spc="-20">
                <a:latin typeface="PMingLiU"/>
                <a:cs typeface="PMingLiU"/>
              </a:rPr>
              <a:t>的</a:t>
            </a:r>
            <a:r>
              <a:rPr dirty="0" sz="1000" spc="5">
                <a:latin typeface="PMingLiU"/>
                <a:cs typeface="PMingLiU"/>
              </a:rPr>
              <a:t>临床</a:t>
            </a:r>
            <a:r>
              <a:rPr dirty="0" sz="1000" spc="-20">
                <a:latin typeface="PMingLiU"/>
                <a:cs typeface="PMingLiU"/>
              </a:rPr>
              <a:t>研</a:t>
            </a:r>
            <a:r>
              <a:rPr dirty="0" sz="1000" spc="5">
                <a:latin typeface="PMingLiU"/>
                <a:cs typeface="PMingLiU"/>
              </a:rPr>
              <a:t>究。</a:t>
            </a:r>
            <a:endParaRPr sz="1000">
              <a:latin typeface="PMingLiU"/>
              <a:cs typeface="PMingLiU"/>
            </a:endParaRPr>
          </a:p>
          <a:p>
            <a:pPr algn="just" marL="50800" marR="45720">
              <a:lnSpc>
                <a:spcPct val="139000"/>
              </a:lnSpc>
              <a:spcBef>
                <a:spcPts val="615"/>
              </a:spcBef>
            </a:pPr>
            <a:r>
              <a:rPr dirty="0" sz="1000" spc="5" b="1">
                <a:latin typeface="Microsoft JhengHei UI"/>
                <a:cs typeface="Microsoft JhengHei UI"/>
              </a:rPr>
              <a:t>传奇生物</a:t>
            </a:r>
            <a:r>
              <a:rPr dirty="0" sz="1000" spc="-20" b="1">
                <a:latin typeface="Microsoft JhengHei UI"/>
                <a:cs typeface="Microsoft JhengHei UI"/>
              </a:rPr>
              <a:t>自</a:t>
            </a:r>
            <a:r>
              <a:rPr dirty="0" sz="1000" spc="5" b="1">
                <a:latin typeface="Microsoft JhengHei UI"/>
                <a:cs typeface="Microsoft JhengHei UI"/>
              </a:rPr>
              <a:t>主开发</a:t>
            </a:r>
            <a:r>
              <a:rPr dirty="0" sz="1000" spc="40" b="1">
                <a:latin typeface="Microsoft JhengHei UI"/>
                <a:cs typeface="Microsoft JhengHei UI"/>
              </a:rPr>
              <a:t> </a:t>
            </a:r>
            <a:r>
              <a:rPr dirty="0" sz="1000" spc="-5" b="1">
                <a:latin typeface="Arial"/>
                <a:cs typeface="Arial"/>
              </a:rPr>
              <a:t>LB2101</a:t>
            </a:r>
            <a:r>
              <a:rPr dirty="0" sz="1000" spc="-5" b="1">
                <a:latin typeface="Microsoft JhengHei UI"/>
                <a:cs typeface="Microsoft JhengHei UI"/>
              </a:rPr>
              <a:t>，</a:t>
            </a:r>
            <a:r>
              <a:rPr dirty="0" sz="1000" spc="5" b="1">
                <a:latin typeface="Microsoft JhengHei UI"/>
                <a:cs typeface="Microsoft JhengHei UI"/>
              </a:rPr>
              <a:t>目前处</a:t>
            </a:r>
            <a:r>
              <a:rPr dirty="0" sz="1000" spc="-20" b="1">
                <a:latin typeface="Microsoft JhengHei UI"/>
                <a:cs typeface="Microsoft JhengHei UI"/>
              </a:rPr>
              <a:t>于</a:t>
            </a:r>
            <a:r>
              <a:rPr dirty="0" sz="1000" spc="5" b="1">
                <a:latin typeface="Microsoft JhengHei UI"/>
                <a:cs typeface="Microsoft JhengHei UI"/>
              </a:rPr>
              <a:t>临床</a:t>
            </a:r>
            <a:r>
              <a:rPr dirty="0" sz="1000" spc="-20" b="1">
                <a:latin typeface="Microsoft JhengHei UI"/>
                <a:cs typeface="Microsoft JhengHei UI"/>
              </a:rPr>
              <a:t>前</a:t>
            </a:r>
            <a:r>
              <a:rPr dirty="0" sz="1000" spc="5" b="1">
                <a:latin typeface="Microsoft JhengHei UI"/>
                <a:cs typeface="Microsoft JhengHei UI"/>
              </a:rPr>
              <a:t>阶</a:t>
            </a:r>
            <a:r>
              <a:rPr dirty="0" sz="1000" spc="10" b="1">
                <a:latin typeface="Microsoft JhengHei UI"/>
                <a:cs typeface="Microsoft JhengHei UI"/>
              </a:rPr>
              <a:t>段</a:t>
            </a:r>
            <a:r>
              <a:rPr dirty="0" sz="1000" spc="-10">
                <a:latin typeface="PMingLiU"/>
                <a:cs typeface="PMingLiU"/>
              </a:rPr>
              <a:t>：</a:t>
            </a:r>
            <a:r>
              <a:rPr dirty="0" sz="1000" spc="-10">
                <a:latin typeface="Arial"/>
                <a:cs typeface="Arial"/>
              </a:rPr>
              <a:t>2021</a:t>
            </a:r>
            <a:r>
              <a:rPr dirty="0" sz="1000" spc="-20">
                <a:latin typeface="Arial"/>
                <a:cs typeface="Arial"/>
              </a:rPr>
              <a:t> </a:t>
            </a:r>
            <a:r>
              <a:rPr dirty="0" sz="1000" spc="5">
                <a:latin typeface="PMingLiU"/>
                <a:cs typeface="PMingLiU"/>
              </a:rPr>
              <a:t>年</a:t>
            </a:r>
            <a:r>
              <a:rPr dirty="0" sz="1000" spc="30">
                <a:latin typeface="PMingLiU"/>
                <a:cs typeface="PMingLiU"/>
              </a:rPr>
              <a:t> </a:t>
            </a:r>
            <a:r>
              <a:rPr dirty="0" sz="1000" spc="-5">
                <a:latin typeface="Arial"/>
                <a:cs typeface="Arial"/>
              </a:rPr>
              <a:t>10</a:t>
            </a:r>
            <a:r>
              <a:rPr dirty="0" sz="1000" spc="-25">
                <a:latin typeface="Arial"/>
                <a:cs typeface="Arial"/>
              </a:rPr>
              <a:t> </a:t>
            </a:r>
            <a:r>
              <a:rPr dirty="0" sz="1000" spc="5">
                <a:latin typeface="PMingLiU"/>
                <a:cs typeface="PMingLiU"/>
              </a:rPr>
              <a:t>月</a:t>
            </a:r>
            <a:r>
              <a:rPr dirty="0" sz="1000" spc="30">
                <a:latin typeface="PMingLiU"/>
                <a:cs typeface="PMingLiU"/>
              </a:rPr>
              <a:t> </a:t>
            </a:r>
            <a:r>
              <a:rPr dirty="0" sz="1000" spc="-5">
                <a:latin typeface="Arial"/>
                <a:cs typeface="Arial"/>
              </a:rPr>
              <a:t>18</a:t>
            </a:r>
            <a:r>
              <a:rPr dirty="0" sz="1000" spc="-20">
                <a:latin typeface="Arial"/>
                <a:cs typeface="Arial"/>
              </a:rPr>
              <a:t> </a:t>
            </a:r>
            <a:r>
              <a:rPr dirty="0" sz="1000" spc="5">
                <a:latin typeface="PMingLiU"/>
                <a:cs typeface="PMingLiU"/>
              </a:rPr>
              <a:t>日，传</a:t>
            </a:r>
            <a:r>
              <a:rPr dirty="0" sz="1000" spc="-20">
                <a:latin typeface="PMingLiU"/>
                <a:cs typeface="PMingLiU"/>
              </a:rPr>
              <a:t>奇</a:t>
            </a:r>
            <a:r>
              <a:rPr dirty="0" sz="1000" spc="5">
                <a:latin typeface="PMingLiU"/>
                <a:cs typeface="PMingLiU"/>
              </a:rPr>
              <a:t>生物</a:t>
            </a:r>
            <a:r>
              <a:rPr dirty="0" sz="1000" spc="-20">
                <a:latin typeface="PMingLiU"/>
                <a:cs typeface="PMingLiU"/>
              </a:rPr>
              <a:t>在</a:t>
            </a:r>
            <a:r>
              <a:rPr dirty="0" sz="1000" spc="5">
                <a:latin typeface="PMingLiU"/>
                <a:cs typeface="PMingLiU"/>
              </a:rPr>
              <a:t>研发 日披露</a:t>
            </a:r>
            <a:r>
              <a:rPr dirty="0" sz="1000" spc="-20">
                <a:latin typeface="PMingLiU"/>
                <a:cs typeface="PMingLiU"/>
              </a:rPr>
              <a:t>一</a:t>
            </a:r>
            <a:r>
              <a:rPr dirty="0" sz="1000" spc="5">
                <a:latin typeface="PMingLiU"/>
                <a:cs typeface="PMingLiU"/>
              </a:rPr>
              <a:t>款</a:t>
            </a:r>
            <a:r>
              <a:rPr dirty="0" sz="1000" spc="50">
                <a:latin typeface="PMingLiU"/>
                <a:cs typeface="PMingLiU"/>
              </a:rPr>
              <a:t> </a:t>
            </a:r>
            <a:r>
              <a:rPr dirty="0" sz="1000">
                <a:latin typeface="Arial"/>
                <a:cs typeface="Arial"/>
              </a:rPr>
              <a:t>GPC3</a:t>
            </a:r>
            <a:r>
              <a:rPr dirty="0" sz="1000" spc="145">
                <a:latin typeface="Arial"/>
                <a:cs typeface="Arial"/>
              </a:rPr>
              <a:t> </a:t>
            </a:r>
            <a:r>
              <a:rPr dirty="0" sz="1000" spc="-5">
                <a:latin typeface="Arial"/>
                <a:cs typeface="Arial"/>
              </a:rPr>
              <a:t>CAR-T</a:t>
            </a:r>
            <a:r>
              <a:rPr dirty="0" sz="1000" spc="20">
                <a:latin typeface="Arial"/>
                <a:cs typeface="Arial"/>
              </a:rPr>
              <a:t> </a:t>
            </a:r>
            <a:r>
              <a:rPr dirty="0" sz="1000" spc="-20">
                <a:latin typeface="PMingLiU"/>
                <a:cs typeface="PMingLiU"/>
              </a:rPr>
              <a:t>产</a:t>
            </a:r>
            <a:r>
              <a:rPr dirty="0" sz="1000" spc="5">
                <a:latin typeface="PMingLiU"/>
                <a:cs typeface="PMingLiU"/>
              </a:rPr>
              <a:t>品</a:t>
            </a:r>
            <a:r>
              <a:rPr dirty="0" sz="1000" spc="80">
                <a:latin typeface="PMingLiU"/>
                <a:cs typeface="PMingLiU"/>
              </a:rPr>
              <a:t> </a:t>
            </a:r>
            <a:r>
              <a:rPr dirty="0" sz="1000" spc="-5">
                <a:latin typeface="Arial"/>
                <a:cs typeface="Arial"/>
              </a:rPr>
              <a:t>LB2101</a:t>
            </a:r>
            <a:r>
              <a:rPr dirty="0" sz="1000" spc="5">
                <a:latin typeface="PMingLiU"/>
                <a:cs typeface="PMingLiU"/>
              </a:rPr>
              <a:t>。</a:t>
            </a:r>
            <a:r>
              <a:rPr dirty="0" sz="1000" spc="-20">
                <a:latin typeface="PMingLiU"/>
                <a:cs typeface="PMingLiU"/>
              </a:rPr>
              <a:t>该</a:t>
            </a:r>
            <a:r>
              <a:rPr dirty="0" sz="1000" spc="5">
                <a:latin typeface="PMingLiU"/>
                <a:cs typeface="PMingLiU"/>
              </a:rPr>
              <a:t>产品</a:t>
            </a:r>
            <a:r>
              <a:rPr dirty="0" sz="1000" spc="-20">
                <a:latin typeface="PMingLiU"/>
                <a:cs typeface="PMingLiU"/>
              </a:rPr>
              <a:t>不仅</a:t>
            </a:r>
            <a:r>
              <a:rPr dirty="0" sz="1000" spc="5">
                <a:latin typeface="PMingLiU"/>
                <a:cs typeface="PMingLiU"/>
              </a:rPr>
              <a:t>表达</a:t>
            </a:r>
            <a:r>
              <a:rPr dirty="0" sz="1000" spc="-20">
                <a:latin typeface="PMingLiU"/>
                <a:cs typeface="PMingLiU"/>
              </a:rPr>
              <a:t>靶</a:t>
            </a:r>
            <a:r>
              <a:rPr dirty="0" sz="1000" spc="5">
                <a:latin typeface="PMingLiU"/>
                <a:cs typeface="PMingLiU"/>
              </a:rPr>
              <a:t>向</a:t>
            </a:r>
            <a:r>
              <a:rPr dirty="0" sz="1000" spc="80">
                <a:latin typeface="PMingLiU"/>
                <a:cs typeface="PMingLiU"/>
              </a:rPr>
              <a:t> </a:t>
            </a:r>
            <a:r>
              <a:rPr dirty="0" sz="1000" spc="-5">
                <a:latin typeface="Arial"/>
                <a:cs typeface="Arial"/>
              </a:rPr>
              <a:t>GPC-3</a:t>
            </a:r>
            <a:r>
              <a:rPr dirty="0" sz="1000" spc="5">
                <a:latin typeface="Arial"/>
                <a:cs typeface="Arial"/>
              </a:rPr>
              <a:t> </a:t>
            </a:r>
            <a:r>
              <a:rPr dirty="0" sz="1000" spc="5">
                <a:latin typeface="PMingLiU"/>
                <a:cs typeface="PMingLiU"/>
              </a:rPr>
              <a:t>的</a:t>
            </a:r>
            <a:r>
              <a:rPr dirty="0" sz="1000" spc="75">
                <a:latin typeface="PMingLiU"/>
                <a:cs typeface="PMingLiU"/>
              </a:rPr>
              <a:t> </a:t>
            </a:r>
            <a:r>
              <a:rPr dirty="0" sz="1000" spc="-5">
                <a:latin typeface="Arial"/>
                <a:cs typeface="Arial"/>
              </a:rPr>
              <a:t>CAR</a:t>
            </a:r>
            <a:r>
              <a:rPr dirty="0" sz="1000" spc="-5">
                <a:latin typeface="PMingLiU"/>
                <a:cs typeface="PMingLiU"/>
              </a:rPr>
              <a:t>，</a:t>
            </a:r>
            <a:r>
              <a:rPr dirty="0" sz="1000" spc="5">
                <a:latin typeface="PMingLiU"/>
                <a:cs typeface="PMingLiU"/>
              </a:rPr>
              <a:t>还</a:t>
            </a:r>
            <a:r>
              <a:rPr dirty="0" sz="1000" spc="-20">
                <a:latin typeface="PMingLiU"/>
                <a:cs typeface="PMingLiU"/>
              </a:rPr>
              <a:t>同</a:t>
            </a:r>
            <a:r>
              <a:rPr dirty="0" sz="1000" spc="5">
                <a:latin typeface="PMingLiU"/>
                <a:cs typeface="PMingLiU"/>
              </a:rPr>
              <a:t>时表 达着一</a:t>
            </a:r>
            <a:r>
              <a:rPr dirty="0" sz="1000" spc="-20">
                <a:latin typeface="PMingLiU"/>
                <a:cs typeface="PMingLiU"/>
              </a:rPr>
              <a:t>个</a:t>
            </a:r>
            <a:r>
              <a:rPr dirty="0" sz="1000" spc="5">
                <a:latin typeface="PMingLiU"/>
                <a:cs typeface="PMingLiU"/>
              </a:rPr>
              <a:t>被肿</a:t>
            </a:r>
            <a:r>
              <a:rPr dirty="0" sz="1000" spc="-20">
                <a:latin typeface="PMingLiU"/>
                <a:cs typeface="PMingLiU"/>
              </a:rPr>
              <a:t>瘤</a:t>
            </a:r>
            <a:r>
              <a:rPr dirty="0" sz="1000" spc="5">
                <a:latin typeface="PMingLiU"/>
                <a:cs typeface="PMingLiU"/>
              </a:rPr>
              <a:t>微环</a:t>
            </a:r>
            <a:r>
              <a:rPr dirty="0" sz="1000" spc="-20">
                <a:latin typeface="PMingLiU"/>
                <a:cs typeface="PMingLiU"/>
              </a:rPr>
              <a:t>境</a:t>
            </a:r>
            <a:r>
              <a:rPr dirty="0" sz="1000" spc="5">
                <a:latin typeface="PMingLiU"/>
                <a:cs typeface="PMingLiU"/>
              </a:rPr>
              <a:t>中的</a:t>
            </a:r>
            <a:r>
              <a:rPr dirty="0" sz="1000" spc="-20">
                <a:latin typeface="PMingLiU"/>
                <a:cs typeface="PMingLiU"/>
              </a:rPr>
              <a:t>信</a:t>
            </a:r>
            <a:r>
              <a:rPr dirty="0" sz="1000" spc="5">
                <a:latin typeface="PMingLiU"/>
                <a:cs typeface="PMingLiU"/>
              </a:rPr>
              <a:t>号激</a:t>
            </a:r>
            <a:r>
              <a:rPr dirty="0" sz="1000" spc="-20">
                <a:latin typeface="PMingLiU"/>
                <a:cs typeface="PMingLiU"/>
              </a:rPr>
              <a:t>活</a:t>
            </a:r>
            <a:r>
              <a:rPr dirty="0" sz="1000" spc="5">
                <a:latin typeface="PMingLiU"/>
                <a:cs typeface="PMingLiU"/>
              </a:rPr>
              <a:t>的跨</a:t>
            </a:r>
            <a:r>
              <a:rPr dirty="0" sz="1000" spc="-20">
                <a:latin typeface="PMingLiU"/>
                <a:cs typeface="PMingLiU"/>
              </a:rPr>
              <a:t>膜</a:t>
            </a:r>
            <a:r>
              <a:rPr dirty="0" sz="1000" spc="5">
                <a:latin typeface="PMingLiU"/>
                <a:cs typeface="PMingLiU"/>
              </a:rPr>
              <a:t>蛋白</a:t>
            </a:r>
            <a:r>
              <a:rPr dirty="0" sz="1000" spc="-20">
                <a:latin typeface="PMingLiU"/>
                <a:cs typeface="PMingLiU"/>
              </a:rPr>
              <a:t>。</a:t>
            </a:r>
            <a:r>
              <a:rPr dirty="0" sz="1000" spc="5">
                <a:latin typeface="PMingLiU"/>
                <a:cs typeface="PMingLiU"/>
              </a:rPr>
              <a:t>只</a:t>
            </a:r>
            <a:r>
              <a:rPr dirty="0" sz="1000" spc="-20">
                <a:latin typeface="PMingLiU"/>
                <a:cs typeface="PMingLiU"/>
              </a:rPr>
              <a:t>有</a:t>
            </a:r>
            <a:r>
              <a:rPr dirty="0" sz="1000" spc="5">
                <a:latin typeface="PMingLiU"/>
                <a:cs typeface="PMingLiU"/>
              </a:rPr>
              <a:t>在</a:t>
            </a:r>
            <a:r>
              <a:rPr dirty="0" sz="1000" spc="65">
                <a:latin typeface="PMingLiU"/>
                <a:cs typeface="PMingLiU"/>
              </a:rPr>
              <a:t> </a:t>
            </a:r>
            <a:r>
              <a:rPr dirty="0" sz="1000">
                <a:latin typeface="Arial"/>
                <a:cs typeface="Arial"/>
              </a:rPr>
              <a:t>CAR</a:t>
            </a:r>
            <a:r>
              <a:rPr dirty="0" sz="1000" spc="-10">
                <a:latin typeface="Arial"/>
                <a:cs typeface="Arial"/>
              </a:rPr>
              <a:t> </a:t>
            </a:r>
            <a:r>
              <a:rPr dirty="0" sz="1000" spc="5">
                <a:latin typeface="PMingLiU"/>
                <a:cs typeface="PMingLiU"/>
              </a:rPr>
              <a:t>信</a:t>
            </a:r>
            <a:r>
              <a:rPr dirty="0" sz="1000" spc="-20">
                <a:latin typeface="PMingLiU"/>
                <a:cs typeface="PMingLiU"/>
              </a:rPr>
              <a:t>号</a:t>
            </a:r>
            <a:r>
              <a:rPr dirty="0" sz="1000" spc="5">
                <a:latin typeface="PMingLiU"/>
                <a:cs typeface="PMingLiU"/>
              </a:rPr>
              <a:t>通路</a:t>
            </a:r>
            <a:r>
              <a:rPr dirty="0" sz="1000" spc="-20">
                <a:latin typeface="PMingLiU"/>
                <a:cs typeface="PMingLiU"/>
              </a:rPr>
              <a:t>被</a:t>
            </a:r>
            <a:r>
              <a:rPr dirty="0" sz="1000" spc="5">
                <a:latin typeface="PMingLiU"/>
                <a:cs typeface="PMingLiU"/>
              </a:rPr>
              <a:t>激活</a:t>
            </a:r>
            <a:r>
              <a:rPr dirty="0" sz="1000" spc="-20">
                <a:latin typeface="PMingLiU"/>
                <a:cs typeface="PMingLiU"/>
              </a:rPr>
              <a:t>的</a:t>
            </a:r>
            <a:r>
              <a:rPr dirty="0" sz="1000" spc="5">
                <a:latin typeface="PMingLiU"/>
                <a:cs typeface="PMingLiU"/>
              </a:rPr>
              <a:t>同时</a:t>
            </a:r>
            <a:r>
              <a:rPr dirty="0" sz="1000" spc="-20">
                <a:latin typeface="PMingLiU"/>
                <a:cs typeface="PMingLiU"/>
              </a:rPr>
              <a:t>才</a:t>
            </a:r>
            <a:r>
              <a:rPr dirty="0" sz="1000" spc="5">
                <a:latin typeface="PMingLiU"/>
                <a:cs typeface="PMingLiU"/>
              </a:rPr>
              <a:t>能</a:t>
            </a:r>
            <a:endParaRPr sz="1000">
              <a:latin typeface="PMingLiU"/>
              <a:cs typeface="PMingLiU"/>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71745" cy="3333750"/>
          </a:xfrm>
          <a:prstGeom prst="rect">
            <a:avLst/>
          </a:prstGeom>
        </p:spPr>
        <p:txBody>
          <a:bodyPr wrap="square" lIns="0" tIns="12065" rIns="0" bIns="0" rtlCol="0" vert="horz">
            <a:spAutoFit/>
          </a:bodyPr>
          <a:lstStyle/>
          <a:p>
            <a:pPr algn="just" marL="12700" marR="7620">
              <a:lnSpc>
                <a:spcPct val="140000"/>
              </a:lnSpc>
              <a:spcBef>
                <a:spcPts val="95"/>
              </a:spcBef>
            </a:pPr>
            <a:r>
              <a:rPr dirty="0" sz="1000" spc="5">
                <a:latin typeface="PMingLiU"/>
                <a:cs typeface="PMingLiU"/>
              </a:rPr>
              <a:t>被肿瘤</a:t>
            </a:r>
            <a:r>
              <a:rPr dirty="0" sz="1000" spc="-20">
                <a:latin typeface="PMingLiU"/>
                <a:cs typeface="PMingLiU"/>
              </a:rPr>
              <a:t>微</a:t>
            </a:r>
            <a:r>
              <a:rPr dirty="0" sz="1000" spc="5">
                <a:latin typeface="PMingLiU"/>
                <a:cs typeface="PMingLiU"/>
              </a:rPr>
              <a:t>环境</a:t>
            </a:r>
            <a:r>
              <a:rPr dirty="0" sz="1000" spc="-20">
                <a:latin typeface="PMingLiU"/>
                <a:cs typeface="PMingLiU"/>
              </a:rPr>
              <a:t>中</a:t>
            </a:r>
            <a:r>
              <a:rPr dirty="0" sz="1000" spc="5">
                <a:latin typeface="PMingLiU"/>
                <a:cs typeface="PMingLiU"/>
              </a:rPr>
              <a:t>的信</a:t>
            </a:r>
            <a:r>
              <a:rPr dirty="0" sz="1000" spc="-20">
                <a:latin typeface="PMingLiU"/>
                <a:cs typeface="PMingLiU"/>
              </a:rPr>
              <a:t>号</a:t>
            </a:r>
            <a:r>
              <a:rPr dirty="0" sz="1000" spc="5">
                <a:latin typeface="PMingLiU"/>
                <a:cs typeface="PMingLiU"/>
              </a:rPr>
              <a:t>激活</a:t>
            </a:r>
            <a:r>
              <a:rPr dirty="0" sz="1000" spc="-20">
                <a:latin typeface="PMingLiU"/>
                <a:cs typeface="PMingLiU"/>
              </a:rPr>
              <a:t>，</a:t>
            </a:r>
            <a:r>
              <a:rPr dirty="0" sz="1000" spc="5">
                <a:latin typeface="PMingLiU"/>
                <a:cs typeface="PMingLiU"/>
              </a:rPr>
              <a:t>因此</a:t>
            </a:r>
            <a:r>
              <a:rPr dirty="0" sz="1000" spc="-20">
                <a:latin typeface="PMingLiU"/>
                <a:cs typeface="PMingLiU"/>
              </a:rPr>
              <a:t>不</a:t>
            </a:r>
            <a:r>
              <a:rPr dirty="0" sz="1000" spc="5">
                <a:latin typeface="PMingLiU"/>
                <a:cs typeface="PMingLiU"/>
              </a:rPr>
              <a:t>会影响</a:t>
            </a:r>
            <a:r>
              <a:rPr dirty="0" sz="1000" spc="155">
                <a:latin typeface="PMingLiU"/>
                <a:cs typeface="PMingLiU"/>
              </a:rPr>
              <a:t> </a:t>
            </a:r>
            <a:r>
              <a:rPr dirty="0" sz="1000">
                <a:latin typeface="Arial"/>
                <a:cs typeface="Arial"/>
              </a:rPr>
              <a:t>CAR-T</a:t>
            </a:r>
            <a:r>
              <a:rPr dirty="0" sz="1000" spc="65">
                <a:latin typeface="Arial"/>
                <a:cs typeface="Arial"/>
              </a:rPr>
              <a:t> </a:t>
            </a:r>
            <a:r>
              <a:rPr dirty="0" sz="1000" spc="-20">
                <a:latin typeface="PMingLiU"/>
                <a:cs typeface="PMingLiU"/>
              </a:rPr>
              <a:t>细</a:t>
            </a:r>
            <a:r>
              <a:rPr dirty="0" sz="1000" spc="5">
                <a:latin typeface="PMingLiU"/>
                <a:cs typeface="PMingLiU"/>
              </a:rPr>
              <a:t>胞的特</a:t>
            </a:r>
            <a:r>
              <a:rPr dirty="0" sz="1000" spc="-20">
                <a:latin typeface="PMingLiU"/>
                <a:cs typeface="PMingLiU"/>
              </a:rPr>
              <a:t>异</a:t>
            </a:r>
            <a:r>
              <a:rPr dirty="0" sz="1000" spc="5">
                <a:latin typeface="PMingLiU"/>
                <a:cs typeface="PMingLiU"/>
              </a:rPr>
              <a:t>性，</a:t>
            </a:r>
            <a:r>
              <a:rPr dirty="0" sz="1000" spc="-20">
                <a:latin typeface="PMingLiU"/>
                <a:cs typeface="PMingLiU"/>
              </a:rPr>
              <a:t>并</a:t>
            </a:r>
            <a:r>
              <a:rPr dirty="0" sz="1000" spc="5">
                <a:latin typeface="PMingLiU"/>
                <a:cs typeface="PMingLiU"/>
              </a:rPr>
              <a:t>可以改善</a:t>
            </a:r>
            <a:r>
              <a:rPr dirty="0" sz="1000" spc="150">
                <a:latin typeface="PMingLiU"/>
                <a:cs typeface="PMingLiU"/>
              </a:rPr>
              <a:t> </a:t>
            </a:r>
            <a:r>
              <a:rPr dirty="0" sz="1000" spc="-5">
                <a:latin typeface="Arial"/>
                <a:cs typeface="Arial"/>
              </a:rPr>
              <a:t>CAR-T</a:t>
            </a:r>
            <a:r>
              <a:rPr dirty="0" sz="1000" spc="90">
                <a:latin typeface="Arial"/>
                <a:cs typeface="Arial"/>
              </a:rPr>
              <a:t> </a:t>
            </a:r>
            <a:r>
              <a:rPr dirty="0" sz="1000" spc="5">
                <a:latin typeface="PMingLiU"/>
                <a:cs typeface="PMingLiU"/>
              </a:rPr>
              <a:t>细 胞的浸</a:t>
            </a:r>
            <a:r>
              <a:rPr dirty="0" sz="1000" spc="-20">
                <a:latin typeface="PMingLiU"/>
                <a:cs typeface="PMingLiU"/>
              </a:rPr>
              <a:t>润</a:t>
            </a:r>
            <a:r>
              <a:rPr dirty="0" sz="1000" spc="5">
                <a:latin typeface="PMingLiU"/>
                <a:cs typeface="PMingLiU"/>
              </a:rPr>
              <a:t>、增</a:t>
            </a:r>
            <a:r>
              <a:rPr dirty="0" sz="1000" spc="-20">
                <a:latin typeface="PMingLiU"/>
                <a:cs typeface="PMingLiU"/>
              </a:rPr>
              <a:t>殖</a:t>
            </a:r>
            <a:r>
              <a:rPr dirty="0" sz="1000" spc="5">
                <a:latin typeface="PMingLiU"/>
                <a:cs typeface="PMingLiU"/>
              </a:rPr>
              <a:t>和持</a:t>
            </a:r>
            <a:r>
              <a:rPr dirty="0" sz="1000" spc="-20">
                <a:latin typeface="PMingLiU"/>
                <a:cs typeface="PMingLiU"/>
              </a:rPr>
              <a:t>久</a:t>
            </a:r>
            <a:r>
              <a:rPr dirty="0" sz="1000" spc="5">
                <a:latin typeface="PMingLiU"/>
                <a:cs typeface="PMingLiU"/>
              </a:rPr>
              <a:t>性。</a:t>
            </a:r>
            <a:r>
              <a:rPr dirty="0" sz="1000" spc="-20">
                <a:latin typeface="PMingLiU"/>
                <a:cs typeface="PMingLiU"/>
              </a:rPr>
              <a:t>公</a:t>
            </a:r>
            <a:r>
              <a:rPr dirty="0" sz="1000" spc="5">
                <a:latin typeface="PMingLiU"/>
                <a:cs typeface="PMingLiU"/>
              </a:rPr>
              <a:t>司初</a:t>
            </a:r>
            <a:r>
              <a:rPr dirty="0" sz="1000" spc="-20">
                <a:latin typeface="PMingLiU"/>
                <a:cs typeface="PMingLiU"/>
              </a:rPr>
              <a:t>步</a:t>
            </a:r>
            <a:r>
              <a:rPr dirty="0" sz="1000" spc="5">
                <a:latin typeface="PMingLiU"/>
                <a:cs typeface="PMingLiU"/>
              </a:rPr>
              <a:t>计划</a:t>
            </a:r>
            <a:r>
              <a:rPr dirty="0" sz="1000" spc="-20">
                <a:latin typeface="PMingLiU"/>
                <a:cs typeface="PMingLiU"/>
              </a:rPr>
              <a:t>先</a:t>
            </a:r>
            <a:r>
              <a:rPr dirty="0" sz="1000" spc="5">
                <a:latin typeface="PMingLiU"/>
                <a:cs typeface="PMingLiU"/>
              </a:rPr>
              <a:t>在国</a:t>
            </a:r>
            <a:r>
              <a:rPr dirty="0" sz="1000" spc="-20">
                <a:latin typeface="PMingLiU"/>
                <a:cs typeface="PMingLiU"/>
              </a:rPr>
              <a:t>内</a:t>
            </a:r>
            <a:r>
              <a:rPr dirty="0" sz="1000" spc="5">
                <a:latin typeface="PMingLiU"/>
                <a:cs typeface="PMingLiU"/>
              </a:rPr>
              <a:t>进</a:t>
            </a:r>
            <a:r>
              <a:rPr dirty="0" sz="1000" spc="254">
                <a:latin typeface="PMingLiU"/>
                <a:cs typeface="PMingLiU"/>
              </a:rPr>
              <a:t>行</a:t>
            </a:r>
            <a:r>
              <a:rPr dirty="0" sz="1000" spc="-10">
                <a:latin typeface="Arial"/>
                <a:cs typeface="Arial"/>
              </a:rPr>
              <a:t>IND</a:t>
            </a:r>
            <a:r>
              <a:rPr dirty="0" sz="1000" spc="-75">
                <a:latin typeface="Arial"/>
                <a:cs typeface="Arial"/>
              </a:rPr>
              <a:t> </a:t>
            </a:r>
            <a:r>
              <a:rPr dirty="0" sz="1000" spc="5">
                <a:latin typeface="PMingLiU"/>
                <a:cs typeface="PMingLiU"/>
              </a:rPr>
              <a:t>申请。</a:t>
            </a:r>
            <a:endParaRPr sz="1000">
              <a:latin typeface="PMingLiU"/>
              <a:cs typeface="PMingLiU"/>
            </a:endParaRPr>
          </a:p>
          <a:p>
            <a:pPr algn="just" marL="12700">
              <a:lnSpc>
                <a:spcPct val="100000"/>
              </a:lnSpc>
              <a:spcBef>
                <a:spcPts val="1100"/>
              </a:spcBef>
            </a:pPr>
            <a:r>
              <a:rPr dirty="0" sz="1200" spc="-10" b="1">
                <a:solidFill>
                  <a:srgbClr val="585858"/>
                </a:solidFill>
                <a:latin typeface="Arial"/>
                <a:cs typeface="Arial"/>
              </a:rPr>
              <a:t>MSLN</a:t>
            </a:r>
            <a:r>
              <a:rPr dirty="0" sz="1200" spc="-55" b="1">
                <a:solidFill>
                  <a:srgbClr val="585858"/>
                </a:solidFill>
                <a:latin typeface="Arial"/>
                <a:cs typeface="Arial"/>
              </a:rPr>
              <a:t> </a:t>
            </a:r>
            <a:r>
              <a:rPr dirty="0" sz="1200" spc="20" b="1">
                <a:solidFill>
                  <a:srgbClr val="585858"/>
                </a:solidFill>
                <a:latin typeface="Microsoft JhengHei UI"/>
                <a:cs typeface="Microsoft JhengHei UI"/>
              </a:rPr>
              <a:t>靶</a:t>
            </a:r>
            <a:r>
              <a:rPr dirty="0" sz="1200" b="1">
                <a:solidFill>
                  <a:srgbClr val="585858"/>
                </a:solidFill>
                <a:latin typeface="Microsoft JhengHei UI"/>
                <a:cs typeface="Microsoft JhengHei UI"/>
              </a:rPr>
              <a:t>点具有广谱性，对多种癌症有效</a:t>
            </a:r>
            <a:endParaRPr sz="1200">
              <a:latin typeface="Microsoft JhengHei UI"/>
              <a:cs typeface="Microsoft JhengHei UI"/>
            </a:endParaRPr>
          </a:p>
          <a:p>
            <a:pPr algn="just" marL="12700" marR="5080">
              <a:lnSpc>
                <a:spcPct val="139400"/>
              </a:lnSpc>
              <a:spcBef>
                <a:spcPts val="495"/>
              </a:spcBef>
            </a:pPr>
            <a:r>
              <a:rPr dirty="0" sz="1000" spc="5">
                <a:latin typeface="PMingLiU"/>
                <a:cs typeface="PMingLiU"/>
              </a:rPr>
              <a:t>间皮素</a:t>
            </a:r>
            <a:r>
              <a:rPr dirty="0" sz="1000" spc="30">
                <a:latin typeface="PMingLiU"/>
                <a:cs typeface="PMingLiU"/>
              </a:rPr>
              <a:t> </a:t>
            </a:r>
            <a:r>
              <a:rPr dirty="0" sz="1000" spc="-5">
                <a:latin typeface="Arial"/>
                <a:cs typeface="Arial"/>
              </a:rPr>
              <a:t>(Mesothelin) </a:t>
            </a:r>
            <a:r>
              <a:rPr dirty="0" sz="1000" spc="5">
                <a:latin typeface="PMingLiU"/>
                <a:cs typeface="PMingLiU"/>
              </a:rPr>
              <a:t>基因</a:t>
            </a:r>
            <a:r>
              <a:rPr dirty="0" sz="1000" spc="-20">
                <a:latin typeface="PMingLiU"/>
                <a:cs typeface="PMingLiU"/>
              </a:rPr>
              <a:t>位</a:t>
            </a:r>
            <a:r>
              <a:rPr dirty="0" sz="1000" spc="5">
                <a:latin typeface="PMingLiU"/>
                <a:cs typeface="PMingLiU"/>
              </a:rPr>
              <a:t>于染色体</a:t>
            </a:r>
            <a:r>
              <a:rPr dirty="0" sz="1000" spc="-10">
                <a:latin typeface="PMingLiU"/>
                <a:cs typeface="PMingLiU"/>
              </a:rPr>
              <a:t> </a:t>
            </a:r>
            <a:r>
              <a:rPr dirty="0" sz="1000" spc="-10">
                <a:latin typeface="Arial"/>
                <a:cs typeface="Arial"/>
              </a:rPr>
              <a:t>16</a:t>
            </a:r>
            <a:r>
              <a:rPr dirty="0" sz="1000" spc="-10">
                <a:latin typeface="PMingLiU"/>
                <a:cs typeface="PMingLiU"/>
              </a:rPr>
              <a:t>，</a:t>
            </a:r>
            <a:r>
              <a:rPr dirty="0" sz="1000" spc="5">
                <a:latin typeface="PMingLiU"/>
                <a:cs typeface="PMingLiU"/>
              </a:rPr>
              <a:t>可编</a:t>
            </a:r>
            <a:r>
              <a:rPr dirty="0" sz="1000" spc="-20">
                <a:latin typeface="PMingLiU"/>
                <a:cs typeface="PMingLiU"/>
              </a:rPr>
              <a:t>码</a:t>
            </a:r>
            <a:r>
              <a:rPr dirty="0" sz="1000" spc="5">
                <a:latin typeface="PMingLiU"/>
                <a:cs typeface="PMingLiU"/>
              </a:rPr>
              <a:t>一种</a:t>
            </a:r>
            <a:r>
              <a:rPr dirty="0" sz="1000" spc="-20">
                <a:latin typeface="PMingLiU"/>
                <a:cs typeface="PMingLiU"/>
              </a:rPr>
              <a:t>分</a:t>
            </a:r>
            <a:r>
              <a:rPr dirty="0" sz="1000" spc="5">
                <a:latin typeface="PMingLiU"/>
                <a:cs typeface="PMingLiU"/>
              </a:rPr>
              <a:t>子量大小为</a:t>
            </a:r>
            <a:r>
              <a:rPr dirty="0" sz="1000" spc="-15">
                <a:latin typeface="PMingLiU"/>
                <a:cs typeface="PMingLiU"/>
              </a:rPr>
              <a:t> </a:t>
            </a:r>
            <a:r>
              <a:rPr dirty="0" sz="1000" spc="-5">
                <a:latin typeface="Arial"/>
                <a:cs typeface="Arial"/>
              </a:rPr>
              <a:t>71</a:t>
            </a:r>
            <a:r>
              <a:rPr dirty="0" sz="1000" spc="5">
                <a:latin typeface="Arial"/>
                <a:cs typeface="Arial"/>
              </a:rPr>
              <a:t> KD</a:t>
            </a:r>
            <a:r>
              <a:rPr dirty="0" sz="1000" spc="-65">
                <a:latin typeface="Arial"/>
                <a:cs typeface="Arial"/>
              </a:rPr>
              <a:t> </a:t>
            </a:r>
            <a:r>
              <a:rPr dirty="0" sz="1000" spc="-20">
                <a:latin typeface="PMingLiU"/>
                <a:cs typeface="PMingLiU"/>
              </a:rPr>
              <a:t>的</a:t>
            </a:r>
            <a:r>
              <a:rPr dirty="0" sz="1000" spc="5">
                <a:latin typeface="PMingLiU"/>
                <a:cs typeface="PMingLiU"/>
              </a:rPr>
              <a:t>糖蛋</a:t>
            </a:r>
            <a:r>
              <a:rPr dirty="0" sz="1000" spc="-20">
                <a:latin typeface="PMingLiU"/>
                <a:cs typeface="PMingLiU"/>
              </a:rPr>
              <a:t>白</a:t>
            </a:r>
            <a:r>
              <a:rPr dirty="0" sz="1000" spc="5">
                <a:latin typeface="PMingLiU"/>
                <a:cs typeface="PMingLiU"/>
              </a:rPr>
              <a:t>，该前 </a:t>
            </a:r>
            <a:r>
              <a:rPr dirty="0" sz="1000" spc="50">
                <a:latin typeface="PMingLiU"/>
                <a:cs typeface="PMingLiU"/>
              </a:rPr>
              <a:t>体</a:t>
            </a:r>
            <a:r>
              <a:rPr dirty="0" sz="1000" spc="25">
                <a:latin typeface="PMingLiU"/>
                <a:cs typeface="PMingLiU"/>
              </a:rPr>
              <a:t>蛋白</a:t>
            </a:r>
            <a:r>
              <a:rPr dirty="0" sz="1000" spc="50">
                <a:latin typeface="PMingLiU"/>
                <a:cs typeface="PMingLiU"/>
              </a:rPr>
              <a:t>可</a:t>
            </a:r>
            <a:r>
              <a:rPr dirty="0" sz="1000" spc="5">
                <a:latin typeface="PMingLiU"/>
                <a:cs typeface="PMingLiU"/>
              </a:rPr>
              <a:t>被</a:t>
            </a:r>
            <a:r>
              <a:rPr dirty="0" sz="1000" spc="245">
                <a:latin typeface="PMingLiU"/>
                <a:cs typeface="PMingLiU"/>
              </a:rPr>
              <a:t> </a:t>
            </a:r>
            <a:r>
              <a:rPr dirty="0" sz="1000">
                <a:latin typeface="Arial"/>
                <a:cs typeface="Arial"/>
              </a:rPr>
              <a:t>Furin</a:t>
            </a:r>
            <a:r>
              <a:rPr dirty="0" sz="1000" spc="170">
                <a:latin typeface="Arial"/>
                <a:cs typeface="Arial"/>
              </a:rPr>
              <a:t> </a:t>
            </a:r>
            <a:r>
              <a:rPr dirty="0" sz="1000" spc="50">
                <a:latin typeface="PMingLiU"/>
                <a:cs typeface="PMingLiU"/>
              </a:rPr>
              <a:t>蛋</a:t>
            </a:r>
            <a:r>
              <a:rPr dirty="0" sz="1000" spc="25">
                <a:latin typeface="PMingLiU"/>
                <a:cs typeface="PMingLiU"/>
              </a:rPr>
              <a:t>白酶水</a:t>
            </a:r>
            <a:r>
              <a:rPr dirty="0" sz="1000" spc="50">
                <a:latin typeface="PMingLiU"/>
                <a:cs typeface="PMingLiU"/>
              </a:rPr>
              <a:t>解</a:t>
            </a:r>
            <a:r>
              <a:rPr dirty="0" sz="1000" spc="25">
                <a:latin typeface="PMingLiU"/>
                <a:cs typeface="PMingLiU"/>
              </a:rPr>
              <a:t>为两</a:t>
            </a:r>
            <a:r>
              <a:rPr dirty="0" sz="1000" spc="50">
                <a:latin typeface="PMingLiU"/>
                <a:cs typeface="PMingLiU"/>
              </a:rPr>
              <a:t>个</a:t>
            </a:r>
            <a:r>
              <a:rPr dirty="0" sz="1000" spc="25">
                <a:latin typeface="PMingLiU"/>
                <a:cs typeface="PMingLiU"/>
              </a:rPr>
              <a:t>部分：</a:t>
            </a:r>
            <a:r>
              <a:rPr dirty="0" sz="1000" spc="50">
                <a:latin typeface="PMingLiU"/>
                <a:cs typeface="PMingLiU"/>
              </a:rPr>
              <a:t>其</a:t>
            </a:r>
            <a:r>
              <a:rPr dirty="0" sz="1000" spc="25">
                <a:latin typeface="PMingLiU"/>
                <a:cs typeface="PMingLiU"/>
              </a:rPr>
              <a:t>中</a:t>
            </a:r>
            <a:r>
              <a:rPr dirty="0" sz="1000" spc="50">
                <a:latin typeface="PMingLiU"/>
                <a:cs typeface="PMingLiU"/>
              </a:rPr>
              <a:t>一</a:t>
            </a:r>
            <a:r>
              <a:rPr dirty="0" sz="1000" spc="5">
                <a:latin typeface="PMingLiU"/>
                <a:cs typeface="PMingLiU"/>
              </a:rPr>
              <a:t>个</a:t>
            </a:r>
            <a:r>
              <a:rPr dirty="0" sz="1000" spc="260">
                <a:latin typeface="PMingLiU"/>
                <a:cs typeface="PMingLiU"/>
              </a:rPr>
              <a:t> </a:t>
            </a:r>
            <a:r>
              <a:rPr dirty="0" sz="1000" spc="-5">
                <a:latin typeface="Arial"/>
                <a:cs typeface="Arial"/>
              </a:rPr>
              <a:t>40</a:t>
            </a:r>
            <a:r>
              <a:rPr dirty="0" sz="1000" spc="170">
                <a:latin typeface="Arial"/>
                <a:cs typeface="Arial"/>
              </a:rPr>
              <a:t> </a:t>
            </a:r>
            <a:r>
              <a:rPr dirty="0" sz="1000">
                <a:latin typeface="Arial"/>
                <a:cs typeface="Arial"/>
              </a:rPr>
              <a:t>kDa</a:t>
            </a:r>
            <a:r>
              <a:rPr dirty="0" sz="1000" spc="170">
                <a:latin typeface="Arial"/>
                <a:cs typeface="Arial"/>
              </a:rPr>
              <a:t> </a:t>
            </a:r>
            <a:r>
              <a:rPr dirty="0" sz="1000" spc="50">
                <a:latin typeface="PMingLiU"/>
                <a:cs typeface="PMingLiU"/>
              </a:rPr>
              <a:t>的</a:t>
            </a:r>
            <a:r>
              <a:rPr dirty="0" sz="1000" spc="25">
                <a:latin typeface="PMingLiU"/>
                <a:cs typeface="PMingLiU"/>
              </a:rPr>
              <a:t>膜结</a:t>
            </a:r>
            <a:r>
              <a:rPr dirty="0" sz="1000" spc="50">
                <a:latin typeface="PMingLiU"/>
                <a:cs typeface="PMingLiU"/>
              </a:rPr>
              <a:t>合</a:t>
            </a:r>
            <a:r>
              <a:rPr dirty="0" sz="1000" spc="25">
                <a:latin typeface="PMingLiU"/>
                <a:cs typeface="PMingLiU"/>
              </a:rPr>
              <a:t>蛋白即</a:t>
            </a:r>
            <a:r>
              <a:rPr dirty="0" sz="1000" spc="50">
                <a:latin typeface="PMingLiU"/>
                <a:cs typeface="PMingLiU"/>
              </a:rPr>
              <a:t>为</a:t>
            </a:r>
            <a:r>
              <a:rPr dirty="0" sz="1000" spc="25">
                <a:latin typeface="PMingLiU"/>
                <a:cs typeface="PMingLiU"/>
              </a:rPr>
              <a:t>间</a:t>
            </a:r>
            <a:r>
              <a:rPr dirty="0" sz="1000" spc="50">
                <a:latin typeface="PMingLiU"/>
                <a:cs typeface="PMingLiU"/>
              </a:rPr>
              <a:t>皮</a:t>
            </a:r>
            <a:r>
              <a:rPr dirty="0" sz="1000" spc="5">
                <a:latin typeface="PMingLiU"/>
                <a:cs typeface="PMingLiU"/>
              </a:rPr>
              <a:t>素 </a:t>
            </a:r>
            <a:r>
              <a:rPr dirty="0" sz="1000">
                <a:latin typeface="Arial"/>
                <a:cs typeface="Arial"/>
              </a:rPr>
              <a:t>(MSLN)</a:t>
            </a:r>
            <a:r>
              <a:rPr dirty="0" sz="1000">
                <a:latin typeface="PMingLiU"/>
                <a:cs typeface="PMingLiU"/>
              </a:rPr>
              <a:t>，</a:t>
            </a:r>
            <a:r>
              <a:rPr dirty="0" sz="1000" spc="-20">
                <a:latin typeface="PMingLiU"/>
                <a:cs typeface="PMingLiU"/>
              </a:rPr>
              <a:t>另</a:t>
            </a:r>
            <a:r>
              <a:rPr dirty="0" sz="1000" spc="5">
                <a:latin typeface="PMingLiU"/>
                <a:cs typeface="PMingLiU"/>
              </a:rPr>
              <a:t>一个</a:t>
            </a:r>
            <a:r>
              <a:rPr dirty="0" sz="1000" spc="-20">
                <a:latin typeface="PMingLiU"/>
                <a:cs typeface="PMingLiU"/>
              </a:rPr>
              <a:t>分</a:t>
            </a:r>
            <a:r>
              <a:rPr dirty="0" sz="1000" spc="5">
                <a:latin typeface="PMingLiU"/>
                <a:cs typeface="PMingLiU"/>
              </a:rPr>
              <a:t>子量为</a:t>
            </a:r>
            <a:r>
              <a:rPr dirty="0" sz="1000" spc="-35">
                <a:latin typeface="PMingLiU"/>
                <a:cs typeface="PMingLiU"/>
              </a:rPr>
              <a:t> </a:t>
            </a:r>
            <a:r>
              <a:rPr dirty="0" sz="1000" spc="-5">
                <a:latin typeface="Arial"/>
                <a:cs typeface="Arial"/>
              </a:rPr>
              <a:t>31kDa</a:t>
            </a:r>
            <a:r>
              <a:rPr dirty="0" sz="1000" spc="-114">
                <a:latin typeface="Arial"/>
                <a:cs typeface="Arial"/>
              </a:rPr>
              <a:t> </a:t>
            </a:r>
            <a:r>
              <a:rPr dirty="0" sz="1000" spc="5">
                <a:latin typeface="PMingLiU"/>
                <a:cs typeface="PMingLiU"/>
              </a:rPr>
              <a:t>的片</a:t>
            </a:r>
            <a:r>
              <a:rPr dirty="0" sz="1000" spc="-20">
                <a:latin typeface="PMingLiU"/>
                <a:cs typeface="PMingLiU"/>
              </a:rPr>
              <a:t>段</a:t>
            </a:r>
            <a:r>
              <a:rPr dirty="0" sz="1000" spc="5">
                <a:latin typeface="PMingLiU"/>
                <a:cs typeface="PMingLiU"/>
              </a:rPr>
              <a:t>为巨</a:t>
            </a:r>
            <a:r>
              <a:rPr dirty="0" sz="1000" spc="-20">
                <a:latin typeface="PMingLiU"/>
                <a:cs typeface="PMingLiU"/>
              </a:rPr>
              <a:t>核</a:t>
            </a:r>
            <a:r>
              <a:rPr dirty="0" sz="1000" spc="5">
                <a:latin typeface="PMingLiU"/>
                <a:cs typeface="PMingLiU"/>
              </a:rPr>
              <a:t>细胞</a:t>
            </a:r>
            <a:r>
              <a:rPr dirty="0" sz="1000" spc="-20">
                <a:latin typeface="PMingLiU"/>
                <a:cs typeface="PMingLiU"/>
              </a:rPr>
              <a:t>集</a:t>
            </a:r>
            <a:r>
              <a:rPr dirty="0" sz="1000" spc="5">
                <a:latin typeface="PMingLiU"/>
                <a:cs typeface="PMingLiU"/>
              </a:rPr>
              <a:t>落刺激</a:t>
            </a:r>
            <a:r>
              <a:rPr dirty="0" sz="1000" spc="-20">
                <a:latin typeface="PMingLiU"/>
                <a:cs typeface="PMingLiU"/>
              </a:rPr>
              <a:t>因</a:t>
            </a:r>
            <a:r>
              <a:rPr dirty="0" sz="1000" spc="5">
                <a:latin typeface="PMingLiU"/>
                <a:cs typeface="PMingLiU"/>
              </a:rPr>
              <a:t>子</a:t>
            </a:r>
            <a:r>
              <a:rPr dirty="0" sz="1000" spc="-35">
                <a:latin typeface="PMingLiU"/>
                <a:cs typeface="PMingLiU"/>
              </a:rPr>
              <a:t> </a:t>
            </a:r>
            <a:r>
              <a:rPr dirty="0" sz="1000" spc="-5">
                <a:latin typeface="Arial"/>
                <a:cs typeface="Arial"/>
              </a:rPr>
              <a:t>(MPF)</a:t>
            </a:r>
            <a:r>
              <a:rPr dirty="0" sz="1000" spc="5">
                <a:latin typeface="PMingLiU"/>
                <a:cs typeface="PMingLiU"/>
              </a:rPr>
              <a:t>。</a:t>
            </a:r>
            <a:r>
              <a:rPr dirty="0" sz="1000">
                <a:latin typeface="Arial"/>
                <a:cs typeface="Arial"/>
              </a:rPr>
              <a:t>MSLN</a:t>
            </a:r>
            <a:r>
              <a:rPr dirty="0" sz="1000" spc="-90">
                <a:latin typeface="Arial"/>
                <a:cs typeface="Arial"/>
              </a:rPr>
              <a:t> </a:t>
            </a:r>
            <a:r>
              <a:rPr dirty="0" sz="1000" spc="-20">
                <a:latin typeface="PMingLiU"/>
                <a:cs typeface="PMingLiU"/>
              </a:rPr>
              <a:t>具</a:t>
            </a:r>
            <a:r>
              <a:rPr dirty="0" sz="1000" spc="5">
                <a:latin typeface="PMingLiU"/>
                <a:cs typeface="PMingLiU"/>
              </a:rPr>
              <a:t>备特异 性</a:t>
            </a:r>
            <a:r>
              <a:rPr dirty="0" sz="1000" spc="25">
                <a:latin typeface="PMingLiU"/>
                <a:cs typeface="PMingLiU"/>
              </a:rPr>
              <a:t>表</a:t>
            </a:r>
            <a:r>
              <a:rPr dirty="0" sz="1000" spc="5">
                <a:latin typeface="PMingLiU"/>
                <a:cs typeface="PMingLiU"/>
              </a:rPr>
              <a:t>达的特点</a:t>
            </a:r>
            <a:r>
              <a:rPr dirty="0" sz="1000" spc="25">
                <a:latin typeface="PMingLiU"/>
                <a:cs typeface="PMingLiU"/>
              </a:rPr>
              <a:t>，</a:t>
            </a:r>
            <a:r>
              <a:rPr dirty="0" sz="1000" spc="5">
                <a:latin typeface="PMingLiU"/>
                <a:cs typeface="PMingLiU"/>
              </a:rPr>
              <a:t>因此是</a:t>
            </a:r>
            <a:r>
              <a:rPr dirty="0" sz="1000" spc="25">
                <a:latin typeface="PMingLiU"/>
                <a:cs typeface="PMingLiU"/>
              </a:rPr>
              <a:t>一</a:t>
            </a:r>
            <a:r>
              <a:rPr dirty="0" sz="1000" spc="5">
                <a:latin typeface="PMingLiU"/>
                <a:cs typeface="PMingLiU"/>
              </a:rPr>
              <a:t>个理想的</a:t>
            </a:r>
            <a:r>
              <a:rPr dirty="0" sz="1000" spc="25">
                <a:latin typeface="PMingLiU"/>
                <a:cs typeface="PMingLiU"/>
              </a:rPr>
              <a:t>肿</a:t>
            </a:r>
            <a:r>
              <a:rPr dirty="0" sz="1000" spc="5">
                <a:latin typeface="PMingLiU"/>
                <a:cs typeface="PMingLiU"/>
              </a:rPr>
              <a:t>瘤免疫治</a:t>
            </a:r>
            <a:r>
              <a:rPr dirty="0" sz="1000" spc="25">
                <a:latin typeface="PMingLiU"/>
                <a:cs typeface="PMingLiU"/>
              </a:rPr>
              <a:t>疗</a:t>
            </a:r>
            <a:r>
              <a:rPr dirty="0" sz="1000" spc="5">
                <a:latin typeface="PMingLiU"/>
                <a:cs typeface="PMingLiU"/>
              </a:rPr>
              <a:t>靶点。在</a:t>
            </a:r>
            <a:r>
              <a:rPr dirty="0" sz="1000" spc="25">
                <a:latin typeface="PMingLiU"/>
                <a:cs typeface="PMingLiU"/>
              </a:rPr>
              <a:t>健</a:t>
            </a:r>
            <a:r>
              <a:rPr dirty="0" sz="1000" spc="5">
                <a:latin typeface="PMingLiU"/>
                <a:cs typeface="PMingLiU"/>
              </a:rPr>
              <a:t>康组织中</a:t>
            </a:r>
            <a:r>
              <a:rPr dirty="0" sz="1000" spc="10">
                <a:latin typeface="PMingLiU"/>
                <a:cs typeface="PMingLiU"/>
              </a:rPr>
              <a:t>，</a:t>
            </a:r>
            <a:r>
              <a:rPr dirty="0" sz="1000" spc="10">
                <a:latin typeface="Arial"/>
                <a:cs typeface="Arial"/>
              </a:rPr>
              <a:t>MSLN</a:t>
            </a:r>
            <a:r>
              <a:rPr dirty="0" sz="1000" spc="160">
                <a:latin typeface="Arial"/>
                <a:cs typeface="Arial"/>
              </a:rPr>
              <a:t> </a:t>
            </a:r>
            <a:r>
              <a:rPr dirty="0" sz="1000" spc="5">
                <a:latin typeface="PMingLiU"/>
                <a:cs typeface="PMingLiU"/>
              </a:rPr>
              <a:t>仅表达</a:t>
            </a:r>
            <a:r>
              <a:rPr dirty="0" sz="1000" spc="25">
                <a:latin typeface="PMingLiU"/>
                <a:cs typeface="PMingLiU"/>
              </a:rPr>
              <a:t>于</a:t>
            </a:r>
            <a:r>
              <a:rPr dirty="0" sz="1000" spc="5">
                <a:latin typeface="PMingLiU"/>
                <a:cs typeface="PMingLiU"/>
              </a:rPr>
              <a:t>腹 膜</a:t>
            </a:r>
            <a:r>
              <a:rPr dirty="0" sz="1000" spc="25">
                <a:latin typeface="PMingLiU"/>
                <a:cs typeface="PMingLiU"/>
              </a:rPr>
              <a:t>、</a:t>
            </a:r>
            <a:r>
              <a:rPr dirty="0" sz="1000" spc="5">
                <a:latin typeface="PMingLiU"/>
                <a:cs typeface="PMingLiU"/>
              </a:rPr>
              <a:t>胸膜及心</a:t>
            </a:r>
            <a:r>
              <a:rPr dirty="0" sz="1000" spc="25">
                <a:latin typeface="PMingLiU"/>
                <a:cs typeface="PMingLiU"/>
              </a:rPr>
              <a:t>包</a:t>
            </a:r>
            <a:r>
              <a:rPr dirty="0" sz="1000" spc="5">
                <a:latin typeface="PMingLiU"/>
                <a:cs typeface="PMingLiU"/>
              </a:rPr>
              <a:t>的间皮</a:t>
            </a:r>
            <a:r>
              <a:rPr dirty="0" sz="1000" spc="25">
                <a:latin typeface="PMingLiU"/>
                <a:cs typeface="PMingLiU"/>
              </a:rPr>
              <a:t>细</a:t>
            </a:r>
            <a:r>
              <a:rPr dirty="0" sz="1000" spc="5">
                <a:latin typeface="PMingLiU"/>
                <a:cs typeface="PMingLiU"/>
              </a:rPr>
              <a:t>胞，而在</a:t>
            </a:r>
            <a:r>
              <a:rPr dirty="0" sz="1000" spc="25">
                <a:latin typeface="PMingLiU"/>
                <a:cs typeface="PMingLiU"/>
              </a:rPr>
              <a:t>重</a:t>
            </a:r>
            <a:r>
              <a:rPr dirty="0" sz="1000" spc="5">
                <a:latin typeface="PMingLiU"/>
                <a:cs typeface="PMingLiU"/>
              </a:rPr>
              <a:t>要器官中</a:t>
            </a:r>
            <a:r>
              <a:rPr dirty="0" sz="1000" spc="25">
                <a:latin typeface="PMingLiU"/>
                <a:cs typeface="PMingLiU"/>
              </a:rPr>
              <a:t>没</a:t>
            </a:r>
            <a:r>
              <a:rPr dirty="0" sz="1000" spc="5">
                <a:latin typeface="PMingLiU"/>
                <a:cs typeface="PMingLiU"/>
              </a:rPr>
              <a:t>有表达；</a:t>
            </a:r>
            <a:r>
              <a:rPr dirty="0" sz="1000" spc="25">
                <a:latin typeface="PMingLiU"/>
                <a:cs typeface="PMingLiU"/>
              </a:rPr>
              <a:t>在</a:t>
            </a:r>
            <a:r>
              <a:rPr dirty="0" sz="1000" spc="5">
                <a:latin typeface="PMingLiU"/>
                <a:cs typeface="PMingLiU"/>
              </a:rPr>
              <a:t>肿瘤组织</a:t>
            </a:r>
            <a:r>
              <a:rPr dirty="0" sz="1000" spc="25">
                <a:latin typeface="PMingLiU"/>
                <a:cs typeface="PMingLiU"/>
              </a:rPr>
              <a:t>中</a:t>
            </a:r>
            <a:r>
              <a:rPr dirty="0" sz="1000" spc="5">
                <a:latin typeface="PMingLiU"/>
                <a:cs typeface="PMingLiU"/>
              </a:rPr>
              <a:t>，</a:t>
            </a:r>
            <a:r>
              <a:rPr dirty="0" sz="1000" spc="5">
                <a:latin typeface="Arial"/>
                <a:cs typeface="Arial"/>
              </a:rPr>
              <a:t>MSLN</a:t>
            </a:r>
            <a:r>
              <a:rPr dirty="0" sz="1000" spc="160">
                <a:latin typeface="Arial"/>
                <a:cs typeface="Arial"/>
              </a:rPr>
              <a:t> </a:t>
            </a:r>
            <a:r>
              <a:rPr dirty="0" sz="1000" spc="5">
                <a:latin typeface="PMingLiU"/>
                <a:cs typeface="PMingLiU"/>
              </a:rPr>
              <a:t>在卵</a:t>
            </a:r>
            <a:r>
              <a:rPr dirty="0" sz="1000" spc="25">
                <a:latin typeface="PMingLiU"/>
                <a:cs typeface="PMingLiU"/>
              </a:rPr>
              <a:t>巢</a:t>
            </a:r>
            <a:r>
              <a:rPr dirty="0" sz="1000" spc="5">
                <a:latin typeface="PMingLiU"/>
                <a:cs typeface="PMingLiU"/>
              </a:rPr>
              <a:t>癌 </a:t>
            </a:r>
            <a:r>
              <a:rPr dirty="0" sz="1000" spc="-5">
                <a:latin typeface="Arial"/>
                <a:cs typeface="Arial"/>
              </a:rPr>
              <a:t>(60%~65%)</a:t>
            </a:r>
            <a:r>
              <a:rPr dirty="0" sz="1000" spc="5">
                <a:latin typeface="PMingLiU"/>
                <a:cs typeface="PMingLiU"/>
              </a:rPr>
              <a:t>、胰</a:t>
            </a:r>
            <a:r>
              <a:rPr dirty="0" sz="1000" spc="-20">
                <a:latin typeface="PMingLiU"/>
                <a:cs typeface="PMingLiU"/>
              </a:rPr>
              <a:t>腺</a:t>
            </a:r>
            <a:r>
              <a:rPr dirty="0" sz="1000" spc="5">
                <a:latin typeface="PMingLiU"/>
                <a:cs typeface="PMingLiU"/>
              </a:rPr>
              <a:t>癌</a:t>
            </a:r>
            <a:r>
              <a:rPr dirty="0" sz="1000" spc="-10">
                <a:latin typeface="PMingLiU"/>
                <a:cs typeface="PMingLiU"/>
              </a:rPr>
              <a:t> </a:t>
            </a:r>
            <a:r>
              <a:rPr dirty="0" sz="1000" spc="-5">
                <a:latin typeface="Arial"/>
                <a:cs typeface="Arial"/>
              </a:rPr>
              <a:t>(80%~85%)</a:t>
            </a:r>
            <a:r>
              <a:rPr dirty="0" sz="1000" spc="5">
                <a:latin typeface="PMingLiU"/>
                <a:cs typeface="PMingLiU"/>
              </a:rPr>
              <a:t>、肺癌</a:t>
            </a:r>
            <a:r>
              <a:rPr dirty="0" sz="1000" spc="-30">
                <a:latin typeface="PMingLiU"/>
                <a:cs typeface="PMingLiU"/>
              </a:rPr>
              <a:t> </a:t>
            </a:r>
            <a:r>
              <a:rPr dirty="0" sz="1000" spc="-5">
                <a:latin typeface="Arial"/>
                <a:cs typeface="Arial"/>
              </a:rPr>
              <a:t>(60%~65%)</a:t>
            </a:r>
            <a:r>
              <a:rPr dirty="0" sz="1000" spc="-20">
                <a:latin typeface="PMingLiU"/>
                <a:cs typeface="PMingLiU"/>
              </a:rPr>
              <a:t>及</a:t>
            </a:r>
            <a:r>
              <a:rPr dirty="0" sz="1000" spc="5">
                <a:latin typeface="PMingLiU"/>
                <a:cs typeface="PMingLiU"/>
              </a:rPr>
              <a:t>间皮瘤</a:t>
            </a:r>
            <a:r>
              <a:rPr dirty="0" sz="1000" spc="-5">
                <a:latin typeface="Arial"/>
                <a:cs typeface="Arial"/>
              </a:rPr>
              <a:t>(85%~90%)</a:t>
            </a:r>
            <a:r>
              <a:rPr dirty="0" sz="1000" spc="-45">
                <a:latin typeface="Arial"/>
                <a:cs typeface="Arial"/>
              </a:rPr>
              <a:t> </a:t>
            </a:r>
            <a:r>
              <a:rPr dirty="0" sz="1000" spc="-20">
                <a:latin typeface="PMingLiU"/>
                <a:cs typeface="PMingLiU"/>
              </a:rPr>
              <a:t>细</a:t>
            </a:r>
            <a:r>
              <a:rPr dirty="0" sz="1000" spc="5">
                <a:latin typeface="PMingLiU"/>
                <a:cs typeface="PMingLiU"/>
              </a:rPr>
              <a:t>胞中</a:t>
            </a:r>
            <a:r>
              <a:rPr dirty="0" sz="1000" spc="-20">
                <a:latin typeface="PMingLiU"/>
                <a:cs typeface="PMingLiU"/>
              </a:rPr>
              <a:t>表</a:t>
            </a:r>
            <a:r>
              <a:rPr dirty="0" sz="1000" spc="5">
                <a:latin typeface="PMingLiU"/>
                <a:cs typeface="PMingLiU"/>
              </a:rPr>
              <a:t>达率较 高，因此</a:t>
            </a:r>
            <a:r>
              <a:rPr dirty="0" sz="1000" spc="-25">
                <a:latin typeface="PMingLiU"/>
                <a:cs typeface="PMingLiU"/>
              </a:rPr>
              <a:t> </a:t>
            </a:r>
            <a:r>
              <a:rPr dirty="0" sz="1000">
                <a:latin typeface="Arial"/>
                <a:cs typeface="Arial"/>
              </a:rPr>
              <a:t>MSLN</a:t>
            </a:r>
            <a:r>
              <a:rPr dirty="0" sz="1000" spc="-70">
                <a:latin typeface="Arial"/>
                <a:cs typeface="Arial"/>
              </a:rPr>
              <a:t> </a:t>
            </a:r>
            <a:r>
              <a:rPr dirty="0" sz="1000" spc="-20">
                <a:latin typeface="PMingLiU"/>
                <a:cs typeface="PMingLiU"/>
              </a:rPr>
              <a:t>靶</a:t>
            </a:r>
            <a:r>
              <a:rPr dirty="0" sz="1000" spc="5">
                <a:latin typeface="PMingLiU"/>
                <a:cs typeface="PMingLiU"/>
              </a:rPr>
              <a:t>向药</a:t>
            </a:r>
            <a:r>
              <a:rPr dirty="0" sz="1000" spc="-20">
                <a:latin typeface="PMingLiU"/>
                <a:cs typeface="PMingLiU"/>
              </a:rPr>
              <a:t>物</a:t>
            </a:r>
            <a:r>
              <a:rPr dirty="0" sz="1000" spc="5">
                <a:latin typeface="PMingLiU"/>
                <a:cs typeface="PMingLiU"/>
              </a:rPr>
              <a:t>治疗</a:t>
            </a:r>
            <a:r>
              <a:rPr dirty="0" sz="1000" spc="-20">
                <a:latin typeface="PMingLiU"/>
                <a:cs typeface="PMingLiU"/>
              </a:rPr>
              <a:t>对</a:t>
            </a:r>
            <a:r>
              <a:rPr dirty="0" sz="1000" spc="5">
                <a:latin typeface="PMingLiU"/>
                <a:cs typeface="PMingLiU"/>
              </a:rPr>
              <a:t>上述</a:t>
            </a:r>
            <a:r>
              <a:rPr dirty="0" sz="1000" spc="-20">
                <a:latin typeface="PMingLiU"/>
                <a:cs typeface="PMingLiU"/>
              </a:rPr>
              <a:t>肿</a:t>
            </a:r>
            <a:r>
              <a:rPr dirty="0" sz="1000" spc="5">
                <a:latin typeface="PMingLiU"/>
                <a:cs typeface="PMingLiU"/>
              </a:rPr>
              <a:t>瘤具</a:t>
            </a:r>
            <a:r>
              <a:rPr dirty="0" sz="1000" spc="-20">
                <a:latin typeface="PMingLiU"/>
                <a:cs typeface="PMingLiU"/>
              </a:rPr>
              <a:t>备</a:t>
            </a:r>
            <a:r>
              <a:rPr dirty="0" sz="1000" spc="5">
                <a:latin typeface="PMingLiU"/>
                <a:cs typeface="PMingLiU"/>
              </a:rPr>
              <a:t>广谱</a:t>
            </a:r>
            <a:r>
              <a:rPr dirty="0" sz="1000" spc="-20">
                <a:latin typeface="PMingLiU"/>
                <a:cs typeface="PMingLiU"/>
              </a:rPr>
              <a:t>的治</a:t>
            </a:r>
            <a:r>
              <a:rPr dirty="0" sz="1000" spc="5">
                <a:latin typeface="PMingLiU"/>
                <a:cs typeface="PMingLiU"/>
              </a:rPr>
              <a:t>疗潜力。</a:t>
            </a:r>
            <a:endParaRPr sz="1000">
              <a:latin typeface="PMingLiU"/>
              <a:cs typeface="PMingLiU"/>
            </a:endParaRPr>
          </a:p>
          <a:p>
            <a:pPr algn="just" marL="12700" marR="5080">
              <a:lnSpc>
                <a:spcPct val="140100"/>
              </a:lnSpc>
              <a:spcBef>
                <a:spcPts val="600"/>
              </a:spcBef>
            </a:pPr>
            <a:r>
              <a:rPr dirty="0" sz="1000" spc="5">
                <a:latin typeface="PMingLiU"/>
                <a:cs typeface="PMingLiU"/>
              </a:rPr>
              <a:t>目前尚</a:t>
            </a:r>
            <a:r>
              <a:rPr dirty="0" sz="1000" spc="-20">
                <a:latin typeface="PMingLiU"/>
                <a:cs typeface="PMingLiU"/>
              </a:rPr>
              <a:t>无</a:t>
            </a:r>
            <a:r>
              <a:rPr dirty="0" sz="1000" spc="5">
                <a:latin typeface="PMingLiU"/>
                <a:cs typeface="PMingLiU"/>
              </a:rPr>
              <a:t>靶</a:t>
            </a:r>
            <a:r>
              <a:rPr dirty="0" sz="1000" spc="175">
                <a:latin typeface="PMingLiU"/>
                <a:cs typeface="PMingLiU"/>
              </a:rPr>
              <a:t>向</a:t>
            </a:r>
            <a:r>
              <a:rPr dirty="0" sz="1000">
                <a:latin typeface="Arial"/>
                <a:cs typeface="Arial"/>
              </a:rPr>
              <a:t>MSLN</a:t>
            </a:r>
            <a:r>
              <a:rPr dirty="0" sz="1000" spc="-105">
                <a:latin typeface="Arial"/>
                <a:cs typeface="Arial"/>
              </a:rPr>
              <a:t> </a:t>
            </a:r>
            <a:r>
              <a:rPr dirty="0" sz="1000" spc="5">
                <a:latin typeface="PMingLiU"/>
                <a:cs typeface="PMingLiU"/>
              </a:rPr>
              <a:t>的</a:t>
            </a:r>
            <a:r>
              <a:rPr dirty="0" sz="1000" spc="-20">
                <a:latin typeface="PMingLiU"/>
                <a:cs typeface="PMingLiU"/>
              </a:rPr>
              <a:t>药</a:t>
            </a:r>
            <a:r>
              <a:rPr dirty="0" sz="1000" spc="5">
                <a:latin typeface="PMingLiU"/>
                <a:cs typeface="PMingLiU"/>
              </a:rPr>
              <a:t>物</a:t>
            </a:r>
            <a:r>
              <a:rPr dirty="0" sz="1000" spc="5">
                <a:latin typeface="Arial"/>
                <a:cs typeface="Arial"/>
              </a:rPr>
              <a:t>/</a:t>
            </a:r>
            <a:r>
              <a:rPr dirty="0" sz="1000" spc="-20">
                <a:latin typeface="PMingLiU"/>
                <a:cs typeface="PMingLiU"/>
              </a:rPr>
              <a:t>疗</a:t>
            </a:r>
            <a:r>
              <a:rPr dirty="0" sz="1000" spc="5">
                <a:latin typeface="PMingLiU"/>
                <a:cs typeface="PMingLiU"/>
              </a:rPr>
              <a:t>法获</a:t>
            </a:r>
            <a:r>
              <a:rPr dirty="0" sz="1000" spc="-20">
                <a:latin typeface="PMingLiU"/>
                <a:cs typeface="PMingLiU"/>
              </a:rPr>
              <a:t>批</a:t>
            </a:r>
            <a:r>
              <a:rPr dirty="0" sz="1000" spc="5">
                <a:latin typeface="PMingLiU"/>
                <a:cs typeface="PMingLiU"/>
              </a:rPr>
              <a:t>上市</a:t>
            </a:r>
            <a:r>
              <a:rPr dirty="0" sz="1000" spc="-20">
                <a:latin typeface="PMingLiU"/>
                <a:cs typeface="PMingLiU"/>
              </a:rPr>
              <a:t>，</a:t>
            </a:r>
            <a:r>
              <a:rPr dirty="0" sz="1000" spc="5">
                <a:latin typeface="PMingLiU"/>
                <a:cs typeface="PMingLiU"/>
              </a:rPr>
              <a:t>但</a:t>
            </a:r>
            <a:r>
              <a:rPr dirty="0" sz="1000" spc="-20">
                <a:latin typeface="PMingLiU"/>
                <a:cs typeface="PMingLiU"/>
              </a:rPr>
              <a:t>有</a:t>
            </a:r>
            <a:r>
              <a:rPr dirty="0" sz="1000" spc="5">
                <a:latin typeface="PMingLiU"/>
                <a:cs typeface="PMingLiU"/>
              </a:rPr>
              <a:t>近三</a:t>
            </a:r>
            <a:r>
              <a:rPr dirty="0" sz="1000" spc="-20">
                <a:latin typeface="PMingLiU"/>
                <a:cs typeface="PMingLiU"/>
              </a:rPr>
              <a:t>十</a:t>
            </a:r>
            <a:r>
              <a:rPr dirty="0" sz="1000" spc="5">
                <a:latin typeface="PMingLiU"/>
                <a:cs typeface="PMingLiU"/>
              </a:rPr>
              <a:t>款药</a:t>
            </a:r>
            <a:r>
              <a:rPr dirty="0" sz="1000" spc="10">
                <a:latin typeface="PMingLiU"/>
                <a:cs typeface="PMingLiU"/>
              </a:rPr>
              <a:t>物</a:t>
            </a:r>
            <a:r>
              <a:rPr dirty="0" sz="1000" spc="-15">
                <a:latin typeface="Arial"/>
                <a:cs typeface="Arial"/>
              </a:rPr>
              <a:t>/</a:t>
            </a:r>
            <a:r>
              <a:rPr dirty="0" sz="1000" spc="5">
                <a:latin typeface="PMingLiU"/>
                <a:cs typeface="PMingLiU"/>
              </a:rPr>
              <a:t>疗法</a:t>
            </a:r>
            <a:r>
              <a:rPr dirty="0" sz="1000" spc="-20">
                <a:latin typeface="PMingLiU"/>
                <a:cs typeface="PMingLiU"/>
              </a:rPr>
              <a:t>处</a:t>
            </a:r>
            <a:r>
              <a:rPr dirty="0" sz="1000" spc="5">
                <a:latin typeface="PMingLiU"/>
                <a:cs typeface="PMingLiU"/>
              </a:rPr>
              <a:t>于早</a:t>
            </a:r>
            <a:r>
              <a:rPr dirty="0" sz="1000" spc="-20">
                <a:latin typeface="PMingLiU"/>
                <a:cs typeface="PMingLiU"/>
              </a:rPr>
              <a:t>期</a:t>
            </a:r>
            <a:r>
              <a:rPr dirty="0" sz="1000" spc="5">
                <a:latin typeface="PMingLiU"/>
                <a:cs typeface="PMingLiU"/>
              </a:rPr>
              <a:t>临</a:t>
            </a:r>
            <a:r>
              <a:rPr dirty="0" sz="1000" spc="-20">
                <a:latin typeface="PMingLiU"/>
                <a:cs typeface="PMingLiU"/>
              </a:rPr>
              <a:t>床</a:t>
            </a:r>
            <a:r>
              <a:rPr dirty="0" sz="1000" spc="5">
                <a:latin typeface="PMingLiU"/>
                <a:cs typeface="PMingLiU"/>
              </a:rPr>
              <a:t>阶段</a:t>
            </a:r>
            <a:r>
              <a:rPr dirty="0" sz="1000" spc="-20">
                <a:latin typeface="PMingLiU"/>
                <a:cs typeface="PMingLiU"/>
              </a:rPr>
              <a:t>，</a:t>
            </a:r>
            <a:r>
              <a:rPr dirty="0" sz="1000" spc="5">
                <a:latin typeface="PMingLiU"/>
                <a:cs typeface="PMingLiU"/>
              </a:rPr>
              <a:t>技 术路径</a:t>
            </a:r>
            <a:r>
              <a:rPr dirty="0" sz="1000" spc="-20">
                <a:latin typeface="PMingLiU"/>
                <a:cs typeface="PMingLiU"/>
              </a:rPr>
              <a:t>涵</a:t>
            </a:r>
            <a:r>
              <a:rPr dirty="0" sz="1000" spc="5">
                <a:latin typeface="PMingLiU"/>
                <a:cs typeface="PMingLiU"/>
              </a:rPr>
              <a:t>盖单</a:t>
            </a:r>
            <a:r>
              <a:rPr dirty="0" sz="1000" spc="-20">
                <a:latin typeface="PMingLiU"/>
                <a:cs typeface="PMingLiU"/>
              </a:rPr>
              <a:t>抗</a:t>
            </a:r>
            <a:r>
              <a:rPr dirty="0" sz="1000" spc="5">
                <a:latin typeface="PMingLiU"/>
                <a:cs typeface="PMingLiU"/>
              </a:rPr>
              <a:t>、</a:t>
            </a:r>
            <a:r>
              <a:rPr dirty="0" sz="1000" spc="-5">
                <a:latin typeface="Arial"/>
                <a:cs typeface="Arial"/>
              </a:rPr>
              <a:t>ADC</a:t>
            </a:r>
            <a:r>
              <a:rPr dirty="0" sz="1000" spc="5">
                <a:latin typeface="PMingLiU"/>
                <a:cs typeface="PMingLiU"/>
              </a:rPr>
              <a:t>、</a:t>
            </a:r>
            <a:r>
              <a:rPr dirty="0" sz="1000" spc="-5">
                <a:latin typeface="Arial"/>
                <a:cs typeface="Arial"/>
              </a:rPr>
              <a:t>CAR-T</a:t>
            </a:r>
            <a:r>
              <a:rPr dirty="0" sz="1000" spc="5">
                <a:latin typeface="PMingLiU"/>
                <a:cs typeface="PMingLiU"/>
              </a:rPr>
              <a:t>、</a:t>
            </a:r>
            <a:r>
              <a:rPr dirty="0" sz="1000" spc="-5">
                <a:latin typeface="Arial"/>
                <a:cs typeface="Arial"/>
              </a:rPr>
              <a:t>CAR-NK</a:t>
            </a:r>
            <a:r>
              <a:rPr dirty="0" sz="1000" spc="-40">
                <a:latin typeface="Arial"/>
                <a:cs typeface="Arial"/>
              </a:rPr>
              <a:t> </a:t>
            </a:r>
            <a:r>
              <a:rPr dirty="0" sz="1000" spc="-20">
                <a:latin typeface="PMingLiU"/>
                <a:cs typeface="PMingLiU"/>
              </a:rPr>
              <a:t>等</a:t>
            </a:r>
            <a:r>
              <a:rPr dirty="0" sz="1000" spc="5">
                <a:latin typeface="PMingLiU"/>
                <a:cs typeface="PMingLiU"/>
              </a:rPr>
              <a:t>，</a:t>
            </a:r>
            <a:r>
              <a:rPr dirty="0" sz="1000" spc="-20">
                <a:latin typeface="PMingLiU"/>
                <a:cs typeface="PMingLiU"/>
              </a:rPr>
              <a:t>其</a:t>
            </a:r>
            <a:r>
              <a:rPr dirty="0" sz="1000" spc="5">
                <a:latin typeface="PMingLiU"/>
                <a:cs typeface="PMingLiU"/>
              </a:rPr>
              <a:t>中</a:t>
            </a:r>
            <a:r>
              <a:rPr dirty="0" sz="1000" spc="10">
                <a:latin typeface="PMingLiU"/>
                <a:cs typeface="PMingLiU"/>
              </a:rPr>
              <a:t> </a:t>
            </a:r>
            <a:r>
              <a:rPr dirty="0" sz="1000" spc="-5">
                <a:latin typeface="Arial"/>
                <a:cs typeface="Arial"/>
              </a:rPr>
              <a:t>16</a:t>
            </a:r>
            <a:r>
              <a:rPr dirty="0" sz="1000" spc="-50">
                <a:latin typeface="Arial"/>
                <a:cs typeface="Arial"/>
              </a:rPr>
              <a:t> </a:t>
            </a:r>
            <a:r>
              <a:rPr dirty="0" sz="1000" spc="5">
                <a:latin typeface="PMingLiU"/>
                <a:cs typeface="PMingLiU"/>
              </a:rPr>
              <a:t>款为 </a:t>
            </a:r>
            <a:r>
              <a:rPr dirty="0" sz="1000" spc="-5">
                <a:latin typeface="Arial"/>
                <a:cs typeface="Arial"/>
              </a:rPr>
              <a:t>CAR-T</a:t>
            </a:r>
            <a:r>
              <a:rPr dirty="0" sz="1000" spc="-20">
                <a:latin typeface="PMingLiU"/>
                <a:cs typeface="PMingLiU"/>
              </a:rPr>
              <a:t>。</a:t>
            </a:r>
            <a:r>
              <a:rPr dirty="0" sz="1000" spc="5">
                <a:latin typeface="PMingLiU"/>
                <a:cs typeface="PMingLiU"/>
              </a:rPr>
              <a:t>国内</a:t>
            </a:r>
            <a:r>
              <a:rPr dirty="0" sz="1000" spc="10">
                <a:latin typeface="PMingLiU"/>
                <a:cs typeface="PMingLiU"/>
              </a:rPr>
              <a:t> </a:t>
            </a:r>
            <a:r>
              <a:rPr dirty="0" sz="1000" spc="-5">
                <a:latin typeface="Arial"/>
                <a:cs typeface="Arial"/>
              </a:rPr>
              <a:t>CAR-T</a:t>
            </a:r>
            <a:r>
              <a:rPr dirty="0" sz="1000" spc="-55">
                <a:latin typeface="Arial"/>
                <a:cs typeface="Arial"/>
              </a:rPr>
              <a:t> </a:t>
            </a:r>
            <a:r>
              <a:rPr dirty="0" sz="1000" spc="5">
                <a:latin typeface="PMingLiU"/>
                <a:cs typeface="PMingLiU"/>
              </a:rPr>
              <a:t>企业涉 足</a:t>
            </a:r>
            <a:r>
              <a:rPr dirty="0" sz="1000" spc="-25">
                <a:latin typeface="PMingLiU"/>
                <a:cs typeface="PMingLiU"/>
              </a:rPr>
              <a:t> </a:t>
            </a:r>
            <a:r>
              <a:rPr dirty="0" sz="1000">
                <a:latin typeface="Arial"/>
                <a:cs typeface="Arial"/>
              </a:rPr>
              <a:t>MSLN</a:t>
            </a:r>
            <a:r>
              <a:rPr dirty="0" sz="1000" spc="-70">
                <a:latin typeface="Arial"/>
                <a:cs typeface="Arial"/>
              </a:rPr>
              <a:t> </a:t>
            </a:r>
            <a:r>
              <a:rPr dirty="0" sz="1000" spc="5">
                <a:latin typeface="PMingLiU"/>
                <a:cs typeface="PMingLiU"/>
              </a:rPr>
              <a:t>靶点研</a:t>
            </a:r>
            <a:r>
              <a:rPr dirty="0" sz="1000" spc="-20">
                <a:latin typeface="PMingLiU"/>
                <a:cs typeface="PMingLiU"/>
              </a:rPr>
              <a:t>发</a:t>
            </a:r>
            <a:r>
              <a:rPr dirty="0" sz="1000" spc="5">
                <a:latin typeface="PMingLiU"/>
                <a:cs typeface="PMingLiU"/>
              </a:rPr>
              <a:t>的有</a:t>
            </a:r>
            <a:r>
              <a:rPr dirty="0" sz="1000" spc="-20">
                <a:latin typeface="PMingLiU"/>
                <a:cs typeface="PMingLiU"/>
              </a:rPr>
              <a:t>科</a:t>
            </a:r>
            <a:r>
              <a:rPr dirty="0" sz="1000" spc="5">
                <a:latin typeface="PMingLiU"/>
                <a:cs typeface="PMingLiU"/>
              </a:rPr>
              <a:t>济生</a:t>
            </a:r>
            <a:r>
              <a:rPr dirty="0" sz="1000" spc="-20">
                <a:latin typeface="PMingLiU"/>
                <a:cs typeface="PMingLiU"/>
              </a:rPr>
              <a:t>物</a:t>
            </a:r>
            <a:r>
              <a:rPr dirty="0" sz="1000" spc="5">
                <a:latin typeface="PMingLiU"/>
                <a:cs typeface="PMingLiU"/>
              </a:rPr>
              <a:t>、传</a:t>
            </a:r>
            <a:r>
              <a:rPr dirty="0" sz="1000" spc="-20">
                <a:latin typeface="PMingLiU"/>
                <a:cs typeface="PMingLiU"/>
              </a:rPr>
              <a:t>奇</a:t>
            </a:r>
            <a:r>
              <a:rPr dirty="0" sz="1000" spc="5">
                <a:latin typeface="PMingLiU"/>
                <a:cs typeface="PMingLiU"/>
              </a:rPr>
              <a:t>生物</a:t>
            </a:r>
            <a:r>
              <a:rPr dirty="0" sz="1000" spc="-20">
                <a:latin typeface="PMingLiU"/>
                <a:cs typeface="PMingLiU"/>
              </a:rPr>
              <a:t>等</a:t>
            </a:r>
            <a:r>
              <a:rPr dirty="0" sz="1000" spc="5">
                <a:latin typeface="PMingLiU"/>
                <a:cs typeface="PMingLiU"/>
              </a:rPr>
              <a:t>。</a:t>
            </a:r>
            <a:endParaRPr sz="1000">
              <a:latin typeface="PMingLiU"/>
              <a:cs typeface="PMingLiU"/>
            </a:endParaRPr>
          </a:p>
          <a:p>
            <a:pPr algn="just"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44:</a:t>
            </a:r>
            <a:r>
              <a:rPr dirty="0" sz="1000" spc="-15" b="1">
                <a:latin typeface="Arial"/>
                <a:cs typeface="Arial"/>
              </a:rPr>
              <a:t> </a:t>
            </a:r>
            <a:r>
              <a:rPr dirty="0" sz="1000" spc="5" b="1">
                <a:latin typeface="Microsoft JhengHei UI"/>
                <a:cs typeface="Microsoft JhengHei UI"/>
              </a:rPr>
              <a:t>全球</a:t>
            </a:r>
            <a:r>
              <a:rPr dirty="0" sz="1000" spc="15" b="1">
                <a:latin typeface="Microsoft JhengHei UI"/>
                <a:cs typeface="Microsoft JhengHei UI"/>
              </a:rPr>
              <a:t> </a:t>
            </a:r>
            <a:r>
              <a:rPr dirty="0" sz="1000" b="1">
                <a:latin typeface="Arial"/>
                <a:cs typeface="Arial"/>
              </a:rPr>
              <a:t>MSLN</a:t>
            </a:r>
            <a:r>
              <a:rPr dirty="0" sz="1000" spc="-70" b="1">
                <a:latin typeface="Arial"/>
                <a:cs typeface="Arial"/>
              </a:rPr>
              <a:t> </a:t>
            </a:r>
            <a:r>
              <a:rPr dirty="0" sz="1000" spc="5" b="1">
                <a:latin typeface="Microsoft JhengHei UI"/>
                <a:cs typeface="Microsoft JhengHei UI"/>
              </a:rPr>
              <a:t>靶点相</a:t>
            </a:r>
            <a:r>
              <a:rPr dirty="0" sz="1000" spc="-20" b="1">
                <a:latin typeface="Microsoft JhengHei UI"/>
                <a:cs typeface="Microsoft JhengHei UI"/>
              </a:rPr>
              <a:t>关</a:t>
            </a:r>
            <a:r>
              <a:rPr dirty="0" sz="1000" spc="5" b="1">
                <a:latin typeface="Microsoft JhengHei UI"/>
                <a:cs typeface="Microsoft JhengHei UI"/>
              </a:rPr>
              <a:t>药物</a:t>
            </a:r>
            <a:r>
              <a:rPr dirty="0" sz="1000" spc="-20" b="1">
                <a:latin typeface="Arial"/>
                <a:cs typeface="Arial"/>
              </a:rPr>
              <a:t>/</a:t>
            </a:r>
            <a:r>
              <a:rPr dirty="0" sz="1000" spc="5" b="1">
                <a:latin typeface="Microsoft JhengHei UI"/>
                <a:cs typeface="Microsoft JhengHei UI"/>
              </a:rPr>
              <a:t>疗法</a:t>
            </a:r>
            <a:r>
              <a:rPr dirty="0" sz="1000" spc="-20" b="1">
                <a:latin typeface="Microsoft JhengHei UI"/>
                <a:cs typeface="Microsoft JhengHei UI"/>
              </a:rPr>
              <a:t>研</a:t>
            </a:r>
            <a:r>
              <a:rPr dirty="0" sz="1000" spc="5" b="1">
                <a:latin typeface="Microsoft JhengHei UI"/>
                <a:cs typeface="Microsoft JhengHei UI"/>
              </a:rPr>
              <a:t>发进展</a:t>
            </a:r>
            <a:endParaRPr sz="1000">
              <a:latin typeface="Microsoft JhengHei UI"/>
              <a:cs typeface="Microsoft JhengHei UI"/>
            </a:endParaRPr>
          </a:p>
        </p:txBody>
      </p:sp>
      <p:graphicFrame>
        <p:nvGraphicFramePr>
          <p:cNvPr id="8" name="object 8"/>
          <p:cNvGraphicFramePr>
            <a:graphicFrameLocks noGrp="1"/>
          </p:cNvGraphicFramePr>
          <p:nvPr/>
        </p:nvGraphicFramePr>
        <p:xfrm>
          <a:off x="535228" y="4341621"/>
          <a:ext cx="5066665" cy="5396865"/>
        </p:xfrm>
        <a:graphic>
          <a:graphicData uri="http://schemas.openxmlformats.org/drawingml/2006/table">
            <a:tbl>
              <a:tblPr firstRow="1" bandRow="1">
                <a:tableStyleId>{2D5ABB26-0587-4C30-8999-92F81FD0307C}</a:tableStyleId>
              </a:tblPr>
              <a:tblGrid>
                <a:gridCol w="922019"/>
                <a:gridCol w="1387475"/>
                <a:gridCol w="650875"/>
                <a:gridCol w="596265"/>
                <a:gridCol w="1509394"/>
              </a:tblGrid>
              <a:tr h="143255">
                <a:tc>
                  <a:txBody>
                    <a:bodyPr/>
                    <a:lstStyle/>
                    <a:p>
                      <a:pPr marL="259079">
                        <a:lnSpc>
                          <a:spcPct val="100000"/>
                        </a:lnSpc>
                        <a:spcBef>
                          <a:spcPts val="65"/>
                        </a:spcBef>
                      </a:pPr>
                      <a:r>
                        <a:rPr dirty="0" sz="700" spc="-5" b="1">
                          <a:solidFill>
                            <a:srgbClr val="FFFFFF"/>
                          </a:solidFill>
                          <a:latin typeface="Microsoft JhengHei UI"/>
                          <a:cs typeface="Microsoft JhengHei UI"/>
                        </a:rPr>
                        <a:t>研</a:t>
                      </a:r>
                      <a:r>
                        <a:rPr dirty="0" sz="700" spc="15" b="1">
                          <a:solidFill>
                            <a:srgbClr val="FFFFFF"/>
                          </a:solidFill>
                          <a:latin typeface="Microsoft JhengHei UI"/>
                          <a:cs typeface="Microsoft JhengHei UI"/>
                        </a:rPr>
                        <a:t>发</a:t>
                      </a:r>
                      <a:r>
                        <a:rPr dirty="0" sz="700" spc="-5" b="1">
                          <a:solidFill>
                            <a:srgbClr val="FFFFFF"/>
                          </a:solidFill>
                          <a:latin typeface="Microsoft JhengHei UI"/>
                          <a:cs typeface="Microsoft JhengHei UI"/>
                        </a:rPr>
                        <a:t>机构</a:t>
                      </a:r>
                      <a:endParaRPr sz="700">
                        <a:latin typeface="Microsoft JhengHei UI"/>
                        <a:cs typeface="Microsoft JhengHei UI"/>
                      </a:endParaRPr>
                    </a:p>
                  </a:txBody>
                  <a:tcPr marL="0" marR="0" marB="0" marT="8255">
                    <a:lnT w="19050">
                      <a:solidFill>
                        <a:srgbClr val="000000"/>
                      </a:solidFill>
                      <a:prstDash val="solid"/>
                    </a:lnT>
                    <a:solidFill>
                      <a:srgbClr val="C00000"/>
                    </a:solidFill>
                  </a:tcPr>
                </a:tc>
                <a:tc>
                  <a:txBody>
                    <a:bodyPr/>
                    <a:lstStyle/>
                    <a:p>
                      <a:pPr algn="ctr" marR="22860">
                        <a:lnSpc>
                          <a:spcPct val="100000"/>
                        </a:lnSpc>
                        <a:spcBef>
                          <a:spcPts val="65"/>
                        </a:spcBef>
                      </a:pPr>
                      <a:r>
                        <a:rPr dirty="0" sz="700" spc="-5" b="1">
                          <a:solidFill>
                            <a:srgbClr val="FFFFFF"/>
                          </a:solidFill>
                          <a:latin typeface="Microsoft JhengHei UI"/>
                          <a:cs typeface="Microsoft JhengHei UI"/>
                        </a:rPr>
                        <a:t>药</a:t>
                      </a:r>
                      <a:r>
                        <a:rPr dirty="0" sz="700" spc="15" b="1">
                          <a:solidFill>
                            <a:srgbClr val="FFFFFF"/>
                          </a:solidFill>
                          <a:latin typeface="Microsoft JhengHei UI"/>
                          <a:cs typeface="Microsoft JhengHei UI"/>
                        </a:rPr>
                        <a:t>品</a:t>
                      </a:r>
                      <a:r>
                        <a:rPr dirty="0" sz="700" spc="-5" b="1">
                          <a:solidFill>
                            <a:srgbClr val="FFFFFF"/>
                          </a:solidFill>
                          <a:latin typeface="Microsoft JhengHei UI"/>
                          <a:cs typeface="Microsoft JhengHei UI"/>
                        </a:rPr>
                        <a:t>名称</a:t>
                      </a:r>
                      <a:endParaRPr sz="700">
                        <a:latin typeface="Microsoft JhengHei UI"/>
                        <a:cs typeface="Microsoft JhengHei UI"/>
                      </a:endParaRPr>
                    </a:p>
                  </a:txBody>
                  <a:tcPr marL="0" marR="0" marB="0" marT="8255">
                    <a:lnT w="19050">
                      <a:solidFill>
                        <a:srgbClr val="000000"/>
                      </a:solidFill>
                      <a:prstDash val="solid"/>
                    </a:lnT>
                    <a:solidFill>
                      <a:srgbClr val="C00000"/>
                    </a:solidFill>
                  </a:tcPr>
                </a:tc>
                <a:tc>
                  <a:txBody>
                    <a:bodyPr/>
                    <a:lstStyle/>
                    <a:p>
                      <a:pPr algn="ctr" marL="40640">
                        <a:lnSpc>
                          <a:spcPct val="100000"/>
                        </a:lnSpc>
                        <a:spcBef>
                          <a:spcPts val="65"/>
                        </a:spcBef>
                      </a:pPr>
                      <a:r>
                        <a:rPr dirty="0" sz="700" spc="-5" b="1">
                          <a:solidFill>
                            <a:srgbClr val="FFFFFF"/>
                          </a:solidFill>
                          <a:latin typeface="Microsoft JhengHei UI"/>
                          <a:cs typeface="Microsoft JhengHei UI"/>
                        </a:rPr>
                        <a:t>最</a:t>
                      </a:r>
                      <a:r>
                        <a:rPr dirty="0" sz="700" spc="15" b="1">
                          <a:solidFill>
                            <a:srgbClr val="FFFFFF"/>
                          </a:solidFill>
                          <a:latin typeface="Microsoft JhengHei UI"/>
                          <a:cs typeface="Microsoft JhengHei UI"/>
                        </a:rPr>
                        <a:t>高</a:t>
                      </a:r>
                      <a:r>
                        <a:rPr dirty="0" sz="700" spc="-5" b="1">
                          <a:solidFill>
                            <a:srgbClr val="FFFFFF"/>
                          </a:solidFill>
                          <a:latin typeface="Microsoft JhengHei UI"/>
                          <a:cs typeface="Microsoft JhengHei UI"/>
                        </a:rPr>
                        <a:t>阶段</a:t>
                      </a:r>
                      <a:endParaRPr sz="700">
                        <a:latin typeface="Microsoft JhengHei UI"/>
                        <a:cs typeface="Microsoft JhengHei UI"/>
                      </a:endParaRPr>
                    </a:p>
                  </a:txBody>
                  <a:tcPr marL="0" marR="0" marB="0" marT="8255">
                    <a:lnT w="19050">
                      <a:solidFill>
                        <a:srgbClr val="000000"/>
                      </a:solidFill>
                      <a:prstDash val="solid"/>
                    </a:lnT>
                    <a:solidFill>
                      <a:srgbClr val="C00000"/>
                    </a:solidFill>
                  </a:tcPr>
                </a:tc>
                <a:tc>
                  <a:txBody>
                    <a:bodyPr/>
                    <a:lstStyle/>
                    <a:p>
                      <a:pPr algn="ctr" marL="13335">
                        <a:lnSpc>
                          <a:spcPct val="100000"/>
                        </a:lnSpc>
                        <a:spcBef>
                          <a:spcPts val="65"/>
                        </a:spcBef>
                      </a:pPr>
                      <a:r>
                        <a:rPr dirty="0" sz="700" spc="-5" b="1">
                          <a:solidFill>
                            <a:srgbClr val="FFFFFF"/>
                          </a:solidFill>
                          <a:latin typeface="Microsoft JhengHei UI"/>
                          <a:cs typeface="Microsoft JhengHei UI"/>
                        </a:rPr>
                        <a:t>作</a:t>
                      </a:r>
                      <a:r>
                        <a:rPr dirty="0" sz="700" spc="15" b="1">
                          <a:solidFill>
                            <a:srgbClr val="FFFFFF"/>
                          </a:solidFill>
                          <a:latin typeface="Microsoft JhengHei UI"/>
                          <a:cs typeface="Microsoft JhengHei UI"/>
                        </a:rPr>
                        <a:t>用</a:t>
                      </a:r>
                      <a:r>
                        <a:rPr dirty="0" sz="700" spc="-5" b="1">
                          <a:solidFill>
                            <a:srgbClr val="FFFFFF"/>
                          </a:solidFill>
                          <a:latin typeface="Microsoft JhengHei UI"/>
                          <a:cs typeface="Microsoft JhengHei UI"/>
                        </a:rPr>
                        <a:t>机制</a:t>
                      </a:r>
                      <a:endParaRPr sz="700">
                        <a:latin typeface="Microsoft JhengHei UI"/>
                        <a:cs typeface="Microsoft JhengHei UI"/>
                      </a:endParaRPr>
                    </a:p>
                  </a:txBody>
                  <a:tcPr marL="0" marR="0" marB="0" marT="8255">
                    <a:lnT w="19050">
                      <a:solidFill>
                        <a:srgbClr val="000000"/>
                      </a:solidFill>
                      <a:prstDash val="solid"/>
                    </a:lnT>
                    <a:solidFill>
                      <a:srgbClr val="C00000"/>
                    </a:solidFill>
                  </a:tcPr>
                </a:tc>
                <a:tc>
                  <a:txBody>
                    <a:bodyPr/>
                    <a:lstStyle/>
                    <a:p>
                      <a:pPr algn="ctr">
                        <a:lnSpc>
                          <a:spcPct val="100000"/>
                        </a:lnSpc>
                        <a:spcBef>
                          <a:spcPts val="65"/>
                        </a:spcBef>
                      </a:pPr>
                      <a:r>
                        <a:rPr dirty="0" sz="700" spc="-5" b="1">
                          <a:solidFill>
                            <a:srgbClr val="FFFFFF"/>
                          </a:solidFill>
                          <a:latin typeface="Microsoft JhengHei UI"/>
                          <a:cs typeface="Microsoft JhengHei UI"/>
                        </a:rPr>
                        <a:t>适</a:t>
                      </a:r>
                      <a:r>
                        <a:rPr dirty="0" sz="700" spc="15" b="1">
                          <a:solidFill>
                            <a:srgbClr val="FFFFFF"/>
                          </a:solidFill>
                          <a:latin typeface="Microsoft JhengHei UI"/>
                          <a:cs typeface="Microsoft JhengHei UI"/>
                        </a:rPr>
                        <a:t>应</a:t>
                      </a:r>
                      <a:r>
                        <a:rPr dirty="0" sz="700" spc="-5" b="1">
                          <a:solidFill>
                            <a:srgbClr val="FFFFFF"/>
                          </a:solidFill>
                          <a:latin typeface="Microsoft JhengHei UI"/>
                          <a:cs typeface="Microsoft JhengHei UI"/>
                        </a:rPr>
                        <a:t>症</a:t>
                      </a:r>
                      <a:endParaRPr sz="700">
                        <a:latin typeface="Microsoft JhengHei UI"/>
                        <a:cs typeface="Microsoft JhengHei UI"/>
                      </a:endParaRPr>
                    </a:p>
                  </a:txBody>
                  <a:tcPr marL="0" marR="0" marB="0" marT="8255">
                    <a:lnT w="19050">
                      <a:solidFill>
                        <a:srgbClr val="000000"/>
                      </a:solidFill>
                      <a:prstDash val="solid"/>
                    </a:lnT>
                    <a:solidFill>
                      <a:srgbClr val="C00000"/>
                    </a:solidFill>
                  </a:tcPr>
                </a:tc>
              </a:tr>
              <a:tr h="283718">
                <a:tc>
                  <a:txBody>
                    <a:bodyPr/>
                    <a:lstStyle/>
                    <a:p>
                      <a:pPr marL="312420" marR="214629" indent="-149860">
                        <a:lnSpc>
                          <a:spcPts val="790"/>
                        </a:lnSpc>
                        <a:spcBef>
                          <a:spcPts val="330"/>
                        </a:spcBef>
                      </a:pPr>
                      <a:r>
                        <a:rPr dirty="0" sz="700" spc="-5">
                          <a:latin typeface="Arial"/>
                          <a:cs typeface="Arial"/>
                        </a:rPr>
                        <a:t>Cerus/ </a:t>
                      </a:r>
                      <a:r>
                        <a:rPr dirty="0" sz="700" spc="-10">
                          <a:latin typeface="Arial"/>
                          <a:cs typeface="Arial"/>
                        </a:rPr>
                        <a:t>Anza</a:t>
                      </a:r>
                      <a:r>
                        <a:rPr dirty="0" sz="700" spc="-50">
                          <a:latin typeface="Arial"/>
                          <a:cs typeface="Arial"/>
                        </a:rPr>
                        <a:t> </a:t>
                      </a:r>
                      <a:r>
                        <a:rPr dirty="0" sz="700" spc="-5">
                          <a:latin typeface="Arial"/>
                          <a:cs typeface="Arial"/>
                        </a:rPr>
                        <a:t>/  </a:t>
                      </a:r>
                      <a:r>
                        <a:rPr dirty="0" sz="700" spc="-10">
                          <a:latin typeface="Arial"/>
                          <a:cs typeface="Arial"/>
                        </a:rPr>
                        <a:t>Aduro</a:t>
                      </a:r>
                      <a:endParaRPr sz="700">
                        <a:latin typeface="Arial"/>
                        <a:cs typeface="Arial"/>
                      </a:endParaRPr>
                    </a:p>
                  </a:txBody>
                  <a:tcPr marL="0" marR="0" marB="0" marT="41910">
                    <a:lnB w="6350">
                      <a:solidFill>
                        <a:srgbClr val="000000"/>
                      </a:solidFill>
                      <a:prstDash val="solid"/>
                    </a:lnB>
                  </a:tcPr>
                </a:tc>
                <a:tc>
                  <a:txBody>
                    <a:bodyPr/>
                    <a:lstStyle/>
                    <a:p>
                      <a:pPr algn="ctr" marR="28575">
                        <a:lnSpc>
                          <a:spcPct val="100000"/>
                        </a:lnSpc>
                        <a:spcBef>
                          <a:spcPts val="645"/>
                        </a:spcBef>
                      </a:pPr>
                      <a:r>
                        <a:rPr dirty="0" sz="700" spc="-10">
                          <a:latin typeface="Arial"/>
                          <a:cs typeface="Arial"/>
                        </a:rPr>
                        <a:t>CRS-207</a:t>
                      </a:r>
                      <a:endParaRPr sz="700">
                        <a:latin typeface="Arial"/>
                        <a:cs typeface="Arial"/>
                      </a:endParaRPr>
                    </a:p>
                  </a:txBody>
                  <a:tcPr marL="0" marR="0" marB="0" marT="81915">
                    <a:lnB w="6350">
                      <a:solidFill>
                        <a:srgbClr val="000000"/>
                      </a:solidFill>
                      <a:prstDash val="solid"/>
                    </a:lnB>
                  </a:tcPr>
                </a:tc>
                <a:tc>
                  <a:txBody>
                    <a:bodyPr/>
                    <a:lstStyle/>
                    <a:p>
                      <a:pPr algn="ctr" marL="40640">
                        <a:lnSpc>
                          <a:spcPct val="100000"/>
                        </a:lnSpc>
                        <a:spcBef>
                          <a:spcPts val="595"/>
                        </a:spcBef>
                      </a:pPr>
                      <a:r>
                        <a:rPr dirty="0" sz="700" spc="-5">
                          <a:latin typeface="Arial"/>
                          <a:cs typeface="Arial"/>
                        </a:rPr>
                        <a:t>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75565">
                    <a:lnB w="6350">
                      <a:solidFill>
                        <a:srgbClr val="000000"/>
                      </a:solidFill>
                      <a:prstDash val="solid"/>
                    </a:lnB>
                  </a:tcPr>
                </a:tc>
                <a:tc>
                  <a:txBody>
                    <a:bodyPr/>
                    <a:lstStyle/>
                    <a:p>
                      <a:pPr algn="ctr" marL="10160">
                        <a:lnSpc>
                          <a:spcPct val="100000"/>
                        </a:lnSpc>
                        <a:spcBef>
                          <a:spcPts val="595"/>
                        </a:spcBef>
                      </a:pPr>
                      <a:r>
                        <a:rPr dirty="0" sz="700" spc="-5">
                          <a:latin typeface="PMingLiU"/>
                          <a:cs typeface="PMingLiU"/>
                        </a:rPr>
                        <a:t>癌症疫苗</a:t>
                      </a:r>
                      <a:endParaRPr sz="700">
                        <a:latin typeface="PMingLiU"/>
                        <a:cs typeface="PMingLiU"/>
                      </a:endParaRPr>
                    </a:p>
                  </a:txBody>
                  <a:tcPr marL="0" marR="0" marB="0" marT="75565">
                    <a:lnB w="6350">
                      <a:solidFill>
                        <a:srgbClr val="000000"/>
                      </a:solidFill>
                      <a:prstDash val="solid"/>
                    </a:lnB>
                  </a:tcPr>
                </a:tc>
                <a:tc>
                  <a:txBody>
                    <a:bodyPr/>
                    <a:lstStyle/>
                    <a:p>
                      <a:pPr algn="ctr">
                        <a:lnSpc>
                          <a:spcPct val="100000"/>
                        </a:lnSpc>
                        <a:spcBef>
                          <a:spcPts val="90"/>
                        </a:spcBef>
                      </a:pPr>
                      <a:r>
                        <a:rPr dirty="0" sz="700" spc="-5">
                          <a:latin typeface="PMingLiU"/>
                          <a:cs typeface="PMingLiU"/>
                        </a:rPr>
                        <a:t>输卵管癌</a:t>
                      </a:r>
                      <a:r>
                        <a:rPr dirty="0" sz="700" spc="-5">
                          <a:latin typeface="Arial"/>
                          <a:cs typeface="Arial"/>
                        </a:rPr>
                        <a:t>,GC/GEJ,</a:t>
                      </a:r>
                      <a:r>
                        <a:rPr dirty="0" sz="700" spc="-10">
                          <a:latin typeface="Arial"/>
                          <a:cs typeface="Arial"/>
                        </a:rPr>
                        <a:t> PC,</a:t>
                      </a:r>
                      <a:r>
                        <a:rPr dirty="0" sz="700" spc="15">
                          <a:latin typeface="Arial"/>
                          <a:cs typeface="Arial"/>
                        </a:rPr>
                        <a:t> </a:t>
                      </a:r>
                      <a:r>
                        <a:rPr dirty="0" sz="700" spc="-10">
                          <a:latin typeface="Arial"/>
                          <a:cs typeface="Arial"/>
                        </a:rPr>
                        <a:t>EC,</a:t>
                      </a:r>
                      <a:r>
                        <a:rPr dirty="0" sz="700">
                          <a:latin typeface="Arial"/>
                          <a:cs typeface="Arial"/>
                        </a:rPr>
                        <a:t> </a:t>
                      </a:r>
                      <a:r>
                        <a:rPr dirty="0" sz="700" spc="-5">
                          <a:latin typeface="PMingLiU"/>
                          <a:cs typeface="PMingLiU"/>
                        </a:rPr>
                        <a:t>卵巢</a:t>
                      </a:r>
                      <a:endParaRPr sz="700">
                        <a:latin typeface="PMingLiU"/>
                        <a:cs typeface="PMingLiU"/>
                      </a:endParaRPr>
                    </a:p>
                    <a:p>
                      <a:pPr algn="ctr">
                        <a:lnSpc>
                          <a:spcPct val="100000"/>
                        </a:lnSpc>
                        <a:spcBef>
                          <a:spcPts val="170"/>
                        </a:spcBef>
                      </a:pPr>
                      <a:r>
                        <a:rPr dirty="0" sz="700" spc="-5">
                          <a:latin typeface="PMingLiU"/>
                          <a:cs typeface="PMingLiU"/>
                        </a:rPr>
                        <a:t>癌</a:t>
                      </a:r>
                      <a:r>
                        <a:rPr dirty="0" sz="700" spc="-10">
                          <a:latin typeface="Arial"/>
                          <a:cs typeface="Arial"/>
                        </a:rPr>
                        <a:t>,</a:t>
                      </a:r>
                      <a:r>
                        <a:rPr dirty="0" sz="700" spc="-5">
                          <a:latin typeface="PMingLiU"/>
                          <a:cs typeface="PMingLiU"/>
                        </a:rPr>
                        <a:t>间皮瘤</a:t>
                      </a:r>
                      <a:r>
                        <a:rPr dirty="0" sz="700" spc="-10">
                          <a:latin typeface="Arial"/>
                          <a:cs typeface="Arial"/>
                        </a:rPr>
                        <a:t>,</a:t>
                      </a:r>
                      <a:r>
                        <a:rPr dirty="0" sz="700" spc="-5">
                          <a:latin typeface="PMingLiU"/>
                          <a:cs typeface="PMingLiU"/>
                        </a:rPr>
                        <a:t>腹膜癌</a:t>
                      </a:r>
                      <a:endParaRPr sz="700">
                        <a:latin typeface="PMingLiU"/>
                        <a:cs typeface="PMingLiU"/>
                      </a:endParaRPr>
                    </a:p>
                  </a:txBody>
                  <a:tcPr marL="0" marR="0" marB="0" marT="11430">
                    <a:lnB w="6350">
                      <a:solidFill>
                        <a:srgbClr val="000000"/>
                      </a:solidFill>
                      <a:prstDash val="solid"/>
                    </a:lnB>
                  </a:tcPr>
                </a:tc>
              </a:tr>
              <a:tr h="152400">
                <a:tc>
                  <a:txBody>
                    <a:bodyPr/>
                    <a:lstStyle/>
                    <a:p>
                      <a:pPr algn="r" marR="184150">
                        <a:lnSpc>
                          <a:spcPct val="100000"/>
                        </a:lnSpc>
                        <a:spcBef>
                          <a:spcPts val="165"/>
                        </a:spcBef>
                      </a:pPr>
                      <a:r>
                        <a:rPr dirty="0" sz="700" spc="-5">
                          <a:latin typeface="Arial"/>
                          <a:cs typeface="Arial"/>
                        </a:rPr>
                        <a:t>Roche/</a:t>
                      </a:r>
                      <a:r>
                        <a:rPr dirty="0" sz="700" spc="-20">
                          <a:latin typeface="Arial"/>
                          <a:cs typeface="Arial"/>
                        </a:rPr>
                        <a:t> </a:t>
                      </a:r>
                      <a:r>
                        <a:rPr dirty="0" sz="700" spc="-5">
                          <a:latin typeface="Arial"/>
                          <a:cs typeface="Arial"/>
                        </a:rPr>
                        <a:t>Selecta</a:t>
                      </a:r>
                      <a:endParaRPr sz="700">
                        <a:latin typeface="Arial"/>
                        <a:cs typeface="Arial"/>
                      </a:endParaRPr>
                    </a:p>
                  </a:txBody>
                  <a:tcPr marL="0" marR="0" marB="0" marT="20955">
                    <a:lnT w="6350">
                      <a:solidFill>
                        <a:srgbClr val="000000"/>
                      </a:solidFill>
                      <a:prstDash val="solid"/>
                    </a:lnT>
                    <a:lnB w="6350">
                      <a:solidFill>
                        <a:srgbClr val="000000"/>
                      </a:solidFill>
                      <a:prstDash val="solid"/>
                    </a:lnB>
                  </a:tcPr>
                </a:tc>
                <a:tc>
                  <a:txBody>
                    <a:bodyPr/>
                    <a:lstStyle/>
                    <a:p>
                      <a:pPr algn="ctr" marR="25400">
                        <a:lnSpc>
                          <a:spcPct val="100000"/>
                        </a:lnSpc>
                        <a:spcBef>
                          <a:spcPts val="165"/>
                        </a:spcBef>
                      </a:pPr>
                      <a:r>
                        <a:rPr dirty="0" sz="700" spc="-10">
                          <a:latin typeface="Arial"/>
                          <a:cs typeface="Arial"/>
                        </a:rPr>
                        <a:t>SEL-403</a:t>
                      </a:r>
                      <a:endParaRPr sz="700">
                        <a:latin typeface="Arial"/>
                        <a:cs typeface="Arial"/>
                      </a:endParaRPr>
                    </a:p>
                  </a:txBody>
                  <a:tcPr marL="0" marR="0" marB="0" marT="20955">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0160">
                        <a:lnSpc>
                          <a:spcPct val="100000"/>
                        </a:lnSpc>
                        <a:spcBef>
                          <a:spcPts val="90"/>
                        </a:spcBef>
                      </a:pPr>
                      <a:r>
                        <a:rPr dirty="0" sz="700" spc="-5">
                          <a:latin typeface="PMingLiU"/>
                          <a:cs typeface="PMingLiU"/>
                        </a:rPr>
                        <a:t>免疫毒素</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r" marR="190500">
                        <a:lnSpc>
                          <a:spcPct val="100000"/>
                        </a:lnSpc>
                        <a:spcBef>
                          <a:spcPts val="90"/>
                        </a:spcBef>
                      </a:pPr>
                      <a:r>
                        <a:rPr dirty="0" sz="700" spc="-5">
                          <a:latin typeface="PMingLiU"/>
                          <a:cs typeface="PMingLiU"/>
                        </a:rPr>
                        <a:t>胰腺癌</a:t>
                      </a:r>
                      <a:r>
                        <a:rPr dirty="0" sz="700" spc="-10">
                          <a:latin typeface="Arial"/>
                          <a:cs typeface="Arial"/>
                        </a:rPr>
                        <a:t>,</a:t>
                      </a:r>
                      <a:r>
                        <a:rPr dirty="0" sz="700" spc="-5">
                          <a:latin typeface="PMingLiU"/>
                          <a:cs typeface="PMingLiU"/>
                        </a:rPr>
                        <a:t>间皮瘤</a:t>
                      </a:r>
                      <a:r>
                        <a:rPr dirty="0" sz="700" spc="-10">
                          <a:latin typeface="Arial"/>
                          <a:cs typeface="Arial"/>
                        </a:rPr>
                        <a:t>,</a:t>
                      </a:r>
                      <a:r>
                        <a:rPr dirty="0" sz="700" spc="15">
                          <a:latin typeface="PMingLiU"/>
                          <a:cs typeface="PMingLiU"/>
                        </a:rPr>
                        <a:t>非</a:t>
                      </a:r>
                      <a:r>
                        <a:rPr dirty="0" sz="700" spc="-5">
                          <a:latin typeface="PMingLiU"/>
                          <a:cs typeface="PMingLiU"/>
                        </a:rPr>
                        <a:t>小细胞肺癌</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2400">
                <a:tc>
                  <a:txBody>
                    <a:bodyPr/>
                    <a:lstStyle/>
                    <a:p>
                      <a:pPr algn="r" marR="152400">
                        <a:lnSpc>
                          <a:spcPct val="100000"/>
                        </a:lnSpc>
                        <a:spcBef>
                          <a:spcPts val="165"/>
                        </a:spcBef>
                      </a:pPr>
                      <a:r>
                        <a:rPr dirty="0" sz="700" spc="-5">
                          <a:latin typeface="Arial"/>
                          <a:cs typeface="Arial"/>
                        </a:rPr>
                        <a:t>Morphotek/</a:t>
                      </a:r>
                      <a:r>
                        <a:rPr dirty="0" sz="700" spc="-20">
                          <a:latin typeface="Arial"/>
                          <a:cs typeface="Arial"/>
                        </a:rPr>
                        <a:t> </a:t>
                      </a:r>
                      <a:r>
                        <a:rPr dirty="0" sz="700" spc="-5">
                          <a:latin typeface="Arial"/>
                          <a:cs typeface="Arial"/>
                        </a:rPr>
                        <a:t>Eisai</a:t>
                      </a:r>
                      <a:endParaRPr sz="700">
                        <a:latin typeface="Arial"/>
                        <a:cs typeface="Arial"/>
                      </a:endParaRPr>
                    </a:p>
                  </a:txBody>
                  <a:tcPr marL="0" marR="0" marB="0" marT="20955">
                    <a:lnT w="6350">
                      <a:solidFill>
                        <a:srgbClr val="000000"/>
                      </a:solidFill>
                      <a:prstDash val="solid"/>
                    </a:lnT>
                    <a:lnB w="6350">
                      <a:solidFill>
                        <a:srgbClr val="000000"/>
                      </a:solidFill>
                      <a:prstDash val="solid"/>
                    </a:lnB>
                  </a:tcPr>
                </a:tc>
                <a:tc>
                  <a:txBody>
                    <a:bodyPr/>
                    <a:lstStyle/>
                    <a:p>
                      <a:pPr marL="436245">
                        <a:lnSpc>
                          <a:spcPct val="100000"/>
                        </a:lnSpc>
                        <a:spcBef>
                          <a:spcPts val="165"/>
                        </a:spcBef>
                      </a:pPr>
                      <a:r>
                        <a:rPr dirty="0" sz="700" spc="-5">
                          <a:latin typeface="Arial"/>
                          <a:cs typeface="Arial"/>
                        </a:rPr>
                        <a:t>amatuximab</a:t>
                      </a:r>
                      <a:endParaRPr sz="700">
                        <a:latin typeface="Arial"/>
                        <a:cs typeface="Arial"/>
                      </a:endParaRPr>
                    </a:p>
                  </a:txBody>
                  <a:tcPr marL="0" marR="0" marB="0" marT="20955">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0160">
                        <a:lnSpc>
                          <a:spcPct val="100000"/>
                        </a:lnSpc>
                        <a:spcBef>
                          <a:spcPts val="90"/>
                        </a:spcBef>
                      </a:pPr>
                      <a:r>
                        <a:rPr dirty="0" sz="700" spc="-5">
                          <a:latin typeface="PMingLiU"/>
                          <a:cs typeface="PMingLiU"/>
                        </a:rPr>
                        <a:t>单抗</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a:lnSpc>
                          <a:spcPct val="100000"/>
                        </a:lnSpc>
                        <a:spcBef>
                          <a:spcPts val="90"/>
                        </a:spcBef>
                      </a:pPr>
                      <a:r>
                        <a:rPr dirty="0" sz="700" spc="-5">
                          <a:latin typeface="PMingLiU"/>
                          <a:cs typeface="PMingLiU"/>
                        </a:rPr>
                        <a:t>间皮瘤</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265176">
                <a:tc>
                  <a:txBody>
                    <a:bodyPr/>
                    <a:lstStyle/>
                    <a:p>
                      <a:pPr marL="187325">
                        <a:lnSpc>
                          <a:spcPct val="100000"/>
                        </a:lnSpc>
                        <a:spcBef>
                          <a:spcPts val="595"/>
                        </a:spcBef>
                      </a:pPr>
                      <a:r>
                        <a:rPr dirty="0" sz="700" spc="-5">
                          <a:latin typeface="Arial"/>
                          <a:cs typeface="Arial"/>
                        </a:rPr>
                        <a:t>ImmunoGen</a:t>
                      </a:r>
                      <a:endParaRPr sz="700">
                        <a:latin typeface="Arial"/>
                        <a:cs typeface="Arial"/>
                      </a:endParaRPr>
                    </a:p>
                  </a:txBody>
                  <a:tcPr marL="0" marR="0" marB="0" marT="75565">
                    <a:lnT w="6350">
                      <a:solidFill>
                        <a:srgbClr val="000000"/>
                      </a:solidFill>
                      <a:prstDash val="solid"/>
                    </a:lnT>
                    <a:lnB w="6350">
                      <a:solidFill>
                        <a:srgbClr val="000000"/>
                      </a:solidFill>
                      <a:prstDash val="solid"/>
                    </a:lnB>
                  </a:tcPr>
                </a:tc>
                <a:tc>
                  <a:txBody>
                    <a:bodyPr/>
                    <a:lstStyle/>
                    <a:p>
                      <a:pPr marL="262255">
                        <a:lnSpc>
                          <a:spcPct val="100000"/>
                        </a:lnSpc>
                        <a:spcBef>
                          <a:spcPts val="595"/>
                        </a:spcBef>
                      </a:pPr>
                      <a:r>
                        <a:rPr dirty="0" sz="700" spc="-5">
                          <a:latin typeface="Arial"/>
                          <a:cs typeface="Arial"/>
                        </a:rPr>
                        <a:t>anetumab</a:t>
                      </a:r>
                      <a:r>
                        <a:rPr dirty="0" sz="700" spc="-10">
                          <a:latin typeface="Arial"/>
                          <a:cs typeface="Arial"/>
                        </a:rPr>
                        <a:t> </a:t>
                      </a:r>
                      <a:r>
                        <a:rPr dirty="0" sz="700" spc="-5">
                          <a:latin typeface="Arial"/>
                          <a:cs typeface="Arial"/>
                        </a:rPr>
                        <a:t>ravtansine</a:t>
                      </a:r>
                      <a:endParaRPr sz="700">
                        <a:latin typeface="Arial"/>
                        <a:cs typeface="Arial"/>
                      </a:endParaRPr>
                    </a:p>
                  </a:txBody>
                  <a:tcPr marL="0" marR="0" marB="0" marT="75565">
                    <a:lnT w="6350">
                      <a:solidFill>
                        <a:srgbClr val="000000"/>
                      </a:solidFill>
                      <a:prstDash val="solid"/>
                    </a:lnT>
                    <a:lnB w="6350">
                      <a:solidFill>
                        <a:srgbClr val="000000"/>
                      </a:solidFill>
                      <a:prstDash val="solid"/>
                    </a:lnB>
                  </a:tcPr>
                </a:tc>
                <a:tc>
                  <a:txBody>
                    <a:bodyPr/>
                    <a:lstStyle/>
                    <a:p>
                      <a:pPr algn="ctr" marL="40640">
                        <a:lnSpc>
                          <a:spcPct val="100000"/>
                        </a:lnSpc>
                        <a:spcBef>
                          <a:spcPts val="545"/>
                        </a:spcBef>
                      </a:pPr>
                      <a:r>
                        <a:rPr dirty="0" sz="700" spc="-5">
                          <a:latin typeface="Arial"/>
                          <a:cs typeface="Arial"/>
                        </a:rPr>
                        <a:t>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69215">
                    <a:lnT w="6350">
                      <a:solidFill>
                        <a:srgbClr val="000000"/>
                      </a:solidFill>
                      <a:prstDash val="solid"/>
                    </a:lnT>
                    <a:lnB w="6350">
                      <a:solidFill>
                        <a:srgbClr val="000000"/>
                      </a:solidFill>
                      <a:prstDash val="solid"/>
                    </a:lnB>
                  </a:tcPr>
                </a:tc>
                <a:tc>
                  <a:txBody>
                    <a:bodyPr/>
                    <a:lstStyle/>
                    <a:p>
                      <a:pPr algn="ctr" marL="6985">
                        <a:lnSpc>
                          <a:spcPct val="100000"/>
                        </a:lnSpc>
                        <a:spcBef>
                          <a:spcPts val="595"/>
                        </a:spcBef>
                      </a:pPr>
                      <a:r>
                        <a:rPr dirty="0" sz="700" spc="-10">
                          <a:latin typeface="Arial"/>
                          <a:cs typeface="Arial"/>
                        </a:rPr>
                        <a:t>ADC</a:t>
                      </a:r>
                      <a:endParaRPr sz="700">
                        <a:latin typeface="Arial"/>
                        <a:cs typeface="Arial"/>
                      </a:endParaRPr>
                    </a:p>
                  </a:txBody>
                  <a:tcPr marL="0" marR="0" marB="0" marT="75565">
                    <a:lnT w="6350">
                      <a:solidFill>
                        <a:srgbClr val="000000"/>
                      </a:solidFill>
                      <a:prstDash val="solid"/>
                    </a:lnT>
                    <a:lnB w="6350">
                      <a:solidFill>
                        <a:srgbClr val="000000"/>
                      </a:solidFill>
                      <a:prstDash val="solid"/>
                    </a:lnB>
                  </a:tcPr>
                </a:tc>
                <a:tc>
                  <a:txBody>
                    <a:bodyPr/>
                    <a:lstStyle/>
                    <a:p>
                      <a:pPr algn="ctr">
                        <a:lnSpc>
                          <a:spcPct val="100000"/>
                        </a:lnSpc>
                        <a:spcBef>
                          <a:spcPts val="20"/>
                        </a:spcBef>
                      </a:pPr>
                      <a:r>
                        <a:rPr dirty="0" sz="700" spc="-5">
                          <a:latin typeface="PMingLiU"/>
                          <a:cs typeface="PMingLiU"/>
                        </a:rPr>
                        <a:t>输卵管癌</a:t>
                      </a:r>
                      <a:r>
                        <a:rPr dirty="0" sz="700" spc="-10">
                          <a:latin typeface="Arial"/>
                          <a:cs typeface="Arial"/>
                        </a:rPr>
                        <a:t>,</a:t>
                      </a:r>
                      <a:r>
                        <a:rPr dirty="0" sz="700" spc="-5">
                          <a:latin typeface="PMingLiU"/>
                          <a:cs typeface="PMingLiU"/>
                        </a:rPr>
                        <a:t>胸膜间</a:t>
                      </a:r>
                      <a:r>
                        <a:rPr dirty="0" sz="700" spc="15">
                          <a:latin typeface="PMingLiU"/>
                          <a:cs typeface="PMingLiU"/>
                        </a:rPr>
                        <a:t>皮</a:t>
                      </a:r>
                      <a:r>
                        <a:rPr dirty="0" sz="700" spc="-5">
                          <a:latin typeface="PMingLiU"/>
                          <a:cs typeface="PMingLiU"/>
                        </a:rPr>
                        <a:t>瘤</a:t>
                      </a:r>
                      <a:r>
                        <a:rPr dirty="0" sz="700" spc="-10">
                          <a:latin typeface="Arial"/>
                          <a:cs typeface="Arial"/>
                        </a:rPr>
                        <a:t>,</a:t>
                      </a:r>
                      <a:r>
                        <a:rPr dirty="0" sz="700" spc="-5">
                          <a:latin typeface="PMingLiU"/>
                          <a:cs typeface="PMingLiU"/>
                        </a:rPr>
                        <a:t>胰腺癌</a:t>
                      </a:r>
                      <a:r>
                        <a:rPr dirty="0" sz="700" spc="-10">
                          <a:latin typeface="Arial"/>
                          <a:cs typeface="Arial"/>
                        </a:rPr>
                        <a:t>,</a:t>
                      </a:r>
                      <a:r>
                        <a:rPr dirty="0" sz="700" spc="15">
                          <a:latin typeface="PMingLiU"/>
                          <a:cs typeface="PMingLiU"/>
                        </a:rPr>
                        <a:t>卵巢</a:t>
                      </a:r>
                      <a:endParaRPr sz="700">
                        <a:latin typeface="PMingLiU"/>
                        <a:cs typeface="PMingLiU"/>
                      </a:endParaRPr>
                    </a:p>
                    <a:p>
                      <a:pPr algn="ctr">
                        <a:lnSpc>
                          <a:spcPct val="100000"/>
                        </a:lnSpc>
                        <a:spcBef>
                          <a:spcPts val="190"/>
                        </a:spcBef>
                      </a:pPr>
                      <a:r>
                        <a:rPr dirty="0" sz="700" spc="-5">
                          <a:latin typeface="PMingLiU"/>
                          <a:cs typeface="PMingLiU"/>
                        </a:rPr>
                        <a:t>癌</a:t>
                      </a:r>
                      <a:r>
                        <a:rPr dirty="0" sz="700" spc="-10">
                          <a:latin typeface="Arial"/>
                          <a:cs typeface="Arial"/>
                        </a:rPr>
                        <a:t>,</a:t>
                      </a:r>
                      <a:r>
                        <a:rPr dirty="0" sz="700" spc="-5">
                          <a:latin typeface="PMingLiU"/>
                          <a:cs typeface="PMingLiU"/>
                        </a:rPr>
                        <a:t>腹膜癌</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r>
              <a:tr h="152400">
                <a:tc>
                  <a:txBody>
                    <a:bodyPr/>
                    <a:lstStyle/>
                    <a:p>
                      <a:pPr algn="ctr" marR="48260">
                        <a:lnSpc>
                          <a:spcPct val="100000"/>
                        </a:lnSpc>
                        <a:spcBef>
                          <a:spcPts val="160"/>
                        </a:spcBef>
                      </a:pPr>
                      <a:r>
                        <a:rPr dirty="0" sz="700" spc="-5">
                          <a:latin typeface="Arial"/>
                          <a:cs typeface="Arial"/>
                        </a:rPr>
                        <a:t>Atara</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R="28575">
                        <a:lnSpc>
                          <a:spcPct val="100000"/>
                        </a:lnSpc>
                        <a:spcBef>
                          <a:spcPts val="160"/>
                        </a:spcBef>
                      </a:pPr>
                      <a:r>
                        <a:rPr dirty="0" sz="700" spc="-5">
                          <a:latin typeface="Arial"/>
                          <a:cs typeface="Arial"/>
                        </a:rPr>
                        <a:t>ATA2271</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2700">
                        <a:lnSpc>
                          <a:spcPct val="100000"/>
                        </a:lnSpc>
                        <a:spcBef>
                          <a:spcPts val="160"/>
                        </a:spcBef>
                      </a:pPr>
                      <a:r>
                        <a:rPr dirty="0" sz="700" spc="-5">
                          <a:latin typeface="Arial"/>
                          <a:cs typeface="Arial"/>
                        </a:rPr>
                        <a:t>CAR-T</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marL="286385">
                        <a:lnSpc>
                          <a:spcPct val="100000"/>
                        </a:lnSpc>
                        <a:spcBef>
                          <a:spcPts val="90"/>
                        </a:spcBef>
                      </a:pPr>
                      <a:r>
                        <a:rPr dirty="0" sz="700" spc="-5">
                          <a:latin typeface="PMingLiU"/>
                          <a:cs typeface="PMingLiU"/>
                        </a:rPr>
                        <a:t>肺癌</a:t>
                      </a:r>
                      <a:r>
                        <a:rPr dirty="0" sz="700" spc="-10">
                          <a:latin typeface="Arial"/>
                          <a:cs typeface="Arial"/>
                        </a:rPr>
                        <a:t>,</a:t>
                      </a:r>
                      <a:r>
                        <a:rPr dirty="0" sz="700" spc="-5">
                          <a:latin typeface="PMingLiU"/>
                          <a:cs typeface="PMingLiU"/>
                        </a:rPr>
                        <a:t>乳腺癌</a:t>
                      </a:r>
                      <a:r>
                        <a:rPr dirty="0" sz="700" spc="-10">
                          <a:latin typeface="Arial"/>
                          <a:cs typeface="Arial"/>
                        </a:rPr>
                        <a:t>,</a:t>
                      </a:r>
                      <a:r>
                        <a:rPr dirty="0" sz="700" spc="-5">
                          <a:latin typeface="PMingLiU"/>
                          <a:cs typeface="PMingLiU"/>
                        </a:rPr>
                        <a:t>胸</a:t>
                      </a:r>
                      <a:r>
                        <a:rPr dirty="0" sz="700" spc="15">
                          <a:latin typeface="PMingLiU"/>
                          <a:cs typeface="PMingLiU"/>
                        </a:rPr>
                        <a:t>膜</a:t>
                      </a:r>
                      <a:r>
                        <a:rPr dirty="0" sz="700" spc="-5">
                          <a:latin typeface="PMingLiU"/>
                          <a:cs typeface="PMingLiU"/>
                        </a:rPr>
                        <a:t>间皮瘤</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2653">
                <a:tc>
                  <a:txBody>
                    <a:bodyPr/>
                    <a:lstStyle/>
                    <a:p>
                      <a:pPr algn="ctr" marR="50800">
                        <a:lnSpc>
                          <a:spcPct val="100000"/>
                        </a:lnSpc>
                        <a:spcBef>
                          <a:spcPts val="160"/>
                        </a:spcBef>
                      </a:pPr>
                      <a:r>
                        <a:rPr dirty="0" sz="700" spc="-10">
                          <a:latin typeface="Arial"/>
                          <a:cs typeface="Arial"/>
                        </a:rPr>
                        <a:t>BMA</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marL="417830">
                        <a:lnSpc>
                          <a:spcPct val="100000"/>
                        </a:lnSpc>
                        <a:spcBef>
                          <a:spcPts val="160"/>
                        </a:spcBef>
                      </a:pPr>
                      <a:r>
                        <a:rPr dirty="0" sz="700" spc="-5">
                          <a:latin typeface="Arial"/>
                          <a:cs typeface="Arial"/>
                        </a:rPr>
                        <a:t>BMS-986148</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6985">
                        <a:lnSpc>
                          <a:spcPct val="100000"/>
                        </a:lnSpc>
                        <a:spcBef>
                          <a:spcPts val="160"/>
                        </a:spcBef>
                      </a:pPr>
                      <a:r>
                        <a:rPr dirty="0" sz="700" spc="-10">
                          <a:latin typeface="Arial"/>
                          <a:cs typeface="Arial"/>
                        </a:rPr>
                        <a:t>ADC</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a:lnSpc>
                          <a:spcPct val="100000"/>
                        </a:lnSpc>
                        <a:spcBef>
                          <a:spcPts val="90"/>
                        </a:spcBef>
                      </a:pPr>
                      <a:r>
                        <a:rPr dirty="0" sz="700" spc="-5">
                          <a:latin typeface="PMingLiU"/>
                          <a:cs typeface="PMingLiU"/>
                        </a:rPr>
                        <a:t>实体瘤</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2400">
                <a:tc>
                  <a:txBody>
                    <a:bodyPr/>
                    <a:lstStyle/>
                    <a:p>
                      <a:pPr marL="236220">
                        <a:lnSpc>
                          <a:spcPct val="100000"/>
                        </a:lnSpc>
                        <a:spcBef>
                          <a:spcPts val="165"/>
                        </a:spcBef>
                      </a:pPr>
                      <a:r>
                        <a:rPr dirty="0" sz="700" spc="-10">
                          <a:latin typeface="Arial"/>
                          <a:cs typeface="Arial"/>
                        </a:rPr>
                        <a:t>Enzon/AZ</a:t>
                      </a:r>
                      <a:endParaRPr sz="700">
                        <a:latin typeface="Arial"/>
                        <a:cs typeface="Arial"/>
                      </a:endParaRPr>
                    </a:p>
                  </a:txBody>
                  <a:tcPr marL="0" marR="0" marB="0" marT="20955">
                    <a:lnT w="6350">
                      <a:solidFill>
                        <a:srgbClr val="000000"/>
                      </a:solidFill>
                      <a:prstDash val="solid"/>
                    </a:lnT>
                    <a:lnB w="6350">
                      <a:solidFill>
                        <a:srgbClr val="000000"/>
                      </a:solidFill>
                      <a:prstDash val="solid"/>
                    </a:lnB>
                  </a:tcPr>
                </a:tc>
                <a:tc>
                  <a:txBody>
                    <a:bodyPr/>
                    <a:lstStyle/>
                    <a:p>
                      <a:pPr algn="ctr" marR="22225">
                        <a:lnSpc>
                          <a:spcPct val="100000"/>
                        </a:lnSpc>
                        <a:spcBef>
                          <a:spcPts val="165"/>
                        </a:spcBef>
                      </a:pPr>
                      <a:r>
                        <a:rPr dirty="0" sz="700" spc="-5">
                          <a:latin typeface="Arial"/>
                          <a:cs typeface="Arial"/>
                        </a:rPr>
                        <a:t>CAT-5001</a:t>
                      </a:r>
                      <a:endParaRPr sz="700">
                        <a:latin typeface="Arial"/>
                        <a:cs typeface="Arial"/>
                      </a:endParaRPr>
                    </a:p>
                  </a:txBody>
                  <a:tcPr marL="0" marR="0" marB="0" marT="20955">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0160">
                        <a:lnSpc>
                          <a:spcPct val="100000"/>
                        </a:lnSpc>
                        <a:spcBef>
                          <a:spcPts val="90"/>
                        </a:spcBef>
                      </a:pPr>
                      <a:r>
                        <a:rPr dirty="0" sz="700" spc="-5">
                          <a:latin typeface="PMingLiU"/>
                          <a:cs typeface="PMingLiU"/>
                        </a:rPr>
                        <a:t>免疫毒素</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marL="328930">
                        <a:lnSpc>
                          <a:spcPct val="100000"/>
                        </a:lnSpc>
                        <a:spcBef>
                          <a:spcPts val="90"/>
                        </a:spcBef>
                      </a:pPr>
                      <a:r>
                        <a:rPr dirty="0" sz="700" spc="-5">
                          <a:latin typeface="PMingLiU"/>
                          <a:cs typeface="PMingLiU"/>
                        </a:rPr>
                        <a:t>胰腺癌</a:t>
                      </a:r>
                      <a:r>
                        <a:rPr dirty="0" sz="700" spc="-10">
                          <a:latin typeface="Arial"/>
                          <a:cs typeface="Arial"/>
                        </a:rPr>
                        <a:t>,</a:t>
                      </a:r>
                      <a:r>
                        <a:rPr dirty="0" sz="700" spc="-5">
                          <a:latin typeface="PMingLiU"/>
                          <a:cs typeface="PMingLiU"/>
                        </a:rPr>
                        <a:t>卵巢癌</a:t>
                      </a:r>
                      <a:r>
                        <a:rPr dirty="0" sz="700" spc="-10">
                          <a:latin typeface="Arial"/>
                          <a:cs typeface="Arial"/>
                        </a:rPr>
                        <a:t>,</a:t>
                      </a:r>
                      <a:r>
                        <a:rPr dirty="0" sz="700" spc="15">
                          <a:latin typeface="PMingLiU"/>
                          <a:cs typeface="PMingLiU"/>
                        </a:rPr>
                        <a:t>间</a:t>
                      </a:r>
                      <a:r>
                        <a:rPr dirty="0" sz="700" spc="-5">
                          <a:latin typeface="PMingLiU"/>
                          <a:cs typeface="PMingLiU"/>
                        </a:rPr>
                        <a:t>皮瘤</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210312">
                <a:tc>
                  <a:txBody>
                    <a:bodyPr/>
                    <a:lstStyle/>
                    <a:p>
                      <a:pPr algn="r" marR="129539">
                        <a:lnSpc>
                          <a:spcPct val="100000"/>
                        </a:lnSpc>
                        <a:spcBef>
                          <a:spcPts val="330"/>
                        </a:spcBef>
                      </a:pPr>
                      <a:r>
                        <a:rPr dirty="0" sz="700" spc="-5">
                          <a:latin typeface="PMingLiU"/>
                          <a:cs typeface="PMingLiU"/>
                        </a:rPr>
                        <a:t>上海细胞治疗集团</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c>
                  <a:txBody>
                    <a:bodyPr/>
                    <a:lstStyle/>
                    <a:p>
                      <a:pPr marL="203835" marR="222885" indent="-9525">
                        <a:lnSpc>
                          <a:spcPts val="819"/>
                        </a:lnSpc>
                      </a:pPr>
                      <a:r>
                        <a:rPr dirty="0" sz="700" spc="-5">
                          <a:latin typeface="Arial"/>
                          <a:cs typeface="Arial"/>
                        </a:rPr>
                        <a:t>CTLA-4/PD-1 antibodies  expressing</a:t>
                      </a:r>
                      <a:r>
                        <a:rPr dirty="0" sz="700" spc="-25">
                          <a:latin typeface="Arial"/>
                          <a:cs typeface="Arial"/>
                        </a:rPr>
                        <a:t> </a:t>
                      </a:r>
                      <a:r>
                        <a:rPr dirty="0" sz="700" spc="-5">
                          <a:latin typeface="Arial"/>
                          <a:cs typeface="Arial"/>
                        </a:rPr>
                        <a:t>mesoCAR-T</a:t>
                      </a:r>
                      <a:endParaRPr sz="700">
                        <a:latin typeface="Arial"/>
                        <a:cs typeface="Arial"/>
                      </a:endParaRPr>
                    </a:p>
                  </a:txBody>
                  <a:tcPr marL="0" marR="0" marB="0" marT="0">
                    <a:lnT w="6350">
                      <a:solidFill>
                        <a:srgbClr val="000000"/>
                      </a:solidFill>
                      <a:prstDash val="solid"/>
                    </a:lnT>
                    <a:lnB w="6350">
                      <a:solidFill>
                        <a:srgbClr val="000000"/>
                      </a:solidFill>
                      <a:prstDash val="solid"/>
                    </a:lnB>
                  </a:tcPr>
                </a:tc>
                <a:tc>
                  <a:txBody>
                    <a:bodyPr/>
                    <a:lstStyle/>
                    <a:p>
                      <a:pPr algn="ctr" marL="40640">
                        <a:lnSpc>
                          <a:spcPct val="100000"/>
                        </a:lnSpc>
                        <a:spcBef>
                          <a:spcPts val="330"/>
                        </a:spcBef>
                      </a:pPr>
                      <a:r>
                        <a:rPr dirty="0" sz="700" spc="-5">
                          <a:latin typeface="Arial"/>
                          <a:cs typeface="Arial"/>
                        </a:rPr>
                        <a:t>I/II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c>
                  <a:txBody>
                    <a:bodyPr/>
                    <a:lstStyle/>
                    <a:p>
                      <a:pPr algn="ctr" marL="12700">
                        <a:lnSpc>
                          <a:spcPct val="100000"/>
                        </a:lnSpc>
                        <a:spcBef>
                          <a:spcPts val="380"/>
                        </a:spcBef>
                      </a:pPr>
                      <a:r>
                        <a:rPr dirty="0" sz="700" spc="-5">
                          <a:latin typeface="Arial"/>
                          <a:cs typeface="Arial"/>
                        </a:rPr>
                        <a:t>CAR-T</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algn="ctr">
                        <a:lnSpc>
                          <a:spcPct val="100000"/>
                        </a:lnSpc>
                        <a:spcBef>
                          <a:spcPts val="330"/>
                        </a:spcBef>
                      </a:pPr>
                      <a:r>
                        <a:rPr dirty="0" sz="700" spc="-5">
                          <a:latin typeface="PMingLiU"/>
                          <a:cs typeface="PMingLiU"/>
                        </a:rPr>
                        <a:t>实体瘤</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r>
              <a:tr h="152400">
                <a:tc>
                  <a:txBody>
                    <a:bodyPr/>
                    <a:lstStyle/>
                    <a:p>
                      <a:pPr marL="260350">
                        <a:lnSpc>
                          <a:spcPct val="100000"/>
                        </a:lnSpc>
                        <a:spcBef>
                          <a:spcPts val="165"/>
                        </a:spcBef>
                      </a:pPr>
                      <a:r>
                        <a:rPr dirty="0" sz="700" spc="-5">
                          <a:latin typeface="Arial"/>
                          <a:cs typeface="Arial"/>
                        </a:rPr>
                        <a:t>Harpoon</a:t>
                      </a:r>
                      <a:endParaRPr sz="700">
                        <a:latin typeface="Arial"/>
                        <a:cs typeface="Arial"/>
                      </a:endParaRPr>
                    </a:p>
                  </a:txBody>
                  <a:tcPr marL="0" marR="0" marB="0" marT="20955">
                    <a:lnT w="6350">
                      <a:solidFill>
                        <a:srgbClr val="000000"/>
                      </a:solidFill>
                      <a:prstDash val="solid"/>
                    </a:lnT>
                    <a:lnB w="6350">
                      <a:solidFill>
                        <a:srgbClr val="000000"/>
                      </a:solidFill>
                      <a:prstDash val="solid"/>
                    </a:lnB>
                  </a:tcPr>
                </a:tc>
                <a:tc>
                  <a:txBody>
                    <a:bodyPr/>
                    <a:lstStyle/>
                    <a:p>
                      <a:pPr algn="ctr" marR="27940">
                        <a:lnSpc>
                          <a:spcPct val="100000"/>
                        </a:lnSpc>
                        <a:spcBef>
                          <a:spcPts val="165"/>
                        </a:spcBef>
                      </a:pPr>
                      <a:r>
                        <a:rPr dirty="0" sz="700" spc="-10">
                          <a:latin typeface="Arial"/>
                          <a:cs typeface="Arial"/>
                        </a:rPr>
                        <a:t>HPN536</a:t>
                      </a:r>
                      <a:endParaRPr sz="700">
                        <a:latin typeface="Arial"/>
                        <a:cs typeface="Arial"/>
                      </a:endParaRPr>
                    </a:p>
                  </a:txBody>
                  <a:tcPr marL="0" marR="0" marB="0" marT="20955">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0160">
                        <a:lnSpc>
                          <a:spcPct val="100000"/>
                        </a:lnSpc>
                        <a:spcBef>
                          <a:spcPts val="90"/>
                        </a:spcBef>
                      </a:pPr>
                      <a:r>
                        <a:rPr dirty="0" sz="700" spc="-5">
                          <a:latin typeface="PMingLiU"/>
                          <a:cs typeface="PMingLiU"/>
                        </a:rPr>
                        <a:t>三抗</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a:lnSpc>
                          <a:spcPct val="100000"/>
                        </a:lnSpc>
                        <a:spcBef>
                          <a:spcPts val="90"/>
                        </a:spcBef>
                      </a:pPr>
                      <a:r>
                        <a:rPr dirty="0" sz="700" spc="-5">
                          <a:latin typeface="PMingLiU"/>
                          <a:cs typeface="PMingLiU"/>
                        </a:rPr>
                        <a:t>卵巢癌</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213360">
                <a:tc>
                  <a:txBody>
                    <a:bodyPr/>
                    <a:lstStyle/>
                    <a:p>
                      <a:pPr algn="r" marR="129539">
                        <a:lnSpc>
                          <a:spcPct val="100000"/>
                        </a:lnSpc>
                        <a:spcBef>
                          <a:spcPts val="330"/>
                        </a:spcBef>
                      </a:pPr>
                      <a:r>
                        <a:rPr dirty="0" sz="700" spc="-5">
                          <a:latin typeface="PMingLiU"/>
                          <a:cs typeface="PMingLiU"/>
                        </a:rPr>
                        <a:t>上海细胞治疗集团</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c>
                  <a:txBody>
                    <a:bodyPr/>
                    <a:lstStyle/>
                    <a:p>
                      <a:pPr marL="332105" marR="193675" indent="-165100">
                        <a:lnSpc>
                          <a:spcPts val="790"/>
                        </a:lnSpc>
                      </a:pPr>
                      <a:r>
                        <a:rPr dirty="0" sz="700" spc="-5">
                          <a:latin typeface="Arial"/>
                          <a:cs typeface="Arial"/>
                        </a:rPr>
                        <a:t>PD-1 antibody</a:t>
                      </a:r>
                      <a:r>
                        <a:rPr dirty="0" sz="700" spc="-70">
                          <a:latin typeface="Arial"/>
                          <a:cs typeface="Arial"/>
                        </a:rPr>
                        <a:t> </a:t>
                      </a:r>
                      <a:r>
                        <a:rPr dirty="0" sz="700">
                          <a:latin typeface="Arial"/>
                          <a:cs typeface="Arial"/>
                        </a:rPr>
                        <a:t>expressing  </a:t>
                      </a:r>
                      <a:r>
                        <a:rPr dirty="0" sz="700" spc="-5">
                          <a:latin typeface="Arial"/>
                          <a:cs typeface="Arial"/>
                        </a:rPr>
                        <a:t>mesoCAR-T</a:t>
                      </a:r>
                      <a:r>
                        <a:rPr dirty="0" sz="700" spc="10">
                          <a:latin typeface="Arial"/>
                          <a:cs typeface="Arial"/>
                        </a:rPr>
                        <a:t> </a:t>
                      </a:r>
                      <a:r>
                        <a:rPr dirty="0" sz="700" spc="-5">
                          <a:latin typeface="Arial"/>
                          <a:cs typeface="Arial"/>
                        </a:rPr>
                        <a:t>cells</a:t>
                      </a:r>
                      <a:endParaRPr sz="700">
                        <a:latin typeface="Arial"/>
                        <a:cs typeface="Arial"/>
                      </a:endParaRPr>
                    </a:p>
                  </a:txBody>
                  <a:tcPr marL="0" marR="0" marB="0" marT="0">
                    <a:lnT w="6350">
                      <a:solidFill>
                        <a:srgbClr val="000000"/>
                      </a:solidFill>
                      <a:prstDash val="solid"/>
                    </a:lnT>
                    <a:lnB w="6350">
                      <a:solidFill>
                        <a:srgbClr val="000000"/>
                      </a:solidFill>
                      <a:prstDash val="solid"/>
                    </a:lnB>
                  </a:tcPr>
                </a:tc>
                <a:tc>
                  <a:txBody>
                    <a:bodyPr/>
                    <a:lstStyle/>
                    <a:p>
                      <a:pPr algn="ctr" marL="40640">
                        <a:lnSpc>
                          <a:spcPct val="100000"/>
                        </a:lnSpc>
                        <a:spcBef>
                          <a:spcPts val="330"/>
                        </a:spcBef>
                      </a:pPr>
                      <a:r>
                        <a:rPr dirty="0" sz="700" spc="-5">
                          <a:latin typeface="Arial"/>
                          <a:cs typeface="Arial"/>
                        </a:rPr>
                        <a:t>I/II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c>
                  <a:txBody>
                    <a:bodyPr/>
                    <a:lstStyle/>
                    <a:p>
                      <a:pPr algn="ctr" marL="12700">
                        <a:lnSpc>
                          <a:spcPct val="100000"/>
                        </a:lnSpc>
                        <a:spcBef>
                          <a:spcPts val="380"/>
                        </a:spcBef>
                      </a:pPr>
                      <a:r>
                        <a:rPr dirty="0" sz="700" spc="-5">
                          <a:latin typeface="Arial"/>
                          <a:cs typeface="Arial"/>
                        </a:rPr>
                        <a:t>CAR-T</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algn="ctr">
                        <a:lnSpc>
                          <a:spcPct val="100000"/>
                        </a:lnSpc>
                        <a:spcBef>
                          <a:spcPts val="330"/>
                        </a:spcBef>
                      </a:pPr>
                      <a:r>
                        <a:rPr dirty="0" sz="700" spc="-5">
                          <a:latin typeface="PMingLiU"/>
                          <a:cs typeface="PMingLiU"/>
                        </a:rPr>
                        <a:t>实体瘤</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r>
              <a:tr h="286892">
                <a:tc>
                  <a:txBody>
                    <a:bodyPr/>
                    <a:lstStyle/>
                    <a:p>
                      <a:pPr algn="ctr" marR="48260">
                        <a:lnSpc>
                          <a:spcPct val="100000"/>
                        </a:lnSpc>
                        <a:spcBef>
                          <a:spcPts val="665"/>
                        </a:spcBef>
                      </a:pPr>
                      <a:r>
                        <a:rPr dirty="0" sz="700">
                          <a:latin typeface="Arial"/>
                          <a:cs typeface="Arial"/>
                        </a:rPr>
                        <a:t>TCR2</a:t>
                      </a:r>
                      <a:endParaRPr sz="700">
                        <a:latin typeface="Arial"/>
                        <a:cs typeface="Arial"/>
                      </a:endParaRPr>
                    </a:p>
                  </a:txBody>
                  <a:tcPr marL="0" marR="0" marB="0" marT="84455">
                    <a:lnT w="6350">
                      <a:solidFill>
                        <a:srgbClr val="000000"/>
                      </a:solidFill>
                      <a:prstDash val="solid"/>
                    </a:lnT>
                    <a:lnB w="6350">
                      <a:solidFill>
                        <a:srgbClr val="000000"/>
                      </a:solidFill>
                      <a:prstDash val="solid"/>
                    </a:lnB>
                  </a:tcPr>
                </a:tc>
                <a:tc>
                  <a:txBody>
                    <a:bodyPr/>
                    <a:lstStyle/>
                    <a:p>
                      <a:pPr algn="ctr" marR="19685">
                        <a:lnSpc>
                          <a:spcPct val="100000"/>
                        </a:lnSpc>
                        <a:spcBef>
                          <a:spcPts val="665"/>
                        </a:spcBef>
                      </a:pPr>
                      <a:r>
                        <a:rPr dirty="0" sz="700">
                          <a:latin typeface="Arial"/>
                          <a:cs typeface="Arial"/>
                        </a:rPr>
                        <a:t>TC-510</a:t>
                      </a:r>
                      <a:endParaRPr sz="700">
                        <a:latin typeface="Arial"/>
                        <a:cs typeface="Arial"/>
                      </a:endParaRPr>
                    </a:p>
                  </a:txBody>
                  <a:tcPr marL="0" marR="0" marB="0" marT="84455">
                    <a:lnT w="6350">
                      <a:solidFill>
                        <a:srgbClr val="000000"/>
                      </a:solidFill>
                      <a:prstDash val="solid"/>
                    </a:lnT>
                    <a:lnB w="6350">
                      <a:solidFill>
                        <a:srgbClr val="000000"/>
                      </a:solidFill>
                      <a:prstDash val="solid"/>
                    </a:lnB>
                  </a:tcPr>
                </a:tc>
                <a:tc>
                  <a:txBody>
                    <a:bodyPr/>
                    <a:lstStyle/>
                    <a:p>
                      <a:pPr algn="ctr" marL="40640">
                        <a:lnSpc>
                          <a:spcPct val="100000"/>
                        </a:lnSpc>
                        <a:spcBef>
                          <a:spcPts val="620"/>
                        </a:spcBef>
                      </a:pPr>
                      <a:r>
                        <a:rPr dirty="0" sz="700" spc="-5">
                          <a:latin typeface="Arial"/>
                          <a:cs typeface="Arial"/>
                        </a:rPr>
                        <a:t>I/II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78740">
                    <a:lnT w="6350">
                      <a:solidFill>
                        <a:srgbClr val="000000"/>
                      </a:solidFill>
                      <a:prstDash val="solid"/>
                    </a:lnT>
                    <a:lnB w="6350">
                      <a:solidFill>
                        <a:srgbClr val="000000"/>
                      </a:solidFill>
                      <a:prstDash val="solid"/>
                    </a:lnB>
                  </a:tcPr>
                </a:tc>
                <a:tc>
                  <a:txBody>
                    <a:bodyPr/>
                    <a:lstStyle/>
                    <a:p>
                      <a:pPr algn="ctr" marL="15240">
                        <a:lnSpc>
                          <a:spcPct val="100000"/>
                        </a:lnSpc>
                        <a:spcBef>
                          <a:spcPts val="665"/>
                        </a:spcBef>
                      </a:pPr>
                      <a:r>
                        <a:rPr dirty="0" sz="700" spc="-5">
                          <a:latin typeface="Arial"/>
                          <a:cs typeface="Arial"/>
                        </a:rPr>
                        <a:t>TCR-T</a:t>
                      </a:r>
                      <a:endParaRPr sz="700">
                        <a:latin typeface="Arial"/>
                        <a:cs typeface="Arial"/>
                      </a:endParaRPr>
                    </a:p>
                  </a:txBody>
                  <a:tcPr marL="0" marR="0" marB="0" marT="84455">
                    <a:lnT w="6350">
                      <a:solidFill>
                        <a:srgbClr val="000000"/>
                      </a:solidFill>
                      <a:prstDash val="solid"/>
                    </a:lnT>
                    <a:lnB w="6350">
                      <a:solidFill>
                        <a:srgbClr val="000000"/>
                      </a:solidFill>
                      <a:prstDash val="solid"/>
                    </a:lnB>
                  </a:tcPr>
                </a:tc>
                <a:tc>
                  <a:txBody>
                    <a:bodyPr/>
                    <a:lstStyle/>
                    <a:p>
                      <a:pPr algn="ctr">
                        <a:lnSpc>
                          <a:spcPct val="100000"/>
                        </a:lnSpc>
                        <a:spcBef>
                          <a:spcPts val="90"/>
                        </a:spcBef>
                      </a:pPr>
                      <a:r>
                        <a:rPr dirty="0" sz="700">
                          <a:latin typeface="Arial"/>
                          <a:cs typeface="Arial"/>
                        </a:rPr>
                        <a:t>TNBC,</a:t>
                      </a:r>
                      <a:r>
                        <a:rPr dirty="0" sz="700" spc="-5">
                          <a:latin typeface="PMingLiU"/>
                          <a:cs typeface="PMingLiU"/>
                        </a:rPr>
                        <a:t>胸膜间皮瘤</a:t>
                      </a:r>
                      <a:r>
                        <a:rPr dirty="0" sz="700" spc="-5">
                          <a:latin typeface="Arial"/>
                          <a:cs typeface="Arial"/>
                        </a:rPr>
                        <a:t>,PC,</a:t>
                      </a:r>
                      <a:r>
                        <a:rPr dirty="0" sz="700" spc="-5">
                          <a:latin typeface="PMingLiU"/>
                          <a:cs typeface="PMingLiU"/>
                        </a:rPr>
                        <a:t>结直</a:t>
                      </a:r>
                      <a:r>
                        <a:rPr dirty="0" sz="700" spc="15">
                          <a:latin typeface="PMingLiU"/>
                          <a:cs typeface="PMingLiU"/>
                        </a:rPr>
                        <a:t>肠</a:t>
                      </a:r>
                      <a:r>
                        <a:rPr dirty="0" sz="700" spc="-5">
                          <a:latin typeface="PMingLiU"/>
                          <a:cs typeface="PMingLiU"/>
                        </a:rPr>
                        <a:t>癌</a:t>
                      </a:r>
                      <a:r>
                        <a:rPr dirty="0" sz="700" spc="-10">
                          <a:latin typeface="Arial"/>
                          <a:cs typeface="Arial"/>
                        </a:rPr>
                        <a:t>,</a:t>
                      </a:r>
                      <a:r>
                        <a:rPr dirty="0" sz="700" spc="-5">
                          <a:latin typeface="PMingLiU"/>
                          <a:cs typeface="PMingLiU"/>
                        </a:rPr>
                        <a:t>腹</a:t>
                      </a:r>
                      <a:endParaRPr sz="700">
                        <a:latin typeface="PMingLiU"/>
                        <a:cs typeface="PMingLiU"/>
                      </a:endParaRPr>
                    </a:p>
                    <a:p>
                      <a:pPr algn="ctr">
                        <a:lnSpc>
                          <a:spcPct val="100000"/>
                        </a:lnSpc>
                        <a:spcBef>
                          <a:spcPts val="190"/>
                        </a:spcBef>
                      </a:pPr>
                      <a:r>
                        <a:rPr dirty="0" sz="700" spc="-5">
                          <a:latin typeface="PMingLiU"/>
                          <a:cs typeface="PMingLiU"/>
                        </a:rPr>
                        <a:t>膜间皮瘤</a:t>
                      </a:r>
                      <a:r>
                        <a:rPr dirty="0" sz="700" spc="-10">
                          <a:latin typeface="Arial"/>
                          <a:cs typeface="Arial"/>
                        </a:rPr>
                        <a:t>,</a:t>
                      </a:r>
                      <a:r>
                        <a:rPr dirty="0" sz="700" spc="-5">
                          <a:latin typeface="PMingLiU"/>
                          <a:cs typeface="PMingLiU"/>
                        </a:rPr>
                        <a:t>卵巢癌</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265175">
                <a:tc>
                  <a:txBody>
                    <a:bodyPr/>
                    <a:lstStyle/>
                    <a:p>
                      <a:pPr algn="ctr" marR="48260">
                        <a:lnSpc>
                          <a:spcPct val="100000"/>
                        </a:lnSpc>
                        <a:spcBef>
                          <a:spcPts val="595"/>
                        </a:spcBef>
                      </a:pPr>
                      <a:r>
                        <a:rPr dirty="0" sz="700">
                          <a:latin typeface="Arial"/>
                          <a:cs typeface="Arial"/>
                        </a:rPr>
                        <a:t>TCR2</a:t>
                      </a:r>
                      <a:endParaRPr sz="700">
                        <a:latin typeface="Arial"/>
                        <a:cs typeface="Arial"/>
                      </a:endParaRPr>
                    </a:p>
                  </a:txBody>
                  <a:tcPr marL="0" marR="0" marB="0" marT="75565">
                    <a:lnT w="6350">
                      <a:solidFill>
                        <a:srgbClr val="000000"/>
                      </a:solidFill>
                      <a:prstDash val="solid"/>
                    </a:lnT>
                    <a:lnB w="6350">
                      <a:solidFill>
                        <a:srgbClr val="000000"/>
                      </a:solidFill>
                      <a:prstDash val="solid"/>
                    </a:lnB>
                  </a:tcPr>
                </a:tc>
                <a:tc>
                  <a:txBody>
                    <a:bodyPr/>
                    <a:lstStyle/>
                    <a:p>
                      <a:pPr marL="158115">
                        <a:lnSpc>
                          <a:spcPct val="100000"/>
                        </a:lnSpc>
                        <a:spcBef>
                          <a:spcPts val="595"/>
                        </a:spcBef>
                      </a:pPr>
                      <a:r>
                        <a:rPr dirty="0" sz="700" spc="-5">
                          <a:latin typeface="Arial"/>
                          <a:cs typeface="Arial"/>
                        </a:rPr>
                        <a:t>gavocabtagene</a:t>
                      </a:r>
                      <a:r>
                        <a:rPr dirty="0" sz="700" spc="5">
                          <a:latin typeface="Arial"/>
                          <a:cs typeface="Arial"/>
                        </a:rPr>
                        <a:t> </a:t>
                      </a:r>
                      <a:r>
                        <a:rPr dirty="0" sz="700" spc="-5">
                          <a:latin typeface="Arial"/>
                          <a:cs typeface="Arial"/>
                        </a:rPr>
                        <a:t>autoleucel</a:t>
                      </a:r>
                      <a:endParaRPr sz="700">
                        <a:latin typeface="Arial"/>
                        <a:cs typeface="Arial"/>
                      </a:endParaRPr>
                    </a:p>
                  </a:txBody>
                  <a:tcPr marL="0" marR="0" marB="0" marT="75565">
                    <a:lnT w="6350">
                      <a:solidFill>
                        <a:srgbClr val="000000"/>
                      </a:solidFill>
                      <a:prstDash val="solid"/>
                    </a:lnT>
                    <a:lnB w="6350">
                      <a:solidFill>
                        <a:srgbClr val="000000"/>
                      </a:solidFill>
                      <a:prstDash val="solid"/>
                    </a:lnB>
                  </a:tcPr>
                </a:tc>
                <a:tc>
                  <a:txBody>
                    <a:bodyPr/>
                    <a:lstStyle/>
                    <a:p>
                      <a:pPr algn="ctr" marL="40640">
                        <a:lnSpc>
                          <a:spcPct val="100000"/>
                        </a:lnSpc>
                        <a:spcBef>
                          <a:spcPts val="545"/>
                        </a:spcBef>
                      </a:pPr>
                      <a:r>
                        <a:rPr dirty="0" sz="700" spc="-5">
                          <a:latin typeface="Arial"/>
                          <a:cs typeface="Arial"/>
                        </a:rPr>
                        <a:t>I/II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69215">
                    <a:lnT w="6350">
                      <a:solidFill>
                        <a:srgbClr val="000000"/>
                      </a:solidFill>
                      <a:prstDash val="solid"/>
                    </a:lnT>
                    <a:lnB w="6350">
                      <a:solidFill>
                        <a:srgbClr val="000000"/>
                      </a:solidFill>
                      <a:prstDash val="solid"/>
                    </a:lnB>
                  </a:tcPr>
                </a:tc>
                <a:tc>
                  <a:txBody>
                    <a:bodyPr/>
                    <a:lstStyle/>
                    <a:p>
                      <a:pPr algn="ctr" marL="15240">
                        <a:lnSpc>
                          <a:spcPct val="100000"/>
                        </a:lnSpc>
                        <a:spcBef>
                          <a:spcPts val="595"/>
                        </a:spcBef>
                      </a:pPr>
                      <a:r>
                        <a:rPr dirty="0" sz="700" spc="-5">
                          <a:latin typeface="Arial"/>
                          <a:cs typeface="Arial"/>
                        </a:rPr>
                        <a:t>TCR-T</a:t>
                      </a:r>
                      <a:endParaRPr sz="700">
                        <a:latin typeface="Arial"/>
                        <a:cs typeface="Arial"/>
                      </a:endParaRPr>
                    </a:p>
                  </a:txBody>
                  <a:tcPr marL="0" marR="0" marB="0" marT="75565">
                    <a:lnT w="6350">
                      <a:solidFill>
                        <a:srgbClr val="000000"/>
                      </a:solidFill>
                      <a:prstDash val="solid"/>
                    </a:lnT>
                    <a:lnB w="6350">
                      <a:solidFill>
                        <a:srgbClr val="000000"/>
                      </a:solidFill>
                      <a:prstDash val="solid"/>
                    </a:lnB>
                  </a:tcPr>
                </a:tc>
                <a:tc>
                  <a:txBody>
                    <a:bodyPr/>
                    <a:lstStyle/>
                    <a:p>
                      <a:pPr algn="ctr">
                        <a:lnSpc>
                          <a:spcPct val="100000"/>
                        </a:lnSpc>
                        <a:spcBef>
                          <a:spcPts val="20"/>
                        </a:spcBef>
                      </a:pPr>
                      <a:r>
                        <a:rPr dirty="0" sz="700" spc="-5">
                          <a:latin typeface="PMingLiU"/>
                          <a:cs typeface="PMingLiU"/>
                        </a:rPr>
                        <a:t>胆管癌</a:t>
                      </a:r>
                      <a:r>
                        <a:rPr dirty="0" sz="700" spc="-10">
                          <a:latin typeface="Arial"/>
                          <a:cs typeface="Arial"/>
                        </a:rPr>
                        <a:t>,</a:t>
                      </a:r>
                      <a:r>
                        <a:rPr dirty="0" sz="700" spc="-5">
                          <a:latin typeface="PMingLiU"/>
                          <a:cs typeface="PMingLiU"/>
                        </a:rPr>
                        <a:t>卵巢癌</a:t>
                      </a:r>
                      <a:r>
                        <a:rPr dirty="0" sz="700" spc="-10">
                          <a:latin typeface="Arial"/>
                          <a:cs typeface="Arial"/>
                        </a:rPr>
                        <a:t>,</a:t>
                      </a:r>
                      <a:r>
                        <a:rPr dirty="0" sz="700" spc="15">
                          <a:latin typeface="PMingLiU"/>
                          <a:cs typeface="PMingLiU"/>
                        </a:rPr>
                        <a:t>腹</a:t>
                      </a:r>
                      <a:r>
                        <a:rPr dirty="0" sz="700" spc="-5">
                          <a:latin typeface="PMingLiU"/>
                          <a:cs typeface="PMingLiU"/>
                        </a:rPr>
                        <a:t>膜间皮瘤</a:t>
                      </a:r>
                      <a:r>
                        <a:rPr dirty="0" sz="700" spc="-10">
                          <a:latin typeface="Arial"/>
                          <a:cs typeface="Arial"/>
                        </a:rPr>
                        <a:t>,</a:t>
                      </a:r>
                      <a:r>
                        <a:rPr dirty="0" sz="700" spc="-5">
                          <a:latin typeface="PMingLiU"/>
                          <a:cs typeface="PMingLiU"/>
                        </a:rPr>
                        <a:t>非</a:t>
                      </a:r>
                      <a:r>
                        <a:rPr dirty="0" sz="700" spc="15">
                          <a:latin typeface="PMingLiU"/>
                          <a:cs typeface="PMingLiU"/>
                        </a:rPr>
                        <a:t>小</a:t>
                      </a:r>
                      <a:r>
                        <a:rPr dirty="0" sz="700" spc="-5">
                          <a:latin typeface="PMingLiU"/>
                          <a:cs typeface="PMingLiU"/>
                        </a:rPr>
                        <a:t>细</a:t>
                      </a:r>
                      <a:endParaRPr sz="700">
                        <a:latin typeface="PMingLiU"/>
                        <a:cs typeface="PMingLiU"/>
                      </a:endParaRPr>
                    </a:p>
                    <a:p>
                      <a:pPr algn="ctr">
                        <a:lnSpc>
                          <a:spcPct val="100000"/>
                        </a:lnSpc>
                        <a:spcBef>
                          <a:spcPts val="190"/>
                        </a:spcBef>
                      </a:pPr>
                      <a:r>
                        <a:rPr dirty="0" sz="700" spc="-5">
                          <a:latin typeface="PMingLiU"/>
                          <a:cs typeface="PMingLiU"/>
                        </a:rPr>
                        <a:t>胞肺癌</a:t>
                      </a:r>
                      <a:endParaRPr sz="700">
                        <a:latin typeface="PMingLiU"/>
                        <a:cs typeface="PMingLiU"/>
                      </a:endParaRPr>
                    </a:p>
                  </a:txBody>
                  <a:tcPr marL="0" marR="0" marB="0" marT="2540">
                    <a:lnT w="6350">
                      <a:solidFill>
                        <a:srgbClr val="000000"/>
                      </a:solidFill>
                      <a:prstDash val="solid"/>
                    </a:lnT>
                    <a:lnB w="6350">
                      <a:solidFill>
                        <a:srgbClr val="000000"/>
                      </a:solidFill>
                      <a:prstDash val="solid"/>
                    </a:lnB>
                  </a:tcPr>
                </a:tc>
              </a:tr>
              <a:tr h="152400">
                <a:tc>
                  <a:txBody>
                    <a:bodyPr/>
                    <a:lstStyle/>
                    <a:p>
                      <a:pPr marL="214629">
                        <a:lnSpc>
                          <a:spcPct val="100000"/>
                        </a:lnSpc>
                        <a:spcBef>
                          <a:spcPts val="160"/>
                        </a:spcBef>
                      </a:pPr>
                      <a:r>
                        <a:rPr dirty="0" sz="700">
                          <a:latin typeface="Arial"/>
                          <a:cs typeface="Arial"/>
                        </a:rPr>
                        <a:t>J&amp;J/</a:t>
                      </a:r>
                      <a:r>
                        <a:rPr dirty="0" sz="700" spc="-15">
                          <a:latin typeface="Arial"/>
                          <a:cs typeface="Arial"/>
                        </a:rPr>
                        <a:t> </a:t>
                      </a:r>
                      <a:r>
                        <a:rPr dirty="0" sz="700" spc="-10">
                          <a:latin typeface="Arial"/>
                          <a:cs typeface="Arial"/>
                        </a:rPr>
                        <a:t>Aduro</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marL="182880">
                        <a:lnSpc>
                          <a:spcPct val="100000"/>
                        </a:lnSpc>
                        <a:spcBef>
                          <a:spcPts val="160"/>
                        </a:spcBef>
                      </a:pPr>
                      <a:r>
                        <a:rPr dirty="0" sz="700" spc="-5">
                          <a:latin typeface="Arial"/>
                          <a:cs typeface="Arial"/>
                        </a:rPr>
                        <a:t>pemlimogene</a:t>
                      </a:r>
                      <a:r>
                        <a:rPr dirty="0" sz="700" spc="-10">
                          <a:latin typeface="Arial"/>
                          <a:cs typeface="Arial"/>
                        </a:rPr>
                        <a:t> </a:t>
                      </a:r>
                      <a:r>
                        <a:rPr dirty="0" sz="700" spc="-5">
                          <a:latin typeface="Arial"/>
                          <a:cs typeface="Arial"/>
                        </a:rPr>
                        <a:t>merolisbac</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I/II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0160">
                        <a:lnSpc>
                          <a:spcPct val="100000"/>
                        </a:lnSpc>
                        <a:spcBef>
                          <a:spcPts val="90"/>
                        </a:spcBef>
                      </a:pPr>
                      <a:r>
                        <a:rPr dirty="0" sz="700" spc="-5">
                          <a:latin typeface="PMingLiU"/>
                          <a:cs typeface="PMingLiU"/>
                        </a:rPr>
                        <a:t>癌症疫苗</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marL="487045">
                        <a:lnSpc>
                          <a:spcPct val="100000"/>
                        </a:lnSpc>
                        <a:spcBef>
                          <a:spcPts val="90"/>
                        </a:spcBef>
                      </a:pPr>
                      <a:r>
                        <a:rPr dirty="0" sz="700" spc="-5">
                          <a:latin typeface="PMingLiU"/>
                          <a:cs typeface="PMingLiU"/>
                        </a:rPr>
                        <a:t>非小细胞肺癌</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2400">
                <a:tc>
                  <a:txBody>
                    <a:bodyPr/>
                    <a:lstStyle/>
                    <a:p>
                      <a:pPr marL="287655">
                        <a:lnSpc>
                          <a:spcPct val="100000"/>
                        </a:lnSpc>
                        <a:spcBef>
                          <a:spcPts val="160"/>
                        </a:spcBef>
                      </a:pPr>
                      <a:r>
                        <a:rPr dirty="0" sz="700" spc="-10">
                          <a:latin typeface="Arial"/>
                          <a:cs typeface="Arial"/>
                        </a:rPr>
                        <a:t>AbbVie</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R="28575">
                        <a:lnSpc>
                          <a:spcPct val="100000"/>
                        </a:lnSpc>
                        <a:spcBef>
                          <a:spcPts val="160"/>
                        </a:spcBef>
                      </a:pPr>
                      <a:r>
                        <a:rPr dirty="0" sz="700" spc="-10">
                          <a:latin typeface="Arial"/>
                          <a:cs typeface="Arial"/>
                        </a:rPr>
                        <a:t>ABBV-428</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0160">
                        <a:lnSpc>
                          <a:spcPct val="100000"/>
                        </a:lnSpc>
                        <a:spcBef>
                          <a:spcPts val="90"/>
                        </a:spcBef>
                      </a:pPr>
                      <a:r>
                        <a:rPr dirty="0" sz="700" spc="-5">
                          <a:latin typeface="PMingLiU"/>
                          <a:cs typeface="PMingLiU"/>
                        </a:rPr>
                        <a:t>双抗</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a:lnSpc>
                          <a:spcPct val="100000"/>
                        </a:lnSpc>
                        <a:spcBef>
                          <a:spcPts val="90"/>
                        </a:spcBef>
                      </a:pPr>
                      <a:r>
                        <a:rPr dirty="0" sz="700" spc="-5">
                          <a:latin typeface="PMingLiU"/>
                          <a:cs typeface="PMingLiU"/>
                        </a:rPr>
                        <a:t>实体瘤</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2400">
                <a:tc>
                  <a:txBody>
                    <a:bodyPr/>
                    <a:lstStyle/>
                    <a:p>
                      <a:pPr marL="254000">
                        <a:lnSpc>
                          <a:spcPct val="100000"/>
                        </a:lnSpc>
                        <a:spcBef>
                          <a:spcPts val="90"/>
                        </a:spcBef>
                      </a:pPr>
                      <a:r>
                        <a:rPr dirty="0" sz="700" spc="-5">
                          <a:latin typeface="PMingLiU"/>
                          <a:cs typeface="PMingLiU"/>
                        </a:rPr>
                        <a:t>宾德生物</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marL="332105">
                        <a:lnSpc>
                          <a:spcPct val="100000"/>
                        </a:lnSpc>
                        <a:spcBef>
                          <a:spcPts val="160"/>
                        </a:spcBef>
                      </a:pPr>
                      <a:r>
                        <a:rPr dirty="0" sz="700" spc="-5">
                          <a:latin typeface="Arial"/>
                          <a:cs typeface="Arial"/>
                        </a:rPr>
                        <a:t>CART-meso</a:t>
                      </a:r>
                      <a:r>
                        <a:rPr dirty="0" sz="700" spc="-10">
                          <a:latin typeface="Arial"/>
                          <a:cs typeface="Arial"/>
                        </a:rPr>
                        <a:t> </a:t>
                      </a:r>
                      <a:r>
                        <a:rPr dirty="0" sz="700" spc="-5">
                          <a:latin typeface="Arial"/>
                          <a:cs typeface="Arial"/>
                        </a:rPr>
                        <a:t>cells</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2700">
                        <a:lnSpc>
                          <a:spcPct val="100000"/>
                        </a:lnSpc>
                        <a:spcBef>
                          <a:spcPts val="160"/>
                        </a:spcBef>
                      </a:pPr>
                      <a:r>
                        <a:rPr dirty="0" sz="700" spc="-5">
                          <a:latin typeface="Arial"/>
                          <a:cs typeface="Arial"/>
                        </a:rPr>
                        <a:t>CAR-T</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a:lnSpc>
                          <a:spcPct val="100000"/>
                        </a:lnSpc>
                        <a:spcBef>
                          <a:spcPts val="90"/>
                        </a:spcBef>
                      </a:pPr>
                      <a:r>
                        <a:rPr dirty="0" sz="700" spc="-5">
                          <a:latin typeface="PMingLiU"/>
                          <a:cs typeface="PMingLiU"/>
                        </a:rPr>
                        <a:t>胰腺癌</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2400">
                <a:tc>
                  <a:txBody>
                    <a:bodyPr/>
                    <a:lstStyle/>
                    <a:p>
                      <a:pPr algn="r" marR="156845">
                        <a:lnSpc>
                          <a:spcPct val="100000"/>
                        </a:lnSpc>
                        <a:spcBef>
                          <a:spcPts val="160"/>
                        </a:spcBef>
                      </a:pPr>
                      <a:r>
                        <a:rPr dirty="0" sz="700" spc="-5">
                          <a:latin typeface="Arial"/>
                          <a:cs typeface="Arial"/>
                        </a:rPr>
                        <a:t>Fred</a:t>
                      </a:r>
                      <a:r>
                        <a:rPr dirty="0" sz="700" spc="-15">
                          <a:latin typeface="Arial"/>
                          <a:cs typeface="Arial"/>
                        </a:rPr>
                        <a:t> </a:t>
                      </a:r>
                      <a:r>
                        <a:rPr dirty="0" sz="700" spc="-5">
                          <a:latin typeface="Arial"/>
                          <a:cs typeface="Arial"/>
                        </a:rPr>
                        <a:t>Hutchinson</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marL="374650">
                        <a:lnSpc>
                          <a:spcPct val="100000"/>
                        </a:lnSpc>
                        <a:spcBef>
                          <a:spcPts val="160"/>
                        </a:spcBef>
                      </a:pPr>
                      <a:r>
                        <a:rPr dirty="0" sz="700" spc="-5">
                          <a:latin typeface="Arial"/>
                          <a:cs typeface="Arial"/>
                        </a:rPr>
                        <a:t>FH-TCR-Tᴍsʟɴ</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5240">
                        <a:lnSpc>
                          <a:spcPct val="100000"/>
                        </a:lnSpc>
                        <a:spcBef>
                          <a:spcPts val="160"/>
                        </a:spcBef>
                      </a:pPr>
                      <a:r>
                        <a:rPr dirty="0" sz="700" spc="-5">
                          <a:latin typeface="Arial"/>
                          <a:cs typeface="Arial"/>
                        </a:rPr>
                        <a:t>TCR-T</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a:lnSpc>
                          <a:spcPct val="100000"/>
                        </a:lnSpc>
                        <a:spcBef>
                          <a:spcPts val="90"/>
                        </a:spcBef>
                      </a:pPr>
                      <a:r>
                        <a:rPr dirty="0" sz="700" spc="-5">
                          <a:latin typeface="PMingLiU"/>
                          <a:cs typeface="PMingLiU"/>
                        </a:rPr>
                        <a:t>胰腺癌</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2654">
                <a:tc>
                  <a:txBody>
                    <a:bodyPr/>
                    <a:lstStyle/>
                    <a:p>
                      <a:pPr marL="254000">
                        <a:lnSpc>
                          <a:spcPct val="100000"/>
                        </a:lnSpc>
                        <a:spcBef>
                          <a:spcPts val="90"/>
                        </a:spcBef>
                      </a:pPr>
                      <a:r>
                        <a:rPr dirty="0" sz="700" spc="-5">
                          <a:latin typeface="PMingLiU"/>
                          <a:cs typeface="PMingLiU"/>
                        </a:rPr>
                        <a:t>亘喜生物</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R="25400">
                        <a:lnSpc>
                          <a:spcPct val="100000"/>
                        </a:lnSpc>
                        <a:spcBef>
                          <a:spcPts val="160"/>
                        </a:spcBef>
                      </a:pPr>
                      <a:r>
                        <a:rPr dirty="0" sz="700" spc="-5">
                          <a:latin typeface="Arial"/>
                          <a:cs typeface="Arial"/>
                        </a:rPr>
                        <a:t>GC008t</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2700">
                        <a:lnSpc>
                          <a:spcPct val="100000"/>
                        </a:lnSpc>
                        <a:spcBef>
                          <a:spcPts val="160"/>
                        </a:spcBef>
                      </a:pPr>
                      <a:r>
                        <a:rPr dirty="0" sz="700" spc="-5">
                          <a:latin typeface="Arial"/>
                          <a:cs typeface="Arial"/>
                        </a:rPr>
                        <a:t>CAR-T</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a:lnSpc>
                          <a:spcPct val="100000"/>
                        </a:lnSpc>
                        <a:spcBef>
                          <a:spcPts val="90"/>
                        </a:spcBef>
                      </a:pPr>
                      <a:r>
                        <a:rPr dirty="0" sz="700" spc="-5">
                          <a:latin typeface="PMingLiU"/>
                          <a:cs typeface="PMingLiU"/>
                        </a:rPr>
                        <a:t>实体瘤</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2400">
                <a:tc>
                  <a:txBody>
                    <a:bodyPr/>
                    <a:lstStyle/>
                    <a:p>
                      <a:pPr marL="254000">
                        <a:lnSpc>
                          <a:spcPct val="100000"/>
                        </a:lnSpc>
                        <a:spcBef>
                          <a:spcPts val="90"/>
                        </a:spcBef>
                      </a:pPr>
                      <a:r>
                        <a:rPr dirty="0" sz="700" spc="-5">
                          <a:latin typeface="PMingLiU"/>
                          <a:cs typeface="PMingLiU"/>
                        </a:rPr>
                        <a:t>亘喜生物</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R="25400">
                        <a:lnSpc>
                          <a:spcPct val="100000"/>
                        </a:lnSpc>
                        <a:spcBef>
                          <a:spcPts val="160"/>
                        </a:spcBef>
                      </a:pPr>
                      <a:r>
                        <a:rPr dirty="0" sz="700" spc="-5">
                          <a:latin typeface="Arial"/>
                          <a:cs typeface="Arial"/>
                        </a:rPr>
                        <a:t>GC503</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2700">
                        <a:lnSpc>
                          <a:spcPct val="100000"/>
                        </a:lnSpc>
                        <a:spcBef>
                          <a:spcPts val="160"/>
                        </a:spcBef>
                      </a:pPr>
                      <a:r>
                        <a:rPr dirty="0" sz="700" spc="-5">
                          <a:latin typeface="Arial"/>
                          <a:cs typeface="Arial"/>
                        </a:rPr>
                        <a:t>CAR-T</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a:lnSpc>
                          <a:spcPct val="100000"/>
                        </a:lnSpc>
                        <a:spcBef>
                          <a:spcPts val="90"/>
                        </a:spcBef>
                      </a:pPr>
                      <a:r>
                        <a:rPr dirty="0" sz="700" spc="-5">
                          <a:latin typeface="PMingLiU"/>
                          <a:cs typeface="PMingLiU"/>
                        </a:rPr>
                        <a:t>实体瘤</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2400">
                <a:tc>
                  <a:txBody>
                    <a:bodyPr/>
                    <a:lstStyle/>
                    <a:p>
                      <a:pPr marL="254000">
                        <a:lnSpc>
                          <a:spcPct val="100000"/>
                        </a:lnSpc>
                        <a:spcBef>
                          <a:spcPts val="90"/>
                        </a:spcBef>
                      </a:pPr>
                      <a:r>
                        <a:rPr dirty="0" sz="700" spc="-5">
                          <a:latin typeface="PMingLiU"/>
                          <a:cs typeface="PMingLiU"/>
                        </a:rPr>
                        <a:t>传奇生物</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R="25400">
                        <a:lnSpc>
                          <a:spcPct val="100000"/>
                        </a:lnSpc>
                        <a:spcBef>
                          <a:spcPts val="160"/>
                        </a:spcBef>
                      </a:pPr>
                      <a:r>
                        <a:rPr dirty="0" sz="700" spc="-5">
                          <a:latin typeface="Arial"/>
                          <a:cs typeface="Arial"/>
                        </a:rPr>
                        <a:t>LB1902</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2700">
                        <a:lnSpc>
                          <a:spcPct val="100000"/>
                        </a:lnSpc>
                        <a:spcBef>
                          <a:spcPts val="160"/>
                        </a:spcBef>
                      </a:pPr>
                      <a:r>
                        <a:rPr dirty="0" sz="700" spc="-5">
                          <a:latin typeface="Arial"/>
                          <a:cs typeface="Arial"/>
                        </a:rPr>
                        <a:t>CAR-T</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a:lnSpc>
                          <a:spcPct val="100000"/>
                        </a:lnSpc>
                        <a:spcBef>
                          <a:spcPts val="90"/>
                        </a:spcBef>
                      </a:pPr>
                      <a:r>
                        <a:rPr dirty="0" sz="700" spc="-5">
                          <a:latin typeface="PMingLiU"/>
                          <a:cs typeface="PMingLiU"/>
                        </a:rPr>
                        <a:t>卵巢癌</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2400">
                <a:tc>
                  <a:txBody>
                    <a:bodyPr/>
                    <a:lstStyle/>
                    <a:p>
                      <a:pPr marL="257175">
                        <a:lnSpc>
                          <a:spcPct val="100000"/>
                        </a:lnSpc>
                        <a:spcBef>
                          <a:spcPts val="160"/>
                        </a:spcBef>
                      </a:pPr>
                      <a:r>
                        <a:rPr dirty="0" sz="700" spc="-5">
                          <a:latin typeface="Arial"/>
                          <a:cs typeface="Arial"/>
                        </a:rPr>
                        <a:t>MaxCyte</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R="25400">
                        <a:lnSpc>
                          <a:spcPct val="100000"/>
                        </a:lnSpc>
                        <a:spcBef>
                          <a:spcPts val="160"/>
                        </a:spcBef>
                      </a:pPr>
                      <a:r>
                        <a:rPr dirty="0" sz="700" spc="-10">
                          <a:latin typeface="Arial"/>
                          <a:cs typeface="Arial"/>
                        </a:rPr>
                        <a:t>MCY-M11</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2700">
                        <a:lnSpc>
                          <a:spcPct val="100000"/>
                        </a:lnSpc>
                        <a:spcBef>
                          <a:spcPts val="160"/>
                        </a:spcBef>
                      </a:pPr>
                      <a:r>
                        <a:rPr dirty="0" sz="700" spc="-5">
                          <a:latin typeface="Arial"/>
                          <a:cs typeface="Arial"/>
                        </a:rPr>
                        <a:t>CAR-T</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marL="386715">
                        <a:lnSpc>
                          <a:spcPct val="100000"/>
                        </a:lnSpc>
                        <a:spcBef>
                          <a:spcPts val="90"/>
                        </a:spcBef>
                      </a:pPr>
                      <a:r>
                        <a:rPr dirty="0" sz="700" spc="-5">
                          <a:latin typeface="PMingLiU"/>
                          <a:cs typeface="PMingLiU"/>
                        </a:rPr>
                        <a:t>卵巢癌</a:t>
                      </a:r>
                      <a:r>
                        <a:rPr dirty="0" sz="700" spc="-10">
                          <a:latin typeface="Arial"/>
                          <a:cs typeface="Arial"/>
                        </a:rPr>
                        <a:t>,</a:t>
                      </a:r>
                      <a:r>
                        <a:rPr dirty="0" sz="700" spc="-5">
                          <a:latin typeface="PMingLiU"/>
                          <a:cs typeface="PMingLiU"/>
                        </a:rPr>
                        <a:t>腹膜间皮瘤</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2400">
                <a:tc>
                  <a:txBody>
                    <a:bodyPr/>
                    <a:lstStyle/>
                    <a:p>
                      <a:pPr marL="269240">
                        <a:lnSpc>
                          <a:spcPct val="100000"/>
                        </a:lnSpc>
                        <a:spcBef>
                          <a:spcPts val="160"/>
                        </a:spcBef>
                      </a:pPr>
                      <a:r>
                        <a:rPr dirty="0" sz="700" spc="-5">
                          <a:latin typeface="Arial"/>
                          <a:cs typeface="Arial"/>
                        </a:rPr>
                        <a:t>Novartis</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R="26670">
                        <a:lnSpc>
                          <a:spcPct val="100000"/>
                        </a:lnSpc>
                        <a:spcBef>
                          <a:spcPts val="160"/>
                        </a:spcBef>
                      </a:pPr>
                      <a:r>
                        <a:rPr dirty="0" sz="700" spc="-10">
                          <a:latin typeface="Arial"/>
                          <a:cs typeface="Arial"/>
                        </a:rPr>
                        <a:t>Meso-CIR</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2700">
                        <a:lnSpc>
                          <a:spcPct val="100000"/>
                        </a:lnSpc>
                        <a:spcBef>
                          <a:spcPts val="160"/>
                        </a:spcBef>
                      </a:pPr>
                      <a:r>
                        <a:rPr dirty="0" sz="700" spc="-5">
                          <a:latin typeface="Arial"/>
                          <a:cs typeface="Arial"/>
                        </a:rPr>
                        <a:t>CAR-T</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marL="386715">
                        <a:lnSpc>
                          <a:spcPct val="100000"/>
                        </a:lnSpc>
                        <a:spcBef>
                          <a:spcPts val="90"/>
                        </a:spcBef>
                      </a:pPr>
                      <a:r>
                        <a:rPr dirty="0" sz="700" spc="-5">
                          <a:latin typeface="PMingLiU"/>
                          <a:cs typeface="PMingLiU"/>
                        </a:rPr>
                        <a:t>胸膜间皮瘤</a:t>
                      </a:r>
                      <a:r>
                        <a:rPr dirty="0" sz="700" spc="-10">
                          <a:latin typeface="Arial"/>
                          <a:cs typeface="Arial"/>
                        </a:rPr>
                        <a:t>,</a:t>
                      </a:r>
                      <a:r>
                        <a:rPr dirty="0" sz="700" spc="-5">
                          <a:latin typeface="PMingLiU"/>
                          <a:cs typeface="PMingLiU"/>
                        </a:rPr>
                        <a:t>胰腺癌</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2400">
                <a:tc>
                  <a:txBody>
                    <a:bodyPr/>
                    <a:lstStyle/>
                    <a:p>
                      <a:pPr marL="254000">
                        <a:lnSpc>
                          <a:spcPct val="100000"/>
                        </a:lnSpc>
                        <a:spcBef>
                          <a:spcPts val="90"/>
                        </a:spcBef>
                      </a:pPr>
                      <a:r>
                        <a:rPr dirty="0" sz="700" spc="-5">
                          <a:latin typeface="PMingLiU"/>
                          <a:cs typeface="PMingLiU"/>
                        </a:rPr>
                        <a:t>茂行生物</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marL="283210">
                        <a:lnSpc>
                          <a:spcPct val="100000"/>
                        </a:lnSpc>
                        <a:spcBef>
                          <a:spcPts val="160"/>
                        </a:spcBef>
                      </a:pPr>
                      <a:r>
                        <a:rPr dirty="0" sz="700" spc="-5">
                          <a:latin typeface="Arial"/>
                          <a:cs typeface="Arial"/>
                        </a:rPr>
                        <a:t>Mesothelin</a:t>
                      </a:r>
                      <a:r>
                        <a:rPr dirty="0" sz="700" spc="-10">
                          <a:latin typeface="Arial"/>
                          <a:cs typeface="Arial"/>
                        </a:rPr>
                        <a:t> </a:t>
                      </a:r>
                      <a:r>
                        <a:rPr dirty="0" sz="700" spc="-5">
                          <a:latin typeface="Arial"/>
                          <a:cs typeface="Arial"/>
                        </a:rPr>
                        <a:t>UCAR-T</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2700">
                        <a:lnSpc>
                          <a:spcPct val="100000"/>
                        </a:lnSpc>
                        <a:spcBef>
                          <a:spcPts val="160"/>
                        </a:spcBef>
                      </a:pPr>
                      <a:r>
                        <a:rPr dirty="0" sz="700" spc="-5">
                          <a:latin typeface="Arial"/>
                          <a:cs typeface="Arial"/>
                        </a:rPr>
                        <a:t>CAR-T</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a:lnSpc>
                          <a:spcPct val="100000"/>
                        </a:lnSpc>
                        <a:spcBef>
                          <a:spcPts val="90"/>
                        </a:spcBef>
                      </a:pPr>
                      <a:r>
                        <a:rPr dirty="0" sz="700" spc="-5">
                          <a:latin typeface="PMingLiU"/>
                          <a:cs typeface="PMingLiU"/>
                        </a:rPr>
                        <a:t>实体瘤</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2400">
                <a:tc>
                  <a:txBody>
                    <a:bodyPr/>
                    <a:lstStyle/>
                    <a:p>
                      <a:pPr marL="205740">
                        <a:lnSpc>
                          <a:spcPct val="100000"/>
                        </a:lnSpc>
                        <a:spcBef>
                          <a:spcPts val="160"/>
                        </a:spcBef>
                      </a:pPr>
                      <a:r>
                        <a:rPr dirty="0" sz="700" spc="-5">
                          <a:latin typeface="Arial"/>
                          <a:cs typeface="Arial"/>
                        </a:rPr>
                        <a:t>Light</a:t>
                      </a:r>
                      <a:r>
                        <a:rPr dirty="0" sz="700" spc="-15">
                          <a:latin typeface="Arial"/>
                          <a:cs typeface="Arial"/>
                        </a:rPr>
                        <a:t> </a:t>
                      </a:r>
                      <a:r>
                        <a:rPr dirty="0" sz="700" spc="-5">
                          <a:latin typeface="Arial"/>
                          <a:cs typeface="Arial"/>
                        </a:rPr>
                        <a:t>Chain</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R="28575">
                        <a:lnSpc>
                          <a:spcPct val="100000"/>
                        </a:lnSpc>
                        <a:spcBef>
                          <a:spcPts val="160"/>
                        </a:spcBef>
                      </a:pPr>
                      <a:r>
                        <a:rPr dirty="0" sz="700" spc="-5">
                          <a:latin typeface="Arial"/>
                          <a:cs typeface="Arial"/>
                        </a:rPr>
                        <a:t>NI-1801</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0160">
                        <a:lnSpc>
                          <a:spcPct val="100000"/>
                        </a:lnSpc>
                        <a:spcBef>
                          <a:spcPts val="90"/>
                        </a:spcBef>
                      </a:pPr>
                      <a:r>
                        <a:rPr dirty="0" sz="700" spc="-5">
                          <a:latin typeface="PMingLiU"/>
                          <a:cs typeface="PMingLiU"/>
                        </a:rPr>
                        <a:t>双抗</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r" marR="233045">
                        <a:lnSpc>
                          <a:spcPct val="100000"/>
                        </a:lnSpc>
                        <a:spcBef>
                          <a:spcPts val="90"/>
                        </a:spcBef>
                      </a:pPr>
                      <a:r>
                        <a:rPr dirty="0" sz="700">
                          <a:latin typeface="Arial"/>
                          <a:cs typeface="Arial"/>
                        </a:rPr>
                        <a:t>TNBC,</a:t>
                      </a:r>
                      <a:r>
                        <a:rPr dirty="0" sz="700" spc="-5">
                          <a:latin typeface="PMingLiU"/>
                          <a:cs typeface="PMingLiU"/>
                        </a:rPr>
                        <a:t>卵巢癌</a:t>
                      </a:r>
                      <a:r>
                        <a:rPr dirty="0" sz="700" spc="-5">
                          <a:latin typeface="Arial"/>
                          <a:cs typeface="Arial"/>
                        </a:rPr>
                        <a:t>,nsq-NSCLC</a:t>
                      </a:r>
                      <a:endParaRPr sz="700">
                        <a:latin typeface="Arial"/>
                        <a:cs typeface="Arial"/>
                      </a:endParaRPr>
                    </a:p>
                  </a:txBody>
                  <a:tcPr marL="0" marR="0" marB="0" marT="11430">
                    <a:lnT w="6350">
                      <a:solidFill>
                        <a:srgbClr val="000000"/>
                      </a:solidFill>
                      <a:prstDash val="solid"/>
                    </a:lnT>
                    <a:lnB w="6350">
                      <a:solidFill>
                        <a:srgbClr val="000000"/>
                      </a:solidFill>
                      <a:prstDash val="solid"/>
                    </a:lnB>
                  </a:tcPr>
                </a:tc>
              </a:tr>
              <a:tr h="152781">
                <a:tc>
                  <a:txBody>
                    <a:bodyPr/>
                    <a:lstStyle/>
                    <a:p>
                      <a:pPr marL="269240">
                        <a:lnSpc>
                          <a:spcPct val="100000"/>
                        </a:lnSpc>
                        <a:spcBef>
                          <a:spcPts val="165"/>
                        </a:spcBef>
                      </a:pPr>
                      <a:r>
                        <a:rPr dirty="0" sz="700" spc="-5">
                          <a:latin typeface="Arial"/>
                          <a:cs typeface="Arial"/>
                        </a:rPr>
                        <a:t>Novartis</a:t>
                      </a:r>
                      <a:endParaRPr sz="700">
                        <a:latin typeface="Arial"/>
                        <a:cs typeface="Arial"/>
                      </a:endParaRPr>
                    </a:p>
                  </a:txBody>
                  <a:tcPr marL="0" marR="0" marB="0" marT="20955">
                    <a:lnT w="6350">
                      <a:solidFill>
                        <a:srgbClr val="000000"/>
                      </a:solidFill>
                      <a:prstDash val="solid"/>
                    </a:lnT>
                    <a:lnB w="6350">
                      <a:solidFill>
                        <a:srgbClr val="000000"/>
                      </a:solidFill>
                      <a:prstDash val="solid"/>
                    </a:lnB>
                  </a:tcPr>
                </a:tc>
                <a:tc>
                  <a:txBody>
                    <a:bodyPr/>
                    <a:lstStyle/>
                    <a:p>
                      <a:pPr algn="ctr" marR="25400">
                        <a:lnSpc>
                          <a:spcPct val="100000"/>
                        </a:lnSpc>
                        <a:spcBef>
                          <a:spcPts val="165"/>
                        </a:spcBef>
                      </a:pPr>
                      <a:r>
                        <a:rPr dirty="0" sz="700" spc="-5">
                          <a:latin typeface="Arial"/>
                          <a:cs typeface="Arial"/>
                        </a:rPr>
                        <a:t>NIU440</a:t>
                      </a:r>
                      <a:endParaRPr sz="700">
                        <a:latin typeface="Arial"/>
                        <a:cs typeface="Arial"/>
                      </a:endParaRPr>
                    </a:p>
                  </a:txBody>
                  <a:tcPr marL="0" marR="0" marB="0" marT="20955">
                    <a:lnT w="6350">
                      <a:solidFill>
                        <a:srgbClr val="000000"/>
                      </a:solidFill>
                      <a:prstDash val="solid"/>
                    </a:lnT>
                    <a:lnB w="6350">
                      <a:solidFill>
                        <a:srgbClr val="000000"/>
                      </a:solidFill>
                      <a:prstDash val="solid"/>
                    </a:lnB>
                  </a:tcPr>
                </a:tc>
                <a:tc>
                  <a:txBody>
                    <a:bodyPr/>
                    <a:lstStyle/>
                    <a:p>
                      <a:pPr algn="ctr" marL="40640">
                        <a:lnSpc>
                          <a:spcPct val="100000"/>
                        </a:lnSpc>
                        <a:spcBef>
                          <a:spcPts val="95"/>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2065">
                    <a:lnT w="6350">
                      <a:solidFill>
                        <a:srgbClr val="000000"/>
                      </a:solidFill>
                      <a:prstDash val="solid"/>
                    </a:lnT>
                    <a:lnB w="6350">
                      <a:solidFill>
                        <a:srgbClr val="000000"/>
                      </a:solidFill>
                      <a:prstDash val="solid"/>
                    </a:lnB>
                  </a:tcPr>
                </a:tc>
                <a:tc>
                  <a:txBody>
                    <a:bodyPr/>
                    <a:lstStyle/>
                    <a:p>
                      <a:pPr algn="ctr" marL="12700">
                        <a:lnSpc>
                          <a:spcPct val="100000"/>
                        </a:lnSpc>
                        <a:spcBef>
                          <a:spcPts val="165"/>
                        </a:spcBef>
                      </a:pPr>
                      <a:r>
                        <a:rPr dirty="0" sz="700" spc="-5">
                          <a:latin typeface="Arial"/>
                          <a:cs typeface="Arial"/>
                        </a:rPr>
                        <a:t>CAR-T</a:t>
                      </a:r>
                      <a:endParaRPr sz="700">
                        <a:latin typeface="Arial"/>
                        <a:cs typeface="Arial"/>
                      </a:endParaRPr>
                    </a:p>
                  </a:txBody>
                  <a:tcPr marL="0" marR="0" marB="0" marT="20955">
                    <a:lnT w="6350">
                      <a:solidFill>
                        <a:srgbClr val="000000"/>
                      </a:solidFill>
                      <a:prstDash val="solid"/>
                    </a:lnT>
                    <a:lnB w="6350">
                      <a:solidFill>
                        <a:srgbClr val="000000"/>
                      </a:solidFill>
                      <a:prstDash val="solid"/>
                    </a:lnB>
                  </a:tcPr>
                </a:tc>
                <a:tc>
                  <a:txBody>
                    <a:bodyPr/>
                    <a:lstStyle/>
                    <a:p>
                      <a:pPr algn="ctr">
                        <a:lnSpc>
                          <a:spcPct val="100000"/>
                        </a:lnSpc>
                        <a:spcBef>
                          <a:spcPts val="95"/>
                        </a:spcBef>
                      </a:pPr>
                      <a:r>
                        <a:rPr dirty="0" sz="700" spc="-5">
                          <a:latin typeface="PMingLiU"/>
                          <a:cs typeface="PMingLiU"/>
                        </a:rPr>
                        <a:t>实体瘤</a:t>
                      </a:r>
                      <a:endParaRPr sz="700">
                        <a:latin typeface="PMingLiU"/>
                        <a:cs typeface="PMingLiU"/>
                      </a:endParaRPr>
                    </a:p>
                  </a:txBody>
                  <a:tcPr marL="0" marR="0" marB="0" marT="12065">
                    <a:lnT w="6350">
                      <a:solidFill>
                        <a:srgbClr val="000000"/>
                      </a:solidFill>
                      <a:prstDash val="solid"/>
                    </a:lnT>
                    <a:lnB w="6350">
                      <a:solidFill>
                        <a:srgbClr val="000000"/>
                      </a:solidFill>
                      <a:prstDash val="solid"/>
                    </a:lnB>
                  </a:tcPr>
                </a:tc>
              </a:tr>
              <a:tr h="152400">
                <a:tc>
                  <a:txBody>
                    <a:bodyPr/>
                    <a:lstStyle/>
                    <a:p>
                      <a:pPr marL="254000">
                        <a:lnSpc>
                          <a:spcPct val="100000"/>
                        </a:lnSpc>
                        <a:spcBef>
                          <a:spcPts val="90"/>
                        </a:spcBef>
                      </a:pPr>
                      <a:r>
                        <a:rPr dirty="0" sz="700" spc="-5">
                          <a:latin typeface="PMingLiU"/>
                          <a:cs typeface="PMingLiU"/>
                        </a:rPr>
                        <a:t>荣昌生物</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R="25400">
                        <a:lnSpc>
                          <a:spcPct val="100000"/>
                        </a:lnSpc>
                        <a:spcBef>
                          <a:spcPts val="160"/>
                        </a:spcBef>
                      </a:pPr>
                      <a:r>
                        <a:rPr dirty="0" sz="700" spc="-5">
                          <a:latin typeface="Arial"/>
                          <a:cs typeface="Arial"/>
                        </a:rPr>
                        <a:t>RC88</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6985">
                        <a:lnSpc>
                          <a:spcPct val="100000"/>
                        </a:lnSpc>
                        <a:spcBef>
                          <a:spcPts val="160"/>
                        </a:spcBef>
                      </a:pPr>
                      <a:r>
                        <a:rPr dirty="0" sz="700" spc="-10">
                          <a:latin typeface="Arial"/>
                          <a:cs typeface="Arial"/>
                        </a:rPr>
                        <a:t>ADC</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a:lnSpc>
                          <a:spcPct val="100000"/>
                        </a:lnSpc>
                        <a:spcBef>
                          <a:spcPts val="90"/>
                        </a:spcBef>
                      </a:pPr>
                      <a:r>
                        <a:rPr dirty="0" sz="700" spc="-5">
                          <a:latin typeface="PMingLiU"/>
                          <a:cs typeface="PMingLiU"/>
                        </a:rPr>
                        <a:t>实体瘤</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2400">
                <a:tc>
                  <a:txBody>
                    <a:bodyPr/>
                    <a:lstStyle/>
                    <a:p>
                      <a:pPr marL="254000">
                        <a:lnSpc>
                          <a:spcPct val="100000"/>
                        </a:lnSpc>
                        <a:spcBef>
                          <a:spcPts val="90"/>
                        </a:spcBef>
                      </a:pPr>
                      <a:r>
                        <a:rPr dirty="0" sz="700" spc="-5">
                          <a:latin typeface="PMingLiU"/>
                          <a:cs typeface="PMingLiU"/>
                        </a:rPr>
                        <a:t>驯鹿医疗</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R="25400">
                        <a:lnSpc>
                          <a:spcPct val="100000"/>
                        </a:lnSpc>
                        <a:spcBef>
                          <a:spcPts val="160"/>
                        </a:spcBef>
                      </a:pPr>
                      <a:r>
                        <a:rPr dirty="0" sz="700" spc="-5">
                          <a:latin typeface="Arial"/>
                          <a:cs typeface="Arial"/>
                        </a:rPr>
                        <a:t>RD133</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2700">
                        <a:lnSpc>
                          <a:spcPct val="100000"/>
                        </a:lnSpc>
                        <a:spcBef>
                          <a:spcPts val="160"/>
                        </a:spcBef>
                      </a:pPr>
                      <a:r>
                        <a:rPr dirty="0" sz="700" spc="-5">
                          <a:latin typeface="Arial"/>
                          <a:cs typeface="Arial"/>
                        </a:rPr>
                        <a:t>CAR-T</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a:lnSpc>
                          <a:spcPct val="100000"/>
                        </a:lnSpc>
                        <a:spcBef>
                          <a:spcPts val="90"/>
                        </a:spcBef>
                      </a:pPr>
                      <a:r>
                        <a:rPr dirty="0" sz="700" spc="-5">
                          <a:latin typeface="PMingLiU"/>
                          <a:cs typeface="PMingLiU"/>
                        </a:rPr>
                        <a:t>实体瘤</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2400">
                <a:tc>
                  <a:txBody>
                    <a:bodyPr/>
                    <a:lstStyle/>
                    <a:p>
                      <a:pPr marL="302895">
                        <a:lnSpc>
                          <a:spcPct val="100000"/>
                        </a:lnSpc>
                        <a:spcBef>
                          <a:spcPts val="160"/>
                        </a:spcBef>
                      </a:pPr>
                      <a:r>
                        <a:rPr dirty="0" sz="700" spc="-5">
                          <a:latin typeface="Arial"/>
                          <a:cs typeface="Arial"/>
                        </a:rPr>
                        <a:t>Roche</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R="25400">
                        <a:lnSpc>
                          <a:spcPct val="100000"/>
                        </a:lnSpc>
                        <a:spcBef>
                          <a:spcPts val="160"/>
                        </a:spcBef>
                      </a:pPr>
                      <a:r>
                        <a:rPr dirty="0" sz="700" spc="-5">
                          <a:latin typeface="Arial"/>
                          <a:cs typeface="Arial"/>
                        </a:rPr>
                        <a:t>RG7600</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6985">
                        <a:lnSpc>
                          <a:spcPct val="100000"/>
                        </a:lnSpc>
                        <a:spcBef>
                          <a:spcPts val="160"/>
                        </a:spcBef>
                      </a:pPr>
                      <a:r>
                        <a:rPr dirty="0" sz="700" spc="-10">
                          <a:latin typeface="Arial"/>
                          <a:cs typeface="Arial"/>
                        </a:rPr>
                        <a:t>ADC</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a:lnSpc>
                          <a:spcPct val="100000"/>
                        </a:lnSpc>
                        <a:spcBef>
                          <a:spcPts val="90"/>
                        </a:spcBef>
                      </a:pPr>
                      <a:r>
                        <a:rPr dirty="0" sz="700" spc="-5">
                          <a:latin typeface="PMingLiU"/>
                          <a:cs typeface="PMingLiU"/>
                        </a:rPr>
                        <a:t>卵巢癌</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210261">
                <a:tc>
                  <a:txBody>
                    <a:bodyPr/>
                    <a:lstStyle/>
                    <a:p>
                      <a:pPr algn="r" marR="134620">
                        <a:lnSpc>
                          <a:spcPct val="100000"/>
                        </a:lnSpc>
                        <a:spcBef>
                          <a:spcPts val="380"/>
                        </a:spcBef>
                      </a:pPr>
                      <a:r>
                        <a:rPr dirty="0" sz="700" spc="-5">
                          <a:latin typeface="Arial"/>
                          <a:cs typeface="Arial"/>
                        </a:rPr>
                        <a:t>Bayer,MorphoSys</a:t>
                      </a:r>
                      <a:endParaRPr sz="700">
                        <a:latin typeface="Arial"/>
                        <a:cs typeface="Arial"/>
                      </a:endParaRPr>
                    </a:p>
                  </a:txBody>
                  <a:tcPr marL="0" marR="0" marB="0" marT="48260">
                    <a:lnT w="6350">
                      <a:solidFill>
                        <a:srgbClr val="000000"/>
                      </a:solidFill>
                      <a:prstDash val="solid"/>
                    </a:lnT>
                    <a:lnB w="6350">
                      <a:solidFill>
                        <a:srgbClr val="000000"/>
                      </a:solidFill>
                      <a:prstDash val="solid"/>
                    </a:lnB>
                  </a:tcPr>
                </a:tc>
                <a:tc>
                  <a:txBody>
                    <a:bodyPr/>
                    <a:lstStyle/>
                    <a:p>
                      <a:pPr marL="497205" marR="159385" indent="-360045">
                        <a:lnSpc>
                          <a:spcPts val="819"/>
                        </a:lnSpc>
                      </a:pPr>
                      <a:r>
                        <a:rPr dirty="0" sz="700" spc="-5">
                          <a:latin typeface="Arial"/>
                          <a:cs typeface="Arial"/>
                        </a:rPr>
                        <a:t>Thorium (227Th) anetumab  </a:t>
                      </a:r>
                      <a:r>
                        <a:rPr dirty="0" sz="700" spc="-10">
                          <a:latin typeface="Arial"/>
                          <a:cs typeface="Arial"/>
                        </a:rPr>
                        <a:t>corixetan</a:t>
                      </a:r>
                      <a:endParaRPr sz="700">
                        <a:latin typeface="Arial"/>
                        <a:cs typeface="Arial"/>
                      </a:endParaRPr>
                    </a:p>
                  </a:txBody>
                  <a:tcPr marL="0" marR="0" marB="0" marT="0">
                    <a:lnT w="6350">
                      <a:solidFill>
                        <a:srgbClr val="000000"/>
                      </a:solidFill>
                      <a:prstDash val="solid"/>
                    </a:lnT>
                    <a:lnB w="6350">
                      <a:solidFill>
                        <a:srgbClr val="000000"/>
                      </a:solidFill>
                      <a:prstDash val="solid"/>
                    </a:lnB>
                  </a:tcPr>
                </a:tc>
                <a:tc>
                  <a:txBody>
                    <a:bodyPr/>
                    <a:lstStyle/>
                    <a:p>
                      <a:pPr algn="ctr" marL="40640">
                        <a:lnSpc>
                          <a:spcPct val="100000"/>
                        </a:lnSpc>
                        <a:spcBef>
                          <a:spcPts val="33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c>
                  <a:txBody>
                    <a:bodyPr/>
                    <a:lstStyle/>
                    <a:p>
                      <a:pPr algn="ctr" marL="10160">
                        <a:lnSpc>
                          <a:spcPct val="100000"/>
                        </a:lnSpc>
                        <a:spcBef>
                          <a:spcPts val="330"/>
                        </a:spcBef>
                      </a:pPr>
                      <a:r>
                        <a:rPr dirty="0" sz="700" spc="-5">
                          <a:latin typeface="PMingLiU"/>
                          <a:cs typeface="PMingLiU"/>
                        </a:rPr>
                        <a:t>放射疗法</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c>
                  <a:txBody>
                    <a:bodyPr/>
                    <a:lstStyle/>
                    <a:p>
                      <a:pPr algn="ctr">
                        <a:lnSpc>
                          <a:spcPct val="100000"/>
                        </a:lnSpc>
                        <a:spcBef>
                          <a:spcPts val="330"/>
                        </a:spcBef>
                      </a:pPr>
                      <a:r>
                        <a:rPr dirty="0" sz="700" spc="-5">
                          <a:latin typeface="PMingLiU"/>
                          <a:cs typeface="PMingLiU"/>
                        </a:rPr>
                        <a:t>实体瘤</a:t>
                      </a:r>
                      <a:endParaRPr sz="700">
                        <a:latin typeface="PMingLiU"/>
                        <a:cs typeface="PMingLiU"/>
                      </a:endParaRPr>
                    </a:p>
                  </a:txBody>
                  <a:tcPr marL="0" marR="0" marB="0" marT="41910">
                    <a:lnT w="6350">
                      <a:solidFill>
                        <a:srgbClr val="000000"/>
                      </a:solidFill>
                      <a:prstDash val="solid"/>
                    </a:lnT>
                    <a:lnB w="6350">
                      <a:solidFill>
                        <a:srgbClr val="000000"/>
                      </a:solidFill>
                      <a:prstDash val="solid"/>
                    </a:lnB>
                  </a:tcPr>
                </a:tc>
              </a:tr>
              <a:tr h="152400">
                <a:tc>
                  <a:txBody>
                    <a:bodyPr/>
                    <a:lstStyle/>
                    <a:p>
                      <a:pPr marL="254000">
                        <a:lnSpc>
                          <a:spcPct val="100000"/>
                        </a:lnSpc>
                        <a:spcBef>
                          <a:spcPts val="90"/>
                        </a:spcBef>
                      </a:pPr>
                      <a:r>
                        <a:rPr dirty="0" sz="700" spc="-5">
                          <a:latin typeface="PMingLiU"/>
                          <a:cs typeface="PMingLiU"/>
                        </a:rPr>
                        <a:t>优替济生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marL="213360">
                        <a:lnSpc>
                          <a:spcPct val="100000"/>
                        </a:lnSpc>
                        <a:spcBef>
                          <a:spcPts val="160"/>
                        </a:spcBef>
                      </a:pPr>
                      <a:r>
                        <a:rPr dirty="0" sz="700" spc="-5">
                          <a:latin typeface="Arial"/>
                          <a:cs typeface="Arial"/>
                        </a:rPr>
                        <a:t>anti-MESO </a:t>
                      </a:r>
                      <a:r>
                        <a:rPr dirty="0" sz="700" spc="-10">
                          <a:latin typeface="Arial"/>
                          <a:cs typeface="Arial"/>
                        </a:rPr>
                        <a:t>CAR </a:t>
                      </a:r>
                      <a:r>
                        <a:rPr dirty="0" sz="700" spc="-5">
                          <a:latin typeface="Arial"/>
                          <a:cs typeface="Arial"/>
                        </a:rPr>
                        <a:t>T</a:t>
                      </a:r>
                      <a:r>
                        <a:rPr dirty="0" sz="700" spc="20">
                          <a:latin typeface="Arial"/>
                          <a:cs typeface="Arial"/>
                        </a:rPr>
                        <a:t> </a:t>
                      </a:r>
                      <a:r>
                        <a:rPr dirty="0" sz="700">
                          <a:latin typeface="Arial"/>
                          <a:cs typeface="Arial"/>
                        </a:rPr>
                        <a:t>cells</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2700">
                        <a:lnSpc>
                          <a:spcPct val="100000"/>
                        </a:lnSpc>
                        <a:spcBef>
                          <a:spcPts val="160"/>
                        </a:spcBef>
                      </a:pPr>
                      <a:r>
                        <a:rPr dirty="0" sz="700" spc="-5">
                          <a:latin typeface="Arial"/>
                          <a:cs typeface="Arial"/>
                        </a:rPr>
                        <a:t>CAR-T</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a:lnSpc>
                          <a:spcPct val="100000"/>
                        </a:lnSpc>
                        <a:spcBef>
                          <a:spcPts val="90"/>
                        </a:spcBef>
                      </a:pPr>
                      <a:r>
                        <a:rPr dirty="0" sz="700" spc="-5">
                          <a:latin typeface="PMingLiU"/>
                          <a:cs typeface="PMingLiU"/>
                        </a:rPr>
                        <a:t>实体瘤</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2704">
                <a:tc>
                  <a:txBody>
                    <a:bodyPr/>
                    <a:lstStyle/>
                    <a:p>
                      <a:pPr marL="254000">
                        <a:lnSpc>
                          <a:spcPct val="100000"/>
                        </a:lnSpc>
                        <a:spcBef>
                          <a:spcPts val="90"/>
                        </a:spcBef>
                      </a:pPr>
                      <a:r>
                        <a:rPr dirty="0" sz="700" spc="-5">
                          <a:latin typeface="PMingLiU"/>
                          <a:cs typeface="PMingLiU"/>
                        </a:rPr>
                        <a:t>恒润达生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marL="325755">
                        <a:lnSpc>
                          <a:spcPct val="100000"/>
                        </a:lnSpc>
                        <a:spcBef>
                          <a:spcPts val="160"/>
                        </a:spcBef>
                      </a:pPr>
                      <a:r>
                        <a:rPr dirty="0" sz="700" spc="-5">
                          <a:latin typeface="Arial"/>
                          <a:cs typeface="Arial"/>
                        </a:rPr>
                        <a:t>anti-MESO</a:t>
                      </a:r>
                      <a:r>
                        <a:rPr dirty="0" sz="700">
                          <a:latin typeface="Arial"/>
                          <a:cs typeface="Arial"/>
                        </a:rPr>
                        <a:t> </a:t>
                      </a:r>
                      <a:r>
                        <a:rPr dirty="0" sz="700" spc="-10">
                          <a:latin typeface="Arial"/>
                          <a:cs typeface="Arial"/>
                        </a:rPr>
                        <a:t>CART</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marL="40640">
                        <a:lnSpc>
                          <a:spcPct val="100000"/>
                        </a:lnSpc>
                        <a:spcBef>
                          <a:spcPts val="9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L="12700">
                        <a:lnSpc>
                          <a:spcPct val="100000"/>
                        </a:lnSpc>
                        <a:spcBef>
                          <a:spcPts val="160"/>
                        </a:spcBef>
                      </a:pPr>
                      <a:r>
                        <a:rPr dirty="0" sz="700" spc="-5">
                          <a:latin typeface="Arial"/>
                          <a:cs typeface="Arial"/>
                        </a:rPr>
                        <a:t>CAR-T</a:t>
                      </a:r>
                      <a:endParaRPr sz="700">
                        <a:latin typeface="Arial"/>
                        <a:cs typeface="Arial"/>
                      </a:endParaRPr>
                    </a:p>
                  </a:txBody>
                  <a:tcPr marL="0" marR="0" marB="0" marT="20320">
                    <a:lnT w="6350">
                      <a:solidFill>
                        <a:srgbClr val="000000"/>
                      </a:solidFill>
                      <a:prstDash val="solid"/>
                    </a:lnT>
                    <a:lnB w="6350">
                      <a:solidFill>
                        <a:srgbClr val="000000"/>
                      </a:solidFill>
                      <a:prstDash val="solid"/>
                    </a:lnB>
                  </a:tcPr>
                </a:tc>
                <a:tc>
                  <a:txBody>
                    <a:bodyPr/>
                    <a:lstStyle/>
                    <a:p>
                      <a:pPr algn="ctr">
                        <a:lnSpc>
                          <a:spcPct val="100000"/>
                        </a:lnSpc>
                        <a:spcBef>
                          <a:spcPts val="90"/>
                        </a:spcBef>
                      </a:pPr>
                      <a:r>
                        <a:rPr dirty="0" sz="700" spc="-5">
                          <a:latin typeface="PMingLiU"/>
                          <a:cs typeface="PMingLiU"/>
                        </a:rPr>
                        <a:t>卵巢癌</a:t>
                      </a:r>
                      <a:endParaRPr sz="700">
                        <a:latin typeface="PMingLiU"/>
                        <a:cs typeface="PMingLiU"/>
                      </a:endParaRPr>
                    </a:p>
                  </a:txBody>
                  <a:tcPr marL="0" marR="0" marB="0" marT="11430">
                    <a:lnT w="6350">
                      <a:solidFill>
                        <a:srgbClr val="000000"/>
                      </a:solidFill>
                      <a:prstDash val="solid"/>
                    </a:lnT>
                  </a:tcPr>
                </a:tc>
              </a:tr>
            </a:tbl>
          </a:graphicData>
        </a:graphic>
      </p:graphicFrame>
      <p:sp>
        <p:nvSpPr>
          <p:cNvPr id="9" name="object 9"/>
          <p:cNvSpPr/>
          <p:nvPr/>
        </p:nvSpPr>
        <p:spPr>
          <a:xfrm>
            <a:off x="408736" y="973200"/>
            <a:ext cx="151765" cy="0"/>
          </a:xfrm>
          <a:custGeom>
            <a:avLst/>
            <a:gdLst/>
            <a:ahLst/>
            <a:cxnLst/>
            <a:rect l="l" t="t" r="r" b="b"/>
            <a:pathLst>
              <a:path w="151765" h="0">
                <a:moveTo>
                  <a:pt x="0" y="0"/>
                </a:moveTo>
                <a:lnTo>
                  <a:pt x="151180" y="0"/>
                </a:lnTo>
              </a:path>
            </a:pathLst>
          </a:custGeom>
          <a:ln w="6096">
            <a:solidFill>
              <a:srgbClr val="000000"/>
            </a:solidFill>
            <a:prstDash val="sysDot"/>
          </a:ln>
        </p:spPr>
        <p:txBody>
          <a:bodyPr wrap="square" lIns="0" tIns="0" rIns="0" bIns="0" rtlCol="0"/>
          <a:lstStyle/>
          <a:p/>
        </p:txBody>
      </p:sp>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71745" cy="2096135"/>
          </a:xfrm>
          <a:prstGeom prst="rect">
            <a:avLst/>
          </a:prstGeom>
        </p:spPr>
        <p:txBody>
          <a:bodyPr wrap="square" lIns="0" tIns="12065" rIns="0" bIns="0" rtlCol="0" vert="horz">
            <a:spAutoFit/>
          </a:bodyPr>
          <a:lstStyle/>
          <a:p>
            <a:pPr algn="just" marL="12700" marR="7620">
              <a:lnSpc>
                <a:spcPct val="140100"/>
              </a:lnSpc>
              <a:spcBef>
                <a:spcPts val="95"/>
              </a:spcBef>
            </a:pPr>
            <a:r>
              <a:rPr dirty="0" sz="1000" spc="-5">
                <a:latin typeface="Arial"/>
                <a:cs typeface="Arial"/>
              </a:rPr>
              <a:t>2021</a:t>
            </a:r>
            <a:r>
              <a:rPr dirty="0" sz="1000" spc="145">
                <a:latin typeface="Arial"/>
                <a:cs typeface="Arial"/>
              </a:rPr>
              <a:t> </a:t>
            </a:r>
            <a:r>
              <a:rPr dirty="0" sz="1000" spc="5">
                <a:latin typeface="PMingLiU"/>
                <a:cs typeface="PMingLiU"/>
              </a:rPr>
              <a:t>年，国内已经有</a:t>
            </a:r>
            <a:r>
              <a:rPr dirty="0" sz="1000" spc="-20">
                <a:latin typeface="PMingLiU"/>
                <a:cs typeface="PMingLiU"/>
              </a:rPr>
              <a:t>两</a:t>
            </a:r>
            <a:r>
              <a:rPr dirty="0" sz="1000" spc="5">
                <a:latin typeface="PMingLiU"/>
                <a:cs typeface="PMingLiU"/>
              </a:rPr>
              <a:t>款</a:t>
            </a:r>
            <a:r>
              <a:rPr dirty="0" sz="1000" spc="245">
                <a:latin typeface="PMingLiU"/>
                <a:cs typeface="PMingLiU"/>
              </a:rPr>
              <a:t> </a:t>
            </a:r>
            <a:r>
              <a:rPr dirty="0" sz="1000">
                <a:latin typeface="Arial"/>
                <a:cs typeface="Arial"/>
              </a:rPr>
              <a:t>CAR-T</a:t>
            </a:r>
            <a:r>
              <a:rPr dirty="0" sz="1000" spc="140">
                <a:latin typeface="Arial"/>
                <a:cs typeface="Arial"/>
              </a:rPr>
              <a:t> </a:t>
            </a:r>
            <a:r>
              <a:rPr dirty="0" sz="1000" spc="5">
                <a:latin typeface="PMingLiU"/>
                <a:cs typeface="PMingLiU"/>
              </a:rPr>
              <a:t>产品实</a:t>
            </a:r>
            <a:r>
              <a:rPr dirty="0" sz="1000" spc="-20">
                <a:latin typeface="PMingLiU"/>
                <a:cs typeface="PMingLiU"/>
              </a:rPr>
              <a:t>现</a:t>
            </a:r>
            <a:r>
              <a:rPr dirty="0" sz="1000" spc="5">
                <a:latin typeface="PMingLiU"/>
                <a:cs typeface="PMingLiU"/>
              </a:rPr>
              <a:t>商业</a:t>
            </a:r>
            <a:r>
              <a:rPr dirty="0" sz="1000" spc="-20">
                <a:latin typeface="PMingLiU"/>
                <a:cs typeface="PMingLiU"/>
              </a:rPr>
              <a:t>化，</a:t>
            </a:r>
            <a:r>
              <a:rPr dirty="0" sz="1000" spc="5">
                <a:latin typeface="PMingLiU"/>
                <a:cs typeface="PMingLiU"/>
              </a:rPr>
              <a:t>分别为</a:t>
            </a:r>
            <a:r>
              <a:rPr dirty="0" sz="1000" spc="-20">
                <a:latin typeface="PMingLiU"/>
                <a:cs typeface="PMingLiU"/>
              </a:rPr>
              <a:t>复</a:t>
            </a:r>
            <a:r>
              <a:rPr dirty="0" sz="1000" spc="5">
                <a:latin typeface="PMingLiU"/>
                <a:cs typeface="PMingLiU"/>
              </a:rPr>
              <a:t>星凯特</a:t>
            </a:r>
            <a:r>
              <a:rPr dirty="0" sz="1000" spc="-20">
                <a:latin typeface="PMingLiU"/>
                <a:cs typeface="PMingLiU"/>
              </a:rPr>
              <a:t>的</a:t>
            </a:r>
            <a:r>
              <a:rPr dirty="0" sz="1000" spc="5">
                <a:latin typeface="PMingLiU"/>
                <a:cs typeface="PMingLiU"/>
              </a:rPr>
              <a:t>奕凯</a:t>
            </a:r>
            <a:r>
              <a:rPr dirty="0" sz="1000" spc="-20">
                <a:latin typeface="PMingLiU"/>
                <a:cs typeface="PMingLiU"/>
              </a:rPr>
              <a:t>达</a:t>
            </a:r>
            <a:r>
              <a:rPr dirty="0" sz="1000" spc="5">
                <a:latin typeface="PMingLiU"/>
                <a:cs typeface="PMingLiU"/>
              </a:rPr>
              <a:t>和药</a:t>
            </a:r>
            <a:r>
              <a:rPr dirty="0" sz="1000" spc="-20">
                <a:latin typeface="PMingLiU"/>
                <a:cs typeface="PMingLiU"/>
              </a:rPr>
              <a:t>明</a:t>
            </a:r>
            <a:r>
              <a:rPr dirty="0" sz="1000" spc="5">
                <a:latin typeface="PMingLiU"/>
                <a:cs typeface="PMingLiU"/>
              </a:rPr>
              <a:t>巨诺 的倍诺</a:t>
            </a:r>
            <a:r>
              <a:rPr dirty="0" sz="1000" spc="-20">
                <a:latin typeface="PMingLiU"/>
                <a:cs typeface="PMingLiU"/>
              </a:rPr>
              <a:t>达</a:t>
            </a:r>
            <a:r>
              <a:rPr dirty="0" sz="1000" spc="5">
                <a:latin typeface="PMingLiU"/>
                <a:cs typeface="PMingLiU"/>
              </a:rPr>
              <a:t>。</a:t>
            </a:r>
            <a:r>
              <a:rPr dirty="0" sz="1000" spc="-5">
                <a:latin typeface="Arial"/>
                <a:cs typeface="Arial"/>
              </a:rPr>
              <a:t>2022</a:t>
            </a:r>
            <a:r>
              <a:rPr dirty="0" sz="1000" spc="5">
                <a:latin typeface="Arial"/>
                <a:cs typeface="Arial"/>
              </a:rPr>
              <a:t> </a:t>
            </a:r>
            <a:r>
              <a:rPr dirty="0" sz="1000" spc="5">
                <a:latin typeface="PMingLiU"/>
                <a:cs typeface="PMingLiU"/>
              </a:rPr>
              <a:t>年初</a:t>
            </a:r>
            <a:r>
              <a:rPr dirty="0" sz="1000" spc="-20">
                <a:latin typeface="PMingLiU"/>
                <a:cs typeface="PMingLiU"/>
              </a:rPr>
              <a:t>，</a:t>
            </a:r>
            <a:r>
              <a:rPr dirty="0" sz="1000" spc="5">
                <a:latin typeface="PMingLiU"/>
                <a:cs typeface="PMingLiU"/>
              </a:rPr>
              <a:t>南京</a:t>
            </a:r>
            <a:r>
              <a:rPr dirty="0" sz="1000" spc="-20">
                <a:latin typeface="PMingLiU"/>
                <a:cs typeface="PMingLiU"/>
              </a:rPr>
              <a:t>传</a:t>
            </a:r>
            <a:r>
              <a:rPr dirty="0" sz="1000" spc="5">
                <a:latin typeface="PMingLiU"/>
                <a:cs typeface="PMingLiU"/>
              </a:rPr>
              <a:t>奇生</a:t>
            </a:r>
            <a:r>
              <a:rPr dirty="0" sz="1000" spc="-20">
                <a:latin typeface="PMingLiU"/>
                <a:cs typeface="PMingLiU"/>
              </a:rPr>
              <a:t>物</a:t>
            </a:r>
            <a:r>
              <a:rPr dirty="0" sz="1000" spc="5">
                <a:latin typeface="PMingLiU"/>
                <a:cs typeface="PMingLiU"/>
              </a:rPr>
              <a:t>自主</a:t>
            </a:r>
            <a:r>
              <a:rPr dirty="0" sz="1000" spc="-20">
                <a:latin typeface="PMingLiU"/>
                <a:cs typeface="PMingLiU"/>
              </a:rPr>
              <a:t>研</a:t>
            </a:r>
            <a:r>
              <a:rPr dirty="0" sz="1000" spc="5">
                <a:latin typeface="PMingLiU"/>
                <a:cs typeface="PMingLiU"/>
              </a:rPr>
              <a:t>发的</a:t>
            </a:r>
            <a:r>
              <a:rPr dirty="0" sz="1000" spc="65">
                <a:latin typeface="PMingLiU"/>
                <a:cs typeface="PMingLiU"/>
              </a:rPr>
              <a:t> </a:t>
            </a:r>
            <a:r>
              <a:rPr dirty="0" sz="1000" spc="-5">
                <a:latin typeface="Arial"/>
                <a:cs typeface="Arial"/>
              </a:rPr>
              <a:t>BCMA</a:t>
            </a:r>
            <a:r>
              <a:rPr dirty="0" sz="1000" spc="155">
                <a:latin typeface="Arial"/>
                <a:cs typeface="Arial"/>
              </a:rPr>
              <a:t> </a:t>
            </a:r>
            <a:r>
              <a:rPr dirty="0" sz="1000" spc="-5">
                <a:latin typeface="Arial"/>
                <a:cs typeface="Arial"/>
              </a:rPr>
              <a:t>CAR-T</a:t>
            </a:r>
            <a:r>
              <a:rPr dirty="0" sz="1000" spc="20">
                <a:latin typeface="Arial"/>
                <a:cs typeface="Arial"/>
              </a:rPr>
              <a:t> </a:t>
            </a:r>
            <a:r>
              <a:rPr dirty="0" sz="1000" spc="5">
                <a:latin typeface="PMingLiU"/>
                <a:cs typeface="PMingLiU"/>
              </a:rPr>
              <a:t>产品</a:t>
            </a:r>
            <a:r>
              <a:rPr dirty="0" sz="1000" spc="55">
                <a:latin typeface="PMingLiU"/>
                <a:cs typeface="PMingLiU"/>
              </a:rPr>
              <a:t> </a:t>
            </a:r>
            <a:r>
              <a:rPr dirty="0" sz="1000" spc="-10">
                <a:latin typeface="Arial"/>
                <a:cs typeface="Arial"/>
              </a:rPr>
              <a:t>Carvykti</a:t>
            </a:r>
            <a:r>
              <a:rPr dirty="0" sz="1000" spc="30">
                <a:latin typeface="Arial"/>
                <a:cs typeface="Arial"/>
              </a:rPr>
              <a:t> </a:t>
            </a:r>
            <a:r>
              <a:rPr dirty="0" sz="1000" spc="-20">
                <a:latin typeface="PMingLiU"/>
                <a:cs typeface="PMingLiU"/>
              </a:rPr>
              <a:t>成</a:t>
            </a:r>
            <a:r>
              <a:rPr dirty="0" sz="1000" spc="5">
                <a:latin typeface="PMingLiU"/>
                <a:cs typeface="PMingLiU"/>
              </a:rPr>
              <a:t>功出</a:t>
            </a:r>
            <a:r>
              <a:rPr dirty="0" sz="1000" spc="-20">
                <a:latin typeface="PMingLiU"/>
                <a:cs typeface="PMingLiU"/>
              </a:rPr>
              <a:t>海</a:t>
            </a:r>
            <a:r>
              <a:rPr dirty="0" sz="1000" spc="5">
                <a:latin typeface="PMingLiU"/>
                <a:cs typeface="PMingLiU"/>
              </a:rPr>
              <a:t>，  成为全</a:t>
            </a:r>
            <a:r>
              <a:rPr dirty="0" sz="1000" spc="-20">
                <a:latin typeface="PMingLiU"/>
                <a:cs typeface="PMingLiU"/>
              </a:rPr>
              <a:t>球</a:t>
            </a:r>
            <a:r>
              <a:rPr dirty="0" sz="1000" spc="5">
                <a:latin typeface="PMingLiU"/>
                <a:cs typeface="PMingLiU"/>
              </a:rPr>
              <a:t>同类</a:t>
            </a:r>
            <a:r>
              <a:rPr dirty="0" sz="1000" spc="-20">
                <a:latin typeface="PMingLiU"/>
                <a:cs typeface="PMingLiU"/>
              </a:rPr>
              <a:t>最</a:t>
            </a:r>
            <a:r>
              <a:rPr dirty="0" sz="1000" spc="5">
                <a:latin typeface="PMingLiU"/>
                <a:cs typeface="PMingLiU"/>
              </a:rPr>
              <a:t>佳</a:t>
            </a:r>
            <a:r>
              <a:rPr dirty="0" sz="1000" spc="25">
                <a:latin typeface="PMingLiU"/>
                <a:cs typeface="PMingLiU"/>
              </a:rPr>
              <a:t> </a:t>
            </a:r>
            <a:r>
              <a:rPr dirty="0" sz="1000" spc="-5">
                <a:latin typeface="Arial"/>
                <a:cs typeface="Arial"/>
              </a:rPr>
              <a:t>(Best-in-class)</a:t>
            </a:r>
            <a:r>
              <a:rPr dirty="0" sz="1000" spc="10">
                <a:latin typeface="Arial"/>
                <a:cs typeface="Arial"/>
              </a:rPr>
              <a:t> </a:t>
            </a:r>
            <a:r>
              <a:rPr dirty="0" sz="1000" spc="5">
                <a:latin typeface="PMingLiU"/>
                <a:cs typeface="PMingLiU"/>
              </a:rPr>
              <a:t>的</a:t>
            </a:r>
            <a:r>
              <a:rPr dirty="0" sz="1000" spc="-20">
                <a:latin typeface="PMingLiU"/>
                <a:cs typeface="PMingLiU"/>
              </a:rPr>
              <a:t> </a:t>
            </a:r>
            <a:r>
              <a:rPr dirty="0" sz="1000">
                <a:latin typeface="Arial"/>
                <a:cs typeface="Arial"/>
              </a:rPr>
              <a:t>BCMA</a:t>
            </a:r>
            <a:r>
              <a:rPr dirty="0" sz="1000" spc="5">
                <a:latin typeface="Arial"/>
                <a:cs typeface="Arial"/>
              </a:rPr>
              <a:t> </a:t>
            </a:r>
            <a:r>
              <a:rPr dirty="0" sz="1000">
                <a:latin typeface="Arial"/>
                <a:cs typeface="Arial"/>
              </a:rPr>
              <a:t>CAR-T</a:t>
            </a:r>
            <a:r>
              <a:rPr dirty="0" sz="1000" spc="5">
                <a:latin typeface="PMingLiU"/>
                <a:cs typeface="PMingLiU"/>
              </a:rPr>
              <a:t>。</a:t>
            </a:r>
            <a:endParaRPr sz="1000">
              <a:latin typeface="PMingLiU"/>
              <a:cs typeface="PMingLiU"/>
            </a:endParaRPr>
          </a:p>
          <a:p>
            <a:pPr algn="just" marL="12700" marR="5080">
              <a:lnSpc>
                <a:spcPct val="139500"/>
              </a:lnSpc>
              <a:spcBef>
                <a:spcPts val="585"/>
              </a:spcBef>
            </a:pPr>
            <a:r>
              <a:rPr dirty="0" sz="1000" spc="5">
                <a:latin typeface="PMingLiU"/>
                <a:cs typeface="PMingLiU"/>
              </a:rPr>
              <a:t>除技术</a:t>
            </a:r>
            <a:r>
              <a:rPr dirty="0" sz="1000" spc="-20">
                <a:latin typeface="PMingLiU"/>
                <a:cs typeface="PMingLiU"/>
              </a:rPr>
              <a:t>较</a:t>
            </a:r>
            <a:r>
              <a:rPr dirty="0" sz="1000" spc="5">
                <a:latin typeface="PMingLiU"/>
                <a:cs typeface="PMingLiU"/>
              </a:rPr>
              <a:t>为成</a:t>
            </a:r>
            <a:r>
              <a:rPr dirty="0" sz="1000" spc="-20">
                <a:latin typeface="PMingLiU"/>
                <a:cs typeface="PMingLiU"/>
              </a:rPr>
              <a:t>熟</a:t>
            </a:r>
            <a:r>
              <a:rPr dirty="0" sz="1000" spc="5">
                <a:latin typeface="PMingLiU"/>
                <a:cs typeface="PMingLiU"/>
              </a:rPr>
              <a:t>的自</a:t>
            </a:r>
            <a:r>
              <a:rPr dirty="0" sz="1000" spc="-20">
                <a:latin typeface="PMingLiU"/>
                <a:cs typeface="PMingLiU"/>
              </a:rPr>
              <a:t>体</a:t>
            </a:r>
            <a:r>
              <a:rPr dirty="0" sz="1000" spc="5">
                <a:latin typeface="PMingLiU"/>
                <a:cs typeface="PMingLiU"/>
              </a:rPr>
              <a:t>血液瘤</a:t>
            </a:r>
            <a:r>
              <a:rPr dirty="0" sz="1000" spc="85">
                <a:latin typeface="PMingLiU"/>
                <a:cs typeface="PMingLiU"/>
              </a:rPr>
              <a:t> </a:t>
            </a:r>
            <a:r>
              <a:rPr dirty="0" sz="1000" spc="-5">
                <a:latin typeface="Arial"/>
                <a:cs typeface="Arial"/>
              </a:rPr>
              <a:t>CAR-T</a:t>
            </a:r>
            <a:r>
              <a:rPr dirty="0" sz="1000" spc="25">
                <a:latin typeface="Arial"/>
                <a:cs typeface="Arial"/>
              </a:rPr>
              <a:t> </a:t>
            </a:r>
            <a:r>
              <a:rPr dirty="0" sz="1000" spc="-20">
                <a:latin typeface="PMingLiU"/>
                <a:cs typeface="PMingLiU"/>
              </a:rPr>
              <a:t>产</a:t>
            </a:r>
            <a:r>
              <a:rPr dirty="0" sz="1000" spc="5">
                <a:latin typeface="PMingLiU"/>
                <a:cs typeface="PMingLiU"/>
              </a:rPr>
              <a:t>品外</a:t>
            </a:r>
            <a:r>
              <a:rPr dirty="0" sz="1000" spc="-20">
                <a:latin typeface="PMingLiU"/>
                <a:cs typeface="PMingLiU"/>
              </a:rPr>
              <a:t>，</a:t>
            </a:r>
            <a:r>
              <a:rPr dirty="0" sz="1000" spc="5">
                <a:latin typeface="PMingLiU"/>
                <a:cs typeface="PMingLiU"/>
              </a:rPr>
              <a:t>国内</a:t>
            </a:r>
            <a:r>
              <a:rPr dirty="0" sz="1000" spc="-20">
                <a:latin typeface="PMingLiU"/>
                <a:cs typeface="PMingLiU"/>
              </a:rPr>
              <a:t>一</a:t>
            </a:r>
            <a:r>
              <a:rPr dirty="0" sz="1000" spc="5">
                <a:latin typeface="PMingLiU"/>
                <a:cs typeface="PMingLiU"/>
              </a:rPr>
              <a:t>些企业</a:t>
            </a:r>
            <a:r>
              <a:rPr dirty="0" sz="1000" spc="-20">
                <a:latin typeface="PMingLiU"/>
                <a:cs typeface="PMingLiU"/>
              </a:rPr>
              <a:t>也</a:t>
            </a:r>
            <a:r>
              <a:rPr dirty="0" sz="1000" spc="5">
                <a:latin typeface="PMingLiU"/>
                <a:cs typeface="PMingLiU"/>
              </a:rPr>
              <a:t>在持</a:t>
            </a:r>
            <a:r>
              <a:rPr dirty="0" sz="1000" spc="-20">
                <a:latin typeface="PMingLiU"/>
                <a:cs typeface="PMingLiU"/>
              </a:rPr>
              <a:t>续</a:t>
            </a:r>
            <a:r>
              <a:rPr dirty="0" sz="1000" spc="5">
                <a:latin typeface="PMingLiU"/>
                <a:cs typeface="PMingLiU"/>
              </a:rPr>
              <a:t>布局</a:t>
            </a:r>
            <a:r>
              <a:rPr dirty="0" sz="1000" spc="-20">
                <a:latin typeface="PMingLiU"/>
                <a:cs typeface="PMingLiU"/>
              </a:rPr>
              <a:t>实</a:t>
            </a:r>
            <a:r>
              <a:rPr dirty="0" sz="1000" spc="5">
                <a:latin typeface="PMingLiU"/>
                <a:cs typeface="PMingLiU"/>
              </a:rPr>
              <a:t>体瘤</a:t>
            </a:r>
            <a:r>
              <a:rPr dirty="0" sz="1000" spc="-20">
                <a:latin typeface="PMingLiU"/>
                <a:cs typeface="PMingLiU"/>
              </a:rPr>
              <a:t>和</a:t>
            </a:r>
            <a:r>
              <a:rPr dirty="0" sz="1000" spc="5">
                <a:latin typeface="PMingLiU"/>
                <a:cs typeface="PMingLiU"/>
              </a:rPr>
              <a:t>通用型 </a:t>
            </a:r>
            <a:r>
              <a:rPr dirty="0" sz="1000">
                <a:latin typeface="Arial"/>
                <a:cs typeface="Arial"/>
              </a:rPr>
              <a:t>CAR-T</a:t>
            </a:r>
            <a:r>
              <a:rPr dirty="0" sz="1000" spc="40">
                <a:latin typeface="Arial"/>
                <a:cs typeface="Arial"/>
              </a:rPr>
              <a:t> </a:t>
            </a:r>
            <a:r>
              <a:rPr dirty="0" sz="1000" spc="-20">
                <a:latin typeface="PMingLiU"/>
                <a:cs typeface="PMingLiU"/>
              </a:rPr>
              <a:t>技</a:t>
            </a:r>
            <a:r>
              <a:rPr dirty="0" sz="1000" spc="5">
                <a:latin typeface="PMingLiU"/>
                <a:cs typeface="PMingLiU"/>
              </a:rPr>
              <a:t>术，</a:t>
            </a:r>
            <a:r>
              <a:rPr dirty="0" sz="1000" spc="-20">
                <a:latin typeface="PMingLiU"/>
                <a:cs typeface="PMingLiU"/>
              </a:rPr>
              <a:t>其</a:t>
            </a:r>
            <a:r>
              <a:rPr dirty="0" sz="1000" spc="5">
                <a:latin typeface="PMingLiU"/>
                <a:cs typeface="PMingLiU"/>
              </a:rPr>
              <a:t>中科</a:t>
            </a:r>
            <a:r>
              <a:rPr dirty="0" sz="1000" spc="-20">
                <a:latin typeface="PMingLiU"/>
                <a:cs typeface="PMingLiU"/>
              </a:rPr>
              <a:t>济</a:t>
            </a:r>
            <a:r>
              <a:rPr dirty="0" sz="1000" spc="5">
                <a:latin typeface="PMingLiU"/>
                <a:cs typeface="PMingLiU"/>
              </a:rPr>
              <a:t>药业</a:t>
            </a:r>
            <a:r>
              <a:rPr dirty="0" sz="1000" spc="-20">
                <a:latin typeface="PMingLiU"/>
                <a:cs typeface="PMingLiU"/>
              </a:rPr>
              <a:t>的</a:t>
            </a:r>
            <a:r>
              <a:rPr dirty="0" sz="1000" spc="5">
                <a:latin typeface="PMingLiU"/>
                <a:cs typeface="PMingLiU"/>
              </a:rPr>
              <a:t>靶向</a:t>
            </a:r>
            <a:r>
              <a:rPr dirty="0" sz="1000" spc="85">
                <a:latin typeface="PMingLiU"/>
                <a:cs typeface="PMingLiU"/>
              </a:rPr>
              <a:t> </a:t>
            </a:r>
            <a:r>
              <a:rPr dirty="0" sz="1000" spc="-5">
                <a:latin typeface="Arial"/>
                <a:cs typeface="Arial"/>
              </a:rPr>
              <a:t>Claudin18.2</a:t>
            </a:r>
            <a:r>
              <a:rPr dirty="0" sz="1000" spc="30">
                <a:latin typeface="Arial"/>
                <a:cs typeface="Arial"/>
              </a:rPr>
              <a:t> </a:t>
            </a:r>
            <a:r>
              <a:rPr dirty="0" sz="1000" spc="5">
                <a:latin typeface="PMingLiU"/>
                <a:cs typeface="PMingLiU"/>
              </a:rPr>
              <a:t>的</a:t>
            </a:r>
            <a:r>
              <a:rPr dirty="0" sz="1000" spc="80">
                <a:latin typeface="PMingLiU"/>
                <a:cs typeface="PMingLiU"/>
              </a:rPr>
              <a:t> </a:t>
            </a:r>
            <a:r>
              <a:rPr dirty="0" sz="1000" spc="-5">
                <a:latin typeface="Arial"/>
                <a:cs typeface="Arial"/>
              </a:rPr>
              <a:t>CAR-T</a:t>
            </a:r>
            <a:r>
              <a:rPr dirty="0" sz="1000" spc="45">
                <a:latin typeface="Arial"/>
                <a:cs typeface="Arial"/>
              </a:rPr>
              <a:t> </a:t>
            </a:r>
            <a:r>
              <a:rPr dirty="0" sz="1000" spc="-20">
                <a:latin typeface="PMingLiU"/>
                <a:cs typeface="PMingLiU"/>
              </a:rPr>
              <a:t>产</a:t>
            </a:r>
            <a:r>
              <a:rPr dirty="0" sz="1000" spc="5">
                <a:latin typeface="PMingLiU"/>
                <a:cs typeface="PMingLiU"/>
              </a:rPr>
              <a:t>品</a:t>
            </a:r>
            <a:r>
              <a:rPr dirty="0" sz="1000" spc="175">
                <a:latin typeface="PMingLiU"/>
                <a:cs typeface="PMingLiU"/>
              </a:rPr>
              <a:t> </a:t>
            </a:r>
            <a:r>
              <a:rPr dirty="0" sz="1000" spc="-10">
                <a:latin typeface="Arial"/>
                <a:cs typeface="Arial"/>
              </a:rPr>
              <a:t>CT041</a:t>
            </a:r>
            <a:r>
              <a:rPr dirty="0" sz="1000" spc="30">
                <a:latin typeface="Arial"/>
                <a:cs typeface="Arial"/>
              </a:rPr>
              <a:t> </a:t>
            </a:r>
            <a:r>
              <a:rPr dirty="0" sz="1000" spc="5">
                <a:latin typeface="PMingLiU"/>
                <a:cs typeface="PMingLiU"/>
              </a:rPr>
              <a:t>已经</a:t>
            </a:r>
            <a:r>
              <a:rPr dirty="0" sz="1000" spc="-20">
                <a:latin typeface="PMingLiU"/>
                <a:cs typeface="PMingLiU"/>
              </a:rPr>
              <a:t>进</a:t>
            </a:r>
            <a:r>
              <a:rPr dirty="0" sz="1000" spc="5">
                <a:latin typeface="PMingLiU"/>
                <a:cs typeface="PMingLiU"/>
              </a:rPr>
              <a:t>入确证性</a:t>
            </a:r>
            <a:r>
              <a:rPr dirty="0" sz="1000" spc="60">
                <a:latin typeface="PMingLiU"/>
                <a:cs typeface="PMingLiU"/>
              </a:rPr>
              <a:t> </a:t>
            </a:r>
            <a:r>
              <a:rPr dirty="0" sz="1000" spc="5">
                <a:latin typeface="Arial"/>
                <a:cs typeface="Arial"/>
              </a:rPr>
              <a:t>II  </a:t>
            </a:r>
            <a:r>
              <a:rPr dirty="0" sz="1000" spc="5">
                <a:latin typeface="PMingLiU"/>
                <a:cs typeface="PMingLiU"/>
              </a:rPr>
              <a:t>期临床</a:t>
            </a:r>
            <a:r>
              <a:rPr dirty="0" sz="1000" spc="-20">
                <a:latin typeface="PMingLiU"/>
                <a:cs typeface="PMingLiU"/>
              </a:rPr>
              <a:t>，</a:t>
            </a:r>
            <a:r>
              <a:rPr dirty="0" sz="1000" spc="5">
                <a:latin typeface="PMingLiU"/>
                <a:cs typeface="PMingLiU"/>
              </a:rPr>
              <a:t>靶向</a:t>
            </a:r>
            <a:r>
              <a:rPr dirty="0" sz="1000" spc="220">
                <a:latin typeface="PMingLiU"/>
                <a:cs typeface="PMingLiU"/>
              </a:rPr>
              <a:t> </a:t>
            </a:r>
            <a:r>
              <a:rPr dirty="0" sz="1000">
                <a:latin typeface="Arial"/>
                <a:cs typeface="Arial"/>
              </a:rPr>
              <a:t>GPC3</a:t>
            </a:r>
            <a:r>
              <a:rPr dirty="0" sz="1000" spc="145">
                <a:latin typeface="Arial"/>
                <a:cs typeface="Arial"/>
              </a:rPr>
              <a:t> </a:t>
            </a:r>
            <a:r>
              <a:rPr dirty="0" sz="1000" spc="-20">
                <a:latin typeface="PMingLiU"/>
                <a:cs typeface="PMingLiU"/>
              </a:rPr>
              <a:t>的</a:t>
            </a:r>
            <a:r>
              <a:rPr dirty="0" sz="1000" spc="5">
                <a:latin typeface="PMingLiU"/>
                <a:cs typeface="PMingLiU"/>
              </a:rPr>
              <a:t>产品</a:t>
            </a:r>
            <a:r>
              <a:rPr dirty="0" sz="1000" spc="155">
                <a:latin typeface="PMingLiU"/>
                <a:cs typeface="PMingLiU"/>
              </a:rPr>
              <a:t> </a:t>
            </a:r>
            <a:r>
              <a:rPr dirty="0" sz="1000" spc="-5">
                <a:latin typeface="Arial"/>
                <a:cs typeface="Arial"/>
              </a:rPr>
              <a:t>CT011</a:t>
            </a:r>
            <a:r>
              <a:rPr dirty="0" sz="1000" spc="150">
                <a:latin typeface="Arial"/>
                <a:cs typeface="Arial"/>
              </a:rPr>
              <a:t> </a:t>
            </a:r>
            <a:r>
              <a:rPr dirty="0" sz="1000" spc="5">
                <a:latin typeface="PMingLiU"/>
                <a:cs typeface="PMingLiU"/>
              </a:rPr>
              <a:t>已</a:t>
            </a:r>
            <a:r>
              <a:rPr dirty="0" sz="1000" spc="-20">
                <a:latin typeface="PMingLiU"/>
                <a:cs typeface="PMingLiU"/>
              </a:rPr>
              <a:t>经</a:t>
            </a:r>
            <a:r>
              <a:rPr dirty="0" sz="1000" spc="5">
                <a:latin typeface="PMingLiU"/>
                <a:cs typeface="PMingLiU"/>
              </a:rPr>
              <a:t>进入</a:t>
            </a:r>
            <a:r>
              <a:rPr dirty="0" sz="1000" spc="225">
                <a:latin typeface="PMingLiU"/>
                <a:cs typeface="PMingLiU"/>
              </a:rPr>
              <a:t> </a:t>
            </a:r>
            <a:r>
              <a:rPr dirty="0" sz="1000">
                <a:latin typeface="Arial"/>
                <a:cs typeface="Arial"/>
              </a:rPr>
              <a:t>I</a:t>
            </a:r>
            <a:r>
              <a:rPr dirty="0" sz="1000" spc="160">
                <a:latin typeface="Arial"/>
                <a:cs typeface="Arial"/>
              </a:rPr>
              <a:t> </a:t>
            </a:r>
            <a:r>
              <a:rPr dirty="0" sz="1000" spc="5">
                <a:latin typeface="PMingLiU"/>
                <a:cs typeface="PMingLiU"/>
              </a:rPr>
              <a:t>期</a:t>
            </a:r>
            <a:r>
              <a:rPr dirty="0" sz="1000" spc="-20">
                <a:latin typeface="PMingLiU"/>
                <a:cs typeface="PMingLiU"/>
              </a:rPr>
              <a:t>临</a:t>
            </a:r>
            <a:r>
              <a:rPr dirty="0" sz="1000" spc="5">
                <a:latin typeface="PMingLiU"/>
                <a:cs typeface="PMingLiU"/>
              </a:rPr>
              <a:t>床；亘</a:t>
            </a:r>
            <a:r>
              <a:rPr dirty="0" sz="1000" spc="-20">
                <a:latin typeface="PMingLiU"/>
                <a:cs typeface="PMingLiU"/>
              </a:rPr>
              <a:t>喜</a:t>
            </a:r>
            <a:r>
              <a:rPr dirty="0" sz="1000" spc="5">
                <a:latin typeface="PMingLiU"/>
                <a:cs typeface="PMingLiU"/>
              </a:rPr>
              <a:t>生物</a:t>
            </a:r>
            <a:r>
              <a:rPr dirty="0" sz="1000" spc="-20">
                <a:latin typeface="PMingLiU"/>
                <a:cs typeface="PMingLiU"/>
              </a:rPr>
              <a:t>的</a:t>
            </a:r>
            <a:r>
              <a:rPr dirty="0" sz="1000" spc="5">
                <a:latin typeface="PMingLiU"/>
                <a:cs typeface="PMingLiU"/>
              </a:rPr>
              <a:t>通用型</a:t>
            </a:r>
            <a:r>
              <a:rPr dirty="0" sz="1000" spc="229">
                <a:latin typeface="PMingLiU"/>
                <a:cs typeface="PMingLiU"/>
              </a:rPr>
              <a:t> </a:t>
            </a:r>
            <a:r>
              <a:rPr dirty="0" sz="1000" spc="-5">
                <a:latin typeface="Arial"/>
                <a:cs typeface="Arial"/>
              </a:rPr>
              <a:t>CAR-T</a:t>
            </a:r>
            <a:r>
              <a:rPr dirty="0" sz="1000" spc="160">
                <a:latin typeface="Arial"/>
                <a:cs typeface="Arial"/>
              </a:rPr>
              <a:t> </a:t>
            </a:r>
            <a:r>
              <a:rPr dirty="0" sz="1000" spc="5">
                <a:latin typeface="PMingLiU"/>
                <a:cs typeface="PMingLiU"/>
              </a:rPr>
              <a:t>平台 </a:t>
            </a:r>
            <a:r>
              <a:rPr dirty="0" sz="1000">
                <a:latin typeface="Arial"/>
                <a:cs typeface="Arial"/>
              </a:rPr>
              <a:t>TruUCAR</a:t>
            </a:r>
            <a:r>
              <a:rPr dirty="0" sz="1000" spc="50">
                <a:latin typeface="Arial"/>
                <a:cs typeface="Arial"/>
              </a:rPr>
              <a:t> </a:t>
            </a:r>
            <a:r>
              <a:rPr dirty="0" sz="1000" spc="-20">
                <a:latin typeface="PMingLiU"/>
                <a:cs typeface="PMingLiU"/>
              </a:rPr>
              <a:t>上</a:t>
            </a:r>
            <a:r>
              <a:rPr dirty="0" sz="1000" spc="5">
                <a:latin typeface="PMingLiU"/>
                <a:cs typeface="PMingLiU"/>
              </a:rPr>
              <a:t>也已</a:t>
            </a:r>
            <a:r>
              <a:rPr dirty="0" sz="1000" spc="-20">
                <a:latin typeface="PMingLiU"/>
                <a:cs typeface="PMingLiU"/>
              </a:rPr>
              <a:t>经</a:t>
            </a:r>
            <a:r>
              <a:rPr dirty="0" sz="1000" spc="5">
                <a:latin typeface="PMingLiU"/>
                <a:cs typeface="PMingLiU"/>
              </a:rPr>
              <a:t>诞生</a:t>
            </a:r>
            <a:r>
              <a:rPr dirty="0" sz="1000" spc="-20">
                <a:latin typeface="PMingLiU"/>
                <a:cs typeface="PMingLiU"/>
              </a:rPr>
              <a:t>两</a:t>
            </a:r>
            <a:r>
              <a:rPr dirty="0" sz="1000" spc="5">
                <a:latin typeface="PMingLiU"/>
                <a:cs typeface="PMingLiU"/>
              </a:rPr>
              <a:t>款候选</a:t>
            </a:r>
            <a:r>
              <a:rPr dirty="0" sz="1000" spc="100">
                <a:latin typeface="PMingLiU"/>
                <a:cs typeface="PMingLiU"/>
              </a:rPr>
              <a:t> </a:t>
            </a:r>
            <a:r>
              <a:rPr dirty="0" sz="1000" spc="-5">
                <a:latin typeface="Arial"/>
                <a:cs typeface="Arial"/>
              </a:rPr>
              <a:t>UCAR-T</a:t>
            </a:r>
            <a:r>
              <a:rPr dirty="0" sz="1000" spc="65">
                <a:latin typeface="Arial"/>
                <a:cs typeface="Arial"/>
              </a:rPr>
              <a:t> </a:t>
            </a:r>
            <a:r>
              <a:rPr dirty="0" sz="1000" spc="-20">
                <a:latin typeface="PMingLiU"/>
                <a:cs typeface="PMingLiU"/>
              </a:rPr>
              <a:t>产</a:t>
            </a:r>
            <a:r>
              <a:rPr dirty="0" sz="1000" spc="5">
                <a:latin typeface="PMingLiU"/>
                <a:cs typeface="PMingLiU"/>
              </a:rPr>
              <a:t>品，</a:t>
            </a:r>
            <a:r>
              <a:rPr dirty="0" sz="1000" spc="-20">
                <a:latin typeface="PMingLiU"/>
                <a:cs typeface="PMingLiU"/>
              </a:rPr>
              <a:t>分别</a:t>
            </a:r>
            <a:r>
              <a:rPr dirty="0" sz="1000" spc="5">
                <a:latin typeface="PMingLiU"/>
                <a:cs typeface="PMingLiU"/>
              </a:rPr>
              <a:t>为靶向</a:t>
            </a:r>
            <a:r>
              <a:rPr dirty="0" sz="1000" spc="100">
                <a:latin typeface="PMingLiU"/>
                <a:cs typeface="PMingLiU"/>
              </a:rPr>
              <a:t> </a:t>
            </a:r>
            <a:r>
              <a:rPr dirty="0" sz="1000" spc="-5">
                <a:latin typeface="Arial"/>
                <a:cs typeface="Arial"/>
              </a:rPr>
              <a:t>CD7</a:t>
            </a:r>
            <a:r>
              <a:rPr dirty="0" sz="1000" spc="50">
                <a:latin typeface="Arial"/>
                <a:cs typeface="Arial"/>
              </a:rPr>
              <a:t> </a:t>
            </a:r>
            <a:r>
              <a:rPr dirty="0" sz="1000" spc="5">
                <a:latin typeface="PMingLiU"/>
                <a:cs typeface="PMingLiU"/>
              </a:rPr>
              <a:t>的</a:t>
            </a:r>
            <a:r>
              <a:rPr dirty="0" sz="1000" spc="100">
                <a:latin typeface="PMingLiU"/>
                <a:cs typeface="PMingLiU"/>
              </a:rPr>
              <a:t> </a:t>
            </a:r>
            <a:r>
              <a:rPr dirty="0" sz="1000">
                <a:latin typeface="Arial"/>
                <a:cs typeface="Arial"/>
              </a:rPr>
              <a:t>GC027</a:t>
            </a:r>
            <a:r>
              <a:rPr dirty="0" sz="1000" spc="25">
                <a:latin typeface="Arial"/>
                <a:cs typeface="Arial"/>
              </a:rPr>
              <a:t> </a:t>
            </a:r>
            <a:r>
              <a:rPr dirty="0" sz="1000" spc="5">
                <a:latin typeface="PMingLiU"/>
                <a:cs typeface="PMingLiU"/>
              </a:rPr>
              <a:t>和同</a:t>
            </a:r>
            <a:r>
              <a:rPr dirty="0" sz="1000" spc="-20">
                <a:latin typeface="PMingLiU"/>
                <a:cs typeface="PMingLiU"/>
              </a:rPr>
              <a:t>时</a:t>
            </a:r>
            <a:r>
              <a:rPr dirty="0" sz="1000" spc="5">
                <a:latin typeface="PMingLiU"/>
                <a:cs typeface="PMingLiU"/>
              </a:rPr>
              <a:t>靶向 </a:t>
            </a:r>
            <a:r>
              <a:rPr dirty="0" sz="1000" spc="-5">
                <a:latin typeface="Arial"/>
                <a:cs typeface="Arial"/>
              </a:rPr>
              <a:t>CD7/CD19</a:t>
            </a:r>
            <a:r>
              <a:rPr dirty="0" sz="1000" spc="-70">
                <a:latin typeface="Arial"/>
                <a:cs typeface="Arial"/>
              </a:rPr>
              <a:t> </a:t>
            </a:r>
            <a:r>
              <a:rPr dirty="0" sz="1000" spc="245">
                <a:latin typeface="PMingLiU"/>
                <a:cs typeface="PMingLiU"/>
              </a:rPr>
              <a:t>的</a:t>
            </a:r>
            <a:r>
              <a:rPr dirty="0" sz="1000" spc="-5">
                <a:latin typeface="Arial"/>
                <a:cs typeface="Arial"/>
              </a:rPr>
              <a:t>GC502</a:t>
            </a:r>
            <a:r>
              <a:rPr dirty="0" sz="1000" spc="-5">
                <a:latin typeface="PMingLiU"/>
                <a:cs typeface="PMingLiU"/>
              </a:rPr>
              <a:t>，</a:t>
            </a:r>
            <a:r>
              <a:rPr dirty="0" sz="1000" spc="5">
                <a:latin typeface="PMingLiU"/>
                <a:cs typeface="PMingLiU"/>
              </a:rPr>
              <a:t>前者已经</a:t>
            </a:r>
            <a:r>
              <a:rPr dirty="0" sz="1000" spc="-20">
                <a:latin typeface="PMingLiU"/>
                <a:cs typeface="PMingLiU"/>
              </a:rPr>
              <a:t>完</a:t>
            </a:r>
            <a:r>
              <a:rPr dirty="0" sz="1000" spc="5">
                <a:latin typeface="PMingLiU"/>
                <a:cs typeface="PMingLiU"/>
              </a:rPr>
              <a:t>成中</a:t>
            </a:r>
            <a:r>
              <a:rPr dirty="0" sz="1000" spc="250">
                <a:latin typeface="PMingLiU"/>
                <a:cs typeface="PMingLiU"/>
              </a:rPr>
              <a:t>国</a:t>
            </a:r>
            <a:r>
              <a:rPr dirty="0" sz="1000" spc="-5">
                <a:latin typeface="Arial"/>
                <a:cs typeface="Arial"/>
              </a:rPr>
              <a:t>IIT</a:t>
            </a:r>
            <a:r>
              <a:rPr dirty="0" sz="1000" spc="-60">
                <a:latin typeface="Arial"/>
                <a:cs typeface="Arial"/>
              </a:rPr>
              <a:t> </a:t>
            </a:r>
            <a:r>
              <a:rPr dirty="0" sz="1000" spc="-20">
                <a:latin typeface="PMingLiU"/>
                <a:cs typeface="PMingLiU"/>
              </a:rPr>
              <a:t>研</a:t>
            </a:r>
            <a:r>
              <a:rPr dirty="0" sz="1000" spc="5">
                <a:latin typeface="PMingLiU"/>
                <a:cs typeface="PMingLiU"/>
              </a:rPr>
              <a:t>究。</a:t>
            </a:r>
            <a:endParaRPr sz="1000">
              <a:latin typeface="PMingLiU"/>
              <a:cs typeface="PMingLiU"/>
            </a:endParaRPr>
          </a:p>
          <a:p>
            <a:pPr algn="just" marL="12700">
              <a:lnSpc>
                <a:spcPct val="100000"/>
              </a:lnSpc>
              <a:spcBef>
                <a:spcPts val="1100"/>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3:</a:t>
            </a:r>
            <a:r>
              <a:rPr dirty="0" sz="1000" spc="-15" b="1">
                <a:latin typeface="Arial"/>
                <a:cs typeface="Arial"/>
              </a:rPr>
              <a:t> </a:t>
            </a:r>
            <a:r>
              <a:rPr dirty="0" sz="1000" spc="5" b="1">
                <a:latin typeface="Microsoft JhengHei UI"/>
                <a:cs typeface="Microsoft JhengHei UI"/>
              </a:rPr>
              <a:t>国内企</a:t>
            </a:r>
            <a:r>
              <a:rPr dirty="0" sz="1000" spc="-20" b="1">
                <a:latin typeface="Microsoft JhengHei UI"/>
                <a:cs typeface="Microsoft JhengHei UI"/>
              </a:rPr>
              <a:t>业</a:t>
            </a:r>
            <a:r>
              <a:rPr dirty="0" sz="1000" spc="5" b="1">
                <a:latin typeface="Microsoft JhengHei UI"/>
                <a:cs typeface="Microsoft JhengHei UI"/>
              </a:rPr>
              <a:t>部分</a:t>
            </a:r>
            <a:r>
              <a:rPr dirty="0" sz="1000" spc="10" b="1">
                <a:latin typeface="Microsoft JhengHei UI"/>
                <a:cs typeface="Microsoft JhengHei UI"/>
              </a:rPr>
              <a:t> </a:t>
            </a:r>
            <a:r>
              <a:rPr dirty="0" sz="1000" spc="-15" b="1">
                <a:latin typeface="Arial"/>
                <a:cs typeface="Arial"/>
              </a:rPr>
              <a:t>CAR-T</a:t>
            </a:r>
            <a:r>
              <a:rPr dirty="0" sz="1000" spc="-30" b="1">
                <a:latin typeface="Arial"/>
                <a:cs typeface="Arial"/>
              </a:rPr>
              <a:t> </a:t>
            </a:r>
            <a:r>
              <a:rPr dirty="0" sz="1000" spc="5" b="1">
                <a:latin typeface="Microsoft JhengHei UI"/>
                <a:cs typeface="Microsoft JhengHei UI"/>
              </a:rPr>
              <a:t>产品布局</a:t>
            </a:r>
            <a:endParaRPr sz="1000">
              <a:latin typeface="Microsoft JhengHei UI"/>
              <a:cs typeface="Microsoft JhengHei UI"/>
            </a:endParaRPr>
          </a:p>
        </p:txBody>
      </p:sp>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graphicFrame>
        <p:nvGraphicFramePr>
          <p:cNvPr id="8" name="object 8"/>
          <p:cNvGraphicFramePr>
            <a:graphicFrameLocks noGrp="1"/>
          </p:cNvGraphicFramePr>
          <p:nvPr/>
        </p:nvGraphicFramePr>
        <p:xfrm>
          <a:off x="539800" y="3103752"/>
          <a:ext cx="5050155" cy="5274945"/>
        </p:xfrm>
        <a:graphic>
          <a:graphicData uri="http://schemas.openxmlformats.org/drawingml/2006/table">
            <a:tbl>
              <a:tblPr firstRow="1" bandRow="1">
                <a:tableStyleId>{2D5ABB26-0587-4C30-8999-92F81FD0307C}</a:tableStyleId>
              </a:tblPr>
              <a:tblGrid>
                <a:gridCol w="722630"/>
                <a:gridCol w="942339"/>
                <a:gridCol w="878205"/>
                <a:gridCol w="1012189"/>
                <a:gridCol w="1487805"/>
              </a:tblGrid>
              <a:tr h="149352">
                <a:tc>
                  <a:txBody>
                    <a:bodyPr/>
                    <a:lstStyle/>
                    <a:p>
                      <a:pPr marL="69850">
                        <a:lnSpc>
                          <a:spcPct val="100000"/>
                        </a:lnSpc>
                        <a:spcBef>
                          <a:spcPts val="90"/>
                        </a:spcBef>
                      </a:pPr>
                      <a:r>
                        <a:rPr dirty="0" sz="750" spc="10" b="1">
                          <a:solidFill>
                            <a:srgbClr val="FFFFFF"/>
                          </a:solidFill>
                          <a:latin typeface="Microsoft JhengHei UI"/>
                          <a:cs typeface="Microsoft JhengHei UI"/>
                        </a:rPr>
                        <a:t>产品</a:t>
                      </a:r>
                      <a:endParaRPr sz="750">
                        <a:latin typeface="Microsoft JhengHei UI"/>
                        <a:cs typeface="Microsoft JhengHei UI"/>
                      </a:endParaRPr>
                    </a:p>
                  </a:txBody>
                  <a:tcPr marL="0" marR="0" marB="0" marT="11430">
                    <a:lnR w="6350">
                      <a:solidFill>
                        <a:srgbClr val="000000"/>
                      </a:solidFill>
                      <a:prstDash val="solid"/>
                    </a:lnR>
                    <a:lnT w="19050">
                      <a:solidFill>
                        <a:srgbClr val="000000"/>
                      </a:solidFill>
                      <a:prstDash val="solid"/>
                    </a:lnT>
                    <a:solidFill>
                      <a:srgbClr val="C00000"/>
                    </a:solidFill>
                  </a:tcPr>
                </a:tc>
                <a:tc gridSpan="3">
                  <a:txBody>
                    <a:bodyPr/>
                    <a:lstStyle/>
                    <a:p>
                      <a:pPr marL="69850">
                        <a:lnSpc>
                          <a:spcPct val="100000"/>
                        </a:lnSpc>
                        <a:spcBef>
                          <a:spcPts val="90"/>
                        </a:spcBef>
                      </a:pPr>
                      <a:r>
                        <a:rPr dirty="0" sz="750" spc="10" b="1">
                          <a:solidFill>
                            <a:srgbClr val="FFFFFF"/>
                          </a:solidFill>
                          <a:latin typeface="Microsoft JhengHei UI"/>
                          <a:cs typeface="Microsoft JhengHei UI"/>
                        </a:rPr>
                        <a:t>自</a:t>
                      </a:r>
                      <a:r>
                        <a:rPr dirty="0" sz="750" spc="-10" b="1">
                          <a:solidFill>
                            <a:srgbClr val="FFFFFF"/>
                          </a:solidFill>
                          <a:latin typeface="Microsoft JhengHei UI"/>
                          <a:cs typeface="Microsoft JhengHei UI"/>
                        </a:rPr>
                        <a:t>体血液瘤</a:t>
                      </a:r>
                      <a:r>
                        <a:rPr dirty="0" sz="750" spc="20" b="1">
                          <a:solidFill>
                            <a:srgbClr val="FFFFFF"/>
                          </a:solidFill>
                          <a:latin typeface="Microsoft JhengHei UI"/>
                          <a:cs typeface="Microsoft JhengHei UI"/>
                        </a:rPr>
                        <a:t> </a:t>
                      </a:r>
                      <a:r>
                        <a:rPr dirty="0" sz="750" spc="-15" b="1">
                          <a:solidFill>
                            <a:srgbClr val="FFFFFF"/>
                          </a:solidFill>
                          <a:latin typeface="Arial"/>
                          <a:cs typeface="Arial"/>
                        </a:rPr>
                        <a:t>CAR-T</a:t>
                      </a:r>
                      <a:endParaRPr sz="750">
                        <a:latin typeface="Arial"/>
                        <a:cs typeface="Arial"/>
                      </a:endParaRPr>
                    </a:p>
                  </a:txBody>
                  <a:tcPr marL="0" marR="0" marB="0" marT="11430">
                    <a:lnL w="6350">
                      <a:solidFill>
                        <a:srgbClr val="000000"/>
                      </a:solidFill>
                      <a:prstDash val="solid"/>
                    </a:lnL>
                    <a:lnR w="6350">
                      <a:solidFill>
                        <a:srgbClr val="000000"/>
                      </a:solidFill>
                      <a:prstDash val="solid"/>
                    </a:lnR>
                    <a:lnT w="19050">
                      <a:solidFill>
                        <a:srgbClr val="000000"/>
                      </a:solidFill>
                      <a:prstDash val="solid"/>
                    </a:lnT>
                    <a:solidFill>
                      <a:srgbClr val="C00000"/>
                    </a:solidFill>
                  </a:tcPr>
                </a:tc>
                <a:tc hMerge="1">
                  <a:txBody>
                    <a:bodyPr/>
                    <a:lstStyle/>
                    <a:p>
                      <a:pPr/>
                    </a:p>
                  </a:txBody>
                  <a:tcPr marL="0" marR="0" marB="0" marT="0"/>
                </a:tc>
                <a:tc hMerge="1">
                  <a:txBody>
                    <a:bodyPr/>
                    <a:lstStyle/>
                    <a:p>
                      <a:pPr/>
                    </a:p>
                  </a:txBody>
                  <a:tcPr marL="0" marR="0" marB="0" marT="0"/>
                </a:tc>
                <a:tc>
                  <a:txBody>
                    <a:bodyPr/>
                    <a:lstStyle/>
                    <a:p>
                      <a:pPr marL="69850">
                        <a:lnSpc>
                          <a:spcPct val="100000"/>
                        </a:lnSpc>
                        <a:spcBef>
                          <a:spcPts val="90"/>
                        </a:spcBef>
                      </a:pPr>
                      <a:r>
                        <a:rPr dirty="0" sz="750" spc="10" b="1">
                          <a:solidFill>
                            <a:srgbClr val="FFFFFF"/>
                          </a:solidFill>
                          <a:latin typeface="Microsoft JhengHei UI"/>
                          <a:cs typeface="Microsoft JhengHei UI"/>
                        </a:rPr>
                        <a:t>异</a:t>
                      </a:r>
                      <a:r>
                        <a:rPr dirty="0" sz="750" spc="-10" b="1">
                          <a:solidFill>
                            <a:srgbClr val="FFFFFF"/>
                          </a:solidFill>
                          <a:latin typeface="Microsoft JhengHei UI"/>
                          <a:cs typeface="Microsoft JhengHei UI"/>
                        </a:rPr>
                        <a:t>体血液瘤</a:t>
                      </a:r>
                      <a:r>
                        <a:rPr dirty="0" sz="750" spc="20" b="1">
                          <a:solidFill>
                            <a:srgbClr val="FFFFFF"/>
                          </a:solidFill>
                          <a:latin typeface="Microsoft JhengHei UI"/>
                          <a:cs typeface="Microsoft JhengHei UI"/>
                        </a:rPr>
                        <a:t> </a:t>
                      </a:r>
                      <a:r>
                        <a:rPr dirty="0" sz="750" spc="-15" b="1">
                          <a:solidFill>
                            <a:srgbClr val="FFFFFF"/>
                          </a:solidFill>
                          <a:latin typeface="Arial"/>
                          <a:cs typeface="Arial"/>
                        </a:rPr>
                        <a:t>CAR-T</a:t>
                      </a:r>
                      <a:endParaRPr sz="750">
                        <a:latin typeface="Arial"/>
                        <a:cs typeface="Arial"/>
                      </a:endParaRPr>
                    </a:p>
                  </a:txBody>
                  <a:tcPr marL="0" marR="0" marB="0" marT="11430">
                    <a:lnL w="6350">
                      <a:solidFill>
                        <a:srgbClr val="000000"/>
                      </a:solidFill>
                      <a:prstDash val="solid"/>
                    </a:lnL>
                    <a:lnT w="19050">
                      <a:solidFill>
                        <a:srgbClr val="000000"/>
                      </a:solidFill>
                      <a:prstDash val="solid"/>
                    </a:lnT>
                    <a:solidFill>
                      <a:srgbClr val="C00000"/>
                    </a:solidFill>
                  </a:tcPr>
                </a:tc>
              </a:tr>
              <a:tr h="140207">
                <a:tc>
                  <a:txBody>
                    <a:bodyPr/>
                    <a:lstStyle/>
                    <a:p>
                      <a:pPr marL="69850">
                        <a:lnSpc>
                          <a:spcPct val="100000"/>
                        </a:lnSpc>
                        <a:spcBef>
                          <a:spcPts val="15"/>
                        </a:spcBef>
                      </a:pPr>
                      <a:r>
                        <a:rPr dirty="0" sz="750" spc="-10">
                          <a:latin typeface="PMingLiU"/>
                          <a:cs typeface="PMingLiU"/>
                        </a:rPr>
                        <a:t>靶点</a:t>
                      </a:r>
                      <a:r>
                        <a:rPr dirty="0" sz="750">
                          <a:latin typeface="Arial"/>
                          <a:cs typeface="Arial"/>
                        </a:rPr>
                        <a:t>/</a:t>
                      </a:r>
                      <a:r>
                        <a:rPr dirty="0" sz="750" spc="-10">
                          <a:latin typeface="PMingLiU"/>
                          <a:cs typeface="PMingLiU"/>
                        </a:rPr>
                        <a:t>公司</a:t>
                      </a:r>
                      <a:endParaRPr sz="750">
                        <a:latin typeface="PMingLiU"/>
                        <a:cs typeface="PMingLiU"/>
                      </a:endParaRPr>
                    </a:p>
                  </a:txBody>
                  <a:tcPr marL="0" marR="0" marB="0" marT="1905">
                    <a:lnR w="6350">
                      <a:solidFill>
                        <a:srgbClr val="000000"/>
                      </a:solidFill>
                      <a:prstDash val="solid"/>
                    </a:lnR>
                    <a:lnB w="6350">
                      <a:solidFill>
                        <a:srgbClr val="000000"/>
                      </a:solidFill>
                      <a:prstDash val="solid"/>
                    </a:lnB>
                    <a:solidFill>
                      <a:srgbClr val="F9D1AF"/>
                    </a:solidFill>
                  </a:tcPr>
                </a:tc>
                <a:tc>
                  <a:txBody>
                    <a:bodyPr/>
                    <a:lstStyle/>
                    <a:p>
                      <a:pPr marL="69850">
                        <a:lnSpc>
                          <a:spcPct val="100000"/>
                        </a:lnSpc>
                        <a:spcBef>
                          <a:spcPts val="40"/>
                        </a:spcBef>
                      </a:pPr>
                      <a:r>
                        <a:rPr dirty="0" sz="750" spc="-10">
                          <a:latin typeface="Arial"/>
                          <a:cs typeface="Arial"/>
                        </a:rPr>
                        <a:t>CD19</a:t>
                      </a:r>
                      <a:endParaRPr sz="750">
                        <a:latin typeface="Arial"/>
                        <a:cs typeface="Arial"/>
                      </a:endParaRPr>
                    </a:p>
                  </a:txBody>
                  <a:tcPr marL="0" marR="0" marB="0" marT="5080">
                    <a:lnL w="6350">
                      <a:solidFill>
                        <a:srgbClr val="000000"/>
                      </a:solidFill>
                      <a:prstDash val="solid"/>
                    </a:lnL>
                    <a:lnR w="6350">
                      <a:solidFill>
                        <a:srgbClr val="000000"/>
                      </a:solidFill>
                      <a:prstDash val="solid"/>
                    </a:lnR>
                    <a:lnB w="6350">
                      <a:solidFill>
                        <a:srgbClr val="000000"/>
                      </a:solidFill>
                      <a:prstDash val="solid"/>
                    </a:lnB>
                    <a:solidFill>
                      <a:srgbClr val="F9D1AF"/>
                    </a:solidFill>
                  </a:tcPr>
                </a:tc>
                <a:tc>
                  <a:txBody>
                    <a:bodyPr/>
                    <a:lstStyle/>
                    <a:p>
                      <a:pPr marL="69850">
                        <a:lnSpc>
                          <a:spcPct val="100000"/>
                        </a:lnSpc>
                        <a:spcBef>
                          <a:spcPts val="40"/>
                        </a:spcBef>
                      </a:pPr>
                      <a:r>
                        <a:rPr dirty="0" sz="750" spc="-15">
                          <a:latin typeface="Arial"/>
                          <a:cs typeface="Arial"/>
                        </a:rPr>
                        <a:t>BCMA</a:t>
                      </a:r>
                      <a:endParaRPr sz="750">
                        <a:latin typeface="Arial"/>
                        <a:cs typeface="Arial"/>
                      </a:endParaRPr>
                    </a:p>
                  </a:txBody>
                  <a:tcPr marL="0" marR="0" marB="0" marT="5080">
                    <a:lnL w="6350">
                      <a:solidFill>
                        <a:srgbClr val="000000"/>
                      </a:solidFill>
                      <a:prstDash val="solid"/>
                    </a:lnL>
                    <a:lnR w="6350">
                      <a:solidFill>
                        <a:srgbClr val="000000"/>
                      </a:solidFill>
                      <a:prstDash val="solid"/>
                    </a:lnR>
                    <a:lnB w="6350">
                      <a:solidFill>
                        <a:srgbClr val="000000"/>
                      </a:solidFill>
                      <a:prstDash val="solid"/>
                    </a:lnB>
                    <a:solidFill>
                      <a:srgbClr val="F9D1AF"/>
                    </a:solidFill>
                  </a:tcPr>
                </a:tc>
                <a:tc>
                  <a:txBody>
                    <a:bodyPr/>
                    <a:lstStyle/>
                    <a:p>
                      <a:pPr marL="66675">
                        <a:lnSpc>
                          <a:spcPct val="100000"/>
                        </a:lnSpc>
                        <a:spcBef>
                          <a:spcPts val="15"/>
                        </a:spcBef>
                      </a:pPr>
                      <a:r>
                        <a:rPr dirty="0" sz="750" spc="-10">
                          <a:latin typeface="PMingLiU"/>
                          <a:cs typeface="PMingLiU"/>
                        </a:rPr>
                        <a:t>其他</a:t>
                      </a:r>
                      <a:endParaRPr sz="750">
                        <a:latin typeface="PMingLiU"/>
                        <a:cs typeface="PMingLiU"/>
                      </a:endParaRPr>
                    </a:p>
                  </a:txBody>
                  <a:tcPr marL="0" marR="0" marB="0" marT="1905">
                    <a:lnL w="6350">
                      <a:solidFill>
                        <a:srgbClr val="000000"/>
                      </a:solidFill>
                      <a:prstDash val="solid"/>
                    </a:lnL>
                    <a:lnR w="6350">
                      <a:solidFill>
                        <a:srgbClr val="000000"/>
                      </a:solidFill>
                      <a:prstDash val="solid"/>
                    </a:lnR>
                    <a:lnB w="6350">
                      <a:solidFill>
                        <a:srgbClr val="000000"/>
                      </a:solidFill>
                      <a:prstDash val="solid"/>
                    </a:lnB>
                    <a:solidFill>
                      <a:srgbClr val="F9D1AF"/>
                    </a:solidFill>
                  </a:tcPr>
                </a:tc>
                <a:tc>
                  <a:txBody>
                    <a:bodyPr/>
                    <a:lstStyle/>
                    <a:p>
                      <a:pPr marL="69850">
                        <a:lnSpc>
                          <a:spcPct val="100000"/>
                        </a:lnSpc>
                        <a:spcBef>
                          <a:spcPts val="15"/>
                        </a:spcBef>
                      </a:pPr>
                      <a:r>
                        <a:rPr dirty="0" sz="750" spc="-10">
                          <a:latin typeface="PMingLiU"/>
                          <a:cs typeface="PMingLiU"/>
                        </a:rPr>
                        <a:t>异体 </a:t>
                      </a:r>
                      <a:r>
                        <a:rPr dirty="0" sz="750" spc="-5">
                          <a:latin typeface="Arial"/>
                          <a:cs typeface="Arial"/>
                        </a:rPr>
                        <a:t>CAR-T</a:t>
                      </a:r>
                      <a:endParaRPr sz="750">
                        <a:latin typeface="Arial"/>
                        <a:cs typeface="Arial"/>
                      </a:endParaRPr>
                    </a:p>
                  </a:txBody>
                  <a:tcPr marL="0" marR="0" marB="0" marT="1905">
                    <a:lnL w="6350">
                      <a:solidFill>
                        <a:srgbClr val="000000"/>
                      </a:solidFill>
                      <a:prstDash val="solid"/>
                    </a:lnL>
                    <a:lnB w="6350">
                      <a:solidFill>
                        <a:srgbClr val="000000"/>
                      </a:solidFill>
                      <a:prstDash val="solid"/>
                    </a:lnB>
                    <a:solidFill>
                      <a:srgbClr val="F9D1AF"/>
                    </a:solidFill>
                  </a:tcPr>
                </a:tc>
              </a:tr>
              <a:tr h="256413">
                <a:tc>
                  <a:txBody>
                    <a:bodyPr/>
                    <a:lstStyle/>
                    <a:p>
                      <a:pPr marL="69850">
                        <a:lnSpc>
                          <a:spcPct val="100000"/>
                        </a:lnSpc>
                        <a:spcBef>
                          <a:spcPts val="470"/>
                        </a:spcBef>
                      </a:pPr>
                      <a:r>
                        <a:rPr dirty="0" sz="750" spc="-10">
                          <a:latin typeface="PMingLiU"/>
                          <a:cs typeface="PMingLiU"/>
                        </a:rPr>
                        <a:t>复星凯特</a:t>
                      </a:r>
                      <a:endParaRPr sz="750">
                        <a:latin typeface="PMingLiU"/>
                        <a:cs typeface="PMingLiU"/>
                      </a:endParaRPr>
                    </a:p>
                  </a:txBody>
                  <a:tcPr marL="0" marR="0" marB="0" marT="5969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40"/>
                        </a:spcBef>
                      </a:pPr>
                      <a:r>
                        <a:rPr dirty="0" sz="750" spc="-10">
                          <a:latin typeface="PMingLiU"/>
                          <a:cs typeface="PMingLiU"/>
                        </a:rPr>
                        <a:t>阿基仑赛</a:t>
                      </a:r>
                      <a:r>
                        <a:rPr dirty="0" sz="750" spc="-5">
                          <a:latin typeface="Arial"/>
                          <a:cs typeface="Arial"/>
                        </a:rPr>
                        <a:t>,</a:t>
                      </a:r>
                      <a:r>
                        <a:rPr dirty="0" sz="750">
                          <a:latin typeface="Arial"/>
                          <a:cs typeface="Arial"/>
                        </a:rPr>
                        <a:t> </a:t>
                      </a:r>
                      <a:r>
                        <a:rPr dirty="0" sz="750" spc="-10">
                          <a:latin typeface="PMingLiU"/>
                          <a:cs typeface="PMingLiU"/>
                        </a:rPr>
                        <a:t>已上市</a:t>
                      </a:r>
                      <a:endParaRPr sz="750">
                        <a:latin typeface="PMingLiU"/>
                        <a:cs typeface="PMingLiU"/>
                      </a:endParaRPr>
                    </a:p>
                    <a:p>
                      <a:pPr marL="69850">
                        <a:lnSpc>
                          <a:spcPts val="865"/>
                        </a:lnSpc>
                        <a:spcBef>
                          <a:spcPts val="110"/>
                        </a:spcBef>
                      </a:pPr>
                      <a:r>
                        <a:rPr dirty="0" sz="750" spc="-5">
                          <a:latin typeface="Arial"/>
                          <a:cs typeface="Arial"/>
                        </a:rPr>
                        <a:t>FKC889, Ph</a:t>
                      </a:r>
                      <a:r>
                        <a:rPr dirty="0" sz="750">
                          <a:latin typeface="Arial"/>
                          <a:cs typeface="Arial"/>
                        </a:rPr>
                        <a:t> II</a:t>
                      </a:r>
                      <a:endParaRPr sz="750">
                        <a:latin typeface="Arial"/>
                        <a:cs typeface="Arial"/>
                      </a:endParaRPr>
                    </a:p>
                  </a:txBody>
                  <a:tcPr marL="0" marR="0" marB="0" marT="50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T w="6350">
                      <a:solidFill>
                        <a:srgbClr val="000000"/>
                      </a:solidFill>
                      <a:prstDash val="solid"/>
                    </a:lnT>
                    <a:lnB w="6350">
                      <a:solidFill>
                        <a:srgbClr val="000000"/>
                      </a:solidFill>
                      <a:prstDash val="solid"/>
                    </a:lnB>
                  </a:tcPr>
                </a:tc>
              </a:tr>
              <a:tr h="420624">
                <a:tc>
                  <a:txBody>
                    <a:bodyPr/>
                    <a:lstStyle/>
                    <a:p>
                      <a:pPr>
                        <a:lnSpc>
                          <a:spcPct val="100000"/>
                        </a:lnSpc>
                        <a:spcBef>
                          <a:spcPts val="25"/>
                        </a:spcBef>
                      </a:pPr>
                      <a:endParaRPr sz="950">
                        <a:latin typeface="Times New Roman"/>
                        <a:cs typeface="Times New Roman"/>
                      </a:endParaRPr>
                    </a:p>
                    <a:p>
                      <a:pPr marL="69850">
                        <a:lnSpc>
                          <a:spcPct val="100000"/>
                        </a:lnSpc>
                        <a:spcBef>
                          <a:spcPts val="5"/>
                        </a:spcBef>
                      </a:pPr>
                      <a:r>
                        <a:rPr dirty="0" sz="750" spc="-10">
                          <a:latin typeface="PMingLiU"/>
                          <a:cs typeface="PMingLiU"/>
                        </a:rPr>
                        <a:t>药明巨诺</a:t>
                      </a:r>
                      <a:endParaRPr sz="750">
                        <a:latin typeface="PMingLiU"/>
                        <a:cs typeface="PMingLiU"/>
                      </a:endParaRPr>
                    </a:p>
                  </a:txBody>
                  <a:tcPr marL="0" marR="0" marB="0" marT="317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40"/>
                        </a:spcBef>
                      </a:pPr>
                      <a:r>
                        <a:rPr dirty="0" sz="750" spc="-10">
                          <a:latin typeface="PMingLiU"/>
                          <a:cs typeface="PMingLiU"/>
                        </a:rPr>
                        <a:t>瑞基奥仑赛</a:t>
                      </a:r>
                      <a:r>
                        <a:rPr dirty="0" sz="750" spc="-5">
                          <a:latin typeface="Arial"/>
                          <a:cs typeface="Arial"/>
                        </a:rPr>
                        <a:t>,</a:t>
                      </a:r>
                      <a:r>
                        <a:rPr dirty="0" sz="750">
                          <a:latin typeface="Arial"/>
                          <a:cs typeface="Arial"/>
                        </a:rPr>
                        <a:t> </a:t>
                      </a:r>
                      <a:r>
                        <a:rPr dirty="0" sz="750" spc="-10">
                          <a:latin typeface="PMingLiU"/>
                          <a:cs typeface="PMingLiU"/>
                        </a:rPr>
                        <a:t>已上</a:t>
                      </a:r>
                      <a:endParaRPr sz="750">
                        <a:latin typeface="PMingLiU"/>
                        <a:cs typeface="PMingLiU"/>
                      </a:endParaRPr>
                    </a:p>
                    <a:p>
                      <a:pPr marL="69850">
                        <a:lnSpc>
                          <a:spcPct val="100000"/>
                        </a:lnSpc>
                        <a:spcBef>
                          <a:spcPts val="180"/>
                        </a:spcBef>
                      </a:pPr>
                      <a:r>
                        <a:rPr dirty="0" sz="750">
                          <a:latin typeface="PMingLiU"/>
                          <a:cs typeface="PMingLiU"/>
                        </a:rPr>
                        <a:t>市</a:t>
                      </a:r>
                      <a:endParaRPr sz="750">
                        <a:latin typeface="PMingLiU"/>
                        <a:cs typeface="PMingLiU"/>
                      </a:endParaRPr>
                    </a:p>
                    <a:p>
                      <a:pPr marL="69850">
                        <a:lnSpc>
                          <a:spcPct val="100000"/>
                        </a:lnSpc>
                        <a:spcBef>
                          <a:spcPts val="204"/>
                        </a:spcBef>
                      </a:pPr>
                      <a:r>
                        <a:rPr dirty="0" sz="750" spc="-10">
                          <a:latin typeface="Arial"/>
                          <a:cs typeface="Arial"/>
                        </a:rPr>
                        <a:t>Nex-G,</a:t>
                      </a:r>
                      <a:r>
                        <a:rPr dirty="0" sz="750" spc="5">
                          <a:latin typeface="Arial"/>
                          <a:cs typeface="Arial"/>
                        </a:rPr>
                        <a:t> </a:t>
                      </a:r>
                      <a:r>
                        <a:rPr dirty="0" sz="750" spc="-10">
                          <a:latin typeface="PMingLiU"/>
                          <a:cs typeface="PMingLiU"/>
                        </a:rPr>
                        <a:t>临床前</a:t>
                      </a:r>
                      <a:endParaRPr sz="750">
                        <a:latin typeface="PMingLiU"/>
                        <a:cs typeface="PMingLiU"/>
                      </a:endParaRPr>
                    </a:p>
                  </a:txBody>
                  <a:tcPr marL="0" marR="0" marB="0" marT="50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nSpc>
                          <a:spcPct val="100000"/>
                        </a:lnSpc>
                        <a:spcBef>
                          <a:spcPts val="50"/>
                        </a:spcBef>
                      </a:pPr>
                      <a:endParaRPr sz="950">
                        <a:latin typeface="Times New Roman"/>
                        <a:cs typeface="Times New Roman"/>
                      </a:endParaRPr>
                    </a:p>
                    <a:p>
                      <a:pPr marL="69850">
                        <a:lnSpc>
                          <a:spcPct val="100000"/>
                        </a:lnSpc>
                      </a:pPr>
                      <a:r>
                        <a:rPr dirty="0" sz="750" spc="-5">
                          <a:latin typeface="Arial"/>
                          <a:cs typeface="Arial"/>
                        </a:rPr>
                        <a:t>JWCAR129, Ph</a:t>
                      </a:r>
                      <a:r>
                        <a:rPr dirty="0" sz="750" spc="-15">
                          <a:latin typeface="Arial"/>
                          <a:cs typeface="Arial"/>
                        </a:rPr>
                        <a:t> </a:t>
                      </a:r>
                      <a:r>
                        <a:rPr dirty="0" sz="750" spc="-5">
                          <a:latin typeface="Arial"/>
                          <a:cs typeface="Arial"/>
                        </a:rPr>
                        <a:t>I</a:t>
                      </a:r>
                      <a:endParaRPr sz="750">
                        <a:latin typeface="Arial"/>
                        <a:cs typeface="Arial"/>
                      </a:endParaRPr>
                    </a:p>
                  </a:txBody>
                  <a:tcPr marL="0" marR="0" marB="0" marT="6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T w="6350">
                      <a:solidFill>
                        <a:srgbClr val="000000"/>
                      </a:solidFill>
                      <a:prstDash val="solid"/>
                    </a:lnT>
                    <a:lnB w="6350">
                      <a:solidFill>
                        <a:srgbClr val="000000"/>
                      </a:solidFill>
                      <a:prstDash val="solid"/>
                    </a:lnB>
                  </a:tcPr>
                </a:tc>
              </a:tr>
              <a:tr h="377952">
                <a:tc>
                  <a:txBody>
                    <a:bodyPr/>
                    <a:lstStyle/>
                    <a:p>
                      <a:pPr>
                        <a:lnSpc>
                          <a:spcPct val="100000"/>
                        </a:lnSpc>
                      </a:pPr>
                      <a:endParaRPr sz="850">
                        <a:latin typeface="Times New Roman"/>
                        <a:cs typeface="Times New Roman"/>
                      </a:endParaRPr>
                    </a:p>
                    <a:p>
                      <a:pPr marL="69850">
                        <a:lnSpc>
                          <a:spcPct val="100000"/>
                        </a:lnSpc>
                      </a:pPr>
                      <a:r>
                        <a:rPr dirty="0" sz="750" spc="-10">
                          <a:latin typeface="PMingLiU"/>
                          <a:cs typeface="PMingLiU"/>
                        </a:rPr>
                        <a:t>传奇生物</a:t>
                      </a:r>
                      <a:endParaRPr sz="750">
                        <a:latin typeface="PMingLiU"/>
                        <a:cs typeface="PMingLiU"/>
                      </a:endParaRPr>
                    </a:p>
                  </a:txBody>
                  <a:tcPr marL="0" marR="0" marB="0" marT="0">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50">
                        <a:latin typeface="Times New Roman"/>
                        <a:cs typeface="Times New Roman"/>
                      </a:endParaRPr>
                    </a:p>
                    <a:p>
                      <a:pPr marL="69850">
                        <a:lnSpc>
                          <a:spcPct val="100000"/>
                        </a:lnSpc>
                      </a:pPr>
                      <a:r>
                        <a:rPr dirty="0" sz="750" spc="-5">
                          <a:latin typeface="Arial"/>
                          <a:cs typeface="Arial"/>
                        </a:rPr>
                        <a:t>Cilta-cel,</a:t>
                      </a:r>
                      <a:r>
                        <a:rPr dirty="0" sz="750" spc="-10">
                          <a:latin typeface="PMingLiU"/>
                          <a:cs typeface="PMingLiU"/>
                        </a:rPr>
                        <a:t>已上市</a:t>
                      </a:r>
                      <a:endParaRPr sz="750">
                        <a:latin typeface="PMingLiU"/>
                        <a:cs typeface="PMingLiU"/>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marL="66675">
                        <a:lnSpc>
                          <a:spcPts val="894"/>
                        </a:lnSpc>
                        <a:spcBef>
                          <a:spcPts val="615"/>
                        </a:spcBef>
                      </a:pPr>
                      <a:r>
                        <a:rPr dirty="0" sz="750" spc="-5">
                          <a:latin typeface="Arial"/>
                          <a:cs typeface="Arial"/>
                        </a:rPr>
                        <a:t>LCAR-AIO,</a:t>
                      </a:r>
                      <a:r>
                        <a:rPr dirty="0" sz="750">
                          <a:latin typeface="Arial"/>
                          <a:cs typeface="Arial"/>
                        </a:rPr>
                        <a:t> IIT</a:t>
                      </a:r>
                      <a:endParaRPr sz="750">
                        <a:latin typeface="Arial"/>
                        <a:cs typeface="Arial"/>
                      </a:endParaRPr>
                    </a:p>
                    <a:p>
                      <a:pPr marL="66675">
                        <a:lnSpc>
                          <a:spcPts val="775"/>
                        </a:lnSpc>
                      </a:pPr>
                      <a:r>
                        <a:rPr dirty="0" sz="650" spc="-5">
                          <a:latin typeface="Arial"/>
                          <a:cs typeface="Arial"/>
                        </a:rPr>
                        <a:t>(CD19×CD20×CD22)</a:t>
                      </a:r>
                      <a:endParaRPr sz="650">
                        <a:latin typeface="Arial"/>
                        <a:cs typeface="Arial"/>
                      </a:endParaRPr>
                    </a:p>
                  </a:txBody>
                  <a:tcPr marL="0" marR="0" marB="0" marT="781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marL="69850">
                        <a:lnSpc>
                          <a:spcPct val="100000"/>
                        </a:lnSpc>
                        <a:spcBef>
                          <a:spcPts val="545"/>
                        </a:spcBef>
                      </a:pPr>
                      <a:r>
                        <a:rPr dirty="0" sz="750" spc="-10">
                          <a:latin typeface="PMingLiU"/>
                          <a:cs typeface="PMingLiU"/>
                        </a:rPr>
                        <a:t>同种异体</a:t>
                      </a:r>
                      <a:r>
                        <a:rPr dirty="0" sz="750" spc="-15">
                          <a:latin typeface="PMingLiU"/>
                          <a:cs typeface="PMingLiU"/>
                        </a:rPr>
                        <a:t> </a:t>
                      </a:r>
                      <a:r>
                        <a:rPr dirty="0" sz="750" spc="-10">
                          <a:latin typeface="Arial"/>
                          <a:cs typeface="Arial"/>
                        </a:rPr>
                        <a:t>BCMA</a:t>
                      </a:r>
                      <a:r>
                        <a:rPr dirty="0" sz="750" spc="5">
                          <a:latin typeface="Arial"/>
                          <a:cs typeface="Arial"/>
                        </a:rPr>
                        <a:t> </a:t>
                      </a:r>
                      <a:r>
                        <a:rPr dirty="0" sz="750" spc="-5">
                          <a:latin typeface="Arial"/>
                          <a:cs typeface="Arial"/>
                        </a:rPr>
                        <a:t>CAR-T,</a:t>
                      </a:r>
                      <a:r>
                        <a:rPr dirty="0" sz="750" spc="5">
                          <a:latin typeface="Arial"/>
                          <a:cs typeface="Arial"/>
                        </a:rPr>
                        <a:t> </a:t>
                      </a:r>
                      <a:r>
                        <a:rPr dirty="0" sz="750" spc="-10">
                          <a:latin typeface="PMingLiU"/>
                          <a:cs typeface="PMingLiU"/>
                        </a:rPr>
                        <a:t>临床前</a:t>
                      </a:r>
                      <a:endParaRPr sz="750">
                        <a:latin typeface="PMingLiU"/>
                        <a:cs typeface="PMingLiU"/>
                      </a:endParaRPr>
                    </a:p>
                    <a:p>
                      <a:pPr marL="69850">
                        <a:lnSpc>
                          <a:spcPct val="100000"/>
                        </a:lnSpc>
                        <a:spcBef>
                          <a:spcPts val="85"/>
                        </a:spcBef>
                      </a:pPr>
                      <a:r>
                        <a:rPr dirty="0" sz="750" spc="-10">
                          <a:latin typeface="Arial"/>
                          <a:cs typeface="Arial"/>
                        </a:rPr>
                        <a:t>(BCMA)</a:t>
                      </a:r>
                      <a:endParaRPr sz="750">
                        <a:latin typeface="Arial"/>
                        <a:cs typeface="Arial"/>
                      </a:endParaRPr>
                    </a:p>
                  </a:txBody>
                  <a:tcPr marL="0" marR="0" marB="0" marT="69215">
                    <a:lnL w="6350">
                      <a:solidFill>
                        <a:srgbClr val="000000"/>
                      </a:solidFill>
                      <a:prstDash val="solid"/>
                    </a:lnL>
                    <a:lnT w="6350">
                      <a:solidFill>
                        <a:srgbClr val="000000"/>
                      </a:solidFill>
                      <a:prstDash val="solid"/>
                    </a:lnT>
                    <a:lnB w="6350">
                      <a:solidFill>
                        <a:srgbClr val="000000"/>
                      </a:solidFill>
                      <a:prstDash val="solid"/>
                    </a:lnB>
                    <a:solidFill>
                      <a:srgbClr val="FBE3D5"/>
                    </a:solidFill>
                  </a:tcPr>
                </a:tc>
              </a:tr>
              <a:tr h="378205">
                <a:tc>
                  <a:txBody>
                    <a:bodyPr/>
                    <a:lstStyle/>
                    <a:p>
                      <a:pPr>
                        <a:lnSpc>
                          <a:spcPct val="100000"/>
                        </a:lnSpc>
                        <a:spcBef>
                          <a:spcPts val="35"/>
                        </a:spcBef>
                      </a:pPr>
                      <a:endParaRPr sz="800">
                        <a:latin typeface="Times New Roman"/>
                        <a:cs typeface="Times New Roman"/>
                      </a:endParaRPr>
                    </a:p>
                    <a:p>
                      <a:pPr marL="69850">
                        <a:lnSpc>
                          <a:spcPct val="100000"/>
                        </a:lnSpc>
                      </a:pPr>
                      <a:r>
                        <a:rPr dirty="0" sz="750" spc="-10">
                          <a:latin typeface="PMingLiU"/>
                          <a:cs typeface="PMingLiU"/>
                        </a:rPr>
                        <a:t>科济药业</a:t>
                      </a:r>
                      <a:endParaRPr sz="750">
                        <a:latin typeface="PMingLiU"/>
                        <a:cs typeface="PMingLiU"/>
                      </a:endParaRPr>
                    </a:p>
                  </a:txBody>
                  <a:tcPr marL="0" marR="0" marB="0" marT="4445">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50">
                        <a:latin typeface="Times New Roman"/>
                        <a:cs typeface="Times New Roman"/>
                      </a:endParaRPr>
                    </a:p>
                    <a:p>
                      <a:pPr marL="69850">
                        <a:lnSpc>
                          <a:spcPct val="100000"/>
                        </a:lnSpc>
                      </a:pPr>
                      <a:r>
                        <a:rPr dirty="0" sz="750" spc="-5">
                          <a:latin typeface="Arial"/>
                          <a:cs typeface="Arial"/>
                        </a:rPr>
                        <a:t>CT032, Ph</a:t>
                      </a:r>
                      <a:r>
                        <a:rPr dirty="0" sz="750">
                          <a:latin typeface="Arial"/>
                          <a:cs typeface="Arial"/>
                        </a:rPr>
                        <a:t> </a:t>
                      </a:r>
                      <a:r>
                        <a:rPr dirty="0" sz="750" spc="-5">
                          <a:latin typeface="Arial"/>
                          <a:cs typeface="Arial"/>
                        </a:rPr>
                        <a:t>I</a:t>
                      </a:r>
                      <a:endParaRPr sz="750">
                        <a:latin typeface="Arial"/>
                        <a:cs typeface="Arial"/>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nSpc>
                          <a:spcPct val="100000"/>
                        </a:lnSpc>
                      </a:pPr>
                      <a:endParaRPr sz="850">
                        <a:latin typeface="Times New Roman"/>
                        <a:cs typeface="Times New Roman"/>
                      </a:endParaRPr>
                    </a:p>
                    <a:p>
                      <a:pPr marL="69850">
                        <a:lnSpc>
                          <a:spcPct val="100000"/>
                        </a:lnSpc>
                      </a:pPr>
                      <a:r>
                        <a:rPr dirty="0" sz="750" spc="-5">
                          <a:latin typeface="Arial"/>
                          <a:cs typeface="Arial"/>
                        </a:rPr>
                        <a:t>CT053, Ph</a:t>
                      </a:r>
                      <a:r>
                        <a:rPr dirty="0" sz="750">
                          <a:latin typeface="Arial"/>
                          <a:cs typeface="Arial"/>
                        </a:rPr>
                        <a:t> II</a:t>
                      </a:r>
                      <a:endParaRPr sz="750">
                        <a:latin typeface="Arial"/>
                        <a:cs typeface="Arial"/>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50">
                        <a:latin typeface="Times New Roman"/>
                        <a:cs typeface="Times New Roman"/>
                      </a:endParaRPr>
                    </a:p>
                    <a:p>
                      <a:pPr marL="69850">
                        <a:lnSpc>
                          <a:spcPct val="100000"/>
                        </a:lnSpc>
                      </a:pPr>
                      <a:r>
                        <a:rPr dirty="0" sz="750" spc="-10">
                          <a:latin typeface="Arial"/>
                          <a:cs typeface="Arial"/>
                        </a:rPr>
                        <a:t>CT0590, </a:t>
                      </a:r>
                      <a:r>
                        <a:rPr dirty="0" sz="750">
                          <a:latin typeface="Arial"/>
                          <a:cs typeface="Arial"/>
                        </a:rPr>
                        <a:t>IIT</a:t>
                      </a:r>
                      <a:r>
                        <a:rPr dirty="0" sz="750" spc="25">
                          <a:latin typeface="Arial"/>
                          <a:cs typeface="Arial"/>
                        </a:rPr>
                        <a:t> </a:t>
                      </a:r>
                      <a:r>
                        <a:rPr dirty="0" sz="750" spc="-10">
                          <a:latin typeface="Arial"/>
                          <a:cs typeface="Arial"/>
                        </a:rPr>
                        <a:t>(BCMA)</a:t>
                      </a:r>
                      <a:endParaRPr sz="750">
                        <a:latin typeface="Arial"/>
                        <a:cs typeface="Arial"/>
                      </a:endParaRPr>
                    </a:p>
                  </a:txBody>
                  <a:tcPr marL="0" marR="0" marB="0" marT="0">
                    <a:lnL w="6350">
                      <a:solidFill>
                        <a:srgbClr val="000000"/>
                      </a:solidFill>
                      <a:prstDash val="solid"/>
                    </a:lnL>
                    <a:lnT w="6350">
                      <a:solidFill>
                        <a:srgbClr val="000000"/>
                      </a:solidFill>
                      <a:prstDash val="solid"/>
                    </a:lnT>
                    <a:lnB w="6350">
                      <a:solidFill>
                        <a:srgbClr val="000000"/>
                      </a:solidFill>
                      <a:prstDash val="solid"/>
                    </a:lnB>
                    <a:solidFill>
                      <a:srgbClr val="FBE3D5"/>
                    </a:solidFill>
                  </a:tcPr>
                </a:tc>
              </a:tr>
              <a:tr h="362712">
                <a:tc>
                  <a:txBody>
                    <a:bodyPr/>
                    <a:lstStyle/>
                    <a:p>
                      <a:pPr>
                        <a:lnSpc>
                          <a:spcPct val="100000"/>
                        </a:lnSpc>
                        <a:spcBef>
                          <a:spcPts val="40"/>
                        </a:spcBef>
                      </a:pPr>
                      <a:endParaRPr sz="750">
                        <a:latin typeface="Times New Roman"/>
                        <a:cs typeface="Times New Roman"/>
                      </a:endParaRPr>
                    </a:p>
                    <a:p>
                      <a:pPr marL="69850">
                        <a:lnSpc>
                          <a:spcPct val="100000"/>
                        </a:lnSpc>
                      </a:pPr>
                      <a:r>
                        <a:rPr dirty="0" sz="750" spc="-10">
                          <a:latin typeface="PMingLiU"/>
                          <a:cs typeface="PMingLiU"/>
                        </a:rPr>
                        <a:t>亘喜生物</a:t>
                      </a:r>
                      <a:endParaRPr sz="750">
                        <a:latin typeface="PMingLiU"/>
                        <a:cs typeface="PMingLiU"/>
                      </a:endParaRPr>
                    </a:p>
                  </a:txBody>
                  <a:tcPr marL="0" marR="0" marB="0" marT="5080">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10"/>
                        </a:spcBef>
                      </a:pPr>
                      <a:endParaRPr sz="800">
                        <a:latin typeface="Times New Roman"/>
                        <a:cs typeface="Times New Roman"/>
                      </a:endParaRPr>
                    </a:p>
                    <a:p>
                      <a:pPr marL="69850">
                        <a:lnSpc>
                          <a:spcPct val="100000"/>
                        </a:lnSpc>
                      </a:pPr>
                      <a:r>
                        <a:rPr dirty="0" sz="750" spc="-10">
                          <a:latin typeface="Arial"/>
                          <a:cs typeface="Arial"/>
                        </a:rPr>
                        <a:t>GC019F, </a:t>
                      </a:r>
                      <a:r>
                        <a:rPr dirty="0" sz="750" spc="-5">
                          <a:latin typeface="Arial"/>
                          <a:cs typeface="Arial"/>
                        </a:rPr>
                        <a:t>Ph</a:t>
                      </a:r>
                      <a:r>
                        <a:rPr dirty="0" sz="750" spc="15">
                          <a:latin typeface="Arial"/>
                          <a:cs typeface="Arial"/>
                        </a:rPr>
                        <a:t> </a:t>
                      </a:r>
                      <a:r>
                        <a:rPr dirty="0" sz="750" spc="-5">
                          <a:latin typeface="Arial"/>
                          <a:cs typeface="Arial"/>
                        </a:rPr>
                        <a:t>I</a:t>
                      </a:r>
                      <a:endParaRPr sz="750">
                        <a:latin typeface="Arial"/>
                        <a:cs typeface="Arial"/>
                      </a:endParaRPr>
                    </a:p>
                  </a:txBody>
                  <a:tcPr marL="0" marR="0" marB="0" marT="127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marR="302895">
                        <a:lnSpc>
                          <a:spcPts val="860"/>
                        </a:lnSpc>
                        <a:spcBef>
                          <a:spcPts val="560"/>
                        </a:spcBef>
                      </a:pPr>
                      <a:r>
                        <a:rPr dirty="0" sz="750" spc="-10">
                          <a:latin typeface="Arial"/>
                          <a:cs typeface="Arial"/>
                        </a:rPr>
                        <a:t>GC012F, </a:t>
                      </a:r>
                      <a:r>
                        <a:rPr dirty="0" sz="750">
                          <a:latin typeface="Arial"/>
                          <a:cs typeface="Arial"/>
                        </a:rPr>
                        <a:t>IIT  </a:t>
                      </a:r>
                      <a:r>
                        <a:rPr dirty="0" sz="750" spc="-10">
                          <a:latin typeface="Arial"/>
                          <a:cs typeface="Arial"/>
                        </a:rPr>
                        <a:t>(</a:t>
                      </a:r>
                      <a:r>
                        <a:rPr dirty="0" sz="750" spc="5">
                          <a:latin typeface="Arial"/>
                          <a:cs typeface="Arial"/>
                        </a:rPr>
                        <a:t>B</a:t>
                      </a:r>
                      <a:r>
                        <a:rPr dirty="0" sz="750" spc="10">
                          <a:latin typeface="Arial"/>
                          <a:cs typeface="Arial"/>
                        </a:rPr>
                        <a:t>C</a:t>
                      </a:r>
                      <a:r>
                        <a:rPr dirty="0" sz="750" spc="-25">
                          <a:latin typeface="Arial"/>
                          <a:cs typeface="Arial"/>
                        </a:rPr>
                        <a:t>M</a:t>
                      </a:r>
                      <a:r>
                        <a:rPr dirty="0" sz="750" spc="5">
                          <a:latin typeface="Arial"/>
                          <a:cs typeface="Arial"/>
                        </a:rPr>
                        <a:t>A</a:t>
                      </a:r>
                      <a:r>
                        <a:rPr dirty="0" sz="750" spc="-5">
                          <a:latin typeface="Arial"/>
                          <a:cs typeface="Arial"/>
                        </a:rPr>
                        <a:t>×</a:t>
                      </a:r>
                      <a:r>
                        <a:rPr dirty="0" sz="750" spc="10">
                          <a:latin typeface="Arial"/>
                          <a:cs typeface="Arial"/>
                        </a:rPr>
                        <a:t>C</a:t>
                      </a:r>
                      <a:r>
                        <a:rPr dirty="0" sz="750" spc="-10">
                          <a:latin typeface="Arial"/>
                          <a:cs typeface="Arial"/>
                        </a:rPr>
                        <a:t>D</a:t>
                      </a:r>
                      <a:r>
                        <a:rPr dirty="0" sz="750" spc="15">
                          <a:latin typeface="Arial"/>
                          <a:cs typeface="Arial"/>
                        </a:rPr>
                        <a:t>1</a:t>
                      </a:r>
                      <a:r>
                        <a:rPr dirty="0" sz="750" spc="-10">
                          <a:latin typeface="Arial"/>
                          <a:cs typeface="Arial"/>
                        </a:rPr>
                        <a:t>9</a:t>
                      </a:r>
                      <a:r>
                        <a:rPr dirty="0" sz="750">
                          <a:latin typeface="Arial"/>
                          <a:cs typeface="Arial"/>
                        </a:rPr>
                        <a:t>)</a:t>
                      </a:r>
                      <a:endParaRPr sz="750">
                        <a:latin typeface="Arial"/>
                        <a:cs typeface="Arial"/>
                      </a:endParaRPr>
                    </a:p>
                  </a:txBody>
                  <a:tcPr marL="0" marR="0" marB="0" marT="711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marL="69850">
                        <a:lnSpc>
                          <a:spcPct val="100000"/>
                        </a:lnSpc>
                        <a:spcBef>
                          <a:spcPts val="40"/>
                        </a:spcBef>
                      </a:pPr>
                      <a:r>
                        <a:rPr dirty="0" sz="750" spc="-10">
                          <a:latin typeface="Arial"/>
                          <a:cs typeface="Arial"/>
                        </a:rPr>
                        <a:t>GC007g,</a:t>
                      </a:r>
                      <a:r>
                        <a:rPr dirty="0" sz="750">
                          <a:latin typeface="Arial"/>
                          <a:cs typeface="Arial"/>
                        </a:rPr>
                        <a:t> </a:t>
                      </a:r>
                      <a:r>
                        <a:rPr dirty="0" sz="750" spc="-5">
                          <a:latin typeface="Arial"/>
                          <a:cs typeface="Arial"/>
                        </a:rPr>
                        <a:t>Ph I</a:t>
                      </a:r>
                      <a:r>
                        <a:rPr dirty="0" sz="750" spc="5">
                          <a:latin typeface="Arial"/>
                          <a:cs typeface="Arial"/>
                        </a:rPr>
                        <a:t> </a:t>
                      </a:r>
                      <a:r>
                        <a:rPr dirty="0" sz="750" spc="-10">
                          <a:latin typeface="Arial"/>
                          <a:cs typeface="Arial"/>
                        </a:rPr>
                        <a:t>(CD19,</a:t>
                      </a:r>
                      <a:r>
                        <a:rPr dirty="0" sz="750" spc="15">
                          <a:latin typeface="Arial"/>
                          <a:cs typeface="Arial"/>
                        </a:rPr>
                        <a:t> </a:t>
                      </a:r>
                      <a:r>
                        <a:rPr dirty="0" sz="750" spc="-10">
                          <a:latin typeface="PMingLiU"/>
                          <a:cs typeface="PMingLiU"/>
                        </a:rPr>
                        <a:t>供者</a:t>
                      </a:r>
                      <a:r>
                        <a:rPr dirty="0" sz="750" spc="10">
                          <a:latin typeface="PMingLiU"/>
                          <a:cs typeface="PMingLiU"/>
                        </a:rPr>
                        <a:t>来</a:t>
                      </a:r>
                      <a:r>
                        <a:rPr dirty="0" sz="750" spc="-10">
                          <a:latin typeface="PMingLiU"/>
                          <a:cs typeface="PMingLiU"/>
                        </a:rPr>
                        <a:t>源</a:t>
                      </a:r>
                      <a:r>
                        <a:rPr dirty="0" sz="750" spc="-5">
                          <a:latin typeface="Arial"/>
                          <a:cs typeface="Arial"/>
                        </a:rPr>
                        <a:t>)</a:t>
                      </a:r>
                      <a:endParaRPr sz="750">
                        <a:latin typeface="Arial"/>
                        <a:cs typeface="Arial"/>
                      </a:endParaRPr>
                    </a:p>
                    <a:p>
                      <a:pPr marL="69850" marR="367665">
                        <a:lnSpc>
                          <a:spcPts val="840"/>
                        </a:lnSpc>
                        <a:spcBef>
                          <a:spcPts val="135"/>
                        </a:spcBef>
                      </a:pPr>
                      <a:r>
                        <a:rPr dirty="0" sz="750" spc="-10">
                          <a:latin typeface="Arial"/>
                          <a:cs typeface="Arial"/>
                        </a:rPr>
                        <a:t>GC027, </a:t>
                      </a:r>
                      <a:r>
                        <a:rPr dirty="0" sz="750">
                          <a:latin typeface="Arial"/>
                          <a:cs typeface="Arial"/>
                        </a:rPr>
                        <a:t>IIT </a:t>
                      </a:r>
                      <a:r>
                        <a:rPr dirty="0" sz="750" spc="-10">
                          <a:latin typeface="Arial"/>
                          <a:cs typeface="Arial"/>
                        </a:rPr>
                        <a:t>(CD7)  GC502, </a:t>
                      </a:r>
                      <a:r>
                        <a:rPr dirty="0" sz="750">
                          <a:latin typeface="Arial"/>
                          <a:cs typeface="Arial"/>
                        </a:rPr>
                        <a:t>IIT </a:t>
                      </a:r>
                      <a:r>
                        <a:rPr dirty="0" sz="750" spc="-10">
                          <a:latin typeface="Arial"/>
                          <a:cs typeface="Arial"/>
                        </a:rPr>
                        <a:t>(CD7×CD19)</a:t>
                      </a:r>
                      <a:endParaRPr sz="750">
                        <a:latin typeface="Arial"/>
                        <a:cs typeface="Arial"/>
                      </a:endParaRPr>
                    </a:p>
                  </a:txBody>
                  <a:tcPr marL="0" marR="0" marB="0" marT="5080">
                    <a:lnL w="6350">
                      <a:solidFill>
                        <a:srgbClr val="000000"/>
                      </a:solidFill>
                      <a:prstDash val="solid"/>
                    </a:lnL>
                    <a:lnT w="6350">
                      <a:solidFill>
                        <a:srgbClr val="000000"/>
                      </a:solidFill>
                      <a:prstDash val="solid"/>
                    </a:lnT>
                    <a:lnB w="6350">
                      <a:solidFill>
                        <a:srgbClr val="000000"/>
                      </a:solidFill>
                      <a:prstDash val="solid"/>
                    </a:lnB>
                    <a:solidFill>
                      <a:srgbClr val="FBE3D5"/>
                    </a:solidFill>
                  </a:tcPr>
                </a:tc>
              </a:tr>
              <a:tr h="335280">
                <a:tc>
                  <a:txBody>
                    <a:bodyPr/>
                    <a:lstStyle/>
                    <a:p>
                      <a:pPr>
                        <a:lnSpc>
                          <a:spcPct val="100000"/>
                        </a:lnSpc>
                        <a:spcBef>
                          <a:spcPts val="5"/>
                        </a:spcBef>
                      </a:pPr>
                      <a:endParaRPr sz="700">
                        <a:latin typeface="Times New Roman"/>
                        <a:cs typeface="Times New Roman"/>
                      </a:endParaRPr>
                    </a:p>
                    <a:p>
                      <a:pPr marL="69850">
                        <a:lnSpc>
                          <a:spcPct val="100000"/>
                        </a:lnSpc>
                      </a:pPr>
                      <a:r>
                        <a:rPr dirty="0" sz="750" spc="-10">
                          <a:latin typeface="PMingLiU"/>
                          <a:cs typeface="PMingLiU"/>
                        </a:rPr>
                        <a:t>驯鹿医疗</a:t>
                      </a:r>
                      <a:endParaRPr sz="750">
                        <a:latin typeface="PMingLiU"/>
                        <a:cs typeface="PMingLiU"/>
                      </a:endParaRPr>
                    </a:p>
                  </a:txBody>
                  <a:tcPr marL="0" marR="0" marB="0" marT="635">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280"/>
                        </a:spcBef>
                      </a:pPr>
                      <a:r>
                        <a:rPr dirty="0" sz="750" spc="-5">
                          <a:latin typeface="Arial"/>
                          <a:cs typeface="Arial"/>
                        </a:rPr>
                        <a:t>CT103A, Ph</a:t>
                      </a:r>
                      <a:r>
                        <a:rPr dirty="0" sz="750" spc="5">
                          <a:latin typeface="Arial"/>
                          <a:cs typeface="Arial"/>
                        </a:rPr>
                        <a:t> </a:t>
                      </a:r>
                      <a:r>
                        <a:rPr dirty="0" sz="750">
                          <a:latin typeface="Arial"/>
                          <a:cs typeface="Arial"/>
                        </a:rPr>
                        <a:t>II</a:t>
                      </a:r>
                      <a:endParaRPr sz="750">
                        <a:latin typeface="Arial"/>
                        <a:cs typeface="Arial"/>
                      </a:endParaRPr>
                    </a:p>
                    <a:p>
                      <a:pPr marL="69850">
                        <a:lnSpc>
                          <a:spcPct val="100000"/>
                        </a:lnSpc>
                        <a:spcBef>
                          <a:spcPts val="60"/>
                        </a:spcBef>
                      </a:pPr>
                      <a:r>
                        <a:rPr dirty="0" sz="750" spc="-15">
                          <a:latin typeface="Arial"/>
                          <a:cs typeface="Arial"/>
                        </a:rPr>
                        <a:t>(</a:t>
                      </a:r>
                      <a:r>
                        <a:rPr dirty="0" sz="750" spc="-10">
                          <a:latin typeface="PMingLiU"/>
                          <a:cs typeface="PMingLiU"/>
                        </a:rPr>
                        <a:t>与信达</a:t>
                      </a:r>
                      <a:r>
                        <a:rPr dirty="0" sz="750" spc="10">
                          <a:latin typeface="PMingLiU"/>
                          <a:cs typeface="PMingLiU"/>
                        </a:rPr>
                        <a:t>合</a:t>
                      </a:r>
                      <a:r>
                        <a:rPr dirty="0" sz="750" spc="-10">
                          <a:latin typeface="PMingLiU"/>
                          <a:cs typeface="PMingLiU"/>
                        </a:rPr>
                        <a:t>作</a:t>
                      </a:r>
                      <a:r>
                        <a:rPr dirty="0" sz="750" spc="-5">
                          <a:latin typeface="Arial"/>
                          <a:cs typeface="Arial"/>
                        </a:rPr>
                        <a:t>)</a:t>
                      </a:r>
                      <a:endParaRPr sz="750">
                        <a:latin typeface="Arial"/>
                        <a:cs typeface="Arial"/>
                      </a:endParaRPr>
                    </a:p>
                  </a:txBody>
                  <a:tcPr marL="0" marR="0" marB="0" marT="355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marL="66675" marR="208915">
                        <a:lnSpc>
                          <a:spcPts val="860"/>
                        </a:lnSpc>
                      </a:pPr>
                      <a:r>
                        <a:rPr dirty="0" sz="750" spc="-5">
                          <a:latin typeface="Arial"/>
                          <a:cs typeface="Arial"/>
                        </a:rPr>
                        <a:t>CT120, Ph </a:t>
                      </a:r>
                      <a:r>
                        <a:rPr dirty="0" sz="750">
                          <a:latin typeface="Arial"/>
                          <a:cs typeface="Arial"/>
                        </a:rPr>
                        <a:t>I/II  </a:t>
                      </a:r>
                      <a:r>
                        <a:rPr dirty="0" sz="750" spc="-5">
                          <a:latin typeface="Arial"/>
                          <a:cs typeface="Arial"/>
                        </a:rPr>
                        <a:t>(CD19×CD22)  CT125, </a:t>
                      </a:r>
                      <a:r>
                        <a:rPr dirty="0" sz="750">
                          <a:latin typeface="Arial"/>
                          <a:cs typeface="Arial"/>
                        </a:rPr>
                        <a:t>IIT</a:t>
                      </a:r>
                      <a:r>
                        <a:rPr dirty="0" sz="750" spc="-55">
                          <a:latin typeface="Arial"/>
                          <a:cs typeface="Arial"/>
                        </a:rPr>
                        <a:t> </a:t>
                      </a:r>
                      <a:r>
                        <a:rPr dirty="0" sz="750" spc="-10">
                          <a:latin typeface="Arial"/>
                          <a:cs typeface="Arial"/>
                        </a:rPr>
                        <a:t>(CD5)</a:t>
                      </a:r>
                      <a:endParaRPr sz="750">
                        <a:latin typeface="Arial"/>
                        <a:cs typeface="Arial"/>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T w="6350">
                      <a:solidFill>
                        <a:srgbClr val="000000"/>
                      </a:solidFill>
                      <a:prstDash val="solid"/>
                    </a:lnT>
                    <a:lnB w="6350">
                      <a:solidFill>
                        <a:srgbClr val="000000"/>
                      </a:solidFill>
                      <a:prstDash val="solid"/>
                    </a:lnB>
                  </a:tcPr>
                </a:tc>
              </a:tr>
              <a:tr h="146557">
                <a:tc>
                  <a:txBody>
                    <a:bodyPr/>
                    <a:lstStyle/>
                    <a:p>
                      <a:pPr marL="69850">
                        <a:lnSpc>
                          <a:spcPct val="100000"/>
                        </a:lnSpc>
                        <a:spcBef>
                          <a:spcPts val="40"/>
                        </a:spcBef>
                      </a:pPr>
                      <a:r>
                        <a:rPr dirty="0" sz="750" spc="-10">
                          <a:latin typeface="PMingLiU"/>
                          <a:cs typeface="PMingLiU"/>
                        </a:rPr>
                        <a:t>博生吉安科</a:t>
                      </a:r>
                      <a:endParaRPr sz="750">
                        <a:latin typeface="PMingLiU"/>
                        <a:cs typeface="PMingLiU"/>
                      </a:endParaRPr>
                    </a:p>
                  </a:txBody>
                  <a:tcPr marL="0" marR="0" marB="0" marT="5080">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65"/>
                        </a:spcBef>
                      </a:pPr>
                      <a:r>
                        <a:rPr dirty="0" sz="750" spc="-10">
                          <a:latin typeface="Arial"/>
                          <a:cs typeface="Arial"/>
                        </a:rPr>
                        <a:t>PA3-17, </a:t>
                      </a:r>
                      <a:r>
                        <a:rPr dirty="0" sz="750" spc="-5">
                          <a:latin typeface="Arial"/>
                          <a:cs typeface="Arial"/>
                        </a:rPr>
                        <a:t>Ph I</a:t>
                      </a:r>
                      <a:r>
                        <a:rPr dirty="0" sz="750" spc="15">
                          <a:latin typeface="Arial"/>
                          <a:cs typeface="Arial"/>
                        </a:rPr>
                        <a:t> </a:t>
                      </a:r>
                      <a:r>
                        <a:rPr dirty="0" sz="750" spc="-10">
                          <a:latin typeface="Arial"/>
                          <a:cs typeface="Arial"/>
                        </a:rPr>
                        <a:t>(CD7)</a:t>
                      </a:r>
                      <a:endParaRPr sz="750">
                        <a:latin typeface="Arial"/>
                        <a:cs typeface="Arial"/>
                      </a:endParaRPr>
                    </a:p>
                  </a:txBody>
                  <a:tcPr marL="0" marR="0" marB="0" marT="82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T w="6350">
                      <a:solidFill>
                        <a:srgbClr val="000000"/>
                      </a:solidFill>
                      <a:prstDash val="solid"/>
                    </a:lnT>
                    <a:lnB w="6350">
                      <a:solidFill>
                        <a:srgbClr val="000000"/>
                      </a:solidFill>
                      <a:prstDash val="solid"/>
                    </a:lnB>
                  </a:tcPr>
                </a:tc>
              </a:tr>
              <a:tr h="225552">
                <a:tc>
                  <a:txBody>
                    <a:bodyPr/>
                    <a:lstStyle/>
                    <a:p>
                      <a:pPr marL="69850">
                        <a:lnSpc>
                          <a:spcPct val="100000"/>
                        </a:lnSpc>
                        <a:spcBef>
                          <a:spcPts val="355"/>
                        </a:spcBef>
                      </a:pPr>
                      <a:r>
                        <a:rPr dirty="0" sz="750" spc="-10">
                          <a:latin typeface="PMingLiU"/>
                          <a:cs typeface="PMingLiU"/>
                        </a:rPr>
                        <a:t>原启生物</a:t>
                      </a:r>
                      <a:endParaRPr sz="750">
                        <a:latin typeface="PMingLiU"/>
                        <a:cs typeface="PMingLiU"/>
                      </a:endParaRPr>
                    </a:p>
                  </a:txBody>
                  <a:tcPr marL="0" marR="0" marB="0" marT="45085">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marR="255270">
                        <a:lnSpc>
                          <a:spcPts val="860"/>
                        </a:lnSpc>
                      </a:pPr>
                      <a:r>
                        <a:rPr dirty="0" sz="750" spc="-5">
                          <a:latin typeface="Arial"/>
                          <a:cs typeface="Arial"/>
                        </a:rPr>
                        <a:t>OriCAR-017,</a:t>
                      </a:r>
                      <a:r>
                        <a:rPr dirty="0" sz="750" spc="-70">
                          <a:latin typeface="Arial"/>
                          <a:cs typeface="Arial"/>
                        </a:rPr>
                        <a:t> </a:t>
                      </a:r>
                      <a:r>
                        <a:rPr dirty="0" sz="750">
                          <a:latin typeface="Arial"/>
                          <a:cs typeface="Arial"/>
                        </a:rPr>
                        <a:t>IIT  </a:t>
                      </a:r>
                      <a:r>
                        <a:rPr dirty="0" sz="750" spc="-5">
                          <a:latin typeface="Arial"/>
                          <a:cs typeface="Arial"/>
                        </a:rPr>
                        <a:t>(GPRC5D)</a:t>
                      </a:r>
                      <a:endParaRPr sz="750">
                        <a:latin typeface="Arial"/>
                        <a:cs typeface="Arial"/>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T w="6350">
                      <a:solidFill>
                        <a:srgbClr val="000000"/>
                      </a:solidFill>
                      <a:prstDash val="solid"/>
                    </a:lnT>
                    <a:lnB w="6350">
                      <a:solidFill>
                        <a:srgbClr val="000000"/>
                      </a:solidFill>
                      <a:prstDash val="solid"/>
                    </a:lnB>
                  </a:tcPr>
                </a:tc>
              </a:tr>
              <a:tr h="225551">
                <a:tc>
                  <a:txBody>
                    <a:bodyPr/>
                    <a:lstStyle/>
                    <a:p>
                      <a:pPr marL="69850">
                        <a:lnSpc>
                          <a:spcPct val="100000"/>
                        </a:lnSpc>
                        <a:spcBef>
                          <a:spcPts val="355"/>
                        </a:spcBef>
                      </a:pPr>
                      <a:r>
                        <a:rPr dirty="0" sz="750" spc="-10">
                          <a:latin typeface="PMingLiU"/>
                          <a:cs typeface="PMingLiU"/>
                        </a:rPr>
                        <a:t>北桓生物</a:t>
                      </a:r>
                      <a:endParaRPr sz="750">
                        <a:latin typeface="PMingLiU"/>
                        <a:cs typeface="PMingLiU"/>
                      </a:endParaRPr>
                    </a:p>
                  </a:txBody>
                  <a:tcPr marL="0" marR="0" marB="0" marT="45085">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215265">
                        <a:lnSpc>
                          <a:spcPts val="860"/>
                        </a:lnSpc>
                      </a:pPr>
                      <a:r>
                        <a:rPr dirty="0" sz="750" spc="-5">
                          <a:latin typeface="Arial"/>
                          <a:cs typeface="Arial"/>
                        </a:rPr>
                        <a:t>CTA101, </a:t>
                      </a:r>
                      <a:r>
                        <a:rPr dirty="0" sz="750" spc="-10">
                          <a:latin typeface="Arial"/>
                          <a:cs typeface="Arial"/>
                        </a:rPr>
                        <a:t>IND </a:t>
                      </a:r>
                      <a:r>
                        <a:rPr dirty="0" sz="750" spc="-5">
                          <a:latin typeface="Arial"/>
                          <a:cs typeface="Arial"/>
                        </a:rPr>
                        <a:t>(CD19×CD22)  </a:t>
                      </a:r>
                      <a:r>
                        <a:rPr dirty="0" sz="750" spc="-10">
                          <a:latin typeface="Arial"/>
                          <a:cs typeface="Arial"/>
                        </a:rPr>
                        <a:t>CTD401, </a:t>
                      </a:r>
                      <a:r>
                        <a:rPr dirty="0" sz="750">
                          <a:latin typeface="Arial"/>
                          <a:cs typeface="Arial"/>
                        </a:rPr>
                        <a:t>IIT</a:t>
                      </a:r>
                      <a:r>
                        <a:rPr dirty="0" sz="750" spc="15">
                          <a:latin typeface="Arial"/>
                          <a:cs typeface="Arial"/>
                        </a:rPr>
                        <a:t> </a:t>
                      </a:r>
                      <a:r>
                        <a:rPr dirty="0" sz="750" spc="-10">
                          <a:latin typeface="Arial"/>
                          <a:cs typeface="Arial"/>
                        </a:rPr>
                        <a:t>(CD7)</a:t>
                      </a:r>
                      <a:endParaRPr sz="750">
                        <a:latin typeface="Arial"/>
                        <a:cs typeface="Arial"/>
                      </a:endParaRPr>
                    </a:p>
                  </a:txBody>
                  <a:tcPr marL="0" marR="0" marB="0" marT="0">
                    <a:lnL w="6350">
                      <a:solidFill>
                        <a:srgbClr val="000000"/>
                      </a:solidFill>
                      <a:prstDash val="solid"/>
                    </a:lnL>
                    <a:lnT w="6350">
                      <a:solidFill>
                        <a:srgbClr val="000000"/>
                      </a:solidFill>
                      <a:prstDash val="solid"/>
                    </a:lnT>
                    <a:lnB w="6350">
                      <a:solidFill>
                        <a:srgbClr val="000000"/>
                      </a:solidFill>
                      <a:prstDash val="solid"/>
                    </a:lnB>
                    <a:solidFill>
                      <a:srgbClr val="FBE3D5"/>
                    </a:solidFill>
                  </a:tcPr>
                </a:tc>
              </a:tr>
              <a:tr h="140208">
                <a:tc>
                  <a:txBody>
                    <a:bodyPr/>
                    <a:lstStyle/>
                    <a:p>
                      <a:pPr marL="69850">
                        <a:lnSpc>
                          <a:spcPct val="100000"/>
                        </a:lnSpc>
                        <a:spcBef>
                          <a:spcPts val="40"/>
                        </a:spcBef>
                      </a:pPr>
                      <a:r>
                        <a:rPr dirty="0" sz="750" spc="10" b="1">
                          <a:solidFill>
                            <a:srgbClr val="FFFFFF"/>
                          </a:solidFill>
                          <a:latin typeface="Microsoft JhengHei UI"/>
                          <a:cs typeface="Microsoft JhengHei UI"/>
                        </a:rPr>
                        <a:t>产品</a:t>
                      </a:r>
                      <a:endParaRPr sz="750">
                        <a:latin typeface="Microsoft JhengHei UI"/>
                        <a:cs typeface="Microsoft JhengHei UI"/>
                      </a:endParaRPr>
                    </a:p>
                  </a:txBody>
                  <a:tcPr marL="0" marR="0" marB="0" marT="5080">
                    <a:lnR w="6350">
                      <a:solidFill>
                        <a:srgbClr val="000000"/>
                      </a:solidFill>
                      <a:prstDash val="solid"/>
                    </a:lnR>
                    <a:lnT w="6350">
                      <a:solidFill>
                        <a:srgbClr val="000000"/>
                      </a:solidFill>
                      <a:prstDash val="solid"/>
                    </a:lnT>
                    <a:solidFill>
                      <a:srgbClr val="C00000"/>
                    </a:solidFill>
                  </a:tcPr>
                </a:tc>
                <a:tc gridSpan="4">
                  <a:txBody>
                    <a:bodyPr/>
                    <a:lstStyle/>
                    <a:p>
                      <a:pPr marL="69850">
                        <a:lnSpc>
                          <a:spcPct val="100000"/>
                        </a:lnSpc>
                        <a:spcBef>
                          <a:spcPts val="40"/>
                        </a:spcBef>
                      </a:pPr>
                      <a:r>
                        <a:rPr dirty="0" sz="750" spc="10" b="1">
                          <a:solidFill>
                            <a:srgbClr val="FFFFFF"/>
                          </a:solidFill>
                          <a:latin typeface="Microsoft JhengHei UI"/>
                          <a:cs typeface="Microsoft JhengHei UI"/>
                        </a:rPr>
                        <a:t>自</a:t>
                      </a:r>
                      <a:r>
                        <a:rPr dirty="0" sz="750" spc="-10" b="1">
                          <a:solidFill>
                            <a:srgbClr val="FFFFFF"/>
                          </a:solidFill>
                          <a:latin typeface="Microsoft JhengHei UI"/>
                          <a:cs typeface="Microsoft JhengHei UI"/>
                        </a:rPr>
                        <a:t>体实体瘤</a:t>
                      </a:r>
                      <a:r>
                        <a:rPr dirty="0" sz="750" spc="20" b="1">
                          <a:solidFill>
                            <a:srgbClr val="FFFFFF"/>
                          </a:solidFill>
                          <a:latin typeface="Microsoft JhengHei UI"/>
                          <a:cs typeface="Microsoft JhengHei UI"/>
                        </a:rPr>
                        <a:t> </a:t>
                      </a:r>
                      <a:r>
                        <a:rPr dirty="0" sz="750" spc="-15" b="1">
                          <a:solidFill>
                            <a:srgbClr val="FFFFFF"/>
                          </a:solidFill>
                          <a:latin typeface="Arial"/>
                          <a:cs typeface="Arial"/>
                        </a:rPr>
                        <a:t>CAR-T</a:t>
                      </a:r>
                      <a:endParaRPr sz="750">
                        <a:latin typeface="Arial"/>
                        <a:cs typeface="Arial"/>
                      </a:endParaRPr>
                    </a:p>
                  </a:txBody>
                  <a:tcPr marL="0" marR="0" marB="0" marT="5080">
                    <a:lnL w="6350">
                      <a:solidFill>
                        <a:srgbClr val="000000"/>
                      </a:solidFill>
                      <a:prstDash val="solid"/>
                    </a:lnL>
                    <a:lnR w="6350">
                      <a:solidFill>
                        <a:srgbClr val="000000"/>
                      </a:solidFill>
                      <a:prstDash val="solid"/>
                    </a:lnR>
                    <a:lnT w="6350">
                      <a:solidFill>
                        <a:srgbClr val="000000"/>
                      </a:solidFill>
                      <a:prstDash val="solid"/>
                    </a:lnT>
                    <a:solidFill>
                      <a:srgbClr val="C00000"/>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143256">
                <a:tc>
                  <a:txBody>
                    <a:bodyPr/>
                    <a:lstStyle/>
                    <a:p>
                      <a:pPr marL="69850">
                        <a:lnSpc>
                          <a:spcPct val="100000"/>
                        </a:lnSpc>
                        <a:spcBef>
                          <a:spcPts val="15"/>
                        </a:spcBef>
                      </a:pPr>
                      <a:r>
                        <a:rPr dirty="0" sz="750" spc="-10">
                          <a:latin typeface="PMingLiU"/>
                          <a:cs typeface="PMingLiU"/>
                        </a:rPr>
                        <a:t>靶点</a:t>
                      </a:r>
                      <a:r>
                        <a:rPr dirty="0" sz="750">
                          <a:latin typeface="Arial"/>
                          <a:cs typeface="Arial"/>
                        </a:rPr>
                        <a:t>/</a:t>
                      </a:r>
                      <a:r>
                        <a:rPr dirty="0" sz="750" spc="-10">
                          <a:latin typeface="PMingLiU"/>
                          <a:cs typeface="PMingLiU"/>
                        </a:rPr>
                        <a:t>公司</a:t>
                      </a:r>
                      <a:endParaRPr sz="750">
                        <a:latin typeface="PMingLiU"/>
                        <a:cs typeface="PMingLiU"/>
                      </a:endParaRPr>
                    </a:p>
                  </a:txBody>
                  <a:tcPr marL="0" marR="0" marB="0" marT="1905">
                    <a:lnR w="6350">
                      <a:solidFill>
                        <a:srgbClr val="000000"/>
                      </a:solidFill>
                      <a:prstDash val="solid"/>
                    </a:lnR>
                    <a:lnB w="6350">
                      <a:solidFill>
                        <a:srgbClr val="000000"/>
                      </a:solidFill>
                      <a:prstDash val="solid"/>
                    </a:lnB>
                    <a:solidFill>
                      <a:srgbClr val="F9D1AF"/>
                    </a:solidFill>
                  </a:tcPr>
                </a:tc>
                <a:tc>
                  <a:txBody>
                    <a:bodyPr/>
                    <a:lstStyle/>
                    <a:p>
                      <a:pPr marL="69850">
                        <a:lnSpc>
                          <a:spcPct val="100000"/>
                        </a:lnSpc>
                        <a:spcBef>
                          <a:spcPts val="40"/>
                        </a:spcBef>
                      </a:pPr>
                      <a:r>
                        <a:rPr dirty="0" sz="750" spc="-5">
                          <a:latin typeface="Arial"/>
                          <a:cs typeface="Arial"/>
                        </a:rPr>
                        <a:t>CLDN18.2</a:t>
                      </a:r>
                      <a:endParaRPr sz="750">
                        <a:latin typeface="Arial"/>
                        <a:cs typeface="Arial"/>
                      </a:endParaRPr>
                    </a:p>
                  </a:txBody>
                  <a:tcPr marL="0" marR="0" marB="0" marT="5080">
                    <a:lnL w="6350">
                      <a:solidFill>
                        <a:srgbClr val="000000"/>
                      </a:solidFill>
                      <a:prstDash val="solid"/>
                    </a:lnL>
                    <a:lnR w="6350">
                      <a:solidFill>
                        <a:srgbClr val="000000"/>
                      </a:solidFill>
                      <a:prstDash val="solid"/>
                    </a:lnR>
                    <a:lnB w="6350">
                      <a:solidFill>
                        <a:srgbClr val="000000"/>
                      </a:solidFill>
                      <a:prstDash val="solid"/>
                    </a:lnB>
                    <a:solidFill>
                      <a:srgbClr val="F9D1AF"/>
                    </a:solidFill>
                  </a:tcPr>
                </a:tc>
                <a:tc>
                  <a:txBody>
                    <a:bodyPr/>
                    <a:lstStyle/>
                    <a:p>
                      <a:pPr marL="69850">
                        <a:lnSpc>
                          <a:spcPct val="100000"/>
                        </a:lnSpc>
                        <a:spcBef>
                          <a:spcPts val="40"/>
                        </a:spcBef>
                      </a:pPr>
                      <a:r>
                        <a:rPr dirty="0" sz="750" spc="-10">
                          <a:latin typeface="Arial"/>
                          <a:cs typeface="Arial"/>
                        </a:rPr>
                        <a:t>GPC3</a:t>
                      </a:r>
                      <a:endParaRPr sz="750">
                        <a:latin typeface="Arial"/>
                        <a:cs typeface="Arial"/>
                      </a:endParaRPr>
                    </a:p>
                  </a:txBody>
                  <a:tcPr marL="0" marR="0" marB="0" marT="5080">
                    <a:lnL w="6350">
                      <a:solidFill>
                        <a:srgbClr val="000000"/>
                      </a:solidFill>
                      <a:prstDash val="solid"/>
                    </a:lnL>
                    <a:lnR w="6350">
                      <a:solidFill>
                        <a:srgbClr val="000000"/>
                      </a:solidFill>
                      <a:prstDash val="solid"/>
                    </a:lnR>
                    <a:lnB w="6350">
                      <a:solidFill>
                        <a:srgbClr val="000000"/>
                      </a:solidFill>
                      <a:prstDash val="solid"/>
                    </a:lnB>
                    <a:solidFill>
                      <a:srgbClr val="F9D1AF"/>
                    </a:solidFill>
                  </a:tcPr>
                </a:tc>
                <a:tc>
                  <a:txBody>
                    <a:bodyPr/>
                    <a:lstStyle/>
                    <a:p>
                      <a:pPr marL="66675">
                        <a:lnSpc>
                          <a:spcPct val="100000"/>
                        </a:lnSpc>
                        <a:spcBef>
                          <a:spcPts val="40"/>
                        </a:spcBef>
                      </a:pPr>
                      <a:r>
                        <a:rPr dirty="0" sz="750" spc="-5">
                          <a:latin typeface="Arial"/>
                          <a:cs typeface="Arial"/>
                        </a:rPr>
                        <a:t>AFP</a:t>
                      </a:r>
                      <a:endParaRPr sz="750">
                        <a:latin typeface="Arial"/>
                        <a:cs typeface="Arial"/>
                      </a:endParaRPr>
                    </a:p>
                  </a:txBody>
                  <a:tcPr marL="0" marR="0" marB="0" marT="5080">
                    <a:lnL w="6350">
                      <a:solidFill>
                        <a:srgbClr val="000000"/>
                      </a:solidFill>
                      <a:prstDash val="solid"/>
                    </a:lnL>
                    <a:lnB w="6350">
                      <a:solidFill>
                        <a:srgbClr val="000000"/>
                      </a:solidFill>
                      <a:prstDash val="solid"/>
                    </a:lnB>
                    <a:solidFill>
                      <a:srgbClr val="F9D1AF"/>
                    </a:solidFill>
                  </a:tcPr>
                </a:tc>
                <a:tc>
                  <a:txBody>
                    <a:bodyPr/>
                    <a:lstStyle/>
                    <a:p>
                      <a:pPr marL="69850">
                        <a:lnSpc>
                          <a:spcPct val="100000"/>
                        </a:lnSpc>
                        <a:spcBef>
                          <a:spcPts val="15"/>
                        </a:spcBef>
                      </a:pPr>
                      <a:r>
                        <a:rPr dirty="0" sz="750" spc="-10">
                          <a:latin typeface="PMingLiU"/>
                          <a:cs typeface="PMingLiU"/>
                        </a:rPr>
                        <a:t>其他</a:t>
                      </a:r>
                      <a:endParaRPr sz="750">
                        <a:latin typeface="PMingLiU"/>
                        <a:cs typeface="PMingLiU"/>
                      </a:endParaRPr>
                    </a:p>
                  </a:txBody>
                  <a:tcPr marL="0" marR="0" marB="0" marT="1905">
                    <a:lnB w="6350">
                      <a:solidFill>
                        <a:srgbClr val="000000"/>
                      </a:solidFill>
                      <a:prstDash val="solid"/>
                    </a:lnB>
                    <a:solidFill>
                      <a:srgbClr val="F9D1AF"/>
                    </a:solidFill>
                  </a:tcPr>
                </a:tc>
              </a:tr>
              <a:tr h="393572">
                <a:tc>
                  <a:txBody>
                    <a:bodyPr/>
                    <a:lstStyle/>
                    <a:p>
                      <a:pPr>
                        <a:lnSpc>
                          <a:spcPct val="100000"/>
                        </a:lnSpc>
                        <a:spcBef>
                          <a:spcPts val="45"/>
                        </a:spcBef>
                      </a:pPr>
                      <a:endParaRPr sz="850">
                        <a:latin typeface="Times New Roman"/>
                        <a:cs typeface="Times New Roman"/>
                      </a:endParaRPr>
                    </a:p>
                    <a:p>
                      <a:pPr marL="69850">
                        <a:lnSpc>
                          <a:spcPct val="100000"/>
                        </a:lnSpc>
                      </a:pPr>
                      <a:r>
                        <a:rPr dirty="0" sz="750" spc="-10">
                          <a:latin typeface="PMingLiU"/>
                          <a:cs typeface="PMingLiU"/>
                        </a:rPr>
                        <a:t>药明巨诺</a:t>
                      </a:r>
                      <a:endParaRPr sz="750">
                        <a:latin typeface="PMingLiU"/>
                        <a:cs typeface="PMingLiU"/>
                      </a:endParaRPr>
                    </a:p>
                  </a:txBody>
                  <a:tcPr marL="0" marR="0" marB="0" marT="5715">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844"/>
                        </a:lnSpc>
                      </a:pPr>
                      <a:r>
                        <a:rPr dirty="0" sz="750" spc="-10">
                          <a:latin typeface="Arial"/>
                          <a:cs typeface="Arial"/>
                        </a:rPr>
                        <a:t>JWATM204,</a:t>
                      </a:r>
                      <a:r>
                        <a:rPr dirty="0" sz="750" spc="-50">
                          <a:latin typeface="Arial"/>
                          <a:cs typeface="Arial"/>
                        </a:rPr>
                        <a:t> </a:t>
                      </a:r>
                      <a:r>
                        <a:rPr dirty="0" sz="750">
                          <a:latin typeface="Arial"/>
                          <a:cs typeface="Arial"/>
                        </a:rPr>
                        <a:t>IIT</a:t>
                      </a:r>
                      <a:endParaRPr sz="750">
                        <a:latin typeface="Arial"/>
                        <a:cs typeface="Arial"/>
                      </a:endParaRPr>
                    </a:p>
                    <a:p>
                      <a:pPr marL="69850">
                        <a:lnSpc>
                          <a:spcPct val="100000"/>
                        </a:lnSpc>
                        <a:spcBef>
                          <a:spcPts val="60"/>
                        </a:spcBef>
                      </a:pPr>
                      <a:r>
                        <a:rPr dirty="0" sz="750" spc="-10">
                          <a:latin typeface="Arial"/>
                          <a:cs typeface="Arial"/>
                        </a:rPr>
                        <a:t>JWATM214,</a:t>
                      </a:r>
                      <a:r>
                        <a:rPr dirty="0" sz="750" spc="-40">
                          <a:latin typeface="Arial"/>
                          <a:cs typeface="Arial"/>
                        </a:rPr>
                        <a:t> </a:t>
                      </a:r>
                      <a:r>
                        <a:rPr dirty="0" sz="750" spc="-10">
                          <a:latin typeface="PMingLiU"/>
                          <a:cs typeface="PMingLiU"/>
                        </a:rPr>
                        <a:t>临</a:t>
                      </a:r>
                      <a:endParaRPr sz="750">
                        <a:latin typeface="PMingLiU"/>
                        <a:cs typeface="PMingLiU"/>
                      </a:endParaRPr>
                    </a:p>
                    <a:p>
                      <a:pPr marL="69850">
                        <a:lnSpc>
                          <a:spcPct val="100000"/>
                        </a:lnSpc>
                        <a:spcBef>
                          <a:spcPts val="180"/>
                        </a:spcBef>
                      </a:pPr>
                      <a:r>
                        <a:rPr dirty="0" sz="750" spc="-10">
                          <a:latin typeface="PMingLiU"/>
                          <a:cs typeface="PMingLiU"/>
                        </a:rPr>
                        <a:t>床前</a:t>
                      </a:r>
                      <a:endParaRPr sz="750">
                        <a:latin typeface="PMingLiU"/>
                        <a:cs typeface="PMingLiU"/>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marL="66675">
                        <a:lnSpc>
                          <a:spcPct val="100000"/>
                        </a:lnSpc>
                        <a:spcBef>
                          <a:spcPts val="475"/>
                        </a:spcBef>
                      </a:pPr>
                      <a:r>
                        <a:rPr dirty="0" sz="750" spc="-10">
                          <a:latin typeface="Arial"/>
                          <a:cs typeface="Arial"/>
                        </a:rPr>
                        <a:t>JWATM203,</a:t>
                      </a:r>
                      <a:r>
                        <a:rPr dirty="0" sz="750" spc="-35">
                          <a:latin typeface="Arial"/>
                          <a:cs typeface="Arial"/>
                        </a:rPr>
                        <a:t> </a:t>
                      </a:r>
                      <a:r>
                        <a:rPr dirty="0" sz="750" spc="-10">
                          <a:latin typeface="PMingLiU"/>
                          <a:cs typeface="PMingLiU"/>
                        </a:rPr>
                        <a:t>临床前</a:t>
                      </a:r>
                      <a:endParaRPr sz="750">
                        <a:latin typeface="PMingLiU"/>
                        <a:cs typeface="PMingLiU"/>
                      </a:endParaRPr>
                    </a:p>
                    <a:p>
                      <a:pPr marL="66675">
                        <a:lnSpc>
                          <a:spcPct val="100000"/>
                        </a:lnSpc>
                        <a:spcBef>
                          <a:spcPts val="180"/>
                        </a:spcBef>
                      </a:pPr>
                      <a:r>
                        <a:rPr dirty="0" sz="750" spc="-10">
                          <a:latin typeface="Arial"/>
                          <a:cs typeface="Arial"/>
                        </a:rPr>
                        <a:t>JWATM213,</a:t>
                      </a:r>
                      <a:r>
                        <a:rPr dirty="0" sz="750" spc="-35">
                          <a:latin typeface="Arial"/>
                          <a:cs typeface="Arial"/>
                        </a:rPr>
                        <a:t> </a:t>
                      </a:r>
                      <a:r>
                        <a:rPr dirty="0" sz="750" spc="-10">
                          <a:latin typeface="PMingLiU"/>
                          <a:cs typeface="PMingLiU"/>
                        </a:rPr>
                        <a:t>临床前</a:t>
                      </a:r>
                      <a:endParaRPr sz="750">
                        <a:latin typeface="PMingLiU"/>
                        <a:cs typeface="PMingLiU"/>
                      </a:endParaRPr>
                    </a:p>
                  </a:txBody>
                  <a:tcPr marL="0" marR="0" marB="0" marT="603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43255">
                <a:tc>
                  <a:txBody>
                    <a:bodyPr/>
                    <a:lstStyle/>
                    <a:p>
                      <a:pPr marL="69850">
                        <a:lnSpc>
                          <a:spcPct val="100000"/>
                        </a:lnSpc>
                        <a:spcBef>
                          <a:spcPts val="40"/>
                        </a:spcBef>
                      </a:pPr>
                      <a:r>
                        <a:rPr dirty="0" sz="750" spc="-10">
                          <a:latin typeface="PMingLiU"/>
                          <a:cs typeface="PMingLiU"/>
                        </a:rPr>
                        <a:t>传奇生物</a:t>
                      </a:r>
                      <a:endParaRPr sz="750">
                        <a:latin typeface="PMingLiU"/>
                        <a:cs typeface="PMingLiU"/>
                      </a:endParaRPr>
                    </a:p>
                  </a:txBody>
                  <a:tcPr marL="0" marR="0" marB="0" marT="508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65"/>
                        </a:spcBef>
                      </a:pPr>
                      <a:r>
                        <a:rPr dirty="0" sz="750" spc="-10">
                          <a:latin typeface="Arial"/>
                          <a:cs typeface="Arial"/>
                        </a:rPr>
                        <a:t>LB1908, </a:t>
                      </a:r>
                      <a:r>
                        <a:rPr dirty="0" sz="750" spc="-5">
                          <a:latin typeface="Arial"/>
                          <a:cs typeface="Arial"/>
                        </a:rPr>
                        <a:t>Ph</a:t>
                      </a:r>
                      <a:r>
                        <a:rPr dirty="0" sz="750" spc="25">
                          <a:latin typeface="Arial"/>
                          <a:cs typeface="Arial"/>
                        </a:rPr>
                        <a:t> </a:t>
                      </a:r>
                      <a:r>
                        <a:rPr dirty="0" sz="750" spc="-5">
                          <a:latin typeface="Arial"/>
                          <a:cs typeface="Arial"/>
                        </a:rPr>
                        <a:t>I</a:t>
                      </a:r>
                      <a:endParaRPr sz="750">
                        <a:latin typeface="Arial"/>
                        <a:cs typeface="Arial"/>
                      </a:endParaRPr>
                    </a:p>
                  </a:txBody>
                  <a:tcPr marL="0" marR="0" marB="0" marT="82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marL="69850">
                        <a:lnSpc>
                          <a:spcPct val="100000"/>
                        </a:lnSpc>
                        <a:spcBef>
                          <a:spcPts val="40"/>
                        </a:spcBef>
                      </a:pPr>
                      <a:r>
                        <a:rPr dirty="0" sz="750" spc="-10">
                          <a:latin typeface="Arial"/>
                          <a:cs typeface="Arial"/>
                        </a:rPr>
                        <a:t>LB2101,</a:t>
                      </a:r>
                      <a:r>
                        <a:rPr dirty="0" sz="750" spc="10">
                          <a:latin typeface="Arial"/>
                          <a:cs typeface="Arial"/>
                        </a:rPr>
                        <a:t> </a:t>
                      </a:r>
                      <a:r>
                        <a:rPr dirty="0" sz="750" spc="-10">
                          <a:latin typeface="PMingLiU"/>
                          <a:cs typeface="PMingLiU"/>
                        </a:rPr>
                        <a:t>临床前</a:t>
                      </a:r>
                      <a:endParaRPr sz="750">
                        <a:latin typeface="PMingLiU"/>
                        <a:cs typeface="PMingLiU"/>
                      </a:endParaRPr>
                    </a:p>
                  </a:txBody>
                  <a:tcPr marL="0" marR="0" marB="0" marT="50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40"/>
                        </a:spcBef>
                      </a:pPr>
                      <a:r>
                        <a:rPr dirty="0" sz="750" spc="-10">
                          <a:latin typeface="Arial"/>
                          <a:cs typeface="Arial"/>
                        </a:rPr>
                        <a:t>LB2102,</a:t>
                      </a:r>
                      <a:r>
                        <a:rPr dirty="0" sz="750" spc="10">
                          <a:latin typeface="Arial"/>
                          <a:cs typeface="Arial"/>
                        </a:rPr>
                        <a:t> </a:t>
                      </a:r>
                      <a:r>
                        <a:rPr dirty="0" sz="750" spc="-10">
                          <a:latin typeface="PMingLiU"/>
                          <a:cs typeface="PMingLiU"/>
                        </a:rPr>
                        <a:t>临床前</a:t>
                      </a:r>
                      <a:r>
                        <a:rPr dirty="0" sz="750" spc="15">
                          <a:latin typeface="PMingLiU"/>
                          <a:cs typeface="PMingLiU"/>
                        </a:rPr>
                        <a:t> </a:t>
                      </a:r>
                      <a:r>
                        <a:rPr dirty="0" sz="750" spc="-5">
                          <a:latin typeface="Arial"/>
                          <a:cs typeface="Arial"/>
                        </a:rPr>
                        <a:t>(DLL3)</a:t>
                      </a:r>
                      <a:endParaRPr sz="750">
                        <a:latin typeface="Arial"/>
                        <a:cs typeface="Arial"/>
                      </a:endParaRPr>
                    </a:p>
                  </a:txBody>
                  <a:tcPr marL="0" marR="0" marB="0" marT="50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r>
              <a:tr h="393192">
                <a:tc>
                  <a:txBody>
                    <a:bodyPr/>
                    <a:lstStyle/>
                    <a:p>
                      <a:pPr>
                        <a:lnSpc>
                          <a:spcPct val="100000"/>
                        </a:lnSpc>
                        <a:spcBef>
                          <a:spcPts val="45"/>
                        </a:spcBef>
                      </a:pPr>
                      <a:endParaRPr sz="850">
                        <a:latin typeface="Times New Roman"/>
                        <a:cs typeface="Times New Roman"/>
                      </a:endParaRPr>
                    </a:p>
                    <a:p>
                      <a:pPr marL="69850">
                        <a:lnSpc>
                          <a:spcPct val="100000"/>
                        </a:lnSpc>
                      </a:pPr>
                      <a:r>
                        <a:rPr dirty="0" sz="750" spc="-10">
                          <a:latin typeface="PMingLiU"/>
                          <a:cs typeface="PMingLiU"/>
                        </a:rPr>
                        <a:t>科济药业</a:t>
                      </a:r>
                      <a:endParaRPr sz="750">
                        <a:latin typeface="PMingLiU"/>
                        <a:cs typeface="PMingLiU"/>
                      </a:endParaRPr>
                    </a:p>
                  </a:txBody>
                  <a:tcPr marL="0" marR="0" marB="0" marT="571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marR="329565">
                        <a:lnSpc>
                          <a:spcPts val="860"/>
                        </a:lnSpc>
                        <a:spcBef>
                          <a:spcPts val="680"/>
                        </a:spcBef>
                      </a:pPr>
                      <a:r>
                        <a:rPr dirty="0" sz="750" spc="-5">
                          <a:latin typeface="Arial"/>
                          <a:cs typeface="Arial"/>
                        </a:rPr>
                        <a:t>CT041, Ph</a:t>
                      </a:r>
                      <a:r>
                        <a:rPr dirty="0" sz="750" spc="-70">
                          <a:latin typeface="Arial"/>
                          <a:cs typeface="Arial"/>
                        </a:rPr>
                        <a:t> </a:t>
                      </a:r>
                      <a:r>
                        <a:rPr dirty="0" sz="750">
                          <a:latin typeface="Arial"/>
                          <a:cs typeface="Arial"/>
                        </a:rPr>
                        <a:t>II  </a:t>
                      </a:r>
                      <a:r>
                        <a:rPr dirty="0" sz="750" spc="-5">
                          <a:latin typeface="Arial"/>
                          <a:cs typeface="Arial"/>
                        </a:rPr>
                        <a:t>CT048,</a:t>
                      </a:r>
                      <a:r>
                        <a:rPr dirty="0" sz="750" spc="-15">
                          <a:latin typeface="Arial"/>
                          <a:cs typeface="Arial"/>
                        </a:rPr>
                        <a:t> </a:t>
                      </a:r>
                      <a:r>
                        <a:rPr dirty="0" sz="750">
                          <a:latin typeface="Arial"/>
                          <a:cs typeface="Arial"/>
                        </a:rPr>
                        <a:t>IIT</a:t>
                      </a:r>
                      <a:endParaRPr sz="750">
                        <a:latin typeface="Arial"/>
                        <a:cs typeface="Arial"/>
                      </a:endParaRPr>
                    </a:p>
                  </a:txBody>
                  <a:tcPr marL="0" marR="0" marB="0" marT="863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just" marL="69850" marR="292735">
                        <a:lnSpc>
                          <a:spcPts val="860"/>
                        </a:lnSpc>
                        <a:spcBef>
                          <a:spcPts val="245"/>
                        </a:spcBef>
                      </a:pPr>
                      <a:r>
                        <a:rPr dirty="0" sz="750" spc="-5">
                          <a:latin typeface="Arial"/>
                          <a:cs typeface="Arial"/>
                        </a:rPr>
                        <a:t>CT011, Ph</a:t>
                      </a:r>
                      <a:r>
                        <a:rPr dirty="0" sz="750" spc="-70">
                          <a:latin typeface="Arial"/>
                          <a:cs typeface="Arial"/>
                        </a:rPr>
                        <a:t> </a:t>
                      </a:r>
                      <a:r>
                        <a:rPr dirty="0" sz="750" spc="-5">
                          <a:latin typeface="Arial"/>
                          <a:cs typeface="Arial"/>
                        </a:rPr>
                        <a:t>I  </a:t>
                      </a:r>
                      <a:r>
                        <a:rPr dirty="0" sz="750" spc="-10">
                          <a:latin typeface="Arial"/>
                          <a:cs typeface="Arial"/>
                        </a:rPr>
                        <a:t>CT0180, </a:t>
                      </a:r>
                      <a:r>
                        <a:rPr dirty="0" sz="750">
                          <a:latin typeface="Arial"/>
                          <a:cs typeface="Arial"/>
                        </a:rPr>
                        <a:t>IIT  </a:t>
                      </a:r>
                      <a:r>
                        <a:rPr dirty="0" sz="750" spc="-10">
                          <a:latin typeface="Arial"/>
                          <a:cs typeface="Arial"/>
                        </a:rPr>
                        <a:t>CT0181,</a:t>
                      </a:r>
                      <a:r>
                        <a:rPr dirty="0" sz="750" spc="-45">
                          <a:latin typeface="Arial"/>
                          <a:cs typeface="Arial"/>
                        </a:rPr>
                        <a:t> </a:t>
                      </a:r>
                      <a:r>
                        <a:rPr dirty="0" sz="750">
                          <a:latin typeface="Arial"/>
                          <a:cs typeface="Arial"/>
                        </a:rPr>
                        <a:t>IIT</a:t>
                      </a:r>
                      <a:endParaRPr sz="750">
                        <a:latin typeface="Arial"/>
                        <a:cs typeface="Arial"/>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65"/>
                        </a:spcBef>
                      </a:pPr>
                      <a:r>
                        <a:rPr dirty="0" sz="750" spc="-10">
                          <a:latin typeface="Arial"/>
                          <a:cs typeface="Arial"/>
                        </a:rPr>
                        <a:t>KJ-C2112,</a:t>
                      </a:r>
                      <a:r>
                        <a:rPr dirty="0" sz="750" spc="-35">
                          <a:latin typeface="Arial"/>
                          <a:cs typeface="Arial"/>
                        </a:rPr>
                        <a:t> </a:t>
                      </a:r>
                      <a:r>
                        <a:rPr dirty="0" sz="750" spc="-10">
                          <a:latin typeface="PMingLiU"/>
                          <a:cs typeface="PMingLiU"/>
                        </a:rPr>
                        <a:t>临床前</a:t>
                      </a:r>
                      <a:endParaRPr sz="750">
                        <a:latin typeface="PMingLiU"/>
                        <a:cs typeface="PMingLiU"/>
                      </a:endParaRPr>
                    </a:p>
                    <a:p>
                      <a:pPr marL="69850">
                        <a:lnSpc>
                          <a:spcPct val="100000"/>
                        </a:lnSpc>
                        <a:spcBef>
                          <a:spcPts val="85"/>
                        </a:spcBef>
                      </a:pPr>
                      <a:r>
                        <a:rPr dirty="0" sz="750" spc="-5">
                          <a:latin typeface="Arial"/>
                          <a:cs typeface="Arial"/>
                        </a:rPr>
                        <a:t>(EGFR/EGFRvIII)</a:t>
                      </a:r>
                      <a:endParaRPr sz="750">
                        <a:latin typeface="Arial"/>
                        <a:cs typeface="Arial"/>
                      </a:endParaRPr>
                    </a:p>
                    <a:p>
                      <a:pPr marL="69850">
                        <a:lnSpc>
                          <a:spcPct val="100000"/>
                        </a:lnSpc>
                        <a:spcBef>
                          <a:spcPts val="60"/>
                        </a:spcBef>
                      </a:pPr>
                      <a:r>
                        <a:rPr dirty="0" sz="750" spc="-10">
                          <a:latin typeface="Arial"/>
                          <a:cs typeface="Arial"/>
                        </a:rPr>
                        <a:t>KJ-C2113,</a:t>
                      </a:r>
                      <a:r>
                        <a:rPr dirty="0" sz="750" spc="10">
                          <a:latin typeface="Arial"/>
                          <a:cs typeface="Arial"/>
                        </a:rPr>
                        <a:t> </a:t>
                      </a:r>
                      <a:r>
                        <a:rPr dirty="0" sz="750" spc="-10">
                          <a:latin typeface="PMingLiU"/>
                          <a:cs typeface="PMingLiU"/>
                        </a:rPr>
                        <a:t>临床前</a:t>
                      </a:r>
                      <a:r>
                        <a:rPr dirty="0" sz="750" spc="15">
                          <a:latin typeface="PMingLiU"/>
                          <a:cs typeface="PMingLiU"/>
                        </a:rPr>
                        <a:t> </a:t>
                      </a:r>
                      <a:r>
                        <a:rPr dirty="0" sz="750" spc="-5">
                          <a:latin typeface="Arial"/>
                          <a:cs typeface="Arial"/>
                        </a:rPr>
                        <a:t>(MSLN)</a:t>
                      </a:r>
                      <a:endParaRPr sz="750">
                        <a:latin typeface="Arial"/>
                        <a:cs typeface="Arial"/>
                      </a:endParaRPr>
                    </a:p>
                  </a:txBody>
                  <a:tcPr marL="0" marR="0" marB="0" marT="82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r>
              <a:tr h="146303">
                <a:tc>
                  <a:txBody>
                    <a:bodyPr/>
                    <a:lstStyle/>
                    <a:p>
                      <a:pPr marL="69850">
                        <a:lnSpc>
                          <a:spcPct val="100000"/>
                        </a:lnSpc>
                        <a:spcBef>
                          <a:spcPts val="65"/>
                        </a:spcBef>
                      </a:pPr>
                      <a:r>
                        <a:rPr dirty="0" sz="750" spc="-10">
                          <a:latin typeface="PMingLiU"/>
                          <a:cs typeface="PMingLiU"/>
                        </a:rPr>
                        <a:t>信达生物</a:t>
                      </a:r>
                      <a:endParaRPr sz="750">
                        <a:latin typeface="PMingLiU"/>
                        <a:cs typeface="PMingLiU"/>
                      </a:endParaRPr>
                    </a:p>
                  </a:txBody>
                  <a:tcPr marL="0" marR="0" marB="0" marT="825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65"/>
                        </a:spcBef>
                      </a:pPr>
                      <a:r>
                        <a:rPr dirty="0" sz="750" spc="-5">
                          <a:latin typeface="Arial"/>
                          <a:cs typeface="Arial"/>
                        </a:rPr>
                        <a:t>IBI345,</a:t>
                      </a:r>
                      <a:r>
                        <a:rPr dirty="0" sz="750">
                          <a:latin typeface="Arial"/>
                          <a:cs typeface="Arial"/>
                        </a:rPr>
                        <a:t> IIT</a:t>
                      </a:r>
                      <a:endParaRPr sz="750">
                        <a:latin typeface="Arial"/>
                        <a:cs typeface="Arial"/>
                      </a:endParaRPr>
                    </a:p>
                  </a:txBody>
                  <a:tcPr marL="0" marR="0" marB="0" marT="82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46303">
                <a:tc>
                  <a:txBody>
                    <a:bodyPr/>
                    <a:lstStyle/>
                    <a:p>
                      <a:pPr marL="69850">
                        <a:lnSpc>
                          <a:spcPct val="100000"/>
                        </a:lnSpc>
                        <a:spcBef>
                          <a:spcPts val="40"/>
                        </a:spcBef>
                      </a:pPr>
                      <a:r>
                        <a:rPr dirty="0" sz="750" spc="-10">
                          <a:latin typeface="PMingLiU"/>
                          <a:cs typeface="PMingLiU"/>
                        </a:rPr>
                        <a:t>博生吉安科</a:t>
                      </a:r>
                      <a:endParaRPr sz="750">
                        <a:latin typeface="PMingLiU"/>
                        <a:cs typeface="PMingLiU"/>
                      </a:endParaRPr>
                    </a:p>
                  </a:txBody>
                  <a:tcPr marL="0" marR="0" marB="0" marT="5080">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65"/>
                        </a:spcBef>
                      </a:pPr>
                      <a:r>
                        <a:rPr dirty="0" sz="750" spc="-5">
                          <a:latin typeface="Arial"/>
                          <a:cs typeface="Arial"/>
                        </a:rPr>
                        <a:t>TAA06, Ph I</a:t>
                      </a:r>
                      <a:r>
                        <a:rPr dirty="0" sz="750" spc="15">
                          <a:latin typeface="Arial"/>
                          <a:cs typeface="Arial"/>
                        </a:rPr>
                        <a:t> </a:t>
                      </a:r>
                      <a:r>
                        <a:rPr dirty="0" sz="750" spc="-5">
                          <a:latin typeface="Arial"/>
                          <a:cs typeface="Arial"/>
                        </a:rPr>
                        <a:t>(B7-H3)</a:t>
                      </a:r>
                      <a:endParaRPr sz="750">
                        <a:latin typeface="Arial"/>
                        <a:cs typeface="Arial"/>
                      </a:endParaRPr>
                    </a:p>
                  </a:txBody>
                  <a:tcPr marL="0" marR="0" marB="0" marT="82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r>
              <a:tr h="143510">
                <a:tc>
                  <a:txBody>
                    <a:bodyPr/>
                    <a:lstStyle/>
                    <a:p>
                      <a:pPr marL="69850">
                        <a:lnSpc>
                          <a:spcPct val="100000"/>
                        </a:lnSpc>
                        <a:spcBef>
                          <a:spcPts val="40"/>
                        </a:spcBef>
                      </a:pPr>
                      <a:r>
                        <a:rPr dirty="0" sz="750" spc="-10">
                          <a:latin typeface="PMingLiU"/>
                          <a:cs typeface="PMingLiU"/>
                        </a:rPr>
                        <a:t>斯丹赛生物</a:t>
                      </a:r>
                      <a:endParaRPr sz="750">
                        <a:latin typeface="PMingLiU"/>
                        <a:cs typeface="PMingLiU"/>
                      </a:endParaRPr>
                    </a:p>
                  </a:txBody>
                  <a:tcPr marL="0" marR="0" marB="0" marT="5080">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40"/>
                        </a:spcBef>
                      </a:pPr>
                      <a:r>
                        <a:rPr dirty="0" sz="750" spc="-10">
                          <a:latin typeface="Arial"/>
                          <a:cs typeface="Arial"/>
                        </a:rPr>
                        <a:t>GCC19CART, </a:t>
                      </a:r>
                      <a:r>
                        <a:rPr dirty="0" sz="750" spc="-5">
                          <a:latin typeface="Arial"/>
                          <a:cs typeface="Arial"/>
                        </a:rPr>
                        <a:t>Ph I</a:t>
                      </a:r>
                      <a:r>
                        <a:rPr dirty="0" sz="750" spc="35">
                          <a:latin typeface="Arial"/>
                          <a:cs typeface="Arial"/>
                        </a:rPr>
                        <a:t> </a:t>
                      </a:r>
                      <a:r>
                        <a:rPr dirty="0" sz="750" spc="-10">
                          <a:latin typeface="Arial"/>
                          <a:cs typeface="Arial"/>
                        </a:rPr>
                        <a:t>(GCC)</a:t>
                      </a:r>
                      <a:endParaRPr sz="750">
                        <a:latin typeface="Arial"/>
                        <a:cs typeface="Arial"/>
                      </a:endParaRPr>
                    </a:p>
                  </a:txBody>
                  <a:tcPr marL="0" marR="0" marB="0" marT="50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r>
              <a:tr h="146304">
                <a:tc>
                  <a:txBody>
                    <a:bodyPr/>
                    <a:lstStyle/>
                    <a:p>
                      <a:pPr marL="69850">
                        <a:lnSpc>
                          <a:spcPct val="100000"/>
                        </a:lnSpc>
                        <a:spcBef>
                          <a:spcPts val="40"/>
                        </a:spcBef>
                      </a:pPr>
                      <a:r>
                        <a:rPr dirty="0" sz="750" spc="-10">
                          <a:latin typeface="PMingLiU"/>
                          <a:cs typeface="PMingLiU"/>
                        </a:rPr>
                        <a:t>原启生物</a:t>
                      </a:r>
                      <a:endParaRPr sz="750">
                        <a:latin typeface="PMingLiU"/>
                        <a:cs typeface="PMingLiU"/>
                      </a:endParaRPr>
                    </a:p>
                  </a:txBody>
                  <a:tcPr marL="0" marR="0" marB="0" marT="5080">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65"/>
                        </a:spcBef>
                      </a:pPr>
                      <a:r>
                        <a:rPr dirty="0" sz="750" spc="-5">
                          <a:latin typeface="Arial"/>
                          <a:cs typeface="Arial"/>
                        </a:rPr>
                        <a:t>Ori-C101,</a:t>
                      </a:r>
                      <a:r>
                        <a:rPr dirty="0" sz="750" spc="5">
                          <a:latin typeface="Arial"/>
                          <a:cs typeface="Arial"/>
                        </a:rPr>
                        <a:t> </a:t>
                      </a:r>
                      <a:r>
                        <a:rPr dirty="0" sz="750" spc="-10">
                          <a:latin typeface="Arial"/>
                          <a:cs typeface="Arial"/>
                        </a:rPr>
                        <a:t>IND</a:t>
                      </a:r>
                      <a:endParaRPr sz="750">
                        <a:latin typeface="Arial"/>
                        <a:cs typeface="Arial"/>
                      </a:endParaRPr>
                    </a:p>
                  </a:txBody>
                  <a:tcPr marL="0" marR="0" marB="0" marT="825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CE9D9"/>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83463">
                <a:tc>
                  <a:txBody>
                    <a:bodyPr/>
                    <a:lstStyle/>
                    <a:p>
                      <a:pPr marL="69850">
                        <a:lnSpc>
                          <a:spcPct val="100000"/>
                        </a:lnSpc>
                        <a:spcBef>
                          <a:spcPts val="595"/>
                        </a:spcBef>
                      </a:pPr>
                      <a:r>
                        <a:rPr dirty="0" sz="750" spc="-10">
                          <a:latin typeface="PMingLiU"/>
                          <a:cs typeface="PMingLiU"/>
                        </a:rPr>
                        <a:t>北桓生物</a:t>
                      </a:r>
                      <a:endParaRPr sz="750">
                        <a:latin typeface="PMingLiU"/>
                        <a:cs typeface="PMingLiU"/>
                      </a:endParaRPr>
                    </a:p>
                  </a:txBody>
                  <a:tcPr marL="0" marR="0" marB="0" marT="7556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40"/>
                        </a:spcBef>
                      </a:pPr>
                      <a:r>
                        <a:rPr dirty="0" sz="750" spc="-5">
                          <a:latin typeface="Arial"/>
                          <a:cs typeface="Arial"/>
                        </a:rPr>
                        <a:t>CTB001, </a:t>
                      </a:r>
                      <a:r>
                        <a:rPr dirty="0" sz="750">
                          <a:latin typeface="Arial"/>
                          <a:cs typeface="Arial"/>
                        </a:rPr>
                        <a:t>IIT</a:t>
                      </a:r>
                      <a:r>
                        <a:rPr dirty="0" sz="750" spc="-10">
                          <a:latin typeface="Arial"/>
                          <a:cs typeface="Arial"/>
                        </a:rPr>
                        <a:t> </a:t>
                      </a:r>
                      <a:r>
                        <a:rPr dirty="0" sz="750" spc="-5">
                          <a:latin typeface="Arial"/>
                          <a:cs typeface="Arial"/>
                        </a:rPr>
                        <a:t>(</a:t>
                      </a:r>
                      <a:r>
                        <a:rPr dirty="0" sz="750" spc="-10">
                          <a:latin typeface="PMingLiU"/>
                          <a:cs typeface="PMingLiU"/>
                        </a:rPr>
                        <a:t>通用</a:t>
                      </a:r>
                      <a:endParaRPr sz="750">
                        <a:latin typeface="PMingLiU"/>
                        <a:cs typeface="PMingLiU"/>
                      </a:endParaRPr>
                    </a:p>
                    <a:p>
                      <a:pPr marL="69850">
                        <a:lnSpc>
                          <a:spcPct val="100000"/>
                        </a:lnSpc>
                        <a:spcBef>
                          <a:spcPts val="180"/>
                        </a:spcBef>
                      </a:pPr>
                      <a:r>
                        <a:rPr dirty="0" sz="750" spc="-10">
                          <a:latin typeface="PMingLiU"/>
                          <a:cs typeface="PMingLiU"/>
                        </a:rPr>
                        <a:t>型</a:t>
                      </a:r>
                      <a:r>
                        <a:rPr dirty="0" sz="750" spc="-5">
                          <a:latin typeface="Arial"/>
                          <a:cs typeface="Arial"/>
                        </a:rPr>
                        <a:t>)</a:t>
                      </a:r>
                      <a:endParaRPr sz="750">
                        <a:latin typeface="Arial"/>
                        <a:cs typeface="Arial"/>
                      </a:endParaRPr>
                    </a:p>
                  </a:txBody>
                  <a:tcPr marL="0" marR="0" marB="0" marT="508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55447">
                <a:tc>
                  <a:txBody>
                    <a:bodyPr/>
                    <a:lstStyle/>
                    <a:p>
                      <a:pPr marL="69850">
                        <a:lnSpc>
                          <a:spcPct val="100000"/>
                        </a:lnSpc>
                        <a:spcBef>
                          <a:spcPts val="40"/>
                        </a:spcBef>
                      </a:pPr>
                      <a:r>
                        <a:rPr dirty="0" sz="750" spc="-10">
                          <a:latin typeface="PMingLiU"/>
                          <a:cs typeface="PMingLiU"/>
                        </a:rPr>
                        <a:t>易慕峰</a:t>
                      </a:r>
                      <a:endParaRPr sz="750">
                        <a:latin typeface="PMingLiU"/>
                        <a:cs typeface="PMingLiU"/>
                      </a:endParaRPr>
                    </a:p>
                  </a:txBody>
                  <a:tcPr marL="0" marR="0" marB="0" marT="5080">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ct val="100000"/>
                        </a:lnSpc>
                        <a:spcBef>
                          <a:spcPts val="65"/>
                        </a:spcBef>
                      </a:pPr>
                      <a:r>
                        <a:rPr dirty="0" sz="750" spc="-10">
                          <a:latin typeface="Arial"/>
                          <a:cs typeface="Arial"/>
                        </a:rPr>
                        <a:t>IMC002,</a:t>
                      </a:r>
                      <a:r>
                        <a:rPr dirty="0" sz="750">
                          <a:latin typeface="Arial"/>
                          <a:cs typeface="Arial"/>
                        </a:rPr>
                        <a:t> IIT</a:t>
                      </a:r>
                      <a:endParaRPr sz="750">
                        <a:latin typeface="Arial"/>
                        <a:cs typeface="Arial"/>
                      </a:endParaRPr>
                    </a:p>
                  </a:txBody>
                  <a:tcPr marL="0" marR="0" marB="0" marT="8255">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solidFill>
                      <a:srgbClr val="FBE3D5"/>
                    </a:solidFill>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a:lnSpc>
                          <a:spcPct val="100000"/>
                        </a:lnSpc>
                      </a:pPr>
                      <a:endParaRPr sz="8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ct val="100000"/>
                        </a:lnSpc>
                        <a:spcBef>
                          <a:spcPts val="65"/>
                        </a:spcBef>
                      </a:pPr>
                      <a:r>
                        <a:rPr dirty="0" sz="750" spc="-10">
                          <a:latin typeface="Arial"/>
                          <a:cs typeface="Arial"/>
                        </a:rPr>
                        <a:t>IMC001, </a:t>
                      </a:r>
                      <a:r>
                        <a:rPr dirty="0" sz="750">
                          <a:latin typeface="Arial"/>
                          <a:cs typeface="Arial"/>
                        </a:rPr>
                        <a:t>IIT</a:t>
                      </a:r>
                      <a:r>
                        <a:rPr dirty="0" sz="750" spc="15">
                          <a:latin typeface="Arial"/>
                          <a:cs typeface="Arial"/>
                        </a:rPr>
                        <a:t> </a:t>
                      </a:r>
                      <a:r>
                        <a:rPr dirty="0" sz="750" spc="-10">
                          <a:latin typeface="Arial"/>
                          <a:cs typeface="Arial"/>
                        </a:rPr>
                        <a:t>(EpCAM)</a:t>
                      </a:r>
                      <a:endParaRPr sz="750">
                        <a:latin typeface="Arial"/>
                        <a:cs typeface="Arial"/>
                      </a:endParaRPr>
                    </a:p>
                  </a:txBody>
                  <a:tcPr marL="0" marR="0" marB="0" marT="8255">
                    <a:lnL w="6350">
                      <a:solidFill>
                        <a:srgbClr val="000000"/>
                      </a:solidFill>
                      <a:prstDash val="solid"/>
                    </a:lnL>
                    <a:lnR w="6350">
                      <a:solidFill>
                        <a:srgbClr val="000000"/>
                      </a:solidFill>
                      <a:prstDash val="solid"/>
                    </a:lnR>
                    <a:lnT w="6350">
                      <a:solidFill>
                        <a:srgbClr val="000000"/>
                      </a:solidFill>
                      <a:prstDash val="solid"/>
                    </a:lnT>
                    <a:lnB w="28575">
                      <a:solidFill>
                        <a:srgbClr val="000000"/>
                      </a:solidFill>
                      <a:prstDash val="solid"/>
                    </a:lnB>
                    <a:solidFill>
                      <a:srgbClr val="FBE3D5"/>
                    </a:solidFill>
                  </a:tcPr>
                </a:tc>
              </a:tr>
            </a:tbl>
          </a:graphicData>
        </a:graphic>
      </p:graphicFrame>
      <p:sp>
        <p:nvSpPr>
          <p:cNvPr id="9" name="object 9"/>
          <p:cNvSpPr txBox="1"/>
          <p:nvPr/>
        </p:nvSpPr>
        <p:spPr>
          <a:xfrm>
            <a:off x="527100" y="8352205"/>
            <a:ext cx="3678554" cy="318135"/>
          </a:xfrm>
          <a:prstGeom prst="rect">
            <a:avLst/>
          </a:prstGeom>
        </p:spPr>
        <p:txBody>
          <a:bodyPr wrap="square" lIns="0" tIns="36830" rIns="0" bIns="0" rtlCol="0" vert="horz">
            <a:spAutoFit/>
          </a:bodyPr>
          <a:lstStyle/>
          <a:p>
            <a:pPr marL="12700">
              <a:lnSpc>
                <a:spcPct val="100000"/>
              </a:lnSpc>
              <a:spcBef>
                <a:spcPts val="2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20">
                <a:latin typeface="Arial"/>
                <a:cs typeface="Arial"/>
              </a:rPr>
              <a:t> </a:t>
            </a:r>
            <a:r>
              <a:rPr dirty="0" sz="800" spc="-10">
                <a:latin typeface="PMingLiU"/>
                <a:cs typeface="PMingLiU"/>
              </a:rPr>
              <a:t>公</a:t>
            </a:r>
            <a:r>
              <a:rPr dirty="0" sz="800" spc="10">
                <a:latin typeface="PMingLiU"/>
                <a:cs typeface="PMingLiU"/>
              </a:rPr>
              <a:t>司</a:t>
            </a:r>
            <a:r>
              <a:rPr dirty="0" sz="800" spc="-10">
                <a:latin typeface="PMingLiU"/>
                <a:cs typeface="PMingLiU"/>
              </a:rPr>
              <a:t>官网</a:t>
            </a:r>
            <a:r>
              <a:rPr dirty="0" sz="800" spc="-5">
                <a:latin typeface="Arial"/>
                <a:cs typeface="Arial"/>
              </a:rPr>
              <a:t>,</a:t>
            </a:r>
            <a:r>
              <a:rPr dirty="0" sz="800" spc="10">
                <a:latin typeface="Arial"/>
                <a:cs typeface="Arial"/>
              </a:rPr>
              <a:t> </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a:p>
            <a:pPr marL="12700">
              <a:lnSpc>
                <a:spcPct val="100000"/>
              </a:lnSpc>
              <a:spcBef>
                <a:spcPts val="195"/>
              </a:spcBef>
            </a:pPr>
            <a:r>
              <a:rPr dirty="0" sz="800" spc="-10">
                <a:latin typeface="PMingLiU"/>
                <a:cs typeface="PMingLiU"/>
              </a:rPr>
              <a:t>注：部</a:t>
            </a:r>
            <a:r>
              <a:rPr dirty="0" sz="800" spc="10">
                <a:latin typeface="PMingLiU"/>
                <a:cs typeface="PMingLiU"/>
              </a:rPr>
              <a:t>分</a:t>
            </a:r>
            <a:r>
              <a:rPr dirty="0" sz="800" spc="-10">
                <a:latin typeface="PMingLiU"/>
                <a:cs typeface="PMingLiU"/>
              </a:rPr>
              <a:t>非上</a:t>
            </a:r>
            <a:r>
              <a:rPr dirty="0" sz="800" spc="10">
                <a:latin typeface="PMingLiU"/>
                <a:cs typeface="PMingLiU"/>
              </a:rPr>
              <a:t>市</a:t>
            </a:r>
            <a:r>
              <a:rPr dirty="0" sz="800" spc="-10">
                <a:latin typeface="PMingLiU"/>
                <a:cs typeface="PMingLiU"/>
              </a:rPr>
              <a:t>公司</a:t>
            </a:r>
            <a:r>
              <a:rPr dirty="0" sz="800" spc="10">
                <a:latin typeface="PMingLiU"/>
                <a:cs typeface="PMingLiU"/>
              </a:rPr>
              <a:t>产</a:t>
            </a:r>
            <a:r>
              <a:rPr dirty="0" sz="800" spc="-10">
                <a:latin typeface="PMingLiU"/>
                <a:cs typeface="PMingLiU"/>
              </a:rPr>
              <a:t>品开</a:t>
            </a:r>
            <a:r>
              <a:rPr dirty="0" sz="800" spc="10">
                <a:latin typeface="PMingLiU"/>
                <a:cs typeface="PMingLiU"/>
              </a:rPr>
              <a:t>发</a:t>
            </a:r>
            <a:r>
              <a:rPr dirty="0" sz="800" spc="-10">
                <a:latin typeface="PMingLiU"/>
                <a:cs typeface="PMingLiU"/>
              </a:rPr>
              <a:t>进度</a:t>
            </a:r>
            <a:r>
              <a:rPr dirty="0" sz="800" spc="10">
                <a:latin typeface="PMingLiU"/>
                <a:cs typeface="PMingLiU"/>
              </a:rPr>
              <a:t>以</a:t>
            </a:r>
            <a:r>
              <a:rPr dirty="0" sz="800" spc="-10">
                <a:latin typeface="PMingLiU"/>
                <a:cs typeface="PMingLiU"/>
              </a:rPr>
              <a:t>官网</a:t>
            </a:r>
            <a:r>
              <a:rPr dirty="0" sz="800" spc="10">
                <a:latin typeface="PMingLiU"/>
                <a:cs typeface="PMingLiU"/>
              </a:rPr>
              <a:t>披</a:t>
            </a:r>
            <a:r>
              <a:rPr dirty="0" sz="800" spc="-10">
                <a:latin typeface="PMingLiU"/>
                <a:cs typeface="PMingLiU"/>
              </a:rPr>
              <a:t>露为</a:t>
            </a:r>
            <a:r>
              <a:rPr dirty="0" sz="800" spc="10">
                <a:latin typeface="PMingLiU"/>
                <a:cs typeface="PMingLiU"/>
              </a:rPr>
              <a:t>准</a:t>
            </a:r>
            <a:r>
              <a:rPr dirty="0" sz="800" spc="-10">
                <a:latin typeface="PMingLiU"/>
                <a:cs typeface="PMingLiU"/>
              </a:rPr>
              <a:t>，可</a:t>
            </a:r>
            <a:r>
              <a:rPr dirty="0" sz="800" spc="10">
                <a:latin typeface="PMingLiU"/>
                <a:cs typeface="PMingLiU"/>
              </a:rPr>
              <a:t>能</a:t>
            </a:r>
            <a:r>
              <a:rPr dirty="0" sz="800" spc="-10">
                <a:latin typeface="PMingLiU"/>
                <a:cs typeface="PMingLiU"/>
              </a:rPr>
              <a:t>与实</a:t>
            </a:r>
            <a:r>
              <a:rPr dirty="0" sz="800" spc="10">
                <a:latin typeface="PMingLiU"/>
                <a:cs typeface="PMingLiU"/>
              </a:rPr>
              <a:t>际</a:t>
            </a:r>
            <a:r>
              <a:rPr dirty="0" sz="800" spc="-10">
                <a:latin typeface="PMingLiU"/>
                <a:cs typeface="PMingLiU"/>
              </a:rPr>
              <a:t>进</a:t>
            </a:r>
            <a:r>
              <a:rPr dirty="0" sz="800" spc="10">
                <a:latin typeface="PMingLiU"/>
                <a:cs typeface="PMingLiU"/>
              </a:rPr>
              <a:t>度</a:t>
            </a:r>
            <a:r>
              <a:rPr dirty="0" sz="800" spc="-10">
                <a:latin typeface="PMingLiU"/>
                <a:cs typeface="PMingLiU"/>
              </a:rPr>
              <a:t>存在一</a:t>
            </a:r>
            <a:r>
              <a:rPr dirty="0" sz="800" spc="10">
                <a:latin typeface="PMingLiU"/>
                <a:cs typeface="PMingLiU"/>
              </a:rPr>
              <a:t>定</a:t>
            </a:r>
            <a:r>
              <a:rPr dirty="0" sz="800" spc="-10">
                <a:latin typeface="PMingLiU"/>
                <a:cs typeface="PMingLiU"/>
              </a:rPr>
              <a:t>延迟</a:t>
            </a:r>
            <a:endParaRPr sz="800">
              <a:latin typeface="PMingLiU"/>
              <a:cs typeface="PMingLiU"/>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graphicFrame>
        <p:nvGraphicFramePr>
          <p:cNvPr id="7" name="object 7"/>
          <p:cNvGraphicFramePr>
            <a:graphicFrameLocks noGrp="1"/>
          </p:cNvGraphicFramePr>
          <p:nvPr/>
        </p:nvGraphicFramePr>
        <p:xfrm>
          <a:off x="530085" y="867409"/>
          <a:ext cx="5071745" cy="807085"/>
        </p:xfrm>
        <a:graphic>
          <a:graphicData uri="http://schemas.openxmlformats.org/drawingml/2006/table">
            <a:tbl>
              <a:tblPr firstRow="1" bandRow="1">
                <a:tableStyleId>{2D5ABB26-0587-4C30-8999-92F81FD0307C}</a:tableStyleId>
              </a:tblPr>
              <a:tblGrid>
                <a:gridCol w="838835"/>
                <a:gridCol w="1552575"/>
                <a:gridCol w="521335"/>
                <a:gridCol w="817879"/>
                <a:gridCol w="1341120"/>
              </a:tblGrid>
              <a:tr h="333755">
                <a:tc>
                  <a:txBody>
                    <a:bodyPr/>
                    <a:lstStyle/>
                    <a:p>
                      <a:pPr>
                        <a:lnSpc>
                          <a:spcPct val="100000"/>
                        </a:lnSpc>
                        <a:spcBef>
                          <a:spcPts val="25"/>
                        </a:spcBef>
                      </a:pPr>
                      <a:endParaRPr sz="1300">
                        <a:latin typeface="Times New Roman"/>
                        <a:cs typeface="Times New Roman"/>
                      </a:endParaRPr>
                    </a:p>
                    <a:p>
                      <a:pPr algn="r" marR="217804">
                        <a:lnSpc>
                          <a:spcPct val="100000"/>
                        </a:lnSpc>
                      </a:pPr>
                      <a:r>
                        <a:rPr dirty="0" sz="700" spc="-5">
                          <a:latin typeface="PMingLiU"/>
                          <a:cs typeface="PMingLiU"/>
                        </a:rPr>
                        <a:t>昭泰医疗</a:t>
                      </a:r>
                      <a:endParaRPr sz="700">
                        <a:latin typeface="PMingLiU"/>
                        <a:cs typeface="PMingLiU"/>
                      </a:endParaRPr>
                    </a:p>
                  </a:txBody>
                  <a:tcPr marL="0" marR="0" marB="0" marT="3175">
                    <a:lnB w="6350">
                      <a:solidFill>
                        <a:srgbClr val="000000"/>
                      </a:solidFill>
                      <a:prstDash val="solid"/>
                    </a:lnB>
                  </a:tcPr>
                </a:tc>
                <a:tc>
                  <a:txBody>
                    <a:bodyPr/>
                    <a:lstStyle/>
                    <a:p>
                      <a:pPr>
                        <a:lnSpc>
                          <a:spcPct val="100000"/>
                        </a:lnSpc>
                      </a:pPr>
                      <a:endParaRPr sz="800">
                        <a:latin typeface="Times New Roman"/>
                        <a:cs typeface="Times New Roman"/>
                      </a:endParaRPr>
                    </a:p>
                    <a:p>
                      <a:pPr algn="ctr" marR="14604">
                        <a:lnSpc>
                          <a:spcPct val="100000"/>
                        </a:lnSpc>
                        <a:spcBef>
                          <a:spcPts val="645"/>
                        </a:spcBef>
                      </a:pPr>
                      <a:r>
                        <a:rPr dirty="0" sz="700" spc="-5">
                          <a:latin typeface="Arial"/>
                          <a:cs typeface="Arial"/>
                        </a:rPr>
                        <a:t>anti-MSLN-7×19</a:t>
                      </a:r>
                      <a:r>
                        <a:rPr dirty="0" sz="700" spc="-10">
                          <a:latin typeface="Arial"/>
                          <a:cs typeface="Arial"/>
                        </a:rPr>
                        <a:t> </a:t>
                      </a:r>
                      <a:r>
                        <a:rPr dirty="0" sz="700">
                          <a:latin typeface="Arial"/>
                          <a:cs typeface="Arial"/>
                        </a:rPr>
                        <a:t>CAR-T</a:t>
                      </a:r>
                      <a:endParaRPr sz="700">
                        <a:latin typeface="Arial"/>
                        <a:cs typeface="Arial"/>
                      </a:endParaRPr>
                    </a:p>
                  </a:txBody>
                  <a:tcPr marL="0" marR="0" marB="0" marT="0">
                    <a:lnB w="6350">
                      <a:solidFill>
                        <a:srgbClr val="000000"/>
                      </a:solidFill>
                      <a:prstDash val="solid"/>
                    </a:lnB>
                  </a:tcPr>
                </a:tc>
                <a:tc>
                  <a:txBody>
                    <a:bodyPr/>
                    <a:lstStyle/>
                    <a:p>
                      <a:pPr>
                        <a:lnSpc>
                          <a:spcPct val="100000"/>
                        </a:lnSpc>
                        <a:spcBef>
                          <a:spcPts val="25"/>
                        </a:spcBef>
                      </a:pPr>
                      <a:endParaRPr sz="1300">
                        <a:latin typeface="Times New Roman"/>
                        <a:cs typeface="Times New Roman"/>
                      </a:endParaRPr>
                    </a:p>
                    <a:p>
                      <a:pPr algn="ctr" marL="17780">
                        <a:lnSpc>
                          <a:spcPct val="100000"/>
                        </a:lnSpc>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3175">
                    <a:lnB w="6350">
                      <a:solidFill>
                        <a:srgbClr val="000000"/>
                      </a:solidFill>
                      <a:prstDash val="solid"/>
                    </a:lnB>
                  </a:tcPr>
                </a:tc>
                <a:tc>
                  <a:txBody>
                    <a:bodyPr/>
                    <a:lstStyle/>
                    <a:p>
                      <a:pPr>
                        <a:lnSpc>
                          <a:spcPct val="100000"/>
                        </a:lnSpc>
                      </a:pPr>
                      <a:endParaRPr sz="800">
                        <a:latin typeface="Times New Roman"/>
                        <a:cs typeface="Times New Roman"/>
                      </a:endParaRPr>
                    </a:p>
                    <a:p>
                      <a:pPr algn="ctr" marR="93980">
                        <a:lnSpc>
                          <a:spcPct val="100000"/>
                        </a:lnSpc>
                        <a:spcBef>
                          <a:spcPts val="645"/>
                        </a:spcBef>
                      </a:pPr>
                      <a:r>
                        <a:rPr dirty="0" sz="700" spc="-5">
                          <a:latin typeface="Arial"/>
                          <a:cs typeface="Arial"/>
                        </a:rPr>
                        <a:t>CAR-T</a:t>
                      </a:r>
                      <a:endParaRPr sz="700">
                        <a:latin typeface="Arial"/>
                        <a:cs typeface="Arial"/>
                      </a:endParaRPr>
                    </a:p>
                  </a:txBody>
                  <a:tcPr marL="0" marR="0" marB="0" marT="0">
                    <a:lnB w="6350">
                      <a:solidFill>
                        <a:srgbClr val="000000"/>
                      </a:solidFill>
                      <a:prstDash val="solid"/>
                    </a:lnB>
                  </a:tcPr>
                </a:tc>
                <a:tc>
                  <a:txBody>
                    <a:bodyPr/>
                    <a:lstStyle/>
                    <a:p>
                      <a:pPr>
                        <a:lnSpc>
                          <a:spcPct val="100000"/>
                        </a:lnSpc>
                        <a:spcBef>
                          <a:spcPts val="25"/>
                        </a:spcBef>
                      </a:pPr>
                      <a:endParaRPr sz="1300">
                        <a:latin typeface="Times New Roman"/>
                        <a:cs typeface="Times New Roman"/>
                      </a:endParaRPr>
                    </a:p>
                    <a:p>
                      <a:pPr algn="ctr" marR="160655">
                        <a:lnSpc>
                          <a:spcPct val="100000"/>
                        </a:lnSpc>
                      </a:pPr>
                      <a:r>
                        <a:rPr dirty="0" sz="700" spc="-5">
                          <a:latin typeface="PMingLiU"/>
                          <a:cs typeface="PMingLiU"/>
                        </a:rPr>
                        <a:t>胰腺癌</a:t>
                      </a:r>
                      <a:endParaRPr sz="700">
                        <a:latin typeface="PMingLiU"/>
                        <a:cs typeface="PMingLiU"/>
                      </a:endParaRPr>
                    </a:p>
                  </a:txBody>
                  <a:tcPr marL="0" marR="0" marB="0" marT="3175">
                    <a:lnB w="6350">
                      <a:solidFill>
                        <a:srgbClr val="000000"/>
                      </a:solidFill>
                      <a:prstDash val="solid"/>
                    </a:lnB>
                  </a:tcPr>
                </a:tc>
              </a:tr>
              <a:tr h="152400">
                <a:tc>
                  <a:txBody>
                    <a:bodyPr/>
                    <a:lstStyle/>
                    <a:p>
                      <a:pPr algn="r" marR="217804">
                        <a:lnSpc>
                          <a:spcPct val="100000"/>
                        </a:lnSpc>
                        <a:spcBef>
                          <a:spcPts val="90"/>
                        </a:spcBef>
                      </a:pPr>
                      <a:r>
                        <a:rPr dirty="0" sz="700" spc="-5">
                          <a:latin typeface="PMingLiU"/>
                          <a:cs typeface="PMingLiU"/>
                        </a:rPr>
                        <a:t>呈诺医学</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R="13335">
                        <a:lnSpc>
                          <a:spcPct val="100000"/>
                        </a:lnSpc>
                        <a:spcBef>
                          <a:spcPts val="140"/>
                        </a:spcBef>
                      </a:pPr>
                      <a:r>
                        <a:rPr dirty="0" sz="700">
                          <a:latin typeface="Arial"/>
                          <a:cs typeface="Arial"/>
                        </a:rPr>
                        <a:t>anti-mesothelin </a:t>
                      </a:r>
                      <a:r>
                        <a:rPr dirty="0" sz="700" spc="-10">
                          <a:latin typeface="Arial"/>
                          <a:cs typeface="Arial"/>
                        </a:rPr>
                        <a:t>CAR </a:t>
                      </a:r>
                      <a:r>
                        <a:rPr dirty="0" sz="700" spc="-5">
                          <a:latin typeface="Arial"/>
                          <a:cs typeface="Arial"/>
                        </a:rPr>
                        <a:t>NK</a:t>
                      </a:r>
                      <a:r>
                        <a:rPr dirty="0" sz="700" spc="-25">
                          <a:latin typeface="Arial"/>
                          <a:cs typeface="Arial"/>
                        </a:rPr>
                        <a:t> </a:t>
                      </a:r>
                      <a:r>
                        <a:rPr dirty="0" sz="700" spc="-5">
                          <a:latin typeface="Arial"/>
                          <a:cs typeface="Arial"/>
                        </a:rPr>
                        <a:t>cells</a:t>
                      </a:r>
                      <a:endParaRPr sz="700">
                        <a:latin typeface="Arial"/>
                        <a:cs typeface="Arial"/>
                      </a:endParaRPr>
                    </a:p>
                  </a:txBody>
                  <a:tcPr marL="0" marR="0" marB="0" marT="17780">
                    <a:lnT w="6350">
                      <a:solidFill>
                        <a:srgbClr val="000000"/>
                      </a:solidFill>
                      <a:prstDash val="solid"/>
                    </a:lnT>
                    <a:lnB w="6350">
                      <a:solidFill>
                        <a:srgbClr val="000000"/>
                      </a:solidFill>
                      <a:prstDash val="solid"/>
                    </a:lnB>
                  </a:tcPr>
                </a:tc>
                <a:tc>
                  <a:txBody>
                    <a:bodyPr/>
                    <a:lstStyle/>
                    <a:p>
                      <a:pPr algn="ctr" marL="17780">
                        <a:lnSpc>
                          <a:spcPct val="100000"/>
                        </a:lnSpc>
                        <a:spcBef>
                          <a:spcPts val="9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R="98425">
                        <a:lnSpc>
                          <a:spcPct val="100000"/>
                        </a:lnSpc>
                        <a:spcBef>
                          <a:spcPts val="140"/>
                        </a:spcBef>
                      </a:pPr>
                      <a:r>
                        <a:rPr dirty="0" sz="700" spc="-5">
                          <a:latin typeface="Arial"/>
                          <a:cs typeface="Arial"/>
                        </a:rPr>
                        <a:t>CAR-NK</a:t>
                      </a:r>
                      <a:endParaRPr sz="700">
                        <a:latin typeface="Arial"/>
                        <a:cs typeface="Arial"/>
                      </a:endParaRPr>
                    </a:p>
                  </a:txBody>
                  <a:tcPr marL="0" marR="0" marB="0" marT="17780">
                    <a:lnT w="6350">
                      <a:solidFill>
                        <a:srgbClr val="000000"/>
                      </a:solidFill>
                      <a:prstDash val="solid"/>
                    </a:lnT>
                    <a:lnB w="6350">
                      <a:solidFill>
                        <a:srgbClr val="000000"/>
                      </a:solidFill>
                      <a:prstDash val="solid"/>
                    </a:lnB>
                  </a:tcPr>
                </a:tc>
                <a:tc>
                  <a:txBody>
                    <a:bodyPr/>
                    <a:lstStyle/>
                    <a:p>
                      <a:pPr algn="ctr" marR="160655">
                        <a:lnSpc>
                          <a:spcPct val="100000"/>
                        </a:lnSpc>
                        <a:spcBef>
                          <a:spcPts val="90"/>
                        </a:spcBef>
                      </a:pPr>
                      <a:r>
                        <a:rPr dirty="0" sz="700" spc="-5">
                          <a:latin typeface="PMingLiU"/>
                          <a:cs typeface="PMingLiU"/>
                        </a:rPr>
                        <a:t>卵巢癌</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2400">
                <a:tc>
                  <a:txBody>
                    <a:bodyPr/>
                    <a:lstStyle/>
                    <a:p>
                      <a:pPr algn="r" marR="175260">
                        <a:lnSpc>
                          <a:spcPct val="100000"/>
                        </a:lnSpc>
                        <a:spcBef>
                          <a:spcPts val="90"/>
                        </a:spcBef>
                      </a:pPr>
                      <a:r>
                        <a:rPr dirty="0" sz="700" spc="-5">
                          <a:latin typeface="PMingLiU"/>
                          <a:cs typeface="PMingLiU"/>
                        </a:rPr>
                        <a:t>马力喏生物</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R="13335">
                        <a:lnSpc>
                          <a:spcPct val="100000"/>
                        </a:lnSpc>
                        <a:spcBef>
                          <a:spcPts val="140"/>
                        </a:spcBef>
                      </a:pPr>
                      <a:r>
                        <a:rPr dirty="0" sz="700">
                          <a:latin typeface="Arial"/>
                          <a:cs typeface="Arial"/>
                        </a:rPr>
                        <a:t>anti-mesothelin </a:t>
                      </a:r>
                      <a:r>
                        <a:rPr dirty="0" sz="700" spc="-10">
                          <a:latin typeface="Arial"/>
                          <a:cs typeface="Arial"/>
                        </a:rPr>
                        <a:t>CAR </a:t>
                      </a:r>
                      <a:r>
                        <a:rPr dirty="0" sz="700" spc="-5">
                          <a:latin typeface="Arial"/>
                          <a:cs typeface="Arial"/>
                        </a:rPr>
                        <a:t>T</a:t>
                      </a:r>
                      <a:r>
                        <a:rPr dirty="0" sz="700" spc="-10">
                          <a:latin typeface="Arial"/>
                          <a:cs typeface="Arial"/>
                        </a:rPr>
                        <a:t> </a:t>
                      </a:r>
                      <a:r>
                        <a:rPr dirty="0" sz="700" spc="-5">
                          <a:latin typeface="Arial"/>
                          <a:cs typeface="Arial"/>
                        </a:rPr>
                        <a:t>cells</a:t>
                      </a:r>
                      <a:endParaRPr sz="700">
                        <a:latin typeface="Arial"/>
                        <a:cs typeface="Arial"/>
                      </a:endParaRPr>
                    </a:p>
                  </a:txBody>
                  <a:tcPr marL="0" marR="0" marB="0" marT="17780">
                    <a:lnT w="6350">
                      <a:solidFill>
                        <a:srgbClr val="000000"/>
                      </a:solidFill>
                      <a:prstDash val="solid"/>
                    </a:lnT>
                    <a:lnB w="6350">
                      <a:solidFill>
                        <a:srgbClr val="000000"/>
                      </a:solidFill>
                      <a:prstDash val="solid"/>
                    </a:lnB>
                  </a:tcPr>
                </a:tc>
                <a:tc>
                  <a:txBody>
                    <a:bodyPr/>
                    <a:lstStyle/>
                    <a:p>
                      <a:pPr algn="ctr" marL="17780">
                        <a:lnSpc>
                          <a:spcPct val="100000"/>
                        </a:lnSpc>
                        <a:spcBef>
                          <a:spcPts val="90"/>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c>
                  <a:txBody>
                    <a:bodyPr/>
                    <a:lstStyle/>
                    <a:p>
                      <a:pPr algn="ctr" marR="93980">
                        <a:lnSpc>
                          <a:spcPct val="100000"/>
                        </a:lnSpc>
                        <a:spcBef>
                          <a:spcPts val="140"/>
                        </a:spcBef>
                      </a:pPr>
                      <a:r>
                        <a:rPr dirty="0" sz="700" spc="-5">
                          <a:latin typeface="Arial"/>
                          <a:cs typeface="Arial"/>
                        </a:rPr>
                        <a:t>CAR-T</a:t>
                      </a:r>
                      <a:endParaRPr sz="700">
                        <a:latin typeface="Arial"/>
                        <a:cs typeface="Arial"/>
                      </a:endParaRPr>
                    </a:p>
                  </a:txBody>
                  <a:tcPr marL="0" marR="0" marB="0" marT="17780">
                    <a:lnT w="6350">
                      <a:solidFill>
                        <a:srgbClr val="000000"/>
                      </a:solidFill>
                      <a:prstDash val="solid"/>
                    </a:lnT>
                    <a:lnB w="6350">
                      <a:solidFill>
                        <a:srgbClr val="000000"/>
                      </a:solidFill>
                      <a:prstDash val="solid"/>
                    </a:lnB>
                  </a:tcPr>
                </a:tc>
                <a:tc>
                  <a:txBody>
                    <a:bodyPr/>
                    <a:lstStyle/>
                    <a:p>
                      <a:pPr algn="ctr" marR="158115">
                        <a:lnSpc>
                          <a:spcPct val="100000"/>
                        </a:lnSpc>
                        <a:spcBef>
                          <a:spcPts val="90"/>
                        </a:spcBef>
                      </a:pPr>
                      <a:r>
                        <a:rPr dirty="0" sz="700" spc="-5">
                          <a:latin typeface="PMingLiU"/>
                          <a:cs typeface="PMingLiU"/>
                        </a:rPr>
                        <a:t>癌症</a:t>
                      </a:r>
                      <a:endParaRPr sz="700">
                        <a:latin typeface="PMingLiU"/>
                        <a:cs typeface="PMingLiU"/>
                      </a:endParaRPr>
                    </a:p>
                  </a:txBody>
                  <a:tcPr marL="0" marR="0" marB="0" marT="11430">
                    <a:lnT w="6350">
                      <a:solidFill>
                        <a:srgbClr val="000000"/>
                      </a:solidFill>
                      <a:prstDash val="solid"/>
                    </a:lnT>
                    <a:lnB w="6350">
                      <a:solidFill>
                        <a:srgbClr val="000000"/>
                      </a:solidFill>
                      <a:prstDash val="solid"/>
                    </a:lnB>
                  </a:tcPr>
                </a:tc>
              </a:tr>
              <a:tr h="158876">
                <a:tc>
                  <a:txBody>
                    <a:bodyPr/>
                    <a:lstStyle/>
                    <a:p>
                      <a:pPr algn="r" marR="217804">
                        <a:lnSpc>
                          <a:spcPct val="100000"/>
                        </a:lnSpc>
                        <a:spcBef>
                          <a:spcPts val="95"/>
                        </a:spcBef>
                      </a:pPr>
                      <a:r>
                        <a:rPr dirty="0" sz="700" spc="-5">
                          <a:latin typeface="PMingLiU"/>
                          <a:cs typeface="PMingLiU"/>
                        </a:rPr>
                        <a:t>吉凯基因</a:t>
                      </a:r>
                      <a:endParaRPr sz="700">
                        <a:latin typeface="PMingLiU"/>
                        <a:cs typeface="PMingLiU"/>
                      </a:endParaRPr>
                    </a:p>
                  </a:txBody>
                  <a:tcPr marL="0" marR="0" marB="0" marT="12065">
                    <a:lnT w="6350">
                      <a:solidFill>
                        <a:srgbClr val="000000"/>
                      </a:solidFill>
                      <a:prstDash val="solid"/>
                    </a:lnT>
                    <a:lnB w="19050">
                      <a:solidFill>
                        <a:srgbClr val="000000"/>
                      </a:solidFill>
                      <a:prstDash val="solid"/>
                    </a:lnB>
                  </a:tcPr>
                </a:tc>
                <a:tc>
                  <a:txBody>
                    <a:bodyPr/>
                    <a:lstStyle/>
                    <a:p>
                      <a:pPr algn="ctr" marR="14604">
                        <a:lnSpc>
                          <a:spcPct val="100000"/>
                        </a:lnSpc>
                        <a:spcBef>
                          <a:spcPts val="140"/>
                        </a:spcBef>
                      </a:pPr>
                      <a:r>
                        <a:rPr dirty="0" sz="700" spc="-5">
                          <a:latin typeface="Arial"/>
                          <a:cs typeface="Arial"/>
                        </a:rPr>
                        <a:t>meso-CART</a:t>
                      </a:r>
                      <a:endParaRPr sz="700">
                        <a:latin typeface="Arial"/>
                        <a:cs typeface="Arial"/>
                      </a:endParaRPr>
                    </a:p>
                  </a:txBody>
                  <a:tcPr marL="0" marR="0" marB="0" marT="17780">
                    <a:lnT w="6350">
                      <a:solidFill>
                        <a:srgbClr val="000000"/>
                      </a:solidFill>
                      <a:prstDash val="solid"/>
                    </a:lnT>
                    <a:lnB w="19050">
                      <a:solidFill>
                        <a:srgbClr val="000000"/>
                      </a:solidFill>
                      <a:prstDash val="solid"/>
                    </a:lnB>
                  </a:tcPr>
                </a:tc>
                <a:tc>
                  <a:txBody>
                    <a:bodyPr/>
                    <a:lstStyle/>
                    <a:p>
                      <a:pPr algn="ctr" marL="17780">
                        <a:lnSpc>
                          <a:spcPct val="100000"/>
                        </a:lnSpc>
                        <a:spcBef>
                          <a:spcPts val="95"/>
                        </a:spcBef>
                      </a:pPr>
                      <a:r>
                        <a:rPr dirty="0" sz="700" spc="-5">
                          <a:latin typeface="Arial"/>
                          <a:cs typeface="Arial"/>
                        </a:rPr>
                        <a:t>I</a:t>
                      </a:r>
                      <a:r>
                        <a:rPr dirty="0" sz="700" spc="-60">
                          <a:latin typeface="Arial"/>
                          <a:cs typeface="Arial"/>
                        </a:rPr>
                        <a:t> </a:t>
                      </a:r>
                      <a:r>
                        <a:rPr dirty="0" sz="700" spc="-5">
                          <a:latin typeface="PMingLiU"/>
                          <a:cs typeface="PMingLiU"/>
                        </a:rPr>
                        <a:t>期</a:t>
                      </a:r>
                      <a:endParaRPr sz="700">
                        <a:latin typeface="PMingLiU"/>
                        <a:cs typeface="PMingLiU"/>
                      </a:endParaRPr>
                    </a:p>
                  </a:txBody>
                  <a:tcPr marL="0" marR="0" marB="0" marT="12065">
                    <a:lnT w="6350">
                      <a:solidFill>
                        <a:srgbClr val="000000"/>
                      </a:solidFill>
                      <a:prstDash val="solid"/>
                    </a:lnT>
                    <a:lnB w="19050">
                      <a:solidFill>
                        <a:srgbClr val="000000"/>
                      </a:solidFill>
                      <a:prstDash val="solid"/>
                    </a:lnB>
                  </a:tcPr>
                </a:tc>
                <a:tc>
                  <a:txBody>
                    <a:bodyPr/>
                    <a:lstStyle/>
                    <a:p>
                      <a:pPr algn="ctr" marR="93980">
                        <a:lnSpc>
                          <a:spcPct val="100000"/>
                        </a:lnSpc>
                        <a:spcBef>
                          <a:spcPts val="140"/>
                        </a:spcBef>
                      </a:pPr>
                      <a:r>
                        <a:rPr dirty="0" sz="700" spc="-5">
                          <a:latin typeface="Arial"/>
                          <a:cs typeface="Arial"/>
                        </a:rPr>
                        <a:t>CAR-T</a:t>
                      </a:r>
                      <a:endParaRPr sz="700">
                        <a:latin typeface="Arial"/>
                        <a:cs typeface="Arial"/>
                      </a:endParaRPr>
                    </a:p>
                  </a:txBody>
                  <a:tcPr marL="0" marR="0" marB="0" marT="17780">
                    <a:lnT w="6350">
                      <a:solidFill>
                        <a:srgbClr val="000000"/>
                      </a:solidFill>
                      <a:prstDash val="solid"/>
                    </a:lnT>
                    <a:lnB w="19050">
                      <a:solidFill>
                        <a:srgbClr val="000000"/>
                      </a:solidFill>
                      <a:prstDash val="solid"/>
                    </a:lnB>
                  </a:tcPr>
                </a:tc>
                <a:tc>
                  <a:txBody>
                    <a:bodyPr/>
                    <a:lstStyle/>
                    <a:p>
                      <a:pPr algn="ctr" marR="160655">
                        <a:lnSpc>
                          <a:spcPct val="100000"/>
                        </a:lnSpc>
                        <a:spcBef>
                          <a:spcPts val="95"/>
                        </a:spcBef>
                      </a:pPr>
                      <a:r>
                        <a:rPr dirty="0" sz="700" spc="-5">
                          <a:latin typeface="PMingLiU"/>
                          <a:cs typeface="PMingLiU"/>
                        </a:rPr>
                        <a:t>胸膜间皮瘤</a:t>
                      </a:r>
                      <a:r>
                        <a:rPr dirty="0" sz="700" spc="-10">
                          <a:latin typeface="Arial"/>
                          <a:cs typeface="Arial"/>
                        </a:rPr>
                        <a:t>,PC</a:t>
                      </a:r>
                      <a:endParaRPr sz="700">
                        <a:latin typeface="Arial"/>
                        <a:cs typeface="Arial"/>
                      </a:endParaRPr>
                    </a:p>
                  </a:txBody>
                  <a:tcPr marL="0" marR="0" marB="0" marT="12065">
                    <a:lnT w="6350">
                      <a:solidFill>
                        <a:srgbClr val="000000"/>
                      </a:solidFill>
                      <a:prstDash val="solid"/>
                    </a:lnT>
                    <a:lnB w="19050">
                      <a:solidFill>
                        <a:srgbClr val="000000"/>
                      </a:solidFill>
                      <a:prstDash val="solid"/>
                    </a:lnB>
                  </a:tcPr>
                </a:tc>
              </a:tr>
            </a:tbl>
          </a:graphicData>
        </a:graphic>
      </p:graphicFrame>
      <p:sp>
        <p:nvSpPr>
          <p:cNvPr id="9" name="object 9"/>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0" name="object 10"/>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
        <p:nvSpPr>
          <p:cNvPr id="8" name="object 8"/>
          <p:cNvSpPr txBox="1"/>
          <p:nvPr/>
        </p:nvSpPr>
        <p:spPr>
          <a:xfrm>
            <a:off x="527100" y="1673479"/>
            <a:ext cx="5071745" cy="4340860"/>
          </a:xfrm>
          <a:prstGeom prst="rect">
            <a:avLst/>
          </a:prstGeom>
        </p:spPr>
        <p:txBody>
          <a:bodyPr wrap="square" lIns="0" tIns="11430" rIns="0" bIns="0" rtlCol="0" vert="horz">
            <a:spAutoFit/>
          </a:bodyPr>
          <a:lstStyle/>
          <a:p>
            <a:pPr algn="just"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20">
                <a:latin typeface="Arial"/>
                <a:cs typeface="Arial"/>
              </a:rPr>
              <a:t> </a:t>
            </a:r>
            <a:r>
              <a:rPr dirty="0" sz="800" spc="-10">
                <a:latin typeface="PMingLiU"/>
                <a:cs typeface="PMingLiU"/>
              </a:rPr>
              <a:t>医</a:t>
            </a:r>
            <a:r>
              <a:rPr dirty="0" sz="800" spc="10">
                <a:latin typeface="PMingLiU"/>
                <a:cs typeface="PMingLiU"/>
              </a:rPr>
              <a:t>药</a:t>
            </a:r>
            <a:r>
              <a:rPr dirty="0" sz="800" spc="-10">
                <a:latin typeface="PMingLiU"/>
                <a:cs typeface="PMingLiU"/>
              </a:rPr>
              <a:t>魔方</a:t>
            </a:r>
            <a:r>
              <a:rPr dirty="0" sz="800" spc="-5">
                <a:latin typeface="Arial"/>
                <a:cs typeface="Arial"/>
              </a:rPr>
              <a:t>,</a:t>
            </a:r>
            <a:r>
              <a:rPr dirty="0" sz="800" spc="10">
                <a:latin typeface="Arial"/>
                <a:cs typeface="Arial"/>
              </a:rPr>
              <a:t> </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a:p>
            <a:pPr>
              <a:lnSpc>
                <a:spcPct val="100000"/>
              </a:lnSpc>
            </a:pPr>
            <a:endParaRPr sz="1200">
              <a:latin typeface="PMingLiU"/>
              <a:cs typeface="PMingLiU"/>
            </a:endParaRPr>
          </a:p>
          <a:p>
            <a:pPr algn="just" marL="12700" marR="5080">
              <a:lnSpc>
                <a:spcPct val="139600"/>
              </a:lnSpc>
            </a:pPr>
            <a:r>
              <a:rPr dirty="0" sz="1000" spc="5">
                <a:latin typeface="PMingLiU"/>
                <a:cs typeface="PMingLiU"/>
              </a:rPr>
              <a:t>目前</a:t>
            </a:r>
            <a:r>
              <a:rPr dirty="0" sz="1000" spc="-40">
                <a:latin typeface="PMingLiU"/>
                <a:cs typeface="PMingLiU"/>
              </a:rPr>
              <a:t> </a:t>
            </a:r>
            <a:r>
              <a:rPr dirty="0" sz="1000" spc="-5">
                <a:latin typeface="Arial"/>
                <a:cs typeface="Arial"/>
              </a:rPr>
              <a:t>MSLN</a:t>
            </a:r>
            <a:r>
              <a:rPr dirty="0" sz="1000" spc="-90">
                <a:latin typeface="Arial"/>
                <a:cs typeface="Arial"/>
              </a:rPr>
              <a:t> </a:t>
            </a:r>
            <a:r>
              <a:rPr dirty="0" sz="1000" spc="5">
                <a:latin typeface="PMingLiU"/>
                <a:cs typeface="PMingLiU"/>
              </a:rPr>
              <a:t>靶</a:t>
            </a:r>
            <a:r>
              <a:rPr dirty="0" sz="1000" spc="-20">
                <a:latin typeface="PMingLiU"/>
                <a:cs typeface="PMingLiU"/>
              </a:rPr>
              <a:t>向</a:t>
            </a:r>
            <a:r>
              <a:rPr dirty="0" sz="1000" spc="5">
                <a:latin typeface="PMingLiU"/>
                <a:cs typeface="PMingLiU"/>
              </a:rPr>
              <a:t>治疗</a:t>
            </a:r>
            <a:r>
              <a:rPr dirty="0" sz="1000" spc="-20">
                <a:latin typeface="PMingLiU"/>
                <a:cs typeface="PMingLiU"/>
              </a:rPr>
              <a:t>领</a:t>
            </a:r>
            <a:r>
              <a:rPr dirty="0" sz="1000" spc="5">
                <a:latin typeface="PMingLiU"/>
                <a:cs typeface="PMingLiU"/>
              </a:rPr>
              <a:t>域已</a:t>
            </a:r>
            <a:r>
              <a:rPr dirty="0" sz="1000" spc="-20">
                <a:latin typeface="PMingLiU"/>
                <a:cs typeface="PMingLiU"/>
              </a:rPr>
              <a:t>有</a:t>
            </a:r>
            <a:r>
              <a:rPr dirty="0" sz="1000" spc="5">
                <a:latin typeface="PMingLiU"/>
                <a:cs typeface="PMingLiU"/>
              </a:rPr>
              <a:t>药物</a:t>
            </a:r>
            <a:r>
              <a:rPr dirty="0" sz="1000" spc="-20">
                <a:latin typeface="PMingLiU"/>
                <a:cs typeface="PMingLiU"/>
              </a:rPr>
              <a:t>进</a:t>
            </a:r>
            <a:r>
              <a:rPr dirty="0" sz="1000" spc="5">
                <a:latin typeface="PMingLiU"/>
                <a:cs typeface="PMingLiU"/>
              </a:rPr>
              <a:t>入</a:t>
            </a:r>
            <a:r>
              <a:rPr dirty="0" sz="1000" spc="-30">
                <a:latin typeface="PMingLiU"/>
                <a:cs typeface="PMingLiU"/>
              </a:rPr>
              <a:t> </a:t>
            </a:r>
            <a:r>
              <a:rPr dirty="0" sz="1000" spc="-10">
                <a:latin typeface="Arial"/>
                <a:cs typeface="Arial"/>
              </a:rPr>
              <a:t>II</a:t>
            </a:r>
            <a:r>
              <a:rPr dirty="0" sz="1000" spc="-75">
                <a:latin typeface="Arial"/>
                <a:cs typeface="Arial"/>
              </a:rPr>
              <a:t> </a:t>
            </a:r>
            <a:r>
              <a:rPr dirty="0" sz="1000" spc="-20">
                <a:latin typeface="PMingLiU"/>
                <a:cs typeface="PMingLiU"/>
              </a:rPr>
              <a:t>期</a:t>
            </a:r>
            <a:r>
              <a:rPr dirty="0" sz="1000" spc="-5">
                <a:latin typeface="PMingLiU"/>
                <a:cs typeface="PMingLiU"/>
              </a:rPr>
              <a:t>，</a:t>
            </a:r>
            <a:r>
              <a:rPr dirty="0" sz="1000" spc="-5">
                <a:latin typeface="Arial"/>
                <a:cs typeface="Arial"/>
              </a:rPr>
              <a:t>Anetumab</a:t>
            </a:r>
            <a:r>
              <a:rPr dirty="0" sz="1000" spc="-65">
                <a:latin typeface="Arial"/>
                <a:cs typeface="Arial"/>
              </a:rPr>
              <a:t> </a:t>
            </a:r>
            <a:r>
              <a:rPr dirty="0" sz="1000" spc="-5">
                <a:latin typeface="Arial"/>
                <a:cs typeface="Arial"/>
              </a:rPr>
              <a:t>ravtansine</a:t>
            </a:r>
            <a:r>
              <a:rPr dirty="0" sz="1000" spc="-85">
                <a:latin typeface="Arial"/>
                <a:cs typeface="Arial"/>
              </a:rPr>
              <a:t> </a:t>
            </a:r>
            <a:r>
              <a:rPr dirty="0" sz="1000" spc="5">
                <a:latin typeface="PMingLiU"/>
                <a:cs typeface="PMingLiU"/>
              </a:rPr>
              <a:t>是拜</a:t>
            </a:r>
            <a:r>
              <a:rPr dirty="0" sz="1000" spc="-20">
                <a:latin typeface="PMingLiU"/>
                <a:cs typeface="PMingLiU"/>
              </a:rPr>
              <a:t>耳</a:t>
            </a:r>
            <a:r>
              <a:rPr dirty="0" sz="1000" spc="5">
                <a:latin typeface="PMingLiU"/>
                <a:cs typeface="PMingLiU"/>
              </a:rPr>
              <a:t>公司</a:t>
            </a:r>
            <a:r>
              <a:rPr dirty="0" sz="1000" spc="-20">
                <a:latin typeface="PMingLiU"/>
                <a:cs typeface="PMingLiU"/>
              </a:rPr>
              <a:t>研</a:t>
            </a:r>
            <a:r>
              <a:rPr dirty="0" sz="1000" spc="5">
                <a:latin typeface="PMingLiU"/>
                <a:cs typeface="PMingLiU"/>
              </a:rPr>
              <a:t>发的</a:t>
            </a:r>
            <a:r>
              <a:rPr dirty="0" sz="1000" spc="-20">
                <a:latin typeface="PMingLiU"/>
                <a:cs typeface="PMingLiU"/>
              </a:rPr>
              <a:t>由</a:t>
            </a:r>
            <a:r>
              <a:rPr dirty="0" sz="1000" spc="5">
                <a:latin typeface="PMingLiU"/>
                <a:cs typeface="PMingLiU"/>
              </a:rPr>
              <a:t>全 人抗</a:t>
            </a:r>
            <a:r>
              <a:rPr dirty="0" sz="1000" spc="125">
                <a:latin typeface="PMingLiU"/>
                <a:cs typeface="PMingLiU"/>
              </a:rPr>
              <a:t> </a:t>
            </a:r>
            <a:r>
              <a:rPr dirty="0" sz="1000">
                <a:latin typeface="Arial"/>
                <a:cs typeface="Arial"/>
              </a:rPr>
              <a:t>MSLN</a:t>
            </a:r>
            <a:r>
              <a:rPr dirty="0" sz="1000" spc="80">
                <a:latin typeface="Arial"/>
                <a:cs typeface="Arial"/>
              </a:rPr>
              <a:t> </a:t>
            </a:r>
            <a:r>
              <a:rPr dirty="0" sz="1000" spc="-20">
                <a:latin typeface="PMingLiU"/>
                <a:cs typeface="PMingLiU"/>
              </a:rPr>
              <a:t>的</a:t>
            </a:r>
            <a:r>
              <a:rPr dirty="0" sz="1000" spc="5">
                <a:latin typeface="PMingLiU"/>
                <a:cs typeface="PMingLiU"/>
              </a:rPr>
              <a:t>单克</a:t>
            </a:r>
            <a:r>
              <a:rPr dirty="0" sz="1000" spc="-20">
                <a:latin typeface="PMingLiU"/>
                <a:cs typeface="PMingLiU"/>
              </a:rPr>
              <a:t>隆</a:t>
            </a:r>
            <a:r>
              <a:rPr dirty="0" sz="1000" spc="5">
                <a:latin typeface="PMingLiU"/>
                <a:cs typeface="PMingLiU"/>
              </a:rPr>
              <a:t>抗体</a:t>
            </a:r>
            <a:r>
              <a:rPr dirty="0" sz="1000" spc="135">
                <a:latin typeface="PMingLiU"/>
                <a:cs typeface="PMingLiU"/>
              </a:rPr>
              <a:t> </a:t>
            </a:r>
            <a:r>
              <a:rPr dirty="0" sz="1000" spc="-5">
                <a:latin typeface="Arial"/>
                <a:cs typeface="Arial"/>
              </a:rPr>
              <a:t>Anetumab</a:t>
            </a:r>
            <a:r>
              <a:rPr dirty="0" sz="1000" spc="80">
                <a:latin typeface="Arial"/>
                <a:cs typeface="Arial"/>
              </a:rPr>
              <a:t> </a:t>
            </a:r>
            <a:r>
              <a:rPr dirty="0" sz="1000" spc="-20">
                <a:latin typeface="PMingLiU"/>
                <a:cs typeface="PMingLiU"/>
              </a:rPr>
              <a:t>通</a:t>
            </a:r>
            <a:r>
              <a:rPr dirty="0" sz="1000" spc="5">
                <a:latin typeface="PMingLiU"/>
                <a:cs typeface="PMingLiU"/>
              </a:rPr>
              <a:t>过氨</a:t>
            </a:r>
            <a:r>
              <a:rPr dirty="0" sz="1000" spc="-20">
                <a:latin typeface="PMingLiU"/>
                <a:cs typeface="PMingLiU"/>
              </a:rPr>
              <a:t>基</a:t>
            </a:r>
            <a:r>
              <a:rPr dirty="0" sz="1000" spc="5">
                <a:latin typeface="PMingLiU"/>
                <a:cs typeface="PMingLiU"/>
              </a:rPr>
              <a:t>偶联</a:t>
            </a:r>
            <a:r>
              <a:rPr dirty="0" sz="1000" spc="-20">
                <a:latin typeface="PMingLiU"/>
                <a:cs typeface="PMingLiU"/>
              </a:rPr>
              <a:t>与</a:t>
            </a:r>
            <a:r>
              <a:rPr dirty="0" sz="1000" spc="5">
                <a:latin typeface="PMingLiU"/>
                <a:cs typeface="PMingLiU"/>
              </a:rPr>
              <a:t>微管抑</a:t>
            </a:r>
            <a:r>
              <a:rPr dirty="0" sz="1000" spc="-20">
                <a:latin typeface="PMingLiU"/>
                <a:cs typeface="PMingLiU"/>
              </a:rPr>
              <a:t>制</a:t>
            </a:r>
            <a:r>
              <a:rPr dirty="0" sz="1000" spc="5">
                <a:latin typeface="PMingLiU"/>
                <a:cs typeface="PMingLiU"/>
              </a:rPr>
              <a:t>剂美登素</a:t>
            </a:r>
            <a:r>
              <a:rPr dirty="0" sz="1000" spc="135">
                <a:latin typeface="PMingLiU"/>
                <a:cs typeface="PMingLiU"/>
              </a:rPr>
              <a:t> </a:t>
            </a:r>
            <a:r>
              <a:rPr dirty="0" sz="1000" spc="-10">
                <a:latin typeface="Arial"/>
                <a:cs typeface="Arial"/>
              </a:rPr>
              <a:t>DM4</a:t>
            </a:r>
            <a:r>
              <a:rPr dirty="0" sz="1000" spc="80">
                <a:latin typeface="Arial"/>
                <a:cs typeface="Arial"/>
              </a:rPr>
              <a:t> </a:t>
            </a:r>
            <a:r>
              <a:rPr dirty="0" sz="1000" spc="5">
                <a:latin typeface="PMingLiU"/>
                <a:cs typeface="PMingLiU"/>
              </a:rPr>
              <a:t>相</a:t>
            </a:r>
            <a:r>
              <a:rPr dirty="0" sz="1000" spc="-20">
                <a:latin typeface="PMingLiU"/>
                <a:cs typeface="PMingLiU"/>
              </a:rPr>
              <a:t>连</a:t>
            </a:r>
            <a:r>
              <a:rPr dirty="0" sz="1000" spc="5">
                <a:latin typeface="PMingLiU"/>
                <a:cs typeface="PMingLiU"/>
              </a:rPr>
              <a:t>而成的 </a:t>
            </a:r>
            <a:r>
              <a:rPr dirty="0" sz="1000">
                <a:latin typeface="Arial"/>
                <a:cs typeface="Arial"/>
              </a:rPr>
              <a:t>ADC</a:t>
            </a:r>
            <a:r>
              <a:rPr dirty="0" sz="1000">
                <a:latin typeface="PMingLiU"/>
                <a:cs typeface="PMingLiU"/>
              </a:rPr>
              <a:t>，</a:t>
            </a:r>
            <a:r>
              <a:rPr dirty="0" sz="1000">
                <a:latin typeface="Arial"/>
                <a:cs typeface="Arial"/>
              </a:rPr>
              <a:t>I</a:t>
            </a:r>
            <a:r>
              <a:rPr dirty="0" sz="1000" spc="15">
                <a:latin typeface="Arial"/>
                <a:cs typeface="Arial"/>
              </a:rPr>
              <a:t> </a:t>
            </a:r>
            <a:r>
              <a:rPr dirty="0" sz="1000" spc="5">
                <a:latin typeface="PMingLiU"/>
                <a:cs typeface="PMingLiU"/>
              </a:rPr>
              <a:t>期</a:t>
            </a:r>
            <a:r>
              <a:rPr dirty="0" sz="1000" spc="-20">
                <a:latin typeface="PMingLiU"/>
                <a:cs typeface="PMingLiU"/>
              </a:rPr>
              <a:t>临</a:t>
            </a:r>
            <a:r>
              <a:rPr dirty="0" sz="1000" spc="5">
                <a:latin typeface="PMingLiU"/>
                <a:cs typeface="PMingLiU"/>
              </a:rPr>
              <a:t>床共</a:t>
            </a:r>
            <a:r>
              <a:rPr dirty="0" sz="1000" spc="-20">
                <a:latin typeface="PMingLiU"/>
                <a:cs typeface="PMingLiU"/>
              </a:rPr>
              <a:t>入</a:t>
            </a:r>
            <a:r>
              <a:rPr dirty="0" sz="1000" spc="5">
                <a:latin typeface="PMingLiU"/>
                <a:cs typeface="PMingLiU"/>
              </a:rPr>
              <a:t>组</a:t>
            </a:r>
            <a:r>
              <a:rPr dirty="0" sz="1000" spc="80">
                <a:latin typeface="PMingLiU"/>
                <a:cs typeface="PMingLiU"/>
              </a:rPr>
              <a:t> </a:t>
            </a:r>
            <a:r>
              <a:rPr dirty="0" sz="1000" spc="-5">
                <a:latin typeface="Arial"/>
                <a:cs typeface="Arial"/>
              </a:rPr>
              <a:t>77</a:t>
            </a:r>
            <a:r>
              <a:rPr dirty="0" sz="1000" spc="5">
                <a:latin typeface="Arial"/>
                <a:cs typeface="Arial"/>
              </a:rPr>
              <a:t> </a:t>
            </a:r>
            <a:r>
              <a:rPr dirty="0" sz="1000" spc="5">
                <a:latin typeface="PMingLiU"/>
                <a:cs typeface="PMingLiU"/>
              </a:rPr>
              <a:t>例</a:t>
            </a:r>
            <a:r>
              <a:rPr dirty="0" sz="1000" spc="-20">
                <a:latin typeface="PMingLiU"/>
                <a:cs typeface="PMingLiU"/>
              </a:rPr>
              <a:t>肿</a:t>
            </a:r>
            <a:r>
              <a:rPr dirty="0" sz="1000" spc="5">
                <a:latin typeface="PMingLiU"/>
                <a:cs typeface="PMingLiU"/>
              </a:rPr>
              <a:t>瘤病</a:t>
            </a:r>
            <a:r>
              <a:rPr dirty="0" sz="1000" spc="-20">
                <a:latin typeface="PMingLiU"/>
                <a:cs typeface="PMingLiU"/>
              </a:rPr>
              <a:t>人</a:t>
            </a:r>
            <a:r>
              <a:rPr dirty="0" sz="1000" spc="5">
                <a:latin typeface="PMingLiU"/>
                <a:cs typeface="PMingLiU"/>
              </a:rPr>
              <a:t>，</a:t>
            </a:r>
            <a:r>
              <a:rPr dirty="0" sz="1000" spc="-20">
                <a:latin typeface="PMingLiU"/>
                <a:cs typeface="PMingLiU"/>
              </a:rPr>
              <a:t>其</a:t>
            </a:r>
            <a:r>
              <a:rPr dirty="0" sz="1000" spc="5">
                <a:latin typeface="PMingLiU"/>
                <a:cs typeface="PMingLiU"/>
              </a:rPr>
              <a:t>中</a:t>
            </a:r>
            <a:r>
              <a:rPr dirty="0" sz="1000" spc="75">
                <a:latin typeface="PMingLiU"/>
                <a:cs typeface="PMingLiU"/>
              </a:rPr>
              <a:t> </a:t>
            </a:r>
            <a:r>
              <a:rPr dirty="0" sz="1000" spc="-5">
                <a:latin typeface="Arial"/>
                <a:cs typeface="Arial"/>
              </a:rPr>
              <a:t>21</a:t>
            </a:r>
            <a:r>
              <a:rPr dirty="0" sz="1000" spc="5">
                <a:latin typeface="Arial"/>
                <a:cs typeface="Arial"/>
              </a:rPr>
              <a:t> </a:t>
            </a:r>
            <a:r>
              <a:rPr dirty="0" sz="1000" spc="5">
                <a:latin typeface="PMingLiU"/>
                <a:cs typeface="PMingLiU"/>
              </a:rPr>
              <a:t>例间</a:t>
            </a:r>
            <a:r>
              <a:rPr dirty="0" sz="1000" spc="-20">
                <a:latin typeface="PMingLiU"/>
                <a:cs typeface="PMingLiU"/>
              </a:rPr>
              <a:t>皮</a:t>
            </a:r>
            <a:r>
              <a:rPr dirty="0" sz="1000" spc="5">
                <a:latin typeface="PMingLiU"/>
                <a:cs typeface="PMingLiU"/>
              </a:rPr>
              <a:t>瘤、</a:t>
            </a:r>
            <a:r>
              <a:rPr dirty="0" sz="1000">
                <a:latin typeface="Arial"/>
                <a:cs typeface="Arial"/>
              </a:rPr>
              <a:t>9</a:t>
            </a:r>
            <a:r>
              <a:rPr dirty="0" sz="1000" spc="5">
                <a:latin typeface="Arial"/>
                <a:cs typeface="Arial"/>
              </a:rPr>
              <a:t> </a:t>
            </a:r>
            <a:r>
              <a:rPr dirty="0" sz="1000" spc="5">
                <a:latin typeface="PMingLiU"/>
                <a:cs typeface="PMingLiU"/>
              </a:rPr>
              <a:t>例胰</a:t>
            </a:r>
            <a:r>
              <a:rPr dirty="0" sz="1000" spc="-20">
                <a:latin typeface="PMingLiU"/>
                <a:cs typeface="PMingLiU"/>
              </a:rPr>
              <a:t>腺</a:t>
            </a:r>
            <a:r>
              <a:rPr dirty="0" sz="1000" spc="5">
                <a:latin typeface="PMingLiU"/>
                <a:cs typeface="PMingLiU"/>
              </a:rPr>
              <a:t>癌、</a:t>
            </a:r>
            <a:r>
              <a:rPr dirty="0" sz="1000">
                <a:latin typeface="Arial"/>
                <a:cs typeface="Arial"/>
              </a:rPr>
              <a:t>5 </a:t>
            </a:r>
            <a:r>
              <a:rPr dirty="0" sz="1000" spc="5">
                <a:latin typeface="PMingLiU"/>
                <a:cs typeface="PMingLiU"/>
              </a:rPr>
              <a:t>例</a:t>
            </a:r>
            <a:r>
              <a:rPr dirty="0" sz="1000" spc="-20">
                <a:latin typeface="PMingLiU"/>
                <a:cs typeface="PMingLiU"/>
              </a:rPr>
              <a:t>乳</a:t>
            </a:r>
            <a:r>
              <a:rPr dirty="0" sz="1000" spc="5">
                <a:latin typeface="PMingLiU"/>
                <a:cs typeface="PMingLiU"/>
              </a:rPr>
              <a:t>腺</a:t>
            </a:r>
            <a:r>
              <a:rPr dirty="0" sz="1000" spc="-20">
                <a:latin typeface="PMingLiU"/>
                <a:cs typeface="PMingLiU"/>
              </a:rPr>
              <a:t>癌</a:t>
            </a:r>
            <a:r>
              <a:rPr dirty="0" sz="1000" spc="5">
                <a:latin typeface="PMingLiU"/>
                <a:cs typeface="PMingLiU"/>
              </a:rPr>
              <a:t>、</a:t>
            </a:r>
            <a:r>
              <a:rPr dirty="0" sz="1000">
                <a:latin typeface="Arial"/>
                <a:cs typeface="Arial"/>
              </a:rPr>
              <a:t>4</a:t>
            </a:r>
            <a:r>
              <a:rPr dirty="0" sz="1000" spc="5">
                <a:latin typeface="Arial"/>
                <a:cs typeface="Arial"/>
              </a:rPr>
              <a:t> </a:t>
            </a:r>
            <a:r>
              <a:rPr dirty="0" sz="1000" spc="5">
                <a:latin typeface="PMingLiU"/>
                <a:cs typeface="PMingLiU"/>
              </a:rPr>
              <a:t>例 卵巢</a:t>
            </a:r>
            <a:r>
              <a:rPr dirty="0" sz="1000" spc="-20">
                <a:latin typeface="PMingLiU"/>
                <a:cs typeface="PMingLiU"/>
              </a:rPr>
              <a:t>癌</a:t>
            </a:r>
            <a:r>
              <a:rPr dirty="0" sz="1000" spc="5">
                <a:latin typeface="PMingLiU"/>
                <a:cs typeface="PMingLiU"/>
              </a:rPr>
              <a:t>及</a:t>
            </a:r>
            <a:r>
              <a:rPr dirty="0" sz="1000" spc="145">
                <a:latin typeface="PMingLiU"/>
                <a:cs typeface="PMingLiU"/>
              </a:rPr>
              <a:t> </a:t>
            </a:r>
            <a:r>
              <a:rPr dirty="0" sz="1000">
                <a:latin typeface="Arial"/>
                <a:cs typeface="Arial"/>
              </a:rPr>
              <a:t>6</a:t>
            </a:r>
            <a:r>
              <a:rPr dirty="0" sz="1000" spc="80">
                <a:latin typeface="Arial"/>
                <a:cs typeface="Arial"/>
              </a:rPr>
              <a:t> </a:t>
            </a:r>
            <a:r>
              <a:rPr dirty="0" sz="1000" spc="-20">
                <a:latin typeface="PMingLiU"/>
                <a:cs typeface="PMingLiU"/>
              </a:rPr>
              <a:t>例</a:t>
            </a:r>
            <a:r>
              <a:rPr dirty="0" sz="1000" spc="5">
                <a:latin typeface="PMingLiU"/>
                <a:cs typeface="PMingLiU"/>
              </a:rPr>
              <a:t>其他</a:t>
            </a:r>
            <a:r>
              <a:rPr dirty="0" sz="1000" spc="-20">
                <a:latin typeface="PMingLiU"/>
                <a:cs typeface="PMingLiU"/>
              </a:rPr>
              <a:t>肿</a:t>
            </a:r>
            <a:r>
              <a:rPr dirty="0" sz="1000" spc="5">
                <a:latin typeface="PMingLiU"/>
                <a:cs typeface="PMingLiU"/>
              </a:rPr>
              <a:t>瘤，</a:t>
            </a:r>
            <a:r>
              <a:rPr dirty="0" sz="1000" spc="-20">
                <a:latin typeface="PMingLiU"/>
                <a:cs typeface="PMingLiU"/>
              </a:rPr>
              <a:t>试</a:t>
            </a:r>
            <a:r>
              <a:rPr dirty="0" sz="1000" spc="5">
                <a:latin typeface="PMingLiU"/>
                <a:cs typeface="PMingLiU"/>
              </a:rPr>
              <a:t>验结</a:t>
            </a:r>
            <a:r>
              <a:rPr dirty="0" sz="1000" spc="-20">
                <a:latin typeface="PMingLiU"/>
                <a:cs typeface="PMingLiU"/>
              </a:rPr>
              <a:t>果</a:t>
            </a:r>
            <a:r>
              <a:rPr dirty="0" sz="1000" spc="5">
                <a:latin typeface="PMingLiU"/>
                <a:cs typeface="PMingLiU"/>
              </a:rPr>
              <a:t>显示</a:t>
            </a:r>
            <a:r>
              <a:rPr dirty="0" sz="1000" spc="-20">
                <a:latin typeface="PMingLiU"/>
                <a:cs typeface="PMingLiU"/>
              </a:rPr>
              <a:t>最</a:t>
            </a:r>
            <a:r>
              <a:rPr dirty="0" sz="1000" spc="5">
                <a:latin typeface="PMingLiU"/>
                <a:cs typeface="PMingLiU"/>
              </a:rPr>
              <a:t>大耐</a:t>
            </a:r>
            <a:r>
              <a:rPr dirty="0" sz="1000" spc="-20">
                <a:latin typeface="PMingLiU"/>
                <a:cs typeface="PMingLiU"/>
              </a:rPr>
              <a:t>受</a:t>
            </a:r>
            <a:r>
              <a:rPr dirty="0" sz="1000" spc="5">
                <a:latin typeface="PMingLiU"/>
                <a:cs typeface="PMingLiU"/>
              </a:rPr>
              <a:t>剂</a:t>
            </a:r>
            <a:r>
              <a:rPr dirty="0" sz="1000" spc="-20">
                <a:latin typeface="PMingLiU"/>
                <a:cs typeface="PMingLiU"/>
              </a:rPr>
              <a:t>量</a:t>
            </a:r>
            <a:r>
              <a:rPr dirty="0" sz="1000" spc="5">
                <a:latin typeface="PMingLiU"/>
                <a:cs typeface="PMingLiU"/>
              </a:rPr>
              <a:t>为</a:t>
            </a:r>
            <a:r>
              <a:rPr dirty="0" sz="1000" spc="160">
                <a:latin typeface="PMingLiU"/>
                <a:cs typeface="PMingLiU"/>
              </a:rPr>
              <a:t> </a:t>
            </a:r>
            <a:r>
              <a:rPr dirty="0" sz="1000" spc="-5">
                <a:latin typeface="Arial"/>
                <a:cs typeface="Arial"/>
              </a:rPr>
              <a:t>6.5mg/kg</a:t>
            </a:r>
            <a:r>
              <a:rPr dirty="0" sz="1000" spc="5">
                <a:latin typeface="PMingLiU"/>
                <a:cs typeface="PMingLiU"/>
              </a:rPr>
              <a:t>。在</a:t>
            </a:r>
            <a:r>
              <a:rPr dirty="0" sz="1000" spc="-20">
                <a:latin typeface="PMingLiU"/>
                <a:cs typeface="PMingLiU"/>
              </a:rPr>
              <a:t>所</a:t>
            </a:r>
            <a:r>
              <a:rPr dirty="0" sz="1000" spc="5">
                <a:latin typeface="PMingLiU"/>
                <a:cs typeface="PMingLiU"/>
              </a:rPr>
              <a:t>有入</a:t>
            </a:r>
            <a:r>
              <a:rPr dirty="0" sz="1000" spc="-20">
                <a:latin typeface="PMingLiU"/>
                <a:cs typeface="PMingLiU"/>
              </a:rPr>
              <a:t>组</a:t>
            </a:r>
            <a:r>
              <a:rPr dirty="0" sz="1000" spc="5">
                <a:latin typeface="PMingLiU"/>
                <a:cs typeface="PMingLiU"/>
              </a:rPr>
              <a:t>的</a:t>
            </a:r>
            <a:r>
              <a:rPr dirty="0" sz="1000" spc="155">
                <a:latin typeface="PMingLiU"/>
                <a:cs typeface="PMingLiU"/>
              </a:rPr>
              <a:t> </a:t>
            </a:r>
            <a:r>
              <a:rPr dirty="0" sz="1000" spc="-5">
                <a:latin typeface="Arial"/>
                <a:cs typeface="Arial"/>
              </a:rPr>
              <a:t>77</a:t>
            </a:r>
            <a:r>
              <a:rPr dirty="0" sz="1000" spc="70">
                <a:latin typeface="Arial"/>
                <a:cs typeface="Arial"/>
              </a:rPr>
              <a:t> </a:t>
            </a:r>
            <a:r>
              <a:rPr dirty="0" sz="1000" spc="-20">
                <a:latin typeface="PMingLiU"/>
                <a:cs typeface="PMingLiU"/>
              </a:rPr>
              <a:t>例患 </a:t>
            </a:r>
            <a:r>
              <a:rPr dirty="0" sz="1000" spc="5">
                <a:latin typeface="PMingLiU"/>
                <a:cs typeface="PMingLiU"/>
              </a:rPr>
              <a:t>者中</a:t>
            </a:r>
            <a:r>
              <a:rPr dirty="0" sz="1000" spc="-20">
                <a:latin typeface="PMingLiU"/>
                <a:cs typeface="PMingLiU"/>
              </a:rPr>
              <a:t>共</a:t>
            </a:r>
            <a:r>
              <a:rPr dirty="0" sz="1000" spc="5">
                <a:latin typeface="PMingLiU"/>
                <a:cs typeface="PMingLiU"/>
              </a:rPr>
              <a:t>有</a:t>
            </a:r>
            <a:r>
              <a:rPr dirty="0" sz="1000" spc="75">
                <a:latin typeface="PMingLiU"/>
                <a:cs typeface="PMingLiU"/>
              </a:rPr>
              <a:t> </a:t>
            </a:r>
            <a:r>
              <a:rPr dirty="0" sz="1000" spc="-5">
                <a:latin typeface="Arial"/>
                <a:cs typeface="Arial"/>
              </a:rPr>
              <a:t>38</a:t>
            </a:r>
            <a:r>
              <a:rPr dirty="0" sz="1000">
                <a:latin typeface="Arial"/>
                <a:cs typeface="Arial"/>
              </a:rPr>
              <a:t> </a:t>
            </a:r>
            <a:r>
              <a:rPr dirty="0" sz="1000" spc="5">
                <a:latin typeface="PMingLiU"/>
                <a:cs typeface="PMingLiU"/>
              </a:rPr>
              <a:t>例</a:t>
            </a:r>
            <a:r>
              <a:rPr dirty="0" sz="1000" spc="150">
                <a:latin typeface="PMingLiU"/>
                <a:cs typeface="PMingLiU"/>
              </a:rPr>
              <a:t> </a:t>
            </a:r>
            <a:r>
              <a:rPr dirty="0" sz="1000">
                <a:latin typeface="Arial"/>
                <a:cs typeface="Arial"/>
              </a:rPr>
              <a:t>(16 </a:t>
            </a:r>
            <a:r>
              <a:rPr dirty="0" sz="1000" spc="5">
                <a:latin typeface="PMingLiU"/>
                <a:cs typeface="PMingLiU"/>
              </a:rPr>
              <a:t>例间</a:t>
            </a:r>
            <a:r>
              <a:rPr dirty="0" sz="1000" spc="-20">
                <a:latin typeface="PMingLiU"/>
                <a:cs typeface="PMingLiU"/>
              </a:rPr>
              <a:t>皮</a:t>
            </a:r>
            <a:r>
              <a:rPr dirty="0" sz="1000" spc="5">
                <a:latin typeface="PMingLiU"/>
                <a:cs typeface="PMingLiU"/>
              </a:rPr>
              <a:t>瘤、</a:t>
            </a:r>
            <a:r>
              <a:rPr dirty="0" sz="1000" spc="-5">
                <a:latin typeface="Arial"/>
                <a:cs typeface="Arial"/>
              </a:rPr>
              <a:t>21</a:t>
            </a:r>
            <a:r>
              <a:rPr dirty="0" sz="1000" spc="5">
                <a:latin typeface="Arial"/>
                <a:cs typeface="Arial"/>
              </a:rPr>
              <a:t> </a:t>
            </a:r>
            <a:r>
              <a:rPr dirty="0" sz="1000" spc="5">
                <a:latin typeface="PMingLiU"/>
                <a:cs typeface="PMingLiU"/>
              </a:rPr>
              <a:t>例</a:t>
            </a:r>
            <a:r>
              <a:rPr dirty="0" sz="1000" spc="-20">
                <a:latin typeface="PMingLiU"/>
                <a:cs typeface="PMingLiU"/>
              </a:rPr>
              <a:t>卵</a:t>
            </a:r>
            <a:r>
              <a:rPr dirty="0" sz="1000" spc="5">
                <a:latin typeface="PMingLiU"/>
                <a:cs typeface="PMingLiU"/>
              </a:rPr>
              <a:t>巢</a:t>
            </a:r>
            <a:r>
              <a:rPr dirty="0" sz="1000" spc="-20">
                <a:latin typeface="PMingLiU"/>
                <a:cs typeface="PMingLiU"/>
              </a:rPr>
              <a:t>癌</a:t>
            </a:r>
            <a:r>
              <a:rPr dirty="0" sz="1000" spc="5">
                <a:latin typeface="PMingLiU"/>
                <a:cs typeface="PMingLiU"/>
              </a:rPr>
              <a:t>及</a:t>
            </a:r>
            <a:r>
              <a:rPr dirty="0" sz="1000" spc="75">
                <a:latin typeface="PMingLiU"/>
                <a:cs typeface="PMingLiU"/>
              </a:rPr>
              <a:t> </a:t>
            </a:r>
            <a:r>
              <a:rPr dirty="0" sz="1000">
                <a:latin typeface="Arial"/>
                <a:cs typeface="Arial"/>
              </a:rPr>
              <a:t>1</a:t>
            </a:r>
            <a:r>
              <a:rPr dirty="0" sz="1000" spc="5">
                <a:latin typeface="Arial"/>
                <a:cs typeface="Arial"/>
              </a:rPr>
              <a:t> </a:t>
            </a:r>
            <a:r>
              <a:rPr dirty="0" sz="1000" spc="-20">
                <a:latin typeface="PMingLiU"/>
                <a:cs typeface="PMingLiU"/>
              </a:rPr>
              <a:t>例</a:t>
            </a:r>
            <a:r>
              <a:rPr dirty="0" sz="1000" spc="5">
                <a:latin typeface="PMingLiU"/>
                <a:cs typeface="PMingLiU"/>
              </a:rPr>
              <a:t>乳</a:t>
            </a:r>
            <a:r>
              <a:rPr dirty="0" sz="1000" spc="-20">
                <a:latin typeface="PMingLiU"/>
                <a:cs typeface="PMingLiU"/>
              </a:rPr>
              <a:t>腺</a:t>
            </a:r>
            <a:r>
              <a:rPr dirty="0" sz="1000" spc="5">
                <a:latin typeface="PMingLiU"/>
                <a:cs typeface="PMingLiU"/>
              </a:rPr>
              <a:t>癌</a:t>
            </a:r>
            <a:r>
              <a:rPr dirty="0" sz="1000">
                <a:latin typeface="Arial"/>
                <a:cs typeface="Arial"/>
              </a:rPr>
              <a:t>)</a:t>
            </a:r>
            <a:r>
              <a:rPr dirty="0" sz="1000" spc="155">
                <a:latin typeface="Arial"/>
                <a:cs typeface="Arial"/>
              </a:rPr>
              <a:t> </a:t>
            </a:r>
            <a:r>
              <a:rPr dirty="0" sz="1000" spc="-20">
                <a:latin typeface="PMingLiU"/>
                <a:cs typeface="PMingLiU"/>
              </a:rPr>
              <a:t>接受</a:t>
            </a:r>
            <a:r>
              <a:rPr dirty="0" sz="1000" spc="5">
                <a:latin typeface="PMingLiU"/>
                <a:cs typeface="PMingLiU"/>
              </a:rPr>
              <a:t>了</a:t>
            </a:r>
            <a:r>
              <a:rPr dirty="0" sz="1000" spc="75">
                <a:latin typeface="PMingLiU"/>
                <a:cs typeface="PMingLiU"/>
              </a:rPr>
              <a:t> </a:t>
            </a:r>
            <a:r>
              <a:rPr dirty="0" sz="1000">
                <a:latin typeface="Arial"/>
                <a:cs typeface="Arial"/>
              </a:rPr>
              <a:t>6.5mg/kg</a:t>
            </a:r>
            <a:r>
              <a:rPr dirty="0" sz="1000" spc="-15">
                <a:latin typeface="Arial"/>
                <a:cs typeface="Arial"/>
              </a:rPr>
              <a:t> </a:t>
            </a:r>
            <a:r>
              <a:rPr dirty="0" sz="1000" spc="5">
                <a:latin typeface="PMingLiU"/>
                <a:cs typeface="PMingLiU"/>
              </a:rPr>
              <a:t>的</a:t>
            </a:r>
            <a:r>
              <a:rPr dirty="0" sz="1000" spc="75">
                <a:latin typeface="PMingLiU"/>
                <a:cs typeface="PMingLiU"/>
              </a:rPr>
              <a:t> </a:t>
            </a:r>
            <a:r>
              <a:rPr dirty="0" sz="1000" spc="-5">
                <a:latin typeface="Arial"/>
                <a:cs typeface="Arial"/>
              </a:rPr>
              <a:t>anetumab  ravtansine</a:t>
            </a:r>
            <a:r>
              <a:rPr dirty="0" sz="1000" spc="-70">
                <a:latin typeface="Arial"/>
                <a:cs typeface="Arial"/>
              </a:rPr>
              <a:t> </a:t>
            </a:r>
            <a:r>
              <a:rPr dirty="0" sz="1000" spc="5">
                <a:latin typeface="PMingLiU"/>
                <a:cs typeface="PMingLiU"/>
              </a:rPr>
              <a:t>治疗，其中</a:t>
            </a:r>
            <a:r>
              <a:rPr dirty="0" sz="1000" spc="-20">
                <a:latin typeface="PMingLiU"/>
                <a:cs typeface="PMingLiU"/>
              </a:rPr>
              <a:t> </a:t>
            </a:r>
            <a:r>
              <a:rPr dirty="0" sz="1000">
                <a:latin typeface="Arial"/>
                <a:cs typeface="Arial"/>
              </a:rPr>
              <a:t>6</a:t>
            </a:r>
            <a:r>
              <a:rPr dirty="0" sz="1000" spc="-70">
                <a:latin typeface="Arial"/>
                <a:cs typeface="Arial"/>
              </a:rPr>
              <a:t> </a:t>
            </a:r>
            <a:r>
              <a:rPr dirty="0" sz="1000" spc="5">
                <a:latin typeface="PMingLiU"/>
                <a:cs typeface="PMingLiU"/>
              </a:rPr>
              <a:t>例</a:t>
            </a:r>
            <a:r>
              <a:rPr dirty="0" sz="1000" spc="25">
                <a:latin typeface="PMingLiU"/>
                <a:cs typeface="PMingLiU"/>
              </a:rPr>
              <a:t> </a:t>
            </a:r>
            <a:r>
              <a:rPr dirty="0" sz="1000" spc="-5">
                <a:latin typeface="Arial"/>
                <a:cs typeface="Arial"/>
              </a:rPr>
              <a:t>(19%)</a:t>
            </a:r>
            <a:r>
              <a:rPr dirty="0" sz="1000" spc="-15">
                <a:latin typeface="Arial"/>
                <a:cs typeface="Arial"/>
              </a:rPr>
              <a:t> </a:t>
            </a:r>
            <a:r>
              <a:rPr dirty="0" sz="1000" spc="5">
                <a:latin typeface="PMingLiU"/>
                <a:cs typeface="PMingLiU"/>
              </a:rPr>
              <a:t>患</a:t>
            </a:r>
            <a:r>
              <a:rPr dirty="0" sz="1000" spc="-20">
                <a:latin typeface="PMingLiU"/>
                <a:cs typeface="PMingLiU"/>
              </a:rPr>
              <a:t>者</a:t>
            </a:r>
            <a:r>
              <a:rPr dirty="0" sz="1000" spc="5">
                <a:latin typeface="PMingLiU"/>
                <a:cs typeface="PMingLiU"/>
              </a:rPr>
              <a:t>出现</a:t>
            </a:r>
            <a:r>
              <a:rPr dirty="0" sz="1000" spc="-20">
                <a:latin typeface="PMingLiU"/>
                <a:cs typeface="PMingLiU"/>
              </a:rPr>
              <a:t> </a:t>
            </a:r>
            <a:r>
              <a:rPr dirty="0" sz="1000">
                <a:latin typeface="Arial"/>
                <a:cs typeface="Arial"/>
              </a:rPr>
              <a:t>PR</a:t>
            </a:r>
            <a:r>
              <a:rPr dirty="0" sz="1000">
                <a:latin typeface="PMingLiU"/>
                <a:cs typeface="PMingLiU"/>
              </a:rPr>
              <a:t>，</a:t>
            </a:r>
            <a:r>
              <a:rPr dirty="0" sz="1000">
                <a:latin typeface="Arial"/>
                <a:cs typeface="Arial"/>
              </a:rPr>
              <a:t>18</a:t>
            </a:r>
            <a:r>
              <a:rPr dirty="0" sz="1000" spc="-70">
                <a:latin typeface="Arial"/>
                <a:cs typeface="Arial"/>
              </a:rPr>
              <a:t> </a:t>
            </a:r>
            <a:r>
              <a:rPr dirty="0" sz="1000" spc="5">
                <a:latin typeface="PMingLiU"/>
                <a:cs typeface="PMingLiU"/>
              </a:rPr>
              <a:t>例</a:t>
            </a:r>
            <a:r>
              <a:rPr dirty="0" sz="1000">
                <a:latin typeface="PMingLiU"/>
                <a:cs typeface="PMingLiU"/>
              </a:rPr>
              <a:t> </a:t>
            </a:r>
            <a:r>
              <a:rPr dirty="0" sz="1000" spc="-5">
                <a:latin typeface="Arial"/>
                <a:cs typeface="Arial"/>
              </a:rPr>
              <a:t>(47%)</a:t>
            </a:r>
            <a:r>
              <a:rPr dirty="0" sz="1000" spc="5">
                <a:latin typeface="Arial"/>
                <a:cs typeface="Arial"/>
              </a:rPr>
              <a:t> </a:t>
            </a:r>
            <a:r>
              <a:rPr dirty="0" sz="1000">
                <a:latin typeface="Arial"/>
                <a:cs typeface="Arial"/>
              </a:rPr>
              <a:t>SD</a:t>
            </a:r>
            <a:r>
              <a:rPr dirty="0" sz="1000" spc="5">
                <a:latin typeface="PMingLiU"/>
                <a:cs typeface="PMingLiU"/>
              </a:rPr>
              <a:t>。</a:t>
            </a:r>
            <a:endParaRPr sz="1000">
              <a:latin typeface="PMingLiU"/>
              <a:cs typeface="PMingLiU"/>
            </a:endParaRPr>
          </a:p>
          <a:p>
            <a:pPr algn="just" marL="12700" marR="5080">
              <a:lnSpc>
                <a:spcPct val="139500"/>
              </a:lnSpc>
              <a:spcBef>
                <a:spcPts val="605"/>
              </a:spcBef>
            </a:pPr>
            <a:r>
              <a:rPr dirty="0" sz="1000">
                <a:latin typeface="Arial"/>
                <a:cs typeface="Arial"/>
              </a:rPr>
              <a:t>ATA2271</a:t>
            </a:r>
            <a:r>
              <a:rPr dirty="0" sz="1000" spc="-20">
                <a:latin typeface="Arial"/>
                <a:cs typeface="Arial"/>
              </a:rPr>
              <a:t> </a:t>
            </a:r>
            <a:r>
              <a:rPr dirty="0" sz="1000" spc="5">
                <a:latin typeface="PMingLiU"/>
                <a:cs typeface="PMingLiU"/>
              </a:rPr>
              <a:t>是由</a:t>
            </a:r>
            <a:r>
              <a:rPr dirty="0" sz="1000" spc="55">
                <a:latin typeface="PMingLiU"/>
                <a:cs typeface="PMingLiU"/>
              </a:rPr>
              <a:t> </a:t>
            </a:r>
            <a:r>
              <a:rPr dirty="0" sz="1000">
                <a:latin typeface="Arial"/>
                <a:cs typeface="Arial"/>
              </a:rPr>
              <a:t>Atara</a:t>
            </a:r>
            <a:r>
              <a:rPr dirty="0" sz="1000" spc="-25">
                <a:latin typeface="Arial"/>
                <a:cs typeface="Arial"/>
              </a:rPr>
              <a:t> </a:t>
            </a:r>
            <a:r>
              <a:rPr dirty="0" sz="1000" spc="-20">
                <a:latin typeface="PMingLiU"/>
                <a:cs typeface="PMingLiU"/>
              </a:rPr>
              <a:t>开</a:t>
            </a:r>
            <a:r>
              <a:rPr dirty="0" sz="1000" spc="5">
                <a:latin typeface="PMingLiU"/>
                <a:cs typeface="PMingLiU"/>
              </a:rPr>
              <a:t>发</a:t>
            </a:r>
            <a:r>
              <a:rPr dirty="0" sz="1000" spc="55">
                <a:latin typeface="PMingLiU"/>
                <a:cs typeface="PMingLiU"/>
              </a:rPr>
              <a:t> </a:t>
            </a:r>
            <a:r>
              <a:rPr dirty="0" sz="1000">
                <a:latin typeface="Arial"/>
                <a:cs typeface="Arial"/>
              </a:rPr>
              <a:t>MSLN</a:t>
            </a:r>
            <a:r>
              <a:rPr dirty="0" sz="1000" spc="125">
                <a:latin typeface="Arial"/>
                <a:cs typeface="Arial"/>
              </a:rPr>
              <a:t> </a:t>
            </a:r>
            <a:r>
              <a:rPr dirty="0" sz="1000">
                <a:latin typeface="Arial"/>
                <a:cs typeface="Arial"/>
              </a:rPr>
              <a:t>CAR-T</a:t>
            </a:r>
            <a:r>
              <a:rPr dirty="0" sz="1000" spc="-5">
                <a:latin typeface="Arial"/>
                <a:cs typeface="Arial"/>
              </a:rPr>
              <a:t> </a:t>
            </a:r>
            <a:r>
              <a:rPr dirty="0" sz="1000" spc="-20">
                <a:latin typeface="PMingLiU"/>
                <a:cs typeface="PMingLiU"/>
              </a:rPr>
              <a:t>疗</a:t>
            </a:r>
            <a:r>
              <a:rPr dirty="0" sz="1000" spc="5">
                <a:latin typeface="PMingLiU"/>
                <a:cs typeface="PMingLiU"/>
              </a:rPr>
              <a:t>法，</a:t>
            </a:r>
            <a:r>
              <a:rPr dirty="0" sz="1000" spc="-20">
                <a:latin typeface="PMingLiU"/>
                <a:cs typeface="PMingLiU"/>
              </a:rPr>
              <a:t>目</a:t>
            </a:r>
            <a:r>
              <a:rPr dirty="0" sz="1000" spc="5">
                <a:latin typeface="PMingLiU"/>
                <a:cs typeface="PMingLiU"/>
              </a:rPr>
              <a:t>前</a:t>
            </a:r>
            <a:r>
              <a:rPr dirty="0" sz="1000" spc="-20">
                <a:latin typeface="PMingLiU"/>
                <a:cs typeface="PMingLiU"/>
              </a:rPr>
              <a:t>开</a:t>
            </a:r>
            <a:r>
              <a:rPr dirty="0" sz="1000" spc="5">
                <a:latin typeface="PMingLiU"/>
                <a:cs typeface="PMingLiU"/>
              </a:rPr>
              <a:t>发进度</a:t>
            </a:r>
            <a:r>
              <a:rPr dirty="0" sz="1000" spc="-20">
                <a:latin typeface="PMingLiU"/>
                <a:cs typeface="PMingLiU"/>
              </a:rPr>
              <a:t>领</a:t>
            </a:r>
            <a:r>
              <a:rPr dirty="0" sz="1000" spc="5">
                <a:latin typeface="PMingLiU"/>
                <a:cs typeface="PMingLiU"/>
              </a:rPr>
              <a:t>先。</a:t>
            </a:r>
            <a:r>
              <a:rPr dirty="0" sz="1000" spc="-5">
                <a:latin typeface="Arial"/>
                <a:cs typeface="Arial"/>
              </a:rPr>
              <a:t>ATA2271</a:t>
            </a:r>
            <a:r>
              <a:rPr dirty="0" sz="1000" spc="-20">
                <a:latin typeface="Arial"/>
                <a:cs typeface="Arial"/>
              </a:rPr>
              <a:t> </a:t>
            </a:r>
            <a:r>
              <a:rPr dirty="0" sz="1000" spc="5">
                <a:latin typeface="PMingLiU"/>
                <a:cs typeface="PMingLiU"/>
              </a:rPr>
              <a:t>为针对</a:t>
            </a:r>
            <a:r>
              <a:rPr dirty="0" sz="1000" spc="-20">
                <a:latin typeface="PMingLiU"/>
                <a:cs typeface="PMingLiU"/>
              </a:rPr>
              <a:t>靶</a:t>
            </a:r>
            <a:r>
              <a:rPr dirty="0" sz="1000" spc="5">
                <a:latin typeface="PMingLiU"/>
                <a:cs typeface="PMingLiU"/>
              </a:rPr>
              <a:t>向 间皮素</a:t>
            </a:r>
            <a:r>
              <a:rPr dirty="0" sz="1000" spc="-20">
                <a:latin typeface="PMingLiU"/>
                <a:cs typeface="PMingLiU"/>
              </a:rPr>
              <a:t>的</a:t>
            </a:r>
            <a:r>
              <a:rPr dirty="0" sz="1000" spc="5">
                <a:latin typeface="PMingLiU"/>
                <a:cs typeface="PMingLiU"/>
              </a:rPr>
              <a:t>下一</a:t>
            </a:r>
            <a:r>
              <a:rPr dirty="0" sz="1000" spc="-20">
                <a:latin typeface="PMingLiU"/>
                <a:cs typeface="PMingLiU"/>
              </a:rPr>
              <a:t>代</a:t>
            </a:r>
            <a:r>
              <a:rPr dirty="0" sz="1000" spc="5">
                <a:latin typeface="PMingLiU"/>
                <a:cs typeface="PMingLiU"/>
              </a:rPr>
              <a:t>自</a:t>
            </a:r>
            <a:r>
              <a:rPr dirty="0" sz="1000" spc="245">
                <a:latin typeface="PMingLiU"/>
                <a:cs typeface="PMingLiU"/>
              </a:rPr>
              <a:t>体</a:t>
            </a:r>
            <a:r>
              <a:rPr dirty="0" sz="1000" spc="-5">
                <a:latin typeface="Arial"/>
                <a:cs typeface="Arial"/>
              </a:rPr>
              <a:t>CAR-T</a:t>
            </a:r>
            <a:r>
              <a:rPr dirty="0" sz="1000" spc="-5">
                <a:latin typeface="PMingLiU"/>
                <a:cs typeface="PMingLiU"/>
              </a:rPr>
              <a:t>，</a:t>
            </a:r>
            <a:r>
              <a:rPr dirty="0" sz="1000" spc="5">
                <a:latin typeface="PMingLiU"/>
                <a:cs typeface="PMingLiU"/>
              </a:rPr>
              <a:t>以</a:t>
            </a:r>
            <a:r>
              <a:rPr dirty="0" sz="1000" spc="-20">
                <a:latin typeface="PMingLiU"/>
                <a:cs typeface="PMingLiU"/>
              </a:rPr>
              <a:t> </a:t>
            </a:r>
            <a:r>
              <a:rPr dirty="0" sz="1000">
                <a:latin typeface="Arial"/>
                <a:cs typeface="Arial"/>
              </a:rPr>
              <a:t>PD-1</a:t>
            </a:r>
            <a:r>
              <a:rPr dirty="0" sz="1000" spc="5">
                <a:latin typeface="Arial"/>
                <a:cs typeface="Arial"/>
              </a:rPr>
              <a:t> </a:t>
            </a:r>
            <a:r>
              <a:rPr dirty="0" sz="1000" spc="-10">
                <a:latin typeface="Arial"/>
                <a:cs typeface="Arial"/>
              </a:rPr>
              <a:t>DNR(</a:t>
            </a:r>
            <a:r>
              <a:rPr dirty="0" sz="1000" spc="5">
                <a:latin typeface="PMingLiU"/>
                <a:cs typeface="PMingLiU"/>
              </a:rPr>
              <a:t>完全</a:t>
            </a:r>
            <a:r>
              <a:rPr dirty="0" sz="1000" spc="-20">
                <a:latin typeface="PMingLiU"/>
                <a:cs typeface="PMingLiU"/>
              </a:rPr>
              <a:t>阻断</a:t>
            </a:r>
            <a:r>
              <a:rPr dirty="0" sz="1000" spc="5">
                <a:latin typeface="PMingLiU"/>
                <a:cs typeface="PMingLiU"/>
              </a:rPr>
              <a:t>性受体</a:t>
            </a:r>
            <a:r>
              <a:rPr dirty="0" sz="1000">
                <a:latin typeface="Arial"/>
                <a:cs typeface="Arial"/>
              </a:rPr>
              <a:t>)</a:t>
            </a:r>
            <a:r>
              <a:rPr dirty="0" sz="1000" spc="-20">
                <a:latin typeface="PMingLiU"/>
                <a:cs typeface="PMingLiU"/>
              </a:rPr>
              <a:t>构</a:t>
            </a:r>
            <a:r>
              <a:rPr dirty="0" sz="1000" spc="5">
                <a:latin typeface="PMingLiU"/>
                <a:cs typeface="PMingLiU"/>
              </a:rPr>
              <a:t>建</a:t>
            </a:r>
            <a:r>
              <a:rPr dirty="0" sz="1000" spc="-20">
                <a:latin typeface="PMingLiU"/>
                <a:cs typeface="PMingLiU"/>
              </a:rPr>
              <a:t>体</a:t>
            </a:r>
            <a:r>
              <a:rPr dirty="0" sz="1000" spc="5">
                <a:latin typeface="PMingLiU"/>
                <a:cs typeface="PMingLiU"/>
              </a:rPr>
              <a:t>结合了</a:t>
            </a:r>
            <a:r>
              <a:rPr dirty="0" sz="1000" spc="-15">
                <a:latin typeface="PMingLiU"/>
                <a:cs typeface="PMingLiU"/>
              </a:rPr>
              <a:t> </a:t>
            </a:r>
            <a:r>
              <a:rPr dirty="0" sz="1000" spc="-10">
                <a:latin typeface="Arial"/>
                <a:cs typeface="Arial"/>
              </a:rPr>
              <a:t>1XX </a:t>
            </a:r>
            <a:r>
              <a:rPr dirty="0" sz="1000">
                <a:latin typeface="Arial"/>
                <a:cs typeface="Arial"/>
              </a:rPr>
              <a:t>CAR</a:t>
            </a:r>
            <a:r>
              <a:rPr dirty="0" sz="1000" spc="-65">
                <a:latin typeface="Arial"/>
                <a:cs typeface="Arial"/>
              </a:rPr>
              <a:t> </a:t>
            </a:r>
            <a:r>
              <a:rPr dirty="0" sz="1000" spc="5">
                <a:latin typeface="PMingLiU"/>
                <a:cs typeface="PMingLiU"/>
              </a:rPr>
              <a:t>共刺 激信号</a:t>
            </a:r>
            <a:r>
              <a:rPr dirty="0" sz="1000" spc="-20">
                <a:latin typeface="PMingLiU"/>
                <a:cs typeface="PMingLiU"/>
              </a:rPr>
              <a:t>域</a:t>
            </a:r>
            <a:r>
              <a:rPr dirty="0" sz="1000" spc="5">
                <a:latin typeface="PMingLiU"/>
                <a:cs typeface="PMingLiU"/>
              </a:rPr>
              <a:t>技术</a:t>
            </a:r>
            <a:r>
              <a:rPr dirty="0" sz="1000" spc="-20">
                <a:latin typeface="PMingLiU"/>
                <a:cs typeface="PMingLiU"/>
              </a:rPr>
              <a:t>，</a:t>
            </a:r>
            <a:r>
              <a:rPr dirty="0" sz="1000" spc="5">
                <a:latin typeface="PMingLiU"/>
                <a:cs typeface="PMingLiU"/>
              </a:rPr>
              <a:t>旨在</a:t>
            </a:r>
            <a:r>
              <a:rPr dirty="0" sz="1000" spc="-20">
                <a:latin typeface="PMingLiU"/>
                <a:cs typeface="PMingLiU"/>
              </a:rPr>
              <a:t>克</a:t>
            </a:r>
            <a:r>
              <a:rPr dirty="0" sz="1000" spc="5">
                <a:latin typeface="PMingLiU"/>
                <a:cs typeface="PMingLiU"/>
              </a:rPr>
              <a:t>服检</a:t>
            </a:r>
            <a:r>
              <a:rPr dirty="0" sz="1000" spc="-20">
                <a:latin typeface="PMingLiU"/>
                <a:cs typeface="PMingLiU"/>
              </a:rPr>
              <a:t>查</a:t>
            </a:r>
            <a:r>
              <a:rPr dirty="0" sz="1000" spc="5">
                <a:latin typeface="PMingLiU"/>
                <a:cs typeface="PMingLiU"/>
              </a:rPr>
              <a:t>点介</a:t>
            </a:r>
            <a:r>
              <a:rPr dirty="0" sz="1000" spc="-20">
                <a:latin typeface="PMingLiU"/>
                <a:cs typeface="PMingLiU"/>
              </a:rPr>
              <a:t>导</a:t>
            </a:r>
            <a:r>
              <a:rPr dirty="0" sz="1000" spc="5">
                <a:latin typeface="PMingLiU"/>
                <a:cs typeface="PMingLiU"/>
              </a:rPr>
              <a:t>的肿</a:t>
            </a:r>
            <a:r>
              <a:rPr dirty="0" sz="1000" spc="-20">
                <a:latin typeface="PMingLiU"/>
                <a:cs typeface="PMingLiU"/>
              </a:rPr>
              <a:t>瘤</a:t>
            </a:r>
            <a:r>
              <a:rPr dirty="0" sz="1000" spc="5">
                <a:latin typeface="PMingLiU"/>
                <a:cs typeface="PMingLiU"/>
              </a:rPr>
              <a:t>抑制</a:t>
            </a:r>
            <a:r>
              <a:rPr dirty="0" sz="1000" spc="-20">
                <a:latin typeface="PMingLiU"/>
                <a:cs typeface="PMingLiU"/>
              </a:rPr>
              <a:t>作</a:t>
            </a:r>
            <a:r>
              <a:rPr dirty="0" sz="1000" spc="5">
                <a:latin typeface="PMingLiU"/>
                <a:cs typeface="PMingLiU"/>
              </a:rPr>
              <a:t>用</a:t>
            </a:r>
            <a:r>
              <a:rPr dirty="0" sz="1000" spc="-20">
                <a:latin typeface="PMingLiU"/>
                <a:cs typeface="PMingLiU"/>
              </a:rPr>
              <a:t>，</a:t>
            </a:r>
            <a:r>
              <a:rPr dirty="0" sz="1000" spc="5">
                <a:latin typeface="PMingLiU"/>
                <a:cs typeface="PMingLiU"/>
              </a:rPr>
              <a:t>增强</a:t>
            </a:r>
            <a:r>
              <a:rPr dirty="0" sz="1000" spc="90">
                <a:latin typeface="PMingLiU"/>
                <a:cs typeface="PMingLiU"/>
              </a:rPr>
              <a:t> </a:t>
            </a:r>
            <a:r>
              <a:rPr dirty="0" sz="1000">
                <a:latin typeface="Arial"/>
                <a:cs typeface="Arial"/>
              </a:rPr>
              <a:t>CAR-T</a:t>
            </a:r>
            <a:r>
              <a:rPr dirty="0" sz="1000" spc="-5">
                <a:latin typeface="Arial"/>
                <a:cs typeface="Arial"/>
              </a:rPr>
              <a:t> </a:t>
            </a:r>
            <a:r>
              <a:rPr dirty="0" sz="1000" spc="5">
                <a:latin typeface="PMingLiU"/>
                <a:cs typeface="PMingLiU"/>
              </a:rPr>
              <a:t>细胞</a:t>
            </a:r>
            <a:r>
              <a:rPr dirty="0" sz="1000" spc="-20">
                <a:latin typeface="PMingLiU"/>
                <a:cs typeface="PMingLiU"/>
              </a:rPr>
              <a:t>的</a:t>
            </a:r>
            <a:r>
              <a:rPr dirty="0" sz="1000" spc="5">
                <a:latin typeface="PMingLiU"/>
                <a:cs typeface="PMingLiU"/>
              </a:rPr>
              <a:t>扩增</a:t>
            </a:r>
            <a:r>
              <a:rPr dirty="0" sz="1000" spc="-20">
                <a:latin typeface="PMingLiU"/>
                <a:cs typeface="PMingLiU"/>
              </a:rPr>
              <a:t>和</a:t>
            </a:r>
            <a:r>
              <a:rPr dirty="0" sz="1000" spc="5">
                <a:latin typeface="PMingLiU"/>
                <a:cs typeface="PMingLiU"/>
              </a:rPr>
              <a:t>功能</a:t>
            </a:r>
            <a:r>
              <a:rPr dirty="0" sz="1000" spc="-20">
                <a:latin typeface="PMingLiU"/>
                <a:cs typeface="PMingLiU"/>
              </a:rPr>
              <a:t>持</a:t>
            </a:r>
            <a:r>
              <a:rPr dirty="0" sz="1000" spc="5">
                <a:latin typeface="PMingLiU"/>
                <a:cs typeface="PMingLiU"/>
              </a:rPr>
              <a:t>久 性。</a:t>
            </a:r>
            <a:r>
              <a:rPr dirty="0" sz="1000" spc="-5">
                <a:latin typeface="Arial"/>
                <a:cs typeface="Arial"/>
              </a:rPr>
              <a:t>2022</a:t>
            </a:r>
            <a:r>
              <a:rPr dirty="0" sz="1000" spc="25">
                <a:latin typeface="Arial"/>
                <a:cs typeface="Arial"/>
              </a:rPr>
              <a:t> </a:t>
            </a:r>
            <a:r>
              <a:rPr dirty="0" sz="1000" spc="5">
                <a:latin typeface="PMingLiU"/>
                <a:cs typeface="PMingLiU"/>
              </a:rPr>
              <a:t>年</a:t>
            </a:r>
            <a:r>
              <a:rPr dirty="0" sz="1000" spc="105">
                <a:latin typeface="PMingLiU"/>
                <a:cs typeface="PMingLiU"/>
              </a:rPr>
              <a:t> </a:t>
            </a:r>
            <a:r>
              <a:rPr dirty="0" sz="1000">
                <a:latin typeface="Arial"/>
                <a:cs typeface="Arial"/>
              </a:rPr>
              <a:t>1</a:t>
            </a:r>
            <a:r>
              <a:rPr dirty="0" sz="1000" spc="30">
                <a:latin typeface="Arial"/>
                <a:cs typeface="Arial"/>
              </a:rPr>
              <a:t> </a:t>
            </a:r>
            <a:r>
              <a:rPr dirty="0" sz="1000" spc="-20">
                <a:latin typeface="PMingLiU"/>
                <a:cs typeface="PMingLiU"/>
              </a:rPr>
              <a:t>月</a:t>
            </a:r>
            <a:r>
              <a:rPr dirty="0" sz="1000" spc="5">
                <a:latin typeface="PMingLiU"/>
                <a:cs typeface="PMingLiU"/>
              </a:rPr>
              <a:t>，在</a:t>
            </a:r>
            <a:r>
              <a:rPr dirty="0" sz="1000" spc="-20">
                <a:latin typeface="PMingLiU"/>
                <a:cs typeface="PMingLiU"/>
              </a:rPr>
              <a:t>四</a:t>
            </a:r>
            <a:r>
              <a:rPr dirty="0" sz="1000" spc="5">
                <a:latin typeface="PMingLiU"/>
                <a:cs typeface="PMingLiU"/>
              </a:rPr>
              <a:t>名之</a:t>
            </a:r>
            <a:r>
              <a:rPr dirty="0" sz="1000" spc="-20">
                <a:latin typeface="PMingLiU"/>
                <a:cs typeface="PMingLiU"/>
              </a:rPr>
              <a:t>前</a:t>
            </a:r>
            <a:r>
              <a:rPr dirty="0" sz="1000" spc="5">
                <a:latin typeface="PMingLiU"/>
                <a:cs typeface="PMingLiU"/>
              </a:rPr>
              <a:t>至少</a:t>
            </a:r>
            <a:r>
              <a:rPr dirty="0" sz="1000" spc="-20">
                <a:latin typeface="PMingLiU"/>
                <a:cs typeface="PMingLiU"/>
              </a:rPr>
              <a:t>接</a:t>
            </a:r>
            <a:r>
              <a:rPr dirty="0" sz="1000" spc="5">
                <a:latin typeface="PMingLiU"/>
                <a:cs typeface="PMingLiU"/>
              </a:rPr>
              <a:t>受了</a:t>
            </a:r>
            <a:r>
              <a:rPr dirty="0" sz="1000" spc="-20">
                <a:latin typeface="PMingLiU"/>
                <a:cs typeface="PMingLiU"/>
              </a:rPr>
              <a:t>四</a:t>
            </a:r>
            <a:r>
              <a:rPr dirty="0" sz="1000" spc="5">
                <a:latin typeface="PMingLiU"/>
                <a:cs typeface="PMingLiU"/>
              </a:rPr>
              <a:t>种治</a:t>
            </a:r>
            <a:r>
              <a:rPr dirty="0" sz="1000" spc="-20">
                <a:latin typeface="PMingLiU"/>
                <a:cs typeface="PMingLiU"/>
              </a:rPr>
              <a:t>疗方</a:t>
            </a:r>
            <a:r>
              <a:rPr dirty="0" sz="1000" spc="5">
                <a:latin typeface="PMingLiU"/>
                <a:cs typeface="PMingLiU"/>
              </a:rPr>
              <a:t>案的患</a:t>
            </a:r>
            <a:r>
              <a:rPr dirty="0" sz="1000" spc="-20">
                <a:latin typeface="PMingLiU"/>
                <a:cs typeface="PMingLiU"/>
              </a:rPr>
              <a:t>者</a:t>
            </a:r>
            <a:r>
              <a:rPr dirty="0" sz="1000" spc="5">
                <a:latin typeface="PMingLiU"/>
                <a:cs typeface="PMingLiU"/>
              </a:rPr>
              <a:t>中正</a:t>
            </a:r>
            <a:r>
              <a:rPr dirty="0" sz="1000" spc="-20">
                <a:latin typeface="PMingLiU"/>
                <a:cs typeface="PMingLiU"/>
              </a:rPr>
              <a:t>在</a:t>
            </a:r>
            <a:r>
              <a:rPr dirty="0" sz="1000" spc="5">
                <a:latin typeface="PMingLiU"/>
                <a:cs typeface="PMingLiU"/>
              </a:rPr>
              <a:t>进</a:t>
            </a:r>
            <a:r>
              <a:rPr dirty="0" sz="1000" spc="-20">
                <a:latin typeface="PMingLiU"/>
                <a:cs typeface="PMingLiU"/>
              </a:rPr>
              <a:t>行</a:t>
            </a:r>
            <a:r>
              <a:rPr dirty="0" sz="1000" spc="5">
                <a:latin typeface="PMingLiU"/>
                <a:cs typeface="PMingLiU"/>
              </a:rPr>
              <a:t>的</a:t>
            </a:r>
            <a:r>
              <a:rPr dirty="0" sz="1000" spc="110">
                <a:latin typeface="PMingLiU"/>
                <a:cs typeface="PMingLiU"/>
              </a:rPr>
              <a:t> </a:t>
            </a:r>
            <a:r>
              <a:rPr dirty="0" sz="1000">
                <a:latin typeface="Arial"/>
                <a:cs typeface="Arial"/>
              </a:rPr>
              <a:t>I</a:t>
            </a:r>
            <a:r>
              <a:rPr dirty="0" sz="1000" spc="20">
                <a:latin typeface="Arial"/>
                <a:cs typeface="Arial"/>
              </a:rPr>
              <a:t> </a:t>
            </a:r>
            <a:r>
              <a:rPr dirty="0" sz="1000" spc="5">
                <a:latin typeface="PMingLiU"/>
                <a:cs typeface="PMingLiU"/>
              </a:rPr>
              <a:t>期剂</a:t>
            </a:r>
            <a:r>
              <a:rPr dirty="0" sz="1000" spc="-20">
                <a:latin typeface="PMingLiU"/>
                <a:cs typeface="PMingLiU"/>
              </a:rPr>
              <a:t>量</a:t>
            </a:r>
            <a:r>
              <a:rPr dirty="0" sz="1000" spc="5">
                <a:latin typeface="PMingLiU"/>
                <a:cs typeface="PMingLiU"/>
              </a:rPr>
              <a:t>研究 中发现</a:t>
            </a:r>
            <a:r>
              <a:rPr dirty="0" sz="1000" spc="-5">
                <a:latin typeface="PMingLiU"/>
                <a:cs typeface="PMingLiU"/>
              </a:rPr>
              <a:t>，</a:t>
            </a:r>
            <a:r>
              <a:rPr dirty="0" sz="1000" spc="-5">
                <a:latin typeface="Arial"/>
                <a:cs typeface="Arial"/>
              </a:rPr>
              <a:t>ATA2271</a:t>
            </a:r>
            <a:r>
              <a:rPr dirty="0" sz="1000" spc="-35">
                <a:latin typeface="Arial"/>
                <a:cs typeface="Arial"/>
              </a:rPr>
              <a:t> </a:t>
            </a:r>
            <a:r>
              <a:rPr dirty="0" sz="1000">
                <a:latin typeface="Arial"/>
                <a:cs typeface="Arial"/>
              </a:rPr>
              <a:t>CAR-T</a:t>
            </a:r>
            <a:r>
              <a:rPr dirty="0" sz="1000" spc="-70">
                <a:latin typeface="Arial"/>
                <a:cs typeface="Arial"/>
              </a:rPr>
              <a:t> </a:t>
            </a:r>
            <a:r>
              <a:rPr dirty="0" sz="1000" spc="5">
                <a:latin typeface="PMingLiU"/>
                <a:cs typeface="PMingLiU"/>
              </a:rPr>
              <a:t>细胞</a:t>
            </a:r>
            <a:r>
              <a:rPr dirty="0" sz="1000" spc="-20">
                <a:latin typeface="PMingLiU"/>
                <a:cs typeface="PMingLiU"/>
              </a:rPr>
              <a:t>在</a:t>
            </a:r>
            <a:r>
              <a:rPr dirty="0" sz="1000" spc="5">
                <a:latin typeface="PMingLiU"/>
                <a:cs typeface="PMingLiU"/>
              </a:rPr>
              <a:t>患者</a:t>
            </a:r>
            <a:r>
              <a:rPr dirty="0" sz="1000" spc="-20">
                <a:latin typeface="PMingLiU"/>
                <a:cs typeface="PMingLiU"/>
              </a:rPr>
              <a:t>外</a:t>
            </a:r>
            <a:r>
              <a:rPr dirty="0" sz="1000" spc="5">
                <a:latin typeface="PMingLiU"/>
                <a:cs typeface="PMingLiU"/>
              </a:rPr>
              <a:t>周血</a:t>
            </a:r>
            <a:r>
              <a:rPr dirty="0" sz="1000" spc="-20">
                <a:latin typeface="PMingLiU"/>
                <a:cs typeface="PMingLiU"/>
              </a:rPr>
              <a:t>中</a:t>
            </a:r>
            <a:r>
              <a:rPr dirty="0" sz="1000" spc="5">
                <a:latin typeface="PMingLiU"/>
                <a:cs typeface="PMingLiU"/>
              </a:rPr>
              <a:t>持续</a:t>
            </a:r>
            <a:r>
              <a:rPr dirty="0" sz="1000" spc="-20">
                <a:latin typeface="PMingLiU"/>
                <a:cs typeface="PMingLiU"/>
              </a:rPr>
              <a:t>存</a:t>
            </a:r>
            <a:r>
              <a:rPr dirty="0" sz="1000" spc="5">
                <a:latin typeface="PMingLiU"/>
                <a:cs typeface="PMingLiU"/>
              </a:rPr>
              <a:t>在超过</a:t>
            </a:r>
            <a:r>
              <a:rPr dirty="0" sz="1000" spc="-20">
                <a:latin typeface="PMingLiU"/>
                <a:cs typeface="PMingLiU"/>
              </a:rPr>
              <a:t>四</a:t>
            </a:r>
            <a:r>
              <a:rPr dirty="0" sz="1000" spc="5">
                <a:latin typeface="PMingLiU"/>
                <a:cs typeface="PMingLiU"/>
              </a:rPr>
              <a:t>周，</a:t>
            </a:r>
            <a:r>
              <a:rPr dirty="0" sz="1000" spc="-20">
                <a:latin typeface="PMingLiU"/>
                <a:cs typeface="PMingLiU"/>
              </a:rPr>
              <a:t>并</a:t>
            </a:r>
            <a:r>
              <a:rPr dirty="0" sz="1000" spc="5">
                <a:latin typeface="PMingLiU"/>
                <a:cs typeface="PMingLiU"/>
              </a:rPr>
              <a:t>且与</a:t>
            </a:r>
            <a:r>
              <a:rPr dirty="0" sz="1000" spc="-20">
                <a:latin typeface="PMingLiU"/>
                <a:cs typeface="PMingLiU"/>
              </a:rPr>
              <a:t>效</a:t>
            </a:r>
            <a:r>
              <a:rPr dirty="0" sz="1000" spc="5">
                <a:latin typeface="PMingLiU"/>
                <a:cs typeface="PMingLiU"/>
              </a:rPr>
              <a:t>应细</a:t>
            </a:r>
            <a:r>
              <a:rPr dirty="0" sz="1000" spc="-20">
                <a:latin typeface="PMingLiU"/>
                <a:cs typeface="PMingLiU"/>
              </a:rPr>
              <a:t>胞</a:t>
            </a:r>
            <a:r>
              <a:rPr dirty="0" sz="1000" spc="5">
                <a:latin typeface="PMingLiU"/>
                <a:cs typeface="PMingLiU"/>
              </a:rPr>
              <a:t>因子上 调有关</a:t>
            </a:r>
            <a:r>
              <a:rPr dirty="0" sz="1000" spc="-20">
                <a:latin typeface="PMingLiU"/>
                <a:cs typeface="PMingLiU"/>
              </a:rPr>
              <a:t>。</a:t>
            </a:r>
            <a:r>
              <a:rPr dirty="0" sz="1000" spc="5">
                <a:latin typeface="PMingLiU"/>
                <a:cs typeface="PMingLiU"/>
              </a:rPr>
              <a:t>此外</a:t>
            </a:r>
            <a:r>
              <a:rPr dirty="0" sz="1000" spc="225">
                <a:latin typeface="PMingLiU"/>
                <a:cs typeface="PMingLiU"/>
              </a:rPr>
              <a:t> </a:t>
            </a:r>
            <a:r>
              <a:rPr dirty="0" sz="1000">
                <a:latin typeface="Arial"/>
                <a:cs typeface="Arial"/>
              </a:rPr>
              <a:t>ATA2271</a:t>
            </a:r>
            <a:r>
              <a:rPr dirty="0" sz="1000" spc="150">
                <a:latin typeface="Arial"/>
                <a:cs typeface="Arial"/>
              </a:rPr>
              <a:t> </a:t>
            </a:r>
            <a:r>
              <a:rPr dirty="0" sz="1000" spc="5">
                <a:latin typeface="PMingLiU"/>
                <a:cs typeface="PMingLiU"/>
              </a:rPr>
              <a:t>胸腔</a:t>
            </a:r>
            <a:r>
              <a:rPr dirty="0" sz="1000" spc="-20">
                <a:latin typeface="PMingLiU"/>
                <a:cs typeface="PMingLiU"/>
              </a:rPr>
              <a:t>内</a:t>
            </a:r>
            <a:r>
              <a:rPr dirty="0" sz="1000" spc="5">
                <a:latin typeface="PMingLiU"/>
                <a:cs typeface="PMingLiU"/>
              </a:rPr>
              <a:t>给药</a:t>
            </a:r>
            <a:r>
              <a:rPr dirty="0" sz="1000" spc="-20">
                <a:latin typeface="PMingLiU"/>
                <a:cs typeface="PMingLiU"/>
              </a:rPr>
              <a:t>在</a:t>
            </a:r>
            <a:r>
              <a:rPr dirty="0" sz="1000" spc="5">
                <a:latin typeface="PMingLiU"/>
                <a:cs typeface="PMingLiU"/>
              </a:rPr>
              <a:t>最低</a:t>
            </a:r>
            <a:r>
              <a:rPr dirty="0" sz="1000" spc="-20">
                <a:latin typeface="PMingLiU"/>
                <a:cs typeface="PMingLiU"/>
              </a:rPr>
              <a:t>剂</a:t>
            </a:r>
            <a:r>
              <a:rPr dirty="0" sz="1000" spc="5">
                <a:latin typeface="PMingLiU"/>
                <a:cs typeface="PMingLiU"/>
              </a:rPr>
              <a:t>量水</a:t>
            </a:r>
            <a:r>
              <a:rPr dirty="0" sz="1000" spc="-20">
                <a:latin typeface="PMingLiU"/>
                <a:cs typeface="PMingLiU"/>
              </a:rPr>
              <a:t>平下</a:t>
            </a:r>
            <a:r>
              <a:rPr dirty="0" sz="1000" spc="5">
                <a:latin typeface="PMingLiU"/>
                <a:cs typeface="PMingLiU"/>
              </a:rPr>
              <a:t>耐受性</a:t>
            </a:r>
            <a:r>
              <a:rPr dirty="0" sz="1000" spc="-20">
                <a:latin typeface="PMingLiU"/>
                <a:cs typeface="PMingLiU"/>
              </a:rPr>
              <a:t>良</a:t>
            </a:r>
            <a:r>
              <a:rPr dirty="0" sz="1000" spc="5">
                <a:latin typeface="PMingLiU"/>
                <a:cs typeface="PMingLiU"/>
              </a:rPr>
              <a:t>好，</a:t>
            </a:r>
            <a:r>
              <a:rPr dirty="0" sz="1000" spc="-20">
                <a:latin typeface="PMingLiU"/>
                <a:cs typeface="PMingLiU"/>
              </a:rPr>
              <a:t>没</a:t>
            </a:r>
            <a:r>
              <a:rPr dirty="0" sz="1000" spc="5">
                <a:latin typeface="PMingLiU"/>
                <a:cs typeface="PMingLiU"/>
              </a:rPr>
              <a:t>有观</a:t>
            </a:r>
            <a:r>
              <a:rPr dirty="0" sz="1000" spc="-20">
                <a:latin typeface="PMingLiU"/>
                <a:cs typeface="PMingLiU"/>
              </a:rPr>
              <a:t>察</a:t>
            </a:r>
            <a:r>
              <a:rPr dirty="0" sz="1000" spc="15">
                <a:latin typeface="PMingLiU"/>
                <a:cs typeface="PMingLiU"/>
              </a:rPr>
              <a:t>到</a:t>
            </a:r>
            <a:r>
              <a:rPr dirty="0" sz="1000" spc="5">
                <a:latin typeface="Arial"/>
                <a:cs typeface="Arial"/>
              </a:rPr>
              <a:t>&gt;2</a:t>
            </a:r>
            <a:r>
              <a:rPr dirty="0" sz="1000" spc="150">
                <a:latin typeface="Arial"/>
                <a:cs typeface="Arial"/>
              </a:rPr>
              <a:t> </a:t>
            </a:r>
            <a:r>
              <a:rPr dirty="0" sz="1000" spc="-20">
                <a:latin typeface="PMingLiU"/>
                <a:cs typeface="PMingLiU"/>
              </a:rPr>
              <a:t>级</a:t>
            </a:r>
            <a:r>
              <a:rPr dirty="0" sz="1000" spc="5">
                <a:latin typeface="PMingLiU"/>
                <a:cs typeface="PMingLiU"/>
              </a:rPr>
              <a:t>及以 上</a:t>
            </a:r>
            <a:r>
              <a:rPr dirty="0" sz="1000" spc="245">
                <a:latin typeface="PMingLiU"/>
                <a:cs typeface="PMingLiU"/>
              </a:rPr>
              <a:t>的</a:t>
            </a:r>
            <a:r>
              <a:rPr dirty="0" sz="1000">
                <a:latin typeface="Arial"/>
                <a:cs typeface="Arial"/>
              </a:rPr>
              <a:t>CAR</a:t>
            </a:r>
            <a:r>
              <a:rPr dirty="0" sz="1000" spc="145">
                <a:latin typeface="Arial"/>
                <a:cs typeface="Arial"/>
              </a:rPr>
              <a:t> </a:t>
            </a:r>
            <a:r>
              <a:rPr dirty="0" sz="1000" spc="5">
                <a:latin typeface="Arial"/>
                <a:cs typeface="Arial"/>
              </a:rPr>
              <a:t>T</a:t>
            </a:r>
            <a:r>
              <a:rPr dirty="0" sz="1000" spc="-55">
                <a:latin typeface="Arial"/>
                <a:cs typeface="Arial"/>
              </a:rPr>
              <a:t> </a:t>
            </a:r>
            <a:r>
              <a:rPr dirty="0" sz="1000" spc="-20">
                <a:latin typeface="PMingLiU"/>
                <a:cs typeface="PMingLiU"/>
              </a:rPr>
              <a:t>细</a:t>
            </a:r>
            <a:r>
              <a:rPr dirty="0" sz="1000" spc="5">
                <a:latin typeface="PMingLiU"/>
                <a:cs typeface="PMingLiU"/>
              </a:rPr>
              <a:t>胞相关</a:t>
            </a:r>
            <a:r>
              <a:rPr dirty="0" sz="1000" spc="-15">
                <a:latin typeface="PMingLiU"/>
                <a:cs typeface="PMingLiU"/>
              </a:rPr>
              <a:t> </a:t>
            </a:r>
            <a:r>
              <a:rPr dirty="0" sz="1000" spc="-10">
                <a:latin typeface="Arial"/>
                <a:cs typeface="Arial"/>
              </a:rPr>
              <a:t>AEs</a:t>
            </a:r>
            <a:r>
              <a:rPr dirty="0" sz="1000" spc="5">
                <a:latin typeface="PMingLiU"/>
                <a:cs typeface="PMingLiU"/>
              </a:rPr>
              <a:t>。然而</a:t>
            </a:r>
            <a:r>
              <a:rPr dirty="0" sz="1000" spc="-20">
                <a:latin typeface="PMingLiU"/>
                <a:cs typeface="PMingLiU"/>
              </a:rPr>
              <a:t> </a:t>
            </a:r>
            <a:r>
              <a:rPr dirty="0" sz="1000" spc="-5">
                <a:latin typeface="Arial"/>
                <a:cs typeface="Arial"/>
              </a:rPr>
              <a:t>2022</a:t>
            </a:r>
            <a:r>
              <a:rPr dirty="0" sz="1000" spc="-65">
                <a:latin typeface="Arial"/>
                <a:cs typeface="Arial"/>
              </a:rPr>
              <a:t> </a:t>
            </a:r>
            <a:r>
              <a:rPr dirty="0" sz="1000" spc="5">
                <a:latin typeface="PMingLiU"/>
                <a:cs typeface="PMingLiU"/>
              </a:rPr>
              <a:t>年</a:t>
            </a:r>
            <a:r>
              <a:rPr dirty="0" sz="1000" spc="-20">
                <a:latin typeface="PMingLiU"/>
                <a:cs typeface="PMingLiU"/>
              </a:rPr>
              <a:t> </a:t>
            </a:r>
            <a:r>
              <a:rPr dirty="0" sz="1000">
                <a:latin typeface="Arial"/>
                <a:cs typeface="Arial"/>
              </a:rPr>
              <a:t>2</a:t>
            </a:r>
            <a:r>
              <a:rPr dirty="0" sz="1000" spc="-75">
                <a:latin typeface="Arial"/>
                <a:cs typeface="Arial"/>
              </a:rPr>
              <a:t> </a:t>
            </a:r>
            <a:r>
              <a:rPr dirty="0" sz="1000" spc="5">
                <a:latin typeface="PMingLiU"/>
                <a:cs typeface="PMingLiU"/>
              </a:rPr>
              <a:t>月</a:t>
            </a:r>
            <a:r>
              <a:rPr dirty="0" sz="1000">
                <a:latin typeface="PMingLiU"/>
                <a:cs typeface="PMingLiU"/>
              </a:rPr>
              <a:t>，</a:t>
            </a:r>
            <a:r>
              <a:rPr dirty="0" sz="1000">
                <a:latin typeface="Arial"/>
                <a:cs typeface="Arial"/>
              </a:rPr>
              <a:t>Atara</a:t>
            </a:r>
            <a:r>
              <a:rPr dirty="0" sz="1000" spc="-65">
                <a:latin typeface="Arial"/>
                <a:cs typeface="Arial"/>
              </a:rPr>
              <a:t> </a:t>
            </a:r>
            <a:r>
              <a:rPr dirty="0" sz="1000" spc="5">
                <a:latin typeface="PMingLiU"/>
                <a:cs typeface="PMingLiU"/>
              </a:rPr>
              <a:t>公告</a:t>
            </a:r>
            <a:r>
              <a:rPr dirty="0" sz="1000" spc="-20">
                <a:latin typeface="PMingLiU"/>
                <a:cs typeface="PMingLiU"/>
              </a:rPr>
              <a:t> </a:t>
            </a:r>
            <a:r>
              <a:rPr dirty="0" sz="1000">
                <a:latin typeface="Arial"/>
                <a:cs typeface="Arial"/>
              </a:rPr>
              <a:t>ATA2271</a:t>
            </a:r>
            <a:r>
              <a:rPr dirty="0" sz="1000" spc="-65">
                <a:latin typeface="Arial"/>
                <a:cs typeface="Arial"/>
              </a:rPr>
              <a:t> </a:t>
            </a:r>
            <a:r>
              <a:rPr dirty="0" sz="1000" spc="5">
                <a:latin typeface="PMingLiU"/>
                <a:cs typeface="PMingLiU"/>
              </a:rPr>
              <a:t>已自</a:t>
            </a:r>
            <a:r>
              <a:rPr dirty="0" sz="1000" spc="-20">
                <a:latin typeface="PMingLiU"/>
                <a:cs typeface="PMingLiU"/>
              </a:rPr>
              <a:t>愿</a:t>
            </a:r>
            <a:r>
              <a:rPr dirty="0" sz="1000" spc="5">
                <a:latin typeface="PMingLiU"/>
                <a:cs typeface="PMingLiU"/>
              </a:rPr>
              <a:t>暂停</a:t>
            </a:r>
            <a:r>
              <a:rPr dirty="0" sz="1000" spc="-20">
                <a:latin typeface="PMingLiU"/>
                <a:cs typeface="PMingLiU"/>
              </a:rPr>
              <a:t>新</a:t>
            </a:r>
            <a:r>
              <a:rPr dirty="0" sz="1000" spc="5">
                <a:latin typeface="PMingLiU"/>
                <a:cs typeface="PMingLiU"/>
              </a:rPr>
              <a:t>患者招 募，原因</a:t>
            </a:r>
            <a:r>
              <a:rPr dirty="0" sz="1000" spc="245">
                <a:latin typeface="PMingLiU"/>
                <a:cs typeface="PMingLiU"/>
              </a:rPr>
              <a:t>是</a:t>
            </a:r>
            <a:r>
              <a:rPr dirty="0" sz="1000" spc="-5">
                <a:latin typeface="Arial"/>
                <a:cs typeface="Arial"/>
              </a:rPr>
              <a:t>ATA2271</a:t>
            </a:r>
            <a:r>
              <a:rPr dirty="0" sz="1000" spc="-70">
                <a:latin typeface="Arial"/>
                <a:cs typeface="Arial"/>
              </a:rPr>
              <a:t> </a:t>
            </a:r>
            <a:r>
              <a:rPr dirty="0" sz="1000" spc="245">
                <a:latin typeface="PMingLiU"/>
                <a:cs typeface="PMingLiU"/>
              </a:rPr>
              <a:t>在</a:t>
            </a:r>
            <a:r>
              <a:rPr dirty="0" sz="1000">
                <a:latin typeface="Arial"/>
                <a:cs typeface="Arial"/>
              </a:rPr>
              <a:t>I</a:t>
            </a:r>
            <a:r>
              <a:rPr dirty="0" sz="1000" spc="-55">
                <a:latin typeface="Arial"/>
                <a:cs typeface="Arial"/>
              </a:rPr>
              <a:t> </a:t>
            </a:r>
            <a:r>
              <a:rPr dirty="0" sz="1000" spc="5">
                <a:latin typeface="PMingLiU"/>
                <a:cs typeface="PMingLiU"/>
              </a:rPr>
              <a:t>期</a:t>
            </a:r>
            <a:r>
              <a:rPr dirty="0" sz="1000" spc="-20">
                <a:latin typeface="PMingLiU"/>
                <a:cs typeface="PMingLiU"/>
              </a:rPr>
              <a:t>临</a:t>
            </a:r>
            <a:r>
              <a:rPr dirty="0" sz="1000" spc="5">
                <a:latin typeface="PMingLiU"/>
                <a:cs typeface="PMingLiU"/>
              </a:rPr>
              <a:t>床试</a:t>
            </a:r>
            <a:r>
              <a:rPr dirty="0" sz="1000" spc="-20">
                <a:latin typeface="PMingLiU"/>
                <a:cs typeface="PMingLiU"/>
              </a:rPr>
              <a:t>验</a:t>
            </a:r>
            <a:r>
              <a:rPr dirty="0" sz="1000" spc="5">
                <a:latin typeface="PMingLiU"/>
                <a:cs typeface="PMingLiU"/>
              </a:rPr>
              <a:t>中发</a:t>
            </a:r>
            <a:r>
              <a:rPr dirty="0" sz="1000" spc="-20">
                <a:latin typeface="PMingLiU"/>
                <a:cs typeface="PMingLiU"/>
              </a:rPr>
              <a:t>生</a:t>
            </a:r>
            <a:r>
              <a:rPr dirty="0" sz="1000" spc="5">
                <a:latin typeface="PMingLiU"/>
                <a:cs typeface="PMingLiU"/>
              </a:rPr>
              <a:t>了一</a:t>
            </a:r>
            <a:r>
              <a:rPr dirty="0" sz="1000" spc="-20">
                <a:latin typeface="PMingLiU"/>
                <a:cs typeface="PMingLiU"/>
              </a:rPr>
              <a:t>例</a:t>
            </a:r>
            <a:r>
              <a:rPr dirty="0" sz="1000" spc="5">
                <a:latin typeface="PMingLiU"/>
                <a:cs typeface="PMingLiU"/>
              </a:rPr>
              <a:t>患</a:t>
            </a:r>
            <a:r>
              <a:rPr dirty="0" sz="1000" spc="-20">
                <a:latin typeface="PMingLiU"/>
                <a:cs typeface="PMingLiU"/>
              </a:rPr>
              <a:t>者</a:t>
            </a:r>
            <a:r>
              <a:rPr dirty="0" sz="1000" spc="5">
                <a:latin typeface="PMingLiU"/>
                <a:cs typeface="PMingLiU"/>
              </a:rPr>
              <a:t>死亡的</a:t>
            </a:r>
            <a:r>
              <a:rPr dirty="0" sz="1000" spc="-15">
                <a:latin typeface="PMingLiU"/>
                <a:cs typeface="PMingLiU"/>
              </a:rPr>
              <a:t> </a:t>
            </a:r>
            <a:r>
              <a:rPr dirty="0" sz="1000" spc="-10">
                <a:latin typeface="Arial"/>
                <a:cs typeface="Arial"/>
              </a:rPr>
              <a:t>SAE</a:t>
            </a:r>
            <a:r>
              <a:rPr dirty="0" sz="1000" spc="5">
                <a:latin typeface="PMingLiU"/>
                <a:cs typeface="PMingLiU"/>
              </a:rPr>
              <a:t>。</a:t>
            </a:r>
            <a:endParaRPr sz="1000">
              <a:latin typeface="PMingLiU"/>
              <a:cs typeface="PMingLiU"/>
            </a:endParaRPr>
          </a:p>
          <a:p>
            <a:pPr algn="just" marL="12700" marR="5080">
              <a:lnSpc>
                <a:spcPct val="139400"/>
              </a:lnSpc>
              <a:spcBef>
                <a:spcPts val="605"/>
              </a:spcBef>
            </a:pPr>
            <a:r>
              <a:rPr dirty="0" sz="1000" spc="-5">
                <a:latin typeface="Arial"/>
                <a:cs typeface="Arial"/>
              </a:rPr>
              <a:t>2021</a:t>
            </a:r>
            <a:r>
              <a:rPr dirty="0" sz="1000" spc="-75">
                <a:latin typeface="Arial"/>
                <a:cs typeface="Arial"/>
              </a:rPr>
              <a:t> </a:t>
            </a:r>
            <a:r>
              <a:rPr dirty="0" sz="1000" spc="5">
                <a:latin typeface="PMingLiU"/>
                <a:cs typeface="PMingLiU"/>
              </a:rPr>
              <a:t>年</a:t>
            </a:r>
            <a:r>
              <a:rPr dirty="0" sz="1000" spc="-20">
                <a:latin typeface="PMingLiU"/>
                <a:cs typeface="PMingLiU"/>
              </a:rPr>
              <a:t> </a:t>
            </a:r>
            <a:r>
              <a:rPr dirty="0" sz="1000" spc="-5">
                <a:latin typeface="Arial"/>
                <a:cs typeface="Arial"/>
              </a:rPr>
              <a:t>11</a:t>
            </a:r>
            <a:r>
              <a:rPr dirty="0" sz="1000" spc="-65">
                <a:latin typeface="Arial"/>
                <a:cs typeface="Arial"/>
              </a:rPr>
              <a:t> </a:t>
            </a:r>
            <a:r>
              <a:rPr dirty="0" sz="1000" spc="5">
                <a:latin typeface="PMingLiU"/>
                <a:cs typeface="PMingLiU"/>
              </a:rPr>
              <a:t>月，法</a:t>
            </a:r>
            <a:r>
              <a:rPr dirty="0" sz="1000" spc="245">
                <a:latin typeface="PMingLiU"/>
                <a:cs typeface="PMingLiU"/>
              </a:rPr>
              <a:t>国</a:t>
            </a:r>
            <a:r>
              <a:rPr dirty="0" sz="1000" spc="-5">
                <a:latin typeface="Arial"/>
                <a:cs typeface="Arial"/>
              </a:rPr>
              <a:t>Cellectis</a:t>
            </a:r>
            <a:r>
              <a:rPr dirty="0" sz="1000" spc="-85">
                <a:latin typeface="Arial"/>
                <a:cs typeface="Arial"/>
              </a:rPr>
              <a:t> </a:t>
            </a:r>
            <a:r>
              <a:rPr dirty="0" sz="1000" spc="5">
                <a:latin typeface="PMingLiU"/>
                <a:cs typeface="PMingLiU"/>
              </a:rPr>
              <a:t>公司</a:t>
            </a:r>
            <a:r>
              <a:rPr dirty="0" sz="1000" spc="245">
                <a:latin typeface="PMingLiU"/>
                <a:cs typeface="PMingLiU"/>
              </a:rPr>
              <a:t>在</a:t>
            </a:r>
            <a:r>
              <a:rPr dirty="0" sz="1000">
                <a:latin typeface="Arial"/>
                <a:cs typeface="Arial"/>
              </a:rPr>
              <a:t>SITC</a:t>
            </a:r>
            <a:r>
              <a:rPr dirty="0" sz="1000" spc="-90">
                <a:latin typeface="Arial"/>
                <a:cs typeface="Arial"/>
              </a:rPr>
              <a:t> </a:t>
            </a:r>
            <a:r>
              <a:rPr dirty="0" sz="1000" spc="5">
                <a:latin typeface="PMingLiU"/>
                <a:cs typeface="PMingLiU"/>
              </a:rPr>
              <a:t>年会</a:t>
            </a:r>
            <a:r>
              <a:rPr dirty="0" sz="1000" spc="-20">
                <a:latin typeface="PMingLiU"/>
                <a:cs typeface="PMingLiU"/>
              </a:rPr>
              <a:t>上</a:t>
            </a:r>
            <a:r>
              <a:rPr dirty="0" sz="1000" spc="5">
                <a:latin typeface="PMingLiU"/>
                <a:cs typeface="PMingLiU"/>
              </a:rPr>
              <a:t>宣</a:t>
            </a:r>
            <a:r>
              <a:rPr dirty="0" sz="1000" spc="-20">
                <a:latin typeface="PMingLiU"/>
                <a:cs typeface="PMingLiU"/>
              </a:rPr>
              <a:t>布</a:t>
            </a:r>
            <a:r>
              <a:rPr dirty="0" sz="1000" spc="5">
                <a:latin typeface="PMingLiU"/>
                <a:cs typeface="PMingLiU"/>
              </a:rPr>
              <a:t>了靶</a:t>
            </a:r>
            <a:r>
              <a:rPr dirty="0" sz="1000" spc="245">
                <a:latin typeface="PMingLiU"/>
                <a:cs typeface="PMingLiU"/>
              </a:rPr>
              <a:t>向</a:t>
            </a:r>
            <a:r>
              <a:rPr dirty="0" sz="1000" spc="-5">
                <a:latin typeface="Arial"/>
                <a:cs typeface="Arial"/>
              </a:rPr>
              <a:t>MSLN</a:t>
            </a:r>
            <a:r>
              <a:rPr dirty="0" sz="1000" spc="-70">
                <a:latin typeface="Arial"/>
                <a:cs typeface="Arial"/>
              </a:rPr>
              <a:t> </a:t>
            </a:r>
            <a:r>
              <a:rPr dirty="0" sz="1000" spc="5">
                <a:latin typeface="PMingLiU"/>
                <a:cs typeface="PMingLiU"/>
              </a:rPr>
              <a:t>的</a:t>
            </a:r>
            <a:r>
              <a:rPr dirty="0" sz="1000" spc="-20">
                <a:latin typeface="PMingLiU"/>
                <a:cs typeface="PMingLiU"/>
              </a:rPr>
              <a:t>同</a:t>
            </a:r>
            <a:r>
              <a:rPr dirty="0" sz="1000" spc="5">
                <a:latin typeface="PMingLiU"/>
                <a:cs typeface="PMingLiU"/>
              </a:rPr>
              <a:t>种异</a:t>
            </a:r>
            <a:r>
              <a:rPr dirty="0" sz="1000" spc="245">
                <a:latin typeface="PMingLiU"/>
                <a:cs typeface="PMingLiU"/>
              </a:rPr>
              <a:t>体</a:t>
            </a:r>
            <a:r>
              <a:rPr dirty="0" sz="1000" spc="-5">
                <a:latin typeface="Arial"/>
                <a:cs typeface="Arial"/>
              </a:rPr>
              <a:t>CAR-T</a:t>
            </a:r>
            <a:r>
              <a:rPr dirty="0" sz="1000" spc="-80">
                <a:latin typeface="Arial"/>
                <a:cs typeface="Arial"/>
              </a:rPr>
              <a:t> </a:t>
            </a:r>
            <a:r>
              <a:rPr dirty="0" sz="1000" spc="5">
                <a:latin typeface="PMingLiU"/>
                <a:cs typeface="PMingLiU"/>
              </a:rPr>
              <a:t>细 胞候选</a:t>
            </a:r>
            <a:r>
              <a:rPr dirty="0" sz="1000" spc="-20">
                <a:latin typeface="PMingLiU"/>
                <a:cs typeface="PMingLiU"/>
              </a:rPr>
              <a:t>产</a:t>
            </a:r>
            <a:r>
              <a:rPr dirty="0" sz="1000" spc="175">
                <a:latin typeface="PMingLiU"/>
                <a:cs typeface="PMingLiU"/>
              </a:rPr>
              <a:t>品</a:t>
            </a:r>
            <a:r>
              <a:rPr dirty="0" sz="1000" spc="-5">
                <a:latin typeface="Arial"/>
                <a:cs typeface="Arial"/>
              </a:rPr>
              <a:t>UCARTMESO</a:t>
            </a:r>
            <a:r>
              <a:rPr dirty="0" sz="1000" spc="-135">
                <a:latin typeface="Arial"/>
                <a:cs typeface="Arial"/>
              </a:rPr>
              <a:t> </a:t>
            </a:r>
            <a:r>
              <a:rPr dirty="0" sz="1000" spc="5">
                <a:latin typeface="PMingLiU"/>
                <a:cs typeface="PMingLiU"/>
              </a:rPr>
              <a:t>用于</a:t>
            </a:r>
            <a:r>
              <a:rPr dirty="0" sz="1000" spc="-20">
                <a:latin typeface="PMingLiU"/>
                <a:cs typeface="PMingLiU"/>
              </a:rPr>
              <a:t>治</a:t>
            </a:r>
            <a:r>
              <a:rPr dirty="0" sz="1000" spc="5">
                <a:latin typeface="PMingLiU"/>
                <a:cs typeface="PMingLiU"/>
              </a:rPr>
              <a:t>疗胰</a:t>
            </a:r>
            <a:r>
              <a:rPr dirty="0" sz="1000" spc="-20">
                <a:latin typeface="PMingLiU"/>
                <a:cs typeface="PMingLiU"/>
              </a:rPr>
              <a:t>腺</a:t>
            </a:r>
            <a:r>
              <a:rPr dirty="0" sz="1000" spc="5">
                <a:latin typeface="PMingLiU"/>
                <a:cs typeface="PMingLiU"/>
              </a:rPr>
              <a:t>癌、</a:t>
            </a:r>
            <a:r>
              <a:rPr dirty="0" sz="1000" spc="-20">
                <a:latin typeface="PMingLiU"/>
                <a:cs typeface="PMingLiU"/>
              </a:rPr>
              <a:t>间</a:t>
            </a:r>
            <a:r>
              <a:rPr dirty="0" sz="1000" spc="5">
                <a:latin typeface="PMingLiU"/>
                <a:cs typeface="PMingLiU"/>
              </a:rPr>
              <a:t>皮瘤</a:t>
            </a:r>
            <a:r>
              <a:rPr dirty="0" sz="1000" spc="-20">
                <a:latin typeface="PMingLiU"/>
                <a:cs typeface="PMingLiU"/>
              </a:rPr>
              <a:t>的</a:t>
            </a:r>
            <a:r>
              <a:rPr dirty="0" sz="1000" spc="5">
                <a:latin typeface="PMingLiU"/>
                <a:cs typeface="PMingLiU"/>
              </a:rPr>
              <a:t>第一个</a:t>
            </a:r>
            <a:r>
              <a:rPr dirty="0" sz="1000" spc="-20">
                <a:latin typeface="PMingLiU"/>
                <a:cs typeface="PMingLiU"/>
              </a:rPr>
              <a:t>临</a:t>
            </a:r>
            <a:r>
              <a:rPr dirty="0" sz="1000" spc="5">
                <a:latin typeface="PMingLiU"/>
                <a:cs typeface="PMingLiU"/>
              </a:rPr>
              <a:t>床前</a:t>
            </a:r>
            <a:r>
              <a:rPr dirty="0" sz="1000" spc="-20">
                <a:latin typeface="PMingLiU"/>
                <a:cs typeface="PMingLiU"/>
              </a:rPr>
              <a:t>数</a:t>
            </a:r>
            <a:r>
              <a:rPr dirty="0" sz="1000" spc="5">
                <a:latin typeface="PMingLiU"/>
                <a:cs typeface="PMingLiU"/>
              </a:rPr>
              <a:t>据，</a:t>
            </a:r>
            <a:r>
              <a:rPr dirty="0" sz="1000" spc="-20">
                <a:latin typeface="PMingLiU"/>
                <a:cs typeface="PMingLiU"/>
              </a:rPr>
              <a:t>利</a:t>
            </a:r>
            <a:r>
              <a:rPr dirty="0" sz="1000" spc="5">
                <a:latin typeface="PMingLiU"/>
                <a:cs typeface="PMingLiU"/>
              </a:rPr>
              <a:t>用免</a:t>
            </a:r>
            <a:r>
              <a:rPr dirty="0" sz="1000" spc="-20">
                <a:latin typeface="PMingLiU"/>
                <a:cs typeface="PMingLiU"/>
              </a:rPr>
              <a:t>疫</a:t>
            </a:r>
            <a:r>
              <a:rPr dirty="0" sz="1000" spc="15">
                <a:latin typeface="PMingLiU"/>
                <a:cs typeface="PMingLiU"/>
              </a:rPr>
              <a:t>缺</a:t>
            </a:r>
            <a:r>
              <a:rPr dirty="0" sz="1000" spc="5">
                <a:latin typeface="PMingLiU"/>
                <a:cs typeface="PMingLiU"/>
              </a:rPr>
              <a:t>陷间 皮瘤模</a:t>
            </a:r>
            <a:r>
              <a:rPr dirty="0" sz="1000" spc="-20">
                <a:latin typeface="PMingLiU"/>
                <a:cs typeface="PMingLiU"/>
              </a:rPr>
              <a:t>型</a:t>
            </a:r>
            <a:r>
              <a:rPr dirty="0" sz="1000" spc="5">
                <a:latin typeface="PMingLiU"/>
                <a:cs typeface="PMingLiU"/>
              </a:rPr>
              <a:t>小鼠评</a:t>
            </a:r>
            <a:r>
              <a:rPr dirty="0" sz="1000" spc="220">
                <a:latin typeface="PMingLiU"/>
                <a:cs typeface="PMingLiU"/>
              </a:rPr>
              <a:t>估</a:t>
            </a:r>
            <a:r>
              <a:rPr dirty="0" sz="1000">
                <a:latin typeface="Arial"/>
                <a:cs typeface="Arial"/>
              </a:rPr>
              <a:t>TGFβR2</a:t>
            </a:r>
            <a:r>
              <a:rPr dirty="0" sz="1000" spc="-70">
                <a:latin typeface="Arial"/>
                <a:cs typeface="Arial"/>
              </a:rPr>
              <a:t> </a:t>
            </a:r>
            <a:r>
              <a:rPr dirty="0" sz="1000" spc="5">
                <a:latin typeface="PMingLiU"/>
                <a:cs typeface="PMingLiU"/>
              </a:rPr>
              <a:t>敲除</a:t>
            </a:r>
            <a:r>
              <a:rPr dirty="0" sz="1000" spc="245">
                <a:latin typeface="PMingLiU"/>
                <a:cs typeface="PMingLiU"/>
              </a:rPr>
              <a:t>的</a:t>
            </a:r>
            <a:r>
              <a:rPr dirty="0" sz="1000" spc="-10">
                <a:latin typeface="Arial"/>
                <a:cs typeface="Arial"/>
              </a:rPr>
              <a:t>MESO</a:t>
            </a:r>
            <a:r>
              <a:rPr dirty="0" sz="1000" spc="110">
                <a:latin typeface="Arial"/>
                <a:cs typeface="Arial"/>
              </a:rPr>
              <a:t> </a:t>
            </a:r>
            <a:r>
              <a:rPr dirty="0" sz="1000" spc="-5">
                <a:latin typeface="Arial"/>
                <a:cs typeface="Arial"/>
              </a:rPr>
              <a:t>CAR-T</a:t>
            </a:r>
            <a:r>
              <a:rPr dirty="0" sz="1000" spc="-50">
                <a:latin typeface="Arial"/>
                <a:cs typeface="Arial"/>
              </a:rPr>
              <a:t> </a:t>
            </a:r>
            <a:r>
              <a:rPr dirty="0" sz="1000" spc="-20">
                <a:latin typeface="PMingLiU"/>
                <a:cs typeface="PMingLiU"/>
              </a:rPr>
              <a:t>细胞</a:t>
            </a:r>
            <a:r>
              <a:rPr dirty="0" sz="1000" spc="5">
                <a:latin typeface="PMingLiU"/>
                <a:cs typeface="PMingLiU"/>
              </a:rPr>
              <a:t>的体内</a:t>
            </a:r>
            <a:r>
              <a:rPr dirty="0" sz="1000" spc="-20">
                <a:latin typeface="PMingLiU"/>
                <a:cs typeface="PMingLiU"/>
              </a:rPr>
              <a:t>活</a:t>
            </a:r>
            <a:r>
              <a:rPr dirty="0" sz="1000" spc="5">
                <a:latin typeface="PMingLiU"/>
                <a:cs typeface="PMingLiU"/>
              </a:rPr>
              <a:t>性，</a:t>
            </a:r>
            <a:r>
              <a:rPr dirty="0" sz="1000" spc="-20">
                <a:latin typeface="PMingLiU"/>
                <a:cs typeface="PMingLiU"/>
              </a:rPr>
              <a:t>在</a:t>
            </a:r>
            <a:r>
              <a:rPr dirty="0" sz="1000" spc="5">
                <a:latin typeface="PMingLiU"/>
                <a:cs typeface="PMingLiU"/>
              </a:rPr>
              <a:t>所有接</a:t>
            </a:r>
            <a:r>
              <a:rPr dirty="0" sz="1000" spc="250">
                <a:latin typeface="PMingLiU"/>
                <a:cs typeface="PMingLiU"/>
              </a:rPr>
              <a:t>受</a:t>
            </a:r>
            <a:r>
              <a:rPr dirty="0" sz="1000" spc="-5">
                <a:latin typeface="Arial"/>
                <a:cs typeface="Arial"/>
              </a:rPr>
              <a:t>CAR-T</a:t>
            </a:r>
            <a:r>
              <a:rPr dirty="0" sz="1000" spc="-55">
                <a:latin typeface="Arial"/>
                <a:cs typeface="Arial"/>
              </a:rPr>
              <a:t> </a:t>
            </a:r>
            <a:r>
              <a:rPr dirty="0" sz="1000" spc="5">
                <a:latin typeface="PMingLiU"/>
                <a:cs typeface="PMingLiU"/>
              </a:rPr>
              <a:t>治 疗的小</a:t>
            </a:r>
            <a:r>
              <a:rPr dirty="0" sz="1000" spc="-20">
                <a:latin typeface="PMingLiU"/>
                <a:cs typeface="PMingLiU"/>
              </a:rPr>
              <a:t>鼠</a:t>
            </a:r>
            <a:r>
              <a:rPr dirty="0" sz="1000" spc="5">
                <a:latin typeface="PMingLiU"/>
                <a:cs typeface="PMingLiU"/>
              </a:rPr>
              <a:t>中观</a:t>
            </a:r>
            <a:r>
              <a:rPr dirty="0" sz="1000" spc="-20">
                <a:latin typeface="PMingLiU"/>
                <a:cs typeface="PMingLiU"/>
              </a:rPr>
              <a:t>察</a:t>
            </a:r>
            <a:r>
              <a:rPr dirty="0" sz="1000" spc="5">
                <a:latin typeface="PMingLiU"/>
                <a:cs typeface="PMingLiU"/>
              </a:rPr>
              <a:t>到肿</a:t>
            </a:r>
            <a:r>
              <a:rPr dirty="0" sz="1000" spc="-20">
                <a:latin typeface="PMingLiU"/>
                <a:cs typeface="PMingLiU"/>
              </a:rPr>
              <a:t>瘤</a:t>
            </a:r>
            <a:r>
              <a:rPr dirty="0" sz="1000" spc="5">
                <a:latin typeface="PMingLiU"/>
                <a:cs typeface="PMingLiU"/>
              </a:rPr>
              <a:t>消退</a:t>
            </a:r>
            <a:r>
              <a:rPr dirty="0" sz="1000" spc="-20">
                <a:latin typeface="PMingLiU"/>
                <a:cs typeface="PMingLiU"/>
              </a:rPr>
              <a:t>和</a:t>
            </a:r>
            <a:r>
              <a:rPr dirty="0" sz="1000" spc="5">
                <a:latin typeface="PMingLiU"/>
                <a:cs typeface="PMingLiU"/>
              </a:rPr>
              <a:t>生存</a:t>
            </a:r>
            <a:r>
              <a:rPr dirty="0" sz="1000" spc="-20">
                <a:latin typeface="PMingLiU"/>
                <a:cs typeface="PMingLiU"/>
              </a:rPr>
              <a:t>率</a:t>
            </a:r>
            <a:r>
              <a:rPr dirty="0" sz="1000" spc="5">
                <a:latin typeface="PMingLiU"/>
                <a:cs typeface="PMingLiU"/>
              </a:rPr>
              <a:t>增加。</a:t>
            </a:r>
            <a:endParaRPr sz="1000">
              <a:latin typeface="PMingLiU"/>
              <a:cs typeface="PMingLiU"/>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42161"/>
            <a:ext cx="5196840" cy="8646160"/>
          </a:xfrm>
          <a:prstGeom prst="rect">
            <a:avLst/>
          </a:prstGeom>
        </p:spPr>
        <p:txBody>
          <a:bodyPr wrap="square" lIns="0" tIns="11430" rIns="0" bIns="0" rtlCol="0" vert="horz">
            <a:spAutoFit/>
          </a:bodyPr>
          <a:lstStyle/>
          <a:p>
            <a:pPr marL="12700">
              <a:lnSpc>
                <a:spcPct val="100000"/>
              </a:lnSpc>
              <a:spcBef>
                <a:spcPts val="90"/>
              </a:spcBef>
            </a:pPr>
            <a:r>
              <a:rPr dirty="0" sz="1400" spc="10" b="1">
                <a:solidFill>
                  <a:srgbClr val="C00000"/>
                </a:solidFill>
                <a:latin typeface="Microsoft JhengHei UI"/>
                <a:cs typeface="Microsoft JhengHei UI"/>
              </a:rPr>
              <a:t>技</a:t>
            </a:r>
            <a:r>
              <a:rPr dirty="0" sz="1400" spc="-10" b="1">
                <a:solidFill>
                  <a:srgbClr val="C00000"/>
                </a:solidFill>
                <a:latin typeface="Microsoft JhengHei UI"/>
                <a:cs typeface="Microsoft JhengHei UI"/>
              </a:rPr>
              <a:t>术</a:t>
            </a:r>
            <a:r>
              <a:rPr dirty="0" sz="1400" spc="10" b="1">
                <a:solidFill>
                  <a:srgbClr val="C00000"/>
                </a:solidFill>
                <a:latin typeface="Microsoft JhengHei UI"/>
                <a:cs typeface="Microsoft JhengHei UI"/>
              </a:rPr>
              <a:t>前</a:t>
            </a:r>
            <a:r>
              <a:rPr dirty="0" sz="1400" spc="-10" b="1">
                <a:solidFill>
                  <a:srgbClr val="C00000"/>
                </a:solidFill>
                <a:latin typeface="Microsoft JhengHei UI"/>
                <a:cs typeface="Microsoft JhengHei UI"/>
              </a:rPr>
              <a:t>瞻篇</a:t>
            </a:r>
            <a:r>
              <a:rPr dirty="0" sz="1400" spc="20" b="1">
                <a:solidFill>
                  <a:srgbClr val="C00000"/>
                </a:solidFill>
                <a:latin typeface="Microsoft JhengHei UI"/>
                <a:cs typeface="Microsoft JhengHei UI"/>
              </a:rPr>
              <a:t>：</a:t>
            </a:r>
            <a:r>
              <a:rPr dirty="0" sz="1400" spc="-10" b="1">
                <a:solidFill>
                  <a:srgbClr val="C00000"/>
                </a:solidFill>
                <a:latin typeface="Microsoft JhengHei UI"/>
                <a:cs typeface="Microsoft JhengHei UI"/>
              </a:rPr>
              <a:t>有望</a:t>
            </a:r>
            <a:r>
              <a:rPr dirty="0" sz="1400" spc="10" b="1">
                <a:solidFill>
                  <a:srgbClr val="C00000"/>
                </a:solidFill>
                <a:latin typeface="Microsoft JhengHei UI"/>
                <a:cs typeface="Microsoft JhengHei UI"/>
              </a:rPr>
              <a:t>解</a:t>
            </a:r>
            <a:r>
              <a:rPr dirty="0" sz="1400" spc="-10" b="1">
                <a:solidFill>
                  <a:srgbClr val="C00000"/>
                </a:solidFill>
                <a:latin typeface="Microsoft JhengHei UI"/>
                <a:cs typeface="Microsoft JhengHei UI"/>
              </a:rPr>
              <a:t>决</a:t>
            </a:r>
            <a:r>
              <a:rPr dirty="0" sz="1400" spc="10" b="1">
                <a:solidFill>
                  <a:srgbClr val="C00000"/>
                </a:solidFill>
                <a:latin typeface="Microsoft JhengHei UI"/>
                <a:cs typeface="Microsoft JhengHei UI"/>
              </a:rPr>
              <a:t>核</a:t>
            </a:r>
            <a:r>
              <a:rPr dirty="0" sz="1400" spc="-10" b="1">
                <a:solidFill>
                  <a:srgbClr val="C00000"/>
                </a:solidFill>
                <a:latin typeface="Microsoft JhengHei UI"/>
                <a:cs typeface="Microsoft JhengHei UI"/>
              </a:rPr>
              <a:t>心难</a:t>
            </a:r>
            <a:r>
              <a:rPr dirty="0" sz="1400" spc="15" b="1">
                <a:solidFill>
                  <a:srgbClr val="C00000"/>
                </a:solidFill>
                <a:latin typeface="Microsoft JhengHei UI"/>
                <a:cs typeface="Microsoft JhengHei UI"/>
              </a:rPr>
              <a:t>题</a:t>
            </a:r>
            <a:r>
              <a:rPr dirty="0" sz="1400" spc="-10" b="1">
                <a:solidFill>
                  <a:srgbClr val="C00000"/>
                </a:solidFill>
                <a:latin typeface="Microsoft JhengHei UI"/>
                <a:cs typeface="Microsoft JhengHei UI"/>
              </a:rPr>
              <a:t>，异体</a:t>
            </a:r>
            <a:r>
              <a:rPr dirty="0" sz="1400" spc="5" b="1">
                <a:solidFill>
                  <a:srgbClr val="C00000"/>
                </a:solidFill>
                <a:latin typeface="Microsoft JhengHei UI"/>
                <a:cs typeface="Microsoft JhengHei UI"/>
              </a:rPr>
              <a:t> </a:t>
            </a:r>
            <a:r>
              <a:rPr dirty="0" sz="1400" spc="-10" b="1">
                <a:solidFill>
                  <a:srgbClr val="C00000"/>
                </a:solidFill>
                <a:latin typeface="Arial"/>
                <a:cs typeface="Arial"/>
              </a:rPr>
              <a:t>CAR-T</a:t>
            </a:r>
            <a:r>
              <a:rPr dirty="0" sz="1400" spc="-65" b="1">
                <a:solidFill>
                  <a:srgbClr val="C00000"/>
                </a:solidFill>
                <a:latin typeface="Arial"/>
                <a:cs typeface="Arial"/>
              </a:rPr>
              <a:t> </a:t>
            </a:r>
            <a:r>
              <a:rPr dirty="0" sz="1400" spc="10" b="1">
                <a:solidFill>
                  <a:srgbClr val="C00000"/>
                </a:solidFill>
                <a:latin typeface="Microsoft JhengHei UI"/>
                <a:cs typeface="Microsoft JhengHei UI"/>
              </a:rPr>
              <a:t>百花齐放</a:t>
            </a:r>
            <a:endParaRPr sz="1400">
              <a:latin typeface="Microsoft JhengHei UI"/>
              <a:cs typeface="Microsoft JhengHei UI"/>
            </a:endParaRPr>
          </a:p>
          <a:p>
            <a:pPr marL="12700">
              <a:lnSpc>
                <a:spcPct val="100000"/>
              </a:lnSpc>
              <a:spcBef>
                <a:spcPts val="1285"/>
              </a:spcBef>
            </a:pPr>
            <a:r>
              <a:rPr dirty="0" sz="1200" b="1">
                <a:solidFill>
                  <a:srgbClr val="585858"/>
                </a:solidFill>
                <a:latin typeface="Microsoft JhengHei UI"/>
                <a:cs typeface="Microsoft JhengHei UI"/>
              </a:rPr>
              <a:t>自体</a:t>
            </a:r>
            <a:r>
              <a:rPr dirty="0" sz="1200" spc="30" b="1">
                <a:solidFill>
                  <a:srgbClr val="585858"/>
                </a:solidFill>
                <a:latin typeface="Microsoft JhengHei UI"/>
                <a:cs typeface="Microsoft JhengHei UI"/>
              </a:rPr>
              <a:t> </a:t>
            </a:r>
            <a:r>
              <a:rPr dirty="0" sz="1200" spc="-15" b="1">
                <a:solidFill>
                  <a:srgbClr val="585858"/>
                </a:solidFill>
                <a:latin typeface="Arial"/>
                <a:cs typeface="Arial"/>
              </a:rPr>
              <a:t>CAR-T</a:t>
            </a:r>
            <a:r>
              <a:rPr dirty="0" sz="1200" spc="-35" b="1">
                <a:solidFill>
                  <a:srgbClr val="585858"/>
                </a:solidFill>
                <a:latin typeface="Arial"/>
                <a:cs typeface="Arial"/>
              </a:rPr>
              <a:t> </a:t>
            </a:r>
            <a:r>
              <a:rPr dirty="0" sz="1200" b="1">
                <a:solidFill>
                  <a:srgbClr val="585858"/>
                </a:solidFill>
                <a:latin typeface="Microsoft JhengHei UI"/>
                <a:cs typeface="Microsoft JhengHei UI"/>
              </a:rPr>
              <a:t>疗效虽佳，但仍有较</a:t>
            </a:r>
            <a:r>
              <a:rPr dirty="0" sz="1200" spc="25" b="1">
                <a:solidFill>
                  <a:srgbClr val="585858"/>
                </a:solidFill>
                <a:latin typeface="Microsoft JhengHei UI"/>
                <a:cs typeface="Microsoft JhengHei UI"/>
              </a:rPr>
              <a:t>大</a:t>
            </a:r>
            <a:r>
              <a:rPr dirty="0" sz="1200" b="1">
                <a:solidFill>
                  <a:srgbClr val="585858"/>
                </a:solidFill>
                <a:latin typeface="Microsoft JhengHei UI"/>
                <a:cs typeface="Microsoft JhengHei UI"/>
              </a:rPr>
              <a:t>改进空间</a:t>
            </a:r>
            <a:endParaRPr sz="1200">
              <a:latin typeface="Microsoft JhengHei UI"/>
              <a:cs typeface="Microsoft JhengHei UI"/>
            </a:endParaRPr>
          </a:p>
          <a:p>
            <a:pPr algn="just" marL="12700" marR="132715">
              <a:lnSpc>
                <a:spcPct val="140000"/>
              </a:lnSpc>
              <a:spcBef>
                <a:spcPts val="484"/>
              </a:spcBef>
            </a:pPr>
            <a:r>
              <a:rPr dirty="0" sz="1000" spc="5">
                <a:latin typeface="PMingLiU"/>
                <a:cs typeface="PMingLiU"/>
              </a:rPr>
              <a:t>目前已</a:t>
            </a:r>
            <a:r>
              <a:rPr dirty="0" sz="1000" spc="-20">
                <a:latin typeface="PMingLiU"/>
                <a:cs typeface="PMingLiU"/>
              </a:rPr>
              <a:t>获</a:t>
            </a:r>
            <a:r>
              <a:rPr dirty="0" sz="1000" spc="5">
                <a:latin typeface="PMingLiU"/>
                <a:cs typeface="PMingLiU"/>
              </a:rPr>
              <a:t>批的</a:t>
            </a:r>
            <a:r>
              <a:rPr dirty="0" sz="1000">
                <a:latin typeface="PMingLiU"/>
                <a:cs typeface="PMingLiU"/>
              </a:rPr>
              <a:t> </a:t>
            </a:r>
            <a:r>
              <a:rPr dirty="0" sz="1000" spc="-5">
                <a:latin typeface="Arial"/>
                <a:cs typeface="Arial"/>
              </a:rPr>
              <a:t>CAR-T</a:t>
            </a:r>
            <a:r>
              <a:rPr dirty="0" sz="1000" spc="-30">
                <a:latin typeface="Arial"/>
                <a:cs typeface="Arial"/>
              </a:rPr>
              <a:t> </a:t>
            </a:r>
            <a:r>
              <a:rPr dirty="0" sz="1000" spc="5">
                <a:latin typeface="PMingLiU"/>
                <a:cs typeface="PMingLiU"/>
              </a:rPr>
              <a:t>疗</a:t>
            </a:r>
            <a:r>
              <a:rPr dirty="0" sz="1000" spc="-20">
                <a:latin typeface="PMingLiU"/>
                <a:cs typeface="PMingLiU"/>
              </a:rPr>
              <a:t>法</a:t>
            </a:r>
            <a:r>
              <a:rPr dirty="0" sz="1000" spc="5">
                <a:latin typeface="PMingLiU"/>
                <a:cs typeface="PMingLiU"/>
              </a:rPr>
              <a:t>均为</a:t>
            </a:r>
            <a:r>
              <a:rPr dirty="0" sz="1000" spc="-20">
                <a:latin typeface="PMingLiU"/>
                <a:cs typeface="PMingLiU"/>
              </a:rPr>
              <a:t>自</a:t>
            </a:r>
            <a:r>
              <a:rPr dirty="0" sz="1000" spc="5">
                <a:latin typeface="PMingLiU"/>
                <a:cs typeface="PMingLiU"/>
              </a:rPr>
              <a:t>体来</a:t>
            </a:r>
            <a:r>
              <a:rPr dirty="0" sz="1000" spc="-20">
                <a:latin typeface="PMingLiU"/>
                <a:cs typeface="PMingLiU"/>
              </a:rPr>
              <a:t>源</a:t>
            </a:r>
            <a:r>
              <a:rPr dirty="0" sz="1000" spc="5">
                <a:latin typeface="PMingLiU"/>
                <a:cs typeface="PMingLiU"/>
              </a:rPr>
              <a:t>，需</a:t>
            </a:r>
            <a:r>
              <a:rPr dirty="0" sz="1000" spc="-20">
                <a:latin typeface="PMingLiU"/>
                <a:cs typeface="PMingLiU"/>
              </a:rPr>
              <a:t>要</a:t>
            </a:r>
            <a:r>
              <a:rPr dirty="0" sz="1000" spc="5">
                <a:latin typeface="PMingLiU"/>
                <a:cs typeface="PMingLiU"/>
              </a:rPr>
              <a:t>使用</a:t>
            </a:r>
            <a:r>
              <a:rPr dirty="0" sz="1000" spc="-20">
                <a:latin typeface="PMingLiU"/>
                <a:cs typeface="PMingLiU"/>
              </a:rPr>
              <a:t>患者</a:t>
            </a:r>
            <a:r>
              <a:rPr dirty="0" sz="1000" spc="5">
                <a:latin typeface="PMingLiU"/>
                <a:cs typeface="PMingLiU"/>
              </a:rPr>
              <a:t>的 </a:t>
            </a:r>
            <a:r>
              <a:rPr dirty="0" sz="1000" spc="5">
                <a:latin typeface="Arial"/>
                <a:cs typeface="Arial"/>
              </a:rPr>
              <a:t>T</a:t>
            </a:r>
            <a:r>
              <a:rPr dirty="0" sz="1000" spc="-30">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进行</a:t>
            </a:r>
            <a:r>
              <a:rPr dirty="0" sz="1000" spc="-20">
                <a:latin typeface="PMingLiU"/>
                <a:cs typeface="PMingLiU"/>
              </a:rPr>
              <a:t>定</a:t>
            </a:r>
            <a:r>
              <a:rPr dirty="0" sz="1000" spc="5">
                <a:latin typeface="PMingLiU"/>
                <a:cs typeface="PMingLiU"/>
              </a:rPr>
              <a:t>制化</a:t>
            </a:r>
            <a:r>
              <a:rPr dirty="0" sz="1000" spc="-20">
                <a:latin typeface="PMingLiU"/>
                <a:cs typeface="PMingLiU"/>
              </a:rPr>
              <a:t>生</a:t>
            </a:r>
            <a:r>
              <a:rPr dirty="0" sz="1000" spc="5">
                <a:latin typeface="PMingLiU"/>
                <a:cs typeface="PMingLiU"/>
              </a:rPr>
              <a:t>产，</a:t>
            </a:r>
            <a:r>
              <a:rPr dirty="0" sz="1000" spc="-20">
                <a:latin typeface="PMingLiU"/>
                <a:cs typeface="PMingLiU"/>
              </a:rPr>
              <a:t>制</a:t>
            </a:r>
            <a:r>
              <a:rPr dirty="0" sz="1000" spc="5">
                <a:latin typeface="PMingLiU"/>
                <a:cs typeface="PMingLiU"/>
              </a:rPr>
              <a:t>备流 程繁琐</a:t>
            </a:r>
            <a:r>
              <a:rPr dirty="0" sz="1000" spc="-20">
                <a:latin typeface="PMingLiU"/>
                <a:cs typeface="PMingLiU"/>
              </a:rPr>
              <a:t>，</a:t>
            </a:r>
            <a:r>
              <a:rPr dirty="0" sz="1000" spc="5">
                <a:latin typeface="PMingLiU"/>
                <a:cs typeface="PMingLiU"/>
              </a:rPr>
              <a:t>成本</a:t>
            </a:r>
            <a:r>
              <a:rPr dirty="0" sz="1000" spc="-20">
                <a:latin typeface="PMingLiU"/>
                <a:cs typeface="PMingLiU"/>
              </a:rPr>
              <a:t>高</a:t>
            </a:r>
            <a:r>
              <a:rPr dirty="0" sz="1000" spc="5">
                <a:latin typeface="PMingLiU"/>
                <a:cs typeface="PMingLiU"/>
              </a:rPr>
              <a:t>昂，</a:t>
            </a:r>
            <a:r>
              <a:rPr dirty="0" sz="1000" spc="-20">
                <a:latin typeface="PMingLiU"/>
                <a:cs typeface="PMingLiU"/>
              </a:rPr>
              <a:t>患</a:t>
            </a:r>
            <a:r>
              <a:rPr dirty="0" sz="1000" spc="5">
                <a:latin typeface="PMingLiU"/>
                <a:cs typeface="PMingLiU"/>
              </a:rPr>
              <a:t>者可</a:t>
            </a:r>
            <a:r>
              <a:rPr dirty="0" sz="1000" spc="-20">
                <a:latin typeface="PMingLiU"/>
                <a:cs typeface="PMingLiU"/>
              </a:rPr>
              <a:t>及</a:t>
            </a:r>
            <a:r>
              <a:rPr dirty="0" sz="1000" spc="10">
                <a:latin typeface="PMingLiU"/>
                <a:cs typeface="PMingLiU"/>
              </a:rPr>
              <a:t>性</a:t>
            </a:r>
            <a:r>
              <a:rPr dirty="0" sz="1000" spc="5">
                <a:latin typeface="PMingLiU"/>
                <a:cs typeface="PMingLiU"/>
              </a:rPr>
              <a:t>较</a:t>
            </a:r>
            <a:r>
              <a:rPr dirty="0" sz="1000" spc="-20">
                <a:latin typeface="PMingLiU"/>
                <a:cs typeface="PMingLiU"/>
              </a:rPr>
              <a:t>差</a:t>
            </a:r>
            <a:r>
              <a:rPr dirty="0" sz="1000" spc="5">
                <a:latin typeface="PMingLiU"/>
                <a:cs typeface="PMingLiU"/>
              </a:rPr>
              <a:t>，因</a:t>
            </a:r>
            <a:r>
              <a:rPr dirty="0" sz="1000" spc="-20">
                <a:latin typeface="PMingLiU"/>
                <a:cs typeface="PMingLiU"/>
              </a:rPr>
              <a:t>此</a:t>
            </a:r>
            <a:r>
              <a:rPr dirty="0" sz="1000" spc="5">
                <a:latin typeface="PMingLiU"/>
                <a:cs typeface="PMingLiU"/>
              </a:rPr>
              <a:t>自</a:t>
            </a:r>
            <a:r>
              <a:rPr dirty="0" sz="1000" spc="-20">
                <a:latin typeface="PMingLiU"/>
                <a:cs typeface="PMingLiU"/>
              </a:rPr>
              <a:t>首</a:t>
            </a:r>
            <a:r>
              <a:rPr dirty="0" sz="1000" spc="5">
                <a:latin typeface="PMingLiU"/>
                <a:cs typeface="PMingLiU"/>
              </a:rPr>
              <a:t>款</a:t>
            </a:r>
            <a:r>
              <a:rPr dirty="0" sz="1000" spc="90">
                <a:latin typeface="PMingLiU"/>
                <a:cs typeface="PMingLiU"/>
              </a:rPr>
              <a:t> </a:t>
            </a:r>
            <a:r>
              <a:rPr dirty="0" sz="1000" spc="-10">
                <a:latin typeface="Arial"/>
                <a:cs typeface="Arial"/>
              </a:rPr>
              <a:t>CAR-T</a:t>
            </a:r>
            <a:r>
              <a:rPr dirty="0" sz="1000" spc="25">
                <a:latin typeface="Arial"/>
                <a:cs typeface="Arial"/>
              </a:rPr>
              <a:t> </a:t>
            </a:r>
            <a:r>
              <a:rPr dirty="0" sz="1000" spc="5">
                <a:latin typeface="PMingLiU"/>
                <a:cs typeface="PMingLiU"/>
              </a:rPr>
              <a:t>上市</a:t>
            </a:r>
            <a:r>
              <a:rPr dirty="0" sz="1000" spc="-20">
                <a:latin typeface="PMingLiU"/>
                <a:cs typeface="PMingLiU"/>
              </a:rPr>
              <a:t>以</a:t>
            </a:r>
            <a:r>
              <a:rPr dirty="0" sz="1000" spc="5">
                <a:latin typeface="PMingLiU"/>
                <a:cs typeface="PMingLiU"/>
              </a:rPr>
              <a:t>来，</a:t>
            </a:r>
            <a:r>
              <a:rPr dirty="0" sz="1000" spc="-20">
                <a:latin typeface="PMingLiU"/>
                <a:cs typeface="PMingLiU"/>
              </a:rPr>
              <a:t>销</a:t>
            </a:r>
            <a:r>
              <a:rPr dirty="0" sz="1000" spc="5">
                <a:latin typeface="PMingLiU"/>
                <a:cs typeface="PMingLiU"/>
              </a:rPr>
              <a:t>售放</a:t>
            </a:r>
            <a:r>
              <a:rPr dirty="0" sz="1000" spc="-20">
                <a:latin typeface="PMingLiU"/>
                <a:cs typeface="PMingLiU"/>
              </a:rPr>
              <a:t>量</a:t>
            </a:r>
            <a:r>
              <a:rPr dirty="0" sz="1000" spc="5">
                <a:latin typeface="PMingLiU"/>
                <a:cs typeface="PMingLiU"/>
              </a:rPr>
              <a:t>速度</a:t>
            </a:r>
            <a:r>
              <a:rPr dirty="0" sz="1000" spc="-20">
                <a:latin typeface="PMingLiU"/>
                <a:cs typeface="PMingLiU"/>
              </a:rPr>
              <a:t>较</a:t>
            </a:r>
            <a:r>
              <a:rPr dirty="0" sz="1000" spc="5">
                <a:latin typeface="PMingLiU"/>
                <a:cs typeface="PMingLiU"/>
              </a:rPr>
              <a:t>慢。 现阶段自</a:t>
            </a:r>
            <a:r>
              <a:rPr dirty="0" sz="1000" spc="245">
                <a:latin typeface="PMingLiU"/>
                <a:cs typeface="PMingLiU"/>
              </a:rPr>
              <a:t>体</a:t>
            </a:r>
            <a:r>
              <a:rPr dirty="0" sz="1000" spc="-10">
                <a:latin typeface="Arial"/>
                <a:cs typeface="Arial"/>
              </a:rPr>
              <a:t>CAR-T</a:t>
            </a:r>
            <a:r>
              <a:rPr dirty="0" sz="1000" spc="-60">
                <a:latin typeface="Arial"/>
                <a:cs typeface="Arial"/>
              </a:rPr>
              <a:t> </a:t>
            </a:r>
            <a:r>
              <a:rPr dirty="0" sz="1000" spc="5">
                <a:latin typeface="PMingLiU"/>
                <a:cs typeface="PMingLiU"/>
              </a:rPr>
              <a:t>疗</a:t>
            </a:r>
            <a:r>
              <a:rPr dirty="0" sz="1000" spc="-20">
                <a:latin typeface="PMingLiU"/>
                <a:cs typeface="PMingLiU"/>
              </a:rPr>
              <a:t>法</a:t>
            </a:r>
            <a:r>
              <a:rPr dirty="0" sz="1000" spc="5">
                <a:latin typeface="PMingLiU"/>
                <a:cs typeface="PMingLiU"/>
              </a:rPr>
              <a:t>存</a:t>
            </a:r>
            <a:r>
              <a:rPr dirty="0" sz="1000" spc="-20">
                <a:latin typeface="PMingLiU"/>
                <a:cs typeface="PMingLiU"/>
              </a:rPr>
              <a:t>在</a:t>
            </a:r>
            <a:r>
              <a:rPr dirty="0" sz="1000" spc="5">
                <a:latin typeface="PMingLiU"/>
                <a:cs typeface="PMingLiU"/>
              </a:rPr>
              <a:t>的主</a:t>
            </a:r>
            <a:r>
              <a:rPr dirty="0" sz="1000" spc="-20">
                <a:latin typeface="PMingLiU"/>
                <a:cs typeface="PMingLiU"/>
              </a:rPr>
              <a:t>要</a:t>
            </a:r>
            <a:r>
              <a:rPr dirty="0" sz="1000" spc="5">
                <a:latin typeface="PMingLiU"/>
                <a:cs typeface="PMingLiU"/>
              </a:rPr>
              <a:t>挑战</a:t>
            </a:r>
            <a:r>
              <a:rPr dirty="0" sz="1000" spc="-20">
                <a:latin typeface="PMingLiU"/>
                <a:cs typeface="PMingLiU"/>
              </a:rPr>
              <a:t>包</a:t>
            </a:r>
            <a:r>
              <a:rPr dirty="0" sz="1000" spc="5">
                <a:latin typeface="PMingLiU"/>
                <a:cs typeface="PMingLiU"/>
              </a:rPr>
              <a:t>括：</a:t>
            </a:r>
            <a:endParaRPr sz="1000">
              <a:latin typeface="PMingLiU"/>
              <a:cs typeface="PMingLiU"/>
            </a:endParaRPr>
          </a:p>
          <a:p>
            <a:pPr algn="just" marL="12700" marR="130810">
              <a:lnSpc>
                <a:spcPct val="139600"/>
              </a:lnSpc>
              <a:spcBef>
                <a:spcPts val="585"/>
              </a:spcBef>
            </a:pPr>
            <a:r>
              <a:rPr dirty="0" sz="1000" spc="5" b="1">
                <a:latin typeface="Microsoft JhengHei UI"/>
                <a:cs typeface="Microsoft JhengHei UI"/>
              </a:rPr>
              <a:t>复发难治</a:t>
            </a:r>
            <a:r>
              <a:rPr dirty="0" sz="1000" spc="-20" b="1">
                <a:latin typeface="Microsoft JhengHei UI"/>
                <a:cs typeface="Microsoft JhengHei UI"/>
              </a:rPr>
              <a:t>患</a:t>
            </a:r>
            <a:r>
              <a:rPr dirty="0" sz="1000" spc="5" b="1">
                <a:latin typeface="Microsoft JhengHei UI"/>
                <a:cs typeface="Microsoft JhengHei UI"/>
              </a:rPr>
              <a:t>者已</a:t>
            </a:r>
            <a:r>
              <a:rPr dirty="0" sz="1000" spc="-20" b="1">
                <a:latin typeface="Microsoft JhengHei UI"/>
                <a:cs typeface="Microsoft JhengHei UI"/>
              </a:rPr>
              <a:t>经</a:t>
            </a:r>
            <a:r>
              <a:rPr dirty="0" sz="1000" spc="5" b="1">
                <a:latin typeface="Microsoft JhengHei UI"/>
                <a:cs typeface="Microsoft JhengHei UI"/>
              </a:rPr>
              <a:t>过多</a:t>
            </a:r>
            <a:r>
              <a:rPr dirty="0" sz="1000" spc="-20" b="1">
                <a:latin typeface="Microsoft JhengHei UI"/>
                <a:cs typeface="Microsoft JhengHei UI"/>
              </a:rPr>
              <a:t>线</a:t>
            </a:r>
            <a:r>
              <a:rPr dirty="0" sz="1000" spc="5" b="1">
                <a:latin typeface="Microsoft JhengHei UI"/>
                <a:cs typeface="Microsoft JhengHei UI"/>
              </a:rPr>
              <a:t>治疗</a:t>
            </a:r>
            <a:r>
              <a:rPr dirty="0" sz="1000" spc="-5" b="1">
                <a:latin typeface="Microsoft JhengHei UI"/>
                <a:cs typeface="Microsoft JhengHei UI"/>
              </a:rPr>
              <a:t>，</a:t>
            </a:r>
            <a:r>
              <a:rPr dirty="0" sz="1000" spc="-5" b="1">
                <a:latin typeface="Arial"/>
                <a:cs typeface="Arial"/>
              </a:rPr>
              <a:t>T</a:t>
            </a:r>
            <a:r>
              <a:rPr dirty="0" sz="1000" spc="45" b="1">
                <a:latin typeface="Arial"/>
                <a:cs typeface="Arial"/>
              </a:rPr>
              <a:t> </a:t>
            </a:r>
            <a:r>
              <a:rPr dirty="0" sz="1000" spc="-20" b="1">
                <a:latin typeface="Microsoft JhengHei UI"/>
                <a:cs typeface="Microsoft JhengHei UI"/>
              </a:rPr>
              <a:t>细</a:t>
            </a:r>
            <a:r>
              <a:rPr dirty="0" sz="1000" spc="5" b="1">
                <a:latin typeface="Microsoft JhengHei UI"/>
                <a:cs typeface="Microsoft JhengHei UI"/>
              </a:rPr>
              <a:t>胞功能</a:t>
            </a:r>
            <a:r>
              <a:rPr dirty="0" sz="1000" spc="-20" b="1">
                <a:latin typeface="Microsoft JhengHei UI"/>
                <a:cs typeface="Microsoft JhengHei UI"/>
              </a:rPr>
              <a:t>障</a:t>
            </a:r>
            <a:r>
              <a:rPr dirty="0" sz="1000" spc="5" b="1">
                <a:latin typeface="Microsoft JhengHei UI"/>
                <a:cs typeface="Microsoft JhengHei UI"/>
              </a:rPr>
              <a:t>碍或</a:t>
            </a:r>
            <a:r>
              <a:rPr dirty="0" sz="1000" spc="-20" b="1">
                <a:latin typeface="Microsoft JhengHei UI"/>
                <a:cs typeface="Microsoft JhengHei UI"/>
              </a:rPr>
              <a:t>将影</a:t>
            </a:r>
            <a:r>
              <a:rPr dirty="0" sz="1000" spc="5" b="1">
                <a:latin typeface="Microsoft JhengHei UI"/>
                <a:cs typeface="Microsoft JhengHei UI"/>
              </a:rPr>
              <a:t>响自体</a:t>
            </a:r>
            <a:r>
              <a:rPr dirty="0" sz="1000" spc="95" b="1">
                <a:latin typeface="Microsoft JhengHei UI"/>
                <a:cs typeface="Microsoft JhengHei UI"/>
              </a:rPr>
              <a:t> </a:t>
            </a:r>
            <a:r>
              <a:rPr dirty="0" sz="1000" spc="-15" b="1">
                <a:latin typeface="Arial"/>
                <a:cs typeface="Arial"/>
              </a:rPr>
              <a:t>CAR-T</a:t>
            </a:r>
            <a:r>
              <a:rPr dirty="0" sz="1000" spc="45" b="1">
                <a:latin typeface="Arial"/>
                <a:cs typeface="Arial"/>
              </a:rPr>
              <a:t> </a:t>
            </a:r>
            <a:r>
              <a:rPr dirty="0" sz="1000" spc="5" b="1">
                <a:latin typeface="Microsoft JhengHei UI"/>
                <a:cs typeface="Microsoft JhengHei UI"/>
              </a:rPr>
              <a:t>疗效。</a:t>
            </a:r>
            <a:r>
              <a:rPr dirty="0" sz="1000" spc="-20">
                <a:latin typeface="PMingLiU"/>
                <a:cs typeface="PMingLiU"/>
              </a:rPr>
              <a:t>患</a:t>
            </a:r>
            <a:r>
              <a:rPr dirty="0" sz="1000" spc="5">
                <a:latin typeface="PMingLiU"/>
                <a:cs typeface="PMingLiU"/>
              </a:rPr>
              <a:t>者在</a:t>
            </a:r>
            <a:r>
              <a:rPr dirty="0" sz="1000" spc="-20">
                <a:latin typeface="PMingLiU"/>
                <a:cs typeface="PMingLiU"/>
              </a:rPr>
              <a:t>选</a:t>
            </a:r>
            <a:r>
              <a:rPr dirty="0" sz="1000" spc="5">
                <a:latin typeface="PMingLiU"/>
                <a:cs typeface="PMingLiU"/>
              </a:rPr>
              <a:t>择接 受 </a:t>
            </a:r>
            <a:r>
              <a:rPr dirty="0" sz="1000" spc="-5">
                <a:latin typeface="Arial"/>
                <a:cs typeface="Arial"/>
              </a:rPr>
              <a:t>CAR-T</a:t>
            </a:r>
            <a:r>
              <a:rPr dirty="0" sz="1000" spc="-25">
                <a:latin typeface="Arial"/>
                <a:cs typeface="Arial"/>
              </a:rPr>
              <a:t> </a:t>
            </a:r>
            <a:r>
              <a:rPr dirty="0" sz="1000" spc="-20">
                <a:latin typeface="PMingLiU"/>
                <a:cs typeface="PMingLiU"/>
              </a:rPr>
              <a:t>治</a:t>
            </a:r>
            <a:r>
              <a:rPr dirty="0" sz="1000" spc="5">
                <a:latin typeface="PMingLiU"/>
                <a:cs typeface="PMingLiU"/>
              </a:rPr>
              <a:t>疗前</a:t>
            </a:r>
            <a:r>
              <a:rPr dirty="0" sz="1000" spc="-20">
                <a:latin typeface="PMingLiU"/>
                <a:cs typeface="PMingLiU"/>
              </a:rPr>
              <a:t>往</a:t>
            </a:r>
            <a:r>
              <a:rPr dirty="0" sz="1000" spc="5">
                <a:latin typeface="PMingLiU"/>
                <a:cs typeface="PMingLiU"/>
              </a:rPr>
              <a:t>往已</a:t>
            </a:r>
            <a:r>
              <a:rPr dirty="0" sz="1000" spc="-20">
                <a:latin typeface="PMingLiU"/>
                <a:cs typeface="PMingLiU"/>
              </a:rPr>
              <a:t>经</a:t>
            </a:r>
            <a:r>
              <a:rPr dirty="0" sz="1000" spc="5">
                <a:latin typeface="PMingLiU"/>
                <a:cs typeface="PMingLiU"/>
              </a:rPr>
              <a:t>接受</a:t>
            </a:r>
            <a:r>
              <a:rPr dirty="0" sz="1000" spc="-20">
                <a:latin typeface="PMingLiU"/>
                <a:cs typeface="PMingLiU"/>
              </a:rPr>
              <a:t>过</a:t>
            </a:r>
            <a:r>
              <a:rPr dirty="0" sz="1000" spc="5">
                <a:latin typeface="PMingLiU"/>
                <a:cs typeface="PMingLiU"/>
              </a:rPr>
              <a:t>多次</a:t>
            </a:r>
            <a:r>
              <a:rPr dirty="0" sz="1000" spc="-20">
                <a:latin typeface="PMingLiU"/>
                <a:cs typeface="PMingLiU"/>
              </a:rPr>
              <a:t>化</a:t>
            </a:r>
            <a:r>
              <a:rPr dirty="0" sz="1000" spc="5">
                <a:latin typeface="PMingLiU"/>
                <a:cs typeface="PMingLiU"/>
              </a:rPr>
              <a:t>疗，</a:t>
            </a:r>
            <a:r>
              <a:rPr dirty="0" sz="1000" spc="-20">
                <a:latin typeface="PMingLiU"/>
                <a:cs typeface="PMingLiU"/>
              </a:rPr>
              <a:t>前</a:t>
            </a:r>
            <a:r>
              <a:rPr dirty="0" sz="1000" spc="5">
                <a:latin typeface="PMingLiU"/>
                <a:cs typeface="PMingLiU"/>
              </a:rPr>
              <a:t>线治</a:t>
            </a:r>
            <a:r>
              <a:rPr dirty="0" sz="1000" spc="-20">
                <a:latin typeface="PMingLiU"/>
                <a:cs typeface="PMingLiU"/>
              </a:rPr>
              <a:t>疗的</a:t>
            </a:r>
            <a:r>
              <a:rPr dirty="0" sz="1000" spc="5">
                <a:latin typeface="PMingLiU"/>
                <a:cs typeface="PMingLiU"/>
              </a:rPr>
              <a:t>细胞毒</a:t>
            </a:r>
            <a:r>
              <a:rPr dirty="0" sz="1000" spc="-20">
                <a:latin typeface="PMingLiU"/>
                <a:cs typeface="PMingLiU"/>
              </a:rPr>
              <a:t>性</a:t>
            </a:r>
            <a:r>
              <a:rPr dirty="0" sz="1000" spc="5">
                <a:latin typeface="PMingLiU"/>
                <a:cs typeface="PMingLiU"/>
              </a:rPr>
              <a:t>导致</a:t>
            </a:r>
            <a:r>
              <a:rPr dirty="0" sz="1000" spc="15">
                <a:latin typeface="PMingLiU"/>
                <a:cs typeface="PMingLiU"/>
              </a:rPr>
              <a:t> </a:t>
            </a:r>
            <a:r>
              <a:rPr dirty="0" sz="1000" spc="5">
                <a:latin typeface="Arial"/>
                <a:cs typeface="Arial"/>
              </a:rPr>
              <a:t>T</a:t>
            </a:r>
            <a:r>
              <a:rPr dirty="0" sz="1000" spc="-50">
                <a:latin typeface="Arial"/>
                <a:cs typeface="Arial"/>
              </a:rPr>
              <a:t> </a:t>
            </a:r>
            <a:r>
              <a:rPr dirty="0" sz="1000" spc="5">
                <a:latin typeface="PMingLiU"/>
                <a:cs typeface="PMingLiU"/>
              </a:rPr>
              <a:t>细胞</a:t>
            </a:r>
            <a:r>
              <a:rPr dirty="0" sz="1000" spc="-20">
                <a:latin typeface="PMingLiU"/>
                <a:cs typeface="PMingLiU"/>
              </a:rPr>
              <a:t>数</a:t>
            </a:r>
            <a:r>
              <a:rPr dirty="0" sz="1000" spc="5">
                <a:latin typeface="PMingLiU"/>
                <a:cs typeface="PMingLiU"/>
              </a:rPr>
              <a:t>量下</a:t>
            </a:r>
            <a:r>
              <a:rPr dirty="0" sz="1000" spc="-20">
                <a:latin typeface="PMingLiU"/>
                <a:cs typeface="PMingLiU"/>
              </a:rPr>
              <a:t>降</a:t>
            </a:r>
            <a:r>
              <a:rPr dirty="0" sz="1000" spc="5">
                <a:latin typeface="PMingLiU"/>
                <a:cs typeface="PMingLiU"/>
              </a:rPr>
              <a:t>，可 能难以</a:t>
            </a:r>
            <a:r>
              <a:rPr dirty="0" sz="1000" spc="-20">
                <a:latin typeface="PMingLiU"/>
                <a:cs typeface="PMingLiU"/>
              </a:rPr>
              <a:t>采</a:t>
            </a:r>
            <a:r>
              <a:rPr dirty="0" sz="1000" spc="5">
                <a:latin typeface="PMingLiU"/>
                <a:cs typeface="PMingLiU"/>
              </a:rPr>
              <a:t>集到</a:t>
            </a:r>
            <a:r>
              <a:rPr dirty="0" sz="1000" spc="-20">
                <a:latin typeface="PMingLiU"/>
                <a:cs typeface="PMingLiU"/>
              </a:rPr>
              <a:t>足</a:t>
            </a:r>
            <a:r>
              <a:rPr dirty="0" sz="1000" spc="5">
                <a:latin typeface="PMingLiU"/>
                <a:cs typeface="PMingLiU"/>
              </a:rPr>
              <a:t>够数</a:t>
            </a:r>
            <a:r>
              <a:rPr dirty="0" sz="1000" spc="-20">
                <a:latin typeface="PMingLiU"/>
                <a:cs typeface="PMingLiU"/>
              </a:rPr>
              <a:t>量</a:t>
            </a:r>
            <a:r>
              <a:rPr dirty="0" sz="1000" spc="5">
                <a:latin typeface="PMingLiU"/>
                <a:cs typeface="PMingLiU"/>
              </a:rPr>
              <a:t>的外周</a:t>
            </a:r>
            <a:r>
              <a:rPr dirty="0" sz="1000" spc="225">
                <a:latin typeface="PMingLiU"/>
                <a:cs typeface="PMingLiU"/>
              </a:rPr>
              <a:t>血</a:t>
            </a:r>
            <a:r>
              <a:rPr dirty="0" sz="1000" spc="5">
                <a:latin typeface="Arial"/>
                <a:cs typeface="Arial"/>
              </a:rPr>
              <a:t>T</a:t>
            </a:r>
            <a:r>
              <a:rPr dirty="0" sz="1000" spc="-50">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以进</a:t>
            </a:r>
            <a:r>
              <a:rPr dirty="0" sz="1000" spc="245">
                <a:latin typeface="PMingLiU"/>
                <a:cs typeface="PMingLiU"/>
              </a:rPr>
              <a:t>行</a:t>
            </a:r>
            <a:r>
              <a:rPr dirty="0" sz="1000" spc="-10">
                <a:latin typeface="Arial"/>
                <a:cs typeface="Arial"/>
              </a:rPr>
              <a:t>CAR-T</a:t>
            </a:r>
            <a:r>
              <a:rPr dirty="0" sz="1000" spc="-70">
                <a:latin typeface="Arial"/>
                <a:cs typeface="Arial"/>
              </a:rPr>
              <a:t> </a:t>
            </a:r>
            <a:r>
              <a:rPr dirty="0" sz="1000" spc="5">
                <a:latin typeface="PMingLiU"/>
                <a:cs typeface="PMingLiU"/>
              </a:rPr>
              <a:t>生产。除</a:t>
            </a:r>
            <a:r>
              <a:rPr dirty="0" sz="1000" spc="220">
                <a:latin typeface="PMingLiU"/>
                <a:cs typeface="PMingLiU"/>
              </a:rPr>
              <a:t>了</a:t>
            </a:r>
            <a:r>
              <a:rPr dirty="0" sz="1000" spc="5">
                <a:latin typeface="Arial"/>
                <a:cs typeface="Arial"/>
              </a:rPr>
              <a:t>T</a:t>
            </a:r>
            <a:r>
              <a:rPr dirty="0" sz="1000" spc="-50">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数量</a:t>
            </a:r>
            <a:r>
              <a:rPr dirty="0" sz="1000" spc="-20">
                <a:latin typeface="PMingLiU"/>
                <a:cs typeface="PMingLiU"/>
              </a:rPr>
              <a:t>外</a:t>
            </a:r>
            <a:r>
              <a:rPr dirty="0" sz="1000" spc="5">
                <a:latin typeface="PMingLiU"/>
                <a:cs typeface="PMingLiU"/>
              </a:rPr>
              <a:t>，后</a:t>
            </a:r>
            <a:r>
              <a:rPr dirty="0" sz="1000" spc="-20">
                <a:latin typeface="PMingLiU"/>
                <a:cs typeface="PMingLiU"/>
              </a:rPr>
              <a:t>线</a:t>
            </a:r>
            <a:r>
              <a:rPr dirty="0" sz="1000" spc="5">
                <a:latin typeface="PMingLiU"/>
                <a:cs typeface="PMingLiU"/>
              </a:rPr>
              <a:t>患者 的</a:t>
            </a:r>
            <a:r>
              <a:rPr dirty="0" sz="1000" spc="30">
                <a:latin typeface="PMingLiU"/>
                <a:cs typeface="PMingLiU"/>
              </a:rPr>
              <a:t> </a:t>
            </a:r>
            <a:r>
              <a:rPr dirty="0" sz="1000" spc="5">
                <a:latin typeface="Arial"/>
                <a:cs typeface="Arial"/>
              </a:rPr>
              <a:t>T</a:t>
            </a:r>
            <a:r>
              <a:rPr dirty="0" sz="1000" spc="-5">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质量</a:t>
            </a:r>
            <a:r>
              <a:rPr dirty="0" sz="1000" spc="-20">
                <a:latin typeface="PMingLiU"/>
                <a:cs typeface="PMingLiU"/>
              </a:rPr>
              <a:t>也</a:t>
            </a:r>
            <a:r>
              <a:rPr dirty="0" sz="1000" spc="5">
                <a:latin typeface="PMingLiU"/>
                <a:cs typeface="PMingLiU"/>
              </a:rPr>
              <a:t>难以</a:t>
            </a:r>
            <a:r>
              <a:rPr dirty="0" sz="1000" spc="-20">
                <a:latin typeface="PMingLiU"/>
                <a:cs typeface="PMingLiU"/>
              </a:rPr>
              <a:t>保</a:t>
            </a:r>
            <a:r>
              <a:rPr dirty="0" sz="1000" spc="5">
                <a:latin typeface="PMingLiU"/>
                <a:cs typeface="PMingLiU"/>
              </a:rPr>
              <a:t>证</a:t>
            </a:r>
            <a:r>
              <a:rPr dirty="0" sz="1000" spc="10">
                <a:latin typeface="PMingLiU"/>
                <a:cs typeface="PMingLiU"/>
              </a:rPr>
              <a:t>。</a:t>
            </a:r>
            <a:r>
              <a:rPr dirty="0" sz="1000" spc="-20">
                <a:latin typeface="PMingLiU"/>
                <a:cs typeface="PMingLiU"/>
              </a:rPr>
              <a:t>首</a:t>
            </a:r>
            <a:r>
              <a:rPr dirty="0" sz="1000" spc="5">
                <a:latin typeface="PMingLiU"/>
                <a:cs typeface="PMingLiU"/>
              </a:rPr>
              <a:t>先化</a:t>
            </a:r>
            <a:r>
              <a:rPr dirty="0" sz="1000" spc="-20">
                <a:latin typeface="PMingLiU"/>
                <a:cs typeface="PMingLiU"/>
              </a:rPr>
              <a:t>疗</a:t>
            </a:r>
            <a:r>
              <a:rPr dirty="0" sz="1000" spc="5">
                <a:latin typeface="PMingLiU"/>
                <a:cs typeface="PMingLiU"/>
              </a:rPr>
              <a:t>暴露</a:t>
            </a:r>
            <a:r>
              <a:rPr dirty="0" sz="1000" spc="-20">
                <a:latin typeface="PMingLiU"/>
                <a:cs typeface="PMingLiU"/>
              </a:rPr>
              <a:t>可</a:t>
            </a:r>
            <a:r>
              <a:rPr dirty="0" sz="1000" spc="5">
                <a:latin typeface="PMingLiU"/>
                <a:cs typeface="PMingLiU"/>
              </a:rPr>
              <a:t>能</a:t>
            </a:r>
            <a:r>
              <a:rPr dirty="0" sz="1000" spc="-20">
                <a:latin typeface="PMingLiU"/>
                <a:cs typeface="PMingLiU"/>
              </a:rPr>
              <a:t>会</a:t>
            </a:r>
            <a:r>
              <a:rPr dirty="0" sz="1000" spc="5">
                <a:latin typeface="PMingLiU"/>
                <a:cs typeface="PMingLiU"/>
              </a:rPr>
              <a:t>导致</a:t>
            </a:r>
            <a:r>
              <a:rPr dirty="0" sz="1000" spc="35">
                <a:latin typeface="PMingLiU"/>
                <a:cs typeface="PMingLiU"/>
              </a:rPr>
              <a:t> </a:t>
            </a:r>
            <a:r>
              <a:rPr dirty="0" sz="1000" spc="5">
                <a:latin typeface="Arial"/>
                <a:cs typeface="Arial"/>
              </a:rPr>
              <a:t>T</a:t>
            </a:r>
            <a:r>
              <a:rPr dirty="0" sz="1000" spc="-25">
                <a:latin typeface="Arial"/>
                <a:cs typeface="Arial"/>
              </a:rPr>
              <a:t> </a:t>
            </a:r>
            <a:r>
              <a:rPr dirty="0" sz="1000" spc="5">
                <a:latin typeface="PMingLiU"/>
                <a:cs typeface="PMingLiU"/>
              </a:rPr>
              <a:t>细胞功</a:t>
            </a:r>
            <a:r>
              <a:rPr dirty="0" sz="1000" spc="-20">
                <a:latin typeface="PMingLiU"/>
                <a:cs typeface="PMingLiU"/>
              </a:rPr>
              <a:t>能</a:t>
            </a:r>
            <a:r>
              <a:rPr dirty="0" sz="1000" spc="5">
                <a:latin typeface="PMingLiU"/>
                <a:cs typeface="PMingLiU"/>
              </a:rPr>
              <a:t>受损</a:t>
            </a:r>
            <a:r>
              <a:rPr dirty="0" sz="1000" spc="-20">
                <a:latin typeface="PMingLiU"/>
                <a:cs typeface="PMingLiU"/>
              </a:rPr>
              <a:t>，</a:t>
            </a:r>
            <a:r>
              <a:rPr dirty="0" sz="1000" spc="5">
                <a:latin typeface="PMingLiU"/>
                <a:cs typeface="PMingLiU"/>
              </a:rPr>
              <a:t>继而</a:t>
            </a:r>
            <a:r>
              <a:rPr dirty="0" sz="1000" spc="-20">
                <a:latin typeface="PMingLiU"/>
                <a:cs typeface="PMingLiU"/>
              </a:rPr>
              <a:t>影</a:t>
            </a:r>
            <a:r>
              <a:rPr dirty="0" sz="1000" spc="5">
                <a:latin typeface="PMingLiU"/>
                <a:cs typeface="PMingLiU"/>
              </a:rPr>
              <a:t>响到</a:t>
            </a:r>
            <a:r>
              <a:rPr dirty="0" sz="1000" spc="35">
                <a:latin typeface="PMingLiU"/>
                <a:cs typeface="PMingLiU"/>
              </a:rPr>
              <a:t> </a:t>
            </a:r>
            <a:r>
              <a:rPr dirty="0" sz="1000" spc="-5">
                <a:latin typeface="Arial"/>
                <a:cs typeface="Arial"/>
              </a:rPr>
              <a:t>CAR-T  </a:t>
            </a:r>
            <a:r>
              <a:rPr dirty="0" sz="1000" spc="5">
                <a:latin typeface="PMingLiU"/>
                <a:cs typeface="PMingLiU"/>
              </a:rPr>
              <a:t>的疗效；其次长</a:t>
            </a:r>
            <a:r>
              <a:rPr dirty="0" sz="1000" spc="-20">
                <a:latin typeface="PMingLiU"/>
                <a:cs typeface="PMingLiU"/>
              </a:rPr>
              <a:t>期</a:t>
            </a:r>
            <a:r>
              <a:rPr dirty="0" sz="1000" spc="5">
                <a:latin typeface="PMingLiU"/>
                <a:cs typeface="PMingLiU"/>
              </a:rPr>
              <a:t>处于肿瘤</a:t>
            </a:r>
            <a:r>
              <a:rPr dirty="0" sz="1000" spc="-20">
                <a:latin typeface="PMingLiU"/>
                <a:cs typeface="PMingLiU"/>
              </a:rPr>
              <a:t>微</a:t>
            </a:r>
            <a:r>
              <a:rPr dirty="0" sz="1000" spc="5">
                <a:latin typeface="PMingLiU"/>
                <a:cs typeface="PMingLiU"/>
              </a:rPr>
              <a:t>环境</a:t>
            </a:r>
            <a:r>
              <a:rPr dirty="0" sz="1000" spc="10">
                <a:latin typeface="PMingLiU"/>
                <a:cs typeface="PMingLiU"/>
              </a:rPr>
              <a:t>中</a:t>
            </a:r>
            <a:r>
              <a:rPr dirty="0" sz="1000" spc="5">
                <a:latin typeface="PMingLiU"/>
                <a:cs typeface="PMingLiU"/>
              </a:rPr>
              <a:t>可</a:t>
            </a:r>
            <a:r>
              <a:rPr dirty="0" sz="1000" spc="-20">
                <a:latin typeface="PMingLiU"/>
                <a:cs typeface="PMingLiU"/>
              </a:rPr>
              <a:t>能</a:t>
            </a:r>
            <a:r>
              <a:rPr dirty="0" sz="1000" spc="5">
                <a:latin typeface="PMingLiU"/>
                <a:cs typeface="PMingLiU"/>
              </a:rPr>
              <a:t>会导致</a:t>
            </a:r>
            <a:r>
              <a:rPr dirty="0" sz="1000" spc="245">
                <a:latin typeface="PMingLiU"/>
                <a:cs typeface="PMingLiU"/>
              </a:rPr>
              <a:t> </a:t>
            </a:r>
            <a:r>
              <a:rPr dirty="0" sz="1000" spc="5">
                <a:latin typeface="Arial"/>
                <a:cs typeface="Arial"/>
              </a:rPr>
              <a:t>T</a:t>
            </a:r>
            <a:r>
              <a:rPr dirty="0" sz="1000" spc="145">
                <a:latin typeface="Arial"/>
                <a:cs typeface="Arial"/>
              </a:rPr>
              <a:t> </a:t>
            </a:r>
            <a:r>
              <a:rPr dirty="0" sz="1000" spc="-20">
                <a:latin typeface="PMingLiU"/>
                <a:cs typeface="PMingLiU"/>
              </a:rPr>
              <a:t>细</a:t>
            </a:r>
            <a:r>
              <a:rPr dirty="0" sz="1000" spc="5">
                <a:latin typeface="PMingLiU"/>
                <a:cs typeface="PMingLiU"/>
              </a:rPr>
              <a:t>胞功能障碍，效</a:t>
            </a:r>
            <a:r>
              <a:rPr dirty="0" sz="1000" spc="-20">
                <a:latin typeface="PMingLiU"/>
                <a:cs typeface="PMingLiU"/>
              </a:rPr>
              <a:t>应</a:t>
            </a:r>
            <a:r>
              <a:rPr dirty="0" sz="1000" spc="5">
                <a:latin typeface="PMingLiU"/>
                <a:cs typeface="PMingLiU"/>
              </a:rPr>
              <a:t>细胞因子</a:t>
            </a:r>
            <a:r>
              <a:rPr dirty="0" sz="1000" spc="-20">
                <a:latin typeface="PMingLiU"/>
                <a:cs typeface="PMingLiU"/>
              </a:rPr>
              <a:t>的</a:t>
            </a:r>
            <a:r>
              <a:rPr dirty="0" sz="1000" spc="5">
                <a:latin typeface="PMingLiU"/>
                <a:cs typeface="PMingLiU"/>
              </a:rPr>
              <a:t>表达降 低，抑</a:t>
            </a:r>
            <a:r>
              <a:rPr dirty="0" sz="1000" spc="-20">
                <a:latin typeface="PMingLiU"/>
                <a:cs typeface="PMingLiU"/>
              </a:rPr>
              <a:t>制</a:t>
            </a:r>
            <a:r>
              <a:rPr dirty="0" sz="1000" spc="5">
                <a:latin typeface="PMingLiU"/>
                <a:cs typeface="PMingLiU"/>
              </a:rPr>
              <a:t>性免</a:t>
            </a:r>
            <a:r>
              <a:rPr dirty="0" sz="1000" spc="-20">
                <a:latin typeface="PMingLiU"/>
                <a:cs typeface="PMingLiU"/>
              </a:rPr>
              <a:t>疫</a:t>
            </a:r>
            <a:r>
              <a:rPr dirty="0" sz="1000" spc="5">
                <a:latin typeface="PMingLiU"/>
                <a:cs typeface="PMingLiU"/>
              </a:rPr>
              <a:t>检查</a:t>
            </a:r>
            <a:r>
              <a:rPr dirty="0" sz="1000" spc="-20">
                <a:latin typeface="PMingLiU"/>
                <a:cs typeface="PMingLiU"/>
              </a:rPr>
              <a:t>点</a:t>
            </a:r>
            <a:r>
              <a:rPr dirty="0" sz="1000" spc="5">
                <a:latin typeface="PMingLiU"/>
                <a:cs typeface="PMingLiU"/>
              </a:rPr>
              <a:t>受体</a:t>
            </a:r>
            <a:r>
              <a:rPr dirty="0" sz="1000" spc="-20">
                <a:latin typeface="PMingLiU"/>
                <a:cs typeface="PMingLiU"/>
              </a:rPr>
              <a:t>的</a:t>
            </a:r>
            <a:r>
              <a:rPr dirty="0" sz="1000" spc="5">
                <a:latin typeface="PMingLiU"/>
                <a:cs typeface="PMingLiU"/>
              </a:rPr>
              <a:t>表达</a:t>
            </a:r>
            <a:r>
              <a:rPr dirty="0" sz="1000" spc="-20">
                <a:latin typeface="PMingLiU"/>
                <a:cs typeface="PMingLiU"/>
              </a:rPr>
              <a:t>增</a:t>
            </a:r>
            <a:r>
              <a:rPr dirty="0" sz="1000" spc="10">
                <a:latin typeface="PMingLiU"/>
                <a:cs typeface="PMingLiU"/>
              </a:rPr>
              <a:t>加</a:t>
            </a:r>
            <a:r>
              <a:rPr dirty="0" sz="1000" spc="5">
                <a:latin typeface="PMingLiU"/>
                <a:cs typeface="PMingLiU"/>
              </a:rPr>
              <a:t>，自</a:t>
            </a:r>
            <a:r>
              <a:rPr dirty="0" sz="1000" spc="220">
                <a:latin typeface="PMingLiU"/>
                <a:cs typeface="PMingLiU"/>
              </a:rPr>
              <a:t>体</a:t>
            </a:r>
            <a:r>
              <a:rPr dirty="0" sz="1000" spc="5">
                <a:latin typeface="Arial"/>
                <a:cs typeface="Arial"/>
              </a:rPr>
              <a:t>T</a:t>
            </a:r>
            <a:r>
              <a:rPr dirty="0" sz="1000" spc="-55">
                <a:latin typeface="Arial"/>
                <a:cs typeface="Arial"/>
              </a:rPr>
              <a:t> </a:t>
            </a:r>
            <a:r>
              <a:rPr dirty="0" sz="1000" spc="5">
                <a:latin typeface="PMingLiU"/>
                <a:cs typeface="PMingLiU"/>
              </a:rPr>
              <a:t>细</a:t>
            </a:r>
            <a:r>
              <a:rPr dirty="0" sz="1000" spc="-20">
                <a:latin typeface="PMingLiU"/>
                <a:cs typeface="PMingLiU"/>
              </a:rPr>
              <a:t>胞的</a:t>
            </a:r>
            <a:r>
              <a:rPr dirty="0" sz="1000" spc="5">
                <a:latin typeface="PMingLiU"/>
                <a:cs typeface="PMingLiU"/>
              </a:rPr>
              <a:t>耗竭也</a:t>
            </a:r>
            <a:r>
              <a:rPr dirty="0" sz="1000" spc="-15">
                <a:latin typeface="PMingLiU"/>
                <a:cs typeface="PMingLiU"/>
              </a:rPr>
              <a:t>将</a:t>
            </a:r>
            <a:r>
              <a:rPr dirty="0" sz="1000" spc="5">
                <a:latin typeface="PMingLiU"/>
                <a:cs typeface="PMingLiU"/>
              </a:rPr>
              <a:t>削</a:t>
            </a:r>
            <a:r>
              <a:rPr dirty="0" sz="1000" spc="245">
                <a:latin typeface="PMingLiU"/>
                <a:cs typeface="PMingLiU"/>
              </a:rPr>
              <a:t>弱</a:t>
            </a:r>
            <a:r>
              <a:rPr dirty="0" sz="1000" spc="-5">
                <a:latin typeface="Arial"/>
                <a:cs typeface="Arial"/>
              </a:rPr>
              <a:t>CAR-T</a:t>
            </a:r>
            <a:r>
              <a:rPr dirty="0" sz="1000" spc="-55">
                <a:latin typeface="Arial"/>
                <a:cs typeface="Arial"/>
              </a:rPr>
              <a:t> </a:t>
            </a:r>
            <a:r>
              <a:rPr dirty="0" sz="1000" spc="-20">
                <a:latin typeface="PMingLiU"/>
                <a:cs typeface="PMingLiU"/>
              </a:rPr>
              <a:t>作</a:t>
            </a:r>
            <a:r>
              <a:rPr dirty="0" sz="1000" spc="5">
                <a:latin typeface="PMingLiU"/>
                <a:cs typeface="PMingLiU"/>
              </a:rPr>
              <a:t>用。</a:t>
            </a:r>
            <a:endParaRPr sz="1000">
              <a:latin typeface="PMingLiU"/>
              <a:cs typeface="PMingLiU"/>
            </a:endParaRPr>
          </a:p>
          <a:p>
            <a:pPr algn="just" marL="12700" marR="132715">
              <a:lnSpc>
                <a:spcPct val="139300"/>
              </a:lnSpc>
              <a:spcBef>
                <a:spcPts val="610"/>
              </a:spcBef>
            </a:pPr>
            <a:r>
              <a:rPr dirty="0" sz="1000" spc="5" b="1">
                <a:latin typeface="Microsoft JhengHei UI"/>
                <a:cs typeface="Microsoft JhengHei UI"/>
              </a:rPr>
              <a:t>自体</a:t>
            </a:r>
            <a:r>
              <a:rPr dirty="0" sz="1000" spc="140" b="1">
                <a:latin typeface="Microsoft JhengHei UI"/>
                <a:cs typeface="Microsoft JhengHei UI"/>
              </a:rPr>
              <a:t> </a:t>
            </a:r>
            <a:r>
              <a:rPr dirty="0" sz="1000" spc="-10" b="1">
                <a:latin typeface="Arial"/>
                <a:cs typeface="Arial"/>
              </a:rPr>
              <a:t>CAR-T</a:t>
            </a:r>
            <a:r>
              <a:rPr dirty="0" sz="1000" spc="100" b="1">
                <a:latin typeface="Arial"/>
                <a:cs typeface="Arial"/>
              </a:rPr>
              <a:t> </a:t>
            </a:r>
            <a:r>
              <a:rPr dirty="0" sz="1000" spc="5" b="1">
                <a:latin typeface="Microsoft JhengHei UI"/>
                <a:cs typeface="Microsoft JhengHei UI"/>
              </a:rPr>
              <a:t>制备</a:t>
            </a:r>
            <a:r>
              <a:rPr dirty="0" sz="1000" spc="-20" b="1">
                <a:latin typeface="Microsoft JhengHei UI"/>
                <a:cs typeface="Microsoft JhengHei UI"/>
              </a:rPr>
              <a:t>周</a:t>
            </a:r>
            <a:r>
              <a:rPr dirty="0" sz="1000" spc="5" b="1">
                <a:latin typeface="Microsoft JhengHei UI"/>
                <a:cs typeface="Microsoft JhengHei UI"/>
              </a:rPr>
              <a:t>期长</a:t>
            </a:r>
            <a:r>
              <a:rPr dirty="0" sz="1000" spc="-20" b="1">
                <a:latin typeface="Microsoft JhengHei UI"/>
                <a:cs typeface="Microsoft JhengHei UI"/>
              </a:rPr>
              <a:t>，</a:t>
            </a:r>
            <a:r>
              <a:rPr dirty="0" sz="1000" spc="5" b="1">
                <a:latin typeface="Microsoft JhengHei UI"/>
                <a:cs typeface="Microsoft JhengHei UI"/>
              </a:rPr>
              <a:t>患者在</a:t>
            </a:r>
            <a:r>
              <a:rPr dirty="0" sz="1000" spc="-20" b="1">
                <a:latin typeface="Microsoft JhengHei UI"/>
                <a:cs typeface="Microsoft JhengHei UI"/>
              </a:rPr>
              <a:t>等</a:t>
            </a:r>
            <a:r>
              <a:rPr dirty="0" sz="1000" spc="5" b="1">
                <a:latin typeface="Microsoft JhengHei UI"/>
                <a:cs typeface="Microsoft JhengHei UI"/>
              </a:rPr>
              <a:t>待中</a:t>
            </a:r>
            <a:r>
              <a:rPr dirty="0" sz="1000" spc="-20" b="1">
                <a:latin typeface="Microsoft JhengHei UI"/>
                <a:cs typeface="Microsoft JhengHei UI"/>
              </a:rPr>
              <a:t>可</a:t>
            </a:r>
            <a:r>
              <a:rPr dirty="0" sz="1000" spc="5" b="1">
                <a:latin typeface="Microsoft JhengHei UI"/>
                <a:cs typeface="Microsoft JhengHei UI"/>
              </a:rPr>
              <a:t>能发</a:t>
            </a:r>
            <a:r>
              <a:rPr dirty="0" sz="1000" spc="-20" b="1">
                <a:latin typeface="Microsoft JhengHei UI"/>
                <a:cs typeface="Microsoft JhengHei UI"/>
              </a:rPr>
              <a:t>生</a:t>
            </a:r>
            <a:r>
              <a:rPr dirty="0" sz="1000" spc="5" b="1">
                <a:latin typeface="Microsoft JhengHei UI"/>
                <a:cs typeface="Microsoft JhengHei UI"/>
              </a:rPr>
              <a:t>疾</a:t>
            </a:r>
            <a:r>
              <a:rPr dirty="0" sz="1000" spc="-20" b="1">
                <a:latin typeface="Microsoft JhengHei UI"/>
                <a:cs typeface="Microsoft JhengHei UI"/>
              </a:rPr>
              <a:t>病</a:t>
            </a:r>
            <a:r>
              <a:rPr dirty="0" sz="1000" spc="5" b="1">
                <a:latin typeface="Microsoft JhengHei UI"/>
                <a:cs typeface="Microsoft JhengHei UI"/>
              </a:rPr>
              <a:t>进</a:t>
            </a:r>
            <a:r>
              <a:rPr dirty="0" sz="1000" spc="10" b="1">
                <a:latin typeface="Microsoft JhengHei UI"/>
                <a:cs typeface="Microsoft JhengHei UI"/>
              </a:rPr>
              <a:t>展</a:t>
            </a:r>
            <a:r>
              <a:rPr dirty="0" sz="1000" spc="5" b="1">
                <a:latin typeface="Microsoft JhengHei UI"/>
                <a:cs typeface="Microsoft JhengHei UI"/>
              </a:rPr>
              <a:t>。</a:t>
            </a:r>
            <a:r>
              <a:rPr dirty="0" sz="1000" spc="-20">
                <a:latin typeface="PMingLiU"/>
                <a:cs typeface="PMingLiU"/>
              </a:rPr>
              <a:t>作</a:t>
            </a:r>
            <a:r>
              <a:rPr dirty="0" sz="1000" spc="5">
                <a:latin typeface="PMingLiU"/>
                <a:cs typeface="PMingLiU"/>
              </a:rPr>
              <a:t>为定</a:t>
            </a:r>
            <a:r>
              <a:rPr dirty="0" sz="1000" spc="-20">
                <a:latin typeface="PMingLiU"/>
                <a:cs typeface="PMingLiU"/>
              </a:rPr>
              <a:t>制</a:t>
            </a:r>
            <a:r>
              <a:rPr dirty="0" sz="1000" spc="5">
                <a:latin typeface="PMingLiU"/>
                <a:cs typeface="PMingLiU"/>
              </a:rPr>
              <a:t>化产</a:t>
            </a:r>
            <a:r>
              <a:rPr dirty="0" sz="1000" spc="-20">
                <a:latin typeface="PMingLiU"/>
                <a:cs typeface="PMingLiU"/>
              </a:rPr>
              <a:t>品</a:t>
            </a:r>
            <a:r>
              <a:rPr dirty="0" sz="1000" spc="5">
                <a:latin typeface="PMingLiU"/>
                <a:cs typeface="PMingLiU"/>
              </a:rPr>
              <a:t>，</a:t>
            </a:r>
            <a:r>
              <a:rPr dirty="0" sz="1000" spc="-20">
                <a:latin typeface="PMingLiU"/>
                <a:cs typeface="PMingLiU"/>
              </a:rPr>
              <a:t>自</a:t>
            </a:r>
            <a:r>
              <a:rPr dirty="0" sz="1000" spc="5">
                <a:latin typeface="PMingLiU"/>
                <a:cs typeface="PMingLiU"/>
              </a:rPr>
              <a:t>体</a:t>
            </a:r>
            <a:r>
              <a:rPr dirty="0" sz="1000" spc="130">
                <a:latin typeface="PMingLiU"/>
                <a:cs typeface="PMingLiU"/>
              </a:rPr>
              <a:t> </a:t>
            </a:r>
            <a:r>
              <a:rPr dirty="0" sz="1000" spc="-5">
                <a:latin typeface="Arial"/>
                <a:cs typeface="Arial"/>
              </a:rPr>
              <a:t>CAR-  </a:t>
            </a:r>
            <a:r>
              <a:rPr dirty="0" sz="1000" spc="5">
                <a:latin typeface="Arial"/>
                <a:cs typeface="Arial"/>
              </a:rPr>
              <a:t>T</a:t>
            </a:r>
            <a:r>
              <a:rPr dirty="0" sz="1000" spc="180">
                <a:latin typeface="Arial"/>
                <a:cs typeface="Arial"/>
              </a:rPr>
              <a:t> </a:t>
            </a:r>
            <a:r>
              <a:rPr dirty="0" sz="1000" spc="5">
                <a:latin typeface="PMingLiU"/>
                <a:cs typeface="PMingLiU"/>
              </a:rPr>
              <a:t>无法做到现货式储备</a:t>
            </a:r>
            <a:r>
              <a:rPr dirty="0" sz="1000" spc="-20">
                <a:latin typeface="PMingLiU"/>
                <a:cs typeface="PMingLiU"/>
              </a:rPr>
              <a:t>，</a:t>
            </a:r>
            <a:r>
              <a:rPr dirty="0" sz="1000" spc="5">
                <a:latin typeface="PMingLiU"/>
                <a:cs typeface="PMingLiU"/>
              </a:rPr>
              <a:t>每个患者在单采血</a:t>
            </a:r>
            <a:r>
              <a:rPr dirty="0" sz="1000" spc="-20">
                <a:latin typeface="PMingLiU"/>
                <a:cs typeface="PMingLiU"/>
              </a:rPr>
              <a:t>后</a:t>
            </a:r>
            <a:r>
              <a:rPr dirty="0" sz="1000" spc="5">
                <a:latin typeface="PMingLiU"/>
                <a:cs typeface="PMingLiU"/>
              </a:rPr>
              <a:t>要等</a:t>
            </a:r>
            <a:r>
              <a:rPr dirty="0" sz="1000" spc="10">
                <a:latin typeface="PMingLiU"/>
                <a:cs typeface="PMingLiU"/>
              </a:rPr>
              <a:t>待</a:t>
            </a:r>
            <a:r>
              <a:rPr dirty="0" sz="1000" spc="-20">
                <a:latin typeface="PMingLiU"/>
                <a:cs typeface="PMingLiU"/>
              </a:rPr>
              <a:t>制</a:t>
            </a:r>
            <a:r>
              <a:rPr dirty="0" sz="1000" spc="5">
                <a:latin typeface="PMingLiU"/>
                <a:cs typeface="PMingLiU"/>
              </a:rPr>
              <a:t>备周期结束才可以进行回</a:t>
            </a:r>
            <a:r>
              <a:rPr dirty="0" sz="1000" spc="-20">
                <a:latin typeface="PMingLiU"/>
                <a:cs typeface="PMingLiU"/>
              </a:rPr>
              <a:t>输</a:t>
            </a:r>
            <a:r>
              <a:rPr dirty="0" sz="1000" spc="10">
                <a:latin typeface="PMingLiU"/>
                <a:cs typeface="PMingLiU"/>
              </a:rPr>
              <a:t>。</a:t>
            </a:r>
            <a:r>
              <a:rPr dirty="0" sz="1000" spc="-5">
                <a:latin typeface="Arial"/>
                <a:cs typeface="Arial"/>
              </a:rPr>
              <a:t>CAR-  </a:t>
            </a:r>
            <a:r>
              <a:rPr dirty="0" sz="1000" spc="5">
                <a:latin typeface="Arial"/>
                <a:cs typeface="Arial"/>
              </a:rPr>
              <a:t>T</a:t>
            </a:r>
            <a:r>
              <a:rPr dirty="0" sz="1000" spc="165">
                <a:latin typeface="Arial"/>
                <a:cs typeface="Arial"/>
              </a:rPr>
              <a:t> </a:t>
            </a:r>
            <a:r>
              <a:rPr dirty="0" sz="1000" spc="25">
                <a:latin typeface="PMingLiU"/>
                <a:cs typeface="PMingLiU"/>
              </a:rPr>
              <a:t>的</a:t>
            </a:r>
            <a:r>
              <a:rPr dirty="0" sz="1000" spc="5">
                <a:latin typeface="PMingLiU"/>
                <a:cs typeface="PMingLiU"/>
              </a:rPr>
              <a:t>制备</a:t>
            </a:r>
            <a:r>
              <a:rPr dirty="0" sz="1000" spc="25">
                <a:latin typeface="PMingLiU"/>
                <a:cs typeface="PMingLiU"/>
              </a:rPr>
              <a:t>周</a:t>
            </a:r>
            <a:r>
              <a:rPr dirty="0" sz="1000" spc="5">
                <a:latin typeface="PMingLiU"/>
                <a:cs typeface="PMingLiU"/>
              </a:rPr>
              <a:t>期包</a:t>
            </a:r>
            <a:r>
              <a:rPr dirty="0" sz="1000" spc="25">
                <a:latin typeface="PMingLiU"/>
                <a:cs typeface="PMingLiU"/>
              </a:rPr>
              <a:t>括</a:t>
            </a:r>
            <a:r>
              <a:rPr dirty="0" sz="1000" spc="5">
                <a:latin typeface="PMingLiU"/>
                <a:cs typeface="PMingLiU"/>
              </a:rPr>
              <a:t>生</a:t>
            </a:r>
            <a:r>
              <a:rPr dirty="0" sz="1000" spc="25">
                <a:latin typeface="PMingLiU"/>
                <a:cs typeface="PMingLiU"/>
              </a:rPr>
              <a:t>产</a:t>
            </a:r>
            <a:r>
              <a:rPr dirty="0" sz="1000" spc="5">
                <a:latin typeface="PMingLiU"/>
                <a:cs typeface="PMingLiU"/>
              </a:rPr>
              <a:t>制备</a:t>
            </a:r>
            <a:r>
              <a:rPr dirty="0" sz="1000" spc="25">
                <a:latin typeface="PMingLiU"/>
                <a:cs typeface="PMingLiU"/>
              </a:rPr>
              <a:t>、</a:t>
            </a:r>
            <a:r>
              <a:rPr dirty="0" sz="1000" spc="5">
                <a:latin typeface="PMingLiU"/>
                <a:cs typeface="PMingLiU"/>
              </a:rPr>
              <a:t>质量</a:t>
            </a:r>
            <a:r>
              <a:rPr dirty="0" sz="1000" spc="25">
                <a:latin typeface="PMingLiU"/>
                <a:cs typeface="PMingLiU"/>
              </a:rPr>
              <a:t>控</a:t>
            </a:r>
            <a:r>
              <a:rPr dirty="0" sz="1000" spc="5">
                <a:latin typeface="PMingLiU"/>
                <a:cs typeface="PMingLiU"/>
              </a:rPr>
              <a:t>制</a:t>
            </a:r>
            <a:r>
              <a:rPr dirty="0" sz="1000" spc="25">
                <a:latin typeface="PMingLiU"/>
                <a:cs typeface="PMingLiU"/>
              </a:rPr>
              <a:t>和</a:t>
            </a:r>
            <a:r>
              <a:rPr dirty="0" sz="1000" spc="5">
                <a:latin typeface="PMingLiU"/>
                <a:cs typeface="PMingLiU"/>
              </a:rPr>
              <a:t>放行</a:t>
            </a:r>
            <a:r>
              <a:rPr dirty="0" sz="1000" spc="25">
                <a:latin typeface="PMingLiU"/>
                <a:cs typeface="PMingLiU"/>
              </a:rPr>
              <a:t>质</a:t>
            </a:r>
            <a:r>
              <a:rPr dirty="0" sz="1000" spc="20">
                <a:latin typeface="PMingLiU"/>
                <a:cs typeface="PMingLiU"/>
              </a:rPr>
              <a:t>检</a:t>
            </a:r>
            <a:r>
              <a:rPr dirty="0" sz="1000" spc="5">
                <a:latin typeface="PMingLiU"/>
                <a:cs typeface="PMingLiU"/>
              </a:rPr>
              <a:t>，根</a:t>
            </a:r>
            <a:r>
              <a:rPr dirty="0" sz="1000" spc="25">
                <a:latin typeface="PMingLiU"/>
                <a:cs typeface="PMingLiU"/>
              </a:rPr>
              <a:t>据</a:t>
            </a:r>
            <a:r>
              <a:rPr dirty="0" sz="1000" spc="5">
                <a:latin typeface="PMingLiU"/>
                <a:cs typeface="PMingLiU"/>
              </a:rPr>
              <a:t>患者</a:t>
            </a:r>
            <a:r>
              <a:rPr dirty="0" sz="1000" spc="25">
                <a:latin typeface="PMingLiU"/>
                <a:cs typeface="PMingLiU"/>
              </a:rPr>
              <a:t>疾</a:t>
            </a:r>
            <a:r>
              <a:rPr dirty="0" sz="1000" spc="5">
                <a:latin typeface="PMingLiU"/>
                <a:cs typeface="PMingLiU"/>
              </a:rPr>
              <a:t>病</a:t>
            </a:r>
            <a:r>
              <a:rPr dirty="0" sz="1000" spc="25">
                <a:latin typeface="PMingLiU"/>
                <a:cs typeface="PMingLiU"/>
              </a:rPr>
              <a:t>情</a:t>
            </a:r>
            <a:r>
              <a:rPr dirty="0" sz="1000" spc="5">
                <a:latin typeface="PMingLiU"/>
                <a:cs typeface="PMingLiU"/>
              </a:rPr>
              <a:t>况不</a:t>
            </a:r>
            <a:r>
              <a:rPr dirty="0" sz="1000" spc="25">
                <a:latin typeface="PMingLiU"/>
                <a:cs typeface="PMingLiU"/>
              </a:rPr>
              <a:t>同</a:t>
            </a:r>
            <a:r>
              <a:rPr dirty="0" sz="1000" spc="5">
                <a:latin typeface="PMingLiU"/>
                <a:cs typeface="PMingLiU"/>
              </a:rPr>
              <a:t>，细</a:t>
            </a:r>
            <a:r>
              <a:rPr dirty="0" sz="1000" spc="25">
                <a:latin typeface="PMingLiU"/>
                <a:cs typeface="PMingLiU"/>
              </a:rPr>
              <a:t>胞</a:t>
            </a:r>
            <a:r>
              <a:rPr dirty="0" sz="1000" spc="5">
                <a:latin typeface="PMingLiU"/>
                <a:cs typeface="PMingLiU"/>
              </a:rPr>
              <a:t>扩</a:t>
            </a:r>
            <a:r>
              <a:rPr dirty="0" sz="1000" spc="25">
                <a:latin typeface="PMingLiU"/>
                <a:cs typeface="PMingLiU"/>
              </a:rPr>
              <a:t>增</a:t>
            </a:r>
            <a:r>
              <a:rPr dirty="0" sz="1000" spc="5">
                <a:latin typeface="PMingLiU"/>
                <a:cs typeface="PMingLiU"/>
              </a:rPr>
              <a:t>的 时间存</a:t>
            </a:r>
            <a:r>
              <a:rPr dirty="0" sz="1000" spc="-20">
                <a:latin typeface="PMingLiU"/>
                <a:cs typeface="PMingLiU"/>
              </a:rPr>
              <a:t>在</a:t>
            </a:r>
            <a:r>
              <a:rPr dirty="0" sz="1000" spc="5">
                <a:latin typeface="PMingLiU"/>
                <a:cs typeface="PMingLiU"/>
              </a:rPr>
              <a:t>较大</a:t>
            </a:r>
            <a:r>
              <a:rPr dirty="0" sz="1000" spc="-20">
                <a:latin typeface="PMingLiU"/>
                <a:cs typeface="PMingLiU"/>
              </a:rPr>
              <a:t>区</a:t>
            </a:r>
            <a:r>
              <a:rPr dirty="0" sz="1000" spc="5">
                <a:latin typeface="PMingLiU"/>
                <a:cs typeface="PMingLiU"/>
              </a:rPr>
              <a:t>别，</a:t>
            </a:r>
            <a:r>
              <a:rPr dirty="0" sz="1000" spc="-20">
                <a:latin typeface="PMingLiU"/>
                <a:cs typeface="PMingLiU"/>
              </a:rPr>
              <a:t>通</a:t>
            </a:r>
            <a:r>
              <a:rPr dirty="0" sz="1000" spc="10">
                <a:latin typeface="PMingLiU"/>
                <a:cs typeface="PMingLiU"/>
              </a:rPr>
              <a:t>常</a:t>
            </a:r>
            <a:r>
              <a:rPr dirty="0" sz="1000" spc="-20">
                <a:latin typeface="PMingLiU"/>
                <a:cs typeface="PMingLiU"/>
              </a:rPr>
              <a:t>需</a:t>
            </a:r>
            <a:r>
              <a:rPr dirty="0" sz="1000" spc="5">
                <a:latin typeface="PMingLiU"/>
                <a:cs typeface="PMingLiU"/>
              </a:rPr>
              <a:t>要</a:t>
            </a:r>
            <a:r>
              <a:rPr dirty="0" sz="1000" spc="30">
                <a:latin typeface="PMingLiU"/>
                <a:cs typeface="PMingLiU"/>
              </a:rPr>
              <a:t> </a:t>
            </a:r>
            <a:r>
              <a:rPr dirty="0" sz="1000">
                <a:latin typeface="Arial"/>
                <a:cs typeface="Arial"/>
              </a:rPr>
              <a:t>2~4</a:t>
            </a:r>
            <a:r>
              <a:rPr dirty="0" sz="1000" spc="-45">
                <a:latin typeface="Arial"/>
                <a:cs typeface="Arial"/>
              </a:rPr>
              <a:t> </a:t>
            </a:r>
            <a:r>
              <a:rPr dirty="0" sz="1000" spc="-20">
                <a:latin typeface="PMingLiU"/>
                <a:cs typeface="PMingLiU"/>
              </a:rPr>
              <a:t>周</a:t>
            </a:r>
            <a:r>
              <a:rPr dirty="0" sz="1000" spc="5">
                <a:latin typeface="PMingLiU"/>
                <a:cs typeface="PMingLiU"/>
              </a:rPr>
              <a:t>。目</a:t>
            </a:r>
            <a:r>
              <a:rPr dirty="0" sz="1000" spc="-20">
                <a:latin typeface="PMingLiU"/>
                <a:cs typeface="PMingLiU"/>
              </a:rPr>
              <a:t>前</a:t>
            </a:r>
            <a:r>
              <a:rPr dirty="0" sz="1000" spc="5">
                <a:latin typeface="PMingLiU"/>
                <a:cs typeface="PMingLiU"/>
              </a:rPr>
              <a:t>，除</a:t>
            </a:r>
            <a:r>
              <a:rPr dirty="0" sz="1000" spc="-20">
                <a:latin typeface="PMingLiU"/>
                <a:cs typeface="PMingLiU"/>
              </a:rPr>
              <a:t>新</a:t>
            </a:r>
            <a:r>
              <a:rPr dirty="0" sz="1000" spc="5">
                <a:latin typeface="PMingLiU"/>
                <a:cs typeface="PMingLiU"/>
              </a:rPr>
              <a:t>近</a:t>
            </a:r>
            <a:r>
              <a:rPr dirty="0" sz="1000" spc="-20">
                <a:latin typeface="PMingLiU"/>
                <a:cs typeface="PMingLiU"/>
              </a:rPr>
              <a:t>获</a:t>
            </a:r>
            <a:r>
              <a:rPr dirty="0" sz="1000" spc="5">
                <a:latin typeface="PMingLiU"/>
                <a:cs typeface="PMingLiU"/>
              </a:rPr>
              <a:t>批的</a:t>
            </a:r>
            <a:r>
              <a:rPr dirty="0" sz="1000" spc="-20">
                <a:latin typeface="PMingLiU"/>
                <a:cs typeface="PMingLiU"/>
              </a:rPr>
              <a:t>二</a:t>
            </a:r>
            <a:r>
              <a:rPr dirty="0" sz="1000" spc="5">
                <a:latin typeface="PMingLiU"/>
                <a:cs typeface="PMingLiU"/>
              </a:rPr>
              <a:t>线</a:t>
            </a:r>
            <a:r>
              <a:rPr dirty="0" sz="1000" spc="40">
                <a:latin typeface="PMingLiU"/>
                <a:cs typeface="PMingLiU"/>
              </a:rPr>
              <a:t> </a:t>
            </a:r>
            <a:r>
              <a:rPr dirty="0" sz="1000" spc="-5">
                <a:latin typeface="Arial"/>
                <a:cs typeface="Arial"/>
              </a:rPr>
              <a:t>LBCL</a:t>
            </a:r>
            <a:r>
              <a:rPr dirty="0" sz="1000" spc="-45">
                <a:latin typeface="Arial"/>
                <a:cs typeface="Arial"/>
              </a:rPr>
              <a:t> </a:t>
            </a:r>
            <a:r>
              <a:rPr dirty="0" sz="1000" spc="5">
                <a:latin typeface="PMingLiU"/>
                <a:cs typeface="PMingLiU"/>
              </a:rPr>
              <a:t>适应</a:t>
            </a:r>
            <a:r>
              <a:rPr dirty="0" sz="1000" spc="-20">
                <a:latin typeface="PMingLiU"/>
                <a:cs typeface="PMingLiU"/>
              </a:rPr>
              <a:t>症</a:t>
            </a:r>
            <a:r>
              <a:rPr dirty="0" sz="1000" spc="5">
                <a:latin typeface="PMingLiU"/>
                <a:cs typeface="PMingLiU"/>
              </a:rPr>
              <a:t>以外</a:t>
            </a:r>
            <a:r>
              <a:rPr dirty="0" sz="1000" spc="-5">
                <a:latin typeface="PMingLiU"/>
                <a:cs typeface="PMingLiU"/>
              </a:rPr>
              <a:t>，</a:t>
            </a:r>
            <a:r>
              <a:rPr dirty="0" sz="1000" spc="-5">
                <a:latin typeface="Arial"/>
                <a:cs typeface="Arial"/>
              </a:rPr>
              <a:t>CAR-</a:t>
            </a:r>
            <a:endParaRPr sz="1000">
              <a:latin typeface="Arial"/>
              <a:cs typeface="Arial"/>
            </a:endParaRPr>
          </a:p>
          <a:p>
            <a:pPr algn="just" marL="12700">
              <a:lnSpc>
                <a:spcPct val="100000"/>
              </a:lnSpc>
              <a:spcBef>
                <a:spcPts val="480"/>
              </a:spcBef>
            </a:pPr>
            <a:r>
              <a:rPr dirty="0" sz="1000" spc="5">
                <a:latin typeface="Arial"/>
                <a:cs typeface="Arial"/>
              </a:rPr>
              <a:t>T</a:t>
            </a:r>
            <a:r>
              <a:rPr dirty="0" sz="1000" spc="-55">
                <a:latin typeface="Arial"/>
                <a:cs typeface="Arial"/>
              </a:rPr>
              <a:t> </a:t>
            </a:r>
            <a:r>
              <a:rPr dirty="0" sz="1000" spc="5">
                <a:latin typeface="PMingLiU"/>
                <a:cs typeface="PMingLiU"/>
              </a:rPr>
              <a:t>产品</a:t>
            </a:r>
            <a:r>
              <a:rPr dirty="0" sz="1000" spc="-20">
                <a:latin typeface="PMingLiU"/>
                <a:cs typeface="PMingLiU"/>
              </a:rPr>
              <a:t>仍</a:t>
            </a:r>
            <a:r>
              <a:rPr dirty="0" sz="1000" spc="5">
                <a:latin typeface="PMingLiU"/>
                <a:cs typeface="PMingLiU"/>
              </a:rPr>
              <a:t>主要</a:t>
            </a:r>
            <a:r>
              <a:rPr dirty="0" sz="1000" spc="-20">
                <a:latin typeface="PMingLiU"/>
                <a:cs typeface="PMingLiU"/>
              </a:rPr>
              <a:t>面</a:t>
            </a:r>
            <a:r>
              <a:rPr dirty="0" sz="1000" spc="5">
                <a:latin typeface="PMingLiU"/>
                <a:cs typeface="PMingLiU"/>
              </a:rPr>
              <a:t>向三</a:t>
            </a:r>
            <a:r>
              <a:rPr dirty="0" sz="1000" spc="-20">
                <a:latin typeface="PMingLiU"/>
                <a:cs typeface="PMingLiU"/>
              </a:rPr>
              <a:t>线</a:t>
            </a:r>
            <a:r>
              <a:rPr dirty="0" sz="1000" spc="5">
                <a:latin typeface="PMingLiU"/>
                <a:cs typeface="PMingLiU"/>
              </a:rPr>
              <a:t>及以</a:t>
            </a:r>
            <a:r>
              <a:rPr dirty="0" sz="1000" spc="-20">
                <a:latin typeface="PMingLiU"/>
                <a:cs typeface="PMingLiU"/>
              </a:rPr>
              <a:t>上</a:t>
            </a:r>
            <a:r>
              <a:rPr dirty="0" sz="1000" spc="5">
                <a:latin typeface="PMingLiU"/>
                <a:cs typeface="PMingLiU"/>
              </a:rPr>
              <a:t>患者</a:t>
            </a:r>
            <a:r>
              <a:rPr dirty="0" sz="1000" spc="-20">
                <a:latin typeface="PMingLiU"/>
                <a:cs typeface="PMingLiU"/>
              </a:rPr>
              <a:t>的</a:t>
            </a:r>
            <a:r>
              <a:rPr dirty="0" sz="1000" spc="5">
                <a:latin typeface="PMingLiU"/>
                <a:cs typeface="PMingLiU"/>
              </a:rPr>
              <a:t>治疗</a:t>
            </a:r>
            <a:r>
              <a:rPr dirty="0" sz="1000" spc="-20">
                <a:latin typeface="PMingLiU"/>
                <a:cs typeface="PMingLiU"/>
              </a:rPr>
              <a:t>，</a:t>
            </a:r>
            <a:r>
              <a:rPr dirty="0" sz="1000" spc="5">
                <a:latin typeface="PMingLiU"/>
                <a:cs typeface="PMingLiU"/>
              </a:rPr>
              <a:t>病人</a:t>
            </a:r>
            <a:r>
              <a:rPr dirty="0" sz="1000" spc="-10">
                <a:latin typeface="PMingLiU"/>
                <a:cs typeface="PMingLiU"/>
              </a:rPr>
              <a:t>在</a:t>
            </a:r>
            <a:r>
              <a:rPr dirty="0" sz="1000" spc="5">
                <a:latin typeface="PMingLiU"/>
                <a:cs typeface="PMingLiU"/>
              </a:rPr>
              <a:t>等</a:t>
            </a:r>
            <a:r>
              <a:rPr dirty="0" sz="1000" spc="-20">
                <a:latin typeface="PMingLiU"/>
                <a:cs typeface="PMingLiU"/>
              </a:rPr>
              <a:t>待</a:t>
            </a:r>
            <a:r>
              <a:rPr dirty="0" sz="1000" spc="5">
                <a:latin typeface="PMingLiU"/>
                <a:cs typeface="PMingLiU"/>
              </a:rPr>
              <a:t>中出现</a:t>
            </a:r>
            <a:r>
              <a:rPr dirty="0" sz="1000" spc="-20">
                <a:latin typeface="PMingLiU"/>
                <a:cs typeface="PMingLiU"/>
              </a:rPr>
              <a:t>疾</a:t>
            </a:r>
            <a:r>
              <a:rPr dirty="0" sz="1000" spc="5">
                <a:latin typeface="PMingLiU"/>
                <a:cs typeface="PMingLiU"/>
              </a:rPr>
              <a:t>病进</a:t>
            </a:r>
            <a:r>
              <a:rPr dirty="0" sz="1000" spc="-20">
                <a:latin typeface="PMingLiU"/>
                <a:cs typeface="PMingLiU"/>
              </a:rPr>
              <a:t>展</a:t>
            </a:r>
            <a:r>
              <a:rPr dirty="0" sz="1000" spc="5">
                <a:latin typeface="PMingLiU"/>
                <a:cs typeface="PMingLiU"/>
              </a:rPr>
              <a:t>的风</a:t>
            </a:r>
            <a:r>
              <a:rPr dirty="0" sz="1000" spc="-15">
                <a:latin typeface="PMingLiU"/>
                <a:cs typeface="PMingLiU"/>
              </a:rPr>
              <a:t>险</a:t>
            </a:r>
            <a:r>
              <a:rPr dirty="0" sz="1000" spc="5">
                <a:latin typeface="PMingLiU"/>
                <a:cs typeface="PMingLiU"/>
              </a:rPr>
              <a:t>较高。</a:t>
            </a:r>
            <a:endParaRPr sz="1000">
              <a:latin typeface="PMingLiU"/>
              <a:cs typeface="PMingLiU"/>
            </a:endParaRPr>
          </a:p>
          <a:p>
            <a:pPr marL="12700" marR="5080">
              <a:lnSpc>
                <a:spcPct val="139400"/>
              </a:lnSpc>
              <a:spcBef>
                <a:spcPts val="605"/>
              </a:spcBef>
            </a:pPr>
            <a:r>
              <a:rPr dirty="0" sz="1000" spc="25" b="1">
                <a:latin typeface="Microsoft JhengHei UI"/>
                <a:cs typeface="Microsoft JhengHei UI"/>
              </a:rPr>
              <a:t>生</a:t>
            </a:r>
            <a:r>
              <a:rPr dirty="0" sz="1000" spc="5" b="1">
                <a:latin typeface="Microsoft JhengHei UI"/>
                <a:cs typeface="Microsoft JhengHei UI"/>
              </a:rPr>
              <a:t>产</a:t>
            </a:r>
            <a:r>
              <a:rPr dirty="0" sz="1000" spc="25" b="1">
                <a:latin typeface="Microsoft JhengHei UI"/>
                <a:cs typeface="Microsoft JhengHei UI"/>
              </a:rPr>
              <a:t>要</a:t>
            </a:r>
            <a:r>
              <a:rPr dirty="0" sz="1000" spc="5" b="1">
                <a:latin typeface="Microsoft JhengHei UI"/>
                <a:cs typeface="Microsoft JhengHei UI"/>
              </a:rPr>
              <a:t>求</a:t>
            </a:r>
            <a:r>
              <a:rPr dirty="0" sz="1000" spc="25" b="1">
                <a:latin typeface="Microsoft JhengHei UI"/>
                <a:cs typeface="Microsoft JhengHei UI"/>
              </a:rPr>
              <a:t>苛</a:t>
            </a:r>
            <a:r>
              <a:rPr dirty="0" sz="1000" spc="5" b="1">
                <a:latin typeface="Microsoft JhengHei UI"/>
                <a:cs typeface="Microsoft JhengHei UI"/>
              </a:rPr>
              <a:t>刻</a:t>
            </a:r>
            <a:r>
              <a:rPr dirty="0" sz="1000" spc="25" b="1">
                <a:latin typeface="Microsoft JhengHei UI"/>
                <a:cs typeface="Microsoft JhengHei UI"/>
              </a:rPr>
              <a:t>，</a:t>
            </a:r>
            <a:r>
              <a:rPr dirty="0" sz="1000" spc="5" b="1">
                <a:latin typeface="Microsoft JhengHei UI"/>
                <a:cs typeface="Microsoft JhengHei UI"/>
              </a:rPr>
              <a:t>质检</a:t>
            </a:r>
            <a:r>
              <a:rPr dirty="0" sz="1000" spc="25" b="1">
                <a:latin typeface="Microsoft JhengHei UI"/>
                <a:cs typeface="Microsoft JhengHei UI"/>
              </a:rPr>
              <a:t>成</a:t>
            </a:r>
            <a:r>
              <a:rPr dirty="0" sz="1000" spc="5" b="1">
                <a:latin typeface="Microsoft JhengHei UI"/>
                <a:cs typeface="Microsoft JhengHei UI"/>
              </a:rPr>
              <a:t>本</a:t>
            </a:r>
            <a:r>
              <a:rPr dirty="0" sz="1000" spc="25" b="1">
                <a:latin typeface="Microsoft JhengHei UI"/>
                <a:cs typeface="Microsoft JhengHei UI"/>
              </a:rPr>
              <a:t>较</a:t>
            </a:r>
            <a:r>
              <a:rPr dirty="0" sz="1000" spc="5" b="1">
                <a:latin typeface="Microsoft JhengHei UI"/>
                <a:cs typeface="Microsoft JhengHei UI"/>
              </a:rPr>
              <a:t>高</a:t>
            </a:r>
            <a:r>
              <a:rPr dirty="0" sz="1000" spc="25" b="1">
                <a:latin typeface="Microsoft JhengHei UI"/>
                <a:cs typeface="Microsoft JhengHei UI"/>
              </a:rPr>
              <a:t>，</a:t>
            </a:r>
            <a:r>
              <a:rPr dirty="0" sz="1000" spc="5" b="1">
                <a:latin typeface="Microsoft JhengHei UI"/>
                <a:cs typeface="Microsoft JhengHei UI"/>
              </a:rPr>
              <a:t>生</a:t>
            </a:r>
            <a:r>
              <a:rPr dirty="0" sz="1000" spc="25" b="1">
                <a:latin typeface="Microsoft JhengHei UI"/>
                <a:cs typeface="Microsoft JhengHei UI"/>
              </a:rPr>
              <a:t>产</a:t>
            </a:r>
            <a:r>
              <a:rPr dirty="0" sz="1000" spc="5" b="1">
                <a:latin typeface="Microsoft JhengHei UI"/>
                <a:cs typeface="Microsoft JhengHei UI"/>
              </a:rPr>
              <a:t>成本</a:t>
            </a:r>
            <a:r>
              <a:rPr dirty="0" sz="1000" spc="25" b="1">
                <a:latin typeface="Microsoft JhengHei UI"/>
                <a:cs typeface="Microsoft JhengHei UI"/>
              </a:rPr>
              <a:t>居</a:t>
            </a:r>
            <a:r>
              <a:rPr dirty="0" sz="1000" spc="15" b="1">
                <a:latin typeface="Microsoft JhengHei UI"/>
                <a:cs typeface="Microsoft JhengHei UI"/>
              </a:rPr>
              <a:t>高</a:t>
            </a:r>
            <a:r>
              <a:rPr dirty="0" sz="1000" spc="25" b="1">
                <a:latin typeface="Microsoft JhengHei UI"/>
                <a:cs typeface="Microsoft JhengHei UI"/>
              </a:rPr>
              <a:t>不</a:t>
            </a:r>
            <a:r>
              <a:rPr dirty="0" sz="1000" spc="5" b="1">
                <a:latin typeface="Microsoft JhengHei UI"/>
                <a:cs typeface="Microsoft JhengHei UI"/>
              </a:rPr>
              <a:t>下</a:t>
            </a:r>
            <a:r>
              <a:rPr dirty="0" sz="1000" spc="30" b="1">
                <a:latin typeface="Microsoft JhengHei UI"/>
                <a:cs typeface="Microsoft JhengHei UI"/>
              </a:rPr>
              <a:t>。</a:t>
            </a:r>
            <a:r>
              <a:rPr dirty="0" sz="1000" spc="-10">
                <a:latin typeface="Arial"/>
                <a:cs typeface="Arial"/>
              </a:rPr>
              <a:t>CAR-T</a:t>
            </a:r>
            <a:r>
              <a:rPr dirty="0" sz="1000" spc="170">
                <a:latin typeface="Arial"/>
                <a:cs typeface="Arial"/>
              </a:rPr>
              <a:t> </a:t>
            </a:r>
            <a:r>
              <a:rPr dirty="0" sz="1000" spc="5">
                <a:latin typeface="PMingLiU"/>
                <a:cs typeface="PMingLiU"/>
              </a:rPr>
              <a:t>作</a:t>
            </a:r>
            <a:r>
              <a:rPr dirty="0" sz="1000" spc="25">
                <a:latin typeface="PMingLiU"/>
                <a:cs typeface="PMingLiU"/>
              </a:rPr>
              <a:t>为</a:t>
            </a:r>
            <a:r>
              <a:rPr dirty="0" sz="1000" spc="5">
                <a:latin typeface="PMingLiU"/>
                <a:cs typeface="PMingLiU"/>
              </a:rPr>
              <a:t>一</a:t>
            </a:r>
            <a:r>
              <a:rPr dirty="0" sz="1000" spc="25">
                <a:latin typeface="PMingLiU"/>
                <a:cs typeface="PMingLiU"/>
              </a:rPr>
              <a:t>种</a:t>
            </a:r>
            <a:r>
              <a:rPr dirty="0" sz="1000">
                <a:latin typeface="PMingLiU"/>
                <a:cs typeface="PMingLiU"/>
              </a:rPr>
              <a:t>“</a:t>
            </a:r>
            <a:r>
              <a:rPr dirty="0" sz="1000">
                <a:latin typeface="Arial"/>
                <a:cs typeface="Arial"/>
              </a:rPr>
              <a:t>living-drug</a:t>
            </a:r>
            <a:r>
              <a:rPr dirty="0" sz="1000">
                <a:latin typeface="PMingLiU"/>
                <a:cs typeface="PMingLiU"/>
              </a:rPr>
              <a:t>”，</a:t>
            </a:r>
            <a:r>
              <a:rPr dirty="0" sz="1000" spc="5">
                <a:latin typeface="PMingLiU"/>
                <a:cs typeface="PMingLiU"/>
              </a:rPr>
              <a:t>在 制备过程中需要保证全程</a:t>
            </a:r>
            <a:r>
              <a:rPr dirty="0" sz="1000" spc="-20">
                <a:latin typeface="PMingLiU"/>
                <a:cs typeface="PMingLiU"/>
              </a:rPr>
              <a:t>无</a:t>
            </a:r>
            <a:r>
              <a:rPr dirty="0" sz="1000" spc="5">
                <a:latin typeface="PMingLiU"/>
                <a:cs typeface="PMingLiU"/>
              </a:rPr>
              <a:t>菌，因此其生产设</a:t>
            </a:r>
            <a:r>
              <a:rPr dirty="0" sz="1000" spc="-20">
                <a:latin typeface="PMingLiU"/>
                <a:cs typeface="PMingLiU"/>
              </a:rPr>
              <a:t>施</a:t>
            </a:r>
            <a:r>
              <a:rPr dirty="0" sz="1000" spc="5">
                <a:latin typeface="PMingLiU"/>
                <a:cs typeface="PMingLiU"/>
              </a:rPr>
              <a:t>的建</a:t>
            </a:r>
            <a:r>
              <a:rPr dirty="0" sz="1000" spc="-10">
                <a:latin typeface="PMingLiU"/>
                <a:cs typeface="PMingLiU"/>
              </a:rPr>
              <a:t>设</a:t>
            </a:r>
            <a:r>
              <a:rPr dirty="0" sz="1000" spc="5">
                <a:latin typeface="PMingLiU"/>
                <a:cs typeface="PMingLiU"/>
              </a:rPr>
              <a:t>和运营成本高昂。另外</a:t>
            </a:r>
            <a:r>
              <a:rPr dirty="0" sz="1000" spc="-5">
                <a:latin typeface="PMingLiU"/>
                <a:cs typeface="PMingLiU"/>
              </a:rPr>
              <a:t>，</a:t>
            </a:r>
            <a:r>
              <a:rPr dirty="0" sz="1000" spc="-5">
                <a:latin typeface="Arial"/>
                <a:cs typeface="Arial"/>
              </a:rPr>
              <a:t>CAR-T</a:t>
            </a:r>
            <a:r>
              <a:rPr dirty="0" sz="1000" spc="160">
                <a:latin typeface="Arial"/>
                <a:cs typeface="Arial"/>
              </a:rPr>
              <a:t> </a:t>
            </a:r>
            <a:r>
              <a:rPr dirty="0" sz="1000" spc="5">
                <a:latin typeface="PMingLiU"/>
                <a:cs typeface="PMingLiU"/>
              </a:rPr>
              <a:t>生 </a:t>
            </a:r>
            <a:r>
              <a:rPr dirty="0" sz="1000" spc="25">
                <a:latin typeface="PMingLiU"/>
                <a:cs typeface="PMingLiU"/>
              </a:rPr>
              <a:t>产</a:t>
            </a:r>
            <a:r>
              <a:rPr dirty="0" sz="1000" spc="5">
                <a:latin typeface="PMingLiU"/>
                <a:cs typeface="PMingLiU"/>
              </a:rPr>
              <a:t>中</a:t>
            </a:r>
            <a:r>
              <a:rPr dirty="0" sz="1000" spc="25">
                <a:latin typeface="PMingLiU"/>
                <a:cs typeface="PMingLiU"/>
              </a:rPr>
              <a:t>，</a:t>
            </a:r>
            <a:r>
              <a:rPr dirty="0" sz="1000" spc="5">
                <a:latin typeface="PMingLiU"/>
                <a:cs typeface="PMingLiU"/>
              </a:rPr>
              <a:t>需要</a:t>
            </a:r>
            <a:r>
              <a:rPr dirty="0" sz="1000" spc="30">
                <a:latin typeface="PMingLiU"/>
                <a:cs typeface="PMingLiU"/>
              </a:rPr>
              <a:t>对</a:t>
            </a:r>
            <a:r>
              <a:rPr dirty="0" sz="1000" spc="5">
                <a:latin typeface="PMingLiU"/>
                <a:cs typeface="PMingLiU"/>
              </a:rPr>
              <a:t>关</a:t>
            </a:r>
            <a:r>
              <a:rPr dirty="0" sz="1000" spc="25">
                <a:latin typeface="PMingLiU"/>
                <a:cs typeface="PMingLiU"/>
              </a:rPr>
              <a:t>键</a:t>
            </a:r>
            <a:r>
              <a:rPr dirty="0" sz="1000" spc="5">
                <a:latin typeface="PMingLiU"/>
                <a:cs typeface="PMingLiU"/>
              </a:rPr>
              <a:t>特</a:t>
            </a:r>
            <a:r>
              <a:rPr dirty="0" sz="1000" spc="25">
                <a:latin typeface="PMingLiU"/>
                <a:cs typeface="PMingLiU"/>
              </a:rPr>
              <a:t>性</a:t>
            </a:r>
            <a:r>
              <a:rPr dirty="0" sz="1000" spc="5">
                <a:latin typeface="PMingLiU"/>
                <a:cs typeface="PMingLiU"/>
              </a:rPr>
              <a:t>，如</a:t>
            </a:r>
            <a:r>
              <a:rPr dirty="0" sz="1000" spc="25">
                <a:latin typeface="PMingLiU"/>
                <a:cs typeface="PMingLiU"/>
              </a:rPr>
              <a:t>细</a:t>
            </a:r>
            <a:r>
              <a:rPr dirty="0" sz="1000" spc="5">
                <a:latin typeface="PMingLiU"/>
                <a:cs typeface="PMingLiU"/>
              </a:rPr>
              <a:t>胞</a:t>
            </a:r>
            <a:r>
              <a:rPr dirty="0" sz="1000" spc="25">
                <a:latin typeface="PMingLiU"/>
                <a:cs typeface="PMingLiU"/>
              </a:rPr>
              <a:t>活</a:t>
            </a:r>
            <a:r>
              <a:rPr dirty="0" sz="1000" spc="5">
                <a:latin typeface="PMingLiU"/>
                <a:cs typeface="PMingLiU"/>
              </a:rPr>
              <a:t>率、</a:t>
            </a:r>
            <a:r>
              <a:rPr dirty="0" sz="1000" spc="25">
                <a:latin typeface="PMingLiU"/>
                <a:cs typeface="PMingLiU"/>
              </a:rPr>
              <a:t>细</a:t>
            </a:r>
            <a:r>
              <a:rPr dirty="0" sz="1000" spc="5">
                <a:latin typeface="PMingLiU"/>
                <a:cs typeface="PMingLiU"/>
              </a:rPr>
              <a:t>胞</a:t>
            </a:r>
            <a:r>
              <a:rPr dirty="0" sz="1000" spc="25">
                <a:latin typeface="PMingLiU"/>
                <a:cs typeface="PMingLiU"/>
              </a:rPr>
              <a:t>数</a:t>
            </a:r>
            <a:r>
              <a:rPr dirty="0" sz="1000" spc="5">
                <a:latin typeface="PMingLiU"/>
                <a:cs typeface="PMingLiU"/>
              </a:rPr>
              <a:t>、细</a:t>
            </a:r>
            <a:r>
              <a:rPr dirty="0" sz="1000" spc="25">
                <a:latin typeface="PMingLiU"/>
                <a:cs typeface="PMingLiU"/>
              </a:rPr>
              <a:t>胞</a:t>
            </a:r>
            <a:r>
              <a:rPr dirty="0" sz="1000" spc="5">
                <a:latin typeface="PMingLiU"/>
                <a:cs typeface="PMingLiU"/>
              </a:rPr>
              <a:t>表</a:t>
            </a:r>
            <a:r>
              <a:rPr dirty="0" sz="1000" spc="25">
                <a:latin typeface="PMingLiU"/>
                <a:cs typeface="PMingLiU"/>
              </a:rPr>
              <a:t>型</a:t>
            </a:r>
            <a:r>
              <a:rPr dirty="0" sz="1000" spc="5">
                <a:latin typeface="PMingLiU"/>
                <a:cs typeface="PMingLiU"/>
              </a:rPr>
              <a:t>等</a:t>
            </a:r>
            <a:r>
              <a:rPr dirty="0" sz="1000" spc="25">
                <a:latin typeface="PMingLiU"/>
                <a:cs typeface="PMingLiU"/>
              </a:rPr>
              <a:t>进</a:t>
            </a:r>
            <a:r>
              <a:rPr dirty="0" sz="1000" spc="5">
                <a:latin typeface="PMingLiU"/>
                <a:cs typeface="PMingLiU"/>
              </a:rPr>
              <a:t>行监</a:t>
            </a:r>
            <a:r>
              <a:rPr dirty="0" sz="1000" spc="25">
                <a:latin typeface="PMingLiU"/>
                <a:cs typeface="PMingLiU"/>
              </a:rPr>
              <a:t>测</a:t>
            </a:r>
            <a:r>
              <a:rPr dirty="0" sz="1000" spc="15">
                <a:latin typeface="PMingLiU"/>
                <a:cs typeface="PMingLiU"/>
              </a:rPr>
              <a:t>。</a:t>
            </a:r>
            <a:r>
              <a:rPr dirty="0" sz="1000" spc="25">
                <a:latin typeface="PMingLiU"/>
                <a:cs typeface="PMingLiU"/>
              </a:rPr>
              <a:t>对</a:t>
            </a:r>
            <a:r>
              <a:rPr dirty="0" sz="1000" spc="5">
                <a:latin typeface="PMingLiU"/>
                <a:cs typeface="PMingLiU"/>
              </a:rPr>
              <a:t>于</a:t>
            </a:r>
            <a:r>
              <a:rPr dirty="0" sz="1000" spc="25">
                <a:latin typeface="PMingLiU"/>
                <a:cs typeface="PMingLiU"/>
              </a:rPr>
              <a:t>终</a:t>
            </a:r>
            <a:r>
              <a:rPr dirty="0" sz="1000" spc="5">
                <a:latin typeface="PMingLiU"/>
                <a:cs typeface="PMingLiU"/>
              </a:rPr>
              <a:t>产品</a:t>
            </a:r>
            <a:r>
              <a:rPr dirty="0" sz="1000" spc="30">
                <a:latin typeface="PMingLiU"/>
                <a:cs typeface="PMingLiU"/>
              </a:rPr>
              <a:t>，</a:t>
            </a:r>
            <a:r>
              <a:rPr dirty="0" sz="1000" spc="5">
                <a:latin typeface="PMingLiU"/>
                <a:cs typeface="PMingLiU"/>
              </a:rPr>
              <a:t>也需 进行包</a:t>
            </a:r>
            <a:r>
              <a:rPr dirty="0" sz="1000" spc="-20">
                <a:latin typeface="PMingLiU"/>
                <a:cs typeface="PMingLiU"/>
              </a:rPr>
              <a:t>括</a:t>
            </a:r>
            <a:r>
              <a:rPr dirty="0" sz="1000" spc="5">
                <a:latin typeface="PMingLiU"/>
                <a:cs typeface="PMingLiU"/>
              </a:rPr>
              <a:t>一般</a:t>
            </a:r>
            <a:r>
              <a:rPr dirty="0" sz="1000" spc="-20">
                <a:latin typeface="PMingLiU"/>
                <a:cs typeface="PMingLiU"/>
              </a:rPr>
              <a:t>理</a:t>
            </a:r>
            <a:r>
              <a:rPr dirty="0" sz="1000" spc="5">
                <a:latin typeface="PMingLiU"/>
                <a:cs typeface="PMingLiU"/>
              </a:rPr>
              <a:t>化项</a:t>
            </a:r>
            <a:r>
              <a:rPr dirty="0" sz="1000" spc="-20">
                <a:latin typeface="PMingLiU"/>
                <a:cs typeface="PMingLiU"/>
              </a:rPr>
              <a:t>目</a:t>
            </a:r>
            <a:r>
              <a:rPr dirty="0" sz="1000" spc="5">
                <a:latin typeface="PMingLiU"/>
                <a:cs typeface="PMingLiU"/>
              </a:rPr>
              <a:t>、安</a:t>
            </a:r>
            <a:r>
              <a:rPr dirty="0" sz="1000" spc="-20">
                <a:latin typeface="PMingLiU"/>
                <a:cs typeface="PMingLiU"/>
              </a:rPr>
              <a:t>全</a:t>
            </a:r>
            <a:r>
              <a:rPr dirty="0" sz="1000" spc="5">
                <a:latin typeface="PMingLiU"/>
                <a:cs typeface="PMingLiU"/>
              </a:rPr>
              <a:t>项目</a:t>
            </a:r>
            <a:r>
              <a:rPr dirty="0" sz="1000" spc="-20">
                <a:latin typeface="PMingLiU"/>
                <a:cs typeface="PMingLiU"/>
              </a:rPr>
              <a:t>及</a:t>
            </a:r>
            <a:r>
              <a:rPr dirty="0" sz="1000" spc="5">
                <a:latin typeface="PMingLiU"/>
                <a:cs typeface="PMingLiU"/>
              </a:rPr>
              <a:t>有效</a:t>
            </a:r>
            <a:r>
              <a:rPr dirty="0" sz="1000" spc="-20">
                <a:latin typeface="PMingLiU"/>
                <a:cs typeface="PMingLiU"/>
              </a:rPr>
              <a:t>性</a:t>
            </a:r>
            <a:r>
              <a:rPr dirty="0" sz="1000" spc="5">
                <a:latin typeface="PMingLiU"/>
                <a:cs typeface="PMingLiU"/>
              </a:rPr>
              <a:t>项</a:t>
            </a:r>
            <a:r>
              <a:rPr dirty="0" sz="1000" spc="10">
                <a:latin typeface="PMingLiU"/>
                <a:cs typeface="PMingLiU"/>
              </a:rPr>
              <a:t>目</a:t>
            </a:r>
            <a:r>
              <a:rPr dirty="0" sz="1000" spc="-20">
                <a:latin typeface="PMingLiU"/>
                <a:cs typeface="PMingLiU"/>
              </a:rPr>
              <a:t>等</a:t>
            </a:r>
            <a:r>
              <a:rPr dirty="0" sz="1000" spc="5">
                <a:latin typeface="PMingLiU"/>
                <a:cs typeface="PMingLiU"/>
              </a:rPr>
              <a:t>全</a:t>
            </a:r>
            <a:r>
              <a:rPr dirty="0" sz="1000" spc="-20">
                <a:latin typeface="PMingLiU"/>
                <a:cs typeface="PMingLiU"/>
              </a:rPr>
              <a:t>面</a:t>
            </a:r>
            <a:r>
              <a:rPr dirty="0" sz="1000" spc="5">
                <a:latin typeface="PMingLiU"/>
                <a:cs typeface="PMingLiU"/>
              </a:rPr>
              <a:t>检测。</a:t>
            </a:r>
            <a:r>
              <a:rPr dirty="0" sz="1000" spc="-20">
                <a:latin typeface="PMingLiU"/>
                <a:cs typeface="PMingLiU"/>
              </a:rPr>
              <a:t>对</a:t>
            </a:r>
            <a:r>
              <a:rPr dirty="0" sz="1000" spc="5">
                <a:latin typeface="PMingLiU"/>
                <a:cs typeface="PMingLiU"/>
              </a:rPr>
              <a:t>于</a:t>
            </a:r>
            <a:r>
              <a:rPr dirty="0" sz="1000" spc="-40">
                <a:latin typeface="PMingLiU"/>
                <a:cs typeface="PMingLiU"/>
              </a:rPr>
              <a:t> </a:t>
            </a:r>
            <a:r>
              <a:rPr dirty="0" sz="1000" spc="-5">
                <a:latin typeface="Arial"/>
                <a:cs typeface="Arial"/>
              </a:rPr>
              <a:t>off-the-shelf</a:t>
            </a:r>
            <a:r>
              <a:rPr dirty="0" sz="1000" spc="-45">
                <a:latin typeface="Arial"/>
                <a:cs typeface="Arial"/>
              </a:rPr>
              <a:t> </a:t>
            </a:r>
            <a:r>
              <a:rPr dirty="0" sz="1000" spc="-20">
                <a:latin typeface="PMingLiU"/>
                <a:cs typeface="PMingLiU"/>
              </a:rPr>
              <a:t>的</a:t>
            </a:r>
            <a:r>
              <a:rPr dirty="0" sz="1000" spc="5">
                <a:latin typeface="PMingLiU"/>
                <a:cs typeface="PMingLiU"/>
              </a:rPr>
              <a:t>抗体</a:t>
            </a:r>
            <a:r>
              <a:rPr dirty="0" sz="1000" spc="-20">
                <a:latin typeface="PMingLiU"/>
                <a:cs typeface="PMingLiU"/>
              </a:rPr>
              <a:t>药</a:t>
            </a:r>
            <a:r>
              <a:rPr dirty="0" sz="1000" spc="5">
                <a:latin typeface="PMingLiU"/>
                <a:cs typeface="PMingLiU"/>
              </a:rPr>
              <a:t>物，  质检成</a:t>
            </a:r>
            <a:r>
              <a:rPr dirty="0" sz="1000" spc="-20">
                <a:latin typeface="PMingLiU"/>
                <a:cs typeface="PMingLiU"/>
              </a:rPr>
              <a:t>本</a:t>
            </a:r>
            <a:r>
              <a:rPr dirty="0" sz="1000" spc="5">
                <a:latin typeface="PMingLiU"/>
                <a:cs typeface="PMingLiU"/>
              </a:rPr>
              <a:t>会随</a:t>
            </a:r>
            <a:r>
              <a:rPr dirty="0" sz="1000" spc="-20">
                <a:latin typeface="PMingLiU"/>
                <a:cs typeface="PMingLiU"/>
              </a:rPr>
              <a:t>着</a:t>
            </a:r>
            <a:r>
              <a:rPr dirty="0" sz="1000" spc="5">
                <a:latin typeface="PMingLiU"/>
                <a:cs typeface="PMingLiU"/>
              </a:rPr>
              <a:t>量产</a:t>
            </a:r>
            <a:r>
              <a:rPr dirty="0" sz="1000" spc="-20">
                <a:latin typeface="PMingLiU"/>
                <a:cs typeface="PMingLiU"/>
              </a:rPr>
              <a:t>分</a:t>
            </a:r>
            <a:r>
              <a:rPr dirty="0" sz="1000" spc="5">
                <a:latin typeface="PMingLiU"/>
                <a:cs typeface="PMingLiU"/>
              </a:rPr>
              <a:t>摊而</a:t>
            </a:r>
            <a:r>
              <a:rPr dirty="0" sz="1000" spc="-20">
                <a:latin typeface="PMingLiU"/>
                <a:cs typeface="PMingLiU"/>
              </a:rPr>
              <a:t>降</a:t>
            </a:r>
            <a:r>
              <a:rPr dirty="0" sz="1000" spc="5">
                <a:latin typeface="PMingLiU"/>
                <a:cs typeface="PMingLiU"/>
              </a:rPr>
              <a:t>低，</a:t>
            </a:r>
            <a:r>
              <a:rPr dirty="0" sz="1000" spc="-20">
                <a:latin typeface="PMingLiU"/>
                <a:cs typeface="PMingLiU"/>
              </a:rPr>
              <a:t>相</a:t>
            </a:r>
            <a:r>
              <a:rPr dirty="0" sz="1000" spc="5">
                <a:latin typeface="PMingLiU"/>
                <a:cs typeface="PMingLiU"/>
              </a:rPr>
              <a:t>比之</a:t>
            </a:r>
            <a:r>
              <a:rPr dirty="0" sz="1000" spc="-20">
                <a:latin typeface="PMingLiU"/>
                <a:cs typeface="PMingLiU"/>
              </a:rPr>
              <a:t>下</a:t>
            </a:r>
            <a:r>
              <a:rPr dirty="0" sz="1000" spc="5">
                <a:latin typeface="PMingLiU"/>
                <a:cs typeface="PMingLiU"/>
              </a:rPr>
              <a:t>自体</a:t>
            </a:r>
            <a:r>
              <a:rPr dirty="0" sz="1000" spc="75">
                <a:latin typeface="PMingLiU"/>
                <a:cs typeface="PMingLiU"/>
              </a:rPr>
              <a:t> </a:t>
            </a:r>
            <a:r>
              <a:rPr dirty="0" sz="1000" spc="-5">
                <a:latin typeface="Arial"/>
                <a:cs typeface="Arial"/>
              </a:rPr>
              <a:t>CAR-T</a:t>
            </a:r>
            <a:r>
              <a:rPr dirty="0" sz="1000" spc="15">
                <a:latin typeface="Arial"/>
                <a:cs typeface="Arial"/>
              </a:rPr>
              <a:t> </a:t>
            </a:r>
            <a:r>
              <a:rPr dirty="0" sz="1000" spc="5">
                <a:latin typeface="PMingLiU"/>
                <a:cs typeface="PMingLiU"/>
              </a:rPr>
              <a:t>作为</a:t>
            </a:r>
            <a:r>
              <a:rPr dirty="0" sz="1000" spc="-20">
                <a:latin typeface="PMingLiU"/>
                <a:cs typeface="PMingLiU"/>
              </a:rPr>
              <a:t>单</a:t>
            </a:r>
            <a:r>
              <a:rPr dirty="0" sz="1000" spc="5">
                <a:latin typeface="PMingLiU"/>
                <a:cs typeface="PMingLiU"/>
              </a:rPr>
              <a:t>独批</a:t>
            </a:r>
            <a:r>
              <a:rPr dirty="0" sz="1000" spc="-20">
                <a:latin typeface="PMingLiU"/>
                <a:cs typeface="PMingLiU"/>
              </a:rPr>
              <a:t>次</a:t>
            </a:r>
            <a:r>
              <a:rPr dirty="0" sz="1000" spc="5">
                <a:latin typeface="PMingLiU"/>
                <a:cs typeface="PMingLiU"/>
              </a:rPr>
              <a:t>进行</a:t>
            </a:r>
            <a:r>
              <a:rPr dirty="0" sz="1000" spc="-20">
                <a:latin typeface="PMingLiU"/>
                <a:cs typeface="PMingLiU"/>
              </a:rPr>
              <a:t>生</a:t>
            </a:r>
            <a:r>
              <a:rPr dirty="0" sz="1000" spc="10">
                <a:latin typeface="PMingLiU"/>
                <a:cs typeface="PMingLiU"/>
              </a:rPr>
              <a:t>产</a:t>
            </a:r>
            <a:r>
              <a:rPr dirty="0" sz="1000" spc="5">
                <a:latin typeface="PMingLiU"/>
                <a:cs typeface="PMingLiU"/>
              </a:rPr>
              <a:t>，</a:t>
            </a:r>
            <a:r>
              <a:rPr dirty="0" sz="1000" spc="-20">
                <a:latin typeface="PMingLiU"/>
                <a:cs typeface="PMingLiU"/>
              </a:rPr>
              <a:t>质</a:t>
            </a:r>
            <a:r>
              <a:rPr dirty="0" sz="1000" spc="5">
                <a:latin typeface="PMingLiU"/>
                <a:cs typeface="PMingLiU"/>
              </a:rPr>
              <a:t>检成本 难以分</a:t>
            </a:r>
            <a:r>
              <a:rPr dirty="0" sz="1000" spc="-20">
                <a:latin typeface="PMingLiU"/>
                <a:cs typeface="PMingLiU"/>
              </a:rPr>
              <a:t>摊</a:t>
            </a:r>
            <a:r>
              <a:rPr dirty="0" sz="1000" spc="5">
                <a:latin typeface="PMingLiU"/>
                <a:cs typeface="PMingLiU"/>
              </a:rPr>
              <a:t>。综</a:t>
            </a:r>
            <a:r>
              <a:rPr dirty="0" sz="1000" spc="-20">
                <a:latin typeface="PMingLiU"/>
                <a:cs typeface="PMingLiU"/>
              </a:rPr>
              <a:t>上</a:t>
            </a:r>
            <a:r>
              <a:rPr dirty="0" sz="1000" spc="5">
                <a:latin typeface="PMingLiU"/>
                <a:cs typeface="PMingLiU"/>
              </a:rPr>
              <a:t>，高</a:t>
            </a:r>
            <a:r>
              <a:rPr dirty="0" sz="1000" spc="-20">
                <a:latin typeface="PMingLiU"/>
                <a:cs typeface="PMingLiU"/>
              </a:rPr>
              <a:t>成</a:t>
            </a:r>
            <a:r>
              <a:rPr dirty="0" sz="1000" spc="5">
                <a:latin typeface="PMingLiU"/>
                <a:cs typeface="PMingLiU"/>
              </a:rPr>
              <a:t>本导</a:t>
            </a:r>
            <a:r>
              <a:rPr dirty="0" sz="1000" spc="-20">
                <a:latin typeface="PMingLiU"/>
                <a:cs typeface="PMingLiU"/>
              </a:rPr>
              <a:t>致</a:t>
            </a:r>
            <a:r>
              <a:rPr dirty="0" sz="1000" spc="5">
                <a:latin typeface="PMingLiU"/>
                <a:cs typeface="PMingLiU"/>
              </a:rPr>
              <a:t>了</a:t>
            </a:r>
            <a:r>
              <a:rPr dirty="0" sz="1000" spc="75">
                <a:latin typeface="PMingLiU"/>
                <a:cs typeface="PMingLiU"/>
              </a:rPr>
              <a:t> </a:t>
            </a:r>
            <a:r>
              <a:rPr dirty="0" sz="1000">
                <a:latin typeface="Arial"/>
                <a:cs typeface="Arial"/>
              </a:rPr>
              <a:t>CAR-T</a:t>
            </a:r>
            <a:r>
              <a:rPr dirty="0" sz="1000" spc="-10">
                <a:latin typeface="Arial"/>
                <a:cs typeface="Arial"/>
              </a:rPr>
              <a:t> </a:t>
            </a:r>
            <a:r>
              <a:rPr dirty="0" sz="1000" spc="5">
                <a:latin typeface="PMingLiU"/>
                <a:cs typeface="PMingLiU"/>
              </a:rPr>
              <a:t>产品</a:t>
            </a:r>
            <a:r>
              <a:rPr dirty="0" sz="1000" spc="-20">
                <a:latin typeface="PMingLiU"/>
                <a:cs typeface="PMingLiU"/>
              </a:rPr>
              <a:t>的</a:t>
            </a:r>
            <a:r>
              <a:rPr dirty="0" sz="1000" spc="5">
                <a:latin typeface="PMingLiU"/>
                <a:cs typeface="PMingLiU"/>
              </a:rPr>
              <a:t>高昂</a:t>
            </a:r>
            <a:r>
              <a:rPr dirty="0" sz="1000" spc="-20">
                <a:latin typeface="PMingLiU"/>
                <a:cs typeface="PMingLiU"/>
              </a:rPr>
              <a:t>定</a:t>
            </a:r>
            <a:r>
              <a:rPr dirty="0" sz="1000" spc="5">
                <a:latin typeface="PMingLiU"/>
                <a:cs typeface="PMingLiU"/>
              </a:rPr>
              <a:t>价，限</a:t>
            </a:r>
            <a:r>
              <a:rPr dirty="0" sz="1000" spc="-20">
                <a:latin typeface="PMingLiU"/>
                <a:cs typeface="PMingLiU"/>
              </a:rPr>
              <a:t>制</a:t>
            </a:r>
            <a:r>
              <a:rPr dirty="0" sz="1000" spc="5">
                <a:latin typeface="PMingLiU"/>
                <a:cs typeface="PMingLiU"/>
              </a:rPr>
              <a:t>了患</a:t>
            </a:r>
            <a:r>
              <a:rPr dirty="0" sz="1000" spc="-20">
                <a:latin typeface="PMingLiU"/>
                <a:cs typeface="PMingLiU"/>
              </a:rPr>
              <a:t>者</a:t>
            </a:r>
            <a:r>
              <a:rPr dirty="0" sz="1000" spc="5">
                <a:latin typeface="PMingLiU"/>
                <a:cs typeface="PMingLiU"/>
              </a:rPr>
              <a:t>的可</a:t>
            </a:r>
            <a:r>
              <a:rPr dirty="0" sz="1000" spc="-20">
                <a:latin typeface="PMingLiU"/>
                <a:cs typeface="PMingLiU"/>
              </a:rPr>
              <a:t>及</a:t>
            </a:r>
            <a:r>
              <a:rPr dirty="0" sz="1000" spc="5">
                <a:latin typeface="PMingLiU"/>
                <a:cs typeface="PMingLiU"/>
              </a:rPr>
              <a:t>性。</a:t>
            </a:r>
            <a:r>
              <a:rPr dirty="0" sz="1000" spc="-20">
                <a:latin typeface="PMingLiU"/>
                <a:cs typeface="PMingLiU"/>
              </a:rPr>
              <a:t>另</a:t>
            </a:r>
            <a:r>
              <a:rPr dirty="0" sz="1000" spc="5">
                <a:latin typeface="PMingLiU"/>
                <a:cs typeface="PMingLiU"/>
              </a:rPr>
              <a:t>外，海 外患者输</a:t>
            </a:r>
            <a:r>
              <a:rPr dirty="0" sz="1000" spc="245">
                <a:latin typeface="PMingLiU"/>
                <a:cs typeface="PMingLiU"/>
              </a:rPr>
              <a:t>注</a:t>
            </a:r>
            <a:r>
              <a:rPr dirty="0" sz="1000" spc="-10">
                <a:latin typeface="Arial"/>
                <a:cs typeface="Arial"/>
              </a:rPr>
              <a:t>CAR-T</a:t>
            </a:r>
            <a:r>
              <a:rPr dirty="0" sz="1000" spc="-55">
                <a:latin typeface="Arial"/>
                <a:cs typeface="Arial"/>
              </a:rPr>
              <a:t> </a:t>
            </a:r>
            <a:r>
              <a:rPr dirty="0" sz="1000" spc="5">
                <a:latin typeface="PMingLiU"/>
                <a:cs typeface="PMingLiU"/>
              </a:rPr>
              <a:t>时</a:t>
            </a:r>
            <a:r>
              <a:rPr dirty="0" sz="1000" spc="-20">
                <a:latin typeface="PMingLiU"/>
                <a:cs typeface="PMingLiU"/>
              </a:rPr>
              <a:t>还</a:t>
            </a:r>
            <a:r>
              <a:rPr dirty="0" sz="1000" spc="5">
                <a:latin typeface="PMingLiU"/>
                <a:cs typeface="PMingLiU"/>
              </a:rPr>
              <a:t>需</a:t>
            </a:r>
            <a:r>
              <a:rPr dirty="0" sz="1000" spc="-20">
                <a:latin typeface="PMingLiU"/>
                <a:cs typeface="PMingLiU"/>
              </a:rPr>
              <a:t>支</a:t>
            </a:r>
            <a:r>
              <a:rPr dirty="0" sz="1000" spc="5">
                <a:latin typeface="PMingLiU"/>
                <a:cs typeface="PMingLiU"/>
              </a:rPr>
              <a:t>付高</a:t>
            </a:r>
            <a:r>
              <a:rPr dirty="0" sz="1000" spc="-20">
                <a:latin typeface="PMingLiU"/>
                <a:cs typeface="PMingLiU"/>
              </a:rPr>
              <a:t>昂</a:t>
            </a:r>
            <a:r>
              <a:rPr dirty="0" sz="1000" spc="5">
                <a:latin typeface="PMingLiU"/>
                <a:cs typeface="PMingLiU"/>
              </a:rPr>
              <a:t>的住</a:t>
            </a:r>
            <a:r>
              <a:rPr dirty="0" sz="1000" spc="-20">
                <a:latin typeface="PMingLiU"/>
                <a:cs typeface="PMingLiU"/>
              </a:rPr>
              <a:t>院</a:t>
            </a:r>
            <a:r>
              <a:rPr dirty="0" sz="1000" spc="5">
                <a:latin typeface="PMingLiU"/>
                <a:cs typeface="PMingLiU"/>
              </a:rPr>
              <a:t>费用</a:t>
            </a:r>
            <a:r>
              <a:rPr dirty="0" sz="1000" spc="-20">
                <a:latin typeface="PMingLiU"/>
                <a:cs typeface="PMingLiU"/>
              </a:rPr>
              <a:t>，</a:t>
            </a:r>
            <a:r>
              <a:rPr dirty="0" sz="1000" spc="5">
                <a:latin typeface="PMingLiU"/>
                <a:cs typeface="PMingLiU"/>
              </a:rPr>
              <a:t>患者</a:t>
            </a:r>
            <a:r>
              <a:rPr dirty="0" sz="1000" spc="-20">
                <a:latin typeface="PMingLiU"/>
                <a:cs typeface="PMingLiU"/>
              </a:rPr>
              <a:t>负</a:t>
            </a:r>
            <a:r>
              <a:rPr dirty="0" sz="1000" spc="5">
                <a:latin typeface="PMingLiU"/>
                <a:cs typeface="PMingLiU"/>
              </a:rPr>
              <a:t>担进一</a:t>
            </a:r>
            <a:r>
              <a:rPr dirty="0" sz="1000" spc="-20">
                <a:latin typeface="PMingLiU"/>
                <a:cs typeface="PMingLiU"/>
              </a:rPr>
              <a:t>步</a:t>
            </a:r>
            <a:r>
              <a:rPr dirty="0" sz="1000" spc="5">
                <a:latin typeface="PMingLiU"/>
                <a:cs typeface="PMingLiU"/>
              </a:rPr>
              <a:t>加重。</a:t>
            </a:r>
            <a:endParaRPr sz="1000">
              <a:latin typeface="PMingLiU"/>
              <a:cs typeface="PMingLiU"/>
            </a:endParaRPr>
          </a:p>
          <a:p>
            <a:pPr marL="12700">
              <a:lnSpc>
                <a:spcPct val="100000"/>
              </a:lnSpc>
              <a:spcBef>
                <a:spcPts val="1100"/>
              </a:spcBef>
            </a:pPr>
            <a:r>
              <a:rPr dirty="0" sz="1200" spc="150" b="1">
                <a:solidFill>
                  <a:srgbClr val="585858"/>
                </a:solidFill>
                <a:latin typeface="Microsoft JhengHei UI"/>
                <a:cs typeface="Microsoft JhengHei UI"/>
              </a:rPr>
              <a:t>“</a:t>
            </a:r>
            <a:r>
              <a:rPr dirty="0" sz="1200" spc="395" b="1">
                <a:solidFill>
                  <a:srgbClr val="585858"/>
                </a:solidFill>
                <a:latin typeface="Microsoft JhengHei UI"/>
                <a:cs typeface="Microsoft JhengHei UI"/>
              </a:rPr>
              <a:t>通用型</a:t>
            </a:r>
            <a:r>
              <a:rPr dirty="0" sz="1200" spc="20" b="1">
                <a:solidFill>
                  <a:srgbClr val="585858"/>
                </a:solidFill>
                <a:latin typeface="Microsoft JhengHei UI"/>
                <a:cs typeface="Microsoft JhengHei UI"/>
              </a:rPr>
              <a:t>”</a:t>
            </a:r>
            <a:r>
              <a:rPr dirty="0" sz="1200" spc="20" b="1">
                <a:solidFill>
                  <a:srgbClr val="585858"/>
                </a:solidFill>
                <a:latin typeface="Arial"/>
                <a:cs typeface="Arial"/>
              </a:rPr>
              <a:t>CAR-T</a:t>
            </a:r>
            <a:r>
              <a:rPr dirty="0" sz="1200" spc="-40" b="1">
                <a:solidFill>
                  <a:srgbClr val="585858"/>
                </a:solidFill>
                <a:latin typeface="Arial"/>
                <a:cs typeface="Arial"/>
              </a:rPr>
              <a:t> </a:t>
            </a:r>
            <a:r>
              <a:rPr dirty="0" sz="1200" b="1">
                <a:solidFill>
                  <a:srgbClr val="585858"/>
                </a:solidFill>
                <a:latin typeface="Microsoft JhengHei UI"/>
                <a:cs typeface="Microsoft JhengHei UI"/>
              </a:rPr>
              <a:t>需要克服免疫排</a:t>
            </a:r>
            <a:r>
              <a:rPr dirty="0" sz="1200" spc="5" b="1">
                <a:solidFill>
                  <a:srgbClr val="585858"/>
                </a:solidFill>
                <a:latin typeface="Microsoft JhengHei UI"/>
                <a:cs typeface="Microsoft JhengHei UI"/>
              </a:rPr>
              <a:t>斥</a:t>
            </a:r>
            <a:r>
              <a:rPr dirty="0" sz="1200" b="1">
                <a:solidFill>
                  <a:srgbClr val="585858"/>
                </a:solidFill>
                <a:latin typeface="Microsoft JhengHei UI"/>
                <a:cs typeface="Microsoft JhengHei UI"/>
              </a:rPr>
              <a:t>，基因编辑是</a:t>
            </a:r>
            <a:r>
              <a:rPr dirty="0" sz="1200" spc="30" b="1">
                <a:solidFill>
                  <a:srgbClr val="585858"/>
                </a:solidFill>
                <a:latin typeface="Microsoft JhengHei UI"/>
                <a:cs typeface="Microsoft JhengHei UI"/>
              </a:rPr>
              <a:t> </a:t>
            </a:r>
            <a:r>
              <a:rPr dirty="0" sz="1200" spc="-15" b="1">
                <a:solidFill>
                  <a:srgbClr val="585858"/>
                </a:solidFill>
                <a:latin typeface="Arial"/>
                <a:cs typeface="Arial"/>
              </a:rPr>
              <a:t>UCAR-T</a:t>
            </a:r>
            <a:r>
              <a:rPr dirty="0" sz="1200" spc="-40" b="1">
                <a:solidFill>
                  <a:srgbClr val="585858"/>
                </a:solidFill>
                <a:latin typeface="Arial"/>
                <a:cs typeface="Arial"/>
              </a:rPr>
              <a:t> </a:t>
            </a:r>
            <a:r>
              <a:rPr dirty="0" sz="1200" b="1">
                <a:solidFill>
                  <a:srgbClr val="585858"/>
                </a:solidFill>
                <a:latin typeface="Microsoft JhengHei UI"/>
                <a:cs typeface="Microsoft JhengHei UI"/>
              </a:rPr>
              <a:t>的关键技术</a:t>
            </a:r>
            <a:endParaRPr sz="1200">
              <a:latin typeface="Microsoft JhengHei UI"/>
              <a:cs typeface="Microsoft JhengHei UI"/>
            </a:endParaRPr>
          </a:p>
          <a:p>
            <a:pPr algn="just" marL="12700" marR="128905">
              <a:lnSpc>
                <a:spcPct val="140000"/>
              </a:lnSpc>
              <a:spcBef>
                <a:spcPts val="490"/>
              </a:spcBef>
            </a:pPr>
            <a:r>
              <a:rPr dirty="0" sz="1000" spc="5">
                <a:latin typeface="PMingLiU"/>
                <a:cs typeface="PMingLiU"/>
              </a:rPr>
              <a:t>为解决</a:t>
            </a:r>
            <a:r>
              <a:rPr dirty="0" sz="1000" spc="-20">
                <a:latin typeface="PMingLiU"/>
                <a:cs typeface="PMingLiU"/>
              </a:rPr>
              <a:t>自</a:t>
            </a:r>
            <a:r>
              <a:rPr dirty="0" sz="1000" spc="5">
                <a:latin typeface="PMingLiU"/>
                <a:cs typeface="PMingLiU"/>
              </a:rPr>
              <a:t>体</a:t>
            </a:r>
            <a:r>
              <a:rPr dirty="0" sz="1000" spc="35">
                <a:latin typeface="PMingLiU"/>
                <a:cs typeface="PMingLiU"/>
              </a:rPr>
              <a:t> </a:t>
            </a:r>
            <a:r>
              <a:rPr dirty="0" sz="1000" spc="-10">
                <a:latin typeface="Arial"/>
                <a:cs typeface="Arial"/>
              </a:rPr>
              <a:t>CAR-T</a:t>
            </a:r>
            <a:r>
              <a:rPr dirty="0" sz="1000" spc="-25">
                <a:latin typeface="Arial"/>
                <a:cs typeface="Arial"/>
              </a:rPr>
              <a:t> </a:t>
            </a:r>
            <a:r>
              <a:rPr dirty="0" sz="1000" spc="5">
                <a:latin typeface="PMingLiU"/>
                <a:cs typeface="PMingLiU"/>
              </a:rPr>
              <a:t>的</a:t>
            </a:r>
            <a:r>
              <a:rPr dirty="0" sz="1000" spc="-20">
                <a:latin typeface="PMingLiU"/>
                <a:cs typeface="PMingLiU"/>
              </a:rPr>
              <a:t>不</a:t>
            </a:r>
            <a:r>
              <a:rPr dirty="0" sz="1000" spc="5">
                <a:latin typeface="PMingLiU"/>
                <a:cs typeface="PMingLiU"/>
              </a:rPr>
              <a:t>足，</a:t>
            </a:r>
            <a:r>
              <a:rPr dirty="0" sz="1000" spc="-20">
                <a:latin typeface="PMingLiU"/>
                <a:cs typeface="PMingLiU"/>
              </a:rPr>
              <a:t>科</a:t>
            </a:r>
            <a:r>
              <a:rPr dirty="0" sz="1000" spc="5">
                <a:latin typeface="PMingLiU"/>
                <a:cs typeface="PMingLiU"/>
              </a:rPr>
              <a:t>学家</a:t>
            </a:r>
            <a:r>
              <a:rPr dirty="0" sz="1000" spc="-20">
                <a:latin typeface="PMingLiU"/>
                <a:cs typeface="PMingLiU"/>
              </a:rPr>
              <a:t>提出</a:t>
            </a:r>
            <a:r>
              <a:rPr dirty="0" sz="1000" spc="5">
                <a:latin typeface="PMingLiU"/>
                <a:cs typeface="PMingLiU"/>
              </a:rPr>
              <a:t>了</a:t>
            </a:r>
            <a:r>
              <a:rPr dirty="0" sz="1000" spc="40">
                <a:latin typeface="PMingLiU"/>
                <a:cs typeface="PMingLiU"/>
              </a:rPr>
              <a:t> </a:t>
            </a:r>
            <a:r>
              <a:rPr dirty="0" sz="1000" spc="-5">
                <a:latin typeface="Arial"/>
                <a:cs typeface="Arial"/>
              </a:rPr>
              <a:t>Universal</a:t>
            </a:r>
            <a:r>
              <a:rPr dirty="0" sz="1000" spc="160">
                <a:latin typeface="Arial"/>
                <a:cs typeface="Arial"/>
              </a:rPr>
              <a:t> </a:t>
            </a:r>
            <a:r>
              <a:rPr dirty="0" sz="1000">
                <a:latin typeface="Arial"/>
                <a:cs typeface="Arial"/>
              </a:rPr>
              <a:t>CAR-T</a:t>
            </a:r>
            <a:r>
              <a:rPr dirty="0" sz="1000" spc="145">
                <a:latin typeface="Arial"/>
                <a:cs typeface="Arial"/>
              </a:rPr>
              <a:t> </a:t>
            </a:r>
            <a:r>
              <a:rPr dirty="0" sz="1000" spc="-5">
                <a:latin typeface="Arial"/>
                <a:cs typeface="Arial"/>
              </a:rPr>
              <a:t>(UCAR-T</a:t>
            </a:r>
            <a:r>
              <a:rPr dirty="0" sz="1000" spc="-5">
                <a:latin typeface="PMingLiU"/>
                <a:cs typeface="PMingLiU"/>
              </a:rPr>
              <a:t>，</a:t>
            </a:r>
            <a:r>
              <a:rPr dirty="0" sz="1000" spc="5">
                <a:latin typeface="PMingLiU"/>
                <a:cs typeface="PMingLiU"/>
              </a:rPr>
              <a:t>即</a:t>
            </a:r>
            <a:r>
              <a:rPr dirty="0" sz="1000" spc="-20">
                <a:latin typeface="PMingLiU"/>
                <a:cs typeface="PMingLiU"/>
              </a:rPr>
              <a:t>通</a:t>
            </a:r>
            <a:r>
              <a:rPr dirty="0" sz="1000" spc="5">
                <a:latin typeface="PMingLiU"/>
                <a:cs typeface="PMingLiU"/>
              </a:rPr>
              <a:t>用型</a:t>
            </a:r>
            <a:r>
              <a:rPr dirty="0" sz="1000" spc="40">
                <a:latin typeface="PMingLiU"/>
                <a:cs typeface="PMingLiU"/>
              </a:rPr>
              <a:t> </a:t>
            </a:r>
            <a:r>
              <a:rPr dirty="0" sz="1000" spc="-5">
                <a:latin typeface="Arial"/>
                <a:cs typeface="Arial"/>
              </a:rPr>
              <a:t>CAR-T)  </a:t>
            </a:r>
            <a:r>
              <a:rPr dirty="0" sz="1000" spc="5">
                <a:latin typeface="PMingLiU"/>
                <a:cs typeface="PMingLiU"/>
              </a:rPr>
              <a:t>的概念。</a:t>
            </a:r>
            <a:r>
              <a:rPr dirty="0" sz="1000" spc="-5">
                <a:latin typeface="Arial"/>
                <a:cs typeface="Arial"/>
              </a:rPr>
              <a:t>UCAR-T</a:t>
            </a:r>
            <a:r>
              <a:rPr dirty="0" sz="1000" spc="135">
                <a:latin typeface="Arial"/>
                <a:cs typeface="Arial"/>
              </a:rPr>
              <a:t> </a:t>
            </a:r>
            <a:r>
              <a:rPr dirty="0" sz="1000" spc="5">
                <a:latin typeface="PMingLiU"/>
                <a:cs typeface="PMingLiU"/>
              </a:rPr>
              <a:t>从</a:t>
            </a:r>
            <a:r>
              <a:rPr dirty="0" sz="1000" spc="-20">
                <a:latin typeface="PMingLiU"/>
                <a:cs typeface="PMingLiU"/>
              </a:rPr>
              <a:t>健</a:t>
            </a:r>
            <a:r>
              <a:rPr dirty="0" sz="1000" spc="5">
                <a:latin typeface="PMingLiU"/>
                <a:cs typeface="PMingLiU"/>
              </a:rPr>
              <a:t>康供</a:t>
            </a:r>
            <a:r>
              <a:rPr dirty="0" sz="1000" spc="-20">
                <a:latin typeface="PMingLiU"/>
                <a:cs typeface="PMingLiU"/>
              </a:rPr>
              <a:t>体获</a:t>
            </a:r>
            <a:r>
              <a:rPr dirty="0" sz="1000" spc="5">
                <a:latin typeface="PMingLiU"/>
                <a:cs typeface="PMingLiU"/>
              </a:rPr>
              <a:t>得</a:t>
            </a:r>
            <a:r>
              <a:rPr dirty="0" sz="1000" spc="220">
                <a:latin typeface="PMingLiU"/>
                <a:cs typeface="PMingLiU"/>
              </a:rPr>
              <a:t> </a:t>
            </a:r>
            <a:r>
              <a:rPr dirty="0" sz="1000" spc="5">
                <a:latin typeface="Arial"/>
                <a:cs typeface="Arial"/>
              </a:rPr>
              <a:t>T</a:t>
            </a:r>
            <a:r>
              <a:rPr dirty="0" sz="1000" spc="140">
                <a:latin typeface="Arial"/>
                <a:cs typeface="Arial"/>
              </a:rPr>
              <a:t> </a:t>
            </a:r>
            <a:r>
              <a:rPr dirty="0" sz="1000" spc="-20">
                <a:latin typeface="PMingLiU"/>
                <a:cs typeface="PMingLiU"/>
              </a:rPr>
              <a:t>细</a:t>
            </a:r>
            <a:r>
              <a:rPr dirty="0" sz="1000" spc="5">
                <a:latin typeface="PMingLiU"/>
                <a:cs typeface="PMingLiU"/>
              </a:rPr>
              <a:t>胞，</a:t>
            </a:r>
            <a:r>
              <a:rPr dirty="0" sz="1000" spc="-20">
                <a:latin typeface="PMingLiU"/>
                <a:cs typeface="PMingLiU"/>
              </a:rPr>
              <a:t>采</a:t>
            </a:r>
            <a:r>
              <a:rPr dirty="0" sz="1000" spc="5">
                <a:latin typeface="PMingLiU"/>
                <a:cs typeface="PMingLiU"/>
              </a:rPr>
              <a:t>用基</a:t>
            </a:r>
            <a:r>
              <a:rPr dirty="0" sz="1000" spc="-20">
                <a:latin typeface="PMingLiU"/>
                <a:cs typeface="PMingLiU"/>
              </a:rPr>
              <a:t>因</a:t>
            </a:r>
            <a:r>
              <a:rPr dirty="0" sz="1000" spc="5">
                <a:latin typeface="PMingLiU"/>
                <a:cs typeface="PMingLiU"/>
              </a:rPr>
              <a:t>编辑技</a:t>
            </a:r>
            <a:r>
              <a:rPr dirty="0" sz="1000" spc="-20">
                <a:latin typeface="PMingLiU"/>
                <a:cs typeface="PMingLiU"/>
              </a:rPr>
              <a:t>术</a:t>
            </a:r>
            <a:r>
              <a:rPr dirty="0" sz="1000" spc="5">
                <a:latin typeface="PMingLiU"/>
                <a:cs typeface="PMingLiU"/>
              </a:rPr>
              <a:t>对其</a:t>
            </a:r>
            <a:r>
              <a:rPr dirty="0" sz="1000" spc="-20">
                <a:latin typeface="PMingLiU"/>
                <a:cs typeface="PMingLiU"/>
              </a:rPr>
              <a:t>进</a:t>
            </a:r>
            <a:r>
              <a:rPr dirty="0" sz="1000" spc="5">
                <a:latin typeface="PMingLiU"/>
                <a:cs typeface="PMingLiU"/>
              </a:rPr>
              <a:t>行改</a:t>
            </a:r>
            <a:r>
              <a:rPr dirty="0" sz="1000" spc="-20">
                <a:latin typeface="PMingLiU"/>
                <a:cs typeface="PMingLiU"/>
              </a:rPr>
              <a:t>造</a:t>
            </a:r>
            <a:r>
              <a:rPr dirty="0" sz="1000" spc="5">
                <a:latin typeface="PMingLiU"/>
                <a:cs typeface="PMingLiU"/>
              </a:rPr>
              <a:t>，并</a:t>
            </a:r>
            <a:r>
              <a:rPr dirty="0" sz="1000" spc="-20">
                <a:latin typeface="PMingLiU"/>
                <a:cs typeface="PMingLiU"/>
              </a:rPr>
              <a:t>采</a:t>
            </a:r>
            <a:r>
              <a:rPr dirty="0" sz="1000" spc="5">
                <a:latin typeface="PMingLiU"/>
                <a:cs typeface="PMingLiU"/>
              </a:rPr>
              <a:t>用液氮 等</a:t>
            </a:r>
            <a:r>
              <a:rPr dirty="0" sz="1000" spc="25">
                <a:latin typeface="PMingLiU"/>
                <a:cs typeface="PMingLiU"/>
              </a:rPr>
              <a:t>手</a:t>
            </a:r>
            <a:r>
              <a:rPr dirty="0" sz="1000" spc="5">
                <a:latin typeface="PMingLiU"/>
                <a:cs typeface="PMingLiU"/>
              </a:rPr>
              <a:t>段长期</a:t>
            </a:r>
            <a:r>
              <a:rPr dirty="0" sz="1000" spc="25">
                <a:latin typeface="PMingLiU"/>
                <a:cs typeface="PMingLiU"/>
              </a:rPr>
              <a:t>保</a:t>
            </a:r>
            <a:r>
              <a:rPr dirty="0" sz="1000" spc="5">
                <a:latin typeface="PMingLiU"/>
                <a:cs typeface="PMingLiU"/>
              </a:rPr>
              <a:t>存。作</a:t>
            </a:r>
            <a:r>
              <a:rPr dirty="0" sz="1000" spc="25">
                <a:latin typeface="PMingLiU"/>
                <a:cs typeface="PMingLiU"/>
              </a:rPr>
              <a:t>为</a:t>
            </a:r>
            <a:r>
              <a:rPr dirty="0" sz="1000" spc="5">
                <a:latin typeface="PMingLiU"/>
                <a:cs typeface="PMingLiU"/>
              </a:rPr>
              <a:t>一种“现</a:t>
            </a:r>
            <a:r>
              <a:rPr dirty="0" sz="1000" spc="25">
                <a:latin typeface="PMingLiU"/>
                <a:cs typeface="PMingLiU"/>
              </a:rPr>
              <a:t>货</a:t>
            </a:r>
            <a:r>
              <a:rPr dirty="0" sz="1000" spc="5">
                <a:latin typeface="PMingLiU"/>
                <a:cs typeface="PMingLiU"/>
              </a:rPr>
              <a:t>”疗法，</a:t>
            </a:r>
            <a:r>
              <a:rPr dirty="0" sz="1000" spc="5">
                <a:latin typeface="Arial"/>
                <a:cs typeface="Arial"/>
              </a:rPr>
              <a:t>UCAR-T</a:t>
            </a:r>
            <a:r>
              <a:rPr dirty="0" sz="1000" spc="135">
                <a:latin typeface="Arial"/>
                <a:cs typeface="Arial"/>
              </a:rPr>
              <a:t> </a:t>
            </a:r>
            <a:r>
              <a:rPr dirty="0" sz="1000" spc="5">
                <a:latin typeface="PMingLiU"/>
                <a:cs typeface="PMingLiU"/>
              </a:rPr>
              <a:t>使用</a:t>
            </a:r>
            <a:r>
              <a:rPr dirty="0" sz="1000" spc="25">
                <a:latin typeface="PMingLiU"/>
                <a:cs typeface="PMingLiU"/>
              </a:rPr>
              <a:t>了</a:t>
            </a:r>
            <a:r>
              <a:rPr dirty="0" sz="1000" spc="5">
                <a:latin typeface="PMingLiU"/>
                <a:cs typeface="PMingLiU"/>
              </a:rPr>
              <a:t>标准质</a:t>
            </a:r>
            <a:r>
              <a:rPr dirty="0" sz="1000" spc="25">
                <a:latin typeface="PMingLiU"/>
                <a:cs typeface="PMingLiU"/>
              </a:rPr>
              <a:t>控</a:t>
            </a:r>
            <a:r>
              <a:rPr dirty="0" sz="1000" spc="5">
                <a:latin typeface="PMingLiU"/>
                <a:cs typeface="PMingLiU"/>
              </a:rPr>
              <a:t>的批量</a:t>
            </a:r>
            <a:r>
              <a:rPr dirty="0" sz="1000" spc="25">
                <a:latin typeface="PMingLiU"/>
                <a:cs typeface="PMingLiU"/>
              </a:rPr>
              <a:t>生</a:t>
            </a:r>
            <a:r>
              <a:rPr dirty="0" sz="1000" spc="5">
                <a:latin typeface="PMingLiU"/>
                <a:cs typeface="PMingLiU"/>
              </a:rPr>
              <a:t>产模式</a:t>
            </a:r>
            <a:r>
              <a:rPr dirty="0" sz="1000" spc="35">
                <a:latin typeface="PMingLiU"/>
                <a:cs typeface="PMingLiU"/>
              </a:rPr>
              <a:t>，</a:t>
            </a:r>
            <a:r>
              <a:rPr dirty="0" sz="1000" spc="5">
                <a:latin typeface="PMingLiU"/>
                <a:cs typeface="PMingLiU"/>
              </a:rPr>
              <a:t>成 本大幅</a:t>
            </a:r>
            <a:r>
              <a:rPr dirty="0" sz="1000" spc="-20">
                <a:latin typeface="PMingLiU"/>
                <a:cs typeface="PMingLiU"/>
              </a:rPr>
              <a:t>降</a:t>
            </a:r>
            <a:r>
              <a:rPr dirty="0" sz="1000" spc="5">
                <a:latin typeface="PMingLiU"/>
                <a:cs typeface="PMingLiU"/>
              </a:rPr>
              <a:t>低的</a:t>
            </a:r>
            <a:r>
              <a:rPr dirty="0" sz="1000" spc="-20">
                <a:latin typeface="PMingLiU"/>
                <a:cs typeface="PMingLiU"/>
              </a:rPr>
              <a:t>同</a:t>
            </a:r>
            <a:r>
              <a:rPr dirty="0" sz="1000" spc="5">
                <a:latin typeface="PMingLiU"/>
                <a:cs typeface="PMingLiU"/>
              </a:rPr>
              <a:t>时可</a:t>
            </a:r>
            <a:r>
              <a:rPr dirty="0" sz="1000" spc="-20">
                <a:latin typeface="PMingLiU"/>
                <a:cs typeface="PMingLiU"/>
              </a:rPr>
              <a:t>以</a:t>
            </a:r>
            <a:r>
              <a:rPr dirty="0" sz="1000" spc="5">
                <a:latin typeface="PMingLiU"/>
                <a:cs typeface="PMingLiU"/>
              </a:rPr>
              <a:t>做到</a:t>
            </a:r>
            <a:r>
              <a:rPr dirty="0" sz="1000" spc="-20">
                <a:latin typeface="PMingLiU"/>
                <a:cs typeface="PMingLiU"/>
              </a:rPr>
              <a:t>随</a:t>
            </a:r>
            <a:r>
              <a:rPr dirty="0" sz="1000" spc="5">
                <a:latin typeface="PMingLiU"/>
                <a:cs typeface="PMingLiU"/>
              </a:rPr>
              <a:t>用随</a:t>
            </a:r>
            <a:r>
              <a:rPr dirty="0" sz="1000" spc="-20">
                <a:latin typeface="PMingLiU"/>
                <a:cs typeface="PMingLiU"/>
              </a:rPr>
              <a:t>取</a:t>
            </a:r>
            <a:r>
              <a:rPr dirty="0" sz="1000" spc="5">
                <a:latin typeface="PMingLiU"/>
                <a:cs typeface="PMingLiU"/>
              </a:rPr>
              <a:t>，治</a:t>
            </a:r>
            <a:r>
              <a:rPr dirty="0" sz="1000" spc="-20">
                <a:latin typeface="PMingLiU"/>
                <a:cs typeface="PMingLiU"/>
              </a:rPr>
              <a:t>疗</a:t>
            </a:r>
            <a:r>
              <a:rPr dirty="0" sz="1000" spc="5">
                <a:latin typeface="PMingLiU"/>
                <a:cs typeface="PMingLiU"/>
              </a:rPr>
              <a:t>周期</a:t>
            </a:r>
            <a:r>
              <a:rPr dirty="0" sz="1000" spc="-20">
                <a:latin typeface="PMingLiU"/>
                <a:cs typeface="PMingLiU"/>
              </a:rPr>
              <a:t>显</a:t>
            </a:r>
            <a:r>
              <a:rPr dirty="0" sz="1000" spc="5">
                <a:latin typeface="PMingLiU"/>
                <a:cs typeface="PMingLiU"/>
              </a:rPr>
              <a:t>著</a:t>
            </a:r>
            <a:r>
              <a:rPr dirty="0" sz="1000" spc="-20">
                <a:latin typeface="PMingLiU"/>
                <a:cs typeface="PMingLiU"/>
              </a:rPr>
              <a:t>缩</a:t>
            </a:r>
            <a:r>
              <a:rPr dirty="0" sz="1000" spc="5">
                <a:latin typeface="PMingLiU"/>
                <a:cs typeface="PMingLiU"/>
              </a:rPr>
              <a:t>短，给</a:t>
            </a:r>
            <a:r>
              <a:rPr dirty="0" sz="1000" spc="-20">
                <a:latin typeface="PMingLiU"/>
                <a:cs typeface="PMingLiU"/>
              </a:rPr>
              <a:t>患</a:t>
            </a:r>
            <a:r>
              <a:rPr dirty="0" sz="1000" spc="5">
                <a:latin typeface="PMingLiU"/>
                <a:cs typeface="PMingLiU"/>
              </a:rPr>
              <a:t>者带</a:t>
            </a:r>
            <a:r>
              <a:rPr dirty="0" sz="1000" spc="-20">
                <a:latin typeface="PMingLiU"/>
                <a:cs typeface="PMingLiU"/>
              </a:rPr>
              <a:t>来</a:t>
            </a:r>
            <a:r>
              <a:rPr dirty="0" sz="1000" spc="5">
                <a:latin typeface="PMingLiU"/>
                <a:cs typeface="PMingLiU"/>
              </a:rPr>
              <a:t>更大</a:t>
            </a:r>
            <a:r>
              <a:rPr dirty="0" sz="1000" spc="-20">
                <a:latin typeface="PMingLiU"/>
                <a:cs typeface="PMingLiU"/>
              </a:rPr>
              <a:t>获</a:t>
            </a:r>
            <a:r>
              <a:rPr dirty="0" sz="1000" spc="5">
                <a:latin typeface="PMingLiU"/>
                <a:cs typeface="PMingLiU"/>
              </a:rPr>
              <a:t>益。</a:t>
            </a:r>
            <a:endParaRPr sz="1000">
              <a:latin typeface="PMingLiU"/>
              <a:cs typeface="PMingLiU"/>
            </a:endParaRPr>
          </a:p>
          <a:p>
            <a:pPr algn="just" marL="12700" marR="129539">
              <a:lnSpc>
                <a:spcPct val="139600"/>
              </a:lnSpc>
              <a:spcBef>
                <a:spcPts val="580"/>
              </a:spcBef>
            </a:pPr>
            <a:r>
              <a:rPr dirty="0" sz="1000" spc="5">
                <a:latin typeface="PMingLiU"/>
                <a:cs typeface="PMingLiU"/>
              </a:rPr>
              <a:t>虽然</a:t>
            </a:r>
            <a:r>
              <a:rPr dirty="0" sz="1000" spc="140">
                <a:latin typeface="PMingLiU"/>
                <a:cs typeface="PMingLiU"/>
              </a:rPr>
              <a:t> </a:t>
            </a:r>
            <a:r>
              <a:rPr dirty="0" sz="1000">
                <a:latin typeface="Arial"/>
                <a:cs typeface="Arial"/>
              </a:rPr>
              <a:t>UCAR-T</a:t>
            </a:r>
            <a:r>
              <a:rPr dirty="0" sz="1000" spc="65">
                <a:latin typeface="Arial"/>
                <a:cs typeface="Arial"/>
              </a:rPr>
              <a:t> </a:t>
            </a:r>
            <a:r>
              <a:rPr dirty="0" sz="1000" spc="5">
                <a:latin typeface="PMingLiU"/>
                <a:cs typeface="PMingLiU"/>
              </a:rPr>
              <a:t>具备</a:t>
            </a:r>
            <a:r>
              <a:rPr dirty="0" sz="1000" spc="-20">
                <a:latin typeface="PMingLiU"/>
                <a:cs typeface="PMingLiU"/>
              </a:rPr>
              <a:t>多</a:t>
            </a:r>
            <a:r>
              <a:rPr dirty="0" sz="1000" spc="5">
                <a:latin typeface="PMingLiU"/>
                <a:cs typeface="PMingLiU"/>
              </a:rPr>
              <a:t>种潜</a:t>
            </a:r>
            <a:r>
              <a:rPr dirty="0" sz="1000" spc="-20">
                <a:latin typeface="PMingLiU"/>
                <a:cs typeface="PMingLiU"/>
              </a:rPr>
              <a:t>在</a:t>
            </a:r>
            <a:r>
              <a:rPr dirty="0" sz="1000" spc="5">
                <a:latin typeface="PMingLiU"/>
                <a:cs typeface="PMingLiU"/>
              </a:rPr>
              <a:t>优势</a:t>
            </a:r>
            <a:r>
              <a:rPr dirty="0" sz="1000" spc="-20">
                <a:latin typeface="PMingLiU"/>
                <a:cs typeface="PMingLiU"/>
              </a:rPr>
              <a:t>，</a:t>
            </a:r>
            <a:r>
              <a:rPr dirty="0" sz="1000" spc="5">
                <a:latin typeface="PMingLiU"/>
                <a:cs typeface="PMingLiU"/>
              </a:rPr>
              <a:t>但目</a:t>
            </a:r>
            <a:r>
              <a:rPr dirty="0" sz="1000" spc="-20">
                <a:latin typeface="PMingLiU"/>
                <a:cs typeface="PMingLiU"/>
              </a:rPr>
              <a:t>前</a:t>
            </a:r>
            <a:r>
              <a:rPr dirty="0" sz="1000" spc="5">
                <a:latin typeface="PMingLiU"/>
                <a:cs typeface="PMingLiU"/>
              </a:rPr>
              <a:t>该技</a:t>
            </a:r>
            <a:r>
              <a:rPr dirty="0" sz="1000" spc="-20">
                <a:latin typeface="PMingLiU"/>
                <a:cs typeface="PMingLiU"/>
              </a:rPr>
              <a:t>术</a:t>
            </a:r>
            <a:r>
              <a:rPr dirty="0" sz="1000" spc="5">
                <a:latin typeface="PMingLiU"/>
                <a:cs typeface="PMingLiU"/>
              </a:rPr>
              <a:t>尚未</a:t>
            </a:r>
            <a:r>
              <a:rPr dirty="0" sz="1000" spc="-20">
                <a:latin typeface="PMingLiU"/>
                <a:cs typeface="PMingLiU"/>
              </a:rPr>
              <a:t>在</a:t>
            </a:r>
            <a:r>
              <a:rPr dirty="0" sz="1000" spc="5">
                <a:latin typeface="PMingLiU"/>
                <a:cs typeface="PMingLiU"/>
              </a:rPr>
              <a:t>临床中</a:t>
            </a:r>
            <a:r>
              <a:rPr dirty="0" sz="1000" spc="-20">
                <a:latin typeface="PMingLiU"/>
                <a:cs typeface="PMingLiU"/>
              </a:rPr>
              <a:t>完</a:t>
            </a:r>
            <a:r>
              <a:rPr dirty="0" sz="1000" spc="5">
                <a:latin typeface="PMingLiU"/>
                <a:cs typeface="PMingLiU"/>
              </a:rPr>
              <a:t>全得</a:t>
            </a:r>
            <a:r>
              <a:rPr dirty="0" sz="1000" spc="-20">
                <a:latin typeface="PMingLiU"/>
                <a:cs typeface="PMingLiU"/>
              </a:rPr>
              <a:t>到</a:t>
            </a:r>
            <a:r>
              <a:rPr dirty="0" sz="1000" spc="5">
                <a:latin typeface="PMingLiU"/>
                <a:cs typeface="PMingLiU"/>
              </a:rPr>
              <a:t>验</a:t>
            </a:r>
            <a:r>
              <a:rPr dirty="0" sz="1000" spc="10">
                <a:latin typeface="PMingLiU"/>
                <a:cs typeface="PMingLiU"/>
              </a:rPr>
              <a:t>证</a:t>
            </a:r>
            <a:r>
              <a:rPr dirty="0" sz="1000" spc="5">
                <a:latin typeface="PMingLiU"/>
                <a:cs typeface="PMingLiU"/>
              </a:rPr>
              <a:t>。</a:t>
            </a:r>
            <a:r>
              <a:rPr dirty="0" sz="1000" spc="-5">
                <a:latin typeface="Arial"/>
                <a:cs typeface="Arial"/>
              </a:rPr>
              <a:t>UCAR-T</a:t>
            </a:r>
            <a:r>
              <a:rPr dirty="0" sz="1000" spc="90">
                <a:latin typeface="Arial"/>
                <a:cs typeface="Arial"/>
              </a:rPr>
              <a:t> </a:t>
            </a:r>
            <a:r>
              <a:rPr dirty="0" sz="1000" spc="5">
                <a:latin typeface="PMingLiU"/>
                <a:cs typeface="PMingLiU"/>
              </a:rPr>
              <a:t>最 大的挑</a:t>
            </a:r>
            <a:r>
              <a:rPr dirty="0" sz="1000" spc="-20">
                <a:latin typeface="PMingLiU"/>
                <a:cs typeface="PMingLiU"/>
              </a:rPr>
              <a:t>战</a:t>
            </a:r>
            <a:r>
              <a:rPr dirty="0" sz="1000" spc="5">
                <a:latin typeface="PMingLiU"/>
                <a:cs typeface="PMingLiU"/>
              </a:rPr>
              <a:t>在于</a:t>
            </a:r>
            <a:r>
              <a:rPr dirty="0" sz="1000">
                <a:latin typeface="PMingLiU"/>
                <a:cs typeface="PMingLiU"/>
              </a:rPr>
              <a:t>，</a:t>
            </a:r>
            <a:r>
              <a:rPr dirty="0" sz="1000">
                <a:latin typeface="Arial"/>
                <a:cs typeface="Arial"/>
              </a:rPr>
              <a:t>1)</a:t>
            </a:r>
            <a:r>
              <a:rPr dirty="0" sz="1000" spc="-15">
                <a:latin typeface="Arial"/>
                <a:cs typeface="Arial"/>
              </a:rPr>
              <a:t> </a:t>
            </a:r>
            <a:r>
              <a:rPr dirty="0" sz="1000">
                <a:latin typeface="Arial"/>
                <a:cs typeface="Arial"/>
              </a:rPr>
              <a:t>UCAR-T</a:t>
            </a:r>
            <a:r>
              <a:rPr dirty="0" sz="1000" spc="-75">
                <a:latin typeface="Arial"/>
                <a:cs typeface="Arial"/>
              </a:rPr>
              <a:t> </a:t>
            </a:r>
            <a:r>
              <a:rPr dirty="0" sz="1000" spc="5">
                <a:latin typeface="PMingLiU"/>
                <a:cs typeface="PMingLiU"/>
              </a:rPr>
              <a:t>细胞</a:t>
            </a:r>
            <a:r>
              <a:rPr dirty="0" sz="1000" spc="-20">
                <a:latin typeface="PMingLiU"/>
                <a:cs typeface="PMingLiU"/>
              </a:rPr>
              <a:t>表</a:t>
            </a:r>
            <a:r>
              <a:rPr dirty="0" sz="1000" spc="5">
                <a:latin typeface="PMingLiU"/>
                <a:cs typeface="PMingLiU"/>
              </a:rPr>
              <a:t>面</a:t>
            </a:r>
            <a:r>
              <a:rPr dirty="0" sz="1000" spc="245">
                <a:latin typeface="PMingLiU"/>
                <a:cs typeface="PMingLiU"/>
              </a:rPr>
              <a:t>的</a:t>
            </a:r>
            <a:r>
              <a:rPr dirty="0" sz="1000">
                <a:latin typeface="Arial"/>
                <a:cs typeface="Arial"/>
              </a:rPr>
              <a:t>TCR</a:t>
            </a:r>
            <a:r>
              <a:rPr dirty="0" sz="1000" spc="-70">
                <a:latin typeface="Arial"/>
                <a:cs typeface="Arial"/>
              </a:rPr>
              <a:t> </a:t>
            </a:r>
            <a:r>
              <a:rPr dirty="0" sz="1000" spc="-20">
                <a:latin typeface="PMingLiU"/>
                <a:cs typeface="PMingLiU"/>
              </a:rPr>
              <a:t>可</a:t>
            </a:r>
            <a:r>
              <a:rPr dirty="0" sz="1000" spc="5">
                <a:latin typeface="PMingLiU"/>
                <a:cs typeface="PMingLiU"/>
              </a:rPr>
              <a:t>以识</a:t>
            </a:r>
            <a:r>
              <a:rPr dirty="0" sz="1000" spc="-20">
                <a:latin typeface="PMingLiU"/>
                <a:cs typeface="PMingLiU"/>
              </a:rPr>
              <a:t>别</a:t>
            </a:r>
            <a:r>
              <a:rPr dirty="0" sz="1000" spc="5">
                <a:latin typeface="PMingLiU"/>
                <a:cs typeface="PMingLiU"/>
              </a:rPr>
              <a:t>宿主细</a:t>
            </a:r>
            <a:r>
              <a:rPr dirty="0" sz="1000" spc="-20">
                <a:latin typeface="PMingLiU"/>
                <a:cs typeface="PMingLiU"/>
              </a:rPr>
              <a:t>胞</a:t>
            </a:r>
            <a:r>
              <a:rPr dirty="0" sz="1000" spc="5">
                <a:latin typeface="PMingLiU"/>
                <a:cs typeface="PMingLiU"/>
              </a:rPr>
              <a:t>抗原</a:t>
            </a:r>
            <a:r>
              <a:rPr dirty="0" sz="1000" spc="-20">
                <a:latin typeface="PMingLiU"/>
                <a:cs typeface="PMingLiU"/>
              </a:rPr>
              <a:t>，</a:t>
            </a:r>
            <a:r>
              <a:rPr dirty="0" sz="1000" spc="5">
                <a:latin typeface="PMingLiU"/>
                <a:cs typeface="PMingLiU"/>
              </a:rPr>
              <a:t>引发</a:t>
            </a:r>
            <a:r>
              <a:rPr dirty="0" sz="1000" spc="-20">
                <a:latin typeface="PMingLiU"/>
                <a:cs typeface="PMingLiU"/>
              </a:rPr>
              <a:t>移</a:t>
            </a:r>
            <a:r>
              <a:rPr dirty="0" sz="1000" spc="5">
                <a:latin typeface="PMingLiU"/>
                <a:cs typeface="PMingLiU"/>
              </a:rPr>
              <a:t>植物</a:t>
            </a:r>
            <a:r>
              <a:rPr dirty="0" sz="1000" spc="-20">
                <a:latin typeface="PMingLiU"/>
                <a:cs typeface="PMingLiU"/>
              </a:rPr>
              <a:t>抗</a:t>
            </a:r>
            <a:r>
              <a:rPr dirty="0" sz="1000" spc="5">
                <a:latin typeface="PMingLiU"/>
                <a:cs typeface="PMingLiU"/>
              </a:rPr>
              <a:t>宿主反 </a:t>
            </a:r>
            <a:r>
              <a:rPr dirty="0" sz="1000" spc="220">
                <a:latin typeface="PMingLiU"/>
                <a:cs typeface="PMingLiU"/>
              </a:rPr>
              <a:t>应</a:t>
            </a:r>
            <a:r>
              <a:rPr dirty="0" sz="1000" spc="-5">
                <a:latin typeface="Arial"/>
                <a:cs typeface="Arial"/>
              </a:rPr>
              <a:t>(GVHD)</a:t>
            </a:r>
            <a:r>
              <a:rPr dirty="0" sz="1000" spc="-5">
                <a:latin typeface="PMingLiU"/>
                <a:cs typeface="PMingLiU"/>
              </a:rPr>
              <a:t>；</a:t>
            </a:r>
            <a:r>
              <a:rPr dirty="0" sz="1000" spc="-5">
                <a:latin typeface="Arial"/>
                <a:cs typeface="Arial"/>
              </a:rPr>
              <a:t>2)</a:t>
            </a:r>
            <a:r>
              <a:rPr dirty="0" sz="1000" spc="-60">
                <a:latin typeface="Arial"/>
                <a:cs typeface="Arial"/>
              </a:rPr>
              <a:t> </a:t>
            </a:r>
            <a:r>
              <a:rPr dirty="0" sz="1000" spc="-5">
                <a:latin typeface="Arial"/>
                <a:cs typeface="Arial"/>
              </a:rPr>
              <a:t>UCAR-T</a:t>
            </a:r>
            <a:r>
              <a:rPr dirty="0" sz="1000" spc="-75">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表面</a:t>
            </a:r>
            <a:r>
              <a:rPr dirty="0" sz="1000" spc="220">
                <a:latin typeface="PMingLiU"/>
                <a:cs typeface="PMingLiU"/>
              </a:rPr>
              <a:t>的</a:t>
            </a:r>
            <a:r>
              <a:rPr dirty="0" sz="1000" spc="-5">
                <a:latin typeface="Arial"/>
                <a:cs typeface="Arial"/>
              </a:rPr>
              <a:t>HLA</a:t>
            </a:r>
            <a:r>
              <a:rPr dirty="0" sz="1000" spc="-80">
                <a:latin typeface="Arial"/>
                <a:cs typeface="Arial"/>
              </a:rPr>
              <a:t> </a:t>
            </a:r>
            <a:r>
              <a:rPr dirty="0" sz="1000" spc="5">
                <a:latin typeface="PMingLiU"/>
                <a:cs typeface="PMingLiU"/>
              </a:rPr>
              <a:t>诱</a:t>
            </a:r>
            <a:r>
              <a:rPr dirty="0" sz="1000" spc="-20">
                <a:latin typeface="PMingLiU"/>
                <a:cs typeface="PMingLiU"/>
              </a:rPr>
              <a:t>发</a:t>
            </a:r>
            <a:r>
              <a:rPr dirty="0" sz="1000" spc="5">
                <a:latin typeface="PMingLiU"/>
                <a:cs typeface="PMingLiU"/>
              </a:rPr>
              <a:t>宿</a:t>
            </a:r>
            <a:r>
              <a:rPr dirty="0" sz="1000" spc="220">
                <a:latin typeface="PMingLiU"/>
                <a:cs typeface="PMingLiU"/>
              </a:rPr>
              <a:t>主</a:t>
            </a:r>
            <a:r>
              <a:rPr dirty="0" sz="1000" spc="-5">
                <a:latin typeface="Arial"/>
                <a:cs typeface="Arial"/>
              </a:rPr>
              <a:t>TCR</a:t>
            </a:r>
            <a:r>
              <a:rPr dirty="0" sz="1000" spc="-90">
                <a:latin typeface="Arial"/>
                <a:cs typeface="Arial"/>
              </a:rPr>
              <a:t> </a:t>
            </a:r>
            <a:r>
              <a:rPr dirty="0" sz="1000" spc="5">
                <a:latin typeface="PMingLiU"/>
                <a:cs typeface="PMingLiU"/>
              </a:rPr>
              <a:t>识别，引</a:t>
            </a:r>
            <a:r>
              <a:rPr dirty="0" sz="1000" spc="-20">
                <a:latin typeface="PMingLiU"/>
                <a:cs typeface="PMingLiU"/>
              </a:rPr>
              <a:t>起</a:t>
            </a:r>
            <a:r>
              <a:rPr dirty="0" sz="1000" spc="5">
                <a:latin typeface="PMingLiU"/>
                <a:cs typeface="PMingLiU"/>
              </a:rPr>
              <a:t>免疫</a:t>
            </a:r>
            <a:r>
              <a:rPr dirty="0" sz="1000" spc="-20">
                <a:latin typeface="PMingLiU"/>
                <a:cs typeface="PMingLiU"/>
              </a:rPr>
              <a:t>排</a:t>
            </a:r>
            <a:r>
              <a:rPr dirty="0" sz="1000" spc="10">
                <a:latin typeface="PMingLiU"/>
                <a:cs typeface="PMingLiU"/>
              </a:rPr>
              <a:t>斥</a:t>
            </a:r>
            <a:r>
              <a:rPr dirty="0" sz="1000" spc="5">
                <a:latin typeface="PMingLiU"/>
                <a:cs typeface="PMingLiU"/>
              </a:rPr>
              <a:t>，</a:t>
            </a:r>
            <a:r>
              <a:rPr dirty="0" sz="1000" spc="-20">
                <a:latin typeface="PMingLiU"/>
                <a:cs typeface="PMingLiU"/>
              </a:rPr>
              <a:t>产</a:t>
            </a:r>
            <a:r>
              <a:rPr dirty="0" sz="1000" spc="5">
                <a:latin typeface="PMingLiU"/>
                <a:cs typeface="PMingLiU"/>
              </a:rPr>
              <a:t>生宿</a:t>
            </a:r>
            <a:r>
              <a:rPr dirty="0" sz="1000" spc="-20">
                <a:latin typeface="PMingLiU"/>
                <a:cs typeface="PMingLiU"/>
              </a:rPr>
              <a:t>主</a:t>
            </a:r>
            <a:r>
              <a:rPr dirty="0" sz="1000" spc="5">
                <a:latin typeface="PMingLiU"/>
                <a:cs typeface="PMingLiU"/>
              </a:rPr>
              <a:t>抗 移植物反应</a:t>
            </a:r>
            <a:r>
              <a:rPr dirty="0" sz="1000" spc="175">
                <a:latin typeface="PMingLiU"/>
                <a:cs typeface="PMingLiU"/>
              </a:rPr>
              <a:t> </a:t>
            </a:r>
            <a:r>
              <a:rPr dirty="0" sz="1000" spc="-5">
                <a:latin typeface="Arial"/>
                <a:cs typeface="Arial"/>
              </a:rPr>
              <a:t>(HVGR)</a:t>
            </a:r>
            <a:r>
              <a:rPr dirty="0" sz="1000" spc="5">
                <a:latin typeface="PMingLiU"/>
                <a:cs typeface="PMingLiU"/>
              </a:rPr>
              <a:t>。为</a:t>
            </a:r>
            <a:r>
              <a:rPr dirty="0" sz="1000" spc="-20">
                <a:latin typeface="PMingLiU"/>
                <a:cs typeface="PMingLiU"/>
              </a:rPr>
              <a:t>避</a:t>
            </a:r>
            <a:r>
              <a:rPr dirty="0" sz="1000" spc="5">
                <a:latin typeface="PMingLiU"/>
                <a:cs typeface="PMingLiU"/>
              </a:rPr>
              <a:t>免免疫排斥，</a:t>
            </a:r>
            <a:r>
              <a:rPr dirty="0" sz="1000" spc="-20">
                <a:latin typeface="PMingLiU"/>
                <a:cs typeface="PMingLiU"/>
              </a:rPr>
              <a:t>可</a:t>
            </a:r>
            <a:r>
              <a:rPr dirty="0" sz="1000" spc="5">
                <a:latin typeface="PMingLiU"/>
                <a:cs typeface="PMingLiU"/>
              </a:rPr>
              <a:t>以通过基</a:t>
            </a:r>
            <a:r>
              <a:rPr dirty="0" sz="1000" spc="-20">
                <a:latin typeface="PMingLiU"/>
                <a:cs typeface="PMingLiU"/>
              </a:rPr>
              <a:t>因</a:t>
            </a:r>
            <a:r>
              <a:rPr dirty="0" sz="1000" spc="5">
                <a:latin typeface="PMingLiU"/>
                <a:cs typeface="PMingLiU"/>
              </a:rPr>
              <a:t>编辑等手段敲除</a:t>
            </a:r>
            <a:r>
              <a:rPr dirty="0" sz="1000" spc="250">
                <a:latin typeface="PMingLiU"/>
                <a:cs typeface="PMingLiU"/>
              </a:rPr>
              <a:t> </a:t>
            </a:r>
            <a:r>
              <a:rPr dirty="0" sz="1000" spc="5">
                <a:latin typeface="Arial"/>
                <a:cs typeface="Arial"/>
              </a:rPr>
              <a:t>T</a:t>
            </a:r>
            <a:r>
              <a:rPr dirty="0" sz="1000" spc="140">
                <a:latin typeface="Arial"/>
                <a:cs typeface="Arial"/>
              </a:rPr>
              <a:t> </a:t>
            </a:r>
            <a:r>
              <a:rPr dirty="0" sz="1000" spc="5">
                <a:latin typeface="PMingLiU"/>
                <a:cs typeface="PMingLiU"/>
              </a:rPr>
              <a:t>细胞表面的</a:t>
            </a:r>
            <a:r>
              <a:rPr dirty="0" sz="1000" spc="-20">
                <a:latin typeface="PMingLiU"/>
                <a:cs typeface="PMingLiU"/>
              </a:rPr>
              <a:t>免疫 </a:t>
            </a:r>
            <a:r>
              <a:rPr dirty="0" sz="1000" spc="5">
                <a:latin typeface="PMingLiU"/>
                <a:cs typeface="PMingLiU"/>
              </a:rPr>
              <a:t>排异反应相关基因</a:t>
            </a:r>
            <a:r>
              <a:rPr dirty="0" sz="1000" spc="-20">
                <a:latin typeface="PMingLiU"/>
                <a:cs typeface="PMingLiU"/>
              </a:rPr>
              <a:t>。</a:t>
            </a:r>
            <a:r>
              <a:rPr dirty="0" sz="1000" spc="5">
                <a:latin typeface="PMingLiU"/>
                <a:cs typeface="PMingLiU"/>
              </a:rPr>
              <a:t>常用的基因编</a:t>
            </a:r>
            <a:r>
              <a:rPr dirty="0" sz="1000" spc="-20">
                <a:latin typeface="PMingLiU"/>
                <a:cs typeface="PMingLiU"/>
              </a:rPr>
              <a:t>辑</a:t>
            </a:r>
            <a:r>
              <a:rPr dirty="0" sz="1000" spc="5">
                <a:latin typeface="PMingLiU"/>
                <a:cs typeface="PMingLiU"/>
              </a:rPr>
              <a:t>方</a:t>
            </a:r>
            <a:r>
              <a:rPr dirty="0" sz="1000" spc="10">
                <a:latin typeface="PMingLiU"/>
                <a:cs typeface="PMingLiU"/>
              </a:rPr>
              <a:t>法</a:t>
            </a:r>
            <a:r>
              <a:rPr dirty="0" sz="1000" spc="5">
                <a:latin typeface="PMingLiU"/>
                <a:cs typeface="PMingLiU"/>
              </a:rPr>
              <a:t>包括使</a:t>
            </a:r>
            <a:r>
              <a:rPr dirty="0" sz="1000" spc="-20">
                <a:latin typeface="PMingLiU"/>
                <a:cs typeface="PMingLiU"/>
              </a:rPr>
              <a:t>用</a:t>
            </a:r>
            <a:r>
              <a:rPr dirty="0" sz="1000" spc="5">
                <a:latin typeface="PMingLiU"/>
                <a:cs typeface="PMingLiU"/>
              </a:rPr>
              <a:t>锌</a:t>
            </a:r>
            <a:r>
              <a:rPr dirty="0" sz="1000" spc="-20">
                <a:latin typeface="PMingLiU"/>
                <a:cs typeface="PMingLiU"/>
              </a:rPr>
              <a:t>指</a:t>
            </a:r>
            <a:r>
              <a:rPr dirty="0" sz="1000" spc="5">
                <a:latin typeface="PMingLiU"/>
                <a:cs typeface="PMingLiU"/>
              </a:rPr>
              <a:t>核糖核酸酶</a:t>
            </a:r>
            <a:r>
              <a:rPr dirty="0" sz="1000" spc="165">
                <a:latin typeface="PMingLiU"/>
                <a:cs typeface="PMingLiU"/>
              </a:rPr>
              <a:t> </a:t>
            </a:r>
            <a:r>
              <a:rPr dirty="0" sz="1000" spc="-5">
                <a:latin typeface="Arial"/>
                <a:cs typeface="Arial"/>
              </a:rPr>
              <a:t>(ZFNs)</a:t>
            </a:r>
            <a:r>
              <a:rPr dirty="0" sz="1000" spc="-5">
                <a:latin typeface="PMingLiU"/>
                <a:cs typeface="PMingLiU"/>
              </a:rPr>
              <a:t>，</a:t>
            </a:r>
            <a:r>
              <a:rPr dirty="0" sz="1000" spc="5">
                <a:latin typeface="PMingLiU"/>
                <a:cs typeface="PMingLiU"/>
              </a:rPr>
              <a:t>转录激活因子 样效应</a:t>
            </a:r>
            <a:r>
              <a:rPr dirty="0" sz="1000" spc="-20">
                <a:latin typeface="PMingLiU"/>
                <a:cs typeface="PMingLiU"/>
              </a:rPr>
              <a:t>因</a:t>
            </a:r>
            <a:r>
              <a:rPr dirty="0" sz="1000" spc="5">
                <a:latin typeface="PMingLiU"/>
                <a:cs typeface="PMingLiU"/>
              </a:rPr>
              <a:t>子核</a:t>
            </a:r>
            <a:r>
              <a:rPr dirty="0" sz="1000" spc="-20">
                <a:latin typeface="PMingLiU"/>
                <a:cs typeface="PMingLiU"/>
              </a:rPr>
              <a:t>酸</a:t>
            </a:r>
            <a:r>
              <a:rPr dirty="0" sz="1000" spc="5">
                <a:latin typeface="PMingLiU"/>
                <a:cs typeface="PMingLiU"/>
              </a:rPr>
              <a:t>酶</a:t>
            </a:r>
            <a:r>
              <a:rPr dirty="0" sz="1000" spc="25">
                <a:latin typeface="PMingLiU"/>
                <a:cs typeface="PMingLiU"/>
              </a:rPr>
              <a:t> </a:t>
            </a:r>
            <a:r>
              <a:rPr dirty="0" sz="1000" spc="-5">
                <a:latin typeface="Arial"/>
                <a:cs typeface="Arial"/>
              </a:rPr>
              <a:t>(TALENs)</a:t>
            </a:r>
            <a:r>
              <a:rPr dirty="0" sz="1000" spc="10">
                <a:latin typeface="Arial"/>
                <a:cs typeface="Arial"/>
              </a:rPr>
              <a:t> </a:t>
            </a:r>
            <a:r>
              <a:rPr dirty="0" sz="1000" spc="245">
                <a:latin typeface="PMingLiU"/>
                <a:cs typeface="PMingLiU"/>
              </a:rPr>
              <a:t>和</a:t>
            </a:r>
            <a:r>
              <a:rPr dirty="0" sz="1000" spc="-5">
                <a:latin typeface="Arial"/>
                <a:cs typeface="Arial"/>
              </a:rPr>
              <a:t>CRISPR/Cas9</a:t>
            </a:r>
            <a:r>
              <a:rPr dirty="0" sz="1000" spc="5">
                <a:latin typeface="PMingLiU"/>
                <a:cs typeface="PMingLiU"/>
              </a:rPr>
              <a:t>。</a:t>
            </a:r>
            <a:endParaRPr sz="1000">
              <a:latin typeface="PMingLiU"/>
              <a:cs typeface="PMingLiU"/>
            </a:endParaRPr>
          </a:p>
          <a:p>
            <a:pPr algn="just" marL="12700" marR="129539">
              <a:lnSpc>
                <a:spcPct val="140000"/>
              </a:lnSpc>
              <a:spcBef>
                <a:spcPts val="600"/>
              </a:spcBef>
            </a:pPr>
            <a:r>
              <a:rPr dirty="0" sz="1000" spc="-5">
                <a:latin typeface="Arial"/>
                <a:cs typeface="Arial"/>
              </a:rPr>
              <a:t>2012</a:t>
            </a:r>
            <a:r>
              <a:rPr dirty="0" sz="1000" spc="-95">
                <a:latin typeface="Arial"/>
                <a:cs typeface="Arial"/>
              </a:rPr>
              <a:t> </a:t>
            </a:r>
            <a:r>
              <a:rPr dirty="0" sz="1000" spc="5">
                <a:latin typeface="PMingLiU"/>
                <a:cs typeface="PMingLiU"/>
              </a:rPr>
              <a:t>年，</a:t>
            </a:r>
            <a:r>
              <a:rPr dirty="0" sz="1000" spc="5">
                <a:latin typeface="Arial"/>
                <a:cs typeface="Arial"/>
              </a:rPr>
              <a:t>ZFNs</a:t>
            </a:r>
            <a:r>
              <a:rPr dirty="0" sz="1000" spc="-105">
                <a:latin typeface="Arial"/>
                <a:cs typeface="Arial"/>
              </a:rPr>
              <a:t> </a:t>
            </a:r>
            <a:r>
              <a:rPr dirty="0" sz="1000" spc="5">
                <a:latin typeface="PMingLiU"/>
                <a:cs typeface="PMingLiU"/>
              </a:rPr>
              <a:t>首次被用</a:t>
            </a:r>
            <a:r>
              <a:rPr dirty="0" sz="1000" spc="-20">
                <a:latin typeface="PMingLiU"/>
                <a:cs typeface="PMingLiU"/>
              </a:rPr>
              <a:t>于</a:t>
            </a:r>
            <a:r>
              <a:rPr dirty="0" sz="1000" spc="5">
                <a:latin typeface="PMingLiU"/>
                <a:cs typeface="PMingLiU"/>
              </a:rPr>
              <a:t>敲</a:t>
            </a:r>
            <a:r>
              <a:rPr dirty="0" sz="1000" spc="220">
                <a:latin typeface="PMingLiU"/>
                <a:cs typeface="PMingLiU"/>
              </a:rPr>
              <a:t>除</a:t>
            </a:r>
            <a:r>
              <a:rPr dirty="0" sz="1000">
                <a:latin typeface="Arial"/>
                <a:cs typeface="Arial"/>
              </a:rPr>
              <a:t>CAR-T</a:t>
            </a:r>
            <a:r>
              <a:rPr dirty="0" sz="1000" spc="-105">
                <a:latin typeface="Arial"/>
                <a:cs typeface="Arial"/>
              </a:rPr>
              <a:t> </a:t>
            </a:r>
            <a:r>
              <a:rPr dirty="0" sz="1000" spc="5">
                <a:latin typeface="PMingLiU"/>
                <a:cs typeface="PMingLiU"/>
              </a:rPr>
              <a:t>细胞</a:t>
            </a:r>
            <a:r>
              <a:rPr dirty="0" sz="1000" spc="-20">
                <a:latin typeface="PMingLiU"/>
                <a:cs typeface="PMingLiU"/>
              </a:rPr>
              <a:t>表</a:t>
            </a:r>
            <a:r>
              <a:rPr dirty="0" sz="1000" spc="5">
                <a:latin typeface="PMingLiU"/>
                <a:cs typeface="PMingLiU"/>
              </a:rPr>
              <a:t>面</a:t>
            </a:r>
            <a:r>
              <a:rPr dirty="0" sz="1000" spc="220">
                <a:latin typeface="PMingLiU"/>
                <a:cs typeface="PMingLiU"/>
              </a:rPr>
              <a:t>的</a:t>
            </a:r>
            <a:r>
              <a:rPr dirty="0" sz="1000" spc="-5">
                <a:latin typeface="Arial"/>
                <a:cs typeface="Arial"/>
              </a:rPr>
              <a:t>TCR</a:t>
            </a:r>
            <a:r>
              <a:rPr dirty="0" sz="1000" spc="-5">
                <a:latin typeface="PMingLiU"/>
                <a:cs typeface="PMingLiU"/>
              </a:rPr>
              <a:t>，</a:t>
            </a:r>
            <a:r>
              <a:rPr dirty="0" sz="1000" spc="5">
                <a:latin typeface="PMingLiU"/>
                <a:cs typeface="PMingLiU"/>
              </a:rPr>
              <a:t>然而</a:t>
            </a:r>
            <a:r>
              <a:rPr dirty="0" sz="1000" spc="-45">
                <a:latin typeface="PMingLiU"/>
                <a:cs typeface="PMingLiU"/>
              </a:rPr>
              <a:t> </a:t>
            </a:r>
            <a:r>
              <a:rPr dirty="0" sz="1000" spc="-5">
                <a:latin typeface="Arial"/>
                <a:cs typeface="Arial"/>
              </a:rPr>
              <a:t>ZFNs</a:t>
            </a:r>
            <a:r>
              <a:rPr dirty="0" sz="1000" spc="-110">
                <a:latin typeface="Arial"/>
                <a:cs typeface="Arial"/>
              </a:rPr>
              <a:t> </a:t>
            </a:r>
            <a:r>
              <a:rPr dirty="0" sz="1000" spc="5">
                <a:latin typeface="PMingLiU"/>
                <a:cs typeface="PMingLiU"/>
              </a:rPr>
              <a:t>的脱靶率</a:t>
            </a:r>
            <a:r>
              <a:rPr dirty="0" sz="1000" spc="-20">
                <a:latin typeface="PMingLiU"/>
                <a:cs typeface="PMingLiU"/>
              </a:rPr>
              <a:t>相</a:t>
            </a:r>
            <a:r>
              <a:rPr dirty="0" sz="1000" spc="5">
                <a:latin typeface="PMingLiU"/>
                <a:cs typeface="PMingLiU"/>
              </a:rPr>
              <a:t>对高</a:t>
            </a:r>
            <a:r>
              <a:rPr dirty="0" sz="1000" spc="-20">
                <a:latin typeface="PMingLiU"/>
                <a:cs typeface="PMingLiU"/>
              </a:rPr>
              <a:t>，</a:t>
            </a:r>
            <a:r>
              <a:rPr dirty="0" sz="1000" spc="5">
                <a:latin typeface="PMingLiU"/>
                <a:cs typeface="PMingLiU"/>
              </a:rPr>
              <a:t>而 脱靶切</a:t>
            </a:r>
            <a:r>
              <a:rPr dirty="0" sz="1000" spc="-20">
                <a:latin typeface="PMingLiU"/>
                <a:cs typeface="PMingLiU"/>
              </a:rPr>
              <a:t>割</a:t>
            </a:r>
            <a:r>
              <a:rPr dirty="0" sz="1000" spc="5">
                <a:latin typeface="PMingLiU"/>
                <a:cs typeface="PMingLiU"/>
              </a:rPr>
              <a:t>可能</a:t>
            </a:r>
            <a:r>
              <a:rPr dirty="0" sz="1000" spc="-20">
                <a:latin typeface="PMingLiU"/>
                <a:cs typeface="PMingLiU"/>
              </a:rPr>
              <a:t>会</a:t>
            </a:r>
            <a:r>
              <a:rPr dirty="0" sz="1000" spc="5">
                <a:latin typeface="PMingLiU"/>
                <a:cs typeface="PMingLiU"/>
              </a:rPr>
              <a:t>导致</a:t>
            </a:r>
            <a:r>
              <a:rPr dirty="0" sz="1000" spc="-20">
                <a:latin typeface="PMingLiU"/>
                <a:cs typeface="PMingLiU"/>
              </a:rPr>
              <a:t>细</a:t>
            </a:r>
            <a:r>
              <a:rPr dirty="0" sz="1000" spc="5">
                <a:latin typeface="PMingLiU"/>
                <a:cs typeface="PMingLiU"/>
              </a:rPr>
              <a:t>胞毒</a:t>
            </a:r>
            <a:r>
              <a:rPr dirty="0" sz="1000" spc="-20">
                <a:latin typeface="PMingLiU"/>
                <a:cs typeface="PMingLiU"/>
              </a:rPr>
              <a:t>性</a:t>
            </a:r>
            <a:r>
              <a:rPr dirty="0" sz="1000" spc="10">
                <a:latin typeface="PMingLiU"/>
                <a:cs typeface="PMingLiU"/>
              </a:rPr>
              <a:t>，</a:t>
            </a:r>
            <a:r>
              <a:rPr dirty="0" sz="1000" spc="5">
                <a:latin typeface="PMingLiU"/>
                <a:cs typeface="PMingLiU"/>
              </a:rPr>
              <a:t>因此</a:t>
            </a:r>
            <a:r>
              <a:rPr dirty="0" sz="1000" spc="105">
                <a:latin typeface="PMingLiU"/>
                <a:cs typeface="PMingLiU"/>
              </a:rPr>
              <a:t> </a:t>
            </a:r>
            <a:r>
              <a:rPr dirty="0" sz="1000">
                <a:latin typeface="Arial"/>
                <a:cs typeface="Arial"/>
              </a:rPr>
              <a:t>ZFNs</a:t>
            </a:r>
            <a:r>
              <a:rPr dirty="0" sz="1000" spc="30">
                <a:latin typeface="Arial"/>
                <a:cs typeface="Arial"/>
              </a:rPr>
              <a:t> </a:t>
            </a:r>
            <a:r>
              <a:rPr dirty="0" sz="1000" spc="5">
                <a:latin typeface="PMingLiU"/>
                <a:cs typeface="PMingLiU"/>
              </a:rPr>
              <a:t>并未被</a:t>
            </a:r>
            <a:r>
              <a:rPr dirty="0" sz="1000" spc="-20">
                <a:latin typeface="PMingLiU"/>
                <a:cs typeface="PMingLiU"/>
              </a:rPr>
              <a:t>大规</a:t>
            </a:r>
            <a:r>
              <a:rPr dirty="0" sz="1000" spc="5">
                <a:latin typeface="PMingLiU"/>
                <a:cs typeface="PMingLiU"/>
              </a:rPr>
              <a:t>模应用于</a:t>
            </a:r>
            <a:r>
              <a:rPr dirty="0" sz="1000" spc="130">
                <a:latin typeface="PMingLiU"/>
                <a:cs typeface="PMingLiU"/>
              </a:rPr>
              <a:t> </a:t>
            </a:r>
            <a:r>
              <a:rPr dirty="0" sz="1000" spc="-5">
                <a:latin typeface="Arial"/>
                <a:cs typeface="Arial"/>
              </a:rPr>
              <a:t>UCAR-T</a:t>
            </a:r>
            <a:r>
              <a:rPr dirty="0" sz="1000" spc="70">
                <a:latin typeface="Arial"/>
                <a:cs typeface="Arial"/>
              </a:rPr>
              <a:t> </a:t>
            </a:r>
            <a:r>
              <a:rPr dirty="0" sz="1000" spc="5">
                <a:latin typeface="PMingLiU"/>
                <a:cs typeface="PMingLiU"/>
              </a:rPr>
              <a:t>的</a:t>
            </a:r>
            <a:r>
              <a:rPr dirty="0" sz="1000" spc="-20">
                <a:latin typeface="PMingLiU"/>
                <a:cs typeface="PMingLiU"/>
              </a:rPr>
              <a:t>临</a:t>
            </a:r>
            <a:r>
              <a:rPr dirty="0" sz="1000" spc="5">
                <a:latin typeface="PMingLiU"/>
                <a:cs typeface="PMingLiU"/>
              </a:rPr>
              <a:t>床制</a:t>
            </a:r>
            <a:r>
              <a:rPr dirty="0" sz="1000" spc="-20">
                <a:latin typeface="PMingLiU"/>
                <a:cs typeface="PMingLiU"/>
              </a:rPr>
              <a:t>备</a:t>
            </a:r>
            <a:r>
              <a:rPr dirty="0" sz="1000" spc="5">
                <a:latin typeface="PMingLiU"/>
                <a:cs typeface="PMingLiU"/>
              </a:rPr>
              <a:t>。相 较于</a:t>
            </a:r>
            <a:r>
              <a:rPr dirty="0" sz="1000" spc="20">
                <a:latin typeface="PMingLiU"/>
                <a:cs typeface="PMingLiU"/>
              </a:rPr>
              <a:t> </a:t>
            </a:r>
            <a:r>
              <a:rPr dirty="0" sz="1000" spc="-5">
                <a:latin typeface="Arial"/>
                <a:cs typeface="Arial"/>
              </a:rPr>
              <a:t>ZFNs</a:t>
            </a:r>
            <a:r>
              <a:rPr dirty="0" sz="1000" spc="-5">
                <a:latin typeface="PMingLiU"/>
                <a:cs typeface="PMingLiU"/>
              </a:rPr>
              <a:t>，</a:t>
            </a:r>
            <a:r>
              <a:rPr dirty="0" sz="1000" spc="-5">
                <a:latin typeface="Arial"/>
                <a:cs typeface="Arial"/>
              </a:rPr>
              <a:t>TALENs</a:t>
            </a:r>
            <a:r>
              <a:rPr dirty="0" sz="1000" spc="-45">
                <a:latin typeface="Arial"/>
                <a:cs typeface="Arial"/>
              </a:rPr>
              <a:t> </a:t>
            </a:r>
            <a:r>
              <a:rPr dirty="0" sz="1000" spc="5">
                <a:latin typeface="PMingLiU"/>
                <a:cs typeface="PMingLiU"/>
              </a:rPr>
              <a:t>技术特异</a:t>
            </a:r>
            <a:r>
              <a:rPr dirty="0" sz="1000" spc="-20">
                <a:latin typeface="PMingLiU"/>
                <a:cs typeface="PMingLiU"/>
              </a:rPr>
              <a:t>性</a:t>
            </a:r>
            <a:r>
              <a:rPr dirty="0" sz="1000" spc="5">
                <a:latin typeface="PMingLiU"/>
                <a:cs typeface="PMingLiU"/>
              </a:rPr>
              <a:t>和编</a:t>
            </a:r>
            <a:r>
              <a:rPr dirty="0" sz="1000" spc="-20">
                <a:latin typeface="PMingLiU"/>
                <a:cs typeface="PMingLiU"/>
              </a:rPr>
              <a:t>辑</a:t>
            </a:r>
            <a:r>
              <a:rPr dirty="0" sz="1000" spc="5">
                <a:latin typeface="PMingLiU"/>
                <a:cs typeface="PMingLiU"/>
              </a:rPr>
              <a:t>效率</a:t>
            </a:r>
            <a:r>
              <a:rPr dirty="0" sz="1000" spc="-20">
                <a:latin typeface="PMingLiU"/>
                <a:cs typeface="PMingLiU"/>
              </a:rPr>
              <a:t>都</a:t>
            </a:r>
            <a:r>
              <a:rPr dirty="0" sz="1000" spc="5">
                <a:latin typeface="PMingLiU"/>
                <a:cs typeface="PMingLiU"/>
              </a:rPr>
              <a:t>得到</a:t>
            </a:r>
            <a:r>
              <a:rPr dirty="0" sz="1000" spc="-20">
                <a:latin typeface="PMingLiU"/>
                <a:cs typeface="PMingLiU"/>
              </a:rPr>
              <a:t>了</a:t>
            </a:r>
            <a:r>
              <a:rPr dirty="0" sz="1000" spc="5">
                <a:latin typeface="PMingLiU"/>
                <a:cs typeface="PMingLiU"/>
              </a:rPr>
              <a:t>提高，</a:t>
            </a:r>
            <a:r>
              <a:rPr dirty="0" sz="1000" spc="-20">
                <a:latin typeface="PMingLiU"/>
                <a:cs typeface="PMingLiU"/>
              </a:rPr>
              <a:t>脱</a:t>
            </a:r>
            <a:r>
              <a:rPr dirty="0" sz="1000" spc="5">
                <a:latin typeface="PMingLiU"/>
                <a:cs typeface="PMingLiU"/>
              </a:rPr>
              <a:t>靶率</a:t>
            </a:r>
            <a:r>
              <a:rPr dirty="0" sz="1000" spc="-20">
                <a:latin typeface="PMingLiU"/>
                <a:cs typeface="PMingLiU"/>
              </a:rPr>
              <a:t>和</a:t>
            </a:r>
            <a:r>
              <a:rPr dirty="0" sz="1000" spc="5">
                <a:latin typeface="PMingLiU"/>
                <a:cs typeface="PMingLiU"/>
              </a:rPr>
              <a:t>成本</a:t>
            </a:r>
            <a:r>
              <a:rPr dirty="0" sz="1000" spc="-20">
                <a:latin typeface="PMingLiU"/>
                <a:cs typeface="PMingLiU"/>
              </a:rPr>
              <a:t>降</a:t>
            </a:r>
            <a:r>
              <a:rPr dirty="0" sz="1000" spc="5">
                <a:latin typeface="PMingLiU"/>
                <a:cs typeface="PMingLiU"/>
              </a:rPr>
              <a:t>低</a:t>
            </a:r>
            <a:r>
              <a:rPr dirty="0" sz="1000" spc="15">
                <a:latin typeface="PMingLiU"/>
                <a:cs typeface="PMingLiU"/>
              </a:rPr>
              <a:t>，</a:t>
            </a:r>
            <a:r>
              <a:rPr dirty="0" sz="1000" spc="-20">
                <a:latin typeface="PMingLiU"/>
                <a:cs typeface="PMingLiU"/>
              </a:rPr>
              <a:t>已</a:t>
            </a:r>
            <a:r>
              <a:rPr dirty="0" sz="1000" spc="5">
                <a:latin typeface="PMingLiU"/>
                <a:cs typeface="PMingLiU"/>
              </a:rPr>
              <a:t>经被用</a:t>
            </a:r>
            <a:endParaRPr sz="1000">
              <a:latin typeface="PMingLiU"/>
              <a:cs typeface="PMingLiU"/>
            </a:endParaRPr>
          </a:p>
        </p:txBody>
      </p:sp>
      <p:sp>
        <p:nvSpPr>
          <p:cNvPr id="8" name="object 8"/>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9" name="object 9"/>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69205" cy="955675"/>
          </a:xfrm>
          <a:prstGeom prst="rect">
            <a:avLst/>
          </a:prstGeom>
        </p:spPr>
        <p:txBody>
          <a:bodyPr wrap="square" lIns="0" tIns="12065" rIns="0" bIns="0" rtlCol="0" vert="horz">
            <a:spAutoFit/>
          </a:bodyPr>
          <a:lstStyle/>
          <a:p>
            <a:pPr algn="just" marL="12700" marR="5080">
              <a:lnSpc>
                <a:spcPct val="140100"/>
              </a:lnSpc>
              <a:spcBef>
                <a:spcPts val="95"/>
              </a:spcBef>
            </a:pPr>
            <a:r>
              <a:rPr dirty="0" sz="1000" spc="5">
                <a:latin typeface="PMingLiU"/>
                <a:cs typeface="PMingLiU"/>
              </a:rPr>
              <a:t>于若干</a:t>
            </a:r>
            <a:r>
              <a:rPr dirty="0" sz="1000" spc="50">
                <a:latin typeface="PMingLiU"/>
                <a:cs typeface="PMingLiU"/>
              </a:rPr>
              <a:t> </a:t>
            </a:r>
            <a:r>
              <a:rPr dirty="0" sz="1000" spc="-5">
                <a:latin typeface="Arial"/>
                <a:cs typeface="Arial"/>
              </a:rPr>
              <a:t>UCAR-T </a:t>
            </a:r>
            <a:r>
              <a:rPr dirty="0" sz="1000" spc="-20">
                <a:latin typeface="PMingLiU"/>
                <a:cs typeface="PMingLiU"/>
              </a:rPr>
              <a:t>产</a:t>
            </a:r>
            <a:r>
              <a:rPr dirty="0" sz="1000" spc="5">
                <a:latin typeface="PMingLiU"/>
                <a:cs typeface="PMingLiU"/>
              </a:rPr>
              <a:t>品的</a:t>
            </a:r>
            <a:r>
              <a:rPr dirty="0" sz="1000" spc="-20">
                <a:latin typeface="PMingLiU"/>
                <a:cs typeface="PMingLiU"/>
              </a:rPr>
              <a:t>研</a:t>
            </a:r>
            <a:r>
              <a:rPr dirty="0" sz="1000" spc="5">
                <a:latin typeface="PMingLiU"/>
                <a:cs typeface="PMingLiU"/>
              </a:rPr>
              <a:t>发。</a:t>
            </a:r>
            <a:r>
              <a:rPr dirty="0" sz="1000" spc="-5">
                <a:latin typeface="Arial"/>
                <a:cs typeface="Arial"/>
              </a:rPr>
              <a:t>CRISPR/Cas9</a:t>
            </a:r>
            <a:r>
              <a:rPr dirty="0" sz="1000" spc="-20">
                <a:latin typeface="Arial"/>
                <a:cs typeface="Arial"/>
              </a:rPr>
              <a:t> </a:t>
            </a:r>
            <a:r>
              <a:rPr dirty="0" sz="1000" spc="5">
                <a:latin typeface="PMingLiU"/>
                <a:cs typeface="PMingLiU"/>
              </a:rPr>
              <a:t>是一种</a:t>
            </a:r>
            <a:r>
              <a:rPr dirty="0" sz="1000" spc="-20">
                <a:latin typeface="PMingLiU"/>
                <a:cs typeface="PMingLiU"/>
              </a:rPr>
              <a:t>新</a:t>
            </a:r>
            <a:r>
              <a:rPr dirty="0" sz="1000" spc="5">
                <a:latin typeface="PMingLiU"/>
                <a:cs typeface="PMingLiU"/>
              </a:rPr>
              <a:t>型基因</a:t>
            </a:r>
            <a:r>
              <a:rPr dirty="0" sz="1000" spc="-20">
                <a:latin typeface="PMingLiU"/>
                <a:cs typeface="PMingLiU"/>
              </a:rPr>
              <a:t>编</a:t>
            </a:r>
            <a:r>
              <a:rPr dirty="0" sz="1000" spc="5">
                <a:latin typeface="PMingLiU"/>
                <a:cs typeface="PMingLiU"/>
              </a:rPr>
              <a:t>辑技</a:t>
            </a:r>
            <a:r>
              <a:rPr dirty="0" sz="1000" spc="-20">
                <a:latin typeface="PMingLiU"/>
                <a:cs typeface="PMingLiU"/>
              </a:rPr>
              <a:t>术</a:t>
            </a:r>
            <a:r>
              <a:rPr dirty="0" sz="1000" spc="5">
                <a:latin typeface="PMingLiU"/>
                <a:cs typeface="PMingLiU"/>
              </a:rPr>
              <a:t>，对</a:t>
            </a:r>
            <a:r>
              <a:rPr dirty="0" sz="1000" spc="-20">
                <a:latin typeface="PMingLiU"/>
                <a:cs typeface="PMingLiU"/>
              </a:rPr>
              <a:t>目</a:t>
            </a:r>
            <a:r>
              <a:rPr dirty="0" sz="1000" spc="5">
                <a:latin typeface="PMingLiU"/>
                <a:cs typeface="PMingLiU"/>
              </a:rPr>
              <a:t>的</a:t>
            </a:r>
            <a:r>
              <a:rPr dirty="0" sz="1000" spc="60">
                <a:latin typeface="PMingLiU"/>
                <a:cs typeface="PMingLiU"/>
              </a:rPr>
              <a:t> </a:t>
            </a:r>
            <a:r>
              <a:rPr dirty="0" sz="1000" spc="-5">
                <a:latin typeface="Arial"/>
                <a:cs typeface="Arial"/>
              </a:rPr>
              <a:t>DNA</a:t>
            </a:r>
            <a:r>
              <a:rPr dirty="0" sz="1000" spc="-15">
                <a:latin typeface="Arial"/>
                <a:cs typeface="Arial"/>
              </a:rPr>
              <a:t> </a:t>
            </a:r>
            <a:r>
              <a:rPr dirty="0" sz="1000" spc="-20">
                <a:latin typeface="PMingLiU"/>
                <a:cs typeface="PMingLiU"/>
              </a:rPr>
              <a:t>的编 </a:t>
            </a:r>
            <a:r>
              <a:rPr dirty="0" sz="1000" spc="5">
                <a:latin typeface="PMingLiU"/>
                <a:cs typeface="PMingLiU"/>
              </a:rPr>
              <a:t>辑效率</a:t>
            </a:r>
            <a:r>
              <a:rPr dirty="0" sz="1000" spc="-20">
                <a:latin typeface="PMingLiU"/>
                <a:cs typeface="PMingLiU"/>
              </a:rPr>
              <a:t>更</a:t>
            </a:r>
            <a:r>
              <a:rPr dirty="0" sz="1000" spc="5">
                <a:latin typeface="PMingLiU"/>
                <a:cs typeface="PMingLiU"/>
              </a:rPr>
              <a:t>高，</a:t>
            </a:r>
            <a:r>
              <a:rPr dirty="0" sz="1000" spc="-20">
                <a:latin typeface="PMingLiU"/>
                <a:cs typeface="PMingLiU"/>
              </a:rPr>
              <a:t>实</a:t>
            </a:r>
            <a:r>
              <a:rPr dirty="0" sz="1000" spc="5">
                <a:latin typeface="PMingLiU"/>
                <a:cs typeface="PMingLiU"/>
              </a:rPr>
              <a:t>验操</a:t>
            </a:r>
            <a:r>
              <a:rPr dirty="0" sz="1000" spc="-20">
                <a:latin typeface="PMingLiU"/>
                <a:cs typeface="PMingLiU"/>
              </a:rPr>
              <a:t>作</a:t>
            </a:r>
            <a:r>
              <a:rPr dirty="0" sz="1000" spc="5">
                <a:latin typeface="PMingLiU"/>
                <a:cs typeface="PMingLiU"/>
              </a:rPr>
              <a:t>简单</a:t>
            </a:r>
            <a:r>
              <a:rPr dirty="0" sz="1000" spc="-20">
                <a:latin typeface="PMingLiU"/>
                <a:cs typeface="PMingLiU"/>
              </a:rPr>
              <a:t>易</a:t>
            </a:r>
            <a:r>
              <a:rPr dirty="0" sz="1000" spc="10">
                <a:latin typeface="PMingLiU"/>
                <a:cs typeface="PMingLiU"/>
              </a:rPr>
              <a:t>行</a:t>
            </a:r>
            <a:r>
              <a:rPr dirty="0" sz="1000" spc="5">
                <a:latin typeface="PMingLiU"/>
                <a:cs typeface="PMingLiU"/>
              </a:rPr>
              <a:t>，</a:t>
            </a:r>
            <a:r>
              <a:rPr dirty="0" sz="1000" spc="-20">
                <a:latin typeface="PMingLiU"/>
                <a:cs typeface="PMingLiU"/>
              </a:rPr>
              <a:t>费</a:t>
            </a:r>
            <a:r>
              <a:rPr dirty="0" sz="1000" spc="5">
                <a:latin typeface="PMingLiU"/>
                <a:cs typeface="PMingLiU"/>
              </a:rPr>
              <a:t>用低</a:t>
            </a:r>
            <a:r>
              <a:rPr dirty="0" sz="1000" spc="-20">
                <a:latin typeface="PMingLiU"/>
                <a:cs typeface="PMingLiU"/>
              </a:rPr>
              <a:t>廉</a:t>
            </a:r>
            <a:r>
              <a:rPr dirty="0" sz="1000" spc="5">
                <a:latin typeface="PMingLiU"/>
                <a:cs typeface="PMingLiU"/>
              </a:rPr>
              <a:t>，且</a:t>
            </a:r>
            <a:r>
              <a:rPr dirty="0" sz="1000" spc="-20">
                <a:latin typeface="PMingLiU"/>
                <a:cs typeface="PMingLiU"/>
              </a:rPr>
              <a:t>脱</a:t>
            </a:r>
            <a:r>
              <a:rPr dirty="0" sz="1000" spc="5">
                <a:latin typeface="PMingLiU"/>
                <a:cs typeface="PMingLiU"/>
              </a:rPr>
              <a:t>靶</a:t>
            </a:r>
            <a:r>
              <a:rPr dirty="0" sz="1000" spc="-20">
                <a:latin typeface="PMingLiU"/>
                <a:cs typeface="PMingLiU"/>
              </a:rPr>
              <a:t>发</a:t>
            </a:r>
            <a:r>
              <a:rPr dirty="0" sz="1000" spc="5">
                <a:latin typeface="PMingLiU"/>
                <a:cs typeface="PMingLiU"/>
              </a:rPr>
              <a:t>生概率</a:t>
            </a:r>
            <a:r>
              <a:rPr dirty="0" sz="1000" spc="-20">
                <a:latin typeface="PMingLiU"/>
                <a:cs typeface="PMingLiU"/>
              </a:rPr>
              <a:t>极</a:t>
            </a:r>
            <a:r>
              <a:rPr dirty="0" sz="1000" spc="5">
                <a:latin typeface="PMingLiU"/>
                <a:cs typeface="PMingLiU"/>
              </a:rPr>
              <a:t>低，</a:t>
            </a:r>
            <a:r>
              <a:rPr dirty="0" sz="1000" spc="-20">
                <a:latin typeface="PMingLiU"/>
                <a:cs typeface="PMingLiU"/>
              </a:rPr>
              <a:t>因</a:t>
            </a:r>
            <a:r>
              <a:rPr dirty="0" sz="1000" spc="5">
                <a:latin typeface="PMingLiU"/>
                <a:cs typeface="PMingLiU"/>
              </a:rPr>
              <a:t>此也被</a:t>
            </a:r>
            <a:r>
              <a:rPr dirty="0" sz="1000" spc="229">
                <a:latin typeface="PMingLiU"/>
                <a:cs typeface="PMingLiU"/>
              </a:rPr>
              <a:t> </a:t>
            </a:r>
            <a:r>
              <a:rPr dirty="0" sz="1000" spc="-5">
                <a:latin typeface="Arial"/>
                <a:cs typeface="Arial"/>
              </a:rPr>
              <a:t>CRISPR</a:t>
            </a:r>
            <a:r>
              <a:rPr dirty="0" sz="1000" spc="130">
                <a:latin typeface="Arial"/>
                <a:cs typeface="Arial"/>
              </a:rPr>
              <a:t> </a:t>
            </a:r>
            <a:r>
              <a:rPr dirty="0" sz="1000" spc="5">
                <a:latin typeface="PMingLiU"/>
                <a:cs typeface="PMingLiU"/>
              </a:rPr>
              <a:t>等 公司用</a:t>
            </a:r>
            <a:r>
              <a:rPr dirty="0" sz="1000" spc="-20">
                <a:latin typeface="PMingLiU"/>
                <a:cs typeface="PMingLiU"/>
              </a:rPr>
              <a:t>于</a:t>
            </a:r>
            <a:r>
              <a:rPr dirty="0" sz="1000" spc="5">
                <a:latin typeface="PMingLiU"/>
                <a:cs typeface="PMingLiU"/>
              </a:rPr>
              <a:t>开</a:t>
            </a:r>
            <a:r>
              <a:rPr dirty="0" sz="1000" spc="245">
                <a:latin typeface="PMingLiU"/>
                <a:cs typeface="PMingLiU"/>
              </a:rPr>
              <a:t>发</a:t>
            </a:r>
            <a:r>
              <a:rPr dirty="0" sz="1000" spc="-5">
                <a:latin typeface="Arial"/>
                <a:cs typeface="Arial"/>
              </a:rPr>
              <a:t>UCAR-T</a:t>
            </a:r>
            <a:r>
              <a:rPr dirty="0" sz="1000" spc="5">
                <a:latin typeface="PMingLiU"/>
                <a:cs typeface="PMingLiU"/>
              </a:rPr>
              <a:t>。</a:t>
            </a:r>
            <a:endParaRPr sz="1000">
              <a:latin typeface="PMingLiU"/>
              <a:cs typeface="PMingLiU"/>
            </a:endParaRPr>
          </a:p>
          <a:p>
            <a:pPr algn="just" marL="12700">
              <a:lnSpc>
                <a:spcPct val="100000"/>
              </a:lnSpc>
              <a:spcBef>
                <a:spcPts val="1080"/>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45:</a:t>
            </a:r>
            <a:r>
              <a:rPr dirty="0" sz="1000" spc="-15" b="1">
                <a:latin typeface="Arial"/>
                <a:cs typeface="Arial"/>
              </a:rPr>
              <a:t> </a:t>
            </a:r>
            <a:r>
              <a:rPr dirty="0" sz="1000" spc="5" b="1">
                <a:latin typeface="Microsoft JhengHei UI"/>
                <a:cs typeface="Microsoft JhengHei UI"/>
              </a:rPr>
              <a:t>三种基因</a:t>
            </a:r>
            <a:r>
              <a:rPr dirty="0" sz="1000" spc="-20" b="1">
                <a:latin typeface="Microsoft JhengHei UI"/>
                <a:cs typeface="Microsoft JhengHei UI"/>
              </a:rPr>
              <a:t>编</a:t>
            </a:r>
            <a:r>
              <a:rPr dirty="0" sz="1000" spc="5" b="1">
                <a:latin typeface="Microsoft JhengHei UI"/>
                <a:cs typeface="Microsoft JhengHei UI"/>
              </a:rPr>
              <a:t>辑技</a:t>
            </a:r>
            <a:r>
              <a:rPr dirty="0" sz="1000" spc="-20" b="1">
                <a:latin typeface="Microsoft JhengHei UI"/>
                <a:cs typeface="Microsoft JhengHei UI"/>
              </a:rPr>
              <a:t>术</a:t>
            </a:r>
            <a:r>
              <a:rPr dirty="0" sz="1000" spc="5" b="1">
                <a:latin typeface="Microsoft JhengHei UI"/>
                <a:cs typeface="Microsoft JhengHei UI"/>
              </a:rPr>
              <a:t>比较</a:t>
            </a:r>
            <a:endParaRPr sz="1000">
              <a:latin typeface="Microsoft JhengHei UI"/>
              <a:cs typeface="Microsoft JhengHei UI"/>
            </a:endParaRPr>
          </a:p>
        </p:txBody>
      </p:sp>
      <p:graphicFrame>
        <p:nvGraphicFramePr>
          <p:cNvPr id="8" name="object 8"/>
          <p:cNvGraphicFramePr>
            <a:graphicFrameLocks noGrp="1"/>
          </p:cNvGraphicFramePr>
          <p:nvPr/>
        </p:nvGraphicFramePr>
        <p:xfrm>
          <a:off x="539800" y="1963546"/>
          <a:ext cx="5065395" cy="1475740"/>
        </p:xfrm>
        <a:graphic>
          <a:graphicData uri="http://schemas.openxmlformats.org/drawingml/2006/table">
            <a:tbl>
              <a:tblPr firstRow="1" bandRow="1">
                <a:tableStyleId>{2D5ABB26-0587-4C30-8999-92F81FD0307C}</a:tableStyleId>
              </a:tblPr>
              <a:tblGrid>
                <a:gridCol w="1268095"/>
                <a:gridCol w="1262380"/>
                <a:gridCol w="1262379"/>
                <a:gridCol w="1271904"/>
              </a:tblGrid>
              <a:tr h="216407">
                <a:tc>
                  <a:txBody>
                    <a:bodyPr/>
                    <a:lstStyle/>
                    <a:p>
                      <a:pPr algn="ctr" marL="5715">
                        <a:lnSpc>
                          <a:spcPct val="100000"/>
                        </a:lnSpc>
                        <a:spcBef>
                          <a:spcPts val="305"/>
                        </a:spcBef>
                      </a:pPr>
                      <a:r>
                        <a:rPr dirty="0" sz="800" spc="10" b="1">
                          <a:solidFill>
                            <a:srgbClr val="FFFFFF"/>
                          </a:solidFill>
                          <a:latin typeface="Microsoft JhengHei UI"/>
                          <a:cs typeface="Microsoft JhengHei UI"/>
                        </a:rPr>
                        <a:t>项目</a:t>
                      </a:r>
                      <a:endParaRPr sz="800">
                        <a:latin typeface="Microsoft JhengHei UI"/>
                        <a:cs typeface="Microsoft JhengHei UI"/>
                      </a:endParaRPr>
                    </a:p>
                  </a:txBody>
                  <a:tcPr marL="0" marR="0" marB="0" marT="38735">
                    <a:lnR w="6350">
                      <a:solidFill>
                        <a:srgbClr val="000000"/>
                      </a:solidFill>
                      <a:prstDash val="solid"/>
                    </a:lnR>
                    <a:lnT w="28575">
                      <a:solidFill>
                        <a:srgbClr val="000000"/>
                      </a:solidFill>
                      <a:prstDash val="solid"/>
                    </a:lnT>
                    <a:lnB w="6350">
                      <a:solidFill>
                        <a:srgbClr val="000000"/>
                      </a:solidFill>
                      <a:prstDash val="solid"/>
                    </a:lnB>
                    <a:solidFill>
                      <a:srgbClr val="C00000"/>
                    </a:solidFill>
                  </a:tcPr>
                </a:tc>
                <a:tc>
                  <a:txBody>
                    <a:bodyPr/>
                    <a:lstStyle/>
                    <a:p>
                      <a:pPr algn="ctr" marL="5080">
                        <a:lnSpc>
                          <a:spcPct val="100000"/>
                        </a:lnSpc>
                        <a:spcBef>
                          <a:spcPts val="375"/>
                        </a:spcBef>
                      </a:pPr>
                      <a:r>
                        <a:rPr dirty="0" sz="800" spc="5" b="1">
                          <a:solidFill>
                            <a:srgbClr val="FFFFFF"/>
                          </a:solidFill>
                          <a:latin typeface="Arial"/>
                          <a:cs typeface="Arial"/>
                        </a:rPr>
                        <a:t>ZFN</a:t>
                      </a:r>
                      <a:endParaRPr sz="800">
                        <a:latin typeface="Arial"/>
                        <a:cs typeface="Arial"/>
                      </a:endParaRPr>
                    </a:p>
                  </a:txBody>
                  <a:tcPr marL="0" marR="0" marB="0" marT="47625">
                    <a:lnL w="6350">
                      <a:solidFill>
                        <a:srgbClr val="000000"/>
                      </a:solidFill>
                      <a:prstDash val="solid"/>
                    </a:lnL>
                    <a:lnR w="6350">
                      <a:solidFill>
                        <a:srgbClr val="000000"/>
                      </a:solidFill>
                      <a:prstDash val="solid"/>
                    </a:lnR>
                    <a:lnT w="28575">
                      <a:solidFill>
                        <a:srgbClr val="000000"/>
                      </a:solidFill>
                      <a:prstDash val="solid"/>
                    </a:lnT>
                    <a:lnB w="6350">
                      <a:solidFill>
                        <a:srgbClr val="000000"/>
                      </a:solidFill>
                      <a:prstDash val="solid"/>
                    </a:lnB>
                    <a:solidFill>
                      <a:srgbClr val="C00000"/>
                    </a:solidFill>
                  </a:tcPr>
                </a:tc>
                <a:tc>
                  <a:txBody>
                    <a:bodyPr/>
                    <a:lstStyle/>
                    <a:p>
                      <a:pPr algn="ctr" marL="1905">
                        <a:lnSpc>
                          <a:spcPct val="100000"/>
                        </a:lnSpc>
                        <a:spcBef>
                          <a:spcPts val="375"/>
                        </a:spcBef>
                      </a:pPr>
                      <a:r>
                        <a:rPr dirty="0" sz="800" spc="-5" b="1">
                          <a:solidFill>
                            <a:srgbClr val="FFFFFF"/>
                          </a:solidFill>
                          <a:latin typeface="Arial"/>
                          <a:cs typeface="Arial"/>
                        </a:rPr>
                        <a:t>TALEN</a:t>
                      </a:r>
                      <a:endParaRPr sz="800">
                        <a:latin typeface="Arial"/>
                        <a:cs typeface="Arial"/>
                      </a:endParaRPr>
                    </a:p>
                  </a:txBody>
                  <a:tcPr marL="0" marR="0" marB="0" marT="47625">
                    <a:lnL w="6350">
                      <a:solidFill>
                        <a:srgbClr val="000000"/>
                      </a:solidFill>
                      <a:prstDash val="solid"/>
                    </a:lnL>
                    <a:lnR w="6350">
                      <a:solidFill>
                        <a:srgbClr val="000000"/>
                      </a:solidFill>
                      <a:prstDash val="solid"/>
                    </a:lnR>
                    <a:lnT w="28575">
                      <a:solidFill>
                        <a:srgbClr val="000000"/>
                      </a:solidFill>
                      <a:prstDash val="solid"/>
                    </a:lnT>
                    <a:lnB w="6350">
                      <a:solidFill>
                        <a:srgbClr val="000000"/>
                      </a:solidFill>
                      <a:prstDash val="solid"/>
                    </a:lnB>
                    <a:solidFill>
                      <a:srgbClr val="C00000"/>
                    </a:solidFill>
                  </a:tcPr>
                </a:tc>
                <a:tc>
                  <a:txBody>
                    <a:bodyPr/>
                    <a:lstStyle/>
                    <a:p>
                      <a:pPr algn="ctr">
                        <a:lnSpc>
                          <a:spcPct val="100000"/>
                        </a:lnSpc>
                        <a:spcBef>
                          <a:spcPts val="375"/>
                        </a:spcBef>
                      </a:pPr>
                      <a:r>
                        <a:rPr dirty="0" sz="800" spc="-10" b="1">
                          <a:solidFill>
                            <a:srgbClr val="FFFFFF"/>
                          </a:solidFill>
                          <a:latin typeface="Arial"/>
                          <a:cs typeface="Arial"/>
                        </a:rPr>
                        <a:t>CRISPR/</a:t>
                      </a:r>
                      <a:r>
                        <a:rPr dirty="0" sz="800" spc="5" b="1">
                          <a:solidFill>
                            <a:srgbClr val="FFFFFF"/>
                          </a:solidFill>
                          <a:latin typeface="Arial"/>
                          <a:cs typeface="Arial"/>
                        </a:rPr>
                        <a:t> </a:t>
                      </a:r>
                      <a:r>
                        <a:rPr dirty="0" sz="800" spc="-5" b="1">
                          <a:solidFill>
                            <a:srgbClr val="FFFFFF"/>
                          </a:solidFill>
                          <a:latin typeface="Arial"/>
                          <a:cs typeface="Arial"/>
                        </a:rPr>
                        <a:t>Cas9</a:t>
                      </a:r>
                      <a:endParaRPr sz="800">
                        <a:latin typeface="Arial"/>
                        <a:cs typeface="Arial"/>
                      </a:endParaRPr>
                    </a:p>
                  </a:txBody>
                  <a:tcPr marL="0" marR="0" marB="0" marT="47625">
                    <a:lnL w="6350">
                      <a:solidFill>
                        <a:srgbClr val="000000"/>
                      </a:solidFill>
                      <a:prstDash val="solid"/>
                    </a:lnL>
                    <a:lnT w="28575">
                      <a:solidFill>
                        <a:srgbClr val="000000"/>
                      </a:solidFill>
                      <a:prstDash val="solid"/>
                    </a:lnT>
                    <a:lnB w="6350">
                      <a:solidFill>
                        <a:srgbClr val="000000"/>
                      </a:solidFill>
                      <a:prstDash val="solid"/>
                    </a:lnB>
                    <a:solidFill>
                      <a:srgbClr val="C00000"/>
                    </a:solidFill>
                  </a:tcPr>
                </a:tc>
              </a:tr>
              <a:tr h="204216">
                <a:tc>
                  <a:txBody>
                    <a:bodyPr/>
                    <a:lstStyle/>
                    <a:p>
                      <a:pPr algn="ctr">
                        <a:lnSpc>
                          <a:spcPct val="100000"/>
                        </a:lnSpc>
                        <a:spcBef>
                          <a:spcPts val="204"/>
                        </a:spcBef>
                      </a:pPr>
                      <a:r>
                        <a:rPr dirty="0" sz="800" spc="-10">
                          <a:latin typeface="Arial"/>
                          <a:cs typeface="Arial"/>
                        </a:rPr>
                        <a:t>DNA</a:t>
                      </a:r>
                      <a:r>
                        <a:rPr dirty="0" sz="800" spc="-60">
                          <a:latin typeface="Arial"/>
                          <a:cs typeface="Arial"/>
                        </a:rPr>
                        <a:t> </a:t>
                      </a:r>
                      <a:r>
                        <a:rPr dirty="0" sz="800" spc="-10">
                          <a:latin typeface="PMingLiU"/>
                          <a:cs typeface="PMingLiU"/>
                        </a:rPr>
                        <a:t>结</a:t>
                      </a:r>
                      <a:r>
                        <a:rPr dirty="0" sz="800" spc="10">
                          <a:latin typeface="PMingLiU"/>
                          <a:cs typeface="PMingLiU"/>
                        </a:rPr>
                        <a:t>合</a:t>
                      </a:r>
                      <a:r>
                        <a:rPr dirty="0" sz="800" spc="-10">
                          <a:latin typeface="PMingLiU"/>
                          <a:cs typeface="PMingLiU"/>
                        </a:rPr>
                        <a:t>部位</a:t>
                      </a:r>
                      <a:endParaRPr sz="800">
                        <a:latin typeface="PMingLiU"/>
                        <a:cs typeface="PMingLiU"/>
                      </a:endParaRPr>
                    </a:p>
                  </a:txBody>
                  <a:tcPr marL="0" marR="0" marB="0" marT="26034">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2540">
                        <a:lnSpc>
                          <a:spcPct val="100000"/>
                        </a:lnSpc>
                        <a:spcBef>
                          <a:spcPts val="204"/>
                        </a:spcBef>
                      </a:pPr>
                      <a:r>
                        <a:rPr dirty="0" sz="800" spc="-10">
                          <a:latin typeface="Arial"/>
                          <a:cs typeface="Arial"/>
                        </a:rPr>
                        <a:t>ZFN</a:t>
                      </a:r>
                      <a:r>
                        <a:rPr dirty="0" sz="800" spc="-60">
                          <a:latin typeface="Arial"/>
                          <a:cs typeface="Arial"/>
                        </a:rPr>
                        <a:t> </a:t>
                      </a:r>
                      <a:r>
                        <a:rPr dirty="0" sz="800" spc="10">
                          <a:latin typeface="PMingLiU"/>
                          <a:cs typeface="PMingLiU"/>
                        </a:rPr>
                        <a:t>蛋白</a:t>
                      </a:r>
                      <a:endParaRPr sz="800">
                        <a:latin typeface="PMingLiU"/>
                        <a:cs typeface="PMingLiU"/>
                      </a:endParaRPr>
                    </a:p>
                  </a:txBody>
                  <a:tcPr marL="0" marR="0" marB="0" marT="26034">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04"/>
                        </a:spcBef>
                      </a:pPr>
                      <a:r>
                        <a:rPr dirty="0" sz="800" spc="-5">
                          <a:latin typeface="Arial"/>
                          <a:cs typeface="Arial"/>
                        </a:rPr>
                        <a:t>TALEN</a:t>
                      </a:r>
                      <a:r>
                        <a:rPr dirty="0" sz="800" spc="-55">
                          <a:latin typeface="Arial"/>
                          <a:cs typeface="Arial"/>
                        </a:rPr>
                        <a:t> </a:t>
                      </a:r>
                      <a:r>
                        <a:rPr dirty="0" sz="800" spc="-10">
                          <a:latin typeface="PMingLiU"/>
                          <a:cs typeface="PMingLiU"/>
                        </a:rPr>
                        <a:t>蛋白</a:t>
                      </a:r>
                      <a:endParaRPr sz="800">
                        <a:latin typeface="PMingLiU"/>
                        <a:cs typeface="PMingLiU"/>
                      </a:endParaRPr>
                    </a:p>
                  </a:txBody>
                  <a:tcPr marL="0" marR="0" marB="0" marT="26034">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80"/>
                        </a:spcBef>
                      </a:pPr>
                      <a:r>
                        <a:rPr dirty="0" sz="800" spc="-10">
                          <a:latin typeface="Arial"/>
                          <a:cs typeface="Arial"/>
                        </a:rPr>
                        <a:t>sgRNA</a:t>
                      </a:r>
                      <a:endParaRPr sz="800">
                        <a:latin typeface="Arial"/>
                        <a:cs typeface="Arial"/>
                      </a:endParaRPr>
                    </a:p>
                  </a:txBody>
                  <a:tcPr marL="0" marR="0" marB="0" marT="35560">
                    <a:lnL w="6350">
                      <a:solidFill>
                        <a:srgbClr val="000000"/>
                      </a:solidFill>
                      <a:prstDash val="solid"/>
                    </a:lnL>
                    <a:lnT w="6350">
                      <a:solidFill>
                        <a:srgbClr val="000000"/>
                      </a:solidFill>
                      <a:prstDash val="solid"/>
                    </a:lnT>
                    <a:lnB w="6350">
                      <a:solidFill>
                        <a:srgbClr val="000000"/>
                      </a:solidFill>
                      <a:prstDash val="solid"/>
                    </a:lnB>
                  </a:tcPr>
                </a:tc>
              </a:tr>
              <a:tr h="204470">
                <a:tc>
                  <a:txBody>
                    <a:bodyPr/>
                    <a:lstStyle/>
                    <a:p>
                      <a:pPr algn="ctr">
                        <a:lnSpc>
                          <a:spcPct val="100000"/>
                        </a:lnSpc>
                        <a:spcBef>
                          <a:spcPts val="229"/>
                        </a:spcBef>
                      </a:pPr>
                      <a:r>
                        <a:rPr dirty="0" sz="800" spc="-10">
                          <a:latin typeface="PMingLiU"/>
                          <a:cs typeface="PMingLiU"/>
                        </a:rPr>
                        <a:t>编辑有</a:t>
                      </a:r>
                      <a:r>
                        <a:rPr dirty="0" sz="800" spc="10">
                          <a:latin typeface="PMingLiU"/>
                          <a:cs typeface="PMingLiU"/>
                        </a:rPr>
                        <a:t>效</a:t>
                      </a:r>
                      <a:r>
                        <a:rPr dirty="0" sz="800" spc="-10">
                          <a:latin typeface="PMingLiU"/>
                          <a:cs typeface="PMingLiU"/>
                        </a:rPr>
                        <a:t>率</a:t>
                      </a:r>
                      <a:endParaRPr sz="800">
                        <a:latin typeface="PMingLiU"/>
                        <a:cs typeface="PMingLiU"/>
                      </a:endParaRPr>
                    </a:p>
                  </a:txBody>
                  <a:tcPr marL="0" marR="0" marB="0" marT="29209">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2540">
                        <a:lnSpc>
                          <a:spcPct val="100000"/>
                        </a:lnSpc>
                        <a:spcBef>
                          <a:spcPts val="305"/>
                        </a:spcBef>
                      </a:pPr>
                      <a:r>
                        <a:rPr dirty="0" sz="800">
                          <a:latin typeface="Arial"/>
                          <a:cs typeface="Arial"/>
                        </a:rPr>
                        <a:t>30%</a:t>
                      </a:r>
                      <a:endParaRPr sz="800">
                        <a:latin typeface="Arial"/>
                        <a:cs typeface="Arial"/>
                      </a:endParaRPr>
                    </a:p>
                  </a:txBody>
                  <a:tcPr marL="0" marR="0" marB="0" marT="387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635">
                        <a:lnSpc>
                          <a:spcPct val="100000"/>
                        </a:lnSpc>
                        <a:spcBef>
                          <a:spcPts val="305"/>
                        </a:spcBef>
                      </a:pPr>
                      <a:r>
                        <a:rPr dirty="0" sz="800" spc="-5">
                          <a:latin typeface="Arial"/>
                          <a:cs typeface="Arial"/>
                        </a:rPr>
                        <a:t>30%~50%</a:t>
                      </a:r>
                      <a:endParaRPr sz="800">
                        <a:latin typeface="Arial"/>
                        <a:cs typeface="Arial"/>
                      </a:endParaRPr>
                    </a:p>
                  </a:txBody>
                  <a:tcPr marL="0" marR="0" marB="0" marT="3873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29"/>
                        </a:spcBef>
                      </a:pPr>
                      <a:r>
                        <a:rPr dirty="0" sz="800" spc="-5">
                          <a:latin typeface="PMingLiU"/>
                          <a:cs typeface="PMingLiU"/>
                        </a:rPr>
                        <a:t>＞</a:t>
                      </a:r>
                      <a:r>
                        <a:rPr dirty="0" sz="800" spc="-5">
                          <a:latin typeface="Arial"/>
                          <a:cs typeface="Arial"/>
                        </a:rPr>
                        <a:t>50%</a:t>
                      </a:r>
                      <a:endParaRPr sz="800">
                        <a:latin typeface="Arial"/>
                        <a:cs typeface="Arial"/>
                      </a:endParaRPr>
                    </a:p>
                  </a:txBody>
                  <a:tcPr marL="0" marR="0" marB="0" marT="29209">
                    <a:lnL w="6350">
                      <a:solidFill>
                        <a:srgbClr val="000000"/>
                      </a:solidFill>
                      <a:prstDash val="solid"/>
                    </a:lnL>
                    <a:lnT w="6350">
                      <a:solidFill>
                        <a:srgbClr val="000000"/>
                      </a:solidFill>
                      <a:prstDash val="solid"/>
                    </a:lnT>
                    <a:lnB w="6350">
                      <a:solidFill>
                        <a:srgbClr val="000000"/>
                      </a:solidFill>
                      <a:prstDash val="solid"/>
                    </a:lnB>
                  </a:tcPr>
                </a:tc>
              </a:tr>
              <a:tr h="207263">
                <a:tc>
                  <a:txBody>
                    <a:bodyPr/>
                    <a:lstStyle/>
                    <a:p>
                      <a:pPr algn="ctr">
                        <a:lnSpc>
                          <a:spcPct val="100000"/>
                        </a:lnSpc>
                        <a:spcBef>
                          <a:spcPts val="229"/>
                        </a:spcBef>
                      </a:pPr>
                      <a:r>
                        <a:rPr dirty="0" sz="800" spc="-10">
                          <a:latin typeface="PMingLiU"/>
                          <a:cs typeface="PMingLiU"/>
                        </a:rPr>
                        <a:t>脱靶效应</a:t>
                      </a:r>
                      <a:endParaRPr sz="800">
                        <a:latin typeface="PMingLiU"/>
                        <a:cs typeface="PMingLiU"/>
                      </a:endParaRPr>
                    </a:p>
                  </a:txBody>
                  <a:tcPr marL="0" marR="0" marB="0" marT="29209">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29"/>
                        </a:spcBef>
                      </a:pPr>
                      <a:r>
                        <a:rPr dirty="0" sz="800" spc="-10">
                          <a:latin typeface="PMingLiU"/>
                          <a:cs typeface="PMingLiU"/>
                        </a:rPr>
                        <a:t>较高</a:t>
                      </a:r>
                      <a:endParaRPr sz="800">
                        <a:latin typeface="PMingLiU"/>
                        <a:cs typeface="PMingLiU"/>
                      </a:endParaRPr>
                    </a:p>
                  </a:txBody>
                  <a:tcPr marL="0" marR="0" marB="0" marT="2920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29"/>
                        </a:spcBef>
                      </a:pPr>
                      <a:r>
                        <a:rPr dirty="0" sz="800" spc="-10">
                          <a:latin typeface="PMingLiU"/>
                          <a:cs typeface="PMingLiU"/>
                        </a:rPr>
                        <a:t>稍高</a:t>
                      </a:r>
                      <a:endParaRPr sz="800">
                        <a:latin typeface="PMingLiU"/>
                        <a:cs typeface="PMingLiU"/>
                      </a:endParaRPr>
                    </a:p>
                  </a:txBody>
                  <a:tcPr marL="0" marR="0" marB="0" marT="2920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29"/>
                        </a:spcBef>
                      </a:pPr>
                      <a:r>
                        <a:rPr dirty="0" sz="800" spc="-10">
                          <a:latin typeface="PMingLiU"/>
                          <a:cs typeface="PMingLiU"/>
                        </a:rPr>
                        <a:t>较低</a:t>
                      </a:r>
                      <a:endParaRPr sz="800">
                        <a:latin typeface="PMingLiU"/>
                        <a:cs typeface="PMingLiU"/>
                      </a:endParaRPr>
                    </a:p>
                  </a:txBody>
                  <a:tcPr marL="0" marR="0" marB="0" marT="29209">
                    <a:lnL w="6350">
                      <a:solidFill>
                        <a:srgbClr val="000000"/>
                      </a:solidFill>
                      <a:prstDash val="solid"/>
                    </a:lnL>
                    <a:lnT w="6350">
                      <a:solidFill>
                        <a:srgbClr val="000000"/>
                      </a:solidFill>
                      <a:prstDash val="solid"/>
                    </a:lnT>
                    <a:lnB w="6350">
                      <a:solidFill>
                        <a:srgbClr val="000000"/>
                      </a:solidFill>
                      <a:prstDash val="solid"/>
                    </a:lnB>
                  </a:tcPr>
                </a:tc>
              </a:tr>
              <a:tr h="204215">
                <a:tc>
                  <a:txBody>
                    <a:bodyPr/>
                    <a:lstStyle/>
                    <a:p>
                      <a:pPr algn="ctr">
                        <a:lnSpc>
                          <a:spcPct val="100000"/>
                        </a:lnSpc>
                        <a:spcBef>
                          <a:spcPts val="204"/>
                        </a:spcBef>
                      </a:pPr>
                      <a:r>
                        <a:rPr dirty="0" sz="800" spc="-10">
                          <a:latin typeface="PMingLiU"/>
                          <a:cs typeface="PMingLiU"/>
                        </a:rPr>
                        <a:t>系统设计</a:t>
                      </a:r>
                      <a:endParaRPr sz="800">
                        <a:latin typeface="PMingLiU"/>
                        <a:cs typeface="PMingLiU"/>
                      </a:endParaRPr>
                    </a:p>
                  </a:txBody>
                  <a:tcPr marL="0" marR="0" marB="0" marT="26034">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04"/>
                        </a:spcBef>
                      </a:pPr>
                      <a:r>
                        <a:rPr dirty="0" sz="800" spc="-10">
                          <a:latin typeface="PMingLiU"/>
                          <a:cs typeface="PMingLiU"/>
                        </a:rPr>
                        <a:t>较复杂</a:t>
                      </a:r>
                      <a:endParaRPr sz="800">
                        <a:latin typeface="PMingLiU"/>
                        <a:cs typeface="PMingLiU"/>
                      </a:endParaRPr>
                    </a:p>
                  </a:txBody>
                  <a:tcPr marL="0" marR="0" marB="0" marT="26034">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04"/>
                        </a:spcBef>
                      </a:pPr>
                      <a:r>
                        <a:rPr dirty="0" sz="800" spc="-10">
                          <a:latin typeface="PMingLiU"/>
                          <a:cs typeface="PMingLiU"/>
                        </a:rPr>
                        <a:t>复杂</a:t>
                      </a:r>
                      <a:endParaRPr sz="800">
                        <a:latin typeface="PMingLiU"/>
                        <a:cs typeface="PMingLiU"/>
                      </a:endParaRPr>
                    </a:p>
                  </a:txBody>
                  <a:tcPr marL="0" marR="0" marB="0" marT="26034">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04"/>
                        </a:spcBef>
                      </a:pPr>
                      <a:r>
                        <a:rPr dirty="0" sz="800" spc="-10">
                          <a:latin typeface="PMingLiU"/>
                          <a:cs typeface="PMingLiU"/>
                        </a:rPr>
                        <a:t>简单</a:t>
                      </a:r>
                      <a:endParaRPr sz="800">
                        <a:latin typeface="PMingLiU"/>
                        <a:cs typeface="PMingLiU"/>
                      </a:endParaRPr>
                    </a:p>
                  </a:txBody>
                  <a:tcPr marL="0" marR="0" marB="0" marT="26034">
                    <a:lnL w="6350">
                      <a:solidFill>
                        <a:srgbClr val="000000"/>
                      </a:solidFill>
                      <a:prstDash val="solid"/>
                    </a:lnL>
                    <a:lnT w="6350">
                      <a:solidFill>
                        <a:srgbClr val="000000"/>
                      </a:solidFill>
                      <a:prstDash val="solid"/>
                    </a:lnT>
                    <a:lnB w="6350">
                      <a:solidFill>
                        <a:srgbClr val="000000"/>
                      </a:solidFill>
                      <a:prstDash val="solid"/>
                    </a:lnB>
                  </a:tcPr>
                </a:tc>
              </a:tr>
              <a:tr h="204216">
                <a:tc>
                  <a:txBody>
                    <a:bodyPr/>
                    <a:lstStyle/>
                    <a:p>
                      <a:pPr algn="ctr">
                        <a:lnSpc>
                          <a:spcPct val="100000"/>
                        </a:lnSpc>
                        <a:spcBef>
                          <a:spcPts val="204"/>
                        </a:spcBef>
                      </a:pPr>
                      <a:r>
                        <a:rPr dirty="0" sz="800" spc="-10">
                          <a:latin typeface="PMingLiU"/>
                          <a:cs typeface="PMingLiU"/>
                        </a:rPr>
                        <a:t>费用</a:t>
                      </a:r>
                      <a:endParaRPr sz="800">
                        <a:latin typeface="PMingLiU"/>
                        <a:cs typeface="PMingLiU"/>
                      </a:endParaRPr>
                    </a:p>
                  </a:txBody>
                  <a:tcPr marL="0" marR="0" marB="0" marT="26034">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2540">
                        <a:lnSpc>
                          <a:spcPct val="100000"/>
                        </a:lnSpc>
                        <a:spcBef>
                          <a:spcPts val="204"/>
                        </a:spcBef>
                      </a:pPr>
                      <a:r>
                        <a:rPr dirty="0" sz="800">
                          <a:latin typeface="PMingLiU"/>
                          <a:cs typeface="PMingLiU"/>
                        </a:rPr>
                        <a:t>高</a:t>
                      </a:r>
                      <a:endParaRPr sz="800">
                        <a:latin typeface="PMingLiU"/>
                        <a:cs typeface="PMingLiU"/>
                      </a:endParaRPr>
                    </a:p>
                  </a:txBody>
                  <a:tcPr marL="0" marR="0" marB="0" marT="26034">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2540">
                        <a:lnSpc>
                          <a:spcPct val="100000"/>
                        </a:lnSpc>
                        <a:spcBef>
                          <a:spcPts val="204"/>
                        </a:spcBef>
                      </a:pPr>
                      <a:r>
                        <a:rPr dirty="0" sz="800">
                          <a:latin typeface="PMingLiU"/>
                          <a:cs typeface="PMingLiU"/>
                        </a:rPr>
                        <a:t>中</a:t>
                      </a:r>
                      <a:endParaRPr sz="800">
                        <a:latin typeface="PMingLiU"/>
                        <a:cs typeface="PMingLiU"/>
                      </a:endParaRPr>
                    </a:p>
                  </a:txBody>
                  <a:tcPr marL="0" marR="0" marB="0" marT="26034">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04"/>
                        </a:spcBef>
                      </a:pPr>
                      <a:r>
                        <a:rPr dirty="0" sz="800">
                          <a:latin typeface="PMingLiU"/>
                          <a:cs typeface="PMingLiU"/>
                        </a:rPr>
                        <a:t>低</a:t>
                      </a:r>
                      <a:endParaRPr sz="800">
                        <a:latin typeface="PMingLiU"/>
                        <a:cs typeface="PMingLiU"/>
                      </a:endParaRPr>
                    </a:p>
                  </a:txBody>
                  <a:tcPr marL="0" marR="0" marB="0" marT="26034">
                    <a:lnL w="6350">
                      <a:solidFill>
                        <a:srgbClr val="000000"/>
                      </a:solidFill>
                      <a:prstDash val="solid"/>
                    </a:lnL>
                    <a:lnT w="6350">
                      <a:solidFill>
                        <a:srgbClr val="000000"/>
                      </a:solidFill>
                      <a:prstDash val="solid"/>
                    </a:lnT>
                    <a:lnB w="6350">
                      <a:solidFill>
                        <a:srgbClr val="000000"/>
                      </a:solidFill>
                      <a:prstDash val="solid"/>
                    </a:lnB>
                  </a:tcPr>
                </a:tc>
              </a:tr>
              <a:tr h="213360">
                <a:tc>
                  <a:txBody>
                    <a:bodyPr/>
                    <a:lstStyle/>
                    <a:p>
                      <a:pPr algn="ctr">
                        <a:lnSpc>
                          <a:spcPct val="100000"/>
                        </a:lnSpc>
                        <a:spcBef>
                          <a:spcPts val="229"/>
                        </a:spcBef>
                      </a:pPr>
                      <a:r>
                        <a:rPr dirty="0" sz="800" spc="-10">
                          <a:latin typeface="PMingLiU"/>
                          <a:cs typeface="PMingLiU"/>
                        </a:rPr>
                        <a:t>复杂编</a:t>
                      </a:r>
                      <a:r>
                        <a:rPr dirty="0" sz="800" spc="10">
                          <a:latin typeface="PMingLiU"/>
                          <a:cs typeface="PMingLiU"/>
                        </a:rPr>
                        <a:t>辑</a:t>
                      </a:r>
                      <a:r>
                        <a:rPr dirty="0" sz="800" spc="-10">
                          <a:latin typeface="PMingLiU"/>
                          <a:cs typeface="PMingLiU"/>
                        </a:rPr>
                        <a:t>能力</a:t>
                      </a:r>
                      <a:endParaRPr sz="800">
                        <a:latin typeface="PMingLiU"/>
                        <a:cs typeface="PMingLiU"/>
                      </a:endParaRPr>
                    </a:p>
                  </a:txBody>
                  <a:tcPr marL="0" marR="0" marB="0" marT="29209">
                    <a:lnR w="6350">
                      <a:solidFill>
                        <a:srgbClr val="000000"/>
                      </a:solidFill>
                      <a:prstDash val="solid"/>
                    </a:lnR>
                    <a:lnT w="6350">
                      <a:solidFill>
                        <a:srgbClr val="000000"/>
                      </a:solidFill>
                      <a:prstDash val="solid"/>
                    </a:lnT>
                    <a:lnB w="19050">
                      <a:solidFill>
                        <a:srgbClr val="000000"/>
                      </a:solidFill>
                      <a:prstDash val="solid"/>
                    </a:lnB>
                  </a:tcPr>
                </a:tc>
                <a:tc>
                  <a:txBody>
                    <a:bodyPr/>
                    <a:lstStyle/>
                    <a:p>
                      <a:pPr algn="ctr" marL="2540">
                        <a:lnSpc>
                          <a:spcPct val="100000"/>
                        </a:lnSpc>
                        <a:spcBef>
                          <a:spcPts val="229"/>
                        </a:spcBef>
                      </a:pPr>
                      <a:r>
                        <a:rPr dirty="0" sz="800">
                          <a:latin typeface="PMingLiU"/>
                          <a:cs typeface="PMingLiU"/>
                        </a:rPr>
                        <a:t>低</a:t>
                      </a:r>
                      <a:endParaRPr sz="800">
                        <a:latin typeface="PMingLiU"/>
                        <a:cs typeface="PMingLiU"/>
                      </a:endParaRPr>
                    </a:p>
                  </a:txBody>
                  <a:tcPr marL="0" marR="0" marB="0" marT="29209">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algn="ctr" marL="2540">
                        <a:lnSpc>
                          <a:spcPct val="100000"/>
                        </a:lnSpc>
                        <a:spcBef>
                          <a:spcPts val="229"/>
                        </a:spcBef>
                      </a:pPr>
                      <a:r>
                        <a:rPr dirty="0" sz="800">
                          <a:latin typeface="PMingLiU"/>
                          <a:cs typeface="PMingLiU"/>
                        </a:rPr>
                        <a:t>低</a:t>
                      </a:r>
                      <a:endParaRPr sz="800">
                        <a:latin typeface="PMingLiU"/>
                        <a:cs typeface="PMingLiU"/>
                      </a:endParaRPr>
                    </a:p>
                  </a:txBody>
                  <a:tcPr marL="0" marR="0" marB="0" marT="29209">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algn="ctr">
                        <a:lnSpc>
                          <a:spcPct val="100000"/>
                        </a:lnSpc>
                        <a:spcBef>
                          <a:spcPts val="229"/>
                        </a:spcBef>
                      </a:pPr>
                      <a:r>
                        <a:rPr dirty="0" sz="800">
                          <a:latin typeface="PMingLiU"/>
                          <a:cs typeface="PMingLiU"/>
                        </a:rPr>
                        <a:t>高</a:t>
                      </a:r>
                      <a:endParaRPr sz="800">
                        <a:latin typeface="PMingLiU"/>
                        <a:cs typeface="PMingLiU"/>
                      </a:endParaRPr>
                    </a:p>
                  </a:txBody>
                  <a:tcPr marL="0" marR="0" marB="0" marT="29209">
                    <a:lnL w="6350">
                      <a:solidFill>
                        <a:srgbClr val="000000"/>
                      </a:solidFill>
                      <a:prstDash val="solid"/>
                    </a:lnL>
                    <a:lnT w="6350">
                      <a:solidFill>
                        <a:srgbClr val="000000"/>
                      </a:solidFill>
                      <a:prstDash val="solid"/>
                    </a:lnT>
                    <a:lnB w="19050">
                      <a:solidFill>
                        <a:srgbClr val="000000"/>
                      </a:solidFill>
                      <a:prstDash val="solid"/>
                    </a:lnB>
                  </a:tcPr>
                </a:tc>
              </a:tr>
            </a:tbl>
          </a:graphicData>
        </a:graphic>
      </p:graphicFrame>
      <p:sp>
        <p:nvSpPr>
          <p:cNvPr id="9" name="object 9"/>
          <p:cNvSpPr txBox="1"/>
          <p:nvPr/>
        </p:nvSpPr>
        <p:spPr>
          <a:xfrm>
            <a:off x="527100" y="3438524"/>
            <a:ext cx="5071745" cy="380174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20">
                <a:latin typeface="Arial"/>
                <a:cs typeface="Arial"/>
              </a:rPr>
              <a:t> </a:t>
            </a:r>
            <a:r>
              <a:rPr dirty="0" sz="800" spc="-10">
                <a:latin typeface="PMingLiU"/>
                <a:cs typeface="PMingLiU"/>
              </a:rPr>
              <a:t>李</a:t>
            </a:r>
            <a:r>
              <a:rPr dirty="0" sz="800" spc="10">
                <a:latin typeface="PMingLiU"/>
                <a:cs typeface="PMingLiU"/>
              </a:rPr>
              <a:t>成</a:t>
            </a:r>
            <a:r>
              <a:rPr dirty="0" sz="800" spc="-10">
                <a:latin typeface="PMingLiU"/>
                <a:cs typeface="PMingLiU"/>
              </a:rPr>
              <a:t>功</a:t>
            </a:r>
            <a:r>
              <a:rPr dirty="0" sz="800" spc="10">
                <a:latin typeface="PMingLiU"/>
                <a:cs typeface="PMingLiU"/>
              </a:rPr>
              <a:t> 中</a:t>
            </a:r>
            <a:r>
              <a:rPr dirty="0" sz="800" spc="-10">
                <a:latin typeface="PMingLiU"/>
                <a:cs typeface="PMingLiU"/>
              </a:rPr>
              <a:t>国肿</a:t>
            </a:r>
            <a:r>
              <a:rPr dirty="0" sz="800" spc="10">
                <a:latin typeface="PMingLiU"/>
                <a:cs typeface="PMingLiU"/>
              </a:rPr>
              <a:t>瘤</a:t>
            </a:r>
            <a:r>
              <a:rPr dirty="0" sz="800" spc="-10">
                <a:latin typeface="PMingLiU"/>
                <a:cs typeface="PMingLiU"/>
              </a:rPr>
              <a:t>生物</a:t>
            </a:r>
            <a:r>
              <a:rPr dirty="0" sz="800" spc="10">
                <a:latin typeface="PMingLiU"/>
                <a:cs typeface="PMingLiU"/>
              </a:rPr>
              <a:t>治</a:t>
            </a:r>
            <a:r>
              <a:rPr dirty="0" sz="800" spc="-10">
                <a:latin typeface="PMingLiU"/>
                <a:cs typeface="PMingLiU"/>
              </a:rPr>
              <a:t>疗</a:t>
            </a:r>
            <a:r>
              <a:rPr dirty="0" sz="800" spc="10">
                <a:latin typeface="PMingLiU"/>
                <a:cs typeface="PMingLiU"/>
              </a:rPr>
              <a:t>杂</a:t>
            </a:r>
            <a:r>
              <a:rPr dirty="0" sz="800" spc="-10">
                <a:latin typeface="PMingLiU"/>
                <a:cs typeface="PMingLiU"/>
              </a:rPr>
              <a:t>志 </a:t>
            </a:r>
            <a:r>
              <a:rPr dirty="0" sz="800" spc="-5">
                <a:latin typeface="Arial"/>
                <a:cs typeface="Arial"/>
              </a:rPr>
              <a:t>2019,</a:t>
            </a:r>
            <a:r>
              <a:rPr dirty="0" sz="800" spc="10">
                <a:latin typeface="Arial"/>
                <a:cs typeface="Arial"/>
              </a:rPr>
              <a:t> </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p>
            <a:pPr>
              <a:lnSpc>
                <a:spcPct val="100000"/>
              </a:lnSpc>
            </a:pPr>
            <a:endParaRPr sz="1000">
              <a:latin typeface="PMingLiU"/>
              <a:cs typeface="PMingLiU"/>
            </a:endParaRPr>
          </a:p>
          <a:p>
            <a:pPr marL="12700">
              <a:lnSpc>
                <a:spcPct val="100000"/>
              </a:lnSpc>
              <a:spcBef>
                <a:spcPts val="775"/>
              </a:spcBef>
            </a:pPr>
            <a:r>
              <a:rPr dirty="0" sz="1200" b="1">
                <a:solidFill>
                  <a:srgbClr val="585858"/>
                </a:solidFill>
                <a:latin typeface="Microsoft JhengHei UI"/>
                <a:cs typeface="Microsoft JhengHei UI"/>
              </a:rPr>
              <a:t>多家公司积极布局通用型</a:t>
            </a:r>
            <a:r>
              <a:rPr dirty="0" sz="1200" spc="30" b="1">
                <a:solidFill>
                  <a:srgbClr val="585858"/>
                </a:solidFill>
                <a:latin typeface="Microsoft JhengHei UI"/>
                <a:cs typeface="Microsoft JhengHei UI"/>
              </a:rPr>
              <a:t> </a:t>
            </a:r>
            <a:r>
              <a:rPr dirty="0" sz="1200" spc="-5" b="1">
                <a:solidFill>
                  <a:srgbClr val="585858"/>
                </a:solidFill>
                <a:latin typeface="Arial"/>
                <a:cs typeface="Arial"/>
              </a:rPr>
              <a:t>CAR-T</a:t>
            </a:r>
            <a:r>
              <a:rPr dirty="0" sz="1200" spc="-5" b="1">
                <a:solidFill>
                  <a:srgbClr val="585858"/>
                </a:solidFill>
                <a:latin typeface="Microsoft JhengHei UI"/>
                <a:cs typeface="Microsoft JhengHei UI"/>
              </a:rPr>
              <a:t>，</a:t>
            </a:r>
            <a:r>
              <a:rPr dirty="0" sz="1200" b="1">
                <a:solidFill>
                  <a:srgbClr val="585858"/>
                </a:solidFill>
                <a:latin typeface="Microsoft JhengHei UI"/>
                <a:cs typeface="Microsoft JhengHei UI"/>
              </a:rPr>
              <a:t>临床进展尚在早期</a:t>
            </a:r>
            <a:endParaRPr sz="1200">
              <a:latin typeface="Microsoft JhengHei UI"/>
              <a:cs typeface="Microsoft JhengHei UI"/>
            </a:endParaRPr>
          </a:p>
          <a:p>
            <a:pPr algn="just" marL="12700" marR="5080">
              <a:lnSpc>
                <a:spcPct val="139600"/>
              </a:lnSpc>
              <a:spcBef>
                <a:spcPts val="490"/>
              </a:spcBef>
            </a:pPr>
            <a:r>
              <a:rPr dirty="0" sz="1000" spc="5">
                <a:latin typeface="PMingLiU"/>
                <a:cs typeface="PMingLiU"/>
              </a:rPr>
              <a:t>目前有</a:t>
            </a:r>
            <a:r>
              <a:rPr dirty="0" sz="1000" spc="220">
                <a:latin typeface="PMingLiU"/>
                <a:cs typeface="PMingLiU"/>
              </a:rPr>
              <a:t> </a:t>
            </a:r>
            <a:r>
              <a:rPr dirty="0" sz="1000" spc="-5">
                <a:latin typeface="Arial"/>
                <a:cs typeface="Arial"/>
              </a:rPr>
              <a:t>UCAR-T</a:t>
            </a:r>
            <a:r>
              <a:rPr dirty="0" sz="1000" spc="165">
                <a:latin typeface="Arial"/>
                <a:cs typeface="Arial"/>
              </a:rPr>
              <a:t> </a:t>
            </a:r>
            <a:r>
              <a:rPr dirty="0" sz="1000" spc="-20">
                <a:latin typeface="PMingLiU"/>
                <a:cs typeface="PMingLiU"/>
              </a:rPr>
              <a:t>产</a:t>
            </a:r>
            <a:r>
              <a:rPr dirty="0" sz="1000" spc="5">
                <a:latin typeface="PMingLiU"/>
                <a:cs typeface="PMingLiU"/>
              </a:rPr>
              <a:t>品进</a:t>
            </a:r>
            <a:r>
              <a:rPr dirty="0" sz="1000" spc="-20">
                <a:latin typeface="PMingLiU"/>
                <a:cs typeface="PMingLiU"/>
              </a:rPr>
              <a:t>入</a:t>
            </a:r>
            <a:r>
              <a:rPr dirty="0" sz="1000" spc="5">
                <a:latin typeface="PMingLiU"/>
                <a:cs typeface="PMingLiU"/>
              </a:rPr>
              <a:t>临床</a:t>
            </a:r>
            <a:r>
              <a:rPr dirty="0" sz="1000" spc="-20">
                <a:latin typeface="PMingLiU"/>
                <a:cs typeface="PMingLiU"/>
              </a:rPr>
              <a:t>阶</a:t>
            </a:r>
            <a:r>
              <a:rPr dirty="0" sz="1000" spc="5">
                <a:latin typeface="PMingLiU"/>
                <a:cs typeface="PMingLiU"/>
              </a:rPr>
              <a:t>段的</a:t>
            </a:r>
            <a:r>
              <a:rPr dirty="0" sz="1000" spc="-20">
                <a:latin typeface="PMingLiU"/>
                <a:cs typeface="PMingLiU"/>
              </a:rPr>
              <a:t>公</a:t>
            </a:r>
            <a:r>
              <a:rPr dirty="0" sz="1000" spc="5">
                <a:latin typeface="PMingLiU"/>
                <a:cs typeface="PMingLiU"/>
              </a:rPr>
              <a:t>司尚</a:t>
            </a:r>
            <a:r>
              <a:rPr dirty="0" sz="1000" spc="-20">
                <a:latin typeface="PMingLiU"/>
                <a:cs typeface="PMingLiU"/>
              </a:rPr>
              <a:t>且</a:t>
            </a:r>
            <a:r>
              <a:rPr dirty="0" sz="1000" spc="5">
                <a:latin typeface="PMingLiU"/>
                <a:cs typeface="PMingLiU"/>
              </a:rPr>
              <a:t>较少</a:t>
            </a:r>
            <a:r>
              <a:rPr dirty="0" sz="1000" spc="-15">
                <a:latin typeface="PMingLiU"/>
                <a:cs typeface="PMingLiU"/>
              </a:rPr>
              <a:t>，</a:t>
            </a:r>
            <a:r>
              <a:rPr dirty="0" sz="1000" spc="5">
                <a:latin typeface="PMingLiU"/>
                <a:cs typeface="PMingLiU"/>
              </a:rPr>
              <a:t>这些企</a:t>
            </a:r>
            <a:r>
              <a:rPr dirty="0" sz="1000" spc="-20">
                <a:latin typeface="PMingLiU"/>
                <a:cs typeface="PMingLiU"/>
              </a:rPr>
              <a:t>业</a:t>
            </a:r>
            <a:r>
              <a:rPr dirty="0" sz="1000" spc="5">
                <a:latin typeface="PMingLiU"/>
                <a:cs typeface="PMingLiU"/>
              </a:rPr>
              <a:t>分别</a:t>
            </a:r>
            <a:r>
              <a:rPr dirty="0" sz="1000" spc="-20">
                <a:latin typeface="PMingLiU"/>
                <a:cs typeface="PMingLiU"/>
              </a:rPr>
              <a:t>掌</a:t>
            </a:r>
            <a:r>
              <a:rPr dirty="0" sz="1000" spc="5">
                <a:latin typeface="PMingLiU"/>
                <a:cs typeface="PMingLiU"/>
              </a:rPr>
              <a:t>握了</a:t>
            </a:r>
            <a:r>
              <a:rPr dirty="0" sz="1000" spc="-20">
                <a:latin typeface="PMingLiU"/>
                <a:cs typeface="PMingLiU"/>
              </a:rPr>
              <a:t>不</a:t>
            </a:r>
            <a:r>
              <a:rPr dirty="0" sz="1000" spc="5">
                <a:latin typeface="PMingLiU"/>
                <a:cs typeface="PMingLiU"/>
              </a:rPr>
              <a:t>同的</a:t>
            </a:r>
            <a:r>
              <a:rPr dirty="0" sz="1000" spc="-20">
                <a:latin typeface="PMingLiU"/>
                <a:cs typeface="PMingLiU"/>
              </a:rPr>
              <a:t>底</a:t>
            </a:r>
            <a:r>
              <a:rPr dirty="0" sz="1000" spc="5">
                <a:latin typeface="PMingLiU"/>
                <a:cs typeface="PMingLiU"/>
              </a:rPr>
              <a:t>层的基 因编辑</a:t>
            </a:r>
            <a:r>
              <a:rPr dirty="0" sz="1000" spc="-20">
                <a:latin typeface="PMingLiU"/>
                <a:cs typeface="PMingLiU"/>
              </a:rPr>
              <a:t>技</a:t>
            </a:r>
            <a:r>
              <a:rPr dirty="0" sz="1000" spc="5">
                <a:latin typeface="PMingLiU"/>
                <a:cs typeface="PMingLiU"/>
              </a:rPr>
              <a:t>术。</a:t>
            </a:r>
            <a:r>
              <a:rPr dirty="0" sz="1000" spc="-20">
                <a:latin typeface="PMingLiU"/>
                <a:cs typeface="PMingLiU"/>
              </a:rPr>
              <a:t>为</a:t>
            </a:r>
            <a:r>
              <a:rPr dirty="0" sz="1000" spc="5">
                <a:latin typeface="PMingLiU"/>
                <a:cs typeface="PMingLiU"/>
              </a:rPr>
              <a:t>避免</a:t>
            </a:r>
            <a:r>
              <a:rPr dirty="0" sz="1000" spc="-65">
                <a:latin typeface="PMingLiU"/>
                <a:cs typeface="PMingLiU"/>
              </a:rPr>
              <a:t> </a:t>
            </a:r>
            <a:r>
              <a:rPr dirty="0" sz="1000">
                <a:latin typeface="Arial"/>
                <a:cs typeface="Arial"/>
              </a:rPr>
              <a:t>GvHD</a:t>
            </a:r>
            <a:r>
              <a:rPr dirty="0" sz="1000">
                <a:latin typeface="PMingLiU"/>
                <a:cs typeface="PMingLiU"/>
              </a:rPr>
              <a:t>，</a:t>
            </a:r>
            <a:r>
              <a:rPr dirty="0" sz="1000" spc="-20">
                <a:latin typeface="PMingLiU"/>
                <a:cs typeface="PMingLiU"/>
              </a:rPr>
              <a:t>目</a:t>
            </a:r>
            <a:r>
              <a:rPr dirty="0" sz="1000" spc="5">
                <a:latin typeface="PMingLiU"/>
                <a:cs typeface="PMingLiU"/>
              </a:rPr>
              <a:t>前主</a:t>
            </a:r>
            <a:r>
              <a:rPr dirty="0" sz="1000" spc="-20">
                <a:latin typeface="PMingLiU"/>
                <a:cs typeface="PMingLiU"/>
              </a:rPr>
              <a:t>流</a:t>
            </a:r>
            <a:r>
              <a:rPr dirty="0" sz="1000" spc="5">
                <a:latin typeface="PMingLiU"/>
                <a:cs typeface="PMingLiU"/>
              </a:rPr>
              <a:t>的做</a:t>
            </a:r>
            <a:r>
              <a:rPr dirty="0" sz="1000" spc="-20">
                <a:latin typeface="PMingLiU"/>
                <a:cs typeface="PMingLiU"/>
              </a:rPr>
              <a:t>法</a:t>
            </a:r>
            <a:r>
              <a:rPr dirty="0" sz="1000" spc="5">
                <a:latin typeface="PMingLiU"/>
                <a:cs typeface="PMingLiU"/>
              </a:rPr>
              <a:t>是直</a:t>
            </a:r>
            <a:r>
              <a:rPr dirty="0" sz="1000" spc="-20">
                <a:latin typeface="PMingLiU"/>
                <a:cs typeface="PMingLiU"/>
              </a:rPr>
              <a:t>接敲</a:t>
            </a:r>
            <a:r>
              <a:rPr dirty="0" sz="1000" spc="5">
                <a:latin typeface="PMingLiU"/>
                <a:cs typeface="PMingLiU"/>
              </a:rPr>
              <a:t>除</a:t>
            </a:r>
            <a:r>
              <a:rPr dirty="0" sz="1000" spc="-35">
                <a:latin typeface="PMingLiU"/>
                <a:cs typeface="PMingLiU"/>
              </a:rPr>
              <a:t> </a:t>
            </a:r>
            <a:r>
              <a:rPr dirty="0" sz="1000">
                <a:latin typeface="Arial"/>
                <a:cs typeface="Arial"/>
              </a:rPr>
              <a:t>TCR</a:t>
            </a:r>
            <a:r>
              <a:rPr dirty="0" sz="1000">
                <a:latin typeface="PMingLiU"/>
                <a:cs typeface="PMingLiU"/>
              </a:rPr>
              <a:t>，</a:t>
            </a:r>
            <a:r>
              <a:rPr dirty="0" sz="1000" spc="-20">
                <a:latin typeface="PMingLiU"/>
                <a:cs typeface="PMingLiU"/>
              </a:rPr>
              <a:t>或</a:t>
            </a:r>
            <a:r>
              <a:rPr dirty="0" sz="1000" spc="5">
                <a:latin typeface="PMingLiU"/>
                <a:cs typeface="PMingLiU"/>
              </a:rPr>
              <a:t>转入表达</a:t>
            </a:r>
            <a:r>
              <a:rPr dirty="0" sz="1000" spc="-60">
                <a:latin typeface="PMingLiU"/>
                <a:cs typeface="PMingLiU"/>
              </a:rPr>
              <a:t> </a:t>
            </a:r>
            <a:r>
              <a:rPr dirty="0" sz="1000">
                <a:latin typeface="Arial"/>
                <a:cs typeface="Arial"/>
              </a:rPr>
              <a:t>TCR</a:t>
            </a:r>
            <a:r>
              <a:rPr dirty="0" sz="1000" spc="-90">
                <a:latin typeface="Arial"/>
                <a:cs typeface="Arial"/>
              </a:rPr>
              <a:t> </a:t>
            </a:r>
            <a:r>
              <a:rPr dirty="0" sz="1000" spc="5">
                <a:latin typeface="PMingLiU"/>
                <a:cs typeface="PMingLiU"/>
              </a:rPr>
              <a:t>抑</a:t>
            </a:r>
            <a:r>
              <a:rPr dirty="0" sz="1000" spc="-20">
                <a:latin typeface="PMingLiU"/>
                <a:cs typeface="PMingLiU"/>
              </a:rPr>
              <a:t>制</a:t>
            </a:r>
            <a:r>
              <a:rPr dirty="0" sz="1000" spc="5">
                <a:latin typeface="PMingLiU"/>
                <a:cs typeface="PMingLiU"/>
              </a:rPr>
              <a:t>性分 子的基</a:t>
            </a:r>
            <a:r>
              <a:rPr dirty="0" sz="1000" spc="-20">
                <a:latin typeface="PMingLiU"/>
                <a:cs typeface="PMingLiU"/>
              </a:rPr>
              <a:t>因</a:t>
            </a:r>
            <a:r>
              <a:rPr dirty="0" sz="1000" spc="5">
                <a:latin typeface="PMingLiU"/>
                <a:cs typeface="PMingLiU"/>
              </a:rPr>
              <a:t>，以</a:t>
            </a:r>
            <a:r>
              <a:rPr dirty="0" sz="1000" spc="-20">
                <a:latin typeface="PMingLiU"/>
                <a:cs typeface="PMingLiU"/>
              </a:rPr>
              <a:t>减</a:t>
            </a:r>
            <a:r>
              <a:rPr dirty="0" sz="1000" spc="245">
                <a:latin typeface="PMingLiU"/>
                <a:cs typeface="PMingLiU"/>
              </a:rPr>
              <a:t>少</a:t>
            </a:r>
            <a:r>
              <a:rPr dirty="0" sz="1000">
                <a:latin typeface="Arial"/>
                <a:cs typeface="Arial"/>
              </a:rPr>
              <a:t>TCR</a:t>
            </a:r>
            <a:r>
              <a:rPr dirty="0" sz="1000" spc="-90">
                <a:latin typeface="Arial"/>
                <a:cs typeface="Arial"/>
              </a:rPr>
              <a:t> </a:t>
            </a:r>
            <a:r>
              <a:rPr dirty="0" sz="1000" spc="5">
                <a:latin typeface="PMingLiU"/>
                <a:cs typeface="PMingLiU"/>
              </a:rPr>
              <a:t>的形</a:t>
            </a:r>
            <a:r>
              <a:rPr dirty="0" sz="1000" spc="-20">
                <a:latin typeface="PMingLiU"/>
                <a:cs typeface="PMingLiU"/>
              </a:rPr>
              <a:t>成</a:t>
            </a:r>
            <a:r>
              <a:rPr dirty="0" sz="1000" spc="5">
                <a:latin typeface="PMingLiU"/>
                <a:cs typeface="PMingLiU"/>
              </a:rPr>
              <a:t>。目</a:t>
            </a:r>
            <a:r>
              <a:rPr dirty="0" sz="1000" spc="-20">
                <a:latin typeface="PMingLiU"/>
                <a:cs typeface="PMingLiU"/>
              </a:rPr>
              <a:t>前</a:t>
            </a:r>
            <a:r>
              <a:rPr dirty="0" sz="1000" spc="5">
                <a:latin typeface="PMingLiU"/>
                <a:cs typeface="PMingLiU"/>
              </a:rPr>
              <a:t>几乎</a:t>
            </a:r>
            <a:r>
              <a:rPr dirty="0" sz="1000" spc="-20">
                <a:latin typeface="PMingLiU"/>
                <a:cs typeface="PMingLiU"/>
              </a:rPr>
              <a:t>没</a:t>
            </a:r>
            <a:r>
              <a:rPr dirty="0" sz="1000" spc="5">
                <a:latin typeface="PMingLiU"/>
                <a:cs typeface="PMingLiU"/>
              </a:rPr>
              <a:t>有公</a:t>
            </a:r>
            <a:r>
              <a:rPr dirty="0" sz="1000" spc="-20">
                <a:latin typeface="PMingLiU"/>
                <a:cs typeface="PMingLiU"/>
              </a:rPr>
              <a:t>司</a:t>
            </a:r>
            <a:r>
              <a:rPr dirty="0" sz="1000" spc="10">
                <a:latin typeface="PMingLiU"/>
                <a:cs typeface="PMingLiU"/>
              </a:rPr>
              <a:t>在</a:t>
            </a:r>
            <a:r>
              <a:rPr dirty="0" sz="1000" spc="-20">
                <a:latin typeface="PMingLiU"/>
                <a:cs typeface="PMingLiU"/>
              </a:rPr>
              <a:t>克</a:t>
            </a:r>
            <a:r>
              <a:rPr dirty="0" sz="1000" spc="5">
                <a:latin typeface="PMingLiU"/>
                <a:cs typeface="PMingLiU"/>
              </a:rPr>
              <a:t>服</a:t>
            </a:r>
            <a:r>
              <a:rPr dirty="0" sz="1000" spc="-15">
                <a:latin typeface="PMingLiU"/>
                <a:cs typeface="PMingLiU"/>
              </a:rPr>
              <a:t> </a:t>
            </a:r>
            <a:r>
              <a:rPr dirty="0" sz="1000">
                <a:latin typeface="Arial"/>
                <a:cs typeface="Arial"/>
              </a:rPr>
              <a:t>GvHD</a:t>
            </a:r>
            <a:r>
              <a:rPr dirty="0" sz="1000" spc="-60">
                <a:latin typeface="Arial"/>
                <a:cs typeface="Arial"/>
              </a:rPr>
              <a:t> </a:t>
            </a:r>
            <a:r>
              <a:rPr dirty="0" sz="1000" spc="-20">
                <a:latin typeface="PMingLiU"/>
                <a:cs typeface="PMingLiU"/>
              </a:rPr>
              <a:t>方</a:t>
            </a:r>
            <a:r>
              <a:rPr dirty="0" sz="1000" spc="5">
                <a:latin typeface="PMingLiU"/>
                <a:cs typeface="PMingLiU"/>
              </a:rPr>
              <a:t>面出</a:t>
            </a:r>
            <a:r>
              <a:rPr dirty="0" sz="1000" spc="-20">
                <a:latin typeface="PMingLiU"/>
                <a:cs typeface="PMingLiU"/>
              </a:rPr>
              <a:t>现</a:t>
            </a:r>
            <a:r>
              <a:rPr dirty="0" sz="1000" spc="5">
                <a:latin typeface="PMingLiU"/>
                <a:cs typeface="PMingLiU"/>
              </a:rPr>
              <a:t>问题</a:t>
            </a:r>
            <a:r>
              <a:rPr dirty="0" sz="1000" spc="-20">
                <a:latin typeface="PMingLiU"/>
                <a:cs typeface="PMingLiU"/>
              </a:rPr>
              <a:t>，</a:t>
            </a:r>
            <a:r>
              <a:rPr dirty="0" sz="1000" spc="5">
                <a:latin typeface="PMingLiU"/>
                <a:cs typeface="PMingLiU"/>
              </a:rPr>
              <a:t>主要</a:t>
            </a:r>
            <a:r>
              <a:rPr dirty="0" sz="1000" spc="-20">
                <a:latin typeface="PMingLiU"/>
                <a:cs typeface="PMingLiU"/>
              </a:rPr>
              <a:t>待解 </a:t>
            </a:r>
            <a:r>
              <a:rPr dirty="0" sz="1000" spc="5">
                <a:latin typeface="PMingLiU"/>
                <a:cs typeface="PMingLiU"/>
              </a:rPr>
              <a:t>决的难</a:t>
            </a:r>
            <a:r>
              <a:rPr dirty="0" sz="1000" spc="-20">
                <a:latin typeface="PMingLiU"/>
                <a:cs typeface="PMingLiU"/>
              </a:rPr>
              <a:t>题</a:t>
            </a:r>
            <a:r>
              <a:rPr dirty="0" sz="1000" spc="5">
                <a:latin typeface="PMingLiU"/>
                <a:cs typeface="PMingLiU"/>
              </a:rPr>
              <a:t>在于攻克</a:t>
            </a:r>
            <a:r>
              <a:rPr dirty="0" sz="1000">
                <a:latin typeface="PMingLiU"/>
                <a:cs typeface="PMingLiU"/>
              </a:rPr>
              <a:t> </a:t>
            </a:r>
            <a:r>
              <a:rPr dirty="0" sz="1000" spc="-5">
                <a:latin typeface="Arial"/>
                <a:cs typeface="Arial"/>
              </a:rPr>
              <a:t>HVGR</a:t>
            </a:r>
            <a:r>
              <a:rPr dirty="0" sz="1000" spc="5">
                <a:latin typeface="PMingLiU"/>
                <a:cs typeface="PMingLiU"/>
              </a:rPr>
              <a:t>。</a:t>
            </a:r>
            <a:r>
              <a:rPr dirty="0" sz="1000" spc="-5">
                <a:latin typeface="Arial"/>
                <a:cs typeface="Arial"/>
              </a:rPr>
              <a:t>HvGR</a:t>
            </a:r>
            <a:r>
              <a:rPr dirty="0" sz="1000" spc="-45">
                <a:latin typeface="Arial"/>
                <a:cs typeface="Arial"/>
              </a:rPr>
              <a:t> </a:t>
            </a:r>
            <a:r>
              <a:rPr dirty="0" sz="1000" spc="-20">
                <a:latin typeface="PMingLiU"/>
                <a:cs typeface="PMingLiU"/>
              </a:rPr>
              <a:t>指</a:t>
            </a:r>
            <a:r>
              <a:rPr dirty="0" sz="1000" spc="5">
                <a:latin typeface="PMingLiU"/>
                <a:cs typeface="PMingLiU"/>
              </a:rPr>
              <a:t>患者</a:t>
            </a:r>
            <a:r>
              <a:rPr dirty="0" sz="1000" spc="-20">
                <a:latin typeface="PMingLiU"/>
                <a:cs typeface="PMingLiU"/>
              </a:rPr>
              <a:t>的</a:t>
            </a:r>
            <a:r>
              <a:rPr dirty="0" sz="1000" spc="5">
                <a:latin typeface="PMingLiU"/>
                <a:cs typeface="PMingLiU"/>
              </a:rPr>
              <a:t>免疫</a:t>
            </a:r>
            <a:r>
              <a:rPr dirty="0" sz="1000" spc="-20">
                <a:latin typeface="PMingLiU"/>
                <a:cs typeface="PMingLiU"/>
              </a:rPr>
              <a:t>细</a:t>
            </a:r>
            <a:r>
              <a:rPr dirty="0" sz="1000" spc="5">
                <a:latin typeface="PMingLiU"/>
                <a:cs typeface="PMingLiU"/>
              </a:rPr>
              <a:t>胞</a:t>
            </a:r>
            <a:r>
              <a:rPr dirty="0" sz="1000" spc="-20">
                <a:latin typeface="PMingLiU"/>
                <a:cs typeface="PMingLiU"/>
              </a:rPr>
              <a:t>对</a:t>
            </a:r>
            <a:r>
              <a:rPr dirty="0" sz="1000" spc="5">
                <a:latin typeface="PMingLiU"/>
                <a:cs typeface="PMingLiU"/>
              </a:rPr>
              <a:t>输入体</a:t>
            </a:r>
            <a:r>
              <a:rPr dirty="0" sz="1000" spc="-20">
                <a:latin typeface="PMingLiU"/>
                <a:cs typeface="PMingLiU"/>
              </a:rPr>
              <a:t>内</a:t>
            </a:r>
            <a:r>
              <a:rPr dirty="0" sz="1000" spc="5">
                <a:latin typeface="PMingLiU"/>
                <a:cs typeface="PMingLiU"/>
              </a:rPr>
              <a:t>的异体 </a:t>
            </a:r>
            <a:r>
              <a:rPr dirty="0" sz="1000" spc="-5">
                <a:latin typeface="Arial"/>
                <a:cs typeface="Arial"/>
              </a:rPr>
              <a:t>CAR-T</a:t>
            </a:r>
            <a:r>
              <a:rPr dirty="0" sz="1000" spc="-30">
                <a:latin typeface="Arial"/>
                <a:cs typeface="Arial"/>
              </a:rPr>
              <a:t> </a:t>
            </a:r>
            <a:r>
              <a:rPr dirty="0" sz="1000" spc="-20">
                <a:latin typeface="PMingLiU"/>
                <a:cs typeface="PMingLiU"/>
              </a:rPr>
              <a:t>的</a:t>
            </a:r>
            <a:r>
              <a:rPr dirty="0" sz="1000" spc="5">
                <a:latin typeface="PMingLiU"/>
                <a:cs typeface="PMingLiU"/>
              </a:rPr>
              <a:t>攻击</a:t>
            </a:r>
            <a:r>
              <a:rPr dirty="0" sz="1000" spc="-20">
                <a:latin typeface="PMingLiU"/>
                <a:cs typeface="PMingLiU"/>
              </a:rPr>
              <a:t>，</a:t>
            </a:r>
            <a:r>
              <a:rPr dirty="0" sz="1000" spc="5">
                <a:latin typeface="PMingLiU"/>
                <a:cs typeface="PMingLiU"/>
              </a:rPr>
              <a:t>其 中患</a:t>
            </a:r>
            <a:r>
              <a:rPr dirty="0" sz="1000" spc="245">
                <a:latin typeface="PMingLiU"/>
                <a:cs typeface="PMingLiU"/>
              </a:rPr>
              <a:t>者</a:t>
            </a:r>
            <a:r>
              <a:rPr dirty="0" sz="1000" spc="5">
                <a:latin typeface="Arial"/>
                <a:cs typeface="Arial"/>
              </a:rPr>
              <a:t>T</a:t>
            </a:r>
            <a:r>
              <a:rPr dirty="0" sz="1000" spc="-30">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表面</a:t>
            </a:r>
            <a:r>
              <a:rPr dirty="0" sz="1000" spc="245">
                <a:latin typeface="PMingLiU"/>
                <a:cs typeface="PMingLiU"/>
              </a:rPr>
              <a:t>的</a:t>
            </a:r>
            <a:r>
              <a:rPr dirty="0" sz="1000">
                <a:latin typeface="Arial"/>
                <a:cs typeface="Arial"/>
              </a:rPr>
              <a:t>TCR</a:t>
            </a:r>
            <a:r>
              <a:rPr dirty="0" sz="1000" spc="-40">
                <a:latin typeface="Arial"/>
                <a:cs typeface="Arial"/>
              </a:rPr>
              <a:t> </a:t>
            </a:r>
            <a:r>
              <a:rPr dirty="0" sz="1000" spc="5">
                <a:latin typeface="PMingLiU"/>
                <a:cs typeface="PMingLiU"/>
              </a:rPr>
              <a:t>通</a:t>
            </a:r>
            <a:r>
              <a:rPr dirty="0" sz="1000" spc="-20">
                <a:latin typeface="PMingLiU"/>
                <a:cs typeface="PMingLiU"/>
              </a:rPr>
              <a:t>过</a:t>
            </a:r>
            <a:r>
              <a:rPr dirty="0" sz="1000" spc="5">
                <a:latin typeface="PMingLiU"/>
                <a:cs typeface="PMingLiU"/>
              </a:rPr>
              <a:t>识别异体 </a:t>
            </a:r>
            <a:r>
              <a:rPr dirty="0" sz="1000" spc="-5">
                <a:latin typeface="Arial"/>
                <a:cs typeface="Arial"/>
              </a:rPr>
              <a:t>CAR-T</a:t>
            </a:r>
            <a:r>
              <a:rPr dirty="0" sz="1000" spc="-50">
                <a:latin typeface="Arial"/>
                <a:cs typeface="Arial"/>
              </a:rPr>
              <a:t> </a:t>
            </a:r>
            <a:r>
              <a:rPr dirty="0" sz="1000" spc="5">
                <a:latin typeface="PMingLiU"/>
                <a:cs typeface="PMingLiU"/>
              </a:rPr>
              <a:t>表面的</a:t>
            </a:r>
            <a:r>
              <a:rPr dirty="0" sz="1000" spc="-20">
                <a:latin typeface="PMingLiU"/>
                <a:cs typeface="PMingLiU"/>
              </a:rPr>
              <a:t> </a:t>
            </a:r>
            <a:r>
              <a:rPr dirty="0" sz="1000" spc="-5">
                <a:latin typeface="Arial"/>
                <a:cs typeface="Arial"/>
              </a:rPr>
              <a:t>HLA</a:t>
            </a:r>
            <a:r>
              <a:rPr dirty="0" sz="1000" spc="-35">
                <a:latin typeface="Arial"/>
                <a:cs typeface="Arial"/>
              </a:rPr>
              <a:t> </a:t>
            </a:r>
            <a:r>
              <a:rPr dirty="0" sz="1000" spc="5">
                <a:latin typeface="PMingLiU"/>
                <a:cs typeface="PMingLiU"/>
              </a:rPr>
              <a:t>以确认</a:t>
            </a:r>
            <a:r>
              <a:rPr dirty="0" sz="1000" spc="-20">
                <a:latin typeface="PMingLiU"/>
                <a:cs typeface="PMingLiU"/>
              </a:rPr>
              <a:t>攻</a:t>
            </a:r>
            <a:r>
              <a:rPr dirty="0" sz="1000" spc="5">
                <a:latin typeface="PMingLiU"/>
                <a:cs typeface="PMingLiU"/>
              </a:rPr>
              <a:t>击对</a:t>
            </a:r>
            <a:r>
              <a:rPr dirty="0" sz="1000" spc="-20">
                <a:latin typeface="PMingLiU"/>
                <a:cs typeface="PMingLiU"/>
              </a:rPr>
              <a:t>象</a:t>
            </a:r>
            <a:r>
              <a:rPr dirty="0" sz="1000" spc="5">
                <a:latin typeface="PMingLiU"/>
                <a:cs typeface="PMingLiU"/>
              </a:rPr>
              <a:t>，然</a:t>
            </a:r>
            <a:r>
              <a:rPr dirty="0" sz="1000" spc="-20">
                <a:latin typeface="PMingLiU"/>
                <a:cs typeface="PMingLiU"/>
              </a:rPr>
              <a:t>而</a:t>
            </a:r>
            <a:r>
              <a:rPr dirty="0" sz="1000" spc="5">
                <a:latin typeface="PMingLiU"/>
                <a:cs typeface="PMingLiU"/>
              </a:rPr>
              <a:t>全</a:t>
            </a:r>
            <a:r>
              <a:rPr dirty="0" sz="1000" spc="-20">
                <a:latin typeface="PMingLiU"/>
                <a:cs typeface="PMingLiU"/>
              </a:rPr>
              <a:t>部</a:t>
            </a:r>
            <a:r>
              <a:rPr dirty="0" sz="1000" spc="5">
                <a:latin typeface="PMingLiU"/>
                <a:cs typeface="PMingLiU"/>
              </a:rPr>
              <a:t>敲 除</a:t>
            </a:r>
            <a:r>
              <a:rPr dirty="0" sz="1000" spc="-70">
                <a:latin typeface="PMingLiU"/>
                <a:cs typeface="PMingLiU"/>
              </a:rPr>
              <a:t> </a:t>
            </a:r>
            <a:r>
              <a:rPr dirty="0" sz="1000" spc="-5">
                <a:latin typeface="Arial"/>
                <a:cs typeface="Arial"/>
              </a:rPr>
              <a:t>HLA</a:t>
            </a:r>
            <a:r>
              <a:rPr dirty="0" sz="1000" spc="-110">
                <a:latin typeface="Arial"/>
                <a:cs typeface="Arial"/>
              </a:rPr>
              <a:t> </a:t>
            </a:r>
            <a:r>
              <a:rPr dirty="0" sz="1000" spc="5">
                <a:latin typeface="PMingLiU"/>
                <a:cs typeface="PMingLiU"/>
              </a:rPr>
              <a:t>又会导致患者</a:t>
            </a:r>
            <a:r>
              <a:rPr dirty="0" sz="1000" spc="-70">
                <a:latin typeface="PMingLiU"/>
                <a:cs typeface="PMingLiU"/>
              </a:rPr>
              <a:t> </a:t>
            </a:r>
            <a:r>
              <a:rPr dirty="0" sz="1000">
                <a:latin typeface="Arial"/>
                <a:cs typeface="Arial"/>
              </a:rPr>
              <a:t>NK</a:t>
            </a:r>
            <a:r>
              <a:rPr dirty="0" sz="1000" spc="-105">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因为</a:t>
            </a:r>
            <a:r>
              <a:rPr dirty="0" sz="1000" spc="-20">
                <a:latin typeface="PMingLiU"/>
                <a:cs typeface="PMingLiU"/>
              </a:rPr>
              <a:t>识</a:t>
            </a:r>
            <a:r>
              <a:rPr dirty="0" sz="1000" spc="5">
                <a:latin typeface="PMingLiU"/>
                <a:cs typeface="PMingLiU"/>
              </a:rPr>
              <a:t>别不</a:t>
            </a:r>
            <a:r>
              <a:rPr dirty="0" sz="1000" spc="-20">
                <a:latin typeface="PMingLiU"/>
                <a:cs typeface="PMingLiU"/>
              </a:rPr>
              <a:t>到</a:t>
            </a:r>
            <a:r>
              <a:rPr dirty="0" sz="1000" spc="5">
                <a:latin typeface="PMingLiU"/>
                <a:cs typeface="PMingLiU"/>
              </a:rPr>
              <a:t>回输</a:t>
            </a:r>
            <a:r>
              <a:rPr dirty="0" sz="1000" spc="-20">
                <a:latin typeface="PMingLiU"/>
                <a:cs typeface="PMingLiU"/>
              </a:rPr>
              <a:t>细</a:t>
            </a:r>
            <a:r>
              <a:rPr dirty="0" sz="1000" spc="5">
                <a:latin typeface="PMingLiU"/>
                <a:cs typeface="PMingLiU"/>
              </a:rPr>
              <a:t>胞</a:t>
            </a:r>
            <a:r>
              <a:rPr dirty="0" sz="1000" spc="-20">
                <a:latin typeface="PMingLiU"/>
                <a:cs typeface="PMingLiU"/>
              </a:rPr>
              <a:t>表</a:t>
            </a:r>
            <a:r>
              <a:rPr dirty="0" sz="1000" spc="5">
                <a:latin typeface="PMingLiU"/>
                <a:cs typeface="PMingLiU"/>
              </a:rPr>
              <a:t>面的</a:t>
            </a:r>
            <a:r>
              <a:rPr dirty="0" sz="1000" spc="-65">
                <a:latin typeface="PMingLiU"/>
                <a:cs typeface="PMingLiU"/>
              </a:rPr>
              <a:t> </a:t>
            </a:r>
            <a:r>
              <a:rPr dirty="0" sz="1000">
                <a:latin typeface="Arial"/>
                <a:cs typeface="Arial"/>
              </a:rPr>
              <a:t>HLA-1</a:t>
            </a:r>
            <a:r>
              <a:rPr dirty="0" sz="1000" spc="-120">
                <a:latin typeface="Arial"/>
                <a:cs typeface="Arial"/>
              </a:rPr>
              <a:t> </a:t>
            </a:r>
            <a:r>
              <a:rPr dirty="0" sz="1000" spc="5">
                <a:latin typeface="PMingLiU"/>
                <a:cs typeface="PMingLiU"/>
              </a:rPr>
              <a:t>分子，而</a:t>
            </a:r>
            <a:r>
              <a:rPr dirty="0" sz="1000" spc="-20">
                <a:latin typeface="PMingLiU"/>
                <a:cs typeface="PMingLiU"/>
              </a:rPr>
              <a:t>开</a:t>
            </a:r>
            <a:r>
              <a:rPr dirty="0" sz="1000" spc="5">
                <a:latin typeface="PMingLiU"/>
                <a:cs typeface="PMingLiU"/>
              </a:rPr>
              <a:t>展</a:t>
            </a:r>
            <a:r>
              <a:rPr dirty="0" sz="1000" spc="195">
                <a:latin typeface="PMingLiU"/>
                <a:cs typeface="PMingLiU"/>
              </a:rPr>
              <a:t>对</a:t>
            </a:r>
            <a:r>
              <a:rPr dirty="0" sz="1000" spc="-5">
                <a:latin typeface="Arial"/>
                <a:cs typeface="Arial"/>
              </a:rPr>
              <a:t>UCAR-</a:t>
            </a:r>
            <a:endParaRPr sz="1000">
              <a:latin typeface="Arial"/>
              <a:cs typeface="Arial"/>
            </a:endParaRPr>
          </a:p>
          <a:p>
            <a:pPr algn="just" marL="12700">
              <a:lnSpc>
                <a:spcPct val="100000"/>
              </a:lnSpc>
              <a:spcBef>
                <a:spcPts val="455"/>
              </a:spcBef>
            </a:pPr>
            <a:r>
              <a:rPr dirty="0" sz="1000" spc="5">
                <a:latin typeface="Arial"/>
                <a:cs typeface="Arial"/>
              </a:rPr>
              <a:t>T</a:t>
            </a:r>
            <a:r>
              <a:rPr dirty="0" sz="1000" spc="-60">
                <a:latin typeface="Arial"/>
                <a:cs typeface="Arial"/>
              </a:rPr>
              <a:t> </a:t>
            </a:r>
            <a:r>
              <a:rPr dirty="0" sz="1000" spc="5">
                <a:latin typeface="PMingLiU"/>
                <a:cs typeface="PMingLiU"/>
              </a:rPr>
              <a:t>细胞</a:t>
            </a:r>
            <a:r>
              <a:rPr dirty="0" sz="1000" spc="-20">
                <a:latin typeface="PMingLiU"/>
                <a:cs typeface="PMingLiU"/>
              </a:rPr>
              <a:t>的</a:t>
            </a:r>
            <a:r>
              <a:rPr dirty="0" sz="1000" spc="5">
                <a:latin typeface="PMingLiU"/>
                <a:cs typeface="PMingLiU"/>
              </a:rPr>
              <a:t>杀伤</a:t>
            </a:r>
            <a:r>
              <a:rPr dirty="0" sz="1000" spc="-20">
                <a:latin typeface="PMingLiU"/>
                <a:cs typeface="PMingLiU"/>
              </a:rPr>
              <a:t>。</a:t>
            </a:r>
            <a:r>
              <a:rPr dirty="0" sz="1000" spc="5">
                <a:latin typeface="PMingLiU"/>
                <a:cs typeface="PMingLiU"/>
              </a:rPr>
              <a:t>综上</a:t>
            </a:r>
            <a:r>
              <a:rPr dirty="0" sz="1000" spc="-20">
                <a:latin typeface="PMingLiU"/>
                <a:cs typeface="PMingLiU"/>
              </a:rPr>
              <a:t>，</a:t>
            </a:r>
            <a:r>
              <a:rPr dirty="0" sz="1000" spc="5">
                <a:latin typeface="PMingLiU"/>
                <a:cs typeface="PMingLiU"/>
              </a:rPr>
              <a:t>同时避</a:t>
            </a:r>
            <a:r>
              <a:rPr dirty="0" sz="1000" spc="220">
                <a:latin typeface="PMingLiU"/>
                <a:cs typeface="PMingLiU"/>
              </a:rPr>
              <a:t>免</a:t>
            </a:r>
            <a:r>
              <a:rPr dirty="0" sz="1000" spc="5">
                <a:latin typeface="Arial"/>
                <a:cs typeface="Arial"/>
              </a:rPr>
              <a:t>T</a:t>
            </a:r>
            <a:r>
              <a:rPr dirty="0" sz="1000" spc="-55">
                <a:latin typeface="Arial"/>
                <a:cs typeface="Arial"/>
              </a:rPr>
              <a:t> </a:t>
            </a:r>
            <a:r>
              <a:rPr dirty="0" sz="1000" spc="5">
                <a:latin typeface="PMingLiU"/>
                <a:cs typeface="PMingLiU"/>
              </a:rPr>
              <a:t>细胞和</a:t>
            </a:r>
            <a:r>
              <a:rPr dirty="0" sz="1000" spc="-20">
                <a:latin typeface="PMingLiU"/>
                <a:cs typeface="PMingLiU"/>
              </a:rPr>
              <a:t> </a:t>
            </a:r>
            <a:r>
              <a:rPr dirty="0" sz="1000">
                <a:latin typeface="Arial"/>
                <a:cs typeface="Arial"/>
              </a:rPr>
              <a:t>NK</a:t>
            </a:r>
            <a:r>
              <a:rPr dirty="0" sz="1000" spc="-90">
                <a:latin typeface="Arial"/>
                <a:cs typeface="Arial"/>
              </a:rPr>
              <a:t> </a:t>
            </a:r>
            <a:r>
              <a:rPr dirty="0" sz="1000" spc="5">
                <a:latin typeface="PMingLiU"/>
                <a:cs typeface="PMingLiU"/>
              </a:rPr>
              <a:t>细胞</a:t>
            </a:r>
            <a:r>
              <a:rPr dirty="0" sz="1000" spc="-20">
                <a:latin typeface="PMingLiU"/>
                <a:cs typeface="PMingLiU"/>
              </a:rPr>
              <a:t>的杀</a:t>
            </a:r>
            <a:r>
              <a:rPr dirty="0" sz="1000" spc="5">
                <a:latin typeface="PMingLiU"/>
                <a:cs typeface="PMingLiU"/>
              </a:rPr>
              <a:t>伤是一</a:t>
            </a:r>
            <a:r>
              <a:rPr dirty="0" sz="1000" spc="-20">
                <a:latin typeface="PMingLiU"/>
                <a:cs typeface="PMingLiU"/>
              </a:rPr>
              <a:t>个</a:t>
            </a:r>
            <a:r>
              <a:rPr dirty="0" sz="1000" spc="5">
                <a:latin typeface="PMingLiU"/>
                <a:cs typeface="PMingLiU"/>
              </a:rPr>
              <a:t>比较</a:t>
            </a:r>
            <a:r>
              <a:rPr dirty="0" sz="1000" spc="-20">
                <a:latin typeface="PMingLiU"/>
                <a:cs typeface="PMingLiU"/>
              </a:rPr>
              <a:t>大</a:t>
            </a:r>
            <a:r>
              <a:rPr dirty="0" sz="1000" spc="5">
                <a:latin typeface="PMingLiU"/>
                <a:cs typeface="PMingLiU"/>
              </a:rPr>
              <a:t>的难</a:t>
            </a:r>
            <a:r>
              <a:rPr dirty="0" sz="1000" spc="-20">
                <a:latin typeface="PMingLiU"/>
                <a:cs typeface="PMingLiU"/>
              </a:rPr>
              <a:t>题</a:t>
            </a:r>
            <a:r>
              <a:rPr dirty="0" sz="1000" spc="5">
                <a:latin typeface="PMingLiU"/>
                <a:cs typeface="PMingLiU"/>
              </a:rPr>
              <a:t>。</a:t>
            </a:r>
            <a:endParaRPr sz="1000">
              <a:latin typeface="PMingLiU"/>
              <a:cs typeface="PMingLiU"/>
            </a:endParaRPr>
          </a:p>
          <a:p>
            <a:pPr algn="just" marL="12700" marR="5080">
              <a:lnSpc>
                <a:spcPct val="139600"/>
              </a:lnSpc>
              <a:spcBef>
                <a:spcPts val="610"/>
              </a:spcBef>
            </a:pPr>
            <a:r>
              <a:rPr dirty="0" sz="1000" spc="5" b="1">
                <a:latin typeface="Microsoft JhengHei UI"/>
                <a:cs typeface="Microsoft JhengHei UI"/>
              </a:rPr>
              <a:t>使用</a:t>
            </a:r>
            <a:r>
              <a:rPr dirty="0" sz="1000" spc="65" b="1">
                <a:latin typeface="Microsoft JhengHei UI"/>
                <a:cs typeface="Microsoft JhengHei UI"/>
              </a:rPr>
              <a:t> </a:t>
            </a:r>
            <a:r>
              <a:rPr dirty="0" sz="1000" spc="5" b="1">
                <a:latin typeface="Arial"/>
                <a:cs typeface="Arial"/>
              </a:rPr>
              <a:t>TALEN</a:t>
            </a:r>
            <a:r>
              <a:rPr dirty="0" sz="1000" spc="10" b="1">
                <a:latin typeface="Arial"/>
                <a:cs typeface="Arial"/>
              </a:rPr>
              <a:t> </a:t>
            </a:r>
            <a:r>
              <a:rPr dirty="0" sz="1000" spc="5" b="1">
                <a:latin typeface="Microsoft JhengHei UI"/>
                <a:cs typeface="Microsoft JhengHei UI"/>
              </a:rPr>
              <a:t>基因编</a:t>
            </a:r>
            <a:r>
              <a:rPr dirty="0" sz="1000" spc="-20" b="1">
                <a:latin typeface="Microsoft JhengHei UI"/>
                <a:cs typeface="Microsoft JhengHei UI"/>
              </a:rPr>
              <a:t>辑</a:t>
            </a:r>
            <a:r>
              <a:rPr dirty="0" sz="1000" spc="5" b="1">
                <a:latin typeface="Microsoft JhengHei UI"/>
                <a:cs typeface="Microsoft JhengHei UI"/>
              </a:rPr>
              <a:t>技术</a:t>
            </a:r>
            <a:r>
              <a:rPr dirty="0" sz="1000" spc="-5" b="1">
                <a:latin typeface="Microsoft JhengHei UI"/>
                <a:cs typeface="Microsoft JhengHei UI"/>
              </a:rPr>
              <a:t>，</a:t>
            </a:r>
            <a:r>
              <a:rPr dirty="0" sz="1000" spc="-5" b="1">
                <a:latin typeface="Arial"/>
                <a:cs typeface="Arial"/>
              </a:rPr>
              <a:t>Cellectis</a:t>
            </a:r>
            <a:r>
              <a:rPr dirty="0" sz="1000" spc="-5" b="1">
                <a:latin typeface="Microsoft JhengHei UI"/>
                <a:cs typeface="Microsoft JhengHei UI"/>
              </a:rPr>
              <a:t>（</a:t>
            </a:r>
            <a:r>
              <a:rPr dirty="0" sz="1000" spc="-5" b="1">
                <a:latin typeface="Arial"/>
                <a:cs typeface="Arial"/>
              </a:rPr>
              <a:t>CLLS</a:t>
            </a:r>
            <a:r>
              <a:rPr dirty="0" sz="1000" spc="130" b="1">
                <a:latin typeface="Arial"/>
                <a:cs typeface="Arial"/>
              </a:rPr>
              <a:t> </a:t>
            </a:r>
            <a:r>
              <a:rPr dirty="0" sz="1000" spc="-5" b="1">
                <a:latin typeface="Arial"/>
                <a:cs typeface="Arial"/>
              </a:rPr>
              <a:t>US</a:t>
            </a:r>
            <a:r>
              <a:rPr dirty="0" sz="1000" spc="-5" b="1">
                <a:latin typeface="Microsoft JhengHei UI"/>
                <a:cs typeface="Microsoft JhengHei UI"/>
              </a:rPr>
              <a:t>）</a:t>
            </a:r>
            <a:r>
              <a:rPr dirty="0" sz="1000" spc="-20" b="1">
                <a:latin typeface="Microsoft JhengHei UI"/>
                <a:cs typeface="Microsoft JhengHei UI"/>
              </a:rPr>
              <a:t>敲</a:t>
            </a:r>
            <a:r>
              <a:rPr dirty="0" sz="1000" spc="5" b="1">
                <a:latin typeface="Microsoft JhengHei UI"/>
                <a:cs typeface="Microsoft JhengHei UI"/>
              </a:rPr>
              <a:t>除</a:t>
            </a:r>
            <a:r>
              <a:rPr dirty="0" sz="1000" spc="90" b="1">
                <a:latin typeface="Microsoft JhengHei UI"/>
                <a:cs typeface="Microsoft JhengHei UI"/>
              </a:rPr>
              <a:t> </a:t>
            </a:r>
            <a:r>
              <a:rPr dirty="0" sz="1000" spc="-55" b="1">
                <a:latin typeface="Arial"/>
                <a:cs typeface="Arial"/>
              </a:rPr>
              <a:t>TCR</a:t>
            </a:r>
            <a:r>
              <a:rPr dirty="0" sz="1000" spc="-55" b="1">
                <a:latin typeface="Microsoft JhengHei UI"/>
                <a:cs typeface="Microsoft JhengHei UI"/>
              </a:rPr>
              <a:t>α</a:t>
            </a:r>
            <a:r>
              <a:rPr dirty="0" sz="1000" spc="5" b="1">
                <a:latin typeface="Microsoft JhengHei UI"/>
                <a:cs typeface="Microsoft JhengHei UI"/>
              </a:rPr>
              <a:t>和</a:t>
            </a:r>
            <a:r>
              <a:rPr dirty="0" sz="1000" spc="90" b="1">
                <a:latin typeface="Microsoft JhengHei UI"/>
                <a:cs typeface="Microsoft JhengHei UI"/>
              </a:rPr>
              <a:t> </a:t>
            </a:r>
            <a:r>
              <a:rPr dirty="0" sz="1000" spc="-5" b="1">
                <a:latin typeface="Arial"/>
                <a:cs typeface="Arial"/>
              </a:rPr>
              <a:t>CD52/</a:t>
            </a:r>
            <a:r>
              <a:rPr dirty="0" sz="1000" spc="165" b="1">
                <a:latin typeface="Arial"/>
                <a:cs typeface="Arial"/>
              </a:rPr>
              <a:t> </a:t>
            </a:r>
            <a:r>
              <a:rPr dirty="0" sz="1000" spc="-10" b="1">
                <a:latin typeface="Arial"/>
                <a:cs typeface="Arial"/>
              </a:rPr>
              <a:t>CS1</a:t>
            </a:r>
            <a:r>
              <a:rPr dirty="0" sz="1000" spc="25" b="1">
                <a:latin typeface="Microsoft JhengHei UI"/>
                <a:cs typeface="Microsoft JhengHei UI"/>
              </a:rPr>
              <a:t>。</a:t>
            </a:r>
            <a:r>
              <a:rPr dirty="0" sz="1000" spc="-5">
                <a:latin typeface="Arial"/>
                <a:cs typeface="Arial"/>
              </a:rPr>
              <a:t>Cellectis  </a:t>
            </a:r>
            <a:r>
              <a:rPr dirty="0" sz="1000" spc="5">
                <a:latin typeface="PMingLiU"/>
                <a:cs typeface="PMingLiU"/>
              </a:rPr>
              <a:t>的核心</a:t>
            </a:r>
            <a:r>
              <a:rPr dirty="0" sz="1000" spc="-20">
                <a:latin typeface="PMingLiU"/>
                <a:cs typeface="PMingLiU"/>
              </a:rPr>
              <a:t>技</a:t>
            </a:r>
            <a:r>
              <a:rPr dirty="0" sz="1000" spc="5">
                <a:latin typeface="PMingLiU"/>
                <a:cs typeface="PMingLiU"/>
              </a:rPr>
              <a:t>术平</a:t>
            </a:r>
            <a:r>
              <a:rPr dirty="0" sz="1000" spc="-20">
                <a:latin typeface="PMingLiU"/>
                <a:cs typeface="PMingLiU"/>
              </a:rPr>
              <a:t>台</a:t>
            </a:r>
            <a:r>
              <a:rPr dirty="0" sz="1000" spc="5">
                <a:latin typeface="PMingLiU"/>
                <a:cs typeface="PMingLiU"/>
              </a:rPr>
              <a:t>包</a:t>
            </a:r>
            <a:r>
              <a:rPr dirty="0" sz="1000" spc="220">
                <a:latin typeface="PMingLiU"/>
                <a:cs typeface="PMingLiU"/>
              </a:rPr>
              <a:t>括</a:t>
            </a:r>
            <a:r>
              <a:rPr dirty="0" sz="1000">
                <a:latin typeface="Arial"/>
                <a:cs typeface="Arial"/>
              </a:rPr>
              <a:t>TALEN</a:t>
            </a:r>
            <a:r>
              <a:rPr dirty="0" sz="1000" spc="-90">
                <a:latin typeface="Arial"/>
                <a:cs typeface="Arial"/>
              </a:rPr>
              <a:t> </a:t>
            </a:r>
            <a:r>
              <a:rPr dirty="0" sz="1000" spc="5">
                <a:latin typeface="PMingLiU"/>
                <a:cs typeface="PMingLiU"/>
              </a:rPr>
              <a:t>基因</a:t>
            </a:r>
            <a:r>
              <a:rPr dirty="0" sz="1000" spc="-20">
                <a:latin typeface="PMingLiU"/>
                <a:cs typeface="PMingLiU"/>
              </a:rPr>
              <a:t>编</a:t>
            </a:r>
            <a:r>
              <a:rPr dirty="0" sz="1000" spc="5">
                <a:latin typeface="PMingLiU"/>
                <a:cs typeface="PMingLiU"/>
              </a:rPr>
              <a:t>辑技</a:t>
            </a:r>
            <a:r>
              <a:rPr dirty="0" sz="1000" spc="-20">
                <a:latin typeface="PMingLiU"/>
                <a:cs typeface="PMingLiU"/>
              </a:rPr>
              <a:t>术</a:t>
            </a:r>
            <a:r>
              <a:rPr dirty="0" sz="1000" spc="5">
                <a:latin typeface="PMingLiU"/>
                <a:cs typeface="PMingLiU"/>
              </a:rPr>
              <a:t>和</a:t>
            </a:r>
            <a:r>
              <a:rPr dirty="0" sz="1000" spc="-5">
                <a:latin typeface="PMingLiU"/>
                <a:cs typeface="PMingLiU"/>
              </a:rPr>
              <a:t> </a:t>
            </a:r>
            <a:r>
              <a:rPr dirty="0" sz="1000" spc="-5">
                <a:latin typeface="Arial"/>
                <a:cs typeface="Arial"/>
              </a:rPr>
              <a:t>PulseAgile</a:t>
            </a:r>
            <a:r>
              <a:rPr dirty="0" sz="1000" spc="-60">
                <a:latin typeface="Arial"/>
                <a:cs typeface="Arial"/>
              </a:rPr>
              <a:t> </a:t>
            </a:r>
            <a:r>
              <a:rPr dirty="0" sz="1000" spc="5">
                <a:latin typeface="PMingLiU"/>
                <a:cs typeface="PMingLiU"/>
              </a:rPr>
              <a:t>电穿</a:t>
            </a:r>
            <a:r>
              <a:rPr dirty="0" sz="1000" spc="-20">
                <a:latin typeface="PMingLiU"/>
                <a:cs typeface="PMingLiU"/>
              </a:rPr>
              <a:t>孔</a:t>
            </a:r>
            <a:r>
              <a:rPr dirty="0" sz="1000" spc="5">
                <a:latin typeface="PMingLiU"/>
                <a:cs typeface="PMingLiU"/>
              </a:rPr>
              <a:t>技术</a:t>
            </a:r>
            <a:r>
              <a:rPr dirty="0" sz="1000" spc="-20">
                <a:latin typeface="PMingLiU"/>
                <a:cs typeface="PMingLiU"/>
              </a:rPr>
              <a:t>。</a:t>
            </a:r>
            <a:r>
              <a:rPr dirty="0" sz="1000" spc="5">
                <a:latin typeface="PMingLiU"/>
                <a:cs typeface="PMingLiU"/>
              </a:rPr>
              <a:t>在获</a:t>
            </a:r>
            <a:r>
              <a:rPr dirty="0" sz="1000" spc="-20">
                <a:latin typeface="PMingLiU"/>
                <a:cs typeface="PMingLiU"/>
              </a:rPr>
              <a:t>得</a:t>
            </a:r>
            <a:r>
              <a:rPr dirty="0" sz="1000" spc="5">
                <a:latin typeface="PMingLiU"/>
                <a:cs typeface="PMingLiU"/>
              </a:rPr>
              <a:t>健康</a:t>
            </a:r>
            <a:r>
              <a:rPr dirty="0" sz="1000" spc="-20">
                <a:latin typeface="PMingLiU"/>
                <a:cs typeface="PMingLiU"/>
              </a:rPr>
              <a:t>供</a:t>
            </a:r>
            <a:r>
              <a:rPr dirty="0" sz="1000" spc="5">
                <a:latin typeface="PMingLiU"/>
                <a:cs typeface="PMingLiU"/>
              </a:rPr>
              <a:t>体</a:t>
            </a:r>
            <a:r>
              <a:rPr dirty="0" sz="1000" spc="220">
                <a:latin typeface="PMingLiU"/>
                <a:cs typeface="PMingLiU"/>
              </a:rPr>
              <a:t>的</a:t>
            </a:r>
            <a:r>
              <a:rPr dirty="0" sz="1000" spc="5">
                <a:latin typeface="Arial"/>
                <a:cs typeface="Arial"/>
              </a:rPr>
              <a:t>T  </a:t>
            </a:r>
            <a:r>
              <a:rPr dirty="0" sz="1000" spc="5">
                <a:latin typeface="PMingLiU"/>
                <a:cs typeface="PMingLiU"/>
              </a:rPr>
              <a:t>细胞后</a:t>
            </a:r>
            <a:r>
              <a:rPr dirty="0" sz="1000" spc="-5">
                <a:latin typeface="PMingLiU"/>
                <a:cs typeface="PMingLiU"/>
              </a:rPr>
              <a:t>，</a:t>
            </a:r>
            <a:r>
              <a:rPr dirty="0" sz="1000" spc="-5">
                <a:latin typeface="Arial"/>
                <a:cs typeface="Arial"/>
              </a:rPr>
              <a:t>Cellectis</a:t>
            </a:r>
            <a:r>
              <a:rPr dirty="0" sz="1000" spc="110">
                <a:latin typeface="Arial"/>
                <a:cs typeface="Arial"/>
              </a:rPr>
              <a:t> </a:t>
            </a:r>
            <a:r>
              <a:rPr dirty="0" sz="1000" spc="5">
                <a:latin typeface="PMingLiU"/>
                <a:cs typeface="PMingLiU"/>
              </a:rPr>
              <a:t>使用</a:t>
            </a:r>
            <a:r>
              <a:rPr dirty="0" sz="1000" spc="195">
                <a:latin typeface="PMingLiU"/>
                <a:cs typeface="PMingLiU"/>
              </a:rPr>
              <a:t> </a:t>
            </a:r>
            <a:r>
              <a:rPr dirty="0" sz="1000">
                <a:latin typeface="Arial"/>
                <a:cs typeface="Arial"/>
              </a:rPr>
              <a:t>PulseAgile</a:t>
            </a:r>
            <a:r>
              <a:rPr dirty="0" sz="1000" spc="130">
                <a:latin typeface="Arial"/>
                <a:cs typeface="Arial"/>
              </a:rPr>
              <a:t> </a:t>
            </a:r>
            <a:r>
              <a:rPr dirty="0" sz="1000" spc="5">
                <a:latin typeface="PMingLiU"/>
                <a:cs typeface="PMingLiU"/>
              </a:rPr>
              <a:t>将</a:t>
            </a:r>
            <a:r>
              <a:rPr dirty="0" sz="1000" spc="175">
                <a:latin typeface="PMingLiU"/>
                <a:cs typeface="PMingLiU"/>
              </a:rPr>
              <a:t> </a:t>
            </a:r>
            <a:r>
              <a:rPr dirty="0" sz="1000">
                <a:latin typeface="Arial"/>
                <a:cs typeface="Arial"/>
              </a:rPr>
              <a:t>TALEN</a:t>
            </a:r>
            <a:r>
              <a:rPr dirty="0" sz="1000" spc="100">
                <a:latin typeface="Arial"/>
                <a:cs typeface="Arial"/>
              </a:rPr>
              <a:t> </a:t>
            </a:r>
            <a:r>
              <a:rPr dirty="0" sz="1000" spc="5">
                <a:latin typeface="Arial"/>
                <a:cs typeface="Arial"/>
              </a:rPr>
              <a:t>mRNA</a:t>
            </a:r>
            <a:r>
              <a:rPr dirty="0" sz="1000" spc="105">
                <a:latin typeface="Arial"/>
                <a:cs typeface="Arial"/>
              </a:rPr>
              <a:t> </a:t>
            </a:r>
            <a:r>
              <a:rPr dirty="0" sz="1000" spc="5">
                <a:latin typeface="PMingLiU"/>
                <a:cs typeface="PMingLiU"/>
              </a:rPr>
              <a:t>导入，</a:t>
            </a:r>
            <a:r>
              <a:rPr dirty="0" sz="1000" spc="-20">
                <a:latin typeface="PMingLiU"/>
                <a:cs typeface="PMingLiU"/>
              </a:rPr>
              <a:t>特</a:t>
            </a:r>
            <a:r>
              <a:rPr dirty="0" sz="1000" spc="5">
                <a:latin typeface="PMingLiU"/>
                <a:cs typeface="PMingLiU"/>
              </a:rPr>
              <a:t>异性</a:t>
            </a:r>
            <a:r>
              <a:rPr dirty="0" sz="1000" spc="-20">
                <a:latin typeface="PMingLiU"/>
                <a:cs typeface="PMingLiU"/>
              </a:rPr>
              <a:t>破</a:t>
            </a:r>
            <a:r>
              <a:rPr dirty="0" sz="1000" spc="5">
                <a:latin typeface="PMingLiU"/>
                <a:cs typeface="PMingLiU"/>
              </a:rPr>
              <a:t>坏供体</a:t>
            </a:r>
            <a:r>
              <a:rPr dirty="0" sz="1000" spc="175">
                <a:latin typeface="PMingLiU"/>
                <a:cs typeface="PMingLiU"/>
              </a:rPr>
              <a:t> </a:t>
            </a:r>
            <a:r>
              <a:rPr dirty="0" sz="1000" spc="5">
                <a:latin typeface="Arial"/>
                <a:cs typeface="Arial"/>
              </a:rPr>
              <a:t>T</a:t>
            </a:r>
            <a:r>
              <a:rPr dirty="0" sz="1000" spc="140">
                <a:latin typeface="Arial"/>
                <a:cs typeface="Arial"/>
              </a:rPr>
              <a:t> </a:t>
            </a:r>
            <a:r>
              <a:rPr dirty="0" sz="1000" spc="-20">
                <a:latin typeface="PMingLiU"/>
                <a:cs typeface="PMingLiU"/>
              </a:rPr>
              <a:t>细</a:t>
            </a:r>
            <a:r>
              <a:rPr dirty="0" sz="1000" spc="5">
                <a:latin typeface="PMingLiU"/>
                <a:cs typeface="PMingLiU"/>
              </a:rPr>
              <a:t>胞上的 </a:t>
            </a:r>
            <a:r>
              <a:rPr dirty="0" sz="1000">
                <a:latin typeface="Arial"/>
                <a:cs typeface="Arial"/>
              </a:rPr>
              <a:t>TCR-α</a:t>
            </a:r>
            <a:r>
              <a:rPr dirty="0" sz="1000" spc="-95">
                <a:latin typeface="Arial"/>
                <a:cs typeface="Arial"/>
              </a:rPr>
              <a:t> </a:t>
            </a:r>
            <a:r>
              <a:rPr dirty="0" sz="1000" spc="5">
                <a:latin typeface="PMingLiU"/>
                <a:cs typeface="PMingLiU"/>
              </a:rPr>
              <a:t>链和</a:t>
            </a:r>
            <a:r>
              <a:rPr dirty="0" sz="1000" spc="-45">
                <a:latin typeface="PMingLiU"/>
                <a:cs typeface="PMingLiU"/>
              </a:rPr>
              <a:t> </a:t>
            </a:r>
            <a:r>
              <a:rPr dirty="0" sz="1000" spc="-5">
                <a:latin typeface="Arial"/>
                <a:cs typeface="Arial"/>
              </a:rPr>
              <a:t>CD52</a:t>
            </a:r>
            <a:r>
              <a:rPr dirty="0" sz="1000" spc="-90">
                <a:latin typeface="Arial"/>
                <a:cs typeface="Arial"/>
              </a:rPr>
              <a:t> </a:t>
            </a:r>
            <a:r>
              <a:rPr dirty="0" sz="1000" spc="5">
                <a:latin typeface="PMingLiU"/>
                <a:cs typeface="PMingLiU"/>
              </a:rPr>
              <a:t>基</a:t>
            </a:r>
            <a:r>
              <a:rPr dirty="0" sz="1000" spc="-20">
                <a:latin typeface="PMingLiU"/>
                <a:cs typeface="PMingLiU"/>
              </a:rPr>
              <a:t>因</a:t>
            </a:r>
            <a:r>
              <a:rPr dirty="0" sz="1000" spc="5">
                <a:latin typeface="PMingLiU"/>
                <a:cs typeface="PMingLiU"/>
              </a:rPr>
              <a:t>座，</a:t>
            </a:r>
            <a:r>
              <a:rPr dirty="0" sz="1000" spc="-20">
                <a:latin typeface="PMingLiU"/>
                <a:cs typeface="PMingLiU"/>
              </a:rPr>
              <a:t>再</a:t>
            </a:r>
            <a:r>
              <a:rPr dirty="0" sz="1000" spc="5">
                <a:latin typeface="PMingLiU"/>
                <a:cs typeface="PMingLiU"/>
              </a:rPr>
              <a:t>使用</a:t>
            </a:r>
            <a:r>
              <a:rPr dirty="0" sz="1000" spc="-20">
                <a:latin typeface="PMingLiU"/>
                <a:cs typeface="PMingLiU"/>
              </a:rPr>
              <a:t>慢</a:t>
            </a:r>
            <a:r>
              <a:rPr dirty="0" sz="1000" spc="5">
                <a:latin typeface="PMingLiU"/>
                <a:cs typeface="PMingLiU"/>
              </a:rPr>
              <a:t>病毒</a:t>
            </a:r>
            <a:r>
              <a:rPr dirty="0" sz="1000" spc="-20">
                <a:latin typeface="PMingLiU"/>
                <a:cs typeface="PMingLiU"/>
              </a:rPr>
              <a:t>转</a:t>
            </a:r>
            <a:r>
              <a:rPr dirty="0" sz="1000" spc="220">
                <a:latin typeface="PMingLiU"/>
                <a:cs typeface="PMingLiU"/>
              </a:rPr>
              <a:t>导</a:t>
            </a:r>
            <a:r>
              <a:rPr dirty="0" sz="1000">
                <a:latin typeface="Arial"/>
                <a:cs typeface="Arial"/>
              </a:rPr>
              <a:t>CAR</a:t>
            </a:r>
            <a:r>
              <a:rPr dirty="0" sz="1000" spc="-95">
                <a:latin typeface="Arial"/>
                <a:cs typeface="Arial"/>
              </a:rPr>
              <a:t> </a:t>
            </a:r>
            <a:r>
              <a:rPr dirty="0" sz="1000" spc="-20">
                <a:latin typeface="PMingLiU"/>
                <a:cs typeface="PMingLiU"/>
              </a:rPr>
              <a:t>基</a:t>
            </a:r>
            <a:r>
              <a:rPr dirty="0" sz="1000" spc="5">
                <a:latin typeface="PMingLiU"/>
                <a:cs typeface="PMingLiU"/>
              </a:rPr>
              <a:t>因，获</a:t>
            </a:r>
            <a:r>
              <a:rPr dirty="0" sz="1000" spc="220">
                <a:latin typeface="PMingLiU"/>
                <a:cs typeface="PMingLiU"/>
              </a:rPr>
              <a:t>得</a:t>
            </a:r>
            <a:r>
              <a:rPr dirty="0" sz="1000" spc="-5">
                <a:latin typeface="Arial"/>
                <a:cs typeface="Arial"/>
              </a:rPr>
              <a:t>UCAR-T</a:t>
            </a:r>
            <a:r>
              <a:rPr dirty="0" sz="1000" spc="-20">
                <a:latin typeface="PMingLiU"/>
                <a:cs typeface="PMingLiU"/>
              </a:rPr>
              <a:t>。</a:t>
            </a:r>
            <a:r>
              <a:rPr dirty="0" sz="1000" spc="5">
                <a:latin typeface="PMingLiU"/>
                <a:cs typeface="PMingLiU"/>
              </a:rPr>
              <a:t>其中</a:t>
            </a:r>
            <a:r>
              <a:rPr dirty="0" sz="1000" spc="-45">
                <a:latin typeface="PMingLiU"/>
                <a:cs typeface="PMingLiU"/>
              </a:rPr>
              <a:t> </a:t>
            </a:r>
            <a:r>
              <a:rPr dirty="0" sz="1000">
                <a:latin typeface="Arial"/>
                <a:cs typeface="Arial"/>
              </a:rPr>
              <a:t>TCRα</a:t>
            </a:r>
            <a:r>
              <a:rPr dirty="0" sz="1000" spc="-90">
                <a:latin typeface="Arial"/>
                <a:cs typeface="Arial"/>
              </a:rPr>
              <a:t> </a:t>
            </a:r>
            <a:r>
              <a:rPr dirty="0" sz="1000" spc="-20">
                <a:latin typeface="PMingLiU"/>
                <a:cs typeface="PMingLiU"/>
              </a:rPr>
              <a:t>基因 </a:t>
            </a:r>
            <a:r>
              <a:rPr dirty="0" sz="1000" spc="5">
                <a:latin typeface="PMingLiU"/>
                <a:cs typeface="PMingLiU"/>
              </a:rPr>
              <a:t>的敲除</a:t>
            </a:r>
            <a:r>
              <a:rPr dirty="0" sz="1000" spc="-20">
                <a:latin typeface="PMingLiU"/>
                <a:cs typeface="PMingLiU"/>
              </a:rPr>
              <a:t>可</a:t>
            </a:r>
            <a:r>
              <a:rPr dirty="0" sz="1000" spc="5">
                <a:latin typeface="PMingLiU"/>
                <a:cs typeface="PMingLiU"/>
              </a:rPr>
              <a:t>以最小化 </a:t>
            </a:r>
            <a:r>
              <a:rPr dirty="0" sz="1000">
                <a:latin typeface="Arial"/>
                <a:cs typeface="Arial"/>
              </a:rPr>
              <a:t>GvHD</a:t>
            </a:r>
            <a:r>
              <a:rPr dirty="0" sz="1000" spc="-15">
                <a:latin typeface="Arial"/>
                <a:cs typeface="Arial"/>
              </a:rPr>
              <a:t> </a:t>
            </a:r>
            <a:r>
              <a:rPr dirty="0" sz="1000" spc="-20">
                <a:latin typeface="PMingLiU"/>
                <a:cs typeface="PMingLiU"/>
              </a:rPr>
              <a:t>的</a:t>
            </a:r>
            <a:r>
              <a:rPr dirty="0" sz="1000" spc="5">
                <a:latin typeface="PMingLiU"/>
                <a:cs typeface="PMingLiU"/>
              </a:rPr>
              <a:t>发生</a:t>
            </a:r>
            <a:r>
              <a:rPr dirty="0" sz="1000" spc="-5">
                <a:latin typeface="PMingLiU"/>
                <a:cs typeface="PMingLiU"/>
              </a:rPr>
              <a:t>，</a:t>
            </a:r>
            <a:r>
              <a:rPr dirty="0" sz="1000" spc="-5">
                <a:latin typeface="Arial"/>
                <a:cs typeface="Arial"/>
              </a:rPr>
              <a:t>CD52</a:t>
            </a:r>
            <a:r>
              <a:rPr dirty="0" sz="1000" spc="-15">
                <a:latin typeface="Arial"/>
                <a:cs typeface="Arial"/>
              </a:rPr>
              <a:t> </a:t>
            </a:r>
            <a:r>
              <a:rPr dirty="0" sz="1000" spc="-20">
                <a:latin typeface="PMingLiU"/>
                <a:cs typeface="PMingLiU"/>
              </a:rPr>
              <a:t>基</a:t>
            </a:r>
            <a:r>
              <a:rPr dirty="0" sz="1000" spc="5">
                <a:latin typeface="PMingLiU"/>
                <a:cs typeface="PMingLiU"/>
              </a:rPr>
              <a:t>因的</a:t>
            </a:r>
            <a:r>
              <a:rPr dirty="0" sz="1000" spc="-20">
                <a:latin typeface="PMingLiU"/>
                <a:cs typeface="PMingLiU"/>
              </a:rPr>
              <a:t>敲</a:t>
            </a:r>
            <a:r>
              <a:rPr dirty="0" sz="1000" spc="5">
                <a:latin typeface="PMingLiU"/>
                <a:cs typeface="PMingLiU"/>
              </a:rPr>
              <a:t>除</a:t>
            </a:r>
            <a:r>
              <a:rPr dirty="0" sz="1000" spc="-20">
                <a:latin typeface="PMingLiU"/>
                <a:cs typeface="PMingLiU"/>
              </a:rPr>
              <a:t>可</a:t>
            </a:r>
            <a:r>
              <a:rPr dirty="0" sz="1000" spc="5">
                <a:latin typeface="PMingLiU"/>
                <a:cs typeface="PMingLiU"/>
              </a:rPr>
              <a:t>在</a:t>
            </a:r>
            <a:r>
              <a:rPr dirty="0" sz="1000" spc="40">
                <a:latin typeface="PMingLiU"/>
                <a:cs typeface="PMingLiU"/>
              </a:rPr>
              <a:t> </a:t>
            </a:r>
            <a:r>
              <a:rPr dirty="0" sz="1000" spc="-5">
                <a:latin typeface="Arial"/>
                <a:cs typeface="Arial"/>
              </a:rPr>
              <a:t>CD52</a:t>
            </a:r>
            <a:r>
              <a:rPr dirty="0" sz="1000" spc="-20">
                <a:latin typeface="Arial"/>
                <a:cs typeface="Arial"/>
              </a:rPr>
              <a:t> </a:t>
            </a:r>
            <a:r>
              <a:rPr dirty="0" sz="1000" spc="5">
                <a:latin typeface="PMingLiU"/>
                <a:cs typeface="PMingLiU"/>
              </a:rPr>
              <a:t>单抗的输注</a:t>
            </a:r>
            <a:r>
              <a:rPr dirty="0" sz="1000" spc="-20">
                <a:latin typeface="PMingLiU"/>
                <a:cs typeface="PMingLiU"/>
              </a:rPr>
              <a:t>下</a:t>
            </a:r>
            <a:r>
              <a:rPr dirty="0" sz="1000" spc="5">
                <a:latin typeface="PMingLiU"/>
                <a:cs typeface="PMingLiU"/>
              </a:rPr>
              <a:t>提高</a:t>
            </a:r>
            <a:r>
              <a:rPr dirty="0" sz="1000" spc="30">
                <a:latin typeface="PMingLiU"/>
                <a:cs typeface="PMingLiU"/>
              </a:rPr>
              <a:t> </a:t>
            </a:r>
            <a:r>
              <a:rPr dirty="0" sz="1000" spc="-5">
                <a:latin typeface="Arial"/>
                <a:cs typeface="Arial"/>
              </a:rPr>
              <a:t>UCAR-</a:t>
            </a:r>
            <a:endParaRPr sz="1000">
              <a:latin typeface="Arial"/>
              <a:cs typeface="Arial"/>
            </a:endParaRPr>
          </a:p>
          <a:p>
            <a:pPr algn="just" marL="12700">
              <a:lnSpc>
                <a:spcPct val="100000"/>
              </a:lnSpc>
              <a:spcBef>
                <a:spcPts val="480"/>
              </a:spcBef>
            </a:pPr>
            <a:r>
              <a:rPr dirty="0" sz="1000" spc="5">
                <a:latin typeface="Arial"/>
                <a:cs typeface="Arial"/>
              </a:rPr>
              <a:t>T</a:t>
            </a:r>
            <a:r>
              <a:rPr dirty="0" sz="1000" spc="-60">
                <a:latin typeface="Arial"/>
                <a:cs typeface="Arial"/>
              </a:rPr>
              <a:t> </a:t>
            </a:r>
            <a:r>
              <a:rPr dirty="0" sz="1000" spc="5">
                <a:latin typeface="PMingLiU"/>
                <a:cs typeface="PMingLiU"/>
              </a:rPr>
              <a:t>的持</a:t>
            </a:r>
            <a:r>
              <a:rPr dirty="0" sz="1000" spc="-20">
                <a:latin typeface="PMingLiU"/>
                <a:cs typeface="PMingLiU"/>
              </a:rPr>
              <a:t>久</a:t>
            </a:r>
            <a:r>
              <a:rPr dirty="0" sz="1000" spc="5">
                <a:latin typeface="PMingLiU"/>
                <a:cs typeface="PMingLiU"/>
              </a:rPr>
              <a:t>性。</a:t>
            </a:r>
            <a:endParaRPr sz="1000">
              <a:latin typeface="PMingLiU"/>
              <a:cs typeface="PMingLiU"/>
            </a:endParaRPr>
          </a:p>
          <a:p>
            <a:pPr algn="just"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46:</a:t>
            </a:r>
            <a:r>
              <a:rPr dirty="0" sz="1000" spc="5" b="1">
                <a:latin typeface="Arial"/>
                <a:cs typeface="Arial"/>
              </a:rPr>
              <a:t> </a:t>
            </a:r>
            <a:r>
              <a:rPr dirty="0" sz="1000" spc="-5" b="1">
                <a:latin typeface="Arial"/>
                <a:cs typeface="Arial"/>
              </a:rPr>
              <a:t>Cellectis</a:t>
            </a:r>
            <a:r>
              <a:rPr dirty="0" sz="1000" spc="-45" b="1">
                <a:latin typeface="Arial"/>
                <a:cs typeface="Arial"/>
              </a:rPr>
              <a:t> </a:t>
            </a:r>
            <a:r>
              <a:rPr dirty="0" sz="1000" spc="5" b="1">
                <a:latin typeface="Microsoft JhengHei UI"/>
                <a:cs typeface="Microsoft JhengHei UI"/>
              </a:rPr>
              <a:t>的</a:t>
            </a:r>
            <a:r>
              <a:rPr dirty="0" sz="1000" spc="10" b="1">
                <a:latin typeface="Microsoft JhengHei UI"/>
                <a:cs typeface="Microsoft JhengHei UI"/>
              </a:rPr>
              <a:t> </a:t>
            </a:r>
            <a:r>
              <a:rPr dirty="0" sz="1000" spc="-10" b="1">
                <a:latin typeface="Arial"/>
                <a:cs typeface="Arial"/>
              </a:rPr>
              <a:t>UCAR-T</a:t>
            </a:r>
            <a:r>
              <a:rPr dirty="0" sz="1000" spc="-30" b="1">
                <a:latin typeface="Arial"/>
                <a:cs typeface="Arial"/>
              </a:rPr>
              <a:t> </a:t>
            </a:r>
            <a:r>
              <a:rPr dirty="0" sz="1000" spc="5" b="1">
                <a:latin typeface="Microsoft JhengHei UI"/>
                <a:cs typeface="Microsoft JhengHei UI"/>
              </a:rPr>
              <a:t>技术平台</a:t>
            </a:r>
            <a:endParaRPr sz="1000">
              <a:latin typeface="Microsoft JhengHei UI"/>
              <a:cs typeface="Microsoft JhengHei UI"/>
            </a:endParaRPr>
          </a:p>
        </p:txBody>
      </p:sp>
      <p:sp>
        <p:nvSpPr>
          <p:cNvPr id="10" name="object 10"/>
          <p:cNvSpPr/>
          <p:nvPr/>
        </p:nvSpPr>
        <p:spPr>
          <a:xfrm>
            <a:off x="521512" y="7268590"/>
            <a:ext cx="5080635" cy="18415"/>
          </a:xfrm>
          <a:custGeom>
            <a:avLst/>
            <a:gdLst/>
            <a:ahLst/>
            <a:cxnLst/>
            <a:rect l="l" t="t" r="r" b="b"/>
            <a:pathLst>
              <a:path w="5080635" h="18415">
                <a:moveTo>
                  <a:pt x="5080127" y="0"/>
                </a:moveTo>
                <a:lnTo>
                  <a:pt x="0" y="0"/>
                </a:lnTo>
                <a:lnTo>
                  <a:pt x="0" y="18287"/>
                </a:lnTo>
                <a:lnTo>
                  <a:pt x="5080127" y="18287"/>
                </a:lnTo>
                <a:lnTo>
                  <a:pt x="5080127" y="0"/>
                </a:lnTo>
                <a:close/>
              </a:path>
            </a:pathLst>
          </a:custGeom>
          <a:solidFill>
            <a:srgbClr val="000000"/>
          </a:solidFill>
        </p:spPr>
        <p:txBody>
          <a:bodyPr wrap="square" lIns="0" tIns="0" rIns="0" bIns="0" rtlCol="0"/>
          <a:lstStyle/>
          <a:p/>
        </p:txBody>
      </p:sp>
      <p:sp>
        <p:nvSpPr>
          <p:cNvPr id="11" name="object 11"/>
          <p:cNvSpPr txBox="1"/>
          <p:nvPr/>
        </p:nvSpPr>
        <p:spPr>
          <a:xfrm>
            <a:off x="527100" y="9094469"/>
            <a:ext cx="1601470" cy="14668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60">
                <a:latin typeface="Arial"/>
                <a:cs typeface="Arial"/>
              </a:rPr>
              <a:t> </a:t>
            </a:r>
            <a:r>
              <a:rPr dirty="0" sz="800" spc="-10">
                <a:latin typeface="PMingLiU"/>
                <a:cs typeface="PMingLiU"/>
              </a:rPr>
              <a:t>公</a:t>
            </a:r>
            <a:r>
              <a:rPr dirty="0" sz="800" spc="10">
                <a:latin typeface="PMingLiU"/>
                <a:cs typeface="PMingLiU"/>
              </a:rPr>
              <a:t>司</a:t>
            </a:r>
            <a:r>
              <a:rPr dirty="0" sz="800" spc="-10">
                <a:latin typeface="PMingLiU"/>
                <a:cs typeface="PMingLiU"/>
              </a:rPr>
              <a:t>官网</a:t>
            </a:r>
            <a:r>
              <a:rPr dirty="0" sz="800" spc="10">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p:txBody>
      </p:sp>
      <p:grpSp>
        <p:nvGrpSpPr>
          <p:cNvPr id="12" name="object 12"/>
          <p:cNvGrpSpPr/>
          <p:nvPr/>
        </p:nvGrpSpPr>
        <p:grpSpPr>
          <a:xfrm>
            <a:off x="521512" y="7284719"/>
            <a:ext cx="5080635" cy="1810385"/>
            <a:chOff x="521512" y="7284719"/>
            <a:chExt cx="5080635" cy="1810385"/>
          </a:xfrm>
        </p:grpSpPr>
        <p:sp>
          <p:nvSpPr>
            <p:cNvPr id="13" name="object 13"/>
            <p:cNvSpPr/>
            <p:nvPr/>
          </p:nvSpPr>
          <p:spPr>
            <a:xfrm>
              <a:off x="521512" y="9076689"/>
              <a:ext cx="5080635" cy="18415"/>
            </a:xfrm>
            <a:custGeom>
              <a:avLst/>
              <a:gdLst/>
              <a:ahLst/>
              <a:cxnLst/>
              <a:rect l="l" t="t" r="r" b="b"/>
              <a:pathLst>
                <a:path w="5080635" h="18415">
                  <a:moveTo>
                    <a:pt x="5080127" y="0"/>
                  </a:moveTo>
                  <a:lnTo>
                    <a:pt x="0" y="0"/>
                  </a:lnTo>
                  <a:lnTo>
                    <a:pt x="0" y="18288"/>
                  </a:lnTo>
                  <a:lnTo>
                    <a:pt x="5080127" y="18288"/>
                  </a:lnTo>
                  <a:lnTo>
                    <a:pt x="5080127" y="0"/>
                  </a:lnTo>
                  <a:close/>
                </a:path>
              </a:pathLst>
            </a:custGeom>
            <a:solidFill>
              <a:srgbClr val="000000"/>
            </a:solidFill>
          </p:spPr>
          <p:txBody>
            <a:bodyPr wrap="square" lIns="0" tIns="0" rIns="0" bIns="0" rtlCol="0"/>
            <a:lstStyle/>
            <a:p/>
          </p:txBody>
        </p:sp>
        <p:pic>
          <p:nvPicPr>
            <p:cNvPr id="14" name="object 14"/>
            <p:cNvPicPr/>
            <p:nvPr/>
          </p:nvPicPr>
          <p:blipFill>
            <a:blip r:embed="rId3" cstate="print"/>
            <a:stretch>
              <a:fillRect/>
            </a:stretch>
          </p:blipFill>
          <p:spPr>
            <a:xfrm>
              <a:off x="609834" y="7284719"/>
              <a:ext cx="4257821" cy="1780032"/>
            </a:xfrm>
            <a:prstGeom prst="rect">
              <a:avLst/>
            </a:prstGeom>
          </p:spPr>
        </p:pic>
      </p:grpSp>
      <p:sp>
        <p:nvSpPr>
          <p:cNvPr id="15" name="object 15"/>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6" name="object 16"/>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197475" cy="955675"/>
          </a:xfrm>
          <a:prstGeom prst="rect">
            <a:avLst/>
          </a:prstGeom>
        </p:spPr>
        <p:txBody>
          <a:bodyPr wrap="square" lIns="0" tIns="12065" rIns="0" bIns="0" rtlCol="0" vert="horz">
            <a:spAutoFit/>
          </a:bodyPr>
          <a:lstStyle/>
          <a:p>
            <a:pPr marL="12700" marR="5080">
              <a:lnSpc>
                <a:spcPct val="140100"/>
              </a:lnSpc>
              <a:spcBef>
                <a:spcPts val="95"/>
              </a:spcBef>
            </a:pPr>
            <a:r>
              <a:rPr dirty="0" sz="1000" spc="5">
                <a:latin typeface="PMingLiU"/>
                <a:cs typeface="PMingLiU"/>
              </a:rPr>
              <a:t>目</a:t>
            </a:r>
            <a:r>
              <a:rPr dirty="0" sz="1000" spc="145">
                <a:latin typeface="PMingLiU"/>
                <a:cs typeface="PMingLiU"/>
              </a:rPr>
              <a:t>前</a:t>
            </a:r>
            <a:r>
              <a:rPr dirty="0" sz="1000" spc="10">
                <a:latin typeface="Arial"/>
                <a:cs typeface="Arial"/>
              </a:rPr>
              <a:t>Cellectis</a:t>
            </a:r>
            <a:r>
              <a:rPr dirty="0" sz="1000" spc="5">
                <a:latin typeface="PMingLiU"/>
                <a:cs typeface="PMingLiU"/>
              </a:rPr>
              <a:t>的</a:t>
            </a:r>
            <a:r>
              <a:rPr dirty="0" sz="1000" spc="-20">
                <a:latin typeface="PMingLiU"/>
                <a:cs typeface="PMingLiU"/>
              </a:rPr>
              <a:t>管</a:t>
            </a:r>
            <a:r>
              <a:rPr dirty="0" sz="1000" spc="5">
                <a:latin typeface="PMingLiU"/>
                <a:cs typeface="PMingLiU"/>
              </a:rPr>
              <a:t>线内</a:t>
            </a:r>
            <a:r>
              <a:rPr dirty="0" sz="1000" spc="-20">
                <a:latin typeface="PMingLiU"/>
                <a:cs typeface="PMingLiU"/>
              </a:rPr>
              <a:t>包</a:t>
            </a:r>
            <a:r>
              <a:rPr dirty="0" sz="1000" spc="150">
                <a:latin typeface="PMingLiU"/>
                <a:cs typeface="PMingLiU"/>
              </a:rPr>
              <a:t>括</a:t>
            </a:r>
            <a:r>
              <a:rPr dirty="0" sz="1000">
                <a:latin typeface="Arial"/>
                <a:cs typeface="Arial"/>
              </a:rPr>
              <a:t>6</a:t>
            </a:r>
            <a:r>
              <a:rPr dirty="0" sz="1000" spc="-165">
                <a:latin typeface="Arial"/>
                <a:cs typeface="Arial"/>
              </a:rPr>
              <a:t> </a:t>
            </a:r>
            <a:r>
              <a:rPr dirty="0" sz="1000" spc="145">
                <a:latin typeface="PMingLiU"/>
                <a:cs typeface="PMingLiU"/>
              </a:rPr>
              <a:t>款</a:t>
            </a:r>
            <a:r>
              <a:rPr dirty="0" sz="1000" spc="-5">
                <a:latin typeface="Arial"/>
                <a:cs typeface="Arial"/>
              </a:rPr>
              <a:t>UCAR-T</a:t>
            </a:r>
            <a:r>
              <a:rPr dirty="0" sz="1000" spc="-140">
                <a:latin typeface="Arial"/>
                <a:cs typeface="Arial"/>
              </a:rPr>
              <a:t> </a:t>
            </a:r>
            <a:r>
              <a:rPr dirty="0" sz="1000" spc="-20">
                <a:latin typeface="PMingLiU"/>
                <a:cs typeface="PMingLiU"/>
              </a:rPr>
              <a:t>产</a:t>
            </a:r>
            <a:r>
              <a:rPr dirty="0" sz="1000" spc="5">
                <a:latin typeface="PMingLiU"/>
                <a:cs typeface="PMingLiU"/>
              </a:rPr>
              <a:t>品，</a:t>
            </a:r>
            <a:r>
              <a:rPr dirty="0" sz="1000" spc="-20">
                <a:latin typeface="PMingLiU"/>
                <a:cs typeface="PMingLiU"/>
              </a:rPr>
              <a:t>其</a:t>
            </a:r>
            <a:r>
              <a:rPr dirty="0" sz="1000" spc="5">
                <a:latin typeface="PMingLiU"/>
                <a:cs typeface="PMingLiU"/>
              </a:rPr>
              <a:t>中</a:t>
            </a:r>
            <a:r>
              <a:rPr dirty="0" sz="1000" spc="-20">
                <a:latin typeface="PMingLiU"/>
                <a:cs typeface="PMingLiU"/>
              </a:rPr>
              <a:t>自</a:t>
            </a:r>
            <a:r>
              <a:rPr dirty="0" sz="1000" spc="5">
                <a:latin typeface="PMingLiU"/>
                <a:cs typeface="PMingLiU"/>
              </a:rPr>
              <a:t>有管线</a:t>
            </a:r>
            <a:r>
              <a:rPr dirty="0" sz="1000" spc="-20">
                <a:latin typeface="PMingLiU"/>
                <a:cs typeface="PMingLiU"/>
              </a:rPr>
              <a:t>包</a:t>
            </a:r>
            <a:r>
              <a:rPr dirty="0" sz="1000" spc="150">
                <a:latin typeface="PMingLiU"/>
                <a:cs typeface="PMingLiU"/>
              </a:rPr>
              <a:t>括</a:t>
            </a:r>
            <a:r>
              <a:rPr dirty="0" sz="1000" spc="-5">
                <a:latin typeface="Arial"/>
                <a:cs typeface="Arial"/>
              </a:rPr>
              <a:t>UCART123</a:t>
            </a:r>
            <a:r>
              <a:rPr dirty="0" sz="1000" spc="5">
                <a:latin typeface="PMingLiU"/>
                <a:cs typeface="PMingLiU"/>
              </a:rPr>
              <a:t>、</a:t>
            </a:r>
            <a:r>
              <a:rPr dirty="0" sz="1000" spc="-5">
                <a:latin typeface="Arial"/>
                <a:cs typeface="Arial"/>
              </a:rPr>
              <a:t>UCART22</a:t>
            </a:r>
            <a:r>
              <a:rPr dirty="0" sz="1000" spc="5">
                <a:latin typeface="PMingLiU"/>
                <a:cs typeface="PMingLiU"/>
              </a:rPr>
              <a:t>、 </a:t>
            </a:r>
            <a:r>
              <a:rPr dirty="0" sz="1000">
                <a:latin typeface="Arial"/>
                <a:cs typeface="Arial"/>
              </a:rPr>
              <a:t>UCARTCS1</a:t>
            </a:r>
            <a:r>
              <a:rPr dirty="0" sz="1000" spc="-135">
                <a:latin typeface="Arial"/>
                <a:cs typeface="Arial"/>
              </a:rPr>
              <a:t> </a:t>
            </a:r>
            <a:r>
              <a:rPr dirty="0" sz="1000" spc="195">
                <a:latin typeface="PMingLiU"/>
                <a:cs typeface="PMingLiU"/>
              </a:rPr>
              <a:t>和</a:t>
            </a:r>
            <a:r>
              <a:rPr dirty="0" sz="1000" spc="-5">
                <a:latin typeface="Arial"/>
                <a:cs typeface="Arial"/>
              </a:rPr>
              <a:t>UCART20x22</a:t>
            </a:r>
            <a:r>
              <a:rPr dirty="0" sz="1000" spc="-5">
                <a:latin typeface="PMingLiU"/>
                <a:cs typeface="PMingLiU"/>
              </a:rPr>
              <a:t>，</a:t>
            </a:r>
            <a:r>
              <a:rPr dirty="0" sz="1000" spc="-20">
                <a:latin typeface="PMingLiU"/>
                <a:cs typeface="PMingLiU"/>
              </a:rPr>
              <a:t>前</a:t>
            </a:r>
            <a:r>
              <a:rPr dirty="0" sz="1000" spc="5">
                <a:latin typeface="PMingLiU"/>
                <a:cs typeface="PMingLiU"/>
              </a:rPr>
              <a:t>三款</a:t>
            </a:r>
            <a:r>
              <a:rPr dirty="0" sz="1000" spc="-20">
                <a:latin typeface="PMingLiU"/>
                <a:cs typeface="PMingLiU"/>
              </a:rPr>
              <a:t>产</a:t>
            </a:r>
            <a:r>
              <a:rPr dirty="0" sz="1000" spc="5">
                <a:latin typeface="PMingLiU"/>
                <a:cs typeface="PMingLiU"/>
              </a:rPr>
              <a:t>品目</a:t>
            </a:r>
            <a:r>
              <a:rPr dirty="0" sz="1000" spc="-20">
                <a:latin typeface="PMingLiU"/>
                <a:cs typeface="PMingLiU"/>
              </a:rPr>
              <a:t>前处</a:t>
            </a:r>
            <a:r>
              <a:rPr dirty="0" sz="1000" spc="5">
                <a:latin typeface="PMingLiU"/>
                <a:cs typeface="PMingLiU"/>
              </a:rPr>
              <a:t>于</a:t>
            </a:r>
            <a:r>
              <a:rPr dirty="0" sz="1000" spc="-65">
                <a:latin typeface="PMingLiU"/>
                <a:cs typeface="PMingLiU"/>
              </a:rPr>
              <a:t> </a:t>
            </a:r>
            <a:r>
              <a:rPr dirty="0" sz="1000">
                <a:latin typeface="Arial"/>
                <a:cs typeface="Arial"/>
              </a:rPr>
              <a:t>I</a:t>
            </a:r>
            <a:r>
              <a:rPr dirty="0" sz="1000" spc="-125">
                <a:latin typeface="Arial"/>
                <a:cs typeface="Arial"/>
              </a:rPr>
              <a:t> </a:t>
            </a:r>
            <a:r>
              <a:rPr dirty="0" sz="1000" spc="-20">
                <a:latin typeface="PMingLiU"/>
                <a:cs typeface="PMingLiU"/>
              </a:rPr>
              <a:t>期</a:t>
            </a:r>
            <a:r>
              <a:rPr dirty="0" sz="1000" spc="5">
                <a:latin typeface="PMingLiU"/>
                <a:cs typeface="PMingLiU"/>
              </a:rPr>
              <a:t>临床剂</a:t>
            </a:r>
            <a:r>
              <a:rPr dirty="0" sz="1000" spc="-20">
                <a:latin typeface="PMingLiU"/>
                <a:cs typeface="PMingLiU"/>
              </a:rPr>
              <a:t>量</a:t>
            </a:r>
            <a:r>
              <a:rPr dirty="0" sz="1000" spc="5">
                <a:latin typeface="PMingLiU"/>
                <a:cs typeface="PMingLiU"/>
              </a:rPr>
              <a:t>扩展</a:t>
            </a:r>
            <a:r>
              <a:rPr dirty="0" sz="1000" spc="-20">
                <a:latin typeface="PMingLiU"/>
                <a:cs typeface="PMingLiU"/>
              </a:rPr>
              <a:t>阶</a:t>
            </a:r>
            <a:r>
              <a:rPr dirty="0" sz="1000" spc="5">
                <a:latin typeface="PMingLiU"/>
                <a:cs typeface="PMingLiU"/>
              </a:rPr>
              <a:t>段</a:t>
            </a:r>
            <a:r>
              <a:rPr dirty="0" sz="1000" spc="-5">
                <a:latin typeface="PMingLiU"/>
                <a:cs typeface="PMingLiU"/>
              </a:rPr>
              <a:t>，</a:t>
            </a:r>
            <a:r>
              <a:rPr dirty="0" sz="1000" spc="-5">
                <a:latin typeface="Arial"/>
                <a:cs typeface="Arial"/>
              </a:rPr>
              <a:t>UCART20x22  </a:t>
            </a:r>
            <a:r>
              <a:rPr dirty="0" sz="1000" spc="245">
                <a:latin typeface="PMingLiU"/>
                <a:cs typeface="PMingLiU"/>
              </a:rPr>
              <a:t>的</a:t>
            </a:r>
            <a:r>
              <a:rPr dirty="0" sz="1000">
                <a:latin typeface="Arial"/>
                <a:cs typeface="Arial"/>
              </a:rPr>
              <a:t>IND</a:t>
            </a:r>
            <a:r>
              <a:rPr dirty="0" sz="1000" spc="-70">
                <a:latin typeface="Arial"/>
                <a:cs typeface="Arial"/>
              </a:rPr>
              <a:t> </a:t>
            </a:r>
            <a:r>
              <a:rPr dirty="0" sz="1000" spc="5">
                <a:latin typeface="PMingLiU"/>
                <a:cs typeface="PMingLiU"/>
              </a:rPr>
              <a:t>申请于</a:t>
            </a:r>
            <a:r>
              <a:rPr dirty="0" sz="1000" spc="-20">
                <a:latin typeface="PMingLiU"/>
                <a:cs typeface="PMingLiU"/>
              </a:rPr>
              <a:t> </a:t>
            </a:r>
            <a:r>
              <a:rPr dirty="0" sz="1000" spc="-5">
                <a:latin typeface="Arial"/>
                <a:cs typeface="Arial"/>
              </a:rPr>
              <a:t>2022</a:t>
            </a:r>
            <a:r>
              <a:rPr dirty="0" sz="1000" spc="-75">
                <a:latin typeface="Arial"/>
                <a:cs typeface="Arial"/>
              </a:rPr>
              <a:t> </a:t>
            </a:r>
            <a:r>
              <a:rPr dirty="0" sz="1000" spc="5">
                <a:latin typeface="PMingLiU"/>
                <a:cs typeface="PMingLiU"/>
              </a:rPr>
              <a:t>年</a:t>
            </a:r>
            <a:r>
              <a:rPr dirty="0" sz="1000" spc="-20">
                <a:latin typeface="PMingLiU"/>
                <a:cs typeface="PMingLiU"/>
              </a:rPr>
              <a:t> </a:t>
            </a:r>
            <a:r>
              <a:rPr dirty="0" sz="1000">
                <a:latin typeface="Arial"/>
                <a:cs typeface="Arial"/>
              </a:rPr>
              <a:t>8</a:t>
            </a:r>
            <a:r>
              <a:rPr dirty="0" sz="1000" spc="-70">
                <a:latin typeface="Arial"/>
                <a:cs typeface="Arial"/>
              </a:rPr>
              <a:t> </a:t>
            </a:r>
            <a:r>
              <a:rPr dirty="0" sz="1000" spc="5">
                <a:latin typeface="PMingLiU"/>
                <a:cs typeface="PMingLiU"/>
              </a:rPr>
              <a:t>月</a:t>
            </a:r>
            <a:r>
              <a:rPr dirty="0" sz="1000" spc="245">
                <a:latin typeface="PMingLiU"/>
                <a:cs typeface="PMingLiU"/>
              </a:rPr>
              <a:t>获</a:t>
            </a:r>
            <a:r>
              <a:rPr dirty="0" sz="1000">
                <a:latin typeface="Arial"/>
                <a:cs typeface="Arial"/>
              </a:rPr>
              <a:t>FDA</a:t>
            </a:r>
            <a:r>
              <a:rPr dirty="0" sz="1000" spc="-65">
                <a:latin typeface="Arial"/>
                <a:cs typeface="Arial"/>
              </a:rPr>
              <a:t> </a:t>
            </a:r>
            <a:r>
              <a:rPr dirty="0" sz="1000" spc="5">
                <a:latin typeface="PMingLiU"/>
                <a:cs typeface="PMingLiU"/>
              </a:rPr>
              <a:t>批准，</a:t>
            </a:r>
            <a:r>
              <a:rPr dirty="0" sz="1000" spc="-20">
                <a:latin typeface="PMingLiU"/>
                <a:cs typeface="PMingLiU"/>
              </a:rPr>
              <a:t>公</a:t>
            </a:r>
            <a:r>
              <a:rPr dirty="0" sz="1000" spc="5">
                <a:latin typeface="PMingLiU"/>
                <a:cs typeface="PMingLiU"/>
              </a:rPr>
              <a:t>司计划于</a:t>
            </a:r>
            <a:r>
              <a:rPr dirty="0" sz="1000" spc="-15">
                <a:latin typeface="PMingLiU"/>
                <a:cs typeface="PMingLiU"/>
              </a:rPr>
              <a:t> </a:t>
            </a:r>
            <a:r>
              <a:rPr dirty="0" sz="1000" spc="-10">
                <a:latin typeface="Arial"/>
                <a:cs typeface="Arial"/>
              </a:rPr>
              <a:t>2H22</a:t>
            </a:r>
            <a:r>
              <a:rPr dirty="0" sz="1000" spc="-75">
                <a:latin typeface="Arial"/>
                <a:cs typeface="Arial"/>
              </a:rPr>
              <a:t> </a:t>
            </a:r>
            <a:r>
              <a:rPr dirty="0" sz="1000" spc="5">
                <a:latin typeface="PMingLiU"/>
                <a:cs typeface="PMingLiU"/>
              </a:rPr>
              <a:t>开始患者招</a:t>
            </a:r>
            <a:r>
              <a:rPr dirty="0" sz="1000" spc="-20">
                <a:latin typeface="PMingLiU"/>
                <a:cs typeface="PMingLiU"/>
              </a:rPr>
              <a:t>募</a:t>
            </a:r>
            <a:r>
              <a:rPr dirty="0" sz="1000" spc="5">
                <a:latin typeface="PMingLiU"/>
                <a:cs typeface="PMingLiU"/>
              </a:rPr>
              <a:t>。</a:t>
            </a:r>
            <a:endParaRPr sz="1000">
              <a:latin typeface="PMingLiU"/>
              <a:cs typeface="PMingLiU"/>
            </a:endParaRPr>
          </a:p>
          <a:p>
            <a:pPr marL="12700">
              <a:lnSpc>
                <a:spcPct val="100000"/>
              </a:lnSpc>
              <a:spcBef>
                <a:spcPts val="1080"/>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47:</a:t>
            </a:r>
            <a:r>
              <a:rPr dirty="0" sz="1000" spc="5" b="1">
                <a:latin typeface="Arial"/>
                <a:cs typeface="Arial"/>
              </a:rPr>
              <a:t> </a:t>
            </a:r>
            <a:r>
              <a:rPr dirty="0" sz="1000" spc="-5" b="1">
                <a:latin typeface="Arial"/>
                <a:cs typeface="Arial"/>
              </a:rPr>
              <a:t>Cellectis</a:t>
            </a:r>
            <a:r>
              <a:rPr dirty="0" sz="1000" spc="-70" b="1">
                <a:latin typeface="Arial"/>
                <a:cs typeface="Arial"/>
              </a:rPr>
              <a:t> </a:t>
            </a:r>
            <a:r>
              <a:rPr dirty="0" sz="1000" spc="5" b="1">
                <a:latin typeface="Microsoft JhengHei UI"/>
                <a:cs typeface="Microsoft JhengHei UI"/>
              </a:rPr>
              <a:t>临床阶段产</a:t>
            </a:r>
            <a:r>
              <a:rPr dirty="0" sz="1000" spc="-20" b="1">
                <a:latin typeface="Microsoft JhengHei UI"/>
                <a:cs typeface="Microsoft JhengHei UI"/>
              </a:rPr>
              <a:t>品</a:t>
            </a:r>
            <a:r>
              <a:rPr dirty="0" sz="1000" spc="5" b="1">
                <a:latin typeface="Microsoft JhengHei UI"/>
                <a:cs typeface="Microsoft JhengHei UI"/>
              </a:rPr>
              <a:t>管线</a:t>
            </a:r>
            <a:endParaRPr sz="1000">
              <a:latin typeface="Microsoft JhengHei UI"/>
              <a:cs typeface="Microsoft JhengHei UI"/>
            </a:endParaRPr>
          </a:p>
        </p:txBody>
      </p:sp>
      <p:sp>
        <p:nvSpPr>
          <p:cNvPr id="8" name="object 8"/>
          <p:cNvSpPr txBox="1"/>
          <p:nvPr/>
        </p:nvSpPr>
        <p:spPr>
          <a:xfrm>
            <a:off x="527100" y="4249673"/>
            <a:ext cx="5197475" cy="3279775"/>
          </a:xfrm>
          <a:prstGeom prst="rect">
            <a:avLst/>
          </a:prstGeom>
        </p:spPr>
        <p:txBody>
          <a:bodyPr wrap="square" lIns="0" tIns="11430" rIns="0" bIns="0" rtlCol="0" vert="horz">
            <a:spAutoFit/>
          </a:bodyPr>
          <a:lstStyle/>
          <a:p>
            <a:pPr algn="just"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20">
                <a:latin typeface="Arial"/>
                <a:cs typeface="Arial"/>
              </a:rPr>
              <a:t> </a:t>
            </a:r>
            <a:r>
              <a:rPr dirty="0" sz="800" spc="-10">
                <a:latin typeface="PMingLiU"/>
                <a:cs typeface="PMingLiU"/>
              </a:rPr>
              <a:t>公</a:t>
            </a:r>
            <a:r>
              <a:rPr dirty="0" sz="800" spc="10">
                <a:latin typeface="PMingLiU"/>
                <a:cs typeface="PMingLiU"/>
              </a:rPr>
              <a:t>司</a:t>
            </a:r>
            <a:r>
              <a:rPr dirty="0" sz="800" spc="-10">
                <a:latin typeface="PMingLiU"/>
                <a:cs typeface="PMingLiU"/>
              </a:rPr>
              <a:t>官网</a:t>
            </a:r>
            <a:r>
              <a:rPr dirty="0" sz="800" spc="10">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p>
            <a:pPr>
              <a:lnSpc>
                <a:spcPct val="100000"/>
              </a:lnSpc>
            </a:pPr>
            <a:endParaRPr sz="1200">
              <a:latin typeface="PMingLiU"/>
              <a:cs typeface="PMingLiU"/>
            </a:endParaRPr>
          </a:p>
          <a:p>
            <a:pPr algn="just" marL="12700" marR="129539">
              <a:lnSpc>
                <a:spcPct val="139700"/>
              </a:lnSpc>
            </a:pPr>
            <a:r>
              <a:rPr dirty="0" sz="1000" spc="245" b="1">
                <a:latin typeface="Microsoft JhengHei UI"/>
                <a:cs typeface="Microsoft JhengHei UI"/>
              </a:rPr>
              <a:t>自</a:t>
            </a:r>
            <a:r>
              <a:rPr dirty="0" sz="1000" spc="-5" b="1">
                <a:latin typeface="Arial"/>
                <a:cs typeface="Arial"/>
              </a:rPr>
              <a:t>Cellectis</a:t>
            </a:r>
            <a:r>
              <a:rPr dirty="0" sz="1000" spc="-105" b="1">
                <a:latin typeface="Arial"/>
                <a:cs typeface="Arial"/>
              </a:rPr>
              <a:t> </a:t>
            </a:r>
            <a:r>
              <a:rPr dirty="0" sz="1000" spc="5" b="1">
                <a:latin typeface="Microsoft JhengHei UI"/>
                <a:cs typeface="Microsoft JhengHei UI"/>
              </a:rPr>
              <a:t>获</a:t>
            </a:r>
            <a:r>
              <a:rPr dirty="0" sz="1000" spc="220" b="1">
                <a:latin typeface="Microsoft JhengHei UI"/>
                <a:cs typeface="Microsoft JhengHei UI"/>
              </a:rPr>
              <a:t>得</a:t>
            </a:r>
            <a:r>
              <a:rPr dirty="0" sz="1000" b="1">
                <a:latin typeface="Arial"/>
                <a:cs typeface="Arial"/>
              </a:rPr>
              <a:t>TALEN</a:t>
            </a:r>
            <a:r>
              <a:rPr dirty="0" sz="1000" spc="-105" b="1">
                <a:latin typeface="Arial"/>
                <a:cs typeface="Arial"/>
              </a:rPr>
              <a:t> </a:t>
            </a:r>
            <a:r>
              <a:rPr dirty="0" sz="1000" spc="5" b="1">
                <a:latin typeface="Microsoft JhengHei UI"/>
                <a:cs typeface="Microsoft JhengHei UI"/>
              </a:rPr>
              <a:t>授权</a:t>
            </a:r>
            <a:r>
              <a:rPr dirty="0" sz="1000" spc="-5" b="1">
                <a:latin typeface="Microsoft JhengHei UI"/>
                <a:cs typeface="Microsoft JhengHei UI"/>
              </a:rPr>
              <a:t>，</a:t>
            </a:r>
            <a:r>
              <a:rPr dirty="0" sz="1000" spc="-5" b="1">
                <a:latin typeface="Arial"/>
                <a:cs typeface="Arial"/>
              </a:rPr>
              <a:t>Allogene</a:t>
            </a:r>
            <a:r>
              <a:rPr dirty="0" sz="1000" spc="-5" b="1">
                <a:latin typeface="Microsoft JhengHei UI"/>
                <a:cs typeface="Microsoft JhengHei UI"/>
              </a:rPr>
              <a:t>（</a:t>
            </a:r>
            <a:r>
              <a:rPr dirty="0" sz="1000" spc="-5" b="1">
                <a:latin typeface="Arial"/>
                <a:cs typeface="Arial"/>
              </a:rPr>
              <a:t>ALLO</a:t>
            </a:r>
            <a:r>
              <a:rPr dirty="0" sz="1000" spc="-65" b="1">
                <a:latin typeface="Arial"/>
                <a:cs typeface="Arial"/>
              </a:rPr>
              <a:t> </a:t>
            </a:r>
            <a:r>
              <a:rPr dirty="0" sz="1000" spc="-5" b="1">
                <a:latin typeface="Arial"/>
                <a:cs typeface="Arial"/>
              </a:rPr>
              <a:t>US</a:t>
            </a:r>
            <a:r>
              <a:rPr dirty="0" sz="1000" spc="-5" b="1">
                <a:latin typeface="Microsoft JhengHei UI"/>
                <a:cs typeface="Microsoft JhengHei UI"/>
              </a:rPr>
              <a:t>）</a:t>
            </a:r>
            <a:r>
              <a:rPr dirty="0" sz="1000" spc="5" b="1">
                <a:latin typeface="Microsoft JhengHei UI"/>
                <a:cs typeface="Microsoft JhengHei UI"/>
              </a:rPr>
              <a:t>的核心</a:t>
            </a:r>
            <a:r>
              <a:rPr dirty="0" sz="1000" spc="-20" b="1">
                <a:latin typeface="Microsoft JhengHei UI"/>
                <a:cs typeface="Microsoft JhengHei UI"/>
              </a:rPr>
              <a:t>产</a:t>
            </a:r>
            <a:r>
              <a:rPr dirty="0" sz="1000" spc="245" b="1">
                <a:latin typeface="Microsoft JhengHei UI"/>
                <a:cs typeface="Microsoft JhengHei UI"/>
              </a:rPr>
              <a:t>品</a:t>
            </a:r>
            <a:r>
              <a:rPr dirty="0" sz="1000" spc="-10" b="1">
                <a:latin typeface="Arial"/>
                <a:cs typeface="Arial"/>
              </a:rPr>
              <a:t>ALLO-501A</a:t>
            </a:r>
            <a:r>
              <a:rPr dirty="0" sz="1000" spc="-100" b="1">
                <a:latin typeface="Arial"/>
                <a:cs typeface="Arial"/>
              </a:rPr>
              <a:t> </a:t>
            </a:r>
            <a:r>
              <a:rPr dirty="0" sz="1000" spc="25" b="1">
                <a:latin typeface="Microsoft JhengHei UI"/>
                <a:cs typeface="Microsoft JhengHei UI"/>
              </a:rPr>
              <a:t>临</a:t>
            </a:r>
            <a:r>
              <a:rPr dirty="0" sz="1000" spc="5" b="1">
                <a:latin typeface="Microsoft JhengHei UI"/>
                <a:cs typeface="Microsoft JhengHei UI"/>
              </a:rPr>
              <a:t>床进度 靠前。</a:t>
            </a:r>
            <a:r>
              <a:rPr dirty="0" sz="1000" spc="-5">
                <a:latin typeface="Arial"/>
                <a:cs typeface="Arial"/>
              </a:rPr>
              <a:t>Allogene</a:t>
            </a:r>
            <a:r>
              <a:rPr dirty="0" sz="1000">
                <a:latin typeface="Arial"/>
                <a:cs typeface="Arial"/>
              </a:rPr>
              <a:t> </a:t>
            </a:r>
            <a:r>
              <a:rPr dirty="0" sz="1000" spc="5">
                <a:latin typeface="PMingLiU"/>
                <a:cs typeface="PMingLiU"/>
              </a:rPr>
              <a:t>由两位</a:t>
            </a:r>
            <a:r>
              <a:rPr dirty="0" sz="1000" spc="55">
                <a:latin typeface="PMingLiU"/>
                <a:cs typeface="PMingLiU"/>
              </a:rPr>
              <a:t> </a:t>
            </a:r>
            <a:r>
              <a:rPr dirty="0" sz="1000" spc="-5">
                <a:latin typeface="Arial"/>
                <a:cs typeface="Arial"/>
              </a:rPr>
              <a:t>Kite</a:t>
            </a:r>
            <a:r>
              <a:rPr dirty="0" sz="1000">
                <a:latin typeface="Arial"/>
                <a:cs typeface="Arial"/>
              </a:rPr>
              <a:t> </a:t>
            </a:r>
            <a:r>
              <a:rPr dirty="0" sz="1000" spc="5">
                <a:latin typeface="PMingLiU"/>
                <a:cs typeface="PMingLiU"/>
              </a:rPr>
              <a:t>的</a:t>
            </a:r>
            <a:r>
              <a:rPr dirty="0" sz="1000" spc="-20">
                <a:latin typeface="PMingLiU"/>
                <a:cs typeface="PMingLiU"/>
              </a:rPr>
              <a:t>前</a:t>
            </a:r>
            <a:r>
              <a:rPr dirty="0" sz="1000" spc="5">
                <a:latin typeface="PMingLiU"/>
                <a:cs typeface="PMingLiU"/>
              </a:rPr>
              <a:t>高管</a:t>
            </a:r>
            <a:r>
              <a:rPr dirty="0" sz="1000" spc="-20">
                <a:latin typeface="PMingLiU"/>
                <a:cs typeface="PMingLiU"/>
              </a:rPr>
              <a:t>创</a:t>
            </a:r>
            <a:r>
              <a:rPr dirty="0" sz="1000" spc="5">
                <a:latin typeface="PMingLiU"/>
                <a:cs typeface="PMingLiU"/>
              </a:rPr>
              <a:t>立，</a:t>
            </a:r>
            <a:r>
              <a:rPr dirty="0" sz="1000" spc="-20">
                <a:latin typeface="PMingLiU"/>
                <a:cs typeface="PMingLiU"/>
              </a:rPr>
              <a:t>其</a:t>
            </a:r>
            <a:r>
              <a:rPr dirty="0" sz="1000" spc="5">
                <a:latin typeface="PMingLiU"/>
                <a:cs typeface="PMingLiU"/>
              </a:rPr>
              <a:t>进展</a:t>
            </a:r>
            <a:r>
              <a:rPr dirty="0" sz="1000" spc="-20">
                <a:latin typeface="PMingLiU"/>
                <a:cs typeface="PMingLiU"/>
              </a:rPr>
              <a:t>最快</a:t>
            </a:r>
            <a:r>
              <a:rPr dirty="0" sz="1000" spc="5">
                <a:latin typeface="PMingLiU"/>
                <a:cs typeface="PMingLiU"/>
              </a:rPr>
              <a:t>的</a:t>
            </a:r>
            <a:r>
              <a:rPr dirty="0" sz="1000" spc="60">
                <a:latin typeface="PMingLiU"/>
                <a:cs typeface="PMingLiU"/>
              </a:rPr>
              <a:t> </a:t>
            </a:r>
            <a:r>
              <a:rPr dirty="0" sz="1000">
                <a:latin typeface="Arial"/>
                <a:cs typeface="Arial"/>
              </a:rPr>
              <a:t>UCAR-T</a:t>
            </a:r>
            <a:r>
              <a:rPr dirty="0" sz="1000" spc="-5">
                <a:latin typeface="Arial"/>
                <a:cs typeface="Arial"/>
              </a:rPr>
              <a:t> </a:t>
            </a:r>
            <a:r>
              <a:rPr dirty="0" sz="1000" spc="5">
                <a:latin typeface="PMingLiU"/>
                <a:cs typeface="PMingLiU"/>
              </a:rPr>
              <a:t>产品</a:t>
            </a:r>
            <a:r>
              <a:rPr dirty="0" sz="1000" spc="50">
                <a:latin typeface="PMingLiU"/>
                <a:cs typeface="PMingLiU"/>
              </a:rPr>
              <a:t> </a:t>
            </a:r>
            <a:r>
              <a:rPr dirty="0" sz="1000" spc="-5">
                <a:latin typeface="Arial"/>
                <a:cs typeface="Arial"/>
              </a:rPr>
              <a:t>ALLO-501A</a:t>
            </a:r>
            <a:r>
              <a:rPr dirty="0" sz="1000" spc="-10">
                <a:latin typeface="Arial"/>
                <a:cs typeface="Arial"/>
              </a:rPr>
              <a:t> </a:t>
            </a:r>
            <a:r>
              <a:rPr dirty="0" sz="1000" spc="5">
                <a:latin typeface="PMingLiU"/>
                <a:cs typeface="PMingLiU"/>
              </a:rPr>
              <a:t>使用 </a:t>
            </a:r>
            <a:r>
              <a:rPr dirty="0" sz="1000">
                <a:latin typeface="Arial"/>
                <a:cs typeface="Arial"/>
              </a:rPr>
              <a:t>TALEN</a:t>
            </a:r>
            <a:r>
              <a:rPr dirty="0" sz="1000" spc="-70">
                <a:latin typeface="Arial"/>
                <a:cs typeface="Arial"/>
              </a:rPr>
              <a:t> </a:t>
            </a:r>
            <a:r>
              <a:rPr dirty="0" sz="1000" spc="5">
                <a:latin typeface="PMingLiU"/>
                <a:cs typeface="PMingLiU"/>
              </a:rPr>
              <a:t>技术</a:t>
            </a:r>
            <a:r>
              <a:rPr dirty="0" sz="1000" spc="-20">
                <a:latin typeface="PMingLiU"/>
                <a:cs typeface="PMingLiU"/>
              </a:rPr>
              <a:t>敲</a:t>
            </a:r>
            <a:r>
              <a:rPr dirty="0" sz="1000" spc="5">
                <a:latin typeface="PMingLiU"/>
                <a:cs typeface="PMingLiU"/>
              </a:rPr>
              <a:t>除了</a:t>
            </a:r>
            <a:r>
              <a:rPr dirty="0" sz="1000" spc="-20">
                <a:latin typeface="PMingLiU"/>
                <a:cs typeface="PMingLiU"/>
              </a:rPr>
              <a:t> </a:t>
            </a:r>
            <a:r>
              <a:rPr dirty="0" sz="1000" spc="5">
                <a:latin typeface="Arial"/>
                <a:cs typeface="Arial"/>
              </a:rPr>
              <a:t>T</a:t>
            </a:r>
            <a:r>
              <a:rPr dirty="0" sz="1000" spc="-50">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受体</a:t>
            </a:r>
            <a:r>
              <a:rPr dirty="0" sz="1000" spc="-525">
                <a:latin typeface="PMingLiU"/>
                <a:cs typeface="PMingLiU"/>
              </a:rPr>
              <a:t>α</a:t>
            </a:r>
            <a:r>
              <a:rPr dirty="0" sz="1000" spc="-20">
                <a:latin typeface="PMingLiU"/>
                <a:cs typeface="PMingLiU"/>
              </a:rPr>
              <a:t>恒</a:t>
            </a:r>
            <a:r>
              <a:rPr dirty="0" sz="1000" spc="5">
                <a:latin typeface="PMingLiU"/>
                <a:cs typeface="PMingLiU"/>
              </a:rPr>
              <a:t>定区</a:t>
            </a:r>
            <a:r>
              <a:rPr dirty="0" sz="1000" spc="150">
                <a:latin typeface="PMingLiU"/>
                <a:cs typeface="PMingLiU"/>
              </a:rPr>
              <a:t> </a:t>
            </a:r>
            <a:r>
              <a:rPr dirty="0" sz="1000">
                <a:latin typeface="Arial"/>
                <a:cs typeface="Arial"/>
              </a:rPr>
              <a:t>(TRAC)</a:t>
            </a:r>
            <a:r>
              <a:rPr dirty="0" sz="1000" spc="110">
                <a:latin typeface="Arial"/>
                <a:cs typeface="Arial"/>
              </a:rPr>
              <a:t> </a:t>
            </a:r>
            <a:r>
              <a:rPr dirty="0" sz="1000" spc="5">
                <a:latin typeface="PMingLiU"/>
                <a:cs typeface="PMingLiU"/>
              </a:rPr>
              <a:t>和</a:t>
            </a:r>
            <a:r>
              <a:rPr dirty="0" sz="1000" spc="10">
                <a:latin typeface="PMingLiU"/>
                <a:cs typeface="PMingLiU"/>
              </a:rPr>
              <a:t> </a:t>
            </a:r>
            <a:r>
              <a:rPr dirty="0" sz="1000" spc="-5">
                <a:latin typeface="Arial"/>
                <a:cs typeface="Arial"/>
              </a:rPr>
              <a:t>CD52</a:t>
            </a:r>
            <a:r>
              <a:rPr dirty="0" sz="1000" spc="-75">
                <a:latin typeface="Arial"/>
                <a:cs typeface="Arial"/>
              </a:rPr>
              <a:t> </a:t>
            </a:r>
            <a:r>
              <a:rPr dirty="0" sz="1000" spc="5">
                <a:latin typeface="PMingLiU"/>
                <a:cs typeface="PMingLiU"/>
              </a:rPr>
              <a:t>基因。</a:t>
            </a:r>
            <a:r>
              <a:rPr dirty="0" sz="1000" spc="-5">
                <a:latin typeface="Arial"/>
                <a:cs typeface="Arial"/>
              </a:rPr>
              <a:t>2022</a:t>
            </a:r>
            <a:r>
              <a:rPr dirty="0" sz="1000" spc="-75">
                <a:latin typeface="Arial"/>
                <a:cs typeface="Arial"/>
              </a:rPr>
              <a:t> </a:t>
            </a:r>
            <a:r>
              <a:rPr dirty="0" sz="1000" spc="5">
                <a:latin typeface="PMingLiU"/>
                <a:cs typeface="PMingLiU"/>
              </a:rPr>
              <a:t>年 </a:t>
            </a:r>
            <a:r>
              <a:rPr dirty="0" sz="1000">
                <a:latin typeface="Arial"/>
                <a:cs typeface="Arial"/>
              </a:rPr>
              <a:t>6</a:t>
            </a:r>
            <a:r>
              <a:rPr dirty="0" sz="1000" spc="-75">
                <a:latin typeface="Arial"/>
                <a:cs typeface="Arial"/>
              </a:rPr>
              <a:t> </a:t>
            </a:r>
            <a:r>
              <a:rPr dirty="0" sz="1000" spc="5">
                <a:latin typeface="PMingLiU"/>
                <a:cs typeface="PMingLiU"/>
              </a:rPr>
              <a:t>月</a:t>
            </a:r>
            <a:r>
              <a:rPr dirty="0" sz="1000" spc="10">
                <a:latin typeface="PMingLiU"/>
                <a:cs typeface="PMingLiU"/>
              </a:rPr>
              <a:t> </a:t>
            </a:r>
            <a:r>
              <a:rPr dirty="0" sz="1000">
                <a:latin typeface="Arial"/>
                <a:cs typeface="Arial"/>
              </a:rPr>
              <a:t>8</a:t>
            </a:r>
            <a:r>
              <a:rPr dirty="0" sz="1000" spc="-75">
                <a:latin typeface="Arial"/>
                <a:cs typeface="Arial"/>
              </a:rPr>
              <a:t> </a:t>
            </a:r>
            <a:r>
              <a:rPr dirty="0" sz="1000" spc="5">
                <a:latin typeface="PMingLiU"/>
                <a:cs typeface="PMingLiU"/>
              </a:rPr>
              <a:t>日</a:t>
            </a:r>
            <a:r>
              <a:rPr dirty="0" sz="1000">
                <a:latin typeface="PMingLiU"/>
                <a:cs typeface="PMingLiU"/>
              </a:rPr>
              <a:t>，</a:t>
            </a:r>
            <a:r>
              <a:rPr dirty="0" sz="1000">
                <a:latin typeface="Arial"/>
                <a:cs typeface="Arial"/>
              </a:rPr>
              <a:t>ALLO-  </a:t>
            </a:r>
            <a:r>
              <a:rPr dirty="0" sz="1000" spc="-5">
                <a:latin typeface="Arial"/>
                <a:cs typeface="Arial"/>
              </a:rPr>
              <a:t>501A</a:t>
            </a:r>
            <a:r>
              <a:rPr dirty="0" sz="1000" spc="-40">
                <a:latin typeface="Arial"/>
                <a:cs typeface="Arial"/>
              </a:rPr>
              <a:t> </a:t>
            </a:r>
            <a:r>
              <a:rPr dirty="0" sz="1000" spc="5">
                <a:latin typeface="PMingLiU"/>
                <a:cs typeface="PMingLiU"/>
              </a:rPr>
              <a:t>获</a:t>
            </a:r>
            <a:r>
              <a:rPr dirty="0" sz="1000" spc="30">
                <a:latin typeface="PMingLiU"/>
                <a:cs typeface="PMingLiU"/>
              </a:rPr>
              <a:t> </a:t>
            </a:r>
            <a:r>
              <a:rPr dirty="0" sz="1000" spc="5">
                <a:latin typeface="Arial"/>
                <a:cs typeface="Arial"/>
              </a:rPr>
              <a:t>FDA</a:t>
            </a:r>
            <a:r>
              <a:rPr dirty="0" sz="1000" spc="-40">
                <a:latin typeface="Arial"/>
                <a:cs typeface="Arial"/>
              </a:rPr>
              <a:t> </a:t>
            </a:r>
            <a:r>
              <a:rPr dirty="0" sz="1000" spc="-20">
                <a:latin typeface="PMingLiU"/>
                <a:cs typeface="PMingLiU"/>
              </a:rPr>
              <a:t>授</a:t>
            </a:r>
            <a:r>
              <a:rPr dirty="0" sz="1000" spc="5">
                <a:latin typeface="PMingLiU"/>
                <a:cs typeface="PMingLiU"/>
              </a:rPr>
              <a:t>予</a:t>
            </a:r>
            <a:r>
              <a:rPr dirty="0" sz="1000" spc="30">
                <a:latin typeface="PMingLiU"/>
                <a:cs typeface="PMingLiU"/>
              </a:rPr>
              <a:t> </a:t>
            </a:r>
            <a:r>
              <a:rPr dirty="0" sz="1000">
                <a:latin typeface="Arial"/>
                <a:cs typeface="Arial"/>
              </a:rPr>
              <a:t>RMAT</a:t>
            </a:r>
            <a:r>
              <a:rPr dirty="0" sz="1000" spc="-50">
                <a:latin typeface="Arial"/>
                <a:cs typeface="Arial"/>
              </a:rPr>
              <a:t> </a:t>
            </a:r>
            <a:r>
              <a:rPr dirty="0" sz="1000" spc="5">
                <a:latin typeface="PMingLiU"/>
                <a:cs typeface="PMingLiU"/>
              </a:rPr>
              <a:t>资格</a:t>
            </a:r>
            <a:r>
              <a:rPr dirty="0" sz="1000" spc="-20">
                <a:latin typeface="PMingLiU"/>
                <a:cs typeface="PMingLiU"/>
              </a:rPr>
              <a:t>认</a:t>
            </a:r>
            <a:r>
              <a:rPr dirty="0" sz="1000" spc="5">
                <a:latin typeface="PMingLiU"/>
                <a:cs typeface="PMingLiU"/>
              </a:rPr>
              <a:t>定，</a:t>
            </a:r>
            <a:r>
              <a:rPr dirty="0" sz="1000" spc="-20">
                <a:latin typeface="PMingLiU"/>
                <a:cs typeface="PMingLiU"/>
              </a:rPr>
              <a:t>用</a:t>
            </a:r>
            <a:r>
              <a:rPr dirty="0" sz="1000" spc="5">
                <a:latin typeface="PMingLiU"/>
                <a:cs typeface="PMingLiU"/>
              </a:rPr>
              <a:t>于</a:t>
            </a:r>
            <a:r>
              <a:rPr dirty="0" sz="1000" spc="-20">
                <a:latin typeface="PMingLiU"/>
                <a:cs typeface="PMingLiU"/>
              </a:rPr>
              <a:t>治</a:t>
            </a:r>
            <a:r>
              <a:rPr dirty="0" sz="1000" spc="5">
                <a:latin typeface="PMingLiU"/>
                <a:cs typeface="PMingLiU"/>
              </a:rPr>
              <a:t>疗</a:t>
            </a:r>
            <a:r>
              <a:rPr dirty="0" sz="1000" spc="30">
                <a:latin typeface="PMingLiU"/>
                <a:cs typeface="PMingLiU"/>
              </a:rPr>
              <a:t> </a:t>
            </a:r>
            <a:r>
              <a:rPr dirty="0" sz="1000" spc="-5">
                <a:latin typeface="Arial"/>
                <a:cs typeface="Arial"/>
              </a:rPr>
              <a:t>r/r</a:t>
            </a:r>
            <a:r>
              <a:rPr dirty="0" sz="1000" spc="160">
                <a:latin typeface="Arial"/>
                <a:cs typeface="Arial"/>
              </a:rPr>
              <a:t> </a:t>
            </a:r>
            <a:r>
              <a:rPr dirty="0" sz="1000" spc="-10">
                <a:latin typeface="Arial"/>
                <a:cs typeface="Arial"/>
              </a:rPr>
              <a:t>LBCL</a:t>
            </a:r>
            <a:r>
              <a:rPr dirty="0" sz="1000" spc="-10">
                <a:latin typeface="PMingLiU"/>
                <a:cs typeface="PMingLiU"/>
              </a:rPr>
              <a:t>，</a:t>
            </a:r>
            <a:r>
              <a:rPr dirty="0" sz="1000" spc="5">
                <a:latin typeface="PMingLiU"/>
                <a:cs typeface="PMingLiU"/>
              </a:rPr>
              <a:t>目前</a:t>
            </a:r>
            <a:r>
              <a:rPr dirty="0" sz="1000" spc="-20">
                <a:latin typeface="PMingLiU"/>
                <a:cs typeface="PMingLiU"/>
              </a:rPr>
              <a:t>公</a:t>
            </a:r>
            <a:r>
              <a:rPr dirty="0" sz="1000" spc="5">
                <a:latin typeface="PMingLiU"/>
                <a:cs typeface="PMingLiU"/>
              </a:rPr>
              <a:t>司已</a:t>
            </a:r>
            <a:r>
              <a:rPr dirty="0" sz="1000" spc="-20">
                <a:latin typeface="PMingLiU"/>
                <a:cs typeface="PMingLiU"/>
              </a:rPr>
              <a:t>经</a:t>
            </a:r>
            <a:r>
              <a:rPr dirty="0" sz="1000" spc="5">
                <a:latin typeface="PMingLiU"/>
                <a:cs typeface="PMingLiU"/>
              </a:rPr>
              <a:t>在</a:t>
            </a:r>
            <a:r>
              <a:rPr dirty="0" sz="1000" spc="-20">
                <a:latin typeface="PMingLiU"/>
                <a:cs typeface="PMingLiU"/>
              </a:rPr>
              <a:t>筹</a:t>
            </a:r>
            <a:r>
              <a:rPr dirty="0" sz="1000" spc="5">
                <a:latin typeface="PMingLiU"/>
                <a:cs typeface="PMingLiU"/>
              </a:rPr>
              <a:t>备</a:t>
            </a:r>
            <a:r>
              <a:rPr dirty="0" sz="1000" spc="35">
                <a:latin typeface="PMingLiU"/>
                <a:cs typeface="PMingLiU"/>
              </a:rPr>
              <a:t> </a:t>
            </a:r>
            <a:r>
              <a:rPr dirty="0" sz="1000">
                <a:latin typeface="Arial"/>
                <a:cs typeface="Arial"/>
              </a:rPr>
              <a:t>II</a:t>
            </a:r>
            <a:r>
              <a:rPr dirty="0" sz="1000" spc="-55">
                <a:latin typeface="Arial"/>
                <a:cs typeface="Arial"/>
              </a:rPr>
              <a:t> </a:t>
            </a:r>
            <a:r>
              <a:rPr dirty="0" sz="1000" spc="5">
                <a:latin typeface="PMingLiU"/>
                <a:cs typeface="PMingLiU"/>
              </a:rPr>
              <a:t>期关</a:t>
            </a:r>
            <a:r>
              <a:rPr dirty="0" sz="1000" spc="-20">
                <a:latin typeface="PMingLiU"/>
                <a:cs typeface="PMingLiU"/>
              </a:rPr>
              <a:t>键</a:t>
            </a:r>
            <a:r>
              <a:rPr dirty="0" sz="1000" spc="5">
                <a:latin typeface="PMingLiU"/>
                <a:cs typeface="PMingLiU"/>
              </a:rPr>
              <a:t>临 床。然</a:t>
            </a:r>
            <a:r>
              <a:rPr dirty="0" sz="1000" spc="195">
                <a:latin typeface="PMingLiU"/>
                <a:cs typeface="PMingLiU"/>
              </a:rPr>
              <a:t>而</a:t>
            </a:r>
            <a:r>
              <a:rPr dirty="0" sz="1000" spc="-5">
                <a:latin typeface="Arial"/>
                <a:cs typeface="Arial"/>
              </a:rPr>
              <a:t>ALLO-501A</a:t>
            </a:r>
            <a:r>
              <a:rPr dirty="0" sz="1000" spc="-110">
                <a:latin typeface="Arial"/>
                <a:cs typeface="Arial"/>
              </a:rPr>
              <a:t> </a:t>
            </a:r>
            <a:r>
              <a:rPr dirty="0" sz="1000" spc="5">
                <a:latin typeface="PMingLiU"/>
                <a:cs typeface="PMingLiU"/>
              </a:rPr>
              <a:t>的临床开</a:t>
            </a:r>
            <a:r>
              <a:rPr dirty="0" sz="1000" spc="-20">
                <a:latin typeface="PMingLiU"/>
                <a:cs typeface="PMingLiU"/>
              </a:rPr>
              <a:t>展</a:t>
            </a:r>
            <a:r>
              <a:rPr dirty="0" sz="1000" spc="5">
                <a:latin typeface="PMingLiU"/>
                <a:cs typeface="PMingLiU"/>
              </a:rPr>
              <a:t>并非</a:t>
            </a:r>
            <a:r>
              <a:rPr dirty="0" sz="1000" spc="-20">
                <a:latin typeface="PMingLiU"/>
                <a:cs typeface="PMingLiU"/>
              </a:rPr>
              <a:t>一</a:t>
            </a:r>
            <a:r>
              <a:rPr dirty="0" sz="1000" spc="5">
                <a:latin typeface="PMingLiU"/>
                <a:cs typeface="PMingLiU"/>
              </a:rPr>
              <a:t>帆风</a:t>
            </a:r>
            <a:r>
              <a:rPr dirty="0" sz="1000" spc="-20">
                <a:latin typeface="PMingLiU"/>
                <a:cs typeface="PMingLiU"/>
              </a:rPr>
              <a:t>顺</a:t>
            </a:r>
            <a:r>
              <a:rPr dirty="0" sz="1000" spc="5">
                <a:latin typeface="PMingLiU"/>
                <a:cs typeface="PMingLiU"/>
              </a:rPr>
              <a:t>。</a:t>
            </a:r>
            <a:r>
              <a:rPr dirty="0" sz="1000" spc="-5">
                <a:latin typeface="Arial"/>
                <a:cs typeface="Arial"/>
              </a:rPr>
              <a:t>2021</a:t>
            </a:r>
            <a:r>
              <a:rPr dirty="0" sz="1000" spc="-114">
                <a:latin typeface="Arial"/>
                <a:cs typeface="Arial"/>
              </a:rPr>
              <a:t> </a:t>
            </a:r>
            <a:r>
              <a:rPr dirty="0" sz="1000" spc="5">
                <a:latin typeface="PMingLiU"/>
                <a:cs typeface="PMingLiU"/>
              </a:rPr>
              <a:t>年</a:t>
            </a:r>
            <a:r>
              <a:rPr dirty="0" sz="1000" spc="-65">
                <a:latin typeface="PMingLiU"/>
                <a:cs typeface="PMingLiU"/>
              </a:rPr>
              <a:t> </a:t>
            </a:r>
            <a:r>
              <a:rPr dirty="0" sz="1000" spc="-5">
                <a:latin typeface="Arial"/>
                <a:cs typeface="Arial"/>
              </a:rPr>
              <a:t>10</a:t>
            </a:r>
            <a:r>
              <a:rPr dirty="0" sz="1000" spc="-114">
                <a:latin typeface="Arial"/>
                <a:cs typeface="Arial"/>
              </a:rPr>
              <a:t> </a:t>
            </a:r>
            <a:r>
              <a:rPr dirty="0" sz="1000" spc="5">
                <a:latin typeface="PMingLiU"/>
                <a:cs typeface="PMingLiU"/>
              </a:rPr>
              <a:t>月</a:t>
            </a:r>
            <a:r>
              <a:rPr dirty="0" sz="1000">
                <a:latin typeface="PMingLiU"/>
                <a:cs typeface="PMingLiU"/>
              </a:rPr>
              <a:t>，</a:t>
            </a:r>
            <a:r>
              <a:rPr dirty="0" sz="1000">
                <a:latin typeface="Arial"/>
                <a:cs typeface="Arial"/>
              </a:rPr>
              <a:t>FDA</a:t>
            </a:r>
            <a:r>
              <a:rPr dirty="0" sz="1000" spc="-105">
                <a:latin typeface="Arial"/>
                <a:cs typeface="Arial"/>
              </a:rPr>
              <a:t> </a:t>
            </a:r>
            <a:r>
              <a:rPr dirty="0" sz="1000" spc="5">
                <a:latin typeface="PMingLiU"/>
                <a:cs typeface="PMingLiU"/>
              </a:rPr>
              <a:t>曾基于</a:t>
            </a:r>
            <a:r>
              <a:rPr dirty="0" sz="1000" spc="-20">
                <a:latin typeface="PMingLiU"/>
                <a:cs typeface="PMingLiU"/>
              </a:rPr>
              <a:t>染</a:t>
            </a:r>
            <a:r>
              <a:rPr dirty="0" sz="1000" spc="5">
                <a:latin typeface="PMingLiU"/>
                <a:cs typeface="PMingLiU"/>
              </a:rPr>
              <a:t>色体</a:t>
            </a:r>
            <a:r>
              <a:rPr dirty="0" sz="1000" spc="-20">
                <a:latin typeface="PMingLiU"/>
                <a:cs typeface="PMingLiU"/>
              </a:rPr>
              <a:t>异</a:t>
            </a:r>
            <a:r>
              <a:rPr dirty="0" sz="1000" spc="5">
                <a:latin typeface="PMingLiU"/>
                <a:cs typeface="PMingLiU"/>
              </a:rPr>
              <a:t>常的 风险，</a:t>
            </a:r>
            <a:r>
              <a:rPr dirty="0" sz="1000" spc="-20">
                <a:latin typeface="PMingLiU"/>
                <a:cs typeface="PMingLiU"/>
              </a:rPr>
              <a:t>暂</a:t>
            </a:r>
            <a:r>
              <a:rPr dirty="0" sz="1000" spc="5">
                <a:latin typeface="PMingLiU"/>
                <a:cs typeface="PMingLiU"/>
              </a:rPr>
              <a:t>停了</a:t>
            </a:r>
            <a:r>
              <a:rPr dirty="0" sz="1000" spc="35">
                <a:latin typeface="PMingLiU"/>
                <a:cs typeface="PMingLiU"/>
              </a:rPr>
              <a:t> </a:t>
            </a:r>
            <a:r>
              <a:rPr dirty="0" sz="1000" spc="-5">
                <a:latin typeface="Arial"/>
                <a:cs typeface="Arial"/>
              </a:rPr>
              <a:t>ALLO-501A</a:t>
            </a:r>
            <a:r>
              <a:rPr dirty="0" sz="1000" spc="-10">
                <a:latin typeface="Arial"/>
                <a:cs typeface="Arial"/>
              </a:rPr>
              <a:t> </a:t>
            </a:r>
            <a:r>
              <a:rPr dirty="0" sz="1000" spc="5">
                <a:latin typeface="PMingLiU"/>
                <a:cs typeface="PMingLiU"/>
              </a:rPr>
              <a:t>的</a:t>
            </a:r>
            <a:r>
              <a:rPr dirty="0" sz="1000" spc="-20">
                <a:latin typeface="PMingLiU"/>
                <a:cs typeface="PMingLiU"/>
              </a:rPr>
              <a:t>临</a:t>
            </a:r>
            <a:r>
              <a:rPr dirty="0" sz="1000" spc="5">
                <a:latin typeface="PMingLiU"/>
                <a:cs typeface="PMingLiU"/>
              </a:rPr>
              <a:t>床研</a:t>
            </a:r>
            <a:r>
              <a:rPr dirty="0" sz="1000" spc="-20">
                <a:latin typeface="PMingLiU"/>
                <a:cs typeface="PMingLiU"/>
              </a:rPr>
              <a:t>究</a:t>
            </a:r>
            <a:r>
              <a:rPr dirty="0" sz="1000" spc="5">
                <a:latin typeface="PMingLiU"/>
                <a:cs typeface="PMingLiU"/>
              </a:rPr>
              <a:t>，后</a:t>
            </a:r>
            <a:r>
              <a:rPr dirty="0" sz="1000" spc="-20">
                <a:latin typeface="PMingLiU"/>
                <a:cs typeface="PMingLiU"/>
              </a:rPr>
              <a:t>续</a:t>
            </a:r>
            <a:r>
              <a:rPr dirty="0" sz="1000" spc="5">
                <a:latin typeface="PMingLiU"/>
                <a:cs typeface="PMingLiU"/>
              </a:rPr>
              <a:t>调查</a:t>
            </a:r>
            <a:r>
              <a:rPr dirty="0" sz="1000" spc="-20">
                <a:latin typeface="PMingLiU"/>
                <a:cs typeface="PMingLiU"/>
              </a:rPr>
              <a:t>发</a:t>
            </a:r>
            <a:r>
              <a:rPr dirty="0" sz="1000" spc="5">
                <a:latin typeface="PMingLiU"/>
                <a:cs typeface="PMingLiU"/>
              </a:rPr>
              <a:t>现</a:t>
            </a:r>
            <a:r>
              <a:rPr dirty="0" sz="1000" spc="40">
                <a:latin typeface="PMingLiU"/>
                <a:cs typeface="PMingLiU"/>
              </a:rPr>
              <a:t> </a:t>
            </a:r>
            <a:r>
              <a:rPr dirty="0" sz="1000" spc="-5">
                <a:latin typeface="Arial"/>
                <a:cs typeface="Arial"/>
              </a:rPr>
              <a:t>CAR-T</a:t>
            </a:r>
            <a:r>
              <a:rPr dirty="0" sz="1000">
                <a:latin typeface="Arial"/>
                <a:cs typeface="Arial"/>
              </a:rPr>
              <a:t> </a:t>
            </a:r>
            <a:r>
              <a:rPr dirty="0" sz="1000" spc="5">
                <a:latin typeface="PMingLiU"/>
                <a:cs typeface="PMingLiU"/>
              </a:rPr>
              <a:t>与</a:t>
            </a:r>
            <a:r>
              <a:rPr dirty="0" sz="1000" spc="-20">
                <a:latin typeface="PMingLiU"/>
                <a:cs typeface="PMingLiU"/>
              </a:rPr>
              <a:t>染</a:t>
            </a:r>
            <a:r>
              <a:rPr dirty="0" sz="1000" spc="5">
                <a:latin typeface="PMingLiU"/>
                <a:cs typeface="PMingLiU"/>
              </a:rPr>
              <a:t>色体</a:t>
            </a:r>
            <a:r>
              <a:rPr dirty="0" sz="1000" spc="-20">
                <a:latin typeface="PMingLiU"/>
                <a:cs typeface="PMingLiU"/>
              </a:rPr>
              <a:t>异</a:t>
            </a:r>
            <a:r>
              <a:rPr dirty="0" sz="1000" spc="5">
                <a:latin typeface="PMingLiU"/>
                <a:cs typeface="PMingLiU"/>
              </a:rPr>
              <a:t>常无</a:t>
            </a:r>
            <a:r>
              <a:rPr dirty="0" sz="1000" spc="-20">
                <a:latin typeface="PMingLiU"/>
                <a:cs typeface="PMingLiU"/>
              </a:rPr>
              <a:t>关</a:t>
            </a:r>
            <a:r>
              <a:rPr dirty="0" sz="1000" spc="5">
                <a:latin typeface="PMingLiU"/>
                <a:cs typeface="PMingLiU"/>
              </a:rPr>
              <a:t>，</a:t>
            </a:r>
            <a:r>
              <a:rPr dirty="0" sz="1000" spc="5">
                <a:latin typeface="Arial"/>
                <a:cs typeface="Arial"/>
              </a:rPr>
              <a:t>FDA</a:t>
            </a:r>
            <a:r>
              <a:rPr dirty="0" sz="1000" spc="-30">
                <a:latin typeface="Arial"/>
                <a:cs typeface="Arial"/>
              </a:rPr>
              <a:t> </a:t>
            </a:r>
            <a:r>
              <a:rPr dirty="0" sz="1000" spc="5">
                <a:latin typeface="PMingLiU"/>
                <a:cs typeface="PMingLiU"/>
              </a:rPr>
              <a:t>于 </a:t>
            </a:r>
            <a:r>
              <a:rPr dirty="0" sz="1000" spc="-5">
                <a:latin typeface="Arial"/>
                <a:cs typeface="Arial"/>
              </a:rPr>
              <a:t>2022</a:t>
            </a:r>
            <a:r>
              <a:rPr dirty="0" sz="1000" spc="-20">
                <a:latin typeface="Arial"/>
                <a:cs typeface="Arial"/>
              </a:rPr>
              <a:t> </a:t>
            </a:r>
            <a:r>
              <a:rPr dirty="0" sz="1000" spc="5">
                <a:latin typeface="PMingLiU"/>
                <a:cs typeface="PMingLiU"/>
              </a:rPr>
              <a:t>年</a:t>
            </a:r>
            <a:r>
              <a:rPr dirty="0" sz="1000" spc="30">
                <a:latin typeface="PMingLiU"/>
                <a:cs typeface="PMingLiU"/>
              </a:rPr>
              <a:t> </a:t>
            </a:r>
            <a:r>
              <a:rPr dirty="0" sz="1000">
                <a:latin typeface="Arial"/>
                <a:cs typeface="Arial"/>
              </a:rPr>
              <a:t>1</a:t>
            </a:r>
            <a:r>
              <a:rPr dirty="0" sz="1000" spc="-10">
                <a:latin typeface="Arial"/>
                <a:cs typeface="Arial"/>
              </a:rPr>
              <a:t> </a:t>
            </a:r>
            <a:r>
              <a:rPr dirty="0" sz="1000" spc="5">
                <a:latin typeface="PMingLiU"/>
                <a:cs typeface="PMingLiU"/>
              </a:rPr>
              <a:t>月解除</a:t>
            </a:r>
            <a:r>
              <a:rPr dirty="0" sz="1000" spc="-20">
                <a:latin typeface="PMingLiU"/>
                <a:cs typeface="PMingLiU"/>
              </a:rPr>
              <a:t>临</a:t>
            </a:r>
            <a:r>
              <a:rPr dirty="0" sz="1000" spc="5">
                <a:latin typeface="PMingLiU"/>
                <a:cs typeface="PMingLiU"/>
              </a:rPr>
              <a:t>床暂</a:t>
            </a:r>
            <a:r>
              <a:rPr dirty="0" sz="1000" spc="-20">
                <a:latin typeface="PMingLiU"/>
                <a:cs typeface="PMingLiU"/>
              </a:rPr>
              <a:t>停</a:t>
            </a:r>
            <a:r>
              <a:rPr dirty="0" sz="1000" spc="5">
                <a:latin typeface="PMingLiU"/>
                <a:cs typeface="PMingLiU"/>
              </a:rPr>
              <a:t>。此</a:t>
            </a:r>
            <a:r>
              <a:rPr dirty="0" sz="1000" spc="-20">
                <a:latin typeface="PMingLiU"/>
                <a:cs typeface="PMingLiU"/>
              </a:rPr>
              <a:t>外</a:t>
            </a:r>
            <a:r>
              <a:rPr dirty="0" sz="1000" spc="-5">
                <a:latin typeface="PMingLiU"/>
                <a:cs typeface="PMingLiU"/>
              </a:rPr>
              <a:t>，</a:t>
            </a:r>
            <a:r>
              <a:rPr dirty="0" sz="1000" spc="-5">
                <a:latin typeface="Arial"/>
                <a:cs typeface="Arial"/>
              </a:rPr>
              <a:t>2022</a:t>
            </a:r>
            <a:r>
              <a:rPr dirty="0" sz="1000" spc="-20">
                <a:latin typeface="Arial"/>
                <a:cs typeface="Arial"/>
              </a:rPr>
              <a:t> </a:t>
            </a:r>
            <a:r>
              <a:rPr dirty="0" sz="1000" spc="5">
                <a:latin typeface="PMingLiU"/>
                <a:cs typeface="PMingLiU"/>
              </a:rPr>
              <a:t>年</a:t>
            </a:r>
            <a:r>
              <a:rPr dirty="0" sz="1000" spc="35">
                <a:latin typeface="PMingLiU"/>
                <a:cs typeface="PMingLiU"/>
              </a:rPr>
              <a:t> </a:t>
            </a:r>
            <a:r>
              <a:rPr dirty="0" sz="1000">
                <a:latin typeface="Arial"/>
                <a:cs typeface="Arial"/>
              </a:rPr>
              <a:t>9</a:t>
            </a:r>
            <a:r>
              <a:rPr dirty="0" sz="1000" spc="-20">
                <a:latin typeface="Arial"/>
                <a:cs typeface="Arial"/>
              </a:rPr>
              <a:t> </a:t>
            </a:r>
            <a:r>
              <a:rPr dirty="0" sz="1000" spc="5">
                <a:latin typeface="PMingLiU"/>
                <a:cs typeface="PMingLiU"/>
              </a:rPr>
              <a:t>月</a:t>
            </a:r>
            <a:r>
              <a:rPr dirty="0" sz="1000" spc="30">
                <a:latin typeface="PMingLiU"/>
                <a:cs typeface="PMingLiU"/>
              </a:rPr>
              <a:t> </a:t>
            </a:r>
            <a:r>
              <a:rPr dirty="0" sz="1000" spc="-5">
                <a:latin typeface="Arial"/>
                <a:cs typeface="Arial"/>
              </a:rPr>
              <a:t>22</a:t>
            </a:r>
            <a:r>
              <a:rPr dirty="0" sz="1000" spc="-40">
                <a:latin typeface="Arial"/>
                <a:cs typeface="Arial"/>
              </a:rPr>
              <a:t> </a:t>
            </a:r>
            <a:r>
              <a:rPr dirty="0" sz="1000" spc="-20">
                <a:latin typeface="PMingLiU"/>
                <a:cs typeface="PMingLiU"/>
              </a:rPr>
              <a:t>日</a:t>
            </a:r>
            <a:r>
              <a:rPr dirty="0" sz="1000" spc="-5">
                <a:latin typeface="PMingLiU"/>
                <a:cs typeface="PMingLiU"/>
              </a:rPr>
              <a:t>，</a:t>
            </a:r>
            <a:r>
              <a:rPr dirty="0" sz="1000" spc="-5">
                <a:latin typeface="Arial"/>
                <a:cs typeface="Arial"/>
              </a:rPr>
              <a:t>Servier </a:t>
            </a:r>
            <a:r>
              <a:rPr dirty="0" sz="1000" spc="5">
                <a:latin typeface="PMingLiU"/>
                <a:cs typeface="PMingLiU"/>
              </a:rPr>
              <a:t>终</a:t>
            </a:r>
            <a:r>
              <a:rPr dirty="0" sz="1000" spc="-20">
                <a:latin typeface="PMingLiU"/>
                <a:cs typeface="PMingLiU"/>
              </a:rPr>
              <a:t>止</a:t>
            </a:r>
            <a:r>
              <a:rPr dirty="0" sz="1000" spc="5">
                <a:latin typeface="PMingLiU"/>
                <a:cs typeface="PMingLiU"/>
              </a:rPr>
              <a:t>与</a:t>
            </a:r>
            <a:r>
              <a:rPr dirty="0" sz="1000" spc="35">
                <a:latin typeface="PMingLiU"/>
                <a:cs typeface="PMingLiU"/>
              </a:rPr>
              <a:t> </a:t>
            </a:r>
            <a:r>
              <a:rPr dirty="0" sz="1000" spc="-5">
                <a:latin typeface="Arial"/>
                <a:cs typeface="Arial"/>
              </a:rPr>
              <a:t>Allogene</a:t>
            </a:r>
            <a:r>
              <a:rPr dirty="0" sz="1000" spc="-15">
                <a:latin typeface="Arial"/>
                <a:cs typeface="Arial"/>
              </a:rPr>
              <a:t> </a:t>
            </a:r>
            <a:r>
              <a:rPr dirty="0" sz="1000" spc="-20">
                <a:latin typeface="PMingLiU"/>
                <a:cs typeface="PMingLiU"/>
              </a:rPr>
              <a:t>的</a:t>
            </a:r>
            <a:r>
              <a:rPr dirty="0" sz="1000" spc="5">
                <a:latin typeface="PMingLiU"/>
                <a:cs typeface="PMingLiU"/>
              </a:rPr>
              <a:t>两项合 作，放</a:t>
            </a:r>
            <a:r>
              <a:rPr dirty="0" sz="1000" spc="245">
                <a:latin typeface="PMingLiU"/>
                <a:cs typeface="PMingLiU"/>
              </a:rPr>
              <a:t>弃</a:t>
            </a:r>
            <a:r>
              <a:rPr dirty="0" sz="1000" spc="-5">
                <a:latin typeface="Arial"/>
                <a:cs typeface="Arial"/>
              </a:rPr>
              <a:t>ALLO-501A</a:t>
            </a:r>
            <a:r>
              <a:rPr dirty="0" sz="1000" spc="-65">
                <a:latin typeface="Arial"/>
                <a:cs typeface="Arial"/>
              </a:rPr>
              <a:t> </a:t>
            </a:r>
            <a:r>
              <a:rPr dirty="0" sz="1000" spc="245">
                <a:latin typeface="PMingLiU"/>
                <a:cs typeface="PMingLiU"/>
              </a:rPr>
              <a:t>和</a:t>
            </a:r>
            <a:r>
              <a:rPr dirty="0" sz="1000" spc="-5">
                <a:latin typeface="Arial"/>
                <a:cs typeface="Arial"/>
              </a:rPr>
              <a:t>ALLO-501</a:t>
            </a:r>
            <a:r>
              <a:rPr dirty="0" sz="1000" spc="-75">
                <a:latin typeface="Arial"/>
                <a:cs typeface="Arial"/>
              </a:rPr>
              <a:t> </a:t>
            </a:r>
            <a:r>
              <a:rPr dirty="0" sz="1000" spc="5">
                <a:latin typeface="PMingLiU"/>
                <a:cs typeface="PMingLiU"/>
              </a:rPr>
              <a:t>两款产</a:t>
            </a:r>
            <a:r>
              <a:rPr dirty="0" sz="1000" spc="-20">
                <a:latin typeface="PMingLiU"/>
                <a:cs typeface="PMingLiU"/>
              </a:rPr>
              <a:t>品</a:t>
            </a:r>
            <a:r>
              <a:rPr dirty="0" sz="1000" spc="5">
                <a:latin typeface="PMingLiU"/>
                <a:cs typeface="PMingLiU"/>
              </a:rPr>
              <a:t>的美</a:t>
            </a:r>
            <a:r>
              <a:rPr dirty="0" sz="1000" spc="-20">
                <a:latin typeface="PMingLiU"/>
                <a:cs typeface="PMingLiU"/>
              </a:rPr>
              <a:t>国以</a:t>
            </a:r>
            <a:r>
              <a:rPr dirty="0" sz="1000" spc="5">
                <a:latin typeface="PMingLiU"/>
                <a:cs typeface="PMingLiU"/>
              </a:rPr>
              <a:t>外地区</a:t>
            </a:r>
            <a:r>
              <a:rPr dirty="0" sz="1000" spc="-20">
                <a:latin typeface="PMingLiU"/>
                <a:cs typeface="PMingLiU"/>
              </a:rPr>
              <a:t>商</a:t>
            </a:r>
            <a:r>
              <a:rPr dirty="0" sz="1000" spc="5">
                <a:latin typeface="PMingLiU"/>
                <a:cs typeface="PMingLiU"/>
              </a:rPr>
              <a:t>业化</a:t>
            </a:r>
            <a:r>
              <a:rPr dirty="0" sz="1000" spc="-20">
                <a:latin typeface="PMingLiU"/>
                <a:cs typeface="PMingLiU"/>
              </a:rPr>
              <a:t>权</a:t>
            </a:r>
            <a:r>
              <a:rPr dirty="0" sz="1000" spc="5">
                <a:latin typeface="PMingLiU"/>
                <a:cs typeface="PMingLiU"/>
              </a:rPr>
              <a:t>益。</a:t>
            </a:r>
            <a:endParaRPr sz="1000">
              <a:latin typeface="PMingLiU"/>
              <a:cs typeface="PMingLiU"/>
            </a:endParaRPr>
          </a:p>
          <a:p>
            <a:pPr marL="12700" marR="5080">
              <a:lnSpc>
                <a:spcPct val="140100"/>
              </a:lnSpc>
              <a:spcBef>
                <a:spcPts val="575"/>
              </a:spcBef>
            </a:pPr>
            <a:r>
              <a:rPr dirty="0" sz="1000" spc="5">
                <a:latin typeface="PMingLiU"/>
                <a:cs typeface="PMingLiU"/>
              </a:rPr>
              <a:t>此前</a:t>
            </a:r>
            <a:r>
              <a:rPr dirty="0" sz="1000" spc="-5">
                <a:latin typeface="PMingLiU"/>
                <a:cs typeface="PMingLiU"/>
              </a:rPr>
              <a:t>，</a:t>
            </a:r>
            <a:r>
              <a:rPr dirty="0" sz="1000" spc="-5">
                <a:latin typeface="Arial"/>
                <a:cs typeface="Arial"/>
              </a:rPr>
              <a:t>Allogene</a:t>
            </a:r>
            <a:r>
              <a:rPr dirty="0" sz="1000" spc="-45">
                <a:latin typeface="Arial"/>
                <a:cs typeface="Arial"/>
              </a:rPr>
              <a:t> </a:t>
            </a:r>
            <a:r>
              <a:rPr dirty="0" sz="1000" spc="5">
                <a:latin typeface="PMingLiU"/>
                <a:cs typeface="PMingLiU"/>
              </a:rPr>
              <a:t>在 </a:t>
            </a:r>
            <a:r>
              <a:rPr dirty="0" sz="1000">
                <a:latin typeface="Arial"/>
                <a:cs typeface="Arial"/>
              </a:rPr>
              <a:t>ASH</a:t>
            </a:r>
            <a:r>
              <a:rPr dirty="0" sz="1000" spc="150">
                <a:latin typeface="Arial"/>
                <a:cs typeface="Arial"/>
              </a:rPr>
              <a:t> </a:t>
            </a:r>
            <a:r>
              <a:rPr dirty="0" sz="1000" spc="-5">
                <a:latin typeface="Arial"/>
                <a:cs typeface="Arial"/>
              </a:rPr>
              <a:t>2021</a:t>
            </a:r>
            <a:r>
              <a:rPr dirty="0" sz="1000" spc="-40">
                <a:latin typeface="Arial"/>
                <a:cs typeface="Arial"/>
              </a:rPr>
              <a:t> </a:t>
            </a:r>
            <a:r>
              <a:rPr dirty="0" sz="1000" spc="5">
                <a:latin typeface="PMingLiU"/>
                <a:cs typeface="PMingLiU"/>
              </a:rPr>
              <a:t>上</a:t>
            </a:r>
            <a:r>
              <a:rPr dirty="0" sz="1000" spc="-20">
                <a:latin typeface="PMingLiU"/>
                <a:cs typeface="PMingLiU"/>
              </a:rPr>
              <a:t>公</a:t>
            </a:r>
            <a:r>
              <a:rPr dirty="0" sz="1000" spc="5">
                <a:latin typeface="PMingLiU"/>
                <a:cs typeface="PMingLiU"/>
              </a:rPr>
              <a:t>布了</a:t>
            </a:r>
            <a:r>
              <a:rPr dirty="0" sz="1000" spc="10">
                <a:latin typeface="PMingLiU"/>
                <a:cs typeface="PMingLiU"/>
              </a:rPr>
              <a:t> </a:t>
            </a:r>
            <a:r>
              <a:rPr dirty="0" sz="1000" spc="-5">
                <a:latin typeface="Arial"/>
                <a:cs typeface="Arial"/>
              </a:rPr>
              <a:t>ALLO-501A</a:t>
            </a:r>
            <a:r>
              <a:rPr dirty="0" sz="1000" spc="-40">
                <a:latin typeface="Arial"/>
                <a:cs typeface="Arial"/>
              </a:rPr>
              <a:t> </a:t>
            </a:r>
            <a:r>
              <a:rPr dirty="0" sz="1000" spc="-20">
                <a:latin typeface="PMingLiU"/>
                <a:cs typeface="PMingLiU"/>
              </a:rPr>
              <a:t>的</a:t>
            </a:r>
            <a:r>
              <a:rPr dirty="0" sz="1000" spc="5">
                <a:latin typeface="PMingLiU"/>
                <a:cs typeface="PMingLiU"/>
              </a:rPr>
              <a:t>早期临</a:t>
            </a:r>
            <a:r>
              <a:rPr dirty="0" sz="1000" spc="-20">
                <a:latin typeface="PMingLiU"/>
                <a:cs typeface="PMingLiU"/>
              </a:rPr>
              <a:t>床</a:t>
            </a:r>
            <a:r>
              <a:rPr dirty="0" sz="1000" spc="5">
                <a:latin typeface="PMingLiU"/>
                <a:cs typeface="PMingLiU"/>
              </a:rPr>
              <a:t>数据</a:t>
            </a:r>
            <a:r>
              <a:rPr dirty="0" sz="1000" spc="-20">
                <a:latin typeface="PMingLiU"/>
                <a:cs typeface="PMingLiU"/>
              </a:rPr>
              <a:t>，</a:t>
            </a:r>
            <a:r>
              <a:rPr dirty="0" sz="1000" spc="5">
                <a:latin typeface="PMingLiU"/>
                <a:cs typeface="PMingLiU"/>
              </a:rPr>
              <a:t>在 </a:t>
            </a:r>
            <a:r>
              <a:rPr dirty="0" sz="1000" spc="-5">
                <a:latin typeface="Arial"/>
                <a:cs typeface="Arial"/>
              </a:rPr>
              <a:t>12</a:t>
            </a:r>
            <a:r>
              <a:rPr dirty="0" sz="1000" spc="-40">
                <a:latin typeface="Arial"/>
                <a:cs typeface="Arial"/>
              </a:rPr>
              <a:t> </a:t>
            </a:r>
            <a:r>
              <a:rPr dirty="0" sz="1000" spc="5">
                <a:latin typeface="PMingLiU"/>
                <a:cs typeface="PMingLiU"/>
              </a:rPr>
              <a:t>例可</a:t>
            </a:r>
            <a:r>
              <a:rPr dirty="0" sz="1000" spc="-20">
                <a:latin typeface="PMingLiU"/>
                <a:cs typeface="PMingLiU"/>
              </a:rPr>
              <a:t>评</a:t>
            </a:r>
            <a:r>
              <a:rPr dirty="0" sz="1000" spc="5">
                <a:latin typeface="PMingLiU"/>
                <a:cs typeface="PMingLiU"/>
              </a:rPr>
              <a:t>价患者 中，总</a:t>
            </a:r>
            <a:r>
              <a:rPr dirty="0" sz="1000" spc="245">
                <a:latin typeface="PMingLiU"/>
                <a:cs typeface="PMingLiU"/>
              </a:rPr>
              <a:t>体</a:t>
            </a:r>
            <a:r>
              <a:rPr dirty="0" sz="1000">
                <a:latin typeface="Arial"/>
                <a:cs typeface="Arial"/>
              </a:rPr>
              <a:t>ORR</a:t>
            </a:r>
            <a:r>
              <a:rPr dirty="0" sz="1000" spc="-45">
                <a:latin typeface="Arial"/>
                <a:cs typeface="Arial"/>
              </a:rPr>
              <a:t> </a:t>
            </a:r>
            <a:r>
              <a:rPr dirty="0" sz="1000" spc="5">
                <a:latin typeface="PMingLiU"/>
                <a:cs typeface="PMingLiU"/>
              </a:rPr>
              <a:t>和</a:t>
            </a:r>
            <a:r>
              <a:rPr dirty="0" sz="1000">
                <a:latin typeface="PMingLiU"/>
                <a:cs typeface="PMingLiU"/>
              </a:rPr>
              <a:t> </a:t>
            </a:r>
            <a:r>
              <a:rPr dirty="0" sz="1000" spc="-15">
                <a:latin typeface="Arial"/>
                <a:cs typeface="Arial"/>
              </a:rPr>
              <a:t>CR</a:t>
            </a:r>
            <a:r>
              <a:rPr dirty="0" sz="1000" spc="-45">
                <a:latin typeface="Arial"/>
                <a:cs typeface="Arial"/>
              </a:rPr>
              <a:t> </a:t>
            </a:r>
            <a:r>
              <a:rPr dirty="0" sz="1000" spc="5">
                <a:latin typeface="PMingLiU"/>
                <a:cs typeface="PMingLiU"/>
              </a:rPr>
              <a:t>均为 </a:t>
            </a:r>
            <a:r>
              <a:rPr dirty="0" sz="1000" spc="-10">
                <a:latin typeface="Arial"/>
                <a:cs typeface="Arial"/>
              </a:rPr>
              <a:t>50%</a:t>
            </a:r>
            <a:r>
              <a:rPr dirty="0" sz="1000" spc="-10">
                <a:latin typeface="PMingLiU"/>
                <a:cs typeface="PMingLiU"/>
              </a:rPr>
              <a:t>，</a:t>
            </a:r>
            <a:r>
              <a:rPr dirty="0" sz="1000" spc="5">
                <a:latin typeface="PMingLiU"/>
                <a:cs typeface="PMingLiU"/>
              </a:rPr>
              <a:t>其中</a:t>
            </a:r>
            <a:r>
              <a:rPr dirty="0" sz="1000" spc="-20">
                <a:latin typeface="PMingLiU"/>
                <a:cs typeface="PMingLiU"/>
              </a:rPr>
              <a:t>巩</a:t>
            </a:r>
            <a:r>
              <a:rPr dirty="0" sz="1000" spc="5">
                <a:latin typeface="PMingLiU"/>
                <a:cs typeface="PMingLiU"/>
              </a:rPr>
              <a:t>固剂</a:t>
            </a:r>
            <a:r>
              <a:rPr dirty="0" sz="1000" spc="-20">
                <a:latin typeface="PMingLiU"/>
                <a:cs typeface="PMingLiU"/>
              </a:rPr>
              <a:t>量</a:t>
            </a:r>
            <a:r>
              <a:rPr dirty="0" sz="1000" spc="5">
                <a:latin typeface="PMingLiU"/>
                <a:cs typeface="PMingLiU"/>
              </a:rPr>
              <a:t>组的</a:t>
            </a:r>
            <a:r>
              <a:rPr dirty="0" sz="1000" spc="-20">
                <a:latin typeface="PMingLiU"/>
                <a:cs typeface="PMingLiU"/>
              </a:rPr>
              <a:t> </a:t>
            </a:r>
            <a:r>
              <a:rPr dirty="0" sz="1000" spc="-5">
                <a:latin typeface="Arial"/>
                <a:cs typeface="Arial"/>
              </a:rPr>
              <a:t>ORR</a:t>
            </a:r>
            <a:r>
              <a:rPr dirty="0" sz="1000" spc="-45">
                <a:latin typeface="Arial"/>
                <a:cs typeface="Arial"/>
              </a:rPr>
              <a:t> </a:t>
            </a:r>
            <a:r>
              <a:rPr dirty="0" sz="1000" spc="5">
                <a:latin typeface="PMingLiU"/>
                <a:cs typeface="PMingLiU"/>
              </a:rPr>
              <a:t>和</a:t>
            </a:r>
            <a:r>
              <a:rPr dirty="0" sz="1000">
                <a:latin typeface="PMingLiU"/>
                <a:cs typeface="PMingLiU"/>
              </a:rPr>
              <a:t> </a:t>
            </a:r>
            <a:r>
              <a:rPr dirty="0" sz="1000">
                <a:latin typeface="Arial"/>
                <a:cs typeface="Arial"/>
              </a:rPr>
              <a:t>CR</a:t>
            </a:r>
            <a:r>
              <a:rPr dirty="0" sz="1000" spc="-40">
                <a:latin typeface="Arial"/>
                <a:cs typeface="Arial"/>
              </a:rPr>
              <a:t> </a:t>
            </a:r>
            <a:r>
              <a:rPr dirty="0" sz="1000" spc="5">
                <a:latin typeface="PMingLiU"/>
                <a:cs typeface="PMingLiU"/>
              </a:rPr>
              <a:t>率</a:t>
            </a:r>
            <a:r>
              <a:rPr dirty="0" sz="1000" spc="-20">
                <a:latin typeface="PMingLiU"/>
                <a:cs typeface="PMingLiU"/>
              </a:rPr>
              <a:t>均</a:t>
            </a:r>
            <a:r>
              <a:rPr dirty="0" sz="1000" spc="5">
                <a:latin typeface="PMingLiU"/>
                <a:cs typeface="PMingLiU"/>
              </a:rPr>
              <a:t>为</a:t>
            </a:r>
            <a:r>
              <a:rPr dirty="0" sz="1000">
                <a:latin typeface="PMingLiU"/>
                <a:cs typeface="PMingLiU"/>
              </a:rPr>
              <a:t> </a:t>
            </a:r>
            <a:r>
              <a:rPr dirty="0" sz="1000" spc="-5">
                <a:latin typeface="Arial"/>
                <a:cs typeface="Arial"/>
              </a:rPr>
              <a:t>66.7%</a:t>
            </a:r>
            <a:r>
              <a:rPr dirty="0" sz="1000" spc="-5">
                <a:latin typeface="PMingLiU"/>
                <a:cs typeface="PMingLiU"/>
              </a:rPr>
              <a:t>；</a:t>
            </a:r>
            <a:r>
              <a:rPr dirty="0" sz="1000" spc="-20">
                <a:latin typeface="PMingLiU"/>
                <a:cs typeface="PMingLiU"/>
              </a:rPr>
              <a:t>单</a:t>
            </a:r>
            <a:r>
              <a:rPr dirty="0" sz="1000" spc="5">
                <a:latin typeface="PMingLiU"/>
                <a:cs typeface="PMingLiU"/>
              </a:rPr>
              <a:t>剂量组 中，</a:t>
            </a:r>
            <a:r>
              <a:rPr dirty="0" sz="1000" spc="5">
                <a:latin typeface="Arial"/>
                <a:cs typeface="Arial"/>
              </a:rPr>
              <a:t>2</a:t>
            </a:r>
            <a:r>
              <a:rPr dirty="0" sz="1000" spc="-140">
                <a:latin typeface="Arial"/>
                <a:cs typeface="Arial"/>
              </a:rPr>
              <a:t> </a:t>
            </a:r>
            <a:r>
              <a:rPr dirty="0" sz="1000" spc="5">
                <a:latin typeface="PMingLiU"/>
                <a:cs typeface="PMingLiU"/>
              </a:rPr>
              <a:t>名患</a:t>
            </a:r>
            <a:r>
              <a:rPr dirty="0" sz="1000" spc="-20">
                <a:latin typeface="PMingLiU"/>
                <a:cs typeface="PMingLiU"/>
              </a:rPr>
              <a:t>者</a:t>
            </a:r>
            <a:r>
              <a:rPr dirty="0" sz="1000" spc="175">
                <a:latin typeface="PMingLiU"/>
                <a:cs typeface="PMingLiU"/>
              </a:rPr>
              <a:t>在</a:t>
            </a:r>
            <a:r>
              <a:rPr dirty="0" sz="1000">
                <a:latin typeface="Arial"/>
                <a:cs typeface="Arial"/>
              </a:rPr>
              <a:t>9</a:t>
            </a:r>
            <a:r>
              <a:rPr dirty="0" sz="1000" spc="-140">
                <a:latin typeface="Arial"/>
                <a:cs typeface="Arial"/>
              </a:rPr>
              <a:t> </a:t>
            </a:r>
            <a:r>
              <a:rPr dirty="0" sz="1000" spc="5">
                <a:latin typeface="PMingLiU"/>
                <a:cs typeface="PMingLiU"/>
              </a:rPr>
              <a:t>个</a:t>
            </a:r>
            <a:r>
              <a:rPr dirty="0" sz="1000" spc="-20">
                <a:latin typeface="PMingLiU"/>
                <a:cs typeface="PMingLiU"/>
              </a:rPr>
              <a:t>月</a:t>
            </a:r>
            <a:r>
              <a:rPr dirty="0" sz="1000" spc="175">
                <a:latin typeface="PMingLiU"/>
                <a:cs typeface="PMingLiU"/>
              </a:rPr>
              <a:t>和</a:t>
            </a:r>
            <a:r>
              <a:rPr dirty="0" sz="1000">
                <a:latin typeface="Arial"/>
                <a:cs typeface="Arial"/>
              </a:rPr>
              <a:t>12+</a:t>
            </a:r>
            <a:r>
              <a:rPr dirty="0" sz="1000" spc="-20">
                <a:latin typeface="PMingLiU"/>
                <a:cs typeface="PMingLiU"/>
              </a:rPr>
              <a:t>月</a:t>
            </a:r>
            <a:r>
              <a:rPr dirty="0" sz="1000" spc="5">
                <a:latin typeface="PMingLiU"/>
                <a:cs typeface="PMingLiU"/>
              </a:rPr>
              <a:t>时</a:t>
            </a:r>
            <a:r>
              <a:rPr dirty="0" sz="1000" spc="-20">
                <a:latin typeface="PMingLiU"/>
                <a:cs typeface="PMingLiU"/>
              </a:rPr>
              <a:t>持</a:t>
            </a:r>
            <a:r>
              <a:rPr dirty="0" sz="1000" spc="175">
                <a:latin typeface="PMingLiU"/>
                <a:cs typeface="PMingLiU"/>
              </a:rPr>
              <a:t>续</a:t>
            </a:r>
            <a:r>
              <a:rPr dirty="0" sz="1000" spc="-5">
                <a:latin typeface="Arial"/>
                <a:cs typeface="Arial"/>
              </a:rPr>
              <a:t>CR</a:t>
            </a:r>
            <a:r>
              <a:rPr dirty="0" sz="1000" spc="5">
                <a:latin typeface="PMingLiU"/>
                <a:cs typeface="PMingLiU"/>
              </a:rPr>
              <a:t>。安</a:t>
            </a:r>
            <a:r>
              <a:rPr dirty="0" sz="1000" spc="-20">
                <a:latin typeface="PMingLiU"/>
                <a:cs typeface="PMingLiU"/>
              </a:rPr>
              <a:t>全</a:t>
            </a:r>
            <a:r>
              <a:rPr dirty="0" sz="1000" spc="5">
                <a:latin typeface="PMingLiU"/>
                <a:cs typeface="PMingLiU"/>
              </a:rPr>
              <a:t>性方</a:t>
            </a:r>
            <a:r>
              <a:rPr dirty="0" sz="1000" spc="-20">
                <a:latin typeface="PMingLiU"/>
                <a:cs typeface="PMingLiU"/>
              </a:rPr>
              <a:t>面</a:t>
            </a:r>
            <a:r>
              <a:rPr dirty="0" sz="1000" spc="5">
                <a:latin typeface="PMingLiU"/>
                <a:cs typeface="PMingLiU"/>
              </a:rPr>
              <a:t>，巩固</a:t>
            </a:r>
            <a:r>
              <a:rPr dirty="0" sz="1000" spc="-20">
                <a:latin typeface="PMingLiU"/>
                <a:cs typeface="PMingLiU"/>
              </a:rPr>
              <a:t>剂</a:t>
            </a:r>
            <a:r>
              <a:rPr dirty="0" sz="1000" spc="5">
                <a:latin typeface="PMingLiU"/>
                <a:cs typeface="PMingLiU"/>
              </a:rPr>
              <a:t>量组</a:t>
            </a:r>
            <a:r>
              <a:rPr dirty="0" sz="1000" spc="-20">
                <a:latin typeface="PMingLiU"/>
                <a:cs typeface="PMingLiU"/>
              </a:rPr>
              <a:t>未</a:t>
            </a:r>
            <a:r>
              <a:rPr dirty="0" sz="1000" spc="5">
                <a:latin typeface="PMingLiU"/>
                <a:cs typeface="PMingLiU"/>
              </a:rPr>
              <a:t>发</a:t>
            </a:r>
            <a:r>
              <a:rPr dirty="0" sz="1000" spc="175">
                <a:latin typeface="PMingLiU"/>
                <a:cs typeface="PMingLiU"/>
              </a:rPr>
              <a:t>生</a:t>
            </a:r>
            <a:r>
              <a:rPr dirty="0" sz="1000">
                <a:latin typeface="Arial"/>
                <a:cs typeface="Arial"/>
              </a:rPr>
              <a:t>CRS</a:t>
            </a:r>
            <a:r>
              <a:rPr dirty="0" sz="1000" spc="-155">
                <a:latin typeface="Arial"/>
                <a:cs typeface="Arial"/>
              </a:rPr>
              <a:t> </a:t>
            </a:r>
            <a:r>
              <a:rPr dirty="0" sz="1000" spc="170">
                <a:latin typeface="PMingLiU"/>
                <a:cs typeface="PMingLiU"/>
              </a:rPr>
              <a:t>和</a:t>
            </a:r>
            <a:r>
              <a:rPr dirty="0" sz="1000" spc="-5">
                <a:latin typeface="Arial"/>
                <a:cs typeface="Arial"/>
              </a:rPr>
              <a:t>ICANS</a:t>
            </a:r>
            <a:r>
              <a:rPr dirty="0" sz="1000" spc="-5">
                <a:latin typeface="PMingLiU"/>
                <a:cs typeface="PMingLiU"/>
              </a:rPr>
              <a:t>，  </a:t>
            </a:r>
            <a:r>
              <a:rPr dirty="0" sz="1000" spc="5">
                <a:latin typeface="PMingLiU"/>
                <a:cs typeface="PMingLiU"/>
              </a:rPr>
              <a:t>也没有</a:t>
            </a:r>
            <a:r>
              <a:rPr dirty="0" sz="1000" spc="-25">
                <a:latin typeface="PMingLiU"/>
                <a:cs typeface="PMingLiU"/>
              </a:rPr>
              <a:t> </a:t>
            </a:r>
            <a:r>
              <a:rPr dirty="0" sz="1000">
                <a:latin typeface="Arial"/>
                <a:cs typeface="Arial"/>
              </a:rPr>
              <a:t>GvHD</a:t>
            </a:r>
            <a:r>
              <a:rPr dirty="0" sz="1000" spc="-70">
                <a:latin typeface="Arial"/>
                <a:cs typeface="Arial"/>
              </a:rPr>
              <a:t> </a:t>
            </a:r>
            <a:r>
              <a:rPr dirty="0" sz="1000" spc="-20">
                <a:latin typeface="PMingLiU"/>
                <a:cs typeface="PMingLiU"/>
              </a:rPr>
              <a:t>发</a:t>
            </a:r>
            <a:r>
              <a:rPr dirty="0" sz="1000" spc="5">
                <a:latin typeface="PMingLiU"/>
                <a:cs typeface="PMingLiU"/>
              </a:rPr>
              <a:t>生，</a:t>
            </a:r>
            <a:r>
              <a:rPr dirty="0" sz="1000" spc="-20">
                <a:latin typeface="PMingLiU"/>
                <a:cs typeface="PMingLiU"/>
              </a:rPr>
              <a:t>最</a:t>
            </a:r>
            <a:r>
              <a:rPr dirty="0" sz="1000" spc="5">
                <a:latin typeface="PMingLiU"/>
                <a:cs typeface="PMingLiU"/>
              </a:rPr>
              <a:t>常见的</a:t>
            </a:r>
            <a:r>
              <a:rPr dirty="0" sz="1000" spc="-20">
                <a:latin typeface="PMingLiU"/>
                <a:cs typeface="PMingLiU"/>
              </a:rPr>
              <a:t> </a:t>
            </a:r>
            <a:r>
              <a:rPr dirty="0" sz="1000">
                <a:latin typeface="Arial"/>
                <a:cs typeface="Arial"/>
              </a:rPr>
              <a:t>AE</a:t>
            </a:r>
            <a:r>
              <a:rPr dirty="0" sz="1000" spc="-90">
                <a:latin typeface="Arial"/>
                <a:cs typeface="Arial"/>
              </a:rPr>
              <a:t> </a:t>
            </a:r>
            <a:r>
              <a:rPr dirty="0" sz="1000" spc="5">
                <a:latin typeface="PMingLiU"/>
                <a:cs typeface="PMingLiU"/>
              </a:rPr>
              <a:t>为血</a:t>
            </a:r>
            <a:r>
              <a:rPr dirty="0" sz="1000" spc="-20">
                <a:latin typeface="PMingLiU"/>
                <a:cs typeface="PMingLiU"/>
              </a:rPr>
              <a:t>细</a:t>
            </a:r>
            <a:r>
              <a:rPr dirty="0" sz="1000" spc="5">
                <a:latin typeface="PMingLiU"/>
                <a:cs typeface="PMingLiU"/>
              </a:rPr>
              <a:t>胞减</a:t>
            </a:r>
            <a:r>
              <a:rPr dirty="0" sz="1000" spc="-20">
                <a:latin typeface="PMingLiU"/>
                <a:cs typeface="PMingLiU"/>
              </a:rPr>
              <a:t>少</a:t>
            </a:r>
            <a:r>
              <a:rPr dirty="0" sz="1000" spc="5">
                <a:latin typeface="PMingLiU"/>
                <a:cs typeface="PMingLiU"/>
              </a:rPr>
              <a:t>症，</a:t>
            </a:r>
            <a:r>
              <a:rPr dirty="0" sz="1000" spc="-20">
                <a:latin typeface="PMingLiU"/>
                <a:cs typeface="PMingLiU"/>
              </a:rPr>
              <a:t>发</a:t>
            </a:r>
            <a:r>
              <a:rPr dirty="0" sz="1000" spc="5">
                <a:latin typeface="PMingLiU"/>
                <a:cs typeface="PMingLiU"/>
              </a:rPr>
              <a:t>生率为</a:t>
            </a:r>
            <a:r>
              <a:rPr dirty="0" sz="1000" spc="-15">
                <a:latin typeface="PMingLiU"/>
                <a:cs typeface="PMingLiU"/>
              </a:rPr>
              <a:t> </a:t>
            </a:r>
            <a:r>
              <a:rPr dirty="0" sz="1000" spc="-5">
                <a:latin typeface="Arial"/>
                <a:cs typeface="Arial"/>
              </a:rPr>
              <a:t>72%</a:t>
            </a:r>
            <a:r>
              <a:rPr dirty="0" sz="1000" spc="5">
                <a:latin typeface="PMingLiU"/>
                <a:cs typeface="PMingLiU"/>
              </a:rPr>
              <a:t>。</a:t>
            </a:r>
            <a:endParaRPr sz="1000">
              <a:latin typeface="PMingLiU"/>
              <a:cs typeface="PMingLiU"/>
            </a:endParaRPr>
          </a:p>
          <a:p>
            <a:pPr algn="just" marL="12700">
              <a:lnSpc>
                <a:spcPct val="100000"/>
              </a:lnSpc>
              <a:spcBef>
                <a:spcPts val="1080"/>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48:</a:t>
            </a:r>
            <a:r>
              <a:rPr dirty="0" sz="1000" spc="10" b="1">
                <a:latin typeface="Arial"/>
                <a:cs typeface="Arial"/>
              </a:rPr>
              <a:t> </a:t>
            </a:r>
            <a:r>
              <a:rPr dirty="0" sz="1000" spc="-5" b="1">
                <a:latin typeface="Arial"/>
                <a:cs typeface="Arial"/>
              </a:rPr>
              <a:t>Allogene</a:t>
            </a:r>
            <a:r>
              <a:rPr dirty="0" sz="1000" spc="-65" b="1">
                <a:latin typeface="Arial"/>
                <a:cs typeface="Arial"/>
              </a:rPr>
              <a:t> </a:t>
            </a:r>
            <a:r>
              <a:rPr dirty="0" sz="1000" spc="5" b="1">
                <a:latin typeface="Microsoft JhengHei UI"/>
                <a:cs typeface="Microsoft JhengHei UI"/>
              </a:rPr>
              <a:t>临床阶</a:t>
            </a:r>
            <a:r>
              <a:rPr dirty="0" sz="1000" spc="-20" b="1">
                <a:latin typeface="Microsoft JhengHei UI"/>
                <a:cs typeface="Microsoft JhengHei UI"/>
              </a:rPr>
              <a:t>段</a:t>
            </a:r>
            <a:r>
              <a:rPr dirty="0" sz="1000" spc="5" b="1">
                <a:latin typeface="Microsoft JhengHei UI"/>
                <a:cs typeface="Microsoft JhengHei UI"/>
              </a:rPr>
              <a:t>产品管线</a:t>
            </a:r>
            <a:endParaRPr sz="1000">
              <a:latin typeface="Microsoft JhengHei UI"/>
              <a:cs typeface="Microsoft JhengHei UI"/>
            </a:endParaRPr>
          </a:p>
        </p:txBody>
      </p:sp>
      <p:sp>
        <p:nvSpPr>
          <p:cNvPr id="9" name="object 9"/>
          <p:cNvSpPr txBox="1"/>
          <p:nvPr/>
        </p:nvSpPr>
        <p:spPr>
          <a:xfrm>
            <a:off x="527100" y="9622027"/>
            <a:ext cx="1601470" cy="14668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60">
                <a:latin typeface="Arial"/>
                <a:cs typeface="Arial"/>
              </a:rPr>
              <a:t> </a:t>
            </a:r>
            <a:r>
              <a:rPr dirty="0" sz="800" spc="-10">
                <a:latin typeface="PMingLiU"/>
                <a:cs typeface="PMingLiU"/>
              </a:rPr>
              <a:t>公</a:t>
            </a:r>
            <a:r>
              <a:rPr dirty="0" sz="800" spc="10">
                <a:latin typeface="PMingLiU"/>
                <a:cs typeface="PMingLiU"/>
              </a:rPr>
              <a:t>司</a:t>
            </a:r>
            <a:r>
              <a:rPr dirty="0" sz="800" spc="-10">
                <a:latin typeface="PMingLiU"/>
                <a:cs typeface="PMingLiU"/>
              </a:rPr>
              <a:t>官网</a:t>
            </a:r>
            <a:r>
              <a:rPr dirty="0" sz="800" spc="10">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p:txBody>
      </p:sp>
      <p:pic>
        <p:nvPicPr>
          <p:cNvPr id="10" name="object 10"/>
          <p:cNvPicPr/>
          <p:nvPr/>
        </p:nvPicPr>
        <p:blipFill>
          <a:blip r:embed="rId3" cstate="print"/>
          <a:stretch>
            <a:fillRect/>
          </a:stretch>
        </p:blipFill>
        <p:spPr>
          <a:xfrm>
            <a:off x="521512" y="1966594"/>
            <a:ext cx="5080127" cy="2283587"/>
          </a:xfrm>
          <a:prstGeom prst="rect">
            <a:avLst/>
          </a:prstGeom>
        </p:spPr>
      </p:pic>
      <p:pic>
        <p:nvPicPr>
          <p:cNvPr id="11" name="object 11"/>
          <p:cNvPicPr/>
          <p:nvPr/>
        </p:nvPicPr>
        <p:blipFill>
          <a:blip r:embed="rId4" cstate="print"/>
          <a:stretch>
            <a:fillRect/>
          </a:stretch>
        </p:blipFill>
        <p:spPr>
          <a:xfrm>
            <a:off x="521512" y="7561198"/>
            <a:ext cx="5080127" cy="2061032"/>
          </a:xfrm>
          <a:prstGeom prst="rect">
            <a:avLst/>
          </a:prstGeom>
        </p:spPr>
      </p:pic>
      <p:sp>
        <p:nvSpPr>
          <p:cNvPr id="12" name="object 12"/>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3" name="object 13"/>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222831"/>
            <a:ext cx="5084445" cy="1809750"/>
          </a:xfrm>
          <a:prstGeom prst="rect">
            <a:avLst/>
          </a:prstGeom>
        </p:spPr>
        <p:txBody>
          <a:bodyPr wrap="square" lIns="0" tIns="12700" rIns="0" bIns="0" rtlCol="0" vert="horz">
            <a:spAutoFit/>
          </a:bodyPr>
          <a:lstStyle/>
          <a:p>
            <a:pPr algn="just" marL="12700" marR="5080">
              <a:lnSpc>
                <a:spcPct val="140100"/>
              </a:lnSpc>
              <a:spcBef>
                <a:spcPts val="100"/>
              </a:spcBef>
            </a:pPr>
            <a:r>
              <a:rPr dirty="0" sz="1000" spc="5" b="1">
                <a:latin typeface="Microsoft JhengHei UI"/>
                <a:cs typeface="Microsoft JhengHei UI"/>
              </a:rPr>
              <a:t>采用</a:t>
            </a:r>
            <a:r>
              <a:rPr dirty="0" sz="1000" spc="10" b="1">
                <a:latin typeface="Microsoft JhengHei UI"/>
                <a:cs typeface="Microsoft JhengHei UI"/>
              </a:rPr>
              <a:t> </a:t>
            </a:r>
            <a:r>
              <a:rPr dirty="0" sz="1000" spc="-5" b="1">
                <a:latin typeface="Arial"/>
                <a:cs typeface="Arial"/>
              </a:rPr>
              <a:t>CRISPR/</a:t>
            </a:r>
            <a:r>
              <a:rPr dirty="0" sz="1000" spc="40" b="1">
                <a:latin typeface="Arial"/>
                <a:cs typeface="Arial"/>
              </a:rPr>
              <a:t> </a:t>
            </a:r>
            <a:r>
              <a:rPr dirty="0" sz="1000" spc="-5" b="1">
                <a:latin typeface="Arial"/>
                <a:cs typeface="Arial"/>
              </a:rPr>
              <a:t>Cas9</a:t>
            </a:r>
            <a:r>
              <a:rPr dirty="0" sz="1000" spc="-75" b="1">
                <a:latin typeface="Arial"/>
                <a:cs typeface="Arial"/>
              </a:rPr>
              <a:t> </a:t>
            </a:r>
            <a:r>
              <a:rPr dirty="0" sz="1000" spc="5" b="1">
                <a:latin typeface="Microsoft JhengHei UI"/>
                <a:cs typeface="Microsoft JhengHei UI"/>
              </a:rPr>
              <a:t>基因编辑方</a:t>
            </a:r>
            <a:r>
              <a:rPr dirty="0" sz="1000" spc="-20" b="1">
                <a:latin typeface="Microsoft JhengHei UI"/>
                <a:cs typeface="Microsoft JhengHei UI"/>
              </a:rPr>
              <a:t>法</a:t>
            </a:r>
            <a:r>
              <a:rPr dirty="0" sz="1000" b="1">
                <a:latin typeface="Microsoft JhengHei UI"/>
                <a:cs typeface="Microsoft JhengHei UI"/>
              </a:rPr>
              <a:t>，</a:t>
            </a:r>
            <a:r>
              <a:rPr dirty="0" sz="1000" b="1">
                <a:latin typeface="Arial"/>
                <a:cs typeface="Arial"/>
              </a:rPr>
              <a:t>CRISPR</a:t>
            </a:r>
            <a:r>
              <a:rPr dirty="0" sz="1000" b="1">
                <a:latin typeface="Microsoft JhengHei UI"/>
                <a:cs typeface="Microsoft JhengHei UI"/>
              </a:rPr>
              <a:t>（</a:t>
            </a:r>
            <a:r>
              <a:rPr dirty="0" sz="1000" b="1">
                <a:latin typeface="Arial"/>
                <a:cs typeface="Arial"/>
              </a:rPr>
              <a:t>CRSP</a:t>
            </a:r>
            <a:r>
              <a:rPr dirty="0" sz="1000" spc="5" b="1">
                <a:latin typeface="Arial"/>
                <a:cs typeface="Arial"/>
              </a:rPr>
              <a:t> </a:t>
            </a:r>
            <a:r>
              <a:rPr dirty="0" sz="1000" b="1">
                <a:latin typeface="Arial"/>
                <a:cs typeface="Arial"/>
              </a:rPr>
              <a:t>US</a:t>
            </a:r>
            <a:r>
              <a:rPr dirty="0" sz="1000" b="1">
                <a:latin typeface="Microsoft JhengHei UI"/>
                <a:cs typeface="Microsoft JhengHei UI"/>
              </a:rPr>
              <a:t>）</a:t>
            </a:r>
            <a:r>
              <a:rPr dirty="0" sz="1000" spc="5" b="1">
                <a:latin typeface="Microsoft JhengHei UI"/>
                <a:cs typeface="Microsoft JhengHei UI"/>
              </a:rPr>
              <a:t>的</a:t>
            </a:r>
            <a:r>
              <a:rPr dirty="0" sz="1000" spc="15" b="1">
                <a:latin typeface="Microsoft JhengHei UI"/>
                <a:cs typeface="Microsoft JhengHei UI"/>
              </a:rPr>
              <a:t> </a:t>
            </a:r>
            <a:r>
              <a:rPr dirty="0" sz="1000" spc="-5" b="1">
                <a:latin typeface="Arial"/>
                <a:cs typeface="Arial"/>
              </a:rPr>
              <a:t>CTX110</a:t>
            </a:r>
            <a:r>
              <a:rPr dirty="0" sz="1000" spc="-70" b="1">
                <a:latin typeface="Arial"/>
                <a:cs typeface="Arial"/>
              </a:rPr>
              <a:t> </a:t>
            </a:r>
            <a:r>
              <a:rPr dirty="0" sz="1000" spc="5" b="1">
                <a:latin typeface="Microsoft JhengHei UI"/>
                <a:cs typeface="Microsoft JhengHei UI"/>
              </a:rPr>
              <a:t>已经开始关</a:t>
            </a:r>
            <a:r>
              <a:rPr dirty="0" sz="1000" spc="-20" b="1">
                <a:latin typeface="Microsoft JhengHei UI"/>
                <a:cs typeface="Microsoft JhengHei UI"/>
              </a:rPr>
              <a:t>键</a:t>
            </a:r>
            <a:r>
              <a:rPr dirty="0" sz="1000" spc="5" b="1">
                <a:latin typeface="Microsoft JhengHei UI"/>
                <a:cs typeface="Microsoft JhengHei UI"/>
              </a:rPr>
              <a:t>临床 患者给药。</a:t>
            </a:r>
            <a:r>
              <a:rPr dirty="0" sz="1000" spc="-5">
                <a:latin typeface="Arial"/>
                <a:cs typeface="Arial"/>
              </a:rPr>
              <a:t>CRISPR</a:t>
            </a:r>
            <a:r>
              <a:rPr dirty="0" sz="1000" spc="40">
                <a:latin typeface="Arial"/>
                <a:cs typeface="Arial"/>
              </a:rPr>
              <a:t> </a:t>
            </a:r>
            <a:r>
              <a:rPr dirty="0" sz="1000" spc="-5">
                <a:latin typeface="Arial"/>
                <a:cs typeface="Arial"/>
              </a:rPr>
              <a:t>Therapeutics</a:t>
            </a:r>
            <a:r>
              <a:rPr dirty="0" sz="1000" spc="-75">
                <a:latin typeface="Arial"/>
                <a:cs typeface="Arial"/>
              </a:rPr>
              <a:t> </a:t>
            </a:r>
            <a:r>
              <a:rPr dirty="0" sz="1000" spc="5">
                <a:latin typeface="PMingLiU"/>
                <a:cs typeface="PMingLiU"/>
              </a:rPr>
              <a:t>由诺奖获得</a:t>
            </a:r>
            <a:r>
              <a:rPr dirty="0" sz="1000" spc="245">
                <a:latin typeface="PMingLiU"/>
                <a:cs typeface="PMingLiU"/>
              </a:rPr>
              <a:t>者</a:t>
            </a:r>
            <a:r>
              <a:rPr dirty="0" sz="1000" spc="-5">
                <a:latin typeface="Arial"/>
                <a:cs typeface="Arial"/>
              </a:rPr>
              <a:t>Emmanuelle</a:t>
            </a:r>
            <a:r>
              <a:rPr dirty="0" sz="1000" spc="65">
                <a:latin typeface="Arial"/>
                <a:cs typeface="Arial"/>
              </a:rPr>
              <a:t> </a:t>
            </a:r>
            <a:r>
              <a:rPr dirty="0" sz="1000" spc="-5">
                <a:latin typeface="Arial"/>
                <a:cs typeface="Arial"/>
              </a:rPr>
              <a:t>Charpentier</a:t>
            </a:r>
            <a:r>
              <a:rPr dirty="0" sz="1000" spc="-45">
                <a:latin typeface="Arial"/>
                <a:cs typeface="Arial"/>
              </a:rPr>
              <a:t> </a:t>
            </a:r>
            <a:r>
              <a:rPr dirty="0" sz="1000" spc="5">
                <a:latin typeface="PMingLiU"/>
                <a:cs typeface="PMingLiU"/>
              </a:rPr>
              <a:t>联合</a:t>
            </a:r>
            <a:r>
              <a:rPr dirty="0" sz="1000" spc="-20">
                <a:latin typeface="PMingLiU"/>
                <a:cs typeface="PMingLiU"/>
              </a:rPr>
              <a:t>创</a:t>
            </a:r>
            <a:r>
              <a:rPr dirty="0" sz="1000" spc="5">
                <a:latin typeface="PMingLiU"/>
                <a:cs typeface="PMingLiU"/>
              </a:rPr>
              <a:t>立</a:t>
            </a:r>
            <a:r>
              <a:rPr dirty="0" sz="1000" spc="-20">
                <a:latin typeface="PMingLiU"/>
                <a:cs typeface="PMingLiU"/>
              </a:rPr>
              <a:t>，</a:t>
            </a:r>
            <a:r>
              <a:rPr dirty="0" sz="1000" spc="5">
                <a:latin typeface="PMingLiU"/>
                <a:cs typeface="PMingLiU"/>
              </a:rPr>
              <a:t>目前 </a:t>
            </a:r>
            <a:r>
              <a:rPr dirty="0" sz="1000" spc="95">
                <a:latin typeface="PMingLiU"/>
                <a:cs typeface="PMingLiU"/>
              </a:rPr>
              <a:t>公</a:t>
            </a:r>
            <a:r>
              <a:rPr dirty="0" sz="1000" spc="75">
                <a:latin typeface="PMingLiU"/>
                <a:cs typeface="PMingLiU"/>
              </a:rPr>
              <a:t>司</a:t>
            </a:r>
            <a:r>
              <a:rPr dirty="0" sz="1000" spc="95">
                <a:latin typeface="PMingLiU"/>
                <a:cs typeface="PMingLiU"/>
              </a:rPr>
              <a:t>利</a:t>
            </a:r>
            <a:r>
              <a:rPr dirty="0" sz="1000" spc="5">
                <a:latin typeface="PMingLiU"/>
                <a:cs typeface="PMingLiU"/>
              </a:rPr>
              <a:t>用</a:t>
            </a:r>
            <a:r>
              <a:rPr dirty="0" sz="1000" spc="55">
                <a:latin typeface="PMingLiU"/>
                <a:cs typeface="PMingLiU"/>
              </a:rPr>
              <a:t> </a:t>
            </a:r>
            <a:r>
              <a:rPr dirty="0" sz="1000" spc="-5">
                <a:latin typeface="Arial"/>
                <a:cs typeface="Arial"/>
              </a:rPr>
              <a:t>CRISPR</a:t>
            </a:r>
            <a:r>
              <a:rPr dirty="0" sz="1000" spc="220">
                <a:latin typeface="Arial"/>
                <a:cs typeface="Arial"/>
              </a:rPr>
              <a:t> </a:t>
            </a:r>
            <a:r>
              <a:rPr dirty="0" sz="1000" spc="100">
                <a:latin typeface="PMingLiU"/>
                <a:cs typeface="PMingLiU"/>
              </a:rPr>
              <a:t>技</a:t>
            </a:r>
            <a:r>
              <a:rPr dirty="0" sz="1000" spc="75">
                <a:latin typeface="PMingLiU"/>
                <a:cs typeface="PMingLiU"/>
              </a:rPr>
              <a:t>术</a:t>
            </a:r>
            <a:r>
              <a:rPr dirty="0" sz="1000" spc="95">
                <a:latin typeface="PMingLiU"/>
                <a:cs typeface="PMingLiU"/>
              </a:rPr>
              <a:t>开</a:t>
            </a:r>
            <a:r>
              <a:rPr dirty="0" sz="1000" spc="75">
                <a:latin typeface="PMingLiU"/>
                <a:cs typeface="PMingLiU"/>
              </a:rPr>
              <a:t>发</a:t>
            </a:r>
            <a:r>
              <a:rPr dirty="0" sz="1000" spc="5">
                <a:latin typeface="PMingLiU"/>
                <a:cs typeface="PMingLiU"/>
              </a:rPr>
              <a:t>了</a:t>
            </a:r>
            <a:r>
              <a:rPr dirty="0" sz="1000" spc="50">
                <a:latin typeface="PMingLiU"/>
                <a:cs typeface="PMingLiU"/>
              </a:rPr>
              <a:t> </a:t>
            </a:r>
            <a:r>
              <a:rPr dirty="0" sz="1000">
                <a:latin typeface="Arial"/>
                <a:cs typeface="Arial"/>
              </a:rPr>
              <a:t>5</a:t>
            </a:r>
            <a:r>
              <a:rPr dirty="0" sz="1000" spc="245">
                <a:latin typeface="Arial"/>
                <a:cs typeface="Arial"/>
              </a:rPr>
              <a:t> </a:t>
            </a:r>
            <a:r>
              <a:rPr dirty="0" sz="1000" spc="5">
                <a:latin typeface="PMingLiU"/>
                <a:cs typeface="PMingLiU"/>
              </a:rPr>
              <a:t>款</a:t>
            </a:r>
            <a:r>
              <a:rPr dirty="0" sz="1000" spc="50">
                <a:latin typeface="PMingLiU"/>
                <a:cs typeface="PMingLiU"/>
              </a:rPr>
              <a:t> </a:t>
            </a:r>
            <a:r>
              <a:rPr dirty="0" sz="1000" spc="-5">
                <a:latin typeface="Arial"/>
                <a:cs typeface="Arial"/>
              </a:rPr>
              <a:t>UCAR-T</a:t>
            </a:r>
            <a:r>
              <a:rPr dirty="0" sz="1000" spc="235">
                <a:latin typeface="Arial"/>
                <a:cs typeface="Arial"/>
              </a:rPr>
              <a:t> </a:t>
            </a:r>
            <a:r>
              <a:rPr dirty="0" sz="1000" spc="100">
                <a:latin typeface="PMingLiU"/>
                <a:cs typeface="PMingLiU"/>
              </a:rPr>
              <a:t>产</a:t>
            </a:r>
            <a:r>
              <a:rPr dirty="0" sz="1000" spc="75">
                <a:latin typeface="PMingLiU"/>
                <a:cs typeface="PMingLiU"/>
              </a:rPr>
              <a:t>品</a:t>
            </a:r>
            <a:r>
              <a:rPr dirty="0" sz="1000" spc="5">
                <a:latin typeface="PMingLiU"/>
                <a:cs typeface="PMingLiU"/>
              </a:rPr>
              <a:t>，</a:t>
            </a:r>
            <a:r>
              <a:rPr dirty="0" sz="1000" spc="-165">
                <a:latin typeface="PMingLiU"/>
                <a:cs typeface="PMingLiU"/>
              </a:rPr>
              <a:t> </a:t>
            </a:r>
            <a:r>
              <a:rPr dirty="0" sz="1000" spc="75">
                <a:latin typeface="PMingLiU"/>
                <a:cs typeface="PMingLiU"/>
              </a:rPr>
              <a:t>其</a:t>
            </a:r>
            <a:r>
              <a:rPr dirty="0" sz="1000" spc="95">
                <a:latin typeface="PMingLiU"/>
                <a:cs typeface="PMingLiU"/>
              </a:rPr>
              <a:t>操</a:t>
            </a:r>
            <a:r>
              <a:rPr dirty="0" sz="1000" spc="75">
                <a:latin typeface="PMingLiU"/>
                <a:cs typeface="PMingLiU"/>
              </a:rPr>
              <a:t>作</a:t>
            </a:r>
            <a:r>
              <a:rPr dirty="0" sz="1000" spc="95">
                <a:latin typeface="PMingLiU"/>
                <a:cs typeface="PMingLiU"/>
              </a:rPr>
              <a:t>原</a:t>
            </a:r>
            <a:r>
              <a:rPr dirty="0" sz="1000" spc="80">
                <a:latin typeface="PMingLiU"/>
                <a:cs typeface="PMingLiU"/>
              </a:rPr>
              <a:t>理</a:t>
            </a:r>
            <a:r>
              <a:rPr dirty="0" sz="1000" spc="95">
                <a:latin typeface="PMingLiU"/>
                <a:cs typeface="PMingLiU"/>
              </a:rPr>
              <a:t>基</a:t>
            </a:r>
            <a:r>
              <a:rPr dirty="0" sz="1000" spc="75">
                <a:latin typeface="PMingLiU"/>
                <a:cs typeface="PMingLiU"/>
              </a:rPr>
              <a:t>本</a:t>
            </a:r>
            <a:r>
              <a:rPr dirty="0" sz="1000" spc="95">
                <a:latin typeface="PMingLiU"/>
                <a:cs typeface="PMingLiU"/>
              </a:rPr>
              <a:t>一</a:t>
            </a:r>
            <a:r>
              <a:rPr dirty="0" sz="1000" spc="80">
                <a:latin typeface="PMingLiU"/>
                <a:cs typeface="PMingLiU"/>
              </a:rPr>
              <a:t>致</a:t>
            </a:r>
            <a:r>
              <a:rPr dirty="0" sz="1000" spc="5">
                <a:latin typeface="PMingLiU"/>
                <a:cs typeface="PMingLiU"/>
              </a:rPr>
              <a:t>：</a:t>
            </a:r>
            <a:r>
              <a:rPr dirty="0" sz="1000" spc="-165">
                <a:latin typeface="PMingLiU"/>
                <a:cs typeface="PMingLiU"/>
              </a:rPr>
              <a:t> </a:t>
            </a:r>
            <a:r>
              <a:rPr dirty="0" sz="1000" spc="-5">
                <a:latin typeface="Arial"/>
                <a:cs typeface="Arial"/>
              </a:rPr>
              <a:t>1)</a:t>
            </a:r>
            <a:r>
              <a:rPr dirty="0" sz="1000" spc="200">
                <a:latin typeface="Arial"/>
                <a:cs typeface="Arial"/>
              </a:rPr>
              <a:t> </a:t>
            </a:r>
            <a:r>
              <a:rPr dirty="0" sz="1000" spc="100">
                <a:latin typeface="PMingLiU"/>
                <a:cs typeface="PMingLiU"/>
              </a:rPr>
              <a:t>使用 </a:t>
            </a:r>
            <a:r>
              <a:rPr dirty="0" sz="1000" spc="-5">
                <a:latin typeface="Arial"/>
                <a:cs typeface="Arial"/>
              </a:rPr>
              <a:t>CRISPR/Cas9</a:t>
            </a:r>
            <a:r>
              <a:rPr dirty="0" sz="1000" spc="-85">
                <a:latin typeface="Arial"/>
                <a:cs typeface="Arial"/>
              </a:rPr>
              <a:t> </a:t>
            </a:r>
            <a:r>
              <a:rPr dirty="0" sz="1000" spc="5">
                <a:latin typeface="PMingLiU"/>
                <a:cs typeface="PMingLiU"/>
              </a:rPr>
              <a:t>系统</a:t>
            </a:r>
            <a:r>
              <a:rPr dirty="0" sz="1000" spc="220">
                <a:latin typeface="PMingLiU"/>
                <a:cs typeface="PMingLiU"/>
              </a:rPr>
              <a:t>将</a:t>
            </a:r>
            <a:r>
              <a:rPr dirty="0" sz="1000" spc="-10">
                <a:latin typeface="Arial"/>
                <a:cs typeface="Arial"/>
              </a:rPr>
              <a:t>CAR</a:t>
            </a:r>
            <a:r>
              <a:rPr dirty="0" sz="1000" spc="-90">
                <a:latin typeface="Arial"/>
                <a:cs typeface="Arial"/>
              </a:rPr>
              <a:t> </a:t>
            </a:r>
            <a:r>
              <a:rPr dirty="0" sz="1000" spc="5">
                <a:latin typeface="PMingLiU"/>
                <a:cs typeface="PMingLiU"/>
              </a:rPr>
              <a:t>基</a:t>
            </a:r>
            <a:r>
              <a:rPr dirty="0" sz="1000" spc="-20">
                <a:latin typeface="PMingLiU"/>
                <a:cs typeface="PMingLiU"/>
              </a:rPr>
              <a:t>因</a:t>
            </a:r>
            <a:r>
              <a:rPr dirty="0" sz="1000" spc="5">
                <a:latin typeface="PMingLiU"/>
                <a:cs typeface="PMingLiU"/>
              </a:rPr>
              <a:t>定点</a:t>
            </a:r>
            <a:r>
              <a:rPr dirty="0" sz="1000" spc="-20">
                <a:latin typeface="PMingLiU"/>
                <a:cs typeface="PMingLiU"/>
              </a:rPr>
              <a:t>插</a:t>
            </a:r>
            <a:r>
              <a:rPr dirty="0" sz="1000" spc="5">
                <a:latin typeface="PMingLiU"/>
                <a:cs typeface="PMingLiU"/>
              </a:rPr>
              <a:t>入</a:t>
            </a:r>
            <a:r>
              <a:rPr dirty="0" sz="1000" spc="200">
                <a:latin typeface="PMingLiU"/>
                <a:cs typeface="PMingLiU"/>
              </a:rPr>
              <a:t>到</a:t>
            </a:r>
            <a:r>
              <a:rPr dirty="0" sz="1000">
                <a:latin typeface="Arial"/>
                <a:cs typeface="Arial"/>
              </a:rPr>
              <a:t>TRAC</a:t>
            </a:r>
            <a:r>
              <a:rPr dirty="0" sz="1000" spc="-85">
                <a:latin typeface="Arial"/>
                <a:cs typeface="Arial"/>
              </a:rPr>
              <a:t> </a:t>
            </a:r>
            <a:r>
              <a:rPr dirty="0" sz="1000" spc="-20">
                <a:latin typeface="PMingLiU"/>
                <a:cs typeface="PMingLiU"/>
              </a:rPr>
              <a:t>位点</a:t>
            </a:r>
            <a:r>
              <a:rPr dirty="0" sz="1000">
                <a:latin typeface="PMingLiU"/>
                <a:cs typeface="PMingLiU"/>
              </a:rPr>
              <a:t>；</a:t>
            </a:r>
            <a:r>
              <a:rPr dirty="0" sz="1000">
                <a:latin typeface="Arial"/>
                <a:cs typeface="Arial"/>
              </a:rPr>
              <a:t>2)</a:t>
            </a:r>
            <a:r>
              <a:rPr dirty="0" sz="1000" spc="-60">
                <a:latin typeface="Arial"/>
                <a:cs typeface="Arial"/>
              </a:rPr>
              <a:t> </a:t>
            </a:r>
            <a:r>
              <a:rPr dirty="0" sz="1000" spc="-20">
                <a:latin typeface="PMingLiU"/>
                <a:cs typeface="PMingLiU"/>
              </a:rPr>
              <a:t>敲</a:t>
            </a:r>
            <a:r>
              <a:rPr dirty="0" sz="1000" spc="5">
                <a:latin typeface="PMingLiU"/>
                <a:cs typeface="PMingLiU"/>
              </a:rPr>
              <a:t>除</a:t>
            </a:r>
            <a:r>
              <a:rPr dirty="0" sz="1000" spc="-35">
                <a:latin typeface="PMingLiU"/>
                <a:cs typeface="PMingLiU"/>
              </a:rPr>
              <a:t> </a:t>
            </a:r>
            <a:r>
              <a:rPr dirty="0" sz="1000">
                <a:latin typeface="Arial"/>
                <a:cs typeface="Arial"/>
              </a:rPr>
              <a:t>TCR</a:t>
            </a:r>
            <a:r>
              <a:rPr dirty="0" sz="1000" spc="-90">
                <a:latin typeface="Arial"/>
                <a:cs typeface="Arial"/>
              </a:rPr>
              <a:t> </a:t>
            </a:r>
            <a:r>
              <a:rPr dirty="0" sz="1000" spc="-20">
                <a:latin typeface="PMingLiU"/>
                <a:cs typeface="PMingLiU"/>
              </a:rPr>
              <a:t>基</a:t>
            </a:r>
            <a:r>
              <a:rPr dirty="0" sz="1000" spc="5">
                <a:latin typeface="PMingLiU"/>
                <a:cs typeface="PMingLiU"/>
              </a:rPr>
              <a:t>因</a:t>
            </a:r>
            <a:r>
              <a:rPr dirty="0" sz="1000" spc="-20">
                <a:latin typeface="PMingLiU"/>
                <a:cs typeface="PMingLiU"/>
              </a:rPr>
              <a:t>以</a:t>
            </a:r>
            <a:r>
              <a:rPr dirty="0" sz="1000" spc="5">
                <a:latin typeface="PMingLiU"/>
                <a:cs typeface="PMingLiU"/>
              </a:rPr>
              <a:t>降低</a:t>
            </a:r>
            <a:r>
              <a:rPr dirty="0" sz="1000" spc="-55">
                <a:latin typeface="PMingLiU"/>
                <a:cs typeface="PMingLiU"/>
              </a:rPr>
              <a:t> </a:t>
            </a:r>
            <a:r>
              <a:rPr dirty="0" sz="1000">
                <a:latin typeface="Arial"/>
                <a:cs typeface="Arial"/>
              </a:rPr>
              <a:t>GvHD</a:t>
            </a:r>
            <a:r>
              <a:rPr dirty="0" sz="1000">
                <a:latin typeface="PMingLiU"/>
                <a:cs typeface="PMingLiU"/>
              </a:rPr>
              <a:t>；</a:t>
            </a:r>
            <a:endParaRPr sz="1000">
              <a:latin typeface="PMingLiU"/>
              <a:cs typeface="PMingLiU"/>
            </a:endParaRPr>
          </a:p>
          <a:p>
            <a:pPr marL="12700" marR="20320">
              <a:lnSpc>
                <a:spcPts val="1680"/>
              </a:lnSpc>
              <a:spcBef>
                <a:spcPts val="110"/>
              </a:spcBef>
            </a:pPr>
            <a:r>
              <a:rPr dirty="0" sz="1000" spc="-5">
                <a:latin typeface="Arial"/>
                <a:cs typeface="Arial"/>
              </a:rPr>
              <a:t>3)</a:t>
            </a:r>
            <a:r>
              <a:rPr dirty="0" sz="1000" spc="155">
                <a:latin typeface="Arial"/>
                <a:cs typeface="Arial"/>
              </a:rPr>
              <a:t> </a:t>
            </a:r>
            <a:r>
              <a:rPr dirty="0" sz="1000" spc="5">
                <a:latin typeface="PMingLiU"/>
                <a:cs typeface="PMingLiU"/>
              </a:rPr>
              <a:t>敲</a:t>
            </a:r>
            <a:r>
              <a:rPr dirty="0" sz="1000" spc="-20">
                <a:latin typeface="PMingLiU"/>
                <a:cs typeface="PMingLiU"/>
              </a:rPr>
              <a:t>除</a:t>
            </a:r>
            <a:r>
              <a:rPr dirty="0" sz="1000" spc="5">
                <a:latin typeface="PMingLiU"/>
                <a:cs typeface="PMingLiU"/>
              </a:rPr>
              <a:t>编</a:t>
            </a:r>
            <a:r>
              <a:rPr dirty="0" sz="1000" spc="-20">
                <a:latin typeface="PMingLiU"/>
                <a:cs typeface="PMingLiU"/>
              </a:rPr>
              <a:t>码</a:t>
            </a:r>
            <a:r>
              <a:rPr dirty="0" sz="1000" spc="-170">
                <a:latin typeface="PMingLiU"/>
                <a:cs typeface="PMingLiU"/>
              </a:rPr>
              <a:t>β</a:t>
            </a:r>
            <a:r>
              <a:rPr dirty="0" sz="1000" spc="-170">
                <a:latin typeface="Arial"/>
                <a:cs typeface="Arial"/>
              </a:rPr>
              <a:t>2-</a:t>
            </a:r>
            <a:r>
              <a:rPr dirty="0" sz="1000" spc="5">
                <a:latin typeface="PMingLiU"/>
                <a:cs typeface="PMingLiU"/>
              </a:rPr>
              <a:t>微球</a:t>
            </a:r>
            <a:r>
              <a:rPr dirty="0" sz="1000" spc="-20">
                <a:latin typeface="PMingLiU"/>
                <a:cs typeface="PMingLiU"/>
              </a:rPr>
              <a:t>蛋</a:t>
            </a:r>
            <a:r>
              <a:rPr dirty="0" sz="1000" spc="5">
                <a:latin typeface="PMingLiU"/>
                <a:cs typeface="PMingLiU"/>
              </a:rPr>
              <a:t>白</a:t>
            </a:r>
            <a:r>
              <a:rPr dirty="0" sz="1000" spc="155">
                <a:latin typeface="PMingLiU"/>
                <a:cs typeface="PMingLiU"/>
              </a:rPr>
              <a:t> </a:t>
            </a:r>
            <a:r>
              <a:rPr dirty="0" sz="1000">
                <a:latin typeface="Arial"/>
                <a:cs typeface="Arial"/>
              </a:rPr>
              <a:t>(B2M)</a:t>
            </a:r>
            <a:r>
              <a:rPr dirty="0" sz="1000" spc="130">
                <a:latin typeface="Arial"/>
                <a:cs typeface="Arial"/>
              </a:rPr>
              <a:t> </a:t>
            </a:r>
            <a:r>
              <a:rPr dirty="0" sz="1000" spc="5">
                <a:latin typeface="PMingLiU"/>
                <a:cs typeface="PMingLiU"/>
              </a:rPr>
              <a:t>的</a:t>
            </a:r>
            <a:r>
              <a:rPr dirty="0" sz="1000" spc="-20">
                <a:latin typeface="PMingLiU"/>
                <a:cs typeface="PMingLiU"/>
              </a:rPr>
              <a:t>基</a:t>
            </a:r>
            <a:r>
              <a:rPr dirty="0" sz="1000" spc="5">
                <a:latin typeface="PMingLiU"/>
                <a:cs typeface="PMingLiU"/>
              </a:rPr>
              <a:t>因。</a:t>
            </a:r>
            <a:r>
              <a:rPr dirty="0" sz="1000" spc="-20">
                <a:latin typeface="PMingLiU"/>
                <a:cs typeface="PMingLiU"/>
              </a:rPr>
              <a:t>由</a:t>
            </a:r>
            <a:r>
              <a:rPr dirty="0" sz="1000" spc="5">
                <a:latin typeface="PMingLiU"/>
                <a:cs typeface="PMingLiU"/>
              </a:rPr>
              <a:t>于</a:t>
            </a:r>
            <a:r>
              <a:rPr dirty="0" sz="1000" spc="10">
                <a:latin typeface="PMingLiU"/>
                <a:cs typeface="PMingLiU"/>
              </a:rPr>
              <a:t> </a:t>
            </a:r>
            <a:r>
              <a:rPr dirty="0" sz="1000">
                <a:latin typeface="Arial"/>
                <a:cs typeface="Arial"/>
              </a:rPr>
              <a:t>HLA-1</a:t>
            </a:r>
            <a:r>
              <a:rPr dirty="0" sz="1000" spc="-75">
                <a:latin typeface="Arial"/>
                <a:cs typeface="Arial"/>
              </a:rPr>
              <a:t> </a:t>
            </a:r>
            <a:r>
              <a:rPr dirty="0" sz="1000" spc="-20">
                <a:latin typeface="PMingLiU"/>
                <a:cs typeface="PMingLiU"/>
              </a:rPr>
              <a:t>类</a:t>
            </a:r>
            <a:r>
              <a:rPr dirty="0" sz="1000" spc="5">
                <a:latin typeface="PMingLiU"/>
                <a:cs typeface="PMingLiU"/>
              </a:rPr>
              <a:t>分子主</a:t>
            </a:r>
            <a:r>
              <a:rPr dirty="0" sz="1000" spc="-20">
                <a:latin typeface="PMingLiU"/>
                <a:cs typeface="PMingLiU"/>
              </a:rPr>
              <a:t>要</a:t>
            </a:r>
            <a:r>
              <a:rPr dirty="0" sz="1000" spc="5">
                <a:latin typeface="PMingLiU"/>
                <a:cs typeface="PMingLiU"/>
              </a:rPr>
              <a:t>依赖</a:t>
            </a:r>
            <a:r>
              <a:rPr dirty="0" sz="1000" spc="10">
                <a:latin typeface="PMingLiU"/>
                <a:cs typeface="PMingLiU"/>
              </a:rPr>
              <a:t> </a:t>
            </a:r>
            <a:r>
              <a:rPr dirty="0" sz="1000">
                <a:latin typeface="Arial"/>
                <a:cs typeface="Arial"/>
              </a:rPr>
              <a:t>α</a:t>
            </a:r>
            <a:r>
              <a:rPr dirty="0" sz="1000" spc="-70">
                <a:latin typeface="Arial"/>
                <a:cs typeface="Arial"/>
              </a:rPr>
              <a:t> </a:t>
            </a:r>
            <a:r>
              <a:rPr dirty="0" sz="1000" spc="-20">
                <a:latin typeface="PMingLiU"/>
                <a:cs typeface="PMingLiU"/>
              </a:rPr>
              <a:t>链</a:t>
            </a:r>
            <a:r>
              <a:rPr dirty="0" sz="1000" spc="5">
                <a:latin typeface="PMingLiU"/>
                <a:cs typeface="PMingLiU"/>
              </a:rPr>
              <a:t>和</a:t>
            </a:r>
            <a:r>
              <a:rPr dirty="0" sz="1000" spc="10">
                <a:latin typeface="PMingLiU"/>
                <a:cs typeface="PMingLiU"/>
              </a:rPr>
              <a:t> </a:t>
            </a:r>
            <a:r>
              <a:rPr dirty="0" sz="1000">
                <a:latin typeface="Arial"/>
                <a:cs typeface="Arial"/>
              </a:rPr>
              <a:t>β</a:t>
            </a:r>
            <a:r>
              <a:rPr dirty="0" sz="1000" spc="-70">
                <a:latin typeface="Arial"/>
                <a:cs typeface="Arial"/>
              </a:rPr>
              <a:t> </a:t>
            </a:r>
            <a:r>
              <a:rPr dirty="0" sz="1000" spc="5">
                <a:latin typeface="PMingLiU"/>
                <a:cs typeface="PMingLiU"/>
              </a:rPr>
              <a:t>链形</a:t>
            </a:r>
            <a:r>
              <a:rPr dirty="0" sz="1000" spc="-20">
                <a:latin typeface="PMingLiU"/>
                <a:cs typeface="PMingLiU"/>
              </a:rPr>
              <a:t>成</a:t>
            </a:r>
            <a:r>
              <a:rPr dirty="0" sz="1000" spc="5">
                <a:latin typeface="PMingLiU"/>
                <a:cs typeface="PMingLiU"/>
              </a:rPr>
              <a:t>的异 源二聚</a:t>
            </a:r>
            <a:r>
              <a:rPr dirty="0" sz="1000" spc="-20">
                <a:latin typeface="PMingLiU"/>
                <a:cs typeface="PMingLiU"/>
              </a:rPr>
              <a:t>体</a:t>
            </a:r>
            <a:r>
              <a:rPr dirty="0" sz="1000" spc="5">
                <a:latin typeface="PMingLiU"/>
                <a:cs typeface="PMingLiU"/>
              </a:rPr>
              <a:t>，敲除</a:t>
            </a:r>
            <a:r>
              <a:rPr dirty="0" sz="1000" spc="-65">
                <a:latin typeface="PMingLiU"/>
                <a:cs typeface="PMingLiU"/>
              </a:rPr>
              <a:t> </a:t>
            </a:r>
            <a:r>
              <a:rPr dirty="0" sz="1000">
                <a:latin typeface="Arial"/>
                <a:cs typeface="Arial"/>
              </a:rPr>
              <a:t>B2M</a:t>
            </a:r>
            <a:r>
              <a:rPr dirty="0" sz="1000" spc="-85">
                <a:latin typeface="Arial"/>
                <a:cs typeface="Arial"/>
              </a:rPr>
              <a:t> </a:t>
            </a:r>
            <a:r>
              <a:rPr dirty="0" sz="1000" spc="-20">
                <a:latin typeface="PMingLiU"/>
                <a:cs typeface="PMingLiU"/>
              </a:rPr>
              <a:t>对</a:t>
            </a:r>
            <a:r>
              <a:rPr dirty="0" sz="1000" spc="5">
                <a:latin typeface="PMingLiU"/>
                <a:cs typeface="PMingLiU"/>
              </a:rPr>
              <a:t>应的</a:t>
            </a:r>
            <a:r>
              <a:rPr dirty="0" sz="1000" spc="-20">
                <a:latin typeface="PMingLiU"/>
                <a:cs typeface="PMingLiU"/>
              </a:rPr>
              <a:t>基</a:t>
            </a:r>
            <a:r>
              <a:rPr dirty="0" sz="1000" spc="5">
                <a:latin typeface="PMingLiU"/>
                <a:cs typeface="PMingLiU"/>
              </a:rPr>
              <a:t>因后，</a:t>
            </a:r>
            <a:r>
              <a:rPr dirty="0" sz="1000" spc="5">
                <a:latin typeface="Arial"/>
                <a:cs typeface="Arial"/>
              </a:rPr>
              <a:t>β</a:t>
            </a:r>
            <a:r>
              <a:rPr dirty="0" sz="1000" spc="-110">
                <a:latin typeface="Arial"/>
                <a:cs typeface="Arial"/>
              </a:rPr>
              <a:t> </a:t>
            </a:r>
            <a:r>
              <a:rPr dirty="0" sz="1000" spc="5">
                <a:latin typeface="PMingLiU"/>
                <a:cs typeface="PMingLiU"/>
              </a:rPr>
              <a:t>链无</a:t>
            </a:r>
            <a:r>
              <a:rPr dirty="0" sz="1000" spc="-20">
                <a:latin typeface="PMingLiU"/>
                <a:cs typeface="PMingLiU"/>
              </a:rPr>
              <a:t>法</a:t>
            </a:r>
            <a:r>
              <a:rPr dirty="0" sz="1000" spc="5">
                <a:latin typeface="PMingLiU"/>
                <a:cs typeface="PMingLiU"/>
              </a:rPr>
              <a:t>翻译</a:t>
            </a:r>
            <a:r>
              <a:rPr dirty="0" sz="1000" spc="-20">
                <a:latin typeface="PMingLiU"/>
                <a:cs typeface="PMingLiU"/>
              </a:rPr>
              <a:t>，二</a:t>
            </a:r>
            <a:r>
              <a:rPr dirty="0" sz="1000" spc="5">
                <a:latin typeface="PMingLiU"/>
                <a:cs typeface="PMingLiU"/>
              </a:rPr>
              <a:t>聚体无</a:t>
            </a:r>
            <a:r>
              <a:rPr dirty="0" sz="1000" spc="-20">
                <a:latin typeface="PMingLiU"/>
                <a:cs typeface="PMingLiU"/>
              </a:rPr>
              <a:t>法</a:t>
            </a:r>
            <a:r>
              <a:rPr dirty="0" sz="1000" spc="5">
                <a:latin typeface="PMingLiU"/>
                <a:cs typeface="PMingLiU"/>
              </a:rPr>
              <a:t>形成</a:t>
            </a:r>
            <a:r>
              <a:rPr dirty="0" sz="1000" spc="-20">
                <a:latin typeface="PMingLiU"/>
                <a:cs typeface="PMingLiU"/>
              </a:rPr>
              <a:t>，</a:t>
            </a:r>
            <a:r>
              <a:rPr dirty="0" sz="1000" spc="5">
                <a:latin typeface="PMingLiU"/>
                <a:cs typeface="PMingLiU"/>
              </a:rPr>
              <a:t>敲除</a:t>
            </a:r>
            <a:r>
              <a:rPr dirty="0" sz="1000" spc="-40">
                <a:latin typeface="PMingLiU"/>
                <a:cs typeface="PMingLiU"/>
              </a:rPr>
              <a:t> </a:t>
            </a:r>
            <a:r>
              <a:rPr dirty="0" sz="1000" spc="-10">
                <a:latin typeface="Arial"/>
                <a:cs typeface="Arial"/>
              </a:rPr>
              <a:t>B2M</a:t>
            </a:r>
            <a:r>
              <a:rPr dirty="0" sz="1000" spc="-90">
                <a:latin typeface="Arial"/>
                <a:cs typeface="Arial"/>
              </a:rPr>
              <a:t> </a:t>
            </a:r>
            <a:r>
              <a:rPr dirty="0" sz="1000" spc="5">
                <a:latin typeface="PMingLiU"/>
                <a:cs typeface="PMingLiU"/>
              </a:rPr>
              <a:t>基</a:t>
            </a:r>
            <a:r>
              <a:rPr dirty="0" sz="1000" spc="-20">
                <a:latin typeface="PMingLiU"/>
                <a:cs typeface="PMingLiU"/>
              </a:rPr>
              <a:t>因</a:t>
            </a:r>
            <a:r>
              <a:rPr dirty="0" sz="1000" spc="5">
                <a:latin typeface="PMingLiU"/>
                <a:cs typeface="PMingLiU"/>
              </a:rPr>
              <a:t>意味</a:t>
            </a:r>
            <a:endParaRPr sz="1000">
              <a:latin typeface="PMingLiU"/>
              <a:cs typeface="PMingLiU"/>
            </a:endParaRPr>
          </a:p>
          <a:p>
            <a:pPr algn="just" marL="12700">
              <a:lnSpc>
                <a:spcPct val="100000"/>
              </a:lnSpc>
              <a:spcBef>
                <a:spcPts val="345"/>
              </a:spcBef>
            </a:pPr>
            <a:r>
              <a:rPr dirty="0" sz="1000" spc="5">
                <a:latin typeface="PMingLiU"/>
                <a:cs typeface="PMingLiU"/>
              </a:rPr>
              <a:t>着细胞</a:t>
            </a:r>
            <a:r>
              <a:rPr dirty="0" sz="1000" spc="-20">
                <a:latin typeface="PMingLiU"/>
                <a:cs typeface="PMingLiU"/>
              </a:rPr>
              <a:t>膜</a:t>
            </a:r>
            <a:r>
              <a:rPr dirty="0" sz="1000" spc="5">
                <a:latin typeface="PMingLiU"/>
                <a:cs typeface="PMingLiU"/>
              </a:rPr>
              <a:t>上不</a:t>
            </a:r>
            <a:r>
              <a:rPr dirty="0" sz="1000" spc="-20">
                <a:latin typeface="PMingLiU"/>
                <a:cs typeface="PMingLiU"/>
              </a:rPr>
              <a:t>会</a:t>
            </a:r>
            <a:r>
              <a:rPr dirty="0" sz="1000" spc="5">
                <a:latin typeface="PMingLiU"/>
                <a:cs typeface="PMingLiU"/>
              </a:rPr>
              <a:t>再存在</a:t>
            </a:r>
            <a:r>
              <a:rPr dirty="0" sz="1000" spc="-20">
                <a:latin typeface="PMingLiU"/>
                <a:cs typeface="PMingLiU"/>
              </a:rPr>
              <a:t> </a:t>
            </a:r>
            <a:r>
              <a:rPr dirty="0" sz="1000" spc="-5">
                <a:latin typeface="Arial"/>
                <a:cs typeface="Arial"/>
              </a:rPr>
              <a:t>HLA-1</a:t>
            </a:r>
            <a:r>
              <a:rPr dirty="0" sz="1000" spc="5">
                <a:latin typeface="PMingLiU"/>
                <a:cs typeface="PMingLiU"/>
              </a:rPr>
              <a:t>。</a:t>
            </a:r>
            <a:endParaRPr sz="1000">
              <a:latin typeface="PMingLiU"/>
              <a:cs typeface="PMingLiU"/>
            </a:endParaRPr>
          </a:p>
          <a:p>
            <a:pPr algn="just"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49:</a:t>
            </a:r>
            <a:r>
              <a:rPr dirty="0" sz="1000" spc="10" b="1">
                <a:latin typeface="Arial"/>
                <a:cs typeface="Arial"/>
              </a:rPr>
              <a:t> </a:t>
            </a:r>
            <a:r>
              <a:rPr dirty="0" sz="1000" spc="-5" b="1">
                <a:latin typeface="Arial"/>
                <a:cs typeface="Arial"/>
              </a:rPr>
              <a:t>CRISPR</a:t>
            </a:r>
            <a:r>
              <a:rPr dirty="0" sz="1000" spc="-25" b="1">
                <a:latin typeface="Arial"/>
                <a:cs typeface="Arial"/>
              </a:rPr>
              <a:t> </a:t>
            </a:r>
            <a:r>
              <a:rPr dirty="0" sz="1000" b="1">
                <a:latin typeface="Arial"/>
                <a:cs typeface="Arial"/>
              </a:rPr>
              <a:t>Therapeutics</a:t>
            </a:r>
            <a:r>
              <a:rPr dirty="0" sz="1000" spc="-70" b="1">
                <a:latin typeface="Arial"/>
                <a:cs typeface="Arial"/>
              </a:rPr>
              <a:t> </a:t>
            </a:r>
            <a:r>
              <a:rPr dirty="0" sz="1000" spc="5" b="1">
                <a:latin typeface="Microsoft JhengHei UI"/>
                <a:cs typeface="Microsoft JhengHei UI"/>
              </a:rPr>
              <a:t>的</a:t>
            </a:r>
            <a:r>
              <a:rPr dirty="0" sz="1000" spc="10" b="1">
                <a:latin typeface="Microsoft JhengHei UI"/>
                <a:cs typeface="Microsoft JhengHei UI"/>
              </a:rPr>
              <a:t> </a:t>
            </a:r>
            <a:r>
              <a:rPr dirty="0" sz="1000" spc="-5" b="1">
                <a:latin typeface="Arial"/>
                <a:cs typeface="Arial"/>
              </a:rPr>
              <a:t>UCAR-T</a:t>
            </a:r>
            <a:r>
              <a:rPr dirty="0" sz="1000" spc="-30" b="1">
                <a:latin typeface="Arial"/>
                <a:cs typeface="Arial"/>
              </a:rPr>
              <a:t> </a:t>
            </a:r>
            <a:r>
              <a:rPr dirty="0" sz="1000" spc="5" b="1">
                <a:latin typeface="Microsoft JhengHei UI"/>
                <a:cs typeface="Microsoft JhengHei UI"/>
              </a:rPr>
              <a:t>技术平台</a:t>
            </a:r>
            <a:endParaRPr sz="1000">
              <a:latin typeface="Microsoft JhengHei UI"/>
              <a:cs typeface="Microsoft JhengHei UI"/>
            </a:endParaRPr>
          </a:p>
        </p:txBody>
      </p:sp>
      <p:sp>
        <p:nvSpPr>
          <p:cNvPr id="8" name="object 8"/>
          <p:cNvSpPr txBox="1"/>
          <p:nvPr/>
        </p:nvSpPr>
        <p:spPr>
          <a:xfrm>
            <a:off x="527100" y="4886959"/>
            <a:ext cx="5194300" cy="1715770"/>
          </a:xfrm>
          <a:prstGeom prst="rect">
            <a:avLst/>
          </a:prstGeom>
        </p:spPr>
        <p:txBody>
          <a:bodyPr wrap="square" lIns="0" tIns="11430" rIns="0" bIns="0" rtlCol="0" vert="horz">
            <a:spAutoFit/>
          </a:bodyPr>
          <a:lstStyle/>
          <a:p>
            <a:pPr algn="just"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20">
                <a:latin typeface="Arial"/>
                <a:cs typeface="Arial"/>
              </a:rPr>
              <a:t> </a:t>
            </a:r>
            <a:r>
              <a:rPr dirty="0" sz="800" spc="-10">
                <a:latin typeface="PMingLiU"/>
                <a:cs typeface="PMingLiU"/>
              </a:rPr>
              <a:t>公</a:t>
            </a:r>
            <a:r>
              <a:rPr dirty="0" sz="800" spc="10">
                <a:latin typeface="PMingLiU"/>
                <a:cs typeface="PMingLiU"/>
              </a:rPr>
              <a:t>司</a:t>
            </a:r>
            <a:r>
              <a:rPr dirty="0" sz="800" spc="-10">
                <a:latin typeface="PMingLiU"/>
                <a:cs typeface="PMingLiU"/>
              </a:rPr>
              <a:t>官网</a:t>
            </a:r>
            <a:r>
              <a:rPr dirty="0" sz="800" spc="10">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p>
            <a:pPr>
              <a:lnSpc>
                <a:spcPct val="100000"/>
              </a:lnSpc>
              <a:spcBef>
                <a:spcPts val="60"/>
              </a:spcBef>
            </a:pPr>
            <a:endParaRPr sz="1150">
              <a:latin typeface="PMingLiU"/>
              <a:cs typeface="PMingLiU"/>
            </a:endParaRPr>
          </a:p>
          <a:p>
            <a:pPr algn="just" marL="12700" marR="5080">
              <a:lnSpc>
                <a:spcPct val="140200"/>
              </a:lnSpc>
            </a:pPr>
            <a:r>
              <a:rPr dirty="0" sz="1000" spc="5">
                <a:latin typeface="PMingLiU"/>
                <a:cs typeface="PMingLiU"/>
              </a:rPr>
              <a:t>目前该</a:t>
            </a:r>
            <a:r>
              <a:rPr dirty="0" sz="1000" spc="-20">
                <a:latin typeface="PMingLiU"/>
                <a:cs typeface="PMingLiU"/>
              </a:rPr>
              <a:t>平</a:t>
            </a:r>
            <a:r>
              <a:rPr dirty="0" sz="1000" spc="5">
                <a:latin typeface="PMingLiU"/>
                <a:cs typeface="PMingLiU"/>
              </a:rPr>
              <a:t>台已</a:t>
            </a:r>
            <a:r>
              <a:rPr dirty="0" sz="1000" spc="-20">
                <a:latin typeface="PMingLiU"/>
                <a:cs typeface="PMingLiU"/>
              </a:rPr>
              <a:t>有</a:t>
            </a:r>
            <a:r>
              <a:rPr dirty="0" sz="1000" spc="5">
                <a:latin typeface="PMingLiU"/>
                <a:cs typeface="PMingLiU"/>
              </a:rPr>
              <a:t>两款</a:t>
            </a:r>
            <a:r>
              <a:rPr dirty="0" sz="1000" spc="-20">
                <a:latin typeface="PMingLiU"/>
                <a:cs typeface="PMingLiU"/>
              </a:rPr>
              <a:t>产</a:t>
            </a:r>
            <a:r>
              <a:rPr dirty="0" sz="1000" spc="5">
                <a:latin typeface="PMingLiU"/>
                <a:cs typeface="PMingLiU"/>
              </a:rPr>
              <a:t>品进</a:t>
            </a:r>
            <a:r>
              <a:rPr dirty="0" sz="1000" spc="-20">
                <a:latin typeface="PMingLiU"/>
                <a:cs typeface="PMingLiU"/>
              </a:rPr>
              <a:t>入</a:t>
            </a:r>
            <a:r>
              <a:rPr dirty="0" sz="1000" spc="5">
                <a:latin typeface="PMingLiU"/>
                <a:cs typeface="PMingLiU"/>
              </a:rPr>
              <a:t>临床</a:t>
            </a:r>
            <a:r>
              <a:rPr dirty="0" sz="1000" spc="-15">
                <a:latin typeface="PMingLiU"/>
                <a:cs typeface="PMingLiU"/>
              </a:rPr>
              <a:t>，</a:t>
            </a:r>
            <a:r>
              <a:rPr dirty="0" sz="1000" spc="5">
                <a:latin typeface="PMingLiU"/>
                <a:cs typeface="PMingLiU"/>
              </a:rPr>
              <a:t>分别</a:t>
            </a:r>
            <a:r>
              <a:rPr dirty="0" sz="1000" spc="-20">
                <a:latin typeface="PMingLiU"/>
                <a:cs typeface="PMingLiU"/>
              </a:rPr>
              <a:t>是</a:t>
            </a:r>
            <a:r>
              <a:rPr dirty="0" sz="1000" spc="5">
                <a:latin typeface="PMingLiU"/>
                <a:cs typeface="PMingLiU"/>
              </a:rPr>
              <a:t>靶向</a:t>
            </a:r>
            <a:r>
              <a:rPr dirty="0" sz="1000" spc="-70">
                <a:latin typeface="PMingLiU"/>
                <a:cs typeface="PMingLiU"/>
              </a:rPr>
              <a:t> </a:t>
            </a:r>
            <a:r>
              <a:rPr dirty="0" sz="1000" spc="-5">
                <a:latin typeface="Arial"/>
                <a:cs typeface="Arial"/>
              </a:rPr>
              <a:t>CD19</a:t>
            </a:r>
            <a:r>
              <a:rPr dirty="0" sz="1000" spc="-140">
                <a:latin typeface="Arial"/>
                <a:cs typeface="Arial"/>
              </a:rPr>
              <a:t> </a:t>
            </a:r>
            <a:r>
              <a:rPr dirty="0" sz="1000" spc="195">
                <a:latin typeface="PMingLiU"/>
                <a:cs typeface="PMingLiU"/>
              </a:rPr>
              <a:t>的</a:t>
            </a:r>
            <a:r>
              <a:rPr dirty="0" sz="1000" spc="-5">
                <a:latin typeface="Arial"/>
                <a:cs typeface="Arial"/>
              </a:rPr>
              <a:t>CTX110</a:t>
            </a:r>
            <a:r>
              <a:rPr dirty="0" sz="1000" spc="-120">
                <a:latin typeface="Arial"/>
                <a:cs typeface="Arial"/>
              </a:rPr>
              <a:t> </a:t>
            </a:r>
            <a:r>
              <a:rPr dirty="0" sz="1000" spc="5">
                <a:latin typeface="PMingLiU"/>
                <a:cs typeface="PMingLiU"/>
              </a:rPr>
              <a:t>和靶</a:t>
            </a:r>
            <a:r>
              <a:rPr dirty="0" sz="1000" spc="195">
                <a:latin typeface="PMingLiU"/>
                <a:cs typeface="PMingLiU"/>
              </a:rPr>
              <a:t>向</a:t>
            </a:r>
            <a:r>
              <a:rPr dirty="0" sz="1000" spc="-5">
                <a:latin typeface="Arial"/>
                <a:cs typeface="Arial"/>
              </a:rPr>
              <a:t>CD70</a:t>
            </a:r>
            <a:r>
              <a:rPr dirty="0" sz="1000" spc="-114">
                <a:latin typeface="Arial"/>
                <a:cs typeface="Arial"/>
              </a:rPr>
              <a:t> </a:t>
            </a:r>
            <a:r>
              <a:rPr dirty="0" sz="1000" spc="195">
                <a:latin typeface="PMingLiU"/>
                <a:cs typeface="PMingLiU"/>
              </a:rPr>
              <a:t>的</a:t>
            </a:r>
            <a:r>
              <a:rPr dirty="0" sz="1000" spc="-10">
                <a:latin typeface="Arial"/>
                <a:cs typeface="Arial"/>
              </a:rPr>
              <a:t>CTX130</a:t>
            </a:r>
            <a:r>
              <a:rPr dirty="0" sz="1000" spc="5">
                <a:latin typeface="PMingLiU"/>
                <a:cs typeface="PMingLiU"/>
              </a:rPr>
              <a:t>。 </a:t>
            </a:r>
            <a:r>
              <a:rPr dirty="0" sz="1000" spc="-5">
                <a:latin typeface="Arial"/>
                <a:cs typeface="Arial"/>
              </a:rPr>
              <a:t>CTX110</a:t>
            </a:r>
            <a:r>
              <a:rPr dirty="0" sz="1000" spc="-70">
                <a:latin typeface="Arial"/>
                <a:cs typeface="Arial"/>
              </a:rPr>
              <a:t> </a:t>
            </a:r>
            <a:r>
              <a:rPr dirty="0" sz="1000" spc="5">
                <a:latin typeface="PMingLiU"/>
                <a:cs typeface="PMingLiU"/>
              </a:rPr>
              <a:t>拟用于治疗</a:t>
            </a:r>
            <a:r>
              <a:rPr dirty="0" sz="1000" spc="-15">
                <a:latin typeface="PMingLiU"/>
                <a:cs typeface="PMingLiU"/>
              </a:rPr>
              <a:t> </a:t>
            </a:r>
            <a:r>
              <a:rPr dirty="0" sz="1000" spc="-5">
                <a:latin typeface="Arial"/>
                <a:cs typeface="Arial"/>
              </a:rPr>
              <a:t>3L+</a:t>
            </a:r>
            <a:r>
              <a:rPr dirty="0" sz="1000" spc="-45">
                <a:latin typeface="Arial"/>
                <a:cs typeface="Arial"/>
              </a:rPr>
              <a:t> </a:t>
            </a:r>
            <a:r>
              <a:rPr dirty="0" sz="1000" spc="-5">
                <a:latin typeface="Arial"/>
                <a:cs typeface="Arial"/>
              </a:rPr>
              <a:t>LBCL</a:t>
            </a:r>
            <a:r>
              <a:rPr dirty="0" sz="1000" spc="-5">
                <a:latin typeface="PMingLiU"/>
                <a:cs typeface="PMingLiU"/>
              </a:rPr>
              <a:t>，</a:t>
            </a:r>
            <a:r>
              <a:rPr dirty="0" sz="1000" spc="-20">
                <a:latin typeface="PMingLiU"/>
                <a:cs typeface="PMingLiU"/>
              </a:rPr>
              <a:t>根</a:t>
            </a:r>
            <a:r>
              <a:rPr dirty="0" sz="1000" spc="5">
                <a:latin typeface="PMingLiU"/>
                <a:cs typeface="PMingLiU"/>
              </a:rPr>
              <a:t>据公司在</a:t>
            </a:r>
            <a:r>
              <a:rPr dirty="0" sz="1000" spc="-20">
                <a:latin typeface="PMingLiU"/>
                <a:cs typeface="PMingLiU"/>
              </a:rPr>
              <a:t> </a:t>
            </a:r>
            <a:r>
              <a:rPr dirty="0" sz="1000" spc="-5">
                <a:latin typeface="Arial"/>
                <a:cs typeface="Arial"/>
              </a:rPr>
              <a:t>2022</a:t>
            </a:r>
            <a:r>
              <a:rPr dirty="0" sz="1000" spc="-65">
                <a:latin typeface="Arial"/>
                <a:cs typeface="Arial"/>
              </a:rPr>
              <a:t> </a:t>
            </a:r>
            <a:r>
              <a:rPr dirty="0" sz="1000" spc="5">
                <a:latin typeface="PMingLiU"/>
                <a:cs typeface="PMingLiU"/>
              </a:rPr>
              <a:t>年</a:t>
            </a:r>
            <a:r>
              <a:rPr dirty="0" sz="1000" spc="-15">
                <a:latin typeface="PMingLiU"/>
                <a:cs typeface="PMingLiU"/>
              </a:rPr>
              <a:t> </a:t>
            </a:r>
            <a:r>
              <a:rPr dirty="0" sz="1000">
                <a:latin typeface="Arial"/>
                <a:cs typeface="Arial"/>
              </a:rPr>
              <a:t>9</a:t>
            </a:r>
            <a:r>
              <a:rPr dirty="0" sz="1000" spc="-75">
                <a:latin typeface="Arial"/>
                <a:cs typeface="Arial"/>
              </a:rPr>
              <a:t> </a:t>
            </a:r>
            <a:r>
              <a:rPr dirty="0" sz="1000" spc="5">
                <a:latin typeface="PMingLiU"/>
                <a:cs typeface="PMingLiU"/>
              </a:rPr>
              <a:t>月发布</a:t>
            </a:r>
            <a:r>
              <a:rPr dirty="0" sz="1000" spc="-20">
                <a:latin typeface="PMingLiU"/>
                <a:cs typeface="PMingLiU"/>
              </a:rPr>
              <a:t>的</a:t>
            </a:r>
            <a:r>
              <a:rPr dirty="0" sz="1000" spc="5">
                <a:latin typeface="PMingLiU"/>
                <a:cs typeface="PMingLiU"/>
              </a:rPr>
              <a:t>临床</a:t>
            </a:r>
            <a:r>
              <a:rPr dirty="0" sz="1000" spc="-20">
                <a:latin typeface="PMingLiU"/>
                <a:cs typeface="PMingLiU"/>
              </a:rPr>
              <a:t>数</a:t>
            </a:r>
            <a:r>
              <a:rPr dirty="0" sz="1000" spc="5">
                <a:latin typeface="PMingLiU"/>
                <a:cs typeface="PMingLiU"/>
              </a:rPr>
              <a:t>据，</a:t>
            </a:r>
            <a:r>
              <a:rPr dirty="0" sz="1000" spc="-20">
                <a:latin typeface="PMingLiU"/>
                <a:cs typeface="PMingLiU"/>
              </a:rPr>
              <a:t>在</a:t>
            </a:r>
            <a:r>
              <a:rPr dirty="0" sz="1000" spc="5">
                <a:latin typeface="PMingLiU"/>
                <a:cs typeface="PMingLiU"/>
              </a:rPr>
              <a:t>输</a:t>
            </a:r>
            <a:r>
              <a:rPr dirty="0" sz="1000" spc="245">
                <a:latin typeface="PMingLiU"/>
                <a:cs typeface="PMingLiU"/>
              </a:rPr>
              <a:t>注</a:t>
            </a:r>
            <a:r>
              <a:rPr dirty="0" sz="1000" spc="-5">
                <a:latin typeface="Arial"/>
                <a:cs typeface="Arial"/>
              </a:rPr>
              <a:t>UCAR-</a:t>
            </a:r>
            <a:endParaRPr sz="1000">
              <a:latin typeface="Arial"/>
              <a:cs typeface="Arial"/>
            </a:endParaRPr>
          </a:p>
          <a:p>
            <a:pPr algn="just" marL="12700" marR="130175">
              <a:lnSpc>
                <a:spcPct val="139000"/>
              </a:lnSpc>
              <a:spcBef>
                <a:spcPts val="15"/>
              </a:spcBef>
            </a:pPr>
            <a:r>
              <a:rPr dirty="0" sz="1000" spc="5">
                <a:latin typeface="Arial"/>
                <a:cs typeface="Arial"/>
              </a:rPr>
              <a:t>T</a:t>
            </a:r>
            <a:r>
              <a:rPr dirty="0" sz="1000" spc="-10">
                <a:latin typeface="Arial"/>
                <a:cs typeface="Arial"/>
              </a:rPr>
              <a:t> </a:t>
            </a:r>
            <a:r>
              <a:rPr dirty="0" sz="1000" spc="5">
                <a:latin typeface="PMingLiU"/>
                <a:cs typeface="PMingLiU"/>
              </a:rPr>
              <a:t>剂</a:t>
            </a:r>
            <a:r>
              <a:rPr dirty="0" sz="1000" spc="-20">
                <a:latin typeface="PMingLiU"/>
                <a:cs typeface="PMingLiU"/>
              </a:rPr>
              <a:t>量</a:t>
            </a:r>
            <a:r>
              <a:rPr dirty="0" sz="1000" spc="5">
                <a:latin typeface="PMingLiU"/>
                <a:cs typeface="PMingLiU"/>
              </a:rPr>
              <a:t>水平</a:t>
            </a:r>
            <a:r>
              <a:rPr dirty="0" sz="1000" spc="35">
                <a:latin typeface="PMingLiU"/>
                <a:cs typeface="PMingLiU"/>
              </a:rPr>
              <a:t> </a:t>
            </a:r>
            <a:r>
              <a:rPr dirty="0" sz="1000" spc="-5">
                <a:latin typeface="Arial"/>
                <a:cs typeface="Arial"/>
              </a:rPr>
              <a:t>DL2</a:t>
            </a:r>
            <a:r>
              <a:rPr dirty="0" sz="1000" spc="-25">
                <a:latin typeface="Arial"/>
                <a:cs typeface="Arial"/>
              </a:rPr>
              <a:t> </a:t>
            </a:r>
            <a:r>
              <a:rPr dirty="0" sz="1000" spc="5">
                <a:latin typeface="PMingLiU"/>
                <a:cs typeface="PMingLiU"/>
              </a:rPr>
              <a:t>以</a:t>
            </a:r>
            <a:r>
              <a:rPr dirty="0" sz="1000" spc="-20">
                <a:latin typeface="PMingLiU"/>
                <a:cs typeface="PMingLiU"/>
              </a:rPr>
              <a:t>上</a:t>
            </a:r>
            <a:r>
              <a:rPr dirty="0" sz="1000" spc="5">
                <a:latin typeface="PMingLiU"/>
                <a:cs typeface="PMingLiU"/>
              </a:rPr>
              <a:t>的</a:t>
            </a:r>
            <a:r>
              <a:rPr dirty="0" sz="1000" spc="35">
                <a:latin typeface="PMingLiU"/>
                <a:cs typeface="PMingLiU"/>
              </a:rPr>
              <a:t> </a:t>
            </a:r>
            <a:r>
              <a:rPr dirty="0" sz="1000" spc="-5">
                <a:latin typeface="Arial"/>
                <a:cs typeface="Arial"/>
              </a:rPr>
              <a:t>24</a:t>
            </a:r>
            <a:r>
              <a:rPr dirty="0" sz="1000" spc="-25">
                <a:latin typeface="Arial"/>
                <a:cs typeface="Arial"/>
              </a:rPr>
              <a:t> </a:t>
            </a:r>
            <a:r>
              <a:rPr dirty="0" sz="1000" spc="5">
                <a:latin typeface="PMingLiU"/>
                <a:cs typeface="PMingLiU"/>
              </a:rPr>
              <a:t>例</a:t>
            </a:r>
            <a:r>
              <a:rPr dirty="0" sz="1000" spc="-20">
                <a:latin typeface="PMingLiU"/>
                <a:cs typeface="PMingLiU"/>
              </a:rPr>
              <a:t>患</a:t>
            </a:r>
            <a:r>
              <a:rPr dirty="0" sz="1000" spc="5">
                <a:latin typeface="PMingLiU"/>
                <a:cs typeface="PMingLiU"/>
              </a:rPr>
              <a:t>者中</a:t>
            </a:r>
            <a:r>
              <a:rPr dirty="0" sz="1000" spc="-5">
                <a:latin typeface="PMingLiU"/>
                <a:cs typeface="PMingLiU"/>
              </a:rPr>
              <a:t>，</a:t>
            </a:r>
            <a:r>
              <a:rPr dirty="0" sz="1000" spc="-5">
                <a:latin typeface="Arial"/>
                <a:cs typeface="Arial"/>
              </a:rPr>
              <a:t>ORR</a:t>
            </a:r>
            <a:r>
              <a:rPr dirty="0" sz="1000" spc="-20">
                <a:latin typeface="Arial"/>
                <a:cs typeface="Arial"/>
              </a:rPr>
              <a:t> </a:t>
            </a:r>
            <a:r>
              <a:rPr dirty="0" sz="1000" spc="5">
                <a:latin typeface="PMingLiU"/>
                <a:cs typeface="PMingLiU"/>
              </a:rPr>
              <a:t>达</a:t>
            </a:r>
            <a:r>
              <a:rPr dirty="0" sz="1000" spc="25">
                <a:latin typeface="PMingLiU"/>
                <a:cs typeface="PMingLiU"/>
              </a:rPr>
              <a:t> </a:t>
            </a:r>
            <a:r>
              <a:rPr dirty="0" sz="1000" spc="-10">
                <a:latin typeface="Arial"/>
                <a:cs typeface="Arial"/>
              </a:rPr>
              <a:t>58%</a:t>
            </a:r>
            <a:r>
              <a:rPr dirty="0" sz="1000" spc="-10">
                <a:latin typeface="PMingLiU"/>
                <a:cs typeface="PMingLiU"/>
              </a:rPr>
              <a:t>，</a:t>
            </a:r>
            <a:r>
              <a:rPr dirty="0" sz="1000" spc="-10">
                <a:latin typeface="Arial"/>
                <a:cs typeface="Arial"/>
              </a:rPr>
              <a:t>CR</a:t>
            </a:r>
            <a:r>
              <a:rPr dirty="0" sz="1000" spc="-20">
                <a:latin typeface="Arial"/>
                <a:cs typeface="Arial"/>
              </a:rPr>
              <a:t> </a:t>
            </a:r>
            <a:r>
              <a:rPr dirty="0" sz="1000" spc="5">
                <a:latin typeface="PMingLiU"/>
                <a:cs typeface="PMingLiU"/>
              </a:rPr>
              <a:t>达</a:t>
            </a:r>
            <a:r>
              <a:rPr dirty="0" sz="1000" spc="25">
                <a:latin typeface="PMingLiU"/>
                <a:cs typeface="PMingLiU"/>
              </a:rPr>
              <a:t> </a:t>
            </a:r>
            <a:r>
              <a:rPr dirty="0" sz="1000" spc="-5">
                <a:latin typeface="Arial"/>
                <a:cs typeface="Arial"/>
              </a:rPr>
              <a:t>38%</a:t>
            </a:r>
            <a:r>
              <a:rPr dirty="0" sz="1000" spc="5">
                <a:latin typeface="PMingLiU"/>
                <a:cs typeface="PMingLiU"/>
              </a:rPr>
              <a:t>。对于获得</a:t>
            </a:r>
            <a:r>
              <a:rPr dirty="0" sz="1000" spc="35">
                <a:latin typeface="PMingLiU"/>
                <a:cs typeface="PMingLiU"/>
              </a:rPr>
              <a:t> </a:t>
            </a:r>
            <a:r>
              <a:rPr dirty="0" sz="1000">
                <a:latin typeface="Arial"/>
                <a:cs typeface="Arial"/>
              </a:rPr>
              <a:t>CR</a:t>
            </a:r>
            <a:r>
              <a:rPr dirty="0" sz="1000" spc="-45">
                <a:latin typeface="Arial"/>
                <a:cs typeface="Arial"/>
              </a:rPr>
              <a:t> </a:t>
            </a:r>
            <a:r>
              <a:rPr dirty="0" sz="1000" spc="5">
                <a:latin typeface="PMingLiU"/>
                <a:cs typeface="PMingLiU"/>
              </a:rPr>
              <a:t>的</a:t>
            </a:r>
            <a:r>
              <a:rPr dirty="0" sz="1000" spc="-20">
                <a:latin typeface="PMingLiU"/>
                <a:cs typeface="PMingLiU"/>
              </a:rPr>
              <a:t>患</a:t>
            </a:r>
            <a:r>
              <a:rPr dirty="0" sz="1000" spc="5">
                <a:latin typeface="PMingLiU"/>
                <a:cs typeface="PMingLiU"/>
              </a:rPr>
              <a:t>者，  </a:t>
            </a:r>
            <a:r>
              <a:rPr dirty="0" sz="1000" spc="-5">
                <a:latin typeface="Arial"/>
                <a:cs typeface="Arial"/>
              </a:rPr>
              <a:t>CTX110</a:t>
            </a:r>
            <a:r>
              <a:rPr dirty="0" sz="1000" spc="145">
                <a:latin typeface="Arial"/>
                <a:cs typeface="Arial"/>
              </a:rPr>
              <a:t> </a:t>
            </a:r>
            <a:r>
              <a:rPr dirty="0" sz="1000" spc="5">
                <a:latin typeface="PMingLiU"/>
                <a:cs typeface="PMingLiU"/>
              </a:rPr>
              <a:t>展现了良好的长期疗效</a:t>
            </a:r>
            <a:r>
              <a:rPr dirty="0" sz="1000" spc="-20">
                <a:latin typeface="PMingLiU"/>
                <a:cs typeface="PMingLiU"/>
              </a:rPr>
              <a:t>，</a:t>
            </a:r>
            <a:r>
              <a:rPr dirty="0" sz="1000" spc="5">
                <a:latin typeface="PMingLiU"/>
                <a:cs typeface="PMingLiU"/>
              </a:rPr>
              <a:t>病人在</a:t>
            </a:r>
            <a:r>
              <a:rPr dirty="0" sz="1000" spc="254">
                <a:latin typeface="PMingLiU"/>
                <a:cs typeface="PMingLiU"/>
              </a:rPr>
              <a:t> </a:t>
            </a:r>
            <a:r>
              <a:rPr dirty="0" sz="1000">
                <a:latin typeface="Arial"/>
                <a:cs typeface="Arial"/>
              </a:rPr>
              <a:t>6</a:t>
            </a:r>
            <a:r>
              <a:rPr dirty="0" sz="1000" spc="150">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后</a:t>
            </a:r>
            <a:r>
              <a:rPr dirty="0" sz="1000" spc="-20">
                <a:latin typeface="PMingLiU"/>
                <a:cs typeface="PMingLiU"/>
              </a:rPr>
              <a:t>依</a:t>
            </a:r>
            <a:r>
              <a:rPr dirty="0" sz="1000" spc="5">
                <a:latin typeface="PMingLiU"/>
                <a:cs typeface="PMingLiU"/>
              </a:rPr>
              <a:t>然保持着较</a:t>
            </a:r>
            <a:r>
              <a:rPr dirty="0" sz="1000" spc="-20">
                <a:latin typeface="PMingLiU"/>
                <a:cs typeface="PMingLiU"/>
              </a:rPr>
              <a:t>好</a:t>
            </a:r>
            <a:r>
              <a:rPr dirty="0" sz="1000" spc="5">
                <a:latin typeface="PMingLiU"/>
                <a:cs typeface="PMingLiU"/>
              </a:rPr>
              <a:t>的治疗</a:t>
            </a:r>
            <a:r>
              <a:rPr dirty="0" sz="1000" spc="-20">
                <a:latin typeface="PMingLiU"/>
                <a:cs typeface="PMingLiU"/>
              </a:rPr>
              <a:t>效</a:t>
            </a:r>
            <a:r>
              <a:rPr dirty="0" sz="1000" spc="5">
                <a:latin typeface="PMingLiU"/>
                <a:cs typeface="PMingLiU"/>
              </a:rPr>
              <a:t>果。然</a:t>
            </a:r>
            <a:r>
              <a:rPr dirty="0" sz="1000" spc="-20">
                <a:latin typeface="PMingLiU"/>
                <a:cs typeface="PMingLiU"/>
              </a:rPr>
              <a:t>而</a:t>
            </a:r>
            <a:r>
              <a:rPr dirty="0" sz="1000" spc="5">
                <a:latin typeface="PMingLiU"/>
                <a:cs typeface="PMingLiU"/>
              </a:rPr>
              <a:t>就目 前数据</a:t>
            </a:r>
            <a:r>
              <a:rPr dirty="0" sz="1000" spc="-20">
                <a:latin typeface="PMingLiU"/>
                <a:cs typeface="PMingLiU"/>
              </a:rPr>
              <a:t>而</a:t>
            </a:r>
            <a:r>
              <a:rPr dirty="0" sz="1000" spc="5">
                <a:latin typeface="PMingLiU"/>
                <a:cs typeface="PMingLiU"/>
              </a:rPr>
              <a:t>言</a:t>
            </a:r>
            <a:r>
              <a:rPr dirty="0" sz="1000" spc="-10">
                <a:latin typeface="PMingLiU"/>
                <a:cs typeface="PMingLiU"/>
              </a:rPr>
              <a:t>，</a:t>
            </a:r>
            <a:r>
              <a:rPr dirty="0" sz="1000" spc="-10">
                <a:latin typeface="Arial"/>
                <a:cs typeface="Arial"/>
              </a:rPr>
              <a:t>CTX110</a:t>
            </a:r>
            <a:r>
              <a:rPr dirty="0" sz="1000" spc="-70">
                <a:latin typeface="Arial"/>
                <a:cs typeface="Arial"/>
              </a:rPr>
              <a:t> </a:t>
            </a:r>
            <a:r>
              <a:rPr dirty="0" sz="1000" spc="5">
                <a:latin typeface="PMingLiU"/>
                <a:cs typeface="PMingLiU"/>
              </a:rPr>
              <a:t>对于所有回输</a:t>
            </a:r>
            <a:r>
              <a:rPr dirty="0" sz="1000" spc="-20">
                <a:latin typeface="PMingLiU"/>
                <a:cs typeface="PMingLiU"/>
              </a:rPr>
              <a:t>患</a:t>
            </a:r>
            <a:r>
              <a:rPr dirty="0" sz="1000" spc="10">
                <a:latin typeface="PMingLiU"/>
                <a:cs typeface="PMingLiU"/>
              </a:rPr>
              <a:t>者</a:t>
            </a:r>
            <a:r>
              <a:rPr dirty="0" sz="1000" spc="5">
                <a:latin typeface="PMingLiU"/>
                <a:cs typeface="PMingLiU"/>
              </a:rPr>
              <a:t>的</a:t>
            </a:r>
            <a:r>
              <a:rPr dirty="0" sz="1000" spc="-20">
                <a:latin typeface="PMingLiU"/>
                <a:cs typeface="PMingLiU"/>
              </a:rPr>
              <a:t>长</a:t>
            </a:r>
            <a:r>
              <a:rPr dirty="0" sz="1000" spc="5">
                <a:latin typeface="PMingLiU"/>
                <a:cs typeface="PMingLiU"/>
              </a:rPr>
              <a:t>期疗</a:t>
            </a:r>
            <a:r>
              <a:rPr dirty="0" sz="1000" spc="-20">
                <a:latin typeface="PMingLiU"/>
                <a:cs typeface="PMingLiU"/>
              </a:rPr>
              <a:t>效可</a:t>
            </a:r>
            <a:r>
              <a:rPr dirty="0" sz="1000" spc="5">
                <a:latin typeface="PMingLiU"/>
                <a:cs typeface="PMingLiU"/>
              </a:rPr>
              <a:t>能落后</a:t>
            </a:r>
            <a:r>
              <a:rPr dirty="0" sz="1000" spc="-20">
                <a:latin typeface="PMingLiU"/>
                <a:cs typeface="PMingLiU"/>
              </a:rPr>
              <a:t>于</a:t>
            </a:r>
            <a:r>
              <a:rPr dirty="0" sz="1000" spc="5">
                <a:latin typeface="PMingLiU"/>
                <a:cs typeface="PMingLiU"/>
              </a:rPr>
              <a:t>自</a:t>
            </a:r>
            <a:r>
              <a:rPr dirty="0" sz="1000" spc="245">
                <a:latin typeface="PMingLiU"/>
                <a:cs typeface="PMingLiU"/>
              </a:rPr>
              <a:t>体</a:t>
            </a:r>
            <a:r>
              <a:rPr dirty="0" sz="1000">
                <a:latin typeface="Arial"/>
                <a:cs typeface="Arial"/>
              </a:rPr>
              <a:t>CAR-T</a:t>
            </a:r>
            <a:r>
              <a:rPr dirty="0" sz="1000" spc="-55">
                <a:latin typeface="Arial"/>
                <a:cs typeface="Arial"/>
              </a:rPr>
              <a:t> </a:t>
            </a:r>
            <a:r>
              <a:rPr dirty="0" sz="1000" spc="-20">
                <a:latin typeface="PMingLiU"/>
                <a:cs typeface="PMingLiU"/>
              </a:rPr>
              <a:t>疗</a:t>
            </a:r>
            <a:r>
              <a:rPr dirty="0" sz="1000" spc="5">
                <a:latin typeface="PMingLiU"/>
                <a:cs typeface="PMingLiU"/>
              </a:rPr>
              <a:t>法。</a:t>
            </a:r>
            <a:endParaRPr sz="1000">
              <a:latin typeface="PMingLiU"/>
              <a:cs typeface="PMingLiU"/>
            </a:endParaRPr>
          </a:p>
          <a:p>
            <a:pPr algn="just"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50:</a:t>
            </a:r>
            <a:r>
              <a:rPr dirty="0" sz="1000" spc="-15" b="1">
                <a:latin typeface="Arial"/>
                <a:cs typeface="Arial"/>
              </a:rPr>
              <a:t> </a:t>
            </a:r>
            <a:r>
              <a:rPr dirty="0" sz="1000" spc="5" b="1">
                <a:latin typeface="Microsoft JhengHei UI"/>
                <a:cs typeface="Microsoft JhengHei UI"/>
              </a:rPr>
              <a:t>接受</a:t>
            </a:r>
            <a:r>
              <a:rPr dirty="0" sz="1000" spc="15" b="1">
                <a:latin typeface="Microsoft JhengHei UI"/>
                <a:cs typeface="Microsoft JhengHei UI"/>
              </a:rPr>
              <a:t> </a:t>
            </a:r>
            <a:r>
              <a:rPr dirty="0" sz="1000" spc="-5" b="1">
                <a:latin typeface="Arial"/>
                <a:cs typeface="Arial"/>
              </a:rPr>
              <a:t>CTX110</a:t>
            </a:r>
            <a:r>
              <a:rPr dirty="0" sz="1000" spc="-70" b="1">
                <a:latin typeface="Arial"/>
                <a:cs typeface="Arial"/>
              </a:rPr>
              <a:t> </a:t>
            </a:r>
            <a:r>
              <a:rPr dirty="0" sz="1000" spc="5" b="1">
                <a:latin typeface="Microsoft JhengHei UI"/>
                <a:cs typeface="Microsoft JhengHei UI"/>
              </a:rPr>
              <a:t>治疗患者的长</a:t>
            </a:r>
            <a:r>
              <a:rPr dirty="0" sz="1000" spc="-20" b="1">
                <a:latin typeface="Microsoft JhengHei UI"/>
                <a:cs typeface="Microsoft JhengHei UI"/>
              </a:rPr>
              <a:t>期</a:t>
            </a:r>
            <a:r>
              <a:rPr dirty="0" sz="1000" spc="5" b="1">
                <a:latin typeface="Microsoft JhengHei UI"/>
                <a:cs typeface="Microsoft JhengHei UI"/>
              </a:rPr>
              <a:t>随访</a:t>
            </a:r>
            <a:r>
              <a:rPr dirty="0" sz="1000" spc="-20" b="1">
                <a:latin typeface="Microsoft JhengHei UI"/>
                <a:cs typeface="Microsoft JhengHei UI"/>
              </a:rPr>
              <a:t>结</a:t>
            </a:r>
            <a:r>
              <a:rPr dirty="0" sz="1000" spc="5" b="1">
                <a:latin typeface="Microsoft JhengHei UI"/>
                <a:cs typeface="Microsoft JhengHei UI"/>
              </a:rPr>
              <a:t>果</a:t>
            </a:r>
            <a:endParaRPr sz="1000">
              <a:latin typeface="Microsoft JhengHei UI"/>
              <a:cs typeface="Microsoft JhengHei UI"/>
            </a:endParaRPr>
          </a:p>
        </p:txBody>
      </p:sp>
      <p:sp>
        <p:nvSpPr>
          <p:cNvPr id="9" name="object 9"/>
          <p:cNvSpPr txBox="1"/>
          <p:nvPr/>
        </p:nvSpPr>
        <p:spPr>
          <a:xfrm>
            <a:off x="527100" y="8783573"/>
            <a:ext cx="5069205" cy="786130"/>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20">
                <a:latin typeface="Arial"/>
                <a:cs typeface="Arial"/>
              </a:rPr>
              <a:t> </a:t>
            </a:r>
            <a:r>
              <a:rPr dirty="0" sz="800" spc="-10">
                <a:latin typeface="PMingLiU"/>
                <a:cs typeface="PMingLiU"/>
              </a:rPr>
              <a:t>公</a:t>
            </a:r>
            <a:r>
              <a:rPr dirty="0" sz="800" spc="10">
                <a:latin typeface="PMingLiU"/>
                <a:cs typeface="PMingLiU"/>
              </a:rPr>
              <a:t>司</a:t>
            </a:r>
            <a:r>
              <a:rPr dirty="0" sz="800" spc="-10">
                <a:latin typeface="PMingLiU"/>
                <a:cs typeface="PMingLiU"/>
              </a:rPr>
              <a:t>官网</a:t>
            </a:r>
            <a:r>
              <a:rPr dirty="0" sz="800" spc="10">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p>
            <a:pPr>
              <a:lnSpc>
                <a:spcPct val="100000"/>
              </a:lnSpc>
            </a:pPr>
            <a:endParaRPr sz="1000">
              <a:latin typeface="PMingLiU"/>
              <a:cs typeface="PMingLiU"/>
            </a:endParaRPr>
          </a:p>
          <a:p>
            <a:pPr marL="12700">
              <a:lnSpc>
                <a:spcPct val="100000"/>
              </a:lnSpc>
              <a:spcBef>
                <a:spcPts val="755"/>
              </a:spcBef>
            </a:pPr>
            <a:r>
              <a:rPr dirty="0" sz="1000" spc="-5">
                <a:latin typeface="Arial"/>
                <a:cs typeface="Arial"/>
              </a:rPr>
              <a:t>2022</a:t>
            </a:r>
            <a:r>
              <a:rPr dirty="0" sz="1000" spc="-145">
                <a:latin typeface="Arial"/>
                <a:cs typeface="Arial"/>
              </a:rPr>
              <a:t> </a:t>
            </a:r>
            <a:r>
              <a:rPr dirty="0" sz="1000" spc="170">
                <a:latin typeface="PMingLiU"/>
                <a:cs typeface="PMingLiU"/>
              </a:rPr>
              <a:t>年</a:t>
            </a:r>
            <a:r>
              <a:rPr dirty="0" sz="1000">
                <a:latin typeface="Arial"/>
                <a:cs typeface="Arial"/>
              </a:rPr>
              <a:t>6</a:t>
            </a:r>
            <a:r>
              <a:rPr dirty="0" sz="1000" spc="-145">
                <a:latin typeface="Arial"/>
                <a:cs typeface="Arial"/>
              </a:rPr>
              <a:t> </a:t>
            </a:r>
            <a:r>
              <a:rPr dirty="0" sz="1000" spc="175">
                <a:latin typeface="PMingLiU"/>
                <a:cs typeface="PMingLiU"/>
              </a:rPr>
              <a:t>月</a:t>
            </a:r>
            <a:r>
              <a:rPr dirty="0" sz="1000" spc="-5">
                <a:latin typeface="Arial"/>
                <a:cs typeface="Arial"/>
              </a:rPr>
              <a:t>11</a:t>
            </a:r>
            <a:r>
              <a:rPr dirty="0" sz="1000" spc="-145">
                <a:latin typeface="Arial"/>
                <a:cs typeface="Arial"/>
              </a:rPr>
              <a:t> </a:t>
            </a:r>
            <a:r>
              <a:rPr dirty="0" sz="1000" spc="5">
                <a:latin typeface="PMingLiU"/>
                <a:cs typeface="PMingLiU"/>
              </a:rPr>
              <a:t>日</a:t>
            </a:r>
            <a:r>
              <a:rPr dirty="0" sz="1000">
                <a:latin typeface="PMingLiU"/>
                <a:cs typeface="PMingLiU"/>
              </a:rPr>
              <a:t>，</a:t>
            </a:r>
            <a:r>
              <a:rPr dirty="0" sz="1000">
                <a:latin typeface="Arial"/>
                <a:cs typeface="Arial"/>
              </a:rPr>
              <a:t>CRISPR</a:t>
            </a:r>
            <a:r>
              <a:rPr dirty="0" sz="1000" spc="-160">
                <a:latin typeface="Arial"/>
                <a:cs typeface="Arial"/>
              </a:rPr>
              <a:t> </a:t>
            </a:r>
            <a:r>
              <a:rPr dirty="0" sz="1000" spc="170">
                <a:latin typeface="PMingLiU"/>
                <a:cs typeface="PMingLiU"/>
              </a:rPr>
              <a:t>在</a:t>
            </a:r>
            <a:r>
              <a:rPr dirty="0" sz="1000">
                <a:latin typeface="Arial"/>
                <a:cs typeface="Arial"/>
              </a:rPr>
              <a:t>EHA</a:t>
            </a:r>
            <a:r>
              <a:rPr dirty="0" sz="1000" spc="-85">
                <a:latin typeface="Arial"/>
                <a:cs typeface="Arial"/>
              </a:rPr>
              <a:t> </a:t>
            </a:r>
            <a:r>
              <a:rPr dirty="0" sz="1000" spc="-5">
                <a:latin typeface="Arial"/>
                <a:cs typeface="Arial"/>
              </a:rPr>
              <a:t>2022</a:t>
            </a:r>
            <a:r>
              <a:rPr dirty="0" sz="1000" spc="-145">
                <a:latin typeface="Arial"/>
                <a:cs typeface="Arial"/>
              </a:rPr>
              <a:t> </a:t>
            </a:r>
            <a:r>
              <a:rPr dirty="0" sz="1000" spc="5">
                <a:latin typeface="PMingLiU"/>
                <a:cs typeface="PMingLiU"/>
              </a:rPr>
              <a:t>公</a:t>
            </a:r>
            <a:r>
              <a:rPr dirty="0" sz="1000" spc="170">
                <a:latin typeface="PMingLiU"/>
                <a:cs typeface="PMingLiU"/>
              </a:rPr>
              <a:t>布</a:t>
            </a:r>
            <a:r>
              <a:rPr dirty="0" sz="1000" spc="-5">
                <a:latin typeface="Arial"/>
                <a:cs typeface="Arial"/>
              </a:rPr>
              <a:t>CD70</a:t>
            </a:r>
            <a:r>
              <a:rPr dirty="0" sz="1000" spc="-70">
                <a:latin typeface="Arial"/>
                <a:cs typeface="Arial"/>
              </a:rPr>
              <a:t> </a:t>
            </a:r>
            <a:r>
              <a:rPr dirty="0" sz="1000" spc="-5">
                <a:latin typeface="Arial"/>
                <a:cs typeface="Arial"/>
              </a:rPr>
              <a:t>UCAR-T</a:t>
            </a:r>
            <a:r>
              <a:rPr dirty="0" sz="1000" spc="-130">
                <a:latin typeface="Arial"/>
                <a:cs typeface="Arial"/>
              </a:rPr>
              <a:t> </a:t>
            </a:r>
            <a:r>
              <a:rPr dirty="0" sz="1000" spc="-20">
                <a:latin typeface="PMingLiU"/>
                <a:cs typeface="PMingLiU"/>
              </a:rPr>
              <a:t>疗</a:t>
            </a:r>
            <a:r>
              <a:rPr dirty="0" sz="1000" spc="175">
                <a:latin typeface="PMingLiU"/>
                <a:cs typeface="PMingLiU"/>
              </a:rPr>
              <a:t>法</a:t>
            </a:r>
            <a:r>
              <a:rPr dirty="0" sz="1000" spc="-5">
                <a:latin typeface="Arial"/>
                <a:cs typeface="Arial"/>
              </a:rPr>
              <a:t>CTX130</a:t>
            </a:r>
            <a:r>
              <a:rPr dirty="0" sz="1000" spc="-145">
                <a:latin typeface="Arial"/>
                <a:cs typeface="Arial"/>
              </a:rPr>
              <a:t> </a:t>
            </a:r>
            <a:r>
              <a:rPr dirty="0" sz="1000" spc="5">
                <a:latin typeface="PMingLiU"/>
                <a:cs typeface="PMingLiU"/>
              </a:rPr>
              <a:t>的</a:t>
            </a:r>
            <a:r>
              <a:rPr dirty="0" sz="1000" spc="175">
                <a:latin typeface="PMingLiU"/>
                <a:cs typeface="PMingLiU"/>
              </a:rPr>
              <a:t>在</a:t>
            </a:r>
            <a:r>
              <a:rPr dirty="0" sz="1000">
                <a:latin typeface="Arial"/>
                <a:cs typeface="Arial"/>
              </a:rPr>
              <a:t>COBALT-</a:t>
            </a:r>
            <a:endParaRPr sz="1000">
              <a:latin typeface="Arial"/>
              <a:cs typeface="Arial"/>
            </a:endParaRPr>
          </a:p>
          <a:p>
            <a:pPr marL="12700">
              <a:lnSpc>
                <a:spcPct val="100000"/>
              </a:lnSpc>
              <a:spcBef>
                <a:spcPts val="480"/>
              </a:spcBef>
            </a:pPr>
            <a:r>
              <a:rPr dirty="0" sz="1000">
                <a:latin typeface="Arial"/>
                <a:cs typeface="Arial"/>
              </a:rPr>
              <a:t>LYM</a:t>
            </a:r>
            <a:r>
              <a:rPr dirty="0" sz="1000" spc="-40">
                <a:latin typeface="Arial"/>
                <a:cs typeface="Arial"/>
              </a:rPr>
              <a:t> </a:t>
            </a:r>
            <a:r>
              <a:rPr dirty="0" sz="1000" spc="5">
                <a:latin typeface="PMingLiU"/>
                <a:cs typeface="PMingLiU"/>
              </a:rPr>
              <a:t>研</a:t>
            </a:r>
            <a:r>
              <a:rPr dirty="0" sz="1000" spc="-20">
                <a:latin typeface="PMingLiU"/>
                <a:cs typeface="PMingLiU"/>
              </a:rPr>
              <a:t>究</a:t>
            </a:r>
            <a:r>
              <a:rPr dirty="0" sz="1000" spc="5">
                <a:latin typeface="PMingLiU"/>
                <a:cs typeface="PMingLiU"/>
              </a:rPr>
              <a:t>中</a:t>
            </a:r>
            <a:r>
              <a:rPr dirty="0" sz="1000" spc="-20">
                <a:latin typeface="PMingLiU"/>
                <a:cs typeface="PMingLiU"/>
              </a:rPr>
              <a:t>的</a:t>
            </a:r>
            <a:r>
              <a:rPr dirty="0" sz="1000" spc="5">
                <a:latin typeface="PMingLiU"/>
                <a:cs typeface="PMingLiU"/>
              </a:rPr>
              <a:t>早期</a:t>
            </a:r>
            <a:r>
              <a:rPr dirty="0" sz="1000" spc="-20">
                <a:latin typeface="PMingLiU"/>
                <a:cs typeface="PMingLiU"/>
              </a:rPr>
              <a:t>结</a:t>
            </a:r>
            <a:r>
              <a:rPr dirty="0" sz="1000" spc="5">
                <a:latin typeface="PMingLiU"/>
                <a:cs typeface="PMingLiU"/>
              </a:rPr>
              <a:t>果，</a:t>
            </a:r>
            <a:r>
              <a:rPr dirty="0" sz="1000" spc="-20">
                <a:latin typeface="PMingLiU"/>
                <a:cs typeface="PMingLiU"/>
              </a:rPr>
              <a:t>在</a:t>
            </a:r>
            <a:r>
              <a:rPr dirty="0" sz="1000" spc="5">
                <a:latin typeface="PMingLiU"/>
                <a:cs typeface="PMingLiU"/>
              </a:rPr>
              <a:t>接受</a:t>
            </a:r>
            <a:r>
              <a:rPr dirty="0" sz="1000" spc="-20">
                <a:latin typeface="PMingLiU"/>
                <a:cs typeface="PMingLiU"/>
              </a:rPr>
              <a:t>输</a:t>
            </a:r>
            <a:r>
              <a:rPr dirty="0" sz="1000" spc="5">
                <a:latin typeface="PMingLiU"/>
                <a:cs typeface="PMingLiU"/>
              </a:rPr>
              <a:t>注剂量</a:t>
            </a:r>
            <a:r>
              <a:rPr dirty="0" sz="1000" spc="10">
                <a:latin typeface="PMingLiU"/>
                <a:cs typeface="PMingLiU"/>
              </a:rPr>
              <a:t> </a:t>
            </a:r>
            <a:r>
              <a:rPr dirty="0" sz="1000" spc="-15">
                <a:latin typeface="Arial"/>
                <a:cs typeface="Arial"/>
              </a:rPr>
              <a:t>DL3</a:t>
            </a:r>
            <a:r>
              <a:rPr dirty="0" sz="1000" spc="-45">
                <a:latin typeface="Arial"/>
                <a:cs typeface="Arial"/>
              </a:rPr>
              <a:t> </a:t>
            </a:r>
            <a:r>
              <a:rPr dirty="0" sz="1000" spc="5">
                <a:latin typeface="PMingLiU"/>
                <a:cs typeface="PMingLiU"/>
              </a:rPr>
              <a:t>和</a:t>
            </a:r>
            <a:r>
              <a:rPr dirty="0" sz="1000" spc="10">
                <a:latin typeface="PMingLiU"/>
                <a:cs typeface="PMingLiU"/>
              </a:rPr>
              <a:t> </a:t>
            </a:r>
            <a:r>
              <a:rPr dirty="0" sz="1000" spc="-5">
                <a:latin typeface="Arial"/>
                <a:cs typeface="Arial"/>
              </a:rPr>
              <a:t>DL4</a:t>
            </a:r>
            <a:r>
              <a:rPr dirty="0" sz="1000" spc="-70">
                <a:latin typeface="Arial"/>
                <a:cs typeface="Arial"/>
              </a:rPr>
              <a:t> </a:t>
            </a:r>
            <a:r>
              <a:rPr dirty="0" sz="1000" spc="5">
                <a:latin typeface="PMingLiU"/>
                <a:cs typeface="PMingLiU"/>
              </a:rPr>
              <a:t>的 </a:t>
            </a:r>
            <a:r>
              <a:rPr dirty="0" sz="1000" spc="-5">
                <a:latin typeface="Arial"/>
                <a:cs typeface="Arial"/>
              </a:rPr>
              <a:t>10</a:t>
            </a:r>
            <a:r>
              <a:rPr dirty="0" sz="1000" spc="-50">
                <a:latin typeface="Arial"/>
                <a:cs typeface="Arial"/>
              </a:rPr>
              <a:t> </a:t>
            </a:r>
            <a:r>
              <a:rPr dirty="0" sz="1000" spc="5">
                <a:latin typeface="PMingLiU"/>
                <a:cs typeface="PMingLiU"/>
              </a:rPr>
              <a:t>名</a:t>
            </a:r>
            <a:r>
              <a:rPr dirty="0" sz="1000" spc="-20">
                <a:latin typeface="PMingLiU"/>
                <a:cs typeface="PMingLiU"/>
              </a:rPr>
              <a:t>患</a:t>
            </a:r>
            <a:r>
              <a:rPr dirty="0" sz="1000" spc="5">
                <a:latin typeface="PMingLiU"/>
                <a:cs typeface="PMingLiU"/>
              </a:rPr>
              <a:t>者中</a:t>
            </a:r>
            <a:r>
              <a:rPr dirty="0" sz="1000" spc="-5">
                <a:latin typeface="PMingLiU"/>
                <a:cs typeface="PMingLiU"/>
              </a:rPr>
              <a:t>，</a:t>
            </a:r>
            <a:r>
              <a:rPr dirty="0" sz="1000" spc="-5">
                <a:latin typeface="Arial"/>
                <a:cs typeface="Arial"/>
              </a:rPr>
              <a:t>ORR</a:t>
            </a:r>
            <a:r>
              <a:rPr dirty="0" sz="1000" spc="-65">
                <a:latin typeface="Arial"/>
                <a:cs typeface="Arial"/>
              </a:rPr>
              <a:t> </a:t>
            </a:r>
            <a:r>
              <a:rPr dirty="0" sz="1000" spc="5">
                <a:latin typeface="PMingLiU"/>
                <a:cs typeface="PMingLiU"/>
              </a:rPr>
              <a:t>为 </a:t>
            </a:r>
            <a:r>
              <a:rPr dirty="0" sz="1000" spc="-5">
                <a:latin typeface="Arial"/>
                <a:cs typeface="Arial"/>
              </a:rPr>
              <a:t>70%</a:t>
            </a:r>
            <a:r>
              <a:rPr dirty="0" sz="1000" spc="-5">
                <a:latin typeface="PMingLiU"/>
                <a:cs typeface="PMingLiU"/>
              </a:rPr>
              <a:t>，</a:t>
            </a:r>
            <a:r>
              <a:rPr dirty="0" sz="1000" spc="-5">
                <a:latin typeface="Arial"/>
                <a:cs typeface="Arial"/>
              </a:rPr>
              <a:t>CR</a:t>
            </a:r>
            <a:endParaRPr sz="1000">
              <a:latin typeface="Arial"/>
              <a:cs typeface="Arial"/>
            </a:endParaRPr>
          </a:p>
        </p:txBody>
      </p:sp>
      <p:pic>
        <p:nvPicPr>
          <p:cNvPr id="10" name="object 10"/>
          <p:cNvPicPr/>
          <p:nvPr/>
        </p:nvPicPr>
        <p:blipFill>
          <a:blip r:embed="rId3" cstate="print"/>
          <a:stretch>
            <a:fillRect/>
          </a:stretch>
        </p:blipFill>
        <p:spPr>
          <a:xfrm>
            <a:off x="521512" y="3061080"/>
            <a:ext cx="5080127" cy="1826387"/>
          </a:xfrm>
          <a:prstGeom prst="rect">
            <a:avLst/>
          </a:prstGeom>
        </p:spPr>
      </p:pic>
      <p:pic>
        <p:nvPicPr>
          <p:cNvPr id="11" name="object 11"/>
          <p:cNvPicPr/>
          <p:nvPr/>
        </p:nvPicPr>
        <p:blipFill>
          <a:blip r:embed="rId4" cstate="print"/>
          <a:stretch>
            <a:fillRect/>
          </a:stretch>
        </p:blipFill>
        <p:spPr>
          <a:xfrm>
            <a:off x="521512" y="6631177"/>
            <a:ext cx="5080127" cy="2152904"/>
          </a:xfrm>
          <a:prstGeom prst="rect">
            <a:avLst/>
          </a:prstGeom>
        </p:spPr>
      </p:pic>
      <p:sp>
        <p:nvSpPr>
          <p:cNvPr id="12" name="object 12"/>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3" name="object 13"/>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69205" cy="955675"/>
          </a:xfrm>
          <a:prstGeom prst="rect">
            <a:avLst/>
          </a:prstGeom>
        </p:spPr>
        <p:txBody>
          <a:bodyPr wrap="square" lIns="0" tIns="12065" rIns="0" bIns="0" rtlCol="0" vert="horz">
            <a:spAutoFit/>
          </a:bodyPr>
          <a:lstStyle/>
          <a:p>
            <a:pPr algn="just" marL="12700" marR="5080">
              <a:lnSpc>
                <a:spcPct val="140100"/>
              </a:lnSpc>
              <a:spcBef>
                <a:spcPts val="95"/>
              </a:spcBef>
            </a:pPr>
            <a:r>
              <a:rPr dirty="0" sz="1000" spc="5">
                <a:latin typeface="PMingLiU"/>
                <a:cs typeface="PMingLiU"/>
              </a:rPr>
              <a:t>率为</a:t>
            </a:r>
            <a:r>
              <a:rPr dirty="0" sz="1000">
                <a:latin typeface="PMingLiU"/>
                <a:cs typeface="PMingLiU"/>
              </a:rPr>
              <a:t> </a:t>
            </a:r>
            <a:r>
              <a:rPr dirty="0" sz="1000" spc="-5">
                <a:latin typeface="Arial"/>
                <a:cs typeface="Arial"/>
              </a:rPr>
              <a:t>30%</a:t>
            </a:r>
            <a:r>
              <a:rPr dirty="0" sz="1000" spc="5">
                <a:latin typeface="PMingLiU"/>
                <a:cs typeface="PMingLiU"/>
              </a:rPr>
              <a:t>。安</a:t>
            </a:r>
            <a:r>
              <a:rPr dirty="0" sz="1000" spc="-20">
                <a:latin typeface="PMingLiU"/>
                <a:cs typeface="PMingLiU"/>
              </a:rPr>
              <a:t>全</a:t>
            </a:r>
            <a:r>
              <a:rPr dirty="0" sz="1000" spc="5">
                <a:latin typeface="PMingLiU"/>
                <a:cs typeface="PMingLiU"/>
              </a:rPr>
              <a:t>性方</a:t>
            </a:r>
            <a:r>
              <a:rPr dirty="0" sz="1000" spc="-20">
                <a:latin typeface="PMingLiU"/>
                <a:cs typeface="PMingLiU"/>
              </a:rPr>
              <a:t>面</a:t>
            </a:r>
            <a:r>
              <a:rPr dirty="0" sz="1000" spc="5">
                <a:latin typeface="PMingLiU"/>
                <a:cs typeface="PMingLiU"/>
              </a:rPr>
              <a:t>，接受 </a:t>
            </a:r>
            <a:r>
              <a:rPr dirty="0" sz="1000" spc="-5">
                <a:latin typeface="Arial"/>
                <a:cs typeface="Arial"/>
              </a:rPr>
              <a:t>DL3</a:t>
            </a:r>
            <a:r>
              <a:rPr dirty="0" sz="1000" spc="-70">
                <a:latin typeface="Arial"/>
                <a:cs typeface="Arial"/>
              </a:rPr>
              <a:t> </a:t>
            </a:r>
            <a:r>
              <a:rPr dirty="0" sz="1000" spc="5">
                <a:latin typeface="PMingLiU"/>
                <a:cs typeface="PMingLiU"/>
              </a:rPr>
              <a:t>输注的 </a:t>
            </a:r>
            <a:r>
              <a:rPr dirty="0" sz="1000">
                <a:latin typeface="Arial"/>
                <a:cs typeface="Arial"/>
              </a:rPr>
              <a:t>5</a:t>
            </a:r>
            <a:r>
              <a:rPr dirty="0" sz="1000" spc="-75">
                <a:latin typeface="Arial"/>
                <a:cs typeface="Arial"/>
              </a:rPr>
              <a:t> </a:t>
            </a:r>
            <a:r>
              <a:rPr dirty="0" sz="1000" spc="5">
                <a:latin typeface="PMingLiU"/>
                <a:cs typeface="PMingLiU"/>
              </a:rPr>
              <a:t>名患</a:t>
            </a:r>
            <a:r>
              <a:rPr dirty="0" sz="1000" spc="-20">
                <a:latin typeface="PMingLiU"/>
                <a:cs typeface="PMingLiU"/>
              </a:rPr>
              <a:t>者中</a:t>
            </a:r>
            <a:r>
              <a:rPr dirty="0" sz="1000" spc="5">
                <a:latin typeface="PMingLiU"/>
                <a:cs typeface="PMingLiU"/>
              </a:rPr>
              <a:t>，出现</a:t>
            </a:r>
            <a:r>
              <a:rPr dirty="0" sz="1000" spc="10">
                <a:latin typeface="PMingLiU"/>
                <a:cs typeface="PMingLiU"/>
              </a:rPr>
              <a:t> </a:t>
            </a:r>
            <a:r>
              <a:rPr dirty="0" sz="1000">
                <a:latin typeface="Arial"/>
                <a:cs typeface="Arial"/>
              </a:rPr>
              <a:t>4</a:t>
            </a:r>
            <a:r>
              <a:rPr dirty="0" sz="1000" spc="-45">
                <a:latin typeface="Arial"/>
                <a:cs typeface="Arial"/>
              </a:rPr>
              <a:t> </a:t>
            </a:r>
            <a:r>
              <a:rPr dirty="0" sz="1000" spc="5">
                <a:latin typeface="PMingLiU"/>
                <a:cs typeface="PMingLiU"/>
              </a:rPr>
              <a:t>例</a:t>
            </a:r>
            <a:r>
              <a:rPr dirty="0" sz="1000">
                <a:latin typeface="PMingLiU"/>
                <a:cs typeface="PMingLiU"/>
              </a:rPr>
              <a:t> </a:t>
            </a:r>
            <a:r>
              <a:rPr dirty="0" sz="1000" spc="-10">
                <a:latin typeface="Arial"/>
                <a:cs typeface="Arial"/>
              </a:rPr>
              <a:t>CRS</a:t>
            </a:r>
            <a:r>
              <a:rPr dirty="0" sz="1000" spc="-35">
                <a:latin typeface="Arial"/>
                <a:cs typeface="Arial"/>
              </a:rPr>
              <a:t> </a:t>
            </a:r>
            <a:r>
              <a:rPr dirty="0" sz="1000" spc="5">
                <a:latin typeface="PMingLiU"/>
                <a:cs typeface="PMingLiU"/>
              </a:rPr>
              <a:t>和</a:t>
            </a:r>
            <a:r>
              <a:rPr dirty="0" sz="1000">
                <a:latin typeface="PMingLiU"/>
                <a:cs typeface="PMingLiU"/>
              </a:rPr>
              <a:t> </a:t>
            </a:r>
            <a:r>
              <a:rPr dirty="0" sz="1000">
                <a:latin typeface="Arial"/>
                <a:cs typeface="Arial"/>
              </a:rPr>
              <a:t>3</a:t>
            </a:r>
            <a:r>
              <a:rPr dirty="0" sz="1000" spc="-75">
                <a:latin typeface="Arial"/>
                <a:cs typeface="Arial"/>
              </a:rPr>
              <a:t> </a:t>
            </a:r>
            <a:r>
              <a:rPr dirty="0" sz="1000" spc="5">
                <a:latin typeface="PMingLiU"/>
                <a:cs typeface="PMingLiU"/>
              </a:rPr>
              <a:t>例</a:t>
            </a:r>
            <a:r>
              <a:rPr dirty="0" sz="1000" spc="10">
                <a:latin typeface="PMingLiU"/>
                <a:cs typeface="PMingLiU"/>
              </a:rPr>
              <a:t> </a:t>
            </a:r>
            <a:r>
              <a:rPr dirty="0" sz="1000" spc="-5">
                <a:latin typeface="Arial"/>
                <a:cs typeface="Arial"/>
              </a:rPr>
              <a:t>ICANS</a:t>
            </a:r>
            <a:r>
              <a:rPr dirty="0" sz="1000" spc="-5">
                <a:latin typeface="PMingLiU"/>
                <a:cs typeface="PMingLiU"/>
              </a:rPr>
              <a:t>，</a:t>
            </a:r>
            <a:r>
              <a:rPr dirty="0" sz="1000" spc="5">
                <a:latin typeface="PMingLiU"/>
                <a:cs typeface="PMingLiU"/>
              </a:rPr>
              <a:t>接 </a:t>
            </a:r>
            <a:r>
              <a:rPr dirty="0" sz="1000" spc="220">
                <a:latin typeface="PMingLiU"/>
                <a:cs typeface="PMingLiU"/>
              </a:rPr>
              <a:t>受</a:t>
            </a:r>
            <a:r>
              <a:rPr dirty="0" sz="1000" spc="-5">
                <a:latin typeface="Arial"/>
                <a:cs typeface="Arial"/>
              </a:rPr>
              <a:t>DL4</a:t>
            </a:r>
            <a:r>
              <a:rPr dirty="0" sz="1000" spc="-90">
                <a:latin typeface="Arial"/>
                <a:cs typeface="Arial"/>
              </a:rPr>
              <a:t> </a:t>
            </a:r>
            <a:r>
              <a:rPr dirty="0" sz="1000" spc="5">
                <a:latin typeface="PMingLiU"/>
                <a:cs typeface="PMingLiU"/>
              </a:rPr>
              <a:t>输注的</a:t>
            </a:r>
            <a:r>
              <a:rPr dirty="0" sz="1000" spc="-40">
                <a:latin typeface="PMingLiU"/>
                <a:cs typeface="PMingLiU"/>
              </a:rPr>
              <a:t> </a:t>
            </a:r>
            <a:r>
              <a:rPr dirty="0" sz="1000">
                <a:latin typeface="Arial"/>
                <a:cs typeface="Arial"/>
              </a:rPr>
              <a:t>5</a:t>
            </a:r>
            <a:r>
              <a:rPr dirty="0" sz="1000" spc="-90">
                <a:latin typeface="Arial"/>
                <a:cs typeface="Arial"/>
              </a:rPr>
              <a:t> </a:t>
            </a:r>
            <a:r>
              <a:rPr dirty="0" sz="1000" spc="5">
                <a:latin typeface="PMingLiU"/>
                <a:cs typeface="PMingLiU"/>
              </a:rPr>
              <a:t>名患者中也出现</a:t>
            </a:r>
            <a:r>
              <a:rPr dirty="0" sz="1000" spc="-40">
                <a:latin typeface="PMingLiU"/>
                <a:cs typeface="PMingLiU"/>
              </a:rPr>
              <a:t> </a:t>
            </a:r>
            <a:r>
              <a:rPr dirty="0" sz="1000">
                <a:latin typeface="Arial"/>
                <a:cs typeface="Arial"/>
              </a:rPr>
              <a:t>4</a:t>
            </a:r>
            <a:r>
              <a:rPr dirty="0" sz="1000" spc="-90">
                <a:latin typeface="Arial"/>
                <a:cs typeface="Arial"/>
              </a:rPr>
              <a:t> </a:t>
            </a:r>
            <a:r>
              <a:rPr dirty="0" sz="1000" spc="220">
                <a:latin typeface="PMingLiU"/>
                <a:cs typeface="PMingLiU"/>
              </a:rPr>
              <a:t>例</a:t>
            </a:r>
            <a:r>
              <a:rPr dirty="0" sz="1000" spc="-5">
                <a:latin typeface="Arial"/>
                <a:cs typeface="Arial"/>
              </a:rPr>
              <a:t>CRS</a:t>
            </a:r>
            <a:r>
              <a:rPr dirty="0" sz="1000" spc="-5">
                <a:latin typeface="PMingLiU"/>
                <a:cs typeface="PMingLiU"/>
              </a:rPr>
              <a:t>，</a:t>
            </a:r>
            <a:r>
              <a:rPr dirty="0" sz="1000" spc="-20">
                <a:latin typeface="PMingLiU"/>
                <a:cs typeface="PMingLiU"/>
              </a:rPr>
              <a:t>上</a:t>
            </a:r>
            <a:r>
              <a:rPr dirty="0" sz="1000" spc="5">
                <a:latin typeface="PMingLiU"/>
                <a:cs typeface="PMingLiU"/>
              </a:rPr>
              <a:t>述不</a:t>
            </a:r>
            <a:r>
              <a:rPr dirty="0" sz="1000" spc="-20">
                <a:latin typeface="PMingLiU"/>
                <a:cs typeface="PMingLiU"/>
              </a:rPr>
              <a:t>良反</a:t>
            </a:r>
            <a:r>
              <a:rPr dirty="0" sz="1000" spc="5">
                <a:latin typeface="PMingLiU"/>
                <a:cs typeface="PMingLiU"/>
              </a:rPr>
              <a:t>应均为</a:t>
            </a:r>
            <a:r>
              <a:rPr dirty="0" sz="1000" spc="-35">
                <a:latin typeface="PMingLiU"/>
                <a:cs typeface="PMingLiU"/>
              </a:rPr>
              <a:t> </a:t>
            </a:r>
            <a:r>
              <a:rPr dirty="0" sz="1000">
                <a:latin typeface="Arial"/>
                <a:cs typeface="Arial"/>
              </a:rPr>
              <a:t>1~2</a:t>
            </a:r>
            <a:r>
              <a:rPr dirty="0" sz="1000" spc="-90">
                <a:latin typeface="Arial"/>
                <a:cs typeface="Arial"/>
              </a:rPr>
              <a:t> </a:t>
            </a:r>
            <a:r>
              <a:rPr dirty="0" sz="1000" spc="5">
                <a:latin typeface="PMingLiU"/>
                <a:cs typeface="PMingLiU"/>
              </a:rPr>
              <a:t>级</a:t>
            </a:r>
            <a:r>
              <a:rPr dirty="0" sz="1000" spc="-20">
                <a:latin typeface="PMingLiU"/>
                <a:cs typeface="PMingLiU"/>
              </a:rPr>
              <a:t>。</a:t>
            </a:r>
            <a:r>
              <a:rPr dirty="0" sz="1000" spc="5">
                <a:latin typeface="PMingLiU"/>
                <a:cs typeface="PMingLiU"/>
              </a:rPr>
              <a:t>从已</a:t>
            </a:r>
            <a:r>
              <a:rPr dirty="0" sz="1000" spc="-20">
                <a:latin typeface="PMingLiU"/>
                <a:cs typeface="PMingLiU"/>
              </a:rPr>
              <a:t>披</a:t>
            </a:r>
            <a:r>
              <a:rPr dirty="0" sz="1000" spc="5">
                <a:latin typeface="PMingLiU"/>
                <a:cs typeface="PMingLiU"/>
              </a:rPr>
              <a:t>露的</a:t>
            </a:r>
            <a:r>
              <a:rPr dirty="0" sz="1000" spc="-20">
                <a:latin typeface="PMingLiU"/>
                <a:cs typeface="PMingLiU"/>
              </a:rPr>
              <a:t>数</a:t>
            </a:r>
            <a:r>
              <a:rPr dirty="0" sz="1000" spc="5">
                <a:latin typeface="PMingLiU"/>
                <a:cs typeface="PMingLiU"/>
              </a:rPr>
              <a:t>据来 看</a:t>
            </a:r>
            <a:r>
              <a:rPr dirty="0" sz="1000" spc="-5">
                <a:latin typeface="PMingLiU"/>
                <a:cs typeface="PMingLiU"/>
              </a:rPr>
              <a:t>，</a:t>
            </a:r>
            <a:r>
              <a:rPr dirty="0" sz="1000" spc="-5">
                <a:latin typeface="Arial"/>
                <a:cs typeface="Arial"/>
              </a:rPr>
              <a:t>CTX130</a:t>
            </a:r>
            <a:r>
              <a:rPr dirty="0" sz="1000" spc="-70">
                <a:latin typeface="Arial"/>
                <a:cs typeface="Arial"/>
              </a:rPr>
              <a:t> </a:t>
            </a:r>
            <a:r>
              <a:rPr dirty="0" sz="1000" spc="5">
                <a:latin typeface="PMingLiU"/>
                <a:cs typeface="PMingLiU"/>
              </a:rPr>
              <a:t>的长期疗</a:t>
            </a:r>
            <a:r>
              <a:rPr dirty="0" sz="1000" spc="-20">
                <a:latin typeface="PMingLiU"/>
                <a:cs typeface="PMingLiU"/>
              </a:rPr>
              <a:t>效</a:t>
            </a:r>
            <a:r>
              <a:rPr dirty="0" sz="1000" spc="5">
                <a:latin typeface="PMingLiU"/>
                <a:cs typeface="PMingLiU"/>
              </a:rPr>
              <a:t>可能</a:t>
            </a:r>
            <a:r>
              <a:rPr dirty="0" sz="1000" spc="-20">
                <a:latin typeface="PMingLiU"/>
                <a:cs typeface="PMingLiU"/>
              </a:rPr>
              <a:t>不</a:t>
            </a:r>
            <a:r>
              <a:rPr dirty="0" sz="1000" spc="5">
                <a:latin typeface="PMingLiU"/>
                <a:cs typeface="PMingLiU"/>
              </a:rPr>
              <a:t>佳，</a:t>
            </a:r>
            <a:r>
              <a:rPr dirty="0" sz="1000" spc="-20">
                <a:latin typeface="PMingLiU"/>
                <a:cs typeface="PMingLiU"/>
              </a:rPr>
              <a:t>患</a:t>
            </a:r>
            <a:r>
              <a:rPr dirty="0" sz="1000" spc="5">
                <a:latin typeface="PMingLiU"/>
                <a:cs typeface="PMingLiU"/>
              </a:rPr>
              <a:t>者出</a:t>
            </a:r>
            <a:r>
              <a:rPr dirty="0" sz="1000" spc="-20">
                <a:latin typeface="PMingLiU"/>
                <a:cs typeface="PMingLiU"/>
              </a:rPr>
              <a:t>现</a:t>
            </a:r>
            <a:r>
              <a:rPr dirty="0" sz="1000" spc="5">
                <a:latin typeface="PMingLiU"/>
                <a:cs typeface="PMingLiU"/>
              </a:rPr>
              <a:t>复发</a:t>
            </a:r>
            <a:r>
              <a:rPr dirty="0" sz="1000" spc="-20">
                <a:latin typeface="PMingLiU"/>
                <a:cs typeface="PMingLiU"/>
              </a:rPr>
              <a:t>的比</a:t>
            </a:r>
            <a:r>
              <a:rPr dirty="0" sz="1000" spc="5">
                <a:latin typeface="PMingLiU"/>
                <a:cs typeface="PMingLiU"/>
              </a:rPr>
              <a:t>例较</a:t>
            </a:r>
            <a:r>
              <a:rPr dirty="0" sz="1000" spc="10">
                <a:latin typeface="PMingLiU"/>
                <a:cs typeface="PMingLiU"/>
              </a:rPr>
              <a:t>高</a:t>
            </a:r>
            <a:r>
              <a:rPr dirty="0" sz="1000" spc="-20">
                <a:latin typeface="PMingLiU"/>
                <a:cs typeface="PMingLiU"/>
              </a:rPr>
              <a:t>，</a:t>
            </a:r>
            <a:r>
              <a:rPr dirty="0" sz="1000" spc="5">
                <a:latin typeface="PMingLiU"/>
                <a:cs typeface="PMingLiU"/>
              </a:rPr>
              <a:t>缓解</a:t>
            </a:r>
            <a:r>
              <a:rPr dirty="0" sz="1000" spc="-20">
                <a:latin typeface="PMingLiU"/>
                <a:cs typeface="PMingLiU"/>
              </a:rPr>
              <a:t>持</a:t>
            </a:r>
            <a:r>
              <a:rPr dirty="0" sz="1000" spc="5">
                <a:latin typeface="PMingLiU"/>
                <a:cs typeface="PMingLiU"/>
              </a:rPr>
              <a:t>续时</a:t>
            </a:r>
            <a:r>
              <a:rPr dirty="0" sz="1000" spc="-20">
                <a:latin typeface="PMingLiU"/>
                <a:cs typeface="PMingLiU"/>
              </a:rPr>
              <a:t>间</a:t>
            </a:r>
            <a:r>
              <a:rPr dirty="0" sz="1000" spc="5">
                <a:latin typeface="PMingLiU"/>
                <a:cs typeface="PMingLiU"/>
              </a:rPr>
              <a:t>较短。</a:t>
            </a:r>
            <a:endParaRPr sz="1000">
              <a:latin typeface="PMingLiU"/>
              <a:cs typeface="PMingLiU"/>
            </a:endParaRPr>
          </a:p>
          <a:p>
            <a:pPr algn="just" marL="12700">
              <a:lnSpc>
                <a:spcPct val="100000"/>
              </a:lnSpc>
              <a:spcBef>
                <a:spcPts val="1080"/>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51:</a:t>
            </a:r>
            <a:r>
              <a:rPr dirty="0" sz="1000" spc="5" b="1">
                <a:latin typeface="Arial"/>
                <a:cs typeface="Arial"/>
              </a:rPr>
              <a:t> </a:t>
            </a:r>
            <a:r>
              <a:rPr dirty="0" sz="1000" spc="-5" b="1">
                <a:latin typeface="Arial"/>
                <a:cs typeface="Arial"/>
              </a:rPr>
              <a:t>CRISPR</a:t>
            </a:r>
            <a:r>
              <a:rPr dirty="0" sz="1000" spc="-25" b="1">
                <a:latin typeface="Arial"/>
                <a:cs typeface="Arial"/>
              </a:rPr>
              <a:t> </a:t>
            </a:r>
            <a:r>
              <a:rPr dirty="0" sz="1000" b="1">
                <a:latin typeface="Arial"/>
                <a:cs typeface="Arial"/>
              </a:rPr>
              <a:t>Therapeutics</a:t>
            </a:r>
            <a:r>
              <a:rPr dirty="0" sz="1000" spc="-70" b="1">
                <a:latin typeface="Arial"/>
                <a:cs typeface="Arial"/>
              </a:rPr>
              <a:t> </a:t>
            </a:r>
            <a:r>
              <a:rPr dirty="0" sz="1000" spc="5" b="1">
                <a:latin typeface="Microsoft JhengHei UI"/>
                <a:cs typeface="Microsoft JhengHei UI"/>
              </a:rPr>
              <a:t>的</a:t>
            </a:r>
            <a:r>
              <a:rPr dirty="0" sz="1000" spc="10" b="1">
                <a:latin typeface="Microsoft JhengHei UI"/>
                <a:cs typeface="Microsoft JhengHei UI"/>
              </a:rPr>
              <a:t> </a:t>
            </a:r>
            <a:r>
              <a:rPr dirty="0" sz="1000" spc="-10" b="1">
                <a:latin typeface="Arial"/>
                <a:cs typeface="Arial"/>
              </a:rPr>
              <a:t>CAR-T</a:t>
            </a:r>
            <a:r>
              <a:rPr dirty="0" sz="1000" spc="-30" b="1">
                <a:latin typeface="Arial"/>
                <a:cs typeface="Arial"/>
              </a:rPr>
              <a:t> </a:t>
            </a:r>
            <a:r>
              <a:rPr dirty="0" sz="1000" spc="5" b="1">
                <a:latin typeface="Microsoft JhengHei UI"/>
                <a:cs typeface="Microsoft JhengHei UI"/>
              </a:rPr>
              <a:t>产品管线</a:t>
            </a:r>
            <a:endParaRPr sz="1000">
              <a:latin typeface="Microsoft JhengHei UI"/>
              <a:cs typeface="Microsoft JhengHei UI"/>
            </a:endParaRPr>
          </a:p>
        </p:txBody>
      </p:sp>
      <p:sp>
        <p:nvSpPr>
          <p:cNvPr id="8" name="object 8"/>
          <p:cNvSpPr txBox="1"/>
          <p:nvPr/>
        </p:nvSpPr>
        <p:spPr>
          <a:xfrm>
            <a:off x="527100" y="4078985"/>
            <a:ext cx="5071745" cy="2853055"/>
          </a:xfrm>
          <a:prstGeom prst="rect">
            <a:avLst/>
          </a:prstGeom>
        </p:spPr>
        <p:txBody>
          <a:bodyPr wrap="square" lIns="0" tIns="11430" rIns="0" bIns="0" rtlCol="0" vert="horz">
            <a:spAutoFit/>
          </a:bodyPr>
          <a:lstStyle/>
          <a:p>
            <a:pPr algn="just"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20">
                <a:latin typeface="Arial"/>
                <a:cs typeface="Arial"/>
              </a:rPr>
              <a:t> </a:t>
            </a:r>
            <a:r>
              <a:rPr dirty="0" sz="800" spc="-10">
                <a:latin typeface="PMingLiU"/>
                <a:cs typeface="PMingLiU"/>
              </a:rPr>
              <a:t>公</a:t>
            </a:r>
            <a:r>
              <a:rPr dirty="0" sz="800" spc="10">
                <a:latin typeface="PMingLiU"/>
                <a:cs typeface="PMingLiU"/>
              </a:rPr>
              <a:t>司</a:t>
            </a:r>
            <a:r>
              <a:rPr dirty="0" sz="800" spc="-10">
                <a:latin typeface="PMingLiU"/>
                <a:cs typeface="PMingLiU"/>
              </a:rPr>
              <a:t>官网</a:t>
            </a:r>
            <a:r>
              <a:rPr dirty="0" sz="800" spc="10">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p>
            <a:pPr>
              <a:lnSpc>
                <a:spcPct val="100000"/>
              </a:lnSpc>
            </a:pPr>
            <a:endParaRPr sz="1200">
              <a:latin typeface="PMingLiU"/>
              <a:cs typeface="PMingLiU"/>
            </a:endParaRPr>
          </a:p>
          <a:p>
            <a:pPr algn="just" marL="12700" marR="5080">
              <a:lnSpc>
                <a:spcPct val="139500"/>
              </a:lnSpc>
            </a:pPr>
            <a:r>
              <a:rPr dirty="0" sz="1000" spc="5" b="1">
                <a:latin typeface="Microsoft JhengHei UI"/>
                <a:cs typeface="Microsoft JhengHei UI"/>
              </a:rPr>
              <a:t>利用</a:t>
            </a:r>
            <a:r>
              <a:rPr dirty="0" sz="1000" spc="70" b="1">
                <a:latin typeface="Microsoft JhengHei UI"/>
                <a:cs typeface="Microsoft JhengHei UI"/>
              </a:rPr>
              <a:t> </a:t>
            </a:r>
            <a:r>
              <a:rPr dirty="0" sz="1000" spc="-10" b="1">
                <a:latin typeface="Arial"/>
                <a:cs typeface="Arial"/>
              </a:rPr>
              <a:t>ARCUS </a:t>
            </a:r>
            <a:r>
              <a:rPr dirty="0" sz="1000" spc="5" b="1">
                <a:latin typeface="Microsoft JhengHei UI"/>
                <a:cs typeface="Microsoft JhengHei UI"/>
              </a:rPr>
              <a:t>平台进行</a:t>
            </a:r>
            <a:r>
              <a:rPr dirty="0" sz="1000" spc="-20" b="1">
                <a:latin typeface="Microsoft JhengHei UI"/>
                <a:cs typeface="Microsoft JhengHei UI"/>
              </a:rPr>
              <a:t>递</a:t>
            </a:r>
            <a:r>
              <a:rPr dirty="0" sz="1000" spc="5" b="1">
                <a:latin typeface="Microsoft JhengHei UI"/>
                <a:cs typeface="Microsoft JhengHei UI"/>
              </a:rPr>
              <a:t>送</a:t>
            </a:r>
            <a:r>
              <a:rPr dirty="0" sz="1000" spc="-5" b="1">
                <a:latin typeface="Microsoft JhengHei UI"/>
                <a:cs typeface="Microsoft JhengHei UI"/>
              </a:rPr>
              <a:t>，</a:t>
            </a:r>
            <a:r>
              <a:rPr dirty="0" sz="1000" spc="-5" b="1">
                <a:latin typeface="Arial"/>
                <a:cs typeface="Arial"/>
              </a:rPr>
              <a:t>Precision</a:t>
            </a:r>
            <a:r>
              <a:rPr dirty="0" sz="1000" spc="155" b="1">
                <a:latin typeface="Arial"/>
                <a:cs typeface="Arial"/>
              </a:rPr>
              <a:t> </a:t>
            </a:r>
            <a:r>
              <a:rPr dirty="0" sz="1000" spc="-5" b="1">
                <a:latin typeface="Arial"/>
                <a:cs typeface="Arial"/>
              </a:rPr>
              <a:t>Biosciences</a:t>
            </a:r>
            <a:r>
              <a:rPr dirty="0" sz="1000" spc="130" b="1">
                <a:latin typeface="Arial"/>
                <a:cs typeface="Arial"/>
              </a:rPr>
              <a:t> </a:t>
            </a:r>
            <a:r>
              <a:rPr dirty="0" sz="1000" spc="-5" b="1">
                <a:latin typeface="Microsoft JhengHei UI"/>
                <a:cs typeface="Microsoft JhengHei UI"/>
              </a:rPr>
              <a:t>（</a:t>
            </a:r>
            <a:r>
              <a:rPr dirty="0" sz="1000" spc="-5" b="1">
                <a:latin typeface="Arial"/>
                <a:cs typeface="Arial"/>
              </a:rPr>
              <a:t>DTIL</a:t>
            </a:r>
            <a:r>
              <a:rPr dirty="0" sz="1000" spc="180" b="1">
                <a:latin typeface="Arial"/>
                <a:cs typeface="Arial"/>
              </a:rPr>
              <a:t> </a:t>
            </a:r>
            <a:r>
              <a:rPr dirty="0" sz="1000" spc="-15" b="1">
                <a:latin typeface="Arial"/>
                <a:cs typeface="Arial"/>
              </a:rPr>
              <a:t>US</a:t>
            </a:r>
            <a:r>
              <a:rPr dirty="0" sz="1000" spc="-15" b="1">
                <a:latin typeface="Microsoft JhengHei UI"/>
                <a:cs typeface="Microsoft JhengHei UI"/>
              </a:rPr>
              <a:t>）</a:t>
            </a:r>
            <a:r>
              <a:rPr dirty="0" sz="1000" spc="5" b="1">
                <a:latin typeface="Microsoft JhengHei UI"/>
                <a:cs typeface="Microsoft JhengHei UI"/>
              </a:rPr>
              <a:t>的</a:t>
            </a:r>
            <a:r>
              <a:rPr dirty="0" sz="1000" spc="70" b="1">
                <a:latin typeface="Microsoft JhengHei UI"/>
                <a:cs typeface="Microsoft JhengHei UI"/>
              </a:rPr>
              <a:t> </a:t>
            </a:r>
            <a:r>
              <a:rPr dirty="0" sz="1000" spc="-10" b="1">
                <a:latin typeface="Arial"/>
                <a:cs typeface="Arial"/>
              </a:rPr>
              <a:t>PBCAR0191</a:t>
            </a:r>
            <a:r>
              <a:rPr dirty="0" sz="1000" spc="10" b="1">
                <a:latin typeface="Arial"/>
                <a:cs typeface="Arial"/>
              </a:rPr>
              <a:t> </a:t>
            </a:r>
            <a:r>
              <a:rPr dirty="0" sz="1000" spc="5" b="1">
                <a:latin typeface="Microsoft JhengHei UI"/>
                <a:cs typeface="Microsoft JhengHei UI"/>
              </a:rPr>
              <a:t>疗效 优异。</a:t>
            </a:r>
            <a:r>
              <a:rPr dirty="0" sz="1000" spc="-5">
                <a:latin typeface="Arial"/>
                <a:cs typeface="Arial"/>
              </a:rPr>
              <a:t>Precision</a:t>
            </a:r>
            <a:r>
              <a:rPr dirty="0" sz="1000" spc="-35">
                <a:latin typeface="Arial"/>
                <a:cs typeface="Arial"/>
              </a:rPr>
              <a:t> </a:t>
            </a:r>
            <a:r>
              <a:rPr dirty="0" sz="1000" spc="-5">
                <a:latin typeface="Arial"/>
                <a:cs typeface="Arial"/>
              </a:rPr>
              <a:t>BioSciences</a:t>
            </a:r>
            <a:r>
              <a:rPr dirty="0" sz="1000" spc="-105">
                <a:latin typeface="Arial"/>
                <a:cs typeface="Arial"/>
              </a:rPr>
              <a:t> </a:t>
            </a:r>
            <a:r>
              <a:rPr dirty="0" sz="1000" spc="5">
                <a:latin typeface="PMingLiU"/>
                <a:cs typeface="PMingLiU"/>
              </a:rPr>
              <a:t>依托于莱</a:t>
            </a:r>
            <a:r>
              <a:rPr dirty="0" sz="1000" spc="-20">
                <a:latin typeface="PMingLiU"/>
                <a:cs typeface="PMingLiU"/>
              </a:rPr>
              <a:t>茵</a:t>
            </a:r>
            <a:r>
              <a:rPr dirty="0" sz="1000" spc="5">
                <a:latin typeface="PMingLiU"/>
                <a:cs typeface="PMingLiU"/>
              </a:rPr>
              <a:t>衣藻</a:t>
            </a:r>
            <a:r>
              <a:rPr dirty="0" sz="1000" spc="-20">
                <a:latin typeface="PMingLiU"/>
                <a:cs typeface="PMingLiU"/>
              </a:rPr>
              <a:t>中</a:t>
            </a:r>
            <a:r>
              <a:rPr dirty="0" sz="1000" spc="5">
                <a:latin typeface="PMingLiU"/>
                <a:cs typeface="PMingLiU"/>
              </a:rPr>
              <a:t>存在</a:t>
            </a:r>
            <a:r>
              <a:rPr dirty="0" sz="1000" spc="-20">
                <a:latin typeface="PMingLiU"/>
                <a:cs typeface="PMingLiU"/>
              </a:rPr>
              <a:t>的</a:t>
            </a:r>
            <a:r>
              <a:rPr dirty="0" sz="1000" spc="5">
                <a:latin typeface="PMingLiU"/>
                <a:cs typeface="PMingLiU"/>
              </a:rPr>
              <a:t>基因编</a:t>
            </a:r>
            <a:r>
              <a:rPr dirty="0" sz="1000" spc="-20">
                <a:latin typeface="PMingLiU"/>
                <a:cs typeface="PMingLiU"/>
              </a:rPr>
              <a:t>辑</a:t>
            </a:r>
            <a:r>
              <a:rPr dirty="0" sz="1000" spc="200">
                <a:latin typeface="PMingLiU"/>
                <a:cs typeface="PMingLiU"/>
              </a:rPr>
              <a:t>酶</a:t>
            </a:r>
            <a:r>
              <a:rPr dirty="0" sz="1000" spc="-5">
                <a:latin typeface="Arial"/>
                <a:cs typeface="Arial"/>
              </a:rPr>
              <a:t>I-CreI</a:t>
            </a:r>
            <a:r>
              <a:rPr dirty="0" sz="1000" spc="-5">
                <a:latin typeface="PMingLiU"/>
                <a:cs typeface="PMingLiU"/>
              </a:rPr>
              <a:t>，</a:t>
            </a:r>
            <a:r>
              <a:rPr dirty="0" sz="1000" spc="-20">
                <a:latin typeface="PMingLiU"/>
                <a:cs typeface="PMingLiU"/>
              </a:rPr>
              <a:t>开</a:t>
            </a:r>
            <a:r>
              <a:rPr dirty="0" sz="1000" spc="5">
                <a:latin typeface="PMingLiU"/>
                <a:cs typeface="PMingLiU"/>
              </a:rPr>
              <a:t>发了</a:t>
            </a:r>
            <a:r>
              <a:rPr dirty="0" sz="1000" spc="-20">
                <a:latin typeface="PMingLiU"/>
                <a:cs typeface="PMingLiU"/>
              </a:rPr>
              <a:t>一</a:t>
            </a:r>
            <a:r>
              <a:rPr dirty="0" sz="1000" spc="5">
                <a:latin typeface="PMingLiU"/>
                <a:cs typeface="PMingLiU"/>
              </a:rPr>
              <a:t>种新型 基因编</a:t>
            </a:r>
            <a:r>
              <a:rPr dirty="0" sz="1000" spc="-20">
                <a:latin typeface="PMingLiU"/>
                <a:cs typeface="PMingLiU"/>
              </a:rPr>
              <a:t>辑</a:t>
            </a:r>
            <a:r>
              <a:rPr dirty="0" sz="1000" spc="5">
                <a:latin typeface="PMingLiU"/>
                <a:cs typeface="PMingLiU"/>
              </a:rPr>
              <a:t>平台</a:t>
            </a:r>
            <a:r>
              <a:rPr dirty="0" sz="1000" spc="80">
                <a:latin typeface="PMingLiU"/>
                <a:cs typeface="PMingLiU"/>
              </a:rPr>
              <a:t> </a:t>
            </a:r>
            <a:r>
              <a:rPr dirty="0" sz="1000" spc="-5">
                <a:latin typeface="Arial"/>
                <a:cs typeface="Arial"/>
              </a:rPr>
              <a:t>ARCUS</a:t>
            </a:r>
            <a:r>
              <a:rPr dirty="0" sz="1000" spc="-20">
                <a:latin typeface="PMingLiU"/>
                <a:cs typeface="PMingLiU"/>
              </a:rPr>
              <a:t>。</a:t>
            </a:r>
            <a:r>
              <a:rPr dirty="0" sz="1000" spc="-5">
                <a:latin typeface="Arial"/>
                <a:cs typeface="Arial"/>
              </a:rPr>
              <a:t>ARCUS</a:t>
            </a:r>
            <a:r>
              <a:rPr dirty="0" sz="1000" spc="15">
                <a:latin typeface="Arial"/>
                <a:cs typeface="Arial"/>
              </a:rPr>
              <a:t> </a:t>
            </a:r>
            <a:r>
              <a:rPr dirty="0" sz="1000" spc="5">
                <a:latin typeface="PMingLiU"/>
                <a:cs typeface="PMingLiU"/>
              </a:rPr>
              <a:t>可精</a:t>
            </a:r>
            <a:r>
              <a:rPr dirty="0" sz="1000" spc="-20">
                <a:latin typeface="PMingLiU"/>
                <a:cs typeface="PMingLiU"/>
              </a:rPr>
              <a:t>确</a:t>
            </a:r>
            <a:r>
              <a:rPr dirty="0" sz="1000" spc="5">
                <a:latin typeface="PMingLiU"/>
                <a:cs typeface="PMingLiU"/>
              </a:rPr>
              <a:t>识别</a:t>
            </a:r>
            <a:r>
              <a:rPr dirty="0" sz="1000" spc="80">
                <a:latin typeface="PMingLiU"/>
                <a:cs typeface="PMingLiU"/>
              </a:rPr>
              <a:t> </a:t>
            </a:r>
            <a:r>
              <a:rPr dirty="0" sz="1000" spc="-5">
                <a:latin typeface="Arial"/>
                <a:cs typeface="Arial"/>
              </a:rPr>
              <a:t>12~40bp</a:t>
            </a:r>
            <a:r>
              <a:rPr dirty="0" sz="1000" spc="5">
                <a:latin typeface="Arial"/>
                <a:cs typeface="Arial"/>
              </a:rPr>
              <a:t> </a:t>
            </a:r>
            <a:r>
              <a:rPr dirty="0" sz="1000" spc="5">
                <a:latin typeface="PMingLiU"/>
                <a:cs typeface="PMingLiU"/>
              </a:rPr>
              <a:t>的</a:t>
            </a:r>
            <a:r>
              <a:rPr dirty="0" sz="1000" spc="80">
                <a:latin typeface="PMingLiU"/>
                <a:cs typeface="PMingLiU"/>
              </a:rPr>
              <a:t> </a:t>
            </a:r>
            <a:r>
              <a:rPr dirty="0" sz="1000" spc="-5">
                <a:latin typeface="Arial"/>
                <a:cs typeface="Arial"/>
              </a:rPr>
              <a:t>DNA</a:t>
            </a:r>
            <a:r>
              <a:rPr dirty="0" sz="1000" spc="20">
                <a:latin typeface="Arial"/>
                <a:cs typeface="Arial"/>
              </a:rPr>
              <a:t> </a:t>
            </a:r>
            <a:r>
              <a:rPr dirty="0" sz="1000" spc="5">
                <a:latin typeface="PMingLiU"/>
                <a:cs typeface="PMingLiU"/>
              </a:rPr>
              <a:t>序列，</a:t>
            </a:r>
            <a:r>
              <a:rPr dirty="0" sz="1000" spc="-20">
                <a:latin typeface="PMingLiU"/>
                <a:cs typeface="PMingLiU"/>
              </a:rPr>
              <a:t>且</a:t>
            </a:r>
            <a:r>
              <a:rPr dirty="0" sz="1000" spc="5">
                <a:latin typeface="PMingLiU"/>
                <a:cs typeface="PMingLiU"/>
              </a:rPr>
              <a:t>只在靶</a:t>
            </a:r>
            <a:r>
              <a:rPr dirty="0" sz="1000" spc="80">
                <a:latin typeface="PMingLiU"/>
                <a:cs typeface="PMingLiU"/>
              </a:rPr>
              <a:t> </a:t>
            </a:r>
            <a:r>
              <a:rPr dirty="0" sz="1000" spc="-5">
                <a:latin typeface="Arial"/>
                <a:cs typeface="Arial"/>
              </a:rPr>
              <a:t>DNA</a:t>
            </a:r>
            <a:r>
              <a:rPr dirty="0" sz="1000" spc="10">
                <a:latin typeface="Arial"/>
                <a:cs typeface="Arial"/>
              </a:rPr>
              <a:t> </a:t>
            </a:r>
            <a:r>
              <a:rPr dirty="0" sz="1000" spc="-20">
                <a:latin typeface="PMingLiU"/>
                <a:cs typeface="PMingLiU"/>
              </a:rPr>
              <a:t>存在 </a:t>
            </a:r>
            <a:r>
              <a:rPr dirty="0" sz="1000" spc="25">
                <a:latin typeface="PMingLiU"/>
                <a:cs typeface="PMingLiU"/>
              </a:rPr>
              <a:t>的</a:t>
            </a:r>
            <a:r>
              <a:rPr dirty="0" sz="1000" spc="5">
                <a:latin typeface="PMingLiU"/>
                <a:cs typeface="PMingLiU"/>
              </a:rPr>
              <a:t>情</a:t>
            </a:r>
            <a:r>
              <a:rPr dirty="0" sz="1000" spc="25">
                <a:latin typeface="PMingLiU"/>
                <a:cs typeface="PMingLiU"/>
              </a:rPr>
              <a:t>况</a:t>
            </a:r>
            <a:r>
              <a:rPr dirty="0" sz="1000" spc="5">
                <a:latin typeface="PMingLiU"/>
                <a:cs typeface="PMingLiU"/>
              </a:rPr>
              <a:t>下</a:t>
            </a:r>
            <a:r>
              <a:rPr dirty="0" sz="1000" spc="25">
                <a:latin typeface="PMingLiU"/>
                <a:cs typeface="PMingLiU"/>
              </a:rPr>
              <a:t>才</a:t>
            </a:r>
            <a:r>
              <a:rPr dirty="0" sz="1000" spc="5">
                <a:latin typeface="PMingLiU"/>
                <a:cs typeface="PMingLiU"/>
              </a:rPr>
              <a:t>具</a:t>
            </a:r>
            <a:r>
              <a:rPr dirty="0" sz="1000" spc="25">
                <a:latin typeface="PMingLiU"/>
                <a:cs typeface="PMingLiU"/>
              </a:rPr>
              <a:t>有</a:t>
            </a:r>
            <a:r>
              <a:rPr dirty="0" sz="1000" spc="5">
                <a:latin typeface="PMingLiU"/>
                <a:cs typeface="PMingLiU"/>
              </a:rPr>
              <a:t>活</a:t>
            </a:r>
            <a:r>
              <a:rPr dirty="0" sz="1000" spc="30">
                <a:latin typeface="PMingLiU"/>
                <a:cs typeface="PMingLiU"/>
              </a:rPr>
              <a:t>性</a:t>
            </a:r>
            <a:r>
              <a:rPr dirty="0" sz="1000" spc="5">
                <a:latin typeface="PMingLiU"/>
                <a:cs typeface="PMingLiU"/>
              </a:rPr>
              <a:t>，</a:t>
            </a:r>
            <a:r>
              <a:rPr dirty="0" sz="1000" spc="25">
                <a:latin typeface="PMingLiU"/>
                <a:cs typeface="PMingLiU"/>
              </a:rPr>
              <a:t>因</a:t>
            </a:r>
            <a:r>
              <a:rPr dirty="0" sz="1000" spc="5">
                <a:latin typeface="PMingLiU"/>
                <a:cs typeface="PMingLiU"/>
              </a:rPr>
              <a:t>此</a:t>
            </a:r>
            <a:r>
              <a:rPr dirty="0" sz="1000" spc="25">
                <a:latin typeface="PMingLiU"/>
                <a:cs typeface="PMingLiU"/>
              </a:rPr>
              <a:t>安</a:t>
            </a:r>
            <a:r>
              <a:rPr dirty="0" sz="1000" spc="5">
                <a:latin typeface="PMingLiU"/>
                <a:cs typeface="PMingLiU"/>
              </a:rPr>
              <a:t>全</a:t>
            </a:r>
            <a:r>
              <a:rPr dirty="0" sz="1000" spc="25">
                <a:latin typeface="PMingLiU"/>
                <a:cs typeface="PMingLiU"/>
              </a:rPr>
              <a:t>性</a:t>
            </a:r>
            <a:r>
              <a:rPr dirty="0" sz="1000" spc="5">
                <a:latin typeface="PMingLiU"/>
                <a:cs typeface="PMingLiU"/>
              </a:rPr>
              <a:t>更</a:t>
            </a:r>
            <a:r>
              <a:rPr dirty="0" sz="1000" spc="10">
                <a:latin typeface="PMingLiU"/>
                <a:cs typeface="PMingLiU"/>
              </a:rPr>
              <a:t>好</a:t>
            </a:r>
            <a:r>
              <a:rPr dirty="0" sz="1000" spc="25">
                <a:latin typeface="PMingLiU"/>
                <a:cs typeface="PMingLiU"/>
              </a:rPr>
              <a:t>。</a:t>
            </a:r>
            <a:r>
              <a:rPr dirty="0" sz="1000" spc="-5">
                <a:latin typeface="Arial"/>
                <a:cs typeface="Arial"/>
              </a:rPr>
              <a:t>PBCAR0191</a:t>
            </a:r>
            <a:r>
              <a:rPr dirty="0" sz="1000" spc="145">
                <a:latin typeface="Arial"/>
                <a:cs typeface="Arial"/>
              </a:rPr>
              <a:t> </a:t>
            </a:r>
            <a:r>
              <a:rPr dirty="0" sz="1000" spc="5">
                <a:latin typeface="PMingLiU"/>
                <a:cs typeface="PMingLiU"/>
              </a:rPr>
              <a:t>为</a:t>
            </a:r>
            <a:r>
              <a:rPr dirty="0" sz="1000" spc="250">
                <a:latin typeface="PMingLiU"/>
                <a:cs typeface="PMingLiU"/>
              </a:rPr>
              <a:t> </a:t>
            </a:r>
            <a:r>
              <a:rPr dirty="0" sz="1000">
                <a:latin typeface="Arial"/>
                <a:cs typeface="Arial"/>
              </a:rPr>
              <a:t>Precision</a:t>
            </a:r>
            <a:r>
              <a:rPr dirty="0" sz="1000" spc="155">
                <a:latin typeface="Arial"/>
                <a:cs typeface="Arial"/>
              </a:rPr>
              <a:t> </a:t>
            </a:r>
            <a:r>
              <a:rPr dirty="0" sz="1000" spc="5">
                <a:latin typeface="PMingLiU"/>
                <a:cs typeface="PMingLiU"/>
              </a:rPr>
              <a:t>开</a:t>
            </a:r>
            <a:r>
              <a:rPr dirty="0" sz="1000" spc="25">
                <a:latin typeface="PMingLiU"/>
                <a:cs typeface="PMingLiU"/>
              </a:rPr>
              <a:t>发</a:t>
            </a:r>
            <a:r>
              <a:rPr dirty="0" sz="1000" spc="5">
                <a:latin typeface="PMingLiU"/>
                <a:cs typeface="PMingLiU"/>
              </a:rPr>
              <a:t>的</a:t>
            </a:r>
            <a:r>
              <a:rPr dirty="0" sz="1000" spc="25">
                <a:latin typeface="PMingLiU"/>
                <a:cs typeface="PMingLiU"/>
              </a:rPr>
              <a:t>第一</a:t>
            </a:r>
            <a:r>
              <a:rPr dirty="0" sz="1000" spc="5">
                <a:latin typeface="PMingLiU"/>
                <a:cs typeface="PMingLiU"/>
              </a:rPr>
              <a:t>款</a:t>
            </a:r>
            <a:r>
              <a:rPr dirty="0" sz="1000" spc="250">
                <a:latin typeface="PMingLiU"/>
                <a:cs typeface="PMingLiU"/>
              </a:rPr>
              <a:t> </a:t>
            </a:r>
            <a:r>
              <a:rPr dirty="0" sz="1000" spc="-5">
                <a:latin typeface="Arial"/>
                <a:cs typeface="Arial"/>
              </a:rPr>
              <a:t>CD19  </a:t>
            </a:r>
            <a:r>
              <a:rPr dirty="0" sz="1000">
                <a:latin typeface="Arial"/>
                <a:cs typeface="Arial"/>
              </a:rPr>
              <a:t>UCAR-T</a:t>
            </a:r>
            <a:r>
              <a:rPr dirty="0" sz="1000">
                <a:latin typeface="PMingLiU"/>
                <a:cs typeface="PMingLiU"/>
              </a:rPr>
              <a:t>，</a:t>
            </a:r>
            <a:r>
              <a:rPr dirty="0" sz="1000" spc="5">
                <a:latin typeface="PMingLiU"/>
                <a:cs typeface="PMingLiU"/>
              </a:rPr>
              <a:t>利用</a:t>
            </a:r>
            <a:r>
              <a:rPr dirty="0" sz="1000" spc="-20">
                <a:latin typeface="PMingLiU"/>
                <a:cs typeface="PMingLiU"/>
              </a:rPr>
              <a:t> </a:t>
            </a:r>
            <a:r>
              <a:rPr dirty="0" sz="1000" spc="-5">
                <a:latin typeface="Arial"/>
                <a:cs typeface="Arial"/>
              </a:rPr>
              <a:t>AAV6</a:t>
            </a:r>
            <a:r>
              <a:rPr dirty="0" sz="1000" spc="-70">
                <a:latin typeface="Arial"/>
                <a:cs typeface="Arial"/>
              </a:rPr>
              <a:t> </a:t>
            </a:r>
            <a:r>
              <a:rPr dirty="0" sz="1000" spc="245">
                <a:latin typeface="PMingLiU"/>
                <a:cs typeface="PMingLiU"/>
              </a:rPr>
              <a:t>将</a:t>
            </a:r>
            <a:r>
              <a:rPr dirty="0" sz="1000">
                <a:latin typeface="Arial"/>
                <a:cs typeface="Arial"/>
              </a:rPr>
              <a:t>CAR</a:t>
            </a:r>
            <a:r>
              <a:rPr dirty="0" sz="1000" spc="-70">
                <a:latin typeface="Arial"/>
                <a:cs typeface="Arial"/>
              </a:rPr>
              <a:t> </a:t>
            </a:r>
            <a:r>
              <a:rPr dirty="0" sz="1000" spc="5">
                <a:latin typeface="PMingLiU"/>
                <a:cs typeface="PMingLiU"/>
              </a:rPr>
              <a:t>直接插</a:t>
            </a:r>
            <a:r>
              <a:rPr dirty="0" sz="1000" spc="220">
                <a:latin typeface="PMingLiU"/>
                <a:cs typeface="PMingLiU"/>
              </a:rPr>
              <a:t>入</a:t>
            </a:r>
            <a:r>
              <a:rPr dirty="0" sz="1000">
                <a:latin typeface="Arial"/>
                <a:cs typeface="Arial"/>
              </a:rPr>
              <a:t>TRAC</a:t>
            </a:r>
            <a:r>
              <a:rPr dirty="0" sz="1000" spc="-65">
                <a:latin typeface="Arial"/>
                <a:cs typeface="Arial"/>
              </a:rPr>
              <a:t> </a:t>
            </a:r>
            <a:r>
              <a:rPr dirty="0" sz="1000" spc="5">
                <a:latin typeface="PMingLiU"/>
                <a:cs typeface="PMingLiU"/>
              </a:rPr>
              <a:t>位</a:t>
            </a:r>
            <a:r>
              <a:rPr dirty="0" sz="1000" spc="-20">
                <a:latin typeface="PMingLiU"/>
                <a:cs typeface="PMingLiU"/>
              </a:rPr>
              <a:t>点，</a:t>
            </a:r>
            <a:r>
              <a:rPr dirty="0" sz="1000" spc="5">
                <a:latin typeface="PMingLiU"/>
                <a:cs typeface="PMingLiU"/>
              </a:rPr>
              <a:t>同时敲</a:t>
            </a:r>
            <a:r>
              <a:rPr dirty="0" sz="1000" spc="245">
                <a:latin typeface="PMingLiU"/>
                <a:cs typeface="PMingLiU"/>
              </a:rPr>
              <a:t>除</a:t>
            </a:r>
            <a:r>
              <a:rPr dirty="0" sz="1000">
                <a:latin typeface="Arial"/>
                <a:cs typeface="Arial"/>
              </a:rPr>
              <a:t>TCR</a:t>
            </a:r>
            <a:r>
              <a:rPr dirty="0" sz="1000" spc="-70">
                <a:latin typeface="Arial"/>
                <a:cs typeface="Arial"/>
              </a:rPr>
              <a:t> </a:t>
            </a:r>
            <a:r>
              <a:rPr dirty="0" sz="1000" spc="-20">
                <a:latin typeface="PMingLiU"/>
                <a:cs typeface="PMingLiU"/>
              </a:rPr>
              <a:t>基</a:t>
            </a:r>
            <a:r>
              <a:rPr dirty="0" sz="1000" spc="5">
                <a:latin typeface="PMingLiU"/>
                <a:cs typeface="PMingLiU"/>
              </a:rPr>
              <a:t>因以避免</a:t>
            </a:r>
            <a:r>
              <a:rPr dirty="0" sz="1000" spc="-40">
                <a:latin typeface="PMingLiU"/>
                <a:cs typeface="PMingLiU"/>
              </a:rPr>
              <a:t> </a:t>
            </a:r>
            <a:r>
              <a:rPr dirty="0" sz="1000">
                <a:latin typeface="Arial"/>
                <a:cs typeface="Arial"/>
              </a:rPr>
              <a:t>GvHD</a:t>
            </a:r>
            <a:r>
              <a:rPr dirty="0" sz="1000" spc="5">
                <a:latin typeface="PMingLiU"/>
                <a:cs typeface="PMingLiU"/>
              </a:rPr>
              <a:t>。</a:t>
            </a:r>
            <a:endParaRPr sz="1000">
              <a:latin typeface="PMingLiU"/>
              <a:cs typeface="PMingLiU"/>
            </a:endParaRPr>
          </a:p>
          <a:p>
            <a:pPr algn="just" marL="12700" marR="7620">
              <a:lnSpc>
                <a:spcPct val="139500"/>
              </a:lnSpc>
              <a:spcBef>
                <a:spcPts val="610"/>
              </a:spcBef>
            </a:pPr>
            <a:r>
              <a:rPr dirty="0" sz="1000" spc="-5">
                <a:latin typeface="Arial"/>
                <a:cs typeface="Arial"/>
              </a:rPr>
              <a:t>2022</a:t>
            </a:r>
            <a:r>
              <a:rPr dirty="0" sz="1000" spc="-75">
                <a:latin typeface="Arial"/>
                <a:cs typeface="Arial"/>
              </a:rPr>
              <a:t> </a:t>
            </a:r>
            <a:r>
              <a:rPr dirty="0" sz="1000" spc="5">
                <a:latin typeface="PMingLiU"/>
                <a:cs typeface="PMingLiU"/>
              </a:rPr>
              <a:t>年</a:t>
            </a:r>
            <a:r>
              <a:rPr dirty="0" sz="1000" spc="-10">
                <a:latin typeface="PMingLiU"/>
                <a:cs typeface="PMingLiU"/>
              </a:rPr>
              <a:t> </a:t>
            </a:r>
            <a:r>
              <a:rPr dirty="0" sz="1000">
                <a:latin typeface="Arial"/>
                <a:cs typeface="Arial"/>
              </a:rPr>
              <a:t>6</a:t>
            </a:r>
            <a:r>
              <a:rPr dirty="0" sz="1000" spc="-65">
                <a:latin typeface="Arial"/>
                <a:cs typeface="Arial"/>
              </a:rPr>
              <a:t> </a:t>
            </a:r>
            <a:r>
              <a:rPr dirty="0" sz="1000" spc="5">
                <a:latin typeface="PMingLiU"/>
                <a:cs typeface="PMingLiU"/>
              </a:rPr>
              <a:t>月 </a:t>
            </a:r>
            <a:r>
              <a:rPr dirty="0" sz="1000">
                <a:latin typeface="Arial"/>
                <a:cs typeface="Arial"/>
              </a:rPr>
              <a:t>8</a:t>
            </a:r>
            <a:r>
              <a:rPr dirty="0" sz="1000" spc="-70">
                <a:latin typeface="Arial"/>
                <a:cs typeface="Arial"/>
              </a:rPr>
              <a:t> </a:t>
            </a:r>
            <a:r>
              <a:rPr dirty="0" sz="1000" spc="5">
                <a:latin typeface="PMingLiU"/>
                <a:cs typeface="PMingLiU"/>
              </a:rPr>
              <a:t>日</a:t>
            </a:r>
            <a:r>
              <a:rPr dirty="0" sz="1000">
                <a:latin typeface="PMingLiU"/>
                <a:cs typeface="PMingLiU"/>
              </a:rPr>
              <a:t>，</a:t>
            </a:r>
            <a:r>
              <a:rPr dirty="0" sz="1000">
                <a:latin typeface="Arial"/>
                <a:cs typeface="Arial"/>
              </a:rPr>
              <a:t>Precision</a:t>
            </a:r>
            <a:r>
              <a:rPr dirty="0" sz="1000" spc="-70">
                <a:latin typeface="Arial"/>
                <a:cs typeface="Arial"/>
              </a:rPr>
              <a:t> </a:t>
            </a:r>
            <a:r>
              <a:rPr dirty="0" sz="1000" spc="-5">
                <a:latin typeface="Arial"/>
                <a:cs typeface="Arial"/>
              </a:rPr>
              <a:t>BioSciences</a:t>
            </a:r>
            <a:r>
              <a:rPr dirty="0" sz="1000" spc="-75">
                <a:latin typeface="Arial"/>
                <a:cs typeface="Arial"/>
              </a:rPr>
              <a:t> </a:t>
            </a:r>
            <a:r>
              <a:rPr dirty="0" sz="1000" spc="5">
                <a:latin typeface="PMingLiU"/>
                <a:cs typeface="PMingLiU"/>
              </a:rPr>
              <a:t>公布了</a:t>
            </a:r>
            <a:r>
              <a:rPr dirty="0" sz="1000" spc="-15">
                <a:latin typeface="PMingLiU"/>
                <a:cs typeface="PMingLiU"/>
              </a:rPr>
              <a:t> </a:t>
            </a:r>
            <a:r>
              <a:rPr dirty="0" sz="1000" spc="-5">
                <a:latin typeface="Arial"/>
                <a:cs typeface="Arial"/>
              </a:rPr>
              <a:t>PBCAR0191</a:t>
            </a:r>
            <a:r>
              <a:rPr dirty="0" sz="1000" spc="-65">
                <a:latin typeface="Arial"/>
                <a:cs typeface="Arial"/>
              </a:rPr>
              <a:t> </a:t>
            </a:r>
            <a:r>
              <a:rPr dirty="0" sz="1000" spc="5">
                <a:latin typeface="PMingLiU"/>
                <a:cs typeface="PMingLiU"/>
              </a:rPr>
              <a:t>最新的临床试</a:t>
            </a:r>
            <a:r>
              <a:rPr dirty="0" sz="1000" spc="-20">
                <a:latin typeface="PMingLiU"/>
                <a:cs typeface="PMingLiU"/>
              </a:rPr>
              <a:t>验</a:t>
            </a:r>
            <a:r>
              <a:rPr dirty="0" sz="1000" spc="5">
                <a:latin typeface="PMingLiU"/>
                <a:cs typeface="PMingLiU"/>
              </a:rPr>
              <a:t>结果</a:t>
            </a:r>
            <a:r>
              <a:rPr dirty="0" sz="1000" spc="-20">
                <a:latin typeface="PMingLiU"/>
                <a:cs typeface="PMingLiU"/>
              </a:rPr>
              <a:t>。</a:t>
            </a:r>
            <a:r>
              <a:rPr dirty="0" sz="1000" spc="5">
                <a:latin typeface="PMingLiU"/>
                <a:cs typeface="PMingLiU"/>
              </a:rPr>
              <a:t>对于 </a:t>
            </a:r>
            <a:r>
              <a:rPr dirty="0" sz="1000" spc="-5">
                <a:latin typeface="Arial"/>
                <a:cs typeface="Arial"/>
              </a:rPr>
              <a:t>11</a:t>
            </a:r>
            <a:r>
              <a:rPr dirty="0" sz="1000" spc="-75">
                <a:latin typeface="Arial"/>
                <a:cs typeface="Arial"/>
              </a:rPr>
              <a:t> </a:t>
            </a:r>
            <a:r>
              <a:rPr dirty="0" sz="1000" spc="5">
                <a:latin typeface="PMingLiU"/>
                <a:cs typeface="PMingLiU"/>
              </a:rPr>
              <a:t>名使用 </a:t>
            </a:r>
            <a:r>
              <a:rPr dirty="0" sz="1000" spc="-5">
                <a:latin typeface="Arial"/>
                <a:cs typeface="Arial"/>
              </a:rPr>
              <a:t>CD19</a:t>
            </a:r>
            <a:r>
              <a:rPr dirty="0" sz="1000" spc="150">
                <a:latin typeface="Arial"/>
                <a:cs typeface="Arial"/>
              </a:rPr>
              <a:t> </a:t>
            </a:r>
            <a:r>
              <a:rPr dirty="0" sz="1000">
                <a:latin typeface="Arial"/>
                <a:cs typeface="Arial"/>
              </a:rPr>
              <a:t>CAR-T</a:t>
            </a:r>
            <a:r>
              <a:rPr dirty="0" sz="1000" spc="-80">
                <a:latin typeface="Arial"/>
                <a:cs typeface="Arial"/>
              </a:rPr>
              <a:t> </a:t>
            </a:r>
            <a:r>
              <a:rPr dirty="0" sz="1000" spc="5">
                <a:latin typeface="PMingLiU"/>
                <a:cs typeface="PMingLiU"/>
              </a:rPr>
              <a:t>后复</a:t>
            </a:r>
            <a:r>
              <a:rPr dirty="0" sz="1000" spc="-20">
                <a:latin typeface="PMingLiU"/>
                <a:cs typeface="PMingLiU"/>
              </a:rPr>
              <a:t>发</a:t>
            </a:r>
            <a:r>
              <a:rPr dirty="0" sz="1000" spc="5">
                <a:latin typeface="PMingLiU"/>
                <a:cs typeface="PMingLiU"/>
              </a:rPr>
              <a:t>的 </a:t>
            </a:r>
            <a:r>
              <a:rPr dirty="0" sz="1000" spc="-5">
                <a:latin typeface="Arial"/>
                <a:cs typeface="Arial"/>
              </a:rPr>
              <a:t>B-NHL</a:t>
            </a:r>
            <a:r>
              <a:rPr dirty="0" sz="1000" spc="-75">
                <a:latin typeface="Arial"/>
                <a:cs typeface="Arial"/>
              </a:rPr>
              <a:t> </a:t>
            </a:r>
            <a:r>
              <a:rPr dirty="0" sz="1000" spc="5">
                <a:latin typeface="PMingLiU"/>
                <a:cs typeface="PMingLiU"/>
              </a:rPr>
              <a:t>患</a:t>
            </a:r>
            <a:r>
              <a:rPr dirty="0" sz="1000" spc="-20">
                <a:latin typeface="PMingLiU"/>
                <a:cs typeface="PMingLiU"/>
              </a:rPr>
              <a:t>者</a:t>
            </a:r>
            <a:r>
              <a:rPr dirty="0" sz="1000" spc="5">
                <a:latin typeface="PMingLiU"/>
                <a:cs typeface="PMingLiU"/>
              </a:rPr>
              <a:t>，</a:t>
            </a:r>
            <a:r>
              <a:rPr dirty="0" sz="1000" spc="-20">
                <a:latin typeface="PMingLiU"/>
                <a:cs typeface="PMingLiU"/>
              </a:rPr>
              <a:t>输</a:t>
            </a:r>
            <a:r>
              <a:rPr dirty="0" sz="1000" spc="5">
                <a:latin typeface="PMingLiU"/>
                <a:cs typeface="PMingLiU"/>
              </a:rPr>
              <a:t>注</a:t>
            </a:r>
            <a:r>
              <a:rPr dirty="0" sz="1000" spc="10">
                <a:latin typeface="PMingLiU"/>
                <a:cs typeface="PMingLiU"/>
              </a:rPr>
              <a:t> </a:t>
            </a:r>
            <a:r>
              <a:rPr dirty="0" sz="1000" spc="-15">
                <a:latin typeface="Arial"/>
                <a:cs typeface="Arial"/>
              </a:rPr>
              <a:t>28</a:t>
            </a:r>
            <a:r>
              <a:rPr dirty="0" sz="1000" spc="-75">
                <a:latin typeface="Arial"/>
                <a:cs typeface="Arial"/>
              </a:rPr>
              <a:t> </a:t>
            </a:r>
            <a:r>
              <a:rPr dirty="0" sz="1000" spc="5">
                <a:latin typeface="PMingLiU"/>
                <a:cs typeface="PMingLiU"/>
              </a:rPr>
              <a:t>天后的 </a:t>
            </a:r>
            <a:r>
              <a:rPr dirty="0" sz="1000">
                <a:latin typeface="Arial"/>
                <a:cs typeface="Arial"/>
              </a:rPr>
              <a:t>ORR</a:t>
            </a:r>
            <a:r>
              <a:rPr dirty="0" sz="1000" spc="-90">
                <a:latin typeface="Arial"/>
                <a:cs typeface="Arial"/>
              </a:rPr>
              <a:t> </a:t>
            </a:r>
            <a:r>
              <a:rPr dirty="0" sz="1000" spc="5">
                <a:latin typeface="PMingLiU"/>
                <a:cs typeface="PMingLiU"/>
              </a:rPr>
              <a:t>达</a:t>
            </a:r>
            <a:r>
              <a:rPr dirty="0" sz="1000">
                <a:latin typeface="PMingLiU"/>
                <a:cs typeface="PMingLiU"/>
              </a:rPr>
              <a:t> </a:t>
            </a:r>
            <a:r>
              <a:rPr dirty="0" sz="1000" spc="-5">
                <a:latin typeface="Arial"/>
                <a:cs typeface="Arial"/>
              </a:rPr>
              <a:t>100%</a:t>
            </a:r>
            <a:r>
              <a:rPr dirty="0" sz="1000" spc="-5">
                <a:latin typeface="PMingLiU"/>
                <a:cs typeface="PMingLiU"/>
              </a:rPr>
              <a:t>，</a:t>
            </a:r>
            <a:r>
              <a:rPr dirty="0" sz="1000" spc="-20">
                <a:latin typeface="PMingLiU"/>
                <a:cs typeface="PMingLiU"/>
              </a:rPr>
              <a:t>其</a:t>
            </a:r>
            <a:r>
              <a:rPr dirty="0" sz="1000" spc="5">
                <a:latin typeface="PMingLiU"/>
                <a:cs typeface="PMingLiU"/>
              </a:rPr>
              <a:t>中 </a:t>
            </a:r>
            <a:r>
              <a:rPr dirty="0" sz="1000" spc="-5">
                <a:latin typeface="Arial"/>
                <a:cs typeface="Arial"/>
              </a:rPr>
              <a:t>73%  </a:t>
            </a:r>
            <a:r>
              <a:rPr dirty="0" sz="1000" spc="5">
                <a:latin typeface="PMingLiU"/>
                <a:cs typeface="PMingLiU"/>
              </a:rPr>
              <a:t>的患者达到</a:t>
            </a:r>
            <a:r>
              <a:rPr dirty="0" sz="1000" spc="-20">
                <a:latin typeface="PMingLiU"/>
                <a:cs typeface="PMingLiU"/>
              </a:rPr>
              <a:t> </a:t>
            </a:r>
            <a:r>
              <a:rPr dirty="0" sz="1000" spc="-5">
                <a:latin typeface="Arial"/>
                <a:cs typeface="Arial"/>
              </a:rPr>
              <a:t>CR</a:t>
            </a:r>
            <a:r>
              <a:rPr dirty="0" sz="1000" spc="5">
                <a:latin typeface="PMingLiU"/>
                <a:cs typeface="PMingLiU"/>
              </a:rPr>
              <a:t>。</a:t>
            </a:r>
            <a:r>
              <a:rPr dirty="0" sz="1000">
                <a:latin typeface="Arial"/>
                <a:cs typeface="Arial"/>
              </a:rPr>
              <a:t>6</a:t>
            </a:r>
            <a:r>
              <a:rPr dirty="0" sz="1000" spc="-75">
                <a:latin typeface="Arial"/>
                <a:cs typeface="Arial"/>
              </a:rPr>
              <a:t> </a:t>
            </a:r>
            <a:r>
              <a:rPr dirty="0" sz="1000" spc="-20">
                <a:latin typeface="PMingLiU"/>
                <a:cs typeface="PMingLiU"/>
              </a:rPr>
              <a:t>名</a:t>
            </a:r>
            <a:r>
              <a:rPr dirty="0" sz="1000" spc="5">
                <a:latin typeface="PMingLiU"/>
                <a:cs typeface="PMingLiU"/>
              </a:rPr>
              <a:t>患者</a:t>
            </a:r>
            <a:r>
              <a:rPr dirty="0" sz="1000" spc="245">
                <a:latin typeface="PMingLiU"/>
                <a:cs typeface="PMingLiU"/>
              </a:rPr>
              <a:t>的</a:t>
            </a:r>
            <a:r>
              <a:rPr dirty="0" sz="1000" spc="-5">
                <a:latin typeface="Arial"/>
                <a:cs typeface="Arial"/>
              </a:rPr>
              <a:t>DOR</a:t>
            </a:r>
            <a:r>
              <a:rPr dirty="0" sz="1000" spc="-70">
                <a:latin typeface="Arial"/>
                <a:cs typeface="Arial"/>
              </a:rPr>
              <a:t> </a:t>
            </a:r>
            <a:r>
              <a:rPr dirty="0" sz="1000" spc="5">
                <a:latin typeface="PMingLiU"/>
                <a:cs typeface="PMingLiU"/>
              </a:rPr>
              <a:t>可供</a:t>
            </a:r>
            <a:r>
              <a:rPr dirty="0" sz="1000" spc="-20">
                <a:latin typeface="PMingLiU"/>
                <a:cs typeface="PMingLiU"/>
              </a:rPr>
              <a:t>评</a:t>
            </a:r>
            <a:r>
              <a:rPr dirty="0" sz="1000" spc="5">
                <a:latin typeface="PMingLiU"/>
                <a:cs typeface="PMingLiU"/>
              </a:rPr>
              <a:t>估，其中</a:t>
            </a:r>
            <a:r>
              <a:rPr dirty="0" sz="1000" spc="-15">
                <a:latin typeface="PMingLiU"/>
                <a:cs typeface="PMingLiU"/>
              </a:rPr>
              <a:t> </a:t>
            </a:r>
            <a:r>
              <a:rPr dirty="0" sz="1000" spc="-15">
                <a:latin typeface="Arial"/>
                <a:cs typeface="Arial"/>
              </a:rPr>
              <a:t>50%</a:t>
            </a:r>
            <a:r>
              <a:rPr dirty="0" sz="1000" spc="5">
                <a:latin typeface="PMingLiU"/>
                <a:cs typeface="PMingLiU"/>
              </a:rPr>
              <a:t>超过</a:t>
            </a:r>
            <a:r>
              <a:rPr dirty="0" sz="1000" spc="-20">
                <a:latin typeface="PMingLiU"/>
                <a:cs typeface="PMingLiU"/>
              </a:rPr>
              <a:t> </a:t>
            </a:r>
            <a:r>
              <a:rPr dirty="0" sz="1000">
                <a:latin typeface="Arial"/>
                <a:cs typeface="Arial"/>
              </a:rPr>
              <a:t>6</a:t>
            </a:r>
            <a:r>
              <a:rPr dirty="0" sz="1000" spc="-75">
                <a:latin typeface="Arial"/>
                <a:cs typeface="Arial"/>
              </a:rPr>
              <a:t> </a:t>
            </a:r>
            <a:r>
              <a:rPr dirty="0" sz="1000" spc="5">
                <a:latin typeface="PMingLiU"/>
                <a:cs typeface="PMingLiU"/>
              </a:rPr>
              <a:t>个月；</a:t>
            </a:r>
            <a:r>
              <a:rPr dirty="0" sz="1000" spc="-15">
                <a:latin typeface="PMingLiU"/>
                <a:cs typeface="PMingLiU"/>
              </a:rPr>
              <a:t> </a:t>
            </a:r>
            <a:r>
              <a:rPr dirty="0" sz="1000" spc="-5">
                <a:latin typeface="Arial"/>
                <a:cs typeface="Arial"/>
              </a:rPr>
              <a:t>55%</a:t>
            </a:r>
            <a:r>
              <a:rPr dirty="0" sz="1000" spc="5">
                <a:latin typeface="PMingLiU"/>
                <a:cs typeface="PMingLiU"/>
              </a:rPr>
              <a:t>的</a:t>
            </a:r>
            <a:r>
              <a:rPr dirty="0" sz="1000" spc="-20">
                <a:latin typeface="PMingLiU"/>
                <a:cs typeface="PMingLiU"/>
              </a:rPr>
              <a:t>受</a:t>
            </a:r>
            <a:r>
              <a:rPr dirty="0" sz="1000" spc="5">
                <a:latin typeface="PMingLiU"/>
                <a:cs typeface="PMingLiU"/>
              </a:rPr>
              <a:t>试者</a:t>
            </a:r>
            <a:r>
              <a:rPr dirty="0" sz="1000" spc="-20">
                <a:latin typeface="PMingLiU"/>
                <a:cs typeface="PMingLiU"/>
              </a:rPr>
              <a:t>持</a:t>
            </a:r>
            <a:r>
              <a:rPr dirty="0" sz="1000" spc="5">
                <a:latin typeface="PMingLiU"/>
                <a:cs typeface="PMingLiU"/>
              </a:rPr>
              <a:t>续响 应</a:t>
            </a:r>
            <a:r>
              <a:rPr dirty="0" sz="1000">
                <a:latin typeface="PMingLiU"/>
                <a:cs typeface="PMingLiU"/>
              </a:rPr>
              <a:t> </a:t>
            </a:r>
            <a:r>
              <a:rPr dirty="0" sz="1000">
                <a:latin typeface="Arial"/>
                <a:cs typeface="Arial"/>
              </a:rPr>
              <a:t>(</a:t>
            </a:r>
            <a:r>
              <a:rPr dirty="0" sz="1000" spc="5">
                <a:latin typeface="PMingLiU"/>
                <a:cs typeface="PMingLiU"/>
              </a:rPr>
              <a:t>最长达到</a:t>
            </a:r>
            <a:r>
              <a:rPr dirty="0" sz="1000" spc="-15">
                <a:latin typeface="PMingLiU"/>
                <a:cs typeface="PMingLiU"/>
              </a:rPr>
              <a:t> </a:t>
            </a:r>
            <a:r>
              <a:rPr dirty="0" sz="1000" spc="-10">
                <a:latin typeface="Arial"/>
                <a:cs typeface="Arial"/>
              </a:rPr>
              <a:t>18+</a:t>
            </a:r>
            <a:r>
              <a:rPr dirty="0" sz="1000" spc="5">
                <a:latin typeface="PMingLiU"/>
                <a:cs typeface="PMingLiU"/>
              </a:rPr>
              <a:t>月</a:t>
            </a:r>
            <a:r>
              <a:rPr dirty="0" sz="1000" spc="-25">
                <a:latin typeface="Arial"/>
                <a:cs typeface="Arial"/>
              </a:rPr>
              <a:t>)</a:t>
            </a:r>
            <a:r>
              <a:rPr dirty="0" sz="1000" spc="5">
                <a:latin typeface="PMingLiU"/>
                <a:cs typeface="PMingLiU"/>
              </a:rPr>
              <a:t>。上</a:t>
            </a:r>
            <a:r>
              <a:rPr dirty="0" sz="1000" spc="-20">
                <a:latin typeface="PMingLiU"/>
                <a:cs typeface="PMingLiU"/>
              </a:rPr>
              <a:t>述</a:t>
            </a:r>
            <a:r>
              <a:rPr dirty="0" sz="1000" spc="5">
                <a:latin typeface="PMingLiU"/>
                <a:cs typeface="PMingLiU"/>
              </a:rPr>
              <a:t>结果</a:t>
            </a:r>
            <a:r>
              <a:rPr dirty="0" sz="1000" spc="-20">
                <a:latin typeface="PMingLiU"/>
                <a:cs typeface="PMingLiU"/>
              </a:rPr>
              <a:t>显</a:t>
            </a:r>
            <a:r>
              <a:rPr dirty="0" sz="1000" spc="5">
                <a:latin typeface="PMingLiU"/>
                <a:cs typeface="PMingLiU"/>
              </a:rPr>
              <a:t>著超</a:t>
            </a:r>
            <a:r>
              <a:rPr dirty="0" sz="1000" spc="-20">
                <a:latin typeface="PMingLiU"/>
                <a:cs typeface="PMingLiU"/>
              </a:rPr>
              <a:t>越</a:t>
            </a:r>
            <a:r>
              <a:rPr dirty="0" sz="1000" spc="5">
                <a:latin typeface="PMingLiU"/>
                <a:cs typeface="PMingLiU"/>
              </a:rPr>
              <a:t>现有</a:t>
            </a:r>
            <a:r>
              <a:rPr dirty="0" sz="1000" spc="-15">
                <a:latin typeface="PMingLiU"/>
                <a:cs typeface="PMingLiU"/>
              </a:rPr>
              <a:t> </a:t>
            </a:r>
            <a:r>
              <a:rPr dirty="0" sz="1000" spc="-5">
                <a:latin typeface="Arial"/>
                <a:cs typeface="Arial"/>
              </a:rPr>
              <a:t>SOC</a:t>
            </a:r>
            <a:r>
              <a:rPr dirty="0" sz="1000" spc="5">
                <a:latin typeface="PMingLiU"/>
                <a:cs typeface="PMingLiU"/>
              </a:rPr>
              <a:t>。</a:t>
            </a:r>
            <a:r>
              <a:rPr dirty="0" sz="1000" spc="-20">
                <a:latin typeface="PMingLiU"/>
                <a:cs typeface="PMingLiU"/>
              </a:rPr>
              <a:t>另</a:t>
            </a:r>
            <a:r>
              <a:rPr dirty="0" sz="1000" spc="5">
                <a:latin typeface="PMingLiU"/>
                <a:cs typeface="PMingLiU"/>
              </a:rPr>
              <a:t>外，</a:t>
            </a:r>
            <a:r>
              <a:rPr dirty="0" sz="1000" spc="245">
                <a:latin typeface="PMingLiU"/>
                <a:cs typeface="PMingLiU"/>
              </a:rPr>
              <a:t>在</a:t>
            </a:r>
            <a:r>
              <a:rPr dirty="0" sz="1000" spc="-5">
                <a:latin typeface="Arial"/>
                <a:cs typeface="Arial"/>
              </a:rPr>
              <a:t>New</a:t>
            </a:r>
            <a:r>
              <a:rPr dirty="0" sz="1000" spc="-45">
                <a:latin typeface="Arial"/>
                <a:cs typeface="Arial"/>
              </a:rPr>
              <a:t> </a:t>
            </a:r>
            <a:r>
              <a:rPr dirty="0" sz="1000" spc="-5">
                <a:latin typeface="Arial"/>
                <a:cs typeface="Arial"/>
              </a:rPr>
              <a:t>Cohort </a:t>
            </a:r>
            <a:r>
              <a:rPr dirty="0" sz="1000">
                <a:latin typeface="Arial"/>
                <a:cs typeface="Arial"/>
              </a:rPr>
              <a:t>(CAR-T</a:t>
            </a:r>
            <a:r>
              <a:rPr dirty="0" sz="1000" spc="-50">
                <a:latin typeface="Arial"/>
                <a:cs typeface="Arial"/>
              </a:rPr>
              <a:t> </a:t>
            </a:r>
            <a:r>
              <a:rPr dirty="0" sz="1000" spc="5">
                <a:latin typeface="PMingLiU"/>
                <a:cs typeface="PMingLiU"/>
              </a:rPr>
              <a:t>剂量加 大</a:t>
            </a:r>
            <a:r>
              <a:rPr dirty="0" sz="1000">
                <a:latin typeface="Arial"/>
                <a:cs typeface="Arial"/>
              </a:rPr>
              <a:t>)</a:t>
            </a:r>
            <a:r>
              <a:rPr dirty="0" sz="1000" spc="5">
                <a:latin typeface="Arial"/>
                <a:cs typeface="Arial"/>
              </a:rPr>
              <a:t> </a:t>
            </a:r>
            <a:r>
              <a:rPr dirty="0" sz="1000" spc="5">
                <a:latin typeface="PMingLiU"/>
                <a:cs typeface="PMingLiU"/>
              </a:rPr>
              <a:t>的</a:t>
            </a:r>
            <a:r>
              <a:rPr dirty="0" sz="1000" spc="-20">
                <a:latin typeface="PMingLiU"/>
                <a:cs typeface="PMingLiU"/>
              </a:rPr>
              <a:t> </a:t>
            </a:r>
            <a:r>
              <a:rPr dirty="0" sz="1000">
                <a:latin typeface="Arial"/>
                <a:cs typeface="Arial"/>
              </a:rPr>
              <a:t>5</a:t>
            </a:r>
            <a:r>
              <a:rPr dirty="0" sz="1000" spc="-75">
                <a:latin typeface="Arial"/>
                <a:cs typeface="Arial"/>
              </a:rPr>
              <a:t> </a:t>
            </a:r>
            <a:r>
              <a:rPr dirty="0" sz="1000" spc="5">
                <a:latin typeface="PMingLiU"/>
                <a:cs typeface="PMingLiU"/>
              </a:rPr>
              <a:t>例可</a:t>
            </a:r>
            <a:r>
              <a:rPr dirty="0" sz="1000" spc="-20">
                <a:latin typeface="PMingLiU"/>
                <a:cs typeface="PMingLiU"/>
              </a:rPr>
              <a:t>评</a:t>
            </a:r>
            <a:r>
              <a:rPr dirty="0" sz="1000" spc="5">
                <a:latin typeface="PMingLiU"/>
                <a:cs typeface="PMingLiU"/>
              </a:rPr>
              <a:t>估患</a:t>
            </a:r>
            <a:r>
              <a:rPr dirty="0" sz="1000" spc="-20">
                <a:latin typeface="PMingLiU"/>
                <a:cs typeface="PMingLiU"/>
              </a:rPr>
              <a:t>者</a:t>
            </a:r>
            <a:r>
              <a:rPr dirty="0" sz="1000" spc="5">
                <a:latin typeface="PMingLiU"/>
                <a:cs typeface="PMingLiU"/>
              </a:rPr>
              <a:t>中</a:t>
            </a:r>
            <a:r>
              <a:rPr dirty="0" sz="1000">
                <a:latin typeface="PMingLiU"/>
                <a:cs typeface="PMingLiU"/>
              </a:rPr>
              <a:t>，</a:t>
            </a:r>
            <a:r>
              <a:rPr dirty="0" sz="1000">
                <a:latin typeface="Arial"/>
                <a:cs typeface="Arial"/>
              </a:rPr>
              <a:t>CR</a:t>
            </a:r>
            <a:r>
              <a:rPr dirty="0" sz="1000" spc="-70">
                <a:latin typeface="Arial"/>
                <a:cs typeface="Arial"/>
              </a:rPr>
              <a:t> </a:t>
            </a:r>
            <a:r>
              <a:rPr dirty="0" sz="1000" spc="5">
                <a:latin typeface="PMingLiU"/>
                <a:cs typeface="PMingLiU"/>
              </a:rPr>
              <a:t>率达</a:t>
            </a:r>
            <a:r>
              <a:rPr dirty="0" sz="1000" spc="-20">
                <a:latin typeface="PMingLiU"/>
                <a:cs typeface="PMingLiU"/>
              </a:rPr>
              <a:t> </a:t>
            </a:r>
            <a:r>
              <a:rPr dirty="0" sz="1000" spc="-5">
                <a:latin typeface="Arial"/>
                <a:cs typeface="Arial"/>
              </a:rPr>
              <a:t>100%</a:t>
            </a:r>
            <a:r>
              <a:rPr dirty="0" sz="1000" spc="5">
                <a:latin typeface="PMingLiU"/>
                <a:cs typeface="PMingLiU"/>
              </a:rPr>
              <a:t>。</a:t>
            </a:r>
            <a:endParaRPr sz="1000">
              <a:latin typeface="PMingLiU"/>
              <a:cs typeface="PMingLiU"/>
            </a:endParaRPr>
          </a:p>
          <a:p>
            <a:pPr algn="just" marL="12700">
              <a:lnSpc>
                <a:spcPct val="100000"/>
              </a:lnSpc>
              <a:spcBef>
                <a:spcPts val="108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52:</a:t>
            </a:r>
            <a:r>
              <a:rPr dirty="0" sz="1000" spc="10" b="1">
                <a:latin typeface="Arial"/>
                <a:cs typeface="Arial"/>
              </a:rPr>
              <a:t> </a:t>
            </a:r>
            <a:r>
              <a:rPr dirty="0" sz="1000" spc="-10" b="1">
                <a:latin typeface="Arial"/>
                <a:cs typeface="Arial"/>
              </a:rPr>
              <a:t>PBCAR0191</a:t>
            </a:r>
            <a:r>
              <a:rPr dirty="0" sz="1000" spc="-45" b="1">
                <a:latin typeface="Arial"/>
                <a:cs typeface="Arial"/>
              </a:rPr>
              <a:t> </a:t>
            </a:r>
            <a:r>
              <a:rPr dirty="0" sz="1000" spc="5" b="1">
                <a:latin typeface="Microsoft JhengHei UI"/>
                <a:cs typeface="Microsoft JhengHei UI"/>
              </a:rPr>
              <a:t>的最新疗效数据</a:t>
            </a:r>
            <a:endParaRPr sz="1000">
              <a:latin typeface="Microsoft JhengHei UI"/>
              <a:cs typeface="Microsoft JhengHei UI"/>
            </a:endParaRPr>
          </a:p>
        </p:txBody>
      </p:sp>
      <p:sp>
        <p:nvSpPr>
          <p:cNvPr id="9" name="object 9"/>
          <p:cNvSpPr/>
          <p:nvPr/>
        </p:nvSpPr>
        <p:spPr>
          <a:xfrm>
            <a:off x="521512" y="6963790"/>
            <a:ext cx="5080635" cy="18415"/>
          </a:xfrm>
          <a:custGeom>
            <a:avLst/>
            <a:gdLst/>
            <a:ahLst/>
            <a:cxnLst/>
            <a:rect l="l" t="t" r="r" b="b"/>
            <a:pathLst>
              <a:path w="5080635" h="18415">
                <a:moveTo>
                  <a:pt x="5080127" y="0"/>
                </a:moveTo>
                <a:lnTo>
                  <a:pt x="0" y="0"/>
                </a:lnTo>
                <a:lnTo>
                  <a:pt x="0" y="18287"/>
                </a:lnTo>
                <a:lnTo>
                  <a:pt x="5080127" y="18287"/>
                </a:lnTo>
                <a:lnTo>
                  <a:pt x="5080127" y="0"/>
                </a:lnTo>
                <a:close/>
              </a:path>
            </a:pathLst>
          </a:custGeom>
          <a:solidFill>
            <a:srgbClr val="000000"/>
          </a:solidFill>
        </p:spPr>
        <p:txBody>
          <a:bodyPr wrap="square" lIns="0" tIns="0" rIns="0" bIns="0" rtlCol="0"/>
          <a:lstStyle/>
          <a:p/>
        </p:txBody>
      </p:sp>
      <p:sp>
        <p:nvSpPr>
          <p:cNvPr id="10" name="object 10"/>
          <p:cNvSpPr txBox="1"/>
          <p:nvPr/>
        </p:nvSpPr>
        <p:spPr>
          <a:xfrm>
            <a:off x="527100" y="9438843"/>
            <a:ext cx="1601470" cy="14668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60">
                <a:latin typeface="Arial"/>
                <a:cs typeface="Arial"/>
              </a:rPr>
              <a:t> </a:t>
            </a:r>
            <a:r>
              <a:rPr dirty="0" sz="800" spc="-10">
                <a:latin typeface="PMingLiU"/>
                <a:cs typeface="PMingLiU"/>
              </a:rPr>
              <a:t>公</a:t>
            </a:r>
            <a:r>
              <a:rPr dirty="0" sz="800" spc="10">
                <a:latin typeface="PMingLiU"/>
                <a:cs typeface="PMingLiU"/>
              </a:rPr>
              <a:t>司</a:t>
            </a:r>
            <a:r>
              <a:rPr dirty="0" sz="800" spc="-10">
                <a:latin typeface="PMingLiU"/>
                <a:cs typeface="PMingLiU"/>
              </a:rPr>
              <a:t>官网</a:t>
            </a:r>
            <a:r>
              <a:rPr dirty="0" sz="800" spc="10">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p:txBody>
      </p:sp>
      <p:pic>
        <p:nvPicPr>
          <p:cNvPr id="11" name="object 11"/>
          <p:cNvPicPr/>
          <p:nvPr/>
        </p:nvPicPr>
        <p:blipFill>
          <a:blip r:embed="rId3" cstate="print"/>
          <a:stretch>
            <a:fillRect/>
          </a:stretch>
        </p:blipFill>
        <p:spPr>
          <a:xfrm>
            <a:off x="521512" y="1966594"/>
            <a:ext cx="5080127" cy="2112899"/>
          </a:xfrm>
          <a:prstGeom prst="rect">
            <a:avLst/>
          </a:prstGeom>
        </p:spPr>
      </p:pic>
      <p:grpSp>
        <p:nvGrpSpPr>
          <p:cNvPr id="12" name="object 12"/>
          <p:cNvGrpSpPr/>
          <p:nvPr/>
        </p:nvGrpSpPr>
        <p:grpSpPr>
          <a:xfrm>
            <a:off x="521512" y="7030465"/>
            <a:ext cx="5080635" cy="2409190"/>
            <a:chOff x="521512" y="7030465"/>
            <a:chExt cx="5080635" cy="2409190"/>
          </a:xfrm>
        </p:grpSpPr>
        <p:sp>
          <p:nvSpPr>
            <p:cNvPr id="13" name="object 13"/>
            <p:cNvSpPr/>
            <p:nvPr/>
          </p:nvSpPr>
          <p:spPr>
            <a:xfrm>
              <a:off x="521512" y="9421062"/>
              <a:ext cx="5080635" cy="18415"/>
            </a:xfrm>
            <a:custGeom>
              <a:avLst/>
              <a:gdLst/>
              <a:ahLst/>
              <a:cxnLst/>
              <a:rect l="l" t="t" r="r" b="b"/>
              <a:pathLst>
                <a:path w="5080635" h="18415">
                  <a:moveTo>
                    <a:pt x="5080127" y="0"/>
                  </a:moveTo>
                  <a:lnTo>
                    <a:pt x="0" y="0"/>
                  </a:lnTo>
                  <a:lnTo>
                    <a:pt x="0" y="18288"/>
                  </a:lnTo>
                  <a:lnTo>
                    <a:pt x="5080127" y="18288"/>
                  </a:lnTo>
                  <a:lnTo>
                    <a:pt x="5080127" y="0"/>
                  </a:lnTo>
                  <a:close/>
                </a:path>
              </a:pathLst>
            </a:custGeom>
            <a:solidFill>
              <a:srgbClr val="000000"/>
            </a:solidFill>
          </p:spPr>
          <p:txBody>
            <a:bodyPr wrap="square" lIns="0" tIns="0" rIns="0" bIns="0" rtlCol="0"/>
            <a:lstStyle/>
            <a:p/>
          </p:txBody>
        </p:sp>
        <p:pic>
          <p:nvPicPr>
            <p:cNvPr id="14" name="object 14"/>
            <p:cNvPicPr/>
            <p:nvPr/>
          </p:nvPicPr>
          <p:blipFill>
            <a:blip r:embed="rId4" cstate="print"/>
            <a:stretch>
              <a:fillRect/>
            </a:stretch>
          </p:blipFill>
          <p:spPr>
            <a:xfrm>
              <a:off x="746759" y="7030465"/>
              <a:ext cx="4617720" cy="2375661"/>
            </a:xfrm>
            <a:prstGeom prst="rect">
              <a:avLst/>
            </a:prstGeom>
          </p:spPr>
        </p:pic>
      </p:grpSp>
      <p:sp>
        <p:nvSpPr>
          <p:cNvPr id="15" name="object 15"/>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6" name="object 16"/>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197475" cy="3022600"/>
          </a:xfrm>
          <a:prstGeom prst="rect">
            <a:avLst/>
          </a:prstGeom>
        </p:spPr>
        <p:txBody>
          <a:bodyPr wrap="square" lIns="0" tIns="12700" rIns="0" bIns="0" rtlCol="0" vert="horz">
            <a:spAutoFit/>
          </a:bodyPr>
          <a:lstStyle/>
          <a:p>
            <a:pPr marL="12700" marR="5080">
              <a:lnSpc>
                <a:spcPct val="139600"/>
              </a:lnSpc>
              <a:spcBef>
                <a:spcPts val="100"/>
              </a:spcBef>
            </a:pPr>
            <a:r>
              <a:rPr dirty="0" sz="1000" spc="-5" b="1">
                <a:latin typeface="Arial"/>
                <a:cs typeface="Arial"/>
              </a:rPr>
              <a:t>Caribou</a:t>
            </a:r>
            <a:r>
              <a:rPr dirty="0" sz="1000" spc="175" b="1">
                <a:latin typeface="Arial"/>
                <a:cs typeface="Arial"/>
              </a:rPr>
              <a:t> </a:t>
            </a:r>
            <a:r>
              <a:rPr dirty="0" sz="1000" spc="-5" b="1">
                <a:latin typeface="Arial"/>
                <a:cs typeface="Arial"/>
              </a:rPr>
              <a:t>Biosciences</a:t>
            </a:r>
            <a:r>
              <a:rPr dirty="0" sz="1000" spc="-5" b="1">
                <a:latin typeface="Microsoft JhengHei UI"/>
                <a:cs typeface="Microsoft JhengHei UI"/>
              </a:rPr>
              <a:t>（</a:t>
            </a:r>
            <a:r>
              <a:rPr dirty="0" sz="1000" spc="-5" b="1">
                <a:latin typeface="Arial"/>
                <a:cs typeface="Arial"/>
              </a:rPr>
              <a:t>CRBU</a:t>
            </a:r>
            <a:r>
              <a:rPr dirty="0" sz="1000" spc="130" b="1">
                <a:latin typeface="Arial"/>
                <a:cs typeface="Arial"/>
              </a:rPr>
              <a:t> </a:t>
            </a:r>
            <a:r>
              <a:rPr dirty="0" sz="1000" spc="-10" b="1">
                <a:latin typeface="Arial"/>
                <a:cs typeface="Arial"/>
              </a:rPr>
              <a:t>US</a:t>
            </a:r>
            <a:r>
              <a:rPr dirty="0" sz="1000" spc="-10" b="1">
                <a:latin typeface="Microsoft JhengHei UI"/>
                <a:cs typeface="Microsoft JhengHei UI"/>
              </a:rPr>
              <a:t>）</a:t>
            </a:r>
            <a:r>
              <a:rPr dirty="0" sz="1000" spc="5" b="1">
                <a:latin typeface="Microsoft JhengHei UI"/>
                <a:cs typeface="Microsoft JhengHei UI"/>
              </a:rPr>
              <a:t>开发的</a:t>
            </a:r>
            <a:r>
              <a:rPr dirty="0" sz="1000" spc="15" b="1">
                <a:latin typeface="Microsoft JhengHei UI"/>
                <a:cs typeface="Microsoft JhengHei UI"/>
              </a:rPr>
              <a:t> </a:t>
            </a:r>
            <a:r>
              <a:rPr dirty="0" sz="1000" spc="-5" b="1">
                <a:latin typeface="Arial"/>
                <a:cs typeface="Arial"/>
              </a:rPr>
              <a:t>CB-010</a:t>
            </a:r>
            <a:r>
              <a:rPr dirty="0" sz="1000" spc="-70" b="1">
                <a:latin typeface="Arial"/>
                <a:cs typeface="Arial"/>
              </a:rPr>
              <a:t> </a:t>
            </a:r>
            <a:r>
              <a:rPr dirty="0" sz="1000" spc="5" b="1">
                <a:latin typeface="Microsoft JhengHei UI"/>
                <a:cs typeface="Microsoft JhengHei UI"/>
              </a:rPr>
              <a:t>初步数据</a:t>
            </a:r>
            <a:r>
              <a:rPr dirty="0" sz="1000" spc="-20" b="1">
                <a:latin typeface="Microsoft JhengHei UI"/>
                <a:cs typeface="Microsoft JhengHei UI"/>
              </a:rPr>
              <a:t>喜</a:t>
            </a:r>
            <a:r>
              <a:rPr dirty="0" sz="1000" spc="5" b="1">
                <a:latin typeface="Microsoft JhengHei UI"/>
                <a:cs typeface="Microsoft JhengHei UI"/>
              </a:rPr>
              <a:t>人，</a:t>
            </a:r>
            <a:r>
              <a:rPr dirty="0" sz="1000" spc="-20" b="1">
                <a:latin typeface="Microsoft JhengHei UI"/>
                <a:cs typeface="Microsoft JhengHei UI"/>
              </a:rPr>
              <a:t>长</a:t>
            </a:r>
            <a:r>
              <a:rPr dirty="0" sz="1000" spc="5" b="1">
                <a:latin typeface="Microsoft JhengHei UI"/>
                <a:cs typeface="Microsoft JhengHei UI"/>
              </a:rPr>
              <a:t>期疗</a:t>
            </a:r>
            <a:r>
              <a:rPr dirty="0" sz="1000" spc="-20" b="1">
                <a:latin typeface="Microsoft JhengHei UI"/>
                <a:cs typeface="Microsoft JhengHei UI"/>
              </a:rPr>
              <a:t>效</a:t>
            </a:r>
            <a:r>
              <a:rPr dirty="0" sz="1000" spc="5" b="1">
                <a:latin typeface="Microsoft JhengHei UI"/>
                <a:cs typeface="Microsoft JhengHei UI"/>
              </a:rPr>
              <a:t>有待进</a:t>
            </a:r>
            <a:r>
              <a:rPr dirty="0" sz="1000" spc="-20" b="1">
                <a:latin typeface="Microsoft JhengHei UI"/>
                <a:cs typeface="Microsoft JhengHei UI"/>
              </a:rPr>
              <a:t>一</a:t>
            </a:r>
            <a:r>
              <a:rPr dirty="0" sz="1000" spc="5" b="1">
                <a:latin typeface="Microsoft JhengHei UI"/>
                <a:cs typeface="Microsoft JhengHei UI"/>
              </a:rPr>
              <a:t>步 观察。</a:t>
            </a:r>
            <a:r>
              <a:rPr dirty="0" sz="1000" spc="-5">
                <a:latin typeface="Arial"/>
                <a:cs typeface="Arial"/>
              </a:rPr>
              <a:t>Caribou</a:t>
            </a:r>
            <a:r>
              <a:rPr dirty="0" sz="1000" spc="-65">
                <a:latin typeface="Arial"/>
                <a:cs typeface="Arial"/>
              </a:rPr>
              <a:t> </a:t>
            </a:r>
            <a:r>
              <a:rPr dirty="0" sz="1000">
                <a:latin typeface="Arial"/>
                <a:cs typeface="Arial"/>
              </a:rPr>
              <a:t>Biosciences</a:t>
            </a:r>
            <a:r>
              <a:rPr dirty="0" sz="1000" spc="-175">
                <a:latin typeface="Arial"/>
                <a:cs typeface="Arial"/>
              </a:rPr>
              <a:t> </a:t>
            </a:r>
            <a:r>
              <a:rPr dirty="0" sz="1000" spc="5">
                <a:latin typeface="PMingLiU"/>
                <a:cs typeface="PMingLiU"/>
              </a:rPr>
              <a:t>由诺</a:t>
            </a:r>
            <a:r>
              <a:rPr dirty="0" sz="1000" spc="-20">
                <a:latin typeface="PMingLiU"/>
                <a:cs typeface="PMingLiU"/>
              </a:rPr>
              <a:t>奖</a:t>
            </a:r>
            <a:r>
              <a:rPr dirty="0" sz="1000" spc="5">
                <a:latin typeface="PMingLiU"/>
                <a:cs typeface="PMingLiU"/>
              </a:rPr>
              <a:t>获得</a:t>
            </a:r>
            <a:r>
              <a:rPr dirty="0" sz="1000" spc="125">
                <a:latin typeface="PMingLiU"/>
                <a:cs typeface="PMingLiU"/>
              </a:rPr>
              <a:t>者</a:t>
            </a:r>
            <a:r>
              <a:rPr dirty="0" sz="1000" spc="-5">
                <a:latin typeface="Arial"/>
                <a:cs typeface="Arial"/>
              </a:rPr>
              <a:t>Jennifer</a:t>
            </a:r>
            <a:r>
              <a:rPr dirty="0" sz="1000" spc="-55">
                <a:latin typeface="Arial"/>
                <a:cs typeface="Arial"/>
              </a:rPr>
              <a:t> </a:t>
            </a:r>
            <a:r>
              <a:rPr dirty="0" sz="1000" spc="10">
                <a:latin typeface="Arial"/>
                <a:cs typeface="Arial"/>
              </a:rPr>
              <a:t>Doudna</a:t>
            </a:r>
            <a:r>
              <a:rPr dirty="0" sz="1000" spc="5">
                <a:latin typeface="PMingLiU"/>
                <a:cs typeface="PMingLiU"/>
              </a:rPr>
              <a:t>联合创</a:t>
            </a:r>
            <a:r>
              <a:rPr dirty="0" sz="1000" spc="-20">
                <a:latin typeface="PMingLiU"/>
                <a:cs typeface="PMingLiU"/>
              </a:rPr>
              <a:t>立</a:t>
            </a:r>
            <a:r>
              <a:rPr dirty="0" sz="1000" spc="5">
                <a:latin typeface="PMingLiU"/>
                <a:cs typeface="PMingLiU"/>
              </a:rPr>
              <a:t>，核</a:t>
            </a:r>
            <a:r>
              <a:rPr dirty="0" sz="1000" spc="-20">
                <a:latin typeface="PMingLiU"/>
                <a:cs typeface="PMingLiU"/>
              </a:rPr>
              <a:t>心</a:t>
            </a:r>
            <a:r>
              <a:rPr dirty="0" sz="1000" spc="5">
                <a:latin typeface="PMingLiU"/>
                <a:cs typeface="PMingLiU"/>
              </a:rPr>
              <a:t>技术</a:t>
            </a:r>
            <a:r>
              <a:rPr dirty="0" sz="1000" spc="125">
                <a:latin typeface="PMingLiU"/>
                <a:cs typeface="PMingLiU"/>
              </a:rPr>
              <a:t>为</a:t>
            </a:r>
            <a:r>
              <a:rPr dirty="0" sz="1000" spc="-5">
                <a:latin typeface="Arial"/>
                <a:cs typeface="Arial"/>
              </a:rPr>
              <a:t>chRDNA</a:t>
            </a:r>
            <a:r>
              <a:rPr dirty="0" sz="1000" spc="-5">
                <a:latin typeface="PMingLiU"/>
                <a:cs typeface="PMingLiU"/>
              </a:rPr>
              <a:t>，  </a:t>
            </a:r>
            <a:r>
              <a:rPr dirty="0" sz="1000" spc="5">
                <a:latin typeface="PMingLiU"/>
                <a:cs typeface="PMingLiU"/>
              </a:rPr>
              <a:t>具备更</a:t>
            </a:r>
            <a:r>
              <a:rPr dirty="0" sz="1000" spc="-20">
                <a:latin typeface="PMingLiU"/>
                <a:cs typeface="PMingLiU"/>
              </a:rPr>
              <a:t>高</a:t>
            </a:r>
            <a:r>
              <a:rPr dirty="0" sz="1000" spc="5">
                <a:latin typeface="PMingLiU"/>
                <a:cs typeface="PMingLiU"/>
              </a:rPr>
              <a:t>的特</a:t>
            </a:r>
            <a:r>
              <a:rPr dirty="0" sz="1000" spc="-20">
                <a:latin typeface="PMingLiU"/>
                <a:cs typeface="PMingLiU"/>
              </a:rPr>
              <a:t>异</a:t>
            </a:r>
            <a:r>
              <a:rPr dirty="0" sz="1000" spc="5">
                <a:latin typeface="PMingLiU"/>
                <a:cs typeface="PMingLiU"/>
              </a:rPr>
              <a:t>性和</a:t>
            </a:r>
            <a:r>
              <a:rPr dirty="0" sz="1000" spc="-20">
                <a:latin typeface="PMingLiU"/>
                <a:cs typeface="PMingLiU"/>
              </a:rPr>
              <a:t>更</a:t>
            </a:r>
            <a:r>
              <a:rPr dirty="0" sz="1000" spc="5">
                <a:latin typeface="PMingLiU"/>
                <a:cs typeface="PMingLiU"/>
              </a:rPr>
              <a:t>低的</a:t>
            </a:r>
            <a:r>
              <a:rPr dirty="0" sz="1000" spc="-20">
                <a:latin typeface="PMingLiU"/>
                <a:cs typeface="PMingLiU"/>
              </a:rPr>
              <a:t>脱</a:t>
            </a:r>
            <a:r>
              <a:rPr dirty="0" sz="1000" spc="5">
                <a:latin typeface="PMingLiU"/>
                <a:cs typeface="PMingLiU"/>
              </a:rPr>
              <a:t>靶可</a:t>
            </a:r>
            <a:r>
              <a:rPr dirty="0" sz="1000" spc="-20">
                <a:latin typeface="PMingLiU"/>
                <a:cs typeface="PMingLiU"/>
              </a:rPr>
              <a:t>能</a:t>
            </a:r>
            <a:r>
              <a:rPr dirty="0" sz="1000" spc="10">
                <a:latin typeface="PMingLiU"/>
                <a:cs typeface="PMingLiU"/>
              </a:rPr>
              <a:t>性</a:t>
            </a:r>
            <a:r>
              <a:rPr dirty="0" sz="1000" spc="5">
                <a:latin typeface="PMingLiU"/>
                <a:cs typeface="PMingLiU"/>
              </a:rPr>
              <a:t>。</a:t>
            </a:r>
            <a:r>
              <a:rPr dirty="0" sz="1000" spc="-5">
                <a:latin typeface="Arial"/>
                <a:cs typeface="Arial"/>
              </a:rPr>
              <a:t>CB-010</a:t>
            </a:r>
            <a:r>
              <a:rPr dirty="0" sz="1000" spc="-95">
                <a:latin typeface="Arial"/>
                <a:cs typeface="Arial"/>
              </a:rPr>
              <a:t> </a:t>
            </a:r>
            <a:r>
              <a:rPr dirty="0" sz="1000" spc="220">
                <a:latin typeface="PMingLiU"/>
                <a:cs typeface="PMingLiU"/>
              </a:rPr>
              <a:t>是</a:t>
            </a:r>
            <a:r>
              <a:rPr dirty="0" sz="1000" spc="-5">
                <a:latin typeface="Arial"/>
                <a:cs typeface="Arial"/>
              </a:rPr>
              <a:t>Caribou</a:t>
            </a:r>
            <a:r>
              <a:rPr dirty="0" sz="1000" spc="-90">
                <a:latin typeface="Arial"/>
                <a:cs typeface="Arial"/>
              </a:rPr>
              <a:t> </a:t>
            </a:r>
            <a:r>
              <a:rPr dirty="0" sz="1000" spc="5">
                <a:latin typeface="PMingLiU"/>
                <a:cs typeface="PMingLiU"/>
              </a:rPr>
              <a:t>进展</a:t>
            </a:r>
            <a:r>
              <a:rPr dirty="0" sz="1000" spc="-20">
                <a:latin typeface="PMingLiU"/>
                <a:cs typeface="PMingLiU"/>
              </a:rPr>
              <a:t>最</a:t>
            </a:r>
            <a:r>
              <a:rPr dirty="0" sz="1000" spc="5">
                <a:latin typeface="PMingLiU"/>
                <a:cs typeface="PMingLiU"/>
              </a:rPr>
              <a:t>快</a:t>
            </a:r>
            <a:r>
              <a:rPr dirty="0" sz="1000" spc="220">
                <a:latin typeface="PMingLiU"/>
                <a:cs typeface="PMingLiU"/>
              </a:rPr>
              <a:t>的</a:t>
            </a:r>
            <a:r>
              <a:rPr dirty="0" sz="1000">
                <a:latin typeface="Arial"/>
                <a:cs typeface="Arial"/>
              </a:rPr>
              <a:t>UCAR-T</a:t>
            </a:r>
            <a:r>
              <a:rPr dirty="0" sz="1000" spc="-105">
                <a:latin typeface="Arial"/>
                <a:cs typeface="Arial"/>
              </a:rPr>
              <a:t> </a:t>
            </a:r>
            <a:r>
              <a:rPr dirty="0" sz="1000" spc="5">
                <a:latin typeface="PMingLiU"/>
                <a:cs typeface="PMingLiU"/>
              </a:rPr>
              <a:t>项目</a:t>
            </a:r>
            <a:r>
              <a:rPr dirty="0" sz="1000" spc="-20">
                <a:latin typeface="PMingLiU"/>
                <a:cs typeface="PMingLiU"/>
              </a:rPr>
              <a:t>，</a:t>
            </a:r>
            <a:r>
              <a:rPr dirty="0" sz="1000" spc="5">
                <a:latin typeface="PMingLiU"/>
                <a:cs typeface="PMingLiU"/>
              </a:rPr>
              <a:t>通 过定点</a:t>
            </a:r>
            <a:r>
              <a:rPr dirty="0" sz="1000" spc="-20">
                <a:latin typeface="PMingLiU"/>
                <a:cs typeface="PMingLiU"/>
              </a:rPr>
              <a:t>整</a:t>
            </a:r>
            <a:r>
              <a:rPr dirty="0" sz="1000" spc="5">
                <a:latin typeface="PMingLiU"/>
                <a:cs typeface="PMingLiU"/>
              </a:rPr>
              <a:t>合的</a:t>
            </a:r>
            <a:r>
              <a:rPr dirty="0" sz="1000" spc="-20">
                <a:latin typeface="PMingLiU"/>
                <a:cs typeface="PMingLiU"/>
              </a:rPr>
              <a:t>方</a:t>
            </a:r>
            <a:r>
              <a:rPr dirty="0" sz="1000" spc="5">
                <a:latin typeface="PMingLiU"/>
                <a:cs typeface="PMingLiU"/>
              </a:rPr>
              <a:t>式</a:t>
            </a:r>
            <a:r>
              <a:rPr dirty="0" sz="1000" spc="-20">
                <a:latin typeface="PMingLiU"/>
                <a:cs typeface="PMingLiU"/>
              </a:rPr>
              <a:t>，</a:t>
            </a:r>
            <a:r>
              <a:rPr dirty="0" sz="1000" spc="5">
                <a:latin typeface="PMingLiU"/>
                <a:cs typeface="PMingLiU"/>
              </a:rPr>
              <a:t>将</a:t>
            </a:r>
            <a:r>
              <a:rPr dirty="0" sz="1000" spc="245">
                <a:latin typeface="PMingLiU"/>
                <a:cs typeface="PMingLiU"/>
              </a:rPr>
              <a:t> </a:t>
            </a:r>
            <a:r>
              <a:rPr dirty="0" sz="1000">
                <a:latin typeface="Arial"/>
                <a:cs typeface="Arial"/>
              </a:rPr>
              <a:t>CAR</a:t>
            </a:r>
            <a:r>
              <a:rPr dirty="0" sz="1000" spc="145">
                <a:latin typeface="Arial"/>
                <a:cs typeface="Arial"/>
              </a:rPr>
              <a:t> </a:t>
            </a:r>
            <a:r>
              <a:rPr dirty="0" sz="1000" spc="-20">
                <a:latin typeface="PMingLiU"/>
                <a:cs typeface="PMingLiU"/>
              </a:rPr>
              <a:t>插</a:t>
            </a:r>
            <a:r>
              <a:rPr dirty="0" sz="1000" spc="5">
                <a:latin typeface="PMingLiU"/>
                <a:cs typeface="PMingLiU"/>
              </a:rPr>
              <a:t>入</a:t>
            </a:r>
            <a:r>
              <a:rPr dirty="0" sz="1000" spc="240">
                <a:latin typeface="PMingLiU"/>
                <a:cs typeface="PMingLiU"/>
              </a:rPr>
              <a:t> </a:t>
            </a:r>
            <a:r>
              <a:rPr dirty="0" sz="1000" spc="-5">
                <a:latin typeface="Arial"/>
                <a:cs typeface="Arial"/>
              </a:rPr>
              <a:t>TRAC</a:t>
            </a:r>
            <a:r>
              <a:rPr dirty="0" sz="1000" spc="-5">
                <a:latin typeface="PMingLiU"/>
                <a:cs typeface="PMingLiU"/>
              </a:rPr>
              <a:t>，</a:t>
            </a:r>
            <a:r>
              <a:rPr dirty="0" sz="1000" spc="5">
                <a:latin typeface="PMingLiU"/>
                <a:cs typeface="PMingLiU"/>
              </a:rPr>
              <a:t>以</a:t>
            </a:r>
            <a:r>
              <a:rPr dirty="0" sz="1000" spc="-20">
                <a:latin typeface="PMingLiU"/>
                <a:cs typeface="PMingLiU"/>
              </a:rPr>
              <a:t>避</a:t>
            </a:r>
            <a:r>
              <a:rPr dirty="0" sz="1000" spc="5">
                <a:latin typeface="PMingLiU"/>
                <a:cs typeface="PMingLiU"/>
              </a:rPr>
              <a:t>免</a:t>
            </a:r>
            <a:r>
              <a:rPr dirty="0" sz="1000" spc="220">
                <a:latin typeface="PMingLiU"/>
                <a:cs typeface="PMingLiU"/>
              </a:rPr>
              <a:t> </a:t>
            </a:r>
            <a:r>
              <a:rPr dirty="0" sz="1000" spc="-5">
                <a:latin typeface="Arial"/>
                <a:cs typeface="Arial"/>
              </a:rPr>
              <a:t>GvHD</a:t>
            </a:r>
            <a:r>
              <a:rPr dirty="0" sz="1000" spc="-5">
                <a:latin typeface="PMingLiU"/>
                <a:cs typeface="PMingLiU"/>
              </a:rPr>
              <a:t>，</a:t>
            </a:r>
            <a:r>
              <a:rPr dirty="0" sz="1000" spc="5">
                <a:latin typeface="PMingLiU"/>
                <a:cs typeface="PMingLiU"/>
              </a:rPr>
              <a:t>同时</a:t>
            </a:r>
            <a:r>
              <a:rPr dirty="0" sz="1000" spc="-20">
                <a:latin typeface="PMingLiU"/>
                <a:cs typeface="PMingLiU"/>
              </a:rPr>
              <a:t>敲</a:t>
            </a:r>
            <a:r>
              <a:rPr dirty="0" sz="1000" spc="5">
                <a:latin typeface="PMingLiU"/>
                <a:cs typeface="PMingLiU"/>
              </a:rPr>
              <a:t>除</a:t>
            </a:r>
            <a:r>
              <a:rPr dirty="0" sz="1000" spc="245">
                <a:latin typeface="PMingLiU"/>
                <a:cs typeface="PMingLiU"/>
              </a:rPr>
              <a:t> </a:t>
            </a:r>
            <a:r>
              <a:rPr dirty="0" sz="1000">
                <a:latin typeface="Arial"/>
                <a:cs typeface="Arial"/>
              </a:rPr>
              <a:t>PD-1</a:t>
            </a:r>
            <a:r>
              <a:rPr dirty="0" sz="1000" spc="145">
                <a:latin typeface="Arial"/>
                <a:cs typeface="Arial"/>
              </a:rPr>
              <a:t> </a:t>
            </a:r>
            <a:r>
              <a:rPr dirty="0" sz="1000" spc="-20">
                <a:latin typeface="PMingLiU"/>
                <a:cs typeface="PMingLiU"/>
              </a:rPr>
              <a:t>基</a:t>
            </a:r>
            <a:r>
              <a:rPr dirty="0" sz="1000" spc="5">
                <a:latin typeface="PMingLiU"/>
                <a:cs typeface="PMingLiU"/>
              </a:rPr>
              <a:t>因，</a:t>
            </a:r>
            <a:r>
              <a:rPr dirty="0" sz="1000" spc="-20">
                <a:latin typeface="PMingLiU"/>
                <a:cs typeface="PMingLiU"/>
              </a:rPr>
              <a:t>以</a:t>
            </a:r>
            <a:r>
              <a:rPr dirty="0" sz="1000" spc="5">
                <a:latin typeface="PMingLiU"/>
                <a:cs typeface="PMingLiU"/>
              </a:rPr>
              <a:t>减少 </a:t>
            </a:r>
            <a:r>
              <a:rPr dirty="0" sz="1000" spc="-5">
                <a:latin typeface="Arial"/>
                <a:cs typeface="Arial"/>
              </a:rPr>
              <a:t>CAR-T</a:t>
            </a:r>
            <a:r>
              <a:rPr dirty="0" sz="1000" spc="-60">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耗竭</a:t>
            </a:r>
            <a:r>
              <a:rPr dirty="0" sz="1000" spc="-20">
                <a:latin typeface="PMingLiU"/>
                <a:cs typeface="PMingLiU"/>
              </a:rPr>
              <a:t>，</a:t>
            </a:r>
            <a:r>
              <a:rPr dirty="0" sz="1000" spc="5">
                <a:latin typeface="PMingLiU"/>
                <a:cs typeface="PMingLiU"/>
              </a:rPr>
              <a:t>提</a:t>
            </a:r>
            <a:r>
              <a:rPr dirty="0" sz="1000" spc="250">
                <a:latin typeface="PMingLiU"/>
                <a:cs typeface="PMingLiU"/>
              </a:rPr>
              <a:t>高</a:t>
            </a:r>
            <a:r>
              <a:rPr dirty="0" sz="1000">
                <a:latin typeface="Arial"/>
                <a:cs typeface="Arial"/>
              </a:rPr>
              <a:t>UCAR-T</a:t>
            </a:r>
            <a:r>
              <a:rPr dirty="0" sz="1000" spc="-55">
                <a:latin typeface="Arial"/>
                <a:cs typeface="Arial"/>
              </a:rPr>
              <a:t> </a:t>
            </a:r>
            <a:r>
              <a:rPr dirty="0" sz="1000" spc="-20">
                <a:latin typeface="PMingLiU"/>
                <a:cs typeface="PMingLiU"/>
              </a:rPr>
              <a:t>抗</a:t>
            </a:r>
            <a:r>
              <a:rPr dirty="0" sz="1000" spc="5">
                <a:latin typeface="PMingLiU"/>
                <a:cs typeface="PMingLiU"/>
              </a:rPr>
              <a:t>肿瘤</a:t>
            </a:r>
            <a:r>
              <a:rPr dirty="0" sz="1000" spc="-20">
                <a:latin typeface="PMingLiU"/>
                <a:cs typeface="PMingLiU"/>
              </a:rPr>
              <a:t>的</a:t>
            </a:r>
            <a:r>
              <a:rPr dirty="0" sz="1000" spc="5">
                <a:latin typeface="PMingLiU"/>
                <a:cs typeface="PMingLiU"/>
              </a:rPr>
              <a:t>持久</a:t>
            </a:r>
            <a:r>
              <a:rPr dirty="0" sz="1000" spc="-20">
                <a:latin typeface="PMingLiU"/>
                <a:cs typeface="PMingLiU"/>
              </a:rPr>
              <a:t>性</a:t>
            </a:r>
            <a:r>
              <a:rPr dirty="0" sz="1000" spc="5">
                <a:latin typeface="PMingLiU"/>
                <a:cs typeface="PMingLiU"/>
              </a:rPr>
              <a:t>。</a:t>
            </a:r>
            <a:endParaRPr sz="1000">
              <a:latin typeface="PMingLiU"/>
              <a:cs typeface="PMingLiU"/>
            </a:endParaRPr>
          </a:p>
          <a:p>
            <a:pPr algn="just" marL="12700" marR="130175">
              <a:lnSpc>
                <a:spcPct val="139400"/>
              </a:lnSpc>
              <a:spcBef>
                <a:spcPts val="610"/>
              </a:spcBef>
            </a:pPr>
            <a:r>
              <a:rPr dirty="0" sz="1000" spc="-5">
                <a:latin typeface="Arial"/>
                <a:cs typeface="Arial"/>
              </a:rPr>
              <a:t>2022</a:t>
            </a:r>
            <a:r>
              <a:rPr dirty="0" sz="1000" spc="-25">
                <a:latin typeface="Arial"/>
                <a:cs typeface="Arial"/>
              </a:rPr>
              <a:t> </a:t>
            </a:r>
            <a:r>
              <a:rPr dirty="0" sz="1000" spc="5">
                <a:latin typeface="PMingLiU"/>
                <a:cs typeface="PMingLiU"/>
              </a:rPr>
              <a:t>年</a:t>
            </a:r>
            <a:r>
              <a:rPr dirty="0" sz="1000" spc="25">
                <a:latin typeface="PMingLiU"/>
                <a:cs typeface="PMingLiU"/>
              </a:rPr>
              <a:t> </a:t>
            </a:r>
            <a:r>
              <a:rPr dirty="0" sz="1000">
                <a:latin typeface="Arial"/>
                <a:cs typeface="Arial"/>
              </a:rPr>
              <a:t>5</a:t>
            </a:r>
            <a:r>
              <a:rPr dirty="0" sz="1000" spc="-15">
                <a:latin typeface="Arial"/>
                <a:cs typeface="Arial"/>
              </a:rPr>
              <a:t> </a:t>
            </a:r>
            <a:r>
              <a:rPr dirty="0" sz="1000" spc="5">
                <a:latin typeface="PMingLiU"/>
                <a:cs typeface="PMingLiU"/>
              </a:rPr>
              <a:t>月</a:t>
            </a:r>
            <a:r>
              <a:rPr dirty="0" sz="1000">
                <a:latin typeface="PMingLiU"/>
                <a:cs typeface="PMingLiU"/>
              </a:rPr>
              <a:t>，</a:t>
            </a:r>
            <a:r>
              <a:rPr dirty="0" sz="1000">
                <a:latin typeface="Arial"/>
                <a:cs typeface="Arial"/>
              </a:rPr>
              <a:t>Caribou</a:t>
            </a:r>
            <a:r>
              <a:rPr dirty="0" sz="1000" spc="-20">
                <a:latin typeface="Arial"/>
                <a:cs typeface="Arial"/>
              </a:rPr>
              <a:t> </a:t>
            </a:r>
            <a:r>
              <a:rPr dirty="0" sz="1000" spc="5">
                <a:latin typeface="PMingLiU"/>
                <a:cs typeface="PMingLiU"/>
              </a:rPr>
              <a:t>在</a:t>
            </a:r>
            <a:r>
              <a:rPr dirty="0" sz="1000" spc="30">
                <a:latin typeface="PMingLiU"/>
                <a:cs typeface="PMingLiU"/>
              </a:rPr>
              <a:t> </a:t>
            </a:r>
            <a:r>
              <a:rPr dirty="0" sz="1000">
                <a:latin typeface="Arial"/>
                <a:cs typeface="Arial"/>
              </a:rPr>
              <a:t>EHA</a:t>
            </a:r>
            <a:r>
              <a:rPr dirty="0" sz="1000" spc="155">
                <a:latin typeface="Arial"/>
                <a:cs typeface="Arial"/>
              </a:rPr>
              <a:t> </a:t>
            </a:r>
            <a:r>
              <a:rPr dirty="0" sz="1000" spc="-5">
                <a:latin typeface="Arial"/>
                <a:cs typeface="Arial"/>
              </a:rPr>
              <a:t>2022</a:t>
            </a:r>
            <a:r>
              <a:rPr dirty="0" sz="1000" spc="-15">
                <a:latin typeface="Arial"/>
                <a:cs typeface="Arial"/>
              </a:rPr>
              <a:t> </a:t>
            </a:r>
            <a:r>
              <a:rPr dirty="0" sz="1000" spc="5">
                <a:latin typeface="PMingLiU"/>
                <a:cs typeface="PMingLiU"/>
              </a:rPr>
              <a:t>上</a:t>
            </a:r>
            <a:r>
              <a:rPr dirty="0" sz="1000" spc="-20">
                <a:latin typeface="PMingLiU"/>
                <a:cs typeface="PMingLiU"/>
              </a:rPr>
              <a:t>公</a:t>
            </a:r>
            <a:r>
              <a:rPr dirty="0" sz="1000" spc="5">
                <a:latin typeface="PMingLiU"/>
                <a:cs typeface="PMingLiU"/>
              </a:rPr>
              <a:t>布了</a:t>
            </a:r>
            <a:r>
              <a:rPr dirty="0" sz="1000" spc="25">
                <a:latin typeface="PMingLiU"/>
                <a:cs typeface="PMingLiU"/>
              </a:rPr>
              <a:t> </a:t>
            </a:r>
            <a:r>
              <a:rPr dirty="0" sz="1000" spc="-5">
                <a:latin typeface="Arial"/>
                <a:cs typeface="Arial"/>
              </a:rPr>
              <a:t>CB-010</a:t>
            </a:r>
            <a:r>
              <a:rPr dirty="0" sz="1000" spc="-20">
                <a:latin typeface="Arial"/>
                <a:cs typeface="Arial"/>
              </a:rPr>
              <a:t> </a:t>
            </a:r>
            <a:r>
              <a:rPr dirty="0" sz="1000" spc="5">
                <a:latin typeface="PMingLiU"/>
                <a:cs typeface="PMingLiU"/>
              </a:rPr>
              <a:t>的早期</a:t>
            </a:r>
            <a:r>
              <a:rPr dirty="0" sz="1000" spc="-20">
                <a:latin typeface="PMingLiU"/>
                <a:cs typeface="PMingLiU"/>
              </a:rPr>
              <a:t>临</a:t>
            </a:r>
            <a:r>
              <a:rPr dirty="0" sz="1000" spc="5">
                <a:latin typeface="PMingLiU"/>
                <a:cs typeface="PMingLiU"/>
              </a:rPr>
              <a:t>床结</a:t>
            </a:r>
            <a:r>
              <a:rPr dirty="0" sz="1000" spc="-20">
                <a:latin typeface="PMingLiU"/>
                <a:cs typeface="PMingLiU"/>
              </a:rPr>
              <a:t>果</a:t>
            </a:r>
            <a:r>
              <a:rPr dirty="0" sz="1000" spc="5">
                <a:latin typeface="PMingLiU"/>
                <a:cs typeface="PMingLiU"/>
              </a:rPr>
              <a:t>，在</a:t>
            </a:r>
            <a:r>
              <a:rPr dirty="0" sz="1000" spc="30">
                <a:latin typeface="PMingLiU"/>
                <a:cs typeface="PMingLiU"/>
              </a:rPr>
              <a:t> </a:t>
            </a:r>
            <a:r>
              <a:rPr dirty="0" sz="1000">
                <a:latin typeface="Arial"/>
                <a:cs typeface="Arial"/>
              </a:rPr>
              <a:t>6</a:t>
            </a:r>
            <a:r>
              <a:rPr dirty="0" sz="1000" spc="-20">
                <a:latin typeface="Arial"/>
                <a:cs typeface="Arial"/>
              </a:rPr>
              <a:t> </a:t>
            </a:r>
            <a:r>
              <a:rPr dirty="0" sz="1000" spc="5">
                <a:latin typeface="PMingLiU"/>
                <a:cs typeface="PMingLiU"/>
              </a:rPr>
              <a:t>名</a:t>
            </a:r>
            <a:r>
              <a:rPr dirty="0" sz="1000" spc="-20">
                <a:latin typeface="PMingLiU"/>
                <a:cs typeface="PMingLiU"/>
              </a:rPr>
              <a:t>接</a:t>
            </a:r>
            <a:r>
              <a:rPr dirty="0" sz="1000" spc="5">
                <a:latin typeface="PMingLiU"/>
                <a:cs typeface="PMingLiU"/>
              </a:rPr>
              <a:t>受治疗 的患者</a:t>
            </a:r>
            <a:r>
              <a:rPr dirty="0" sz="1000" spc="-20">
                <a:latin typeface="PMingLiU"/>
                <a:cs typeface="PMingLiU"/>
              </a:rPr>
              <a:t>中</a:t>
            </a:r>
            <a:r>
              <a:rPr dirty="0" sz="1000" spc="5">
                <a:latin typeface="PMingLiU"/>
                <a:cs typeface="PMingLiU"/>
              </a:rPr>
              <a:t>，</a:t>
            </a:r>
            <a:r>
              <a:rPr dirty="0" sz="1000" spc="5">
                <a:latin typeface="Arial"/>
                <a:cs typeface="Arial"/>
              </a:rPr>
              <a:t>5</a:t>
            </a:r>
            <a:r>
              <a:rPr dirty="0" sz="1000" spc="-50">
                <a:latin typeface="Arial"/>
                <a:cs typeface="Arial"/>
              </a:rPr>
              <a:t> </a:t>
            </a:r>
            <a:r>
              <a:rPr dirty="0" sz="1000" spc="5">
                <a:latin typeface="PMingLiU"/>
                <a:cs typeface="PMingLiU"/>
              </a:rPr>
              <a:t>名可</a:t>
            </a:r>
            <a:r>
              <a:rPr dirty="0" sz="1000" spc="-20">
                <a:latin typeface="PMingLiU"/>
                <a:cs typeface="PMingLiU"/>
              </a:rPr>
              <a:t>供</a:t>
            </a:r>
            <a:r>
              <a:rPr dirty="0" sz="1000" spc="5">
                <a:latin typeface="PMingLiU"/>
                <a:cs typeface="PMingLiU"/>
              </a:rPr>
              <a:t>评估</a:t>
            </a:r>
            <a:r>
              <a:rPr dirty="0" sz="1000" spc="-20">
                <a:latin typeface="PMingLiU"/>
                <a:cs typeface="PMingLiU"/>
              </a:rPr>
              <a:t>，</a:t>
            </a:r>
            <a:r>
              <a:rPr dirty="0" sz="1000" spc="5">
                <a:latin typeface="PMingLiU"/>
                <a:cs typeface="PMingLiU"/>
              </a:rPr>
              <a:t>有</a:t>
            </a:r>
            <a:r>
              <a:rPr dirty="0" sz="1000" spc="-20">
                <a:latin typeface="PMingLiU"/>
                <a:cs typeface="PMingLiU"/>
              </a:rPr>
              <a:t>效</a:t>
            </a:r>
            <a:r>
              <a:rPr dirty="0" sz="1000" spc="5">
                <a:latin typeface="PMingLiU"/>
                <a:cs typeface="PMingLiU"/>
              </a:rPr>
              <a:t>性方</a:t>
            </a:r>
            <a:r>
              <a:rPr dirty="0" sz="1000" spc="-20">
                <a:latin typeface="PMingLiU"/>
                <a:cs typeface="PMingLiU"/>
              </a:rPr>
              <a:t>面</a:t>
            </a:r>
            <a:r>
              <a:rPr dirty="0" sz="1000" spc="5">
                <a:latin typeface="PMingLiU"/>
                <a:cs typeface="PMingLiU"/>
              </a:rPr>
              <a:t>，</a:t>
            </a:r>
            <a:r>
              <a:rPr dirty="0" sz="1000" spc="5">
                <a:latin typeface="Arial"/>
                <a:cs typeface="Arial"/>
              </a:rPr>
              <a:t>ORR</a:t>
            </a:r>
            <a:r>
              <a:rPr dirty="0" sz="1000" spc="-50">
                <a:latin typeface="Arial"/>
                <a:cs typeface="Arial"/>
              </a:rPr>
              <a:t> </a:t>
            </a:r>
            <a:r>
              <a:rPr dirty="0" sz="1000" spc="-20">
                <a:latin typeface="PMingLiU"/>
                <a:cs typeface="PMingLiU"/>
              </a:rPr>
              <a:t>达</a:t>
            </a:r>
            <a:r>
              <a:rPr dirty="0" sz="1000" spc="5">
                <a:latin typeface="PMingLiU"/>
                <a:cs typeface="PMingLiU"/>
              </a:rPr>
              <a:t>到了</a:t>
            </a:r>
            <a:r>
              <a:rPr dirty="0" sz="1000" spc="10">
                <a:latin typeface="PMingLiU"/>
                <a:cs typeface="PMingLiU"/>
              </a:rPr>
              <a:t> </a:t>
            </a:r>
            <a:r>
              <a:rPr dirty="0" sz="1000" spc="-5">
                <a:latin typeface="Arial"/>
                <a:cs typeface="Arial"/>
              </a:rPr>
              <a:t>100%</a:t>
            </a:r>
            <a:r>
              <a:rPr dirty="0" sz="1000" spc="-5">
                <a:latin typeface="PMingLiU"/>
                <a:cs typeface="PMingLiU"/>
              </a:rPr>
              <a:t>，</a:t>
            </a:r>
            <a:r>
              <a:rPr dirty="0" sz="1000" spc="-5">
                <a:latin typeface="Arial"/>
                <a:cs typeface="Arial"/>
              </a:rPr>
              <a:t>CR</a:t>
            </a:r>
            <a:r>
              <a:rPr dirty="0" sz="1000" spc="-50">
                <a:latin typeface="Arial"/>
                <a:cs typeface="Arial"/>
              </a:rPr>
              <a:t> </a:t>
            </a:r>
            <a:r>
              <a:rPr dirty="0" sz="1000" spc="5">
                <a:latin typeface="PMingLiU"/>
                <a:cs typeface="PMingLiU"/>
              </a:rPr>
              <a:t>率达到了 </a:t>
            </a:r>
            <a:r>
              <a:rPr dirty="0" sz="1000" spc="-5">
                <a:latin typeface="Arial"/>
                <a:cs typeface="Arial"/>
              </a:rPr>
              <a:t>80%</a:t>
            </a:r>
            <a:r>
              <a:rPr dirty="0" sz="1000" spc="5">
                <a:latin typeface="PMingLiU"/>
                <a:cs typeface="PMingLiU"/>
              </a:rPr>
              <a:t>。在</a:t>
            </a:r>
            <a:r>
              <a:rPr dirty="0" sz="1000">
                <a:latin typeface="PMingLiU"/>
                <a:cs typeface="PMingLiU"/>
              </a:rPr>
              <a:t> </a:t>
            </a:r>
            <a:r>
              <a:rPr dirty="0" sz="1000" spc="-5">
                <a:latin typeface="Arial"/>
                <a:cs typeface="Arial"/>
              </a:rPr>
              <a:t>28</a:t>
            </a:r>
            <a:r>
              <a:rPr dirty="0" sz="1000" spc="-45">
                <a:latin typeface="Arial"/>
                <a:cs typeface="Arial"/>
              </a:rPr>
              <a:t> </a:t>
            </a:r>
            <a:r>
              <a:rPr dirty="0" sz="1000" spc="5">
                <a:latin typeface="PMingLiU"/>
                <a:cs typeface="PMingLiU"/>
              </a:rPr>
              <a:t>天 时获得</a:t>
            </a:r>
            <a:r>
              <a:rPr dirty="0" sz="1000" spc="75">
                <a:latin typeface="PMingLiU"/>
                <a:cs typeface="PMingLiU"/>
              </a:rPr>
              <a:t> </a:t>
            </a:r>
            <a:r>
              <a:rPr dirty="0" sz="1000">
                <a:latin typeface="Arial"/>
                <a:cs typeface="Arial"/>
              </a:rPr>
              <a:t>CR</a:t>
            </a:r>
            <a:r>
              <a:rPr dirty="0" sz="1000" spc="25">
                <a:latin typeface="Arial"/>
                <a:cs typeface="Arial"/>
              </a:rPr>
              <a:t> </a:t>
            </a:r>
            <a:r>
              <a:rPr dirty="0" sz="1000" spc="5">
                <a:latin typeface="PMingLiU"/>
                <a:cs typeface="PMingLiU"/>
              </a:rPr>
              <a:t>的</a:t>
            </a:r>
            <a:r>
              <a:rPr dirty="0" sz="1000" spc="80">
                <a:latin typeface="PMingLiU"/>
                <a:cs typeface="PMingLiU"/>
              </a:rPr>
              <a:t> </a:t>
            </a:r>
            <a:r>
              <a:rPr dirty="0" sz="1000">
                <a:latin typeface="Arial"/>
                <a:cs typeface="Arial"/>
              </a:rPr>
              <a:t>4 </a:t>
            </a:r>
            <a:r>
              <a:rPr dirty="0" sz="1000" spc="5">
                <a:latin typeface="PMingLiU"/>
                <a:cs typeface="PMingLiU"/>
              </a:rPr>
              <a:t>名患</a:t>
            </a:r>
            <a:r>
              <a:rPr dirty="0" sz="1000" spc="-20">
                <a:latin typeface="PMingLiU"/>
                <a:cs typeface="PMingLiU"/>
              </a:rPr>
              <a:t>者</a:t>
            </a:r>
            <a:r>
              <a:rPr dirty="0" sz="1000" spc="5">
                <a:latin typeface="PMingLiU"/>
                <a:cs typeface="PMingLiU"/>
              </a:rPr>
              <a:t>在</a:t>
            </a:r>
            <a:r>
              <a:rPr dirty="0" sz="1000" spc="75">
                <a:latin typeface="PMingLiU"/>
                <a:cs typeface="PMingLiU"/>
              </a:rPr>
              <a:t> </a:t>
            </a:r>
            <a:r>
              <a:rPr dirty="0" sz="1000">
                <a:latin typeface="Arial"/>
                <a:cs typeface="Arial"/>
              </a:rPr>
              <a:t>3</a:t>
            </a:r>
            <a:r>
              <a:rPr dirty="0" sz="1000" spc="30">
                <a:latin typeface="Arial"/>
                <a:cs typeface="Arial"/>
              </a:rPr>
              <a:t> </a:t>
            </a:r>
            <a:r>
              <a:rPr dirty="0" sz="1000" spc="-20">
                <a:latin typeface="PMingLiU"/>
                <a:cs typeface="PMingLiU"/>
              </a:rPr>
              <a:t>个</a:t>
            </a:r>
            <a:r>
              <a:rPr dirty="0" sz="1000" spc="5">
                <a:latin typeface="PMingLiU"/>
                <a:cs typeface="PMingLiU"/>
              </a:rPr>
              <a:t>月时</a:t>
            </a:r>
            <a:r>
              <a:rPr dirty="0" sz="1000" spc="-20">
                <a:latin typeface="PMingLiU"/>
                <a:cs typeface="PMingLiU"/>
              </a:rPr>
              <a:t>缓</a:t>
            </a:r>
            <a:r>
              <a:rPr dirty="0" sz="1000" spc="5">
                <a:latin typeface="PMingLiU"/>
                <a:cs typeface="PMingLiU"/>
              </a:rPr>
              <a:t>解仍</a:t>
            </a:r>
            <a:r>
              <a:rPr dirty="0" sz="1000" spc="-20">
                <a:latin typeface="PMingLiU"/>
                <a:cs typeface="PMingLiU"/>
              </a:rPr>
              <a:t>然</a:t>
            </a:r>
            <a:r>
              <a:rPr dirty="0" sz="1000" spc="5">
                <a:latin typeface="PMingLiU"/>
                <a:cs typeface="PMingLiU"/>
              </a:rPr>
              <a:t>持续</a:t>
            </a:r>
            <a:r>
              <a:rPr dirty="0" sz="1000" spc="-20">
                <a:latin typeface="PMingLiU"/>
                <a:cs typeface="PMingLiU"/>
              </a:rPr>
              <a:t>，</a:t>
            </a:r>
            <a:r>
              <a:rPr dirty="0" sz="1000" spc="5">
                <a:latin typeface="PMingLiU"/>
                <a:cs typeface="PMingLiU"/>
              </a:rPr>
              <a:t>最</a:t>
            </a:r>
            <a:r>
              <a:rPr dirty="0" sz="1000" spc="-20">
                <a:latin typeface="PMingLiU"/>
                <a:cs typeface="PMingLiU"/>
              </a:rPr>
              <a:t>长</a:t>
            </a:r>
            <a:r>
              <a:rPr dirty="0" sz="1000" spc="5">
                <a:latin typeface="PMingLiU"/>
                <a:cs typeface="PMingLiU"/>
              </a:rPr>
              <a:t>的缓解</a:t>
            </a:r>
            <a:r>
              <a:rPr dirty="0" sz="1000" spc="-20">
                <a:latin typeface="PMingLiU"/>
                <a:cs typeface="PMingLiU"/>
              </a:rPr>
              <a:t>持</a:t>
            </a:r>
            <a:r>
              <a:rPr dirty="0" sz="1000" spc="5">
                <a:latin typeface="PMingLiU"/>
                <a:cs typeface="PMingLiU"/>
              </a:rPr>
              <a:t>续时间为</a:t>
            </a:r>
            <a:r>
              <a:rPr dirty="0" sz="1000" spc="60">
                <a:latin typeface="PMingLiU"/>
                <a:cs typeface="PMingLiU"/>
              </a:rPr>
              <a:t> </a:t>
            </a:r>
            <a:r>
              <a:rPr dirty="0" sz="1000">
                <a:latin typeface="Arial"/>
                <a:cs typeface="Arial"/>
              </a:rPr>
              <a:t>6</a:t>
            </a:r>
            <a:r>
              <a:rPr dirty="0" sz="1000" spc="30">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。由</a:t>
            </a:r>
            <a:r>
              <a:rPr dirty="0" sz="1000" spc="-20">
                <a:latin typeface="PMingLiU"/>
                <a:cs typeface="PMingLiU"/>
              </a:rPr>
              <a:t>于</a:t>
            </a:r>
            <a:r>
              <a:rPr dirty="0" sz="1000" spc="5">
                <a:latin typeface="PMingLiU"/>
                <a:cs typeface="PMingLiU"/>
              </a:rPr>
              <a:t>本 次数据</a:t>
            </a:r>
            <a:r>
              <a:rPr dirty="0" sz="1000" spc="-20">
                <a:latin typeface="PMingLiU"/>
                <a:cs typeface="PMingLiU"/>
              </a:rPr>
              <a:t>极</a:t>
            </a:r>
            <a:r>
              <a:rPr dirty="0" sz="1000" spc="5">
                <a:latin typeface="PMingLiU"/>
                <a:cs typeface="PMingLiU"/>
              </a:rPr>
              <a:t>其惊</a:t>
            </a:r>
            <a:r>
              <a:rPr dirty="0" sz="1000" spc="-20">
                <a:latin typeface="PMingLiU"/>
                <a:cs typeface="PMingLiU"/>
              </a:rPr>
              <a:t>艳</a:t>
            </a:r>
            <a:r>
              <a:rPr dirty="0" sz="1000">
                <a:latin typeface="PMingLiU"/>
                <a:cs typeface="PMingLiU"/>
              </a:rPr>
              <a:t>，</a:t>
            </a:r>
            <a:r>
              <a:rPr dirty="0" sz="1000">
                <a:latin typeface="Arial"/>
                <a:cs typeface="Arial"/>
              </a:rPr>
              <a:t>UCAR-T</a:t>
            </a:r>
            <a:r>
              <a:rPr dirty="0" sz="1000" spc="-60">
                <a:latin typeface="Arial"/>
                <a:cs typeface="Arial"/>
              </a:rPr>
              <a:t> </a:t>
            </a:r>
            <a:r>
              <a:rPr dirty="0" sz="1000" spc="-20">
                <a:latin typeface="PMingLiU"/>
                <a:cs typeface="PMingLiU"/>
              </a:rPr>
              <a:t>疗</a:t>
            </a:r>
            <a:r>
              <a:rPr dirty="0" sz="1000" spc="5">
                <a:latin typeface="PMingLiU"/>
                <a:cs typeface="PMingLiU"/>
              </a:rPr>
              <a:t>法</a:t>
            </a:r>
            <a:r>
              <a:rPr dirty="0" sz="1000" spc="-20">
                <a:latin typeface="PMingLiU"/>
                <a:cs typeface="PMingLiU"/>
              </a:rPr>
              <a:t>一</a:t>
            </a:r>
            <a:r>
              <a:rPr dirty="0" sz="1000" spc="5">
                <a:latin typeface="PMingLiU"/>
                <a:cs typeface="PMingLiU"/>
              </a:rPr>
              <a:t>时间</a:t>
            </a:r>
            <a:r>
              <a:rPr dirty="0" sz="1000" spc="-20">
                <a:latin typeface="PMingLiU"/>
                <a:cs typeface="PMingLiU"/>
              </a:rPr>
              <a:t>引</a:t>
            </a:r>
            <a:r>
              <a:rPr dirty="0" sz="1000" spc="5">
                <a:latin typeface="PMingLiU"/>
                <a:cs typeface="PMingLiU"/>
              </a:rPr>
              <a:t>起广</a:t>
            </a:r>
            <a:r>
              <a:rPr dirty="0" sz="1000" spc="-20">
                <a:latin typeface="PMingLiU"/>
                <a:cs typeface="PMingLiU"/>
              </a:rPr>
              <a:t>泛</a:t>
            </a:r>
            <a:r>
              <a:rPr dirty="0" sz="1000" spc="5">
                <a:latin typeface="PMingLiU"/>
                <a:cs typeface="PMingLiU"/>
              </a:rPr>
              <a:t>关注。</a:t>
            </a:r>
            <a:endParaRPr sz="1000">
              <a:latin typeface="PMingLiU"/>
              <a:cs typeface="PMingLiU"/>
            </a:endParaRPr>
          </a:p>
          <a:p>
            <a:pPr algn="just" marL="12700" marR="130175">
              <a:lnSpc>
                <a:spcPct val="140100"/>
              </a:lnSpc>
              <a:spcBef>
                <a:spcPts val="600"/>
              </a:spcBef>
            </a:pPr>
            <a:r>
              <a:rPr dirty="0" sz="1000" spc="5">
                <a:latin typeface="PMingLiU"/>
                <a:cs typeface="PMingLiU"/>
              </a:rPr>
              <a:t>然而</a:t>
            </a:r>
            <a:r>
              <a:rPr dirty="0" sz="1000" spc="220">
                <a:latin typeface="PMingLiU"/>
                <a:cs typeface="PMingLiU"/>
              </a:rPr>
              <a:t> </a:t>
            </a:r>
            <a:r>
              <a:rPr dirty="0" sz="1000" spc="-5">
                <a:latin typeface="Arial"/>
                <a:cs typeface="Arial"/>
              </a:rPr>
              <a:t>CB-010</a:t>
            </a:r>
            <a:r>
              <a:rPr dirty="0" sz="1000" spc="125">
                <a:latin typeface="Arial"/>
                <a:cs typeface="Arial"/>
              </a:rPr>
              <a:t> </a:t>
            </a:r>
            <a:r>
              <a:rPr dirty="0" sz="1000" spc="5">
                <a:latin typeface="PMingLiU"/>
                <a:cs typeface="PMingLiU"/>
              </a:rPr>
              <a:t>也</a:t>
            </a:r>
            <a:r>
              <a:rPr dirty="0" sz="1000" spc="-20">
                <a:latin typeface="PMingLiU"/>
                <a:cs typeface="PMingLiU"/>
              </a:rPr>
              <a:t>难</a:t>
            </a:r>
            <a:r>
              <a:rPr dirty="0" sz="1000" spc="5">
                <a:latin typeface="PMingLiU"/>
                <a:cs typeface="PMingLiU"/>
              </a:rPr>
              <a:t>逃复</a:t>
            </a:r>
            <a:r>
              <a:rPr dirty="0" sz="1000" spc="-20">
                <a:latin typeface="PMingLiU"/>
                <a:cs typeface="PMingLiU"/>
              </a:rPr>
              <a:t>发</a:t>
            </a:r>
            <a:r>
              <a:rPr dirty="0" sz="1000" spc="5">
                <a:latin typeface="PMingLiU"/>
                <a:cs typeface="PMingLiU"/>
              </a:rPr>
              <a:t>难题，</a:t>
            </a:r>
            <a:r>
              <a:rPr dirty="0" sz="1000" spc="5">
                <a:latin typeface="Arial"/>
                <a:cs typeface="Arial"/>
              </a:rPr>
              <a:t>6</a:t>
            </a:r>
            <a:r>
              <a:rPr dirty="0" sz="1000" spc="125">
                <a:latin typeface="Arial"/>
                <a:cs typeface="Arial"/>
              </a:rPr>
              <a:t> </a:t>
            </a:r>
            <a:r>
              <a:rPr dirty="0" sz="1000" spc="-20">
                <a:latin typeface="PMingLiU"/>
                <a:cs typeface="PMingLiU"/>
              </a:rPr>
              <a:t>月</a:t>
            </a:r>
            <a:r>
              <a:rPr dirty="0" sz="1000" spc="5">
                <a:latin typeface="PMingLiU"/>
                <a:cs typeface="PMingLiU"/>
              </a:rPr>
              <a:t>发布</a:t>
            </a:r>
            <a:r>
              <a:rPr dirty="0" sz="1000" spc="-20">
                <a:latin typeface="PMingLiU"/>
                <a:cs typeface="PMingLiU"/>
              </a:rPr>
              <a:t>的</a:t>
            </a:r>
            <a:r>
              <a:rPr dirty="0" sz="1000" spc="5">
                <a:latin typeface="PMingLiU"/>
                <a:cs typeface="PMingLiU"/>
              </a:rPr>
              <a:t>随访</a:t>
            </a:r>
            <a:r>
              <a:rPr dirty="0" sz="1000" spc="-20">
                <a:latin typeface="PMingLiU"/>
                <a:cs typeface="PMingLiU"/>
              </a:rPr>
              <a:t>数</a:t>
            </a:r>
            <a:r>
              <a:rPr dirty="0" sz="1000" spc="5">
                <a:latin typeface="PMingLiU"/>
                <a:cs typeface="PMingLiU"/>
              </a:rPr>
              <a:t>据</a:t>
            </a:r>
            <a:r>
              <a:rPr dirty="0" sz="1000" spc="-20">
                <a:latin typeface="PMingLiU"/>
                <a:cs typeface="PMingLiU"/>
              </a:rPr>
              <a:t>显</a:t>
            </a:r>
            <a:r>
              <a:rPr dirty="0" sz="1000" spc="5">
                <a:latin typeface="PMingLiU"/>
                <a:cs typeface="PMingLiU"/>
              </a:rPr>
              <a:t>示，此</a:t>
            </a:r>
            <a:r>
              <a:rPr dirty="0" sz="1000" spc="-20">
                <a:latin typeface="PMingLiU"/>
                <a:cs typeface="PMingLiU"/>
              </a:rPr>
              <a:t>前</a:t>
            </a:r>
            <a:r>
              <a:rPr dirty="0" sz="1000" spc="5">
                <a:latin typeface="PMingLiU"/>
                <a:cs typeface="PMingLiU"/>
              </a:rPr>
              <a:t>接受</a:t>
            </a:r>
            <a:r>
              <a:rPr dirty="0" sz="1000" spc="-20">
                <a:latin typeface="PMingLiU"/>
                <a:cs typeface="PMingLiU"/>
              </a:rPr>
              <a:t>治疗</a:t>
            </a:r>
            <a:r>
              <a:rPr dirty="0" sz="1000" spc="5">
                <a:latin typeface="PMingLiU"/>
                <a:cs typeface="PMingLiU"/>
              </a:rPr>
              <a:t>的</a:t>
            </a:r>
            <a:r>
              <a:rPr dirty="0" sz="1000" spc="229">
                <a:latin typeface="PMingLiU"/>
                <a:cs typeface="PMingLiU"/>
              </a:rPr>
              <a:t> </a:t>
            </a:r>
            <a:r>
              <a:rPr dirty="0" sz="1000">
                <a:latin typeface="Arial"/>
                <a:cs typeface="Arial"/>
              </a:rPr>
              <a:t>6</a:t>
            </a:r>
            <a:r>
              <a:rPr dirty="0" sz="1000" spc="125">
                <a:latin typeface="Arial"/>
                <a:cs typeface="Arial"/>
              </a:rPr>
              <a:t> </a:t>
            </a:r>
            <a:r>
              <a:rPr dirty="0" sz="1000" spc="5">
                <a:latin typeface="PMingLiU"/>
                <a:cs typeface="PMingLiU"/>
              </a:rPr>
              <a:t>名患者</a:t>
            </a:r>
            <a:r>
              <a:rPr dirty="0" sz="1000" spc="-20">
                <a:latin typeface="PMingLiU"/>
                <a:cs typeface="PMingLiU"/>
              </a:rPr>
              <a:t>中</a:t>
            </a:r>
            <a:r>
              <a:rPr dirty="0" sz="1000" spc="5">
                <a:latin typeface="PMingLiU"/>
                <a:cs typeface="PMingLiU"/>
              </a:rPr>
              <a:t>，  </a:t>
            </a:r>
            <a:r>
              <a:rPr dirty="0" sz="1000" spc="-5">
                <a:latin typeface="Arial"/>
                <a:cs typeface="Arial"/>
              </a:rPr>
              <a:t>50%</a:t>
            </a:r>
            <a:r>
              <a:rPr dirty="0" sz="1000" spc="5">
                <a:latin typeface="PMingLiU"/>
                <a:cs typeface="PMingLiU"/>
              </a:rPr>
              <a:t>在</a:t>
            </a:r>
            <a:r>
              <a:rPr dirty="0" sz="1000" spc="50">
                <a:latin typeface="PMingLiU"/>
                <a:cs typeface="PMingLiU"/>
              </a:rPr>
              <a:t> </a:t>
            </a:r>
            <a:r>
              <a:rPr dirty="0" sz="1000">
                <a:latin typeface="Arial"/>
                <a:cs typeface="Arial"/>
              </a:rPr>
              <a:t>6</a:t>
            </a:r>
            <a:r>
              <a:rPr dirty="0" sz="1000" spc="5">
                <a:latin typeface="Arial"/>
                <a:cs typeface="Arial"/>
              </a:rPr>
              <a:t> </a:t>
            </a:r>
            <a:r>
              <a:rPr dirty="0" sz="1000" spc="5">
                <a:latin typeface="PMingLiU"/>
                <a:cs typeface="PMingLiU"/>
              </a:rPr>
              <a:t>个月</a:t>
            </a:r>
            <a:r>
              <a:rPr dirty="0" sz="1000" spc="-20">
                <a:latin typeface="PMingLiU"/>
                <a:cs typeface="PMingLiU"/>
              </a:rPr>
              <a:t>时</a:t>
            </a:r>
            <a:r>
              <a:rPr dirty="0" sz="1000" spc="5">
                <a:latin typeface="PMingLiU"/>
                <a:cs typeface="PMingLiU"/>
              </a:rPr>
              <a:t>出现</a:t>
            </a:r>
            <a:r>
              <a:rPr dirty="0" sz="1000" spc="-20">
                <a:latin typeface="PMingLiU"/>
                <a:cs typeface="PMingLiU"/>
              </a:rPr>
              <a:t>复</a:t>
            </a:r>
            <a:r>
              <a:rPr dirty="0" sz="1000" spc="5">
                <a:latin typeface="PMingLiU"/>
                <a:cs typeface="PMingLiU"/>
              </a:rPr>
              <a:t>发。</a:t>
            </a:r>
            <a:r>
              <a:rPr dirty="0" sz="1000" spc="-20">
                <a:latin typeface="PMingLiU"/>
                <a:cs typeface="PMingLiU"/>
              </a:rPr>
              <a:t>考</a:t>
            </a:r>
            <a:r>
              <a:rPr dirty="0" sz="1000" spc="5">
                <a:latin typeface="PMingLiU"/>
                <a:cs typeface="PMingLiU"/>
              </a:rPr>
              <a:t>虑到在</a:t>
            </a:r>
            <a:r>
              <a:rPr dirty="0" sz="1000" spc="65">
                <a:latin typeface="PMingLiU"/>
                <a:cs typeface="PMingLiU"/>
              </a:rPr>
              <a:t> </a:t>
            </a:r>
            <a:r>
              <a:rPr dirty="0" sz="1000" spc="-5">
                <a:latin typeface="Arial"/>
                <a:cs typeface="Arial"/>
              </a:rPr>
              <a:t>ANTLER</a:t>
            </a:r>
            <a:r>
              <a:rPr dirty="0" sz="1000" spc="-20">
                <a:latin typeface="Arial"/>
                <a:cs typeface="Arial"/>
              </a:rPr>
              <a:t> </a:t>
            </a:r>
            <a:r>
              <a:rPr dirty="0" sz="1000" spc="5">
                <a:latin typeface="PMingLiU"/>
                <a:cs typeface="PMingLiU"/>
              </a:rPr>
              <a:t>研究</a:t>
            </a:r>
            <a:r>
              <a:rPr dirty="0" sz="1000" spc="-20">
                <a:latin typeface="PMingLiU"/>
                <a:cs typeface="PMingLiU"/>
              </a:rPr>
              <a:t>中</a:t>
            </a:r>
            <a:r>
              <a:rPr dirty="0" sz="1000" spc="5">
                <a:latin typeface="PMingLiU"/>
                <a:cs typeface="PMingLiU"/>
              </a:rPr>
              <a:t>输注剂</a:t>
            </a:r>
            <a:r>
              <a:rPr dirty="0" sz="1000" spc="-20">
                <a:latin typeface="PMingLiU"/>
                <a:cs typeface="PMingLiU"/>
              </a:rPr>
              <a:t>量</a:t>
            </a:r>
            <a:r>
              <a:rPr dirty="0" sz="1000" spc="5">
                <a:latin typeface="PMingLiU"/>
                <a:cs typeface="PMingLiU"/>
              </a:rPr>
              <a:t>较低</a:t>
            </a:r>
            <a:r>
              <a:rPr dirty="0" sz="1000" spc="-15">
                <a:latin typeface="PMingLiU"/>
                <a:cs typeface="PMingLiU"/>
              </a:rPr>
              <a:t>，</a:t>
            </a:r>
            <a:r>
              <a:rPr dirty="0" sz="1000" spc="5">
                <a:latin typeface="PMingLiU"/>
                <a:cs typeface="PMingLiU"/>
              </a:rPr>
              <a:t>可能</a:t>
            </a:r>
            <a:r>
              <a:rPr dirty="0" sz="1000" spc="-20">
                <a:latin typeface="PMingLiU"/>
                <a:cs typeface="PMingLiU"/>
              </a:rPr>
              <a:t>影</a:t>
            </a:r>
            <a:r>
              <a:rPr dirty="0" sz="1000" spc="5">
                <a:latin typeface="PMingLiU"/>
                <a:cs typeface="PMingLiU"/>
              </a:rPr>
              <a:t>响到</a:t>
            </a:r>
            <a:r>
              <a:rPr dirty="0" sz="1000" spc="-20">
                <a:latin typeface="PMingLiU"/>
                <a:cs typeface="PMingLiU"/>
              </a:rPr>
              <a:t>长</a:t>
            </a:r>
            <a:r>
              <a:rPr dirty="0" sz="1000" spc="5">
                <a:latin typeface="PMingLiU"/>
                <a:cs typeface="PMingLiU"/>
              </a:rPr>
              <a:t>期的有 效性，</a:t>
            </a:r>
            <a:r>
              <a:rPr dirty="0" sz="1000" spc="-20">
                <a:latin typeface="PMingLiU"/>
                <a:cs typeface="PMingLiU"/>
              </a:rPr>
              <a:t>目</a:t>
            </a:r>
            <a:r>
              <a:rPr dirty="0" sz="1000" spc="5">
                <a:latin typeface="PMingLiU"/>
                <a:cs typeface="PMingLiU"/>
              </a:rPr>
              <a:t>前公</a:t>
            </a:r>
            <a:r>
              <a:rPr dirty="0" sz="1000" spc="-20">
                <a:latin typeface="PMingLiU"/>
                <a:cs typeface="PMingLiU"/>
              </a:rPr>
              <a:t>司</a:t>
            </a:r>
            <a:r>
              <a:rPr dirty="0" sz="1000" spc="5">
                <a:latin typeface="PMingLiU"/>
                <a:cs typeface="PMingLiU"/>
              </a:rPr>
              <a:t>在积</a:t>
            </a:r>
            <a:r>
              <a:rPr dirty="0" sz="1000" spc="-20">
                <a:latin typeface="PMingLiU"/>
                <a:cs typeface="PMingLiU"/>
              </a:rPr>
              <a:t>极</a:t>
            </a:r>
            <a:r>
              <a:rPr dirty="0" sz="1000" spc="5">
                <a:latin typeface="PMingLiU"/>
                <a:cs typeface="PMingLiU"/>
              </a:rPr>
              <a:t>调整</a:t>
            </a:r>
            <a:r>
              <a:rPr dirty="0" sz="1000" spc="-20">
                <a:latin typeface="PMingLiU"/>
                <a:cs typeface="PMingLiU"/>
              </a:rPr>
              <a:t>输</a:t>
            </a:r>
            <a:r>
              <a:rPr dirty="0" sz="1000" spc="5">
                <a:latin typeface="PMingLiU"/>
                <a:cs typeface="PMingLiU"/>
              </a:rPr>
              <a:t>注剂</a:t>
            </a:r>
            <a:r>
              <a:rPr dirty="0" sz="1000" spc="-20">
                <a:latin typeface="PMingLiU"/>
                <a:cs typeface="PMingLiU"/>
              </a:rPr>
              <a:t>量</a:t>
            </a:r>
            <a:r>
              <a:rPr dirty="0" sz="1000" spc="5">
                <a:latin typeface="PMingLiU"/>
                <a:cs typeface="PMingLiU"/>
              </a:rPr>
              <a:t>，</a:t>
            </a:r>
            <a:r>
              <a:rPr dirty="0" sz="1000" spc="10">
                <a:latin typeface="PMingLiU"/>
                <a:cs typeface="PMingLiU"/>
              </a:rPr>
              <a:t>并</a:t>
            </a:r>
            <a:r>
              <a:rPr dirty="0" sz="1000" spc="-20">
                <a:latin typeface="PMingLiU"/>
                <a:cs typeface="PMingLiU"/>
              </a:rPr>
              <a:t>在</a:t>
            </a:r>
            <a:r>
              <a:rPr dirty="0" sz="1000" spc="5">
                <a:latin typeface="PMingLiU"/>
                <a:cs typeface="PMingLiU"/>
              </a:rPr>
              <a:t>新剂</a:t>
            </a:r>
            <a:r>
              <a:rPr dirty="0" sz="1000" spc="-20">
                <a:latin typeface="PMingLiU"/>
                <a:cs typeface="PMingLiU"/>
              </a:rPr>
              <a:t>量</a:t>
            </a:r>
            <a:r>
              <a:rPr dirty="0" sz="1000" spc="5">
                <a:latin typeface="PMingLiU"/>
                <a:cs typeface="PMingLiU"/>
              </a:rPr>
              <a:t>下</a:t>
            </a:r>
            <a:r>
              <a:rPr dirty="0" sz="1000" spc="-20">
                <a:latin typeface="PMingLiU"/>
                <a:cs typeface="PMingLiU"/>
              </a:rPr>
              <a:t>进</a:t>
            </a:r>
            <a:r>
              <a:rPr dirty="0" sz="1000" spc="5">
                <a:latin typeface="PMingLiU"/>
                <a:cs typeface="PMingLiU"/>
              </a:rPr>
              <a:t>行患者</a:t>
            </a:r>
            <a:r>
              <a:rPr dirty="0" sz="1000" spc="-20">
                <a:latin typeface="PMingLiU"/>
                <a:cs typeface="PMingLiU"/>
              </a:rPr>
              <a:t>招</a:t>
            </a:r>
            <a:r>
              <a:rPr dirty="0" sz="1000" spc="5">
                <a:latin typeface="PMingLiU"/>
                <a:cs typeface="PMingLiU"/>
              </a:rPr>
              <a:t>募。</a:t>
            </a:r>
            <a:endParaRPr sz="1000">
              <a:latin typeface="PMingLiU"/>
              <a:cs typeface="PMingLiU"/>
            </a:endParaRPr>
          </a:p>
          <a:p>
            <a:pPr marL="12700">
              <a:lnSpc>
                <a:spcPct val="100000"/>
              </a:lnSpc>
              <a:spcBef>
                <a:spcPts val="1080"/>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53:</a:t>
            </a:r>
            <a:r>
              <a:rPr dirty="0" sz="1000" spc="10" b="1">
                <a:latin typeface="Arial"/>
                <a:cs typeface="Arial"/>
              </a:rPr>
              <a:t> </a:t>
            </a:r>
            <a:r>
              <a:rPr dirty="0" sz="1000" spc="-5" b="1">
                <a:latin typeface="Arial"/>
                <a:cs typeface="Arial"/>
              </a:rPr>
              <a:t>CB-010</a:t>
            </a:r>
            <a:r>
              <a:rPr dirty="0" sz="1000" spc="-50" b="1">
                <a:latin typeface="Arial"/>
                <a:cs typeface="Arial"/>
              </a:rPr>
              <a:t> </a:t>
            </a:r>
            <a:r>
              <a:rPr dirty="0" sz="1000" spc="245" b="1">
                <a:latin typeface="Microsoft JhengHei UI"/>
                <a:cs typeface="Microsoft JhengHei UI"/>
              </a:rPr>
              <a:t>的</a:t>
            </a:r>
            <a:r>
              <a:rPr dirty="0" sz="1000" b="1">
                <a:latin typeface="Arial"/>
                <a:cs typeface="Arial"/>
              </a:rPr>
              <a:t>I</a:t>
            </a:r>
            <a:r>
              <a:rPr dirty="0" sz="1000" spc="-55" b="1">
                <a:latin typeface="Arial"/>
                <a:cs typeface="Arial"/>
              </a:rPr>
              <a:t> </a:t>
            </a:r>
            <a:r>
              <a:rPr dirty="0" sz="1000" spc="5" b="1">
                <a:latin typeface="Microsoft JhengHei UI"/>
                <a:cs typeface="Microsoft JhengHei UI"/>
              </a:rPr>
              <a:t>期临床疗</a:t>
            </a:r>
            <a:r>
              <a:rPr dirty="0" sz="1000" spc="-20" b="1">
                <a:latin typeface="Microsoft JhengHei UI"/>
                <a:cs typeface="Microsoft JhengHei UI"/>
              </a:rPr>
              <a:t>效</a:t>
            </a:r>
            <a:r>
              <a:rPr dirty="0" sz="1000" spc="5" b="1">
                <a:latin typeface="Microsoft JhengHei UI"/>
                <a:cs typeface="Microsoft JhengHei UI"/>
              </a:rPr>
              <a:t>数据</a:t>
            </a:r>
            <a:endParaRPr sz="1000">
              <a:latin typeface="Microsoft JhengHei UI"/>
              <a:cs typeface="Microsoft JhengHei UI"/>
            </a:endParaRPr>
          </a:p>
        </p:txBody>
      </p:sp>
      <p:pic>
        <p:nvPicPr>
          <p:cNvPr id="8" name="object 8"/>
          <p:cNvPicPr/>
          <p:nvPr/>
        </p:nvPicPr>
        <p:blipFill>
          <a:blip r:embed="rId3" cstate="print"/>
          <a:stretch>
            <a:fillRect/>
          </a:stretch>
        </p:blipFill>
        <p:spPr>
          <a:xfrm>
            <a:off x="521512" y="4030725"/>
            <a:ext cx="5080127" cy="2481580"/>
          </a:xfrm>
          <a:prstGeom prst="rect">
            <a:avLst/>
          </a:prstGeom>
        </p:spPr>
      </p:pic>
      <p:sp>
        <p:nvSpPr>
          <p:cNvPr id="9" name="object 9"/>
          <p:cNvSpPr txBox="1"/>
          <p:nvPr/>
        </p:nvSpPr>
        <p:spPr>
          <a:xfrm>
            <a:off x="527100" y="6511797"/>
            <a:ext cx="5071745" cy="3201035"/>
          </a:xfrm>
          <a:prstGeom prst="rect">
            <a:avLst/>
          </a:prstGeom>
        </p:spPr>
        <p:txBody>
          <a:bodyPr wrap="square" lIns="0" tIns="11430" rIns="0" bIns="0" rtlCol="0" vert="horz">
            <a:spAutoFit/>
          </a:bodyPr>
          <a:lstStyle/>
          <a:p>
            <a:pPr algn="just"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20">
                <a:latin typeface="Arial"/>
                <a:cs typeface="Arial"/>
              </a:rPr>
              <a:t> </a:t>
            </a:r>
            <a:r>
              <a:rPr dirty="0" sz="800" spc="-10">
                <a:latin typeface="PMingLiU"/>
                <a:cs typeface="PMingLiU"/>
              </a:rPr>
              <a:t>公</a:t>
            </a:r>
            <a:r>
              <a:rPr dirty="0" sz="800" spc="10">
                <a:latin typeface="PMingLiU"/>
                <a:cs typeface="PMingLiU"/>
              </a:rPr>
              <a:t>司</a:t>
            </a:r>
            <a:r>
              <a:rPr dirty="0" sz="800" spc="-10">
                <a:latin typeface="PMingLiU"/>
                <a:cs typeface="PMingLiU"/>
              </a:rPr>
              <a:t>官网</a:t>
            </a:r>
            <a:r>
              <a:rPr dirty="0" sz="800" spc="10">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p>
            <a:pPr>
              <a:lnSpc>
                <a:spcPct val="100000"/>
              </a:lnSpc>
            </a:pPr>
            <a:endParaRPr sz="1200">
              <a:latin typeface="PMingLiU"/>
              <a:cs typeface="PMingLiU"/>
            </a:endParaRPr>
          </a:p>
          <a:p>
            <a:pPr algn="just" marL="12700" marR="5080">
              <a:lnSpc>
                <a:spcPct val="139500"/>
              </a:lnSpc>
              <a:spcBef>
                <a:spcPts val="5"/>
              </a:spcBef>
            </a:pPr>
            <a:r>
              <a:rPr dirty="0" sz="1000" spc="5" b="1">
                <a:latin typeface="Microsoft JhengHei UI"/>
                <a:cs typeface="Microsoft JhengHei UI"/>
              </a:rPr>
              <a:t>亘喜生物</a:t>
            </a:r>
            <a:r>
              <a:rPr dirty="0" sz="1000" b="1">
                <a:latin typeface="Microsoft JhengHei UI"/>
                <a:cs typeface="Microsoft JhengHei UI"/>
              </a:rPr>
              <a:t>（</a:t>
            </a:r>
            <a:r>
              <a:rPr dirty="0" sz="1000" b="1">
                <a:latin typeface="Arial"/>
                <a:cs typeface="Arial"/>
              </a:rPr>
              <a:t>GRCL</a:t>
            </a:r>
            <a:r>
              <a:rPr dirty="0" sz="1000" spc="165" b="1">
                <a:latin typeface="Arial"/>
                <a:cs typeface="Arial"/>
              </a:rPr>
              <a:t> </a:t>
            </a:r>
            <a:r>
              <a:rPr dirty="0" sz="1000" spc="-10" b="1">
                <a:latin typeface="Arial"/>
                <a:cs typeface="Arial"/>
              </a:rPr>
              <a:t>US</a:t>
            </a:r>
            <a:r>
              <a:rPr dirty="0" sz="1000" spc="-10" b="1">
                <a:latin typeface="Microsoft JhengHei UI"/>
                <a:cs typeface="Microsoft JhengHei UI"/>
              </a:rPr>
              <a:t>）</a:t>
            </a:r>
            <a:r>
              <a:rPr dirty="0" sz="1000" spc="5" b="1">
                <a:latin typeface="Microsoft JhengHei UI"/>
                <a:cs typeface="Microsoft JhengHei UI"/>
              </a:rPr>
              <a:t>自主开发  </a:t>
            </a:r>
            <a:r>
              <a:rPr dirty="0" sz="1000" spc="-5" b="1">
                <a:latin typeface="Arial"/>
                <a:cs typeface="Arial"/>
              </a:rPr>
              <a:t>TruUCAR</a:t>
            </a:r>
            <a:r>
              <a:rPr dirty="0" sz="1000" spc="200" b="1">
                <a:latin typeface="Arial"/>
                <a:cs typeface="Arial"/>
              </a:rPr>
              <a:t> </a:t>
            </a:r>
            <a:r>
              <a:rPr dirty="0" sz="1000" spc="5" b="1">
                <a:latin typeface="Microsoft JhengHei UI"/>
                <a:cs typeface="Microsoft JhengHei UI"/>
              </a:rPr>
              <a:t>技术平台，目前有两款候选</a:t>
            </a:r>
            <a:r>
              <a:rPr dirty="0" sz="1000" spc="25" b="1">
                <a:latin typeface="Microsoft JhengHei UI"/>
                <a:cs typeface="Microsoft JhengHei UI"/>
              </a:rPr>
              <a:t>产</a:t>
            </a:r>
            <a:r>
              <a:rPr dirty="0" sz="1000" spc="5" b="1">
                <a:latin typeface="Microsoft JhengHei UI"/>
                <a:cs typeface="Microsoft JhengHei UI"/>
              </a:rPr>
              <a:t>品</a:t>
            </a:r>
            <a:r>
              <a:rPr dirty="0" sz="1000" spc="10" b="1">
                <a:latin typeface="Microsoft JhengHei UI"/>
                <a:cs typeface="Microsoft JhengHei UI"/>
              </a:rPr>
              <a:t>。</a:t>
            </a:r>
            <a:r>
              <a:rPr dirty="0" sz="1000">
                <a:latin typeface="Arial"/>
                <a:cs typeface="Arial"/>
              </a:rPr>
              <a:t>TruUCAR  </a:t>
            </a:r>
            <a:r>
              <a:rPr dirty="0" sz="1000" spc="5">
                <a:latin typeface="PMingLiU"/>
                <a:cs typeface="PMingLiU"/>
              </a:rPr>
              <a:t>平台采</a:t>
            </a:r>
            <a:r>
              <a:rPr dirty="0" sz="1000" spc="-20">
                <a:latin typeface="PMingLiU"/>
                <a:cs typeface="PMingLiU"/>
              </a:rPr>
              <a:t>用</a:t>
            </a:r>
            <a:r>
              <a:rPr dirty="0" sz="1000" spc="5">
                <a:latin typeface="PMingLiU"/>
                <a:cs typeface="PMingLiU"/>
              </a:rPr>
              <a:t>双</a:t>
            </a:r>
            <a:r>
              <a:rPr dirty="0" sz="1000" spc="-20">
                <a:latin typeface="PMingLiU"/>
                <a:cs typeface="PMingLiU"/>
              </a:rPr>
              <a:t>特</a:t>
            </a:r>
            <a:r>
              <a:rPr dirty="0" sz="1000" spc="5">
                <a:latin typeface="PMingLiU"/>
                <a:cs typeface="PMingLiU"/>
              </a:rPr>
              <a:t>异</a:t>
            </a:r>
            <a:r>
              <a:rPr dirty="0" sz="1000" spc="30">
                <a:latin typeface="PMingLiU"/>
                <a:cs typeface="PMingLiU"/>
              </a:rPr>
              <a:t> </a:t>
            </a:r>
            <a:r>
              <a:rPr dirty="0" sz="1000">
                <a:latin typeface="Arial"/>
                <a:cs typeface="Arial"/>
              </a:rPr>
              <a:t>CAR</a:t>
            </a:r>
            <a:r>
              <a:rPr dirty="0" sz="1000" spc="-50">
                <a:latin typeface="Arial"/>
                <a:cs typeface="Arial"/>
              </a:rPr>
              <a:t> </a:t>
            </a:r>
            <a:r>
              <a:rPr dirty="0" sz="1000" spc="5">
                <a:latin typeface="PMingLiU"/>
                <a:cs typeface="PMingLiU"/>
              </a:rPr>
              <a:t>设计</a:t>
            </a:r>
            <a:r>
              <a:rPr dirty="0" sz="1000" spc="-20">
                <a:latin typeface="PMingLiU"/>
                <a:cs typeface="PMingLiU"/>
              </a:rPr>
              <a:t>，</a:t>
            </a:r>
            <a:r>
              <a:rPr dirty="0" sz="1000" spc="5">
                <a:latin typeface="PMingLiU"/>
                <a:cs typeface="PMingLiU"/>
              </a:rPr>
              <a:t>一种</a:t>
            </a:r>
            <a:r>
              <a:rPr dirty="0" sz="1000" spc="30">
                <a:latin typeface="PMingLiU"/>
                <a:cs typeface="PMingLiU"/>
              </a:rPr>
              <a:t> </a:t>
            </a:r>
            <a:r>
              <a:rPr dirty="0" sz="1000">
                <a:latin typeface="Arial"/>
                <a:cs typeface="Arial"/>
              </a:rPr>
              <a:t>CAR</a:t>
            </a:r>
            <a:r>
              <a:rPr dirty="0" sz="1000" spc="-45">
                <a:latin typeface="Arial"/>
                <a:cs typeface="Arial"/>
              </a:rPr>
              <a:t> </a:t>
            </a:r>
            <a:r>
              <a:rPr dirty="0" sz="1000" spc="5">
                <a:latin typeface="PMingLiU"/>
                <a:cs typeface="PMingLiU"/>
              </a:rPr>
              <a:t>用</a:t>
            </a:r>
            <a:r>
              <a:rPr dirty="0" sz="1000" spc="-20">
                <a:latin typeface="PMingLiU"/>
                <a:cs typeface="PMingLiU"/>
              </a:rPr>
              <a:t>于</a:t>
            </a:r>
            <a:r>
              <a:rPr dirty="0" sz="1000">
                <a:latin typeface="Arial"/>
                <a:cs typeface="Arial"/>
              </a:rPr>
              <a:t>“</a:t>
            </a:r>
            <a:r>
              <a:rPr dirty="0" sz="1000" spc="5">
                <a:latin typeface="PMingLiU"/>
                <a:cs typeface="PMingLiU"/>
              </a:rPr>
              <a:t>防御</a:t>
            </a:r>
            <a:r>
              <a:rPr dirty="0" sz="1000" spc="-10">
                <a:latin typeface="Arial"/>
                <a:cs typeface="Arial"/>
              </a:rPr>
              <a:t>”</a:t>
            </a:r>
            <a:r>
              <a:rPr dirty="0" sz="1000" spc="-10">
                <a:latin typeface="PMingLiU"/>
                <a:cs typeface="PMingLiU"/>
              </a:rPr>
              <a:t>，</a:t>
            </a:r>
            <a:r>
              <a:rPr dirty="0" sz="1000" spc="-20">
                <a:latin typeface="PMingLiU"/>
                <a:cs typeface="PMingLiU"/>
              </a:rPr>
              <a:t>保</a:t>
            </a:r>
            <a:r>
              <a:rPr dirty="0" sz="1000" spc="5">
                <a:latin typeface="PMingLiU"/>
                <a:cs typeface="PMingLiU"/>
              </a:rPr>
              <a:t>护</a:t>
            </a:r>
            <a:r>
              <a:rPr dirty="0" sz="1000" spc="30">
                <a:latin typeface="PMingLiU"/>
                <a:cs typeface="PMingLiU"/>
              </a:rPr>
              <a:t> </a:t>
            </a:r>
            <a:r>
              <a:rPr dirty="0" sz="1000">
                <a:latin typeface="Arial"/>
                <a:cs typeface="Arial"/>
              </a:rPr>
              <a:t>CAR-T</a:t>
            </a:r>
            <a:r>
              <a:rPr dirty="0" sz="1000" spc="-30">
                <a:latin typeface="Arial"/>
                <a:cs typeface="Arial"/>
              </a:rPr>
              <a:t> </a:t>
            </a:r>
            <a:r>
              <a:rPr dirty="0" sz="1000" spc="-20">
                <a:latin typeface="PMingLiU"/>
                <a:cs typeface="PMingLiU"/>
              </a:rPr>
              <a:t>细</a:t>
            </a:r>
            <a:r>
              <a:rPr dirty="0" sz="1000" spc="5">
                <a:latin typeface="PMingLiU"/>
                <a:cs typeface="PMingLiU"/>
              </a:rPr>
              <a:t>胞不</a:t>
            </a:r>
            <a:r>
              <a:rPr dirty="0" sz="1000" spc="-20">
                <a:latin typeface="PMingLiU"/>
                <a:cs typeface="PMingLiU"/>
              </a:rPr>
              <a:t>被</a:t>
            </a:r>
            <a:r>
              <a:rPr dirty="0" sz="1000" spc="5">
                <a:latin typeface="PMingLiU"/>
                <a:cs typeface="PMingLiU"/>
              </a:rPr>
              <a:t>患者</a:t>
            </a:r>
            <a:r>
              <a:rPr dirty="0" sz="1000" spc="-20">
                <a:latin typeface="PMingLiU"/>
                <a:cs typeface="PMingLiU"/>
              </a:rPr>
              <a:t>体</a:t>
            </a:r>
            <a:r>
              <a:rPr dirty="0" sz="1000" spc="5">
                <a:latin typeface="PMingLiU"/>
                <a:cs typeface="PMingLiU"/>
              </a:rPr>
              <a:t>内的</a:t>
            </a:r>
            <a:r>
              <a:rPr dirty="0" sz="1000" spc="30">
                <a:latin typeface="PMingLiU"/>
                <a:cs typeface="PMingLiU"/>
              </a:rPr>
              <a:t> </a:t>
            </a:r>
            <a:r>
              <a:rPr dirty="0" sz="1000" spc="5">
                <a:latin typeface="Arial"/>
                <a:cs typeface="Arial"/>
              </a:rPr>
              <a:t>T</a:t>
            </a:r>
            <a:r>
              <a:rPr dirty="0" sz="1000" spc="-55">
                <a:latin typeface="Arial"/>
                <a:cs typeface="Arial"/>
              </a:rPr>
              <a:t> </a:t>
            </a:r>
            <a:r>
              <a:rPr dirty="0" sz="1000" spc="5">
                <a:latin typeface="PMingLiU"/>
                <a:cs typeface="PMingLiU"/>
              </a:rPr>
              <a:t>及 </a:t>
            </a:r>
            <a:r>
              <a:rPr dirty="0" sz="1000">
                <a:latin typeface="Arial"/>
                <a:cs typeface="Arial"/>
              </a:rPr>
              <a:t>NK</a:t>
            </a:r>
            <a:r>
              <a:rPr dirty="0" sz="1000" spc="155">
                <a:latin typeface="Arial"/>
                <a:cs typeface="Arial"/>
              </a:rPr>
              <a:t> </a:t>
            </a:r>
            <a:r>
              <a:rPr dirty="0" sz="1000" spc="5">
                <a:latin typeface="PMingLiU"/>
                <a:cs typeface="PMingLiU"/>
              </a:rPr>
              <a:t>细胞排斥；而第</a:t>
            </a:r>
            <a:r>
              <a:rPr dirty="0" sz="1000" spc="-20">
                <a:latin typeface="PMingLiU"/>
                <a:cs typeface="PMingLiU"/>
              </a:rPr>
              <a:t>二</a:t>
            </a:r>
            <a:r>
              <a:rPr dirty="0" sz="1000" spc="5">
                <a:latin typeface="PMingLiU"/>
                <a:cs typeface="PMingLiU"/>
              </a:rPr>
              <a:t>种</a:t>
            </a:r>
            <a:r>
              <a:rPr dirty="0" sz="1000" spc="245">
                <a:latin typeface="PMingLiU"/>
                <a:cs typeface="PMingLiU"/>
              </a:rPr>
              <a:t> </a:t>
            </a:r>
            <a:r>
              <a:rPr dirty="0" sz="1000">
                <a:latin typeface="Arial"/>
                <a:cs typeface="Arial"/>
              </a:rPr>
              <a:t>CAR</a:t>
            </a:r>
            <a:r>
              <a:rPr dirty="0" sz="1000" spc="145">
                <a:latin typeface="Arial"/>
                <a:cs typeface="Arial"/>
              </a:rPr>
              <a:t> </a:t>
            </a:r>
            <a:r>
              <a:rPr dirty="0" sz="1000" spc="5">
                <a:latin typeface="PMingLiU"/>
                <a:cs typeface="PMingLiU"/>
              </a:rPr>
              <a:t>则用于</a:t>
            </a:r>
            <a:r>
              <a:rPr dirty="0" sz="1000">
                <a:latin typeface="Arial"/>
                <a:cs typeface="Arial"/>
              </a:rPr>
              <a:t>“</a:t>
            </a:r>
            <a:r>
              <a:rPr dirty="0" sz="1000" spc="5">
                <a:latin typeface="PMingLiU"/>
                <a:cs typeface="PMingLiU"/>
              </a:rPr>
              <a:t>攻击</a:t>
            </a:r>
            <a:r>
              <a:rPr dirty="0" sz="1000" spc="5">
                <a:latin typeface="Arial"/>
                <a:cs typeface="Arial"/>
              </a:rPr>
              <a:t>”</a:t>
            </a:r>
            <a:r>
              <a:rPr dirty="0" sz="1000" spc="5">
                <a:latin typeface="PMingLiU"/>
                <a:cs typeface="PMingLiU"/>
              </a:rPr>
              <a:t>，</a:t>
            </a:r>
            <a:r>
              <a:rPr dirty="0" sz="1000" spc="-20">
                <a:latin typeface="PMingLiU"/>
                <a:cs typeface="PMingLiU"/>
              </a:rPr>
              <a:t>靶</a:t>
            </a:r>
            <a:r>
              <a:rPr dirty="0" sz="1000" spc="5">
                <a:latin typeface="PMingLiU"/>
                <a:cs typeface="PMingLiU"/>
              </a:rPr>
              <a:t>向</a:t>
            </a:r>
            <a:r>
              <a:rPr dirty="0" sz="1000" spc="-20">
                <a:latin typeface="PMingLiU"/>
                <a:cs typeface="PMingLiU"/>
              </a:rPr>
              <a:t>肿</a:t>
            </a:r>
            <a:r>
              <a:rPr dirty="0" sz="1000" spc="5">
                <a:latin typeface="PMingLiU"/>
                <a:cs typeface="PMingLiU"/>
              </a:rPr>
              <a:t>瘤抗原以清除肿</a:t>
            </a:r>
            <a:r>
              <a:rPr dirty="0" sz="1000" spc="-20">
                <a:latin typeface="PMingLiU"/>
                <a:cs typeface="PMingLiU"/>
              </a:rPr>
              <a:t>瘤</a:t>
            </a:r>
            <a:r>
              <a:rPr dirty="0" sz="1000" spc="5">
                <a:latin typeface="PMingLiU"/>
                <a:cs typeface="PMingLiU"/>
              </a:rPr>
              <a:t>细胞</a:t>
            </a:r>
            <a:r>
              <a:rPr dirty="0" sz="1000" spc="10">
                <a:latin typeface="PMingLiU"/>
                <a:cs typeface="PMingLiU"/>
              </a:rPr>
              <a:t>。</a:t>
            </a:r>
            <a:r>
              <a:rPr dirty="0" sz="1000" spc="5">
                <a:latin typeface="PMingLiU"/>
                <a:cs typeface="PMingLiU"/>
              </a:rPr>
              <a:t>因此</a:t>
            </a:r>
            <a:r>
              <a:rPr dirty="0" sz="1000" spc="-20">
                <a:latin typeface="PMingLiU"/>
                <a:cs typeface="PMingLiU"/>
              </a:rPr>
              <a:t>，</a:t>
            </a:r>
            <a:r>
              <a:rPr dirty="0" sz="1000" spc="5">
                <a:latin typeface="PMingLiU"/>
                <a:cs typeface="PMingLiU"/>
              </a:rPr>
              <a:t>基于 </a:t>
            </a:r>
            <a:r>
              <a:rPr dirty="0" sz="1000">
                <a:latin typeface="Arial"/>
                <a:cs typeface="Arial"/>
              </a:rPr>
              <a:t>TruUCAR</a:t>
            </a:r>
            <a:r>
              <a:rPr dirty="0" sz="1000" spc="-95">
                <a:latin typeface="Arial"/>
                <a:cs typeface="Arial"/>
              </a:rPr>
              <a:t> </a:t>
            </a:r>
            <a:r>
              <a:rPr dirty="0" sz="1000" spc="5">
                <a:latin typeface="PMingLiU"/>
                <a:cs typeface="PMingLiU"/>
              </a:rPr>
              <a:t>平台</a:t>
            </a:r>
            <a:r>
              <a:rPr dirty="0" sz="1000" spc="-20">
                <a:latin typeface="PMingLiU"/>
                <a:cs typeface="PMingLiU"/>
              </a:rPr>
              <a:t>开</a:t>
            </a:r>
            <a:r>
              <a:rPr dirty="0" sz="1000" spc="5">
                <a:latin typeface="PMingLiU"/>
                <a:cs typeface="PMingLiU"/>
              </a:rPr>
              <a:t>发</a:t>
            </a:r>
            <a:r>
              <a:rPr dirty="0" sz="1000" spc="220">
                <a:latin typeface="PMingLiU"/>
                <a:cs typeface="PMingLiU"/>
              </a:rPr>
              <a:t>的</a:t>
            </a:r>
            <a:r>
              <a:rPr dirty="0" sz="1000" spc="-5">
                <a:latin typeface="Arial"/>
                <a:cs typeface="Arial"/>
              </a:rPr>
              <a:t>UCAR-T</a:t>
            </a:r>
            <a:r>
              <a:rPr dirty="0" sz="1000" spc="-80">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可在</a:t>
            </a:r>
            <a:r>
              <a:rPr dirty="0" sz="1000" spc="-20">
                <a:latin typeface="PMingLiU"/>
                <a:cs typeface="PMingLiU"/>
              </a:rPr>
              <a:t>不</a:t>
            </a:r>
            <a:r>
              <a:rPr dirty="0" sz="1000" spc="5">
                <a:latin typeface="PMingLiU"/>
                <a:cs typeface="PMingLiU"/>
              </a:rPr>
              <a:t>联用</a:t>
            </a:r>
            <a:r>
              <a:rPr dirty="0" sz="1000" spc="-40">
                <a:latin typeface="PMingLiU"/>
                <a:cs typeface="PMingLiU"/>
              </a:rPr>
              <a:t> </a:t>
            </a:r>
            <a:r>
              <a:rPr dirty="0" sz="1000" spc="-5">
                <a:latin typeface="Arial"/>
                <a:cs typeface="Arial"/>
              </a:rPr>
              <a:t>CD52</a:t>
            </a:r>
            <a:r>
              <a:rPr dirty="0" sz="1000" spc="-95">
                <a:latin typeface="Arial"/>
                <a:cs typeface="Arial"/>
              </a:rPr>
              <a:t> </a:t>
            </a:r>
            <a:r>
              <a:rPr dirty="0" sz="1000" spc="5">
                <a:latin typeface="PMingLiU"/>
                <a:cs typeface="PMingLiU"/>
              </a:rPr>
              <a:t>抗体的</a:t>
            </a:r>
            <a:r>
              <a:rPr dirty="0" sz="1000" spc="-20">
                <a:latin typeface="PMingLiU"/>
                <a:cs typeface="PMingLiU"/>
              </a:rPr>
              <a:t>情</a:t>
            </a:r>
            <a:r>
              <a:rPr dirty="0" sz="1000" spc="5">
                <a:latin typeface="PMingLiU"/>
                <a:cs typeface="PMingLiU"/>
              </a:rPr>
              <a:t>况下</a:t>
            </a:r>
            <a:r>
              <a:rPr dirty="0" sz="1000" spc="-20">
                <a:latin typeface="PMingLiU"/>
                <a:cs typeface="PMingLiU"/>
              </a:rPr>
              <a:t>，</a:t>
            </a:r>
            <a:r>
              <a:rPr dirty="0" sz="1000" spc="5">
                <a:latin typeface="PMingLiU"/>
                <a:cs typeface="PMingLiU"/>
              </a:rPr>
              <a:t>在患</a:t>
            </a:r>
            <a:r>
              <a:rPr dirty="0" sz="1000" spc="-20">
                <a:latin typeface="PMingLiU"/>
                <a:cs typeface="PMingLiU"/>
              </a:rPr>
              <a:t>者</a:t>
            </a:r>
            <a:r>
              <a:rPr dirty="0" sz="1000" spc="5">
                <a:latin typeface="PMingLiU"/>
                <a:cs typeface="PMingLiU"/>
              </a:rPr>
              <a:t>免疫</a:t>
            </a:r>
            <a:r>
              <a:rPr dirty="0" sz="1000" spc="-20">
                <a:latin typeface="PMingLiU"/>
                <a:cs typeface="PMingLiU"/>
              </a:rPr>
              <a:t>系</a:t>
            </a:r>
            <a:r>
              <a:rPr dirty="0" sz="1000" spc="5">
                <a:latin typeface="PMingLiU"/>
                <a:cs typeface="PMingLiU"/>
              </a:rPr>
              <a:t>统中存 活。为</a:t>
            </a:r>
            <a:r>
              <a:rPr dirty="0" sz="1000" spc="-20">
                <a:latin typeface="PMingLiU"/>
                <a:cs typeface="PMingLiU"/>
              </a:rPr>
              <a:t>降</a:t>
            </a:r>
            <a:r>
              <a:rPr dirty="0" sz="1000" spc="125">
                <a:latin typeface="PMingLiU"/>
                <a:cs typeface="PMingLiU"/>
              </a:rPr>
              <a:t>低</a:t>
            </a:r>
            <a:r>
              <a:rPr dirty="0" sz="1000" spc="30">
                <a:latin typeface="Arial"/>
                <a:cs typeface="Arial"/>
              </a:rPr>
              <a:t>GvHD</a:t>
            </a:r>
            <a:r>
              <a:rPr dirty="0" sz="1000" spc="5">
                <a:latin typeface="PMingLiU"/>
                <a:cs typeface="PMingLiU"/>
              </a:rPr>
              <a:t>风</a:t>
            </a:r>
            <a:r>
              <a:rPr dirty="0" sz="1000" spc="-20">
                <a:latin typeface="PMingLiU"/>
                <a:cs typeface="PMingLiU"/>
              </a:rPr>
              <a:t>险</a:t>
            </a:r>
            <a:r>
              <a:rPr dirty="0" sz="1000" spc="5">
                <a:latin typeface="PMingLiU"/>
                <a:cs typeface="PMingLiU"/>
              </a:rPr>
              <a:t>，亘</a:t>
            </a:r>
            <a:r>
              <a:rPr dirty="0" sz="1000" spc="-20">
                <a:latin typeface="PMingLiU"/>
                <a:cs typeface="PMingLiU"/>
              </a:rPr>
              <a:t>喜利</a:t>
            </a:r>
            <a:r>
              <a:rPr dirty="0" sz="1000" spc="145">
                <a:latin typeface="PMingLiU"/>
                <a:cs typeface="PMingLiU"/>
              </a:rPr>
              <a:t>用</a:t>
            </a:r>
            <a:r>
              <a:rPr dirty="0" sz="1000" spc="-5">
                <a:latin typeface="Arial"/>
                <a:cs typeface="Arial"/>
              </a:rPr>
              <a:t>CRISPR/Cas9</a:t>
            </a:r>
            <a:r>
              <a:rPr dirty="0" sz="1000" spc="-65">
                <a:latin typeface="Arial"/>
                <a:cs typeface="Arial"/>
              </a:rPr>
              <a:t> </a:t>
            </a:r>
            <a:r>
              <a:rPr dirty="0" sz="1000" spc="5">
                <a:latin typeface="PMingLiU"/>
                <a:cs typeface="PMingLiU"/>
              </a:rPr>
              <a:t>系统</a:t>
            </a:r>
            <a:r>
              <a:rPr dirty="0" sz="1000" spc="150">
                <a:latin typeface="PMingLiU"/>
                <a:cs typeface="PMingLiU"/>
              </a:rPr>
              <a:t>对</a:t>
            </a:r>
            <a:r>
              <a:rPr dirty="0" sz="1000">
                <a:latin typeface="Arial"/>
                <a:cs typeface="Arial"/>
              </a:rPr>
              <a:t>TRAC</a:t>
            </a:r>
            <a:r>
              <a:rPr dirty="0" sz="1000" spc="-185">
                <a:latin typeface="Arial"/>
                <a:cs typeface="Arial"/>
              </a:rPr>
              <a:t> </a:t>
            </a:r>
            <a:r>
              <a:rPr dirty="0" sz="1000" spc="5">
                <a:latin typeface="PMingLiU"/>
                <a:cs typeface="PMingLiU"/>
              </a:rPr>
              <a:t>编码</a:t>
            </a:r>
            <a:r>
              <a:rPr dirty="0" sz="1000" spc="-20">
                <a:latin typeface="PMingLiU"/>
                <a:cs typeface="PMingLiU"/>
              </a:rPr>
              <a:t>位</a:t>
            </a:r>
            <a:r>
              <a:rPr dirty="0" sz="1000" spc="5">
                <a:latin typeface="PMingLiU"/>
                <a:cs typeface="PMingLiU"/>
              </a:rPr>
              <a:t>点进</a:t>
            </a:r>
            <a:r>
              <a:rPr dirty="0" sz="1000" spc="-20">
                <a:latin typeface="PMingLiU"/>
                <a:cs typeface="PMingLiU"/>
              </a:rPr>
              <a:t>行</a:t>
            </a:r>
            <a:r>
              <a:rPr dirty="0" sz="1000" spc="5">
                <a:latin typeface="PMingLiU"/>
                <a:cs typeface="PMingLiU"/>
              </a:rPr>
              <a:t>了基</a:t>
            </a:r>
            <a:r>
              <a:rPr dirty="0" sz="1000" spc="-20">
                <a:latin typeface="PMingLiU"/>
                <a:cs typeface="PMingLiU"/>
              </a:rPr>
              <a:t>因</a:t>
            </a:r>
            <a:r>
              <a:rPr dirty="0" sz="1000" spc="5">
                <a:latin typeface="PMingLiU"/>
                <a:cs typeface="PMingLiU"/>
              </a:rPr>
              <a:t>编辑，  以消</a:t>
            </a:r>
            <a:r>
              <a:rPr dirty="0" sz="1000" spc="195">
                <a:latin typeface="PMingLiU"/>
                <a:cs typeface="PMingLiU"/>
              </a:rPr>
              <a:t>除</a:t>
            </a:r>
            <a:r>
              <a:rPr dirty="0" sz="1000">
                <a:latin typeface="Arial"/>
                <a:cs typeface="Arial"/>
              </a:rPr>
              <a:t>TruUCAR</a:t>
            </a:r>
            <a:r>
              <a:rPr dirty="0" sz="1000" spc="-85">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表</a:t>
            </a:r>
            <a:r>
              <a:rPr dirty="0" sz="1000" spc="195">
                <a:latin typeface="PMingLiU"/>
                <a:cs typeface="PMingLiU"/>
              </a:rPr>
              <a:t>面</a:t>
            </a:r>
            <a:r>
              <a:rPr dirty="0" sz="1000">
                <a:latin typeface="Arial"/>
                <a:cs typeface="Arial"/>
              </a:rPr>
              <a:t>TCR</a:t>
            </a:r>
            <a:r>
              <a:rPr dirty="0" sz="1000" spc="-85">
                <a:latin typeface="Arial"/>
                <a:cs typeface="Arial"/>
              </a:rPr>
              <a:t> </a:t>
            </a:r>
            <a:r>
              <a:rPr dirty="0" sz="1000" spc="5">
                <a:latin typeface="PMingLiU"/>
                <a:cs typeface="PMingLiU"/>
              </a:rPr>
              <a:t>复合</a:t>
            </a:r>
            <a:r>
              <a:rPr dirty="0" sz="1000" spc="-20">
                <a:latin typeface="PMingLiU"/>
                <a:cs typeface="PMingLiU"/>
              </a:rPr>
              <a:t>物</a:t>
            </a:r>
            <a:r>
              <a:rPr dirty="0" sz="1000" spc="5">
                <a:latin typeface="PMingLiU"/>
                <a:cs typeface="PMingLiU"/>
              </a:rPr>
              <a:t>的</a:t>
            </a:r>
            <a:r>
              <a:rPr dirty="0" sz="1000" spc="-20">
                <a:latin typeface="PMingLiU"/>
                <a:cs typeface="PMingLiU"/>
              </a:rPr>
              <a:t>表</a:t>
            </a:r>
            <a:r>
              <a:rPr dirty="0" sz="1000" spc="5">
                <a:latin typeface="PMingLiU"/>
                <a:cs typeface="PMingLiU"/>
              </a:rPr>
              <a:t>达。</a:t>
            </a:r>
            <a:r>
              <a:rPr dirty="0" sz="1000" spc="-20">
                <a:latin typeface="PMingLiU"/>
                <a:cs typeface="PMingLiU"/>
              </a:rPr>
              <a:t>此</a:t>
            </a:r>
            <a:r>
              <a:rPr dirty="0" sz="1000" spc="5">
                <a:latin typeface="PMingLiU"/>
                <a:cs typeface="PMingLiU"/>
              </a:rPr>
              <a:t>外</a:t>
            </a:r>
            <a:r>
              <a:rPr dirty="0" sz="1000" spc="-20">
                <a:latin typeface="PMingLiU"/>
                <a:cs typeface="PMingLiU"/>
              </a:rPr>
              <a:t>，</a:t>
            </a:r>
            <a:r>
              <a:rPr dirty="0" sz="1000" spc="5">
                <a:latin typeface="PMingLiU"/>
                <a:cs typeface="PMingLiU"/>
              </a:rPr>
              <a:t>为消除</a:t>
            </a:r>
            <a:r>
              <a:rPr dirty="0" sz="1000" spc="-20">
                <a:latin typeface="PMingLiU"/>
                <a:cs typeface="PMingLiU"/>
              </a:rPr>
              <a:t>潜</a:t>
            </a:r>
            <a:r>
              <a:rPr dirty="0" sz="1000" spc="5">
                <a:latin typeface="PMingLiU"/>
                <a:cs typeface="PMingLiU"/>
              </a:rPr>
              <a:t>在</a:t>
            </a:r>
            <a:r>
              <a:rPr dirty="0" sz="1000" spc="10">
                <a:latin typeface="PMingLiU"/>
                <a:cs typeface="PMingLiU"/>
              </a:rPr>
              <a:t>的</a:t>
            </a:r>
            <a:r>
              <a:rPr dirty="0" sz="1000" spc="-5">
                <a:latin typeface="Arial"/>
                <a:cs typeface="Arial"/>
              </a:rPr>
              <a:t>“fratricide”</a:t>
            </a:r>
            <a:r>
              <a:rPr dirty="0" sz="1000" spc="5">
                <a:latin typeface="PMingLiU"/>
                <a:cs typeface="PMingLiU"/>
              </a:rPr>
              <a:t>现象</a:t>
            </a:r>
            <a:r>
              <a:rPr dirty="0" sz="1000" spc="-60">
                <a:latin typeface="PMingLiU"/>
                <a:cs typeface="PMingLiU"/>
              </a:rPr>
              <a:t> </a:t>
            </a:r>
            <a:r>
              <a:rPr dirty="0" sz="1000">
                <a:latin typeface="Arial"/>
                <a:cs typeface="Arial"/>
              </a:rPr>
              <a:t>(CAR-  </a:t>
            </a:r>
            <a:r>
              <a:rPr dirty="0" sz="1000" spc="5">
                <a:latin typeface="Arial"/>
                <a:cs typeface="Arial"/>
              </a:rPr>
              <a:t>T</a:t>
            </a:r>
            <a:r>
              <a:rPr dirty="0" sz="1000" spc="-55">
                <a:latin typeface="Arial"/>
                <a:cs typeface="Arial"/>
              </a:rPr>
              <a:t> </a:t>
            </a:r>
            <a:r>
              <a:rPr dirty="0" sz="1000" spc="5">
                <a:latin typeface="PMingLiU"/>
                <a:cs typeface="PMingLiU"/>
              </a:rPr>
              <a:t>细胞</a:t>
            </a:r>
            <a:r>
              <a:rPr dirty="0" sz="1000" spc="-20">
                <a:latin typeface="PMingLiU"/>
                <a:cs typeface="PMingLiU"/>
              </a:rPr>
              <a:t>间</a:t>
            </a:r>
            <a:r>
              <a:rPr dirty="0" sz="1000" spc="5">
                <a:latin typeface="PMingLiU"/>
                <a:cs typeface="PMingLiU"/>
              </a:rPr>
              <a:t>互相</a:t>
            </a:r>
            <a:r>
              <a:rPr dirty="0" sz="1000" spc="-20">
                <a:latin typeface="PMingLiU"/>
                <a:cs typeface="PMingLiU"/>
              </a:rPr>
              <a:t>杀</a:t>
            </a:r>
            <a:r>
              <a:rPr dirty="0" sz="1000" spc="5">
                <a:latin typeface="PMingLiU"/>
                <a:cs typeface="PMingLiU"/>
              </a:rPr>
              <a:t>伤</a:t>
            </a:r>
            <a:r>
              <a:rPr dirty="0" sz="1000" spc="-10">
                <a:latin typeface="Arial"/>
                <a:cs typeface="Arial"/>
              </a:rPr>
              <a:t>)</a:t>
            </a:r>
            <a:r>
              <a:rPr dirty="0" sz="1000" spc="-10">
                <a:latin typeface="PMingLiU"/>
                <a:cs typeface="PMingLiU"/>
              </a:rPr>
              <a:t>，</a:t>
            </a:r>
            <a:r>
              <a:rPr dirty="0" sz="1000" spc="5">
                <a:latin typeface="PMingLiU"/>
                <a:cs typeface="PMingLiU"/>
              </a:rPr>
              <a:t>公司</a:t>
            </a:r>
            <a:r>
              <a:rPr dirty="0" sz="1000" spc="-20">
                <a:latin typeface="PMingLiU"/>
                <a:cs typeface="PMingLiU"/>
              </a:rPr>
              <a:t>也</a:t>
            </a:r>
            <a:r>
              <a:rPr dirty="0" sz="1000" spc="5">
                <a:latin typeface="PMingLiU"/>
                <a:cs typeface="PMingLiU"/>
              </a:rPr>
              <a:t>敲除了</a:t>
            </a:r>
            <a:r>
              <a:rPr dirty="0" sz="1000" spc="-20">
                <a:latin typeface="PMingLiU"/>
                <a:cs typeface="PMingLiU"/>
              </a:rPr>
              <a:t> </a:t>
            </a:r>
            <a:r>
              <a:rPr dirty="0" sz="1000" spc="-5">
                <a:latin typeface="Arial"/>
                <a:cs typeface="Arial"/>
              </a:rPr>
              <a:t>CD7</a:t>
            </a:r>
            <a:r>
              <a:rPr dirty="0" sz="1000" spc="55">
                <a:latin typeface="Arial"/>
                <a:cs typeface="Arial"/>
              </a:rPr>
              <a:t> </a:t>
            </a:r>
            <a:r>
              <a:rPr dirty="0" sz="1000">
                <a:latin typeface="Arial"/>
                <a:cs typeface="Arial"/>
              </a:rPr>
              <a:t>(</a:t>
            </a:r>
            <a:r>
              <a:rPr dirty="0" sz="1000" spc="245">
                <a:latin typeface="PMingLiU"/>
                <a:cs typeface="PMingLiU"/>
              </a:rPr>
              <a:t>在</a:t>
            </a:r>
            <a:r>
              <a:rPr dirty="0" sz="1000" spc="-5">
                <a:latin typeface="Arial"/>
                <a:cs typeface="Arial"/>
              </a:rPr>
              <a:t>pan</a:t>
            </a:r>
            <a:r>
              <a:rPr dirty="0" sz="1000" spc="50">
                <a:latin typeface="Arial"/>
                <a:cs typeface="Arial"/>
              </a:rPr>
              <a:t> </a:t>
            </a:r>
            <a:r>
              <a:rPr dirty="0" sz="1000" spc="5">
                <a:latin typeface="Arial"/>
                <a:cs typeface="Arial"/>
              </a:rPr>
              <a:t>T</a:t>
            </a:r>
            <a:r>
              <a:rPr dirty="0" sz="1000" spc="-55">
                <a:latin typeface="Arial"/>
                <a:cs typeface="Arial"/>
              </a:rPr>
              <a:t> </a:t>
            </a:r>
            <a:r>
              <a:rPr dirty="0" sz="1000" spc="5">
                <a:latin typeface="PMingLiU"/>
                <a:cs typeface="PMingLiU"/>
              </a:rPr>
              <a:t>和</a:t>
            </a:r>
            <a:r>
              <a:rPr dirty="0" sz="1000" spc="-15">
                <a:latin typeface="PMingLiU"/>
                <a:cs typeface="PMingLiU"/>
              </a:rPr>
              <a:t> </a:t>
            </a:r>
            <a:r>
              <a:rPr dirty="0" sz="1000" spc="-15">
                <a:latin typeface="Arial"/>
                <a:cs typeface="Arial"/>
              </a:rPr>
              <a:t>NK</a:t>
            </a:r>
            <a:r>
              <a:rPr dirty="0" sz="1000" spc="-65">
                <a:latin typeface="Arial"/>
                <a:cs typeface="Arial"/>
              </a:rPr>
              <a:t> </a:t>
            </a:r>
            <a:r>
              <a:rPr dirty="0" sz="1000" spc="5">
                <a:latin typeface="PMingLiU"/>
                <a:cs typeface="PMingLiU"/>
              </a:rPr>
              <a:t>细胞上</a:t>
            </a:r>
            <a:r>
              <a:rPr dirty="0" sz="1000" spc="-20">
                <a:latin typeface="PMingLiU"/>
                <a:cs typeface="PMingLiU"/>
              </a:rPr>
              <a:t>广</a:t>
            </a:r>
            <a:r>
              <a:rPr dirty="0" sz="1000" spc="5">
                <a:latin typeface="PMingLiU"/>
                <a:cs typeface="PMingLiU"/>
              </a:rPr>
              <a:t>泛表</a:t>
            </a:r>
            <a:r>
              <a:rPr dirty="0" sz="1000" spc="-20">
                <a:latin typeface="PMingLiU"/>
                <a:cs typeface="PMingLiU"/>
              </a:rPr>
              <a:t>达</a:t>
            </a:r>
            <a:r>
              <a:rPr dirty="0" sz="1000" spc="5">
                <a:latin typeface="PMingLiU"/>
                <a:cs typeface="PMingLiU"/>
              </a:rPr>
              <a:t>的蛋</a:t>
            </a:r>
            <a:r>
              <a:rPr dirty="0" sz="1000" spc="-20">
                <a:latin typeface="PMingLiU"/>
                <a:cs typeface="PMingLiU"/>
              </a:rPr>
              <a:t>白</a:t>
            </a:r>
            <a:r>
              <a:rPr dirty="0" sz="1000" spc="5">
                <a:latin typeface="PMingLiU"/>
                <a:cs typeface="PMingLiU"/>
              </a:rPr>
              <a:t>分</a:t>
            </a:r>
            <a:r>
              <a:rPr dirty="0" sz="1000" spc="10">
                <a:latin typeface="PMingLiU"/>
                <a:cs typeface="PMingLiU"/>
              </a:rPr>
              <a:t>子</a:t>
            </a:r>
            <a:r>
              <a:rPr dirty="0" sz="1000">
                <a:latin typeface="Arial"/>
                <a:cs typeface="Arial"/>
              </a:rPr>
              <a:t>)</a:t>
            </a:r>
            <a:r>
              <a:rPr dirty="0" sz="1000" spc="35">
                <a:latin typeface="Arial"/>
                <a:cs typeface="Arial"/>
              </a:rPr>
              <a:t> </a:t>
            </a:r>
            <a:r>
              <a:rPr dirty="0" sz="1000" spc="5">
                <a:latin typeface="PMingLiU"/>
                <a:cs typeface="PMingLiU"/>
              </a:rPr>
              <a:t>的表 达。</a:t>
            </a:r>
            <a:endParaRPr sz="1000">
              <a:latin typeface="PMingLiU"/>
              <a:cs typeface="PMingLiU"/>
            </a:endParaRPr>
          </a:p>
          <a:p>
            <a:pPr algn="just" marL="12700" marR="5080">
              <a:lnSpc>
                <a:spcPct val="139500"/>
              </a:lnSpc>
              <a:spcBef>
                <a:spcPts val="605"/>
              </a:spcBef>
            </a:pPr>
            <a:r>
              <a:rPr dirty="0" sz="1000" spc="5">
                <a:latin typeface="PMingLiU"/>
                <a:cs typeface="PMingLiU"/>
              </a:rPr>
              <a:t>目前</a:t>
            </a:r>
            <a:r>
              <a:rPr dirty="0" sz="1000" spc="-5">
                <a:latin typeface="PMingLiU"/>
                <a:cs typeface="PMingLiU"/>
              </a:rPr>
              <a:t>，</a:t>
            </a:r>
            <a:r>
              <a:rPr dirty="0" sz="1000" spc="-5">
                <a:latin typeface="Arial"/>
                <a:cs typeface="Arial"/>
              </a:rPr>
              <a:t>TruUCAR</a:t>
            </a:r>
            <a:r>
              <a:rPr dirty="0" sz="1000" spc="-40">
                <a:latin typeface="Arial"/>
                <a:cs typeface="Arial"/>
              </a:rPr>
              <a:t> </a:t>
            </a:r>
            <a:r>
              <a:rPr dirty="0" sz="1000" spc="5">
                <a:latin typeface="PMingLiU"/>
                <a:cs typeface="PMingLiU"/>
              </a:rPr>
              <a:t>平台</a:t>
            </a:r>
            <a:r>
              <a:rPr dirty="0" sz="1000" spc="-20">
                <a:latin typeface="PMingLiU"/>
                <a:cs typeface="PMingLiU"/>
              </a:rPr>
              <a:t>上</a:t>
            </a:r>
            <a:r>
              <a:rPr dirty="0" sz="1000" spc="5">
                <a:latin typeface="PMingLiU"/>
                <a:cs typeface="PMingLiU"/>
              </a:rPr>
              <a:t>已诞</a:t>
            </a:r>
            <a:r>
              <a:rPr dirty="0" sz="1000" spc="-20">
                <a:latin typeface="PMingLiU"/>
                <a:cs typeface="PMingLiU"/>
              </a:rPr>
              <a:t>生</a:t>
            </a:r>
            <a:r>
              <a:rPr dirty="0" sz="1000" spc="5">
                <a:latin typeface="PMingLiU"/>
                <a:cs typeface="PMingLiU"/>
              </a:rPr>
              <a:t>了两</a:t>
            </a:r>
            <a:r>
              <a:rPr dirty="0" sz="1000" spc="-20">
                <a:latin typeface="PMingLiU"/>
                <a:cs typeface="PMingLiU"/>
              </a:rPr>
              <a:t>款</a:t>
            </a:r>
            <a:r>
              <a:rPr dirty="0" sz="1000" spc="5">
                <a:latin typeface="PMingLiU"/>
                <a:cs typeface="PMingLiU"/>
              </a:rPr>
              <a:t>候选</a:t>
            </a:r>
            <a:r>
              <a:rPr dirty="0" sz="1000" spc="-20">
                <a:latin typeface="PMingLiU"/>
                <a:cs typeface="PMingLiU"/>
              </a:rPr>
              <a:t>产</a:t>
            </a:r>
            <a:r>
              <a:rPr dirty="0" sz="1000" spc="5">
                <a:latin typeface="PMingLiU"/>
                <a:cs typeface="PMingLiU"/>
              </a:rPr>
              <a:t>品，</a:t>
            </a:r>
            <a:r>
              <a:rPr dirty="0" sz="1000" spc="-20">
                <a:latin typeface="PMingLiU"/>
                <a:cs typeface="PMingLiU"/>
              </a:rPr>
              <a:t>正</a:t>
            </a:r>
            <a:r>
              <a:rPr dirty="0" sz="1000" spc="5">
                <a:latin typeface="PMingLiU"/>
                <a:cs typeface="PMingLiU"/>
              </a:rPr>
              <a:t>在</a:t>
            </a:r>
            <a:r>
              <a:rPr dirty="0" sz="1000" spc="45">
                <a:latin typeface="PMingLiU"/>
                <a:cs typeface="PMingLiU"/>
              </a:rPr>
              <a:t> </a:t>
            </a:r>
            <a:r>
              <a:rPr dirty="0" sz="1000" spc="-15">
                <a:latin typeface="Arial"/>
                <a:cs typeface="Arial"/>
              </a:rPr>
              <a:t>IIT</a:t>
            </a:r>
            <a:r>
              <a:rPr dirty="0" sz="1000" spc="-25">
                <a:latin typeface="Arial"/>
                <a:cs typeface="Arial"/>
              </a:rPr>
              <a:t> </a:t>
            </a:r>
            <a:r>
              <a:rPr dirty="0" sz="1000" spc="5">
                <a:latin typeface="PMingLiU"/>
                <a:cs typeface="PMingLiU"/>
              </a:rPr>
              <a:t>研究</a:t>
            </a:r>
            <a:r>
              <a:rPr dirty="0" sz="1000" spc="-20">
                <a:latin typeface="PMingLiU"/>
                <a:cs typeface="PMingLiU"/>
              </a:rPr>
              <a:t>中</a:t>
            </a:r>
            <a:r>
              <a:rPr dirty="0" sz="1000" spc="5">
                <a:latin typeface="PMingLiU"/>
                <a:cs typeface="PMingLiU"/>
              </a:rPr>
              <a:t>进行</a:t>
            </a:r>
            <a:r>
              <a:rPr dirty="0" sz="1000" spc="-20">
                <a:latin typeface="PMingLiU"/>
                <a:cs typeface="PMingLiU"/>
              </a:rPr>
              <a:t>验</a:t>
            </a:r>
            <a:r>
              <a:rPr dirty="0" sz="1000" spc="5">
                <a:latin typeface="PMingLiU"/>
                <a:cs typeface="PMingLiU"/>
              </a:rPr>
              <a:t>证</a:t>
            </a:r>
            <a:r>
              <a:rPr dirty="0" sz="1000" spc="-20">
                <a:latin typeface="PMingLiU"/>
                <a:cs typeface="PMingLiU"/>
              </a:rPr>
              <a:t>。</a:t>
            </a:r>
            <a:r>
              <a:rPr dirty="0" sz="1000">
                <a:latin typeface="Arial"/>
                <a:cs typeface="Arial"/>
              </a:rPr>
              <a:t>GC027</a:t>
            </a:r>
            <a:r>
              <a:rPr dirty="0" sz="1000" spc="-35">
                <a:latin typeface="Arial"/>
                <a:cs typeface="Arial"/>
              </a:rPr>
              <a:t> </a:t>
            </a:r>
            <a:r>
              <a:rPr dirty="0" sz="1000" spc="5">
                <a:latin typeface="PMingLiU"/>
                <a:cs typeface="PMingLiU"/>
              </a:rPr>
              <a:t>是一款 </a:t>
            </a:r>
            <a:r>
              <a:rPr dirty="0" sz="1000" spc="-5">
                <a:latin typeface="Arial"/>
                <a:cs typeface="Arial"/>
              </a:rPr>
              <a:t>CD7</a:t>
            </a:r>
            <a:r>
              <a:rPr dirty="0" sz="1000" spc="145">
                <a:latin typeface="Arial"/>
                <a:cs typeface="Arial"/>
              </a:rPr>
              <a:t> </a:t>
            </a:r>
            <a:r>
              <a:rPr dirty="0" sz="1000">
                <a:latin typeface="Arial"/>
                <a:cs typeface="Arial"/>
              </a:rPr>
              <a:t>UCAR-T</a:t>
            </a:r>
            <a:r>
              <a:rPr dirty="0" sz="1000" spc="-30">
                <a:latin typeface="Arial"/>
                <a:cs typeface="Arial"/>
              </a:rPr>
              <a:t> </a:t>
            </a:r>
            <a:r>
              <a:rPr dirty="0" sz="1000" spc="5">
                <a:latin typeface="PMingLiU"/>
                <a:cs typeface="PMingLiU"/>
              </a:rPr>
              <a:t>产品</a:t>
            </a:r>
            <a:r>
              <a:rPr dirty="0" sz="1000" spc="-20">
                <a:latin typeface="PMingLiU"/>
                <a:cs typeface="PMingLiU"/>
              </a:rPr>
              <a:t>，</a:t>
            </a:r>
            <a:r>
              <a:rPr dirty="0" sz="1000" spc="5">
                <a:latin typeface="PMingLiU"/>
                <a:cs typeface="PMingLiU"/>
              </a:rPr>
              <a:t>有望</a:t>
            </a:r>
            <a:r>
              <a:rPr dirty="0" sz="1000" spc="-20">
                <a:latin typeface="PMingLiU"/>
                <a:cs typeface="PMingLiU"/>
              </a:rPr>
              <a:t>填</a:t>
            </a:r>
            <a:r>
              <a:rPr dirty="0" sz="1000" spc="5">
                <a:latin typeface="PMingLiU"/>
                <a:cs typeface="PMingLiU"/>
              </a:rPr>
              <a:t>补</a:t>
            </a:r>
            <a:r>
              <a:rPr dirty="0" sz="1000" spc="35">
                <a:latin typeface="PMingLiU"/>
                <a:cs typeface="PMingLiU"/>
              </a:rPr>
              <a:t> </a:t>
            </a:r>
            <a:r>
              <a:rPr dirty="0" sz="1000">
                <a:latin typeface="Arial"/>
                <a:cs typeface="Arial"/>
              </a:rPr>
              <a:t>T-ALL</a:t>
            </a:r>
            <a:r>
              <a:rPr dirty="0" sz="1000" spc="-45">
                <a:latin typeface="Arial"/>
                <a:cs typeface="Arial"/>
              </a:rPr>
              <a:t> </a:t>
            </a:r>
            <a:r>
              <a:rPr dirty="0" sz="1000" spc="5">
                <a:latin typeface="PMingLiU"/>
                <a:cs typeface="PMingLiU"/>
              </a:rPr>
              <a:t>治疗</a:t>
            </a:r>
            <a:r>
              <a:rPr dirty="0" sz="1000" spc="-20">
                <a:latin typeface="PMingLiU"/>
                <a:cs typeface="PMingLiU"/>
              </a:rPr>
              <a:t>领</a:t>
            </a:r>
            <a:r>
              <a:rPr dirty="0" sz="1000" spc="5">
                <a:latin typeface="PMingLiU"/>
                <a:cs typeface="PMingLiU"/>
              </a:rPr>
              <a:t>域</a:t>
            </a:r>
            <a:r>
              <a:rPr dirty="0" sz="1000" spc="-20">
                <a:latin typeface="PMingLiU"/>
                <a:cs typeface="PMingLiU"/>
              </a:rPr>
              <a:t>的</a:t>
            </a:r>
            <a:r>
              <a:rPr dirty="0" sz="1000" spc="5">
                <a:latin typeface="PMingLiU"/>
                <a:cs typeface="PMingLiU"/>
              </a:rPr>
              <a:t>空</a:t>
            </a:r>
            <a:r>
              <a:rPr dirty="0" sz="1000" spc="-20">
                <a:latin typeface="PMingLiU"/>
                <a:cs typeface="PMingLiU"/>
              </a:rPr>
              <a:t>白</a:t>
            </a:r>
            <a:r>
              <a:rPr dirty="0" sz="1000" spc="5">
                <a:latin typeface="PMingLiU"/>
                <a:cs typeface="PMingLiU"/>
              </a:rPr>
              <a:t>。根据</a:t>
            </a:r>
            <a:r>
              <a:rPr dirty="0" sz="1000" spc="-20">
                <a:latin typeface="PMingLiU"/>
                <a:cs typeface="PMingLiU"/>
              </a:rPr>
              <a:t>亘</a:t>
            </a:r>
            <a:r>
              <a:rPr dirty="0" sz="1000" spc="5">
                <a:latin typeface="PMingLiU"/>
                <a:cs typeface="PMingLiU"/>
              </a:rPr>
              <a:t>喜生</a:t>
            </a:r>
            <a:r>
              <a:rPr dirty="0" sz="1000" spc="-20">
                <a:latin typeface="PMingLiU"/>
                <a:cs typeface="PMingLiU"/>
              </a:rPr>
              <a:t>物</a:t>
            </a:r>
            <a:r>
              <a:rPr dirty="0" sz="1000" spc="5">
                <a:latin typeface="PMingLiU"/>
                <a:cs typeface="PMingLiU"/>
              </a:rPr>
              <a:t>在</a:t>
            </a:r>
            <a:r>
              <a:rPr dirty="0" sz="1000" spc="30">
                <a:latin typeface="PMingLiU"/>
                <a:cs typeface="PMingLiU"/>
              </a:rPr>
              <a:t> </a:t>
            </a:r>
            <a:r>
              <a:rPr dirty="0" sz="1000">
                <a:latin typeface="Arial"/>
                <a:cs typeface="Arial"/>
              </a:rPr>
              <a:t>AACR</a:t>
            </a:r>
            <a:r>
              <a:rPr dirty="0" sz="1000" spc="120">
                <a:latin typeface="Arial"/>
                <a:cs typeface="Arial"/>
              </a:rPr>
              <a:t> </a:t>
            </a:r>
            <a:r>
              <a:rPr dirty="0" sz="1000" spc="-5">
                <a:latin typeface="Arial"/>
                <a:cs typeface="Arial"/>
              </a:rPr>
              <a:t>2021</a:t>
            </a:r>
            <a:r>
              <a:rPr dirty="0" sz="1000" spc="-15">
                <a:latin typeface="Arial"/>
                <a:cs typeface="Arial"/>
              </a:rPr>
              <a:t> </a:t>
            </a:r>
            <a:r>
              <a:rPr dirty="0" sz="1000" spc="5">
                <a:latin typeface="PMingLiU"/>
                <a:cs typeface="PMingLiU"/>
              </a:rPr>
              <a:t>上公 布的</a:t>
            </a:r>
            <a:r>
              <a:rPr dirty="0" sz="1000" spc="50">
                <a:latin typeface="PMingLiU"/>
                <a:cs typeface="PMingLiU"/>
              </a:rPr>
              <a:t> </a:t>
            </a:r>
            <a:r>
              <a:rPr dirty="0" sz="1000" spc="-5">
                <a:latin typeface="Arial"/>
                <a:cs typeface="Arial"/>
              </a:rPr>
              <a:t>IIT</a:t>
            </a:r>
            <a:r>
              <a:rPr dirty="0" sz="1000" spc="15">
                <a:latin typeface="Arial"/>
                <a:cs typeface="Arial"/>
              </a:rPr>
              <a:t> </a:t>
            </a:r>
            <a:r>
              <a:rPr dirty="0" sz="1000" spc="-20">
                <a:latin typeface="PMingLiU"/>
                <a:cs typeface="PMingLiU"/>
              </a:rPr>
              <a:t>研</a:t>
            </a:r>
            <a:r>
              <a:rPr dirty="0" sz="1000" spc="5">
                <a:latin typeface="PMingLiU"/>
                <a:cs typeface="PMingLiU"/>
              </a:rPr>
              <a:t>究数</a:t>
            </a:r>
            <a:r>
              <a:rPr dirty="0" sz="1000" spc="-20">
                <a:latin typeface="PMingLiU"/>
                <a:cs typeface="PMingLiU"/>
              </a:rPr>
              <a:t>据</a:t>
            </a:r>
            <a:r>
              <a:rPr dirty="0" sz="1000" spc="5">
                <a:latin typeface="PMingLiU"/>
                <a:cs typeface="PMingLiU"/>
              </a:rPr>
              <a:t>，所有</a:t>
            </a:r>
            <a:r>
              <a:rPr dirty="0" sz="1000" spc="60">
                <a:latin typeface="PMingLiU"/>
                <a:cs typeface="PMingLiU"/>
              </a:rPr>
              <a:t> </a:t>
            </a:r>
            <a:r>
              <a:rPr dirty="0" sz="1000">
                <a:latin typeface="Arial"/>
                <a:cs typeface="Arial"/>
              </a:rPr>
              <a:t>6</a:t>
            </a:r>
            <a:r>
              <a:rPr dirty="0" sz="1000" spc="-25">
                <a:latin typeface="Arial"/>
                <a:cs typeface="Arial"/>
              </a:rPr>
              <a:t> </a:t>
            </a:r>
            <a:r>
              <a:rPr dirty="0" sz="1000" spc="5">
                <a:latin typeface="PMingLiU"/>
                <a:cs typeface="PMingLiU"/>
              </a:rPr>
              <a:t>名患</a:t>
            </a:r>
            <a:r>
              <a:rPr dirty="0" sz="1000" spc="-20">
                <a:latin typeface="PMingLiU"/>
                <a:cs typeface="PMingLiU"/>
              </a:rPr>
              <a:t>者</a:t>
            </a:r>
            <a:r>
              <a:rPr dirty="0" sz="1000" spc="5">
                <a:latin typeface="PMingLiU"/>
                <a:cs typeface="PMingLiU"/>
              </a:rPr>
              <a:t>在治</a:t>
            </a:r>
            <a:r>
              <a:rPr dirty="0" sz="1000" spc="-20">
                <a:latin typeface="PMingLiU"/>
                <a:cs typeface="PMingLiU"/>
              </a:rPr>
              <a:t>疗</a:t>
            </a:r>
            <a:r>
              <a:rPr dirty="0" sz="1000" spc="5">
                <a:latin typeface="PMingLiU"/>
                <a:cs typeface="PMingLiU"/>
              </a:rPr>
              <a:t>一个</a:t>
            </a:r>
            <a:r>
              <a:rPr dirty="0" sz="1000" spc="-20">
                <a:latin typeface="PMingLiU"/>
                <a:cs typeface="PMingLiU"/>
              </a:rPr>
              <a:t>月</a:t>
            </a:r>
            <a:r>
              <a:rPr dirty="0" sz="1000" spc="5">
                <a:latin typeface="PMingLiU"/>
                <a:cs typeface="PMingLiU"/>
              </a:rPr>
              <a:t>内获</a:t>
            </a:r>
            <a:r>
              <a:rPr dirty="0" sz="1000" spc="-20">
                <a:latin typeface="PMingLiU"/>
                <a:cs typeface="PMingLiU"/>
              </a:rPr>
              <a:t>得</a:t>
            </a:r>
            <a:r>
              <a:rPr dirty="0" sz="1000" spc="5">
                <a:latin typeface="PMingLiU"/>
                <a:cs typeface="PMingLiU"/>
              </a:rPr>
              <a:t>了</a:t>
            </a:r>
            <a:r>
              <a:rPr dirty="0" sz="1000" spc="60">
                <a:latin typeface="PMingLiU"/>
                <a:cs typeface="PMingLiU"/>
              </a:rPr>
              <a:t> </a:t>
            </a:r>
            <a:r>
              <a:rPr dirty="0" sz="1000">
                <a:latin typeface="Arial"/>
                <a:cs typeface="Arial"/>
              </a:rPr>
              <a:t>CR</a:t>
            </a:r>
            <a:r>
              <a:rPr dirty="0" sz="1000">
                <a:latin typeface="PMingLiU"/>
                <a:cs typeface="PMingLiU"/>
              </a:rPr>
              <a:t>，</a:t>
            </a:r>
            <a:r>
              <a:rPr dirty="0" sz="1000">
                <a:latin typeface="Arial"/>
                <a:cs typeface="Arial"/>
              </a:rPr>
              <a:t>3 </a:t>
            </a:r>
            <a:r>
              <a:rPr dirty="0" sz="1000" spc="5">
                <a:latin typeface="PMingLiU"/>
                <a:cs typeface="PMingLiU"/>
              </a:rPr>
              <a:t>名患</a:t>
            </a:r>
            <a:r>
              <a:rPr dirty="0" sz="1000" spc="-20">
                <a:latin typeface="PMingLiU"/>
                <a:cs typeface="PMingLiU"/>
              </a:rPr>
              <a:t>者</a:t>
            </a:r>
            <a:r>
              <a:rPr dirty="0" sz="1000" spc="5">
                <a:latin typeface="PMingLiU"/>
                <a:cs typeface="PMingLiU"/>
              </a:rPr>
              <a:t>达到</a:t>
            </a:r>
            <a:r>
              <a:rPr dirty="0" sz="1000" spc="60">
                <a:latin typeface="PMingLiU"/>
                <a:cs typeface="PMingLiU"/>
              </a:rPr>
              <a:t> </a:t>
            </a:r>
            <a:r>
              <a:rPr dirty="0" sz="1000">
                <a:latin typeface="Arial"/>
                <a:cs typeface="Arial"/>
              </a:rPr>
              <a:t>6 </a:t>
            </a:r>
            <a:r>
              <a:rPr dirty="0" sz="1000" spc="5">
                <a:latin typeface="PMingLiU"/>
                <a:cs typeface="PMingLiU"/>
              </a:rPr>
              <a:t>个</a:t>
            </a:r>
            <a:r>
              <a:rPr dirty="0" sz="1000" spc="-20">
                <a:latin typeface="PMingLiU"/>
                <a:cs typeface="PMingLiU"/>
              </a:rPr>
              <a:t>月</a:t>
            </a:r>
            <a:r>
              <a:rPr dirty="0" sz="1000" spc="5">
                <a:latin typeface="PMingLiU"/>
                <a:cs typeface="PMingLiU"/>
              </a:rPr>
              <a:t>以上的 </a:t>
            </a:r>
            <a:r>
              <a:rPr dirty="0" sz="1000" spc="50">
                <a:latin typeface="PMingLiU"/>
                <a:cs typeface="PMingLiU"/>
              </a:rPr>
              <a:t>生存期</a:t>
            </a:r>
            <a:r>
              <a:rPr dirty="0" sz="1000" spc="25">
                <a:latin typeface="PMingLiU"/>
                <a:cs typeface="PMingLiU"/>
              </a:rPr>
              <a:t>，</a:t>
            </a:r>
            <a:r>
              <a:rPr dirty="0" sz="1000" spc="25">
                <a:latin typeface="Arial"/>
                <a:cs typeface="Arial"/>
              </a:rPr>
              <a:t>1</a:t>
            </a:r>
            <a:r>
              <a:rPr dirty="0" sz="1000" spc="190">
                <a:latin typeface="Arial"/>
                <a:cs typeface="Arial"/>
              </a:rPr>
              <a:t> </a:t>
            </a:r>
            <a:r>
              <a:rPr dirty="0" sz="1000" spc="50">
                <a:latin typeface="PMingLiU"/>
                <a:cs typeface="PMingLiU"/>
              </a:rPr>
              <a:t>名患者达到一年</a:t>
            </a:r>
            <a:r>
              <a:rPr dirty="0" sz="1000" spc="25">
                <a:latin typeface="PMingLiU"/>
                <a:cs typeface="PMingLiU"/>
              </a:rPr>
              <a:t>以</a:t>
            </a:r>
            <a:r>
              <a:rPr dirty="0" sz="1000" spc="50">
                <a:latin typeface="PMingLiU"/>
                <a:cs typeface="PMingLiU"/>
              </a:rPr>
              <a:t>上的生存期</a:t>
            </a:r>
            <a:r>
              <a:rPr dirty="0" sz="1000" spc="30">
                <a:latin typeface="PMingLiU"/>
                <a:cs typeface="PMingLiU"/>
              </a:rPr>
              <a:t>。</a:t>
            </a:r>
            <a:r>
              <a:rPr dirty="0" sz="1000">
                <a:latin typeface="Arial"/>
                <a:cs typeface="Arial"/>
              </a:rPr>
              <a:t>GC502</a:t>
            </a:r>
            <a:r>
              <a:rPr dirty="0" sz="1000" spc="195">
                <a:latin typeface="Arial"/>
                <a:cs typeface="Arial"/>
              </a:rPr>
              <a:t> </a:t>
            </a:r>
            <a:r>
              <a:rPr dirty="0" sz="1000" spc="50">
                <a:latin typeface="PMingLiU"/>
                <a:cs typeface="PMingLiU"/>
              </a:rPr>
              <a:t>是一款针</a:t>
            </a:r>
            <a:r>
              <a:rPr dirty="0" sz="1000" spc="5">
                <a:latin typeface="PMingLiU"/>
                <a:cs typeface="PMingLiU"/>
              </a:rPr>
              <a:t>对</a:t>
            </a:r>
            <a:r>
              <a:rPr dirty="0" sz="1000" spc="265">
                <a:latin typeface="PMingLiU"/>
                <a:cs typeface="PMingLiU"/>
              </a:rPr>
              <a:t> </a:t>
            </a:r>
            <a:r>
              <a:rPr dirty="0" sz="1000" spc="70">
                <a:latin typeface="Arial"/>
                <a:cs typeface="Arial"/>
              </a:rPr>
              <a:t>CD19</a:t>
            </a:r>
            <a:r>
              <a:rPr dirty="0" sz="1000" spc="70">
                <a:latin typeface="PMingLiU"/>
                <a:cs typeface="PMingLiU"/>
              </a:rPr>
              <a:t>×</a:t>
            </a:r>
            <a:r>
              <a:rPr dirty="0" sz="1000" spc="70">
                <a:latin typeface="Arial"/>
                <a:cs typeface="Arial"/>
              </a:rPr>
              <a:t>CD7</a:t>
            </a:r>
            <a:r>
              <a:rPr dirty="0" sz="1000" spc="195">
                <a:latin typeface="Arial"/>
                <a:cs typeface="Arial"/>
              </a:rPr>
              <a:t> </a:t>
            </a:r>
            <a:r>
              <a:rPr dirty="0" sz="1000" spc="50">
                <a:latin typeface="PMingLiU"/>
                <a:cs typeface="PMingLiU"/>
              </a:rPr>
              <a:t>双靶点</a:t>
            </a:r>
            <a:r>
              <a:rPr dirty="0" sz="1000" spc="5">
                <a:latin typeface="PMingLiU"/>
                <a:cs typeface="PMingLiU"/>
              </a:rPr>
              <a:t>的 </a:t>
            </a:r>
            <a:r>
              <a:rPr dirty="0" sz="1000">
                <a:latin typeface="Arial"/>
                <a:cs typeface="Arial"/>
              </a:rPr>
              <a:t>UCAR-T</a:t>
            </a:r>
            <a:r>
              <a:rPr dirty="0" sz="1000" spc="-30">
                <a:latin typeface="Arial"/>
                <a:cs typeface="Arial"/>
              </a:rPr>
              <a:t> </a:t>
            </a:r>
            <a:r>
              <a:rPr dirty="0" sz="1000" spc="5">
                <a:latin typeface="PMingLiU"/>
                <a:cs typeface="PMingLiU"/>
              </a:rPr>
              <a:t>产品</a:t>
            </a:r>
            <a:r>
              <a:rPr dirty="0" sz="1000" spc="-20">
                <a:latin typeface="PMingLiU"/>
                <a:cs typeface="PMingLiU"/>
              </a:rPr>
              <a:t>，</a:t>
            </a:r>
            <a:r>
              <a:rPr dirty="0" sz="1000" spc="5">
                <a:latin typeface="PMingLiU"/>
                <a:cs typeface="PMingLiU"/>
              </a:rPr>
              <a:t>拟用</a:t>
            </a:r>
            <a:r>
              <a:rPr dirty="0" sz="1000" spc="-20">
                <a:latin typeface="PMingLiU"/>
                <a:cs typeface="PMingLiU"/>
              </a:rPr>
              <a:t>于治</a:t>
            </a:r>
            <a:r>
              <a:rPr dirty="0" sz="1000" spc="5">
                <a:latin typeface="PMingLiU"/>
                <a:cs typeface="PMingLiU"/>
              </a:rPr>
              <a:t>疗</a:t>
            </a:r>
            <a:r>
              <a:rPr dirty="0" sz="1000" spc="30">
                <a:latin typeface="PMingLiU"/>
                <a:cs typeface="PMingLiU"/>
              </a:rPr>
              <a:t> </a:t>
            </a:r>
            <a:r>
              <a:rPr dirty="0" sz="1000" spc="-5">
                <a:latin typeface="Arial"/>
                <a:cs typeface="Arial"/>
              </a:rPr>
              <a:t>B-ALL</a:t>
            </a:r>
            <a:r>
              <a:rPr dirty="0" sz="1000" spc="5">
                <a:latin typeface="PMingLiU"/>
                <a:cs typeface="PMingLiU"/>
              </a:rPr>
              <a:t>。</a:t>
            </a:r>
            <a:r>
              <a:rPr dirty="0" sz="1000" spc="-20">
                <a:latin typeface="PMingLiU"/>
                <a:cs typeface="PMingLiU"/>
              </a:rPr>
              <a:t>亘</a:t>
            </a:r>
            <a:r>
              <a:rPr dirty="0" sz="1000" spc="5">
                <a:latin typeface="PMingLiU"/>
                <a:cs typeface="PMingLiU"/>
              </a:rPr>
              <a:t>喜生</a:t>
            </a:r>
            <a:r>
              <a:rPr dirty="0" sz="1000" spc="-20">
                <a:latin typeface="PMingLiU"/>
                <a:cs typeface="PMingLiU"/>
              </a:rPr>
              <a:t>物</a:t>
            </a:r>
            <a:r>
              <a:rPr dirty="0" sz="1000" spc="5">
                <a:latin typeface="PMingLiU"/>
                <a:cs typeface="PMingLiU"/>
              </a:rPr>
              <a:t>在</a:t>
            </a:r>
            <a:r>
              <a:rPr dirty="0" sz="1000" spc="25">
                <a:latin typeface="PMingLiU"/>
                <a:cs typeface="PMingLiU"/>
              </a:rPr>
              <a:t> </a:t>
            </a:r>
            <a:r>
              <a:rPr dirty="0" sz="1000" spc="-10">
                <a:latin typeface="Arial"/>
                <a:cs typeface="Arial"/>
              </a:rPr>
              <a:t>EHA</a:t>
            </a:r>
            <a:r>
              <a:rPr dirty="0" sz="1000" spc="155">
                <a:latin typeface="Arial"/>
                <a:cs typeface="Arial"/>
              </a:rPr>
              <a:t> </a:t>
            </a:r>
            <a:r>
              <a:rPr dirty="0" sz="1000" spc="-10">
                <a:latin typeface="Arial"/>
                <a:cs typeface="Arial"/>
              </a:rPr>
              <a:t>2022</a:t>
            </a:r>
            <a:r>
              <a:rPr dirty="0" sz="1000" spc="-50">
                <a:latin typeface="Arial"/>
                <a:cs typeface="Arial"/>
              </a:rPr>
              <a:t> </a:t>
            </a:r>
            <a:r>
              <a:rPr dirty="0" sz="1000" spc="5">
                <a:latin typeface="PMingLiU"/>
                <a:cs typeface="PMingLiU"/>
              </a:rPr>
              <a:t>会议公布了 </a:t>
            </a:r>
            <a:r>
              <a:rPr dirty="0" sz="1000">
                <a:latin typeface="Arial"/>
                <a:cs typeface="Arial"/>
              </a:rPr>
              <a:t>GC502</a:t>
            </a:r>
            <a:r>
              <a:rPr dirty="0" sz="1000" spc="-45">
                <a:latin typeface="Arial"/>
                <a:cs typeface="Arial"/>
              </a:rPr>
              <a:t> </a:t>
            </a:r>
            <a:r>
              <a:rPr dirty="0" sz="1000" spc="5">
                <a:latin typeface="PMingLiU"/>
                <a:cs typeface="PMingLiU"/>
              </a:rPr>
              <a:t>的</a:t>
            </a:r>
            <a:r>
              <a:rPr dirty="0" sz="1000" spc="25">
                <a:latin typeface="PMingLiU"/>
                <a:cs typeface="PMingLiU"/>
              </a:rPr>
              <a:t> </a:t>
            </a:r>
            <a:r>
              <a:rPr dirty="0" sz="1000" spc="-5">
                <a:latin typeface="Arial"/>
                <a:cs typeface="Arial"/>
              </a:rPr>
              <a:t>IIT</a:t>
            </a:r>
            <a:r>
              <a:rPr dirty="0" sz="1000" spc="-30">
                <a:latin typeface="Arial"/>
                <a:cs typeface="Arial"/>
              </a:rPr>
              <a:t> </a:t>
            </a:r>
            <a:r>
              <a:rPr dirty="0" sz="1000" spc="-20">
                <a:latin typeface="PMingLiU"/>
                <a:cs typeface="PMingLiU"/>
              </a:rPr>
              <a:t>研究</a:t>
            </a:r>
            <a:endParaRPr sz="1000">
              <a:latin typeface="PMingLiU"/>
              <a:cs typeface="PMingLiU"/>
            </a:endParaRPr>
          </a:p>
        </p:txBody>
      </p:sp>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71745" cy="955675"/>
          </a:xfrm>
          <a:prstGeom prst="rect">
            <a:avLst/>
          </a:prstGeom>
        </p:spPr>
        <p:txBody>
          <a:bodyPr wrap="square" lIns="0" tIns="12065" rIns="0" bIns="0" rtlCol="0" vert="horz">
            <a:spAutoFit/>
          </a:bodyPr>
          <a:lstStyle/>
          <a:p>
            <a:pPr algn="just" marL="12700" marR="5080">
              <a:lnSpc>
                <a:spcPct val="140100"/>
              </a:lnSpc>
              <a:spcBef>
                <a:spcPts val="95"/>
              </a:spcBef>
            </a:pPr>
            <a:r>
              <a:rPr dirty="0" sz="1000" spc="5">
                <a:latin typeface="PMingLiU"/>
                <a:cs typeface="PMingLiU"/>
              </a:rPr>
              <a:t>的最新</a:t>
            </a:r>
            <a:r>
              <a:rPr dirty="0" sz="1000" spc="-20">
                <a:latin typeface="PMingLiU"/>
                <a:cs typeface="PMingLiU"/>
              </a:rPr>
              <a:t>长</a:t>
            </a:r>
            <a:r>
              <a:rPr dirty="0" sz="1000" spc="5">
                <a:latin typeface="PMingLiU"/>
                <a:cs typeface="PMingLiU"/>
              </a:rPr>
              <a:t>期随</a:t>
            </a:r>
            <a:r>
              <a:rPr dirty="0" sz="1000" spc="-20">
                <a:latin typeface="PMingLiU"/>
                <a:cs typeface="PMingLiU"/>
              </a:rPr>
              <a:t>访</a:t>
            </a:r>
            <a:r>
              <a:rPr dirty="0" sz="1000" spc="5">
                <a:latin typeface="PMingLiU"/>
                <a:cs typeface="PMingLiU"/>
              </a:rPr>
              <a:t>数据</a:t>
            </a:r>
            <a:r>
              <a:rPr dirty="0" sz="1000" spc="-20">
                <a:latin typeface="PMingLiU"/>
                <a:cs typeface="PMingLiU"/>
              </a:rPr>
              <a:t>，</a:t>
            </a:r>
            <a:r>
              <a:rPr dirty="0" sz="1000" spc="5">
                <a:latin typeface="PMingLiU"/>
                <a:cs typeface="PMingLiU"/>
              </a:rPr>
              <a:t>在</a:t>
            </a:r>
            <a:r>
              <a:rPr dirty="0" sz="1000" spc="30">
                <a:latin typeface="PMingLiU"/>
                <a:cs typeface="PMingLiU"/>
              </a:rPr>
              <a:t> </a:t>
            </a:r>
            <a:r>
              <a:rPr dirty="0" sz="1000">
                <a:latin typeface="Arial"/>
                <a:cs typeface="Arial"/>
              </a:rPr>
              <a:t>4</a:t>
            </a:r>
            <a:r>
              <a:rPr dirty="0" sz="1000" spc="-50">
                <a:latin typeface="Arial"/>
                <a:cs typeface="Arial"/>
              </a:rPr>
              <a:t> </a:t>
            </a:r>
            <a:r>
              <a:rPr dirty="0" sz="1000" spc="5">
                <a:latin typeface="PMingLiU"/>
                <a:cs typeface="PMingLiU"/>
              </a:rPr>
              <a:t>位</a:t>
            </a:r>
            <a:r>
              <a:rPr dirty="0" sz="1000" spc="-20">
                <a:latin typeface="PMingLiU"/>
                <a:cs typeface="PMingLiU"/>
              </a:rPr>
              <a:t>可</a:t>
            </a:r>
            <a:r>
              <a:rPr dirty="0" sz="1000" spc="5">
                <a:latin typeface="PMingLiU"/>
                <a:cs typeface="PMingLiU"/>
              </a:rPr>
              <a:t>评估</a:t>
            </a:r>
            <a:r>
              <a:rPr dirty="0" sz="1000" spc="-20">
                <a:latin typeface="PMingLiU"/>
                <a:cs typeface="PMingLiU"/>
              </a:rPr>
              <a:t>反</a:t>
            </a:r>
            <a:r>
              <a:rPr dirty="0" sz="1000" spc="5">
                <a:latin typeface="PMingLiU"/>
                <a:cs typeface="PMingLiU"/>
              </a:rPr>
              <a:t>应的</a:t>
            </a:r>
            <a:r>
              <a:rPr dirty="0" sz="1000" spc="-20">
                <a:latin typeface="PMingLiU"/>
                <a:cs typeface="PMingLiU"/>
              </a:rPr>
              <a:t>患</a:t>
            </a:r>
            <a:r>
              <a:rPr dirty="0" sz="1000" spc="5">
                <a:latin typeface="PMingLiU"/>
                <a:cs typeface="PMingLiU"/>
              </a:rPr>
              <a:t>者中</a:t>
            </a:r>
            <a:r>
              <a:rPr dirty="0" sz="1000" spc="-20">
                <a:latin typeface="PMingLiU"/>
                <a:cs typeface="PMingLiU"/>
              </a:rPr>
              <a:t>，</a:t>
            </a:r>
            <a:r>
              <a:rPr dirty="0" sz="1000" spc="5">
                <a:latin typeface="PMingLiU"/>
                <a:cs typeface="PMingLiU"/>
              </a:rPr>
              <a:t>有</a:t>
            </a:r>
            <a:r>
              <a:rPr dirty="0" sz="1000" spc="15">
                <a:latin typeface="PMingLiU"/>
                <a:cs typeface="PMingLiU"/>
              </a:rPr>
              <a:t> </a:t>
            </a:r>
            <a:r>
              <a:rPr dirty="0" sz="1000">
                <a:latin typeface="Arial"/>
                <a:cs typeface="Arial"/>
              </a:rPr>
              <a:t>3</a:t>
            </a:r>
            <a:r>
              <a:rPr dirty="0" sz="1000" spc="-50">
                <a:latin typeface="Arial"/>
                <a:cs typeface="Arial"/>
              </a:rPr>
              <a:t> </a:t>
            </a:r>
            <a:r>
              <a:rPr dirty="0" sz="1000" spc="5">
                <a:latin typeface="PMingLiU"/>
                <a:cs typeface="PMingLiU"/>
              </a:rPr>
              <a:t>位患者达</a:t>
            </a:r>
            <a:r>
              <a:rPr dirty="0" sz="1000" spc="-20">
                <a:latin typeface="PMingLiU"/>
                <a:cs typeface="PMingLiU"/>
              </a:rPr>
              <a:t>到</a:t>
            </a:r>
            <a:r>
              <a:rPr dirty="0" sz="1000" spc="5">
                <a:latin typeface="PMingLiU"/>
                <a:cs typeface="PMingLiU"/>
              </a:rPr>
              <a:t>了</a:t>
            </a:r>
            <a:r>
              <a:rPr dirty="0" sz="1000" spc="35">
                <a:latin typeface="PMingLiU"/>
                <a:cs typeface="PMingLiU"/>
              </a:rPr>
              <a:t> </a:t>
            </a:r>
            <a:r>
              <a:rPr dirty="0" sz="1000">
                <a:latin typeface="Arial"/>
                <a:cs typeface="Arial"/>
              </a:rPr>
              <a:t>CR</a:t>
            </a:r>
            <a:r>
              <a:rPr dirty="0" sz="1000">
                <a:latin typeface="PMingLiU"/>
                <a:cs typeface="PMingLiU"/>
              </a:rPr>
              <a:t>，</a:t>
            </a:r>
            <a:r>
              <a:rPr dirty="0" sz="1000">
                <a:latin typeface="Arial"/>
                <a:cs typeface="Arial"/>
              </a:rPr>
              <a:t>1</a:t>
            </a:r>
            <a:r>
              <a:rPr dirty="0" sz="1000" spc="-50">
                <a:latin typeface="Arial"/>
                <a:cs typeface="Arial"/>
              </a:rPr>
              <a:t> </a:t>
            </a:r>
            <a:r>
              <a:rPr dirty="0" sz="1000" spc="5">
                <a:latin typeface="PMingLiU"/>
                <a:cs typeface="PMingLiU"/>
              </a:rPr>
              <a:t>名</a:t>
            </a:r>
            <a:r>
              <a:rPr dirty="0" sz="1000" spc="-20">
                <a:latin typeface="PMingLiU"/>
                <a:cs typeface="PMingLiU"/>
              </a:rPr>
              <a:t>患</a:t>
            </a:r>
            <a:r>
              <a:rPr dirty="0" sz="1000" spc="5">
                <a:latin typeface="PMingLiU"/>
                <a:cs typeface="PMingLiU"/>
              </a:rPr>
              <a:t>者在治 疗</a:t>
            </a:r>
            <a:r>
              <a:rPr dirty="0" sz="1000" spc="100">
                <a:latin typeface="PMingLiU"/>
                <a:cs typeface="PMingLiU"/>
              </a:rPr>
              <a:t> </a:t>
            </a:r>
            <a:r>
              <a:rPr dirty="0" sz="1000">
                <a:latin typeface="Arial"/>
                <a:cs typeface="Arial"/>
              </a:rPr>
              <a:t>1</a:t>
            </a:r>
            <a:r>
              <a:rPr dirty="0" sz="1000" spc="30">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后</a:t>
            </a:r>
            <a:r>
              <a:rPr dirty="0" sz="1000" spc="-20">
                <a:latin typeface="PMingLiU"/>
                <a:cs typeface="PMingLiU"/>
              </a:rPr>
              <a:t>获</a:t>
            </a:r>
            <a:r>
              <a:rPr dirty="0" sz="1000" spc="5">
                <a:latin typeface="PMingLiU"/>
                <a:cs typeface="PMingLiU"/>
              </a:rPr>
              <a:t>得</a:t>
            </a:r>
            <a:r>
              <a:rPr dirty="0" sz="1000" spc="105">
                <a:latin typeface="PMingLiU"/>
                <a:cs typeface="PMingLiU"/>
              </a:rPr>
              <a:t> </a:t>
            </a:r>
            <a:r>
              <a:rPr dirty="0" sz="1000" spc="-5">
                <a:latin typeface="Arial"/>
                <a:cs typeface="Arial"/>
              </a:rPr>
              <a:t>PR</a:t>
            </a:r>
            <a:r>
              <a:rPr dirty="0" sz="1000" spc="-20">
                <a:latin typeface="PMingLiU"/>
                <a:cs typeface="PMingLiU"/>
              </a:rPr>
              <a:t>。</a:t>
            </a:r>
            <a:r>
              <a:rPr dirty="0" sz="1000" spc="5">
                <a:latin typeface="PMingLiU"/>
                <a:cs typeface="PMingLiU"/>
              </a:rPr>
              <a:t>安全</a:t>
            </a:r>
            <a:r>
              <a:rPr dirty="0" sz="1000" spc="-20">
                <a:latin typeface="PMingLiU"/>
                <a:cs typeface="PMingLiU"/>
              </a:rPr>
              <a:t>性</a:t>
            </a:r>
            <a:r>
              <a:rPr dirty="0" sz="1000" spc="5">
                <a:latin typeface="PMingLiU"/>
                <a:cs typeface="PMingLiU"/>
              </a:rPr>
              <a:t>方面，</a:t>
            </a:r>
            <a:r>
              <a:rPr dirty="0" sz="1000" spc="5">
                <a:latin typeface="Arial"/>
                <a:cs typeface="Arial"/>
              </a:rPr>
              <a:t>4 </a:t>
            </a:r>
            <a:r>
              <a:rPr dirty="0" sz="1000" spc="5">
                <a:latin typeface="PMingLiU"/>
                <a:cs typeface="PMingLiU"/>
              </a:rPr>
              <a:t>名患</a:t>
            </a:r>
            <a:r>
              <a:rPr dirty="0" sz="1000" spc="-20">
                <a:latin typeface="PMingLiU"/>
                <a:cs typeface="PMingLiU"/>
              </a:rPr>
              <a:t>者</a:t>
            </a:r>
            <a:r>
              <a:rPr dirty="0" sz="1000" spc="5">
                <a:latin typeface="PMingLiU"/>
                <a:cs typeface="PMingLiU"/>
              </a:rPr>
              <a:t>中出</a:t>
            </a:r>
            <a:r>
              <a:rPr dirty="0" sz="1000" spc="-20">
                <a:latin typeface="PMingLiU"/>
                <a:cs typeface="PMingLiU"/>
              </a:rPr>
              <a:t>现一</a:t>
            </a:r>
            <a:r>
              <a:rPr dirty="0" sz="1000" spc="5">
                <a:latin typeface="PMingLiU"/>
                <a:cs typeface="PMingLiU"/>
              </a:rPr>
              <a:t>例三级</a:t>
            </a:r>
            <a:r>
              <a:rPr dirty="0" sz="1000" spc="-20">
                <a:latin typeface="PMingLiU"/>
                <a:cs typeface="PMingLiU"/>
              </a:rPr>
              <a:t>以</a:t>
            </a:r>
            <a:r>
              <a:rPr dirty="0" sz="1000" spc="5">
                <a:latin typeface="PMingLiU"/>
                <a:cs typeface="PMingLiU"/>
              </a:rPr>
              <a:t>上</a:t>
            </a:r>
            <a:r>
              <a:rPr dirty="0" sz="1000" spc="110">
                <a:latin typeface="PMingLiU"/>
                <a:cs typeface="PMingLiU"/>
              </a:rPr>
              <a:t> </a:t>
            </a:r>
            <a:r>
              <a:rPr dirty="0" sz="1000" spc="-10">
                <a:latin typeface="Arial"/>
                <a:cs typeface="Arial"/>
              </a:rPr>
              <a:t>CRS</a:t>
            </a:r>
            <a:r>
              <a:rPr dirty="0" sz="1000" spc="-10">
                <a:latin typeface="PMingLiU"/>
                <a:cs typeface="PMingLiU"/>
              </a:rPr>
              <a:t>，</a:t>
            </a:r>
            <a:r>
              <a:rPr dirty="0" sz="1000" spc="5">
                <a:latin typeface="PMingLiU"/>
                <a:cs typeface="PMingLiU"/>
              </a:rPr>
              <a:t>未</a:t>
            </a:r>
            <a:r>
              <a:rPr dirty="0" sz="1000" spc="-20">
                <a:latin typeface="PMingLiU"/>
                <a:cs typeface="PMingLiU"/>
              </a:rPr>
              <a:t>观</a:t>
            </a:r>
            <a:r>
              <a:rPr dirty="0" sz="1000" spc="5">
                <a:latin typeface="PMingLiU"/>
                <a:cs typeface="PMingLiU"/>
              </a:rPr>
              <a:t>察到</a:t>
            </a:r>
            <a:r>
              <a:rPr dirty="0" sz="1000" spc="75">
                <a:latin typeface="PMingLiU"/>
                <a:cs typeface="PMingLiU"/>
              </a:rPr>
              <a:t> </a:t>
            </a:r>
            <a:r>
              <a:rPr dirty="0" sz="1000">
                <a:latin typeface="Arial"/>
                <a:cs typeface="Arial"/>
              </a:rPr>
              <a:t>ICANS  </a:t>
            </a:r>
            <a:r>
              <a:rPr dirty="0" sz="1000" spc="5">
                <a:latin typeface="PMingLiU"/>
                <a:cs typeface="PMingLiU"/>
              </a:rPr>
              <a:t>或</a:t>
            </a:r>
            <a:r>
              <a:rPr dirty="0" sz="1000" spc="-25">
                <a:latin typeface="PMingLiU"/>
                <a:cs typeface="PMingLiU"/>
              </a:rPr>
              <a:t> </a:t>
            </a:r>
            <a:r>
              <a:rPr dirty="0" sz="1000">
                <a:latin typeface="Arial"/>
                <a:cs typeface="Arial"/>
              </a:rPr>
              <a:t>GvHD</a:t>
            </a:r>
            <a:r>
              <a:rPr dirty="0" sz="1000" spc="5">
                <a:latin typeface="PMingLiU"/>
                <a:cs typeface="PMingLiU"/>
              </a:rPr>
              <a:t>。</a:t>
            </a:r>
            <a:endParaRPr sz="1000">
              <a:latin typeface="PMingLiU"/>
              <a:cs typeface="PMingLiU"/>
            </a:endParaRPr>
          </a:p>
          <a:p>
            <a:pPr algn="just" marL="12700">
              <a:lnSpc>
                <a:spcPct val="100000"/>
              </a:lnSpc>
              <a:spcBef>
                <a:spcPts val="1080"/>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54:</a:t>
            </a:r>
            <a:r>
              <a:rPr dirty="0" sz="1000" spc="-15" b="1">
                <a:latin typeface="Arial"/>
                <a:cs typeface="Arial"/>
              </a:rPr>
              <a:t> </a:t>
            </a:r>
            <a:r>
              <a:rPr dirty="0" sz="1000" spc="5" b="1">
                <a:latin typeface="Microsoft JhengHei UI"/>
                <a:cs typeface="Microsoft JhengHei UI"/>
              </a:rPr>
              <a:t>亘喜生</a:t>
            </a:r>
            <a:r>
              <a:rPr dirty="0" sz="1000" spc="245" b="1">
                <a:latin typeface="Microsoft JhengHei UI"/>
                <a:cs typeface="Microsoft JhengHei UI"/>
              </a:rPr>
              <a:t>物</a:t>
            </a:r>
            <a:r>
              <a:rPr dirty="0" sz="1000" spc="-10" b="1">
                <a:latin typeface="Arial"/>
                <a:cs typeface="Arial"/>
              </a:rPr>
              <a:t>TruUCAR</a:t>
            </a:r>
            <a:r>
              <a:rPr dirty="0" sz="1000" spc="-45" b="1">
                <a:latin typeface="Arial"/>
                <a:cs typeface="Arial"/>
              </a:rPr>
              <a:t> </a:t>
            </a:r>
            <a:r>
              <a:rPr dirty="0" sz="1000" spc="5" b="1">
                <a:latin typeface="Microsoft JhengHei UI"/>
                <a:cs typeface="Microsoft JhengHei UI"/>
              </a:rPr>
              <a:t>平台作用原理</a:t>
            </a:r>
            <a:endParaRPr sz="1000">
              <a:latin typeface="Microsoft JhengHei UI"/>
              <a:cs typeface="Microsoft JhengHei UI"/>
            </a:endParaRPr>
          </a:p>
        </p:txBody>
      </p:sp>
      <p:sp>
        <p:nvSpPr>
          <p:cNvPr id="8" name="object 8"/>
          <p:cNvSpPr/>
          <p:nvPr/>
        </p:nvSpPr>
        <p:spPr>
          <a:xfrm>
            <a:off x="521512" y="1966594"/>
            <a:ext cx="5080635" cy="2247265"/>
          </a:xfrm>
          <a:custGeom>
            <a:avLst/>
            <a:gdLst/>
            <a:ahLst/>
            <a:cxnLst/>
            <a:rect l="l" t="t" r="r" b="b"/>
            <a:pathLst>
              <a:path w="5080635" h="2247265">
                <a:moveTo>
                  <a:pt x="5080127" y="2228723"/>
                </a:moveTo>
                <a:lnTo>
                  <a:pt x="0" y="2228723"/>
                </a:lnTo>
                <a:lnTo>
                  <a:pt x="0" y="2247011"/>
                </a:lnTo>
                <a:lnTo>
                  <a:pt x="5080127" y="2247011"/>
                </a:lnTo>
                <a:lnTo>
                  <a:pt x="5080127" y="2228723"/>
                </a:lnTo>
                <a:close/>
              </a:path>
              <a:path w="5080635" h="2247265">
                <a:moveTo>
                  <a:pt x="5080127" y="0"/>
                </a:moveTo>
                <a:lnTo>
                  <a:pt x="0" y="0"/>
                </a:lnTo>
                <a:lnTo>
                  <a:pt x="0" y="18288"/>
                </a:lnTo>
                <a:lnTo>
                  <a:pt x="5080127" y="18288"/>
                </a:lnTo>
                <a:lnTo>
                  <a:pt x="5080127" y="0"/>
                </a:lnTo>
                <a:close/>
              </a:path>
            </a:pathLst>
          </a:custGeom>
          <a:solidFill>
            <a:srgbClr val="000000"/>
          </a:solidFill>
        </p:spPr>
        <p:txBody>
          <a:bodyPr wrap="square" lIns="0" tIns="0" rIns="0" bIns="0" rtlCol="0"/>
          <a:lstStyle/>
          <a:p/>
        </p:txBody>
      </p:sp>
      <p:sp>
        <p:nvSpPr>
          <p:cNvPr id="9" name="object 9"/>
          <p:cNvSpPr txBox="1"/>
          <p:nvPr/>
        </p:nvSpPr>
        <p:spPr>
          <a:xfrm>
            <a:off x="527100" y="4213097"/>
            <a:ext cx="5071745" cy="2139950"/>
          </a:xfrm>
          <a:prstGeom prst="rect">
            <a:avLst/>
          </a:prstGeom>
        </p:spPr>
        <p:txBody>
          <a:bodyPr wrap="square" lIns="0" tIns="11430" rIns="0" bIns="0" rtlCol="0" vert="horz">
            <a:spAutoFit/>
          </a:bodyPr>
          <a:lstStyle/>
          <a:p>
            <a:pPr algn="just"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20">
                <a:latin typeface="Arial"/>
                <a:cs typeface="Arial"/>
              </a:rPr>
              <a:t> </a:t>
            </a:r>
            <a:r>
              <a:rPr dirty="0" sz="800" spc="-10">
                <a:latin typeface="PMingLiU"/>
                <a:cs typeface="PMingLiU"/>
              </a:rPr>
              <a:t>公</a:t>
            </a:r>
            <a:r>
              <a:rPr dirty="0" sz="800" spc="10">
                <a:latin typeface="PMingLiU"/>
                <a:cs typeface="PMingLiU"/>
              </a:rPr>
              <a:t>司</a:t>
            </a:r>
            <a:r>
              <a:rPr dirty="0" sz="800" spc="-10">
                <a:latin typeface="PMingLiU"/>
                <a:cs typeface="PMingLiU"/>
              </a:rPr>
              <a:t>官网</a:t>
            </a:r>
            <a:r>
              <a:rPr dirty="0" sz="800" spc="10">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p>
            <a:pPr>
              <a:lnSpc>
                <a:spcPct val="100000"/>
              </a:lnSpc>
              <a:spcBef>
                <a:spcPts val="5"/>
              </a:spcBef>
            </a:pPr>
            <a:endParaRPr sz="1200">
              <a:latin typeface="PMingLiU"/>
              <a:cs typeface="PMingLiU"/>
            </a:endParaRPr>
          </a:p>
          <a:p>
            <a:pPr algn="just" marL="12700" marR="5080">
              <a:lnSpc>
                <a:spcPct val="139400"/>
              </a:lnSpc>
            </a:pPr>
            <a:r>
              <a:rPr dirty="0" sz="1000" spc="5" b="1">
                <a:latin typeface="Microsoft JhengHei UI"/>
                <a:cs typeface="Microsoft JhengHei UI"/>
              </a:rPr>
              <a:t>开</a:t>
            </a:r>
            <a:r>
              <a:rPr dirty="0" sz="1000" spc="170" b="1">
                <a:latin typeface="Microsoft JhengHei UI"/>
                <a:cs typeface="Microsoft JhengHei UI"/>
              </a:rPr>
              <a:t>发</a:t>
            </a:r>
            <a:r>
              <a:rPr dirty="0" sz="1000" spc="-5" b="1">
                <a:latin typeface="Arial"/>
                <a:cs typeface="Arial"/>
              </a:rPr>
              <a:t>THANK-uCAR</a:t>
            </a:r>
            <a:r>
              <a:rPr dirty="0" sz="1000" spc="-135" b="1">
                <a:latin typeface="Arial"/>
                <a:cs typeface="Arial"/>
              </a:rPr>
              <a:t> </a:t>
            </a:r>
            <a:r>
              <a:rPr dirty="0" sz="1000" spc="5" b="1">
                <a:latin typeface="Microsoft JhengHei UI"/>
                <a:cs typeface="Microsoft JhengHei UI"/>
              </a:rPr>
              <a:t>技术平台，科</a:t>
            </a:r>
            <a:r>
              <a:rPr dirty="0" sz="1000" spc="-20" b="1">
                <a:latin typeface="Microsoft JhengHei UI"/>
                <a:cs typeface="Microsoft JhengHei UI"/>
              </a:rPr>
              <a:t>济</a:t>
            </a:r>
            <a:r>
              <a:rPr dirty="0" sz="1000" spc="5" b="1">
                <a:latin typeface="Microsoft JhengHei UI"/>
                <a:cs typeface="Microsoft JhengHei UI"/>
              </a:rPr>
              <a:t>药业已</a:t>
            </a:r>
            <a:r>
              <a:rPr dirty="0" sz="1000" spc="-20" b="1">
                <a:latin typeface="Microsoft JhengHei UI"/>
                <a:cs typeface="Microsoft JhengHei UI"/>
              </a:rPr>
              <a:t>布</a:t>
            </a:r>
            <a:r>
              <a:rPr dirty="0" sz="1000" spc="5" b="1">
                <a:latin typeface="Microsoft JhengHei UI"/>
                <a:cs typeface="Microsoft JhengHei UI"/>
              </a:rPr>
              <a:t>局</a:t>
            </a:r>
            <a:r>
              <a:rPr dirty="0" sz="1000" spc="-20" b="1">
                <a:latin typeface="Microsoft JhengHei UI"/>
                <a:cs typeface="Microsoft JhengHei UI"/>
              </a:rPr>
              <a:t>一</a:t>
            </a:r>
            <a:r>
              <a:rPr dirty="0" sz="1000" spc="180" b="1">
                <a:latin typeface="Microsoft JhengHei UI"/>
                <a:cs typeface="Microsoft JhengHei UI"/>
              </a:rPr>
              <a:t>款</a:t>
            </a:r>
            <a:r>
              <a:rPr dirty="0" sz="1000" spc="-10" b="1">
                <a:latin typeface="Arial"/>
                <a:cs typeface="Arial"/>
              </a:rPr>
              <a:t>BCMA</a:t>
            </a:r>
            <a:r>
              <a:rPr dirty="0" sz="1000" spc="-90" b="1">
                <a:latin typeface="Arial"/>
                <a:cs typeface="Arial"/>
              </a:rPr>
              <a:t> </a:t>
            </a:r>
            <a:r>
              <a:rPr dirty="0" sz="1000" spc="-5" b="1">
                <a:latin typeface="Arial"/>
                <a:cs typeface="Arial"/>
              </a:rPr>
              <a:t>UCAR-T</a:t>
            </a:r>
            <a:r>
              <a:rPr dirty="0" sz="1000" spc="-125" b="1">
                <a:latin typeface="Arial"/>
                <a:cs typeface="Arial"/>
              </a:rPr>
              <a:t> </a:t>
            </a:r>
            <a:r>
              <a:rPr dirty="0" sz="1000" spc="5" b="1">
                <a:latin typeface="Microsoft JhengHei UI"/>
                <a:cs typeface="Microsoft JhengHei UI"/>
              </a:rPr>
              <a:t>产品。</a:t>
            </a:r>
            <a:r>
              <a:rPr dirty="0" sz="1000">
                <a:latin typeface="Arial"/>
                <a:cs typeface="Arial"/>
              </a:rPr>
              <a:t>THANK-uCAR  </a:t>
            </a:r>
            <a:r>
              <a:rPr dirty="0" sz="1000" spc="5">
                <a:latin typeface="PMingLiU"/>
                <a:cs typeface="PMingLiU"/>
              </a:rPr>
              <a:t>通过破</a:t>
            </a:r>
            <a:r>
              <a:rPr dirty="0" sz="1000" spc="-20">
                <a:latin typeface="PMingLiU"/>
                <a:cs typeface="PMingLiU"/>
              </a:rPr>
              <a:t>坏</a:t>
            </a:r>
            <a:r>
              <a:rPr dirty="0" sz="1000" spc="5">
                <a:latin typeface="PMingLiU"/>
                <a:cs typeface="PMingLiU"/>
              </a:rPr>
              <a:t>编</a:t>
            </a:r>
            <a:r>
              <a:rPr dirty="0" sz="1000" spc="175">
                <a:latin typeface="PMingLiU"/>
                <a:cs typeface="PMingLiU"/>
              </a:rPr>
              <a:t>码</a:t>
            </a:r>
            <a:r>
              <a:rPr dirty="0" sz="1000">
                <a:latin typeface="Arial"/>
                <a:cs typeface="Arial"/>
              </a:rPr>
              <a:t>TCR</a:t>
            </a:r>
            <a:r>
              <a:rPr dirty="0" sz="1000" spc="-114">
                <a:latin typeface="Arial"/>
                <a:cs typeface="Arial"/>
              </a:rPr>
              <a:t> </a:t>
            </a:r>
            <a:r>
              <a:rPr dirty="0" sz="1000" spc="145">
                <a:latin typeface="PMingLiU"/>
                <a:cs typeface="PMingLiU"/>
              </a:rPr>
              <a:t>和</a:t>
            </a:r>
            <a:r>
              <a:rPr dirty="0" sz="1000">
                <a:latin typeface="Arial"/>
                <a:cs typeface="Arial"/>
              </a:rPr>
              <a:t>B2M</a:t>
            </a:r>
            <a:r>
              <a:rPr dirty="0" sz="1000" spc="-130">
                <a:latin typeface="Arial"/>
                <a:cs typeface="Arial"/>
              </a:rPr>
              <a:t> </a:t>
            </a:r>
            <a:r>
              <a:rPr dirty="0" sz="1000" spc="5">
                <a:latin typeface="PMingLiU"/>
                <a:cs typeface="PMingLiU"/>
              </a:rPr>
              <a:t>的基</a:t>
            </a:r>
            <a:r>
              <a:rPr dirty="0" sz="1000" spc="-20">
                <a:latin typeface="PMingLiU"/>
                <a:cs typeface="PMingLiU"/>
              </a:rPr>
              <a:t>因</a:t>
            </a:r>
            <a:r>
              <a:rPr dirty="0" sz="1000" spc="5">
                <a:latin typeface="PMingLiU"/>
                <a:cs typeface="PMingLiU"/>
              </a:rPr>
              <a:t>组位</a:t>
            </a:r>
            <a:r>
              <a:rPr dirty="0" sz="1000" spc="-20">
                <a:latin typeface="PMingLiU"/>
                <a:cs typeface="PMingLiU"/>
              </a:rPr>
              <a:t>点</a:t>
            </a:r>
            <a:r>
              <a:rPr dirty="0" sz="1000" spc="5">
                <a:latin typeface="PMingLiU"/>
                <a:cs typeface="PMingLiU"/>
              </a:rPr>
              <a:t>，以消</a:t>
            </a:r>
            <a:r>
              <a:rPr dirty="0" sz="1000" spc="150">
                <a:latin typeface="PMingLiU"/>
                <a:cs typeface="PMingLiU"/>
              </a:rPr>
              <a:t>除</a:t>
            </a:r>
            <a:r>
              <a:rPr dirty="0" sz="1000">
                <a:latin typeface="Arial"/>
                <a:cs typeface="Arial"/>
              </a:rPr>
              <a:t>TCR</a:t>
            </a:r>
            <a:r>
              <a:rPr dirty="0" sz="1000" spc="-140">
                <a:latin typeface="Arial"/>
                <a:cs typeface="Arial"/>
              </a:rPr>
              <a:t> </a:t>
            </a:r>
            <a:r>
              <a:rPr dirty="0" sz="1000" spc="170">
                <a:latin typeface="PMingLiU"/>
                <a:cs typeface="PMingLiU"/>
              </a:rPr>
              <a:t>或</a:t>
            </a:r>
            <a:r>
              <a:rPr dirty="0" sz="1000" spc="-5">
                <a:latin typeface="Arial"/>
                <a:cs typeface="Arial"/>
              </a:rPr>
              <a:t>HLA</a:t>
            </a:r>
            <a:r>
              <a:rPr dirty="0" sz="1000" spc="-105">
                <a:latin typeface="Arial"/>
                <a:cs typeface="Arial"/>
              </a:rPr>
              <a:t> </a:t>
            </a:r>
            <a:r>
              <a:rPr dirty="0" sz="1000" spc="5">
                <a:latin typeface="PMingLiU"/>
                <a:cs typeface="PMingLiU"/>
              </a:rPr>
              <a:t>的表</a:t>
            </a:r>
            <a:r>
              <a:rPr dirty="0" sz="1000" spc="-20">
                <a:latin typeface="PMingLiU"/>
                <a:cs typeface="PMingLiU"/>
              </a:rPr>
              <a:t>面</a:t>
            </a:r>
            <a:r>
              <a:rPr dirty="0" sz="1000" spc="5">
                <a:latin typeface="PMingLiU"/>
                <a:cs typeface="PMingLiU"/>
              </a:rPr>
              <a:t>表达</a:t>
            </a:r>
            <a:r>
              <a:rPr dirty="0" sz="1000" spc="-15">
                <a:latin typeface="PMingLiU"/>
                <a:cs typeface="PMingLiU"/>
              </a:rPr>
              <a:t>。</a:t>
            </a:r>
            <a:r>
              <a:rPr dirty="0" sz="1000" spc="5">
                <a:latin typeface="PMingLiU"/>
                <a:cs typeface="PMingLiU"/>
              </a:rPr>
              <a:t>然而敲</a:t>
            </a:r>
            <a:r>
              <a:rPr dirty="0" sz="1000" spc="145">
                <a:latin typeface="PMingLiU"/>
                <a:cs typeface="PMingLiU"/>
              </a:rPr>
              <a:t>除</a:t>
            </a:r>
            <a:r>
              <a:rPr dirty="0" sz="1000" spc="-5">
                <a:latin typeface="Arial"/>
                <a:cs typeface="Arial"/>
              </a:rPr>
              <a:t>B2M  </a:t>
            </a:r>
            <a:r>
              <a:rPr dirty="0" sz="1000" spc="5">
                <a:latin typeface="PMingLiU"/>
                <a:cs typeface="PMingLiU"/>
              </a:rPr>
              <a:t>可能引起宿主</a:t>
            </a:r>
            <a:r>
              <a:rPr dirty="0" sz="1000" spc="245">
                <a:latin typeface="PMingLiU"/>
                <a:cs typeface="PMingLiU"/>
              </a:rPr>
              <a:t> </a:t>
            </a:r>
            <a:r>
              <a:rPr dirty="0" sz="1000">
                <a:latin typeface="Arial"/>
                <a:cs typeface="Arial"/>
              </a:rPr>
              <a:t>NK</a:t>
            </a:r>
            <a:r>
              <a:rPr dirty="0" sz="1000" spc="150">
                <a:latin typeface="Arial"/>
                <a:cs typeface="Arial"/>
              </a:rPr>
              <a:t> </a:t>
            </a:r>
            <a:r>
              <a:rPr dirty="0" sz="1000" spc="5">
                <a:latin typeface="PMingLiU"/>
                <a:cs typeface="PMingLiU"/>
              </a:rPr>
              <a:t>细胞对</a:t>
            </a:r>
            <a:r>
              <a:rPr dirty="0" sz="1000" spc="250">
                <a:latin typeface="PMingLiU"/>
                <a:cs typeface="PMingLiU"/>
              </a:rPr>
              <a:t> </a:t>
            </a:r>
            <a:r>
              <a:rPr dirty="0" sz="1000">
                <a:latin typeface="Arial"/>
                <a:cs typeface="Arial"/>
              </a:rPr>
              <a:t>UCAR-T</a:t>
            </a:r>
            <a:r>
              <a:rPr dirty="0" sz="1000" spc="160">
                <a:latin typeface="Arial"/>
                <a:cs typeface="Arial"/>
              </a:rPr>
              <a:t> </a:t>
            </a:r>
            <a:r>
              <a:rPr dirty="0" sz="1000" spc="5">
                <a:latin typeface="PMingLiU"/>
                <a:cs typeface="PMingLiU"/>
              </a:rPr>
              <a:t>的杀伤，为更好的解决</a:t>
            </a:r>
            <a:r>
              <a:rPr dirty="0" sz="1000" spc="250">
                <a:latin typeface="PMingLiU"/>
                <a:cs typeface="PMingLiU"/>
              </a:rPr>
              <a:t> </a:t>
            </a:r>
            <a:r>
              <a:rPr dirty="0" sz="1000">
                <a:latin typeface="Arial"/>
                <a:cs typeface="Arial"/>
              </a:rPr>
              <a:t>HVGR</a:t>
            </a:r>
            <a:r>
              <a:rPr dirty="0" sz="1000">
                <a:latin typeface="PMingLiU"/>
                <a:cs typeface="PMingLiU"/>
              </a:rPr>
              <a:t>，</a:t>
            </a:r>
            <a:r>
              <a:rPr dirty="0" sz="1000" spc="5">
                <a:latin typeface="PMingLiU"/>
                <a:cs typeface="PMingLiU"/>
              </a:rPr>
              <a:t>科济药业将一种识别 </a:t>
            </a:r>
            <a:r>
              <a:rPr dirty="0" sz="1000">
                <a:latin typeface="Arial"/>
                <a:cs typeface="Arial"/>
              </a:rPr>
              <a:t>NKG2A</a:t>
            </a:r>
            <a:r>
              <a:rPr dirty="0" sz="1000" spc="-135">
                <a:latin typeface="Arial"/>
                <a:cs typeface="Arial"/>
              </a:rPr>
              <a:t> </a:t>
            </a:r>
            <a:r>
              <a:rPr dirty="0" sz="1000" spc="175">
                <a:latin typeface="PMingLiU"/>
                <a:cs typeface="PMingLiU"/>
              </a:rPr>
              <a:t>的</a:t>
            </a:r>
            <a:r>
              <a:rPr dirty="0" sz="1000">
                <a:latin typeface="Arial"/>
                <a:cs typeface="Arial"/>
              </a:rPr>
              <a:t>CAR</a:t>
            </a:r>
            <a:r>
              <a:rPr dirty="0" sz="1000" spc="-145">
                <a:latin typeface="Arial"/>
                <a:cs typeface="Arial"/>
              </a:rPr>
              <a:t> </a:t>
            </a:r>
            <a:r>
              <a:rPr dirty="0" sz="1000" spc="5">
                <a:latin typeface="PMingLiU"/>
                <a:cs typeface="PMingLiU"/>
              </a:rPr>
              <a:t>装</a:t>
            </a:r>
            <a:r>
              <a:rPr dirty="0" sz="1000" spc="-20">
                <a:latin typeface="PMingLiU"/>
                <a:cs typeface="PMingLiU"/>
              </a:rPr>
              <a:t>载</a:t>
            </a:r>
            <a:r>
              <a:rPr dirty="0" sz="1000" spc="170">
                <a:latin typeface="PMingLiU"/>
                <a:cs typeface="PMingLiU"/>
              </a:rPr>
              <a:t>到</a:t>
            </a:r>
            <a:r>
              <a:rPr dirty="0" sz="1000">
                <a:latin typeface="Arial"/>
                <a:cs typeface="Arial"/>
              </a:rPr>
              <a:t>UCAR-T</a:t>
            </a:r>
            <a:r>
              <a:rPr dirty="0" sz="1000" spc="-125">
                <a:latin typeface="Arial"/>
                <a:cs typeface="Arial"/>
              </a:rPr>
              <a:t> </a:t>
            </a:r>
            <a:r>
              <a:rPr dirty="0" sz="1000" spc="-20">
                <a:latin typeface="PMingLiU"/>
                <a:cs typeface="PMingLiU"/>
              </a:rPr>
              <a:t>细</a:t>
            </a:r>
            <a:r>
              <a:rPr dirty="0" sz="1000" spc="5">
                <a:latin typeface="PMingLiU"/>
                <a:cs typeface="PMingLiU"/>
              </a:rPr>
              <a:t>胞中</a:t>
            </a:r>
            <a:r>
              <a:rPr dirty="0" sz="1000" spc="-5">
                <a:latin typeface="PMingLiU"/>
                <a:cs typeface="PMingLiU"/>
              </a:rPr>
              <a:t>，</a:t>
            </a:r>
            <a:r>
              <a:rPr dirty="0" sz="1000" spc="-5">
                <a:latin typeface="Arial"/>
                <a:cs typeface="Arial"/>
              </a:rPr>
              <a:t>Anti-NKG2A</a:t>
            </a:r>
            <a:r>
              <a:rPr dirty="0" sz="1000" spc="-65">
                <a:latin typeface="Arial"/>
                <a:cs typeface="Arial"/>
              </a:rPr>
              <a:t> </a:t>
            </a:r>
            <a:r>
              <a:rPr dirty="0" sz="1000" spc="-10">
                <a:latin typeface="Arial"/>
                <a:cs typeface="Arial"/>
              </a:rPr>
              <a:t>CAR</a:t>
            </a:r>
            <a:r>
              <a:rPr dirty="0" sz="1000" spc="-135">
                <a:latin typeface="Arial"/>
                <a:cs typeface="Arial"/>
              </a:rPr>
              <a:t> </a:t>
            </a:r>
            <a:r>
              <a:rPr dirty="0" sz="1000" spc="5">
                <a:latin typeface="PMingLiU"/>
                <a:cs typeface="PMingLiU"/>
              </a:rPr>
              <a:t>可以帮</a:t>
            </a:r>
            <a:r>
              <a:rPr dirty="0" sz="1000" spc="-20">
                <a:latin typeface="PMingLiU"/>
                <a:cs typeface="PMingLiU"/>
              </a:rPr>
              <a:t>助</a:t>
            </a:r>
            <a:r>
              <a:rPr dirty="0" sz="1000" spc="5">
                <a:latin typeface="PMingLiU"/>
                <a:cs typeface="PMingLiU"/>
              </a:rPr>
              <a:t>杀伤</a:t>
            </a:r>
            <a:r>
              <a:rPr dirty="0" sz="1000" spc="-20">
                <a:latin typeface="PMingLiU"/>
                <a:cs typeface="PMingLiU"/>
              </a:rPr>
              <a:t>激</a:t>
            </a:r>
            <a:r>
              <a:rPr dirty="0" sz="1000" spc="5">
                <a:latin typeface="PMingLiU"/>
                <a:cs typeface="PMingLiU"/>
              </a:rPr>
              <a:t>活</a:t>
            </a:r>
            <a:r>
              <a:rPr dirty="0" sz="1000" spc="175">
                <a:latin typeface="PMingLiU"/>
                <a:cs typeface="PMingLiU"/>
              </a:rPr>
              <a:t>的</a:t>
            </a:r>
            <a:r>
              <a:rPr dirty="0" sz="1000">
                <a:latin typeface="Arial"/>
                <a:cs typeface="Arial"/>
              </a:rPr>
              <a:t>NK</a:t>
            </a:r>
            <a:r>
              <a:rPr dirty="0" sz="1000" spc="-135">
                <a:latin typeface="Arial"/>
                <a:cs typeface="Arial"/>
              </a:rPr>
              <a:t> </a:t>
            </a:r>
            <a:r>
              <a:rPr dirty="0" sz="1000" spc="-20">
                <a:latin typeface="PMingLiU"/>
                <a:cs typeface="PMingLiU"/>
              </a:rPr>
              <a:t>细</a:t>
            </a:r>
            <a:r>
              <a:rPr dirty="0" sz="1000" spc="5">
                <a:latin typeface="PMingLiU"/>
                <a:cs typeface="PMingLiU"/>
              </a:rPr>
              <a:t>胞，  从而降低</a:t>
            </a:r>
            <a:r>
              <a:rPr dirty="0" sz="1000" spc="45">
                <a:latin typeface="PMingLiU"/>
                <a:cs typeface="PMingLiU"/>
              </a:rPr>
              <a:t> </a:t>
            </a:r>
            <a:r>
              <a:rPr dirty="0" sz="1000">
                <a:latin typeface="Arial"/>
                <a:cs typeface="Arial"/>
              </a:rPr>
              <a:t>NK</a:t>
            </a:r>
            <a:r>
              <a:rPr dirty="0" sz="1000" spc="-15">
                <a:latin typeface="Arial"/>
                <a:cs typeface="Arial"/>
              </a:rPr>
              <a:t> </a:t>
            </a:r>
            <a:r>
              <a:rPr dirty="0" sz="1000" spc="-20">
                <a:latin typeface="PMingLiU"/>
                <a:cs typeface="PMingLiU"/>
              </a:rPr>
              <a:t>细</a:t>
            </a:r>
            <a:r>
              <a:rPr dirty="0" sz="1000" spc="5">
                <a:latin typeface="PMingLiU"/>
                <a:cs typeface="PMingLiU"/>
              </a:rPr>
              <a:t>胞对</a:t>
            </a:r>
            <a:r>
              <a:rPr dirty="0" sz="1000" spc="45">
                <a:latin typeface="PMingLiU"/>
                <a:cs typeface="PMingLiU"/>
              </a:rPr>
              <a:t> </a:t>
            </a:r>
            <a:r>
              <a:rPr dirty="0" sz="1000">
                <a:latin typeface="Arial"/>
                <a:cs typeface="Arial"/>
              </a:rPr>
              <a:t>UCAR-T</a:t>
            </a:r>
            <a:r>
              <a:rPr dirty="0" sz="1000" spc="-10">
                <a:latin typeface="Arial"/>
                <a:cs typeface="Arial"/>
              </a:rPr>
              <a:t> </a:t>
            </a:r>
            <a:r>
              <a:rPr dirty="0" sz="1000" spc="-20">
                <a:latin typeface="PMingLiU"/>
                <a:cs typeface="PMingLiU"/>
              </a:rPr>
              <a:t>的</a:t>
            </a:r>
            <a:r>
              <a:rPr dirty="0" sz="1000" spc="5">
                <a:latin typeface="PMingLiU"/>
                <a:cs typeface="PMingLiU"/>
              </a:rPr>
              <a:t>杀</a:t>
            </a:r>
            <a:r>
              <a:rPr dirty="0" sz="1000" spc="-20">
                <a:latin typeface="PMingLiU"/>
                <a:cs typeface="PMingLiU"/>
              </a:rPr>
              <a:t>伤</a:t>
            </a:r>
            <a:r>
              <a:rPr dirty="0" sz="1000" spc="5">
                <a:latin typeface="PMingLiU"/>
                <a:cs typeface="PMingLiU"/>
              </a:rPr>
              <a:t>，另外</a:t>
            </a:r>
            <a:r>
              <a:rPr dirty="0" sz="1000" spc="50">
                <a:latin typeface="PMingLiU"/>
                <a:cs typeface="PMingLiU"/>
              </a:rPr>
              <a:t> </a:t>
            </a:r>
            <a:r>
              <a:rPr dirty="0" sz="1000">
                <a:latin typeface="Arial"/>
                <a:cs typeface="Arial"/>
              </a:rPr>
              <a:t>NK</a:t>
            </a:r>
            <a:r>
              <a:rPr dirty="0" sz="1000" spc="-15">
                <a:latin typeface="Arial"/>
                <a:cs typeface="Arial"/>
              </a:rPr>
              <a:t> </a:t>
            </a:r>
            <a:r>
              <a:rPr dirty="0" sz="1000" spc="5">
                <a:latin typeface="PMingLiU"/>
                <a:cs typeface="PMingLiU"/>
              </a:rPr>
              <a:t>细</a:t>
            </a:r>
            <a:r>
              <a:rPr dirty="0" sz="1000" spc="-20">
                <a:latin typeface="PMingLiU"/>
                <a:cs typeface="PMingLiU"/>
              </a:rPr>
              <a:t>胞可</a:t>
            </a:r>
            <a:r>
              <a:rPr dirty="0" sz="1000" spc="5">
                <a:latin typeface="PMingLiU"/>
                <a:cs typeface="PMingLiU"/>
              </a:rPr>
              <a:t>以作为</a:t>
            </a:r>
            <a:r>
              <a:rPr dirty="0" sz="1000" spc="55">
                <a:latin typeface="PMingLiU"/>
                <a:cs typeface="PMingLiU"/>
              </a:rPr>
              <a:t> </a:t>
            </a:r>
            <a:r>
              <a:rPr dirty="0" sz="1000">
                <a:latin typeface="Arial"/>
                <a:cs typeface="Arial"/>
              </a:rPr>
              <a:t>UCAR-T</a:t>
            </a:r>
            <a:r>
              <a:rPr dirty="0" sz="1000" spc="-15">
                <a:latin typeface="Arial"/>
                <a:cs typeface="Arial"/>
              </a:rPr>
              <a:t> </a:t>
            </a:r>
            <a:r>
              <a:rPr dirty="0" sz="1000" spc="-20">
                <a:latin typeface="PMingLiU"/>
                <a:cs typeface="PMingLiU"/>
              </a:rPr>
              <a:t>的</a:t>
            </a:r>
            <a:r>
              <a:rPr dirty="0" sz="1000" spc="5">
                <a:latin typeface="PMingLiU"/>
                <a:cs typeface="PMingLiU"/>
              </a:rPr>
              <a:t>“</a:t>
            </a:r>
            <a:r>
              <a:rPr dirty="0" sz="1000" spc="-20">
                <a:latin typeface="PMingLiU"/>
                <a:cs typeface="PMingLiU"/>
              </a:rPr>
              <a:t>饲</a:t>
            </a:r>
            <a:r>
              <a:rPr dirty="0" sz="1000" spc="5">
                <a:latin typeface="PMingLiU"/>
                <a:cs typeface="PMingLiU"/>
              </a:rPr>
              <a:t>养细</a:t>
            </a:r>
            <a:r>
              <a:rPr dirty="0" sz="1000" spc="-20">
                <a:latin typeface="PMingLiU"/>
                <a:cs typeface="PMingLiU"/>
              </a:rPr>
              <a:t>胞</a:t>
            </a:r>
            <a:r>
              <a:rPr dirty="0" sz="1000" spc="5">
                <a:latin typeface="PMingLiU"/>
                <a:cs typeface="PMingLiU"/>
              </a:rPr>
              <a:t>”从 而增</a:t>
            </a:r>
            <a:r>
              <a:rPr dirty="0" sz="1000" spc="245">
                <a:latin typeface="PMingLiU"/>
                <a:cs typeface="PMingLiU"/>
              </a:rPr>
              <a:t>强</a:t>
            </a:r>
            <a:r>
              <a:rPr dirty="0" sz="1000">
                <a:latin typeface="Arial"/>
                <a:cs typeface="Arial"/>
              </a:rPr>
              <a:t>UCAR-T</a:t>
            </a:r>
            <a:r>
              <a:rPr dirty="0" sz="1000" spc="-50">
                <a:latin typeface="Arial"/>
                <a:cs typeface="Arial"/>
              </a:rPr>
              <a:t> </a:t>
            </a:r>
            <a:r>
              <a:rPr dirty="0" sz="1000" spc="-20">
                <a:latin typeface="PMingLiU"/>
                <a:cs typeface="PMingLiU"/>
              </a:rPr>
              <a:t>的</a:t>
            </a:r>
            <a:r>
              <a:rPr dirty="0" sz="1000" spc="5">
                <a:latin typeface="PMingLiU"/>
                <a:cs typeface="PMingLiU"/>
              </a:rPr>
              <a:t>扩增。</a:t>
            </a:r>
            <a:r>
              <a:rPr dirty="0" sz="1000" spc="-65">
                <a:latin typeface="PMingLiU"/>
                <a:cs typeface="PMingLiU"/>
              </a:rPr>
              <a:t> </a:t>
            </a:r>
            <a:r>
              <a:rPr dirty="0" sz="1000" spc="5">
                <a:latin typeface="PMingLiU"/>
                <a:cs typeface="PMingLiU"/>
              </a:rPr>
              <a:t>目前</a:t>
            </a:r>
            <a:r>
              <a:rPr dirty="0" sz="1000" spc="-20">
                <a:latin typeface="PMingLiU"/>
                <a:cs typeface="PMingLiU"/>
              </a:rPr>
              <a:t>，</a:t>
            </a:r>
            <a:r>
              <a:rPr dirty="0" sz="1000" spc="5">
                <a:latin typeface="PMingLiU"/>
                <a:cs typeface="PMingLiU"/>
              </a:rPr>
              <a:t>公司</a:t>
            </a:r>
            <a:r>
              <a:rPr dirty="0" sz="1000" spc="-20">
                <a:latin typeface="PMingLiU"/>
                <a:cs typeface="PMingLiU"/>
              </a:rPr>
              <a:t>已</a:t>
            </a:r>
            <a:r>
              <a:rPr dirty="0" sz="1000" spc="5">
                <a:latin typeface="PMingLiU"/>
                <a:cs typeface="PMingLiU"/>
              </a:rPr>
              <a:t>依</a:t>
            </a:r>
            <a:r>
              <a:rPr dirty="0" sz="1000" spc="245">
                <a:latin typeface="PMingLiU"/>
                <a:cs typeface="PMingLiU"/>
              </a:rPr>
              <a:t>托</a:t>
            </a:r>
            <a:r>
              <a:rPr dirty="0" sz="1000" spc="-5">
                <a:latin typeface="Arial"/>
                <a:cs typeface="Arial"/>
              </a:rPr>
              <a:t>THANK-uCAR</a:t>
            </a:r>
            <a:r>
              <a:rPr dirty="0" sz="1000" spc="-65">
                <a:latin typeface="Arial"/>
                <a:cs typeface="Arial"/>
              </a:rPr>
              <a:t> </a:t>
            </a:r>
            <a:r>
              <a:rPr dirty="0" sz="1000" spc="5">
                <a:latin typeface="PMingLiU"/>
                <a:cs typeface="PMingLiU"/>
              </a:rPr>
              <a:t>平台开</a:t>
            </a:r>
            <a:r>
              <a:rPr dirty="0" sz="1000" spc="-20">
                <a:latin typeface="PMingLiU"/>
                <a:cs typeface="PMingLiU"/>
              </a:rPr>
              <a:t>发</a:t>
            </a:r>
            <a:r>
              <a:rPr dirty="0" sz="1000" spc="5">
                <a:latin typeface="PMingLiU"/>
                <a:cs typeface="PMingLiU"/>
              </a:rPr>
              <a:t>了一</a:t>
            </a:r>
            <a:r>
              <a:rPr dirty="0" sz="1000" spc="-20">
                <a:latin typeface="PMingLiU"/>
                <a:cs typeface="PMingLiU"/>
              </a:rPr>
              <a:t>款</a:t>
            </a:r>
            <a:r>
              <a:rPr dirty="0" sz="1000" spc="5">
                <a:latin typeface="PMingLiU"/>
                <a:cs typeface="PMingLiU"/>
              </a:rPr>
              <a:t>靶</a:t>
            </a:r>
            <a:r>
              <a:rPr dirty="0" sz="1000" spc="250">
                <a:latin typeface="PMingLiU"/>
                <a:cs typeface="PMingLiU"/>
              </a:rPr>
              <a:t>向</a:t>
            </a:r>
            <a:r>
              <a:rPr dirty="0" sz="1000">
                <a:latin typeface="Arial"/>
                <a:cs typeface="Arial"/>
              </a:rPr>
              <a:t>BCMA</a:t>
            </a:r>
            <a:r>
              <a:rPr dirty="0" sz="1000" spc="-60">
                <a:latin typeface="Arial"/>
                <a:cs typeface="Arial"/>
              </a:rPr>
              <a:t> </a:t>
            </a:r>
            <a:r>
              <a:rPr dirty="0" sz="1000" spc="5">
                <a:latin typeface="PMingLiU"/>
                <a:cs typeface="PMingLiU"/>
              </a:rPr>
              <a:t>的 </a:t>
            </a:r>
            <a:r>
              <a:rPr dirty="0" sz="1000">
                <a:latin typeface="Arial"/>
                <a:cs typeface="Arial"/>
              </a:rPr>
              <a:t>UCAR-T</a:t>
            </a:r>
            <a:r>
              <a:rPr dirty="0" sz="1000" spc="-60">
                <a:latin typeface="Arial"/>
                <a:cs typeface="Arial"/>
              </a:rPr>
              <a:t> </a:t>
            </a:r>
            <a:r>
              <a:rPr dirty="0" sz="1000" spc="5">
                <a:latin typeface="PMingLiU"/>
                <a:cs typeface="PMingLiU"/>
              </a:rPr>
              <a:t>产</a:t>
            </a:r>
            <a:r>
              <a:rPr dirty="0" sz="1000" spc="245">
                <a:latin typeface="PMingLiU"/>
                <a:cs typeface="PMingLiU"/>
              </a:rPr>
              <a:t>品</a:t>
            </a:r>
            <a:r>
              <a:rPr dirty="0" sz="1000" spc="-5">
                <a:latin typeface="Arial"/>
                <a:cs typeface="Arial"/>
              </a:rPr>
              <a:t>CT0590</a:t>
            </a:r>
            <a:r>
              <a:rPr dirty="0" sz="1000" spc="-5">
                <a:latin typeface="PMingLiU"/>
                <a:cs typeface="PMingLiU"/>
              </a:rPr>
              <a:t>，</a:t>
            </a:r>
            <a:r>
              <a:rPr dirty="0" sz="1000" spc="-20">
                <a:latin typeface="PMingLiU"/>
                <a:cs typeface="PMingLiU"/>
              </a:rPr>
              <a:t>并</a:t>
            </a:r>
            <a:r>
              <a:rPr dirty="0" sz="1000" spc="5">
                <a:latin typeface="PMingLiU"/>
                <a:cs typeface="PMingLiU"/>
              </a:rPr>
              <a:t>已开</a:t>
            </a:r>
            <a:r>
              <a:rPr dirty="0" sz="1000" spc="-20">
                <a:latin typeface="PMingLiU"/>
                <a:cs typeface="PMingLiU"/>
              </a:rPr>
              <a:t>展</a:t>
            </a:r>
            <a:r>
              <a:rPr dirty="0" sz="1000" spc="5">
                <a:latin typeface="PMingLiU"/>
                <a:cs typeface="PMingLiU"/>
              </a:rPr>
              <a:t>一</a:t>
            </a:r>
            <a:r>
              <a:rPr dirty="0" sz="1000" spc="245">
                <a:latin typeface="PMingLiU"/>
                <a:cs typeface="PMingLiU"/>
              </a:rPr>
              <a:t>项</a:t>
            </a:r>
            <a:r>
              <a:rPr dirty="0" sz="1000" spc="-5">
                <a:latin typeface="Arial"/>
                <a:cs typeface="Arial"/>
              </a:rPr>
              <a:t>IIT</a:t>
            </a:r>
            <a:r>
              <a:rPr dirty="0" sz="1000" spc="-55">
                <a:latin typeface="Arial"/>
                <a:cs typeface="Arial"/>
              </a:rPr>
              <a:t> </a:t>
            </a:r>
            <a:r>
              <a:rPr dirty="0" sz="1000" spc="5">
                <a:latin typeface="PMingLiU"/>
                <a:cs typeface="PMingLiU"/>
              </a:rPr>
              <a:t>研</a:t>
            </a:r>
            <a:r>
              <a:rPr dirty="0" sz="1000" spc="-20">
                <a:latin typeface="PMingLiU"/>
                <a:cs typeface="PMingLiU"/>
              </a:rPr>
              <a:t>究</a:t>
            </a:r>
            <a:r>
              <a:rPr dirty="0" sz="1000" spc="5">
                <a:latin typeface="PMingLiU"/>
                <a:cs typeface="PMingLiU"/>
              </a:rPr>
              <a:t>。</a:t>
            </a:r>
            <a:endParaRPr sz="1000">
              <a:latin typeface="PMingLiU"/>
              <a:cs typeface="PMingLiU"/>
            </a:endParaRPr>
          </a:p>
          <a:p>
            <a:pPr algn="just"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55:</a:t>
            </a:r>
            <a:r>
              <a:rPr dirty="0" sz="1000" spc="-15" b="1">
                <a:latin typeface="Arial"/>
                <a:cs typeface="Arial"/>
              </a:rPr>
              <a:t> </a:t>
            </a:r>
            <a:r>
              <a:rPr dirty="0" sz="1000" spc="5" b="1">
                <a:latin typeface="Microsoft JhengHei UI"/>
                <a:cs typeface="Microsoft JhengHei UI"/>
              </a:rPr>
              <a:t>科济药</a:t>
            </a:r>
            <a:r>
              <a:rPr dirty="0" sz="1000" spc="245" b="1">
                <a:latin typeface="Microsoft JhengHei UI"/>
                <a:cs typeface="Microsoft JhengHei UI"/>
              </a:rPr>
              <a:t>业</a:t>
            </a:r>
            <a:r>
              <a:rPr dirty="0" sz="1000" spc="-5" b="1">
                <a:latin typeface="Arial"/>
                <a:cs typeface="Arial"/>
              </a:rPr>
              <a:t>THANK-uCAR</a:t>
            </a:r>
            <a:r>
              <a:rPr dirty="0" sz="1000" spc="-45" b="1">
                <a:latin typeface="Arial"/>
                <a:cs typeface="Arial"/>
              </a:rPr>
              <a:t> </a:t>
            </a:r>
            <a:r>
              <a:rPr dirty="0" sz="1000" spc="5" b="1">
                <a:latin typeface="Microsoft JhengHei UI"/>
                <a:cs typeface="Microsoft JhengHei UI"/>
              </a:rPr>
              <a:t>平台作用原理</a:t>
            </a:r>
            <a:endParaRPr sz="1000">
              <a:latin typeface="Microsoft JhengHei UI"/>
              <a:cs typeface="Microsoft JhengHei UI"/>
            </a:endParaRPr>
          </a:p>
        </p:txBody>
      </p:sp>
      <p:grpSp>
        <p:nvGrpSpPr>
          <p:cNvPr id="10" name="object 10"/>
          <p:cNvGrpSpPr/>
          <p:nvPr/>
        </p:nvGrpSpPr>
        <p:grpSpPr>
          <a:xfrm>
            <a:off x="521512" y="6381241"/>
            <a:ext cx="5080635" cy="2384425"/>
            <a:chOff x="521512" y="6381241"/>
            <a:chExt cx="5080635" cy="2384425"/>
          </a:xfrm>
        </p:grpSpPr>
        <p:sp>
          <p:nvSpPr>
            <p:cNvPr id="11" name="object 11"/>
            <p:cNvSpPr/>
            <p:nvPr/>
          </p:nvSpPr>
          <p:spPr>
            <a:xfrm>
              <a:off x="521512" y="6381241"/>
              <a:ext cx="5080635" cy="18415"/>
            </a:xfrm>
            <a:custGeom>
              <a:avLst/>
              <a:gdLst/>
              <a:ahLst/>
              <a:cxnLst/>
              <a:rect l="l" t="t" r="r" b="b"/>
              <a:pathLst>
                <a:path w="5080635" h="18414">
                  <a:moveTo>
                    <a:pt x="5080127" y="0"/>
                  </a:moveTo>
                  <a:lnTo>
                    <a:pt x="0" y="0"/>
                  </a:lnTo>
                  <a:lnTo>
                    <a:pt x="0" y="18287"/>
                  </a:lnTo>
                  <a:lnTo>
                    <a:pt x="5080127" y="18287"/>
                  </a:lnTo>
                  <a:lnTo>
                    <a:pt x="5080127" y="0"/>
                  </a:lnTo>
                  <a:close/>
                </a:path>
              </a:pathLst>
            </a:custGeom>
            <a:solidFill>
              <a:srgbClr val="000000"/>
            </a:solidFill>
          </p:spPr>
          <p:txBody>
            <a:bodyPr wrap="square" lIns="0" tIns="0" rIns="0" bIns="0" rtlCol="0"/>
            <a:lstStyle/>
            <a:p/>
          </p:txBody>
        </p:sp>
        <p:pic>
          <p:nvPicPr>
            <p:cNvPr id="12" name="object 12"/>
            <p:cNvPicPr/>
            <p:nvPr/>
          </p:nvPicPr>
          <p:blipFill>
            <a:blip r:embed="rId3" cstate="print"/>
            <a:stretch>
              <a:fillRect/>
            </a:stretch>
          </p:blipFill>
          <p:spPr>
            <a:xfrm>
              <a:off x="1803841" y="6397751"/>
              <a:ext cx="2504268" cy="2367915"/>
            </a:xfrm>
            <a:prstGeom prst="rect">
              <a:avLst/>
            </a:prstGeom>
          </p:spPr>
        </p:pic>
      </p:grpSp>
      <p:sp>
        <p:nvSpPr>
          <p:cNvPr id="13" name="object 13"/>
          <p:cNvSpPr txBox="1"/>
          <p:nvPr/>
        </p:nvSpPr>
        <p:spPr>
          <a:xfrm>
            <a:off x="527100" y="8838438"/>
            <a:ext cx="1601470" cy="14668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60">
                <a:latin typeface="Arial"/>
                <a:cs typeface="Arial"/>
              </a:rPr>
              <a:t> </a:t>
            </a:r>
            <a:r>
              <a:rPr dirty="0" sz="800" spc="-10">
                <a:latin typeface="PMingLiU"/>
                <a:cs typeface="PMingLiU"/>
              </a:rPr>
              <a:t>公</a:t>
            </a:r>
            <a:r>
              <a:rPr dirty="0" sz="800" spc="10">
                <a:latin typeface="PMingLiU"/>
                <a:cs typeface="PMingLiU"/>
              </a:rPr>
              <a:t>司</a:t>
            </a:r>
            <a:r>
              <a:rPr dirty="0" sz="800" spc="-10">
                <a:latin typeface="PMingLiU"/>
                <a:cs typeface="PMingLiU"/>
              </a:rPr>
              <a:t>官网</a:t>
            </a:r>
            <a:r>
              <a:rPr dirty="0" sz="800" spc="10">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p:txBody>
      </p:sp>
      <p:sp>
        <p:nvSpPr>
          <p:cNvPr id="14" name="object 14"/>
          <p:cNvSpPr/>
          <p:nvPr/>
        </p:nvSpPr>
        <p:spPr>
          <a:xfrm>
            <a:off x="521512" y="8820657"/>
            <a:ext cx="5080635" cy="18415"/>
          </a:xfrm>
          <a:custGeom>
            <a:avLst/>
            <a:gdLst/>
            <a:ahLst/>
            <a:cxnLst/>
            <a:rect l="l" t="t" r="r" b="b"/>
            <a:pathLst>
              <a:path w="5080635" h="18415">
                <a:moveTo>
                  <a:pt x="5080127" y="0"/>
                </a:moveTo>
                <a:lnTo>
                  <a:pt x="0" y="0"/>
                </a:lnTo>
                <a:lnTo>
                  <a:pt x="0" y="18287"/>
                </a:lnTo>
                <a:lnTo>
                  <a:pt x="5080127" y="18287"/>
                </a:lnTo>
                <a:lnTo>
                  <a:pt x="5080127" y="0"/>
                </a:lnTo>
                <a:close/>
              </a:path>
            </a:pathLst>
          </a:custGeom>
          <a:solidFill>
            <a:srgbClr val="000000"/>
          </a:solidFill>
        </p:spPr>
        <p:txBody>
          <a:bodyPr wrap="square" lIns="0" tIns="0" rIns="0" bIns="0" rtlCol="0"/>
          <a:lstStyle/>
          <a:p/>
        </p:txBody>
      </p:sp>
      <p:pic>
        <p:nvPicPr>
          <p:cNvPr id="15" name="object 15"/>
          <p:cNvPicPr/>
          <p:nvPr/>
        </p:nvPicPr>
        <p:blipFill>
          <a:blip r:embed="rId4" cstate="print"/>
          <a:stretch>
            <a:fillRect/>
          </a:stretch>
        </p:blipFill>
        <p:spPr>
          <a:xfrm>
            <a:off x="1706879" y="1984247"/>
            <a:ext cx="2703575" cy="2206752"/>
          </a:xfrm>
          <a:prstGeom prst="rect">
            <a:avLst/>
          </a:prstGeom>
        </p:spPr>
      </p:pic>
      <p:sp>
        <p:nvSpPr>
          <p:cNvPr id="16" name="object 16"/>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7" name="object 17"/>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42161"/>
            <a:ext cx="5071745" cy="2292350"/>
          </a:xfrm>
          <a:prstGeom prst="rect">
            <a:avLst/>
          </a:prstGeom>
        </p:spPr>
        <p:txBody>
          <a:bodyPr wrap="square" lIns="0" tIns="11430" rIns="0" bIns="0" rtlCol="0" vert="horz">
            <a:spAutoFit/>
          </a:bodyPr>
          <a:lstStyle/>
          <a:p>
            <a:pPr marL="12700">
              <a:lnSpc>
                <a:spcPct val="100000"/>
              </a:lnSpc>
              <a:spcBef>
                <a:spcPts val="90"/>
              </a:spcBef>
            </a:pPr>
            <a:r>
              <a:rPr dirty="0" sz="1400" spc="10" b="1">
                <a:solidFill>
                  <a:srgbClr val="C00000"/>
                </a:solidFill>
                <a:latin typeface="Microsoft JhengHei UI"/>
                <a:cs typeface="Microsoft JhengHei UI"/>
              </a:rPr>
              <a:t>生</a:t>
            </a:r>
            <a:r>
              <a:rPr dirty="0" sz="1400" spc="-10" b="1">
                <a:solidFill>
                  <a:srgbClr val="C00000"/>
                </a:solidFill>
                <a:latin typeface="Microsoft JhengHei UI"/>
                <a:cs typeface="Microsoft JhengHei UI"/>
              </a:rPr>
              <a:t>产</a:t>
            </a:r>
            <a:r>
              <a:rPr dirty="0" sz="1400" spc="10" b="1">
                <a:solidFill>
                  <a:srgbClr val="C00000"/>
                </a:solidFill>
                <a:latin typeface="Microsoft JhengHei UI"/>
                <a:cs typeface="Microsoft JhengHei UI"/>
              </a:rPr>
              <a:t>篇</a:t>
            </a:r>
            <a:r>
              <a:rPr dirty="0" sz="1400" spc="-10" b="1">
                <a:solidFill>
                  <a:srgbClr val="C00000"/>
                </a:solidFill>
                <a:latin typeface="Microsoft JhengHei UI"/>
                <a:cs typeface="Microsoft JhengHei UI"/>
              </a:rPr>
              <a:t>：制</a:t>
            </a:r>
            <a:r>
              <a:rPr dirty="0" sz="1400" spc="10" b="1">
                <a:solidFill>
                  <a:srgbClr val="C00000"/>
                </a:solidFill>
                <a:latin typeface="Microsoft JhengHei UI"/>
                <a:cs typeface="Microsoft JhengHei UI"/>
              </a:rPr>
              <a:t>造</a:t>
            </a:r>
            <a:r>
              <a:rPr dirty="0" sz="1400" spc="-10" b="1">
                <a:solidFill>
                  <a:srgbClr val="C00000"/>
                </a:solidFill>
                <a:latin typeface="Microsoft JhengHei UI"/>
                <a:cs typeface="Microsoft JhengHei UI"/>
              </a:rPr>
              <a:t>工艺</a:t>
            </a:r>
            <a:r>
              <a:rPr dirty="0" sz="1400" spc="10" b="1">
                <a:solidFill>
                  <a:srgbClr val="C00000"/>
                </a:solidFill>
                <a:latin typeface="Microsoft JhengHei UI"/>
                <a:cs typeface="Microsoft JhengHei UI"/>
              </a:rPr>
              <a:t>复</a:t>
            </a:r>
            <a:r>
              <a:rPr dirty="0" sz="1400" spc="-10" b="1">
                <a:solidFill>
                  <a:srgbClr val="C00000"/>
                </a:solidFill>
                <a:latin typeface="Microsoft JhengHei UI"/>
                <a:cs typeface="Microsoft JhengHei UI"/>
              </a:rPr>
              <a:t>杂</a:t>
            </a:r>
            <a:r>
              <a:rPr dirty="0" sz="1400" spc="10" b="1">
                <a:solidFill>
                  <a:srgbClr val="C00000"/>
                </a:solidFill>
                <a:latin typeface="Microsoft JhengHei UI"/>
                <a:cs typeface="Microsoft JhengHei UI"/>
              </a:rPr>
              <a:t>，</a:t>
            </a:r>
            <a:r>
              <a:rPr dirty="0" sz="1400" spc="-10" b="1">
                <a:solidFill>
                  <a:srgbClr val="C00000"/>
                </a:solidFill>
                <a:latin typeface="Microsoft JhengHei UI"/>
                <a:cs typeface="Microsoft JhengHei UI"/>
              </a:rPr>
              <a:t>生产</a:t>
            </a:r>
            <a:r>
              <a:rPr dirty="0" sz="1400" spc="10" b="1">
                <a:solidFill>
                  <a:srgbClr val="C00000"/>
                </a:solidFill>
                <a:latin typeface="Microsoft JhengHei UI"/>
                <a:cs typeface="Microsoft JhengHei UI"/>
              </a:rPr>
              <a:t>成</a:t>
            </a:r>
            <a:r>
              <a:rPr dirty="0" sz="1400" spc="5" b="1">
                <a:solidFill>
                  <a:srgbClr val="C00000"/>
                </a:solidFill>
                <a:latin typeface="Microsoft JhengHei UI"/>
                <a:cs typeface="Microsoft JhengHei UI"/>
              </a:rPr>
              <a:t>本</a:t>
            </a:r>
            <a:r>
              <a:rPr dirty="0" sz="1400" spc="-10" b="1">
                <a:solidFill>
                  <a:srgbClr val="C00000"/>
                </a:solidFill>
                <a:latin typeface="Microsoft JhengHei UI"/>
                <a:cs typeface="Microsoft JhengHei UI"/>
              </a:rPr>
              <a:t>逐步</a:t>
            </a:r>
            <a:r>
              <a:rPr dirty="0" sz="1400" spc="10" b="1">
                <a:solidFill>
                  <a:srgbClr val="C00000"/>
                </a:solidFill>
                <a:latin typeface="Microsoft JhengHei UI"/>
                <a:cs typeface="Microsoft JhengHei UI"/>
              </a:rPr>
              <a:t>下</a:t>
            </a:r>
            <a:r>
              <a:rPr dirty="0" sz="1400" spc="-10" b="1">
                <a:solidFill>
                  <a:srgbClr val="C00000"/>
                </a:solidFill>
                <a:latin typeface="Microsoft JhengHei UI"/>
                <a:cs typeface="Microsoft JhengHei UI"/>
              </a:rPr>
              <a:t>降</a:t>
            </a:r>
            <a:endParaRPr sz="1400">
              <a:latin typeface="Microsoft JhengHei UI"/>
              <a:cs typeface="Microsoft JhengHei UI"/>
            </a:endParaRPr>
          </a:p>
          <a:p>
            <a:pPr marL="12700">
              <a:lnSpc>
                <a:spcPct val="100000"/>
              </a:lnSpc>
              <a:spcBef>
                <a:spcPts val="1285"/>
              </a:spcBef>
            </a:pPr>
            <a:r>
              <a:rPr dirty="0" sz="1200" b="1">
                <a:solidFill>
                  <a:srgbClr val="585858"/>
                </a:solidFill>
                <a:latin typeface="Microsoft JhengHei UI"/>
                <a:cs typeface="Microsoft JhengHei UI"/>
              </a:rPr>
              <a:t>生产流程标准化程度低</a:t>
            </a:r>
            <a:r>
              <a:rPr dirty="0" sz="1200" spc="20" b="1">
                <a:solidFill>
                  <a:srgbClr val="585858"/>
                </a:solidFill>
                <a:latin typeface="Microsoft JhengHei UI"/>
                <a:cs typeface="Microsoft JhengHei UI"/>
              </a:rPr>
              <a:t>，</a:t>
            </a:r>
            <a:r>
              <a:rPr dirty="0" sz="1200" b="1">
                <a:solidFill>
                  <a:srgbClr val="585858"/>
                </a:solidFill>
                <a:latin typeface="Microsoft JhengHei UI"/>
                <a:cs typeface="Microsoft JhengHei UI"/>
              </a:rPr>
              <a:t>低产量导致高成本</a:t>
            </a:r>
            <a:endParaRPr sz="1200">
              <a:latin typeface="Microsoft JhengHei UI"/>
              <a:cs typeface="Microsoft JhengHei UI"/>
            </a:endParaRPr>
          </a:p>
          <a:p>
            <a:pPr marL="12700">
              <a:lnSpc>
                <a:spcPct val="100000"/>
              </a:lnSpc>
              <a:spcBef>
                <a:spcPts val="965"/>
              </a:spcBef>
            </a:pPr>
            <a:r>
              <a:rPr dirty="0" sz="1000" spc="-10" b="1">
                <a:latin typeface="Arial"/>
                <a:cs typeface="Arial"/>
              </a:rPr>
              <a:t>CAR-T</a:t>
            </a:r>
            <a:r>
              <a:rPr dirty="0" sz="1000" spc="-35" b="1">
                <a:latin typeface="Arial"/>
                <a:cs typeface="Arial"/>
              </a:rPr>
              <a:t> </a:t>
            </a:r>
            <a:r>
              <a:rPr dirty="0" sz="1000" spc="5" b="1">
                <a:latin typeface="Microsoft JhengHei UI"/>
                <a:cs typeface="Microsoft JhengHei UI"/>
              </a:rPr>
              <a:t>生产约耗时</a:t>
            </a:r>
            <a:r>
              <a:rPr dirty="0" sz="1000" spc="-20" b="1">
                <a:latin typeface="Microsoft JhengHei UI"/>
                <a:cs typeface="Microsoft JhengHei UI"/>
              </a:rPr>
              <a:t>较</a:t>
            </a:r>
            <a:r>
              <a:rPr dirty="0" sz="1000" spc="5" b="1">
                <a:latin typeface="Microsoft JhengHei UI"/>
                <a:cs typeface="Microsoft JhengHei UI"/>
              </a:rPr>
              <a:t>长，每</a:t>
            </a:r>
            <a:r>
              <a:rPr dirty="0" sz="1000" spc="-20" b="1">
                <a:latin typeface="Microsoft JhengHei UI"/>
                <a:cs typeface="Microsoft JhengHei UI"/>
              </a:rPr>
              <a:t>例</a:t>
            </a:r>
            <a:r>
              <a:rPr dirty="0" sz="1000" spc="5" b="1">
                <a:latin typeface="Microsoft JhengHei UI"/>
                <a:cs typeface="Microsoft JhengHei UI"/>
              </a:rPr>
              <a:t>产品</a:t>
            </a:r>
            <a:r>
              <a:rPr dirty="0" sz="1000" spc="-20" b="1">
                <a:latin typeface="Microsoft JhengHei UI"/>
                <a:cs typeface="Microsoft JhengHei UI"/>
              </a:rPr>
              <a:t>单</a:t>
            </a:r>
            <a:r>
              <a:rPr dirty="0" sz="1000" spc="5" b="1">
                <a:latin typeface="Microsoft JhengHei UI"/>
                <a:cs typeface="Microsoft JhengHei UI"/>
              </a:rPr>
              <a:t>成批次</a:t>
            </a:r>
            <a:endParaRPr sz="1000">
              <a:latin typeface="Microsoft JhengHei UI"/>
              <a:cs typeface="Microsoft JhengHei UI"/>
            </a:endParaRPr>
          </a:p>
          <a:p>
            <a:pPr algn="just" marL="12700" marR="5080">
              <a:lnSpc>
                <a:spcPct val="139500"/>
              </a:lnSpc>
              <a:spcBef>
                <a:spcPts val="610"/>
              </a:spcBef>
            </a:pPr>
            <a:r>
              <a:rPr dirty="0" sz="1000" spc="25">
                <a:latin typeface="PMingLiU"/>
                <a:cs typeface="PMingLiU"/>
              </a:rPr>
              <a:t>相</a:t>
            </a:r>
            <a:r>
              <a:rPr dirty="0" sz="1000" spc="5">
                <a:latin typeface="PMingLiU"/>
                <a:cs typeface="PMingLiU"/>
              </a:rPr>
              <a:t>对于传</a:t>
            </a:r>
            <a:r>
              <a:rPr dirty="0" sz="1000" spc="25">
                <a:latin typeface="PMingLiU"/>
                <a:cs typeface="PMingLiU"/>
              </a:rPr>
              <a:t>统</a:t>
            </a:r>
            <a:r>
              <a:rPr dirty="0" sz="1000" spc="5">
                <a:latin typeface="PMingLiU"/>
                <a:cs typeface="PMingLiU"/>
              </a:rPr>
              <a:t>的药物</a:t>
            </a:r>
            <a:r>
              <a:rPr dirty="0" sz="1000" spc="25">
                <a:latin typeface="PMingLiU"/>
                <a:cs typeface="PMingLiU"/>
              </a:rPr>
              <a:t>而</a:t>
            </a:r>
            <a:r>
              <a:rPr dirty="0" sz="1000" spc="5">
                <a:latin typeface="PMingLiU"/>
                <a:cs typeface="PMingLiU"/>
              </a:rPr>
              <a:t>言，</a:t>
            </a:r>
            <a:r>
              <a:rPr dirty="0" sz="1000" spc="5">
                <a:latin typeface="Arial"/>
                <a:cs typeface="Arial"/>
              </a:rPr>
              <a:t>CAR-T</a:t>
            </a:r>
            <a:r>
              <a:rPr dirty="0" sz="1000" spc="150">
                <a:latin typeface="Arial"/>
                <a:cs typeface="Arial"/>
              </a:rPr>
              <a:t> </a:t>
            </a:r>
            <a:r>
              <a:rPr dirty="0" sz="1000" spc="5">
                <a:latin typeface="PMingLiU"/>
                <a:cs typeface="PMingLiU"/>
              </a:rPr>
              <a:t>是一</a:t>
            </a:r>
            <a:r>
              <a:rPr dirty="0" sz="1000" spc="30">
                <a:latin typeface="PMingLiU"/>
                <a:cs typeface="PMingLiU"/>
              </a:rPr>
              <a:t>种</a:t>
            </a:r>
            <a:r>
              <a:rPr dirty="0" sz="1000">
                <a:latin typeface="Arial"/>
                <a:cs typeface="Arial"/>
              </a:rPr>
              <a:t>“</a:t>
            </a:r>
            <a:r>
              <a:rPr dirty="0" sz="1000" spc="25">
                <a:latin typeface="PMingLiU"/>
                <a:cs typeface="PMingLiU"/>
              </a:rPr>
              <a:t>活</a:t>
            </a:r>
            <a:r>
              <a:rPr dirty="0" sz="1000">
                <a:latin typeface="Arial"/>
                <a:cs typeface="Arial"/>
              </a:rPr>
              <a:t>”</a:t>
            </a:r>
            <a:r>
              <a:rPr dirty="0" sz="1000" spc="5">
                <a:latin typeface="PMingLiU"/>
                <a:cs typeface="PMingLiU"/>
              </a:rPr>
              <a:t>细胞</a:t>
            </a:r>
            <a:r>
              <a:rPr dirty="0" sz="1000" spc="25">
                <a:latin typeface="PMingLiU"/>
                <a:cs typeface="PMingLiU"/>
              </a:rPr>
              <a:t>疗</a:t>
            </a:r>
            <a:r>
              <a:rPr dirty="0" sz="1000" spc="5">
                <a:latin typeface="PMingLiU"/>
                <a:cs typeface="PMingLiU"/>
              </a:rPr>
              <a:t>法，</a:t>
            </a:r>
            <a:r>
              <a:rPr dirty="0" sz="1000" spc="25">
                <a:latin typeface="PMingLiU"/>
                <a:cs typeface="PMingLiU"/>
              </a:rPr>
              <a:t>其</a:t>
            </a:r>
            <a:r>
              <a:rPr dirty="0" sz="1000" spc="5">
                <a:latin typeface="PMingLiU"/>
                <a:cs typeface="PMingLiU"/>
              </a:rPr>
              <a:t>在制备</a:t>
            </a:r>
            <a:r>
              <a:rPr dirty="0" sz="1000" spc="25">
                <a:latin typeface="PMingLiU"/>
                <a:cs typeface="PMingLiU"/>
              </a:rPr>
              <a:t>、</a:t>
            </a:r>
            <a:r>
              <a:rPr dirty="0" sz="1000" spc="5">
                <a:latin typeface="PMingLiU"/>
                <a:cs typeface="PMingLiU"/>
              </a:rPr>
              <a:t>临床给</a:t>
            </a:r>
            <a:r>
              <a:rPr dirty="0" sz="1000" spc="25">
                <a:latin typeface="PMingLiU"/>
                <a:cs typeface="PMingLiU"/>
              </a:rPr>
              <a:t>药</a:t>
            </a:r>
            <a:r>
              <a:rPr dirty="0" sz="1000" spc="5">
                <a:latin typeface="PMingLiU"/>
                <a:cs typeface="PMingLiU"/>
              </a:rPr>
              <a:t>及其安</a:t>
            </a:r>
            <a:r>
              <a:rPr dirty="0" sz="1000" spc="25">
                <a:latin typeface="PMingLiU"/>
                <a:cs typeface="PMingLiU"/>
              </a:rPr>
              <a:t>全</a:t>
            </a:r>
            <a:r>
              <a:rPr dirty="0" sz="1000" spc="5">
                <a:latin typeface="PMingLiU"/>
                <a:cs typeface="PMingLiU"/>
              </a:rPr>
              <a:t>性评 </a:t>
            </a:r>
            <a:r>
              <a:rPr dirty="0" sz="1000" spc="25">
                <a:latin typeface="PMingLiU"/>
                <a:cs typeface="PMingLiU"/>
              </a:rPr>
              <a:t>估</a:t>
            </a:r>
            <a:r>
              <a:rPr dirty="0" sz="1000" spc="5">
                <a:latin typeface="PMingLiU"/>
                <a:cs typeface="PMingLiU"/>
              </a:rPr>
              <a:t>方</a:t>
            </a:r>
            <a:r>
              <a:rPr dirty="0" sz="1000" spc="25">
                <a:latin typeface="PMingLiU"/>
                <a:cs typeface="PMingLiU"/>
              </a:rPr>
              <a:t>面</a:t>
            </a:r>
            <a:r>
              <a:rPr dirty="0" sz="1000" spc="5">
                <a:latin typeface="PMingLiU"/>
                <a:cs typeface="PMingLiU"/>
              </a:rPr>
              <a:t>都与</a:t>
            </a:r>
            <a:r>
              <a:rPr dirty="0" sz="1000" spc="25">
                <a:latin typeface="PMingLiU"/>
                <a:cs typeface="PMingLiU"/>
              </a:rPr>
              <a:t>传</a:t>
            </a:r>
            <a:r>
              <a:rPr dirty="0" sz="1000" spc="5">
                <a:latin typeface="PMingLiU"/>
                <a:cs typeface="PMingLiU"/>
              </a:rPr>
              <a:t>统</a:t>
            </a:r>
            <a:r>
              <a:rPr dirty="0" sz="1000" spc="25">
                <a:latin typeface="PMingLiU"/>
                <a:cs typeface="PMingLiU"/>
              </a:rPr>
              <a:t>药</a:t>
            </a:r>
            <a:r>
              <a:rPr dirty="0" sz="1000" spc="5">
                <a:latin typeface="PMingLiU"/>
                <a:cs typeface="PMingLiU"/>
              </a:rPr>
              <a:t>物</a:t>
            </a:r>
            <a:r>
              <a:rPr dirty="0" sz="1000" spc="25">
                <a:latin typeface="PMingLiU"/>
                <a:cs typeface="PMingLiU"/>
              </a:rPr>
              <a:t>存</a:t>
            </a:r>
            <a:r>
              <a:rPr dirty="0" sz="1000" spc="5">
                <a:latin typeface="PMingLiU"/>
                <a:cs typeface="PMingLiU"/>
              </a:rPr>
              <a:t>在显</a:t>
            </a:r>
            <a:r>
              <a:rPr dirty="0" sz="1000" spc="25">
                <a:latin typeface="PMingLiU"/>
                <a:cs typeface="PMingLiU"/>
              </a:rPr>
              <a:t>著</a:t>
            </a:r>
            <a:r>
              <a:rPr dirty="0" sz="1000" spc="5">
                <a:latin typeface="PMingLiU"/>
                <a:cs typeface="PMingLiU"/>
              </a:rPr>
              <a:t>差</a:t>
            </a:r>
            <a:r>
              <a:rPr dirty="0" sz="1000" spc="25">
                <a:latin typeface="PMingLiU"/>
                <a:cs typeface="PMingLiU"/>
              </a:rPr>
              <a:t>异</a:t>
            </a:r>
            <a:r>
              <a:rPr dirty="0" sz="1000" spc="40">
                <a:latin typeface="PMingLiU"/>
                <a:cs typeface="PMingLiU"/>
              </a:rPr>
              <a:t>。</a:t>
            </a:r>
            <a:r>
              <a:rPr dirty="0" sz="1000" spc="-5">
                <a:latin typeface="Arial"/>
                <a:cs typeface="Arial"/>
              </a:rPr>
              <a:t>CAR-T</a:t>
            </a:r>
            <a:r>
              <a:rPr dirty="0" sz="1000" spc="160">
                <a:latin typeface="Arial"/>
                <a:cs typeface="Arial"/>
              </a:rPr>
              <a:t> </a:t>
            </a:r>
            <a:r>
              <a:rPr dirty="0" sz="1000" spc="5">
                <a:latin typeface="PMingLiU"/>
                <a:cs typeface="PMingLiU"/>
              </a:rPr>
              <a:t>治</a:t>
            </a:r>
            <a:r>
              <a:rPr dirty="0" sz="1000" spc="25">
                <a:latin typeface="PMingLiU"/>
                <a:cs typeface="PMingLiU"/>
              </a:rPr>
              <a:t>疗</a:t>
            </a:r>
            <a:r>
              <a:rPr dirty="0" sz="1000" spc="5">
                <a:latin typeface="PMingLiU"/>
                <a:cs typeface="PMingLiU"/>
              </a:rPr>
              <a:t>主要</a:t>
            </a:r>
            <a:r>
              <a:rPr dirty="0" sz="1000" spc="25">
                <a:latin typeface="PMingLiU"/>
                <a:cs typeface="PMingLiU"/>
              </a:rPr>
              <a:t>包</a:t>
            </a:r>
            <a:r>
              <a:rPr dirty="0" sz="1000" spc="5">
                <a:latin typeface="PMingLiU"/>
                <a:cs typeface="PMingLiU"/>
              </a:rPr>
              <a:t>以</a:t>
            </a:r>
            <a:r>
              <a:rPr dirty="0" sz="1000" spc="25">
                <a:latin typeface="PMingLiU"/>
                <a:cs typeface="PMingLiU"/>
              </a:rPr>
              <a:t>下</a:t>
            </a:r>
            <a:r>
              <a:rPr dirty="0" sz="1000" spc="5">
                <a:latin typeface="PMingLiU"/>
                <a:cs typeface="PMingLiU"/>
              </a:rPr>
              <a:t>步骤</a:t>
            </a:r>
            <a:r>
              <a:rPr dirty="0" sz="1000" spc="20">
                <a:latin typeface="PMingLiU"/>
                <a:cs typeface="PMingLiU"/>
              </a:rPr>
              <a:t>：</a:t>
            </a:r>
            <a:r>
              <a:rPr dirty="0" sz="1000" spc="20">
                <a:latin typeface="Arial"/>
                <a:cs typeface="Arial"/>
              </a:rPr>
              <a:t>1</a:t>
            </a:r>
            <a:r>
              <a:rPr dirty="0" sz="1000" spc="20">
                <a:latin typeface="PMingLiU"/>
                <a:cs typeface="PMingLiU"/>
              </a:rPr>
              <a:t>）</a:t>
            </a:r>
            <a:r>
              <a:rPr dirty="0" sz="1000" spc="25">
                <a:latin typeface="PMingLiU"/>
                <a:cs typeface="PMingLiU"/>
              </a:rPr>
              <a:t>医</a:t>
            </a:r>
            <a:r>
              <a:rPr dirty="0" sz="1000" spc="5">
                <a:latin typeface="PMingLiU"/>
                <a:cs typeface="PMingLiU"/>
              </a:rPr>
              <a:t>生依</a:t>
            </a:r>
            <a:r>
              <a:rPr dirty="0" sz="1000" spc="25">
                <a:latin typeface="PMingLiU"/>
                <a:cs typeface="PMingLiU"/>
              </a:rPr>
              <a:t>据</a:t>
            </a:r>
            <a:r>
              <a:rPr dirty="0" sz="1000" spc="5">
                <a:latin typeface="PMingLiU"/>
                <a:cs typeface="PMingLiU"/>
              </a:rPr>
              <a:t>多</a:t>
            </a:r>
            <a:r>
              <a:rPr dirty="0" sz="1000" spc="25">
                <a:latin typeface="PMingLiU"/>
                <a:cs typeface="PMingLiU"/>
              </a:rPr>
              <a:t>种</a:t>
            </a:r>
            <a:r>
              <a:rPr dirty="0" sz="1000" spc="5">
                <a:latin typeface="PMingLiU"/>
                <a:cs typeface="PMingLiU"/>
              </a:rPr>
              <a:t>因素 判断患</a:t>
            </a:r>
            <a:r>
              <a:rPr dirty="0" sz="1000" spc="-20">
                <a:latin typeface="PMingLiU"/>
                <a:cs typeface="PMingLiU"/>
              </a:rPr>
              <a:t>者</a:t>
            </a:r>
            <a:r>
              <a:rPr dirty="0" sz="1000" spc="5">
                <a:latin typeface="PMingLiU"/>
                <a:cs typeface="PMingLiU"/>
              </a:rPr>
              <a:t>是否符合</a:t>
            </a:r>
            <a:r>
              <a:rPr dirty="0" sz="1000" spc="195">
                <a:latin typeface="PMingLiU"/>
                <a:cs typeface="PMingLiU"/>
              </a:rPr>
              <a:t> </a:t>
            </a:r>
            <a:r>
              <a:rPr dirty="0" sz="1000" spc="-5">
                <a:latin typeface="Arial"/>
                <a:cs typeface="Arial"/>
              </a:rPr>
              <a:t>CAR-T</a:t>
            </a:r>
            <a:r>
              <a:rPr dirty="0" sz="1000" spc="140">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治疗</a:t>
            </a:r>
            <a:r>
              <a:rPr dirty="0" sz="1000" spc="-20">
                <a:latin typeface="PMingLiU"/>
                <a:cs typeface="PMingLiU"/>
              </a:rPr>
              <a:t>的</a:t>
            </a:r>
            <a:r>
              <a:rPr dirty="0" sz="1000" spc="5">
                <a:latin typeface="PMingLiU"/>
                <a:cs typeface="PMingLiU"/>
              </a:rPr>
              <a:t>基本</a:t>
            </a:r>
            <a:r>
              <a:rPr dirty="0" sz="1000" spc="-20">
                <a:latin typeface="PMingLiU"/>
                <a:cs typeface="PMingLiU"/>
              </a:rPr>
              <a:t>条</a:t>
            </a:r>
            <a:r>
              <a:rPr dirty="0" sz="1000" spc="5">
                <a:latin typeface="PMingLiU"/>
                <a:cs typeface="PMingLiU"/>
              </a:rPr>
              <a:t>件</a:t>
            </a:r>
            <a:r>
              <a:rPr dirty="0" sz="1000" spc="155">
                <a:latin typeface="PMingLiU"/>
                <a:cs typeface="PMingLiU"/>
              </a:rPr>
              <a:t> </a:t>
            </a:r>
            <a:r>
              <a:rPr dirty="0" sz="1000">
                <a:latin typeface="Arial"/>
                <a:cs typeface="Arial"/>
              </a:rPr>
              <a:t>(</a:t>
            </a:r>
            <a:r>
              <a:rPr dirty="0" sz="1000" spc="5">
                <a:latin typeface="PMingLiU"/>
                <a:cs typeface="PMingLiU"/>
              </a:rPr>
              <a:t>包</a:t>
            </a:r>
            <a:r>
              <a:rPr dirty="0" sz="1000" spc="-20">
                <a:latin typeface="PMingLiU"/>
                <a:cs typeface="PMingLiU"/>
              </a:rPr>
              <a:t>括</a:t>
            </a:r>
            <a:r>
              <a:rPr dirty="0" sz="1000" spc="5">
                <a:latin typeface="PMingLiU"/>
                <a:cs typeface="PMingLiU"/>
              </a:rPr>
              <a:t>身体状</a:t>
            </a:r>
            <a:r>
              <a:rPr dirty="0" sz="1000" spc="-20">
                <a:latin typeface="PMingLiU"/>
                <a:cs typeface="PMingLiU"/>
              </a:rPr>
              <a:t>况</a:t>
            </a:r>
            <a:r>
              <a:rPr dirty="0" sz="1000" spc="5">
                <a:latin typeface="PMingLiU"/>
                <a:cs typeface="PMingLiU"/>
              </a:rPr>
              <a:t>、肿</a:t>
            </a:r>
            <a:r>
              <a:rPr dirty="0" sz="1000" spc="-20">
                <a:latin typeface="PMingLiU"/>
                <a:cs typeface="PMingLiU"/>
              </a:rPr>
              <a:t>瘤</a:t>
            </a:r>
            <a:r>
              <a:rPr dirty="0" sz="1000" spc="5">
                <a:latin typeface="PMingLiU"/>
                <a:cs typeface="PMingLiU"/>
              </a:rPr>
              <a:t>情况</a:t>
            </a:r>
            <a:r>
              <a:rPr dirty="0" sz="1000" spc="-20">
                <a:latin typeface="PMingLiU"/>
                <a:cs typeface="PMingLiU"/>
              </a:rPr>
              <a:t>、</a:t>
            </a:r>
            <a:r>
              <a:rPr dirty="0" sz="1000" spc="5">
                <a:latin typeface="PMingLiU"/>
                <a:cs typeface="PMingLiU"/>
              </a:rPr>
              <a:t>病理</a:t>
            </a:r>
            <a:r>
              <a:rPr dirty="0" sz="1000" spc="-20">
                <a:latin typeface="PMingLiU"/>
                <a:cs typeface="PMingLiU"/>
              </a:rPr>
              <a:t>类</a:t>
            </a:r>
            <a:r>
              <a:rPr dirty="0" sz="1000" spc="5">
                <a:latin typeface="PMingLiU"/>
                <a:cs typeface="PMingLiU"/>
              </a:rPr>
              <a:t>型、肝 肾功能等</a:t>
            </a:r>
            <a:r>
              <a:rPr dirty="0" sz="1000" spc="-5">
                <a:latin typeface="Arial"/>
                <a:cs typeface="Arial"/>
              </a:rPr>
              <a:t>)</a:t>
            </a:r>
            <a:r>
              <a:rPr dirty="0" sz="1000" spc="-5">
                <a:latin typeface="PMingLiU"/>
                <a:cs typeface="PMingLiU"/>
              </a:rPr>
              <a:t>；</a:t>
            </a:r>
            <a:r>
              <a:rPr dirty="0" sz="1000" spc="-5">
                <a:latin typeface="Arial"/>
                <a:cs typeface="Arial"/>
              </a:rPr>
              <a:t>2</a:t>
            </a:r>
            <a:r>
              <a:rPr dirty="0" sz="1000" spc="-5">
                <a:latin typeface="PMingLiU"/>
                <a:cs typeface="PMingLiU"/>
              </a:rPr>
              <a:t>）</a:t>
            </a:r>
            <a:r>
              <a:rPr dirty="0" sz="1000" spc="150">
                <a:latin typeface="PMingLiU"/>
                <a:cs typeface="PMingLiU"/>
              </a:rPr>
              <a:t> </a:t>
            </a:r>
            <a:r>
              <a:rPr dirty="0" sz="1000" spc="5">
                <a:latin typeface="PMingLiU"/>
                <a:cs typeface="PMingLiU"/>
              </a:rPr>
              <a:t>抽</a:t>
            </a:r>
            <a:r>
              <a:rPr dirty="0" sz="1000" spc="-20">
                <a:latin typeface="PMingLiU"/>
                <a:cs typeface="PMingLiU"/>
              </a:rPr>
              <a:t>取</a:t>
            </a:r>
            <a:r>
              <a:rPr dirty="0" sz="1000" spc="5">
                <a:latin typeface="PMingLiU"/>
                <a:cs typeface="PMingLiU"/>
              </a:rPr>
              <a:t>患者</a:t>
            </a:r>
            <a:r>
              <a:rPr dirty="0" sz="1000" spc="-20">
                <a:latin typeface="PMingLiU"/>
                <a:cs typeface="PMingLiU"/>
              </a:rPr>
              <a:t>外</a:t>
            </a:r>
            <a:r>
              <a:rPr dirty="0" sz="1000" spc="5">
                <a:latin typeface="PMingLiU"/>
                <a:cs typeface="PMingLiU"/>
              </a:rPr>
              <a:t>周血</a:t>
            </a:r>
            <a:r>
              <a:rPr dirty="0" sz="1000" spc="-20">
                <a:latin typeface="PMingLiU"/>
                <a:cs typeface="PMingLiU"/>
              </a:rPr>
              <a:t>并</a:t>
            </a:r>
            <a:r>
              <a:rPr dirty="0" sz="1000" spc="5">
                <a:latin typeface="PMingLiU"/>
                <a:cs typeface="PMingLiU"/>
              </a:rPr>
              <a:t>从中采集</a:t>
            </a:r>
            <a:r>
              <a:rPr dirty="0" sz="1000" spc="155">
                <a:latin typeface="PMingLiU"/>
                <a:cs typeface="PMingLiU"/>
              </a:rPr>
              <a:t> </a:t>
            </a:r>
            <a:r>
              <a:rPr dirty="0" sz="1000" spc="5">
                <a:latin typeface="Arial"/>
                <a:cs typeface="Arial"/>
              </a:rPr>
              <a:t>T</a:t>
            </a:r>
            <a:r>
              <a:rPr dirty="0" sz="1000" spc="70">
                <a:latin typeface="Arial"/>
                <a:cs typeface="Arial"/>
              </a:rPr>
              <a:t> </a:t>
            </a:r>
            <a:r>
              <a:rPr dirty="0" sz="1000" spc="5">
                <a:latin typeface="PMingLiU"/>
                <a:cs typeface="PMingLiU"/>
              </a:rPr>
              <a:t>细胞</a:t>
            </a:r>
            <a:r>
              <a:rPr dirty="0" sz="1000" spc="-5">
                <a:latin typeface="PMingLiU"/>
                <a:cs typeface="PMingLiU"/>
              </a:rPr>
              <a:t>；</a:t>
            </a:r>
            <a:r>
              <a:rPr dirty="0" sz="1000" spc="-5">
                <a:latin typeface="Arial"/>
                <a:cs typeface="Arial"/>
              </a:rPr>
              <a:t>3</a:t>
            </a:r>
            <a:r>
              <a:rPr dirty="0" sz="1000" spc="-5">
                <a:latin typeface="PMingLiU"/>
                <a:cs typeface="PMingLiU"/>
              </a:rPr>
              <a:t>）</a:t>
            </a:r>
            <a:r>
              <a:rPr dirty="0" sz="1000" spc="-5">
                <a:latin typeface="Arial"/>
                <a:cs typeface="Arial"/>
              </a:rPr>
              <a:t>CAR-T</a:t>
            </a:r>
            <a:r>
              <a:rPr dirty="0" sz="1000" spc="95">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体外</a:t>
            </a:r>
            <a:r>
              <a:rPr dirty="0" sz="1000" spc="-20">
                <a:latin typeface="PMingLiU"/>
                <a:cs typeface="PMingLiU"/>
              </a:rPr>
              <a:t>制</a:t>
            </a:r>
            <a:r>
              <a:rPr dirty="0" sz="1000" spc="5">
                <a:latin typeface="PMingLiU"/>
                <a:cs typeface="PMingLiU"/>
              </a:rPr>
              <a:t>备及</a:t>
            </a:r>
            <a:r>
              <a:rPr dirty="0" sz="1000" spc="-20">
                <a:latin typeface="PMingLiU"/>
                <a:cs typeface="PMingLiU"/>
              </a:rPr>
              <a:t>扩</a:t>
            </a:r>
            <a:r>
              <a:rPr dirty="0" sz="1000" spc="5">
                <a:latin typeface="PMingLiU"/>
                <a:cs typeface="PMingLiU"/>
              </a:rPr>
              <a:t>增，分 装完毕</a:t>
            </a:r>
            <a:r>
              <a:rPr dirty="0" sz="1000" spc="-20">
                <a:latin typeface="PMingLiU"/>
                <a:cs typeface="PMingLiU"/>
              </a:rPr>
              <a:t>后</a:t>
            </a:r>
            <a:r>
              <a:rPr dirty="0" sz="1000" spc="5">
                <a:latin typeface="PMingLiU"/>
                <a:cs typeface="PMingLiU"/>
              </a:rPr>
              <a:t>冻存</a:t>
            </a:r>
            <a:r>
              <a:rPr dirty="0" sz="1000" spc="-20">
                <a:latin typeface="PMingLiU"/>
                <a:cs typeface="PMingLiU"/>
              </a:rPr>
              <a:t>并</a:t>
            </a:r>
            <a:r>
              <a:rPr dirty="0" sz="1000" spc="5">
                <a:latin typeface="PMingLiU"/>
                <a:cs typeface="PMingLiU"/>
              </a:rPr>
              <a:t>进行</a:t>
            </a:r>
            <a:r>
              <a:rPr dirty="0" sz="1000" spc="-20">
                <a:latin typeface="PMingLiU"/>
                <a:cs typeface="PMingLiU"/>
              </a:rPr>
              <a:t>质</a:t>
            </a:r>
            <a:r>
              <a:rPr dirty="0" sz="1000" spc="5">
                <a:latin typeface="PMingLiU"/>
                <a:cs typeface="PMingLiU"/>
              </a:rPr>
              <a:t>检</a:t>
            </a:r>
            <a:r>
              <a:rPr dirty="0" sz="1000" spc="-5">
                <a:latin typeface="PMingLiU"/>
                <a:cs typeface="PMingLiU"/>
              </a:rPr>
              <a:t>；</a:t>
            </a:r>
            <a:r>
              <a:rPr dirty="0" sz="1000" spc="-5">
                <a:latin typeface="Arial"/>
                <a:cs typeface="Arial"/>
              </a:rPr>
              <a:t>4</a:t>
            </a:r>
            <a:r>
              <a:rPr dirty="0" sz="1000" spc="-5">
                <a:latin typeface="PMingLiU"/>
                <a:cs typeface="PMingLiU"/>
              </a:rPr>
              <a:t>）</a:t>
            </a:r>
            <a:r>
              <a:rPr dirty="0" sz="1000" spc="5">
                <a:latin typeface="PMingLiU"/>
                <a:cs typeface="PMingLiU"/>
              </a:rPr>
              <a:t>将扩</a:t>
            </a:r>
            <a:r>
              <a:rPr dirty="0" sz="1000" spc="-20">
                <a:latin typeface="PMingLiU"/>
                <a:cs typeface="PMingLiU"/>
              </a:rPr>
              <a:t>增</a:t>
            </a:r>
            <a:r>
              <a:rPr dirty="0" sz="1000" spc="5">
                <a:latin typeface="PMingLiU"/>
                <a:cs typeface="PMingLiU"/>
              </a:rPr>
              <a:t>后</a:t>
            </a:r>
            <a:r>
              <a:rPr dirty="0" sz="1000" spc="245">
                <a:latin typeface="PMingLiU"/>
                <a:cs typeface="PMingLiU"/>
              </a:rPr>
              <a:t>的</a:t>
            </a:r>
            <a:r>
              <a:rPr dirty="0" sz="1000">
                <a:latin typeface="Arial"/>
                <a:cs typeface="Arial"/>
              </a:rPr>
              <a:t>CAR-T</a:t>
            </a:r>
            <a:r>
              <a:rPr dirty="0" sz="1000" spc="-60">
                <a:latin typeface="Arial"/>
                <a:cs typeface="Arial"/>
              </a:rPr>
              <a:t> </a:t>
            </a:r>
            <a:r>
              <a:rPr dirty="0" sz="1000" spc="-20">
                <a:latin typeface="PMingLiU"/>
                <a:cs typeface="PMingLiU"/>
              </a:rPr>
              <a:t>细胞</a:t>
            </a:r>
            <a:r>
              <a:rPr dirty="0" sz="1000" spc="5">
                <a:latin typeface="PMingLiU"/>
                <a:cs typeface="PMingLiU"/>
              </a:rPr>
              <a:t>回输到</a:t>
            </a:r>
            <a:r>
              <a:rPr dirty="0" sz="1000" spc="-20">
                <a:latin typeface="PMingLiU"/>
                <a:cs typeface="PMingLiU"/>
              </a:rPr>
              <a:t>患</a:t>
            </a:r>
            <a:r>
              <a:rPr dirty="0" sz="1000" spc="5">
                <a:latin typeface="PMingLiU"/>
                <a:cs typeface="PMingLiU"/>
              </a:rPr>
              <a:t>者体</a:t>
            </a:r>
            <a:r>
              <a:rPr dirty="0" sz="1000" spc="-20">
                <a:latin typeface="PMingLiU"/>
                <a:cs typeface="PMingLiU"/>
              </a:rPr>
              <a:t>内</a:t>
            </a:r>
            <a:r>
              <a:rPr dirty="0" sz="1000" spc="5">
                <a:latin typeface="PMingLiU"/>
                <a:cs typeface="PMingLiU"/>
              </a:rPr>
              <a:t>。</a:t>
            </a:r>
            <a:endParaRPr sz="1000">
              <a:latin typeface="PMingLiU"/>
              <a:cs typeface="PMingLiU"/>
            </a:endParaRPr>
          </a:p>
          <a:p>
            <a:pPr algn="just" marL="12700">
              <a:lnSpc>
                <a:spcPct val="100000"/>
              </a:lnSpc>
              <a:spcBef>
                <a:spcPts val="1100"/>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56:</a:t>
            </a:r>
            <a:r>
              <a:rPr dirty="0" sz="1000" spc="5" b="1">
                <a:latin typeface="Arial"/>
                <a:cs typeface="Arial"/>
              </a:rPr>
              <a:t> </a:t>
            </a:r>
            <a:r>
              <a:rPr dirty="0" sz="1000" spc="-10" b="1">
                <a:latin typeface="Arial"/>
                <a:cs typeface="Arial"/>
              </a:rPr>
              <a:t>CAR-T</a:t>
            </a:r>
            <a:r>
              <a:rPr dirty="0" sz="1000" spc="-30" b="1">
                <a:latin typeface="Arial"/>
                <a:cs typeface="Arial"/>
              </a:rPr>
              <a:t> </a:t>
            </a:r>
            <a:r>
              <a:rPr dirty="0" sz="1000" spc="5" b="1">
                <a:latin typeface="Microsoft JhengHei UI"/>
                <a:cs typeface="Microsoft JhengHei UI"/>
              </a:rPr>
              <a:t>治疗</a:t>
            </a:r>
            <a:r>
              <a:rPr dirty="0" sz="1000" spc="-20" b="1">
                <a:latin typeface="Microsoft JhengHei UI"/>
                <a:cs typeface="Microsoft JhengHei UI"/>
              </a:rPr>
              <a:t>流</a:t>
            </a:r>
            <a:r>
              <a:rPr dirty="0" sz="1000" spc="5" b="1">
                <a:latin typeface="Microsoft JhengHei UI"/>
                <a:cs typeface="Microsoft JhengHei UI"/>
              </a:rPr>
              <a:t>程</a:t>
            </a:r>
            <a:endParaRPr sz="1000">
              <a:latin typeface="Microsoft JhengHei UI"/>
              <a:cs typeface="Microsoft JhengHei UI"/>
            </a:endParaRPr>
          </a:p>
        </p:txBody>
      </p:sp>
      <p:sp>
        <p:nvSpPr>
          <p:cNvPr id="8" name="object 8"/>
          <p:cNvSpPr/>
          <p:nvPr/>
        </p:nvSpPr>
        <p:spPr>
          <a:xfrm>
            <a:off x="521512" y="3362832"/>
            <a:ext cx="5080635" cy="2683510"/>
          </a:xfrm>
          <a:custGeom>
            <a:avLst/>
            <a:gdLst/>
            <a:ahLst/>
            <a:cxnLst/>
            <a:rect l="l" t="t" r="r" b="b"/>
            <a:pathLst>
              <a:path w="5080635" h="2683510">
                <a:moveTo>
                  <a:pt x="5080127" y="2664841"/>
                </a:moveTo>
                <a:lnTo>
                  <a:pt x="0" y="2664841"/>
                </a:lnTo>
                <a:lnTo>
                  <a:pt x="0" y="2683129"/>
                </a:lnTo>
                <a:lnTo>
                  <a:pt x="5080127" y="2683129"/>
                </a:lnTo>
                <a:lnTo>
                  <a:pt x="5080127" y="2664841"/>
                </a:lnTo>
                <a:close/>
              </a:path>
              <a:path w="5080635" h="2683510">
                <a:moveTo>
                  <a:pt x="5080127" y="0"/>
                </a:moveTo>
                <a:lnTo>
                  <a:pt x="0" y="0"/>
                </a:lnTo>
                <a:lnTo>
                  <a:pt x="0" y="18288"/>
                </a:lnTo>
                <a:lnTo>
                  <a:pt x="5080127" y="18288"/>
                </a:lnTo>
                <a:lnTo>
                  <a:pt x="5080127" y="0"/>
                </a:lnTo>
                <a:close/>
              </a:path>
            </a:pathLst>
          </a:custGeom>
          <a:solidFill>
            <a:srgbClr val="000000"/>
          </a:solidFill>
        </p:spPr>
        <p:txBody>
          <a:bodyPr wrap="square" lIns="0" tIns="0" rIns="0" bIns="0" rtlCol="0"/>
          <a:lstStyle/>
          <a:p/>
        </p:txBody>
      </p:sp>
      <p:sp>
        <p:nvSpPr>
          <p:cNvPr id="9" name="object 9"/>
          <p:cNvSpPr txBox="1"/>
          <p:nvPr/>
        </p:nvSpPr>
        <p:spPr>
          <a:xfrm>
            <a:off x="527100" y="6045453"/>
            <a:ext cx="5070475" cy="2508885"/>
          </a:xfrm>
          <a:prstGeom prst="rect">
            <a:avLst/>
          </a:prstGeom>
        </p:spPr>
        <p:txBody>
          <a:bodyPr wrap="square" lIns="0" tIns="11430" rIns="0" bIns="0" rtlCol="0" vert="horz">
            <a:spAutoFit/>
          </a:bodyPr>
          <a:lstStyle/>
          <a:p>
            <a:pPr algn="just"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20">
                <a:latin typeface="Arial"/>
                <a:cs typeface="Arial"/>
              </a:rPr>
              <a:t> </a:t>
            </a:r>
            <a:r>
              <a:rPr dirty="0" sz="800">
                <a:latin typeface="Arial"/>
                <a:cs typeface="Arial"/>
              </a:rPr>
              <a:t>Leukemia</a:t>
            </a:r>
            <a:r>
              <a:rPr dirty="0" sz="800" spc="-15">
                <a:latin typeface="Arial"/>
                <a:cs typeface="Arial"/>
              </a:rPr>
              <a:t> </a:t>
            </a:r>
            <a:r>
              <a:rPr dirty="0" sz="800" spc="-10">
                <a:latin typeface="Arial"/>
                <a:cs typeface="Arial"/>
              </a:rPr>
              <a:t>&amp;</a:t>
            </a:r>
            <a:r>
              <a:rPr dirty="0" sz="800" spc="15">
                <a:latin typeface="Arial"/>
                <a:cs typeface="Arial"/>
              </a:rPr>
              <a:t> </a:t>
            </a:r>
            <a:r>
              <a:rPr dirty="0" sz="800" spc="-5">
                <a:latin typeface="Arial"/>
                <a:cs typeface="Arial"/>
              </a:rPr>
              <a:t>Lymphoma</a:t>
            </a:r>
            <a:r>
              <a:rPr dirty="0" sz="800" spc="-15">
                <a:latin typeface="Arial"/>
                <a:cs typeface="Arial"/>
              </a:rPr>
              <a:t> </a:t>
            </a:r>
            <a:r>
              <a:rPr dirty="0" sz="800">
                <a:latin typeface="Arial"/>
                <a:cs typeface="Arial"/>
              </a:rPr>
              <a:t>Society</a:t>
            </a:r>
            <a:r>
              <a:rPr dirty="0" sz="800">
                <a:latin typeface="PMingLiU"/>
                <a:cs typeface="PMingLiU"/>
              </a:rPr>
              <a:t>，</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a:p>
            <a:pPr>
              <a:lnSpc>
                <a:spcPct val="100000"/>
              </a:lnSpc>
              <a:spcBef>
                <a:spcPts val="60"/>
              </a:spcBef>
            </a:pPr>
            <a:endParaRPr sz="1150">
              <a:latin typeface="PMingLiU"/>
              <a:cs typeface="PMingLiU"/>
            </a:endParaRPr>
          </a:p>
          <a:p>
            <a:pPr algn="just" marL="12700" marR="5080">
              <a:lnSpc>
                <a:spcPct val="140100"/>
              </a:lnSpc>
              <a:spcBef>
                <a:spcPts val="5"/>
              </a:spcBef>
            </a:pPr>
            <a:r>
              <a:rPr dirty="0" sz="1000">
                <a:latin typeface="Arial"/>
                <a:cs typeface="Arial"/>
              </a:rPr>
              <a:t>CAR-T</a:t>
            </a:r>
            <a:r>
              <a:rPr dirty="0" sz="1000" spc="20">
                <a:latin typeface="Arial"/>
                <a:cs typeface="Arial"/>
              </a:rPr>
              <a:t> </a:t>
            </a:r>
            <a:r>
              <a:rPr dirty="0" sz="1000" spc="5">
                <a:latin typeface="PMingLiU"/>
                <a:cs typeface="PMingLiU"/>
              </a:rPr>
              <a:t>细胞</a:t>
            </a:r>
            <a:r>
              <a:rPr dirty="0" sz="1000" spc="-20">
                <a:latin typeface="PMingLiU"/>
                <a:cs typeface="PMingLiU"/>
              </a:rPr>
              <a:t>生</a:t>
            </a:r>
            <a:r>
              <a:rPr dirty="0" sz="1000" spc="5">
                <a:latin typeface="PMingLiU"/>
                <a:cs typeface="PMingLiU"/>
              </a:rPr>
              <a:t>产通</a:t>
            </a:r>
            <a:r>
              <a:rPr dirty="0" sz="1000" spc="-20">
                <a:latin typeface="PMingLiU"/>
                <a:cs typeface="PMingLiU"/>
              </a:rPr>
              <a:t>常</a:t>
            </a:r>
            <a:r>
              <a:rPr dirty="0" sz="1000" spc="5">
                <a:latin typeface="PMingLiU"/>
                <a:cs typeface="PMingLiU"/>
              </a:rPr>
              <a:t>耗时</a:t>
            </a:r>
            <a:r>
              <a:rPr dirty="0" sz="1000" spc="85">
                <a:latin typeface="PMingLiU"/>
                <a:cs typeface="PMingLiU"/>
              </a:rPr>
              <a:t> </a:t>
            </a:r>
            <a:r>
              <a:rPr dirty="0" sz="1000">
                <a:latin typeface="Arial"/>
                <a:cs typeface="Arial"/>
              </a:rPr>
              <a:t>2~4</a:t>
            </a:r>
            <a:r>
              <a:rPr dirty="0" sz="1000" spc="5">
                <a:latin typeface="Arial"/>
                <a:cs typeface="Arial"/>
              </a:rPr>
              <a:t> </a:t>
            </a:r>
            <a:r>
              <a:rPr dirty="0" sz="1000" spc="-20">
                <a:latin typeface="PMingLiU"/>
                <a:cs typeface="PMingLiU"/>
              </a:rPr>
              <a:t>周</a:t>
            </a:r>
            <a:r>
              <a:rPr dirty="0" sz="1000" spc="5">
                <a:latin typeface="PMingLiU"/>
                <a:cs typeface="PMingLiU"/>
              </a:rPr>
              <a:t>，在</a:t>
            </a:r>
            <a:r>
              <a:rPr dirty="0" sz="1000" spc="-20">
                <a:latin typeface="PMingLiU"/>
                <a:cs typeface="PMingLiU"/>
              </a:rPr>
              <a:t>此</a:t>
            </a:r>
            <a:r>
              <a:rPr dirty="0" sz="1000" spc="5">
                <a:latin typeface="PMingLiU"/>
                <a:cs typeface="PMingLiU"/>
              </a:rPr>
              <a:t>期间</a:t>
            </a:r>
            <a:r>
              <a:rPr dirty="0" sz="1000" spc="-20">
                <a:latin typeface="PMingLiU"/>
                <a:cs typeface="PMingLiU"/>
              </a:rPr>
              <a:t>，</a:t>
            </a:r>
            <a:r>
              <a:rPr dirty="0" sz="1000" spc="5">
                <a:latin typeface="PMingLiU"/>
                <a:cs typeface="PMingLiU"/>
              </a:rPr>
              <a:t>需要</a:t>
            </a:r>
            <a:r>
              <a:rPr dirty="0" sz="1000" spc="-20">
                <a:latin typeface="PMingLiU"/>
                <a:cs typeface="PMingLiU"/>
              </a:rPr>
              <a:t>对</a:t>
            </a:r>
            <a:r>
              <a:rPr dirty="0" sz="1000" spc="5">
                <a:latin typeface="PMingLiU"/>
                <a:cs typeface="PMingLiU"/>
              </a:rPr>
              <a:t>患者进</a:t>
            </a:r>
            <a:r>
              <a:rPr dirty="0" sz="1000" spc="-20">
                <a:latin typeface="PMingLiU"/>
                <a:cs typeface="PMingLiU"/>
              </a:rPr>
              <a:t>行</a:t>
            </a:r>
            <a:r>
              <a:rPr dirty="0" sz="1000" spc="5">
                <a:latin typeface="PMingLiU"/>
                <a:cs typeface="PMingLiU"/>
              </a:rPr>
              <a:t>预处</a:t>
            </a:r>
            <a:r>
              <a:rPr dirty="0" sz="1000" spc="-20">
                <a:latin typeface="PMingLiU"/>
                <a:cs typeface="PMingLiU"/>
              </a:rPr>
              <a:t>理</a:t>
            </a:r>
            <a:r>
              <a:rPr dirty="0" sz="1000" spc="5">
                <a:latin typeface="PMingLiU"/>
                <a:cs typeface="PMingLiU"/>
              </a:rPr>
              <a:t>化疗</a:t>
            </a:r>
            <a:r>
              <a:rPr dirty="0" sz="1000" spc="-20">
                <a:latin typeface="PMingLiU"/>
                <a:cs typeface="PMingLiU"/>
              </a:rPr>
              <a:t>。</a:t>
            </a:r>
            <a:r>
              <a:rPr dirty="0" sz="1000" spc="5">
                <a:latin typeface="PMingLiU"/>
                <a:cs typeface="PMingLiU"/>
              </a:rPr>
              <a:t>细胞</a:t>
            </a:r>
            <a:r>
              <a:rPr dirty="0" sz="1000" spc="-20">
                <a:latin typeface="PMingLiU"/>
                <a:cs typeface="PMingLiU"/>
              </a:rPr>
              <a:t>回</a:t>
            </a:r>
            <a:r>
              <a:rPr dirty="0" sz="1000" spc="5">
                <a:latin typeface="PMingLiU"/>
                <a:cs typeface="PMingLiU"/>
              </a:rPr>
              <a:t>输后将 </a:t>
            </a:r>
            <a:r>
              <a:rPr dirty="0" sz="1000" spc="25">
                <a:latin typeface="PMingLiU"/>
                <a:cs typeface="PMingLiU"/>
              </a:rPr>
              <a:t>在</a:t>
            </a:r>
            <a:r>
              <a:rPr dirty="0" sz="1000" spc="5">
                <a:latin typeface="PMingLiU"/>
                <a:cs typeface="PMingLiU"/>
              </a:rPr>
              <a:t>体</a:t>
            </a:r>
            <a:r>
              <a:rPr dirty="0" sz="1000" spc="25">
                <a:latin typeface="PMingLiU"/>
                <a:cs typeface="PMingLiU"/>
              </a:rPr>
              <a:t>内</a:t>
            </a:r>
            <a:r>
              <a:rPr dirty="0" sz="1000" spc="5">
                <a:latin typeface="PMingLiU"/>
                <a:cs typeface="PMingLiU"/>
              </a:rPr>
              <a:t>显著</a:t>
            </a:r>
            <a:r>
              <a:rPr dirty="0" sz="1000" spc="25">
                <a:latin typeface="PMingLiU"/>
                <a:cs typeface="PMingLiU"/>
              </a:rPr>
              <a:t>扩</a:t>
            </a:r>
            <a:r>
              <a:rPr dirty="0" sz="1000" spc="5">
                <a:latin typeface="PMingLiU"/>
                <a:cs typeface="PMingLiU"/>
              </a:rPr>
              <a:t>增</a:t>
            </a:r>
            <a:r>
              <a:rPr dirty="0" sz="1000" spc="25">
                <a:latin typeface="PMingLiU"/>
                <a:cs typeface="PMingLiU"/>
              </a:rPr>
              <a:t>，</a:t>
            </a:r>
            <a:r>
              <a:rPr dirty="0" sz="1000" spc="5">
                <a:latin typeface="PMingLiU"/>
                <a:cs typeface="PMingLiU"/>
              </a:rPr>
              <a:t>需</a:t>
            </a:r>
            <a:r>
              <a:rPr dirty="0" sz="1000" spc="25">
                <a:latin typeface="PMingLiU"/>
                <a:cs typeface="PMingLiU"/>
              </a:rPr>
              <a:t>要</a:t>
            </a:r>
            <a:r>
              <a:rPr dirty="0" sz="1000" spc="5">
                <a:latin typeface="PMingLiU"/>
                <a:cs typeface="PMingLiU"/>
              </a:rPr>
              <a:t>创造</a:t>
            </a:r>
            <a:r>
              <a:rPr dirty="0" sz="1000" spc="25">
                <a:latin typeface="PMingLiU"/>
                <a:cs typeface="PMingLiU"/>
              </a:rPr>
              <a:t>适</a:t>
            </a:r>
            <a:r>
              <a:rPr dirty="0" sz="1000" spc="5">
                <a:latin typeface="PMingLiU"/>
                <a:cs typeface="PMingLiU"/>
              </a:rPr>
              <a:t>合</a:t>
            </a:r>
            <a:r>
              <a:rPr dirty="0" sz="1000" spc="25">
                <a:latin typeface="PMingLiU"/>
                <a:cs typeface="PMingLiU"/>
              </a:rPr>
              <a:t>回</a:t>
            </a:r>
            <a:r>
              <a:rPr dirty="0" sz="1000" spc="5">
                <a:latin typeface="PMingLiU"/>
                <a:cs typeface="PMingLiU"/>
              </a:rPr>
              <a:t>输细</a:t>
            </a:r>
            <a:r>
              <a:rPr dirty="0" sz="1000" spc="25">
                <a:latin typeface="PMingLiU"/>
                <a:cs typeface="PMingLiU"/>
              </a:rPr>
              <a:t>胞</a:t>
            </a:r>
            <a:r>
              <a:rPr dirty="0" sz="1000" spc="5">
                <a:latin typeface="PMingLiU"/>
                <a:cs typeface="PMingLiU"/>
              </a:rPr>
              <a:t>生</a:t>
            </a:r>
            <a:r>
              <a:rPr dirty="0" sz="1000" spc="25">
                <a:latin typeface="PMingLiU"/>
                <a:cs typeface="PMingLiU"/>
              </a:rPr>
              <a:t>存</a:t>
            </a:r>
            <a:r>
              <a:rPr dirty="0" sz="1000" spc="5">
                <a:latin typeface="PMingLiU"/>
                <a:cs typeface="PMingLiU"/>
              </a:rPr>
              <a:t>的环</a:t>
            </a:r>
            <a:r>
              <a:rPr dirty="0" sz="1000" spc="25">
                <a:latin typeface="PMingLiU"/>
                <a:cs typeface="PMingLiU"/>
              </a:rPr>
              <a:t>境</a:t>
            </a:r>
            <a:r>
              <a:rPr dirty="0" sz="1000" spc="5">
                <a:latin typeface="PMingLiU"/>
                <a:cs typeface="PMingLiU"/>
              </a:rPr>
              <a:t>。</a:t>
            </a:r>
            <a:r>
              <a:rPr dirty="0" sz="1000" spc="25">
                <a:latin typeface="PMingLiU"/>
                <a:cs typeface="PMingLiU"/>
              </a:rPr>
              <a:t>采</a:t>
            </a:r>
            <a:r>
              <a:rPr dirty="0" sz="1000" spc="5">
                <a:latin typeface="PMingLiU"/>
                <a:cs typeface="PMingLiU"/>
              </a:rPr>
              <a:t>用</a:t>
            </a:r>
            <a:r>
              <a:rPr dirty="0" sz="1000" spc="25">
                <a:latin typeface="PMingLiU"/>
                <a:cs typeface="PMingLiU"/>
              </a:rPr>
              <a:t>小</a:t>
            </a:r>
            <a:r>
              <a:rPr dirty="0" sz="1000" spc="5">
                <a:latin typeface="PMingLiU"/>
                <a:cs typeface="PMingLiU"/>
              </a:rPr>
              <a:t>剂量</a:t>
            </a:r>
            <a:r>
              <a:rPr dirty="0" sz="1000" spc="25">
                <a:latin typeface="PMingLiU"/>
                <a:cs typeface="PMingLiU"/>
              </a:rPr>
              <a:t>的</a:t>
            </a:r>
            <a:r>
              <a:rPr dirty="0" sz="1000" spc="5">
                <a:latin typeface="PMingLiU"/>
                <a:cs typeface="PMingLiU"/>
              </a:rPr>
              <a:t>的</a:t>
            </a:r>
            <a:r>
              <a:rPr dirty="0" sz="1000" spc="25">
                <a:latin typeface="PMingLiU"/>
                <a:cs typeface="PMingLiU"/>
              </a:rPr>
              <a:t>环</a:t>
            </a:r>
            <a:r>
              <a:rPr dirty="0" sz="1000" spc="5">
                <a:latin typeface="PMingLiU"/>
                <a:cs typeface="PMingLiU"/>
              </a:rPr>
              <a:t>磷</a:t>
            </a:r>
            <a:r>
              <a:rPr dirty="0" sz="1000" spc="25">
                <a:latin typeface="PMingLiU"/>
                <a:cs typeface="PMingLiU"/>
              </a:rPr>
              <a:t>酰</a:t>
            </a:r>
            <a:r>
              <a:rPr dirty="0" sz="1000" spc="5">
                <a:latin typeface="PMingLiU"/>
                <a:cs typeface="PMingLiU"/>
              </a:rPr>
              <a:t>胺和</a:t>
            </a:r>
            <a:r>
              <a:rPr dirty="0" sz="1000" spc="25">
                <a:latin typeface="PMingLiU"/>
                <a:cs typeface="PMingLiU"/>
              </a:rPr>
              <a:t>氟</a:t>
            </a:r>
            <a:r>
              <a:rPr dirty="0" sz="1000" spc="5">
                <a:latin typeface="PMingLiU"/>
                <a:cs typeface="PMingLiU"/>
              </a:rPr>
              <a:t>达拉 滨进行</a:t>
            </a:r>
            <a:r>
              <a:rPr dirty="0" sz="1000" spc="-20">
                <a:latin typeface="PMingLiU"/>
                <a:cs typeface="PMingLiU"/>
              </a:rPr>
              <a:t>预</a:t>
            </a:r>
            <a:r>
              <a:rPr dirty="0" sz="1000" spc="5">
                <a:latin typeface="PMingLiU"/>
                <a:cs typeface="PMingLiU"/>
              </a:rPr>
              <a:t>处理</a:t>
            </a:r>
            <a:r>
              <a:rPr dirty="0" sz="1000" spc="-20">
                <a:latin typeface="PMingLiU"/>
                <a:cs typeface="PMingLiU"/>
              </a:rPr>
              <a:t>化</a:t>
            </a:r>
            <a:r>
              <a:rPr dirty="0" sz="1000" spc="5">
                <a:latin typeface="PMingLiU"/>
                <a:cs typeface="PMingLiU"/>
              </a:rPr>
              <a:t>疗可</a:t>
            </a:r>
            <a:r>
              <a:rPr dirty="0" sz="1000" spc="-20">
                <a:latin typeface="PMingLiU"/>
                <a:cs typeface="PMingLiU"/>
              </a:rPr>
              <a:t>以</a:t>
            </a:r>
            <a:r>
              <a:rPr dirty="0" sz="1000" spc="5">
                <a:latin typeface="PMingLiU"/>
                <a:cs typeface="PMingLiU"/>
              </a:rPr>
              <a:t>清除</a:t>
            </a:r>
            <a:r>
              <a:rPr dirty="0" sz="1000" spc="-20">
                <a:latin typeface="PMingLiU"/>
                <a:cs typeface="PMingLiU"/>
              </a:rPr>
              <a:t>体</a:t>
            </a:r>
            <a:r>
              <a:rPr dirty="0" sz="1000" spc="5">
                <a:latin typeface="PMingLiU"/>
                <a:cs typeface="PMingLiU"/>
              </a:rPr>
              <a:t>内的</a:t>
            </a:r>
            <a:r>
              <a:rPr dirty="0" sz="1000" spc="-20">
                <a:latin typeface="PMingLiU"/>
                <a:cs typeface="PMingLiU"/>
              </a:rPr>
              <a:t>淋</a:t>
            </a:r>
            <a:r>
              <a:rPr dirty="0" sz="1000" spc="5">
                <a:latin typeface="PMingLiU"/>
                <a:cs typeface="PMingLiU"/>
              </a:rPr>
              <a:t>巴细</a:t>
            </a:r>
            <a:r>
              <a:rPr dirty="0" sz="1000" spc="-20">
                <a:latin typeface="PMingLiU"/>
                <a:cs typeface="PMingLiU"/>
              </a:rPr>
              <a:t>胞</a:t>
            </a:r>
            <a:r>
              <a:rPr dirty="0" sz="1000" spc="5">
                <a:latin typeface="PMingLiU"/>
                <a:cs typeface="PMingLiU"/>
              </a:rPr>
              <a:t>，为</a:t>
            </a:r>
            <a:r>
              <a:rPr dirty="0" sz="1000" spc="-20">
                <a:latin typeface="PMingLiU"/>
                <a:cs typeface="PMingLiU"/>
              </a:rPr>
              <a:t>即</a:t>
            </a:r>
            <a:r>
              <a:rPr dirty="0" sz="1000" spc="5">
                <a:latin typeface="PMingLiU"/>
                <a:cs typeface="PMingLiU"/>
              </a:rPr>
              <a:t>将</a:t>
            </a:r>
            <a:r>
              <a:rPr dirty="0" sz="1000" spc="-20">
                <a:latin typeface="PMingLiU"/>
                <a:cs typeface="PMingLiU"/>
              </a:rPr>
              <a:t>回</a:t>
            </a:r>
            <a:r>
              <a:rPr dirty="0" sz="1000" spc="5">
                <a:latin typeface="PMingLiU"/>
                <a:cs typeface="PMingLiU"/>
              </a:rPr>
              <a:t>输的</a:t>
            </a:r>
            <a:r>
              <a:rPr dirty="0" sz="1000" spc="60">
                <a:latin typeface="PMingLiU"/>
                <a:cs typeface="PMingLiU"/>
              </a:rPr>
              <a:t> </a:t>
            </a:r>
            <a:r>
              <a:rPr dirty="0" sz="1000">
                <a:latin typeface="Arial"/>
                <a:cs typeface="Arial"/>
              </a:rPr>
              <a:t>CAR-T</a:t>
            </a:r>
            <a:r>
              <a:rPr dirty="0" sz="1000" spc="-25">
                <a:latin typeface="Arial"/>
                <a:cs typeface="Arial"/>
              </a:rPr>
              <a:t> </a:t>
            </a:r>
            <a:r>
              <a:rPr dirty="0" sz="1000" spc="5">
                <a:latin typeface="PMingLiU"/>
                <a:cs typeface="PMingLiU"/>
              </a:rPr>
              <a:t>细胞</a:t>
            </a:r>
            <a:r>
              <a:rPr dirty="0" sz="1000" spc="-20">
                <a:latin typeface="PMingLiU"/>
                <a:cs typeface="PMingLiU"/>
              </a:rPr>
              <a:t>腾</a:t>
            </a:r>
            <a:r>
              <a:rPr dirty="0" sz="1000" spc="5">
                <a:latin typeface="PMingLiU"/>
                <a:cs typeface="PMingLiU"/>
              </a:rPr>
              <a:t>出空</a:t>
            </a:r>
            <a:r>
              <a:rPr dirty="0" sz="1000" spc="-20">
                <a:latin typeface="PMingLiU"/>
                <a:cs typeface="PMingLiU"/>
              </a:rPr>
              <a:t>间</a:t>
            </a:r>
            <a:r>
              <a:rPr dirty="0" sz="1000" spc="5">
                <a:latin typeface="PMingLiU"/>
                <a:cs typeface="PMingLiU"/>
              </a:rPr>
              <a:t>。</a:t>
            </a:r>
            <a:r>
              <a:rPr dirty="0" sz="1000" spc="-5">
                <a:latin typeface="Arial"/>
                <a:cs typeface="Arial"/>
              </a:rPr>
              <a:t>CAR-T  </a:t>
            </a:r>
            <a:r>
              <a:rPr dirty="0" sz="1000" spc="25">
                <a:latin typeface="PMingLiU"/>
                <a:cs typeface="PMingLiU"/>
              </a:rPr>
              <a:t>生</a:t>
            </a:r>
            <a:r>
              <a:rPr dirty="0" sz="1000" spc="5">
                <a:latin typeface="PMingLiU"/>
                <a:cs typeface="PMingLiU"/>
              </a:rPr>
              <a:t>产</a:t>
            </a:r>
            <a:r>
              <a:rPr dirty="0" sz="1000" spc="25">
                <a:latin typeface="PMingLiU"/>
                <a:cs typeface="PMingLiU"/>
              </a:rPr>
              <a:t>中</a:t>
            </a:r>
            <a:r>
              <a:rPr dirty="0" sz="1000" spc="5">
                <a:latin typeface="PMingLiU"/>
                <a:cs typeface="PMingLiU"/>
              </a:rPr>
              <a:t>，每</a:t>
            </a:r>
            <a:r>
              <a:rPr dirty="0" sz="1000" spc="25">
                <a:latin typeface="PMingLiU"/>
                <a:cs typeface="PMingLiU"/>
              </a:rPr>
              <a:t>个</a:t>
            </a:r>
            <a:r>
              <a:rPr dirty="0" sz="1000" spc="5">
                <a:latin typeface="PMingLiU"/>
                <a:cs typeface="PMingLiU"/>
              </a:rPr>
              <a:t>患</a:t>
            </a:r>
            <a:r>
              <a:rPr dirty="0" sz="1000" spc="25">
                <a:latin typeface="PMingLiU"/>
                <a:cs typeface="PMingLiU"/>
              </a:rPr>
              <a:t>者</a:t>
            </a:r>
            <a:r>
              <a:rPr dirty="0" sz="1000" spc="5">
                <a:latin typeface="PMingLiU"/>
                <a:cs typeface="PMingLiU"/>
              </a:rPr>
              <a:t>的</a:t>
            </a:r>
            <a:r>
              <a:rPr dirty="0" sz="1000" spc="25">
                <a:latin typeface="PMingLiU"/>
                <a:cs typeface="PMingLiU"/>
              </a:rPr>
              <a:t>细</a:t>
            </a:r>
            <a:r>
              <a:rPr dirty="0" sz="1000" spc="5">
                <a:latin typeface="PMingLiU"/>
                <a:cs typeface="PMingLiU"/>
              </a:rPr>
              <a:t>胞均</a:t>
            </a:r>
            <a:r>
              <a:rPr dirty="0" sz="1000" spc="25">
                <a:latin typeface="PMingLiU"/>
                <a:cs typeface="PMingLiU"/>
              </a:rPr>
              <a:t>作</a:t>
            </a:r>
            <a:r>
              <a:rPr dirty="0" sz="1000" spc="5">
                <a:latin typeface="PMingLiU"/>
                <a:cs typeface="PMingLiU"/>
              </a:rPr>
              <a:t>为</a:t>
            </a:r>
            <a:r>
              <a:rPr dirty="0" sz="1000" spc="25">
                <a:latin typeface="PMingLiU"/>
                <a:cs typeface="PMingLiU"/>
              </a:rPr>
              <a:t>单</a:t>
            </a:r>
            <a:r>
              <a:rPr dirty="0" sz="1000" spc="5">
                <a:latin typeface="PMingLiU"/>
                <a:cs typeface="PMingLiU"/>
              </a:rPr>
              <a:t>独批</a:t>
            </a:r>
            <a:r>
              <a:rPr dirty="0" sz="1000" spc="25">
                <a:latin typeface="PMingLiU"/>
                <a:cs typeface="PMingLiU"/>
              </a:rPr>
              <a:t>次</a:t>
            </a:r>
            <a:r>
              <a:rPr dirty="0" sz="1000" spc="5">
                <a:latin typeface="PMingLiU"/>
                <a:cs typeface="PMingLiU"/>
              </a:rPr>
              <a:t>进</a:t>
            </a:r>
            <a:r>
              <a:rPr dirty="0" sz="1000" spc="25">
                <a:latin typeface="PMingLiU"/>
                <a:cs typeface="PMingLiU"/>
              </a:rPr>
              <a:t>行</a:t>
            </a:r>
            <a:r>
              <a:rPr dirty="0" sz="1000" spc="5">
                <a:latin typeface="PMingLiU"/>
                <a:cs typeface="PMingLiU"/>
              </a:rPr>
              <a:t>生产</a:t>
            </a:r>
            <a:r>
              <a:rPr dirty="0" sz="1000" spc="25">
                <a:latin typeface="PMingLiU"/>
                <a:cs typeface="PMingLiU"/>
              </a:rPr>
              <a:t>，</a:t>
            </a:r>
            <a:r>
              <a:rPr dirty="0" sz="1000" spc="5">
                <a:latin typeface="PMingLiU"/>
                <a:cs typeface="PMingLiU"/>
              </a:rPr>
              <a:t>产</a:t>
            </a:r>
            <a:r>
              <a:rPr dirty="0" sz="1000" spc="25">
                <a:latin typeface="PMingLiU"/>
                <a:cs typeface="PMingLiU"/>
              </a:rPr>
              <a:t>品</a:t>
            </a:r>
            <a:r>
              <a:rPr dirty="0" sz="1000" spc="5">
                <a:latin typeface="PMingLiU"/>
                <a:cs typeface="PMingLiU"/>
              </a:rPr>
              <a:t>具</a:t>
            </a:r>
            <a:r>
              <a:rPr dirty="0" sz="1000" spc="25">
                <a:latin typeface="PMingLiU"/>
                <a:cs typeface="PMingLiU"/>
              </a:rPr>
              <a:t>备</a:t>
            </a:r>
            <a:r>
              <a:rPr dirty="0" sz="1000" spc="5">
                <a:latin typeface="PMingLiU"/>
                <a:cs typeface="PMingLiU"/>
              </a:rPr>
              <a:t>唯一</a:t>
            </a:r>
            <a:r>
              <a:rPr dirty="0" sz="1000" spc="25">
                <a:latin typeface="PMingLiU"/>
                <a:cs typeface="PMingLiU"/>
              </a:rPr>
              <a:t>性</a:t>
            </a:r>
            <a:r>
              <a:rPr dirty="0" sz="1000" spc="5">
                <a:latin typeface="PMingLiU"/>
                <a:cs typeface="PMingLiU"/>
              </a:rPr>
              <a:t>和</a:t>
            </a:r>
            <a:r>
              <a:rPr dirty="0" sz="1000" spc="25">
                <a:latin typeface="PMingLiU"/>
                <a:cs typeface="PMingLiU"/>
              </a:rPr>
              <a:t>可</a:t>
            </a:r>
            <a:r>
              <a:rPr dirty="0" sz="1000" spc="5">
                <a:latin typeface="PMingLiU"/>
                <a:cs typeface="PMingLiU"/>
              </a:rPr>
              <a:t>追</a:t>
            </a:r>
            <a:r>
              <a:rPr dirty="0" sz="1000" spc="25">
                <a:latin typeface="PMingLiU"/>
                <a:cs typeface="PMingLiU"/>
              </a:rPr>
              <a:t>溯</a:t>
            </a:r>
            <a:r>
              <a:rPr dirty="0" sz="1000" spc="5">
                <a:latin typeface="PMingLiU"/>
                <a:cs typeface="PMingLiU"/>
              </a:rPr>
              <a:t>性，</a:t>
            </a:r>
            <a:r>
              <a:rPr dirty="0" sz="1000" spc="25">
                <a:latin typeface="PMingLiU"/>
                <a:cs typeface="PMingLiU"/>
              </a:rPr>
              <a:t>同</a:t>
            </a:r>
            <a:r>
              <a:rPr dirty="0" sz="1000" spc="5">
                <a:latin typeface="PMingLiU"/>
                <a:cs typeface="PMingLiU"/>
              </a:rPr>
              <a:t>时由 </a:t>
            </a:r>
            <a:r>
              <a:rPr dirty="0" sz="1000" spc="245">
                <a:latin typeface="PMingLiU"/>
                <a:cs typeface="PMingLiU"/>
              </a:rPr>
              <a:t>于</a:t>
            </a:r>
            <a:r>
              <a:rPr dirty="0" sz="1000">
                <a:latin typeface="Arial"/>
                <a:cs typeface="Arial"/>
              </a:rPr>
              <a:t>CAR-T</a:t>
            </a:r>
            <a:r>
              <a:rPr dirty="0" sz="1000" spc="-60">
                <a:latin typeface="Arial"/>
                <a:cs typeface="Arial"/>
              </a:rPr>
              <a:t> </a:t>
            </a:r>
            <a:r>
              <a:rPr dirty="0" sz="1000" spc="5">
                <a:latin typeface="PMingLiU"/>
                <a:cs typeface="PMingLiU"/>
              </a:rPr>
              <a:t>产品</a:t>
            </a:r>
            <a:r>
              <a:rPr dirty="0" sz="1000" spc="-20">
                <a:latin typeface="PMingLiU"/>
                <a:cs typeface="PMingLiU"/>
              </a:rPr>
              <a:t>的</a:t>
            </a:r>
            <a:r>
              <a:rPr dirty="0" sz="1000" spc="5">
                <a:latin typeface="PMingLiU"/>
                <a:cs typeface="PMingLiU"/>
              </a:rPr>
              <a:t>原料</a:t>
            </a:r>
            <a:r>
              <a:rPr dirty="0" sz="1000" spc="-20">
                <a:latin typeface="PMingLiU"/>
                <a:cs typeface="PMingLiU"/>
              </a:rPr>
              <a:t>是</a:t>
            </a:r>
            <a:r>
              <a:rPr dirty="0" sz="1000" spc="5">
                <a:latin typeface="PMingLiU"/>
                <a:cs typeface="PMingLiU"/>
              </a:rPr>
              <a:t>活</a:t>
            </a:r>
            <a:r>
              <a:rPr dirty="0" sz="1000" spc="-20">
                <a:latin typeface="PMingLiU"/>
                <a:cs typeface="PMingLiU"/>
              </a:rPr>
              <a:t>细</a:t>
            </a:r>
            <a:r>
              <a:rPr dirty="0" sz="1000" spc="5">
                <a:latin typeface="PMingLiU"/>
                <a:cs typeface="PMingLiU"/>
              </a:rPr>
              <a:t>胞，</a:t>
            </a:r>
            <a:r>
              <a:rPr dirty="0" sz="1000" spc="-20">
                <a:latin typeface="PMingLiU"/>
                <a:cs typeface="PMingLiU"/>
              </a:rPr>
              <a:t>生</a:t>
            </a:r>
            <a:r>
              <a:rPr dirty="0" sz="1000" spc="5">
                <a:latin typeface="PMingLiU"/>
                <a:cs typeface="PMingLiU"/>
              </a:rPr>
              <a:t>产制</a:t>
            </a:r>
            <a:r>
              <a:rPr dirty="0" sz="1000" spc="-20">
                <a:latin typeface="PMingLiU"/>
                <a:cs typeface="PMingLiU"/>
              </a:rPr>
              <a:t>备</a:t>
            </a:r>
            <a:r>
              <a:rPr dirty="0" sz="1000" spc="5">
                <a:latin typeface="PMingLiU"/>
                <a:cs typeface="PMingLiU"/>
              </a:rPr>
              <a:t>过程</a:t>
            </a:r>
            <a:r>
              <a:rPr dirty="0" sz="1000" spc="-20">
                <a:latin typeface="PMingLiU"/>
                <a:cs typeface="PMingLiU"/>
              </a:rPr>
              <a:t>中</a:t>
            </a:r>
            <a:r>
              <a:rPr dirty="0" sz="1000" spc="5">
                <a:latin typeface="PMingLiU"/>
                <a:cs typeface="PMingLiU"/>
              </a:rPr>
              <a:t>需要</a:t>
            </a:r>
            <a:r>
              <a:rPr dirty="0" sz="1000" spc="-20">
                <a:latin typeface="PMingLiU"/>
                <a:cs typeface="PMingLiU"/>
              </a:rPr>
              <a:t>保</a:t>
            </a:r>
            <a:r>
              <a:rPr dirty="0" sz="1000" spc="5">
                <a:latin typeface="PMingLiU"/>
                <a:cs typeface="PMingLiU"/>
              </a:rPr>
              <a:t>证全程</a:t>
            </a:r>
            <a:r>
              <a:rPr dirty="0" sz="1000" spc="-20">
                <a:latin typeface="PMingLiU"/>
                <a:cs typeface="PMingLiU"/>
              </a:rPr>
              <a:t>无</a:t>
            </a:r>
            <a:r>
              <a:rPr dirty="0" sz="1000" spc="5">
                <a:latin typeface="PMingLiU"/>
                <a:cs typeface="PMingLiU"/>
              </a:rPr>
              <a:t>菌。</a:t>
            </a:r>
            <a:endParaRPr sz="1000">
              <a:latin typeface="PMingLiU"/>
              <a:cs typeface="PMingLiU"/>
            </a:endParaRPr>
          </a:p>
          <a:p>
            <a:pPr marL="12700">
              <a:lnSpc>
                <a:spcPct val="100000"/>
              </a:lnSpc>
              <a:spcBef>
                <a:spcPts val="1055"/>
              </a:spcBef>
            </a:pPr>
            <a:r>
              <a:rPr dirty="0" sz="1000" spc="5" b="1">
                <a:latin typeface="Microsoft JhengHei UI"/>
                <a:cs typeface="Microsoft JhengHei UI"/>
              </a:rPr>
              <a:t>体外生产</a:t>
            </a:r>
            <a:r>
              <a:rPr dirty="0" sz="1000" spc="-20" b="1">
                <a:latin typeface="Microsoft JhengHei UI"/>
                <a:cs typeface="Microsoft JhengHei UI"/>
              </a:rPr>
              <a:t>步</a:t>
            </a:r>
            <a:r>
              <a:rPr dirty="0" sz="1000" spc="5" b="1">
                <a:latin typeface="Microsoft JhengHei UI"/>
                <a:cs typeface="Microsoft JhengHei UI"/>
              </a:rPr>
              <a:t>骤繁</a:t>
            </a:r>
            <a:r>
              <a:rPr dirty="0" sz="1000" spc="-20" b="1">
                <a:latin typeface="Microsoft JhengHei UI"/>
                <a:cs typeface="Microsoft JhengHei UI"/>
              </a:rPr>
              <a:t>多</a:t>
            </a:r>
            <a:r>
              <a:rPr dirty="0" sz="1000" spc="5" b="1">
                <a:latin typeface="Microsoft JhengHei UI"/>
                <a:cs typeface="Microsoft JhengHei UI"/>
              </a:rPr>
              <a:t>、试</a:t>
            </a:r>
            <a:r>
              <a:rPr dirty="0" sz="1000" spc="-20" b="1">
                <a:latin typeface="Microsoft JhengHei UI"/>
                <a:cs typeface="Microsoft JhengHei UI"/>
              </a:rPr>
              <a:t>剂</a:t>
            </a:r>
            <a:r>
              <a:rPr dirty="0" sz="1000" spc="5" b="1">
                <a:latin typeface="Microsoft JhengHei UI"/>
                <a:cs typeface="Microsoft JhengHei UI"/>
              </a:rPr>
              <a:t>昂贵、</a:t>
            </a:r>
            <a:r>
              <a:rPr dirty="0" sz="1000" spc="-20" b="1">
                <a:latin typeface="Microsoft JhengHei UI"/>
                <a:cs typeface="Microsoft JhengHei UI"/>
              </a:rPr>
              <a:t>人</a:t>
            </a:r>
            <a:r>
              <a:rPr dirty="0" sz="1000" spc="5" b="1">
                <a:latin typeface="Microsoft JhengHei UI"/>
                <a:cs typeface="Microsoft JhengHei UI"/>
              </a:rPr>
              <a:t>力密集</a:t>
            </a:r>
            <a:endParaRPr sz="1000">
              <a:latin typeface="Microsoft JhengHei UI"/>
              <a:cs typeface="Microsoft JhengHei UI"/>
            </a:endParaRPr>
          </a:p>
          <a:p>
            <a:pPr algn="just" marL="12700" marR="8255">
              <a:lnSpc>
                <a:spcPct val="140000"/>
              </a:lnSpc>
              <a:spcBef>
                <a:spcPts val="600"/>
              </a:spcBef>
            </a:pPr>
            <a:r>
              <a:rPr dirty="0" sz="1000">
                <a:latin typeface="Arial"/>
                <a:cs typeface="Arial"/>
              </a:rPr>
              <a:t>CAR-T</a:t>
            </a:r>
            <a:r>
              <a:rPr dirty="0" sz="1000" spc="165">
                <a:latin typeface="Arial"/>
                <a:cs typeface="Arial"/>
              </a:rPr>
              <a:t> </a:t>
            </a:r>
            <a:r>
              <a:rPr dirty="0" sz="1000" spc="5">
                <a:latin typeface="PMingLiU"/>
                <a:cs typeface="PMingLiU"/>
              </a:rPr>
              <a:t>细胞生产的流程可进</a:t>
            </a:r>
            <a:r>
              <a:rPr dirty="0" sz="1000" spc="-20">
                <a:latin typeface="PMingLiU"/>
                <a:cs typeface="PMingLiU"/>
              </a:rPr>
              <a:t>一</a:t>
            </a:r>
            <a:r>
              <a:rPr dirty="0" sz="1000" spc="5">
                <a:latin typeface="PMingLiU"/>
                <a:cs typeface="PMingLiU"/>
              </a:rPr>
              <a:t>步分为细胞分选</a:t>
            </a:r>
            <a:r>
              <a:rPr dirty="0" sz="1000" spc="-20">
                <a:latin typeface="PMingLiU"/>
                <a:cs typeface="PMingLiU"/>
              </a:rPr>
              <a:t>、</a:t>
            </a:r>
            <a:r>
              <a:rPr dirty="0" sz="1000" spc="5">
                <a:latin typeface="PMingLiU"/>
                <a:cs typeface="PMingLiU"/>
              </a:rPr>
              <a:t>细</a:t>
            </a:r>
            <a:r>
              <a:rPr dirty="0" sz="1000" spc="-20">
                <a:latin typeface="PMingLiU"/>
                <a:cs typeface="PMingLiU"/>
              </a:rPr>
              <a:t>胞</a:t>
            </a:r>
            <a:r>
              <a:rPr dirty="0" sz="1000" spc="5">
                <a:latin typeface="PMingLiU"/>
                <a:cs typeface="PMingLiU"/>
              </a:rPr>
              <a:t>激活、细胞转导和体外扩</a:t>
            </a:r>
            <a:r>
              <a:rPr dirty="0" sz="1000" spc="-20">
                <a:latin typeface="PMingLiU"/>
                <a:cs typeface="PMingLiU"/>
              </a:rPr>
              <a:t>增</a:t>
            </a:r>
            <a:r>
              <a:rPr dirty="0" sz="1000" spc="5">
                <a:latin typeface="PMingLiU"/>
                <a:cs typeface="PMingLiU"/>
              </a:rPr>
              <a:t>。其中，  细胞转导</a:t>
            </a:r>
            <a:r>
              <a:rPr dirty="0" sz="1000" spc="245">
                <a:latin typeface="PMingLiU"/>
                <a:cs typeface="PMingLiU"/>
              </a:rPr>
              <a:t>是</a:t>
            </a:r>
            <a:r>
              <a:rPr dirty="0" sz="1000" spc="-5">
                <a:latin typeface="Arial"/>
                <a:cs typeface="Arial"/>
              </a:rPr>
              <a:t>CAR-T</a:t>
            </a:r>
            <a:r>
              <a:rPr dirty="0" sz="1000" spc="-60">
                <a:latin typeface="Arial"/>
                <a:cs typeface="Arial"/>
              </a:rPr>
              <a:t> </a:t>
            </a:r>
            <a:r>
              <a:rPr dirty="0" sz="1000" spc="5">
                <a:latin typeface="PMingLiU"/>
                <a:cs typeface="PMingLiU"/>
              </a:rPr>
              <a:t>生</a:t>
            </a:r>
            <a:r>
              <a:rPr dirty="0" sz="1000" spc="-20">
                <a:latin typeface="PMingLiU"/>
                <a:cs typeface="PMingLiU"/>
              </a:rPr>
              <a:t>产</a:t>
            </a:r>
            <a:r>
              <a:rPr dirty="0" sz="1000" spc="5">
                <a:latin typeface="PMingLiU"/>
                <a:cs typeface="PMingLiU"/>
              </a:rPr>
              <a:t>的</a:t>
            </a:r>
            <a:r>
              <a:rPr dirty="0" sz="1000" spc="-20">
                <a:latin typeface="PMingLiU"/>
                <a:cs typeface="PMingLiU"/>
              </a:rPr>
              <a:t>核</a:t>
            </a:r>
            <a:r>
              <a:rPr dirty="0" sz="1000" spc="5">
                <a:latin typeface="PMingLiU"/>
                <a:cs typeface="PMingLiU"/>
              </a:rPr>
              <a:t>心步</a:t>
            </a:r>
            <a:r>
              <a:rPr dirty="0" sz="1000" spc="-20">
                <a:latin typeface="PMingLiU"/>
                <a:cs typeface="PMingLiU"/>
              </a:rPr>
              <a:t>骤</a:t>
            </a:r>
            <a:r>
              <a:rPr dirty="0" sz="1000" spc="5">
                <a:latin typeface="PMingLiU"/>
                <a:cs typeface="PMingLiU"/>
              </a:rPr>
              <a:t>，细</a:t>
            </a:r>
            <a:r>
              <a:rPr dirty="0" sz="1000" spc="-20">
                <a:latin typeface="PMingLiU"/>
                <a:cs typeface="PMingLiU"/>
              </a:rPr>
              <a:t>胞</a:t>
            </a:r>
            <a:r>
              <a:rPr dirty="0" sz="1000" spc="5">
                <a:latin typeface="PMingLiU"/>
                <a:cs typeface="PMingLiU"/>
              </a:rPr>
              <a:t>扩增</a:t>
            </a:r>
            <a:r>
              <a:rPr dirty="0" sz="1000" spc="250">
                <a:latin typeface="PMingLiU"/>
                <a:cs typeface="PMingLiU"/>
              </a:rPr>
              <a:t>是</a:t>
            </a:r>
            <a:r>
              <a:rPr dirty="0" sz="1000" spc="-5">
                <a:latin typeface="Arial"/>
                <a:cs typeface="Arial"/>
              </a:rPr>
              <a:t>CAR-T</a:t>
            </a:r>
            <a:r>
              <a:rPr dirty="0" sz="1000" spc="-55">
                <a:latin typeface="Arial"/>
                <a:cs typeface="Arial"/>
              </a:rPr>
              <a:t> </a:t>
            </a:r>
            <a:r>
              <a:rPr dirty="0" sz="1000" spc="5">
                <a:latin typeface="PMingLiU"/>
                <a:cs typeface="PMingLiU"/>
              </a:rPr>
              <a:t>疗法</a:t>
            </a:r>
            <a:r>
              <a:rPr dirty="0" sz="1000" spc="-20">
                <a:latin typeface="PMingLiU"/>
                <a:cs typeface="PMingLiU"/>
              </a:rPr>
              <a:t>的</a:t>
            </a:r>
            <a:r>
              <a:rPr dirty="0" sz="1000" spc="5">
                <a:latin typeface="PMingLiU"/>
                <a:cs typeface="PMingLiU"/>
              </a:rPr>
              <a:t>关键</a:t>
            </a:r>
            <a:r>
              <a:rPr dirty="0" sz="1000" spc="-20">
                <a:latin typeface="PMingLiU"/>
                <a:cs typeface="PMingLiU"/>
              </a:rPr>
              <a:t>挑</a:t>
            </a:r>
            <a:r>
              <a:rPr dirty="0" sz="1000" spc="5">
                <a:latin typeface="PMingLiU"/>
                <a:cs typeface="PMingLiU"/>
              </a:rPr>
              <a:t>战。</a:t>
            </a:r>
            <a:endParaRPr sz="1000">
              <a:latin typeface="PMingLiU"/>
              <a:cs typeface="PMingLiU"/>
            </a:endParaRPr>
          </a:p>
          <a:p>
            <a:pPr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57:</a:t>
            </a:r>
            <a:r>
              <a:rPr dirty="0" sz="1000" spc="5" b="1">
                <a:latin typeface="Arial"/>
                <a:cs typeface="Arial"/>
              </a:rPr>
              <a:t> </a:t>
            </a:r>
            <a:r>
              <a:rPr dirty="0" sz="1000" spc="-10" b="1">
                <a:latin typeface="Arial"/>
                <a:cs typeface="Arial"/>
              </a:rPr>
              <a:t>CAR-T</a:t>
            </a:r>
            <a:r>
              <a:rPr dirty="0" sz="1000" spc="-30" b="1">
                <a:latin typeface="Arial"/>
                <a:cs typeface="Arial"/>
              </a:rPr>
              <a:t> </a:t>
            </a:r>
            <a:r>
              <a:rPr dirty="0" sz="1000" spc="5" b="1">
                <a:latin typeface="Microsoft JhengHei UI"/>
                <a:cs typeface="Microsoft JhengHei UI"/>
              </a:rPr>
              <a:t>细胞</a:t>
            </a:r>
            <a:r>
              <a:rPr dirty="0" sz="1000" spc="-20" b="1">
                <a:latin typeface="Microsoft JhengHei UI"/>
                <a:cs typeface="Microsoft JhengHei UI"/>
              </a:rPr>
              <a:t>生</a:t>
            </a:r>
            <a:r>
              <a:rPr dirty="0" sz="1000" spc="5" b="1">
                <a:latin typeface="Microsoft JhengHei UI"/>
                <a:cs typeface="Microsoft JhengHei UI"/>
              </a:rPr>
              <a:t>产工艺</a:t>
            </a:r>
            <a:endParaRPr sz="1000">
              <a:latin typeface="Microsoft JhengHei UI"/>
              <a:cs typeface="Microsoft JhengHei UI"/>
            </a:endParaRPr>
          </a:p>
        </p:txBody>
      </p:sp>
      <p:graphicFrame>
        <p:nvGraphicFramePr>
          <p:cNvPr id="10" name="object 10"/>
          <p:cNvGraphicFramePr>
            <a:graphicFrameLocks noGrp="1"/>
          </p:cNvGraphicFramePr>
          <p:nvPr/>
        </p:nvGraphicFramePr>
        <p:xfrm>
          <a:off x="539800" y="8582532"/>
          <a:ext cx="5055870" cy="1167765"/>
        </p:xfrm>
        <a:graphic>
          <a:graphicData uri="http://schemas.openxmlformats.org/drawingml/2006/table">
            <a:tbl>
              <a:tblPr firstRow="1" bandRow="1">
                <a:tableStyleId>{2D5ABB26-0587-4C30-8999-92F81FD0307C}</a:tableStyleId>
              </a:tblPr>
              <a:tblGrid>
                <a:gridCol w="678180"/>
                <a:gridCol w="2202815"/>
                <a:gridCol w="2174239"/>
              </a:tblGrid>
              <a:tr h="174117">
                <a:tc>
                  <a:txBody>
                    <a:bodyPr/>
                    <a:lstStyle/>
                    <a:p>
                      <a:pPr marL="69850">
                        <a:lnSpc>
                          <a:spcPct val="100000"/>
                        </a:lnSpc>
                        <a:spcBef>
                          <a:spcPts val="85"/>
                        </a:spcBef>
                      </a:pPr>
                      <a:r>
                        <a:rPr dirty="0" sz="900" spc="10" b="1">
                          <a:solidFill>
                            <a:srgbClr val="FFFFFF"/>
                          </a:solidFill>
                          <a:latin typeface="Microsoft JhengHei UI"/>
                          <a:cs typeface="Microsoft JhengHei UI"/>
                        </a:rPr>
                        <a:t>步骤</a:t>
                      </a:r>
                      <a:endParaRPr sz="900">
                        <a:latin typeface="Microsoft JhengHei UI"/>
                        <a:cs typeface="Microsoft JhengHei UI"/>
                      </a:endParaRPr>
                    </a:p>
                  </a:txBody>
                  <a:tcPr marL="0" marR="0" marB="0" marT="10795">
                    <a:lnT w="19050">
                      <a:solidFill>
                        <a:srgbClr val="000000"/>
                      </a:solidFill>
                      <a:prstDash val="solid"/>
                    </a:lnT>
                    <a:solidFill>
                      <a:srgbClr val="C00000"/>
                    </a:solidFill>
                  </a:tcPr>
                </a:tc>
                <a:tc>
                  <a:txBody>
                    <a:bodyPr/>
                    <a:lstStyle/>
                    <a:p>
                      <a:pPr marL="147955">
                        <a:lnSpc>
                          <a:spcPct val="100000"/>
                        </a:lnSpc>
                        <a:spcBef>
                          <a:spcPts val="85"/>
                        </a:spcBef>
                      </a:pPr>
                      <a:r>
                        <a:rPr dirty="0" sz="900" spc="10" b="1">
                          <a:solidFill>
                            <a:srgbClr val="FFFFFF"/>
                          </a:solidFill>
                          <a:latin typeface="Microsoft JhengHei UI"/>
                          <a:cs typeface="Microsoft JhengHei UI"/>
                        </a:rPr>
                        <a:t>具体</a:t>
                      </a:r>
                      <a:r>
                        <a:rPr dirty="0" sz="900" spc="-15" b="1">
                          <a:solidFill>
                            <a:srgbClr val="FFFFFF"/>
                          </a:solidFill>
                          <a:latin typeface="Microsoft JhengHei UI"/>
                          <a:cs typeface="Microsoft JhengHei UI"/>
                        </a:rPr>
                        <a:t>操</a:t>
                      </a:r>
                      <a:r>
                        <a:rPr dirty="0" sz="900" spc="10" b="1">
                          <a:solidFill>
                            <a:srgbClr val="FFFFFF"/>
                          </a:solidFill>
                          <a:latin typeface="Microsoft JhengHei UI"/>
                          <a:cs typeface="Microsoft JhengHei UI"/>
                        </a:rPr>
                        <a:t>作</a:t>
                      </a:r>
                      <a:endParaRPr sz="900">
                        <a:latin typeface="Microsoft JhengHei UI"/>
                        <a:cs typeface="Microsoft JhengHei UI"/>
                      </a:endParaRPr>
                    </a:p>
                  </a:txBody>
                  <a:tcPr marL="0" marR="0" marB="0" marT="10795">
                    <a:lnT w="19050">
                      <a:solidFill>
                        <a:srgbClr val="000000"/>
                      </a:solidFill>
                      <a:prstDash val="solid"/>
                    </a:lnT>
                    <a:solidFill>
                      <a:srgbClr val="C00000"/>
                    </a:solidFill>
                  </a:tcPr>
                </a:tc>
                <a:tc>
                  <a:txBody>
                    <a:bodyPr/>
                    <a:lstStyle/>
                    <a:p>
                      <a:pPr marL="66675">
                        <a:lnSpc>
                          <a:spcPct val="100000"/>
                        </a:lnSpc>
                        <a:spcBef>
                          <a:spcPts val="85"/>
                        </a:spcBef>
                      </a:pPr>
                      <a:r>
                        <a:rPr dirty="0" sz="900" spc="10" b="1">
                          <a:solidFill>
                            <a:srgbClr val="FFFFFF"/>
                          </a:solidFill>
                          <a:latin typeface="Microsoft JhengHei UI"/>
                          <a:cs typeface="Microsoft JhengHei UI"/>
                        </a:rPr>
                        <a:t>关注</a:t>
                      </a:r>
                      <a:r>
                        <a:rPr dirty="0" sz="900" spc="-15" b="1">
                          <a:solidFill>
                            <a:srgbClr val="FFFFFF"/>
                          </a:solidFill>
                          <a:latin typeface="Microsoft JhengHei UI"/>
                          <a:cs typeface="Microsoft JhengHei UI"/>
                        </a:rPr>
                        <a:t>事</a:t>
                      </a:r>
                      <a:r>
                        <a:rPr dirty="0" sz="900" spc="10" b="1">
                          <a:solidFill>
                            <a:srgbClr val="FFFFFF"/>
                          </a:solidFill>
                          <a:latin typeface="Microsoft JhengHei UI"/>
                          <a:cs typeface="Microsoft JhengHei UI"/>
                        </a:rPr>
                        <a:t>项</a:t>
                      </a:r>
                      <a:endParaRPr sz="900">
                        <a:latin typeface="Microsoft JhengHei UI"/>
                        <a:cs typeface="Microsoft JhengHei UI"/>
                      </a:endParaRPr>
                    </a:p>
                  </a:txBody>
                  <a:tcPr marL="0" marR="0" marB="0" marT="10795">
                    <a:lnT w="19050">
                      <a:solidFill>
                        <a:srgbClr val="000000"/>
                      </a:solidFill>
                      <a:prstDash val="solid"/>
                    </a:lnT>
                    <a:solidFill>
                      <a:srgbClr val="C00000"/>
                    </a:solidFill>
                  </a:tcPr>
                </a:tc>
              </a:tr>
              <a:tr h="499872">
                <a:tc>
                  <a:txBody>
                    <a:bodyPr/>
                    <a:lstStyle/>
                    <a:p>
                      <a:pPr>
                        <a:lnSpc>
                          <a:spcPct val="100000"/>
                        </a:lnSpc>
                        <a:spcBef>
                          <a:spcPts val="5"/>
                        </a:spcBef>
                      </a:pPr>
                      <a:endParaRPr sz="1150">
                        <a:latin typeface="Times New Roman"/>
                        <a:cs typeface="Times New Roman"/>
                      </a:endParaRPr>
                    </a:p>
                    <a:p>
                      <a:pPr marL="69850">
                        <a:lnSpc>
                          <a:spcPct val="100000"/>
                        </a:lnSpc>
                        <a:spcBef>
                          <a:spcPts val="5"/>
                        </a:spcBef>
                      </a:pPr>
                      <a:r>
                        <a:rPr dirty="0" sz="900" spc="10">
                          <a:latin typeface="PMingLiU"/>
                          <a:cs typeface="PMingLiU"/>
                        </a:rPr>
                        <a:t>细</a:t>
                      </a:r>
                      <a:r>
                        <a:rPr dirty="0" sz="900" spc="-15">
                          <a:latin typeface="PMingLiU"/>
                          <a:cs typeface="PMingLiU"/>
                        </a:rPr>
                        <a:t>胞</a:t>
                      </a:r>
                      <a:r>
                        <a:rPr dirty="0" sz="900" spc="10">
                          <a:latin typeface="PMingLiU"/>
                          <a:cs typeface="PMingLiU"/>
                        </a:rPr>
                        <a:t>分选</a:t>
                      </a:r>
                      <a:endParaRPr sz="900">
                        <a:latin typeface="PMingLiU"/>
                        <a:cs typeface="PMingLiU"/>
                      </a:endParaRPr>
                    </a:p>
                  </a:txBody>
                  <a:tcPr marL="0" marR="0" marB="0" marT="635">
                    <a:solidFill>
                      <a:srgbClr val="F1F1F1"/>
                    </a:solidFill>
                  </a:tcPr>
                </a:tc>
                <a:tc>
                  <a:txBody>
                    <a:bodyPr/>
                    <a:lstStyle/>
                    <a:p>
                      <a:pPr marL="147955">
                        <a:lnSpc>
                          <a:spcPct val="100000"/>
                        </a:lnSpc>
                        <a:spcBef>
                          <a:spcPts val="10"/>
                        </a:spcBef>
                      </a:pPr>
                      <a:r>
                        <a:rPr dirty="0" sz="900" spc="30">
                          <a:latin typeface="PMingLiU"/>
                          <a:cs typeface="PMingLiU"/>
                        </a:rPr>
                        <a:t>通</a:t>
                      </a:r>
                      <a:r>
                        <a:rPr dirty="0" sz="900" spc="10">
                          <a:latin typeface="PMingLiU"/>
                          <a:cs typeface="PMingLiU"/>
                        </a:rPr>
                        <a:t>过密</a:t>
                      </a:r>
                      <a:r>
                        <a:rPr dirty="0" sz="900" spc="30">
                          <a:latin typeface="PMingLiU"/>
                          <a:cs typeface="PMingLiU"/>
                        </a:rPr>
                        <a:t>度</a:t>
                      </a:r>
                      <a:r>
                        <a:rPr dirty="0" sz="900" spc="10">
                          <a:latin typeface="PMingLiU"/>
                          <a:cs typeface="PMingLiU"/>
                        </a:rPr>
                        <a:t>梯度</a:t>
                      </a:r>
                      <a:r>
                        <a:rPr dirty="0" sz="900" spc="30">
                          <a:latin typeface="PMingLiU"/>
                          <a:cs typeface="PMingLiU"/>
                        </a:rPr>
                        <a:t>离</a:t>
                      </a:r>
                      <a:r>
                        <a:rPr dirty="0" sz="900" spc="10">
                          <a:latin typeface="PMingLiU"/>
                          <a:cs typeface="PMingLiU"/>
                        </a:rPr>
                        <a:t>心法从</a:t>
                      </a:r>
                      <a:r>
                        <a:rPr dirty="0" sz="900" spc="30">
                          <a:latin typeface="PMingLiU"/>
                          <a:cs typeface="PMingLiU"/>
                        </a:rPr>
                        <a:t>患</a:t>
                      </a:r>
                      <a:r>
                        <a:rPr dirty="0" sz="900" spc="10">
                          <a:latin typeface="PMingLiU"/>
                          <a:cs typeface="PMingLiU"/>
                        </a:rPr>
                        <a:t>者外</a:t>
                      </a:r>
                      <a:r>
                        <a:rPr dirty="0" sz="900" spc="30">
                          <a:latin typeface="PMingLiU"/>
                          <a:cs typeface="PMingLiU"/>
                        </a:rPr>
                        <a:t>周</a:t>
                      </a:r>
                      <a:r>
                        <a:rPr dirty="0" sz="900" spc="10">
                          <a:latin typeface="PMingLiU"/>
                          <a:cs typeface="PMingLiU"/>
                        </a:rPr>
                        <a:t>血</a:t>
                      </a:r>
                      <a:r>
                        <a:rPr dirty="0" sz="900" spc="30">
                          <a:latin typeface="PMingLiU"/>
                          <a:cs typeface="PMingLiU"/>
                        </a:rPr>
                        <a:t>中</a:t>
                      </a:r>
                      <a:r>
                        <a:rPr dirty="0" sz="900" spc="10">
                          <a:latin typeface="PMingLiU"/>
                          <a:cs typeface="PMingLiU"/>
                        </a:rPr>
                        <a:t>采</a:t>
                      </a:r>
                      <a:endParaRPr sz="900">
                        <a:latin typeface="PMingLiU"/>
                        <a:cs typeface="PMingLiU"/>
                      </a:endParaRPr>
                    </a:p>
                    <a:p>
                      <a:pPr marL="147955" marR="60960">
                        <a:lnSpc>
                          <a:spcPct val="122200"/>
                        </a:lnSpc>
                      </a:pPr>
                      <a:r>
                        <a:rPr dirty="0" sz="900" spc="20">
                          <a:latin typeface="PMingLiU"/>
                          <a:cs typeface="PMingLiU"/>
                        </a:rPr>
                        <a:t>集</a:t>
                      </a:r>
                      <a:r>
                        <a:rPr dirty="0" sz="900">
                          <a:latin typeface="PMingLiU"/>
                          <a:cs typeface="PMingLiU"/>
                        </a:rPr>
                        <a:t>单核</a:t>
                      </a:r>
                      <a:r>
                        <a:rPr dirty="0" sz="900" spc="20">
                          <a:latin typeface="PMingLiU"/>
                          <a:cs typeface="PMingLiU"/>
                        </a:rPr>
                        <a:t>细</a:t>
                      </a:r>
                      <a:r>
                        <a:rPr dirty="0" sz="900">
                          <a:latin typeface="PMingLiU"/>
                          <a:cs typeface="PMingLiU"/>
                        </a:rPr>
                        <a:t>胞，</a:t>
                      </a:r>
                      <a:r>
                        <a:rPr dirty="0" sz="900" spc="20">
                          <a:latin typeface="PMingLiU"/>
                          <a:cs typeface="PMingLiU"/>
                        </a:rPr>
                        <a:t>再</a:t>
                      </a:r>
                      <a:r>
                        <a:rPr dirty="0" sz="900">
                          <a:latin typeface="PMingLiU"/>
                          <a:cs typeface="PMingLiU"/>
                        </a:rPr>
                        <a:t>利用基</a:t>
                      </a:r>
                      <a:r>
                        <a:rPr dirty="0" sz="900" spc="20">
                          <a:latin typeface="PMingLiU"/>
                          <a:cs typeface="PMingLiU"/>
                        </a:rPr>
                        <a:t>于</a:t>
                      </a:r>
                      <a:r>
                        <a:rPr dirty="0" sz="900">
                          <a:latin typeface="PMingLiU"/>
                          <a:cs typeface="PMingLiU"/>
                        </a:rPr>
                        <a:t>磁珠</a:t>
                      </a:r>
                      <a:r>
                        <a:rPr dirty="0" sz="900" spc="20">
                          <a:latin typeface="PMingLiU"/>
                          <a:cs typeface="PMingLiU"/>
                        </a:rPr>
                        <a:t>的</a:t>
                      </a:r>
                      <a:r>
                        <a:rPr dirty="0" sz="900">
                          <a:latin typeface="PMingLiU"/>
                          <a:cs typeface="PMingLiU"/>
                        </a:rPr>
                        <a:t>分</a:t>
                      </a:r>
                      <a:r>
                        <a:rPr dirty="0" sz="900" spc="20">
                          <a:latin typeface="PMingLiU"/>
                          <a:cs typeface="PMingLiU"/>
                        </a:rPr>
                        <a:t>离</a:t>
                      </a:r>
                      <a:r>
                        <a:rPr dirty="0" sz="900">
                          <a:latin typeface="PMingLiU"/>
                          <a:cs typeface="PMingLiU"/>
                        </a:rPr>
                        <a:t>技 </a:t>
                      </a:r>
                      <a:r>
                        <a:rPr dirty="0" sz="900" spc="10">
                          <a:latin typeface="PMingLiU"/>
                          <a:cs typeface="PMingLiU"/>
                        </a:rPr>
                        <a:t>术</a:t>
                      </a:r>
                      <a:r>
                        <a:rPr dirty="0" sz="900" spc="-15">
                          <a:latin typeface="PMingLiU"/>
                          <a:cs typeface="PMingLiU"/>
                        </a:rPr>
                        <a:t>获</a:t>
                      </a:r>
                      <a:r>
                        <a:rPr dirty="0" sz="900" spc="10">
                          <a:latin typeface="PMingLiU"/>
                          <a:cs typeface="PMingLiU"/>
                        </a:rPr>
                        <a:t>得</a:t>
                      </a:r>
                      <a:r>
                        <a:rPr dirty="0" sz="900" spc="-15">
                          <a:latin typeface="PMingLiU"/>
                          <a:cs typeface="PMingLiU"/>
                        </a:rPr>
                        <a:t>特</a:t>
                      </a:r>
                      <a:r>
                        <a:rPr dirty="0" sz="900" spc="10">
                          <a:latin typeface="PMingLiU"/>
                          <a:cs typeface="PMingLiU"/>
                        </a:rPr>
                        <a:t>定</a:t>
                      </a:r>
                      <a:r>
                        <a:rPr dirty="0" sz="900" spc="225">
                          <a:latin typeface="PMingLiU"/>
                          <a:cs typeface="PMingLiU"/>
                        </a:rPr>
                        <a:t>的</a:t>
                      </a:r>
                      <a:r>
                        <a:rPr dirty="0" sz="900" spc="5">
                          <a:latin typeface="Arial"/>
                          <a:cs typeface="Arial"/>
                        </a:rPr>
                        <a:t>T</a:t>
                      </a:r>
                      <a:r>
                        <a:rPr dirty="0" sz="900" spc="-70">
                          <a:latin typeface="Arial"/>
                          <a:cs typeface="Arial"/>
                        </a:rPr>
                        <a:t> </a:t>
                      </a:r>
                      <a:r>
                        <a:rPr dirty="0" sz="900" spc="10">
                          <a:latin typeface="PMingLiU"/>
                          <a:cs typeface="PMingLiU"/>
                        </a:rPr>
                        <a:t>细</a:t>
                      </a:r>
                      <a:r>
                        <a:rPr dirty="0" sz="900" spc="-15">
                          <a:latin typeface="PMingLiU"/>
                          <a:cs typeface="PMingLiU"/>
                        </a:rPr>
                        <a:t>胞亚</a:t>
                      </a:r>
                      <a:r>
                        <a:rPr dirty="0" sz="900" spc="10">
                          <a:latin typeface="PMingLiU"/>
                          <a:cs typeface="PMingLiU"/>
                        </a:rPr>
                        <a:t>群。</a:t>
                      </a:r>
                      <a:endParaRPr sz="900">
                        <a:latin typeface="PMingLiU"/>
                        <a:cs typeface="PMingLiU"/>
                      </a:endParaRPr>
                    </a:p>
                  </a:txBody>
                  <a:tcPr marL="0" marR="0" marB="0" marT="1270">
                    <a:solidFill>
                      <a:srgbClr val="F1F1F1"/>
                    </a:solidFill>
                  </a:tcPr>
                </a:tc>
                <a:tc>
                  <a:txBody>
                    <a:bodyPr/>
                    <a:lstStyle/>
                    <a:p>
                      <a:pPr marL="66675">
                        <a:lnSpc>
                          <a:spcPct val="100000"/>
                        </a:lnSpc>
                        <a:spcBef>
                          <a:spcPts val="10"/>
                        </a:spcBef>
                      </a:pPr>
                      <a:r>
                        <a:rPr dirty="0" sz="900" spc="55">
                          <a:latin typeface="PMingLiU"/>
                          <a:cs typeface="PMingLiU"/>
                        </a:rPr>
                        <a:t>为</a:t>
                      </a:r>
                      <a:r>
                        <a:rPr dirty="0" sz="900" spc="30">
                          <a:latin typeface="PMingLiU"/>
                          <a:cs typeface="PMingLiU"/>
                        </a:rPr>
                        <a:t>保</a:t>
                      </a:r>
                      <a:r>
                        <a:rPr dirty="0" sz="900" spc="55">
                          <a:latin typeface="PMingLiU"/>
                          <a:cs typeface="PMingLiU"/>
                        </a:rPr>
                        <a:t>证</a:t>
                      </a:r>
                      <a:r>
                        <a:rPr dirty="0" sz="900" spc="30">
                          <a:latin typeface="PMingLiU"/>
                          <a:cs typeface="PMingLiU"/>
                        </a:rPr>
                        <a:t>成</a:t>
                      </a:r>
                      <a:r>
                        <a:rPr dirty="0" sz="900" spc="55">
                          <a:latin typeface="PMingLiU"/>
                          <a:cs typeface="PMingLiU"/>
                        </a:rPr>
                        <a:t>品</a:t>
                      </a:r>
                      <a:r>
                        <a:rPr dirty="0" sz="900" spc="30">
                          <a:latin typeface="PMingLiU"/>
                          <a:cs typeface="PMingLiU"/>
                        </a:rPr>
                        <a:t>疗效</a:t>
                      </a:r>
                      <a:r>
                        <a:rPr dirty="0" sz="900" spc="55">
                          <a:latin typeface="PMingLiU"/>
                          <a:cs typeface="PMingLiU"/>
                        </a:rPr>
                        <a:t>，</a:t>
                      </a:r>
                      <a:r>
                        <a:rPr dirty="0" sz="900" spc="30">
                          <a:latin typeface="PMingLiU"/>
                          <a:cs typeface="PMingLiU"/>
                        </a:rPr>
                        <a:t>分</a:t>
                      </a:r>
                      <a:r>
                        <a:rPr dirty="0" sz="900" spc="55">
                          <a:latin typeface="PMingLiU"/>
                          <a:cs typeface="PMingLiU"/>
                        </a:rPr>
                        <a:t>选</a:t>
                      </a:r>
                      <a:r>
                        <a:rPr dirty="0" sz="900" spc="30">
                          <a:latin typeface="PMingLiU"/>
                          <a:cs typeface="PMingLiU"/>
                        </a:rPr>
                        <a:t>需</a:t>
                      </a:r>
                      <a:r>
                        <a:rPr dirty="0" sz="900" spc="55">
                          <a:latin typeface="PMingLiU"/>
                          <a:cs typeface="PMingLiU"/>
                        </a:rPr>
                        <a:t>要</a:t>
                      </a:r>
                      <a:r>
                        <a:rPr dirty="0" sz="900" spc="30">
                          <a:latin typeface="PMingLiU"/>
                          <a:cs typeface="PMingLiU"/>
                        </a:rPr>
                        <a:t>在</a:t>
                      </a:r>
                      <a:r>
                        <a:rPr dirty="0" sz="900" spc="55">
                          <a:latin typeface="PMingLiU"/>
                          <a:cs typeface="PMingLiU"/>
                        </a:rPr>
                        <a:t>保</a:t>
                      </a:r>
                      <a:r>
                        <a:rPr dirty="0" sz="900" spc="30">
                          <a:latin typeface="PMingLiU"/>
                          <a:cs typeface="PMingLiU"/>
                        </a:rPr>
                        <a:t>证高</a:t>
                      </a:r>
                      <a:r>
                        <a:rPr dirty="0" sz="900" spc="10">
                          <a:latin typeface="PMingLiU"/>
                          <a:cs typeface="PMingLiU"/>
                        </a:rPr>
                        <a:t>回</a:t>
                      </a:r>
                      <a:endParaRPr sz="900">
                        <a:latin typeface="PMingLiU"/>
                        <a:cs typeface="PMingLiU"/>
                      </a:endParaRPr>
                    </a:p>
                    <a:p>
                      <a:pPr marL="66675" marR="60325">
                        <a:lnSpc>
                          <a:spcPct val="122200"/>
                        </a:lnSpc>
                      </a:pPr>
                      <a:r>
                        <a:rPr dirty="0" sz="900" spc="20">
                          <a:latin typeface="PMingLiU"/>
                          <a:cs typeface="PMingLiU"/>
                        </a:rPr>
                        <a:t>收率</a:t>
                      </a:r>
                      <a:r>
                        <a:rPr dirty="0" sz="900">
                          <a:latin typeface="PMingLiU"/>
                          <a:cs typeface="PMingLiU"/>
                        </a:rPr>
                        <a:t>的</a:t>
                      </a:r>
                      <a:r>
                        <a:rPr dirty="0" sz="900" spc="20">
                          <a:latin typeface="PMingLiU"/>
                          <a:cs typeface="PMingLiU"/>
                        </a:rPr>
                        <a:t>同时</a:t>
                      </a:r>
                      <a:r>
                        <a:rPr dirty="0" sz="900">
                          <a:latin typeface="PMingLiU"/>
                          <a:cs typeface="PMingLiU"/>
                        </a:rPr>
                        <a:t>去</a:t>
                      </a:r>
                      <a:r>
                        <a:rPr dirty="0" sz="900" spc="20">
                          <a:latin typeface="PMingLiU"/>
                          <a:cs typeface="PMingLiU"/>
                        </a:rPr>
                        <a:t>除</a:t>
                      </a:r>
                      <a:r>
                        <a:rPr dirty="0" sz="900">
                          <a:latin typeface="PMingLiU"/>
                          <a:cs typeface="PMingLiU"/>
                        </a:rPr>
                        <a:t>杂</a:t>
                      </a:r>
                      <a:r>
                        <a:rPr dirty="0" sz="900" spc="30">
                          <a:latin typeface="PMingLiU"/>
                          <a:cs typeface="PMingLiU"/>
                        </a:rPr>
                        <a:t>质</a:t>
                      </a:r>
                      <a:r>
                        <a:rPr dirty="0" sz="900" spc="5">
                          <a:latin typeface="Arial"/>
                          <a:cs typeface="Arial"/>
                        </a:rPr>
                        <a:t>(</a:t>
                      </a:r>
                      <a:r>
                        <a:rPr dirty="0" sz="900" spc="20">
                          <a:latin typeface="PMingLiU"/>
                          <a:cs typeface="PMingLiU"/>
                        </a:rPr>
                        <a:t>抗凝</a:t>
                      </a:r>
                      <a:r>
                        <a:rPr dirty="0" sz="900">
                          <a:latin typeface="PMingLiU"/>
                          <a:cs typeface="PMingLiU"/>
                        </a:rPr>
                        <a:t>剂</a:t>
                      </a:r>
                      <a:r>
                        <a:rPr dirty="0" sz="900" spc="20">
                          <a:latin typeface="PMingLiU"/>
                          <a:cs typeface="PMingLiU"/>
                        </a:rPr>
                        <a:t>、</a:t>
                      </a:r>
                      <a:r>
                        <a:rPr dirty="0" sz="900">
                          <a:latin typeface="PMingLiU"/>
                          <a:cs typeface="PMingLiU"/>
                        </a:rPr>
                        <a:t>红</a:t>
                      </a:r>
                      <a:r>
                        <a:rPr dirty="0" sz="900" spc="20">
                          <a:latin typeface="PMingLiU"/>
                          <a:cs typeface="PMingLiU"/>
                        </a:rPr>
                        <a:t>细</a:t>
                      </a:r>
                      <a:r>
                        <a:rPr dirty="0" sz="900">
                          <a:latin typeface="PMingLiU"/>
                          <a:cs typeface="PMingLiU"/>
                        </a:rPr>
                        <a:t>胞、 </a:t>
                      </a:r>
                      <a:r>
                        <a:rPr dirty="0" sz="900" spc="10">
                          <a:latin typeface="PMingLiU"/>
                          <a:cs typeface="PMingLiU"/>
                        </a:rPr>
                        <a:t>血</a:t>
                      </a:r>
                      <a:r>
                        <a:rPr dirty="0" sz="900" spc="-15">
                          <a:latin typeface="PMingLiU"/>
                          <a:cs typeface="PMingLiU"/>
                        </a:rPr>
                        <a:t>小</a:t>
                      </a:r>
                      <a:r>
                        <a:rPr dirty="0" sz="900" spc="10">
                          <a:latin typeface="PMingLiU"/>
                          <a:cs typeface="PMingLiU"/>
                        </a:rPr>
                        <a:t>板</a:t>
                      </a:r>
                      <a:r>
                        <a:rPr dirty="0" sz="900" spc="-15">
                          <a:latin typeface="PMingLiU"/>
                          <a:cs typeface="PMingLiU"/>
                        </a:rPr>
                        <a:t>、</a:t>
                      </a:r>
                      <a:r>
                        <a:rPr dirty="0" sz="900" spc="10">
                          <a:latin typeface="PMingLiU"/>
                          <a:cs typeface="PMingLiU"/>
                        </a:rPr>
                        <a:t>粒</a:t>
                      </a:r>
                      <a:r>
                        <a:rPr dirty="0" sz="900" spc="-15">
                          <a:latin typeface="PMingLiU"/>
                          <a:cs typeface="PMingLiU"/>
                        </a:rPr>
                        <a:t>细</a:t>
                      </a:r>
                      <a:r>
                        <a:rPr dirty="0" sz="900" spc="10">
                          <a:latin typeface="PMingLiU"/>
                          <a:cs typeface="PMingLiU"/>
                        </a:rPr>
                        <a:t>胞</a:t>
                      </a:r>
                      <a:r>
                        <a:rPr dirty="0" sz="900" spc="-15">
                          <a:latin typeface="PMingLiU"/>
                          <a:cs typeface="PMingLiU"/>
                        </a:rPr>
                        <a:t>等</a:t>
                      </a:r>
                      <a:r>
                        <a:rPr dirty="0" sz="900" spc="5">
                          <a:latin typeface="Arial"/>
                          <a:cs typeface="Arial"/>
                        </a:rPr>
                        <a:t>)</a:t>
                      </a:r>
                      <a:r>
                        <a:rPr dirty="0" sz="900" spc="10">
                          <a:latin typeface="PMingLiU"/>
                          <a:cs typeface="PMingLiU"/>
                        </a:rPr>
                        <a:t>。</a:t>
                      </a:r>
                      <a:endParaRPr sz="900">
                        <a:latin typeface="PMingLiU"/>
                        <a:cs typeface="PMingLiU"/>
                      </a:endParaRPr>
                    </a:p>
                  </a:txBody>
                  <a:tcPr marL="0" marR="0" marB="0" marT="1270">
                    <a:solidFill>
                      <a:srgbClr val="F1F1F1"/>
                    </a:solidFill>
                  </a:tcPr>
                </a:tc>
              </a:tr>
              <a:tr h="484489">
                <a:tc>
                  <a:txBody>
                    <a:bodyPr/>
                    <a:lstStyle/>
                    <a:p>
                      <a:pPr>
                        <a:lnSpc>
                          <a:spcPct val="100000"/>
                        </a:lnSpc>
                        <a:spcBef>
                          <a:spcPts val="5"/>
                        </a:spcBef>
                      </a:pPr>
                      <a:endParaRPr sz="1150">
                        <a:latin typeface="Times New Roman"/>
                        <a:cs typeface="Times New Roman"/>
                      </a:endParaRPr>
                    </a:p>
                    <a:p>
                      <a:pPr marL="69850">
                        <a:lnSpc>
                          <a:spcPct val="100000"/>
                        </a:lnSpc>
                        <a:spcBef>
                          <a:spcPts val="5"/>
                        </a:spcBef>
                      </a:pPr>
                      <a:r>
                        <a:rPr dirty="0" sz="900" spc="10">
                          <a:latin typeface="PMingLiU"/>
                          <a:cs typeface="PMingLiU"/>
                        </a:rPr>
                        <a:t>细</a:t>
                      </a:r>
                      <a:r>
                        <a:rPr dirty="0" sz="900" spc="-15">
                          <a:latin typeface="PMingLiU"/>
                          <a:cs typeface="PMingLiU"/>
                        </a:rPr>
                        <a:t>胞</a:t>
                      </a:r>
                      <a:r>
                        <a:rPr dirty="0" sz="900" spc="10">
                          <a:latin typeface="PMingLiU"/>
                          <a:cs typeface="PMingLiU"/>
                        </a:rPr>
                        <a:t>激活</a:t>
                      </a:r>
                      <a:endParaRPr sz="900">
                        <a:latin typeface="PMingLiU"/>
                        <a:cs typeface="PMingLiU"/>
                      </a:endParaRPr>
                    </a:p>
                  </a:txBody>
                  <a:tcPr marL="0" marR="0" marB="0" marT="635"/>
                </a:tc>
                <a:tc>
                  <a:txBody>
                    <a:bodyPr/>
                    <a:lstStyle/>
                    <a:p>
                      <a:pPr marL="147955">
                        <a:lnSpc>
                          <a:spcPct val="100000"/>
                        </a:lnSpc>
                        <a:spcBef>
                          <a:spcPts val="10"/>
                        </a:spcBef>
                      </a:pPr>
                      <a:r>
                        <a:rPr dirty="0" sz="900" spc="10">
                          <a:latin typeface="PMingLiU"/>
                          <a:cs typeface="PMingLiU"/>
                        </a:rPr>
                        <a:t>使用</a:t>
                      </a:r>
                      <a:r>
                        <a:rPr dirty="0" sz="900" spc="204">
                          <a:latin typeface="PMingLiU"/>
                          <a:cs typeface="PMingLiU"/>
                        </a:rPr>
                        <a:t> </a:t>
                      </a:r>
                      <a:r>
                        <a:rPr dirty="0" sz="900" spc="-5">
                          <a:latin typeface="Arial"/>
                          <a:cs typeface="Arial"/>
                        </a:rPr>
                        <a:t>CD3/CD28</a:t>
                      </a:r>
                      <a:r>
                        <a:rPr dirty="0" sz="900" spc="114">
                          <a:latin typeface="Arial"/>
                          <a:cs typeface="Arial"/>
                        </a:rPr>
                        <a:t> </a:t>
                      </a:r>
                      <a:r>
                        <a:rPr dirty="0" sz="900" spc="10">
                          <a:latin typeface="PMingLiU"/>
                          <a:cs typeface="PMingLiU"/>
                        </a:rPr>
                        <a:t>抗</a:t>
                      </a:r>
                      <a:r>
                        <a:rPr dirty="0" sz="900" spc="-15">
                          <a:latin typeface="PMingLiU"/>
                          <a:cs typeface="PMingLiU"/>
                        </a:rPr>
                        <a:t>体</a:t>
                      </a:r>
                      <a:r>
                        <a:rPr dirty="0" sz="900" spc="10">
                          <a:latin typeface="PMingLiU"/>
                          <a:cs typeface="PMingLiU"/>
                        </a:rPr>
                        <a:t>对</a:t>
                      </a:r>
                      <a:r>
                        <a:rPr dirty="0" sz="900" spc="210">
                          <a:latin typeface="PMingLiU"/>
                          <a:cs typeface="PMingLiU"/>
                        </a:rPr>
                        <a:t> </a:t>
                      </a:r>
                      <a:r>
                        <a:rPr dirty="0" sz="900" spc="5">
                          <a:latin typeface="Arial"/>
                          <a:cs typeface="Arial"/>
                        </a:rPr>
                        <a:t>T</a:t>
                      </a:r>
                      <a:r>
                        <a:rPr dirty="0" sz="900" spc="114">
                          <a:latin typeface="Arial"/>
                          <a:cs typeface="Arial"/>
                        </a:rPr>
                        <a:t> </a:t>
                      </a:r>
                      <a:r>
                        <a:rPr dirty="0" sz="900" spc="10">
                          <a:latin typeface="PMingLiU"/>
                          <a:cs typeface="PMingLiU"/>
                        </a:rPr>
                        <a:t>细</a:t>
                      </a:r>
                      <a:r>
                        <a:rPr dirty="0" sz="900" spc="-15">
                          <a:latin typeface="PMingLiU"/>
                          <a:cs typeface="PMingLiU"/>
                        </a:rPr>
                        <a:t>胞</a:t>
                      </a:r>
                      <a:r>
                        <a:rPr dirty="0" sz="900" spc="10">
                          <a:latin typeface="PMingLiU"/>
                          <a:cs typeface="PMingLiU"/>
                        </a:rPr>
                        <a:t>进行激</a:t>
                      </a:r>
                      <a:endParaRPr sz="900">
                        <a:latin typeface="PMingLiU"/>
                        <a:cs typeface="PMingLiU"/>
                      </a:endParaRPr>
                    </a:p>
                    <a:p>
                      <a:pPr marL="147955">
                        <a:lnSpc>
                          <a:spcPct val="100000"/>
                        </a:lnSpc>
                        <a:spcBef>
                          <a:spcPts val="240"/>
                        </a:spcBef>
                      </a:pPr>
                      <a:r>
                        <a:rPr dirty="0" sz="900" spc="105">
                          <a:latin typeface="PMingLiU"/>
                          <a:cs typeface="PMingLiU"/>
                        </a:rPr>
                        <a:t>活。其</a:t>
                      </a:r>
                      <a:r>
                        <a:rPr dirty="0" sz="900" spc="10">
                          <a:latin typeface="PMingLiU"/>
                          <a:cs typeface="PMingLiU"/>
                        </a:rPr>
                        <a:t>中 </a:t>
                      </a:r>
                      <a:r>
                        <a:rPr dirty="0" sz="900" spc="15">
                          <a:latin typeface="PMingLiU"/>
                          <a:cs typeface="PMingLiU"/>
                        </a:rPr>
                        <a:t> </a:t>
                      </a:r>
                      <a:r>
                        <a:rPr dirty="0" sz="900" spc="-5">
                          <a:latin typeface="Arial"/>
                          <a:cs typeface="Arial"/>
                        </a:rPr>
                        <a:t>CD3</a:t>
                      </a:r>
                      <a:r>
                        <a:rPr dirty="0" sz="900" spc="190">
                          <a:latin typeface="Arial"/>
                          <a:cs typeface="Arial"/>
                        </a:rPr>
                        <a:t> </a:t>
                      </a:r>
                      <a:r>
                        <a:rPr dirty="0" sz="900" spc="80">
                          <a:latin typeface="PMingLiU"/>
                          <a:cs typeface="PMingLiU"/>
                        </a:rPr>
                        <a:t>抗</a:t>
                      </a:r>
                      <a:r>
                        <a:rPr dirty="0" sz="900" spc="100">
                          <a:latin typeface="PMingLiU"/>
                          <a:cs typeface="PMingLiU"/>
                        </a:rPr>
                        <a:t>体</a:t>
                      </a:r>
                      <a:r>
                        <a:rPr dirty="0" sz="900" spc="80">
                          <a:latin typeface="PMingLiU"/>
                          <a:cs typeface="PMingLiU"/>
                        </a:rPr>
                        <a:t>提</a:t>
                      </a:r>
                      <a:r>
                        <a:rPr dirty="0" sz="900" spc="100">
                          <a:latin typeface="PMingLiU"/>
                          <a:cs typeface="PMingLiU"/>
                        </a:rPr>
                        <a:t>供第</a:t>
                      </a:r>
                      <a:r>
                        <a:rPr dirty="0" sz="900" spc="80">
                          <a:latin typeface="PMingLiU"/>
                          <a:cs typeface="PMingLiU"/>
                        </a:rPr>
                        <a:t>一</a:t>
                      </a:r>
                      <a:r>
                        <a:rPr dirty="0" sz="900" spc="100">
                          <a:latin typeface="PMingLiU"/>
                          <a:cs typeface="PMingLiU"/>
                        </a:rPr>
                        <a:t>信号</a:t>
                      </a:r>
                      <a:r>
                        <a:rPr dirty="0" sz="900" spc="10">
                          <a:latin typeface="PMingLiU"/>
                          <a:cs typeface="PMingLiU"/>
                        </a:rPr>
                        <a:t>，</a:t>
                      </a:r>
                      <a:endParaRPr sz="900">
                        <a:latin typeface="PMingLiU"/>
                        <a:cs typeface="PMingLiU"/>
                      </a:endParaRPr>
                    </a:p>
                    <a:p>
                      <a:pPr marL="147955">
                        <a:lnSpc>
                          <a:spcPct val="100000"/>
                        </a:lnSpc>
                        <a:spcBef>
                          <a:spcPts val="215"/>
                        </a:spcBef>
                      </a:pPr>
                      <a:r>
                        <a:rPr dirty="0" sz="900">
                          <a:latin typeface="Arial"/>
                          <a:cs typeface="Arial"/>
                        </a:rPr>
                        <a:t>CD28</a:t>
                      </a:r>
                      <a:r>
                        <a:rPr dirty="0" sz="900" spc="-70">
                          <a:latin typeface="Arial"/>
                          <a:cs typeface="Arial"/>
                        </a:rPr>
                        <a:t> </a:t>
                      </a:r>
                      <a:r>
                        <a:rPr dirty="0" sz="900" spc="10">
                          <a:latin typeface="PMingLiU"/>
                          <a:cs typeface="PMingLiU"/>
                        </a:rPr>
                        <a:t>抗体</a:t>
                      </a:r>
                      <a:r>
                        <a:rPr dirty="0" sz="900" spc="-15">
                          <a:latin typeface="PMingLiU"/>
                          <a:cs typeface="PMingLiU"/>
                        </a:rPr>
                        <a:t>刺</a:t>
                      </a:r>
                      <a:r>
                        <a:rPr dirty="0" sz="900" spc="10">
                          <a:latin typeface="PMingLiU"/>
                          <a:cs typeface="PMingLiU"/>
                        </a:rPr>
                        <a:t>激</a:t>
                      </a:r>
                      <a:r>
                        <a:rPr dirty="0" sz="900" spc="-15">
                          <a:latin typeface="PMingLiU"/>
                          <a:cs typeface="PMingLiU"/>
                        </a:rPr>
                        <a:t>提</a:t>
                      </a:r>
                      <a:r>
                        <a:rPr dirty="0" sz="900" spc="10">
                          <a:latin typeface="PMingLiU"/>
                          <a:cs typeface="PMingLiU"/>
                        </a:rPr>
                        <a:t>供</a:t>
                      </a:r>
                      <a:r>
                        <a:rPr dirty="0" sz="900" spc="-15">
                          <a:latin typeface="PMingLiU"/>
                          <a:cs typeface="PMingLiU"/>
                        </a:rPr>
                        <a:t>共</a:t>
                      </a:r>
                      <a:r>
                        <a:rPr dirty="0" sz="900" spc="10">
                          <a:latin typeface="PMingLiU"/>
                          <a:cs typeface="PMingLiU"/>
                        </a:rPr>
                        <a:t>刺</a:t>
                      </a:r>
                      <a:r>
                        <a:rPr dirty="0" sz="900" spc="-15">
                          <a:latin typeface="PMingLiU"/>
                          <a:cs typeface="PMingLiU"/>
                        </a:rPr>
                        <a:t>激</a:t>
                      </a:r>
                      <a:r>
                        <a:rPr dirty="0" sz="900" spc="10">
                          <a:latin typeface="PMingLiU"/>
                          <a:cs typeface="PMingLiU"/>
                        </a:rPr>
                        <a:t>信</a:t>
                      </a:r>
                      <a:r>
                        <a:rPr dirty="0" sz="900" spc="-15">
                          <a:latin typeface="PMingLiU"/>
                          <a:cs typeface="PMingLiU"/>
                        </a:rPr>
                        <a:t>号</a:t>
                      </a:r>
                      <a:r>
                        <a:rPr dirty="0" sz="900" spc="10">
                          <a:latin typeface="PMingLiU"/>
                          <a:cs typeface="PMingLiU"/>
                        </a:rPr>
                        <a:t>。</a:t>
                      </a:r>
                      <a:endParaRPr sz="900">
                        <a:latin typeface="PMingLiU"/>
                        <a:cs typeface="PMingLiU"/>
                      </a:endParaRPr>
                    </a:p>
                  </a:txBody>
                  <a:tcPr marL="0" marR="0" marB="0" marT="1270"/>
                </a:tc>
                <a:tc>
                  <a:txBody>
                    <a:bodyPr/>
                    <a:lstStyle/>
                    <a:p>
                      <a:pPr marL="66675">
                        <a:lnSpc>
                          <a:spcPct val="100000"/>
                        </a:lnSpc>
                        <a:spcBef>
                          <a:spcPts val="10"/>
                        </a:spcBef>
                      </a:pPr>
                      <a:r>
                        <a:rPr dirty="0" sz="900" spc="55">
                          <a:latin typeface="PMingLiU"/>
                          <a:cs typeface="PMingLiU"/>
                        </a:rPr>
                        <a:t>激</a:t>
                      </a:r>
                      <a:r>
                        <a:rPr dirty="0" sz="900" spc="30">
                          <a:latin typeface="PMingLiU"/>
                          <a:cs typeface="PMingLiU"/>
                        </a:rPr>
                        <a:t>活</a:t>
                      </a:r>
                      <a:r>
                        <a:rPr dirty="0" sz="900" spc="55">
                          <a:latin typeface="PMingLiU"/>
                          <a:cs typeface="PMingLiU"/>
                        </a:rPr>
                        <a:t>会</a:t>
                      </a:r>
                      <a:r>
                        <a:rPr dirty="0" sz="900" spc="30">
                          <a:latin typeface="PMingLiU"/>
                          <a:cs typeface="PMingLiU"/>
                        </a:rPr>
                        <a:t>触</a:t>
                      </a:r>
                      <a:r>
                        <a:rPr dirty="0" sz="900" spc="55">
                          <a:latin typeface="PMingLiU"/>
                          <a:cs typeface="PMingLiU"/>
                        </a:rPr>
                        <a:t>发</a:t>
                      </a:r>
                      <a:r>
                        <a:rPr dirty="0" sz="900" spc="30">
                          <a:latin typeface="PMingLiU"/>
                          <a:cs typeface="PMingLiU"/>
                        </a:rPr>
                        <a:t>细胞</a:t>
                      </a:r>
                      <a:r>
                        <a:rPr dirty="0" sz="900" spc="55">
                          <a:latin typeface="PMingLiU"/>
                          <a:cs typeface="PMingLiU"/>
                        </a:rPr>
                        <a:t>分</a:t>
                      </a:r>
                      <a:r>
                        <a:rPr dirty="0" sz="900" spc="30">
                          <a:latin typeface="PMingLiU"/>
                          <a:cs typeface="PMingLiU"/>
                        </a:rPr>
                        <a:t>裂</a:t>
                      </a:r>
                      <a:r>
                        <a:rPr dirty="0" sz="900" spc="55">
                          <a:latin typeface="PMingLiU"/>
                          <a:cs typeface="PMingLiU"/>
                        </a:rPr>
                        <a:t>，</a:t>
                      </a:r>
                      <a:r>
                        <a:rPr dirty="0" sz="900" spc="30">
                          <a:latin typeface="PMingLiU"/>
                          <a:cs typeface="PMingLiU"/>
                        </a:rPr>
                        <a:t>从</a:t>
                      </a:r>
                      <a:r>
                        <a:rPr dirty="0" sz="900" spc="55">
                          <a:latin typeface="PMingLiU"/>
                          <a:cs typeface="PMingLiU"/>
                        </a:rPr>
                        <a:t>而</a:t>
                      </a:r>
                      <a:r>
                        <a:rPr dirty="0" sz="900" spc="30">
                          <a:latin typeface="PMingLiU"/>
                          <a:cs typeface="PMingLiU"/>
                        </a:rPr>
                        <a:t>促</a:t>
                      </a:r>
                      <a:r>
                        <a:rPr dirty="0" sz="900" spc="55">
                          <a:latin typeface="PMingLiU"/>
                          <a:cs typeface="PMingLiU"/>
                        </a:rPr>
                        <a:t>进</a:t>
                      </a:r>
                      <a:r>
                        <a:rPr dirty="0" sz="900" spc="30">
                          <a:latin typeface="PMingLiU"/>
                          <a:cs typeface="PMingLiU"/>
                        </a:rPr>
                        <a:t>基因</a:t>
                      </a:r>
                      <a:r>
                        <a:rPr dirty="0" sz="900" spc="10">
                          <a:latin typeface="PMingLiU"/>
                          <a:cs typeface="PMingLiU"/>
                        </a:rPr>
                        <a:t>转</a:t>
                      </a:r>
                      <a:endParaRPr sz="900">
                        <a:latin typeface="PMingLiU"/>
                        <a:cs typeface="PMingLiU"/>
                      </a:endParaRPr>
                    </a:p>
                    <a:p>
                      <a:pPr marL="66675" marR="61594">
                        <a:lnSpc>
                          <a:spcPct val="120000"/>
                        </a:lnSpc>
                        <a:spcBef>
                          <a:spcPts val="25"/>
                        </a:spcBef>
                      </a:pPr>
                      <a:r>
                        <a:rPr dirty="0" sz="900" spc="45">
                          <a:latin typeface="PMingLiU"/>
                          <a:cs typeface="PMingLiU"/>
                        </a:rPr>
                        <a:t>导</a:t>
                      </a:r>
                      <a:r>
                        <a:rPr dirty="0" sz="900" spc="20">
                          <a:latin typeface="PMingLiU"/>
                          <a:cs typeface="PMingLiU"/>
                        </a:rPr>
                        <a:t>，</a:t>
                      </a:r>
                      <a:r>
                        <a:rPr dirty="0" sz="900" spc="45">
                          <a:latin typeface="PMingLiU"/>
                          <a:cs typeface="PMingLiU"/>
                        </a:rPr>
                        <a:t>因</a:t>
                      </a:r>
                      <a:r>
                        <a:rPr dirty="0" sz="900" spc="20">
                          <a:latin typeface="PMingLiU"/>
                          <a:cs typeface="PMingLiU"/>
                        </a:rPr>
                        <a:t>此</a:t>
                      </a:r>
                      <a:r>
                        <a:rPr dirty="0" sz="900" spc="45">
                          <a:latin typeface="PMingLiU"/>
                          <a:cs typeface="PMingLiU"/>
                        </a:rPr>
                        <a:t>细</a:t>
                      </a:r>
                      <a:r>
                        <a:rPr dirty="0" sz="900" spc="20">
                          <a:latin typeface="PMingLiU"/>
                          <a:cs typeface="PMingLiU"/>
                        </a:rPr>
                        <a:t>胞的</a:t>
                      </a:r>
                      <a:r>
                        <a:rPr dirty="0" sz="900" spc="45">
                          <a:latin typeface="PMingLiU"/>
                          <a:cs typeface="PMingLiU"/>
                        </a:rPr>
                        <a:t>激</a:t>
                      </a:r>
                      <a:r>
                        <a:rPr dirty="0" sz="900" spc="20">
                          <a:latin typeface="PMingLiU"/>
                          <a:cs typeface="PMingLiU"/>
                        </a:rPr>
                        <a:t>活</a:t>
                      </a:r>
                      <a:r>
                        <a:rPr dirty="0" sz="900" spc="45">
                          <a:latin typeface="PMingLiU"/>
                          <a:cs typeface="PMingLiU"/>
                        </a:rPr>
                        <a:t>方</a:t>
                      </a:r>
                      <a:r>
                        <a:rPr dirty="0" sz="900" spc="20">
                          <a:latin typeface="PMingLiU"/>
                          <a:cs typeface="PMingLiU"/>
                        </a:rPr>
                        <a:t>式</a:t>
                      </a:r>
                      <a:r>
                        <a:rPr dirty="0" sz="900" spc="45">
                          <a:latin typeface="PMingLiU"/>
                          <a:cs typeface="PMingLiU"/>
                        </a:rPr>
                        <a:t>决</a:t>
                      </a:r>
                      <a:r>
                        <a:rPr dirty="0" sz="900" spc="20">
                          <a:latin typeface="PMingLiU"/>
                          <a:cs typeface="PMingLiU"/>
                        </a:rPr>
                        <a:t>定</a:t>
                      </a:r>
                      <a:r>
                        <a:rPr dirty="0" sz="900" spc="45">
                          <a:latin typeface="PMingLiU"/>
                          <a:cs typeface="PMingLiU"/>
                        </a:rPr>
                        <a:t>基</a:t>
                      </a:r>
                      <a:r>
                        <a:rPr dirty="0" sz="900" spc="20">
                          <a:latin typeface="PMingLiU"/>
                          <a:cs typeface="PMingLiU"/>
                        </a:rPr>
                        <a:t>因转</a:t>
                      </a:r>
                      <a:r>
                        <a:rPr dirty="0" sz="900">
                          <a:latin typeface="PMingLiU"/>
                          <a:cs typeface="PMingLiU"/>
                        </a:rPr>
                        <a:t>导 </a:t>
                      </a:r>
                      <a:r>
                        <a:rPr dirty="0" sz="900" spc="10">
                          <a:latin typeface="PMingLiU"/>
                          <a:cs typeface="PMingLiU"/>
                        </a:rPr>
                        <a:t>效</a:t>
                      </a:r>
                      <a:r>
                        <a:rPr dirty="0" sz="900" spc="-15">
                          <a:latin typeface="PMingLiU"/>
                          <a:cs typeface="PMingLiU"/>
                        </a:rPr>
                        <a:t>率</a:t>
                      </a:r>
                      <a:r>
                        <a:rPr dirty="0" sz="900" spc="10">
                          <a:latin typeface="PMingLiU"/>
                          <a:cs typeface="PMingLiU"/>
                        </a:rPr>
                        <a:t>。</a:t>
                      </a:r>
                      <a:endParaRPr sz="900">
                        <a:latin typeface="PMingLiU"/>
                        <a:cs typeface="PMingLiU"/>
                      </a:endParaRPr>
                    </a:p>
                  </a:txBody>
                  <a:tcPr marL="0" marR="0" marB="0" marT="1270"/>
                </a:tc>
              </a:tr>
            </a:tbl>
          </a:graphicData>
        </a:graphic>
      </p:graphicFrame>
      <p:pic>
        <p:nvPicPr>
          <p:cNvPr id="11" name="object 11"/>
          <p:cNvPicPr/>
          <p:nvPr/>
        </p:nvPicPr>
        <p:blipFill>
          <a:blip r:embed="rId3" cstate="print"/>
          <a:stretch>
            <a:fillRect/>
          </a:stretch>
        </p:blipFill>
        <p:spPr>
          <a:xfrm>
            <a:off x="645910" y="3380231"/>
            <a:ext cx="4772710" cy="2621347"/>
          </a:xfrm>
          <a:prstGeom prst="rect">
            <a:avLst/>
          </a:prstGeom>
        </p:spPr>
      </p:pic>
      <p:sp>
        <p:nvSpPr>
          <p:cNvPr id="12" name="object 12"/>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3" name="object 13"/>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graphicFrame>
        <p:nvGraphicFramePr>
          <p:cNvPr id="7" name="object 7"/>
          <p:cNvGraphicFramePr>
            <a:graphicFrameLocks noGrp="1"/>
          </p:cNvGraphicFramePr>
          <p:nvPr/>
        </p:nvGraphicFramePr>
        <p:xfrm>
          <a:off x="539515" y="867409"/>
          <a:ext cx="5056505" cy="1941195"/>
        </p:xfrm>
        <a:graphic>
          <a:graphicData uri="http://schemas.openxmlformats.org/drawingml/2006/table">
            <a:tbl>
              <a:tblPr firstRow="1" bandRow="1">
                <a:tableStyleId>{2D5ABB26-0587-4C30-8999-92F81FD0307C}</a:tableStyleId>
              </a:tblPr>
              <a:tblGrid>
                <a:gridCol w="678815"/>
                <a:gridCol w="2203450"/>
                <a:gridCol w="2174875"/>
              </a:tblGrid>
              <a:tr h="184480">
                <a:tc>
                  <a:txBody>
                    <a:bodyPr/>
                    <a:lstStyle/>
                    <a:p>
                      <a:pPr>
                        <a:lnSpc>
                          <a:spcPct val="100000"/>
                        </a:lnSpc>
                      </a:pPr>
                      <a:endParaRPr sz="900">
                        <a:latin typeface="Times New Roman"/>
                        <a:cs typeface="Times New Roman"/>
                      </a:endParaRPr>
                    </a:p>
                  </a:txBody>
                  <a:tcPr marL="0" marR="0" marB="0" marT="0"/>
                </a:tc>
                <a:tc>
                  <a:txBody>
                    <a:bodyPr/>
                    <a:lstStyle/>
                    <a:p>
                      <a:pPr>
                        <a:lnSpc>
                          <a:spcPct val="100000"/>
                        </a:lnSpc>
                      </a:pPr>
                      <a:endParaRPr sz="900">
                        <a:latin typeface="Times New Roman"/>
                        <a:cs typeface="Times New Roman"/>
                      </a:endParaRPr>
                    </a:p>
                  </a:txBody>
                  <a:tcPr marL="0" marR="0" marB="0" marT="0"/>
                </a:tc>
                <a:tc>
                  <a:txBody>
                    <a:bodyPr/>
                    <a:lstStyle/>
                    <a:p>
                      <a:pPr>
                        <a:lnSpc>
                          <a:spcPct val="100000"/>
                        </a:lnSpc>
                      </a:pPr>
                      <a:endParaRPr sz="900">
                        <a:latin typeface="Times New Roman"/>
                        <a:cs typeface="Times New Roman"/>
                      </a:endParaRPr>
                    </a:p>
                  </a:txBody>
                  <a:tcPr marL="0" marR="0" marB="0" marT="0"/>
                </a:tc>
              </a:tr>
              <a:tr h="573328">
                <a:tc>
                  <a:txBody>
                    <a:bodyPr/>
                    <a:lstStyle/>
                    <a:p>
                      <a:pPr>
                        <a:lnSpc>
                          <a:spcPct val="100000"/>
                        </a:lnSpc>
                        <a:spcBef>
                          <a:spcPts val="5"/>
                        </a:spcBef>
                      </a:pPr>
                      <a:endParaRPr sz="1400">
                        <a:latin typeface="Times New Roman"/>
                        <a:cs typeface="Times New Roman"/>
                      </a:endParaRPr>
                    </a:p>
                    <a:p>
                      <a:pPr marL="69850">
                        <a:lnSpc>
                          <a:spcPct val="100000"/>
                        </a:lnSpc>
                        <a:spcBef>
                          <a:spcPts val="5"/>
                        </a:spcBef>
                      </a:pPr>
                      <a:r>
                        <a:rPr dirty="0" sz="900" spc="10">
                          <a:latin typeface="PMingLiU"/>
                          <a:cs typeface="PMingLiU"/>
                        </a:rPr>
                        <a:t>细</a:t>
                      </a:r>
                      <a:r>
                        <a:rPr dirty="0" sz="900" spc="-15">
                          <a:latin typeface="PMingLiU"/>
                          <a:cs typeface="PMingLiU"/>
                        </a:rPr>
                        <a:t>胞</a:t>
                      </a:r>
                      <a:r>
                        <a:rPr dirty="0" sz="900" spc="10">
                          <a:latin typeface="PMingLiU"/>
                          <a:cs typeface="PMingLiU"/>
                        </a:rPr>
                        <a:t>转导</a:t>
                      </a:r>
                      <a:endParaRPr sz="900">
                        <a:latin typeface="PMingLiU"/>
                        <a:cs typeface="PMingLiU"/>
                      </a:endParaRPr>
                    </a:p>
                  </a:txBody>
                  <a:tcPr marL="0" marR="0" marB="0" marT="635">
                    <a:solidFill>
                      <a:srgbClr val="F1F1F1"/>
                    </a:solidFill>
                  </a:tcPr>
                </a:tc>
                <a:tc>
                  <a:txBody>
                    <a:bodyPr/>
                    <a:lstStyle/>
                    <a:p>
                      <a:pPr algn="just" marL="147955" marR="59055">
                        <a:lnSpc>
                          <a:spcPct val="121300"/>
                        </a:lnSpc>
                        <a:spcBef>
                          <a:spcPts val="70"/>
                        </a:spcBef>
                      </a:pPr>
                      <a:r>
                        <a:rPr dirty="0" sz="900" spc="10">
                          <a:latin typeface="PMingLiU"/>
                          <a:cs typeface="PMingLiU"/>
                        </a:rPr>
                        <a:t>利</a:t>
                      </a:r>
                      <a:r>
                        <a:rPr dirty="0" sz="900" spc="-15">
                          <a:latin typeface="PMingLiU"/>
                          <a:cs typeface="PMingLiU"/>
                        </a:rPr>
                        <a:t>用</a:t>
                      </a:r>
                      <a:r>
                        <a:rPr dirty="0" sz="900" spc="10">
                          <a:latin typeface="PMingLiU"/>
                          <a:cs typeface="PMingLiU"/>
                        </a:rPr>
                        <a:t>载体将</a:t>
                      </a:r>
                      <a:r>
                        <a:rPr dirty="0" sz="900" spc="130">
                          <a:latin typeface="PMingLiU"/>
                          <a:cs typeface="PMingLiU"/>
                        </a:rPr>
                        <a:t> </a:t>
                      </a:r>
                      <a:r>
                        <a:rPr dirty="0" sz="900">
                          <a:latin typeface="Arial"/>
                          <a:cs typeface="Arial"/>
                        </a:rPr>
                        <a:t>CAR</a:t>
                      </a:r>
                      <a:r>
                        <a:rPr dirty="0" sz="900" spc="60">
                          <a:latin typeface="Arial"/>
                          <a:cs typeface="Arial"/>
                        </a:rPr>
                        <a:t> </a:t>
                      </a:r>
                      <a:r>
                        <a:rPr dirty="0" sz="900" spc="-15">
                          <a:latin typeface="PMingLiU"/>
                          <a:cs typeface="PMingLiU"/>
                        </a:rPr>
                        <a:t>基</a:t>
                      </a:r>
                      <a:r>
                        <a:rPr dirty="0" sz="900" spc="10">
                          <a:latin typeface="PMingLiU"/>
                          <a:cs typeface="PMingLiU"/>
                        </a:rPr>
                        <a:t>因</a:t>
                      </a:r>
                      <a:r>
                        <a:rPr dirty="0" sz="900" spc="-15">
                          <a:latin typeface="PMingLiU"/>
                          <a:cs typeface="PMingLiU"/>
                        </a:rPr>
                        <a:t>导</a:t>
                      </a:r>
                      <a:r>
                        <a:rPr dirty="0" sz="900" spc="10">
                          <a:latin typeface="PMingLiU"/>
                          <a:cs typeface="PMingLiU"/>
                        </a:rPr>
                        <a:t>入</a:t>
                      </a:r>
                      <a:r>
                        <a:rPr dirty="0" sz="900" spc="130">
                          <a:latin typeface="PMingLiU"/>
                          <a:cs typeface="PMingLiU"/>
                        </a:rPr>
                        <a:t> </a:t>
                      </a:r>
                      <a:r>
                        <a:rPr dirty="0" sz="900" spc="5">
                          <a:latin typeface="Arial"/>
                          <a:cs typeface="Arial"/>
                        </a:rPr>
                        <a:t>T</a:t>
                      </a:r>
                      <a:r>
                        <a:rPr dirty="0" sz="900" spc="65">
                          <a:latin typeface="Arial"/>
                          <a:cs typeface="Arial"/>
                        </a:rPr>
                        <a:t> </a:t>
                      </a:r>
                      <a:r>
                        <a:rPr dirty="0" sz="900" spc="10">
                          <a:latin typeface="PMingLiU"/>
                          <a:cs typeface="PMingLiU"/>
                        </a:rPr>
                        <a:t>细</a:t>
                      </a:r>
                      <a:r>
                        <a:rPr dirty="0" sz="900" spc="-15">
                          <a:latin typeface="PMingLiU"/>
                          <a:cs typeface="PMingLiU"/>
                        </a:rPr>
                        <a:t>胞</a:t>
                      </a:r>
                      <a:r>
                        <a:rPr dirty="0" sz="900" spc="10">
                          <a:latin typeface="PMingLiU"/>
                          <a:cs typeface="PMingLiU"/>
                        </a:rPr>
                        <a:t>。常 </a:t>
                      </a:r>
                      <a:r>
                        <a:rPr dirty="0" sz="900">
                          <a:latin typeface="PMingLiU"/>
                          <a:cs typeface="PMingLiU"/>
                        </a:rPr>
                        <a:t>用载</a:t>
                      </a:r>
                      <a:r>
                        <a:rPr dirty="0" sz="900" spc="-25">
                          <a:latin typeface="PMingLiU"/>
                          <a:cs typeface="PMingLiU"/>
                        </a:rPr>
                        <a:t>体</a:t>
                      </a:r>
                      <a:r>
                        <a:rPr dirty="0" sz="900">
                          <a:latin typeface="PMingLiU"/>
                          <a:cs typeface="PMingLiU"/>
                        </a:rPr>
                        <a:t>包</a:t>
                      </a:r>
                      <a:r>
                        <a:rPr dirty="0" sz="900" spc="-25">
                          <a:latin typeface="PMingLiU"/>
                          <a:cs typeface="PMingLiU"/>
                        </a:rPr>
                        <a:t>括</a:t>
                      </a:r>
                      <a:r>
                        <a:rPr dirty="0" sz="900">
                          <a:latin typeface="PMingLiU"/>
                          <a:cs typeface="PMingLiU"/>
                        </a:rPr>
                        <a:t>病</a:t>
                      </a:r>
                      <a:r>
                        <a:rPr dirty="0" sz="900" spc="-25">
                          <a:latin typeface="PMingLiU"/>
                          <a:cs typeface="PMingLiU"/>
                        </a:rPr>
                        <a:t>毒</a:t>
                      </a:r>
                      <a:r>
                        <a:rPr dirty="0" sz="900">
                          <a:latin typeface="PMingLiU"/>
                          <a:cs typeface="PMingLiU"/>
                        </a:rPr>
                        <a:t>载</a:t>
                      </a:r>
                      <a:r>
                        <a:rPr dirty="0" sz="900" spc="-25">
                          <a:latin typeface="PMingLiU"/>
                          <a:cs typeface="PMingLiU"/>
                        </a:rPr>
                        <a:t>体</a:t>
                      </a:r>
                      <a:r>
                        <a:rPr dirty="0" sz="900" spc="5">
                          <a:latin typeface="Arial"/>
                          <a:cs typeface="Arial"/>
                        </a:rPr>
                        <a:t>(</a:t>
                      </a:r>
                      <a:r>
                        <a:rPr dirty="0" sz="900" spc="-25">
                          <a:latin typeface="PMingLiU"/>
                          <a:cs typeface="PMingLiU"/>
                        </a:rPr>
                        <a:t>逆</a:t>
                      </a:r>
                      <a:r>
                        <a:rPr dirty="0" sz="900">
                          <a:latin typeface="PMingLiU"/>
                          <a:cs typeface="PMingLiU"/>
                        </a:rPr>
                        <a:t>转</a:t>
                      </a:r>
                      <a:r>
                        <a:rPr dirty="0" sz="900" spc="-25">
                          <a:latin typeface="PMingLiU"/>
                          <a:cs typeface="PMingLiU"/>
                        </a:rPr>
                        <a:t>录</a:t>
                      </a:r>
                      <a:r>
                        <a:rPr dirty="0" sz="900">
                          <a:latin typeface="PMingLiU"/>
                          <a:cs typeface="PMingLiU"/>
                        </a:rPr>
                        <a:t>病</a:t>
                      </a:r>
                      <a:r>
                        <a:rPr dirty="0" sz="900" spc="-25">
                          <a:latin typeface="PMingLiU"/>
                          <a:cs typeface="PMingLiU"/>
                        </a:rPr>
                        <a:t>毒</a:t>
                      </a:r>
                      <a:r>
                        <a:rPr dirty="0" sz="900">
                          <a:latin typeface="PMingLiU"/>
                          <a:cs typeface="PMingLiU"/>
                        </a:rPr>
                        <a:t>、慢病 </a:t>
                      </a:r>
                      <a:r>
                        <a:rPr dirty="0" sz="900" spc="10">
                          <a:latin typeface="PMingLiU"/>
                          <a:cs typeface="PMingLiU"/>
                        </a:rPr>
                        <a:t>毒</a:t>
                      </a:r>
                      <a:r>
                        <a:rPr dirty="0" sz="900" spc="-20">
                          <a:latin typeface="Arial"/>
                          <a:cs typeface="Arial"/>
                        </a:rPr>
                        <a:t>)</a:t>
                      </a:r>
                      <a:r>
                        <a:rPr dirty="0" sz="900" spc="10">
                          <a:latin typeface="PMingLiU"/>
                          <a:cs typeface="PMingLiU"/>
                        </a:rPr>
                        <a:t>和</a:t>
                      </a:r>
                      <a:r>
                        <a:rPr dirty="0" sz="900" spc="-15">
                          <a:latin typeface="PMingLiU"/>
                          <a:cs typeface="PMingLiU"/>
                        </a:rPr>
                        <a:t>非</a:t>
                      </a:r>
                      <a:r>
                        <a:rPr dirty="0" sz="900" spc="10">
                          <a:latin typeface="PMingLiU"/>
                          <a:cs typeface="PMingLiU"/>
                        </a:rPr>
                        <a:t>病</a:t>
                      </a:r>
                      <a:r>
                        <a:rPr dirty="0" sz="900" spc="-15">
                          <a:latin typeface="PMingLiU"/>
                          <a:cs typeface="PMingLiU"/>
                        </a:rPr>
                        <a:t>毒</a:t>
                      </a:r>
                      <a:r>
                        <a:rPr dirty="0" sz="900" spc="10">
                          <a:latin typeface="PMingLiU"/>
                          <a:cs typeface="PMingLiU"/>
                        </a:rPr>
                        <a:t>载</a:t>
                      </a:r>
                      <a:r>
                        <a:rPr dirty="0" sz="900" spc="-15">
                          <a:latin typeface="PMingLiU"/>
                          <a:cs typeface="PMingLiU"/>
                        </a:rPr>
                        <a:t>体</a:t>
                      </a:r>
                      <a:r>
                        <a:rPr dirty="0" sz="900" spc="5">
                          <a:latin typeface="Arial"/>
                          <a:cs typeface="Arial"/>
                        </a:rPr>
                        <a:t>(</a:t>
                      </a:r>
                      <a:r>
                        <a:rPr dirty="0" sz="900" spc="-15">
                          <a:latin typeface="PMingLiU"/>
                          <a:cs typeface="PMingLiU"/>
                        </a:rPr>
                        <a:t>电</a:t>
                      </a:r>
                      <a:r>
                        <a:rPr dirty="0" sz="900" spc="10">
                          <a:latin typeface="PMingLiU"/>
                          <a:cs typeface="PMingLiU"/>
                        </a:rPr>
                        <a:t>穿</a:t>
                      </a:r>
                      <a:r>
                        <a:rPr dirty="0" sz="900" spc="-15">
                          <a:latin typeface="PMingLiU"/>
                          <a:cs typeface="PMingLiU"/>
                        </a:rPr>
                        <a:t>孔</a:t>
                      </a:r>
                      <a:r>
                        <a:rPr dirty="0" sz="900" spc="10">
                          <a:latin typeface="PMingLiU"/>
                          <a:cs typeface="PMingLiU"/>
                        </a:rPr>
                        <a:t>、</a:t>
                      </a:r>
                      <a:r>
                        <a:rPr dirty="0" sz="900" spc="-15">
                          <a:latin typeface="PMingLiU"/>
                          <a:cs typeface="PMingLiU"/>
                        </a:rPr>
                        <a:t>基</a:t>
                      </a:r>
                      <a:r>
                        <a:rPr dirty="0" sz="900" spc="10">
                          <a:latin typeface="PMingLiU"/>
                          <a:cs typeface="PMingLiU"/>
                        </a:rPr>
                        <a:t>因</a:t>
                      </a:r>
                      <a:r>
                        <a:rPr dirty="0" sz="900" spc="-15">
                          <a:latin typeface="PMingLiU"/>
                          <a:cs typeface="PMingLiU"/>
                        </a:rPr>
                        <a:t>编</a:t>
                      </a:r>
                      <a:r>
                        <a:rPr dirty="0" sz="900" spc="10">
                          <a:latin typeface="PMingLiU"/>
                          <a:cs typeface="PMingLiU"/>
                        </a:rPr>
                        <a:t>辑</a:t>
                      </a:r>
                      <a:r>
                        <a:rPr dirty="0" sz="900" spc="-20">
                          <a:latin typeface="Arial"/>
                          <a:cs typeface="Arial"/>
                        </a:rPr>
                        <a:t>)</a:t>
                      </a:r>
                      <a:r>
                        <a:rPr dirty="0" sz="900" spc="10">
                          <a:latin typeface="PMingLiU"/>
                          <a:cs typeface="PMingLiU"/>
                        </a:rPr>
                        <a:t>。</a:t>
                      </a:r>
                      <a:endParaRPr sz="900">
                        <a:latin typeface="PMingLiU"/>
                        <a:cs typeface="PMingLiU"/>
                      </a:endParaRPr>
                    </a:p>
                  </a:txBody>
                  <a:tcPr marL="0" marR="0" marB="0" marT="8890">
                    <a:solidFill>
                      <a:srgbClr val="F1F1F1"/>
                    </a:solidFill>
                  </a:tcPr>
                </a:tc>
                <a:tc>
                  <a:txBody>
                    <a:bodyPr/>
                    <a:lstStyle/>
                    <a:p>
                      <a:pPr algn="just" marL="66675" marR="61594">
                        <a:lnSpc>
                          <a:spcPct val="121300"/>
                        </a:lnSpc>
                        <a:spcBef>
                          <a:spcPts val="70"/>
                        </a:spcBef>
                      </a:pPr>
                      <a:r>
                        <a:rPr dirty="0" sz="900" spc="45">
                          <a:latin typeface="PMingLiU"/>
                          <a:cs typeface="PMingLiU"/>
                        </a:rPr>
                        <a:t>非</a:t>
                      </a:r>
                      <a:r>
                        <a:rPr dirty="0" sz="900" spc="20">
                          <a:latin typeface="PMingLiU"/>
                          <a:cs typeface="PMingLiU"/>
                        </a:rPr>
                        <a:t>病</a:t>
                      </a:r>
                      <a:r>
                        <a:rPr dirty="0" sz="900" spc="45">
                          <a:latin typeface="PMingLiU"/>
                          <a:cs typeface="PMingLiU"/>
                        </a:rPr>
                        <a:t>毒</a:t>
                      </a:r>
                      <a:r>
                        <a:rPr dirty="0" sz="900" spc="20">
                          <a:latin typeface="PMingLiU"/>
                          <a:cs typeface="PMingLiU"/>
                        </a:rPr>
                        <a:t>载</a:t>
                      </a:r>
                      <a:r>
                        <a:rPr dirty="0" sz="900" spc="45">
                          <a:latin typeface="PMingLiU"/>
                          <a:cs typeface="PMingLiU"/>
                        </a:rPr>
                        <a:t>体</a:t>
                      </a:r>
                      <a:r>
                        <a:rPr dirty="0" sz="900" spc="20">
                          <a:latin typeface="PMingLiU"/>
                          <a:cs typeface="PMingLiU"/>
                        </a:rPr>
                        <a:t>安全</a:t>
                      </a:r>
                      <a:r>
                        <a:rPr dirty="0" sz="900" spc="45">
                          <a:latin typeface="PMingLiU"/>
                          <a:cs typeface="PMingLiU"/>
                        </a:rPr>
                        <a:t>性</a:t>
                      </a:r>
                      <a:r>
                        <a:rPr dirty="0" sz="900" spc="20">
                          <a:latin typeface="PMingLiU"/>
                          <a:cs typeface="PMingLiU"/>
                        </a:rPr>
                        <a:t>总</a:t>
                      </a:r>
                      <a:r>
                        <a:rPr dirty="0" sz="900" spc="45">
                          <a:latin typeface="PMingLiU"/>
                          <a:cs typeface="PMingLiU"/>
                        </a:rPr>
                        <a:t>体</a:t>
                      </a:r>
                      <a:r>
                        <a:rPr dirty="0" sz="900" spc="20">
                          <a:latin typeface="PMingLiU"/>
                          <a:cs typeface="PMingLiU"/>
                        </a:rPr>
                        <a:t>高</a:t>
                      </a:r>
                      <a:r>
                        <a:rPr dirty="0" sz="900" spc="45">
                          <a:latin typeface="PMingLiU"/>
                          <a:cs typeface="PMingLiU"/>
                        </a:rPr>
                        <a:t>于</a:t>
                      </a:r>
                      <a:r>
                        <a:rPr dirty="0" sz="900" spc="20">
                          <a:latin typeface="PMingLiU"/>
                          <a:cs typeface="PMingLiU"/>
                        </a:rPr>
                        <a:t>病</a:t>
                      </a:r>
                      <a:r>
                        <a:rPr dirty="0" sz="900" spc="45">
                          <a:latin typeface="PMingLiU"/>
                          <a:cs typeface="PMingLiU"/>
                        </a:rPr>
                        <a:t>毒</a:t>
                      </a:r>
                      <a:r>
                        <a:rPr dirty="0" sz="900" spc="20">
                          <a:latin typeface="PMingLiU"/>
                          <a:cs typeface="PMingLiU"/>
                        </a:rPr>
                        <a:t>载体</a:t>
                      </a:r>
                      <a:r>
                        <a:rPr dirty="0" sz="900">
                          <a:latin typeface="PMingLiU"/>
                          <a:cs typeface="PMingLiU"/>
                        </a:rPr>
                        <a:t>。 </a:t>
                      </a:r>
                      <a:r>
                        <a:rPr dirty="0" sz="900" spc="45">
                          <a:latin typeface="PMingLiU"/>
                          <a:cs typeface="PMingLiU"/>
                        </a:rPr>
                        <a:t>病</a:t>
                      </a:r>
                      <a:r>
                        <a:rPr dirty="0" sz="900" spc="20">
                          <a:latin typeface="PMingLiU"/>
                          <a:cs typeface="PMingLiU"/>
                        </a:rPr>
                        <a:t>毒</a:t>
                      </a:r>
                      <a:r>
                        <a:rPr dirty="0" sz="900" spc="45">
                          <a:latin typeface="PMingLiU"/>
                          <a:cs typeface="PMingLiU"/>
                        </a:rPr>
                        <a:t>载</a:t>
                      </a:r>
                      <a:r>
                        <a:rPr dirty="0" sz="900" spc="20">
                          <a:latin typeface="PMingLiU"/>
                          <a:cs typeface="PMingLiU"/>
                        </a:rPr>
                        <a:t>体</a:t>
                      </a:r>
                      <a:r>
                        <a:rPr dirty="0" sz="900" spc="45">
                          <a:latin typeface="PMingLiU"/>
                          <a:cs typeface="PMingLiU"/>
                        </a:rPr>
                        <a:t>中</a:t>
                      </a:r>
                      <a:r>
                        <a:rPr dirty="0" sz="900" spc="20">
                          <a:latin typeface="PMingLiU"/>
                          <a:cs typeface="PMingLiU"/>
                        </a:rPr>
                        <a:t>，逆</a:t>
                      </a:r>
                      <a:r>
                        <a:rPr dirty="0" sz="900" spc="45">
                          <a:latin typeface="PMingLiU"/>
                          <a:cs typeface="PMingLiU"/>
                        </a:rPr>
                        <a:t>转</a:t>
                      </a:r>
                      <a:r>
                        <a:rPr dirty="0" sz="900" spc="20">
                          <a:latin typeface="PMingLiU"/>
                          <a:cs typeface="PMingLiU"/>
                        </a:rPr>
                        <a:t>录</a:t>
                      </a:r>
                      <a:r>
                        <a:rPr dirty="0" sz="900" spc="45">
                          <a:latin typeface="PMingLiU"/>
                          <a:cs typeface="PMingLiU"/>
                        </a:rPr>
                        <a:t>病</a:t>
                      </a:r>
                      <a:r>
                        <a:rPr dirty="0" sz="900" spc="20">
                          <a:latin typeface="PMingLiU"/>
                          <a:cs typeface="PMingLiU"/>
                        </a:rPr>
                        <a:t>毒</a:t>
                      </a:r>
                      <a:r>
                        <a:rPr dirty="0" sz="900" spc="45">
                          <a:latin typeface="PMingLiU"/>
                          <a:cs typeface="PMingLiU"/>
                        </a:rPr>
                        <a:t>转</a:t>
                      </a:r>
                      <a:r>
                        <a:rPr dirty="0" sz="900" spc="20">
                          <a:latin typeface="PMingLiU"/>
                          <a:cs typeface="PMingLiU"/>
                        </a:rPr>
                        <a:t>染</a:t>
                      </a:r>
                      <a:r>
                        <a:rPr dirty="0" sz="900" spc="45">
                          <a:latin typeface="PMingLiU"/>
                          <a:cs typeface="PMingLiU"/>
                        </a:rPr>
                        <a:t>稳</a:t>
                      </a:r>
                      <a:r>
                        <a:rPr dirty="0" sz="900" spc="20">
                          <a:latin typeface="PMingLiU"/>
                          <a:cs typeface="PMingLiU"/>
                        </a:rPr>
                        <a:t>定、</a:t>
                      </a:r>
                      <a:r>
                        <a:rPr dirty="0" sz="900">
                          <a:latin typeface="PMingLiU"/>
                          <a:cs typeface="PMingLiU"/>
                        </a:rPr>
                        <a:t>效 </a:t>
                      </a:r>
                      <a:r>
                        <a:rPr dirty="0" sz="900" spc="10">
                          <a:latin typeface="PMingLiU"/>
                          <a:cs typeface="PMingLiU"/>
                        </a:rPr>
                        <a:t>率</a:t>
                      </a:r>
                      <a:r>
                        <a:rPr dirty="0" sz="900" spc="-15">
                          <a:latin typeface="PMingLiU"/>
                          <a:cs typeface="PMingLiU"/>
                        </a:rPr>
                        <a:t>高</a:t>
                      </a:r>
                      <a:r>
                        <a:rPr dirty="0" sz="900" spc="10">
                          <a:latin typeface="PMingLiU"/>
                          <a:cs typeface="PMingLiU"/>
                        </a:rPr>
                        <a:t>，</a:t>
                      </a:r>
                      <a:r>
                        <a:rPr dirty="0" sz="900" spc="-15">
                          <a:latin typeface="PMingLiU"/>
                          <a:cs typeface="PMingLiU"/>
                        </a:rPr>
                        <a:t>而</a:t>
                      </a:r>
                      <a:r>
                        <a:rPr dirty="0" sz="900" spc="10">
                          <a:latin typeface="PMingLiU"/>
                          <a:cs typeface="PMingLiU"/>
                        </a:rPr>
                        <a:t>慢</a:t>
                      </a:r>
                      <a:r>
                        <a:rPr dirty="0" sz="900" spc="-15">
                          <a:latin typeface="PMingLiU"/>
                          <a:cs typeface="PMingLiU"/>
                        </a:rPr>
                        <a:t>病</a:t>
                      </a:r>
                      <a:r>
                        <a:rPr dirty="0" sz="900" spc="10">
                          <a:latin typeface="PMingLiU"/>
                          <a:cs typeface="PMingLiU"/>
                        </a:rPr>
                        <a:t>毒</a:t>
                      </a:r>
                      <a:r>
                        <a:rPr dirty="0" sz="900" spc="-15">
                          <a:latin typeface="PMingLiU"/>
                          <a:cs typeface="PMingLiU"/>
                        </a:rPr>
                        <a:t>安</a:t>
                      </a:r>
                      <a:r>
                        <a:rPr dirty="0" sz="900" spc="10">
                          <a:latin typeface="PMingLiU"/>
                          <a:cs typeface="PMingLiU"/>
                        </a:rPr>
                        <a:t>全</a:t>
                      </a:r>
                      <a:r>
                        <a:rPr dirty="0" sz="900" spc="-15">
                          <a:latin typeface="PMingLiU"/>
                          <a:cs typeface="PMingLiU"/>
                        </a:rPr>
                        <a:t>性</a:t>
                      </a:r>
                      <a:r>
                        <a:rPr dirty="0" sz="900" spc="10">
                          <a:latin typeface="PMingLiU"/>
                          <a:cs typeface="PMingLiU"/>
                        </a:rPr>
                        <a:t>高。</a:t>
                      </a:r>
                      <a:endParaRPr sz="900">
                        <a:latin typeface="PMingLiU"/>
                        <a:cs typeface="PMingLiU"/>
                      </a:endParaRPr>
                    </a:p>
                  </a:txBody>
                  <a:tcPr marL="0" marR="0" marB="0" marT="8890">
                    <a:solidFill>
                      <a:srgbClr val="F1F1F1"/>
                    </a:solidFill>
                  </a:tcPr>
                </a:tc>
              </a:tr>
              <a:tr h="664413">
                <a:tc>
                  <a:txBody>
                    <a:bodyPr/>
                    <a:lstStyle/>
                    <a:p>
                      <a:pPr>
                        <a:lnSpc>
                          <a:spcPct val="100000"/>
                        </a:lnSpc>
                        <a:spcBef>
                          <a:spcPts val="25"/>
                        </a:spcBef>
                      </a:pPr>
                      <a:endParaRPr sz="1700">
                        <a:latin typeface="Times New Roman"/>
                        <a:cs typeface="Times New Roman"/>
                      </a:endParaRPr>
                    </a:p>
                    <a:p>
                      <a:pPr marL="69850">
                        <a:lnSpc>
                          <a:spcPct val="100000"/>
                        </a:lnSpc>
                      </a:pPr>
                      <a:r>
                        <a:rPr dirty="0" sz="900" spc="10">
                          <a:latin typeface="PMingLiU"/>
                          <a:cs typeface="PMingLiU"/>
                        </a:rPr>
                        <a:t>细</a:t>
                      </a:r>
                      <a:r>
                        <a:rPr dirty="0" sz="900" spc="-15">
                          <a:latin typeface="PMingLiU"/>
                          <a:cs typeface="PMingLiU"/>
                        </a:rPr>
                        <a:t>胞</a:t>
                      </a:r>
                      <a:r>
                        <a:rPr dirty="0" sz="900" spc="10">
                          <a:latin typeface="PMingLiU"/>
                          <a:cs typeface="PMingLiU"/>
                        </a:rPr>
                        <a:t>扩增</a:t>
                      </a:r>
                      <a:endParaRPr sz="900">
                        <a:latin typeface="PMingLiU"/>
                        <a:cs typeface="PMingLiU"/>
                      </a:endParaRPr>
                    </a:p>
                  </a:txBody>
                  <a:tcPr marL="0" marR="0" marB="0" marT="3175"/>
                </a:tc>
                <a:tc>
                  <a:txBody>
                    <a:bodyPr/>
                    <a:lstStyle/>
                    <a:p>
                      <a:pPr marL="147955">
                        <a:lnSpc>
                          <a:spcPct val="100000"/>
                        </a:lnSpc>
                        <a:spcBef>
                          <a:spcPts val="10"/>
                        </a:spcBef>
                      </a:pPr>
                      <a:r>
                        <a:rPr dirty="0" sz="900">
                          <a:latin typeface="Arial"/>
                          <a:cs typeface="Arial"/>
                        </a:rPr>
                        <a:t>CAR-T</a:t>
                      </a:r>
                      <a:r>
                        <a:rPr dirty="0" sz="900" spc="-65">
                          <a:latin typeface="Arial"/>
                          <a:cs typeface="Arial"/>
                        </a:rPr>
                        <a:t> </a:t>
                      </a:r>
                      <a:r>
                        <a:rPr dirty="0" sz="900" spc="10">
                          <a:latin typeface="PMingLiU"/>
                          <a:cs typeface="PMingLiU"/>
                        </a:rPr>
                        <a:t>细</a:t>
                      </a:r>
                      <a:r>
                        <a:rPr dirty="0" sz="900" spc="-15">
                          <a:latin typeface="PMingLiU"/>
                          <a:cs typeface="PMingLiU"/>
                        </a:rPr>
                        <a:t>胞</a:t>
                      </a:r>
                      <a:r>
                        <a:rPr dirty="0" sz="900" spc="10">
                          <a:latin typeface="PMingLiU"/>
                          <a:cs typeface="PMingLiU"/>
                        </a:rPr>
                        <a:t>输</a:t>
                      </a:r>
                      <a:r>
                        <a:rPr dirty="0" sz="900" spc="-15">
                          <a:latin typeface="PMingLiU"/>
                          <a:cs typeface="PMingLiU"/>
                        </a:rPr>
                        <a:t>注</a:t>
                      </a:r>
                      <a:r>
                        <a:rPr dirty="0" sz="900" spc="10">
                          <a:latin typeface="PMingLiU"/>
                          <a:cs typeface="PMingLiU"/>
                        </a:rPr>
                        <a:t>前</a:t>
                      </a:r>
                      <a:r>
                        <a:rPr dirty="0" sz="900" spc="-15">
                          <a:latin typeface="PMingLiU"/>
                          <a:cs typeface="PMingLiU"/>
                        </a:rPr>
                        <a:t>需</a:t>
                      </a:r>
                      <a:r>
                        <a:rPr dirty="0" sz="900" spc="10">
                          <a:latin typeface="PMingLiU"/>
                          <a:cs typeface="PMingLiU"/>
                        </a:rPr>
                        <a:t>经</a:t>
                      </a:r>
                      <a:r>
                        <a:rPr dirty="0" sz="900" spc="-15">
                          <a:latin typeface="PMingLiU"/>
                          <a:cs typeface="PMingLiU"/>
                        </a:rPr>
                        <a:t>体</a:t>
                      </a:r>
                      <a:r>
                        <a:rPr dirty="0" sz="900" spc="10">
                          <a:latin typeface="PMingLiU"/>
                          <a:cs typeface="PMingLiU"/>
                        </a:rPr>
                        <a:t>外</a:t>
                      </a:r>
                      <a:r>
                        <a:rPr dirty="0" sz="900" spc="-15">
                          <a:latin typeface="PMingLiU"/>
                          <a:cs typeface="PMingLiU"/>
                        </a:rPr>
                        <a:t>扩</a:t>
                      </a:r>
                      <a:r>
                        <a:rPr dirty="0" sz="900" spc="10">
                          <a:latin typeface="PMingLiU"/>
                          <a:cs typeface="PMingLiU"/>
                        </a:rPr>
                        <a:t>增</a:t>
                      </a:r>
                      <a:r>
                        <a:rPr dirty="0" sz="900" spc="-15">
                          <a:latin typeface="PMingLiU"/>
                          <a:cs typeface="PMingLiU"/>
                        </a:rPr>
                        <a:t>达</a:t>
                      </a:r>
                      <a:r>
                        <a:rPr dirty="0" sz="900" spc="10">
                          <a:latin typeface="PMingLiU"/>
                          <a:cs typeface="PMingLiU"/>
                        </a:rPr>
                        <a:t>到治</a:t>
                      </a:r>
                      <a:endParaRPr sz="900">
                        <a:latin typeface="PMingLiU"/>
                        <a:cs typeface="PMingLiU"/>
                      </a:endParaRPr>
                    </a:p>
                    <a:p>
                      <a:pPr marL="147955">
                        <a:lnSpc>
                          <a:spcPct val="100000"/>
                        </a:lnSpc>
                        <a:spcBef>
                          <a:spcPts val="215"/>
                        </a:spcBef>
                      </a:pPr>
                      <a:r>
                        <a:rPr dirty="0" sz="900" spc="20">
                          <a:latin typeface="PMingLiU"/>
                          <a:cs typeface="PMingLiU"/>
                        </a:rPr>
                        <a:t>疗</a:t>
                      </a:r>
                      <a:r>
                        <a:rPr dirty="0" sz="900">
                          <a:latin typeface="PMingLiU"/>
                          <a:cs typeface="PMingLiU"/>
                        </a:rPr>
                        <a:t>所需</a:t>
                      </a:r>
                      <a:r>
                        <a:rPr dirty="0" sz="900" spc="20">
                          <a:latin typeface="PMingLiU"/>
                          <a:cs typeface="PMingLiU"/>
                        </a:rPr>
                        <a:t>剂</a:t>
                      </a:r>
                      <a:r>
                        <a:rPr dirty="0" sz="900">
                          <a:latin typeface="PMingLiU"/>
                          <a:cs typeface="PMingLiU"/>
                        </a:rPr>
                        <a:t>量。</a:t>
                      </a:r>
                      <a:r>
                        <a:rPr dirty="0" sz="900" spc="20">
                          <a:latin typeface="PMingLiU"/>
                          <a:cs typeface="PMingLiU"/>
                        </a:rPr>
                        <a:t>在</a:t>
                      </a:r>
                      <a:r>
                        <a:rPr dirty="0" sz="900">
                          <a:latin typeface="PMingLiU"/>
                          <a:cs typeface="PMingLiU"/>
                        </a:rPr>
                        <a:t>细胞培</a:t>
                      </a:r>
                      <a:r>
                        <a:rPr dirty="0" sz="900" spc="20">
                          <a:latin typeface="PMingLiU"/>
                          <a:cs typeface="PMingLiU"/>
                        </a:rPr>
                        <a:t>养</a:t>
                      </a:r>
                      <a:r>
                        <a:rPr dirty="0" sz="900">
                          <a:latin typeface="PMingLiU"/>
                          <a:cs typeface="PMingLiU"/>
                        </a:rPr>
                        <a:t>过程</a:t>
                      </a:r>
                      <a:r>
                        <a:rPr dirty="0" sz="900" spc="20">
                          <a:latin typeface="PMingLiU"/>
                          <a:cs typeface="PMingLiU"/>
                        </a:rPr>
                        <a:t>中</a:t>
                      </a:r>
                      <a:r>
                        <a:rPr dirty="0" sz="900">
                          <a:latin typeface="PMingLiU"/>
                          <a:cs typeface="PMingLiU"/>
                        </a:rPr>
                        <a:t>，</a:t>
                      </a:r>
                      <a:r>
                        <a:rPr dirty="0" sz="900" spc="20">
                          <a:latin typeface="PMingLiU"/>
                          <a:cs typeface="PMingLiU"/>
                        </a:rPr>
                        <a:t>生</a:t>
                      </a:r>
                      <a:r>
                        <a:rPr dirty="0" sz="900">
                          <a:latin typeface="PMingLiU"/>
                          <a:cs typeface="PMingLiU"/>
                        </a:rPr>
                        <a:t>物</a:t>
                      </a:r>
                      <a:endParaRPr sz="900">
                        <a:latin typeface="PMingLiU"/>
                        <a:cs typeface="PMingLiU"/>
                      </a:endParaRPr>
                    </a:p>
                    <a:p>
                      <a:pPr marL="147955" marR="60960">
                        <a:lnSpc>
                          <a:spcPct val="120000"/>
                        </a:lnSpc>
                        <a:spcBef>
                          <a:spcPts val="25"/>
                        </a:spcBef>
                      </a:pPr>
                      <a:r>
                        <a:rPr dirty="0" sz="900" spc="20">
                          <a:latin typeface="PMingLiU"/>
                          <a:cs typeface="PMingLiU"/>
                        </a:rPr>
                        <a:t>反</a:t>
                      </a:r>
                      <a:r>
                        <a:rPr dirty="0" sz="900">
                          <a:latin typeface="PMingLiU"/>
                          <a:cs typeface="PMingLiU"/>
                        </a:rPr>
                        <a:t>应器</a:t>
                      </a:r>
                      <a:r>
                        <a:rPr dirty="0" sz="900" spc="20">
                          <a:latin typeface="PMingLiU"/>
                          <a:cs typeface="PMingLiU"/>
                        </a:rPr>
                        <a:t>、</a:t>
                      </a:r>
                      <a:r>
                        <a:rPr dirty="0" sz="900">
                          <a:latin typeface="PMingLiU"/>
                          <a:cs typeface="PMingLiU"/>
                        </a:rPr>
                        <a:t>培养</a:t>
                      </a:r>
                      <a:r>
                        <a:rPr dirty="0" sz="900" spc="20">
                          <a:latin typeface="PMingLiU"/>
                          <a:cs typeface="PMingLiU"/>
                        </a:rPr>
                        <a:t>基</a:t>
                      </a:r>
                      <a:r>
                        <a:rPr dirty="0" sz="900">
                          <a:latin typeface="PMingLiU"/>
                          <a:cs typeface="PMingLiU"/>
                        </a:rPr>
                        <a:t>和细胞</a:t>
                      </a:r>
                      <a:r>
                        <a:rPr dirty="0" sz="900" spc="20">
                          <a:latin typeface="PMingLiU"/>
                          <a:cs typeface="PMingLiU"/>
                        </a:rPr>
                        <a:t>因</a:t>
                      </a:r>
                      <a:r>
                        <a:rPr dirty="0" sz="900">
                          <a:latin typeface="PMingLiU"/>
                          <a:cs typeface="PMingLiU"/>
                        </a:rPr>
                        <a:t>子的</a:t>
                      </a:r>
                      <a:r>
                        <a:rPr dirty="0" sz="900" spc="20">
                          <a:latin typeface="PMingLiU"/>
                          <a:cs typeface="PMingLiU"/>
                        </a:rPr>
                        <a:t>优</a:t>
                      </a:r>
                      <a:r>
                        <a:rPr dirty="0" sz="900">
                          <a:latin typeface="PMingLiU"/>
                          <a:cs typeface="PMingLiU"/>
                        </a:rPr>
                        <a:t>化</a:t>
                      </a:r>
                      <a:r>
                        <a:rPr dirty="0" sz="900" spc="20">
                          <a:latin typeface="PMingLiU"/>
                          <a:cs typeface="PMingLiU"/>
                        </a:rPr>
                        <a:t>均</a:t>
                      </a:r>
                      <a:r>
                        <a:rPr dirty="0" sz="900">
                          <a:latin typeface="PMingLiU"/>
                          <a:cs typeface="PMingLiU"/>
                        </a:rPr>
                        <a:t>可 </a:t>
                      </a:r>
                      <a:r>
                        <a:rPr dirty="0" sz="900" spc="10">
                          <a:latin typeface="PMingLiU"/>
                          <a:cs typeface="PMingLiU"/>
                        </a:rPr>
                        <a:t>促</a:t>
                      </a:r>
                      <a:r>
                        <a:rPr dirty="0" sz="900" spc="225">
                          <a:latin typeface="PMingLiU"/>
                          <a:cs typeface="PMingLiU"/>
                        </a:rPr>
                        <a:t>进</a:t>
                      </a:r>
                      <a:r>
                        <a:rPr dirty="0" sz="900">
                          <a:latin typeface="Arial"/>
                          <a:cs typeface="Arial"/>
                        </a:rPr>
                        <a:t>CAR-T</a:t>
                      </a:r>
                      <a:r>
                        <a:rPr dirty="0" sz="900" spc="-70">
                          <a:latin typeface="Arial"/>
                          <a:cs typeface="Arial"/>
                        </a:rPr>
                        <a:t> </a:t>
                      </a:r>
                      <a:r>
                        <a:rPr dirty="0" sz="900" spc="-15">
                          <a:latin typeface="PMingLiU"/>
                          <a:cs typeface="PMingLiU"/>
                        </a:rPr>
                        <a:t>细</a:t>
                      </a:r>
                      <a:r>
                        <a:rPr dirty="0" sz="900" spc="10">
                          <a:latin typeface="PMingLiU"/>
                          <a:cs typeface="PMingLiU"/>
                        </a:rPr>
                        <a:t>胞</a:t>
                      </a:r>
                      <a:r>
                        <a:rPr dirty="0" sz="900" spc="-15">
                          <a:latin typeface="PMingLiU"/>
                          <a:cs typeface="PMingLiU"/>
                        </a:rPr>
                        <a:t>的</a:t>
                      </a:r>
                      <a:r>
                        <a:rPr dirty="0" sz="900" spc="10">
                          <a:latin typeface="PMingLiU"/>
                          <a:cs typeface="PMingLiU"/>
                        </a:rPr>
                        <a:t>增</a:t>
                      </a:r>
                      <a:r>
                        <a:rPr dirty="0" sz="900" spc="-15">
                          <a:latin typeface="PMingLiU"/>
                          <a:cs typeface="PMingLiU"/>
                        </a:rPr>
                        <a:t>殖</a:t>
                      </a:r>
                      <a:r>
                        <a:rPr dirty="0" sz="900" spc="10">
                          <a:latin typeface="PMingLiU"/>
                          <a:cs typeface="PMingLiU"/>
                        </a:rPr>
                        <a:t>。</a:t>
                      </a:r>
                      <a:endParaRPr sz="900">
                        <a:latin typeface="PMingLiU"/>
                        <a:cs typeface="PMingLiU"/>
                      </a:endParaRPr>
                    </a:p>
                  </a:txBody>
                  <a:tcPr marL="0" marR="0" marB="0" marT="1270"/>
                </a:tc>
                <a:tc>
                  <a:txBody>
                    <a:bodyPr/>
                    <a:lstStyle/>
                    <a:p>
                      <a:pPr marL="66675">
                        <a:lnSpc>
                          <a:spcPct val="100000"/>
                        </a:lnSpc>
                        <a:spcBef>
                          <a:spcPts val="10"/>
                        </a:spcBef>
                      </a:pPr>
                      <a:r>
                        <a:rPr dirty="0" sz="900">
                          <a:latin typeface="Arial"/>
                          <a:cs typeface="Arial"/>
                        </a:rPr>
                        <a:t>IL-2</a:t>
                      </a:r>
                      <a:r>
                        <a:rPr dirty="0" sz="900" spc="125">
                          <a:latin typeface="Arial"/>
                          <a:cs typeface="Arial"/>
                        </a:rPr>
                        <a:t> </a:t>
                      </a:r>
                      <a:r>
                        <a:rPr dirty="0" sz="900" spc="10">
                          <a:latin typeface="PMingLiU"/>
                          <a:cs typeface="PMingLiU"/>
                        </a:rPr>
                        <a:t>会产生</a:t>
                      </a:r>
                      <a:r>
                        <a:rPr dirty="0" sz="900" spc="-15">
                          <a:latin typeface="PMingLiU"/>
                          <a:cs typeface="PMingLiU"/>
                        </a:rPr>
                        <a:t>分</a:t>
                      </a:r>
                      <a:r>
                        <a:rPr dirty="0" sz="900" spc="10">
                          <a:latin typeface="PMingLiU"/>
                          <a:cs typeface="PMingLiU"/>
                        </a:rPr>
                        <a:t>化和耗</a:t>
                      </a:r>
                      <a:r>
                        <a:rPr dirty="0" sz="900" spc="-15">
                          <a:latin typeface="PMingLiU"/>
                          <a:cs typeface="PMingLiU"/>
                        </a:rPr>
                        <a:t>竭</a:t>
                      </a:r>
                      <a:r>
                        <a:rPr dirty="0" sz="900" spc="10">
                          <a:latin typeface="PMingLiU"/>
                          <a:cs typeface="PMingLiU"/>
                        </a:rPr>
                        <a:t>的</a:t>
                      </a:r>
                      <a:r>
                        <a:rPr dirty="0" sz="900" spc="200">
                          <a:latin typeface="PMingLiU"/>
                          <a:cs typeface="PMingLiU"/>
                        </a:rPr>
                        <a:t> </a:t>
                      </a:r>
                      <a:r>
                        <a:rPr dirty="0" sz="900" spc="5">
                          <a:latin typeface="Arial"/>
                          <a:cs typeface="Arial"/>
                        </a:rPr>
                        <a:t>T</a:t>
                      </a:r>
                      <a:r>
                        <a:rPr dirty="0" sz="900" spc="105">
                          <a:latin typeface="Arial"/>
                          <a:cs typeface="Arial"/>
                        </a:rPr>
                        <a:t> </a:t>
                      </a:r>
                      <a:r>
                        <a:rPr dirty="0" sz="900" spc="10">
                          <a:latin typeface="PMingLiU"/>
                          <a:cs typeface="PMingLiU"/>
                        </a:rPr>
                        <a:t>细胞表</a:t>
                      </a:r>
                      <a:r>
                        <a:rPr dirty="0" sz="900" spc="-15">
                          <a:latin typeface="PMingLiU"/>
                          <a:cs typeface="PMingLiU"/>
                        </a:rPr>
                        <a:t>型</a:t>
                      </a:r>
                      <a:r>
                        <a:rPr dirty="0" sz="900" spc="10">
                          <a:latin typeface="PMingLiU"/>
                          <a:cs typeface="PMingLiU"/>
                        </a:rPr>
                        <a:t>。</a:t>
                      </a:r>
                      <a:endParaRPr sz="900">
                        <a:latin typeface="PMingLiU"/>
                        <a:cs typeface="PMingLiU"/>
                      </a:endParaRPr>
                    </a:p>
                    <a:p>
                      <a:pPr marL="66675">
                        <a:lnSpc>
                          <a:spcPct val="100000"/>
                        </a:lnSpc>
                        <a:spcBef>
                          <a:spcPts val="215"/>
                        </a:spcBef>
                      </a:pPr>
                      <a:r>
                        <a:rPr dirty="0" sz="900">
                          <a:latin typeface="Arial"/>
                          <a:cs typeface="Arial"/>
                        </a:rPr>
                        <a:t>IL-7/IL-15</a:t>
                      </a:r>
                      <a:r>
                        <a:rPr dirty="0" sz="900" spc="-35">
                          <a:latin typeface="Arial"/>
                          <a:cs typeface="Arial"/>
                        </a:rPr>
                        <a:t> </a:t>
                      </a:r>
                      <a:r>
                        <a:rPr dirty="0" sz="900" spc="10">
                          <a:latin typeface="PMingLiU"/>
                          <a:cs typeface="PMingLiU"/>
                        </a:rPr>
                        <a:t>可</a:t>
                      </a:r>
                      <a:r>
                        <a:rPr dirty="0" sz="900" spc="-15">
                          <a:latin typeface="PMingLiU"/>
                          <a:cs typeface="PMingLiU"/>
                        </a:rPr>
                        <a:t>以增</a:t>
                      </a:r>
                      <a:r>
                        <a:rPr dirty="0" sz="900" spc="10">
                          <a:latin typeface="PMingLiU"/>
                          <a:cs typeface="PMingLiU"/>
                        </a:rPr>
                        <a:t>强</a:t>
                      </a:r>
                      <a:r>
                        <a:rPr dirty="0" sz="900" spc="55">
                          <a:latin typeface="PMingLiU"/>
                          <a:cs typeface="PMingLiU"/>
                        </a:rPr>
                        <a:t> </a:t>
                      </a:r>
                      <a:r>
                        <a:rPr dirty="0" sz="900" spc="5">
                          <a:latin typeface="Arial"/>
                          <a:cs typeface="Arial"/>
                        </a:rPr>
                        <a:t>T</a:t>
                      </a:r>
                      <a:r>
                        <a:rPr dirty="0" sz="900" spc="-15">
                          <a:latin typeface="Arial"/>
                          <a:cs typeface="Arial"/>
                        </a:rPr>
                        <a:t> </a:t>
                      </a:r>
                      <a:r>
                        <a:rPr dirty="0" sz="900" spc="-15">
                          <a:latin typeface="PMingLiU"/>
                          <a:cs typeface="PMingLiU"/>
                        </a:rPr>
                        <a:t>细</a:t>
                      </a:r>
                      <a:r>
                        <a:rPr dirty="0" sz="900" spc="10">
                          <a:latin typeface="PMingLiU"/>
                          <a:cs typeface="PMingLiU"/>
                        </a:rPr>
                        <a:t>胞</a:t>
                      </a:r>
                      <a:r>
                        <a:rPr dirty="0" sz="900" spc="-15">
                          <a:latin typeface="PMingLiU"/>
                          <a:cs typeface="PMingLiU"/>
                        </a:rPr>
                        <a:t>活</a:t>
                      </a:r>
                      <a:r>
                        <a:rPr dirty="0" sz="900" spc="10">
                          <a:latin typeface="PMingLiU"/>
                          <a:cs typeface="PMingLiU"/>
                        </a:rPr>
                        <a:t>化</a:t>
                      </a:r>
                      <a:r>
                        <a:rPr dirty="0" sz="900" spc="-15">
                          <a:latin typeface="PMingLiU"/>
                          <a:cs typeface="PMingLiU"/>
                        </a:rPr>
                        <a:t>和</a:t>
                      </a:r>
                      <a:r>
                        <a:rPr dirty="0" sz="900" spc="10">
                          <a:latin typeface="PMingLiU"/>
                          <a:cs typeface="PMingLiU"/>
                        </a:rPr>
                        <a:t>增</a:t>
                      </a:r>
                      <a:r>
                        <a:rPr dirty="0" sz="900" spc="-15">
                          <a:latin typeface="PMingLiU"/>
                          <a:cs typeface="PMingLiU"/>
                        </a:rPr>
                        <a:t>殖</a:t>
                      </a:r>
                      <a:r>
                        <a:rPr dirty="0" sz="900" spc="10">
                          <a:latin typeface="PMingLiU"/>
                          <a:cs typeface="PMingLiU"/>
                        </a:rPr>
                        <a:t>，</a:t>
                      </a:r>
                      <a:endParaRPr sz="900">
                        <a:latin typeface="PMingLiU"/>
                        <a:cs typeface="PMingLiU"/>
                      </a:endParaRPr>
                    </a:p>
                    <a:p>
                      <a:pPr marL="66675" marR="60325">
                        <a:lnSpc>
                          <a:spcPct val="120000"/>
                        </a:lnSpc>
                        <a:spcBef>
                          <a:spcPts val="25"/>
                        </a:spcBef>
                      </a:pPr>
                      <a:r>
                        <a:rPr dirty="0" sz="900" spc="10">
                          <a:latin typeface="PMingLiU"/>
                          <a:cs typeface="PMingLiU"/>
                        </a:rPr>
                        <a:t>两</a:t>
                      </a:r>
                      <a:r>
                        <a:rPr dirty="0" sz="900" spc="-15">
                          <a:latin typeface="PMingLiU"/>
                          <a:cs typeface="PMingLiU"/>
                        </a:rPr>
                        <a:t>者</a:t>
                      </a:r>
                      <a:r>
                        <a:rPr dirty="0" sz="900" spc="10">
                          <a:latin typeface="PMingLiU"/>
                          <a:cs typeface="PMingLiU"/>
                        </a:rPr>
                        <a:t>联</a:t>
                      </a:r>
                      <a:r>
                        <a:rPr dirty="0" sz="900" spc="-15">
                          <a:latin typeface="PMingLiU"/>
                          <a:cs typeface="PMingLiU"/>
                        </a:rPr>
                        <a:t>合</a:t>
                      </a:r>
                      <a:r>
                        <a:rPr dirty="0" sz="900" spc="10">
                          <a:latin typeface="PMingLiU"/>
                          <a:cs typeface="PMingLiU"/>
                        </a:rPr>
                        <a:t>使</a:t>
                      </a:r>
                      <a:r>
                        <a:rPr dirty="0" sz="900" spc="-15">
                          <a:latin typeface="PMingLiU"/>
                          <a:cs typeface="PMingLiU"/>
                        </a:rPr>
                        <a:t>用</a:t>
                      </a:r>
                      <a:r>
                        <a:rPr dirty="0" sz="900" spc="10">
                          <a:latin typeface="PMingLiU"/>
                          <a:cs typeface="PMingLiU"/>
                        </a:rPr>
                        <a:t>可</a:t>
                      </a:r>
                      <a:r>
                        <a:rPr dirty="0" sz="900" spc="-15">
                          <a:latin typeface="PMingLiU"/>
                          <a:cs typeface="PMingLiU"/>
                        </a:rPr>
                        <a:t>以</a:t>
                      </a:r>
                      <a:r>
                        <a:rPr dirty="0" sz="900" spc="10">
                          <a:latin typeface="PMingLiU"/>
                          <a:cs typeface="PMingLiU"/>
                        </a:rPr>
                        <a:t>增</a:t>
                      </a:r>
                      <a:r>
                        <a:rPr dirty="0" sz="900" spc="-15">
                          <a:latin typeface="PMingLiU"/>
                          <a:cs typeface="PMingLiU"/>
                        </a:rPr>
                        <a:t>加</a:t>
                      </a:r>
                      <a:r>
                        <a:rPr dirty="0" sz="900" spc="10">
                          <a:latin typeface="PMingLiU"/>
                          <a:cs typeface="PMingLiU"/>
                        </a:rPr>
                        <a:t>未分化</a:t>
                      </a:r>
                      <a:r>
                        <a:rPr dirty="0" sz="900" spc="95">
                          <a:latin typeface="PMingLiU"/>
                          <a:cs typeface="PMingLiU"/>
                        </a:rPr>
                        <a:t> </a:t>
                      </a:r>
                      <a:r>
                        <a:rPr dirty="0" sz="900" spc="-5">
                          <a:latin typeface="Arial"/>
                          <a:cs typeface="Arial"/>
                        </a:rPr>
                        <a:t>CAR-T</a:t>
                      </a:r>
                      <a:r>
                        <a:rPr dirty="0" sz="900" spc="30">
                          <a:latin typeface="Arial"/>
                          <a:cs typeface="Arial"/>
                        </a:rPr>
                        <a:t> </a:t>
                      </a:r>
                      <a:r>
                        <a:rPr dirty="0" sz="900" spc="10">
                          <a:latin typeface="PMingLiU"/>
                          <a:cs typeface="PMingLiU"/>
                        </a:rPr>
                        <a:t>的 存</a:t>
                      </a:r>
                      <a:r>
                        <a:rPr dirty="0" sz="900" spc="-15">
                          <a:latin typeface="PMingLiU"/>
                          <a:cs typeface="PMingLiU"/>
                        </a:rPr>
                        <a:t>活</a:t>
                      </a:r>
                      <a:r>
                        <a:rPr dirty="0" sz="900" spc="10">
                          <a:latin typeface="PMingLiU"/>
                          <a:cs typeface="PMingLiU"/>
                        </a:rPr>
                        <a:t>和</a:t>
                      </a:r>
                      <a:r>
                        <a:rPr dirty="0" sz="900" spc="-15">
                          <a:latin typeface="PMingLiU"/>
                          <a:cs typeface="PMingLiU"/>
                        </a:rPr>
                        <a:t>维</a:t>
                      </a:r>
                      <a:r>
                        <a:rPr dirty="0" sz="900" spc="10">
                          <a:latin typeface="PMingLiU"/>
                          <a:cs typeface="PMingLiU"/>
                        </a:rPr>
                        <a:t>持。</a:t>
                      </a:r>
                      <a:endParaRPr sz="900">
                        <a:latin typeface="PMingLiU"/>
                        <a:cs typeface="PMingLiU"/>
                      </a:endParaRPr>
                    </a:p>
                  </a:txBody>
                  <a:tcPr marL="0" marR="0" marB="0" marT="1270"/>
                </a:tc>
              </a:tr>
              <a:tr h="509320">
                <a:tc>
                  <a:txBody>
                    <a:bodyPr/>
                    <a:lstStyle/>
                    <a:p>
                      <a:pPr>
                        <a:lnSpc>
                          <a:spcPct val="100000"/>
                        </a:lnSpc>
                        <a:spcBef>
                          <a:spcPts val="10"/>
                        </a:spcBef>
                      </a:pPr>
                      <a:endParaRPr sz="1150">
                        <a:latin typeface="Times New Roman"/>
                        <a:cs typeface="Times New Roman"/>
                      </a:endParaRPr>
                    </a:p>
                    <a:p>
                      <a:pPr marL="69850">
                        <a:lnSpc>
                          <a:spcPct val="100000"/>
                        </a:lnSpc>
                      </a:pPr>
                      <a:r>
                        <a:rPr dirty="0" sz="900" spc="10">
                          <a:latin typeface="PMingLiU"/>
                          <a:cs typeface="PMingLiU"/>
                        </a:rPr>
                        <a:t>质</a:t>
                      </a:r>
                      <a:r>
                        <a:rPr dirty="0" sz="900" spc="-15">
                          <a:latin typeface="PMingLiU"/>
                          <a:cs typeface="PMingLiU"/>
                        </a:rPr>
                        <a:t>量</a:t>
                      </a:r>
                      <a:r>
                        <a:rPr dirty="0" sz="900" spc="10">
                          <a:latin typeface="PMingLiU"/>
                          <a:cs typeface="PMingLiU"/>
                        </a:rPr>
                        <a:t>控制</a:t>
                      </a:r>
                      <a:endParaRPr sz="900">
                        <a:latin typeface="PMingLiU"/>
                        <a:cs typeface="PMingLiU"/>
                      </a:endParaRPr>
                    </a:p>
                  </a:txBody>
                  <a:tcPr marL="0" marR="0" marB="0" marT="1270">
                    <a:lnB w="19050">
                      <a:solidFill>
                        <a:srgbClr val="000000"/>
                      </a:solidFill>
                      <a:prstDash val="solid"/>
                    </a:lnB>
                    <a:solidFill>
                      <a:srgbClr val="F1F1F1"/>
                    </a:solidFill>
                  </a:tcPr>
                </a:tc>
                <a:tc>
                  <a:txBody>
                    <a:bodyPr/>
                    <a:lstStyle/>
                    <a:p>
                      <a:pPr marL="147955" marR="60960">
                        <a:lnSpc>
                          <a:spcPct val="122400"/>
                        </a:lnSpc>
                        <a:spcBef>
                          <a:spcPts val="415"/>
                        </a:spcBef>
                      </a:pPr>
                      <a:r>
                        <a:rPr dirty="0" sz="900" spc="20">
                          <a:latin typeface="PMingLiU"/>
                          <a:cs typeface="PMingLiU"/>
                        </a:rPr>
                        <a:t>细</a:t>
                      </a:r>
                      <a:r>
                        <a:rPr dirty="0" sz="900">
                          <a:latin typeface="PMingLiU"/>
                          <a:cs typeface="PMingLiU"/>
                        </a:rPr>
                        <a:t>胞治</a:t>
                      </a:r>
                      <a:r>
                        <a:rPr dirty="0" sz="900" spc="20">
                          <a:latin typeface="PMingLiU"/>
                          <a:cs typeface="PMingLiU"/>
                        </a:rPr>
                        <a:t>疗</a:t>
                      </a:r>
                      <a:r>
                        <a:rPr dirty="0" sz="900">
                          <a:latin typeface="PMingLiU"/>
                          <a:cs typeface="PMingLiU"/>
                        </a:rPr>
                        <a:t>产品</a:t>
                      </a:r>
                      <a:r>
                        <a:rPr dirty="0" sz="900" spc="20">
                          <a:latin typeface="PMingLiU"/>
                          <a:cs typeface="PMingLiU"/>
                        </a:rPr>
                        <a:t>的</a:t>
                      </a:r>
                      <a:r>
                        <a:rPr dirty="0" sz="900">
                          <a:latin typeface="PMingLiU"/>
                          <a:cs typeface="PMingLiU"/>
                        </a:rPr>
                        <a:t>质量控</a:t>
                      </a:r>
                      <a:r>
                        <a:rPr dirty="0" sz="900" spc="20">
                          <a:latin typeface="PMingLiU"/>
                          <a:cs typeface="PMingLiU"/>
                        </a:rPr>
                        <a:t>制</a:t>
                      </a:r>
                      <a:r>
                        <a:rPr dirty="0" sz="900">
                          <a:latin typeface="PMingLiU"/>
                          <a:cs typeface="PMingLiU"/>
                        </a:rPr>
                        <a:t>主要</a:t>
                      </a:r>
                      <a:r>
                        <a:rPr dirty="0" sz="900" spc="20">
                          <a:latin typeface="PMingLiU"/>
                          <a:cs typeface="PMingLiU"/>
                        </a:rPr>
                        <a:t>包</a:t>
                      </a:r>
                      <a:r>
                        <a:rPr dirty="0" sz="900">
                          <a:latin typeface="PMingLiU"/>
                          <a:cs typeface="PMingLiU"/>
                        </a:rPr>
                        <a:t>括</a:t>
                      </a:r>
                      <a:r>
                        <a:rPr dirty="0" sz="900" spc="20">
                          <a:latin typeface="PMingLiU"/>
                          <a:cs typeface="PMingLiU"/>
                        </a:rPr>
                        <a:t>安</a:t>
                      </a:r>
                      <a:r>
                        <a:rPr dirty="0" sz="900">
                          <a:latin typeface="PMingLiU"/>
                          <a:cs typeface="PMingLiU"/>
                        </a:rPr>
                        <a:t>全 </a:t>
                      </a:r>
                      <a:r>
                        <a:rPr dirty="0" sz="900" spc="10">
                          <a:latin typeface="PMingLiU"/>
                          <a:cs typeface="PMingLiU"/>
                        </a:rPr>
                        <a:t>性</a:t>
                      </a:r>
                      <a:r>
                        <a:rPr dirty="0" sz="900" spc="-15">
                          <a:latin typeface="PMingLiU"/>
                          <a:cs typeface="PMingLiU"/>
                        </a:rPr>
                        <a:t>、</a:t>
                      </a:r>
                      <a:r>
                        <a:rPr dirty="0" sz="900" spc="10">
                          <a:latin typeface="PMingLiU"/>
                          <a:cs typeface="PMingLiU"/>
                        </a:rPr>
                        <a:t>效</a:t>
                      </a:r>
                      <a:r>
                        <a:rPr dirty="0" sz="900" spc="-15">
                          <a:latin typeface="PMingLiU"/>
                          <a:cs typeface="PMingLiU"/>
                        </a:rPr>
                        <a:t>力</a:t>
                      </a:r>
                      <a:r>
                        <a:rPr dirty="0" sz="900" spc="10">
                          <a:latin typeface="PMingLiU"/>
                          <a:cs typeface="PMingLiU"/>
                        </a:rPr>
                        <a:t>、</a:t>
                      </a:r>
                      <a:r>
                        <a:rPr dirty="0" sz="900" spc="-15">
                          <a:latin typeface="PMingLiU"/>
                          <a:cs typeface="PMingLiU"/>
                        </a:rPr>
                        <a:t>纯</a:t>
                      </a:r>
                      <a:r>
                        <a:rPr dirty="0" sz="900" spc="10">
                          <a:latin typeface="PMingLiU"/>
                          <a:cs typeface="PMingLiU"/>
                        </a:rPr>
                        <a:t>度</a:t>
                      </a:r>
                      <a:r>
                        <a:rPr dirty="0" sz="900" spc="-15">
                          <a:latin typeface="PMingLiU"/>
                          <a:cs typeface="PMingLiU"/>
                        </a:rPr>
                        <a:t>和</a:t>
                      </a:r>
                      <a:r>
                        <a:rPr dirty="0" sz="900" spc="10">
                          <a:latin typeface="PMingLiU"/>
                          <a:cs typeface="PMingLiU"/>
                        </a:rPr>
                        <a:t>均</a:t>
                      </a:r>
                      <a:r>
                        <a:rPr dirty="0" sz="900" spc="-15">
                          <a:latin typeface="PMingLiU"/>
                          <a:cs typeface="PMingLiU"/>
                        </a:rPr>
                        <a:t>一</a:t>
                      </a:r>
                      <a:r>
                        <a:rPr dirty="0" sz="900" spc="10">
                          <a:latin typeface="PMingLiU"/>
                          <a:cs typeface="PMingLiU"/>
                        </a:rPr>
                        <a:t>性。</a:t>
                      </a:r>
                      <a:endParaRPr sz="900">
                        <a:latin typeface="PMingLiU"/>
                        <a:cs typeface="PMingLiU"/>
                      </a:endParaRPr>
                    </a:p>
                  </a:txBody>
                  <a:tcPr marL="0" marR="0" marB="0" marT="52705">
                    <a:lnB w="19050">
                      <a:solidFill>
                        <a:srgbClr val="000000"/>
                      </a:solidFill>
                      <a:prstDash val="solid"/>
                    </a:lnB>
                    <a:solidFill>
                      <a:srgbClr val="F1F1F1"/>
                    </a:solidFill>
                  </a:tcPr>
                </a:tc>
                <a:tc>
                  <a:txBody>
                    <a:bodyPr/>
                    <a:lstStyle/>
                    <a:p>
                      <a:pPr marL="66675">
                        <a:lnSpc>
                          <a:spcPct val="100000"/>
                        </a:lnSpc>
                        <a:spcBef>
                          <a:spcPts val="10"/>
                        </a:spcBef>
                      </a:pPr>
                      <a:r>
                        <a:rPr dirty="0" sz="900" spc="20">
                          <a:latin typeface="PMingLiU"/>
                          <a:cs typeface="PMingLiU"/>
                        </a:rPr>
                        <a:t>逆转录病</a:t>
                      </a:r>
                      <a:r>
                        <a:rPr dirty="0" sz="900" spc="25">
                          <a:latin typeface="PMingLiU"/>
                          <a:cs typeface="PMingLiU"/>
                        </a:rPr>
                        <a:t>毒</a:t>
                      </a:r>
                      <a:r>
                        <a:rPr dirty="0" sz="900" spc="30">
                          <a:latin typeface="Arial"/>
                          <a:cs typeface="Arial"/>
                        </a:rPr>
                        <a:t>/</a:t>
                      </a:r>
                      <a:r>
                        <a:rPr dirty="0" sz="900" spc="20">
                          <a:latin typeface="PMingLiU"/>
                          <a:cs typeface="PMingLiU"/>
                        </a:rPr>
                        <a:t>慢病</a:t>
                      </a:r>
                      <a:r>
                        <a:rPr dirty="0" sz="900">
                          <a:latin typeface="PMingLiU"/>
                          <a:cs typeface="PMingLiU"/>
                        </a:rPr>
                        <a:t>毒</a:t>
                      </a:r>
                      <a:r>
                        <a:rPr dirty="0" sz="900" spc="5">
                          <a:latin typeface="Arial"/>
                          <a:cs typeface="Arial"/>
                        </a:rPr>
                        <a:t>(</a:t>
                      </a:r>
                      <a:r>
                        <a:rPr dirty="0" sz="900" spc="-10">
                          <a:latin typeface="Arial"/>
                          <a:cs typeface="Arial"/>
                        </a:rPr>
                        <a:t>RCR</a:t>
                      </a:r>
                      <a:r>
                        <a:rPr dirty="0" sz="900">
                          <a:latin typeface="Arial"/>
                          <a:cs typeface="Arial"/>
                        </a:rPr>
                        <a:t>s</a:t>
                      </a:r>
                      <a:r>
                        <a:rPr dirty="0" sz="900" spc="5">
                          <a:latin typeface="Arial"/>
                          <a:cs typeface="Arial"/>
                        </a:rPr>
                        <a:t>/</a:t>
                      </a:r>
                      <a:r>
                        <a:rPr dirty="0" sz="900" spc="-10">
                          <a:latin typeface="Arial"/>
                          <a:cs typeface="Arial"/>
                        </a:rPr>
                        <a:t>RC</a:t>
                      </a:r>
                      <a:r>
                        <a:rPr dirty="0" sz="900" spc="-30">
                          <a:latin typeface="Arial"/>
                          <a:cs typeface="Arial"/>
                        </a:rPr>
                        <a:t>L</a:t>
                      </a:r>
                      <a:r>
                        <a:rPr dirty="0" sz="900">
                          <a:latin typeface="Arial"/>
                          <a:cs typeface="Arial"/>
                        </a:rPr>
                        <a:t>s</a:t>
                      </a:r>
                      <a:r>
                        <a:rPr dirty="0" sz="900" spc="30">
                          <a:latin typeface="Arial"/>
                          <a:cs typeface="Arial"/>
                        </a:rPr>
                        <a:t>)</a:t>
                      </a:r>
                      <a:r>
                        <a:rPr dirty="0" sz="900" spc="20">
                          <a:latin typeface="PMingLiU"/>
                          <a:cs typeface="PMingLiU"/>
                        </a:rPr>
                        <a:t>需</a:t>
                      </a:r>
                      <a:r>
                        <a:rPr dirty="0" sz="900">
                          <a:latin typeface="PMingLiU"/>
                          <a:cs typeface="PMingLiU"/>
                        </a:rPr>
                        <a:t>要进</a:t>
                      </a:r>
                      <a:endParaRPr sz="900">
                        <a:latin typeface="PMingLiU"/>
                        <a:cs typeface="PMingLiU"/>
                      </a:endParaRPr>
                    </a:p>
                    <a:p>
                      <a:pPr marL="66675">
                        <a:lnSpc>
                          <a:spcPct val="100000"/>
                        </a:lnSpc>
                        <a:spcBef>
                          <a:spcPts val="244"/>
                        </a:spcBef>
                      </a:pPr>
                      <a:r>
                        <a:rPr dirty="0" sz="900" spc="90">
                          <a:latin typeface="PMingLiU"/>
                          <a:cs typeface="PMingLiU"/>
                        </a:rPr>
                        <a:t>行全程检验。</a:t>
                      </a:r>
                      <a:r>
                        <a:rPr dirty="0" sz="900" spc="114">
                          <a:latin typeface="PMingLiU"/>
                          <a:cs typeface="PMingLiU"/>
                        </a:rPr>
                        <a:t>对</a:t>
                      </a:r>
                      <a:r>
                        <a:rPr dirty="0" sz="900" spc="90">
                          <a:latin typeface="PMingLiU"/>
                          <a:cs typeface="PMingLiU"/>
                        </a:rPr>
                        <a:t>效价的评估通常使</a:t>
                      </a:r>
                      <a:r>
                        <a:rPr dirty="0" sz="900">
                          <a:latin typeface="PMingLiU"/>
                          <a:cs typeface="PMingLiU"/>
                        </a:rPr>
                        <a:t>用</a:t>
                      </a:r>
                      <a:endParaRPr sz="900">
                        <a:latin typeface="PMingLiU"/>
                        <a:cs typeface="PMingLiU"/>
                      </a:endParaRPr>
                    </a:p>
                    <a:p>
                      <a:pPr marL="66675">
                        <a:lnSpc>
                          <a:spcPct val="100000"/>
                        </a:lnSpc>
                        <a:spcBef>
                          <a:spcPts val="215"/>
                        </a:spcBef>
                      </a:pPr>
                      <a:r>
                        <a:rPr dirty="0" sz="900">
                          <a:latin typeface="Arial"/>
                          <a:cs typeface="Arial"/>
                        </a:rPr>
                        <a:t>IFN-γ</a:t>
                      </a:r>
                      <a:r>
                        <a:rPr dirty="0" sz="900" spc="-90">
                          <a:latin typeface="Arial"/>
                          <a:cs typeface="Arial"/>
                        </a:rPr>
                        <a:t> </a:t>
                      </a:r>
                      <a:r>
                        <a:rPr dirty="0" sz="900" spc="10">
                          <a:latin typeface="PMingLiU"/>
                          <a:cs typeface="PMingLiU"/>
                        </a:rPr>
                        <a:t>表</a:t>
                      </a:r>
                      <a:r>
                        <a:rPr dirty="0" sz="900" spc="-15">
                          <a:latin typeface="PMingLiU"/>
                          <a:cs typeface="PMingLiU"/>
                        </a:rPr>
                        <a:t>达</a:t>
                      </a:r>
                      <a:r>
                        <a:rPr dirty="0" sz="900" spc="10">
                          <a:latin typeface="PMingLiU"/>
                          <a:cs typeface="PMingLiU"/>
                        </a:rPr>
                        <a:t>情</a:t>
                      </a:r>
                      <a:r>
                        <a:rPr dirty="0" sz="900" spc="-15">
                          <a:latin typeface="PMingLiU"/>
                          <a:cs typeface="PMingLiU"/>
                        </a:rPr>
                        <a:t>况</a:t>
                      </a:r>
                      <a:r>
                        <a:rPr dirty="0" sz="900" spc="10">
                          <a:latin typeface="PMingLiU"/>
                          <a:cs typeface="PMingLiU"/>
                        </a:rPr>
                        <a:t>等。</a:t>
                      </a:r>
                      <a:endParaRPr sz="900">
                        <a:latin typeface="PMingLiU"/>
                        <a:cs typeface="PMingLiU"/>
                      </a:endParaRPr>
                    </a:p>
                  </a:txBody>
                  <a:tcPr marL="0" marR="0" marB="0" marT="1270">
                    <a:lnB w="19050">
                      <a:solidFill>
                        <a:srgbClr val="000000"/>
                      </a:solidFill>
                      <a:prstDash val="solid"/>
                    </a:lnB>
                    <a:solidFill>
                      <a:srgbClr val="F1F1F1"/>
                    </a:solidFill>
                  </a:tcPr>
                </a:tc>
              </a:tr>
            </a:tbl>
          </a:graphicData>
        </a:graphic>
      </p:graphicFrame>
      <p:sp>
        <p:nvSpPr>
          <p:cNvPr id="9" name="object 9"/>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0" name="object 10"/>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
        <p:nvSpPr>
          <p:cNvPr id="8" name="object 8"/>
          <p:cNvSpPr txBox="1"/>
          <p:nvPr/>
        </p:nvSpPr>
        <p:spPr>
          <a:xfrm>
            <a:off x="527100" y="2807588"/>
            <a:ext cx="5071745" cy="6697980"/>
          </a:xfrm>
          <a:prstGeom prst="rect">
            <a:avLst/>
          </a:prstGeom>
        </p:spPr>
        <p:txBody>
          <a:bodyPr wrap="square" lIns="0" tIns="11430" rIns="0" bIns="0" rtlCol="0" vert="horz">
            <a:spAutoFit/>
          </a:bodyPr>
          <a:lstStyle/>
          <a:p>
            <a:pPr algn="just"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10">
                <a:latin typeface="Arial"/>
                <a:cs typeface="Arial"/>
              </a:rPr>
              <a:t> </a:t>
            </a:r>
            <a:r>
              <a:rPr dirty="0" sz="800" spc="-5">
                <a:latin typeface="Arial"/>
                <a:cs typeface="Arial"/>
              </a:rPr>
              <a:t>Poorebrahim</a:t>
            </a:r>
            <a:r>
              <a:rPr dirty="0" sz="800" spc="10">
                <a:latin typeface="Arial"/>
                <a:cs typeface="Arial"/>
              </a:rPr>
              <a:t> </a:t>
            </a:r>
            <a:r>
              <a:rPr dirty="0" sz="800" spc="-10">
                <a:latin typeface="Arial"/>
                <a:cs typeface="Arial"/>
              </a:rPr>
              <a:t>M</a:t>
            </a:r>
            <a:r>
              <a:rPr dirty="0" sz="800" spc="5">
                <a:latin typeface="Arial"/>
                <a:cs typeface="Arial"/>
              </a:rPr>
              <a:t> </a:t>
            </a:r>
            <a:r>
              <a:rPr dirty="0" sz="800" spc="-10">
                <a:latin typeface="Arial"/>
                <a:cs typeface="Arial"/>
              </a:rPr>
              <a:t>et</a:t>
            </a:r>
            <a:r>
              <a:rPr dirty="0" sz="800" spc="15">
                <a:latin typeface="Arial"/>
                <a:cs typeface="Arial"/>
              </a:rPr>
              <a:t> </a:t>
            </a:r>
            <a:r>
              <a:rPr dirty="0" sz="800" spc="-10">
                <a:latin typeface="Arial"/>
                <a:cs typeface="Arial"/>
              </a:rPr>
              <a:t>al.</a:t>
            </a:r>
            <a:r>
              <a:rPr dirty="0" sz="800" spc="10">
                <a:latin typeface="Arial"/>
                <a:cs typeface="Arial"/>
              </a:rPr>
              <a:t> </a:t>
            </a:r>
            <a:r>
              <a:rPr dirty="0" sz="800" spc="-5">
                <a:latin typeface="Arial"/>
                <a:cs typeface="Arial"/>
              </a:rPr>
              <a:t>Critical</a:t>
            </a:r>
            <a:r>
              <a:rPr dirty="0" sz="800" spc="10">
                <a:latin typeface="Arial"/>
                <a:cs typeface="Arial"/>
              </a:rPr>
              <a:t> </a:t>
            </a:r>
            <a:r>
              <a:rPr dirty="0" sz="800" spc="-10">
                <a:latin typeface="Arial"/>
                <a:cs typeface="Arial"/>
              </a:rPr>
              <a:t>Reviews</a:t>
            </a:r>
            <a:r>
              <a:rPr dirty="0" sz="800" spc="25">
                <a:latin typeface="Arial"/>
                <a:cs typeface="Arial"/>
              </a:rPr>
              <a:t> </a:t>
            </a:r>
            <a:r>
              <a:rPr dirty="0" sz="800">
                <a:latin typeface="Arial"/>
                <a:cs typeface="Arial"/>
              </a:rPr>
              <a:t>in</a:t>
            </a:r>
            <a:r>
              <a:rPr dirty="0" sz="800" spc="-10">
                <a:latin typeface="Arial"/>
                <a:cs typeface="Arial"/>
              </a:rPr>
              <a:t> </a:t>
            </a:r>
            <a:r>
              <a:rPr dirty="0" sz="800" spc="-5">
                <a:latin typeface="Arial"/>
                <a:cs typeface="Arial"/>
              </a:rPr>
              <a:t>Clinical</a:t>
            </a:r>
            <a:r>
              <a:rPr dirty="0" sz="800" spc="5">
                <a:latin typeface="Arial"/>
                <a:cs typeface="Arial"/>
              </a:rPr>
              <a:t> </a:t>
            </a:r>
            <a:r>
              <a:rPr dirty="0" sz="800" spc="-5">
                <a:latin typeface="Arial"/>
                <a:cs typeface="Arial"/>
              </a:rPr>
              <a:t>Laboratory</a:t>
            </a:r>
            <a:r>
              <a:rPr dirty="0" sz="800" spc="-15">
                <a:latin typeface="Arial"/>
                <a:cs typeface="Arial"/>
              </a:rPr>
              <a:t> </a:t>
            </a:r>
            <a:r>
              <a:rPr dirty="0" sz="800" spc="-5">
                <a:latin typeface="Arial"/>
                <a:cs typeface="Arial"/>
              </a:rPr>
              <a:t>Sciences</a:t>
            </a:r>
            <a:r>
              <a:rPr dirty="0" sz="800" spc="25">
                <a:latin typeface="Arial"/>
                <a:cs typeface="Arial"/>
              </a:rPr>
              <a:t> </a:t>
            </a:r>
            <a:r>
              <a:rPr dirty="0" sz="800" spc="5">
                <a:latin typeface="Arial"/>
                <a:cs typeface="Arial"/>
              </a:rPr>
              <a:t>2019</a:t>
            </a:r>
            <a:r>
              <a:rPr dirty="0" sz="800" spc="5">
                <a:latin typeface="PMingLiU"/>
                <a:cs typeface="PMingLiU"/>
              </a:rPr>
              <a:t>，</a:t>
            </a:r>
            <a:r>
              <a:rPr dirty="0" sz="800" spc="10">
                <a:latin typeface="PMingLiU"/>
                <a:cs typeface="PMingLiU"/>
              </a:rPr>
              <a:t>招</a:t>
            </a:r>
            <a:r>
              <a:rPr dirty="0" sz="800" spc="-10">
                <a:latin typeface="PMingLiU"/>
                <a:cs typeface="PMingLiU"/>
              </a:rPr>
              <a:t>银国</a:t>
            </a:r>
            <a:r>
              <a:rPr dirty="0" sz="800" spc="10">
                <a:latin typeface="PMingLiU"/>
                <a:cs typeface="PMingLiU"/>
              </a:rPr>
              <a:t>际</a:t>
            </a:r>
            <a:r>
              <a:rPr dirty="0" sz="800" spc="-10">
                <a:latin typeface="PMingLiU"/>
                <a:cs typeface="PMingLiU"/>
              </a:rPr>
              <a:t>证券</a:t>
            </a:r>
            <a:endParaRPr sz="800">
              <a:latin typeface="PMingLiU"/>
              <a:cs typeface="PMingLiU"/>
            </a:endParaRPr>
          </a:p>
          <a:p>
            <a:pPr>
              <a:lnSpc>
                <a:spcPct val="100000"/>
              </a:lnSpc>
              <a:spcBef>
                <a:spcPts val="5"/>
              </a:spcBef>
            </a:pPr>
            <a:endParaRPr sz="1200">
              <a:latin typeface="PMingLiU"/>
              <a:cs typeface="PMingLiU"/>
            </a:endParaRPr>
          </a:p>
          <a:p>
            <a:pPr algn="just" marL="12700" marR="5715">
              <a:lnSpc>
                <a:spcPct val="139100"/>
              </a:lnSpc>
            </a:pPr>
            <a:r>
              <a:rPr dirty="0" sz="1000" spc="5">
                <a:latin typeface="PMingLiU"/>
                <a:cs typeface="PMingLiU"/>
              </a:rPr>
              <a:t>细胞激</a:t>
            </a:r>
            <a:r>
              <a:rPr dirty="0" sz="1000" spc="-20">
                <a:latin typeface="PMingLiU"/>
                <a:cs typeface="PMingLiU"/>
              </a:rPr>
              <a:t>活</a:t>
            </a:r>
            <a:r>
              <a:rPr dirty="0" sz="1000" spc="5">
                <a:latin typeface="PMingLiU"/>
                <a:cs typeface="PMingLiU"/>
              </a:rPr>
              <a:t>可以使用</a:t>
            </a:r>
            <a:r>
              <a:rPr dirty="0" sz="1000" spc="15">
                <a:latin typeface="PMingLiU"/>
                <a:cs typeface="PMingLiU"/>
              </a:rPr>
              <a:t> </a:t>
            </a:r>
            <a:r>
              <a:rPr dirty="0" sz="1000" spc="-10">
                <a:latin typeface="Arial"/>
                <a:cs typeface="Arial"/>
              </a:rPr>
              <a:t>CD3/CD28</a:t>
            </a:r>
            <a:r>
              <a:rPr dirty="0" sz="1000" spc="-35">
                <a:latin typeface="Arial"/>
                <a:cs typeface="Arial"/>
              </a:rPr>
              <a:t> </a:t>
            </a:r>
            <a:r>
              <a:rPr dirty="0" sz="1000" spc="5">
                <a:latin typeface="PMingLiU"/>
                <a:cs typeface="PMingLiU"/>
              </a:rPr>
              <a:t>磁珠或</a:t>
            </a:r>
            <a:r>
              <a:rPr dirty="0" sz="1000" spc="15">
                <a:latin typeface="PMingLiU"/>
                <a:cs typeface="PMingLiU"/>
              </a:rPr>
              <a:t> </a:t>
            </a:r>
            <a:r>
              <a:rPr dirty="0" sz="1000" spc="-5">
                <a:latin typeface="Arial"/>
                <a:cs typeface="Arial"/>
              </a:rPr>
              <a:t>CD3/CD28</a:t>
            </a:r>
            <a:r>
              <a:rPr dirty="0" sz="1000" spc="-35">
                <a:latin typeface="Arial"/>
                <a:cs typeface="Arial"/>
              </a:rPr>
              <a:t> </a:t>
            </a:r>
            <a:r>
              <a:rPr dirty="0" sz="1000" spc="5">
                <a:latin typeface="PMingLiU"/>
                <a:cs typeface="PMingLiU"/>
              </a:rPr>
              <a:t>纳</a:t>
            </a:r>
            <a:r>
              <a:rPr dirty="0" sz="1000" spc="-20">
                <a:latin typeface="PMingLiU"/>
                <a:cs typeface="PMingLiU"/>
              </a:rPr>
              <a:t>米</a:t>
            </a:r>
            <a:r>
              <a:rPr dirty="0" sz="1000" spc="5">
                <a:latin typeface="PMingLiU"/>
                <a:cs typeface="PMingLiU"/>
              </a:rPr>
              <a:t>抗体。</a:t>
            </a:r>
            <a:r>
              <a:rPr dirty="0" sz="1000" spc="-20">
                <a:latin typeface="PMingLiU"/>
                <a:cs typeface="PMingLiU"/>
              </a:rPr>
              <a:t>使</a:t>
            </a:r>
            <a:r>
              <a:rPr dirty="0" sz="1000" spc="5">
                <a:latin typeface="PMingLiU"/>
                <a:cs typeface="PMingLiU"/>
              </a:rPr>
              <a:t>用磁</a:t>
            </a:r>
            <a:r>
              <a:rPr dirty="0" sz="1000" spc="-20">
                <a:latin typeface="PMingLiU"/>
                <a:cs typeface="PMingLiU"/>
              </a:rPr>
              <a:t>珠</a:t>
            </a:r>
            <a:r>
              <a:rPr dirty="0" sz="1000" spc="5">
                <a:latin typeface="PMingLiU"/>
                <a:cs typeface="PMingLiU"/>
              </a:rPr>
              <a:t>活化</a:t>
            </a:r>
            <a:r>
              <a:rPr dirty="0" sz="1000" spc="-20">
                <a:latin typeface="PMingLiU"/>
                <a:cs typeface="PMingLiU"/>
              </a:rPr>
              <a:t>细</a:t>
            </a:r>
            <a:r>
              <a:rPr dirty="0" sz="1000" spc="5">
                <a:latin typeface="PMingLiU"/>
                <a:cs typeface="PMingLiU"/>
              </a:rPr>
              <a:t>胞，</a:t>
            </a:r>
            <a:r>
              <a:rPr dirty="0" sz="1000" spc="-20">
                <a:latin typeface="PMingLiU"/>
                <a:cs typeface="PMingLiU"/>
              </a:rPr>
              <a:t>细</a:t>
            </a:r>
            <a:r>
              <a:rPr dirty="0" sz="1000" spc="5">
                <a:latin typeface="PMingLiU"/>
                <a:cs typeface="PMingLiU"/>
              </a:rPr>
              <a:t>胞分化 </a:t>
            </a:r>
            <a:r>
              <a:rPr dirty="0" sz="1000" spc="25">
                <a:latin typeface="PMingLiU"/>
                <a:cs typeface="PMingLiU"/>
              </a:rPr>
              <a:t>和</a:t>
            </a:r>
            <a:r>
              <a:rPr dirty="0" sz="1000" spc="5">
                <a:latin typeface="PMingLiU"/>
                <a:cs typeface="PMingLiU"/>
              </a:rPr>
              <a:t>衰</a:t>
            </a:r>
            <a:r>
              <a:rPr dirty="0" sz="1000" spc="25">
                <a:latin typeface="PMingLiU"/>
                <a:cs typeface="PMingLiU"/>
              </a:rPr>
              <a:t>老</a:t>
            </a:r>
            <a:r>
              <a:rPr dirty="0" sz="1000" spc="5">
                <a:latin typeface="PMingLiU"/>
                <a:cs typeface="PMingLiU"/>
              </a:rPr>
              <a:t>均更</a:t>
            </a:r>
            <a:r>
              <a:rPr dirty="0" sz="1000" spc="25">
                <a:latin typeface="PMingLiU"/>
                <a:cs typeface="PMingLiU"/>
              </a:rPr>
              <a:t>少</a:t>
            </a:r>
            <a:r>
              <a:rPr dirty="0" sz="1000" spc="5">
                <a:latin typeface="PMingLiU"/>
                <a:cs typeface="PMingLiU"/>
              </a:rPr>
              <a:t>，</a:t>
            </a:r>
            <a:r>
              <a:rPr dirty="0" sz="1000" spc="25">
                <a:latin typeface="PMingLiU"/>
                <a:cs typeface="PMingLiU"/>
              </a:rPr>
              <a:t>且</a:t>
            </a:r>
            <a:r>
              <a:rPr dirty="0" sz="1000" spc="5">
                <a:latin typeface="PMingLiU"/>
                <a:cs typeface="PMingLiU"/>
              </a:rPr>
              <a:t>磁</a:t>
            </a:r>
            <a:r>
              <a:rPr dirty="0" sz="1000" spc="25">
                <a:latin typeface="PMingLiU"/>
                <a:cs typeface="PMingLiU"/>
              </a:rPr>
              <a:t>珠</a:t>
            </a:r>
            <a:r>
              <a:rPr dirty="0" sz="1000" spc="5">
                <a:latin typeface="PMingLiU"/>
                <a:cs typeface="PMingLiU"/>
              </a:rPr>
              <a:t>可被</a:t>
            </a:r>
            <a:r>
              <a:rPr dirty="0" sz="1000" spc="25">
                <a:latin typeface="PMingLiU"/>
                <a:cs typeface="PMingLiU"/>
              </a:rPr>
              <a:t>磁</a:t>
            </a:r>
            <a:r>
              <a:rPr dirty="0" sz="1000" spc="5">
                <a:latin typeface="PMingLiU"/>
                <a:cs typeface="PMingLiU"/>
              </a:rPr>
              <a:t>铁</a:t>
            </a:r>
            <a:r>
              <a:rPr dirty="0" sz="1000" spc="25">
                <a:latin typeface="PMingLiU"/>
                <a:cs typeface="PMingLiU"/>
              </a:rPr>
              <a:t>去</a:t>
            </a:r>
            <a:r>
              <a:rPr dirty="0" sz="1000" spc="5">
                <a:latin typeface="PMingLiU"/>
                <a:cs typeface="PMingLiU"/>
              </a:rPr>
              <a:t>掉，</a:t>
            </a:r>
            <a:r>
              <a:rPr dirty="0" sz="1000" spc="25">
                <a:latin typeface="PMingLiU"/>
                <a:cs typeface="PMingLiU"/>
              </a:rPr>
              <a:t>简</a:t>
            </a:r>
            <a:r>
              <a:rPr dirty="0" sz="1000" spc="5">
                <a:latin typeface="PMingLiU"/>
                <a:cs typeface="PMingLiU"/>
              </a:rPr>
              <a:t>化</a:t>
            </a:r>
            <a:r>
              <a:rPr dirty="0" sz="1000" spc="25">
                <a:latin typeface="PMingLiU"/>
                <a:cs typeface="PMingLiU"/>
              </a:rPr>
              <a:t>细</a:t>
            </a:r>
            <a:r>
              <a:rPr dirty="0" sz="1000" spc="5">
                <a:latin typeface="PMingLiU"/>
                <a:cs typeface="PMingLiU"/>
              </a:rPr>
              <a:t>胞清</a:t>
            </a:r>
            <a:r>
              <a:rPr dirty="0" sz="1000" spc="25">
                <a:latin typeface="PMingLiU"/>
                <a:cs typeface="PMingLiU"/>
              </a:rPr>
              <a:t>洗</a:t>
            </a:r>
            <a:r>
              <a:rPr dirty="0" sz="1000" spc="5">
                <a:latin typeface="PMingLiU"/>
                <a:cs typeface="PMingLiU"/>
              </a:rPr>
              <a:t>步</a:t>
            </a:r>
            <a:r>
              <a:rPr dirty="0" sz="1000" spc="25">
                <a:latin typeface="PMingLiU"/>
                <a:cs typeface="PMingLiU"/>
              </a:rPr>
              <a:t>骤</a:t>
            </a:r>
            <a:r>
              <a:rPr dirty="0" sz="1000" spc="5">
                <a:latin typeface="PMingLiU"/>
                <a:cs typeface="PMingLiU"/>
              </a:rPr>
              <a:t>，</a:t>
            </a:r>
            <a:r>
              <a:rPr dirty="0" sz="1000" spc="25">
                <a:latin typeface="PMingLiU"/>
                <a:cs typeface="PMingLiU"/>
              </a:rPr>
              <a:t>因</a:t>
            </a:r>
            <a:r>
              <a:rPr dirty="0" sz="1000" spc="5">
                <a:latin typeface="PMingLiU"/>
                <a:cs typeface="PMingLiU"/>
              </a:rPr>
              <a:t>此磁</a:t>
            </a:r>
            <a:r>
              <a:rPr dirty="0" sz="1000" spc="25">
                <a:latin typeface="PMingLiU"/>
                <a:cs typeface="PMingLiU"/>
              </a:rPr>
              <a:t>珠</a:t>
            </a:r>
            <a:r>
              <a:rPr dirty="0" sz="1000" spc="5">
                <a:latin typeface="PMingLiU"/>
                <a:cs typeface="PMingLiU"/>
              </a:rPr>
              <a:t>在</a:t>
            </a:r>
            <a:r>
              <a:rPr dirty="0" sz="1000" spc="25">
                <a:latin typeface="PMingLiU"/>
                <a:cs typeface="PMingLiU"/>
              </a:rPr>
              <a:t>规</a:t>
            </a:r>
            <a:r>
              <a:rPr dirty="0" sz="1000" spc="5">
                <a:latin typeface="PMingLiU"/>
                <a:cs typeface="PMingLiU"/>
              </a:rPr>
              <a:t>模</a:t>
            </a:r>
            <a:r>
              <a:rPr dirty="0" sz="1000" spc="25">
                <a:latin typeface="PMingLiU"/>
                <a:cs typeface="PMingLiU"/>
              </a:rPr>
              <a:t>化</a:t>
            </a:r>
            <a:r>
              <a:rPr dirty="0" sz="1000" spc="5">
                <a:latin typeface="PMingLiU"/>
                <a:cs typeface="PMingLiU"/>
              </a:rPr>
              <a:t>生产</a:t>
            </a:r>
            <a:r>
              <a:rPr dirty="0" sz="1000" spc="25">
                <a:latin typeface="PMingLiU"/>
                <a:cs typeface="PMingLiU"/>
              </a:rPr>
              <a:t>中</a:t>
            </a:r>
            <a:r>
              <a:rPr dirty="0" sz="1000" spc="5">
                <a:latin typeface="PMingLiU"/>
                <a:cs typeface="PMingLiU"/>
              </a:rPr>
              <a:t>更有 优势。</a:t>
            </a:r>
            <a:r>
              <a:rPr dirty="0" sz="1000" spc="-5">
                <a:latin typeface="Arial"/>
                <a:cs typeface="Arial"/>
              </a:rPr>
              <a:t>Novartis</a:t>
            </a:r>
            <a:r>
              <a:rPr dirty="0" sz="1000" spc="-85">
                <a:latin typeface="Arial"/>
                <a:cs typeface="Arial"/>
              </a:rPr>
              <a:t> </a:t>
            </a:r>
            <a:r>
              <a:rPr dirty="0" sz="1000" spc="5">
                <a:latin typeface="PMingLiU"/>
                <a:cs typeface="PMingLiU"/>
              </a:rPr>
              <a:t>在</a:t>
            </a:r>
            <a:r>
              <a:rPr dirty="0" sz="1000" spc="-15">
                <a:latin typeface="PMingLiU"/>
                <a:cs typeface="PMingLiU"/>
              </a:rPr>
              <a:t> </a:t>
            </a:r>
            <a:r>
              <a:rPr dirty="0" sz="1000" spc="-5">
                <a:latin typeface="Arial"/>
                <a:cs typeface="Arial"/>
              </a:rPr>
              <a:t>2017</a:t>
            </a:r>
            <a:r>
              <a:rPr dirty="0" sz="1000" spc="-70">
                <a:latin typeface="Arial"/>
                <a:cs typeface="Arial"/>
              </a:rPr>
              <a:t> </a:t>
            </a:r>
            <a:r>
              <a:rPr dirty="0" sz="1000" spc="5">
                <a:latin typeface="PMingLiU"/>
                <a:cs typeface="PMingLiU"/>
              </a:rPr>
              <a:t>年</a:t>
            </a:r>
            <a:r>
              <a:rPr dirty="0" sz="1000" spc="-15">
                <a:latin typeface="PMingLiU"/>
                <a:cs typeface="PMingLiU"/>
              </a:rPr>
              <a:t> </a:t>
            </a:r>
            <a:r>
              <a:rPr dirty="0" sz="1000">
                <a:latin typeface="Arial"/>
                <a:cs typeface="Arial"/>
              </a:rPr>
              <a:t>7</a:t>
            </a:r>
            <a:r>
              <a:rPr dirty="0" sz="1000" spc="-70">
                <a:latin typeface="Arial"/>
                <a:cs typeface="Arial"/>
              </a:rPr>
              <a:t> </a:t>
            </a:r>
            <a:r>
              <a:rPr dirty="0" sz="1000" spc="5">
                <a:latin typeface="PMingLiU"/>
                <a:cs typeface="PMingLiU"/>
              </a:rPr>
              <a:t>月</a:t>
            </a:r>
            <a:r>
              <a:rPr dirty="0" sz="1000" spc="245">
                <a:latin typeface="PMingLiU"/>
                <a:cs typeface="PMingLiU"/>
              </a:rPr>
              <a:t>的</a:t>
            </a:r>
            <a:r>
              <a:rPr dirty="0" sz="1000">
                <a:latin typeface="Arial"/>
                <a:cs typeface="Arial"/>
              </a:rPr>
              <a:t>ODAC</a:t>
            </a:r>
            <a:r>
              <a:rPr dirty="0" sz="1000" spc="-70">
                <a:latin typeface="Arial"/>
                <a:cs typeface="Arial"/>
              </a:rPr>
              <a:t> </a:t>
            </a:r>
            <a:r>
              <a:rPr dirty="0" sz="1000" spc="5">
                <a:latin typeface="PMingLiU"/>
                <a:cs typeface="PMingLiU"/>
              </a:rPr>
              <a:t>会议上提及其</a:t>
            </a:r>
            <a:r>
              <a:rPr dirty="0" sz="1000" spc="-40">
                <a:latin typeface="PMingLiU"/>
                <a:cs typeface="PMingLiU"/>
              </a:rPr>
              <a:t> </a:t>
            </a:r>
            <a:r>
              <a:rPr dirty="0" sz="1000">
                <a:latin typeface="Arial"/>
                <a:cs typeface="Arial"/>
              </a:rPr>
              <a:t>Kymriah</a:t>
            </a:r>
            <a:r>
              <a:rPr dirty="0" sz="1000" spc="-70">
                <a:latin typeface="Arial"/>
                <a:cs typeface="Arial"/>
              </a:rPr>
              <a:t> </a:t>
            </a:r>
            <a:r>
              <a:rPr dirty="0" sz="1000" spc="5">
                <a:latin typeface="PMingLiU"/>
                <a:cs typeface="PMingLiU"/>
              </a:rPr>
              <a:t>使用磁</a:t>
            </a:r>
            <a:r>
              <a:rPr dirty="0" sz="1000" spc="-20">
                <a:latin typeface="PMingLiU"/>
                <a:cs typeface="PMingLiU"/>
              </a:rPr>
              <a:t>珠</a:t>
            </a:r>
            <a:r>
              <a:rPr dirty="0" sz="1000" spc="5">
                <a:latin typeface="PMingLiU"/>
                <a:cs typeface="PMingLiU"/>
              </a:rPr>
              <a:t>进行</a:t>
            </a:r>
            <a:r>
              <a:rPr dirty="0" sz="1000" spc="-20">
                <a:latin typeface="PMingLiU"/>
                <a:cs typeface="PMingLiU"/>
              </a:rPr>
              <a:t>细</a:t>
            </a:r>
            <a:r>
              <a:rPr dirty="0" sz="1000" spc="5">
                <a:latin typeface="PMingLiU"/>
                <a:cs typeface="PMingLiU"/>
              </a:rPr>
              <a:t>胞活</a:t>
            </a:r>
            <a:r>
              <a:rPr dirty="0" sz="1000" spc="-20">
                <a:latin typeface="PMingLiU"/>
                <a:cs typeface="PMingLiU"/>
              </a:rPr>
              <a:t>化</a:t>
            </a:r>
            <a:r>
              <a:rPr dirty="0" sz="1000" spc="5">
                <a:latin typeface="PMingLiU"/>
                <a:cs typeface="PMingLiU"/>
              </a:rPr>
              <a:t>。</a:t>
            </a:r>
            <a:endParaRPr sz="1000">
              <a:latin typeface="PMingLiU"/>
              <a:cs typeface="PMingLiU"/>
            </a:endParaRPr>
          </a:p>
          <a:p>
            <a:pPr algn="just" marL="12700" marR="6350">
              <a:lnSpc>
                <a:spcPct val="139400"/>
              </a:lnSpc>
              <a:spcBef>
                <a:spcPts val="605"/>
              </a:spcBef>
            </a:pPr>
            <a:r>
              <a:rPr dirty="0" sz="1000" spc="25">
                <a:latin typeface="PMingLiU"/>
                <a:cs typeface="PMingLiU"/>
              </a:rPr>
              <a:t>细</a:t>
            </a:r>
            <a:r>
              <a:rPr dirty="0" sz="1000" spc="5">
                <a:latin typeface="PMingLiU"/>
                <a:cs typeface="PMingLiU"/>
              </a:rPr>
              <a:t>胞</a:t>
            </a:r>
            <a:r>
              <a:rPr dirty="0" sz="1000" spc="25">
                <a:latin typeface="PMingLiU"/>
                <a:cs typeface="PMingLiU"/>
              </a:rPr>
              <a:t>转</a:t>
            </a:r>
            <a:r>
              <a:rPr dirty="0" sz="1000" spc="5">
                <a:latin typeface="PMingLiU"/>
                <a:cs typeface="PMingLiU"/>
              </a:rPr>
              <a:t>导可</a:t>
            </a:r>
            <a:r>
              <a:rPr dirty="0" sz="1000" spc="25">
                <a:latin typeface="PMingLiU"/>
                <a:cs typeface="PMingLiU"/>
              </a:rPr>
              <a:t>分</a:t>
            </a:r>
            <a:r>
              <a:rPr dirty="0" sz="1000" spc="5">
                <a:latin typeface="PMingLiU"/>
                <a:cs typeface="PMingLiU"/>
              </a:rPr>
              <a:t>为</a:t>
            </a:r>
            <a:r>
              <a:rPr dirty="0" sz="1000" spc="25">
                <a:latin typeface="PMingLiU"/>
                <a:cs typeface="PMingLiU"/>
              </a:rPr>
              <a:t>病</a:t>
            </a:r>
            <a:r>
              <a:rPr dirty="0" sz="1000" spc="5">
                <a:latin typeface="PMingLiU"/>
                <a:cs typeface="PMingLiU"/>
              </a:rPr>
              <a:t>毒</a:t>
            </a:r>
            <a:r>
              <a:rPr dirty="0" sz="1000" spc="25">
                <a:latin typeface="PMingLiU"/>
                <a:cs typeface="PMingLiU"/>
              </a:rPr>
              <a:t>载</a:t>
            </a:r>
            <a:r>
              <a:rPr dirty="0" sz="1000" spc="5">
                <a:latin typeface="PMingLiU"/>
                <a:cs typeface="PMingLiU"/>
              </a:rPr>
              <a:t>体转</a:t>
            </a:r>
            <a:r>
              <a:rPr dirty="0" sz="1000" spc="25">
                <a:latin typeface="PMingLiU"/>
                <a:cs typeface="PMingLiU"/>
              </a:rPr>
              <a:t>导</a:t>
            </a:r>
            <a:r>
              <a:rPr dirty="0" sz="1000" spc="5">
                <a:latin typeface="PMingLiU"/>
                <a:cs typeface="PMingLiU"/>
              </a:rPr>
              <a:t>及</a:t>
            </a:r>
            <a:r>
              <a:rPr dirty="0" sz="1000" spc="25">
                <a:latin typeface="PMingLiU"/>
                <a:cs typeface="PMingLiU"/>
              </a:rPr>
              <a:t>非</a:t>
            </a:r>
            <a:r>
              <a:rPr dirty="0" sz="1000" spc="5">
                <a:latin typeface="PMingLiU"/>
                <a:cs typeface="PMingLiU"/>
              </a:rPr>
              <a:t>病毒</a:t>
            </a:r>
            <a:r>
              <a:rPr dirty="0" sz="1000" spc="25">
                <a:latin typeface="PMingLiU"/>
                <a:cs typeface="PMingLiU"/>
              </a:rPr>
              <a:t>载</a:t>
            </a:r>
            <a:r>
              <a:rPr dirty="0" sz="1000" spc="5">
                <a:latin typeface="PMingLiU"/>
                <a:cs typeface="PMingLiU"/>
              </a:rPr>
              <a:t>体</a:t>
            </a:r>
            <a:r>
              <a:rPr dirty="0" sz="1000" spc="25">
                <a:latin typeface="PMingLiU"/>
                <a:cs typeface="PMingLiU"/>
              </a:rPr>
              <a:t>转</a:t>
            </a:r>
            <a:r>
              <a:rPr dirty="0" sz="1000" spc="5">
                <a:latin typeface="PMingLiU"/>
                <a:cs typeface="PMingLiU"/>
              </a:rPr>
              <a:t>导，</a:t>
            </a:r>
            <a:r>
              <a:rPr dirty="0" sz="1000" spc="25">
                <a:latin typeface="PMingLiU"/>
                <a:cs typeface="PMingLiU"/>
              </a:rPr>
              <a:t>病</a:t>
            </a:r>
            <a:r>
              <a:rPr dirty="0" sz="1000" spc="5">
                <a:latin typeface="PMingLiU"/>
                <a:cs typeface="PMingLiU"/>
              </a:rPr>
              <a:t>毒</a:t>
            </a:r>
            <a:r>
              <a:rPr dirty="0" sz="1000" spc="25">
                <a:latin typeface="PMingLiU"/>
                <a:cs typeface="PMingLiU"/>
              </a:rPr>
              <a:t>转</a:t>
            </a:r>
            <a:r>
              <a:rPr dirty="0" sz="1000" spc="5">
                <a:latin typeface="PMingLiU"/>
                <a:cs typeface="PMingLiU"/>
              </a:rPr>
              <a:t>导</a:t>
            </a:r>
            <a:r>
              <a:rPr dirty="0" sz="1000" spc="25">
                <a:latin typeface="PMingLiU"/>
                <a:cs typeface="PMingLiU"/>
              </a:rPr>
              <a:t>的</a:t>
            </a:r>
            <a:r>
              <a:rPr dirty="0" sz="1000" spc="5">
                <a:latin typeface="PMingLiU"/>
                <a:cs typeface="PMingLiU"/>
              </a:rPr>
              <a:t>递送</a:t>
            </a:r>
            <a:r>
              <a:rPr dirty="0" sz="1000" spc="25">
                <a:latin typeface="PMingLiU"/>
                <a:cs typeface="PMingLiU"/>
              </a:rPr>
              <a:t>效</a:t>
            </a:r>
            <a:r>
              <a:rPr dirty="0" sz="1000" spc="5">
                <a:latin typeface="PMingLiU"/>
                <a:cs typeface="PMingLiU"/>
              </a:rPr>
              <a:t>率</a:t>
            </a:r>
            <a:r>
              <a:rPr dirty="0" sz="1000" spc="25">
                <a:latin typeface="PMingLiU"/>
                <a:cs typeface="PMingLiU"/>
              </a:rPr>
              <a:t>高</a:t>
            </a:r>
            <a:r>
              <a:rPr dirty="0" sz="1000" spc="5">
                <a:latin typeface="PMingLiU"/>
                <a:cs typeface="PMingLiU"/>
              </a:rPr>
              <a:t>，</a:t>
            </a:r>
            <a:r>
              <a:rPr dirty="0" sz="1000" spc="25">
                <a:latin typeface="PMingLiU"/>
                <a:cs typeface="PMingLiU"/>
              </a:rPr>
              <a:t>但</a:t>
            </a:r>
            <a:r>
              <a:rPr dirty="0" sz="1000" spc="5">
                <a:latin typeface="PMingLiU"/>
                <a:cs typeface="PMingLiU"/>
              </a:rPr>
              <a:t>存在</a:t>
            </a:r>
            <a:r>
              <a:rPr dirty="0" sz="1000" spc="25">
                <a:latin typeface="PMingLiU"/>
                <a:cs typeface="PMingLiU"/>
              </a:rPr>
              <a:t>几</a:t>
            </a:r>
            <a:r>
              <a:rPr dirty="0" sz="1000" spc="5">
                <a:latin typeface="PMingLiU"/>
                <a:cs typeface="PMingLiU"/>
              </a:rPr>
              <a:t>个显 著缺点</a:t>
            </a:r>
            <a:r>
              <a:rPr dirty="0" sz="1000">
                <a:latin typeface="PMingLiU"/>
                <a:cs typeface="PMingLiU"/>
              </a:rPr>
              <a:t>：</a:t>
            </a:r>
            <a:r>
              <a:rPr dirty="0" sz="1000">
                <a:latin typeface="Arial"/>
                <a:cs typeface="Arial"/>
              </a:rPr>
              <a:t>1</a:t>
            </a:r>
            <a:r>
              <a:rPr dirty="0" sz="1000">
                <a:latin typeface="PMingLiU"/>
                <a:cs typeface="PMingLiU"/>
              </a:rPr>
              <a:t>）</a:t>
            </a:r>
            <a:r>
              <a:rPr dirty="0" sz="1000" spc="5">
                <a:latin typeface="PMingLiU"/>
                <a:cs typeface="PMingLiU"/>
              </a:rPr>
              <a:t>安全</a:t>
            </a:r>
            <a:r>
              <a:rPr dirty="0" sz="1000" spc="-20">
                <a:latin typeface="PMingLiU"/>
                <a:cs typeface="PMingLiU"/>
              </a:rPr>
              <a:t>性</a:t>
            </a:r>
            <a:r>
              <a:rPr dirty="0" sz="1000" spc="5">
                <a:latin typeface="PMingLiU"/>
                <a:cs typeface="PMingLiU"/>
              </a:rPr>
              <a:t>风险：转</a:t>
            </a:r>
            <a:r>
              <a:rPr dirty="0" sz="1000" spc="-20">
                <a:latin typeface="PMingLiU"/>
                <a:cs typeface="PMingLiU"/>
              </a:rPr>
              <a:t>导</a:t>
            </a:r>
            <a:r>
              <a:rPr dirty="0" sz="1000" spc="5">
                <a:latin typeface="PMingLiU"/>
                <a:cs typeface="PMingLiU"/>
              </a:rPr>
              <a:t>时随机插</a:t>
            </a:r>
            <a:r>
              <a:rPr dirty="0" sz="1000" spc="-20">
                <a:latin typeface="PMingLiU"/>
                <a:cs typeface="PMingLiU"/>
              </a:rPr>
              <a:t>入</a:t>
            </a:r>
            <a:r>
              <a:rPr dirty="0" sz="1000" spc="5">
                <a:latin typeface="PMingLiU"/>
                <a:cs typeface="PMingLiU"/>
              </a:rPr>
              <a:t>，外源性</a:t>
            </a:r>
            <a:r>
              <a:rPr dirty="0" sz="1000" spc="-20">
                <a:latin typeface="PMingLiU"/>
                <a:cs typeface="PMingLiU"/>
              </a:rPr>
              <a:t>基</a:t>
            </a:r>
            <a:r>
              <a:rPr dirty="0" sz="1000" spc="5">
                <a:latin typeface="PMingLiU"/>
                <a:cs typeface="PMingLiU"/>
              </a:rPr>
              <a:t>因插入可能会</a:t>
            </a:r>
            <a:r>
              <a:rPr dirty="0" sz="1000" spc="-20">
                <a:latin typeface="PMingLiU"/>
                <a:cs typeface="PMingLiU"/>
              </a:rPr>
              <a:t>导</a:t>
            </a:r>
            <a:r>
              <a:rPr dirty="0" sz="1000" spc="5">
                <a:latin typeface="PMingLiU"/>
                <a:cs typeface="PMingLiU"/>
              </a:rPr>
              <a:t>致内源性</a:t>
            </a:r>
            <a:r>
              <a:rPr dirty="0" sz="1000" spc="-20">
                <a:latin typeface="PMingLiU"/>
                <a:cs typeface="PMingLiU"/>
              </a:rPr>
              <a:t>基</a:t>
            </a:r>
            <a:r>
              <a:rPr dirty="0" sz="1000" spc="5">
                <a:latin typeface="PMingLiU"/>
                <a:cs typeface="PMingLiU"/>
              </a:rPr>
              <a:t>因功能改 变</a:t>
            </a:r>
            <a:r>
              <a:rPr dirty="0" sz="1000">
                <a:latin typeface="PMingLiU"/>
                <a:cs typeface="PMingLiU"/>
              </a:rPr>
              <a:t>；</a:t>
            </a:r>
            <a:r>
              <a:rPr dirty="0" sz="1000">
                <a:latin typeface="Arial"/>
                <a:cs typeface="Arial"/>
              </a:rPr>
              <a:t>2</a:t>
            </a:r>
            <a:r>
              <a:rPr dirty="0" sz="1000">
                <a:latin typeface="PMingLiU"/>
                <a:cs typeface="PMingLiU"/>
              </a:rPr>
              <a:t>）</a:t>
            </a:r>
            <a:r>
              <a:rPr dirty="0" sz="1000" spc="5">
                <a:latin typeface="PMingLiU"/>
                <a:cs typeface="PMingLiU"/>
              </a:rPr>
              <a:t>成本高昂</a:t>
            </a:r>
            <a:r>
              <a:rPr dirty="0" sz="1000" spc="-20">
                <a:latin typeface="PMingLiU"/>
                <a:cs typeface="PMingLiU"/>
              </a:rPr>
              <a:t>：</a:t>
            </a:r>
            <a:r>
              <a:rPr dirty="0" sz="1000" spc="5">
                <a:latin typeface="PMingLiU"/>
                <a:cs typeface="PMingLiU"/>
              </a:rPr>
              <a:t>病毒制备</a:t>
            </a:r>
            <a:r>
              <a:rPr dirty="0" sz="1000" spc="-20">
                <a:latin typeface="PMingLiU"/>
                <a:cs typeface="PMingLiU"/>
              </a:rPr>
              <a:t>过</a:t>
            </a:r>
            <a:r>
              <a:rPr dirty="0" sz="1000" spc="5">
                <a:latin typeface="PMingLiU"/>
                <a:cs typeface="PMingLiU"/>
              </a:rPr>
              <a:t>程复杂，</a:t>
            </a:r>
            <a:r>
              <a:rPr dirty="0" sz="1000" spc="-20">
                <a:latin typeface="PMingLiU"/>
                <a:cs typeface="PMingLiU"/>
              </a:rPr>
              <a:t>工</a:t>
            </a:r>
            <a:r>
              <a:rPr dirty="0" sz="1000" spc="5">
                <a:latin typeface="PMingLiU"/>
                <a:cs typeface="PMingLiU"/>
              </a:rPr>
              <a:t>艺上较难</a:t>
            </a:r>
            <a:r>
              <a:rPr dirty="0" sz="1000" spc="-20">
                <a:latin typeface="PMingLiU"/>
                <a:cs typeface="PMingLiU"/>
              </a:rPr>
              <a:t>放</a:t>
            </a:r>
            <a:r>
              <a:rPr dirty="0" sz="1000" spc="5">
                <a:latin typeface="PMingLiU"/>
                <a:cs typeface="PMingLiU"/>
              </a:rPr>
              <a:t>大，同时由于</a:t>
            </a:r>
            <a:r>
              <a:rPr dirty="0" sz="1000" spc="-20">
                <a:latin typeface="PMingLiU"/>
                <a:cs typeface="PMingLiU"/>
              </a:rPr>
              <a:t>病</a:t>
            </a:r>
            <a:r>
              <a:rPr dirty="0" sz="1000" spc="5">
                <a:latin typeface="PMingLiU"/>
                <a:cs typeface="PMingLiU"/>
              </a:rPr>
              <a:t>毒载体在</a:t>
            </a:r>
            <a:r>
              <a:rPr dirty="0" sz="1000" spc="-20">
                <a:latin typeface="PMingLiU"/>
                <a:cs typeface="PMingLiU"/>
              </a:rPr>
              <a:t>临</a:t>
            </a:r>
            <a:r>
              <a:rPr dirty="0" sz="1000" spc="5">
                <a:latin typeface="PMingLiU"/>
                <a:cs typeface="PMingLiU"/>
              </a:rPr>
              <a:t>床试验的 早期阶</a:t>
            </a:r>
            <a:r>
              <a:rPr dirty="0" sz="1000" spc="-20">
                <a:latin typeface="PMingLiU"/>
                <a:cs typeface="PMingLiU"/>
              </a:rPr>
              <a:t>段</a:t>
            </a:r>
            <a:r>
              <a:rPr dirty="0" sz="1000" spc="5">
                <a:latin typeface="PMingLiU"/>
                <a:cs typeface="PMingLiU"/>
              </a:rPr>
              <a:t>难以符</a:t>
            </a:r>
            <a:r>
              <a:rPr dirty="0" sz="1000" spc="220">
                <a:latin typeface="PMingLiU"/>
                <a:cs typeface="PMingLiU"/>
              </a:rPr>
              <a:t>合</a:t>
            </a:r>
            <a:r>
              <a:rPr dirty="0" sz="1000">
                <a:latin typeface="Arial"/>
                <a:cs typeface="Arial"/>
              </a:rPr>
              <a:t>GMP</a:t>
            </a:r>
            <a:r>
              <a:rPr dirty="0" sz="1000">
                <a:latin typeface="PMingLiU"/>
                <a:cs typeface="PMingLiU"/>
              </a:rPr>
              <a:t>，</a:t>
            </a:r>
            <a:r>
              <a:rPr dirty="0" sz="1000">
                <a:latin typeface="Arial"/>
                <a:cs typeface="Arial"/>
              </a:rPr>
              <a:t>CART</a:t>
            </a:r>
            <a:r>
              <a:rPr dirty="0" sz="1000" spc="-60">
                <a:latin typeface="Arial"/>
                <a:cs typeface="Arial"/>
              </a:rPr>
              <a:t> </a:t>
            </a:r>
            <a:r>
              <a:rPr dirty="0" sz="1000" spc="-20">
                <a:latin typeface="PMingLiU"/>
                <a:cs typeface="PMingLiU"/>
              </a:rPr>
              <a:t>研</a:t>
            </a:r>
            <a:r>
              <a:rPr dirty="0" sz="1000" spc="5">
                <a:latin typeface="PMingLiU"/>
                <a:cs typeface="PMingLiU"/>
              </a:rPr>
              <a:t>发</a:t>
            </a:r>
            <a:r>
              <a:rPr dirty="0" sz="1000" spc="-20">
                <a:latin typeface="PMingLiU"/>
                <a:cs typeface="PMingLiU"/>
              </a:rPr>
              <a:t>企</a:t>
            </a:r>
            <a:r>
              <a:rPr dirty="0" sz="1000" spc="5">
                <a:latin typeface="PMingLiU"/>
                <a:cs typeface="PMingLiU"/>
              </a:rPr>
              <a:t>业自</a:t>
            </a:r>
            <a:r>
              <a:rPr dirty="0" sz="1000" spc="-20">
                <a:latin typeface="PMingLiU"/>
                <a:cs typeface="PMingLiU"/>
              </a:rPr>
              <a:t>主</a:t>
            </a:r>
            <a:r>
              <a:rPr dirty="0" sz="1000" spc="5">
                <a:latin typeface="PMingLiU"/>
                <a:cs typeface="PMingLiU"/>
              </a:rPr>
              <a:t>开发</a:t>
            </a:r>
            <a:r>
              <a:rPr dirty="0" sz="1000" spc="-20">
                <a:latin typeface="PMingLiU"/>
                <a:cs typeface="PMingLiU"/>
              </a:rPr>
              <a:t>难度</a:t>
            </a:r>
            <a:r>
              <a:rPr dirty="0" sz="1000" spc="5">
                <a:latin typeface="PMingLiU"/>
                <a:cs typeface="PMingLiU"/>
              </a:rPr>
              <a:t>较大，</a:t>
            </a:r>
            <a:r>
              <a:rPr dirty="0" sz="1000" spc="-20">
                <a:latin typeface="PMingLiU"/>
                <a:cs typeface="PMingLiU"/>
              </a:rPr>
              <a:t>以</a:t>
            </a:r>
            <a:r>
              <a:rPr dirty="0" sz="1000" spc="5">
                <a:latin typeface="PMingLiU"/>
                <a:cs typeface="PMingLiU"/>
              </a:rPr>
              <a:t>外购</a:t>
            </a:r>
            <a:r>
              <a:rPr dirty="0" sz="1000" spc="-20">
                <a:latin typeface="PMingLiU"/>
                <a:cs typeface="PMingLiU"/>
              </a:rPr>
              <a:t>为</a:t>
            </a:r>
            <a:r>
              <a:rPr dirty="0" sz="1000" spc="5">
                <a:latin typeface="PMingLiU"/>
                <a:cs typeface="PMingLiU"/>
              </a:rPr>
              <a:t>主。</a:t>
            </a:r>
            <a:endParaRPr sz="1000">
              <a:latin typeface="PMingLiU"/>
              <a:cs typeface="PMingLiU"/>
            </a:endParaRPr>
          </a:p>
          <a:p>
            <a:pPr algn="just" marL="12700" marR="5080">
              <a:lnSpc>
                <a:spcPct val="139500"/>
              </a:lnSpc>
              <a:spcBef>
                <a:spcPts val="610"/>
              </a:spcBef>
            </a:pPr>
            <a:r>
              <a:rPr dirty="0" sz="1000" spc="25">
                <a:latin typeface="PMingLiU"/>
                <a:cs typeface="PMingLiU"/>
              </a:rPr>
              <a:t>基</a:t>
            </a:r>
            <a:r>
              <a:rPr dirty="0" sz="1000" spc="5">
                <a:latin typeface="PMingLiU"/>
                <a:cs typeface="PMingLiU"/>
              </a:rPr>
              <a:t>于</a:t>
            </a:r>
            <a:r>
              <a:rPr dirty="0" sz="1000" spc="25">
                <a:latin typeface="PMingLiU"/>
                <a:cs typeface="PMingLiU"/>
              </a:rPr>
              <a:t>使</a:t>
            </a:r>
            <a:r>
              <a:rPr dirty="0" sz="1000" spc="5">
                <a:latin typeface="PMingLiU"/>
                <a:cs typeface="PMingLiU"/>
              </a:rPr>
              <a:t>用病</a:t>
            </a:r>
            <a:r>
              <a:rPr dirty="0" sz="1000" spc="25">
                <a:latin typeface="PMingLiU"/>
                <a:cs typeface="PMingLiU"/>
              </a:rPr>
              <a:t>毒</a:t>
            </a:r>
            <a:r>
              <a:rPr dirty="0" sz="1000" spc="5">
                <a:latin typeface="PMingLiU"/>
                <a:cs typeface="PMingLiU"/>
              </a:rPr>
              <a:t>载</a:t>
            </a:r>
            <a:r>
              <a:rPr dirty="0" sz="1000" spc="25">
                <a:latin typeface="PMingLiU"/>
                <a:cs typeface="PMingLiU"/>
              </a:rPr>
              <a:t>体</a:t>
            </a:r>
            <a:r>
              <a:rPr dirty="0" sz="1000" spc="5">
                <a:latin typeface="PMingLiU"/>
                <a:cs typeface="PMingLiU"/>
              </a:rPr>
              <a:t>存</a:t>
            </a:r>
            <a:r>
              <a:rPr dirty="0" sz="1000" spc="25">
                <a:latin typeface="PMingLiU"/>
                <a:cs typeface="PMingLiU"/>
              </a:rPr>
              <a:t>在</a:t>
            </a:r>
            <a:r>
              <a:rPr dirty="0" sz="1000" spc="5">
                <a:latin typeface="PMingLiU"/>
                <a:cs typeface="PMingLiU"/>
              </a:rPr>
              <a:t>的缺</a:t>
            </a:r>
            <a:r>
              <a:rPr dirty="0" sz="1000" spc="25">
                <a:latin typeface="PMingLiU"/>
                <a:cs typeface="PMingLiU"/>
              </a:rPr>
              <a:t>陷</a:t>
            </a:r>
            <a:r>
              <a:rPr dirty="0" sz="1000" spc="5">
                <a:latin typeface="PMingLiU"/>
                <a:cs typeface="PMingLiU"/>
              </a:rPr>
              <a:t>，</a:t>
            </a:r>
            <a:r>
              <a:rPr dirty="0" sz="1000" spc="25">
                <a:latin typeface="PMingLiU"/>
                <a:cs typeface="PMingLiU"/>
              </a:rPr>
              <a:t>非</a:t>
            </a:r>
            <a:r>
              <a:rPr dirty="0" sz="1000" spc="5">
                <a:latin typeface="PMingLiU"/>
                <a:cs typeface="PMingLiU"/>
              </a:rPr>
              <a:t>病毒</a:t>
            </a:r>
            <a:r>
              <a:rPr dirty="0" sz="1000" spc="25">
                <a:latin typeface="PMingLiU"/>
                <a:cs typeface="PMingLiU"/>
              </a:rPr>
              <a:t>载</a:t>
            </a:r>
            <a:r>
              <a:rPr dirty="0" sz="1000" spc="5">
                <a:latin typeface="PMingLiU"/>
                <a:cs typeface="PMingLiU"/>
              </a:rPr>
              <a:t>体</a:t>
            </a:r>
            <a:r>
              <a:rPr dirty="0" sz="1000" spc="25">
                <a:latin typeface="PMingLiU"/>
                <a:cs typeface="PMingLiU"/>
              </a:rPr>
              <a:t>的</a:t>
            </a:r>
            <a:r>
              <a:rPr dirty="0" sz="1000" spc="5">
                <a:latin typeface="PMingLiU"/>
                <a:cs typeface="PMingLiU"/>
              </a:rPr>
              <a:t>开发</a:t>
            </a:r>
            <a:r>
              <a:rPr dirty="0" sz="1000" spc="25">
                <a:latin typeface="PMingLiU"/>
                <a:cs typeface="PMingLiU"/>
              </a:rPr>
              <a:t>是</a:t>
            </a:r>
            <a:r>
              <a:rPr dirty="0" sz="1000" spc="5">
                <a:latin typeface="PMingLiU"/>
                <a:cs typeface="PMingLiU"/>
              </a:rPr>
              <a:t>目</a:t>
            </a:r>
            <a:r>
              <a:rPr dirty="0" sz="1000" spc="25">
                <a:latin typeface="PMingLiU"/>
                <a:cs typeface="PMingLiU"/>
              </a:rPr>
              <a:t>前</a:t>
            </a:r>
            <a:r>
              <a:rPr dirty="0" sz="1000" spc="5">
                <a:latin typeface="PMingLiU"/>
                <a:cs typeface="PMingLiU"/>
              </a:rPr>
              <a:t>的</a:t>
            </a:r>
            <a:r>
              <a:rPr dirty="0" sz="1000" spc="25">
                <a:latin typeface="PMingLiU"/>
                <a:cs typeface="PMingLiU"/>
              </a:rPr>
              <a:t>研</a:t>
            </a:r>
            <a:r>
              <a:rPr dirty="0" sz="1000" spc="5">
                <a:latin typeface="PMingLiU"/>
                <a:cs typeface="PMingLiU"/>
              </a:rPr>
              <a:t>发热</a:t>
            </a:r>
            <a:r>
              <a:rPr dirty="0" sz="1000" spc="25">
                <a:latin typeface="PMingLiU"/>
                <a:cs typeface="PMingLiU"/>
              </a:rPr>
              <a:t>点</a:t>
            </a:r>
            <a:r>
              <a:rPr dirty="0" sz="1000" spc="5">
                <a:latin typeface="PMingLiU"/>
                <a:cs typeface="PMingLiU"/>
              </a:rPr>
              <a:t>，</a:t>
            </a:r>
            <a:r>
              <a:rPr dirty="0" sz="1000" spc="25">
                <a:latin typeface="PMingLiU"/>
                <a:cs typeface="PMingLiU"/>
              </a:rPr>
              <a:t>目</a:t>
            </a:r>
            <a:r>
              <a:rPr dirty="0" sz="1000" spc="5">
                <a:latin typeface="PMingLiU"/>
                <a:cs typeface="PMingLiU"/>
              </a:rPr>
              <a:t>前</a:t>
            </a:r>
            <a:r>
              <a:rPr dirty="0" sz="1000" spc="25">
                <a:latin typeface="PMingLiU"/>
                <a:cs typeface="PMingLiU"/>
              </a:rPr>
              <a:t>国</a:t>
            </a:r>
            <a:r>
              <a:rPr dirty="0" sz="1000" spc="5">
                <a:latin typeface="PMingLiU"/>
                <a:cs typeface="PMingLiU"/>
              </a:rPr>
              <a:t>际上</a:t>
            </a:r>
            <a:r>
              <a:rPr dirty="0" sz="1000" spc="25">
                <a:latin typeface="PMingLiU"/>
                <a:cs typeface="PMingLiU"/>
              </a:rPr>
              <a:t>已</a:t>
            </a:r>
            <a:r>
              <a:rPr dirty="0" sz="1000" spc="5">
                <a:latin typeface="PMingLiU"/>
                <a:cs typeface="PMingLiU"/>
              </a:rPr>
              <a:t>经有 基于非</a:t>
            </a:r>
            <a:r>
              <a:rPr dirty="0" sz="1000" spc="-20">
                <a:latin typeface="PMingLiU"/>
                <a:cs typeface="PMingLiU"/>
              </a:rPr>
              <a:t>病</a:t>
            </a:r>
            <a:r>
              <a:rPr dirty="0" sz="1000" spc="5">
                <a:latin typeface="PMingLiU"/>
                <a:cs typeface="PMingLiU"/>
              </a:rPr>
              <a:t>毒载</a:t>
            </a:r>
            <a:r>
              <a:rPr dirty="0" sz="1000" spc="-20">
                <a:latin typeface="PMingLiU"/>
                <a:cs typeface="PMingLiU"/>
              </a:rPr>
              <a:t>体</a:t>
            </a:r>
            <a:r>
              <a:rPr dirty="0" sz="1000" spc="5">
                <a:latin typeface="PMingLiU"/>
                <a:cs typeface="PMingLiU"/>
              </a:rPr>
              <a:t>开发</a:t>
            </a:r>
            <a:r>
              <a:rPr dirty="0" sz="1000" spc="-20">
                <a:latin typeface="PMingLiU"/>
                <a:cs typeface="PMingLiU"/>
              </a:rPr>
              <a:t>的</a:t>
            </a:r>
            <a:r>
              <a:rPr dirty="0" sz="1000" spc="5">
                <a:latin typeface="PMingLiU"/>
                <a:cs typeface="PMingLiU"/>
              </a:rPr>
              <a:t>通用型</a:t>
            </a:r>
            <a:r>
              <a:rPr dirty="0" sz="1000" spc="65">
                <a:latin typeface="PMingLiU"/>
                <a:cs typeface="PMingLiU"/>
              </a:rPr>
              <a:t> </a:t>
            </a:r>
            <a:r>
              <a:rPr dirty="0" sz="1000" spc="-5">
                <a:latin typeface="Arial"/>
                <a:cs typeface="Arial"/>
              </a:rPr>
              <a:t>CAR-T</a:t>
            </a:r>
            <a:r>
              <a:rPr dirty="0" sz="1000" spc="25">
                <a:latin typeface="Arial"/>
                <a:cs typeface="Arial"/>
              </a:rPr>
              <a:t> </a:t>
            </a:r>
            <a:r>
              <a:rPr dirty="0" sz="1000" spc="-20">
                <a:latin typeface="PMingLiU"/>
                <a:cs typeface="PMingLiU"/>
              </a:rPr>
              <a:t>产</a:t>
            </a:r>
            <a:r>
              <a:rPr dirty="0" sz="1000" spc="5">
                <a:latin typeface="PMingLiU"/>
                <a:cs typeface="PMingLiU"/>
              </a:rPr>
              <a:t>品进</a:t>
            </a:r>
            <a:r>
              <a:rPr dirty="0" sz="1000" spc="-20">
                <a:latin typeface="PMingLiU"/>
                <a:cs typeface="PMingLiU"/>
              </a:rPr>
              <a:t>入</a:t>
            </a:r>
            <a:r>
              <a:rPr dirty="0" sz="1000" spc="5">
                <a:latin typeface="PMingLiU"/>
                <a:cs typeface="PMingLiU"/>
              </a:rPr>
              <a:t>临床</a:t>
            </a:r>
            <a:r>
              <a:rPr dirty="0" sz="1000" spc="-20">
                <a:latin typeface="PMingLiU"/>
                <a:cs typeface="PMingLiU"/>
              </a:rPr>
              <a:t>，</a:t>
            </a:r>
            <a:r>
              <a:rPr dirty="0" sz="1000" spc="5">
                <a:latin typeface="PMingLiU"/>
                <a:cs typeface="PMingLiU"/>
              </a:rPr>
              <a:t>使用的</a:t>
            </a:r>
            <a:r>
              <a:rPr dirty="0" sz="1000" spc="-20">
                <a:latin typeface="PMingLiU"/>
                <a:cs typeface="PMingLiU"/>
              </a:rPr>
              <a:t>工</a:t>
            </a:r>
            <a:r>
              <a:rPr dirty="0" sz="1000" spc="5">
                <a:latin typeface="PMingLiU"/>
                <a:cs typeface="PMingLiU"/>
              </a:rPr>
              <a:t>具包括</a:t>
            </a:r>
            <a:r>
              <a:rPr dirty="0" sz="1000" spc="65">
                <a:latin typeface="PMingLiU"/>
                <a:cs typeface="PMingLiU"/>
              </a:rPr>
              <a:t> </a:t>
            </a:r>
            <a:r>
              <a:rPr dirty="0" sz="1000" spc="-5">
                <a:latin typeface="Arial"/>
                <a:cs typeface="Arial"/>
              </a:rPr>
              <a:t>Sleeping</a:t>
            </a:r>
            <a:r>
              <a:rPr dirty="0" sz="1000" spc="135">
                <a:latin typeface="Arial"/>
                <a:cs typeface="Arial"/>
              </a:rPr>
              <a:t> </a:t>
            </a:r>
            <a:r>
              <a:rPr dirty="0" sz="1000" spc="-5">
                <a:latin typeface="Arial"/>
                <a:cs typeface="Arial"/>
              </a:rPr>
              <a:t>Beauty</a:t>
            </a:r>
            <a:r>
              <a:rPr dirty="0" sz="1000" spc="20">
                <a:latin typeface="Arial"/>
                <a:cs typeface="Arial"/>
              </a:rPr>
              <a:t> </a:t>
            </a:r>
            <a:r>
              <a:rPr dirty="0" sz="1000" spc="5">
                <a:latin typeface="PMingLiU"/>
                <a:cs typeface="PMingLiU"/>
              </a:rPr>
              <a:t>转 座系子</a:t>
            </a:r>
            <a:r>
              <a:rPr dirty="0" sz="1000" spc="-20">
                <a:latin typeface="PMingLiU"/>
                <a:cs typeface="PMingLiU"/>
              </a:rPr>
              <a:t>、</a:t>
            </a:r>
            <a:r>
              <a:rPr dirty="0" sz="1000" spc="-5">
                <a:latin typeface="Arial"/>
                <a:cs typeface="Arial"/>
              </a:rPr>
              <a:t>PiggyBac</a:t>
            </a:r>
            <a:r>
              <a:rPr dirty="0" sz="1000" spc="20">
                <a:latin typeface="Arial"/>
                <a:cs typeface="Arial"/>
              </a:rPr>
              <a:t> </a:t>
            </a:r>
            <a:r>
              <a:rPr dirty="0" sz="1000" spc="5">
                <a:latin typeface="PMingLiU"/>
                <a:cs typeface="PMingLiU"/>
              </a:rPr>
              <a:t>转</a:t>
            </a:r>
            <a:r>
              <a:rPr dirty="0" sz="1000" spc="-20">
                <a:latin typeface="PMingLiU"/>
                <a:cs typeface="PMingLiU"/>
              </a:rPr>
              <a:t>座</a:t>
            </a:r>
            <a:r>
              <a:rPr dirty="0" sz="1000" spc="5">
                <a:latin typeface="PMingLiU"/>
                <a:cs typeface="PMingLiU"/>
              </a:rPr>
              <a:t>子</a:t>
            </a:r>
            <a:r>
              <a:rPr dirty="0" sz="1000" spc="-20">
                <a:latin typeface="PMingLiU"/>
                <a:cs typeface="PMingLiU"/>
              </a:rPr>
              <a:t>、</a:t>
            </a:r>
            <a:r>
              <a:rPr dirty="0" sz="1000" spc="5">
                <a:latin typeface="PMingLiU"/>
                <a:cs typeface="PMingLiU"/>
              </a:rPr>
              <a:t>电转</a:t>
            </a:r>
            <a:r>
              <a:rPr dirty="0" sz="1000" spc="-20">
                <a:latin typeface="PMingLiU"/>
                <a:cs typeface="PMingLiU"/>
              </a:rPr>
              <a:t>染</a:t>
            </a:r>
            <a:r>
              <a:rPr dirty="0" sz="1000" spc="5">
                <a:latin typeface="PMingLiU"/>
                <a:cs typeface="PMingLiU"/>
              </a:rPr>
              <a:t>、及</a:t>
            </a:r>
            <a:r>
              <a:rPr dirty="0" sz="1000" spc="65">
                <a:latin typeface="PMingLiU"/>
                <a:cs typeface="PMingLiU"/>
              </a:rPr>
              <a:t> </a:t>
            </a:r>
            <a:r>
              <a:rPr dirty="0" sz="1000" spc="-5">
                <a:latin typeface="Arial"/>
                <a:cs typeface="Arial"/>
              </a:rPr>
              <a:t>TALEN</a:t>
            </a:r>
            <a:r>
              <a:rPr dirty="0" sz="1000" spc="10">
                <a:latin typeface="Arial"/>
                <a:cs typeface="Arial"/>
              </a:rPr>
              <a:t> </a:t>
            </a:r>
            <a:r>
              <a:rPr dirty="0" sz="1000" spc="5">
                <a:latin typeface="PMingLiU"/>
                <a:cs typeface="PMingLiU"/>
              </a:rPr>
              <a:t>和</a:t>
            </a:r>
            <a:r>
              <a:rPr dirty="0" sz="1000" spc="65">
                <a:latin typeface="PMingLiU"/>
                <a:cs typeface="PMingLiU"/>
              </a:rPr>
              <a:t> </a:t>
            </a:r>
            <a:r>
              <a:rPr dirty="0" sz="1000" spc="-10">
                <a:latin typeface="Arial"/>
                <a:cs typeface="Arial"/>
              </a:rPr>
              <a:t>CRISPR</a:t>
            </a:r>
            <a:r>
              <a:rPr dirty="0" sz="1000" spc="10">
                <a:latin typeface="Arial"/>
                <a:cs typeface="Arial"/>
              </a:rPr>
              <a:t> </a:t>
            </a:r>
            <a:r>
              <a:rPr dirty="0" sz="1000" spc="5">
                <a:latin typeface="PMingLiU"/>
                <a:cs typeface="PMingLiU"/>
              </a:rPr>
              <a:t>基</a:t>
            </a:r>
            <a:r>
              <a:rPr dirty="0" sz="1000" spc="-20">
                <a:latin typeface="PMingLiU"/>
                <a:cs typeface="PMingLiU"/>
              </a:rPr>
              <a:t>因</a:t>
            </a:r>
            <a:r>
              <a:rPr dirty="0" sz="1000" spc="5">
                <a:latin typeface="PMingLiU"/>
                <a:cs typeface="PMingLiU"/>
              </a:rPr>
              <a:t>编辑</a:t>
            </a:r>
            <a:r>
              <a:rPr dirty="0" sz="1000" spc="-20">
                <a:latin typeface="PMingLiU"/>
                <a:cs typeface="PMingLiU"/>
              </a:rPr>
              <a:t>技</a:t>
            </a:r>
            <a:r>
              <a:rPr dirty="0" sz="1000" spc="5">
                <a:latin typeface="PMingLiU"/>
                <a:cs typeface="PMingLiU"/>
              </a:rPr>
              <a:t>术</a:t>
            </a:r>
            <a:r>
              <a:rPr dirty="0" sz="1000" spc="-20">
                <a:latin typeface="PMingLiU"/>
                <a:cs typeface="PMingLiU"/>
              </a:rPr>
              <a:t>。</a:t>
            </a:r>
            <a:r>
              <a:rPr dirty="0" sz="1000" spc="5">
                <a:latin typeface="PMingLiU"/>
                <a:cs typeface="PMingLiU"/>
              </a:rPr>
              <a:t>然而</a:t>
            </a:r>
            <a:r>
              <a:rPr dirty="0" sz="1000" spc="-20">
                <a:latin typeface="PMingLiU"/>
                <a:cs typeface="PMingLiU"/>
              </a:rPr>
              <a:t>目</a:t>
            </a:r>
            <a:r>
              <a:rPr dirty="0" sz="1000" spc="5">
                <a:latin typeface="PMingLiU"/>
                <a:cs typeface="PMingLiU"/>
              </a:rPr>
              <a:t>前非病 </a:t>
            </a:r>
            <a:r>
              <a:rPr dirty="0" sz="1000" spc="25">
                <a:latin typeface="PMingLiU"/>
                <a:cs typeface="PMingLiU"/>
              </a:rPr>
              <a:t>毒</a:t>
            </a:r>
            <a:r>
              <a:rPr dirty="0" sz="1000" spc="5">
                <a:latin typeface="PMingLiU"/>
                <a:cs typeface="PMingLiU"/>
              </a:rPr>
              <a:t>转</a:t>
            </a:r>
            <a:r>
              <a:rPr dirty="0" sz="1000" spc="25">
                <a:latin typeface="PMingLiU"/>
                <a:cs typeface="PMingLiU"/>
              </a:rPr>
              <a:t>载</a:t>
            </a:r>
            <a:r>
              <a:rPr dirty="0" sz="1000" spc="5">
                <a:latin typeface="PMingLiU"/>
                <a:cs typeface="PMingLiU"/>
              </a:rPr>
              <a:t>方式</a:t>
            </a:r>
            <a:r>
              <a:rPr dirty="0" sz="1000" spc="25">
                <a:latin typeface="PMingLiU"/>
                <a:cs typeface="PMingLiU"/>
              </a:rPr>
              <a:t>搭</a:t>
            </a:r>
            <a:r>
              <a:rPr dirty="0" sz="1000" spc="5">
                <a:latin typeface="PMingLiU"/>
                <a:cs typeface="PMingLiU"/>
              </a:rPr>
              <a:t>载</a:t>
            </a:r>
            <a:r>
              <a:rPr dirty="0" sz="1000" spc="25">
                <a:latin typeface="PMingLiU"/>
                <a:cs typeface="PMingLiU"/>
              </a:rPr>
              <a:t>效</a:t>
            </a:r>
            <a:r>
              <a:rPr dirty="0" sz="1000" spc="5">
                <a:latin typeface="PMingLiU"/>
                <a:cs typeface="PMingLiU"/>
              </a:rPr>
              <a:t>率</a:t>
            </a:r>
            <a:r>
              <a:rPr dirty="0" sz="1000" spc="25">
                <a:latin typeface="PMingLiU"/>
                <a:cs typeface="PMingLiU"/>
              </a:rPr>
              <a:t>始</a:t>
            </a:r>
            <a:r>
              <a:rPr dirty="0" sz="1000" spc="5">
                <a:latin typeface="PMingLiU"/>
                <a:cs typeface="PMingLiU"/>
              </a:rPr>
              <a:t>终不</a:t>
            </a:r>
            <a:r>
              <a:rPr dirty="0" sz="1000" spc="25">
                <a:latin typeface="PMingLiU"/>
                <a:cs typeface="PMingLiU"/>
              </a:rPr>
              <a:t>高</a:t>
            </a:r>
            <a:r>
              <a:rPr dirty="0" sz="1000" spc="5">
                <a:latin typeface="PMingLiU"/>
                <a:cs typeface="PMingLiU"/>
              </a:rPr>
              <a:t>，</a:t>
            </a:r>
            <a:r>
              <a:rPr dirty="0" sz="1000" spc="25">
                <a:latin typeface="PMingLiU"/>
                <a:cs typeface="PMingLiU"/>
              </a:rPr>
              <a:t>可</a:t>
            </a:r>
            <a:r>
              <a:rPr dirty="0" sz="1000" spc="5">
                <a:latin typeface="PMingLiU"/>
                <a:cs typeface="PMingLiU"/>
              </a:rPr>
              <a:t>能会</a:t>
            </a:r>
            <a:r>
              <a:rPr dirty="0" sz="1000" spc="25">
                <a:latin typeface="PMingLiU"/>
                <a:cs typeface="PMingLiU"/>
              </a:rPr>
              <a:t>发</a:t>
            </a:r>
            <a:r>
              <a:rPr dirty="0" sz="1000" spc="5">
                <a:latin typeface="PMingLiU"/>
                <a:cs typeface="PMingLiU"/>
              </a:rPr>
              <a:t>生</a:t>
            </a:r>
            <a:r>
              <a:rPr dirty="0" sz="1000" spc="25">
                <a:latin typeface="PMingLiU"/>
                <a:cs typeface="PMingLiU"/>
              </a:rPr>
              <a:t>制</a:t>
            </a:r>
            <a:r>
              <a:rPr dirty="0" sz="1000" spc="5">
                <a:latin typeface="PMingLiU"/>
                <a:cs typeface="PMingLiU"/>
              </a:rPr>
              <a:t>备阳</a:t>
            </a:r>
            <a:r>
              <a:rPr dirty="0" sz="1000" spc="25">
                <a:latin typeface="PMingLiU"/>
                <a:cs typeface="PMingLiU"/>
              </a:rPr>
              <a:t>性</a:t>
            </a:r>
            <a:r>
              <a:rPr dirty="0" sz="1000" spc="5">
                <a:latin typeface="PMingLiU"/>
                <a:cs typeface="PMingLiU"/>
              </a:rPr>
              <a:t>率</a:t>
            </a:r>
            <a:r>
              <a:rPr dirty="0" sz="1000" spc="25">
                <a:latin typeface="PMingLiU"/>
                <a:cs typeface="PMingLiU"/>
              </a:rPr>
              <a:t>低</a:t>
            </a:r>
            <a:r>
              <a:rPr dirty="0" sz="1000" spc="5">
                <a:latin typeface="PMingLiU"/>
                <a:cs typeface="PMingLiU"/>
              </a:rPr>
              <a:t>的</a:t>
            </a:r>
            <a:r>
              <a:rPr dirty="0" sz="1000" spc="25">
                <a:latin typeface="PMingLiU"/>
                <a:cs typeface="PMingLiU"/>
              </a:rPr>
              <a:t>问</a:t>
            </a:r>
            <a:r>
              <a:rPr dirty="0" sz="1000" spc="5">
                <a:latin typeface="PMingLiU"/>
                <a:cs typeface="PMingLiU"/>
              </a:rPr>
              <a:t>题，</a:t>
            </a:r>
            <a:r>
              <a:rPr dirty="0" sz="1000" spc="25">
                <a:latin typeface="PMingLiU"/>
                <a:cs typeface="PMingLiU"/>
              </a:rPr>
              <a:t>继</a:t>
            </a:r>
            <a:r>
              <a:rPr dirty="0" sz="1000" spc="5">
                <a:latin typeface="PMingLiU"/>
                <a:cs typeface="PMingLiU"/>
              </a:rPr>
              <a:t>而</a:t>
            </a:r>
            <a:r>
              <a:rPr dirty="0" sz="1000" spc="25">
                <a:latin typeface="PMingLiU"/>
                <a:cs typeface="PMingLiU"/>
              </a:rPr>
              <a:t>导</a:t>
            </a:r>
            <a:r>
              <a:rPr dirty="0" sz="1000" spc="5">
                <a:latin typeface="PMingLiU"/>
                <a:cs typeface="PMingLiU"/>
              </a:rPr>
              <a:t>致</a:t>
            </a:r>
            <a:r>
              <a:rPr dirty="0" sz="1000" spc="25">
                <a:latin typeface="PMingLiU"/>
                <a:cs typeface="PMingLiU"/>
              </a:rPr>
              <a:t>虽</a:t>
            </a:r>
            <a:r>
              <a:rPr dirty="0" sz="1000" spc="5">
                <a:latin typeface="PMingLiU"/>
                <a:cs typeface="PMingLiU"/>
              </a:rPr>
              <a:t>然在</a:t>
            </a:r>
            <a:r>
              <a:rPr dirty="0" sz="1000" spc="25">
                <a:latin typeface="PMingLiU"/>
                <a:cs typeface="PMingLiU"/>
              </a:rPr>
              <a:t>病</a:t>
            </a:r>
            <a:r>
              <a:rPr dirty="0" sz="1000" spc="5">
                <a:latin typeface="PMingLiU"/>
                <a:cs typeface="PMingLiU"/>
              </a:rPr>
              <a:t>毒上 节约了</a:t>
            </a:r>
            <a:r>
              <a:rPr dirty="0" sz="1000" spc="-20">
                <a:latin typeface="PMingLiU"/>
                <a:cs typeface="PMingLiU"/>
              </a:rPr>
              <a:t>成</a:t>
            </a:r>
            <a:r>
              <a:rPr dirty="0" sz="1000" spc="5">
                <a:latin typeface="PMingLiU"/>
                <a:cs typeface="PMingLiU"/>
              </a:rPr>
              <a:t>本，最</a:t>
            </a:r>
            <a:r>
              <a:rPr dirty="0" sz="1000" spc="245">
                <a:latin typeface="PMingLiU"/>
                <a:cs typeface="PMingLiU"/>
              </a:rPr>
              <a:t>终</a:t>
            </a:r>
            <a:r>
              <a:rPr dirty="0" sz="1000" spc="-5">
                <a:latin typeface="Arial"/>
                <a:cs typeface="Arial"/>
              </a:rPr>
              <a:t>CAR-T</a:t>
            </a:r>
            <a:r>
              <a:rPr dirty="0" sz="1000" spc="-60">
                <a:latin typeface="Arial"/>
                <a:cs typeface="Arial"/>
              </a:rPr>
              <a:t> </a:t>
            </a:r>
            <a:r>
              <a:rPr dirty="0" sz="1000" spc="-20">
                <a:latin typeface="PMingLiU"/>
                <a:cs typeface="PMingLiU"/>
              </a:rPr>
              <a:t>生</a:t>
            </a:r>
            <a:r>
              <a:rPr dirty="0" sz="1000" spc="5">
                <a:latin typeface="PMingLiU"/>
                <a:cs typeface="PMingLiU"/>
              </a:rPr>
              <a:t>产成</a:t>
            </a:r>
            <a:r>
              <a:rPr dirty="0" sz="1000" spc="-20">
                <a:latin typeface="PMingLiU"/>
                <a:cs typeface="PMingLiU"/>
              </a:rPr>
              <a:t>本</a:t>
            </a:r>
            <a:r>
              <a:rPr dirty="0" sz="1000" spc="5">
                <a:latin typeface="PMingLiU"/>
                <a:cs typeface="PMingLiU"/>
              </a:rPr>
              <a:t>依然</a:t>
            </a:r>
            <a:r>
              <a:rPr dirty="0" sz="1000" spc="-20">
                <a:latin typeface="PMingLiU"/>
                <a:cs typeface="PMingLiU"/>
              </a:rPr>
              <a:t>会</a:t>
            </a:r>
            <a:r>
              <a:rPr dirty="0" sz="1000" spc="5">
                <a:latin typeface="PMingLiU"/>
                <a:cs typeface="PMingLiU"/>
              </a:rPr>
              <a:t>在比</a:t>
            </a:r>
            <a:r>
              <a:rPr dirty="0" sz="1000" spc="-20">
                <a:latin typeface="PMingLiU"/>
                <a:cs typeface="PMingLiU"/>
              </a:rPr>
              <a:t>较</a:t>
            </a:r>
            <a:r>
              <a:rPr dirty="0" sz="1000" spc="5">
                <a:latin typeface="PMingLiU"/>
                <a:cs typeface="PMingLiU"/>
              </a:rPr>
              <a:t>高的</a:t>
            </a:r>
            <a:r>
              <a:rPr dirty="0" sz="1000" spc="-20">
                <a:latin typeface="PMingLiU"/>
                <a:cs typeface="PMingLiU"/>
              </a:rPr>
              <a:t>水</a:t>
            </a:r>
            <a:r>
              <a:rPr dirty="0" sz="1000" spc="5">
                <a:latin typeface="PMingLiU"/>
                <a:cs typeface="PMingLiU"/>
              </a:rPr>
              <a:t>平。</a:t>
            </a:r>
            <a:endParaRPr sz="1000">
              <a:latin typeface="PMingLiU"/>
              <a:cs typeface="PMingLiU"/>
            </a:endParaRPr>
          </a:p>
          <a:p>
            <a:pPr algn="just" marL="12700" marR="5080">
              <a:lnSpc>
                <a:spcPct val="139700"/>
              </a:lnSpc>
              <a:spcBef>
                <a:spcPts val="600"/>
              </a:spcBef>
            </a:pPr>
            <a:r>
              <a:rPr dirty="0" sz="1000" spc="5">
                <a:latin typeface="PMingLiU"/>
                <a:cs typeface="PMingLiU"/>
              </a:rPr>
              <a:t>目前上市的</a:t>
            </a:r>
            <a:r>
              <a:rPr dirty="0" sz="1000" spc="-20">
                <a:latin typeface="PMingLiU"/>
                <a:cs typeface="PMingLiU"/>
              </a:rPr>
              <a:t> </a:t>
            </a:r>
            <a:r>
              <a:rPr dirty="0" sz="1000">
                <a:latin typeface="Arial"/>
                <a:cs typeface="Arial"/>
              </a:rPr>
              <a:t>7</a:t>
            </a:r>
            <a:r>
              <a:rPr dirty="0" sz="1000" spc="-70">
                <a:latin typeface="Arial"/>
                <a:cs typeface="Arial"/>
              </a:rPr>
              <a:t> </a:t>
            </a:r>
            <a:r>
              <a:rPr dirty="0" sz="1000" spc="-20">
                <a:latin typeface="PMingLiU"/>
                <a:cs typeface="PMingLiU"/>
              </a:rPr>
              <a:t>款</a:t>
            </a:r>
            <a:r>
              <a:rPr dirty="0" sz="1000" spc="5">
                <a:latin typeface="PMingLiU"/>
                <a:cs typeface="PMingLiU"/>
              </a:rPr>
              <a:t>自</a:t>
            </a:r>
            <a:r>
              <a:rPr dirty="0" sz="1000" spc="245">
                <a:latin typeface="PMingLiU"/>
                <a:cs typeface="PMingLiU"/>
              </a:rPr>
              <a:t>体</a:t>
            </a:r>
            <a:r>
              <a:rPr dirty="0" sz="1000">
                <a:latin typeface="Arial"/>
                <a:cs typeface="Arial"/>
              </a:rPr>
              <a:t>CAR-T</a:t>
            </a:r>
            <a:r>
              <a:rPr dirty="0" sz="1000" spc="-55">
                <a:latin typeface="Arial"/>
                <a:cs typeface="Arial"/>
              </a:rPr>
              <a:t> </a:t>
            </a:r>
            <a:r>
              <a:rPr dirty="0" sz="1000" spc="-20">
                <a:latin typeface="PMingLiU"/>
                <a:cs typeface="PMingLiU"/>
              </a:rPr>
              <a:t>产</a:t>
            </a:r>
            <a:r>
              <a:rPr dirty="0" sz="1000" spc="5">
                <a:latin typeface="PMingLiU"/>
                <a:cs typeface="PMingLiU"/>
              </a:rPr>
              <a:t>品均</a:t>
            </a:r>
            <a:r>
              <a:rPr dirty="0" sz="1000" spc="-20">
                <a:latin typeface="PMingLiU"/>
                <a:cs typeface="PMingLiU"/>
              </a:rPr>
              <a:t>采</a:t>
            </a:r>
            <a:r>
              <a:rPr dirty="0" sz="1000" spc="5">
                <a:latin typeface="PMingLiU"/>
                <a:cs typeface="PMingLiU"/>
              </a:rPr>
              <a:t>用病</a:t>
            </a:r>
            <a:r>
              <a:rPr dirty="0" sz="1000" spc="-20">
                <a:latin typeface="PMingLiU"/>
                <a:cs typeface="PMingLiU"/>
              </a:rPr>
              <a:t>毒</a:t>
            </a:r>
            <a:r>
              <a:rPr dirty="0" sz="1000" spc="5">
                <a:latin typeface="PMingLiU"/>
                <a:cs typeface="PMingLiU"/>
              </a:rPr>
              <a:t>载体</a:t>
            </a:r>
            <a:r>
              <a:rPr dirty="0" sz="1000" spc="-20">
                <a:latin typeface="PMingLiU"/>
                <a:cs typeface="PMingLiU"/>
              </a:rPr>
              <a:t>转</a:t>
            </a:r>
            <a:r>
              <a:rPr dirty="0" sz="1000" spc="5">
                <a:latin typeface="PMingLiU"/>
                <a:cs typeface="PMingLiU"/>
              </a:rPr>
              <a:t>导</a:t>
            </a:r>
            <a:r>
              <a:rPr dirty="0" sz="1000" spc="-15">
                <a:latin typeface="PMingLiU"/>
                <a:cs typeface="PMingLiU"/>
              </a:rPr>
              <a:t>。</a:t>
            </a:r>
            <a:r>
              <a:rPr dirty="0" sz="1000">
                <a:latin typeface="Arial"/>
                <a:cs typeface="Arial"/>
              </a:rPr>
              <a:t>Gilead/</a:t>
            </a:r>
            <a:r>
              <a:rPr dirty="0" sz="1000" spc="120">
                <a:latin typeface="Arial"/>
                <a:cs typeface="Arial"/>
              </a:rPr>
              <a:t> </a:t>
            </a:r>
            <a:r>
              <a:rPr dirty="0" sz="1000" spc="-5">
                <a:latin typeface="Arial"/>
                <a:cs typeface="Arial"/>
              </a:rPr>
              <a:t>Kite/</a:t>
            </a:r>
            <a:r>
              <a:rPr dirty="0" sz="1000" spc="120">
                <a:latin typeface="Arial"/>
                <a:cs typeface="Arial"/>
              </a:rPr>
              <a:t> </a:t>
            </a:r>
            <a:r>
              <a:rPr dirty="0" sz="1000" spc="5">
                <a:latin typeface="PMingLiU"/>
                <a:cs typeface="PMingLiU"/>
              </a:rPr>
              <a:t>复</a:t>
            </a:r>
            <a:r>
              <a:rPr dirty="0" sz="1000" spc="-20">
                <a:latin typeface="PMingLiU"/>
                <a:cs typeface="PMingLiU"/>
              </a:rPr>
              <a:t>星</a:t>
            </a:r>
            <a:r>
              <a:rPr dirty="0" sz="1000" spc="5">
                <a:latin typeface="PMingLiU"/>
                <a:cs typeface="PMingLiU"/>
              </a:rPr>
              <a:t>凯特的</a:t>
            </a:r>
            <a:r>
              <a:rPr dirty="0" sz="1000" spc="-20">
                <a:latin typeface="PMingLiU"/>
                <a:cs typeface="PMingLiU"/>
              </a:rPr>
              <a:t> </a:t>
            </a:r>
            <a:r>
              <a:rPr dirty="0" sz="1000" spc="-5">
                <a:latin typeface="Arial"/>
                <a:cs typeface="Arial"/>
              </a:rPr>
              <a:t>Yescarta  </a:t>
            </a:r>
            <a:r>
              <a:rPr dirty="0" sz="1000" spc="245">
                <a:latin typeface="PMingLiU"/>
                <a:cs typeface="PMingLiU"/>
              </a:rPr>
              <a:t>和</a:t>
            </a:r>
            <a:r>
              <a:rPr dirty="0" sz="1000">
                <a:latin typeface="Arial"/>
                <a:cs typeface="Arial"/>
              </a:rPr>
              <a:t>Tecartus</a:t>
            </a:r>
            <a:r>
              <a:rPr dirty="0" sz="1000" spc="-75">
                <a:latin typeface="Arial"/>
                <a:cs typeface="Arial"/>
              </a:rPr>
              <a:t> </a:t>
            </a:r>
            <a:r>
              <a:rPr dirty="0" sz="1000" spc="5">
                <a:latin typeface="PMingLiU"/>
                <a:cs typeface="PMingLiU"/>
              </a:rPr>
              <a:t>均</a:t>
            </a:r>
            <a:r>
              <a:rPr dirty="0" sz="1000" spc="-20">
                <a:latin typeface="PMingLiU"/>
                <a:cs typeface="PMingLiU"/>
              </a:rPr>
              <a:t>采</a:t>
            </a:r>
            <a:r>
              <a:rPr dirty="0" sz="1000" spc="245">
                <a:latin typeface="PMingLiU"/>
                <a:cs typeface="PMingLiU"/>
              </a:rPr>
              <a:t>用</a:t>
            </a:r>
            <a:r>
              <a:rPr dirty="0" sz="1000" spc="-10">
                <a:latin typeface="Arial"/>
                <a:cs typeface="Arial"/>
              </a:rPr>
              <a:t>γ-</a:t>
            </a:r>
            <a:r>
              <a:rPr dirty="0" sz="1000" spc="5">
                <a:latin typeface="PMingLiU"/>
                <a:cs typeface="PMingLiU"/>
              </a:rPr>
              <a:t>逆转</a:t>
            </a:r>
            <a:r>
              <a:rPr dirty="0" sz="1000" spc="-20">
                <a:latin typeface="PMingLiU"/>
                <a:cs typeface="PMingLiU"/>
              </a:rPr>
              <a:t>录</a:t>
            </a:r>
            <a:r>
              <a:rPr dirty="0" sz="1000" spc="5">
                <a:latin typeface="PMingLiU"/>
                <a:cs typeface="PMingLiU"/>
              </a:rPr>
              <a:t>病毒</a:t>
            </a:r>
            <a:r>
              <a:rPr dirty="0" sz="1000" spc="-20">
                <a:latin typeface="PMingLiU"/>
                <a:cs typeface="PMingLiU"/>
              </a:rPr>
              <a:t>载</a:t>
            </a:r>
            <a:r>
              <a:rPr dirty="0" sz="1000" spc="5">
                <a:latin typeface="PMingLiU"/>
                <a:cs typeface="PMingLiU"/>
              </a:rPr>
              <a:t>体进</a:t>
            </a:r>
            <a:r>
              <a:rPr dirty="0" sz="1000" spc="-20">
                <a:latin typeface="PMingLiU"/>
                <a:cs typeface="PMingLiU"/>
              </a:rPr>
              <a:t>行</a:t>
            </a:r>
            <a:r>
              <a:rPr dirty="0" sz="1000" spc="5">
                <a:latin typeface="PMingLiU"/>
                <a:cs typeface="PMingLiU"/>
              </a:rPr>
              <a:t>转导</a:t>
            </a:r>
            <a:r>
              <a:rPr dirty="0" sz="1000" spc="-5">
                <a:latin typeface="PMingLiU"/>
                <a:cs typeface="PMingLiU"/>
              </a:rPr>
              <a:t>；</a:t>
            </a:r>
            <a:r>
              <a:rPr dirty="0" sz="1000" spc="-5">
                <a:latin typeface="Arial"/>
                <a:cs typeface="Arial"/>
              </a:rPr>
              <a:t>Novartis</a:t>
            </a:r>
            <a:r>
              <a:rPr dirty="0" sz="1000" spc="-75">
                <a:latin typeface="Arial"/>
                <a:cs typeface="Arial"/>
              </a:rPr>
              <a:t> </a:t>
            </a:r>
            <a:r>
              <a:rPr dirty="0" sz="1000" spc="5">
                <a:latin typeface="PMingLiU"/>
                <a:cs typeface="PMingLiU"/>
              </a:rPr>
              <a:t>的</a:t>
            </a:r>
            <a:r>
              <a:rPr dirty="0" sz="1000" spc="-5">
                <a:latin typeface="PMingLiU"/>
                <a:cs typeface="PMingLiU"/>
              </a:rPr>
              <a:t> </a:t>
            </a:r>
            <a:r>
              <a:rPr dirty="0" sz="1000" spc="-5">
                <a:latin typeface="Arial"/>
                <a:cs typeface="Arial"/>
              </a:rPr>
              <a:t>Kymriah</a:t>
            </a:r>
            <a:r>
              <a:rPr dirty="0" sz="1000" spc="5">
                <a:latin typeface="PMingLiU"/>
                <a:cs typeface="PMingLiU"/>
              </a:rPr>
              <a:t>、</a:t>
            </a:r>
            <a:r>
              <a:rPr dirty="0" sz="1000" spc="-5">
                <a:latin typeface="Arial"/>
                <a:cs typeface="Arial"/>
              </a:rPr>
              <a:t>Juno</a:t>
            </a:r>
            <a:r>
              <a:rPr dirty="0" sz="1000" spc="-80">
                <a:latin typeface="Arial"/>
                <a:cs typeface="Arial"/>
              </a:rPr>
              <a:t> </a:t>
            </a:r>
            <a:r>
              <a:rPr dirty="0" sz="1000" spc="5">
                <a:latin typeface="PMingLiU"/>
                <a:cs typeface="PMingLiU"/>
              </a:rPr>
              <a:t>的</a:t>
            </a:r>
            <a:r>
              <a:rPr dirty="0" sz="1000" spc="-5">
                <a:latin typeface="PMingLiU"/>
                <a:cs typeface="PMingLiU"/>
              </a:rPr>
              <a:t> </a:t>
            </a:r>
            <a:r>
              <a:rPr dirty="0" sz="1000" spc="-5">
                <a:latin typeface="Arial"/>
                <a:cs typeface="Arial"/>
              </a:rPr>
              <a:t>Breyanzi</a:t>
            </a:r>
            <a:r>
              <a:rPr dirty="0" sz="1000" spc="5">
                <a:latin typeface="PMingLiU"/>
                <a:cs typeface="PMingLiU"/>
              </a:rPr>
              <a:t>、 </a:t>
            </a:r>
            <a:r>
              <a:rPr dirty="0" sz="1000">
                <a:latin typeface="Arial"/>
                <a:cs typeface="Arial"/>
              </a:rPr>
              <a:t>BMS/</a:t>
            </a:r>
            <a:r>
              <a:rPr dirty="0" sz="1000" spc="75">
                <a:latin typeface="Arial"/>
                <a:cs typeface="Arial"/>
              </a:rPr>
              <a:t> </a:t>
            </a:r>
            <a:r>
              <a:rPr dirty="0" sz="1000">
                <a:latin typeface="Arial"/>
                <a:cs typeface="Arial"/>
              </a:rPr>
              <a:t>Bluebird</a:t>
            </a:r>
            <a:r>
              <a:rPr dirty="0" sz="1000" spc="-65">
                <a:latin typeface="Arial"/>
                <a:cs typeface="Arial"/>
              </a:rPr>
              <a:t> </a:t>
            </a:r>
            <a:r>
              <a:rPr dirty="0" sz="1000" spc="5">
                <a:latin typeface="PMingLiU"/>
                <a:cs typeface="PMingLiU"/>
              </a:rPr>
              <a:t>的</a:t>
            </a:r>
            <a:r>
              <a:rPr dirty="0" sz="1000" spc="-10">
                <a:latin typeface="PMingLiU"/>
                <a:cs typeface="PMingLiU"/>
              </a:rPr>
              <a:t> </a:t>
            </a:r>
            <a:r>
              <a:rPr dirty="0" sz="1000" spc="-5">
                <a:latin typeface="Arial"/>
                <a:cs typeface="Arial"/>
              </a:rPr>
              <a:t>Abecma</a:t>
            </a:r>
            <a:r>
              <a:rPr dirty="0" sz="1000" spc="5">
                <a:latin typeface="PMingLiU"/>
                <a:cs typeface="PMingLiU"/>
              </a:rPr>
              <a:t>、</a:t>
            </a:r>
            <a:r>
              <a:rPr dirty="0" sz="1000" spc="-20">
                <a:latin typeface="PMingLiU"/>
                <a:cs typeface="PMingLiU"/>
              </a:rPr>
              <a:t>传</a:t>
            </a:r>
            <a:r>
              <a:rPr dirty="0" sz="1000" spc="5">
                <a:latin typeface="PMingLiU"/>
                <a:cs typeface="PMingLiU"/>
              </a:rPr>
              <a:t>奇生物的</a:t>
            </a:r>
            <a:r>
              <a:rPr dirty="0" sz="1000" spc="-10">
                <a:latin typeface="PMingLiU"/>
                <a:cs typeface="PMingLiU"/>
              </a:rPr>
              <a:t> </a:t>
            </a:r>
            <a:r>
              <a:rPr dirty="0" sz="1000" spc="-10">
                <a:latin typeface="Arial"/>
                <a:cs typeface="Arial"/>
              </a:rPr>
              <a:t>Carvykti</a:t>
            </a:r>
            <a:r>
              <a:rPr dirty="0" sz="1000" spc="-45">
                <a:latin typeface="Arial"/>
                <a:cs typeface="Arial"/>
              </a:rPr>
              <a:t> </a:t>
            </a:r>
            <a:r>
              <a:rPr dirty="0" sz="1000" spc="5">
                <a:latin typeface="PMingLiU"/>
                <a:cs typeface="PMingLiU"/>
              </a:rPr>
              <a:t>和</a:t>
            </a:r>
            <a:r>
              <a:rPr dirty="0" sz="1000" spc="-20">
                <a:latin typeface="PMingLiU"/>
                <a:cs typeface="PMingLiU"/>
              </a:rPr>
              <a:t>药</a:t>
            </a:r>
            <a:r>
              <a:rPr dirty="0" sz="1000" spc="5">
                <a:latin typeface="PMingLiU"/>
                <a:cs typeface="PMingLiU"/>
              </a:rPr>
              <a:t>明巨诺</a:t>
            </a:r>
            <a:r>
              <a:rPr dirty="0" sz="1000" spc="-20">
                <a:latin typeface="PMingLiU"/>
                <a:cs typeface="PMingLiU"/>
              </a:rPr>
              <a:t>的</a:t>
            </a:r>
            <a:r>
              <a:rPr dirty="0" sz="1000" spc="5">
                <a:latin typeface="PMingLiU"/>
                <a:cs typeface="PMingLiU"/>
              </a:rPr>
              <a:t>倍诺</a:t>
            </a:r>
            <a:r>
              <a:rPr dirty="0" sz="1000" spc="-15">
                <a:latin typeface="PMingLiU"/>
                <a:cs typeface="PMingLiU"/>
              </a:rPr>
              <a:t>达</a:t>
            </a:r>
            <a:r>
              <a:rPr dirty="0" sz="1000" spc="5">
                <a:latin typeface="PMingLiU"/>
                <a:cs typeface="PMingLiU"/>
              </a:rPr>
              <a:t>则采</a:t>
            </a:r>
            <a:r>
              <a:rPr dirty="0" sz="1000" spc="-20">
                <a:latin typeface="PMingLiU"/>
                <a:cs typeface="PMingLiU"/>
              </a:rPr>
              <a:t>用</a:t>
            </a:r>
            <a:r>
              <a:rPr dirty="0" sz="1000" spc="5">
                <a:latin typeface="PMingLiU"/>
                <a:cs typeface="PMingLiU"/>
              </a:rPr>
              <a:t>了慢</a:t>
            </a:r>
            <a:r>
              <a:rPr dirty="0" sz="1000" spc="-20">
                <a:latin typeface="PMingLiU"/>
                <a:cs typeface="PMingLiU"/>
              </a:rPr>
              <a:t>病</a:t>
            </a:r>
            <a:r>
              <a:rPr dirty="0" sz="1000" spc="5">
                <a:latin typeface="PMingLiU"/>
                <a:cs typeface="PMingLiU"/>
              </a:rPr>
              <a:t>毒进行 转导。</a:t>
            </a:r>
            <a:r>
              <a:rPr dirty="0" sz="1000" spc="-20">
                <a:latin typeface="PMingLiU"/>
                <a:cs typeface="PMingLiU"/>
              </a:rPr>
              <a:t>慢</a:t>
            </a:r>
            <a:r>
              <a:rPr dirty="0" sz="1000" spc="5">
                <a:latin typeface="PMingLiU"/>
                <a:cs typeface="PMingLiU"/>
              </a:rPr>
              <a:t>病毒</a:t>
            </a:r>
            <a:r>
              <a:rPr dirty="0" sz="1000" spc="-20">
                <a:latin typeface="PMingLiU"/>
                <a:cs typeface="PMingLiU"/>
              </a:rPr>
              <a:t>载</a:t>
            </a:r>
            <a:r>
              <a:rPr dirty="0" sz="1000" spc="5">
                <a:latin typeface="PMingLiU"/>
                <a:cs typeface="PMingLiU"/>
              </a:rPr>
              <a:t>体具</a:t>
            </a:r>
            <a:r>
              <a:rPr dirty="0" sz="1000" spc="-20">
                <a:latin typeface="PMingLiU"/>
                <a:cs typeface="PMingLiU"/>
              </a:rPr>
              <a:t>有</a:t>
            </a:r>
            <a:r>
              <a:rPr dirty="0" sz="1000" spc="5">
                <a:latin typeface="PMingLiU"/>
                <a:cs typeface="PMingLiU"/>
              </a:rPr>
              <a:t>更高</a:t>
            </a:r>
            <a:r>
              <a:rPr dirty="0" sz="1000" spc="-20">
                <a:latin typeface="PMingLiU"/>
                <a:cs typeface="PMingLiU"/>
              </a:rPr>
              <a:t>的</a:t>
            </a:r>
            <a:r>
              <a:rPr dirty="0" sz="1000" spc="5">
                <a:latin typeface="PMingLiU"/>
                <a:cs typeface="PMingLiU"/>
              </a:rPr>
              <a:t>寄送</a:t>
            </a:r>
            <a:r>
              <a:rPr dirty="0" sz="1000" spc="-20">
                <a:latin typeface="PMingLiU"/>
                <a:cs typeface="PMingLiU"/>
              </a:rPr>
              <a:t>效</a:t>
            </a:r>
            <a:r>
              <a:rPr dirty="0" sz="1000" spc="5">
                <a:latin typeface="PMingLiU"/>
                <a:cs typeface="PMingLiU"/>
              </a:rPr>
              <a:t>率</a:t>
            </a:r>
            <a:r>
              <a:rPr dirty="0" sz="1000" spc="155">
                <a:latin typeface="PMingLiU"/>
                <a:cs typeface="PMingLiU"/>
              </a:rPr>
              <a:t>和</a:t>
            </a:r>
            <a:r>
              <a:rPr dirty="0" sz="1000" spc="5">
                <a:latin typeface="Arial"/>
                <a:cs typeface="Arial"/>
              </a:rPr>
              <a:t>T</a:t>
            </a:r>
            <a:r>
              <a:rPr dirty="0" sz="1000" spc="-95">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转导</a:t>
            </a:r>
            <a:r>
              <a:rPr dirty="0" sz="1000" spc="-20">
                <a:latin typeface="PMingLiU"/>
                <a:cs typeface="PMingLiU"/>
              </a:rPr>
              <a:t>质</a:t>
            </a:r>
            <a:r>
              <a:rPr dirty="0" sz="1000" spc="5">
                <a:latin typeface="PMingLiU"/>
                <a:cs typeface="PMingLiU"/>
              </a:rPr>
              <a:t>量，转</a:t>
            </a:r>
            <a:r>
              <a:rPr dirty="0" sz="1000" spc="-20">
                <a:latin typeface="PMingLiU"/>
                <a:cs typeface="PMingLiU"/>
              </a:rPr>
              <a:t>导</a:t>
            </a:r>
            <a:r>
              <a:rPr dirty="0" sz="1000" spc="5">
                <a:latin typeface="PMingLiU"/>
                <a:cs typeface="PMingLiU"/>
              </a:rPr>
              <a:t>效率接</a:t>
            </a:r>
            <a:r>
              <a:rPr dirty="0" sz="1000" spc="175">
                <a:latin typeface="PMingLiU"/>
                <a:cs typeface="PMingLiU"/>
              </a:rPr>
              <a:t>近</a:t>
            </a:r>
            <a:r>
              <a:rPr dirty="0" sz="1000" spc="-5">
                <a:latin typeface="Arial"/>
                <a:cs typeface="Arial"/>
              </a:rPr>
              <a:t>100%</a:t>
            </a:r>
            <a:r>
              <a:rPr dirty="0" sz="1000" spc="-5">
                <a:latin typeface="PMingLiU"/>
                <a:cs typeface="PMingLiU"/>
              </a:rPr>
              <a:t>，</a:t>
            </a:r>
            <a:r>
              <a:rPr dirty="0" sz="1000" spc="-20">
                <a:latin typeface="PMingLiU"/>
                <a:cs typeface="PMingLiU"/>
              </a:rPr>
              <a:t>转</a:t>
            </a:r>
            <a:r>
              <a:rPr dirty="0" sz="1000" spc="5">
                <a:latin typeface="PMingLiU"/>
                <a:cs typeface="PMingLiU"/>
              </a:rPr>
              <a:t>基因负 荷量可达</a:t>
            </a:r>
            <a:r>
              <a:rPr dirty="0" sz="1000" spc="250">
                <a:latin typeface="PMingLiU"/>
                <a:cs typeface="PMingLiU"/>
              </a:rPr>
              <a:t> </a:t>
            </a:r>
            <a:r>
              <a:rPr dirty="0" sz="1000">
                <a:latin typeface="Arial"/>
                <a:cs typeface="Arial"/>
              </a:rPr>
              <a:t>8kb</a:t>
            </a:r>
            <a:r>
              <a:rPr dirty="0" sz="1000">
                <a:latin typeface="PMingLiU"/>
                <a:cs typeface="PMingLiU"/>
              </a:rPr>
              <a:t>，</a:t>
            </a:r>
            <a:r>
              <a:rPr dirty="0" sz="1000" spc="5">
                <a:latin typeface="PMingLiU"/>
                <a:cs typeface="PMingLiU"/>
              </a:rPr>
              <a:t>基因毒性更小，整合位点相比</a:t>
            </a:r>
            <a:r>
              <a:rPr dirty="0" sz="1000" spc="229">
                <a:latin typeface="PMingLiU"/>
                <a:cs typeface="PMingLiU"/>
              </a:rPr>
              <a:t> </a:t>
            </a:r>
            <a:r>
              <a:rPr dirty="0" sz="1000">
                <a:latin typeface="Arial"/>
                <a:cs typeface="Arial"/>
              </a:rPr>
              <a:t>γ-</a:t>
            </a:r>
            <a:r>
              <a:rPr dirty="0" sz="1000" spc="5">
                <a:latin typeface="PMingLiU"/>
                <a:cs typeface="PMingLiU"/>
              </a:rPr>
              <a:t>逆</a:t>
            </a:r>
            <a:r>
              <a:rPr dirty="0" sz="1000" spc="-20">
                <a:latin typeface="PMingLiU"/>
                <a:cs typeface="PMingLiU"/>
              </a:rPr>
              <a:t>转</a:t>
            </a:r>
            <a:r>
              <a:rPr dirty="0" sz="1000" spc="5">
                <a:latin typeface="PMingLiU"/>
                <a:cs typeface="PMingLiU"/>
              </a:rPr>
              <a:t>录病毒更安全。然而慢病毒生产成本 </a:t>
            </a:r>
            <a:r>
              <a:rPr dirty="0" sz="1000" spc="25">
                <a:latin typeface="PMingLiU"/>
                <a:cs typeface="PMingLiU"/>
              </a:rPr>
              <a:t>高</a:t>
            </a:r>
            <a:r>
              <a:rPr dirty="0" sz="1000" spc="5">
                <a:latin typeface="PMingLiU"/>
                <a:cs typeface="PMingLiU"/>
              </a:rPr>
              <a:t>于</a:t>
            </a:r>
            <a:r>
              <a:rPr dirty="0" sz="1000" spc="25">
                <a:latin typeface="PMingLiU"/>
                <a:cs typeface="PMingLiU"/>
              </a:rPr>
              <a:t>逆</a:t>
            </a:r>
            <a:r>
              <a:rPr dirty="0" sz="1000" spc="5">
                <a:latin typeface="PMingLiU"/>
                <a:cs typeface="PMingLiU"/>
              </a:rPr>
              <a:t>转录</a:t>
            </a:r>
            <a:r>
              <a:rPr dirty="0" sz="1000" spc="25">
                <a:latin typeface="PMingLiU"/>
                <a:cs typeface="PMingLiU"/>
              </a:rPr>
              <a:t>病</a:t>
            </a:r>
            <a:r>
              <a:rPr dirty="0" sz="1000" spc="5">
                <a:latin typeface="PMingLiU"/>
                <a:cs typeface="PMingLiU"/>
              </a:rPr>
              <a:t>毒</a:t>
            </a:r>
            <a:r>
              <a:rPr dirty="0" sz="1000" spc="25">
                <a:latin typeface="PMingLiU"/>
                <a:cs typeface="PMingLiU"/>
              </a:rPr>
              <a:t>成</a:t>
            </a:r>
            <a:r>
              <a:rPr dirty="0" sz="1000" spc="5">
                <a:latin typeface="PMingLiU"/>
                <a:cs typeface="PMingLiU"/>
              </a:rPr>
              <a:t>本</a:t>
            </a:r>
            <a:r>
              <a:rPr dirty="0" sz="1000" spc="25">
                <a:latin typeface="PMingLiU"/>
                <a:cs typeface="PMingLiU"/>
              </a:rPr>
              <a:t>，</a:t>
            </a:r>
            <a:r>
              <a:rPr dirty="0" sz="1000" spc="5">
                <a:latin typeface="PMingLiU"/>
                <a:cs typeface="PMingLiU"/>
              </a:rPr>
              <a:t>原因</a:t>
            </a:r>
            <a:r>
              <a:rPr dirty="0" sz="1000" spc="25">
                <a:latin typeface="PMingLiU"/>
                <a:cs typeface="PMingLiU"/>
              </a:rPr>
              <a:t>在</a:t>
            </a:r>
            <a:r>
              <a:rPr dirty="0" sz="1000" spc="5">
                <a:latin typeface="PMingLiU"/>
                <a:cs typeface="PMingLiU"/>
              </a:rPr>
              <a:t>于</a:t>
            </a:r>
            <a:r>
              <a:rPr dirty="0" sz="1000" spc="25">
                <a:latin typeface="PMingLiU"/>
                <a:cs typeface="PMingLiU"/>
              </a:rPr>
              <a:t>逆</a:t>
            </a:r>
            <a:r>
              <a:rPr dirty="0" sz="1000" spc="5">
                <a:latin typeface="PMingLiU"/>
                <a:cs typeface="PMingLiU"/>
              </a:rPr>
              <a:t>转录</a:t>
            </a:r>
            <a:r>
              <a:rPr dirty="0" sz="1000" spc="25">
                <a:latin typeface="PMingLiU"/>
                <a:cs typeface="PMingLiU"/>
              </a:rPr>
              <a:t>病</a:t>
            </a:r>
            <a:r>
              <a:rPr dirty="0" sz="1000" spc="5">
                <a:latin typeface="PMingLiU"/>
                <a:cs typeface="PMingLiU"/>
              </a:rPr>
              <a:t>毒</a:t>
            </a:r>
            <a:r>
              <a:rPr dirty="0" sz="1000" spc="25">
                <a:latin typeface="PMingLiU"/>
                <a:cs typeface="PMingLiU"/>
              </a:rPr>
              <a:t>采</a:t>
            </a:r>
            <a:r>
              <a:rPr dirty="0" sz="1000" spc="5">
                <a:latin typeface="PMingLiU"/>
                <a:cs typeface="PMingLiU"/>
              </a:rPr>
              <a:t>用永</a:t>
            </a:r>
            <a:r>
              <a:rPr dirty="0" sz="1000" spc="25">
                <a:latin typeface="PMingLiU"/>
                <a:cs typeface="PMingLiU"/>
              </a:rPr>
              <a:t>久</a:t>
            </a:r>
            <a:r>
              <a:rPr dirty="0" sz="1000" spc="5">
                <a:latin typeface="PMingLiU"/>
                <a:cs typeface="PMingLiU"/>
              </a:rPr>
              <a:t>性</a:t>
            </a:r>
            <a:r>
              <a:rPr dirty="0" sz="1000" spc="25">
                <a:latin typeface="PMingLiU"/>
                <a:cs typeface="PMingLiU"/>
              </a:rPr>
              <a:t>病</a:t>
            </a:r>
            <a:r>
              <a:rPr dirty="0" sz="1000" spc="5">
                <a:latin typeface="PMingLiU"/>
                <a:cs typeface="PMingLiU"/>
              </a:rPr>
              <a:t>毒</a:t>
            </a:r>
            <a:r>
              <a:rPr dirty="0" sz="1000" spc="25">
                <a:latin typeface="PMingLiU"/>
                <a:cs typeface="PMingLiU"/>
              </a:rPr>
              <a:t>生</a:t>
            </a:r>
            <a:r>
              <a:rPr dirty="0" sz="1000" spc="5">
                <a:latin typeface="PMingLiU"/>
                <a:cs typeface="PMingLiU"/>
              </a:rPr>
              <a:t>产毒</a:t>
            </a:r>
            <a:r>
              <a:rPr dirty="0" sz="1000" spc="25">
                <a:latin typeface="PMingLiU"/>
                <a:cs typeface="PMingLiU"/>
              </a:rPr>
              <a:t>株</a:t>
            </a:r>
            <a:r>
              <a:rPr dirty="0" sz="1000" spc="5">
                <a:latin typeface="PMingLiU"/>
                <a:cs typeface="PMingLiU"/>
              </a:rPr>
              <a:t>，</a:t>
            </a:r>
            <a:r>
              <a:rPr dirty="0" sz="1000" spc="25">
                <a:latin typeface="PMingLiU"/>
                <a:cs typeface="PMingLiU"/>
              </a:rPr>
              <a:t>而</a:t>
            </a:r>
            <a:r>
              <a:rPr dirty="0" sz="1000" spc="5">
                <a:latin typeface="PMingLiU"/>
                <a:cs typeface="PMingLiU"/>
              </a:rPr>
              <a:t>慢</a:t>
            </a:r>
            <a:r>
              <a:rPr dirty="0" sz="1000" spc="25">
                <a:latin typeface="PMingLiU"/>
                <a:cs typeface="PMingLiU"/>
              </a:rPr>
              <a:t>病</a:t>
            </a:r>
            <a:r>
              <a:rPr dirty="0" sz="1000" spc="5">
                <a:latin typeface="PMingLiU"/>
                <a:cs typeface="PMingLiU"/>
              </a:rPr>
              <a:t>毒通</a:t>
            </a:r>
            <a:r>
              <a:rPr dirty="0" sz="1000" spc="25">
                <a:latin typeface="PMingLiU"/>
                <a:cs typeface="PMingLiU"/>
              </a:rPr>
              <a:t>过</a:t>
            </a:r>
            <a:r>
              <a:rPr dirty="0" sz="1000" spc="5">
                <a:latin typeface="PMingLiU"/>
                <a:cs typeface="PMingLiU"/>
              </a:rPr>
              <a:t>瞬转 包装病</a:t>
            </a:r>
            <a:r>
              <a:rPr dirty="0" sz="1000" spc="-20">
                <a:latin typeface="PMingLiU"/>
                <a:cs typeface="PMingLiU"/>
              </a:rPr>
              <a:t>毒</a:t>
            </a:r>
            <a:r>
              <a:rPr dirty="0" sz="1000" spc="5">
                <a:latin typeface="PMingLiU"/>
                <a:cs typeface="PMingLiU"/>
              </a:rPr>
              <a:t>，单</a:t>
            </a:r>
            <a:r>
              <a:rPr dirty="0" sz="1000" spc="-20">
                <a:latin typeface="PMingLiU"/>
                <a:cs typeface="PMingLiU"/>
              </a:rPr>
              <a:t>次</a:t>
            </a:r>
            <a:r>
              <a:rPr dirty="0" sz="1000" spc="5">
                <a:latin typeface="PMingLiU"/>
                <a:cs typeface="PMingLiU"/>
              </a:rPr>
              <a:t>仅可供</a:t>
            </a:r>
            <a:r>
              <a:rPr dirty="0" sz="1000" spc="-15">
                <a:latin typeface="PMingLiU"/>
                <a:cs typeface="PMingLiU"/>
              </a:rPr>
              <a:t> </a:t>
            </a:r>
            <a:r>
              <a:rPr dirty="0" sz="1000" spc="-5">
                <a:latin typeface="Arial"/>
                <a:cs typeface="Arial"/>
              </a:rPr>
              <a:t>50~100</a:t>
            </a:r>
            <a:r>
              <a:rPr dirty="0" sz="1000" spc="-25">
                <a:latin typeface="Arial"/>
                <a:cs typeface="Arial"/>
              </a:rPr>
              <a:t> </a:t>
            </a:r>
            <a:r>
              <a:rPr dirty="0" sz="1000" spc="5">
                <a:latin typeface="PMingLiU"/>
                <a:cs typeface="PMingLiU"/>
              </a:rPr>
              <a:t>个病</a:t>
            </a:r>
            <a:r>
              <a:rPr dirty="0" sz="1000" spc="-20">
                <a:latin typeface="PMingLiU"/>
                <a:cs typeface="PMingLiU"/>
              </a:rPr>
              <a:t>人</a:t>
            </a:r>
            <a:r>
              <a:rPr dirty="0" sz="1000" spc="5">
                <a:latin typeface="PMingLiU"/>
                <a:cs typeface="PMingLiU"/>
              </a:rPr>
              <a:t>使用</a:t>
            </a:r>
            <a:r>
              <a:rPr dirty="0" sz="1000" spc="-20">
                <a:latin typeface="PMingLiU"/>
                <a:cs typeface="PMingLiU"/>
              </a:rPr>
              <a:t>，</a:t>
            </a:r>
            <a:r>
              <a:rPr dirty="0" sz="1000" spc="5">
                <a:latin typeface="PMingLiU"/>
                <a:cs typeface="PMingLiU"/>
              </a:rPr>
              <a:t>生产</a:t>
            </a:r>
            <a:r>
              <a:rPr dirty="0" sz="1000" spc="-20">
                <a:latin typeface="PMingLiU"/>
                <a:cs typeface="PMingLiU"/>
              </a:rPr>
              <a:t>中需</a:t>
            </a:r>
            <a:r>
              <a:rPr dirty="0" sz="1000" spc="5">
                <a:latin typeface="PMingLiU"/>
                <a:cs typeface="PMingLiU"/>
              </a:rPr>
              <a:t>要定期</a:t>
            </a:r>
            <a:r>
              <a:rPr dirty="0" sz="1000" spc="-20">
                <a:latin typeface="PMingLiU"/>
                <a:cs typeface="PMingLiU"/>
              </a:rPr>
              <a:t>进</a:t>
            </a:r>
            <a:r>
              <a:rPr dirty="0" sz="1000" spc="5">
                <a:latin typeface="PMingLiU"/>
                <a:cs typeface="PMingLiU"/>
              </a:rPr>
              <a:t>行病</a:t>
            </a:r>
            <a:r>
              <a:rPr dirty="0" sz="1000" spc="-20">
                <a:latin typeface="PMingLiU"/>
                <a:cs typeface="PMingLiU"/>
              </a:rPr>
              <a:t>毒</a:t>
            </a:r>
            <a:r>
              <a:rPr dirty="0" sz="1000" spc="5">
                <a:latin typeface="PMingLiU"/>
                <a:cs typeface="PMingLiU"/>
              </a:rPr>
              <a:t>包装。</a:t>
            </a:r>
            <a:endParaRPr sz="1000">
              <a:latin typeface="PMingLiU"/>
              <a:cs typeface="PMingLiU"/>
            </a:endParaRPr>
          </a:p>
          <a:p>
            <a:pPr algn="just" marL="12700" marR="5080">
              <a:lnSpc>
                <a:spcPct val="140000"/>
              </a:lnSpc>
              <a:spcBef>
                <a:spcPts val="580"/>
              </a:spcBef>
            </a:pPr>
            <a:r>
              <a:rPr dirty="0" sz="1000" spc="5">
                <a:latin typeface="PMingLiU"/>
                <a:cs typeface="PMingLiU"/>
              </a:rPr>
              <a:t>稳定表</a:t>
            </a:r>
            <a:r>
              <a:rPr dirty="0" sz="1000" spc="-20">
                <a:latin typeface="PMingLiU"/>
                <a:cs typeface="PMingLiU"/>
              </a:rPr>
              <a:t>达</a:t>
            </a:r>
            <a:r>
              <a:rPr dirty="0" sz="1000" spc="5">
                <a:latin typeface="PMingLiU"/>
                <a:cs typeface="PMingLiU"/>
              </a:rPr>
              <a:t>的</a:t>
            </a:r>
            <a:r>
              <a:rPr dirty="0" sz="1000" spc="80">
                <a:latin typeface="PMingLiU"/>
                <a:cs typeface="PMingLiU"/>
              </a:rPr>
              <a:t> </a:t>
            </a:r>
            <a:r>
              <a:rPr dirty="0" sz="1000">
                <a:latin typeface="Arial"/>
                <a:cs typeface="Arial"/>
              </a:rPr>
              <a:t>CAR-T</a:t>
            </a:r>
            <a:r>
              <a:rPr dirty="0" sz="1000" spc="-5">
                <a:latin typeface="Arial"/>
                <a:cs typeface="Arial"/>
              </a:rPr>
              <a:t> </a:t>
            </a:r>
            <a:r>
              <a:rPr dirty="0" sz="1000" spc="5">
                <a:latin typeface="PMingLiU"/>
                <a:cs typeface="PMingLiU"/>
              </a:rPr>
              <a:t>细胞</a:t>
            </a:r>
            <a:r>
              <a:rPr dirty="0" sz="1000" spc="-20">
                <a:latin typeface="PMingLiU"/>
                <a:cs typeface="PMingLiU"/>
              </a:rPr>
              <a:t>必</a:t>
            </a:r>
            <a:r>
              <a:rPr dirty="0" sz="1000" spc="5">
                <a:latin typeface="PMingLiU"/>
                <a:cs typeface="PMingLiU"/>
              </a:rPr>
              <a:t>须经</a:t>
            </a:r>
            <a:r>
              <a:rPr dirty="0" sz="1000" spc="-20">
                <a:latin typeface="PMingLiU"/>
                <a:cs typeface="PMingLiU"/>
              </a:rPr>
              <a:t>流</a:t>
            </a:r>
            <a:r>
              <a:rPr dirty="0" sz="1000" spc="5">
                <a:latin typeface="PMingLiU"/>
                <a:cs typeface="PMingLiU"/>
              </a:rPr>
              <a:t>式细</a:t>
            </a:r>
            <a:r>
              <a:rPr dirty="0" sz="1000" spc="-20">
                <a:latin typeface="PMingLiU"/>
                <a:cs typeface="PMingLiU"/>
              </a:rPr>
              <a:t>胞</a:t>
            </a:r>
            <a:r>
              <a:rPr dirty="0" sz="1000" spc="5">
                <a:latin typeface="PMingLiU"/>
                <a:cs typeface="PMingLiU"/>
              </a:rPr>
              <a:t>仪分</a:t>
            </a:r>
            <a:r>
              <a:rPr dirty="0" sz="1000" spc="-20">
                <a:latin typeface="PMingLiU"/>
                <a:cs typeface="PMingLiU"/>
              </a:rPr>
              <a:t>选</a:t>
            </a:r>
            <a:r>
              <a:rPr dirty="0" sz="1000" spc="5">
                <a:latin typeface="PMingLiU"/>
                <a:cs typeface="PMingLiU"/>
              </a:rPr>
              <a:t>后，</a:t>
            </a:r>
            <a:r>
              <a:rPr dirty="0" sz="1000" spc="-20">
                <a:latin typeface="PMingLiU"/>
                <a:cs typeface="PMingLiU"/>
              </a:rPr>
              <a:t>体</a:t>
            </a:r>
            <a:r>
              <a:rPr dirty="0" sz="1000" spc="5">
                <a:latin typeface="PMingLiU"/>
                <a:cs typeface="PMingLiU"/>
              </a:rPr>
              <a:t>外扩增</a:t>
            </a:r>
            <a:r>
              <a:rPr dirty="0" sz="1000" spc="-20">
                <a:latin typeface="PMingLiU"/>
                <a:cs typeface="PMingLiU"/>
              </a:rPr>
              <a:t>达</a:t>
            </a:r>
            <a:r>
              <a:rPr dirty="0" sz="1000" spc="5">
                <a:latin typeface="PMingLiU"/>
                <a:cs typeface="PMingLiU"/>
              </a:rPr>
              <a:t>到治</a:t>
            </a:r>
            <a:r>
              <a:rPr dirty="0" sz="1000" spc="-20">
                <a:latin typeface="PMingLiU"/>
                <a:cs typeface="PMingLiU"/>
              </a:rPr>
              <a:t>疗</a:t>
            </a:r>
            <a:r>
              <a:rPr dirty="0" sz="1000" spc="5">
                <a:latin typeface="PMingLiU"/>
                <a:cs typeface="PMingLiU"/>
              </a:rPr>
              <a:t>所需</a:t>
            </a:r>
            <a:r>
              <a:rPr dirty="0" sz="1000" spc="-20">
                <a:latin typeface="PMingLiU"/>
                <a:cs typeface="PMingLiU"/>
              </a:rPr>
              <a:t>剂</a:t>
            </a:r>
            <a:r>
              <a:rPr dirty="0" sz="1000" spc="5">
                <a:latin typeface="PMingLiU"/>
                <a:cs typeface="PMingLiU"/>
              </a:rPr>
              <a:t>量，</a:t>
            </a:r>
            <a:r>
              <a:rPr dirty="0" sz="1000" spc="-20">
                <a:latin typeface="PMingLiU"/>
                <a:cs typeface="PMingLiU"/>
              </a:rPr>
              <a:t>才</a:t>
            </a:r>
            <a:r>
              <a:rPr dirty="0" sz="1000" spc="5">
                <a:latin typeface="PMingLiU"/>
                <a:cs typeface="PMingLiU"/>
              </a:rPr>
              <a:t>可以对 患者进</a:t>
            </a:r>
            <a:r>
              <a:rPr dirty="0" sz="1000" spc="-20">
                <a:latin typeface="PMingLiU"/>
                <a:cs typeface="PMingLiU"/>
              </a:rPr>
              <a:t>行</a:t>
            </a:r>
            <a:r>
              <a:rPr dirty="0" sz="1000" spc="5">
                <a:latin typeface="PMingLiU"/>
                <a:cs typeface="PMingLiU"/>
              </a:rPr>
              <a:t>回输</a:t>
            </a:r>
            <a:r>
              <a:rPr dirty="0" sz="1000" spc="-20">
                <a:latin typeface="PMingLiU"/>
                <a:cs typeface="PMingLiU"/>
              </a:rPr>
              <a:t>，</a:t>
            </a:r>
            <a:r>
              <a:rPr dirty="0" sz="1000" spc="5">
                <a:latin typeface="PMingLiU"/>
                <a:cs typeface="PMingLiU"/>
              </a:rPr>
              <a:t>一般</a:t>
            </a:r>
            <a:r>
              <a:rPr dirty="0" sz="1000" spc="-20">
                <a:latin typeface="PMingLiU"/>
                <a:cs typeface="PMingLiU"/>
              </a:rPr>
              <a:t>一</a:t>
            </a:r>
            <a:r>
              <a:rPr dirty="0" sz="1000" spc="5">
                <a:latin typeface="PMingLiU"/>
                <a:cs typeface="PMingLiU"/>
              </a:rPr>
              <a:t>名患</a:t>
            </a:r>
            <a:r>
              <a:rPr dirty="0" sz="1000" spc="-20">
                <a:latin typeface="PMingLiU"/>
                <a:cs typeface="PMingLiU"/>
              </a:rPr>
              <a:t>者</a:t>
            </a:r>
            <a:r>
              <a:rPr dirty="0" sz="1000" spc="5">
                <a:latin typeface="PMingLiU"/>
                <a:cs typeface="PMingLiU"/>
              </a:rPr>
              <a:t>需要</a:t>
            </a:r>
            <a:r>
              <a:rPr dirty="0" sz="1000" spc="-20">
                <a:latin typeface="PMingLiU"/>
                <a:cs typeface="PMingLiU"/>
              </a:rPr>
              <a:t>回</a:t>
            </a:r>
            <a:r>
              <a:rPr dirty="0" sz="1000" spc="5">
                <a:latin typeface="PMingLiU"/>
                <a:cs typeface="PMingLiU"/>
              </a:rPr>
              <a:t>输数</a:t>
            </a:r>
            <a:r>
              <a:rPr dirty="0" sz="1000" spc="-20">
                <a:latin typeface="PMingLiU"/>
                <a:cs typeface="PMingLiU"/>
              </a:rPr>
              <a:t>千</a:t>
            </a:r>
            <a:r>
              <a:rPr dirty="0" sz="1000" spc="5">
                <a:latin typeface="PMingLiU"/>
                <a:cs typeface="PMingLiU"/>
              </a:rPr>
              <a:t>万至</a:t>
            </a:r>
            <a:r>
              <a:rPr dirty="0" sz="1000" spc="-20">
                <a:latin typeface="PMingLiU"/>
                <a:cs typeface="PMingLiU"/>
              </a:rPr>
              <a:t>数</a:t>
            </a:r>
            <a:r>
              <a:rPr dirty="0" sz="1000" spc="5">
                <a:latin typeface="PMingLiU"/>
                <a:cs typeface="PMingLiU"/>
              </a:rPr>
              <a:t>亿个</a:t>
            </a:r>
            <a:r>
              <a:rPr dirty="0" sz="1000" spc="15">
                <a:latin typeface="PMingLiU"/>
                <a:cs typeface="PMingLiU"/>
              </a:rPr>
              <a:t> </a:t>
            </a:r>
            <a:r>
              <a:rPr dirty="0" sz="1000">
                <a:latin typeface="Arial"/>
                <a:cs typeface="Arial"/>
              </a:rPr>
              <a:t>CAR-T</a:t>
            </a:r>
            <a:r>
              <a:rPr dirty="0" sz="1000" spc="-25">
                <a:latin typeface="Arial"/>
                <a:cs typeface="Arial"/>
              </a:rPr>
              <a:t> </a:t>
            </a:r>
            <a:r>
              <a:rPr dirty="0" sz="1000" spc="5">
                <a:latin typeface="PMingLiU"/>
                <a:cs typeface="PMingLiU"/>
              </a:rPr>
              <a:t>细胞</a:t>
            </a:r>
            <a:r>
              <a:rPr dirty="0" sz="1000" spc="-20">
                <a:latin typeface="PMingLiU"/>
                <a:cs typeface="PMingLiU"/>
              </a:rPr>
              <a:t>，</a:t>
            </a:r>
            <a:r>
              <a:rPr dirty="0" sz="1000" spc="5">
                <a:latin typeface="PMingLiU"/>
                <a:cs typeface="PMingLiU"/>
              </a:rPr>
              <a:t>培养</a:t>
            </a:r>
            <a:r>
              <a:rPr dirty="0" sz="1000" spc="-20">
                <a:latin typeface="PMingLiU"/>
                <a:cs typeface="PMingLiU"/>
              </a:rPr>
              <a:t>需</a:t>
            </a:r>
            <a:r>
              <a:rPr dirty="0" sz="1000" spc="5">
                <a:latin typeface="PMingLiU"/>
                <a:cs typeface="PMingLiU"/>
              </a:rPr>
              <a:t>要</a:t>
            </a:r>
            <a:r>
              <a:rPr dirty="0" sz="1000" spc="35">
                <a:latin typeface="PMingLiU"/>
                <a:cs typeface="PMingLiU"/>
              </a:rPr>
              <a:t> </a:t>
            </a:r>
            <a:r>
              <a:rPr dirty="0" sz="1000">
                <a:latin typeface="Arial"/>
                <a:cs typeface="Arial"/>
              </a:rPr>
              <a:t>2</a:t>
            </a:r>
            <a:r>
              <a:rPr dirty="0" sz="1000" spc="-50">
                <a:latin typeface="Arial"/>
                <a:cs typeface="Arial"/>
              </a:rPr>
              <a:t> </a:t>
            </a:r>
            <a:r>
              <a:rPr dirty="0" sz="1000" spc="5">
                <a:latin typeface="PMingLiU"/>
                <a:cs typeface="PMingLiU"/>
              </a:rPr>
              <a:t>周时间。 细胞扩增可</a:t>
            </a:r>
            <a:r>
              <a:rPr dirty="0" sz="1000" spc="-20">
                <a:latin typeface="PMingLiU"/>
                <a:cs typeface="PMingLiU"/>
              </a:rPr>
              <a:t>以</a:t>
            </a:r>
            <a:r>
              <a:rPr dirty="0" sz="1000" spc="5">
                <a:latin typeface="PMingLiU"/>
                <a:cs typeface="PMingLiU"/>
              </a:rPr>
              <a:t>使用</a:t>
            </a:r>
            <a:r>
              <a:rPr dirty="0" sz="1000" spc="245">
                <a:latin typeface="PMingLiU"/>
                <a:cs typeface="PMingLiU"/>
              </a:rPr>
              <a:t> </a:t>
            </a:r>
            <a:r>
              <a:rPr dirty="0" sz="1000" spc="5">
                <a:latin typeface="Arial"/>
                <a:cs typeface="Arial"/>
              </a:rPr>
              <a:t>T</a:t>
            </a:r>
            <a:r>
              <a:rPr dirty="0" sz="1000" spc="140">
                <a:latin typeface="Arial"/>
                <a:cs typeface="Arial"/>
              </a:rPr>
              <a:t> </a:t>
            </a:r>
            <a:r>
              <a:rPr dirty="0" sz="1000" spc="5">
                <a:latin typeface="PMingLiU"/>
                <a:cs typeface="PMingLiU"/>
              </a:rPr>
              <a:t>型瓶、</a:t>
            </a:r>
            <a:r>
              <a:rPr dirty="0" sz="1000" spc="-20">
                <a:latin typeface="PMingLiU"/>
                <a:cs typeface="PMingLiU"/>
              </a:rPr>
              <a:t>静</a:t>
            </a:r>
            <a:r>
              <a:rPr dirty="0" sz="1000" spc="5">
                <a:latin typeface="PMingLiU"/>
                <a:cs typeface="PMingLiU"/>
              </a:rPr>
              <a:t>态培养</a:t>
            </a:r>
            <a:r>
              <a:rPr dirty="0" sz="1000" spc="-20">
                <a:latin typeface="PMingLiU"/>
                <a:cs typeface="PMingLiU"/>
              </a:rPr>
              <a:t>袋</a:t>
            </a:r>
            <a:r>
              <a:rPr dirty="0" sz="1000" spc="5">
                <a:latin typeface="PMingLiU"/>
                <a:cs typeface="PMingLiU"/>
              </a:rPr>
              <a:t>，或生</a:t>
            </a:r>
            <a:r>
              <a:rPr dirty="0" sz="1000" spc="-20">
                <a:latin typeface="PMingLiU"/>
                <a:cs typeface="PMingLiU"/>
              </a:rPr>
              <a:t>物</a:t>
            </a:r>
            <a:r>
              <a:rPr dirty="0" sz="1000" spc="5">
                <a:latin typeface="PMingLiU"/>
                <a:cs typeface="PMingLiU"/>
              </a:rPr>
              <a:t>反</a:t>
            </a:r>
            <a:r>
              <a:rPr dirty="0" sz="1000" spc="-20">
                <a:latin typeface="PMingLiU"/>
                <a:cs typeface="PMingLiU"/>
              </a:rPr>
              <a:t>应</a:t>
            </a:r>
            <a:r>
              <a:rPr dirty="0" sz="1000" spc="5">
                <a:latin typeface="PMingLiU"/>
                <a:cs typeface="PMingLiU"/>
              </a:rPr>
              <a:t>器</a:t>
            </a:r>
            <a:r>
              <a:rPr dirty="0" sz="1000" spc="10">
                <a:latin typeface="PMingLiU"/>
                <a:cs typeface="PMingLiU"/>
              </a:rPr>
              <a:t>。</a:t>
            </a:r>
            <a:r>
              <a:rPr dirty="0" sz="1000" spc="5">
                <a:latin typeface="Arial"/>
                <a:cs typeface="Arial"/>
              </a:rPr>
              <a:t>T</a:t>
            </a:r>
            <a:r>
              <a:rPr dirty="0" sz="1000" spc="160">
                <a:latin typeface="Arial"/>
                <a:cs typeface="Arial"/>
              </a:rPr>
              <a:t> </a:t>
            </a:r>
            <a:r>
              <a:rPr dirty="0" sz="1000" spc="5">
                <a:latin typeface="PMingLiU"/>
                <a:cs typeface="PMingLiU"/>
              </a:rPr>
              <a:t>型瓶</a:t>
            </a:r>
            <a:r>
              <a:rPr dirty="0" sz="1000" spc="-20">
                <a:latin typeface="PMingLiU"/>
                <a:cs typeface="PMingLiU"/>
              </a:rPr>
              <a:t>需</a:t>
            </a:r>
            <a:r>
              <a:rPr dirty="0" sz="1000" spc="5">
                <a:latin typeface="PMingLiU"/>
                <a:cs typeface="PMingLiU"/>
              </a:rPr>
              <a:t>要极多</a:t>
            </a:r>
            <a:r>
              <a:rPr dirty="0" sz="1000" spc="-20">
                <a:latin typeface="PMingLiU"/>
                <a:cs typeface="PMingLiU"/>
              </a:rPr>
              <a:t>人</a:t>
            </a:r>
            <a:r>
              <a:rPr dirty="0" sz="1000" spc="5">
                <a:latin typeface="PMingLiU"/>
                <a:cs typeface="PMingLiU"/>
              </a:rPr>
              <a:t>工，目</a:t>
            </a:r>
            <a:r>
              <a:rPr dirty="0" sz="1000" spc="-20">
                <a:latin typeface="PMingLiU"/>
                <a:cs typeface="PMingLiU"/>
              </a:rPr>
              <a:t>前</a:t>
            </a:r>
            <a:r>
              <a:rPr dirty="0" sz="1000" spc="5">
                <a:latin typeface="PMingLiU"/>
                <a:cs typeface="PMingLiU"/>
              </a:rPr>
              <a:t>已经 </a:t>
            </a:r>
            <a:r>
              <a:rPr dirty="0" sz="1000" spc="25">
                <a:latin typeface="PMingLiU"/>
                <a:cs typeface="PMingLiU"/>
              </a:rPr>
              <a:t>基</a:t>
            </a:r>
            <a:r>
              <a:rPr dirty="0" sz="1000" spc="5">
                <a:latin typeface="PMingLiU"/>
                <a:cs typeface="PMingLiU"/>
              </a:rPr>
              <a:t>本</a:t>
            </a:r>
            <a:r>
              <a:rPr dirty="0" sz="1000" spc="25">
                <a:latin typeface="PMingLiU"/>
                <a:cs typeface="PMingLiU"/>
              </a:rPr>
              <a:t>被</a:t>
            </a:r>
            <a:r>
              <a:rPr dirty="0" sz="1000" spc="5">
                <a:latin typeface="PMingLiU"/>
                <a:cs typeface="PMingLiU"/>
              </a:rPr>
              <a:t>淘汰</a:t>
            </a:r>
            <a:r>
              <a:rPr dirty="0" sz="1000" spc="25">
                <a:latin typeface="PMingLiU"/>
                <a:cs typeface="PMingLiU"/>
              </a:rPr>
              <a:t>，</a:t>
            </a:r>
            <a:r>
              <a:rPr dirty="0" sz="1000" spc="5">
                <a:latin typeface="PMingLiU"/>
                <a:cs typeface="PMingLiU"/>
              </a:rPr>
              <a:t>静</a:t>
            </a:r>
            <a:r>
              <a:rPr dirty="0" sz="1000" spc="25">
                <a:latin typeface="PMingLiU"/>
                <a:cs typeface="PMingLiU"/>
              </a:rPr>
              <a:t>态</a:t>
            </a:r>
            <a:r>
              <a:rPr dirty="0" sz="1000" spc="5">
                <a:latin typeface="PMingLiU"/>
                <a:cs typeface="PMingLiU"/>
              </a:rPr>
              <a:t>培</a:t>
            </a:r>
            <a:r>
              <a:rPr dirty="0" sz="1000" spc="25">
                <a:latin typeface="PMingLiU"/>
                <a:cs typeface="PMingLiU"/>
              </a:rPr>
              <a:t>养</a:t>
            </a:r>
            <a:r>
              <a:rPr dirty="0" sz="1000" spc="5">
                <a:latin typeface="PMingLiU"/>
                <a:cs typeface="PMingLiU"/>
              </a:rPr>
              <a:t>袋仍</a:t>
            </a:r>
            <a:r>
              <a:rPr dirty="0" sz="1000" spc="25">
                <a:latin typeface="PMingLiU"/>
                <a:cs typeface="PMingLiU"/>
              </a:rPr>
              <a:t>需</a:t>
            </a:r>
            <a:r>
              <a:rPr dirty="0" sz="1000" spc="5">
                <a:latin typeface="PMingLiU"/>
                <a:cs typeface="PMingLiU"/>
              </a:rPr>
              <a:t>手</a:t>
            </a:r>
            <a:r>
              <a:rPr dirty="0" sz="1000" spc="25">
                <a:latin typeface="PMingLiU"/>
                <a:cs typeface="PMingLiU"/>
              </a:rPr>
              <a:t>工</a:t>
            </a:r>
            <a:r>
              <a:rPr dirty="0" sz="1000" spc="5">
                <a:latin typeface="PMingLiU"/>
                <a:cs typeface="PMingLiU"/>
              </a:rPr>
              <a:t>进行</a:t>
            </a:r>
            <a:r>
              <a:rPr dirty="0" sz="1000" spc="25">
                <a:latin typeface="PMingLiU"/>
                <a:cs typeface="PMingLiU"/>
              </a:rPr>
              <a:t>培</a:t>
            </a:r>
            <a:r>
              <a:rPr dirty="0" sz="1000" spc="5">
                <a:latin typeface="PMingLiU"/>
                <a:cs typeface="PMingLiU"/>
              </a:rPr>
              <a:t>养</a:t>
            </a:r>
            <a:r>
              <a:rPr dirty="0" sz="1000" spc="25">
                <a:latin typeface="PMingLiU"/>
                <a:cs typeface="PMingLiU"/>
              </a:rPr>
              <a:t>基</a:t>
            </a:r>
            <a:r>
              <a:rPr dirty="0" sz="1000" spc="5">
                <a:latin typeface="PMingLiU"/>
                <a:cs typeface="PMingLiU"/>
              </a:rPr>
              <a:t>扩展</a:t>
            </a:r>
            <a:r>
              <a:rPr dirty="0" sz="1000" spc="25">
                <a:latin typeface="PMingLiU"/>
                <a:cs typeface="PMingLiU"/>
              </a:rPr>
              <a:t>，</a:t>
            </a:r>
            <a:r>
              <a:rPr dirty="0" sz="1000" spc="5">
                <a:latin typeface="PMingLiU"/>
                <a:cs typeface="PMingLiU"/>
              </a:rPr>
              <a:t>难</a:t>
            </a:r>
            <a:r>
              <a:rPr dirty="0" sz="1000" spc="25">
                <a:latin typeface="PMingLiU"/>
                <a:cs typeface="PMingLiU"/>
              </a:rPr>
              <a:t>实</a:t>
            </a:r>
            <a:r>
              <a:rPr dirty="0" sz="1000" spc="5">
                <a:latin typeface="PMingLiU"/>
                <a:cs typeface="PMingLiU"/>
              </a:rPr>
              <a:t>现</a:t>
            </a:r>
            <a:r>
              <a:rPr dirty="0" sz="1000" spc="25">
                <a:latin typeface="PMingLiU"/>
                <a:cs typeface="PMingLiU"/>
              </a:rPr>
              <a:t>大</a:t>
            </a:r>
            <a:r>
              <a:rPr dirty="0" sz="1000" spc="5">
                <a:latin typeface="PMingLiU"/>
                <a:cs typeface="PMingLiU"/>
              </a:rPr>
              <a:t>规模</a:t>
            </a:r>
            <a:r>
              <a:rPr dirty="0" sz="1000" spc="25">
                <a:latin typeface="PMingLiU"/>
                <a:cs typeface="PMingLiU"/>
              </a:rPr>
              <a:t>生</a:t>
            </a:r>
            <a:r>
              <a:rPr dirty="0" sz="1000" spc="5">
                <a:latin typeface="PMingLiU"/>
                <a:cs typeface="PMingLiU"/>
              </a:rPr>
              <a:t>产</a:t>
            </a:r>
            <a:r>
              <a:rPr dirty="0" sz="1000" spc="25">
                <a:latin typeface="PMingLiU"/>
                <a:cs typeface="PMingLiU"/>
              </a:rPr>
              <a:t>。</a:t>
            </a:r>
            <a:r>
              <a:rPr dirty="0" sz="1000" spc="5">
                <a:latin typeface="PMingLiU"/>
                <a:cs typeface="PMingLiU"/>
              </a:rPr>
              <a:t>生</a:t>
            </a:r>
            <a:r>
              <a:rPr dirty="0" sz="1000" spc="25">
                <a:latin typeface="PMingLiU"/>
                <a:cs typeface="PMingLiU"/>
              </a:rPr>
              <a:t>物</a:t>
            </a:r>
            <a:r>
              <a:rPr dirty="0" sz="1000" spc="5">
                <a:latin typeface="PMingLiU"/>
                <a:cs typeface="PMingLiU"/>
              </a:rPr>
              <a:t>反应</a:t>
            </a:r>
            <a:r>
              <a:rPr dirty="0" sz="1000" spc="25">
                <a:latin typeface="PMingLiU"/>
                <a:cs typeface="PMingLiU"/>
              </a:rPr>
              <a:t>器</a:t>
            </a:r>
            <a:r>
              <a:rPr dirty="0" sz="1000" spc="5">
                <a:latin typeface="PMingLiU"/>
                <a:cs typeface="PMingLiU"/>
              </a:rPr>
              <a:t>利用 灌注机</a:t>
            </a:r>
            <a:r>
              <a:rPr dirty="0" sz="1000" spc="-20">
                <a:latin typeface="PMingLiU"/>
                <a:cs typeface="PMingLiU"/>
              </a:rPr>
              <a:t>制</a:t>
            </a:r>
            <a:r>
              <a:rPr dirty="0" sz="1000" spc="5">
                <a:latin typeface="PMingLiU"/>
                <a:cs typeface="PMingLiU"/>
              </a:rPr>
              <a:t>添加</a:t>
            </a:r>
            <a:r>
              <a:rPr dirty="0" sz="1000" spc="-20">
                <a:latin typeface="PMingLiU"/>
                <a:cs typeface="PMingLiU"/>
              </a:rPr>
              <a:t>营</a:t>
            </a:r>
            <a:r>
              <a:rPr dirty="0" sz="1000" spc="5">
                <a:latin typeface="PMingLiU"/>
                <a:cs typeface="PMingLiU"/>
              </a:rPr>
              <a:t>养物</a:t>
            </a:r>
            <a:r>
              <a:rPr dirty="0" sz="1000" spc="-20">
                <a:latin typeface="PMingLiU"/>
                <a:cs typeface="PMingLiU"/>
              </a:rPr>
              <a:t>质</a:t>
            </a:r>
            <a:r>
              <a:rPr dirty="0" sz="1000" spc="5">
                <a:latin typeface="PMingLiU"/>
                <a:cs typeface="PMingLiU"/>
              </a:rPr>
              <a:t>及去</a:t>
            </a:r>
            <a:r>
              <a:rPr dirty="0" sz="1000" spc="-20">
                <a:latin typeface="PMingLiU"/>
                <a:cs typeface="PMingLiU"/>
              </a:rPr>
              <a:t>除</a:t>
            </a:r>
            <a:r>
              <a:rPr dirty="0" sz="1000" spc="5">
                <a:latin typeface="PMingLiU"/>
                <a:cs typeface="PMingLiU"/>
              </a:rPr>
              <a:t>生长</a:t>
            </a:r>
            <a:r>
              <a:rPr dirty="0" sz="1000" spc="-20">
                <a:latin typeface="PMingLiU"/>
                <a:cs typeface="PMingLiU"/>
              </a:rPr>
              <a:t>抑</a:t>
            </a:r>
            <a:r>
              <a:rPr dirty="0" sz="1000" spc="5">
                <a:latin typeface="PMingLiU"/>
                <a:cs typeface="PMingLiU"/>
              </a:rPr>
              <a:t>制物</a:t>
            </a:r>
            <a:r>
              <a:rPr dirty="0" sz="1000" spc="-20">
                <a:latin typeface="PMingLiU"/>
                <a:cs typeface="PMingLiU"/>
              </a:rPr>
              <a:t>质</a:t>
            </a:r>
            <a:r>
              <a:rPr dirty="0" sz="1000" spc="5">
                <a:latin typeface="PMingLiU"/>
                <a:cs typeface="PMingLiU"/>
              </a:rPr>
              <a:t>，简</a:t>
            </a:r>
            <a:r>
              <a:rPr dirty="0" sz="1000" spc="-20">
                <a:latin typeface="PMingLiU"/>
                <a:cs typeface="PMingLiU"/>
              </a:rPr>
              <a:t>化</a:t>
            </a:r>
            <a:r>
              <a:rPr dirty="0" sz="1000" spc="5">
                <a:latin typeface="PMingLiU"/>
                <a:cs typeface="PMingLiU"/>
              </a:rPr>
              <a:t>了</a:t>
            </a:r>
            <a:r>
              <a:rPr dirty="0" sz="1000" spc="-20">
                <a:latin typeface="PMingLiU"/>
                <a:cs typeface="PMingLiU"/>
              </a:rPr>
              <a:t>制</a:t>
            </a:r>
            <a:r>
              <a:rPr dirty="0" sz="1000" spc="5">
                <a:latin typeface="PMingLiU"/>
                <a:cs typeface="PMingLiU"/>
              </a:rPr>
              <a:t>造过程</a:t>
            </a:r>
            <a:r>
              <a:rPr dirty="0" sz="1000" spc="-20">
                <a:latin typeface="PMingLiU"/>
                <a:cs typeface="PMingLiU"/>
              </a:rPr>
              <a:t>，</a:t>
            </a:r>
            <a:r>
              <a:rPr dirty="0" sz="1000" spc="5">
                <a:latin typeface="PMingLiU"/>
                <a:cs typeface="PMingLiU"/>
              </a:rPr>
              <a:t>适用</a:t>
            </a:r>
            <a:r>
              <a:rPr dirty="0" sz="1000" spc="-20">
                <a:latin typeface="PMingLiU"/>
                <a:cs typeface="PMingLiU"/>
              </a:rPr>
              <a:t>于</a:t>
            </a:r>
            <a:r>
              <a:rPr dirty="0" sz="1000" spc="5">
                <a:latin typeface="PMingLiU"/>
                <a:cs typeface="PMingLiU"/>
              </a:rPr>
              <a:t>商业</a:t>
            </a:r>
            <a:r>
              <a:rPr dirty="0" sz="1000" spc="-20">
                <a:latin typeface="PMingLiU"/>
                <a:cs typeface="PMingLiU"/>
              </a:rPr>
              <a:t>化</a:t>
            </a:r>
            <a:r>
              <a:rPr dirty="0" sz="1000" spc="5">
                <a:latin typeface="PMingLiU"/>
                <a:cs typeface="PMingLiU"/>
              </a:rPr>
              <a:t>。</a:t>
            </a:r>
            <a:endParaRPr sz="1000">
              <a:latin typeface="PMingLiU"/>
              <a:cs typeface="PMingLiU"/>
            </a:endParaRPr>
          </a:p>
          <a:p>
            <a:pPr algn="just" marL="12700" marR="5715">
              <a:lnSpc>
                <a:spcPct val="140000"/>
              </a:lnSpc>
              <a:spcBef>
                <a:spcPts val="580"/>
              </a:spcBef>
            </a:pPr>
            <a:r>
              <a:rPr dirty="0" sz="1000" spc="5">
                <a:latin typeface="PMingLiU"/>
                <a:cs typeface="PMingLiU"/>
              </a:rPr>
              <a:t>基</a:t>
            </a:r>
            <a:r>
              <a:rPr dirty="0" sz="1000" spc="220">
                <a:latin typeface="PMingLiU"/>
                <a:cs typeface="PMingLiU"/>
              </a:rPr>
              <a:t>于</a:t>
            </a:r>
            <a:r>
              <a:rPr dirty="0" sz="1000" spc="-5">
                <a:latin typeface="Arial"/>
                <a:cs typeface="Arial"/>
              </a:rPr>
              <a:t>CAR-T</a:t>
            </a:r>
            <a:r>
              <a:rPr dirty="0" sz="1000" spc="-70">
                <a:latin typeface="Arial"/>
                <a:cs typeface="Arial"/>
              </a:rPr>
              <a:t> </a:t>
            </a:r>
            <a:r>
              <a:rPr dirty="0" sz="1000" spc="-20">
                <a:latin typeface="PMingLiU"/>
                <a:cs typeface="PMingLiU"/>
              </a:rPr>
              <a:t>治</a:t>
            </a:r>
            <a:r>
              <a:rPr dirty="0" sz="1000" spc="5">
                <a:latin typeface="PMingLiU"/>
                <a:cs typeface="PMingLiU"/>
              </a:rPr>
              <a:t>疗的</a:t>
            </a:r>
            <a:r>
              <a:rPr dirty="0" sz="1000" spc="-20">
                <a:latin typeface="PMingLiU"/>
                <a:cs typeface="PMingLiU"/>
              </a:rPr>
              <a:t>个</a:t>
            </a:r>
            <a:r>
              <a:rPr dirty="0" sz="1000" spc="5">
                <a:latin typeface="PMingLiU"/>
                <a:cs typeface="PMingLiU"/>
              </a:rPr>
              <a:t>性化</a:t>
            </a:r>
            <a:r>
              <a:rPr dirty="0" sz="1000" spc="-20">
                <a:latin typeface="PMingLiU"/>
                <a:cs typeface="PMingLiU"/>
              </a:rPr>
              <a:t>特</a:t>
            </a:r>
            <a:r>
              <a:rPr dirty="0" sz="1000" spc="5">
                <a:latin typeface="PMingLiU"/>
                <a:cs typeface="PMingLiU"/>
              </a:rPr>
              <a:t>点</a:t>
            </a:r>
            <a:r>
              <a:rPr dirty="0" sz="1000" spc="-5">
                <a:latin typeface="PMingLiU"/>
                <a:cs typeface="PMingLiU"/>
              </a:rPr>
              <a:t>，</a:t>
            </a:r>
            <a:r>
              <a:rPr dirty="0" sz="1000" spc="-5">
                <a:latin typeface="Arial"/>
                <a:cs typeface="Arial"/>
              </a:rPr>
              <a:t>CAR-T</a:t>
            </a:r>
            <a:r>
              <a:rPr dirty="0" sz="1000" spc="-95">
                <a:latin typeface="Arial"/>
                <a:cs typeface="Arial"/>
              </a:rPr>
              <a:t> </a:t>
            </a:r>
            <a:r>
              <a:rPr dirty="0" sz="1000" spc="5">
                <a:latin typeface="PMingLiU"/>
                <a:cs typeface="PMingLiU"/>
              </a:rPr>
              <a:t>生产</a:t>
            </a:r>
            <a:r>
              <a:rPr dirty="0" sz="1000" spc="-20">
                <a:latin typeface="PMingLiU"/>
                <a:cs typeface="PMingLiU"/>
              </a:rPr>
              <a:t>标</a:t>
            </a:r>
            <a:r>
              <a:rPr dirty="0" sz="1000" spc="5">
                <a:latin typeface="PMingLiU"/>
                <a:cs typeface="PMingLiU"/>
              </a:rPr>
              <a:t>准化</a:t>
            </a:r>
            <a:r>
              <a:rPr dirty="0" sz="1000" spc="-20">
                <a:latin typeface="PMingLiU"/>
                <a:cs typeface="PMingLiU"/>
              </a:rPr>
              <a:t>情</a:t>
            </a:r>
            <a:r>
              <a:rPr dirty="0" sz="1000" spc="5">
                <a:latin typeface="PMingLiU"/>
                <a:cs typeface="PMingLiU"/>
              </a:rPr>
              <a:t>况相比</a:t>
            </a:r>
            <a:r>
              <a:rPr dirty="0" sz="1000" spc="-20">
                <a:latin typeface="PMingLiU"/>
                <a:cs typeface="PMingLiU"/>
              </a:rPr>
              <a:t>抗</a:t>
            </a:r>
            <a:r>
              <a:rPr dirty="0" sz="1000" spc="5">
                <a:latin typeface="PMingLiU"/>
                <a:cs typeface="PMingLiU"/>
              </a:rPr>
              <a:t>体药</a:t>
            </a:r>
            <a:r>
              <a:rPr dirty="0" sz="1000" spc="-20">
                <a:latin typeface="PMingLiU"/>
                <a:cs typeface="PMingLiU"/>
              </a:rPr>
              <a:t>物</a:t>
            </a:r>
            <a:r>
              <a:rPr dirty="0" sz="1000" spc="5">
                <a:latin typeface="PMingLiU"/>
                <a:cs typeface="PMingLiU"/>
              </a:rPr>
              <a:t>等相</a:t>
            </a:r>
            <a:r>
              <a:rPr dirty="0" sz="1000" spc="-20">
                <a:latin typeface="PMingLiU"/>
                <a:cs typeface="PMingLiU"/>
              </a:rPr>
              <a:t>差</a:t>
            </a:r>
            <a:r>
              <a:rPr dirty="0" sz="1000" spc="5">
                <a:latin typeface="PMingLiU"/>
                <a:cs typeface="PMingLiU"/>
              </a:rPr>
              <a:t>较远</a:t>
            </a:r>
            <a:r>
              <a:rPr dirty="0" sz="1000" spc="-20">
                <a:latin typeface="PMingLiU"/>
                <a:cs typeface="PMingLiU"/>
              </a:rPr>
              <a:t>，</a:t>
            </a:r>
            <a:r>
              <a:rPr dirty="0" sz="1000" spc="5">
                <a:latin typeface="PMingLiU"/>
                <a:cs typeface="PMingLiU"/>
              </a:rPr>
              <a:t>各家公 司或研</a:t>
            </a:r>
            <a:r>
              <a:rPr dirty="0" sz="1000" spc="-20">
                <a:latin typeface="PMingLiU"/>
                <a:cs typeface="PMingLiU"/>
              </a:rPr>
              <a:t>究</a:t>
            </a:r>
            <a:r>
              <a:rPr dirty="0" sz="1000" spc="5">
                <a:latin typeface="PMingLiU"/>
                <a:cs typeface="PMingLiU"/>
              </a:rPr>
              <a:t>机构</a:t>
            </a:r>
            <a:r>
              <a:rPr dirty="0" sz="1000" spc="-20">
                <a:latin typeface="PMingLiU"/>
                <a:cs typeface="PMingLiU"/>
              </a:rPr>
              <a:t>进</a:t>
            </a:r>
            <a:r>
              <a:rPr dirty="0" sz="1000" spc="220">
                <a:latin typeface="PMingLiU"/>
                <a:cs typeface="PMingLiU"/>
              </a:rPr>
              <a:t>行</a:t>
            </a:r>
            <a:r>
              <a:rPr dirty="0" sz="1000" spc="-5">
                <a:latin typeface="Arial"/>
                <a:cs typeface="Arial"/>
              </a:rPr>
              <a:t>CAR-T</a:t>
            </a:r>
            <a:r>
              <a:rPr dirty="0" sz="1000" spc="-80">
                <a:latin typeface="Arial"/>
                <a:cs typeface="Arial"/>
              </a:rPr>
              <a:t> </a:t>
            </a:r>
            <a:r>
              <a:rPr dirty="0" sz="1000" spc="-20">
                <a:latin typeface="PMingLiU"/>
                <a:cs typeface="PMingLiU"/>
              </a:rPr>
              <a:t>生</a:t>
            </a:r>
            <a:r>
              <a:rPr dirty="0" sz="1000" spc="5">
                <a:latin typeface="PMingLiU"/>
                <a:cs typeface="PMingLiU"/>
              </a:rPr>
              <a:t>产</a:t>
            </a:r>
            <a:r>
              <a:rPr dirty="0" sz="1000" spc="-20">
                <a:latin typeface="PMingLiU"/>
                <a:cs typeface="PMingLiU"/>
              </a:rPr>
              <a:t>时</a:t>
            </a:r>
            <a:r>
              <a:rPr dirty="0" sz="1000" spc="5">
                <a:latin typeface="PMingLiU"/>
                <a:cs typeface="PMingLiU"/>
              </a:rPr>
              <a:t>的操</a:t>
            </a:r>
            <a:r>
              <a:rPr dirty="0" sz="1000" spc="-20">
                <a:latin typeface="PMingLiU"/>
                <a:cs typeface="PMingLiU"/>
              </a:rPr>
              <a:t>作</a:t>
            </a:r>
            <a:r>
              <a:rPr dirty="0" sz="1000" spc="5">
                <a:latin typeface="PMingLiU"/>
                <a:cs typeface="PMingLiU"/>
              </a:rPr>
              <a:t>多有</a:t>
            </a:r>
            <a:r>
              <a:rPr dirty="0" sz="1000" spc="-20">
                <a:latin typeface="PMingLiU"/>
                <a:cs typeface="PMingLiU"/>
              </a:rPr>
              <a:t>不</a:t>
            </a:r>
            <a:r>
              <a:rPr dirty="0" sz="1000" spc="5">
                <a:latin typeface="PMingLiU"/>
                <a:cs typeface="PMingLiU"/>
              </a:rPr>
              <a:t>同</a:t>
            </a:r>
            <a:r>
              <a:rPr dirty="0" sz="1000" spc="10">
                <a:latin typeface="PMingLiU"/>
                <a:cs typeface="PMingLiU"/>
              </a:rPr>
              <a:t>。</a:t>
            </a:r>
            <a:r>
              <a:rPr dirty="0" sz="1000" spc="-5">
                <a:latin typeface="Arial"/>
                <a:cs typeface="Arial"/>
              </a:rPr>
              <a:t>CAR-T</a:t>
            </a:r>
            <a:r>
              <a:rPr dirty="0" sz="1000" spc="-75">
                <a:latin typeface="Arial"/>
                <a:cs typeface="Arial"/>
              </a:rPr>
              <a:t> </a:t>
            </a:r>
            <a:r>
              <a:rPr dirty="0" sz="1000" spc="-20">
                <a:latin typeface="PMingLiU"/>
                <a:cs typeface="PMingLiU"/>
              </a:rPr>
              <a:t>生</a:t>
            </a:r>
            <a:r>
              <a:rPr dirty="0" sz="1000" spc="5">
                <a:latin typeface="PMingLiU"/>
                <a:cs typeface="PMingLiU"/>
              </a:rPr>
              <a:t>产目</a:t>
            </a:r>
            <a:r>
              <a:rPr dirty="0" sz="1000" spc="-20">
                <a:latin typeface="PMingLiU"/>
                <a:cs typeface="PMingLiU"/>
              </a:rPr>
              <a:t>前</a:t>
            </a:r>
            <a:r>
              <a:rPr dirty="0" sz="1000" spc="5">
                <a:latin typeface="PMingLiU"/>
                <a:cs typeface="PMingLiU"/>
              </a:rPr>
              <a:t>仍属</a:t>
            </a:r>
            <a:r>
              <a:rPr dirty="0" sz="1000" spc="-20">
                <a:latin typeface="PMingLiU"/>
                <a:cs typeface="PMingLiU"/>
              </a:rPr>
              <a:t>于</a:t>
            </a:r>
            <a:r>
              <a:rPr dirty="0" sz="1000" spc="5">
                <a:latin typeface="PMingLiU"/>
                <a:cs typeface="PMingLiU"/>
              </a:rPr>
              <a:t>人力</a:t>
            </a:r>
            <a:r>
              <a:rPr dirty="0" sz="1000" spc="-20">
                <a:latin typeface="PMingLiU"/>
                <a:cs typeface="PMingLiU"/>
              </a:rPr>
              <a:t>密</a:t>
            </a:r>
            <a:r>
              <a:rPr dirty="0" sz="1000" spc="5">
                <a:latin typeface="PMingLiU"/>
                <a:cs typeface="PMingLiU"/>
              </a:rPr>
              <a:t>集的</a:t>
            </a:r>
            <a:r>
              <a:rPr dirty="0" sz="1000" spc="-20">
                <a:latin typeface="PMingLiU"/>
                <a:cs typeface="PMingLiU"/>
              </a:rPr>
              <a:t>加</a:t>
            </a:r>
            <a:r>
              <a:rPr dirty="0" sz="1000" spc="5">
                <a:latin typeface="PMingLiU"/>
                <a:cs typeface="PMingLiU"/>
              </a:rPr>
              <a:t>工 过程，</a:t>
            </a:r>
            <a:r>
              <a:rPr dirty="0" sz="1000" spc="-20">
                <a:latin typeface="PMingLiU"/>
                <a:cs typeface="PMingLiU"/>
              </a:rPr>
              <a:t>自</a:t>
            </a:r>
            <a:r>
              <a:rPr dirty="0" sz="1000" spc="5">
                <a:latin typeface="PMingLiU"/>
                <a:cs typeface="PMingLiU"/>
              </a:rPr>
              <a:t>体</a:t>
            </a:r>
            <a:r>
              <a:rPr dirty="0" sz="1000" spc="175">
                <a:latin typeface="PMingLiU"/>
                <a:cs typeface="PMingLiU"/>
              </a:rPr>
              <a:t> </a:t>
            </a:r>
            <a:r>
              <a:rPr dirty="0" sz="1000" spc="-5">
                <a:latin typeface="Arial"/>
                <a:cs typeface="Arial"/>
              </a:rPr>
              <a:t>CAR-T</a:t>
            </a:r>
            <a:r>
              <a:rPr dirty="0" sz="1000" spc="135">
                <a:latin typeface="Arial"/>
                <a:cs typeface="Arial"/>
              </a:rPr>
              <a:t> </a:t>
            </a:r>
            <a:r>
              <a:rPr dirty="0" sz="1000" spc="5">
                <a:latin typeface="PMingLiU"/>
                <a:cs typeface="PMingLiU"/>
              </a:rPr>
              <a:t>生</a:t>
            </a:r>
            <a:r>
              <a:rPr dirty="0" sz="1000" spc="-20">
                <a:latin typeface="PMingLiU"/>
                <a:cs typeface="PMingLiU"/>
              </a:rPr>
              <a:t>产</a:t>
            </a:r>
            <a:r>
              <a:rPr dirty="0" sz="1000" spc="5">
                <a:latin typeface="PMingLiU"/>
                <a:cs typeface="PMingLiU"/>
              </a:rPr>
              <a:t>需要</a:t>
            </a:r>
            <a:r>
              <a:rPr dirty="0" sz="1000" spc="-20">
                <a:latin typeface="PMingLiU"/>
                <a:cs typeface="PMingLiU"/>
              </a:rPr>
              <a:t>专</a:t>
            </a:r>
            <a:r>
              <a:rPr dirty="0" sz="1000" spc="5">
                <a:latin typeface="PMingLiU"/>
                <a:cs typeface="PMingLiU"/>
              </a:rPr>
              <a:t>人进</a:t>
            </a:r>
            <a:r>
              <a:rPr dirty="0" sz="1000" spc="-20">
                <a:latin typeface="PMingLiU"/>
                <a:cs typeface="PMingLiU"/>
              </a:rPr>
              <a:t>行</a:t>
            </a:r>
            <a:r>
              <a:rPr dirty="0" sz="1000" spc="5">
                <a:latin typeface="PMingLiU"/>
                <a:cs typeface="PMingLiU"/>
              </a:rPr>
              <a:t>制备</a:t>
            </a:r>
            <a:r>
              <a:rPr dirty="0" sz="1000" spc="-15">
                <a:latin typeface="PMingLiU"/>
                <a:cs typeface="PMingLiU"/>
              </a:rPr>
              <a:t>，</a:t>
            </a:r>
            <a:r>
              <a:rPr dirty="0" sz="1000" spc="5">
                <a:latin typeface="PMingLiU"/>
                <a:cs typeface="PMingLiU"/>
              </a:rPr>
              <a:t>完成</a:t>
            </a:r>
            <a:r>
              <a:rPr dirty="0" sz="1000" spc="-20">
                <a:latin typeface="PMingLiU"/>
                <a:cs typeface="PMingLiU"/>
              </a:rPr>
              <a:t>一例</a:t>
            </a:r>
            <a:r>
              <a:rPr dirty="0" sz="1000" spc="5">
                <a:latin typeface="PMingLiU"/>
                <a:cs typeface="PMingLiU"/>
              </a:rPr>
              <a:t>制备需要</a:t>
            </a:r>
            <a:r>
              <a:rPr dirty="0" sz="1000" spc="100">
                <a:latin typeface="PMingLiU"/>
                <a:cs typeface="PMingLiU"/>
              </a:rPr>
              <a:t> </a:t>
            </a:r>
            <a:r>
              <a:rPr dirty="0" sz="1000" spc="-5">
                <a:latin typeface="Arial"/>
                <a:cs typeface="Arial"/>
              </a:rPr>
              <a:t>4~5</a:t>
            </a:r>
            <a:r>
              <a:rPr dirty="0" sz="1000" spc="25">
                <a:latin typeface="Arial"/>
                <a:cs typeface="Arial"/>
              </a:rPr>
              <a:t> </a:t>
            </a:r>
            <a:r>
              <a:rPr dirty="0" sz="1000" spc="5">
                <a:latin typeface="PMingLiU"/>
                <a:cs typeface="PMingLiU"/>
              </a:rPr>
              <a:t>人参</a:t>
            </a:r>
            <a:r>
              <a:rPr dirty="0" sz="1000" spc="-20">
                <a:latin typeface="PMingLiU"/>
                <a:cs typeface="PMingLiU"/>
              </a:rPr>
              <a:t>与</a:t>
            </a:r>
            <a:r>
              <a:rPr dirty="0" sz="1000" spc="5">
                <a:latin typeface="PMingLiU"/>
                <a:cs typeface="PMingLiU"/>
              </a:rPr>
              <a:t>。此外</a:t>
            </a:r>
            <a:r>
              <a:rPr dirty="0" sz="1000" spc="100">
                <a:latin typeface="PMingLiU"/>
                <a:cs typeface="PMingLiU"/>
              </a:rPr>
              <a:t> </a:t>
            </a:r>
            <a:r>
              <a:rPr dirty="0" sz="1000" spc="-5">
                <a:latin typeface="Arial"/>
                <a:cs typeface="Arial"/>
              </a:rPr>
              <a:t>CAR-T  </a:t>
            </a:r>
            <a:r>
              <a:rPr dirty="0" sz="1000" spc="5">
                <a:latin typeface="PMingLiU"/>
                <a:cs typeface="PMingLiU"/>
              </a:rPr>
              <a:t>生产时</a:t>
            </a:r>
            <a:r>
              <a:rPr dirty="0" sz="1000" spc="-20">
                <a:latin typeface="PMingLiU"/>
                <a:cs typeface="PMingLiU"/>
              </a:rPr>
              <a:t>间</a:t>
            </a:r>
            <a:r>
              <a:rPr dirty="0" sz="1000" spc="5">
                <a:latin typeface="PMingLiU"/>
                <a:cs typeface="PMingLiU"/>
              </a:rPr>
              <a:t>周期</a:t>
            </a:r>
            <a:r>
              <a:rPr dirty="0" sz="1000" spc="-20">
                <a:latin typeface="PMingLiU"/>
                <a:cs typeface="PMingLiU"/>
              </a:rPr>
              <a:t>很</a:t>
            </a:r>
            <a:r>
              <a:rPr dirty="0" sz="1000" spc="5">
                <a:latin typeface="PMingLiU"/>
                <a:cs typeface="PMingLiU"/>
              </a:rPr>
              <a:t>长，</a:t>
            </a:r>
            <a:r>
              <a:rPr dirty="0" sz="1000" spc="-20">
                <a:latin typeface="PMingLiU"/>
                <a:cs typeface="PMingLiU"/>
              </a:rPr>
              <a:t>产</a:t>
            </a:r>
            <a:r>
              <a:rPr dirty="0" sz="1000" spc="5">
                <a:latin typeface="PMingLiU"/>
                <a:cs typeface="PMingLiU"/>
              </a:rPr>
              <a:t>品制</a:t>
            </a:r>
            <a:r>
              <a:rPr dirty="0" sz="1000" spc="-20">
                <a:latin typeface="PMingLiU"/>
                <a:cs typeface="PMingLiU"/>
              </a:rPr>
              <a:t>备</a:t>
            </a:r>
            <a:r>
              <a:rPr dirty="0" sz="1000" spc="5">
                <a:latin typeface="PMingLiU"/>
                <a:cs typeface="PMingLiU"/>
              </a:rPr>
              <a:t>周期</a:t>
            </a:r>
            <a:r>
              <a:rPr dirty="0" sz="1000" spc="-20">
                <a:latin typeface="PMingLiU"/>
                <a:cs typeface="PMingLiU"/>
              </a:rPr>
              <a:t>约</a:t>
            </a:r>
            <a:r>
              <a:rPr dirty="0" sz="1000" spc="5">
                <a:latin typeface="PMingLiU"/>
                <a:cs typeface="PMingLiU"/>
              </a:rPr>
              <a:t>为</a:t>
            </a:r>
            <a:r>
              <a:rPr dirty="0" sz="1000" spc="25">
                <a:latin typeface="PMingLiU"/>
                <a:cs typeface="PMingLiU"/>
              </a:rPr>
              <a:t> </a:t>
            </a:r>
            <a:r>
              <a:rPr dirty="0" sz="1000" spc="-5">
                <a:latin typeface="Arial"/>
                <a:cs typeface="Arial"/>
              </a:rPr>
              <a:t>2~4</a:t>
            </a:r>
            <a:r>
              <a:rPr dirty="0" sz="1000" spc="-75">
                <a:latin typeface="Arial"/>
                <a:cs typeface="Arial"/>
              </a:rPr>
              <a:t> </a:t>
            </a:r>
            <a:r>
              <a:rPr dirty="0" sz="1000" spc="5">
                <a:latin typeface="PMingLiU"/>
                <a:cs typeface="PMingLiU"/>
              </a:rPr>
              <a:t>周。</a:t>
            </a:r>
            <a:endParaRPr sz="1000">
              <a:latin typeface="PMingLiU"/>
              <a:cs typeface="PMingLiU"/>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42161"/>
            <a:ext cx="5069205" cy="2136775"/>
          </a:xfrm>
          <a:prstGeom prst="rect">
            <a:avLst/>
          </a:prstGeom>
        </p:spPr>
        <p:txBody>
          <a:bodyPr wrap="square" lIns="0" tIns="11430" rIns="0" bIns="0" rtlCol="0" vert="horz">
            <a:spAutoFit/>
          </a:bodyPr>
          <a:lstStyle/>
          <a:p>
            <a:pPr marL="12700">
              <a:lnSpc>
                <a:spcPct val="100000"/>
              </a:lnSpc>
              <a:spcBef>
                <a:spcPts val="90"/>
              </a:spcBef>
            </a:pPr>
            <a:r>
              <a:rPr dirty="0" sz="1400" spc="10" b="1">
                <a:solidFill>
                  <a:srgbClr val="C00000"/>
                </a:solidFill>
                <a:latin typeface="Microsoft JhengHei UI"/>
                <a:cs typeface="Microsoft JhengHei UI"/>
              </a:rPr>
              <a:t>技</a:t>
            </a:r>
            <a:r>
              <a:rPr dirty="0" sz="1400" spc="-10" b="1">
                <a:solidFill>
                  <a:srgbClr val="C00000"/>
                </a:solidFill>
                <a:latin typeface="Microsoft JhengHei UI"/>
                <a:cs typeface="Microsoft JhengHei UI"/>
              </a:rPr>
              <a:t>术</a:t>
            </a:r>
            <a:r>
              <a:rPr dirty="0" sz="1400" spc="10" b="1">
                <a:solidFill>
                  <a:srgbClr val="C00000"/>
                </a:solidFill>
                <a:latin typeface="Microsoft JhengHei UI"/>
                <a:cs typeface="Microsoft JhengHei UI"/>
              </a:rPr>
              <a:t>篇</a:t>
            </a:r>
            <a:r>
              <a:rPr dirty="0" sz="1400" spc="-10" b="1">
                <a:solidFill>
                  <a:srgbClr val="C00000"/>
                </a:solidFill>
                <a:latin typeface="Microsoft JhengHei UI"/>
                <a:cs typeface="Microsoft JhengHei UI"/>
              </a:rPr>
              <a:t>：模拟</a:t>
            </a:r>
            <a:r>
              <a:rPr dirty="0" sz="1400" spc="35" b="1">
                <a:solidFill>
                  <a:srgbClr val="C00000"/>
                </a:solidFill>
                <a:latin typeface="Microsoft JhengHei UI"/>
                <a:cs typeface="Microsoft JhengHei UI"/>
              </a:rPr>
              <a:t> </a:t>
            </a:r>
            <a:r>
              <a:rPr dirty="0" sz="1400" spc="-15" b="1">
                <a:solidFill>
                  <a:srgbClr val="C00000"/>
                </a:solidFill>
                <a:latin typeface="Arial"/>
                <a:cs typeface="Arial"/>
              </a:rPr>
              <a:t>TCR</a:t>
            </a:r>
            <a:r>
              <a:rPr dirty="0" sz="1400" spc="-50" b="1">
                <a:solidFill>
                  <a:srgbClr val="C00000"/>
                </a:solidFill>
                <a:latin typeface="Arial"/>
                <a:cs typeface="Arial"/>
              </a:rPr>
              <a:t> </a:t>
            </a:r>
            <a:r>
              <a:rPr dirty="0" sz="1400" spc="-10" b="1">
                <a:solidFill>
                  <a:srgbClr val="C00000"/>
                </a:solidFill>
                <a:latin typeface="Microsoft JhengHei UI"/>
                <a:cs typeface="Microsoft JhengHei UI"/>
              </a:rPr>
              <a:t>作</a:t>
            </a:r>
            <a:r>
              <a:rPr dirty="0" sz="1400" spc="10" b="1">
                <a:solidFill>
                  <a:srgbClr val="C00000"/>
                </a:solidFill>
                <a:latin typeface="Microsoft JhengHei UI"/>
                <a:cs typeface="Microsoft JhengHei UI"/>
              </a:rPr>
              <a:t>用</a:t>
            </a:r>
            <a:r>
              <a:rPr dirty="0" sz="1400" spc="-10" b="1">
                <a:solidFill>
                  <a:srgbClr val="C00000"/>
                </a:solidFill>
                <a:latin typeface="Microsoft JhengHei UI"/>
                <a:cs typeface="Microsoft JhengHei UI"/>
              </a:rPr>
              <a:t>机</a:t>
            </a:r>
            <a:r>
              <a:rPr dirty="0" sz="1400" spc="10" b="1">
                <a:solidFill>
                  <a:srgbClr val="C00000"/>
                </a:solidFill>
                <a:latin typeface="Microsoft JhengHei UI"/>
                <a:cs typeface="Microsoft JhengHei UI"/>
              </a:rPr>
              <a:t>制</a:t>
            </a:r>
            <a:r>
              <a:rPr dirty="0" sz="1400" spc="-5" b="1">
                <a:solidFill>
                  <a:srgbClr val="C00000"/>
                </a:solidFill>
                <a:latin typeface="Microsoft JhengHei UI"/>
                <a:cs typeface="Microsoft JhengHei UI"/>
              </a:rPr>
              <a:t>，</a:t>
            </a:r>
            <a:r>
              <a:rPr dirty="0" sz="1400" spc="-5" b="1">
                <a:solidFill>
                  <a:srgbClr val="C00000"/>
                </a:solidFill>
                <a:latin typeface="Arial"/>
                <a:cs typeface="Arial"/>
              </a:rPr>
              <a:t>CAR</a:t>
            </a:r>
            <a:r>
              <a:rPr dirty="0" sz="1400" spc="-55" b="1">
                <a:solidFill>
                  <a:srgbClr val="C00000"/>
                </a:solidFill>
                <a:latin typeface="Arial"/>
                <a:cs typeface="Arial"/>
              </a:rPr>
              <a:t> </a:t>
            </a:r>
            <a:r>
              <a:rPr dirty="0" sz="1400" spc="-10" b="1">
                <a:solidFill>
                  <a:srgbClr val="C00000"/>
                </a:solidFill>
                <a:latin typeface="Microsoft JhengHei UI"/>
                <a:cs typeface="Microsoft JhengHei UI"/>
              </a:rPr>
              <a:t>协助</a:t>
            </a:r>
            <a:r>
              <a:rPr dirty="0" sz="1400" spc="25" b="1">
                <a:solidFill>
                  <a:srgbClr val="C00000"/>
                </a:solidFill>
                <a:latin typeface="Microsoft JhengHei UI"/>
                <a:cs typeface="Microsoft JhengHei UI"/>
              </a:rPr>
              <a:t> </a:t>
            </a:r>
            <a:r>
              <a:rPr dirty="0" sz="1400" spc="-5" b="1">
                <a:solidFill>
                  <a:srgbClr val="C00000"/>
                </a:solidFill>
                <a:latin typeface="Arial"/>
                <a:cs typeface="Arial"/>
              </a:rPr>
              <a:t>T</a:t>
            </a:r>
            <a:r>
              <a:rPr dirty="0" sz="1400" spc="-70" b="1">
                <a:solidFill>
                  <a:srgbClr val="C00000"/>
                </a:solidFill>
                <a:latin typeface="Arial"/>
                <a:cs typeface="Arial"/>
              </a:rPr>
              <a:t> </a:t>
            </a:r>
            <a:r>
              <a:rPr dirty="0" sz="1400" spc="-10" b="1">
                <a:solidFill>
                  <a:srgbClr val="C00000"/>
                </a:solidFill>
                <a:latin typeface="Microsoft JhengHei UI"/>
                <a:cs typeface="Microsoft JhengHei UI"/>
              </a:rPr>
              <a:t>细</a:t>
            </a:r>
            <a:r>
              <a:rPr dirty="0" sz="1400" spc="10" b="1">
                <a:solidFill>
                  <a:srgbClr val="C00000"/>
                </a:solidFill>
                <a:latin typeface="Microsoft JhengHei UI"/>
                <a:cs typeface="Microsoft JhengHei UI"/>
              </a:rPr>
              <a:t>胞</a:t>
            </a:r>
            <a:r>
              <a:rPr dirty="0" sz="1400" spc="-10" b="1">
                <a:solidFill>
                  <a:srgbClr val="C00000"/>
                </a:solidFill>
                <a:latin typeface="Microsoft JhengHei UI"/>
                <a:cs typeface="Microsoft JhengHei UI"/>
              </a:rPr>
              <a:t>完成</a:t>
            </a:r>
            <a:r>
              <a:rPr dirty="0" sz="1400" spc="10" b="1">
                <a:solidFill>
                  <a:srgbClr val="C00000"/>
                </a:solidFill>
                <a:latin typeface="Microsoft JhengHei UI"/>
                <a:cs typeface="Microsoft JhengHei UI"/>
              </a:rPr>
              <a:t>抗</a:t>
            </a:r>
            <a:r>
              <a:rPr dirty="0" sz="1400" spc="-10" b="1">
                <a:solidFill>
                  <a:srgbClr val="C00000"/>
                </a:solidFill>
                <a:latin typeface="Microsoft JhengHei UI"/>
                <a:cs typeface="Microsoft JhengHei UI"/>
              </a:rPr>
              <a:t>原</a:t>
            </a:r>
            <a:r>
              <a:rPr dirty="0" sz="1400" spc="10" b="1">
                <a:solidFill>
                  <a:srgbClr val="C00000"/>
                </a:solidFill>
                <a:latin typeface="Microsoft JhengHei UI"/>
                <a:cs typeface="Microsoft JhengHei UI"/>
              </a:rPr>
              <a:t>识</a:t>
            </a:r>
            <a:r>
              <a:rPr dirty="0" sz="1400" spc="-10" b="1">
                <a:solidFill>
                  <a:srgbClr val="C00000"/>
                </a:solidFill>
                <a:latin typeface="Microsoft JhengHei UI"/>
                <a:cs typeface="Microsoft JhengHei UI"/>
              </a:rPr>
              <a:t>别</a:t>
            </a:r>
            <a:endParaRPr sz="1400">
              <a:latin typeface="Microsoft JhengHei UI"/>
              <a:cs typeface="Microsoft JhengHei UI"/>
            </a:endParaRPr>
          </a:p>
          <a:p>
            <a:pPr marL="12700">
              <a:lnSpc>
                <a:spcPct val="100000"/>
              </a:lnSpc>
              <a:spcBef>
                <a:spcPts val="1285"/>
              </a:spcBef>
            </a:pPr>
            <a:r>
              <a:rPr dirty="0" sz="1200" b="1">
                <a:solidFill>
                  <a:srgbClr val="585858"/>
                </a:solidFill>
                <a:latin typeface="Microsoft JhengHei UI"/>
                <a:cs typeface="Microsoft JhengHei UI"/>
              </a:rPr>
              <a:t>克服</a:t>
            </a:r>
            <a:r>
              <a:rPr dirty="0" sz="1200" spc="30" b="1">
                <a:solidFill>
                  <a:srgbClr val="585858"/>
                </a:solidFill>
                <a:latin typeface="Microsoft JhengHei UI"/>
                <a:cs typeface="Microsoft JhengHei UI"/>
              </a:rPr>
              <a:t> </a:t>
            </a:r>
            <a:r>
              <a:rPr dirty="0" sz="1200" spc="-10" b="1">
                <a:solidFill>
                  <a:srgbClr val="585858"/>
                </a:solidFill>
                <a:latin typeface="Arial"/>
                <a:cs typeface="Arial"/>
              </a:rPr>
              <a:t>MHC</a:t>
            </a:r>
            <a:r>
              <a:rPr dirty="0" sz="1200" spc="-75" b="1">
                <a:solidFill>
                  <a:srgbClr val="585858"/>
                </a:solidFill>
                <a:latin typeface="Arial"/>
                <a:cs typeface="Arial"/>
              </a:rPr>
              <a:t> </a:t>
            </a:r>
            <a:r>
              <a:rPr dirty="0" sz="1200" b="1">
                <a:solidFill>
                  <a:srgbClr val="585858"/>
                </a:solidFill>
                <a:latin typeface="Microsoft JhengHei UI"/>
                <a:cs typeface="Microsoft JhengHei UI"/>
              </a:rPr>
              <a:t>限</a:t>
            </a:r>
            <a:r>
              <a:rPr dirty="0" sz="1200" spc="20" b="1">
                <a:solidFill>
                  <a:srgbClr val="585858"/>
                </a:solidFill>
                <a:latin typeface="Microsoft JhengHei UI"/>
                <a:cs typeface="Microsoft JhengHei UI"/>
              </a:rPr>
              <a:t>制</a:t>
            </a:r>
            <a:r>
              <a:rPr dirty="0" sz="1200" spc="-5" b="1">
                <a:solidFill>
                  <a:srgbClr val="585858"/>
                </a:solidFill>
                <a:latin typeface="Microsoft JhengHei UI"/>
                <a:cs typeface="Microsoft JhengHei UI"/>
              </a:rPr>
              <a:t>，</a:t>
            </a:r>
            <a:r>
              <a:rPr dirty="0" sz="1200" spc="-5" b="1">
                <a:solidFill>
                  <a:srgbClr val="585858"/>
                </a:solidFill>
                <a:latin typeface="Arial"/>
                <a:cs typeface="Arial"/>
              </a:rPr>
              <a:t>CAR</a:t>
            </a:r>
            <a:r>
              <a:rPr dirty="0" sz="1200" spc="-50" b="1">
                <a:solidFill>
                  <a:srgbClr val="585858"/>
                </a:solidFill>
                <a:latin typeface="Arial"/>
                <a:cs typeface="Arial"/>
              </a:rPr>
              <a:t> </a:t>
            </a:r>
            <a:r>
              <a:rPr dirty="0" sz="1200" b="1">
                <a:solidFill>
                  <a:srgbClr val="585858"/>
                </a:solidFill>
                <a:latin typeface="Microsoft JhengHei UI"/>
                <a:cs typeface="Microsoft JhengHei UI"/>
              </a:rPr>
              <a:t>构造协助</a:t>
            </a:r>
            <a:r>
              <a:rPr dirty="0" sz="1200" spc="15" b="1">
                <a:solidFill>
                  <a:srgbClr val="585858"/>
                </a:solidFill>
                <a:latin typeface="Microsoft JhengHei UI"/>
                <a:cs typeface="Microsoft JhengHei UI"/>
              </a:rPr>
              <a:t> </a:t>
            </a:r>
            <a:r>
              <a:rPr dirty="0" sz="1200" b="1">
                <a:solidFill>
                  <a:srgbClr val="585858"/>
                </a:solidFill>
                <a:latin typeface="Arial"/>
                <a:cs typeface="Arial"/>
              </a:rPr>
              <a:t>T</a:t>
            </a:r>
            <a:r>
              <a:rPr dirty="0" sz="1200" spc="-40" b="1">
                <a:solidFill>
                  <a:srgbClr val="585858"/>
                </a:solidFill>
                <a:latin typeface="Arial"/>
                <a:cs typeface="Arial"/>
              </a:rPr>
              <a:t> </a:t>
            </a:r>
            <a:r>
              <a:rPr dirty="0" sz="1200" b="1">
                <a:solidFill>
                  <a:srgbClr val="585858"/>
                </a:solidFill>
                <a:latin typeface="Microsoft JhengHei UI"/>
                <a:cs typeface="Microsoft JhengHei UI"/>
              </a:rPr>
              <a:t>细胞激活</a:t>
            </a:r>
            <a:endParaRPr sz="1200">
              <a:latin typeface="Microsoft JhengHei UI"/>
              <a:cs typeface="Microsoft JhengHei UI"/>
            </a:endParaRPr>
          </a:p>
          <a:p>
            <a:pPr algn="just" marL="12700" marR="5080">
              <a:lnSpc>
                <a:spcPct val="139700"/>
              </a:lnSpc>
              <a:spcBef>
                <a:spcPts val="490"/>
              </a:spcBef>
            </a:pPr>
            <a:r>
              <a:rPr dirty="0" sz="1000" spc="5">
                <a:latin typeface="PMingLiU"/>
                <a:cs typeface="PMingLiU"/>
              </a:rPr>
              <a:t>抗肿瘤</a:t>
            </a:r>
            <a:r>
              <a:rPr dirty="0" sz="1000" spc="-20">
                <a:latin typeface="PMingLiU"/>
                <a:cs typeface="PMingLiU"/>
              </a:rPr>
              <a:t>免</a:t>
            </a:r>
            <a:r>
              <a:rPr dirty="0" sz="1000" spc="5">
                <a:latin typeface="PMingLiU"/>
                <a:cs typeface="PMingLiU"/>
              </a:rPr>
              <a:t>疫主</a:t>
            </a:r>
            <a:r>
              <a:rPr dirty="0" sz="1000" spc="-20">
                <a:latin typeface="PMingLiU"/>
                <a:cs typeface="PMingLiU"/>
              </a:rPr>
              <a:t>要</a:t>
            </a:r>
            <a:r>
              <a:rPr dirty="0" sz="1000" spc="5">
                <a:latin typeface="PMingLiU"/>
                <a:cs typeface="PMingLiU"/>
              </a:rPr>
              <a:t>由</a:t>
            </a:r>
            <a:r>
              <a:rPr dirty="0" sz="1000" spc="55">
                <a:latin typeface="PMingLiU"/>
                <a:cs typeface="PMingLiU"/>
              </a:rPr>
              <a:t> </a:t>
            </a:r>
            <a:r>
              <a:rPr dirty="0" sz="1000" spc="5">
                <a:latin typeface="Arial"/>
                <a:cs typeface="Arial"/>
              </a:rPr>
              <a:t>T</a:t>
            </a:r>
            <a:r>
              <a:rPr dirty="0" sz="1000" spc="15">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完成</a:t>
            </a:r>
            <a:r>
              <a:rPr dirty="0" sz="1000" spc="-20">
                <a:latin typeface="PMingLiU"/>
                <a:cs typeface="PMingLiU"/>
              </a:rPr>
              <a:t>，</a:t>
            </a:r>
            <a:r>
              <a:rPr dirty="0" sz="1000" spc="5">
                <a:latin typeface="PMingLiU"/>
                <a:cs typeface="PMingLiU"/>
              </a:rPr>
              <a:t>正常</a:t>
            </a:r>
            <a:r>
              <a:rPr dirty="0" sz="1000" spc="55">
                <a:latin typeface="PMingLiU"/>
                <a:cs typeface="PMingLiU"/>
              </a:rPr>
              <a:t> </a:t>
            </a:r>
            <a:r>
              <a:rPr dirty="0" sz="1000" spc="5">
                <a:latin typeface="Arial"/>
                <a:cs typeface="Arial"/>
              </a:rPr>
              <a:t>T</a:t>
            </a:r>
            <a:r>
              <a:rPr dirty="0" sz="1000" spc="20">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活化</a:t>
            </a:r>
            <a:r>
              <a:rPr dirty="0" sz="1000" spc="-20">
                <a:latin typeface="PMingLiU"/>
                <a:cs typeface="PMingLiU"/>
              </a:rPr>
              <a:t>需</a:t>
            </a:r>
            <a:r>
              <a:rPr dirty="0" sz="1000" spc="5">
                <a:latin typeface="PMingLiU"/>
                <a:cs typeface="PMingLiU"/>
              </a:rPr>
              <a:t>要</a:t>
            </a:r>
            <a:r>
              <a:rPr dirty="0" sz="1000" spc="-20">
                <a:latin typeface="PMingLiU"/>
                <a:cs typeface="PMingLiU"/>
              </a:rPr>
              <a:t>两</a:t>
            </a:r>
            <a:r>
              <a:rPr dirty="0" sz="1000" spc="5">
                <a:latin typeface="PMingLiU"/>
                <a:cs typeface="PMingLiU"/>
              </a:rPr>
              <a:t>种信号</a:t>
            </a:r>
            <a:r>
              <a:rPr dirty="0" sz="1000" spc="-20">
                <a:latin typeface="PMingLiU"/>
                <a:cs typeface="PMingLiU"/>
              </a:rPr>
              <a:t>同</a:t>
            </a:r>
            <a:r>
              <a:rPr dirty="0" sz="1000" spc="5">
                <a:latin typeface="PMingLiU"/>
                <a:cs typeface="PMingLiU"/>
              </a:rPr>
              <a:t>时激</a:t>
            </a:r>
            <a:r>
              <a:rPr dirty="0" sz="1000" spc="-20">
                <a:latin typeface="PMingLiU"/>
                <a:cs typeface="PMingLiU"/>
              </a:rPr>
              <a:t>活</a:t>
            </a:r>
            <a:r>
              <a:rPr dirty="0" sz="1000" spc="5">
                <a:latin typeface="PMingLiU"/>
                <a:cs typeface="PMingLiU"/>
              </a:rPr>
              <a:t>，第</a:t>
            </a:r>
            <a:r>
              <a:rPr dirty="0" sz="1000" spc="-20">
                <a:latin typeface="PMingLiU"/>
                <a:cs typeface="PMingLiU"/>
              </a:rPr>
              <a:t>一</a:t>
            </a:r>
            <a:r>
              <a:rPr dirty="0" sz="1000" spc="5">
                <a:latin typeface="PMingLiU"/>
                <a:cs typeface="PMingLiU"/>
              </a:rPr>
              <a:t>信</a:t>
            </a:r>
            <a:r>
              <a:rPr dirty="0" sz="1000" spc="-20">
                <a:latin typeface="PMingLiU"/>
                <a:cs typeface="PMingLiU"/>
              </a:rPr>
              <a:t>号</a:t>
            </a:r>
            <a:r>
              <a:rPr dirty="0" sz="1000" spc="5">
                <a:latin typeface="PMingLiU"/>
                <a:cs typeface="PMingLiU"/>
              </a:rPr>
              <a:t>是</a:t>
            </a:r>
            <a:r>
              <a:rPr dirty="0" sz="1000" spc="80">
                <a:latin typeface="PMingLiU"/>
                <a:cs typeface="PMingLiU"/>
              </a:rPr>
              <a:t> </a:t>
            </a:r>
            <a:r>
              <a:rPr dirty="0" sz="1000" spc="5">
                <a:latin typeface="Arial"/>
                <a:cs typeface="Arial"/>
              </a:rPr>
              <a:t>T</a:t>
            </a:r>
            <a:r>
              <a:rPr dirty="0" sz="1000" spc="-10">
                <a:latin typeface="Arial"/>
                <a:cs typeface="Arial"/>
              </a:rPr>
              <a:t> </a:t>
            </a:r>
            <a:r>
              <a:rPr dirty="0" sz="1000" spc="5">
                <a:latin typeface="PMingLiU"/>
                <a:cs typeface="PMingLiU"/>
              </a:rPr>
              <a:t>细 胞表面</a:t>
            </a:r>
            <a:r>
              <a:rPr dirty="0" sz="1000" spc="245">
                <a:latin typeface="PMingLiU"/>
                <a:cs typeface="PMingLiU"/>
              </a:rPr>
              <a:t>的</a:t>
            </a:r>
            <a:r>
              <a:rPr dirty="0" sz="1000" spc="5">
                <a:latin typeface="Arial"/>
                <a:cs typeface="Arial"/>
              </a:rPr>
              <a:t>T</a:t>
            </a:r>
            <a:r>
              <a:rPr dirty="0" sz="1000" spc="-80">
                <a:latin typeface="Arial"/>
                <a:cs typeface="Arial"/>
              </a:rPr>
              <a:t> </a:t>
            </a:r>
            <a:r>
              <a:rPr dirty="0" sz="1000" spc="5">
                <a:latin typeface="PMingLiU"/>
                <a:cs typeface="PMingLiU"/>
              </a:rPr>
              <a:t>细胞</a:t>
            </a:r>
            <a:r>
              <a:rPr dirty="0" sz="1000" spc="-20">
                <a:latin typeface="PMingLiU"/>
                <a:cs typeface="PMingLiU"/>
              </a:rPr>
              <a:t>受</a:t>
            </a:r>
            <a:r>
              <a:rPr dirty="0" sz="1000" spc="245">
                <a:latin typeface="PMingLiU"/>
                <a:cs typeface="PMingLiU"/>
              </a:rPr>
              <a:t>体</a:t>
            </a:r>
            <a:r>
              <a:rPr dirty="0" sz="1000" spc="-5">
                <a:latin typeface="Arial"/>
                <a:cs typeface="Arial"/>
              </a:rPr>
              <a:t>(TCR)</a:t>
            </a:r>
            <a:r>
              <a:rPr dirty="0" sz="1000" spc="-35">
                <a:latin typeface="Arial"/>
                <a:cs typeface="Arial"/>
              </a:rPr>
              <a:t> </a:t>
            </a:r>
            <a:r>
              <a:rPr dirty="0" sz="1000" spc="5">
                <a:latin typeface="PMingLiU"/>
                <a:cs typeface="PMingLiU"/>
              </a:rPr>
              <a:t>识</a:t>
            </a:r>
            <a:r>
              <a:rPr dirty="0" sz="1000" spc="-20">
                <a:latin typeface="PMingLiU"/>
                <a:cs typeface="PMingLiU"/>
              </a:rPr>
              <a:t>别</a:t>
            </a:r>
            <a:r>
              <a:rPr dirty="0" sz="1000" spc="5">
                <a:latin typeface="PMingLiU"/>
                <a:cs typeface="PMingLiU"/>
              </a:rPr>
              <a:t>到肿</a:t>
            </a:r>
            <a:r>
              <a:rPr dirty="0" sz="1000" spc="-20">
                <a:latin typeface="PMingLiU"/>
                <a:cs typeface="PMingLiU"/>
              </a:rPr>
              <a:t>瘤</a:t>
            </a:r>
            <a:r>
              <a:rPr dirty="0" sz="1000" spc="5">
                <a:latin typeface="PMingLiU"/>
                <a:cs typeface="PMingLiU"/>
              </a:rPr>
              <a:t>表面</a:t>
            </a:r>
            <a:r>
              <a:rPr dirty="0" sz="1000" spc="-20">
                <a:latin typeface="PMingLiU"/>
                <a:cs typeface="PMingLiU"/>
              </a:rPr>
              <a:t>主</a:t>
            </a:r>
            <a:r>
              <a:rPr dirty="0" sz="1000" spc="5">
                <a:latin typeface="PMingLiU"/>
                <a:cs typeface="PMingLiU"/>
              </a:rPr>
              <a:t>要组</a:t>
            </a:r>
            <a:r>
              <a:rPr dirty="0" sz="1000" spc="-20">
                <a:latin typeface="PMingLiU"/>
                <a:cs typeface="PMingLiU"/>
              </a:rPr>
              <a:t>织相</a:t>
            </a:r>
            <a:r>
              <a:rPr dirty="0" sz="1000" spc="5">
                <a:latin typeface="PMingLiU"/>
                <a:cs typeface="PMingLiU"/>
              </a:rPr>
              <a:t>容性复</a:t>
            </a:r>
            <a:r>
              <a:rPr dirty="0" sz="1000" spc="-20">
                <a:latin typeface="PMingLiU"/>
                <a:cs typeface="PMingLiU"/>
              </a:rPr>
              <a:t>合</a:t>
            </a:r>
            <a:r>
              <a:rPr dirty="0" sz="1000" spc="5">
                <a:latin typeface="PMingLiU"/>
                <a:cs typeface="PMingLiU"/>
              </a:rPr>
              <a:t>体</a:t>
            </a:r>
            <a:r>
              <a:rPr dirty="0" sz="1000" spc="-15">
                <a:latin typeface="PMingLiU"/>
                <a:cs typeface="PMingLiU"/>
              </a:rPr>
              <a:t> </a:t>
            </a:r>
            <a:r>
              <a:rPr dirty="0" sz="1000">
                <a:latin typeface="Arial"/>
                <a:cs typeface="Arial"/>
              </a:rPr>
              <a:t>(MHC)</a:t>
            </a:r>
            <a:r>
              <a:rPr dirty="0" sz="1000" spc="-60">
                <a:latin typeface="Arial"/>
                <a:cs typeface="Arial"/>
              </a:rPr>
              <a:t> </a:t>
            </a:r>
            <a:r>
              <a:rPr dirty="0" sz="1000" spc="5">
                <a:latin typeface="PMingLiU"/>
                <a:cs typeface="PMingLiU"/>
              </a:rPr>
              <a:t>提</a:t>
            </a:r>
            <a:r>
              <a:rPr dirty="0" sz="1000" spc="-20">
                <a:latin typeface="PMingLiU"/>
                <a:cs typeface="PMingLiU"/>
              </a:rPr>
              <a:t>呈</a:t>
            </a:r>
            <a:r>
              <a:rPr dirty="0" sz="1000" spc="5">
                <a:latin typeface="PMingLiU"/>
                <a:cs typeface="PMingLiU"/>
              </a:rPr>
              <a:t>的抗</a:t>
            </a:r>
            <a:r>
              <a:rPr dirty="0" sz="1000" spc="-20">
                <a:latin typeface="PMingLiU"/>
                <a:cs typeface="PMingLiU"/>
              </a:rPr>
              <a:t>原</a:t>
            </a:r>
            <a:r>
              <a:rPr dirty="0" sz="1000" spc="5">
                <a:latin typeface="PMingLiU"/>
                <a:cs typeface="PMingLiU"/>
              </a:rPr>
              <a:t>肽片 段，第</a:t>
            </a:r>
            <a:r>
              <a:rPr dirty="0" sz="1000" spc="-20">
                <a:latin typeface="PMingLiU"/>
                <a:cs typeface="PMingLiU"/>
              </a:rPr>
              <a:t>二</a:t>
            </a:r>
            <a:r>
              <a:rPr dirty="0" sz="1000" spc="5">
                <a:latin typeface="PMingLiU"/>
                <a:cs typeface="PMingLiU"/>
              </a:rPr>
              <a:t>信号</a:t>
            </a:r>
            <a:r>
              <a:rPr dirty="0" sz="1000" spc="195">
                <a:latin typeface="PMingLiU"/>
                <a:cs typeface="PMingLiU"/>
              </a:rPr>
              <a:t>是</a:t>
            </a:r>
            <a:r>
              <a:rPr dirty="0" sz="1000" spc="5">
                <a:latin typeface="Arial"/>
                <a:cs typeface="Arial"/>
              </a:rPr>
              <a:t>T</a:t>
            </a:r>
            <a:r>
              <a:rPr dirty="0" sz="1000" spc="-75">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表面</a:t>
            </a:r>
            <a:r>
              <a:rPr dirty="0" sz="1000" spc="-20">
                <a:latin typeface="PMingLiU"/>
                <a:cs typeface="PMingLiU"/>
              </a:rPr>
              <a:t>的</a:t>
            </a:r>
            <a:r>
              <a:rPr dirty="0" sz="1000" spc="5">
                <a:latin typeface="PMingLiU"/>
                <a:cs typeface="PMingLiU"/>
              </a:rPr>
              <a:t>共刺</a:t>
            </a:r>
            <a:r>
              <a:rPr dirty="0" sz="1000" spc="-20">
                <a:latin typeface="PMingLiU"/>
                <a:cs typeface="PMingLiU"/>
              </a:rPr>
              <a:t>激</a:t>
            </a:r>
            <a:r>
              <a:rPr dirty="0" sz="1000" spc="5">
                <a:latin typeface="PMingLiU"/>
                <a:cs typeface="PMingLiU"/>
              </a:rPr>
              <a:t>分</a:t>
            </a:r>
            <a:r>
              <a:rPr dirty="0" sz="1000" spc="10">
                <a:latin typeface="PMingLiU"/>
                <a:cs typeface="PMingLiU"/>
              </a:rPr>
              <a:t>子</a:t>
            </a:r>
            <a:r>
              <a:rPr dirty="0" sz="1000" spc="-5">
                <a:latin typeface="Arial"/>
                <a:cs typeface="Arial"/>
              </a:rPr>
              <a:t>(CD28)</a:t>
            </a:r>
            <a:r>
              <a:rPr dirty="0" sz="1000" spc="-20">
                <a:latin typeface="PMingLiU"/>
                <a:cs typeface="PMingLiU"/>
              </a:rPr>
              <a:t>与</a:t>
            </a:r>
            <a:r>
              <a:rPr dirty="0" sz="1000" spc="5">
                <a:latin typeface="PMingLiU"/>
                <a:cs typeface="PMingLiU"/>
              </a:rPr>
              <a:t>提</a:t>
            </a:r>
            <a:r>
              <a:rPr dirty="0" sz="1000" spc="-20">
                <a:latin typeface="PMingLiU"/>
                <a:cs typeface="PMingLiU"/>
              </a:rPr>
              <a:t>呈</a:t>
            </a:r>
            <a:r>
              <a:rPr dirty="0" sz="1000" spc="5">
                <a:latin typeface="PMingLiU"/>
                <a:cs typeface="PMingLiU"/>
              </a:rPr>
              <a:t>细胞</a:t>
            </a:r>
            <a:r>
              <a:rPr dirty="0" sz="1000" spc="-5">
                <a:latin typeface="Arial"/>
                <a:cs typeface="Arial"/>
              </a:rPr>
              <a:t>(APC)</a:t>
            </a:r>
            <a:r>
              <a:rPr dirty="0" sz="1000" spc="5">
                <a:latin typeface="PMingLiU"/>
                <a:cs typeface="PMingLiU"/>
              </a:rPr>
              <a:t>表面的</a:t>
            </a:r>
            <a:r>
              <a:rPr dirty="0" sz="1000" spc="-40">
                <a:latin typeface="PMingLiU"/>
                <a:cs typeface="PMingLiU"/>
              </a:rPr>
              <a:t> </a:t>
            </a:r>
            <a:r>
              <a:rPr dirty="0" sz="1000">
                <a:latin typeface="Arial"/>
                <a:cs typeface="Arial"/>
              </a:rPr>
              <a:t>B7</a:t>
            </a:r>
            <a:r>
              <a:rPr dirty="0" sz="1000" spc="-114">
                <a:latin typeface="Arial"/>
                <a:cs typeface="Arial"/>
              </a:rPr>
              <a:t> </a:t>
            </a:r>
            <a:r>
              <a:rPr dirty="0" sz="1000" spc="5">
                <a:latin typeface="PMingLiU"/>
                <a:cs typeface="PMingLiU"/>
              </a:rPr>
              <a:t>分子</a:t>
            </a:r>
            <a:r>
              <a:rPr dirty="0" sz="1000" spc="-5">
                <a:latin typeface="Arial"/>
                <a:cs typeface="Arial"/>
              </a:rPr>
              <a:t>(CD80</a:t>
            </a:r>
            <a:r>
              <a:rPr dirty="0" sz="1000" spc="-85">
                <a:latin typeface="Arial"/>
                <a:cs typeface="Arial"/>
              </a:rPr>
              <a:t> </a:t>
            </a:r>
            <a:r>
              <a:rPr dirty="0" sz="1000" spc="5">
                <a:latin typeface="PMingLiU"/>
                <a:cs typeface="PMingLiU"/>
              </a:rPr>
              <a:t>为 </a:t>
            </a:r>
            <a:r>
              <a:rPr dirty="0" sz="1000" spc="-5">
                <a:latin typeface="Arial"/>
                <a:cs typeface="Arial"/>
              </a:rPr>
              <a:t>B7-1</a:t>
            </a:r>
            <a:r>
              <a:rPr dirty="0" sz="1000" spc="-5">
                <a:latin typeface="PMingLiU"/>
                <a:cs typeface="PMingLiU"/>
              </a:rPr>
              <a:t>，</a:t>
            </a:r>
            <a:r>
              <a:rPr dirty="0" sz="1000" spc="-5">
                <a:latin typeface="Arial"/>
                <a:cs typeface="Arial"/>
              </a:rPr>
              <a:t>CD86</a:t>
            </a:r>
            <a:r>
              <a:rPr dirty="0" sz="1000" spc="5">
                <a:latin typeface="Arial"/>
                <a:cs typeface="Arial"/>
              </a:rPr>
              <a:t> </a:t>
            </a:r>
            <a:r>
              <a:rPr dirty="0" sz="1000" spc="5">
                <a:latin typeface="PMingLiU"/>
                <a:cs typeface="PMingLiU"/>
              </a:rPr>
              <a:t>为</a:t>
            </a:r>
            <a:r>
              <a:rPr dirty="0" sz="1000" spc="55">
                <a:latin typeface="PMingLiU"/>
                <a:cs typeface="PMingLiU"/>
              </a:rPr>
              <a:t> </a:t>
            </a:r>
            <a:r>
              <a:rPr dirty="0" sz="1000" spc="-5">
                <a:latin typeface="Arial"/>
                <a:cs typeface="Arial"/>
              </a:rPr>
              <a:t>B7-2)</a:t>
            </a:r>
            <a:r>
              <a:rPr dirty="0" sz="1000" spc="5">
                <a:latin typeface="PMingLiU"/>
                <a:cs typeface="PMingLiU"/>
              </a:rPr>
              <a:t>相结</a:t>
            </a:r>
            <a:r>
              <a:rPr dirty="0" sz="1000" spc="-20">
                <a:latin typeface="PMingLiU"/>
                <a:cs typeface="PMingLiU"/>
              </a:rPr>
              <a:t>合</a:t>
            </a:r>
            <a:r>
              <a:rPr dirty="0" sz="1000" spc="5">
                <a:latin typeface="PMingLiU"/>
                <a:cs typeface="PMingLiU"/>
              </a:rPr>
              <a:t>。</a:t>
            </a:r>
            <a:r>
              <a:rPr dirty="0" sz="1000" spc="-5">
                <a:latin typeface="Arial"/>
                <a:cs typeface="Arial"/>
              </a:rPr>
              <a:t>CD8+T</a:t>
            </a:r>
            <a:r>
              <a:rPr dirty="0" sz="1000" spc="25">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通过识别</a:t>
            </a:r>
            <a:r>
              <a:rPr dirty="0" sz="1000" spc="40">
                <a:latin typeface="PMingLiU"/>
                <a:cs typeface="PMingLiU"/>
              </a:rPr>
              <a:t> </a:t>
            </a:r>
            <a:r>
              <a:rPr dirty="0" sz="1000" spc="-5">
                <a:latin typeface="Arial"/>
                <a:cs typeface="Arial"/>
              </a:rPr>
              <a:t>MHC-I</a:t>
            </a:r>
            <a:r>
              <a:rPr dirty="0" sz="1000" spc="20">
                <a:latin typeface="Arial"/>
                <a:cs typeface="Arial"/>
              </a:rPr>
              <a:t> </a:t>
            </a:r>
            <a:r>
              <a:rPr dirty="0" sz="1000" spc="5">
                <a:latin typeface="PMingLiU"/>
                <a:cs typeface="PMingLiU"/>
              </a:rPr>
              <a:t>呈</a:t>
            </a:r>
            <a:r>
              <a:rPr dirty="0" sz="1000" spc="-20">
                <a:latin typeface="PMingLiU"/>
                <a:cs typeface="PMingLiU"/>
              </a:rPr>
              <a:t>递</a:t>
            </a:r>
            <a:r>
              <a:rPr dirty="0" sz="1000" spc="5">
                <a:latin typeface="PMingLiU"/>
                <a:cs typeface="PMingLiU"/>
              </a:rPr>
              <a:t>的细</a:t>
            </a:r>
            <a:r>
              <a:rPr dirty="0" sz="1000" spc="-20">
                <a:latin typeface="PMingLiU"/>
                <a:cs typeface="PMingLiU"/>
              </a:rPr>
              <a:t>胞</a:t>
            </a:r>
            <a:r>
              <a:rPr dirty="0" sz="1000" spc="5">
                <a:latin typeface="PMingLiU"/>
                <a:cs typeface="PMingLiU"/>
              </a:rPr>
              <a:t>内源</a:t>
            </a:r>
            <a:r>
              <a:rPr dirty="0" sz="1000" spc="-20">
                <a:latin typeface="PMingLiU"/>
                <a:cs typeface="PMingLiU"/>
              </a:rPr>
              <a:t>肽</a:t>
            </a:r>
            <a:r>
              <a:rPr dirty="0" sz="1000" spc="5">
                <a:latin typeface="PMingLiU"/>
                <a:cs typeface="PMingLiU"/>
              </a:rPr>
              <a:t>段，</a:t>
            </a:r>
            <a:r>
              <a:rPr dirty="0" sz="1000" spc="-20">
                <a:latin typeface="PMingLiU"/>
                <a:cs typeface="PMingLiU"/>
              </a:rPr>
              <a:t>发</a:t>
            </a:r>
            <a:r>
              <a:rPr dirty="0" sz="1000" spc="5">
                <a:latin typeface="PMingLiU"/>
                <a:cs typeface="PMingLiU"/>
              </a:rPr>
              <a:t>挥抗 肿瘤免</a:t>
            </a:r>
            <a:r>
              <a:rPr dirty="0" sz="1000" spc="-20">
                <a:latin typeface="PMingLiU"/>
                <a:cs typeface="PMingLiU"/>
              </a:rPr>
              <a:t>疫</a:t>
            </a:r>
            <a:r>
              <a:rPr dirty="0" sz="1000" spc="5">
                <a:latin typeface="PMingLiU"/>
                <a:cs typeface="PMingLiU"/>
              </a:rPr>
              <a:t>作用</a:t>
            </a:r>
            <a:r>
              <a:rPr dirty="0" sz="1000" spc="-20">
                <a:latin typeface="PMingLiU"/>
                <a:cs typeface="PMingLiU"/>
              </a:rPr>
              <a:t>。</a:t>
            </a:r>
            <a:r>
              <a:rPr dirty="0" sz="1000" spc="5">
                <a:latin typeface="PMingLiU"/>
                <a:cs typeface="PMingLiU"/>
              </a:rPr>
              <a:t>然而</a:t>
            </a:r>
            <a:r>
              <a:rPr dirty="0" sz="1000" spc="-20">
                <a:latin typeface="PMingLiU"/>
                <a:cs typeface="PMingLiU"/>
              </a:rPr>
              <a:t>肿</a:t>
            </a:r>
            <a:r>
              <a:rPr dirty="0" sz="1000" spc="5">
                <a:latin typeface="PMingLiU"/>
                <a:cs typeface="PMingLiU"/>
              </a:rPr>
              <a:t>瘤细</a:t>
            </a:r>
            <a:r>
              <a:rPr dirty="0" sz="1000" spc="-20">
                <a:latin typeface="PMingLiU"/>
                <a:cs typeface="PMingLiU"/>
              </a:rPr>
              <a:t>胞</a:t>
            </a:r>
            <a:r>
              <a:rPr dirty="0" sz="1000" spc="5">
                <a:latin typeface="PMingLiU"/>
                <a:cs typeface="PMingLiU"/>
              </a:rPr>
              <a:t>通过</a:t>
            </a:r>
            <a:r>
              <a:rPr dirty="0" sz="1000" spc="-20">
                <a:latin typeface="PMingLiU"/>
                <a:cs typeface="PMingLiU"/>
              </a:rPr>
              <a:t>调</a:t>
            </a:r>
            <a:r>
              <a:rPr dirty="0" sz="1000" spc="5">
                <a:latin typeface="PMingLiU"/>
                <a:cs typeface="PMingLiU"/>
              </a:rPr>
              <a:t>低</a:t>
            </a:r>
            <a:r>
              <a:rPr dirty="0" sz="1000" spc="155">
                <a:latin typeface="PMingLiU"/>
                <a:cs typeface="PMingLiU"/>
              </a:rPr>
              <a:t> </a:t>
            </a:r>
            <a:r>
              <a:rPr dirty="0" sz="1000">
                <a:latin typeface="Arial"/>
                <a:cs typeface="Arial"/>
              </a:rPr>
              <a:t>MHC-I</a:t>
            </a:r>
            <a:r>
              <a:rPr dirty="0" sz="1000" spc="135">
                <a:latin typeface="Arial"/>
                <a:cs typeface="Arial"/>
              </a:rPr>
              <a:t> </a:t>
            </a:r>
            <a:r>
              <a:rPr dirty="0" sz="1000" spc="5">
                <a:latin typeface="PMingLiU"/>
                <a:cs typeface="PMingLiU"/>
              </a:rPr>
              <a:t>的</a:t>
            </a:r>
            <a:r>
              <a:rPr dirty="0" sz="1000" spc="-20">
                <a:latin typeface="PMingLiU"/>
                <a:cs typeface="PMingLiU"/>
              </a:rPr>
              <a:t>表达</a:t>
            </a:r>
            <a:r>
              <a:rPr dirty="0" sz="1000" spc="5">
                <a:latin typeface="PMingLiU"/>
                <a:cs typeface="PMingLiU"/>
              </a:rPr>
              <a:t>，减少</a:t>
            </a:r>
            <a:r>
              <a:rPr dirty="0" sz="1000" spc="-20">
                <a:latin typeface="PMingLiU"/>
                <a:cs typeface="PMingLiU"/>
              </a:rPr>
              <a:t>抗</a:t>
            </a:r>
            <a:r>
              <a:rPr dirty="0" sz="1000" spc="5">
                <a:latin typeface="PMingLiU"/>
                <a:cs typeface="PMingLiU"/>
              </a:rPr>
              <a:t>原呈</a:t>
            </a:r>
            <a:r>
              <a:rPr dirty="0" sz="1000" spc="-20">
                <a:latin typeface="PMingLiU"/>
                <a:cs typeface="PMingLiU"/>
              </a:rPr>
              <a:t>递</a:t>
            </a:r>
            <a:r>
              <a:rPr dirty="0" sz="1000" spc="5">
                <a:latin typeface="PMingLiU"/>
                <a:cs typeface="PMingLiU"/>
              </a:rPr>
              <a:t>，致使</a:t>
            </a:r>
            <a:r>
              <a:rPr dirty="0" sz="1000" spc="155">
                <a:latin typeface="PMingLiU"/>
                <a:cs typeface="PMingLiU"/>
              </a:rPr>
              <a:t> </a:t>
            </a:r>
            <a:r>
              <a:rPr dirty="0" sz="1000" spc="-5">
                <a:latin typeface="Arial"/>
                <a:cs typeface="Arial"/>
              </a:rPr>
              <a:t>CD8+T</a:t>
            </a:r>
            <a:r>
              <a:rPr dirty="0" sz="1000" spc="65">
                <a:latin typeface="Arial"/>
                <a:cs typeface="Arial"/>
              </a:rPr>
              <a:t> </a:t>
            </a:r>
            <a:r>
              <a:rPr dirty="0" sz="1000" spc="5">
                <a:latin typeface="PMingLiU"/>
                <a:cs typeface="PMingLiU"/>
              </a:rPr>
              <a:t>细胞 </a:t>
            </a:r>
            <a:r>
              <a:rPr dirty="0" sz="1000" spc="25">
                <a:latin typeface="PMingLiU"/>
                <a:cs typeface="PMingLiU"/>
              </a:rPr>
              <a:t>无</a:t>
            </a:r>
            <a:r>
              <a:rPr dirty="0" sz="1000" spc="5">
                <a:latin typeface="PMingLiU"/>
                <a:cs typeface="PMingLiU"/>
              </a:rPr>
              <a:t>法</a:t>
            </a:r>
            <a:r>
              <a:rPr dirty="0" sz="1000" spc="25">
                <a:latin typeface="PMingLiU"/>
                <a:cs typeface="PMingLiU"/>
              </a:rPr>
              <a:t>被</a:t>
            </a:r>
            <a:r>
              <a:rPr dirty="0" sz="1000" spc="5">
                <a:latin typeface="PMingLiU"/>
                <a:cs typeface="PMingLiU"/>
              </a:rPr>
              <a:t>活化</a:t>
            </a:r>
            <a:r>
              <a:rPr dirty="0" sz="1000" spc="25">
                <a:latin typeface="PMingLiU"/>
                <a:cs typeface="PMingLiU"/>
              </a:rPr>
              <a:t>，</a:t>
            </a:r>
            <a:r>
              <a:rPr dirty="0" sz="1000" spc="5">
                <a:latin typeface="PMingLiU"/>
                <a:cs typeface="PMingLiU"/>
              </a:rPr>
              <a:t>从</a:t>
            </a:r>
            <a:r>
              <a:rPr dirty="0" sz="1000" spc="25">
                <a:latin typeface="PMingLiU"/>
                <a:cs typeface="PMingLiU"/>
              </a:rPr>
              <a:t>而</a:t>
            </a:r>
            <a:r>
              <a:rPr dirty="0" sz="1000" spc="5">
                <a:latin typeface="PMingLiU"/>
                <a:cs typeface="PMingLiU"/>
              </a:rPr>
              <a:t>逃</a:t>
            </a:r>
            <a:r>
              <a:rPr dirty="0" sz="1000" spc="25">
                <a:latin typeface="PMingLiU"/>
                <a:cs typeface="PMingLiU"/>
              </a:rPr>
              <a:t>避</a:t>
            </a:r>
            <a:r>
              <a:rPr dirty="0" sz="1000" spc="5">
                <a:latin typeface="PMingLiU"/>
                <a:cs typeface="PMingLiU"/>
              </a:rPr>
              <a:t>免疫</a:t>
            </a:r>
            <a:r>
              <a:rPr dirty="0" sz="1000" spc="25">
                <a:latin typeface="PMingLiU"/>
                <a:cs typeface="PMingLiU"/>
              </a:rPr>
              <a:t>系</a:t>
            </a:r>
            <a:r>
              <a:rPr dirty="0" sz="1000" spc="5">
                <a:latin typeface="PMingLiU"/>
                <a:cs typeface="PMingLiU"/>
              </a:rPr>
              <a:t>统</a:t>
            </a:r>
            <a:r>
              <a:rPr dirty="0" sz="1000" spc="25">
                <a:latin typeface="PMingLiU"/>
                <a:cs typeface="PMingLiU"/>
              </a:rPr>
              <a:t>的</a:t>
            </a:r>
            <a:r>
              <a:rPr dirty="0" sz="1000" spc="5">
                <a:latin typeface="PMingLiU"/>
                <a:cs typeface="PMingLiU"/>
              </a:rPr>
              <a:t>监测</a:t>
            </a:r>
            <a:r>
              <a:rPr dirty="0" sz="1000" spc="25">
                <a:latin typeface="PMingLiU"/>
                <a:cs typeface="PMingLiU"/>
              </a:rPr>
              <a:t>。</a:t>
            </a:r>
            <a:r>
              <a:rPr dirty="0" sz="1000" spc="5">
                <a:latin typeface="PMingLiU"/>
                <a:cs typeface="PMingLiU"/>
              </a:rPr>
              <a:t>在</a:t>
            </a:r>
            <a:r>
              <a:rPr dirty="0" sz="1000" spc="25">
                <a:latin typeface="PMingLiU"/>
                <a:cs typeface="PMingLiU"/>
              </a:rPr>
              <a:t>胰</a:t>
            </a:r>
            <a:r>
              <a:rPr dirty="0" sz="1000" spc="5">
                <a:latin typeface="PMingLiU"/>
                <a:cs typeface="PMingLiU"/>
              </a:rPr>
              <a:t>腺癌</a:t>
            </a:r>
            <a:r>
              <a:rPr dirty="0" sz="1000" spc="25">
                <a:latin typeface="PMingLiU"/>
                <a:cs typeface="PMingLiU"/>
              </a:rPr>
              <a:t>细</a:t>
            </a:r>
            <a:r>
              <a:rPr dirty="0" sz="1000" spc="5">
                <a:latin typeface="PMingLiU"/>
                <a:cs typeface="PMingLiU"/>
              </a:rPr>
              <a:t>胞</a:t>
            </a:r>
            <a:r>
              <a:rPr dirty="0" sz="1000" spc="25">
                <a:latin typeface="PMingLiU"/>
                <a:cs typeface="PMingLiU"/>
              </a:rPr>
              <a:t>中</a:t>
            </a:r>
            <a:r>
              <a:rPr dirty="0" sz="1000" spc="5">
                <a:latin typeface="PMingLiU"/>
                <a:cs typeface="PMingLiU"/>
              </a:rPr>
              <a:t>，</a:t>
            </a:r>
            <a:r>
              <a:rPr dirty="0" sz="1000" spc="25">
                <a:latin typeface="PMingLiU"/>
                <a:cs typeface="PMingLiU"/>
              </a:rPr>
              <a:t>也</a:t>
            </a:r>
            <a:r>
              <a:rPr dirty="0" sz="1000" spc="5">
                <a:latin typeface="PMingLiU"/>
                <a:cs typeface="PMingLiU"/>
              </a:rPr>
              <a:t>可观</a:t>
            </a:r>
            <a:r>
              <a:rPr dirty="0" sz="1000" spc="25">
                <a:latin typeface="PMingLiU"/>
                <a:cs typeface="PMingLiU"/>
              </a:rPr>
              <a:t>察</a:t>
            </a:r>
            <a:r>
              <a:rPr dirty="0" sz="1000" spc="5">
                <a:latin typeface="PMingLiU"/>
                <a:cs typeface="PMingLiU"/>
              </a:rPr>
              <a:t>到</a:t>
            </a:r>
            <a:r>
              <a:rPr dirty="0" sz="1000" spc="25">
                <a:latin typeface="PMingLiU"/>
                <a:cs typeface="PMingLiU"/>
              </a:rPr>
              <a:t>自</a:t>
            </a:r>
            <a:r>
              <a:rPr dirty="0" sz="1000" spc="5">
                <a:latin typeface="PMingLiU"/>
                <a:cs typeface="PMingLiU"/>
              </a:rPr>
              <a:t>噬</a:t>
            </a:r>
            <a:r>
              <a:rPr dirty="0" sz="1000" spc="25">
                <a:latin typeface="PMingLiU"/>
                <a:cs typeface="PMingLiU"/>
              </a:rPr>
              <a:t>相</a:t>
            </a:r>
            <a:r>
              <a:rPr dirty="0" sz="1000" spc="5">
                <a:latin typeface="PMingLiU"/>
                <a:cs typeface="PMingLiU"/>
              </a:rPr>
              <a:t>关受</a:t>
            </a:r>
            <a:r>
              <a:rPr dirty="0" sz="1000" spc="25">
                <a:latin typeface="PMingLiU"/>
                <a:cs typeface="PMingLiU"/>
              </a:rPr>
              <a:t>体</a:t>
            </a:r>
            <a:r>
              <a:rPr dirty="0" sz="1000" spc="5">
                <a:latin typeface="PMingLiU"/>
                <a:cs typeface="PMingLiU"/>
              </a:rPr>
              <a:t>蛋白 </a:t>
            </a:r>
            <a:r>
              <a:rPr dirty="0" sz="1000">
                <a:latin typeface="Arial"/>
                <a:cs typeface="Arial"/>
              </a:rPr>
              <a:t>NBR1</a:t>
            </a:r>
            <a:r>
              <a:rPr dirty="0" sz="1000" spc="-75">
                <a:latin typeface="Arial"/>
                <a:cs typeface="Arial"/>
              </a:rPr>
              <a:t> </a:t>
            </a:r>
            <a:r>
              <a:rPr dirty="0" sz="1000" spc="5">
                <a:latin typeface="PMingLiU"/>
                <a:cs typeface="PMingLiU"/>
              </a:rPr>
              <a:t>通过自噬</a:t>
            </a:r>
            <a:r>
              <a:rPr dirty="0" sz="1000" spc="-20">
                <a:latin typeface="PMingLiU"/>
                <a:cs typeface="PMingLiU"/>
              </a:rPr>
              <a:t>依</a:t>
            </a:r>
            <a:r>
              <a:rPr dirty="0" sz="1000" spc="5">
                <a:latin typeface="PMingLiU"/>
                <a:cs typeface="PMingLiU"/>
              </a:rPr>
              <a:t>赖的</a:t>
            </a:r>
            <a:r>
              <a:rPr dirty="0" sz="1000" spc="-20">
                <a:latin typeface="PMingLiU"/>
                <a:cs typeface="PMingLiU"/>
              </a:rPr>
              <a:t>通</a:t>
            </a:r>
            <a:r>
              <a:rPr dirty="0" sz="1000" spc="5">
                <a:latin typeface="PMingLiU"/>
                <a:cs typeface="PMingLiU"/>
              </a:rPr>
              <a:t>路促进</a:t>
            </a:r>
            <a:r>
              <a:rPr dirty="0" sz="1000" spc="-15">
                <a:latin typeface="PMingLiU"/>
                <a:cs typeface="PMingLiU"/>
              </a:rPr>
              <a:t> </a:t>
            </a:r>
            <a:r>
              <a:rPr dirty="0" sz="1000">
                <a:latin typeface="Arial"/>
                <a:cs typeface="Arial"/>
              </a:rPr>
              <a:t>MHC-I</a:t>
            </a:r>
            <a:r>
              <a:rPr dirty="0" sz="1000" spc="-80">
                <a:latin typeface="Arial"/>
                <a:cs typeface="Arial"/>
              </a:rPr>
              <a:t> </a:t>
            </a:r>
            <a:r>
              <a:rPr dirty="0" sz="1000" spc="5">
                <a:latin typeface="PMingLiU"/>
                <a:cs typeface="PMingLiU"/>
              </a:rPr>
              <a:t>运</a:t>
            </a:r>
            <a:r>
              <a:rPr dirty="0" sz="1000" spc="-20">
                <a:latin typeface="PMingLiU"/>
                <a:cs typeface="PMingLiU"/>
              </a:rPr>
              <a:t>送</a:t>
            </a:r>
            <a:r>
              <a:rPr dirty="0" sz="1000" spc="5">
                <a:latin typeface="PMingLiU"/>
                <a:cs typeface="PMingLiU"/>
              </a:rPr>
              <a:t>至溶</a:t>
            </a:r>
            <a:r>
              <a:rPr dirty="0" sz="1000" spc="-20">
                <a:latin typeface="PMingLiU"/>
                <a:cs typeface="PMingLiU"/>
              </a:rPr>
              <a:t>酶</a:t>
            </a:r>
            <a:r>
              <a:rPr dirty="0" sz="1000" spc="5">
                <a:latin typeface="PMingLiU"/>
                <a:cs typeface="PMingLiU"/>
              </a:rPr>
              <a:t>体</a:t>
            </a:r>
            <a:r>
              <a:rPr dirty="0" sz="1000" spc="-20">
                <a:latin typeface="PMingLiU"/>
                <a:cs typeface="PMingLiU"/>
              </a:rPr>
              <a:t>，</a:t>
            </a:r>
            <a:r>
              <a:rPr dirty="0" sz="1000" spc="5">
                <a:latin typeface="PMingLiU"/>
                <a:cs typeface="PMingLiU"/>
              </a:rPr>
              <a:t>从而减</a:t>
            </a:r>
            <a:r>
              <a:rPr dirty="0" sz="1000" spc="-20">
                <a:latin typeface="PMingLiU"/>
                <a:cs typeface="PMingLiU"/>
              </a:rPr>
              <a:t>少</a:t>
            </a:r>
            <a:r>
              <a:rPr dirty="0" sz="1000" spc="5">
                <a:latin typeface="PMingLiU"/>
                <a:cs typeface="PMingLiU"/>
              </a:rPr>
              <a:t>细胞表面</a:t>
            </a:r>
            <a:r>
              <a:rPr dirty="0" sz="1000" spc="-40">
                <a:latin typeface="PMingLiU"/>
                <a:cs typeface="PMingLiU"/>
              </a:rPr>
              <a:t> </a:t>
            </a:r>
            <a:r>
              <a:rPr dirty="0" sz="1000">
                <a:latin typeface="Arial"/>
                <a:cs typeface="Arial"/>
              </a:rPr>
              <a:t>MHC-I</a:t>
            </a:r>
            <a:r>
              <a:rPr dirty="0" sz="1000" spc="-55">
                <a:latin typeface="Arial"/>
                <a:cs typeface="Arial"/>
              </a:rPr>
              <a:t> </a:t>
            </a:r>
            <a:r>
              <a:rPr dirty="0" sz="1000" spc="5">
                <a:latin typeface="PMingLiU"/>
                <a:cs typeface="PMingLiU"/>
              </a:rPr>
              <a:t>的</a:t>
            </a:r>
            <a:r>
              <a:rPr dirty="0" sz="1000" spc="-20">
                <a:latin typeface="PMingLiU"/>
                <a:cs typeface="PMingLiU"/>
              </a:rPr>
              <a:t>表</a:t>
            </a:r>
            <a:r>
              <a:rPr dirty="0" sz="1000" spc="5">
                <a:latin typeface="PMingLiU"/>
                <a:cs typeface="PMingLiU"/>
              </a:rPr>
              <a:t>达。</a:t>
            </a:r>
            <a:endParaRPr sz="1000">
              <a:latin typeface="PMingLiU"/>
              <a:cs typeface="PMingLiU"/>
            </a:endParaRPr>
          </a:p>
        </p:txBody>
      </p:sp>
      <p:sp>
        <p:nvSpPr>
          <p:cNvPr id="8" name="object 8"/>
          <p:cNvSpPr/>
          <p:nvPr/>
        </p:nvSpPr>
        <p:spPr>
          <a:xfrm>
            <a:off x="591616" y="3548760"/>
            <a:ext cx="3183890" cy="2189480"/>
          </a:xfrm>
          <a:custGeom>
            <a:avLst/>
            <a:gdLst/>
            <a:ahLst/>
            <a:cxnLst/>
            <a:rect l="l" t="t" r="r" b="b"/>
            <a:pathLst>
              <a:path w="3183890" h="2189479">
                <a:moveTo>
                  <a:pt x="3183382" y="2171065"/>
                </a:moveTo>
                <a:lnTo>
                  <a:pt x="0" y="2171065"/>
                </a:lnTo>
                <a:lnTo>
                  <a:pt x="0" y="2189353"/>
                </a:lnTo>
                <a:lnTo>
                  <a:pt x="3183382" y="2189353"/>
                </a:lnTo>
                <a:lnTo>
                  <a:pt x="3183382" y="2171065"/>
                </a:lnTo>
                <a:close/>
              </a:path>
              <a:path w="3183890" h="2189479">
                <a:moveTo>
                  <a:pt x="3183382" y="0"/>
                </a:moveTo>
                <a:lnTo>
                  <a:pt x="0" y="0"/>
                </a:lnTo>
                <a:lnTo>
                  <a:pt x="0" y="18288"/>
                </a:lnTo>
                <a:lnTo>
                  <a:pt x="3183382" y="18288"/>
                </a:lnTo>
                <a:lnTo>
                  <a:pt x="3183382" y="0"/>
                </a:lnTo>
                <a:close/>
              </a:path>
            </a:pathLst>
          </a:custGeom>
          <a:solidFill>
            <a:srgbClr val="000000"/>
          </a:solidFill>
        </p:spPr>
        <p:txBody>
          <a:bodyPr wrap="square" lIns="0" tIns="0" rIns="0" bIns="0" rtlCol="0"/>
          <a:lstStyle/>
          <a:p/>
        </p:txBody>
      </p:sp>
      <p:sp>
        <p:nvSpPr>
          <p:cNvPr id="9" name="object 9"/>
          <p:cNvSpPr/>
          <p:nvPr/>
        </p:nvSpPr>
        <p:spPr>
          <a:xfrm>
            <a:off x="3875532" y="3548760"/>
            <a:ext cx="3144520" cy="18415"/>
          </a:xfrm>
          <a:custGeom>
            <a:avLst/>
            <a:gdLst/>
            <a:ahLst/>
            <a:cxnLst/>
            <a:rect l="l" t="t" r="r" b="b"/>
            <a:pathLst>
              <a:path w="3144520" h="18414">
                <a:moveTo>
                  <a:pt x="3144012" y="0"/>
                </a:moveTo>
                <a:lnTo>
                  <a:pt x="0" y="0"/>
                </a:lnTo>
                <a:lnTo>
                  <a:pt x="0" y="18288"/>
                </a:lnTo>
                <a:lnTo>
                  <a:pt x="3144012" y="18288"/>
                </a:lnTo>
                <a:lnTo>
                  <a:pt x="3144012" y="0"/>
                </a:lnTo>
                <a:close/>
              </a:path>
            </a:pathLst>
          </a:custGeom>
          <a:solidFill>
            <a:srgbClr val="000000"/>
          </a:solidFill>
        </p:spPr>
        <p:txBody>
          <a:bodyPr wrap="square" lIns="0" tIns="0" rIns="0" bIns="0" rtlCol="0"/>
          <a:lstStyle/>
          <a:p/>
        </p:txBody>
      </p:sp>
      <p:graphicFrame>
        <p:nvGraphicFramePr>
          <p:cNvPr id="10" name="object 10"/>
          <p:cNvGraphicFramePr>
            <a:graphicFrameLocks noGrp="1"/>
          </p:cNvGraphicFramePr>
          <p:nvPr/>
        </p:nvGraphicFramePr>
        <p:xfrm>
          <a:off x="473760" y="3355480"/>
          <a:ext cx="6551295" cy="2527300"/>
        </p:xfrm>
        <a:graphic>
          <a:graphicData uri="http://schemas.openxmlformats.org/drawingml/2006/table">
            <a:tbl>
              <a:tblPr firstRow="1" bandRow="1">
                <a:tableStyleId>{2D5ABB26-0587-4C30-8999-92F81FD0307C}</a:tableStyleId>
              </a:tblPr>
              <a:tblGrid>
                <a:gridCol w="3277870"/>
                <a:gridCol w="3272789"/>
              </a:tblGrid>
              <a:tr h="2527092">
                <a:tc>
                  <a:txBody>
                    <a:bodyPr/>
                    <a:lstStyle/>
                    <a:p>
                      <a:pPr marL="135890">
                        <a:lnSpc>
                          <a:spcPts val="1195"/>
                        </a:lnSpc>
                      </a:pPr>
                      <a:r>
                        <a:rPr dirty="0" sz="1000" spc="5" b="1">
                          <a:latin typeface="Microsoft JhengHei UI"/>
                          <a:cs typeface="Microsoft JhengHei UI"/>
                        </a:rPr>
                        <a:t>图 </a:t>
                      </a:r>
                      <a:r>
                        <a:rPr dirty="0" sz="1000" spc="-5" b="1">
                          <a:latin typeface="Arial"/>
                          <a:cs typeface="Arial"/>
                        </a:rPr>
                        <a:t>4:</a:t>
                      </a:r>
                      <a:r>
                        <a:rPr dirty="0" sz="1000" spc="-15" b="1">
                          <a:latin typeface="Arial"/>
                          <a:cs typeface="Arial"/>
                        </a:rPr>
                        <a:t> </a:t>
                      </a:r>
                      <a:r>
                        <a:rPr dirty="0" sz="1000" b="1">
                          <a:latin typeface="Arial"/>
                          <a:cs typeface="Arial"/>
                        </a:rPr>
                        <a:t>T</a:t>
                      </a:r>
                      <a:r>
                        <a:rPr dirty="0" sz="1000" spc="-30" b="1">
                          <a:latin typeface="Arial"/>
                          <a:cs typeface="Arial"/>
                        </a:rPr>
                        <a:t> </a:t>
                      </a:r>
                      <a:r>
                        <a:rPr dirty="0" sz="1000" spc="5" b="1">
                          <a:latin typeface="Microsoft JhengHei UI"/>
                          <a:cs typeface="Microsoft JhengHei UI"/>
                        </a:rPr>
                        <a:t>细</a:t>
                      </a:r>
                      <a:r>
                        <a:rPr dirty="0" sz="1000" spc="-20" b="1">
                          <a:latin typeface="Microsoft JhengHei UI"/>
                          <a:cs typeface="Microsoft JhengHei UI"/>
                        </a:rPr>
                        <a:t>胞</a:t>
                      </a:r>
                      <a:r>
                        <a:rPr dirty="0" sz="1000" spc="5" b="1">
                          <a:latin typeface="Microsoft JhengHei UI"/>
                          <a:cs typeface="Microsoft JhengHei UI"/>
                        </a:rPr>
                        <a:t>活化</a:t>
                      </a:r>
                      <a:r>
                        <a:rPr dirty="0" sz="1000" spc="-20" b="1">
                          <a:latin typeface="Microsoft JhengHei UI"/>
                          <a:cs typeface="Microsoft JhengHei UI"/>
                        </a:rPr>
                        <a:t>的</a:t>
                      </a:r>
                      <a:r>
                        <a:rPr dirty="0" sz="1000" spc="5" b="1">
                          <a:latin typeface="Microsoft JhengHei UI"/>
                          <a:cs typeface="Microsoft JhengHei UI"/>
                        </a:rPr>
                        <a:t>两种</a:t>
                      </a:r>
                      <a:r>
                        <a:rPr dirty="0" sz="1000" spc="-20" b="1">
                          <a:latin typeface="Microsoft JhengHei UI"/>
                          <a:cs typeface="Microsoft JhengHei UI"/>
                        </a:rPr>
                        <a:t>信</a:t>
                      </a:r>
                      <a:r>
                        <a:rPr dirty="0" sz="1000" spc="5" b="1">
                          <a:latin typeface="Microsoft JhengHei UI"/>
                          <a:cs typeface="Microsoft JhengHei UI"/>
                        </a:rPr>
                        <a:t>号通路</a:t>
                      </a:r>
                      <a:endParaRPr sz="1000">
                        <a:latin typeface="Microsoft JhengHei UI"/>
                        <a:cs typeface="Microsoft JhengHei UI"/>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050">
                        <a:latin typeface="Times New Roman"/>
                        <a:cs typeface="Times New Roman"/>
                      </a:endParaRPr>
                    </a:p>
                    <a:p>
                      <a:pPr marL="135890">
                        <a:lnSpc>
                          <a:spcPts val="950"/>
                        </a:lnSpc>
                        <a:spcBef>
                          <a:spcPts val="5"/>
                        </a:spcBef>
                      </a:pPr>
                      <a:r>
                        <a:rPr dirty="0" sz="800" spc="-10">
                          <a:latin typeface="PMingLiU"/>
                          <a:cs typeface="PMingLiU"/>
                        </a:rPr>
                        <a:t>资料来</a:t>
                      </a:r>
                      <a:r>
                        <a:rPr dirty="0" sz="800" spc="10">
                          <a:latin typeface="PMingLiU"/>
                          <a:cs typeface="PMingLiU"/>
                        </a:rPr>
                        <a:t>源</a:t>
                      </a:r>
                      <a:r>
                        <a:rPr dirty="0" sz="800" spc="-5">
                          <a:latin typeface="PMingLiU"/>
                          <a:cs typeface="PMingLiU"/>
                        </a:rPr>
                        <a:t>：</a:t>
                      </a:r>
                      <a:r>
                        <a:rPr dirty="0" sz="800" spc="-5">
                          <a:latin typeface="Arial"/>
                          <a:cs typeface="Arial"/>
                        </a:rPr>
                        <a:t>Immunotherapy</a:t>
                      </a:r>
                      <a:r>
                        <a:rPr dirty="0" sz="800">
                          <a:latin typeface="Arial"/>
                          <a:cs typeface="Arial"/>
                        </a:rPr>
                        <a:t> </a:t>
                      </a:r>
                      <a:r>
                        <a:rPr dirty="0" sz="800" spc="-25">
                          <a:latin typeface="Arial"/>
                          <a:cs typeface="Arial"/>
                        </a:rPr>
                        <a:t>of</a:t>
                      </a:r>
                      <a:r>
                        <a:rPr dirty="0" sz="800" spc="70">
                          <a:latin typeface="Arial"/>
                          <a:cs typeface="Arial"/>
                        </a:rPr>
                        <a:t> </a:t>
                      </a:r>
                      <a:r>
                        <a:rPr dirty="0" sz="800" spc="-5">
                          <a:latin typeface="Arial"/>
                          <a:cs typeface="Arial"/>
                        </a:rPr>
                        <a:t>autoimmune</a:t>
                      </a:r>
                      <a:r>
                        <a:rPr dirty="0" sz="800" spc="5">
                          <a:latin typeface="Arial"/>
                          <a:cs typeface="Arial"/>
                        </a:rPr>
                        <a:t> </a:t>
                      </a:r>
                      <a:r>
                        <a:rPr dirty="0" sz="800" spc="-5">
                          <a:latin typeface="Arial"/>
                          <a:cs typeface="Arial"/>
                        </a:rPr>
                        <a:t>disease</a:t>
                      </a:r>
                      <a:r>
                        <a:rPr dirty="0" sz="800" spc="-5">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txBody>
                  <a:tcPr marL="0" marR="0" marB="0" marT="0"/>
                </a:tc>
                <a:tc>
                  <a:txBody>
                    <a:bodyPr/>
                    <a:lstStyle/>
                    <a:p>
                      <a:pPr marL="141605">
                        <a:lnSpc>
                          <a:spcPts val="1195"/>
                        </a:lnSpc>
                      </a:pPr>
                      <a:r>
                        <a:rPr dirty="0" sz="1000" spc="5" b="1">
                          <a:latin typeface="Microsoft JhengHei UI"/>
                          <a:cs typeface="Microsoft JhengHei UI"/>
                        </a:rPr>
                        <a:t>图</a:t>
                      </a:r>
                      <a:r>
                        <a:rPr dirty="0" sz="1000" spc="10" b="1">
                          <a:latin typeface="Microsoft JhengHei UI"/>
                          <a:cs typeface="Microsoft JhengHei UI"/>
                        </a:rPr>
                        <a:t> </a:t>
                      </a:r>
                      <a:r>
                        <a:rPr dirty="0" sz="1000" spc="-5" b="1">
                          <a:latin typeface="Arial"/>
                          <a:cs typeface="Arial"/>
                        </a:rPr>
                        <a:t>5:</a:t>
                      </a:r>
                      <a:r>
                        <a:rPr dirty="0" sz="1000" spc="-15" b="1">
                          <a:latin typeface="Arial"/>
                          <a:cs typeface="Arial"/>
                        </a:rPr>
                        <a:t> </a:t>
                      </a:r>
                      <a:r>
                        <a:rPr dirty="0" sz="1000" spc="5" b="1">
                          <a:latin typeface="Microsoft JhengHei UI"/>
                          <a:cs typeface="Microsoft JhengHei UI"/>
                        </a:rPr>
                        <a:t>胰腺癌</a:t>
                      </a:r>
                      <a:r>
                        <a:rPr dirty="0" sz="1000" spc="-20" b="1">
                          <a:latin typeface="Microsoft JhengHei UI"/>
                          <a:cs typeface="Microsoft JhengHei UI"/>
                        </a:rPr>
                        <a:t>细</a:t>
                      </a:r>
                      <a:r>
                        <a:rPr dirty="0" sz="1000" spc="5" b="1">
                          <a:latin typeface="Microsoft JhengHei UI"/>
                          <a:cs typeface="Microsoft JhengHei UI"/>
                        </a:rPr>
                        <a:t>胞表</a:t>
                      </a:r>
                      <a:r>
                        <a:rPr dirty="0" sz="1000" spc="245" b="1">
                          <a:latin typeface="Microsoft JhengHei UI"/>
                          <a:cs typeface="Microsoft JhengHei UI"/>
                        </a:rPr>
                        <a:t>面</a:t>
                      </a:r>
                      <a:r>
                        <a:rPr dirty="0" sz="1000" b="1">
                          <a:latin typeface="Arial"/>
                          <a:cs typeface="Arial"/>
                        </a:rPr>
                        <a:t>MHC-1</a:t>
                      </a:r>
                      <a:r>
                        <a:rPr dirty="0" sz="1000" spc="-70" b="1">
                          <a:latin typeface="Arial"/>
                          <a:cs typeface="Arial"/>
                        </a:rPr>
                        <a:t> </a:t>
                      </a:r>
                      <a:r>
                        <a:rPr dirty="0" sz="1000" spc="5" b="1">
                          <a:latin typeface="Microsoft JhengHei UI"/>
                          <a:cs typeface="Microsoft JhengHei UI"/>
                        </a:rPr>
                        <a:t>表达减少</a:t>
                      </a:r>
                      <a:endParaRPr sz="1000">
                        <a:latin typeface="Microsoft JhengHei UI"/>
                        <a:cs typeface="Microsoft JhengHei UI"/>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050">
                        <a:latin typeface="Times New Roman"/>
                        <a:cs typeface="Times New Roman"/>
                      </a:endParaRPr>
                    </a:p>
                    <a:p>
                      <a:pPr marL="141605">
                        <a:lnSpc>
                          <a:spcPts val="950"/>
                        </a:lnSpc>
                        <a:spcBef>
                          <a:spcPts val="5"/>
                        </a:spcBef>
                      </a:pPr>
                      <a:r>
                        <a:rPr dirty="0" sz="800" spc="-10">
                          <a:latin typeface="PMingLiU"/>
                          <a:cs typeface="PMingLiU"/>
                        </a:rPr>
                        <a:t>资料来</a:t>
                      </a:r>
                      <a:r>
                        <a:rPr dirty="0" sz="800" spc="10">
                          <a:latin typeface="PMingLiU"/>
                          <a:cs typeface="PMingLiU"/>
                        </a:rPr>
                        <a:t>源</a:t>
                      </a:r>
                      <a:r>
                        <a:rPr dirty="0" sz="800" spc="-5">
                          <a:latin typeface="PMingLiU"/>
                          <a:cs typeface="PMingLiU"/>
                        </a:rPr>
                        <a:t>：</a:t>
                      </a:r>
                      <a:r>
                        <a:rPr dirty="0" sz="800" spc="-5">
                          <a:latin typeface="Arial"/>
                          <a:cs typeface="Arial"/>
                        </a:rPr>
                        <a:t>Yamamoto</a:t>
                      </a:r>
                      <a:r>
                        <a:rPr dirty="0" sz="800" spc="-20">
                          <a:latin typeface="Arial"/>
                          <a:cs typeface="Arial"/>
                        </a:rPr>
                        <a:t> </a:t>
                      </a:r>
                      <a:r>
                        <a:rPr dirty="0" sz="800" spc="5">
                          <a:latin typeface="Arial"/>
                          <a:cs typeface="Arial"/>
                        </a:rPr>
                        <a:t>K,</a:t>
                      </a:r>
                      <a:r>
                        <a:rPr dirty="0" sz="800" spc="10">
                          <a:latin typeface="Arial"/>
                          <a:cs typeface="Arial"/>
                        </a:rPr>
                        <a:t> </a:t>
                      </a:r>
                      <a:r>
                        <a:rPr dirty="0" sz="800" spc="-10">
                          <a:latin typeface="Arial"/>
                          <a:cs typeface="Arial"/>
                        </a:rPr>
                        <a:t>et</a:t>
                      </a:r>
                      <a:r>
                        <a:rPr dirty="0" sz="800" spc="10">
                          <a:latin typeface="Arial"/>
                          <a:cs typeface="Arial"/>
                        </a:rPr>
                        <a:t> </a:t>
                      </a:r>
                      <a:r>
                        <a:rPr dirty="0" sz="800" spc="-10">
                          <a:latin typeface="Arial"/>
                          <a:cs typeface="Arial"/>
                        </a:rPr>
                        <a:t>al.</a:t>
                      </a:r>
                      <a:r>
                        <a:rPr dirty="0" sz="800" spc="-5">
                          <a:latin typeface="Arial"/>
                          <a:cs typeface="Arial"/>
                        </a:rPr>
                        <a:t> </a:t>
                      </a:r>
                      <a:r>
                        <a:rPr dirty="0" sz="800">
                          <a:latin typeface="Arial"/>
                          <a:cs typeface="Arial"/>
                        </a:rPr>
                        <a:t>Nature</a:t>
                      </a:r>
                      <a:r>
                        <a:rPr dirty="0" sz="800" spc="-15">
                          <a:latin typeface="Arial"/>
                          <a:cs typeface="Arial"/>
                        </a:rPr>
                        <a:t> </a:t>
                      </a:r>
                      <a:r>
                        <a:rPr dirty="0" sz="800" spc="-5">
                          <a:latin typeface="Arial"/>
                          <a:cs typeface="Arial"/>
                        </a:rPr>
                        <a:t>2020</a:t>
                      </a:r>
                      <a:r>
                        <a:rPr dirty="0" sz="800" spc="-5">
                          <a:latin typeface="PMingLiU"/>
                          <a:cs typeface="PMingLiU"/>
                        </a:rPr>
                        <a:t>，</a:t>
                      </a:r>
                      <a:r>
                        <a:rPr dirty="0" sz="800" spc="10">
                          <a:latin typeface="PMingLiU"/>
                          <a:cs typeface="PMingLiU"/>
                        </a:rPr>
                        <a:t>招</a:t>
                      </a:r>
                      <a:r>
                        <a:rPr dirty="0" sz="800" spc="-10">
                          <a:latin typeface="PMingLiU"/>
                          <a:cs typeface="PMingLiU"/>
                        </a:rPr>
                        <a:t>银国</a:t>
                      </a:r>
                      <a:r>
                        <a:rPr dirty="0" sz="800" spc="10">
                          <a:latin typeface="PMingLiU"/>
                          <a:cs typeface="PMingLiU"/>
                        </a:rPr>
                        <a:t>际</a:t>
                      </a:r>
                      <a:r>
                        <a:rPr dirty="0" sz="800" spc="-10">
                          <a:latin typeface="PMingLiU"/>
                          <a:cs typeface="PMingLiU"/>
                        </a:rPr>
                        <a:t>证券</a:t>
                      </a:r>
                      <a:endParaRPr sz="800">
                        <a:latin typeface="PMingLiU"/>
                        <a:cs typeface="PMingLiU"/>
                      </a:endParaRPr>
                    </a:p>
                  </a:txBody>
                  <a:tcPr marL="0" marR="0" marB="0" marT="0"/>
                </a:tc>
              </a:tr>
            </a:tbl>
          </a:graphicData>
        </a:graphic>
      </p:graphicFrame>
      <p:sp>
        <p:nvSpPr>
          <p:cNvPr id="11" name="object 11"/>
          <p:cNvSpPr/>
          <p:nvPr/>
        </p:nvSpPr>
        <p:spPr>
          <a:xfrm>
            <a:off x="3875532" y="5719825"/>
            <a:ext cx="3244850" cy="18415"/>
          </a:xfrm>
          <a:custGeom>
            <a:avLst/>
            <a:gdLst/>
            <a:ahLst/>
            <a:cxnLst/>
            <a:rect l="l" t="t" r="r" b="b"/>
            <a:pathLst>
              <a:path w="3244850" h="18414">
                <a:moveTo>
                  <a:pt x="3244595" y="0"/>
                </a:moveTo>
                <a:lnTo>
                  <a:pt x="0" y="0"/>
                </a:lnTo>
                <a:lnTo>
                  <a:pt x="0" y="18287"/>
                </a:lnTo>
                <a:lnTo>
                  <a:pt x="3244595" y="18287"/>
                </a:lnTo>
                <a:lnTo>
                  <a:pt x="3244595" y="0"/>
                </a:lnTo>
                <a:close/>
              </a:path>
            </a:pathLst>
          </a:custGeom>
          <a:solidFill>
            <a:srgbClr val="000000"/>
          </a:solidFill>
        </p:spPr>
        <p:txBody>
          <a:bodyPr wrap="square" lIns="0" tIns="0" rIns="0" bIns="0" rtlCol="0"/>
          <a:lstStyle/>
          <a:p/>
        </p:txBody>
      </p:sp>
      <p:sp>
        <p:nvSpPr>
          <p:cNvPr id="12" name="object 12"/>
          <p:cNvSpPr txBox="1"/>
          <p:nvPr/>
        </p:nvSpPr>
        <p:spPr>
          <a:xfrm>
            <a:off x="527100" y="6071056"/>
            <a:ext cx="5194300" cy="1169035"/>
          </a:xfrm>
          <a:prstGeom prst="rect">
            <a:avLst/>
          </a:prstGeom>
        </p:spPr>
        <p:txBody>
          <a:bodyPr wrap="square" lIns="0" tIns="12065" rIns="0" bIns="0" rtlCol="0" vert="horz">
            <a:spAutoFit/>
          </a:bodyPr>
          <a:lstStyle/>
          <a:p>
            <a:pPr marL="12700" marR="5080">
              <a:lnSpc>
                <a:spcPct val="140100"/>
              </a:lnSpc>
              <a:spcBef>
                <a:spcPts val="95"/>
              </a:spcBef>
            </a:pPr>
            <a:r>
              <a:rPr dirty="0" sz="1000" spc="5">
                <a:latin typeface="PMingLiU"/>
                <a:cs typeface="PMingLiU"/>
              </a:rPr>
              <a:t>为了克服</a:t>
            </a:r>
            <a:r>
              <a:rPr dirty="0" sz="1000" spc="120">
                <a:latin typeface="PMingLiU"/>
                <a:cs typeface="PMingLiU"/>
              </a:rPr>
              <a:t> </a:t>
            </a:r>
            <a:r>
              <a:rPr dirty="0" sz="1000">
                <a:latin typeface="Arial"/>
                <a:cs typeface="Arial"/>
              </a:rPr>
              <a:t>TCR</a:t>
            </a:r>
            <a:r>
              <a:rPr dirty="0" sz="1000" spc="100">
                <a:latin typeface="Arial"/>
                <a:cs typeface="Arial"/>
              </a:rPr>
              <a:t> </a:t>
            </a:r>
            <a:r>
              <a:rPr dirty="0" sz="1000" spc="5">
                <a:latin typeface="PMingLiU"/>
                <a:cs typeface="PMingLiU"/>
              </a:rPr>
              <a:t>的</a:t>
            </a:r>
            <a:r>
              <a:rPr dirty="0" sz="1000" spc="-15">
                <a:latin typeface="PMingLiU"/>
                <a:cs typeface="PMingLiU"/>
              </a:rPr>
              <a:t> </a:t>
            </a:r>
            <a:r>
              <a:rPr dirty="0" sz="1000">
                <a:latin typeface="Arial"/>
                <a:cs typeface="Arial"/>
              </a:rPr>
              <a:t>MHC</a:t>
            </a:r>
            <a:r>
              <a:rPr dirty="0" sz="1000" spc="-70">
                <a:latin typeface="Arial"/>
                <a:cs typeface="Arial"/>
              </a:rPr>
              <a:t> </a:t>
            </a:r>
            <a:r>
              <a:rPr dirty="0" sz="1000" spc="5">
                <a:latin typeface="PMingLiU"/>
                <a:cs typeface="PMingLiU"/>
              </a:rPr>
              <a:t>限</a:t>
            </a:r>
            <a:r>
              <a:rPr dirty="0" sz="1000" spc="-20">
                <a:latin typeface="PMingLiU"/>
                <a:cs typeface="PMingLiU"/>
              </a:rPr>
              <a:t>制</a:t>
            </a:r>
            <a:r>
              <a:rPr dirty="0" sz="1000" spc="5">
                <a:latin typeface="PMingLiU"/>
                <a:cs typeface="PMingLiU"/>
              </a:rPr>
              <a:t>，嵌</a:t>
            </a:r>
            <a:r>
              <a:rPr dirty="0" sz="1000" spc="-20">
                <a:latin typeface="PMingLiU"/>
                <a:cs typeface="PMingLiU"/>
              </a:rPr>
              <a:t>合</a:t>
            </a:r>
            <a:r>
              <a:rPr dirty="0" sz="1000" spc="5">
                <a:latin typeface="PMingLiU"/>
                <a:cs typeface="PMingLiU"/>
              </a:rPr>
              <a:t>抗原</a:t>
            </a:r>
            <a:r>
              <a:rPr dirty="0" sz="1000" spc="-20">
                <a:latin typeface="PMingLiU"/>
                <a:cs typeface="PMingLiU"/>
              </a:rPr>
              <a:t>受</a:t>
            </a:r>
            <a:r>
              <a:rPr dirty="0" sz="1000" spc="5">
                <a:latin typeface="PMingLiU"/>
                <a:cs typeface="PMingLiU"/>
              </a:rPr>
              <a:t>体</a:t>
            </a:r>
            <a:r>
              <a:rPr dirty="0" sz="1000" spc="150">
                <a:latin typeface="PMingLiU"/>
                <a:cs typeface="PMingLiU"/>
              </a:rPr>
              <a:t> </a:t>
            </a:r>
            <a:r>
              <a:rPr dirty="0" sz="1000" spc="-5">
                <a:latin typeface="Arial"/>
                <a:cs typeface="Arial"/>
              </a:rPr>
              <a:t>(CAR)</a:t>
            </a:r>
            <a:r>
              <a:rPr dirty="0" sz="1000" spc="105">
                <a:latin typeface="Arial"/>
                <a:cs typeface="Arial"/>
              </a:rPr>
              <a:t> </a:t>
            </a:r>
            <a:r>
              <a:rPr dirty="0" sz="1000" spc="-20">
                <a:latin typeface="PMingLiU"/>
                <a:cs typeface="PMingLiU"/>
              </a:rPr>
              <a:t>应</a:t>
            </a:r>
            <a:r>
              <a:rPr dirty="0" sz="1000" spc="5">
                <a:latin typeface="PMingLiU"/>
                <a:cs typeface="PMingLiU"/>
              </a:rPr>
              <a:t>运而生</a:t>
            </a:r>
            <a:r>
              <a:rPr dirty="0" sz="1000" spc="-20">
                <a:latin typeface="PMingLiU"/>
                <a:cs typeface="PMingLiU"/>
              </a:rPr>
              <a:t>，</a:t>
            </a:r>
            <a:r>
              <a:rPr dirty="0" sz="1000" spc="5">
                <a:latin typeface="PMingLiU"/>
                <a:cs typeface="PMingLiU"/>
              </a:rPr>
              <a:t>意图</a:t>
            </a:r>
            <a:r>
              <a:rPr dirty="0" sz="1000" spc="-20">
                <a:latin typeface="PMingLiU"/>
                <a:cs typeface="PMingLiU"/>
              </a:rPr>
              <a:t>通</a:t>
            </a:r>
            <a:r>
              <a:rPr dirty="0" sz="1000" spc="5">
                <a:latin typeface="PMingLiU"/>
                <a:cs typeface="PMingLiU"/>
              </a:rPr>
              <a:t>过模</a:t>
            </a:r>
            <a:r>
              <a:rPr dirty="0" sz="1000" spc="225">
                <a:latin typeface="PMingLiU"/>
                <a:cs typeface="PMingLiU"/>
              </a:rPr>
              <a:t>拟</a:t>
            </a:r>
            <a:r>
              <a:rPr dirty="0" sz="1000">
                <a:latin typeface="Arial"/>
                <a:cs typeface="Arial"/>
              </a:rPr>
              <a:t>TCR</a:t>
            </a:r>
            <a:r>
              <a:rPr dirty="0" sz="1000" spc="-65">
                <a:latin typeface="Arial"/>
                <a:cs typeface="Arial"/>
              </a:rPr>
              <a:t> </a:t>
            </a:r>
            <a:r>
              <a:rPr dirty="0" sz="1000" spc="5">
                <a:latin typeface="PMingLiU"/>
                <a:cs typeface="PMingLiU"/>
              </a:rPr>
              <a:t>的作用 机制，</a:t>
            </a:r>
            <a:r>
              <a:rPr dirty="0" sz="1000" spc="-20">
                <a:latin typeface="PMingLiU"/>
                <a:cs typeface="PMingLiU"/>
              </a:rPr>
              <a:t>帮</a:t>
            </a:r>
            <a:r>
              <a:rPr dirty="0" sz="1000" spc="5">
                <a:latin typeface="PMingLiU"/>
                <a:cs typeface="PMingLiU"/>
              </a:rPr>
              <a:t>助</a:t>
            </a:r>
            <a:r>
              <a:rPr dirty="0" sz="1000" spc="50">
                <a:latin typeface="PMingLiU"/>
                <a:cs typeface="PMingLiU"/>
              </a:rPr>
              <a:t> </a:t>
            </a:r>
            <a:r>
              <a:rPr dirty="0" sz="1000" spc="5">
                <a:latin typeface="Arial"/>
                <a:cs typeface="Arial"/>
              </a:rPr>
              <a:t>T</a:t>
            </a:r>
            <a:r>
              <a:rPr dirty="0" sz="1000" spc="-10">
                <a:latin typeface="Arial"/>
                <a:cs typeface="Arial"/>
              </a:rPr>
              <a:t> </a:t>
            </a:r>
            <a:r>
              <a:rPr dirty="0" sz="1000" spc="5">
                <a:latin typeface="PMingLiU"/>
                <a:cs typeface="PMingLiU"/>
              </a:rPr>
              <a:t>细胞</a:t>
            </a:r>
            <a:r>
              <a:rPr dirty="0" sz="1000" spc="-20">
                <a:latin typeface="PMingLiU"/>
                <a:cs typeface="PMingLiU"/>
              </a:rPr>
              <a:t>完</a:t>
            </a:r>
            <a:r>
              <a:rPr dirty="0" sz="1000" spc="5">
                <a:latin typeface="PMingLiU"/>
                <a:cs typeface="PMingLiU"/>
              </a:rPr>
              <a:t>成肿</a:t>
            </a:r>
            <a:r>
              <a:rPr dirty="0" sz="1000" spc="-20">
                <a:latin typeface="PMingLiU"/>
                <a:cs typeface="PMingLiU"/>
              </a:rPr>
              <a:t>瘤</a:t>
            </a:r>
            <a:r>
              <a:rPr dirty="0" sz="1000" spc="5">
                <a:latin typeface="PMingLiU"/>
                <a:cs typeface="PMingLiU"/>
              </a:rPr>
              <a:t>抗</a:t>
            </a:r>
            <a:r>
              <a:rPr dirty="0" sz="1000" spc="-20">
                <a:latin typeface="PMingLiU"/>
                <a:cs typeface="PMingLiU"/>
              </a:rPr>
              <a:t>原</a:t>
            </a:r>
            <a:r>
              <a:rPr dirty="0" sz="1000" spc="5">
                <a:latin typeface="PMingLiU"/>
                <a:cs typeface="PMingLiU"/>
              </a:rPr>
              <a:t>的识</a:t>
            </a:r>
            <a:r>
              <a:rPr dirty="0" sz="1000" spc="-20">
                <a:latin typeface="PMingLiU"/>
                <a:cs typeface="PMingLiU"/>
              </a:rPr>
              <a:t>别</a:t>
            </a:r>
            <a:r>
              <a:rPr dirty="0" sz="1000" spc="5">
                <a:latin typeface="PMingLiU"/>
                <a:cs typeface="PMingLiU"/>
              </a:rPr>
              <a:t>。正常</a:t>
            </a:r>
            <a:r>
              <a:rPr dirty="0" sz="1000" spc="30">
                <a:latin typeface="PMingLiU"/>
                <a:cs typeface="PMingLiU"/>
              </a:rPr>
              <a:t> </a:t>
            </a:r>
            <a:r>
              <a:rPr dirty="0" sz="1000" spc="5">
                <a:latin typeface="Arial"/>
                <a:cs typeface="Arial"/>
              </a:rPr>
              <a:t>T</a:t>
            </a:r>
            <a:r>
              <a:rPr dirty="0" sz="1000" spc="20">
                <a:latin typeface="Arial"/>
                <a:cs typeface="Arial"/>
              </a:rPr>
              <a:t> </a:t>
            </a:r>
            <a:r>
              <a:rPr dirty="0" sz="1000" spc="-20">
                <a:latin typeface="PMingLiU"/>
                <a:cs typeface="PMingLiU"/>
              </a:rPr>
              <a:t>细胞</a:t>
            </a:r>
            <a:r>
              <a:rPr dirty="0" sz="1000" spc="5">
                <a:latin typeface="PMingLiU"/>
                <a:cs typeface="PMingLiU"/>
              </a:rPr>
              <a:t>中</a:t>
            </a:r>
            <a:r>
              <a:rPr dirty="0" sz="1000" spc="50">
                <a:latin typeface="PMingLiU"/>
                <a:cs typeface="PMingLiU"/>
              </a:rPr>
              <a:t> </a:t>
            </a:r>
            <a:r>
              <a:rPr dirty="0" sz="1000">
                <a:latin typeface="Arial"/>
                <a:cs typeface="Arial"/>
              </a:rPr>
              <a:t>TCR </a:t>
            </a:r>
            <a:r>
              <a:rPr dirty="0" sz="1000" spc="5">
                <a:latin typeface="PMingLiU"/>
                <a:cs typeface="PMingLiU"/>
              </a:rPr>
              <a:t>依靠</a:t>
            </a:r>
            <a:r>
              <a:rPr dirty="0" sz="1000" spc="50">
                <a:latin typeface="PMingLiU"/>
                <a:cs typeface="PMingLiU"/>
              </a:rPr>
              <a:t> </a:t>
            </a:r>
            <a:r>
              <a:rPr dirty="0" sz="1000" spc="-35">
                <a:latin typeface="Arial"/>
                <a:cs typeface="Arial"/>
              </a:rPr>
              <a:t>α</a:t>
            </a:r>
            <a:r>
              <a:rPr dirty="0" sz="1000" spc="5">
                <a:latin typeface="PMingLiU"/>
                <a:cs typeface="PMingLiU"/>
              </a:rPr>
              <a:t>、</a:t>
            </a:r>
            <a:r>
              <a:rPr dirty="0" sz="1000">
                <a:latin typeface="Arial"/>
                <a:cs typeface="Arial"/>
              </a:rPr>
              <a:t>β</a:t>
            </a:r>
            <a:r>
              <a:rPr dirty="0" sz="1000" spc="10">
                <a:latin typeface="Arial"/>
                <a:cs typeface="Arial"/>
              </a:rPr>
              <a:t> </a:t>
            </a:r>
            <a:r>
              <a:rPr dirty="0" sz="1000" spc="-20">
                <a:latin typeface="PMingLiU"/>
                <a:cs typeface="PMingLiU"/>
              </a:rPr>
              <a:t>链</a:t>
            </a:r>
            <a:r>
              <a:rPr dirty="0" sz="1000" spc="5">
                <a:latin typeface="PMingLiU"/>
                <a:cs typeface="PMingLiU"/>
              </a:rPr>
              <a:t>识别由</a:t>
            </a:r>
            <a:r>
              <a:rPr dirty="0" sz="1000" spc="30">
                <a:latin typeface="PMingLiU"/>
                <a:cs typeface="PMingLiU"/>
              </a:rPr>
              <a:t> </a:t>
            </a:r>
            <a:r>
              <a:rPr dirty="0" sz="1000">
                <a:latin typeface="Arial"/>
                <a:cs typeface="Arial"/>
              </a:rPr>
              <a:t>MHC </a:t>
            </a:r>
            <a:r>
              <a:rPr dirty="0" sz="1000" spc="5">
                <a:latin typeface="PMingLiU"/>
                <a:cs typeface="PMingLiU"/>
              </a:rPr>
              <a:t>提 呈的抗</a:t>
            </a:r>
            <a:r>
              <a:rPr dirty="0" sz="1000" spc="-20">
                <a:latin typeface="PMingLiU"/>
                <a:cs typeface="PMingLiU"/>
              </a:rPr>
              <a:t>原</a:t>
            </a:r>
            <a:r>
              <a:rPr dirty="0" sz="1000" spc="5">
                <a:latin typeface="PMingLiU"/>
                <a:cs typeface="PMingLiU"/>
              </a:rPr>
              <a:t>肽，</a:t>
            </a:r>
            <a:r>
              <a:rPr dirty="0" sz="1000" spc="-20">
                <a:latin typeface="PMingLiU"/>
                <a:cs typeface="PMingLiU"/>
              </a:rPr>
              <a:t>进</a:t>
            </a:r>
            <a:r>
              <a:rPr dirty="0" sz="1000" spc="5">
                <a:latin typeface="PMingLiU"/>
                <a:cs typeface="PMingLiU"/>
              </a:rPr>
              <a:t>而激</a:t>
            </a:r>
            <a:r>
              <a:rPr dirty="0" sz="1000" spc="150">
                <a:latin typeface="PMingLiU"/>
                <a:cs typeface="PMingLiU"/>
              </a:rPr>
              <a:t>活</a:t>
            </a:r>
            <a:r>
              <a:rPr dirty="0" sz="1000" spc="5">
                <a:latin typeface="Arial"/>
                <a:cs typeface="Arial"/>
              </a:rPr>
              <a:t>T</a:t>
            </a:r>
            <a:r>
              <a:rPr dirty="0" sz="1000" spc="-95">
                <a:latin typeface="Arial"/>
                <a:cs typeface="Arial"/>
              </a:rPr>
              <a:t> </a:t>
            </a:r>
            <a:r>
              <a:rPr dirty="0" sz="1000" spc="-20">
                <a:latin typeface="PMingLiU"/>
                <a:cs typeface="PMingLiU"/>
              </a:rPr>
              <a:t>细</a:t>
            </a:r>
            <a:r>
              <a:rPr dirty="0" sz="1000" spc="5">
                <a:latin typeface="PMingLiU"/>
                <a:cs typeface="PMingLiU"/>
              </a:rPr>
              <a:t>胞，</a:t>
            </a:r>
            <a:r>
              <a:rPr dirty="0" sz="1000" spc="-20">
                <a:latin typeface="PMingLiU"/>
                <a:cs typeface="PMingLiU"/>
              </a:rPr>
              <a:t>而</a:t>
            </a:r>
            <a:r>
              <a:rPr dirty="0" sz="1000" spc="5">
                <a:latin typeface="PMingLiU"/>
                <a:cs typeface="PMingLiU"/>
              </a:rPr>
              <a:t>基因</a:t>
            </a:r>
            <a:r>
              <a:rPr dirty="0" sz="1000" spc="-20">
                <a:latin typeface="PMingLiU"/>
                <a:cs typeface="PMingLiU"/>
              </a:rPr>
              <a:t>改</a:t>
            </a:r>
            <a:r>
              <a:rPr dirty="0" sz="1000" spc="5">
                <a:latin typeface="PMingLiU"/>
                <a:cs typeface="PMingLiU"/>
              </a:rPr>
              <a:t>造后</a:t>
            </a:r>
            <a:r>
              <a:rPr dirty="0" sz="1000" spc="150">
                <a:latin typeface="PMingLiU"/>
                <a:cs typeface="PMingLiU"/>
              </a:rPr>
              <a:t>的</a:t>
            </a:r>
            <a:r>
              <a:rPr dirty="0" sz="1000" spc="5">
                <a:latin typeface="Arial"/>
                <a:cs typeface="Arial"/>
              </a:rPr>
              <a:t>T</a:t>
            </a:r>
            <a:r>
              <a:rPr dirty="0" sz="1000" spc="-95">
                <a:latin typeface="Arial"/>
                <a:cs typeface="Arial"/>
              </a:rPr>
              <a:t> </a:t>
            </a:r>
            <a:r>
              <a:rPr dirty="0" sz="1000" spc="-20">
                <a:latin typeface="PMingLiU"/>
                <a:cs typeface="PMingLiU"/>
              </a:rPr>
              <a:t>细胞</a:t>
            </a:r>
            <a:r>
              <a:rPr dirty="0" sz="1000" spc="5">
                <a:latin typeface="PMingLiU"/>
                <a:cs typeface="PMingLiU"/>
              </a:rPr>
              <a:t>表面表</a:t>
            </a:r>
            <a:r>
              <a:rPr dirty="0" sz="1000" spc="-20">
                <a:latin typeface="PMingLiU"/>
                <a:cs typeface="PMingLiU"/>
              </a:rPr>
              <a:t>达</a:t>
            </a:r>
            <a:r>
              <a:rPr dirty="0" sz="1000" spc="5">
                <a:latin typeface="PMingLiU"/>
                <a:cs typeface="PMingLiU"/>
              </a:rPr>
              <a:t>直接</a:t>
            </a:r>
            <a:r>
              <a:rPr dirty="0" sz="1000" spc="-20">
                <a:latin typeface="PMingLiU"/>
                <a:cs typeface="PMingLiU"/>
              </a:rPr>
              <a:t>靶</a:t>
            </a:r>
            <a:r>
              <a:rPr dirty="0" sz="1000" spc="5">
                <a:latin typeface="PMingLiU"/>
                <a:cs typeface="PMingLiU"/>
              </a:rPr>
              <a:t>向肿</a:t>
            </a:r>
            <a:r>
              <a:rPr dirty="0" sz="1000" spc="-20">
                <a:latin typeface="PMingLiU"/>
                <a:cs typeface="PMingLiU"/>
              </a:rPr>
              <a:t>瘤</a:t>
            </a:r>
            <a:r>
              <a:rPr dirty="0" sz="1000" spc="5">
                <a:latin typeface="PMingLiU"/>
                <a:cs typeface="PMingLiU"/>
              </a:rPr>
              <a:t>抗原</a:t>
            </a:r>
            <a:r>
              <a:rPr dirty="0" sz="1000" spc="175">
                <a:latin typeface="PMingLiU"/>
                <a:cs typeface="PMingLiU"/>
              </a:rPr>
              <a:t>的</a:t>
            </a:r>
            <a:r>
              <a:rPr dirty="0" sz="1000" spc="-5">
                <a:latin typeface="Arial"/>
                <a:cs typeface="Arial"/>
              </a:rPr>
              <a:t>CARs</a:t>
            </a:r>
            <a:r>
              <a:rPr dirty="0" sz="1000" spc="-5">
                <a:latin typeface="PMingLiU"/>
                <a:cs typeface="PMingLiU"/>
              </a:rPr>
              <a:t>，  </a:t>
            </a:r>
            <a:r>
              <a:rPr dirty="0" sz="1000" spc="5">
                <a:latin typeface="Arial"/>
                <a:cs typeface="Arial"/>
              </a:rPr>
              <a:t>T</a:t>
            </a:r>
            <a:r>
              <a:rPr dirty="0" sz="1000" spc="-55">
                <a:latin typeface="Arial"/>
                <a:cs typeface="Arial"/>
              </a:rPr>
              <a:t> </a:t>
            </a:r>
            <a:r>
              <a:rPr dirty="0" sz="1000" spc="5">
                <a:latin typeface="PMingLiU"/>
                <a:cs typeface="PMingLiU"/>
              </a:rPr>
              <a:t>细胞</a:t>
            </a:r>
            <a:r>
              <a:rPr dirty="0" sz="1000" spc="-20">
                <a:latin typeface="PMingLiU"/>
                <a:cs typeface="PMingLiU"/>
              </a:rPr>
              <a:t>得</a:t>
            </a:r>
            <a:r>
              <a:rPr dirty="0" sz="1000" spc="5">
                <a:latin typeface="PMingLiU"/>
                <a:cs typeface="PMingLiU"/>
              </a:rPr>
              <a:t>以在</a:t>
            </a:r>
            <a:r>
              <a:rPr dirty="0" sz="1000" spc="-20">
                <a:latin typeface="PMingLiU"/>
                <a:cs typeface="PMingLiU"/>
              </a:rPr>
              <a:t> </a:t>
            </a:r>
            <a:r>
              <a:rPr dirty="0" sz="1000">
                <a:latin typeface="Arial"/>
                <a:cs typeface="Arial"/>
              </a:rPr>
              <a:t>MHC</a:t>
            </a:r>
            <a:r>
              <a:rPr dirty="0" sz="1000" spc="-70">
                <a:latin typeface="Arial"/>
                <a:cs typeface="Arial"/>
              </a:rPr>
              <a:t> </a:t>
            </a:r>
            <a:r>
              <a:rPr dirty="0" sz="1000" spc="5">
                <a:latin typeface="PMingLiU"/>
                <a:cs typeface="PMingLiU"/>
              </a:rPr>
              <a:t>下</a:t>
            </a:r>
            <a:r>
              <a:rPr dirty="0" sz="1000" spc="-20">
                <a:latin typeface="PMingLiU"/>
                <a:cs typeface="PMingLiU"/>
              </a:rPr>
              <a:t>调</a:t>
            </a:r>
            <a:r>
              <a:rPr dirty="0" sz="1000" spc="5">
                <a:latin typeface="PMingLiU"/>
                <a:cs typeface="PMingLiU"/>
              </a:rPr>
              <a:t>表达</a:t>
            </a:r>
            <a:r>
              <a:rPr dirty="0" sz="1000" spc="-20">
                <a:latin typeface="PMingLiU"/>
                <a:cs typeface="PMingLiU"/>
              </a:rPr>
              <a:t>后</a:t>
            </a:r>
            <a:r>
              <a:rPr dirty="0" sz="1000" spc="5">
                <a:latin typeface="PMingLiU"/>
                <a:cs typeface="PMingLiU"/>
              </a:rPr>
              <a:t>识别</a:t>
            </a:r>
            <a:r>
              <a:rPr dirty="0" sz="1000" spc="-20">
                <a:latin typeface="PMingLiU"/>
                <a:cs typeface="PMingLiU"/>
              </a:rPr>
              <a:t>并</a:t>
            </a:r>
            <a:r>
              <a:rPr dirty="0" sz="1000" spc="5">
                <a:latin typeface="PMingLiU"/>
                <a:cs typeface="PMingLiU"/>
              </a:rPr>
              <a:t>清除</a:t>
            </a:r>
            <a:r>
              <a:rPr dirty="0" sz="1000" spc="-20">
                <a:latin typeface="PMingLiU"/>
                <a:cs typeface="PMingLiU"/>
              </a:rPr>
              <a:t>癌</a:t>
            </a:r>
            <a:r>
              <a:rPr dirty="0" sz="1000" spc="5">
                <a:latin typeface="PMingLiU"/>
                <a:cs typeface="PMingLiU"/>
              </a:rPr>
              <a:t>细胞</a:t>
            </a:r>
            <a:r>
              <a:rPr dirty="0" sz="1000" spc="-20">
                <a:latin typeface="PMingLiU"/>
                <a:cs typeface="PMingLiU"/>
              </a:rPr>
              <a:t>，达</a:t>
            </a:r>
            <a:r>
              <a:rPr dirty="0" sz="1000" spc="5">
                <a:latin typeface="PMingLiU"/>
                <a:cs typeface="PMingLiU"/>
              </a:rPr>
              <a:t>到缓解</a:t>
            </a:r>
            <a:r>
              <a:rPr dirty="0" sz="1000" spc="-20">
                <a:latin typeface="PMingLiU"/>
                <a:cs typeface="PMingLiU"/>
              </a:rPr>
              <a:t>甚</a:t>
            </a:r>
            <a:r>
              <a:rPr dirty="0" sz="1000" spc="5">
                <a:latin typeface="PMingLiU"/>
                <a:cs typeface="PMingLiU"/>
              </a:rPr>
              <a:t>至是</a:t>
            </a:r>
            <a:r>
              <a:rPr dirty="0" sz="1000" spc="-20">
                <a:latin typeface="PMingLiU"/>
                <a:cs typeface="PMingLiU"/>
              </a:rPr>
              <a:t>根</a:t>
            </a:r>
            <a:r>
              <a:rPr dirty="0" sz="1000" spc="5">
                <a:latin typeface="PMingLiU"/>
                <a:cs typeface="PMingLiU"/>
              </a:rPr>
              <a:t>治肿</a:t>
            </a:r>
            <a:r>
              <a:rPr dirty="0" sz="1000" spc="-20">
                <a:latin typeface="PMingLiU"/>
                <a:cs typeface="PMingLiU"/>
              </a:rPr>
              <a:t>瘤</a:t>
            </a:r>
            <a:r>
              <a:rPr dirty="0" sz="1000" spc="5">
                <a:latin typeface="PMingLiU"/>
                <a:cs typeface="PMingLiU"/>
              </a:rPr>
              <a:t>的目</a:t>
            </a:r>
            <a:r>
              <a:rPr dirty="0" sz="1000" spc="-20">
                <a:latin typeface="PMingLiU"/>
                <a:cs typeface="PMingLiU"/>
              </a:rPr>
              <a:t>的</a:t>
            </a:r>
            <a:r>
              <a:rPr dirty="0" sz="1000" spc="5">
                <a:latin typeface="PMingLiU"/>
                <a:cs typeface="PMingLiU"/>
              </a:rPr>
              <a:t>。</a:t>
            </a:r>
            <a:endParaRPr sz="1000">
              <a:latin typeface="PMingLiU"/>
              <a:cs typeface="PMingLiU"/>
            </a:endParaRPr>
          </a:p>
          <a:p>
            <a:pPr marL="12700">
              <a:lnSpc>
                <a:spcPct val="100000"/>
              </a:lnSpc>
              <a:spcBef>
                <a:spcPts val="1080"/>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6:</a:t>
            </a:r>
            <a:r>
              <a:rPr dirty="0" sz="1000" spc="-15" b="1">
                <a:latin typeface="Arial"/>
                <a:cs typeface="Arial"/>
              </a:rPr>
              <a:t> </a:t>
            </a:r>
            <a:r>
              <a:rPr dirty="0" sz="1000" b="1">
                <a:latin typeface="Arial"/>
                <a:cs typeface="Arial"/>
              </a:rPr>
              <a:t>TCR</a:t>
            </a:r>
            <a:r>
              <a:rPr dirty="0" sz="1000" spc="-45" b="1">
                <a:latin typeface="Arial"/>
                <a:cs typeface="Arial"/>
              </a:rPr>
              <a:t> </a:t>
            </a:r>
            <a:r>
              <a:rPr dirty="0" sz="1000" spc="5" b="1">
                <a:latin typeface="Microsoft JhengHei UI"/>
                <a:cs typeface="Microsoft JhengHei UI"/>
              </a:rPr>
              <a:t>与</a:t>
            </a:r>
            <a:r>
              <a:rPr dirty="0" sz="1000" spc="10" b="1">
                <a:latin typeface="Microsoft JhengHei UI"/>
                <a:cs typeface="Microsoft JhengHei UI"/>
              </a:rPr>
              <a:t> </a:t>
            </a:r>
            <a:r>
              <a:rPr dirty="0" sz="1000" spc="-10" b="1">
                <a:latin typeface="Arial"/>
                <a:cs typeface="Arial"/>
              </a:rPr>
              <a:t>CAR</a:t>
            </a:r>
            <a:r>
              <a:rPr dirty="0" sz="1000" spc="-45" b="1">
                <a:latin typeface="Arial"/>
                <a:cs typeface="Arial"/>
              </a:rPr>
              <a:t> </a:t>
            </a:r>
            <a:r>
              <a:rPr dirty="0" sz="1000" spc="5" b="1">
                <a:latin typeface="Microsoft JhengHei UI"/>
                <a:cs typeface="Microsoft JhengHei UI"/>
              </a:rPr>
              <a:t>的结构</a:t>
            </a:r>
            <a:r>
              <a:rPr dirty="0" sz="1000" spc="-20" b="1">
                <a:latin typeface="Microsoft JhengHei UI"/>
                <a:cs typeface="Microsoft JhengHei UI"/>
              </a:rPr>
              <a:t>对</a:t>
            </a:r>
            <a:r>
              <a:rPr dirty="0" sz="1000" spc="5" b="1">
                <a:latin typeface="Microsoft JhengHei UI"/>
                <a:cs typeface="Microsoft JhengHei UI"/>
              </a:rPr>
              <a:t>比</a:t>
            </a:r>
            <a:endParaRPr sz="1000">
              <a:latin typeface="Microsoft JhengHei UI"/>
              <a:cs typeface="Microsoft JhengHei UI"/>
            </a:endParaRPr>
          </a:p>
        </p:txBody>
      </p:sp>
      <p:sp>
        <p:nvSpPr>
          <p:cNvPr id="13" name="object 13"/>
          <p:cNvSpPr/>
          <p:nvPr/>
        </p:nvSpPr>
        <p:spPr>
          <a:xfrm>
            <a:off x="521512" y="7271639"/>
            <a:ext cx="5080635" cy="18415"/>
          </a:xfrm>
          <a:custGeom>
            <a:avLst/>
            <a:gdLst/>
            <a:ahLst/>
            <a:cxnLst/>
            <a:rect l="l" t="t" r="r" b="b"/>
            <a:pathLst>
              <a:path w="5080635" h="18415">
                <a:moveTo>
                  <a:pt x="5080127" y="0"/>
                </a:moveTo>
                <a:lnTo>
                  <a:pt x="0" y="0"/>
                </a:lnTo>
                <a:lnTo>
                  <a:pt x="0" y="18287"/>
                </a:lnTo>
                <a:lnTo>
                  <a:pt x="5080127" y="18287"/>
                </a:lnTo>
                <a:lnTo>
                  <a:pt x="5080127" y="0"/>
                </a:lnTo>
                <a:close/>
              </a:path>
            </a:pathLst>
          </a:custGeom>
          <a:solidFill>
            <a:srgbClr val="000000"/>
          </a:solidFill>
        </p:spPr>
        <p:txBody>
          <a:bodyPr wrap="square" lIns="0" tIns="0" rIns="0" bIns="0" rtlCol="0"/>
          <a:lstStyle/>
          <a:p/>
        </p:txBody>
      </p:sp>
      <p:sp>
        <p:nvSpPr>
          <p:cNvPr id="14" name="object 14"/>
          <p:cNvSpPr/>
          <p:nvPr/>
        </p:nvSpPr>
        <p:spPr>
          <a:xfrm>
            <a:off x="521512" y="9290050"/>
            <a:ext cx="5080635" cy="18415"/>
          </a:xfrm>
          <a:custGeom>
            <a:avLst/>
            <a:gdLst/>
            <a:ahLst/>
            <a:cxnLst/>
            <a:rect l="l" t="t" r="r" b="b"/>
            <a:pathLst>
              <a:path w="5080635" h="18415">
                <a:moveTo>
                  <a:pt x="5080127" y="0"/>
                </a:moveTo>
                <a:lnTo>
                  <a:pt x="0" y="0"/>
                </a:lnTo>
                <a:lnTo>
                  <a:pt x="0" y="18287"/>
                </a:lnTo>
                <a:lnTo>
                  <a:pt x="5080127" y="18287"/>
                </a:lnTo>
                <a:lnTo>
                  <a:pt x="5080127" y="0"/>
                </a:lnTo>
                <a:close/>
              </a:path>
            </a:pathLst>
          </a:custGeom>
          <a:solidFill>
            <a:srgbClr val="000000"/>
          </a:solidFill>
        </p:spPr>
        <p:txBody>
          <a:bodyPr wrap="square" lIns="0" tIns="0" rIns="0" bIns="0" rtlCol="0"/>
          <a:lstStyle/>
          <a:p/>
        </p:txBody>
      </p:sp>
      <p:sp>
        <p:nvSpPr>
          <p:cNvPr id="15" name="object 15"/>
          <p:cNvSpPr txBox="1"/>
          <p:nvPr/>
        </p:nvSpPr>
        <p:spPr>
          <a:xfrm>
            <a:off x="527100" y="9279229"/>
            <a:ext cx="5062855" cy="470534"/>
          </a:xfrm>
          <a:prstGeom prst="rect">
            <a:avLst/>
          </a:prstGeom>
        </p:spPr>
        <p:txBody>
          <a:bodyPr wrap="square" lIns="0" tIns="40005" rIns="0" bIns="0" rtlCol="0" vert="horz">
            <a:spAutoFit/>
          </a:bodyPr>
          <a:lstStyle/>
          <a:p>
            <a:pPr marL="12700">
              <a:lnSpc>
                <a:spcPct val="100000"/>
              </a:lnSpc>
              <a:spcBef>
                <a:spcPts val="315"/>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10">
                <a:latin typeface="Arial"/>
                <a:cs typeface="Arial"/>
              </a:rPr>
              <a:t> </a:t>
            </a:r>
            <a:r>
              <a:rPr dirty="0" sz="800" spc="-5">
                <a:latin typeface="Arial"/>
                <a:cs typeface="Arial"/>
              </a:rPr>
              <a:t>Delhove,</a:t>
            </a:r>
            <a:r>
              <a:rPr dirty="0" sz="800" spc="10">
                <a:latin typeface="Arial"/>
                <a:cs typeface="Arial"/>
              </a:rPr>
              <a:t> </a:t>
            </a:r>
            <a:r>
              <a:rPr dirty="0" sz="800" spc="-5">
                <a:latin typeface="Arial"/>
                <a:cs typeface="Arial"/>
              </a:rPr>
              <a:t>Juliette</a:t>
            </a:r>
            <a:r>
              <a:rPr dirty="0" sz="800" spc="-20">
                <a:latin typeface="Arial"/>
                <a:cs typeface="Arial"/>
              </a:rPr>
              <a:t> </a:t>
            </a:r>
            <a:r>
              <a:rPr dirty="0" sz="800" spc="-10">
                <a:latin typeface="Arial"/>
                <a:cs typeface="Arial"/>
              </a:rPr>
              <a:t>M</a:t>
            </a:r>
            <a:r>
              <a:rPr dirty="0" sz="800" spc="10">
                <a:latin typeface="Arial"/>
                <a:cs typeface="Arial"/>
              </a:rPr>
              <a:t> </a:t>
            </a:r>
            <a:r>
              <a:rPr dirty="0" sz="800" spc="-10">
                <a:latin typeface="Arial"/>
                <a:cs typeface="Arial"/>
              </a:rPr>
              <a:t>K</a:t>
            </a:r>
            <a:r>
              <a:rPr dirty="0" sz="800" spc="15">
                <a:latin typeface="Arial"/>
                <a:cs typeface="Arial"/>
              </a:rPr>
              <a:t> </a:t>
            </a:r>
            <a:r>
              <a:rPr dirty="0" sz="800" spc="-10">
                <a:latin typeface="Arial"/>
                <a:cs typeface="Arial"/>
              </a:rPr>
              <a:t>M</a:t>
            </a:r>
            <a:r>
              <a:rPr dirty="0" sz="800" spc="5">
                <a:latin typeface="Arial"/>
                <a:cs typeface="Arial"/>
              </a:rPr>
              <a:t> </a:t>
            </a:r>
            <a:r>
              <a:rPr dirty="0" sz="800" spc="-10">
                <a:latin typeface="Arial"/>
                <a:cs typeface="Arial"/>
              </a:rPr>
              <a:t>et</a:t>
            </a:r>
            <a:r>
              <a:rPr dirty="0" sz="800" spc="15">
                <a:latin typeface="Arial"/>
                <a:cs typeface="Arial"/>
              </a:rPr>
              <a:t> </a:t>
            </a:r>
            <a:r>
              <a:rPr dirty="0" sz="800" spc="-10">
                <a:latin typeface="Arial"/>
                <a:cs typeface="Arial"/>
              </a:rPr>
              <a:t>al.</a:t>
            </a:r>
            <a:r>
              <a:rPr dirty="0" sz="800" spc="10">
                <a:latin typeface="Arial"/>
                <a:cs typeface="Arial"/>
              </a:rPr>
              <a:t> </a:t>
            </a:r>
            <a:r>
              <a:rPr dirty="0" sz="800" spc="-5">
                <a:latin typeface="Arial"/>
                <a:cs typeface="Arial"/>
              </a:rPr>
              <a:t>Current</a:t>
            </a:r>
            <a:r>
              <a:rPr dirty="0" sz="800" spc="-10">
                <a:latin typeface="Arial"/>
                <a:cs typeface="Arial"/>
              </a:rPr>
              <a:t> </a:t>
            </a:r>
            <a:r>
              <a:rPr dirty="0" sz="800" spc="-5">
                <a:latin typeface="Arial"/>
                <a:cs typeface="Arial"/>
              </a:rPr>
              <a:t>stem</a:t>
            </a:r>
            <a:r>
              <a:rPr dirty="0" sz="800" spc="-20">
                <a:latin typeface="Arial"/>
                <a:cs typeface="Arial"/>
              </a:rPr>
              <a:t> </a:t>
            </a:r>
            <a:r>
              <a:rPr dirty="0" sz="800" spc="-5">
                <a:latin typeface="Arial"/>
                <a:cs typeface="Arial"/>
              </a:rPr>
              <a:t>cell</a:t>
            </a:r>
            <a:r>
              <a:rPr dirty="0" sz="800" spc="10">
                <a:latin typeface="Arial"/>
                <a:cs typeface="Arial"/>
              </a:rPr>
              <a:t> </a:t>
            </a:r>
            <a:r>
              <a:rPr dirty="0" sz="800" spc="-5">
                <a:latin typeface="Arial"/>
                <a:cs typeface="Arial"/>
              </a:rPr>
              <a:t>reports</a:t>
            </a:r>
            <a:r>
              <a:rPr dirty="0" sz="800" spc="35">
                <a:latin typeface="Arial"/>
                <a:cs typeface="Arial"/>
              </a:rPr>
              <a:t> </a:t>
            </a:r>
            <a:r>
              <a:rPr dirty="0" sz="800" spc="-5">
                <a:latin typeface="Arial"/>
                <a:cs typeface="Arial"/>
              </a:rPr>
              <a:t>2017,</a:t>
            </a:r>
            <a:r>
              <a:rPr dirty="0" sz="800" spc="15">
                <a:latin typeface="Arial"/>
                <a:cs typeface="Arial"/>
              </a:rPr>
              <a:t> </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a:p>
            <a:pPr marL="12700" marR="5080">
              <a:lnSpc>
                <a:spcPct val="120000"/>
              </a:lnSpc>
              <a:spcBef>
                <a:spcPts val="25"/>
              </a:spcBef>
            </a:pPr>
            <a:r>
              <a:rPr dirty="0" sz="800" spc="-10">
                <a:latin typeface="PMingLiU"/>
                <a:cs typeface="PMingLiU"/>
              </a:rPr>
              <a:t>注</a:t>
            </a:r>
            <a:r>
              <a:rPr dirty="0" sz="800" spc="-5">
                <a:latin typeface="PMingLiU"/>
                <a:cs typeface="PMingLiU"/>
              </a:rPr>
              <a:t>：</a:t>
            </a:r>
            <a:r>
              <a:rPr dirty="0" sz="800" spc="-5">
                <a:latin typeface="Arial"/>
                <a:cs typeface="Arial"/>
              </a:rPr>
              <a:t>TCR</a:t>
            </a:r>
            <a:r>
              <a:rPr dirty="0" sz="800" spc="-25">
                <a:latin typeface="Arial"/>
                <a:cs typeface="Arial"/>
              </a:rPr>
              <a:t> </a:t>
            </a:r>
            <a:r>
              <a:rPr dirty="0" sz="800" spc="-10">
                <a:latin typeface="PMingLiU"/>
                <a:cs typeface="PMingLiU"/>
              </a:rPr>
              <a:t>与</a:t>
            </a:r>
            <a:r>
              <a:rPr dirty="0" sz="800" spc="15">
                <a:latin typeface="PMingLiU"/>
                <a:cs typeface="PMingLiU"/>
              </a:rPr>
              <a:t> </a:t>
            </a:r>
            <a:r>
              <a:rPr dirty="0" sz="800" spc="-10">
                <a:latin typeface="Arial"/>
                <a:cs typeface="Arial"/>
              </a:rPr>
              <a:t>CD3</a:t>
            </a:r>
            <a:r>
              <a:rPr dirty="0" sz="800" spc="-40">
                <a:latin typeface="Arial"/>
                <a:cs typeface="Arial"/>
              </a:rPr>
              <a:t> </a:t>
            </a:r>
            <a:r>
              <a:rPr dirty="0" sz="800" spc="-10">
                <a:latin typeface="PMingLiU"/>
                <a:cs typeface="PMingLiU"/>
              </a:rPr>
              <a:t>以</a:t>
            </a:r>
            <a:r>
              <a:rPr dirty="0" sz="800" spc="10">
                <a:latin typeface="PMingLiU"/>
                <a:cs typeface="PMingLiU"/>
              </a:rPr>
              <a:t> </a:t>
            </a:r>
            <a:r>
              <a:rPr dirty="0" sz="800" spc="-5">
                <a:latin typeface="Arial"/>
                <a:cs typeface="Arial"/>
              </a:rPr>
              <a:t>TCR-CD3</a:t>
            </a:r>
            <a:r>
              <a:rPr dirty="0" sz="800" spc="-40">
                <a:latin typeface="Arial"/>
                <a:cs typeface="Arial"/>
              </a:rPr>
              <a:t> </a:t>
            </a:r>
            <a:r>
              <a:rPr dirty="0" sz="800" spc="-10">
                <a:latin typeface="PMingLiU"/>
                <a:cs typeface="PMingLiU"/>
              </a:rPr>
              <a:t>复合物形</a:t>
            </a:r>
            <a:r>
              <a:rPr dirty="0" sz="800" spc="10">
                <a:latin typeface="PMingLiU"/>
                <a:cs typeface="PMingLiU"/>
              </a:rPr>
              <a:t>式</a:t>
            </a:r>
            <a:r>
              <a:rPr dirty="0" sz="800" spc="-10">
                <a:latin typeface="PMingLiU"/>
                <a:cs typeface="PMingLiU"/>
              </a:rPr>
              <a:t>存在于</a:t>
            </a:r>
            <a:r>
              <a:rPr dirty="0" sz="800" spc="15">
                <a:latin typeface="PMingLiU"/>
                <a:cs typeface="PMingLiU"/>
              </a:rPr>
              <a:t> </a:t>
            </a:r>
            <a:r>
              <a:rPr dirty="0" sz="800" spc="-5">
                <a:latin typeface="Arial"/>
                <a:cs typeface="Arial"/>
              </a:rPr>
              <a:t>T</a:t>
            </a:r>
            <a:r>
              <a:rPr dirty="0" sz="800" spc="-15">
                <a:latin typeface="Arial"/>
                <a:cs typeface="Arial"/>
              </a:rPr>
              <a:t> </a:t>
            </a:r>
            <a:r>
              <a:rPr dirty="0" sz="800" spc="-10">
                <a:latin typeface="PMingLiU"/>
                <a:cs typeface="PMingLiU"/>
              </a:rPr>
              <a:t>细胞表</a:t>
            </a:r>
            <a:r>
              <a:rPr dirty="0" sz="800" spc="10">
                <a:latin typeface="PMingLiU"/>
                <a:cs typeface="PMingLiU"/>
              </a:rPr>
              <a:t>面</a:t>
            </a:r>
            <a:r>
              <a:rPr dirty="0" sz="800" spc="-10">
                <a:latin typeface="PMingLiU"/>
                <a:cs typeface="PMingLiU"/>
              </a:rPr>
              <a:t>，</a:t>
            </a:r>
            <a:r>
              <a:rPr dirty="0" sz="800" spc="-10">
                <a:latin typeface="Arial"/>
                <a:cs typeface="Arial"/>
              </a:rPr>
              <a:t>CD3 </a:t>
            </a:r>
            <a:r>
              <a:rPr dirty="0" sz="800" spc="-10">
                <a:latin typeface="PMingLiU"/>
                <a:cs typeface="PMingLiU"/>
              </a:rPr>
              <a:t>将</a:t>
            </a:r>
            <a:r>
              <a:rPr dirty="0" sz="800" spc="10">
                <a:latin typeface="PMingLiU"/>
                <a:cs typeface="PMingLiU"/>
              </a:rPr>
              <a:t> </a:t>
            </a:r>
            <a:r>
              <a:rPr dirty="0" sz="800" spc="-5">
                <a:latin typeface="Arial"/>
                <a:cs typeface="Arial"/>
              </a:rPr>
              <a:t>TCR</a:t>
            </a:r>
            <a:r>
              <a:rPr dirty="0" sz="800" spc="-25">
                <a:latin typeface="Arial"/>
                <a:cs typeface="Arial"/>
              </a:rPr>
              <a:t> </a:t>
            </a:r>
            <a:r>
              <a:rPr dirty="0" sz="800" spc="-10">
                <a:latin typeface="PMingLiU"/>
                <a:cs typeface="PMingLiU"/>
              </a:rPr>
              <a:t>识别到的抗原</a:t>
            </a:r>
            <a:r>
              <a:rPr dirty="0" sz="800" spc="10">
                <a:latin typeface="PMingLiU"/>
                <a:cs typeface="PMingLiU"/>
              </a:rPr>
              <a:t>信</a:t>
            </a:r>
            <a:r>
              <a:rPr dirty="0" sz="800" spc="-10">
                <a:latin typeface="PMingLiU"/>
                <a:cs typeface="PMingLiU"/>
              </a:rPr>
              <a:t>号由</a:t>
            </a:r>
            <a:r>
              <a:rPr dirty="0" sz="800" spc="15">
                <a:latin typeface="PMingLiU"/>
                <a:cs typeface="PMingLiU"/>
              </a:rPr>
              <a:t> </a:t>
            </a:r>
            <a:r>
              <a:rPr dirty="0" sz="800" spc="-5">
                <a:latin typeface="Arial"/>
                <a:cs typeface="Arial"/>
              </a:rPr>
              <a:t>T</a:t>
            </a:r>
            <a:r>
              <a:rPr dirty="0" sz="800" spc="-15">
                <a:latin typeface="Arial"/>
                <a:cs typeface="Arial"/>
              </a:rPr>
              <a:t> </a:t>
            </a:r>
            <a:r>
              <a:rPr dirty="0" sz="800" spc="-10">
                <a:latin typeface="PMingLiU"/>
                <a:cs typeface="PMingLiU"/>
              </a:rPr>
              <a:t>细胞表面由外 向内传</a:t>
            </a:r>
            <a:r>
              <a:rPr dirty="0" sz="800" spc="10">
                <a:latin typeface="PMingLiU"/>
                <a:cs typeface="PMingLiU"/>
              </a:rPr>
              <a:t>递</a:t>
            </a:r>
            <a:r>
              <a:rPr dirty="0" sz="800" spc="-10">
                <a:latin typeface="PMingLiU"/>
                <a:cs typeface="PMingLiU"/>
              </a:rPr>
              <a:t>，</a:t>
            </a:r>
            <a:r>
              <a:rPr dirty="0" sz="800" spc="10">
                <a:latin typeface="PMingLiU"/>
                <a:cs typeface="PMingLiU"/>
              </a:rPr>
              <a:t>引</a:t>
            </a:r>
            <a:r>
              <a:rPr dirty="0" sz="800" spc="185">
                <a:latin typeface="PMingLiU"/>
                <a:cs typeface="PMingLiU"/>
              </a:rPr>
              <a:t>起</a:t>
            </a:r>
            <a:r>
              <a:rPr dirty="0" sz="800" spc="-5">
                <a:latin typeface="Arial"/>
                <a:cs typeface="Arial"/>
              </a:rPr>
              <a:t>T</a:t>
            </a:r>
            <a:r>
              <a:rPr dirty="0" sz="800" spc="-40">
                <a:latin typeface="Arial"/>
                <a:cs typeface="Arial"/>
              </a:rPr>
              <a:t> </a:t>
            </a:r>
            <a:r>
              <a:rPr dirty="0" sz="800" spc="-10">
                <a:latin typeface="PMingLiU"/>
                <a:cs typeface="PMingLiU"/>
              </a:rPr>
              <a:t>细胞</a:t>
            </a:r>
            <a:r>
              <a:rPr dirty="0" sz="800" spc="10">
                <a:latin typeface="PMingLiU"/>
                <a:cs typeface="PMingLiU"/>
              </a:rPr>
              <a:t>的</a:t>
            </a:r>
            <a:r>
              <a:rPr dirty="0" sz="800" spc="-10">
                <a:latin typeface="PMingLiU"/>
                <a:cs typeface="PMingLiU"/>
              </a:rPr>
              <a:t>活化</a:t>
            </a:r>
            <a:endParaRPr sz="800">
              <a:latin typeface="PMingLiU"/>
              <a:cs typeface="PMingLiU"/>
            </a:endParaRPr>
          </a:p>
        </p:txBody>
      </p:sp>
      <p:pic>
        <p:nvPicPr>
          <p:cNvPr id="16" name="object 16"/>
          <p:cNvPicPr/>
          <p:nvPr/>
        </p:nvPicPr>
        <p:blipFill>
          <a:blip r:embed="rId3" cstate="print"/>
          <a:stretch>
            <a:fillRect/>
          </a:stretch>
        </p:blipFill>
        <p:spPr>
          <a:xfrm>
            <a:off x="798576" y="3566159"/>
            <a:ext cx="2767584" cy="2148840"/>
          </a:xfrm>
          <a:prstGeom prst="rect">
            <a:avLst/>
          </a:prstGeom>
        </p:spPr>
      </p:pic>
      <p:pic>
        <p:nvPicPr>
          <p:cNvPr id="17" name="object 17"/>
          <p:cNvPicPr/>
          <p:nvPr/>
        </p:nvPicPr>
        <p:blipFill>
          <a:blip r:embed="rId4" cstate="print"/>
          <a:stretch>
            <a:fillRect/>
          </a:stretch>
        </p:blipFill>
        <p:spPr>
          <a:xfrm>
            <a:off x="4430792" y="3671301"/>
            <a:ext cx="2099955" cy="2004269"/>
          </a:xfrm>
          <a:prstGeom prst="rect">
            <a:avLst/>
          </a:prstGeom>
        </p:spPr>
      </p:pic>
      <p:pic>
        <p:nvPicPr>
          <p:cNvPr id="18" name="object 18"/>
          <p:cNvPicPr/>
          <p:nvPr/>
        </p:nvPicPr>
        <p:blipFill>
          <a:blip r:embed="rId5" cstate="print"/>
          <a:stretch>
            <a:fillRect/>
          </a:stretch>
        </p:blipFill>
        <p:spPr>
          <a:xfrm>
            <a:off x="1067385" y="7335730"/>
            <a:ext cx="4027566" cy="1948477"/>
          </a:xfrm>
          <a:prstGeom prst="rect">
            <a:avLst/>
          </a:prstGeom>
        </p:spPr>
      </p:pic>
      <p:sp>
        <p:nvSpPr>
          <p:cNvPr id="19" name="object 19"/>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20" name="object 20"/>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42161"/>
            <a:ext cx="1979930"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Microsoft JhengHei UI"/>
                <a:cs typeface="Microsoft JhengHei UI"/>
              </a:rPr>
              <a:t>图</a:t>
            </a:r>
            <a:r>
              <a:rPr dirty="0" sz="1000" spc="20" b="1">
                <a:latin typeface="Microsoft JhengHei UI"/>
                <a:cs typeface="Microsoft JhengHei UI"/>
              </a:rPr>
              <a:t> </a:t>
            </a:r>
            <a:r>
              <a:rPr dirty="0" sz="1000" spc="-5" b="1">
                <a:latin typeface="Arial"/>
                <a:cs typeface="Arial"/>
              </a:rPr>
              <a:t>58: </a:t>
            </a:r>
            <a:r>
              <a:rPr dirty="0" sz="1000" spc="-10" b="1">
                <a:latin typeface="Arial"/>
                <a:cs typeface="Arial"/>
              </a:rPr>
              <a:t>CAR-T</a:t>
            </a:r>
            <a:r>
              <a:rPr dirty="0" sz="1000" spc="-40" b="1">
                <a:latin typeface="Arial"/>
                <a:cs typeface="Arial"/>
              </a:rPr>
              <a:t> </a:t>
            </a:r>
            <a:r>
              <a:rPr dirty="0" sz="1000" spc="5" b="1">
                <a:latin typeface="Microsoft JhengHei UI"/>
                <a:cs typeface="Microsoft JhengHei UI"/>
              </a:rPr>
              <a:t>生产</a:t>
            </a:r>
            <a:r>
              <a:rPr dirty="0" sz="1000" spc="-20" b="1">
                <a:latin typeface="Microsoft JhengHei UI"/>
                <a:cs typeface="Microsoft JhengHei UI"/>
              </a:rPr>
              <a:t>流</a:t>
            </a:r>
            <a:r>
              <a:rPr dirty="0" sz="1000" spc="5" b="1">
                <a:latin typeface="Microsoft JhengHei UI"/>
                <a:cs typeface="Microsoft JhengHei UI"/>
              </a:rPr>
              <a:t>程及工</a:t>
            </a:r>
            <a:r>
              <a:rPr dirty="0" sz="1000" spc="-20" b="1">
                <a:latin typeface="Microsoft JhengHei UI"/>
                <a:cs typeface="Microsoft JhengHei UI"/>
              </a:rPr>
              <a:t>艺</a:t>
            </a:r>
            <a:r>
              <a:rPr dirty="0" sz="1000" spc="5" b="1">
                <a:latin typeface="Microsoft JhengHei UI"/>
                <a:cs typeface="Microsoft JhengHei UI"/>
              </a:rPr>
              <a:t>选择</a:t>
            </a:r>
            <a:endParaRPr sz="1000">
              <a:latin typeface="Microsoft JhengHei UI"/>
              <a:cs typeface="Microsoft JhengHei UI"/>
            </a:endParaRPr>
          </a:p>
        </p:txBody>
      </p:sp>
      <p:sp>
        <p:nvSpPr>
          <p:cNvPr id="8" name="object 8"/>
          <p:cNvSpPr txBox="1"/>
          <p:nvPr/>
        </p:nvSpPr>
        <p:spPr>
          <a:xfrm>
            <a:off x="527100" y="4069841"/>
            <a:ext cx="5067300" cy="209994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5">
                <a:latin typeface="PMingLiU"/>
                <a:cs typeface="PMingLiU"/>
              </a:rPr>
              <a:t>，</a:t>
            </a:r>
            <a:r>
              <a:rPr dirty="0" sz="800" spc="-5">
                <a:latin typeface="Arial"/>
                <a:cs typeface="Arial"/>
              </a:rPr>
              <a:t>Philipp</a:t>
            </a:r>
            <a:r>
              <a:rPr dirty="0" sz="800" spc="-15">
                <a:latin typeface="Arial"/>
                <a:cs typeface="Arial"/>
              </a:rPr>
              <a:t> </a:t>
            </a:r>
            <a:r>
              <a:rPr dirty="0" sz="800" spc="-5">
                <a:latin typeface="Arial"/>
                <a:cs typeface="Arial"/>
              </a:rPr>
              <a:t>Vormittag</a:t>
            </a:r>
            <a:r>
              <a:rPr dirty="0" sz="800" spc="5">
                <a:latin typeface="Arial"/>
                <a:cs typeface="Arial"/>
              </a:rPr>
              <a:t> </a:t>
            </a:r>
            <a:r>
              <a:rPr dirty="0" sz="800" spc="-10">
                <a:latin typeface="Arial"/>
                <a:cs typeface="Arial"/>
              </a:rPr>
              <a:t>et</a:t>
            </a:r>
            <a:r>
              <a:rPr dirty="0" sz="800" spc="10">
                <a:latin typeface="Arial"/>
                <a:cs typeface="Arial"/>
              </a:rPr>
              <a:t> </a:t>
            </a:r>
            <a:r>
              <a:rPr dirty="0" sz="800" spc="-10">
                <a:latin typeface="Arial"/>
                <a:cs typeface="Arial"/>
              </a:rPr>
              <a:t>al.</a:t>
            </a:r>
            <a:r>
              <a:rPr dirty="0" sz="800" spc="15">
                <a:latin typeface="Arial"/>
                <a:cs typeface="Arial"/>
              </a:rPr>
              <a:t> </a:t>
            </a:r>
            <a:r>
              <a:rPr dirty="0" sz="800" spc="-5">
                <a:latin typeface="Arial"/>
                <a:cs typeface="Arial"/>
              </a:rPr>
              <a:t>Current</a:t>
            </a:r>
            <a:r>
              <a:rPr dirty="0" sz="800" spc="-10">
                <a:latin typeface="Arial"/>
                <a:cs typeface="Arial"/>
              </a:rPr>
              <a:t> </a:t>
            </a:r>
            <a:r>
              <a:rPr dirty="0" sz="800">
                <a:latin typeface="Arial"/>
                <a:cs typeface="Arial"/>
              </a:rPr>
              <a:t>Opinion</a:t>
            </a:r>
            <a:r>
              <a:rPr dirty="0" sz="800" spc="5">
                <a:latin typeface="Arial"/>
                <a:cs typeface="Arial"/>
              </a:rPr>
              <a:t> </a:t>
            </a:r>
            <a:r>
              <a:rPr dirty="0" sz="800" spc="-10">
                <a:latin typeface="Arial"/>
                <a:cs typeface="Arial"/>
              </a:rPr>
              <a:t>in</a:t>
            </a:r>
            <a:r>
              <a:rPr dirty="0" sz="800" spc="10">
                <a:latin typeface="Arial"/>
                <a:cs typeface="Arial"/>
              </a:rPr>
              <a:t> </a:t>
            </a:r>
            <a:r>
              <a:rPr dirty="0" sz="800" spc="-5">
                <a:latin typeface="Arial"/>
                <a:cs typeface="Arial"/>
              </a:rPr>
              <a:t>Biotechnology</a:t>
            </a:r>
            <a:r>
              <a:rPr dirty="0" sz="800" spc="5">
                <a:latin typeface="Arial"/>
                <a:cs typeface="Arial"/>
              </a:rPr>
              <a:t> </a:t>
            </a:r>
            <a:r>
              <a:rPr dirty="0" sz="800" spc="-10">
                <a:latin typeface="Arial"/>
                <a:cs typeface="Arial"/>
              </a:rPr>
              <a:t>2018,</a:t>
            </a:r>
            <a:r>
              <a:rPr dirty="0" sz="800" spc="55">
                <a:latin typeface="Arial"/>
                <a:cs typeface="Arial"/>
              </a:rPr>
              <a:t> </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a:p>
            <a:pPr>
              <a:lnSpc>
                <a:spcPct val="100000"/>
              </a:lnSpc>
            </a:pPr>
            <a:endParaRPr sz="1000">
              <a:latin typeface="PMingLiU"/>
              <a:cs typeface="PMingLiU"/>
            </a:endParaRPr>
          </a:p>
          <a:p>
            <a:pPr marL="12700">
              <a:lnSpc>
                <a:spcPct val="100000"/>
              </a:lnSpc>
              <a:spcBef>
                <a:spcPts val="770"/>
              </a:spcBef>
            </a:pPr>
            <a:r>
              <a:rPr dirty="0" sz="1200" b="1">
                <a:solidFill>
                  <a:srgbClr val="585858"/>
                </a:solidFill>
                <a:latin typeface="Microsoft JhengHei UI"/>
                <a:cs typeface="Microsoft JhengHei UI"/>
              </a:rPr>
              <a:t>短期成本下降困难，后</a:t>
            </a:r>
            <a:r>
              <a:rPr dirty="0" sz="1200" spc="20" b="1">
                <a:solidFill>
                  <a:srgbClr val="585858"/>
                </a:solidFill>
                <a:latin typeface="Microsoft JhengHei UI"/>
                <a:cs typeface="Microsoft JhengHei UI"/>
              </a:rPr>
              <a:t>续</a:t>
            </a:r>
            <a:r>
              <a:rPr dirty="0" sz="1200" b="1">
                <a:solidFill>
                  <a:srgbClr val="585858"/>
                </a:solidFill>
                <a:latin typeface="Microsoft JhengHei UI"/>
                <a:cs typeface="Microsoft JhengHei UI"/>
              </a:rPr>
              <a:t>放量将改善局面</a:t>
            </a:r>
            <a:endParaRPr sz="1200">
              <a:latin typeface="Microsoft JhengHei UI"/>
              <a:cs typeface="Microsoft JhengHei UI"/>
            </a:endParaRPr>
          </a:p>
          <a:p>
            <a:pPr marL="12700">
              <a:lnSpc>
                <a:spcPct val="100000"/>
              </a:lnSpc>
              <a:spcBef>
                <a:spcPts val="969"/>
              </a:spcBef>
            </a:pPr>
            <a:r>
              <a:rPr dirty="0" sz="1000" spc="5" b="1">
                <a:latin typeface="Microsoft JhengHei UI"/>
                <a:cs typeface="Microsoft JhengHei UI"/>
              </a:rPr>
              <a:t>固定投入</a:t>
            </a:r>
            <a:r>
              <a:rPr dirty="0" sz="1000" spc="-20" b="1">
                <a:latin typeface="Microsoft JhengHei UI"/>
                <a:cs typeface="Microsoft JhengHei UI"/>
              </a:rPr>
              <a:t>利</a:t>
            </a:r>
            <a:r>
              <a:rPr dirty="0" sz="1000" spc="5" b="1">
                <a:latin typeface="Microsoft JhengHei UI"/>
                <a:cs typeface="Microsoft JhengHei UI"/>
              </a:rPr>
              <a:t>用率</a:t>
            </a:r>
            <a:r>
              <a:rPr dirty="0" sz="1000" spc="-20" b="1">
                <a:latin typeface="Microsoft JhengHei UI"/>
                <a:cs typeface="Microsoft JhengHei UI"/>
              </a:rPr>
              <a:t>低</a:t>
            </a:r>
            <a:r>
              <a:rPr dirty="0" sz="1000" spc="5" b="1">
                <a:latin typeface="Microsoft JhengHei UI"/>
                <a:cs typeface="Microsoft JhengHei UI"/>
              </a:rPr>
              <a:t>，耗</a:t>
            </a:r>
            <a:r>
              <a:rPr dirty="0" sz="1000" spc="-20" b="1">
                <a:latin typeface="Microsoft JhengHei UI"/>
                <a:cs typeface="Microsoft JhengHei UI"/>
              </a:rPr>
              <a:t>材</a:t>
            </a:r>
            <a:r>
              <a:rPr dirty="0" sz="1000" spc="5" b="1">
                <a:latin typeface="Microsoft JhengHei UI"/>
                <a:cs typeface="Microsoft JhengHei UI"/>
              </a:rPr>
              <a:t>成本占</a:t>
            </a:r>
            <a:r>
              <a:rPr dirty="0" sz="1000" spc="-20" b="1">
                <a:latin typeface="Microsoft JhengHei UI"/>
                <a:cs typeface="Microsoft JhengHei UI"/>
              </a:rPr>
              <a:t>比</a:t>
            </a:r>
            <a:r>
              <a:rPr dirty="0" sz="1000" spc="5" b="1">
                <a:latin typeface="Microsoft JhengHei UI"/>
                <a:cs typeface="Microsoft JhengHei UI"/>
              </a:rPr>
              <a:t>较高</a:t>
            </a:r>
            <a:endParaRPr sz="1000">
              <a:latin typeface="Microsoft JhengHei UI"/>
              <a:cs typeface="Microsoft JhengHei UI"/>
            </a:endParaRPr>
          </a:p>
          <a:p>
            <a:pPr algn="just" marL="12700" marR="5080">
              <a:lnSpc>
                <a:spcPct val="139400"/>
              </a:lnSpc>
              <a:spcBef>
                <a:spcPts val="605"/>
              </a:spcBef>
            </a:pPr>
            <a:r>
              <a:rPr dirty="0" sz="1000">
                <a:latin typeface="Arial"/>
                <a:cs typeface="Arial"/>
              </a:rPr>
              <a:t>CAR-T</a:t>
            </a:r>
            <a:r>
              <a:rPr dirty="0" sz="1000" spc="165">
                <a:latin typeface="Arial"/>
                <a:cs typeface="Arial"/>
              </a:rPr>
              <a:t> </a:t>
            </a:r>
            <a:r>
              <a:rPr dirty="0" sz="1000" spc="5">
                <a:latin typeface="PMingLiU"/>
                <a:cs typeface="PMingLiU"/>
              </a:rPr>
              <a:t>细胞制备的过程中主</a:t>
            </a:r>
            <a:r>
              <a:rPr dirty="0" sz="1000" spc="-20">
                <a:latin typeface="PMingLiU"/>
                <a:cs typeface="PMingLiU"/>
              </a:rPr>
              <a:t>要</a:t>
            </a:r>
            <a:r>
              <a:rPr dirty="0" sz="1000" spc="5">
                <a:latin typeface="PMingLiU"/>
                <a:cs typeface="PMingLiU"/>
              </a:rPr>
              <a:t>的成本包括人力</a:t>
            </a:r>
            <a:r>
              <a:rPr dirty="0" sz="1000" spc="-20">
                <a:latin typeface="PMingLiU"/>
                <a:cs typeface="PMingLiU"/>
              </a:rPr>
              <a:t>成</a:t>
            </a:r>
            <a:r>
              <a:rPr dirty="0" sz="1000" spc="5">
                <a:latin typeface="PMingLiU"/>
                <a:cs typeface="PMingLiU"/>
              </a:rPr>
              <a:t>本</a:t>
            </a:r>
            <a:r>
              <a:rPr dirty="0" sz="1000" spc="-20">
                <a:latin typeface="PMingLiU"/>
                <a:cs typeface="PMingLiU"/>
              </a:rPr>
              <a:t>、</a:t>
            </a:r>
            <a:r>
              <a:rPr dirty="0" sz="1000" spc="5">
                <a:latin typeface="PMingLiU"/>
                <a:cs typeface="PMingLiU"/>
              </a:rPr>
              <a:t>设备环境成本及材料成本</a:t>
            </a:r>
            <a:r>
              <a:rPr dirty="0" sz="1000" spc="-20">
                <a:latin typeface="PMingLiU"/>
                <a:cs typeface="PMingLiU"/>
              </a:rPr>
              <a:t>，</a:t>
            </a:r>
            <a:r>
              <a:rPr dirty="0" sz="1000" spc="5">
                <a:latin typeface="PMingLiU"/>
                <a:cs typeface="PMingLiU"/>
              </a:rPr>
              <a:t>其中固定 </a:t>
            </a:r>
            <a:r>
              <a:rPr dirty="0" sz="1000" spc="25">
                <a:latin typeface="PMingLiU"/>
                <a:cs typeface="PMingLiU"/>
              </a:rPr>
              <a:t>成</a:t>
            </a:r>
            <a:r>
              <a:rPr dirty="0" sz="1000" spc="5">
                <a:latin typeface="PMingLiU"/>
                <a:cs typeface="PMingLiU"/>
              </a:rPr>
              <a:t>本</a:t>
            </a:r>
            <a:r>
              <a:rPr dirty="0" sz="1000" spc="25">
                <a:latin typeface="PMingLiU"/>
                <a:cs typeface="PMingLiU"/>
              </a:rPr>
              <a:t>主</a:t>
            </a:r>
            <a:r>
              <a:rPr dirty="0" sz="1000" spc="5">
                <a:latin typeface="PMingLiU"/>
                <a:cs typeface="PMingLiU"/>
              </a:rPr>
              <a:t>要包</a:t>
            </a:r>
            <a:r>
              <a:rPr dirty="0" sz="1000" spc="25">
                <a:latin typeface="PMingLiU"/>
                <a:cs typeface="PMingLiU"/>
              </a:rPr>
              <a:t>括</a:t>
            </a:r>
            <a:r>
              <a:rPr dirty="0" sz="1000" spc="5">
                <a:latin typeface="PMingLiU"/>
                <a:cs typeface="PMingLiU"/>
              </a:rPr>
              <a:t>封</a:t>
            </a:r>
            <a:r>
              <a:rPr dirty="0" sz="1000" spc="25">
                <a:latin typeface="PMingLiU"/>
                <a:cs typeface="PMingLiU"/>
              </a:rPr>
              <a:t>闭</a:t>
            </a:r>
            <a:r>
              <a:rPr dirty="0" sz="1000" spc="5">
                <a:latin typeface="PMingLiU"/>
                <a:cs typeface="PMingLiU"/>
              </a:rPr>
              <a:t>式</a:t>
            </a:r>
            <a:r>
              <a:rPr dirty="0" sz="1000" spc="25">
                <a:latin typeface="PMingLiU"/>
                <a:cs typeface="PMingLiU"/>
              </a:rPr>
              <a:t>制</a:t>
            </a:r>
            <a:r>
              <a:rPr dirty="0" sz="1000" spc="5">
                <a:latin typeface="PMingLiU"/>
                <a:cs typeface="PMingLiU"/>
              </a:rPr>
              <a:t>造系</a:t>
            </a:r>
            <a:r>
              <a:rPr dirty="0" sz="1000" spc="25">
                <a:latin typeface="PMingLiU"/>
                <a:cs typeface="PMingLiU"/>
              </a:rPr>
              <a:t>统</a:t>
            </a:r>
            <a:r>
              <a:rPr dirty="0" sz="1000" spc="5">
                <a:latin typeface="PMingLiU"/>
                <a:cs typeface="PMingLiU"/>
              </a:rPr>
              <a:t>、</a:t>
            </a:r>
            <a:r>
              <a:rPr dirty="0" sz="1000" spc="25">
                <a:latin typeface="PMingLiU"/>
                <a:cs typeface="PMingLiU"/>
              </a:rPr>
              <a:t>液</a:t>
            </a:r>
            <a:r>
              <a:rPr dirty="0" sz="1000" spc="5">
                <a:latin typeface="PMingLiU"/>
                <a:cs typeface="PMingLiU"/>
              </a:rPr>
              <a:t>氮罐</a:t>
            </a:r>
            <a:r>
              <a:rPr dirty="0" sz="1000" spc="25">
                <a:latin typeface="PMingLiU"/>
                <a:cs typeface="PMingLiU"/>
              </a:rPr>
              <a:t>、</a:t>
            </a:r>
            <a:r>
              <a:rPr dirty="0" sz="1000" spc="5">
                <a:latin typeface="PMingLiU"/>
                <a:cs typeface="PMingLiU"/>
              </a:rPr>
              <a:t>冷</a:t>
            </a:r>
            <a:r>
              <a:rPr dirty="0" sz="1000" spc="25">
                <a:latin typeface="PMingLiU"/>
                <a:cs typeface="PMingLiU"/>
              </a:rPr>
              <a:t>冻</a:t>
            </a:r>
            <a:r>
              <a:rPr dirty="0" sz="1000" spc="5">
                <a:latin typeface="PMingLiU"/>
                <a:cs typeface="PMingLiU"/>
              </a:rPr>
              <a:t>机和</a:t>
            </a:r>
            <a:r>
              <a:rPr dirty="0" sz="1000" spc="25">
                <a:latin typeface="PMingLiU"/>
                <a:cs typeface="PMingLiU"/>
              </a:rPr>
              <a:t>冰</a:t>
            </a:r>
            <a:r>
              <a:rPr dirty="0" sz="1000" spc="5">
                <a:latin typeface="PMingLiU"/>
                <a:cs typeface="PMingLiU"/>
              </a:rPr>
              <a:t>箱</a:t>
            </a:r>
            <a:r>
              <a:rPr dirty="0" sz="1000" spc="25">
                <a:latin typeface="PMingLiU"/>
                <a:cs typeface="PMingLiU"/>
              </a:rPr>
              <a:t>等</a:t>
            </a:r>
            <a:r>
              <a:rPr dirty="0" sz="1000" spc="5">
                <a:latin typeface="PMingLiU"/>
                <a:cs typeface="PMingLiU"/>
              </a:rPr>
              <a:t>各</a:t>
            </a:r>
            <a:r>
              <a:rPr dirty="0" sz="1000" spc="25">
                <a:latin typeface="PMingLiU"/>
                <a:cs typeface="PMingLiU"/>
              </a:rPr>
              <a:t>种</a:t>
            </a:r>
            <a:r>
              <a:rPr dirty="0" sz="1000" spc="5">
                <a:latin typeface="PMingLiU"/>
                <a:cs typeface="PMingLiU"/>
              </a:rPr>
              <a:t>设备</a:t>
            </a:r>
            <a:r>
              <a:rPr dirty="0" sz="1000" spc="25">
                <a:latin typeface="PMingLiU"/>
                <a:cs typeface="PMingLiU"/>
              </a:rPr>
              <a:t>的</a:t>
            </a:r>
            <a:r>
              <a:rPr dirty="0" sz="1000" spc="5">
                <a:latin typeface="PMingLiU"/>
                <a:cs typeface="PMingLiU"/>
              </a:rPr>
              <a:t>采</a:t>
            </a:r>
            <a:r>
              <a:rPr dirty="0" sz="1000" spc="25">
                <a:latin typeface="PMingLiU"/>
                <a:cs typeface="PMingLiU"/>
              </a:rPr>
              <a:t>购</a:t>
            </a:r>
            <a:r>
              <a:rPr dirty="0" sz="1000" spc="5">
                <a:latin typeface="PMingLiU"/>
                <a:cs typeface="PMingLiU"/>
              </a:rPr>
              <a:t>和</a:t>
            </a:r>
            <a:r>
              <a:rPr dirty="0" sz="1000" spc="25">
                <a:latin typeface="PMingLiU"/>
                <a:cs typeface="PMingLiU"/>
              </a:rPr>
              <a:t>维</a:t>
            </a:r>
            <a:r>
              <a:rPr dirty="0" sz="1000" spc="5">
                <a:latin typeface="PMingLiU"/>
                <a:cs typeface="PMingLiU"/>
              </a:rPr>
              <a:t>护费</a:t>
            </a:r>
            <a:r>
              <a:rPr dirty="0" sz="1000" spc="25">
                <a:latin typeface="PMingLiU"/>
                <a:cs typeface="PMingLiU"/>
              </a:rPr>
              <a:t>用</a:t>
            </a:r>
            <a:r>
              <a:rPr dirty="0" sz="1000" spc="5">
                <a:latin typeface="PMingLiU"/>
                <a:cs typeface="PMingLiU"/>
              </a:rPr>
              <a:t>、洁 净室费用及关键人员和技术人员的工资；可变成本包</a:t>
            </a:r>
            <a:r>
              <a:rPr dirty="0" sz="1000" spc="25">
                <a:latin typeface="PMingLiU"/>
                <a:cs typeface="PMingLiU"/>
              </a:rPr>
              <a:t>括</a:t>
            </a:r>
            <a:r>
              <a:rPr dirty="0" sz="1000" spc="5">
                <a:latin typeface="PMingLiU"/>
                <a:cs typeface="PMingLiU"/>
              </a:rPr>
              <a:t>每次生产的消耗</a:t>
            </a:r>
            <a:r>
              <a:rPr dirty="0" sz="1000" spc="15">
                <a:latin typeface="PMingLiU"/>
                <a:cs typeface="PMingLiU"/>
              </a:rPr>
              <a:t>品</a:t>
            </a:r>
            <a:r>
              <a:rPr dirty="0" sz="1000">
                <a:latin typeface="Arial"/>
                <a:cs typeface="Arial"/>
              </a:rPr>
              <a:t>(</a:t>
            </a:r>
            <a:r>
              <a:rPr dirty="0" sz="1000" spc="5">
                <a:latin typeface="PMingLiU"/>
                <a:cs typeface="PMingLiU"/>
              </a:rPr>
              <a:t>培养基、细胞因 子、磁</a:t>
            </a:r>
            <a:r>
              <a:rPr dirty="0" sz="1000" spc="-20">
                <a:latin typeface="PMingLiU"/>
                <a:cs typeface="PMingLiU"/>
              </a:rPr>
              <a:t>珠</a:t>
            </a:r>
            <a:r>
              <a:rPr dirty="0" sz="1000" spc="5">
                <a:latin typeface="PMingLiU"/>
                <a:cs typeface="PMingLiU"/>
              </a:rPr>
              <a:t>、缓</a:t>
            </a:r>
            <a:r>
              <a:rPr dirty="0" sz="1000" spc="-20">
                <a:latin typeface="PMingLiU"/>
                <a:cs typeface="PMingLiU"/>
              </a:rPr>
              <a:t>冲</a:t>
            </a:r>
            <a:r>
              <a:rPr dirty="0" sz="1000" spc="5">
                <a:latin typeface="PMingLiU"/>
                <a:cs typeface="PMingLiU"/>
              </a:rPr>
              <a:t>液等</a:t>
            </a:r>
            <a:r>
              <a:rPr dirty="0" sz="1000" spc="-25">
                <a:latin typeface="Arial"/>
                <a:cs typeface="Arial"/>
              </a:rPr>
              <a:t>)</a:t>
            </a:r>
            <a:r>
              <a:rPr dirty="0" sz="1000" spc="5">
                <a:latin typeface="PMingLiU"/>
                <a:cs typeface="PMingLiU"/>
              </a:rPr>
              <a:t>、人</a:t>
            </a:r>
            <a:r>
              <a:rPr dirty="0" sz="1000" spc="-20">
                <a:latin typeface="PMingLiU"/>
                <a:cs typeface="PMingLiU"/>
              </a:rPr>
              <a:t>血</a:t>
            </a:r>
            <a:r>
              <a:rPr dirty="0" sz="1000" spc="5">
                <a:latin typeface="PMingLiU"/>
                <a:cs typeface="PMingLiU"/>
              </a:rPr>
              <a:t>清白</a:t>
            </a:r>
            <a:r>
              <a:rPr dirty="0" sz="1000" spc="-20">
                <a:latin typeface="PMingLiU"/>
                <a:cs typeface="PMingLiU"/>
              </a:rPr>
              <a:t>蛋</a:t>
            </a:r>
            <a:r>
              <a:rPr dirty="0" sz="1000" spc="5">
                <a:latin typeface="PMingLiU"/>
                <a:cs typeface="PMingLiU"/>
              </a:rPr>
              <a:t>白、</a:t>
            </a:r>
            <a:r>
              <a:rPr dirty="0" sz="1000" spc="-20">
                <a:latin typeface="PMingLiU"/>
                <a:cs typeface="PMingLiU"/>
              </a:rPr>
              <a:t>慢</a:t>
            </a:r>
            <a:r>
              <a:rPr dirty="0" sz="1000" spc="5">
                <a:latin typeface="PMingLiU"/>
                <a:cs typeface="PMingLiU"/>
              </a:rPr>
              <a:t>病毒</a:t>
            </a:r>
            <a:r>
              <a:rPr dirty="0" sz="1000" spc="-20">
                <a:latin typeface="PMingLiU"/>
                <a:cs typeface="PMingLiU"/>
              </a:rPr>
              <a:t>等</a:t>
            </a:r>
            <a:r>
              <a:rPr dirty="0" sz="1000" spc="5">
                <a:latin typeface="PMingLiU"/>
                <a:cs typeface="PMingLiU"/>
              </a:rPr>
              <a:t>。</a:t>
            </a:r>
            <a:endParaRPr sz="1000">
              <a:latin typeface="PMingLiU"/>
              <a:cs typeface="PMingLiU"/>
            </a:endParaRPr>
          </a:p>
          <a:p>
            <a:pPr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59:</a:t>
            </a:r>
            <a:r>
              <a:rPr dirty="0" sz="1000" spc="5" b="1">
                <a:latin typeface="Arial"/>
                <a:cs typeface="Arial"/>
              </a:rPr>
              <a:t> </a:t>
            </a:r>
            <a:r>
              <a:rPr dirty="0" sz="1000" spc="-10" b="1">
                <a:latin typeface="Arial"/>
                <a:cs typeface="Arial"/>
              </a:rPr>
              <a:t>CAR-T</a:t>
            </a:r>
            <a:r>
              <a:rPr dirty="0" sz="1000" spc="-30" b="1">
                <a:latin typeface="Arial"/>
                <a:cs typeface="Arial"/>
              </a:rPr>
              <a:t> </a:t>
            </a:r>
            <a:r>
              <a:rPr dirty="0" sz="1000" spc="5" b="1">
                <a:latin typeface="Microsoft JhengHei UI"/>
                <a:cs typeface="Microsoft JhengHei UI"/>
              </a:rPr>
              <a:t>生产</a:t>
            </a:r>
            <a:r>
              <a:rPr dirty="0" sz="1000" spc="-20" b="1">
                <a:latin typeface="Microsoft JhengHei UI"/>
                <a:cs typeface="Microsoft JhengHei UI"/>
              </a:rPr>
              <a:t>年</a:t>
            </a:r>
            <a:r>
              <a:rPr dirty="0" sz="1000" spc="5" b="1">
                <a:latin typeface="Microsoft JhengHei UI"/>
                <a:cs typeface="Microsoft JhengHei UI"/>
              </a:rPr>
              <a:t>固定投</a:t>
            </a:r>
            <a:r>
              <a:rPr dirty="0" sz="1000" spc="-20" b="1">
                <a:latin typeface="Microsoft JhengHei UI"/>
                <a:cs typeface="Microsoft JhengHei UI"/>
              </a:rPr>
              <a:t>入</a:t>
            </a:r>
            <a:r>
              <a:rPr dirty="0" sz="1000" spc="5" b="1">
                <a:latin typeface="Microsoft JhengHei UI"/>
                <a:cs typeface="Microsoft JhengHei UI"/>
              </a:rPr>
              <a:t>拆分</a:t>
            </a:r>
            <a:endParaRPr sz="1000">
              <a:latin typeface="Microsoft JhengHei UI"/>
              <a:cs typeface="Microsoft JhengHei UI"/>
            </a:endParaRPr>
          </a:p>
        </p:txBody>
      </p:sp>
      <p:sp>
        <p:nvSpPr>
          <p:cNvPr id="9" name="object 9"/>
          <p:cNvSpPr/>
          <p:nvPr/>
        </p:nvSpPr>
        <p:spPr>
          <a:xfrm>
            <a:off x="521512" y="6198361"/>
            <a:ext cx="5080635" cy="1256665"/>
          </a:xfrm>
          <a:custGeom>
            <a:avLst/>
            <a:gdLst/>
            <a:ahLst/>
            <a:cxnLst/>
            <a:rect l="l" t="t" r="r" b="b"/>
            <a:pathLst>
              <a:path w="5080635" h="1256665">
                <a:moveTo>
                  <a:pt x="5080127" y="1237869"/>
                </a:moveTo>
                <a:lnTo>
                  <a:pt x="0" y="1237869"/>
                </a:lnTo>
                <a:lnTo>
                  <a:pt x="0" y="1256157"/>
                </a:lnTo>
                <a:lnTo>
                  <a:pt x="5080127" y="1256157"/>
                </a:lnTo>
                <a:lnTo>
                  <a:pt x="5080127" y="1237869"/>
                </a:lnTo>
                <a:close/>
              </a:path>
              <a:path w="5080635" h="1256665">
                <a:moveTo>
                  <a:pt x="5080127" y="0"/>
                </a:moveTo>
                <a:lnTo>
                  <a:pt x="0" y="0"/>
                </a:lnTo>
                <a:lnTo>
                  <a:pt x="0" y="18288"/>
                </a:lnTo>
                <a:lnTo>
                  <a:pt x="5080127" y="18288"/>
                </a:lnTo>
                <a:lnTo>
                  <a:pt x="5080127" y="0"/>
                </a:lnTo>
                <a:close/>
              </a:path>
            </a:pathLst>
          </a:custGeom>
          <a:solidFill>
            <a:srgbClr val="000000"/>
          </a:solidFill>
        </p:spPr>
        <p:txBody>
          <a:bodyPr wrap="square" lIns="0" tIns="0" rIns="0" bIns="0" rtlCol="0"/>
          <a:lstStyle/>
          <a:p/>
        </p:txBody>
      </p:sp>
      <p:sp>
        <p:nvSpPr>
          <p:cNvPr id="10" name="object 10"/>
          <p:cNvSpPr txBox="1"/>
          <p:nvPr/>
        </p:nvSpPr>
        <p:spPr>
          <a:xfrm>
            <a:off x="527100" y="7454010"/>
            <a:ext cx="2506980" cy="57594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15">
                <a:latin typeface="Arial"/>
                <a:cs typeface="Arial"/>
              </a:rPr>
              <a:t> </a:t>
            </a:r>
            <a:r>
              <a:rPr dirty="0" sz="800">
                <a:latin typeface="Arial"/>
                <a:cs typeface="Arial"/>
              </a:rPr>
              <a:t>Ran</a:t>
            </a:r>
            <a:r>
              <a:rPr dirty="0" sz="800" spc="-20">
                <a:latin typeface="Arial"/>
                <a:cs typeface="Arial"/>
              </a:rPr>
              <a:t> </a:t>
            </a:r>
            <a:r>
              <a:rPr dirty="0" sz="800" spc="-5">
                <a:latin typeface="Arial"/>
                <a:cs typeface="Arial"/>
              </a:rPr>
              <a:t>T</a:t>
            </a:r>
            <a:r>
              <a:rPr dirty="0" sz="800" spc="25">
                <a:latin typeface="Arial"/>
                <a:cs typeface="Arial"/>
              </a:rPr>
              <a:t> </a:t>
            </a:r>
            <a:r>
              <a:rPr dirty="0" sz="800" spc="-10">
                <a:latin typeface="Arial"/>
                <a:cs typeface="Arial"/>
              </a:rPr>
              <a:t>et</a:t>
            </a:r>
            <a:r>
              <a:rPr dirty="0" sz="800" spc="5">
                <a:latin typeface="Arial"/>
                <a:cs typeface="Arial"/>
              </a:rPr>
              <a:t> </a:t>
            </a:r>
            <a:r>
              <a:rPr dirty="0" sz="800" spc="-10">
                <a:latin typeface="Arial"/>
                <a:cs typeface="Arial"/>
              </a:rPr>
              <a:t>al.</a:t>
            </a:r>
            <a:r>
              <a:rPr dirty="0" sz="800" spc="5">
                <a:latin typeface="Arial"/>
                <a:cs typeface="Arial"/>
              </a:rPr>
              <a:t> </a:t>
            </a:r>
            <a:r>
              <a:rPr dirty="0" sz="800" spc="-10">
                <a:latin typeface="Arial"/>
                <a:cs typeface="Arial"/>
              </a:rPr>
              <a:t>Int</a:t>
            </a:r>
            <a:r>
              <a:rPr dirty="0" sz="800" spc="5">
                <a:latin typeface="Arial"/>
                <a:cs typeface="Arial"/>
              </a:rPr>
              <a:t> </a:t>
            </a:r>
            <a:r>
              <a:rPr dirty="0" sz="800" spc="-5">
                <a:latin typeface="Arial"/>
                <a:cs typeface="Arial"/>
              </a:rPr>
              <a:t>J</a:t>
            </a:r>
            <a:r>
              <a:rPr dirty="0" sz="800">
                <a:latin typeface="Arial"/>
                <a:cs typeface="Arial"/>
              </a:rPr>
              <a:t> </a:t>
            </a:r>
            <a:r>
              <a:rPr dirty="0" sz="800" spc="-5">
                <a:latin typeface="Arial"/>
                <a:cs typeface="Arial"/>
              </a:rPr>
              <a:t>Cancer</a:t>
            </a:r>
            <a:r>
              <a:rPr dirty="0" sz="800" spc="10">
                <a:latin typeface="Arial"/>
                <a:cs typeface="Arial"/>
              </a:rPr>
              <a:t> </a:t>
            </a:r>
            <a:r>
              <a:rPr dirty="0" sz="800" spc="-5">
                <a:latin typeface="Arial"/>
                <a:cs typeface="Arial"/>
              </a:rPr>
              <a:t>2020,</a:t>
            </a:r>
            <a:r>
              <a:rPr dirty="0" sz="800">
                <a:latin typeface="Arial"/>
                <a:cs typeface="Arial"/>
              </a:rPr>
              <a:t> </a:t>
            </a:r>
            <a:r>
              <a:rPr dirty="0" sz="800" spc="10">
                <a:latin typeface="PMingLiU"/>
                <a:cs typeface="PMingLiU"/>
              </a:rPr>
              <a:t>招</a:t>
            </a:r>
            <a:r>
              <a:rPr dirty="0" sz="800" spc="-10">
                <a:latin typeface="PMingLiU"/>
                <a:cs typeface="PMingLiU"/>
              </a:rPr>
              <a:t>银国</a:t>
            </a:r>
            <a:r>
              <a:rPr dirty="0" sz="800" spc="10">
                <a:latin typeface="PMingLiU"/>
                <a:cs typeface="PMingLiU"/>
              </a:rPr>
              <a:t>际</a:t>
            </a:r>
            <a:r>
              <a:rPr dirty="0" sz="800" spc="-10">
                <a:latin typeface="PMingLiU"/>
                <a:cs typeface="PMingLiU"/>
              </a:rPr>
              <a:t>证券</a:t>
            </a:r>
            <a:endParaRPr sz="800">
              <a:latin typeface="PMingLiU"/>
              <a:cs typeface="PMingLiU"/>
            </a:endParaRPr>
          </a:p>
          <a:p>
            <a:pPr>
              <a:lnSpc>
                <a:spcPct val="100000"/>
              </a:lnSpc>
            </a:pPr>
            <a:endParaRPr sz="1000">
              <a:latin typeface="PMingLiU"/>
              <a:cs typeface="PMingLiU"/>
            </a:endParaRPr>
          </a:p>
          <a:p>
            <a:pPr marL="12700">
              <a:lnSpc>
                <a:spcPct val="100000"/>
              </a:lnSpc>
              <a:spcBef>
                <a:spcPts val="780"/>
              </a:spcBef>
            </a:pPr>
            <a:r>
              <a:rPr dirty="0" sz="1000" spc="5" b="1">
                <a:latin typeface="Microsoft JhengHei UI"/>
                <a:cs typeface="Microsoft JhengHei UI"/>
              </a:rPr>
              <a:t>图</a:t>
            </a:r>
            <a:r>
              <a:rPr dirty="0" sz="1000" spc="25" b="1">
                <a:latin typeface="Microsoft JhengHei UI"/>
                <a:cs typeface="Microsoft JhengHei UI"/>
              </a:rPr>
              <a:t> </a:t>
            </a:r>
            <a:r>
              <a:rPr dirty="0" sz="1000" spc="-5" b="1">
                <a:latin typeface="Arial"/>
                <a:cs typeface="Arial"/>
              </a:rPr>
              <a:t>60: </a:t>
            </a:r>
            <a:r>
              <a:rPr dirty="0" sz="1000" spc="-10" b="1">
                <a:latin typeface="Arial"/>
                <a:cs typeface="Arial"/>
              </a:rPr>
              <a:t>CAR-T</a:t>
            </a:r>
            <a:r>
              <a:rPr dirty="0" sz="1000" spc="-40" b="1">
                <a:latin typeface="Arial"/>
                <a:cs typeface="Arial"/>
              </a:rPr>
              <a:t> </a:t>
            </a:r>
            <a:r>
              <a:rPr dirty="0" sz="1000" spc="5" b="1">
                <a:latin typeface="Microsoft JhengHei UI"/>
                <a:cs typeface="Microsoft JhengHei UI"/>
              </a:rPr>
              <a:t>可变</a:t>
            </a:r>
            <a:r>
              <a:rPr dirty="0" sz="1000" spc="-20" b="1">
                <a:latin typeface="Microsoft JhengHei UI"/>
                <a:cs typeface="Microsoft JhengHei UI"/>
              </a:rPr>
              <a:t>成</a:t>
            </a:r>
            <a:r>
              <a:rPr dirty="0" sz="1000" spc="5" b="1">
                <a:latin typeface="Microsoft JhengHei UI"/>
                <a:cs typeface="Microsoft JhengHei UI"/>
              </a:rPr>
              <a:t>本拆分</a:t>
            </a:r>
            <a:r>
              <a:rPr dirty="0" sz="1000" spc="-20" b="1">
                <a:latin typeface="Microsoft JhengHei UI"/>
                <a:cs typeface="Microsoft JhengHei UI"/>
              </a:rPr>
              <a:t>及</a:t>
            </a:r>
            <a:r>
              <a:rPr dirty="0" sz="1000" spc="5" b="1">
                <a:latin typeface="Microsoft JhengHei UI"/>
                <a:cs typeface="Microsoft JhengHei UI"/>
              </a:rPr>
              <a:t>细分</a:t>
            </a:r>
            <a:r>
              <a:rPr dirty="0" sz="1000" spc="-20" b="1">
                <a:latin typeface="Microsoft JhengHei UI"/>
                <a:cs typeface="Microsoft JhengHei UI"/>
              </a:rPr>
              <a:t>试</a:t>
            </a:r>
            <a:r>
              <a:rPr dirty="0" sz="1000" spc="5" b="1">
                <a:latin typeface="Microsoft JhengHei UI"/>
                <a:cs typeface="Microsoft JhengHei UI"/>
              </a:rPr>
              <a:t>剂花费</a:t>
            </a:r>
            <a:endParaRPr sz="1000">
              <a:latin typeface="Microsoft JhengHei UI"/>
              <a:cs typeface="Microsoft JhengHei UI"/>
            </a:endParaRPr>
          </a:p>
        </p:txBody>
      </p:sp>
      <p:sp>
        <p:nvSpPr>
          <p:cNvPr id="11" name="object 11"/>
          <p:cNvSpPr/>
          <p:nvPr/>
        </p:nvSpPr>
        <p:spPr>
          <a:xfrm>
            <a:off x="521512" y="8058277"/>
            <a:ext cx="5080635" cy="18415"/>
          </a:xfrm>
          <a:custGeom>
            <a:avLst/>
            <a:gdLst/>
            <a:ahLst/>
            <a:cxnLst/>
            <a:rect l="l" t="t" r="r" b="b"/>
            <a:pathLst>
              <a:path w="5080635" h="18415">
                <a:moveTo>
                  <a:pt x="5080127" y="0"/>
                </a:moveTo>
                <a:lnTo>
                  <a:pt x="0" y="0"/>
                </a:lnTo>
                <a:lnTo>
                  <a:pt x="0" y="18287"/>
                </a:lnTo>
                <a:lnTo>
                  <a:pt x="5080127" y="18287"/>
                </a:lnTo>
                <a:lnTo>
                  <a:pt x="5080127" y="0"/>
                </a:lnTo>
                <a:close/>
              </a:path>
            </a:pathLst>
          </a:custGeom>
          <a:solidFill>
            <a:srgbClr val="000000"/>
          </a:solidFill>
        </p:spPr>
        <p:txBody>
          <a:bodyPr wrap="square" lIns="0" tIns="0" rIns="0" bIns="0" rtlCol="0"/>
          <a:lstStyle/>
          <a:p/>
        </p:txBody>
      </p:sp>
      <p:sp>
        <p:nvSpPr>
          <p:cNvPr id="12" name="object 12"/>
          <p:cNvSpPr txBox="1"/>
          <p:nvPr/>
        </p:nvSpPr>
        <p:spPr>
          <a:xfrm>
            <a:off x="527100" y="9527234"/>
            <a:ext cx="2506980" cy="14668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15">
                <a:latin typeface="Arial"/>
                <a:cs typeface="Arial"/>
              </a:rPr>
              <a:t> </a:t>
            </a:r>
            <a:r>
              <a:rPr dirty="0" sz="800">
                <a:latin typeface="Arial"/>
                <a:cs typeface="Arial"/>
              </a:rPr>
              <a:t>Ran</a:t>
            </a:r>
            <a:r>
              <a:rPr dirty="0" sz="800" spc="-20">
                <a:latin typeface="Arial"/>
                <a:cs typeface="Arial"/>
              </a:rPr>
              <a:t> </a:t>
            </a:r>
            <a:r>
              <a:rPr dirty="0" sz="800" spc="-5">
                <a:latin typeface="Arial"/>
                <a:cs typeface="Arial"/>
              </a:rPr>
              <a:t>T</a:t>
            </a:r>
            <a:r>
              <a:rPr dirty="0" sz="800" spc="30">
                <a:latin typeface="Arial"/>
                <a:cs typeface="Arial"/>
              </a:rPr>
              <a:t> </a:t>
            </a:r>
            <a:r>
              <a:rPr dirty="0" sz="800" spc="-10">
                <a:latin typeface="Arial"/>
                <a:cs typeface="Arial"/>
              </a:rPr>
              <a:t>et</a:t>
            </a:r>
            <a:r>
              <a:rPr dirty="0" sz="800" spc="5">
                <a:latin typeface="Arial"/>
                <a:cs typeface="Arial"/>
              </a:rPr>
              <a:t> </a:t>
            </a:r>
            <a:r>
              <a:rPr dirty="0" sz="800" spc="-10">
                <a:latin typeface="Arial"/>
                <a:cs typeface="Arial"/>
              </a:rPr>
              <a:t>al.</a:t>
            </a:r>
            <a:r>
              <a:rPr dirty="0" sz="800" spc="5">
                <a:latin typeface="Arial"/>
                <a:cs typeface="Arial"/>
              </a:rPr>
              <a:t> </a:t>
            </a:r>
            <a:r>
              <a:rPr dirty="0" sz="800" spc="-10">
                <a:latin typeface="Arial"/>
                <a:cs typeface="Arial"/>
              </a:rPr>
              <a:t>Int</a:t>
            </a:r>
            <a:r>
              <a:rPr dirty="0" sz="800" spc="5">
                <a:latin typeface="Arial"/>
                <a:cs typeface="Arial"/>
              </a:rPr>
              <a:t> </a:t>
            </a:r>
            <a:r>
              <a:rPr dirty="0" sz="800" spc="-5">
                <a:latin typeface="Arial"/>
                <a:cs typeface="Arial"/>
              </a:rPr>
              <a:t>J</a:t>
            </a:r>
            <a:r>
              <a:rPr dirty="0" sz="800">
                <a:latin typeface="Arial"/>
                <a:cs typeface="Arial"/>
              </a:rPr>
              <a:t> </a:t>
            </a:r>
            <a:r>
              <a:rPr dirty="0" sz="800" spc="-5">
                <a:latin typeface="Arial"/>
                <a:cs typeface="Arial"/>
              </a:rPr>
              <a:t>Cancer</a:t>
            </a:r>
            <a:r>
              <a:rPr dirty="0" sz="800" spc="10">
                <a:latin typeface="Arial"/>
                <a:cs typeface="Arial"/>
              </a:rPr>
              <a:t> </a:t>
            </a:r>
            <a:r>
              <a:rPr dirty="0" sz="800" spc="-5">
                <a:latin typeface="Arial"/>
                <a:cs typeface="Arial"/>
              </a:rPr>
              <a:t>2020,</a:t>
            </a:r>
            <a:r>
              <a:rPr dirty="0" sz="800">
                <a:latin typeface="Arial"/>
                <a:cs typeface="Arial"/>
              </a:rPr>
              <a:t> </a:t>
            </a:r>
            <a:r>
              <a:rPr dirty="0" sz="800" spc="10">
                <a:latin typeface="PMingLiU"/>
                <a:cs typeface="PMingLiU"/>
              </a:rPr>
              <a:t>招</a:t>
            </a:r>
            <a:r>
              <a:rPr dirty="0" sz="800" spc="-10">
                <a:latin typeface="PMingLiU"/>
                <a:cs typeface="PMingLiU"/>
              </a:rPr>
              <a:t>银国</a:t>
            </a:r>
            <a:r>
              <a:rPr dirty="0" sz="800" spc="10">
                <a:latin typeface="PMingLiU"/>
                <a:cs typeface="PMingLiU"/>
              </a:rPr>
              <a:t>际</a:t>
            </a:r>
            <a:r>
              <a:rPr dirty="0" sz="800" spc="-10">
                <a:latin typeface="PMingLiU"/>
                <a:cs typeface="PMingLiU"/>
              </a:rPr>
              <a:t>证券</a:t>
            </a:r>
            <a:endParaRPr sz="800">
              <a:latin typeface="PMingLiU"/>
              <a:cs typeface="PMingLiU"/>
            </a:endParaRPr>
          </a:p>
        </p:txBody>
      </p:sp>
      <p:pic>
        <p:nvPicPr>
          <p:cNvPr id="13" name="object 13"/>
          <p:cNvPicPr/>
          <p:nvPr/>
        </p:nvPicPr>
        <p:blipFill>
          <a:blip r:embed="rId3" cstate="print"/>
          <a:stretch>
            <a:fillRect/>
          </a:stretch>
        </p:blipFill>
        <p:spPr>
          <a:xfrm>
            <a:off x="521512" y="1249933"/>
            <a:ext cx="5080127" cy="2820416"/>
          </a:xfrm>
          <a:prstGeom prst="rect">
            <a:avLst/>
          </a:prstGeom>
        </p:spPr>
      </p:pic>
      <p:grpSp>
        <p:nvGrpSpPr>
          <p:cNvPr id="14" name="object 14"/>
          <p:cNvGrpSpPr/>
          <p:nvPr/>
        </p:nvGrpSpPr>
        <p:grpSpPr>
          <a:xfrm>
            <a:off x="521512" y="8212632"/>
            <a:ext cx="5080635" cy="1315720"/>
            <a:chOff x="521512" y="8212632"/>
            <a:chExt cx="5080635" cy="1315720"/>
          </a:xfrm>
        </p:grpSpPr>
        <p:sp>
          <p:nvSpPr>
            <p:cNvPr id="15" name="object 15"/>
            <p:cNvSpPr/>
            <p:nvPr/>
          </p:nvSpPr>
          <p:spPr>
            <a:xfrm>
              <a:off x="521512" y="9509455"/>
              <a:ext cx="5080635" cy="18415"/>
            </a:xfrm>
            <a:custGeom>
              <a:avLst/>
              <a:gdLst/>
              <a:ahLst/>
              <a:cxnLst/>
              <a:rect l="l" t="t" r="r" b="b"/>
              <a:pathLst>
                <a:path w="5080635" h="18415">
                  <a:moveTo>
                    <a:pt x="5080127" y="0"/>
                  </a:moveTo>
                  <a:lnTo>
                    <a:pt x="0" y="0"/>
                  </a:lnTo>
                  <a:lnTo>
                    <a:pt x="0" y="18288"/>
                  </a:lnTo>
                  <a:lnTo>
                    <a:pt x="5080127" y="18288"/>
                  </a:lnTo>
                  <a:lnTo>
                    <a:pt x="5080127" y="0"/>
                  </a:lnTo>
                  <a:close/>
                </a:path>
              </a:pathLst>
            </a:custGeom>
            <a:solidFill>
              <a:srgbClr val="000000"/>
            </a:solidFill>
          </p:spPr>
          <p:txBody>
            <a:bodyPr wrap="square" lIns="0" tIns="0" rIns="0" bIns="0" rtlCol="0"/>
            <a:lstStyle/>
            <a:p/>
          </p:txBody>
        </p:sp>
        <p:pic>
          <p:nvPicPr>
            <p:cNvPr id="16" name="object 16"/>
            <p:cNvPicPr/>
            <p:nvPr/>
          </p:nvPicPr>
          <p:blipFill>
            <a:blip r:embed="rId4" cstate="print"/>
            <a:stretch>
              <a:fillRect/>
            </a:stretch>
          </p:blipFill>
          <p:spPr>
            <a:xfrm>
              <a:off x="576814" y="8212632"/>
              <a:ext cx="2492077" cy="1260652"/>
            </a:xfrm>
            <a:prstGeom prst="rect">
              <a:avLst/>
            </a:prstGeom>
          </p:spPr>
        </p:pic>
        <p:pic>
          <p:nvPicPr>
            <p:cNvPr id="17" name="object 17"/>
            <p:cNvPicPr/>
            <p:nvPr/>
          </p:nvPicPr>
          <p:blipFill>
            <a:blip r:embed="rId5" cstate="print"/>
            <a:stretch>
              <a:fillRect/>
            </a:stretch>
          </p:blipFill>
          <p:spPr>
            <a:xfrm>
              <a:off x="3148451" y="8333232"/>
              <a:ext cx="2397418" cy="1164336"/>
            </a:xfrm>
            <a:prstGeom prst="rect">
              <a:avLst/>
            </a:prstGeom>
          </p:spPr>
        </p:pic>
      </p:grpSp>
      <p:pic>
        <p:nvPicPr>
          <p:cNvPr id="18" name="object 18"/>
          <p:cNvPicPr/>
          <p:nvPr/>
        </p:nvPicPr>
        <p:blipFill>
          <a:blip r:embed="rId6" cstate="print"/>
          <a:stretch>
            <a:fillRect/>
          </a:stretch>
        </p:blipFill>
        <p:spPr>
          <a:xfrm>
            <a:off x="1536869" y="6258762"/>
            <a:ext cx="3056410" cy="1150924"/>
          </a:xfrm>
          <a:prstGeom prst="rect">
            <a:avLst/>
          </a:prstGeom>
        </p:spPr>
      </p:pic>
      <p:sp>
        <p:nvSpPr>
          <p:cNvPr id="19" name="object 19"/>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20" name="object 20"/>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39113"/>
            <a:ext cx="5073015" cy="5454015"/>
          </a:xfrm>
          <a:prstGeom prst="rect">
            <a:avLst/>
          </a:prstGeom>
        </p:spPr>
        <p:txBody>
          <a:bodyPr wrap="square" lIns="0" tIns="13335" rIns="0" bIns="0" rtlCol="0" vert="horz">
            <a:spAutoFit/>
          </a:bodyPr>
          <a:lstStyle/>
          <a:p>
            <a:pPr algn="just" marL="12700">
              <a:lnSpc>
                <a:spcPct val="100000"/>
              </a:lnSpc>
              <a:spcBef>
                <a:spcPts val="105"/>
              </a:spcBef>
            </a:pPr>
            <a:r>
              <a:rPr dirty="0" sz="1000" spc="-10" b="1">
                <a:latin typeface="Arial"/>
                <a:cs typeface="Arial"/>
              </a:rPr>
              <a:t>CAR-T</a:t>
            </a:r>
            <a:r>
              <a:rPr dirty="0" sz="1000" spc="-35" b="1">
                <a:latin typeface="Arial"/>
                <a:cs typeface="Arial"/>
              </a:rPr>
              <a:t> </a:t>
            </a:r>
            <a:r>
              <a:rPr dirty="0" sz="1000" spc="5" b="1">
                <a:latin typeface="Microsoft JhengHei UI"/>
                <a:cs typeface="Microsoft JhengHei UI"/>
              </a:rPr>
              <a:t>高昂的生产</a:t>
            </a:r>
            <a:r>
              <a:rPr dirty="0" sz="1000" spc="-20" b="1">
                <a:latin typeface="Microsoft JhengHei UI"/>
                <a:cs typeface="Microsoft JhengHei UI"/>
              </a:rPr>
              <a:t>成</a:t>
            </a:r>
            <a:r>
              <a:rPr dirty="0" sz="1000" spc="5" b="1">
                <a:latin typeface="Microsoft JhengHei UI"/>
                <a:cs typeface="Microsoft JhengHei UI"/>
              </a:rPr>
              <a:t>本主要</a:t>
            </a:r>
            <a:r>
              <a:rPr dirty="0" sz="1000" spc="-20" b="1">
                <a:latin typeface="Microsoft JhengHei UI"/>
                <a:cs typeface="Microsoft JhengHei UI"/>
              </a:rPr>
              <a:t>由</a:t>
            </a:r>
            <a:r>
              <a:rPr dirty="0" sz="1000" spc="5" b="1">
                <a:latin typeface="Microsoft JhengHei UI"/>
                <a:cs typeface="Microsoft JhengHei UI"/>
              </a:rPr>
              <a:t>以下</a:t>
            </a:r>
            <a:r>
              <a:rPr dirty="0" sz="1000" spc="-20" b="1">
                <a:latin typeface="Microsoft JhengHei UI"/>
                <a:cs typeface="Microsoft JhengHei UI"/>
              </a:rPr>
              <a:t>因</a:t>
            </a:r>
            <a:r>
              <a:rPr dirty="0" sz="1000" spc="5" b="1">
                <a:latin typeface="Microsoft JhengHei UI"/>
                <a:cs typeface="Microsoft JhengHei UI"/>
              </a:rPr>
              <a:t>素导</a:t>
            </a:r>
            <a:r>
              <a:rPr dirty="0" sz="1000" spc="10" b="1">
                <a:latin typeface="Microsoft JhengHei UI"/>
                <a:cs typeface="Microsoft JhengHei UI"/>
              </a:rPr>
              <a:t>致</a:t>
            </a:r>
            <a:r>
              <a:rPr dirty="0" sz="1000" spc="5">
                <a:latin typeface="PMingLiU"/>
                <a:cs typeface="PMingLiU"/>
              </a:rPr>
              <a:t>：</a:t>
            </a:r>
            <a:endParaRPr sz="1000">
              <a:latin typeface="PMingLiU"/>
              <a:cs typeface="PMingLiU"/>
            </a:endParaRPr>
          </a:p>
          <a:p>
            <a:pPr algn="just" marL="12700" marR="6350">
              <a:lnSpc>
                <a:spcPct val="139400"/>
              </a:lnSpc>
              <a:spcBef>
                <a:spcPts val="610"/>
              </a:spcBef>
              <a:buSzPct val="90000"/>
              <a:buAutoNum type="arabicPlain"/>
              <a:tabLst>
                <a:tab pos="213995" algn="l"/>
              </a:tabLst>
            </a:pPr>
            <a:r>
              <a:rPr dirty="0" sz="1000" spc="-15" b="1">
                <a:latin typeface="Arial"/>
                <a:cs typeface="Arial"/>
              </a:rPr>
              <a:t>CAR-T</a:t>
            </a:r>
            <a:r>
              <a:rPr dirty="0" sz="1000" spc="220" b="1">
                <a:latin typeface="Arial"/>
                <a:cs typeface="Arial"/>
              </a:rPr>
              <a:t> </a:t>
            </a:r>
            <a:r>
              <a:rPr dirty="0" sz="1000" spc="5" b="1">
                <a:latin typeface="Microsoft JhengHei UI"/>
                <a:cs typeface="Microsoft JhengHei UI"/>
              </a:rPr>
              <a:t>细胞的直接生</a:t>
            </a:r>
            <a:r>
              <a:rPr dirty="0" sz="1000" spc="-20" b="1">
                <a:latin typeface="Microsoft JhengHei UI"/>
                <a:cs typeface="Microsoft JhengHei UI"/>
              </a:rPr>
              <a:t>产</a:t>
            </a:r>
            <a:r>
              <a:rPr dirty="0" sz="1000" spc="5" b="1">
                <a:latin typeface="Microsoft JhengHei UI"/>
                <a:cs typeface="Microsoft JhengHei UI"/>
              </a:rPr>
              <a:t>成本高</a:t>
            </a:r>
            <a:r>
              <a:rPr dirty="0" sz="1000" spc="10" b="1">
                <a:latin typeface="Microsoft JhengHei UI"/>
                <a:cs typeface="Microsoft JhengHei UI"/>
              </a:rPr>
              <a:t>。</a:t>
            </a:r>
            <a:r>
              <a:rPr dirty="0" sz="1000" spc="-5">
                <a:latin typeface="Arial"/>
                <a:cs typeface="Arial"/>
              </a:rPr>
              <a:t>CAR-T</a:t>
            </a:r>
            <a:r>
              <a:rPr dirty="0" sz="1000" spc="165">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生</a:t>
            </a:r>
            <a:r>
              <a:rPr dirty="0" sz="1000" spc="-20">
                <a:latin typeface="PMingLiU"/>
                <a:cs typeface="PMingLiU"/>
              </a:rPr>
              <a:t>产</a:t>
            </a:r>
            <a:r>
              <a:rPr dirty="0" sz="1000" spc="5">
                <a:latin typeface="PMingLiU"/>
                <a:cs typeface="PMingLiU"/>
              </a:rPr>
              <a:t>需要使用</a:t>
            </a:r>
            <a:r>
              <a:rPr dirty="0" sz="1000" spc="-20">
                <a:latin typeface="PMingLiU"/>
                <a:cs typeface="PMingLiU"/>
              </a:rPr>
              <a:t>到</a:t>
            </a:r>
            <a:r>
              <a:rPr dirty="0" sz="1000" spc="5">
                <a:latin typeface="PMingLiU"/>
                <a:cs typeface="PMingLiU"/>
              </a:rPr>
              <a:t>设备</a:t>
            </a:r>
            <a:r>
              <a:rPr dirty="0" sz="1000" spc="-20">
                <a:latin typeface="PMingLiU"/>
                <a:cs typeface="PMingLiU"/>
              </a:rPr>
              <a:t>、</a:t>
            </a:r>
            <a:r>
              <a:rPr dirty="0" sz="1000" spc="5">
                <a:latin typeface="PMingLiU"/>
                <a:cs typeface="PMingLiU"/>
              </a:rPr>
              <a:t>配套</a:t>
            </a:r>
            <a:r>
              <a:rPr dirty="0" sz="1000" spc="-20">
                <a:latin typeface="PMingLiU"/>
                <a:cs typeface="PMingLiU"/>
              </a:rPr>
              <a:t>无</a:t>
            </a:r>
            <a:r>
              <a:rPr dirty="0" sz="1000" spc="5">
                <a:latin typeface="PMingLiU"/>
                <a:cs typeface="PMingLiU"/>
              </a:rPr>
              <a:t>菌耗材</a:t>
            </a:r>
            <a:r>
              <a:rPr dirty="0" sz="1000" spc="-20">
                <a:latin typeface="PMingLiU"/>
                <a:cs typeface="PMingLiU"/>
              </a:rPr>
              <a:t>、</a:t>
            </a:r>
            <a:r>
              <a:rPr dirty="0" sz="1000" spc="5">
                <a:latin typeface="PMingLiU"/>
                <a:cs typeface="PMingLiU"/>
              </a:rPr>
              <a:t>细 </a:t>
            </a:r>
            <a:r>
              <a:rPr dirty="0" sz="1000" spc="25">
                <a:latin typeface="PMingLiU"/>
                <a:cs typeface="PMingLiU"/>
              </a:rPr>
              <a:t>胞</a:t>
            </a:r>
            <a:r>
              <a:rPr dirty="0" sz="1000" spc="5">
                <a:latin typeface="PMingLiU"/>
                <a:cs typeface="PMingLiU"/>
              </a:rPr>
              <a:t>培</a:t>
            </a:r>
            <a:r>
              <a:rPr dirty="0" sz="1000" spc="25">
                <a:latin typeface="PMingLiU"/>
                <a:cs typeface="PMingLiU"/>
              </a:rPr>
              <a:t>养</a:t>
            </a:r>
            <a:r>
              <a:rPr dirty="0" sz="1000" spc="5">
                <a:latin typeface="PMingLiU"/>
                <a:cs typeface="PMingLiU"/>
              </a:rPr>
              <a:t>基、</a:t>
            </a:r>
            <a:r>
              <a:rPr dirty="0" sz="1000" spc="25">
                <a:latin typeface="PMingLiU"/>
                <a:cs typeface="PMingLiU"/>
              </a:rPr>
              <a:t>试</a:t>
            </a:r>
            <a:r>
              <a:rPr dirty="0" sz="1000" spc="5">
                <a:latin typeface="PMingLiU"/>
                <a:cs typeface="PMingLiU"/>
              </a:rPr>
              <a:t>剂</a:t>
            </a:r>
            <a:r>
              <a:rPr dirty="0" sz="1000" spc="25">
                <a:latin typeface="PMingLiU"/>
                <a:cs typeface="PMingLiU"/>
              </a:rPr>
              <a:t>、</a:t>
            </a:r>
            <a:r>
              <a:rPr dirty="0" sz="1000" spc="5">
                <a:latin typeface="PMingLiU"/>
                <a:cs typeface="PMingLiU"/>
              </a:rPr>
              <a:t>分</a:t>
            </a:r>
            <a:r>
              <a:rPr dirty="0" sz="1000" spc="25">
                <a:latin typeface="PMingLiU"/>
                <a:cs typeface="PMingLiU"/>
              </a:rPr>
              <a:t>选</a:t>
            </a:r>
            <a:r>
              <a:rPr dirty="0" sz="1000" spc="5">
                <a:latin typeface="PMingLiU"/>
                <a:cs typeface="PMingLiU"/>
              </a:rPr>
              <a:t>磁珠</a:t>
            </a:r>
            <a:r>
              <a:rPr dirty="0" sz="1000" spc="25">
                <a:latin typeface="PMingLiU"/>
                <a:cs typeface="PMingLiU"/>
              </a:rPr>
              <a:t>、</a:t>
            </a:r>
            <a:r>
              <a:rPr dirty="0" sz="1000" spc="5">
                <a:latin typeface="PMingLiU"/>
                <a:cs typeface="PMingLiU"/>
              </a:rPr>
              <a:t>慢</a:t>
            </a:r>
            <a:r>
              <a:rPr dirty="0" sz="1000" spc="25">
                <a:latin typeface="PMingLiU"/>
                <a:cs typeface="PMingLiU"/>
              </a:rPr>
              <a:t>病</a:t>
            </a:r>
            <a:r>
              <a:rPr dirty="0" sz="1000" spc="5">
                <a:latin typeface="PMingLiU"/>
                <a:cs typeface="PMingLiU"/>
              </a:rPr>
              <a:t>毒等</a:t>
            </a:r>
            <a:r>
              <a:rPr dirty="0" sz="1000" spc="25">
                <a:latin typeface="PMingLiU"/>
                <a:cs typeface="PMingLiU"/>
              </a:rPr>
              <a:t>，</a:t>
            </a:r>
            <a:r>
              <a:rPr dirty="0" sz="1000" spc="5">
                <a:latin typeface="PMingLiU"/>
                <a:cs typeface="PMingLiU"/>
              </a:rPr>
              <a:t>其</a:t>
            </a:r>
            <a:r>
              <a:rPr dirty="0" sz="1000" spc="25">
                <a:latin typeface="PMingLiU"/>
                <a:cs typeface="PMingLiU"/>
              </a:rPr>
              <a:t>中</a:t>
            </a:r>
            <a:r>
              <a:rPr dirty="0" sz="1000" spc="5">
                <a:latin typeface="PMingLiU"/>
                <a:cs typeface="PMingLiU"/>
              </a:rPr>
              <a:t>免疫</a:t>
            </a:r>
            <a:r>
              <a:rPr dirty="0" sz="1000" spc="25">
                <a:latin typeface="PMingLiU"/>
                <a:cs typeface="PMingLiU"/>
              </a:rPr>
              <a:t>磁</a:t>
            </a:r>
            <a:r>
              <a:rPr dirty="0" sz="1000" spc="5">
                <a:latin typeface="PMingLiU"/>
                <a:cs typeface="PMingLiU"/>
              </a:rPr>
              <a:t>珠</a:t>
            </a:r>
            <a:r>
              <a:rPr dirty="0" sz="1000" spc="25">
                <a:latin typeface="PMingLiU"/>
                <a:cs typeface="PMingLiU"/>
              </a:rPr>
              <a:t>和</a:t>
            </a:r>
            <a:r>
              <a:rPr dirty="0" sz="1000" spc="5">
                <a:latin typeface="PMingLiU"/>
                <a:cs typeface="PMingLiU"/>
              </a:rPr>
              <a:t>慢</a:t>
            </a:r>
            <a:r>
              <a:rPr dirty="0" sz="1000" spc="25">
                <a:latin typeface="PMingLiU"/>
                <a:cs typeface="PMingLiU"/>
              </a:rPr>
              <a:t>病</a:t>
            </a:r>
            <a:r>
              <a:rPr dirty="0" sz="1000" spc="5">
                <a:latin typeface="PMingLiU"/>
                <a:cs typeface="PMingLiU"/>
              </a:rPr>
              <a:t>毒的</a:t>
            </a:r>
            <a:r>
              <a:rPr dirty="0" sz="1000" spc="25">
                <a:latin typeface="PMingLiU"/>
                <a:cs typeface="PMingLiU"/>
              </a:rPr>
              <a:t>价</a:t>
            </a:r>
            <a:r>
              <a:rPr dirty="0" sz="1000" spc="5">
                <a:latin typeface="PMingLiU"/>
                <a:cs typeface="PMingLiU"/>
              </a:rPr>
              <a:t>格</a:t>
            </a:r>
            <a:r>
              <a:rPr dirty="0" sz="1000" spc="25">
                <a:latin typeface="PMingLiU"/>
                <a:cs typeface="PMingLiU"/>
              </a:rPr>
              <a:t>尤</a:t>
            </a:r>
            <a:r>
              <a:rPr dirty="0" sz="1000" spc="5">
                <a:latin typeface="PMingLiU"/>
                <a:cs typeface="PMingLiU"/>
              </a:rPr>
              <a:t>其</a:t>
            </a:r>
            <a:r>
              <a:rPr dirty="0" sz="1000" spc="25">
                <a:latin typeface="PMingLiU"/>
                <a:cs typeface="PMingLiU"/>
              </a:rPr>
              <a:t>昂</a:t>
            </a:r>
            <a:r>
              <a:rPr dirty="0" sz="1000" spc="5">
                <a:latin typeface="PMingLiU"/>
                <a:cs typeface="PMingLiU"/>
              </a:rPr>
              <a:t>贵。</a:t>
            </a:r>
            <a:r>
              <a:rPr dirty="0" sz="1000" spc="25">
                <a:latin typeface="PMingLiU"/>
                <a:cs typeface="PMingLiU"/>
              </a:rPr>
              <a:t>上</a:t>
            </a:r>
            <a:r>
              <a:rPr dirty="0" sz="1000" spc="5">
                <a:latin typeface="PMingLiU"/>
                <a:cs typeface="PMingLiU"/>
              </a:rPr>
              <a:t>述原 材料供</a:t>
            </a:r>
            <a:r>
              <a:rPr dirty="0" sz="1000" spc="-20">
                <a:latin typeface="PMingLiU"/>
                <a:cs typeface="PMingLiU"/>
              </a:rPr>
              <a:t>给</a:t>
            </a:r>
            <a:r>
              <a:rPr dirty="0" sz="1000" spc="5">
                <a:latin typeface="PMingLiU"/>
                <a:cs typeface="PMingLiU"/>
              </a:rPr>
              <a:t>有限</a:t>
            </a:r>
            <a:r>
              <a:rPr dirty="0" sz="1000" spc="-20">
                <a:latin typeface="PMingLiU"/>
                <a:cs typeface="PMingLiU"/>
              </a:rPr>
              <a:t>，</a:t>
            </a:r>
            <a:r>
              <a:rPr dirty="0" sz="1000" spc="5">
                <a:latin typeface="PMingLiU"/>
                <a:cs typeface="PMingLiU"/>
              </a:rPr>
              <a:t>且国</a:t>
            </a:r>
            <a:r>
              <a:rPr dirty="0" sz="1000" spc="-20">
                <a:latin typeface="PMingLiU"/>
                <a:cs typeface="PMingLiU"/>
              </a:rPr>
              <a:t>产</a:t>
            </a:r>
            <a:r>
              <a:rPr dirty="0" sz="1000" spc="5">
                <a:latin typeface="PMingLiU"/>
                <a:cs typeface="PMingLiU"/>
              </a:rPr>
              <a:t>化程</a:t>
            </a:r>
            <a:r>
              <a:rPr dirty="0" sz="1000" spc="-20">
                <a:latin typeface="PMingLiU"/>
                <a:cs typeface="PMingLiU"/>
              </a:rPr>
              <a:t>度</a:t>
            </a:r>
            <a:r>
              <a:rPr dirty="0" sz="1000" spc="5">
                <a:latin typeface="PMingLiU"/>
                <a:cs typeface="PMingLiU"/>
              </a:rPr>
              <a:t>低，</a:t>
            </a:r>
            <a:r>
              <a:rPr dirty="0" sz="1000" spc="-20">
                <a:latin typeface="PMingLiU"/>
                <a:cs typeface="PMingLiU"/>
              </a:rPr>
              <a:t>从</a:t>
            </a:r>
            <a:r>
              <a:rPr dirty="0" sz="1000" spc="5">
                <a:latin typeface="PMingLiU"/>
                <a:cs typeface="PMingLiU"/>
              </a:rPr>
              <a:t>而</a:t>
            </a:r>
            <a:r>
              <a:rPr dirty="0" sz="1000" spc="-20">
                <a:latin typeface="PMingLiU"/>
                <a:cs typeface="PMingLiU"/>
              </a:rPr>
              <a:t>影</a:t>
            </a:r>
            <a:r>
              <a:rPr dirty="0" sz="1000" spc="5">
                <a:latin typeface="PMingLiU"/>
                <a:cs typeface="PMingLiU"/>
              </a:rPr>
              <a:t>响</a:t>
            </a:r>
            <a:r>
              <a:rPr dirty="0" sz="1000" spc="90">
                <a:latin typeface="PMingLiU"/>
                <a:cs typeface="PMingLiU"/>
              </a:rPr>
              <a:t> </a:t>
            </a:r>
            <a:r>
              <a:rPr dirty="0" sz="1000">
                <a:latin typeface="Arial"/>
                <a:cs typeface="Arial"/>
              </a:rPr>
              <a:t>CAR-T</a:t>
            </a:r>
            <a:r>
              <a:rPr dirty="0" sz="1000" spc="20">
                <a:latin typeface="Arial"/>
                <a:cs typeface="Arial"/>
              </a:rPr>
              <a:t> </a:t>
            </a:r>
            <a:r>
              <a:rPr dirty="0" sz="1000" spc="-20">
                <a:latin typeface="PMingLiU"/>
                <a:cs typeface="PMingLiU"/>
              </a:rPr>
              <a:t>细</a:t>
            </a:r>
            <a:r>
              <a:rPr dirty="0" sz="1000" spc="5">
                <a:latin typeface="PMingLiU"/>
                <a:cs typeface="PMingLiU"/>
              </a:rPr>
              <a:t>胞的生</a:t>
            </a:r>
            <a:r>
              <a:rPr dirty="0" sz="1000" spc="-20">
                <a:latin typeface="PMingLiU"/>
                <a:cs typeface="PMingLiU"/>
              </a:rPr>
              <a:t>产</a:t>
            </a:r>
            <a:r>
              <a:rPr dirty="0" sz="1000" spc="5">
                <a:latin typeface="PMingLiU"/>
                <a:cs typeface="PMingLiU"/>
              </a:rPr>
              <a:t>成本</a:t>
            </a:r>
            <a:r>
              <a:rPr dirty="0" sz="1000" spc="-20">
                <a:latin typeface="PMingLiU"/>
                <a:cs typeface="PMingLiU"/>
              </a:rPr>
              <a:t>。</a:t>
            </a:r>
            <a:r>
              <a:rPr dirty="0" sz="1000" spc="5">
                <a:latin typeface="PMingLiU"/>
                <a:cs typeface="PMingLiU"/>
              </a:rPr>
              <a:t>目前</a:t>
            </a:r>
            <a:r>
              <a:rPr dirty="0" sz="1000" spc="-20">
                <a:latin typeface="PMingLiU"/>
                <a:cs typeface="PMingLiU"/>
              </a:rPr>
              <a:t>国</a:t>
            </a:r>
            <a:r>
              <a:rPr dirty="0" sz="1000" spc="5">
                <a:latin typeface="PMingLiU"/>
                <a:cs typeface="PMingLiU"/>
              </a:rPr>
              <a:t>内尚</a:t>
            </a:r>
            <a:r>
              <a:rPr dirty="0" sz="1000" spc="-20">
                <a:latin typeface="PMingLiU"/>
                <a:cs typeface="PMingLiU"/>
              </a:rPr>
              <a:t>未</a:t>
            </a:r>
            <a:r>
              <a:rPr dirty="0" sz="1000" spc="5">
                <a:latin typeface="PMingLiU"/>
                <a:cs typeface="PMingLiU"/>
              </a:rPr>
              <a:t>实现免 疫磁珠</a:t>
            </a:r>
            <a:r>
              <a:rPr dirty="0" sz="1000" spc="-20">
                <a:latin typeface="PMingLiU"/>
                <a:cs typeface="PMingLiU"/>
              </a:rPr>
              <a:t>国</a:t>
            </a:r>
            <a:r>
              <a:rPr dirty="0" sz="1000" spc="5">
                <a:latin typeface="PMingLiU"/>
                <a:cs typeface="PMingLiU"/>
              </a:rPr>
              <a:t>产化</a:t>
            </a:r>
            <a:r>
              <a:rPr dirty="0" sz="1000" spc="-20">
                <a:latin typeface="PMingLiU"/>
                <a:cs typeface="PMingLiU"/>
              </a:rPr>
              <a:t>，</a:t>
            </a:r>
            <a:r>
              <a:rPr dirty="0" sz="1000" spc="5">
                <a:latin typeface="PMingLiU"/>
                <a:cs typeface="PMingLiU"/>
              </a:rPr>
              <a:t>慢病</a:t>
            </a:r>
            <a:r>
              <a:rPr dirty="0" sz="1000" spc="-20">
                <a:latin typeface="PMingLiU"/>
                <a:cs typeface="PMingLiU"/>
              </a:rPr>
              <a:t>毒</a:t>
            </a:r>
            <a:r>
              <a:rPr dirty="0" sz="1000" spc="5">
                <a:latin typeface="PMingLiU"/>
                <a:cs typeface="PMingLiU"/>
              </a:rPr>
              <a:t>虽已</a:t>
            </a:r>
            <a:r>
              <a:rPr dirty="0" sz="1000" spc="-20">
                <a:latin typeface="PMingLiU"/>
                <a:cs typeface="PMingLiU"/>
              </a:rPr>
              <a:t>实</a:t>
            </a:r>
            <a:r>
              <a:rPr dirty="0" sz="1000" spc="5">
                <a:latin typeface="PMingLiU"/>
                <a:cs typeface="PMingLiU"/>
              </a:rPr>
              <a:t>现部</a:t>
            </a:r>
            <a:r>
              <a:rPr dirty="0" sz="1000" spc="-20">
                <a:latin typeface="PMingLiU"/>
                <a:cs typeface="PMingLiU"/>
              </a:rPr>
              <a:t>分</a:t>
            </a:r>
            <a:r>
              <a:rPr dirty="0" sz="1000" spc="5">
                <a:latin typeface="PMingLiU"/>
                <a:cs typeface="PMingLiU"/>
              </a:rPr>
              <a:t>国产</a:t>
            </a:r>
            <a:r>
              <a:rPr dirty="0" sz="1000" spc="-20">
                <a:latin typeface="PMingLiU"/>
                <a:cs typeface="PMingLiU"/>
              </a:rPr>
              <a:t>，</a:t>
            </a:r>
            <a:r>
              <a:rPr dirty="0" sz="1000" spc="10">
                <a:latin typeface="PMingLiU"/>
                <a:cs typeface="PMingLiU"/>
              </a:rPr>
              <a:t>但</a:t>
            </a:r>
            <a:r>
              <a:rPr dirty="0" sz="1000" spc="5">
                <a:latin typeface="PMingLiU"/>
                <a:cs typeface="PMingLiU"/>
              </a:rPr>
              <a:t>国</a:t>
            </a:r>
            <a:r>
              <a:rPr dirty="0" sz="1000" spc="-20">
                <a:latin typeface="PMingLiU"/>
                <a:cs typeface="PMingLiU"/>
              </a:rPr>
              <a:t>内</a:t>
            </a:r>
            <a:r>
              <a:rPr dirty="0" sz="1000" spc="5">
                <a:latin typeface="PMingLiU"/>
                <a:cs typeface="PMingLiU"/>
              </a:rPr>
              <a:t>已</a:t>
            </a:r>
            <a:r>
              <a:rPr dirty="0" sz="1000" spc="-20">
                <a:latin typeface="PMingLiU"/>
                <a:cs typeface="PMingLiU"/>
              </a:rPr>
              <a:t>上</a:t>
            </a:r>
            <a:r>
              <a:rPr dirty="0" sz="1000" spc="5">
                <a:latin typeface="PMingLiU"/>
                <a:cs typeface="PMingLiU"/>
              </a:rPr>
              <a:t>市两款</a:t>
            </a:r>
            <a:r>
              <a:rPr dirty="0" sz="1000" spc="80">
                <a:latin typeface="PMingLiU"/>
                <a:cs typeface="PMingLiU"/>
              </a:rPr>
              <a:t> </a:t>
            </a:r>
            <a:r>
              <a:rPr dirty="0" sz="1000" spc="-5">
                <a:latin typeface="Arial"/>
                <a:cs typeface="Arial"/>
              </a:rPr>
              <a:t>CAR-T</a:t>
            </a:r>
            <a:r>
              <a:rPr dirty="0" sz="1000" spc="20">
                <a:latin typeface="Arial"/>
                <a:cs typeface="Arial"/>
              </a:rPr>
              <a:t> </a:t>
            </a:r>
            <a:r>
              <a:rPr dirty="0" sz="1000" spc="5">
                <a:latin typeface="PMingLiU"/>
                <a:cs typeface="PMingLiU"/>
              </a:rPr>
              <a:t>产</a:t>
            </a:r>
            <a:r>
              <a:rPr dirty="0" sz="1000" spc="-20">
                <a:latin typeface="PMingLiU"/>
                <a:cs typeface="PMingLiU"/>
              </a:rPr>
              <a:t>品</a:t>
            </a:r>
            <a:r>
              <a:rPr dirty="0" sz="1000" spc="5">
                <a:latin typeface="PMingLiU"/>
                <a:cs typeface="PMingLiU"/>
              </a:rPr>
              <a:t>均使</a:t>
            </a:r>
            <a:r>
              <a:rPr dirty="0" sz="1000" spc="-20">
                <a:latin typeface="PMingLiU"/>
                <a:cs typeface="PMingLiU"/>
              </a:rPr>
              <a:t>用</a:t>
            </a:r>
            <a:r>
              <a:rPr dirty="0" sz="1000" spc="5">
                <a:latin typeface="PMingLiU"/>
                <a:cs typeface="PMingLiU"/>
              </a:rPr>
              <a:t>进口</a:t>
            </a:r>
            <a:r>
              <a:rPr dirty="0" sz="1000" spc="-20">
                <a:latin typeface="PMingLiU"/>
                <a:cs typeface="PMingLiU"/>
              </a:rPr>
              <a:t>慢</a:t>
            </a:r>
            <a:r>
              <a:rPr dirty="0" sz="1000" spc="5">
                <a:latin typeface="PMingLiU"/>
                <a:cs typeface="PMingLiU"/>
              </a:rPr>
              <a:t>病 毒。由</a:t>
            </a:r>
            <a:r>
              <a:rPr dirty="0" sz="1000" spc="-20">
                <a:latin typeface="PMingLiU"/>
                <a:cs typeface="PMingLiU"/>
              </a:rPr>
              <a:t>于</a:t>
            </a:r>
            <a:r>
              <a:rPr dirty="0" sz="1000" spc="5">
                <a:latin typeface="PMingLiU"/>
                <a:cs typeface="PMingLiU"/>
              </a:rPr>
              <a:t>当前</a:t>
            </a:r>
            <a:r>
              <a:rPr dirty="0" sz="1000" spc="80">
                <a:latin typeface="PMingLiU"/>
                <a:cs typeface="PMingLiU"/>
              </a:rPr>
              <a:t> </a:t>
            </a:r>
            <a:r>
              <a:rPr dirty="0" sz="1000" spc="-5">
                <a:latin typeface="Arial"/>
                <a:cs typeface="Arial"/>
              </a:rPr>
              <a:t>CAR-T</a:t>
            </a:r>
            <a:r>
              <a:rPr dirty="0" sz="1000" spc="20">
                <a:latin typeface="Arial"/>
                <a:cs typeface="Arial"/>
              </a:rPr>
              <a:t> </a:t>
            </a:r>
            <a:r>
              <a:rPr dirty="0" sz="1000" spc="5">
                <a:latin typeface="PMingLiU"/>
                <a:cs typeface="PMingLiU"/>
              </a:rPr>
              <a:t>生</a:t>
            </a:r>
            <a:r>
              <a:rPr dirty="0" sz="1000" spc="-20">
                <a:latin typeface="PMingLiU"/>
                <a:cs typeface="PMingLiU"/>
              </a:rPr>
              <a:t>产</a:t>
            </a:r>
            <a:r>
              <a:rPr dirty="0" sz="1000" spc="5">
                <a:latin typeface="PMingLiU"/>
                <a:cs typeface="PMingLiU"/>
              </a:rPr>
              <a:t>的原</a:t>
            </a:r>
            <a:r>
              <a:rPr dirty="0" sz="1000" spc="-20">
                <a:latin typeface="PMingLiU"/>
                <a:cs typeface="PMingLiU"/>
              </a:rPr>
              <a:t>材</a:t>
            </a:r>
            <a:r>
              <a:rPr dirty="0" sz="1000" spc="5">
                <a:latin typeface="PMingLiU"/>
                <a:cs typeface="PMingLiU"/>
              </a:rPr>
              <a:t>料多</a:t>
            </a:r>
            <a:r>
              <a:rPr dirty="0" sz="1000" spc="-20">
                <a:latin typeface="PMingLiU"/>
                <a:cs typeface="PMingLiU"/>
              </a:rPr>
              <a:t>来</a:t>
            </a:r>
            <a:r>
              <a:rPr dirty="0" sz="1000" spc="5">
                <a:latin typeface="PMingLiU"/>
                <a:cs typeface="PMingLiU"/>
              </a:rPr>
              <a:t>自于</a:t>
            </a:r>
            <a:r>
              <a:rPr dirty="0" sz="1000" spc="-20">
                <a:latin typeface="PMingLiU"/>
                <a:cs typeface="PMingLiU"/>
              </a:rPr>
              <a:t>进</a:t>
            </a:r>
            <a:r>
              <a:rPr dirty="0" sz="1000" spc="5">
                <a:latin typeface="PMingLiU"/>
                <a:cs typeface="PMingLiU"/>
              </a:rPr>
              <a:t>口，</a:t>
            </a:r>
            <a:r>
              <a:rPr dirty="0" sz="1000" spc="-20">
                <a:latin typeface="PMingLiU"/>
                <a:cs typeface="PMingLiU"/>
              </a:rPr>
              <a:t>而</a:t>
            </a:r>
            <a:r>
              <a:rPr dirty="0" sz="1000" spc="5">
                <a:latin typeface="PMingLiU"/>
                <a:cs typeface="PMingLiU"/>
              </a:rPr>
              <a:t>后续实</a:t>
            </a:r>
            <a:r>
              <a:rPr dirty="0" sz="1000" spc="-20">
                <a:latin typeface="PMingLiU"/>
                <a:cs typeface="PMingLiU"/>
              </a:rPr>
              <a:t>现</a:t>
            </a:r>
            <a:r>
              <a:rPr dirty="0" sz="1000" spc="5">
                <a:latin typeface="PMingLiU"/>
                <a:cs typeface="PMingLiU"/>
              </a:rPr>
              <a:t>原材</a:t>
            </a:r>
            <a:r>
              <a:rPr dirty="0" sz="1000" spc="-20">
                <a:latin typeface="PMingLiU"/>
                <a:cs typeface="PMingLiU"/>
              </a:rPr>
              <a:t>料</a:t>
            </a:r>
            <a:r>
              <a:rPr dirty="0" sz="1000" spc="5">
                <a:latin typeface="PMingLiU"/>
                <a:cs typeface="PMingLiU"/>
              </a:rPr>
              <a:t>国产</a:t>
            </a:r>
            <a:r>
              <a:rPr dirty="0" sz="1000" spc="-20">
                <a:latin typeface="PMingLiU"/>
                <a:cs typeface="PMingLiU"/>
              </a:rPr>
              <a:t>化</a:t>
            </a:r>
            <a:r>
              <a:rPr dirty="0" sz="1000" spc="5">
                <a:latin typeface="PMingLiU"/>
                <a:cs typeface="PMingLiU"/>
              </a:rPr>
              <a:t>需要</a:t>
            </a:r>
            <a:r>
              <a:rPr dirty="0" sz="1000" spc="-20">
                <a:latin typeface="PMingLiU"/>
                <a:cs typeface="PMingLiU"/>
              </a:rPr>
              <a:t>复</a:t>
            </a:r>
            <a:r>
              <a:rPr dirty="0" sz="1000" spc="5">
                <a:latin typeface="PMingLiU"/>
                <a:cs typeface="PMingLiU"/>
              </a:rPr>
              <a:t>杂的报 </a:t>
            </a:r>
            <a:r>
              <a:rPr dirty="0" sz="1000" spc="25">
                <a:latin typeface="PMingLiU"/>
                <a:cs typeface="PMingLiU"/>
              </a:rPr>
              <a:t>批程</a:t>
            </a:r>
            <a:r>
              <a:rPr dirty="0" sz="1000" spc="5">
                <a:latin typeface="PMingLiU"/>
                <a:cs typeface="PMingLiU"/>
              </a:rPr>
              <a:t>序</a:t>
            </a:r>
            <a:r>
              <a:rPr dirty="0" sz="1000" spc="25">
                <a:latin typeface="PMingLiU"/>
                <a:cs typeface="PMingLiU"/>
              </a:rPr>
              <a:t>，</a:t>
            </a:r>
            <a:r>
              <a:rPr dirty="0" sz="1000" spc="5">
                <a:latin typeface="PMingLiU"/>
                <a:cs typeface="PMingLiU"/>
              </a:rPr>
              <a:t>因</a:t>
            </a:r>
            <a:r>
              <a:rPr dirty="0" sz="1000" spc="25">
                <a:latin typeface="PMingLiU"/>
                <a:cs typeface="PMingLiU"/>
              </a:rPr>
              <a:t>此</a:t>
            </a:r>
            <a:r>
              <a:rPr dirty="0" sz="1000" spc="5">
                <a:latin typeface="PMingLiU"/>
                <a:cs typeface="PMingLiU"/>
              </a:rPr>
              <a:t>已</a:t>
            </a:r>
            <a:r>
              <a:rPr dirty="0" sz="1000" spc="25">
                <a:latin typeface="PMingLiU"/>
                <a:cs typeface="PMingLiU"/>
              </a:rPr>
              <a:t>上</a:t>
            </a:r>
            <a:r>
              <a:rPr dirty="0" sz="1000" spc="5">
                <a:latin typeface="PMingLiU"/>
                <a:cs typeface="PMingLiU"/>
              </a:rPr>
              <a:t>市</a:t>
            </a:r>
            <a:r>
              <a:rPr dirty="0" sz="1000" spc="250">
                <a:latin typeface="PMingLiU"/>
                <a:cs typeface="PMingLiU"/>
              </a:rPr>
              <a:t> </a:t>
            </a:r>
            <a:r>
              <a:rPr dirty="0" sz="1000" spc="-5">
                <a:latin typeface="Arial"/>
                <a:cs typeface="Arial"/>
              </a:rPr>
              <a:t>CAR-T</a:t>
            </a:r>
            <a:r>
              <a:rPr dirty="0" sz="1000" spc="165">
                <a:latin typeface="Arial"/>
                <a:cs typeface="Arial"/>
              </a:rPr>
              <a:t> </a:t>
            </a:r>
            <a:r>
              <a:rPr dirty="0" sz="1000" spc="25">
                <a:latin typeface="PMingLiU"/>
                <a:cs typeface="PMingLiU"/>
              </a:rPr>
              <a:t>产</a:t>
            </a:r>
            <a:r>
              <a:rPr dirty="0" sz="1000" spc="5">
                <a:latin typeface="PMingLiU"/>
                <a:cs typeface="PMingLiU"/>
              </a:rPr>
              <a:t>品</a:t>
            </a:r>
            <a:r>
              <a:rPr dirty="0" sz="1000" spc="25">
                <a:latin typeface="PMingLiU"/>
                <a:cs typeface="PMingLiU"/>
              </a:rPr>
              <a:t>或</a:t>
            </a:r>
            <a:r>
              <a:rPr dirty="0" sz="1000" spc="5">
                <a:latin typeface="PMingLiU"/>
                <a:cs typeface="PMingLiU"/>
              </a:rPr>
              <a:t>许</a:t>
            </a:r>
            <a:r>
              <a:rPr dirty="0" sz="1000" spc="25">
                <a:latin typeface="PMingLiU"/>
                <a:cs typeface="PMingLiU"/>
              </a:rPr>
              <a:t>无</a:t>
            </a:r>
            <a:r>
              <a:rPr dirty="0" sz="1000" spc="5">
                <a:latin typeface="PMingLiU"/>
                <a:cs typeface="PMingLiU"/>
              </a:rPr>
              <a:t>法</a:t>
            </a:r>
            <a:r>
              <a:rPr dirty="0" sz="1000" spc="25">
                <a:latin typeface="PMingLiU"/>
                <a:cs typeface="PMingLiU"/>
              </a:rPr>
              <a:t>在</a:t>
            </a:r>
            <a:r>
              <a:rPr dirty="0" sz="1000" spc="5">
                <a:latin typeface="PMingLiU"/>
                <a:cs typeface="PMingLiU"/>
              </a:rPr>
              <a:t>短</a:t>
            </a:r>
            <a:r>
              <a:rPr dirty="0" sz="1000" spc="25">
                <a:latin typeface="PMingLiU"/>
                <a:cs typeface="PMingLiU"/>
              </a:rPr>
              <a:t>期</a:t>
            </a:r>
            <a:r>
              <a:rPr dirty="0" sz="1000" spc="5">
                <a:latin typeface="PMingLiU"/>
                <a:cs typeface="PMingLiU"/>
              </a:rPr>
              <a:t>内实</a:t>
            </a:r>
            <a:r>
              <a:rPr dirty="0" sz="1000" spc="25">
                <a:latin typeface="PMingLiU"/>
                <a:cs typeface="PMingLiU"/>
              </a:rPr>
              <a:t>现大</a:t>
            </a:r>
            <a:r>
              <a:rPr dirty="0" sz="1000" spc="5">
                <a:latin typeface="PMingLiU"/>
                <a:cs typeface="PMingLiU"/>
              </a:rPr>
              <a:t>幅</a:t>
            </a:r>
            <a:r>
              <a:rPr dirty="0" sz="1000" spc="25">
                <a:latin typeface="PMingLiU"/>
                <a:cs typeface="PMingLiU"/>
              </a:rPr>
              <a:t>降</a:t>
            </a:r>
            <a:r>
              <a:rPr dirty="0" sz="1000" spc="15">
                <a:latin typeface="PMingLiU"/>
                <a:cs typeface="PMingLiU"/>
              </a:rPr>
              <a:t>价</a:t>
            </a:r>
            <a:r>
              <a:rPr dirty="0" sz="1000" spc="25">
                <a:latin typeface="PMingLiU"/>
                <a:cs typeface="PMingLiU"/>
              </a:rPr>
              <a:t>。</a:t>
            </a:r>
            <a:r>
              <a:rPr dirty="0" sz="1000" spc="5">
                <a:latin typeface="PMingLiU"/>
                <a:cs typeface="PMingLiU"/>
              </a:rPr>
              <a:t>除</a:t>
            </a:r>
            <a:r>
              <a:rPr dirty="0" sz="1000" spc="25">
                <a:latin typeface="PMingLiU"/>
                <a:cs typeface="PMingLiU"/>
              </a:rPr>
              <a:t>试</a:t>
            </a:r>
            <a:r>
              <a:rPr dirty="0" sz="1000" spc="5">
                <a:latin typeface="PMingLiU"/>
                <a:cs typeface="PMingLiU"/>
              </a:rPr>
              <a:t>剂</a:t>
            </a:r>
            <a:r>
              <a:rPr dirty="0" sz="1000" spc="25">
                <a:latin typeface="PMingLiU"/>
                <a:cs typeface="PMingLiU"/>
              </a:rPr>
              <a:t>花</a:t>
            </a:r>
            <a:r>
              <a:rPr dirty="0" sz="1000" spc="5">
                <a:latin typeface="PMingLiU"/>
                <a:cs typeface="PMingLiU"/>
              </a:rPr>
              <a:t>费</a:t>
            </a:r>
            <a:r>
              <a:rPr dirty="0" sz="1000" spc="25">
                <a:latin typeface="PMingLiU"/>
                <a:cs typeface="PMingLiU"/>
              </a:rPr>
              <a:t>外</a:t>
            </a:r>
            <a:r>
              <a:rPr dirty="0" sz="1000" spc="5">
                <a:latin typeface="PMingLiU"/>
                <a:cs typeface="PMingLiU"/>
              </a:rPr>
              <a:t>，</a:t>
            </a:r>
            <a:r>
              <a:rPr dirty="0" sz="1000" spc="25">
                <a:latin typeface="PMingLiU"/>
                <a:cs typeface="PMingLiU"/>
              </a:rPr>
              <a:t>由</a:t>
            </a:r>
            <a:r>
              <a:rPr dirty="0" sz="1000" spc="5">
                <a:latin typeface="PMingLiU"/>
                <a:cs typeface="PMingLiU"/>
              </a:rPr>
              <a:t>于 </a:t>
            </a:r>
            <a:r>
              <a:rPr dirty="0" sz="1000">
                <a:latin typeface="Arial"/>
                <a:cs typeface="Arial"/>
              </a:rPr>
              <a:t>CAR-T</a:t>
            </a:r>
            <a:r>
              <a:rPr dirty="0" sz="1000" spc="-60">
                <a:latin typeface="Arial"/>
                <a:cs typeface="Arial"/>
              </a:rPr>
              <a:t> </a:t>
            </a:r>
            <a:r>
              <a:rPr dirty="0" sz="1000" spc="5">
                <a:latin typeface="PMingLiU"/>
                <a:cs typeface="PMingLiU"/>
              </a:rPr>
              <a:t>生</a:t>
            </a:r>
            <a:r>
              <a:rPr dirty="0" sz="1000" spc="-20">
                <a:latin typeface="PMingLiU"/>
                <a:cs typeface="PMingLiU"/>
              </a:rPr>
              <a:t>产</a:t>
            </a:r>
            <a:r>
              <a:rPr dirty="0" sz="1000" spc="5">
                <a:latin typeface="PMingLiU"/>
                <a:cs typeface="PMingLiU"/>
              </a:rPr>
              <a:t>工艺</a:t>
            </a:r>
            <a:r>
              <a:rPr dirty="0" sz="1000" spc="-20">
                <a:latin typeface="PMingLiU"/>
                <a:cs typeface="PMingLiU"/>
              </a:rPr>
              <a:t>复</a:t>
            </a:r>
            <a:r>
              <a:rPr dirty="0" sz="1000" spc="5">
                <a:latin typeface="PMingLiU"/>
                <a:cs typeface="PMingLiU"/>
              </a:rPr>
              <a:t>杂，</a:t>
            </a:r>
            <a:r>
              <a:rPr dirty="0" sz="1000" spc="-20">
                <a:latin typeface="PMingLiU"/>
                <a:cs typeface="PMingLiU"/>
              </a:rPr>
              <a:t>人</a:t>
            </a:r>
            <a:r>
              <a:rPr dirty="0" sz="1000" spc="5">
                <a:latin typeface="PMingLiU"/>
                <a:cs typeface="PMingLiU"/>
              </a:rPr>
              <a:t>力密</a:t>
            </a:r>
            <a:r>
              <a:rPr dirty="0" sz="1000" spc="-15">
                <a:latin typeface="PMingLiU"/>
                <a:cs typeface="PMingLiU"/>
              </a:rPr>
              <a:t>集</a:t>
            </a:r>
            <a:r>
              <a:rPr dirty="0" sz="1000" spc="5">
                <a:latin typeface="PMingLiU"/>
                <a:cs typeface="PMingLiU"/>
              </a:rPr>
              <a:t>，人</a:t>
            </a:r>
            <a:r>
              <a:rPr dirty="0" sz="1000" spc="-20">
                <a:latin typeface="PMingLiU"/>
                <a:cs typeface="PMingLiU"/>
              </a:rPr>
              <a:t>工</a:t>
            </a:r>
            <a:r>
              <a:rPr dirty="0" sz="1000" spc="5">
                <a:latin typeface="PMingLiU"/>
                <a:cs typeface="PMingLiU"/>
              </a:rPr>
              <a:t>成本</a:t>
            </a:r>
            <a:r>
              <a:rPr dirty="0" sz="1000" spc="-20">
                <a:latin typeface="PMingLiU"/>
                <a:cs typeface="PMingLiU"/>
              </a:rPr>
              <a:t>较</a:t>
            </a:r>
            <a:r>
              <a:rPr dirty="0" sz="1000" spc="5">
                <a:latin typeface="PMingLiU"/>
                <a:cs typeface="PMingLiU"/>
              </a:rPr>
              <a:t>高。</a:t>
            </a:r>
            <a:endParaRPr sz="1000">
              <a:latin typeface="PMingLiU"/>
              <a:cs typeface="PMingLiU"/>
            </a:endParaRPr>
          </a:p>
          <a:p>
            <a:pPr algn="just" marL="12700" marR="5715">
              <a:lnSpc>
                <a:spcPct val="139600"/>
              </a:lnSpc>
              <a:spcBef>
                <a:spcPts val="605"/>
              </a:spcBef>
              <a:buSzPct val="90000"/>
              <a:buFont typeface="Arial"/>
              <a:buAutoNum type="arabicPlain"/>
              <a:tabLst>
                <a:tab pos="213995" algn="l"/>
              </a:tabLst>
            </a:pPr>
            <a:r>
              <a:rPr dirty="0" sz="1000" spc="25" b="1">
                <a:latin typeface="Microsoft JhengHei UI"/>
                <a:cs typeface="Microsoft JhengHei UI"/>
              </a:rPr>
              <a:t>产量</a:t>
            </a:r>
            <a:r>
              <a:rPr dirty="0" sz="1000" spc="5" b="1">
                <a:latin typeface="Microsoft JhengHei UI"/>
                <a:cs typeface="Microsoft JhengHei UI"/>
              </a:rPr>
              <a:t>有限</a:t>
            </a:r>
            <a:r>
              <a:rPr dirty="0" sz="1000" spc="25" b="1">
                <a:latin typeface="Microsoft JhengHei UI"/>
                <a:cs typeface="Microsoft JhengHei UI"/>
              </a:rPr>
              <a:t>导</a:t>
            </a:r>
            <a:r>
              <a:rPr dirty="0" sz="1000" spc="5" b="1">
                <a:latin typeface="Microsoft JhengHei UI"/>
                <a:cs typeface="Microsoft JhengHei UI"/>
              </a:rPr>
              <a:t>致</a:t>
            </a:r>
            <a:r>
              <a:rPr dirty="0" sz="1000" spc="25" b="1">
                <a:latin typeface="Microsoft JhengHei UI"/>
                <a:cs typeface="Microsoft JhengHei UI"/>
              </a:rPr>
              <a:t>生</a:t>
            </a:r>
            <a:r>
              <a:rPr dirty="0" sz="1000" spc="5" b="1">
                <a:latin typeface="Microsoft JhengHei UI"/>
                <a:cs typeface="Microsoft JhengHei UI"/>
              </a:rPr>
              <a:t>产</a:t>
            </a:r>
            <a:r>
              <a:rPr dirty="0" sz="1000" spc="25" b="1">
                <a:latin typeface="Microsoft JhengHei UI"/>
                <a:cs typeface="Microsoft JhengHei UI"/>
              </a:rPr>
              <a:t>规</a:t>
            </a:r>
            <a:r>
              <a:rPr dirty="0" sz="1000" spc="5" b="1">
                <a:latin typeface="Microsoft JhengHei UI"/>
                <a:cs typeface="Microsoft JhengHei UI"/>
              </a:rPr>
              <a:t>模</a:t>
            </a:r>
            <a:r>
              <a:rPr dirty="0" sz="1000" spc="25" b="1">
                <a:latin typeface="Microsoft JhengHei UI"/>
                <a:cs typeface="Microsoft JhengHei UI"/>
              </a:rPr>
              <a:t>化</a:t>
            </a:r>
            <a:r>
              <a:rPr dirty="0" sz="1000" spc="5" b="1">
                <a:latin typeface="Microsoft JhengHei UI"/>
                <a:cs typeface="Microsoft JhengHei UI"/>
              </a:rPr>
              <a:t>程度</a:t>
            </a:r>
            <a:r>
              <a:rPr dirty="0" sz="1000" spc="25" b="1">
                <a:latin typeface="Microsoft JhengHei UI"/>
                <a:cs typeface="Microsoft JhengHei UI"/>
              </a:rPr>
              <a:t>低</a:t>
            </a:r>
            <a:r>
              <a:rPr dirty="0" sz="1000" spc="40" b="1">
                <a:latin typeface="Microsoft JhengHei UI"/>
                <a:cs typeface="Microsoft JhengHei UI"/>
              </a:rPr>
              <a:t>。</a:t>
            </a:r>
            <a:r>
              <a:rPr dirty="0" sz="1000">
                <a:latin typeface="Arial"/>
                <a:cs typeface="Arial"/>
              </a:rPr>
              <a:t>CAR-T</a:t>
            </a:r>
            <a:r>
              <a:rPr dirty="0" sz="1000" spc="135">
                <a:latin typeface="Arial"/>
                <a:cs typeface="Arial"/>
              </a:rPr>
              <a:t> </a:t>
            </a:r>
            <a:r>
              <a:rPr dirty="0" sz="1000" spc="5">
                <a:latin typeface="PMingLiU"/>
                <a:cs typeface="PMingLiU"/>
              </a:rPr>
              <a:t>疗</a:t>
            </a:r>
            <a:r>
              <a:rPr dirty="0" sz="1000" spc="25">
                <a:latin typeface="PMingLiU"/>
                <a:cs typeface="PMingLiU"/>
              </a:rPr>
              <a:t>法</a:t>
            </a:r>
            <a:r>
              <a:rPr dirty="0" sz="1000" spc="5">
                <a:latin typeface="PMingLiU"/>
                <a:cs typeface="PMingLiU"/>
              </a:rPr>
              <a:t>属于</a:t>
            </a:r>
            <a:r>
              <a:rPr dirty="0" sz="1000" spc="25">
                <a:latin typeface="PMingLiU"/>
                <a:cs typeface="PMingLiU"/>
              </a:rPr>
              <a:t>个</a:t>
            </a:r>
            <a:r>
              <a:rPr dirty="0" sz="1000" spc="5">
                <a:latin typeface="PMingLiU"/>
                <a:cs typeface="PMingLiU"/>
              </a:rPr>
              <a:t>体</a:t>
            </a:r>
            <a:r>
              <a:rPr dirty="0" sz="1000" spc="25">
                <a:latin typeface="PMingLiU"/>
                <a:cs typeface="PMingLiU"/>
              </a:rPr>
              <a:t>化</a:t>
            </a:r>
            <a:r>
              <a:rPr dirty="0" sz="1000" spc="5">
                <a:latin typeface="PMingLiU"/>
                <a:cs typeface="PMingLiU"/>
              </a:rPr>
              <a:t>疗法</a:t>
            </a:r>
            <a:r>
              <a:rPr dirty="0" sz="1000" spc="25">
                <a:latin typeface="PMingLiU"/>
                <a:cs typeface="PMingLiU"/>
              </a:rPr>
              <a:t>，</a:t>
            </a:r>
            <a:r>
              <a:rPr dirty="0" sz="1000" spc="5">
                <a:latin typeface="PMingLiU"/>
                <a:cs typeface="PMingLiU"/>
              </a:rPr>
              <a:t>以</a:t>
            </a:r>
            <a:r>
              <a:rPr dirty="0" sz="1000" spc="25">
                <a:latin typeface="PMingLiU"/>
                <a:cs typeface="PMingLiU"/>
              </a:rPr>
              <a:t>单</a:t>
            </a:r>
            <a:r>
              <a:rPr dirty="0" sz="1000" spc="5">
                <a:latin typeface="PMingLiU"/>
                <a:cs typeface="PMingLiU"/>
              </a:rPr>
              <a:t>一患</a:t>
            </a:r>
            <a:r>
              <a:rPr dirty="0" sz="1000" spc="25">
                <a:latin typeface="PMingLiU"/>
                <a:cs typeface="PMingLiU"/>
              </a:rPr>
              <a:t>者</a:t>
            </a:r>
            <a:r>
              <a:rPr dirty="0" sz="1000" spc="5">
                <a:latin typeface="PMingLiU"/>
                <a:cs typeface="PMingLiU"/>
              </a:rPr>
              <a:t>作为</a:t>
            </a:r>
            <a:r>
              <a:rPr dirty="0" sz="1000" spc="25">
                <a:latin typeface="PMingLiU"/>
                <a:cs typeface="PMingLiU"/>
              </a:rPr>
              <a:t>一</a:t>
            </a:r>
            <a:r>
              <a:rPr dirty="0" sz="1000" spc="5">
                <a:latin typeface="PMingLiU"/>
                <a:cs typeface="PMingLiU"/>
              </a:rPr>
              <a:t>个 批次进</a:t>
            </a:r>
            <a:r>
              <a:rPr dirty="0" sz="1000" spc="-20">
                <a:latin typeface="PMingLiU"/>
                <a:cs typeface="PMingLiU"/>
              </a:rPr>
              <a:t>行</a:t>
            </a:r>
            <a:r>
              <a:rPr dirty="0" sz="1000" spc="5">
                <a:latin typeface="PMingLiU"/>
                <a:cs typeface="PMingLiU"/>
              </a:rPr>
              <a:t>生产</a:t>
            </a:r>
            <a:r>
              <a:rPr dirty="0" sz="1000" spc="-20">
                <a:latin typeface="PMingLiU"/>
                <a:cs typeface="PMingLiU"/>
              </a:rPr>
              <a:t>，</a:t>
            </a:r>
            <a:r>
              <a:rPr dirty="0" sz="1000" spc="5">
                <a:latin typeface="PMingLiU"/>
                <a:cs typeface="PMingLiU"/>
              </a:rPr>
              <a:t>现阶</a:t>
            </a:r>
            <a:r>
              <a:rPr dirty="0" sz="1000" spc="-20">
                <a:latin typeface="PMingLiU"/>
                <a:cs typeface="PMingLiU"/>
              </a:rPr>
              <a:t>段</a:t>
            </a:r>
            <a:r>
              <a:rPr dirty="0" sz="1000" spc="5">
                <a:latin typeface="PMingLiU"/>
                <a:cs typeface="PMingLiU"/>
              </a:rPr>
              <a:t>产品</a:t>
            </a:r>
            <a:r>
              <a:rPr dirty="0" sz="1000" spc="-20">
                <a:latin typeface="PMingLiU"/>
                <a:cs typeface="PMingLiU"/>
              </a:rPr>
              <a:t>制</a:t>
            </a:r>
            <a:r>
              <a:rPr dirty="0" sz="1000" spc="5">
                <a:latin typeface="PMingLiU"/>
                <a:cs typeface="PMingLiU"/>
              </a:rPr>
              <a:t>备周</a:t>
            </a:r>
            <a:r>
              <a:rPr dirty="0" sz="1000" spc="-20">
                <a:latin typeface="PMingLiU"/>
                <a:cs typeface="PMingLiU"/>
              </a:rPr>
              <a:t>期</a:t>
            </a:r>
            <a:r>
              <a:rPr dirty="0" sz="1000" spc="5">
                <a:latin typeface="PMingLiU"/>
                <a:cs typeface="PMingLiU"/>
              </a:rPr>
              <a:t>至少为</a:t>
            </a:r>
            <a:r>
              <a:rPr dirty="0" sz="1000" spc="85">
                <a:latin typeface="PMingLiU"/>
                <a:cs typeface="PMingLiU"/>
              </a:rPr>
              <a:t> </a:t>
            </a:r>
            <a:r>
              <a:rPr dirty="0" sz="1000" spc="-5">
                <a:latin typeface="Arial"/>
                <a:cs typeface="Arial"/>
              </a:rPr>
              <a:t>2~4</a:t>
            </a:r>
            <a:r>
              <a:rPr dirty="0" sz="1000">
                <a:latin typeface="Arial"/>
                <a:cs typeface="Arial"/>
              </a:rPr>
              <a:t> </a:t>
            </a:r>
            <a:r>
              <a:rPr dirty="0" sz="1000" spc="5">
                <a:latin typeface="PMingLiU"/>
                <a:cs typeface="PMingLiU"/>
              </a:rPr>
              <a:t>周，</a:t>
            </a:r>
            <a:r>
              <a:rPr dirty="0" sz="1000" spc="-20">
                <a:latin typeface="PMingLiU"/>
                <a:cs typeface="PMingLiU"/>
              </a:rPr>
              <a:t>生</a:t>
            </a:r>
            <a:r>
              <a:rPr dirty="0" sz="1000" spc="5">
                <a:latin typeface="PMingLiU"/>
                <a:cs typeface="PMingLiU"/>
              </a:rPr>
              <a:t>产人员</a:t>
            </a:r>
            <a:r>
              <a:rPr dirty="0" sz="1000" spc="-20">
                <a:latin typeface="PMingLiU"/>
                <a:cs typeface="PMingLiU"/>
              </a:rPr>
              <a:t>周</a:t>
            </a:r>
            <a:r>
              <a:rPr dirty="0" sz="1000" spc="5">
                <a:latin typeface="PMingLiU"/>
                <a:cs typeface="PMingLiU"/>
              </a:rPr>
              <a:t>转率</a:t>
            </a:r>
            <a:r>
              <a:rPr dirty="0" sz="1000" spc="-20">
                <a:latin typeface="PMingLiU"/>
                <a:cs typeface="PMingLiU"/>
              </a:rPr>
              <a:t>较</a:t>
            </a:r>
            <a:r>
              <a:rPr dirty="0" sz="1000" spc="5">
                <a:latin typeface="PMingLiU"/>
                <a:cs typeface="PMingLiU"/>
              </a:rPr>
              <a:t>低。</a:t>
            </a:r>
            <a:r>
              <a:rPr dirty="0" sz="1000">
                <a:latin typeface="Arial"/>
                <a:cs typeface="Arial"/>
              </a:rPr>
              <a:t>CAR-T</a:t>
            </a:r>
            <a:r>
              <a:rPr dirty="0" sz="1000" spc="-5">
                <a:latin typeface="Arial"/>
                <a:cs typeface="Arial"/>
              </a:rPr>
              <a:t> </a:t>
            </a:r>
            <a:r>
              <a:rPr dirty="0" sz="1000" spc="5">
                <a:latin typeface="PMingLiU"/>
                <a:cs typeface="PMingLiU"/>
              </a:rPr>
              <a:t>生产中 对于环</a:t>
            </a:r>
            <a:r>
              <a:rPr dirty="0" sz="1000" spc="-20">
                <a:latin typeface="PMingLiU"/>
                <a:cs typeface="PMingLiU"/>
              </a:rPr>
              <a:t>境</a:t>
            </a:r>
            <a:r>
              <a:rPr dirty="0" sz="1000" spc="5">
                <a:latin typeface="PMingLiU"/>
                <a:cs typeface="PMingLiU"/>
              </a:rPr>
              <a:t>要求</a:t>
            </a:r>
            <a:r>
              <a:rPr dirty="0" sz="1000" spc="-20">
                <a:latin typeface="PMingLiU"/>
                <a:cs typeface="PMingLiU"/>
              </a:rPr>
              <a:t>极</a:t>
            </a:r>
            <a:r>
              <a:rPr dirty="0" sz="1000" spc="5">
                <a:latin typeface="PMingLiU"/>
                <a:cs typeface="PMingLiU"/>
              </a:rPr>
              <a:t>高，</a:t>
            </a:r>
            <a:r>
              <a:rPr dirty="0" sz="1000" spc="-20">
                <a:latin typeface="PMingLiU"/>
                <a:cs typeface="PMingLiU"/>
              </a:rPr>
              <a:t>为</a:t>
            </a:r>
            <a:r>
              <a:rPr dirty="0" sz="1000" spc="5">
                <a:latin typeface="PMingLiU"/>
                <a:cs typeface="PMingLiU"/>
              </a:rPr>
              <a:t>防止</a:t>
            </a:r>
            <a:r>
              <a:rPr dirty="0" sz="1000" spc="-20">
                <a:latin typeface="PMingLiU"/>
                <a:cs typeface="PMingLiU"/>
              </a:rPr>
              <a:t>交</a:t>
            </a:r>
            <a:r>
              <a:rPr dirty="0" sz="1000" spc="5">
                <a:latin typeface="PMingLiU"/>
                <a:cs typeface="PMingLiU"/>
              </a:rPr>
              <a:t>叉感</a:t>
            </a:r>
            <a:r>
              <a:rPr dirty="0" sz="1000" spc="-20">
                <a:latin typeface="PMingLiU"/>
                <a:cs typeface="PMingLiU"/>
              </a:rPr>
              <a:t>染</a:t>
            </a:r>
            <a:r>
              <a:rPr dirty="0" sz="1000" spc="5">
                <a:latin typeface="PMingLiU"/>
                <a:cs typeface="PMingLiU"/>
              </a:rPr>
              <a:t>，需</a:t>
            </a:r>
            <a:r>
              <a:rPr dirty="0" sz="1000" spc="-20">
                <a:latin typeface="PMingLiU"/>
                <a:cs typeface="PMingLiU"/>
              </a:rPr>
              <a:t>要</a:t>
            </a:r>
            <a:r>
              <a:rPr dirty="0" sz="1000" spc="5">
                <a:latin typeface="PMingLiU"/>
                <a:cs typeface="PMingLiU"/>
              </a:rPr>
              <a:t>严格按照</a:t>
            </a:r>
            <a:r>
              <a:rPr dirty="0" sz="1000" spc="110">
                <a:latin typeface="PMingLiU"/>
                <a:cs typeface="PMingLiU"/>
              </a:rPr>
              <a:t> </a:t>
            </a:r>
            <a:r>
              <a:rPr dirty="0" sz="1000" spc="-5">
                <a:latin typeface="Arial"/>
                <a:cs typeface="Arial"/>
              </a:rPr>
              <a:t>GMP</a:t>
            </a:r>
            <a:r>
              <a:rPr dirty="0" sz="1000" spc="85">
                <a:latin typeface="Arial"/>
                <a:cs typeface="Arial"/>
              </a:rPr>
              <a:t> </a:t>
            </a:r>
            <a:r>
              <a:rPr dirty="0" sz="1000" spc="-20">
                <a:latin typeface="PMingLiU"/>
                <a:cs typeface="PMingLiU"/>
              </a:rPr>
              <a:t>级</a:t>
            </a:r>
            <a:r>
              <a:rPr dirty="0" sz="1000" spc="5">
                <a:latin typeface="PMingLiU"/>
                <a:cs typeface="PMingLiU"/>
              </a:rPr>
              <a:t>别的</a:t>
            </a:r>
            <a:r>
              <a:rPr dirty="0" sz="1000" spc="130">
                <a:latin typeface="PMingLiU"/>
                <a:cs typeface="PMingLiU"/>
              </a:rPr>
              <a:t> </a:t>
            </a:r>
            <a:r>
              <a:rPr dirty="0" sz="1000">
                <a:latin typeface="Arial"/>
                <a:cs typeface="Arial"/>
              </a:rPr>
              <a:t>B+A</a:t>
            </a:r>
            <a:r>
              <a:rPr dirty="0" sz="1000" spc="85">
                <a:latin typeface="Arial"/>
                <a:cs typeface="Arial"/>
              </a:rPr>
              <a:t> </a:t>
            </a:r>
            <a:r>
              <a:rPr dirty="0" sz="1000" spc="-20">
                <a:latin typeface="PMingLiU"/>
                <a:cs typeface="PMingLiU"/>
              </a:rPr>
              <a:t>洁</a:t>
            </a:r>
            <a:r>
              <a:rPr dirty="0" sz="1000" spc="5">
                <a:latin typeface="PMingLiU"/>
                <a:cs typeface="PMingLiU"/>
              </a:rPr>
              <a:t>净等</a:t>
            </a:r>
            <a:r>
              <a:rPr dirty="0" sz="1000" spc="-20">
                <a:latin typeface="PMingLiU"/>
                <a:cs typeface="PMingLiU"/>
              </a:rPr>
              <a:t>级</a:t>
            </a:r>
            <a:r>
              <a:rPr dirty="0" sz="1000" spc="5">
                <a:latin typeface="PMingLiU"/>
                <a:cs typeface="PMingLiU"/>
              </a:rPr>
              <a:t>建设</a:t>
            </a:r>
            <a:r>
              <a:rPr dirty="0" sz="1000" spc="-20">
                <a:latin typeface="PMingLiU"/>
                <a:cs typeface="PMingLiU"/>
              </a:rPr>
              <a:t>细</a:t>
            </a:r>
            <a:r>
              <a:rPr dirty="0" sz="1000" spc="5">
                <a:latin typeface="PMingLiU"/>
                <a:cs typeface="PMingLiU"/>
              </a:rPr>
              <a:t>胞 制备区</a:t>
            </a:r>
            <a:r>
              <a:rPr dirty="0" sz="1000" spc="-20">
                <a:latin typeface="PMingLiU"/>
                <a:cs typeface="PMingLiU"/>
              </a:rPr>
              <a:t>域</a:t>
            </a:r>
            <a:r>
              <a:rPr dirty="0" sz="1000" spc="5">
                <a:latin typeface="PMingLiU"/>
                <a:cs typeface="PMingLiU"/>
              </a:rPr>
              <a:t>。由</a:t>
            </a:r>
            <a:r>
              <a:rPr dirty="0" sz="1000" spc="-20">
                <a:latin typeface="PMingLiU"/>
                <a:cs typeface="PMingLiU"/>
              </a:rPr>
              <a:t>于</a:t>
            </a:r>
            <a:r>
              <a:rPr dirty="0" sz="1000" spc="5">
                <a:latin typeface="PMingLiU"/>
                <a:cs typeface="PMingLiU"/>
              </a:rPr>
              <a:t>目前</a:t>
            </a:r>
            <a:r>
              <a:rPr dirty="0" sz="1000" spc="-20">
                <a:latin typeface="PMingLiU"/>
                <a:cs typeface="PMingLiU"/>
              </a:rPr>
              <a:t>国</a:t>
            </a:r>
            <a:r>
              <a:rPr dirty="0" sz="1000" spc="5">
                <a:latin typeface="PMingLiU"/>
                <a:cs typeface="PMingLiU"/>
              </a:rPr>
              <a:t>内接受</a:t>
            </a:r>
            <a:r>
              <a:rPr dirty="0" sz="1000" spc="85">
                <a:latin typeface="PMingLiU"/>
                <a:cs typeface="PMingLiU"/>
              </a:rPr>
              <a:t> </a:t>
            </a:r>
            <a:r>
              <a:rPr dirty="0" sz="1000" spc="-5">
                <a:latin typeface="Arial"/>
                <a:cs typeface="Arial"/>
              </a:rPr>
              <a:t>CAR-T</a:t>
            </a:r>
            <a:r>
              <a:rPr dirty="0" sz="1000" spc="25">
                <a:latin typeface="Arial"/>
                <a:cs typeface="Arial"/>
              </a:rPr>
              <a:t> </a:t>
            </a:r>
            <a:r>
              <a:rPr dirty="0" sz="1000" spc="-20">
                <a:latin typeface="PMingLiU"/>
                <a:cs typeface="PMingLiU"/>
              </a:rPr>
              <a:t>治</a:t>
            </a:r>
            <a:r>
              <a:rPr dirty="0" sz="1000" spc="5">
                <a:latin typeface="PMingLiU"/>
                <a:cs typeface="PMingLiU"/>
              </a:rPr>
              <a:t>疗的</a:t>
            </a:r>
            <a:r>
              <a:rPr dirty="0" sz="1000" spc="-20">
                <a:latin typeface="PMingLiU"/>
                <a:cs typeface="PMingLiU"/>
              </a:rPr>
              <a:t>患</a:t>
            </a:r>
            <a:r>
              <a:rPr dirty="0" sz="1000" spc="5">
                <a:latin typeface="PMingLiU"/>
                <a:cs typeface="PMingLiU"/>
              </a:rPr>
              <a:t>者数</a:t>
            </a:r>
            <a:r>
              <a:rPr dirty="0" sz="1000" spc="-20">
                <a:latin typeface="PMingLiU"/>
                <a:cs typeface="PMingLiU"/>
              </a:rPr>
              <a:t>量</a:t>
            </a:r>
            <a:r>
              <a:rPr dirty="0" sz="1000" spc="5">
                <a:latin typeface="PMingLiU"/>
                <a:cs typeface="PMingLiU"/>
              </a:rPr>
              <a:t>较少，</a:t>
            </a:r>
            <a:r>
              <a:rPr dirty="0" sz="1000" spc="-20">
                <a:latin typeface="PMingLiU"/>
                <a:cs typeface="PMingLiU"/>
              </a:rPr>
              <a:t>因</a:t>
            </a:r>
            <a:r>
              <a:rPr dirty="0" sz="1000" spc="5">
                <a:latin typeface="PMingLiU"/>
                <a:cs typeface="PMingLiU"/>
              </a:rPr>
              <a:t>此厂</a:t>
            </a:r>
            <a:r>
              <a:rPr dirty="0" sz="1000" spc="-20">
                <a:latin typeface="PMingLiU"/>
                <a:cs typeface="PMingLiU"/>
              </a:rPr>
              <a:t>房</a:t>
            </a:r>
            <a:r>
              <a:rPr dirty="0" sz="1000" spc="5">
                <a:latin typeface="PMingLiU"/>
                <a:cs typeface="PMingLiU"/>
              </a:rPr>
              <a:t>建设</a:t>
            </a:r>
            <a:r>
              <a:rPr dirty="0" sz="1000" spc="-20">
                <a:latin typeface="PMingLiU"/>
                <a:cs typeface="PMingLiU"/>
              </a:rPr>
              <a:t>投</a:t>
            </a:r>
            <a:r>
              <a:rPr dirty="0" sz="1000" spc="5">
                <a:latin typeface="PMingLiU"/>
                <a:cs typeface="PMingLiU"/>
              </a:rPr>
              <a:t>入折</a:t>
            </a:r>
            <a:r>
              <a:rPr dirty="0" sz="1000" spc="-20">
                <a:latin typeface="PMingLiU"/>
                <a:cs typeface="PMingLiU"/>
              </a:rPr>
              <a:t>算</a:t>
            </a:r>
            <a:r>
              <a:rPr dirty="0" sz="1000" spc="5">
                <a:latin typeface="PMingLiU"/>
                <a:cs typeface="PMingLiU"/>
              </a:rPr>
              <a:t>到每个 患者的</a:t>
            </a:r>
            <a:r>
              <a:rPr dirty="0" sz="1000" spc="-20">
                <a:latin typeface="PMingLiU"/>
                <a:cs typeface="PMingLiU"/>
              </a:rPr>
              <a:t>平</a:t>
            </a:r>
            <a:r>
              <a:rPr dirty="0" sz="1000" spc="5">
                <a:latin typeface="PMingLiU"/>
                <a:cs typeface="PMingLiU"/>
              </a:rPr>
              <a:t>均成</a:t>
            </a:r>
            <a:r>
              <a:rPr dirty="0" sz="1000" spc="-20">
                <a:latin typeface="PMingLiU"/>
                <a:cs typeface="PMingLiU"/>
              </a:rPr>
              <a:t>本</a:t>
            </a:r>
            <a:r>
              <a:rPr dirty="0" sz="1000" spc="5">
                <a:latin typeface="PMingLiU"/>
                <a:cs typeface="PMingLiU"/>
              </a:rPr>
              <a:t>较高。</a:t>
            </a:r>
            <a:endParaRPr sz="1000">
              <a:latin typeface="PMingLiU"/>
              <a:cs typeface="PMingLiU"/>
            </a:endParaRPr>
          </a:p>
          <a:p>
            <a:pPr algn="just" marL="12700" marR="6985">
              <a:lnSpc>
                <a:spcPct val="139500"/>
              </a:lnSpc>
              <a:spcBef>
                <a:spcPts val="605"/>
              </a:spcBef>
              <a:buSzPct val="90000"/>
              <a:buFont typeface="Arial"/>
              <a:buAutoNum type="arabicPlain"/>
              <a:tabLst>
                <a:tab pos="211454" algn="l"/>
              </a:tabLst>
            </a:pPr>
            <a:r>
              <a:rPr dirty="0" sz="1000" spc="5" b="1">
                <a:latin typeface="Microsoft JhengHei UI"/>
                <a:cs typeface="Microsoft JhengHei UI"/>
              </a:rPr>
              <a:t>可选的细胞</a:t>
            </a:r>
            <a:r>
              <a:rPr dirty="0" sz="1000" spc="-20" b="1">
                <a:latin typeface="Microsoft JhengHei UI"/>
                <a:cs typeface="Microsoft JhengHei UI"/>
              </a:rPr>
              <a:t>治</a:t>
            </a:r>
            <a:r>
              <a:rPr dirty="0" sz="1000" spc="5" b="1">
                <a:latin typeface="Microsoft JhengHei UI"/>
                <a:cs typeface="Microsoft JhengHei UI"/>
              </a:rPr>
              <a:t>疗</a:t>
            </a:r>
            <a:r>
              <a:rPr dirty="0" sz="1000" spc="254" b="1">
                <a:latin typeface="Microsoft JhengHei UI"/>
                <a:cs typeface="Microsoft JhengHei UI"/>
              </a:rPr>
              <a:t> </a:t>
            </a:r>
            <a:r>
              <a:rPr dirty="0" sz="1000" b="1">
                <a:latin typeface="Arial"/>
                <a:cs typeface="Arial"/>
              </a:rPr>
              <a:t>CDMO</a:t>
            </a:r>
            <a:r>
              <a:rPr dirty="0" sz="1000" spc="190" b="1">
                <a:latin typeface="Arial"/>
                <a:cs typeface="Arial"/>
              </a:rPr>
              <a:t> </a:t>
            </a:r>
            <a:r>
              <a:rPr dirty="0" sz="1000" spc="5" b="1">
                <a:latin typeface="Microsoft JhengHei UI"/>
                <a:cs typeface="Microsoft JhengHei UI"/>
              </a:rPr>
              <a:t>和上游供</a:t>
            </a:r>
            <a:r>
              <a:rPr dirty="0" sz="1000" spc="-20" b="1">
                <a:latin typeface="Microsoft JhengHei UI"/>
                <a:cs typeface="Microsoft JhengHei UI"/>
              </a:rPr>
              <a:t>应</a:t>
            </a:r>
            <a:r>
              <a:rPr dirty="0" sz="1000" spc="5" b="1">
                <a:latin typeface="Microsoft JhengHei UI"/>
                <a:cs typeface="Microsoft JhengHei UI"/>
              </a:rPr>
              <a:t>商较少。</a:t>
            </a:r>
            <a:r>
              <a:rPr dirty="0" sz="1000" spc="-20">
                <a:latin typeface="PMingLiU"/>
                <a:cs typeface="PMingLiU"/>
              </a:rPr>
              <a:t>从提</a:t>
            </a:r>
            <a:r>
              <a:rPr dirty="0" sz="1000" spc="5">
                <a:latin typeface="PMingLiU"/>
                <a:cs typeface="PMingLiU"/>
              </a:rPr>
              <a:t>高设备周转</a:t>
            </a:r>
            <a:r>
              <a:rPr dirty="0" sz="1000" spc="-20">
                <a:latin typeface="PMingLiU"/>
                <a:cs typeface="PMingLiU"/>
              </a:rPr>
              <a:t>率</a:t>
            </a:r>
            <a:r>
              <a:rPr dirty="0" sz="1000" spc="5">
                <a:latin typeface="PMingLiU"/>
                <a:cs typeface="PMingLiU"/>
              </a:rPr>
              <a:t>和试剂</a:t>
            </a:r>
            <a:r>
              <a:rPr dirty="0" sz="1000" spc="-20">
                <a:latin typeface="PMingLiU"/>
                <a:cs typeface="PMingLiU"/>
              </a:rPr>
              <a:t>使</a:t>
            </a:r>
            <a:r>
              <a:rPr dirty="0" sz="1000" spc="5">
                <a:latin typeface="PMingLiU"/>
                <a:cs typeface="PMingLiU"/>
              </a:rPr>
              <a:t>用率的</a:t>
            </a:r>
            <a:r>
              <a:rPr dirty="0" sz="1000" spc="-20">
                <a:latin typeface="PMingLiU"/>
                <a:cs typeface="PMingLiU"/>
              </a:rPr>
              <a:t>角</a:t>
            </a:r>
            <a:r>
              <a:rPr dirty="0" sz="1000" spc="5">
                <a:latin typeface="PMingLiU"/>
                <a:cs typeface="PMingLiU"/>
              </a:rPr>
              <a:t>度出 发，外</a:t>
            </a:r>
            <a:r>
              <a:rPr dirty="0" sz="1000" spc="-20">
                <a:latin typeface="PMingLiU"/>
                <a:cs typeface="PMingLiU"/>
              </a:rPr>
              <a:t>包</a:t>
            </a:r>
            <a:r>
              <a:rPr dirty="0" sz="1000" spc="5">
                <a:latin typeface="PMingLiU"/>
                <a:cs typeface="PMingLiU"/>
              </a:rPr>
              <a:t>给</a:t>
            </a:r>
            <a:r>
              <a:rPr dirty="0" sz="1000" spc="80">
                <a:latin typeface="PMingLiU"/>
                <a:cs typeface="PMingLiU"/>
              </a:rPr>
              <a:t> </a:t>
            </a:r>
            <a:r>
              <a:rPr dirty="0" sz="1000">
                <a:latin typeface="Arial"/>
                <a:cs typeface="Arial"/>
              </a:rPr>
              <a:t>CDMO </a:t>
            </a:r>
            <a:r>
              <a:rPr dirty="0" sz="1000" spc="5">
                <a:latin typeface="PMingLiU"/>
                <a:cs typeface="PMingLiU"/>
              </a:rPr>
              <a:t>生产</a:t>
            </a:r>
            <a:r>
              <a:rPr dirty="0" sz="1000" spc="-20">
                <a:latin typeface="PMingLiU"/>
                <a:cs typeface="PMingLiU"/>
              </a:rPr>
              <a:t>是</a:t>
            </a:r>
            <a:r>
              <a:rPr dirty="0" sz="1000" spc="5">
                <a:latin typeface="PMingLiU"/>
                <a:cs typeface="PMingLiU"/>
              </a:rPr>
              <a:t>降低</a:t>
            </a:r>
            <a:r>
              <a:rPr dirty="0" sz="1000" spc="-20">
                <a:latin typeface="PMingLiU"/>
                <a:cs typeface="PMingLiU"/>
              </a:rPr>
              <a:t>研</a:t>
            </a:r>
            <a:r>
              <a:rPr dirty="0" sz="1000" spc="5">
                <a:latin typeface="PMingLiU"/>
                <a:cs typeface="PMingLiU"/>
              </a:rPr>
              <a:t>发和</a:t>
            </a:r>
            <a:r>
              <a:rPr dirty="0" sz="1000" spc="-20">
                <a:latin typeface="PMingLiU"/>
                <a:cs typeface="PMingLiU"/>
              </a:rPr>
              <a:t>生</a:t>
            </a:r>
            <a:r>
              <a:rPr dirty="0" sz="1000" spc="5">
                <a:latin typeface="PMingLiU"/>
                <a:cs typeface="PMingLiU"/>
              </a:rPr>
              <a:t>产开</a:t>
            </a:r>
            <a:r>
              <a:rPr dirty="0" sz="1000" spc="-20">
                <a:latin typeface="PMingLiU"/>
                <a:cs typeface="PMingLiU"/>
              </a:rPr>
              <a:t>支</a:t>
            </a:r>
            <a:r>
              <a:rPr dirty="0" sz="1000" spc="5">
                <a:latin typeface="PMingLiU"/>
                <a:cs typeface="PMingLiU"/>
              </a:rPr>
              <a:t>的可</a:t>
            </a:r>
            <a:r>
              <a:rPr dirty="0" sz="1000" spc="-20">
                <a:latin typeface="PMingLiU"/>
                <a:cs typeface="PMingLiU"/>
              </a:rPr>
              <a:t>行</a:t>
            </a:r>
            <a:r>
              <a:rPr dirty="0" sz="1000" spc="5">
                <a:latin typeface="PMingLiU"/>
                <a:cs typeface="PMingLiU"/>
              </a:rPr>
              <a:t>的解决</a:t>
            </a:r>
            <a:r>
              <a:rPr dirty="0" sz="1000" spc="-20">
                <a:latin typeface="PMingLiU"/>
                <a:cs typeface="PMingLiU"/>
              </a:rPr>
              <a:t>办</a:t>
            </a:r>
            <a:r>
              <a:rPr dirty="0" sz="1000" spc="5">
                <a:latin typeface="PMingLiU"/>
                <a:cs typeface="PMingLiU"/>
              </a:rPr>
              <a:t>法之</a:t>
            </a:r>
            <a:r>
              <a:rPr dirty="0" sz="1000" spc="-20">
                <a:latin typeface="PMingLiU"/>
                <a:cs typeface="PMingLiU"/>
              </a:rPr>
              <a:t>一</a:t>
            </a:r>
            <a:r>
              <a:rPr dirty="0" sz="1000" spc="5">
                <a:latin typeface="PMingLiU"/>
                <a:cs typeface="PMingLiU"/>
              </a:rPr>
              <a:t>，然</a:t>
            </a:r>
            <a:r>
              <a:rPr dirty="0" sz="1000" spc="-20">
                <a:latin typeface="PMingLiU"/>
                <a:cs typeface="PMingLiU"/>
              </a:rPr>
              <a:t>而</a:t>
            </a:r>
            <a:r>
              <a:rPr dirty="0" sz="1000" spc="5">
                <a:latin typeface="PMingLiU"/>
                <a:cs typeface="PMingLiU"/>
              </a:rPr>
              <a:t>目前</a:t>
            </a:r>
            <a:r>
              <a:rPr dirty="0" sz="1000" spc="-20">
                <a:latin typeface="PMingLiU"/>
                <a:cs typeface="PMingLiU"/>
              </a:rPr>
              <a:t>国</a:t>
            </a:r>
            <a:r>
              <a:rPr dirty="0" sz="1000" spc="5">
                <a:latin typeface="PMingLiU"/>
                <a:cs typeface="PMingLiU"/>
              </a:rPr>
              <a:t>内细胞 基因治</a:t>
            </a:r>
            <a:r>
              <a:rPr dirty="0" sz="1000" spc="-20">
                <a:latin typeface="PMingLiU"/>
                <a:cs typeface="PMingLiU"/>
              </a:rPr>
              <a:t>疗</a:t>
            </a:r>
            <a:r>
              <a:rPr dirty="0" sz="1000" spc="5">
                <a:latin typeface="PMingLiU"/>
                <a:cs typeface="PMingLiU"/>
              </a:rPr>
              <a:t>相关</a:t>
            </a:r>
            <a:r>
              <a:rPr dirty="0" sz="1000" spc="-20">
                <a:latin typeface="PMingLiU"/>
                <a:cs typeface="PMingLiU"/>
              </a:rPr>
              <a:t>产</a:t>
            </a:r>
            <a:r>
              <a:rPr dirty="0" sz="1000" spc="5">
                <a:latin typeface="PMingLiU"/>
                <a:cs typeface="PMingLiU"/>
              </a:rPr>
              <a:t>品有</a:t>
            </a:r>
            <a:r>
              <a:rPr dirty="0" sz="1000" spc="-20">
                <a:latin typeface="PMingLiU"/>
                <a:cs typeface="PMingLiU"/>
              </a:rPr>
              <a:t>限</a:t>
            </a:r>
            <a:r>
              <a:rPr dirty="0" sz="1000" spc="5">
                <a:latin typeface="PMingLiU"/>
                <a:cs typeface="PMingLiU"/>
              </a:rPr>
              <a:t>，生</a:t>
            </a:r>
            <a:r>
              <a:rPr dirty="0" sz="1000" spc="-20">
                <a:latin typeface="PMingLiU"/>
                <a:cs typeface="PMingLiU"/>
              </a:rPr>
              <a:t>产</a:t>
            </a:r>
            <a:r>
              <a:rPr dirty="0" sz="1000" spc="5">
                <a:latin typeface="PMingLiU"/>
                <a:cs typeface="PMingLiU"/>
              </a:rPr>
              <a:t>需求</a:t>
            </a:r>
            <a:r>
              <a:rPr dirty="0" sz="1000" spc="-20">
                <a:latin typeface="PMingLiU"/>
                <a:cs typeface="PMingLiU"/>
              </a:rPr>
              <a:t>总</a:t>
            </a:r>
            <a:r>
              <a:rPr dirty="0" sz="1000" spc="5">
                <a:latin typeface="PMingLiU"/>
                <a:cs typeface="PMingLiU"/>
              </a:rPr>
              <a:t>体不</a:t>
            </a:r>
            <a:r>
              <a:rPr dirty="0" sz="1000" spc="-20">
                <a:latin typeface="PMingLiU"/>
                <a:cs typeface="PMingLiU"/>
              </a:rPr>
              <a:t>高</a:t>
            </a:r>
            <a:r>
              <a:rPr dirty="0" sz="1000" spc="5">
                <a:latin typeface="PMingLiU"/>
                <a:cs typeface="PMingLiU"/>
              </a:rPr>
              <a:t>，细</a:t>
            </a:r>
            <a:r>
              <a:rPr dirty="0" sz="1000" spc="-20">
                <a:latin typeface="PMingLiU"/>
                <a:cs typeface="PMingLiU"/>
              </a:rPr>
              <a:t>胞</a:t>
            </a:r>
            <a:r>
              <a:rPr dirty="0" sz="1000" spc="5">
                <a:latin typeface="PMingLiU"/>
                <a:cs typeface="PMingLiU"/>
              </a:rPr>
              <a:t>基</a:t>
            </a:r>
            <a:r>
              <a:rPr dirty="0" sz="1000" spc="-20">
                <a:latin typeface="PMingLiU"/>
                <a:cs typeface="PMingLiU"/>
              </a:rPr>
              <a:t>因</a:t>
            </a:r>
            <a:r>
              <a:rPr dirty="0" sz="1000" spc="5">
                <a:latin typeface="PMingLiU"/>
                <a:cs typeface="PMingLiU"/>
              </a:rPr>
              <a:t>治疗</a:t>
            </a:r>
            <a:r>
              <a:rPr dirty="0" sz="1000" spc="90">
                <a:latin typeface="PMingLiU"/>
                <a:cs typeface="PMingLiU"/>
              </a:rPr>
              <a:t> </a:t>
            </a:r>
            <a:r>
              <a:rPr dirty="0" sz="1000">
                <a:latin typeface="Arial"/>
                <a:cs typeface="Arial"/>
              </a:rPr>
              <a:t>CDMO </a:t>
            </a:r>
            <a:r>
              <a:rPr dirty="0" sz="1000" spc="5">
                <a:latin typeface="PMingLiU"/>
                <a:cs typeface="PMingLiU"/>
              </a:rPr>
              <a:t>行业</a:t>
            </a:r>
            <a:r>
              <a:rPr dirty="0" sz="1000" spc="-20">
                <a:latin typeface="PMingLiU"/>
                <a:cs typeface="PMingLiU"/>
              </a:rPr>
              <a:t>尚</a:t>
            </a:r>
            <a:r>
              <a:rPr dirty="0" sz="1000" spc="5">
                <a:latin typeface="PMingLiU"/>
                <a:cs typeface="PMingLiU"/>
              </a:rPr>
              <a:t>处于</a:t>
            </a:r>
            <a:r>
              <a:rPr dirty="0" sz="1000" spc="-20">
                <a:latin typeface="PMingLiU"/>
                <a:cs typeface="PMingLiU"/>
              </a:rPr>
              <a:t>早</a:t>
            </a:r>
            <a:r>
              <a:rPr dirty="0" sz="1000" spc="5">
                <a:latin typeface="PMingLiU"/>
                <a:cs typeface="PMingLiU"/>
              </a:rPr>
              <a:t>期发</a:t>
            </a:r>
            <a:r>
              <a:rPr dirty="0" sz="1000" spc="-20">
                <a:latin typeface="PMingLiU"/>
                <a:cs typeface="PMingLiU"/>
              </a:rPr>
              <a:t>展</a:t>
            </a:r>
            <a:r>
              <a:rPr dirty="0" sz="1000" spc="5">
                <a:latin typeface="PMingLiU"/>
                <a:cs typeface="PMingLiU"/>
              </a:rPr>
              <a:t>阶 段。目</a:t>
            </a:r>
            <a:r>
              <a:rPr dirty="0" sz="1000" spc="-20">
                <a:latin typeface="PMingLiU"/>
                <a:cs typeface="PMingLiU"/>
              </a:rPr>
              <a:t>前</a:t>
            </a:r>
            <a:r>
              <a:rPr dirty="0" sz="1000" spc="5">
                <a:latin typeface="PMingLiU"/>
                <a:cs typeface="PMingLiU"/>
              </a:rPr>
              <a:t>国内</a:t>
            </a:r>
            <a:r>
              <a:rPr dirty="0" sz="1000" spc="-20">
                <a:latin typeface="PMingLiU"/>
                <a:cs typeface="PMingLiU"/>
              </a:rPr>
              <a:t>主</a:t>
            </a:r>
            <a:r>
              <a:rPr dirty="0" sz="1000" spc="5">
                <a:latin typeface="PMingLiU"/>
                <a:cs typeface="PMingLiU"/>
              </a:rPr>
              <a:t>要的</a:t>
            </a:r>
            <a:r>
              <a:rPr dirty="0" sz="1000" spc="-20">
                <a:latin typeface="PMingLiU"/>
                <a:cs typeface="PMingLiU"/>
              </a:rPr>
              <a:t>细</a:t>
            </a:r>
            <a:r>
              <a:rPr dirty="0" sz="1000" spc="5">
                <a:latin typeface="PMingLiU"/>
                <a:cs typeface="PMingLiU"/>
              </a:rPr>
              <a:t>胞基</a:t>
            </a:r>
            <a:r>
              <a:rPr dirty="0" sz="1000" spc="-20">
                <a:latin typeface="PMingLiU"/>
                <a:cs typeface="PMingLiU"/>
              </a:rPr>
              <a:t>因</a:t>
            </a:r>
            <a:r>
              <a:rPr dirty="0" sz="1000" spc="5">
                <a:latin typeface="PMingLiU"/>
                <a:cs typeface="PMingLiU"/>
              </a:rPr>
              <a:t>治疗</a:t>
            </a:r>
            <a:r>
              <a:rPr dirty="0" sz="1000" spc="90">
                <a:latin typeface="PMingLiU"/>
                <a:cs typeface="PMingLiU"/>
              </a:rPr>
              <a:t> </a:t>
            </a:r>
            <a:r>
              <a:rPr dirty="0" sz="1000" spc="-10">
                <a:latin typeface="Arial"/>
                <a:cs typeface="Arial"/>
              </a:rPr>
              <a:t>CDMO</a:t>
            </a:r>
            <a:r>
              <a:rPr dirty="0" sz="1000" spc="35">
                <a:latin typeface="Arial"/>
                <a:cs typeface="Arial"/>
              </a:rPr>
              <a:t> </a:t>
            </a:r>
            <a:r>
              <a:rPr dirty="0" sz="1000" spc="5">
                <a:latin typeface="PMingLiU"/>
                <a:cs typeface="PMingLiU"/>
              </a:rPr>
              <a:t>包</a:t>
            </a:r>
            <a:r>
              <a:rPr dirty="0" sz="1000" spc="-20">
                <a:latin typeface="PMingLiU"/>
                <a:cs typeface="PMingLiU"/>
              </a:rPr>
              <a:t>括</a:t>
            </a:r>
            <a:r>
              <a:rPr dirty="0" sz="1000" spc="5">
                <a:latin typeface="PMingLiU"/>
                <a:cs typeface="PMingLiU"/>
              </a:rPr>
              <a:t>药明</a:t>
            </a:r>
            <a:r>
              <a:rPr dirty="0" sz="1000" spc="-20">
                <a:latin typeface="PMingLiU"/>
                <a:cs typeface="PMingLiU"/>
              </a:rPr>
              <a:t>生</a:t>
            </a:r>
            <a:r>
              <a:rPr dirty="0" sz="1000" spc="5">
                <a:latin typeface="PMingLiU"/>
                <a:cs typeface="PMingLiU"/>
              </a:rPr>
              <a:t>基、金</a:t>
            </a:r>
            <a:r>
              <a:rPr dirty="0" sz="1000" spc="-20">
                <a:latin typeface="PMingLiU"/>
                <a:cs typeface="PMingLiU"/>
              </a:rPr>
              <a:t>斯</a:t>
            </a:r>
            <a:r>
              <a:rPr dirty="0" sz="1000" spc="5">
                <a:latin typeface="PMingLiU"/>
                <a:cs typeface="PMingLiU"/>
              </a:rPr>
              <a:t>瑞生</a:t>
            </a:r>
            <a:r>
              <a:rPr dirty="0" sz="1000" spc="-20">
                <a:latin typeface="PMingLiU"/>
                <a:cs typeface="PMingLiU"/>
              </a:rPr>
              <a:t>物</a:t>
            </a:r>
            <a:r>
              <a:rPr dirty="0" sz="1000" spc="5">
                <a:latin typeface="PMingLiU"/>
                <a:cs typeface="PMingLiU"/>
              </a:rPr>
              <a:t>、博</a:t>
            </a:r>
            <a:r>
              <a:rPr dirty="0" sz="1000" spc="-20">
                <a:latin typeface="PMingLiU"/>
                <a:cs typeface="PMingLiU"/>
              </a:rPr>
              <a:t>腾</a:t>
            </a:r>
            <a:r>
              <a:rPr dirty="0" sz="1000" spc="5">
                <a:latin typeface="PMingLiU"/>
                <a:cs typeface="PMingLiU"/>
              </a:rPr>
              <a:t>生物</a:t>
            </a:r>
            <a:r>
              <a:rPr dirty="0" sz="1000" spc="-20">
                <a:latin typeface="PMingLiU"/>
                <a:cs typeface="PMingLiU"/>
              </a:rPr>
              <a:t>、</a:t>
            </a:r>
            <a:r>
              <a:rPr dirty="0" sz="1000" spc="5">
                <a:latin typeface="PMingLiU"/>
                <a:cs typeface="PMingLiU"/>
              </a:rPr>
              <a:t>和元生 物等。</a:t>
            </a:r>
            <a:endParaRPr sz="1000">
              <a:latin typeface="PMingLiU"/>
              <a:cs typeface="PMingLiU"/>
            </a:endParaRPr>
          </a:p>
          <a:p>
            <a:pPr algn="just" marL="12700" marR="5080">
              <a:lnSpc>
                <a:spcPct val="139100"/>
              </a:lnSpc>
              <a:spcBef>
                <a:spcPts val="610"/>
              </a:spcBef>
            </a:pPr>
            <a:r>
              <a:rPr dirty="0" sz="1000" spc="5">
                <a:latin typeface="PMingLiU"/>
                <a:cs typeface="PMingLiU"/>
              </a:rPr>
              <a:t>目前已</a:t>
            </a:r>
            <a:r>
              <a:rPr dirty="0" sz="1000" spc="-20">
                <a:latin typeface="PMingLiU"/>
                <a:cs typeface="PMingLiU"/>
              </a:rPr>
              <a:t>经</a:t>
            </a:r>
            <a:r>
              <a:rPr dirty="0" sz="1000" spc="5">
                <a:latin typeface="PMingLiU"/>
                <a:cs typeface="PMingLiU"/>
              </a:rPr>
              <a:t>在国</a:t>
            </a:r>
            <a:r>
              <a:rPr dirty="0" sz="1000" spc="-20">
                <a:latin typeface="PMingLiU"/>
                <a:cs typeface="PMingLiU"/>
              </a:rPr>
              <a:t>内</a:t>
            </a:r>
            <a:r>
              <a:rPr dirty="0" sz="1000" spc="5">
                <a:latin typeface="PMingLiU"/>
                <a:cs typeface="PMingLiU"/>
              </a:rPr>
              <a:t>上市</a:t>
            </a:r>
            <a:r>
              <a:rPr dirty="0" sz="1000" spc="-20">
                <a:latin typeface="PMingLiU"/>
                <a:cs typeface="PMingLiU"/>
              </a:rPr>
              <a:t>的</a:t>
            </a:r>
            <a:r>
              <a:rPr dirty="0" sz="1000" spc="5">
                <a:latin typeface="PMingLiU"/>
                <a:cs typeface="PMingLiU"/>
              </a:rPr>
              <a:t>两款</a:t>
            </a:r>
            <a:r>
              <a:rPr dirty="0" sz="1000" spc="30">
                <a:latin typeface="PMingLiU"/>
                <a:cs typeface="PMingLiU"/>
              </a:rPr>
              <a:t> </a:t>
            </a:r>
            <a:r>
              <a:rPr dirty="0" sz="1000" spc="-5">
                <a:latin typeface="Arial"/>
                <a:cs typeface="Arial"/>
              </a:rPr>
              <a:t>CAR-T</a:t>
            </a:r>
            <a:r>
              <a:rPr dirty="0" sz="1000" spc="-10">
                <a:latin typeface="Arial"/>
                <a:cs typeface="Arial"/>
              </a:rPr>
              <a:t> </a:t>
            </a:r>
            <a:r>
              <a:rPr dirty="0" sz="1000" spc="-20">
                <a:latin typeface="PMingLiU"/>
                <a:cs typeface="PMingLiU"/>
              </a:rPr>
              <a:t>定</a:t>
            </a:r>
            <a:r>
              <a:rPr dirty="0" sz="1000" spc="5">
                <a:latin typeface="PMingLiU"/>
                <a:cs typeface="PMingLiU"/>
              </a:rPr>
              <a:t>价分别为</a:t>
            </a:r>
            <a:r>
              <a:rPr dirty="0" sz="1000" spc="30">
                <a:latin typeface="PMingLiU"/>
                <a:cs typeface="PMingLiU"/>
              </a:rPr>
              <a:t> </a:t>
            </a:r>
            <a:r>
              <a:rPr dirty="0" sz="1000" spc="-5">
                <a:latin typeface="Arial"/>
                <a:cs typeface="Arial"/>
              </a:rPr>
              <a:t>120</a:t>
            </a:r>
            <a:r>
              <a:rPr dirty="0" sz="1000" spc="-20">
                <a:latin typeface="Arial"/>
                <a:cs typeface="Arial"/>
              </a:rPr>
              <a:t> </a:t>
            </a:r>
            <a:r>
              <a:rPr dirty="0" sz="1000" spc="-20">
                <a:latin typeface="PMingLiU"/>
                <a:cs typeface="PMingLiU"/>
              </a:rPr>
              <a:t>万</a:t>
            </a:r>
            <a:r>
              <a:rPr dirty="0" sz="1000" spc="5">
                <a:latin typeface="PMingLiU"/>
                <a:cs typeface="PMingLiU"/>
              </a:rPr>
              <a:t>元</a:t>
            </a:r>
            <a:r>
              <a:rPr dirty="0" sz="1000">
                <a:latin typeface="Arial"/>
                <a:cs typeface="Arial"/>
              </a:rPr>
              <a:t>/</a:t>
            </a:r>
            <a:r>
              <a:rPr dirty="0" sz="1000" spc="155">
                <a:latin typeface="Arial"/>
                <a:cs typeface="Arial"/>
              </a:rPr>
              <a:t> </a:t>
            </a:r>
            <a:r>
              <a:rPr dirty="0" sz="1000" spc="-5">
                <a:latin typeface="Arial"/>
                <a:cs typeface="Arial"/>
              </a:rPr>
              <a:t>129</a:t>
            </a:r>
            <a:r>
              <a:rPr dirty="0" sz="1000" spc="-20">
                <a:latin typeface="Arial"/>
                <a:cs typeface="Arial"/>
              </a:rPr>
              <a:t> </a:t>
            </a:r>
            <a:r>
              <a:rPr dirty="0" sz="1000" spc="-20">
                <a:latin typeface="PMingLiU"/>
                <a:cs typeface="PMingLiU"/>
              </a:rPr>
              <a:t>万</a:t>
            </a:r>
            <a:r>
              <a:rPr dirty="0" sz="1000" spc="5">
                <a:latin typeface="PMingLiU"/>
                <a:cs typeface="PMingLiU"/>
              </a:rPr>
              <a:t>元，</a:t>
            </a:r>
            <a:r>
              <a:rPr dirty="0" sz="1000" spc="-20">
                <a:latin typeface="PMingLiU"/>
                <a:cs typeface="PMingLiU"/>
              </a:rPr>
              <a:t>虽</a:t>
            </a:r>
            <a:r>
              <a:rPr dirty="0" sz="1000" spc="5">
                <a:latin typeface="PMingLiU"/>
                <a:cs typeface="PMingLiU"/>
              </a:rPr>
              <a:t>然</a:t>
            </a:r>
            <a:r>
              <a:rPr dirty="0" sz="1000" spc="-20">
                <a:latin typeface="PMingLiU"/>
                <a:cs typeface="PMingLiU"/>
              </a:rPr>
              <a:t>相</a:t>
            </a:r>
            <a:r>
              <a:rPr dirty="0" sz="1000" spc="5">
                <a:latin typeface="PMingLiU"/>
                <a:cs typeface="PMingLiU"/>
              </a:rPr>
              <a:t>比海外的</a:t>
            </a:r>
            <a:r>
              <a:rPr dirty="0" sz="1000" spc="30">
                <a:latin typeface="PMingLiU"/>
                <a:cs typeface="PMingLiU"/>
              </a:rPr>
              <a:t> </a:t>
            </a:r>
            <a:r>
              <a:rPr dirty="0" sz="1000">
                <a:latin typeface="Arial"/>
                <a:cs typeface="Arial"/>
              </a:rPr>
              <a:t>37.3  </a:t>
            </a:r>
            <a:r>
              <a:rPr dirty="0" sz="1000" spc="5">
                <a:latin typeface="PMingLiU"/>
                <a:cs typeface="PMingLiU"/>
              </a:rPr>
              <a:t>万</a:t>
            </a:r>
            <a:r>
              <a:rPr dirty="0" sz="1000">
                <a:latin typeface="Arial"/>
                <a:cs typeface="Arial"/>
              </a:rPr>
              <a:t>~46.5</a:t>
            </a:r>
            <a:r>
              <a:rPr dirty="0" sz="1000" spc="-130">
                <a:latin typeface="Arial"/>
                <a:cs typeface="Arial"/>
              </a:rPr>
              <a:t> </a:t>
            </a:r>
            <a:r>
              <a:rPr dirty="0" sz="1000" spc="5">
                <a:latin typeface="PMingLiU"/>
                <a:cs typeface="PMingLiU"/>
              </a:rPr>
              <a:t>万</a:t>
            </a:r>
            <a:r>
              <a:rPr dirty="0" sz="1000" spc="-20">
                <a:latin typeface="PMingLiU"/>
                <a:cs typeface="PMingLiU"/>
              </a:rPr>
              <a:t>美</a:t>
            </a:r>
            <a:r>
              <a:rPr dirty="0" sz="1000" spc="5">
                <a:latin typeface="PMingLiU"/>
                <a:cs typeface="PMingLiU"/>
              </a:rPr>
              <a:t>元的</a:t>
            </a:r>
            <a:r>
              <a:rPr dirty="0" sz="1000" spc="-20">
                <a:latin typeface="PMingLiU"/>
                <a:cs typeface="PMingLiU"/>
              </a:rPr>
              <a:t>定</a:t>
            </a:r>
            <a:r>
              <a:rPr dirty="0" sz="1000" spc="5">
                <a:latin typeface="PMingLiU"/>
                <a:cs typeface="PMingLiU"/>
              </a:rPr>
              <a:t>价已</a:t>
            </a:r>
            <a:r>
              <a:rPr dirty="0" sz="1000" spc="-20">
                <a:latin typeface="PMingLiU"/>
                <a:cs typeface="PMingLiU"/>
              </a:rPr>
              <a:t>经</a:t>
            </a:r>
            <a:r>
              <a:rPr dirty="0" sz="1000" spc="5">
                <a:latin typeface="PMingLiU"/>
                <a:cs typeface="PMingLiU"/>
              </a:rPr>
              <a:t>进行</a:t>
            </a:r>
            <a:r>
              <a:rPr dirty="0" sz="1000" spc="-20">
                <a:latin typeface="PMingLiU"/>
                <a:cs typeface="PMingLiU"/>
              </a:rPr>
              <a:t>较</a:t>
            </a:r>
            <a:r>
              <a:rPr dirty="0" sz="1000" spc="5">
                <a:latin typeface="PMingLiU"/>
                <a:cs typeface="PMingLiU"/>
              </a:rPr>
              <a:t>大折</a:t>
            </a:r>
            <a:r>
              <a:rPr dirty="0" sz="1000" spc="-20">
                <a:latin typeface="PMingLiU"/>
                <a:cs typeface="PMingLiU"/>
              </a:rPr>
              <a:t>让</a:t>
            </a:r>
            <a:r>
              <a:rPr dirty="0" sz="1000" spc="5">
                <a:latin typeface="PMingLiU"/>
                <a:cs typeface="PMingLiU"/>
              </a:rPr>
              <a:t>，但</a:t>
            </a:r>
            <a:r>
              <a:rPr dirty="0" sz="1000" spc="-20">
                <a:latin typeface="PMingLiU"/>
                <a:cs typeface="PMingLiU"/>
              </a:rPr>
              <a:t>考</a:t>
            </a:r>
            <a:r>
              <a:rPr dirty="0" sz="1000" spc="5">
                <a:latin typeface="PMingLiU"/>
                <a:cs typeface="PMingLiU"/>
              </a:rPr>
              <a:t>虑到</a:t>
            </a:r>
            <a:r>
              <a:rPr dirty="0" sz="1000" spc="-20">
                <a:latin typeface="PMingLiU"/>
                <a:cs typeface="PMingLiU"/>
              </a:rPr>
              <a:t>国</a:t>
            </a:r>
            <a:r>
              <a:rPr dirty="0" sz="1000" spc="5">
                <a:latin typeface="PMingLiU"/>
                <a:cs typeface="PMingLiU"/>
              </a:rPr>
              <a:t>内患者</a:t>
            </a:r>
            <a:r>
              <a:rPr dirty="0" sz="1000" spc="-20">
                <a:latin typeface="PMingLiU"/>
                <a:cs typeface="PMingLiU"/>
              </a:rPr>
              <a:t>支</a:t>
            </a:r>
            <a:r>
              <a:rPr dirty="0" sz="1000" spc="5">
                <a:latin typeface="PMingLiU"/>
                <a:cs typeface="PMingLiU"/>
              </a:rPr>
              <a:t>付能</a:t>
            </a:r>
            <a:r>
              <a:rPr dirty="0" sz="1000" spc="-20">
                <a:latin typeface="PMingLiU"/>
                <a:cs typeface="PMingLiU"/>
              </a:rPr>
              <a:t>力</a:t>
            </a:r>
            <a:r>
              <a:rPr dirty="0" sz="1000" spc="5">
                <a:latin typeface="PMingLiU"/>
                <a:cs typeface="PMingLiU"/>
              </a:rPr>
              <a:t>较弱</a:t>
            </a:r>
            <a:r>
              <a:rPr dirty="0" sz="1000" spc="-20">
                <a:latin typeface="PMingLiU"/>
                <a:cs typeface="PMingLiU"/>
              </a:rPr>
              <a:t>，</a:t>
            </a:r>
            <a:r>
              <a:rPr dirty="0" sz="1000" spc="5">
                <a:latin typeface="PMingLiU"/>
                <a:cs typeface="PMingLiU"/>
              </a:rPr>
              <a:t>目前</a:t>
            </a:r>
            <a:r>
              <a:rPr dirty="0" sz="1000" spc="-20">
                <a:latin typeface="PMingLiU"/>
                <a:cs typeface="PMingLiU"/>
              </a:rPr>
              <a:t>的</a:t>
            </a:r>
            <a:r>
              <a:rPr dirty="0" sz="1000" spc="5">
                <a:latin typeface="PMingLiU"/>
                <a:cs typeface="PMingLiU"/>
              </a:rPr>
              <a:t>定价较 大的影</a:t>
            </a:r>
            <a:r>
              <a:rPr dirty="0" sz="1000" spc="-20">
                <a:latin typeface="PMingLiU"/>
                <a:cs typeface="PMingLiU"/>
              </a:rPr>
              <a:t>响</a:t>
            </a:r>
            <a:r>
              <a:rPr dirty="0" sz="1000" spc="5">
                <a:latin typeface="PMingLiU"/>
                <a:cs typeface="PMingLiU"/>
              </a:rPr>
              <a:t>了可</a:t>
            </a:r>
            <a:r>
              <a:rPr dirty="0" sz="1000" spc="-20">
                <a:latin typeface="PMingLiU"/>
                <a:cs typeface="PMingLiU"/>
              </a:rPr>
              <a:t>及</a:t>
            </a:r>
            <a:r>
              <a:rPr dirty="0" sz="1000" spc="5">
                <a:latin typeface="PMingLiU"/>
                <a:cs typeface="PMingLiU"/>
              </a:rPr>
              <a:t>性。</a:t>
            </a:r>
            <a:endParaRPr sz="1000">
              <a:latin typeface="PMingLiU"/>
              <a:cs typeface="PMingLiU"/>
            </a:endParaRPr>
          </a:p>
          <a:p>
            <a:pPr algn="just" marL="12700" marR="5715">
              <a:lnSpc>
                <a:spcPct val="140000"/>
              </a:lnSpc>
              <a:spcBef>
                <a:spcPts val="600"/>
              </a:spcBef>
            </a:pPr>
            <a:r>
              <a:rPr dirty="0" sz="1000" spc="5">
                <a:latin typeface="PMingLiU"/>
                <a:cs typeface="PMingLiU"/>
              </a:rPr>
              <a:t>虽然</a:t>
            </a:r>
            <a:r>
              <a:rPr dirty="0" sz="1000" spc="80">
                <a:latin typeface="PMingLiU"/>
                <a:cs typeface="PMingLiU"/>
              </a:rPr>
              <a:t> </a:t>
            </a:r>
            <a:r>
              <a:rPr dirty="0" sz="1000">
                <a:latin typeface="Arial"/>
                <a:cs typeface="Arial"/>
              </a:rPr>
              <a:t>CAR-T</a:t>
            </a:r>
            <a:r>
              <a:rPr dirty="0" sz="1000" spc="-5">
                <a:latin typeface="Arial"/>
                <a:cs typeface="Arial"/>
              </a:rPr>
              <a:t> </a:t>
            </a:r>
            <a:r>
              <a:rPr dirty="0" sz="1000" spc="5">
                <a:latin typeface="PMingLiU"/>
                <a:cs typeface="PMingLiU"/>
              </a:rPr>
              <a:t>产品</a:t>
            </a:r>
            <a:r>
              <a:rPr dirty="0" sz="1000" spc="-20">
                <a:latin typeface="PMingLiU"/>
                <a:cs typeface="PMingLiU"/>
              </a:rPr>
              <a:t>看</a:t>
            </a:r>
            <a:r>
              <a:rPr dirty="0" sz="1000" spc="5">
                <a:latin typeface="PMingLiU"/>
                <a:cs typeface="PMingLiU"/>
              </a:rPr>
              <a:t>似定</a:t>
            </a:r>
            <a:r>
              <a:rPr dirty="0" sz="1000" spc="-20">
                <a:latin typeface="PMingLiU"/>
                <a:cs typeface="PMingLiU"/>
              </a:rPr>
              <a:t>价</a:t>
            </a:r>
            <a:r>
              <a:rPr dirty="0" sz="1000" spc="5">
                <a:latin typeface="PMingLiU"/>
                <a:cs typeface="PMingLiU"/>
              </a:rPr>
              <a:t>高昂</a:t>
            </a:r>
            <a:r>
              <a:rPr dirty="0" sz="1000" spc="-20">
                <a:latin typeface="PMingLiU"/>
                <a:cs typeface="PMingLiU"/>
              </a:rPr>
              <a:t>，</a:t>
            </a:r>
            <a:r>
              <a:rPr dirty="0" sz="1000" spc="5">
                <a:latin typeface="PMingLiU"/>
                <a:cs typeface="PMingLiU"/>
              </a:rPr>
              <a:t>但厂</a:t>
            </a:r>
            <a:r>
              <a:rPr dirty="0" sz="1000" spc="-20">
                <a:latin typeface="PMingLiU"/>
                <a:cs typeface="PMingLiU"/>
              </a:rPr>
              <a:t>商</a:t>
            </a:r>
            <a:r>
              <a:rPr dirty="0" sz="1000" spc="5">
                <a:latin typeface="PMingLiU"/>
                <a:cs typeface="PMingLiU"/>
              </a:rPr>
              <a:t>的利</a:t>
            </a:r>
            <a:r>
              <a:rPr dirty="0" sz="1000" spc="-20">
                <a:latin typeface="PMingLiU"/>
                <a:cs typeface="PMingLiU"/>
              </a:rPr>
              <a:t>润</a:t>
            </a:r>
            <a:r>
              <a:rPr dirty="0" sz="1000" spc="5">
                <a:latin typeface="PMingLiU"/>
                <a:cs typeface="PMingLiU"/>
              </a:rPr>
              <a:t>率水</a:t>
            </a:r>
            <a:r>
              <a:rPr dirty="0" sz="1000" spc="-20">
                <a:latin typeface="PMingLiU"/>
                <a:cs typeface="PMingLiU"/>
              </a:rPr>
              <a:t>平</a:t>
            </a:r>
            <a:r>
              <a:rPr dirty="0" sz="1000" spc="5">
                <a:latin typeface="PMingLiU"/>
                <a:cs typeface="PMingLiU"/>
              </a:rPr>
              <a:t>仍在合</a:t>
            </a:r>
            <a:r>
              <a:rPr dirty="0" sz="1000" spc="-20">
                <a:latin typeface="PMingLiU"/>
                <a:cs typeface="PMingLiU"/>
              </a:rPr>
              <a:t>理</a:t>
            </a:r>
            <a:r>
              <a:rPr dirty="0" sz="1000" spc="5">
                <a:latin typeface="PMingLiU"/>
                <a:cs typeface="PMingLiU"/>
              </a:rPr>
              <a:t>范围</a:t>
            </a:r>
            <a:r>
              <a:rPr dirty="0" sz="1000" spc="-10">
                <a:latin typeface="PMingLiU"/>
                <a:cs typeface="PMingLiU"/>
              </a:rPr>
              <a:t>。</a:t>
            </a:r>
            <a:r>
              <a:rPr dirty="0" sz="1000" spc="5">
                <a:latin typeface="PMingLiU"/>
                <a:cs typeface="PMingLiU"/>
              </a:rPr>
              <a:t>以药</a:t>
            </a:r>
            <a:r>
              <a:rPr dirty="0" sz="1000" spc="-20">
                <a:latin typeface="PMingLiU"/>
                <a:cs typeface="PMingLiU"/>
              </a:rPr>
              <a:t>明</a:t>
            </a:r>
            <a:r>
              <a:rPr dirty="0" sz="1000" spc="5">
                <a:latin typeface="PMingLiU"/>
                <a:cs typeface="PMingLiU"/>
              </a:rPr>
              <a:t>巨诺</a:t>
            </a:r>
            <a:r>
              <a:rPr dirty="0" sz="1000" spc="-20">
                <a:latin typeface="PMingLiU"/>
                <a:cs typeface="PMingLiU"/>
              </a:rPr>
              <a:t>为</a:t>
            </a:r>
            <a:r>
              <a:rPr dirty="0" sz="1000" spc="5">
                <a:latin typeface="PMingLiU"/>
                <a:cs typeface="PMingLiU"/>
              </a:rPr>
              <a:t>例，随 着公司实施施减少原材</a:t>
            </a:r>
            <a:r>
              <a:rPr dirty="0" sz="1000" spc="-20">
                <a:latin typeface="PMingLiU"/>
                <a:cs typeface="PMingLiU"/>
              </a:rPr>
              <a:t>料</a:t>
            </a:r>
            <a:r>
              <a:rPr dirty="0" sz="1000" spc="5">
                <a:latin typeface="PMingLiU"/>
                <a:cs typeface="PMingLiU"/>
              </a:rPr>
              <a:t>废品及废料的技</a:t>
            </a:r>
            <a:r>
              <a:rPr dirty="0" sz="1000" spc="-20">
                <a:latin typeface="PMingLiU"/>
                <a:cs typeface="PMingLiU"/>
              </a:rPr>
              <a:t>术</a:t>
            </a:r>
            <a:r>
              <a:rPr dirty="0" sz="1000" spc="5">
                <a:latin typeface="PMingLiU"/>
                <a:cs typeface="PMingLiU"/>
              </a:rPr>
              <a:t>与程序，</a:t>
            </a:r>
            <a:r>
              <a:rPr dirty="0" sz="1000" spc="-20">
                <a:latin typeface="PMingLiU"/>
                <a:cs typeface="PMingLiU"/>
              </a:rPr>
              <a:t>上</a:t>
            </a:r>
            <a:r>
              <a:rPr dirty="0" sz="1000" spc="5">
                <a:latin typeface="PMingLiU"/>
                <a:cs typeface="PMingLiU"/>
              </a:rPr>
              <a:t>半</a:t>
            </a:r>
            <a:r>
              <a:rPr dirty="0" sz="1000" spc="10">
                <a:latin typeface="PMingLiU"/>
                <a:cs typeface="PMingLiU"/>
              </a:rPr>
              <a:t>年</a:t>
            </a:r>
            <a:r>
              <a:rPr dirty="0" sz="1000" spc="5">
                <a:latin typeface="PMingLiU"/>
                <a:cs typeface="PMingLiU"/>
              </a:rPr>
              <a:t>倍诺达的毛利</a:t>
            </a:r>
            <a:r>
              <a:rPr dirty="0" sz="1000" spc="-20">
                <a:latin typeface="PMingLiU"/>
                <a:cs typeface="PMingLiU"/>
              </a:rPr>
              <a:t>率</a:t>
            </a:r>
            <a:r>
              <a:rPr dirty="0" sz="1000" spc="5">
                <a:latin typeface="PMingLiU"/>
                <a:cs typeface="PMingLiU"/>
              </a:rPr>
              <a:t>达</a:t>
            </a:r>
            <a:r>
              <a:rPr dirty="0" sz="1000" spc="260">
                <a:latin typeface="PMingLiU"/>
                <a:cs typeface="PMingLiU"/>
              </a:rPr>
              <a:t> </a:t>
            </a:r>
            <a:r>
              <a:rPr dirty="0" sz="1000" spc="-5">
                <a:latin typeface="Arial"/>
                <a:cs typeface="Arial"/>
              </a:rPr>
              <a:t>35%</a:t>
            </a:r>
            <a:r>
              <a:rPr dirty="0" sz="1000" spc="-5">
                <a:latin typeface="PMingLiU"/>
                <a:cs typeface="PMingLiU"/>
              </a:rPr>
              <a:t>，</a:t>
            </a:r>
            <a:r>
              <a:rPr dirty="0" sz="1000" spc="5">
                <a:latin typeface="PMingLiU"/>
                <a:cs typeface="PMingLiU"/>
              </a:rPr>
              <a:t>相比 </a:t>
            </a:r>
            <a:r>
              <a:rPr dirty="0" sz="1000" spc="-5">
                <a:latin typeface="Arial"/>
                <a:cs typeface="Arial"/>
              </a:rPr>
              <a:t>2021</a:t>
            </a:r>
            <a:r>
              <a:rPr dirty="0" sz="1000" spc="-75">
                <a:latin typeface="Arial"/>
                <a:cs typeface="Arial"/>
              </a:rPr>
              <a:t> </a:t>
            </a:r>
            <a:r>
              <a:rPr dirty="0" sz="1000" spc="5">
                <a:latin typeface="PMingLiU"/>
                <a:cs typeface="PMingLiU"/>
              </a:rPr>
              <a:t>年的</a:t>
            </a:r>
            <a:r>
              <a:rPr dirty="0" sz="1000" spc="-20">
                <a:latin typeface="PMingLiU"/>
                <a:cs typeface="PMingLiU"/>
              </a:rPr>
              <a:t> </a:t>
            </a:r>
            <a:r>
              <a:rPr dirty="0" sz="1000" spc="-5">
                <a:latin typeface="Arial"/>
                <a:cs typeface="Arial"/>
              </a:rPr>
              <a:t>29.4%</a:t>
            </a:r>
            <a:r>
              <a:rPr dirty="0" sz="1000" spc="5">
                <a:latin typeface="PMingLiU"/>
                <a:cs typeface="PMingLiU"/>
              </a:rPr>
              <a:t>有所提升。</a:t>
            </a:r>
            <a:r>
              <a:rPr dirty="0" sz="1000" spc="-20">
                <a:latin typeface="PMingLiU"/>
                <a:cs typeface="PMingLiU"/>
              </a:rPr>
              <a:t>未</a:t>
            </a:r>
            <a:r>
              <a:rPr dirty="0" sz="1000" spc="5">
                <a:latin typeface="PMingLiU"/>
                <a:cs typeface="PMingLiU"/>
              </a:rPr>
              <a:t>来随</a:t>
            </a:r>
            <a:r>
              <a:rPr dirty="0" sz="1000" spc="-15">
                <a:latin typeface="PMingLiU"/>
                <a:cs typeface="PMingLiU"/>
              </a:rPr>
              <a:t>着</a:t>
            </a:r>
            <a:r>
              <a:rPr dirty="0" sz="1000" spc="5">
                <a:latin typeface="PMingLiU"/>
                <a:cs typeface="PMingLiU"/>
              </a:rPr>
              <a:t>原材</a:t>
            </a:r>
            <a:r>
              <a:rPr dirty="0" sz="1000" spc="-20">
                <a:latin typeface="PMingLiU"/>
                <a:cs typeface="PMingLiU"/>
              </a:rPr>
              <a:t>料</a:t>
            </a:r>
            <a:r>
              <a:rPr dirty="0" sz="1000" spc="5">
                <a:latin typeface="PMingLiU"/>
                <a:cs typeface="PMingLiU"/>
              </a:rPr>
              <a:t>逐步</a:t>
            </a:r>
            <a:r>
              <a:rPr dirty="0" sz="1000" spc="-20">
                <a:latin typeface="PMingLiU"/>
                <a:cs typeface="PMingLiU"/>
              </a:rPr>
              <a:t>国</a:t>
            </a:r>
            <a:r>
              <a:rPr dirty="0" sz="1000" spc="5">
                <a:latin typeface="PMingLiU"/>
                <a:cs typeface="PMingLiU"/>
              </a:rPr>
              <a:t>产</a:t>
            </a:r>
            <a:r>
              <a:rPr dirty="0" sz="1000" spc="-20">
                <a:latin typeface="PMingLiU"/>
                <a:cs typeface="PMingLiU"/>
              </a:rPr>
              <a:t>化</a:t>
            </a:r>
            <a:r>
              <a:rPr dirty="0" sz="1000" spc="5">
                <a:latin typeface="PMingLiU"/>
                <a:cs typeface="PMingLiU"/>
              </a:rPr>
              <a:t>，生产</a:t>
            </a:r>
            <a:r>
              <a:rPr dirty="0" sz="1000" spc="-20">
                <a:latin typeface="PMingLiU"/>
                <a:cs typeface="PMingLiU"/>
              </a:rPr>
              <a:t>成</a:t>
            </a:r>
            <a:r>
              <a:rPr dirty="0" sz="1000" spc="5">
                <a:latin typeface="PMingLiU"/>
                <a:cs typeface="PMingLiU"/>
              </a:rPr>
              <a:t>本有</a:t>
            </a:r>
            <a:r>
              <a:rPr dirty="0" sz="1000" spc="-20">
                <a:latin typeface="PMingLiU"/>
                <a:cs typeface="PMingLiU"/>
              </a:rPr>
              <a:t>望</a:t>
            </a:r>
            <a:r>
              <a:rPr dirty="0" sz="1000" spc="5">
                <a:latin typeface="PMingLiU"/>
                <a:cs typeface="PMingLiU"/>
              </a:rPr>
              <a:t>进一</a:t>
            </a:r>
            <a:r>
              <a:rPr dirty="0" sz="1000" spc="-20">
                <a:latin typeface="PMingLiU"/>
                <a:cs typeface="PMingLiU"/>
              </a:rPr>
              <a:t>步</a:t>
            </a:r>
            <a:r>
              <a:rPr dirty="0" sz="1000" spc="5">
                <a:latin typeface="PMingLiU"/>
                <a:cs typeface="PMingLiU"/>
              </a:rPr>
              <a:t>下</a:t>
            </a:r>
            <a:r>
              <a:rPr dirty="0" sz="1000" spc="10">
                <a:latin typeface="PMingLiU"/>
                <a:cs typeface="PMingLiU"/>
              </a:rPr>
              <a:t>降</a:t>
            </a:r>
            <a:r>
              <a:rPr dirty="0" sz="1000" spc="5">
                <a:latin typeface="PMingLiU"/>
                <a:cs typeface="PMingLiU"/>
              </a:rPr>
              <a:t>。</a:t>
            </a:r>
            <a:endParaRPr sz="1000">
              <a:latin typeface="PMingLiU"/>
              <a:cs typeface="PMingLiU"/>
            </a:endParaRPr>
          </a:p>
        </p:txBody>
      </p:sp>
      <p:sp>
        <p:nvSpPr>
          <p:cNvPr id="8" name="object 8"/>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9" name="object 9"/>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42161"/>
            <a:ext cx="5071745" cy="3932554"/>
          </a:xfrm>
          <a:prstGeom prst="rect">
            <a:avLst/>
          </a:prstGeom>
        </p:spPr>
        <p:txBody>
          <a:bodyPr wrap="square" lIns="0" tIns="11430" rIns="0" bIns="0" rtlCol="0" vert="horz">
            <a:spAutoFit/>
          </a:bodyPr>
          <a:lstStyle/>
          <a:p>
            <a:pPr marL="12700">
              <a:lnSpc>
                <a:spcPct val="100000"/>
              </a:lnSpc>
              <a:spcBef>
                <a:spcPts val="90"/>
              </a:spcBef>
            </a:pPr>
            <a:r>
              <a:rPr dirty="0" sz="1400" spc="10" b="1">
                <a:solidFill>
                  <a:srgbClr val="C00000"/>
                </a:solidFill>
                <a:latin typeface="Microsoft JhengHei UI"/>
                <a:cs typeface="Microsoft JhengHei UI"/>
              </a:rPr>
              <a:t>支</a:t>
            </a:r>
            <a:r>
              <a:rPr dirty="0" sz="1400" spc="-10" b="1">
                <a:solidFill>
                  <a:srgbClr val="C00000"/>
                </a:solidFill>
                <a:latin typeface="Microsoft JhengHei UI"/>
                <a:cs typeface="Microsoft JhengHei UI"/>
              </a:rPr>
              <a:t>付</a:t>
            </a:r>
            <a:r>
              <a:rPr dirty="0" sz="1400" spc="10" b="1">
                <a:solidFill>
                  <a:srgbClr val="C00000"/>
                </a:solidFill>
                <a:latin typeface="Microsoft JhengHei UI"/>
                <a:cs typeface="Microsoft JhengHei UI"/>
              </a:rPr>
              <a:t>篇</a:t>
            </a:r>
            <a:r>
              <a:rPr dirty="0" sz="1400" spc="-10" b="1">
                <a:solidFill>
                  <a:srgbClr val="C00000"/>
                </a:solidFill>
                <a:latin typeface="Microsoft JhengHei UI"/>
                <a:cs typeface="Microsoft JhengHei UI"/>
              </a:rPr>
              <a:t>：支</a:t>
            </a:r>
            <a:r>
              <a:rPr dirty="0" sz="1400" spc="10" b="1">
                <a:solidFill>
                  <a:srgbClr val="C00000"/>
                </a:solidFill>
                <a:latin typeface="Microsoft JhengHei UI"/>
                <a:cs typeface="Microsoft JhengHei UI"/>
              </a:rPr>
              <a:t>付</a:t>
            </a:r>
            <a:r>
              <a:rPr dirty="0" sz="1400" spc="-10" b="1">
                <a:solidFill>
                  <a:srgbClr val="C00000"/>
                </a:solidFill>
                <a:latin typeface="Microsoft JhengHei UI"/>
                <a:cs typeface="Microsoft JhengHei UI"/>
              </a:rPr>
              <a:t>体系</a:t>
            </a:r>
            <a:r>
              <a:rPr dirty="0" sz="1400" spc="10" b="1">
                <a:solidFill>
                  <a:srgbClr val="C00000"/>
                </a:solidFill>
                <a:latin typeface="Microsoft JhengHei UI"/>
                <a:cs typeface="Microsoft JhengHei UI"/>
              </a:rPr>
              <a:t>多</a:t>
            </a:r>
            <a:r>
              <a:rPr dirty="0" sz="1400" spc="-10" b="1">
                <a:solidFill>
                  <a:srgbClr val="C00000"/>
                </a:solidFill>
                <a:latin typeface="Microsoft JhengHei UI"/>
                <a:cs typeface="Microsoft JhengHei UI"/>
              </a:rPr>
              <a:t>元</a:t>
            </a:r>
            <a:r>
              <a:rPr dirty="0" sz="1400" spc="10" b="1">
                <a:solidFill>
                  <a:srgbClr val="C00000"/>
                </a:solidFill>
                <a:latin typeface="Microsoft JhengHei UI"/>
                <a:cs typeface="Microsoft JhengHei UI"/>
              </a:rPr>
              <a:t>化</a:t>
            </a:r>
            <a:r>
              <a:rPr dirty="0" sz="1400" spc="-5" b="1">
                <a:solidFill>
                  <a:srgbClr val="C00000"/>
                </a:solidFill>
                <a:latin typeface="Microsoft JhengHei UI"/>
                <a:cs typeface="Microsoft JhengHei UI"/>
              </a:rPr>
              <a:t>，</a:t>
            </a:r>
            <a:r>
              <a:rPr dirty="0" sz="1400" spc="-5" b="1">
                <a:solidFill>
                  <a:srgbClr val="C00000"/>
                </a:solidFill>
                <a:latin typeface="Arial"/>
                <a:cs typeface="Arial"/>
              </a:rPr>
              <a:t>CAR-T</a:t>
            </a:r>
            <a:r>
              <a:rPr dirty="0" sz="1400" spc="-70" b="1">
                <a:solidFill>
                  <a:srgbClr val="C00000"/>
                </a:solidFill>
                <a:latin typeface="Arial"/>
                <a:cs typeface="Arial"/>
              </a:rPr>
              <a:t> </a:t>
            </a:r>
            <a:r>
              <a:rPr dirty="0" sz="1400" spc="10" b="1">
                <a:solidFill>
                  <a:srgbClr val="C00000"/>
                </a:solidFill>
                <a:latin typeface="Microsoft JhengHei UI"/>
                <a:cs typeface="Microsoft JhengHei UI"/>
              </a:rPr>
              <a:t>可及性</a:t>
            </a:r>
            <a:r>
              <a:rPr dirty="0" sz="1400" spc="-10" b="1">
                <a:solidFill>
                  <a:srgbClr val="C00000"/>
                </a:solidFill>
                <a:latin typeface="Microsoft JhengHei UI"/>
                <a:cs typeface="Microsoft JhengHei UI"/>
              </a:rPr>
              <a:t>逐</a:t>
            </a:r>
            <a:r>
              <a:rPr dirty="0" sz="1400" spc="10" b="1">
                <a:solidFill>
                  <a:srgbClr val="C00000"/>
                </a:solidFill>
                <a:latin typeface="Microsoft JhengHei UI"/>
                <a:cs typeface="Microsoft JhengHei UI"/>
              </a:rPr>
              <a:t>步</a:t>
            </a:r>
            <a:r>
              <a:rPr dirty="0" sz="1400" spc="-10" b="1">
                <a:solidFill>
                  <a:srgbClr val="C00000"/>
                </a:solidFill>
                <a:latin typeface="Microsoft JhengHei UI"/>
                <a:cs typeface="Microsoft JhengHei UI"/>
              </a:rPr>
              <a:t>改善</a:t>
            </a:r>
            <a:endParaRPr sz="1400">
              <a:latin typeface="Microsoft JhengHei UI"/>
              <a:cs typeface="Microsoft JhengHei UI"/>
            </a:endParaRPr>
          </a:p>
          <a:p>
            <a:pPr marL="12700">
              <a:lnSpc>
                <a:spcPct val="100000"/>
              </a:lnSpc>
              <a:spcBef>
                <a:spcPts val="1285"/>
              </a:spcBef>
            </a:pPr>
            <a:r>
              <a:rPr dirty="0" sz="1200" b="1">
                <a:solidFill>
                  <a:srgbClr val="585858"/>
                </a:solidFill>
                <a:latin typeface="Microsoft JhengHei UI"/>
                <a:cs typeface="Microsoft JhengHei UI"/>
              </a:rPr>
              <a:t>探索多层级支付方式，提升</a:t>
            </a:r>
            <a:r>
              <a:rPr dirty="0" sz="1200" spc="35" b="1">
                <a:solidFill>
                  <a:srgbClr val="585858"/>
                </a:solidFill>
                <a:latin typeface="Microsoft JhengHei UI"/>
                <a:cs typeface="Microsoft JhengHei UI"/>
              </a:rPr>
              <a:t> </a:t>
            </a:r>
            <a:r>
              <a:rPr dirty="0" sz="1200" spc="-15" b="1">
                <a:solidFill>
                  <a:srgbClr val="585858"/>
                </a:solidFill>
                <a:latin typeface="Arial"/>
                <a:cs typeface="Arial"/>
              </a:rPr>
              <a:t>CAR-T </a:t>
            </a:r>
            <a:r>
              <a:rPr dirty="0" sz="1200" b="1">
                <a:solidFill>
                  <a:srgbClr val="585858"/>
                </a:solidFill>
                <a:latin typeface="Microsoft JhengHei UI"/>
                <a:cs typeface="Microsoft JhengHei UI"/>
              </a:rPr>
              <a:t>可及性</a:t>
            </a:r>
            <a:endParaRPr sz="1200">
              <a:latin typeface="Microsoft JhengHei UI"/>
              <a:cs typeface="Microsoft JhengHei UI"/>
            </a:endParaRPr>
          </a:p>
          <a:p>
            <a:pPr marL="12700">
              <a:lnSpc>
                <a:spcPct val="100000"/>
              </a:lnSpc>
              <a:spcBef>
                <a:spcPts val="965"/>
              </a:spcBef>
            </a:pPr>
            <a:r>
              <a:rPr dirty="0" sz="1000" spc="5" b="1">
                <a:latin typeface="Microsoft JhengHei UI"/>
                <a:cs typeface="Microsoft JhengHei UI"/>
              </a:rPr>
              <a:t>海外多国已</a:t>
            </a:r>
            <a:r>
              <a:rPr dirty="0" sz="1000" spc="245" b="1">
                <a:latin typeface="Microsoft JhengHei UI"/>
                <a:cs typeface="Microsoft JhengHei UI"/>
              </a:rPr>
              <a:t>将</a:t>
            </a:r>
            <a:r>
              <a:rPr dirty="0" sz="1000" spc="-15" b="1">
                <a:latin typeface="Arial"/>
                <a:cs typeface="Arial"/>
              </a:rPr>
              <a:t>CAR-T</a:t>
            </a:r>
            <a:r>
              <a:rPr dirty="0" sz="1000" spc="-35" b="1">
                <a:latin typeface="Arial"/>
                <a:cs typeface="Arial"/>
              </a:rPr>
              <a:t> </a:t>
            </a:r>
            <a:r>
              <a:rPr dirty="0" sz="1000" spc="5" b="1">
                <a:latin typeface="Microsoft JhengHei UI"/>
                <a:cs typeface="Microsoft JhengHei UI"/>
              </a:rPr>
              <a:t>纳入医保</a:t>
            </a:r>
            <a:r>
              <a:rPr dirty="0" sz="1000" spc="-20" b="1">
                <a:latin typeface="Microsoft JhengHei UI"/>
                <a:cs typeface="Microsoft JhengHei UI"/>
              </a:rPr>
              <a:t>，</a:t>
            </a:r>
            <a:r>
              <a:rPr dirty="0" sz="1000" spc="5" b="1">
                <a:latin typeface="Microsoft JhengHei UI"/>
                <a:cs typeface="Microsoft JhengHei UI"/>
              </a:rPr>
              <a:t>国内</a:t>
            </a:r>
            <a:r>
              <a:rPr dirty="0" sz="1000" spc="-20" b="1">
                <a:latin typeface="Microsoft JhengHei UI"/>
                <a:cs typeface="Microsoft JhengHei UI"/>
              </a:rPr>
              <a:t>多</a:t>
            </a:r>
            <a:r>
              <a:rPr dirty="0" sz="1000" spc="5" b="1">
                <a:latin typeface="Microsoft JhengHei UI"/>
                <a:cs typeface="Microsoft JhengHei UI"/>
              </a:rPr>
              <a:t>层级保</a:t>
            </a:r>
            <a:r>
              <a:rPr dirty="0" sz="1000" spc="-20" b="1">
                <a:latin typeface="Microsoft JhengHei UI"/>
                <a:cs typeface="Microsoft JhengHei UI"/>
              </a:rPr>
              <a:t>障</a:t>
            </a:r>
            <a:r>
              <a:rPr dirty="0" sz="1000" spc="5" b="1">
                <a:latin typeface="Microsoft JhengHei UI"/>
                <a:cs typeface="Microsoft JhengHei UI"/>
              </a:rPr>
              <a:t>减</a:t>
            </a:r>
            <a:r>
              <a:rPr dirty="0" sz="1000" spc="-20" b="1">
                <a:latin typeface="Microsoft JhengHei UI"/>
                <a:cs typeface="Microsoft JhengHei UI"/>
              </a:rPr>
              <a:t>轻</a:t>
            </a:r>
            <a:r>
              <a:rPr dirty="0" sz="1000" spc="5" b="1">
                <a:latin typeface="Microsoft JhengHei UI"/>
                <a:cs typeface="Microsoft JhengHei UI"/>
              </a:rPr>
              <a:t>患者负担</a:t>
            </a:r>
            <a:endParaRPr sz="1000">
              <a:latin typeface="Microsoft JhengHei UI"/>
              <a:cs typeface="Microsoft JhengHei UI"/>
            </a:endParaRPr>
          </a:p>
          <a:p>
            <a:pPr algn="just" marL="12700" marR="5080">
              <a:lnSpc>
                <a:spcPct val="139500"/>
              </a:lnSpc>
              <a:spcBef>
                <a:spcPts val="610"/>
              </a:spcBef>
            </a:pPr>
            <a:r>
              <a:rPr dirty="0" sz="1000" spc="5">
                <a:latin typeface="PMingLiU"/>
                <a:cs typeface="PMingLiU"/>
              </a:rPr>
              <a:t>目前部</a:t>
            </a:r>
            <a:r>
              <a:rPr dirty="0" sz="1000" spc="-20">
                <a:latin typeface="PMingLiU"/>
                <a:cs typeface="PMingLiU"/>
              </a:rPr>
              <a:t>分</a:t>
            </a:r>
            <a:r>
              <a:rPr dirty="0" sz="1000" spc="5">
                <a:latin typeface="PMingLiU"/>
                <a:cs typeface="PMingLiU"/>
              </a:rPr>
              <a:t>海外</a:t>
            </a:r>
            <a:r>
              <a:rPr dirty="0" sz="1000" spc="-20">
                <a:latin typeface="PMingLiU"/>
                <a:cs typeface="PMingLiU"/>
              </a:rPr>
              <a:t>国</a:t>
            </a:r>
            <a:r>
              <a:rPr dirty="0" sz="1000" spc="5">
                <a:latin typeface="PMingLiU"/>
                <a:cs typeface="PMingLiU"/>
              </a:rPr>
              <a:t>家已</a:t>
            </a:r>
            <a:r>
              <a:rPr dirty="0" sz="1000" spc="-20">
                <a:latin typeface="PMingLiU"/>
                <a:cs typeface="PMingLiU"/>
              </a:rPr>
              <a:t>经</a:t>
            </a:r>
            <a:r>
              <a:rPr dirty="0" sz="1000" spc="5">
                <a:latin typeface="PMingLiU"/>
                <a:cs typeface="PMingLiU"/>
              </a:rPr>
              <a:t>将</a:t>
            </a:r>
            <a:r>
              <a:rPr dirty="0" sz="1000" spc="150">
                <a:latin typeface="PMingLiU"/>
                <a:cs typeface="PMingLiU"/>
              </a:rPr>
              <a:t> </a:t>
            </a:r>
            <a:r>
              <a:rPr dirty="0" sz="1000" spc="-5">
                <a:latin typeface="Arial"/>
                <a:cs typeface="Arial"/>
              </a:rPr>
              <a:t>CAR-T</a:t>
            </a:r>
            <a:r>
              <a:rPr dirty="0" sz="1000" spc="65">
                <a:latin typeface="Arial"/>
                <a:cs typeface="Arial"/>
              </a:rPr>
              <a:t> </a:t>
            </a:r>
            <a:r>
              <a:rPr dirty="0" sz="1000" spc="5">
                <a:latin typeface="PMingLiU"/>
                <a:cs typeface="PMingLiU"/>
              </a:rPr>
              <a:t>治疗</a:t>
            </a:r>
            <a:r>
              <a:rPr dirty="0" sz="1000" spc="-20">
                <a:latin typeface="PMingLiU"/>
                <a:cs typeface="PMingLiU"/>
              </a:rPr>
              <a:t>纳</a:t>
            </a:r>
            <a:r>
              <a:rPr dirty="0" sz="1000" spc="5">
                <a:latin typeface="PMingLiU"/>
                <a:cs typeface="PMingLiU"/>
              </a:rPr>
              <a:t>入医</a:t>
            </a:r>
            <a:r>
              <a:rPr dirty="0" sz="1000" spc="-20">
                <a:latin typeface="PMingLiU"/>
                <a:cs typeface="PMingLiU"/>
              </a:rPr>
              <a:t>保</a:t>
            </a:r>
            <a:r>
              <a:rPr dirty="0" sz="1000" spc="5">
                <a:latin typeface="PMingLiU"/>
                <a:cs typeface="PMingLiU"/>
              </a:rPr>
              <a:t>目录</a:t>
            </a:r>
            <a:r>
              <a:rPr dirty="0" sz="1000" spc="10">
                <a:latin typeface="PMingLiU"/>
                <a:cs typeface="PMingLiU"/>
              </a:rPr>
              <a:t>。</a:t>
            </a:r>
            <a:r>
              <a:rPr dirty="0" sz="1000" spc="-10">
                <a:latin typeface="Arial"/>
                <a:cs typeface="Arial"/>
              </a:rPr>
              <a:t>2018</a:t>
            </a:r>
            <a:r>
              <a:rPr dirty="0" sz="1000" spc="70">
                <a:latin typeface="Arial"/>
                <a:cs typeface="Arial"/>
              </a:rPr>
              <a:t> </a:t>
            </a:r>
            <a:r>
              <a:rPr dirty="0" sz="1000" spc="5">
                <a:latin typeface="PMingLiU"/>
                <a:cs typeface="PMingLiU"/>
              </a:rPr>
              <a:t>年</a:t>
            </a:r>
            <a:r>
              <a:rPr dirty="0" sz="1000" spc="150">
                <a:latin typeface="PMingLiU"/>
                <a:cs typeface="PMingLiU"/>
              </a:rPr>
              <a:t> </a:t>
            </a:r>
            <a:r>
              <a:rPr dirty="0" sz="1000">
                <a:latin typeface="Arial"/>
                <a:cs typeface="Arial"/>
              </a:rPr>
              <a:t>9</a:t>
            </a:r>
            <a:r>
              <a:rPr dirty="0" sz="1000" spc="75">
                <a:latin typeface="Arial"/>
                <a:cs typeface="Arial"/>
              </a:rPr>
              <a:t> </a:t>
            </a:r>
            <a:r>
              <a:rPr dirty="0" sz="1000" spc="-20">
                <a:latin typeface="PMingLiU"/>
                <a:cs typeface="PMingLiU"/>
              </a:rPr>
              <a:t>月</a:t>
            </a:r>
            <a:r>
              <a:rPr dirty="0" sz="1000" spc="5">
                <a:latin typeface="PMingLiU"/>
                <a:cs typeface="PMingLiU"/>
              </a:rPr>
              <a:t>，英</a:t>
            </a:r>
            <a:r>
              <a:rPr dirty="0" sz="1000" spc="-20">
                <a:latin typeface="PMingLiU"/>
                <a:cs typeface="PMingLiU"/>
              </a:rPr>
              <a:t>国</a:t>
            </a:r>
            <a:r>
              <a:rPr dirty="0" sz="1000" spc="5">
                <a:latin typeface="PMingLiU"/>
                <a:cs typeface="PMingLiU"/>
              </a:rPr>
              <a:t>国家</a:t>
            </a:r>
            <a:r>
              <a:rPr dirty="0" sz="1000" spc="-20">
                <a:latin typeface="PMingLiU"/>
                <a:cs typeface="PMingLiU"/>
              </a:rPr>
              <a:t>医</a:t>
            </a:r>
            <a:r>
              <a:rPr dirty="0" sz="1000" spc="5">
                <a:latin typeface="PMingLiU"/>
                <a:cs typeface="PMingLiU"/>
              </a:rPr>
              <a:t>疗保</a:t>
            </a:r>
            <a:r>
              <a:rPr dirty="0" sz="1000" spc="-20">
                <a:latin typeface="PMingLiU"/>
                <a:cs typeface="PMingLiU"/>
              </a:rPr>
              <a:t>健</a:t>
            </a:r>
            <a:r>
              <a:rPr dirty="0" sz="1000" spc="5">
                <a:latin typeface="PMingLiU"/>
                <a:cs typeface="PMingLiU"/>
              </a:rPr>
              <a:t>体 系</a:t>
            </a:r>
            <a:r>
              <a:rPr dirty="0" sz="1000" spc="175">
                <a:latin typeface="PMingLiU"/>
                <a:cs typeface="PMingLiU"/>
              </a:rPr>
              <a:t> </a:t>
            </a:r>
            <a:r>
              <a:rPr dirty="0" sz="1000">
                <a:latin typeface="Arial"/>
                <a:cs typeface="Arial"/>
              </a:rPr>
              <a:t>(NHS)</a:t>
            </a:r>
            <a:r>
              <a:rPr dirty="0" sz="1000" spc="135">
                <a:latin typeface="Arial"/>
                <a:cs typeface="Arial"/>
              </a:rPr>
              <a:t> </a:t>
            </a:r>
            <a:r>
              <a:rPr dirty="0" sz="1000" spc="5">
                <a:latin typeface="PMingLiU"/>
                <a:cs typeface="PMingLiU"/>
              </a:rPr>
              <a:t>与</a:t>
            </a:r>
            <a:r>
              <a:rPr dirty="0" sz="1000" spc="30">
                <a:latin typeface="PMingLiU"/>
                <a:cs typeface="PMingLiU"/>
              </a:rPr>
              <a:t> </a:t>
            </a:r>
            <a:r>
              <a:rPr dirty="0" sz="1000" spc="-5">
                <a:latin typeface="Arial"/>
                <a:cs typeface="Arial"/>
              </a:rPr>
              <a:t>Novartis</a:t>
            </a:r>
            <a:r>
              <a:rPr dirty="0" sz="1000" spc="-35">
                <a:latin typeface="Arial"/>
                <a:cs typeface="Arial"/>
              </a:rPr>
              <a:t> </a:t>
            </a:r>
            <a:r>
              <a:rPr dirty="0" sz="1000" spc="5">
                <a:latin typeface="PMingLiU"/>
                <a:cs typeface="PMingLiU"/>
              </a:rPr>
              <a:t>就</a:t>
            </a:r>
            <a:r>
              <a:rPr dirty="0" sz="1000" spc="35">
                <a:latin typeface="PMingLiU"/>
                <a:cs typeface="PMingLiU"/>
              </a:rPr>
              <a:t> </a:t>
            </a:r>
            <a:r>
              <a:rPr dirty="0" sz="1000">
                <a:latin typeface="Arial"/>
                <a:cs typeface="Arial"/>
              </a:rPr>
              <a:t>Kymriah</a:t>
            </a:r>
            <a:r>
              <a:rPr dirty="0" sz="1000" spc="-20">
                <a:latin typeface="Arial"/>
                <a:cs typeface="Arial"/>
              </a:rPr>
              <a:t> </a:t>
            </a:r>
            <a:r>
              <a:rPr dirty="0" sz="1000" spc="-20">
                <a:latin typeface="PMingLiU"/>
                <a:cs typeface="PMingLiU"/>
              </a:rPr>
              <a:t>达</a:t>
            </a:r>
            <a:r>
              <a:rPr dirty="0" sz="1000" spc="5">
                <a:latin typeface="PMingLiU"/>
                <a:cs typeface="PMingLiU"/>
              </a:rPr>
              <a:t>成保</a:t>
            </a:r>
            <a:r>
              <a:rPr dirty="0" sz="1000" spc="-20">
                <a:latin typeface="PMingLiU"/>
                <a:cs typeface="PMingLiU"/>
              </a:rPr>
              <a:t>险</a:t>
            </a:r>
            <a:r>
              <a:rPr dirty="0" sz="1000" spc="5">
                <a:latin typeface="PMingLiU"/>
                <a:cs typeface="PMingLiU"/>
              </a:rPr>
              <a:t>覆盖</a:t>
            </a:r>
            <a:r>
              <a:rPr dirty="0" sz="1000" spc="-20">
                <a:latin typeface="PMingLiU"/>
                <a:cs typeface="PMingLiU"/>
              </a:rPr>
              <a:t>协</a:t>
            </a:r>
            <a:r>
              <a:rPr dirty="0" sz="1000" spc="5">
                <a:latin typeface="PMingLiU"/>
                <a:cs typeface="PMingLiU"/>
              </a:rPr>
              <a:t>议</a:t>
            </a:r>
            <a:r>
              <a:rPr dirty="0" sz="1000" spc="-15">
                <a:latin typeface="PMingLiU"/>
                <a:cs typeface="PMingLiU"/>
              </a:rPr>
              <a:t>。</a:t>
            </a:r>
            <a:r>
              <a:rPr dirty="0" sz="1000" spc="-5">
                <a:latin typeface="Arial"/>
                <a:cs typeface="Arial"/>
              </a:rPr>
              <a:t>2019</a:t>
            </a:r>
            <a:r>
              <a:rPr dirty="0" sz="1000" spc="-20">
                <a:latin typeface="Arial"/>
                <a:cs typeface="Arial"/>
              </a:rPr>
              <a:t> </a:t>
            </a:r>
            <a:r>
              <a:rPr dirty="0" sz="1000" spc="5">
                <a:latin typeface="PMingLiU"/>
                <a:cs typeface="PMingLiU"/>
              </a:rPr>
              <a:t>年</a:t>
            </a:r>
            <a:r>
              <a:rPr dirty="0" sz="1000" spc="35">
                <a:latin typeface="PMingLiU"/>
                <a:cs typeface="PMingLiU"/>
              </a:rPr>
              <a:t> </a:t>
            </a:r>
            <a:r>
              <a:rPr dirty="0" sz="1000">
                <a:latin typeface="Arial"/>
                <a:cs typeface="Arial"/>
              </a:rPr>
              <a:t>2</a:t>
            </a:r>
            <a:r>
              <a:rPr dirty="0" sz="1000" spc="-20">
                <a:latin typeface="Arial"/>
                <a:cs typeface="Arial"/>
              </a:rPr>
              <a:t> </a:t>
            </a:r>
            <a:r>
              <a:rPr dirty="0" sz="1000" spc="5">
                <a:latin typeface="PMingLiU"/>
                <a:cs typeface="PMingLiU"/>
              </a:rPr>
              <a:t>月，美国医疗</a:t>
            </a:r>
            <a:r>
              <a:rPr dirty="0" sz="1000" spc="-20">
                <a:latin typeface="PMingLiU"/>
                <a:cs typeface="PMingLiU"/>
              </a:rPr>
              <a:t>保</a:t>
            </a:r>
            <a:r>
              <a:rPr dirty="0" sz="1000" spc="5">
                <a:latin typeface="PMingLiU"/>
                <a:cs typeface="PMingLiU"/>
              </a:rPr>
              <a:t>险和</a:t>
            </a:r>
            <a:r>
              <a:rPr dirty="0" sz="1000" spc="-20">
                <a:latin typeface="PMingLiU"/>
                <a:cs typeface="PMingLiU"/>
              </a:rPr>
              <a:t>医</a:t>
            </a:r>
            <a:r>
              <a:rPr dirty="0" sz="1000" spc="5">
                <a:latin typeface="PMingLiU"/>
                <a:cs typeface="PMingLiU"/>
              </a:rPr>
              <a:t>疗 补助服</a:t>
            </a:r>
            <a:r>
              <a:rPr dirty="0" sz="1000" spc="-20">
                <a:latin typeface="PMingLiU"/>
                <a:cs typeface="PMingLiU"/>
              </a:rPr>
              <a:t>务</a:t>
            </a:r>
            <a:r>
              <a:rPr dirty="0" sz="1000" spc="5">
                <a:latin typeface="PMingLiU"/>
                <a:cs typeface="PMingLiU"/>
              </a:rPr>
              <a:t>中心</a:t>
            </a:r>
            <a:r>
              <a:rPr dirty="0" sz="1000" spc="-40">
                <a:latin typeface="PMingLiU"/>
                <a:cs typeface="PMingLiU"/>
              </a:rPr>
              <a:t> </a:t>
            </a:r>
            <a:r>
              <a:rPr dirty="0" sz="1000" spc="-5">
                <a:latin typeface="Arial"/>
                <a:cs typeface="Arial"/>
              </a:rPr>
              <a:t>(CMS)</a:t>
            </a:r>
            <a:r>
              <a:rPr dirty="0" sz="1000" spc="-85">
                <a:latin typeface="Arial"/>
                <a:cs typeface="Arial"/>
              </a:rPr>
              <a:t> </a:t>
            </a:r>
            <a:r>
              <a:rPr dirty="0" sz="1000" spc="5">
                <a:latin typeface="PMingLiU"/>
                <a:cs typeface="PMingLiU"/>
              </a:rPr>
              <a:t>正式</a:t>
            </a:r>
            <a:r>
              <a:rPr dirty="0" sz="1000" spc="-20">
                <a:latin typeface="PMingLiU"/>
                <a:cs typeface="PMingLiU"/>
              </a:rPr>
              <a:t>批</a:t>
            </a:r>
            <a:r>
              <a:rPr dirty="0" sz="1000" spc="5">
                <a:latin typeface="PMingLiU"/>
                <a:cs typeface="PMingLiU"/>
              </a:rPr>
              <a:t>准</a:t>
            </a:r>
            <a:r>
              <a:rPr dirty="0" sz="1000" spc="245">
                <a:latin typeface="PMingLiU"/>
                <a:cs typeface="PMingLiU"/>
              </a:rPr>
              <a:t>将</a:t>
            </a:r>
            <a:r>
              <a:rPr dirty="0" sz="1000" spc="-5">
                <a:latin typeface="Arial"/>
                <a:cs typeface="Arial"/>
              </a:rPr>
              <a:t>CAR-T</a:t>
            </a:r>
            <a:r>
              <a:rPr dirty="0" sz="1000" spc="-45">
                <a:latin typeface="Arial"/>
                <a:cs typeface="Arial"/>
              </a:rPr>
              <a:t> </a:t>
            </a:r>
            <a:r>
              <a:rPr dirty="0" sz="1000" spc="-20">
                <a:latin typeface="PMingLiU"/>
                <a:cs typeface="PMingLiU"/>
              </a:rPr>
              <a:t>纳</a:t>
            </a:r>
            <a:r>
              <a:rPr dirty="0" sz="1000" spc="5">
                <a:latin typeface="PMingLiU"/>
                <a:cs typeface="PMingLiU"/>
              </a:rPr>
              <a:t>入医保</a:t>
            </a:r>
            <a:r>
              <a:rPr dirty="0" sz="1000" spc="-65">
                <a:latin typeface="PMingLiU"/>
                <a:cs typeface="PMingLiU"/>
              </a:rPr>
              <a:t> </a:t>
            </a:r>
            <a:r>
              <a:rPr dirty="0" sz="1000" spc="-5">
                <a:latin typeface="Arial"/>
                <a:cs typeface="Arial"/>
              </a:rPr>
              <a:t>(Medicare)</a:t>
            </a:r>
            <a:r>
              <a:rPr dirty="0" sz="1000" spc="-5">
                <a:latin typeface="PMingLiU"/>
                <a:cs typeface="PMingLiU"/>
              </a:rPr>
              <a:t>，</a:t>
            </a:r>
            <a:r>
              <a:rPr dirty="0" sz="1000" spc="-5">
                <a:latin typeface="Arial"/>
                <a:cs typeface="Arial"/>
              </a:rPr>
              <a:t>2019</a:t>
            </a:r>
            <a:r>
              <a:rPr dirty="0" sz="1000" spc="-65">
                <a:latin typeface="Arial"/>
                <a:cs typeface="Arial"/>
              </a:rPr>
              <a:t> </a:t>
            </a:r>
            <a:r>
              <a:rPr dirty="0" sz="1000" spc="5">
                <a:latin typeface="PMingLiU"/>
                <a:cs typeface="PMingLiU"/>
              </a:rPr>
              <a:t>年</a:t>
            </a:r>
            <a:r>
              <a:rPr dirty="0" sz="1000" spc="-15">
                <a:latin typeface="PMingLiU"/>
                <a:cs typeface="PMingLiU"/>
              </a:rPr>
              <a:t> </a:t>
            </a:r>
            <a:r>
              <a:rPr dirty="0" sz="1000">
                <a:latin typeface="Arial"/>
                <a:cs typeface="Arial"/>
              </a:rPr>
              <a:t>8</a:t>
            </a:r>
            <a:r>
              <a:rPr dirty="0" sz="1000" spc="-65">
                <a:latin typeface="Arial"/>
                <a:cs typeface="Arial"/>
              </a:rPr>
              <a:t> </a:t>
            </a:r>
            <a:r>
              <a:rPr dirty="0" sz="1000" spc="5">
                <a:latin typeface="PMingLiU"/>
                <a:cs typeface="PMingLiU"/>
              </a:rPr>
              <a:t>月</a:t>
            </a:r>
            <a:r>
              <a:rPr dirty="0" sz="1000">
                <a:latin typeface="PMingLiU"/>
                <a:cs typeface="PMingLiU"/>
              </a:rPr>
              <a:t>，</a:t>
            </a:r>
            <a:r>
              <a:rPr dirty="0" sz="1000">
                <a:latin typeface="Arial"/>
                <a:cs typeface="Arial"/>
              </a:rPr>
              <a:t>CMS</a:t>
            </a:r>
            <a:r>
              <a:rPr dirty="0" sz="1000" spc="-85">
                <a:latin typeface="Arial"/>
                <a:cs typeface="Arial"/>
              </a:rPr>
              <a:t> </a:t>
            </a:r>
            <a:r>
              <a:rPr dirty="0" sz="1000" spc="5">
                <a:latin typeface="PMingLiU"/>
                <a:cs typeface="PMingLiU"/>
              </a:rPr>
              <a:t>宣布不 仅支付</a:t>
            </a:r>
            <a:r>
              <a:rPr dirty="0" sz="1000" spc="80">
                <a:latin typeface="PMingLiU"/>
                <a:cs typeface="PMingLiU"/>
              </a:rPr>
              <a:t> </a:t>
            </a:r>
            <a:r>
              <a:rPr dirty="0" sz="1000" spc="-5">
                <a:latin typeface="Arial"/>
                <a:cs typeface="Arial"/>
              </a:rPr>
              <a:t>CAR-T</a:t>
            </a:r>
            <a:r>
              <a:rPr dirty="0" sz="1000" spc="20">
                <a:latin typeface="Arial"/>
                <a:cs typeface="Arial"/>
              </a:rPr>
              <a:t> </a:t>
            </a:r>
            <a:r>
              <a:rPr dirty="0" sz="1000" spc="5">
                <a:latin typeface="PMingLiU"/>
                <a:cs typeface="PMingLiU"/>
              </a:rPr>
              <a:t>产</a:t>
            </a:r>
            <a:r>
              <a:rPr dirty="0" sz="1000" spc="-20">
                <a:latin typeface="PMingLiU"/>
                <a:cs typeface="PMingLiU"/>
              </a:rPr>
              <a:t>品</a:t>
            </a:r>
            <a:r>
              <a:rPr dirty="0" sz="1000" spc="5">
                <a:latin typeface="PMingLiU"/>
                <a:cs typeface="PMingLiU"/>
              </a:rPr>
              <a:t>本身</a:t>
            </a:r>
            <a:r>
              <a:rPr dirty="0" sz="1000" spc="-20">
                <a:latin typeface="PMingLiU"/>
                <a:cs typeface="PMingLiU"/>
              </a:rPr>
              <a:t>费</a:t>
            </a:r>
            <a:r>
              <a:rPr dirty="0" sz="1000" spc="5">
                <a:latin typeface="PMingLiU"/>
                <a:cs typeface="PMingLiU"/>
              </a:rPr>
              <a:t>用，</a:t>
            </a:r>
            <a:r>
              <a:rPr dirty="0" sz="1000" spc="-20">
                <a:latin typeface="PMingLiU"/>
                <a:cs typeface="PMingLiU"/>
              </a:rPr>
              <a:t>也</a:t>
            </a:r>
            <a:r>
              <a:rPr dirty="0" sz="1000" spc="5">
                <a:latin typeface="PMingLiU"/>
                <a:cs typeface="PMingLiU"/>
              </a:rPr>
              <a:t>将覆</a:t>
            </a:r>
            <a:r>
              <a:rPr dirty="0" sz="1000" spc="-20">
                <a:latin typeface="PMingLiU"/>
                <a:cs typeface="PMingLiU"/>
              </a:rPr>
              <a:t>盖</a:t>
            </a:r>
            <a:r>
              <a:rPr dirty="0" sz="1000" spc="5">
                <a:latin typeface="PMingLiU"/>
                <a:cs typeface="PMingLiU"/>
              </a:rPr>
              <a:t>所有</a:t>
            </a:r>
            <a:r>
              <a:rPr dirty="0" sz="1000" spc="-20">
                <a:latin typeface="PMingLiU"/>
                <a:cs typeface="PMingLiU"/>
              </a:rPr>
              <a:t>相</a:t>
            </a:r>
            <a:r>
              <a:rPr dirty="0" sz="1000" spc="5">
                <a:latin typeface="PMingLiU"/>
                <a:cs typeface="PMingLiU"/>
              </a:rPr>
              <a:t>关服</a:t>
            </a:r>
            <a:r>
              <a:rPr dirty="0" sz="1000" spc="-20">
                <a:latin typeface="PMingLiU"/>
                <a:cs typeface="PMingLiU"/>
              </a:rPr>
              <a:t>务</a:t>
            </a:r>
            <a:r>
              <a:rPr dirty="0" sz="1000" spc="5">
                <a:latin typeface="PMingLiU"/>
                <a:cs typeface="PMingLiU"/>
              </a:rPr>
              <a:t>费用。</a:t>
            </a:r>
            <a:r>
              <a:rPr dirty="0" sz="1000" spc="-20">
                <a:latin typeface="PMingLiU"/>
                <a:cs typeface="PMingLiU"/>
              </a:rPr>
              <a:t>亚</a:t>
            </a:r>
            <a:r>
              <a:rPr dirty="0" sz="1000" spc="5">
                <a:latin typeface="PMingLiU"/>
                <a:cs typeface="PMingLiU"/>
              </a:rPr>
              <a:t>洲方</a:t>
            </a:r>
            <a:r>
              <a:rPr dirty="0" sz="1000" spc="-20">
                <a:latin typeface="PMingLiU"/>
                <a:cs typeface="PMingLiU"/>
              </a:rPr>
              <a:t>面</a:t>
            </a:r>
            <a:r>
              <a:rPr dirty="0" sz="1000" spc="5">
                <a:latin typeface="PMingLiU"/>
                <a:cs typeface="PMingLiU"/>
              </a:rPr>
              <a:t>，日</a:t>
            </a:r>
            <a:r>
              <a:rPr dirty="0" sz="1000" spc="-20">
                <a:latin typeface="PMingLiU"/>
                <a:cs typeface="PMingLiU"/>
              </a:rPr>
              <a:t>本</a:t>
            </a:r>
            <a:r>
              <a:rPr dirty="0" sz="1000" spc="5">
                <a:latin typeface="PMingLiU"/>
                <a:cs typeface="PMingLiU"/>
              </a:rPr>
              <a:t>中央</a:t>
            </a:r>
            <a:r>
              <a:rPr dirty="0" sz="1000" spc="-20">
                <a:latin typeface="PMingLiU"/>
                <a:cs typeface="PMingLiU"/>
              </a:rPr>
              <a:t>社</a:t>
            </a:r>
            <a:r>
              <a:rPr dirty="0" sz="1000" spc="5">
                <a:latin typeface="PMingLiU"/>
                <a:cs typeface="PMingLiU"/>
              </a:rPr>
              <a:t>会保险 医疗协</a:t>
            </a:r>
            <a:r>
              <a:rPr dirty="0" sz="1000" spc="-20">
                <a:latin typeface="PMingLiU"/>
                <a:cs typeface="PMingLiU"/>
              </a:rPr>
              <a:t>议</a:t>
            </a:r>
            <a:r>
              <a:rPr dirty="0" sz="1000" spc="5">
                <a:latin typeface="PMingLiU"/>
                <a:cs typeface="PMingLiU"/>
              </a:rPr>
              <a:t>会</a:t>
            </a:r>
            <a:r>
              <a:rPr dirty="0" sz="1000" spc="25">
                <a:latin typeface="PMingLiU"/>
                <a:cs typeface="PMingLiU"/>
              </a:rPr>
              <a:t> </a:t>
            </a:r>
            <a:r>
              <a:rPr dirty="0" sz="1000" spc="-5">
                <a:latin typeface="Arial"/>
                <a:cs typeface="Arial"/>
              </a:rPr>
              <a:t>(CSIMC)</a:t>
            </a:r>
            <a:r>
              <a:rPr dirty="0" sz="1000" spc="-15">
                <a:latin typeface="Arial"/>
                <a:cs typeface="Arial"/>
              </a:rPr>
              <a:t> </a:t>
            </a:r>
            <a:r>
              <a:rPr dirty="0" sz="1000" spc="5">
                <a:latin typeface="PMingLiU"/>
                <a:cs typeface="PMingLiU"/>
              </a:rPr>
              <a:t>也于</a:t>
            </a:r>
            <a:r>
              <a:rPr dirty="0" sz="1000" spc="-20">
                <a:latin typeface="PMingLiU"/>
                <a:cs typeface="PMingLiU"/>
              </a:rPr>
              <a:t> </a:t>
            </a:r>
            <a:r>
              <a:rPr dirty="0" sz="1000" spc="-5">
                <a:latin typeface="Arial"/>
                <a:cs typeface="Arial"/>
              </a:rPr>
              <a:t>2019</a:t>
            </a:r>
            <a:r>
              <a:rPr dirty="0" sz="1000" spc="-75">
                <a:latin typeface="Arial"/>
                <a:cs typeface="Arial"/>
              </a:rPr>
              <a:t> </a:t>
            </a:r>
            <a:r>
              <a:rPr dirty="0" sz="1000" spc="5">
                <a:latin typeface="PMingLiU"/>
                <a:cs typeface="PMingLiU"/>
              </a:rPr>
              <a:t>年</a:t>
            </a:r>
            <a:r>
              <a:rPr dirty="0" sz="1000" spc="-20">
                <a:latin typeface="PMingLiU"/>
                <a:cs typeface="PMingLiU"/>
              </a:rPr>
              <a:t> </a:t>
            </a:r>
            <a:r>
              <a:rPr dirty="0" sz="1000">
                <a:latin typeface="Arial"/>
                <a:cs typeface="Arial"/>
              </a:rPr>
              <a:t>5</a:t>
            </a:r>
            <a:r>
              <a:rPr dirty="0" sz="1000" spc="-70">
                <a:latin typeface="Arial"/>
                <a:cs typeface="Arial"/>
              </a:rPr>
              <a:t> </a:t>
            </a:r>
            <a:r>
              <a:rPr dirty="0" sz="1000" spc="5">
                <a:latin typeface="PMingLiU"/>
                <a:cs typeface="PMingLiU"/>
              </a:rPr>
              <a:t>月批准将</a:t>
            </a:r>
            <a:r>
              <a:rPr dirty="0" sz="1000" spc="-20">
                <a:latin typeface="PMingLiU"/>
                <a:cs typeface="PMingLiU"/>
              </a:rPr>
              <a:t> </a:t>
            </a:r>
            <a:r>
              <a:rPr dirty="0" sz="1000">
                <a:latin typeface="Arial"/>
                <a:cs typeface="Arial"/>
              </a:rPr>
              <a:t>Kymriah</a:t>
            </a:r>
            <a:r>
              <a:rPr dirty="0" sz="1000" spc="-70">
                <a:latin typeface="Arial"/>
                <a:cs typeface="Arial"/>
              </a:rPr>
              <a:t> </a:t>
            </a:r>
            <a:r>
              <a:rPr dirty="0" sz="1000" spc="5">
                <a:latin typeface="PMingLiU"/>
                <a:cs typeface="PMingLiU"/>
              </a:rPr>
              <a:t>纳入医</a:t>
            </a:r>
            <a:r>
              <a:rPr dirty="0" sz="1000" spc="-20">
                <a:latin typeface="PMingLiU"/>
                <a:cs typeface="PMingLiU"/>
              </a:rPr>
              <a:t>保</a:t>
            </a:r>
            <a:r>
              <a:rPr dirty="0" sz="1000" spc="5">
                <a:latin typeface="PMingLiU"/>
                <a:cs typeface="PMingLiU"/>
              </a:rPr>
              <a:t>。</a:t>
            </a:r>
            <a:endParaRPr sz="1000">
              <a:latin typeface="PMingLiU"/>
              <a:cs typeface="PMingLiU"/>
            </a:endParaRPr>
          </a:p>
          <a:p>
            <a:pPr algn="just" marL="12700" marR="5080">
              <a:lnSpc>
                <a:spcPct val="139100"/>
              </a:lnSpc>
              <a:spcBef>
                <a:spcPts val="610"/>
              </a:spcBef>
            </a:pPr>
            <a:r>
              <a:rPr dirty="0" sz="1000" spc="5">
                <a:latin typeface="PMingLiU"/>
                <a:cs typeface="PMingLiU"/>
              </a:rPr>
              <a:t>国内方</a:t>
            </a:r>
            <a:r>
              <a:rPr dirty="0" sz="1000" spc="-20">
                <a:latin typeface="PMingLiU"/>
                <a:cs typeface="PMingLiU"/>
              </a:rPr>
              <a:t>面</a:t>
            </a:r>
            <a:r>
              <a:rPr dirty="0" sz="1000" spc="5">
                <a:latin typeface="PMingLiU"/>
                <a:cs typeface="PMingLiU"/>
              </a:rPr>
              <a:t>，考</a:t>
            </a:r>
            <a:r>
              <a:rPr dirty="0" sz="1000" spc="-20">
                <a:latin typeface="PMingLiU"/>
                <a:cs typeface="PMingLiU"/>
              </a:rPr>
              <a:t>虑</a:t>
            </a:r>
            <a:r>
              <a:rPr dirty="0" sz="1000" spc="5">
                <a:latin typeface="PMingLiU"/>
                <a:cs typeface="PMingLiU"/>
              </a:rPr>
              <a:t>到国家</a:t>
            </a:r>
            <a:r>
              <a:rPr dirty="0" sz="1000" spc="-20">
                <a:latin typeface="PMingLiU"/>
                <a:cs typeface="PMingLiU"/>
              </a:rPr>
              <a:t>基</a:t>
            </a:r>
            <a:r>
              <a:rPr dirty="0" sz="1000" spc="5">
                <a:latin typeface="PMingLiU"/>
                <a:cs typeface="PMingLiU"/>
              </a:rPr>
              <a:t>本医</a:t>
            </a:r>
            <a:r>
              <a:rPr dirty="0" sz="1000" spc="-20">
                <a:latin typeface="PMingLiU"/>
                <a:cs typeface="PMingLiU"/>
              </a:rPr>
              <a:t>疗</a:t>
            </a:r>
            <a:r>
              <a:rPr dirty="0" sz="1000" spc="5">
                <a:latin typeface="PMingLiU"/>
                <a:cs typeface="PMingLiU"/>
              </a:rPr>
              <a:t>保险</a:t>
            </a:r>
            <a:r>
              <a:rPr dirty="0" sz="1000" spc="10">
                <a:latin typeface="PMingLiU"/>
                <a:cs typeface="PMingLiU"/>
              </a:rPr>
              <a:t>以</a:t>
            </a:r>
            <a:r>
              <a:rPr dirty="0" sz="1000" spc="-25">
                <a:latin typeface="Arial"/>
                <a:cs typeface="Arial"/>
              </a:rPr>
              <a:t>“</a:t>
            </a:r>
            <a:r>
              <a:rPr dirty="0" sz="1000" spc="5">
                <a:latin typeface="PMingLiU"/>
                <a:cs typeface="PMingLiU"/>
              </a:rPr>
              <a:t>保基</a:t>
            </a:r>
            <a:r>
              <a:rPr dirty="0" sz="1000" spc="-20">
                <a:latin typeface="PMingLiU"/>
                <a:cs typeface="PMingLiU"/>
              </a:rPr>
              <a:t>本</a:t>
            </a:r>
            <a:r>
              <a:rPr dirty="0" sz="1000" spc="5">
                <a:latin typeface="PMingLiU"/>
                <a:cs typeface="PMingLiU"/>
              </a:rPr>
              <a:t>，广</a:t>
            </a:r>
            <a:r>
              <a:rPr dirty="0" sz="1000" spc="-20">
                <a:latin typeface="PMingLiU"/>
                <a:cs typeface="PMingLiU"/>
              </a:rPr>
              <a:t>覆盖</a:t>
            </a:r>
            <a:r>
              <a:rPr dirty="0" sz="1000">
                <a:latin typeface="Arial"/>
                <a:cs typeface="Arial"/>
              </a:rPr>
              <a:t>”</a:t>
            </a:r>
            <a:r>
              <a:rPr dirty="0" sz="1000" spc="5">
                <a:latin typeface="PMingLiU"/>
                <a:cs typeface="PMingLiU"/>
              </a:rPr>
              <a:t>为核心</a:t>
            </a:r>
            <a:r>
              <a:rPr dirty="0" sz="1000" spc="-20">
                <a:latin typeface="PMingLiU"/>
                <a:cs typeface="PMingLiU"/>
              </a:rPr>
              <a:t>，</a:t>
            </a:r>
            <a:r>
              <a:rPr dirty="0" sz="1000" spc="5">
                <a:latin typeface="PMingLiU"/>
                <a:cs typeface="PMingLiU"/>
              </a:rPr>
              <a:t>且短</a:t>
            </a:r>
            <a:r>
              <a:rPr dirty="0" sz="1000" spc="-20">
                <a:latin typeface="PMingLiU"/>
                <a:cs typeface="PMingLiU"/>
              </a:rPr>
              <a:t>期</a:t>
            </a:r>
            <a:r>
              <a:rPr dirty="0" sz="1000" spc="5">
                <a:latin typeface="PMingLiU"/>
                <a:cs typeface="PMingLiU"/>
              </a:rPr>
              <a:t>内</a:t>
            </a:r>
            <a:r>
              <a:rPr dirty="0" sz="1000" spc="250">
                <a:latin typeface="PMingLiU"/>
                <a:cs typeface="PMingLiU"/>
              </a:rPr>
              <a:t> </a:t>
            </a:r>
            <a:r>
              <a:rPr dirty="0" sz="1000">
                <a:latin typeface="Arial"/>
                <a:cs typeface="Arial"/>
              </a:rPr>
              <a:t>CAR-T</a:t>
            </a:r>
            <a:r>
              <a:rPr dirty="0" sz="1000" spc="170">
                <a:latin typeface="Arial"/>
                <a:cs typeface="Arial"/>
              </a:rPr>
              <a:t> </a:t>
            </a:r>
            <a:r>
              <a:rPr dirty="0" sz="1000" spc="-20">
                <a:latin typeface="PMingLiU"/>
                <a:cs typeface="PMingLiU"/>
              </a:rPr>
              <a:t>的</a:t>
            </a:r>
            <a:r>
              <a:rPr dirty="0" sz="1000" spc="5">
                <a:latin typeface="PMingLiU"/>
                <a:cs typeface="PMingLiU"/>
              </a:rPr>
              <a:t>生产 成本难</a:t>
            </a:r>
            <a:r>
              <a:rPr dirty="0" sz="1000" spc="-20">
                <a:latin typeface="PMingLiU"/>
                <a:cs typeface="PMingLiU"/>
              </a:rPr>
              <a:t>以</a:t>
            </a:r>
            <a:r>
              <a:rPr dirty="0" sz="1000" spc="5">
                <a:latin typeface="PMingLiU"/>
                <a:cs typeface="PMingLiU"/>
              </a:rPr>
              <a:t>显著</a:t>
            </a:r>
            <a:r>
              <a:rPr dirty="0" sz="1000" spc="-20">
                <a:latin typeface="PMingLiU"/>
                <a:cs typeface="PMingLiU"/>
              </a:rPr>
              <a:t>下</a:t>
            </a:r>
            <a:r>
              <a:rPr dirty="0" sz="1000" spc="5">
                <a:latin typeface="PMingLiU"/>
                <a:cs typeface="PMingLiU"/>
              </a:rPr>
              <a:t>降，</a:t>
            </a:r>
            <a:r>
              <a:rPr dirty="0" sz="1000" spc="-20">
                <a:latin typeface="PMingLiU"/>
                <a:cs typeface="PMingLiU"/>
              </a:rPr>
              <a:t>我</a:t>
            </a:r>
            <a:r>
              <a:rPr dirty="0" sz="1000" spc="5">
                <a:latin typeface="PMingLiU"/>
                <a:cs typeface="PMingLiU"/>
              </a:rPr>
              <a:t>们认为</a:t>
            </a:r>
            <a:r>
              <a:rPr dirty="0" sz="1000" spc="85">
                <a:latin typeface="PMingLiU"/>
                <a:cs typeface="PMingLiU"/>
              </a:rPr>
              <a:t> </a:t>
            </a:r>
            <a:r>
              <a:rPr dirty="0" sz="1000" spc="-5">
                <a:latin typeface="Arial"/>
                <a:cs typeface="Arial"/>
              </a:rPr>
              <a:t>CAR-T</a:t>
            </a:r>
            <a:r>
              <a:rPr dirty="0" sz="1000" spc="25">
                <a:latin typeface="Arial"/>
                <a:cs typeface="Arial"/>
              </a:rPr>
              <a:t> </a:t>
            </a:r>
            <a:r>
              <a:rPr dirty="0" sz="1000" spc="-20">
                <a:latin typeface="PMingLiU"/>
                <a:cs typeface="PMingLiU"/>
              </a:rPr>
              <a:t>在</a:t>
            </a:r>
            <a:r>
              <a:rPr dirty="0" sz="1000" spc="5">
                <a:latin typeface="PMingLiU"/>
                <a:cs typeface="PMingLiU"/>
              </a:rPr>
              <a:t>近期</a:t>
            </a:r>
            <a:r>
              <a:rPr dirty="0" sz="1000" spc="-20">
                <a:latin typeface="PMingLiU"/>
                <a:cs typeface="PMingLiU"/>
              </a:rPr>
              <a:t>获</a:t>
            </a:r>
            <a:r>
              <a:rPr dirty="0" sz="1000" spc="5">
                <a:latin typeface="PMingLiU"/>
                <a:cs typeface="PMingLiU"/>
              </a:rPr>
              <a:t>医保</a:t>
            </a:r>
            <a:r>
              <a:rPr dirty="0" sz="1000" spc="-20">
                <a:latin typeface="PMingLiU"/>
                <a:cs typeface="PMingLiU"/>
              </a:rPr>
              <a:t>纳</a:t>
            </a:r>
            <a:r>
              <a:rPr dirty="0" sz="1000" spc="5">
                <a:latin typeface="PMingLiU"/>
                <a:cs typeface="PMingLiU"/>
              </a:rPr>
              <a:t>入仍存</a:t>
            </a:r>
            <a:r>
              <a:rPr dirty="0" sz="1000" spc="-20">
                <a:latin typeface="PMingLiU"/>
                <a:cs typeface="PMingLiU"/>
              </a:rPr>
              <a:t>在</a:t>
            </a:r>
            <a:r>
              <a:rPr dirty="0" sz="1000" spc="5">
                <a:latin typeface="PMingLiU"/>
                <a:cs typeface="PMingLiU"/>
              </a:rPr>
              <a:t>挑战</a:t>
            </a:r>
            <a:r>
              <a:rPr dirty="0" sz="1000" spc="-20">
                <a:latin typeface="PMingLiU"/>
                <a:cs typeface="PMingLiU"/>
              </a:rPr>
              <a:t>。</a:t>
            </a:r>
            <a:r>
              <a:rPr dirty="0" sz="1000" spc="5">
                <a:latin typeface="PMingLiU"/>
                <a:cs typeface="PMingLiU"/>
              </a:rPr>
              <a:t>然而</a:t>
            </a:r>
            <a:r>
              <a:rPr dirty="0" sz="1000" spc="-20">
                <a:latin typeface="PMingLiU"/>
                <a:cs typeface="PMingLiU"/>
              </a:rPr>
              <a:t>，</a:t>
            </a:r>
            <a:r>
              <a:rPr dirty="0" sz="1000" spc="5">
                <a:latin typeface="PMingLiU"/>
                <a:cs typeface="PMingLiU"/>
              </a:rPr>
              <a:t>随着</a:t>
            </a:r>
            <a:r>
              <a:rPr dirty="0" sz="1000" spc="-20">
                <a:latin typeface="PMingLiU"/>
                <a:cs typeface="PMingLiU"/>
              </a:rPr>
              <a:t>包</a:t>
            </a:r>
            <a:r>
              <a:rPr dirty="0" sz="1000" spc="5">
                <a:latin typeface="PMingLiU"/>
                <a:cs typeface="PMingLiU"/>
              </a:rPr>
              <a:t>括惠民 保在内</a:t>
            </a:r>
            <a:r>
              <a:rPr dirty="0" sz="1000" spc="-20">
                <a:latin typeface="PMingLiU"/>
                <a:cs typeface="PMingLiU"/>
              </a:rPr>
              <a:t>的</a:t>
            </a:r>
            <a:r>
              <a:rPr dirty="0" sz="1000" spc="5">
                <a:latin typeface="PMingLiU"/>
                <a:cs typeface="PMingLiU"/>
              </a:rPr>
              <a:t>多种</a:t>
            </a:r>
            <a:r>
              <a:rPr dirty="0" sz="1000" spc="-20">
                <a:latin typeface="PMingLiU"/>
                <a:cs typeface="PMingLiU"/>
              </a:rPr>
              <a:t>商</a:t>
            </a:r>
            <a:r>
              <a:rPr dirty="0" sz="1000" spc="5">
                <a:latin typeface="PMingLiU"/>
                <a:cs typeface="PMingLiU"/>
              </a:rPr>
              <a:t>业健</a:t>
            </a:r>
            <a:r>
              <a:rPr dirty="0" sz="1000" spc="-20">
                <a:latin typeface="PMingLiU"/>
                <a:cs typeface="PMingLiU"/>
              </a:rPr>
              <a:t>康</a:t>
            </a:r>
            <a:r>
              <a:rPr dirty="0" sz="1000" spc="5">
                <a:latin typeface="PMingLiU"/>
                <a:cs typeface="PMingLiU"/>
              </a:rPr>
              <a:t>险</a:t>
            </a:r>
            <a:r>
              <a:rPr dirty="0" sz="1000" spc="250">
                <a:latin typeface="PMingLiU"/>
                <a:cs typeface="PMingLiU"/>
              </a:rPr>
              <a:t>将</a:t>
            </a:r>
            <a:r>
              <a:rPr dirty="0" sz="1000">
                <a:latin typeface="Arial"/>
                <a:cs typeface="Arial"/>
              </a:rPr>
              <a:t>CAR-T</a:t>
            </a:r>
            <a:r>
              <a:rPr dirty="0" sz="1000" spc="-80">
                <a:latin typeface="Arial"/>
                <a:cs typeface="Arial"/>
              </a:rPr>
              <a:t> </a:t>
            </a:r>
            <a:r>
              <a:rPr dirty="0" sz="1000" spc="5">
                <a:latin typeface="PMingLiU"/>
                <a:cs typeface="PMingLiU"/>
              </a:rPr>
              <a:t>纳入</a:t>
            </a:r>
            <a:r>
              <a:rPr dirty="0" sz="1000" spc="-20">
                <a:latin typeface="PMingLiU"/>
                <a:cs typeface="PMingLiU"/>
              </a:rPr>
              <a:t>支</a:t>
            </a:r>
            <a:r>
              <a:rPr dirty="0" sz="1000" spc="5">
                <a:latin typeface="PMingLiU"/>
                <a:cs typeface="PMingLiU"/>
              </a:rPr>
              <a:t>付范</a:t>
            </a:r>
            <a:r>
              <a:rPr dirty="0" sz="1000" spc="-20">
                <a:latin typeface="PMingLiU"/>
                <a:cs typeface="PMingLiU"/>
              </a:rPr>
              <a:t>围</a:t>
            </a:r>
            <a:r>
              <a:rPr dirty="0" sz="1000" spc="-5">
                <a:latin typeface="PMingLiU"/>
                <a:cs typeface="PMingLiU"/>
              </a:rPr>
              <a:t>，</a:t>
            </a:r>
            <a:r>
              <a:rPr dirty="0" sz="1000" spc="-5">
                <a:latin typeface="Arial"/>
                <a:cs typeface="Arial"/>
              </a:rPr>
              <a:t>CAR-T</a:t>
            </a:r>
            <a:r>
              <a:rPr dirty="0" sz="1000" spc="-50">
                <a:latin typeface="Arial"/>
                <a:cs typeface="Arial"/>
              </a:rPr>
              <a:t> </a:t>
            </a:r>
            <a:r>
              <a:rPr dirty="0" sz="1000" spc="5">
                <a:latin typeface="PMingLiU"/>
                <a:cs typeface="PMingLiU"/>
              </a:rPr>
              <a:t>治疗</a:t>
            </a:r>
            <a:r>
              <a:rPr dirty="0" sz="1000" spc="-20">
                <a:latin typeface="PMingLiU"/>
                <a:cs typeface="PMingLiU"/>
              </a:rPr>
              <a:t>的</a:t>
            </a:r>
            <a:r>
              <a:rPr dirty="0" sz="1000" spc="5">
                <a:latin typeface="PMingLiU"/>
                <a:cs typeface="PMingLiU"/>
              </a:rPr>
              <a:t>可及</a:t>
            </a:r>
            <a:r>
              <a:rPr dirty="0" sz="1000" spc="-20">
                <a:latin typeface="PMingLiU"/>
                <a:cs typeface="PMingLiU"/>
              </a:rPr>
              <a:t>性</a:t>
            </a:r>
            <a:r>
              <a:rPr dirty="0" sz="1000" spc="5">
                <a:latin typeface="PMingLiU"/>
                <a:cs typeface="PMingLiU"/>
              </a:rPr>
              <a:t>有望</a:t>
            </a:r>
            <a:r>
              <a:rPr dirty="0" sz="1000" spc="-20">
                <a:latin typeface="PMingLiU"/>
                <a:cs typeface="PMingLiU"/>
              </a:rPr>
              <a:t>逐</a:t>
            </a:r>
            <a:r>
              <a:rPr dirty="0" sz="1000" spc="5">
                <a:latin typeface="PMingLiU"/>
                <a:cs typeface="PMingLiU"/>
              </a:rPr>
              <a:t>步改</a:t>
            </a:r>
            <a:r>
              <a:rPr dirty="0" sz="1000" spc="-20">
                <a:latin typeface="PMingLiU"/>
                <a:cs typeface="PMingLiU"/>
              </a:rPr>
              <a:t>善</a:t>
            </a:r>
            <a:r>
              <a:rPr dirty="0" sz="1000" spc="5">
                <a:latin typeface="PMingLiU"/>
                <a:cs typeface="PMingLiU"/>
              </a:rPr>
              <a:t>。</a:t>
            </a:r>
            <a:endParaRPr sz="1000">
              <a:latin typeface="PMingLiU"/>
              <a:cs typeface="PMingLiU"/>
            </a:endParaRPr>
          </a:p>
          <a:p>
            <a:pPr algn="just" marL="12700" marR="7620">
              <a:lnSpc>
                <a:spcPct val="139400"/>
              </a:lnSpc>
              <a:spcBef>
                <a:spcPts val="605"/>
              </a:spcBef>
            </a:pPr>
            <a:r>
              <a:rPr dirty="0" sz="1000" spc="5">
                <a:latin typeface="PMingLiU"/>
                <a:cs typeface="PMingLiU"/>
              </a:rPr>
              <a:t>在国内首</a:t>
            </a:r>
            <a:r>
              <a:rPr dirty="0" sz="1000" spc="150">
                <a:latin typeface="PMingLiU"/>
                <a:cs typeface="PMingLiU"/>
              </a:rPr>
              <a:t>个</a:t>
            </a:r>
            <a:r>
              <a:rPr dirty="0" sz="1000" spc="-5">
                <a:latin typeface="Arial"/>
                <a:cs typeface="Arial"/>
              </a:rPr>
              <a:t>CAR-T</a:t>
            </a:r>
            <a:r>
              <a:rPr dirty="0" sz="1000" spc="-145">
                <a:latin typeface="Arial"/>
                <a:cs typeface="Arial"/>
              </a:rPr>
              <a:t> </a:t>
            </a:r>
            <a:r>
              <a:rPr dirty="0" sz="1000" spc="5">
                <a:latin typeface="PMingLiU"/>
                <a:cs typeface="PMingLiU"/>
              </a:rPr>
              <a:t>产品</a:t>
            </a:r>
            <a:r>
              <a:rPr dirty="0" sz="1000" spc="-20">
                <a:latin typeface="PMingLiU"/>
                <a:cs typeface="PMingLiU"/>
              </a:rPr>
              <a:t>获</a:t>
            </a:r>
            <a:r>
              <a:rPr dirty="0" sz="1000" spc="5">
                <a:latin typeface="PMingLiU"/>
                <a:cs typeface="PMingLiU"/>
              </a:rPr>
              <a:t>批后</a:t>
            </a:r>
            <a:r>
              <a:rPr dirty="0" sz="1000" spc="-20">
                <a:latin typeface="PMingLiU"/>
                <a:cs typeface="PMingLiU"/>
              </a:rPr>
              <a:t>，</a:t>
            </a:r>
            <a:r>
              <a:rPr dirty="0" sz="1000" spc="5">
                <a:latin typeface="PMingLiU"/>
                <a:cs typeface="PMingLiU"/>
              </a:rPr>
              <a:t>以</a:t>
            </a:r>
            <a:r>
              <a:rPr dirty="0" sz="1000" spc="-20">
                <a:latin typeface="PMingLiU"/>
                <a:cs typeface="PMingLiU"/>
              </a:rPr>
              <a:t>平</a:t>
            </a:r>
            <a:r>
              <a:rPr dirty="0" sz="1000" spc="5">
                <a:latin typeface="PMingLiU"/>
                <a:cs typeface="PMingLiU"/>
              </a:rPr>
              <a:t>安险</a:t>
            </a:r>
            <a:r>
              <a:rPr dirty="0" sz="1000" spc="-20">
                <a:latin typeface="PMingLiU"/>
                <a:cs typeface="PMingLiU"/>
              </a:rPr>
              <a:t>为</a:t>
            </a:r>
            <a:r>
              <a:rPr dirty="0" sz="1000" spc="5">
                <a:latin typeface="PMingLiU"/>
                <a:cs typeface="PMingLiU"/>
              </a:rPr>
              <a:t>代表</a:t>
            </a:r>
            <a:r>
              <a:rPr dirty="0" sz="1000" spc="-20">
                <a:latin typeface="PMingLiU"/>
                <a:cs typeface="PMingLiU"/>
              </a:rPr>
              <a:t>的</a:t>
            </a:r>
            <a:r>
              <a:rPr dirty="0" sz="1000" spc="5">
                <a:latin typeface="PMingLiU"/>
                <a:cs typeface="PMingLiU"/>
              </a:rPr>
              <a:t>商</a:t>
            </a:r>
            <a:r>
              <a:rPr dirty="0" sz="1000" spc="-20">
                <a:latin typeface="PMingLiU"/>
                <a:cs typeface="PMingLiU"/>
              </a:rPr>
              <a:t>业</a:t>
            </a:r>
            <a:r>
              <a:rPr dirty="0" sz="1000" spc="5">
                <a:latin typeface="PMingLiU"/>
                <a:cs typeface="PMingLiU"/>
              </a:rPr>
              <a:t>健康险</a:t>
            </a:r>
            <a:r>
              <a:rPr dirty="0" sz="1000" spc="-20">
                <a:latin typeface="PMingLiU"/>
                <a:cs typeface="PMingLiU"/>
              </a:rPr>
              <a:t>产</a:t>
            </a:r>
            <a:r>
              <a:rPr dirty="0" sz="1000" spc="5">
                <a:latin typeface="PMingLiU"/>
                <a:cs typeface="PMingLiU"/>
              </a:rPr>
              <a:t>品纳</a:t>
            </a:r>
            <a:r>
              <a:rPr dirty="0" sz="1000" spc="155">
                <a:latin typeface="PMingLiU"/>
                <a:cs typeface="PMingLiU"/>
              </a:rPr>
              <a:t>入</a:t>
            </a:r>
            <a:r>
              <a:rPr dirty="0" sz="1000" spc="-5">
                <a:latin typeface="Arial"/>
                <a:cs typeface="Arial"/>
              </a:rPr>
              <a:t>CAR-T</a:t>
            </a:r>
            <a:r>
              <a:rPr dirty="0" sz="1000" spc="-125">
                <a:latin typeface="Arial"/>
                <a:cs typeface="Arial"/>
              </a:rPr>
              <a:t> </a:t>
            </a:r>
            <a:r>
              <a:rPr dirty="0" sz="1000" spc="-20">
                <a:latin typeface="PMingLiU"/>
                <a:cs typeface="PMingLiU"/>
              </a:rPr>
              <a:t>产</a:t>
            </a:r>
            <a:r>
              <a:rPr dirty="0" sz="1000" spc="5">
                <a:latin typeface="PMingLiU"/>
                <a:cs typeface="PMingLiU"/>
              </a:rPr>
              <a:t>品报</a:t>
            </a:r>
            <a:r>
              <a:rPr dirty="0" sz="1000" spc="-20">
                <a:latin typeface="PMingLiU"/>
                <a:cs typeface="PMingLiU"/>
              </a:rPr>
              <a:t>销</a:t>
            </a:r>
            <a:r>
              <a:rPr dirty="0" sz="1000" spc="5">
                <a:latin typeface="PMingLiU"/>
                <a:cs typeface="PMingLiU"/>
              </a:rPr>
              <a:t>。 随后，</a:t>
            </a:r>
            <a:r>
              <a:rPr dirty="0" sz="1000" spc="-20">
                <a:latin typeface="PMingLiU"/>
                <a:cs typeface="PMingLiU"/>
              </a:rPr>
              <a:t>多</a:t>
            </a:r>
            <a:r>
              <a:rPr dirty="0" sz="1000" spc="5">
                <a:latin typeface="PMingLiU"/>
                <a:cs typeface="PMingLiU"/>
              </a:rPr>
              <a:t>地惠</a:t>
            </a:r>
            <a:r>
              <a:rPr dirty="0" sz="1000" spc="-20">
                <a:latin typeface="PMingLiU"/>
                <a:cs typeface="PMingLiU"/>
              </a:rPr>
              <a:t>民</a:t>
            </a:r>
            <a:r>
              <a:rPr dirty="0" sz="1000" spc="5">
                <a:latin typeface="PMingLiU"/>
                <a:cs typeface="PMingLiU"/>
              </a:rPr>
              <a:t>保以</a:t>
            </a:r>
            <a:r>
              <a:rPr dirty="0" sz="1000" spc="-20">
                <a:latin typeface="PMingLiU"/>
                <a:cs typeface="PMingLiU"/>
              </a:rPr>
              <a:t>及</a:t>
            </a:r>
            <a:r>
              <a:rPr dirty="0" sz="1000" spc="5">
                <a:latin typeface="PMingLiU"/>
                <a:cs typeface="PMingLiU"/>
              </a:rPr>
              <a:t>众安</a:t>
            </a:r>
            <a:r>
              <a:rPr dirty="0" sz="1000" spc="-20">
                <a:latin typeface="PMingLiU"/>
                <a:cs typeface="PMingLiU"/>
              </a:rPr>
              <a:t>保</a:t>
            </a:r>
            <a:r>
              <a:rPr dirty="0" sz="1000" spc="5">
                <a:latin typeface="PMingLiU"/>
                <a:cs typeface="PMingLiU"/>
              </a:rPr>
              <a:t>险、</a:t>
            </a:r>
            <a:r>
              <a:rPr dirty="0" sz="1000" spc="-20">
                <a:latin typeface="PMingLiU"/>
                <a:cs typeface="PMingLiU"/>
              </a:rPr>
              <a:t>泰</a:t>
            </a:r>
            <a:r>
              <a:rPr dirty="0" sz="1000" spc="5">
                <a:latin typeface="PMingLiU"/>
                <a:cs typeface="PMingLiU"/>
              </a:rPr>
              <a:t>康保</a:t>
            </a:r>
            <a:r>
              <a:rPr dirty="0" sz="1000" spc="-20">
                <a:latin typeface="PMingLiU"/>
                <a:cs typeface="PMingLiU"/>
              </a:rPr>
              <a:t>险</a:t>
            </a:r>
            <a:r>
              <a:rPr dirty="0" sz="1000" spc="5">
                <a:latin typeface="PMingLiU"/>
                <a:cs typeface="PMingLiU"/>
              </a:rPr>
              <a:t>等商</a:t>
            </a:r>
            <a:r>
              <a:rPr dirty="0" sz="1000" spc="-20">
                <a:latin typeface="PMingLiU"/>
                <a:cs typeface="PMingLiU"/>
              </a:rPr>
              <a:t>业</a:t>
            </a:r>
            <a:r>
              <a:rPr dirty="0" sz="1000" spc="5">
                <a:latin typeface="PMingLiU"/>
                <a:cs typeface="PMingLiU"/>
              </a:rPr>
              <a:t>保</a:t>
            </a:r>
            <a:r>
              <a:rPr dirty="0" sz="1000" spc="-20">
                <a:latin typeface="PMingLiU"/>
                <a:cs typeface="PMingLiU"/>
              </a:rPr>
              <a:t>险</a:t>
            </a:r>
            <a:r>
              <a:rPr dirty="0" sz="1000" spc="5">
                <a:latin typeface="PMingLiU"/>
                <a:cs typeface="PMingLiU"/>
              </a:rPr>
              <a:t>也将</a:t>
            </a:r>
            <a:r>
              <a:rPr dirty="0" sz="1000" spc="90">
                <a:latin typeface="PMingLiU"/>
                <a:cs typeface="PMingLiU"/>
              </a:rPr>
              <a:t> </a:t>
            </a:r>
            <a:r>
              <a:rPr dirty="0" sz="1000">
                <a:latin typeface="Arial"/>
                <a:cs typeface="Arial"/>
              </a:rPr>
              <a:t>CAR-T</a:t>
            </a:r>
            <a:r>
              <a:rPr dirty="0" sz="1000" spc="-5">
                <a:latin typeface="Arial"/>
                <a:cs typeface="Arial"/>
              </a:rPr>
              <a:t> </a:t>
            </a:r>
            <a:r>
              <a:rPr dirty="0" sz="1000" spc="5">
                <a:latin typeface="PMingLiU"/>
                <a:cs typeface="PMingLiU"/>
              </a:rPr>
              <a:t>疗法</a:t>
            </a:r>
            <a:r>
              <a:rPr dirty="0" sz="1000" spc="-20">
                <a:latin typeface="PMingLiU"/>
                <a:cs typeface="PMingLiU"/>
              </a:rPr>
              <a:t>纳</a:t>
            </a:r>
            <a:r>
              <a:rPr dirty="0" sz="1000" spc="5">
                <a:latin typeface="PMingLiU"/>
                <a:cs typeface="PMingLiU"/>
              </a:rPr>
              <a:t>入了</a:t>
            </a:r>
            <a:r>
              <a:rPr dirty="0" sz="1000" spc="-20">
                <a:latin typeface="PMingLiU"/>
                <a:cs typeface="PMingLiU"/>
              </a:rPr>
              <a:t>报</a:t>
            </a:r>
            <a:r>
              <a:rPr dirty="0" sz="1000" spc="5">
                <a:latin typeface="PMingLiU"/>
                <a:cs typeface="PMingLiU"/>
              </a:rPr>
              <a:t>销范</a:t>
            </a:r>
            <a:r>
              <a:rPr dirty="0" sz="1000" spc="-20">
                <a:latin typeface="PMingLiU"/>
                <a:cs typeface="PMingLiU"/>
              </a:rPr>
              <a:t>围</a:t>
            </a:r>
            <a:r>
              <a:rPr dirty="0" sz="1000" spc="5">
                <a:latin typeface="PMingLiU"/>
                <a:cs typeface="PMingLiU"/>
              </a:rPr>
              <a:t>。 其中，</a:t>
            </a:r>
            <a:r>
              <a:rPr dirty="0" sz="1000" spc="-20">
                <a:latin typeface="PMingLiU"/>
                <a:cs typeface="PMingLiU"/>
              </a:rPr>
              <a:t>京</a:t>
            </a:r>
            <a:r>
              <a:rPr dirty="0" sz="1000" spc="5">
                <a:latin typeface="PMingLiU"/>
                <a:cs typeface="PMingLiU"/>
              </a:rPr>
              <a:t>惠保</a:t>
            </a:r>
            <a:r>
              <a:rPr dirty="0" sz="1000" spc="-20">
                <a:latin typeface="PMingLiU"/>
                <a:cs typeface="PMingLiU"/>
              </a:rPr>
              <a:t>、</a:t>
            </a:r>
            <a:r>
              <a:rPr dirty="0" sz="1000" spc="5">
                <a:latin typeface="PMingLiU"/>
                <a:cs typeface="PMingLiU"/>
              </a:rPr>
              <a:t>苏惠</a:t>
            </a:r>
            <a:r>
              <a:rPr dirty="0" sz="1000" spc="-20">
                <a:latin typeface="PMingLiU"/>
                <a:cs typeface="PMingLiU"/>
              </a:rPr>
              <a:t>保</a:t>
            </a:r>
            <a:r>
              <a:rPr dirty="0" sz="1000" spc="5">
                <a:latin typeface="PMingLiU"/>
                <a:cs typeface="PMingLiU"/>
              </a:rPr>
              <a:t>一年</a:t>
            </a:r>
            <a:r>
              <a:rPr dirty="0" sz="1000" spc="-20">
                <a:latin typeface="PMingLiU"/>
                <a:cs typeface="PMingLiU"/>
              </a:rPr>
              <a:t>只</a:t>
            </a:r>
            <a:r>
              <a:rPr dirty="0" sz="1000" spc="5">
                <a:latin typeface="PMingLiU"/>
                <a:cs typeface="PMingLiU"/>
              </a:rPr>
              <a:t>需缴</a:t>
            </a:r>
            <a:r>
              <a:rPr dirty="0" sz="1000" spc="155">
                <a:latin typeface="PMingLiU"/>
                <a:cs typeface="PMingLiU"/>
              </a:rPr>
              <a:t>纳</a:t>
            </a:r>
            <a:r>
              <a:rPr dirty="0" sz="1000" spc="-5">
                <a:latin typeface="Arial"/>
                <a:cs typeface="Arial"/>
              </a:rPr>
              <a:t>79</a:t>
            </a:r>
            <a:r>
              <a:rPr dirty="0" sz="1000" spc="-165">
                <a:latin typeface="Arial"/>
                <a:cs typeface="Arial"/>
              </a:rPr>
              <a:t> </a:t>
            </a:r>
            <a:r>
              <a:rPr dirty="0" sz="1000" spc="5">
                <a:latin typeface="PMingLiU"/>
                <a:cs typeface="PMingLiU"/>
              </a:rPr>
              <a:t>元，</a:t>
            </a:r>
            <a:r>
              <a:rPr dirty="0" sz="1000" spc="-20">
                <a:latin typeface="PMingLiU"/>
                <a:cs typeface="PMingLiU"/>
              </a:rPr>
              <a:t>即</a:t>
            </a:r>
            <a:r>
              <a:rPr dirty="0" sz="1000" spc="5">
                <a:latin typeface="PMingLiU"/>
                <a:cs typeface="PMingLiU"/>
              </a:rPr>
              <a:t>可获</a:t>
            </a:r>
            <a:r>
              <a:rPr dirty="0" sz="1000" spc="150">
                <a:latin typeface="PMingLiU"/>
                <a:cs typeface="PMingLiU"/>
              </a:rPr>
              <a:t>得</a:t>
            </a:r>
            <a:r>
              <a:rPr dirty="0" sz="1000" spc="-5">
                <a:latin typeface="Arial"/>
                <a:cs typeface="Arial"/>
              </a:rPr>
              <a:t>CAR-T</a:t>
            </a:r>
            <a:r>
              <a:rPr dirty="0" sz="1000" spc="-145">
                <a:latin typeface="Arial"/>
                <a:cs typeface="Arial"/>
              </a:rPr>
              <a:t> </a:t>
            </a:r>
            <a:r>
              <a:rPr dirty="0" sz="1000" spc="5">
                <a:latin typeface="PMingLiU"/>
                <a:cs typeface="PMingLiU"/>
              </a:rPr>
              <a:t>疗法最</a:t>
            </a:r>
            <a:r>
              <a:rPr dirty="0" sz="1000" spc="150">
                <a:latin typeface="PMingLiU"/>
                <a:cs typeface="PMingLiU"/>
              </a:rPr>
              <a:t>高</a:t>
            </a:r>
            <a:r>
              <a:rPr dirty="0" sz="1000" spc="-5">
                <a:latin typeface="Arial"/>
                <a:cs typeface="Arial"/>
              </a:rPr>
              <a:t>100</a:t>
            </a:r>
            <a:r>
              <a:rPr dirty="0" sz="1000" spc="-165">
                <a:latin typeface="Arial"/>
                <a:cs typeface="Arial"/>
              </a:rPr>
              <a:t> </a:t>
            </a:r>
            <a:r>
              <a:rPr dirty="0" sz="1000" spc="5">
                <a:latin typeface="PMingLiU"/>
                <a:cs typeface="PMingLiU"/>
              </a:rPr>
              <a:t>万的</a:t>
            </a:r>
            <a:r>
              <a:rPr dirty="0" sz="1000" spc="-20">
                <a:latin typeface="PMingLiU"/>
                <a:cs typeface="PMingLiU"/>
              </a:rPr>
              <a:t>报</a:t>
            </a:r>
            <a:r>
              <a:rPr dirty="0" sz="1000" spc="5">
                <a:latin typeface="PMingLiU"/>
                <a:cs typeface="PMingLiU"/>
              </a:rPr>
              <a:t>销额</a:t>
            </a:r>
            <a:r>
              <a:rPr dirty="0" sz="1000" spc="-20">
                <a:latin typeface="PMingLiU"/>
                <a:cs typeface="PMingLiU"/>
              </a:rPr>
              <a:t>度</a:t>
            </a:r>
            <a:r>
              <a:rPr dirty="0" sz="1000" spc="5">
                <a:latin typeface="PMingLiU"/>
                <a:cs typeface="PMingLiU"/>
              </a:rPr>
              <a:t>，  大幅度</a:t>
            </a:r>
            <a:r>
              <a:rPr dirty="0" sz="1000" spc="-20">
                <a:latin typeface="PMingLiU"/>
                <a:cs typeface="PMingLiU"/>
              </a:rPr>
              <a:t>降</a:t>
            </a:r>
            <a:r>
              <a:rPr dirty="0" sz="1000" spc="5">
                <a:latin typeface="PMingLiU"/>
                <a:cs typeface="PMingLiU"/>
              </a:rPr>
              <a:t>低患</a:t>
            </a:r>
            <a:r>
              <a:rPr dirty="0" sz="1000" spc="-20">
                <a:latin typeface="PMingLiU"/>
                <a:cs typeface="PMingLiU"/>
              </a:rPr>
              <a:t>者</a:t>
            </a:r>
            <a:r>
              <a:rPr dirty="0" sz="1000" spc="5">
                <a:latin typeface="PMingLiU"/>
                <a:cs typeface="PMingLiU"/>
              </a:rPr>
              <a:t>用药</a:t>
            </a:r>
            <a:r>
              <a:rPr dirty="0" sz="1000" spc="-20">
                <a:latin typeface="PMingLiU"/>
                <a:cs typeface="PMingLiU"/>
              </a:rPr>
              <a:t>负</a:t>
            </a:r>
            <a:r>
              <a:rPr dirty="0" sz="1000" spc="5">
                <a:latin typeface="PMingLiU"/>
                <a:cs typeface="PMingLiU"/>
              </a:rPr>
              <a:t>担。</a:t>
            </a:r>
            <a:endParaRPr sz="1000">
              <a:latin typeface="PMingLiU"/>
              <a:cs typeface="PMingLiU"/>
            </a:endParaRPr>
          </a:p>
          <a:p>
            <a:pPr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61:</a:t>
            </a:r>
            <a:r>
              <a:rPr dirty="0" sz="1000" spc="-15" b="1">
                <a:latin typeface="Arial"/>
                <a:cs typeface="Arial"/>
              </a:rPr>
              <a:t> </a:t>
            </a:r>
            <a:r>
              <a:rPr dirty="0" sz="1000" spc="5" b="1">
                <a:latin typeface="Microsoft JhengHei UI"/>
                <a:cs typeface="Microsoft JhengHei UI"/>
              </a:rPr>
              <a:t>中国的多</a:t>
            </a:r>
            <a:r>
              <a:rPr dirty="0" sz="1000" spc="-20" b="1">
                <a:latin typeface="Microsoft JhengHei UI"/>
                <a:cs typeface="Microsoft JhengHei UI"/>
              </a:rPr>
              <a:t>层</a:t>
            </a:r>
            <a:r>
              <a:rPr dirty="0" sz="1000" spc="5" b="1">
                <a:latin typeface="Microsoft JhengHei UI"/>
                <a:cs typeface="Microsoft JhengHei UI"/>
              </a:rPr>
              <a:t>次医</a:t>
            </a:r>
            <a:r>
              <a:rPr dirty="0" sz="1000" spc="-20" b="1">
                <a:latin typeface="Microsoft JhengHei UI"/>
                <a:cs typeface="Microsoft JhengHei UI"/>
              </a:rPr>
              <a:t>疗</a:t>
            </a:r>
            <a:r>
              <a:rPr dirty="0" sz="1000" spc="5" b="1">
                <a:latin typeface="Microsoft JhengHei UI"/>
                <a:cs typeface="Microsoft JhengHei UI"/>
              </a:rPr>
              <a:t>保障</a:t>
            </a:r>
            <a:r>
              <a:rPr dirty="0" sz="1000" spc="-20" b="1">
                <a:latin typeface="Microsoft JhengHei UI"/>
                <a:cs typeface="Microsoft JhengHei UI"/>
              </a:rPr>
              <a:t>体</a:t>
            </a:r>
            <a:r>
              <a:rPr dirty="0" sz="1000" spc="5" b="1">
                <a:latin typeface="Microsoft JhengHei UI"/>
                <a:cs typeface="Microsoft JhengHei UI"/>
              </a:rPr>
              <a:t>系</a:t>
            </a:r>
            <a:endParaRPr sz="1000">
              <a:latin typeface="Microsoft JhengHei UI"/>
              <a:cs typeface="Microsoft JhengHei UI"/>
            </a:endParaRPr>
          </a:p>
        </p:txBody>
      </p:sp>
      <p:pic>
        <p:nvPicPr>
          <p:cNvPr id="8" name="object 8"/>
          <p:cNvPicPr/>
          <p:nvPr/>
        </p:nvPicPr>
        <p:blipFill>
          <a:blip r:embed="rId3" cstate="print"/>
          <a:stretch>
            <a:fillRect/>
          </a:stretch>
        </p:blipFill>
        <p:spPr>
          <a:xfrm>
            <a:off x="521512" y="5003291"/>
            <a:ext cx="5080127" cy="2152522"/>
          </a:xfrm>
          <a:prstGeom prst="rect">
            <a:avLst/>
          </a:prstGeom>
        </p:spPr>
      </p:pic>
      <p:sp>
        <p:nvSpPr>
          <p:cNvPr id="9" name="object 9"/>
          <p:cNvSpPr txBox="1"/>
          <p:nvPr/>
        </p:nvSpPr>
        <p:spPr>
          <a:xfrm>
            <a:off x="527100" y="7155306"/>
            <a:ext cx="5193665" cy="206057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20">
                <a:latin typeface="Arial"/>
                <a:cs typeface="Arial"/>
              </a:rPr>
              <a:t> </a:t>
            </a:r>
            <a:r>
              <a:rPr dirty="0" sz="800" spc="-10">
                <a:latin typeface="PMingLiU"/>
                <a:cs typeface="PMingLiU"/>
              </a:rPr>
              <a:t>社</a:t>
            </a:r>
            <a:r>
              <a:rPr dirty="0" sz="800" spc="10">
                <a:latin typeface="PMingLiU"/>
                <a:cs typeface="PMingLiU"/>
              </a:rPr>
              <a:t>科</a:t>
            </a:r>
            <a:r>
              <a:rPr dirty="0" sz="800" spc="-10">
                <a:latin typeface="PMingLiU"/>
                <a:cs typeface="PMingLiU"/>
              </a:rPr>
              <a:t>院</a:t>
            </a:r>
            <a:r>
              <a:rPr dirty="0" sz="800" spc="-5">
                <a:latin typeface="Arial"/>
                <a:cs typeface="Arial"/>
              </a:rPr>
              <a:t>,</a:t>
            </a:r>
            <a:r>
              <a:rPr dirty="0" sz="800" spc="10">
                <a:latin typeface="Arial"/>
                <a:cs typeface="Arial"/>
              </a:rPr>
              <a:t> </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p>
            <a:pPr>
              <a:lnSpc>
                <a:spcPct val="100000"/>
              </a:lnSpc>
              <a:spcBef>
                <a:spcPts val="5"/>
              </a:spcBef>
            </a:pPr>
            <a:endParaRPr sz="1200">
              <a:latin typeface="PMingLiU"/>
              <a:cs typeface="PMingLiU"/>
            </a:endParaRPr>
          </a:p>
          <a:p>
            <a:pPr marL="12700" marR="5080">
              <a:lnSpc>
                <a:spcPct val="139300"/>
              </a:lnSpc>
            </a:pPr>
            <a:r>
              <a:rPr dirty="0" sz="1000" spc="5">
                <a:latin typeface="PMingLiU"/>
                <a:cs typeface="PMingLiU"/>
              </a:rPr>
              <a:t>自首款</a:t>
            </a:r>
            <a:r>
              <a:rPr dirty="0" sz="1000" spc="145">
                <a:latin typeface="PMingLiU"/>
                <a:cs typeface="PMingLiU"/>
              </a:rPr>
              <a:t> </a:t>
            </a:r>
            <a:r>
              <a:rPr dirty="0" sz="1000">
                <a:latin typeface="Arial"/>
                <a:cs typeface="Arial"/>
              </a:rPr>
              <a:t>CAR-T</a:t>
            </a:r>
            <a:r>
              <a:rPr dirty="0" sz="1000" spc="90">
                <a:latin typeface="Arial"/>
                <a:cs typeface="Arial"/>
              </a:rPr>
              <a:t> </a:t>
            </a:r>
            <a:r>
              <a:rPr dirty="0" sz="1000" spc="-20">
                <a:latin typeface="PMingLiU"/>
                <a:cs typeface="PMingLiU"/>
              </a:rPr>
              <a:t>产</a:t>
            </a:r>
            <a:r>
              <a:rPr dirty="0" sz="1000" spc="5">
                <a:latin typeface="PMingLiU"/>
                <a:cs typeface="PMingLiU"/>
              </a:rPr>
              <a:t>品在</a:t>
            </a:r>
            <a:r>
              <a:rPr dirty="0" sz="1000" spc="-20">
                <a:latin typeface="PMingLiU"/>
                <a:cs typeface="PMingLiU"/>
              </a:rPr>
              <a:t>国</a:t>
            </a:r>
            <a:r>
              <a:rPr dirty="0" sz="1000" spc="5">
                <a:latin typeface="PMingLiU"/>
                <a:cs typeface="PMingLiU"/>
              </a:rPr>
              <a:t>内上</a:t>
            </a:r>
            <a:r>
              <a:rPr dirty="0" sz="1000" spc="-20">
                <a:latin typeface="PMingLiU"/>
                <a:cs typeface="PMingLiU"/>
              </a:rPr>
              <a:t>市</a:t>
            </a:r>
            <a:r>
              <a:rPr dirty="0" sz="1000" spc="5">
                <a:latin typeface="PMingLiU"/>
                <a:cs typeface="PMingLiU"/>
              </a:rPr>
              <a:t>以来</a:t>
            </a:r>
            <a:r>
              <a:rPr dirty="0" sz="1000" spc="-20">
                <a:latin typeface="PMingLiU"/>
                <a:cs typeface="PMingLiU"/>
              </a:rPr>
              <a:t>，</a:t>
            </a:r>
            <a:r>
              <a:rPr dirty="0" sz="1000" spc="5">
                <a:latin typeface="PMingLiU"/>
                <a:cs typeface="PMingLiU"/>
              </a:rPr>
              <a:t>国内</a:t>
            </a:r>
            <a:r>
              <a:rPr dirty="0" sz="1000" spc="-20">
                <a:latin typeface="PMingLiU"/>
                <a:cs typeface="PMingLiU"/>
              </a:rPr>
              <a:t>相</a:t>
            </a:r>
            <a:r>
              <a:rPr dirty="0" sz="1000" spc="5">
                <a:latin typeface="PMingLiU"/>
                <a:cs typeface="PMingLiU"/>
              </a:rPr>
              <a:t>关厂</a:t>
            </a:r>
            <a:r>
              <a:rPr dirty="0" sz="1000" spc="-20">
                <a:latin typeface="PMingLiU"/>
                <a:cs typeface="PMingLiU"/>
              </a:rPr>
              <a:t>商也</a:t>
            </a:r>
            <a:r>
              <a:rPr dirty="0" sz="1000" spc="5">
                <a:latin typeface="PMingLiU"/>
                <a:cs typeface="PMingLiU"/>
              </a:rPr>
              <a:t>一直着</a:t>
            </a:r>
            <a:r>
              <a:rPr dirty="0" sz="1000" spc="-20">
                <a:latin typeface="PMingLiU"/>
                <a:cs typeface="PMingLiU"/>
              </a:rPr>
              <a:t>力</a:t>
            </a:r>
            <a:r>
              <a:rPr dirty="0" sz="1000" spc="5">
                <a:latin typeface="PMingLiU"/>
                <a:cs typeface="PMingLiU"/>
              </a:rPr>
              <a:t>于推进</a:t>
            </a:r>
            <a:r>
              <a:rPr dirty="0" sz="1000" spc="155">
                <a:latin typeface="PMingLiU"/>
                <a:cs typeface="PMingLiU"/>
              </a:rPr>
              <a:t> </a:t>
            </a:r>
            <a:r>
              <a:rPr dirty="0" sz="1000">
                <a:latin typeface="Arial"/>
                <a:cs typeface="Arial"/>
              </a:rPr>
              <a:t>CAR-T</a:t>
            </a:r>
            <a:r>
              <a:rPr dirty="0" sz="1000" spc="70">
                <a:latin typeface="Arial"/>
                <a:cs typeface="Arial"/>
              </a:rPr>
              <a:t> </a:t>
            </a:r>
            <a:r>
              <a:rPr dirty="0" sz="1000" spc="5">
                <a:latin typeface="PMingLiU"/>
                <a:cs typeface="PMingLiU"/>
              </a:rPr>
              <a:t>产品</a:t>
            </a:r>
            <a:r>
              <a:rPr dirty="0" sz="1000" spc="-20">
                <a:latin typeface="PMingLiU"/>
                <a:cs typeface="PMingLiU"/>
              </a:rPr>
              <a:t>的</a:t>
            </a:r>
            <a:r>
              <a:rPr dirty="0" sz="1000" spc="5">
                <a:latin typeface="PMingLiU"/>
                <a:cs typeface="PMingLiU"/>
              </a:rPr>
              <a:t>创新 支付及商保覆盖。以药明巨诺为例，</a:t>
            </a:r>
            <a:r>
              <a:rPr dirty="0" sz="1000" spc="25">
                <a:latin typeface="PMingLiU"/>
                <a:cs typeface="PMingLiU"/>
              </a:rPr>
              <a:t>其</a:t>
            </a:r>
            <a:r>
              <a:rPr dirty="0" sz="1000" spc="5">
                <a:latin typeface="PMingLiU"/>
                <a:cs typeface="PMingLiU"/>
              </a:rPr>
              <a:t>采取的动作包</a:t>
            </a:r>
            <a:r>
              <a:rPr dirty="0" sz="1000" spc="25">
                <a:latin typeface="PMingLiU"/>
                <a:cs typeface="PMingLiU"/>
              </a:rPr>
              <a:t>括</a:t>
            </a:r>
            <a:r>
              <a:rPr dirty="0" sz="1000" spc="5">
                <a:latin typeface="PMingLiU"/>
                <a:cs typeface="PMingLiU"/>
              </a:rPr>
              <a:t>：</a:t>
            </a:r>
            <a:r>
              <a:rPr dirty="0" sz="1000" spc="5">
                <a:latin typeface="Arial"/>
                <a:cs typeface="Arial"/>
              </a:rPr>
              <a:t>1)</a:t>
            </a:r>
            <a:r>
              <a:rPr dirty="0" sz="1000" spc="155">
                <a:latin typeface="Arial"/>
                <a:cs typeface="Arial"/>
              </a:rPr>
              <a:t> </a:t>
            </a:r>
            <a:r>
              <a:rPr dirty="0" sz="1000" spc="5">
                <a:latin typeface="PMingLiU"/>
                <a:cs typeface="PMingLiU"/>
              </a:rPr>
              <a:t>通过与创新支付平台合作，向 接</a:t>
            </a:r>
            <a:r>
              <a:rPr dirty="0" sz="1000" spc="245">
                <a:latin typeface="PMingLiU"/>
                <a:cs typeface="PMingLiU"/>
              </a:rPr>
              <a:t>受</a:t>
            </a:r>
            <a:r>
              <a:rPr dirty="0" sz="1000">
                <a:latin typeface="Arial"/>
                <a:cs typeface="Arial"/>
              </a:rPr>
              <a:t>CAR-T</a:t>
            </a:r>
            <a:r>
              <a:rPr dirty="0" sz="1000" spc="-55">
                <a:latin typeface="Arial"/>
                <a:cs typeface="Arial"/>
              </a:rPr>
              <a:t> </a:t>
            </a:r>
            <a:r>
              <a:rPr dirty="0" sz="1000" spc="5">
                <a:latin typeface="PMingLiU"/>
                <a:cs typeface="PMingLiU"/>
              </a:rPr>
              <a:t>治</a:t>
            </a:r>
            <a:r>
              <a:rPr dirty="0" sz="1000" spc="-20">
                <a:latin typeface="PMingLiU"/>
                <a:cs typeface="PMingLiU"/>
              </a:rPr>
              <a:t>疗</a:t>
            </a:r>
            <a:r>
              <a:rPr dirty="0" sz="1000" spc="5">
                <a:latin typeface="PMingLiU"/>
                <a:cs typeface="PMingLiU"/>
              </a:rPr>
              <a:t>的患</a:t>
            </a:r>
            <a:r>
              <a:rPr dirty="0" sz="1000" spc="-20">
                <a:latin typeface="PMingLiU"/>
                <a:cs typeface="PMingLiU"/>
              </a:rPr>
              <a:t>者</a:t>
            </a:r>
            <a:r>
              <a:rPr dirty="0" sz="1000" spc="5">
                <a:latin typeface="PMingLiU"/>
                <a:cs typeface="PMingLiU"/>
              </a:rPr>
              <a:t>提</a:t>
            </a:r>
            <a:r>
              <a:rPr dirty="0" sz="1000" spc="-20">
                <a:latin typeface="PMingLiU"/>
                <a:cs typeface="PMingLiU"/>
              </a:rPr>
              <a:t>供</a:t>
            </a:r>
            <a:r>
              <a:rPr dirty="0" sz="1000" spc="5">
                <a:latin typeface="PMingLiU"/>
                <a:cs typeface="PMingLiU"/>
              </a:rPr>
              <a:t>分期</a:t>
            </a:r>
            <a:r>
              <a:rPr dirty="0" sz="1000" spc="-20">
                <a:latin typeface="PMingLiU"/>
                <a:cs typeface="PMingLiU"/>
              </a:rPr>
              <a:t>付</a:t>
            </a:r>
            <a:r>
              <a:rPr dirty="0" sz="1000" spc="5">
                <a:latin typeface="PMingLiU"/>
                <a:cs typeface="PMingLiU"/>
              </a:rPr>
              <a:t>款方</a:t>
            </a:r>
            <a:r>
              <a:rPr dirty="0" sz="1000" spc="-20">
                <a:latin typeface="PMingLiU"/>
                <a:cs typeface="PMingLiU"/>
              </a:rPr>
              <a:t>式</a:t>
            </a:r>
            <a:r>
              <a:rPr dirty="0" sz="1000" spc="5">
                <a:latin typeface="PMingLiU"/>
                <a:cs typeface="PMingLiU"/>
              </a:rPr>
              <a:t>或抵</a:t>
            </a:r>
            <a:r>
              <a:rPr dirty="0" sz="1000" spc="-20">
                <a:latin typeface="PMingLiU"/>
                <a:cs typeface="PMingLiU"/>
              </a:rPr>
              <a:t>押</a:t>
            </a:r>
            <a:r>
              <a:rPr dirty="0" sz="1000" spc="5">
                <a:latin typeface="PMingLiU"/>
                <a:cs typeface="PMingLiU"/>
              </a:rPr>
              <a:t>贷款</a:t>
            </a:r>
            <a:r>
              <a:rPr dirty="0" sz="1000" spc="-5">
                <a:latin typeface="PMingLiU"/>
                <a:cs typeface="PMingLiU"/>
              </a:rPr>
              <a:t>；</a:t>
            </a:r>
            <a:r>
              <a:rPr dirty="0" sz="1000" spc="-5">
                <a:latin typeface="Arial"/>
                <a:cs typeface="Arial"/>
              </a:rPr>
              <a:t>2)</a:t>
            </a:r>
            <a:r>
              <a:rPr dirty="0" sz="1000" spc="10">
                <a:latin typeface="Arial"/>
                <a:cs typeface="Arial"/>
              </a:rPr>
              <a:t> </a:t>
            </a:r>
            <a:r>
              <a:rPr dirty="0" sz="1000" spc="5">
                <a:latin typeface="PMingLiU"/>
                <a:cs typeface="PMingLiU"/>
              </a:rPr>
              <a:t>推</a:t>
            </a:r>
            <a:r>
              <a:rPr dirty="0" sz="1000" spc="-20">
                <a:latin typeface="PMingLiU"/>
                <a:cs typeface="PMingLiU"/>
              </a:rPr>
              <a:t>进</a:t>
            </a:r>
            <a:r>
              <a:rPr dirty="0" sz="1000" spc="5">
                <a:latin typeface="PMingLiU"/>
                <a:cs typeface="PMingLiU"/>
              </a:rPr>
              <a:t>商业</a:t>
            </a:r>
            <a:r>
              <a:rPr dirty="0" sz="1000" spc="-20">
                <a:latin typeface="PMingLiU"/>
                <a:cs typeface="PMingLiU"/>
              </a:rPr>
              <a:t>保</a:t>
            </a:r>
            <a:r>
              <a:rPr dirty="0" sz="1000" spc="5">
                <a:latin typeface="PMingLiU"/>
                <a:cs typeface="PMingLiU"/>
              </a:rPr>
              <a:t>险合</a:t>
            </a:r>
            <a:r>
              <a:rPr dirty="0" sz="1000" spc="-20">
                <a:latin typeface="PMingLiU"/>
                <a:cs typeface="PMingLiU"/>
              </a:rPr>
              <a:t>作</a:t>
            </a:r>
            <a:r>
              <a:rPr dirty="0" sz="1000" spc="5">
                <a:latin typeface="PMingLiU"/>
                <a:cs typeface="PMingLiU"/>
              </a:rPr>
              <a:t>，与</a:t>
            </a:r>
            <a:r>
              <a:rPr dirty="0" sz="1000" spc="-20">
                <a:latin typeface="PMingLiU"/>
                <a:cs typeface="PMingLiU"/>
              </a:rPr>
              <a:t>提</a:t>
            </a:r>
            <a:r>
              <a:rPr dirty="0" sz="1000" spc="5">
                <a:latin typeface="PMingLiU"/>
                <a:cs typeface="PMingLiU"/>
              </a:rPr>
              <a:t>供百万 </a:t>
            </a:r>
            <a:r>
              <a:rPr dirty="0" sz="1000" spc="25">
                <a:latin typeface="PMingLiU"/>
                <a:cs typeface="PMingLiU"/>
              </a:rPr>
              <a:t>医</a:t>
            </a:r>
            <a:r>
              <a:rPr dirty="0" sz="1000" spc="5">
                <a:latin typeface="PMingLiU"/>
                <a:cs typeface="PMingLiU"/>
              </a:rPr>
              <a:t>疗</a:t>
            </a:r>
            <a:r>
              <a:rPr dirty="0" sz="1000" spc="25">
                <a:latin typeface="PMingLiU"/>
                <a:cs typeface="PMingLiU"/>
              </a:rPr>
              <a:t>险</a:t>
            </a:r>
            <a:r>
              <a:rPr dirty="0" sz="1000" spc="5">
                <a:latin typeface="PMingLiU"/>
                <a:cs typeface="PMingLiU"/>
              </a:rPr>
              <a:t>、高</a:t>
            </a:r>
            <a:r>
              <a:rPr dirty="0" sz="1000" spc="25">
                <a:latin typeface="PMingLiU"/>
                <a:cs typeface="PMingLiU"/>
              </a:rPr>
              <a:t>端</a:t>
            </a:r>
            <a:r>
              <a:rPr dirty="0" sz="1000" spc="5">
                <a:latin typeface="PMingLiU"/>
                <a:cs typeface="PMingLiU"/>
              </a:rPr>
              <a:t>医</a:t>
            </a:r>
            <a:r>
              <a:rPr dirty="0" sz="1000" spc="25">
                <a:latin typeface="PMingLiU"/>
                <a:cs typeface="PMingLiU"/>
              </a:rPr>
              <a:t>疗</a:t>
            </a:r>
            <a:r>
              <a:rPr dirty="0" sz="1000" spc="5">
                <a:latin typeface="PMingLiU"/>
                <a:cs typeface="PMingLiU"/>
              </a:rPr>
              <a:t>险、</a:t>
            </a:r>
            <a:r>
              <a:rPr dirty="0" sz="1000" spc="25">
                <a:latin typeface="PMingLiU"/>
                <a:cs typeface="PMingLiU"/>
              </a:rPr>
              <a:t>单</a:t>
            </a:r>
            <a:r>
              <a:rPr dirty="0" sz="1000" spc="5">
                <a:latin typeface="PMingLiU"/>
                <a:cs typeface="PMingLiU"/>
              </a:rPr>
              <a:t>病种</a:t>
            </a:r>
            <a:r>
              <a:rPr dirty="0" sz="1000" spc="25">
                <a:latin typeface="PMingLiU"/>
                <a:cs typeface="PMingLiU"/>
              </a:rPr>
              <a:t>保</a:t>
            </a:r>
            <a:r>
              <a:rPr dirty="0" sz="1000" spc="5">
                <a:latin typeface="PMingLiU"/>
                <a:cs typeface="PMingLiU"/>
              </a:rPr>
              <a:t>险</a:t>
            </a:r>
            <a:r>
              <a:rPr dirty="0" sz="1000" spc="25">
                <a:latin typeface="PMingLiU"/>
                <a:cs typeface="PMingLiU"/>
              </a:rPr>
              <a:t>的</a:t>
            </a:r>
            <a:r>
              <a:rPr dirty="0" sz="1000" spc="5">
                <a:latin typeface="PMingLiU"/>
                <a:cs typeface="PMingLiU"/>
              </a:rPr>
              <a:t>险企</a:t>
            </a:r>
            <a:r>
              <a:rPr dirty="0" sz="1000" spc="25">
                <a:latin typeface="PMingLiU"/>
                <a:cs typeface="PMingLiU"/>
              </a:rPr>
              <a:t>通</a:t>
            </a:r>
            <a:r>
              <a:rPr dirty="0" sz="1000" spc="5">
                <a:latin typeface="PMingLiU"/>
                <a:cs typeface="PMingLiU"/>
              </a:rPr>
              <a:t>过</a:t>
            </a:r>
            <a:r>
              <a:rPr dirty="0" sz="1000" spc="25">
                <a:latin typeface="PMingLiU"/>
                <a:cs typeface="PMingLiU"/>
              </a:rPr>
              <a:t>附</a:t>
            </a:r>
            <a:r>
              <a:rPr dirty="0" sz="1000" spc="5">
                <a:latin typeface="PMingLiU"/>
                <a:cs typeface="PMingLiU"/>
              </a:rPr>
              <a:t>加保障</a:t>
            </a:r>
            <a:r>
              <a:rPr dirty="0" sz="1000" spc="25">
                <a:latin typeface="PMingLiU"/>
                <a:cs typeface="PMingLiU"/>
              </a:rPr>
              <a:t>或</a:t>
            </a:r>
            <a:r>
              <a:rPr dirty="0" sz="1000" spc="5">
                <a:latin typeface="PMingLiU"/>
                <a:cs typeface="PMingLiU"/>
              </a:rPr>
              <a:t>者</a:t>
            </a:r>
            <a:r>
              <a:rPr dirty="0" sz="1000" spc="25">
                <a:latin typeface="PMingLiU"/>
                <a:cs typeface="PMingLiU"/>
              </a:rPr>
              <a:t>特</a:t>
            </a:r>
            <a:r>
              <a:rPr dirty="0" sz="1000" spc="5">
                <a:latin typeface="PMingLiU"/>
                <a:cs typeface="PMingLiU"/>
              </a:rPr>
              <a:t>殊约</a:t>
            </a:r>
            <a:r>
              <a:rPr dirty="0" sz="1000" spc="25">
                <a:latin typeface="PMingLiU"/>
                <a:cs typeface="PMingLiU"/>
              </a:rPr>
              <a:t>定</a:t>
            </a:r>
            <a:r>
              <a:rPr dirty="0" sz="1000" spc="5">
                <a:latin typeface="PMingLiU"/>
                <a:cs typeface="PMingLiU"/>
              </a:rPr>
              <a:t>的</a:t>
            </a:r>
            <a:r>
              <a:rPr dirty="0" sz="1000" spc="25">
                <a:latin typeface="PMingLiU"/>
                <a:cs typeface="PMingLiU"/>
              </a:rPr>
              <a:t>方</a:t>
            </a:r>
            <a:r>
              <a:rPr dirty="0" sz="1000" spc="5">
                <a:latin typeface="PMingLiU"/>
                <a:cs typeface="PMingLiU"/>
              </a:rPr>
              <a:t>式增</a:t>
            </a:r>
            <a:r>
              <a:rPr dirty="0" sz="1000" spc="25">
                <a:latin typeface="PMingLiU"/>
                <a:cs typeface="PMingLiU"/>
              </a:rPr>
              <a:t>加</a:t>
            </a:r>
            <a:r>
              <a:rPr dirty="0" sz="1000" spc="5">
                <a:latin typeface="PMingLiU"/>
                <a:cs typeface="PMingLiU"/>
              </a:rPr>
              <a:t>保障</a:t>
            </a:r>
            <a:r>
              <a:rPr dirty="0" sz="1000" spc="25">
                <a:latin typeface="PMingLiU"/>
                <a:cs typeface="PMingLiU"/>
              </a:rPr>
              <a:t>范围</a:t>
            </a:r>
            <a:r>
              <a:rPr dirty="0" sz="1000" spc="5">
                <a:latin typeface="PMingLiU"/>
                <a:cs typeface="PMingLiU"/>
              </a:rPr>
              <a:t>；</a:t>
            </a:r>
            <a:endParaRPr sz="1000">
              <a:latin typeface="PMingLiU"/>
              <a:cs typeface="PMingLiU"/>
            </a:endParaRPr>
          </a:p>
          <a:p>
            <a:pPr algn="just" marL="12700" marR="127635">
              <a:lnSpc>
                <a:spcPct val="139400"/>
              </a:lnSpc>
              <a:spcBef>
                <a:spcPts val="5"/>
              </a:spcBef>
            </a:pPr>
            <a:r>
              <a:rPr dirty="0" sz="1000" spc="-5">
                <a:latin typeface="Arial"/>
                <a:cs typeface="Arial"/>
              </a:rPr>
              <a:t>3)</a:t>
            </a:r>
            <a:r>
              <a:rPr dirty="0" sz="1000" spc="15">
                <a:latin typeface="Arial"/>
                <a:cs typeface="Arial"/>
              </a:rPr>
              <a:t> </a:t>
            </a:r>
            <a:r>
              <a:rPr dirty="0" sz="1000" spc="5">
                <a:latin typeface="PMingLiU"/>
                <a:cs typeface="PMingLiU"/>
              </a:rPr>
              <a:t>加</a:t>
            </a:r>
            <a:r>
              <a:rPr dirty="0" sz="1000" spc="-20">
                <a:latin typeface="PMingLiU"/>
                <a:cs typeface="PMingLiU"/>
              </a:rPr>
              <a:t>入</a:t>
            </a:r>
            <a:r>
              <a:rPr dirty="0" sz="1000" spc="5">
                <a:latin typeface="PMingLiU"/>
                <a:cs typeface="PMingLiU"/>
              </a:rPr>
              <a:t>城市</a:t>
            </a:r>
            <a:r>
              <a:rPr dirty="0" sz="1000" spc="-20">
                <a:latin typeface="PMingLiU"/>
                <a:cs typeface="PMingLiU"/>
              </a:rPr>
              <a:t>定</a:t>
            </a:r>
            <a:r>
              <a:rPr dirty="0" sz="1000" spc="5">
                <a:latin typeface="PMingLiU"/>
                <a:cs typeface="PMingLiU"/>
              </a:rPr>
              <a:t>制型</a:t>
            </a:r>
            <a:r>
              <a:rPr dirty="0" sz="1000" spc="-20">
                <a:latin typeface="PMingLiU"/>
                <a:cs typeface="PMingLiU"/>
              </a:rPr>
              <a:t>商</a:t>
            </a:r>
            <a:r>
              <a:rPr dirty="0" sz="1000" spc="5">
                <a:latin typeface="PMingLiU"/>
                <a:cs typeface="PMingLiU"/>
              </a:rPr>
              <a:t>业医</a:t>
            </a:r>
            <a:r>
              <a:rPr dirty="0" sz="1000" spc="-20">
                <a:latin typeface="PMingLiU"/>
                <a:cs typeface="PMingLiU"/>
              </a:rPr>
              <a:t>疗</a:t>
            </a:r>
            <a:r>
              <a:rPr dirty="0" sz="1000" spc="5">
                <a:latin typeface="PMingLiU"/>
                <a:cs typeface="PMingLiU"/>
              </a:rPr>
              <a:t>补充</a:t>
            </a:r>
            <a:r>
              <a:rPr dirty="0" sz="1000" spc="-20">
                <a:latin typeface="PMingLiU"/>
                <a:cs typeface="PMingLiU"/>
              </a:rPr>
              <a:t>保</a:t>
            </a:r>
            <a:r>
              <a:rPr dirty="0" sz="1000" spc="10">
                <a:latin typeface="PMingLiU"/>
                <a:cs typeface="PMingLiU"/>
              </a:rPr>
              <a:t>险</a:t>
            </a:r>
            <a:r>
              <a:rPr dirty="0" sz="1000">
                <a:latin typeface="Arial"/>
                <a:cs typeface="Arial"/>
              </a:rPr>
              <a:t>“</a:t>
            </a:r>
            <a:r>
              <a:rPr dirty="0" sz="1000" spc="5">
                <a:latin typeface="PMingLiU"/>
                <a:cs typeface="PMingLiU"/>
              </a:rPr>
              <a:t>惠</a:t>
            </a:r>
            <a:r>
              <a:rPr dirty="0" sz="1000" spc="-20">
                <a:latin typeface="PMingLiU"/>
                <a:cs typeface="PMingLiU"/>
              </a:rPr>
              <a:t>民</a:t>
            </a:r>
            <a:r>
              <a:rPr dirty="0" sz="1000" spc="5">
                <a:latin typeface="PMingLiU"/>
                <a:cs typeface="PMingLiU"/>
              </a:rPr>
              <a:t>保</a:t>
            </a:r>
            <a:r>
              <a:rPr dirty="0" sz="1000">
                <a:latin typeface="Arial"/>
                <a:cs typeface="Arial"/>
              </a:rPr>
              <a:t>”</a:t>
            </a:r>
            <a:r>
              <a:rPr dirty="0" sz="1000" spc="5">
                <a:latin typeface="PMingLiU"/>
                <a:cs typeface="PMingLiU"/>
              </a:rPr>
              <a:t>。</a:t>
            </a:r>
            <a:r>
              <a:rPr dirty="0" sz="1000" spc="10">
                <a:latin typeface="PMingLiU"/>
                <a:cs typeface="PMingLiU"/>
              </a:rPr>
              <a:t> </a:t>
            </a:r>
            <a:r>
              <a:rPr dirty="0" sz="1000" spc="-20">
                <a:latin typeface="PMingLiU"/>
                <a:cs typeface="PMingLiU"/>
              </a:rPr>
              <a:t>目</a:t>
            </a:r>
            <a:r>
              <a:rPr dirty="0" sz="1000" spc="5">
                <a:latin typeface="PMingLiU"/>
                <a:cs typeface="PMingLiU"/>
              </a:rPr>
              <a:t>前</a:t>
            </a:r>
            <a:r>
              <a:rPr dirty="0" sz="1000" spc="-20">
                <a:latin typeface="PMingLiU"/>
                <a:cs typeface="PMingLiU"/>
              </a:rPr>
              <a:t>，</a:t>
            </a:r>
            <a:r>
              <a:rPr dirty="0" sz="1000" spc="5">
                <a:latin typeface="PMingLiU"/>
                <a:cs typeface="PMingLiU"/>
              </a:rPr>
              <a:t>奕凯达</a:t>
            </a:r>
            <a:r>
              <a:rPr dirty="0" sz="1000" spc="-20">
                <a:latin typeface="PMingLiU"/>
                <a:cs typeface="PMingLiU"/>
              </a:rPr>
              <a:t>已</a:t>
            </a:r>
            <a:r>
              <a:rPr dirty="0" sz="1000" spc="5">
                <a:latin typeface="PMingLiU"/>
                <a:cs typeface="PMingLiU"/>
              </a:rPr>
              <a:t>列入</a:t>
            </a:r>
            <a:r>
              <a:rPr dirty="0" sz="1000" spc="-15">
                <a:latin typeface="PMingLiU"/>
                <a:cs typeface="PMingLiU"/>
              </a:rPr>
              <a:t> </a:t>
            </a:r>
            <a:r>
              <a:rPr dirty="0" sz="1000" spc="-5">
                <a:latin typeface="Arial"/>
                <a:cs typeface="Arial"/>
              </a:rPr>
              <a:t>30</a:t>
            </a:r>
            <a:r>
              <a:rPr dirty="0" sz="1000" spc="-70">
                <a:latin typeface="Arial"/>
                <a:cs typeface="Arial"/>
              </a:rPr>
              <a:t> </a:t>
            </a:r>
            <a:r>
              <a:rPr dirty="0" sz="1000" spc="5">
                <a:latin typeface="PMingLiU"/>
                <a:cs typeface="PMingLiU"/>
              </a:rPr>
              <a:t>多个省</a:t>
            </a:r>
            <a:r>
              <a:rPr dirty="0" sz="1000" spc="-20">
                <a:latin typeface="PMingLiU"/>
                <a:cs typeface="PMingLiU"/>
              </a:rPr>
              <a:t>市</a:t>
            </a:r>
            <a:r>
              <a:rPr dirty="0" sz="1000" spc="5">
                <a:latin typeface="PMingLiU"/>
                <a:cs typeface="PMingLiU"/>
              </a:rPr>
              <a:t>的城</a:t>
            </a:r>
            <a:r>
              <a:rPr dirty="0" sz="1000" spc="-20">
                <a:latin typeface="PMingLiU"/>
                <a:cs typeface="PMingLiU"/>
              </a:rPr>
              <a:t>市</a:t>
            </a:r>
            <a:r>
              <a:rPr dirty="0" sz="1000" spc="5">
                <a:latin typeface="PMingLiU"/>
                <a:cs typeface="PMingLiU"/>
              </a:rPr>
              <a:t>惠 民保，</a:t>
            </a:r>
            <a:r>
              <a:rPr dirty="0" sz="1000" spc="-20">
                <a:latin typeface="PMingLiU"/>
                <a:cs typeface="PMingLiU"/>
              </a:rPr>
              <a:t>并</a:t>
            </a:r>
            <a:r>
              <a:rPr dirty="0" sz="1000" spc="5">
                <a:latin typeface="PMingLiU"/>
                <a:cs typeface="PMingLiU"/>
              </a:rPr>
              <a:t>获得</a:t>
            </a:r>
            <a:r>
              <a:rPr dirty="0" sz="1000" spc="130">
                <a:latin typeface="PMingLiU"/>
                <a:cs typeface="PMingLiU"/>
              </a:rPr>
              <a:t> </a:t>
            </a:r>
            <a:r>
              <a:rPr dirty="0" sz="1000" spc="-5">
                <a:latin typeface="Arial"/>
                <a:cs typeface="Arial"/>
              </a:rPr>
              <a:t>50</a:t>
            </a:r>
            <a:r>
              <a:rPr dirty="0" sz="1000" spc="50">
                <a:latin typeface="Arial"/>
                <a:cs typeface="Arial"/>
              </a:rPr>
              <a:t> </a:t>
            </a:r>
            <a:r>
              <a:rPr dirty="0" sz="1000" spc="5">
                <a:latin typeface="PMingLiU"/>
                <a:cs typeface="PMingLiU"/>
              </a:rPr>
              <a:t>多家</a:t>
            </a:r>
            <a:r>
              <a:rPr dirty="0" sz="1000" spc="-20">
                <a:latin typeface="PMingLiU"/>
                <a:cs typeface="PMingLiU"/>
              </a:rPr>
              <a:t>商</a:t>
            </a:r>
            <a:r>
              <a:rPr dirty="0" sz="1000" spc="5">
                <a:latin typeface="PMingLiU"/>
                <a:cs typeface="PMingLiU"/>
              </a:rPr>
              <a:t>业保</a:t>
            </a:r>
            <a:r>
              <a:rPr dirty="0" sz="1000" spc="-20">
                <a:latin typeface="PMingLiU"/>
                <a:cs typeface="PMingLiU"/>
              </a:rPr>
              <a:t>险</a:t>
            </a:r>
            <a:r>
              <a:rPr dirty="0" sz="1000" spc="5">
                <a:latin typeface="PMingLiU"/>
                <a:cs typeface="PMingLiU"/>
              </a:rPr>
              <a:t>机构</a:t>
            </a:r>
            <a:r>
              <a:rPr dirty="0" sz="1000" spc="-20">
                <a:latin typeface="PMingLiU"/>
                <a:cs typeface="PMingLiU"/>
              </a:rPr>
              <a:t>列</a:t>
            </a:r>
            <a:r>
              <a:rPr dirty="0" sz="1000" spc="5">
                <a:latin typeface="PMingLiU"/>
                <a:cs typeface="PMingLiU"/>
              </a:rPr>
              <a:t>入报</a:t>
            </a:r>
            <a:r>
              <a:rPr dirty="0" sz="1000" spc="-20">
                <a:latin typeface="PMingLiU"/>
                <a:cs typeface="PMingLiU"/>
              </a:rPr>
              <a:t>销</a:t>
            </a:r>
            <a:r>
              <a:rPr dirty="0" sz="1000" spc="5">
                <a:latin typeface="PMingLiU"/>
                <a:cs typeface="PMingLiU"/>
              </a:rPr>
              <a:t>名录</a:t>
            </a:r>
            <a:r>
              <a:rPr dirty="0" sz="1000" spc="-20">
                <a:latin typeface="PMingLiU"/>
                <a:cs typeface="PMingLiU"/>
              </a:rPr>
              <a:t>；倍</a:t>
            </a:r>
            <a:r>
              <a:rPr dirty="0" sz="1000" spc="5">
                <a:latin typeface="PMingLiU"/>
                <a:cs typeface="PMingLiU"/>
              </a:rPr>
              <a:t>诺达已</a:t>
            </a:r>
            <a:r>
              <a:rPr dirty="0" sz="1000" spc="-20">
                <a:latin typeface="PMingLiU"/>
                <a:cs typeface="PMingLiU"/>
              </a:rPr>
              <a:t>被</a:t>
            </a:r>
            <a:r>
              <a:rPr dirty="0" sz="1000" spc="5">
                <a:latin typeface="PMingLiU"/>
                <a:cs typeface="PMingLiU"/>
              </a:rPr>
              <a:t>纳入</a:t>
            </a:r>
            <a:r>
              <a:rPr dirty="0" sz="1000" spc="135">
                <a:latin typeface="PMingLiU"/>
                <a:cs typeface="PMingLiU"/>
              </a:rPr>
              <a:t> </a:t>
            </a:r>
            <a:r>
              <a:rPr dirty="0" sz="1000" spc="-5">
                <a:latin typeface="Arial"/>
                <a:cs typeface="Arial"/>
              </a:rPr>
              <a:t>52</a:t>
            </a:r>
            <a:r>
              <a:rPr dirty="0" sz="1000" spc="50">
                <a:latin typeface="Arial"/>
                <a:cs typeface="Arial"/>
              </a:rPr>
              <a:t> </a:t>
            </a:r>
            <a:r>
              <a:rPr dirty="0" sz="1000" spc="5">
                <a:latin typeface="PMingLiU"/>
                <a:cs typeface="PMingLiU"/>
              </a:rPr>
              <a:t>个商</a:t>
            </a:r>
            <a:r>
              <a:rPr dirty="0" sz="1000" spc="-20">
                <a:latin typeface="PMingLiU"/>
                <a:cs typeface="PMingLiU"/>
              </a:rPr>
              <a:t>业</a:t>
            </a:r>
            <a:r>
              <a:rPr dirty="0" sz="1000" spc="5">
                <a:latin typeface="PMingLiU"/>
                <a:cs typeface="PMingLiU"/>
              </a:rPr>
              <a:t>保险</a:t>
            </a:r>
            <a:r>
              <a:rPr dirty="0" sz="1000" spc="-20">
                <a:latin typeface="PMingLiU"/>
                <a:cs typeface="PMingLiU"/>
              </a:rPr>
              <a:t>产</a:t>
            </a:r>
            <a:r>
              <a:rPr dirty="0" sz="1000" spc="5">
                <a:latin typeface="PMingLiU"/>
                <a:cs typeface="PMingLiU"/>
              </a:rPr>
              <a:t>品以 及</a:t>
            </a:r>
            <a:r>
              <a:rPr dirty="0" sz="1000" spc="145">
                <a:latin typeface="PMingLiU"/>
                <a:cs typeface="PMingLiU"/>
              </a:rPr>
              <a:t> </a:t>
            </a:r>
            <a:r>
              <a:rPr dirty="0" sz="1000" spc="-5">
                <a:latin typeface="Arial"/>
                <a:cs typeface="Arial"/>
              </a:rPr>
              <a:t>28</a:t>
            </a:r>
            <a:r>
              <a:rPr dirty="0" sz="1000" spc="75">
                <a:latin typeface="Arial"/>
                <a:cs typeface="Arial"/>
              </a:rPr>
              <a:t> </a:t>
            </a:r>
            <a:r>
              <a:rPr dirty="0" sz="1000" spc="5">
                <a:latin typeface="PMingLiU"/>
                <a:cs typeface="PMingLiU"/>
              </a:rPr>
              <a:t>个惠</a:t>
            </a:r>
            <a:r>
              <a:rPr dirty="0" sz="1000" spc="-20">
                <a:latin typeface="PMingLiU"/>
                <a:cs typeface="PMingLiU"/>
              </a:rPr>
              <a:t>民</a:t>
            </a:r>
            <a:r>
              <a:rPr dirty="0" sz="1000" spc="5">
                <a:latin typeface="PMingLiU"/>
                <a:cs typeface="PMingLiU"/>
              </a:rPr>
              <a:t>保。</a:t>
            </a:r>
            <a:r>
              <a:rPr dirty="0" sz="1000" spc="-20">
                <a:latin typeface="PMingLiU"/>
                <a:cs typeface="PMingLiU"/>
              </a:rPr>
              <a:t>随</a:t>
            </a:r>
            <a:r>
              <a:rPr dirty="0" sz="1000" spc="5">
                <a:latin typeface="PMingLiU"/>
                <a:cs typeface="PMingLiU"/>
              </a:rPr>
              <a:t>着</a:t>
            </a:r>
            <a:r>
              <a:rPr dirty="0" sz="1000" spc="155">
                <a:latin typeface="PMingLiU"/>
                <a:cs typeface="PMingLiU"/>
              </a:rPr>
              <a:t> </a:t>
            </a:r>
            <a:r>
              <a:rPr dirty="0" sz="1000" spc="-5">
                <a:latin typeface="Arial"/>
                <a:cs typeface="Arial"/>
              </a:rPr>
              <a:t>CAR-T</a:t>
            </a:r>
            <a:r>
              <a:rPr dirty="0" sz="1000" spc="90">
                <a:latin typeface="Arial"/>
                <a:cs typeface="Arial"/>
              </a:rPr>
              <a:t> </a:t>
            </a:r>
            <a:r>
              <a:rPr dirty="0" sz="1000" spc="-20">
                <a:latin typeface="PMingLiU"/>
                <a:cs typeface="PMingLiU"/>
              </a:rPr>
              <a:t>产</a:t>
            </a:r>
            <a:r>
              <a:rPr dirty="0" sz="1000" spc="5">
                <a:latin typeface="PMingLiU"/>
                <a:cs typeface="PMingLiU"/>
              </a:rPr>
              <a:t>品获</a:t>
            </a:r>
            <a:r>
              <a:rPr dirty="0" sz="1000" spc="-20">
                <a:latin typeface="PMingLiU"/>
                <a:cs typeface="PMingLiU"/>
              </a:rPr>
              <a:t>得</a:t>
            </a:r>
            <a:r>
              <a:rPr dirty="0" sz="1000" spc="5">
                <a:latin typeface="PMingLiU"/>
                <a:cs typeface="PMingLiU"/>
              </a:rPr>
              <a:t>更加</a:t>
            </a:r>
            <a:r>
              <a:rPr dirty="0" sz="1000" spc="-20">
                <a:latin typeface="PMingLiU"/>
                <a:cs typeface="PMingLiU"/>
              </a:rPr>
              <a:t>广</a:t>
            </a:r>
            <a:r>
              <a:rPr dirty="0" sz="1000" spc="5">
                <a:latin typeface="PMingLiU"/>
                <a:cs typeface="PMingLiU"/>
              </a:rPr>
              <a:t>泛的</a:t>
            </a:r>
            <a:r>
              <a:rPr dirty="0" sz="1000" spc="-20">
                <a:latin typeface="PMingLiU"/>
                <a:cs typeface="PMingLiU"/>
              </a:rPr>
              <a:t>保</a:t>
            </a:r>
            <a:r>
              <a:rPr dirty="0" sz="1000" spc="5">
                <a:latin typeface="PMingLiU"/>
                <a:cs typeface="PMingLiU"/>
              </a:rPr>
              <a:t>险覆盖</a:t>
            </a:r>
            <a:r>
              <a:rPr dirty="0" sz="1000" spc="-20">
                <a:latin typeface="PMingLiU"/>
                <a:cs typeface="PMingLiU"/>
              </a:rPr>
              <a:t>，</a:t>
            </a:r>
            <a:r>
              <a:rPr dirty="0" sz="1000" spc="5">
                <a:latin typeface="PMingLiU"/>
                <a:cs typeface="PMingLiU"/>
              </a:rPr>
              <a:t>患者</a:t>
            </a:r>
            <a:r>
              <a:rPr dirty="0" sz="1000" spc="-20">
                <a:latin typeface="PMingLiU"/>
                <a:cs typeface="PMingLiU"/>
              </a:rPr>
              <a:t>可</a:t>
            </a:r>
            <a:r>
              <a:rPr dirty="0" sz="1000" spc="5">
                <a:latin typeface="PMingLiU"/>
                <a:cs typeface="PMingLiU"/>
              </a:rPr>
              <a:t>及性</a:t>
            </a:r>
            <a:r>
              <a:rPr dirty="0" sz="1000" spc="-20">
                <a:latin typeface="PMingLiU"/>
                <a:cs typeface="PMingLiU"/>
              </a:rPr>
              <a:t>将</a:t>
            </a:r>
            <a:r>
              <a:rPr dirty="0" sz="1000" spc="5">
                <a:latin typeface="PMingLiU"/>
                <a:cs typeface="PMingLiU"/>
              </a:rPr>
              <a:t>逐步</a:t>
            </a:r>
            <a:r>
              <a:rPr dirty="0" sz="1000" spc="-20">
                <a:latin typeface="PMingLiU"/>
                <a:cs typeface="PMingLiU"/>
              </a:rPr>
              <a:t>提</a:t>
            </a:r>
            <a:r>
              <a:rPr dirty="0" sz="1000" spc="5">
                <a:latin typeface="PMingLiU"/>
                <a:cs typeface="PMingLiU"/>
              </a:rPr>
              <a:t>升，患 者支付</a:t>
            </a:r>
            <a:r>
              <a:rPr dirty="0" sz="1000" spc="-20">
                <a:latin typeface="PMingLiU"/>
                <a:cs typeface="PMingLiU"/>
              </a:rPr>
              <a:t>难</a:t>
            </a:r>
            <a:r>
              <a:rPr dirty="0" sz="1000" spc="5">
                <a:latin typeface="PMingLiU"/>
                <a:cs typeface="PMingLiU"/>
              </a:rPr>
              <a:t>题有</a:t>
            </a:r>
            <a:r>
              <a:rPr dirty="0" sz="1000" spc="-20">
                <a:latin typeface="PMingLiU"/>
                <a:cs typeface="PMingLiU"/>
              </a:rPr>
              <a:t>望</a:t>
            </a:r>
            <a:r>
              <a:rPr dirty="0" sz="1000" spc="5">
                <a:latin typeface="PMingLiU"/>
                <a:cs typeface="PMingLiU"/>
              </a:rPr>
              <a:t>逐步</a:t>
            </a:r>
            <a:r>
              <a:rPr dirty="0" sz="1000" spc="-20">
                <a:latin typeface="PMingLiU"/>
                <a:cs typeface="PMingLiU"/>
              </a:rPr>
              <a:t>解</a:t>
            </a:r>
            <a:r>
              <a:rPr dirty="0" sz="1000" spc="5">
                <a:latin typeface="PMingLiU"/>
                <a:cs typeface="PMingLiU"/>
              </a:rPr>
              <a:t>决。</a:t>
            </a:r>
            <a:endParaRPr sz="1000">
              <a:latin typeface="PMingLiU"/>
              <a:cs typeface="PMingLiU"/>
            </a:endParaRPr>
          </a:p>
        </p:txBody>
      </p:sp>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42161"/>
            <a:ext cx="2570480"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Microsoft JhengHei UI"/>
                <a:cs typeface="Microsoft JhengHei UI"/>
              </a:rPr>
              <a:t>图</a:t>
            </a:r>
            <a:r>
              <a:rPr dirty="0" sz="1000" spc="15" b="1">
                <a:latin typeface="Microsoft JhengHei UI"/>
                <a:cs typeface="Microsoft JhengHei UI"/>
              </a:rPr>
              <a:t> </a:t>
            </a:r>
            <a:r>
              <a:rPr dirty="0" sz="1000" spc="-5" b="1">
                <a:latin typeface="Arial"/>
                <a:cs typeface="Arial"/>
              </a:rPr>
              <a:t>62:</a:t>
            </a:r>
            <a:r>
              <a:rPr dirty="0" sz="1000" spc="-30" b="1">
                <a:latin typeface="Arial"/>
                <a:cs typeface="Arial"/>
              </a:rPr>
              <a:t> </a:t>
            </a:r>
            <a:r>
              <a:rPr dirty="0" sz="1000" spc="5" b="1">
                <a:latin typeface="Microsoft JhengHei UI"/>
                <a:cs typeface="Microsoft JhengHei UI"/>
              </a:rPr>
              <a:t>倍诺达的</a:t>
            </a:r>
            <a:r>
              <a:rPr dirty="0" sz="1000" spc="-20" b="1">
                <a:latin typeface="Microsoft JhengHei UI"/>
                <a:cs typeface="Microsoft JhengHei UI"/>
              </a:rPr>
              <a:t>创</a:t>
            </a:r>
            <a:r>
              <a:rPr dirty="0" sz="1000" spc="5" b="1">
                <a:latin typeface="Microsoft JhengHei UI"/>
                <a:cs typeface="Microsoft JhengHei UI"/>
              </a:rPr>
              <a:t>新支</a:t>
            </a:r>
            <a:r>
              <a:rPr dirty="0" sz="1000" spc="-20" b="1">
                <a:latin typeface="Microsoft JhengHei UI"/>
                <a:cs typeface="Microsoft JhengHei UI"/>
              </a:rPr>
              <a:t>付</a:t>
            </a:r>
            <a:r>
              <a:rPr dirty="0" sz="1000" spc="5" b="1">
                <a:latin typeface="Microsoft JhengHei UI"/>
                <a:cs typeface="Microsoft JhengHei UI"/>
              </a:rPr>
              <a:t>体系</a:t>
            </a:r>
            <a:r>
              <a:rPr dirty="0" sz="1000" spc="-20" b="1">
                <a:latin typeface="Microsoft JhengHei UI"/>
                <a:cs typeface="Microsoft JhengHei UI"/>
              </a:rPr>
              <a:t>及</a:t>
            </a:r>
            <a:r>
              <a:rPr dirty="0" sz="1000" spc="5" b="1">
                <a:latin typeface="Microsoft JhengHei UI"/>
                <a:cs typeface="Microsoft JhengHei UI"/>
              </a:rPr>
              <a:t>商业保</a:t>
            </a:r>
            <a:r>
              <a:rPr dirty="0" sz="1000" spc="-20" b="1">
                <a:latin typeface="Microsoft JhengHei UI"/>
                <a:cs typeface="Microsoft JhengHei UI"/>
              </a:rPr>
              <a:t>险</a:t>
            </a:r>
            <a:r>
              <a:rPr dirty="0" sz="1000" spc="5" b="1">
                <a:latin typeface="Microsoft JhengHei UI"/>
                <a:cs typeface="Microsoft JhengHei UI"/>
              </a:rPr>
              <a:t>覆盖</a:t>
            </a:r>
            <a:endParaRPr sz="1000">
              <a:latin typeface="Microsoft JhengHei UI"/>
              <a:cs typeface="Microsoft JhengHei UI"/>
            </a:endParaRPr>
          </a:p>
        </p:txBody>
      </p:sp>
      <p:sp>
        <p:nvSpPr>
          <p:cNvPr id="8" name="object 8"/>
          <p:cNvSpPr/>
          <p:nvPr/>
        </p:nvSpPr>
        <p:spPr>
          <a:xfrm>
            <a:off x="521512" y="1249933"/>
            <a:ext cx="5080635" cy="2311400"/>
          </a:xfrm>
          <a:custGeom>
            <a:avLst/>
            <a:gdLst/>
            <a:ahLst/>
            <a:cxnLst/>
            <a:rect l="l" t="t" r="r" b="b"/>
            <a:pathLst>
              <a:path w="5080635" h="2311400">
                <a:moveTo>
                  <a:pt x="5080127" y="2292731"/>
                </a:moveTo>
                <a:lnTo>
                  <a:pt x="0" y="2292731"/>
                </a:lnTo>
                <a:lnTo>
                  <a:pt x="0" y="2311019"/>
                </a:lnTo>
                <a:lnTo>
                  <a:pt x="5080127" y="2311019"/>
                </a:lnTo>
                <a:lnTo>
                  <a:pt x="5080127" y="2292731"/>
                </a:lnTo>
                <a:close/>
              </a:path>
              <a:path w="5080635" h="2311400">
                <a:moveTo>
                  <a:pt x="5080127" y="0"/>
                </a:moveTo>
                <a:lnTo>
                  <a:pt x="0" y="0"/>
                </a:lnTo>
                <a:lnTo>
                  <a:pt x="0" y="18288"/>
                </a:lnTo>
                <a:lnTo>
                  <a:pt x="5080127" y="18288"/>
                </a:lnTo>
                <a:lnTo>
                  <a:pt x="5080127" y="0"/>
                </a:lnTo>
                <a:close/>
              </a:path>
            </a:pathLst>
          </a:custGeom>
          <a:solidFill>
            <a:srgbClr val="000000"/>
          </a:solidFill>
        </p:spPr>
        <p:txBody>
          <a:bodyPr wrap="square" lIns="0" tIns="0" rIns="0" bIns="0" rtlCol="0"/>
          <a:lstStyle/>
          <a:p/>
        </p:txBody>
      </p:sp>
      <p:sp>
        <p:nvSpPr>
          <p:cNvPr id="9" name="object 9"/>
          <p:cNvSpPr txBox="1"/>
          <p:nvPr/>
        </p:nvSpPr>
        <p:spPr>
          <a:xfrm>
            <a:off x="527100" y="3560825"/>
            <a:ext cx="5074920" cy="3569335"/>
          </a:xfrm>
          <a:prstGeom prst="rect">
            <a:avLst/>
          </a:prstGeom>
        </p:spPr>
        <p:txBody>
          <a:bodyPr wrap="square" lIns="0" tIns="11430" rIns="0" bIns="0" rtlCol="0" vert="horz">
            <a:spAutoFit/>
          </a:bodyPr>
          <a:lstStyle/>
          <a:p>
            <a:pPr algn="just"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20">
                <a:latin typeface="Arial"/>
                <a:cs typeface="Arial"/>
              </a:rPr>
              <a:t> </a:t>
            </a:r>
            <a:r>
              <a:rPr dirty="0" sz="800" spc="-10">
                <a:latin typeface="PMingLiU"/>
                <a:cs typeface="PMingLiU"/>
              </a:rPr>
              <a:t>公</a:t>
            </a:r>
            <a:r>
              <a:rPr dirty="0" sz="800" spc="10">
                <a:latin typeface="PMingLiU"/>
                <a:cs typeface="PMingLiU"/>
              </a:rPr>
              <a:t>司</a:t>
            </a:r>
            <a:r>
              <a:rPr dirty="0" sz="800" spc="-10">
                <a:latin typeface="PMingLiU"/>
                <a:cs typeface="PMingLiU"/>
              </a:rPr>
              <a:t>资料</a:t>
            </a:r>
            <a:r>
              <a:rPr dirty="0" sz="800" spc="-5">
                <a:latin typeface="Arial"/>
                <a:cs typeface="Arial"/>
              </a:rPr>
              <a:t>,</a:t>
            </a:r>
            <a:r>
              <a:rPr dirty="0" sz="800" spc="10">
                <a:latin typeface="Arial"/>
                <a:cs typeface="Arial"/>
              </a:rPr>
              <a:t> </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a:p>
            <a:pPr>
              <a:lnSpc>
                <a:spcPct val="100000"/>
              </a:lnSpc>
            </a:pPr>
            <a:endParaRPr sz="1200">
              <a:latin typeface="PMingLiU"/>
              <a:cs typeface="PMingLiU"/>
            </a:endParaRPr>
          </a:p>
          <a:p>
            <a:pPr algn="just" marL="12700" marR="10795">
              <a:lnSpc>
                <a:spcPct val="139400"/>
              </a:lnSpc>
            </a:pPr>
            <a:r>
              <a:rPr dirty="0" sz="1000" spc="5">
                <a:latin typeface="PMingLiU"/>
                <a:cs typeface="PMingLiU"/>
              </a:rPr>
              <a:t>除商保</a:t>
            </a:r>
            <a:r>
              <a:rPr dirty="0" sz="1000" spc="-20">
                <a:latin typeface="PMingLiU"/>
                <a:cs typeface="PMingLiU"/>
              </a:rPr>
              <a:t>和</a:t>
            </a:r>
            <a:r>
              <a:rPr dirty="0" sz="1000" spc="5">
                <a:latin typeface="PMingLiU"/>
                <a:cs typeface="PMingLiU"/>
              </a:rPr>
              <a:t>惠民</a:t>
            </a:r>
            <a:r>
              <a:rPr dirty="0" sz="1000" spc="-20">
                <a:latin typeface="PMingLiU"/>
                <a:cs typeface="PMingLiU"/>
              </a:rPr>
              <a:t>保</a:t>
            </a:r>
            <a:r>
              <a:rPr dirty="0" sz="1000" spc="5">
                <a:latin typeface="PMingLiU"/>
                <a:cs typeface="PMingLiU"/>
              </a:rPr>
              <a:t>外，</a:t>
            </a:r>
            <a:r>
              <a:rPr dirty="0" sz="1000" spc="-20">
                <a:latin typeface="PMingLiU"/>
                <a:cs typeface="PMingLiU"/>
              </a:rPr>
              <a:t>目</a:t>
            </a:r>
            <a:r>
              <a:rPr dirty="0" sz="1000" spc="5">
                <a:latin typeface="PMingLiU"/>
                <a:cs typeface="PMingLiU"/>
              </a:rPr>
              <a:t>前</a:t>
            </a:r>
            <a:r>
              <a:rPr dirty="0" sz="1000" spc="-20">
                <a:latin typeface="PMingLiU"/>
                <a:cs typeface="PMingLiU"/>
              </a:rPr>
              <a:t>也</a:t>
            </a:r>
            <a:r>
              <a:rPr dirty="0" sz="1000" spc="5">
                <a:latin typeface="PMingLiU"/>
                <a:cs typeface="PMingLiU"/>
              </a:rPr>
              <a:t>有</a:t>
            </a:r>
            <a:r>
              <a:rPr dirty="0" sz="1000" spc="10">
                <a:latin typeface="PMingLiU"/>
                <a:cs typeface="PMingLiU"/>
              </a:rPr>
              <a:t> </a:t>
            </a:r>
            <a:r>
              <a:rPr dirty="0" sz="1000">
                <a:latin typeface="Arial"/>
                <a:cs typeface="Arial"/>
              </a:rPr>
              <a:t>CAR-T</a:t>
            </a:r>
            <a:r>
              <a:rPr dirty="0" sz="1000" spc="-70">
                <a:latin typeface="Arial"/>
                <a:cs typeface="Arial"/>
              </a:rPr>
              <a:t> </a:t>
            </a:r>
            <a:r>
              <a:rPr dirty="0" sz="1000" spc="5">
                <a:latin typeface="PMingLiU"/>
                <a:cs typeface="PMingLiU"/>
              </a:rPr>
              <a:t>相关</a:t>
            </a:r>
            <a:r>
              <a:rPr dirty="0" sz="1000">
                <a:latin typeface="Arial"/>
                <a:cs typeface="Arial"/>
              </a:rPr>
              <a:t>“</a:t>
            </a:r>
            <a:r>
              <a:rPr dirty="0" sz="1000" spc="-20">
                <a:latin typeface="PMingLiU"/>
                <a:cs typeface="PMingLiU"/>
              </a:rPr>
              <a:t>疗</a:t>
            </a:r>
            <a:r>
              <a:rPr dirty="0" sz="1000" spc="5">
                <a:latin typeface="PMingLiU"/>
                <a:cs typeface="PMingLiU"/>
              </a:rPr>
              <a:t>效险</a:t>
            </a:r>
            <a:r>
              <a:rPr dirty="0" sz="1000">
                <a:latin typeface="Arial"/>
                <a:cs typeface="Arial"/>
              </a:rPr>
              <a:t>”</a:t>
            </a:r>
            <a:r>
              <a:rPr dirty="0" sz="1000" spc="-20">
                <a:latin typeface="PMingLiU"/>
                <a:cs typeface="PMingLiU"/>
              </a:rPr>
              <a:t>上市</a:t>
            </a:r>
            <a:r>
              <a:rPr dirty="0" sz="1000" spc="-5">
                <a:latin typeface="PMingLiU"/>
                <a:cs typeface="PMingLiU"/>
              </a:rPr>
              <a:t>，</a:t>
            </a:r>
            <a:r>
              <a:rPr dirty="0" sz="1000" spc="-5">
                <a:latin typeface="Arial"/>
                <a:cs typeface="Arial"/>
              </a:rPr>
              <a:t>2021</a:t>
            </a:r>
            <a:r>
              <a:rPr dirty="0" sz="1000" spc="-65">
                <a:latin typeface="Arial"/>
                <a:cs typeface="Arial"/>
              </a:rPr>
              <a:t> </a:t>
            </a:r>
            <a:r>
              <a:rPr dirty="0" sz="1000" spc="5">
                <a:latin typeface="PMingLiU"/>
                <a:cs typeface="PMingLiU"/>
              </a:rPr>
              <a:t>年 </a:t>
            </a:r>
            <a:r>
              <a:rPr dirty="0" sz="1000">
                <a:latin typeface="Arial"/>
                <a:cs typeface="Arial"/>
              </a:rPr>
              <a:t>8</a:t>
            </a:r>
            <a:r>
              <a:rPr dirty="0" sz="1000" spc="-70">
                <a:latin typeface="Arial"/>
                <a:cs typeface="Arial"/>
              </a:rPr>
              <a:t> </a:t>
            </a:r>
            <a:r>
              <a:rPr dirty="0" sz="1000" spc="5">
                <a:latin typeface="PMingLiU"/>
                <a:cs typeface="PMingLiU"/>
              </a:rPr>
              <a:t>月，药明</a:t>
            </a:r>
            <a:r>
              <a:rPr dirty="0" sz="1000" spc="-20">
                <a:latin typeface="PMingLiU"/>
                <a:cs typeface="PMingLiU"/>
              </a:rPr>
              <a:t>巨</a:t>
            </a:r>
            <a:r>
              <a:rPr dirty="0" sz="1000" spc="5">
                <a:latin typeface="PMingLiU"/>
                <a:cs typeface="PMingLiU"/>
              </a:rPr>
              <a:t>诺与</a:t>
            </a:r>
            <a:r>
              <a:rPr dirty="0" sz="1000" spc="-20">
                <a:latin typeface="PMingLiU"/>
                <a:cs typeface="PMingLiU"/>
              </a:rPr>
              <a:t>镁</a:t>
            </a:r>
            <a:r>
              <a:rPr dirty="0" sz="1000" spc="5">
                <a:latin typeface="PMingLiU"/>
                <a:cs typeface="PMingLiU"/>
              </a:rPr>
              <a:t>信健 康签署</a:t>
            </a:r>
            <a:r>
              <a:rPr dirty="0" sz="1000" spc="-20">
                <a:latin typeface="PMingLiU"/>
                <a:cs typeface="PMingLiU"/>
              </a:rPr>
              <a:t>了</a:t>
            </a:r>
            <a:r>
              <a:rPr dirty="0" sz="1000" spc="5">
                <a:latin typeface="PMingLiU"/>
                <a:cs typeface="PMingLiU"/>
              </a:rPr>
              <a:t>战略</a:t>
            </a:r>
            <a:r>
              <a:rPr dirty="0" sz="1000" spc="-20">
                <a:latin typeface="PMingLiU"/>
                <a:cs typeface="PMingLiU"/>
              </a:rPr>
              <a:t>合</a:t>
            </a:r>
            <a:r>
              <a:rPr dirty="0" sz="1000" spc="5">
                <a:latin typeface="PMingLiU"/>
                <a:cs typeface="PMingLiU"/>
              </a:rPr>
              <a:t>作协议</a:t>
            </a:r>
            <a:r>
              <a:rPr dirty="0" sz="1000" spc="-20">
                <a:latin typeface="PMingLiU"/>
                <a:cs typeface="PMingLiU"/>
              </a:rPr>
              <a:t>，</a:t>
            </a:r>
            <a:r>
              <a:rPr dirty="0" sz="1000" spc="5">
                <a:latin typeface="PMingLiU"/>
                <a:cs typeface="PMingLiU"/>
              </a:rPr>
              <a:t>上线</a:t>
            </a:r>
            <a:r>
              <a:rPr dirty="0" sz="1000" spc="-20">
                <a:latin typeface="PMingLiU"/>
                <a:cs typeface="PMingLiU"/>
              </a:rPr>
              <a:t>针</a:t>
            </a:r>
            <a:r>
              <a:rPr dirty="0" sz="1000" spc="5">
                <a:latin typeface="PMingLiU"/>
                <a:cs typeface="PMingLiU"/>
              </a:rPr>
              <a:t>对</a:t>
            </a:r>
            <a:r>
              <a:rPr dirty="0" sz="1000" spc="254">
                <a:latin typeface="PMingLiU"/>
                <a:cs typeface="PMingLiU"/>
              </a:rPr>
              <a:t> </a:t>
            </a:r>
            <a:r>
              <a:rPr dirty="0" sz="1000">
                <a:latin typeface="Arial"/>
                <a:cs typeface="Arial"/>
              </a:rPr>
              <a:t>CAR-T</a:t>
            </a:r>
            <a:r>
              <a:rPr dirty="0" sz="1000" spc="140">
                <a:latin typeface="Arial"/>
                <a:cs typeface="Arial"/>
              </a:rPr>
              <a:t> </a:t>
            </a:r>
            <a:r>
              <a:rPr dirty="0" sz="1000" spc="5">
                <a:latin typeface="PMingLiU"/>
                <a:cs typeface="PMingLiU"/>
              </a:rPr>
              <a:t>产品的</a:t>
            </a:r>
            <a:r>
              <a:rPr dirty="0" sz="1000" spc="-20">
                <a:latin typeface="PMingLiU"/>
                <a:cs typeface="PMingLiU"/>
              </a:rPr>
              <a:t>创新</a:t>
            </a:r>
            <a:r>
              <a:rPr dirty="0" sz="1000" spc="5">
                <a:latin typeface="PMingLiU"/>
                <a:cs typeface="PMingLiU"/>
              </a:rPr>
              <a:t>支付项目</a:t>
            </a:r>
            <a:r>
              <a:rPr dirty="0" sz="1000" spc="-25">
                <a:latin typeface="Arial"/>
                <a:cs typeface="Arial"/>
              </a:rPr>
              <a:t>“</a:t>
            </a:r>
            <a:r>
              <a:rPr dirty="0" sz="1000" spc="5">
                <a:latin typeface="PMingLiU"/>
                <a:cs typeface="PMingLiU"/>
              </a:rPr>
              <a:t>倍诺</a:t>
            </a:r>
            <a:r>
              <a:rPr dirty="0" sz="1000" spc="-20">
                <a:latin typeface="PMingLiU"/>
                <a:cs typeface="PMingLiU"/>
              </a:rPr>
              <a:t>新</a:t>
            </a:r>
            <a:r>
              <a:rPr dirty="0" sz="1000" spc="5">
                <a:latin typeface="PMingLiU"/>
                <a:cs typeface="PMingLiU"/>
              </a:rPr>
              <a:t>生</a:t>
            </a:r>
            <a:r>
              <a:rPr dirty="0" sz="1000">
                <a:latin typeface="Arial"/>
                <a:cs typeface="Arial"/>
              </a:rPr>
              <a:t>”</a:t>
            </a:r>
            <a:r>
              <a:rPr dirty="0" sz="1000" spc="5">
                <a:latin typeface="PMingLiU"/>
                <a:cs typeface="PMingLiU"/>
              </a:rPr>
              <a:t>。</a:t>
            </a:r>
            <a:r>
              <a:rPr dirty="0" sz="1000" spc="-20">
                <a:latin typeface="PMingLiU"/>
                <a:cs typeface="PMingLiU"/>
              </a:rPr>
              <a:t>通</a:t>
            </a:r>
            <a:r>
              <a:rPr dirty="0" sz="1000" spc="5">
                <a:latin typeface="PMingLiU"/>
                <a:cs typeface="PMingLiU"/>
              </a:rPr>
              <a:t>过该</a:t>
            </a:r>
            <a:r>
              <a:rPr dirty="0" sz="1000" spc="-20">
                <a:latin typeface="PMingLiU"/>
                <a:cs typeface="PMingLiU"/>
              </a:rPr>
              <a:t>项</a:t>
            </a:r>
            <a:r>
              <a:rPr dirty="0" sz="1000" spc="5">
                <a:latin typeface="PMingLiU"/>
                <a:cs typeface="PMingLiU"/>
              </a:rPr>
              <a:t>目，  </a:t>
            </a:r>
            <a:r>
              <a:rPr dirty="0" sz="1000">
                <a:latin typeface="Arial"/>
                <a:cs typeface="Arial"/>
              </a:rPr>
              <a:t>CAR-T</a:t>
            </a:r>
            <a:r>
              <a:rPr dirty="0" sz="1000" spc="-10">
                <a:latin typeface="Arial"/>
                <a:cs typeface="Arial"/>
              </a:rPr>
              <a:t> </a:t>
            </a:r>
            <a:r>
              <a:rPr dirty="0" sz="1000" spc="-20">
                <a:latin typeface="PMingLiU"/>
                <a:cs typeface="PMingLiU"/>
              </a:rPr>
              <a:t>药</a:t>
            </a:r>
            <a:r>
              <a:rPr dirty="0" sz="1000" spc="5">
                <a:latin typeface="PMingLiU"/>
                <a:cs typeface="PMingLiU"/>
              </a:rPr>
              <a:t>品回</a:t>
            </a:r>
            <a:r>
              <a:rPr dirty="0" sz="1000" spc="-20">
                <a:latin typeface="PMingLiU"/>
                <a:cs typeface="PMingLiU"/>
              </a:rPr>
              <a:t>输</a:t>
            </a:r>
            <a:r>
              <a:rPr dirty="0" sz="1000" spc="5">
                <a:latin typeface="PMingLiU"/>
                <a:cs typeface="PMingLiU"/>
              </a:rPr>
              <a:t>后</a:t>
            </a:r>
            <a:r>
              <a:rPr dirty="0" sz="1000" spc="30">
                <a:latin typeface="PMingLiU"/>
                <a:cs typeface="PMingLiU"/>
              </a:rPr>
              <a:t> </a:t>
            </a:r>
            <a:r>
              <a:rPr dirty="0" sz="1000">
                <a:latin typeface="Arial"/>
                <a:cs typeface="Arial"/>
              </a:rPr>
              <a:t>1</a:t>
            </a:r>
            <a:r>
              <a:rPr dirty="0" sz="1000" spc="-20">
                <a:latin typeface="Arial"/>
                <a:cs typeface="Arial"/>
              </a:rPr>
              <a:t> </a:t>
            </a:r>
            <a:r>
              <a:rPr dirty="0" sz="1000" spc="5">
                <a:latin typeface="PMingLiU"/>
                <a:cs typeface="PMingLiU"/>
              </a:rPr>
              <a:t>个</a:t>
            </a:r>
            <a:r>
              <a:rPr dirty="0" sz="1000" spc="-20">
                <a:latin typeface="PMingLiU"/>
                <a:cs typeface="PMingLiU"/>
              </a:rPr>
              <a:t>月</a:t>
            </a:r>
            <a:r>
              <a:rPr dirty="0" sz="1000" spc="5">
                <a:latin typeface="PMingLiU"/>
                <a:cs typeface="PMingLiU"/>
              </a:rPr>
              <a:t>内，</a:t>
            </a:r>
            <a:r>
              <a:rPr dirty="0" sz="1000" spc="-20">
                <a:latin typeface="PMingLiU"/>
                <a:cs typeface="PMingLiU"/>
              </a:rPr>
              <a:t>如</a:t>
            </a:r>
            <a:r>
              <a:rPr dirty="0" sz="1000" spc="5">
                <a:latin typeface="PMingLiU"/>
                <a:cs typeface="PMingLiU"/>
              </a:rPr>
              <a:t>发生</a:t>
            </a:r>
            <a:r>
              <a:rPr dirty="0" sz="1000" spc="-20">
                <a:latin typeface="PMingLiU"/>
                <a:cs typeface="PMingLiU"/>
              </a:rPr>
              <a:t>治</a:t>
            </a:r>
            <a:r>
              <a:rPr dirty="0" sz="1000" spc="5">
                <a:latin typeface="PMingLiU"/>
                <a:cs typeface="PMingLiU"/>
              </a:rPr>
              <a:t>疗相</a:t>
            </a:r>
            <a:r>
              <a:rPr dirty="0" sz="1000" spc="-20">
                <a:latin typeface="PMingLiU"/>
                <a:cs typeface="PMingLiU"/>
              </a:rPr>
              <a:t>关</a:t>
            </a:r>
            <a:r>
              <a:rPr dirty="0" sz="1000" spc="5">
                <a:latin typeface="PMingLiU"/>
                <a:cs typeface="PMingLiU"/>
              </a:rPr>
              <a:t>的</a:t>
            </a:r>
            <a:r>
              <a:rPr dirty="0" sz="1000" spc="30">
                <a:latin typeface="PMingLiU"/>
                <a:cs typeface="PMingLiU"/>
              </a:rPr>
              <a:t> </a:t>
            </a:r>
            <a:r>
              <a:rPr dirty="0" sz="1000" spc="-5">
                <a:latin typeface="Arial"/>
                <a:cs typeface="Arial"/>
              </a:rPr>
              <a:t>CRS</a:t>
            </a:r>
            <a:r>
              <a:rPr dirty="0" sz="1000" spc="-35">
                <a:latin typeface="Arial"/>
                <a:cs typeface="Arial"/>
              </a:rPr>
              <a:t> </a:t>
            </a:r>
            <a:r>
              <a:rPr dirty="0" sz="1000" spc="5">
                <a:latin typeface="PMingLiU"/>
                <a:cs typeface="PMingLiU"/>
              </a:rPr>
              <a:t>和</a:t>
            </a:r>
            <a:r>
              <a:rPr dirty="0" sz="1000" spc="25">
                <a:latin typeface="PMingLiU"/>
                <a:cs typeface="PMingLiU"/>
              </a:rPr>
              <a:t> </a:t>
            </a:r>
            <a:r>
              <a:rPr dirty="0" sz="1000">
                <a:latin typeface="Arial"/>
                <a:cs typeface="Arial"/>
              </a:rPr>
              <a:t>ICANS</a:t>
            </a:r>
            <a:r>
              <a:rPr dirty="0" sz="1000" spc="-10">
                <a:latin typeface="Arial"/>
                <a:cs typeface="Arial"/>
              </a:rPr>
              <a:t> </a:t>
            </a:r>
            <a:r>
              <a:rPr dirty="0" sz="1000" spc="-20">
                <a:latin typeface="PMingLiU"/>
                <a:cs typeface="PMingLiU"/>
              </a:rPr>
              <a:t>的</a:t>
            </a:r>
            <a:r>
              <a:rPr dirty="0" sz="1000" spc="5">
                <a:latin typeface="PMingLiU"/>
                <a:cs typeface="PMingLiU"/>
              </a:rPr>
              <a:t>严重</a:t>
            </a:r>
            <a:r>
              <a:rPr dirty="0" sz="1000" spc="-20">
                <a:latin typeface="PMingLiU"/>
                <a:cs typeface="PMingLiU"/>
              </a:rPr>
              <a:t>不</a:t>
            </a:r>
            <a:r>
              <a:rPr dirty="0" sz="1000" spc="5">
                <a:latin typeface="PMingLiU"/>
                <a:cs typeface="PMingLiU"/>
              </a:rPr>
              <a:t>良</a:t>
            </a:r>
            <a:r>
              <a:rPr dirty="0" sz="1000" spc="-20">
                <a:latin typeface="PMingLiU"/>
                <a:cs typeface="PMingLiU"/>
              </a:rPr>
              <a:t>反</a:t>
            </a:r>
            <a:r>
              <a:rPr dirty="0" sz="1000" spc="5">
                <a:latin typeface="PMingLiU"/>
                <a:cs typeface="PMingLiU"/>
              </a:rPr>
              <a:t>应，</a:t>
            </a:r>
            <a:r>
              <a:rPr dirty="0" sz="1000" spc="-20">
                <a:latin typeface="PMingLiU"/>
                <a:cs typeface="PMingLiU"/>
              </a:rPr>
              <a:t>实</a:t>
            </a:r>
            <a:r>
              <a:rPr dirty="0" sz="1000" spc="5">
                <a:latin typeface="PMingLiU"/>
                <a:cs typeface="PMingLiU"/>
              </a:rPr>
              <a:t>际发 生的不</a:t>
            </a:r>
            <a:r>
              <a:rPr dirty="0" sz="1000" spc="-20">
                <a:latin typeface="PMingLiU"/>
                <a:cs typeface="PMingLiU"/>
              </a:rPr>
              <a:t>良</a:t>
            </a:r>
            <a:r>
              <a:rPr dirty="0" sz="1000" spc="5">
                <a:latin typeface="PMingLiU"/>
                <a:cs typeface="PMingLiU"/>
              </a:rPr>
              <a:t>反应</a:t>
            </a:r>
            <a:r>
              <a:rPr dirty="0" sz="1000" spc="-20">
                <a:latin typeface="PMingLiU"/>
                <a:cs typeface="PMingLiU"/>
              </a:rPr>
              <a:t>治</a:t>
            </a:r>
            <a:r>
              <a:rPr dirty="0" sz="1000" spc="5">
                <a:latin typeface="PMingLiU"/>
                <a:cs typeface="PMingLiU"/>
              </a:rPr>
              <a:t>疗费</a:t>
            </a:r>
            <a:r>
              <a:rPr dirty="0" sz="1000" spc="-20">
                <a:latin typeface="PMingLiU"/>
                <a:cs typeface="PMingLiU"/>
              </a:rPr>
              <a:t>用</a:t>
            </a:r>
            <a:r>
              <a:rPr dirty="0" sz="1000" spc="5">
                <a:latin typeface="PMingLiU"/>
                <a:cs typeface="PMingLiU"/>
              </a:rPr>
              <a:t>可进</a:t>
            </a:r>
            <a:r>
              <a:rPr dirty="0" sz="1000" spc="-20">
                <a:latin typeface="PMingLiU"/>
                <a:cs typeface="PMingLiU"/>
              </a:rPr>
              <a:t>行</a:t>
            </a:r>
            <a:r>
              <a:rPr dirty="0" sz="1000" spc="5">
                <a:latin typeface="PMingLiU"/>
                <a:cs typeface="PMingLiU"/>
              </a:rPr>
              <a:t>理赔</a:t>
            </a:r>
            <a:r>
              <a:rPr dirty="0" sz="1000" spc="-20">
                <a:latin typeface="PMingLiU"/>
                <a:cs typeface="PMingLiU"/>
              </a:rPr>
              <a:t>；</a:t>
            </a:r>
            <a:r>
              <a:rPr dirty="0" sz="1000" spc="5">
                <a:latin typeface="PMingLiU"/>
                <a:cs typeface="PMingLiU"/>
              </a:rPr>
              <a:t>最多</a:t>
            </a:r>
            <a:r>
              <a:rPr dirty="0" sz="1000" spc="-20">
                <a:latin typeface="PMingLiU"/>
                <a:cs typeface="PMingLiU"/>
              </a:rPr>
              <a:t>可</a:t>
            </a:r>
            <a:r>
              <a:rPr dirty="0" sz="1000" spc="5">
                <a:latin typeface="PMingLiU"/>
                <a:cs typeface="PMingLiU"/>
              </a:rPr>
              <a:t>以由</a:t>
            </a:r>
            <a:r>
              <a:rPr dirty="0" sz="1000" spc="-20">
                <a:latin typeface="PMingLiU"/>
                <a:cs typeface="PMingLiU"/>
              </a:rPr>
              <a:t>两</a:t>
            </a:r>
            <a:r>
              <a:rPr dirty="0" sz="1000" spc="5">
                <a:latin typeface="PMingLiU"/>
                <a:cs typeface="PMingLiU"/>
              </a:rPr>
              <a:t>名</a:t>
            </a:r>
            <a:r>
              <a:rPr dirty="0" sz="1000" spc="-20">
                <a:latin typeface="PMingLiU"/>
                <a:cs typeface="PMingLiU"/>
              </a:rPr>
              <a:t>家</a:t>
            </a:r>
            <a:r>
              <a:rPr dirty="0" sz="1000" spc="5">
                <a:latin typeface="PMingLiU"/>
                <a:cs typeface="PMingLiU"/>
              </a:rPr>
              <a:t>属同时</a:t>
            </a:r>
            <a:r>
              <a:rPr dirty="0" sz="1000" spc="-20">
                <a:latin typeface="PMingLiU"/>
                <a:cs typeface="PMingLiU"/>
              </a:rPr>
              <a:t>申</a:t>
            </a:r>
            <a:r>
              <a:rPr dirty="0" sz="1000" spc="5">
                <a:latin typeface="PMingLiU"/>
                <a:cs typeface="PMingLiU"/>
              </a:rPr>
              <a:t>请</a:t>
            </a:r>
            <a:r>
              <a:rPr dirty="0" sz="1000" spc="75">
                <a:latin typeface="PMingLiU"/>
                <a:cs typeface="PMingLiU"/>
              </a:rPr>
              <a:t> </a:t>
            </a:r>
            <a:r>
              <a:rPr dirty="0" sz="1000" spc="-5">
                <a:latin typeface="Arial"/>
                <a:cs typeface="Arial"/>
              </a:rPr>
              <a:t>12</a:t>
            </a:r>
            <a:r>
              <a:rPr dirty="0" sz="1000" spc="-15">
                <a:latin typeface="Arial"/>
                <a:cs typeface="Arial"/>
              </a:rPr>
              <a:t> </a:t>
            </a:r>
            <a:r>
              <a:rPr dirty="0" sz="1000" spc="5">
                <a:latin typeface="PMingLiU"/>
                <a:cs typeface="PMingLiU"/>
              </a:rPr>
              <a:t>期</a:t>
            </a:r>
            <a:r>
              <a:rPr dirty="0" sz="1000" spc="-20">
                <a:latin typeface="PMingLiU"/>
                <a:cs typeface="PMingLiU"/>
              </a:rPr>
              <a:t>零</a:t>
            </a:r>
            <a:r>
              <a:rPr dirty="0" sz="1000" spc="5">
                <a:latin typeface="PMingLiU"/>
                <a:cs typeface="PMingLiU"/>
              </a:rPr>
              <a:t>利息</a:t>
            </a:r>
            <a:r>
              <a:rPr dirty="0" sz="1000" spc="-20">
                <a:latin typeface="PMingLiU"/>
                <a:cs typeface="PMingLiU"/>
              </a:rPr>
              <a:t>、</a:t>
            </a:r>
            <a:r>
              <a:rPr dirty="0" sz="1000" spc="5">
                <a:latin typeface="PMingLiU"/>
                <a:cs typeface="PMingLiU"/>
              </a:rPr>
              <a:t>零手</a:t>
            </a:r>
            <a:r>
              <a:rPr dirty="0" sz="1000" spc="-20">
                <a:latin typeface="PMingLiU"/>
                <a:cs typeface="PMingLiU"/>
              </a:rPr>
              <a:t>续</a:t>
            </a:r>
            <a:r>
              <a:rPr dirty="0" sz="1000" spc="5">
                <a:latin typeface="PMingLiU"/>
                <a:cs typeface="PMingLiU"/>
              </a:rPr>
              <a:t>费</a:t>
            </a:r>
            <a:endParaRPr sz="1000">
              <a:latin typeface="PMingLiU"/>
              <a:cs typeface="PMingLiU"/>
            </a:endParaRPr>
          </a:p>
          <a:p>
            <a:pPr algn="just" marL="12700">
              <a:lnSpc>
                <a:spcPct val="100000"/>
              </a:lnSpc>
              <a:spcBef>
                <a:spcPts val="480"/>
              </a:spcBef>
            </a:pPr>
            <a:r>
              <a:rPr dirty="0" sz="1000" spc="5">
                <a:latin typeface="PMingLiU"/>
                <a:cs typeface="PMingLiU"/>
              </a:rPr>
              <a:t>的分期</a:t>
            </a:r>
            <a:r>
              <a:rPr dirty="0" sz="1000" spc="-20">
                <a:latin typeface="PMingLiU"/>
                <a:cs typeface="PMingLiU"/>
              </a:rPr>
              <a:t>购</a:t>
            </a:r>
            <a:r>
              <a:rPr dirty="0" sz="1000" spc="5">
                <a:latin typeface="PMingLiU"/>
                <a:cs typeface="PMingLiU"/>
              </a:rPr>
              <a:t>药服</a:t>
            </a:r>
            <a:r>
              <a:rPr dirty="0" sz="1000" spc="-20">
                <a:latin typeface="PMingLiU"/>
                <a:cs typeface="PMingLiU"/>
              </a:rPr>
              <a:t>务</a:t>
            </a:r>
            <a:r>
              <a:rPr dirty="0" sz="1000" spc="5">
                <a:latin typeface="PMingLiU"/>
                <a:cs typeface="PMingLiU"/>
              </a:rPr>
              <a:t>；治</a:t>
            </a:r>
            <a:r>
              <a:rPr dirty="0" sz="1000" spc="-20">
                <a:latin typeface="PMingLiU"/>
                <a:cs typeface="PMingLiU"/>
              </a:rPr>
              <a:t>疗</a:t>
            </a:r>
            <a:r>
              <a:rPr dirty="0" sz="1000" spc="5">
                <a:latin typeface="PMingLiU"/>
                <a:cs typeface="PMingLiU"/>
              </a:rPr>
              <a:t>一年</a:t>
            </a:r>
            <a:r>
              <a:rPr dirty="0" sz="1000" spc="-20">
                <a:latin typeface="PMingLiU"/>
                <a:cs typeface="PMingLiU"/>
              </a:rPr>
              <a:t>内</a:t>
            </a:r>
            <a:r>
              <a:rPr dirty="0" sz="1000" spc="5">
                <a:latin typeface="PMingLiU"/>
                <a:cs typeface="PMingLiU"/>
              </a:rPr>
              <a:t>因疾</a:t>
            </a:r>
            <a:r>
              <a:rPr dirty="0" sz="1000" spc="-20">
                <a:latin typeface="PMingLiU"/>
                <a:cs typeface="PMingLiU"/>
              </a:rPr>
              <a:t>病</a:t>
            </a:r>
            <a:r>
              <a:rPr dirty="0" sz="1000" spc="5">
                <a:latin typeface="PMingLiU"/>
                <a:cs typeface="PMingLiU"/>
              </a:rPr>
              <a:t>进展</a:t>
            </a:r>
            <a:r>
              <a:rPr dirty="0" sz="1000" spc="-20">
                <a:latin typeface="PMingLiU"/>
                <a:cs typeface="PMingLiU"/>
              </a:rPr>
              <a:t>导</a:t>
            </a:r>
            <a:r>
              <a:rPr dirty="0" sz="1000" spc="5">
                <a:latin typeface="PMingLiU"/>
                <a:cs typeface="PMingLiU"/>
              </a:rPr>
              <a:t>致身</a:t>
            </a:r>
            <a:r>
              <a:rPr dirty="0" sz="1000" spc="-20">
                <a:latin typeface="PMingLiU"/>
                <a:cs typeface="PMingLiU"/>
              </a:rPr>
              <a:t>故</a:t>
            </a:r>
            <a:r>
              <a:rPr dirty="0" sz="1000" spc="5">
                <a:latin typeface="PMingLiU"/>
                <a:cs typeface="PMingLiU"/>
              </a:rPr>
              <a:t>，</a:t>
            </a:r>
            <a:r>
              <a:rPr dirty="0" sz="1000" spc="-20">
                <a:latin typeface="PMingLiU"/>
                <a:cs typeface="PMingLiU"/>
              </a:rPr>
              <a:t>最</a:t>
            </a:r>
            <a:r>
              <a:rPr dirty="0" sz="1000" spc="5">
                <a:latin typeface="PMingLiU"/>
                <a:cs typeface="PMingLiU"/>
              </a:rPr>
              <a:t>高可获</a:t>
            </a:r>
            <a:r>
              <a:rPr dirty="0" sz="1000" spc="-10">
                <a:latin typeface="PMingLiU"/>
                <a:cs typeface="PMingLiU"/>
              </a:rPr>
              <a:t> </a:t>
            </a:r>
            <a:r>
              <a:rPr dirty="0" sz="1000" spc="-5">
                <a:latin typeface="Arial"/>
                <a:cs typeface="Arial"/>
              </a:rPr>
              <a:t>100</a:t>
            </a:r>
            <a:r>
              <a:rPr dirty="0" sz="1000" spc="-70">
                <a:latin typeface="Arial"/>
                <a:cs typeface="Arial"/>
              </a:rPr>
              <a:t> </a:t>
            </a:r>
            <a:r>
              <a:rPr dirty="0" sz="1000" spc="5">
                <a:latin typeface="PMingLiU"/>
                <a:cs typeface="PMingLiU"/>
              </a:rPr>
              <a:t>万元赔</a:t>
            </a:r>
            <a:r>
              <a:rPr dirty="0" sz="1000" spc="-20">
                <a:latin typeface="PMingLiU"/>
                <a:cs typeface="PMingLiU"/>
              </a:rPr>
              <a:t>付</a:t>
            </a:r>
            <a:r>
              <a:rPr dirty="0" sz="1000" spc="5">
                <a:latin typeface="PMingLiU"/>
                <a:cs typeface="PMingLiU"/>
              </a:rPr>
              <a:t>。</a:t>
            </a:r>
            <a:endParaRPr sz="1000">
              <a:latin typeface="PMingLiU"/>
              <a:cs typeface="PMingLiU"/>
            </a:endParaRPr>
          </a:p>
          <a:p>
            <a:pPr marL="12700">
              <a:lnSpc>
                <a:spcPct val="100000"/>
              </a:lnSpc>
              <a:spcBef>
                <a:spcPts val="1080"/>
              </a:spcBef>
            </a:pPr>
            <a:r>
              <a:rPr dirty="0" sz="1000" spc="5" b="1">
                <a:latin typeface="Microsoft JhengHei UI"/>
                <a:cs typeface="Microsoft JhengHei UI"/>
              </a:rPr>
              <a:t>商业保险</a:t>
            </a:r>
            <a:r>
              <a:rPr dirty="0" sz="1000" spc="-20" b="1">
                <a:latin typeface="Microsoft JhengHei UI"/>
                <a:cs typeface="Microsoft JhengHei UI"/>
              </a:rPr>
              <a:t>行</a:t>
            </a:r>
            <a:r>
              <a:rPr dirty="0" sz="1000" spc="5" b="1">
                <a:latin typeface="Microsoft JhengHei UI"/>
                <a:cs typeface="Microsoft JhengHei UI"/>
              </a:rPr>
              <a:t>业增</a:t>
            </a:r>
            <a:r>
              <a:rPr dirty="0" sz="1000" spc="-20" b="1">
                <a:latin typeface="Microsoft JhengHei UI"/>
                <a:cs typeface="Microsoft JhengHei UI"/>
              </a:rPr>
              <a:t>长</a:t>
            </a:r>
            <a:r>
              <a:rPr dirty="0" sz="1000" spc="5" b="1">
                <a:latin typeface="Microsoft JhengHei UI"/>
                <a:cs typeface="Microsoft JhengHei UI"/>
              </a:rPr>
              <a:t>快，</a:t>
            </a:r>
            <a:r>
              <a:rPr dirty="0" sz="1000" spc="-20" b="1">
                <a:latin typeface="Microsoft JhengHei UI"/>
                <a:cs typeface="Microsoft JhengHei UI"/>
              </a:rPr>
              <a:t>但</a:t>
            </a:r>
            <a:r>
              <a:rPr dirty="0" sz="1000" spc="5" b="1">
                <a:latin typeface="Microsoft JhengHei UI"/>
                <a:cs typeface="Microsoft JhengHei UI"/>
              </a:rPr>
              <a:t>仍有极</a:t>
            </a:r>
            <a:r>
              <a:rPr dirty="0" sz="1000" spc="-20" b="1">
                <a:latin typeface="Microsoft JhengHei UI"/>
                <a:cs typeface="Microsoft JhengHei UI"/>
              </a:rPr>
              <a:t>大</a:t>
            </a:r>
            <a:r>
              <a:rPr dirty="0" sz="1000" spc="5" b="1">
                <a:latin typeface="Microsoft JhengHei UI"/>
                <a:cs typeface="Microsoft JhengHei UI"/>
              </a:rPr>
              <a:t>渗透</a:t>
            </a:r>
            <a:r>
              <a:rPr dirty="0" sz="1000" spc="-20" b="1">
                <a:latin typeface="Microsoft JhengHei UI"/>
                <a:cs typeface="Microsoft JhengHei UI"/>
              </a:rPr>
              <a:t>空</a:t>
            </a:r>
            <a:r>
              <a:rPr dirty="0" sz="1000" spc="5" b="1">
                <a:latin typeface="Microsoft JhengHei UI"/>
                <a:cs typeface="Microsoft JhengHei UI"/>
              </a:rPr>
              <a:t>间</a:t>
            </a:r>
            <a:endParaRPr sz="1000">
              <a:latin typeface="Microsoft JhengHei UI"/>
              <a:cs typeface="Microsoft JhengHei UI"/>
            </a:endParaRPr>
          </a:p>
          <a:p>
            <a:pPr algn="just" marL="12700">
              <a:lnSpc>
                <a:spcPct val="100000"/>
              </a:lnSpc>
              <a:spcBef>
                <a:spcPts val="1060"/>
              </a:spcBef>
            </a:pPr>
            <a:r>
              <a:rPr dirty="0" sz="1000" spc="25">
                <a:latin typeface="PMingLiU"/>
                <a:cs typeface="PMingLiU"/>
              </a:rPr>
              <a:t>过去十年中国商业健</a:t>
            </a:r>
            <a:r>
              <a:rPr dirty="0" sz="1000">
                <a:latin typeface="PMingLiU"/>
                <a:cs typeface="PMingLiU"/>
              </a:rPr>
              <a:t>康</a:t>
            </a:r>
            <a:r>
              <a:rPr dirty="0" sz="1000" spc="25">
                <a:latin typeface="PMingLiU"/>
                <a:cs typeface="PMingLiU"/>
              </a:rPr>
              <a:t>险行业高速发</a:t>
            </a:r>
            <a:r>
              <a:rPr dirty="0" sz="1000">
                <a:latin typeface="PMingLiU"/>
                <a:cs typeface="PMingLiU"/>
              </a:rPr>
              <a:t>展</a:t>
            </a:r>
            <a:r>
              <a:rPr dirty="0" sz="1000" spc="25">
                <a:latin typeface="PMingLiU"/>
                <a:cs typeface="PMingLiU"/>
              </a:rPr>
              <a:t>，根据银保</a:t>
            </a:r>
            <a:r>
              <a:rPr dirty="0" sz="1000">
                <a:latin typeface="PMingLiU"/>
                <a:cs typeface="PMingLiU"/>
              </a:rPr>
              <a:t>监</a:t>
            </a:r>
            <a:r>
              <a:rPr dirty="0" sz="1000" spc="25">
                <a:latin typeface="PMingLiU"/>
                <a:cs typeface="PMingLiU"/>
              </a:rPr>
              <a:t>会数据</a:t>
            </a:r>
            <a:r>
              <a:rPr dirty="0" sz="1000" spc="5">
                <a:latin typeface="PMingLiU"/>
                <a:cs typeface="PMingLiU"/>
              </a:rPr>
              <a:t>，</a:t>
            </a:r>
            <a:r>
              <a:rPr dirty="0" sz="1000" spc="5">
                <a:latin typeface="Arial"/>
                <a:cs typeface="Arial"/>
              </a:rPr>
              <a:t>2021</a:t>
            </a:r>
            <a:r>
              <a:rPr dirty="0" sz="1000" spc="175">
                <a:latin typeface="Arial"/>
                <a:cs typeface="Arial"/>
              </a:rPr>
              <a:t> </a:t>
            </a:r>
            <a:r>
              <a:rPr dirty="0" sz="1000" spc="25">
                <a:latin typeface="PMingLiU"/>
                <a:cs typeface="PMingLiU"/>
              </a:rPr>
              <a:t>年全年实现保费收入</a:t>
            </a:r>
            <a:endParaRPr sz="1000">
              <a:latin typeface="PMingLiU"/>
              <a:cs typeface="PMingLiU"/>
            </a:endParaRPr>
          </a:p>
          <a:p>
            <a:pPr algn="just" marL="12700">
              <a:lnSpc>
                <a:spcPct val="100000"/>
              </a:lnSpc>
              <a:spcBef>
                <a:spcPts val="480"/>
              </a:spcBef>
            </a:pPr>
            <a:r>
              <a:rPr dirty="0" sz="1000" spc="-5">
                <a:latin typeface="Arial"/>
                <a:cs typeface="Arial"/>
              </a:rPr>
              <a:t>8,447</a:t>
            </a:r>
            <a:r>
              <a:rPr dirty="0" sz="1000" spc="-70">
                <a:latin typeface="Arial"/>
                <a:cs typeface="Arial"/>
              </a:rPr>
              <a:t> </a:t>
            </a:r>
            <a:r>
              <a:rPr dirty="0" sz="1000" spc="5">
                <a:latin typeface="PMingLiU"/>
                <a:cs typeface="PMingLiU"/>
              </a:rPr>
              <a:t>亿元。</a:t>
            </a:r>
            <a:r>
              <a:rPr dirty="0" sz="1000" spc="-5">
                <a:latin typeface="Arial"/>
                <a:cs typeface="Arial"/>
              </a:rPr>
              <a:t>2020</a:t>
            </a:r>
            <a:r>
              <a:rPr dirty="0" sz="1000" spc="-65">
                <a:latin typeface="Arial"/>
                <a:cs typeface="Arial"/>
              </a:rPr>
              <a:t> </a:t>
            </a:r>
            <a:r>
              <a:rPr dirty="0" sz="1000" spc="-20">
                <a:latin typeface="PMingLiU"/>
                <a:cs typeface="PMingLiU"/>
              </a:rPr>
              <a:t>年</a:t>
            </a:r>
            <a:r>
              <a:rPr dirty="0" sz="1000" spc="5">
                <a:latin typeface="PMingLiU"/>
                <a:cs typeface="PMingLiU"/>
              </a:rPr>
              <a:t>初，</a:t>
            </a:r>
            <a:r>
              <a:rPr dirty="0" sz="1000" spc="-20">
                <a:latin typeface="PMingLiU"/>
                <a:cs typeface="PMingLiU"/>
              </a:rPr>
              <a:t>中</a:t>
            </a:r>
            <a:r>
              <a:rPr dirty="0" sz="1000" spc="5">
                <a:latin typeface="PMingLiU"/>
                <a:cs typeface="PMingLiU"/>
              </a:rPr>
              <a:t>国银</a:t>
            </a:r>
            <a:r>
              <a:rPr dirty="0" sz="1000" spc="-20">
                <a:latin typeface="PMingLiU"/>
                <a:cs typeface="PMingLiU"/>
              </a:rPr>
              <a:t>保</a:t>
            </a:r>
            <a:r>
              <a:rPr dirty="0" sz="1000" spc="5">
                <a:latin typeface="PMingLiU"/>
                <a:cs typeface="PMingLiU"/>
              </a:rPr>
              <a:t>监</a:t>
            </a:r>
            <a:r>
              <a:rPr dirty="0" sz="1000" spc="-20">
                <a:latin typeface="PMingLiU"/>
                <a:cs typeface="PMingLiU"/>
              </a:rPr>
              <a:t>会</a:t>
            </a:r>
            <a:r>
              <a:rPr dirty="0" sz="1000" spc="5">
                <a:latin typeface="PMingLiU"/>
                <a:cs typeface="PMingLiU"/>
              </a:rPr>
              <a:t>等</a:t>
            </a:r>
            <a:r>
              <a:rPr dirty="0" sz="1000" spc="-5">
                <a:latin typeface="PMingLiU"/>
                <a:cs typeface="PMingLiU"/>
              </a:rPr>
              <a:t> </a:t>
            </a:r>
            <a:r>
              <a:rPr dirty="0" sz="1000" spc="-5">
                <a:latin typeface="Arial"/>
                <a:cs typeface="Arial"/>
              </a:rPr>
              <a:t>13</a:t>
            </a:r>
            <a:r>
              <a:rPr dirty="0" sz="1000" spc="-70">
                <a:latin typeface="Arial"/>
                <a:cs typeface="Arial"/>
              </a:rPr>
              <a:t> </a:t>
            </a:r>
            <a:r>
              <a:rPr dirty="0" sz="1000" spc="-20">
                <a:latin typeface="PMingLiU"/>
                <a:cs typeface="PMingLiU"/>
              </a:rPr>
              <a:t>个</a:t>
            </a:r>
            <a:r>
              <a:rPr dirty="0" sz="1000" spc="5">
                <a:latin typeface="PMingLiU"/>
                <a:cs typeface="PMingLiU"/>
              </a:rPr>
              <a:t>部门</a:t>
            </a:r>
            <a:r>
              <a:rPr dirty="0" sz="1000" spc="-20">
                <a:latin typeface="PMingLiU"/>
                <a:cs typeface="PMingLiU"/>
              </a:rPr>
              <a:t>联</a:t>
            </a:r>
            <a:r>
              <a:rPr dirty="0" sz="1000" spc="5">
                <a:latin typeface="PMingLiU"/>
                <a:cs typeface="PMingLiU"/>
              </a:rPr>
              <a:t>合发布</a:t>
            </a:r>
            <a:r>
              <a:rPr dirty="0" sz="1000" spc="-20">
                <a:latin typeface="PMingLiU"/>
                <a:cs typeface="PMingLiU"/>
              </a:rPr>
              <a:t>的</a:t>
            </a:r>
            <a:r>
              <a:rPr dirty="0" sz="1000" spc="5">
                <a:latin typeface="PMingLiU"/>
                <a:cs typeface="PMingLiU"/>
              </a:rPr>
              <a:t>《关</a:t>
            </a:r>
            <a:r>
              <a:rPr dirty="0" sz="1000" spc="-20">
                <a:latin typeface="PMingLiU"/>
                <a:cs typeface="PMingLiU"/>
              </a:rPr>
              <a:t>于</a:t>
            </a:r>
            <a:r>
              <a:rPr dirty="0" sz="1000" spc="5">
                <a:latin typeface="PMingLiU"/>
                <a:cs typeface="PMingLiU"/>
              </a:rPr>
              <a:t>促进</a:t>
            </a:r>
            <a:r>
              <a:rPr dirty="0" sz="1000" spc="-20">
                <a:latin typeface="PMingLiU"/>
                <a:cs typeface="PMingLiU"/>
              </a:rPr>
              <a:t>社</a:t>
            </a:r>
            <a:r>
              <a:rPr dirty="0" sz="1000" spc="5">
                <a:latin typeface="PMingLiU"/>
                <a:cs typeface="PMingLiU"/>
              </a:rPr>
              <a:t>会服</a:t>
            </a:r>
            <a:r>
              <a:rPr dirty="0" sz="1000" spc="-20">
                <a:latin typeface="PMingLiU"/>
                <a:cs typeface="PMingLiU"/>
              </a:rPr>
              <a:t>务</a:t>
            </a:r>
            <a:r>
              <a:rPr dirty="0" sz="1000" spc="5">
                <a:latin typeface="PMingLiU"/>
                <a:cs typeface="PMingLiU"/>
              </a:rPr>
              <a:t>领域商</a:t>
            </a:r>
            <a:endParaRPr sz="1000">
              <a:latin typeface="PMingLiU"/>
              <a:cs typeface="PMingLiU"/>
            </a:endParaRPr>
          </a:p>
          <a:p>
            <a:pPr algn="just" marL="12700" marR="10795">
              <a:lnSpc>
                <a:spcPct val="139600"/>
              </a:lnSpc>
              <a:spcBef>
                <a:spcPts val="5"/>
              </a:spcBef>
            </a:pPr>
            <a:r>
              <a:rPr dirty="0" sz="1000" spc="5">
                <a:latin typeface="PMingLiU"/>
                <a:cs typeface="PMingLiU"/>
              </a:rPr>
              <a:t>业保险</a:t>
            </a:r>
            <a:r>
              <a:rPr dirty="0" sz="1000" spc="-20">
                <a:latin typeface="PMingLiU"/>
                <a:cs typeface="PMingLiU"/>
              </a:rPr>
              <a:t>发</a:t>
            </a:r>
            <a:r>
              <a:rPr dirty="0" sz="1000" spc="5">
                <a:latin typeface="PMingLiU"/>
                <a:cs typeface="PMingLiU"/>
              </a:rPr>
              <a:t>展的</a:t>
            </a:r>
            <a:r>
              <a:rPr dirty="0" sz="1000" spc="-20">
                <a:latin typeface="PMingLiU"/>
                <a:cs typeface="PMingLiU"/>
              </a:rPr>
              <a:t>意</a:t>
            </a:r>
            <a:r>
              <a:rPr dirty="0" sz="1000" spc="5">
                <a:latin typeface="PMingLiU"/>
                <a:cs typeface="PMingLiU"/>
              </a:rPr>
              <a:t>见》</a:t>
            </a:r>
            <a:r>
              <a:rPr dirty="0" sz="1000" spc="-20">
                <a:latin typeface="PMingLiU"/>
                <a:cs typeface="PMingLiU"/>
              </a:rPr>
              <a:t>中</a:t>
            </a:r>
            <a:r>
              <a:rPr dirty="0" sz="1000" spc="5">
                <a:latin typeface="PMingLiU"/>
                <a:cs typeface="PMingLiU"/>
              </a:rPr>
              <a:t>提出到</a:t>
            </a:r>
            <a:r>
              <a:rPr dirty="0" sz="1000" spc="-10">
                <a:latin typeface="PMingLiU"/>
                <a:cs typeface="PMingLiU"/>
              </a:rPr>
              <a:t> </a:t>
            </a:r>
            <a:r>
              <a:rPr dirty="0" sz="1000" spc="-5">
                <a:latin typeface="Arial"/>
                <a:cs typeface="Arial"/>
              </a:rPr>
              <a:t>2025</a:t>
            </a:r>
            <a:r>
              <a:rPr dirty="0" sz="1000" spc="-75">
                <a:latin typeface="Arial"/>
                <a:cs typeface="Arial"/>
              </a:rPr>
              <a:t> </a:t>
            </a:r>
            <a:r>
              <a:rPr dirty="0" sz="1000" spc="-20">
                <a:latin typeface="PMingLiU"/>
                <a:cs typeface="PMingLiU"/>
              </a:rPr>
              <a:t>年</a:t>
            </a:r>
            <a:r>
              <a:rPr dirty="0" sz="1000" spc="5">
                <a:latin typeface="PMingLiU"/>
                <a:cs typeface="PMingLiU"/>
              </a:rPr>
              <a:t>商业</a:t>
            </a:r>
            <a:r>
              <a:rPr dirty="0" sz="1000" spc="-20">
                <a:latin typeface="PMingLiU"/>
                <a:cs typeface="PMingLiU"/>
              </a:rPr>
              <a:t>健</a:t>
            </a:r>
            <a:r>
              <a:rPr dirty="0" sz="1000" spc="5">
                <a:latin typeface="PMingLiU"/>
                <a:cs typeface="PMingLiU"/>
              </a:rPr>
              <a:t>康险</a:t>
            </a:r>
            <a:r>
              <a:rPr dirty="0" sz="1000" spc="-20">
                <a:latin typeface="PMingLiU"/>
                <a:cs typeface="PMingLiU"/>
              </a:rPr>
              <a:t>保费</a:t>
            </a:r>
            <a:r>
              <a:rPr dirty="0" sz="1000" spc="5">
                <a:latin typeface="PMingLiU"/>
                <a:cs typeface="PMingLiU"/>
              </a:rPr>
              <a:t>规模力</a:t>
            </a:r>
            <a:r>
              <a:rPr dirty="0" sz="1000" spc="-20">
                <a:latin typeface="PMingLiU"/>
                <a:cs typeface="PMingLiU"/>
              </a:rPr>
              <a:t>争</a:t>
            </a:r>
            <a:r>
              <a:rPr dirty="0" sz="1000" spc="5">
                <a:latin typeface="PMingLiU"/>
                <a:cs typeface="PMingLiU"/>
              </a:rPr>
              <a:t>超过</a:t>
            </a:r>
            <a:r>
              <a:rPr dirty="0" sz="1000" spc="-10">
                <a:latin typeface="PMingLiU"/>
                <a:cs typeface="PMingLiU"/>
              </a:rPr>
              <a:t> </a:t>
            </a:r>
            <a:r>
              <a:rPr dirty="0" sz="1000">
                <a:latin typeface="Arial"/>
                <a:cs typeface="Arial"/>
              </a:rPr>
              <a:t>2</a:t>
            </a:r>
            <a:r>
              <a:rPr dirty="0" sz="1000" spc="-70">
                <a:latin typeface="Arial"/>
                <a:cs typeface="Arial"/>
              </a:rPr>
              <a:t> </a:t>
            </a:r>
            <a:r>
              <a:rPr dirty="0" sz="1000" spc="-20">
                <a:latin typeface="PMingLiU"/>
                <a:cs typeface="PMingLiU"/>
              </a:rPr>
              <a:t>万</a:t>
            </a:r>
            <a:r>
              <a:rPr dirty="0" sz="1000" spc="5">
                <a:latin typeface="PMingLiU"/>
                <a:cs typeface="PMingLiU"/>
              </a:rPr>
              <a:t>亿元</a:t>
            </a:r>
            <a:r>
              <a:rPr dirty="0" sz="1000" spc="-20">
                <a:latin typeface="PMingLiU"/>
                <a:cs typeface="PMingLiU"/>
              </a:rPr>
              <a:t>，</a:t>
            </a:r>
            <a:r>
              <a:rPr dirty="0" sz="1000" spc="5">
                <a:latin typeface="PMingLiU"/>
                <a:cs typeface="PMingLiU"/>
              </a:rPr>
              <a:t>由此</a:t>
            </a:r>
            <a:r>
              <a:rPr dirty="0" sz="1000" spc="-20">
                <a:latin typeface="PMingLiU"/>
                <a:cs typeface="PMingLiU"/>
              </a:rPr>
              <a:t>预</a:t>
            </a:r>
            <a:r>
              <a:rPr dirty="0" sz="1000" spc="5">
                <a:latin typeface="PMingLiU"/>
                <a:cs typeface="PMingLiU"/>
              </a:rPr>
              <a:t>期后 </a:t>
            </a:r>
            <a:r>
              <a:rPr dirty="0" sz="1000" spc="25">
                <a:latin typeface="PMingLiU"/>
                <a:cs typeface="PMingLiU"/>
              </a:rPr>
              <a:t>续</a:t>
            </a:r>
            <a:r>
              <a:rPr dirty="0" sz="1000" spc="5">
                <a:latin typeface="PMingLiU"/>
                <a:cs typeface="PMingLiU"/>
              </a:rPr>
              <a:t>国</a:t>
            </a:r>
            <a:r>
              <a:rPr dirty="0" sz="1000" spc="25">
                <a:latin typeface="PMingLiU"/>
                <a:cs typeface="PMingLiU"/>
              </a:rPr>
              <a:t>内</a:t>
            </a:r>
            <a:r>
              <a:rPr dirty="0" sz="1000" spc="5">
                <a:latin typeface="PMingLiU"/>
                <a:cs typeface="PMingLiU"/>
              </a:rPr>
              <a:t>商业</a:t>
            </a:r>
            <a:r>
              <a:rPr dirty="0" sz="1000" spc="25">
                <a:latin typeface="PMingLiU"/>
                <a:cs typeface="PMingLiU"/>
              </a:rPr>
              <a:t>健</a:t>
            </a:r>
            <a:r>
              <a:rPr dirty="0" sz="1000" spc="5">
                <a:latin typeface="PMingLiU"/>
                <a:cs typeface="PMingLiU"/>
              </a:rPr>
              <a:t>康</a:t>
            </a:r>
            <a:r>
              <a:rPr dirty="0" sz="1000" spc="25">
                <a:latin typeface="PMingLiU"/>
                <a:cs typeface="PMingLiU"/>
              </a:rPr>
              <a:t>险</a:t>
            </a:r>
            <a:r>
              <a:rPr dirty="0" sz="1000" spc="5">
                <a:latin typeface="PMingLiU"/>
                <a:cs typeface="PMingLiU"/>
              </a:rPr>
              <a:t>行</a:t>
            </a:r>
            <a:r>
              <a:rPr dirty="0" sz="1000" spc="25">
                <a:latin typeface="PMingLiU"/>
                <a:cs typeface="PMingLiU"/>
              </a:rPr>
              <a:t>业</a:t>
            </a:r>
            <a:r>
              <a:rPr dirty="0" sz="1000" spc="5">
                <a:latin typeface="PMingLiU"/>
                <a:cs typeface="PMingLiU"/>
              </a:rPr>
              <a:t>将维</a:t>
            </a:r>
            <a:r>
              <a:rPr dirty="0" sz="1000" spc="25">
                <a:latin typeface="PMingLiU"/>
                <a:cs typeface="PMingLiU"/>
              </a:rPr>
              <a:t>持</a:t>
            </a:r>
            <a:r>
              <a:rPr dirty="0" sz="1000" spc="5">
                <a:latin typeface="PMingLiU"/>
                <a:cs typeface="PMingLiU"/>
              </a:rPr>
              <a:t>快</a:t>
            </a:r>
            <a:r>
              <a:rPr dirty="0" sz="1000" spc="25">
                <a:latin typeface="PMingLiU"/>
                <a:cs typeface="PMingLiU"/>
              </a:rPr>
              <a:t>速</a:t>
            </a:r>
            <a:r>
              <a:rPr dirty="0" sz="1000" spc="5">
                <a:latin typeface="PMingLiU"/>
                <a:cs typeface="PMingLiU"/>
              </a:rPr>
              <a:t>增长</a:t>
            </a:r>
            <a:r>
              <a:rPr dirty="0" sz="1000" spc="25">
                <a:latin typeface="PMingLiU"/>
                <a:cs typeface="PMingLiU"/>
              </a:rPr>
              <a:t>趋</a:t>
            </a:r>
            <a:r>
              <a:rPr dirty="0" sz="1000" spc="5">
                <a:latin typeface="PMingLiU"/>
                <a:cs typeface="PMingLiU"/>
              </a:rPr>
              <a:t>势</a:t>
            </a:r>
            <a:r>
              <a:rPr dirty="0" sz="1000" spc="25">
                <a:latin typeface="PMingLiU"/>
                <a:cs typeface="PMingLiU"/>
              </a:rPr>
              <a:t>。</a:t>
            </a:r>
            <a:r>
              <a:rPr dirty="0" sz="1000" spc="5">
                <a:latin typeface="PMingLiU"/>
                <a:cs typeface="PMingLiU"/>
              </a:rPr>
              <a:t>商业</a:t>
            </a:r>
            <a:r>
              <a:rPr dirty="0" sz="1000" spc="25">
                <a:latin typeface="PMingLiU"/>
                <a:cs typeface="PMingLiU"/>
              </a:rPr>
              <a:t>健</a:t>
            </a:r>
            <a:r>
              <a:rPr dirty="0" sz="1000" spc="5">
                <a:latin typeface="PMingLiU"/>
                <a:cs typeface="PMingLiU"/>
              </a:rPr>
              <a:t>康</a:t>
            </a:r>
            <a:r>
              <a:rPr dirty="0" sz="1000" spc="25">
                <a:latin typeface="PMingLiU"/>
                <a:cs typeface="PMingLiU"/>
              </a:rPr>
              <a:t>险</a:t>
            </a:r>
            <a:r>
              <a:rPr dirty="0" sz="1000" spc="5">
                <a:latin typeface="PMingLiU"/>
                <a:cs typeface="PMingLiU"/>
              </a:rPr>
              <a:t>已</a:t>
            </a:r>
            <a:r>
              <a:rPr dirty="0" sz="1000" spc="25">
                <a:latin typeface="PMingLiU"/>
                <a:cs typeface="PMingLiU"/>
              </a:rPr>
              <a:t>经</a:t>
            </a:r>
            <a:r>
              <a:rPr dirty="0" sz="1000" spc="5">
                <a:latin typeface="PMingLiU"/>
                <a:cs typeface="PMingLiU"/>
              </a:rPr>
              <a:t>构建</a:t>
            </a:r>
            <a:r>
              <a:rPr dirty="0" sz="1000" spc="25">
                <a:latin typeface="PMingLiU"/>
                <a:cs typeface="PMingLiU"/>
              </a:rPr>
              <a:t>中</a:t>
            </a:r>
            <a:r>
              <a:rPr dirty="0" sz="1000" spc="5">
                <a:latin typeface="PMingLiU"/>
                <a:cs typeface="PMingLiU"/>
              </a:rPr>
              <a:t>国</a:t>
            </a:r>
            <a:r>
              <a:rPr dirty="0" sz="1000" spc="25">
                <a:latin typeface="PMingLiU"/>
                <a:cs typeface="PMingLiU"/>
              </a:rPr>
              <a:t>多</a:t>
            </a:r>
            <a:r>
              <a:rPr dirty="0" sz="1000" spc="5">
                <a:latin typeface="PMingLiU"/>
                <a:cs typeface="PMingLiU"/>
              </a:rPr>
              <a:t>层</a:t>
            </a:r>
            <a:r>
              <a:rPr dirty="0" sz="1000" spc="25">
                <a:latin typeface="PMingLiU"/>
                <a:cs typeface="PMingLiU"/>
              </a:rPr>
              <a:t>次</a:t>
            </a:r>
            <a:r>
              <a:rPr dirty="0" sz="1000" spc="5">
                <a:latin typeface="PMingLiU"/>
                <a:cs typeface="PMingLiU"/>
              </a:rPr>
              <a:t>医疗</a:t>
            </a:r>
            <a:r>
              <a:rPr dirty="0" sz="1000" spc="25">
                <a:latin typeface="PMingLiU"/>
                <a:cs typeface="PMingLiU"/>
              </a:rPr>
              <a:t>保</a:t>
            </a:r>
            <a:r>
              <a:rPr dirty="0" sz="1000" spc="5">
                <a:latin typeface="PMingLiU"/>
                <a:cs typeface="PMingLiU"/>
              </a:rPr>
              <a:t>障体 </a:t>
            </a:r>
            <a:r>
              <a:rPr dirty="0" sz="1000" spc="25">
                <a:latin typeface="PMingLiU"/>
                <a:cs typeface="PMingLiU"/>
              </a:rPr>
              <a:t>系</a:t>
            </a:r>
            <a:r>
              <a:rPr dirty="0" sz="1000" spc="5">
                <a:latin typeface="PMingLiU"/>
                <a:cs typeface="PMingLiU"/>
              </a:rPr>
              <a:t>的</a:t>
            </a:r>
            <a:r>
              <a:rPr dirty="0" sz="1000" spc="25">
                <a:latin typeface="PMingLiU"/>
                <a:cs typeface="PMingLiU"/>
              </a:rPr>
              <a:t>重</a:t>
            </a:r>
            <a:r>
              <a:rPr dirty="0" sz="1000" spc="5">
                <a:latin typeface="PMingLiU"/>
                <a:cs typeface="PMingLiU"/>
              </a:rPr>
              <a:t>要组</a:t>
            </a:r>
            <a:r>
              <a:rPr dirty="0" sz="1000" spc="25">
                <a:latin typeface="PMingLiU"/>
                <a:cs typeface="PMingLiU"/>
              </a:rPr>
              <a:t>成</a:t>
            </a:r>
            <a:r>
              <a:rPr dirty="0" sz="1000" spc="5">
                <a:latin typeface="PMingLiU"/>
                <a:cs typeface="PMingLiU"/>
              </a:rPr>
              <a:t>部</a:t>
            </a:r>
            <a:r>
              <a:rPr dirty="0" sz="1000" spc="25">
                <a:latin typeface="PMingLiU"/>
                <a:cs typeface="PMingLiU"/>
              </a:rPr>
              <a:t>分</a:t>
            </a:r>
            <a:r>
              <a:rPr dirty="0" sz="1000" spc="5">
                <a:latin typeface="PMingLiU"/>
                <a:cs typeface="PMingLiU"/>
              </a:rPr>
              <a:t>和</a:t>
            </a:r>
            <a:r>
              <a:rPr dirty="0" sz="1000" spc="25">
                <a:latin typeface="PMingLiU"/>
                <a:cs typeface="PMingLiU"/>
              </a:rPr>
              <a:t>增</a:t>
            </a:r>
            <a:r>
              <a:rPr dirty="0" sz="1000" spc="5">
                <a:latin typeface="PMingLiU"/>
                <a:cs typeface="PMingLiU"/>
              </a:rPr>
              <a:t>长动</a:t>
            </a:r>
            <a:r>
              <a:rPr dirty="0" sz="1000" spc="25">
                <a:latin typeface="PMingLiU"/>
                <a:cs typeface="PMingLiU"/>
              </a:rPr>
              <a:t>力</a:t>
            </a:r>
            <a:r>
              <a:rPr dirty="0" sz="1000" spc="5">
                <a:latin typeface="PMingLiU"/>
                <a:cs typeface="PMingLiU"/>
              </a:rPr>
              <a:t>，</a:t>
            </a:r>
            <a:r>
              <a:rPr dirty="0" sz="1000" spc="25">
                <a:latin typeface="PMingLiU"/>
                <a:cs typeface="PMingLiU"/>
              </a:rPr>
              <a:t>与</a:t>
            </a:r>
            <a:r>
              <a:rPr dirty="0" sz="1000" spc="5">
                <a:latin typeface="PMingLiU"/>
                <a:cs typeface="PMingLiU"/>
              </a:rPr>
              <a:t>基本</a:t>
            </a:r>
            <a:r>
              <a:rPr dirty="0" sz="1000" spc="25">
                <a:latin typeface="PMingLiU"/>
                <a:cs typeface="PMingLiU"/>
              </a:rPr>
              <a:t>医</a:t>
            </a:r>
            <a:r>
              <a:rPr dirty="0" sz="1000" spc="5">
                <a:latin typeface="PMingLiU"/>
                <a:cs typeface="PMingLiU"/>
              </a:rPr>
              <a:t>疗</a:t>
            </a:r>
            <a:r>
              <a:rPr dirty="0" sz="1000" spc="25">
                <a:latin typeface="PMingLiU"/>
                <a:cs typeface="PMingLiU"/>
              </a:rPr>
              <a:t>保</a:t>
            </a:r>
            <a:r>
              <a:rPr dirty="0" sz="1000" spc="5">
                <a:latin typeface="PMingLiU"/>
                <a:cs typeface="PMingLiU"/>
              </a:rPr>
              <a:t>险形</a:t>
            </a:r>
            <a:r>
              <a:rPr dirty="0" sz="1000" spc="25">
                <a:latin typeface="PMingLiU"/>
                <a:cs typeface="PMingLiU"/>
              </a:rPr>
              <a:t>成</a:t>
            </a:r>
            <a:r>
              <a:rPr dirty="0" sz="1000" spc="5">
                <a:latin typeface="PMingLiU"/>
                <a:cs typeface="PMingLiU"/>
              </a:rPr>
              <a:t>了</a:t>
            </a:r>
            <a:r>
              <a:rPr dirty="0" sz="1000" spc="25">
                <a:latin typeface="PMingLiU"/>
                <a:cs typeface="PMingLiU"/>
              </a:rPr>
              <a:t>较</a:t>
            </a:r>
            <a:r>
              <a:rPr dirty="0" sz="1000" spc="5">
                <a:latin typeface="PMingLiU"/>
                <a:cs typeface="PMingLiU"/>
              </a:rPr>
              <a:t>好</a:t>
            </a:r>
            <a:r>
              <a:rPr dirty="0" sz="1000" spc="25">
                <a:latin typeface="PMingLiU"/>
                <a:cs typeface="PMingLiU"/>
              </a:rPr>
              <a:t>的</a:t>
            </a:r>
            <a:r>
              <a:rPr dirty="0" sz="1000" spc="5">
                <a:latin typeface="PMingLiU"/>
                <a:cs typeface="PMingLiU"/>
              </a:rPr>
              <a:t>互补</a:t>
            </a:r>
            <a:r>
              <a:rPr dirty="0" sz="1000" spc="25">
                <a:latin typeface="PMingLiU"/>
                <a:cs typeface="PMingLiU"/>
              </a:rPr>
              <a:t>。</a:t>
            </a:r>
            <a:r>
              <a:rPr dirty="0" sz="1000" spc="5">
                <a:latin typeface="PMingLiU"/>
                <a:cs typeface="PMingLiU"/>
              </a:rPr>
              <a:t>随</a:t>
            </a:r>
            <a:r>
              <a:rPr dirty="0" sz="1000" spc="25">
                <a:latin typeface="PMingLiU"/>
                <a:cs typeface="PMingLiU"/>
              </a:rPr>
              <a:t>着</a:t>
            </a:r>
            <a:r>
              <a:rPr dirty="0" sz="1000" spc="5">
                <a:latin typeface="PMingLiU"/>
                <a:cs typeface="PMingLiU"/>
              </a:rPr>
              <a:t>健</a:t>
            </a:r>
            <a:r>
              <a:rPr dirty="0" sz="1000" spc="25">
                <a:latin typeface="PMingLiU"/>
                <a:cs typeface="PMingLiU"/>
              </a:rPr>
              <a:t>康</a:t>
            </a:r>
            <a:r>
              <a:rPr dirty="0" sz="1000" spc="5">
                <a:latin typeface="PMingLiU"/>
                <a:cs typeface="PMingLiU"/>
              </a:rPr>
              <a:t>险保</a:t>
            </a:r>
            <a:r>
              <a:rPr dirty="0" sz="1000" spc="25">
                <a:latin typeface="PMingLiU"/>
                <a:cs typeface="PMingLiU"/>
              </a:rPr>
              <a:t>费</a:t>
            </a:r>
            <a:r>
              <a:rPr dirty="0" sz="1000" spc="5">
                <a:latin typeface="PMingLiU"/>
                <a:cs typeface="PMingLiU"/>
              </a:rPr>
              <a:t>收入 </a:t>
            </a:r>
            <a:r>
              <a:rPr dirty="0" sz="1000" spc="25">
                <a:latin typeface="PMingLiU"/>
                <a:cs typeface="PMingLiU"/>
              </a:rPr>
              <a:t>增</a:t>
            </a:r>
            <a:r>
              <a:rPr dirty="0" sz="1000" spc="5">
                <a:latin typeface="PMingLiU"/>
                <a:cs typeface="PMingLiU"/>
              </a:rPr>
              <a:t>加</a:t>
            </a:r>
            <a:r>
              <a:rPr dirty="0" sz="1000" spc="25">
                <a:latin typeface="PMingLiU"/>
                <a:cs typeface="PMingLiU"/>
              </a:rPr>
              <a:t>，</a:t>
            </a:r>
            <a:r>
              <a:rPr dirty="0" sz="1000" spc="5">
                <a:latin typeface="PMingLiU"/>
                <a:cs typeface="PMingLiU"/>
              </a:rPr>
              <a:t>中国</a:t>
            </a:r>
            <a:r>
              <a:rPr dirty="0" sz="1000" spc="25">
                <a:latin typeface="PMingLiU"/>
                <a:cs typeface="PMingLiU"/>
              </a:rPr>
              <a:t>健</a:t>
            </a:r>
            <a:r>
              <a:rPr dirty="0" sz="1000" spc="5">
                <a:latin typeface="PMingLiU"/>
                <a:cs typeface="PMingLiU"/>
              </a:rPr>
              <a:t>康</a:t>
            </a:r>
            <a:r>
              <a:rPr dirty="0" sz="1000" spc="25">
                <a:latin typeface="PMingLiU"/>
                <a:cs typeface="PMingLiU"/>
              </a:rPr>
              <a:t>险</a:t>
            </a:r>
            <a:r>
              <a:rPr dirty="0" sz="1000" spc="5">
                <a:latin typeface="PMingLiU"/>
                <a:cs typeface="PMingLiU"/>
              </a:rPr>
              <a:t>赔</a:t>
            </a:r>
            <a:r>
              <a:rPr dirty="0" sz="1000" spc="25">
                <a:latin typeface="PMingLiU"/>
                <a:cs typeface="PMingLiU"/>
              </a:rPr>
              <a:t>付</a:t>
            </a:r>
            <a:r>
              <a:rPr dirty="0" sz="1000" spc="5">
                <a:latin typeface="PMingLiU"/>
                <a:cs typeface="PMingLiU"/>
              </a:rPr>
              <a:t>金额</a:t>
            </a:r>
            <a:r>
              <a:rPr dirty="0" sz="1000" spc="25">
                <a:latin typeface="PMingLiU"/>
                <a:cs typeface="PMingLiU"/>
              </a:rPr>
              <a:t>也</a:t>
            </a:r>
            <a:r>
              <a:rPr dirty="0" sz="1000" spc="5">
                <a:latin typeface="PMingLiU"/>
                <a:cs typeface="PMingLiU"/>
              </a:rPr>
              <a:t>快</a:t>
            </a:r>
            <a:r>
              <a:rPr dirty="0" sz="1000" spc="25">
                <a:latin typeface="PMingLiU"/>
                <a:cs typeface="PMingLiU"/>
              </a:rPr>
              <a:t>速</a:t>
            </a:r>
            <a:r>
              <a:rPr dirty="0" sz="1000" spc="5">
                <a:latin typeface="PMingLiU"/>
                <a:cs typeface="PMingLiU"/>
              </a:rPr>
              <a:t>提升</a:t>
            </a:r>
            <a:r>
              <a:rPr dirty="0" sz="1000" spc="25">
                <a:latin typeface="PMingLiU"/>
                <a:cs typeface="PMingLiU"/>
              </a:rPr>
              <a:t>，</a:t>
            </a:r>
            <a:r>
              <a:rPr dirty="0" sz="1000" spc="5">
                <a:latin typeface="PMingLiU"/>
                <a:cs typeface="PMingLiU"/>
              </a:rPr>
              <a:t>赔</a:t>
            </a:r>
            <a:r>
              <a:rPr dirty="0" sz="1000" spc="25">
                <a:latin typeface="PMingLiU"/>
                <a:cs typeface="PMingLiU"/>
              </a:rPr>
              <a:t>付</a:t>
            </a:r>
            <a:r>
              <a:rPr dirty="0" sz="1000" spc="5">
                <a:latin typeface="PMingLiU"/>
                <a:cs typeface="PMingLiU"/>
              </a:rPr>
              <a:t>金额</a:t>
            </a:r>
            <a:r>
              <a:rPr dirty="0" sz="1000" spc="25">
                <a:latin typeface="PMingLiU"/>
                <a:cs typeface="PMingLiU"/>
              </a:rPr>
              <a:t>占</a:t>
            </a:r>
            <a:r>
              <a:rPr dirty="0" sz="1000" spc="5">
                <a:latin typeface="PMingLiU"/>
                <a:cs typeface="PMingLiU"/>
              </a:rPr>
              <a:t>收</a:t>
            </a:r>
            <a:r>
              <a:rPr dirty="0" sz="1000" spc="25">
                <a:latin typeface="PMingLiU"/>
                <a:cs typeface="PMingLiU"/>
              </a:rPr>
              <a:t>入</a:t>
            </a:r>
            <a:r>
              <a:rPr dirty="0" sz="1000" spc="5">
                <a:latin typeface="PMingLiU"/>
                <a:cs typeface="PMingLiU"/>
              </a:rPr>
              <a:t>金</a:t>
            </a:r>
            <a:r>
              <a:rPr dirty="0" sz="1000" spc="25">
                <a:latin typeface="PMingLiU"/>
                <a:cs typeface="PMingLiU"/>
              </a:rPr>
              <a:t>额</a:t>
            </a:r>
            <a:r>
              <a:rPr dirty="0" sz="1000" spc="5">
                <a:latin typeface="PMingLiU"/>
                <a:cs typeface="PMingLiU"/>
              </a:rPr>
              <a:t>稳中</a:t>
            </a:r>
            <a:r>
              <a:rPr dirty="0" sz="1000" spc="25">
                <a:latin typeface="PMingLiU"/>
                <a:cs typeface="PMingLiU"/>
              </a:rPr>
              <a:t>有</a:t>
            </a:r>
            <a:r>
              <a:rPr dirty="0" sz="1000" spc="5">
                <a:latin typeface="PMingLiU"/>
                <a:cs typeface="PMingLiU"/>
              </a:rPr>
              <a:t>升</a:t>
            </a:r>
            <a:r>
              <a:rPr dirty="0" sz="1000" spc="25">
                <a:latin typeface="PMingLiU"/>
                <a:cs typeface="PMingLiU"/>
              </a:rPr>
              <a:t>，</a:t>
            </a:r>
            <a:r>
              <a:rPr dirty="0" sz="1000" spc="5">
                <a:latin typeface="PMingLiU"/>
                <a:cs typeface="PMingLiU"/>
              </a:rPr>
              <a:t>从</a:t>
            </a:r>
            <a:r>
              <a:rPr dirty="0" sz="1000" spc="25">
                <a:latin typeface="PMingLiU"/>
                <a:cs typeface="PMingLiU"/>
              </a:rPr>
              <a:t>金</a:t>
            </a:r>
            <a:r>
              <a:rPr dirty="0" sz="1000" spc="5">
                <a:latin typeface="PMingLiU"/>
                <a:cs typeface="PMingLiU"/>
              </a:rPr>
              <a:t>额上</a:t>
            </a:r>
            <a:r>
              <a:rPr dirty="0" sz="1000" spc="25">
                <a:latin typeface="PMingLiU"/>
                <a:cs typeface="PMingLiU"/>
              </a:rPr>
              <a:t>看</a:t>
            </a:r>
            <a:r>
              <a:rPr dirty="0" sz="1000" spc="5">
                <a:latin typeface="PMingLiU"/>
                <a:cs typeface="PMingLiU"/>
              </a:rPr>
              <a:t>，健 康险发</a:t>
            </a:r>
            <a:r>
              <a:rPr dirty="0" sz="1000" spc="-20">
                <a:latin typeface="PMingLiU"/>
                <a:cs typeface="PMingLiU"/>
              </a:rPr>
              <a:t>展</a:t>
            </a:r>
            <a:r>
              <a:rPr dirty="0" sz="1000" spc="5">
                <a:latin typeface="PMingLiU"/>
                <a:cs typeface="PMingLiU"/>
              </a:rPr>
              <a:t>已经</a:t>
            </a:r>
            <a:r>
              <a:rPr dirty="0" sz="1000" spc="-20">
                <a:latin typeface="PMingLiU"/>
                <a:cs typeface="PMingLiU"/>
              </a:rPr>
              <a:t>成</a:t>
            </a:r>
            <a:r>
              <a:rPr dirty="0" sz="1000" spc="5">
                <a:latin typeface="PMingLiU"/>
                <a:cs typeface="PMingLiU"/>
              </a:rPr>
              <a:t>为中</a:t>
            </a:r>
            <a:r>
              <a:rPr dirty="0" sz="1000" spc="-20">
                <a:latin typeface="PMingLiU"/>
                <a:cs typeface="PMingLiU"/>
              </a:rPr>
              <a:t>国</a:t>
            </a:r>
            <a:r>
              <a:rPr dirty="0" sz="1000" spc="5">
                <a:latin typeface="PMingLiU"/>
                <a:cs typeface="PMingLiU"/>
              </a:rPr>
              <a:t>保险</a:t>
            </a:r>
            <a:r>
              <a:rPr dirty="0" sz="1000" spc="-20">
                <a:latin typeface="PMingLiU"/>
                <a:cs typeface="PMingLiU"/>
              </a:rPr>
              <a:t>赔</a:t>
            </a:r>
            <a:r>
              <a:rPr dirty="0" sz="1000" spc="5">
                <a:latin typeface="PMingLiU"/>
                <a:cs typeface="PMingLiU"/>
              </a:rPr>
              <a:t>付支</a:t>
            </a:r>
            <a:r>
              <a:rPr dirty="0" sz="1000" spc="-20">
                <a:latin typeface="PMingLiU"/>
                <a:cs typeface="PMingLiU"/>
              </a:rPr>
              <a:t>出</a:t>
            </a:r>
            <a:r>
              <a:rPr dirty="0" sz="1000" spc="5">
                <a:latin typeface="PMingLiU"/>
                <a:cs typeface="PMingLiU"/>
              </a:rPr>
              <a:t>增长</a:t>
            </a:r>
            <a:r>
              <a:rPr dirty="0" sz="1000" spc="-20">
                <a:latin typeface="PMingLiU"/>
                <a:cs typeface="PMingLiU"/>
              </a:rPr>
              <a:t>最</a:t>
            </a:r>
            <a:r>
              <a:rPr dirty="0" sz="1000" spc="5">
                <a:latin typeface="PMingLiU"/>
                <a:cs typeface="PMingLiU"/>
              </a:rPr>
              <a:t>快的</a:t>
            </a:r>
            <a:r>
              <a:rPr dirty="0" sz="1000" spc="-20">
                <a:latin typeface="PMingLiU"/>
                <a:cs typeface="PMingLiU"/>
              </a:rPr>
              <a:t>险</a:t>
            </a:r>
            <a:r>
              <a:rPr dirty="0" sz="1000" spc="5">
                <a:latin typeface="PMingLiU"/>
                <a:cs typeface="PMingLiU"/>
              </a:rPr>
              <a:t>种</a:t>
            </a:r>
            <a:r>
              <a:rPr dirty="0" sz="1000" spc="-20">
                <a:latin typeface="PMingLiU"/>
                <a:cs typeface="PMingLiU"/>
              </a:rPr>
              <a:t>之</a:t>
            </a:r>
            <a:r>
              <a:rPr dirty="0" sz="1000" spc="5">
                <a:latin typeface="PMingLiU"/>
                <a:cs typeface="PMingLiU"/>
              </a:rPr>
              <a:t>一。</a:t>
            </a:r>
            <a:endParaRPr sz="1000">
              <a:latin typeface="PMingLiU"/>
              <a:cs typeface="PMingLiU"/>
            </a:endParaRPr>
          </a:p>
          <a:p>
            <a:pPr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63:</a:t>
            </a:r>
            <a:r>
              <a:rPr dirty="0" sz="1000" spc="-15" b="1">
                <a:latin typeface="Arial"/>
                <a:cs typeface="Arial"/>
              </a:rPr>
              <a:t> </a:t>
            </a:r>
            <a:r>
              <a:rPr dirty="0" sz="1000" spc="5" b="1">
                <a:latin typeface="Microsoft JhengHei UI"/>
                <a:cs typeface="Microsoft JhengHei UI"/>
              </a:rPr>
              <a:t>中国商业</a:t>
            </a:r>
            <a:r>
              <a:rPr dirty="0" sz="1000" spc="-20" b="1">
                <a:latin typeface="Microsoft JhengHei UI"/>
                <a:cs typeface="Microsoft JhengHei UI"/>
              </a:rPr>
              <a:t>健</a:t>
            </a:r>
            <a:r>
              <a:rPr dirty="0" sz="1000" spc="5" b="1">
                <a:latin typeface="Microsoft JhengHei UI"/>
                <a:cs typeface="Microsoft JhengHei UI"/>
              </a:rPr>
              <a:t>康险</a:t>
            </a:r>
            <a:r>
              <a:rPr dirty="0" sz="1000" spc="-20" b="1">
                <a:latin typeface="Microsoft JhengHei UI"/>
                <a:cs typeface="Microsoft JhengHei UI"/>
              </a:rPr>
              <a:t>收</a:t>
            </a:r>
            <a:r>
              <a:rPr dirty="0" sz="1000" spc="5" b="1">
                <a:latin typeface="Microsoft JhengHei UI"/>
                <a:cs typeface="Microsoft JhengHei UI"/>
              </a:rPr>
              <a:t>支情</a:t>
            </a:r>
            <a:r>
              <a:rPr dirty="0" sz="1000" spc="-20" b="1">
                <a:latin typeface="Microsoft JhengHei UI"/>
                <a:cs typeface="Microsoft JhengHei UI"/>
              </a:rPr>
              <a:t>况</a:t>
            </a:r>
            <a:r>
              <a:rPr dirty="0" sz="1000" spc="5" b="1">
                <a:latin typeface="Microsoft JhengHei UI"/>
                <a:cs typeface="Microsoft JhengHei UI"/>
              </a:rPr>
              <a:t>与赔付</a:t>
            </a:r>
            <a:r>
              <a:rPr dirty="0" sz="1000" spc="-20" b="1">
                <a:latin typeface="Microsoft JhengHei UI"/>
                <a:cs typeface="Microsoft JhengHei UI"/>
              </a:rPr>
              <a:t>支</a:t>
            </a:r>
            <a:r>
              <a:rPr dirty="0" sz="1000" spc="5" b="1">
                <a:latin typeface="Microsoft JhengHei UI"/>
                <a:cs typeface="Microsoft JhengHei UI"/>
              </a:rPr>
              <a:t>出占</a:t>
            </a:r>
            <a:r>
              <a:rPr dirty="0" sz="1000" spc="-20" b="1">
                <a:latin typeface="Microsoft JhengHei UI"/>
                <a:cs typeface="Microsoft JhengHei UI"/>
              </a:rPr>
              <a:t>比</a:t>
            </a:r>
            <a:r>
              <a:rPr dirty="0" sz="1000" spc="5" b="1">
                <a:latin typeface="Microsoft JhengHei UI"/>
                <a:cs typeface="Microsoft JhengHei UI"/>
              </a:rPr>
              <a:t>情况</a:t>
            </a:r>
            <a:endParaRPr sz="1000">
              <a:latin typeface="Microsoft JhengHei UI"/>
              <a:cs typeface="Microsoft JhengHei UI"/>
            </a:endParaRPr>
          </a:p>
        </p:txBody>
      </p:sp>
      <p:sp>
        <p:nvSpPr>
          <p:cNvPr id="10" name="object 10"/>
          <p:cNvSpPr txBox="1"/>
          <p:nvPr/>
        </p:nvSpPr>
        <p:spPr>
          <a:xfrm>
            <a:off x="527100" y="9359594"/>
            <a:ext cx="1528445" cy="14668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10">
                <a:latin typeface="Arial"/>
                <a:cs typeface="Arial"/>
              </a:rPr>
              <a:t>:</a:t>
            </a:r>
            <a:r>
              <a:rPr dirty="0" sz="800" spc="-10">
                <a:latin typeface="PMingLiU"/>
                <a:cs typeface="PMingLiU"/>
              </a:rPr>
              <a:t>银</a:t>
            </a:r>
            <a:r>
              <a:rPr dirty="0" sz="800" spc="10">
                <a:latin typeface="PMingLiU"/>
                <a:cs typeface="PMingLiU"/>
              </a:rPr>
              <a:t>保</a:t>
            </a:r>
            <a:r>
              <a:rPr dirty="0" sz="800" spc="-10">
                <a:latin typeface="PMingLiU"/>
                <a:cs typeface="PMingLiU"/>
              </a:rPr>
              <a:t>监会</a:t>
            </a:r>
            <a:r>
              <a:rPr dirty="0" sz="800" spc="-5">
                <a:latin typeface="Arial"/>
                <a:cs typeface="Arial"/>
              </a:rPr>
              <a:t>,</a:t>
            </a:r>
            <a:r>
              <a:rPr dirty="0" sz="800" spc="-35">
                <a:latin typeface="Arial"/>
                <a:cs typeface="Arial"/>
              </a:rPr>
              <a:t> </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p:txBody>
      </p:sp>
      <p:pic>
        <p:nvPicPr>
          <p:cNvPr id="11" name="object 11"/>
          <p:cNvPicPr/>
          <p:nvPr/>
        </p:nvPicPr>
        <p:blipFill>
          <a:blip r:embed="rId3" cstate="print"/>
          <a:stretch>
            <a:fillRect/>
          </a:stretch>
        </p:blipFill>
        <p:spPr>
          <a:xfrm>
            <a:off x="1356360" y="1267967"/>
            <a:ext cx="3407664" cy="2270759"/>
          </a:xfrm>
          <a:prstGeom prst="rect">
            <a:avLst/>
          </a:prstGeom>
        </p:spPr>
      </p:pic>
      <p:pic>
        <p:nvPicPr>
          <p:cNvPr id="12" name="object 12"/>
          <p:cNvPicPr/>
          <p:nvPr/>
        </p:nvPicPr>
        <p:blipFill>
          <a:blip r:embed="rId4" cstate="print"/>
          <a:stretch>
            <a:fillRect/>
          </a:stretch>
        </p:blipFill>
        <p:spPr>
          <a:xfrm>
            <a:off x="521512" y="7158863"/>
            <a:ext cx="5080127" cy="2201291"/>
          </a:xfrm>
          <a:prstGeom prst="rect">
            <a:avLst/>
          </a:prstGeom>
        </p:spPr>
      </p:pic>
      <p:sp>
        <p:nvSpPr>
          <p:cNvPr id="13" name="object 13"/>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4" name="object 14"/>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81270" cy="1169035"/>
          </a:xfrm>
          <a:prstGeom prst="rect">
            <a:avLst/>
          </a:prstGeom>
        </p:spPr>
        <p:txBody>
          <a:bodyPr wrap="square" lIns="0" tIns="12065" rIns="0" bIns="0" rtlCol="0" vert="horz">
            <a:spAutoFit/>
          </a:bodyPr>
          <a:lstStyle/>
          <a:p>
            <a:pPr algn="just" marL="12700" marR="5080">
              <a:lnSpc>
                <a:spcPct val="140100"/>
              </a:lnSpc>
              <a:spcBef>
                <a:spcPts val="95"/>
              </a:spcBef>
            </a:pPr>
            <a:r>
              <a:rPr dirty="0" sz="1000" spc="-5">
                <a:latin typeface="Arial"/>
                <a:cs typeface="Arial"/>
              </a:rPr>
              <a:t>2010~2020</a:t>
            </a:r>
            <a:r>
              <a:rPr dirty="0" sz="1000" spc="160">
                <a:latin typeface="Arial"/>
                <a:cs typeface="Arial"/>
              </a:rPr>
              <a:t> </a:t>
            </a:r>
            <a:r>
              <a:rPr dirty="0" sz="1000" spc="5">
                <a:latin typeface="PMingLiU"/>
                <a:cs typeface="PMingLiU"/>
              </a:rPr>
              <a:t>年中国商业健康险的保险深度和保险密度保持较快增速。然而，中国与海外成 熟市场</a:t>
            </a:r>
            <a:r>
              <a:rPr dirty="0" sz="1000" spc="-20">
                <a:latin typeface="PMingLiU"/>
                <a:cs typeface="PMingLiU"/>
              </a:rPr>
              <a:t>存</a:t>
            </a:r>
            <a:r>
              <a:rPr dirty="0" sz="1000" spc="5">
                <a:latin typeface="PMingLiU"/>
                <a:cs typeface="PMingLiU"/>
              </a:rPr>
              <a:t>较大</a:t>
            </a:r>
            <a:r>
              <a:rPr dirty="0" sz="1000" spc="-20">
                <a:latin typeface="PMingLiU"/>
                <a:cs typeface="PMingLiU"/>
              </a:rPr>
              <a:t>差</a:t>
            </a:r>
            <a:r>
              <a:rPr dirty="0" sz="1000" spc="5">
                <a:latin typeface="PMingLiU"/>
                <a:cs typeface="PMingLiU"/>
              </a:rPr>
              <a:t>距。</a:t>
            </a:r>
            <a:r>
              <a:rPr dirty="0" sz="1000" spc="-20">
                <a:latin typeface="PMingLiU"/>
                <a:cs typeface="PMingLiU"/>
              </a:rPr>
              <a:t>根</a:t>
            </a:r>
            <a:r>
              <a:rPr dirty="0" sz="1000" spc="5">
                <a:latin typeface="PMingLiU"/>
                <a:cs typeface="PMingLiU"/>
              </a:rPr>
              <a:t>据弗</a:t>
            </a:r>
            <a:r>
              <a:rPr dirty="0" sz="1000" spc="-20">
                <a:latin typeface="PMingLiU"/>
                <a:cs typeface="PMingLiU"/>
              </a:rPr>
              <a:t>若</a:t>
            </a:r>
            <a:r>
              <a:rPr dirty="0" sz="1000" spc="5">
                <a:latin typeface="PMingLiU"/>
                <a:cs typeface="PMingLiU"/>
              </a:rPr>
              <a:t>斯特</a:t>
            </a:r>
            <a:r>
              <a:rPr dirty="0" sz="1000" spc="-20">
                <a:latin typeface="PMingLiU"/>
                <a:cs typeface="PMingLiU"/>
              </a:rPr>
              <a:t>沙</a:t>
            </a:r>
            <a:r>
              <a:rPr dirty="0" sz="1000" spc="5">
                <a:latin typeface="PMingLiU"/>
                <a:cs typeface="PMingLiU"/>
              </a:rPr>
              <a:t>利</a:t>
            </a:r>
            <a:r>
              <a:rPr dirty="0" sz="1000" spc="10">
                <a:latin typeface="PMingLiU"/>
                <a:cs typeface="PMingLiU"/>
              </a:rPr>
              <a:t>文</a:t>
            </a:r>
            <a:r>
              <a:rPr dirty="0" sz="1000" spc="-20">
                <a:latin typeface="PMingLiU"/>
                <a:cs typeface="PMingLiU"/>
              </a:rPr>
              <a:t>的</a:t>
            </a:r>
            <a:r>
              <a:rPr dirty="0" sz="1000" spc="5">
                <a:latin typeface="PMingLiU"/>
                <a:cs typeface="PMingLiU"/>
              </a:rPr>
              <a:t>数据</a:t>
            </a:r>
            <a:r>
              <a:rPr dirty="0" sz="1000" spc="-20">
                <a:latin typeface="PMingLiU"/>
                <a:cs typeface="PMingLiU"/>
              </a:rPr>
              <a:t>，</a:t>
            </a:r>
            <a:r>
              <a:rPr dirty="0" sz="1000" spc="5">
                <a:latin typeface="PMingLiU"/>
                <a:cs typeface="PMingLiU"/>
              </a:rPr>
              <a:t>截至</a:t>
            </a:r>
            <a:r>
              <a:rPr dirty="0" sz="1000" spc="-40">
                <a:latin typeface="PMingLiU"/>
                <a:cs typeface="PMingLiU"/>
              </a:rPr>
              <a:t> </a:t>
            </a:r>
            <a:r>
              <a:rPr dirty="0" sz="1000" spc="-5">
                <a:latin typeface="Arial"/>
                <a:cs typeface="Arial"/>
              </a:rPr>
              <a:t>2020</a:t>
            </a:r>
            <a:r>
              <a:rPr dirty="0" sz="1000" spc="-70">
                <a:latin typeface="Arial"/>
                <a:cs typeface="Arial"/>
              </a:rPr>
              <a:t> </a:t>
            </a:r>
            <a:r>
              <a:rPr dirty="0" sz="1000" spc="5">
                <a:latin typeface="PMingLiU"/>
                <a:cs typeface="PMingLiU"/>
              </a:rPr>
              <a:t>年，中国健</a:t>
            </a:r>
            <a:r>
              <a:rPr dirty="0" sz="1000" spc="-20">
                <a:latin typeface="PMingLiU"/>
                <a:cs typeface="PMingLiU"/>
              </a:rPr>
              <a:t>康</a:t>
            </a:r>
            <a:r>
              <a:rPr dirty="0" sz="1000" spc="5">
                <a:latin typeface="PMingLiU"/>
                <a:cs typeface="PMingLiU"/>
              </a:rPr>
              <a:t>险保</a:t>
            </a:r>
            <a:r>
              <a:rPr dirty="0" sz="1000" spc="-20">
                <a:latin typeface="PMingLiU"/>
                <a:cs typeface="PMingLiU"/>
              </a:rPr>
              <a:t>险</a:t>
            </a:r>
            <a:r>
              <a:rPr dirty="0" sz="1000" spc="5">
                <a:latin typeface="PMingLiU"/>
                <a:cs typeface="PMingLiU"/>
              </a:rPr>
              <a:t>密度</a:t>
            </a:r>
            <a:r>
              <a:rPr dirty="0" sz="1000" spc="-20">
                <a:latin typeface="PMingLiU"/>
                <a:cs typeface="PMingLiU"/>
              </a:rPr>
              <a:t>约</a:t>
            </a:r>
            <a:r>
              <a:rPr dirty="0" sz="1000" spc="5">
                <a:latin typeface="PMingLiU"/>
                <a:cs typeface="PMingLiU"/>
              </a:rPr>
              <a:t>为 </a:t>
            </a:r>
            <a:r>
              <a:rPr dirty="0" sz="1000" spc="-5">
                <a:latin typeface="Arial"/>
                <a:cs typeface="Arial"/>
              </a:rPr>
              <a:t>575</a:t>
            </a:r>
            <a:r>
              <a:rPr dirty="0" sz="1000" spc="195">
                <a:latin typeface="Arial"/>
                <a:cs typeface="Arial"/>
              </a:rPr>
              <a:t> </a:t>
            </a:r>
            <a:r>
              <a:rPr dirty="0" sz="1000" spc="75">
                <a:latin typeface="PMingLiU"/>
                <a:cs typeface="PMingLiU"/>
              </a:rPr>
              <a:t>元</a:t>
            </a:r>
            <a:r>
              <a:rPr dirty="0" sz="1000" spc="40">
                <a:latin typeface="Arial"/>
                <a:cs typeface="Arial"/>
              </a:rPr>
              <a:t>/(</a:t>
            </a:r>
            <a:r>
              <a:rPr dirty="0" sz="1000" spc="55">
                <a:latin typeface="PMingLiU"/>
                <a:cs typeface="PMingLiU"/>
              </a:rPr>
              <a:t>人</a:t>
            </a:r>
            <a:r>
              <a:rPr dirty="0" sz="1000" spc="55">
                <a:latin typeface="Arial"/>
                <a:cs typeface="Arial"/>
              </a:rPr>
              <a:t>/</a:t>
            </a:r>
            <a:r>
              <a:rPr dirty="0" sz="1000" spc="75">
                <a:latin typeface="PMingLiU"/>
                <a:cs typeface="PMingLiU"/>
              </a:rPr>
              <a:t>年</a:t>
            </a:r>
            <a:r>
              <a:rPr dirty="0" sz="1000" spc="45">
                <a:latin typeface="Arial"/>
                <a:cs typeface="Arial"/>
              </a:rPr>
              <a:t>)</a:t>
            </a:r>
            <a:r>
              <a:rPr dirty="0" sz="1000" spc="50">
                <a:latin typeface="PMingLiU"/>
                <a:cs typeface="PMingLiU"/>
              </a:rPr>
              <a:t>。</a:t>
            </a:r>
            <a:r>
              <a:rPr dirty="0" sz="1000" spc="75">
                <a:latin typeface="PMingLiU"/>
                <a:cs typeface="PMingLiU"/>
              </a:rPr>
              <a:t>然</a:t>
            </a:r>
            <a:r>
              <a:rPr dirty="0" sz="1000" spc="50">
                <a:latin typeface="PMingLiU"/>
                <a:cs typeface="PMingLiU"/>
              </a:rPr>
              <a:t>而，</a:t>
            </a:r>
            <a:r>
              <a:rPr dirty="0" sz="1000" spc="75">
                <a:latin typeface="PMingLiU"/>
                <a:cs typeface="PMingLiU"/>
              </a:rPr>
              <a:t>日</a:t>
            </a:r>
            <a:r>
              <a:rPr dirty="0" sz="1000" spc="50">
                <a:latin typeface="PMingLiU"/>
                <a:cs typeface="PMingLiU"/>
              </a:rPr>
              <a:t>本、德</a:t>
            </a:r>
            <a:r>
              <a:rPr dirty="0" sz="1000" spc="75">
                <a:latin typeface="PMingLiU"/>
                <a:cs typeface="PMingLiU"/>
              </a:rPr>
              <a:t>国</a:t>
            </a:r>
            <a:r>
              <a:rPr dirty="0" sz="1000" spc="50">
                <a:latin typeface="PMingLiU"/>
                <a:cs typeface="PMingLiU"/>
              </a:rPr>
              <a:t>等保</a:t>
            </a:r>
            <a:r>
              <a:rPr dirty="0" sz="1000" spc="75">
                <a:latin typeface="PMingLiU"/>
                <a:cs typeface="PMingLiU"/>
              </a:rPr>
              <a:t>险</a:t>
            </a:r>
            <a:r>
              <a:rPr dirty="0" sz="1000" spc="50">
                <a:latin typeface="PMingLiU"/>
                <a:cs typeface="PMingLiU"/>
              </a:rPr>
              <a:t>市场</a:t>
            </a:r>
            <a:r>
              <a:rPr dirty="0" sz="1000" spc="75">
                <a:latin typeface="PMingLiU"/>
                <a:cs typeface="PMingLiU"/>
              </a:rPr>
              <a:t>成</a:t>
            </a:r>
            <a:r>
              <a:rPr dirty="0" sz="1000" spc="50">
                <a:latin typeface="PMingLiU"/>
                <a:cs typeface="PMingLiU"/>
              </a:rPr>
              <a:t>熟</a:t>
            </a:r>
            <a:r>
              <a:rPr dirty="0" sz="1000" spc="75">
                <a:latin typeface="PMingLiU"/>
                <a:cs typeface="PMingLiU"/>
              </a:rPr>
              <a:t>的</a:t>
            </a:r>
            <a:r>
              <a:rPr dirty="0" sz="1000" spc="50">
                <a:latin typeface="PMingLiU"/>
                <a:cs typeface="PMingLiU"/>
              </a:rPr>
              <a:t>国家</a:t>
            </a:r>
            <a:r>
              <a:rPr dirty="0" sz="1000" spc="75">
                <a:latin typeface="PMingLiU"/>
                <a:cs typeface="PMingLiU"/>
              </a:rPr>
              <a:t>，</a:t>
            </a:r>
            <a:r>
              <a:rPr dirty="0" sz="1000" spc="50">
                <a:latin typeface="PMingLiU"/>
                <a:cs typeface="PMingLiU"/>
              </a:rPr>
              <a:t>保险</a:t>
            </a:r>
            <a:r>
              <a:rPr dirty="0" sz="1000" spc="75">
                <a:latin typeface="PMingLiU"/>
                <a:cs typeface="PMingLiU"/>
              </a:rPr>
              <a:t>密</a:t>
            </a:r>
            <a:r>
              <a:rPr dirty="0" sz="1000" spc="50">
                <a:latin typeface="PMingLiU"/>
                <a:cs typeface="PMingLiU"/>
              </a:rPr>
              <a:t>度</a:t>
            </a:r>
            <a:r>
              <a:rPr dirty="0" sz="1000" spc="5">
                <a:latin typeface="PMingLiU"/>
                <a:cs typeface="PMingLiU"/>
              </a:rPr>
              <a:t>于</a:t>
            </a:r>
            <a:r>
              <a:rPr dirty="0" sz="1000" spc="65">
                <a:latin typeface="PMingLiU"/>
                <a:cs typeface="PMingLiU"/>
              </a:rPr>
              <a:t> </a:t>
            </a:r>
            <a:r>
              <a:rPr dirty="0" sz="1000" spc="-5">
                <a:latin typeface="Arial"/>
                <a:cs typeface="Arial"/>
              </a:rPr>
              <a:t>2018</a:t>
            </a:r>
            <a:r>
              <a:rPr dirty="0" sz="1000" spc="195">
                <a:latin typeface="Arial"/>
                <a:cs typeface="Arial"/>
              </a:rPr>
              <a:t> </a:t>
            </a:r>
            <a:r>
              <a:rPr dirty="0" sz="1000" spc="75">
                <a:latin typeface="PMingLiU"/>
                <a:cs typeface="PMingLiU"/>
              </a:rPr>
              <a:t>年已达</a:t>
            </a:r>
            <a:endParaRPr sz="1000">
              <a:latin typeface="PMingLiU"/>
              <a:cs typeface="PMingLiU"/>
            </a:endParaRPr>
          </a:p>
          <a:p>
            <a:pPr algn="just" marL="12700">
              <a:lnSpc>
                <a:spcPct val="100000"/>
              </a:lnSpc>
              <a:spcBef>
                <a:spcPts val="455"/>
              </a:spcBef>
            </a:pPr>
            <a:r>
              <a:rPr dirty="0" sz="1000" spc="-5">
                <a:latin typeface="Arial"/>
                <a:cs typeface="Arial"/>
              </a:rPr>
              <a:t>3000~4000</a:t>
            </a:r>
            <a:r>
              <a:rPr dirty="0" sz="1000" spc="-75">
                <a:latin typeface="Arial"/>
                <a:cs typeface="Arial"/>
              </a:rPr>
              <a:t> </a:t>
            </a:r>
            <a:r>
              <a:rPr dirty="0" sz="1000" spc="5">
                <a:latin typeface="PMingLiU"/>
                <a:cs typeface="PMingLiU"/>
              </a:rPr>
              <a:t>元</a:t>
            </a:r>
            <a:r>
              <a:rPr dirty="0" sz="1000" spc="5">
                <a:latin typeface="Arial"/>
                <a:cs typeface="Arial"/>
              </a:rPr>
              <a:t>/(</a:t>
            </a:r>
            <a:r>
              <a:rPr dirty="0" sz="1000" spc="5">
                <a:latin typeface="PMingLiU"/>
                <a:cs typeface="PMingLiU"/>
              </a:rPr>
              <a:t>人</a:t>
            </a:r>
            <a:r>
              <a:rPr dirty="0" sz="1000" spc="5">
                <a:latin typeface="Arial"/>
                <a:cs typeface="Arial"/>
              </a:rPr>
              <a:t>/</a:t>
            </a:r>
            <a:r>
              <a:rPr dirty="0" sz="1000" spc="5">
                <a:latin typeface="PMingLiU"/>
                <a:cs typeface="PMingLiU"/>
              </a:rPr>
              <a:t>年</a:t>
            </a:r>
            <a:r>
              <a:rPr dirty="0" sz="1000" spc="-25">
                <a:latin typeface="Arial"/>
                <a:cs typeface="Arial"/>
              </a:rPr>
              <a:t>)</a:t>
            </a:r>
            <a:r>
              <a:rPr dirty="0" sz="1000" spc="5">
                <a:latin typeface="PMingLiU"/>
                <a:cs typeface="PMingLiU"/>
              </a:rPr>
              <a:t>。</a:t>
            </a:r>
            <a:endParaRPr sz="1000">
              <a:latin typeface="PMingLiU"/>
              <a:cs typeface="PMingLiU"/>
            </a:endParaRPr>
          </a:p>
          <a:p>
            <a:pPr algn="just"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64:</a:t>
            </a:r>
            <a:r>
              <a:rPr dirty="0" sz="1000" spc="-15" b="1">
                <a:latin typeface="Arial"/>
                <a:cs typeface="Arial"/>
              </a:rPr>
              <a:t> </a:t>
            </a:r>
            <a:r>
              <a:rPr dirty="0" sz="1000" spc="5" b="1">
                <a:latin typeface="Microsoft JhengHei UI"/>
                <a:cs typeface="Microsoft JhengHei UI"/>
              </a:rPr>
              <a:t>中国商业</a:t>
            </a:r>
            <a:r>
              <a:rPr dirty="0" sz="1000" spc="-20" b="1">
                <a:latin typeface="Microsoft JhengHei UI"/>
                <a:cs typeface="Microsoft JhengHei UI"/>
              </a:rPr>
              <a:t>健</a:t>
            </a:r>
            <a:r>
              <a:rPr dirty="0" sz="1000" spc="5" b="1">
                <a:latin typeface="Microsoft JhengHei UI"/>
                <a:cs typeface="Microsoft JhengHei UI"/>
              </a:rPr>
              <a:t>康险</a:t>
            </a:r>
            <a:r>
              <a:rPr dirty="0" sz="1000" spc="-20" b="1">
                <a:latin typeface="Microsoft JhengHei UI"/>
                <a:cs typeface="Microsoft JhengHei UI"/>
              </a:rPr>
              <a:t>密</a:t>
            </a:r>
            <a:r>
              <a:rPr dirty="0" sz="1000" spc="5" b="1">
                <a:latin typeface="Microsoft JhengHei UI"/>
                <a:cs typeface="Microsoft JhengHei UI"/>
              </a:rPr>
              <a:t>度与</a:t>
            </a:r>
            <a:r>
              <a:rPr dirty="0" sz="1000" spc="-20" b="1">
                <a:latin typeface="Microsoft JhengHei UI"/>
                <a:cs typeface="Microsoft JhengHei UI"/>
              </a:rPr>
              <a:t>深</a:t>
            </a:r>
            <a:r>
              <a:rPr dirty="0" sz="1000" spc="5" b="1">
                <a:latin typeface="Microsoft JhengHei UI"/>
                <a:cs typeface="Microsoft JhengHei UI"/>
              </a:rPr>
              <a:t>度</a:t>
            </a:r>
            <a:endParaRPr sz="1000">
              <a:latin typeface="Microsoft JhengHei UI"/>
              <a:cs typeface="Microsoft JhengHei UI"/>
            </a:endParaRPr>
          </a:p>
        </p:txBody>
      </p:sp>
      <p:sp>
        <p:nvSpPr>
          <p:cNvPr id="8" name="object 8"/>
          <p:cNvSpPr txBox="1"/>
          <p:nvPr/>
        </p:nvSpPr>
        <p:spPr>
          <a:xfrm>
            <a:off x="527100" y="4367072"/>
            <a:ext cx="5193665" cy="1680845"/>
          </a:xfrm>
          <a:prstGeom prst="rect">
            <a:avLst/>
          </a:prstGeom>
        </p:spPr>
        <p:txBody>
          <a:bodyPr wrap="square" lIns="0" tIns="40640" rIns="0" bIns="0" rtlCol="0" vert="horz">
            <a:spAutoFit/>
          </a:bodyPr>
          <a:lstStyle/>
          <a:p>
            <a:pPr marL="12700">
              <a:lnSpc>
                <a:spcPct val="100000"/>
              </a:lnSpc>
              <a:spcBef>
                <a:spcPts val="32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20">
                <a:latin typeface="Arial"/>
                <a:cs typeface="Arial"/>
              </a:rPr>
              <a:t> </a:t>
            </a:r>
            <a:r>
              <a:rPr dirty="0" sz="800" spc="-10">
                <a:latin typeface="PMingLiU"/>
                <a:cs typeface="PMingLiU"/>
              </a:rPr>
              <a:t>弗</a:t>
            </a:r>
            <a:r>
              <a:rPr dirty="0" sz="800" spc="10">
                <a:latin typeface="PMingLiU"/>
                <a:cs typeface="PMingLiU"/>
              </a:rPr>
              <a:t>若</a:t>
            </a:r>
            <a:r>
              <a:rPr dirty="0" sz="800" spc="-10">
                <a:latin typeface="PMingLiU"/>
                <a:cs typeface="PMingLiU"/>
              </a:rPr>
              <a:t>斯特</a:t>
            </a:r>
            <a:r>
              <a:rPr dirty="0" sz="800" spc="10">
                <a:latin typeface="PMingLiU"/>
                <a:cs typeface="PMingLiU"/>
              </a:rPr>
              <a:t>沙</a:t>
            </a:r>
            <a:r>
              <a:rPr dirty="0" sz="800" spc="-10">
                <a:latin typeface="PMingLiU"/>
                <a:cs typeface="PMingLiU"/>
              </a:rPr>
              <a:t>利文</a:t>
            </a:r>
            <a:r>
              <a:rPr dirty="0" sz="800" spc="-5">
                <a:latin typeface="Arial"/>
                <a:cs typeface="Arial"/>
              </a:rPr>
              <a:t>,</a:t>
            </a:r>
            <a:r>
              <a:rPr dirty="0" sz="800" spc="10">
                <a:latin typeface="Arial"/>
                <a:cs typeface="Arial"/>
              </a:rPr>
              <a:t> </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a:p>
            <a:pPr marL="12700">
              <a:lnSpc>
                <a:spcPct val="100000"/>
              </a:lnSpc>
              <a:spcBef>
                <a:spcPts val="215"/>
              </a:spcBef>
            </a:pPr>
            <a:r>
              <a:rPr dirty="0" sz="800" spc="-10">
                <a:latin typeface="PMingLiU"/>
                <a:cs typeface="PMingLiU"/>
              </a:rPr>
              <a:t>注：密</a:t>
            </a:r>
            <a:r>
              <a:rPr dirty="0" sz="800" spc="10">
                <a:latin typeface="PMingLiU"/>
                <a:cs typeface="PMingLiU"/>
              </a:rPr>
              <a:t>度</a:t>
            </a:r>
            <a:r>
              <a:rPr dirty="0" sz="800" spc="-10">
                <a:latin typeface="PMingLiU"/>
                <a:cs typeface="PMingLiU"/>
              </a:rPr>
              <a:t>指限</a:t>
            </a:r>
            <a:r>
              <a:rPr dirty="0" sz="800" spc="10">
                <a:latin typeface="PMingLiU"/>
                <a:cs typeface="PMingLiU"/>
              </a:rPr>
              <a:t>定</a:t>
            </a:r>
            <a:r>
              <a:rPr dirty="0" sz="800" spc="-10">
                <a:latin typeface="PMingLiU"/>
                <a:cs typeface="PMingLiU"/>
              </a:rPr>
              <a:t>统计</a:t>
            </a:r>
            <a:r>
              <a:rPr dirty="0" sz="800" spc="10">
                <a:latin typeface="PMingLiU"/>
                <a:cs typeface="PMingLiU"/>
              </a:rPr>
              <a:t>区</a:t>
            </a:r>
            <a:r>
              <a:rPr dirty="0" sz="800" spc="-10">
                <a:latin typeface="PMingLiU"/>
                <a:cs typeface="PMingLiU"/>
              </a:rPr>
              <a:t>域内</a:t>
            </a:r>
            <a:r>
              <a:rPr dirty="0" sz="800" spc="10">
                <a:latin typeface="PMingLiU"/>
                <a:cs typeface="PMingLiU"/>
              </a:rPr>
              <a:t>常</a:t>
            </a:r>
            <a:r>
              <a:rPr dirty="0" sz="800" spc="-10">
                <a:latin typeface="PMingLiU"/>
                <a:cs typeface="PMingLiU"/>
              </a:rPr>
              <a:t>住人</a:t>
            </a:r>
            <a:r>
              <a:rPr dirty="0" sz="800" spc="10">
                <a:latin typeface="PMingLiU"/>
                <a:cs typeface="PMingLiU"/>
              </a:rPr>
              <a:t>口</a:t>
            </a:r>
            <a:r>
              <a:rPr dirty="0" sz="800" spc="-10">
                <a:latin typeface="PMingLiU"/>
                <a:cs typeface="PMingLiU"/>
              </a:rPr>
              <a:t>平均</a:t>
            </a:r>
            <a:r>
              <a:rPr dirty="0" sz="800" spc="10">
                <a:latin typeface="PMingLiU"/>
                <a:cs typeface="PMingLiU"/>
              </a:rPr>
              <a:t>保</a:t>
            </a:r>
            <a:r>
              <a:rPr dirty="0" sz="800" spc="-10">
                <a:latin typeface="PMingLiU"/>
                <a:cs typeface="PMingLiU"/>
              </a:rPr>
              <a:t>险数</a:t>
            </a:r>
            <a:r>
              <a:rPr dirty="0" sz="800" spc="10">
                <a:latin typeface="PMingLiU"/>
                <a:cs typeface="PMingLiU"/>
              </a:rPr>
              <a:t>额</a:t>
            </a:r>
            <a:r>
              <a:rPr dirty="0" sz="800" spc="-10">
                <a:latin typeface="PMingLiU"/>
                <a:cs typeface="PMingLiU"/>
              </a:rPr>
              <a:t>；深</a:t>
            </a:r>
            <a:r>
              <a:rPr dirty="0" sz="800" spc="10">
                <a:latin typeface="PMingLiU"/>
                <a:cs typeface="PMingLiU"/>
              </a:rPr>
              <a:t>度</a:t>
            </a:r>
            <a:r>
              <a:rPr dirty="0" sz="800" spc="-10">
                <a:latin typeface="PMingLiU"/>
                <a:cs typeface="PMingLiU"/>
              </a:rPr>
              <a:t>指保</a:t>
            </a:r>
            <a:r>
              <a:rPr dirty="0" sz="800" spc="10">
                <a:latin typeface="PMingLiU"/>
                <a:cs typeface="PMingLiU"/>
              </a:rPr>
              <a:t>费</a:t>
            </a:r>
            <a:r>
              <a:rPr dirty="0" sz="800" spc="-10">
                <a:latin typeface="PMingLiU"/>
                <a:cs typeface="PMingLiU"/>
              </a:rPr>
              <a:t>收</a:t>
            </a:r>
            <a:r>
              <a:rPr dirty="0" sz="800" spc="10">
                <a:latin typeface="PMingLiU"/>
                <a:cs typeface="PMingLiU"/>
              </a:rPr>
              <a:t>入</a:t>
            </a:r>
            <a:r>
              <a:rPr dirty="0" sz="800" spc="-10">
                <a:latin typeface="PMingLiU"/>
                <a:cs typeface="PMingLiU"/>
              </a:rPr>
              <a:t>占</a:t>
            </a:r>
            <a:r>
              <a:rPr dirty="0" sz="800" spc="-5">
                <a:latin typeface="PMingLiU"/>
                <a:cs typeface="PMingLiU"/>
              </a:rPr>
              <a:t> </a:t>
            </a:r>
            <a:r>
              <a:rPr dirty="0" sz="800" spc="-5">
                <a:latin typeface="Arial"/>
                <a:cs typeface="Arial"/>
              </a:rPr>
              <a:t>GDP</a:t>
            </a:r>
            <a:r>
              <a:rPr dirty="0" sz="800" spc="-30">
                <a:latin typeface="Arial"/>
                <a:cs typeface="Arial"/>
              </a:rPr>
              <a:t> </a:t>
            </a:r>
            <a:r>
              <a:rPr dirty="0" sz="800" spc="-10">
                <a:latin typeface="PMingLiU"/>
                <a:cs typeface="PMingLiU"/>
              </a:rPr>
              <a:t>之比</a:t>
            </a:r>
            <a:endParaRPr sz="800">
              <a:latin typeface="PMingLiU"/>
              <a:cs typeface="PMingLiU"/>
            </a:endParaRPr>
          </a:p>
          <a:p>
            <a:pPr>
              <a:lnSpc>
                <a:spcPct val="100000"/>
              </a:lnSpc>
              <a:spcBef>
                <a:spcPts val="40"/>
              </a:spcBef>
            </a:pPr>
            <a:endParaRPr sz="1150">
              <a:latin typeface="PMingLiU"/>
              <a:cs typeface="PMingLiU"/>
            </a:endParaRPr>
          </a:p>
          <a:p>
            <a:pPr marL="12700" marR="5080">
              <a:lnSpc>
                <a:spcPct val="140100"/>
              </a:lnSpc>
            </a:pPr>
            <a:r>
              <a:rPr dirty="0" sz="1000" spc="25">
                <a:latin typeface="PMingLiU"/>
                <a:cs typeface="PMingLiU"/>
              </a:rPr>
              <a:t>从</a:t>
            </a:r>
            <a:r>
              <a:rPr dirty="0" sz="1000" spc="5">
                <a:latin typeface="PMingLiU"/>
                <a:cs typeface="PMingLiU"/>
              </a:rPr>
              <a:t>目</a:t>
            </a:r>
            <a:r>
              <a:rPr dirty="0" sz="1000" spc="25">
                <a:latin typeface="PMingLiU"/>
                <a:cs typeface="PMingLiU"/>
              </a:rPr>
              <a:t>前</a:t>
            </a:r>
            <a:r>
              <a:rPr dirty="0" sz="1000" spc="5">
                <a:latin typeface="PMingLiU"/>
                <a:cs typeface="PMingLiU"/>
              </a:rPr>
              <a:t>各险</a:t>
            </a:r>
            <a:r>
              <a:rPr dirty="0" sz="1000" spc="25">
                <a:latin typeface="PMingLiU"/>
                <a:cs typeface="PMingLiU"/>
              </a:rPr>
              <a:t>种</a:t>
            </a:r>
            <a:r>
              <a:rPr dirty="0" sz="1000" spc="5">
                <a:latin typeface="PMingLiU"/>
                <a:cs typeface="PMingLiU"/>
              </a:rPr>
              <a:t>对</a:t>
            </a:r>
            <a:r>
              <a:rPr dirty="0" sz="1000" spc="25">
                <a:latin typeface="PMingLiU"/>
                <a:cs typeface="PMingLiU"/>
              </a:rPr>
              <a:t>医</a:t>
            </a:r>
            <a:r>
              <a:rPr dirty="0" sz="1000" spc="5">
                <a:latin typeface="PMingLiU"/>
                <a:cs typeface="PMingLiU"/>
              </a:rPr>
              <a:t>疗保</a:t>
            </a:r>
            <a:r>
              <a:rPr dirty="0" sz="1000" spc="25">
                <a:latin typeface="PMingLiU"/>
                <a:cs typeface="PMingLiU"/>
              </a:rPr>
              <a:t>障</a:t>
            </a:r>
            <a:r>
              <a:rPr dirty="0" sz="1000" spc="5">
                <a:latin typeface="PMingLiU"/>
                <a:cs typeface="PMingLiU"/>
              </a:rPr>
              <a:t>的程</a:t>
            </a:r>
            <a:r>
              <a:rPr dirty="0" sz="1000" spc="25">
                <a:latin typeface="PMingLiU"/>
                <a:cs typeface="PMingLiU"/>
              </a:rPr>
              <a:t>度</a:t>
            </a:r>
            <a:r>
              <a:rPr dirty="0" sz="1000" spc="5">
                <a:latin typeface="PMingLiU"/>
                <a:cs typeface="PMingLiU"/>
              </a:rPr>
              <a:t>来</a:t>
            </a:r>
            <a:r>
              <a:rPr dirty="0" sz="1000" spc="25">
                <a:latin typeface="PMingLiU"/>
                <a:cs typeface="PMingLiU"/>
              </a:rPr>
              <a:t>看</a:t>
            </a:r>
            <a:r>
              <a:rPr dirty="0" sz="1000" spc="5">
                <a:latin typeface="PMingLiU"/>
                <a:cs typeface="PMingLiU"/>
              </a:rPr>
              <a:t>，医</a:t>
            </a:r>
            <a:r>
              <a:rPr dirty="0" sz="1000" spc="25">
                <a:latin typeface="PMingLiU"/>
                <a:cs typeface="PMingLiU"/>
              </a:rPr>
              <a:t>疗</a:t>
            </a:r>
            <a:r>
              <a:rPr dirty="0" sz="1000" spc="5">
                <a:latin typeface="PMingLiU"/>
                <a:cs typeface="PMingLiU"/>
              </a:rPr>
              <a:t>保</a:t>
            </a:r>
            <a:r>
              <a:rPr dirty="0" sz="1000" spc="25">
                <a:latin typeface="PMingLiU"/>
                <a:cs typeface="PMingLiU"/>
              </a:rPr>
              <a:t>险</a:t>
            </a:r>
            <a:r>
              <a:rPr dirty="0" sz="1000" spc="5">
                <a:latin typeface="PMingLiU"/>
                <a:cs typeface="PMingLiU"/>
              </a:rPr>
              <a:t>是对被</a:t>
            </a:r>
            <a:r>
              <a:rPr dirty="0" sz="1000" spc="25">
                <a:latin typeface="PMingLiU"/>
                <a:cs typeface="PMingLiU"/>
              </a:rPr>
              <a:t>保</a:t>
            </a:r>
            <a:r>
              <a:rPr dirty="0" sz="1000" spc="5">
                <a:latin typeface="PMingLiU"/>
                <a:cs typeface="PMingLiU"/>
              </a:rPr>
              <a:t>人</a:t>
            </a:r>
            <a:r>
              <a:rPr dirty="0" sz="1000" spc="25">
                <a:latin typeface="PMingLiU"/>
                <a:cs typeface="PMingLiU"/>
              </a:rPr>
              <a:t>实</a:t>
            </a:r>
            <a:r>
              <a:rPr dirty="0" sz="1000" spc="5">
                <a:latin typeface="PMingLiU"/>
                <a:cs typeface="PMingLiU"/>
              </a:rPr>
              <a:t>际产</a:t>
            </a:r>
            <a:r>
              <a:rPr dirty="0" sz="1000" spc="25">
                <a:latin typeface="PMingLiU"/>
                <a:cs typeface="PMingLiU"/>
              </a:rPr>
              <a:t>生</a:t>
            </a:r>
            <a:r>
              <a:rPr dirty="0" sz="1000" spc="5">
                <a:latin typeface="PMingLiU"/>
                <a:cs typeface="PMingLiU"/>
              </a:rPr>
              <a:t>的</a:t>
            </a:r>
            <a:r>
              <a:rPr dirty="0" sz="1000" spc="25">
                <a:latin typeface="PMingLiU"/>
                <a:cs typeface="PMingLiU"/>
              </a:rPr>
              <a:t>医</a:t>
            </a:r>
            <a:r>
              <a:rPr dirty="0" sz="1000" spc="5">
                <a:latin typeface="PMingLiU"/>
                <a:cs typeface="PMingLiU"/>
              </a:rPr>
              <a:t>疗费</a:t>
            </a:r>
            <a:r>
              <a:rPr dirty="0" sz="1000" spc="25">
                <a:latin typeface="PMingLiU"/>
                <a:cs typeface="PMingLiU"/>
              </a:rPr>
              <a:t>用</a:t>
            </a:r>
            <a:r>
              <a:rPr dirty="0" sz="1000" spc="5">
                <a:latin typeface="PMingLiU"/>
                <a:cs typeface="PMingLiU"/>
              </a:rPr>
              <a:t>进行</a:t>
            </a:r>
            <a:r>
              <a:rPr dirty="0" sz="1000" spc="25">
                <a:latin typeface="PMingLiU"/>
                <a:cs typeface="PMingLiU"/>
              </a:rPr>
              <a:t>报销</a:t>
            </a:r>
            <a:r>
              <a:rPr dirty="0" sz="1000" spc="5">
                <a:latin typeface="PMingLiU"/>
                <a:cs typeface="PMingLiU"/>
              </a:rPr>
              <a:t>，  </a:t>
            </a:r>
            <a:r>
              <a:rPr dirty="0" sz="1000" spc="25">
                <a:latin typeface="PMingLiU"/>
                <a:cs typeface="PMingLiU"/>
              </a:rPr>
              <a:t>且</a:t>
            </a:r>
            <a:r>
              <a:rPr dirty="0" sz="1000" spc="5">
                <a:latin typeface="PMingLiU"/>
                <a:cs typeface="PMingLiU"/>
              </a:rPr>
              <a:t>赔</a:t>
            </a:r>
            <a:r>
              <a:rPr dirty="0" sz="1000" spc="25">
                <a:latin typeface="PMingLiU"/>
                <a:cs typeface="PMingLiU"/>
              </a:rPr>
              <a:t>付</a:t>
            </a:r>
            <a:r>
              <a:rPr dirty="0" sz="1000" spc="5">
                <a:latin typeface="PMingLiU"/>
                <a:cs typeface="PMingLiU"/>
              </a:rPr>
              <a:t>率较</a:t>
            </a:r>
            <a:r>
              <a:rPr dirty="0" sz="1000" spc="25">
                <a:latin typeface="PMingLiU"/>
                <a:cs typeface="PMingLiU"/>
              </a:rPr>
              <a:t>重</a:t>
            </a:r>
            <a:r>
              <a:rPr dirty="0" sz="1000" spc="5">
                <a:latin typeface="PMingLiU"/>
                <a:cs typeface="PMingLiU"/>
              </a:rPr>
              <a:t>疾</a:t>
            </a:r>
            <a:r>
              <a:rPr dirty="0" sz="1000" spc="25">
                <a:latin typeface="PMingLiU"/>
                <a:cs typeface="PMingLiU"/>
              </a:rPr>
              <a:t>险</a:t>
            </a:r>
            <a:r>
              <a:rPr dirty="0" sz="1000" spc="5">
                <a:latin typeface="PMingLiU"/>
                <a:cs typeface="PMingLiU"/>
              </a:rPr>
              <a:t>更高</a:t>
            </a:r>
            <a:r>
              <a:rPr dirty="0" sz="1000" spc="25">
                <a:latin typeface="PMingLiU"/>
                <a:cs typeface="PMingLiU"/>
              </a:rPr>
              <a:t>。</a:t>
            </a:r>
            <a:r>
              <a:rPr dirty="0" sz="1000" spc="5">
                <a:latin typeface="PMingLiU"/>
                <a:cs typeface="PMingLiU"/>
              </a:rPr>
              <a:t>目前</a:t>
            </a:r>
            <a:r>
              <a:rPr dirty="0" sz="1000" spc="25">
                <a:latin typeface="PMingLiU"/>
                <a:cs typeface="PMingLiU"/>
              </a:rPr>
              <a:t>我</a:t>
            </a:r>
            <a:r>
              <a:rPr dirty="0" sz="1000" spc="5">
                <a:latin typeface="PMingLiU"/>
                <a:cs typeface="PMingLiU"/>
              </a:rPr>
              <a:t>国</a:t>
            </a:r>
            <a:r>
              <a:rPr dirty="0" sz="1000" spc="25">
                <a:latin typeface="PMingLiU"/>
                <a:cs typeface="PMingLiU"/>
              </a:rPr>
              <a:t>医</a:t>
            </a:r>
            <a:r>
              <a:rPr dirty="0" sz="1000" spc="5">
                <a:latin typeface="PMingLiU"/>
                <a:cs typeface="PMingLiU"/>
              </a:rPr>
              <a:t>疗保</a:t>
            </a:r>
            <a:r>
              <a:rPr dirty="0" sz="1000" spc="25">
                <a:latin typeface="PMingLiU"/>
                <a:cs typeface="PMingLiU"/>
              </a:rPr>
              <a:t>险</a:t>
            </a:r>
            <a:r>
              <a:rPr dirty="0" sz="1000" spc="5">
                <a:latin typeface="PMingLiU"/>
                <a:cs typeface="PMingLiU"/>
              </a:rPr>
              <a:t>的</a:t>
            </a:r>
            <a:r>
              <a:rPr dirty="0" sz="1000" spc="25">
                <a:latin typeface="PMingLiU"/>
                <a:cs typeface="PMingLiU"/>
              </a:rPr>
              <a:t>产</a:t>
            </a:r>
            <a:r>
              <a:rPr dirty="0" sz="1000" spc="5">
                <a:latin typeface="PMingLiU"/>
                <a:cs typeface="PMingLiU"/>
              </a:rPr>
              <a:t>品类别</a:t>
            </a:r>
            <a:r>
              <a:rPr dirty="0" sz="1000" spc="25">
                <a:latin typeface="PMingLiU"/>
                <a:cs typeface="PMingLiU"/>
              </a:rPr>
              <a:t>较</a:t>
            </a:r>
            <a:r>
              <a:rPr dirty="0" sz="1000" spc="5">
                <a:latin typeface="PMingLiU"/>
                <a:cs typeface="PMingLiU"/>
              </a:rPr>
              <a:t>多</a:t>
            </a:r>
            <a:r>
              <a:rPr dirty="0" sz="1000" spc="25">
                <a:latin typeface="PMingLiU"/>
                <a:cs typeface="PMingLiU"/>
              </a:rPr>
              <a:t>，</a:t>
            </a:r>
            <a:r>
              <a:rPr dirty="0" sz="1000" spc="5">
                <a:latin typeface="PMingLiU"/>
                <a:cs typeface="PMingLiU"/>
              </a:rPr>
              <a:t>包括</a:t>
            </a:r>
            <a:r>
              <a:rPr dirty="0" sz="1000" spc="25">
                <a:latin typeface="PMingLiU"/>
                <a:cs typeface="PMingLiU"/>
              </a:rPr>
              <a:t>政</a:t>
            </a:r>
            <a:r>
              <a:rPr dirty="0" sz="1000" spc="5">
                <a:latin typeface="PMingLiU"/>
                <a:cs typeface="PMingLiU"/>
              </a:rPr>
              <a:t>策</a:t>
            </a:r>
            <a:r>
              <a:rPr dirty="0" sz="1000" spc="25">
                <a:latin typeface="PMingLiU"/>
                <a:cs typeface="PMingLiU"/>
              </a:rPr>
              <a:t>型</a:t>
            </a:r>
            <a:r>
              <a:rPr dirty="0" sz="1000" spc="5">
                <a:latin typeface="PMingLiU"/>
                <a:cs typeface="PMingLiU"/>
              </a:rPr>
              <a:t>的大</a:t>
            </a:r>
            <a:r>
              <a:rPr dirty="0" sz="1000" spc="25">
                <a:latin typeface="PMingLiU"/>
                <a:cs typeface="PMingLiU"/>
              </a:rPr>
              <a:t>病</a:t>
            </a:r>
            <a:r>
              <a:rPr dirty="0" sz="1000" spc="5">
                <a:latin typeface="PMingLiU"/>
                <a:cs typeface="PMingLiU"/>
              </a:rPr>
              <a:t>医疗</a:t>
            </a:r>
            <a:r>
              <a:rPr dirty="0" sz="1000" spc="25">
                <a:latin typeface="PMingLiU"/>
                <a:cs typeface="PMingLiU"/>
              </a:rPr>
              <a:t>保险</a:t>
            </a:r>
            <a:r>
              <a:rPr dirty="0" sz="1000" spc="5">
                <a:latin typeface="PMingLiU"/>
                <a:cs typeface="PMingLiU"/>
              </a:rPr>
              <a:t>，  </a:t>
            </a:r>
            <a:r>
              <a:rPr dirty="0" sz="1000" spc="25">
                <a:latin typeface="PMingLiU"/>
                <a:cs typeface="PMingLiU"/>
              </a:rPr>
              <a:t>由</a:t>
            </a:r>
            <a:r>
              <a:rPr dirty="0" sz="1000" spc="5">
                <a:latin typeface="PMingLiU"/>
                <a:cs typeface="PMingLiU"/>
              </a:rPr>
              <a:t>政</a:t>
            </a:r>
            <a:r>
              <a:rPr dirty="0" sz="1000" spc="25">
                <a:latin typeface="PMingLiU"/>
                <a:cs typeface="PMingLiU"/>
              </a:rPr>
              <a:t>府</a:t>
            </a:r>
            <a:r>
              <a:rPr dirty="0" sz="1000" spc="5">
                <a:latin typeface="PMingLiU"/>
                <a:cs typeface="PMingLiU"/>
              </a:rPr>
              <a:t>出资</a:t>
            </a:r>
            <a:r>
              <a:rPr dirty="0" sz="1000" spc="25">
                <a:latin typeface="PMingLiU"/>
                <a:cs typeface="PMingLiU"/>
              </a:rPr>
              <a:t>向</a:t>
            </a:r>
            <a:r>
              <a:rPr dirty="0" sz="1000" spc="5">
                <a:latin typeface="PMingLiU"/>
                <a:cs typeface="PMingLiU"/>
              </a:rPr>
              <a:t>商</a:t>
            </a:r>
            <a:r>
              <a:rPr dirty="0" sz="1000" spc="25">
                <a:latin typeface="PMingLiU"/>
                <a:cs typeface="PMingLiU"/>
              </a:rPr>
              <a:t>业</a:t>
            </a:r>
            <a:r>
              <a:rPr dirty="0" sz="1000" spc="5">
                <a:latin typeface="PMingLiU"/>
                <a:cs typeface="PMingLiU"/>
              </a:rPr>
              <a:t>保</a:t>
            </a:r>
            <a:r>
              <a:rPr dirty="0" sz="1000" spc="25">
                <a:latin typeface="PMingLiU"/>
                <a:cs typeface="PMingLiU"/>
              </a:rPr>
              <a:t>险</a:t>
            </a:r>
            <a:r>
              <a:rPr dirty="0" sz="1000" spc="5">
                <a:latin typeface="PMingLiU"/>
                <a:cs typeface="PMingLiU"/>
              </a:rPr>
              <a:t>机构</a:t>
            </a:r>
            <a:r>
              <a:rPr dirty="0" sz="1000" spc="25">
                <a:latin typeface="PMingLiU"/>
                <a:cs typeface="PMingLiU"/>
              </a:rPr>
              <a:t>购</a:t>
            </a:r>
            <a:r>
              <a:rPr dirty="0" sz="1000" spc="5">
                <a:latin typeface="PMingLiU"/>
                <a:cs typeface="PMingLiU"/>
              </a:rPr>
              <a:t>买</a:t>
            </a:r>
            <a:r>
              <a:rPr dirty="0" sz="1000" spc="25">
                <a:latin typeface="PMingLiU"/>
                <a:cs typeface="PMingLiU"/>
              </a:rPr>
              <a:t>，</a:t>
            </a:r>
            <a:r>
              <a:rPr dirty="0" sz="1000" spc="5">
                <a:latin typeface="PMingLiU"/>
                <a:cs typeface="PMingLiU"/>
              </a:rPr>
              <a:t>具有</a:t>
            </a:r>
            <a:r>
              <a:rPr dirty="0" sz="1000" spc="25">
                <a:latin typeface="PMingLiU"/>
                <a:cs typeface="PMingLiU"/>
              </a:rPr>
              <a:t>一</a:t>
            </a:r>
            <a:r>
              <a:rPr dirty="0" sz="1000" spc="5">
                <a:latin typeface="PMingLiU"/>
                <a:cs typeface="PMingLiU"/>
              </a:rPr>
              <a:t>定</a:t>
            </a:r>
            <a:r>
              <a:rPr dirty="0" sz="1000" spc="25">
                <a:latin typeface="PMingLiU"/>
                <a:cs typeface="PMingLiU"/>
              </a:rPr>
              <a:t>有</a:t>
            </a:r>
            <a:r>
              <a:rPr dirty="0" sz="1000" spc="5">
                <a:latin typeface="PMingLiU"/>
                <a:cs typeface="PMingLiU"/>
              </a:rPr>
              <a:t>强制</a:t>
            </a:r>
            <a:r>
              <a:rPr dirty="0" sz="1000" spc="25">
                <a:latin typeface="PMingLiU"/>
                <a:cs typeface="PMingLiU"/>
              </a:rPr>
              <a:t>性</a:t>
            </a:r>
            <a:r>
              <a:rPr dirty="0" sz="1000" spc="5">
                <a:latin typeface="PMingLiU"/>
                <a:cs typeface="PMingLiU"/>
              </a:rPr>
              <a:t>；</a:t>
            </a:r>
            <a:r>
              <a:rPr dirty="0" sz="1000" spc="25">
                <a:latin typeface="PMingLiU"/>
                <a:cs typeface="PMingLiU"/>
              </a:rPr>
              <a:t>以</a:t>
            </a:r>
            <a:r>
              <a:rPr dirty="0" sz="1000" spc="5">
                <a:latin typeface="PMingLiU"/>
                <a:cs typeface="PMingLiU"/>
              </a:rPr>
              <a:t>及</a:t>
            </a:r>
            <a:r>
              <a:rPr dirty="0" sz="1000" spc="25">
                <a:latin typeface="PMingLiU"/>
                <a:cs typeface="PMingLiU"/>
              </a:rPr>
              <a:t>商</a:t>
            </a:r>
            <a:r>
              <a:rPr dirty="0" sz="1000" spc="5">
                <a:latin typeface="PMingLiU"/>
                <a:cs typeface="PMingLiU"/>
              </a:rPr>
              <a:t>业医</a:t>
            </a:r>
            <a:r>
              <a:rPr dirty="0" sz="1000" spc="25">
                <a:latin typeface="PMingLiU"/>
                <a:cs typeface="PMingLiU"/>
              </a:rPr>
              <a:t>疗</a:t>
            </a:r>
            <a:r>
              <a:rPr dirty="0" sz="1000" spc="5">
                <a:latin typeface="PMingLiU"/>
                <a:cs typeface="PMingLiU"/>
              </a:rPr>
              <a:t>保</a:t>
            </a:r>
            <a:r>
              <a:rPr dirty="0" sz="1000" spc="25">
                <a:latin typeface="PMingLiU"/>
                <a:cs typeface="PMingLiU"/>
              </a:rPr>
              <a:t>险</a:t>
            </a:r>
            <a:r>
              <a:rPr dirty="0" sz="1000" spc="5">
                <a:latin typeface="PMingLiU"/>
                <a:cs typeface="PMingLiU"/>
              </a:rPr>
              <a:t>部</a:t>
            </a:r>
            <a:r>
              <a:rPr dirty="0" sz="1000" spc="25">
                <a:latin typeface="PMingLiU"/>
                <a:cs typeface="PMingLiU"/>
              </a:rPr>
              <a:t>分</a:t>
            </a:r>
            <a:r>
              <a:rPr dirty="0" sz="1000" spc="5">
                <a:latin typeface="PMingLiU"/>
                <a:cs typeface="PMingLiU"/>
              </a:rPr>
              <a:t>，包</a:t>
            </a:r>
            <a:r>
              <a:rPr dirty="0" sz="1000" spc="25">
                <a:latin typeface="PMingLiU"/>
                <a:cs typeface="PMingLiU"/>
              </a:rPr>
              <a:t>括</a:t>
            </a:r>
            <a:r>
              <a:rPr dirty="0" sz="1000" spc="5">
                <a:latin typeface="PMingLiU"/>
                <a:cs typeface="PMingLiU"/>
              </a:rPr>
              <a:t>企业 补充医</a:t>
            </a:r>
            <a:r>
              <a:rPr dirty="0" sz="1000" spc="-20">
                <a:latin typeface="PMingLiU"/>
                <a:cs typeface="PMingLiU"/>
              </a:rPr>
              <a:t>疗</a:t>
            </a:r>
            <a:r>
              <a:rPr dirty="0" sz="1000" spc="5">
                <a:latin typeface="PMingLiU"/>
                <a:cs typeface="PMingLiU"/>
              </a:rPr>
              <a:t>保险</a:t>
            </a:r>
            <a:r>
              <a:rPr dirty="0" sz="1000" spc="-20">
                <a:latin typeface="PMingLiU"/>
                <a:cs typeface="PMingLiU"/>
              </a:rPr>
              <a:t>、</a:t>
            </a:r>
            <a:r>
              <a:rPr dirty="0" sz="1000" spc="5">
                <a:latin typeface="PMingLiU"/>
                <a:cs typeface="PMingLiU"/>
              </a:rPr>
              <a:t>个人</a:t>
            </a:r>
            <a:r>
              <a:rPr dirty="0" sz="1000" spc="-20">
                <a:latin typeface="PMingLiU"/>
                <a:cs typeface="PMingLiU"/>
              </a:rPr>
              <a:t>医</a:t>
            </a:r>
            <a:r>
              <a:rPr dirty="0" sz="1000" spc="5">
                <a:latin typeface="PMingLiU"/>
                <a:cs typeface="PMingLiU"/>
              </a:rPr>
              <a:t>疗险</a:t>
            </a:r>
            <a:r>
              <a:rPr dirty="0" sz="1000" spc="-20">
                <a:latin typeface="PMingLiU"/>
                <a:cs typeface="PMingLiU"/>
              </a:rPr>
              <a:t>以</a:t>
            </a:r>
            <a:r>
              <a:rPr dirty="0" sz="1000" spc="5">
                <a:latin typeface="PMingLiU"/>
                <a:cs typeface="PMingLiU"/>
              </a:rPr>
              <a:t>及城</a:t>
            </a:r>
            <a:r>
              <a:rPr dirty="0" sz="1000" spc="-20">
                <a:latin typeface="PMingLiU"/>
                <a:cs typeface="PMingLiU"/>
              </a:rPr>
              <a:t>市</a:t>
            </a:r>
            <a:r>
              <a:rPr dirty="0" sz="1000" spc="5">
                <a:latin typeface="PMingLiU"/>
                <a:cs typeface="PMingLiU"/>
              </a:rPr>
              <a:t>险为</a:t>
            </a:r>
            <a:r>
              <a:rPr dirty="0" sz="1000" spc="-20">
                <a:latin typeface="PMingLiU"/>
                <a:cs typeface="PMingLiU"/>
              </a:rPr>
              <a:t>目</a:t>
            </a:r>
            <a:r>
              <a:rPr dirty="0" sz="1000" spc="5">
                <a:latin typeface="PMingLiU"/>
                <a:cs typeface="PMingLiU"/>
              </a:rPr>
              <a:t>前主</a:t>
            </a:r>
            <a:r>
              <a:rPr dirty="0" sz="1000" spc="-20">
                <a:latin typeface="PMingLiU"/>
                <a:cs typeface="PMingLiU"/>
              </a:rPr>
              <a:t>要</a:t>
            </a:r>
            <a:r>
              <a:rPr dirty="0" sz="1000" spc="5">
                <a:latin typeface="PMingLiU"/>
                <a:cs typeface="PMingLiU"/>
              </a:rPr>
              <a:t>产</a:t>
            </a:r>
            <a:r>
              <a:rPr dirty="0" sz="1000" spc="-20">
                <a:latin typeface="PMingLiU"/>
                <a:cs typeface="PMingLiU"/>
              </a:rPr>
              <a:t>品</a:t>
            </a:r>
            <a:r>
              <a:rPr dirty="0" sz="1000" spc="5">
                <a:latin typeface="PMingLiU"/>
                <a:cs typeface="PMingLiU"/>
              </a:rPr>
              <a:t>类别，</a:t>
            </a:r>
            <a:r>
              <a:rPr dirty="0" sz="1000" spc="-20">
                <a:latin typeface="PMingLiU"/>
                <a:cs typeface="PMingLiU"/>
              </a:rPr>
              <a:t>以</a:t>
            </a:r>
            <a:r>
              <a:rPr dirty="0" sz="1000" spc="5">
                <a:latin typeface="PMingLiU"/>
                <a:cs typeface="PMingLiU"/>
              </a:rPr>
              <a:t>自愿</a:t>
            </a:r>
            <a:r>
              <a:rPr dirty="0" sz="1000" spc="-20">
                <a:latin typeface="PMingLiU"/>
                <a:cs typeface="PMingLiU"/>
              </a:rPr>
              <a:t>投</a:t>
            </a:r>
            <a:r>
              <a:rPr dirty="0" sz="1000" spc="5">
                <a:latin typeface="PMingLiU"/>
                <a:cs typeface="PMingLiU"/>
              </a:rPr>
              <a:t>保为</a:t>
            </a:r>
            <a:r>
              <a:rPr dirty="0" sz="1000" spc="-20">
                <a:latin typeface="PMingLiU"/>
                <a:cs typeface="PMingLiU"/>
              </a:rPr>
              <a:t>原</a:t>
            </a:r>
            <a:r>
              <a:rPr dirty="0" sz="1000" spc="5">
                <a:latin typeface="PMingLiU"/>
                <a:cs typeface="PMingLiU"/>
              </a:rPr>
              <a:t>则。</a:t>
            </a:r>
            <a:endParaRPr sz="1000">
              <a:latin typeface="PMingLiU"/>
              <a:cs typeface="PMingLiU"/>
            </a:endParaRPr>
          </a:p>
          <a:p>
            <a:pPr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65:</a:t>
            </a:r>
            <a:r>
              <a:rPr dirty="0" sz="1000" spc="-15" b="1">
                <a:latin typeface="Arial"/>
                <a:cs typeface="Arial"/>
              </a:rPr>
              <a:t> </a:t>
            </a:r>
            <a:r>
              <a:rPr dirty="0" sz="1000" spc="5" b="1">
                <a:latin typeface="Microsoft JhengHei UI"/>
                <a:cs typeface="Microsoft JhengHei UI"/>
              </a:rPr>
              <a:t>中国商业</a:t>
            </a:r>
            <a:r>
              <a:rPr dirty="0" sz="1000" spc="-20" b="1">
                <a:latin typeface="Microsoft JhengHei UI"/>
                <a:cs typeface="Microsoft JhengHei UI"/>
              </a:rPr>
              <a:t>健</a:t>
            </a:r>
            <a:r>
              <a:rPr dirty="0" sz="1000" spc="5" b="1">
                <a:latin typeface="Microsoft JhengHei UI"/>
                <a:cs typeface="Microsoft JhengHei UI"/>
              </a:rPr>
              <a:t>康险</a:t>
            </a:r>
            <a:r>
              <a:rPr dirty="0" sz="1000" spc="-20" b="1">
                <a:latin typeface="Microsoft JhengHei UI"/>
                <a:cs typeface="Microsoft JhengHei UI"/>
              </a:rPr>
              <a:t>补</a:t>
            </a:r>
            <a:r>
              <a:rPr dirty="0" sz="1000" spc="5" b="1">
                <a:latin typeface="Microsoft JhengHei UI"/>
                <a:cs typeface="Microsoft JhengHei UI"/>
              </a:rPr>
              <a:t>充医</a:t>
            </a:r>
            <a:r>
              <a:rPr dirty="0" sz="1000" spc="-20" b="1">
                <a:latin typeface="Microsoft JhengHei UI"/>
                <a:cs typeface="Microsoft JhengHei UI"/>
              </a:rPr>
              <a:t>疗</a:t>
            </a:r>
            <a:r>
              <a:rPr dirty="0" sz="1000" spc="5" b="1">
                <a:latin typeface="Microsoft JhengHei UI"/>
                <a:cs typeface="Microsoft JhengHei UI"/>
              </a:rPr>
              <a:t>层情况</a:t>
            </a:r>
            <a:endParaRPr sz="1000">
              <a:latin typeface="Microsoft JhengHei UI"/>
              <a:cs typeface="Microsoft JhengHei UI"/>
            </a:endParaRPr>
          </a:p>
        </p:txBody>
      </p:sp>
      <p:pic>
        <p:nvPicPr>
          <p:cNvPr id="9" name="object 9"/>
          <p:cNvPicPr/>
          <p:nvPr/>
        </p:nvPicPr>
        <p:blipFill>
          <a:blip r:embed="rId3" cstate="print"/>
          <a:stretch>
            <a:fillRect/>
          </a:stretch>
        </p:blipFill>
        <p:spPr>
          <a:xfrm>
            <a:off x="521512" y="2176906"/>
            <a:ext cx="5080127" cy="2219579"/>
          </a:xfrm>
          <a:prstGeom prst="rect">
            <a:avLst/>
          </a:prstGeom>
        </p:spPr>
      </p:pic>
      <p:pic>
        <p:nvPicPr>
          <p:cNvPr id="10" name="object 10"/>
          <p:cNvPicPr/>
          <p:nvPr/>
        </p:nvPicPr>
        <p:blipFill>
          <a:blip r:embed="rId4" cstate="print"/>
          <a:stretch>
            <a:fillRect/>
          </a:stretch>
        </p:blipFill>
        <p:spPr>
          <a:xfrm>
            <a:off x="521512" y="6076441"/>
            <a:ext cx="5080127" cy="1603628"/>
          </a:xfrm>
          <a:prstGeom prst="rect">
            <a:avLst/>
          </a:prstGeom>
        </p:spPr>
      </p:pic>
      <p:sp>
        <p:nvSpPr>
          <p:cNvPr id="11" name="object 11"/>
          <p:cNvSpPr txBox="1"/>
          <p:nvPr/>
        </p:nvSpPr>
        <p:spPr>
          <a:xfrm>
            <a:off x="527100" y="7651165"/>
            <a:ext cx="5069205" cy="2025014"/>
          </a:xfrm>
          <a:prstGeom prst="rect">
            <a:avLst/>
          </a:prstGeom>
        </p:spPr>
        <p:txBody>
          <a:bodyPr wrap="square" lIns="0" tIns="40005" rIns="0" bIns="0" rtlCol="0" vert="horz">
            <a:spAutoFit/>
          </a:bodyPr>
          <a:lstStyle/>
          <a:p>
            <a:pPr marL="12700">
              <a:lnSpc>
                <a:spcPct val="100000"/>
              </a:lnSpc>
              <a:spcBef>
                <a:spcPts val="315"/>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15">
                <a:latin typeface="Arial"/>
                <a:cs typeface="Arial"/>
              </a:rPr>
              <a:t> </a:t>
            </a:r>
            <a:r>
              <a:rPr dirty="0" sz="800" spc="-5">
                <a:latin typeface="Arial"/>
                <a:cs typeface="Arial"/>
              </a:rPr>
              <a:t>PHIRDA,</a:t>
            </a:r>
            <a:r>
              <a:rPr dirty="0" sz="800" spc="15">
                <a:latin typeface="Arial"/>
                <a:cs typeface="Arial"/>
              </a:rPr>
              <a:t> </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p>
            <a:pPr marL="12700">
              <a:lnSpc>
                <a:spcPct val="100000"/>
              </a:lnSpc>
              <a:spcBef>
                <a:spcPts val="215"/>
              </a:spcBef>
            </a:pPr>
            <a:r>
              <a:rPr dirty="0" sz="800" spc="-10">
                <a:latin typeface="PMingLiU"/>
                <a:cs typeface="PMingLiU"/>
              </a:rPr>
              <a:t>注：由</a:t>
            </a:r>
            <a:r>
              <a:rPr dirty="0" sz="800" spc="10">
                <a:latin typeface="PMingLiU"/>
                <a:cs typeface="PMingLiU"/>
              </a:rPr>
              <a:t>于</a:t>
            </a:r>
            <a:r>
              <a:rPr dirty="0" sz="800" spc="-10">
                <a:latin typeface="PMingLiU"/>
                <a:cs typeface="PMingLiU"/>
              </a:rPr>
              <a:t>存在</a:t>
            </a:r>
            <a:r>
              <a:rPr dirty="0" sz="800" spc="10">
                <a:latin typeface="PMingLiU"/>
                <a:cs typeface="PMingLiU"/>
              </a:rPr>
              <a:t>部</a:t>
            </a:r>
            <a:r>
              <a:rPr dirty="0" sz="800" spc="-10">
                <a:latin typeface="PMingLiU"/>
                <a:cs typeface="PMingLiU"/>
              </a:rPr>
              <a:t>分人</a:t>
            </a:r>
            <a:r>
              <a:rPr dirty="0" sz="800" spc="10">
                <a:latin typeface="PMingLiU"/>
                <a:cs typeface="PMingLiU"/>
              </a:rPr>
              <a:t>群</a:t>
            </a:r>
            <a:r>
              <a:rPr dirty="0" sz="800" spc="-10">
                <a:latin typeface="PMingLiU"/>
                <a:cs typeface="PMingLiU"/>
              </a:rPr>
              <a:t>拥有</a:t>
            </a:r>
            <a:r>
              <a:rPr dirty="0" sz="800" spc="10">
                <a:latin typeface="PMingLiU"/>
                <a:cs typeface="PMingLiU"/>
              </a:rPr>
              <a:t>多</a:t>
            </a:r>
            <a:r>
              <a:rPr dirty="0" sz="800" spc="-10">
                <a:latin typeface="PMingLiU"/>
                <a:cs typeface="PMingLiU"/>
              </a:rPr>
              <a:t>个医</a:t>
            </a:r>
            <a:r>
              <a:rPr dirty="0" sz="800" spc="10">
                <a:latin typeface="PMingLiU"/>
                <a:cs typeface="PMingLiU"/>
              </a:rPr>
              <a:t>疗</a:t>
            </a:r>
            <a:r>
              <a:rPr dirty="0" sz="800" spc="-10">
                <a:latin typeface="PMingLiU"/>
                <a:cs typeface="PMingLiU"/>
              </a:rPr>
              <a:t>险保</a:t>
            </a:r>
            <a:r>
              <a:rPr dirty="0" sz="800" spc="10">
                <a:latin typeface="PMingLiU"/>
                <a:cs typeface="PMingLiU"/>
              </a:rPr>
              <a:t>障</a:t>
            </a:r>
            <a:r>
              <a:rPr dirty="0" sz="800" spc="-10">
                <a:latin typeface="PMingLiU"/>
                <a:cs typeface="PMingLiU"/>
              </a:rPr>
              <a:t>情况</a:t>
            </a:r>
            <a:r>
              <a:rPr dirty="0" sz="800" spc="10">
                <a:latin typeface="PMingLiU"/>
                <a:cs typeface="PMingLiU"/>
              </a:rPr>
              <a:t>，</a:t>
            </a:r>
            <a:r>
              <a:rPr dirty="0" sz="800" spc="-10">
                <a:latin typeface="PMingLiU"/>
                <a:cs typeface="PMingLiU"/>
              </a:rPr>
              <a:t>因此</a:t>
            </a:r>
            <a:r>
              <a:rPr dirty="0" sz="800" spc="10">
                <a:latin typeface="PMingLiU"/>
                <a:cs typeface="PMingLiU"/>
              </a:rPr>
              <a:t>三</a:t>
            </a:r>
            <a:r>
              <a:rPr dirty="0" sz="800" spc="-10">
                <a:latin typeface="PMingLiU"/>
                <a:cs typeface="PMingLiU"/>
              </a:rPr>
              <a:t>类医</a:t>
            </a:r>
            <a:r>
              <a:rPr dirty="0" sz="800" spc="10">
                <a:latin typeface="PMingLiU"/>
                <a:cs typeface="PMingLiU"/>
              </a:rPr>
              <a:t>疗</a:t>
            </a:r>
            <a:r>
              <a:rPr dirty="0" sz="800" spc="-10">
                <a:latin typeface="PMingLiU"/>
                <a:cs typeface="PMingLiU"/>
              </a:rPr>
              <a:t>保</a:t>
            </a:r>
            <a:r>
              <a:rPr dirty="0" sz="800" spc="10">
                <a:latin typeface="PMingLiU"/>
                <a:cs typeface="PMingLiU"/>
              </a:rPr>
              <a:t>险</a:t>
            </a:r>
            <a:r>
              <a:rPr dirty="0" sz="800" spc="-10">
                <a:latin typeface="PMingLiU"/>
                <a:cs typeface="PMingLiU"/>
              </a:rPr>
              <a:t>参保人</a:t>
            </a:r>
            <a:r>
              <a:rPr dirty="0" sz="800" spc="10">
                <a:latin typeface="PMingLiU"/>
                <a:cs typeface="PMingLiU"/>
              </a:rPr>
              <a:t>数</a:t>
            </a:r>
            <a:r>
              <a:rPr dirty="0" sz="800" spc="-10">
                <a:latin typeface="PMingLiU"/>
                <a:cs typeface="PMingLiU"/>
              </a:rPr>
              <a:t>相加</a:t>
            </a:r>
            <a:r>
              <a:rPr dirty="0" sz="800" spc="10">
                <a:latin typeface="PMingLiU"/>
                <a:cs typeface="PMingLiU"/>
              </a:rPr>
              <a:t>大</a:t>
            </a:r>
            <a:r>
              <a:rPr dirty="0" sz="800" spc="-10">
                <a:latin typeface="PMingLiU"/>
                <a:cs typeface="PMingLiU"/>
              </a:rPr>
              <a:t>于商</a:t>
            </a:r>
            <a:r>
              <a:rPr dirty="0" sz="800" spc="10">
                <a:latin typeface="PMingLiU"/>
                <a:cs typeface="PMingLiU"/>
              </a:rPr>
              <a:t>业</a:t>
            </a:r>
            <a:r>
              <a:rPr dirty="0" sz="800" spc="-10">
                <a:latin typeface="PMingLiU"/>
                <a:cs typeface="PMingLiU"/>
              </a:rPr>
              <a:t>医疗</a:t>
            </a:r>
            <a:r>
              <a:rPr dirty="0" sz="800" spc="10">
                <a:latin typeface="PMingLiU"/>
                <a:cs typeface="PMingLiU"/>
              </a:rPr>
              <a:t>险</a:t>
            </a:r>
            <a:r>
              <a:rPr dirty="0" sz="800" spc="-10">
                <a:latin typeface="PMingLiU"/>
                <a:cs typeface="PMingLiU"/>
              </a:rPr>
              <a:t>参保</a:t>
            </a:r>
            <a:r>
              <a:rPr dirty="0" sz="800" spc="10">
                <a:latin typeface="PMingLiU"/>
                <a:cs typeface="PMingLiU"/>
              </a:rPr>
              <a:t>人</a:t>
            </a:r>
            <a:r>
              <a:rPr dirty="0" sz="800" spc="-10">
                <a:latin typeface="PMingLiU"/>
                <a:cs typeface="PMingLiU"/>
              </a:rPr>
              <a:t>数</a:t>
            </a:r>
            <a:endParaRPr sz="800">
              <a:latin typeface="PMingLiU"/>
              <a:cs typeface="PMingLiU"/>
            </a:endParaRPr>
          </a:p>
          <a:p>
            <a:pPr>
              <a:lnSpc>
                <a:spcPct val="100000"/>
              </a:lnSpc>
              <a:spcBef>
                <a:spcPts val="45"/>
              </a:spcBef>
            </a:pPr>
            <a:endParaRPr sz="1150">
              <a:latin typeface="PMingLiU"/>
              <a:cs typeface="PMingLiU"/>
            </a:endParaRPr>
          </a:p>
          <a:p>
            <a:pPr algn="just" marL="12700" marR="5080">
              <a:lnSpc>
                <a:spcPct val="139700"/>
              </a:lnSpc>
            </a:pPr>
            <a:r>
              <a:rPr dirty="0" sz="1000" spc="25">
                <a:latin typeface="PMingLiU"/>
                <a:cs typeface="PMingLiU"/>
              </a:rPr>
              <a:t>虽</a:t>
            </a:r>
            <a:r>
              <a:rPr dirty="0" sz="1000" spc="5">
                <a:latin typeface="PMingLiU"/>
                <a:cs typeface="PMingLiU"/>
              </a:rPr>
              <a:t>然</a:t>
            </a:r>
            <a:r>
              <a:rPr dirty="0" sz="1000" spc="25">
                <a:latin typeface="PMingLiU"/>
                <a:cs typeface="PMingLiU"/>
              </a:rPr>
              <a:t>目</a:t>
            </a:r>
            <a:r>
              <a:rPr dirty="0" sz="1000" spc="5">
                <a:latin typeface="PMingLiU"/>
                <a:cs typeface="PMingLiU"/>
              </a:rPr>
              <a:t>前国</a:t>
            </a:r>
            <a:r>
              <a:rPr dirty="0" sz="1000" spc="25">
                <a:latin typeface="PMingLiU"/>
                <a:cs typeface="PMingLiU"/>
              </a:rPr>
              <a:t>内</a:t>
            </a:r>
            <a:r>
              <a:rPr dirty="0" sz="1000" spc="5">
                <a:latin typeface="PMingLiU"/>
                <a:cs typeface="PMingLiU"/>
              </a:rPr>
              <a:t>补</a:t>
            </a:r>
            <a:r>
              <a:rPr dirty="0" sz="1000" spc="25">
                <a:latin typeface="PMingLiU"/>
                <a:cs typeface="PMingLiU"/>
              </a:rPr>
              <a:t>充</a:t>
            </a:r>
            <a:r>
              <a:rPr dirty="0" sz="1000" spc="5">
                <a:latin typeface="PMingLiU"/>
                <a:cs typeface="PMingLiU"/>
              </a:rPr>
              <a:t>型</a:t>
            </a:r>
            <a:r>
              <a:rPr dirty="0" sz="1000" spc="25">
                <a:latin typeface="PMingLiU"/>
                <a:cs typeface="PMingLiU"/>
              </a:rPr>
              <a:t>商</a:t>
            </a:r>
            <a:r>
              <a:rPr dirty="0" sz="1000" spc="5">
                <a:latin typeface="PMingLiU"/>
                <a:cs typeface="PMingLiU"/>
              </a:rPr>
              <a:t>业健</a:t>
            </a:r>
            <a:r>
              <a:rPr dirty="0" sz="1000" spc="25">
                <a:latin typeface="PMingLiU"/>
                <a:cs typeface="PMingLiU"/>
              </a:rPr>
              <a:t>康</a:t>
            </a:r>
            <a:r>
              <a:rPr dirty="0" sz="1000" spc="5">
                <a:latin typeface="PMingLiU"/>
                <a:cs typeface="PMingLiU"/>
              </a:rPr>
              <a:t>险</a:t>
            </a:r>
            <a:r>
              <a:rPr dirty="0" sz="1000" spc="25">
                <a:latin typeface="PMingLiU"/>
                <a:cs typeface="PMingLiU"/>
              </a:rPr>
              <a:t>已</a:t>
            </a:r>
            <a:r>
              <a:rPr dirty="0" sz="1000" spc="5">
                <a:latin typeface="PMingLiU"/>
                <a:cs typeface="PMingLiU"/>
              </a:rPr>
              <a:t>经起</a:t>
            </a:r>
            <a:r>
              <a:rPr dirty="0" sz="1000" spc="25">
                <a:latin typeface="PMingLiU"/>
                <a:cs typeface="PMingLiU"/>
              </a:rPr>
              <a:t>到</a:t>
            </a:r>
            <a:r>
              <a:rPr dirty="0" sz="1000" spc="5">
                <a:latin typeface="PMingLiU"/>
                <a:cs typeface="PMingLiU"/>
              </a:rPr>
              <a:t>了</a:t>
            </a:r>
            <a:r>
              <a:rPr dirty="0" sz="1000" spc="25">
                <a:latin typeface="PMingLiU"/>
                <a:cs typeface="PMingLiU"/>
              </a:rPr>
              <a:t>较</a:t>
            </a:r>
            <a:r>
              <a:rPr dirty="0" sz="1000" spc="5">
                <a:latin typeface="PMingLiU"/>
                <a:cs typeface="PMingLiU"/>
              </a:rPr>
              <a:t>为重</a:t>
            </a:r>
            <a:r>
              <a:rPr dirty="0" sz="1000" spc="25">
                <a:latin typeface="PMingLiU"/>
                <a:cs typeface="PMingLiU"/>
              </a:rPr>
              <a:t>要</a:t>
            </a:r>
            <a:r>
              <a:rPr dirty="0" sz="1000" spc="5">
                <a:latin typeface="PMingLiU"/>
                <a:cs typeface="PMingLiU"/>
              </a:rPr>
              <a:t>的</a:t>
            </a:r>
            <a:r>
              <a:rPr dirty="0" sz="1000" spc="25">
                <a:latin typeface="PMingLiU"/>
                <a:cs typeface="PMingLiU"/>
              </a:rPr>
              <a:t>医</a:t>
            </a:r>
            <a:r>
              <a:rPr dirty="0" sz="1000" spc="5">
                <a:latin typeface="PMingLiU"/>
                <a:cs typeface="PMingLiU"/>
              </a:rPr>
              <a:t>疗</a:t>
            </a:r>
            <a:r>
              <a:rPr dirty="0" sz="1000" spc="25">
                <a:latin typeface="PMingLiU"/>
                <a:cs typeface="PMingLiU"/>
              </a:rPr>
              <a:t>补</a:t>
            </a:r>
            <a:r>
              <a:rPr dirty="0" sz="1000" spc="5">
                <a:latin typeface="PMingLiU"/>
                <a:cs typeface="PMingLiU"/>
              </a:rPr>
              <a:t>偿作</a:t>
            </a:r>
            <a:r>
              <a:rPr dirty="0" sz="1000" spc="25">
                <a:latin typeface="PMingLiU"/>
                <a:cs typeface="PMingLiU"/>
              </a:rPr>
              <a:t>用</a:t>
            </a:r>
            <a:r>
              <a:rPr dirty="0" sz="1000" spc="5">
                <a:latin typeface="PMingLiU"/>
                <a:cs typeface="PMingLiU"/>
              </a:rPr>
              <a:t>，</a:t>
            </a:r>
            <a:r>
              <a:rPr dirty="0" sz="1000" spc="25">
                <a:latin typeface="PMingLiU"/>
                <a:cs typeface="PMingLiU"/>
              </a:rPr>
              <a:t>但</a:t>
            </a:r>
            <a:r>
              <a:rPr dirty="0" sz="1000" spc="5">
                <a:latin typeface="PMingLiU"/>
                <a:cs typeface="PMingLiU"/>
              </a:rPr>
              <a:t>无</a:t>
            </a:r>
            <a:r>
              <a:rPr dirty="0" sz="1000" spc="25">
                <a:latin typeface="PMingLiU"/>
                <a:cs typeface="PMingLiU"/>
              </a:rPr>
              <a:t>论</a:t>
            </a:r>
            <a:r>
              <a:rPr dirty="0" sz="1000" spc="5">
                <a:latin typeface="PMingLiU"/>
                <a:cs typeface="PMingLiU"/>
              </a:rPr>
              <a:t>在覆</a:t>
            </a:r>
            <a:r>
              <a:rPr dirty="0" sz="1000" spc="25">
                <a:latin typeface="PMingLiU"/>
                <a:cs typeface="PMingLiU"/>
              </a:rPr>
              <a:t>盖</a:t>
            </a:r>
            <a:r>
              <a:rPr dirty="0" sz="1000" spc="5">
                <a:latin typeface="PMingLiU"/>
                <a:cs typeface="PMingLiU"/>
              </a:rPr>
              <a:t>率还 </a:t>
            </a:r>
            <a:r>
              <a:rPr dirty="0" sz="1000" spc="25">
                <a:latin typeface="PMingLiU"/>
                <a:cs typeface="PMingLiU"/>
              </a:rPr>
              <a:t>是</a:t>
            </a:r>
            <a:r>
              <a:rPr dirty="0" sz="1000" spc="5">
                <a:latin typeface="PMingLiU"/>
                <a:cs typeface="PMingLiU"/>
              </a:rPr>
              <a:t>赔</a:t>
            </a:r>
            <a:r>
              <a:rPr dirty="0" sz="1000" spc="25">
                <a:latin typeface="PMingLiU"/>
                <a:cs typeface="PMingLiU"/>
              </a:rPr>
              <a:t>付</a:t>
            </a:r>
            <a:r>
              <a:rPr dirty="0" sz="1000" spc="5">
                <a:latin typeface="PMingLiU"/>
                <a:cs typeface="PMingLiU"/>
              </a:rPr>
              <a:t>率方</a:t>
            </a:r>
            <a:r>
              <a:rPr dirty="0" sz="1000" spc="25">
                <a:latin typeface="PMingLiU"/>
                <a:cs typeface="PMingLiU"/>
              </a:rPr>
              <a:t>面</a:t>
            </a:r>
            <a:r>
              <a:rPr dirty="0" sz="1000" spc="5">
                <a:latin typeface="PMingLiU"/>
                <a:cs typeface="PMingLiU"/>
              </a:rPr>
              <a:t>，</a:t>
            </a:r>
            <a:r>
              <a:rPr dirty="0" sz="1000" spc="25">
                <a:latin typeface="PMingLiU"/>
                <a:cs typeface="PMingLiU"/>
              </a:rPr>
              <a:t>相</a:t>
            </a:r>
            <a:r>
              <a:rPr dirty="0" sz="1000" spc="5">
                <a:latin typeface="PMingLiU"/>
                <a:cs typeface="PMingLiU"/>
              </a:rPr>
              <a:t>比</a:t>
            </a:r>
            <a:r>
              <a:rPr dirty="0" sz="1000" spc="25">
                <a:latin typeface="PMingLiU"/>
                <a:cs typeface="PMingLiU"/>
              </a:rPr>
              <a:t>海</a:t>
            </a:r>
            <a:r>
              <a:rPr dirty="0" sz="1000" spc="5">
                <a:latin typeface="PMingLiU"/>
                <a:cs typeface="PMingLiU"/>
              </a:rPr>
              <a:t>外依</a:t>
            </a:r>
            <a:r>
              <a:rPr dirty="0" sz="1000" spc="25">
                <a:latin typeface="PMingLiU"/>
                <a:cs typeface="PMingLiU"/>
              </a:rPr>
              <a:t>然</a:t>
            </a:r>
            <a:r>
              <a:rPr dirty="0" sz="1000" spc="5">
                <a:latin typeface="PMingLiU"/>
                <a:cs typeface="PMingLiU"/>
              </a:rPr>
              <a:t>有</a:t>
            </a:r>
            <a:r>
              <a:rPr dirty="0" sz="1000" spc="25">
                <a:latin typeface="PMingLiU"/>
                <a:cs typeface="PMingLiU"/>
              </a:rPr>
              <a:t>很</a:t>
            </a:r>
            <a:r>
              <a:rPr dirty="0" sz="1000" spc="5">
                <a:latin typeface="PMingLiU"/>
                <a:cs typeface="PMingLiU"/>
              </a:rPr>
              <a:t>大的</a:t>
            </a:r>
            <a:r>
              <a:rPr dirty="0" sz="1000" spc="25">
                <a:latin typeface="PMingLiU"/>
                <a:cs typeface="PMingLiU"/>
              </a:rPr>
              <a:t>进</a:t>
            </a:r>
            <a:r>
              <a:rPr dirty="0" sz="1000" spc="5">
                <a:latin typeface="PMingLiU"/>
                <a:cs typeface="PMingLiU"/>
              </a:rPr>
              <a:t>步</a:t>
            </a:r>
            <a:r>
              <a:rPr dirty="0" sz="1000" spc="25">
                <a:latin typeface="PMingLiU"/>
                <a:cs typeface="PMingLiU"/>
              </a:rPr>
              <a:t>空</a:t>
            </a:r>
            <a:r>
              <a:rPr dirty="0" sz="1000" spc="5">
                <a:latin typeface="PMingLiU"/>
                <a:cs typeface="PMingLiU"/>
              </a:rPr>
              <a:t>间。</a:t>
            </a:r>
            <a:r>
              <a:rPr dirty="0" sz="1000" spc="25">
                <a:latin typeface="PMingLiU"/>
                <a:cs typeface="PMingLiU"/>
              </a:rPr>
              <a:t>此</a:t>
            </a:r>
            <a:r>
              <a:rPr dirty="0" sz="1000" spc="5">
                <a:latin typeface="PMingLiU"/>
                <a:cs typeface="PMingLiU"/>
              </a:rPr>
              <a:t>外</a:t>
            </a:r>
            <a:r>
              <a:rPr dirty="0" sz="1000" spc="25">
                <a:latin typeface="PMingLiU"/>
                <a:cs typeface="PMingLiU"/>
              </a:rPr>
              <a:t>，</a:t>
            </a:r>
            <a:r>
              <a:rPr dirty="0" sz="1000" spc="5">
                <a:latin typeface="PMingLiU"/>
                <a:cs typeface="PMingLiU"/>
              </a:rPr>
              <a:t>国</a:t>
            </a:r>
            <a:r>
              <a:rPr dirty="0" sz="1000" spc="25">
                <a:latin typeface="PMingLiU"/>
                <a:cs typeface="PMingLiU"/>
              </a:rPr>
              <a:t>内</a:t>
            </a:r>
            <a:r>
              <a:rPr dirty="0" sz="1000" spc="5">
                <a:latin typeface="PMingLiU"/>
                <a:cs typeface="PMingLiU"/>
              </a:rPr>
              <a:t>的商</a:t>
            </a:r>
            <a:r>
              <a:rPr dirty="0" sz="1000" spc="25">
                <a:latin typeface="PMingLiU"/>
                <a:cs typeface="PMingLiU"/>
              </a:rPr>
              <a:t>业</a:t>
            </a:r>
            <a:r>
              <a:rPr dirty="0" sz="1000" spc="5">
                <a:latin typeface="PMingLiU"/>
                <a:cs typeface="PMingLiU"/>
              </a:rPr>
              <a:t>健</a:t>
            </a:r>
            <a:r>
              <a:rPr dirty="0" sz="1000" spc="25">
                <a:latin typeface="PMingLiU"/>
                <a:cs typeface="PMingLiU"/>
              </a:rPr>
              <a:t>康</a:t>
            </a:r>
            <a:r>
              <a:rPr dirty="0" sz="1000" spc="5">
                <a:latin typeface="PMingLiU"/>
                <a:cs typeface="PMingLiU"/>
              </a:rPr>
              <a:t>险</a:t>
            </a:r>
            <a:r>
              <a:rPr dirty="0" sz="1000" spc="25">
                <a:latin typeface="PMingLiU"/>
                <a:cs typeface="PMingLiU"/>
              </a:rPr>
              <a:t>存</a:t>
            </a:r>
            <a:r>
              <a:rPr dirty="0" sz="1000" spc="5">
                <a:latin typeface="PMingLiU"/>
                <a:cs typeface="PMingLiU"/>
              </a:rPr>
              <a:t>在理</a:t>
            </a:r>
            <a:r>
              <a:rPr dirty="0" sz="1000" spc="25">
                <a:latin typeface="PMingLiU"/>
                <a:cs typeface="PMingLiU"/>
              </a:rPr>
              <a:t>赔</a:t>
            </a:r>
            <a:r>
              <a:rPr dirty="0" sz="1000" spc="5">
                <a:latin typeface="PMingLiU"/>
                <a:cs typeface="PMingLiU"/>
              </a:rPr>
              <a:t>高风 险人群</a:t>
            </a:r>
            <a:r>
              <a:rPr dirty="0" sz="1000" spc="-20">
                <a:latin typeface="PMingLiU"/>
                <a:cs typeface="PMingLiU"/>
              </a:rPr>
              <a:t>的</a:t>
            </a:r>
            <a:r>
              <a:rPr dirty="0" sz="1000" spc="5">
                <a:latin typeface="PMingLiU"/>
                <a:cs typeface="PMingLiU"/>
              </a:rPr>
              <a:t>参保</a:t>
            </a:r>
            <a:r>
              <a:rPr dirty="0" sz="1000" spc="-20">
                <a:latin typeface="PMingLiU"/>
                <a:cs typeface="PMingLiU"/>
              </a:rPr>
              <a:t>困</a:t>
            </a:r>
            <a:r>
              <a:rPr dirty="0" sz="1000" spc="5">
                <a:latin typeface="PMingLiU"/>
                <a:cs typeface="PMingLiU"/>
              </a:rPr>
              <a:t>难的</a:t>
            </a:r>
            <a:r>
              <a:rPr dirty="0" sz="1000" spc="-20">
                <a:latin typeface="PMingLiU"/>
                <a:cs typeface="PMingLiU"/>
              </a:rPr>
              <a:t>问</a:t>
            </a:r>
            <a:r>
              <a:rPr dirty="0" sz="1000" spc="5">
                <a:latin typeface="PMingLiU"/>
                <a:cs typeface="PMingLiU"/>
              </a:rPr>
              <a:t>题，我</a:t>
            </a:r>
            <a:r>
              <a:rPr dirty="0" sz="1000" spc="-20">
                <a:latin typeface="PMingLiU"/>
                <a:cs typeface="PMingLiU"/>
              </a:rPr>
              <a:t>国</a:t>
            </a:r>
            <a:r>
              <a:rPr dirty="0" sz="1000" spc="5">
                <a:latin typeface="PMingLiU"/>
                <a:cs typeface="PMingLiU"/>
              </a:rPr>
              <a:t>目前</a:t>
            </a:r>
            <a:r>
              <a:rPr dirty="0" sz="1000" spc="-20">
                <a:latin typeface="PMingLiU"/>
                <a:cs typeface="PMingLiU"/>
              </a:rPr>
              <a:t>绝</a:t>
            </a:r>
            <a:r>
              <a:rPr dirty="0" sz="1000" spc="5">
                <a:latin typeface="PMingLiU"/>
                <a:cs typeface="PMingLiU"/>
              </a:rPr>
              <a:t>大多</a:t>
            </a:r>
            <a:r>
              <a:rPr dirty="0" sz="1000" spc="-20">
                <a:latin typeface="PMingLiU"/>
                <a:cs typeface="PMingLiU"/>
              </a:rPr>
              <a:t>数</a:t>
            </a:r>
            <a:r>
              <a:rPr dirty="0" sz="1000" spc="5">
                <a:latin typeface="PMingLiU"/>
                <a:cs typeface="PMingLiU"/>
              </a:rPr>
              <a:t>个人</a:t>
            </a:r>
            <a:r>
              <a:rPr dirty="0" sz="1000" spc="-20">
                <a:latin typeface="PMingLiU"/>
                <a:cs typeface="PMingLiU"/>
              </a:rPr>
              <a:t>购买</a:t>
            </a:r>
            <a:r>
              <a:rPr dirty="0" sz="1000" spc="5">
                <a:latin typeface="PMingLiU"/>
                <a:cs typeface="PMingLiU"/>
              </a:rPr>
              <a:t>的商业</a:t>
            </a:r>
            <a:r>
              <a:rPr dirty="0" sz="1000" spc="-20">
                <a:latin typeface="PMingLiU"/>
                <a:cs typeface="PMingLiU"/>
              </a:rPr>
              <a:t>健</a:t>
            </a:r>
            <a:r>
              <a:rPr dirty="0" sz="1000" spc="5">
                <a:latin typeface="PMingLiU"/>
                <a:cs typeface="PMingLiU"/>
              </a:rPr>
              <a:t>康险</a:t>
            </a:r>
            <a:r>
              <a:rPr dirty="0" sz="1000" spc="-20">
                <a:latin typeface="PMingLiU"/>
                <a:cs typeface="PMingLiU"/>
              </a:rPr>
              <a:t>广</a:t>
            </a:r>
            <a:r>
              <a:rPr dirty="0" sz="1000" spc="5">
                <a:latin typeface="PMingLiU"/>
                <a:cs typeface="PMingLiU"/>
              </a:rPr>
              <a:t>泛使</a:t>
            </a:r>
            <a:r>
              <a:rPr dirty="0" sz="1000" spc="20">
                <a:latin typeface="PMingLiU"/>
                <a:cs typeface="PMingLiU"/>
              </a:rPr>
              <a:t>用</a:t>
            </a:r>
            <a:r>
              <a:rPr dirty="0" sz="1000" spc="-25">
                <a:latin typeface="Arial"/>
                <a:cs typeface="Arial"/>
              </a:rPr>
              <a:t>“</a:t>
            </a:r>
            <a:r>
              <a:rPr dirty="0" sz="1000" spc="5">
                <a:latin typeface="PMingLiU"/>
                <a:cs typeface="PMingLiU"/>
              </a:rPr>
              <a:t>风险</a:t>
            </a:r>
            <a:r>
              <a:rPr dirty="0" sz="1000" spc="-20">
                <a:latin typeface="PMingLiU"/>
                <a:cs typeface="PMingLiU"/>
              </a:rPr>
              <a:t>选</a:t>
            </a:r>
            <a:r>
              <a:rPr dirty="0" sz="1000" spc="5">
                <a:latin typeface="PMingLiU"/>
                <a:cs typeface="PMingLiU"/>
              </a:rPr>
              <a:t>择</a:t>
            </a:r>
            <a:r>
              <a:rPr dirty="0" sz="1000">
                <a:latin typeface="Arial"/>
                <a:cs typeface="Arial"/>
              </a:rPr>
              <a:t>”</a:t>
            </a:r>
            <a:r>
              <a:rPr dirty="0" sz="1000" spc="5">
                <a:latin typeface="PMingLiU"/>
                <a:cs typeface="PMingLiU"/>
              </a:rPr>
              <a:t>措 </a:t>
            </a:r>
            <a:r>
              <a:rPr dirty="0" sz="1000" spc="25">
                <a:latin typeface="PMingLiU"/>
                <a:cs typeface="PMingLiU"/>
              </a:rPr>
              <a:t>施</a:t>
            </a:r>
            <a:r>
              <a:rPr dirty="0" sz="1000" spc="5">
                <a:latin typeface="PMingLiU"/>
                <a:cs typeface="PMingLiU"/>
              </a:rPr>
              <a:t>对</a:t>
            </a:r>
            <a:r>
              <a:rPr dirty="0" sz="1000" spc="25">
                <a:latin typeface="PMingLiU"/>
                <a:cs typeface="PMingLiU"/>
              </a:rPr>
              <a:t>高</a:t>
            </a:r>
            <a:r>
              <a:rPr dirty="0" sz="1000" spc="5">
                <a:latin typeface="PMingLiU"/>
                <a:cs typeface="PMingLiU"/>
              </a:rPr>
              <a:t>风险</a:t>
            </a:r>
            <a:r>
              <a:rPr dirty="0" sz="1000" spc="25">
                <a:latin typeface="PMingLiU"/>
                <a:cs typeface="PMingLiU"/>
              </a:rPr>
              <a:t>人</a:t>
            </a:r>
            <a:r>
              <a:rPr dirty="0" sz="1000" spc="5">
                <a:latin typeface="PMingLiU"/>
                <a:cs typeface="PMingLiU"/>
              </a:rPr>
              <a:t>群</a:t>
            </a:r>
            <a:r>
              <a:rPr dirty="0" sz="1000" spc="25">
                <a:latin typeface="PMingLiU"/>
                <a:cs typeface="PMingLiU"/>
              </a:rPr>
              <a:t>拒</a:t>
            </a:r>
            <a:r>
              <a:rPr dirty="0" sz="1000" spc="5">
                <a:latin typeface="PMingLiU"/>
                <a:cs typeface="PMingLiU"/>
              </a:rPr>
              <a:t>保</a:t>
            </a:r>
            <a:r>
              <a:rPr dirty="0" sz="1000" spc="25">
                <a:latin typeface="PMingLiU"/>
                <a:cs typeface="PMingLiU"/>
              </a:rPr>
              <a:t>，</a:t>
            </a:r>
            <a:r>
              <a:rPr dirty="0" sz="1000" spc="5">
                <a:latin typeface="PMingLiU"/>
                <a:cs typeface="PMingLiU"/>
              </a:rPr>
              <a:t>降低</a:t>
            </a:r>
            <a:r>
              <a:rPr dirty="0" sz="1000" spc="25">
                <a:latin typeface="PMingLiU"/>
                <a:cs typeface="PMingLiU"/>
              </a:rPr>
              <a:t>未</a:t>
            </a:r>
            <a:r>
              <a:rPr dirty="0" sz="1000" spc="5">
                <a:latin typeface="PMingLiU"/>
                <a:cs typeface="PMingLiU"/>
              </a:rPr>
              <a:t>来</a:t>
            </a:r>
            <a:r>
              <a:rPr dirty="0" sz="1000" spc="25">
                <a:latin typeface="PMingLiU"/>
                <a:cs typeface="PMingLiU"/>
              </a:rPr>
              <a:t>的</a:t>
            </a:r>
            <a:r>
              <a:rPr dirty="0" sz="1000" spc="5">
                <a:latin typeface="PMingLiU"/>
                <a:cs typeface="PMingLiU"/>
              </a:rPr>
              <a:t>赔付</a:t>
            </a:r>
            <a:r>
              <a:rPr dirty="0" sz="1000" spc="25">
                <a:latin typeface="PMingLiU"/>
                <a:cs typeface="PMingLiU"/>
              </a:rPr>
              <a:t>负</a:t>
            </a:r>
            <a:r>
              <a:rPr dirty="0" sz="1000" spc="5">
                <a:latin typeface="PMingLiU"/>
                <a:cs typeface="PMingLiU"/>
              </a:rPr>
              <a:t>担</a:t>
            </a:r>
            <a:r>
              <a:rPr dirty="0" sz="1000" spc="25">
                <a:latin typeface="PMingLiU"/>
                <a:cs typeface="PMingLiU"/>
              </a:rPr>
              <a:t>，</a:t>
            </a:r>
            <a:r>
              <a:rPr dirty="0" sz="1000" spc="5">
                <a:latin typeface="PMingLiU"/>
                <a:cs typeface="PMingLiU"/>
              </a:rPr>
              <a:t>或者</a:t>
            </a:r>
            <a:r>
              <a:rPr dirty="0" sz="1000" spc="25">
                <a:latin typeface="PMingLiU"/>
                <a:cs typeface="PMingLiU"/>
              </a:rPr>
              <a:t>收</a:t>
            </a:r>
            <a:r>
              <a:rPr dirty="0" sz="1000" spc="5">
                <a:latin typeface="PMingLiU"/>
                <a:cs typeface="PMingLiU"/>
              </a:rPr>
              <a:t>取</a:t>
            </a:r>
            <a:r>
              <a:rPr dirty="0" sz="1000" spc="25">
                <a:latin typeface="PMingLiU"/>
                <a:cs typeface="PMingLiU"/>
              </a:rPr>
              <a:t>高</a:t>
            </a:r>
            <a:r>
              <a:rPr dirty="0" sz="1000" spc="5">
                <a:latin typeface="PMingLiU"/>
                <a:cs typeface="PMingLiU"/>
              </a:rPr>
              <a:t>额</a:t>
            </a:r>
            <a:r>
              <a:rPr dirty="0" sz="1000" spc="25">
                <a:latin typeface="PMingLiU"/>
                <a:cs typeface="PMingLiU"/>
              </a:rPr>
              <a:t>的</a:t>
            </a:r>
            <a:r>
              <a:rPr dirty="0" sz="1000" spc="5">
                <a:latin typeface="PMingLiU"/>
                <a:cs typeface="PMingLiU"/>
              </a:rPr>
              <a:t>保费</a:t>
            </a:r>
            <a:r>
              <a:rPr dirty="0" sz="1000" spc="25">
                <a:latin typeface="PMingLiU"/>
                <a:cs typeface="PMingLiU"/>
              </a:rPr>
              <a:t>使</a:t>
            </a:r>
            <a:r>
              <a:rPr dirty="0" sz="1000" spc="5">
                <a:latin typeface="PMingLiU"/>
                <a:cs typeface="PMingLiU"/>
              </a:rPr>
              <a:t>得</a:t>
            </a:r>
            <a:r>
              <a:rPr dirty="0" sz="1000" spc="25">
                <a:latin typeface="PMingLiU"/>
                <a:cs typeface="PMingLiU"/>
              </a:rPr>
              <a:t>该</a:t>
            </a:r>
            <a:r>
              <a:rPr dirty="0" sz="1000" spc="5">
                <a:latin typeface="PMingLiU"/>
                <a:cs typeface="PMingLiU"/>
              </a:rPr>
              <a:t>人</a:t>
            </a:r>
            <a:r>
              <a:rPr dirty="0" sz="1000" spc="25">
                <a:latin typeface="PMingLiU"/>
                <a:cs typeface="PMingLiU"/>
              </a:rPr>
              <a:t>群</a:t>
            </a:r>
            <a:r>
              <a:rPr dirty="0" sz="1000" spc="5">
                <a:latin typeface="PMingLiU"/>
                <a:cs typeface="PMingLiU"/>
              </a:rPr>
              <a:t>无法</a:t>
            </a:r>
            <a:r>
              <a:rPr dirty="0" sz="1000" spc="25">
                <a:latin typeface="PMingLiU"/>
                <a:cs typeface="PMingLiU"/>
              </a:rPr>
              <a:t>购</a:t>
            </a:r>
            <a:r>
              <a:rPr dirty="0" sz="1000" spc="5">
                <a:latin typeface="PMingLiU"/>
                <a:cs typeface="PMingLiU"/>
              </a:rPr>
              <a:t>买商 保产品。最终，个人参</a:t>
            </a:r>
            <a:r>
              <a:rPr dirty="0" sz="1000" spc="-20">
                <a:latin typeface="PMingLiU"/>
                <a:cs typeface="PMingLiU"/>
              </a:rPr>
              <a:t>保</a:t>
            </a:r>
            <a:r>
              <a:rPr dirty="0" sz="1000" spc="5">
                <a:latin typeface="PMingLiU"/>
                <a:cs typeface="PMingLiU"/>
              </a:rPr>
              <a:t>人群主体为健康</a:t>
            </a:r>
            <a:r>
              <a:rPr dirty="0" sz="1000" spc="-20">
                <a:latin typeface="PMingLiU"/>
                <a:cs typeface="PMingLiU"/>
              </a:rPr>
              <a:t>人</a:t>
            </a:r>
            <a:r>
              <a:rPr dirty="0" sz="1000" spc="5">
                <a:latin typeface="PMingLiU"/>
                <a:cs typeface="PMingLiU"/>
              </a:rPr>
              <a:t>及年轻人</a:t>
            </a:r>
            <a:r>
              <a:rPr dirty="0" sz="1000" spc="-20">
                <a:latin typeface="PMingLiU"/>
                <a:cs typeface="PMingLiU"/>
              </a:rPr>
              <a:t>，</a:t>
            </a:r>
            <a:r>
              <a:rPr dirty="0" sz="1000" spc="5">
                <a:latin typeface="PMingLiU"/>
                <a:cs typeface="PMingLiU"/>
              </a:rPr>
              <a:t>赔付率较低，仅</a:t>
            </a:r>
            <a:r>
              <a:rPr dirty="0" sz="1000" spc="-20">
                <a:latin typeface="PMingLiU"/>
                <a:cs typeface="PMingLiU"/>
              </a:rPr>
              <a:t>为</a:t>
            </a:r>
            <a:r>
              <a:rPr dirty="0" sz="1000" spc="5">
                <a:latin typeface="PMingLiU"/>
                <a:cs typeface="PMingLiU"/>
              </a:rPr>
              <a:t>约</a:t>
            </a:r>
            <a:r>
              <a:rPr dirty="0" sz="1000" spc="10">
                <a:latin typeface="PMingLiU"/>
                <a:cs typeface="PMingLiU"/>
              </a:rPr>
              <a:t> </a:t>
            </a:r>
            <a:r>
              <a:rPr dirty="0" sz="1000" spc="-5">
                <a:latin typeface="Arial"/>
                <a:cs typeface="Arial"/>
              </a:rPr>
              <a:t>33%</a:t>
            </a:r>
            <a:r>
              <a:rPr dirty="0" sz="1000" spc="-5">
                <a:latin typeface="PMingLiU"/>
                <a:cs typeface="PMingLiU"/>
              </a:rPr>
              <a:t>，</a:t>
            </a:r>
            <a:r>
              <a:rPr dirty="0" sz="1000" spc="5">
                <a:latin typeface="PMingLiU"/>
                <a:cs typeface="PMingLiU"/>
              </a:rPr>
              <a:t>对整个 </a:t>
            </a:r>
            <a:r>
              <a:rPr dirty="0" sz="1000" spc="25">
                <a:latin typeface="PMingLiU"/>
                <a:cs typeface="PMingLiU"/>
              </a:rPr>
              <a:t>医</a:t>
            </a:r>
            <a:r>
              <a:rPr dirty="0" sz="1000" spc="5">
                <a:latin typeface="PMingLiU"/>
                <a:cs typeface="PMingLiU"/>
              </a:rPr>
              <a:t>疗</a:t>
            </a:r>
            <a:r>
              <a:rPr dirty="0" sz="1000" spc="25">
                <a:latin typeface="PMingLiU"/>
                <a:cs typeface="PMingLiU"/>
              </a:rPr>
              <a:t>保</a:t>
            </a:r>
            <a:r>
              <a:rPr dirty="0" sz="1000" spc="5">
                <a:latin typeface="PMingLiU"/>
                <a:cs typeface="PMingLiU"/>
              </a:rPr>
              <a:t>障体</a:t>
            </a:r>
            <a:r>
              <a:rPr dirty="0" sz="1000" spc="25">
                <a:latin typeface="PMingLiU"/>
                <a:cs typeface="PMingLiU"/>
              </a:rPr>
              <a:t>系</a:t>
            </a:r>
            <a:r>
              <a:rPr dirty="0" sz="1000" spc="5">
                <a:latin typeface="PMingLiU"/>
                <a:cs typeface="PMingLiU"/>
              </a:rPr>
              <a:t>的</a:t>
            </a:r>
            <a:r>
              <a:rPr dirty="0" sz="1000" spc="25">
                <a:latin typeface="PMingLiU"/>
                <a:cs typeface="PMingLiU"/>
              </a:rPr>
              <a:t>贡</a:t>
            </a:r>
            <a:r>
              <a:rPr dirty="0" sz="1000" spc="10">
                <a:latin typeface="PMingLiU"/>
                <a:cs typeface="PMingLiU"/>
              </a:rPr>
              <a:t>献</a:t>
            </a:r>
            <a:r>
              <a:rPr dirty="0" sz="1000" spc="25">
                <a:latin typeface="PMingLiU"/>
                <a:cs typeface="PMingLiU"/>
              </a:rPr>
              <a:t>有</a:t>
            </a:r>
            <a:r>
              <a:rPr dirty="0" sz="1000" spc="5">
                <a:latin typeface="PMingLiU"/>
                <a:cs typeface="PMingLiU"/>
              </a:rPr>
              <a:t>限。</a:t>
            </a:r>
            <a:r>
              <a:rPr dirty="0" sz="1000" spc="25">
                <a:latin typeface="PMingLiU"/>
                <a:cs typeface="PMingLiU"/>
              </a:rPr>
              <a:t>而</a:t>
            </a:r>
            <a:r>
              <a:rPr dirty="0" sz="1000" spc="5">
                <a:latin typeface="PMingLiU"/>
                <a:cs typeface="PMingLiU"/>
              </a:rPr>
              <a:t>对</a:t>
            </a:r>
            <a:r>
              <a:rPr dirty="0" sz="1000" spc="25">
                <a:latin typeface="PMingLiU"/>
                <a:cs typeface="PMingLiU"/>
              </a:rPr>
              <a:t>于</a:t>
            </a:r>
            <a:r>
              <a:rPr dirty="0" sz="1000" spc="5">
                <a:latin typeface="PMingLiU"/>
                <a:cs typeface="PMingLiU"/>
              </a:rPr>
              <a:t>市场</a:t>
            </a:r>
            <a:r>
              <a:rPr dirty="0" sz="1000" spc="25">
                <a:latin typeface="PMingLiU"/>
                <a:cs typeface="PMingLiU"/>
              </a:rPr>
              <a:t>主</a:t>
            </a:r>
            <a:r>
              <a:rPr dirty="0" sz="1000" spc="5">
                <a:latin typeface="PMingLiU"/>
                <a:cs typeface="PMingLiU"/>
              </a:rPr>
              <a:t>体</a:t>
            </a:r>
            <a:r>
              <a:rPr dirty="0" sz="1000" spc="25">
                <a:latin typeface="PMingLiU"/>
                <a:cs typeface="PMingLiU"/>
              </a:rPr>
              <a:t>的</a:t>
            </a:r>
            <a:r>
              <a:rPr dirty="0" sz="1000" spc="5">
                <a:latin typeface="PMingLiU"/>
                <a:cs typeface="PMingLiU"/>
              </a:rPr>
              <a:t>一年</a:t>
            </a:r>
            <a:r>
              <a:rPr dirty="0" sz="1000" spc="25">
                <a:latin typeface="PMingLiU"/>
                <a:cs typeface="PMingLiU"/>
              </a:rPr>
              <a:t>期</a:t>
            </a:r>
            <a:r>
              <a:rPr dirty="0" sz="1000" spc="5">
                <a:latin typeface="PMingLiU"/>
                <a:cs typeface="PMingLiU"/>
              </a:rPr>
              <a:t>保</a:t>
            </a:r>
            <a:r>
              <a:rPr dirty="0" sz="1000" spc="25">
                <a:latin typeface="PMingLiU"/>
                <a:cs typeface="PMingLiU"/>
              </a:rPr>
              <a:t>险</a:t>
            </a:r>
            <a:r>
              <a:rPr dirty="0" sz="1000" spc="5">
                <a:latin typeface="PMingLiU"/>
                <a:cs typeface="PMingLiU"/>
              </a:rPr>
              <a:t>而</a:t>
            </a:r>
            <a:r>
              <a:rPr dirty="0" sz="1000" spc="25">
                <a:latin typeface="PMingLiU"/>
                <a:cs typeface="PMingLiU"/>
              </a:rPr>
              <a:t>言</a:t>
            </a:r>
            <a:r>
              <a:rPr dirty="0" sz="1000" spc="5">
                <a:latin typeface="PMingLiU"/>
                <a:cs typeface="PMingLiU"/>
              </a:rPr>
              <a:t>，一</a:t>
            </a:r>
            <a:r>
              <a:rPr dirty="0" sz="1000" spc="25">
                <a:latin typeface="PMingLiU"/>
                <a:cs typeface="PMingLiU"/>
              </a:rPr>
              <a:t>旦</a:t>
            </a:r>
            <a:r>
              <a:rPr dirty="0" sz="1000" spc="5">
                <a:latin typeface="PMingLiU"/>
                <a:cs typeface="PMingLiU"/>
              </a:rPr>
              <a:t>参</a:t>
            </a:r>
            <a:r>
              <a:rPr dirty="0" sz="1000" spc="25">
                <a:latin typeface="PMingLiU"/>
                <a:cs typeface="PMingLiU"/>
              </a:rPr>
              <a:t>保</a:t>
            </a:r>
            <a:r>
              <a:rPr dirty="0" sz="1000" spc="5">
                <a:latin typeface="PMingLiU"/>
                <a:cs typeface="PMingLiU"/>
              </a:rPr>
              <a:t>人</a:t>
            </a:r>
            <a:r>
              <a:rPr dirty="0" sz="1000" spc="25">
                <a:latin typeface="PMingLiU"/>
                <a:cs typeface="PMingLiU"/>
              </a:rPr>
              <a:t>在</a:t>
            </a:r>
            <a:r>
              <a:rPr dirty="0" sz="1000" spc="5">
                <a:latin typeface="PMingLiU"/>
                <a:cs typeface="PMingLiU"/>
              </a:rPr>
              <a:t>保障</a:t>
            </a:r>
            <a:r>
              <a:rPr dirty="0" sz="1000" spc="25">
                <a:latin typeface="PMingLiU"/>
                <a:cs typeface="PMingLiU"/>
              </a:rPr>
              <a:t>期</a:t>
            </a:r>
            <a:r>
              <a:rPr dirty="0" sz="1000" spc="5">
                <a:latin typeface="PMingLiU"/>
                <a:cs typeface="PMingLiU"/>
              </a:rPr>
              <a:t>内患 病，很</a:t>
            </a:r>
            <a:r>
              <a:rPr dirty="0" sz="1000" spc="-20">
                <a:latin typeface="PMingLiU"/>
                <a:cs typeface="PMingLiU"/>
              </a:rPr>
              <a:t>难</a:t>
            </a:r>
            <a:r>
              <a:rPr dirty="0" sz="1000" spc="5">
                <a:latin typeface="PMingLiU"/>
                <a:cs typeface="PMingLiU"/>
              </a:rPr>
              <a:t>在第</a:t>
            </a:r>
            <a:r>
              <a:rPr dirty="0" sz="1000" spc="-20">
                <a:latin typeface="PMingLiU"/>
                <a:cs typeface="PMingLiU"/>
              </a:rPr>
              <a:t>二</a:t>
            </a:r>
            <a:r>
              <a:rPr dirty="0" sz="1000" spc="5">
                <a:latin typeface="PMingLiU"/>
                <a:cs typeface="PMingLiU"/>
              </a:rPr>
              <a:t>年续</a:t>
            </a:r>
            <a:r>
              <a:rPr dirty="0" sz="1000" spc="-20">
                <a:latin typeface="PMingLiU"/>
                <a:cs typeface="PMingLiU"/>
              </a:rPr>
              <a:t>保</a:t>
            </a:r>
            <a:r>
              <a:rPr dirty="0" sz="1000" spc="5">
                <a:latin typeface="PMingLiU"/>
                <a:cs typeface="PMingLiU"/>
              </a:rPr>
              <a:t>，更</a:t>
            </a:r>
            <a:r>
              <a:rPr dirty="0" sz="1000" spc="-20">
                <a:latin typeface="PMingLiU"/>
                <a:cs typeface="PMingLiU"/>
              </a:rPr>
              <a:t>是</a:t>
            </a:r>
            <a:r>
              <a:rPr dirty="0" sz="1000" spc="5">
                <a:latin typeface="PMingLiU"/>
                <a:cs typeface="PMingLiU"/>
              </a:rPr>
              <a:t>无法</a:t>
            </a:r>
            <a:r>
              <a:rPr dirty="0" sz="1000" spc="-20">
                <a:latin typeface="PMingLiU"/>
                <a:cs typeface="PMingLiU"/>
              </a:rPr>
              <a:t>产</a:t>
            </a:r>
            <a:r>
              <a:rPr dirty="0" sz="1000" spc="5">
                <a:latin typeface="PMingLiU"/>
                <a:cs typeface="PMingLiU"/>
              </a:rPr>
              <a:t>生持</a:t>
            </a:r>
            <a:r>
              <a:rPr dirty="0" sz="1000" spc="-20">
                <a:latin typeface="PMingLiU"/>
                <a:cs typeface="PMingLiU"/>
              </a:rPr>
              <a:t>续</a:t>
            </a:r>
            <a:r>
              <a:rPr dirty="0" sz="1000" spc="5">
                <a:latin typeface="PMingLiU"/>
                <a:cs typeface="PMingLiU"/>
              </a:rPr>
              <a:t>的保</a:t>
            </a:r>
            <a:r>
              <a:rPr dirty="0" sz="1000" spc="-20">
                <a:latin typeface="PMingLiU"/>
                <a:cs typeface="PMingLiU"/>
              </a:rPr>
              <a:t>障</a:t>
            </a:r>
            <a:r>
              <a:rPr dirty="0" sz="1000" spc="5">
                <a:latin typeface="PMingLiU"/>
                <a:cs typeface="PMingLiU"/>
              </a:rPr>
              <a:t>作</a:t>
            </a:r>
            <a:r>
              <a:rPr dirty="0" sz="1000" spc="-20">
                <a:latin typeface="PMingLiU"/>
                <a:cs typeface="PMingLiU"/>
              </a:rPr>
              <a:t>用</a:t>
            </a:r>
            <a:r>
              <a:rPr dirty="0" sz="1000" spc="5">
                <a:latin typeface="PMingLiU"/>
                <a:cs typeface="PMingLiU"/>
              </a:rPr>
              <a:t>。</a:t>
            </a:r>
            <a:endParaRPr sz="1000">
              <a:latin typeface="PMingLiU"/>
              <a:cs typeface="PMingLiU"/>
            </a:endParaRPr>
          </a:p>
        </p:txBody>
      </p:sp>
      <p:sp>
        <p:nvSpPr>
          <p:cNvPr id="12" name="object 12"/>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3" name="object 13"/>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65395" cy="1169035"/>
          </a:xfrm>
          <a:prstGeom prst="rect">
            <a:avLst/>
          </a:prstGeom>
        </p:spPr>
        <p:txBody>
          <a:bodyPr wrap="square" lIns="0" tIns="13335" rIns="0" bIns="0" rtlCol="0" vert="horz">
            <a:spAutoFit/>
          </a:bodyPr>
          <a:lstStyle/>
          <a:p>
            <a:pPr algn="just" marL="12700" marR="5080">
              <a:lnSpc>
                <a:spcPct val="139400"/>
              </a:lnSpc>
              <a:spcBef>
                <a:spcPts val="105"/>
              </a:spcBef>
            </a:pPr>
            <a:r>
              <a:rPr dirty="0" sz="1000" spc="25">
                <a:latin typeface="PMingLiU"/>
                <a:cs typeface="PMingLiU"/>
              </a:rPr>
              <a:t>相</a:t>
            </a:r>
            <a:r>
              <a:rPr dirty="0" sz="1000" spc="5">
                <a:latin typeface="PMingLiU"/>
                <a:cs typeface="PMingLiU"/>
              </a:rPr>
              <a:t>比</a:t>
            </a:r>
            <a:r>
              <a:rPr dirty="0" sz="1000" spc="25">
                <a:latin typeface="PMingLiU"/>
                <a:cs typeface="PMingLiU"/>
              </a:rPr>
              <a:t>之</a:t>
            </a:r>
            <a:r>
              <a:rPr dirty="0" sz="1000" spc="5">
                <a:latin typeface="PMingLiU"/>
                <a:cs typeface="PMingLiU"/>
              </a:rPr>
              <a:t>下，</a:t>
            </a:r>
            <a:r>
              <a:rPr dirty="0" sz="1000" spc="25">
                <a:latin typeface="PMingLiU"/>
                <a:cs typeface="PMingLiU"/>
              </a:rPr>
              <a:t>法</a:t>
            </a:r>
            <a:r>
              <a:rPr dirty="0" sz="1000" spc="5">
                <a:latin typeface="PMingLiU"/>
                <a:cs typeface="PMingLiU"/>
              </a:rPr>
              <a:t>国</a:t>
            </a:r>
            <a:r>
              <a:rPr dirty="0" sz="1000" spc="25">
                <a:latin typeface="PMingLiU"/>
                <a:cs typeface="PMingLiU"/>
              </a:rPr>
              <a:t>、</a:t>
            </a:r>
            <a:r>
              <a:rPr dirty="0" sz="1000" spc="5">
                <a:latin typeface="PMingLiU"/>
                <a:cs typeface="PMingLiU"/>
              </a:rPr>
              <a:t>德</a:t>
            </a:r>
            <a:r>
              <a:rPr dirty="0" sz="1000" spc="25">
                <a:latin typeface="PMingLiU"/>
                <a:cs typeface="PMingLiU"/>
              </a:rPr>
              <a:t>国</a:t>
            </a:r>
            <a:r>
              <a:rPr dirty="0" sz="1000" spc="5">
                <a:latin typeface="PMingLiU"/>
                <a:cs typeface="PMingLiU"/>
              </a:rPr>
              <a:t>和美</a:t>
            </a:r>
            <a:r>
              <a:rPr dirty="0" sz="1000" spc="25">
                <a:latin typeface="PMingLiU"/>
                <a:cs typeface="PMingLiU"/>
              </a:rPr>
              <a:t>国</a:t>
            </a:r>
            <a:r>
              <a:rPr dirty="0" sz="1000" spc="5">
                <a:latin typeface="PMingLiU"/>
                <a:cs typeface="PMingLiU"/>
              </a:rPr>
              <a:t>通</a:t>
            </a:r>
            <a:r>
              <a:rPr dirty="0" sz="1000" spc="25">
                <a:latin typeface="PMingLiU"/>
                <a:cs typeface="PMingLiU"/>
              </a:rPr>
              <a:t>过</a:t>
            </a:r>
            <a:r>
              <a:rPr dirty="0" sz="1000" spc="5">
                <a:latin typeface="PMingLiU"/>
                <a:cs typeface="PMingLiU"/>
              </a:rPr>
              <a:t>立法</a:t>
            </a:r>
            <a:r>
              <a:rPr dirty="0" sz="1000" spc="25">
                <a:latin typeface="PMingLiU"/>
                <a:cs typeface="PMingLiU"/>
              </a:rPr>
              <a:t>和</a:t>
            </a:r>
            <a:r>
              <a:rPr dirty="0" sz="1000" spc="5">
                <a:latin typeface="PMingLiU"/>
                <a:cs typeface="PMingLiU"/>
              </a:rPr>
              <a:t>政</a:t>
            </a:r>
            <a:r>
              <a:rPr dirty="0" sz="1000" spc="25">
                <a:latin typeface="PMingLiU"/>
                <a:cs typeface="PMingLiU"/>
              </a:rPr>
              <a:t>策</a:t>
            </a:r>
            <a:r>
              <a:rPr dirty="0" sz="1000" spc="5">
                <a:latin typeface="PMingLiU"/>
                <a:cs typeface="PMingLiU"/>
              </a:rPr>
              <a:t>倾斜</a:t>
            </a:r>
            <a:r>
              <a:rPr dirty="0" sz="1000" spc="25">
                <a:latin typeface="PMingLiU"/>
                <a:cs typeface="PMingLiU"/>
              </a:rPr>
              <a:t>对</a:t>
            </a:r>
            <a:r>
              <a:rPr dirty="0" sz="1000" spc="5">
                <a:latin typeface="PMingLiU"/>
                <a:cs typeface="PMingLiU"/>
              </a:rPr>
              <a:t>高</a:t>
            </a:r>
            <a:r>
              <a:rPr dirty="0" sz="1000" spc="25">
                <a:latin typeface="PMingLiU"/>
                <a:cs typeface="PMingLiU"/>
              </a:rPr>
              <a:t>风</a:t>
            </a:r>
            <a:r>
              <a:rPr dirty="0" sz="1000" spc="5">
                <a:latin typeface="PMingLiU"/>
                <a:cs typeface="PMingLiU"/>
              </a:rPr>
              <a:t>险</a:t>
            </a:r>
            <a:r>
              <a:rPr dirty="0" sz="1000" spc="25">
                <a:latin typeface="PMingLiU"/>
                <a:cs typeface="PMingLiU"/>
              </a:rPr>
              <a:t>人</a:t>
            </a:r>
            <a:r>
              <a:rPr dirty="0" sz="1000" spc="5">
                <a:latin typeface="PMingLiU"/>
                <a:cs typeface="PMingLiU"/>
              </a:rPr>
              <a:t>群进</a:t>
            </a:r>
            <a:r>
              <a:rPr dirty="0" sz="1000" spc="25">
                <a:latin typeface="PMingLiU"/>
                <a:cs typeface="PMingLiU"/>
              </a:rPr>
              <a:t>行</a:t>
            </a:r>
            <a:r>
              <a:rPr dirty="0" sz="1000" spc="5">
                <a:latin typeface="PMingLiU"/>
                <a:cs typeface="PMingLiU"/>
              </a:rPr>
              <a:t>补</a:t>
            </a:r>
            <a:r>
              <a:rPr dirty="0" sz="1000" spc="25">
                <a:latin typeface="PMingLiU"/>
                <a:cs typeface="PMingLiU"/>
              </a:rPr>
              <a:t>贴</a:t>
            </a:r>
            <a:r>
              <a:rPr dirty="0" sz="1000" spc="5">
                <a:latin typeface="PMingLiU"/>
                <a:cs typeface="PMingLiU"/>
              </a:rPr>
              <a:t>、</a:t>
            </a:r>
            <a:r>
              <a:rPr dirty="0" sz="1000" spc="25">
                <a:latin typeface="PMingLiU"/>
                <a:cs typeface="PMingLiU"/>
              </a:rPr>
              <a:t>澳</a:t>
            </a:r>
            <a:r>
              <a:rPr dirty="0" sz="1000" spc="5">
                <a:latin typeface="PMingLiU"/>
                <a:cs typeface="PMingLiU"/>
              </a:rPr>
              <a:t>大利</a:t>
            </a:r>
            <a:r>
              <a:rPr dirty="0" sz="1000" spc="25">
                <a:latin typeface="PMingLiU"/>
                <a:cs typeface="PMingLiU"/>
              </a:rPr>
              <a:t>亚</a:t>
            </a:r>
            <a:r>
              <a:rPr dirty="0" sz="1000" spc="5">
                <a:latin typeface="PMingLiU"/>
                <a:cs typeface="PMingLiU"/>
              </a:rPr>
              <a:t>通过 </a:t>
            </a:r>
            <a:r>
              <a:rPr dirty="0" sz="1000" spc="25">
                <a:latin typeface="PMingLiU"/>
                <a:cs typeface="PMingLiU"/>
              </a:rPr>
              <a:t>保</a:t>
            </a:r>
            <a:r>
              <a:rPr dirty="0" sz="1000" spc="5">
                <a:latin typeface="PMingLiU"/>
                <a:cs typeface="PMingLiU"/>
              </a:rPr>
              <a:t>费</a:t>
            </a:r>
            <a:r>
              <a:rPr dirty="0" sz="1000" spc="25">
                <a:latin typeface="PMingLiU"/>
                <a:cs typeface="PMingLiU"/>
              </a:rPr>
              <a:t>折</a:t>
            </a:r>
            <a:r>
              <a:rPr dirty="0" sz="1000" spc="5">
                <a:latin typeface="PMingLiU"/>
                <a:cs typeface="PMingLiU"/>
              </a:rPr>
              <a:t>扣和</a:t>
            </a:r>
            <a:r>
              <a:rPr dirty="0" sz="1000" spc="25">
                <a:latin typeface="PMingLiU"/>
                <a:cs typeface="PMingLiU"/>
              </a:rPr>
              <a:t>对</a:t>
            </a:r>
            <a:r>
              <a:rPr dirty="0" sz="1000" spc="5">
                <a:latin typeface="PMingLiU"/>
                <a:cs typeface="PMingLiU"/>
              </a:rPr>
              <a:t>高</a:t>
            </a:r>
            <a:r>
              <a:rPr dirty="0" sz="1000" spc="25">
                <a:latin typeface="PMingLiU"/>
                <a:cs typeface="PMingLiU"/>
              </a:rPr>
              <a:t>收</a:t>
            </a:r>
            <a:r>
              <a:rPr dirty="0" sz="1000" spc="5">
                <a:latin typeface="PMingLiU"/>
                <a:cs typeface="PMingLiU"/>
              </a:rPr>
              <a:t>入</a:t>
            </a:r>
            <a:r>
              <a:rPr dirty="0" sz="1000" spc="25">
                <a:latin typeface="PMingLiU"/>
                <a:cs typeface="PMingLiU"/>
              </a:rPr>
              <a:t>人</a:t>
            </a:r>
            <a:r>
              <a:rPr dirty="0" sz="1000" spc="5">
                <a:latin typeface="PMingLiU"/>
                <a:cs typeface="PMingLiU"/>
              </a:rPr>
              <a:t>群半</a:t>
            </a:r>
            <a:r>
              <a:rPr dirty="0" sz="1000" spc="25">
                <a:latin typeface="PMingLiU"/>
                <a:cs typeface="PMingLiU"/>
              </a:rPr>
              <a:t>强</a:t>
            </a:r>
            <a:r>
              <a:rPr dirty="0" sz="1000" spc="5">
                <a:latin typeface="PMingLiU"/>
                <a:cs typeface="PMingLiU"/>
              </a:rPr>
              <a:t>制</a:t>
            </a:r>
            <a:r>
              <a:rPr dirty="0" sz="1000" spc="25">
                <a:latin typeface="PMingLiU"/>
                <a:cs typeface="PMingLiU"/>
              </a:rPr>
              <a:t>参</a:t>
            </a:r>
            <a:r>
              <a:rPr dirty="0" sz="1000" spc="5">
                <a:latin typeface="PMingLiU"/>
                <a:cs typeface="PMingLiU"/>
              </a:rPr>
              <a:t>保等</a:t>
            </a:r>
            <a:r>
              <a:rPr dirty="0" sz="1000" spc="25">
                <a:latin typeface="PMingLiU"/>
                <a:cs typeface="PMingLiU"/>
              </a:rPr>
              <a:t>鼓</a:t>
            </a:r>
            <a:r>
              <a:rPr dirty="0" sz="1000" spc="5">
                <a:latin typeface="PMingLiU"/>
                <a:cs typeface="PMingLiU"/>
              </a:rPr>
              <a:t>励</a:t>
            </a:r>
            <a:r>
              <a:rPr dirty="0" sz="1000" spc="25">
                <a:latin typeface="PMingLiU"/>
                <a:cs typeface="PMingLiU"/>
              </a:rPr>
              <a:t>健</a:t>
            </a:r>
            <a:r>
              <a:rPr dirty="0" sz="1000" spc="5">
                <a:latin typeface="PMingLiU"/>
                <a:cs typeface="PMingLiU"/>
              </a:rPr>
              <a:t>康人</a:t>
            </a:r>
            <a:r>
              <a:rPr dirty="0" sz="1000" spc="25">
                <a:latin typeface="PMingLiU"/>
                <a:cs typeface="PMingLiU"/>
              </a:rPr>
              <a:t>群</a:t>
            </a:r>
            <a:r>
              <a:rPr dirty="0" sz="1000" spc="5">
                <a:latin typeface="PMingLiU"/>
                <a:cs typeface="PMingLiU"/>
              </a:rPr>
              <a:t>参</a:t>
            </a:r>
            <a:r>
              <a:rPr dirty="0" sz="1000" spc="25">
                <a:latin typeface="PMingLiU"/>
                <a:cs typeface="PMingLiU"/>
              </a:rPr>
              <a:t>保</a:t>
            </a:r>
            <a:r>
              <a:rPr dirty="0" sz="1000" spc="5">
                <a:latin typeface="PMingLiU"/>
                <a:cs typeface="PMingLiU"/>
              </a:rPr>
              <a:t>、</a:t>
            </a:r>
            <a:r>
              <a:rPr dirty="0" sz="1000" spc="25">
                <a:latin typeface="PMingLiU"/>
                <a:cs typeface="PMingLiU"/>
              </a:rPr>
              <a:t>美</a:t>
            </a:r>
            <a:r>
              <a:rPr dirty="0" sz="1000" spc="5">
                <a:latin typeface="PMingLiU"/>
                <a:cs typeface="PMingLiU"/>
              </a:rPr>
              <a:t>国和</a:t>
            </a:r>
            <a:r>
              <a:rPr dirty="0" sz="1000" spc="25">
                <a:latin typeface="PMingLiU"/>
                <a:cs typeface="PMingLiU"/>
              </a:rPr>
              <a:t>德</a:t>
            </a:r>
            <a:r>
              <a:rPr dirty="0" sz="1000" spc="5">
                <a:latin typeface="PMingLiU"/>
                <a:cs typeface="PMingLiU"/>
              </a:rPr>
              <a:t>国</a:t>
            </a:r>
            <a:r>
              <a:rPr dirty="0" sz="1000" spc="25">
                <a:latin typeface="PMingLiU"/>
                <a:cs typeface="PMingLiU"/>
              </a:rPr>
              <a:t>规</a:t>
            </a:r>
            <a:r>
              <a:rPr dirty="0" sz="1000" spc="5">
                <a:latin typeface="PMingLiU"/>
                <a:cs typeface="PMingLiU"/>
              </a:rPr>
              <a:t>定</a:t>
            </a:r>
            <a:r>
              <a:rPr dirty="0" sz="1000" spc="25">
                <a:latin typeface="PMingLiU"/>
                <a:cs typeface="PMingLiU"/>
              </a:rPr>
              <a:t>保</a:t>
            </a:r>
            <a:r>
              <a:rPr dirty="0" sz="1000" spc="5">
                <a:latin typeface="PMingLiU"/>
                <a:cs typeface="PMingLiU"/>
              </a:rPr>
              <a:t>证续</a:t>
            </a:r>
            <a:r>
              <a:rPr dirty="0" sz="1000" spc="25">
                <a:latin typeface="PMingLiU"/>
                <a:cs typeface="PMingLiU"/>
              </a:rPr>
              <a:t>保</a:t>
            </a:r>
            <a:r>
              <a:rPr dirty="0" sz="1000" spc="5">
                <a:latin typeface="PMingLiU"/>
                <a:cs typeface="PMingLiU"/>
              </a:rPr>
              <a:t>等措 </a:t>
            </a:r>
            <a:r>
              <a:rPr dirty="0" sz="1000" spc="25">
                <a:latin typeface="PMingLiU"/>
                <a:cs typeface="PMingLiU"/>
              </a:rPr>
              <a:t>施</a:t>
            </a:r>
            <a:r>
              <a:rPr dirty="0" sz="1000" spc="5">
                <a:latin typeface="PMingLiU"/>
                <a:cs typeface="PMingLiU"/>
              </a:rPr>
              <a:t>鼓</a:t>
            </a:r>
            <a:r>
              <a:rPr dirty="0" sz="1000" spc="25">
                <a:latin typeface="PMingLiU"/>
                <a:cs typeface="PMingLiU"/>
              </a:rPr>
              <a:t>励</a:t>
            </a:r>
            <a:r>
              <a:rPr dirty="0" sz="1000" spc="5">
                <a:latin typeface="PMingLiU"/>
                <a:cs typeface="PMingLiU"/>
              </a:rPr>
              <a:t>长期</a:t>
            </a:r>
            <a:r>
              <a:rPr dirty="0" sz="1000" spc="25">
                <a:latin typeface="PMingLiU"/>
                <a:cs typeface="PMingLiU"/>
              </a:rPr>
              <a:t>健</a:t>
            </a:r>
            <a:r>
              <a:rPr dirty="0" sz="1000" spc="5">
                <a:latin typeface="PMingLiU"/>
                <a:cs typeface="PMingLiU"/>
              </a:rPr>
              <a:t>康</a:t>
            </a:r>
            <a:r>
              <a:rPr dirty="0" sz="1000" spc="25">
                <a:latin typeface="PMingLiU"/>
                <a:cs typeface="PMingLiU"/>
              </a:rPr>
              <a:t>险</a:t>
            </a:r>
            <a:r>
              <a:rPr dirty="0" sz="1000" spc="5">
                <a:latin typeface="PMingLiU"/>
                <a:cs typeface="PMingLiU"/>
              </a:rPr>
              <a:t>的</a:t>
            </a:r>
            <a:r>
              <a:rPr dirty="0" sz="1000" spc="25">
                <a:latin typeface="PMingLiU"/>
                <a:cs typeface="PMingLiU"/>
              </a:rPr>
              <a:t>发</a:t>
            </a:r>
            <a:r>
              <a:rPr dirty="0" sz="1000" spc="5">
                <a:latin typeface="PMingLiU"/>
                <a:cs typeface="PMingLiU"/>
              </a:rPr>
              <a:t>展等</a:t>
            </a:r>
            <a:r>
              <a:rPr dirty="0" sz="1000" spc="25">
                <a:latin typeface="PMingLiU"/>
                <a:cs typeface="PMingLiU"/>
              </a:rPr>
              <a:t>。</a:t>
            </a:r>
            <a:r>
              <a:rPr dirty="0" sz="1000" spc="5">
                <a:latin typeface="PMingLiU"/>
                <a:cs typeface="PMingLiU"/>
              </a:rPr>
              <a:t>通</a:t>
            </a:r>
            <a:r>
              <a:rPr dirty="0" sz="1000" spc="25">
                <a:latin typeface="PMingLiU"/>
                <a:cs typeface="PMingLiU"/>
              </a:rPr>
              <a:t>过</a:t>
            </a:r>
            <a:r>
              <a:rPr dirty="0" sz="1000" spc="5">
                <a:latin typeface="PMingLiU"/>
                <a:cs typeface="PMingLiU"/>
              </a:rPr>
              <a:t>立法</a:t>
            </a:r>
            <a:r>
              <a:rPr dirty="0" sz="1000" spc="25">
                <a:latin typeface="PMingLiU"/>
                <a:cs typeface="PMingLiU"/>
              </a:rPr>
              <a:t>和</a:t>
            </a:r>
            <a:r>
              <a:rPr dirty="0" sz="1000" spc="5">
                <a:latin typeface="PMingLiU"/>
                <a:cs typeface="PMingLiU"/>
              </a:rPr>
              <a:t>政</a:t>
            </a:r>
            <a:r>
              <a:rPr dirty="0" sz="1000" spc="25">
                <a:latin typeface="PMingLiU"/>
                <a:cs typeface="PMingLiU"/>
              </a:rPr>
              <a:t>府</a:t>
            </a:r>
            <a:r>
              <a:rPr dirty="0" sz="1000" spc="5">
                <a:latin typeface="PMingLiU"/>
                <a:cs typeface="PMingLiU"/>
              </a:rPr>
              <a:t>干预</a:t>
            </a:r>
            <a:r>
              <a:rPr dirty="0" sz="1000" spc="25">
                <a:latin typeface="PMingLiU"/>
                <a:cs typeface="PMingLiU"/>
              </a:rPr>
              <a:t>，</a:t>
            </a:r>
            <a:r>
              <a:rPr dirty="0" sz="1000" spc="5">
                <a:latin typeface="PMingLiU"/>
                <a:cs typeface="PMingLiU"/>
              </a:rPr>
              <a:t>在</a:t>
            </a:r>
            <a:r>
              <a:rPr dirty="0" sz="1000" spc="25">
                <a:latin typeface="PMingLiU"/>
                <a:cs typeface="PMingLiU"/>
              </a:rPr>
              <a:t>这</a:t>
            </a:r>
            <a:r>
              <a:rPr dirty="0" sz="1000" spc="5">
                <a:latin typeface="PMingLiU"/>
                <a:cs typeface="PMingLiU"/>
              </a:rPr>
              <a:t>些</a:t>
            </a:r>
            <a:r>
              <a:rPr dirty="0" sz="1000" spc="25">
                <a:latin typeface="PMingLiU"/>
                <a:cs typeface="PMingLiU"/>
              </a:rPr>
              <a:t>国</a:t>
            </a:r>
            <a:r>
              <a:rPr dirty="0" sz="1000" spc="5">
                <a:latin typeface="PMingLiU"/>
                <a:cs typeface="PMingLiU"/>
              </a:rPr>
              <a:t>家，</a:t>
            </a:r>
            <a:r>
              <a:rPr dirty="0" sz="1000" spc="25">
                <a:latin typeface="PMingLiU"/>
                <a:cs typeface="PMingLiU"/>
              </a:rPr>
              <a:t>商</a:t>
            </a:r>
            <a:r>
              <a:rPr dirty="0" sz="1000" spc="5">
                <a:latin typeface="PMingLiU"/>
                <a:cs typeface="PMingLiU"/>
              </a:rPr>
              <a:t>业</a:t>
            </a:r>
            <a:r>
              <a:rPr dirty="0" sz="1000" spc="25">
                <a:latin typeface="PMingLiU"/>
                <a:cs typeface="PMingLiU"/>
              </a:rPr>
              <a:t>健</a:t>
            </a:r>
            <a:r>
              <a:rPr dirty="0" sz="1000" spc="5">
                <a:latin typeface="PMingLiU"/>
                <a:cs typeface="PMingLiU"/>
              </a:rPr>
              <a:t>康</a:t>
            </a:r>
            <a:r>
              <a:rPr dirty="0" sz="1000" spc="25">
                <a:latin typeface="PMingLiU"/>
                <a:cs typeface="PMingLiU"/>
              </a:rPr>
              <a:t>险</a:t>
            </a:r>
            <a:r>
              <a:rPr dirty="0" sz="1000" spc="5">
                <a:latin typeface="PMingLiU"/>
                <a:cs typeface="PMingLiU"/>
              </a:rPr>
              <a:t>仍能</a:t>
            </a:r>
            <a:r>
              <a:rPr dirty="0" sz="1000" spc="25">
                <a:latin typeface="PMingLiU"/>
                <a:cs typeface="PMingLiU"/>
              </a:rPr>
              <a:t>够</a:t>
            </a:r>
            <a:r>
              <a:rPr dirty="0" sz="1000" spc="5">
                <a:latin typeface="PMingLiU"/>
                <a:cs typeface="PMingLiU"/>
              </a:rPr>
              <a:t>对社 会保险</a:t>
            </a:r>
            <a:r>
              <a:rPr dirty="0" sz="1000" spc="-20">
                <a:latin typeface="PMingLiU"/>
                <a:cs typeface="PMingLiU"/>
              </a:rPr>
              <a:t>进</a:t>
            </a:r>
            <a:r>
              <a:rPr dirty="0" sz="1000" spc="5">
                <a:latin typeface="PMingLiU"/>
                <a:cs typeface="PMingLiU"/>
              </a:rPr>
              <a:t>行有</a:t>
            </a:r>
            <a:r>
              <a:rPr dirty="0" sz="1000" spc="-20">
                <a:latin typeface="PMingLiU"/>
                <a:cs typeface="PMingLiU"/>
              </a:rPr>
              <a:t>效</a:t>
            </a:r>
            <a:r>
              <a:rPr dirty="0" sz="1000" spc="5">
                <a:latin typeface="PMingLiU"/>
                <a:cs typeface="PMingLiU"/>
              </a:rPr>
              <a:t>补充</a:t>
            </a:r>
            <a:r>
              <a:rPr dirty="0" sz="1000" spc="-20">
                <a:latin typeface="PMingLiU"/>
                <a:cs typeface="PMingLiU"/>
              </a:rPr>
              <a:t>并</a:t>
            </a:r>
            <a:r>
              <a:rPr dirty="0" sz="1000" spc="5">
                <a:latin typeface="PMingLiU"/>
                <a:cs typeface="PMingLiU"/>
              </a:rPr>
              <a:t>获得</a:t>
            </a:r>
            <a:r>
              <a:rPr dirty="0" sz="1000" spc="-20">
                <a:latin typeface="PMingLiU"/>
                <a:cs typeface="PMingLiU"/>
              </a:rPr>
              <a:t>较</a:t>
            </a:r>
            <a:r>
              <a:rPr dirty="0" sz="1000" spc="5">
                <a:latin typeface="PMingLiU"/>
                <a:cs typeface="PMingLiU"/>
              </a:rPr>
              <a:t>高的</a:t>
            </a:r>
            <a:r>
              <a:rPr dirty="0" sz="1000" spc="-20">
                <a:latin typeface="PMingLiU"/>
                <a:cs typeface="PMingLiU"/>
              </a:rPr>
              <a:t>参</a:t>
            </a:r>
            <a:r>
              <a:rPr dirty="0" sz="1000" spc="5">
                <a:latin typeface="PMingLiU"/>
                <a:cs typeface="PMingLiU"/>
              </a:rPr>
              <a:t>保率。</a:t>
            </a:r>
            <a:endParaRPr sz="1000">
              <a:latin typeface="PMingLiU"/>
              <a:cs typeface="PMingLiU"/>
            </a:endParaRPr>
          </a:p>
          <a:p>
            <a:pPr algn="just"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66:</a:t>
            </a:r>
            <a:r>
              <a:rPr dirty="0" sz="1000" spc="-15" b="1">
                <a:latin typeface="Arial"/>
                <a:cs typeface="Arial"/>
              </a:rPr>
              <a:t> </a:t>
            </a:r>
            <a:r>
              <a:rPr dirty="0" sz="1000" spc="5" b="1">
                <a:latin typeface="Microsoft JhengHei UI"/>
                <a:cs typeface="Microsoft JhengHei UI"/>
              </a:rPr>
              <a:t>中国与部</a:t>
            </a:r>
            <a:r>
              <a:rPr dirty="0" sz="1000" spc="-20" b="1">
                <a:latin typeface="Microsoft JhengHei UI"/>
                <a:cs typeface="Microsoft JhengHei UI"/>
              </a:rPr>
              <a:t>分</a:t>
            </a:r>
            <a:r>
              <a:rPr dirty="0" sz="1000" spc="5" b="1">
                <a:latin typeface="Microsoft JhengHei UI"/>
                <a:cs typeface="Microsoft JhengHei UI"/>
              </a:rPr>
              <a:t>国家</a:t>
            </a:r>
            <a:r>
              <a:rPr dirty="0" sz="1000" spc="-20" b="1">
                <a:latin typeface="Microsoft JhengHei UI"/>
                <a:cs typeface="Microsoft JhengHei UI"/>
              </a:rPr>
              <a:t>对</a:t>
            </a:r>
            <a:r>
              <a:rPr dirty="0" sz="1000" spc="5" b="1">
                <a:latin typeface="Microsoft JhengHei UI"/>
                <a:cs typeface="Microsoft JhengHei UI"/>
              </a:rPr>
              <a:t>补充</a:t>
            </a:r>
            <a:r>
              <a:rPr dirty="0" sz="1000" spc="-20" b="1">
                <a:latin typeface="Microsoft JhengHei UI"/>
                <a:cs typeface="Microsoft JhengHei UI"/>
              </a:rPr>
              <a:t>型</a:t>
            </a:r>
            <a:r>
              <a:rPr dirty="0" sz="1000" spc="5" b="1">
                <a:latin typeface="Microsoft JhengHei UI"/>
                <a:cs typeface="Microsoft JhengHei UI"/>
              </a:rPr>
              <a:t>商业健</a:t>
            </a:r>
            <a:r>
              <a:rPr dirty="0" sz="1000" spc="-20" b="1">
                <a:latin typeface="Microsoft JhengHei UI"/>
                <a:cs typeface="Microsoft JhengHei UI"/>
              </a:rPr>
              <a:t>康</a:t>
            </a:r>
            <a:r>
              <a:rPr dirty="0" sz="1000" spc="5" b="1">
                <a:latin typeface="Microsoft JhengHei UI"/>
                <a:cs typeface="Microsoft JhengHei UI"/>
              </a:rPr>
              <a:t>险的</a:t>
            </a:r>
            <a:r>
              <a:rPr dirty="0" sz="1000" spc="-20" b="1">
                <a:latin typeface="Microsoft JhengHei UI"/>
                <a:cs typeface="Microsoft JhengHei UI"/>
              </a:rPr>
              <a:t>覆</a:t>
            </a:r>
            <a:r>
              <a:rPr dirty="0" sz="1000" spc="5" b="1">
                <a:latin typeface="Microsoft JhengHei UI"/>
                <a:cs typeface="Microsoft JhengHei UI"/>
              </a:rPr>
              <a:t>盖与</a:t>
            </a:r>
            <a:r>
              <a:rPr dirty="0" sz="1000" spc="-20" b="1">
                <a:latin typeface="Microsoft JhengHei UI"/>
                <a:cs typeface="Microsoft JhengHei UI"/>
              </a:rPr>
              <a:t>政</a:t>
            </a:r>
            <a:r>
              <a:rPr dirty="0" sz="1000" spc="5" b="1">
                <a:latin typeface="Microsoft JhengHei UI"/>
                <a:cs typeface="Microsoft JhengHei UI"/>
              </a:rPr>
              <a:t>策</a:t>
            </a:r>
            <a:endParaRPr sz="1000">
              <a:latin typeface="Microsoft JhengHei UI"/>
              <a:cs typeface="Microsoft JhengHei UI"/>
            </a:endParaRPr>
          </a:p>
        </p:txBody>
      </p:sp>
      <p:sp>
        <p:nvSpPr>
          <p:cNvPr id="8" name="object 8"/>
          <p:cNvSpPr txBox="1"/>
          <p:nvPr/>
        </p:nvSpPr>
        <p:spPr>
          <a:xfrm>
            <a:off x="527100" y="4673599"/>
            <a:ext cx="5071745" cy="2005330"/>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5">
                <a:latin typeface="PMingLiU"/>
                <a:cs typeface="PMingLiU"/>
              </a:rPr>
              <a:t>，</a:t>
            </a:r>
            <a:r>
              <a:rPr dirty="0" sz="800" spc="-5">
                <a:latin typeface="Arial"/>
                <a:cs typeface="Arial"/>
              </a:rPr>
              <a:t>PHIRDA,</a:t>
            </a:r>
            <a:r>
              <a:rPr dirty="0" sz="800" spc="10">
                <a:latin typeface="Arial"/>
                <a:cs typeface="Arial"/>
              </a:rPr>
              <a:t> </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p>
            <a:pPr>
              <a:lnSpc>
                <a:spcPct val="100000"/>
              </a:lnSpc>
            </a:pPr>
            <a:endParaRPr sz="1000">
              <a:latin typeface="PMingLiU"/>
              <a:cs typeface="PMingLiU"/>
            </a:endParaRPr>
          </a:p>
          <a:p>
            <a:pPr marL="12700">
              <a:lnSpc>
                <a:spcPct val="100000"/>
              </a:lnSpc>
              <a:spcBef>
                <a:spcPts val="755"/>
              </a:spcBef>
            </a:pPr>
            <a:r>
              <a:rPr dirty="0" sz="1000" spc="5" b="1">
                <a:latin typeface="Microsoft JhengHei UI"/>
                <a:cs typeface="Microsoft JhengHei UI"/>
              </a:rPr>
              <a:t>惠民保的</a:t>
            </a:r>
            <a:r>
              <a:rPr dirty="0" sz="1000" spc="-20" b="1">
                <a:latin typeface="Microsoft JhengHei UI"/>
                <a:cs typeface="Microsoft JhengHei UI"/>
              </a:rPr>
              <a:t>保</a:t>
            </a:r>
            <a:r>
              <a:rPr dirty="0" sz="1000" spc="5" b="1">
                <a:latin typeface="Microsoft JhengHei UI"/>
                <a:cs typeface="Microsoft JhengHei UI"/>
              </a:rPr>
              <a:t>费低</a:t>
            </a:r>
            <a:r>
              <a:rPr dirty="0" sz="1000" spc="-20" b="1">
                <a:latin typeface="Microsoft JhengHei UI"/>
                <a:cs typeface="Microsoft JhengHei UI"/>
              </a:rPr>
              <a:t>廉</a:t>
            </a:r>
            <a:r>
              <a:rPr dirty="0" sz="1000" spc="5" b="1">
                <a:latin typeface="Microsoft JhengHei UI"/>
                <a:cs typeface="Microsoft JhengHei UI"/>
              </a:rPr>
              <a:t>且允</a:t>
            </a:r>
            <a:r>
              <a:rPr dirty="0" sz="1000" spc="-20" b="1">
                <a:latin typeface="Microsoft JhengHei UI"/>
                <a:cs typeface="Microsoft JhengHei UI"/>
              </a:rPr>
              <a:t>许</a:t>
            </a:r>
            <a:r>
              <a:rPr dirty="0" sz="1000" spc="5" b="1">
                <a:latin typeface="Microsoft JhengHei UI"/>
                <a:cs typeface="Microsoft JhengHei UI"/>
              </a:rPr>
              <a:t>带病参</a:t>
            </a:r>
            <a:r>
              <a:rPr dirty="0" sz="1000" spc="-20" b="1">
                <a:latin typeface="Microsoft JhengHei UI"/>
                <a:cs typeface="Microsoft JhengHei UI"/>
              </a:rPr>
              <a:t>保</a:t>
            </a:r>
            <a:r>
              <a:rPr dirty="0" sz="1000" spc="5" b="1">
                <a:latin typeface="Microsoft JhengHei UI"/>
                <a:cs typeface="Microsoft JhengHei UI"/>
              </a:rPr>
              <a:t>，有</a:t>
            </a:r>
            <a:r>
              <a:rPr dirty="0" sz="1000" spc="-20" b="1">
                <a:latin typeface="Microsoft JhengHei UI"/>
                <a:cs typeface="Microsoft JhengHei UI"/>
              </a:rPr>
              <a:t>助</a:t>
            </a:r>
            <a:r>
              <a:rPr dirty="0" sz="1000" spc="5" b="1">
                <a:latin typeface="Microsoft JhengHei UI"/>
                <a:cs typeface="Microsoft JhengHei UI"/>
              </a:rPr>
              <a:t>于提</a:t>
            </a:r>
            <a:r>
              <a:rPr dirty="0" sz="1000" spc="250" b="1">
                <a:latin typeface="Microsoft JhengHei UI"/>
                <a:cs typeface="Microsoft JhengHei UI"/>
              </a:rPr>
              <a:t>升</a:t>
            </a:r>
            <a:r>
              <a:rPr dirty="0" sz="1000" spc="-10" b="1">
                <a:latin typeface="Arial"/>
                <a:cs typeface="Arial"/>
              </a:rPr>
              <a:t>CAR-T</a:t>
            </a:r>
            <a:r>
              <a:rPr dirty="0" sz="1000" spc="-35" b="1">
                <a:latin typeface="Arial"/>
                <a:cs typeface="Arial"/>
              </a:rPr>
              <a:t> </a:t>
            </a:r>
            <a:r>
              <a:rPr dirty="0" sz="1000" spc="5" b="1">
                <a:latin typeface="Microsoft JhengHei UI"/>
                <a:cs typeface="Microsoft JhengHei UI"/>
              </a:rPr>
              <a:t>可及性</a:t>
            </a:r>
            <a:endParaRPr sz="1000">
              <a:latin typeface="Microsoft JhengHei UI"/>
              <a:cs typeface="Microsoft JhengHei UI"/>
            </a:endParaRPr>
          </a:p>
          <a:p>
            <a:pPr algn="just" marL="12700" marR="5080">
              <a:lnSpc>
                <a:spcPct val="139500"/>
              </a:lnSpc>
              <a:spcBef>
                <a:spcPts val="605"/>
              </a:spcBef>
            </a:pPr>
            <a:r>
              <a:rPr dirty="0" sz="1000" spc="-5">
                <a:latin typeface="Arial"/>
                <a:cs typeface="Arial"/>
              </a:rPr>
              <a:t>2015</a:t>
            </a:r>
            <a:r>
              <a:rPr dirty="0" sz="1000" spc="-20">
                <a:latin typeface="Arial"/>
                <a:cs typeface="Arial"/>
              </a:rPr>
              <a:t> </a:t>
            </a:r>
            <a:r>
              <a:rPr dirty="0" sz="1000" spc="5">
                <a:latin typeface="PMingLiU"/>
                <a:cs typeface="PMingLiU"/>
              </a:rPr>
              <a:t>年</a:t>
            </a:r>
            <a:r>
              <a:rPr dirty="0" sz="1000" spc="55">
                <a:latin typeface="PMingLiU"/>
                <a:cs typeface="PMingLiU"/>
              </a:rPr>
              <a:t> </a:t>
            </a:r>
            <a:r>
              <a:rPr dirty="0" sz="1000" spc="-5">
                <a:latin typeface="Arial"/>
                <a:cs typeface="Arial"/>
              </a:rPr>
              <a:t>12</a:t>
            </a:r>
            <a:r>
              <a:rPr dirty="0" sz="1000" spc="-15">
                <a:latin typeface="Arial"/>
                <a:cs typeface="Arial"/>
              </a:rPr>
              <a:t> </a:t>
            </a:r>
            <a:r>
              <a:rPr dirty="0" sz="1000" spc="5">
                <a:latin typeface="PMingLiU"/>
                <a:cs typeface="PMingLiU"/>
              </a:rPr>
              <a:t>月，深圳首次</a:t>
            </a:r>
            <a:r>
              <a:rPr dirty="0" sz="1000" spc="-20">
                <a:latin typeface="PMingLiU"/>
                <a:cs typeface="PMingLiU"/>
              </a:rPr>
              <a:t>推</a:t>
            </a:r>
            <a:r>
              <a:rPr dirty="0" sz="1000" spc="5">
                <a:latin typeface="PMingLiU"/>
                <a:cs typeface="PMingLiU"/>
              </a:rPr>
              <a:t>出</a:t>
            </a:r>
            <a:r>
              <a:rPr dirty="0" sz="1000">
                <a:latin typeface="Arial"/>
                <a:cs typeface="Arial"/>
              </a:rPr>
              <a:t>“</a:t>
            </a:r>
            <a:r>
              <a:rPr dirty="0" sz="1000" spc="5">
                <a:latin typeface="PMingLiU"/>
                <a:cs typeface="PMingLiU"/>
              </a:rPr>
              <a:t>重</a:t>
            </a:r>
            <a:r>
              <a:rPr dirty="0" sz="1000" spc="-20">
                <a:latin typeface="PMingLiU"/>
                <a:cs typeface="PMingLiU"/>
              </a:rPr>
              <a:t>特</a:t>
            </a:r>
            <a:r>
              <a:rPr dirty="0" sz="1000" spc="5">
                <a:latin typeface="PMingLiU"/>
                <a:cs typeface="PMingLiU"/>
              </a:rPr>
              <a:t>大疾</a:t>
            </a:r>
            <a:r>
              <a:rPr dirty="0" sz="1000" spc="-20">
                <a:latin typeface="PMingLiU"/>
                <a:cs typeface="PMingLiU"/>
              </a:rPr>
              <a:t>病</a:t>
            </a:r>
            <a:r>
              <a:rPr dirty="0" sz="1000" spc="5">
                <a:latin typeface="PMingLiU"/>
                <a:cs typeface="PMingLiU"/>
              </a:rPr>
              <a:t>补充</a:t>
            </a:r>
            <a:r>
              <a:rPr dirty="0" sz="1000" spc="-20">
                <a:latin typeface="PMingLiU"/>
                <a:cs typeface="PMingLiU"/>
              </a:rPr>
              <a:t>医</a:t>
            </a:r>
            <a:r>
              <a:rPr dirty="0" sz="1000" spc="5">
                <a:latin typeface="PMingLiU"/>
                <a:cs typeface="PMingLiU"/>
              </a:rPr>
              <a:t>疗保</a:t>
            </a:r>
            <a:r>
              <a:rPr dirty="0" sz="1000" spc="-15">
                <a:latin typeface="PMingLiU"/>
                <a:cs typeface="PMingLiU"/>
              </a:rPr>
              <a:t>险</a:t>
            </a:r>
            <a:r>
              <a:rPr dirty="0" sz="1000">
                <a:latin typeface="Arial"/>
                <a:cs typeface="Arial"/>
              </a:rPr>
              <a:t>”</a:t>
            </a:r>
            <a:r>
              <a:rPr dirty="0" sz="1000" spc="5">
                <a:latin typeface="PMingLiU"/>
                <a:cs typeface="PMingLiU"/>
              </a:rPr>
              <a:t>。</a:t>
            </a:r>
            <a:r>
              <a:rPr dirty="0" sz="1000" spc="-5">
                <a:latin typeface="Arial"/>
                <a:cs typeface="Arial"/>
              </a:rPr>
              <a:t>2020</a:t>
            </a:r>
            <a:r>
              <a:rPr dirty="0" sz="1000" spc="-15">
                <a:latin typeface="Arial"/>
                <a:cs typeface="Arial"/>
              </a:rPr>
              <a:t> </a:t>
            </a:r>
            <a:r>
              <a:rPr dirty="0" sz="1000" spc="5">
                <a:latin typeface="PMingLiU"/>
                <a:cs typeface="PMingLiU"/>
              </a:rPr>
              <a:t>年以来，基</a:t>
            </a:r>
            <a:r>
              <a:rPr dirty="0" sz="1000" spc="-20">
                <a:latin typeface="PMingLiU"/>
                <a:cs typeface="PMingLiU"/>
              </a:rPr>
              <a:t>于</a:t>
            </a:r>
            <a:r>
              <a:rPr dirty="0" sz="1000">
                <a:latin typeface="Arial"/>
                <a:cs typeface="Arial"/>
              </a:rPr>
              <a:t>“</a:t>
            </a:r>
            <a:r>
              <a:rPr dirty="0" sz="1000" spc="5">
                <a:latin typeface="PMingLiU"/>
                <a:cs typeface="PMingLiU"/>
              </a:rPr>
              <a:t>政</a:t>
            </a:r>
            <a:r>
              <a:rPr dirty="0" sz="1000" spc="-20">
                <a:latin typeface="PMingLiU"/>
                <a:cs typeface="PMingLiU"/>
              </a:rPr>
              <a:t>府</a:t>
            </a:r>
            <a:r>
              <a:rPr dirty="0" sz="1000" spc="5">
                <a:latin typeface="PMingLiU"/>
                <a:cs typeface="PMingLiU"/>
              </a:rPr>
              <a:t>指导、 商业运作</a:t>
            </a:r>
            <a:r>
              <a:rPr dirty="0" sz="1000" spc="-25">
                <a:latin typeface="Arial"/>
                <a:cs typeface="Arial"/>
              </a:rPr>
              <a:t>”</a:t>
            </a:r>
            <a:r>
              <a:rPr dirty="0" sz="1000" spc="5">
                <a:latin typeface="PMingLiU"/>
                <a:cs typeface="PMingLiU"/>
              </a:rPr>
              <a:t>的</a:t>
            </a:r>
            <a:r>
              <a:rPr dirty="0" sz="1000" spc="-20">
                <a:latin typeface="PMingLiU"/>
                <a:cs typeface="PMingLiU"/>
              </a:rPr>
              <a:t>推</a:t>
            </a:r>
            <a:r>
              <a:rPr dirty="0" sz="1000" spc="5">
                <a:latin typeface="PMingLiU"/>
                <a:cs typeface="PMingLiU"/>
              </a:rPr>
              <a:t>动模</a:t>
            </a:r>
            <a:r>
              <a:rPr dirty="0" sz="1000" spc="-20">
                <a:latin typeface="PMingLiU"/>
                <a:cs typeface="PMingLiU"/>
              </a:rPr>
              <a:t>式</a:t>
            </a:r>
            <a:r>
              <a:rPr dirty="0" sz="1000" spc="5">
                <a:latin typeface="PMingLiU"/>
                <a:cs typeface="PMingLiU"/>
              </a:rPr>
              <a:t>，各</a:t>
            </a:r>
            <a:r>
              <a:rPr dirty="0" sz="1000" spc="-20">
                <a:latin typeface="PMingLiU"/>
                <a:cs typeface="PMingLiU"/>
              </a:rPr>
              <a:t>省</a:t>
            </a:r>
            <a:r>
              <a:rPr dirty="0" sz="1000" spc="5">
                <a:latin typeface="PMingLiU"/>
                <a:cs typeface="PMingLiU"/>
              </a:rPr>
              <a:t>市惠</a:t>
            </a:r>
            <a:r>
              <a:rPr dirty="0" sz="1000" spc="-20">
                <a:latin typeface="PMingLiU"/>
                <a:cs typeface="PMingLiU"/>
              </a:rPr>
              <a:t>民</a:t>
            </a:r>
            <a:r>
              <a:rPr dirty="0" sz="1000" spc="5">
                <a:latin typeface="PMingLiU"/>
                <a:cs typeface="PMingLiU"/>
              </a:rPr>
              <a:t>保产</a:t>
            </a:r>
            <a:r>
              <a:rPr dirty="0" sz="1000" spc="-20">
                <a:latin typeface="PMingLiU"/>
                <a:cs typeface="PMingLiU"/>
              </a:rPr>
              <a:t>品</a:t>
            </a:r>
            <a:r>
              <a:rPr dirty="0" sz="1000" spc="5">
                <a:latin typeface="PMingLiU"/>
                <a:cs typeface="PMingLiU"/>
              </a:rPr>
              <a:t>快速</a:t>
            </a:r>
            <a:r>
              <a:rPr dirty="0" sz="1000" spc="-20">
                <a:latin typeface="PMingLiU"/>
                <a:cs typeface="PMingLiU"/>
              </a:rPr>
              <a:t>推</a:t>
            </a:r>
            <a:r>
              <a:rPr dirty="0" sz="1000" spc="5">
                <a:latin typeface="PMingLiU"/>
                <a:cs typeface="PMingLiU"/>
              </a:rPr>
              <a:t>进。</a:t>
            </a:r>
            <a:r>
              <a:rPr dirty="0" sz="1000" spc="-20">
                <a:latin typeface="PMingLiU"/>
                <a:cs typeface="PMingLiU"/>
              </a:rPr>
              <a:t>根</a:t>
            </a:r>
            <a:r>
              <a:rPr dirty="0" sz="1000" spc="5">
                <a:latin typeface="PMingLiU"/>
                <a:cs typeface="PMingLiU"/>
              </a:rPr>
              <a:t>据复旦</a:t>
            </a:r>
            <a:r>
              <a:rPr dirty="0" sz="1000" spc="-20">
                <a:latin typeface="PMingLiU"/>
                <a:cs typeface="PMingLiU"/>
              </a:rPr>
              <a:t>大</a:t>
            </a:r>
            <a:r>
              <a:rPr dirty="0" sz="1000" spc="5">
                <a:latin typeface="PMingLiU"/>
                <a:cs typeface="PMingLiU"/>
              </a:rPr>
              <a:t>学发</a:t>
            </a:r>
            <a:r>
              <a:rPr dirty="0" sz="1000" spc="-20">
                <a:latin typeface="PMingLiU"/>
                <a:cs typeface="PMingLiU"/>
              </a:rPr>
              <a:t>布</a:t>
            </a:r>
            <a:r>
              <a:rPr dirty="0" sz="1000" spc="5">
                <a:latin typeface="PMingLiU"/>
                <a:cs typeface="PMingLiU"/>
              </a:rPr>
              <a:t>的</a:t>
            </a:r>
            <a:r>
              <a:rPr dirty="0" sz="1000" spc="15">
                <a:latin typeface="PMingLiU"/>
                <a:cs typeface="PMingLiU"/>
              </a:rPr>
              <a:t>《</a:t>
            </a:r>
            <a:r>
              <a:rPr dirty="0" sz="1000" spc="-5">
                <a:latin typeface="Arial"/>
                <a:cs typeface="Arial"/>
              </a:rPr>
              <a:t>2021</a:t>
            </a:r>
            <a:r>
              <a:rPr dirty="0" sz="1000" spc="-150">
                <a:latin typeface="Arial"/>
                <a:cs typeface="Arial"/>
              </a:rPr>
              <a:t> </a:t>
            </a:r>
            <a:r>
              <a:rPr dirty="0" sz="1000" spc="5">
                <a:latin typeface="PMingLiU"/>
                <a:cs typeface="PMingLiU"/>
              </a:rPr>
              <a:t>城市定制 型商业</a:t>
            </a:r>
            <a:r>
              <a:rPr dirty="0" sz="1000" spc="-20">
                <a:latin typeface="PMingLiU"/>
                <a:cs typeface="PMingLiU"/>
              </a:rPr>
              <a:t>医</a:t>
            </a:r>
            <a:r>
              <a:rPr dirty="0" sz="1000" spc="5">
                <a:latin typeface="PMingLiU"/>
                <a:cs typeface="PMingLiU"/>
              </a:rPr>
              <a:t>疗保险</a:t>
            </a:r>
            <a:r>
              <a:rPr dirty="0" sz="1000" spc="150">
                <a:latin typeface="PMingLiU"/>
                <a:cs typeface="PMingLiU"/>
              </a:rPr>
              <a:t> </a:t>
            </a:r>
            <a:r>
              <a:rPr dirty="0" sz="1000">
                <a:latin typeface="Arial"/>
                <a:cs typeface="Arial"/>
              </a:rPr>
              <a:t>(</a:t>
            </a:r>
            <a:r>
              <a:rPr dirty="0" sz="1000" spc="-20">
                <a:latin typeface="PMingLiU"/>
                <a:cs typeface="PMingLiU"/>
              </a:rPr>
              <a:t>惠</a:t>
            </a:r>
            <a:r>
              <a:rPr dirty="0" sz="1000" spc="5">
                <a:latin typeface="PMingLiU"/>
                <a:cs typeface="PMingLiU"/>
              </a:rPr>
              <a:t>民保</a:t>
            </a:r>
            <a:r>
              <a:rPr dirty="0" sz="1000">
                <a:latin typeface="Arial"/>
                <a:cs typeface="Arial"/>
              </a:rPr>
              <a:t>)</a:t>
            </a:r>
            <a:r>
              <a:rPr dirty="0" sz="1000" spc="135">
                <a:latin typeface="Arial"/>
                <a:cs typeface="Arial"/>
              </a:rPr>
              <a:t> </a:t>
            </a:r>
            <a:r>
              <a:rPr dirty="0" sz="1000" spc="-20">
                <a:latin typeface="PMingLiU"/>
                <a:cs typeface="PMingLiU"/>
              </a:rPr>
              <a:t>知</a:t>
            </a:r>
            <a:r>
              <a:rPr dirty="0" sz="1000" spc="5">
                <a:latin typeface="PMingLiU"/>
                <a:cs typeface="PMingLiU"/>
              </a:rPr>
              <a:t>识图</a:t>
            </a:r>
            <a:r>
              <a:rPr dirty="0" sz="1000" spc="-20">
                <a:latin typeface="PMingLiU"/>
                <a:cs typeface="PMingLiU"/>
              </a:rPr>
              <a:t>谱</a:t>
            </a:r>
            <a:r>
              <a:rPr dirty="0" sz="1000" spc="5">
                <a:latin typeface="PMingLiU"/>
                <a:cs typeface="PMingLiU"/>
              </a:rPr>
              <a:t>》</a:t>
            </a:r>
            <a:r>
              <a:rPr dirty="0" sz="1000" spc="-5">
                <a:latin typeface="PMingLiU"/>
                <a:cs typeface="PMingLiU"/>
              </a:rPr>
              <a:t>，</a:t>
            </a:r>
            <a:r>
              <a:rPr dirty="0" sz="1000" spc="-5">
                <a:latin typeface="Arial"/>
                <a:cs typeface="Arial"/>
              </a:rPr>
              <a:t>2021</a:t>
            </a:r>
            <a:r>
              <a:rPr dirty="0" sz="1000" spc="5">
                <a:latin typeface="Arial"/>
                <a:cs typeface="Arial"/>
              </a:rPr>
              <a:t> </a:t>
            </a:r>
            <a:r>
              <a:rPr dirty="0" sz="1000" spc="5">
                <a:latin typeface="PMingLiU"/>
                <a:cs typeface="PMingLiU"/>
              </a:rPr>
              <a:t>年</a:t>
            </a:r>
            <a:r>
              <a:rPr dirty="0" sz="1000" spc="75">
                <a:latin typeface="PMingLiU"/>
                <a:cs typeface="PMingLiU"/>
              </a:rPr>
              <a:t> </a:t>
            </a:r>
            <a:r>
              <a:rPr dirty="0" sz="1000">
                <a:latin typeface="Arial"/>
                <a:cs typeface="Arial"/>
              </a:rPr>
              <a:t>5</a:t>
            </a:r>
            <a:r>
              <a:rPr dirty="0" sz="1000" spc="5">
                <a:latin typeface="Arial"/>
                <a:cs typeface="Arial"/>
              </a:rPr>
              <a:t> </a:t>
            </a:r>
            <a:r>
              <a:rPr dirty="0" sz="1000" spc="5">
                <a:latin typeface="PMingLiU"/>
                <a:cs typeface="PMingLiU"/>
              </a:rPr>
              <a:t>月</a:t>
            </a:r>
            <a:r>
              <a:rPr dirty="0" sz="1000" spc="75">
                <a:latin typeface="PMingLiU"/>
                <a:cs typeface="PMingLiU"/>
              </a:rPr>
              <a:t> </a:t>
            </a:r>
            <a:r>
              <a:rPr dirty="0" sz="1000" spc="-5">
                <a:latin typeface="Arial"/>
                <a:cs typeface="Arial"/>
              </a:rPr>
              <a:t>31</a:t>
            </a:r>
            <a:r>
              <a:rPr dirty="0" sz="1000" spc="5">
                <a:latin typeface="Arial"/>
                <a:cs typeface="Arial"/>
              </a:rPr>
              <a:t> </a:t>
            </a:r>
            <a:r>
              <a:rPr dirty="0" sz="1000" spc="5">
                <a:latin typeface="PMingLiU"/>
                <a:cs typeface="PMingLiU"/>
              </a:rPr>
              <a:t>日，</a:t>
            </a:r>
            <a:r>
              <a:rPr dirty="0" sz="1000" spc="175">
                <a:latin typeface="PMingLiU"/>
                <a:cs typeface="PMingLiU"/>
              </a:rPr>
              <a:t> </a:t>
            </a:r>
            <a:r>
              <a:rPr dirty="0" sz="1000" spc="5">
                <a:latin typeface="PMingLiU"/>
                <a:cs typeface="PMingLiU"/>
              </a:rPr>
              <a:t>全</a:t>
            </a:r>
            <a:r>
              <a:rPr dirty="0" sz="1000" spc="-20">
                <a:latin typeface="PMingLiU"/>
                <a:cs typeface="PMingLiU"/>
              </a:rPr>
              <a:t>国</a:t>
            </a:r>
            <a:r>
              <a:rPr dirty="0" sz="1000" spc="5">
                <a:latin typeface="PMingLiU"/>
                <a:cs typeface="PMingLiU"/>
              </a:rPr>
              <a:t>共推出</a:t>
            </a:r>
            <a:r>
              <a:rPr dirty="0" sz="1000" spc="75">
                <a:latin typeface="PMingLiU"/>
                <a:cs typeface="PMingLiU"/>
              </a:rPr>
              <a:t> </a:t>
            </a:r>
            <a:r>
              <a:rPr dirty="0" sz="1000" spc="-5">
                <a:latin typeface="Arial"/>
                <a:cs typeface="Arial"/>
              </a:rPr>
              <a:t>140</a:t>
            </a:r>
            <a:r>
              <a:rPr dirty="0" sz="1000" spc="5">
                <a:latin typeface="Arial"/>
                <a:cs typeface="Arial"/>
              </a:rPr>
              <a:t> </a:t>
            </a:r>
            <a:r>
              <a:rPr dirty="0" sz="1000" spc="5">
                <a:latin typeface="PMingLiU"/>
                <a:cs typeface="PMingLiU"/>
              </a:rPr>
              <a:t>款惠</a:t>
            </a:r>
            <a:r>
              <a:rPr dirty="0" sz="1000" spc="-20">
                <a:latin typeface="PMingLiU"/>
                <a:cs typeface="PMingLiU"/>
              </a:rPr>
              <a:t>民</a:t>
            </a:r>
            <a:r>
              <a:rPr dirty="0" sz="1000" spc="5">
                <a:latin typeface="PMingLiU"/>
                <a:cs typeface="PMingLiU"/>
              </a:rPr>
              <a:t>保产 品，覆盖</a:t>
            </a:r>
            <a:r>
              <a:rPr dirty="0" sz="1000">
                <a:latin typeface="PMingLiU"/>
                <a:cs typeface="PMingLiU"/>
              </a:rPr>
              <a:t> </a:t>
            </a:r>
            <a:r>
              <a:rPr dirty="0" sz="1000" spc="-15">
                <a:latin typeface="Arial"/>
                <a:cs typeface="Arial"/>
              </a:rPr>
              <a:t>26</a:t>
            </a:r>
            <a:r>
              <a:rPr dirty="0" sz="1000" spc="-45">
                <a:latin typeface="Arial"/>
                <a:cs typeface="Arial"/>
              </a:rPr>
              <a:t> </a:t>
            </a:r>
            <a:r>
              <a:rPr dirty="0" sz="1000" spc="5">
                <a:latin typeface="PMingLiU"/>
                <a:cs typeface="PMingLiU"/>
              </a:rPr>
              <a:t>个</a:t>
            </a:r>
            <a:r>
              <a:rPr dirty="0" sz="1000" spc="-20">
                <a:latin typeface="PMingLiU"/>
                <a:cs typeface="PMingLiU"/>
              </a:rPr>
              <a:t>省</a:t>
            </a:r>
            <a:r>
              <a:rPr dirty="0" sz="1000" spc="5">
                <a:latin typeface="PMingLiU"/>
                <a:cs typeface="PMingLiU"/>
              </a:rPr>
              <a:t>份。</a:t>
            </a:r>
            <a:r>
              <a:rPr dirty="0" sz="1000" spc="-20">
                <a:latin typeface="PMingLiU"/>
                <a:cs typeface="PMingLiU"/>
              </a:rPr>
              <a:t>截</a:t>
            </a:r>
            <a:r>
              <a:rPr dirty="0" sz="1000" spc="5">
                <a:latin typeface="PMingLiU"/>
                <a:cs typeface="PMingLiU"/>
              </a:rPr>
              <a:t>至</a:t>
            </a:r>
            <a:r>
              <a:rPr dirty="0" sz="1000" spc="10">
                <a:latin typeface="PMingLiU"/>
                <a:cs typeface="PMingLiU"/>
              </a:rPr>
              <a:t> </a:t>
            </a:r>
            <a:r>
              <a:rPr dirty="0" sz="1000" spc="-5">
                <a:latin typeface="Arial"/>
                <a:cs typeface="Arial"/>
              </a:rPr>
              <a:t>2021</a:t>
            </a:r>
            <a:r>
              <a:rPr dirty="0" sz="1000" spc="-50">
                <a:latin typeface="Arial"/>
                <a:cs typeface="Arial"/>
              </a:rPr>
              <a:t> </a:t>
            </a:r>
            <a:r>
              <a:rPr dirty="0" sz="1000" spc="5">
                <a:latin typeface="PMingLiU"/>
                <a:cs typeface="PMingLiU"/>
              </a:rPr>
              <a:t>年 </a:t>
            </a:r>
            <a:r>
              <a:rPr dirty="0" sz="1000" spc="-5">
                <a:latin typeface="Arial"/>
                <a:cs typeface="Arial"/>
              </a:rPr>
              <a:t>12</a:t>
            </a:r>
            <a:r>
              <a:rPr dirty="0" sz="1000" spc="-45">
                <a:latin typeface="Arial"/>
                <a:cs typeface="Arial"/>
              </a:rPr>
              <a:t> </a:t>
            </a:r>
            <a:r>
              <a:rPr dirty="0" sz="1000" spc="5">
                <a:latin typeface="PMingLiU"/>
                <a:cs typeface="PMingLiU"/>
              </a:rPr>
              <a:t>月</a:t>
            </a:r>
            <a:r>
              <a:rPr dirty="0" sz="1000" spc="-20">
                <a:latin typeface="PMingLiU"/>
                <a:cs typeface="PMingLiU"/>
              </a:rPr>
              <a:t> </a:t>
            </a:r>
            <a:r>
              <a:rPr dirty="0" sz="1000">
                <a:latin typeface="Arial"/>
                <a:cs typeface="Arial"/>
              </a:rPr>
              <a:t>1</a:t>
            </a:r>
            <a:r>
              <a:rPr dirty="0" sz="1000" spc="-45">
                <a:latin typeface="Arial"/>
                <a:cs typeface="Arial"/>
              </a:rPr>
              <a:t> </a:t>
            </a:r>
            <a:r>
              <a:rPr dirty="0" sz="1000" spc="5">
                <a:latin typeface="PMingLiU"/>
                <a:cs typeface="PMingLiU"/>
              </a:rPr>
              <a:t>日</a:t>
            </a:r>
            <a:r>
              <a:rPr dirty="0" sz="1000" spc="-20">
                <a:latin typeface="PMingLiU"/>
                <a:cs typeface="PMingLiU"/>
              </a:rPr>
              <a:t>，</a:t>
            </a:r>
            <a:r>
              <a:rPr dirty="0" sz="1000" spc="5">
                <a:latin typeface="PMingLiU"/>
                <a:cs typeface="PMingLiU"/>
              </a:rPr>
              <a:t>惠民</a:t>
            </a:r>
            <a:r>
              <a:rPr dirty="0" sz="1000" spc="-20">
                <a:latin typeface="PMingLiU"/>
                <a:cs typeface="PMingLiU"/>
              </a:rPr>
              <a:t>保</a:t>
            </a:r>
            <a:r>
              <a:rPr dirty="0" sz="1000" spc="5">
                <a:latin typeface="PMingLiU"/>
                <a:cs typeface="PMingLiU"/>
              </a:rPr>
              <a:t>累计参</a:t>
            </a:r>
            <a:r>
              <a:rPr dirty="0" sz="1000" spc="-20">
                <a:latin typeface="PMingLiU"/>
                <a:cs typeface="PMingLiU"/>
              </a:rPr>
              <a:t>保</a:t>
            </a:r>
            <a:r>
              <a:rPr dirty="0" sz="1000" spc="5">
                <a:latin typeface="PMingLiU"/>
                <a:cs typeface="PMingLiU"/>
              </a:rPr>
              <a:t>人数</a:t>
            </a:r>
            <a:r>
              <a:rPr dirty="0" sz="1000" spc="-20">
                <a:latin typeface="PMingLiU"/>
                <a:cs typeface="PMingLiU"/>
              </a:rPr>
              <a:t>达</a:t>
            </a:r>
            <a:r>
              <a:rPr dirty="0" sz="1000" spc="5">
                <a:latin typeface="PMingLiU"/>
                <a:cs typeface="PMingLiU"/>
              </a:rPr>
              <a:t>到 </a:t>
            </a:r>
            <a:r>
              <a:rPr dirty="0" sz="1000" spc="-5">
                <a:latin typeface="Arial"/>
                <a:cs typeface="Arial"/>
              </a:rPr>
              <a:t>9600</a:t>
            </a:r>
            <a:r>
              <a:rPr dirty="0" sz="1000" spc="-40">
                <a:latin typeface="Arial"/>
                <a:cs typeface="Arial"/>
              </a:rPr>
              <a:t> </a:t>
            </a:r>
            <a:r>
              <a:rPr dirty="0" sz="1000" spc="5">
                <a:latin typeface="PMingLiU"/>
                <a:cs typeface="PMingLiU"/>
              </a:rPr>
              <a:t>万</a:t>
            </a:r>
            <a:r>
              <a:rPr dirty="0" sz="1000" spc="-20">
                <a:latin typeface="PMingLiU"/>
                <a:cs typeface="PMingLiU"/>
              </a:rPr>
              <a:t>人</a:t>
            </a:r>
            <a:r>
              <a:rPr dirty="0" sz="1000" spc="5">
                <a:latin typeface="PMingLiU"/>
                <a:cs typeface="PMingLiU"/>
              </a:rPr>
              <a:t>，保费 收入突</a:t>
            </a:r>
            <a:r>
              <a:rPr dirty="0" sz="1000" spc="-20">
                <a:latin typeface="PMingLiU"/>
                <a:cs typeface="PMingLiU"/>
              </a:rPr>
              <a:t>破</a:t>
            </a:r>
            <a:r>
              <a:rPr dirty="0" sz="1000" spc="5">
                <a:latin typeface="PMingLiU"/>
                <a:cs typeface="PMingLiU"/>
              </a:rPr>
              <a:t>百亿</a:t>
            </a:r>
            <a:r>
              <a:rPr dirty="0" sz="1000" spc="-20">
                <a:latin typeface="PMingLiU"/>
                <a:cs typeface="PMingLiU"/>
              </a:rPr>
              <a:t>元</a:t>
            </a:r>
            <a:r>
              <a:rPr dirty="0" sz="1000" spc="5">
                <a:latin typeface="PMingLiU"/>
                <a:cs typeface="PMingLiU"/>
              </a:rPr>
              <a:t>。</a:t>
            </a:r>
            <a:endParaRPr sz="1000">
              <a:latin typeface="PMingLiU"/>
              <a:cs typeface="PMingLiU"/>
            </a:endParaRPr>
          </a:p>
          <a:p>
            <a:pPr algn="just"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67:</a:t>
            </a:r>
            <a:r>
              <a:rPr dirty="0" sz="1000" spc="-15" b="1">
                <a:latin typeface="Arial"/>
                <a:cs typeface="Arial"/>
              </a:rPr>
              <a:t> </a:t>
            </a:r>
            <a:r>
              <a:rPr dirty="0" sz="1000" spc="5" b="1">
                <a:latin typeface="Microsoft JhengHei UI"/>
                <a:cs typeface="Microsoft JhengHei UI"/>
              </a:rPr>
              <a:t>惠民保覆</a:t>
            </a:r>
            <a:r>
              <a:rPr dirty="0" sz="1000" spc="-20" b="1">
                <a:latin typeface="Microsoft JhengHei UI"/>
                <a:cs typeface="Microsoft JhengHei UI"/>
              </a:rPr>
              <a:t>盖</a:t>
            </a:r>
            <a:r>
              <a:rPr dirty="0" sz="1000" spc="5" b="1">
                <a:latin typeface="Microsoft JhengHei UI"/>
                <a:cs typeface="Microsoft JhengHei UI"/>
              </a:rPr>
              <a:t>省份</a:t>
            </a:r>
            <a:r>
              <a:rPr dirty="0" sz="1000" spc="-20" b="1">
                <a:latin typeface="Microsoft JhengHei UI"/>
                <a:cs typeface="Microsoft JhengHei UI"/>
              </a:rPr>
              <a:t>及</a:t>
            </a:r>
            <a:r>
              <a:rPr dirty="0" sz="1000" spc="5" b="1">
                <a:latin typeface="Microsoft JhengHei UI"/>
                <a:cs typeface="Microsoft JhengHei UI"/>
              </a:rPr>
              <a:t>对应</a:t>
            </a:r>
            <a:r>
              <a:rPr dirty="0" sz="1000" spc="-20" b="1">
                <a:latin typeface="Microsoft JhengHei UI"/>
                <a:cs typeface="Microsoft JhengHei UI"/>
              </a:rPr>
              <a:t>产</a:t>
            </a:r>
            <a:r>
              <a:rPr dirty="0" sz="1000" spc="5" b="1">
                <a:latin typeface="Microsoft JhengHei UI"/>
                <a:cs typeface="Microsoft JhengHei UI"/>
              </a:rPr>
              <a:t>品数量</a:t>
            </a:r>
            <a:endParaRPr sz="1000">
              <a:latin typeface="Microsoft JhengHei UI"/>
              <a:cs typeface="Microsoft JhengHei UI"/>
            </a:endParaRPr>
          </a:p>
        </p:txBody>
      </p:sp>
      <p:graphicFrame>
        <p:nvGraphicFramePr>
          <p:cNvPr id="9" name="object 9"/>
          <p:cNvGraphicFramePr>
            <a:graphicFrameLocks noGrp="1"/>
          </p:cNvGraphicFramePr>
          <p:nvPr/>
        </p:nvGraphicFramePr>
        <p:xfrm>
          <a:off x="539800" y="6707758"/>
          <a:ext cx="5062220" cy="1777364"/>
        </p:xfrm>
        <a:graphic>
          <a:graphicData uri="http://schemas.openxmlformats.org/drawingml/2006/table">
            <a:tbl>
              <a:tblPr firstRow="1" bandRow="1">
                <a:tableStyleId>{2D5ABB26-0587-4C30-8999-92F81FD0307C}</a:tableStyleId>
              </a:tblPr>
              <a:tblGrid>
                <a:gridCol w="826135"/>
                <a:gridCol w="826135"/>
                <a:gridCol w="826134"/>
                <a:gridCol w="822960"/>
                <a:gridCol w="932814"/>
                <a:gridCol w="826770"/>
              </a:tblGrid>
              <a:tr h="179831">
                <a:tc>
                  <a:txBody>
                    <a:bodyPr/>
                    <a:lstStyle/>
                    <a:p>
                      <a:pPr marL="69850">
                        <a:lnSpc>
                          <a:spcPct val="100000"/>
                        </a:lnSpc>
                        <a:spcBef>
                          <a:spcPts val="229"/>
                        </a:spcBef>
                      </a:pPr>
                      <a:r>
                        <a:rPr dirty="0" sz="800" spc="10" b="1">
                          <a:solidFill>
                            <a:srgbClr val="FFFFFF"/>
                          </a:solidFill>
                          <a:latin typeface="Microsoft JhengHei UI"/>
                          <a:cs typeface="Microsoft JhengHei UI"/>
                        </a:rPr>
                        <a:t>省份</a:t>
                      </a:r>
                      <a:endParaRPr sz="800">
                        <a:latin typeface="Microsoft JhengHei UI"/>
                        <a:cs typeface="Microsoft JhengHei UI"/>
                      </a:endParaRPr>
                    </a:p>
                  </a:txBody>
                  <a:tcPr marL="0" marR="0" marB="0" marT="29209">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a:txBody>
                    <a:bodyPr/>
                    <a:lstStyle/>
                    <a:p>
                      <a:pPr marL="69850">
                        <a:lnSpc>
                          <a:spcPct val="100000"/>
                        </a:lnSpc>
                        <a:spcBef>
                          <a:spcPts val="229"/>
                        </a:spcBef>
                      </a:pPr>
                      <a:r>
                        <a:rPr dirty="0" sz="800" spc="10" b="1">
                          <a:solidFill>
                            <a:srgbClr val="FFFFFF"/>
                          </a:solidFill>
                          <a:latin typeface="Microsoft JhengHei UI"/>
                          <a:cs typeface="Microsoft JhengHei UI"/>
                        </a:rPr>
                        <a:t>产</a:t>
                      </a:r>
                      <a:r>
                        <a:rPr dirty="0" sz="800" spc="-10" b="1">
                          <a:solidFill>
                            <a:srgbClr val="FFFFFF"/>
                          </a:solidFill>
                          <a:latin typeface="Microsoft JhengHei UI"/>
                          <a:cs typeface="Microsoft JhengHei UI"/>
                        </a:rPr>
                        <a:t>品数量</a:t>
                      </a:r>
                      <a:endParaRPr sz="800">
                        <a:latin typeface="Microsoft JhengHei UI"/>
                        <a:cs typeface="Microsoft JhengHei UI"/>
                      </a:endParaRPr>
                    </a:p>
                  </a:txBody>
                  <a:tcPr marL="0" marR="0" marB="0" marT="29209">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a:txBody>
                    <a:bodyPr/>
                    <a:lstStyle/>
                    <a:p>
                      <a:pPr marL="66675">
                        <a:lnSpc>
                          <a:spcPct val="100000"/>
                        </a:lnSpc>
                        <a:spcBef>
                          <a:spcPts val="229"/>
                        </a:spcBef>
                      </a:pPr>
                      <a:r>
                        <a:rPr dirty="0" sz="800" spc="10" b="1">
                          <a:solidFill>
                            <a:srgbClr val="FFFFFF"/>
                          </a:solidFill>
                          <a:latin typeface="Microsoft JhengHei UI"/>
                          <a:cs typeface="Microsoft JhengHei UI"/>
                        </a:rPr>
                        <a:t>省份</a:t>
                      </a:r>
                      <a:endParaRPr sz="800">
                        <a:latin typeface="Microsoft JhengHei UI"/>
                        <a:cs typeface="Microsoft JhengHei UI"/>
                      </a:endParaRPr>
                    </a:p>
                  </a:txBody>
                  <a:tcPr marL="0" marR="0" marB="0" marT="29209">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a:txBody>
                    <a:bodyPr/>
                    <a:lstStyle/>
                    <a:p>
                      <a:pPr marL="66675">
                        <a:lnSpc>
                          <a:spcPct val="100000"/>
                        </a:lnSpc>
                        <a:spcBef>
                          <a:spcPts val="229"/>
                        </a:spcBef>
                      </a:pPr>
                      <a:r>
                        <a:rPr dirty="0" sz="800" spc="10" b="1">
                          <a:solidFill>
                            <a:srgbClr val="FFFFFF"/>
                          </a:solidFill>
                          <a:latin typeface="Microsoft JhengHei UI"/>
                          <a:cs typeface="Microsoft JhengHei UI"/>
                        </a:rPr>
                        <a:t>产</a:t>
                      </a:r>
                      <a:r>
                        <a:rPr dirty="0" sz="800" spc="-10" b="1">
                          <a:solidFill>
                            <a:srgbClr val="FFFFFF"/>
                          </a:solidFill>
                          <a:latin typeface="Microsoft JhengHei UI"/>
                          <a:cs typeface="Microsoft JhengHei UI"/>
                        </a:rPr>
                        <a:t>品数量</a:t>
                      </a:r>
                      <a:endParaRPr sz="800">
                        <a:latin typeface="Microsoft JhengHei UI"/>
                        <a:cs typeface="Microsoft JhengHei UI"/>
                      </a:endParaRPr>
                    </a:p>
                  </a:txBody>
                  <a:tcPr marL="0" marR="0" marB="0" marT="29209">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a:txBody>
                    <a:bodyPr/>
                    <a:lstStyle/>
                    <a:p>
                      <a:pPr marL="69850">
                        <a:lnSpc>
                          <a:spcPct val="100000"/>
                        </a:lnSpc>
                        <a:spcBef>
                          <a:spcPts val="229"/>
                        </a:spcBef>
                      </a:pPr>
                      <a:r>
                        <a:rPr dirty="0" sz="800" spc="10" b="1">
                          <a:solidFill>
                            <a:srgbClr val="FFFFFF"/>
                          </a:solidFill>
                          <a:latin typeface="Microsoft JhengHei UI"/>
                          <a:cs typeface="Microsoft JhengHei UI"/>
                        </a:rPr>
                        <a:t>省份</a:t>
                      </a:r>
                      <a:endParaRPr sz="800">
                        <a:latin typeface="Microsoft JhengHei UI"/>
                        <a:cs typeface="Microsoft JhengHei UI"/>
                      </a:endParaRPr>
                    </a:p>
                  </a:txBody>
                  <a:tcPr marL="0" marR="0" marB="0" marT="29209">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solidFill>
                      <a:srgbClr val="C00000"/>
                    </a:solidFill>
                  </a:tcPr>
                </a:tc>
                <a:tc>
                  <a:txBody>
                    <a:bodyPr/>
                    <a:lstStyle/>
                    <a:p>
                      <a:pPr marL="69850">
                        <a:lnSpc>
                          <a:spcPct val="100000"/>
                        </a:lnSpc>
                        <a:spcBef>
                          <a:spcPts val="229"/>
                        </a:spcBef>
                      </a:pPr>
                      <a:r>
                        <a:rPr dirty="0" sz="800" spc="10" b="1">
                          <a:solidFill>
                            <a:srgbClr val="FFFFFF"/>
                          </a:solidFill>
                          <a:latin typeface="Microsoft JhengHei UI"/>
                          <a:cs typeface="Microsoft JhengHei UI"/>
                        </a:rPr>
                        <a:t>产</a:t>
                      </a:r>
                      <a:r>
                        <a:rPr dirty="0" sz="800" spc="-10" b="1">
                          <a:solidFill>
                            <a:srgbClr val="FFFFFF"/>
                          </a:solidFill>
                          <a:latin typeface="Microsoft JhengHei UI"/>
                          <a:cs typeface="Microsoft JhengHei UI"/>
                        </a:rPr>
                        <a:t>品数量</a:t>
                      </a:r>
                      <a:endParaRPr sz="800">
                        <a:latin typeface="Microsoft JhengHei UI"/>
                        <a:cs typeface="Microsoft JhengHei UI"/>
                      </a:endParaRPr>
                    </a:p>
                  </a:txBody>
                  <a:tcPr marL="0" marR="0" marB="0" marT="29209">
                    <a:lnL w="6350">
                      <a:solidFill>
                        <a:srgbClr val="000000"/>
                      </a:solidFill>
                      <a:prstDash val="solid"/>
                    </a:lnL>
                    <a:lnT w="19050">
                      <a:solidFill>
                        <a:srgbClr val="000000"/>
                      </a:solidFill>
                      <a:prstDash val="solid"/>
                    </a:lnT>
                    <a:lnB w="6350">
                      <a:solidFill>
                        <a:srgbClr val="000000"/>
                      </a:solidFill>
                      <a:prstDash val="solid"/>
                    </a:lnB>
                    <a:solidFill>
                      <a:srgbClr val="C00000"/>
                    </a:solidFill>
                  </a:tcPr>
                </a:tc>
              </a:tr>
              <a:tr h="176784">
                <a:tc>
                  <a:txBody>
                    <a:bodyPr/>
                    <a:lstStyle/>
                    <a:p>
                      <a:pPr marL="69850">
                        <a:lnSpc>
                          <a:spcPct val="100000"/>
                        </a:lnSpc>
                        <a:spcBef>
                          <a:spcPts val="185"/>
                        </a:spcBef>
                      </a:pPr>
                      <a:r>
                        <a:rPr dirty="0" sz="800" spc="-10">
                          <a:latin typeface="PMingLiU"/>
                          <a:cs typeface="PMingLiU"/>
                        </a:rPr>
                        <a:t>安徽</a:t>
                      </a:r>
                      <a:endParaRPr sz="800">
                        <a:latin typeface="PMingLiU"/>
                        <a:cs typeface="PMingLiU"/>
                      </a:endParaRPr>
                    </a:p>
                  </a:txBody>
                  <a:tcPr marL="0" marR="0" marB="0" marT="2349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915"/>
                        </a:lnSpc>
                        <a:spcBef>
                          <a:spcPts val="375"/>
                        </a:spcBef>
                      </a:pPr>
                      <a:r>
                        <a:rPr dirty="0" sz="800">
                          <a:latin typeface="Arial"/>
                          <a:cs typeface="Arial"/>
                        </a:rPr>
                        <a:t>7</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85"/>
                        </a:spcBef>
                      </a:pPr>
                      <a:r>
                        <a:rPr dirty="0" sz="800" spc="-10">
                          <a:latin typeface="PMingLiU"/>
                          <a:cs typeface="PMingLiU"/>
                        </a:rPr>
                        <a:t>湖南</a:t>
                      </a:r>
                      <a:endParaRPr sz="800">
                        <a:latin typeface="PMingLiU"/>
                        <a:cs typeface="PMingLiU"/>
                      </a:endParaRPr>
                    </a:p>
                  </a:txBody>
                  <a:tcPr marL="0" marR="0" marB="0" marT="234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ts val="915"/>
                        </a:lnSpc>
                        <a:spcBef>
                          <a:spcPts val="375"/>
                        </a:spcBef>
                      </a:pPr>
                      <a:r>
                        <a:rPr dirty="0" sz="800">
                          <a:latin typeface="Arial"/>
                          <a:cs typeface="Arial"/>
                        </a:rPr>
                        <a:t>7</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5"/>
                        </a:spcBef>
                      </a:pPr>
                      <a:r>
                        <a:rPr dirty="0" sz="800" spc="-10">
                          <a:latin typeface="PMingLiU"/>
                          <a:cs typeface="PMingLiU"/>
                        </a:rPr>
                        <a:t>宁夏</a:t>
                      </a:r>
                      <a:endParaRPr sz="800">
                        <a:latin typeface="PMingLiU"/>
                        <a:cs typeface="PMingLiU"/>
                      </a:endParaRPr>
                    </a:p>
                  </a:txBody>
                  <a:tcPr marL="0" marR="0" marB="0" marT="234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915"/>
                        </a:lnSpc>
                        <a:spcBef>
                          <a:spcPts val="375"/>
                        </a:spcBef>
                      </a:pPr>
                      <a:r>
                        <a:rPr dirty="0" sz="800">
                          <a:latin typeface="Arial"/>
                          <a:cs typeface="Arial"/>
                        </a:rPr>
                        <a:t>1</a:t>
                      </a:r>
                      <a:endParaRPr sz="800">
                        <a:latin typeface="Arial"/>
                        <a:cs typeface="Arial"/>
                      </a:endParaRPr>
                    </a:p>
                  </a:txBody>
                  <a:tcPr marL="0" marR="0" marB="0" marT="47625">
                    <a:lnL w="6350">
                      <a:solidFill>
                        <a:srgbClr val="000000"/>
                      </a:solidFill>
                      <a:prstDash val="solid"/>
                    </a:lnL>
                    <a:lnT w="6350">
                      <a:solidFill>
                        <a:srgbClr val="000000"/>
                      </a:solidFill>
                      <a:prstDash val="solid"/>
                    </a:lnT>
                    <a:lnB w="6350">
                      <a:solidFill>
                        <a:srgbClr val="000000"/>
                      </a:solidFill>
                      <a:prstDash val="solid"/>
                    </a:lnB>
                  </a:tcPr>
                </a:tc>
              </a:tr>
              <a:tr h="173735">
                <a:tc>
                  <a:txBody>
                    <a:bodyPr/>
                    <a:lstStyle/>
                    <a:p>
                      <a:pPr marL="69850">
                        <a:lnSpc>
                          <a:spcPct val="100000"/>
                        </a:lnSpc>
                        <a:spcBef>
                          <a:spcPts val="160"/>
                        </a:spcBef>
                      </a:pPr>
                      <a:r>
                        <a:rPr dirty="0" sz="800" spc="-10">
                          <a:latin typeface="PMingLiU"/>
                          <a:cs typeface="PMingLiU"/>
                        </a:rPr>
                        <a:t>北京</a:t>
                      </a:r>
                      <a:endParaRPr sz="800">
                        <a:latin typeface="PMingLiU"/>
                        <a:cs typeface="PMingLiU"/>
                      </a:endParaRPr>
                    </a:p>
                  </a:txBody>
                  <a:tcPr marL="0" marR="0" marB="0" marT="2032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890"/>
                        </a:lnSpc>
                        <a:spcBef>
                          <a:spcPts val="375"/>
                        </a:spcBef>
                      </a:pPr>
                      <a:r>
                        <a:rPr dirty="0" sz="800">
                          <a:latin typeface="Arial"/>
                          <a:cs typeface="Arial"/>
                        </a:rPr>
                        <a:t>3</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60"/>
                        </a:spcBef>
                      </a:pPr>
                      <a:r>
                        <a:rPr dirty="0" sz="800" spc="-10">
                          <a:latin typeface="PMingLiU"/>
                          <a:cs typeface="PMingLiU"/>
                        </a:rPr>
                        <a:t>湖北</a:t>
                      </a:r>
                      <a:endParaRPr sz="800">
                        <a:latin typeface="PMingLiU"/>
                        <a:cs typeface="PMingLiU"/>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ts val="890"/>
                        </a:lnSpc>
                        <a:spcBef>
                          <a:spcPts val="375"/>
                        </a:spcBef>
                      </a:pPr>
                      <a:r>
                        <a:rPr dirty="0" sz="800">
                          <a:latin typeface="Arial"/>
                          <a:cs typeface="Arial"/>
                        </a:rPr>
                        <a:t>2</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60"/>
                        </a:spcBef>
                      </a:pPr>
                      <a:r>
                        <a:rPr dirty="0" sz="800" spc="-10">
                          <a:latin typeface="PMingLiU"/>
                          <a:cs typeface="PMingLiU"/>
                        </a:rPr>
                        <a:t>上海</a:t>
                      </a:r>
                      <a:endParaRPr sz="800">
                        <a:latin typeface="PMingLiU"/>
                        <a:cs typeface="PMingLiU"/>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890"/>
                        </a:lnSpc>
                        <a:spcBef>
                          <a:spcPts val="375"/>
                        </a:spcBef>
                      </a:pPr>
                      <a:r>
                        <a:rPr dirty="0" sz="800">
                          <a:latin typeface="Arial"/>
                          <a:cs typeface="Arial"/>
                        </a:rPr>
                        <a:t>1</a:t>
                      </a:r>
                      <a:endParaRPr sz="800">
                        <a:latin typeface="Arial"/>
                        <a:cs typeface="Arial"/>
                      </a:endParaRPr>
                    </a:p>
                  </a:txBody>
                  <a:tcPr marL="0" marR="0" marB="0" marT="47625">
                    <a:lnL w="6350">
                      <a:solidFill>
                        <a:srgbClr val="000000"/>
                      </a:solidFill>
                      <a:prstDash val="solid"/>
                    </a:lnL>
                    <a:lnT w="6350">
                      <a:solidFill>
                        <a:srgbClr val="000000"/>
                      </a:solidFill>
                      <a:prstDash val="solid"/>
                    </a:lnT>
                    <a:lnB w="6350">
                      <a:solidFill>
                        <a:srgbClr val="000000"/>
                      </a:solidFill>
                      <a:prstDash val="solid"/>
                    </a:lnB>
                  </a:tcPr>
                </a:tc>
              </a:tr>
              <a:tr h="173735">
                <a:tc>
                  <a:txBody>
                    <a:bodyPr/>
                    <a:lstStyle/>
                    <a:p>
                      <a:pPr marL="69850">
                        <a:lnSpc>
                          <a:spcPct val="100000"/>
                        </a:lnSpc>
                        <a:spcBef>
                          <a:spcPts val="180"/>
                        </a:spcBef>
                      </a:pPr>
                      <a:r>
                        <a:rPr dirty="0" sz="800" spc="-10">
                          <a:latin typeface="PMingLiU"/>
                          <a:cs typeface="PMingLiU"/>
                        </a:rPr>
                        <a:t>重庆</a:t>
                      </a:r>
                      <a:endParaRPr sz="800">
                        <a:latin typeface="PMingLiU"/>
                        <a:cs typeface="PMingLiU"/>
                      </a:endParaRPr>
                    </a:p>
                  </a:txBody>
                  <a:tcPr marL="0" marR="0" marB="0" marT="2286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890"/>
                        </a:lnSpc>
                        <a:spcBef>
                          <a:spcPts val="375"/>
                        </a:spcBef>
                      </a:pPr>
                      <a:r>
                        <a:rPr dirty="0" sz="800">
                          <a:latin typeface="Arial"/>
                          <a:cs typeface="Arial"/>
                        </a:rPr>
                        <a:t>1</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80"/>
                        </a:spcBef>
                      </a:pPr>
                      <a:r>
                        <a:rPr dirty="0" sz="800" spc="-10">
                          <a:latin typeface="PMingLiU"/>
                          <a:cs typeface="PMingLiU"/>
                        </a:rPr>
                        <a:t>河南</a:t>
                      </a:r>
                      <a:endParaRPr sz="800">
                        <a:latin typeface="PMingLiU"/>
                        <a:cs typeface="PMingLiU"/>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ts val="890"/>
                        </a:lnSpc>
                        <a:spcBef>
                          <a:spcPts val="375"/>
                        </a:spcBef>
                      </a:pPr>
                      <a:r>
                        <a:rPr dirty="0" sz="800">
                          <a:latin typeface="Arial"/>
                          <a:cs typeface="Arial"/>
                        </a:rPr>
                        <a:t>5</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0"/>
                        </a:spcBef>
                      </a:pPr>
                      <a:r>
                        <a:rPr dirty="0" sz="800" spc="-10">
                          <a:latin typeface="PMingLiU"/>
                          <a:cs typeface="PMingLiU"/>
                        </a:rPr>
                        <a:t>四川</a:t>
                      </a:r>
                      <a:endParaRPr sz="800">
                        <a:latin typeface="PMingLiU"/>
                        <a:cs typeface="PMingLiU"/>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890"/>
                        </a:lnSpc>
                        <a:spcBef>
                          <a:spcPts val="375"/>
                        </a:spcBef>
                      </a:pPr>
                      <a:r>
                        <a:rPr dirty="0" sz="800">
                          <a:latin typeface="Arial"/>
                          <a:cs typeface="Arial"/>
                        </a:rPr>
                        <a:t>9</a:t>
                      </a:r>
                      <a:endParaRPr sz="800">
                        <a:latin typeface="Arial"/>
                        <a:cs typeface="Arial"/>
                      </a:endParaRPr>
                    </a:p>
                  </a:txBody>
                  <a:tcPr marL="0" marR="0" marB="0" marT="47625">
                    <a:lnL w="6350">
                      <a:solidFill>
                        <a:srgbClr val="000000"/>
                      </a:solidFill>
                      <a:prstDash val="solid"/>
                    </a:lnL>
                    <a:lnT w="6350">
                      <a:solidFill>
                        <a:srgbClr val="000000"/>
                      </a:solidFill>
                      <a:prstDash val="solid"/>
                    </a:lnT>
                    <a:lnB w="6350">
                      <a:solidFill>
                        <a:srgbClr val="000000"/>
                      </a:solidFill>
                      <a:prstDash val="solid"/>
                    </a:lnB>
                  </a:tcPr>
                </a:tc>
              </a:tr>
              <a:tr h="173736">
                <a:tc>
                  <a:txBody>
                    <a:bodyPr/>
                    <a:lstStyle/>
                    <a:p>
                      <a:pPr marL="69850">
                        <a:lnSpc>
                          <a:spcPct val="100000"/>
                        </a:lnSpc>
                        <a:spcBef>
                          <a:spcPts val="180"/>
                        </a:spcBef>
                      </a:pPr>
                      <a:r>
                        <a:rPr dirty="0" sz="800" spc="-10">
                          <a:latin typeface="PMingLiU"/>
                          <a:cs typeface="PMingLiU"/>
                        </a:rPr>
                        <a:t>福建</a:t>
                      </a:r>
                      <a:endParaRPr sz="800">
                        <a:latin typeface="PMingLiU"/>
                        <a:cs typeface="PMingLiU"/>
                      </a:endParaRPr>
                    </a:p>
                  </a:txBody>
                  <a:tcPr marL="0" marR="0" marB="0" marT="2286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890"/>
                        </a:lnSpc>
                        <a:spcBef>
                          <a:spcPts val="375"/>
                        </a:spcBef>
                      </a:pPr>
                      <a:r>
                        <a:rPr dirty="0" sz="800">
                          <a:latin typeface="Arial"/>
                          <a:cs typeface="Arial"/>
                        </a:rPr>
                        <a:t>5</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80"/>
                        </a:spcBef>
                      </a:pPr>
                      <a:r>
                        <a:rPr dirty="0" sz="800" spc="-10">
                          <a:latin typeface="PMingLiU"/>
                          <a:cs typeface="PMingLiU"/>
                        </a:rPr>
                        <a:t>河北</a:t>
                      </a:r>
                      <a:endParaRPr sz="800">
                        <a:latin typeface="PMingLiU"/>
                        <a:cs typeface="PMingLiU"/>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ts val="890"/>
                        </a:lnSpc>
                        <a:spcBef>
                          <a:spcPts val="375"/>
                        </a:spcBef>
                      </a:pPr>
                      <a:r>
                        <a:rPr dirty="0" sz="800">
                          <a:latin typeface="Arial"/>
                          <a:cs typeface="Arial"/>
                        </a:rPr>
                        <a:t>2</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0"/>
                        </a:spcBef>
                      </a:pPr>
                      <a:r>
                        <a:rPr dirty="0" sz="800" spc="-10">
                          <a:latin typeface="PMingLiU"/>
                          <a:cs typeface="PMingLiU"/>
                        </a:rPr>
                        <a:t>山东</a:t>
                      </a:r>
                      <a:endParaRPr sz="800">
                        <a:latin typeface="PMingLiU"/>
                        <a:cs typeface="PMingLiU"/>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890"/>
                        </a:lnSpc>
                        <a:spcBef>
                          <a:spcPts val="375"/>
                        </a:spcBef>
                      </a:pPr>
                      <a:r>
                        <a:rPr dirty="0" sz="800" spc="-15">
                          <a:latin typeface="Arial"/>
                          <a:cs typeface="Arial"/>
                        </a:rPr>
                        <a:t>12</a:t>
                      </a:r>
                      <a:endParaRPr sz="800">
                        <a:latin typeface="Arial"/>
                        <a:cs typeface="Arial"/>
                      </a:endParaRPr>
                    </a:p>
                  </a:txBody>
                  <a:tcPr marL="0" marR="0" marB="0" marT="47625">
                    <a:lnL w="6350">
                      <a:solidFill>
                        <a:srgbClr val="000000"/>
                      </a:solidFill>
                      <a:prstDash val="solid"/>
                    </a:lnL>
                    <a:lnT w="6350">
                      <a:solidFill>
                        <a:srgbClr val="000000"/>
                      </a:solidFill>
                      <a:prstDash val="solid"/>
                    </a:lnT>
                    <a:lnB w="6350">
                      <a:solidFill>
                        <a:srgbClr val="000000"/>
                      </a:solidFill>
                      <a:prstDash val="solid"/>
                    </a:lnB>
                  </a:tcPr>
                </a:tc>
              </a:tr>
              <a:tr h="177037">
                <a:tc>
                  <a:txBody>
                    <a:bodyPr/>
                    <a:lstStyle/>
                    <a:p>
                      <a:pPr marL="69850">
                        <a:lnSpc>
                          <a:spcPct val="100000"/>
                        </a:lnSpc>
                        <a:spcBef>
                          <a:spcPts val="185"/>
                        </a:spcBef>
                      </a:pPr>
                      <a:r>
                        <a:rPr dirty="0" sz="800" spc="-10">
                          <a:latin typeface="PMingLiU"/>
                          <a:cs typeface="PMingLiU"/>
                        </a:rPr>
                        <a:t>广东</a:t>
                      </a:r>
                      <a:endParaRPr sz="800">
                        <a:latin typeface="PMingLiU"/>
                        <a:cs typeface="PMingLiU"/>
                      </a:endParaRPr>
                    </a:p>
                  </a:txBody>
                  <a:tcPr marL="0" marR="0" marB="0" marT="2349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915"/>
                        </a:lnSpc>
                        <a:spcBef>
                          <a:spcPts val="375"/>
                        </a:spcBef>
                      </a:pPr>
                      <a:r>
                        <a:rPr dirty="0" sz="800" spc="-15">
                          <a:latin typeface="Arial"/>
                          <a:cs typeface="Arial"/>
                        </a:rPr>
                        <a:t>19</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85"/>
                        </a:spcBef>
                      </a:pPr>
                      <a:r>
                        <a:rPr dirty="0" sz="800" spc="-10">
                          <a:latin typeface="PMingLiU"/>
                          <a:cs typeface="PMingLiU"/>
                        </a:rPr>
                        <a:t>海南</a:t>
                      </a:r>
                      <a:endParaRPr sz="800">
                        <a:latin typeface="PMingLiU"/>
                        <a:cs typeface="PMingLiU"/>
                      </a:endParaRPr>
                    </a:p>
                  </a:txBody>
                  <a:tcPr marL="0" marR="0" marB="0" marT="234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ts val="915"/>
                        </a:lnSpc>
                        <a:spcBef>
                          <a:spcPts val="375"/>
                        </a:spcBef>
                      </a:pPr>
                      <a:r>
                        <a:rPr dirty="0" sz="800">
                          <a:latin typeface="Arial"/>
                          <a:cs typeface="Arial"/>
                        </a:rPr>
                        <a:t>3</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5"/>
                        </a:spcBef>
                      </a:pPr>
                      <a:r>
                        <a:rPr dirty="0" sz="800" spc="-10">
                          <a:latin typeface="PMingLiU"/>
                          <a:cs typeface="PMingLiU"/>
                        </a:rPr>
                        <a:t>山西</a:t>
                      </a:r>
                      <a:endParaRPr sz="800">
                        <a:latin typeface="PMingLiU"/>
                        <a:cs typeface="PMingLiU"/>
                      </a:endParaRPr>
                    </a:p>
                  </a:txBody>
                  <a:tcPr marL="0" marR="0" marB="0" marT="234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915"/>
                        </a:lnSpc>
                        <a:spcBef>
                          <a:spcPts val="375"/>
                        </a:spcBef>
                      </a:pPr>
                      <a:r>
                        <a:rPr dirty="0" sz="800">
                          <a:latin typeface="Arial"/>
                          <a:cs typeface="Arial"/>
                        </a:rPr>
                        <a:t>2</a:t>
                      </a:r>
                      <a:endParaRPr sz="800">
                        <a:latin typeface="Arial"/>
                        <a:cs typeface="Arial"/>
                      </a:endParaRPr>
                    </a:p>
                  </a:txBody>
                  <a:tcPr marL="0" marR="0" marB="0" marT="47625">
                    <a:lnL w="6350">
                      <a:solidFill>
                        <a:srgbClr val="000000"/>
                      </a:solidFill>
                      <a:prstDash val="solid"/>
                    </a:lnL>
                    <a:lnT w="6350">
                      <a:solidFill>
                        <a:srgbClr val="000000"/>
                      </a:solidFill>
                      <a:prstDash val="solid"/>
                    </a:lnT>
                    <a:lnB w="6350">
                      <a:solidFill>
                        <a:srgbClr val="000000"/>
                      </a:solidFill>
                      <a:prstDash val="solid"/>
                    </a:lnB>
                  </a:tcPr>
                </a:tc>
              </a:tr>
              <a:tr h="173736">
                <a:tc>
                  <a:txBody>
                    <a:bodyPr/>
                    <a:lstStyle/>
                    <a:p>
                      <a:pPr marL="69850">
                        <a:lnSpc>
                          <a:spcPct val="100000"/>
                        </a:lnSpc>
                        <a:spcBef>
                          <a:spcPts val="185"/>
                        </a:spcBef>
                      </a:pPr>
                      <a:r>
                        <a:rPr dirty="0" sz="800" spc="-10">
                          <a:latin typeface="PMingLiU"/>
                          <a:cs typeface="PMingLiU"/>
                        </a:rPr>
                        <a:t>广西</a:t>
                      </a:r>
                      <a:endParaRPr sz="800">
                        <a:latin typeface="PMingLiU"/>
                        <a:cs typeface="PMingLiU"/>
                      </a:endParaRPr>
                    </a:p>
                  </a:txBody>
                  <a:tcPr marL="0" marR="0" marB="0" marT="23495">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890"/>
                        </a:lnSpc>
                        <a:spcBef>
                          <a:spcPts val="375"/>
                        </a:spcBef>
                      </a:pPr>
                      <a:r>
                        <a:rPr dirty="0" sz="800">
                          <a:latin typeface="Arial"/>
                          <a:cs typeface="Arial"/>
                        </a:rPr>
                        <a:t>2</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85"/>
                        </a:spcBef>
                      </a:pPr>
                      <a:r>
                        <a:rPr dirty="0" sz="800" spc="-10">
                          <a:latin typeface="PMingLiU"/>
                          <a:cs typeface="PMingLiU"/>
                        </a:rPr>
                        <a:t>江苏</a:t>
                      </a:r>
                      <a:endParaRPr sz="800">
                        <a:latin typeface="PMingLiU"/>
                        <a:cs typeface="PMingLiU"/>
                      </a:endParaRPr>
                    </a:p>
                  </a:txBody>
                  <a:tcPr marL="0" marR="0" marB="0" marT="234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ts val="890"/>
                        </a:lnSpc>
                        <a:spcBef>
                          <a:spcPts val="375"/>
                        </a:spcBef>
                      </a:pPr>
                      <a:r>
                        <a:rPr dirty="0" sz="800" spc="-15">
                          <a:latin typeface="Arial"/>
                          <a:cs typeface="Arial"/>
                        </a:rPr>
                        <a:t>20</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5"/>
                        </a:spcBef>
                      </a:pPr>
                      <a:r>
                        <a:rPr dirty="0" sz="800" spc="-10">
                          <a:latin typeface="PMingLiU"/>
                          <a:cs typeface="PMingLiU"/>
                        </a:rPr>
                        <a:t>天津</a:t>
                      </a:r>
                      <a:endParaRPr sz="800">
                        <a:latin typeface="PMingLiU"/>
                        <a:cs typeface="PMingLiU"/>
                      </a:endParaRPr>
                    </a:p>
                  </a:txBody>
                  <a:tcPr marL="0" marR="0" marB="0" marT="2349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890"/>
                        </a:lnSpc>
                        <a:spcBef>
                          <a:spcPts val="375"/>
                        </a:spcBef>
                      </a:pPr>
                      <a:r>
                        <a:rPr dirty="0" sz="800">
                          <a:latin typeface="Arial"/>
                          <a:cs typeface="Arial"/>
                        </a:rPr>
                        <a:t>2</a:t>
                      </a:r>
                      <a:endParaRPr sz="800">
                        <a:latin typeface="Arial"/>
                        <a:cs typeface="Arial"/>
                      </a:endParaRPr>
                    </a:p>
                  </a:txBody>
                  <a:tcPr marL="0" marR="0" marB="0" marT="47625">
                    <a:lnL w="6350">
                      <a:solidFill>
                        <a:srgbClr val="000000"/>
                      </a:solidFill>
                      <a:prstDash val="solid"/>
                    </a:lnL>
                    <a:lnT w="6350">
                      <a:solidFill>
                        <a:srgbClr val="000000"/>
                      </a:solidFill>
                      <a:prstDash val="solid"/>
                    </a:lnT>
                    <a:lnB w="6350">
                      <a:solidFill>
                        <a:srgbClr val="000000"/>
                      </a:solidFill>
                      <a:prstDash val="solid"/>
                    </a:lnB>
                  </a:tcPr>
                </a:tc>
              </a:tr>
              <a:tr h="173736">
                <a:tc>
                  <a:txBody>
                    <a:bodyPr/>
                    <a:lstStyle/>
                    <a:p>
                      <a:pPr marL="69850">
                        <a:lnSpc>
                          <a:spcPct val="100000"/>
                        </a:lnSpc>
                        <a:spcBef>
                          <a:spcPts val="180"/>
                        </a:spcBef>
                      </a:pPr>
                      <a:r>
                        <a:rPr dirty="0" sz="800" spc="-10">
                          <a:latin typeface="PMingLiU"/>
                          <a:cs typeface="PMingLiU"/>
                        </a:rPr>
                        <a:t>贵州</a:t>
                      </a:r>
                      <a:endParaRPr sz="800">
                        <a:latin typeface="PMingLiU"/>
                        <a:cs typeface="PMingLiU"/>
                      </a:endParaRPr>
                    </a:p>
                  </a:txBody>
                  <a:tcPr marL="0" marR="0" marB="0" marT="2286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890"/>
                        </a:lnSpc>
                        <a:spcBef>
                          <a:spcPts val="375"/>
                        </a:spcBef>
                      </a:pPr>
                      <a:r>
                        <a:rPr dirty="0" sz="800">
                          <a:latin typeface="Arial"/>
                          <a:cs typeface="Arial"/>
                        </a:rPr>
                        <a:t>2</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80"/>
                        </a:spcBef>
                      </a:pPr>
                      <a:r>
                        <a:rPr dirty="0" sz="800" spc="-10">
                          <a:latin typeface="PMingLiU"/>
                          <a:cs typeface="PMingLiU"/>
                        </a:rPr>
                        <a:t>吉林</a:t>
                      </a:r>
                      <a:endParaRPr sz="800">
                        <a:latin typeface="PMingLiU"/>
                        <a:cs typeface="PMingLiU"/>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ts val="890"/>
                        </a:lnSpc>
                        <a:spcBef>
                          <a:spcPts val="375"/>
                        </a:spcBef>
                      </a:pPr>
                      <a:r>
                        <a:rPr dirty="0" sz="800">
                          <a:latin typeface="Arial"/>
                          <a:cs typeface="Arial"/>
                        </a:rPr>
                        <a:t>1</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0"/>
                        </a:spcBef>
                      </a:pPr>
                      <a:r>
                        <a:rPr dirty="0" sz="800" spc="-10">
                          <a:latin typeface="PMingLiU"/>
                          <a:cs typeface="PMingLiU"/>
                        </a:rPr>
                        <a:t>云南</a:t>
                      </a:r>
                      <a:endParaRPr sz="800">
                        <a:latin typeface="PMingLiU"/>
                        <a:cs typeface="PMingLiU"/>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890"/>
                        </a:lnSpc>
                        <a:spcBef>
                          <a:spcPts val="375"/>
                        </a:spcBef>
                      </a:pPr>
                      <a:r>
                        <a:rPr dirty="0" sz="800">
                          <a:latin typeface="Arial"/>
                          <a:cs typeface="Arial"/>
                        </a:rPr>
                        <a:t>1</a:t>
                      </a:r>
                      <a:endParaRPr sz="800">
                        <a:latin typeface="Arial"/>
                        <a:cs typeface="Arial"/>
                      </a:endParaRPr>
                    </a:p>
                  </a:txBody>
                  <a:tcPr marL="0" marR="0" marB="0" marT="47625">
                    <a:lnL w="6350">
                      <a:solidFill>
                        <a:srgbClr val="000000"/>
                      </a:solidFill>
                      <a:prstDash val="solid"/>
                    </a:lnL>
                    <a:lnT w="6350">
                      <a:solidFill>
                        <a:srgbClr val="000000"/>
                      </a:solidFill>
                      <a:prstDash val="solid"/>
                    </a:lnT>
                    <a:lnB w="6350">
                      <a:solidFill>
                        <a:srgbClr val="000000"/>
                      </a:solidFill>
                      <a:prstDash val="solid"/>
                    </a:lnB>
                  </a:tcPr>
                </a:tc>
              </a:tr>
              <a:tr h="176784">
                <a:tc>
                  <a:txBody>
                    <a:bodyPr/>
                    <a:lstStyle/>
                    <a:p>
                      <a:pPr marL="69850">
                        <a:lnSpc>
                          <a:spcPct val="100000"/>
                        </a:lnSpc>
                        <a:spcBef>
                          <a:spcPts val="180"/>
                        </a:spcBef>
                      </a:pPr>
                      <a:r>
                        <a:rPr dirty="0" sz="800" spc="-10">
                          <a:latin typeface="PMingLiU"/>
                          <a:cs typeface="PMingLiU"/>
                        </a:rPr>
                        <a:t>甘肃</a:t>
                      </a:r>
                      <a:endParaRPr sz="800">
                        <a:latin typeface="PMingLiU"/>
                        <a:cs typeface="PMingLiU"/>
                      </a:endParaRPr>
                    </a:p>
                  </a:txBody>
                  <a:tcPr marL="0" marR="0" marB="0" marT="2286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915"/>
                        </a:lnSpc>
                        <a:spcBef>
                          <a:spcPts val="375"/>
                        </a:spcBef>
                      </a:pPr>
                      <a:r>
                        <a:rPr dirty="0" sz="800">
                          <a:latin typeface="Arial"/>
                          <a:cs typeface="Arial"/>
                        </a:rPr>
                        <a:t>1</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180"/>
                        </a:spcBef>
                      </a:pPr>
                      <a:r>
                        <a:rPr dirty="0" sz="800" spc="-10">
                          <a:latin typeface="PMingLiU"/>
                          <a:cs typeface="PMingLiU"/>
                        </a:rPr>
                        <a:t>江西</a:t>
                      </a:r>
                      <a:endParaRPr sz="800">
                        <a:latin typeface="PMingLiU"/>
                        <a:cs typeface="PMingLiU"/>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ts val="915"/>
                        </a:lnSpc>
                        <a:spcBef>
                          <a:spcPts val="375"/>
                        </a:spcBef>
                      </a:pPr>
                      <a:r>
                        <a:rPr dirty="0" sz="800">
                          <a:latin typeface="Arial"/>
                          <a:cs typeface="Arial"/>
                        </a:rPr>
                        <a:t>5</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ct val="100000"/>
                        </a:lnSpc>
                        <a:spcBef>
                          <a:spcPts val="180"/>
                        </a:spcBef>
                      </a:pPr>
                      <a:r>
                        <a:rPr dirty="0" sz="800" spc="-10">
                          <a:latin typeface="PMingLiU"/>
                          <a:cs typeface="PMingLiU"/>
                        </a:rPr>
                        <a:t>浙江</a:t>
                      </a:r>
                      <a:endParaRPr sz="800">
                        <a:latin typeface="PMingLiU"/>
                        <a:cs typeface="PMingLiU"/>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915"/>
                        </a:lnSpc>
                        <a:spcBef>
                          <a:spcPts val="375"/>
                        </a:spcBef>
                      </a:pPr>
                      <a:r>
                        <a:rPr dirty="0" sz="800" spc="-15">
                          <a:latin typeface="Arial"/>
                          <a:cs typeface="Arial"/>
                        </a:rPr>
                        <a:t>16</a:t>
                      </a:r>
                      <a:endParaRPr sz="800">
                        <a:latin typeface="Arial"/>
                        <a:cs typeface="Arial"/>
                      </a:endParaRPr>
                    </a:p>
                  </a:txBody>
                  <a:tcPr marL="0" marR="0" marB="0" marT="47625">
                    <a:lnL w="6350">
                      <a:solidFill>
                        <a:srgbClr val="000000"/>
                      </a:solidFill>
                      <a:prstDash val="solid"/>
                    </a:lnL>
                    <a:lnT w="6350">
                      <a:solidFill>
                        <a:srgbClr val="000000"/>
                      </a:solidFill>
                      <a:prstDash val="solid"/>
                    </a:lnT>
                    <a:lnB w="6350">
                      <a:solidFill>
                        <a:srgbClr val="000000"/>
                      </a:solidFill>
                      <a:prstDash val="solid"/>
                    </a:lnB>
                  </a:tcPr>
                </a:tc>
              </a:tr>
              <a:tr h="179831">
                <a:tc>
                  <a:txBody>
                    <a:bodyPr/>
                    <a:lstStyle/>
                    <a:p>
                      <a:pPr marL="69850">
                        <a:lnSpc>
                          <a:spcPct val="100000"/>
                        </a:lnSpc>
                        <a:spcBef>
                          <a:spcPts val="160"/>
                        </a:spcBef>
                      </a:pPr>
                      <a:r>
                        <a:rPr dirty="0" sz="800" spc="-10">
                          <a:latin typeface="PMingLiU"/>
                          <a:cs typeface="PMingLiU"/>
                        </a:rPr>
                        <a:t>黑龙江</a:t>
                      </a:r>
                      <a:endParaRPr sz="800">
                        <a:latin typeface="PMingLiU"/>
                        <a:cs typeface="PMingLiU"/>
                      </a:endParaRPr>
                    </a:p>
                  </a:txBody>
                  <a:tcPr marL="0" marR="0" marB="0" marT="20320">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ts val="940"/>
                        </a:lnSpc>
                        <a:spcBef>
                          <a:spcPts val="375"/>
                        </a:spcBef>
                      </a:pPr>
                      <a:r>
                        <a:rPr dirty="0" sz="800">
                          <a:latin typeface="Arial"/>
                          <a:cs typeface="Arial"/>
                        </a:rPr>
                        <a:t>1</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6675">
                        <a:lnSpc>
                          <a:spcPct val="100000"/>
                        </a:lnSpc>
                        <a:spcBef>
                          <a:spcPts val="160"/>
                        </a:spcBef>
                      </a:pPr>
                      <a:r>
                        <a:rPr dirty="0" sz="800" spc="-10">
                          <a:latin typeface="PMingLiU"/>
                          <a:cs typeface="PMingLiU"/>
                        </a:rPr>
                        <a:t>辽宁</a:t>
                      </a:r>
                      <a:endParaRPr sz="800">
                        <a:latin typeface="PMingLiU"/>
                        <a:cs typeface="PMingLiU"/>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6675">
                        <a:lnSpc>
                          <a:spcPts val="940"/>
                        </a:lnSpc>
                        <a:spcBef>
                          <a:spcPts val="375"/>
                        </a:spcBef>
                      </a:pPr>
                      <a:r>
                        <a:rPr dirty="0" sz="800">
                          <a:latin typeface="Arial"/>
                          <a:cs typeface="Arial"/>
                        </a:rPr>
                        <a:t>5</a:t>
                      </a:r>
                      <a:endParaRPr sz="800">
                        <a:latin typeface="Arial"/>
                        <a:cs typeface="Arial"/>
                      </a:endParaRPr>
                    </a:p>
                  </a:txBody>
                  <a:tcPr marL="0" marR="0" marB="0" marT="47625">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ct val="100000"/>
                        </a:lnSpc>
                        <a:spcBef>
                          <a:spcPts val="160"/>
                        </a:spcBef>
                      </a:pPr>
                      <a:r>
                        <a:rPr dirty="0" sz="800" spc="-10">
                          <a:latin typeface="PMingLiU"/>
                          <a:cs typeface="PMingLiU"/>
                        </a:rPr>
                        <a:t>全国版</a:t>
                      </a:r>
                      <a:r>
                        <a:rPr dirty="0" sz="800" spc="10">
                          <a:latin typeface="PMingLiU"/>
                          <a:cs typeface="PMingLiU"/>
                        </a:rPr>
                        <a:t>产</a:t>
                      </a:r>
                      <a:r>
                        <a:rPr dirty="0" sz="800" spc="-10">
                          <a:latin typeface="PMingLiU"/>
                          <a:cs typeface="PMingLiU"/>
                        </a:rPr>
                        <a:t>品</a:t>
                      </a:r>
                      <a:endParaRPr sz="800">
                        <a:latin typeface="PMingLiU"/>
                        <a:cs typeface="PMingLiU"/>
                      </a:endParaRPr>
                    </a:p>
                  </a:txBody>
                  <a:tcPr marL="0" marR="0" marB="0" marT="2032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69850">
                        <a:lnSpc>
                          <a:spcPts val="940"/>
                        </a:lnSpc>
                        <a:spcBef>
                          <a:spcPts val="375"/>
                        </a:spcBef>
                      </a:pPr>
                      <a:r>
                        <a:rPr dirty="0" sz="800">
                          <a:latin typeface="Arial"/>
                          <a:cs typeface="Arial"/>
                        </a:rPr>
                        <a:t>5</a:t>
                      </a:r>
                      <a:endParaRPr sz="800">
                        <a:latin typeface="Arial"/>
                        <a:cs typeface="Arial"/>
                      </a:endParaRPr>
                    </a:p>
                  </a:txBody>
                  <a:tcPr marL="0" marR="0" marB="0" marT="47625">
                    <a:lnL w="6350">
                      <a:solidFill>
                        <a:srgbClr val="000000"/>
                      </a:solidFill>
                      <a:prstDash val="solid"/>
                    </a:lnL>
                    <a:lnT w="6350">
                      <a:solidFill>
                        <a:srgbClr val="000000"/>
                      </a:solidFill>
                      <a:prstDash val="solid"/>
                    </a:lnT>
                    <a:lnB w="19050">
                      <a:solidFill>
                        <a:srgbClr val="000000"/>
                      </a:solidFill>
                      <a:prstDash val="solid"/>
                    </a:lnB>
                  </a:tcPr>
                </a:tc>
              </a:tr>
            </a:tbl>
          </a:graphicData>
        </a:graphic>
      </p:graphicFrame>
      <p:sp>
        <p:nvSpPr>
          <p:cNvPr id="10" name="object 10"/>
          <p:cNvSpPr txBox="1"/>
          <p:nvPr/>
        </p:nvSpPr>
        <p:spPr>
          <a:xfrm>
            <a:off x="527100" y="8455456"/>
            <a:ext cx="5066030" cy="1174750"/>
          </a:xfrm>
          <a:prstGeom prst="rect">
            <a:avLst/>
          </a:prstGeom>
        </p:spPr>
        <p:txBody>
          <a:bodyPr wrap="square" lIns="0" tIns="12700" rIns="0" bIns="0" rtlCol="0" vert="horz">
            <a:spAutoFit/>
          </a:bodyPr>
          <a:lstStyle/>
          <a:p>
            <a:pPr marL="12700" marR="1514475">
              <a:lnSpc>
                <a:spcPct val="122800"/>
              </a:lnSpc>
              <a:spcBef>
                <a:spcPts val="10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25">
                <a:latin typeface="Arial"/>
                <a:cs typeface="Arial"/>
              </a:rPr>
              <a:t> </a:t>
            </a:r>
            <a:r>
              <a:rPr dirty="0" sz="800" spc="15">
                <a:latin typeface="PMingLiU"/>
                <a:cs typeface="PMingLiU"/>
              </a:rPr>
              <a:t>《</a:t>
            </a:r>
            <a:r>
              <a:rPr dirty="0" sz="800">
                <a:latin typeface="Arial"/>
                <a:cs typeface="Arial"/>
              </a:rPr>
              <a:t>2021</a:t>
            </a:r>
            <a:r>
              <a:rPr dirty="0" sz="800" spc="-65">
                <a:latin typeface="Arial"/>
                <a:cs typeface="Arial"/>
              </a:rPr>
              <a:t> </a:t>
            </a:r>
            <a:r>
              <a:rPr dirty="0" sz="800" spc="-10">
                <a:latin typeface="PMingLiU"/>
                <a:cs typeface="PMingLiU"/>
              </a:rPr>
              <a:t>城</a:t>
            </a:r>
            <a:r>
              <a:rPr dirty="0" sz="800" spc="10">
                <a:latin typeface="PMingLiU"/>
                <a:cs typeface="PMingLiU"/>
              </a:rPr>
              <a:t>市</a:t>
            </a:r>
            <a:r>
              <a:rPr dirty="0" sz="800" spc="-10">
                <a:latin typeface="PMingLiU"/>
                <a:cs typeface="PMingLiU"/>
              </a:rPr>
              <a:t>定制</a:t>
            </a:r>
            <a:r>
              <a:rPr dirty="0" sz="800" spc="10">
                <a:latin typeface="PMingLiU"/>
                <a:cs typeface="PMingLiU"/>
              </a:rPr>
              <a:t>型</a:t>
            </a:r>
            <a:r>
              <a:rPr dirty="0" sz="800" spc="-10">
                <a:latin typeface="PMingLiU"/>
                <a:cs typeface="PMingLiU"/>
              </a:rPr>
              <a:t>商业</a:t>
            </a:r>
            <a:r>
              <a:rPr dirty="0" sz="800" spc="10">
                <a:latin typeface="PMingLiU"/>
                <a:cs typeface="PMingLiU"/>
              </a:rPr>
              <a:t>医</a:t>
            </a:r>
            <a:r>
              <a:rPr dirty="0" sz="800" spc="-10">
                <a:latin typeface="PMingLiU"/>
                <a:cs typeface="PMingLiU"/>
              </a:rPr>
              <a:t>疗保险</a:t>
            </a:r>
            <a:r>
              <a:rPr dirty="0" sz="800" spc="25">
                <a:latin typeface="PMingLiU"/>
                <a:cs typeface="PMingLiU"/>
              </a:rPr>
              <a:t> </a:t>
            </a:r>
            <a:r>
              <a:rPr dirty="0" sz="800" spc="-5">
                <a:latin typeface="Arial"/>
                <a:cs typeface="Arial"/>
              </a:rPr>
              <a:t>(</a:t>
            </a:r>
            <a:r>
              <a:rPr dirty="0" sz="800" spc="-10">
                <a:latin typeface="PMingLiU"/>
                <a:cs typeface="PMingLiU"/>
              </a:rPr>
              <a:t>惠</a:t>
            </a:r>
            <a:r>
              <a:rPr dirty="0" sz="800" spc="10">
                <a:latin typeface="PMingLiU"/>
                <a:cs typeface="PMingLiU"/>
              </a:rPr>
              <a:t>民</a:t>
            </a:r>
            <a:r>
              <a:rPr dirty="0" sz="800" spc="-10">
                <a:latin typeface="PMingLiU"/>
                <a:cs typeface="PMingLiU"/>
              </a:rPr>
              <a:t>保</a:t>
            </a:r>
            <a:r>
              <a:rPr dirty="0" sz="800" spc="-5">
                <a:latin typeface="Arial"/>
                <a:cs typeface="Arial"/>
              </a:rPr>
              <a:t>)</a:t>
            </a:r>
            <a:r>
              <a:rPr dirty="0" sz="800" spc="-15">
                <a:latin typeface="Arial"/>
                <a:cs typeface="Arial"/>
              </a:rPr>
              <a:t> </a:t>
            </a:r>
            <a:r>
              <a:rPr dirty="0" sz="800" spc="10">
                <a:latin typeface="PMingLiU"/>
                <a:cs typeface="PMingLiU"/>
              </a:rPr>
              <a:t>知</a:t>
            </a:r>
            <a:r>
              <a:rPr dirty="0" sz="800" spc="-10">
                <a:latin typeface="PMingLiU"/>
                <a:cs typeface="PMingLiU"/>
              </a:rPr>
              <a:t>识图</a:t>
            </a:r>
            <a:r>
              <a:rPr dirty="0" sz="800" spc="10">
                <a:latin typeface="PMingLiU"/>
                <a:cs typeface="PMingLiU"/>
              </a:rPr>
              <a:t>谱</a:t>
            </a:r>
            <a:r>
              <a:rPr dirty="0" sz="800" spc="-10">
                <a:latin typeface="PMingLiU"/>
                <a:cs typeface="PMingLiU"/>
              </a:rPr>
              <a:t>》</a:t>
            </a:r>
            <a:r>
              <a:rPr dirty="0" sz="800" spc="-5">
                <a:latin typeface="Arial"/>
                <a:cs typeface="Arial"/>
              </a:rPr>
              <a:t>,</a:t>
            </a:r>
            <a:r>
              <a:rPr dirty="0" sz="800" spc="-20">
                <a:latin typeface="Arial"/>
                <a:cs typeface="Arial"/>
              </a:rPr>
              <a:t> </a:t>
            </a:r>
            <a:r>
              <a:rPr dirty="0" sz="800" spc="10">
                <a:latin typeface="PMingLiU"/>
                <a:cs typeface="PMingLiU"/>
              </a:rPr>
              <a:t>招</a:t>
            </a:r>
            <a:r>
              <a:rPr dirty="0" sz="800" spc="-10">
                <a:latin typeface="PMingLiU"/>
                <a:cs typeface="PMingLiU"/>
              </a:rPr>
              <a:t>银国际</a:t>
            </a:r>
            <a:r>
              <a:rPr dirty="0" sz="800" spc="10">
                <a:latin typeface="PMingLiU"/>
                <a:cs typeface="PMingLiU"/>
              </a:rPr>
              <a:t>证</a:t>
            </a:r>
            <a:r>
              <a:rPr dirty="0" sz="800" spc="-10">
                <a:latin typeface="PMingLiU"/>
                <a:cs typeface="PMingLiU"/>
              </a:rPr>
              <a:t>券 注：数</a:t>
            </a:r>
            <a:r>
              <a:rPr dirty="0" sz="800" spc="10">
                <a:latin typeface="PMingLiU"/>
                <a:cs typeface="PMingLiU"/>
              </a:rPr>
              <a:t>据</a:t>
            </a:r>
            <a:r>
              <a:rPr dirty="0" sz="800" spc="-10">
                <a:latin typeface="PMingLiU"/>
                <a:cs typeface="PMingLiU"/>
              </a:rPr>
              <a:t>截至</a:t>
            </a:r>
            <a:r>
              <a:rPr dirty="0" sz="800" spc="5">
                <a:latin typeface="PMingLiU"/>
                <a:cs typeface="PMingLiU"/>
              </a:rPr>
              <a:t> </a:t>
            </a:r>
            <a:r>
              <a:rPr dirty="0" sz="800">
                <a:latin typeface="Arial"/>
                <a:cs typeface="Arial"/>
              </a:rPr>
              <a:t>2021</a:t>
            </a:r>
            <a:r>
              <a:rPr dirty="0" sz="800" spc="-65">
                <a:latin typeface="Arial"/>
                <a:cs typeface="Arial"/>
              </a:rPr>
              <a:t> </a:t>
            </a:r>
            <a:r>
              <a:rPr dirty="0" sz="800" spc="-10">
                <a:latin typeface="PMingLiU"/>
                <a:cs typeface="PMingLiU"/>
              </a:rPr>
              <a:t>年</a:t>
            </a:r>
            <a:r>
              <a:rPr dirty="0" sz="800" spc="5">
                <a:latin typeface="PMingLiU"/>
                <a:cs typeface="PMingLiU"/>
              </a:rPr>
              <a:t> </a:t>
            </a:r>
            <a:r>
              <a:rPr dirty="0" sz="800" spc="-5">
                <a:latin typeface="Arial"/>
                <a:cs typeface="Arial"/>
              </a:rPr>
              <a:t>5</a:t>
            </a:r>
            <a:r>
              <a:rPr dirty="0" sz="800" spc="-40">
                <a:latin typeface="Arial"/>
                <a:cs typeface="Arial"/>
              </a:rPr>
              <a:t> </a:t>
            </a:r>
            <a:r>
              <a:rPr dirty="0" sz="800" spc="-10">
                <a:latin typeface="PMingLiU"/>
                <a:cs typeface="PMingLiU"/>
              </a:rPr>
              <a:t>月</a:t>
            </a:r>
            <a:r>
              <a:rPr dirty="0" sz="800" spc="5">
                <a:latin typeface="PMingLiU"/>
                <a:cs typeface="PMingLiU"/>
              </a:rPr>
              <a:t> </a:t>
            </a:r>
            <a:r>
              <a:rPr dirty="0" sz="800" spc="-10">
                <a:latin typeface="Arial"/>
                <a:cs typeface="Arial"/>
              </a:rPr>
              <a:t>31</a:t>
            </a:r>
            <a:r>
              <a:rPr dirty="0" sz="800" spc="-45">
                <a:latin typeface="Arial"/>
                <a:cs typeface="Arial"/>
              </a:rPr>
              <a:t> </a:t>
            </a:r>
            <a:r>
              <a:rPr dirty="0" sz="800" spc="-10">
                <a:latin typeface="PMingLiU"/>
                <a:cs typeface="PMingLiU"/>
              </a:rPr>
              <a:t>日</a:t>
            </a:r>
            <a:endParaRPr sz="800">
              <a:latin typeface="PMingLiU"/>
              <a:cs typeface="PMingLiU"/>
            </a:endParaRPr>
          </a:p>
          <a:p>
            <a:pPr>
              <a:lnSpc>
                <a:spcPct val="100000"/>
              </a:lnSpc>
              <a:spcBef>
                <a:spcPts val="5"/>
              </a:spcBef>
            </a:pPr>
            <a:endParaRPr sz="1200">
              <a:latin typeface="PMingLiU"/>
              <a:cs typeface="PMingLiU"/>
            </a:endParaRPr>
          </a:p>
          <a:p>
            <a:pPr algn="just" marL="12700" marR="5080">
              <a:lnSpc>
                <a:spcPct val="139000"/>
              </a:lnSpc>
            </a:pPr>
            <a:r>
              <a:rPr dirty="0" sz="1000" spc="25">
                <a:latin typeface="PMingLiU"/>
                <a:cs typeface="PMingLiU"/>
              </a:rPr>
              <a:t>作</a:t>
            </a:r>
            <a:r>
              <a:rPr dirty="0" sz="1000" spc="5">
                <a:latin typeface="PMingLiU"/>
                <a:cs typeface="PMingLiU"/>
              </a:rPr>
              <a:t>为</a:t>
            </a:r>
            <a:r>
              <a:rPr dirty="0" sz="1000" spc="25">
                <a:latin typeface="PMingLiU"/>
                <a:cs typeface="PMingLiU"/>
              </a:rPr>
              <a:t>一</a:t>
            </a:r>
            <a:r>
              <a:rPr dirty="0" sz="1000" spc="5">
                <a:latin typeface="PMingLiU"/>
                <a:cs typeface="PMingLiU"/>
              </a:rPr>
              <a:t>种普</a:t>
            </a:r>
            <a:r>
              <a:rPr dirty="0" sz="1000" spc="25">
                <a:latin typeface="PMingLiU"/>
                <a:cs typeface="PMingLiU"/>
              </a:rPr>
              <a:t>惠</a:t>
            </a:r>
            <a:r>
              <a:rPr dirty="0" sz="1000" spc="5">
                <a:latin typeface="PMingLiU"/>
                <a:cs typeface="PMingLiU"/>
              </a:rPr>
              <a:t>性</a:t>
            </a:r>
            <a:r>
              <a:rPr dirty="0" sz="1000" spc="25">
                <a:latin typeface="PMingLiU"/>
                <a:cs typeface="PMingLiU"/>
              </a:rPr>
              <a:t>补</a:t>
            </a:r>
            <a:r>
              <a:rPr dirty="0" sz="1000" spc="5">
                <a:latin typeface="PMingLiU"/>
                <a:cs typeface="PMingLiU"/>
              </a:rPr>
              <a:t>充</a:t>
            </a:r>
            <a:r>
              <a:rPr dirty="0" sz="1000" spc="25">
                <a:latin typeface="PMingLiU"/>
                <a:cs typeface="PMingLiU"/>
              </a:rPr>
              <a:t>医</a:t>
            </a:r>
            <a:r>
              <a:rPr dirty="0" sz="1000" spc="5">
                <a:latin typeface="PMingLiU"/>
                <a:cs typeface="PMingLiU"/>
              </a:rPr>
              <a:t>疗保</a:t>
            </a:r>
            <a:r>
              <a:rPr dirty="0" sz="1000" spc="25">
                <a:latin typeface="PMingLiU"/>
                <a:cs typeface="PMingLiU"/>
              </a:rPr>
              <a:t>险</a:t>
            </a:r>
            <a:r>
              <a:rPr dirty="0" sz="1000" spc="5">
                <a:latin typeface="PMingLiU"/>
                <a:cs typeface="PMingLiU"/>
              </a:rPr>
              <a:t>，</a:t>
            </a:r>
            <a:r>
              <a:rPr dirty="0" sz="1000" spc="25">
                <a:latin typeface="PMingLiU"/>
                <a:cs typeface="PMingLiU"/>
              </a:rPr>
              <a:t>惠</a:t>
            </a:r>
            <a:r>
              <a:rPr dirty="0" sz="1000" spc="5">
                <a:latin typeface="PMingLiU"/>
                <a:cs typeface="PMingLiU"/>
              </a:rPr>
              <a:t>民保</a:t>
            </a:r>
            <a:r>
              <a:rPr dirty="0" sz="1000" spc="25">
                <a:latin typeface="PMingLiU"/>
                <a:cs typeface="PMingLiU"/>
              </a:rPr>
              <a:t>为</a:t>
            </a:r>
            <a:r>
              <a:rPr dirty="0" sz="1000" spc="5">
                <a:latin typeface="PMingLiU"/>
                <a:cs typeface="PMingLiU"/>
              </a:rPr>
              <a:t>参</a:t>
            </a:r>
            <a:r>
              <a:rPr dirty="0" sz="1000" spc="25">
                <a:latin typeface="PMingLiU"/>
                <a:cs typeface="PMingLiU"/>
              </a:rPr>
              <a:t>保</a:t>
            </a:r>
            <a:r>
              <a:rPr dirty="0" sz="1000" spc="5">
                <a:latin typeface="PMingLiU"/>
                <a:cs typeface="PMingLiU"/>
              </a:rPr>
              <a:t>人提</a:t>
            </a:r>
            <a:r>
              <a:rPr dirty="0" sz="1000" spc="25">
                <a:latin typeface="PMingLiU"/>
                <a:cs typeface="PMingLiU"/>
              </a:rPr>
              <a:t>供</a:t>
            </a:r>
            <a:r>
              <a:rPr dirty="0" sz="1000" spc="5">
                <a:latin typeface="PMingLiU"/>
                <a:cs typeface="PMingLiU"/>
              </a:rPr>
              <a:t>了</a:t>
            </a:r>
            <a:r>
              <a:rPr dirty="0" sz="1000" spc="25">
                <a:latin typeface="PMingLiU"/>
                <a:cs typeface="PMingLiU"/>
              </a:rPr>
              <a:t>更</a:t>
            </a:r>
            <a:r>
              <a:rPr dirty="0" sz="1000" spc="5">
                <a:latin typeface="PMingLiU"/>
                <a:cs typeface="PMingLiU"/>
              </a:rPr>
              <a:t>高</a:t>
            </a:r>
            <a:r>
              <a:rPr dirty="0" sz="1000" spc="25">
                <a:latin typeface="PMingLiU"/>
                <a:cs typeface="PMingLiU"/>
              </a:rPr>
              <a:t>层</a:t>
            </a:r>
            <a:r>
              <a:rPr dirty="0" sz="1000" spc="5">
                <a:latin typeface="PMingLiU"/>
                <a:cs typeface="PMingLiU"/>
              </a:rPr>
              <a:t>次的</a:t>
            </a:r>
            <a:r>
              <a:rPr dirty="0" sz="1000" spc="25">
                <a:latin typeface="PMingLiU"/>
                <a:cs typeface="PMingLiU"/>
              </a:rPr>
              <a:t>医</a:t>
            </a:r>
            <a:r>
              <a:rPr dirty="0" sz="1000" spc="5">
                <a:latin typeface="PMingLiU"/>
                <a:cs typeface="PMingLiU"/>
              </a:rPr>
              <a:t>疗</a:t>
            </a:r>
            <a:r>
              <a:rPr dirty="0" sz="1000" spc="25">
                <a:latin typeface="PMingLiU"/>
                <a:cs typeface="PMingLiU"/>
              </a:rPr>
              <a:t>费</a:t>
            </a:r>
            <a:r>
              <a:rPr dirty="0" sz="1000" spc="5">
                <a:latin typeface="PMingLiU"/>
                <a:cs typeface="PMingLiU"/>
              </a:rPr>
              <a:t>用</a:t>
            </a:r>
            <a:r>
              <a:rPr dirty="0" sz="1000" spc="25">
                <a:latin typeface="PMingLiU"/>
                <a:cs typeface="PMingLiU"/>
              </a:rPr>
              <a:t>报</a:t>
            </a:r>
            <a:r>
              <a:rPr dirty="0" sz="1000" spc="5">
                <a:latin typeface="PMingLiU"/>
                <a:cs typeface="PMingLiU"/>
              </a:rPr>
              <a:t>销，</a:t>
            </a:r>
            <a:r>
              <a:rPr dirty="0" sz="1000" spc="25">
                <a:latin typeface="PMingLiU"/>
                <a:cs typeface="PMingLiU"/>
              </a:rPr>
              <a:t>弥</a:t>
            </a:r>
            <a:r>
              <a:rPr dirty="0" sz="1000" spc="5">
                <a:latin typeface="PMingLiU"/>
                <a:cs typeface="PMingLiU"/>
              </a:rPr>
              <a:t>补了 多层次医疗保障体系缺口，其主要特</a:t>
            </a:r>
            <a:r>
              <a:rPr dirty="0" sz="1000" spc="25">
                <a:latin typeface="PMingLiU"/>
                <a:cs typeface="PMingLiU"/>
              </a:rPr>
              <a:t>点</a:t>
            </a:r>
            <a:r>
              <a:rPr dirty="0" sz="1000" spc="5">
                <a:latin typeface="PMingLiU"/>
                <a:cs typeface="PMingLiU"/>
              </a:rPr>
              <a:t>包括</a:t>
            </a:r>
            <a:r>
              <a:rPr dirty="0" sz="1000">
                <a:latin typeface="PMingLiU"/>
                <a:cs typeface="PMingLiU"/>
              </a:rPr>
              <a:t>，</a:t>
            </a:r>
            <a:r>
              <a:rPr dirty="0" sz="1000">
                <a:latin typeface="Arial"/>
                <a:cs typeface="Arial"/>
              </a:rPr>
              <a:t>1)</a:t>
            </a:r>
            <a:r>
              <a:rPr dirty="0" sz="1000" spc="170">
                <a:latin typeface="Arial"/>
                <a:cs typeface="Arial"/>
              </a:rPr>
              <a:t> </a:t>
            </a:r>
            <a:r>
              <a:rPr dirty="0" sz="1000" spc="5">
                <a:latin typeface="PMingLiU"/>
                <a:cs typeface="PMingLiU"/>
              </a:rPr>
              <a:t>低保费，各地惠民保的年保费基本在几十 元到一二百元区间，全国平均不足百</a:t>
            </a:r>
            <a:r>
              <a:rPr dirty="0" sz="1000" spc="25">
                <a:latin typeface="PMingLiU"/>
                <a:cs typeface="PMingLiU"/>
              </a:rPr>
              <a:t>元</a:t>
            </a:r>
            <a:r>
              <a:rPr dirty="0" sz="1000" spc="5">
                <a:latin typeface="PMingLiU"/>
                <a:cs typeface="PMingLiU"/>
              </a:rPr>
              <a:t>，保费远低于</a:t>
            </a:r>
            <a:r>
              <a:rPr dirty="0" sz="1000" spc="25">
                <a:latin typeface="PMingLiU"/>
                <a:cs typeface="PMingLiU"/>
              </a:rPr>
              <a:t>普</a:t>
            </a:r>
            <a:r>
              <a:rPr dirty="0" sz="1000" spc="5">
                <a:latin typeface="PMingLiU"/>
                <a:cs typeface="PMingLiU"/>
              </a:rPr>
              <a:t>通商业健康险及百万医疗；</a:t>
            </a:r>
            <a:r>
              <a:rPr dirty="0" sz="1000" spc="5">
                <a:latin typeface="Arial"/>
                <a:cs typeface="Arial"/>
              </a:rPr>
              <a:t>2)</a:t>
            </a:r>
            <a:r>
              <a:rPr dirty="0" sz="1000" spc="165">
                <a:latin typeface="Arial"/>
                <a:cs typeface="Arial"/>
              </a:rPr>
              <a:t> </a:t>
            </a:r>
            <a:r>
              <a:rPr dirty="0" sz="1000" spc="5">
                <a:latin typeface="PMingLiU"/>
                <a:cs typeface="PMingLiU"/>
              </a:rPr>
              <a:t>低门</a:t>
            </a:r>
            <a:endParaRPr sz="1000">
              <a:latin typeface="PMingLiU"/>
              <a:cs typeface="PMingLiU"/>
            </a:endParaRPr>
          </a:p>
        </p:txBody>
      </p:sp>
      <p:pic>
        <p:nvPicPr>
          <p:cNvPr id="11" name="object 11"/>
          <p:cNvPicPr/>
          <p:nvPr/>
        </p:nvPicPr>
        <p:blipFill>
          <a:blip r:embed="rId3" cstate="print"/>
          <a:stretch>
            <a:fillRect/>
          </a:stretch>
        </p:blipFill>
        <p:spPr>
          <a:xfrm>
            <a:off x="521512" y="2176906"/>
            <a:ext cx="5080127" cy="2497201"/>
          </a:xfrm>
          <a:prstGeom prst="rect">
            <a:avLst/>
          </a:prstGeom>
        </p:spPr>
      </p:pic>
      <p:sp>
        <p:nvSpPr>
          <p:cNvPr id="12" name="object 12"/>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3" name="object 13"/>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193665" cy="2306320"/>
          </a:xfrm>
          <a:prstGeom prst="rect">
            <a:avLst/>
          </a:prstGeom>
        </p:spPr>
        <p:txBody>
          <a:bodyPr wrap="square" lIns="0" tIns="12065" rIns="0" bIns="0" rtlCol="0" vert="horz">
            <a:spAutoFit/>
          </a:bodyPr>
          <a:lstStyle/>
          <a:p>
            <a:pPr marL="12700" marR="5080">
              <a:lnSpc>
                <a:spcPct val="140100"/>
              </a:lnSpc>
              <a:spcBef>
                <a:spcPts val="95"/>
              </a:spcBef>
            </a:pPr>
            <a:r>
              <a:rPr dirty="0" sz="1000" spc="5">
                <a:latin typeface="PMingLiU"/>
                <a:cs typeface="PMingLiU"/>
              </a:rPr>
              <a:t>槛，全国各地惠民保基本不限年龄、</a:t>
            </a:r>
            <a:r>
              <a:rPr dirty="0" sz="1000" spc="25">
                <a:latin typeface="PMingLiU"/>
                <a:cs typeface="PMingLiU"/>
              </a:rPr>
              <a:t>不</a:t>
            </a:r>
            <a:r>
              <a:rPr dirty="0" sz="1000" spc="5">
                <a:latin typeface="PMingLiU"/>
                <a:cs typeface="PMingLiU"/>
              </a:rPr>
              <a:t>限健康，接受</a:t>
            </a:r>
            <a:r>
              <a:rPr dirty="0" sz="1000" spc="25">
                <a:latin typeface="PMingLiU"/>
                <a:cs typeface="PMingLiU"/>
              </a:rPr>
              <a:t>带</a:t>
            </a:r>
            <a:r>
              <a:rPr dirty="0" sz="1000" spc="5">
                <a:latin typeface="PMingLiU"/>
                <a:cs typeface="PMingLiU"/>
              </a:rPr>
              <a:t>病体参保；</a:t>
            </a:r>
            <a:r>
              <a:rPr dirty="0" sz="1000" spc="5">
                <a:latin typeface="Arial"/>
                <a:cs typeface="Arial"/>
              </a:rPr>
              <a:t>3)</a:t>
            </a:r>
            <a:r>
              <a:rPr dirty="0" sz="1000" spc="155">
                <a:latin typeface="Arial"/>
                <a:cs typeface="Arial"/>
              </a:rPr>
              <a:t> </a:t>
            </a:r>
            <a:r>
              <a:rPr dirty="0" sz="1000" spc="5">
                <a:latin typeface="PMingLiU"/>
                <a:cs typeface="PMingLiU"/>
              </a:rPr>
              <a:t>高保额，在全国平均 保费不到百元的情况，惠民保保额基本都</a:t>
            </a:r>
            <a:r>
              <a:rPr dirty="0" sz="1000" spc="25">
                <a:latin typeface="PMingLiU"/>
                <a:cs typeface="PMingLiU"/>
              </a:rPr>
              <a:t>高</a:t>
            </a:r>
            <a:r>
              <a:rPr dirty="0" sz="1000" spc="5">
                <a:latin typeface="PMingLiU"/>
                <a:cs typeface="PMingLiU"/>
              </a:rPr>
              <a:t>达百万元</a:t>
            </a:r>
            <a:r>
              <a:rPr dirty="0" sz="1000" spc="25">
                <a:latin typeface="PMingLiU"/>
                <a:cs typeface="PMingLiU"/>
              </a:rPr>
              <a:t>，</a:t>
            </a:r>
            <a:r>
              <a:rPr dirty="0" sz="1000" spc="5">
                <a:latin typeface="PMingLiU"/>
                <a:cs typeface="PMingLiU"/>
              </a:rPr>
              <a:t>最高可达三百万元以上；</a:t>
            </a:r>
            <a:r>
              <a:rPr dirty="0" sz="1000" spc="5">
                <a:latin typeface="Arial"/>
                <a:cs typeface="Arial"/>
              </a:rPr>
              <a:t>4)</a:t>
            </a:r>
            <a:r>
              <a:rPr dirty="0" sz="1000" spc="170">
                <a:latin typeface="Arial"/>
                <a:cs typeface="Arial"/>
              </a:rPr>
              <a:t> </a:t>
            </a:r>
            <a:r>
              <a:rPr dirty="0" sz="1000" spc="5">
                <a:latin typeface="PMingLiU"/>
                <a:cs typeface="PMingLiU"/>
              </a:rPr>
              <a:t>广覆盖，  绝大部</a:t>
            </a:r>
            <a:r>
              <a:rPr dirty="0" sz="1000" spc="-20">
                <a:latin typeface="PMingLiU"/>
                <a:cs typeface="PMingLiU"/>
              </a:rPr>
              <a:t>分</a:t>
            </a:r>
            <a:r>
              <a:rPr dirty="0" sz="1000" spc="5">
                <a:latin typeface="PMingLiU"/>
                <a:cs typeface="PMingLiU"/>
              </a:rPr>
              <a:t>惠民</a:t>
            </a:r>
            <a:r>
              <a:rPr dirty="0" sz="1000" spc="-20">
                <a:latin typeface="PMingLiU"/>
                <a:cs typeface="PMingLiU"/>
              </a:rPr>
              <a:t>保</a:t>
            </a:r>
            <a:r>
              <a:rPr dirty="0" sz="1000" spc="5">
                <a:latin typeface="PMingLiU"/>
                <a:cs typeface="PMingLiU"/>
              </a:rPr>
              <a:t>规定</a:t>
            </a:r>
            <a:r>
              <a:rPr dirty="0" sz="1000" spc="-20">
                <a:latin typeface="PMingLiU"/>
                <a:cs typeface="PMingLiU"/>
              </a:rPr>
              <a:t>只</a:t>
            </a:r>
            <a:r>
              <a:rPr dirty="0" sz="1000" spc="5">
                <a:latin typeface="PMingLiU"/>
                <a:cs typeface="PMingLiU"/>
              </a:rPr>
              <a:t>要参</a:t>
            </a:r>
            <a:r>
              <a:rPr dirty="0" sz="1000" spc="-20">
                <a:latin typeface="PMingLiU"/>
                <a:cs typeface="PMingLiU"/>
              </a:rPr>
              <a:t>加</a:t>
            </a:r>
            <a:r>
              <a:rPr dirty="0" sz="1000" spc="5">
                <a:latin typeface="PMingLiU"/>
                <a:cs typeface="PMingLiU"/>
              </a:rPr>
              <a:t>基本</a:t>
            </a:r>
            <a:r>
              <a:rPr dirty="0" sz="1000" spc="-20">
                <a:latin typeface="PMingLiU"/>
                <a:cs typeface="PMingLiU"/>
              </a:rPr>
              <a:t>医</a:t>
            </a:r>
            <a:r>
              <a:rPr dirty="0" sz="1000" spc="5">
                <a:latin typeface="PMingLiU"/>
                <a:cs typeface="PMingLiU"/>
              </a:rPr>
              <a:t>疗保</a:t>
            </a:r>
            <a:r>
              <a:rPr dirty="0" sz="1000" spc="-20">
                <a:latin typeface="PMingLiU"/>
                <a:cs typeface="PMingLiU"/>
              </a:rPr>
              <a:t>险</a:t>
            </a:r>
            <a:r>
              <a:rPr dirty="0" sz="1000" spc="5">
                <a:latin typeface="PMingLiU"/>
                <a:cs typeface="PMingLiU"/>
              </a:rPr>
              <a:t>，均</a:t>
            </a:r>
            <a:r>
              <a:rPr dirty="0" sz="1000" spc="-20">
                <a:latin typeface="PMingLiU"/>
                <a:cs typeface="PMingLiU"/>
              </a:rPr>
              <a:t>有</a:t>
            </a:r>
            <a:r>
              <a:rPr dirty="0" sz="1000" spc="5">
                <a:latin typeface="PMingLiU"/>
                <a:cs typeface="PMingLiU"/>
              </a:rPr>
              <a:t>资</a:t>
            </a:r>
            <a:r>
              <a:rPr dirty="0" sz="1000" spc="-20">
                <a:latin typeface="PMingLiU"/>
                <a:cs typeface="PMingLiU"/>
              </a:rPr>
              <a:t>格</a:t>
            </a:r>
            <a:r>
              <a:rPr dirty="0" sz="1000" spc="5">
                <a:latin typeface="PMingLiU"/>
                <a:cs typeface="PMingLiU"/>
              </a:rPr>
              <a:t>参加惠</a:t>
            </a:r>
            <a:r>
              <a:rPr dirty="0" sz="1000" spc="-20">
                <a:latin typeface="PMingLiU"/>
                <a:cs typeface="PMingLiU"/>
              </a:rPr>
              <a:t>民</a:t>
            </a:r>
            <a:r>
              <a:rPr dirty="0" sz="1000" spc="5">
                <a:latin typeface="PMingLiU"/>
                <a:cs typeface="PMingLiU"/>
              </a:rPr>
              <a:t>保。</a:t>
            </a:r>
            <a:endParaRPr sz="1000">
              <a:latin typeface="PMingLiU"/>
              <a:cs typeface="PMingLiU"/>
            </a:endParaRPr>
          </a:p>
          <a:p>
            <a:pPr algn="just" marL="12700" marR="128270">
              <a:lnSpc>
                <a:spcPct val="140000"/>
              </a:lnSpc>
              <a:spcBef>
                <a:spcPts val="575"/>
              </a:spcBef>
            </a:pPr>
            <a:r>
              <a:rPr dirty="0" sz="1000" spc="5">
                <a:latin typeface="PMingLiU"/>
                <a:cs typeface="PMingLiU"/>
              </a:rPr>
              <a:t>以上海</a:t>
            </a:r>
            <a:r>
              <a:rPr dirty="0" sz="1000">
                <a:latin typeface="Arial"/>
                <a:cs typeface="Arial"/>
              </a:rPr>
              <a:t>“</a:t>
            </a:r>
            <a:r>
              <a:rPr dirty="0" sz="1000" spc="-20">
                <a:latin typeface="PMingLiU"/>
                <a:cs typeface="PMingLiU"/>
              </a:rPr>
              <a:t>沪</a:t>
            </a:r>
            <a:r>
              <a:rPr dirty="0" sz="1000" spc="5">
                <a:latin typeface="PMingLiU"/>
                <a:cs typeface="PMingLiU"/>
              </a:rPr>
              <a:t>惠保</a:t>
            </a:r>
            <a:r>
              <a:rPr dirty="0" sz="1000" spc="-25">
                <a:latin typeface="Arial"/>
                <a:cs typeface="Arial"/>
              </a:rPr>
              <a:t>”</a:t>
            </a:r>
            <a:r>
              <a:rPr dirty="0" sz="1000" spc="5">
                <a:latin typeface="PMingLiU"/>
                <a:cs typeface="PMingLiU"/>
              </a:rPr>
              <a:t>为例</a:t>
            </a:r>
            <a:r>
              <a:rPr dirty="0" sz="1000" spc="-20">
                <a:latin typeface="PMingLiU"/>
                <a:cs typeface="PMingLiU"/>
              </a:rPr>
              <a:t>，</a:t>
            </a:r>
            <a:r>
              <a:rPr dirty="0" sz="1000" spc="5">
                <a:latin typeface="PMingLiU"/>
                <a:cs typeface="PMingLiU"/>
              </a:rPr>
              <a:t>自 </a:t>
            </a:r>
            <a:r>
              <a:rPr dirty="0" sz="1000" spc="-5">
                <a:latin typeface="Arial"/>
                <a:cs typeface="Arial"/>
              </a:rPr>
              <a:t>2021</a:t>
            </a:r>
            <a:r>
              <a:rPr dirty="0" sz="1000" spc="-45">
                <a:latin typeface="Arial"/>
                <a:cs typeface="Arial"/>
              </a:rPr>
              <a:t> </a:t>
            </a:r>
            <a:r>
              <a:rPr dirty="0" sz="1000" spc="5">
                <a:latin typeface="PMingLiU"/>
                <a:cs typeface="PMingLiU"/>
              </a:rPr>
              <a:t>年</a:t>
            </a:r>
            <a:r>
              <a:rPr dirty="0" sz="1000">
                <a:latin typeface="PMingLiU"/>
                <a:cs typeface="PMingLiU"/>
              </a:rPr>
              <a:t> </a:t>
            </a:r>
            <a:r>
              <a:rPr dirty="0" sz="1000">
                <a:latin typeface="Arial"/>
                <a:cs typeface="Arial"/>
              </a:rPr>
              <a:t>4</a:t>
            </a:r>
            <a:r>
              <a:rPr dirty="0" sz="1000" spc="-70">
                <a:latin typeface="Arial"/>
                <a:cs typeface="Arial"/>
              </a:rPr>
              <a:t> </a:t>
            </a:r>
            <a:r>
              <a:rPr dirty="0" sz="1000" spc="5">
                <a:latin typeface="PMingLiU"/>
                <a:cs typeface="PMingLiU"/>
              </a:rPr>
              <a:t>月</a:t>
            </a:r>
            <a:r>
              <a:rPr dirty="0" sz="1000" spc="10">
                <a:latin typeface="PMingLiU"/>
                <a:cs typeface="PMingLiU"/>
              </a:rPr>
              <a:t> </a:t>
            </a:r>
            <a:r>
              <a:rPr dirty="0" sz="1000" spc="-5">
                <a:latin typeface="Arial"/>
                <a:cs typeface="Arial"/>
              </a:rPr>
              <a:t>27</a:t>
            </a:r>
            <a:r>
              <a:rPr dirty="0" sz="1000" spc="-50">
                <a:latin typeface="Arial"/>
                <a:cs typeface="Arial"/>
              </a:rPr>
              <a:t> </a:t>
            </a:r>
            <a:r>
              <a:rPr dirty="0" sz="1000" spc="5">
                <a:latin typeface="PMingLiU"/>
                <a:cs typeface="PMingLiU"/>
              </a:rPr>
              <a:t>日</a:t>
            </a:r>
            <a:r>
              <a:rPr dirty="0" sz="1000" spc="-20">
                <a:latin typeface="PMingLiU"/>
                <a:cs typeface="PMingLiU"/>
              </a:rPr>
              <a:t>上</a:t>
            </a:r>
            <a:r>
              <a:rPr dirty="0" sz="1000" spc="5">
                <a:latin typeface="PMingLiU"/>
                <a:cs typeface="PMingLiU"/>
              </a:rPr>
              <a:t>线至</a:t>
            </a:r>
            <a:r>
              <a:rPr dirty="0" sz="1000" spc="10">
                <a:latin typeface="PMingLiU"/>
                <a:cs typeface="PMingLiU"/>
              </a:rPr>
              <a:t> </a:t>
            </a:r>
            <a:r>
              <a:rPr dirty="0" sz="1000">
                <a:latin typeface="Arial"/>
                <a:cs typeface="Arial"/>
              </a:rPr>
              <a:t>6</a:t>
            </a:r>
            <a:r>
              <a:rPr dirty="0" sz="1000" spc="-75">
                <a:latin typeface="Arial"/>
                <a:cs typeface="Arial"/>
              </a:rPr>
              <a:t> </a:t>
            </a:r>
            <a:r>
              <a:rPr dirty="0" sz="1000" spc="5">
                <a:latin typeface="PMingLiU"/>
                <a:cs typeface="PMingLiU"/>
              </a:rPr>
              <a:t>月</a:t>
            </a:r>
            <a:r>
              <a:rPr dirty="0" sz="1000" spc="-15">
                <a:latin typeface="PMingLiU"/>
                <a:cs typeface="PMingLiU"/>
              </a:rPr>
              <a:t> </a:t>
            </a:r>
            <a:r>
              <a:rPr dirty="0" sz="1000" spc="-5">
                <a:latin typeface="Arial"/>
                <a:cs typeface="Arial"/>
              </a:rPr>
              <a:t>30</a:t>
            </a:r>
            <a:r>
              <a:rPr dirty="0" sz="1000" spc="-45">
                <a:latin typeface="Arial"/>
                <a:cs typeface="Arial"/>
              </a:rPr>
              <a:t> </a:t>
            </a:r>
            <a:r>
              <a:rPr dirty="0" sz="1000" spc="5">
                <a:latin typeface="PMingLiU"/>
                <a:cs typeface="PMingLiU"/>
              </a:rPr>
              <a:t>日年度</a:t>
            </a:r>
            <a:r>
              <a:rPr dirty="0" sz="1000" spc="-20">
                <a:latin typeface="PMingLiU"/>
                <a:cs typeface="PMingLiU"/>
              </a:rPr>
              <a:t>投</a:t>
            </a:r>
            <a:r>
              <a:rPr dirty="0" sz="1000" spc="5">
                <a:latin typeface="PMingLiU"/>
                <a:cs typeface="PMingLiU"/>
              </a:rPr>
              <a:t>保通</a:t>
            </a:r>
            <a:r>
              <a:rPr dirty="0" sz="1000" spc="-20">
                <a:latin typeface="PMingLiU"/>
                <a:cs typeface="PMingLiU"/>
              </a:rPr>
              <a:t>道</a:t>
            </a:r>
            <a:r>
              <a:rPr dirty="0" sz="1000" spc="5">
                <a:latin typeface="PMingLiU"/>
                <a:cs typeface="PMingLiU"/>
              </a:rPr>
              <a:t>关闭</a:t>
            </a:r>
            <a:r>
              <a:rPr dirty="0" sz="1000" spc="-20">
                <a:latin typeface="PMingLiU"/>
                <a:cs typeface="PMingLiU"/>
              </a:rPr>
              <a:t>，</a:t>
            </a:r>
            <a:r>
              <a:rPr dirty="0" sz="1000" spc="5">
                <a:latin typeface="PMingLiU"/>
                <a:cs typeface="PMingLiU"/>
              </a:rPr>
              <a:t>参保</a:t>
            </a:r>
            <a:r>
              <a:rPr dirty="0" sz="1000" spc="-20">
                <a:latin typeface="PMingLiU"/>
                <a:cs typeface="PMingLiU"/>
              </a:rPr>
              <a:t>人</a:t>
            </a:r>
            <a:r>
              <a:rPr dirty="0" sz="1000" spc="5">
                <a:latin typeface="PMingLiU"/>
                <a:cs typeface="PMingLiU"/>
              </a:rPr>
              <a:t>数 累计超</a:t>
            </a:r>
            <a:r>
              <a:rPr dirty="0" sz="1000" spc="150">
                <a:latin typeface="PMingLiU"/>
                <a:cs typeface="PMingLiU"/>
              </a:rPr>
              <a:t> </a:t>
            </a:r>
            <a:r>
              <a:rPr dirty="0" sz="1000" spc="-5">
                <a:latin typeface="Arial"/>
                <a:cs typeface="Arial"/>
              </a:rPr>
              <a:t>739</a:t>
            </a:r>
            <a:r>
              <a:rPr dirty="0" sz="1000" spc="80">
                <a:latin typeface="Arial"/>
                <a:cs typeface="Arial"/>
              </a:rPr>
              <a:t> </a:t>
            </a:r>
            <a:r>
              <a:rPr dirty="0" sz="1000" spc="5">
                <a:latin typeface="PMingLiU"/>
                <a:cs typeface="PMingLiU"/>
              </a:rPr>
              <a:t>万人</a:t>
            </a:r>
            <a:r>
              <a:rPr dirty="0" sz="1000" spc="-20">
                <a:latin typeface="PMingLiU"/>
                <a:cs typeface="PMingLiU"/>
              </a:rPr>
              <a:t>，</a:t>
            </a:r>
            <a:r>
              <a:rPr dirty="0" sz="1000" spc="5">
                <a:latin typeface="PMingLiU"/>
                <a:cs typeface="PMingLiU"/>
              </a:rPr>
              <a:t>参保</a:t>
            </a:r>
            <a:r>
              <a:rPr dirty="0" sz="1000" spc="-20">
                <a:latin typeface="PMingLiU"/>
                <a:cs typeface="PMingLiU"/>
              </a:rPr>
              <a:t>率</a:t>
            </a:r>
            <a:r>
              <a:rPr dirty="0" sz="1000" spc="5">
                <a:latin typeface="PMingLiU"/>
                <a:cs typeface="PMingLiU"/>
              </a:rPr>
              <a:t>达</a:t>
            </a:r>
            <a:r>
              <a:rPr dirty="0" sz="1000" spc="160">
                <a:latin typeface="PMingLiU"/>
                <a:cs typeface="PMingLiU"/>
              </a:rPr>
              <a:t> </a:t>
            </a:r>
            <a:r>
              <a:rPr dirty="0" sz="1000" spc="-5">
                <a:latin typeface="Arial"/>
                <a:cs typeface="Arial"/>
              </a:rPr>
              <a:t>38.5%</a:t>
            </a:r>
            <a:r>
              <a:rPr dirty="0" sz="1000" spc="5">
                <a:latin typeface="PMingLiU"/>
                <a:cs typeface="PMingLiU"/>
              </a:rPr>
              <a:t>。</a:t>
            </a:r>
            <a:r>
              <a:rPr dirty="0" sz="1000" spc="-20">
                <a:latin typeface="PMingLiU"/>
                <a:cs typeface="PMingLiU"/>
              </a:rPr>
              <a:t>沪</a:t>
            </a:r>
            <a:r>
              <a:rPr dirty="0" sz="1000" spc="5">
                <a:latin typeface="PMingLiU"/>
                <a:cs typeface="PMingLiU"/>
              </a:rPr>
              <a:t>惠保</a:t>
            </a:r>
            <a:r>
              <a:rPr dirty="0" sz="1000" spc="-20">
                <a:latin typeface="PMingLiU"/>
                <a:cs typeface="PMingLiU"/>
              </a:rPr>
              <a:t>不</a:t>
            </a:r>
            <a:r>
              <a:rPr dirty="0" sz="1000" spc="5">
                <a:latin typeface="PMingLiU"/>
                <a:cs typeface="PMingLiU"/>
              </a:rPr>
              <a:t>限制</a:t>
            </a:r>
            <a:r>
              <a:rPr dirty="0" sz="1000" spc="-20">
                <a:latin typeface="PMingLiU"/>
                <a:cs typeface="PMingLiU"/>
              </a:rPr>
              <a:t>参</a:t>
            </a:r>
            <a:r>
              <a:rPr dirty="0" sz="1000" spc="5">
                <a:latin typeface="PMingLiU"/>
                <a:cs typeface="PMingLiU"/>
              </a:rPr>
              <a:t>保人的</a:t>
            </a:r>
            <a:r>
              <a:rPr dirty="0" sz="1000" spc="-20">
                <a:latin typeface="PMingLiU"/>
                <a:cs typeface="PMingLiU"/>
              </a:rPr>
              <a:t>健</a:t>
            </a:r>
            <a:r>
              <a:rPr dirty="0" sz="1000" spc="5">
                <a:latin typeface="PMingLiU"/>
                <a:cs typeface="PMingLiU"/>
              </a:rPr>
              <a:t>康状</a:t>
            </a:r>
            <a:r>
              <a:rPr dirty="0" sz="1000" spc="-20">
                <a:latin typeface="PMingLiU"/>
                <a:cs typeface="PMingLiU"/>
              </a:rPr>
              <a:t>况</a:t>
            </a:r>
            <a:r>
              <a:rPr dirty="0" sz="1000" spc="5">
                <a:latin typeface="PMingLiU"/>
                <a:cs typeface="PMingLiU"/>
              </a:rPr>
              <a:t>，有</a:t>
            </a:r>
            <a:r>
              <a:rPr dirty="0" sz="1000" spc="-20">
                <a:latin typeface="PMingLiU"/>
                <a:cs typeface="PMingLiU"/>
              </a:rPr>
              <a:t>既</a:t>
            </a:r>
            <a:r>
              <a:rPr dirty="0" sz="1000" spc="5">
                <a:latin typeface="PMingLiU"/>
                <a:cs typeface="PMingLiU"/>
              </a:rPr>
              <a:t>往手</a:t>
            </a:r>
            <a:r>
              <a:rPr dirty="0" sz="1000" spc="-20">
                <a:latin typeface="PMingLiU"/>
                <a:cs typeface="PMingLiU"/>
              </a:rPr>
              <a:t>术</a:t>
            </a:r>
            <a:r>
              <a:rPr dirty="0" sz="1000" spc="5">
                <a:latin typeface="PMingLiU"/>
                <a:cs typeface="PMingLiU"/>
              </a:rPr>
              <a:t>史及既 往症人</a:t>
            </a:r>
            <a:r>
              <a:rPr dirty="0" sz="1000" spc="-20">
                <a:latin typeface="PMingLiU"/>
                <a:cs typeface="PMingLiU"/>
              </a:rPr>
              <a:t>群</a:t>
            </a:r>
            <a:r>
              <a:rPr dirty="0" sz="1000" spc="5">
                <a:latin typeface="PMingLiU"/>
                <a:cs typeface="PMingLiU"/>
              </a:rPr>
              <a:t>均可</a:t>
            </a:r>
            <a:r>
              <a:rPr dirty="0" sz="1000" spc="-20">
                <a:latin typeface="PMingLiU"/>
                <a:cs typeface="PMingLiU"/>
              </a:rPr>
              <a:t>投</a:t>
            </a:r>
            <a:r>
              <a:rPr dirty="0" sz="1000" spc="5">
                <a:latin typeface="PMingLiU"/>
                <a:cs typeface="PMingLiU"/>
              </a:rPr>
              <a:t>保。</a:t>
            </a:r>
            <a:r>
              <a:rPr dirty="0" sz="1000" spc="-20">
                <a:latin typeface="PMingLiU"/>
                <a:cs typeface="PMingLiU"/>
              </a:rPr>
              <a:t>从</a:t>
            </a:r>
            <a:r>
              <a:rPr dirty="0" sz="1000" spc="5">
                <a:latin typeface="PMingLiU"/>
                <a:cs typeface="PMingLiU"/>
              </a:rPr>
              <a:t>实际</a:t>
            </a:r>
            <a:r>
              <a:rPr dirty="0" sz="1000" spc="-20">
                <a:latin typeface="PMingLiU"/>
                <a:cs typeface="PMingLiU"/>
              </a:rPr>
              <a:t>投</a:t>
            </a:r>
            <a:r>
              <a:rPr dirty="0" sz="1000" spc="5">
                <a:latin typeface="PMingLiU"/>
                <a:cs typeface="PMingLiU"/>
              </a:rPr>
              <a:t>保人</a:t>
            </a:r>
            <a:r>
              <a:rPr dirty="0" sz="1000" spc="-20">
                <a:latin typeface="PMingLiU"/>
                <a:cs typeface="PMingLiU"/>
              </a:rPr>
              <a:t>群</a:t>
            </a:r>
            <a:r>
              <a:rPr dirty="0" sz="1000" spc="5">
                <a:latin typeface="PMingLiU"/>
                <a:cs typeface="PMingLiU"/>
              </a:rPr>
              <a:t>看</a:t>
            </a:r>
            <a:r>
              <a:rPr dirty="0" sz="1000" spc="-20">
                <a:latin typeface="PMingLiU"/>
                <a:cs typeface="PMingLiU"/>
              </a:rPr>
              <a:t>，</a:t>
            </a:r>
            <a:r>
              <a:rPr dirty="0" sz="1000" spc="5">
                <a:latin typeface="PMingLiU"/>
                <a:cs typeface="PMingLiU"/>
              </a:rPr>
              <a:t>约</a:t>
            </a:r>
            <a:r>
              <a:rPr dirty="0" sz="1000">
                <a:latin typeface="PMingLiU"/>
                <a:cs typeface="PMingLiU"/>
              </a:rPr>
              <a:t> </a:t>
            </a:r>
            <a:r>
              <a:rPr dirty="0" sz="1000" spc="-5">
                <a:latin typeface="Arial"/>
                <a:cs typeface="Arial"/>
              </a:rPr>
              <a:t>97%</a:t>
            </a:r>
            <a:r>
              <a:rPr dirty="0" sz="1000" spc="5">
                <a:latin typeface="PMingLiU"/>
                <a:cs typeface="PMingLiU"/>
              </a:rPr>
              <a:t>的参</a:t>
            </a:r>
            <a:r>
              <a:rPr dirty="0" sz="1000" spc="-20">
                <a:latin typeface="PMingLiU"/>
                <a:cs typeface="PMingLiU"/>
              </a:rPr>
              <a:t>保</a:t>
            </a:r>
            <a:r>
              <a:rPr dirty="0" sz="1000" spc="5">
                <a:latin typeface="PMingLiU"/>
                <a:cs typeface="PMingLiU"/>
              </a:rPr>
              <a:t>人为健</a:t>
            </a:r>
            <a:r>
              <a:rPr dirty="0" sz="1000" spc="-20">
                <a:latin typeface="PMingLiU"/>
                <a:cs typeface="PMingLiU"/>
              </a:rPr>
              <a:t>康</a:t>
            </a:r>
            <a:r>
              <a:rPr dirty="0" sz="1000" spc="5">
                <a:latin typeface="PMingLiU"/>
                <a:cs typeface="PMingLiU"/>
              </a:rPr>
              <a:t>人</a:t>
            </a:r>
            <a:r>
              <a:rPr dirty="0" sz="1000" spc="-5">
                <a:latin typeface="PMingLiU"/>
                <a:cs typeface="PMingLiU"/>
              </a:rPr>
              <a:t>，</a:t>
            </a:r>
            <a:r>
              <a:rPr dirty="0" sz="1000" spc="-5">
                <a:latin typeface="Arial"/>
                <a:cs typeface="Arial"/>
              </a:rPr>
              <a:t>3%</a:t>
            </a:r>
            <a:r>
              <a:rPr dirty="0" sz="1000" spc="-20">
                <a:latin typeface="PMingLiU"/>
                <a:cs typeface="PMingLiU"/>
              </a:rPr>
              <a:t>为</a:t>
            </a:r>
            <a:r>
              <a:rPr dirty="0" sz="1000" spc="5">
                <a:latin typeface="PMingLiU"/>
                <a:cs typeface="PMingLiU"/>
              </a:rPr>
              <a:t>既往</a:t>
            </a:r>
            <a:r>
              <a:rPr dirty="0" sz="1000" spc="-20">
                <a:latin typeface="PMingLiU"/>
                <a:cs typeface="PMingLiU"/>
              </a:rPr>
              <a:t>症</a:t>
            </a:r>
            <a:r>
              <a:rPr dirty="0" sz="1000" spc="5">
                <a:latin typeface="PMingLiU"/>
                <a:cs typeface="PMingLiU"/>
              </a:rPr>
              <a:t>患者</a:t>
            </a:r>
            <a:r>
              <a:rPr dirty="0" sz="1000" spc="-20">
                <a:latin typeface="PMingLiU"/>
                <a:cs typeface="PMingLiU"/>
              </a:rPr>
              <a:t>。</a:t>
            </a:r>
            <a:r>
              <a:rPr dirty="0" sz="1000" spc="5">
                <a:latin typeface="PMingLiU"/>
                <a:cs typeface="PMingLiU"/>
              </a:rPr>
              <a:t>沪 惠保可</a:t>
            </a:r>
            <a:r>
              <a:rPr dirty="0" sz="1000" spc="-25">
                <a:latin typeface="PMingLiU"/>
                <a:cs typeface="PMingLiU"/>
              </a:rPr>
              <a:t> </a:t>
            </a:r>
            <a:r>
              <a:rPr dirty="0" sz="1000" spc="-5">
                <a:latin typeface="Arial"/>
                <a:cs typeface="Arial"/>
              </a:rPr>
              <a:t>100%</a:t>
            </a:r>
            <a:r>
              <a:rPr dirty="0" sz="1000" spc="5">
                <a:latin typeface="PMingLiU"/>
                <a:cs typeface="PMingLiU"/>
              </a:rPr>
              <a:t>报销</a:t>
            </a:r>
            <a:r>
              <a:rPr dirty="0" sz="1000" spc="-20">
                <a:latin typeface="PMingLiU"/>
                <a:cs typeface="PMingLiU"/>
              </a:rPr>
              <a:t> </a:t>
            </a:r>
            <a:r>
              <a:rPr dirty="0" sz="1000" spc="-5">
                <a:latin typeface="Arial"/>
                <a:cs typeface="Arial"/>
              </a:rPr>
              <a:t>21</a:t>
            </a:r>
            <a:r>
              <a:rPr dirty="0" sz="1000" spc="-75">
                <a:latin typeface="Arial"/>
                <a:cs typeface="Arial"/>
              </a:rPr>
              <a:t> </a:t>
            </a:r>
            <a:r>
              <a:rPr dirty="0" sz="1000" spc="5">
                <a:latin typeface="PMingLiU"/>
                <a:cs typeface="PMingLiU"/>
              </a:rPr>
              <a:t>种自费药</a:t>
            </a:r>
            <a:r>
              <a:rPr dirty="0" sz="1000" spc="-20">
                <a:latin typeface="PMingLiU"/>
                <a:cs typeface="PMingLiU"/>
              </a:rPr>
              <a:t>，</a:t>
            </a:r>
            <a:r>
              <a:rPr dirty="0" sz="1000" spc="5">
                <a:latin typeface="PMingLiU"/>
                <a:cs typeface="PMingLiU"/>
              </a:rPr>
              <a:t>最</a:t>
            </a:r>
            <a:r>
              <a:rPr dirty="0" sz="1000" spc="-20">
                <a:latin typeface="PMingLiU"/>
                <a:cs typeface="PMingLiU"/>
              </a:rPr>
              <a:t>高</a:t>
            </a:r>
            <a:r>
              <a:rPr dirty="0" sz="1000" spc="5">
                <a:latin typeface="PMingLiU"/>
                <a:cs typeface="PMingLiU"/>
              </a:rPr>
              <a:t>报销</a:t>
            </a:r>
            <a:r>
              <a:rPr dirty="0" sz="1000" spc="-20">
                <a:latin typeface="PMingLiU"/>
                <a:cs typeface="PMingLiU"/>
              </a:rPr>
              <a:t>金</a:t>
            </a:r>
            <a:r>
              <a:rPr dirty="0" sz="1000" spc="5">
                <a:latin typeface="PMingLiU"/>
                <a:cs typeface="PMingLiU"/>
              </a:rPr>
              <a:t>额达</a:t>
            </a:r>
            <a:r>
              <a:rPr dirty="0" sz="1000" spc="-15">
                <a:latin typeface="PMingLiU"/>
                <a:cs typeface="PMingLiU"/>
              </a:rPr>
              <a:t> </a:t>
            </a:r>
            <a:r>
              <a:rPr dirty="0" sz="1000" spc="-5">
                <a:latin typeface="Arial"/>
                <a:cs typeface="Arial"/>
              </a:rPr>
              <a:t>100</a:t>
            </a:r>
            <a:r>
              <a:rPr dirty="0" sz="1000" spc="-70">
                <a:latin typeface="Arial"/>
                <a:cs typeface="Arial"/>
              </a:rPr>
              <a:t> </a:t>
            </a:r>
            <a:r>
              <a:rPr dirty="0" sz="1000" spc="5">
                <a:latin typeface="PMingLiU"/>
                <a:cs typeface="PMingLiU"/>
              </a:rPr>
              <a:t>万元。</a:t>
            </a:r>
            <a:endParaRPr sz="1000">
              <a:latin typeface="PMingLiU"/>
              <a:cs typeface="PMingLiU"/>
            </a:endParaRPr>
          </a:p>
          <a:p>
            <a:pPr algn="just" marL="12700" marR="130175">
              <a:lnSpc>
                <a:spcPct val="140000"/>
              </a:lnSpc>
              <a:spcBef>
                <a:spcPts val="580"/>
              </a:spcBef>
            </a:pPr>
            <a:r>
              <a:rPr dirty="0" sz="1000" spc="5">
                <a:latin typeface="PMingLiU"/>
                <a:cs typeface="PMingLiU"/>
              </a:rPr>
              <a:t>根据新</a:t>
            </a:r>
            <a:r>
              <a:rPr dirty="0" sz="1000" spc="-20">
                <a:latin typeface="PMingLiU"/>
                <a:cs typeface="PMingLiU"/>
              </a:rPr>
              <a:t>闻</a:t>
            </a:r>
            <a:r>
              <a:rPr dirty="0" sz="1000" spc="5">
                <a:latin typeface="PMingLiU"/>
                <a:cs typeface="PMingLiU"/>
              </a:rPr>
              <a:t>报道</a:t>
            </a:r>
            <a:r>
              <a:rPr dirty="0" sz="1000" spc="-5">
                <a:latin typeface="PMingLiU"/>
                <a:cs typeface="PMingLiU"/>
              </a:rPr>
              <a:t>，</a:t>
            </a:r>
            <a:r>
              <a:rPr dirty="0" sz="1000" spc="-5">
                <a:latin typeface="Arial"/>
                <a:cs typeface="Arial"/>
              </a:rPr>
              <a:t>2022</a:t>
            </a:r>
            <a:r>
              <a:rPr dirty="0" sz="1000">
                <a:latin typeface="Arial"/>
                <a:cs typeface="Arial"/>
              </a:rPr>
              <a:t> </a:t>
            </a:r>
            <a:r>
              <a:rPr dirty="0" sz="1000" spc="5">
                <a:latin typeface="PMingLiU"/>
                <a:cs typeface="PMingLiU"/>
              </a:rPr>
              <a:t>年</a:t>
            </a:r>
            <a:r>
              <a:rPr dirty="0" sz="1000" spc="55">
                <a:latin typeface="PMingLiU"/>
                <a:cs typeface="PMingLiU"/>
              </a:rPr>
              <a:t> </a:t>
            </a:r>
            <a:r>
              <a:rPr dirty="0" sz="1000">
                <a:latin typeface="Arial"/>
                <a:cs typeface="Arial"/>
              </a:rPr>
              <a:t>2</a:t>
            </a:r>
            <a:r>
              <a:rPr dirty="0" sz="1000" spc="5">
                <a:latin typeface="Arial"/>
                <a:cs typeface="Arial"/>
              </a:rPr>
              <a:t> </a:t>
            </a:r>
            <a:r>
              <a:rPr dirty="0" sz="1000" spc="5">
                <a:latin typeface="PMingLiU"/>
                <a:cs typeface="PMingLiU"/>
              </a:rPr>
              <a:t>月</a:t>
            </a:r>
            <a:r>
              <a:rPr dirty="0" sz="1000" spc="55">
                <a:latin typeface="PMingLiU"/>
                <a:cs typeface="PMingLiU"/>
              </a:rPr>
              <a:t> </a:t>
            </a:r>
            <a:r>
              <a:rPr dirty="0" sz="1000" spc="-5">
                <a:latin typeface="Arial"/>
                <a:cs typeface="Arial"/>
              </a:rPr>
              <a:t>17</a:t>
            </a:r>
            <a:r>
              <a:rPr dirty="0" sz="1000" spc="-20">
                <a:latin typeface="Arial"/>
                <a:cs typeface="Arial"/>
              </a:rPr>
              <a:t> </a:t>
            </a:r>
            <a:r>
              <a:rPr dirty="0" sz="1000" spc="5">
                <a:latin typeface="PMingLiU"/>
                <a:cs typeface="PMingLiU"/>
              </a:rPr>
              <a:t>日</a:t>
            </a:r>
            <a:r>
              <a:rPr dirty="0" sz="1000" spc="-10">
                <a:latin typeface="PMingLiU"/>
                <a:cs typeface="PMingLiU"/>
              </a:rPr>
              <a:t>，</a:t>
            </a:r>
            <a:r>
              <a:rPr dirty="0" sz="1000" spc="-10">
                <a:latin typeface="Arial"/>
                <a:cs typeface="Arial"/>
              </a:rPr>
              <a:t>“</a:t>
            </a:r>
            <a:r>
              <a:rPr dirty="0" sz="1000" spc="5">
                <a:latin typeface="PMingLiU"/>
                <a:cs typeface="PMingLiU"/>
              </a:rPr>
              <a:t>北京</a:t>
            </a:r>
            <a:r>
              <a:rPr dirty="0" sz="1000" spc="-20">
                <a:latin typeface="PMingLiU"/>
                <a:cs typeface="PMingLiU"/>
              </a:rPr>
              <a:t>京</a:t>
            </a:r>
            <a:r>
              <a:rPr dirty="0" sz="1000" spc="5">
                <a:latin typeface="PMingLiU"/>
                <a:cs typeface="PMingLiU"/>
              </a:rPr>
              <a:t>惠保</a:t>
            </a:r>
            <a:r>
              <a:rPr dirty="0" sz="1000">
                <a:latin typeface="Arial"/>
                <a:cs typeface="Arial"/>
              </a:rPr>
              <a:t>”</a:t>
            </a:r>
            <a:r>
              <a:rPr dirty="0" sz="1000" spc="-20">
                <a:latin typeface="PMingLiU"/>
                <a:cs typeface="PMingLiU"/>
              </a:rPr>
              <a:t>完成</a:t>
            </a:r>
            <a:r>
              <a:rPr dirty="0" sz="1000" spc="5">
                <a:latin typeface="PMingLiU"/>
                <a:cs typeface="PMingLiU"/>
              </a:rPr>
              <a:t>首例</a:t>
            </a:r>
            <a:r>
              <a:rPr dirty="0" sz="1000" spc="50">
                <a:latin typeface="PMingLiU"/>
                <a:cs typeface="PMingLiU"/>
              </a:rPr>
              <a:t> </a:t>
            </a:r>
            <a:r>
              <a:rPr dirty="0" sz="1000" spc="-5">
                <a:latin typeface="Arial"/>
                <a:cs typeface="Arial"/>
              </a:rPr>
              <a:t>CAR-T</a:t>
            </a:r>
            <a:r>
              <a:rPr dirty="0" sz="1000" spc="20">
                <a:latin typeface="Arial"/>
                <a:cs typeface="Arial"/>
              </a:rPr>
              <a:t> </a:t>
            </a:r>
            <a:r>
              <a:rPr dirty="0" sz="1000" spc="5">
                <a:latin typeface="PMingLiU"/>
                <a:cs typeface="PMingLiU"/>
              </a:rPr>
              <a:t>疗</a:t>
            </a:r>
            <a:r>
              <a:rPr dirty="0" sz="1000" spc="-20">
                <a:latin typeface="PMingLiU"/>
                <a:cs typeface="PMingLiU"/>
              </a:rPr>
              <a:t>法</a:t>
            </a:r>
            <a:r>
              <a:rPr dirty="0" sz="1000" spc="5">
                <a:latin typeface="PMingLiU"/>
                <a:cs typeface="PMingLiU"/>
              </a:rPr>
              <a:t>理赔</a:t>
            </a:r>
            <a:r>
              <a:rPr dirty="0" sz="1000" spc="-20">
                <a:latin typeface="PMingLiU"/>
                <a:cs typeface="PMingLiU"/>
              </a:rPr>
              <a:t>，</a:t>
            </a:r>
            <a:r>
              <a:rPr dirty="0" sz="1000" spc="5">
                <a:latin typeface="PMingLiU"/>
                <a:cs typeface="PMingLiU"/>
              </a:rPr>
              <a:t>患者</a:t>
            </a:r>
            <a:r>
              <a:rPr dirty="0" sz="1000" spc="-20">
                <a:latin typeface="PMingLiU"/>
                <a:cs typeface="PMingLiU"/>
              </a:rPr>
              <a:t>收</a:t>
            </a:r>
            <a:r>
              <a:rPr dirty="0" sz="1000" spc="5">
                <a:latin typeface="PMingLiU"/>
                <a:cs typeface="PMingLiU"/>
              </a:rPr>
              <a:t>到理 赔款</a:t>
            </a:r>
            <a:r>
              <a:rPr dirty="0" sz="1000" spc="-20">
                <a:latin typeface="PMingLiU"/>
                <a:cs typeface="PMingLiU"/>
              </a:rPr>
              <a:t> </a:t>
            </a:r>
            <a:r>
              <a:rPr dirty="0" sz="1000" spc="-5">
                <a:latin typeface="Arial"/>
                <a:cs typeface="Arial"/>
              </a:rPr>
              <a:t>100</a:t>
            </a:r>
            <a:r>
              <a:rPr dirty="0" sz="1000" spc="-75">
                <a:latin typeface="Arial"/>
                <a:cs typeface="Arial"/>
              </a:rPr>
              <a:t> </a:t>
            </a:r>
            <a:r>
              <a:rPr dirty="0" sz="1000" spc="5">
                <a:latin typeface="PMingLiU"/>
                <a:cs typeface="PMingLiU"/>
              </a:rPr>
              <a:t>万元。</a:t>
            </a:r>
            <a:r>
              <a:rPr dirty="0" sz="1000" spc="55">
                <a:latin typeface="PMingLiU"/>
                <a:cs typeface="PMingLiU"/>
              </a:rPr>
              <a:t> </a:t>
            </a:r>
            <a:r>
              <a:rPr dirty="0" sz="1000" spc="-5">
                <a:latin typeface="Arial"/>
                <a:cs typeface="Arial"/>
              </a:rPr>
              <a:t>2022</a:t>
            </a:r>
            <a:r>
              <a:rPr dirty="0" sz="1000" spc="-75">
                <a:latin typeface="Arial"/>
                <a:cs typeface="Arial"/>
              </a:rPr>
              <a:t> </a:t>
            </a:r>
            <a:r>
              <a:rPr dirty="0" sz="1000" spc="5">
                <a:latin typeface="PMingLiU"/>
                <a:cs typeface="PMingLiU"/>
              </a:rPr>
              <a:t>年</a:t>
            </a:r>
            <a:r>
              <a:rPr dirty="0" sz="1000" spc="-20">
                <a:latin typeface="PMingLiU"/>
                <a:cs typeface="PMingLiU"/>
              </a:rPr>
              <a:t> </a:t>
            </a:r>
            <a:r>
              <a:rPr dirty="0" sz="1000">
                <a:latin typeface="Arial"/>
                <a:cs typeface="Arial"/>
              </a:rPr>
              <a:t>2</a:t>
            </a:r>
            <a:r>
              <a:rPr dirty="0" sz="1000" spc="-70">
                <a:latin typeface="Arial"/>
                <a:cs typeface="Arial"/>
              </a:rPr>
              <a:t> </a:t>
            </a:r>
            <a:r>
              <a:rPr dirty="0" sz="1000" spc="5">
                <a:latin typeface="PMingLiU"/>
                <a:cs typeface="PMingLiU"/>
              </a:rPr>
              <a:t>月</a:t>
            </a:r>
            <a:r>
              <a:rPr dirty="0" sz="1000" spc="-20">
                <a:latin typeface="PMingLiU"/>
                <a:cs typeface="PMingLiU"/>
              </a:rPr>
              <a:t> </a:t>
            </a:r>
            <a:r>
              <a:rPr dirty="0" sz="1000" spc="-5">
                <a:latin typeface="Arial"/>
                <a:cs typeface="Arial"/>
              </a:rPr>
              <a:t>21</a:t>
            </a:r>
            <a:r>
              <a:rPr dirty="0" sz="1000" spc="-75">
                <a:latin typeface="Arial"/>
                <a:cs typeface="Arial"/>
              </a:rPr>
              <a:t> </a:t>
            </a:r>
            <a:r>
              <a:rPr dirty="0" sz="1000" spc="5">
                <a:latin typeface="PMingLiU"/>
                <a:cs typeface="PMingLiU"/>
              </a:rPr>
              <a:t>日，</a:t>
            </a:r>
            <a:r>
              <a:rPr dirty="0" sz="1000" spc="5">
                <a:latin typeface="Arial"/>
                <a:cs typeface="Arial"/>
              </a:rPr>
              <a:t>“</a:t>
            </a:r>
            <a:r>
              <a:rPr dirty="0" sz="1000" spc="5">
                <a:latin typeface="PMingLiU"/>
                <a:cs typeface="PMingLiU"/>
              </a:rPr>
              <a:t>西湖益</a:t>
            </a:r>
            <a:r>
              <a:rPr dirty="0" sz="1000" spc="-20">
                <a:latin typeface="PMingLiU"/>
                <a:cs typeface="PMingLiU"/>
              </a:rPr>
              <a:t>联</a:t>
            </a:r>
            <a:r>
              <a:rPr dirty="0" sz="1000" spc="5">
                <a:latin typeface="PMingLiU"/>
                <a:cs typeface="PMingLiU"/>
              </a:rPr>
              <a:t>保</a:t>
            </a:r>
            <a:r>
              <a:rPr dirty="0" sz="1000">
                <a:latin typeface="Arial"/>
                <a:cs typeface="Arial"/>
              </a:rPr>
              <a:t>”</a:t>
            </a:r>
            <a:r>
              <a:rPr dirty="0" sz="1000" spc="-20">
                <a:latin typeface="PMingLiU"/>
                <a:cs typeface="PMingLiU"/>
              </a:rPr>
              <a:t>完成</a:t>
            </a:r>
            <a:r>
              <a:rPr dirty="0" sz="1000" spc="5">
                <a:latin typeface="PMingLiU"/>
                <a:cs typeface="PMingLiU"/>
              </a:rPr>
              <a:t>首</a:t>
            </a:r>
            <a:r>
              <a:rPr dirty="0" sz="1000" spc="245">
                <a:latin typeface="PMingLiU"/>
                <a:cs typeface="PMingLiU"/>
              </a:rPr>
              <a:t>例</a:t>
            </a:r>
            <a:r>
              <a:rPr dirty="0" sz="1000">
                <a:latin typeface="Arial"/>
                <a:cs typeface="Arial"/>
              </a:rPr>
              <a:t>CAR-T</a:t>
            </a:r>
            <a:r>
              <a:rPr dirty="0" sz="1000" spc="-50">
                <a:latin typeface="Arial"/>
                <a:cs typeface="Arial"/>
              </a:rPr>
              <a:t> </a:t>
            </a:r>
            <a:r>
              <a:rPr dirty="0" sz="1000" spc="5">
                <a:latin typeface="PMingLiU"/>
                <a:cs typeface="PMingLiU"/>
              </a:rPr>
              <a:t>疗</a:t>
            </a:r>
            <a:r>
              <a:rPr dirty="0" sz="1000" spc="-20">
                <a:latin typeface="PMingLiU"/>
                <a:cs typeface="PMingLiU"/>
              </a:rPr>
              <a:t>法</a:t>
            </a:r>
            <a:r>
              <a:rPr dirty="0" sz="1000" spc="5">
                <a:latin typeface="PMingLiU"/>
                <a:cs typeface="PMingLiU"/>
              </a:rPr>
              <a:t>理赔</a:t>
            </a:r>
            <a:r>
              <a:rPr dirty="0" sz="1000" spc="-20">
                <a:latin typeface="PMingLiU"/>
                <a:cs typeface="PMingLiU"/>
              </a:rPr>
              <a:t>，</a:t>
            </a:r>
            <a:r>
              <a:rPr dirty="0" sz="1000" spc="5">
                <a:latin typeface="PMingLiU"/>
                <a:cs typeface="PMingLiU"/>
              </a:rPr>
              <a:t>从</a:t>
            </a:r>
            <a:r>
              <a:rPr dirty="0" sz="1000" spc="-20">
                <a:latin typeface="PMingLiU"/>
                <a:cs typeface="PMingLiU"/>
              </a:rPr>
              <a:t>递</a:t>
            </a:r>
            <a:r>
              <a:rPr dirty="0" sz="1000" spc="5">
                <a:latin typeface="PMingLiU"/>
                <a:cs typeface="PMingLiU"/>
              </a:rPr>
              <a:t>交纸质 理赔材</a:t>
            </a:r>
            <a:r>
              <a:rPr dirty="0" sz="1000" spc="-20">
                <a:latin typeface="PMingLiU"/>
                <a:cs typeface="PMingLiU"/>
              </a:rPr>
              <a:t>料</a:t>
            </a:r>
            <a:r>
              <a:rPr dirty="0" sz="1000" spc="5">
                <a:latin typeface="PMingLiU"/>
                <a:cs typeface="PMingLiU"/>
              </a:rPr>
              <a:t>开始</a:t>
            </a:r>
            <a:r>
              <a:rPr dirty="0" sz="1000">
                <a:latin typeface="PMingLiU"/>
                <a:cs typeface="PMingLiU"/>
              </a:rPr>
              <a:t>，</a:t>
            </a:r>
            <a:r>
              <a:rPr dirty="0" sz="1000">
                <a:latin typeface="Arial"/>
                <a:cs typeface="Arial"/>
              </a:rPr>
              <a:t>24</a:t>
            </a:r>
            <a:r>
              <a:rPr dirty="0" sz="1000" spc="-80">
                <a:latin typeface="Arial"/>
                <a:cs typeface="Arial"/>
              </a:rPr>
              <a:t> </a:t>
            </a:r>
            <a:r>
              <a:rPr dirty="0" sz="1000" spc="-20">
                <a:latin typeface="PMingLiU"/>
                <a:cs typeface="PMingLiU"/>
              </a:rPr>
              <a:t>小</a:t>
            </a:r>
            <a:r>
              <a:rPr dirty="0" sz="1000" spc="5">
                <a:latin typeface="PMingLiU"/>
                <a:cs typeface="PMingLiU"/>
              </a:rPr>
              <a:t>时内</a:t>
            </a:r>
            <a:r>
              <a:rPr dirty="0" sz="1000" spc="-20">
                <a:latin typeface="PMingLiU"/>
                <a:cs typeface="PMingLiU"/>
              </a:rPr>
              <a:t>即</a:t>
            </a:r>
            <a:r>
              <a:rPr dirty="0" sz="1000" spc="5">
                <a:latin typeface="PMingLiU"/>
                <a:cs typeface="PMingLiU"/>
              </a:rPr>
              <a:t>获得</a:t>
            </a:r>
            <a:r>
              <a:rPr dirty="0" sz="1000" spc="-20">
                <a:latin typeface="PMingLiU"/>
                <a:cs typeface="PMingLiU"/>
              </a:rPr>
              <a:t> </a:t>
            </a:r>
            <a:r>
              <a:rPr dirty="0" sz="1000" spc="-5">
                <a:latin typeface="Arial"/>
                <a:cs typeface="Arial"/>
              </a:rPr>
              <a:t>100%</a:t>
            </a:r>
            <a:r>
              <a:rPr dirty="0" sz="1000" spc="5">
                <a:latin typeface="PMingLiU"/>
                <a:cs typeface="PMingLiU"/>
              </a:rPr>
              <a:t>专项保</a:t>
            </a:r>
            <a:r>
              <a:rPr dirty="0" sz="1000" spc="-20">
                <a:latin typeface="PMingLiU"/>
                <a:cs typeface="PMingLiU"/>
              </a:rPr>
              <a:t>额</a:t>
            </a:r>
            <a:r>
              <a:rPr dirty="0" sz="1000" spc="5">
                <a:latin typeface="PMingLiU"/>
                <a:cs typeface="PMingLiU"/>
              </a:rPr>
              <a:t>赔付。</a:t>
            </a:r>
            <a:endParaRPr sz="1000">
              <a:latin typeface="PMingLiU"/>
              <a:cs typeface="PMingLiU"/>
            </a:endParaRPr>
          </a:p>
        </p:txBody>
      </p:sp>
      <p:sp>
        <p:nvSpPr>
          <p:cNvPr id="8" name="object 8"/>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9" name="object 9"/>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42161"/>
            <a:ext cx="5071745" cy="8530590"/>
          </a:xfrm>
          <a:prstGeom prst="rect">
            <a:avLst/>
          </a:prstGeom>
        </p:spPr>
        <p:txBody>
          <a:bodyPr wrap="square" lIns="0" tIns="11430" rIns="0" bIns="0" rtlCol="0" vert="horz">
            <a:spAutoFit/>
          </a:bodyPr>
          <a:lstStyle/>
          <a:p>
            <a:pPr algn="just" marL="12700">
              <a:lnSpc>
                <a:spcPct val="100000"/>
              </a:lnSpc>
              <a:spcBef>
                <a:spcPts val="90"/>
              </a:spcBef>
            </a:pPr>
            <a:r>
              <a:rPr dirty="0" sz="1400" spc="10" b="1">
                <a:solidFill>
                  <a:srgbClr val="C00000"/>
                </a:solidFill>
                <a:latin typeface="Microsoft JhengHei UI"/>
                <a:cs typeface="Microsoft JhengHei UI"/>
              </a:rPr>
              <a:t>总</a:t>
            </a:r>
            <a:r>
              <a:rPr dirty="0" sz="1400" spc="-10" b="1">
                <a:solidFill>
                  <a:srgbClr val="C00000"/>
                </a:solidFill>
                <a:latin typeface="Microsoft JhengHei UI"/>
                <a:cs typeface="Microsoft JhengHei UI"/>
              </a:rPr>
              <a:t>结</a:t>
            </a:r>
            <a:r>
              <a:rPr dirty="0" sz="1400" spc="10" b="1">
                <a:solidFill>
                  <a:srgbClr val="C00000"/>
                </a:solidFill>
                <a:latin typeface="Microsoft JhengHei UI"/>
                <a:cs typeface="Microsoft JhengHei UI"/>
              </a:rPr>
              <a:t>篇</a:t>
            </a:r>
            <a:r>
              <a:rPr dirty="0" sz="1400" spc="-10" b="1">
                <a:solidFill>
                  <a:srgbClr val="C00000"/>
                </a:solidFill>
                <a:latin typeface="Microsoft JhengHei UI"/>
                <a:cs typeface="Microsoft JhengHei UI"/>
              </a:rPr>
              <a:t>：</a:t>
            </a:r>
            <a:r>
              <a:rPr dirty="0" sz="1400" spc="-10" b="1">
                <a:solidFill>
                  <a:srgbClr val="C00000"/>
                </a:solidFill>
                <a:latin typeface="Arial"/>
                <a:cs typeface="Arial"/>
              </a:rPr>
              <a:t>CAR-T</a:t>
            </a:r>
            <a:r>
              <a:rPr dirty="0" sz="1400" spc="-70" b="1">
                <a:solidFill>
                  <a:srgbClr val="C00000"/>
                </a:solidFill>
                <a:latin typeface="Arial"/>
                <a:cs typeface="Arial"/>
              </a:rPr>
              <a:t> </a:t>
            </a:r>
            <a:r>
              <a:rPr dirty="0" sz="1400" spc="10" b="1">
                <a:solidFill>
                  <a:srgbClr val="C00000"/>
                </a:solidFill>
                <a:latin typeface="Microsoft JhengHei UI"/>
                <a:cs typeface="Microsoft JhengHei UI"/>
              </a:rPr>
              <a:t>应用</a:t>
            </a:r>
            <a:r>
              <a:rPr dirty="0" sz="1400" spc="-10" b="1">
                <a:solidFill>
                  <a:srgbClr val="C00000"/>
                </a:solidFill>
                <a:latin typeface="Microsoft JhengHei UI"/>
                <a:cs typeface="Microsoft JhengHei UI"/>
              </a:rPr>
              <a:t>前</a:t>
            </a:r>
            <a:r>
              <a:rPr dirty="0" sz="1400" spc="15" b="1">
                <a:solidFill>
                  <a:srgbClr val="C00000"/>
                </a:solidFill>
                <a:latin typeface="Microsoft JhengHei UI"/>
                <a:cs typeface="Microsoft JhengHei UI"/>
              </a:rPr>
              <a:t>景</a:t>
            </a:r>
            <a:r>
              <a:rPr dirty="0" sz="1400" spc="-10" b="1">
                <a:solidFill>
                  <a:srgbClr val="C00000"/>
                </a:solidFill>
                <a:latin typeface="Microsoft JhengHei UI"/>
                <a:cs typeface="Microsoft JhengHei UI"/>
              </a:rPr>
              <a:t>光</a:t>
            </a:r>
            <a:r>
              <a:rPr dirty="0" sz="1400" spc="15" b="1">
                <a:solidFill>
                  <a:srgbClr val="C00000"/>
                </a:solidFill>
                <a:latin typeface="Microsoft JhengHei UI"/>
                <a:cs typeface="Microsoft JhengHei UI"/>
              </a:rPr>
              <a:t>明</a:t>
            </a:r>
            <a:r>
              <a:rPr dirty="0" sz="1400" spc="-10" b="1">
                <a:solidFill>
                  <a:srgbClr val="C00000"/>
                </a:solidFill>
                <a:latin typeface="Microsoft JhengHei UI"/>
                <a:cs typeface="Microsoft JhengHei UI"/>
              </a:rPr>
              <a:t>，国</a:t>
            </a:r>
            <a:r>
              <a:rPr dirty="0" sz="1400" spc="10" b="1">
                <a:solidFill>
                  <a:srgbClr val="C00000"/>
                </a:solidFill>
                <a:latin typeface="Microsoft JhengHei UI"/>
                <a:cs typeface="Microsoft JhengHei UI"/>
              </a:rPr>
              <a:t>内</a:t>
            </a:r>
            <a:r>
              <a:rPr dirty="0" sz="1400" spc="-10" b="1">
                <a:solidFill>
                  <a:srgbClr val="C00000"/>
                </a:solidFill>
                <a:latin typeface="Microsoft JhengHei UI"/>
                <a:cs typeface="Microsoft JhengHei UI"/>
              </a:rPr>
              <a:t>企</a:t>
            </a:r>
            <a:r>
              <a:rPr dirty="0" sz="1400" spc="10" b="1">
                <a:solidFill>
                  <a:srgbClr val="C00000"/>
                </a:solidFill>
                <a:latin typeface="Microsoft JhengHei UI"/>
                <a:cs typeface="Microsoft JhengHei UI"/>
              </a:rPr>
              <a:t>业</a:t>
            </a:r>
            <a:r>
              <a:rPr dirty="0" sz="1400" spc="-10" b="1">
                <a:solidFill>
                  <a:srgbClr val="C00000"/>
                </a:solidFill>
                <a:latin typeface="Microsoft JhengHei UI"/>
                <a:cs typeface="Microsoft JhengHei UI"/>
              </a:rPr>
              <a:t>进</a:t>
            </a:r>
            <a:r>
              <a:rPr dirty="0" sz="1400" spc="10" b="1">
                <a:solidFill>
                  <a:srgbClr val="C00000"/>
                </a:solidFill>
                <a:latin typeface="Microsoft JhengHei UI"/>
                <a:cs typeface="Microsoft JhengHei UI"/>
              </a:rPr>
              <a:t>军</a:t>
            </a:r>
            <a:r>
              <a:rPr dirty="0" sz="1400" spc="-10" b="1">
                <a:solidFill>
                  <a:srgbClr val="C00000"/>
                </a:solidFill>
                <a:latin typeface="Microsoft JhengHei UI"/>
                <a:cs typeface="Microsoft JhengHei UI"/>
              </a:rPr>
              <a:t>全球</a:t>
            </a:r>
            <a:r>
              <a:rPr dirty="0" sz="1400" spc="10" b="1">
                <a:solidFill>
                  <a:srgbClr val="C00000"/>
                </a:solidFill>
                <a:latin typeface="Microsoft JhengHei UI"/>
                <a:cs typeface="Microsoft JhengHei UI"/>
              </a:rPr>
              <a:t>市</a:t>
            </a:r>
            <a:r>
              <a:rPr dirty="0" sz="1400" spc="-10" b="1">
                <a:solidFill>
                  <a:srgbClr val="C00000"/>
                </a:solidFill>
                <a:latin typeface="Microsoft JhengHei UI"/>
                <a:cs typeface="Microsoft JhengHei UI"/>
              </a:rPr>
              <a:t>场</a:t>
            </a:r>
            <a:endParaRPr sz="1400">
              <a:latin typeface="Microsoft JhengHei UI"/>
              <a:cs typeface="Microsoft JhengHei UI"/>
            </a:endParaRPr>
          </a:p>
          <a:p>
            <a:pPr algn="just" marL="12700" marR="7620">
              <a:lnSpc>
                <a:spcPct val="139600"/>
              </a:lnSpc>
              <a:spcBef>
                <a:spcPts val="790"/>
              </a:spcBef>
            </a:pPr>
            <a:r>
              <a:rPr dirty="0" sz="1000" spc="5">
                <a:latin typeface="PMingLiU"/>
                <a:cs typeface="PMingLiU"/>
              </a:rPr>
              <a:t>基于优异的疗效和治愈的</a:t>
            </a:r>
            <a:r>
              <a:rPr dirty="0" sz="1000" spc="-20">
                <a:latin typeface="PMingLiU"/>
                <a:cs typeface="PMingLiU"/>
              </a:rPr>
              <a:t>潜</a:t>
            </a:r>
            <a:r>
              <a:rPr dirty="0" sz="1000" spc="5">
                <a:latin typeface="PMingLiU"/>
                <a:cs typeface="PMingLiU"/>
              </a:rPr>
              <a:t>力</a:t>
            </a:r>
            <a:r>
              <a:rPr dirty="0" sz="1000">
                <a:latin typeface="PMingLiU"/>
                <a:cs typeface="PMingLiU"/>
              </a:rPr>
              <a:t>，</a:t>
            </a:r>
            <a:r>
              <a:rPr dirty="0" sz="1000">
                <a:latin typeface="Arial"/>
                <a:cs typeface="Arial"/>
              </a:rPr>
              <a:t>CAR-T</a:t>
            </a:r>
            <a:r>
              <a:rPr dirty="0" sz="1000" spc="170">
                <a:latin typeface="Arial"/>
                <a:cs typeface="Arial"/>
              </a:rPr>
              <a:t> </a:t>
            </a:r>
            <a:r>
              <a:rPr dirty="0" sz="1000" spc="5">
                <a:latin typeface="PMingLiU"/>
                <a:cs typeface="PMingLiU"/>
              </a:rPr>
              <a:t>一直被</a:t>
            </a:r>
            <a:r>
              <a:rPr dirty="0" sz="1000" spc="-20">
                <a:latin typeface="PMingLiU"/>
                <a:cs typeface="PMingLiU"/>
              </a:rPr>
              <a:t>视</a:t>
            </a:r>
            <a:r>
              <a:rPr dirty="0" sz="1000" spc="5">
                <a:latin typeface="PMingLiU"/>
                <a:cs typeface="PMingLiU"/>
              </a:rPr>
              <a:t>为</a:t>
            </a:r>
            <a:r>
              <a:rPr dirty="0" sz="1000" spc="-20">
                <a:latin typeface="PMingLiU"/>
                <a:cs typeface="PMingLiU"/>
              </a:rPr>
              <a:t>肿</a:t>
            </a:r>
            <a:r>
              <a:rPr dirty="0" sz="1000" spc="5">
                <a:latin typeface="PMingLiU"/>
                <a:cs typeface="PMingLiU"/>
              </a:rPr>
              <a:t>瘤免疫领域的下一代解决</a:t>
            </a:r>
            <a:r>
              <a:rPr dirty="0" sz="1000" spc="-20">
                <a:latin typeface="PMingLiU"/>
                <a:cs typeface="PMingLiU"/>
              </a:rPr>
              <a:t>方</a:t>
            </a:r>
            <a:r>
              <a:rPr dirty="0" sz="1000" spc="5">
                <a:latin typeface="PMingLiU"/>
                <a:cs typeface="PMingLiU"/>
              </a:rPr>
              <a:t>案，具备 极大的</a:t>
            </a:r>
            <a:r>
              <a:rPr dirty="0" sz="1000" spc="-20">
                <a:latin typeface="PMingLiU"/>
                <a:cs typeface="PMingLiU"/>
              </a:rPr>
              <a:t>市</a:t>
            </a:r>
            <a:r>
              <a:rPr dirty="0" sz="1000" spc="5">
                <a:latin typeface="PMingLiU"/>
                <a:cs typeface="PMingLiU"/>
              </a:rPr>
              <a:t>场潜</a:t>
            </a:r>
            <a:r>
              <a:rPr dirty="0" sz="1000" spc="-20">
                <a:latin typeface="PMingLiU"/>
                <a:cs typeface="PMingLiU"/>
              </a:rPr>
              <a:t>力</a:t>
            </a:r>
            <a:r>
              <a:rPr dirty="0" sz="1000" spc="5">
                <a:latin typeface="PMingLiU"/>
                <a:cs typeface="PMingLiU"/>
              </a:rPr>
              <a:t>。此</a:t>
            </a:r>
            <a:r>
              <a:rPr dirty="0" sz="1000" spc="-20">
                <a:latin typeface="PMingLiU"/>
                <a:cs typeface="PMingLiU"/>
              </a:rPr>
              <a:t>前</a:t>
            </a:r>
            <a:r>
              <a:rPr dirty="0" sz="1000" spc="5">
                <a:latin typeface="PMingLiU"/>
                <a:cs typeface="PMingLiU"/>
              </a:rPr>
              <a:t>已上</a:t>
            </a:r>
            <a:r>
              <a:rPr dirty="0" sz="1000" spc="-20">
                <a:latin typeface="PMingLiU"/>
                <a:cs typeface="PMingLiU"/>
              </a:rPr>
              <a:t>市自</a:t>
            </a:r>
            <a:r>
              <a:rPr dirty="0" sz="1000" spc="5">
                <a:latin typeface="PMingLiU"/>
                <a:cs typeface="PMingLiU"/>
              </a:rPr>
              <a:t>体</a:t>
            </a:r>
            <a:r>
              <a:rPr dirty="0" sz="1000" spc="25">
                <a:latin typeface="PMingLiU"/>
                <a:cs typeface="PMingLiU"/>
              </a:rPr>
              <a:t> </a:t>
            </a:r>
            <a:r>
              <a:rPr dirty="0" sz="1000">
                <a:latin typeface="Arial"/>
                <a:cs typeface="Arial"/>
              </a:rPr>
              <a:t>CAR-T</a:t>
            </a:r>
            <a:r>
              <a:rPr dirty="0" sz="1000" spc="-30">
                <a:latin typeface="Arial"/>
                <a:cs typeface="Arial"/>
              </a:rPr>
              <a:t> </a:t>
            </a:r>
            <a:r>
              <a:rPr dirty="0" sz="1000" spc="-20">
                <a:latin typeface="PMingLiU"/>
                <a:cs typeface="PMingLiU"/>
              </a:rPr>
              <a:t>产</a:t>
            </a:r>
            <a:r>
              <a:rPr dirty="0" sz="1000" spc="5">
                <a:latin typeface="PMingLiU"/>
                <a:cs typeface="PMingLiU"/>
              </a:rPr>
              <a:t>品放</a:t>
            </a:r>
            <a:r>
              <a:rPr dirty="0" sz="1000" spc="-20">
                <a:latin typeface="PMingLiU"/>
                <a:cs typeface="PMingLiU"/>
              </a:rPr>
              <a:t>量较</a:t>
            </a:r>
            <a:r>
              <a:rPr dirty="0" sz="1000" spc="5">
                <a:latin typeface="PMingLiU"/>
                <a:cs typeface="PMingLiU"/>
              </a:rPr>
              <a:t>慢，主</a:t>
            </a:r>
            <a:r>
              <a:rPr dirty="0" sz="1000" spc="-20">
                <a:latin typeface="PMingLiU"/>
                <a:cs typeface="PMingLiU"/>
              </a:rPr>
              <a:t>要</a:t>
            </a:r>
            <a:r>
              <a:rPr dirty="0" sz="1000" spc="5">
                <a:latin typeface="PMingLiU"/>
                <a:cs typeface="PMingLiU"/>
              </a:rPr>
              <a:t>因为</a:t>
            </a:r>
            <a:r>
              <a:rPr dirty="0" sz="1000">
                <a:latin typeface="PMingLiU"/>
                <a:cs typeface="PMingLiU"/>
              </a:rPr>
              <a:t>：</a:t>
            </a:r>
            <a:r>
              <a:rPr dirty="0" sz="1000">
                <a:latin typeface="Arial"/>
                <a:cs typeface="Arial"/>
              </a:rPr>
              <a:t>1)</a:t>
            </a:r>
            <a:r>
              <a:rPr dirty="0" sz="1000" spc="135">
                <a:latin typeface="Arial"/>
                <a:cs typeface="Arial"/>
              </a:rPr>
              <a:t> </a:t>
            </a:r>
            <a:r>
              <a:rPr dirty="0" sz="1000" spc="-5">
                <a:latin typeface="Arial"/>
                <a:cs typeface="Arial"/>
              </a:rPr>
              <a:t>2022</a:t>
            </a:r>
            <a:r>
              <a:rPr dirty="0" sz="1000" spc="-45">
                <a:latin typeface="Arial"/>
                <a:cs typeface="Arial"/>
              </a:rPr>
              <a:t> </a:t>
            </a:r>
            <a:r>
              <a:rPr dirty="0" sz="1000" spc="5">
                <a:latin typeface="PMingLiU"/>
                <a:cs typeface="PMingLiU"/>
              </a:rPr>
              <a:t>年前</a:t>
            </a:r>
            <a:r>
              <a:rPr dirty="0" sz="1000" spc="25">
                <a:latin typeface="PMingLiU"/>
                <a:cs typeface="PMingLiU"/>
              </a:rPr>
              <a:t> </a:t>
            </a:r>
            <a:r>
              <a:rPr dirty="0" sz="1000" spc="-5">
                <a:latin typeface="Arial"/>
                <a:cs typeface="Arial"/>
              </a:rPr>
              <a:t>CAR-T  </a:t>
            </a:r>
            <a:r>
              <a:rPr dirty="0" sz="1000" spc="5">
                <a:latin typeface="PMingLiU"/>
                <a:cs typeface="PMingLiU"/>
              </a:rPr>
              <a:t>产品仅</a:t>
            </a:r>
            <a:r>
              <a:rPr dirty="0" sz="1000" spc="-20">
                <a:latin typeface="PMingLiU"/>
                <a:cs typeface="PMingLiU"/>
              </a:rPr>
              <a:t>获</a:t>
            </a:r>
            <a:r>
              <a:rPr dirty="0" sz="1000" spc="5">
                <a:latin typeface="PMingLiU"/>
                <a:cs typeface="PMingLiU"/>
              </a:rPr>
              <a:t>批末</a:t>
            </a:r>
            <a:r>
              <a:rPr dirty="0" sz="1000" spc="-20">
                <a:latin typeface="PMingLiU"/>
                <a:cs typeface="PMingLiU"/>
              </a:rPr>
              <a:t>线</a:t>
            </a:r>
            <a:r>
              <a:rPr dirty="0" sz="1000" spc="5">
                <a:latin typeface="PMingLiU"/>
                <a:cs typeface="PMingLiU"/>
              </a:rPr>
              <a:t>适应</a:t>
            </a:r>
            <a:r>
              <a:rPr dirty="0" sz="1000" spc="-20">
                <a:latin typeface="PMingLiU"/>
                <a:cs typeface="PMingLiU"/>
              </a:rPr>
              <a:t>症</a:t>
            </a:r>
            <a:r>
              <a:rPr dirty="0" sz="1000" spc="5">
                <a:latin typeface="PMingLiU"/>
                <a:cs typeface="PMingLiU"/>
              </a:rPr>
              <a:t>，覆</a:t>
            </a:r>
            <a:r>
              <a:rPr dirty="0" sz="1000" spc="-20">
                <a:latin typeface="PMingLiU"/>
                <a:cs typeface="PMingLiU"/>
              </a:rPr>
              <a:t>盖</a:t>
            </a:r>
            <a:r>
              <a:rPr dirty="0" sz="1000" spc="5">
                <a:latin typeface="PMingLiU"/>
                <a:cs typeface="PMingLiU"/>
              </a:rPr>
              <a:t>患者</a:t>
            </a:r>
            <a:r>
              <a:rPr dirty="0" sz="1000" spc="-20">
                <a:latin typeface="PMingLiU"/>
                <a:cs typeface="PMingLiU"/>
              </a:rPr>
              <a:t>少</a:t>
            </a:r>
            <a:r>
              <a:rPr dirty="0" sz="1000">
                <a:latin typeface="PMingLiU"/>
                <a:cs typeface="PMingLiU"/>
              </a:rPr>
              <a:t>；</a:t>
            </a:r>
            <a:r>
              <a:rPr dirty="0" sz="1000">
                <a:latin typeface="Arial"/>
                <a:cs typeface="Arial"/>
              </a:rPr>
              <a:t>2)</a:t>
            </a:r>
            <a:r>
              <a:rPr dirty="0" sz="1000" spc="155">
                <a:latin typeface="Arial"/>
                <a:cs typeface="Arial"/>
              </a:rPr>
              <a:t> </a:t>
            </a:r>
            <a:r>
              <a:rPr dirty="0" sz="1000" spc="-5">
                <a:latin typeface="Arial"/>
                <a:cs typeface="Arial"/>
              </a:rPr>
              <a:t>2021</a:t>
            </a:r>
            <a:r>
              <a:rPr dirty="0" sz="1000" spc="5">
                <a:latin typeface="Arial"/>
                <a:cs typeface="Arial"/>
              </a:rPr>
              <a:t> </a:t>
            </a:r>
            <a:r>
              <a:rPr dirty="0" sz="1000" spc="5">
                <a:latin typeface="PMingLiU"/>
                <a:cs typeface="PMingLiU"/>
              </a:rPr>
              <a:t>年</a:t>
            </a:r>
            <a:r>
              <a:rPr dirty="0" sz="1000" spc="-20">
                <a:latin typeface="PMingLiU"/>
                <a:cs typeface="PMingLiU"/>
              </a:rPr>
              <a:t>前仅</a:t>
            </a:r>
            <a:r>
              <a:rPr dirty="0" sz="1000" spc="5">
                <a:latin typeface="PMingLiU"/>
                <a:cs typeface="PMingLiU"/>
              </a:rPr>
              <a:t>有靶向</a:t>
            </a:r>
            <a:r>
              <a:rPr dirty="0" sz="1000" spc="75">
                <a:latin typeface="PMingLiU"/>
                <a:cs typeface="PMingLiU"/>
              </a:rPr>
              <a:t> </a:t>
            </a:r>
            <a:r>
              <a:rPr dirty="0" sz="1000" spc="-5">
                <a:latin typeface="Arial"/>
                <a:cs typeface="Arial"/>
              </a:rPr>
              <a:t>CD19</a:t>
            </a:r>
            <a:r>
              <a:rPr dirty="0" sz="1000" spc="5">
                <a:latin typeface="Arial"/>
                <a:cs typeface="Arial"/>
              </a:rPr>
              <a:t> </a:t>
            </a:r>
            <a:r>
              <a:rPr dirty="0" sz="1000" spc="5">
                <a:latin typeface="PMingLiU"/>
                <a:cs typeface="PMingLiU"/>
              </a:rPr>
              <a:t>的</a:t>
            </a:r>
            <a:r>
              <a:rPr dirty="0" sz="1000" spc="75">
                <a:latin typeface="PMingLiU"/>
                <a:cs typeface="PMingLiU"/>
              </a:rPr>
              <a:t> </a:t>
            </a:r>
            <a:r>
              <a:rPr dirty="0" sz="1000" spc="-5">
                <a:latin typeface="Arial"/>
                <a:cs typeface="Arial"/>
              </a:rPr>
              <a:t>CAR-T</a:t>
            </a:r>
            <a:r>
              <a:rPr dirty="0" sz="1000" spc="20">
                <a:latin typeface="Arial"/>
                <a:cs typeface="Arial"/>
              </a:rPr>
              <a:t> </a:t>
            </a:r>
            <a:r>
              <a:rPr dirty="0" sz="1000" spc="5">
                <a:latin typeface="PMingLiU"/>
                <a:cs typeface="PMingLiU"/>
              </a:rPr>
              <a:t>产</a:t>
            </a:r>
            <a:r>
              <a:rPr dirty="0" sz="1000" spc="-20">
                <a:latin typeface="PMingLiU"/>
                <a:cs typeface="PMingLiU"/>
              </a:rPr>
              <a:t>品</a:t>
            </a:r>
            <a:r>
              <a:rPr dirty="0" sz="1000" spc="5">
                <a:latin typeface="PMingLiU"/>
                <a:cs typeface="PMingLiU"/>
              </a:rPr>
              <a:t>上市，  产品同</a:t>
            </a:r>
            <a:r>
              <a:rPr dirty="0" sz="1000" spc="-20">
                <a:latin typeface="PMingLiU"/>
                <a:cs typeface="PMingLiU"/>
              </a:rPr>
              <a:t>质</a:t>
            </a:r>
            <a:r>
              <a:rPr dirty="0" sz="1000" spc="5">
                <a:latin typeface="PMingLiU"/>
                <a:cs typeface="PMingLiU"/>
              </a:rPr>
              <a:t>化严</a:t>
            </a:r>
            <a:r>
              <a:rPr dirty="0" sz="1000" spc="-20">
                <a:latin typeface="PMingLiU"/>
                <a:cs typeface="PMingLiU"/>
              </a:rPr>
              <a:t>重</a:t>
            </a:r>
            <a:r>
              <a:rPr dirty="0" sz="1000">
                <a:latin typeface="PMingLiU"/>
                <a:cs typeface="PMingLiU"/>
              </a:rPr>
              <a:t>；</a:t>
            </a:r>
            <a:r>
              <a:rPr dirty="0" sz="1000">
                <a:latin typeface="Arial"/>
                <a:cs typeface="Arial"/>
              </a:rPr>
              <a:t>3)</a:t>
            </a:r>
            <a:r>
              <a:rPr dirty="0" sz="1000" spc="30">
                <a:latin typeface="Arial"/>
                <a:cs typeface="Arial"/>
              </a:rPr>
              <a:t> </a:t>
            </a:r>
            <a:r>
              <a:rPr dirty="0" sz="1000" spc="5">
                <a:latin typeface="PMingLiU"/>
                <a:cs typeface="PMingLiU"/>
              </a:rPr>
              <a:t>高</a:t>
            </a:r>
            <a:r>
              <a:rPr dirty="0" sz="1000" spc="-20">
                <a:latin typeface="PMingLiU"/>
                <a:cs typeface="PMingLiU"/>
              </a:rPr>
              <a:t>昂</a:t>
            </a:r>
            <a:r>
              <a:rPr dirty="0" sz="1000" spc="5">
                <a:latin typeface="PMingLiU"/>
                <a:cs typeface="PMingLiU"/>
              </a:rPr>
              <a:t>的生</a:t>
            </a:r>
            <a:r>
              <a:rPr dirty="0" sz="1000" spc="-20">
                <a:latin typeface="PMingLiU"/>
                <a:cs typeface="PMingLiU"/>
              </a:rPr>
              <a:t>产</a:t>
            </a:r>
            <a:r>
              <a:rPr dirty="0" sz="1000" spc="5">
                <a:latin typeface="PMingLiU"/>
                <a:cs typeface="PMingLiU"/>
              </a:rPr>
              <a:t>成本</a:t>
            </a:r>
            <a:r>
              <a:rPr dirty="0" sz="1000" spc="-20">
                <a:latin typeface="PMingLiU"/>
                <a:cs typeface="PMingLiU"/>
              </a:rPr>
              <a:t>导</a:t>
            </a:r>
            <a:r>
              <a:rPr dirty="0" sz="1000" spc="5">
                <a:latin typeface="PMingLiU"/>
                <a:cs typeface="PMingLiU"/>
              </a:rPr>
              <a:t>致高</a:t>
            </a:r>
            <a:r>
              <a:rPr dirty="0" sz="1000" spc="-20">
                <a:latin typeface="PMingLiU"/>
                <a:cs typeface="PMingLiU"/>
              </a:rPr>
              <a:t>定</a:t>
            </a:r>
            <a:r>
              <a:rPr dirty="0" sz="1000" spc="5">
                <a:latin typeface="PMingLiU"/>
                <a:cs typeface="PMingLiU"/>
              </a:rPr>
              <a:t>价，</a:t>
            </a:r>
            <a:r>
              <a:rPr dirty="0" sz="1000" spc="-20">
                <a:latin typeface="PMingLiU"/>
                <a:cs typeface="PMingLiU"/>
              </a:rPr>
              <a:t>患者</a:t>
            </a:r>
            <a:r>
              <a:rPr dirty="0" sz="1000" spc="5">
                <a:latin typeface="PMingLiU"/>
                <a:cs typeface="PMingLiU"/>
              </a:rPr>
              <a:t>可及性</a:t>
            </a:r>
            <a:r>
              <a:rPr dirty="0" sz="1000" spc="-20">
                <a:latin typeface="PMingLiU"/>
                <a:cs typeface="PMingLiU"/>
              </a:rPr>
              <a:t>较</a:t>
            </a:r>
            <a:r>
              <a:rPr dirty="0" sz="1000" spc="5">
                <a:latin typeface="PMingLiU"/>
                <a:cs typeface="PMingLiU"/>
              </a:rPr>
              <a:t>差；</a:t>
            </a:r>
            <a:r>
              <a:rPr dirty="0" sz="1000" spc="5">
                <a:latin typeface="Arial"/>
                <a:cs typeface="Arial"/>
              </a:rPr>
              <a:t>4)</a:t>
            </a:r>
            <a:r>
              <a:rPr dirty="0" sz="1000" spc="35">
                <a:latin typeface="Arial"/>
                <a:cs typeface="Arial"/>
              </a:rPr>
              <a:t> </a:t>
            </a:r>
            <a:r>
              <a:rPr dirty="0" sz="1000">
                <a:latin typeface="Arial"/>
                <a:cs typeface="Arial"/>
              </a:rPr>
              <a:t>CAR-T</a:t>
            </a:r>
            <a:r>
              <a:rPr dirty="0" sz="1000" spc="-80">
                <a:latin typeface="Arial"/>
                <a:cs typeface="Arial"/>
              </a:rPr>
              <a:t> </a:t>
            </a:r>
            <a:r>
              <a:rPr dirty="0" sz="1000" spc="5">
                <a:latin typeface="PMingLiU"/>
                <a:cs typeface="PMingLiU"/>
              </a:rPr>
              <a:t>生产</a:t>
            </a:r>
            <a:r>
              <a:rPr dirty="0" sz="1000" spc="-20">
                <a:latin typeface="PMingLiU"/>
                <a:cs typeface="PMingLiU"/>
              </a:rPr>
              <a:t>流</a:t>
            </a:r>
            <a:r>
              <a:rPr dirty="0" sz="1000" spc="5">
                <a:latin typeface="PMingLiU"/>
                <a:cs typeface="PMingLiU"/>
              </a:rPr>
              <a:t>程复 杂，产</a:t>
            </a:r>
            <a:r>
              <a:rPr dirty="0" sz="1000" spc="-20">
                <a:latin typeface="PMingLiU"/>
                <a:cs typeface="PMingLiU"/>
              </a:rPr>
              <a:t>能</a:t>
            </a:r>
            <a:r>
              <a:rPr dirty="0" sz="1000" spc="5">
                <a:latin typeface="PMingLiU"/>
                <a:cs typeface="PMingLiU"/>
              </a:rPr>
              <a:t>释放</a:t>
            </a:r>
            <a:r>
              <a:rPr dirty="0" sz="1000" spc="-20">
                <a:latin typeface="PMingLiU"/>
                <a:cs typeface="PMingLiU"/>
              </a:rPr>
              <a:t>慢</a:t>
            </a:r>
            <a:r>
              <a:rPr dirty="0" sz="1000" spc="5">
                <a:latin typeface="PMingLiU"/>
                <a:cs typeface="PMingLiU"/>
              </a:rPr>
              <a:t>。自</a:t>
            </a:r>
            <a:r>
              <a:rPr dirty="0" sz="1000" spc="30">
                <a:latin typeface="PMingLiU"/>
                <a:cs typeface="PMingLiU"/>
              </a:rPr>
              <a:t> </a:t>
            </a:r>
            <a:r>
              <a:rPr dirty="0" sz="1000" spc="-5">
                <a:latin typeface="Arial"/>
                <a:cs typeface="Arial"/>
              </a:rPr>
              <a:t>2017</a:t>
            </a:r>
            <a:r>
              <a:rPr dirty="0" sz="1000" spc="-20">
                <a:latin typeface="Arial"/>
                <a:cs typeface="Arial"/>
              </a:rPr>
              <a:t> </a:t>
            </a:r>
            <a:r>
              <a:rPr dirty="0" sz="1000" spc="5">
                <a:latin typeface="PMingLiU"/>
                <a:cs typeface="PMingLiU"/>
              </a:rPr>
              <a:t>年</a:t>
            </a:r>
            <a:r>
              <a:rPr dirty="0" sz="1000" spc="-20">
                <a:latin typeface="PMingLiU"/>
                <a:cs typeface="PMingLiU"/>
              </a:rPr>
              <a:t>首</a:t>
            </a:r>
            <a:r>
              <a:rPr dirty="0" sz="1000" spc="5">
                <a:latin typeface="PMingLiU"/>
                <a:cs typeface="PMingLiU"/>
              </a:rPr>
              <a:t>批两款</a:t>
            </a:r>
            <a:r>
              <a:rPr dirty="0" sz="1000" spc="35">
                <a:latin typeface="PMingLiU"/>
                <a:cs typeface="PMingLiU"/>
              </a:rPr>
              <a:t> </a:t>
            </a:r>
            <a:r>
              <a:rPr dirty="0" sz="1000" spc="-10">
                <a:latin typeface="Arial"/>
                <a:cs typeface="Arial"/>
              </a:rPr>
              <a:t>CAR-T</a:t>
            </a:r>
            <a:r>
              <a:rPr dirty="0" sz="1000" spc="-25">
                <a:latin typeface="Arial"/>
                <a:cs typeface="Arial"/>
              </a:rPr>
              <a:t> </a:t>
            </a:r>
            <a:r>
              <a:rPr dirty="0" sz="1000" spc="5">
                <a:latin typeface="PMingLiU"/>
                <a:cs typeface="PMingLiU"/>
              </a:rPr>
              <a:t>产品</a:t>
            </a:r>
            <a:r>
              <a:rPr dirty="0" sz="1000" spc="-20">
                <a:latin typeface="PMingLiU"/>
                <a:cs typeface="PMingLiU"/>
              </a:rPr>
              <a:t>上市</a:t>
            </a:r>
            <a:r>
              <a:rPr dirty="0" sz="1000" spc="5">
                <a:latin typeface="PMingLiU"/>
                <a:cs typeface="PMingLiU"/>
              </a:rPr>
              <a:t>以来</a:t>
            </a:r>
            <a:r>
              <a:rPr dirty="0" sz="1000" spc="-5">
                <a:latin typeface="PMingLiU"/>
                <a:cs typeface="PMingLiU"/>
              </a:rPr>
              <a:t>，</a:t>
            </a:r>
            <a:r>
              <a:rPr dirty="0" sz="1000" spc="-5">
                <a:latin typeface="Arial"/>
                <a:cs typeface="Arial"/>
              </a:rPr>
              <a:t>CAR-T </a:t>
            </a:r>
            <a:r>
              <a:rPr dirty="0" sz="1000" spc="-20">
                <a:latin typeface="PMingLiU"/>
                <a:cs typeface="PMingLiU"/>
              </a:rPr>
              <a:t>正</a:t>
            </a:r>
            <a:r>
              <a:rPr dirty="0" sz="1000" spc="5">
                <a:latin typeface="PMingLiU"/>
                <a:cs typeface="PMingLiU"/>
              </a:rPr>
              <a:t>式获</a:t>
            </a:r>
            <a:r>
              <a:rPr dirty="0" sz="1000" spc="-20">
                <a:latin typeface="PMingLiU"/>
                <a:cs typeface="PMingLiU"/>
              </a:rPr>
              <a:t>批</a:t>
            </a:r>
            <a:r>
              <a:rPr dirty="0" sz="1000" spc="5">
                <a:latin typeface="PMingLiU"/>
                <a:cs typeface="PMingLiU"/>
              </a:rPr>
              <a:t>已满</a:t>
            </a:r>
            <a:r>
              <a:rPr dirty="0" sz="1000" spc="-20">
                <a:latin typeface="PMingLiU"/>
                <a:cs typeface="PMingLiU"/>
              </a:rPr>
              <a:t>五</a:t>
            </a:r>
            <a:r>
              <a:rPr dirty="0" sz="1000" spc="5">
                <a:latin typeface="PMingLiU"/>
                <a:cs typeface="PMingLiU"/>
              </a:rPr>
              <a:t>年，  随着平</a:t>
            </a:r>
            <a:r>
              <a:rPr dirty="0" sz="1000" spc="-20">
                <a:latin typeface="PMingLiU"/>
                <a:cs typeface="PMingLiU"/>
              </a:rPr>
              <a:t>台</a:t>
            </a:r>
            <a:r>
              <a:rPr dirty="0" sz="1000" spc="5">
                <a:latin typeface="PMingLiU"/>
                <a:cs typeface="PMingLiU"/>
              </a:rPr>
              <a:t>升级</a:t>
            </a:r>
            <a:r>
              <a:rPr dirty="0" sz="1000" spc="-20">
                <a:latin typeface="PMingLiU"/>
                <a:cs typeface="PMingLiU"/>
              </a:rPr>
              <a:t>迭</a:t>
            </a:r>
            <a:r>
              <a:rPr dirty="0" sz="1000" spc="5">
                <a:latin typeface="PMingLiU"/>
                <a:cs typeface="PMingLiU"/>
              </a:rPr>
              <a:t>代，</a:t>
            </a:r>
            <a:r>
              <a:rPr dirty="0" sz="1000" spc="-20">
                <a:latin typeface="PMingLiU"/>
                <a:cs typeface="PMingLiU"/>
              </a:rPr>
              <a:t>适</a:t>
            </a:r>
            <a:r>
              <a:rPr dirty="0" sz="1000" spc="5">
                <a:latin typeface="PMingLiU"/>
                <a:cs typeface="PMingLiU"/>
              </a:rPr>
              <a:t>应症</a:t>
            </a:r>
            <a:r>
              <a:rPr dirty="0" sz="1000" spc="-20">
                <a:latin typeface="PMingLiU"/>
                <a:cs typeface="PMingLiU"/>
              </a:rPr>
              <a:t>持</a:t>
            </a:r>
            <a:r>
              <a:rPr dirty="0" sz="1000" spc="5">
                <a:latin typeface="PMingLiU"/>
                <a:cs typeface="PMingLiU"/>
              </a:rPr>
              <a:t>续拓</a:t>
            </a:r>
            <a:r>
              <a:rPr dirty="0" sz="1000" spc="-20">
                <a:latin typeface="PMingLiU"/>
                <a:cs typeface="PMingLiU"/>
              </a:rPr>
              <a:t>展</a:t>
            </a:r>
            <a:r>
              <a:rPr dirty="0" sz="1000" spc="5">
                <a:latin typeface="PMingLiU"/>
                <a:cs typeface="PMingLiU"/>
              </a:rPr>
              <a:t>，商</a:t>
            </a:r>
            <a:r>
              <a:rPr dirty="0" sz="1000" spc="-20">
                <a:latin typeface="PMingLiU"/>
                <a:cs typeface="PMingLiU"/>
              </a:rPr>
              <a:t>业</a:t>
            </a:r>
            <a:r>
              <a:rPr dirty="0" sz="1000" spc="5">
                <a:latin typeface="PMingLiU"/>
                <a:cs typeface="PMingLiU"/>
              </a:rPr>
              <a:t>化走</a:t>
            </a:r>
            <a:r>
              <a:rPr dirty="0" sz="1000" spc="-20">
                <a:latin typeface="PMingLiU"/>
                <a:cs typeface="PMingLiU"/>
              </a:rPr>
              <a:t>向</a:t>
            </a:r>
            <a:r>
              <a:rPr dirty="0" sz="1000" spc="5">
                <a:latin typeface="PMingLiU"/>
                <a:cs typeface="PMingLiU"/>
              </a:rPr>
              <a:t>成</a:t>
            </a:r>
            <a:r>
              <a:rPr dirty="0" sz="1000" spc="-20">
                <a:latin typeface="PMingLiU"/>
                <a:cs typeface="PMingLiU"/>
              </a:rPr>
              <a:t>熟</a:t>
            </a:r>
            <a:r>
              <a:rPr dirty="0" sz="1000">
                <a:latin typeface="PMingLiU"/>
                <a:cs typeface="PMingLiU"/>
              </a:rPr>
              <a:t>，</a:t>
            </a:r>
            <a:r>
              <a:rPr dirty="0" sz="1000">
                <a:latin typeface="Arial"/>
                <a:cs typeface="Arial"/>
              </a:rPr>
              <a:t>CAR-T</a:t>
            </a:r>
            <a:r>
              <a:rPr dirty="0" sz="1000" spc="-50">
                <a:latin typeface="Arial"/>
                <a:cs typeface="Arial"/>
              </a:rPr>
              <a:t> </a:t>
            </a:r>
            <a:r>
              <a:rPr dirty="0" sz="1000" spc="-20">
                <a:latin typeface="PMingLiU"/>
                <a:cs typeface="PMingLiU"/>
              </a:rPr>
              <a:t>行</a:t>
            </a:r>
            <a:r>
              <a:rPr dirty="0" sz="1000" spc="5">
                <a:latin typeface="PMingLiU"/>
                <a:cs typeface="PMingLiU"/>
              </a:rPr>
              <a:t>业发</a:t>
            </a:r>
            <a:r>
              <a:rPr dirty="0" sz="1000" spc="-20">
                <a:latin typeface="PMingLiU"/>
                <a:cs typeface="PMingLiU"/>
              </a:rPr>
              <a:t>展</a:t>
            </a:r>
            <a:r>
              <a:rPr dirty="0" sz="1000" spc="5">
                <a:latin typeface="PMingLiU"/>
                <a:cs typeface="PMingLiU"/>
              </a:rPr>
              <a:t>前景</a:t>
            </a:r>
            <a:r>
              <a:rPr dirty="0" sz="1000" spc="-20">
                <a:latin typeface="PMingLiU"/>
                <a:cs typeface="PMingLiU"/>
              </a:rPr>
              <a:t>值</a:t>
            </a:r>
            <a:r>
              <a:rPr dirty="0" sz="1000" spc="5">
                <a:latin typeface="PMingLiU"/>
                <a:cs typeface="PMingLiU"/>
              </a:rPr>
              <a:t>得关</a:t>
            </a:r>
            <a:r>
              <a:rPr dirty="0" sz="1000" spc="-20">
                <a:latin typeface="PMingLiU"/>
                <a:cs typeface="PMingLiU"/>
              </a:rPr>
              <a:t>注</a:t>
            </a:r>
            <a:r>
              <a:rPr dirty="0" sz="1000" spc="5">
                <a:latin typeface="PMingLiU"/>
                <a:cs typeface="PMingLiU"/>
              </a:rPr>
              <a:t>。</a:t>
            </a:r>
            <a:endParaRPr sz="1000">
              <a:latin typeface="PMingLiU"/>
              <a:cs typeface="PMingLiU"/>
            </a:endParaRPr>
          </a:p>
          <a:p>
            <a:pPr algn="just" marL="12700" marR="5080">
              <a:lnSpc>
                <a:spcPct val="140000"/>
              </a:lnSpc>
              <a:spcBef>
                <a:spcPts val="580"/>
              </a:spcBef>
            </a:pPr>
            <a:r>
              <a:rPr dirty="0" sz="1000" spc="-5">
                <a:latin typeface="Arial"/>
                <a:cs typeface="Arial"/>
              </a:rPr>
              <a:t>2022</a:t>
            </a:r>
            <a:r>
              <a:rPr dirty="0" sz="1000" spc="145">
                <a:latin typeface="Arial"/>
                <a:cs typeface="Arial"/>
              </a:rPr>
              <a:t> </a:t>
            </a:r>
            <a:r>
              <a:rPr dirty="0" sz="1000" spc="5">
                <a:latin typeface="PMingLiU"/>
                <a:cs typeface="PMingLiU"/>
              </a:rPr>
              <a:t>年以来，全球</a:t>
            </a:r>
            <a:r>
              <a:rPr dirty="0" sz="1000" spc="240">
                <a:latin typeface="PMingLiU"/>
                <a:cs typeface="PMingLiU"/>
              </a:rPr>
              <a:t> </a:t>
            </a:r>
            <a:r>
              <a:rPr dirty="0" sz="1000">
                <a:latin typeface="Arial"/>
                <a:cs typeface="Arial"/>
              </a:rPr>
              <a:t>CAR-T</a:t>
            </a:r>
            <a:r>
              <a:rPr dirty="0" sz="1000" spc="140">
                <a:latin typeface="Arial"/>
                <a:cs typeface="Arial"/>
              </a:rPr>
              <a:t> </a:t>
            </a:r>
            <a:r>
              <a:rPr dirty="0" sz="1000" spc="5">
                <a:latin typeface="PMingLiU"/>
                <a:cs typeface="PMingLiU"/>
              </a:rPr>
              <a:t>行业</a:t>
            </a:r>
            <a:r>
              <a:rPr dirty="0" sz="1000" spc="-20">
                <a:latin typeface="PMingLiU"/>
                <a:cs typeface="PMingLiU"/>
              </a:rPr>
              <a:t>在</a:t>
            </a:r>
            <a:r>
              <a:rPr dirty="0" sz="1000" spc="5">
                <a:latin typeface="PMingLiU"/>
                <a:cs typeface="PMingLiU"/>
              </a:rPr>
              <a:t>血液瘤</a:t>
            </a:r>
            <a:r>
              <a:rPr dirty="0" sz="1000" spc="-20">
                <a:latin typeface="PMingLiU"/>
                <a:cs typeface="PMingLiU"/>
              </a:rPr>
              <a:t>前</a:t>
            </a:r>
            <a:r>
              <a:rPr dirty="0" sz="1000" spc="5">
                <a:latin typeface="PMingLiU"/>
                <a:cs typeface="PMingLiU"/>
              </a:rPr>
              <a:t>线治</a:t>
            </a:r>
            <a:r>
              <a:rPr dirty="0" sz="1000" spc="-20">
                <a:latin typeface="PMingLiU"/>
                <a:cs typeface="PMingLiU"/>
              </a:rPr>
              <a:t>疗、</a:t>
            </a:r>
            <a:r>
              <a:rPr dirty="0" sz="1000" spc="5">
                <a:latin typeface="PMingLiU"/>
                <a:cs typeface="PMingLiU"/>
              </a:rPr>
              <a:t>实体瘤</a:t>
            </a:r>
            <a:r>
              <a:rPr dirty="0" sz="1000" spc="-20">
                <a:latin typeface="PMingLiU"/>
                <a:cs typeface="PMingLiU"/>
              </a:rPr>
              <a:t>治</a:t>
            </a:r>
            <a:r>
              <a:rPr dirty="0" sz="1000" spc="5">
                <a:latin typeface="PMingLiU"/>
                <a:cs typeface="PMingLiU"/>
              </a:rPr>
              <a:t>疗、同</a:t>
            </a:r>
            <a:r>
              <a:rPr dirty="0" sz="1000" spc="-20">
                <a:latin typeface="PMingLiU"/>
                <a:cs typeface="PMingLiU"/>
              </a:rPr>
              <a:t>种</a:t>
            </a:r>
            <a:r>
              <a:rPr dirty="0" sz="1000" spc="5">
                <a:latin typeface="PMingLiU"/>
                <a:cs typeface="PMingLiU"/>
              </a:rPr>
              <a:t>异体</a:t>
            </a:r>
            <a:r>
              <a:rPr dirty="0" sz="1000" spc="-20">
                <a:latin typeface="PMingLiU"/>
                <a:cs typeface="PMingLiU"/>
              </a:rPr>
              <a:t>治</a:t>
            </a:r>
            <a:r>
              <a:rPr dirty="0" sz="1000" spc="5">
                <a:latin typeface="PMingLiU"/>
                <a:cs typeface="PMingLiU"/>
              </a:rPr>
              <a:t>疗等</a:t>
            </a:r>
            <a:r>
              <a:rPr dirty="0" sz="1000" spc="-20">
                <a:latin typeface="PMingLiU"/>
                <a:cs typeface="PMingLiU"/>
              </a:rPr>
              <a:t>多</a:t>
            </a:r>
            <a:r>
              <a:rPr dirty="0" sz="1000" spc="5">
                <a:latin typeface="PMingLiU"/>
                <a:cs typeface="PMingLiU"/>
              </a:rPr>
              <a:t>维度 迎来逐</a:t>
            </a:r>
            <a:r>
              <a:rPr dirty="0" sz="1000" spc="-20">
                <a:latin typeface="PMingLiU"/>
                <a:cs typeface="PMingLiU"/>
              </a:rPr>
              <a:t>个</a:t>
            </a:r>
            <a:r>
              <a:rPr dirty="0" sz="1000" spc="5">
                <a:latin typeface="PMingLiU"/>
                <a:cs typeface="PMingLiU"/>
              </a:rPr>
              <a:t>突破</a:t>
            </a:r>
            <a:r>
              <a:rPr dirty="0" sz="1000" spc="-20">
                <a:latin typeface="PMingLiU"/>
                <a:cs typeface="PMingLiU"/>
              </a:rPr>
              <a:t>，</a:t>
            </a:r>
            <a:r>
              <a:rPr dirty="0" sz="1000" spc="5">
                <a:latin typeface="PMingLiU"/>
                <a:cs typeface="PMingLiU"/>
              </a:rPr>
              <a:t>国内</a:t>
            </a:r>
            <a:r>
              <a:rPr dirty="0" sz="1000" spc="-20">
                <a:latin typeface="PMingLiU"/>
                <a:cs typeface="PMingLiU"/>
              </a:rPr>
              <a:t>方</a:t>
            </a:r>
            <a:r>
              <a:rPr dirty="0" sz="1000" spc="5">
                <a:latin typeface="PMingLiU"/>
                <a:cs typeface="PMingLiU"/>
              </a:rPr>
              <a:t>面，</a:t>
            </a:r>
            <a:r>
              <a:rPr dirty="0" sz="1000" spc="-20">
                <a:latin typeface="PMingLiU"/>
                <a:cs typeface="PMingLiU"/>
              </a:rPr>
              <a:t>国</a:t>
            </a:r>
            <a:r>
              <a:rPr dirty="0" sz="1000" spc="5">
                <a:latin typeface="PMingLiU"/>
                <a:cs typeface="PMingLiU"/>
              </a:rPr>
              <a:t>产</a:t>
            </a:r>
            <a:r>
              <a:rPr dirty="0" sz="1000" spc="75">
                <a:latin typeface="PMingLiU"/>
                <a:cs typeface="PMingLiU"/>
              </a:rPr>
              <a:t> </a:t>
            </a:r>
            <a:r>
              <a:rPr dirty="0" sz="1000" spc="-5">
                <a:latin typeface="Arial"/>
                <a:cs typeface="Arial"/>
              </a:rPr>
              <a:t>CAR-T</a:t>
            </a:r>
            <a:r>
              <a:rPr dirty="0" sz="1000" spc="15">
                <a:latin typeface="Arial"/>
                <a:cs typeface="Arial"/>
              </a:rPr>
              <a:t> </a:t>
            </a:r>
            <a:r>
              <a:rPr dirty="0" sz="1000" spc="5">
                <a:latin typeface="PMingLiU"/>
                <a:cs typeface="PMingLiU"/>
              </a:rPr>
              <a:t>研</a:t>
            </a:r>
            <a:r>
              <a:rPr dirty="0" sz="1000" spc="-20">
                <a:latin typeface="PMingLiU"/>
                <a:cs typeface="PMingLiU"/>
              </a:rPr>
              <a:t>发</a:t>
            </a:r>
            <a:r>
              <a:rPr dirty="0" sz="1000" spc="5">
                <a:latin typeface="PMingLiU"/>
                <a:cs typeface="PMingLiU"/>
              </a:rPr>
              <a:t>走</a:t>
            </a:r>
            <a:r>
              <a:rPr dirty="0" sz="1000" spc="-20">
                <a:latin typeface="PMingLiU"/>
                <a:cs typeface="PMingLiU"/>
              </a:rPr>
              <a:t>在</a:t>
            </a:r>
            <a:r>
              <a:rPr dirty="0" sz="1000" spc="5">
                <a:latin typeface="PMingLiU"/>
                <a:cs typeface="PMingLiU"/>
              </a:rPr>
              <a:t>世</a:t>
            </a:r>
            <a:r>
              <a:rPr dirty="0" sz="1000" spc="-20">
                <a:latin typeface="PMingLiU"/>
                <a:cs typeface="PMingLiU"/>
              </a:rPr>
              <a:t>界</a:t>
            </a:r>
            <a:r>
              <a:rPr dirty="0" sz="1000" spc="5">
                <a:latin typeface="PMingLiU"/>
                <a:cs typeface="PMingLiU"/>
              </a:rPr>
              <a:t>前列。</a:t>
            </a:r>
            <a:r>
              <a:rPr dirty="0" sz="1000" spc="-20">
                <a:latin typeface="PMingLiU"/>
                <a:cs typeface="PMingLiU"/>
              </a:rPr>
              <a:t>截</a:t>
            </a:r>
            <a:r>
              <a:rPr dirty="0" sz="1000" spc="5">
                <a:latin typeface="PMingLiU"/>
                <a:cs typeface="PMingLiU"/>
              </a:rPr>
              <a:t>至</a:t>
            </a:r>
            <a:r>
              <a:rPr dirty="0" sz="1000" spc="80">
                <a:latin typeface="PMingLiU"/>
                <a:cs typeface="PMingLiU"/>
              </a:rPr>
              <a:t> </a:t>
            </a:r>
            <a:r>
              <a:rPr dirty="0" sz="1000" spc="-5">
                <a:latin typeface="Arial"/>
                <a:cs typeface="Arial"/>
              </a:rPr>
              <a:t>2022</a:t>
            </a:r>
            <a:r>
              <a:rPr dirty="0" sz="1000">
                <a:latin typeface="Arial"/>
                <a:cs typeface="Arial"/>
              </a:rPr>
              <a:t> </a:t>
            </a:r>
            <a:r>
              <a:rPr dirty="0" sz="1000" spc="5">
                <a:latin typeface="PMingLiU"/>
                <a:cs typeface="PMingLiU"/>
              </a:rPr>
              <a:t>年</a:t>
            </a:r>
            <a:r>
              <a:rPr dirty="0" sz="1000" spc="75">
                <a:latin typeface="PMingLiU"/>
                <a:cs typeface="PMingLiU"/>
              </a:rPr>
              <a:t> </a:t>
            </a:r>
            <a:r>
              <a:rPr dirty="0" sz="1000">
                <a:latin typeface="Arial"/>
                <a:cs typeface="Arial"/>
              </a:rPr>
              <a:t>3</a:t>
            </a:r>
            <a:r>
              <a:rPr dirty="0" sz="1000" spc="5">
                <a:latin typeface="Arial"/>
                <a:cs typeface="Arial"/>
              </a:rPr>
              <a:t> </a:t>
            </a:r>
            <a:r>
              <a:rPr dirty="0" sz="1000" spc="-20">
                <a:latin typeface="PMingLiU"/>
                <a:cs typeface="PMingLiU"/>
              </a:rPr>
              <a:t>月</a:t>
            </a:r>
            <a:r>
              <a:rPr dirty="0" sz="1000" spc="5">
                <a:latin typeface="PMingLiU"/>
                <a:cs typeface="PMingLiU"/>
              </a:rPr>
              <a:t>，在</a:t>
            </a:r>
            <a:r>
              <a:rPr dirty="0" sz="1000" spc="-20">
                <a:latin typeface="PMingLiU"/>
                <a:cs typeface="PMingLiU"/>
              </a:rPr>
              <a:t>中</a:t>
            </a:r>
            <a:r>
              <a:rPr dirty="0" sz="1000" spc="5">
                <a:latin typeface="PMingLiU"/>
                <a:cs typeface="PMingLiU"/>
              </a:rPr>
              <a:t>国开 展</a:t>
            </a:r>
            <a:r>
              <a:rPr dirty="0" sz="1000" spc="245">
                <a:latin typeface="PMingLiU"/>
                <a:cs typeface="PMingLiU"/>
              </a:rPr>
              <a:t>的</a:t>
            </a:r>
            <a:r>
              <a:rPr dirty="0" sz="1000" spc="-5">
                <a:latin typeface="Arial"/>
                <a:cs typeface="Arial"/>
              </a:rPr>
              <a:t>CAR-T</a:t>
            </a:r>
            <a:r>
              <a:rPr dirty="0" sz="1000" spc="-100">
                <a:latin typeface="Arial"/>
                <a:cs typeface="Arial"/>
              </a:rPr>
              <a:t> </a:t>
            </a:r>
            <a:r>
              <a:rPr dirty="0" sz="1000" spc="5">
                <a:latin typeface="PMingLiU"/>
                <a:cs typeface="PMingLiU"/>
              </a:rPr>
              <a:t>临床</a:t>
            </a:r>
            <a:r>
              <a:rPr dirty="0" sz="1000" spc="-20">
                <a:latin typeface="PMingLiU"/>
                <a:cs typeface="PMingLiU"/>
              </a:rPr>
              <a:t>试</a:t>
            </a:r>
            <a:r>
              <a:rPr dirty="0" sz="1000" spc="5">
                <a:latin typeface="PMingLiU"/>
                <a:cs typeface="PMingLiU"/>
              </a:rPr>
              <a:t>验数</a:t>
            </a:r>
            <a:r>
              <a:rPr dirty="0" sz="1000" spc="-20">
                <a:latin typeface="PMingLiU"/>
                <a:cs typeface="PMingLiU"/>
              </a:rPr>
              <a:t>量达</a:t>
            </a:r>
            <a:r>
              <a:rPr dirty="0" sz="1000" spc="5">
                <a:latin typeface="PMingLiU"/>
                <a:cs typeface="PMingLiU"/>
              </a:rPr>
              <a:t>到</a:t>
            </a:r>
            <a:r>
              <a:rPr dirty="0" sz="1000" spc="-15">
                <a:latin typeface="PMingLiU"/>
                <a:cs typeface="PMingLiU"/>
              </a:rPr>
              <a:t> </a:t>
            </a:r>
            <a:r>
              <a:rPr dirty="0" sz="1000" spc="-5">
                <a:latin typeface="Arial"/>
                <a:cs typeface="Arial"/>
              </a:rPr>
              <a:t>460</a:t>
            </a:r>
            <a:r>
              <a:rPr dirty="0" sz="1000" spc="-85">
                <a:latin typeface="Arial"/>
                <a:cs typeface="Arial"/>
              </a:rPr>
              <a:t> </a:t>
            </a:r>
            <a:r>
              <a:rPr dirty="0" sz="1000" spc="5">
                <a:latin typeface="PMingLiU"/>
                <a:cs typeface="PMingLiU"/>
              </a:rPr>
              <a:t>项，大幅</a:t>
            </a:r>
            <a:r>
              <a:rPr dirty="0" sz="1000" spc="-20">
                <a:latin typeface="PMingLiU"/>
                <a:cs typeface="PMingLiU"/>
              </a:rPr>
              <a:t>领</a:t>
            </a:r>
            <a:r>
              <a:rPr dirty="0" sz="1000" spc="5">
                <a:latin typeface="PMingLiU"/>
                <a:cs typeface="PMingLiU"/>
              </a:rPr>
              <a:t>先于</a:t>
            </a:r>
            <a:r>
              <a:rPr dirty="0" sz="1000" spc="-20">
                <a:latin typeface="PMingLiU"/>
                <a:cs typeface="PMingLiU"/>
              </a:rPr>
              <a:t>美</a:t>
            </a:r>
            <a:r>
              <a:rPr dirty="0" sz="1000" spc="5">
                <a:latin typeface="PMingLiU"/>
                <a:cs typeface="PMingLiU"/>
              </a:rPr>
              <a:t>国的</a:t>
            </a:r>
            <a:r>
              <a:rPr dirty="0" sz="1000" spc="-10">
                <a:latin typeface="PMingLiU"/>
                <a:cs typeface="PMingLiU"/>
              </a:rPr>
              <a:t> </a:t>
            </a:r>
            <a:r>
              <a:rPr dirty="0" sz="1000" spc="-5">
                <a:latin typeface="Arial"/>
                <a:cs typeface="Arial"/>
              </a:rPr>
              <a:t>286</a:t>
            </a:r>
            <a:r>
              <a:rPr dirty="0" sz="1000" spc="-90">
                <a:latin typeface="Arial"/>
                <a:cs typeface="Arial"/>
              </a:rPr>
              <a:t> </a:t>
            </a:r>
            <a:r>
              <a:rPr dirty="0" sz="1000" spc="5">
                <a:latin typeface="PMingLiU"/>
                <a:cs typeface="PMingLiU"/>
              </a:rPr>
              <a:t>项，</a:t>
            </a:r>
            <a:r>
              <a:rPr dirty="0" sz="1000" spc="-20">
                <a:latin typeface="PMingLiU"/>
                <a:cs typeface="PMingLiU"/>
              </a:rPr>
              <a:t>一</a:t>
            </a:r>
            <a:r>
              <a:rPr dirty="0" sz="1000" spc="5">
                <a:latin typeface="PMingLiU"/>
                <a:cs typeface="PMingLiU"/>
              </a:rPr>
              <a:t>定程</a:t>
            </a:r>
            <a:r>
              <a:rPr dirty="0" sz="1000" spc="-20">
                <a:latin typeface="PMingLiU"/>
                <a:cs typeface="PMingLiU"/>
              </a:rPr>
              <a:t>度</a:t>
            </a:r>
            <a:r>
              <a:rPr dirty="0" sz="1000" spc="5">
                <a:latin typeface="PMingLiU"/>
                <a:cs typeface="PMingLiU"/>
              </a:rPr>
              <a:t>上体</a:t>
            </a:r>
            <a:r>
              <a:rPr dirty="0" sz="1000" spc="-20">
                <a:latin typeface="PMingLiU"/>
                <a:cs typeface="PMingLiU"/>
              </a:rPr>
              <a:t>现</a:t>
            </a:r>
            <a:r>
              <a:rPr dirty="0" sz="1000" spc="5">
                <a:latin typeface="PMingLiU"/>
                <a:cs typeface="PMingLiU"/>
              </a:rPr>
              <a:t>了国内 </a:t>
            </a:r>
            <a:r>
              <a:rPr dirty="0" sz="1000" spc="-5">
                <a:latin typeface="Arial"/>
                <a:cs typeface="Arial"/>
              </a:rPr>
              <a:t>CAR-T</a:t>
            </a:r>
            <a:r>
              <a:rPr dirty="0" sz="1000" spc="-60">
                <a:latin typeface="Arial"/>
                <a:cs typeface="Arial"/>
              </a:rPr>
              <a:t> </a:t>
            </a:r>
            <a:r>
              <a:rPr dirty="0" sz="1000" spc="5">
                <a:latin typeface="PMingLiU"/>
                <a:cs typeface="PMingLiU"/>
              </a:rPr>
              <a:t>研</a:t>
            </a:r>
            <a:r>
              <a:rPr dirty="0" sz="1000" spc="-20">
                <a:latin typeface="PMingLiU"/>
                <a:cs typeface="PMingLiU"/>
              </a:rPr>
              <a:t>发</a:t>
            </a:r>
            <a:r>
              <a:rPr dirty="0" sz="1000" spc="5">
                <a:latin typeface="PMingLiU"/>
                <a:cs typeface="PMingLiU"/>
              </a:rPr>
              <a:t>在全</a:t>
            </a:r>
            <a:r>
              <a:rPr dirty="0" sz="1000" spc="-20">
                <a:latin typeface="PMingLiU"/>
                <a:cs typeface="PMingLiU"/>
              </a:rPr>
              <a:t>球</a:t>
            </a:r>
            <a:r>
              <a:rPr dirty="0" sz="1000" spc="5">
                <a:latin typeface="PMingLiU"/>
                <a:cs typeface="PMingLiU"/>
              </a:rPr>
              <a:t>的领</a:t>
            </a:r>
            <a:r>
              <a:rPr dirty="0" sz="1000" spc="-20">
                <a:latin typeface="PMingLiU"/>
                <a:cs typeface="PMingLiU"/>
              </a:rPr>
              <a:t>先</a:t>
            </a:r>
            <a:r>
              <a:rPr dirty="0" sz="1000" spc="5">
                <a:latin typeface="PMingLiU"/>
                <a:cs typeface="PMingLiU"/>
              </a:rPr>
              <a:t>地位。</a:t>
            </a:r>
            <a:endParaRPr sz="1000">
              <a:latin typeface="PMingLiU"/>
              <a:cs typeface="PMingLiU"/>
            </a:endParaRPr>
          </a:p>
          <a:p>
            <a:pPr algn="just" marL="12700" marR="5080">
              <a:lnSpc>
                <a:spcPct val="139600"/>
              </a:lnSpc>
              <a:spcBef>
                <a:spcPts val="580"/>
              </a:spcBef>
            </a:pPr>
            <a:r>
              <a:rPr dirty="0" sz="1000" spc="5">
                <a:latin typeface="PMingLiU"/>
                <a:cs typeface="PMingLiU"/>
              </a:rPr>
              <a:t>目前多个中国本土企业开发的</a:t>
            </a:r>
            <a:r>
              <a:rPr dirty="0" sz="1000" spc="245">
                <a:latin typeface="PMingLiU"/>
                <a:cs typeface="PMingLiU"/>
              </a:rPr>
              <a:t> </a:t>
            </a:r>
            <a:r>
              <a:rPr dirty="0" sz="1000" spc="-5">
                <a:latin typeface="Arial"/>
                <a:cs typeface="Arial"/>
              </a:rPr>
              <a:t>CAR-T</a:t>
            </a:r>
            <a:r>
              <a:rPr dirty="0" sz="1000" spc="160">
                <a:latin typeface="Arial"/>
                <a:cs typeface="Arial"/>
              </a:rPr>
              <a:t> </a:t>
            </a:r>
            <a:r>
              <a:rPr dirty="0" sz="1000" spc="5">
                <a:latin typeface="PMingLiU"/>
                <a:cs typeface="PMingLiU"/>
              </a:rPr>
              <a:t>产品具备全球</a:t>
            </a:r>
            <a:r>
              <a:rPr dirty="0" sz="1000" spc="245">
                <a:latin typeface="PMingLiU"/>
                <a:cs typeface="PMingLiU"/>
              </a:rPr>
              <a:t> </a:t>
            </a:r>
            <a:r>
              <a:rPr dirty="0" sz="1000">
                <a:latin typeface="Arial"/>
                <a:cs typeface="Arial"/>
              </a:rPr>
              <a:t>First-in-class</a:t>
            </a:r>
            <a:r>
              <a:rPr dirty="0" sz="1000" spc="130">
                <a:latin typeface="Arial"/>
                <a:cs typeface="Arial"/>
              </a:rPr>
              <a:t> </a:t>
            </a:r>
            <a:r>
              <a:rPr dirty="0" sz="1000">
                <a:latin typeface="Arial"/>
                <a:cs typeface="Arial"/>
              </a:rPr>
              <a:t>(FIC)</a:t>
            </a:r>
            <a:r>
              <a:rPr dirty="0" sz="1000" spc="105">
                <a:latin typeface="Arial"/>
                <a:cs typeface="Arial"/>
              </a:rPr>
              <a:t> </a:t>
            </a:r>
            <a:r>
              <a:rPr dirty="0" sz="1000" spc="5">
                <a:latin typeface="PMingLiU"/>
                <a:cs typeface="PMingLiU"/>
              </a:rPr>
              <a:t>或</a:t>
            </a:r>
            <a:r>
              <a:rPr dirty="0" sz="1000" spc="245">
                <a:latin typeface="PMingLiU"/>
                <a:cs typeface="PMingLiU"/>
              </a:rPr>
              <a:t> </a:t>
            </a:r>
            <a:r>
              <a:rPr dirty="0" sz="1000">
                <a:latin typeface="Arial"/>
                <a:cs typeface="Arial"/>
              </a:rPr>
              <a:t>Best-in-class  (BIC)</a:t>
            </a:r>
            <a:r>
              <a:rPr dirty="0" sz="1000" spc="5">
                <a:latin typeface="PMingLiU"/>
                <a:cs typeface="PMingLiU"/>
              </a:rPr>
              <a:t>的</a:t>
            </a:r>
            <a:r>
              <a:rPr dirty="0" sz="1000" spc="-20">
                <a:latin typeface="PMingLiU"/>
                <a:cs typeface="PMingLiU"/>
              </a:rPr>
              <a:t>潜</a:t>
            </a:r>
            <a:r>
              <a:rPr dirty="0" sz="1000" spc="5">
                <a:latin typeface="PMingLiU"/>
                <a:cs typeface="PMingLiU"/>
              </a:rPr>
              <a:t>力</a:t>
            </a:r>
            <a:r>
              <a:rPr dirty="0" sz="1000" spc="-20">
                <a:latin typeface="PMingLiU"/>
                <a:cs typeface="PMingLiU"/>
              </a:rPr>
              <a:t>。</a:t>
            </a:r>
            <a:r>
              <a:rPr dirty="0" sz="1000" spc="5">
                <a:latin typeface="PMingLiU"/>
                <a:cs typeface="PMingLiU"/>
              </a:rPr>
              <a:t>传奇</a:t>
            </a:r>
            <a:r>
              <a:rPr dirty="0" sz="1000" spc="-20">
                <a:latin typeface="PMingLiU"/>
                <a:cs typeface="PMingLiU"/>
              </a:rPr>
              <a:t>生</a:t>
            </a:r>
            <a:r>
              <a:rPr dirty="0" sz="1000" spc="5">
                <a:latin typeface="PMingLiU"/>
                <a:cs typeface="PMingLiU"/>
              </a:rPr>
              <a:t>物的</a:t>
            </a:r>
            <a:r>
              <a:rPr dirty="0" sz="1000" spc="-65">
                <a:latin typeface="PMingLiU"/>
                <a:cs typeface="PMingLiU"/>
              </a:rPr>
              <a:t> </a:t>
            </a:r>
            <a:r>
              <a:rPr dirty="0" sz="1000" spc="-5">
                <a:latin typeface="Arial"/>
                <a:cs typeface="Arial"/>
              </a:rPr>
              <a:t>Cilta-cel</a:t>
            </a:r>
            <a:r>
              <a:rPr dirty="0" sz="1000" spc="-85">
                <a:latin typeface="Arial"/>
                <a:cs typeface="Arial"/>
              </a:rPr>
              <a:t> </a:t>
            </a:r>
            <a:r>
              <a:rPr dirty="0" sz="1000" spc="5">
                <a:latin typeface="PMingLiU"/>
                <a:cs typeface="PMingLiU"/>
              </a:rPr>
              <a:t>凭</a:t>
            </a:r>
            <a:r>
              <a:rPr dirty="0" sz="1000" spc="-20">
                <a:latin typeface="PMingLiU"/>
                <a:cs typeface="PMingLiU"/>
              </a:rPr>
              <a:t>借</a:t>
            </a:r>
            <a:r>
              <a:rPr dirty="0" sz="1000" spc="5">
                <a:latin typeface="PMingLiU"/>
                <a:cs typeface="PMingLiU"/>
              </a:rPr>
              <a:t>接近</a:t>
            </a:r>
            <a:r>
              <a:rPr dirty="0" sz="1000" spc="-55">
                <a:latin typeface="PMingLiU"/>
                <a:cs typeface="PMingLiU"/>
              </a:rPr>
              <a:t> </a:t>
            </a:r>
            <a:r>
              <a:rPr dirty="0" sz="1000" spc="-10">
                <a:latin typeface="Arial"/>
                <a:cs typeface="Arial"/>
              </a:rPr>
              <a:t>100%</a:t>
            </a:r>
            <a:r>
              <a:rPr dirty="0" sz="1000" spc="5">
                <a:latin typeface="PMingLiU"/>
                <a:cs typeface="PMingLiU"/>
              </a:rPr>
              <a:t>的</a:t>
            </a:r>
            <a:r>
              <a:rPr dirty="0" sz="1000" spc="-60">
                <a:latin typeface="PMingLiU"/>
                <a:cs typeface="PMingLiU"/>
              </a:rPr>
              <a:t> </a:t>
            </a:r>
            <a:r>
              <a:rPr dirty="0" sz="1000" spc="-5">
                <a:latin typeface="Arial"/>
                <a:cs typeface="Arial"/>
              </a:rPr>
              <a:t>ORR</a:t>
            </a:r>
            <a:r>
              <a:rPr dirty="0" sz="1000" spc="-114">
                <a:latin typeface="Arial"/>
                <a:cs typeface="Arial"/>
              </a:rPr>
              <a:t> </a:t>
            </a:r>
            <a:r>
              <a:rPr dirty="0" sz="1000" spc="5">
                <a:latin typeface="PMingLiU"/>
                <a:cs typeface="PMingLiU"/>
              </a:rPr>
              <a:t>和优异的长</a:t>
            </a:r>
            <a:r>
              <a:rPr dirty="0" sz="1000" spc="-20">
                <a:latin typeface="PMingLiU"/>
                <a:cs typeface="PMingLiU"/>
              </a:rPr>
              <a:t>期</a:t>
            </a:r>
            <a:r>
              <a:rPr dirty="0" sz="1000" spc="5">
                <a:latin typeface="PMingLiU"/>
                <a:cs typeface="PMingLiU"/>
              </a:rPr>
              <a:t>有效</a:t>
            </a:r>
            <a:r>
              <a:rPr dirty="0" sz="1000" spc="-20">
                <a:latin typeface="PMingLiU"/>
                <a:cs typeface="PMingLiU"/>
              </a:rPr>
              <a:t>性</a:t>
            </a:r>
            <a:r>
              <a:rPr dirty="0" sz="1000" spc="5">
                <a:latin typeface="PMingLiU"/>
                <a:cs typeface="PMingLiU"/>
              </a:rPr>
              <a:t>数据</a:t>
            </a:r>
            <a:r>
              <a:rPr dirty="0" sz="1000" spc="-20">
                <a:latin typeface="PMingLiU"/>
                <a:cs typeface="PMingLiU"/>
              </a:rPr>
              <a:t>，</a:t>
            </a:r>
            <a:r>
              <a:rPr dirty="0" sz="1000" spc="5">
                <a:latin typeface="PMingLiU"/>
                <a:cs typeface="PMingLiU"/>
              </a:rPr>
              <a:t>成为 全</a:t>
            </a:r>
            <a:r>
              <a:rPr dirty="0" sz="1000" spc="245">
                <a:latin typeface="PMingLiU"/>
                <a:cs typeface="PMingLiU"/>
              </a:rPr>
              <a:t>球</a:t>
            </a:r>
            <a:r>
              <a:rPr dirty="0" sz="1000">
                <a:latin typeface="Arial"/>
                <a:cs typeface="Arial"/>
              </a:rPr>
              <a:t>BIC</a:t>
            </a:r>
            <a:r>
              <a:rPr dirty="0" sz="1000" spc="-65">
                <a:latin typeface="Arial"/>
                <a:cs typeface="Arial"/>
              </a:rPr>
              <a:t> </a:t>
            </a:r>
            <a:r>
              <a:rPr dirty="0" sz="1000" spc="245">
                <a:latin typeface="PMingLiU"/>
                <a:cs typeface="PMingLiU"/>
              </a:rPr>
              <a:t>的</a:t>
            </a:r>
            <a:r>
              <a:rPr dirty="0" sz="1000">
                <a:latin typeface="Arial"/>
                <a:cs typeface="Arial"/>
              </a:rPr>
              <a:t>BCMA</a:t>
            </a:r>
            <a:r>
              <a:rPr dirty="0" sz="1000" spc="45">
                <a:latin typeface="Arial"/>
                <a:cs typeface="Arial"/>
              </a:rPr>
              <a:t> </a:t>
            </a:r>
            <a:r>
              <a:rPr dirty="0" sz="1000" spc="-5">
                <a:latin typeface="Arial"/>
                <a:cs typeface="Arial"/>
              </a:rPr>
              <a:t>CAR-T</a:t>
            </a:r>
            <a:r>
              <a:rPr dirty="0" sz="1000" spc="-5">
                <a:latin typeface="PMingLiU"/>
                <a:cs typeface="PMingLiU"/>
              </a:rPr>
              <a:t>，</a:t>
            </a:r>
            <a:r>
              <a:rPr dirty="0" sz="1000" spc="5">
                <a:latin typeface="PMingLiU"/>
                <a:cs typeface="PMingLiU"/>
              </a:rPr>
              <a:t>并</a:t>
            </a:r>
            <a:r>
              <a:rPr dirty="0" sz="1000" spc="-20">
                <a:latin typeface="PMingLiU"/>
                <a:cs typeface="PMingLiU"/>
              </a:rPr>
              <a:t>于</a:t>
            </a:r>
            <a:r>
              <a:rPr dirty="0" sz="1000" spc="5">
                <a:latin typeface="PMingLiU"/>
                <a:cs typeface="PMingLiU"/>
              </a:rPr>
              <a:t>今年</a:t>
            </a:r>
            <a:r>
              <a:rPr dirty="0" sz="1000" spc="-15">
                <a:latin typeface="PMingLiU"/>
                <a:cs typeface="PMingLiU"/>
              </a:rPr>
              <a:t> </a:t>
            </a:r>
            <a:r>
              <a:rPr dirty="0" sz="1000">
                <a:latin typeface="Arial"/>
                <a:cs typeface="Arial"/>
              </a:rPr>
              <a:t>2</a:t>
            </a:r>
            <a:r>
              <a:rPr dirty="0" sz="1000" spc="-65">
                <a:latin typeface="Arial"/>
                <a:cs typeface="Arial"/>
              </a:rPr>
              <a:t> </a:t>
            </a:r>
            <a:r>
              <a:rPr dirty="0" sz="1000" spc="5">
                <a:latin typeface="PMingLiU"/>
                <a:cs typeface="PMingLiU"/>
              </a:rPr>
              <a:t>月成</a:t>
            </a:r>
            <a:r>
              <a:rPr dirty="0" sz="1000" spc="-20">
                <a:latin typeface="PMingLiU"/>
                <a:cs typeface="PMingLiU"/>
              </a:rPr>
              <a:t>功</a:t>
            </a:r>
            <a:r>
              <a:rPr dirty="0" sz="1000" spc="5">
                <a:latin typeface="PMingLiU"/>
                <a:cs typeface="PMingLiU"/>
              </a:rPr>
              <a:t>出海</a:t>
            </a:r>
            <a:r>
              <a:rPr dirty="0" sz="1000" spc="-20">
                <a:latin typeface="PMingLiU"/>
                <a:cs typeface="PMingLiU"/>
              </a:rPr>
              <a:t>，</a:t>
            </a:r>
            <a:r>
              <a:rPr dirty="0" sz="1000" spc="5">
                <a:latin typeface="PMingLiU"/>
                <a:cs typeface="PMingLiU"/>
              </a:rPr>
              <a:t>上市后</a:t>
            </a:r>
            <a:r>
              <a:rPr dirty="0" sz="1000" spc="-20">
                <a:latin typeface="PMingLiU"/>
                <a:cs typeface="PMingLiU"/>
              </a:rPr>
              <a:t>商</a:t>
            </a:r>
            <a:r>
              <a:rPr dirty="0" sz="1000" spc="5">
                <a:latin typeface="PMingLiU"/>
                <a:cs typeface="PMingLiU"/>
              </a:rPr>
              <a:t>业化</a:t>
            </a:r>
            <a:r>
              <a:rPr dirty="0" sz="1000" spc="-20">
                <a:latin typeface="PMingLiU"/>
                <a:cs typeface="PMingLiU"/>
              </a:rPr>
              <a:t>成</a:t>
            </a:r>
            <a:r>
              <a:rPr dirty="0" sz="1000" spc="5">
                <a:latin typeface="PMingLiU"/>
                <a:cs typeface="PMingLiU"/>
              </a:rPr>
              <a:t>绩优</a:t>
            </a:r>
            <a:r>
              <a:rPr dirty="0" sz="1000" spc="-15">
                <a:latin typeface="PMingLiU"/>
                <a:cs typeface="PMingLiU"/>
              </a:rPr>
              <a:t>异</a:t>
            </a:r>
            <a:r>
              <a:rPr dirty="0" sz="1000" spc="5">
                <a:latin typeface="PMingLiU"/>
                <a:cs typeface="PMingLiU"/>
              </a:rPr>
              <a:t>。科</a:t>
            </a:r>
            <a:r>
              <a:rPr dirty="0" sz="1000" spc="-20">
                <a:latin typeface="PMingLiU"/>
                <a:cs typeface="PMingLiU"/>
              </a:rPr>
              <a:t>济</a:t>
            </a:r>
            <a:r>
              <a:rPr dirty="0" sz="1000" spc="5">
                <a:latin typeface="PMingLiU"/>
                <a:cs typeface="PMingLiU"/>
              </a:rPr>
              <a:t>药业依 托于前</a:t>
            </a:r>
            <a:r>
              <a:rPr dirty="0" sz="1000" spc="-20">
                <a:latin typeface="PMingLiU"/>
                <a:cs typeface="PMingLiU"/>
              </a:rPr>
              <a:t>瞻</a:t>
            </a:r>
            <a:r>
              <a:rPr dirty="0" sz="1000" spc="5">
                <a:latin typeface="PMingLiU"/>
                <a:cs typeface="PMingLiU"/>
              </a:rPr>
              <a:t>性的</a:t>
            </a:r>
            <a:r>
              <a:rPr dirty="0" sz="1000" spc="-20">
                <a:latin typeface="PMingLiU"/>
                <a:cs typeface="PMingLiU"/>
              </a:rPr>
              <a:t>靶</a:t>
            </a:r>
            <a:r>
              <a:rPr dirty="0" sz="1000" spc="5">
                <a:latin typeface="PMingLiU"/>
                <a:cs typeface="PMingLiU"/>
              </a:rPr>
              <a:t>点选</a:t>
            </a:r>
            <a:r>
              <a:rPr dirty="0" sz="1000" spc="-20">
                <a:latin typeface="PMingLiU"/>
                <a:cs typeface="PMingLiU"/>
              </a:rPr>
              <a:t>择</a:t>
            </a:r>
            <a:r>
              <a:rPr dirty="0" sz="1000" spc="5">
                <a:latin typeface="PMingLiU"/>
                <a:cs typeface="PMingLiU"/>
              </a:rPr>
              <a:t>和产</a:t>
            </a:r>
            <a:r>
              <a:rPr dirty="0" sz="1000" spc="-20">
                <a:latin typeface="PMingLiU"/>
                <a:cs typeface="PMingLiU"/>
              </a:rPr>
              <a:t>品</a:t>
            </a:r>
            <a:r>
              <a:rPr dirty="0" sz="1000" spc="5">
                <a:latin typeface="PMingLiU"/>
                <a:cs typeface="PMingLiU"/>
              </a:rPr>
              <a:t>设计</a:t>
            </a:r>
            <a:r>
              <a:rPr dirty="0" sz="1000" spc="-20">
                <a:latin typeface="PMingLiU"/>
                <a:cs typeface="PMingLiU"/>
              </a:rPr>
              <a:t>，</a:t>
            </a:r>
            <a:r>
              <a:rPr dirty="0" sz="1000" spc="5">
                <a:latin typeface="PMingLiU"/>
                <a:cs typeface="PMingLiU"/>
              </a:rPr>
              <a:t>开发</a:t>
            </a:r>
            <a:r>
              <a:rPr dirty="0" sz="1000" spc="-20">
                <a:latin typeface="PMingLiU"/>
                <a:cs typeface="PMingLiU"/>
              </a:rPr>
              <a:t>了</a:t>
            </a:r>
            <a:r>
              <a:rPr dirty="0" sz="1000" spc="5">
                <a:latin typeface="PMingLiU"/>
                <a:cs typeface="PMingLiU"/>
              </a:rPr>
              <a:t>全球</a:t>
            </a:r>
            <a:r>
              <a:rPr dirty="0" sz="1000" spc="-20">
                <a:latin typeface="PMingLiU"/>
                <a:cs typeface="PMingLiU"/>
              </a:rPr>
              <a:t>潜</a:t>
            </a:r>
            <a:r>
              <a:rPr dirty="0" sz="1000" spc="5">
                <a:latin typeface="PMingLiU"/>
                <a:cs typeface="PMingLiU"/>
              </a:rPr>
              <a:t>在</a:t>
            </a:r>
            <a:r>
              <a:rPr dirty="0" sz="1000" spc="65">
                <a:latin typeface="PMingLiU"/>
                <a:cs typeface="PMingLiU"/>
              </a:rPr>
              <a:t> </a:t>
            </a:r>
            <a:r>
              <a:rPr dirty="0" sz="1000" spc="-10">
                <a:latin typeface="Arial"/>
                <a:cs typeface="Arial"/>
              </a:rPr>
              <a:t>FIC/</a:t>
            </a:r>
            <a:r>
              <a:rPr dirty="0" sz="1000" spc="170">
                <a:latin typeface="Arial"/>
                <a:cs typeface="Arial"/>
              </a:rPr>
              <a:t> </a:t>
            </a:r>
            <a:r>
              <a:rPr dirty="0" sz="1000" spc="-5">
                <a:latin typeface="Arial"/>
                <a:cs typeface="Arial"/>
              </a:rPr>
              <a:t>BIC</a:t>
            </a:r>
            <a:r>
              <a:rPr dirty="0" sz="1000" spc="15">
                <a:latin typeface="Arial"/>
                <a:cs typeface="Arial"/>
              </a:rPr>
              <a:t> </a:t>
            </a:r>
            <a:r>
              <a:rPr dirty="0" sz="1000" spc="5">
                <a:latin typeface="PMingLiU"/>
                <a:cs typeface="PMingLiU"/>
              </a:rPr>
              <a:t>的</a:t>
            </a:r>
            <a:r>
              <a:rPr dirty="0" sz="1000" spc="60">
                <a:latin typeface="PMingLiU"/>
                <a:cs typeface="PMingLiU"/>
              </a:rPr>
              <a:t> </a:t>
            </a:r>
            <a:r>
              <a:rPr dirty="0" sz="1000" spc="-5">
                <a:latin typeface="Arial"/>
                <a:cs typeface="Arial"/>
              </a:rPr>
              <a:t>Claudin18.2</a:t>
            </a:r>
            <a:r>
              <a:rPr dirty="0" sz="1000" spc="130">
                <a:latin typeface="Arial"/>
                <a:cs typeface="Arial"/>
              </a:rPr>
              <a:t> </a:t>
            </a:r>
            <a:r>
              <a:rPr dirty="0" sz="1000" spc="-5">
                <a:latin typeface="Arial"/>
                <a:cs typeface="Arial"/>
              </a:rPr>
              <a:t>CAR-T</a:t>
            </a:r>
            <a:r>
              <a:rPr dirty="0" sz="1000" spc="-5">
                <a:latin typeface="PMingLiU"/>
                <a:cs typeface="PMingLiU"/>
              </a:rPr>
              <a:t>，</a:t>
            </a:r>
            <a:r>
              <a:rPr dirty="0" sz="1000" spc="5">
                <a:latin typeface="PMingLiU"/>
                <a:cs typeface="PMingLiU"/>
              </a:rPr>
              <a:t>有 望首次</a:t>
            </a:r>
            <a:r>
              <a:rPr dirty="0" sz="1000" spc="-20">
                <a:latin typeface="PMingLiU"/>
                <a:cs typeface="PMingLiU"/>
              </a:rPr>
              <a:t>攻</a:t>
            </a:r>
            <a:r>
              <a:rPr dirty="0" sz="1000" spc="5">
                <a:latin typeface="PMingLiU"/>
                <a:cs typeface="PMingLiU"/>
              </a:rPr>
              <a:t>克实</a:t>
            </a:r>
            <a:r>
              <a:rPr dirty="0" sz="1000" spc="-20">
                <a:latin typeface="PMingLiU"/>
                <a:cs typeface="PMingLiU"/>
              </a:rPr>
              <a:t>体</a:t>
            </a:r>
            <a:r>
              <a:rPr dirty="0" sz="1000" spc="5">
                <a:latin typeface="PMingLiU"/>
                <a:cs typeface="PMingLiU"/>
              </a:rPr>
              <a:t>瘤</a:t>
            </a:r>
            <a:r>
              <a:rPr dirty="0" sz="1000" spc="40">
                <a:latin typeface="PMingLiU"/>
                <a:cs typeface="PMingLiU"/>
              </a:rPr>
              <a:t> </a:t>
            </a:r>
            <a:r>
              <a:rPr dirty="0" sz="1000" spc="-5">
                <a:latin typeface="Arial"/>
                <a:cs typeface="Arial"/>
              </a:rPr>
              <a:t>CAR-T</a:t>
            </a:r>
            <a:r>
              <a:rPr dirty="0" sz="1000" spc="-25">
                <a:latin typeface="Arial"/>
                <a:cs typeface="Arial"/>
              </a:rPr>
              <a:t> </a:t>
            </a:r>
            <a:r>
              <a:rPr dirty="0" sz="1000" spc="-20">
                <a:latin typeface="PMingLiU"/>
                <a:cs typeface="PMingLiU"/>
              </a:rPr>
              <a:t>难</a:t>
            </a:r>
            <a:r>
              <a:rPr dirty="0" sz="1000" spc="5">
                <a:latin typeface="PMingLiU"/>
                <a:cs typeface="PMingLiU"/>
              </a:rPr>
              <a:t>题，</a:t>
            </a:r>
            <a:r>
              <a:rPr dirty="0" sz="1000" spc="-20">
                <a:latin typeface="PMingLiU"/>
                <a:cs typeface="PMingLiU"/>
              </a:rPr>
              <a:t>目</a:t>
            </a:r>
            <a:r>
              <a:rPr dirty="0" sz="1000" spc="5">
                <a:latin typeface="PMingLiU"/>
                <a:cs typeface="PMingLiU"/>
              </a:rPr>
              <a:t>前该</a:t>
            </a:r>
            <a:r>
              <a:rPr dirty="0" sz="1000" spc="-20">
                <a:latin typeface="PMingLiU"/>
                <a:cs typeface="PMingLiU"/>
              </a:rPr>
              <a:t>产</a:t>
            </a:r>
            <a:r>
              <a:rPr dirty="0" sz="1000" spc="5">
                <a:latin typeface="PMingLiU"/>
                <a:cs typeface="PMingLiU"/>
              </a:rPr>
              <a:t>品已</a:t>
            </a:r>
            <a:r>
              <a:rPr dirty="0" sz="1000" spc="-20">
                <a:latin typeface="PMingLiU"/>
                <a:cs typeface="PMingLiU"/>
              </a:rPr>
              <a:t>经</a:t>
            </a:r>
            <a:r>
              <a:rPr dirty="0" sz="1000" spc="5">
                <a:latin typeface="PMingLiU"/>
                <a:cs typeface="PMingLiU"/>
              </a:rPr>
              <a:t>进</a:t>
            </a:r>
            <a:r>
              <a:rPr dirty="0" sz="1000" spc="-20">
                <a:latin typeface="PMingLiU"/>
                <a:cs typeface="PMingLiU"/>
              </a:rPr>
              <a:t>入</a:t>
            </a:r>
            <a:r>
              <a:rPr dirty="0" sz="1000" spc="5">
                <a:latin typeface="PMingLiU"/>
                <a:cs typeface="PMingLiU"/>
              </a:rPr>
              <a:t>确证性</a:t>
            </a:r>
            <a:r>
              <a:rPr dirty="0" sz="1000" spc="15">
                <a:latin typeface="PMingLiU"/>
                <a:cs typeface="PMingLiU"/>
              </a:rPr>
              <a:t> </a:t>
            </a:r>
            <a:r>
              <a:rPr dirty="0" sz="1000">
                <a:latin typeface="Arial"/>
                <a:cs typeface="Arial"/>
              </a:rPr>
              <a:t>II</a:t>
            </a:r>
            <a:r>
              <a:rPr dirty="0" sz="1000" spc="-20">
                <a:latin typeface="Arial"/>
                <a:cs typeface="Arial"/>
              </a:rPr>
              <a:t> </a:t>
            </a:r>
            <a:r>
              <a:rPr dirty="0" sz="1000" spc="5">
                <a:latin typeface="PMingLiU"/>
                <a:cs typeface="PMingLiU"/>
              </a:rPr>
              <a:t>期</a:t>
            </a:r>
            <a:r>
              <a:rPr dirty="0" sz="1000" spc="-20">
                <a:latin typeface="PMingLiU"/>
                <a:cs typeface="PMingLiU"/>
              </a:rPr>
              <a:t>临</a:t>
            </a:r>
            <a:r>
              <a:rPr dirty="0" sz="1000" spc="5">
                <a:latin typeface="PMingLiU"/>
                <a:cs typeface="PMingLiU"/>
              </a:rPr>
              <a:t>床，</a:t>
            </a:r>
            <a:r>
              <a:rPr dirty="0" sz="1000" spc="-20">
                <a:latin typeface="PMingLiU"/>
                <a:cs typeface="PMingLiU"/>
              </a:rPr>
              <a:t>接</a:t>
            </a:r>
            <a:r>
              <a:rPr dirty="0" sz="1000" spc="5">
                <a:latin typeface="PMingLiU"/>
                <a:cs typeface="PMingLiU"/>
              </a:rPr>
              <a:t>受输</a:t>
            </a:r>
            <a:r>
              <a:rPr dirty="0" sz="1000" spc="-20">
                <a:latin typeface="PMingLiU"/>
                <a:cs typeface="PMingLiU"/>
              </a:rPr>
              <a:t>注</a:t>
            </a:r>
            <a:r>
              <a:rPr dirty="0" sz="1000" spc="5">
                <a:latin typeface="PMingLiU"/>
                <a:cs typeface="PMingLiU"/>
              </a:rPr>
              <a:t>的患</a:t>
            </a:r>
            <a:r>
              <a:rPr dirty="0" sz="1000" spc="-20">
                <a:latin typeface="PMingLiU"/>
                <a:cs typeface="PMingLiU"/>
              </a:rPr>
              <a:t>者</a:t>
            </a:r>
            <a:r>
              <a:rPr dirty="0" sz="1000" spc="5">
                <a:latin typeface="PMingLiU"/>
                <a:cs typeface="PMingLiU"/>
              </a:rPr>
              <a:t>中 已经出</a:t>
            </a:r>
            <a:r>
              <a:rPr dirty="0" sz="1000" spc="245">
                <a:latin typeface="PMingLiU"/>
                <a:cs typeface="PMingLiU"/>
              </a:rPr>
              <a:t>现</a:t>
            </a:r>
            <a:r>
              <a:rPr dirty="0" sz="1000" spc="-5">
                <a:latin typeface="Arial"/>
                <a:cs typeface="Arial"/>
              </a:rPr>
              <a:t>CR</a:t>
            </a:r>
            <a:r>
              <a:rPr dirty="0" sz="1000" spc="5">
                <a:latin typeface="PMingLiU"/>
                <a:cs typeface="PMingLiU"/>
              </a:rPr>
              <a:t>。</a:t>
            </a:r>
            <a:endParaRPr sz="1000">
              <a:latin typeface="PMingLiU"/>
              <a:cs typeface="PMingLiU"/>
            </a:endParaRPr>
          </a:p>
          <a:p>
            <a:pPr algn="just" marL="12700">
              <a:lnSpc>
                <a:spcPct val="100000"/>
              </a:lnSpc>
              <a:spcBef>
                <a:spcPts val="1080"/>
              </a:spcBef>
            </a:pPr>
            <a:r>
              <a:rPr dirty="0" sz="1000" spc="5">
                <a:latin typeface="PMingLiU"/>
                <a:cs typeface="PMingLiU"/>
              </a:rPr>
              <a:t>中</a:t>
            </a:r>
            <a:r>
              <a:rPr dirty="0" sz="1000" spc="245">
                <a:latin typeface="PMingLiU"/>
                <a:cs typeface="PMingLiU"/>
              </a:rPr>
              <a:t>国</a:t>
            </a:r>
            <a:r>
              <a:rPr dirty="0" sz="1000" spc="-5">
                <a:latin typeface="Arial"/>
                <a:cs typeface="Arial"/>
              </a:rPr>
              <a:t>CAR-T</a:t>
            </a:r>
            <a:r>
              <a:rPr dirty="0" sz="1000" spc="-55">
                <a:latin typeface="Arial"/>
                <a:cs typeface="Arial"/>
              </a:rPr>
              <a:t> </a:t>
            </a:r>
            <a:r>
              <a:rPr dirty="0" sz="1000" spc="5">
                <a:latin typeface="PMingLiU"/>
                <a:cs typeface="PMingLiU"/>
              </a:rPr>
              <a:t>企</a:t>
            </a:r>
            <a:r>
              <a:rPr dirty="0" sz="1000" spc="-20">
                <a:latin typeface="PMingLiU"/>
                <a:cs typeface="PMingLiU"/>
              </a:rPr>
              <a:t>业</a:t>
            </a:r>
            <a:r>
              <a:rPr dirty="0" sz="1000" spc="5">
                <a:latin typeface="PMingLiU"/>
                <a:cs typeface="PMingLiU"/>
              </a:rPr>
              <a:t>也在</a:t>
            </a:r>
            <a:r>
              <a:rPr dirty="0" sz="1000" spc="-20">
                <a:latin typeface="PMingLiU"/>
                <a:cs typeface="PMingLiU"/>
              </a:rPr>
              <a:t>积</a:t>
            </a:r>
            <a:r>
              <a:rPr dirty="0" sz="1000" spc="5">
                <a:latin typeface="PMingLiU"/>
                <a:cs typeface="PMingLiU"/>
              </a:rPr>
              <a:t>极</a:t>
            </a:r>
            <a:r>
              <a:rPr dirty="0" sz="1000" spc="-20">
                <a:latin typeface="PMingLiU"/>
                <a:cs typeface="PMingLiU"/>
              </a:rPr>
              <a:t>探</a:t>
            </a:r>
            <a:r>
              <a:rPr dirty="0" sz="1000" spc="5">
                <a:latin typeface="PMingLiU"/>
                <a:cs typeface="PMingLiU"/>
              </a:rPr>
              <a:t>索创</a:t>
            </a:r>
            <a:r>
              <a:rPr dirty="0" sz="1000" spc="-20">
                <a:latin typeface="PMingLiU"/>
                <a:cs typeface="PMingLiU"/>
              </a:rPr>
              <a:t>新</a:t>
            </a:r>
            <a:r>
              <a:rPr dirty="0" sz="1000" spc="5">
                <a:latin typeface="PMingLiU"/>
                <a:cs typeface="PMingLiU"/>
              </a:rPr>
              <a:t>靶点</a:t>
            </a:r>
            <a:r>
              <a:rPr dirty="0" sz="1000" spc="-20">
                <a:latin typeface="PMingLiU"/>
                <a:cs typeface="PMingLiU"/>
              </a:rPr>
              <a:t>和</a:t>
            </a:r>
            <a:r>
              <a:rPr dirty="0" sz="1000" spc="5">
                <a:latin typeface="PMingLiU"/>
                <a:cs typeface="PMingLiU"/>
              </a:rPr>
              <a:t>布局</a:t>
            </a:r>
            <a:r>
              <a:rPr dirty="0" sz="1000" spc="-20">
                <a:latin typeface="PMingLiU"/>
                <a:cs typeface="PMingLiU"/>
              </a:rPr>
              <a:t>下</a:t>
            </a:r>
            <a:r>
              <a:rPr dirty="0" sz="1000" spc="5">
                <a:latin typeface="PMingLiU"/>
                <a:cs typeface="PMingLiU"/>
              </a:rPr>
              <a:t>一</a:t>
            </a:r>
            <a:r>
              <a:rPr dirty="0" sz="1000" spc="245">
                <a:latin typeface="PMingLiU"/>
                <a:cs typeface="PMingLiU"/>
              </a:rPr>
              <a:t>代</a:t>
            </a:r>
            <a:r>
              <a:rPr dirty="0" sz="1000" spc="-5">
                <a:latin typeface="Arial"/>
                <a:cs typeface="Arial"/>
              </a:rPr>
              <a:t>CAR-T</a:t>
            </a:r>
            <a:r>
              <a:rPr dirty="0" sz="1000" spc="-55">
                <a:latin typeface="Arial"/>
                <a:cs typeface="Arial"/>
              </a:rPr>
              <a:t> </a:t>
            </a:r>
            <a:r>
              <a:rPr dirty="0" sz="1000" spc="5">
                <a:latin typeface="PMingLiU"/>
                <a:cs typeface="PMingLiU"/>
              </a:rPr>
              <a:t>技</a:t>
            </a:r>
            <a:r>
              <a:rPr dirty="0" sz="1000" spc="-20">
                <a:latin typeface="PMingLiU"/>
                <a:cs typeface="PMingLiU"/>
              </a:rPr>
              <a:t>术</a:t>
            </a:r>
            <a:r>
              <a:rPr dirty="0" sz="1000" spc="5">
                <a:latin typeface="PMingLiU"/>
                <a:cs typeface="PMingLiU"/>
              </a:rPr>
              <a:t>平台：</a:t>
            </a:r>
            <a:endParaRPr sz="1000">
              <a:latin typeface="PMingLiU"/>
              <a:cs typeface="PMingLiU"/>
            </a:endParaRPr>
          </a:p>
          <a:p>
            <a:pPr algn="just" marL="12700" marR="7620">
              <a:lnSpc>
                <a:spcPct val="139100"/>
              </a:lnSpc>
              <a:spcBef>
                <a:spcPts val="615"/>
              </a:spcBef>
            </a:pPr>
            <a:r>
              <a:rPr dirty="0" sz="1000" spc="5">
                <a:latin typeface="PMingLiU"/>
                <a:cs typeface="PMingLiU"/>
              </a:rPr>
              <a:t>传奇生</a:t>
            </a:r>
            <a:r>
              <a:rPr dirty="0" sz="1000" spc="-20">
                <a:latin typeface="PMingLiU"/>
                <a:cs typeface="PMingLiU"/>
              </a:rPr>
              <a:t>物</a:t>
            </a:r>
            <a:r>
              <a:rPr dirty="0" sz="1000" spc="5">
                <a:latin typeface="PMingLiU"/>
                <a:cs typeface="PMingLiU"/>
              </a:rPr>
              <a:t>在</a:t>
            </a:r>
            <a:r>
              <a:rPr dirty="0" sz="1000" spc="75">
                <a:latin typeface="PMingLiU"/>
                <a:cs typeface="PMingLiU"/>
              </a:rPr>
              <a:t> </a:t>
            </a:r>
            <a:r>
              <a:rPr dirty="0" sz="1000" spc="-5">
                <a:latin typeface="Arial"/>
                <a:cs typeface="Arial"/>
              </a:rPr>
              <a:t>2021</a:t>
            </a:r>
            <a:r>
              <a:rPr dirty="0" sz="1000" spc="25">
                <a:latin typeface="Arial"/>
                <a:cs typeface="Arial"/>
              </a:rPr>
              <a:t> </a:t>
            </a:r>
            <a:r>
              <a:rPr dirty="0" sz="1000" spc="5">
                <a:latin typeface="PMingLiU"/>
                <a:cs typeface="PMingLiU"/>
              </a:rPr>
              <a:t>年</a:t>
            </a:r>
            <a:r>
              <a:rPr dirty="0" sz="1000" spc="80">
                <a:latin typeface="PMingLiU"/>
                <a:cs typeface="PMingLiU"/>
              </a:rPr>
              <a:t> </a:t>
            </a:r>
            <a:r>
              <a:rPr dirty="0" sz="1000" spc="-5">
                <a:latin typeface="Arial"/>
                <a:cs typeface="Arial"/>
              </a:rPr>
              <a:t>10</a:t>
            </a:r>
            <a:r>
              <a:rPr dirty="0" sz="1000" spc="25">
                <a:latin typeface="Arial"/>
                <a:cs typeface="Arial"/>
              </a:rPr>
              <a:t> </a:t>
            </a:r>
            <a:r>
              <a:rPr dirty="0" sz="1000" spc="5">
                <a:latin typeface="PMingLiU"/>
                <a:cs typeface="PMingLiU"/>
              </a:rPr>
              <a:t>月</a:t>
            </a:r>
            <a:r>
              <a:rPr dirty="0" sz="1000" spc="-20">
                <a:latin typeface="PMingLiU"/>
                <a:cs typeface="PMingLiU"/>
              </a:rPr>
              <a:t>的</a:t>
            </a:r>
            <a:r>
              <a:rPr dirty="0" sz="1000" spc="5">
                <a:latin typeface="PMingLiU"/>
                <a:cs typeface="PMingLiU"/>
              </a:rPr>
              <a:t>研发</a:t>
            </a:r>
            <a:r>
              <a:rPr dirty="0" sz="1000" spc="-20">
                <a:latin typeface="PMingLiU"/>
                <a:cs typeface="PMingLiU"/>
              </a:rPr>
              <a:t>日</a:t>
            </a:r>
            <a:r>
              <a:rPr dirty="0" sz="1000" spc="5">
                <a:latin typeface="PMingLiU"/>
                <a:cs typeface="PMingLiU"/>
              </a:rPr>
              <a:t>披露其在</a:t>
            </a:r>
            <a:r>
              <a:rPr dirty="0" sz="1000" spc="80">
                <a:latin typeface="PMingLiU"/>
                <a:cs typeface="PMingLiU"/>
              </a:rPr>
              <a:t> </a:t>
            </a:r>
            <a:r>
              <a:rPr dirty="0" sz="1000" spc="-5">
                <a:latin typeface="Arial"/>
                <a:cs typeface="Arial"/>
              </a:rPr>
              <a:t>Claudin18.2</a:t>
            </a:r>
            <a:r>
              <a:rPr dirty="0" sz="1000" spc="5">
                <a:latin typeface="PMingLiU"/>
                <a:cs typeface="PMingLiU"/>
              </a:rPr>
              <a:t>、</a:t>
            </a:r>
            <a:r>
              <a:rPr dirty="0" sz="1000" spc="-5">
                <a:latin typeface="Arial"/>
                <a:cs typeface="Arial"/>
              </a:rPr>
              <a:t>GPC3</a:t>
            </a:r>
            <a:r>
              <a:rPr dirty="0" sz="1000" spc="25">
                <a:latin typeface="Arial"/>
                <a:cs typeface="Arial"/>
              </a:rPr>
              <a:t> </a:t>
            </a:r>
            <a:r>
              <a:rPr dirty="0" sz="1000" spc="5">
                <a:latin typeface="PMingLiU"/>
                <a:cs typeface="PMingLiU"/>
              </a:rPr>
              <a:t>和</a:t>
            </a:r>
            <a:r>
              <a:rPr dirty="0" sz="1000" spc="80">
                <a:latin typeface="PMingLiU"/>
                <a:cs typeface="PMingLiU"/>
              </a:rPr>
              <a:t> </a:t>
            </a:r>
            <a:r>
              <a:rPr dirty="0" sz="1000" spc="-5">
                <a:latin typeface="Arial"/>
                <a:cs typeface="Arial"/>
              </a:rPr>
              <a:t>DLL-3</a:t>
            </a:r>
            <a:r>
              <a:rPr dirty="0" sz="1000" spc="25">
                <a:latin typeface="Arial"/>
                <a:cs typeface="Arial"/>
              </a:rPr>
              <a:t> </a:t>
            </a:r>
            <a:r>
              <a:rPr dirty="0" sz="1000" spc="5">
                <a:latin typeface="PMingLiU"/>
                <a:cs typeface="PMingLiU"/>
              </a:rPr>
              <a:t>靶</a:t>
            </a:r>
            <a:r>
              <a:rPr dirty="0" sz="1000" spc="-20">
                <a:latin typeface="PMingLiU"/>
                <a:cs typeface="PMingLiU"/>
              </a:rPr>
              <a:t>点</a:t>
            </a:r>
            <a:r>
              <a:rPr dirty="0" sz="1000" spc="5">
                <a:latin typeface="PMingLiU"/>
                <a:cs typeface="PMingLiU"/>
              </a:rPr>
              <a:t>的实</a:t>
            </a:r>
            <a:r>
              <a:rPr dirty="0" sz="1000" spc="-20">
                <a:latin typeface="PMingLiU"/>
                <a:cs typeface="PMingLiU"/>
              </a:rPr>
              <a:t>体</a:t>
            </a:r>
            <a:r>
              <a:rPr dirty="0" sz="1000" spc="5">
                <a:latin typeface="PMingLiU"/>
                <a:cs typeface="PMingLiU"/>
              </a:rPr>
              <a:t>瘤 </a:t>
            </a:r>
            <a:r>
              <a:rPr dirty="0" sz="1000" spc="-5">
                <a:latin typeface="Arial"/>
                <a:cs typeface="Arial"/>
              </a:rPr>
              <a:t>CAR-T</a:t>
            </a:r>
            <a:r>
              <a:rPr dirty="0" sz="1000" spc="20">
                <a:latin typeface="Arial"/>
                <a:cs typeface="Arial"/>
              </a:rPr>
              <a:t> </a:t>
            </a:r>
            <a:r>
              <a:rPr dirty="0" sz="1000" spc="5">
                <a:latin typeface="PMingLiU"/>
                <a:cs typeface="PMingLiU"/>
              </a:rPr>
              <a:t>产</a:t>
            </a:r>
            <a:r>
              <a:rPr dirty="0" sz="1000" spc="-20">
                <a:latin typeface="PMingLiU"/>
                <a:cs typeface="PMingLiU"/>
              </a:rPr>
              <a:t>品</a:t>
            </a:r>
            <a:r>
              <a:rPr dirty="0" sz="1000" spc="5">
                <a:latin typeface="PMingLiU"/>
                <a:cs typeface="PMingLiU"/>
              </a:rPr>
              <a:t>布局</a:t>
            </a:r>
            <a:r>
              <a:rPr dirty="0" sz="1000" spc="-20">
                <a:latin typeface="PMingLiU"/>
                <a:cs typeface="PMingLiU"/>
              </a:rPr>
              <a:t>，</a:t>
            </a:r>
            <a:r>
              <a:rPr dirty="0" sz="1000" spc="5">
                <a:latin typeface="PMingLiU"/>
                <a:cs typeface="PMingLiU"/>
              </a:rPr>
              <a:t>目前</a:t>
            </a:r>
            <a:r>
              <a:rPr dirty="0" sz="1000" spc="-20">
                <a:latin typeface="PMingLiU"/>
                <a:cs typeface="PMingLiU"/>
              </a:rPr>
              <a:t>其靶</a:t>
            </a:r>
            <a:r>
              <a:rPr dirty="0" sz="1000" spc="5">
                <a:latin typeface="PMingLiU"/>
                <a:cs typeface="PMingLiU"/>
              </a:rPr>
              <a:t>向</a:t>
            </a:r>
            <a:r>
              <a:rPr dirty="0" sz="1000" spc="80">
                <a:latin typeface="PMingLiU"/>
                <a:cs typeface="PMingLiU"/>
              </a:rPr>
              <a:t> </a:t>
            </a:r>
            <a:r>
              <a:rPr dirty="0" sz="1000" spc="-5">
                <a:latin typeface="Arial"/>
                <a:cs typeface="Arial"/>
              </a:rPr>
              <a:t>CLDN18.2</a:t>
            </a:r>
            <a:r>
              <a:rPr dirty="0" sz="1000" spc="5">
                <a:latin typeface="Arial"/>
                <a:cs typeface="Arial"/>
              </a:rPr>
              <a:t> </a:t>
            </a:r>
            <a:r>
              <a:rPr dirty="0" sz="1000" spc="5">
                <a:latin typeface="PMingLiU"/>
                <a:cs typeface="PMingLiU"/>
              </a:rPr>
              <a:t>的</a:t>
            </a:r>
            <a:r>
              <a:rPr dirty="0" sz="1000" spc="85">
                <a:latin typeface="PMingLiU"/>
                <a:cs typeface="PMingLiU"/>
              </a:rPr>
              <a:t> </a:t>
            </a:r>
            <a:r>
              <a:rPr dirty="0" sz="1000" spc="-10">
                <a:latin typeface="Arial"/>
                <a:cs typeface="Arial"/>
              </a:rPr>
              <a:t>CAR-T</a:t>
            </a:r>
            <a:r>
              <a:rPr dirty="0" sz="1000" spc="20">
                <a:latin typeface="Arial"/>
                <a:cs typeface="Arial"/>
              </a:rPr>
              <a:t> </a:t>
            </a:r>
            <a:r>
              <a:rPr dirty="0" sz="1000" spc="-20">
                <a:latin typeface="PMingLiU"/>
                <a:cs typeface="PMingLiU"/>
              </a:rPr>
              <a:t>产</a:t>
            </a:r>
            <a:r>
              <a:rPr dirty="0" sz="1000" spc="5">
                <a:latin typeface="PMingLiU"/>
                <a:cs typeface="PMingLiU"/>
              </a:rPr>
              <a:t>品</a:t>
            </a:r>
            <a:r>
              <a:rPr dirty="0" sz="1000" spc="80">
                <a:latin typeface="PMingLiU"/>
                <a:cs typeface="PMingLiU"/>
              </a:rPr>
              <a:t> </a:t>
            </a:r>
            <a:r>
              <a:rPr dirty="0" sz="1000" spc="-5">
                <a:latin typeface="Arial"/>
                <a:cs typeface="Arial"/>
              </a:rPr>
              <a:t>LB1908</a:t>
            </a:r>
            <a:r>
              <a:rPr dirty="0" sz="1000" spc="5">
                <a:latin typeface="Arial"/>
                <a:cs typeface="Arial"/>
              </a:rPr>
              <a:t> </a:t>
            </a:r>
            <a:r>
              <a:rPr dirty="0" sz="1000" spc="5">
                <a:latin typeface="PMingLiU"/>
                <a:cs typeface="PMingLiU"/>
              </a:rPr>
              <a:t>已经</a:t>
            </a:r>
            <a:r>
              <a:rPr dirty="0" sz="1000" spc="-20">
                <a:latin typeface="PMingLiU"/>
                <a:cs typeface="PMingLiU"/>
              </a:rPr>
              <a:t>获</a:t>
            </a:r>
            <a:r>
              <a:rPr dirty="0" sz="1000" spc="5">
                <a:latin typeface="PMingLiU"/>
                <a:cs typeface="PMingLiU"/>
              </a:rPr>
              <a:t>得</a:t>
            </a:r>
            <a:r>
              <a:rPr dirty="0" sz="1000" spc="85">
                <a:latin typeface="PMingLiU"/>
                <a:cs typeface="PMingLiU"/>
              </a:rPr>
              <a:t> </a:t>
            </a:r>
            <a:r>
              <a:rPr dirty="0" sz="1000">
                <a:latin typeface="Arial"/>
                <a:cs typeface="Arial"/>
              </a:rPr>
              <a:t>IND</a:t>
            </a:r>
            <a:r>
              <a:rPr dirty="0" sz="1000" spc="-20">
                <a:latin typeface="Arial"/>
                <a:cs typeface="Arial"/>
              </a:rPr>
              <a:t> </a:t>
            </a:r>
            <a:r>
              <a:rPr dirty="0" sz="1000" spc="5">
                <a:latin typeface="PMingLiU"/>
                <a:cs typeface="PMingLiU"/>
              </a:rPr>
              <a:t>批件</a:t>
            </a:r>
            <a:r>
              <a:rPr dirty="0" sz="1000" spc="-20">
                <a:latin typeface="PMingLiU"/>
                <a:cs typeface="PMingLiU"/>
              </a:rPr>
              <a:t>。</a:t>
            </a:r>
            <a:r>
              <a:rPr dirty="0" sz="1000" spc="5">
                <a:latin typeface="PMingLiU"/>
                <a:cs typeface="PMingLiU"/>
              </a:rPr>
              <a:t>公 司也披</a:t>
            </a:r>
            <a:r>
              <a:rPr dirty="0" sz="1000" spc="-20">
                <a:latin typeface="PMingLiU"/>
                <a:cs typeface="PMingLiU"/>
              </a:rPr>
              <a:t>露</a:t>
            </a:r>
            <a:r>
              <a:rPr dirty="0" sz="1000" spc="5">
                <a:latin typeface="PMingLiU"/>
                <a:cs typeface="PMingLiU"/>
              </a:rPr>
              <a:t>了其</a:t>
            </a:r>
            <a:r>
              <a:rPr dirty="0" sz="1000" spc="-20">
                <a:latin typeface="PMingLiU"/>
                <a:cs typeface="PMingLiU"/>
              </a:rPr>
              <a:t>同</a:t>
            </a:r>
            <a:r>
              <a:rPr dirty="0" sz="1000" spc="5">
                <a:latin typeface="PMingLiU"/>
                <a:cs typeface="PMingLiU"/>
              </a:rPr>
              <a:t>种异</a:t>
            </a:r>
            <a:r>
              <a:rPr dirty="0" sz="1000" spc="-20">
                <a:latin typeface="PMingLiU"/>
                <a:cs typeface="PMingLiU"/>
              </a:rPr>
              <a:t>体</a:t>
            </a:r>
            <a:r>
              <a:rPr dirty="0" sz="1000" spc="5">
                <a:latin typeface="PMingLiU"/>
                <a:cs typeface="PMingLiU"/>
              </a:rPr>
              <a:t>非基</a:t>
            </a:r>
            <a:r>
              <a:rPr dirty="0" sz="1000" spc="-20">
                <a:latin typeface="PMingLiU"/>
                <a:cs typeface="PMingLiU"/>
              </a:rPr>
              <a:t>因</a:t>
            </a:r>
            <a:r>
              <a:rPr dirty="0" sz="1000" spc="5">
                <a:latin typeface="PMingLiU"/>
                <a:cs typeface="PMingLiU"/>
              </a:rPr>
              <a:t>编</a:t>
            </a:r>
            <a:r>
              <a:rPr dirty="0" sz="1000" spc="245">
                <a:latin typeface="PMingLiU"/>
                <a:cs typeface="PMingLiU"/>
              </a:rPr>
              <a:t>辑</a:t>
            </a:r>
            <a:r>
              <a:rPr dirty="0" sz="1000" spc="-5">
                <a:latin typeface="Arial"/>
                <a:cs typeface="Arial"/>
              </a:rPr>
              <a:t>LUCAR</a:t>
            </a:r>
            <a:r>
              <a:rPr dirty="0" sz="1000" spc="-70">
                <a:latin typeface="Arial"/>
                <a:cs typeface="Arial"/>
              </a:rPr>
              <a:t> </a:t>
            </a:r>
            <a:r>
              <a:rPr dirty="0" sz="1000" spc="5">
                <a:latin typeface="PMingLiU"/>
                <a:cs typeface="PMingLiU"/>
              </a:rPr>
              <a:t>平台</a:t>
            </a:r>
            <a:r>
              <a:rPr dirty="0" sz="1000" spc="-20">
                <a:latin typeface="PMingLiU"/>
                <a:cs typeface="PMingLiU"/>
              </a:rPr>
              <a:t>及</a:t>
            </a:r>
            <a:r>
              <a:rPr dirty="0" sz="1000" spc="5">
                <a:latin typeface="PMingLiU"/>
                <a:cs typeface="PMingLiU"/>
              </a:rPr>
              <a:t>通</a:t>
            </a:r>
            <a:r>
              <a:rPr dirty="0" sz="1000" spc="220">
                <a:latin typeface="PMingLiU"/>
                <a:cs typeface="PMingLiU"/>
              </a:rPr>
              <a:t>过</a:t>
            </a:r>
            <a:r>
              <a:rPr dirty="0" sz="1000">
                <a:latin typeface="Arial"/>
                <a:cs typeface="Arial"/>
              </a:rPr>
              <a:t>LGkine</a:t>
            </a:r>
            <a:r>
              <a:rPr dirty="0" sz="1000" spc="-70">
                <a:latin typeface="Arial"/>
                <a:cs typeface="Arial"/>
              </a:rPr>
              <a:t> </a:t>
            </a:r>
            <a:r>
              <a:rPr dirty="0" sz="1000" spc="5">
                <a:latin typeface="PMingLiU"/>
                <a:cs typeface="PMingLiU"/>
              </a:rPr>
              <a:t>武装</a:t>
            </a:r>
            <a:r>
              <a:rPr dirty="0" sz="1000" spc="245">
                <a:latin typeface="PMingLiU"/>
                <a:cs typeface="PMingLiU"/>
              </a:rPr>
              <a:t>的</a:t>
            </a:r>
            <a:r>
              <a:rPr dirty="0" sz="1000" spc="-5">
                <a:latin typeface="Arial"/>
                <a:cs typeface="Arial"/>
              </a:rPr>
              <a:t>CAR-NK</a:t>
            </a:r>
            <a:r>
              <a:rPr dirty="0" sz="1000" spc="-55">
                <a:latin typeface="Arial"/>
                <a:cs typeface="Arial"/>
              </a:rPr>
              <a:t> </a:t>
            </a:r>
            <a:r>
              <a:rPr dirty="0" sz="1000" spc="5">
                <a:latin typeface="PMingLiU"/>
                <a:cs typeface="PMingLiU"/>
              </a:rPr>
              <a:t>平</a:t>
            </a:r>
            <a:r>
              <a:rPr dirty="0" sz="1000" spc="-20">
                <a:latin typeface="PMingLiU"/>
                <a:cs typeface="PMingLiU"/>
              </a:rPr>
              <a:t>台</a:t>
            </a:r>
            <a:r>
              <a:rPr dirty="0" sz="1000" spc="5">
                <a:latin typeface="PMingLiU"/>
                <a:cs typeface="PMingLiU"/>
              </a:rPr>
              <a:t>。</a:t>
            </a:r>
            <a:endParaRPr sz="1000">
              <a:latin typeface="PMingLiU"/>
              <a:cs typeface="PMingLiU"/>
            </a:endParaRPr>
          </a:p>
          <a:p>
            <a:pPr algn="just" marL="12700" marR="5080">
              <a:lnSpc>
                <a:spcPct val="139600"/>
              </a:lnSpc>
              <a:spcBef>
                <a:spcPts val="605"/>
              </a:spcBef>
            </a:pPr>
            <a:r>
              <a:rPr dirty="0" sz="1000" spc="5">
                <a:latin typeface="PMingLiU"/>
                <a:cs typeface="PMingLiU"/>
              </a:rPr>
              <a:t>科济药</a:t>
            </a:r>
            <a:r>
              <a:rPr dirty="0" sz="1000" spc="-20">
                <a:latin typeface="PMingLiU"/>
                <a:cs typeface="PMingLiU"/>
              </a:rPr>
              <a:t>业</a:t>
            </a:r>
            <a:r>
              <a:rPr dirty="0" sz="1000" spc="5">
                <a:latin typeface="PMingLiU"/>
                <a:cs typeface="PMingLiU"/>
              </a:rPr>
              <a:t>在实</a:t>
            </a:r>
            <a:r>
              <a:rPr dirty="0" sz="1000" spc="-20">
                <a:latin typeface="PMingLiU"/>
                <a:cs typeface="PMingLiU"/>
              </a:rPr>
              <a:t>体</a:t>
            </a:r>
            <a:r>
              <a:rPr dirty="0" sz="1000" spc="5">
                <a:latin typeface="PMingLiU"/>
                <a:cs typeface="PMingLiU"/>
              </a:rPr>
              <a:t>瘤</a:t>
            </a:r>
            <a:r>
              <a:rPr dirty="0" sz="1000" spc="35">
                <a:latin typeface="PMingLiU"/>
                <a:cs typeface="PMingLiU"/>
              </a:rPr>
              <a:t> </a:t>
            </a:r>
            <a:r>
              <a:rPr dirty="0" sz="1000" spc="-10">
                <a:latin typeface="Arial"/>
                <a:cs typeface="Arial"/>
              </a:rPr>
              <a:t>CAR-T</a:t>
            </a:r>
            <a:r>
              <a:rPr dirty="0" sz="1000" spc="-20">
                <a:latin typeface="Arial"/>
                <a:cs typeface="Arial"/>
              </a:rPr>
              <a:t> </a:t>
            </a:r>
            <a:r>
              <a:rPr dirty="0" sz="1000" spc="5">
                <a:latin typeface="PMingLiU"/>
                <a:cs typeface="PMingLiU"/>
              </a:rPr>
              <a:t>领</a:t>
            </a:r>
            <a:r>
              <a:rPr dirty="0" sz="1000" spc="-20">
                <a:latin typeface="PMingLiU"/>
                <a:cs typeface="PMingLiU"/>
              </a:rPr>
              <a:t>域</a:t>
            </a:r>
            <a:r>
              <a:rPr dirty="0" sz="1000" spc="5">
                <a:latin typeface="PMingLiU"/>
                <a:cs typeface="PMingLiU"/>
              </a:rPr>
              <a:t>的进</a:t>
            </a:r>
            <a:r>
              <a:rPr dirty="0" sz="1000" spc="-20">
                <a:latin typeface="PMingLiU"/>
                <a:cs typeface="PMingLiU"/>
              </a:rPr>
              <a:t>展</a:t>
            </a:r>
            <a:r>
              <a:rPr dirty="0" sz="1000" spc="5">
                <a:latin typeface="PMingLiU"/>
                <a:cs typeface="PMingLiU"/>
              </a:rPr>
              <a:t>全球</a:t>
            </a:r>
            <a:r>
              <a:rPr dirty="0" sz="1000" spc="-20">
                <a:latin typeface="PMingLiU"/>
                <a:cs typeface="PMingLiU"/>
              </a:rPr>
              <a:t>领</a:t>
            </a:r>
            <a:r>
              <a:rPr dirty="0" sz="1000" spc="5">
                <a:latin typeface="PMingLiU"/>
                <a:cs typeface="PMingLiU"/>
              </a:rPr>
              <a:t>先，</a:t>
            </a:r>
            <a:r>
              <a:rPr dirty="0" sz="1000" spc="-20">
                <a:latin typeface="PMingLiU"/>
                <a:cs typeface="PMingLiU"/>
              </a:rPr>
              <a:t>目前</a:t>
            </a:r>
            <a:r>
              <a:rPr dirty="0" sz="1000" spc="5">
                <a:latin typeface="PMingLiU"/>
                <a:cs typeface="PMingLiU"/>
              </a:rPr>
              <a:t>已有</a:t>
            </a:r>
            <a:r>
              <a:rPr dirty="0" sz="1000" spc="35">
                <a:latin typeface="PMingLiU"/>
                <a:cs typeface="PMingLiU"/>
              </a:rPr>
              <a:t> </a:t>
            </a:r>
            <a:r>
              <a:rPr dirty="0" sz="1000" spc="-5">
                <a:latin typeface="Arial"/>
                <a:cs typeface="Arial"/>
              </a:rPr>
              <a:t>Claudin18.2</a:t>
            </a:r>
            <a:r>
              <a:rPr dirty="0" sz="1000" spc="-40">
                <a:latin typeface="Arial"/>
                <a:cs typeface="Arial"/>
              </a:rPr>
              <a:t> </a:t>
            </a:r>
            <a:r>
              <a:rPr dirty="0" sz="1000" spc="5">
                <a:latin typeface="PMingLiU"/>
                <a:cs typeface="PMingLiU"/>
              </a:rPr>
              <a:t>和 </a:t>
            </a:r>
            <a:r>
              <a:rPr dirty="0" sz="1000" spc="5">
                <a:latin typeface="Arial"/>
                <a:cs typeface="Arial"/>
              </a:rPr>
              <a:t>GPC3</a:t>
            </a:r>
            <a:r>
              <a:rPr dirty="0" sz="1000" spc="-40">
                <a:latin typeface="Arial"/>
                <a:cs typeface="Arial"/>
              </a:rPr>
              <a:t> </a:t>
            </a:r>
            <a:r>
              <a:rPr dirty="0" sz="1000" spc="5">
                <a:latin typeface="PMingLiU"/>
                <a:cs typeface="PMingLiU"/>
              </a:rPr>
              <a:t>两</a:t>
            </a:r>
            <a:r>
              <a:rPr dirty="0" sz="1000" spc="-20">
                <a:latin typeface="PMingLiU"/>
                <a:cs typeface="PMingLiU"/>
              </a:rPr>
              <a:t>个</a:t>
            </a:r>
            <a:r>
              <a:rPr dirty="0" sz="1000" spc="5">
                <a:latin typeface="PMingLiU"/>
                <a:cs typeface="PMingLiU"/>
              </a:rPr>
              <a:t>靶点 相关产</a:t>
            </a:r>
            <a:r>
              <a:rPr dirty="0" sz="1000" spc="-20">
                <a:latin typeface="PMingLiU"/>
                <a:cs typeface="PMingLiU"/>
              </a:rPr>
              <a:t>品</a:t>
            </a:r>
            <a:r>
              <a:rPr dirty="0" sz="1000" spc="5">
                <a:latin typeface="PMingLiU"/>
                <a:cs typeface="PMingLiU"/>
              </a:rPr>
              <a:t>进入</a:t>
            </a:r>
            <a:r>
              <a:rPr dirty="0" sz="1000" spc="-20">
                <a:latin typeface="PMingLiU"/>
                <a:cs typeface="PMingLiU"/>
              </a:rPr>
              <a:t>临</a:t>
            </a:r>
            <a:r>
              <a:rPr dirty="0" sz="1000" spc="5">
                <a:latin typeface="PMingLiU"/>
                <a:cs typeface="PMingLiU"/>
              </a:rPr>
              <a:t>床研</a:t>
            </a:r>
            <a:r>
              <a:rPr dirty="0" sz="1000" spc="-20">
                <a:latin typeface="PMingLiU"/>
                <a:cs typeface="PMingLiU"/>
              </a:rPr>
              <a:t>究</a:t>
            </a:r>
            <a:r>
              <a:rPr dirty="0" sz="1000" spc="5">
                <a:latin typeface="PMingLiU"/>
                <a:cs typeface="PMingLiU"/>
              </a:rPr>
              <a:t>阶段</a:t>
            </a:r>
            <a:r>
              <a:rPr dirty="0" sz="1000" spc="-20">
                <a:latin typeface="PMingLiU"/>
                <a:cs typeface="PMingLiU"/>
              </a:rPr>
              <a:t>，</a:t>
            </a:r>
            <a:r>
              <a:rPr dirty="0" sz="1000" spc="5">
                <a:latin typeface="PMingLiU"/>
                <a:cs typeface="PMingLiU"/>
              </a:rPr>
              <a:t>其中</a:t>
            </a:r>
            <a:r>
              <a:rPr dirty="0" sz="1000" spc="-20">
                <a:latin typeface="PMingLiU"/>
                <a:cs typeface="PMingLiU"/>
              </a:rPr>
              <a:t>靶</a:t>
            </a:r>
            <a:r>
              <a:rPr dirty="0" sz="1000" spc="250">
                <a:latin typeface="PMingLiU"/>
                <a:cs typeface="PMingLiU"/>
              </a:rPr>
              <a:t>向</a:t>
            </a:r>
            <a:r>
              <a:rPr dirty="0" sz="1000" spc="-5">
                <a:latin typeface="Arial"/>
                <a:cs typeface="Arial"/>
              </a:rPr>
              <a:t>Claudin18.2</a:t>
            </a:r>
            <a:r>
              <a:rPr dirty="0" sz="1000" spc="-80">
                <a:latin typeface="Arial"/>
                <a:cs typeface="Arial"/>
              </a:rPr>
              <a:t> </a:t>
            </a:r>
            <a:r>
              <a:rPr dirty="0" sz="1000" spc="220">
                <a:latin typeface="PMingLiU"/>
                <a:cs typeface="PMingLiU"/>
              </a:rPr>
              <a:t>的</a:t>
            </a:r>
            <a:r>
              <a:rPr dirty="0" sz="1000" spc="-5">
                <a:latin typeface="Arial"/>
                <a:cs typeface="Arial"/>
              </a:rPr>
              <a:t>CAR-T</a:t>
            </a:r>
            <a:r>
              <a:rPr dirty="0" sz="1000" spc="-60">
                <a:latin typeface="Arial"/>
                <a:cs typeface="Arial"/>
              </a:rPr>
              <a:t> </a:t>
            </a:r>
            <a:r>
              <a:rPr dirty="0" sz="1000" spc="5">
                <a:latin typeface="PMingLiU"/>
                <a:cs typeface="PMingLiU"/>
              </a:rPr>
              <a:t>产</a:t>
            </a:r>
            <a:r>
              <a:rPr dirty="0" sz="1000" spc="245">
                <a:latin typeface="PMingLiU"/>
                <a:cs typeface="PMingLiU"/>
              </a:rPr>
              <a:t>品</a:t>
            </a:r>
            <a:r>
              <a:rPr dirty="0" sz="1000" spc="-10">
                <a:latin typeface="Arial"/>
                <a:cs typeface="Arial"/>
              </a:rPr>
              <a:t>CT041</a:t>
            </a:r>
            <a:r>
              <a:rPr dirty="0" sz="1000" spc="-75">
                <a:latin typeface="Arial"/>
                <a:cs typeface="Arial"/>
              </a:rPr>
              <a:t> </a:t>
            </a:r>
            <a:r>
              <a:rPr dirty="0" sz="1000" spc="5">
                <a:latin typeface="PMingLiU"/>
                <a:cs typeface="PMingLiU"/>
              </a:rPr>
              <a:t>已经进</a:t>
            </a:r>
            <a:r>
              <a:rPr dirty="0" sz="1000" spc="-20">
                <a:latin typeface="PMingLiU"/>
                <a:cs typeface="PMingLiU"/>
              </a:rPr>
              <a:t>入</a:t>
            </a:r>
            <a:r>
              <a:rPr dirty="0" sz="1000" spc="5">
                <a:latin typeface="PMingLiU"/>
                <a:cs typeface="PMingLiU"/>
              </a:rPr>
              <a:t>注册临 床阶段</a:t>
            </a:r>
            <a:r>
              <a:rPr dirty="0" sz="1000" spc="-20">
                <a:latin typeface="PMingLiU"/>
                <a:cs typeface="PMingLiU"/>
              </a:rPr>
              <a:t>。</a:t>
            </a:r>
            <a:r>
              <a:rPr dirty="0" sz="1000" spc="5">
                <a:latin typeface="PMingLiU"/>
                <a:cs typeface="PMingLiU"/>
              </a:rPr>
              <a:t>此外</a:t>
            </a:r>
            <a:r>
              <a:rPr dirty="0" sz="1000" spc="-20">
                <a:latin typeface="PMingLiU"/>
                <a:cs typeface="PMingLiU"/>
              </a:rPr>
              <a:t>，</a:t>
            </a:r>
            <a:r>
              <a:rPr dirty="0" sz="1000" spc="5">
                <a:latin typeface="PMingLiU"/>
                <a:cs typeface="PMingLiU"/>
              </a:rPr>
              <a:t>公司</a:t>
            </a:r>
            <a:r>
              <a:rPr dirty="0" sz="1000" spc="-20">
                <a:latin typeface="PMingLiU"/>
                <a:cs typeface="PMingLiU"/>
              </a:rPr>
              <a:t>也</a:t>
            </a:r>
            <a:r>
              <a:rPr dirty="0" sz="1000" spc="10">
                <a:latin typeface="PMingLiU"/>
                <a:cs typeface="PMingLiU"/>
              </a:rPr>
              <a:t>在</a:t>
            </a:r>
            <a:r>
              <a:rPr dirty="0" sz="1000" spc="5">
                <a:latin typeface="PMingLiU"/>
                <a:cs typeface="PMingLiU"/>
              </a:rPr>
              <a:t>积</a:t>
            </a:r>
            <a:r>
              <a:rPr dirty="0" sz="1000" spc="-20">
                <a:latin typeface="PMingLiU"/>
                <a:cs typeface="PMingLiU"/>
              </a:rPr>
              <a:t>极</a:t>
            </a:r>
            <a:r>
              <a:rPr dirty="0" sz="1000" spc="5">
                <a:latin typeface="PMingLiU"/>
                <a:cs typeface="PMingLiU"/>
              </a:rPr>
              <a:t>开</a:t>
            </a:r>
            <a:r>
              <a:rPr dirty="0" sz="1000" spc="195">
                <a:latin typeface="PMingLiU"/>
                <a:cs typeface="PMingLiU"/>
              </a:rPr>
              <a:t>展</a:t>
            </a:r>
            <a:r>
              <a:rPr dirty="0" sz="1000" spc="-5">
                <a:latin typeface="Arial"/>
                <a:cs typeface="Arial"/>
              </a:rPr>
              <a:t>EGFR/EGFRvIII</a:t>
            </a:r>
            <a:r>
              <a:rPr dirty="0" sz="1000" spc="-90">
                <a:latin typeface="Arial"/>
                <a:cs typeface="Arial"/>
              </a:rPr>
              <a:t> </a:t>
            </a:r>
            <a:r>
              <a:rPr dirty="0" sz="1000" spc="170">
                <a:latin typeface="PMingLiU"/>
                <a:cs typeface="PMingLiU"/>
              </a:rPr>
              <a:t>和</a:t>
            </a:r>
            <a:r>
              <a:rPr dirty="0" sz="1000" spc="-5">
                <a:latin typeface="Arial"/>
                <a:cs typeface="Arial"/>
              </a:rPr>
              <a:t>MSLN</a:t>
            </a:r>
            <a:r>
              <a:rPr dirty="0" sz="1000" spc="-105">
                <a:latin typeface="Arial"/>
                <a:cs typeface="Arial"/>
              </a:rPr>
              <a:t> </a:t>
            </a:r>
            <a:r>
              <a:rPr dirty="0" sz="1000" spc="5">
                <a:latin typeface="PMingLiU"/>
                <a:cs typeface="PMingLiU"/>
              </a:rPr>
              <a:t>靶点相关</a:t>
            </a:r>
            <a:r>
              <a:rPr dirty="0" sz="1000" spc="-20">
                <a:latin typeface="PMingLiU"/>
                <a:cs typeface="PMingLiU"/>
              </a:rPr>
              <a:t>产</a:t>
            </a:r>
            <a:r>
              <a:rPr dirty="0" sz="1000" spc="5">
                <a:latin typeface="PMingLiU"/>
                <a:cs typeface="PMingLiU"/>
              </a:rPr>
              <a:t>品的</a:t>
            </a:r>
            <a:r>
              <a:rPr dirty="0" sz="1000" spc="-20">
                <a:latin typeface="PMingLiU"/>
                <a:cs typeface="PMingLiU"/>
              </a:rPr>
              <a:t>早</a:t>
            </a:r>
            <a:r>
              <a:rPr dirty="0" sz="1000" spc="5">
                <a:latin typeface="PMingLiU"/>
                <a:cs typeface="PMingLiU"/>
              </a:rPr>
              <a:t>期研</a:t>
            </a:r>
            <a:r>
              <a:rPr dirty="0" sz="1000" spc="-20">
                <a:latin typeface="PMingLiU"/>
                <a:cs typeface="PMingLiU"/>
              </a:rPr>
              <a:t>究</a:t>
            </a:r>
            <a:r>
              <a:rPr dirty="0" sz="1000" spc="5">
                <a:latin typeface="PMingLiU"/>
                <a:cs typeface="PMingLiU"/>
              </a:rPr>
              <a:t>。平 台方面</a:t>
            </a:r>
            <a:r>
              <a:rPr dirty="0" sz="1000" spc="-20">
                <a:latin typeface="PMingLiU"/>
                <a:cs typeface="PMingLiU"/>
              </a:rPr>
              <a:t>，</a:t>
            </a:r>
            <a:r>
              <a:rPr dirty="0" sz="1000" spc="5">
                <a:latin typeface="PMingLiU"/>
                <a:cs typeface="PMingLiU"/>
              </a:rPr>
              <a:t>公司</a:t>
            </a:r>
            <a:r>
              <a:rPr dirty="0" sz="1000" spc="-20">
                <a:latin typeface="PMingLiU"/>
                <a:cs typeface="PMingLiU"/>
              </a:rPr>
              <a:t>自</a:t>
            </a:r>
            <a:r>
              <a:rPr dirty="0" sz="1000" spc="5">
                <a:latin typeface="PMingLiU"/>
                <a:cs typeface="PMingLiU"/>
              </a:rPr>
              <a:t>主开</a:t>
            </a:r>
            <a:r>
              <a:rPr dirty="0" sz="1000" spc="-20">
                <a:latin typeface="PMingLiU"/>
                <a:cs typeface="PMingLiU"/>
              </a:rPr>
              <a:t>发</a:t>
            </a:r>
            <a:r>
              <a:rPr dirty="0" sz="1000" spc="5">
                <a:latin typeface="PMingLiU"/>
                <a:cs typeface="PMingLiU"/>
              </a:rPr>
              <a:t>了共表</a:t>
            </a:r>
            <a:r>
              <a:rPr dirty="0" sz="1000" spc="200">
                <a:latin typeface="PMingLiU"/>
                <a:cs typeface="PMingLiU"/>
              </a:rPr>
              <a:t>达</a:t>
            </a:r>
            <a:r>
              <a:rPr dirty="0" sz="1000">
                <a:latin typeface="Arial"/>
                <a:cs typeface="Arial"/>
              </a:rPr>
              <a:t>IL7</a:t>
            </a:r>
            <a:r>
              <a:rPr dirty="0" sz="1000" spc="-95">
                <a:latin typeface="Arial"/>
                <a:cs typeface="Arial"/>
              </a:rPr>
              <a:t> </a:t>
            </a:r>
            <a:r>
              <a:rPr dirty="0" sz="1000" spc="220">
                <a:latin typeface="PMingLiU"/>
                <a:cs typeface="PMingLiU"/>
              </a:rPr>
              <a:t>和</a:t>
            </a:r>
            <a:r>
              <a:rPr dirty="0" sz="1000" spc="-5">
                <a:latin typeface="Arial"/>
                <a:cs typeface="Arial"/>
              </a:rPr>
              <a:t>CCL21</a:t>
            </a:r>
            <a:r>
              <a:rPr dirty="0" sz="1000" spc="-95">
                <a:latin typeface="Arial"/>
                <a:cs typeface="Arial"/>
              </a:rPr>
              <a:t> </a:t>
            </a:r>
            <a:r>
              <a:rPr dirty="0" sz="1000" spc="5">
                <a:latin typeface="PMingLiU"/>
                <a:cs typeface="PMingLiU"/>
              </a:rPr>
              <a:t>的实体瘤平</a:t>
            </a:r>
            <a:r>
              <a:rPr dirty="0" sz="1000" spc="220">
                <a:latin typeface="PMingLiU"/>
                <a:cs typeface="PMingLiU"/>
              </a:rPr>
              <a:t>台</a:t>
            </a:r>
            <a:r>
              <a:rPr dirty="0" sz="1000">
                <a:latin typeface="Arial"/>
                <a:cs typeface="Arial"/>
              </a:rPr>
              <a:t>CycloCAR</a:t>
            </a:r>
            <a:r>
              <a:rPr dirty="0" sz="1000" spc="-20">
                <a:latin typeface="PMingLiU"/>
                <a:cs typeface="PMingLiU"/>
              </a:rPr>
              <a:t>、</a:t>
            </a:r>
            <a:r>
              <a:rPr dirty="0" sz="1000" spc="5">
                <a:latin typeface="PMingLiU"/>
                <a:cs typeface="PMingLiU"/>
              </a:rPr>
              <a:t>保留完整</a:t>
            </a:r>
            <a:r>
              <a:rPr dirty="0" sz="1000" spc="-60">
                <a:latin typeface="PMingLiU"/>
                <a:cs typeface="PMingLiU"/>
              </a:rPr>
              <a:t> </a:t>
            </a:r>
            <a:r>
              <a:rPr dirty="0" sz="1000">
                <a:latin typeface="Arial"/>
                <a:cs typeface="Arial"/>
              </a:rPr>
              <a:t>TCR</a:t>
            </a:r>
            <a:r>
              <a:rPr dirty="0" sz="1000" spc="-90">
                <a:latin typeface="Arial"/>
                <a:cs typeface="Arial"/>
              </a:rPr>
              <a:t> </a:t>
            </a:r>
            <a:r>
              <a:rPr dirty="0" sz="1000" spc="5">
                <a:latin typeface="PMingLiU"/>
                <a:cs typeface="PMingLiU"/>
              </a:rPr>
              <a:t>复 合体的平</a:t>
            </a:r>
            <a:r>
              <a:rPr dirty="0" sz="1000" spc="245">
                <a:latin typeface="PMingLiU"/>
                <a:cs typeface="PMingLiU"/>
              </a:rPr>
              <a:t>台</a:t>
            </a:r>
            <a:r>
              <a:rPr dirty="0" sz="1000" spc="-135">
                <a:latin typeface="Arial"/>
                <a:cs typeface="Arial"/>
              </a:rPr>
              <a:t>sFv-</a:t>
            </a:r>
            <a:r>
              <a:rPr dirty="0" sz="1000" spc="-135">
                <a:latin typeface="PMingLiU"/>
                <a:cs typeface="PMingLiU"/>
              </a:rPr>
              <a:t>ε</a:t>
            </a:r>
            <a:r>
              <a:rPr dirty="0" sz="1000" spc="-30">
                <a:latin typeface="PMingLiU"/>
                <a:cs typeface="PMingLiU"/>
              </a:rPr>
              <a:t> </a:t>
            </a:r>
            <a:r>
              <a:rPr dirty="0" sz="1000" spc="10">
                <a:latin typeface="Arial"/>
                <a:cs typeface="Arial"/>
              </a:rPr>
              <a:t>T</a:t>
            </a:r>
            <a:r>
              <a:rPr dirty="0" sz="1000" spc="-20">
                <a:latin typeface="PMingLiU"/>
                <a:cs typeface="PMingLiU"/>
              </a:rPr>
              <a:t>、</a:t>
            </a:r>
            <a:r>
              <a:rPr dirty="0" sz="1000" spc="5">
                <a:latin typeface="PMingLiU"/>
                <a:cs typeface="PMingLiU"/>
              </a:rPr>
              <a:t>差异</a:t>
            </a:r>
            <a:r>
              <a:rPr dirty="0" sz="1000" spc="-20">
                <a:latin typeface="PMingLiU"/>
                <a:cs typeface="PMingLiU"/>
              </a:rPr>
              <a:t>化</a:t>
            </a:r>
            <a:r>
              <a:rPr dirty="0" sz="1000" spc="5">
                <a:latin typeface="PMingLiU"/>
                <a:cs typeface="PMingLiU"/>
              </a:rPr>
              <a:t>思路</a:t>
            </a:r>
            <a:r>
              <a:rPr dirty="0" sz="1000" spc="-20">
                <a:latin typeface="PMingLiU"/>
                <a:cs typeface="PMingLiU"/>
              </a:rPr>
              <a:t>的</a:t>
            </a:r>
            <a:r>
              <a:rPr dirty="0" sz="1000" spc="5">
                <a:latin typeface="PMingLiU"/>
                <a:cs typeface="PMingLiU"/>
              </a:rPr>
              <a:t>通用</a:t>
            </a:r>
            <a:r>
              <a:rPr dirty="0" sz="1000" spc="250">
                <a:latin typeface="PMingLiU"/>
                <a:cs typeface="PMingLiU"/>
              </a:rPr>
              <a:t>型</a:t>
            </a:r>
            <a:r>
              <a:rPr dirty="0" sz="1000" spc="-10">
                <a:latin typeface="Arial"/>
                <a:cs typeface="Arial"/>
              </a:rPr>
              <a:t>CAR-T</a:t>
            </a:r>
            <a:r>
              <a:rPr dirty="0" sz="1000" spc="-45">
                <a:latin typeface="Arial"/>
                <a:cs typeface="Arial"/>
              </a:rPr>
              <a:t> </a:t>
            </a:r>
            <a:r>
              <a:rPr dirty="0" sz="1000" spc="5">
                <a:latin typeface="PMingLiU"/>
                <a:cs typeface="PMingLiU"/>
              </a:rPr>
              <a:t>平</a:t>
            </a:r>
            <a:r>
              <a:rPr dirty="0" sz="1000" spc="220">
                <a:latin typeface="PMingLiU"/>
                <a:cs typeface="PMingLiU"/>
              </a:rPr>
              <a:t>台</a:t>
            </a:r>
            <a:r>
              <a:rPr dirty="0" sz="1000">
                <a:latin typeface="Arial"/>
                <a:cs typeface="Arial"/>
              </a:rPr>
              <a:t>THANK-uCAR</a:t>
            </a:r>
            <a:r>
              <a:rPr dirty="0" sz="1000">
                <a:latin typeface="PMingLiU"/>
                <a:cs typeface="PMingLiU"/>
              </a:rPr>
              <a:t>，</a:t>
            </a:r>
            <a:r>
              <a:rPr dirty="0" sz="1000" spc="-20">
                <a:latin typeface="PMingLiU"/>
                <a:cs typeface="PMingLiU"/>
              </a:rPr>
              <a:t>和</a:t>
            </a:r>
            <a:r>
              <a:rPr dirty="0" sz="1000" spc="5">
                <a:latin typeface="PMingLiU"/>
                <a:cs typeface="PMingLiU"/>
              </a:rPr>
              <a:t>用</a:t>
            </a:r>
            <a:r>
              <a:rPr dirty="0" sz="1000" spc="-20">
                <a:latin typeface="PMingLiU"/>
                <a:cs typeface="PMingLiU"/>
              </a:rPr>
              <a:t>于</a:t>
            </a:r>
            <a:r>
              <a:rPr dirty="0" sz="1000" spc="5">
                <a:latin typeface="PMingLiU"/>
                <a:cs typeface="PMingLiU"/>
              </a:rPr>
              <a:t>精准</a:t>
            </a:r>
            <a:r>
              <a:rPr dirty="0" sz="1000" spc="-20">
                <a:latin typeface="PMingLiU"/>
                <a:cs typeface="PMingLiU"/>
              </a:rPr>
              <a:t>靶</a:t>
            </a:r>
            <a:r>
              <a:rPr dirty="0" sz="1000" spc="5">
                <a:latin typeface="PMingLiU"/>
                <a:cs typeface="PMingLiU"/>
              </a:rPr>
              <a:t>向的 平</a:t>
            </a:r>
            <a:r>
              <a:rPr dirty="0" sz="1000" spc="245">
                <a:latin typeface="PMingLiU"/>
                <a:cs typeface="PMingLiU"/>
              </a:rPr>
              <a:t>台</a:t>
            </a:r>
            <a:r>
              <a:rPr dirty="0" sz="1000" spc="-5">
                <a:latin typeface="Arial"/>
                <a:cs typeface="Arial"/>
              </a:rPr>
              <a:t>LADAR</a:t>
            </a:r>
            <a:r>
              <a:rPr dirty="0" sz="1000" spc="5">
                <a:latin typeface="PMingLiU"/>
                <a:cs typeface="PMingLiU"/>
              </a:rPr>
              <a:t>。</a:t>
            </a:r>
            <a:endParaRPr sz="1000">
              <a:latin typeface="PMingLiU"/>
              <a:cs typeface="PMingLiU"/>
            </a:endParaRPr>
          </a:p>
          <a:p>
            <a:pPr algn="just" marL="12700" marR="7620">
              <a:lnSpc>
                <a:spcPct val="139400"/>
              </a:lnSpc>
              <a:spcBef>
                <a:spcPts val="605"/>
              </a:spcBef>
            </a:pPr>
            <a:r>
              <a:rPr dirty="0" sz="1000" spc="5">
                <a:latin typeface="PMingLiU"/>
                <a:cs typeface="PMingLiU"/>
              </a:rPr>
              <a:t>除上述</a:t>
            </a:r>
            <a:r>
              <a:rPr dirty="0" sz="1000" spc="-20">
                <a:latin typeface="PMingLiU"/>
                <a:cs typeface="PMingLiU"/>
              </a:rPr>
              <a:t>两</a:t>
            </a:r>
            <a:r>
              <a:rPr dirty="0" sz="1000" spc="5">
                <a:latin typeface="PMingLiU"/>
                <a:cs typeface="PMingLiU"/>
              </a:rPr>
              <a:t>家公</a:t>
            </a:r>
            <a:r>
              <a:rPr dirty="0" sz="1000" spc="-20">
                <a:latin typeface="PMingLiU"/>
                <a:cs typeface="PMingLiU"/>
              </a:rPr>
              <a:t>司</a:t>
            </a:r>
            <a:r>
              <a:rPr dirty="0" sz="1000" spc="5">
                <a:latin typeface="PMingLiU"/>
                <a:cs typeface="PMingLiU"/>
              </a:rPr>
              <a:t>以外</a:t>
            </a:r>
            <a:r>
              <a:rPr dirty="0" sz="1000" spc="-20">
                <a:latin typeface="PMingLiU"/>
                <a:cs typeface="PMingLiU"/>
              </a:rPr>
              <a:t>，</a:t>
            </a:r>
            <a:r>
              <a:rPr dirty="0" sz="1000" spc="5">
                <a:latin typeface="PMingLiU"/>
                <a:cs typeface="PMingLiU"/>
              </a:rPr>
              <a:t>我们</a:t>
            </a:r>
            <a:r>
              <a:rPr dirty="0" sz="1000" spc="-20">
                <a:latin typeface="PMingLiU"/>
                <a:cs typeface="PMingLiU"/>
              </a:rPr>
              <a:t>也</a:t>
            </a:r>
            <a:r>
              <a:rPr dirty="0" sz="1000" spc="5">
                <a:latin typeface="PMingLiU"/>
                <a:cs typeface="PMingLiU"/>
              </a:rPr>
              <a:t>看到</a:t>
            </a:r>
            <a:r>
              <a:rPr dirty="0" sz="1000" spc="-20">
                <a:latin typeface="PMingLiU"/>
                <a:cs typeface="PMingLiU"/>
              </a:rPr>
              <a:t>亘</a:t>
            </a:r>
            <a:r>
              <a:rPr dirty="0" sz="1000" spc="5">
                <a:latin typeface="PMingLiU"/>
                <a:cs typeface="PMingLiU"/>
              </a:rPr>
              <a:t>喜生</a:t>
            </a:r>
            <a:r>
              <a:rPr dirty="0" sz="1000" spc="-20">
                <a:latin typeface="PMingLiU"/>
                <a:cs typeface="PMingLiU"/>
              </a:rPr>
              <a:t>物</a:t>
            </a:r>
            <a:r>
              <a:rPr dirty="0" sz="1000" spc="5">
                <a:latin typeface="PMingLiU"/>
                <a:cs typeface="PMingLiU"/>
              </a:rPr>
              <a:t>布局</a:t>
            </a:r>
            <a:r>
              <a:rPr dirty="0" sz="1000" spc="-20">
                <a:latin typeface="PMingLiU"/>
                <a:cs typeface="PMingLiU"/>
              </a:rPr>
              <a:t>快</a:t>
            </a:r>
            <a:r>
              <a:rPr dirty="0" sz="1000" spc="180">
                <a:latin typeface="PMingLiU"/>
                <a:cs typeface="PMingLiU"/>
              </a:rPr>
              <a:t>速</a:t>
            </a:r>
            <a:r>
              <a:rPr dirty="0" sz="1000" spc="-5">
                <a:latin typeface="Arial"/>
                <a:cs typeface="Arial"/>
              </a:rPr>
              <a:t>CAR-T</a:t>
            </a:r>
            <a:r>
              <a:rPr dirty="0" sz="1000" spc="-130">
                <a:latin typeface="Arial"/>
                <a:cs typeface="Arial"/>
              </a:rPr>
              <a:t> </a:t>
            </a:r>
            <a:r>
              <a:rPr dirty="0" sz="1000" spc="5">
                <a:latin typeface="PMingLiU"/>
                <a:cs typeface="PMingLiU"/>
              </a:rPr>
              <a:t>平</a:t>
            </a:r>
            <a:r>
              <a:rPr dirty="0" sz="1000" spc="150">
                <a:latin typeface="PMingLiU"/>
                <a:cs typeface="PMingLiU"/>
              </a:rPr>
              <a:t>台</a:t>
            </a:r>
            <a:r>
              <a:rPr dirty="0" sz="1000">
                <a:latin typeface="Arial"/>
                <a:cs typeface="Arial"/>
              </a:rPr>
              <a:t>FasTCAR</a:t>
            </a:r>
            <a:r>
              <a:rPr dirty="0" sz="1000" spc="-145">
                <a:latin typeface="Arial"/>
                <a:cs typeface="Arial"/>
              </a:rPr>
              <a:t> </a:t>
            </a:r>
            <a:r>
              <a:rPr dirty="0" sz="1000" spc="5">
                <a:latin typeface="PMingLiU"/>
                <a:cs typeface="PMingLiU"/>
              </a:rPr>
              <a:t>和通</a:t>
            </a:r>
            <a:r>
              <a:rPr dirty="0" sz="1000" spc="-20">
                <a:latin typeface="PMingLiU"/>
                <a:cs typeface="PMingLiU"/>
              </a:rPr>
              <a:t>用</a:t>
            </a:r>
            <a:r>
              <a:rPr dirty="0" sz="1000" spc="175">
                <a:latin typeface="PMingLiU"/>
                <a:cs typeface="PMingLiU"/>
              </a:rPr>
              <a:t>型</a:t>
            </a:r>
            <a:r>
              <a:rPr dirty="0" sz="1000" spc="-5">
                <a:latin typeface="Arial"/>
                <a:cs typeface="Arial"/>
              </a:rPr>
              <a:t>CAR-  </a:t>
            </a:r>
            <a:r>
              <a:rPr dirty="0" sz="1000" spc="5">
                <a:latin typeface="Arial"/>
                <a:cs typeface="Arial"/>
              </a:rPr>
              <a:t>T</a:t>
            </a:r>
            <a:r>
              <a:rPr dirty="0" sz="1000" spc="50">
                <a:latin typeface="Arial"/>
                <a:cs typeface="Arial"/>
              </a:rPr>
              <a:t> </a:t>
            </a:r>
            <a:r>
              <a:rPr dirty="0" sz="1000" spc="5">
                <a:latin typeface="PMingLiU"/>
                <a:cs typeface="PMingLiU"/>
              </a:rPr>
              <a:t>平台</a:t>
            </a:r>
            <a:r>
              <a:rPr dirty="0" sz="1000" spc="55">
                <a:latin typeface="PMingLiU"/>
                <a:cs typeface="PMingLiU"/>
              </a:rPr>
              <a:t> </a:t>
            </a:r>
            <a:r>
              <a:rPr dirty="0" sz="1000" spc="-5">
                <a:latin typeface="Arial"/>
                <a:cs typeface="Arial"/>
              </a:rPr>
              <a:t>TruUCAR</a:t>
            </a:r>
            <a:r>
              <a:rPr dirty="0" sz="1000" spc="-5">
                <a:latin typeface="PMingLiU"/>
                <a:cs typeface="PMingLiU"/>
              </a:rPr>
              <a:t>；</a:t>
            </a:r>
            <a:r>
              <a:rPr dirty="0" sz="1000" spc="5">
                <a:latin typeface="PMingLiU"/>
                <a:cs typeface="PMingLiU"/>
              </a:rPr>
              <a:t>北桓</a:t>
            </a:r>
            <a:r>
              <a:rPr dirty="0" sz="1000" spc="-20">
                <a:latin typeface="PMingLiU"/>
                <a:cs typeface="PMingLiU"/>
              </a:rPr>
              <a:t>生</a:t>
            </a:r>
            <a:r>
              <a:rPr dirty="0" sz="1000" spc="5">
                <a:latin typeface="PMingLiU"/>
                <a:cs typeface="PMingLiU"/>
              </a:rPr>
              <a:t>物积</a:t>
            </a:r>
            <a:r>
              <a:rPr dirty="0" sz="1000" spc="-20">
                <a:latin typeface="PMingLiU"/>
                <a:cs typeface="PMingLiU"/>
              </a:rPr>
              <a:t>极</a:t>
            </a:r>
            <a:r>
              <a:rPr dirty="0" sz="1000" spc="5">
                <a:latin typeface="PMingLiU"/>
                <a:cs typeface="PMingLiU"/>
              </a:rPr>
              <a:t>研发</a:t>
            </a:r>
            <a:r>
              <a:rPr dirty="0" sz="1000" spc="-20">
                <a:latin typeface="PMingLiU"/>
                <a:cs typeface="PMingLiU"/>
              </a:rPr>
              <a:t>通</a:t>
            </a:r>
            <a:r>
              <a:rPr dirty="0" sz="1000" spc="5">
                <a:latin typeface="PMingLiU"/>
                <a:cs typeface="PMingLiU"/>
              </a:rPr>
              <a:t>用型</a:t>
            </a:r>
            <a:r>
              <a:rPr dirty="0" sz="1000" spc="95">
                <a:latin typeface="PMingLiU"/>
                <a:cs typeface="PMingLiU"/>
              </a:rPr>
              <a:t> </a:t>
            </a:r>
            <a:r>
              <a:rPr dirty="0" sz="1000" spc="-10">
                <a:latin typeface="Arial"/>
                <a:cs typeface="Arial"/>
              </a:rPr>
              <a:t>CAR-T</a:t>
            </a:r>
            <a:r>
              <a:rPr dirty="0" sz="1000" spc="50">
                <a:latin typeface="Arial"/>
                <a:cs typeface="Arial"/>
              </a:rPr>
              <a:t> </a:t>
            </a:r>
            <a:r>
              <a:rPr dirty="0" sz="1000" spc="-20">
                <a:latin typeface="PMingLiU"/>
                <a:cs typeface="PMingLiU"/>
              </a:rPr>
              <a:t>平</a:t>
            </a:r>
            <a:r>
              <a:rPr dirty="0" sz="1000" spc="5">
                <a:latin typeface="PMingLiU"/>
                <a:cs typeface="PMingLiU"/>
              </a:rPr>
              <a:t>台。实</a:t>
            </a:r>
            <a:r>
              <a:rPr dirty="0" sz="1000" spc="-20">
                <a:latin typeface="PMingLiU"/>
                <a:cs typeface="PMingLiU"/>
              </a:rPr>
              <a:t>体</a:t>
            </a:r>
            <a:r>
              <a:rPr dirty="0" sz="1000" spc="5">
                <a:latin typeface="PMingLiU"/>
                <a:cs typeface="PMingLiU"/>
              </a:rPr>
              <a:t>瘤方</a:t>
            </a:r>
            <a:r>
              <a:rPr dirty="0" sz="1000" spc="-20">
                <a:latin typeface="PMingLiU"/>
                <a:cs typeface="PMingLiU"/>
              </a:rPr>
              <a:t>面</a:t>
            </a:r>
            <a:r>
              <a:rPr dirty="0" sz="1000" spc="5">
                <a:latin typeface="PMingLiU"/>
                <a:cs typeface="PMingLiU"/>
              </a:rPr>
              <a:t>，多</a:t>
            </a:r>
            <a:r>
              <a:rPr dirty="0" sz="1000" spc="-20">
                <a:latin typeface="PMingLiU"/>
                <a:cs typeface="PMingLiU"/>
              </a:rPr>
              <a:t>家</a:t>
            </a:r>
            <a:r>
              <a:rPr dirty="0" sz="1000" spc="5">
                <a:latin typeface="PMingLiU"/>
                <a:cs typeface="PMingLiU"/>
              </a:rPr>
              <a:t>公司</a:t>
            </a:r>
            <a:r>
              <a:rPr dirty="0" sz="1000" spc="90">
                <a:latin typeface="PMingLiU"/>
                <a:cs typeface="PMingLiU"/>
              </a:rPr>
              <a:t> </a:t>
            </a:r>
            <a:r>
              <a:rPr dirty="0" sz="1000" spc="-10">
                <a:latin typeface="Arial"/>
                <a:cs typeface="Arial"/>
              </a:rPr>
              <a:t>CAR-T  </a:t>
            </a:r>
            <a:r>
              <a:rPr dirty="0" sz="1000" spc="25">
                <a:latin typeface="PMingLiU"/>
                <a:cs typeface="PMingLiU"/>
              </a:rPr>
              <a:t>产品</a:t>
            </a:r>
            <a:r>
              <a:rPr dirty="0" sz="1000" spc="5">
                <a:latin typeface="PMingLiU"/>
                <a:cs typeface="PMingLiU"/>
              </a:rPr>
              <a:t>获得</a:t>
            </a:r>
            <a:r>
              <a:rPr dirty="0" sz="1000" spc="245">
                <a:latin typeface="PMingLiU"/>
                <a:cs typeface="PMingLiU"/>
              </a:rPr>
              <a:t> </a:t>
            </a:r>
            <a:r>
              <a:rPr dirty="0" sz="1000">
                <a:latin typeface="Arial"/>
                <a:cs typeface="Arial"/>
              </a:rPr>
              <a:t>IND</a:t>
            </a:r>
            <a:r>
              <a:rPr dirty="0" sz="1000" spc="150">
                <a:latin typeface="Arial"/>
                <a:cs typeface="Arial"/>
              </a:rPr>
              <a:t> </a:t>
            </a:r>
            <a:r>
              <a:rPr dirty="0" sz="1000" spc="25">
                <a:latin typeface="PMingLiU"/>
                <a:cs typeface="PMingLiU"/>
              </a:rPr>
              <a:t>批件</a:t>
            </a:r>
            <a:r>
              <a:rPr dirty="0" sz="1000" spc="5">
                <a:latin typeface="PMingLiU"/>
                <a:cs typeface="PMingLiU"/>
              </a:rPr>
              <a:t>，</a:t>
            </a:r>
            <a:r>
              <a:rPr dirty="0" sz="1000" spc="25">
                <a:latin typeface="PMingLiU"/>
                <a:cs typeface="PMingLiU"/>
              </a:rPr>
              <a:t>包</a:t>
            </a:r>
            <a:r>
              <a:rPr dirty="0" sz="1000" spc="5">
                <a:latin typeface="PMingLiU"/>
                <a:cs typeface="PMingLiU"/>
              </a:rPr>
              <a:t>括</a:t>
            </a:r>
            <a:r>
              <a:rPr dirty="0" sz="1000" spc="25">
                <a:latin typeface="PMingLiU"/>
                <a:cs typeface="PMingLiU"/>
              </a:rPr>
              <a:t>博</a:t>
            </a:r>
            <a:r>
              <a:rPr dirty="0" sz="1000" spc="5">
                <a:latin typeface="PMingLiU"/>
                <a:cs typeface="PMingLiU"/>
              </a:rPr>
              <a:t>生</a:t>
            </a:r>
            <a:r>
              <a:rPr dirty="0" sz="1000" spc="25">
                <a:latin typeface="PMingLiU"/>
                <a:cs typeface="PMingLiU"/>
              </a:rPr>
              <a:t>吉安</a:t>
            </a:r>
            <a:r>
              <a:rPr dirty="0" sz="1000" spc="5">
                <a:latin typeface="PMingLiU"/>
                <a:cs typeface="PMingLiU"/>
              </a:rPr>
              <a:t>科</a:t>
            </a:r>
            <a:r>
              <a:rPr dirty="0" sz="1000" spc="25">
                <a:latin typeface="PMingLiU"/>
                <a:cs typeface="PMingLiU"/>
              </a:rPr>
              <a:t>靶</a:t>
            </a:r>
            <a:r>
              <a:rPr dirty="0" sz="1000" spc="5">
                <a:latin typeface="PMingLiU"/>
                <a:cs typeface="PMingLiU"/>
              </a:rPr>
              <a:t>向</a:t>
            </a:r>
            <a:r>
              <a:rPr dirty="0" sz="1000" spc="260">
                <a:latin typeface="PMingLiU"/>
                <a:cs typeface="PMingLiU"/>
              </a:rPr>
              <a:t> </a:t>
            </a:r>
            <a:r>
              <a:rPr dirty="0" sz="1000" spc="-5">
                <a:latin typeface="Arial"/>
                <a:cs typeface="Arial"/>
              </a:rPr>
              <a:t>B7-H3</a:t>
            </a:r>
            <a:r>
              <a:rPr dirty="0" sz="1000" spc="145">
                <a:latin typeface="Arial"/>
                <a:cs typeface="Arial"/>
              </a:rPr>
              <a:t> </a:t>
            </a:r>
            <a:r>
              <a:rPr dirty="0" sz="1000" spc="5">
                <a:latin typeface="PMingLiU"/>
                <a:cs typeface="PMingLiU"/>
              </a:rPr>
              <a:t>的</a:t>
            </a:r>
            <a:r>
              <a:rPr dirty="0" sz="1000" spc="225">
                <a:latin typeface="PMingLiU"/>
                <a:cs typeface="PMingLiU"/>
              </a:rPr>
              <a:t> </a:t>
            </a:r>
            <a:r>
              <a:rPr dirty="0" sz="1000" spc="5">
                <a:latin typeface="Arial"/>
                <a:cs typeface="Arial"/>
              </a:rPr>
              <a:t>TAA06</a:t>
            </a:r>
            <a:r>
              <a:rPr dirty="0" sz="1000" spc="5">
                <a:latin typeface="PMingLiU"/>
                <a:cs typeface="PMingLiU"/>
              </a:rPr>
              <a:t>、</a:t>
            </a:r>
            <a:r>
              <a:rPr dirty="0" sz="1000" spc="25">
                <a:latin typeface="PMingLiU"/>
                <a:cs typeface="PMingLiU"/>
              </a:rPr>
              <a:t>斯</a:t>
            </a:r>
            <a:r>
              <a:rPr dirty="0" sz="1000" spc="5">
                <a:latin typeface="PMingLiU"/>
                <a:cs typeface="PMingLiU"/>
              </a:rPr>
              <a:t>丹</a:t>
            </a:r>
            <a:r>
              <a:rPr dirty="0" sz="1000" spc="25">
                <a:latin typeface="PMingLiU"/>
                <a:cs typeface="PMingLiU"/>
              </a:rPr>
              <a:t>赛生</a:t>
            </a:r>
            <a:r>
              <a:rPr dirty="0" sz="1000" spc="5">
                <a:latin typeface="PMingLiU"/>
                <a:cs typeface="PMingLiU"/>
              </a:rPr>
              <a:t>物</a:t>
            </a:r>
            <a:r>
              <a:rPr dirty="0" sz="1000" spc="25">
                <a:latin typeface="PMingLiU"/>
                <a:cs typeface="PMingLiU"/>
              </a:rPr>
              <a:t>靶</a:t>
            </a:r>
            <a:r>
              <a:rPr dirty="0" sz="1000" spc="5">
                <a:latin typeface="PMingLiU"/>
                <a:cs typeface="PMingLiU"/>
              </a:rPr>
              <a:t>向</a:t>
            </a:r>
            <a:r>
              <a:rPr dirty="0" sz="1000" spc="229">
                <a:latin typeface="PMingLiU"/>
                <a:cs typeface="PMingLiU"/>
              </a:rPr>
              <a:t> </a:t>
            </a:r>
            <a:r>
              <a:rPr dirty="0" sz="1000">
                <a:latin typeface="Arial"/>
                <a:cs typeface="Arial"/>
              </a:rPr>
              <a:t>GCC</a:t>
            </a:r>
            <a:r>
              <a:rPr dirty="0" sz="1000" spc="170">
                <a:latin typeface="Arial"/>
                <a:cs typeface="Arial"/>
              </a:rPr>
              <a:t> </a:t>
            </a:r>
            <a:r>
              <a:rPr dirty="0" sz="1000" spc="5">
                <a:latin typeface="PMingLiU"/>
                <a:cs typeface="PMingLiU"/>
              </a:rPr>
              <a:t>的 </a:t>
            </a:r>
            <a:r>
              <a:rPr dirty="0" sz="1000">
                <a:latin typeface="Arial"/>
                <a:cs typeface="Arial"/>
              </a:rPr>
              <a:t>GCC19CART</a:t>
            </a:r>
            <a:r>
              <a:rPr dirty="0" sz="1000">
                <a:latin typeface="PMingLiU"/>
                <a:cs typeface="PMingLiU"/>
              </a:rPr>
              <a:t>，</a:t>
            </a:r>
            <a:r>
              <a:rPr dirty="0" sz="1000" spc="-20">
                <a:latin typeface="PMingLiU"/>
                <a:cs typeface="PMingLiU"/>
              </a:rPr>
              <a:t>以</a:t>
            </a:r>
            <a:r>
              <a:rPr dirty="0" sz="1000" spc="5">
                <a:latin typeface="PMingLiU"/>
                <a:cs typeface="PMingLiU"/>
              </a:rPr>
              <a:t>及原</a:t>
            </a:r>
            <a:r>
              <a:rPr dirty="0" sz="1000" spc="-20">
                <a:latin typeface="PMingLiU"/>
                <a:cs typeface="PMingLiU"/>
              </a:rPr>
              <a:t>启</a:t>
            </a:r>
            <a:r>
              <a:rPr dirty="0" sz="1000" spc="5">
                <a:latin typeface="PMingLiU"/>
                <a:cs typeface="PMingLiU"/>
              </a:rPr>
              <a:t>生物靶向</a:t>
            </a:r>
            <a:r>
              <a:rPr dirty="0" sz="1000" spc="-50">
                <a:latin typeface="PMingLiU"/>
                <a:cs typeface="PMingLiU"/>
              </a:rPr>
              <a:t> </a:t>
            </a:r>
            <a:r>
              <a:rPr dirty="0" sz="1000" spc="5">
                <a:latin typeface="Arial"/>
                <a:cs typeface="Arial"/>
              </a:rPr>
              <a:t>GPC3</a:t>
            </a:r>
            <a:r>
              <a:rPr dirty="0" sz="1000" spc="-75">
                <a:latin typeface="Arial"/>
                <a:cs typeface="Arial"/>
              </a:rPr>
              <a:t> </a:t>
            </a:r>
            <a:r>
              <a:rPr dirty="0" sz="1000" spc="245">
                <a:latin typeface="PMingLiU"/>
                <a:cs typeface="PMingLiU"/>
              </a:rPr>
              <a:t>的</a:t>
            </a:r>
            <a:r>
              <a:rPr dirty="0" sz="1000" spc="-5">
                <a:latin typeface="Arial"/>
                <a:cs typeface="Arial"/>
              </a:rPr>
              <a:t>Ori-C101</a:t>
            </a:r>
            <a:r>
              <a:rPr dirty="0" sz="1000" spc="5">
                <a:latin typeface="PMingLiU"/>
                <a:cs typeface="PMingLiU"/>
              </a:rPr>
              <a:t>。</a:t>
            </a:r>
            <a:endParaRPr sz="1000">
              <a:latin typeface="PMingLiU"/>
              <a:cs typeface="PMingLiU"/>
            </a:endParaRPr>
          </a:p>
          <a:p>
            <a:pPr algn="just" marL="12700" marR="5080">
              <a:lnSpc>
                <a:spcPct val="139600"/>
              </a:lnSpc>
              <a:spcBef>
                <a:spcPts val="605"/>
              </a:spcBef>
            </a:pPr>
            <a:r>
              <a:rPr dirty="0" sz="1000" spc="5">
                <a:latin typeface="PMingLiU"/>
                <a:cs typeface="PMingLiU"/>
              </a:rPr>
              <a:t>我们建</a:t>
            </a:r>
            <a:r>
              <a:rPr dirty="0" sz="1000" spc="-20">
                <a:latin typeface="PMingLiU"/>
                <a:cs typeface="PMingLiU"/>
              </a:rPr>
              <a:t>议</a:t>
            </a:r>
            <a:r>
              <a:rPr dirty="0" sz="1000" spc="5">
                <a:latin typeface="PMingLiU"/>
                <a:cs typeface="PMingLiU"/>
              </a:rPr>
              <a:t>关注</a:t>
            </a:r>
            <a:r>
              <a:rPr dirty="0" sz="1000" spc="-20">
                <a:latin typeface="PMingLiU"/>
                <a:cs typeface="PMingLiU"/>
              </a:rPr>
              <a:t>全</a:t>
            </a:r>
            <a:r>
              <a:rPr dirty="0" sz="1000" spc="5">
                <a:latin typeface="PMingLiU"/>
                <a:cs typeface="PMingLiU"/>
              </a:rPr>
              <a:t>球实体瘤</a:t>
            </a:r>
            <a:r>
              <a:rPr dirty="0" sz="1000" spc="10">
                <a:latin typeface="PMingLiU"/>
                <a:cs typeface="PMingLiU"/>
              </a:rPr>
              <a:t> </a:t>
            </a:r>
            <a:r>
              <a:rPr dirty="0" sz="1000" spc="-10">
                <a:latin typeface="Arial"/>
                <a:cs typeface="Arial"/>
              </a:rPr>
              <a:t>CAR-T</a:t>
            </a:r>
            <a:r>
              <a:rPr dirty="0" sz="1000" spc="-25">
                <a:latin typeface="Arial"/>
                <a:cs typeface="Arial"/>
              </a:rPr>
              <a:t> </a:t>
            </a:r>
            <a:r>
              <a:rPr dirty="0" sz="1000" spc="-20">
                <a:latin typeface="PMingLiU"/>
                <a:cs typeface="PMingLiU"/>
              </a:rPr>
              <a:t>领</a:t>
            </a:r>
            <a:r>
              <a:rPr dirty="0" sz="1000" spc="5">
                <a:latin typeface="PMingLiU"/>
                <a:cs typeface="PMingLiU"/>
              </a:rPr>
              <a:t>域领</a:t>
            </a:r>
            <a:r>
              <a:rPr dirty="0" sz="1000" spc="-20">
                <a:latin typeface="PMingLiU"/>
                <a:cs typeface="PMingLiU"/>
              </a:rPr>
              <a:t>军</a:t>
            </a:r>
            <a:r>
              <a:rPr dirty="0" sz="1000" spc="5">
                <a:latin typeface="PMingLiU"/>
                <a:cs typeface="PMingLiU"/>
              </a:rPr>
              <a:t>企业</a:t>
            </a:r>
            <a:r>
              <a:rPr dirty="0" sz="1000" spc="-20">
                <a:latin typeface="PMingLiU"/>
                <a:cs typeface="PMingLiU"/>
              </a:rPr>
              <a:t>科</a:t>
            </a:r>
            <a:r>
              <a:rPr dirty="0" sz="1000" spc="5">
                <a:latin typeface="PMingLiU"/>
                <a:cs typeface="PMingLiU"/>
              </a:rPr>
              <a:t>济</a:t>
            </a:r>
            <a:r>
              <a:rPr dirty="0" sz="1000" spc="-20">
                <a:latin typeface="PMingLiU"/>
                <a:cs typeface="PMingLiU"/>
              </a:rPr>
              <a:t>药</a:t>
            </a:r>
            <a:r>
              <a:rPr dirty="0" sz="1000" spc="5">
                <a:latin typeface="PMingLiU"/>
                <a:cs typeface="PMingLiU"/>
              </a:rPr>
              <a:t>业</a:t>
            </a:r>
            <a:r>
              <a:rPr dirty="0" sz="1000" spc="185">
                <a:latin typeface="PMingLiU"/>
                <a:cs typeface="PMingLiU"/>
              </a:rPr>
              <a:t> </a:t>
            </a:r>
            <a:r>
              <a:rPr dirty="0" sz="1000" spc="-5">
                <a:latin typeface="Arial"/>
                <a:cs typeface="Arial"/>
              </a:rPr>
              <a:t>(2171</a:t>
            </a:r>
            <a:r>
              <a:rPr dirty="0" sz="1000" spc="155">
                <a:latin typeface="Arial"/>
                <a:cs typeface="Arial"/>
              </a:rPr>
              <a:t> </a:t>
            </a:r>
            <a:r>
              <a:rPr dirty="0" sz="1000" spc="-10">
                <a:latin typeface="Arial"/>
                <a:cs typeface="Arial"/>
              </a:rPr>
              <a:t>HK)</a:t>
            </a:r>
            <a:r>
              <a:rPr dirty="0" sz="1000" spc="5">
                <a:latin typeface="PMingLiU"/>
                <a:cs typeface="PMingLiU"/>
              </a:rPr>
              <a:t>。目</a:t>
            </a:r>
            <a:r>
              <a:rPr dirty="0" sz="1000" spc="-20">
                <a:latin typeface="PMingLiU"/>
                <a:cs typeface="PMingLiU"/>
              </a:rPr>
              <a:t>前</a:t>
            </a:r>
            <a:r>
              <a:rPr dirty="0" sz="1000" spc="5">
                <a:latin typeface="PMingLiU"/>
                <a:cs typeface="PMingLiU"/>
              </a:rPr>
              <a:t>公司</a:t>
            </a:r>
            <a:r>
              <a:rPr dirty="0" sz="1000" spc="-20">
                <a:latin typeface="PMingLiU"/>
                <a:cs typeface="PMingLiU"/>
              </a:rPr>
              <a:t>开</a:t>
            </a:r>
            <a:r>
              <a:rPr dirty="0" sz="1000" spc="5">
                <a:latin typeface="PMingLiU"/>
                <a:cs typeface="PMingLiU"/>
              </a:rPr>
              <a:t>发进</a:t>
            </a:r>
            <a:r>
              <a:rPr dirty="0" sz="1000" spc="-20">
                <a:latin typeface="PMingLiU"/>
                <a:cs typeface="PMingLiU"/>
              </a:rPr>
              <a:t>度</a:t>
            </a:r>
            <a:r>
              <a:rPr dirty="0" sz="1000" spc="5">
                <a:latin typeface="PMingLiU"/>
                <a:cs typeface="PMingLiU"/>
              </a:rPr>
              <a:t>最 快的实体瘤</a:t>
            </a:r>
            <a:r>
              <a:rPr dirty="0" sz="1000" spc="35">
                <a:latin typeface="PMingLiU"/>
                <a:cs typeface="PMingLiU"/>
              </a:rPr>
              <a:t> </a:t>
            </a:r>
            <a:r>
              <a:rPr dirty="0" sz="1000" spc="-10">
                <a:latin typeface="Arial"/>
                <a:cs typeface="Arial"/>
              </a:rPr>
              <a:t>CAR-T</a:t>
            </a:r>
            <a:r>
              <a:rPr dirty="0" sz="1000" spc="-5">
                <a:latin typeface="Arial"/>
                <a:cs typeface="Arial"/>
              </a:rPr>
              <a:t> </a:t>
            </a:r>
            <a:r>
              <a:rPr dirty="0" sz="1000" spc="5">
                <a:latin typeface="PMingLiU"/>
                <a:cs typeface="PMingLiU"/>
              </a:rPr>
              <a:t>产品</a:t>
            </a:r>
            <a:r>
              <a:rPr dirty="0" sz="1000" spc="35">
                <a:latin typeface="PMingLiU"/>
                <a:cs typeface="PMingLiU"/>
              </a:rPr>
              <a:t> </a:t>
            </a:r>
            <a:r>
              <a:rPr dirty="0" sz="1000" spc="-10">
                <a:latin typeface="Arial"/>
                <a:cs typeface="Arial"/>
              </a:rPr>
              <a:t>CT041</a:t>
            </a:r>
            <a:r>
              <a:rPr dirty="0" sz="1000" spc="-20">
                <a:latin typeface="Arial"/>
                <a:cs typeface="Arial"/>
              </a:rPr>
              <a:t> </a:t>
            </a:r>
            <a:r>
              <a:rPr dirty="0" sz="1000" spc="5">
                <a:latin typeface="PMingLiU"/>
                <a:cs typeface="PMingLiU"/>
              </a:rPr>
              <a:t>已经</a:t>
            </a:r>
            <a:r>
              <a:rPr dirty="0" sz="1000" spc="-20">
                <a:latin typeface="PMingLiU"/>
                <a:cs typeface="PMingLiU"/>
              </a:rPr>
              <a:t>在</a:t>
            </a:r>
            <a:r>
              <a:rPr dirty="0" sz="1000" spc="5">
                <a:latin typeface="PMingLiU"/>
                <a:cs typeface="PMingLiU"/>
              </a:rPr>
              <a:t>国内</a:t>
            </a:r>
            <a:r>
              <a:rPr dirty="0" sz="1000" spc="-20">
                <a:latin typeface="PMingLiU"/>
                <a:cs typeface="PMingLiU"/>
              </a:rPr>
              <a:t>进</a:t>
            </a:r>
            <a:r>
              <a:rPr dirty="0" sz="1000" spc="5">
                <a:latin typeface="PMingLiU"/>
                <a:cs typeface="PMingLiU"/>
              </a:rPr>
              <a:t>入确证性</a:t>
            </a:r>
            <a:r>
              <a:rPr dirty="0" sz="1000" spc="15">
                <a:latin typeface="PMingLiU"/>
                <a:cs typeface="PMingLiU"/>
              </a:rPr>
              <a:t> </a:t>
            </a:r>
            <a:r>
              <a:rPr dirty="0" sz="1000">
                <a:latin typeface="Arial"/>
                <a:cs typeface="Arial"/>
              </a:rPr>
              <a:t>II</a:t>
            </a:r>
            <a:r>
              <a:rPr dirty="0" sz="1000" spc="-5">
                <a:latin typeface="Arial"/>
                <a:cs typeface="Arial"/>
              </a:rPr>
              <a:t> </a:t>
            </a:r>
            <a:r>
              <a:rPr dirty="0" sz="1000" spc="-20">
                <a:latin typeface="PMingLiU"/>
                <a:cs typeface="PMingLiU"/>
              </a:rPr>
              <a:t>期</a:t>
            </a:r>
            <a:r>
              <a:rPr dirty="0" sz="1000" spc="5">
                <a:latin typeface="PMingLiU"/>
                <a:cs typeface="PMingLiU"/>
              </a:rPr>
              <a:t>临床</a:t>
            </a:r>
            <a:r>
              <a:rPr dirty="0" sz="1000" spc="-20">
                <a:latin typeface="PMingLiU"/>
                <a:cs typeface="PMingLiU"/>
              </a:rPr>
              <a:t>，</a:t>
            </a:r>
            <a:r>
              <a:rPr dirty="0" sz="1000" spc="5">
                <a:latin typeface="PMingLiU"/>
                <a:cs typeface="PMingLiU"/>
              </a:rPr>
              <a:t>北美</a:t>
            </a:r>
            <a:r>
              <a:rPr dirty="0" sz="1000" spc="30">
                <a:latin typeface="PMingLiU"/>
                <a:cs typeface="PMingLiU"/>
              </a:rPr>
              <a:t> </a:t>
            </a:r>
            <a:r>
              <a:rPr dirty="0" sz="1000" spc="5">
                <a:latin typeface="Arial"/>
                <a:cs typeface="Arial"/>
              </a:rPr>
              <a:t>Ib</a:t>
            </a:r>
            <a:r>
              <a:rPr dirty="0" sz="1000" spc="-20">
                <a:latin typeface="Arial"/>
                <a:cs typeface="Arial"/>
              </a:rPr>
              <a:t> </a:t>
            </a:r>
            <a:r>
              <a:rPr dirty="0" sz="1000" spc="-20">
                <a:latin typeface="PMingLiU"/>
                <a:cs typeface="PMingLiU"/>
              </a:rPr>
              <a:t>期</a:t>
            </a:r>
            <a:r>
              <a:rPr dirty="0" sz="1000" spc="5">
                <a:latin typeface="PMingLiU"/>
                <a:cs typeface="PMingLiU"/>
              </a:rPr>
              <a:t>临床</a:t>
            </a:r>
            <a:r>
              <a:rPr dirty="0" sz="1000" spc="-20">
                <a:latin typeface="PMingLiU"/>
                <a:cs typeface="PMingLiU"/>
              </a:rPr>
              <a:t>也</a:t>
            </a:r>
            <a:r>
              <a:rPr dirty="0" sz="1000" spc="5">
                <a:latin typeface="PMingLiU"/>
                <a:cs typeface="PMingLiU"/>
              </a:rPr>
              <a:t>在正常 入组中</a:t>
            </a:r>
            <a:r>
              <a:rPr dirty="0" sz="1000" spc="-20">
                <a:latin typeface="PMingLiU"/>
                <a:cs typeface="PMingLiU"/>
              </a:rPr>
              <a:t>，</a:t>
            </a:r>
            <a:r>
              <a:rPr dirty="0" sz="1000" spc="5">
                <a:latin typeface="PMingLiU"/>
                <a:cs typeface="PMingLiU"/>
              </a:rPr>
              <a:t>预</a:t>
            </a:r>
            <a:r>
              <a:rPr dirty="0" sz="1000" spc="-20">
                <a:latin typeface="PMingLiU"/>
                <a:cs typeface="PMingLiU"/>
              </a:rPr>
              <a:t>计</a:t>
            </a:r>
            <a:r>
              <a:rPr dirty="0" sz="1000" spc="5">
                <a:latin typeface="PMingLiU"/>
                <a:cs typeface="PMingLiU"/>
              </a:rPr>
              <a:t>在 </a:t>
            </a:r>
            <a:r>
              <a:rPr dirty="0" sz="1000" spc="-5">
                <a:latin typeface="Arial"/>
                <a:cs typeface="Arial"/>
              </a:rPr>
              <a:t>2H22</a:t>
            </a:r>
            <a:r>
              <a:rPr dirty="0" sz="1000" spc="-50">
                <a:latin typeface="Arial"/>
                <a:cs typeface="Arial"/>
              </a:rPr>
              <a:t> </a:t>
            </a:r>
            <a:r>
              <a:rPr dirty="0" sz="1000" spc="5">
                <a:latin typeface="PMingLiU"/>
                <a:cs typeface="PMingLiU"/>
              </a:rPr>
              <a:t>进</a:t>
            </a:r>
            <a:r>
              <a:rPr dirty="0" sz="1000" spc="245">
                <a:latin typeface="PMingLiU"/>
                <a:cs typeface="PMingLiU"/>
              </a:rPr>
              <a:t>入</a:t>
            </a:r>
            <a:r>
              <a:rPr dirty="0" sz="1000" spc="-10">
                <a:latin typeface="Arial"/>
                <a:cs typeface="Arial"/>
              </a:rPr>
              <a:t>II</a:t>
            </a:r>
            <a:r>
              <a:rPr dirty="0" sz="1000" spc="-35">
                <a:latin typeface="Arial"/>
                <a:cs typeface="Arial"/>
              </a:rPr>
              <a:t> </a:t>
            </a:r>
            <a:r>
              <a:rPr dirty="0" sz="1000" spc="5">
                <a:latin typeface="PMingLiU"/>
                <a:cs typeface="PMingLiU"/>
              </a:rPr>
              <a:t>期</a:t>
            </a:r>
            <a:r>
              <a:rPr dirty="0" sz="1000" spc="-20">
                <a:latin typeface="PMingLiU"/>
                <a:cs typeface="PMingLiU"/>
              </a:rPr>
              <a:t>研</a:t>
            </a:r>
            <a:r>
              <a:rPr dirty="0" sz="1000" spc="5">
                <a:latin typeface="PMingLiU"/>
                <a:cs typeface="PMingLiU"/>
              </a:rPr>
              <a:t>究，</a:t>
            </a:r>
            <a:r>
              <a:rPr dirty="0" sz="1000" spc="-20">
                <a:latin typeface="PMingLiU"/>
                <a:cs typeface="PMingLiU"/>
              </a:rPr>
              <a:t>我</a:t>
            </a:r>
            <a:r>
              <a:rPr dirty="0" sz="1000" spc="5">
                <a:latin typeface="PMingLiU"/>
                <a:cs typeface="PMingLiU"/>
              </a:rPr>
              <a:t>们预</a:t>
            </a:r>
            <a:r>
              <a:rPr dirty="0" sz="1000" spc="-20">
                <a:latin typeface="PMingLiU"/>
                <a:cs typeface="PMingLiU"/>
              </a:rPr>
              <a:t>计</a:t>
            </a:r>
            <a:r>
              <a:rPr dirty="0" sz="1000" spc="5">
                <a:latin typeface="PMingLiU"/>
                <a:cs typeface="PMingLiU"/>
              </a:rPr>
              <a:t>公司于</a:t>
            </a:r>
            <a:r>
              <a:rPr dirty="0" sz="1000" spc="-15">
                <a:latin typeface="PMingLiU"/>
                <a:cs typeface="PMingLiU"/>
              </a:rPr>
              <a:t> </a:t>
            </a:r>
            <a:r>
              <a:rPr dirty="0" sz="1000" spc="-5">
                <a:latin typeface="Arial"/>
                <a:cs typeface="Arial"/>
              </a:rPr>
              <a:t>2024E</a:t>
            </a:r>
            <a:r>
              <a:rPr dirty="0" sz="1000" spc="-40">
                <a:latin typeface="Arial"/>
                <a:cs typeface="Arial"/>
              </a:rPr>
              <a:t> </a:t>
            </a:r>
            <a:r>
              <a:rPr dirty="0" sz="1000" spc="5">
                <a:latin typeface="PMingLiU"/>
                <a:cs typeface="PMingLiU"/>
              </a:rPr>
              <a:t>在中美</a:t>
            </a:r>
            <a:r>
              <a:rPr dirty="0" sz="1000" spc="-20">
                <a:latin typeface="PMingLiU"/>
                <a:cs typeface="PMingLiU"/>
              </a:rPr>
              <a:t>两</a:t>
            </a:r>
            <a:r>
              <a:rPr dirty="0" sz="1000" spc="5">
                <a:latin typeface="PMingLiU"/>
                <a:cs typeface="PMingLiU"/>
              </a:rPr>
              <a:t>地</a:t>
            </a:r>
            <a:r>
              <a:rPr dirty="0" sz="1000" spc="-20">
                <a:latin typeface="PMingLiU"/>
                <a:cs typeface="PMingLiU"/>
              </a:rPr>
              <a:t>提</a:t>
            </a:r>
            <a:r>
              <a:rPr dirty="0" sz="1000" spc="5">
                <a:latin typeface="PMingLiU"/>
                <a:cs typeface="PMingLiU"/>
              </a:rPr>
              <a:t>交 </a:t>
            </a:r>
            <a:r>
              <a:rPr dirty="0" sz="1000">
                <a:latin typeface="Arial"/>
                <a:cs typeface="Arial"/>
              </a:rPr>
              <a:t>BLA</a:t>
            </a:r>
            <a:r>
              <a:rPr dirty="0" sz="1000" spc="-60">
                <a:latin typeface="Arial"/>
                <a:cs typeface="Arial"/>
              </a:rPr>
              <a:t> </a:t>
            </a:r>
            <a:r>
              <a:rPr dirty="0" sz="1000" spc="5">
                <a:latin typeface="PMingLiU"/>
                <a:cs typeface="PMingLiU"/>
              </a:rPr>
              <a:t>申请。 </a:t>
            </a:r>
            <a:r>
              <a:rPr dirty="0" sz="1000" spc="-5">
                <a:latin typeface="Arial"/>
                <a:cs typeface="Arial"/>
              </a:rPr>
              <a:t>CT041</a:t>
            </a:r>
            <a:r>
              <a:rPr dirty="0" sz="1000" spc="75">
                <a:latin typeface="Arial"/>
                <a:cs typeface="Arial"/>
              </a:rPr>
              <a:t> </a:t>
            </a:r>
            <a:r>
              <a:rPr dirty="0" sz="1000" spc="5">
                <a:latin typeface="PMingLiU"/>
                <a:cs typeface="PMingLiU"/>
              </a:rPr>
              <a:t>所针对适</a:t>
            </a:r>
            <a:r>
              <a:rPr dirty="0" sz="1000" spc="-20">
                <a:latin typeface="PMingLiU"/>
                <a:cs typeface="PMingLiU"/>
              </a:rPr>
              <a:t>应</a:t>
            </a:r>
            <a:r>
              <a:rPr dirty="0" sz="1000" spc="5">
                <a:latin typeface="PMingLiU"/>
                <a:cs typeface="PMingLiU"/>
              </a:rPr>
              <a:t>症为</a:t>
            </a:r>
            <a:r>
              <a:rPr dirty="0" sz="1000" spc="155">
                <a:latin typeface="PMingLiU"/>
                <a:cs typeface="PMingLiU"/>
              </a:rPr>
              <a:t> </a:t>
            </a:r>
            <a:r>
              <a:rPr dirty="0" sz="1000">
                <a:latin typeface="Arial"/>
                <a:cs typeface="Arial"/>
              </a:rPr>
              <a:t>GC/GEJ</a:t>
            </a:r>
            <a:r>
              <a:rPr dirty="0" sz="1000" spc="90">
                <a:latin typeface="Arial"/>
                <a:cs typeface="Arial"/>
              </a:rPr>
              <a:t> </a:t>
            </a:r>
            <a:r>
              <a:rPr dirty="0" sz="1000" spc="5">
                <a:latin typeface="PMingLiU"/>
                <a:cs typeface="PMingLiU"/>
              </a:rPr>
              <a:t>和</a:t>
            </a:r>
            <a:r>
              <a:rPr dirty="0" sz="1000" spc="155">
                <a:latin typeface="PMingLiU"/>
                <a:cs typeface="PMingLiU"/>
              </a:rPr>
              <a:t> </a:t>
            </a:r>
            <a:r>
              <a:rPr dirty="0" sz="1000" spc="-10">
                <a:latin typeface="Arial"/>
                <a:cs typeface="Arial"/>
              </a:rPr>
              <a:t>PC</a:t>
            </a:r>
            <a:r>
              <a:rPr dirty="0" sz="1000" spc="-10">
                <a:latin typeface="PMingLiU"/>
                <a:cs typeface="PMingLiU"/>
              </a:rPr>
              <a:t>，</a:t>
            </a:r>
            <a:r>
              <a:rPr dirty="0" sz="1000" spc="5">
                <a:latin typeface="PMingLiU"/>
                <a:cs typeface="PMingLiU"/>
              </a:rPr>
              <a:t>考</a:t>
            </a:r>
            <a:r>
              <a:rPr dirty="0" sz="1000" spc="-20">
                <a:latin typeface="PMingLiU"/>
                <a:cs typeface="PMingLiU"/>
              </a:rPr>
              <a:t>虑</a:t>
            </a:r>
            <a:r>
              <a:rPr dirty="0" sz="1000" spc="5">
                <a:latin typeface="PMingLiU"/>
                <a:cs typeface="PMingLiU"/>
              </a:rPr>
              <a:t>到胃</a:t>
            </a:r>
            <a:r>
              <a:rPr dirty="0" sz="1000" spc="-20">
                <a:latin typeface="PMingLiU"/>
                <a:cs typeface="PMingLiU"/>
              </a:rPr>
              <a:t>癌</a:t>
            </a:r>
            <a:r>
              <a:rPr dirty="0" sz="1000" spc="5">
                <a:latin typeface="PMingLiU"/>
                <a:cs typeface="PMingLiU"/>
              </a:rPr>
              <a:t>在中国</a:t>
            </a:r>
            <a:r>
              <a:rPr dirty="0" sz="1000" spc="-20">
                <a:latin typeface="PMingLiU"/>
                <a:cs typeface="PMingLiU"/>
              </a:rPr>
              <a:t>的</a:t>
            </a:r>
            <a:r>
              <a:rPr dirty="0" sz="1000" spc="5">
                <a:latin typeface="PMingLiU"/>
                <a:cs typeface="PMingLiU"/>
              </a:rPr>
              <a:t>发病</a:t>
            </a:r>
            <a:r>
              <a:rPr dirty="0" sz="1000" spc="-20">
                <a:latin typeface="PMingLiU"/>
                <a:cs typeface="PMingLiU"/>
              </a:rPr>
              <a:t>率</a:t>
            </a:r>
            <a:r>
              <a:rPr dirty="0" sz="1000" spc="5">
                <a:latin typeface="PMingLiU"/>
                <a:cs typeface="PMingLiU"/>
              </a:rPr>
              <a:t>较高</a:t>
            </a:r>
            <a:r>
              <a:rPr dirty="0" sz="1000" spc="-20">
                <a:latin typeface="PMingLiU"/>
                <a:cs typeface="PMingLiU"/>
              </a:rPr>
              <a:t>，</a:t>
            </a:r>
            <a:r>
              <a:rPr dirty="0" sz="1000" spc="5">
                <a:latin typeface="PMingLiU"/>
                <a:cs typeface="PMingLiU"/>
              </a:rPr>
              <a:t>且目</a:t>
            </a:r>
            <a:r>
              <a:rPr dirty="0" sz="1000" spc="-20">
                <a:latin typeface="PMingLiU"/>
                <a:cs typeface="PMingLiU"/>
              </a:rPr>
              <a:t>前</a:t>
            </a:r>
            <a:r>
              <a:rPr dirty="0" sz="1000" spc="5">
                <a:latin typeface="PMingLiU"/>
                <a:cs typeface="PMingLiU"/>
              </a:rPr>
              <a:t>缺乏有 效的后</a:t>
            </a:r>
            <a:r>
              <a:rPr dirty="0" sz="1000" spc="-20">
                <a:latin typeface="PMingLiU"/>
                <a:cs typeface="PMingLiU"/>
              </a:rPr>
              <a:t>线</a:t>
            </a:r>
            <a:r>
              <a:rPr dirty="0" sz="1000" spc="5">
                <a:latin typeface="PMingLiU"/>
                <a:cs typeface="PMingLiU"/>
              </a:rPr>
              <a:t>治疗</a:t>
            </a:r>
            <a:r>
              <a:rPr dirty="0" sz="1000" spc="-20">
                <a:latin typeface="PMingLiU"/>
                <a:cs typeface="PMingLiU"/>
              </a:rPr>
              <a:t>手</a:t>
            </a:r>
            <a:r>
              <a:rPr dirty="0" sz="1000" spc="5">
                <a:latin typeface="PMingLiU"/>
                <a:cs typeface="PMingLiU"/>
              </a:rPr>
              <a:t>段，</a:t>
            </a:r>
            <a:r>
              <a:rPr dirty="0" sz="1000" spc="-20">
                <a:latin typeface="PMingLiU"/>
                <a:cs typeface="PMingLiU"/>
              </a:rPr>
              <a:t>我</a:t>
            </a:r>
            <a:r>
              <a:rPr dirty="0" sz="1000" spc="5">
                <a:latin typeface="PMingLiU"/>
                <a:cs typeface="PMingLiU"/>
              </a:rPr>
              <a:t>们认为</a:t>
            </a:r>
            <a:r>
              <a:rPr dirty="0" sz="1000" spc="120">
                <a:latin typeface="PMingLiU"/>
                <a:cs typeface="PMingLiU"/>
              </a:rPr>
              <a:t> </a:t>
            </a:r>
            <a:r>
              <a:rPr dirty="0" sz="1000" spc="-10">
                <a:latin typeface="Arial"/>
                <a:cs typeface="Arial"/>
              </a:rPr>
              <a:t>CT041</a:t>
            </a:r>
            <a:r>
              <a:rPr dirty="0" sz="1000" spc="35">
                <a:latin typeface="Arial"/>
                <a:cs typeface="Arial"/>
              </a:rPr>
              <a:t> </a:t>
            </a:r>
            <a:r>
              <a:rPr dirty="0" sz="1000" spc="5">
                <a:latin typeface="PMingLiU"/>
                <a:cs typeface="PMingLiU"/>
              </a:rPr>
              <a:t>的商业</a:t>
            </a:r>
            <a:r>
              <a:rPr dirty="0" sz="1000" spc="-20">
                <a:latin typeface="PMingLiU"/>
                <a:cs typeface="PMingLiU"/>
              </a:rPr>
              <a:t>化</a:t>
            </a:r>
            <a:r>
              <a:rPr dirty="0" sz="1000" spc="5">
                <a:latin typeface="PMingLiU"/>
                <a:cs typeface="PMingLiU"/>
              </a:rPr>
              <a:t>将带</a:t>
            </a:r>
            <a:r>
              <a:rPr dirty="0" sz="1000" spc="-20">
                <a:latin typeface="PMingLiU"/>
                <a:cs typeface="PMingLiU"/>
              </a:rPr>
              <a:t>来</a:t>
            </a:r>
            <a:r>
              <a:rPr dirty="0" sz="1000" spc="5">
                <a:latin typeface="PMingLiU"/>
                <a:cs typeface="PMingLiU"/>
              </a:rPr>
              <a:t>较大的</a:t>
            </a:r>
            <a:r>
              <a:rPr dirty="0" sz="1000" spc="-20">
                <a:latin typeface="PMingLiU"/>
                <a:cs typeface="PMingLiU"/>
              </a:rPr>
              <a:t>市</a:t>
            </a:r>
            <a:r>
              <a:rPr dirty="0" sz="1000" spc="5">
                <a:latin typeface="PMingLiU"/>
                <a:cs typeface="PMingLiU"/>
              </a:rPr>
              <a:t>场收</a:t>
            </a:r>
            <a:r>
              <a:rPr dirty="0" sz="1000" spc="-20">
                <a:latin typeface="PMingLiU"/>
                <a:cs typeface="PMingLiU"/>
              </a:rPr>
              <a:t>益</a:t>
            </a:r>
            <a:r>
              <a:rPr dirty="0" sz="1000" spc="5">
                <a:latin typeface="PMingLiU"/>
                <a:cs typeface="PMingLiU"/>
              </a:rPr>
              <a:t>。另</a:t>
            </a:r>
            <a:r>
              <a:rPr dirty="0" sz="1000" spc="-20">
                <a:latin typeface="PMingLiU"/>
                <a:cs typeface="PMingLiU"/>
              </a:rPr>
              <a:t>外</a:t>
            </a:r>
            <a:r>
              <a:rPr dirty="0" sz="1000" spc="5">
                <a:latin typeface="PMingLiU"/>
                <a:cs typeface="PMingLiU"/>
              </a:rPr>
              <a:t>，我</a:t>
            </a:r>
            <a:r>
              <a:rPr dirty="0" sz="1000" spc="-20">
                <a:latin typeface="PMingLiU"/>
                <a:cs typeface="PMingLiU"/>
              </a:rPr>
              <a:t>们</a:t>
            </a:r>
            <a:r>
              <a:rPr dirty="0" sz="1000" spc="5">
                <a:latin typeface="PMingLiU"/>
                <a:cs typeface="PMingLiU"/>
              </a:rPr>
              <a:t>认为公 司前瞻</a:t>
            </a:r>
            <a:r>
              <a:rPr dirty="0" sz="1000" spc="-20">
                <a:latin typeface="PMingLiU"/>
                <a:cs typeface="PMingLiU"/>
              </a:rPr>
              <a:t>化</a:t>
            </a:r>
            <a:r>
              <a:rPr dirty="0" sz="1000" spc="5">
                <a:latin typeface="PMingLiU"/>
                <a:cs typeface="PMingLiU"/>
              </a:rPr>
              <a:t>的研</a:t>
            </a:r>
            <a:r>
              <a:rPr dirty="0" sz="1000" spc="-20">
                <a:latin typeface="PMingLiU"/>
                <a:cs typeface="PMingLiU"/>
              </a:rPr>
              <a:t>发</a:t>
            </a:r>
            <a:r>
              <a:rPr dirty="0" sz="1000" spc="5">
                <a:latin typeface="PMingLiU"/>
                <a:cs typeface="PMingLiU"/>
              </a:rPr>
              <a:t>布局</a:t>
            </a:r>
            <a:r>
              <a:rPr dirty="0" sz="1000" spc="-20">
                <a:latin typeface="PMingLiU"/>
                <a:cs typeface="PMingLiU"/>
              </a:rPr>
              <a:t>和</a:t>
            </a:r>
            <a:r>
              <a:rPr dirty="0" sz="1000" spc="5">
                <a:latin typeface="PMingLiU"/>
                <a:cs typeface="PMingLiU"/>
              </a:rPr>
              <a:t>整合</a:t>
            </a:r>
            <a:r>
              <a:rPr dirty="0" sz="1000" spc="-20">
                <a:latin typeface="PMingLiU"/>
                <a:cs typeface="PMingLiU"/>
              </a:rPr>
              <a:t>的</a:t>
            </a:r>
            <a:r>
              <a:rPr dirty="0" sz="1000" spc="5">
                <a:latin typeface="PMingLiU"/>
                <a:cs typeface="PMingLiU"/>
              </a:rPr>
              <a:t>制造</a:t>
            </a:r>
            <a:r>
              <a:rPr dirty="0" sz="1000" spc="-20">
                <a:latin typeface="PMingLiU"/>
                <a:cs typeface="PMingLiU"/>
              </a:rPr>
              <a:t>能</a:t>
            </a:r>
            <a:r>
              <a:rPr dirty="0" sz="1000" spc="5">
                <a:latin typeface="PMingLiU"/>
                <a:cs typeface="PMingLiU"/>
              </a:rPr>
              <a:t>力也</a:t>
            </a:r>
            <a:r>
              <a:rPr dirty="0" sz="1000" spc="-20">
                <a:latin typeface="PMingLiU"/>
                <a:cs typeface="PMingLiU"/>
              </a:rPr>
              <a:t>将</a:t>
            </a:r>
            <a:r>
              <a:rPr dirty="0" sz="1000" spc="5">
                <a:latin typeface="PMingLiU"/>
                <a:cs typeface="PMingLiU"/>
              </a:rPr>
              <a:t>为后</a:t>
            </a:r>
            <a:r>
              <a:rPr dirty="0" sz="1000" spc="-20">
                <a:latin typeface="PMingLiU"/>
                <a:cs typeface="PMingLiU"/>
              </a:rPr>
              <a:t>续</a:t>
            </a:r>
            <a:r>
              <a:rPr dirty="0" sz="1000" spc="5">
                <a:latin typeface="PMingLiU"/>
                <a:cs typeface="PMingLiU"/>
              </a:rPr>
              <a:t>产</a:t>
            </a:r>
            <a:r>
              <a:rPr dirty="0" sz="1000" spc="-20">
                <a:latin typeface="PMingLiU"/>
                <a:cs typeface="PMingLiU"/>
              </a:rPr>
              <a:t>品</a:t>
            </a:r>
            <a:r>
              <a:rPr dirty="0" sz="1000" spc="5">
                <a:latin typeface="PMingLiU"/>
                <a:cs typeface="PMingLiU"/>
              </a:rPr>
              <a:t>的开发</a:t>
            </a:r>
            <a:r>
              <a:rPr dirty="0" sz="1000" spc="-20">
                <a:latin typeface="PMingLiU"/>
                <a:cs typeface="PMingLiU"/>
              </a:rPr>
              <a:t>和</a:t>
            </a:r>
            <a:r>
              <a:rPr dirty="0" sz="1000" spc="5">
                <a:latin typeface="PMingLiU"/>
                <a:cs typeface="PMingLiU"/>
              </a:rPr>
              <a:t>商业</a:t>
            </a:r>
            <a:r>
              <a:rPr dirty="0" sz="1000" spc="-20">
                <a:latin typeface="PMingLiU"/>
                <a:cs typeface="PMingLiU"/>
              </a:rPr>
              <a:t>化</a:t>
            </a:r>
            <a:r>
              <a:rPr dirty="0" sz="1000" spc="5">
                <a:latin typeface="PMingLiU"/>
                <a:cs typeface="PMingLiU"/>
              </a:rPr>
              <a:t>打下</a:t>
            </a:r>
            <a:r>
              <a:rPr dirty="0" sz="1000" spc="-20">
                <a:latin typeface="PMingLiU"/>
                <a:cs typeface="PMingLiU"/>
              </a:rPr>
              <a:t>良</a:t>
            </a:r>
            <a:r>
              <a:rPr dirty="0" sz="1000" spc="5">
                <a:latin typeface="PMingLiU"/>
                <a:cs typeface="PMingLiU"/>
              </a:rPr>
              <a:t>好基</a:t>
            </a:r>
            <a:r>
              <a:rPr dirty="0" sz="1000" spc="-20">
                <a:latin typeface="PMingLiU"/>
                <a:cs typeface="PMingLiU"/>
              </a:rPr>
              <a:t>础</a:t>
            </a:r>
            <a:r>
              <a:rPr dirty="0" sz="1000" spc="5">
                <a:latin typeface="PMingLiU"/>
                <a:cs typeface="PMingLiU"/>
              </a:rPr>
              <a:t>。</a:t>
            </a:r>
            <a:endParaRPr sz="1000">
              <a:latin typeface="PMingLiU"/>
              <a:cs typeface="PMingLiU"/>
            </a:endParaRPr>
          </a:p>
        </p:txBody>
      </p:sp>
      <p:sp>
        <p:nvSpPr>
          <p:cNvPr id="8" name="object 8"/>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9" name="object 9"/>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71745" cy="1595755"/>
          </a:xfrm>
          <a:prstGeom prst="rect">
            <a:avLst/>
          </a:prstGeom>
        </p:spPr>
        <p:txBody>
          <a:bodyPr wrap="square" lIns="0" tIns="12700" rIns="0" bIns="0" rtlCol="0" vert="horz">
            <a:spAutoFit/>
          </a:bodyPr>
          <a:lstStyle/>
          <a:p>
            <a:pPr algn="just" marL="12700" marR="5080">
              <a:lnSpc>
                <a:spcPct val="139700"/>
              </a:lnSpc>
              <a:spcBef>
                <a:spcPts val="100"/>
              </a:spcBef>
            </a:pPr>
            <a:r>
              <a:rPr dirty="0" sz="1000" spc="5">
                <a:latin typeface="PMingLiU"/>
                <a:cs typeface="PMingLiU"/>
              </a:rPr>
              <a:t>我们建</a:t>
            </a:r>
            <a:r>
              <a:rPr dirty="0" sz="1000" spc="-20">
                <a:latin typeface="PMingLiU"/>
                <a:cs typeface="PMingLiU"/>
              </a:rPr>
              <a:t>议</a:t>
            </a:r>
            <a:r>
              <a:rPr dirty="0" sz="1000" spc="5">
                <a:latin typeface="PMingLiU"/>
                <a:cs typeface="PMingLiU"/>
              </a:rPr>
              <a:t>关注</a:t>
            </a:r>
            <a:r>
              <a:rPr dirty="0" sz="1000" spc="-20">
                <a:latin typeface="PMingLiU"/>
                <a:cs typeface="PMingLiU"/>
              </a:rPr>
              <a:t>已</a:t>
            </a:r>
            <a:r>
              <a:rPr dirty="0" sz="1000" spc="5">
                <a:latin typeface="PMingLiU"/>
                <a:cs typeface="PMingLiU"/>
              </a:rPr>
              <a:t>有重</a:t>
            </a:r>
            <a:r>
              <a:rPr dirty="0" sz="1000" spc="220">
                <a:latin typeface="PMingLiU"/>
                <a:cs typeface="PMingLiU"/>
              </a:rPr>
              <a:t>磅</a:t>
            </a:r>
            <a:r>
              <a:rPr dirty="0" sz="1000" spc="-10">
                <a:latin typeface="Arial"/>
                <a:cs typeface="Arial"/>
              </a:rPr>
              <a:t>CAR-T</a:t>
            </a:r>
            <a:r>
              <a:rPr dirty="0" sz="1000" spc="-70">
                <a:latin typeface="Arial"/>
                <a:cs typeface="Arial"/>
              </a:rPr>
              <a:t> </a:t>
            </a:r>
            <a:r>
              <a:rPr dirty="0" sz="1000" spc="-20">
                <a:latin typeface="PMingLiU"/>
                <a:cs typeface="PMingLiU"/>
              </a:rPr>
              <a:t>产</a:t>
            </a:r>
            <a:r>
              <a:rPr dirty="0" sz="1000" spc="5">
                <a:latin typeface="PMingLiU"/>
                <a:cs typeface="PMingLiU"/>
              </a:rPr>
              <a:t>品上</a:t>
            </a:r>
            <a:r>
              <a:rPr dirty="0" sz="1000" spc="-20">
                <a:latin typeface="PMingLiU"/>
                <a:cs typeface="PMingLiU"/>
              </a:rPr>
              <a:t>市</a:t>
            </a:r>
            <a:r>
              <a:rPr dirty="0" sz="1000" spc="5">
                <a:latin typeface="PMingLiU"/>
                <a:cs typeface="PMingLiU"/>
              </a:rPr>
              <a:t>的传</a:t>
            </a:r>
            <a:r>
              <a:rPr dirty="0" sz="1000" spc="-20">
                <a:latin typeface="PMingLiU"/>
                <a:cs typeface="PMingLiU"/>
              </a:rPr>
              <a:t>奇</a:t>
            </a:r>
            <a:r>
              <a:rPr dirty="0" sz="1000" spc="5">
                <a:latin typeface="PMingLiU"/>
                <a:cs typeface="PMingLiU"/>
              </a:rPr>
              <a:t>生物</a:t>
            </a:r>
            <a:r>
              <a:rPr dirty="0" sz="1000" spc="-35">
                <a:latin typeface="PMingLiU"/>
                <a:cs typeface="PMingLiU"/>
              </a:rPr>
              <a:t> </a:t>
            </a:r>
            <a:r>
              <a:rPr dirty="0" sz="1000" spc="-10">
                <a:latin typeface="Arial"/>
                <a:cs typeface="Arial"/>
              </a:rPr>
              <a:t>(LEGN</a:t>
            </a:r>
            <a:r>
              <a:rPr dirty="0" sz="1000" spc="-55">
                <a:latin typeface="Arial"/>
                <a:cs typeface="Arial"/>
              </a:rPr>
              <a:t> </a:t>
            </a:r>
            <a:r>
              <a:rPr dirty="0" sz="1000" spc="-5">
                <a:latin typeface="Arial"/>
                <a:cs typeface="Arial"/>
              </a:rPr>
              <a:t>US)</a:t>
            </a:r>
            <a:r>
              <a:rPr dirty="0" sz="1000" spc="-20">
                <a:latin typeface="PMingLiU"/>
                <a:cs typeface="PMingLiU"/>
              </a:rPr>
              <a:t>。</a:t>
            </a:r>
            <a:r>
              <a:rPr dirty="0" sz="1000" spc="5">
                <a:latin typeface="PMingLiU"/>
                <a:cs typeface="PMingLiU"/>
              </a:rPr>
              <a:t>考虑</a:t>
            </a:r>
            <a:r>
              <a:rPr dirty="0" sz="1000" spc="-35">
                <a:latin typeface="PMingLiU"/>
                <a:cs typeface="PMingLiU"/>
              </a:rPr>
              <a:t> </a:t>
            </a:r>
            <a:r>
              <a:rPr dirty="0" sz="1000" spc="-5">
                <a:latin typeface="Arial"/>
                <a:cs typeface="Arial"/>
              </a:rPr>
              <a:t>Cilta-cel</a:t>
            </a:r>
            <a:r>
              <a:rPr dirty="0" sz="1000" spc="-80">
                <a:latin typeface="Arial"/>
                <a:cs typeface="Arial"/>
              </a:rPr>
              <a:t> </a:t>
            </a:r>
            <a:r>
              <a:rPr dirty="0" sz="1000" spc="5">
                <a:latin typeface="PMingLiU"/>
                <a:cs typeface="PMingLiU"/>
              </a:rPr>
              <a:t>临</a:t>
            </a:r>
            <a:r>
              <a:rPr dirty="0" sz="1000" spc="-20">
                <a:latin typeface="PMingLiU"/>
                <a:cs typeface="PMingLiU"/>
              </a:rPr>
              <a:t>床</a:t>
            </a:r>
            <a:r>
              <a:rPr dirty="0" sz="1000" spc="5">
                <a:latin typeface="PMingLiU"/>
                <a:cs typeface="PMingLiU"/>
              </a:rPr>
              <a:t>数据极 其优异，合</a:t>
            </a:r>
            <a:r>
              <a:rPr dirty="0" sz="1000" spc="-20">
                <a:latin typeface="PMingLiU"/>
                <a:cs typeface="PMingLiU"/>
              </a:rPr>
              <a:t>作</a:t>
            </a:r>
            <a:r>
              <a:rPr dirty="0" sz="1000" spc="5">
                <a:latin typeface="PMingLiU"/>
                <a:cs typeface="PMingLiU"/>
              </a:rPr>
              <a:t>方</a:t>
            </a:r>
            <a:r>
              <a:rPr dirty="0" sz="1000" spc="250">
                <a:latin typeface="PMingLiU"/>
                <a:cs typeface="PMingLiU"/>
              </a:rPr>
              <a:t> </a:t>
            </a:r>
            <a:r>
              <a:rPr dirty="0" sz="1000">
                <a:latin typeface="Arial"/>
                <a:cs typeface="Arial"/>
              </a:rPr>
              <a:t>J&amp;J</a:t>
            </a:r>
            <a:r>
              <a:rPr dirty="0" sz="1000" spc="165">
                <a:latin typeface="Arial"/>
                <a:cs typeface="Arial"/>
              </a:rPr>
              <a:t> </a:t>
            </a:r>
            <a:r>
              <a:rPr dirty="0" sz="1000" spc="-20">
                <a:latin typeface="PMingLiU"/>
                <a:cs typeface="PMingLiU"/>
              </a:rPr>
              <a:t>的</a:t>
            </a:r>
            <a:r>
              <a:rPr dirty="0" sz="1000" spc="5">
                <a:latin typeface="PMingLiU"/>
                <a:cs typeface="PMingLiU"/>
              </a:rPr>
              <a:t>商业化</a:t>
            </a:r>
            <a:r>
              <a:rPr dirty="0" sz="1000" spc="-20">
                <a:latin typeface="PMingLiU"/>
                <a:cs typeface="PMingLiU"/>
              </a:rPr>
              <a:t>能</a:t>
            </a:r>
            <a:r>
              <a:rPr dirty="0" sz="1000" spc="5">
                <a:latin typeface="PMingLiU"/>
                <a:cs typeface="PMingLiU"/>
              </a:rPr>
              <a:t>力强劲</a:t>
            </a:r>
            <a:r>
              <a:rPr dirty="0" sz="1000" spc="-20">
                <a:latin typeface="PMingLiU"/>
                <a:cs typeface="PMingLiU"/>
              </a:rPr>
              <a:t>、</a:t>
            </a:r>
            <a:r>
              <a:rPr dirty="0" sz="1000" spc="5">
                <a:latin typeface="PMingLiU"/>
                <a:cs typeface="PMingLiU"/>
              </a:rPr>
              <a:t>同时海</a:t>
            </a:r>
            <a:r>
              <a:rPr dirty="0" sz="1000" spc="-20">
                <a:latin typeface="PMingLiU"/>
                <a:cs typeface="PMingLiU"/>
              </a:rPr>
              <a:t>外市</a:t>
            </a:r>
            <a:r>
              <a:rPr dirty="0" sz="1000" spc="5">
                <a:latin typeface="PMingLiU"/>
                <a:cs typeface="PMingLiU"/>
              </a:rPr>
              <a:t>场具备更好</a:t>
            </a:r>
            <a:r>
              <a:rPr dirty="0" sz="1000" spc="-20">
                <a:latin typeface="PMingLiU"/>
                <a:cs typeface="PMingLiU"/>
              </a:rPr>
              <a:t>的</a:t>
            </a:r>
            <a:r>
              <a:rPr dirty="0" sz="1000" spc="5">
                <a:latin typeface="PMingLiU"/>
                <a:cs typeface="PMingLiU"/>
              </a:rPr>
              <a:t>支付能</a:t>
            </a:r>
            <a:r>
              <a:rPr dirty="0" sz="1000" spc="-20">
                <a:latin typeface="PMingLiU"/>
                <a:cs typeface="PMingLiU"/>
              </a:rPr>
              <a:t>力</a:t>
            </a:r>
            <a:r>
              <a:rPr dirty="0" sz="1000" spc="5">
                <a:latin typeface="PMingLiU"/>
                <a:cs typeface="PMingLiU"/>
              </a:rPr>
              <a:t>，我们</a:t>
            </a:r>
            <a:r>
              <a:rPr dirty="0" sz="1000" spc="-20">
                <a:latin typeface="PMingLiU"/>
                <a:cs typeface="PMingLiU"/>
              </a:rPr>
              <a:t>认</a:t>
            </a:r>
            <a:r>
              <a:rPr dirty="0" sz="1000" spc="5">
                <a:latin typeface="PMingLiU"/>
                <a:cs typeface="PMingLiU"/>
              </a:rPr>
              <a:t>为传 奇生物凭借</a:t>
            </a:r>
            <a:r>
              <a:rPr dirty="0" sz="1000" spc="-15">
                <a:latin typeface="PMingLiU"/>
                <a:cs typeface="PMingLiU"/>
              </a:rPr>
              <a:t> </a:t>
            </a:r>
            <a:r>
              <a:rPr dirty="0" sz="1000" spc="-5">
                <a:latin typeface="Arial"/>
                <a:cs typeface="Arial"/>
              </a:rPr>
              <a:t>BCMA</a:t>
            </a:r>
            <a:r>
              <a:rPr dirty="0" sz="1000" spc="-10">
                <a:latin typeface="Arial"/>
                <a:cs typeface="Arial"/>
              </a:rPr>
              <a:t> </a:t>
            </a:r>
            <a:r>
              <a:rPr dirty="0" sz="1000">
                <a:latin typeface="Arial"/>
                <a:cs typeface="Arial"/>
              </a:rPr>
              <a:t>CAR-T</a:t>
            </a:r>
            <a:r>
              <a:rPr dirty="0" sz="1000" spc="-75">
                <a:latin typeface="Arial"/>
                <a:cs typeface="Arial"/>
              </a:rPr>
              <a:t> </a:t>
            </a:r>
            <a:r>
              <a:rPr dirty="0" sz="1000" spc="5">
                <a:latin typeface="PMingLiU"/>
                <a:cs typeface="PMingLiU"/>
              </a:rPr>
              <a:t>产品</a:t>
            </a:r>
            <a:r>
              <a:rPr dirty="0" sz="1000" spc="-20">
                <a:latin typeface="PMingLiU"/>
                <a:cs typeface="PMingLiU"/>
              </a:rPr>
              <a:t>的</a:t>
            </a:r>
            <a:r>
              <a:rPr dirty="0" sz="1000" spc="5">
                <a:latin typeface="PMingLiU"/>
                <a:cs typeface="PMingLiU"/>
              </a:rPr>
              <a:t>先发</a:t>
            </a:r>
            <a:r>
              <a:rPr dirty="0" sz="1000" spc="-20">
                <a:latin typeface="PMingLiU"/>
                <a:cs typeface="PMingLiU"/>
              </a:rPr>
              <a:t>优</a:t>
            </a:r>
            <a:r>
              <a:rPr dirty="0" sz="1000" spc="5">
                <a:latin typeface="PMingLiU"/>
                <a:cs typeface="PMingLiU"/>
              </a:rPr>
              <a:t>势，</a:t>
            </a:r>
            <a:r>
              <a:rPr dirty="0" sz="1000" spc="-20">
                <a:latin typeface="PMingLiU"/>
                <a:cs typeface="PMingLiU"/>
              </a:rPr>
              <a:t>有</a:t>
            </a:r>
            <a:r>
              <a:rPr dirty="0" sz="1000" spc="5">
                <a:latin typeface="PMingLiU"/>
                <a:cs typeface="PMingLiU"/>
              </a:rPr>
              <a:t>望占</a:t>
            </a:r>
            <a:r>
              <a:rPr dirty="0" sz="1000" spc="-20">
                <a:latin typeface="PMingLiU"/>
                <a:cs typeface="PMingLiU"/>
              </a:rPr>
              <a:t>据</a:t>
            </a:r>
            <a:r>
              <a:rPr dirty="0" sz="1000" spc="5">
                <a:latin typeface="PMingLiU"/>
                <a:cs typeface="PMingLiU"/>
              </a:rPr>
              <a:t>较大的</a:t>
            </a:r>
            <a:r>
              <a:rPr dirty="0" sz="1000" spc="-20">
                <a:latin typeface="PMingLiU"/>
                <a:cs typeface="PMingLiU"/>
              </a:rPr>
              <a:t>市</a:t>
            </a:r>
            <a:r>
              <a:rPr dirty="0" sz="1000" spc="5">
                <a:latin typeface="PMingLiU"/>
                <a:cs typeface="PMingLiU"/>
              </a:rPr>
              <a:t>场份</a:t>
            </a:r>
            <a:r>
              <a:rPr dirty="0" sz="1000" spc="-15">
                <a:latin typeface="PMingLiU"/>
                <a:cs typeface="PMingLiU"/>
              </a:rPr>
              <a:t>额</a:t>
            </a:r>
            <a:r>
              <a:rPr dirty="0" sz="1000" spc="5">
                <a:latin typeface="PMingLiU"/>
                <a:cs typeface="PMingLiU"/>
              </a:rPr>
              <a:t>。同</a:t>
            </a:r>
            <a:r>
              <a:rPr dirty="0" sz="1000" spc="-20">
                <a:latin typeface="PMingLiU"/>
                <a:cs typeface="PMingLiU"/>
              </a:rPr>
              <a:t>时</a:t>
            </a:r>
            <a:r>
              <a:rPr dirty="0" sz="1000" spc="5">
                <a:latin typeface="PMingLiU"/>
                <a:cs typeface="PMingLiU"/>
              </a:rPr>
              <a:t>，我</a:t>
            </a:r>
            <a:r>
              <a:rPr dirty="0" sz="1000" spc="-20">
                <a:latin typeface="PMingLiU"/>
                <a:cs typeface="PMingLiU"/>
              </a:rPr>
              <a:t>们</a:t>
            </a:r>
            <a:r>
              <a:rPr dirty="0" sz="1000" spc="5">
                <a:latin typeface="PMingLiU"/>
                <a:cs typeface="PMingLiU"/>
              </a:rPr>
              <a:t>关注到 传奇生</a:t>
            </a:r>
            <a:r>
              <a:rPr dirty="0" sz="1000" spc="-20">
                <a:latin typeface="PMingLiU"/>
                <a:cs typeface="PMingLiU"/>
              </a:rPr>
              <a:t>物</a:t>
            </a:r>
            <a:r>
              <a:rPr dirty="0" sz="1000" spc="5">
                <a:latin typeface="PMingLiU"/>
                <a:cs typeface="PMingLiU"/>
              </a:rPr>
              <a:t>已经就</a:t>
            </a:r>
            <a:r>
              <a:rPr dirty="0" sz="1000" spc="220">
                <a:latin typeface="PMingLiU"/>
                <a:cs typeface="PMingLiU"/>
              </a:rPr>
              <a:t>其</a:t>
            </a:r>
            <a:r>
              <a:rPr dirty="0" sz="1000">
                <a:latin typeface="Arial"/>
                <a:cs typeface="Arial"/>
              </a:rPr>
              <a:t>BCMA</a:t>
            </a:r>
            <a:r>
              <a:rPr dirty="0" sz="1000" spc="-10">
                <a:latin typeface="Arial"/>
                <a:cs typeface="Arial"/>
              </a:rPr>
              <a:t> </a:t>
            </a:r>
            <a:r>
              <a:rPr dirty="0" sz="1000">
                <a:latin typeface="Arial"/>
                <a:cs typeface="Arial"/>
              </a:rPr>
              <a:t>CAR-T</a:t>
            </a:r>
            <a:r>
              <a:rPr dirty="0" sz="1000" spc="-75">
                <a:latin typeface="Arial"/>
                <a:cs typeface="Arial"/>
              </a:rPr>
              <a:t> </a:t>
            </a:r>
            <a:r>
              <a:rPr dirty="0" sz="1000" spc="5">
                <a:latin typeface="PMingLiU"/>
                <a:cs typeface="PMingLiU"/>
              </a:rPr>
              <a:t>开展</a:t>
            </a:r>
            <a:r>
              <a:rPr dirty="0" sz="1000" spc="-20">
                <a:latin typeface="PMingLiU"/>
                <a:cs typeface="PMingLiU"/>
              </a:rPr>
              <a:t>前</a:t>
            </a:r>
            <a:r>
              <a:rPr dirty="0" sz="1000" spc="5">
                <a:latin typeface="PMingLiU"/>
                <a:cs typeface="PMingLiU"/>
              </a:rPr>
              <a:t>线适</a:t>
            </a:r>
            <a:r>
              <a:rPr dirty="0" sz="1000" spc="-20">
                <a:latin typeface="PMingLiU"/>
                <a:cs typeface="PMingLiU"/>
              </a:rPr>
              <a:t>应</a:t>
            </a:r>
            <a:r>
              <a:rPr dirty="0" sz="1000" spc="5">
                <a:latin typeface="PMingLiU"/>
                <a:cs typeface="PMingLiU"/>
              </a:rPr>
              <a:t>症临</a:t>
            </a:r>
            <a:r>
              <a:rPr dirty="0" sz="1000" spc="-20">
                <a:latin typeface="PMingLiU"/>
                <a:cs typeface="PMingLiU"/>
              </a:rPr>
              <a:t>床</a:t>
            </a:r>
            <a:r>
              <a:rPr dirty="0" sz="1000" spc="10">
                <a:latin typeface="PMingLiU"/>
                <a:cs typeface="PMingLiU"/>
              </a:rPr>
              <a:t>。</a:t>
            </a:r>
            <a:r>
              <a:rPr dirty="0" sz="1000" spc="5">
                <a:latin typeface="PMingLiU"/>
                <a:cs typeface="PMingLiU"/>
              </a:rPr>
              <a:t>考虑</a:t>
            </a:r>
            <a:r>
              <a:rPr dirty="0" sz="1000" spc="-20">
                <a:latin typeface="PMingLiU"/>
                <a:cs typeface="PMingLiU"/>
              </a:rPr>
              <a:t>到</a:t>
            </a:r>
            <a:r>
              <a:rPr dirty="0" sz="1000" spc="5">
                <a:latin typeface="PMingLiU"/>
                <a:cs typeface="PMingLiU"/>
              </a:rPr>
              <a:t>公司</a:t>
            </a:r>
            <a:r>
              <a:rPr dirty="0" sz="1000" spc="-20">
                <a:latin typeface="PMingLiU"/>
                <a:cs typeface="PMingLiU"/>
              </a:rPr>
              <a:t>已</a:t>
            </a:r>
            <a:r>
              <a:rPr dirty="0" sz="1000" spc="5">
                <a:latin typeface="PMingLiU"/>
                <a:cs typeface="PMingLiU"/>
              </a:rPr>
              <a:t>经具</a:t>
            </a:r>
            <a:r>
              <a:rPr dirty="0" sz="1000" spc="-20">
                <a:latin typeface="PMingLiU"/>
                <a:cs typeface="PMingLiU"/>
              </a:rPr>
              <a:t>备</a:t>
            </a:r>
            <a:r>
              <a:rPr dirty="0" sz="1000" spc="5">
                <a:latin typeface="PMingLiU"/>
                <a:cs typeface="PMingLiU"/>
              </a:rPr>
              <a:t>充分</a:t>
            </a:r>
            <a:r>
              <a:rPr dirty="0" sz="1000" spc="-20">
                <a:latin typeface="PMingLiU"/>
                <a:cs typeface="PMingLiU"/>
              </a:rPr>
              <a:t>的</a:t>
            </a:r>
            <a:r>
              <a:rPr dirty="0" sz="1000" spc="5">
                <a:latin typeface="PMingLiU"/>
                <a:cs typeface="PMingLiU"/>
              </a:rPr>
              <a:t>临床试 验经验</a:t>
            </a:r>
            <a:r>
              <a:rPr dirty="0" sz="1000" spc="-20">
                <a:latin typeface="PMingLiU"/>
                <a:cs typeface="PMingLiU"/>
              </a:rPr>
              <a:t>和</a:t>
            </a:r>
            <a:r>
              <a:rPr dirty="0" sz="1000" spc="5">
                <a:latin typeface="PMingLiU"/>
                <a:cs typeface="PMingLiU"/>
              </a:rPr>
              <a:t>医生</a:t>
            </a:r>
            <a:r>
              <a:rPr dirty="0" sz="1000" spc="-20">
                <a:latin typeface="PMingLiU"/>
                <a:cs typeface="PMingLiU"/>
              </a:rPr>
              <a:t>教</a:t>
            </a:r>
            <a:r>
              <a:rPr dirty="0" sz="1000" spc="5">
                <a:latin typeface="PMingLiU"/>
                <a:cs typeface="PMingLiU"/>
              </a:rPr>
              <a:t>育基</a:t>
            </a:r>
            <a:r>
              <a:rPr dirty="0" sz="1000" spc="-20">
                <a:latin typeface="PMingLiU"/>
                <a:cs typeface="PMingLiU"/>
              </a:rPr>
              <a:t>础</a:t>
            </a:r>
            <a:r>
              <a:rPr dirty="0" sz="1000" spc="5">
                <a:latin typeface="PMingLiU"/>
                <a:cs typeface="PMingLiU"/>
              </a:rPr>
              <a:t>，</a:t>
            </a:r>
            <a:r>
              <a:rPr dirty="0" sz="1000" spc="-20">
                <a:latin typeface="PMingLiU"/>
                <a:cs typeface="PMingLiU"/>
              </a:rPr>
              <a:t>结</a:t>
            </a:r>
            <a:r>
              <a:rPr dirty="0" sz="1000" spc="5">
                <a:latin typeface="PMingLiU"/>
                <a:cs typeface="PMingLiU"/>
              </a:rPr>
              <a:t>合</a:t>
            </a:r>
            <a:r>
              <a:rPr dirty="0" sz="1000" spc="125">
                <a:latin typeface="PMingLiU"/>
                <a:cs typeface="PMingLiU"/>
              </a:rPr>
              <a:t> </a:t>
            </a:r>
            <a:r>
              <a:rPr dirty="0" sz="1000" spc="-5">
                <a:latin typeface="Arial"/>
                <a:cs typeface="Arial"/>
              </a:rPr>
              <a:t>J&amp;J</a:t>
            </a:r>
            <a:r>
              <a:rPr dirty="0" sz="1000" spc="55">
                <a:latin typeface="Arial"/>
                <a:cs typeface="Arial"/>
              </a:rPr>
              <a:t> </a:t>
            </a:r>
            <a:r>
              <a:rPr dirty="0" sz="1000" spc="5">
                <a:latin typeface="PMingLiU"/>
                <a:cs typeface="PMingLiU"/>
              </a:rPr>
              <a:t>在</a:t>
            </a:r>
            <a:r>
              <a:rPr dirty="0" sz="1000" spc="-20">
                <a:latin typeface="PMingLiU"/>
                <a:cs typeface="PMingLiU"/>
              </a:rPr>
              <a:t>血</a:t>
            </a:r>
            <a:r>
              <a:rPr dirty="0" sz="1000" spc="5">
                <a:latin typeface="PMingLiU"/>
                <a:cs typeface="PMingLiU"/>
              </a:rPr>
              <a:t>液瘤</a:t>
            </a:r>
            <a:r>
              <a:rPr dirty="0" sz="1000" spc="-20">
                <a:latin typeface="PMingLiU"/>
                <a:cs typeface="PMingLiU"/>
              </a:rPr>
              <a:t>领</a:t>
            </a:r>
            <a:r>
              <a:rPr dirty="0" sz="1000" spc="5">
                <a:latin typeface="PMingLiU"/>
                <a:cs typeface="PMingLiU"/>
              </a:rPr>
              <a:t>域的</a:t>
            </a:r>
            <a:r>
              <a:rPr dirty="0" sz="1000" spc="-20">
                <a:latin typeface="PMingLiU"/>
                <a:cs typeface="PMingLiU"/>
              </a:rPr>
              <a:t>强大</a:t>
            </a:r>
            <a:r>
              <a:rPr dirty="0" sz="1000" spc="5">
                <a:latin typeface="PMingLiU"/>
                <a:cs typeface="PMingLiU"/>
              </a:rPr>
              <a:t>优势，</a:t>
            </a:r>
            <a:r>
              <a:rPr dirty="0" sz="1000" spc="-20">
                <a:latin typeface="PMingLiU"/>
                <a:cs typeface="PMingLiU"/>
              </a:rPr>
              <a:t>我</a:t>
            </a:r>
            <a:r>
              <a:rPr dirty="0" sz="1000" spc="5">
                <a:latin typeface="PMingLiU"/>
                <a:cs typeface="PMingLiU"/>
              </a:rPr>
              <a:t>们</a:t>
            </a:r>
            <a:r>
              <a:rPr dirty="0" sz="1000" spc="-20">
                <a:latin typeface="PMingLiU"/>
                <a:cs typeface="PMingLiU"/>
              </a:rPr>
              <a:t>认</a:t>
            </a:r>
            <a:r>
              <a:rPr dirty="0" sz="1000" spc="5">
                <a:latin typeface="PMingLiU"/>
                <a:cs typeface="PMingLiU"/>
              </a:rPr>
              <a:t>为</a:t>
            </a:r>
            <a:r>
              <a:rPr dirty="0" sz="1000" spc="130">
                <a:latin typeface="PMingLiU"/>
                <a:cs typeface="PMingLiU"/>
              </a:rPr>
              <a:t> </a:t>
            </a:r>
            <a:r>
              <a:rPr dirty="0" sz="1000" spc="-5">
                <a:latin typeface="Arial"/>
                <a:cs typeface="Arial"/>
              </a:rPr>
              <a:t>Cilta-cel</a:t>
            </a:r>
            <a:r>
              <a:rPr dirty="0" sz="1000" spc="70">
                <a:latin typeface="Arial"/>
                <a:cs typeface="Arial"/>
              </a:rPr>
              <a:t> </a:t>
            </a:r>
            <a:r>
              <a:rPr dirty="0" sz="1000" spc="5">
                <a:latin typeface="PMingLiU"/>
                <a:cs typeface="PMingLiU"/>
              </a:rPr>
              <a:t>有</a:t>
            </a:r>
            <a:r>
              <a:rPr dirty="0" sz="1000" spc="-20">
                <a:latin typeface="PMingLiU"/>
                <a:cs typeface="PMingLiU"/>
              </a:rPr>
              <a:t>潜</a:t>
            </a:r>
            <a:r>
              <a:rPr dirty="0" sz="1000" spc="5">
                <a:latin typeface="PMingLiU"/>
                <a:cs typeface="PMingLiU"/>
              </a:rPr>
              <a:t>力进 一步向</a:t>
            </a:r>
            <a:r>
              <a:rPr dirty="0" sz="1000" spc="-20">
                <a:latin typeface="PMingLiU"/>
                <a:cs typeface="PMingLiU"/>
              </a:rPr>
              <a:t>前</a:t>
            </a:r>
            <a:r>
              <a:rPr dirty="0" sz="1000" spc="5">
                <a:latin typeface="PMingLiU"/>
                <a:cs typeface="PMingLiU"/>
              </a:rPr>
              <a:t>线适</a:t>
            </a:r>
            <a:r>
              <a:rPr dirty="0" sz="1000" spc="-20">
                <a:latin typeface="PMingLiU"/>
                <a:cs typeface="PMingLiU"/>
              </a:rPr>
              <a:t>应</a:t>
            </a:r>
            <a:r>
              <a:rPr dirty="0" sz="1000" spc="5">
                <a:latin typeface="PMingLiU"/>
                <a:cs typeface="PMingLiU"/>
              </a:rPr>
              <a:t>症推</a:t>
            </a:r>
            <a:r>
              <a:rPr dirty="0" sz="1000" spc="-20">
                <a:latin typeface="PMingLiU"/>
                <a:cs typeface="PMingLiU"/>
              </a:rPr>
              <a:t>进</a:t>
            </a:r>
            <a:r>
              <a:rPr dirty="0" sz="1000" spc="5">
                <a:latin typeface="PMingLiU"/>
                <a:cs typeface="PMingLiU"/>
              </a:rPr>
              <a:t>并触</a:t>
            </a:r>
            <a:r>
              <a:rPr dirty="0" sz="1000" spc="-20">
                <a:latin typeface="PMingLiU"/>
                <a:cs typeface="PMingLiU"/>
              </a:rPr>
              <a:t>及</a:t>
            </a:r>
            <a:r>
              <a:rPr dirty="0" sz="1000" spc="5">
                <a:latin typeface="PMingLiU"/>
                <a:cs typeface="PMingLiU"/>
              </a:rPr>
              <a:t>更大</a:t>
            </a:r>
            <a:r>
              <a:rPr dirty="0" sz="1000" spc="-15">
                <a:latin typeface="PMingLiU"/>
                <a:cs typeface="PMingLiU"/>
              </a:rPr>
              <a:t>的</a:t>
            </a:r>
            <a:r>
              <a:rPr dirty="0" sz="1000" spc="5">
                <a:latin typeface="PMingLiU"/>
                <a:cs typeface="PMingLiU"/>
              </a:rPr>
              <a:t>市场。</a:t>
            </a:r>
            <a:endParaRPr sz="1000">
              <a:latin typeface="PMingLiU"/>
              <a:cs typeface="PMingLiU"/>
            </a:endParaRPr>
          </a:p>
          <a:p>
            <a:pPr algn="just"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68:</a:t>
            </a:r>
            <a:r>
              <a:rPr dirty="0" sz="1000" spc="10" b="1">
                <a:latin typeface="Arial"/>
                <a:cs typeface="Arial"/>
              </a:rPr>
              <a:t> </a:t>
            </a:r>
            <a:r>
              <a:rPr dirty="0" sz="1000" spc="-10" b="1">
                <a:latin typeface="Arial"/>
                <a:cs typeface="Arial"/>
              </a:rPr>
              <a:t>CAR-T</a:t>
            </a:r>
            <a:r>
              <a:rPr dirty="0" sz="1000" spc="-30" b="1">
                <a:latin typeface="Arial"/>
                <a:cs typeface="Arial"/>
              </a:rPr>
              <a:t> </a:t>
            </a:r>
            <a:r>
              <a:rPr dirty="0" sz="1000" spc="5" b="1">
                <a:latin typeface="Microsoft JhengHei UI"/>
                <a:cs typeface="Microsoft JhengHei UI"/>
              </a:rPr>
              <a:t>行业</a:t>
            </a:r>
            <a:r>
              <a:rPr dirty="0" sz="1000" spc="-20" b="1">
                <a:latin typeface="Microsoft JhengHei UI"/>
                <a:cs typeface="Microsoft JhengHei UI"/>
              </a:rPr>
              <a:t>重</a:t>
            </a:r>
            <a:r>
              <a:rPr dirty="0" sz="1000" spc="5" b="1">
                <a:latin typeface="Microsoft JhengHei UI"/>
                <a:cs typeface="Microsoft JhengHei UI"/>
              </a:rPr>
              <a:t>点公司</a:t>
            </a:r>
            <a:r>
              <a:rPr dirty="0" sz="1000" spc="-20" b="1">
                <a:latin typeface="Microsoft JhengHei UI"/>
                <a:cs typeface="Microsoft JhengHei UI"/>
              </a:rPr>
              <a:t>估</a:t>
            </a:r>
            <a:r>
              <a:rPr dirty="0" sz="1000" spc="5" b="1">
                <a:latin typeface="Microsoft JhengHei UI"/>
                <a:cs typeface="Microsoft JhengHei UI"/>
              </a:rPr>
              <a:t>值表</a:t>
            </a:r>
            <a:endParaRPr sz="1000">
              <a:latin typeface="Microsoft JhengHei UI"/>
              <a:cs typeface="Microsoft JhengHei UI"/>
            </a:endParaRPr>
          </a:p>
        </p:txBody>
      </p:sp>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graphicFrame>
        <p:nvGraphicFramePr>
          <p:cNvPr id="8" name="object 8"/>
          <p:cNvGraphicFramePr>
            <a:graphicFrameLocks noGrp="1"/>
          </p:cNvGraphicFramePr>
          <p:nvPr/>
        </p:nvGraphicFramePr>
        <p:xfrm>
          <a:off x="528370" y="2603880"/>
          <a:ext cx="5073650" cy="905510"/>
        </p:xfrm>
        <a:graphic>
          <a:graphicData uri="http://schemas.openxmlformats.org/drawingml/2006/table">
            <a:tbl>
              <a:tblPr firstRow="1" bandRow="1">
                <a:tableStyleId>{2D5ABB26-0587-4C30-8999-92F81FD0307C}</a:tableStyleId>
              </a:tblPr>
              <a:tblGrid>
                <a:gridCol w="639445"/>
                <a:gridCol w="803274"/>
                <a:gridCol w="760094"/>
                <a:gridCol w="737869"/>
                <a:gridCol w="720724"/>
                <a:gridCol w="666750"/>
                <a:gridCol w="743585"/>
              </a:tblGrid>
              <a:tr h="214710">
                <a:tc>
                  <a:txBody>
                    <a:bodyPr/>
                    <a:lstStyle/>
                    <a:p>
                      <a:pPr marL="88265">
                        <a:lnSpc>
                          <a:spcPts val="785"/>
                        </a:lnSpc>
                        <a:spcBef>
                          <a:spcPts val="805"/>
                        </a:spcBef>
                      </a:pPr>
                      <a:r>
                        <a:rPr dirty="0" sz="800" spc="10" b="1">
                          <a:solidFill>
                            <a:srgbClr val="FFFFFF"/>
                          </a:solidFill>
                          <a:latin typeface="Microsoft JhengHei UI"/>
                          <a:cs typeface="Microsoft JhengHei UI"/>
                        </a:rPr>
                        <a:t>公司</a:t>
                      </a:r>
                      <a:endParaRPr sz="800">
                        <a:latin typeface="Microsoft JhengHei UI"/>
                        <a:cs typeface="Microsoft JhengHei UI"/>
                      </a:endParaRPr>
                    </a:p>
                  </a:txBody>
                  <a:tcPr marL="0" marR="0" marB="0" marT="102235">
                    <a:lnT w="19050">
                      <a:solidFill>
                        <a:srgbClr val="000000"/>
                      </a:solidFill>
                      <a:prstDash val="solid"/>
                    </a:lnT>
                    <a:solidFill>
                      <a:srgbClr val="C00000"/>
                    </a:solidFill>
                  </a:tcPr>
                </a:tc>
                <a:tc>
                  <a:txBody>
                    <a:bodyPr/>
                    <a:lstStyle/>
                    <a:p>
                      <a:pPr marL="155575">
                        <a:lnSpc>
                          <a:spcPts val="785"/>
                        </a:lnSpc>
                        <a:spcBef>
                          <a:spcPts val="805"/>
                        </a:spcBef>
                      </a:pPr>
                      <a:r>
                        <a:rPr dirty="0" sz="800" spc="10" b="1">
                          <a:solidFill>
                            <a:srgbClr val="FFFFFF"/>
                          </a:solidFill>
                          <a:latin typeface="Microsoft JhengHei UI"/>
                          <a:cs typeface="Microsoft JhengHei UI"/>
                        </a:rPr>
                        <a:t>代码</a:t>
                      </a:r>
                      <a:endParaRPr sz="800">
                        <a:latin typeface="Microsoft JhengHei UI"/>
                        <a:cs typeface="Microsoft JhengHei UI"/>
                      </a:endParaRPr>
                    </a:p>
                  </a:txBody>
                  <a:tcPr marL="0" marR="0" marB="0" marT="102235">
                    <a:lnT w="19050">
                      <a:solidFill>
                        <a:srgbClr val="000000"/>
                      </a:solidFill>
                      <a:prstDash val="solid"/>
                    </a:lnT>
                    <a:solidFill>
                      <a:srgbClr val="C00000"/>
                    </a:solidFill>
                  </a:tcPr>
                </a:tc>
                <a:tc>
                  <a:txBody>
                    <a:bodyPr/>
                    <a:lstStyle/>
                    <a:p>
                      <a:pPr algn="ctr" marR="34925">
                        <a:lnSpc>
                          <a:spcPct val="100000"/>
                        </a:lnSpc>
                        <a:spcBef>
                          <a:spcPts val="135"/>
                        </a:spcBef>
                      </a:pPr>
                      <a:r>
                        <a:rPr dirty="0" sz="800" spc="10" b="1">
                          <a:solidFill>
                            <a:srgbClr val="FFFFFF"/>
                          </a:solidFill>
                          <a:latin typeface="Microsoft JhengHei UI"/>
                          <a:cs typeface="Microsoft JhengHei UI"/>
                        </a:rPr>
                        <a:t>市值</a:t>
                      </a:r>
                      <a:endParaRPr sz="800">
                        <a:latin typeface="Microsoft JhengHei UI"/>
                        <a:cs typeface="Microsoft JhengHei UI"/>
                      </a:endParaRPr>
                    </a:p>
                  </a:txBody>
                  <a:tcPr marL="0" marR="0" marB="0" marT="17145">
                    <a:lnT w="19050">
                      <a:solidFill>
                        <a:srgbClr val="000000"/>
                      </a:solidFill>
                      <a:prstDash val="solid"/>
                    </a:lnT>
                    <a:solidFill>
                      <a:srgbClr val="C00000"/>
                    </a:solidFill>
                  </a:tcPr>
                </a:tc>
                <a:tc gridSpan="2">
                  <a:txBody>
                    <a:bodyPr/>
                    <a:lstStyle/>
                    <a:p>
                      <a:pPr marL="113664">
                        <a:lnSpc>
                          <a:spcPct val="100000"/>
                        </a:lnSpc>
                        <a:spcBef>
                          <a:spcPts val="135"/>
                        </a:spcBef>
                      </a:pPr>
                      <a:r>
                        <a:rPr dirty="0" sz="800" spc="10" b="1">
                          <a:solidFill>
                            <a:srgbClr val="FFFFFF"/>
                          </a:solidFill>
                          <a:latin typeface="Microsoft JhengHei UI"/>
                          <a:cs typeface="Microsoft JhengHei UI"/>
                        </a:rPr>
                        <a:t>一</a:t>
                      </a:r>
                      <a:r>
                        <a:rPr dirty="0" sz="800" spc="-10" b="1">
                          <a:solidFill>
                            <a:srgbClr val="FFFFFF"/>
                          </a:solidFill>
                          <a:latin typeface="Microsoft JhengHei UI"/>
                          <a:cs typeface="Microsoft JhengHei UI"/>
                        </a:rPr>
                        <a:t>致预</a:t>
                      </a:r>
                      <a:r>
                        <a:rPr dirty="0" sz="800" spc="10" b="1">
                          <a:solidFill>
                            <a:srgbClr val="FFFFFF"/>
                          </a:solidFill>
                          <a:latin typeface="Microsoft JhengHei UI"/>
                          <a:cs typeface="Microsoft JhengHei UI"/>
                        </a:rPr>
                        <a:t>期</a:t>
                      </a:r>
                      <a:r>
                        <a:rPr dirty="0" sz="800" spc="-10" b="1">
                          <a:solidFill>
                            <a:srgbClr val="FFFFFF"/>
                          </a:solidFill>
                          <a:latin typeface="Microsoft JhengHei UI"/>
                          <a:cs typeface="Microsoft JhengHei UI"/>
                        </a:rPr>
                        <a:t>净</a:t>
                      </a:r>
                      <a:r>
                        <a:rPr dirty="0" sz="800" spc="10" b="1">
                          <a:solidFill>
                            <a:srgbClr val="FFFFFF"/>
                          </a:solidFill>
                          <a:latin typeface="Microsoft JhengHei UI"/>
                          <a:cs typeface="Microsoft JhengHei UI"/>
                        </a:rPr>
                        <a:t>利</a:t>
                      </a:r>
                      <a:r>
                        <a:rPr dirty="0" sz="800" spc="-10" b="1">
                          <a:solidFill>
                            <a:srgbClr val="FFFFFF"/>
                          </a:solidFill>
                          <a:latin typeface="Microsoft JhengHei UI"/>
                          <a:cs typeface="Microsoft JhengHei UI"/>
                        </a:rPr>
                        <a:t>润</a:t>
                      </a:r>
                      <a:r>
                        <a:rPr dirty="0" sz="800" spc="35" b="1">
                          <a:solidFill>
                            <a:srgbClr val="FFFFFF"/>
                          </a:solidFill>
                          <a:latin typeface="Microsoft JhengHei UI"/>
                          <a:cs typeface="Microsoft JhengHei UI"/>
                        </a:rPr>
                        <a:t> </a:t>
                      </a:r>
                      <a:r>
                        <a:rPr dirty="0" sz="800" spc="-30" b="1">
                          <a:solidFill>
                            <a:srgbClr val="FFFFFF"/>
                          </a:solidFill>
                          <a:latin typeface="Arial"/>
                          <a:cs typeface="Arial"/>
                        </a:rPr>
                        <a:t>(</a:t>
                      </a:r>
                      <a:r>
                        <a:rPr dirty="0" sz="800" spc="10" b="1">
                          <a:solidFill>
                            <a:srgbClr val="FFFFFF"/>
                          </a:solidFill>
                          <a:latin typeface="Microsoft JhengHei UI"/>
                          <a:cs typeface="Microsoft JhengHei UI"/>
                        </a:rPr>
                        <a:t>百</a:t>
                      </a:r>
                      <a:r>
                        <a:rPr dirty="0" sz="800" spc="-10" b="1">
                          <a:solidFill>
                            <a:srgbClr val="FFFFFF"/>
                          </a:solidFill>
                          <a:latin typeface="Microsoft JhengHei UI"/>
                          <a:cs typeface="Microsoft JhengHei UI"/>
                        </a:rPr>
                        <a:t>万</a:t>
                      </a:r>
                      <a:r>
                        <a:rPr dirty="0" sz="800" spc="15" b="1">
                          <a:solidFill>
                            <a:srgbClr val="FFFFFF"/>
                          </a:solidFill>
                          <a:latin typeface="Microsoft JhengHei UI"/>
                          <a:cs typeface="Microsoft JhengHei UI"/>
                        </a:rPr>
                        <a:t>元</a:t>
                      </a:r>
                      <a:r>
                        <a:rPr dirty="0" sz="800" spc="-5" b="1">
                          <a:solidFill>
                            <a:srgbClr val="FFFFFF"/>
                          </a:solidFill>
                          <a:latin typeface="Arial"/>
                          <a:cs typeface="Arial"/>
                        </a:rPr>
                        <a:t>)</a:t>
                      </a:r>
                      <a:endParaRPr sz="800">
                        <a:latin typeface="Arial"/>
                        <a:cs typeface="Arial"/>
                      </a:endParaRPr>
                    </a:p>
                  </a:txBody>
                  <a:tcPr marL="0" marR="0" marB="0" marT="17145">
                    <a:lnT w="19050">
                      <a:solidFill>
                        <a:srgbClr val="000000"/>
                      </a:solidFill>
                      <a:prstDash val="solid"/>
                    </a:lnT>
                    <a:solidFill>
                      <a:srgbClr val="C00000"/>
                    </a:solidFill>
                  </a:tcPr>
                </a:tc>
                <a:tc hMerge="1">
                  <a:txBody>
                    <a:bodyPr/>
                    <a:lstStyle/>
                    <a:p>
                      <a:pPr/>
                    </a:p>
                  </a:txBody>
                  <a:tcPr marL="0" marR="0" marB="0" marT="0"/>
                </a:tc>
                <a:tc gridSpan="2">
                  <a:txBody>
                    <a:bodyPr/>
                    <a:lstStyle/>
                    <a:p>
                      <a:pPr marL="304165">
                        <a:lnSpc>
                          <a:spcPct val="100000"/>
                        </a:lnSpc>
                        <a:spcBef>
                          <a:spcPts val="135"/>
                        </a:spcBef>
                      </a:pPr>
                      <a:r>
                        <a:rPr dirty="0" sz="800" spc="10" b="1">
                          <a:solidFill>
                            <a:srgbClr val="FFFFFF"/>
                          </a:solidFill>
                          <a:latin typeface="Microsoft JhengHei UI"/>
                          <a:cs typeface="Microsoft JhengHei UI"/>
                        </a:rPr>
                        <a:t>一</a:t>
                      </a:r>
                      <a:r>
                        <a:rPr dirty="0" sz="800" spc="-10" b="1">
                          <a:solidFill>
                            <a:srgbClr val="FFFFFF"/>
                          </a:solidFill>
                          <a:latin typeface="Microsoft JhengHei UI"/>
                          <a:cs typeface="Microsoft JhengHei UI"/>
                        </a:rPr>
                        <a:t>致</a:t>
                      </a:r>
                      <a:r>
                        <a:rPr dirty="0" sz="800" spc="10" b="1">
                          <a:solidFill>
                            <a:srgbClr val="FFFFFF"/>
                          </a:solidFill>
                          <a:latin typeface="Microsoft JhengHei UI"/>
                          <a:cs typeface="Microsoft JhengHei UI"/>
                        </a:rPr>
                        <a:t>预</a:t>
                      </a:r>
                      <a:r>
                        <a:rPr dirty="0" sz="800" spc="-10" b="1">
                          <a:solidFill>
                            <a:srgbClr val="FFFFFF"/>
                          </a:solidFill>
                          <a:latin typeface="Microsoft JhengHei UI"/>
                          <a:cs typeface="Microsoft JhengHei UI"/>
                        </a:rPr>
                        <a:t>期</a:t>
                      </a:r>
                      <a:r>
                        <a:rPr dirty="0" sz="800" spc="10" b="1">
                          <a:solidFill>
                            <a:srgbClr val="FFFFFF"/>
                          </a:solidFill>
                          <a:latin typeface="Microsoft JhengHei UI"/>
                          <a:cs typeface="Microsoft JhengHei UI"/>
                        </a:rPr>
                        <a:t> </a:t>
                      </a:r>
                      <a:r>
                        <a:rPr dirty="0" sz="800" spc="-20" b="1">
                          <a:solidFill>
                            <a:srgbClr val="FFFFFF"/>
                          </a:solidFill>
                          <a:latin typeface="Arial"/>
                          <a:cs typeface="Arial"/>
                        </a:rPr>
                        <a:t>PS</a:t>
                      </a:r>
                      <a:r>
                        <a:rPr dirty="0" sz="800" spc="-15" b="1">
                          <a:solidFill>
                            <a:srgbClr val="FFFFFF"/>
                          </a:solidFill>
                          <a:latin typeface="Arial"/>
                          <a:cs typeface="Arial"/>
                        </a:rPr>
                        <a:t> </a:t>
                      </a:r>
                      <a:r>
                        <a:rPr dirty="0" sz="800" spc="-5" b="1">
                          <a:solidFill>
                            <a:srgbClr val="FFFFFF"/>
                          </a:solidFill>
                          <a:latin typeface="Arial"/>
                          <a:cs typeface="Arial"/>
                        </a:rPr>
                        <a:t>(X)</a:t>
                      </a:r>
                      <a:endParaRPr sz="800">
                        <a:latin typeface="Arial"/>
                        <a:cs typeface="Arial"/>
                      </a:endParaRPr>
                    </a:p>
                  </a:txBody>
                  <a:tcPr marL="0" marR="0" marB="0" marT="17145">
                    <a:lnT w="19050">
                      <a:solidFill>
                        <a:srgbClr val="000000"/>
                      </a:solidFill>
                      <a:prstDash val="solid"/>
                    </a:lnT>
                    <a:solidFill>
                      <a:srgbClr val="C00000"/>
                    </a:solidFill>
                  </a:tcPr>
                </a:tc>
                <a:tc hMerge="1">
                  <a:txBody>
                    <a:bodyPr/>
                    <a:lstStyle/>
                    <a:p>
                      <a:pPr/>
                    </a:p>
                  </a:txBody>
                  <a:tcPr marL="0" marR="0" marB="0" marT="0"/>
                </a:tc>
              </a:tr>
              <a:tr h="132761">
                <a:tc>
                  <a:txBody>
                    <a:bodyPr/>
                    <a:lstStyle/>
                    <a:p>
                      <a:pPr>
                        <a:lnSpc>
                          <a:spcPct val="100000"/>
                        </a:lnSpc>
                      </a:pPr>
                      <a:endParaRPr sz="700">
                        <a:latin typeface="Times New Roman"/>
                        <a:cs typeface="Times New Roman"/>
                      </a:endParaRPr>
                    </a:p>
                  </a:txBody>
                  <a:tcPr marL="0" marR="0" marB="0" marT="0">
                    <a:solidFill>
                      <a:srgbClr val="C00000"/>
                    </a:solidFill>
                  </a:tcPr>
                </a:tc>
                <a:tc>
                  <a:txBody>
                    <a:bodyPr/>
                    <a:lstStyle/>
                    <a:p>
                      <a:pPr>
                        <a:lnSpc>
                          <a:spcPct val="100000"/>
                        </a:lnSpc>
                      </a:pPr>
                      <a:endParaRPr sz="700">
                        <a:latin typeface="Times New Roman"/>
                        <a:cs typeface="Times New Roman"/>
                      </a:endParaRPr>
                    </a:p>
                  </a:txBody>
                  <a:tcPr marL="0" marR="0" marB="0" marT="0">
                    <a:solidFill>
                      <a:srgbClr val="C00000"/>
                    </a:solidFill>
                  </a:tcPr>
                </a:tc>
                <a:tc>
                  <a:txBody>
                    <a:bodyPr/>
                    <a:lstStyle/>
                    <a:p>
                      <a:pPr marL="126364">
                        <a:lnSpc>
                          <a:spcPts val="819"/>
                        </a:lnSpc>
                      </a:pPr>
                      <a:r>
                        <a:rPr dirty="0" sz="800" spc="-5" b="1">
                          <a:solidFill>
                            <a:srgbClr val="FFFFFF"/>
                          </a:solidFill>
                          <a:latin typeface="Arial"/>
                          <a:cs typeface="Arial"/>
                        </a:rPr>
                        <a:t>(USD</a:t>
                      </a:r>
                      <a:r>
                        <a:rPr dirty="0" sz="800" spc="-20" b="1">
                          <a:solidFill>
                            <a:srgbClr val="FFFFFF"/>
                          </a:solidFill>
                          <a:latin typeface="Arial"/>
                          <a:cs typeface="Arial"/>
                        </a:rPr>
                        <a:t> </a:t>
                      </a:r>
                      <a:r>
                        <a:rPr dirty="0" sz="800" spc="-5" b="1">
                          <a:solidFill>
                            <a:srgbClr val="FFFFFF"/>
                          </a:solidFill>
                          <a:latin typeface="Arial"/>
                          <a:cs typeface="Arial"/>
                        </a:rPr>
                        <a:t>mn)</a:t>
                      </a:r>
                      <a:endParaRPr sz="800">
                        <a:latin typeface="Arial"/>
                        <a:cs typeface="Arial"/>
                      </a:endParaRPr>
                    </a:p>
                  </a:txBody>
                  <a:tcPr marL="0" marR="0" marB="0" marT="0">
                    <a:solidFill>
                      <a:srgbClr val="C00000"/>
                    </a:solidFill>
                  </a:tcPr>
                </a:tc>
                <a:tc>
                  <a:txBody>
                    <a:bodyPr/>
                    <a:lstStyle/>
                    <a:p>
                      <a:pPr marL="159385">
                        <a:lnSpc>
                          <a:spcPts val="819"/>
                        </a:lnSpc>
                      </a:pPr>
                      <a:r>
                        <a:rPr dirty="0" sz="800" spc="-10" b="1">
                          <a:solidFill>
                            <a:srgbClr val="FFFFFF"/>
                          </a:solidFill>
                          <a:latin typeface="Arial"/>
                          <a:cs typeface="Arial"/>
                        </a:rPr>
                        <a:t>FY22E</a:t>
                      </a:r>
                      <a:endParaRPr sz="800">
                        <a:latin typeface="Arial"/>
                        <a:cs typeface="Arial"/>
                      </a:endParaRPr>
                    </a:p>
                  </a:txBody>
                  <a:tcPr marL="0" marR="0" marB="0" marT="0">
                    <a:solidFill>
                      <a:srgbClr val="C00000"/>
                    </a:solidFill>
                  </a:tcPr>
                </a:tc>
                <a:tc>
                  <a:txBody>
                    <a:bodyPr/>
                    <a:lstStyle/>
                    <a:p>
                      <a:pPr marL="135255">
                        <a:lnSpc>
                          <a:spcPts val="819"/>
                        </a:lnSpc>
                      </a:pPr>
                      <a:r>
                        <a:rPr dirty="0" sz="800" spc="-10" b="1">
                          <a:solidFill>
                            <a:srgbClr val="FFFFFF"/>
                          </a:solidFill>
                          <a:latin typeface="Arial"/>
                          <a:cs typeface="Arial"/>
                        </a:rPr>
                        <a:t>FY23E</a:t>
                      </a:r>
                      <a:endParaRPr sz="800">
                        <a:latin typeface="Arial"/>
                        <a:cs typeface="Arial"/>
                      </a:endParaRPr>
                    </a:p>
                  </a:txBody>
                  <a:tcPr marL="0" marR="0" marB="0" marT="0">
                    <a:solidFill>
                      <a:srgbClr val="C00000"/>
                    </a:solidFill>
                  </a:tcPr>
                </a:tc>
                <a:tc>
                  <a:txBody>
                    <a:bodyPr/>
                    <a:lstStyle/>
                    <a:p>
                      <a:pPr algn="ctr" marR="66040">
                        <a:lnSpc>
                          <a:spcPts val="819"/>
                        </a:lnSpc>
                      </a:pPr>
                      <a:r>
                        <a:rPr dirty="0" sz="800" spc="-10" b="1">
                          <a:solidFill>
                            <a:srgbClr val="FFFFFF"/>
                          </a:solidFill>
                          <a:latin typeface="Arial"/>
                          <a:cs typeface="Arial"/>
                        </a:rPr>
                        <a:t>FY22E</a:t>
                      </a:r>
                      <a:endParaRPr sz="800">
                        <a:latin typeface="Arial"/>
                        <a:cs typeface="Arial"/>
                      </a:endParaRPr>
                    </a:p>
                  </a:txBody>
                  <a:tcPr marL="0" marR="0" marB="0" marT="0">
                    <a:solidFill>
                      <a:srgbClr val="C00000"/>
                    </a:solidFill>
                  </a:tcPr>
                </a:tc>
                <a:tc>
                  <a:txBody>
                    <a:bodyPr/>
                    <a:lstStyle/>
                    <a:p>
                      <a:pPr algn="ctr">
                        <a:lnSpc>
                          <a:spcPts val="819"/>
                        </a:lnSpc>
                      </a:pPr>
                      <a:r>
                        <a:rPr dirty="0" sz="800" spc="-10" b="1">
                          <a:solidFill>
                            <a:srgbClr val="FFFFFF"/>
                          </a:solidFill>
                          <a:latin typeface="Arial"/>
                          <a:cs typeface="Arial"/>
                        </a:rPr>
                        <a:t>FY23E</a:t>
                      </a:r>
                      <a:endParaRPr sz="800">
                        <a:latin typeface="Arial"/>
                        <a:cs typeface="Arial"/>
                      </a:endParaRPr>
                    </a:p>
                  </a:txBody>
                  <a:tcPr marL="0" marR="0" marB="0" marT="0">
                    <a:solidFill>
                      <a:srgbClr val="C00000"/>
                    </a:solidFill>
                  </a:tcPr>
                </a:tc>
              </a:tr>
              <a:tr h="162850">
                <a:tc>
                  <a:txBody>
                    <a:bodyPr/>
                    <a:lstStyle/>
                    <a:p>
                      <a:pPr marL="81280">
                        <a:lnSpc>
                          <a:spcPct val="100000"/>
                        </a:lnSpc>
                        <a:spcBef>
                          <a:spcPts val="85"/>
                        </a:spcBef>
                      </a:pPr>
                      <a:r>
                        <a:rPr dirty="0" sz="800" spc="-10">
                          <a:latin typeface="PMingLiU"/>
                          <a:cs typeface="PMingLiU"/>
                        </a:rPr>
                        <a:t>科济药业</a:t>
                      </a:r>
                      <a:endParaRPr sz="800">
                        <a:latin typeface="PMingLiU"/>
                        <a:cs typeface="PMingLiU"/>
                      </a:endParaRPr>
                    </a:p>
                  </a:txBody>
                  <a:tcPr marL="0" marR="0" marB="0" marT="10795"/>
                </a:tc>
                <a:tc>
                  <a:txBody>
                    <a:bodyPr/>
                    <a:lstStyle/>
                    <a:p>
                      <a:pPr marL="155575">
                        <a:lnSpc>
                          <a:spcPct val="100000"/>
                        </a:lnSpc>
                        <a:spcBef>
                          <a:spcPts val="160"/>
                        </a:spcBef>
                      </a:pPr>
                      <a:r>
                        <a:rPr dirty="0" sz="800" spc="-10">
                          <a:latin typeface="Arial"/>
                          <a:cs typeface="Arial"/>
                        </a:rPr>
                        <a:t>2171</a:t>
                      </a:r>
                      <a:r>
                        <a:rPr dirty="0" sz="800" spc="-25">
                          <a:latin typeface="Arial"/>
                          <a:cs typeface="Arial"/>
                        </a:rPr>
                        <a:t> </a:t>
                      </a:r>
                      <a:r>
                        <a:rPr dirty="0" sz="800" spc="5">
                          <a:latin typeface="Arial"/>
                          <a:cs typeface="Arial"/>
                        </a:rPr>
                        <a:t>HK</a:t>
                      </a:r>
                      <a:endParaRPr sz="800">
                        <a:latin typeface="Arial"/>
                        <a:cs typeface="Arial"/>
                      </a:endParaRPr>
                    </a:p>
                  </a:txBody>
                  <a:tcPr marL="0" marR="0" marB="0" marT="20320"/>
                </a:tc>
                <a:tc>
                  <a:txBody>
                    <a:bodyPr/>
                    <a:lstStyle/>
                    <a:p>
                      <a:pPr algn="r" marR="106045">
                        <a:lnSpc>
                          <a:spcPct val="100000"/>
                        </a:lnSpc>
                        <a:spcBef>
                          <a:spcPts val="160"/>
                        </a:spcBef>
                      </a:pPr>
                      <a:r>
                        <a:rPr dirty="0" sz="800" spc="-10">
                          <a:latin typeface="Arial"/>
                          <a:cs typeface="Arial"/>
                        </a:rPr>
                        <a:t>1,029</a:t>
                      </a:r>
                      <a:endParaRPr sz="800">
                        <a:latin typeface="Arial"/>
                        <a:cs typeface="Arial"/>
                      </a:endParaRPr>
                    </a:p>
                  </a:txBody>
                  <a:tcPr marL="0" marR="0" marB="0" marT="20320"/>
                </a:tc>
                <a:tc>
                  <a:txBody>
                    <a:bodyPr/>
                    <a:lstStyle/>
                    <a:p>
                      <a:pPr algn="r" marR="127635">
                        <a:lnSpc>
                          <a:spcPct val="100000"/>
                        </a:lnSpc>
                        <a:spcBef>
                          <a:spcPts val="160"/>
                        </a:spcBef>
                      </a:pPr>
                      <a:r>
                        <a:rPr dirty="0" sz="800" spc="-5">
                          <a:latin typeface="Arial"/>
                          <a:cs typeface="Arial"/>
                        </a:rPr>
                        <a:t>-779</a:t>
                      </a:r>
                      <a:endParaRPr sz="800">
                        <a:latin typeface="Arial"/>
                        <a:cs typeface="Arial"/>
                      </a:endParaRPr>
                    </a:p>
                  </a:txBody>
                  <a:tcPr marL="0" marR="0" marB="0" marT="20320"/>
                </a:tc>
                <a:tc>
                  <a:txBody>
                    <a:bodyPr/>
                    <a:lstStyle/>
                    <a:p>
                      <a:pPr algn="r" marR="135255">
                        <a:lnSpc>
                          <a:spcPct val="100000"/>
                        </a:lnSpc>
                        <a:spcBef>
                          <a:spcPts val="160"/>
                        </a:spcBef>
                      </a:pPr>
                      <a:r>
                        <a:rPr dirty="0" sz="800" spc="-5">
                          <a:latin typeface="Arial"/>
                          <a:cs typeface="Arial"/>
                        </a:rPr>
                        <a:t>-873</a:t>
                      </a:r>
                      <a:endParaRPr sz="800">
                        <a:latin typeface="Arial"/>
                        <a:cs typeface="Arial"/>
                      </a:endParaRPr>
                    </a:p>
                  </a:txBody>
                  <a:tcPr marL="0" marR="0" marB="0" marT="20320"/>
                </a:tc>
                <a:tc>
                  <a:txBody>
                    <a:bodyPr/>
                    <a:lstStyle/>
                    <a:p>
                      <a:pPr algn="ctr" marR="64769">
                        <a:lnSpc>
                          <a:spcPct val="100000"/>
                        </a:lnSpc>
                        <a:spcBef>
                          <a:spcPts val="160"/>
                        </a:spcBef>
                      </a:pPr>
                      <a:r>
                        <a:rPr dirty="0" sz="800" spc="-5">
                          <a:latin typeface="Arial"/>
                          <a:cs typeface="Arial"/>
                        </a:rPr>
                        <a:t>388</a:t>
                      </a:r>
                      <a:endParaRPr sz="800">
                        <a:latin typeface="Arial"/>
                        <a:cs typeface="Arial"/>
                      </a:endParaRPr>
                    </a:p>
                  </a:txBody>
                  <a:tcPr marL="0" marR="0" marB="0" marT="20320"/>
                </a:tc>
                <a:tc>
                  <a:txBody>
                    <a:bodyPr/>
                    <a:lstStyle/>
                    <a:p>
                      <a:pPr algn="ctr">
                        <a:lnSpc>
                          <a:spcPct val="100000"/>
                        </a:lnSpc>
                        <a:spcBef>
                          <a:spcPts val="160"/>
                        </a:spcBef>
                      </a:pPr>
                      <a:r>
                        <a:rPr dirty="0" sz="800" spc="-5">
                          <a:latin typeface="Arial"/>
                          <a:cs typeface="Arial"/>
                        </a:rPr>
                        <a:t>106</a:t>
                      </a:r>
                      <a:endParaRPr sz="800">
                        <a:latin typeface="Arial"/>
                        <a:cs typeface="Arial"/>
                      </a:endParaRPr>
                    </a:p>
                  </a:txBody>
                  <a:tcPr marL="0" marR="0" marB="0" marT="20320"/>
                </a:tc>
              </a:tr>
              <a:tr h="170687">
                <a:tc>
                  <a:txBody>
                    <a:bodyPr/>
                    <a:lstStyle/>
                    <a:p>
                      <a:pPr marL="81280">
                        <a:lnSpc>
                          <a:spcPct val="100000"/>
                        </a:lnSpc>
                        <a:spcBef>
                          <a:spcPts val="125"/>
                        </a:spcBef>
                      </a:pPr>
                      <a:r>
                        <a:rPr dirty="0" sz="800" spc="-10">
                          <a:latin typeface="PMingLiU"/>
                          <a:cs typeface="PMingLiU"/>
                        </a:rPr>
                        <a:t>传奇生物</a:t>
                      </a:r>
                      <a:endParaRPr sz="800">
                        <a:latin typeface="PMingLiU"/>
                        <a:cs typeface="PMingLiU"/>
                      </a:endParaRPr>
                    </a:p>
                  </a:txBody>
                  <a:tcPr marL="0" marR="0" marB="0" marT="15875"/>
                </a:tc>
                <a:tc>
                  <a:txBody>
                    <a:bodyPr/>
                    <a:lstStyle/>
                    <a:p>
                      <a:pPr marL="155575">
                        <a:lnSpc>
                          <a:spcPct val="100000"/>
                        </a:lnSpc>
                        <a:spcBef>
                          <a:spcPts val="195"/>
                        </a:spcBef>
                      </a:pPr>
                      <a:r>
                        <a:rPr dirty="0" sz="800" spc="-10">
                          <a:latin typeface="Arial"/>
                          <a:cs typeface="Arial"/>
                        </a:rPr>
                        <a:t>LEGN</a:t>
                      </a:r>
                      <a:r>
                        <a:rPr dirty="0" sz="800" spc="-15">
                          <a:latin typeface="Arial"/>
                          <a:cs typeface="Arial"/>
                        </a:rPr>
                        <a:t> </a:t>
                      </a:r>
                      <a:r>
                        <a:rPr dirty="0" sz="800" spc="-10">
                          <a:latin typeface="Arial"/>
                          <a:cs typeface="Arial"/>
                        </a:rPr>
                        <a:t>O</a:t>
                      </a:r>
                      <a:endParaRPr sz="800">
                        <a:latin typeface="Arial"/>
                        <a:cs typeface="Arial"/>
                      </a:endParaRPr>
                    </a:p>
                  </a:txBody>
                  <a:tcPr marL="0" marR="0" marB="0" marT="24765"/>
                </a:tc>
                <a:tc>
                  <a:txBody>
                    <a:bodyPr/>
                    <a:lstStyle/>
                    <a:p>
                      <a:pPr algn="r" marR="106045">
                        <a:lnSpc>
                          <a:spcPct val="100000"/>
                        </a:lnSpc>
                        <a:spcBef>
                          <a:spcPts val="195"/>
                        </a:spcBef>
                      </a:pPr>
                      <a:r>
                        <a:rPr dirty="0" sz="800" spc="-10">
                          <a:latin typeface="Arial"/>
                          <a:cs typeface="Arial"/>
                        </a:rPr>
                        <a:t>6,293</a:t>
                      </a:r>
                      <a:endParaRPr sz="800">
                        <a:latin typeface="Arial"/>
                        <a:cs typeface="Arial"/>
                      </a:endParaRPr>
                    </a:p>
                  </a:txBody>
                  <a:tcPr marL="0" marR="0" marB="0" marT="24765"/>
                </a:tc>
                <a:tc>
                  <a:txBody>
                    <a:bodyPr/>
                    <a:lstStyle/>
                    <a:p>
                      <a:pPr algn="r" marR="127635">
                        <a:lnSpc>
                          <a:spcPct val="100000"/>
                        </a:lnSpc>
                        <a:spcBef>
                          <a:spcPts val="195"/>
                        </a:spcBef>
                      </a:pPr>
                      <a:r>
                        <a:rPr dirty="0" sz="800" spc="-5">
                          <a:latin typeface="Arial"/>
                          <a:cs typeface="Arial"/>
                        </a:rPr>
                        <a:t>-2,227</a:t>
                      </a:r>
                      <a:endParaRPr sz="800">
                        <a:latin typeface="Arial"/>
                        <a:cs typeface="Arial"/>
                      </a:endParaRPr>
                    </a:p>
                  </a:txBody>
                  <a:tcPr marL="0" marR="0" marB="0" marT="24765"/>
                </a:tc>
                <a:tc>
                  <a:txBody>
                    <a:bodyPr/>
                    <a:lstStyle/>
                    <a:p>
                      <a:pPr algn="r" marR="135255">
                        <a:lnSpc>
                          <a:spcPct val="100000"/>
                        </a:lnSpc>
                        <a:spcBef>
                          <a:spcPts val="195"/>
                        </a:spcBef>
                      </a:pPr>
                      <a:r>
                        <a:rPr dirty="0" sz="800" spc="-5">
                          <a:latin typeface="Arial"/>
                          <a:cs typeface="Arial"/>
                        </a:rPr>
                        <a:t>-1,838</a:t>
                      </a:r>
                      <a:endParaRPr sz="800">
                        <a:latin typeface="Arial"/>
                        <a:cs typeface="Arial"/>
                      </a:endParaRPr>
                    </a:p>
                  </a:txBody>
                  <a:tcPr marL="0" marR="0" marB="0" marT="24765"/>
                </a:tc>
                <a:tc>
                  <a:txBody>
                    <a:bodyPr/>
                    <a:lstStyle/>
                    <a:p>
                      <a:pPr algn="ctr" marR="62865">
                        <a:lnSpc>
                          <a:spcPct val="100000"/>
                        </a:lnSpc>
                        <a:spcBef>
                          <a:spcPts val="195"/>
                        </a:spcBef>
                      </a:pPr>
                      <a:r>
                        <a:rPr dirty="0" sz="800" spc="-15">
                          <a:latin typeface="Arial"/>
                          <a:cs typeface="Arial"/>
                        </a:rPr>
                        <a:t>36</a:t>
                      </a:r>
                      <a:endParaRPr sz="800">
                        <a:latin typeface="Arial"/>
                        <a:cs typeface="Arial"/>
                      </a:endParaRPr>
                    </a:p>
                  </a:txBody>
                  <a:tcPr marL="0" marR="0" marB="0" marT="24765"/>
                </a:tc>
                <a:tc>
                  <a:txBody>
                    <a:bodyPr/>
                    <a:lstStyle/>
                    <a:p>
                      <a:pPr algn="ctr">
                        <a:lnSpc>
                          <a:spcPct val="100000"/>
                        </a:lnSpc>
                        <a:spcBef>
                          <a:spcPts val="195"/>
                        </a:spcBef>
                      </a:pPr>
                      <a:r>
                        <a:rPr dirty="0" sz="800" spc="-15">
                          <a:latin typeface="Arial"/>
                          <a:cs typeface="Arial"/>
                        </a:rPr>
                        <a:t>26</a:t>
                      </a:r>
                      <a:endParaRPr sz="800">
                        <a:latin typeface="Arial"/>
                        <a:cs typeface="Arial"/>
                      </a:endParaRPr>
                    </a:p>
                  </a:txBody>
                  <a:tcPr marL="0" marR="0" marB="0" marT="24765"/>
                </a:tc>
              </a:tr>
              <a:tr h="199861">
                <a:tc>
                  <a:txBody>
                    <a:bodyPr/>
                    <a:lstStyle/>
                    <a:p>
                      <a:pPr marL="81280">
                        <a:lnSpc>
                          <a:spcPct val="100000"/>
                        </a:lnSpc>
                        <a:spcBef>
                          <a:spcPts val="150"/>
                        </a:spcBef>
                      </a:pPr>
                      <a:r>
                        <a:rPr dirty="0" sz="800" spc="-10">
                          <a:latin typeface="PMingLiU"/>
                          <a:cs typeface="PMingLiU"/>
                        </a:rPr>
                        <a:t>药明巨诺</a:t>
                      </a:r>
                      <a:endParaRPr sz="800">
                        <a:latin typeface="PMingLiU"/>
                        <a:cs typeface="PMingLiU"/>
                      </a:endParaRPr>
                    </a:p>
                  </a:txBody>
                  <a:tcPr marL="0" marR="0" marB="0" marT="19050">
                    <a:lnB w="38100">
                      <a:solidFill>
                        <a:srgbClr val="000000"/>
                      </a:solidFill>
                      <a:prstDash val="solid"/>
                    </a:lnB>
                  </a:tcPr>
                </a:tc>
                <a:tc>
                  <a:txBody>
                    <a:bodyPr/>
                    <a:lstStyle/>
                    <a:p>
                      <a:pPr marL="155575">
                        <a:lnSpc>
                          <a:spcPct val="100000"/>
                        </a:lnSpc>
                        <a:spcBef>
                          <a:spcPts val="220"/>
                        </a:spcBef>
                      </a:pPr>
                      <a:r>
                        <a:rPr dirty="0" sz="800" spc="-10">
                          <a:latin typeface="Arial"/>
                          <a:cs typeface="Arial"/>
                        </a:rPr>
                        <a:t>2126</a:t>
                      </a:r>
                      <a:r>
                        <a:rPr dirty="0" sz="800" spc="-25">
                          <a:latin typeface="Arial"/>
                          <a:cs typeface="Arial"/>
                        </a:rPr>
                        <a:t> </a:t>
                      </a:r>
                      <a:r>
                        <a:rPr dirty="0" sz="800" spc="5">
                          <a:latin typeface="Arial"/>
                          <a:cs typeface="Arial"/>
                        </a:rPr>
                        <a:t>HK</a:t>
                      </a:r>
                      <a:endParaRPr sz="800">
                        <a:latin typeface="Arial"/>
                        <a:cs typeface="Arial"/>
                      </a:endParaRPr>
                    </a:p>
                  </a:txBody>
                  <a:tcPr marL="0" marR="0" marB="0" marT="27940">
                    <a:lnB w="38100">
                      <a:solidFill>
                        <a:srgbClr val="000000"/>
                      </a:solidFill>
                      <a:prstDash val="solid"/>
                    </a:lnB>
                  </a:tcPr>
                </a:tc>
                <a:tc>
                  <a:txBody>
                    <a:bodyPr/>
                    <a:lstStyle/>
                    <a:p>
                      <a:pPr algn="r" marR="106045">
                        <a:lnSpc>
                          <a:spcPct val="100000"/>
                        </a:lnSpc>
                        <a:spcBef>
                          <a:spcPts val="220"/>
                        </a:spcBef>
                      </a:pPr>
                      <a:r>
                        <a:rPr dirty="0" sz="800" spc="-5">
                          <a:latin typeface="Arial"/>
                          <a:cs typeface="Arial"/>
                        </a:rPr>
                        <a:t>198</a:t>
                      </a:r>
                      <a:endParaRPr sz="800">
                        <a:latin typeface="Arial"/>
                        <a:cs typeface="Arial"/>
                      </a:endParaRPr>
                    </a:p>
                  </a:txBody>
                  <a:tcPr marL="0" marR="0" marB="0" marT="27940">
                    <a:lnB w="38100">
                      <a:solidFill>
                        <a:srgbClr val="000000"/>
                      </a:solidFill>
                      <a:prstDash val="solid"/>
                    </a:lnB>
                  </a:tcPr>
                </a:tc>
                <a:tc>
                  <a:txBody>
                    <a:bodyPr/>
                    <a:lstStyle/>
                    <a:p>
                      <a:pPr algn="r" marR="127635">
                        <a:lnSpc>
                          <a:spcPct val="100000"/>
                        </a:lnSpc>
                        <a:spcBef>
                          <a:spcPts val="220"/>
                        </a:spcBef>
                      </a:pPr>
                      <a:r>
                        <a:rPr dirty="0" sz="800" spc="-5">
                          <a:latin typeface="Arial"/>
                          <a:cs typeface="Arial"/>
                        </a:rPr>
                        <a:t>-854</a:t>
                      </a:r>
                      <a:endParaRPr sz="800">
                        <a:latin typeface="Arial"/>
                        <a:cs typeface="Arial"/>
                      </a:endParaRPr>
                    </a:p>
                  </a:txBody>
                  <a:tcPr marL="0" marR="0" marB="0" marT="27940">
                    <a:lnB w="38100">
                      <a:solidFill>
                        <a:srgbClr val="000000"/>
                      </a:solidFill>
                      <a:prstDash val="solid"/>
                    </a:lnB>
                  </a:tcPr>
                </a:tc>
                <a:tc>
                  <a:txBody>
                    <a:bodyPr/>
                    <a:lstStyle/>
                    <a:p>
                      <a:pPr algn="r" marR="135255">
                        <a:lnSpc>
                          <a:spcPct val="100000"/>
                        </a:lnSpc>
                        <a:spcBef>
                          <a:spcPts val="220"/>
                        </a:spcBef>
                      </a:pPr>
                      <a:r>
                        <a:rPr dirty="0" sz="800" spc="-5">
                          <a:latin typeface="Arial"/>
                          <a:cs typeface="Arial"/>
                        </a:rPr>
                        <a:t>-769</a:t>
                      </a:r>
                      <a:endParaRPr sz="800">
                        <a:latin typeface="Arial"/>
                        <a:cs typeface="Arial"/>
                      </a:endParaRPr>
                    </a:p>
                  </a:txBody>
                  <a:tcPr marL="0" marR="0" marB="0" marT="27940">
                    <a:lnB w="38100">
                      <a:solidFill>
                        <a:srgbClr val="000000"/>
                      </a:solidFill>
                      <a:prstDash val="solid"/>
                    </a:lnB>
                  </a:tcPr>
                </a:tc>
                <a:tc>
                  <a:txBody>
                    <a:bodyPr/>
                    <a:lstStyle/>
                    <a:p>
                      <a:pPr algn="ctr" marR="61594">
                        <a:lnSpc>
                          <a:spcPct val="100000"/>
                        </a:lnSpc>
                        <a:spcBef>
                          <a:spcPts val="220"/>
                        </a:spcBef>
                      </a:pPr>
                      <a:r>
                        <a:rPr dirty="0" sz="800">
                          <a:latin typeface="Arial"/>
                          <a:cs typeface="Arial"/>
                        </a:rPr>
                        <a:t>7</a:t>
                      </a:r>
                      <a:endParaRPr sz="800">
                        <a:latin typeface="Arial"/>
                        <a:cs typeface="Arial"/>
                      </a:endParaRPr>
                    </a:p>
                  </a:txBody>
                  <a:tcPr marL="0" marR="0" marB="0" marT="27940">
                    <a:lnB w="38100">
                      <a:solidFill>
                        <a:srgbClr val="000000"/>
                      </a:solidFill>
                      <a:prstDash val="solid"/>
                    </a:lnB>
                  </a:tcPr>
                </a:tc>
                <a:tc>
                  <a:txBody>
                    <a:bodyPr/>
                    <a:lstStyle/>
                    <a:p>
                      <a:pPr algn="ctr" marL="635">
                        <a:lnSpc>
                          <a:spcPct val="100000"/>
                        </a:lnSpc>
                        <a:spcBef>
                          <a:spcPts val="220"/>
                        </a:spcBef>
                      </a:pPr>
                      <a:r>
                        <a:rPr dirty="0" sz="800">
                          <a:latin typeface="Arial"/>
                          <a:cs typeface="Arial"/>
                        </a:rPr>
                        <a:t>2</a:t>
                      </a:r>
                      <a:endParaRPr sz="800">
                        <a:latin typeface="Arial"/>
                        <a:cs typeface="Arial"/>
                      </a:endParaRPr>
                    </a:p>
                  </a:txBody>
                  <a:tcPr marL="0" marR="0" marB="0" marT="27940">
                    <a:lnB w="38100">
                      <a:solidFill>
                        <a:srgbClr val="000000"/>
                      </a:solidFill>
                      <a:prstDash val="solid"/>
                    </a:lnB>
                  </a:tcPr>
                </a:tc>
              </a:tr>
            </a:tbl>
          </a:graphicData>
        </a:graphic>
      </p:graphicFrame>
      <p:sp>
        <p:nvSpPr>
          <p:cNvPr id="9" name="object 9"/>
          <p:cNvSpPr txBox="1"/>
          <p:nvPr/>
        </p:nvSpPr>
        <p:spPr>
          <a:xfrm>
            <a:off x="527100" y="3509009"/>
            <a:ext cx="2110105" cy="14668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55">
                <a:latin typeface="Arial"/>
                <a:cs typeface="Arial"/>
              </a:rPr>
              <a:t> </a:t>
            </a:r>
            <a:r>
              <a:rPr dirty="0" sz="800" spc="-10">
                <a:latin typeface="PMingLiU"/>
                <a:cs typeface="PMingLiU"/>
              </a:rPr>
              <a:t>公</a:t>
            </a:r>
            <a:r>
              <a:rPr dirty="0" sz="800" spc="10">
                <a:latin typeface="PMingLiU"/>
                <a:cs typeface="PMingLiU"/>
              </a:rPr>
              <a:t>司</a:t>
            </a:r>
            <a:r>
              <a:rPr dirty="0" sz="800" spc="-10">
                <a:latin typeface="PMingLiU"/>
                <a:cs typeface="PMingLiU"/>
              </a:rPr>
              <a:t>、彭</a:t>
            </a:r>
            <a:r>
              <a:rPr dirty="0" sz="800" spc="10">
                <a:latin typeface="PMingLiU"/>
                <a:cs typeface="PMingLiU"/>
              </a:rPr>
              <a:t>博</a:t>
            </a:r>
            <a:r>
              <a:rPr dirty="0" sz="800" spc="-10">
                <a:latin typeface="PMingLiU"/>
                <a:cs typeface="PMingLiU"/>
              </a:rPr>
              <a:t>及招</a:t>
            </a:r>
            <a:r>
              <a:rPr dirty="0" sz="800" spc="10">
                <a:latin typeface="PMingLiU"/>
                <a:cs typeface="PMingLiU"/>
              </a:rPr>
              <a:t>银</a:t>
            </a:r>
            <a:r>
              <a:rPr dirty="0" sz="800" spc="-10">
                <a:latin typeface="PMingLiU"/>
                <a:cs typeface="PMingLiU"/>
              </a:rPr>
              <a:t>国际</a:t>
            </a:r>
            <a:r>
              <a:rPr dirty="0" sz="800" spc="10">
                <a:latin typeface="PMingLiU"/>
                <a:cs typeface="PMingLiU"/>
              </a:rPr>
              <a:t>环</a:t>
            </a:r>
            <a:r>
              <a:rPr dirty="0" sz="800" spc="-10">
                <a:latin typeface="PMingLiU"/>
                <a:cs typeface="PMingLiU"/>
              </a:rPr>
              <a:t>球市</a:t>
            </a:r>
            <a:r>
              <a:rPr dirty="0" sz="800" spc="10">
                <a:latin typeface="PMingLiU"/>
                <a:cs typeface="PMingLiU"/>
              </a:rPr>
              <a:t>场</a:t>
            </a:r>
            <a:r>
              <a:rPr dirty="0" sz="800" spc="-10">
                <a:latin typeface="PMingLiU"/>
                <a:cs typeface="PMingLiU"/>
              </a:rPr>
              <a:t>预测</a:t>
            </a:r>
            <a:endParaRPr sz="800">
              <a:latin typeface="PMingLiU"/>
              <a:cs typeface="PMingLiU"/>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graphicFrame>
        <p:nvGraphicFramePr>
          <p:cNvPr id="7" name="object 7"/>
          <p:cNvGraphicFramePr>
            <a:graphicFrameLocks noGrp="1"/>
          </p:cNvGraphicFramePr>
          <p:nvPr/>
        </p:nvGraphicFramePr>
        <p:xfrm>
          <a:off x="530656" y="1200806"/>
          <a:ext cx="6708775" cy="8193405"/>
        </p:xfrm>
        <a:graphic>
          <a:graphicData uri="http://schemas.openxmlformats.org/drawingml/2006/table">
            <a:tbl>
              <a:tblPr firstRow="1" bandRow="1">
                <a:tableStyleId>{2D5ABB26-0587-4C30-8999-92F81FD0307C}</a:tableStyleId>
              </a:tblPr>
              <a:tblGrid>
                <a:gridCol w="6708140"/>
              </a:tblGrid>
              <a:tr h="1540336">
                <a:tc>
                  <a:txBody>
                    <a:bodyPr/>
                    <a:lstStyle/>
                    <a:p>
                      <a:pPr marL="8890">
                        <a:lnSpc>
                          <a:spcPts val="1789"/>
                        </a:lnSpc>
                      </a:pPr>
                      <a:r>
                        <a:rPr dirty="0" sz="1500" spc="10" b="1">
                          <a:latin typeface="Microsoft JhengHei UI"/>
                          <a:cs typeface="Microsoft JhengHei UI"/>
                        </a:rPr>
                        <a:t>免责</a:t>
                      </a:r>
                      <a:r>
                        <a:rPr dirty="0" sz="1500" spc="-15" b="1">
                          <a:latin typeface="Microsoft JhengHei UI"/>
                          <a:cs typeface="Microsoft JhengHei UI"/>
                        </a:rPr>
                        <a:t>声</a:t>
                      </a:r>
                      <a:r>
                        <a:rPr dirty="0" sz="1500" spc="10" b="1">
                          <a:latin typeface="Microsoft JhengHei UI"/>
                          <a:cs typeface="Microsoft JhengHei UI"/>
                        </a:rPr>
                        <a:t>明</a:t>
                      </a:r>
                      <a:r>
                        <a:rPr dirty="0" sz="1500" spc="-15" b="1">
                          <a:latin typeface="Microsoft JhengHei UI"/>
                          <a:cs typeface="Microsoft JhengHei UI"/>
                        </a:rPr>
                        <a:t>及</a:t>
                      </a:r>
                      <a:r>
                        <a:rPr dirty="0" sz="1500" spc="10" b="1">
                          <a:latin typeface="Microsoft JhengHei UI"/>
                          <a:cs typeface="Microsoft JhengHei UI"/>
                        </a:rPr>
                        <a:t>披露</a:t>
                      </a:r>
                      <a:endParaRPr sz="1500">
                        <a:latin typeface="Microsoft JhengHei UI"/>
                        <a:cs typeface="Microsoft JhengHei UI"/>
                      </a:endParaRPr>
                    </a:p>
                    <a:p>
                      <a:pPr marL="8890">
                        <a:lnSpc>
                          <a:spcPct val="100000"/>
                        </a:lnSpc>
                        <a:spcBef>
                          <a:spcPts val="1190"/>
                        </a:spcBef>
                      </a:pPr>
                      <a:r>
                        <a:rPr dirty="0" sz="1150" b="1">
                          <a:latin typeface="Microsoft JhengHei UI"/>
                          <a:cs typeface="Microsoft JhengHei UI"/>
                        </a:rPr>
                        <a:t>分析员声明</a:t>
                      </a:r>
                      <a:endParaRPr sz="1150">
                        <a:latin typeface="Microsoft JhengHei UI"/>
                        <a:cs typeface="Microsoft JhengHei UI"/>
                      </a:endParaRPr>
                    </a:p>
                    <a:p>
                      <a:pPr marL="8890" marR="33655">
                        <a:lnSpc>
                          <a:spcPct val="122500"/>
                        </a:lnSpc>
                        <a:spcBef>
                          <a:spcPts val="30"/>
                        </a:spcBef>
                      </a:pPr>
                      <a:r>
                        <a:rPr dirty="0" sz="800" spc="-10">
                          <a:latin typeface="PMingLiU"/>
                          <a:cs typeface="PMingLiU"/>
                        </a:rPr>
                        <a:t>负责撰</a:t>
                      </a:r>
                      <a:r>
                        <a:rPr dirty="0" sz="800" spc="10">
                          <a:latin typeface="PMingLiU"/>
                          <a:cs typeface="PMingLiU"/>
                        </a:rPr>
                        <a:t>写</a:t>
                      </a:r>
                      <a:r>
                        <a:rPr dirty="0" sz="800" spc="-10">
                          <a:latin typeface="PMingLiU"/>
                          <a:cs typeface="PMingLiU"/>
                        </a:rPr>
                        <a:t>本报</a:t>
                      </a:r>
                      <a:r>
                        <a:rPr dirty="0" sz="800" spc="10">
                          <a:latin typeface="PMingLiU"/>
                          <a:cs typeface="PMingLiU"/>
                        </a:rPr>
                        <a:t>告</a:t>
                      </a:r>
                      <a:r>
                        <a:rPr dirty="0" sz="800" spc="-10">
                          <a:latin typeface="PMingLiU"/>
                          <a:cs typeface="PMingLiU"/>
                        </a:rPr>
                        <a:t>的全</a:t>
                      </a:r>
                      <a:r>
                        <a:rPr dirty="0" sz="800" spc="10">
                          <a:latin typeface="PMingLiU"/>
                          <a:cs typeface="PMingLiU"/>
                        </a:rPr>
                        <a:t>部</a:t>
                      </a:r>
                      <a:r>
                        <a:rPr dirty="0" sz="800" spc="-10">
                          <a:latin typeface="PMingLiU"/>
                          <a:cs typeface="PMingLiU"/>
                        </a:rPr>
                        <a:t>或部</a:t>
                      </a:r>
                      <a:r>
                        <a:rPr dirty="0" sz="800" spc="10">
                          <a:latin typeface="PMingLiU"/>
                          <a:cs typeface="PMingLiU"/>
                        </a:rPr>
                        <a:t>分</a:t>
                      </a:r>
                      <a:r>
                        <a:rPr dirty="0" sz="800" spc="-10">
                          <a:latin typeface="PMingLiU"/>
                          <a:cs typeface="PMingLiU"/>
                        </a:rPr>
                        <a:t>内容</a:t>
                      </a:r>
                      <a:r>
                        <a:rPr dirty="0" sz="800" spc="10">
                          <a:latin typeface="PMingLiU"/>
                          <a:cs typeface="PMingLiU"/>
                        </a:rPr>
                        <a:t>之</a:t>
                      </a:r>
                      <a:r>
                        <a:rPr dirty="0" sz="800" spc="-10">
                          <a:latin typeface="PMingLiU"/>
                          <a:cs typeface="PMingLiU"/>
                        </a:rPr>
                        <a:t>分析</a:t>
                      </a:r>
                      <a:r>
                        <a:rPr dirty="0" sz="800" spc="10">
                          <a:latin typeface="PMingLiU"/>
                          <a:cs typeface="PMingLiU"/>
                        </a:rPr>
                        <a:t>员</a:t>
                      </a:r>
                      <a:r>
                        <a:rPr dirty="0" sz="800" spc="-10">
                          <a:latin typeface="PMingLiU"/>
                          <a:cs typeface="PMingLiU"/>
                        </a:rPr>
                        <a:t>，就</a:t>
                      </a:r>
                      <a:r>
                        <a:rPr dirty="0" sz="800" spc="10">
                          <a:latin typeface="PMingLiU"/>
                          <a:cs typeface="PMingLiU"/>
                        </a:rPr>
                        <a:t>本</a:t>
                      </a:r>
                      <a:r>
                        <a:rPr dirty="0" sz="800" spc="-10">
                          <a:latin typeface="PMingLiU"/>
                          <a:cs typeface="PMingLiU"/>
                        </a:rPr>
                        <a:t>报告</a:t>
                      </a:r>
                      <a:r>
                        <a:rPr dirty="0" sz="800" spc="10">
                          <a:latin typeface="PMingLiU"/>
                          <a:cs typeface="PMingLiU"/>
                        </a:rPr>
                        <a:t>所</a:t>
                      </a:r>
                      <a:r>
                        <a:rPr dirty="0" sz="800" spc="-10">
                          <a:latin typeface="PMingLiU"/>
                          <a:cs typeface="PMingLiU"/>
                        </a:rPr>
                        <a:t>提及</a:t>
                      </a:r>
                      <a:r>
                        <a:rPr dirty="0" sz="800" spc="10">
                          <a:latin typeface="PMingLiU"/>
                          <a:cs typeface="PMingLiU"/>
                        </a:rPr>
                        <a:t>的</a:t>
                      </a:r>
                      <a:r>
                        <a:rPr dirty="0" sz="800" spc="-10">
                          <a:latin typeface="PMingLiU"/>
                          <a:cs typeface="PMingLiU"/>
                        </a:rPr>
                        <a:t>证</a:t>
                      </a:r>
                      <a:r>
                        <a:rPr dirty="0" sz="800" spc="10">
                          <a:latin typeface="PMingLiU"/>
                          <a:cs typeface="PMingLiU"/>
                        </a:rPr>
                        <a:t>券</a:t>
                      </a:r>
                      <a:r>
                        <a:rPr dirty="0" sz="800" spc="-10">
                          <a:latin typeface="PMingLiU"/>
                          <a:cs typeface="PMingLiU"/>
                        </a:rPr>
                        <a:t>及其发</a:t>
                      </a:r>
                      <a:r>
                        <a:rPr dirty="0" sz="800" spc="10">
                          <a:latin typeface="PMingLiU"/>
                          <a:cs typeface="PMingLiU"/>
                        </a:rPr>
                        <a:t>行</a:t>
                      </a:r>
                      <a:r>
                        <a:rPr dirty="0" sz="800" spc="-10">
                          <a:latin typeface="PMingLiU"/>
                          <a:cs typeface="PMingLiU"/>
                        </a:rPr>
                        <a:t>人做</a:t>
                      </a:r>
                      <a:r>
                        <a:rPr dirty="0" sz="800" spc="10">
                          <a:latin typeface="PMingLiU"/>
                          <a:cs typeface="PMingLiU"/>
                        </a:rPr>
                        <a:t>出</a:t>
                      </a:r>
                      <a:r>
                        <a:rPr dirty="0" sz="800" spc="-10">
                          <a:latin typeface="PMingLiU"/>
                          <a:cs typeface="PMingLiU"/>
                        </a:rPr>
                        <a:t>以下</a:t>
                      </a:r>
                      <a:r>
                        <a:rPr dirty="0" sz="800" spc="10">
                          <a:latin typeface="PMingLiU"/>
                          <a:cs typeface="PMingLiU"/>
                        </a:rPr>
                        <a:t>声</a:t>
                      </a:r>
                      <a:r>
                        <a:rPr dirty="0" sz="800" spc="-10">
                          <a:latin typeface="PMingLiU"/>
                          <a:cs typeface="PMingLiU"/>
                        </a:rPr>
                        <a:t>明</a:t>
                      </a:r>
                      <a:r>
                        <a:rPr dirty="0" sz="800" spc="5">
                          <a:latin typeface="PMingLiU"/>
                          <a:cs typeface="PMingLiU"/>
                        </a:rPr>
                        <a:t>：（</a:t>
                      </a:r>
                      <a:r>
                        <a:rPr dirty="0" sz="800" spc="5">
                          <a:latin typeface="Arial"/>
                          <a:cs typeface="Arial"/>
                        </a:rPr>
                        <a:t>1</a:t>
                      </a:r>
                      <a:r>
                        <a:rPr dirty="0" sz="800" spc="5">
                          <a:latin typeface="PMingLiU"/>
                          <a:cs typeface="PMingLiU"/>
                        </a:rPr>
                        <a:t>）</a:t>
                      </a:r>
                      <a:r>
                        <a:rPr dirty="0" sz="800" spc="-10">
                          <a:latin typeface="PMingLiU"/>
                          <a:cs typeface="PMingLiU"/>
                        </a:rPr>
                        <a:t>发表</a:t>
                      </a:r>
                      <a:r>
                        <a:rPr dirty="0" sz="800" spc="10">
                          <a:latin typeface="PMingLiU"/>
                          <a:cs typeface="PMingLiU"/>
                        </a:rPr>
                        <a:t>于</a:t>
                      </a:r>
                      <a:r>
                        <a:rPr dirty="0" sz="800" spc="-10">
                          <a:latin typeface="PMingLiU"/>
                          <a:cs typeface="PMingLiU"/>
                        </a:rPr>
                        <a:t>本报告</a:t>
                      </a:r>
                      <a:r>
                        <a:rPr dirty="0" sz="800" spc="10">
                          <a:latin typeface="PMingLiU"/>
                          <a:cs typeface="PMingLiU"/>
                        </a:rPr>
                        <a:t>的</a:t>
                      </a:r>
                      <a:r>
                        <a:rPr dirty="0" sz="800" spc="-10">
                          <a:latin typeface="PMingLiU"/>
                          <a:cs typeface="PMingLiU"/>
                        </a:rPr>
                        <a:t>观点</a:t>
                      </a:r>
                      <a:r>
                        <a:rPr dirty="0" sz="800" spc="10">
                          <a:latin typeface="PMingLiU"/>
                          <a:cs typeface="PMingLiU"/>
                        </a:rPr>
                        <a:t>准</a:t>
                      </a:r>
                      <a:r>
                        <a:rPr dirty="0" sz="800" spc="-10">
                          <a:latin typeface="PMingLiU"/>
                          <a:cs typeface="PMingLiU"/>
                        </a:rPr>
                        <a:t>确地</a:t>
                      </a:r>
                      <a:r>
                        <a:rPr dirty="0" sz="800" spc="10">
                          <a:latin typeface="PMingLiU"/>
                          <a:cs typeface="PMingLiU"/>
                        </a:rPr>
                        <a:t>反</a:t>
                      </a:r>
                      <a:r>
                        <a:rPr dirty="0" sz="800" spc="-10">
                          <a:latin typeface="PMingLiU"/>
                          <a:cs typeface="PMingLiU"/>
                        </a:rPr>
                        <a:t>映有</a:t>
                      </a:r>
                      <a:r>
                        <a:rPr dirty="0" sz="800" spc="10">
                          <a:latin typeface="PMingLiU"/>
                          <a:cs typeface="PMingLiU"/>
                        </a:rPr>
                        <a:t>关</a:t>
                      </a:r>
                      <a:r>
                        <a:rPr dirty="0" sz="800" spc="-10">
                          <a:latin typeface="PMingLiU"/>
                          <a:cs typeface="PMingLiU"/>
                        </a:rPr>
                        <a:t>于他们</a:t>
                      </a:r>
                      <a:r>
                        <a:rPr dirty="0" sz="800" spc="10">
                          <a:latin typeface="PMingLiU"/>
                          <a:cs typeface="PMingLiU"/>
                        </a:rPr>
                        <a:t>个</a:t>
                      </a:r>
                      <a:r>
                        <a:rPr dirty="0" sz="800" spc="-10">
                          <a:latin typeface="PMingLiU"/>
                          <a:cs typeface="PMingLiU"/>
                        </a:rPr>
                        <a:t>人 对所提</a:t>
                      </a:r>
                      <a:r>
                        <a:rPr dirty="0" sz="800" spc="10">
                          <a:latin typeface="PMingLiU"/>
                          <a:cs typeface="PMingLiU"/>
                        </a:rPr>
                        <a:t>及</a:t>
                      </a:r>
                      <a:r>
                        <a:rPr dirty="0" sz="800" spc="-10">
                          <a:latin typeface="PMingLiU"/>
                          <a:cs typeface="PMingLiU"/>
                        </a:rPr>
                        <a:t>的证</a:t>
                      </a:r>
                      <a:r>
                        <a:rPr dirty="0" sz="800" spc="10">
                          <a:latin typeface="PMingLiU"/>
                          <a:cs typeface="PMingLiU"/>
                        </a:rPr>
                        <a:t>券</a:t>
                      </a:r>
                      <a:r>
                        <a:rPr dirty="0" sz="800" spc="-10">
                          <a:latin typeface="PMingLiU"/>
                          <a:cs typeface="PMingLiU"/>
                        </a:rPr>
                        <a:t>及其</a:t>
                      </a:r>
                      <a:r>
                        <a:rPr dirty="0" sz="800" spc="10">
                          <a:latin typeface="PMingLiU"/>
                          <a:cs typeface="PMingLiU"/>
                        </a:rPr>
                        <a:t>发</a:t>
                      </a:r>
                      <a:r>
                        <a:rPr dirty="0" sz="800" spc="-10">
                          <a:latin typeface="PMingLiU"/>
                          <a:cs typeface="PMingLiU"/>
                        </a:rPr>
                        <a:t>行人</a:t>
                      </a:r>
                      <a:r>
                        <a:rPr dirty="0" sz="800" spc="10">
                          <a:latin typeface="PMingLiU"/>
                          <a:cs typeface="PMingLiU"/>
                        </a:rPr>
                        <a:t>的</a:t>
                      </a:r>
                      <a:r>
                        <a:rPr dirty="0" sz="800" spc="-10">
                          <a:latin typeface="PMingLiU"/>
                          <a:cs typeface="PMingLiU"/>
                        </a:rPr>
                        <a:t>观点</a:t>
                      </a:r>
                      <a:r>
                        <a:rPr dirty="0" sz="800">
                          <a:latin typeface="PMingLiU"/>
                          <a:cs typeface="PMingLiU"/>
                        </a:rPr>
                        <a:t>；（</a:t>
                      </a:r>
                      <a:r>
                        <a:rPr dirty="0" sz="800">
                          <a:latin typeface="Arial"/>
                          <a:cs typeface="Arial"/>
                        </a:rPr>
                        <a:t>2</a:t>
                      </a:r>
                      <a:r>
                        <a:rPr dirty="0" sz="800">
                          <a:latin typeface="PMingLiU"/>
                          <a:cs typeface="PMingLiU"/>
                        </a:rPr>
                        <a:t>）</a:t>
                      </a:r>
                      <a:r>
                        <a:rPr dirty="0" sz="800" spc="-10">
                          <a:latin typeface="PMingLiU"/>
                          <a:cs typeface="PMingLiU"/>
                        </a:rPr>
                        <a:t>他们</a:t>
                      </a:r>
                      <a:r>
                        <a:rPr dirty="0" sz="800" spc="10">
                          <a:latin typeface="PMingLiU"/>
                          <a:cs typeface="PMingLiU"/>
                        </a:rPr>
                        <a:t>的</a:t>
                      </a:r>
                      <a:r>
                        <a:rPr dirty="0" sz="800" spc="-10">
                          <a:latin typeface="PMingLiU"/>
                          <a:cs typeface="PMingLiU"/>
                        </a:rPr>
                        <a:t>薪酬</a:t>
                      </a:r>
                      <a:r>
                        <a:rPr dirty="0" sz="800" spc="10">
                          <a:latin typeface="PMingLiU"/>
                          <a:cs typeface="PMingLiU"/>
                        </a:rPr>
                        <a:t>在</a:t>
                      </a:r>
                      <a:r>
                        <a:rPr dirty="0" sz="800" spc="-10">
                          <a:latin typeface="PMingLiU"/>
                          <a:cs typeface="PMingLiU"/>
                        </a:rPr>
                        <a:t>过往</a:t>
                      </a:r>
                      <a:r>
                        <a:rPr dirty="0" sz="800" spc="10">
                          <a:latin typeface="PMingLiU"/>
                          <a:cs typeface="PMingLiU"/>
                        </a:rPr>
                        <a:t>、</a:t>
                      </a:r>
                      <a:r>
                        <a:rPr dirty="0" sz="800" spc="-10">
                          <a:latin typeface="PMingLiU"/>
                          <a:cs typeface="PMingLiU"/>
                        </a:rPr>
                        <a:t>现在</a:t>
                      </a:r>
                      <a:r>
                        <a:rPr dirty="0" sz="800" spc="10">
                          <a:latin typeface="PMingLiU"/>
                          <a:cs typeface="PMingLiU"/>
                        </a:rPr>
                        <a:t>和</a:t>
                      </a:r>
                      <a:r>
                        <a:rPr dirty="0" sz="800" spc="-10">
                          <a:latin typeface="PMingLiU"/>
                          <a:cs typeface="PMingLiU"/>
                        </a:rPr>
                        <a:t>将来与</a:t>
                      </a:r>
                      <a:r>
                        <a:rPr dirty="0" sz="800" spc="10">
                          <a:latin typeface="PMingLiU"/>
                          <a:cs typeface="PMingLiU"/>
                        </a:rPr>
                        <a:t>发</a:t>
                      </a:r>
                      <a:r>
                        <a:rPr dirty="0" sz="800" spc="-10">
                          <a:latin typeface="PMingLiU"/>
                          <a:cs typeface="PMingLiU"/>
                        </a:rPr>
                        <a:t>表在</a:t>
                      </a:r>
                      <a:r>
                        <a:rPr dirty="0" sz="800" spc="10">
                          <a:latin typeface="PMingLiU"/>
                          <a:cs typeface="PMingLiU"/>
                        </a:rPr>
                        <a:t>报</a:t>
                      </a:r>
                      <a:r>
                        <a:rPr dirty="0" sz="800" spc="-10">
                          <a:latin typeface="PMingLiU"/>
                          <a:cs typeface="PMingLiU"/>
                        </a:rPr>
                        <a:t>告上</a:t>
                      </a:r>
                      <a:r>
                        <a:rPr dirty="0" sz="800" spc="10">
                          <a:latin typeface="PMingLiU"/>
                          <a:cs typeface="PMingLiU"/>
                        </a:rPr>
                        <a:t>的</a:t>
                      </a:r>
                      <a:r>
                        <a:rPr dirty="0" sz="800" spc="-10">
                          <a:latin typeface="PMingLiU"/>
                          <a:cs typeface="PMingLiU"/>
                        </a:rPr>
                        <a:t>观点</a:t>
                      </a:r>
                      <a:r>
                        <a:rPr dirty="0" sz="800" spc="10">
                          <a:latin typeface="PMingLiU"/>
                          <a:cs typeface="PMingLiU"/>
                        </a:rPr>
                        <a:t>并</a:t>
                      </a:r>
                      <a:r>
                        <a:rPr dirty="0" sz="800" spc="-10">
                          <a:latin typeface="PMingLiU"/>
                          <a:cs typeface="PMingLiU"/>
                        </a:rPr>
                        <a:t>无直</a:t>
                      </a:r>
                      <a:r>
                        <a:rPr dirty="0" sz="800" spc="10">
                          <a:latin typeface="PMingLiU"/>
                          <a:cs typeface="PMingLiU"/>
                        </a:rPr>
                        <a:t>接</a:t>
                      </a:r>
                      <a:r>
                        <a:rPr dirty="0" sz="800" spc="-10">
                          <a:latin typeface="PMingLiU"/>
                          <a:cs typeface="PMingLiU"/>
                        </a:rPr>
                        <a:t>或间</a:t>
                      </a:r>
                      <a:r>
                        <a:rPr dirty="0" sz="800" spc="10">
                          <a:latin typeface="PMingLiU"/>
                          <a:cs typeface="PMingLiU"/>
                        </a:rPr>
                        <a:t>接</a:t>
                      </a:r>
                      <a:r>
                        <a:rPr dirty="0" sz="800" spc="-10">
                          <a:latin typeface="PMingLiU"/>
                          <a:cs typeface="PMingLiU"/>
                        </a:rPr>
                        <a:t>关系。</a:t>
                      </a:r>
                      <a:endParaRPr sz="800">
                        <a:latin typeface="PMingLiU"/>
                        <a:cs typeface="PMingLiU"/>
                      </a:endParaRPr>
                    </a:p>
                    <a:p>
                      <a:pPr>
                        <a:lnSpc>
                          <a:spcPct val="100000"/>
                        </a:lnSpc>
                        <a:spcBef>
                          <a:spcPts val="30"/>
                        </a:spcBef>
                      </a:pPr>
                      <a:endParaRPr sz="950">
                        <a:latin typeface="Times New Roman"/>
                        <a:cs typeface="Times New Roman"/>
                      </a:endParaRPr>
                    </a:p>
                    <a:p>
                      <a:pPr marL="8890">
                        <a:lnSpc>
                          <a:spcPct val="100000"/>
                        </a:lnSpc>
                        <a:spcBef>
                          <a:spcPts val="5"/>
                        </a:spcBef>
                      </a:pPr>
                      <a:r>
                        <a:rPr dirty="0" sz="800" spc="-10">
                          <a:latin typeface="PMingLiU"/>
                          <a:cs typeface="PMingLiU"/>
                        </a:rPr>
                        <a:t>此外</a:t>
                      </a:r>
                      <a:r>
                        <a:rPr dirty="0" sz="800" spc="10">
                          <a:latin typeface="PMingLiU"/>
                          <a:cs typeface="PMingLiU"/>
                        </a:rPr>
                        <a:t>，</a:t>
                      </a:r>
                      <a:r>
                        <a:rPr dirty="0" sz="800" spc="-10">
                          <a:latin typeface="PMingLiU"/>
                          <a:cs typeface="PMingLiU"/>
                        </a:rPr>
                        <a:t>分析</a:t>
                      </a:r>
                      <a:r>
                        <a:rPr dirty="0" sz="800" spc="10">
                          <a:latin typeface="PMingLiU"/>
                          <a:cs typeface="PMingLiU"/>
                        </a:rPr>
                        <a:t>员</a:t>
                      </a:r>
                      <a:r>
                        <a:rPr dirty="0" sz="800" spc="-10">
                          <a:latin typeface="PMingLiU"/>
                          <a:cs typeface="PMingLiU"/>
                        </a:rPr>
                        <a:t>确</a:t>
                      </a:r>
                      <a:r>
                        <a:rPr dirty="0" sz="800" spc="10">
                          <a:latin typeface="PMingLiU"/>
                          <a:cs typeface="PMingLiU"/>
                        </a:rPr>
                        <a:t>认</a:t>
                      </a:r>
                      <a:r>
                        <a:rPr dirty="0" sz="800" spc="-10">
                          <a:latin typeface="PMingLiU"/>
                          <a:cs typeface="PMingLiU"/>
                        </a:rPr>
                        <a:t>，无</a:t>
                      </a:r>
                      <a:r>
                        <a:rPr dirty="0" sz="800" spc="10">
                          <a:latin typeface="PMingLiU"/>
                          <a:cs typeface="PMingLiU"/>
                        </a:rPr>
                        <a:t>论</a:t>
                      </a:r>
                      <a:r>
                        <a:rPr dirty="0" sz="800" spc="-10">
                          <a:latin typeface="PMingLiU"/>
                          <a:cs typeface="PMingLiU"/>
                        </a:rPr>
                        <a:t>是他</a:t>
                      </a:r>
                      <a:r>
                        <a:rPr dirty="0" sz="800" spc="10">
                          <a:latin typeface="PMingLiU"/>
                          <a:cs typeface="PMingLiU"/>
                        </a:rPr>
                        <a:t>们</a:t>
                      </a:r>
                      <a:r>
                        <a:rPr dirty="0" sz="800" spc="-10">
                          <a:latin typeface="PMingLiU"/>
                          <a:cs typeface="PMingLiU"/>
                        </a:rPr>
                        <a:t>本</a:t>
                      </a:r>
                      <a:r>
                        <a:rPr dirty="0" sz="800" spc="10">
                          <a:latin typeface="PMingLiU"/>
                          <a:cs typeface="PMingLiU"/>
                        </a:rPr>
                        <a:t>人</a:t>
                      </a:r>
                      <a:r>
                        <a:rPr dirty="0" sz="800" spc="-10">
                          <a:latin typeface="PMingLiU"/>
                          <a:cs typeface="PMingLiU"/>
                        </a:rPr>
                        <a:t>还是</a:t>
                      </a:r>
                      <a:r>
                        <a:rPr dirty="0" sz="800" spc="10">
                          <a:latin typeface="PMingLiU"/>
                          <a:cs typeface="PMingLiU"/>
                        </a:rPr>
                        <a:t>他</a:t>
                      </a:r>
                      <a:r>
                        <a:rPr dirty="0" sz="800" spc="-10">
                          <a:latin typeface="PMingLiU"/>
                          <a:cs typeface="PMingLiU"/>
                        </a:rPr>
                        <a:t>们</a:t>
                      </a:r>
                      <a:r>
                        <a:rPr dirty="0" sz="800" spc="10">
                          <a:latin typeface="PMingLiU"/>
                          <a:cs typeface="PMingLiU"/>
                        </a:rPr>
                        <a:t>的</a:t>
                      </a:r>
                      <a:r>
                        <a:rPr dirty="0" sz="800" spc="-10">
                          <a:latin typeface="PMingLiU"/>
                          <a:cs typeface="PMingLiU"/>
                        </a:rPr>
                        <a:t>关联</a:t>
                      </a:r>
                      <a:r>
                        <a:rPr dirty="0" sz="800" spc="10">
                          <a:latin typeface="PMingLiU"/>
                          <a:cs typeface="PMingLiU"/>
                        </a:rPr>
                        <a:t>人</a:t>
                      </a:r>
                      <a:r>
                        <a:rPr dirty="0" sz="800" spc="-10">
                          <a:latin typeface="PMingLiU"/>
                          <a:cs typeface="PMingLiU"/>
                        </a:rPr>
                        <a:t>士</a:t>
                      </a:r>
                      <a:r>
                        <a:rPr dirty="0" sz="800" spc="10">
                          <a:latin typeface="PMingLiU"/>
                          <a:cs typeface="PMingLiU"/>
                        </a:rPr>
                        <a:t>（</a:t>
                      </a:r>
                      <a:r>
                        <a:rPr dirty="0" sz="800" spc="-10">
                          <a:latin typeface="PMingLiU"/>
                          <a:cs typeface="PMingLiU"/>
                        </a:rPr>
                        <a:t>按香</a:t>
                      </a:r>
                      <a:r>
                        <a:rPr dirty="0" sz="800" spc="10">
                          <a:latin typeface="PMingLiU"/>
                          <a:cs typeface="PMingLiU"/>
                        </a:rPr>
                        <a:t>港证</a:t>
                      </a:r>
                      <a:r>
                        <a:rPr dirty="0" sz="800" spc="-10">
                          <a:latin typeface="PMingLiU"/>
                          <a:cs typeface="PMingLiU"/>
                        </a:rPr>
                        <a:t>券及</a:t>
                      </a:r>
                      <a:r>
                        <a:rPr dirty="0" sz="800" spc="10">
                          <a:latin typeface="PMingLiU"/>
                          <a:cs typeface="PMingLiU"/>
                        </a:rPr>
                        <a:t>期</a:t>
                      </a:r>
                      <a:r>
                        <a:rPr dirty="0" sz="800" spc="-10">
                          <a:latin typeface="PMingLiU"/>
                          <a:cs typeface="PMingLiU"/>
                        </a:rPr>
                        <a:t>货事</a:t>
                      </a:r>
                      <a:r>
                        <a:rPr dirty="0" sz="800" spc="10">
                          <a:latin typeface="PMingLiU"/>
                          <a:cs typeface="PMingLiU"/>
                        </a:rPr>
                        <a:t>务</a:t>
                      </a:r>
                      <a:r>
                        <a:rPr dirty="0" sz="800" spc="-10">
                          <a:latin typeface="PMingLiU"/>
                          <a:cs typeface="PMingLiU"/>
                        </a:rPr>
                        <a:t>监</a:t>
                      </a:r>
                      <a:r>
                        <a:rPr dirty="0" sz="800" spc="10">
                          <a:latin typeface="PMingLiU"/>
                          <a:cs typeface="PMingLiU"/>
                        </a:rPr>
                        <a:t>察</a:t>
                      </a:r>
                      <a:r>
                        <a:rPr dirty="0" sz="800" spc="-10">
                          <a:latin typeface="PMingLiU"/>
                          <a:cs typeface="PMingLiU"/>
                        </a:rPr>
                        <a:t>委员</a:t>
                      </a:r>
                      <a:r>
                        <a:rPr dirty="0" sz="800" spc="10">
                          <a:latin typeface="PMingLiU"/>
                          <a:cs typeface="PMingLiU"/>
                        </a:rPr>
                        <a:t>会</a:t>
                      </a:r>
                      <a:r>
                        <a:rPr dirty="0" sz="800" spc="-10">
                          <a:latin typeface="PMingLiU"/>
                          <a:cs typeface="PMingLiU"/>
                        </a:rPr>
                        <a:t>操作</a:t>
                      </a:r>
                      <a:r>
                        <a:rPr dirty="0" sz="800" spc="10">
                          <a:latin typeface="PMingLiU"/>
                          <a:cs typeface="PMingLiU"/>
                        </a:rPr>
                        <a:t>守</a:t>
                      </a:r>
                      <a:r>
                        <a:rPr dirty="0" sz="800" spc="-10">
                          <a:latin typeface="PMingLiU"/>
                          <a:cs typeface="PMingLiU"/>
                        </a:rPr>
                        <a:t>则</a:t>
                      </a:r>
                      <a:r>
                        <a:rPr dirty="0" sz="800" spc="10">
                          <a:latin typeface="PMingLiU"/>
                          <a:cs typeface="PMingLiU"/>
                        </a:rPr>
                        <a:t>的</a:t>
                      </a:r>
                      <a:r>
                        <a:rPr dirty="0" sz="800" spc="-10">
                          <a:latin typeface="PMingLiU"/>
                          <a:cs typeface="PMingLiU"/>
                        </a:rPr>
                        <a:t>相关</a:t>
                      </a:r>
                      <a:r>
                        <a:rPr dirty="0" sz="800" spc="10">
                          <a:latin typeface="PMingLiU"/>
                          <a:cs typeface="PMingLiU"/>
                        </a:rPr>
                        <a:t>定</a:t>
                      </a:r>
                      <a:r>
                        <a:rPr dirty="0" sz="800" spc="-10">
                          <a:latin typeface="PMingLiU"/>
                          <a:cs typeface="PMingLiU"/>
                        </a:rPr>
                        <a:t>义</a:t>
                      </a:r>
                      <a:r>
                        <a:rPr dirty="0" sz="800" spc="10">
                          <a:latin typeface="PMingLiU"/>
                          <a:cs typeface="PMingLiU"/>
                        </a:rPr>
                        <a:t>）（</a:t>
                      </a:r>
                      <a:r>
                        <a:rPr dirty="0" sz="800" spc="10">
                          <a:latin typeface="Arial"/>
                          <a:cs typeface="Arial"/>
                        </a:rPr>
                        <a:t>1</a:t>
                      </a:r>
                      <a:r>
                        <a:rPr dirty="0" sz="800" spc="10">
                          <a:latin typeface="PMingLiU"/>
                          <a:cs typeface="PMingLiU"/>
                        </a:rPr>
                        <a:t>）</a:t>
                      </a:r>
                      <a:r>
                        <a:rPr dirty="0" sz="800" spc="-10">
                          <a:latin typeface="PMingLiU"/>
                          <a:cs typeface="PMingLiU"/>
                        </a:rPr>
                        <a:t>并</a:t>
                      </a:r>
                      <a:r>
                        <a:rPr dirty="0" sz="800" spc="10">
                          <a:latin typeface="PMingLiU"/>
                          <a:cs typeface="PMingLiU"/>
                        </a:rPr>
                        <a:t>没</a:t>
                      </a:r>
                      <a:r>
                        <a:rPr dirty="0" sz="800" spc="-10">
                          <a:latin typeface="PMingLiU"/>
                          <a:cs typeface="PMingLiU"/>
                        </a:rPr>
                        <a:t>有</a:t>
                      </a:r>
                      <a:r>
                        <a:rPr dirty="0" sz="800" spc="10">
                          <a:latin typeface="PMingLiU"/>
                          <a:cs typeface="PMingLiU"/>
                        </a:rPr>
                        <a:t>在</a:t>
                      </a:r>
                      <a:r>
                        <a:rPr dirty="0" sz="800" spc="-10">
                          <a:latin typeface="PMingLiU"/>
                          <a:cs typeface="PMingLiU"/>
                        </a:rPr>
                        <a:t>发表</a:t>
                      </a:r>
                      <a:r>
                        <a:rPr dirty="0" sz="800" spc="10">
                          <a:latin typeface="PMingLiU"/>
                          <a:cs typeface="PMingLiU"/>
                        </a:rPr>
                        <a:t>研</a:t>
                      </a:r>
                      <a:r>
                        <a:rPr dirty="0" sz="800" spc="-10">
                          <a:latin typeface="PMingLiU"/>
                          <a:cs typeface="PMingLiU"/>
                        </a:rPr>
                        <a:t>究报告</a:t>
                      </a:r>
                      <a:r>
                        <a:rPr dirty="0" sz="800" spc="15">
                          <a:latin typeface="PMingLiU"/>
                          <a:cs typeface="PMingLiU"/>
                        </a:rPr>
                        <a:t> </a:t>
                      </a:r>
                      <a:r>
                        <a:rPr dirty="0" sz="800" spc="10">
                          <a:latin typeface="Arial"/>
                          <a:cs typeface="Arial"/>
                        </a:rPr>
                        <a:t>30</a:t>
                      </a:r>
                      <a:endParaRPr sz="800">
                        <a:latin typeface="Arial"/>
                        <a:cs typeface="Arial"/>
                      </a:endParaRPr>
                    </a:p>
                    <a:p>
                      <a:pPr marL="8890" marR="61594">
                        <a:lnSpc>
                          <a:spcPts val="1180"/>
                        </a:lnSpc>
                        <a:spcBef>
                          <a:spcPts val="45"/>
                        </a:spcBef>
                      </a:pPr>
                      <a:r>
                        <a:rPr dirty="0" sz="800" spc="-10">
                          <a:latin typeface="PMingLiU"/>
                          <a:cs typeface="PMingLiU"/>
                        </a:rPr>
                        <a:t>日</a:t>
                      </a:r>
                      <a:r>
                        <a:rPr dirty="0" sz="800" spc="10">
                          <a:latin typeface="PMingLiU"/>
                          <a:cs typeface="PMingLiU"/>
                        </a:rPr>
                        <a:t>前处</a:t>
                      </a:r>
                      <a:r>
                        <a:rPr dirty="0" sz="800" spc="-10">
                          <a:latin typeface="PMingLiU"/>
                          <a:cs typeface="PMingLiU"/>
                        </a:rPr>
                        <a:t>置</a:t>
                      </a:r>
                      <a:r>
                        <a:rPr dirty="0" sz="800" spc="10">
                          <a:latin typeface="PMingLiU"/>
                          <a:cs typeface="PMingLiU"/>
                        </a:rPr>
                        <a:t>或买卖</a:t>
                      </a:r>
                      <a:r>
                        <a:rPr dirty="0" sz="800" spc="-10">
                          <a:latin typeface="PMingLiU"/>
                          <a:cs typeface="PMingLiU"/>
                        </a:rPr>
                        <a:t>该</a:t>
                      </a:r>
                      <a:r>
                        <a:rPr dirty="0" sz="800" spc="10">
                          <a:latin typeface="PMingLiU"/>
                          <a:cs typeface="PMingLiU"/>
                        </a:rPr>
                        <a:t>等证</a:t>
                      </a:r>
                      <a:r>
                        <a:rPr dirty="0" sz="800" spc="-10">
                          <a:latin typeface="PMingLiU"/>
                          <a:cs typeface="PMingLiU"/>
                        </a:rPr>
                        <a:t>券</a:t>
                      </a:r>
                      <a:r>
                        <a:rPr dirty="0" sz="800" spc="10">
                          <a:latin typeface="PMingLiU"/>
                          <a:cs typeface="PMingLiU"/>
                        </a:rPr>
                        <a:t>；（</a:t>
                      </a:r>
                      <a:r>
                        <a:rPr dirty="0" sz="800" spc="10">
                          <a:latin typeface="Arial"/>
                          <a:cs typeface="Arial"/>
                        </a:rPr>
                        <a:t>2</a:t>
                      </a:r>
                      <a:r>
                        <a:rPr dirty="0" sz="800" spc="10">
                          <a:latin typeface="PMingLiU"/>
                          <a:cs typeface="PMingLiU"/>
                        </a:rPr>
                        <a:t>）不会</a:t>
                      </a:r>
                      <a:r>
                        <a:rPr dirty="0" sz="800" spc="-10">
                          <a:latin typeface="PMingLiU"/>
                          <a:cs typeface="PMingLiU"/>
                        </a:rPr>
                        <a:t>在</a:t>
                      </a:r>
                      <a:r>
                        <a:rPr dirty="0" sz="800" spc="10">
                          <a:latin typeface="PMingLiU"/>
                          <a:cs typeface="PMingLiU"/>
                        </a:rPr>
                        <a:t>发表</a:t>
                      </a:r>
                      <a:r>
                        <a:rPr dirty="0" sz="800" spc="-10">
                          <a:latin typeface="PMingLiU"/>
                          <a:cs typeface="PMingLiU"/>
                        </a:rPr>
                        <a:t>报告</a:t>
                      </a:r>
                      <a:r>
                        <a:rPr dirty="0" sz="800" spc="15">
                          <a:latin typeface="PMingLiU"/>
                          <a:cs typeface="PMingLiU"/>
                        </a:rPr>
                        <a:t> </a:t>
                      </a:r>
                      <a:r>
                        <a:rPr dirty="0" sz="800" spc="-5">
                          <a:latin typeface="Arial"/>
                          <a:cs typeface="Arial"/>
                        </a:rPr>
                        <a:t>3</a:t>
                      </a:r>
                      <a:r>
                        <a:rPr dirty="0" sz="800" spc="160">
                          <a:latin typeface="Arial"/>
                          <a:cs typeface="Arial"/>
                        </a:rPr>
                        <a:t> </a:t>
                      </a:r>
                      <a:r>
                        <a:rPr dirty="0" sz="800" spc="-10">
                          <a:latin typeface="PMingLiU"/>
                          <a:cs typeface="PMingLiU"/>
                        </a:rPr>
                        <a:t>个</a:t>
                      </a:r>
                      <a:r>
                        <a:rPr dirty="0" sz="800" spc="10">
                          <a:latin typeface="PMingLiU"/>
                          <a:cs typeface="PMingLiU"/>
                        </a:rPr>
                        <a:t>工作</a:t>
                      </a:r>
                      <a:r>
                        <a:rPr dirty="0" sz="800" spc="-10">
                          <a:latin typeface="PMingLiU"/>
                          <a:cs typeface="PMingLiU"/>
                        </a:rPr>
                        <a:t>日</a:t>
                      </a:r>
                      <a:r>
                        <a:rPr dirty="0" sz="800" spc="10">
                          <a:latin typeface="PMingLiU"/>
                          <a:cs typeface="PMingLiU"/>
                        </a:rPr>
                        <a:t>内处置</a:t>
                      </a:r>
                      <a:r>
                        <a:rPr dirty="0" sz="800" spc="-10">
                          <a:latin typeface="PMingLiU"/>
                          <a:cs typeface="PMingLiU"/>
                        </a:rPr>
                        <a:t>或</a:t>
                      </a:r>
                      <a:r>
                        <a:rPr dirty="0" sz="800" spc="10">
                          <a:latin typeface="PMingLiU"/>
                          <a:cs typeface="PMingLiU"/>
                        </a:rPr>
                        <a:t>买卖</a:t>
                      </a:r>
                      <a:r>
                        <a:rPr dirty="0" sz="800" spc="-10">
                          <a:latin typeface="PMingLiU"/>
                          <a:cs typeface="PMingLiU"/>
                        </a:rPr>
                        <a:t>本</a:t>
                      </a:r>
                      <a:r>
                        <a:rPr dirty="0" sz="800" spc="10">
                          <a:latin typeface="PMingLiU"/>
                          <a:cs typeface="PMingLiU"/>
                        </a:rPr>
                        <a:t>报告中</a:t>
                      </a:r>
                      <a:r>
                        <a:rPr dirty="0" sz="800" spc="-10">
                          <a:latin typeface="PMingLiU"/>
                          <a:cs typeface="PMingLiU"/>
                        </a:rPr>
                        <a:t>提</a:t>
                      </a:r>
                      <a:r>
                        <a:rPr dirty="0" sz="800" spc="10">
                          <a:latin typeface="PMingLiU"/>
                          <a:cs typeface="PMingLiU"/>
                        </a:rPr>
                        <a:t>及的</a:t>
                      </a:r>
                      <a:r>
                        <a:rPr dirty="0" sz="800" spc="-10">
                          <a:latin typeface="PMingLiU"/>
                          <a:cs typeface="PMingLiU"/>
                        </a:rPr>
                        <a:t>该</a:t>
                      </a:r>
                      <a:r>
                        <a:rPr dirty="0" sz="800" spc="10">
                          <a:latin typeface="PMingLiU"/>
                          <a:cs typeface="PMingLiU"/>
                        </a:rPr>
                        <a:t>等证</a:t>
                      </a:r>
                      <a:r>
                        <a:rPr dirty="0" sz="800" spc="-10">
                          <a:latin typeface="PMingLiU"/>
                          <a:cs typeface="PMingLiU"/>
                        </a:rPr>
                        <a:t>券</a:t>
                      </a:r>
                      <a:r>
                        <a:rPr dirty="0" sz="800" spc="10">
                          <a:latin typeface="PMingLiU"/>
                          <a:cs typeface="PMingLiU"/>
                        </a:rPr>
                        <a:t>；（</a:t>
                      </a:r>
                      <a:r>
                        <a:rPr dirty="0" sz="800" spc="10">
                          <a:latin typeface="Arial"/>
                          <a:cs typeface="Arial"/>
                        </a:rPr>
                        <a:t>3</a:t>
                      </a:r>
                      <a:r>
                        <a:rPr dirty="0" sz="800" spc="10">
                          <a:latin typeface="PMingLiU"/>
                          <a:cs typeface="PMingLiU"/>
                        </a:rPr>
                        <a:t>）没有</a:t>
                      </a:r>
                      <a:r>
                        <a:rPr dirty="0" sz="800" spc="-10">
                          <a:latin typeface="PMingLiU"/>
                          <a:cs typeface="PMingLiU"/>
                        </a:rPr>
                        <a:t>在</a:t>
                      </a:r>
                      <a:r>
                        <a:rPr dirty="0" sz="800" spc="10">
                          <a:latin typeface="PMingLiU"/>
                          <a:cs typeface="PMingLiU"/>
                        </a:rPr>
                        <a:t>有关香</a:t>
                      </a:r>
                      <a:r>
                        <a:rPr dirty="0" sz="800" spc="-10">
                          <a:latin typeface="PMingLiU"/>
                          <a:cs typeface="PMingLiU"/>
                        </a:rPr>
                        <a:t>港</a:t>
                      </a:r>
                      <a:r>
                        <a:rPr dirty="0" sz="800" spc="10">
                          <a:latin typeface="PMingLiU"/>
                          <a:cs typeface="PMingLiU"/>
                        </a:rPr>
                        <a:t>上市</a:t>
                      </a:r>
                      <a:r>
                        <a:rPr dirty="0" sz="800" spc="-10">
                          <a:latin typeface="PMingLiU"/>
                          <a:cs typeface="PMingLiU"/>
                        </a:rPr>
                        <a:t>公</a:t>
                      </a:r>
                      <a:r>
                        <a:rPr dirty="0" sz="800" spc="10">
                          <a:latin typeface="PMingLiU"/>
                          <a:cs typeface="PMingLiU"/>
                        </a:rPr>
                        <a:t>司内</a:t>
                      </a:r>
                      <a:r>
                        <a:rPr dirty="0" sz="800" spc="-10">
                          <a:latin typeface="PMingLiU"/>
                          <a:cs typeface="PMingLiU"/>
                        </a:rPr>
                        <a:t>任</a:t>
                      </a:r>
                      <a:r>
                        <a:rPr dirty="0" sz="800" spc="10">
                          <a:latin typeface="PMingLiU"/>
                          <a:cs typeface="PMingLiU"/>
                        </a:rPr>
                        <a:t>职高</a:t>
                      </a:r>
                      <a:r>
                        <a:rPr dirty="0" sz="800" spc="-10">
                          <a:latin typeface="PMingLiU"/>
                          <a:cs typeface="PMingLiU"/>
                        </a:rPr>
                        <a:t>级人 员</a:t>
                      </a:r>
                      <a:r>
                        <a:rPr dirty="0" sz="800" spc="-5">
                          <a:latin typeface="PMingLiU"/>
                          <a:cs typeface="PMingLiU"/>
                        </a:rPr>
                        <a:t>；（</a:t>
                      </a:r>
                      <a:r>
                        <a:rPr dirty="0" sz="800" spc="-5">
                          <a:latin typeface="Arial"/>
                          <a:cs typeface="Arial"/>
                        </a:rPr>
                        <a:t>4</a:t>
                      </a:r>
                      <a:r>
                        <a:rPr dirty="0" sz="800" spc="-5">
                          <a:latin typeface="PMingLiU"/>
                          <a:cs typeface="PMingLiU"/>
                        </a:rPr>
                        <a:t>）</a:t>
                      </a:r>
                      <a:r>
                        <a:rPr dirty="0" sz="800" spc="10">
                          <a:latin typeface="PMingLiU"/>
                          <a:cs typeface="PMingLiU"/>
                        </a:rPr>
                        <a:t>并</a:t>
                      </a:r>
                      <a:r>
                        <a:rPr dirty="0" sz="800" spc="-10">
                          <a:latin typeface="PMingLiU"/>
                          <a:cs typeface="PMingLiU"/>
                        </a:rPr>
                        <a:t>没有持</a:t>
                      </a:r>
                      <a:r>
                        <a:rPr dirty="0" sz="800" spc="10">
                          <a:latin typeface="PMingLiU"/>
                          <a:cs typeface="PMingLiU"/>
                        </a:rPr>
                        <a:t>有</a:t>
                      </a:r>
                      <a:r>
                        <a:rPr dirty="0" sz="800" spc="-10">
                          <a:latin typeface="PMingLiU"/>
                          <a:cs typeface="PMingLiU"/>
                        </a:rPr>
                        <a:t>有关</a:t>
                      </a:r>
                      <a:r>
                        <a:rPr dirty="0" sz="800" spc="10">
                          <a:latin typeface="PMingLiU"/>
                          <a:cs typeface="PMingLiU"/>
                        </a:rPr>
                        <a:t>证</a:t>
                      </a:r>
                      <a:r>
                        <a:rPr dirty="0" sz="800" spc="-10">
                          <a:latin typeface="PMingLiU"/>
                          <a:cs typeface="PMingLiU"/>
                        </a:rPr>
                        <a:t>券的</a:t>
                      </a:r>
                      <a:r>
                        <a:rPr dirty="0" sz="800" spc="10">
                          <a:latin typeface="PMingLiU"/>
                          <a:cs typeface="PMingLiU"/>
                        </a:rPr>
                        <a:t>任</a:t>
                      </a:r>
                      <a:r>
                        <a:rPr dirty="0" sz="800" spc="-10">
                          <a:latin typeface="PMingLiU"/>
                          <a:cs typeface="PMingLiU"/>
                        </a:rPr>
                        <a:t>何权</a:t>
                      </a:r>
                      <a:r>
                        <a:rPr dirty="0" sz="800" spc="10">
                          <a:latin typeface="PMingLiU"/>
                          <a:cs typeface="PMingLiU"/>
                        </a:rPr>
                        <a:t>益</a:t>
                      </a:r>
                      <a:r>
                        <a:rPr dirty="0" sz="800" spc="-10">
                          <a:latin typeface="PMingLiU"/>
                          <a:cs typeface="PMingLiU"/>
                        </a:rPr>
                        <a:t>。</a:t>
                      </a:r>
                      <a:endParaRPr sz="800">
                        <a:latin typeface="PMingLiU"/>
                        <a:cs typeface="PMingLiU"/>
                      </a:endParaRPr>
                    </a:p>
                  </a:txBody>
                  <a:tcPr marL="0" marR="0" marB="0" marT="0"/>
                </a:tc>
              </a:tr>
              <a:tr h="1700798">
                <a:tc>
                  <a:txBody>
                    <a:bodyPr/>
                    <a:lstStyle/>
                    <a:p>
                      <a:pPr marL="8890">
                        <a:lnSpc>
                          <a:spcPct val="100000"/>
                        </a:lnSpc>
                        <a:spcBef>
                          <a:spcPts val="865"/>
                        </a:spcBef>
                      </a:pPr>
                      <a:r>
                        <a:rPr dirty="0" sz="1150" b="1">
                          <a:latin typeface="Microsoft JhengHei UI"/>
                          <a:cs typeface="Microsoft JhengHei UI"/>
                        </a:rPr>
                        <a:t>招银国际环球市场投资评级</a:t>
                      </a:r>
                      <a:endParaRPr sz="1150">
                        <a:latin typeface="Microsoft JhengHei UI"/>
                        <a:cs typeface="Microsoft JhengHei UI"/>
                      </a:endParaRPr>
                    </a:p>
                    <a:p>
                      <a:pPr marL="8890">
                        <a:lnSpc>
                          <a:spcPct val="100000"/>
                        </a:lnSpc>
                        <a:spcBef>
                          <a:spcPts val="315"/>
                        </a:spcBef>
                        <a:tabLst>
                          <a:tab pos="1151890" algn="l"/>
                        </a:tabLst>
                      </a:pPr>
                      <a:r>
                        <a:rPr dirty="0" sz="800" spc="10" b="1">
                          <a:latin typeface="Microsoft JhengHei UI"/>
                          <a:cs typeface="Microsoft JhengHei UI"/>
                        </a:rPr>
                        <a:t>买</a:t>
                      </a:r>
                      <a:r>
                        <a:rPr dirty="0" sz="800" spc="-10" b="1">
                          <a:latin typeface="Microsoft JhengHei UI"/>
                          <a:cs typeface="Microsoft JhengHei UI"/>
                        </a:rPr>
                        <a:t>入	</a:t>
                      </a:r>
                      <a:r>
                        <a:rPr dirty="0" sz="800" spc="-5">
                          <a:latin typeface="Arial"/>
                          <a:cs typeface="Arial"/>
                        </a:rPr>
                        <a:t>:</a:t>
                      </a:r>
                      <a:r>
                        <a:rPr dirty="0" sz="800" spc="-20">
                          <a:latin typeface="Arial"/>
                          <a:cs typeface="Arial"/>
                        </a:rPr>
                        <a:t> </a:t>
                      </a:r>
                      <a:r>
                        <a:rPr dirty="0" sz="800" spc="-10">
                          <a:latin typeface="PMingLiU"/>
                          <a:cs typeface="PMingLiU"/>
                        </a:rPr>
                        <a:t>股</a:t>
                      </a:r>
                      <a:r>
                        <a:rPr dirty="0" sz="800" spc="10">
                          <a:latin typeface="PMingLiU"/>
                          <a:cs typeface="PMingLiU"/>
                        </a:rPr>
                        <a:t>价</a:t>
                      </a:r>
                      <a:r>
                        <a:rPr dirty="0" sz="800" spc="-10">
                          <a:latin typeface="PMingLiU"/>
                          <a:cs typeface="PMingLiU"/>
                        </a:rPr>
                        <a:t>于未来</a:t>
                      </a:r>
                      <a:r>
                        <a:rPr dirty="0" sz="800" spc="10">
                          <a:latin typeface="PMingLiU"/>
                          <a:cs typeface="PMingLiU"/>
                        </a:rPr>
                        <a:t> </a:t>
                      </a:r>
                      <a:r>
                        <a:rPr dirty="0" sz="800">
                          <a:latin typeface="Arial"/>
                          <a:cs typeface="Arial"/>
                        </a:rPr>
                        <a:t>12</a:t>
                      </a:r>
                      <a:r>
                        <a:rPr dirty="0" sz="800" spc="-65">
                          <a:latin typeface="Arial"/>
                          <a:cs typeface="Arial"/>
                        </a:rPr>
                        <a:t> </a:t>
                      </a:r>
                      <a:r>
                        <a:rPr dirty="0" sz="800" spc="10">
                          <a:latin typeface="PMingLiU"/>
                          <a:cs typeface="PMingLiU"/>
                        </a:rPr>
                        <a:t>个</a:t>
                      </a:r>
                      <a:r>
                        <a:rPr dirty="0" sz="800" spc="-10">
                          <a:latin typeface="PMingLiU"/>
                          <a:cs typeface="PMingLiU"/>
                        </a:rPr>
                        <a:t>月的</a:t>
                      </a:r>
                      <a:r>
                        <a:rPr dirty="0" sz="800" spc="10">
                          <a:latin typeface="PMingLiU"/>
                          <a:cs typeface="PMingLiU"/>
                        </a:rPr>
                        <a:t>潜</a:t>
                      </a:r>
                      <a:r>
                        <a:rPr dirty="0" sz="800" spc="-10">
                          <a:latin typeface="PMingLiU"/>
                          <a:cs typeface="PMingLiU"/>
                        </a:rPr>
                        <a:t>在涨</a:t>
                      </a:r>
                      <a:r>
                        <a:rPr dirty="0" sz="800" spc="10">
                          <a:latin typeface="PMingLiU"/>
                          <a:cs typeface="PMingLiU"/>
                        </a:rPr>
                        <a:t>幅</a:t>
                      </a:r>
                      <a:r>
                        <a:rPr dirty="0" sz="800" spc="-10">
                          <a:latin typeface="PMingLiU"/>
                          <a:cs typeface="PMingLiU"/>
                        </a:rPr>
                        <a:t>超过</a:t>
                      </a:r>
                      <a:r>
                        <a:rPr dirty="0" sz="800" spc="15">
                          <a:latin typeface="PMingLiU"/>
                          <a:cs typeface="PMingLiU"/>
                        </a:rPr>
                        <a:t> </a:t>
                      </a:r>
                      <a:r>
                        <a:rPr dirty="0" sz="800" spc="-5">
                          <a:latin typeface="Arial"/>
                          <a:cs typeface="Arial"/>
                        </a:rPr>
                        <a:t>15%</a:t>
                      </a:r>
                      <a:endParaRPr sz="800">
                        <a:latin typeface="Arial"/>
                        <a:cs typeface="Arial"/>
                      </a:endParaRPr>
                    </a:p>
                    <a:p>
                      <a:pPr marL="8890">
                        <a:lnSpc>
                          <a:spcPct val="100000"/>
                        </a:lnSpc>
                        <a:spcBef>
                          <a:spcPts val="240"/>
                        </a:spcBef>
                        <a:tabLst>
                          <a:tab pos="1151890" algn="l"/>
                        </a:tabLst>
                      </a:pPr>
                      <a:r>
                        <a:rPr dirty="0" sz="800" spc="10" b="1">
                          <a:latin typeface="Microsoft JhengHei UI"/>
                          <a:cs typeface="Microsoft JhengHei UI"/>
                        </a:rPr>
                        <a:t>持</a:t>
                      </a:r>
                      <a:r>
                        <a:rPr dirty="0" sz="800" spc="-10" b="1">
                          <a:latin typeface="Microsoft JhengHei UI"/>
                          <a:cs typeface="Microsoft JhengHei UI"/>
                        </a:rPr>
                        <a:t>有	</a:t>
                      </a:r>
                      <a:r>
                        <a:rPr dirty="0" sz="800" spc="-5">
                          <a:latin typeface="Arial"/>
                          <a:cs typeface="Arial"/>
                        </a:rPr>
                        <a:t>:</a:t>
                      </a:r>
                      <a:r>
                        <a:rPr dirty="0" sz="800" spc="-20">
                          <a:latin typeface="Arial"/>
                          <a:cs typeface="Arial"/>
                        </a:rPr>
                        <a:t> </a:t>
                      </a:r>
                      <a:r>
                        <a:rPr dirty="0" sz="800" spc="-10">
                          <a:latin typeface="PMingLiU"/>
                          <a:cs typeface="PMingLiU"/>
                        </a:rPr>
                        <a:t>股</a:t>
                      </a:r>
                      <a:r>
                        <a:rPr dirty="0" sz="800" spc="10">
                          <a:latin typeface="PMingLiU"/>
                          <a:cs typeface="PMingLiU"/>
                        </a:rPr>
                        <a:t>价</a:t>
                      </a:r>
                      <a:r>
                        <a:rPr dirty="0" sz="800" spc="-10">
                          <a:latin typeface="PMingLiU"/>
                          <a:cs typeface="PMingLiU"/>
                        </a:rPr>
                        <a:t>于未来</a:t>
                      </a:r>
                      <a:r>
                        <a:rPr dirty="0" sz="800" spc="10">
                          <a:latin typeface="PMingLiU"/>
                          <a:cs typeface="PMingLiU"/>
                        </a:rPr>
                        <a:t> </a:t>
                      </a:r>
                      <a:r>
                        <a:rPr dirty="0" sz="800">
                          <a:latin typeface="Arial"/>
                          <a:cs typeface="Arial"/>
                        </a:rPr>
                        <a:t>12</a:t>
                      </a:r>
                      <a:r>
                        <a:rPr dirty="0" sz="800" spc="-65">
                          <a:latin typeface="Arial"/>
                          <a:cs typeface="Arial"/>
                        </a:rPr>
                        <a:t> </a:t>
                      </a:r>
                      <a:r>
                        <a:rPr dirty="0" sz="800" spc="10">
                          <a:latin typeface="PMingLiU"/>
                          <a:cs typeface="PMingLiU"/>
                        </a:rPr>
                        <a:t>个</a:t>
                      </a:r>
                      <a:r>
                        <a:rPr dirty="0" sz="800" spc="-10">
                          <a:latin typeface="PMingLiU"/>
                          <a:cs typeface="PMingLiU"/>
                        </a:rPr>
                        <a:t>月的</a:t>
                      </a:r>
                      <a:r>
                        <a:rPr dirty="0" sz="800" spc="10">
                          <a:latin typeface="PMingLiU"/>
                          <a:cs typeface="PMingLiU"/>
                        </a:rPr>
                        <a:t>潜</a:t>
                      </a:r>
                      <a:r>
                        <a:rPr dirty="0" sz="800" spc="-10">
                          <a:latin typeface="PMingLiU"/>
                          <a:cs typeface="PMingLiU"/>
                        </a:rPr>
                        <a:t>在变</a:t>
                      </a:r>
                      <a:r>
                        <a:rPr dirty="0" sz="800" spc="10">
                          <a:latin typeface="PMingLiU"/>
                          <a:cs typeface="PMingLiU"/>
                        </a:rPr>
                        <a:t>幅</a:t>
                      </a:r>
                      <a:r>
                        <a:rPr dirty="0" sz="800" spc="-5">
                          <a:latin typeface="PMingLiU"/>
                          <a:cs typeface="PMingLiU"/>
                        </a:rPr>
                        <a:t>在</a:t>
                      </a:r>
                      <a:r>
                        <a:rPr dirty="0" sz="800">
                          <a:latin typeface="Arial"/>
                          <a:cs typeface="Arial"/>
                        </a:rPr>
                        <a:t>-10%</a:t>
                      </a:r>
                      <a:r>
                        <a:rPr dirty="0" sz="800" spc="-10">
                          <a:latin typeface="PMingLiU"/>
                          <a:cs typeface="PMingLiU"/>
                        </a:rPr>
                        <a:t>至</a:t>
                      </a:r>
                      <a:r>
                        <a:rPr dirty="0" sz="800" spc="-5">
                          <a:latin typeface="Arial"/>
                          <a:cs typeface="Arial"/>
                        </a:rPr>
                        <a:t>+15%</a:t>
                      </a:r>
                      <a:r>
                        <a:rPr dirty="0" sz="800" spc="-10">
                          <a:latin typeface="PMingLiU"/>
                          <a:cs typeface="PMingLiU"/>
                        </a:rPr>
                        <a:t>之间</a:t>
                      </a:r>
                      <a:endParaRPr sz="800">
                        <a:latin typeface="PMingLiU"/>
                        <a:cs typeface="PMingLiU"/>
                      </a:endParaRPr>
                    </a:p>
                    <a:p>
                      <a:pPr marL="8890">
                        <a:lnSpc>
                          <a:spcPct val="100000"/>
                        </a:lnSpc>
                        <a:spcBef>
                          <a:spcPts val="240"/>
                        </a:spcBef>
                        <a:tabLst>
                          <a:tab pos="1151890" algn="l"/>
                        </a:tabLst>
                      </a:pPr>
                      <a:r>
                        <a:rPr dirty="0" sz="800" spc="10" b="1">
                          <a:latin typeface="Microsoft JhengHei UI"/>
                          <a:cs typeface="Microsoft JhengHei UI"/>
                        </a:rPr>
                        <a:t>卖</a:t>
                      </a:r>
                      <a:r>
                        <a:rPr dirty="0" sz="800" spc="-10" b="1">
                          <a:latin typeface="Microsoft JhengHei UI"/>
                          <a:cs typeface="Microsoft JhengHei UI"/>
                        </a:rPr>
                        <a:t>出	</a:t>
                      </a:r>
                      <a:r>
                        <a:rPr dirty="0" sz="800" spc="-5">
                          <a:latin typeface="Arial"/>
                          <a:cs typeface="Arial"/>
                        </a:rPr>
                        <a:t>:</a:t>
                      </a:r>
                      <a:r>
                        <a:rPr dirty="0" sz="800" spc="-20">
                          <a:latin typeface="Arial"/>
                          <a:cs typeface="Arial"/>
                        </a:rPr>
                        <a:t> </a:t>
                      </a:r>
                      <a:r>
                        <a:rPr dirty="0" sz="800" spc="-10">
                          <a:latin typeface="PMingLiU"/>
                          <a:cs typeface="PMingLiU"/>
                        </a:rPr>
                        <a:t>股</a:t>
                      </a:r>
                      <a:r>
                        <a:rPr dirty="0" sz="800" spc="10">
                          <a:latin typeface="PMingLiU"/>
                          <a:cs typeface="PMingLiU"/>
                        </a:rPr>
                        <a:t>价</a:t>
                      </a:r>
                      <a:r>
                        <a:rPr dirty="0" sz="800" spc="-10">
                          <a:latin typeface="PMingLiU"/>
                          <a:cs typeface="PMingLiU"/>
                        </a:rPr>
                        <a:t>于未来</a:t>
                      </a:r>
                      <a:r>
                        <a:rPr dirty="0" sz="800" spc="10">
                          <a:latin typeface="PMingLiU"/>
                          <a:cs typeface="PMingLiU"/>
                        </a:rPr>
                        <a:t> </a:t>
                      </a:r>
                      <a:r>
                        <a:rPr dirty="0" sz="800">
                          <a:latin typeface="Arial"/>
                          <a:cs typeface="Arial"/>
                        </a:rPr>
                        <a:t>12</a:t>
                      </a:r>
                      <a:r>
                        <a:rPr dirty="0" sz="800" spc="-65">
                          <a:latin typeface="Arial"/>
                          <a:cs typeface="Arial"/>
                        </a:rPr>
                        <a:t> </a:t>
                      </a:r>
                      <a:r>
                        <a:rPr dirty="0" sz="800" spc="10">
                          <a:latin typeface="PMingLiU"/>
                          <a:cs typeface="PMingLiU"/>
                        </a:rPr>
                        <a:t>个</a:t>
                      </a:r>
                      <a:r>
                        <a:rPr dirty="0" sz="800" spc="-10">
                          <a:latin typeface="PMingLiU"/>
                          <a:cs typeface="PMingLiU"/>
                        </a:rPr>
                        <a:t>月的</a:t>
                      </a:r>
                      <a:r>
                        <a:rPr dirty="0" sz="800" spc="10">
                          <a:latin typeface="PMingLiU"/>
                          <a:cs typeface="PMingLiU"/>
                        </a:rPr>
                        <a:t>潜</a:t>
                      </a:r>
                      <a:r>
                        <a:rPr dirty="0" sz="800" spc="-10">
                          <a:latin typeface="PMingLiU"/>
                          <a:cs typeface="PMingLiU"/>
                        </a:rPr>
                        <a:t>在跌</a:t>
                      </a:r>
                      <a:r>
                        <a:rPr dirty="0" sz="800" spc="10">
                          <a:latin typeface="PMingLiU"/>
                          <a:cs typeface="PMingLiU"/>
                        </a:rPr>
                        <a:t>幅</a:t>
                      </a:r>
                      <a:r>
                        <a:rPr dirty="0" sz="800" spc="-10">
                          <a:latin typeface="PMingLiU"/>
                          <a:cs typeface="PMingLiU"/>
                        </a:rPr>
                        <a:t>超过</a:t>
                      </a:r>
                      <a:r>
                        <a:rPr dirty="0" sz="800" spc="15">
                          <a:latin typeface="PMingLiU"/>
                          <a:cs typeface="PMingLiU"/>
                        </a:rPr>
                        <a:t> </a:t>
                      </a:r>
                      <a:r>
                        <a:rPr dirty="0" sz="800" spc="-5">
                          <a:latin typeface="Arial"/>
                          <a:cs typeface="Arial"/>
                        </a:rPr>
                        <a:t>10%</a:t>
                      </a:r>
                      <a:endParaRPr sz="800">
                        <a:latin typeface="Arial"/>
                        <a:cs typeface="Arial"/>
                      </a:endParaRPr>
                    </a:p>
                    <a:p>
                      <a:pPr marL="8890">
                        <a:lnSpc>
                          <a:spcPct val="100000"/>
                        </a:lnSpc>
                        <a:spcBef>
                          <a:spcPts val="240"/>
                        </a:spcBef>
                        <a:tabLst>
                          <a:tab pos="1151890" algn="l"/>
                        </a:tabLst>
                      </a:pPr>
                      <a:r>
                        <a:rPr dirty="0" sz="800" spc="10" b="1">
                          <a:latin typeface="Microsoft JhengHei UI"/>
                          <a:cs typeface="Microsoft JhengHei UI"/>
                        </a:rPr>
                        <a:t>未</a:t>
                      </a:r>
                      <a:r>
                        <a:rPr dirty="0" sz="800" spc="-10" b="1">
                          <a:latin typeface="Microsoft JhengHei UI"/>
                          <a:cs typeface="Microsoft JhengHei UI"/>
                        </a:rPr>
                        <a:t>评级	</a:t>
                      </a:r>
                      <a:r>
                        <a:rPr dirty="0" sz="800" spc="-5">
                          <a:latin typeface="Arial"/>
                          <a:cs typeface="Arial"/>
                        </a:rPr>
                        <a:t>:</a:t>
                      </a:r>
                      <a:r>
                        <a:rPr dirty="0" sz="800" spc="-20">
                          <a:latin typeface="Arial"/>
                          <a:cs typeface="Arial"/>
                        </a:rPr>
                        <a:t> </a:t>
                      </a:r>
                      <a:r>
                        <a:rPr dirty="0" sz="800" spc="-10">
                          <a:latin typeface="PMingLiU"/>
                          <a:cs typeface="PMingLiU"/>
                        </a:rPr>
                        <a:t>招</a:t>
                      </a:r>
                      <a:r>
                        <a:rPr dirty="0" sz="800" spc="10">
                          <a:latin typeface="PMingLiU"/>
                          <a:cs typeface="PMingLiU"/>
                        </a:rPr>
                        <a:t>银</a:t>
                      </a:r>
                      <a:r>
                        <a:rPr dirty="0" sz="800" spc="-10">
                          <a:latin typeface="PMingLiU"/>
                          <a:cs typeface="PMingLiU"/>
                        </a:rPr>
                        <a:t>国际证</a:t>
                      </a:r>
                      <a:r>
                        <a:rPr dirty="0" sz="800" spc="10">
                          <a:latin typeface="PMingLiU"/>
                          <a:cs typeface="PMingLiU"/>
                        </a:rPr>
                        <a:t>券</a:t>
                      </a:r>
                      <a:r>
                        <a:rPr dirty="0" sz="800" spc="-10">
                          <a:latin typeface="PMingLiU"/>
                          <a:cs typeface="PMingLiU"/>
                        </a:rPr>
                        <a:t>并未</a:t>
                      </a:r>
                      <a:r>
                        <a:rPr dirty="0" sz="800" spc="10">
                          <a:latin typeface="PMingLiU"/>
                          <a:cs typeface="PMingLiU"/>
                        </a:rPr>
                        <a:t>给</a:t>
                      </a:r>
                      <a:r>
                        <a:rPr dirty="0" sz="800" spc="-10">
                          <a:latin typeface="PMingLiU"/>
                          <a:cs typeface="PMingLiU"/>
                        </a:rPr>
                        <a:t>予投</a:t>
                      </a:r>
                      <a:r>
                        <a:rPr dirty="0" sz="800" spc="10">
                          <a:latin typeface="PMingLiU"/>
                          <a:cs typeface="PMingLiU"/>
                        </a:rPr>
                        <a:t>资</a:t>
                      </a:r>
                      <a:r>
                        <a:rPr dirty="0" sz="800" spc="-10">
                          <a:latin typeface="PMingLiU"/>
                          <a:cs typeface="PMingLiU"/>
                        </a:rPr>
                        <a:t>评级</a:t>
                      </a:r>
                      <a:endParaRPr sz="800">
                        <a:latin typeface="PMingLiU"/>
                        <a:cs typeface="PMingLiU"/>
                      </a:endParaRPr>
                    </a:p>
                    <a:p>
                      <a:pPr marL="8890">
                        <a:lnSpc>
                          <a:spcPct val="100000"/>
                        </a:lnSpc>
                        <a:spcBef>
                          <a:spcPts val="805"/>
                        </a:spcBef>
                      </a:pPr>
                      <a:r>
                        <a:rPr dirty="0" sz="1150" b="1">
                          <a:latin typeface="Microsoft JhengHei UI"/>
                          <a:cs typeface="Microsoft JhengHei UI"/>
                        </a:rPr>
                        <a:t>招银国际环球市场行业投资评级</a:t>
                      </a:r>
                      <a:endParaRPr sz="1150">
                        <a:latin typeface="Microsoft JhengHei UI"/>
                        <a:cs typeface="Microsoft JhengHei UI"/>
                      </a:endParaRPr>
                    </a:p>
                    <a:p>
                      <a:pPr marL="8890">
                        <a:lnSpc>
                          <a:spcPct val="100000"/>
                        </a:lnSpc>
                        <a:spcBef>
                          <a:spcPts val="265"/>
                        </a:spcBef>
                        <a:tabLst>
                          <a:tab pos="1146175" algn="l"/>
                        </a:tabLst>
                      </a:pPr>
                      <a:r>
                        <a:rPr dirty="0" sz="800" spc="10" b="1">
                          <a:latin typeface="Microsoft JhengHei UI"/>
                          <a:cs typeface="Microsoft JhengHei UI"/>
                        </a:rPr>
                        <a:t>优</a:t>
                      </a:r>
                      <a:r>
                        <a:rPr dirty="0" sz="800" spc="-10" b="1">
                          <a:latin typeface="Microsoft JhengHei UI"/>
                          <a:cs typeface="Microsoft JhengHei UI"/>
                        </a:rPr>
                        <a:t>于大市	</a:t>
                      </a:r>
                      <a:r>
                        <a:rPr dirty="0" sz="800" spc="-5">
                          <a:latin typeface="Arial"/>
                          <a:cs typeface="Arial"/>
                        </a:rPr>
                        <a:t>:</a:t>
                      </a:r>
                      <a:r>
                        <a:rPr dirty="0" sz="800" spc="5">
                          <a:latin typeface="Arial"/>
                          <a:cs typeface="Arial"/>
                        </a:rPr>
                        <a:t> </a:t>
                      </a:r>
                      <a:r>
                        <a:rPr dirty="0" sz="800" spc="-10">
                          <a:latin typeface="PMingLiU"/>
                          <a:cs typeface="PMingLiU"/>
                        </a:rPr>
                        <a:t>行</a:t>
                      </a:r>
                      <a:r>
                        <a:rPr dirty="0" sz="800" spc="10">
                          <a:latin typeface="PMingLiU"/>
                          <a:cs typeface="PMingLiU"/>
                        </a:rPr>
                        <a:t>业</a:t>
                      </a:r>
                      <a:r>
                        <a:rPr dirty="0" sz="800" spc="-10">
                          <a:latin typeface="PMingLiU"/>
                          <a:cs typeface="PMingLiU"/>
                        </a:rPr>
                        <a:t>股价</a:t>
                      </a:r>
                      <a:r>
                        <a:rPr dirty="0" sz="800" spc="10">
                          <a:latin typeface="PMingLiU"/>
                          <a:cs typeface="PMingLiU"/>
                        </a:rPr>
                        <a:t>于</a:t>
                      </a:r>
                      <a:r>
                        <a:rPr dirty="0" sz="800" spc="-10">
                          <a:latin typeface="PMingLiU"/>
                          <a:cs typeface="PMingLiU"/>
                        </a:rPr>
                        <a:t>未</a:t>
                      </a:r>
                      <a:r>
                        <a:rPr dirty="0" sz="800" spc="15">
                          <a:latin typeface="PMingLiU"/>
                          <a:cs typeface="PMingLiU"/>
                        </a:rPr>
                        <a:t>来</a:t>
                      </a:r>
                      <a:r>
                        <a:rPr dirty="0" sz="800" spc="-10">
                          <a:latin typeface="Arial"/>
                          <a:cs typeface="Arial"/>
                        </a:rPr>
                        <a:t>12</a:t>
                      </a:r>
                      <a:r>
                        <a:rPr dirty="0" sz="800" spc="10">
                          <a:latin typeface="Arial"/>
                          <a:cs typeface="Arial"/>
                        </a:rPr>
                        <a:t> </a:t>
                      </a:r>
                      <a:r>
                        <a:rPr dirty="0" sz="800" spc="-10">
                          <a:latin typeface="PMingLiU"/>
                          <a:cs typeface="PMingLiU"/>
                        </a:rPr>
                        <a:t>个月</a:t>
                      </a:r>
                      <a:r>
                        <a:rPr dirty="0" sz="800" spc="10">
                          <a:latin typeface="PMingLiU"/>
                          <a:cs typeface="PMingLiU"/>
                        </a:rPr>
                        <a:t>预</a:t>
                      </a:r>
                      <a:r>
                        <a:rPr dirty="0" sz="800" spc="-10">
                          <a:latin typeface="PMingLiU"/>
                          <a:cs typeface="PMingLiU"/>
                        </a:rPr>
                        <a:t>期表</a:t>
                      </a:r>
                      <a:r>
                        <a:rPr dirty="0" sz="800" spc="10">
                          <a:latin typeface="PMingLiU"/>
                          <a:cs typeface="PMingLiU"/>
                        </a:rPr>
                        <a:t>现</a:t>
                      </a:r>
                      <a:r>
                        <a:rPr dirty="0" sz="800" spc="-10">
                          <a:latin typeface="PMingLiU"/>
                          <a:cs typeface="PMingLiU"/>
                        </a:rPr>
                        <a:t>跑赢</a:t>
                      </a:r>
                      <a:r>
                        <a:rPr dirty="0" sz="800" spc="10">
                          <a:latin typeface="PMingLiU"/>
                          <a:cs typeface="PMingLiU"/>
                        </a:rPr>
                        <a:t>大市</a:t>
                      </a:r>
                      <a:r>
                        <a:rPr dirty="0" sz="800" spc="-10">
                          <a:latin typeface="PMingLiU"/>
                          <a:cs typeface="PMingLiU"/>
                        </a:rPr>
                        <a:t>指标</a:t>
                      </a:r>
                      <a:endParaRPr sz="800">
                        <a:latin typeface="PMingLiU"/>
                        <a:cs typeface="PMingLiU"/>
                      </a:endParaRPr>
                    </a:p>
                    <a:p>
                      <a:pPr marL="8890">
                        <a:lnSpc>
                          <a:spcPct val="100000"/>
                        </a:lnSpc>
                        <a:spcBef>
                          <a:spcPts val="190"/>
                        </a:spcBef>
                        <a:tabLst>
                          <a:tab pos="1146175" algn="l"/>
                        </a:tabLst>
                      </a:pPr>
                      <a:r>
                        <a:rPr dirty="0" sz="800" spc="10" b="1">
                          <a:latin typeface="Microsoft JhengHei UI"/>
                          <a:cs typeface="Microsoft JhengHei UI"/>
                        </a:rPr>
                        <a:t>同</a:t>
                      </a:r>
                      <a:r>
                        <a:rPr dirty="0" sz="800" spc="-10" b="1">
                          <a:latin typeface="Microsoft JhengHei UI"/>
                          <a:cs typeface="Microsoft JhengHei UI"/>
                        </a:rPr>
                        <a:t>步大市	</a:t>
                      </a:r>
                      <a:r>
                        <a:rPr dirty="0" sz="800" spc="-5">
                          <a:latin typeface="Arial"/>
                          <a:cs typeface="Arial"/>
                        </a:rPr>
                        <a:t>:</a:t>
                      </a:r>
                      <a:r>
                        <a:rPr dirty="0" sz="800" spc="5">
                          <a:latin typeface="Arial"/>
                          <a:cs typeface="Arial"/>
                        </a:rPr>
                        <a:t> </a:t>
                      </a:r>
                      <a:r>
                        <a:rPr dirty="0" sz="800" spc="-10">
                          <a:latin typeface="PMingLiU"/>
                          <a:cs typeface="PMingLiU"/>
                        </a:rPr>
                        <a:t>行</a:t>
                      </a:r>
                      <a:r>
                        <a:rPr dirty="0" sz="800" spc="10">
                          <a:latin typeface="PMingLiU"/>
                          <a:cs typeface="PMingLiU"/>
                        </a:rPr>
                        <a:t>业</a:t>
                      </a:r>
                      <a:r>
                        <a:rPr dirty="0" sz="800" spc="-10">
                          <a:latin typeface="PMingLiU"/>
                          <a:cs typeface="PMingLiU"/>
                        </a:rPr>
                        <a:t>股价</a:t>
                      </a:r>
                      <a:r>
                        <a:rPr dirty="0" sz="800" spc="10">
                          <a:latin typeface="PMingLiU"/>
                          <a:cs typeface="PMingLiU"/>
                        </a:rPr>
                        <a:t>于</a:t>
                      </a:r>
                      <a:r>
                        <a:rPr dirty="0" sz="800" spc="-10">
                          <a:latin typeface="PMingLiU"/>
                          <a:cs typeface="PMingLiU"/>
                        </a:rPr>
                        <a:t>未</a:t>
                      </a:r>
                      <a:r>
                        <a:rPr dirty="0" sz="800" spc="15">
                          <a:latin typeface="PMingLiU"/>
                          <a:cs typeface="PMingLiU"/>
                        </a:rPr>
                        <a:t>来</a:t>
                      </a:r>
                      <a:r>
                        <a:rPr dirty="0" sz="800" spc="-10">
                          <a:latin typeface="Arial"/>
                          <a:cs typeface="Arial"/>
                        </a:rPr>
                        <a:t>12</a:t>
                      </a:r>
                      <a:r>
                        <a:rPr dirty="0" sz="800" spc="10">
                          <a:latin typeface="Arial"/>
                          <a:cs typeface="Arial"/>
                        </a:rPr>
                        <a:t> </a:t>
                      </a:r>
                      <a:r>
                        <a:rPr dirty="0" sz="800" spc="-10">
                          <a:latin typeface="PMingLiU"/>
                          <a:cs typeface="PMingLiU"/>
                        </a:rPr>
                        <a:t>个月</a:t>
                      </a:r>
                      <a:r>
                        <a:rPr dirty="0" sz="800" spc="10">
                          <a:latin typeface="PMingLiU"/>
                          <a:cs typeface="PMingLiU"/>
                        </a:rPr>
                        <a:t>预</a:t>
                      </a:r>
                      <a:r>
                        <a:rPr dirty="0" sz="800" spc="-10">
                          <a:latin typeface="PMingLiU"/>
                          <a:cs typeface="PMingLiU"/>
                        </a:rPr>
                        <a:t>期表</a:t>
                      </a:r>
                      <a:r>
                        <a:rPr dirty="0" sz="800" spc="10">
                          <a:latin typeface="PMingLiU"/>
                          <a:cs typeface="PMingLiU"/>
                        </a:rPr>
                        <a:t>现</a:t>
                      </a:r>
                      <a:r>
                        <a:rPr dirty="0" sz="800" spc="-10">
                          <a:latin typeface="PMingLiU"/>
                          <a:cs typeface="PMingLiU"/>
                        </a:rPr>
                        <a:t>与大</a:t>
                      </a:r>
                      <a:r>
                        <a:rPr dirty="0" sz="800" spc="10">
                          <a:latin typeface="PMingLiU"/>
                          <a:cs typeface="PMingLiU"/>
                        </a:rPr>
                        <a:t>市指</a:t>
                      </a:r>
                      <a:r>
                        <a:rPr dirty="0" sz="800" spc="-10">
                          <a:latin typeface="PMingLiU"/>
                          <a:cs typeface="PMingLiU"/>
                        </a:rPr>
                        <a:t>标相若</a:t>
                      </a:r>
                      <a:endParaRPr sz="800">
                        <a:latin typeface="PMingLiU"/>
                        <a:cs typeface="PMingLiU"/>
                      </a:endParaRPr>
                    </a:p>
                    <a:p>
                      <a:pPr marL="8890">
                        <a:lnSpc>
                          <a:spcPct val="100000"/>
                        </a:lnSpc>
                        <a:spcBef>
                          <a:spcPts val="215"/>
                        </a:spcBef>
                        <a:tabLst>
                          <a:tab pos="1146175" algn="l"/>
                        </a:tabLst>
                      </a:pPr>
                      <a:r>
                        <a:rPr dirty="0" sz="800" spc="10" b="1">
                          <a:latin typeface="Microsoft JhengHei UI"/>
                          <a:cs typeface="Microsoft JhengHei UI"/>
                        </a:rPr>
                        <a:t>落</a:t>
                      </a:r>
                      <a:r>
                        <a:rPr dirty="0" sz="800" spc="-10" b="1">
                          <a:latin typeface="Microsoft JhengHei UI"/>
                          <a:cs typeface="Microsoft JhengHei UI"/>
                        </a:rPr>
                        <a:t>后大市	</a:t>
                      </a:r>
                      <a:r>
                        <a:rPr dirty="0" sz="800" spc="-5">
                          <a:latin typeface="Arial"/>
                          <a:cs typeface="Arial"/>
                        </a:rPr>
                        <a:t>:</a:t>
                      </a:r>
                      <a:r>
                        <a:rPr dirty="0" sz="800" spc="5">
                          <a:latin typeface="Arial"/>
                          <a:cs typeface="Arial"/>
                        </a:rPr>
                        <a:t> </a:t>
                      </a:r>
                      <a:r>
                        <a:rPr dirty="0" sz="800" spc="-10">
                          <a:latin typeface="PMingLiU"/>
                          <a:cs typeface="PMingLiU"/>
                        </a:rPr>
                        <a:t>行</a:t>
                      </a:r>
                      <a:r>
                        <a:rPr dirty="0" sz="800" spc="10">
                          <a:latin typeface="PMingLiU"/>
                          <a:cs typeface="PMingLiU"/>
                        </a:rPr>
                        <a:t>业</a:t>
                      </a:r>
                      <a:r>
                        <a:rPr dirty="0" sz="800" spc="-10">
                          <a:latin typeface="PMingLiU"/>
                          <a:cs typeface="PMingLiU"/>
                        </a:rPr>
                        <a:t>股价</a:t>
                      </a:r>
                      <a:r>
                        <a:rPr dirty="0" sz="800" spc="10">
                          <a:latin typeface="PMingLiU"/>
                          <a:cs typeface="PMingLiU"/>
                        </a:rPr>
                        <a:t>于</a:t>
                      </a:r>
                      <a:r>
                        <a:rPr dirty="0" sz="800" spc="-10">
                          <a:latin typeface="PMingLiU"/>
                          <a:cs typeface="PMingLiU"/>
                        </a:rPr>
                        <a:t>未来</a:t>
                      </a:r>
                      <a:r>
                        <a:rPr dirty="0" sz="800" spc="10">
                          <a:latin typeface="PMingLiU"/>
                          <a:cs typeface="PMingLiU"/>
                        </a:rPr>
                        <a:t> </a:t>
                      </a:r>
                      <a:r>
                        <a:rPr dirty="0" sz="800" spc="-10">
                          <a:latin typeface="Arial"/>
                          <a:cs typeface="Arial"/>
                        </a:rPr>
                        <a:t>12</a:t>
                      </a:r>
                      <a:r>
                        <a:rPr dirty="0" sz="800" spc="10">
                          <a:latin typeface="Arial"/>
                          <a:cs typeface="Arial"/>
                        </a:rPr>
                        <a:t> </a:t>
                      </a:r>
                      <a:r>
                        <a:rPr dirty="0" sz="800" spc="-10">
                          <a:latin typeface="PMingLiU"/>
                          <a:cs typeface="PMingLiU"/>
                        </a:rPr>
                        <a:t>个</a:t>
                      </a:r>
                      <a:r>
                        <a:rPr dirty="0" sz="800" spc="10">
                          <a:latin typeface="PMingLiU"/>
                          <a:cs typeface="PMingLiU"/>
                        </a:rPr>
                        <a:t>月</a:t>
                      </a:r>
                      <a:r>
                        <a:rPr dirty="0" sz="800" spc="-10">
                          <a:latin typeface="PMingLiU"/>
                          <a:cs typeface="PMingLiU"/>
                        </a:rPr>
                        <a:t>预期</a:t>
                      </a:r>
                      <a:r>
                        <a:rPr dirty="0" sz="800" spc="10">
                          <a:latin typeface="PMingLiU"/>
                          <a:cs typeface="PMingLiU"/>
                        </a:rPr>
                        <a:t>表</a:t>
                      </a:r>
                      <a:r>
                        <a:rPr dirty="0" sz="800" spc="-10">
                          <a:latin typeface="PMingLiU"/>
                          <a:cs typeface="PMingLiU"/>
                        </a:rPr>
                        <a:t>现跑</a:t>
                      </a:r>
                      <a:r>
                        <a:rPr dirty="0" sz="800" spc="10">
                          <a:latin typeface="PMingLiU"/>
                          <a:cs typeface="PMingLiU"/>
                        </a:rPr>
                        <a:t>输</a:t>
                      </a:r>
                      <a:r>
                        <a:rPr dirty="0" sz="800" spc="-10">
                          <a:latin typeface="PMingLiU"/>
                          <a:cs typeface="PMingLiU"/>
                        </a:rPr>
                        <a:t>大</a:t>
                      </a:r>
                      <a:r>
                        <a:rPr dirty="0" sz="800" spc="10">
                          <a:latin typeface="PMingLiU"/>
                          <a:cs typeface="PMingLiU"/>
                        </a:rPr>
                        <a:t>市</a:t>
                      </a:r>
                      <a:r>
                        <a:rPr dirty="0" sz="800" spc="-10">
                          <a:latin typeface="PMingLiU"/>
                          <a:cs typeface="PMingLiU"/>
                        </a:rPr>
                        <a:t>指标</a:t>
                      </a:r>
                      <a:endParaRPr sz="800">
                        <a:latin typeface="PMingLiU"/>
                        <a:cs typeface="PMingLiU"/>
                      </a:endParaRPr>
                    </a:p>
                  </a:txBody>
                  <a:tcPr marL="0" marR="0" marB="0" marT="109855"/>
                </a:tc>
              </a:tr>
              <a:tr h="247406">
                <a:tc>
                  <a:txBody>
                    <a:bodyPr/>
                    <a:lstStyle/>
                    <a:p>
                      <a:pPr marL="8890">
                        <a:lnSpc>
                          <a:spcPct val="100000"/>
                        </a:lnSpc>
                        <a:spcBef>
                          <a:spcPts val="440"/>
                        </a:spcBef>
                      </a:pPr>
                      <a:r>
                        <a:rPr dirty="0" sz="1050" spc="-45">
                          <a:latin typeface="PMingLiU"/>
                          <a:cs typeface="PMingLiU"/>
                        </a:rPr>
                        <a:t>招银国</a:t>
                      </a:r>
                      <a:r>
                        <a:rPr dirty="0" sz="1050" spc="-70">
                          <a:latin typeface="PMingLiU"/>
                          <a:cs typeface="PMingLiU"/>
                        </a:rPr>
                        <a:t>际</a:t>
                      </a:r>
                      <a:r>
                        <a:rPr dirty="0" sz="1050" spc="-45">
                          <a:latin typeface="PMingLiU"/>
                          <a:cs typeface="PMingLiU"/>
                        </a:rPr>
                        <a:t>环球</a:t>
                      </a:r>
                      <a:r>
                        <a:rPr dirty="0" sz="1050" spc="-70">
                          <a:latin typeface="PMingLiU"/>
                          <a:cs typeface="PMingLiU"/>
                        </a:rPr>
                        <a:t>市</a:t>
                      </a:r>
                      <a:r>
                        <a:rPr dirty="0" sz="1050" spc="-45">
                          <a:latin typeface="PMingLiU"/>
                          <a:cs typeface="PMingLiU"/>
                        </a:rPr>
                        <a:t>场有</a:t>
                      </a:r>
                      <a:r>
                        <a:rPr dirty="0" sz="1050" spc="-70">
                          <a:latin typeface="PMingLiU"/>
                          <a:cs typeface="PMingLiU"/>
                        </a:rPr>
                        <a:t>限</a:t>
                      </a:r>
                      <a:r>
                        <a:rPr dirty="0" sz="1050" spc="-45">
                          <a:latin typeface="PMingLiU"/>
                          <a:cs typeface="PMingLiU"/>
                        </a:rPr>
                        <a:t>公司</a:t>
                      </a:r>
                      <a:endParaRPr sz="1050">
                        <a:latin typeface="PMingLiU"/>
                        <a:cs typeface="PMingLiU"/>
                      </a:endParaRPr>
                    </a:p>
                  </a:txBody>
                  <a:tcPr marL="0" marR="0" marB="0" marT="55880">
                    <a:lnB w="6350">
                      <a:solidFill>
                        <a:srgbClr val="000000"/>
                      </a:solidFill>
                      <a:prstDash val="solid"/>
                    </a:lnB>
                  </a:tcPr>
                </a:tc>
              </a:tr>
              <a:tr h="155448">
                <a:tc>
                  <a:txBody>
                    <a:bodyPr/>
                    <a:lstStyle/>
                    <a:p>
                      <a:pPr marL="8890">
                        <a:lnSpc>
                          <a:spcPct val="100000"/>
                        </a:lnSpc>
                        <a:spcBef>
                          <a:spcPts val="40"/>
                        </a:spcBef>
                        <a:tabLst>
                          <a:tab pos="2295525" algn="l"/>
                          <a:tab pos="3799204" algn="l"/>
                        </a:tabLst>
                      </a:pPr>
                      <a:r>
                        <a:rPr dirty="0" sz="800" spc="10" b="1">
                          <a:latin typeface="Microsoft JhengHei UI"/>
                          <a:cs typeface="Microsoft JhengHei UI"/>
                        </a:rPr>
                        <a:t>地</a:t>
                      </a:r>
                      <a:r>
                        <a:rPr dirty="0" sz="800" spc="-10" b="1">
                          <a:latin typeface="Microsoft JhengHei UI"/>
                          <a:cs typeface="Microsoft JhengHei UI"/>
                        </a:rPr>
                        <a:t>址</a:t>
                      </a:r>
                      <a:r>
                        <a:rPr dirty="0" sz="800" spc="-35" b="1">
                          <a:latin typeface="Microsoft JhengHei UI"/>
                          <a:cs typeface="Microsoft JhengHei UI"/>
                        </a:rPr>
                        <a:t>:</a:t>
                      </a:r>
                      <a:r>
                        <a:rPr dirty="0" sz="800" spc="15" b="1">
                          <a:latin typeface="Microsoft JhengHei UI"/>
                          <a:cs typeface="Microsoft JhengHei UI"/>
                        </a:rPr>
                        <a:t> </a:t>
                      </a:r>
                      <a:r>
                        <a:rPr dirty="0" sz="800" spc="-10" b="1">
                          <a:latin typeface="Microsoft JhengHei UI"/>
                          <a:cs typeface="Microsoft JhengHei UI"/>
                        </a:rPr>
                        <a:t>香</a:t>
                      </a:r>
                      <a:r>
                        <a:rPr dirty="0" sz="800" spc="10" b="1">
                          <a:latin typeface="Microsoft JhengHei UI"/>
                          <a:cs typeface="Microsoft JhengHei UI"/>
                        </a:rPr>
                        <a:t>港</a:t>
                      </a:r>
                      <a:r>
                        <a:rPr dirty="0" sz="800" spc="-10" b="1">
                          <a:latin typeface="Microsoft JhengHei UI"/>
                          <a:cs typeface="Microsoft JhengHei UI"/>
                        </a:rPr>
                        <a:t>中环</a:t>
                      </a:r>
                      <a:r>
                        <a:rPr dirty="0" sz="800" spc="10" b="1">
                          <a:latin typeface="Microsoft JhengHei UI"/>
                          <a:cs typeface="Microsoft JhengHei UI"/>
                        </a:rPr>
                        <a:t>花</a:t>
                      </a:r>
                      <a:r>
                        <a:rPr dirty="0" sz="800" spc="-10" b="1">
                          <a:latin typeface="Microsoft JhengHei UI"/>
                          <a:cs typeface="Microsoft JhengHei UI"/>
                        </a:rPr>
                        <a:t>园道</a:t>
                      </a:r>
                      <a:r>
                        <a:rPr dirty="0" sz="800" spc="25" b="1">
                          <a:latin typeface="Microsoft JhengHei UI"/>
                          <a:cs typeface="Microsoft JhengHei UI"/>
                        </a:rPr>
                        <a:t> </a:t>
                      </a:r>
                      <a:r>
                        <a:rPr dirty="0" sz="800" spc="-110" b="1">
                          <a:latin typeface="Microsoft JhengHei UI"/>
                          <a:cs typeface="Microsoft JhengHei UI"/>
                        </a:rPr>
                        <a:t>3 </a:t>
                      </a:r>
                      <a:r>
                        <a:rPr dirty="0" sz="800" spc="-85" b="1">
                          <a:latin typeface="Microsoft JhengHei UI"/>
                          <a:cs typeface="Microsoft JhengHei UI"/>
                        </a:rPr>
                        <a:t> </a:t>
                      </a:r>
                      <a:r>
                        <a:rPr dirty="0" sz="800" spc="-10" b="1">
                          <a:latin typeface="Microsoft JhengHei UI"/>
                          <a:cs typeface="Microsoft JhengHei UI"/>
                        </a:rPr>
                        <a:t>号冠</a:t>
                      </a:r>
                      <a:r>
                        <a:rPr dirty="0" sz="800" spc="10" b="1">
                          <a:latin typeface="Microsoft JhengHei UI"/>
                          <a:cs typeface="Microsoft JhengHei UI"/>
                        </a:rPr>
                        <a:t>君</a:t>
                      </a:r>
                      <a:r>
                        <a:rPr dirty="0" sz="800" spc="-10" b="1">
                          <a:latin typeface="Microsoft JhengHei UI"/>
                          <a:cs typeface="Microsoft JhengHei UI"/>
                        </a:rPr>
                        <a:t>大厦</a:t>
                      </a:r>
                      <a:r>
                        <a:rPr dirty="0" sz="800" spc="20" b="1">
                          <a:latin typeface="Microsoft JhengHei UI"/>
                          <a:cs typeface="Microsoft JhengHei UI"/>
                        </a:rPr>
                        <a:t> </a:t>
                      </a:r>
                      <a:r>
                        <a:rPr dirty="0" sz="800" spc="-105" b="1">
                          <a:latin typeface="Microsoft JhengHei UI"/>
                          <a:cs typeface="Microsoft JhengHei UI"/>
                        </a:rPr>
                        <a:t>45</a:t>
                      </a:r>
                      <a:r>
                        <a:rPr dirty="0" sz="800" spc="-15" b="1">
                          <a:latin typeface="Microsoft JhengHei UI"/>
                          <a:cs typeface="Microsoft JhengHei UI"/>
                        </a:rPr>
                        <a:t> </a:t>
                      </a:r>
                      <a:r>
                        <a:rPr dirty="0" sz="800" spc="-10" b="1">
                          <a:latin typeface="Microsoft JhengHei UI"/>
                          <a:cs typeface="Microsoft JhengHei UI"/>
                        </a:rPr>
                        <a:t>楼	</a:t>
                      </a:r>
                      <a:r>
                        <a:rPr dirty="0" sz="800" spc="10" b="1">
                          <a:latin typeface="Microsoft JhengHei UI"/>
                          <a:cs typeface="Microsoft JhengHei UI"/>
                        </a:rPr>
                        <a:t>电</a:t>
                      </a:r>
                      <a:r>
                        <a:rPr dirty="0" sz="800" spc="-10" b="1">
                          <a:latin typeface="Microsoft JhengHei UI"/>
                          <a:cs typeface="Microsoft JhengHei UI"/>
                        </a:rPr>
                        <a:t>话</a:t>
                      </a:r>
                      <a:r>
                        <a:rPr dirty="0" sz="800" spc="-35" b="1">
                          <a:latin typeface="Microsoft JhengHei UI"/>
                          <a:cs typeface="Microsoft JhengHei UI"/>
                        </a:rPr>
                        <a:t>:</a:t>
                      </a:r>
                      <a:r>
                        <a:rPr dirty="0" sz="800" spc="-10" b="1">
                          <a:latin typeface="Microsoft JhengHei UI"/>
                          <a:cs typeface="Microsoft JhengHei UI"/>
                        </a:rPr>
                        <a:t> </a:t>
                      </a:r>
                      <a:r>
                        <a:rPr dirty="0" sz="800" spc="-85" b="1">
                          <a:latin typeface="Microsoft JhengHei UI"/>
                          <a:cs typeface="Microsoft JhengHei UI"/>
                        </a:rPr>
                        <a:t>(852)  </a:t>
                      </a:r>
                      <a:r>
                        <a:rPr dirty="0" sz="800" spc="-105" b="1">
                          <a:latin typeface="Microsoft JhengHei UI"/>
                          <a:cs typeface="Microsoft JhengHei UI"/>
                        </a:rPr>
                        <a:t>3900 </a:t>
                      </a:r>
                      <a:r>
                        <a:rPr dirty="0" sz="800" spc="-90" b="1">
                          <a:latin typeface="Microsoft JhengHei UI"/>
                          <a:cs typeface="Microsoft JhengHei UI"/>
                        </a:rPr>
                        <a:t> </a:t>
                      </a:r>
                      <a:r>
                        <a:rPr dirty="0" sz="800" spc="-105" b="1">
                          <a:latin typeface="Microsoft JhengHei UI"/>
                          <a:cs typeface="Microsoft JhengHei UI"/>
                        </a:rPr>
                        <a:t>0888	</a:t>
                      </a:r>
                      <a:r>
                        <a:rPr dirty="0" sz="800" spc="-10" b="1">
                          <a:latin typeface="Microsoft JhengHei UI"/>
                          <a:cs typeface="Microsoft JhengHei UI"/>
                        </a:rPr>
                        <a:t>传真</a:t>
                      </a:r>
                      <a:r>
                        <a:rPr dirty="0" sz="800" spc="-35" b="1">
                          <a:latin typeface="Microsoft JhengHei UI"/>
                          <a:cs typeface="Microsoft JhengHei UI"/>
                        </a:rPr>
                        <a:t>:</a:t>
                      </a:r>
                      <a:r>
                        <a:rPr dirty="0" sz="800" spc="10" b="1">
                          <a:latin typeface="Microsoft JhengHei UI"/>
                          <a:cs typeface="Microsoft JhengHei UI"/>
                        </a:rPr>
                        <a:t> </a:t>
                      </a:r>
                      <a:r>
                        <a:rPr dirty="0" sz="800" spc="-85" b="1">
                          <a:latin typeface="Microsoft JhengHei UI"/>
                          <a:cs typeface="Microsoft JhengHei UI"/>
                        </a:rPr>
                        <a:t>(852)</a:t>
                      </a:r>
                      <a:r>
                        <a:rPr dirty="0" sz="800" spc="-5" b="1">
                          <a:latin typeface="Microsoft JhengHei UI"/>
                          <a:cs typeface="Microsoft JhengHei UI"/>
                        </a:rPr>
                        <a:t> </a:t>
                      </a:r>
                      <a:r>
                        <a:rPr dirty="0" sz="800" spc="-105" b="1">
                          <a:latin typeface="Microsoft JhengHei UI"/>
                          <a:cs typeface="Microsoft JhengHei UI"/>
                        </a:rPr>
                        <a:t>3900</a:t>
                      </a:r>
                      <a:r>
                        <a:rPr dirty="0" sz="800" spc="-100" b="1">
                          <a:latin typeface="Microsoft JhengHei UI"/>
                          <a:cs typeface="Microsoft JhengHei UI"/>
                        </a:rPr>
                        <a:t> </a:t>
                      </a:r>
                      <a:r>
                        <a:rPr dirty="0" sz="800" spc="-105" b="1">
                          <a:latin typeface="Microsoft JhengHei UI"/>
                          <a:cs typeface="Microsoft JhengHei UI"/>
                        </a:rPr>
                        <a:t>0800</a:t>
                      </a:r>
                      <a:endParaRPr sz="800">
                        <a:latin typeface="Microsoft JhengHei UI"/>
                        <a:cs typeface="Microsoft JhengHei UI"/>
                      </a:endParaRPr>
                    </a:p>
                  </a:txBody>
                  <a:tcPr marL="0" marR="0" marB="0" marT="5080">
                    <a:lnT w="6350">
                      <a:solidFill>
                        <a:srgbClr val="000000"/>
                      </a:solidFill>
                      <a:prstDash val="solid"/>
                    </a:lnT>
                    <a:lnB w="6350">
                      <a:solidFill>
                        <a:srgbClr val="000000"/>
                      </a:solidFill>
                      <a:prstDash val="solid"/>
                    </a:lnB>
                  </a:tcPr>
                </a:tc>
              </a:tr>
              <a:tr h="155448">
                <a:tc>
                  <a:txBody>
                    <a:bodyPr/>
                    <a:lstStyle/>
                    <a:p>
                      <a:pPr marL="8890">
                        <a:lnSpc>
                          <a:spcPct val="100000"/>
                        </a:lnSpc>
                        <a:spcBef>
                          <a:spcPts val="15"/>
                        </a:spcBef>
                      </a:pPr>
                      <a:r>
                        <a:rPr dirty="0" sz="800" spc="10" b="1">
                          <a:latin typeface="Microsoft JhengHei UI"/>
                          <a:cs typeface="Microsoft JhengHei UI"/>
                        </a:rPr>
                        <a:t>招</a:t>
                      </a:r>
                      <a:r>
                        <a:rPr dirty="0" sz="800" spc="-10" b="1">
                          <a:latin typeface="Microsoft JhengHei UI"/>
                          <a:cs typeface="Microsoft JhengHei UI"/>
                        </a:rPr>
                        <a:t>银国</a:t>
                      </a:r>
                      <a:r>
                        <a:rPr dirty="0" sz="800" spc="10" b="1">
                          <a:latin typeface="Microsoft JhengHei UI"/>
                          <a:cs typeface="Microsoft JhengHei UI"/>
                        </a:rPr>
                        <a:t>际</a:t>
                      </a:r>
                      <a:r>
                        <a:rPr dirty="0" sz="800" spc="-10" b="1">
                          <a:latin typeface="Microsoft JhengHei UI"/>
                          <a:cs typeface="Microsoft JhengHei UI"/>
                        </a:rPr>
                        <a:t>环</a:t>
                      </a:r>
                      <a:r>
                        <a:rPr dirty="0" sz="800" spc="10" b="1">
                          <a:latin typeface="Microsoft JhengHei UI"/>
                          <a:cs typeface="Microsoft JhengHei UI"/>
                        </a:rPr>
                        <a:t>球</a:t>
                      </a:r>
                      <a:r>
                        <a:rPr dirty="0" sz="800" spc="-10" b="1">
                          <a:latin typeface="Microsoft JhengHei UI"/>
                          <a:cs typeface="Microsoft JhengHei UI"/>
                        </a:rPr>
                        <a:t>市场</a:t>
                      </a:r>
                      <a:r>
                        <a:rPr dirty="0" sz="800" spc="10" b="1">
                          <a:latin typeface="Microsoft JhengHei UI"/>
                          <a:cs typeface="Microsoft JhengHei UI"/>
                        </a:rPr>
                        <a:t>有</a:t>
                      </a:r>
                      <a:r>
                        <a:rPr dirty="0" sz="800" spc="-10" b="1">
                          <a:latin typeface="Microsoft JhengHei UI"/>
                          <a:cs typeface="Microsoft JhengHei UI"/>
                        </a:rPr>
                        <a:t>限公</a:t>
                      </a:r>
                      <a:r>
                        <a:rPr dirty="0" sz="800" spc="-5" b="1">
                          <a:latin typeface="Microsoft JhengHei UI"/>
                          <a:cs typeface="Microsoft JhengHei UI"/>
                        </a:rPr>
                        <a:t>司</a:t>
                      </a:r>
                      <a:r>
                        <a:rPr dirty="0" sz="800" spc="235" b="1">
                          <a:latin typeface="Microsoft JhengHei UI"/>
                          <a:cs typeface="Microsoft JhengHei UI"/>
                        </a:rPr>
                        <a:t>(“</a:t>
                      </a:r>
                      <a:r>
                        <a:rPr dirty="0" sz="800" spc="-10" b="1">
                          <a:latin typeface="Microsoft JhengHei UI"/>
                          <a:cs typeface="Microsoft JhengHei UI"/>
                        </a:rPr>
                        <a:t>招</a:t>
                      </a:r>
                      <a:r>
                        <a:rPr dirty="0" sz="800" spc="10" b="1">
                          <a:latin typeface="Microsoft JhengHei UI"/>
                          <a:cs typeface="Microsoft JhengHei UI"/>
                        </a:rPr>
                        <a:t>银</a:t>
                      </a:r>
                      <a:r>
                        <a:rPr dirty="0" sz="800" spc="-10" b="1">
                          <a:latin typeface="Microsoft JhengHei UI"/>
                          <a:cs typeface="Microsoft JhengHei UI"/>
                        </a:rPr>
                        <a:t>国际</a:t>
                      </a:r>
                      <a:r>
                        <a:rPr dirty="0" sz="800" spc="10" b="1">
                          <a:latin typeface="Microsoft JhengHei UI"/>
                          <a:cs typeface="Microsoft JhengHei UI"/>
                        </a:rPr>
                        <a:t>环</a:t>
                      </a:r>
                      <a:r>
                        <a:rPr dirty="0" sz="800" spc="-10" b="1">
                          <a:latin typeface="Microsoft JhengHei UI"/>
                          <a:cs typeface="Microsoft JhengHei UI"/>
                        </a:rPr>
                        <a:t>球市</a:t>
                      </a:r>
                      <a:r>
                        <a:rPr dirty="0" sz="800" spc="15" b="1">
                          <a:latin typeface="Microsoft JhengHei UI"/>
                          <a:cs typeface="Microsoft JhengHei UI"/>
                        </a:rPr>
                        <a:t>场</a:t>
                      </a:r>
                      <a:r>
                        <a:rPr dirty="0" sz="800" spc="220" b="1">
                          <a:latin typeface="Microsoft JhengHei UI"/>
                          <a:cs typeface="Microsoft JhengHei UI"/>
                        </a:rPr>
                        <a:t>”)</a:t>
                      </a:r>
                      <a:r>
                        <a:rPr dirty="0" sz="800" spc="-10" b="1">
                          <a:latin typeface="Microsoft JhengHei UI"/>
                          <a:cs typeface="Microsoft JhengHei UI"/>
                        </a:rPr>
                        <a:t>为</a:t>
                      </a:r>
                      <a:r>
                        <a:rPr dirty="0" sz="800" spc="10" b="1">
                          <a:latin typeface="Microsoft JhengHei UI"/>
                          <a:cs typeface="Microsoft JhengHei UI"/>
                        </a:rPr>
                        <a:t>招</a:t>
                      </a:r>
                      <a:r>
                        <a:rPr dirty="0" sz="800" spc="-10" b="1">
                          <a:latin typeface="Microsoft JhengHei UI"/>
                          <a:cs typeface="Microsoft JhengHei UI"/>
                        </a:rPr>
                        <a:t>银国</a:t>
                      </a:r>
                      <a:r>
                        <a:rPr dirty="0" sz="800" spc="10" b="1">
                          <a:latin typeface="Microsoft JhengHei UI"/>
                          <a:cs typeface="Microsoft JhengHei UI"/>
                        </a:rPr>
                        <a:t>际</a:t>
                      </a:r>
                      <a:r>
                        <a:rPr dirty="0" sz="800" spc="-10" b="1">
                          <a:latin typeface="Microsoft JhengHei UI"/>
                          <a:cs typeface="Microsoft JhengHei UI"/>
                        </a:rPr>
                        <a:t>金融有</a:t>
                      </a:r>
                      <a:r>
                        <a:rPr dirty="0" sz="800" spc="10" b="1">
                          <a:latin typeface="Microsoft JhengHei UI"/>
                          <a:cs typeface="Microsoft JhengHei UI"/>
                        </a:rPr>
                        <a:t>限</a:t>
                      </a:r>
                      <a:r>
                        <a:rPr dirty="0" sz="800" spc="-10" b="1">
                          <a:latin typeface="Microsoft JhengHei UI"/>
                          <a:cs typeface="Microsoft JhengHei UI"/>
                        </a:rPr>
                        <a:t>公司</a:t>
                      </a:r>
                      <a:r>
                        <a:rPr dirty="0" sz="800" spc="10" b="1">
                          <a:latin typeface="Microsoft JhengHei UI"/>
                          <a:cs typeface="Microsoft JhengHei UI"/>
                        </a:rPr>
                        <a:t>之</a:t>
                      </a:r>
                      <a:r>
                        <a:rPr dirty="0" sz="800" spc="-10" b="1">
                          <a:latin typeface="Microsoft JhengHei UI"/>
                          <a:cs typeface="Microsoft JhengHei UI"/>
                        </a:rPr>
                        <a:t>全</a:t>
                      </a:r>
                      <a:r>
                        <a:rPr dirty="0" sz="800" spc="10" b="1">
                          <a:latin typeface="Microsoft JhengHei UI"/>
                          <a:cs typeface="Microsoft JhengHei UI"/>
                        </a:rPr>
                        <a:t>资</a:t>
                      </a:r>
                      <a:r>
                        <a:rPr dirty="0" sz="800" spc="-10" b="1">
                          <a:latin typeface="Microsoft JhengHei UI"/>
                          <a:cs typeface="Microsoft JhengHei UI"/>
                        </a:rPr>
                        <a:t>附属</a:t>
                      </a:r>
                      <a:r>
                        <a:rPr dirty="0" sz="800" spc="10" b="1">
                          <a:latin typeface="Microsoft JhengHei UI"/>
                          <a:cs typeface="Microsoft JhengHei UI"/>
                        </a:rPr>
                        <a:t>公</a:t>
                      </a:r>
                      <a:r>
                        <a:rPr dirty="0" sz="800" spc="-10" b="1">
                          <a:latin typeface="Microsoft JhengHei UI"/>
                          <a:cs typeface="Microsoft JhengHei UI"/>
                        </a:rPr>
                        <a:t>司</a:t>
                      </a:r>
                      <a:r>
                        <a:rPr dirty="0" sz="800" b="1">
                          <a:latin typeface="Microsoft JhengHei UI"/>
                          <a:cs typeface="Microsoft JhengHei UI"/>
                        </a:rPr>
                        <a:t> </a:t>
                      </a:r>
                      <a:r>
                        <a:rPr dirty="0" sz="800" spc="-45" b="1">
                          <a:latin typeface="Microsoft JhengHei UI"/>
                          <a:cs typeface="Microsoft JhengHei UI"/>
                        </a:rPr>
                        <a:t>(</a:t>
                      </a:r>
                      <a:r>
                        <a:rPr dirty="0" sz="800" spc="-10" b="1">
                          <a:latin typeface="Microsoft JhengHei UI"/>
                          <a:cs typeface="Microsoft JhengHei UI"/>
                        </a:rPr>
                        <a:t>招</a:t>
                      </a:r>
                      <a:r>
                        <a:rPr dirty="0" sz="800" spc="10" b="1">
                          <a:latin typeface="Microsoft JhengHei UI"/>
                          <a:cs typeface="Microsoft JhengHei UI"/>
                        </a:rPr>
                        <a:t>银</a:t>
                      </a:r>
                      <a:r>
                        <a:rPr dirty="0" sz="800" spc="-10" b="1">
                          <a:latin typeface="Microsoft JhengHei UI"/>
                          <a:cs typeface="Microsoft JhengHei UI"/>
                        </a:rPr>
                        <a:t>国</a:t>
                      </a:r>
                      <a:r>
                        <a:rPr dirty="0" sz="800" spc="10" b="1">
                          <a:latin typeface="Microsoft JhengHei UI"/>
                          <a:cs typeface="Microsoft JhengHei UI"/>
                        </a:rPr>
                        <a:t>际</a:t>
                      </a:r>
                      <a:r>
                        <a:rPr dirty="0" sz="800" spc="-10" b="1">
                          <a:latin typeface="Microsoft JhengHei UI"/>
                          <a:cs typeface="Microsoft JhengHei UI"/>
                        </a:rPr>
                        <a:t>金融</a:t>
                      </a:r>
                      <a:r>
                        <a:rPr dirty="0" sz="800" spc="10" b="1">
                          <a:latin typeface="Microsoft JhengHei UI"/>
                          <a:cs typeface="Microsoft JhengHei UI"/>
                        </a:rPr>
                        <a:t>有</a:t>
                      </a:r>
                      <a:r>
                        <a:rPr dirty="0" sz="800" spc="-10" b="1">
                          <a:latin typeface="Microsoft JhengHei UI"/>
                          <a:cs typeface="Microsoft JhengHei UI"/>
                        </a:rPr>
                        <a:t>限公</a:t>
                      </a:r>
                      <a:r>
                        <a:rPr dirty="0" sz="800" spc="10" b="1">
                          <a:latin typeface="Microsoft JhengHei UI"/>
                          <a:cs typeface="Microsoft JhengHei UI"/>
                        </a:rPr>
                        <a:t>司</a:t>
                      </a:r>
                      <a:r>
                        <a:rPr dirty="0" sz="800" spc="-10" b="1">
                          <a:latin typeface="Microsoft JhengHei UI"/>
                          <a:cs typeface="Microsoft JhengHei UI"/>
                        </a:rPr>
                        <a:t>为招</a:t>
                      </a:r>
                      <a:r>
                        <a:rPr dirty="0" sz="800" spc="10" b="1">
                          <a:latin typeface="Microsoft JhengHei UI"/>
                          <a:cs typeface="Microsoft JhengHei UI"/>
                        </a:rPr>
                        <a:t>商</a:t>
                      </a:r>
                      <a:r>
                        <a:rPr dirty="0" sz="800" spc="-10" b="1">
                          <a:latin typeface="Microsoft JhengHei UI"/>
                          <a:cs typeface="Microsoft JhengHei UI"/>
                        </a:rPr>
                        <a:t>银</a:t>
                      </a:r>
                      <a:r>
                        <a:rPr dirty="0" sz="800" spc="10" b="1">
                          <a:latin typeface="Microsoft JhengHei UI"/>
                          <a:cs typeface="Microsoft JhengHei UI"/>
                        </a:rPr>
                        <a:t>行</a:t>
                      </a:r>
                      <a:r>
                        <a:rPr dirty="0" sz="800" spc="-10" b="1">
                          <a:latin typeface="Microsoft JhengHei UI"/>
                          <a:cs typeface="Microsoft JhengHei UI"/>
                        </a:rPr>
                        <a:t>之全</a:t>
                      </a:r>
                      <a:r>
                        <a:rPr dirty="0" sz="800" spc="10" b="1">
                          <a:latin typeface="Microsoft JhengHei UI"/>
                          <a:cs typeface="Microsoft JhengHei UI"/>
                        </a:rPr>
                        <a:t>资</a:t>
                      </a:r>
                      <a:r>
                        <a:rPr dirty="0" sz="800" spc="-10" b="1">
                          <a:latin typeface="Microsoft JhengHei UI"/>
                          <a:cs typeface="Microsoft JhengHei UI"/>
                        </a:rPr>
                        <a:t>附属</a:t>
                      </a:r>
                      <a:r>
                        <a:rPr dirty="0" sz="800" spc="10" b="1">
                          <a:latin typeface="Microsoft JhengHei UI"/>
                          <a:cs typeface="Microsoft JhengHei UI"/>
                        </a:rPr>
                        <a:t>公</a:t>
                      </a:r>
                      <a:r>
                        <a:rPr dirty="0" sz="800" spc="5" b="1">
                          <a:latin typeface="Microsoft JhengHei UI"/>
                          <a:cs typeface="Microsoft JhengHei UI"/>
                        </a:rPr>
                        <a:t>司</a:t>
                      </a:r>
                      <a:r>
                        <a:rPr dirty="0" sz="800" spc="-50" b="1">
                          <a:latin typeface="Microsoft JhengHei UI"/>
                          <a:cs typeface="Microsoft JhengHei UI"/>
                        </a:rPr>
                        <a:t>)</a:t>
                      </a:r>
                      <a:endParaRPr sz="800">
                        <a:latin typeface="Microsoft JhengHei UI"/>
                        <a:cs typeface="Microsoft JhengHei UI"/>
                      </a:endParaRPr>
                    </a:p>
                  </a:txBody>
                  <a:tcPr marL="0" marR="0" marB="0" marT="1905">
                    <a:lnT w="6350">
                      <a:solidFill>
                        <a:srgbClr val="000000"/>
                      </a:solidFill>
                      <a:prstDash val="solid"/>
                    </a:lnT>
                    <a:lnB w="6350">
                      <a:solidFill>
                        <a:srgbClr val="000000"/>
                      </a:solidFill>
                      <a:prstDash val="solid"/>
                    </a:lnB>
                  </a:tcPr>
                </a:tc>
              </a:tr>
              <a:tr h="4393849">
                <a:tc>
                  <a:txBody>
                    <a:bodyPr/>
                    <a:lstStyle/>
                    <a:p>
                      <a:pPr marL="8890">
                        <a:lnSpc>
                          <a:spcPct val="100000"/>
                        </a:lnSpc>
                        <a:spcBef>
                          <a:spcPts val="50"/>
                        </a:spcBef>
                      </a:pPr>
                      <a:r>
                        <a:rPr dirty="0" sz="1150" b="1">
                          <a:latin typeface="Microsoft JhengHei UI"/>
                          <a:cs typeface="Microsoft JhengHei UI"/>
                        </a:rPr>
                        <a:t>重要披露</a:t>
                      </a:r>
                      <a:endParaRPr sz="1150">
                        <a:latin typeface="Microsoft JhengHei UI"/>
                        <a:cs typeface="Microsoft JhengHei UI"/>
                      </a:endParaRPr>
                    </a:p>
                    <a:p>
                      <a:pPr algn="just" marL="8890" marR="65405">
                        <a:lnSpc>
                          <a:spcPct val="121000"/>
                        </a:lnSpc>
                        <a:spcBef>
                          <a:spcPts val="90"/>
                        </a:spcBef>
                      </a:pPr>
                      <a:r>
                        <a:rPr dirty="0" sz="700" spc="-5">
                          <a:latin typeface="PMingLiU"/>
                          <a:cs typeface="PMingLiU"/>
                        </a:rPr>
                        <a:t>本报</a:t>
                      </a:r>
                      <a:r>
                        <a:rPr dirty="0" sz="700" spc="15">
                          <a:latin typeface="PMingLiU"/>
                          <a:cs typeface="PMingLiU"/>
                        </a:rPr>
                        <a:t>告</a:t>
                      </a:r>
                      <a:r>
                        <a:rPr dirty="0" sz="700" spc="-5">
                          <a:latin typeface="PMingLiU"/>
                          <a:cs typeface="PMingLiU"/>
                        </a:rPr>
                        <a:t>内所</a:t>
                      </a:r>
                      <a:r>
                        <a:rPr dirty="0" sz="700" spc="15">
                          <a:latin typeface="PMingLiU"/>
                          <a:cs typeface="PMingLiU"/>
                        </a:rPr>
                        <a:t>提</a:t>
                      </a:r>
                      <a:r>
                        <a:rPr dirty="0" sz="700" spc="-5">
                          <a:latin typeface="PMingLiU"/>
                          <a:cs typeface="PMingLiU"/>
                        </a:rPr>
                        <a:t>及</a:t>
                      </a:r>
                      <a:r>
                        <a:rPr dirty="0" sz="700" spc="15">
                          <a:latin typeface="PMingLiU"/>
                          <a:cs typeface="PMingLiU"/>
                        </a:rPr>
                        <a:t>的</a:t>
                      </a:r>
                      <a:r>
                        <a:rPr dirty="0" sz="700" spc="-5">
                          <a:latin typeface="PMingLiU"/>
                          <a:cs typeface="PMingLiU"/>
                        </a:rPr>
                        <a:t>任何</a:t>
                      </a:r>
                      <a:r>
                        <a:rPr dirty="0" sz="700" spc="15">
                          <a:latin typeface="PMingLiU"/>
                          <a:cs typeface="PMingLiU"/>
                        </a:rPr>
                        <a:t>投</a:t>
                      </a:r>
                      <a:r>
                        <a:rPr dirty="0" sz="700" spc="-5">
                          <a:latin typeface="PMingLiU"/>
                          <a:cs typeface="PMingLiU"/>
                        </a:rPr>
                        <a:t>资</a:t>
                      </a:r>
                      <a:r>
                        <a:rPr dirty="0" sz="700" spc="15">
                          <a:latin typeface="PMingLiU"/>
                          <a:cs typeface="PMingLiU"/>
                        </a:rPr>
                        <a:t>都</a:t>
                      </a:r>
                      <a:r>
                        <a:rPr dirty="0" sz="700" spc="-5">
                          <a:latin typeface="PMingLiU"/>
                          <a:cs typeface="PMingLiU"/>
                        </a:rPr>
                        <a:t>可</a:t>
                      </a:r>
                      <a:r>
                        <a:rPr dirty="0" sz="700" spc="15">
                          <a:latin typeface="PMingLiU"/>
                          <a:cs typeface="PMingLiU"/>
                        </a:rPr>
                        <a:t>能</a:t>
                      </a:r>
                      <a:r>
                        <a:rPr dirty="0" sz="700" spc="-5">
                          <a:latin typeface="PMingLiU"/>
                          <a:cs typeface="PMingLiU"/>
                        </a:rPr>
                        <a:t>涉及</a:t>
                      </a:r>
                      <a:r>
                        <a:rPr dirty="0" sz="700" spc="15">
                          <a:latin typeface="PMingLiU"/>
                          <a:cs typeface="PMingLiU"/>
                        </a:rPr>
                        <a:t>相</a:t>
                      </a:r>
                      <a:r>
                        <a:rPr dirty="0" sz="700" spc="-5">
                          <a:latin typeface="PMingLiU"/>
                          <a:cs typeface="PMingLiU"/>
                        </a:rPr>
                        <a:t>当</a:t>
                      </a:r>
                      <a:r>
                        <a:rPr dirty="0" sz="700" spc="15">
                          <a:latin typeface="PMingLiU"/>
                          <a:cs typeface="PMingLiU"/>
                        </a:rPr>
                        <a:t>大</a:t>
                      </a:r>
                      <a:r>
                        <a:rPr dirty="0" sz="700" spc="-5">
                          <a:latin typeface="PMingLiU"/>
                          <a:cs typeface="PMingLiU"/>
                        </a:rPr>
                        <a:t>的风</a:t>
                      </a:r>
                      <a:r>
                        <a:rPr dirty="0" sz="700" spc="15">
                          <a:latin typeface="PMingLiU"/>
                          <a:cs typeface="PMingLiU"/>
                        </a:rPr>
                        <a:t>险</a:t>
                      </a:r>
                      <a:r>
                        <a:rPr dirty="0" sz="700" spc="-5">
                          <a:latin typeface="PMingLiU"/>
                          <a:cs typeface="PMingLiU"/>
                        </a:rPr>
                        <a:t>。</a:t>
                      </a:r>
                      <a:r>
                        <a:rPr dirty="0" sz="700" spc="15">
                          <a:latin typeface="PMingLiU"/>
                          <a:cs typeface="PMingLiU"/>
                        </a:rPr>
                        <a:t>报</a:t>
                      </a:r>
                      <a:r>
                        <a:rPr dirty="0" sz="700" spc="-5">
                          <a:latin typeface="PMingLiU"/>
                          <a:cs typeface="PMingLiU"/>
                        </a:rPr>
                        <a:t>告所</a:t>
                      </a:r>
                      <a:r>
                        <a:rPr dirty="0" sz="700" spc="15">
                          <a:latin typeface="PMingLiU"/>
                          <a:cs typeface="PMingLiU"/>
                        </a:rPr>
                        <a:t>载</a:t>
                      </a:r>
                      <a:r>
                        <a:rPr dirty="0" sz="700" spc="-5">
                          <a:latin typeface="PMingLiU"/>
                          <a:cs typeface="PMingLiU"/>
                        </a:rPr>
                        <a:t>数</a:t>
                      </a:r>
                      <a:r>
                        <a:rPr dirty="0" sz="700" spc="15">
                          <a:latin typeface="PMingLiU"/>
                          <a:cs typeface="PMingLiU"/>
                        </a:rPr>
                        <a:t>据</a:t>
                      </a:r>
                      <a:r>
                        <a:rPr dirty="0" sz="700" spc="-5">
                          <a:latin typeface="PMingLiU"/>
                          <a:cs typeface="PMingLiU"/>
                        </a:rPr>
                        <a:t>可能</a:t>
                      </a:r>
                      <a:r>
                        <a:rPr dirty="0" sz="700" spc="15">
                          <a:latin typeface="PMingLiU"/>
                          <a:cs typeface="PMingLiU"/>
                        </a:rPr>
                        <a:t>不适</a:t>
                      </a:r>
                      <a:r>
                        <a:rPr dirty="0" sz="700" spc="-5">
                          <a:latin typeface="PMingLiU"/>
                          <a:cs typeface="PMingLiU"/>
                        </a:rPr>
                        <a:t>合所</a:t>
                      </a:r>
                      <a:r>
                        <a:rPr dirty="0" sz="700" spc="15">
                          <a:latin typeface="PMingLiU"/>
                          <a:cs typeface="PMingLiU"/>
                        </a:rPr>
                        <a:t>有</a:t>
                      </a:r>
                      <a:r>
                        <a:rPr dirty="0" sz="700" spc="-5">
                          <a:latin typeface="PMingLiU"/>
                          <a:cs typeface="PMingLiU"/>
                        </a:rPr>
                        <a:t>投资</a:t>
                      </a:r>
                      <a:r>
                        <a:rPr dirty="0" sz="700" spc="15">
                          <a:latin typeface="PMingLiU"/>
                          <a:cs typeface="PMingLiU"/>
                        </a:rPr>
                        <a:t>者</a:t>
                      </a:r>
                      <a:r>
                        <a:rPr dirty="0" sz="700" spc="-5">
                          <a:latin typeface="PMingLiU"/>
                          <a:cs typeface="PMingLiU"/>
                        </a:rPr>
                        <a:t>。</a:t>
                      </a:r>
                      <a:r>
                        <a:rPr dirty="0" sz="700" spc="15">
                          <a:latin typeface="PMingLiU"/>
                          <a:cs typeface="PMingLiU"/>
                        </a:rPr>
                        <a:t>招</a:t>
                      </a:r>
                      <a:r>
                        <a:rPr dirty="0" sz="700" spc="-5">
                          <a:latin typeface="PMingLiU"/>
                          <a:cs typeface="PMingLiU"/>
                        </a:rPr>
                        <a:t>银国</a:t>
                      </a:r>
                      <a:r>
                        <a:rPr dirty="0" sz="700" spc="15">
                          <a:latin typeface="PMingLiU"/>
                          <a:cs typeface="PMingLiU"/>
                        </a:rPr>
                        <a:t>际</a:t>
                      </a:r>
                      <a:r>
                        <a:rPr dirty="0" sz="700" spc="-5">
                          <a:latin typeface="PMingLiU"/>
                          <a:cs typeface="PMingLiU"/>
                        </a:rPr>
                        <a:t>环</a:t>
                      </a:r>
                      <a:r>
                        <a:rPr dirty="0" sz="700" spc="15">
                          <a:latin typeface="PMingLiU"/>
                          <a:cs typeface="PMingLiU"/>
                        </a:rPr>
                        <a:t>球</a:t>
                      </a:r>
                      <a:r>
                        <a:rPr dirty="0" sz="700" spc="-5">
                          <a:latin typeface="PMingLiU"/>
                          <a:cs typeface="PMingLiU"/>
                        </a:rPr>
                        <a:t>市</a:t>
                      </a:r>
                      <a:r>
                        <a:rPr dirty="0" sz="700" spc="15">
                          <a:latin typeface="PMingLiU"/>
                          <a:cs typeface="PMingLiU"/>
                        </a:rPr>
                        <a:t>场</a:t>
                      </a:r>
                      <a:r>
                        <a:rPr dirty="0" sz="700" spc="-5">
                          <a:latin typeface="PMingLiU"/>
                          <a:cs typeface="PMingLiU"/>
                        </a:rPr>
                        <a:t>不提</a:t>
                      </a:r>
                      <a:r>
                        <a:rPr dirty="0" sz="700" spc="15">
                          <a:latin typeface="PMingLiU"/>
                          <a:cs typeface="PMingLiU"/>
                        </a:rPr>
                        <a:t>供</a:t>
                      </a:r>
                      <a:r>
                        <a:rPr dirty="0" sz="700" spc="-5">
                          <a:latin typeface="PMingLiU"/>
                          <a:cs typeface="PMingLiU"/>
                        </a:rPr>
                        <a:t>任</a:t>
                      </a:r>
                      <a:r>
                        <a:rPr dirty="0" sz="700" spc="15">
                          <a:latin typeface="PMingLiU"/>
                          <a:cs typeface="PMingLiU"/>
                        </a:rPr>
                        <a:t>何</a:t>
                      </a:r>
                      <a:r>
                        <a:rPr dirty="0" sz="700" spc="-5">
                          <a:latin typeface="PMingLiU"/>
                          <a:cs typeface="PMingLiU"/>
                        </a:rPr>
                        <a:t>针对</a:t>
                      </a:r>
                      <a:r>
                        <a:rPr dirty="0" sz="700" spc="15">
                          <a:latin typeface="PMingLiU"/>
                          <a:cs typeface="PMingLiU"/>
                        </a:rPr>
                        <a:t>个</a:t>
                      </a:r>
                      <a:r>
                        <a:rPr dirty="0" sz="700" spc="-5">
                          <a:latin typeface="PMingLiU"/>
                          <a:cs typeface="PMingLiU"/>
                        </a:rPr>
                        <a:t>人</a:t>
                      </a:r>
                      <a:r>
                        <a:rPr dirty="0" sz="700" spc="15">
                          <a:latin typeface="PMingLiU"/>
                          <a:cs typeface="PMingLiU"/>
                        </a:rPr>
                        <a:t>的</a:t>
                      </a:r>
                      <a:r>
                        <a:rPr dirty="0" sz="700" spc="-5">
                          <a:latin typeface="PMingLiU"/>
                          <a:cs typeface="PMingLiU"/>
                        </a:rPr>
                        <a:t>投资</a:t>
                      </a:r>
                      <a:r>
                        <a:rPr dirty="0" sz="700" spc="15">
                          <a:latin typeface="PMingLiU"/>
                          <a:cs typeface="PMingLiU"/>
                        </a:rPr>
                        <a:t>建</a:t>
                      </a:r>
                      <a:r>
                        <a:rPr dirty="0" sz="700" spc="-5">
                          <a:latin typeface="PMingLiU"/>
                          <a:cs typeface="PMingLiU"/>
                        </a:rPr>
                        <a:t>议</a:t>
                      </a:r>
                      <a:r>
                        <a:rPr dirty="0" sz="700" spc="15">
                          <a:latin typeface="PMingLiU"/>
                          <a:cs typeface="PMingLiU"/>
                        </a:rPr>
                        <a:t>。</a:t>
                      </a:r>
                      <a:r>
                        <a:rPr dirty="0" sz="700" spc="-5">
                          <a:latin typeface="PMingLiU"/>
                          <a:cs typeface="PMingLiU"/>
                        </a:rPr>
                        <a:t>本报</a:t>
                      </a:r>
                      <a:r>
                        <a:rPr dirty="0" sz="700" spc="15">
                          <a:latin typeface="PMingLiU"/>
                          <a:cs typeface="PMingLiU"/>
                        </a:rPr>
                        <a:t>告没</a:t>
                      </a:r>
                      <a:r>
                        <a:rPr dirty="0" sz="700" spc="-5">
                          <a:latin typeface="PMingLiU"/>
                          <a:cs typeface="PMingLiU"/>
                        </a:rPr>
                        <a:t>有把</a:t>
                      </a:r>
                      <a:r>
                        <a:rPr dirty="0" sz="700" spc="15">
                          <a:latin typeface="PMingLiU"/>
                          <a:cs typeface="PMingLiU"/>
                        </a:rPr>
                        <a:t>任</a:t>
                      </a:r>
                      <a:r>
                        <a:rPr dirty="0" sz="700" spc="-5">
                          <a:latin typeface="PMingLiU"/>
                          <a:cs typeface="PMingLiU"/>
                        </a:rPr>
                        <a:t>何人的 投资</a:t>
                      </a:r>
                      <a:r>
                        <a:rPr dirty="0" sz="700" spc="15">
                          <a:latin typeface="PMingLiU"/>
                          <a:cs typeface="PMingLiU"/>
                        </a:rPr>
                        <a:t>目</a:t>
                      </a:r>
                      <a:r>
                        <a:rPr dirty="0" sz="700" spc="-5">
                          <a:latin typeface="PMingLiU"/>
                          <a:cs typeface="PMingLiU"/>
                        </a:rPr>
                        <a:t>标、</a:t>
                      </a:r>
                      <a:r>
                        <a:rPr dirty="0" sz="700" spc="15">
                          <a:latin typeface="PMingLiU"/>
                          <a:cs typeface="PMingLiU"/>
                        </a:rPr>
                        <a:t>财</a:t>
                      </a:r>
                      <a:r>
                        <a:rPr dirty="0" sz="700" spc="-5">
                          <a:latin typeface="PMingLiU"/>
                          <a:cs typeface="PMingLiU"/>
                        </a:rPr>
                        <a:t>务</a:t>
                      </a:r>
                      <a:r>
                        <a:rPr dirty="0" sz="700" spc="15">
                          <a:latin typeface="PMingLiU"/>
                          <a:cs typeface="PMingLiU"/>
                        </a:rPr>
                        <a:t>状</a:t>
                      </a:r>
                      <a:r>
                        <a:rPr dirty="0" sz="700" spc="-5">
                          <a:latin typeface="PMingLiU"/>
                          <a:cs typeface="PMingLiU"/>
                        </a:rPr>
                        <a:t>况和</a:t>
                      </a:r>
                      <a:r>
                        <a:rPr dirty="0" sz="700" spc="15">
                          <a:latin typeface="PMingLiU"/>
                          <a:cs typeface="PMingLiU"/>
                        </a:rPr>
                        <a:t>特</a:t>
                      </a:r>
                      <a:r>
                        <a:rPr dirty="0" sz="700" spc="-5">
                          <a:latin typeface="PMingLiU"/>
                          <a:cs typeface="PMingLiU"/>
                        </a:rPr>
                        <a:t>殊</a:t>
                      </a:r>
                      <a:r>
                        <a:rPr dirty="0" sz="700" spc="15">
                          <a:latin typeface="PMingLiU"/>
                          <a:cs typeface="PMingLiU"/>
                        </a:rPr>
                        <a:t>需</a:t>
                      </a:r>
                      <a:r>
                        <a:rPr dirty="0" sz="700" spc="-5">
                          <a:latin typeface="PMingLiU"/>
                          <a:cs typeface="PMingLiU"/>
                        </a:rPr>
                        <a:t>求</a:t>
                      </a:r>
                      <a:r>
                        <a:rPr dirty="0" sz="700" spc="15">
                          <a:latin typeface="PMingLiU"/>
                          <a:cs typeface="PMingLiU"/>
                        </a:rPr>
                        <a:t>考</a:t>
                      </a:r>
                      <a:r>
                        <a:rPr dirty="0" sz="700" spc="-5">
                          <a:latin typeface="PMingLiU"/>
                          <a:cs typeface="PMingLiU"/>
                        </a:rPr>
                        <a:t>虑进</a:t>
                      </a:r>
                      <a:r>
                        <a:rPr dirty="0" sz="700" spc="15">
                          <a:latin typeface="PMingLiU"/>
                          <a:cs typeface="PMingLiU"/>
                        </a:rPr>
                        <a:t>去</a:t>
                      </a:r>
                      <a:r>
                        <a:rPr dirty="0" sz="700" spc="-5">
                          <a:latin typeface="PMingLiU"/>
                          <a:cs typeface="PMingLiU"/>
                        </a:rPr>
                        <a:t>。</a:t>
                      </a:r>
                      <a:r>
                        <a:rPr dirty="0" sz="700" spc="15">
                          <a:latin typeface="PMingLiU"/>
                          <a:cs typeface="PMingLiU"/>
                        </a:rPr>
                        <a:t>而</a:t>
                      </a:r>
                      <a:r>
                        <a:rPr dirty="0" sz="700" spc="-5">
                          <a:latin typeface="PMingLiU"/>
                          <a:cs typeface="PMingLiU"/>
                        </a:rPr>
                        <a:t>过去</a:t>
                      </a:r>
                      <a:r>
                        <a:rPr dirty="0" sz="700" spc="15">
                          <a:latin typeface="PMingLiU"/>
                          <a:cs typeface="PMingLiU"/>
                        </a:rPr>
                        <a:t>的</a:t>
                      </a:r>
                      <a:r>
                        <a:rPr dirty="0" sz="700" spc="-5">
                          <a:latin typeface="PMingLiU"/>
                          <a:cs typeface="PMingLiU"/>
                        </a:rPr>
                        <a:t>表</a:t>
                      </a:r>
                      <a:r>
                        <a:rPr dirty="0" sz="700" spc="15">
                          <a:latin typeface="PMingLiU"/>
                          <a:cs typeface="PMingLiU"/>
                        </a:rPr>
                        <a:t>现</a:t>
                      </a:r>
                      <a:r>
                        <a:rPr dirty="0" sz="700" spc="-5">
                          <a:latin typeface="PMingLiU"/>
                          <a:cs typeface="PMingLiU"/>
                        </a:rPr>
                        <a:t>亦不</a:t>
                      </a:r>
                      <a:r>
                        <a:rPr dirty="0" sz="700" spc="15">
                          <a:latin typeface="PMingLiU"/>
                          <a:cs typeface="PMingLiU"/>
                        </a:rPr>
                        <a:t>代</a:t>
                      </a:r>
                      <a:r>
                        <a:rPr dirty="0" sz="700" spc="-5">
                          <a:latin typeface="PMingLiU"/>
                          <a:cs typeface="PMingLiU"/>
                        </a:rPr>
                        <a:t>表</a:t>
                      </a:r>
                      <a:r>
                        <a:rPr dirty="0" sz="700" spc="15">
                          <a:latin typeface="PMingLiU"/>
                          <a:cs typeface="PMingLiU"/>
                        </a:rPr>
                        <a:t>未</a:t>
                      </a:r>
                      <a:r>
                        <a:rPr dirty="0" sz="700" spc="-5">
                          <a:latin typeface="PMingLiU"/>
                          <a:cs typeface="PMingLiU"/>
                        </a:rPr>
                        <a:t>来的</a:t>
                      </a:r>
                      <a:r>
                        <a:rPr dirty="0" sz="700" spc="15">
                          <a:latin typeface="PMingLiU"/>
                          <a:cs typeface="PMingLiU"/>
                        </a:rPr>
                        <a:t>表现</a:t>
                      </a:r>
                      <a:r>
                        <a:rPr dirty="0" sz="700" spc="-5">
                          <a:latin typeface="PMingLiU"/>
                          <a:cs typeface="PMingLiU"/>
                        </a:rPr>
                        <a:t>，实</a:t>
                      </a:r>
                      <a:r>
                        <a:rPr dirty="0" sz="700" spc="15">
                          <a:latin typeface="PMingLiU"/>
                          <a:cs typeface="PMingLiU"/>
                        </a:rPr>
                        <a:t>际</a:t>
                      </a:r>
                      <a:r>
                        <a:rPr dirty="0" sz="700" spc="-5">
                          <a:latin typeface="PMingLiU"/>
                          <a:cs typeface="PMingLiU"/>
                        </a:rPr>
                        <a:t>情况</a:t>
                      </a:r>
                      <a:r>
                        <a:rPr dirty="0" sz="700" spc="15">
                          <a:latin typeface="PMingLiU"/>
                          <a:cs typeface="PMingLiU"/>
                        </a:rPr>
                        <a:t>可</a:t>
                      </a:r>
                      <a:r>
                        <a:rPr dirty="0" sz="700" spc="-5">
                          <a:latin typeface="PMingLiU"/>
                          <a:cs typeface="PMingLiU"/>
                        </a:rPr>
                        <a:t>能</a:t>
                      </a:r>
                      <a:r>
                        <a:rPr dirty="0" sz="700" spc="15">
                          <a:latin typeface="PMingLiU"/>
                          <a:cs typeface="PMingLiU"/>
                        </a:rPr>
                        <a:t>和</a:t>
                      </a:r>
                      <a:r>
                        <a:rPr dirty="0" sz="700" spc="-5">
                          <a:latin typeface="PMingLiU"/>
                          <a:cs typeface="PMingLiU"/>
                        </a:rPr>
                        <a:t>报告</a:t>
                      </a:r>
                      <a:r>
                        <a:rPr dirty="0" sz="700" spc="15">
                          <a:latin typeface="PMingLiU"/>
                          <a:cs typeface="PMingLiU"/>
                        </a:rPr>
                        <a:t>中</a:t>
                      </a:r>
                      <a:r>
                        <a:rPr dirty="0" sz="700" spc="-5">
                          <a:latin typeface="PMingLiU"/>
                          <a:cs typeface="PMingLiU"/>
                        </a:rPr>
                        <a:t>所</a:t>
                      </a:r>
                      <a:r>
                        <a:rPr dirty="0" sz="700" spc="15">
                          <a:latin typeface="PMingLiU"/>
                          <a:cs typeface="PMingLiU"/>
                        </a:rPr>
                        <a:t>载</a:t>
                      </a:r>
                      <a:r>
                        <a:rPr dirty="0" sz="700" spc="-5">
                          <a:latin typeface="PMingLiU"/>
                          <a:cs typeface="PMingLiU"/>
                        </a:rPr>
                        <a:t>的</a:t>
                      </a:r>
                      <a:r>
                        <a:rPr dirty="0" sz="700" spc="15">
                          <a:latin typeface="PMingLiU"/>
                          <a:cs typeface="PMingLiU"/>
                        </a:rPr>
                        <a:t>大</a:t>
                      </a:r>
                      <a:r>
                        <a:rPr dirty="0" sz="700" spc="-5">
                          <a:latin typeface="PMingLiU"/>
                          <a:cs typeface="PMingLiU"/>
                        </a:rPr>
                        <a:t>不相</a:t>
                      </a:r>
                      <a:r>
                        <a:rPr dirty="0" sz="700" spc="15">
                          <a:latin typeface="PMingLiU"/>
                          <a:cs typeface="PMingLiU"/>
                        </a:rPr>
                        <a:t>同</a:t>
                      </a:r>
                      <a:r>
                        <a:rPr dirty="0" sz="700" spc="-5">
                          <a:latin typeface="PMingLiU"/>
                          <a:cs typeface="PMingLiU"/>
                        </a:rPr>
                        <a:t>。</a:t>
                      </a:r>
                      <a:r>
                        <a:rPr dirty="0" sz="700" spc="15">
                          <a:latin typeface="PMingLiU"/>
                          <a:cs typeface="PMingLiU"/>
                        </a:rPr>
                        <a:t>本</a:t>
                      </a:r>
                      <a:r>
                        <a:rPr dirty="0" sz="700" spc="-5">
                          <a:latin typeface="PMingLiU"/>
                          <a:cs typeface="PMingLiU"/>
                        </a:rPr>
                        <a:t>报告</a:t>
                      </a:r>
                      <a:r>
                        <a:rPr dirty="0" sz="700" spc="15">
                          <a:latin typeface="PMingLiU"/>
                          <a:cs typeface="PMingLiU"/>
                        </a:rPr>
                        <a:t>中</a:t>
                      </a:r>
                      <a:r>
                        <a:rPr dirty="0" sz="700" spc="-5">
                          <a:latin typeface="PMingLiU"/>
                          <a:cs typeface="PMingLiU"/>
                        </a:rPr>
                        <a:t>所</a:t>
                      </a:r>
                      <a:r>
                        <a:rPr dirty="0" sz="700" spc="15">
                          <a:latin typeface="PMingLiU"/>
                          <a:cs typeface="PMingLiU"/>
                        </a:rPr>
                        <a:t>提</a:t>
                      </a:r>
                      <a:r>
                        <a:rPr dirty="0" sz="700" spc="-5">
                          <a:latin typeface="PMingLiU"/>
                          <a:cs typeface="PMingLiU"/>
                        </a:rPr>
                        <a:t>及的</a:t>
                      </a:r>
                      <a:r>
                        <a:rPr dirty="0" sz="700" spc="15">
                          <a:latin typeface="PMingLiU"/>
                          <a:cs typeface="PMingLiU"/>
                        </a:rPr>
                        <a:t>投</a:t>
                      </a:r>
                      <a:r>
                        <a:rPr dirty="0" sz="700" spc="-5">
                          <a:latin typeface="PMingLiU"/>
                          <a:cs typeface="PMingLiU"/>
                        </a:rPr>
                        <a:t>资</a:t>
                      </a:r>
                      <a:r>
                        <a:rPr dirty="0" sz="700" spc="15">
                          <a:latin typeface="PMingLiU"/>
                          <a:cs typeface="PMingLiU"/>
                        </a:rPr>
                        <a:t>价</a:t>
                      </a:r>
                      <a:r>
                        <a:rPr dirty="0" sz="700" spc="-5">
                          <a:latin typeface="PMingLiU"/>
                          <a:cs typeface="PMingLiU"/>
                        </a:rPr>
                        <a:t>值或</a:t>
                      </a:r>
                      <a:r>
                        <a:rPr dirty="0" sz="700" spc="15">
                          <a:latin typeface="PMingLiU"/>
                          <a:cs typeface="PMingLiU"/>
                        </a:rPr>
                        <a:t>回报</a:t>
                      </a:r>
                      <a:r>
                        <a:rPr dirty="0" sz="700" spc="-5">
                          <a:latin typeface="PMingLiU"/>
                          <a:cs typeface="PMingLiU"/>
                        </a:rPr>
                        <a:t>存在</a:t>
                      </a:r>
                      <a:r>
                        <a:rPr dirty="0" sz="700" spc="15">
                          <a:latin typeface="PMingLiU"/>
                          <a:cs typeface="PMingLiU"/>
                        </a:rPr>
                        <a:t>不</a:t>
                      </a:r>
                      <a:r>
                        <a:rPr dirty="0" sz="700" spc="-5">
                          <a:latin typeface="PMingLiU"/>
                          <a:cs typeface="PMingLiU"/>
                        </a:rPr>
                        <a:t>确定性 及难</a:t>
                      </a:r>
                      <a:r>
                        <a:rPr dirty="0" sz="700" spc="15">
                          <a:latin typeface="PMingLiU"/>
                          <a:cs typeface="PMingLiU"/>
                        </a:rPr>
                        <a:t>以</a:t>
                      </a:r>
                      <a:r>
                        <a:rPr dirty="0" sz="700" spc="-5">
                          <a:latin typeface="PMingLiU"/>
                          <a:cs typeface="PMingLiU"/>
                        </a:rPr>
                        <a:t>保证</a:t>
                      </a:r>
                      <a:r>
                        <a:rPr dirty="0" sz="700" spc="15">
                          <a:latin typeface="PMingLiU"/>
                          <a:cs typeface="PMingLiU"/>
                        </a:rPr>
                        <a:t>，</a:t>
                      </a:r>
                      <a:r>
                        <a:rPr dirty="0" sz="700" spc="-5">
                          <a:latin typeface="PMingLiU"/>
                          <a:cs typeface="PMingLiU"/>
                        </a:rPr>
                        <a:t>并</a:t>
                      </a:r>
                      <a:r>
                        <a:rPr dirty="0" sz="700" spc="15">
                          <a:latin typeface="PMingLiU"/>
                          <a:cs typeface="PMingLiU"/>
                        </a:rPr>
                        <a:t>可</a:t>
                      </a:r>
                      <a:r>
                        <a:rPr dirty="0" sz="700" spc="-5">
                          <a:latin typeface="PMingLiU"/>
                          <a:cs typeface="PMingLiU"/>
                        </a:rPr>
                        <a:t>能会</a:t>
                      </a:r>
                      <a:r>
                        <a:rPr dirty="0" sz="700" spc="15">
                          <a:latin typeface="PMingLiU"/>
                          <a:cs typeface="PMingLiU"/>
                        </a:rPr>
                        <a:t>受</a:t>
                      </a:r>
                      <a:r>
                        <a:rPr dirty="0" sz="700" spc="-5">
                          <a:latin typeface="PMingLiU"/>
                          <a:cs typeface="PMingLiU"/>
                        </a:rPr>
                        <a:t>目</a:t>
                      </a:r>
                      <a:r>
                        <a:rPr dirty="0" sz="700" spc="15">
                          <a:latin typeface="PMingLiU"/>
                          <a:cs typeface="PMingLiU"/>
                        </a:rPr>
                        <a:t>标</a:t>
                      </a:r>
                      <a:r>
                        <a:rPr dirty="0" sz="700" spc="-5">
                          <a:latin typeface="PMingLiU"/>
                          <a:cs typeface="PMingLiU"/>
                        </a:rPr>
                        <a:t>资</a:t>
                      </a:r>
                      <a:r>
                        <a:rPr dirty="0" sz="700" spc="15">
                          <a:latin typeface="PMingLiU"/>
                          <a:cs typeface="PMingLiU"/>
                        </a:rPr>
                        <a:t>产</a:t>
                      </a:r>
                      <a:r>
                        <a:rPr dirty="0" sz="700" spc="-5">
                          <a:latin typeface="PMingLiU"/>
                          <a:cs typeface="PMingLiU"/>
                        </a:rPr>
                        <a:t>表现</a:t>
                      </a:r>
                      <a:r>
                        <a:rPr dirty="0" sz="700" spc="15">
                          <a:latin typeface="PMingLiU"/>
                          <a:cs typeface="PMingLiU"/>
                        </a:rPr>
                        <a:t>以</a:t>
                      </a:r>
                      <a:r>
                        <a:rPr dirty="0" sz="700" spc="-5">
                          <a:latin typeface="PMingLiU"/>
                          <a:cs typeface="PMingLiU"/>
                        </a:rPr>
                        <a:t>及</a:t>
                      </a:r>
                      <a:r>
                        <a:rPr dirty="0" sz="700" spc="15">
                          <a:latin typeface="PMingLiU"/>
                          <a:cs typeface="PMingLiU"/>
                        </a:rPr>
                        <a:t>其</a:t>
                      </a:r>
                      <a:r>
                        <a:rPr dirty="0" sz="700" spc="-5">
                          <a:latin typeface="PMingLiU"/>
                          <a:cs typeface="PMingLiU"/>
                        </a:rPr>
                        <a:t>他市</a:t>
                      </a:r>
                      <a:r>
                        <a:rPr dirty="0" sz="700" spc="15">
                          <a:latin typeface="PMingLiU"/>
                          <a:cs typeface="PMingLiU"/>
                        </a:rPr>
                        <a:t>场</a:t>
                      </a:r>
                      <a:r>
                        <a:rPr dirty="0" sz="700" spc="-5">
                          <a:latin typeface="PMingLiU"/>
                          <a:cs typeface="PMingLiU"/>
                        </a:rPr>
                        <a:t>因</a:t>
                      </a:r>
                      <a:r>
                        <a:rPr dirty="0" sz="700" spc="15">
                          <a:latin typeface="PMingLiU"/>
                          <a:cs typeface="PMingLiU"/>
                        </a:rPr>
                        <a:t>素</a:t>
                      </a:r>
                      <a:r>
                        <a:rPr dirty="0" sz="700" spc="-5">
                          <a:latin typeface="PMingLiU"/>
                          <a:cs typeface="PMingLiU"/>
                        </a:rPr>
                        <a:t>影响</a:t>
                      </a:r>
                      <a:r>
                        <a:rPr dirty="0" sz="700" spc="15">
                          <a:latin typeface="PMingLiU"/>
                          <a:cs typeface="PMingLiU"/>
                        </a:rPr>
                        <a:t>。</a:t>
                      </a:r>
                      <a:r>
                        <a:rPr dirty="0" sz="700" spc="-5">
                          <a:latin typeface="PMingLiU"/>
                          <a:cs typeface="PMingLiU"/>
                        </a:rPr>
                        <a:t>招</a:t>
                      </a:r>
                      <a:r>
                        <a:rPr dirty="0" sz="700" spc="15">
                          <a:latin typeface="PMingLiU"/>
                          <a:cs typeface="PMingLiU"/>
                        </a:rPr>
                        <a:t>银</a:t>
                      </a:r>
                      <a:r>
                        <a:rPr dirty="0" sz="700" spc="-5">
                          <a:latin typeface="PMingLiU"/>
                          <a:cs typeface="PMingLiU"/>
                        </a:rPr>
                        <a:t>国际</a:t>
                      </a:r>
                      <a:r>
                        <a:rPr dirty="0" sz="700" spc="15">
                          <a:latin typeface="PMingLiU"/>
                          <a:cs typeface="PMingLiU"/>
                        </a:rPr>
                        <a:t>环球</a:t>
                      </a:r>
                      <a:r>
                        <a:rPr dirty="0" sz="700" spc="-5">
                          <a:latin typeface="PMingLiU"/>
                          <a:cs typeface="PMingLiU"/>
                        </a:rPr>
                        <a:t>市场</a:t>
                      </a:r>
                      <a:r>
                        <a:rPr dirty="0" sz="700" spc="15">
                          <a:latin typeface="PMingLiU"/>
                          <a:cs typeface="PMingLiU"/>
                        </a:rPr>
                        <a:t>建</a:t>
                      </a:r>
                      <a:r>
                        <a:rPr dirty="0" sz="700" spc="-5">
                          <a:latin typeface="PMingLiU"/>
                          <a:cs typeface="PMingLiU"/>
                        </a:rPr>
                        <a:t>议投</a:t>
                      </a:r>
                      <a:r>
                        <a:rPr dirty="0" sz="700" spc="15">
                          <a:latin typeface="PMingLiU"/>
                          <a:cs typeface="PMingLiU"/>
                        </a:rPr>
                        <a:t>资</a:t>
                      </a:r>
                      <a:r>
                        <a:rPr dirty="0" sz="700" spc="-5">
                          <a:latin typeface="PMingLiU"/>
                          <a:cs typeface="PMingLiU"/>
                        </a:rPr>
                        <a:t>者</a:t>
                      </a:r>
                      <a:r>
                        <a:rPr dirty="0" sz="700" spc="15">
                          <a:latin typeface="PMingLiU"/>
                          <a:cs typeface="PMingLiU"/>
                        </a:rPr>
                        <a:t>应</a:t>
                      </a:r>
                      <a:r>
                        <a:rPr dirty="0" sz="700" spc="-5">
                          <a:latin typeface="PMingLiU"/>
                          <a:cs typeface="PMingLiU"/>
                        </a:rPr>
                        <a:t>该独</a:t>
                      </a:r>
                      <a:r>
                        <a:rPr dirty="0" sz="700" spc="15">
                          <a:latin typeface="PMingLiU"/>
                          <a:cs typeface="PMingLiU"/>
                        </a:rPr>
                        <a:t>立</a:t>
                      </a:r>
                      <a:r>
                        <a:rPr dirty="0" sz="700" spc="-5">
                          <a:latin typeface="PMingLiU"/>
                          <a:cs typeface="PMingLiU"/>
                        </a:rPr>
                        <a:t>评</a:t>
                      </a:r>
                      <a:r>
                        <a:rPr dirty="0" sz="700" spc="15">
                          <a:latin typeface="PMingLiU"/>
                          <a:cs typeface="PMingLiU"/>
                        </a:rPr>
                        <a:t>估</a:t>
                      </a:r>
                      <a:r>
                        <a:rPr dirty="0" sz="700" spc="-5">
                          <a:latin typeface="PMingLiU"/>
                          <a:cs typeface="PMingLiU"/>
                        </a:rPr>
                        <a:t>投</a:t>
                      </a:r>
                      <a:r>
                        <a:rPr dirty="0" sz="700" spc="15">
                          <a:latin typeface="PMingLiU"/>
                          <a:cs typeface="PMingLiU"/>
                        </a:rPr>
                        <a:t>资</a:t>
                      </a:r>
                      <a:r>
                        <a:rPr dirty="0" sz="700" spc="-5">
                          <a:latin typeface="PMingLiU"/>
                          <a:cs typeface="PMingLiU"/>
                        </a:rPr>
                        <a:t>和策</a:t>
                      </a:r>
                      <a:r>
                        <a:rPr dirty="0" sz="700" spc="15">
                          <a:latin typeface="PMingLiU"/>
                          <a:cs typeface="PMingLiU"/>
                        </a:rPr>
                        <a:t>略</a:t>
                      </a:r>
                      <a:r>
                        <a:rPr dirty="0" sz="700" spc="-5">
                          <a:latin typeface="PMingLiU"/>
                          <a:cs typeface="PMingLiU"/>
                        </a:rPr>
                        <a:t>，</a:t>
                      </a:r>
                      <a:r>
                        <a:rPr dirty="0" sz="700" spc="15">
                          <a:latin typeface="PMingLiU"/>
                          <a:cs typeface="PMingLiU"/>
                        </a:rPr>
                        <a:t>并</a:t>
                      </a:r>
                      <a:r>
                        <a:rPr dirty="0" sz="700" spc="-5">
                          <a:latin typeface="PMingLiU"/>
                          <a:cs typeface="PMingLiU"/>
                        </a:rPr>
                        <a:t>鼓励</a:t>
                      </a:r>
                      <a:r>
                        <a:rPr dirty="0" sz="700" spc="15">
                          <a:latin typeface="PMingLiU"/>
                          <a:cs typeface="PMingLiU"/>
                        </a:rPr>
                        <a:t>投</a:t>
                      </a:r>
                      <a:r>
                        <a:rPr dirty="0" sz="700" spc="-5">
                          <a:latin typeface="PMingLiU"/>
                          <a:cs typeface="PMingLiU"/>
                        </a:rPr>
                        <a:t>资</a:t>
                      </a:r>
                      <a:r>
                        <a:rPr dirty="0" sz="700" spc="15">
                          <a:latin typeface="PMingLiU"/>
                          <a:cs typeface="PMingLiU"/>
                        </a:rPr>
                        <a:t>者</a:t>
                      </a:r>
                      <a:r>
                        <a:rPr dirty="0" sz="700" spc="-5">
                          <a:latin typeface="PMingLiU"/>
                          <a:cs typeface="PMingLiU"/>
                        </a:rPr>
                        <a:t>咨询</a:t>
                      </a:r>
                      <a:r>
                        <a:rPr dirty="0" sz="700" spc="15">
                          <a:latin typeface="PMingLiU"/>
                          <a:cs typeface="PMingLiU"/>
                        </a:rPr>
                        <a:t>专</a:t>
                      </a:r>
                      <a:r>
                        <a:rPr dirty="0" sz="700" spc="-5">
                          <a:latin typeface="PMingLiU"/>
                          <a:cs typeface="PMingLiU"/>
                        </a:rPr>
                        <a:t>业</a:t>
                      </a:r>
                      <a:r>
                        <a:rPr dirty="0" sz="700" spc="15">
                          <a:latin typeface="PMingLiU"/>
                          <a:cs typeface="PMingLiU"/>
                        </a:rPr>
                        <a:t>财</a:t>
                      </a:r>
                      <a:r>
                        <a:rPr dirty="0" sz="700" spc="-5">
                          <a:latin typeface="PMingLiU"/>
                          <a:cs typeface="PMingLiU"/>
                        </a:rPr>
                        <a:t>务顾</a:t>
                      </a:r>
                      <a:r>
                        <a:rPr dirty="0" sz="700" spc="15">
                          <a:latin typeface="PMingLiU"/>
                          <a:cs typeface="PMingLiU"/>
                        </a:rPr>
                        <a:t>问以</a:t>
                      </a:r>
                      <a:r>
                        <a:rPr dirty="0" sz="700" spc="-5">
                          <a:latin typeface="PMingLiU"/>
                          <a:cs typeface="PMingLiU"/>
                        </a:rPr>
                        <a:t>便作</a:t>
                      </a:r>
                      <a:r>
                        <a:rPr dirty="0" sz="700" spc="15">
                          <a:latin typeface="PMingLiU"/>
                          <a:cs typeface="PMingLiU"/>
                        </a:rPr>
                        <a:t>出</a:t>
                      </a:r>
                      <a:r>
                        <a:rPr dirty="0" sz="700" spc="-5">
                          <a:latin typeface="PMingLiU"/>
                          <a:cs typeface="PMingLiU"/>
                        </a:rPr>
                        <a:t>投资决 定。</a:t>
                      </a:r>
                      <a:endParaRPr sz="700">
                        <a:latin typeface="PMingLiU"/>
                        <a:cs typeface="PMingLiU"/>
                      </a:endParaRPr>
                    </a:p>
                    <a:p>
                      <a:pPr marL="8890">
                        <a:lnSpc>
                          <a:spcPct val="100000"/>
                        </a:lnSpc>
                        <a:spcBef>
                          <a:spcPts val="170"/>
                        </a:spcBef>
                      </a:pPr>
                      <a:r>
                        <a:rPr dirty="0" sz="700" spc="-5">
                          <a:latin typeface="PMingLiU"/>
                          <a:cs typeface="PMingLiU"/>
                        </a:rPr>
                        <a:t>本报</a:t>
                      </a:r>
                      <a:r>
                        <a:rPr dirty="0" sz="700" spc="15">
                          <a:latin typeface="PMingLiU"/>
                          <a:cs typeface="PMingLiU"/>
                        </a:rPr>
                        <a:t>告</a:t>
                      </a:r>
                      <a:r>
                        <a:rPr dirty="0" sz="700" spc="-5">
                          <a:latin typeface="PMingLiU"/>
                          <a:cs typeface="PMingLiU"/>
                        </a:rPr>
                        <a:t>包含</a:t>
                      </a:r>
                      <a:r>
                        <a:rPr dirty="0" sz="700" spc="15">
                          <a:latin typeface="PMingLiU"/>
                          <a:cs typeface="PMingLiU"/>
                        </a:rPr>
                        <a:t>的</a:t>
                      </a:r>
                      <a:r>
                        <a:rPr dirty="0" sz="700" spc="-5">
                          <a:latin typeface="PMingLiU"/>
                          <a:cs typeface="PMingLiU"/>
                        </a:rPr>
                        <a:t>任</a:t>
                      </a:r>
                      <a:r>
                        <a:rPr dirty="0" sz="700" spc="15">
                          <a:latin typeface="PMingLiU"/>
                          <a:cs typeface="PMingLiU"/>
                        </a:rPr>
                        <a:t>何</a:t>
                      </a:r>
                      <a:r>
                        <a:rPr dirty="0" sz="700" spc="-5">
                          <a:latin typeface="PMingLiU"/>
                          <a:cs typeface="PMingLiU"/>
                        </a:rPr>
                        <a:t>信息</a:t>
                      </a:r>
                      <a:r>
                        <a:rPr dirty="0" sz="700" spc="15">
                          <a:latin typeface="PMingLiU"/>
                          <a:cs typeface="PMingLiU"/>
                        </a:rPr>
                        <a:t>由</a:t>
                      </a:r>
                      <a:r>
                        <a:rPr dirty="0" sz="700" spc="-5">
                          <a:latin typeface="PMingLiU"/>
                          <a:cs typeface="PMingLiU"/>
                        </a:rPr>
                        <a:t>招</a:t>
                      </a:r>
                      <a:r>
                        <a:rPr dirty="0" sz="700" spc="15">
                          <a:latin typeface="PMingLiU"/>
                          <a:cs typeface="PMingLiU"/>
                        </a:rPr>
                        <a:t>银</a:t>
                      </a:r>
                      <a:r>
                        <a:rPr dirty="0" sz="700" spc="-5">
                          <a:latin typeface="PMingLiU"/>
                          <a:cs typeface="PMingLiU"/>
                        </a:rPr>
                        <a:t>国</a:t>
                      </a:r>
                      <a:r>
                        <a:rPr dirty="0" sz="700" spc="15">
                          <a:latin typeface="PMingLiU"/>
                          <a:cs typeface="PMingLiU"/>
                        </a:rPr>
                        <a:t>际</a:t>
                      </a:r>
                      <a:r>
                        <a:rPr dirty="0" sz="700" spc="-5">
                          <a:latin typeface="PMingLiU"/>
                          <a:cs typeface="PMingLiU"/>
                        </a:rPr>
                        <a:t>环球</a:t>
                      </a:r>
                      <a:r>
                        <a:rPr dirty="0" sz="700" spc="15">
                          <a:latin typeface="PMingLiU"/>
                          <a:cs typeface="PMingLiU"/>
                        </a:rPr>
                        <a:t>市</a:t>
                      </a:r>
                      <a:r>
                        <a:rPr dirty="0" sz="700" spc="-5">
                          <a:latin typeface="PMingLiU"/>
                          <a:cs typeface="PMingLiU"/>
                        </a:rPr>
                        <a:t>场</a:t>
                      </a:r>
                      <a:r>
                        <a:rPr dirty="0" sz="700" spc="15">
                          <a:latin typeface="PMingLiU"/>
                          <a:cs typeface="PMingLiU"/>
                        </a:rPr>
                        <a:t>编</a:t>
                      </a:r>
                      <a:r>
                        <a:rPr dirty="0" sz="700" spc="-5">
                          <a:latin typeface="PMingLiU"/>
                          <a:cs typeface="PMingLiU"/>
                        </a:rPr>
                        <a:t>写，</a:t>
                      </a:r>
                      <a:r>
                        <a:rPr dirty="0" sz="700" spc="15">
                          <a:latin typeface="PMingLiU"/>
                          <a:cs typeface="PMingLiU"/>
                        </a:rPr>
                        <a:t>仅</a:t>
                      </a:r>
                      <a:r>
                        <a:rPr dirty="0" sz="700" spc="-5">
                          <a:latin typeface="PMingLiU"/>
                          <a:cs typeface="PMingLiU"/>
                        </a:rPr>
                        <a:t>为</a:t>
                      </a:r>
                      <a:r>
                        <a:rPr dirty="0" sz="700" spc="15">
                          <a:latin typeface="PMingLiU"/>
                          <a:cs typeface="PMingLiU"/>
                        </a:rPr>
                        <a:t>本</a:t>
                      </a:r>
                      <a:r>
                        <a:rPr dirty="0" sz="700" spc="-5">
                          <a:latin typeface="PMingLiU"/>
                          <a:cs typeface="PMingLiU"/>
                        </a:rPr>
                        <a:t>公司</a:t>
                      </a:r>
                      <a:r>
                        <a:rPr dirty="0" sz="700" spc="15">
                          <a:latin typeface="PMingLiU"/>
                          <a:cs typeface="PMingLiU"/>
                        </a:rPr>
                        <a:t>及</a:t>
                      </a:r>
                      <a:r>
                        <a:rPr dirty="0" sz="700" spc="-5">
                          <a:latin typeface="PMingLiU"/>
                          <a:cs typeface="PMingLiU"/>
                        </a:rPr>
                        <a:t>其</a:t>
                      </a:r>
                      <a:r>
                        <a:rPr dirty="0" sz="700" spc="15">
                          <a:latin typeface="PMingLiU"/>
                          <a:cs typeface="PMingLiU"/>
                        </a:rPr>
                        <a:t>关联</a:t>
                      </a:r>
                      <a:r>
                        <a:rPr dirty="0" sz="700" spc="-5">
                          <a:latin typeface="PMingLiU"/>
                          <a:cs typeface="PMingLiU"/>
                        </a:rPr>
                        <a:t>机</a:t>
                      </a:r>
                      <a:r>
                        <a:rPr dirty="0" sz="700" spc="15">
                          <a:latin typeface="PMingLiU"/>
                          <a:cs typeface="PMingLiU"/>
                        </a:rPr>
                        <a:t>构的</a:t>
                      </a:r>
                      <a:r>
                        <a:rPr dirty="0" sz="700" spc="-5">
                          <a:latin typeface="PMingLiU"/>
                          <a:cs typeface="PMingLiU"/>
                        </a:rPr>
                        <a:t>特定</a:t>
                      </a:r>
                      <a:r>
                        <a:rPr dirty="0" sz="700" spc="15">
                          <a:latin typeface="PMingLiU"/>
                          <a:cs typeface="PMingLiU"/>
                        </a:rPr>
                        <a:t>客</a:t>
                      </a:r>
                      <a:r>
                        <a:rPr dirty="0" sz="700" spc="-5">
                          <a:latin typeface="PMingLiU"/>
                          <a:cs typeface="PMingLiU"/>
                        </a:rPr>
                        <a:t>户和</a:t>
                      </a:r>
                      <a:r>
                        <a:rPr dirty="0" sz="700" spc="15">
                          <a:latin typeface="PMingLiU"/>
                          <a:cs typeface="PMingLiU"/>
                        </a:rPr>
                        <a:t>其</a:t>
                      </a:r>
                      <a:r>
                        <a:rPr dirty="0" sz="700" spc="-5">
                          <a:latin typeface="PMingLiU"/>
                          <a:cs typeface="PMingLiU"/>
                        </a:rPr>
                        <a:t>他</a:t>
                      </a:r>
                      <a:r>
                        <a:rPr dirty="0" sz="700" spc="15">
                          <a:latin typeface="PMingLiU"/>
                          <a:cs typeface="PMingLiU"/>
                        </a:rPr>
                        <a:t>专</a:t>
                      </a:r>
                      <a:r>
                        <a:rPr dirty="0" sz="700" spc="-5">
                          <a:latin typeface="PMingLiU"/>
                          <a:cs typeface="PMingLiU"/>
                        </a:rPr>
                        <a:t>业人</a:t>
                      </a:r>
                      <a:r>
                        <a:rPr dirty="0" sz="700" spc="15">
                          <a:latin typeface="PMingLiU"/>
                          <a:cs typeface="PMingLiU"/>
                        </a:rPr>
                        <a:t>士</a:t>
                      </a:r>
                      <a:r>
                        <a:rPr dirty="0" sz="700" spc="-5">
                          <a:latin typeface="PMingLiU"/>
                          <a:cs typeface="PMingLiU"/>
                        </a:rPr>
                        <a:t>提</a:t>
                      </a:r>
                      <a:r>
                        <a:rPr dirty="0" sz="700" spc="15">
                          <a:latin typeface="PMingLiU"/>
                          <a:cs typeface="PMingLiU"/>
                        </a:rPr>
                        <a:t>供</a:t>
                      </a:r>
                      <a:r>
                        <a:rPr dirty="0" sz="700" spc="-5">
                          <a:latin typeface="PMingLiU"/>
                          <a:cs typeface="PMingLiU"/>
                        </a:rPr>
                        <a:t>的</a:t>
                      </a:r>
                      <a:r>
                        <a:rPr dirty="0" sz="700" spc="15">
                          <a:latin typeface="PMingLiU"/>
                          <a:cs typeface="PMingLiU"/>
                        </a:rPr>
                        <a:t>参</a:t>
                      </a:r>
                      <a:r>
                        <a:rPr dirty="0" sz="700" spc="-5">
                          <a:latin typeface="PMingLiU"/>
                          <a:cs typeface="PMingLiU"/>
                        </a:rPr>
                        <a:t>考数</a:t>
                      </a:r>
                      <a:r>
                        <a:rPr dirty="0" sz="700" spc="15">
                          <a:latin typeface="PMingLiU"/>
                          <a:cs typeface="PMingLiU"/>
                        </a:rPr>
                        <a:t>据</a:t>
                      </a:r>
                      <a:r>
                        <a:rPr dirty="0" sz="700" spc="-5">
                          <a:latin typeface="PMingLiU"/>
                          <a:cs typeface="PMingLiU"/>
                        </a:rPr>
                        <a:t>。</a:t>
                      </a:r>
                      <a:r>
                        <a:rPr dirty="0" sz="700" spc="15">
                          <a:latin typeface="PMingLiU"/>
                          <a:cs typeface="PMingLiU"/>
                        </a:rPr>
                        <a:t>报</a:t>
                      </a:r>
                      <a:r>
                        <a:rPr dirty="0" sz="700" spc="-5">
                          <a:latin typeface="PMingLiU"/>
                          <a:cs typeface="PMingLiU"/>
                        </a:rPr>
                        <a:t>告中</a:t>
                      </a:r>
                      <a:r>
                        <a:rPr dirty="0" sz="700" spc="15">
                          <a:latin typeface="PMingLiU"/>
                          <a:cs typeface="PMingLiU"/>
                        </a:rPr>
                        <a:t>的</a:t>
                      </a:r>
                      <a:r>
                        <a:rPr dirty="0" sz="700" spc="-5">
                          <a:latin typeface="PMingLiU"/>
                          <a:cs typeface="PMingLiU"/>
                        </a:rPr>
                        <a:t>信</a:t>
                      </a:r>
                      <a:r>
                        <a:rPr dirty="0" sz="700" spc="15">
                          <a:latin typeface="PMingLiU"/>
                          <a:cs typeface="PMingLiU"/>
                        </a:rPr>
                        <a:t>息</a:t>
                      </a:r>
                      <a:r>
                        <a:rPr dirty="0" sz="700" spc="-5">
                          <a:latin typeface="PMingLiU"/>
                          <a:cs typeface="PMingLiU"/>
                        </a:rPr>
                        <a:t>或所</a:t>
                      </a:r>
                      <a:r>
                        <a:rPr dirty="0" sz="700" spc="15">
                          <a:latin typeface="PMingLiU"/>
                          <a:cs typeface="PMingLiU"/>
                        </a:rPr>
                        <a:t>表</a:t>
                      </a:r>
                      <a:r>
                        <a:rPr dirty="0" sz="700" spc="-5">
                          <a:latin typeface="PMingLiU"/>
                          <a:cs typeface="PMingLiU"/>
                        </a:rPr>
                        <a:t>达</a:t>
                      </a:r>
                      <a:r>
                        <a:rPr dirty="0" sz="700" spc="15">
                          <a:latin typeface="PMingLiU"/>
                          <a:cs typeface="PMingLiU"/>
                        </a:rPr>
                        <a:t>的</a:t>
                      </a:r>
                      <a:r>
                        <a:rPr dirty="0" sz="700" spc="-5">
                          <a:latin typeface="PMingLiU"/>
                          <a:cs typeface="PMingLiU"/>
                        </a:rPr>
                        <a:t>意见</a:t>
                      </a:r>
                      <a:r>
                        <a:rPr dirty="0" sz="700" spc="15">
                          <a:latin typeface="PMingLiU"/>
                          <a:cs typeface="PMingLiU"/>
                        </a:rPr>
                        <a:t>皆不</a:t>
                      </a:r>
                      <a:r>
                        <a:rPr dirty="0" sz="700" spc="-5">
                          <a:latin typeface="PMingLiU"/>
                          <a:cs typeface="PMingLiU"/>
                        </a:rPr>
                        <a:t>可作</a:t>
                      </a:r>
                      <a:r>
                        <a:rPr dirty="0" sz="700" spc="15">
                          <a:latin typeface="PMingLiU"/>
                          <a:cs typeface="PMingLiU"/>
                        </a:rPr>
                        <a:t>为</a:t>
                      </a:r>
                      <a:r>
                        <a:rPr dirty="0" sz="700" spc="-5">
                          <a:latin typeface="PMingLiU"/>
                          <a:cs typeface="PMingLiU"/>
                        </a:rPr>
                        <a:t>或被视</a:t>
                      </a:r>
                      <a:endParaRPr sz="700">
                        <a:latin typeface="PMingLiU"/>
                        <a:cs typeface="PMingLiU"/>
                      </a:endParaRPr>
                    </a:p>
                    <a:p>
                      <a:pPr algn="just" marL="8890" marR="65405">
                        <a:lnSpc>
                          <a:spcPct val="121400"/>
                        </a:lnSpc>
                        <a:spcBef>
                          <a:spcPts val="10"/>
                        </a:spcBef>
                      </a:pPr>
                      <a:r>
                        <a:rPr dirty="0" sz="700" spc="-5">
                          <a:latin typeface="PMingLiU"/>
                          <a:cs typeface="PMingLiU"/>
                        </a:rPr>
                        <a:t>为证</a:t>
                      </a:r>
                      <a:r>
                        <a:rPr dirty="0" sz="700" spc="15">
                          <a:latin typeface="PMingLiU"/>
                          <a:cs typeface="PMingLiU"/>
                        </a:rPr>
                        <a:t>券</a:t>
                      </a:r>
                      <a:r>
                        <a:rPr dirty="0" sz="700" spc="-5">
                          <a:latin typeface="PMingLiU"/>
                          <a:cs typeface="PMingLiU"/>
                        </a:rPr>
                        <a:t>出售</a:t>
                      </a:r>
                      <a:r>
                        <a:rPr dirty="0" sz="700" spc="15">
                          <a:latin typeface="PMingLiU"/>
                          <a:cs typeface="PMingLiU"/>
                        </a:rPr>
                        <a:t>要</a:t>
                      </a:r>
                      <a:r>
                        <a:rPr dirty="0" sz="700" spc="-5">
                          <a:latin typeface="PMingLiU"/>
                          <a:cs typeface="PMingLiU"/>
                        </a:rPr>
                        <a:t>约</a:t>
                      </a:r>
                      <a:r>
                        <a:rPr dirty="0" sz="700" spc="15">
                          <a:latin typeface="PMingLiU"/>
                          <a:cs typeface="PMingLiU"/>
                        </a:rPr>
                        <a:t>或</a:t>
                      </a:r>
                      <a:r>
                        <a:rPr dirty="0" sz="700" spc="-5">
                          <a:latin typeface="PMingLiU"/>
                          <a:cs typeface="PMingLiU"/>
                        </a:rPr>
                        <a:t>证券</a:t>
                      </a:r>
                      <a:r>
                        <a:rPr dirty="0" sz="700" spc="15">
                          <a:latin typeface="PMingLiU"/>
                          <a:cs typeface="PMingLiU"/>
                        </a:rPr>
                        <a:t>买</a:t>
                      </a:r>
                      <a:r>
                        <a:rPr dirty="0" sz="700" spc="-5">
                          <a:latin typeface="PMingLiU"/>
                          <a:cs typeface="PMingLiU"/>
                        </a:rPr>
                        <a:t>卖</a:t>
                      </a:r>
                      <a:r>
                        <a:rPr dirty="0" sz="700" spc="15">
                          <a:latin typeface="PMingLiU"/>
                          <a:cs typeface="PMingLiU"/>
                        </a:rPr>
                        <a:t>的</a:t>
                      </a:r>
                      <a:r>
                        <a:rPr dirty="0" sz="700" spc="-5">
                          <a:latin typeface="PMingLiU"/>
                          <a:cs typeface="PMingLiU"/>
                        </a:rPr>
                        <a:t>邀</a:t>
                      </a:r>
                      <a:r>
                        <a:rPr dirty="0" sz="700" spc="15">
                          <a:latin typeface="PMingLiU"/>
                          <a:cs typeface="PMingLiU"/>
                        </a:rPr>
                        <a:t>请</a:t>
                      </a:r>
                      <a:r>
                        <a:rPr dirty="0" sz="700" spc="-5">
                          <a:latin typeface="PMingLiU"/>
                          <a:cs typeface="PMingLiU"/>
                        </a:rPr>
                        <a:t>，亦</a:t>
                      </a:r>
                      <a:r>
                        <a:rPr dirty="0" sz="700" spc="15">
                          <a:latin typeface="PMingLiU"/>
                          <a:cs typeface="PMingLiU"/>
                        </a:rPr>
                        <a:t>不</a:t>
                      </a:r>
                      <a:r>
                        <a:rPr dirty="0" sz="700" spc="-5">
                          <a:latin typeface="PMingLiU"/>
                          <a:cs typeface="PMingLiU"/>
                        </a:rPr>
                        <a:t>构</a:t>
                      </a:r>
                      <a:r>
                        <a:rPr dirty="0" sz="700" spc="15">
                          <a:latin typeface="PMingLiU"/>
                          <a:cs typeface="PMingLiU"/>
                        </a:rPr>
                        <a:t>成</a:t>
                      </a:r>
                      <a:r>
                        <a:rPr dirty="0" sz="700" spc="-5">
                          <a:latin typeface="PMingLiU"/>
                          <a:cs typeface="PMingLiU"/>
                        </a:rPr>
                        <a:t>任何</a:t>
                      </a:r>
                      <a:r>
                        <a:rPr dirty="0" sz="700" spc="15">
                          <a:latin typeface="PMingLiU"/>
                          <a:cs typeface="PMingLiU"/>
                        </a:rPr>
                        <a:t>投</a:t>
                      </a:r>
                      <a:r>
                        <a:rPr dirty="0" sz="700" spc="-5">
                          <a:latin typeface="PMingLiU"/>
                          <a:cs typeface="PMingLiU"/>
                        </a:rPr>
                        <a:t>资</a:t>
                      </a:r>
                      <a:r>
                        <a:rPr dirty="0" sz="700" spc="15">
                          <a:latin typeface="PMingLiU"/>
                          <a:cs typeface="PMingLiU"/>
                        </a:rPr>
                        <a:t>、</a:t>
                      </a:r>
                      <a:r>
                        <a:rPr dirty="0" sz="700" spc="-5">
                          <a:latin typeface="PMingLiU"/>
                          <a:cs typeface="PMingLiU"/>
                        </a:rPr>
                        <a:t>法律</a:t>
                      </a:r>
                      <a:r>
                        <a:rPr dirty="0" sz="700" spc="15">
                          <a:latin typeface="PMingLiU"/>
                          <a:cs typeface="PMingLiU"/>
                        </a:rPr>
                        <a:t>、</a:t>
                      </a:r>
                      <a:r>
                        <a:rPr dirty="0" sz="700" spc="-5">
                          <a:latin typeface="PMingLiU"/>
                          <a:cs typeface="PMingLiU"/>
                        </a:rPr>
                        <a:t>会</a:t>
                      </a:r>
                      <a:r>
                        <a:rPr dirty="0" sz="700" spc="15">
                          <a:latin typeface="PMingLiU"/>
                          <a:cs typeface="PMingLiU"/>
                        </a:rPr>
                        <a:t>计</a:t>
                      </a:r>
                      <a:r>
                        <a:rPr dirty="0" sz="700" spc="-5">
                          <a:latin typeface="PMingLiU"/>
                          <a:cs typeface="PMingLiU"/>
                        </a:rPr>
                        <a:t>或税</a:t>
                      </a:r>
                      <a:r>
                        <a:rPr dirty="0" sz="700" spc="15">
                          <a:latin typeface="PMingLiU"/>
                          <a:cs typeface="PMingLiU"/>
                        </a:rPr>
                        <a:t>务方</a:t>
                      </a:r>
                      <a:r>
                        <a:rPr dirty="0" sz="700" spc="-5">
                          <a:latin typeface="PMingLiU"/>
                          <a:cs typeface="PMingLiU"/>
                        </a:rPr>
                        <a:t>面的</a:t>
                      </a:r>
                      <a:r>
                        <a:rPr dirty="0" sz="700" spc="15">
                          <a:latin typeface="PMingLiU"/>
                          <a:cs typeface="PMingLiU"/>
                        </a:rPr>
                        <a:t>最</a:t>
                      </a:r>
                      <a:r>
                        <a:rPr dirty="0" sz="700" spc="-5">
                          <a:latin typeface="PMingLiU"/>
                          <a:cs typeface="PMingLiU"/>
                        </a:rPr>
                        <a:t>终操</a:t>
                      </a:r>
                      <a:r>
                        <a:rPr dirty="0" sz="700" spc="15">
                          <a:latin typeface="PMingLiU"/>
                          <a:cs typeface="PMingLiU"/>
                        </a:rPr>
                        <a:t>作</a:t>
                      </a:r>
                      <a:r>
                        <a:rPr dirty="0" sz="700" spc="-5">
                          <a:latin typeface="PMingLiU"/>
                          <a:cs typeface="PMingLiU"/>
                        </a:rPr>
                        <a:t>建</a:t>
                      </a:r>
                      <a:r>
                        <a:rPr dirty="0" sz="700" spc="15">
                          <a:latin typeface="PMingLiU"/>
                          <a:cs typeface="PMingLiU"/>
                        </a:rPr>
                        <a:t>议</a:t>
                      </a:r>
                      <a:r>
                        <a:rPr dirty="0" sz="700" spc="-5">
                          <a:latin typeface="PMingLiU"/>
                          <a:cs typeface="PMingLiU"/>
                        </a:rPr>
                        <a:t>，本</a:t>
                      </a:r>
                      <a:r>
                        <a:rPr dirty="0" sz="700" spc="15">
                          <a:latin typeface="PMingLiU"/>
                          <a:cs typeface="PMingLiU"/>
                        </a:rPr>
                        <a:t>公</a:t>
                      </a:r>
                      <a:r>
                        <a:rPr dirty="0" sz="700" spc="-5">
                          <a:latin typeface="PMingLiU"/>
                          <a:cs typeface="PMingLiU"/>
                        </a:rPr>
                        <a:t>司</a:t>
                      </a:r>
                      <a:r>
                        <a:rPr dirty="0" sz="700" spc="15">
                          <a:latin typeface="PMingLiU"/>
                          <a:cs typeface="PMingLiU"/>
                        </a:rPr>
                        <a:t>及</a:t>
                      </a:r>
                      <a:r>
                        <a:rPr dirty="0" sz="700" spc="-5">
                          <a:latin typeface="PMingLiU"/>
                          <a:cs typeface="PMingLiU"/>
                        </a:rPr>
                        <a:t>其</a:t>
                      </a:r>
                      <a:r>
                        <a:rPr dirty="0" sz="700" spc="15">
                          <a:latin typeface="PMingLiU"/>
                          <a:cs typeface="PMingLiU"/>
                        </a:rPr>
                        <a:t>雇</a:t>
                      </a:r>
                      <a:r>
                        <a:rPr dirty="0" sz="700" spc="-5">
                          <a:latin typeface="PMingLiU"/>
                          <a:cs typeface="PMingLiU"/>
                        </a:rPr>
                        <a:t>员不</a:t>
                      </a:r>
                      <a:r>
                        <a:rPr dirty="0" sz="700" spc="15">
                          <a:latin typeface="PMingLiU"/>
                          <a:cs typeface="PMingLiU"/>
                        </a:rPr>
                        <a:t>就</a:t>
                      </a:r>
                      <a:r>
                        <a:rPr dirty="0" sz="700" spc="-5">
                          <a:latin typeface="PMingLiU"/>
                          <a:cs typeface="PMingLiU"/>
                        </a:rPr>
                        <a:t>报</a:t>
                      </a:r>
                      <a:r>
                        <a:rPr dirty="0" sz="700" spc="15">
                          <a:latin typeface="PMingLiU"/>
                          <a:cs typeface="PMingLiU"/>
                        </a:rPr>
                        <a:t>告</a:t>
                      </a:r>
                      <a:r>
                        <a:rPr dirty="0" sz="700" spc="-5">
                          <a:latin typeface="PMingLiU"/>
                          <a:cs typeface="PMingLiU"/>
                        </a:rPr>
                        <a:t>中的</a:t>
                      </a:r>
                      <a:r>
                        <a:rPr dirty="0" sz="700" spc="15">
                          <a:latin typeface="PMingLiU"/>
                          <a:cs typeface="PMingLiU"/>
                        </a:rPr>
                        <a:t>内</a:t>
                      </a:r>
                      <a:r>
                        <a:rPr dirty="0" sz="700" spc="-5">
                          <a:latin typeface="PMingLiU"/>
                          <a:cs typeface="PMingLiU"/>
                        </a:rPr>
                        <a:t>容</a:t>
                      </a:r>
                      <a:r>
                        <a:rPr dirty="0" sz="700" spc="15">
                          <a:latin typeface="PMingLiU"/>
                          <a:cs typeface="PMingLiU"/>
                        </a:rPr>
                        <a:t>对</a:t>
                      </a:r>
                      <a:r>
                        <a:rPr dirty="0" sz="700" spc="-5">
                          <a:latin typeface="PMingLiU"/>
                          <a:cs typeface="PMingLiU"/>
                        </a:rPr>
                        <a:t>最终</a:t>
                      </a:r>
                      <a:r>
                        <a:rPr dirty="0" sz="700" spc="15">
                          <a:latin typeface="PMingLiU"/>
                          <a:cs typeface="PMingLiU"/>
                        </a:rPr>
                        <a:t>操</a:t>
                      </a:r>
                      <a:r>
                        <a:rPr dirty="0" sz="700" spc="-5">
                          <a:latin typeface="PMingLiU"/>
                          <a:cs typeface="PMingLiU"/>
                        </a:rPr>
                        <a:t>作</a:t>
                      </a:r>
                      <a:r>
                        <a:rPr dirty="0" sz="700" spc="15">
                          <a:latin typeface="PMingLiU"/>
                          <a:cs typeface="PMingLiU"/>
                        </a:rPr>
                        <a:t>建</a:t>
                      </a:r>
                      <a:r>
                        <a:rPr dirty="0" sz="700" spc="-5">
                          <a:latin typeface="PMingLiU"/>
                          <a:cs typeface="PMingLiU"/>
                        </a:rPr>
                        <a:t>议作</a:t>
                      </a:r>
                      <a:r>
                        <a:rPr dirty="0" sz="700" spc="15">
                          <a:latin typeface="PMingLiU"/>
                          <a:cs typeface="PMingLiU"/>
                        </a:rPr>
                        <a:t>出任</a:t>
                      </a:r>
                      <a:r>
                        <a:rPr dirty="0" sz="700" spc="-5">
                          <a:latin typeface="PMingLiU"/>
                          <a:cs typeface="PMingLiU"/>
                        </a:rPr>
                        <a:t>何担</a:t>
                      </a:r>
                      <a:r>
                        <a:rPr dirty="0" sz="700" spc="15">
                          <a:latin typeface="PMingLiU"/>
                          <a:cs typeface="PMingLiU"/>
                        </a:rPr>
                        <a:t>保</a:t>
                      </a:r>
                      <a:r>
                        <a:rPr dirty="0" sz="700" spc="-5">
                          <a:latin typeface="PMingLiU"/>
                          <a:cs typeface="PMingLiU"/>
                        </a:rPr>
                        <a:t>。我们 不对</a:t>
                      </a:r>
                      <a:r>
                        <a:rPr dirty="0" sz="700" spc="15">
                          <a:latin typeface="PMingLiU"/>
                          <a:cs typeface="PMingLiU"/>
                        </a:rPr>
                        <a:t>因</a:t>
                      </a:r>
                      <a:r>
                        <a:rPr dirty="0" sz="700" spc="-5">
                          <a:latin typeface="PMingLiU"/>
                          <a:cs typeface="PMingLiU"/>
                        </a:rPr>
                        <a:t>依赖</a:t>
                      </a:r>
                      <a:r>
                        <a:rPr dirty="0" sz="700" spc="15">
                          <a:latin typeface="PMingLiU"/>
                          <a:cs typeface="PMingLiU"/>
                        </a:rPr>
                        <a:t>本</a:t>
                      </a:r>
                      <a:r>
                        <a:rPr dirty="0" sz="700" spc="-5">
                          <a:latin typeface="PMingLiU"/>
                          <a:cs typeface="PMingLiU"/>
                        </a:rPr>
                        <a:t>报</a:t>
                      </a:r>
                      <a:r>
                        <a:rPr dirty="0" sz="700" spc="15">
                          <a:latin typeface="PMingLiU"/>
                          <a:cs typeface="PMingLiU"/>
                        </a:rPr>
                        <a:t>告</a:t>
                      </a:r>
                      <a:r>
                        <a:rPr dirty="0" sz="700" spc="-5">
                          <a:latin typeface="PMingLiU"/>
                          <a:cs typeface="PMingLiU"/>
                        </a:rPr>
                        <a:t>所载</a:t>
                      </a:r>
                      <a:r>
                        <a:rPr dirty="0" sz="700" spc="15">
                          <a:latin typeface="PMingLiU"/>
                          <a:cs typeface="PMingLiU"/>
                        </a:rPr>
                        <a:t>资</a:t>
                      </a:r>
                      <a:r>
                        <a:rPr dirty="0" sz="700" spc="-5">
                          <a:latin typeface="PMingLiU"/>
                          <a:cs typeface="PMingLiU"/>
                        </a:rPr>
                        <a:t>料</a:t>
                      </a:r>
                      <a:r>
                        <a:rPr dirty="0" sz="700" spc="15">
                          <a:latin typeface="PMingLiU"/>
                          <a:cs typeface="PMingLiU"/>
                        </a:rPr>
                        <a:t>采</a:t>
                      </a:r>
                      <a:r>
                        <a:rPr dirty="0" sz="700" spc="-5">
                          <a:latin typeface="PMingLiU"/>
                          <a:cs typeface="PMingLiU"/>
                        </a:rPr>
                        <a:t>取</a:t>
                      </a:r>
                      <a:r>
                        <a:rPr dirty="0" sz="700" spc="15">
                          <a:latin typeface="PMingLiU"/>
                          <a:cs typeface="PMingLiU"/>
                        </a:rPr>
                        <a:t>任</a:t>
                      </a:r>
                      <a:r>
                        <a:rPr dirty="0" sz="700" spc="-5">
                          <a:latin typeface="PMingLiU"/>
                          <a:cs typeface="PMingLiU"/>
                        </a:rPr>
                        <a:t>何行</a:t>
                      </a:r>
                      <a:r>
                        <a:rPr dirty="0" sz="700" spc="15">
                          <a:latin typeface="PMingLiU"/>
                          <a:cs typeface="PMingLiU"/>
                        </a:rPr>
                        <a:t>动</a:t>
                      </a:r>
                      <a:r>
                        <a:rPr dirty="0" sz="700" spc="-5">
                          <a:latin typeface="PMingLiU"/>
                          <a:cs typeface="PMingLiU"/>
                        </a:rPr>
                        <a:t>而</a:t>
                      </a:r>
                      <a:r>
                        <a:rPr dirty="0" sz="700" spc="15">
                          <a:latin typeface="PMingLiU"/>
                          <a:cs typeface="PMingLiU"/>
                        </a:rPr>
                        <a:t>引</a:t>
                      </a:r>
                      <a:r>
                        <a:rPr dirty="0" sz="700" spc="-5">
                          <a:latin typeface="PMingLiU"/>
                          <a:cs typeface="PMingLiU"/>
                        </a:rPr>
                        <a:t>致之</a:t>
                      </a:r>
                      <a:r>
                        <a:rPr dirty="0" sz="700" spc="15">
                          <a:latin typeface="PMingLiU"/>
                          <a:cs typeface="PMingLiU"/>
                        </a:rPr>
                        <a:t>任</a:t>
                      </a:r>
                      <a:r>
                        <a:rPr dirty="0" sz="700" spc="-5">
                          <a:latin typeface="PMingLiU"/>
                          <a:cs typeface="PMingLiU"/>
                        </a:rPr>
                        <a:t>何</a:t>
                      </a:r>
                      <a:r>
                        <a:rPr dirty="0" sz="700" spc="15">
                          <a:latin typeface="PMingLiU"/>
                          <a:cs typeface="PMingLiU"/>
                        </a:rPr>
                        <a:t>直</a:t>
                      </a:r>
                      <a:r>
                        <a:rPr dirty="0" sz="700" spc="-5">
                          <a:latin typeface="PMingLiU"/>
                          <a:cs typeface="PMingLiU"/>
                        </a:rPr>
                        <a:t>接或</a:t>
                      </a:r>
                      <a:r>
                        <a:rPr dirty="0" sz="700" spc="15">
                          <a:latin typeface="PMingLiU"/>
                          <a:cs typeface="PMingLiU"/>
                        </a:rPr>
                        <a:t>间</a:t>
                      </a:r>
                      <a:r>
                        <a:rPr dirty="0" sz="700" spc="-5">
                          <a:latin typeface="PMingLiU"/>
                          <a:cs typeface="PMingLiU"/>
                        </a:rPr>
                        <a:t>接</a:t>
                      </a:r>
                      <a:r>
                        <a:rPr dirty="0" sz="700" spc="15">
                          <a:latin typeface="PMingLiU"/>
                          <a:cs typeface="PMingLiU"/>
                        </a:rPr>
                        <a:t>的</a:t>
                      </a:r>
                      <a:r>
                        <a:rPr dirty="0" sz="700" spc="-5">
                          <a:latin typeface="PMingLiU"/>
                          <a:cs typeface="PMingLiU"/>
                        </a:rPr>
                        <a:t>错误</a:t>
                      </a:r>
                      <a:r>
                        <a:rPr dirty="0" sz="700" spc="15">
                          <a:latin typeface="PMingLiU"/>
                          <a:cs typeface="PMingLiU"/>
                        </a:rPr>
                        <a:t>、疏</a:t>
                      </a:r>
                      <a:r>
                        <a:rPr dirty="0" sz="700" spc="-5">
                          <a:latin typeface="PMingLiU"/>
                          <a:cs typeface="PMingLiU"/>
                        </a:rPr>
                        <a:t>忽、</a:t>
                      </a:r>
                      <a:r>
                        <a:rPr dirty="0" sz="700" spc="15">
                          <a:latin typeface="PMingLiU"/>
                          <a:cs typeface="PMingLiU"/>
                        </a:rPr>
                        <a:t>违</a:t>
                      </a:r>
                      <a:r>
                        <a:rPr dirty="0" sz="700" spc="-5">
                          <a:latin typeface="PMingLiU"/>
                          <a:cs typeface="PMingLiU"/>
                        </a:rPr>
                        <a:t>约、</a:t>
                      </a:r>
                      <a:r>
                        <a:rPr dirty="0" sz="700" spc="15">
                          <a:latin typeface="PMingLiU"/>
                          <a:cs typeface="PMingLiU"/>
                        </a:rPr>
                        <a:t>不</a:t>
                      </a:r>
                      <a:r>
                        <a:rPr dirty="0" sz="700" spc="-5">
                          <a:latin typeface="PMingLiU"/>
                          <a:cs typeface="PMingLiU"/>
                        </a:rPr>
                        <a:t>谨</a:t>
                      </a:r>
                      <a:r>
                        <a:rPr dirty="0" sz="700" spc="15">
                          <a:latin typeface="PMingLiU"/>
                          <a:cs typeface="PMingLiU"/>
                        </a:rPr>
                        <a:t>慎</a:t>
                      </a:r>
                      <a:r>
                        <a:rPr dirty="0" sz="700" spc="-5">
                          <a:latin typeface="PMingLiU"/>
                          <a:cs typeface="PMingLiU"/>
                        </a:rPr>
                        <a:t>或各</a:t>
                      </a:r>
                      <a:r>
                        <a:rPr dirty="0" sz="700" spc="15">
                          <a:latin typeface="PMingLiU"/>
                          <a:cs typeface="PMingLiU"/>
                        </a:rPr>
                        <a:t>类</a:t>
                      </a:r>
                      <a:r>
                        <a:rPr dirty="0" sz="700" spc="-5">
                          <a:latin typeface="PMingLiU"/>
                          <a:cs typeface="PMingLiU"/>
                        </a:rPr>
                        <a:t>损</a:t>
                      </a:r>
                      <a:r>
                        <a:rPr dirty="0" sz="700" spc="15">
                          <a:latin typeface="PMingLiU"/>
                          <a:cs typeface="PMingLiU"/>
                        </a:rPr>
                        <a:t>失</a:t>
                      </a:r>
                      <a:r>
                        <a:rPr dirty="0" sz="700" spc="-5">
                          <a:latin typeface="PMingLiU"/>
                          <a:cs typeface="PMingLiU"/>
                        </a:rPr>
                        <a:t>或</a:t>
                      </a:r>
                      <a:r>
                        <a:rPr dirty="0" sz="700" spc="15">
                          <a:latin typeface="PMingLiU"/>
                          <a:cs typeface="PMingLiU"/>
                        </a:rPr>
                        <a:t>损</a:t>
                      </a:r>
                      <a:r>
                        <a:rPr dirty="0" sz="700" spc="-5">
                          <a:latin typeface="PMingLiU"/>
                          <a:cs typeface="PMingLiU"/>
                        </a:rPr>
                        <a:t>害承</a:t>
                      </a:r>
                      <a:r>
                        <a:rPr dirty="0" sz="700" spc="15">
                          <a:latin typeface="PMingLiU"/>
                          <a:cs typeface="PMingLiU"/>
                        </a:rPr>
                        <a:t>担</a:t>
                      </a:r>
                      <a:r>
                        <a:rPr dirty="0" sz="700" spc="-5">
                          <a:latin typeface="PMingLiU"/>
                          <a:cs typeface="PMingLiU"/>
                        </a:rPr>
                        <a:t>任</a:t>
                      </a:r>
                      <a:r>
                        <a:rPr dirty="0" sz="700" spc="15">
                          <a:latin typeface="PMingLiU"/>
                          <a:cs typeface="PMingLiU"/>
                        </a:rPr>
                        <a:t>何</a:t>
                      </a:r>
                      <a:r>
                        <a:rPr dirty="0" sz="700" spc="-5">
                          <a:latin typeface="PMingLiU"/>
                          <a:cs typeface="PMingLiU"/>
                        </a:rPr>
                        <a:t>的法</a:t>
                      </a:r>
                      <a:r>
                        <a:rPr dirty="0" sz="700" spc="15">
                          <a:latin typeface="PMingLiU"/>
                          <a:cs typeface="PMingLiU"/>
                        </a:rPr>
                        <a:t>律</a:t>
                      </a:r>
                      <a:r>
                        <a:rPr dirty="0" sz="700" spc="-5">
                          <a:latin typeface="PMingLiU"/>
                          <a:cs typeface="PMingLiU"/>
                        </a:rPr>
                        <a:t>责</a:t>
                      </a:r>
                      <a:r>
                        <a:rPr dirty="0" sz="700" spc="15">
                          <a:latin typeface="PMingLiU"/>
                          <a:cs typeface="PMingLiU"/>
                        </a:rPr>
                        <a:t>任</a:t>
                      </a:r>
                      <a:r>
                        <a:rPr dirty="0" sz="700" spc="-5">
                          <a:latin typeface="PMingLiU"/>
                          <a:cs typeface="PMingLiU"/>
                        </a:rPr>
                        <a:t>。任</a:t>
                      </a:r>
                      <a:r>
                        <a:rPr dirty="0" sz="700" spc="15">
                          <a:latin typeface="PMingLiU"/>
                          <a:cs typeface="PMingLiU"/>
                        </a:rPr>
                        <a:t>何</a:t>
                      </a:r>
                      <a:r>
                        <a:rPr dirty="0" sz="700" spc="-5">
                          <a:latin typeface="PMingLiU"/>
                          <a:cs typeface="PMingLiU"/>
                        </a:rPr>
                        <a:t>使</a:t>
                      </a:r>
                      <a:r>
                        <a:rPr dirty="0" sz="700" spc="15">
                          <a:latin typeface="PMingLiU"/>
                          <a:cs typeface="PMingLiU"/>
                        </a:rPr>
                        <a:t>用</a:t>
                      </a:r>
                      <a:r>
                        <a:rPr dirty="0" sz="700" spc="-5">
                          <a:latin typeface="PMingLiU"/>
                          <a:cs typeface="PMingLiU"/>
                        </a:rPr>
                        <a:t>本报</a:t>
                      </a:r>
                      <a:r>
                        <a:rPr dirty="0" sz="700" spc="15">
                          <a:latin typeface="PMingLiU"/>
                          <a:cs typeface="PMingLiU"/>
                        </a:rPr>
                        <a:t>告信</a:t>
                      </a:r>
                      <a:r>
                        <a:rPr dirty="0" sz="700" spc="-5">
                          <a:latin typeface="PMingLiU"/>
                          <a:cs typeface="PMingLiU"/>
                        </a:rPr>
                        <a:t>息所</a:t>
                      </a:r>
                      <a:r>
                        <a:rPr dirty="0" sz="700" spc="15">
                          <a:latin typeface="PMingLiU"/>
                          <a:cs typeface="PMingLiU"/>
                        </a:rPr>
                        <a:t>作</a:t>
                      </a:r>
                      <a:r>
                        <a:rPr dirty="0" sz="700" spc="-5">
                          <a:latin typeface="PMingLiU"/>
                          <a:cs typeface="PMingLiU"/>
                        </a:rPr>
                        <a:t>的投资 决定完全由投资者</a:t>
                      </a:r>
                      <a:r>
                        <a:rPr dirty="0" sz="700" spc="15">
                          <a:latin typeface="PMingLiU"/>
                          <a:cs typeface="PMingLiU"/>
                        </a:rPr>
                        <a:t>自</a:t>
                      </a:r>
                      <a:r>
                        <a:rPr dirty="0" sz="700" spc="-5">
                          <a:latin typeface="PMingLiU"/>
                          <a:cs typeface="PMingLiU"/>
                        </a:rPr>
                        <a:t>己承担风险。</a:t>
                      </a:r>
                      <a:endParaRPr sz="700">
                        <a:latin typeface="PMingLiU"/>
                        <a:cs typeface="PMingLiU"/>
                      </a:endParaRPr>
                    </a:p>
                    <a:p>
                      <a:pPr algn="just" marL="8890">
                        <a:lnSpc>
                          <a:spcPct val="100000"/>
                        </a:lnSpc>
                        <a:spcBef>
                          <a:spcPts val="170"/>
                        </a:spcBef>
                      </a:pPr>
                      <a:r>
                        <a:rPr dirty="0" sz="700" spc="-5">
                          <a:latin typeface="PMingLiU"/>
                          <a:cs typeface="PMingLiU"/>
                        </a:rPr>
                        <a:t>本报</a:t>
                      </a:r>
                      <a:r>
                        <a:rPr dirty="0" sz="700" spc="15">
                          <a:latin typeface="PMingLiU"/>
                          <a:cs typeface="PMingLiU"/>
                        </a:rPr>
                        <a:t>告</a:t>
                      </a:r>
                      <a:r>
                        <a:rPr dirty="0" sz="700" spc="-5">
                          <a:latin typeface="PMingLiU"/>
                          <a:cs typeface="PMingLiU"/>
                        </a:rPr>
                        <a:t>基于</a:t>
                      </a:r>
                      <a:r>
                        <a:rPr dirty="0" sz="700" spc="15">
                          <a:latin typeface="PMingLiU"/>
                          <a:cs typeface="PMingLiU"/>
                        </a:rPr>
                        <a:t>我</a:t>
                      </a:r>
                      <a:r>
                        <a:rPr dirty="0" sz="700" spc="-5">
                          <a:latin typeface="PMingLiU"/>
                          <a:cs typeface="PMingLiU"/>
                        </a:rPr>
                        <a:t>们</a:t>
                      </a:r>
                      <a:r>
                        <a:rPr dirty="0" sz="700" spc="15">
                          <a:latin typeface="PMingLiU"/>
                          <a:cs typeface="PMingLiU"/>
                        </a:rPr>
                        <a:t>认</a:t>
                      </a:r>
                      <a:r>
                        <a:rPr dirty="0" sz="700" spc="-5">
                          <a:latin typeface="PMingLiU"/>
                          <a:cs typeface="PMingLiU"/>
                        </a:rPr>
                        <a:t>为可</a:t>
                      </a:r>
                      <a:r>
                        <a:rPr dirty="0" sz="700" spc="15">
                          <a:latin typeface="PMingLiU"/>
                          <a:cs typeface="PMingLiU"/>
                        </a:rPr>
                        <a:t>靠</a:t>
                      </a:r>
                      <a:r>
                        <a:rPr dirty="0" sz="700" spc="-5">
                          <a:latin typeface="PMingLiU"/>
                          <a:cs typeface="PMingLiU"/>
                        </a:rPr>
                        <a:t>且</a:t>
                      </a:r>
                      <a:r>
                        <a:rPr dirty="0" sz="700" spc="15">
                          <a:latin typeface="PMingLiU"/>
                          <a:cs typeface="PMingLiU"/>
                        </a:rPr>
                        <a:t>已</a:t>
                      </a:r>
                      <a:r>
                        <a:rPr dirty="0" sz="700" spc="-5">
                          <a:latin typeface="PMingLiU"/>
                          <a:cs typeface="PMingLiU"/>
                        </a:rPr>
                        <a:t>经</a:t>
                      </a:r>
                      <a:r>
                        <a:rPr dirty="0" sz="700" spc="15">
                          <a:latin typeface="PMingLiU"/>
                          <a:cs typeface="PMingLiU"/>
                        </a:rPr>
                        <a:t>公</a:t>
                      </a:r>
                      <a:r>
                        <a:rPr dirty="0" sz="700" spc="-5">
                          <a:latin typeface="PMingLiU"/>
                          <a:cs typeface="PMingLiU"/>
                        </a:rPr>
                        <a:t>开的</a:t>
                      </a:r>
                      <a:r>
                        <a:rPr dirty="0" sz="700" spc="15">
                          <a:latin typeface="PMingLiU"/>
                          <a:cs typeface="PMingLiU"/>
                        </a:rPr>
                        <a:t>信</a:t>
                      </a:r>
                      <a:r>
                        <a:rPr dirty="0" sz="700" spc="-5">
                          <a:latin typeface="PMingLiU"/>
                          <a:cs typeface="PMingLiU"/>
                        </a:rPr>
                        <a:t>息</a:t>
                      </a:r>
                      <a:r>
                        <a:rPr dirty="0" sz="700" spc="15">
                          <a:latin typeface="PMingLiU"/>
                          <a:cs typeface="PMingLiU"/>
                        </a:rPr>
                        <a:t>，</a:t>
                      </a:r>
                      <a:r>
                        <a:rPr dirty="0" sz="700" spc="-5">
                          <a:latin typeface="PMingLiU"/>
                          <a:cs typeface="PMingLiU"/>
                        </a:rPr>
                        <a:t>我们</a:t>
                      </a:r>
                      <a:r>
                        <a:rPr dirty="0" sz="700" spc="15">
                          <a:latin typeface="PMingLiU"/>
                          <a:cs typeface="PMingLiU"/>
                        </a:rPr>
                        <a:t>力</a:t>
                      </a:r>
                      <a:r>
                        <a:rPr dirty="0" sz="700" spc="-5">
                          <a:latin typeface="PMingLiU"/>
                          <a:cs typeface="PMingLiU"/>
                        </a:rPr>
                        <a:t>求</a:t>
                      </a:r>
                      <a:r>
                        <a:rPr dirty="0" sz="700" spc="15">
                          <a:latin typeface="PMingLiU"/>
                          <a:cs typeface="PMingLiU"/>
                        </a:rPr>
                        <a:t>但</a:t>
                      </a:r>
                      <a:r>
                        <a:rPr dirty="0" sz="700" spc="-5">
                          <a:latin typeface="PMingLiU"/>
                          <a:cs typeface="PMingLiU"/>
                        </a:rPr>
                        <a:t>不担</a:t>
                      </a:r>
                      <a:r>
                        <a:rPr dirty="0" sz="700" spc="15">
                          <a:latin typeface="PMingLiU"/>
                          <a:cs typeface="PMingLiU"/>
                        </a:rPr>
                        <a:t>保</a:t>
                      </a:r>
                      <a:r>
                        <a:rPr dirty="0" sz="700" spc="-5">
                          <a:latin typeface="PMingLiU"/>
                          <a:cs typeface="PMingLiU"/>
                        </a:rPr>
                        <a:t>这</a:t>
                      </a:r>
                      <a:r>
                        <a:rPr dirty="0" sz="700" spc="15">
                          <a:latin typeface="PMingLiU"/>
                          <a:cs typeface="PMingLiU"/>
                        </a:rPr>
                        <a:t>些</a:t>
                      </a:r>
                      <a:r>
                        <a:rPr dirty="0" sz="700" spc="-5">
                          <a:latin typeface="PMingLiU"/>
                          <a:cs typeface="PMingLiU"/>
                        </a:rPr>
                        <a:t>信息</a:t>
                      </a:r>
                      <a:r>
                        <a:rPr dirty="0" sz="700" spc="15">
                          <a:latin typeface="PMingLiU"/>
                          <a:cs typeface="PMingLiU"/>
                        </a:rPr>
                        <a:t>的准</a:t>
                      </a:r>
                      <a:r>
                        <a:rPr dirty="0" sz="700" spc="-5">
                          <a:latin typeface="PMingLiU"/>
                          <a:cs typeface="PMingLiU"/>
                        </a:rPr>
                        <a:t>确性</a:t>
                      </a:r>
                      <a:r>
                        <a:rPr dirty="0" sz="700" spc="15">
                          <a:latin typeface="PMingLiU"/>
                          <a:cs typeface="PMingLiU"/>
                        </a:rPr>
                        <a:t>、</a:t>
                      </a:r>
                      <a:r>
                        <a:rPr dirty="0" sz="700" spc="-5">
                          <a:latin typeface="PMingLiU"/>
                          <a:cs typeface="PMingLiU"/>
                        </a:rPr>
                        <a:t>有效</a:t>
                      </a:r>
                      <a:r>
                        <a:rPr dirty="0" sz="700" spc="15">
                          <a:latin typeface="PMingLiU"/>
                          <a:cs typeface="PMingLiU"/>
                        </a:rPr>
                        <a:t>性</a:t>
                      </a:r>
                      <a:r>
                        <a:rPr dirty="0" sz="700" spc="-5">
                          <a:latin typeface="PMingLiU"/>
                          <a:cs typeface="PMingLiU"/>
                        </a:rPr>
                        <a:t>和</a:t>
                      </a:r>
                      <a:r>
                        <a:rPr dirty="0" sz="700" spc="15">
                          <a:latin typeface="PMingLiU"/>
                          <a:cs typeface="PMingLiU"/>
                        </a:rPr>
                        <a:t>完</a:t>
                      </a:r>
                      <a:r>
                        <a:rPr dirty="0" sz="700" spc="-5">
                          <a:latin typeface="PMingLiU"/>
                          <a:cs typeface="PMingLiU"/>
                        </a:rPr>
                        <a:t>整性</a:t>
                      </a:r>
                      <a:r>
                        <a:rPr dirty="0" sz="700" spc="15">
                          <a:latin typeface="PMingLiU"/>
                          <a:cs typeface="PMingLiU"/>
                        </a:rPr>
                        <a:t>。</a:t>
                      </a:r>
                      <a:r>
                        <a:rPr dirty="0" sz="700" spc="-5">
                          <a:latin typeface="PMingLiU"/>
                          <a:cs typeface="PMingLiU"/>
                        </a:rPr>
                        <a:t>本</a:t>
                      </a:r>
                      <a:r>
                        <a:rPr dirty="0" sz="700" spc="15">
                          <a:latin typeface="PMingLiU"/>
                          <a:cs typeface="PMingLiU"/>
                        </a:rPr>
                        <a:t>报</a:t>
                      </a:r>
                      <a:r>
                        <a:rPr dirty="0" sz="700" spc="-5">
                          <a:latin typeface="PMingLiU"/>
                          <a:cs typeface="PMingLiU"/>
                        </a:rPr>
                        <a:t>告</a:t>
                      </a:r>
                      <a:r>
                        <a:rPr dirty="0" sz="700" spc="50">
                          <a:latin typeface="PMingLiU"/>
                          <a:cs typeface="PMingLiU"/>
                        </a:rPr>
                        <a:t>中</a:t>
                      </a:r>
                      <a:r>
                        <a:rPr dirty="0" sz="700" spc="-5">
                          <a:latin typeface="PMingLiU"/>
                          <a:cs typeface="PMingLiU"/>
                        </a:rPr>
                        <a:t>的资</a:t>
                      </a:r>
                      <a:r>
                        <a:rPr dirty="0" sz="700" spc="15">
                          <a:latin typeface="PMingLiU"/>
                          <a:cs typeface="PMingLiU"/>
                        </a:rPr>
                        <a:t>料</a:t>
                      </a:r>
                      <a:r>
                        <a:rPr dirty="0" sz="700" spc="-5">
                          <a:latin typeface="PMingLiU"/>
                          <a:cs typeface="PMingLiU"/>
                        </a:rPr>
                        <a:t>、</a:t>
                      </a:r>
                      <a:r>
                        <a:rPr dirty="0" sz="700" spc="15">
                          <a:latin typeface="PMingLiU"/>
                          <a:cs typeface="PMingLiU"/>
                        </a:rPr>
                        <a:t>意</a:t>
                      </a:r>
                      <a:r>
                        <a:rPr dirty="0" sz="700" spc="-5">
                          <a:latin typeface="PMingLiU"/>
                          <a:cs typeface="PMingLiU"/>
                        </a:rPr>
                        <a:t>见、</a:t>
                      </a:r>
                      <a:r>
                        <a:rPr dirty="0" sz="700" spc="15">
                          <a:latin typeface="PMingLiU"/>
                          <a:cs typeface="PMingLiU"/>
                        </a:rPr>
                        <a:t>预</a:t>
                      </a:r>
                      <a:r>
                        <a:rPr dirty="0" sz="700" spc="-5">
                          <a:latin typeface="PMingLiU"/>
                          <a:cs typeface="PMingLiU"/>
                        </a:rPr>
                        <a:t>测</a:t>
                      </a:r>
                      <a:r>
                        <a:rPr dirty="0" sz="700" spc="15">
                          <a:latin typeface="PMingLiU"/>
                          <a:cs typeface="PMingLiU"/>
                        </a:rPr>
                        <a:t>均</a:t>
                      </a:r>
                      <a:r>
                        <a:rPr dirty="0" sz="700" spc="-5">
                          <a:latin typeface="PMingLiU"/>
                          <a:cs typeface="PMingLiU"/>
                        </a:rPr>
                        <a:t>反映</a:t>
                      </a:r>
                      <a:r>
                        <a:rPr dirty="0" sz="700" spc="15">
                          <a:latin typeface="PMingLiU"/>
                          <a:cs typeface="PMingLiU"/>
                        </a:rPr>
                        <a:t>报</a:t>
                      </a:r>
                      <a:r>
                        <a:rPr dirty="0" sz="700" spc="-5">
                          <a:latin typeface="PMingLiU"/>
                          <a:cs typeface="PMingLiU"/>
                        </a:rPr>
                        <a:t>告</a:t>
                      </a:r>
                      <a:r>
                        <a:rPr dirty="0" sz="700" spc="15">
                          <a:latin typeface="PMingLiU"/>
                          <a:cs typeface="PMingLiU"/>
                        </a:rPr>
                        <a:t>初</a:t>
                      </a:r>
                      <a:r>
                        <a:rPr dirty="0" sz="700" spc="-5">
                          <a:latin typeface="PMingLiU"/>
                          <a:cs typeface="PMingLiU"/>
                        </a:rPr>
                        <a:t>次公</a:t>
                      </a:r>
                      <a:r>
                        <a:rPr dirty="0" sz="700" spc="15">
                          <a:latin typeface="PMingLiU"/>
                          <a:cs typeface="PMingLiU"/>
                        </a:rPr>
                        <a:t>开发</a:t>
                      </a:r>
                      <a:r>
                        <a:rPr dirty="0" sz="700" spc="-5">
                          <a:latin typeface="PMingLiU"/>
                          <a:cs typeface="PMingLiU"/>
                        </a:rPr>
                        <a:t>布时</a:t>
                      </a:r>
                      <a:r>
                        <a:rPr dirty="0" sz="700" spc="15">
                          <a:latin typeface="PMingLiU"/>
                          <a:cs typeface="PMingLiU"/>
                        </a:rPr>
                        <a:t>的</a:t>
                      </a:r>
                      <a:r>
                        <a:rPr dirty="0" sz="700" spc="-5">
                          <a:latin typeface="PMingLiU"/>
                          <a:cs typeface="PMingLiU"/>
                        </a:rPr>
                        <a:t>判断，</a:t>
                      </a:r>
                      <a:endParaRPr sz="700">
                        <a:latin typeface="PMingLiU"/>
                        <a:cs typeface="PMingLiU"/>
                      </a:endParaRPr>
                    </a:p>
                    <a:p>
                      <a:pPr algn="just" marL="8890" marR="61594">
                        <a:lnSpc>
                          <a:spcPct val="121600"/>
                        </a:lnSpc>
                        <a:spcBef>
                          <a:spcPts val="10"/>
                        </a:spcBef>
                      </a:pPr>
                      <a:r>
                        <a:rPr dirty="0" sz="700" spc="-5">
                          <a:latin typeface="PMingLiU"/>
                          <a:cs typeface="PMingLiU"/>
                        </a:rPr>
                        <a:t>可能会随</a:t>
                      </a:r>
                      <a:r>
                        <a:rPr dirty="0" sz="700" spc="15">
                          <a:latin typeface="PMingLiU"/>
                          <a:cs typeface="PMingLiU"/>
                        </a:rPr>
                        <a:t>时</a:t>
                      </a:r>
                      <a:r>
                        <a:rPr dirty="0" sz="700" spc="-5">
                          <a:latin typeface="PMingLiU"/>
                          <a:cs typeface="PMingLiU"/>
                        </a:rPr>
                        <a:t>调整</a:t>
                      </a:r>
                      <a:r>
                        <a:rPr dirty="0" sz="700" spc="15">
                          <a:latin typeface="PMingLiU"/>
                          <a:cs typeface="PMingLiU"/>
                        </a:rPr>
                        <a:t>，</a:t>
                      </a:r>
                      <a:r>
                        <a:rPr dirty="0" sz="700" spc="-5">
                          <a:latin typeface="PMingLiU"/>
                          <a:cs typeface="PMingLiU"/>
                        </a:rPr>
                        <a:t>且不</a:t>
                      </a:r>
                      <a:r>
                        <a:rPr dirty="0" sz="700" spc="15">
                          <a:latin typeface="PMingLiU"/>
                          <a:cs typeface="PMingLiU"/>
                        </a:rPr>
                        <a:t>承</a:t>
                      </a:r>
                      <a:r>
                        <a:rPr dirty="0" sz="700" spc="-5">
                          <a:latin typeface="PMingLiU"/>
                          <a:cs typeface="PMingLiU"/>
                        </a:rPr>
                        <a:t>诺作出</a:t>
                      </a:r>
                      <a:r>
                        <a:rPr dirty="0" sz="700" spc="15">
                          <a:latin typeface="PMingLiU"/>
                          <a:cs typeface="PMingLiU"/>
                        </a:rPr>
                        <a:t>任</a:t>
                      </a:r>
                      <a:r>
                        <a:rPr dirty="0" sz="700" spc="-5">
                          <a:latin typeface="PMingLiU"/>
                          <a:cs typeface="PMingLiU"/>
                        </a:rPr>
                        <a:t>何相</a:t>
                      </a:r>
                      <a:r>
                        <a:rPr dirty="0" sz="700" spc="15">
                          <a:latin typeface="PMingLiU"/>
                          <a:cs typeface="PMingLiU"/>
                        </a:rPr>
                        <a:t>关</a:t>
                      </a:r>
                      <a:r>
                        <a:rPr dirty="0" sz="700" spc="-5">
                          <a:latin typeface="PMingLiU"/>
                          <a:cs typeface="PMingLiU"/>
                        </a:rPr>
                        <a:t>变更的</a:t>
                      </a:r>
                      <a:r>
                        <a:rPr dirty="0" sz="700" spc="15">
                          <a:latin typeface="PMingLiU"/>
                          <a:cs typeface="PMingLiU"/>
                        </a:rPr>
                        <a:t>通</a:t>
                      </a:r>
                      <a:r>
                        <a:rPr dirty="0" sz="700" spc="-5">
                          <a:latin typeface="PMingLiU"/>
                          <a:cs typeface="PMingLiU"/>
                        </a:rPr>
                        <a:t>知。</a:t>
                      </a:r>
                      <a:r>
                        <a:rPr dirty="0" sz="700" spc="15">
                          <a:latin typeface="PMingLiU"/>
                          <a:cs typeface="PMingLiU"/>
                        </a:rPr>
                        <a:t>本</a:t>
                      </a:r>
                      <a:r>
                        <a:rPr dirty="0" sz="700" spc="-5">
                          <a:latin typeface="PMingLiU"/>
                          <a:cs typeface="PMingLiU"/>
                        </a:rPr>
                        <a:t>公司</a:t>
                      </a:r>
                      <a:r>
                        <a:rPr dirty="0" sz="700" spc="15">
                          <a:latin typeface="PMingLiU"/>
                          <a:cs typeface="PMingLiU"/>
                        </a:rPr>
                        <a:t>可</a:t>
                      </a:r>
                      <a:r>
                        <a:rPr dirty="0" sz="700" spc="-5">
                          <a:latin typeface="PMingLiU"/>
                          <a:cs typeface="PMingLiU"/>
                        </a:rPr>
                        <a:t>发布其</a:t>
                      </a:r>
                      <a:r>
                        <a:rPr dirty="0" sz="700" spc="15">
                          <a:latin typeface="PMingLiU"/>
                          <a:cs typeface="PMingLiU"/>
                        </a:rPr>
                        <a:t>它</a:t>
                      </a:r>
                      <a:r>
                        <a:rPr dirty="0" sz="700" spc="-5">
                          <a:latin typeface="PMingLiU"/>
                          <a:cs typeface="PMingLiU"/>
                        </a:rPr>
                        <a:t>与</a:t>
                      </a:r>
                      <a:r>
                        <a:rPr dirty="0" sz="700" spc="15">
                          <a:latin typeface="PMingLiU"/>
                          <a:cs typeface="PMingLiU"/>
                        </a:rPr>
                        <a:t>本</a:t>
                      </a:r>
                      <a:r>
                        <a:rPr dirty="0" sz="700" spc="-5">
                          <a:latin typeface="PMingLiU"/>
                          <a:cs typeface="PMingLiU"/>
                        </a:rPr>
                        <a:t>报告所载</a:t>
                      </a:r>
                      <a:r>
                        <a:rPr dirty="0" sz="700" spc="15">
                          <a:latin typeface="PMingLiU"/>
                          <a:cs typeface="PMingLiU"/>
                        </a:rPr>
                        <a:t>资</a:t>
                      </a:r>
                      <a:r>
                        <a:rPr dirty="0" sz="700" spc="-5">
                          <a:latin typeface="PMingLiU"/>
                          <a:cs typeface="PMingLiU"/>
                        </a:rPr>
                        <a:t>料</a:t>
                      </a:r>
                      <a:r>
                        <a:rPr dirty="0" sz="700" spc="15">
                          <a:latin typeface="PMingLiU"/>
                          <a:cs typeface="PMingLiU"/>
                        </a:rPr>
                        <a:t>及</a:t>
                      </a:r>
                      <a:r>
                        <a:rPr dirty="0" sz="700" spc="15">
                          <a:latin typeface="Arial"/>
                          <a:cs typeface="Arial"/>
                        </a:rPr>
                        <a:t>/</a:t>
                      </a:r>
                      <a:r>
                        <a:rPr dirty="0" sz="700" spc="-5">
                          <a:latin typeface="PMingLiU"/>
                          <a:cs typeface="PMingLiU"/>
                        </a:rPr>
                        <a:t>或结论</a:t>
                      </a:r>
                      <a:r>
                        <a:rPr dirty="0" sz="700" spc="15">
                          <a:latin typeface="PMingLiU"/>
                          <a:cs typeface="PMingLiU"/>
                        </a:rPr>
                        <a:t>不</a:t>
                      </a:r>
                      <a:r>
                        <a:rPr dirty="0" sz="700" spc="-5">
                          <a:latin typeface="PMingLiU"/>
                          <a:cs typeface="PMingLiU"/>
                        </a:rPr>
                        <a:t>一致</a:t>
                      </a:r>
                      <a:r>
                        <a:rPr dirty="0" sz="700" spc="15">
                          <a:latin typeface="PMingLiU"/>
                          <a:cs typeface="PMingLiU"/>
                        </a:rPr>
                        <a:t>的</a:t>
                      </a:r>
                      <a:r>
                        <a:rPr dirty="0" sz="700" spc="-5">
                          <a:latin typeface="PMingLiU"/>
                          <a:cs typeface="PMingLiU"/>
                        </a:rPr>
                        <a:t>报告</a:t>
                      </a:r>
                      <a:r>
                        <a:rPr dirty="0" sz="700" spc="15">
                          <a:latin typeface="PMingLiU"/>
                          <a:cs typeface="PMingLiU"/>
                        </a:rPr>
                        <a:t>。</a:t>
                      </a:r>
                      <a:r>
                        <a:rPr dirty="0" sz="700" spc="-5">
                          <a:latin typeface="PMingLiU"/>
                          <a:cs typeface="PMingLiU"/>
                        </a:rPr>
                        <a:t>这些报</a:t>
                      </a:r>
                      <a:r>
                        <a:rPr dirty="0" sz="700" spc="15">
                          <a:latin typeface="PMingLiU"/>
                          <a:cs typeface="PMingLiU"/>
                        </a:rPr>
                        <a:t>告</a:t>
                      </a:r>
                      <a:r>
                        <a:rPr dirty="0" sz="700" spc="-5">
                          <a:latin typeface="PMingLiU"/>
                          <a:cs typeface="PMingLiU"/>
                        </a:rPr>
                        <a:t>均反</a:t>
                      </a:r>
                      <a:r>
                        <a:rPr dirty="0" sz="700" spc="15">
                          <a:latin typeface="PMingLiU"/>
                          <a:cs typeface="PMingLiU"/>
                        </a:rPr>
                        <a:t>映</a:t>
                      </a:r>
                      <a:r>
                        <a:rPr dirty="0" sz="700" spc="-5">
                          <a:latin typeface="PMingLiU"/>
                          <a:cs typeface="PMingLiU"/>
                        </a:rPr>
                        <a:t>报告编</a:t>
                      </a:r>
                      <a:r>
                        <a:rPr dirty="0" sz="700" spc="15">
                          <a:latin typeface="PMingLiU"/>
                          <a:cs typeface="PMingLiU"/>
                        </a:rPr>
                        <a:t>写</a:t>
                      </a:r>
                      <a:r>
                        <a:rPr dirty="0" sz="700" spc="-5">
                          <a:latin typeface="PMingLiU"/>
                          <a:cs typeface="PMingLiU"/>
                        </a:rPr>
                        <a:t>时不</a:t>
                      </a:r>
                      <a:r>
                        <a:rPr dirty="0" sz="700" spc="15">
                          <a:latin typeface="PMingLiU"/>
                          <a:cs typeface="PMingLiU"/>
                        </a:rPr>
                        <a:t>同</a:t>
                      </a:r>
                      <a:r>
                        <a:rPr dirty="0" sz="700" spc="-5">
                          <a:latin typeface="PMingLiU"/>
                          <a:cs typeface="PMingLiU"/>
                        </a:rPr>
                        <a:t>的假</a:t>
                      </a:r>
                      <a:r>
                        <a:rPr dirty="0" sz="700" spc="15">
                          <a:latin typeface="PMingLiU"/>
                          <a:cs typeface="PMingLiU"/>
                        </a:rPr>
                        <a:t>设</a:t>
                      </a:r>
                      <a:r>
                        <a:rPr dirty="0" sz="700" spc="-5">
                          <a:latin typeface="PMingLiU"/>
                          <a:cs typeface="PMingLiU"/>
                        </a:rPr>
                        <a:t>、观点及</a:t>
                      </a:r>
                      <a:r>
                        <a:rPr dirty="0" sz="700" spc="15">
                          <a:latin typeface="PMingLiU"/>
                          <a:cs typeface="PMingLiU"/>
                        </a:rPr>
                        <a:t>分</a:t>
                      </a:r>
                      <a:r>
                        <a:rPr dirty="0" sz="700" spc="-5">
                          <a:latin typeface="PMingLiU"/>
                          <a:cs typeface="PMingLiU"/>
                        </a:rPr>
                        <a:t>析 方法</a:t>
                      </a:r>
                      <a:r>
                        <a:rPr dirty="0" sz="700" spc="15">
                          <a:latin typeface="PMingLiU"/>
                          <a:cs typeface="PMingLiU"/>
                        </a:rPr>
                        <a:t>。</a:t>
                      </a:r>
                      <a:r>
                        <a:rPr dirty="0" sz="700" spc="-5">
                          <a:latin typeface="PMingLiU"/>
                          <a:cs typeface="PMingLiU"/>
                        </a:rPr>
                        <a:t>客户</a:t>
                      </a:r>
                      <a:r>
                        <a:rPr dirty="0" sz="700" spc="15">
                          <a:latin typeface="PMingLiU"/>
                          <a:cs typeface="PMingLiU"/>
                        </a:rPr>
                        <a:t>应</a:t>
                      </a:r>
                      <a:r>
                        <a:rPr dirty="0" sz="700" spc="-5">
                          <a:latin typeface="PMingLiU"/>
                          <a:cs typeface="PMingLiU"/>
                        </a:rPr>
                        <a:t>该</a:t>
                      </a:r>
                      <a:r>
                        <a:rPr dirty="0" sz="700" spc="15">
                          <a:latin typeface="PMingLiU"/>
                          <a:cs typeface="PMingLiU"/>
                        </a:rPr>
                        <a:t>小</a:t>
                      </a:r>
                      <a:r>
                        <a:rPr dirty="0" sz="700" spc="-5">
                          <a:latin typeface="PMingLiU"/>
                          <a:cs typeface="PMingLiU"/>
                        </a:rPr>
                        <a:t>心注</a:t>
                      </a:r>
                      <a:r>
                        <a:rPr dirty="0" sz="700" spc="15">
                          <a:latin typeface="PMingLiU"/>
                          <a:cs typeface="PMingLiU"/>
                        </a:rPr>
                        <a:t>意</a:t>
                      </a:r>
                      <a:r>
                        <a:rPr dirty="0" sz="700" spc="-5">
                          <a:latin typeface="PMingLiU"/>
                          <a:cs typeface="PMingLiU"/>
                        </a:rPr>
                        <a:t>本</a:t>
                      </a:r>
                      <a:r>
                        <a:rPr dirty="0" sz="700" spc="15">
                          <a:latin typeface="PMingLiU"/>
                          <a:cs typeface="PMingLiU"/>
                        </a:rPr>
                        <a:t>报</a:t>
                      </a:r>
                      <a:r>
                        <a:rPr dirty="0" sz="700" spc="-5">
                          <a:latin typeface="PMingLiU"/>
                          <a:cs typeface="PMingLiU"/>
                        </a:rPr>
                        <a:t>告</a:t>
                      </a:r>
                      <a:r>
                        <a:rPr dirty="0" sz="700" spc="15">
                          <a:latin typeface="PMingLiU"/>
                          <a:cs typeface="PMingLiU"/>
                        </a:rPr>
                        <a:t>中</a:t>
                      </a:r>
                      <a:r>
                        <a:rPr dirty="0" sz="700" spc="-5">
                          <a:latin typeface="PMingLiU"/>
                          <a:cs typeface="PMingLiU"/>
                        </a:rPr>
                        <a:t>所提</a:t>
                      </a:r>
                      <a:r>
                        <a:rPr dirty="0" sz="700" spc="15">
                          <a:latin typeface="PMingLiU"/>
                          <a:cs typeface="PMingLiU"/>
                        </a:rPr>
                        <a:t>及</a:t>
                      </a:r>
                      <a:r>
                        <a:rPr dirty="0" sz="700" spc="-5">
                          <a:latin typeface="PMingLiU"/>
                          <a:cs typeface="PMingLiU"/>
                        </a:rPr>
                        <a:t>的</a:t>
                      </a:r>
                      <a:r>
                        <a:rPr dirty="0" sz="700" spc="15">
                          <a:latin typeface="PMingLiU"/>
                          <a:cs typeface="PMingLiU"/>
                        </a:rPr>
                        <a:t>前</a:t>
                      </a:r>
                      <a:r>
                        <a:rPr dirty="0" sz="700" spc="-5">
                          <a:latin typeface="PMingLiU"/>
                          <a:cs typeface="PMingLiU"/>
                        </a:rPr>
                        <a:t>瞻性</a:t>
                      </a:r>
                      <a:r>
                        <a:rPr dirty="0" sz="700" spc="15">
                          <a:latin typeface="PMingLiU"/>
                          <a:cs typeface="PMingLiU"/>
                        </a:rPr>
                        <a:t>预</a:t>
                      </a:r>
                      <a:r>
                        <a:rPr dirty="0" sz="700" spc="-5">
                          <a:latin typeface="PMingLiU"/>
                          <a:cs typeface="PMingLiU"/>
                        </a:rPr>
                        <a:t>测</a:t>
                      </a:r>
                      <a:r>
                        <a:rPr dirty="0" sz="700" spc="15">
                          <a:latin typeface="PMingLiU"/>
                          <a:cs typeface="PMingLiU"/>
                        </a:rPr>
                        <a:t>和</a:t>
                      </a:r>
                      <a:r>
                        <a:rPr dirty="0" sz="700" spc="-5">
                          <a:latin typeface="PMingLiU"/>
                          <a:cs typeface="PMingLiU"/>
                        </a:rPr>
                        <a:t>实际</a:t>
                      </a:r>
                      <a:r>
                        <a:rPr dirty="0" sz="700" spc="15">
                          <a:latin typeface="PMingLiU"/>
                          <a:cs typeface="PMingLiU"/>
                        </a:rPr>
                        <a:t>情</a:t>
                      </a:r>
                      <a:r>
                        <a:rPr dirty="0" sz="700" spc="-5">
                          <a:latin typeface="PMingLiU"/>
                          <a:cs typeface="PMingLiU"/>
                        </a:rPr>
                        <a:t>况</a:t>
                      </a:r>
                      <a:r>
                        <a:rPr dirty="0" sz="700" spc="15">
                          <a:latin typeface="PMingLiU"/>
                          <a:cs typeface="PMingLiU"/>
                        </a:rPr>
                        <a:t>可</a:t>
                      </a:r>
                      <a:r>
                        <a:rPr dirty="0" sz="700" spc="-5">
                          <a:latin typeface="PMingLiU"/>
                          <a:cs typeface="PMingLiU"/>
                        </a:rPr>
                        <a:t>能有</a:t>
                      </a:r>
                      <a:r>
                        <a:rPr dirty="0" sz="700" spc="15">
                          <a:latin typeface="PMingLiU"/>
                          <a:cs typeface="PMingLiU"/>
                        </a:rPr>
                        <a:t>显着</a:t>
                      </a:r>
                      <a:r>
                        <a:rPr dirty="0" sz="700" spc="-5">
                          <a:latin typeface="PMingLiU"/>
                          <a:cs typeface="PMingLiU"/>
                        </a:rPr>
                        <a:t>区别</a:t>
                      </a:r>
                      <a:r>
                        <a:rPr dirty="0" sz="700" spc="15">
                          <a:latin typeface="PMingLiU"/>
                          <a:cs typeface="PMingLiU"/>
                        </a:rPr>
                        <a:t>，</a:t>
                      </a:r>
                      <a:r>
                        <a:rPr dirty="0" sz="700" spc="-5">
                          <a:latin typeface="PMingLiU"/>
                          <a:cs typeface="PMingLiU"/>
                        </a:rPr>
                        <a:t>唯我</a:t>
                      </a:r>
                      <a:r>
                        <a:rPr dirty="0" sz="700" spc="15">
                          <a:latin typeface="PMingLiU"/>
                          <a:cs typeface="PMingLiU"/>
                        </a:rPr>
                        <a:t>们</a:t>
                      </a:r>
                      <a:r>
                        <a:rPr dirty="0" sz="700" spc="-5">
                          <a:latin typeface="PMingLiU"/>
                          <a:cs typeface="PMingLiU"/>
                        </a:rPr>
                        <a:t>已</a:t>
                      </a:r>
                      <a:r>
                        <a:rPr dirty="0" sz="700" spc="15">
                          <a:latin typeface="PMingLiU"/>
                          <a:cs typeface="PMingLiU"/>
                        </a:rPr>
                        <a:t>合</a:t>
                      </a:r>
                      <a:r>
                        <a:rPr dirty="0" sz="700" spc="-5">
                          <a:latin typeface="PMingLiU"/>
                          <a:cs typeface="PMingLiU"/>
                        </a:rPr>
                        <a:t>理、</a:t>
                      </a:r>
                      <a:r>
                        <a:rPr dirty="0" sz="700" spc="15">
                          <a:latin typeface="PMingLiU"/>
                          <a:cs typeface="PMingLiU"/>
                        </a:rPr>
                        <a:t>谨</a:t>
                      </a:r>
                      <a:r>
                        <a:rPr dirty="0" sz="700" spc="-5">
                          <a:latin typeface="PMingLiU"/>
                          <a:cs typeface="PMingLiU"/>
                        </a:rPr>
                        <a:t>慎</a:t>
                      </a:r>
                      <a:r>
                        <a:rPr dirty="0" sz="700" spc="15">
                          <a:latin typeface="PMingLiU"/>
                          <a:cs typeface="PMingLiU"/>
                        </a:rPr>
                        <a:t>地</a:t>
                      </a:r>
                      <a:r>
                        <a:rPr dirty="0" sz="700" spc="-5">
                          <a:latin typeface="PMingLiU"/>
                          <a:cs typeface="PMingLiU"/>
                        </a:rPr>
                        <a:t>确</a:t>
                      </a:r>
                      <a:r>
                        <a:rPr dirty="0" sz="700" spc="15">
                          <a:latin typeface="PMingLiU"/>
                          <a:cs typeface="PMingLiU"/>
                        </a:rPr>
                        <a:t>保</a:t>
                      </a:r>
                      <a:r>
                        <a:rPr dirty="0" sz="700" spc="-5">
                          <a:latin typeface="PMingLiU"/>
                          <a:cs typeface="PMingLiU"/>
                        </a:rPr>
                        <a:t>预测</a:t>
                      </a:r>
                      <a:r>
                        <a:rPr dirty="0" sz="700" spc="15">
                          <a:latin typeface="PMingLiU"/>
                          <a:cs typeface="PMingLiU"/>
                        </a:rPr>
                        <a:t>所</a:t>
                      </a:r>
                      <a:r>
                        <a:rPr dirty="0" sz="700" spc="-5">
                          <a:latin typeface="PMingLiU"/>
                          <a:cs typeface="PMingLiU"/>
                        </a:rPr>
                        <a:t>用</a:t>
                      </a:r>
                      <a:r>
                        <a:rPr dirty="0" sz="700" spc="15">
                          <a:latin typeface="PMingLiU"/>
                          <a:cs typeface="PMingLiU"/>
                        </a:rPr>
                        <a:t>的</a:t>
                      </a:r>
                      <a:r>
                        <a:rPr dirty="0" sz="700" spc="-5">
                          <a:latin typeface="PMingLiU"/>
                          <a:cs typeface="PMingLiU"/>
                        </a:rPr>
                        <a:t>假设</a:t>
                      </a:r>
                      <a:r>
                        <a:rPr dirty="0" sz="700" spc="15">
                          <a:latin typeface="PMingLiU"/>
                          <a:cs typeface="PMingLiU"/>
                        </a:rPr>
                        <a:t>基</a:t>
                      </a:r>
                      <a:r>
                        <a:rPr dirty="0" sz="700" spc="-5">
                          <a:latin typeface="PMingLiU"/>
                          <a:cs typeface="PMingLiU"/>
                        </a:rPr>
                        <a:t>础</a:t>
                      </a:r>
                      <a:r>
                        <a:rPr dirty="0" sz="700" spc="15">
                          <a:latin typeface="PMingLiU"/>
                          <a:cs typeface="PMingLiU"/>
                        </a:rPr>
                        <a:t>是</a:t>
                      </a:r>
                      <a:r>
                        <a:rPr dirty="0" sz="700" spc="-5">
                          <a:latin typeface="PMingLiU"/>
                          <a:cs typeface="PMingLiU"/>
                        </a:rPr>
                        <a:t>公平</a:t>
                      </a:r>
                      <a:r>
                        <a:rPr dirty="0" sz="700" spc="15">
                          <a:latin typeface="PMingLiU"/>
                          <a:cs typeface="PMingLiU"/>
                        </a:rPr>
                        <a:t>、</a:t>
                      </a:r>
                      <a:r>
                        <a:rPr dirty="0" sz="700" spc="-5">
                          <a:latin typeface="PMingLiU"/>
                          <a:cs typeface="PMingLiU"/>
                        </a:rPr>
                        <a:t>合</a:t>
                      </a:r>
                      <a:r>
                        <a:rPr dirty="0" sz="700" spc="15">
                          <a:latin typeface="PMingLiU"/>
                          <a:cs typeface="PMingLiU"/>
                        </a:rPr>
                        <a:t>理</a:t>
                      </a:r>
                      <a:r>
                        <a:rPr dirty="0" sz="700" spc="-5">
                          <a:latin typeface="PMingLiU"/>
                          <a:cs typeface="PMingLiU"/>
                        </a:rPr>
                        <a:t>。招</a:t>
                      </a:r>
                      <a:r>
                        <a:rPr dirty="0" sz="700" spc="15">
                          <a:latin typeface="PMingLiU"/>
                          <a:cs typeface="PMingLiU"/>
                        </a:rPr>
                        <a:t>银国</a:t>
                      </a:r>
                      <a:r>
                        <a:rPr dirty="0" sz="700" spc="-5">
                          <a:latin typeface="PMingLiU"/>
                          <a:cs typeface="PMingLiU"/>
                        </a:rPr>
                        <a:t>际环</a:t>
                      </a:r>
                      <a:r>
                        <a:rPr dirty="0" sz="700" spc="15">
                          <a:latin typeface="PMingLiU"/>
                          <a:cs typeface="PMingLiU"/>
                        </a:rPr>
                        <a:t>球</a:t>
                      </a:r>
                      <a:r>
                        <a:rPr dirty="0" sz="700" spc="-5">
                          <a:latin typeface="PMingLiU"/>
                          <a:cs typeface="PMingLiU"/>
                        </a:rPr>
                        <a:t>市场可 能采取与报告中建</a:t>
                      </a:r>
                      <a:r>
                        <a:rPr dirty="0" sz="700" spc="15">
                          <a:latin typeface="PMingLiU"/>
                          <a:cs typeface="PMingLiU"/>
                        </a:rPr>
                        <a:t>议</a:t>
                      </a:r>
                      <a:r>
                        <a:rPr dirty="0" sz="700" spc="-5">
                          <a:latin typeface="PMingLiU"/>
                          <a:cs typeface="PMingLiU"/>
                        </a:rPr>
                        <a:t>及</a:t>
                      </a:r>
                      <a:r>
                        <a:rPr dirty="0" sz="700" spc="-10">
                          <a:latin typeface="Arial"/>
                          <a:cs typeface="Arial"/>
                        </a:rPr>
                        <a:t>/</a:t>
                      </a:r>
                      <a:r>
                        <a:rPr dirty="0" sz="700" spc="-5">
                          <a:latin typeface="PMingLiU"/>
                          <a:cs typeface="PMingLiU"/>
                        </a:rPr>
                        <a:t>或观点</a:t>
                      </a:r>
                      <a:r>
                        <a:rPr dirty="0" sz="700" spc="15">
                          <a:latin typeface="PMingLiU"/>
                          <a:cs typeface="PMingLiU"/>
                        </a:rPr>
                        <a:t>不</a:t>
                      </a:r>
                      <a:r>
                        <a:rPr dirty="0" sz="700" spc="-5">
                          <a:latin typeface="PMingLiU"/>
                          <a:cs typeface="PMingLiU"/>
                        </a:rPr>
                        <a:t>一致的立场</a:t>
                      </a:r>
                      <a:r>
                        <a:rPr dirty="0" sz="700" spc="15">
                          <a:latin typeface="PMingLiU"/>
                          <a:cs typeface="PMingLiU"/>
                        </a:rPr>
                        <a:t>或</a:t>
                      </a:r>
                      <a:r>
                        <a:rPr dirty="0" sz="700" spc="-5">
                          <a:latin typeface="PMingLiU"/>
                          <a:cs typeface="PMingLiU"/>
                        </a:rPr>
                        <a:t>投资决定。</a:t>
                      </a:r>
                      <a:endParaRPr sz="700">
                        <a:latin typeface="PMingLiU"/>
                        <a:cs typeface="PMingLiU"/>
                      </a:endParaRPr>
                    </a:p>
                    <a:p>
                      <a:pPr algn="just" marL="8890">
                        <a:lnSpc>
                          <a:spcPct val="100000"/>
                        </a:lnSpc>
                        <a:spcBef>
                          <a:spcPts val="170"/>
                        </a:spcBef>
                      </a:pPr>
                      <a:r>
                        <a:rPr dirty="0" sz="700" spc="-5">
                          <a:latin typeface="PMingLiU"/>
                          <a:cs typeface="PMingLiU"/>
                        </a:rPr>
                        <a:t>本公</a:t>
                      </a:r>
                      <a:r>
                        <a:rPr dirty="0" sz="700" spc="15">
                          <a:latin typeface="PMingLiU"/>
                          <a:cs typeface="PMingLiU"/>
                        </a:rPr>
                        <a:t>司</a:t>
                      </a:r>
                      <a:r>
                        <a:rPr dirty="0" sz="700" spc="-5">
                          <a:latin typeface="PMingLiU"/>
                          <a:cs typeface="PMingLiU"/>
                        </a:rPr>
                        <a:t>或</a:t>
                      </a:r>
                      <a:r>
                        <a:rPr dirty="0" sz="700" spc="15">
                          <a:latin typeface="PMingLiU"/>
                          <a:cs typeface="PMingLiU"/>
                        </a:rPr>
                        <a:t>其</a:t>
                      </a:r>
                      <a:r>
                        <a:rPr dirty="0" sz="700" spc="-5">
                          <a:latin typeface="PMingLiU"/>
                          <a:cs typeface="PMingLiU"/>
                        </a:rPr>
                        <a:t>附</a:t>
                      </a:r>
                      <a:r>
                        <a:rPr dirty="0" sz="700" spc="15">
                          <a:latin typeface="PMingLiU"/>
                          <a:cs typeface="PMingLiU"/>
                        </a:rPr>
                        <a:t>属</a:t>
                      </a:r>
                      <a:r>
                        <a:rPr dirty="0" sz="700" spc="-5">
                          <a:latin typeface="PMingLiU"/>
                          <a:cs typeface="PMingLiU"/>
                        </a:rPr>
                        <a:t>关联</a:t>
                      </a:r>
                      <a:r>
                        <a:rPr dirty="0" sz="700" spc="15">
                          <a:latin typeface="PMingLiU"/>
                          <a:cs typeface="PMingLiU"/>
                        </a:rPr>
                        <a:t>机</a:t>
                      </a:r>
                      <a:r>
                        <a:rPr dirty="0" sz="700" spc="-5">
                          <a:latin typeface="PMingLiU"/>
                          <a:cs typeface="PMingLiU"/>
                        </a:rPr>
                        <a:t>构</a:t>
                      </a:r>
                      <a:r>
                        <a:rPr dirty="0" sz="700" spc="15">
                          <a:latin typeface="PMingLiU"/>
                          <a:cs typeface="PMingLiU"/>
                        </a:rPr>
                        <a:t>可</a:t>
                      </a:r>
                      <a:r>
                        <a:rPr dirty="0" sz="700" spc="-5">
                          <a:latin typeface="PMingLiU"/>
                          <a:cs typeface="PMingLiU"/>
                        </a:rPr>
                        <a:t>能</a:t>
                      </a:r>
                      <a:r>
                        <a:rPr dirty="0" sz="700" spc="15">
                          <a:latin typeface="PMingLiU"/>
                          <a:cs typeface="PMingLiU"/>
                        </a:rPr>
                        <a:t>持</a:t>
                      </a:r>
                      <a:r>
                        <a:rPr dirty="0" sz="700" spc="-5">
                          <a:latin typeface="PMingLiU"/>
                          <a:cs typeface="PMingLiU"/>
                        </a:rPr>
                        <a:t>有报</a:t>
                      </a:r>
                      <a:r>
                        <a:rPr dirty="0" sz="700" spc="15">
                          <a:latin typeface="PMingLiU"/>
                          <a:cs typeface="PMingLiU"/>
                        </a:rPr>
                        <a:t>告</a:t>
                      </a:r>
                      <a:r>
                        <a:rPr dirty="0" sz="700" spc="-5">
                          <a:latin typeface="PMingLiU"/>
                          <a:cs typeface="PMingLiU"/>
                        </a:rPr>
                        <a:t>中</a:t>
                      </a:r>
                      <a:r>
                        <a:rPr dirty="0" sz="700" spc="15">
                          <a:latin typeface="PMingLiU"/>
                          <a:cs typeface="PMingLiU"/>
                        </a:rPr>
                        <a:t>提</a:t>
                      </a:r>
                      <a:r>
                        <a:rPr dirty="0" sz="700" spc="-5">
                          <a:latin typeface="PMingLiU"/>
                          <a:cs typeface="PMingLiU"/>
                        </a:rPr>
                        <a:t>到</a:t>
                      </a:r>
                      <a:r>
                        <a:rPr dirty="0" sz="700" spc="15">
                          <a:latin typeface="PMingLiU"/>
                          <a:cs typeface="PMingLiU"/>
                        </a:rPr>
                        <a:t>的</a:t>
                      </a:r>
                      <a:r>
                        <a:rPr dirty="0" sz="700" spc="-5">
                          <a:latin typeface="PMingLiU"/>
                          <a:cs typeface="PMingLiU"/>
                        </a:rPr>
                        <a:t>公</a:t>
                      </a:r>
                      <a:r>
                        <a:rPr dirty="0" sz="700" spc="15">
                          <a:latin typeface="PMingLiU"/>
                          <a:cs typeface="PMingLiU"/>
                        </a:rPr>
                        <a:t>司</a:t>
                      </a:r>
                      <a:r>
                        <a:rPr dirty="0" sz="700" spc="-5">
                          <a:latin typeface="PMingLiU"/>
                          <a:cs typeface="PMingLiU"/>
                        </a:rPr>
                        <a:t>所发</a:t>
                      </a:r>
                      <a:r>
                        <a:rPr dirty="0" sz="700" spc="15">
                          <a:latin typeface="PMingLiU"/>
                          <a:cs typeface="PMingLiU"/>
                        </a:rPr>
                        <a:t>行</a:t>
                      </a:r>
                      <a:r>
                        <a:rPr dirty="0" sz="700" spc="-5">
                          <a:latin typeface="PMingLiU"/>
                          <a:cs typeface="PMingLiU"/>
                        </a:rPr>
                        <a:t>的</a:t>
                      </a:r>
                      <a:r>
                        <a:rPr dirty="0" sz="700" spc="15">
                          <a:latin typeface="PMingLiU"/>
                          <a:cs typeface="PMingLiU"/>
                        </a:rPr>
                        <a:t>证</a:t>
                      </a:r>
                      <a:r>
                        <a:rPr dirty="0" sz="700" spc="-5">
                          <a:latin typeface="PMingLiU"/>
                          <a:cs typeface="PMingLiU"/>
                        </a:rPr>
                        <a:t>券</a:t>
                      </a:r>
                      <a:r>
                        <a:rPr dirty="0" sz="700" spc="15">
                          <a:latin typeface="PMingLiU"/>
                          <a:cs typeface="PMingLiU"/>
                        </a:rPr>
                        <a:t>头</a:t>
                      </a:r>
                      <a:r>
                        <a:rPr dirty="0" sz="700" spc="-5">
                          <a:latin typeface="PMingLiU"/>
                          <a:cs typeface="PMingLiU"/>
                        </a:rPr>
                        <a:t>寸</a:t>
                      </a:r>
                      <a:r>
                        <a:rPr dirty="0" sz="700" spc="15">
                          <a:latin typeface="PMingLiU"/>
                          <a:cs typeface="PMingLiU"/>
                        </a:rPr>
                        <a:t>并</a:t>
                      </a:r>
                      <a:r>
                        <a:rPr dirty="0" sz="700" spc="-5">
                          <a:latin typeface="PMingLiU"/>
                          <a:cs typeface="PMingLiU"/>
                        </a:rPr>
                        <a:t>不</a:t>
                      </a:r>
                      <a:r>
                        <a:rPr dirty="0" sz="700" spc="15">
                          <a:latin typeface="PMingLiU"/>
                          <a:cs typeface="PMingLiU"/>
                        </a:rPr>
                        <a:t>时</a:t>
                      </a:r>
                      <a:r>
                        <a:rPr dirty="0" sz="700" spc="-5">
                          <a:latin typeface="PMingLiU"/>
                          <a:cs typeface="PMingLiU"/>
                        </a:rPr>
                        <a:t>自行</a:t>
                      </a:r>
                      <a:r>
                        <a:rPr dirty="0" sz="700" spc="40">
                          <a:latin typeface="PMingLiU"/>
                          <a:cs typeface="PMingLiU"/>
                        </a:rPr>
                        <a:t>及</a:t>
                      </a:r>
                      <a:r>
                        <a:rPr dirty="0" sz="700" spc="-10">
                          <a:latin typeface="Arial"/>
                          <a:cs typeface="Arial"/>
                        </a:rPr>
                        <a:t>/</a:t>
                      </a:r>
                      <a:r>
                        <a:rPr dirty="0" sz="700" spc="15">
                          <a:latin typeface="PMingLiU"/>
                          <a:cs typeface="PMingLiU"/>
                        </a:rPr>
                        <a:t>或</a:t>
                      </a:r>
                      <a:r>
                        <a:rPr dirty="0" sz="700" spc="-5">
                          <a:latin typeface="PMingLiU"/>
                          <a:cs typeface="PMingLiU"/>
                        </a:rPr>
                        <a:t>代表</a:t>
                      </a:r>
                      <a:r>
                        <a:rPr dirty="0" sz="700" spc="15">
                          <a:latin typeface="PMingLiU"/>
                          <a:cs typeface="PMingLiU"/>
                        </a:rPr>
                        <a:t>其</a:t>
                      </a:r>
                      <a:r>
                        <a:rPr dirty="0" sz="700" spc="-5">
                          <a:latin typeface="PMingLiU"/>
                          <a:cs typeface="PMingLiU"/>
                        </a:rPr>
                        <a:t>客</a:t>
                      </a:r>
                      <a:r>
                        <a:rPr dirty="0" sz="700" spc="15">
                          <a:latin typeface="PMingLiU"/>
                          <a:cs typeface="PMingLiU"/>
                        </a:rPr>
                        <a:t>户</a:t>
                      </a:r>
                      <a:r>
                        <a:rPr dirty="0" sz="700" spc="-5">
                          <a:latin typeface="PMingLiU"/>
                          <a:cs typeface="PMingLiU"/>
                        </a:rPr>
                        <a:t>进</a:t>
                      </a:r>
                      <a:r>
                        <a:rPr dirty="0" sz="700" spc="15">
                          <a:latin typeface="PMingLiU"/>
                          <a:cs typeface="PMingLiU"/>
                        </a:rPr>
                        <a:t>行</a:t>
                      </a:r>
                      <a:r>
                        <a:rPr dirty="0" sz="700" spc="-5">
                          <a:latin typeface="PMingLiU"/>
                          <a:cs typeface="PMingLiU"/>
                        </a:rPr>
                        <a:t>交</a:t>
                      </a:r>
                      <a:r>
                        <a:rPr dirty="0" sz="700" spc="15">
                          <a:latin typeface="PMingLiU"/>
                          <a:cs typeface="PMingLiU"/>
                        </a:rPr>
                        <a:t>易</a:t>
                      </a:r>
                      <a:r>
                        <a:rPr dirty="0" sz="700" spc="-5">
                          <a:latin typeface="PMingLiU"/>
                          <a:cs typeface="PMingLiU"/>
                        </a:rPr>
                        <a:t>或持</a:t>
                      </a:r>
                      <a:r>
                        <a:rPr dirty="0" sz="700" spc="15">
                          <a:latin typeface="PMingLiU"/>
                          <a:cs typeface="PMingLiU"/>
                        </a:rPr>
                        <a:t>有</a:t>
                      </a:r>
                      <a:r>
                        <a:rPr dirty="0" sz="700" spc="-5">
                          <a:latin typeface="PMingLiU"/>
                          <a:cs typeface="PMingLiU"/>
                        </a:rPr>
                        <a:t>该</a:t>
                      </a:r>
                      <a:r>
                        <a:rPr dirty="0" sz="700" spc="15">
                          <a:latin typeface="PMingLiU"/>
                          <a:cs typeface="PMingLiU"/>
                        </a:rPr>
                        <a:t>等</a:t>
                      </a:r>
                      <a:r>
                        <a:rPr dirty="0" sz="700" spc="-5">
                          <a:latin typeface="PMingLiU"/>
                          <a:cs typeface="PMingLiU"/>
                        </a:rPr>
                        <a:t>证</a:t>
                      </a:r>
                      <a:r>
                        <a:rPr dirty="0" sz="700" spc="30">
                          <a:latin typeface="PMingLiU"/>
                          <a:cs typeface="PMingLiU"/>
                        </a:rPr>
                        <a:t>券</a:t>
                      </a:r>
                      <a:r>
                        <a:rPr dirty="0" sz="700" spc="-5">
                          <a:latin typeface="PMingLiU"/>
                          <a:cs typeface="PMingLiU"/>
                        </a:rPr>
                        <a:t>的权</a:t>
                      </a:r>
                      <a:r>
                        <a:rPr dirty="0" sz="700" spc="15">
                          <a:latin typeface="PMingLiU"/>
                          <a:cs typeface="PMingLiU"/>
                        </a:rPr>
                        <a:t>益</a:t>
                      </a:r>
                      <a:r>
                        <a:rPr dirty="0" sz="700" spc="-5">
                          <a:latin typeface="PMingLiU"/>
                          <a:cs typeface="PMingLiU"/>
                        </a:rPr>
                        <a:t>，</a:t>
                      </a:r>
                      <a:r>
                        <a:rPr dirty="0" sz="700" spc="15">
                          <a:latin typeface="PMingLiU"/>
                          <a:cs typeface="PMingLiU"/>
                        </a:rPr>
                        <a:t>还</a:t>
                      </a:r>
                      <a:r>
                        <a:rPr dirty="0" sz="700" spc="-5">
                          <a:latin typeface="PMingLiU"/>
                          <a:cs typeface="PMingLiU"/>
                        </a:rPr>
                        <a:t>可</a:t>
                      </a:r>
                      <a:r>
                        <a:rPr dirty="0" sz="700" spc="15">
                          <a:latin typeface="PMingLiU"/>
                          <a:cs typeface="PMingLiU"/>
                        </a:rPr>
                        <a:t>能</a:t>
                      </a:r>
                      <a:r>
                        <a:rPr dirty="0" sz="700" spc="-5">
                          <a:latin typeface="PMingLiU"/>
                          <a:cs typeface="PMingLiU"/>
                        </a:rPr>
                        <a:t>与</a:t>
                      </a:r>
                      <a:r>
                        <a:rPr dirty="0" sz="700" spc="15">
                          <a:latin typeface="PMingLiU"/>
                          <a:cs typeface="PMingLiU"/>
                        </a:rPr>
                        <a:t>这</a:t>
                      </a:r>
                      <a:r>
                        <a:rPr dirty="0" sz="700" spc="-5">
                          <a:latin typeface="PMingLiU"/>
                          <a:cs typeface="PMingLiU"/>
                        </a:rPr>
                        <a:t>些公</a:t>
                      </a:r>
                      <a:r>
                        <a:rPr dirty="0" sz="700" spc="15">
                          <a:latin typeface="PMingLiU"/>
                          <a:cs typeface="PMingLiU"/>
                        </a:rPr>
                        <a:t>司</a:t>
                      </a:r>
                      <a:r>
                        <a:rPr dirty="0" sz="700" spc="-5">
                          <a:latin typeface="PMingLiU"/>
                          <a:cs typeface="PMingLiU"/>
                        </a:rPr>
                        <a:t>具</a:t>
                      </a:r>
                      <a:r>
                        <a:rPr dirty="0" sz="700" spc="15">
                          <a:latin typeface="PMingLiU"/>
                          <a:cs typeface="PMingLiU"/>
                        </a:rPr>
                        <a:t>有</a:t>
                      </a:r>
                      <a:r>
                        <a:rPr dirty="0" sz="700" spc="-5">
                          <a:latin typeface="PMingLiU"/>
                          <a:cs typeface="PMingLiU"/>
                        </a:rPr>
                        <a:t>其他</a:t>
                      </a:r>
                      <a:r>
                        <a:rPr dirty="0" sz="700" spc="15">
                          <a:latin typeface="PMingLiU"/>
                          <a:cs typeface="PMingLiU"/>
                        </a:rPr>
                        <a:t>投</a:t>
                      </a:r>
                      <a:r>
                        <a:rPr dirty="0" sz="700" spc="-5">
                          <a:latin typeface="PMingLiU"/>
                          <a:cs typeface="PMingLiU"/>
                        </a:rPr>
                        <a:t>资银</a:t>
                      </a:r>
                      <a:endParaRPr sz="700">
                        <a:latin typeface="PMingLiU"/>
                        <a:cs typeface="PMingLiU"/>
                      </a:endParaRPr>
                    </a:p>
                    <a:p>
                      <a:pPr marL="8890" marR="125095">
                        <a:lnSpc>
                          <a:spcPct val="120000"/>
                        </a:lnSpc>
                        <a:spcBef>
                          <a:spcPts val="25"/>
                        </a:spcBef>
                      </a:pPr>
                      <a:r>
                        <a:rPr dirty="0" sz="700" spc="-5">
                          <a:latin typeface="PMingLiU"/>
                          <a:cs typeface="PMingLiU"/>
                        </a:rPr>
                        <a:t>行</a:t>
                      </a:r>
                      <a:r>
                        <a:rPr dirty="0" sz="700" spc="15">
                          <a:latin typeface="PMingLiU"/>
                          <a:cs typeface="PMingLiU"/>
                        </a:rPr>
                        <a:t>相</a:t>
                      </a:r>
                      <a:r>
                        <a:rPr dirty="0" sz="700" spc="-5">
                          <a:latin typeface="PMingLiU"/>
                          <a:cs typeface="PMingLiU"/>
                        </a:rPr>
                        <a:t>关</a:t>
                      </a:r>
                      <a:r>
                        <a:rPr dirty="0" sz="700" spc="15">
                          <a:latin typeface="PMingLiU"/>
                          <a:cs typeface="PMingLiU"/>
                        </a:rPr>
                        <a:t>业</a:t>
                      </a:r>
                      <a:r>
                        <a:rPr dirty="0" sz="700" spc="-5">
                          <a:latin typeface="PMingLiU"/>
                          <a:cs typeface="PMingLiU"/>
                        </a:rPr>
                        <a:t>务</a:t>
                      </a:r>
                      <a:r>
                        <a:rPr dirty="0" sz="700" spc="15">
                          <a:latin typeface="PMingLiU"/>
                          <a:cs typeface="PMingLiU"/>
                        </a:rPr>
                        <a:t>联</a:t>
                      </a:r>
                      <a:r>
                        <a:rPr dirty="0" sz="700" spc="-5">
                          <a:latin typeface="PMingLiU"/>
                          <a:cs typeface="PMingLiU"/>
                        </a:rPr>
                        <a:t>系</a:t>
                      </a:r>
                      <a:r>
                        <a:rPr dirty="0" sz="700" spc="15">
                          <a:latin typeface="PMingLiU"/>
                          <a:cs typeface="PMingLiU"/>
                        </a:rPr>
                        <a:t>。因</a:t>
                      </a:r>
                      <a:r>
                        <a:rPr dirty="0" sz="700" spc="-5">
                          <a:latin typeface="PMingLiU"/>
                          <a:cs typeface="PMingLiU"/>
                        </a:rPr>
                        <a:t>此</a:t>
                      </a:r>
                      <a:r>
                        <a:rPr dirty="0" sz="700" spc="15">
                          <a:latin typeface="PMingLiU"/>
                          <a:cs typeface="PMingLiU"/>
                        </a:rPr>
                        <a:t>，</a:t>
                      </a:r>
                      <a:r>
                        <a:rPr dirty="0" sz="700" spc="-5">
                          <a:latin typeface="PMingLiU"/>
                          <a:cs typeface="PMingLiU"/>
                        </a:rPr>
                        <a:t>投</a:t>
                      </a:r>
                      <a:r>
                        <a:rPr dirty="0" sz="700" spc="15">
                          <a:latin typeface="PMingLiU"/>
                          <a:cs typeface="PMingLiU"/>
                        </a:rPr>
                        <a:t>资</a:t>
                      </a:r>
                      <a:r>
                        <a:rPr dirty="0" sz="700" spc="-5">
                          <a:latin typeface="PMingLiU"/>
                          <a:cs typeface="PMingLiU"/>
                        </a:rPr>
                        <a:t>者</a:t>
                      </a:r>
                      <a:r>
                        <a:rPr dirty="0" sz="700" spc="15">
                          <a:latin typeface="PMingLiU"/>
                          <a:cs typeface="PMingLiU"/>
                        </a:rPr>
                        <a:t>应</a:t>
                      </a:r>
                      <a:r>
                        <a:rPr dirty="0" sz="700" spc="-5">
                          <a:latin typeface="PMingLiU"/>
                          <a:cs typeface="PMingLiU"/>
                        </a:rPr>
                        <a:t>注</a:t>
                      </a:r>
                      <a:r>
                        <a:rPr dirty="0" sz="700" spc="15">
                          <a:latin typeface="PMingLiU"/>
                          <a:cs typeface="PMingLiU"/>
                        </a:rPr>
                        <a:t>意本</a:t>
                      </a:r>
                      <a:r>
                        <a:rPr dirty="0" sz="700" spc="-5">
                          <a:latin typeface="PMingLiU"/>
                          <a:cs typeface="PMingLiU"/>
                        </a:rPr>
                        <a:t>报</a:t>
                      </a:r>
                      <a:r>
                        <a:rPr dirty="0" sz="700" spc="15">
                          <a:latin typeface="PMingLiU"/>
                          <a:cs typeface="PMingLiU"/>
                        </a:rPr>
                        <a:t>告</a:t>
                      </a:r>
                      <a:r>
                        <a:rPr dirty="0" sz="700" spc="-5">
                          <a:latin typeface="PMingLiU"/>
                          <a:cs typeface="PMingLiU"/>
                        </a:rPr>
                        <a:t>可</a:t>
                      </a:r>
                      <a:r>
                        <a:rPr dirty="0" sz="700" spc="15">
                          <a:latin typeface="PMingLiU"/>
                          <a:cs typeface="PMingLiU"/>
                        </a:rPr>
                        <a:t>能</a:t>
                      </a:r>
                      <a:r>
                        <a:rPr dirty="0" sz="700" spc="-5">
                          <a:latin typeface="PMingLiU"/>
                          <a:cs typeface="PMingLiU"/>
                        </a:rPr>
                        <a:t>存</a:t>
                      </a:r>
                      <a:r>
                        <a:rPr dirty="0" sz="700" spc="15">
                          <a:latin typeface="PMingLiU"/>
                          <a:cs typeface="PMingLiU"/>
                        </a:rPr>
                        <a:t>在</a:t>
                      </a:r>
                      <a:r>
                        <a:rPr dirty="0" sz="700" spc="-5">
                          <a:latin typeface="PMingLiU"/>
                          <a:cs typeface="PMingLiU"/>
                        </a:rPr>
                        <a:t>的</a:t>
                      </a:r>
                      <a:r>
                        <a:rPr dirty="0" sz="700" spc="15">
                          <a:latin typeface="PMingLiU"/>
                          <a:cs typeface="PMingLiU"/>
                        </a:rPr>
                        <a:t>客观</a:t>
                      </a:r>
                      <a:r>
                        <a:rPr dirty="0" sz="700" spc="-5">
                          <a:latin typeface="PMingLiU"/>
                          <a:cs typeface="PMingLiU"/>
                        </a:rPr>
                        <a:t>性</a:t>
                      </a:r>
                      <a:r>
                        <a:rPr dirty="0" sz="700" spc="15">
                          <a:latin typeface="PMingLiU"/>
                          <a:cs typeface="PMingLiU"/>
                        </a:rPr>
                        <a:t>及</a:t>
                      </a:r>
                      <a:r>
                        <a:rPr dirty="0" sz="700" spc="-5">
                          <a:latin typeface="PMingLiU"/>
                          <a:cs typeface="PMingLiU"/>
                        </a:rPr>
                        <a:t>利</a:t>
                      </a:r>
                      <a:r>
                        <a:rPr dirty="0" sz="700" spc="15">
                          <a:latin typeface="PMingLiU"/>
                          <a:cs typeface="PMingLiU"/>
                        </a:rPr>
                        <a:t>益</a:t>
                      </a:r>
                      <a:r>
                        <a:rPr dirty="0" sz="700" spc="-5">
                          <a:latin typeface="PMingLiU"/>
                          <a:cs typeface="PMingLiU"/>
                        </a:rPr>
                        <a:t>冲</a:t>
                      </a:r>
                      <a:r>
                        <a:rPr dirty="0" sz="700" spc="15">
                          <a:latin typeface="PMingLiU"/>
                          <a:cs typeface="PMingLiU"/>
                        </a:rPr>
                        <a:t>突的</a:t>
                      </a:r>
                      <a:r>
                        <a:rPr dirty="0" sz="700" spc="-5">
                          <a:latin typeface="PMingLiU"/>
                          <a:cs typeface="PMingLiU"/>
                        </a:rPr>
                        <a:t>情</a:t>
                      </a:r>
                      <a:r>
                        <a:rPr dirty="0" sz="700" spc="15">
                          <a:latin typeface="PMingLiU"/>
                          <a:cs typeface="PMingLiU"/>
                        </a:rPr>
                        <a:t>况</a:t>
                      </a:r>
                      <a:r>
                        <a:rPr dirty="0" sz="700" spc="-5">
                          <a:latin typeface="PMingLiU"/>
                          <a:cs typeface="PMingLiU"/>
                        </a:rPr>
                        <a:t>，</a:t>
                      </a:r>
                      <a:r>
                        <a:rPr dirty="0" sz="700" spc="15">
                          <a:latin typeface="PMingLiU"/>
                          <a:cs typeface="PMingLiU"/>
                        </a:rPr>
                        <a:t>本</a:t>
                      </a:r>
                      <a:r>
                        <a:rPr dirty="0" sz="700" spc="-5">
                          <a:latin typeface="PMingLiU"/>
                          <a:cs typeface="PMingLiU"/>
                        </a:rPr>
                        <a:t>公</a:t>
                      </a:r>
                      <a:r>
                        <a:rPr dirty="0" sz="700" spc="15">
                          <a:latin typeface="PMingLiU"/>
                          <a:cs typeface="PMingLiU"/>
                        </a:rPr>
                        <a:t>司</a:t>
                      </a:r>
                      <a:r>
                        <a:rPr dirty="0" sz="700" spc="-5">
                          <a:latin typeface="PMingLiU"/>
                          <a:cs typeface="PMingLiU"/>
                        </a:rPr>
                        <a:t>将</a:t>
                      </a:r>
                      <a:r>
                        <a:rPr dirty="0" sz="700" spc="15">
                          <a:latin typeface="PMingLiU"/>
                          <a:cs typeface="PMingLiU"/>
                        </a:rPr>
                        <a:t>不会</a:t>
                      </a:r>
                      <a:r>
                        <a:rPr dirty="0" sz="700" spc="-5">
                          <a:latin typeface="PMingLiU"/>
                          <a:cs typeface="PMingLiU"/>
                        </a:rPr>
                        <a:t>承</a:t>
                      </a:r>
                      <a:r>
                        <a:rPr dirty="0" sz="700" spc="15">
                          <a:latin typeface="PMingLiU"/>
                          <a:cs typeface="PMingLiU"/>
                        </a:rPr>
                        <a:t>担</a:t>
                      </a:r>
                      <a:r>
                        <a:rPr dirty="0" sz="700" spc="-5">
                          <a:latin typeface="PMingLiU"/>
                          <a:cs typeface="PMingLiU"/>
                        </a:rPr>
                        <a:t>任</a:t>
                      </a:r>
                      <a:r>
                        <a:rPr dirty="0" sz="700" spc="15">
                          <a:latin typeface="PMingLiU"/>
                          <a:cs typeface="PMingLiU"/>
                        </a:rPr>
                        <a:t>何</a:t>
                      </a:r>
                      <a:r>
                        <a:rPr dirty="0" sz="700" spc="-5">
                          <a:latin typeface="PMingLiU"/>
                          <a:cs typeface="PMingLiU"/>
                        </a:rPr>
                        <a:t>责</a:t>
                      </a:r>
                      <a:r>
                        <a:rPr dirty="0" sz="700" spc="15">
                          <a:latin typeface="PMingLiU"/>
                          <a:cs typeface="PMingLiU"/>
                        </a:rPr>
                        <a:t>任</a:t>
                      </a:r>
                      <a:r>
                        <a:rPr dirty="0" sz="700" spc="-5">
                          <a:latin typeface="PMingLiU"/>
                          <a:cs typeface="PMingLiU"/>
                        </a:rPr>
                        <a:t>。</a:t>
                      </a:r>
                      <a:r>
                        <a:rPr dirty="0" sz="700" spc="15">
                          <a:latin typeface="PMingLiU"/>
                          <a:cs typeface="PMingLiU"/>
                        </a:rPr>
                        <a:t>本报</a:t>
                      </a:r>
                      <a:r>
                        <a:rPr dirty="0" sz="700" spc="-5">
                          <a:latin typeface="PMingLiU"/>
                          <a:cs typeface="PMingLiU"/>
                        </a:rPr>
                        <a:t>告</a:t>
                      </a:r>
                      <a:r>
                        <a:rPr dirty="0" sz="700" spc="15">
                          <a:latin typeface="PMingLiU"/>
                          <a:cs typeface="PMingLiU"/>
                        </a:rPr>
                        <a:t>版</a:t>
                      </a:r>
                      <a:r>
                        <a:rPr dirty="0" sz="700" spc="-5">
                          <a:latin typeface="PMingLiU"/>
                          <a:cs typeface="PMingLiU"/>
                        </a:rPr>
                        <a:t>权</a:t>
                      </a:r>
                      <a:r>
                        <a:rPr dirty="0" sz="700" spc="15">
                          <a:latin typeface="PMingLiU"/>
                          <a:cs typeface="PMingLiU"/>
                        </a:rPr>
                        <a:t>仅</a:t>
                      </a:r>
                      <a:r>
                        <a:rPr dirty="0" sz="700" spc="-5">
                          <a:latin typeface="PMingLiU"/>
                          <a:cs typeface="PMingLiU"/>
                        </a:rPr>
                        <a:t>为</a:t>
                      </a:r>
                      <a:r>
                        <a:rPr dirty="0" sz="700" spc="15">
                          <a:latin typeface="PMingLiU"/>
                          <a:cs typeface="PMingLiU"/>
                        </a:rPr>
                        <a:t>本</a:t>
                      </a:r>
                      <a:r>
                        <a:rPr dirty="0" sz="700" spc="-5">
                          <a:latin typeface="PMingLiU"/>
                          <a:cs typeface="PMingLiU"/>
                        </a:rPr>
                        <a:t>公</a:t>
                      </a:r>
                      <a:r>
                        <a:rPr dirty="0" sz="700" spc="15">
                          <a:latin typeface="PMingLiU"/>
                          <a:cs typeface="PMingLiU"/>
                        </a:rPr>
                        <a:t>司所</a:t>
                      </a:r>
                      <a:r>
                        <a:rPr dirty="0" sz="700" spc="-5">
                          <a:latin typeface="PMingLiU"/>
                          <a:cs typeface="PMingLiU"/>
                        </a:rPr>
                        <a:t>有</a:t>
                      </a:r>
                      <a:r>
                        <a:rPr dirty="0" sz="700" spc="15">
                          <a:latin typeface="PMingLiU"/>
                          <a:cs typeface="PMingLiU"/>
                        </a:rPr>
                        <a:t>，</a:t>
                      </a:r>
                      <a:r>
                        <a:rPr dirty="0" sz="700" spc="-5">
                          <a:latin typeface="PMingLiU"/>
                          <a:cs typeface="PMingLiU"/>
                        </a:rPr>
                        <a:t>任</a:t>
                      </a:r>
                      <a:r>
                        <a:rPr dirty="0" sz="700" spc="15">
                          <a:latin typeface="PMingLiU"/>
                          <a:cs typeface="PMingLiU"/>
                        </a:rPr>
                        <a:t>何</a:t>
                      </a:r>
                      <a:r>
                        <a:rPr dirty="0" sz="700" spc="-5">
                          <a:latin typeface="PMingLiU"/>
                          <a:cs typeface="PMingLiU"/>
                        </a:rPr>
                        <a:t>机</a:t>
                      </a:r>
                      <a:r>
                        <a:rPr dirty="0" sz="700" spc="15">
                          <a:latin typeface="PMingLiU"/>
                          <a:cs typeface="PMingLiU"/>
                        </a:rPr>
                        <a:t>构或</a:t>
                      </a:r>
                      <a:r>
                        <a:rPr dirty="0" sz="700" spc="-5">
                          <a:latin typeface="PMingLiU"/>
                          <a:cs typeface="PMingLiU"/>
                        </a:rPr>
                        <a:t>个</a:t>
                      </a:r>
                      <a:r>
                        <a:rPr dirty="0" sz="700" spc="15">
                          <a:latin typeface="PMingLiU"/>
                          <a:cs typeface="PMingLiU"/>
                        </a:rPr>
                        <a:t>人</a:t>
                      </a:r>
                      <a:r>
                        <a:rPr dirty="0" sz="700" spc="-5">
                          <a:latin typeface="PMingLiU"/>
                          <a:cs typeface="PMingLiU"/>
                        </a:rPr>
                        <a:t>于未经 本公司书面授权的</a:t>
                      </a:r>
                      <a:r>
                        <a:rPr dirty="0" sz="700" spc="15">
                          <a:latin typeface="PMingLiU"/>
                          <a:cs typeface="PMingLiU"/>
                        </a:rPr>
                        <a:t>情</a:t>
                      </a:r>
                      <a:r>
                        <a:rPr dirty="0" sz="700" spc="-5">
                          <a:latin typeface="PMingLiU"/>
                          <a:cs typeface="PMingLiU"/>
                        </a:rPr>
                        <a:t>况下，不得</a:t>
                      </a:r>
                      <a:r>
                        <a:rPr dirty="0" sz="700" spc="15">
                          <a:latin typeface="PMingLiU"/>
                          <a:cs typeface="PMingLiU"/>
                        </a:rPr>
                        <a:t>以</a:t>
                      </a:r>
                      <a:r>
                        <a:rPr dirty="0" sz="700" spc="-5">
                          <a:latin typeface="PMingLiU"/>
                          <a:cs typeface="PMingLiU"/>
                        </a:rPr>
                        <a:t>任何形式翻</a:t>
                      </a:r>
                      <a:r>
                        <a:rPr dirty="0" sz="700" spc="15">
                          <a:latin typeface="PMingLiU"/>
                          <a:cs typeface="PMingLiU"/>
                        </a:rPr>
                        <a:t>版</a:t>
                      </a:r>
                      <a:r>
                        <a:rPr dirty="0" sz="700" spc="-5">
                          <a:latin typeface="PMingLiU"/>
                          <a:cs typeface="PMingLiU"/>
                        </a:rPr>
                        <a:t>、复制、转</a:t>
                      </a:r>
                      <a:r>
                        <a:rPr dirty="0" sz="700" spc="15">
                          <a:latin typeface="PMingLiU"/>
                          <a:cs typeface="PMingLiU"/>
                        </a:rPr>
                        <a:t>售</a:t>
                      </a:r>
                      <a:r>
                        <a:rPr dirty="0" sz="700" spc="-5">
                          <a:latin typeface="PMingLiU"/>
                          <a:cs typeface="PMingLiU"/>
                        </a:rPr>
                        <a:t>、转发及或</a:t>
                      </a:r>
                      <a:r>
                        <a:rPr dirty="0" sz="700" spc="15">
                          <a:latin typeface="PMingLiU"/>
                          <a:cs typeface="PMingLiU"/>
                        </a:rPr>
                        <a:t>向</a:t>
                      </a:r>
                      <a:r>
                        <a:rPr dirty="0" sz="700" spc="-5">
                          <a:latin typeface="PMingLiU"/>
                          <a:cs typeface="PMingLiU"/>
                        </a:rPr>
                        <a:t>特</a:t>
                      </a:r>
                      <a:r>
                        <a:rPr dirty="0" sz="700" spc="15">
                          <a:latin typeface="PMingLiU"/>
                          <a:cs typeface="PMingLiU"/>
                        </a:rPr>
                        <a:t>定</a:t>
                      </a:r>
                      <a:r>
                        <a:rPr dirty="0" sz="700" spc="-5">
                          <a:latin typeface="PMingLiU"/>
                          <a:cs typeface="PMingLiU"/>
                        </a:rPr>
                        <a:t>读者以外的人士传</a:t>
                      </a:r>
                      <a:r>
                        <a:rPr dirty="0" sz="700" spc="15">
                          <a:latin typeface="PMingLiU"/>
                          <a:cs typeface="PMingLiU"/>
                        </a:rPr>
                        <a:t>阅</a:t>
                      </a:r>
                      <a:r>
                        <a:rPr dirty="0" sz="700" spc="-5">
                          <a:latin typeface="PMingLiU"/>
                          <a:cs typeface="PMingLiU"/>
                        </a:rPr>
                        <a:t>，否则有可</a:t>
                      </a:r>
                      <a:r>
                        <a:rPr dirty="0" sz="700" spc="15">
                          <a:latin typeface="PMingLiU"/>
                          <a:cs typeface="PMingLiU"/>
                        </a:rPr>
                        <a:t>能</a:t>
                      </a:r>
                      <a:r>
                        <a:rPr dirty="0" sz="700" spc="-5">
                          <a:latin typeface="PMingLiU"/>
                          <a:cs typeface="PMingLiU"/>
                        </a:rPr>
                        <a:t>触犯相关证</a:t>
                      </a:r>
                      <a:r>
                        <a:rPr dirty="0" sz="700" spc="15">
                          <a:latin typeface="PMingLiU"/>
                          <a:cs typeface="PMingLiU"/>
                        </a:rPr>
                        <a:t>券</a:t>
                      </a:r>
                      <a:r>
                        <a:rPr dirty="0" sz="700" spc="-5">
                          <a:latin typeface="PMingLiU"/>
                          <a:cs typeface="PMingLiU"/>
                        </a:rPr>
                        <a:t>法规。</a:t>
                      </a:r>
                      <a:endParaRPr sz="700">
                        <a:latin typeface="PMingLiU"/>
                        <a:cs typeface="PMingLiU"/>
                      </a:endParaRPr>
                    </a:p>
                    <a:p>
                      <a:pPr marL="8890">
                        <a:lnSpc>
                          <a:spcPct val="100000"/>
                        </a:lnSpc>
                        <a:spcBef>
                          <a:spcPts val="190"/>
                        </a:spcBef>
                      </a:pPr>
                      <a:r>
                        <a:rPr dirty="0" sz="700" spc="-5">
                          <a:latin typeface="PMingLiU"/>
                          <a:cs typeface="PMingLiU"/>
                        </a:rPr>
                        <a:t>如需索取更多有关</a:t>
                      </a:r>
                      <a:r>
                        <a:rPr dirty="0" sz="700" spc="15">
                          <a:latin typeface="PMingLiU"/>
                          <a:cs typeface="PMingLiU"/>
                        </a:rPr>
                        <a:t>证</a:t>
                      </a:r>
                      <a:r>
                        <a:rPr dirty="0" sz="700" spc="-5">
                          <a:latin typeface="PMingLiU"/>
                          <a:cs typeface="PMingLiU"/>
                        </a:rPr>
                        <a:t>券的信息，</a:t>
                      </a:r>
                      <a:r>
                        <a:rPr dirty="0" sz="700" spc="15">
                          <a:latin typeface="PMingLiU"/>
                          <a:cs typeface="PMingLiU"/>
                        </a:rPr>
                        <a:t>请</a:t>
                      </a:r>
                      <a:r>
                        <a:rPr dirty="0" sz="700" spc="-5">
                          <a:latin typeface="PMingLiU"/>
                          <a:cs typeface="PMingLiU"/>
                        </a:rPr>
                        <a:t>与我们联络。</a:t>
                      </a:r>
                      <a:endParaRPr sz="700">
                        <a:latin typeface="PMingLiU"/>
                        <a:cs typeface="PMingLiU"/>
                      </a:endParaRPr>
                    </a:p>
                    <a:p>
                      <a:pPr>
                        <a:lnSpc>
                          <a:spcPct val="100000"/>
                        </a:lnSpc>
                        <a:spcBef>
                          <a:spcPts val="5"/>
                        </a:spcBef>
                      </a:pPr>
                      <a:endParaRPr sz="850">
                        <a:latin typeface="Times New Roman"/>
                        <a:cs typeface="Times New Roman"/>
                      </a:endParaRPr>
                    </a:p>
                    <a:p>
                      <a:pPr marL="8890">
                        <a:lnSpc>
                          <a:spcPct val="100000"/>
                        </a:lnSpc>
                      </a:pPr>
                      <a:r>
                        <a:rPr dirty="0" sz="700" spc="-5">
                          <a:latin typeface="PMingLiU"/>
                          <a:cs typeface="PMingLiU"/>
                        </a:rPr>
                        <a:t>对于接收此份报告</a:t>
                      </a:r>
                      <a:r>
                        <a:rPr dirty="0" sz="700" spc="15">
                          <a:latin typeface="PMingLiU"/>
                          <a:cs typeface="PMingLiU"/>
                        </a:rPr>
                        <a:t>的</a:t>
                      </a:r>
                      <a:r>
                        <a:rPr dirty="0" sz="700" spc="-5">
                          <a:latin typeface="PMingLiU"/>
                          <a:cs typeface="PMingLiU"/>
                        </a:rPr>
                        <a:t>英国投资者</a:t>
                      </a:r>
                      <a:endParaRPr sz="700">
                        <a:latin typeface="PMingLiU"/>
                        <a:cs typeface="PMingLiU"/>
                      </a:endParaRPr>
                    </a:p>
                    <a:p>
                      <a:pPr marL="8890" marR="56515">
                        <a:lnSpc>
                          <a:spcPts val="1010"/>
                        </a:lnSpc>
                        <a:spcBef>
                          <a:spcPts val="60"/>
                        </a:spcBef>
                      </a:pPr>
                      <a:r>
                        <a:rPr dirty="0" sz="700" spc="-5">
                          <a:latin typeface="PMingLiU"/>
                          <a:cs typeface="PMingLiU"/>
                        </a:rPr>
                        <a:t>本报告仅提供给符合</a:t>
                      </a:r>
                      <a:r>
                        <a:rPr dirty="0" sz="700">
                          <a:latin typeface="Arial"/>
                          <a:cs typeface="Arial"/>
                        </a:rPr>
                        <a:t>(I)</a:t>
                      </a:r>
                      <a:r>
                        <a:rPr dirty="0" sz="700" spc="-5">
                          <a:latin typeface="PMingLiU"/>
                          <a:cs typeface="PMingLiU"/>
                        </a:rPr>
                        <a:t>不时</a:t>
                      </a:r>
                      <a:r>
                        <a:rPr dirty="0" sz="700" spc="15">
                          <a:latin typeface="PMingLiU"/>
                          <a:cs typeface="PMingLiU"/>
                        </a:rPr>
                        <a:t>修</a:t>
                      </a:r>
                      <a:r>
                        <a:rPr dirty="0" sz="700" spc="-5">
                          <a:latin typeface="PMingLiU"/>
                          <a:cs typeface="PMingLiU"/>
                        </a:rPr>
                        <a:t>订之</a:t>
                      </a:r>
                      <a:r>
                        <a:rPr dirty="0" sz="700" spc="15">
                          <a:latin typeface="PMingLiU"/>
                          <a:cs typeface="PMingLiU"/>
                        </a:rPr>
                        <a:t>英</a:t>
                      </a:r>
                      <a:r>
                        <a:rPr dirty="0" sz="700" spc="-5">
                          <a:latin typeface="PMingLiU"/>
                          <a:cs typeface="PMingLiU"/>
                        </a:rPr>
                        <a:t>国</a:t>
                      </a:r>
                      <a:r>
                        <a:rPr dirty="0" sz="700" spc="-10">
                          <a:latin typeface="PMingLiU"/>
                          <a:cs typeface="PMingLiU"/>
                        </a:rPr>
                        <a:t> </a:t>
                      </a:r>
                      <a:r>
                        <a:rPr dirty="0" sz="700" spc="-10">
                          <a:latin typeface="Arial"/>
                          <a:cs typeface="Arial"/>
                        </a:rPr>
                        <a:t>2000</a:t>
                      </a:r>
                      <a:r>
                        <a:rPr dirty="0" sz="700" spc="-30">
                          <a:latin typeface="Arial"/>
                          <a:cs typeface="Arial"/>
                        </a:rPr>
                        <a:t> </a:t>
                      </a:r>
                      <a:r>
                        <a:rPr dirty="0" sz="700" spc="-5">
                          <a:latin typeface="PMingLiU"/>
                          <a:cs typeface="PMingLiU"/>
                        </a:rPr>
                        <a:t>年金</a:t>
                      </a:r>
                      <a:r>
                        <a:rPr dirty="0" sz="700" spc="15">
                          <a:latin typeface="PMingLiU"/>
                          <a:cs typeface="PMingLiU"/>
                        </a:rPr>
                        <a:t>融</a:t>
                      </a:r>
                      <a:r>
                        <a:rPr dirty="0" sz="700" spc="-5">
                          <a:latin typeface="PMingLiU"/>
                          <a:cs typeface="PMingLiU"/>
                        </a:rPr>
                        <a:t>服务及市场</a:t>
                      </a:r>
                      <a:r>
                        <a:rPr dirty="0" sz="700" spc="15">
                          <a:latin typeface="PMingLiU"/>
                          <a:cs typeface="PMingLiU"/>
                        </a:rPr>
                        <a:t>法</a:t>
                      </a:r>
                      <a:r>
                        <a:rPr dirty="0" sz="700" spc="-5">
                          <a:latin typeface="PMingLiU"/>
                          <a:cs typeface="PMingLiU"/>
                        </a:rPr>
                        <a:t>令 </a:t>
                      </a:r>
                      <a:r>
                        <a:rPr dirty="0" sz="700">
                          <a:latin typeface="Arial"/>
                          <a:cs typeface="Arial"/>
                        </a:rPr>
                        <a:t>2005</a:t>
                      </a:r>
                      <a:r>
                        <a:rPr dirty="0" sz="700" spc="-30">
                          <a:latin typeface="Arial"/>
                          <a:cs typeface="Arial"/>
                        </a:rPr>
                        <a:t> </a:t>
                      </a:r>
                      <a:r>
                        <a:rPr dirty="0" sz="700" spc="-5">
                          <a:latin typeface="PMingLiU"/>
                          <a:cs typeface="PMingLiU"/>
                        </a:rPr>
                        <a:t>年</a:t>
                      </a:r>
                      <a:r>
                        <a:rPr dirty="0" sz="700">
                          <a:latin typeface="Arial"/>
                          <a:cs typeface="Arial"/>
                        </a:rPr>
                        <a:t>(</a:t>
                      </a:r>
                      <a:r>
                        <a:rPr dirty="0" sz="700" spc="15">
                          <a:latin typeface="PMingLiU"/>
                          <a:cs typeface="PMingLiU"/>
                        </a:rPr>
                        <a:t>金</a:t>
                      </a:r>
                      <a:r>
                        <a:rPr dirty="0" sz="700" spc="-5">
                          <a:latin typeface="PMingLiU"/>
                          <a:cs typeface="PMingLiU"/>
                        </a:rPr>
                        <a:t>融推广</a:t>
                      </a:r>
                      <a:r>
                        <a:rPr dirty="0" sz="700">
                          <a:latin typeface="Arial"/>
                          <a:cs typeface="Arial"/>
                        </a:rPr>
                        <a:t>)</a:t>
                      </a:r>
                      <a:r>
                        <a:rPr dirty="0" sz="700" spc="-5">
                          <a:latin typeface="PMingLiU"/>
                          <a:cs typeface="PMingLiU"/>
                        </a:rPr>
                        <a:t>令</a:t>
                      </a:r>
                      <a:r>
                        <a:rPr dirty="0" sz="700" spc="5">
                          <a:latin typeface="Arial"/>
                          <a:cs typeface="Arial"/>
                        </a:rPr>
                        <a:t>(“</a:t>
                      </a:r>
                      <a:r>
                        <a:rPr dirty="0" sz="700" spc="-5">
                          <a:latin typeface="PMingLiU"/>
                          <a:cs typeface="PMingLiU"/>
                        </a:rPr>
                        <a:t>金融服务令</a:t>
                      </a:r>
                      <a:r>
                        <a:rPr dirty="0" sz="700">
                          <a:latin typeface="Arial"/>
                          <a:cs typeface="Arial"/>
                        </a:rPr>
                        <a:t>”)</a:t>
                      </a:r>
                      <a:r>
                        <a:rPr dirty="0" sz="700" spc="-5">
                          <a:latin typeface="PMingLiU"/>
                          <a:cs typeface="PMingLiU"/>
                        </a:rPr>
                        <a:t>第</a:t>
                      </a:r>
                      <a:r>
                        <a:rPr dirty="0" sz="700" spc="-15">
                          <a:latin typeface="PMingLiU"/>
                          <a:cs typeface="PMingLiU"/>
                        </a:rPr>
                        <a:t> </a:t>
                      </a:r>
                      <a:r>
                        <a:rPr dirty="0" sz="700" spc="-5">
                          <a:latin typeface="Arial"/>
                          <a:cs typeface="Arial"/>
                        </a:rPr>
                        <a:t>19(5)</a:t>
                      </a:r>
                      <a:r>
                        <a:rPr dirty="0" sz="700" spc="110">
                          <a:latin typeface="Arial"/>
                          <a:cs typeface="Arial"/>
                        </a:rPr>
                        <a:t> </a:t>
                      </a:r>
                      <a:r>
                        <a:rPr dirty="0" sz="700" spc="-5">
                          <a:latin typeface="PMingLiU"/>
                          <a:cs typeface="PMingLiU"/>
                        </a:rPr>
                        <a:t>条之</a:t>
                      </a:r>
                      <a:r>
                        <a:rPr dirty="0" sz="700" spc="15">
                          <a:latin typeface="PMingLiU"/>
                          <a:cs typeface="PMingLiU"/>
                        </a:rPr>
                        <a:t>人</a:t>
                      </a:r>
                      <a:r>
                        <a:rPr dirty="0" sz="700" spc="-5">
                          <a:latin typeface="PMingLiU"/>
                          <a:cs typeface="PMingLiU"/>
                        </a:rPr>
                        <a:t>士及</a:t>
                      </a:r>
                      <a:r>
                        <a:rPr dirty="0" sz="700" spc="-10">
                          <a:latin typeface="Arial"/>
                          <a:cs typeface="Arial"/>
                        </a:rPr>
                        <a:t>(II)</a:t>
                      </a:r>
                      <a:r>
                        <a:rPr dirty="0" sz="700" spc="130">
                          <a:latin typeface="Arial"/>
                          <a:cs typeface="Arial"/>
                        </a:rPr>
                        <a:t> </a:t>
                      </a:r>
                      <a:r>
                        <a:rPr dirty="0" sz="700" spc="-5">
                          <a:latin typeface="PMingLiU"/>
                          <a:cs typeface="PMingLiU"/>
                        </a:rPr>
                        <a:t>属金融服务</a:t>
                      </a:r>
                      <a:r>
                        <a:rPr dirty="0" sz="700" spc="15">
                          <a:latin typeface="PMingLiU"/>
                          <a:cs typeface="PMingLiU"/>
                        </a:rPr>
                        <a:t>令</a:t>
                      </a:r>
                      <a:r>
                        <a:rPr dirty="0" sz="700" spc="-5">
                          <a:latin typeface="PMingLiU"/>
                          <a:cs typeface="PMingLiU"/>
                        </a:rPr>
                        <a:t>第</a:t>
                      </a:r>
                      <a:r>
                        <a:rPr dirty="0" sz="700" spc="-15">
                          <a:latin typeface="PMingLiU"/>
                          <a:cs typeface="PMingLiU"/>
                        </a:rPr>
                        <a:t> </a:t>
                      </a:r>
                      <a:r>
                        <a:rPr dirty="0" sz="700" spc="-5">
                          <a:latin typeface="Arial"/>
                          <a:cs typeface="Arial"/>
                        </a:rPr>
                        <a:t>49(2)</a:t>
                      </a:r>
                      <a:r>
                        <a:rPr dirty="0" sz="700" spc="100">
                          <a:latin typeface="Arial"/>
                          <a:cs typeface="Arial"/>
                        </a:rPr>
                        <a:t> </a:t>
                      </a:r>
                      <a:r>
                        <a:rPr dirty="0" sz="700" spc="-5">
                          <a:latin typeface="Arial"/>
                          <a:cs typeface="Arial"/>
                        </a:rPr>
                        <a:t>(a)</a:t>
                      </a:r>
                      <a:r>
                        <a:rPr dirty="0" sz="700" spc="110">
                          <a:latin typeface="Arial"/>
                          <a:cs typeface="Arial"/>
                        </a:rPr>
                        <a:t> </a:t>
                      </a:r>
                      <a:r>
                        <a:rPr dirty="0" sz="700" spc="-5">
                          <a:latin typeface="PMingLiU"/>
                          <a:cs typeface="PMingLiU"/>
                        </a:rPr>
                        <a:t>至</a:t>
                      </a:r>
                      <a:r>
                        <a:rPr dirty="0" sz="700" spc="5">
                          <a:latin typeface="Arial"/>
                          <a:cs typeface="Arial"/>
                        </a:rPr>
                        <a:t>(d)</a:t>
                      </a:r>
                      <a:r>
                        <a:rPr dirty="0" sz="700" spc="105">
                          <a:latin typeface="Arial"/>
                          <a:cs typeface="Arial"/>
                        </a:rPr>
                        <a:t> </a:t>
                      </a:r>
                      <a:r>
                        <a:rPr dirty="0" sz="700" spc="-5">
                          <a:latin typeface="PMingLiU"/>
                          <a:cs typeface="PMingLiU"/>
                        </a:rPr>
                        <a:t>条</a:t>
                      </a:r>
                      <a:r>
                        <a:rPr dirty="0" sz="700">
                          <a:latin typeface="Arial"/>
                          <a:cs typeface="Arial"/>
                        </a:rPr>
                        <a:t>(</a:t>
                      </a:r>
                      <a:r>
                        <a:rPr dirty="0" sz="700" spc="-5">
                          <a:latin typeface="PMingLiU"/>
                          <a:cs typeface="PMingLiU"/>
                        </a:rPr>
                        <a:t>高净值 公司或非公司社团等</a:t>
                      </a:r>
                      <a:r>
                        <a:rPr dirty="0" sz="700">
                          <a:latin typeface="Arial"/>
                          <a:cs typeface="Arial"/>
                        </a:rPr>
                        <a:t>)</a:t>
                      </a:r>
                      <a:r>
                        <a:rPr dirty="0" sz="700" spc="-5">
                          <a:latin typeface="PMingLiU"/>
                          <a:cs typeface="PMingLiU"/>
                        </a:rPr>
                        <a:t>之</a:t>
                      </a:r>
                      <a:r>
                        <a:rPr dirty="0" sz="700" spc="15">
                          <a:latin typeface="PMingLiU"/>
                          <a:cs typeface="PMingLiU"/>
                        </a:rPr>
                        <a:t>机</a:t>
                      </a:r>
                      <a:r>
                        <a:rPr dirty="0" sz="700" spc="-5">
                          <a:latin typeface="PMingLiU"/>
                          <a:cs typeface="PMingLiU"/>
                        </a:rPr>
                        <a:t>构人士，未</a:t>
                      </a:r>
                      <a:r>
                        <a:rPr dirty="0" sz="700" spc="15">
                          <a:latin typeface="PMingLiU"/>
                          <a:cs typeface="PMingLiU"/>
                        </a:rPr>
                        <a:t>经</a:t>
                      </a:r>
                      <a:r>
                        <a:rPr dirty="0" sz="700" spc="-5">
                          <a:latin typeface="PMingLiU"/>
                          <a:cs typeface="PMingLiU"/>
                        </a:rPr>
                        <a:t>招银国际环</a:t>
                      </a:r>
                      <a:r>
                        <a:rPr dirty="0" sz="700" spc="15">
                          <a:latin typeface="PMingLiU"/>
                          <a:cs typeface="PMingLiU"/>
                        </a:rPr>
                        <a:t>球</a:t>
                      </a:r>
                      <a:r>
                        <a:rPr dirty="0" sz="700" spc="-5">
                          <a:latin typeface="PMingLiU"/>
                          <a:cs typeface="PMingLiU"/>
                        </a:rPr>
                        <a:t>市场书面授</a:t>
                      </a:r>
                      <a:r>
                        <a:rPr dirty="0" sz="700" spc="15">
                          <a:latin typeface="PMingLiU"/>
                          <a:cs typeface="PMingLiU"/>
                        </a:rPr>
                        <a:t>权</a:t>
                      </a:r>
                      <a:r>
                        <a:rPr dirty="0" sz="700" spc="-5">
                          <a:latin typeface="PMingLiU"/>
                          <a:cs typeface="PMingLiU"/>
                        </a:rPr>
                        <a:t>不得提供</a:t>
                      </a:r>
                      <a:r>
                        <a:rPr dirty="0" sz="700" spc="15">
                          <a:latin typeface="PMingLiU"/>
                          <a:cs typeface="PMingLiU"/>
                        </a:rPr>
                        <a:t>给</a:t>
                      </a:r>
                      <a:r>
                        <a:rPr dirty="0" sz="700" spc="-5">
                          <a:latin typeface="PMingLiU"/>
                          <a:cs typeface="PMingLiU"/>
                        </a:rPr>
                        <a:t>其他任何人。</a:t>
                      </a:r>
                      <a:endParaRPr sz="700">
                        <a:latin typeface="PMingLiU"/>
                        <a:cs typeface="PMingLiU"/>
                      </a:endParaRPr>
                    </a:p>
                    <a:p>
                      <a:pPr>
                        <a:lnSpc>
                          <a:spcPct val="100000"/>
                        </a:lnSpc>
                        <a:spcBef>
                          <a:spcPts val="5"/>
                        </a:spcBef>
                      </a:pPr>
                      <a:endParaRPr sz="800">
                        <a:latin typeface="Times New Roman"/>
                        <a:cs typeface="Times New Roman"/>
                      </a:endParaRPr>
                    </a:p>
                    <a:p>
                      <a:pPr marL="8890">
                        <a:lnSpc>
                          <a:spcPct val="100000"/>
                        </a:lnSpc>
                      </a:pPr>
                      <a:r>
                        <a:rPr dirty="0" sz="700" spc="-5">
                          <a:latin typeface="PMingLiU"/>
                          <a:cs typeface="PMingLiU"/>
                        </a:rPr>
                        <a:t>对于接收此份报告</a:t>
                      </a:r>
                      <a:r>
                        <a:rPr dirty="0" sz="700" spc="15">
                          <a:latin typeface="PMingLiU"/>
                          <a:cs typeface="PMingLiU"/>
                        </a:rPr>
                        <a:t>的</a:t>
                      </a:r>
                      <a:r>
                        <a:rPr dirty="0" sz="700" spc="-5">
                          <a:latin typeface="PMingLiU"/>
                          <a:cs typeface="PMingLiU"/>
                        </a:rPr>
                        <a:t>美国投资者</a:t>
                      </a:r>
                      <a:endParaRPr sz="700">
                        <a:latin typeface="PMingLiU"/>
                        <a:cs typeface="PMingLiU"/>
                      </a:endParaRPr>
                    </a:p>
                    <a:p>
                      <a:pPr algn="just" marL="8890" marR="54610">
                        <a:lnSpc>
                          <a:spcPct val="121400"/>
                        </a:lnSpc>
                        <a:spcBef>
                          <a:spcPts val="10"/>
                        </a:spcBef>
                      </a:pPr>
                      <a:r>
                        <a:rPr dirty="0" sz="700" spc="-5">
                          <a:latin typeface="PMingLiU"/>
                          <a:cs typeface="PMingLiU"/>
                        </a:rPr>
                        <a:t>招银</a:t>
                      </a:r>
                      <a:r>
                        <a:rPr dirty="0" sz="700" spc="15">
                          <a:latin typeface="PMingLiU"/>
                          <a:cs typeface="PMingLiU"/>
                        </a:rPr>
                        <a:t>国</a:t>
                      </a:r>
                      <a:r>
                        <a:rPr dirty="0" sz="700" spc="-5">
                          <a:latin typeface="PMingLiU"/>
                          <a:cs typeface="PMingLiU"/>
                        </a:rPr>
                        <a:t>际环</a:t>
                      </a:r>
                      <a:r>
                        <a:rPr dirty="0" sz="700" spc="15">
                          <a:latin typeface="PMingLiU"/>
                          <a:cs typeface="PMingLiU"/>
                        </a:rPr>
                        <a:t>球</a:t>
                      </a:r>
                      <a:r>
                        <a:rPr dirty="0" sz="700" spc="-5">
                          <a:latin typeface="PMingLiU"/>
                          <a:cs typeface="PMingLiU"/>
                        </a:rPr>
                        <a:t>市</a:t>
                      </a:r>
                      <a:r>
                        <a:rPr dirty="0" sz="700" spc="15">
                          <a:latin typeface="PMingLiU"/>
                          <a:cs typeface="PMingLiU"/>
                        </a:rPr>
                        <a:t>场</a:t>
                      </a:r>
                      <a:r>
                        <a:rPr dirty="0" sz="700" spc="-5">
                          <a:latin typeface="PMingLiU"/>
                          <a:cs typeface="PMingLiU"/>
                        </a:rPr>
                        <a:t>不是</a:t>
                      </a:r>
                      <a:r>
                        <a:rPr dirty="0" sz="700" spc="15">
                          <a:latin typeface="PMingLiU"/>
                          <a:cs typeface="PMingLiU"/>
                        </a:rPr>
                        <a:t>在</a:t>
                      </a:r>
                      <a:r>
                        <a:rPr dirty="0" sz="700" spc="-5">
                          <a:latin typeface="PMingLiU"/>
                          <a:cs typeface="PMingLiU"/>
                        </a:rPr>
                        <a:t>美</a:t>
                      </a:r>
                      <a:r>
                        <a:rPr dirty="0" sz="700" spc="15">
                          <a:latin typeface="PMingLiU"/>
                          <a:cs typeface="PMingLiU"/>
                        </a:rPr>
                        <a:t>国</a:t>
                      </a:r>
                      <a:r>
                        <a:rPr dirty="0" sz="700" spc="-5">
                          <a:latin typeface="PMingLiU"/>
                          <a:cs typeface="PMingLiU"/>
                        </a:rPr>
                        <a:t>的</a:t>
                      </a:r>
                      <a:r>
                        <a:rPr dirty="0" sz="700" spc="15">
                          <a:latin typeface="PMingLiU"/>
                          <a:cs typeface="PMingLiU"/>
                        </a:rPr>
                        <a:t>注</a:t>
                      </a:r>
                      <a:r>
                        <a:rPr dirty="0" sz="700" spc="-5">
                          <a:latin typeface="PMingLiU"/>
                          <a:cs typeface="PMingLiU"/>
                        </a:rPr>
                        <a:t>册经</a:t>
                      </a:r>
                      <a:r>
                        <a:rPr dirty="0" sz="700" spc="15">
                          <a:latin typeface="PMingLiU"/>
                          <a:cs typeface="PMingLiU"/>
                        </a:rPr>
                        <a:t>纪</a:t>
                      </a:r>
                      <a:r>
                        <a:rPr dirty="0" sz="700" spc="-5">
                          <a:latin typeface="PMingLiU"/>
                          <a:cs typeface="PMingLiU"/>
                        </a:rPr>
                        <a:t>交</a:t>
                      </a:r>
                      <a:r>
                        <a:rPr dirty="0" sz="700" spc="15">
                          <a:latin typeface="PMingLiU"/>
                          <a:cs typeface="PMingLiU"/>
                        </a:rPr>
                        <a:t>易</a:t>
                      </a:r>
                      <a:r>
                        <a:rPr dirty="0" sz="700" spc="-5">
                          <a:latin typeface="PMingLiU"/>
                          <a:cs typeface="PMingLiU"/>
                        </a:rPr>
                        <a:t>商。</a:t>
                      </a:r>
                      <a:r>
                        <a:rPr dirty="0" sz="700" spc="15">
                          <a:latin typeface="PMingLiU"/>
                          <a:cs typeface="PMingLiU"/>
                        </a:rPr>
                        <a:t>因</a:t>
                      </a:r>
                      <a:r>
                        <a:rPr dirty="0" sz="700" spc="-5">
                          <a:latin typeface="PMingLiU"/>
                          <a:cs typeface="PMingLiU"/>
                        </a:rPr>
                        <a:t>此</a:t>
                      </a:r>
                      <a:r>
                        <a:rPr dirty="0" sz="700" spc="15">
                          <a:latin typeface="PMingLiU"/>
                          <a:cs typeface="PMingLiU"/>
                        </a:rPr>
                        <a:t>，</a:t>
                      </a:r>
                      <a:r>
                        <a:rPr dirty="0" sz="700" spc="-5">
                          <a:latin typeface="PMingLiU"/>
                          <a:cs typeface="PMingLiU"/>
                        </a:rPr>
                        <a:t>招银</a:t>
                      </a:r>
                      <a:r>
                        <a:rPr dirty="0" sz="700" spc="15">
                          <a:latin typeface="PMingLiU"/>
                          <a:cs typeface="PMingLiU"/>
                        </a:rPr>
                        <a:t>国</a:t>
                      </a:r>
                      <a:r>
                        <a:rPr dirty="0" sz="700" spc="-5">
                          <a:latin typeface="PMingLiU"/>
                          <a:cs typeface="PMingLiU"/>
                        </a:rPr>
                        <a:t>际</a:t>
                      </a:r>
                      <a:r>
                        <a:rPr dirty="0" sz="700" spc="15">
                          <a:latin typeface="PMingLiU"/>
                          <a:cs typeface="PMingLiU"/>
                        </a:rPr>
                        <a:t>环</a:t>
                      </a:r>
                      <a:r>
                        <a:rPr dirty="0" sz="700" spc="-5">
                          <a:latin typeface="PMingLiU"/>
                          <a:cs typeface="PMingLiU"/>
                        </a:rPr>
                        <a:t>球市</a:t>
                      </a:r>
                      <a:r>
                        <a:rPr dirty="0" sz="700" spc="15">
                          <a:latin typeface="PMingLiU"/>
                          <a:cs typeface="PMingLiU"/>
                        </a:rPr>
                        <a:t>场不</a:t>
                      </a:r>
                      <a:r>
                        <a:rPr dirty="0" sz="700" spc="-5">
                          <a:latin typeface="PMingLiU"/>
                          <a:cs typeface="PMingLiU"/>
                        </a:rPr>
                        <a:t>受美</a:t>
                      </a:r>
                      <a:r>
                        <a:rPr dirty="0" sz="700" spc="15">
                          <a:latin typeface="PMingLiU"/>
                          <a:cs typeface="PMingLiU"/>
                        </a:rPr>
                        <a:t>国</a:t>
                      </a:r>
                      <a:r>
                        <a:rPr dirty="0" sz="700" spc="-5">
                          <a:latin typeface="PMingLiU"/>
                          <a:cs typeface="PMingLiU"/>
                        </a:rPr>
                        <a:t>就有</a:t>
                      </a:r>
                      <a:r>
                        <a:rPr dirty="0" sz="700" spc="15">
                          <a:latin typeface="PMingLiU"/>
                          <a:cs typeface="PMingLiU"/>
                        </a:rPr>
                        <a:t>关</a:t>
                      </a:r>
                      <a:r>
                        <a:rPr dirty="0" sz="700" spc="-5">
                          <a:latin typeface="PMingLiU"/>
                          <a:cs typeface="PMingLiU"/>
                        </a:rPr>
                        <a:t>研</a:t>
                      </a:r>
                      <a:r>
                        <a:rPr dirty="0" sz="700" spc="15">
                          <a:latin typeface="PMingLiU"/>
                          <a:cs typeface="PMingLiU"/>
                        </a:rPr>
                        <a:t>究</a:t>
                      </a:r>
                      <a:r>
                        <a:rPr dirty="0" sz="700" spc="-5">
                          <a:latin typeface="PMingLiU"/>
                          <a:cs typeface="PMingLiU"/>
                        </a:rPr>
                        <a:t>报告</a:t>
                      </a:r>
                      <a:r>
                        <a:rPr dirty="0" sz="700" spc="15">
                          <a:latin typeface="PMingLiU"/>
                          <a:cs typeface="PMingLiU"/>
                        </a:rPr>
                        <a:t>准</a:t>
                      </a:r>
                      <a:r>
                        <a:rPr dirty="0" sz="700" spc="-5">
                          <a:latin typeface="PMingLiU"/>
                          <a:cs typeface="PMingLiU"/>
                        </a:rPr>
                        <a:t>备</a:t>
                      </a:r>
                      <a:r>
                        <a:rPr dirty="0" sz="700" spc="15">
                          <a:latin typeface="PMingLiU"/>
                          <a:cs typeface="PMingLiU"/>
                        </a:rPr>
                        <a:t>和</a:t>
                      </a:r>
                      <a:r>
                        <a:rPr dirty="0" sz="700" spc="-5">
                          <a:latin typeface="PMingLiU"/>
                          <a:cs typeface="PMingLiU"/>
                        </a:rPr>
                        <a:t>研</a:t>
                      </a:r>
                      <a:r>
                        <a:rPr dirty="0" sz="700" spc="15">
                          <a:latin typeface="PMingLiU"/>
                          <a:cs typeface="PMingLiU"/>
                        </a:rPr>
                        <a:t>究</a:t>
                      </a:r>
                      <a:r>
                        <a:rPr dirty="0" sz="700" spc="-5">
                          <a:latin typeface="PMingLiU"/>
                          <a:cs typeface="PMingLiU"/>
                        </a:rPr>
                        <a:t>分析</a:t>
                      </a:r>
                      <a:r>
                        <a:rPr dirty="0" sz="700" spc="15">
                          <a:latin typeface="PMingLiU"/>
                          <a:cs typeface="PMingLiU"/>
                        </a:rPr>
                        <a:t>员</a:t>
                      </a:r>
                      <a:r>
                        <a:rPr dirty="0" sz="700" spc="-5">
                          <a:latin typeface="PMingLiU"/>
                          <a:cs typeface="PMingLiU"/>
                        </a:rPr>
                        <a:t>独</a:t>
                      </a:r>
                      <a:r>
                        <a:rPr dirty="0" sz="700" spc="15">
                          <a:latin typeface="PMingLiU"/>
                          <a:cs typeface="PMingLiU"/>
                        </a:rPr>
                        <a:t>立</a:t>
                      </a:r>
                      <a:r>
                        <a:rPr dirty="0" sz="700" spc="-5">
                          <a:latin typeface="PMingLiU"/>
                          <a:cs typeface="PMingLiU"/>
                        </a:rPr>
                        <a:t>性的</a:t>
                      </a:r>
                      <a:r>
                        <a:rPr dirty="0" sz="700" spc="15">
                          <a:latin typeface="PMingLiU"/>
                          <a:cs typeface="PMingLiU"/>
                        </a:rPr>
                        <a:t>规</a:t>
                      </a:r>
                      <a:r>
                        <a:rPr dirty="0" sz="700" spc="-5">
                          <a:latin typeface="PMingLiU"/>
                          <a:cs typeface="PMingLiU"/>
                        </a:rPr>
                        <a:t>则</a:t>
                      </a:r>
                      <a:r>
                        <a:rPr dirty="0" sz="700" spc="15">
                          <a:latin typeface="PMingLiU"/>
                          <a:cs typeface="PMingLiU"/>
                        </a:rPr>
                        <a:t>的</a:t>
                      </a:r>
                      <a:r>
                        <a:rPr dirty="0" sz="700" spc="-5">
                          <a:latin typeface="PMingLiU"/>
                          <a:cs typeface="PMingLiU"/>
                        </a:rPr>
                        <a:t>约束</a:t>
                      </a:r>
                      <a:r>
                        <a:rPr dirty="0" sz="700" spc="15">
                          <a:latin typeface="PMingLiU"/>
                          <a:cs typeface="PMingLiU"/>
                        </a:rPr>
                        <a:t>。</a:t>
                      </a:r>
                      <a:r>
                        <a:rPr dirty="0" sz="700" spc="-5">
                          <a:latin typeface="PMingLiU"/>
                          <a:cs typeface="PMingLiU"/>
                        </a:rPr>
                        <a:t>负</a:t>
                      </a:r>
                      <a:r>
                        <a:rPr dirty="0" sz="700" spc="15">
                          <a:latin typeface="PMingLiU"/>
                          <a:cs typeface="PMingLiU"/>
                        </a:rPr>
                        <a:t>责</a:t>
                      </a:r>
                      <a:r>
                        <a:rPr dirty="0" sz="700" spc="-5">
                          <a:latin typeface="PMingLiU"/>
                          <a:cs typeface="PMingLiU"/>
                        </a:rPr>
                        <a:t>撰写</a:t>
                      </a:r>
                      <a:r>
                        <a:rPr dirty="0" sz="700" spc="15">
                          <a:latin typeface="PMingLiU"/>
                          <a:cs typeface="PMingLiU"/>
                        </a:rPr>
                        <a:t>本报</a:t>
                      </a:r>
                      <a:r>
                        <a:rPr dirty="0" sz="700" spc="-5">
                          <a:latin typeface="PMingLiU"/>
                          <a:cs typeface="PMingLiU"/>
                        </a:rPr>
                        <a:t>告的</a:t>
                      </a:r>
                      <a:r>
                        <a:rPr dirty="0" sz="700" spc="15">
                          <a:latin typeface="PMingLiU"/>
                          <a:cs typeface="PMingLiU"/>
                        </a:rPr>
                        <a:t>全</a:t>
                      </a:r>
                      <a:r>
                        <a:rPr dirty="0" sz="700" spc="-5">
                          <a:latin typeface="PMingLiU"/>
                          <a:cs typeface="PMingLiU"/>
                        </a:rPr>
                        <a:t>部或部 </a:t>
                      </a:r>
                      <a:r>
                        <a:rPr dirty="0" sz="700" spc="15">
                          <a:latin typeface="PMingLiU"/>
                          <a:cs typeface="PMingLiU"/>
                        </a:rPr>
                        <a:t>分内容之分析员，未在美国金融业监管局</a:t>
                      </a:r>
                      <a:r>
                        <a:rPr dirty="0" sz="700">
                          <a:latin typeface="PMingLiU"/>
                          <a:cs typeface="PMingLiU"/>
                        </a:rPr>
                        <a:t>（</a:t>
                      </a:r>
                      <a:r>
                        <a:rPr dirty="0" sz="700">
                          <a:latin typeface="Arial"/>
                          <a:cs typeface="Arial"/>
                        </a:rPr>
                        <a:t>“FINRA”</a:t>
                      </a:r>
                      <a:r>
                        <a:rPr dirty="0" sz="700">
                          <a:latin typeface="PMingLiU"/>
                          <a:cs typeface="PMingLiU"/>
                        </a:rPr>
                        <a:t>）</a:t>
                      </a:r>
                      <a:r>
                        <a:rPr dirty="0" sz="700" spc="15">
                          <a:latin typeface="PMingLiU"/>
                          <a:cs typeface="PMingLiU"/>
                        </a:rPr>
                        <a:t>注册或获得研究分析师的资格。分析员不受旨在确保分析师不受可能影响研究报告可靠性的潜在利益冲突的相关 </a:t>
                      </a:r>
                      <a:r>
                        <a:rPr dirty="0" sz="700" spc="-10">
                          <a:latin typeface="Arial"/>
                          <a:cs typeface="Arial"/>
                        </a:rPr>
                        <a:t>FINRA </a:t>
                      </a:r>
                      <a:r>
                        <a:rPr dirty="0" sz="700" spc="-5">
                          <a:latin typeface="PMingLiU"/>
                          <a:cs typeface="PMingLiU"/>
                        </a:rPr>
                        <a:t>规则的限制</a:t>
                      </a:r>
                      <a:r>
                        <a:rPr dirty="0" sz="700" spc="15">
                          <a:latin typeface="PMingLiU"/>
                          <a:cs typeface="PMingLiU"/>
                        </a:rPr>
                        <a:t>。</a:t>
                      </a:r>
                      <a:r>
                        <a:rPr dirty="0" sz="700" spc="-5">
                          <a:latin typeface="PMingLiU"/>
                          <a:cs typeface="PMingLiU"/>
                        </a:rPr>
                        <a:t>本报告仅提</a:t>
                      </a:r>
                      <a:r>
                        <a:rPr dirty="0" sz="700" spc="15">
                          <a:latin typeface="PMingLiU"/>
                          <a:cs typeface="PMingLiU"/>
                        </a:rPr>
                        <a:t>供</a:t>
                      </a:r>
                      <a:r>
                        <a:rPr dirty="0" sz="700" spc="-5">
                          <a:latin typeface="PMingLiU"/>
                          <a:cs typeface="PMingLiU"/>
                        </a:rPr>
                        <a:t>给美国</a:t>
                      </a:r>
                      <a:r>
                        <a:rPr dirty="0" sz="700" spc="15">
                          <a:latin typeface="PMingLiU"/>
                          <a:cs typeface="PMingLiU"/>
                        </a:rPr>
                        <a:t> </a:t>
                      </a:r>
                      <a:r>
                        <a:rPr dirty="0" sz="700" spc="-10">
                          <a:latin typeface="Arial"/>
                          <a:cs typeface="Arial"/>
                        </a:rPr>
                        <a:t>1934 </a:t>
                      </a:r>
                      <a:r>
                        <a:rPr dirty="0" sz="700" spc="-5">
                          <a:latin typeface="PMingLiU"/>
                          <a:cs typeface="PMingLiU"/>
                        </a:rPr>
                        <a:t>年证券交易法</a:t>
                      </a:r>
                      <a:r>
                        <a:rPr dirty="0" sz="700" spc="135">
                          <a:latin typeface="PMingLiU"/>
                          <a:cs typeface="PMingLiU"/>
                        </a:rPr>
                        <a:t> </a:t>
                      </a:r>
                      <a:r>
                        <a:rPr dirty="0" sz="700">
                          <a:latin typeface="Arial"/>
                          <a:cs typeface="Arial"/>
                        </a:rPr>
                        <a:t>(</a:t>
                      </a:r>
                      <a:r>
                        <a:rPr dirty="0" sz="700" spc="-5">
                          <a:latin typeface="PMingLiU"/>
                          <a:cs typeface="PMingLiU"/>
                        </a:rPr>
                        <a:t>经修订</a:t>
                      </a:r>
                      <a:r>
                        <a:rPr dirty="0" sz="700" spc="-5">
                          <a:latin typeface="Arial"/>
                          <a:cs typeface="Arial"/>
                        </a:rPr>
                        <a:t>)</a:t>
                      </a:r>
                      <a:r>
                        <a:rPr dirty="0" sz="700" spc="105">
                          <a:latin typeface="Arial"/>
                          <a:cs typeface="Arial"/>
                        </a:rPr>
                        <a:t> </a:t>
                      </a:r>
                      <a:r>
                        <a:rPr dirty="0" sz="700" spc="-5">
                          <a:latin typeface="PMingLiU"/>
                          <a:cs typeface="PMingLiU"/>
                        </a:rPr>
                        <a:t>规则</a:t>
                      </a:r>
                      <a:r>
                        <a:rPr dirty="0" sz="700" spc="10">
                          <a:latin typeface="PMingLiU"/>
                          <a:cs typeface="PMingLiU"/>
                        </a:rPr>
                        <a:t> </a:t>
                      </a:r>
                      <a:r>
                        <a:rPr dirty="0" sz="700">
                          <a:latin typeface="Arial"/>
                          <a:cs typeface="Arial"/>
                        </a:rPr>
                        <a:t>15a-6</a:t>
                      </a:r>
                      <a:r>
                        <a:rPr dirty="0" sz="700" spc="-30">
                          <a:latin typeface="Arial"/>
                          <a:cs typeface="Arial"/>
                        </a:rPr>
                        <a:t> </a:t>
                      </a:r>
                      <a:r>
                        <a:rPr dirty="0" sz="700" spc="-5">
                          <a:latin typeface="PMingLiU"/>
                          <a:cs typeface="PMingLiU"/>
                        </a:rPr>
                        <a:t>定义的</a:t>
                      </a:r>
                      <a:r>
                        <a:rPr dirty="0" sz="700" spc="110">
                          <a:latin typeface="PMingLiU"/>
                          <a:cs typeface="PMingLiU"/>
                        </a:rPr>
                        <a:t> </a:t>
                      </a:r>
                      <a:r>
                        <a:rPr dirty="0" sz="700">
                          <a:latin typeface="Arial"/>
                          <a:cs typeface="Arial"/>
                        </a:rPr>
                        <a:t>“</a:t>
                      </a:r>
                      <a:r>
                        <a:rPr dirty="0" sz="700" spc="-5">
                          <a:latin typeface="PMingLiU"/>
                          <a:cs typeface="PMingLiU"/>
                        </a:rPr>
                        <a:t>主要机构投</a:t>
                      </a:r>
                      <a:r>
                        <a:rPr dirty="0" sz="700" spc="15">
                          <a:latin typeface="PMingLiU"/>
                          <a:cs typeface="PMingLiU"/>
                        </a:rPr>
                        <a:t>资</a:t>
                      </a:r>
                      <a:r>
                        <a:rPr dirty="0" sz="700" spc="-5">
                          <a:latin typeface="PMingLiU"/>
                          <a:cs typeface="PMingLiU"/>
                        </a:rPr>
                        <a:t>者</a:t>
                      </a:r>
                      <a:r>
                        <a:rPr dirty="0" sz="700" spc="-5">
                          <a:latin typeface="Arial"/>
                          <a:cs typeface="Arial"/>
                        </a:rPr>
                        <a:t>”</a:t>
                      </a:r>
                      <a:r>
                        <a:rPr dirty="0" sz="700" spc="-5">
                          <a:latin typeface="PMingLiU"/>
                          <a:cs typeface="PMingLiU"/>
                        </a:rPr>
                        <a:t>，不得提供给</a:t>
                      </a:r>
                      <a:r>
                        <a:rPr dirty="0" sz="700" spc="15">
                          <a:latin typeface="PMingLiU"/>
                          <a:cs typeface="PMingLiU"/>
                        </a:rPr>
                        <a:t>其</a:t>
                      </a:r>
                      <a:r>
                        <a:rPr dirty="0" sz="700" spc="-5">
                          <a:latin typeface="PMingLiU"/>
                          <a:cs typeface="PMingLiU"/>
                        </a:rPr>
                        <a:t>他任何个人</a:t>
                      </a:r>
                      <a:r>
                        <a:rPr dirty="0" sz="700" spc="15">
                          <a:latin typeface="PMingLiU"/>
                          <a:cs typeface="PMingLiU"/>
                        </a:rPr>
                        <a:t>。</a:t>
                      </a:r>
                      <a:r>
                        <a:rPr dirty="0" sz="700" spc="-5">
                          <a:latin typeface="PMingLiU"/>
                          <a:cs typeface="PMingLiU"/>
                        </a:rPr>
                        <a:t>接收本报告</a:t>
                      </a:r>
                      <a:r>
                        <a:rPr dirty="0" sz="700" spc="15">
                          <a:latin typeface="PMingLiU"/>
                          <a:cs typeface="PMingLiU"/>
                        </a:rPr>
                        <a:t>之</a:t>
                      </a:r>
                      <a:r>
                        <a:rPr dirty="0" sz="700" spc="-5">
                          <a:latin typeface="PMingLiU"/>
                          <a:cs typeface="PMingLiU"/>
                        </a:rPr>
                        <a:t>行为</a:t>
                      </a:r>
                      <a:r>
                        <a:rPr dirty="0" sz="700" spc="15">
                          <a:latin typeface="PMingLiU"/>
                          <a:cs typeface="PMingLiU"/>
                        </a:rPr>
                        <a:t>即</a:t>
                      </a:r>
                      <a:r>
                        <a:rPr dirty="0" sz="700" spc="-5">
                          <a:latin typeface="PMingLiU"/>
                          <a:cs typeface="PMingLiU"/>
                        </a:rPr>
                        <a:t>表明同意接 受协</a:t>
                      </a:r>
                      <a:r>
                        <a:rPr dirty="0" sz="700" spc="15">
                          <a:latin typeface="PMingLiU"/>
                          <a:cs typeface="PMingLiU"/>
                        </a:rPr>
                        <a:t>议</a:t>
                      </a:r>
                      <a:r>
                        <a:rPr dirty="0" sz="700" spc="-5">
                          <a:latin typeface="PMingLiU"/>
                          <a:cs typeface="PMingLiU"/>
                        </a:rPr>
                        <a:t>不得</a:t>
                      </a:r>
                      <a:r>
                        <a:rPr dirty="0" sz="700" spc="15">
                          <a:latin typeface="PMingLiU"/>
                          <a:cs typeface="PMingLiU"/>
                        </a:rPr>
                        <a:t>将</a:t>
                      </a:r>
                      <a:r>
                        <a:rPr dirty="0" sz="700" spc="-5">
                          <a:latin typeface="PMingLiU"/>
                          <a:cs typeface="PMingLiU"/>
                        </a:rPr>
                        <a:t>本</a:t>
                      </a:r>
                      <a:r>
                        <a:rPr dirty="0" sz="700" spc="15">
                          <a:latin typeface="PMingLiU"/>
                          <a:cs typeface="PMingLiU"/>
                        </a:rPr>
                        <a:t>报</a:t>
                      </a:r>
                      <a:r>
                        <a:rPr dirty="0" sz="700" spc="-5">
                          <a:latin typeface="PMingLiU"/>
                          <a:cs typeface="PMingLiU"/>
                        </a:rPr>
                        <a:t>告分</a:t>
                      </a:r>
                      <a:r>
                        <a:rPr dirty="0" sz="700" spc="15">
                          <a:latin typeface="PMingLiU"/>
                          <a:cs typeface="PMingLiU"/>
                        </a:rPr>
                        <a:t>发</a:t>
                      </a:r>
                      <a:r>
                        <a:rPr dirty="0" sz="700" spc="-5">
                          <a:latin typeface="PMingLiU"/>
                          <a:cs typeface="PMingLiU"/>
                        </a:rPr>
                        <a:t>或</a:t>
                      </a:r>
                      <a:r>
                        <a:rPr dirty="0" sz="700" spc="15">
                          <a:latin typeface="PMingLiU"/>
                          <a:cs typeface="PMingLiU"/>
                        </a:rPr>
                        <a:t>提</a:t>
                      </a:r>
                      <a:r>
                        <a:rPr dirty="0" sz="700" spc="-5">
                          <a:latin typeface="PMingLiU"/>
                          <a:cs typeface="PMingLiU"/>
                        </a:rPr>
                        <a:t>供</a:t>
                      </a:r>
                      <a:r>
                        <a:rPr dirty="0" sz="700" spc="15">
                          <a:latin typeface="PMingLiU"/>
                          <a:cs typeface="PMingLiU"/>
                        </a:rPr>
                        <a:t>给</a:t>
                      </a:r>
                      <a:r>
                        <a:rPr dirty="0" sz="700" spc="-5">
                          <a:latin typeface="PMingLiU"/>
                          <a:cs typeface="PMingLiU"/>
                        </a:rPr>
                        <a:t>任何</a:t>
                      </a:r>
                      <a:r>
                        <a:rPr dirty="0" sz="700" spc="15">
                          <a:latin typeface="PMingLiU"/>
                          <a:cs typeface="PMingLiU"/>
                        </a:rPr>
                        <a:t>其</a:t>
                      </a:r>
                      <a:r>
                        <a:rPr dirty="0" sz="700" spc="-5">
                          <a:latin typeface="PMingLiU"/>
                          <a:cs typeface="PMingLiU"/>
                        </a:rPr>
                        <a:t>他</a:t>
                      </a:r>
                      <a:r>
                        <a:rPr dirty="0" sz="700" spc="15">
                          <a:latin typeface="PMingLiU"/>
                          <a:cs typeface="PMingLiU"/>
                        </a:rPr>
                        <a:t>人</a:t>
                      </a:r>
                      <a:r>
                        <a:rPr dirty="0" sz="700" spc="-5">
                          <a:latin typeface="PMingLiU"/>
                          <a:cs typeface="PMingLiU"/>
                        </a:rPr>
                        <a:t>。接</a:t>
                      </a:r>
                      <a:r>
                        <a:rPr dirty="0" sz="700" spc="15">
                          <a:latin typeface="PMingLiU"/>
                          <a:cs typeface="PMingLiU"/>
                        </a:rPr>
                        <a:t>收</a:t>
                      </a:r>
                      <a:r>
                        <a:rPr dirty="0" sz="700" spc="-5">
                          <a:latin typeface="PMingLiU"/>
                          <a:cs typeface="PMingLiU"/>
                        </a:rPr>
                        <a:t>本</a:t>
                      </a:r>
                      <a:r>
                        <a:rPr dirty="0" sz="700" spc="15">
                          <a:latin typeface="PMingLiU"/>
                          <a:cs typeface="PMingLiU"/>
                        </a:rPr>
                        <a:t>报</a:t>
                      </a:r>
                      <a:r>
                        <a:rPr dirty="0" sz="700" spc="-5">
                          <a:latin typeface="PMingLiU"/>
                          <a:cs typeface="PMingLiU"/>
                        </a:rPr>
                        <a:t>告的</a:t>
                      </a:r>
                      <a:r>
                        <a:rPr dirty="0" sz="700" spc="15">
                          <a:latin typeface="PMingLiU"/>
                          <a:cs typeface="PMingLiU"/>
                        </a:rPr>
                        <a:t>美</a:t>
                      </a:r>
                      <a:r>
                        <a:rPr dirty="0" sz="700" spc="-5">
                          <a:latin typeface="PMingLiU"/>
                          <a:cs typeface="PMingLiU"/>
                        </a:rPr>
                        <a:t>国</a:t>
                      </a:r>
                      <a:r>
                        <a:rPr dirty="0" sz="700" spc="15">
                          <a:latin typeface="PMingLiU"/>
                          <a:cs typeface="PMingLiU"/>
                        </a:rPr>
                        <a:t>收</a:t>
                      </a:r>
                      <a:r>
                        <a:rPr dirty="0" sz="700" spc="-5">
                          <a:latin typeface="PMingLiU"/>
                          <a:cs typeface="PMingLiU"/>
                        </a:rPr>
                        <a:t>件人</a:t>
                      </a:r>
                      <a:r>
                        <a:rPr dirty="0" sz="700" spc="15">
                          <a:latin typeface="PMingLiU"/>
                          <a:cs typeface="PMingLiU"/>
                        </a:rPr>
                        <a:t>如想</a:t>
                      </a:r>
                      <a:r>
                        <a:rPr dirty="0" sz="700" spc="-5">
                          <a:latin typeface="PMingLiU"/>
                          <a:cs typeface="PMingLiU"/>
                        </a:rPr>
                        <a:t>根据</a:t>
                      </a:r>
                      <a:r>
                        <a:rPr dirty="0" sz="700" spc="15">
                          <a:latin typeface="PMingLiU"/>
                          <a:cs typeface="PMingLiU"/>
                        </a:rPr>
                        <a:t>本</a:t>
                      </a:r>
                      <a:r>
                        <a:rPr dirty="0" sz="700" spc="-5">
                          <a:latin typeface="PMingLiU"/>
                          <a:cs typeface="PMingLiU"/>
                        </a:rPr>
                        <a:t>报告</a:t>
                      </a:r>
                      <a:r>
                        <a:rPr dirty="0" sz="700" spc="15">
                          <a:latin typeface="PMingLiU"/>
                          <a:cs typeface="PMingLiU"/>
                        </a:rPr>
                        <a:t>中</a:t>
                      </a:r>
                      <a:r>
                        <a:rPr dirty="0" sz="700" spc="-5">
                          <a:latin typeface="PMingLiU"/>
                          <a:cs typeface="PMingLiU"/>
                        </a:rPr>
                        <a:t>提</a:t>
                      </a:r>
                      <a:r>
                        <a:rPr dirty="0" sz="700" spc="15">
                          <a:latin typeface="PMingLiU"/>
                          <a:cs typeface="PMingLiU"/>
                        </a:rPr>
                        <a:t>供</a:t>
                      </a:r>
                      <a:r>
                        <a:rPr dirty="0" sz="700" spc="-5">
                          <a:latin typeface="PMingLiU"/>
                          <a:cs typeface="PMingLiU"/>
                        </a:rPr>
                        <a:t>的信</a:t>
                      </a:r>
                      <a:r>
                        <a:rPr dirty="0" sz="700" spc="15">
                          <a:latin typeface="PMingLiU"/>
                          <a:cs typeface="PMingLiU"/>
                        </a:rPr>
                        <a:t>息</a:t>
                      </a:r>
                      <a:r>
                        <a:rPr dirty="0" sz="700" spc="-5">
                          <a:latin typeface="PMingLiU"/>
                          <a:cs typeface="PMingLiU"/>
                        </a:rPr>
                        <a:t>进</a:t>
                      </a:r>
                      <a:r>
                        <a:rPr dirty="0" sz="700" spc="15">
                          <a:latin typeface="PMingLiU"/>
                          <a:cs typeface="PMingLiU"/>
                        </a:rPr>
                        <a:t>行</a:t>
                      </a:r>
                      <a:r>
                        <a:rPr dirty="0" sz="700" spc="-5">
                          <a:latin typeface="PMingLiU"/>
                          <a:cs typeface="PMingLiU"/>
                        </a:rPr>
                        <a:t>任</a:t>
                      </a:r>
                      <a:r>
                        <a:rPr dirty="0" sz="700" spc="15">
                          <a:latin typeface="PMingLiU"/>
                          <a:cs typeface="PMingLiU"/>
                        </a:rPr>
                        <a:t>何</a:t>
                      </a:r>
                      <a:r>
                        <a:rPr dirty="0" sz="700" spc="-5">
                          <a:latin typeface="PMingLiU"/>
                          <a:cs typeface="PMingLiU"/>
                        </a:rPr>
                        <a:t>买卖</a:t>
                      </a:r>
                      <a:r>
                        <a:rPr dirty="0" sz="700" spc="15">
                          <a:latin typeface="PMingLiU"/>
                          <a:cs typeface="PMingLiU"/>
                        </a:rPr>
                        <a:t>证</a:t>
                      </a:r>
                      <a:r>
                        <a:rPr dirty="0" sz="700" spc="-5">
                          <a:latin typeface="PMingLiU"/>
                          <a:cs typeface="PMingLiU"/>
                        </a:rPr>
                        <a:t>券</a:t>
                      </a:r>
                      <a:r>
                        <a:rPr dirty="0" sz="700" spc="15">
                          <a:latin typeface="PMingLiU"/>
                          <a:cs typeface="PMingLiU"/>
                        </a:rPr>
                        <a:t>交</a:t>
                      </a:r>
                      <a:r>
                        <a:rPr dirty="0" sz="700" spc="-5">
                          <a:latin typeface="PMingLiU"/>
                          <a:cs typeface="PMingLiU"/>
                        </a:rPr>
                        <a:t>易，</a:t>
                      </a:r>
                      <a:r>
                        <a:rPr dirty="0" sz="700" spc="15">
                          <a:latin typeface="PMingLiU"/>
                          <a:cs typeface="PMingLiU"/>
                        </a:rPr>
                        <a:t>都</a:t>
                      </a:r>
                      <a:r>
                        <a:rPr dirty="0" sz="700" spc="-5">
                          <a:latin typeface="PMingLiU"/>
                          <a:cs typeface="PMingLiU"/>
                        </a:rPr>
                        <a:t>应</a:t>
                      </a:r>
                      <a:r>
                        <a:rPr dirty="0" sz="700" spc="15">
                          <a:latin typeface="PMingLiU"/>
                          <a:cs typeface="PMingLiU"/>
                        </a:rPr>
                        <a:t>仅</a:t>
                      </a:r>
                      <a:r>
                        <a:rPr dirty="0" sz="700" spc="-5">
                          <a:latin typeface="PMingLiU"/>
                          <a:cs typeface="PMingLiU"/>
                        </a:rPr>
                        <a:t>通过</a:t>
                      </a:r>
                      <a:r>
                        <a:rPr dirty="0" sz="700" spc="15">
                          <a:latin typeface="PMingLiU"/>
                          <a:cs typeface="PMingLiU"/>
                        </a:rPr>
                        <a:t>美</a:t>
                      </a:r>
                      <a:r>
                        <a:rPr dirty="0" sz="700" spc="-5">
                          <a:latin typeface="PMingLiU"/>
                          <a:cs typeface="PMingLiU"/>
                        </a:rPr>
                        <a:t>国</a:t>
                      </a:r>
                      <a:r>
                        <a:rPr dirty="0" sz="700" spc="15">
                          <a:latin typeface="PMingLiU"/>
                          <a:cs typeface="PMingLiU"/>
                        </a:rPr>
                        <a:t>注</a:t>
                      </a:r>
                      <a:r>
                        <a:rPr dirty="0" sz="700" spc="-5">
                          <a:latin typeface="PMingLiU"/>
                          <a:cs typeface="PMingLiU"/>
                        </a:rPr>
                        <a:t>册的</a:t>
                      </a:r>
                      <a:r>
                        <a:rPr dirty="0" sz="700" spc="15">
                          <a:latin typeface="PMingLiU"/>
                          <a:cs typeface="PMingLiU"/>
                        </a:rPr>
                        <a:t>经纪</a:t>
                      </a:r>
                      <a:r>
                        <a:rPr dirty="0" sz="700" spc="-5">
                          <a:latin typeface="PMingLiU"/>
                          <a:cs typeface="PMingLiU"/>
                        </a:rPr>
                        <a:t>交易</a:t>
                      </a:r>
                      <a:r>
                        <a:rPr dirty="0" sz="700" spc="15">
                          <a:latin typeface="PMingLiU"/>
                          <a:cs typeface="PMingLiU"/>
                        </a:rPr>
                        <a:t>商</a:t>
                      </a:r>
                      <a:r>
                        <a:rPr dirty="0" sz="700" spc="-5">
                          <a:latin typeface="PMingLiU"/>
                          <a:cs typeface="PMingLiU"/>
                        </a:rPr>
                        <a:t>来进行 交易。</a:t>
                      </a:r>
                      <a:endParaRPr sz="700">
                        <a:latin typeface="PMingLiU"/>
                        <a:cs typeface="PMingLiU"/>
                      </a:endParaRPr>
                    </a:p>
                    <a:p>
                      <a:pPr>
                        <a:lnSpc>
                          <a:spcPct val="100000"/>
                        </a:lnSpc>
                        <a:spcBef>
                          <a:spcPts val="10"/>
                        </a:spcBef>
                      </a:pPr>
                      <a:endParaRPr sz="850">
                        <a:latin typeface="Times New Roman"/>
                        <a:cs typeface="Times New Roman"/>
                      </a:endParaRPr>
                    </a:p>
                    <a:p>
                      <a:pPr marL="8890">
                        <a:lnSpc>
                          <a:spcPct val="100000"/>
                        </a:lnSpc>
                      </a:pPr>
                      <a:r>
                        <a:rPr dirty="0" sz="700" spc="-5">
                          <a:latin typeface="PMingLiU"/>
                          <a:cs typeface="PMingLiU"/>
                        </a:rPr>
                        <a:t>对于在新加坡的收</a:t>
                      </a:r>
                      <a:r>
                        <a:rPr dirty="0" sz="700" spc="15">
                          <a:latin typeface="PMingLiU"/>
                          <a:cs typeface="PMingLiU"/>
                        </a:rPr>
                        <a:t>件</a:t>
                      </a:r>
                      <a:r>
                        <a:rPr dirty="0" sz="700" spc="-5">
                          <a:latin typeface="PMingLiU"/>
                          <a:cs typeface="PMingLiU"/>
                        </a:rPr>
                        <a:t>人</a:t>
                      </a:r>
                      <a:endParaRPr sz="700">
                        <a:latin typeface="PMingLiU"/>
                        <a:cs typeface="PMingLiU"/>
                      </a:endParaRPr>
                    </a:p>
                    <a:p>
                      <a:pPr algn="just" marL="8890">
                        <a:lnSpc>
                          <a:spcPct val="100000"/>
                        </a:lnSpc>
                        <a:spcBef>
                          <a:spcPts val="170"/>
                        </a:spcBef>
                      </a:pPr>
                      <a:r>
                        <a:rPr dirty="0" sz="700" spc="-5">
                          <a:latin typeface="PMingLiU"/>
                          <a:cs typeface="PMingLiU"/>
                        </a:rPr>
                        <a:t>本报告</a:t>
                      </a:r>
                      <a:r>
                        <a:rPr dirty="0" sz="700" spc="160">
                          <a:latin typeface="PMingLiU"/>
                          <a:cs typeface="PMingLiU"/>
                        </a:rPr>
                        <a:t>由</a:t>
                      </a:r>
                      <a:r>
                        <a:rPr dirty="0" sz="700" spc="5">
                          <a:latin typeface="Arial"/>
                          <a:cs typeface="Arial"/>
                        </a:rPr>
                        <a:t>CMBI</a:t>
                      </a:r>
                      <a:r>
                        <a:rPr dirty="0" sz="700" spc="25">
                          <a:latin typeface="Arial"/>
                          <a:cs typeface="Arial"/>
                        </a:rPr>
                        <a:t> </a:t>
                      </a:r>
                      <a:r>
                        <a:rPr dirty="0" sz="700" spc="-5">
                          <a:latin typeface="Arial"/>
                          <a:cs typeface="Arial"/>
                        </a:rPr>
                        <a:t>(Singapore)</a:t>
                      </a:r>
                      <a:r>
                        <a:rPr dirty="0" sz="700" spc="60">
                          <a:latin typeface="Arial"/>
                          <a:cs typeface="Arial"/>
                        </a:rPr>
                        <a:t> </a:t>
                      </a:r>
                      <a:r>
                        <a:rPr dirty="0" sz="700" spc="-10">
                          <a:latin typeface="Arial"/>
                          <a:cs typeface="Arial"/>
                        </a:rPr>
                        <a:t>Pte.</a:t>
                      </a:r>
                      <a:r>
                        <a:rPr dirty="0" sz="700" spc="75">
                          <a:latin typeface="Arial"/>
                          <a:cs typeface="Arial"/>
                        </a:rPr>
                        <a:t> </a:t>
                      </a:r>
                      <a:r>
                        <a:rPr dirty="0" sz="700">
                          <a:latin typeface="Arial"/>
                          <a:cs typeface="Arial"/>
                        </a:rPr>
                        <a:t>Limited</a:t>
                      </a:r>
                      <a:r>
                        <a:rPr dirty="0" sz="700" spc="70">
                          <a:latin typeface="Arial"/>
                          <a:cs typeface="Arial"/>
                        </a:rPr>
                        <a:t> </a:t>
                      </a:r>
                      <a:r>
                        <a:rPr dirty="0" sz="700" spc="-10">
                          <a:latin typeface="PMingLiU"/>
                          <a:cs typeface="PMingLiU"/>
                        </a:rPr>
                        <a:t>（</a:t>
                      </a:r>
                      <a:r>
                        <a:rPr dirty="0" sz="700" spc="-10">
                          <a:latin typeface="Arial"/>
                          <a:cs typeface="Arial"/>
                        </a:rPr>
                        <a:t>CMBISG</a:t>
                      </a:r>
                      <a:r>
                        <a:rPr dirty="0" sz="700" spc="-10">
                          <a:latin typeface="PMingLiU"/>
                          <a:cs typeface="PMingLiU"/>
                        </a:rPr>
                        <a:t>）（</a:t>
                      </a:r>
                      <a:r>
                        <a:rPr dirty="0" sz="700" spc="15">
                          <a:latin typeface="PMingLiU"/>
                          <a:cs typeface="PMingLiU"/>
                        </a:rPr>
                        <a:t>公</a:t>
                      </a:r>
                      <a:r>
                        <a:rPr dirty="0" sz="700" spc="-5">
                          <a:latin typeface="PMingLiU"/>
                          <a:cs typeface="PMingLiU"/>
                        </a:rPr>
                        <a:t>司注册号</a:t>
                      </a:r>
                      <a:r>
                        <a:rPr dirty="0" sz="700" spc="20">
                          <a:latin typeface="PMingLiU"/>
                          <a:cs typeface="PMingLiU"/>
                        </a:rPr>
                        <a:t> </a:t>
                      </a:r>
                      <a:r>
                        <a:rPr dirty="0" sz="700" spc="-5">
                          <a:latin typeface="Arial"/>
                          <a:cs typeface="Arial"/>
                        </a:rPr>
                        <a:t>201731928D</a:t>
                      </a:r>
                      <a:r>
                        <a:rPr dirty="0" sz="700" spc="-5">
                          <a:latin typeface="PMingLiU"/>
                          <a:cs typeface="PMingLiU"/>
                        </a:rPr>
                        <a:t>）在新加坡分</a:t>
                      </a:r>
                      <a:r>
                        <a:rPr dirty="0" sz="700" spc="15">
                          <a:latin typeface="PMingLiU"/>
                          <a:cs typeface="PMingLiU"/>
                        </a:rPr>
                        <a:t>发</a:t>
                      </a:r>
                      <a:r>
                        <a:rPr dirty="0" sz="700" spc="-5">
                          <a:latin typeface="PMingLiU"/>
                          <a:cs typeface="PMingLiU"/>
                        </a:rPr>
                        <a:t>。</a:t>
                      </a:r>
                      <a:r>
                        <a:rPr dirty="0" sz="700" spc="-5">
                          <a:latin typeface="Arial"/>
                          <a:cs typeface="Arial"/>
                        </a:rPr>
                        <a:t>CMBISG</a:t>
                      </a:r>
                      <a:r>
                        <a:rPr dirty="0" sz="700" spc="-35">
                          <a:latin typeface="Arial"/>
                          <a:cs typeface="Arial"/>
                        </a:rPr>
                        <a:t> </a:t>
                      </a:r>
                      <a:r>
                        <a:rPr dirty="0" sz="700" spc="-5">
                          <a:latin typeface="PMingLiU"/>
                          <a:cs typeface="PMingLiU"/>
                        </a:rPr>
                        <a:t>是</a:t>
                      </a:r>
                      <a:r>
                        <a:rPr dirty="0" sz="700" spc="15">
                          <a:latin typeface="PMingLiU"/>
                          <a:cs typeface="PMingLiU"/>
                        </a:rPr>
                        <a:t>在</a:t>
                      </a:r>
                      <a:r>
                        <a:rPr dirty="0" sz="700" spc="-5">
                          <a:latin typeface="PMingLiU"/>
                          <a:cs typeface="PMingLiU"/>
                        </a:rPr>
                        <a:t>《财务顾问</a:t>
                      </a:r>
                      <a:r>
                        <a:rPr dirty="0" sz="700" spc="15">
                          <a:latin typeface="PMingLiU"/>
                          <a:cs typeface="PMingLiU"/>
                        </a:rPr>
                        <a:t>法</a:t>
                      </a:r>
                      <a:r>
                        <a:rPr dirty="0" sz="700" spc="-5">
                          <a:latin typeface="PMingLiU"/>
                          <a:cs typeface="PMingLiU"/>
                        </a:rPr>
                        <a:t>案》（新加坡</a:t>
                      </a:r>
                      <a:r>
                        <a:rPr dirty="0" sz="700" spc="15">
                          <a:latin typeface="PMingLiU"/>
                          <a:cs typeface="PMingLiU"/>
                        </a:rPr>
                        <a:t>法</a:t>
                      </a:r>
                      <a:r>
                        <a:rPr dirty="0" sz="700" spc="-5">
                          <a:latin typeface="PMingLiU"/>
                          <a:cs typeface="PMingLiU"/>
                        </a:rPr>
                        <a:t>例第</a:t>
                      </a:r>
                      <a:r>
                        <a:rPr dirty="0" sz="700">
                          <a:latin typeface="PMingLiU"/>
                          <a:cs typeface="PMingLiU"/>
                        </a:rPr>
                        <a:t> </a:t>
                      </a:r>
                      <a:r>
                        <a:rPr dirty="0" sz="700">
                          <a:latin typeface="Arial"/>
                          <a:cs typeface="Arial"/>
                        </a:rPr>
                        <a:t>110</a:t>
                      </a:r>
                      <a:r>
                        <a:rPr dirty="0" sz="700" spc="-50">
                          <a:latin typeface="Arial"/>
                          <a:cs typeface="Arial"/>
                        </a:rPr>
                        <a:t> </a:t>
                      </a:r>
                      <a:r>
                        <a:rPr dirty="0" sz="700" spc="15">
                          <a:latin typeface="PMingLiU"/>
                          <a:cs typeface="PMingLiU"/>
                        </a:rPr>
                        <a:t>章）</a:t>
                      </a:r>
                      <a:r>
                        <a:rPr dirty="0" sz="700" spc="-5">
                          <a:latin typeface="PMingLiU"/>
                          <a:cs typeface="PMingLiU"/>
                        </a:rPr>
                        <a:t>下所界定，</a:t>
                      </a:r>
                      <a:endParaRPr sz="700">
                        <a:latin typeface="PMingLiU"/>
                        <a:cs typeface="PMingLiU"/>
                      </a:endParaRPr>
                    </a:p>
                    <a:p>
                      <a:pPr algn="just" marL="8890" marR="60325">
                        <a:lnSpc>
                          <a:spcPct val="121400"/>
                        </a:lnSpc>
                      </a:pPr>
                      <a:r>
                        <a:rPr dirty="0" sz="700" spc="-5">
                          <a:latin typeface="PMingLiU"/>
                          <a:cs typeface="PMingLiU"/>
                        </a:rPr>
                        <a:t>并由新加坡金融</a:t>
                      </a:r>
                      <a:r>
                        <a:rPr dirty="0" sz="700" spc="15">
                          <a:latin typeface="PMingLiU"/>
                          <a:cs typeface="PMingLiU"/>
                        </a:rPr>
                        <a:t>管</a:t>
                      </a:r>
                      <a:r>
                        <a:rPr dirty="0" sz="700" spc="-5">
                          <a:latin typeface="PMingLiU"/>
                          <a:cs typeface="PMingLiU"/>
                        </a:rPr>
                        <a:t>理局监管的</a:t>
                      </a:r>
                      <a:r>
                        <a:rPr dirty="0" sz="700" spc="15">
                          <a:latin typeface="PMingLiU"/>
                          <a:cs typeface="PMingLiU"/>
                        </a:rPr>
                        <a:t>豁</a:t>
                      </a:r>
                      <a:r>
                        <a:rPr dirty="0" sz="700" spc="-5">
                          <a:latin typeface="PMingLiU"/>
                          <a:cs typeface="PMingLiU"/>
                        </a:rPr>
                        <a:t>免财务顾问</a:t>
                      </a:r>
                      <a:r>
                        <a:rPr dirty="0" sz="700" spc="15">
                          <a:latin typeface="PMingLiU"/>
                          <a:cs typeface="PMingLiU"/>
                        </a:rPr>
                        <a:t>公</a:t>
                      </a:r>
                      <a:r>
                        <a:rPr dirty="0" sz="700" spc="-5">
                          <a:latin typeface="PMingLiU"/>
                          <a:cs typeface="PMingLiU"/>
                        </a:rPr>
                        <a:t>司。</a:t>
                      </a:r>
                      <a:r>
                        <a:rPr dirty="0" sz="700" spc="105">
                          <a:latin typeface="PMingLiU"/>
                          <a:cs typeface="PMingLiU"/>
                        </a:rPr>
                        <a:t> </a:t>
                      </a:r>
                      <a:r>
                        <a:rPr dirty="0" sz="700" spc="-5">
                          <a:latin typeface="Arial"/>
                          <a:cs typeface="Arial"/>
                        </a:rPr>
                        <a:t>CMBISG</a:t>
                      </a:r>
                      <a:r>
                        <a:rPr dirty="0" sz="700" spc="130">
                          <a:latin typeface="Arial"/>
                          <a:cs typeface="Arial"/>
                        </a:rPr>
                        <a:t> </a:t>
                      </a:r>
                      <a:r>
                        <a:rPr dirty="0" sz="700" spc="-5">
                          <a:latin typeface="PMingLiU"/>
                          <a:cs typeface="PMingLiU"/>
                        </a:rPr>
                        <a:t>可根</a:t>
                      </a:r>
                      <a:r>
                        <a:rPr dirty="0" sz="700" spc="15">
                          <a:latin typeface="PMingLiU"/>
                          <a:cs typeface="PMingLiU"/>
                        </a:rPr>
                        <a:t>据</a:t>
                      </a:r>
                      <a:r>
                        <a:rPr dirty="0" sz="700" spc="-5">
                          <a:latin typeface="PMingLiU"/>
                          <a:cs typeface="PMingLiU"/>
                        </a:rPr>
                        <a:t>《财务顾</a:t>
                      </a:r>
                      <a:r>
                        <a:rPr dirty="0" sz="700" spc="15">
                          <a:latin typeface="PMingLiU"/>
                          <a:cs typeface="PMingLiU"/>
                        </a:rPr>
                        <a:t>问</a:t>
                      </a:r>
                      <a:r>
                        <a:rPr dirty="0" sz="700" spc="-5">
                          <a:latin typeface="PMingLiU"/>
                          <a:cs typeface="PMingLiU"/>
                        </a:rPr>
                        <a:t>条例》第</a:t>
                      </a:r>
                      <a:r>
                        <a:rPr dirty="0" sz="700">
                          <a:latin typeface="PMingLiU"/>
                          <a:cs typeface="PMingLiU"/>
                        </a:rPr>
                        <a:t> </a:t>
                      </a:r>
                      <a:r>
                        <a:rPr dirty="0" sz="700" spc="-10">
                          <a:latin typeface="Arial"/>
                          <a:cs typeface="Arial"/>
                        </a:rPr>
                        <a:t>32C</a:t>
                      </a:r>
                      <a:r>
                        <a:rPr dirty="0" sz="700" spc="120">
                          <a:latin typeface="Arial"/>
                          <a:cs typeface="Arial"/>
                        </a:rPr>
                        <a:t> </a:t>
                      </a:r>
                      <a:r>
                        <a:rPr dirty="0" sz="700" spc="-5">
                          <a:latin typeface="PMingLiU"/>
                          <a:cs typeface="PMingLiU"/>
                        </a:rPr>
                        <a:t>条下的安</a:t>
                      </a:r>
                      <a:r>
                        <a:rPr dirty="0" sz="700" spc="15">
                          <a:latin typeface="PMingLiU"/>
                          <a:cs typeface="PMingLiU"/>
                        </a:rPr>
                        <a:t>排</a:t>
                      </a:r>
                      <a:r>
                        <a:rPr dirty="0" sz="700" spc="-5">
                          <a:latin typeface="PMingLiU"/>
                          <a:cs typeface="PMingLiU"/>
                        </a:rPr>
                        <a:t>分发其各</a:t>
                      </a:r>
                      <a:r>
                        <a:rPr dirty="0" sz="700" spc="15">
                          <a:latin typeface="PMingLiU"/>
                          <a:cs typeface="PMingLiU"/>
                        </a:rPr>
                        <a:t>自</a:t>
                      </a:r>
                      <a:r>
                        <a:rPr dirty="0" sz="700" spc="-5">
                          <a:latin typeface="PMingLiU"/>
                          <a:cs typeface="PMingLiU"/>
                        </a:rPr>
                        <a:t>的外国实体</a:t>
                      </a:r>
                      <a:r>
                        <a:rPr dirty="0" sz="700" spc="15">
                          <a:latin typeface="PMingLiU"/>
                          <a:cs typeface="PMingLiU"/>
                        </a:rPr>
                        <a:t>，</a:t>
                      </a:r>
                      <a:r>
                        <a:rPr dirty="0" sz="700" spc="-5">
                          <a:latin typeface="PMingLiU"/>
                          <a:cs typeface="PMingLiU"/>
                        </a:rPr>
                        <a:t>附属机构或</a:t>
                      </a:r>
                      <a:r>
                        <a:rPr dirty="0" sz="700" spc="15">
                          <a:latin typeface="PMingLiU"/>
                          <a:cs typeface="PMingLiU"/>
                        </a:rPr>
                        <a:t>其</a:t>
                      </a:r>
                      <a:r>
                        <a:rPr dirty="0" sz="700" spc="-5">
                          <a:latin typeface="PMingLiU"/>
                          <a:cs typeface="PMingLiU"/>
                        </a:rPr>
                        <a:t>他外国研究</a:t>
                      </a:r>
                      <a:r>
                        <a:rPr dirty="0" sz="700" spc="15">
                          <a:latin typeface="PMingLiU"/>
                          <a:cs typeface="PMingLiU"/>
                        </a:rPr>
                        <a:t>机</a:t>
                      </a:r>
                      <a:r>
                        <a:rPr dirty="0" sz="700" spc="-5">
                          <a:latin typeface="PMingLiU"/>
                          <a:cs typeface="PMingLiU"/>
                        </a:rPr>
                        <a:t>构篇制的报 告。</a:t>
                      </a:r>
                      <a:r>
                        <a:rPr dirty="0" sz="700" spc="95">
                          <a:latin typeface="PMingLiU"/>
                          <a:cs typeface="PMingLiU"/>
                        </a:rPr>
                        <a:t> </a:t>
                      </a:r>
                      <a:r>
                        <a:rPr dirty="0" sz="700" spc="-5">
                          <a:latin typeface="PMingLiU"/>
                          <a:cs typeface="PMingLiU"/>
                        </a:rPr>
                        <a:t>如果报告在</a:t>
                      </a:r>
                      <a:r>
                        <a:rPr dirty="0" sz="700" spc="15">
                          <a:latin typeface="PMingLiU"/>
                          <a:cs typeface="PMingLiU"/>
                        </a:rPr>
                        <a:t>新</a:t>
                      </a:r>
                      <a:r>
                        <a:rPr dirty="0" sz="700" spc="-5">
                          <a:latin typeface="PMingLiU"/>
                          <a:cs typeface="PMingLiU"/>
                        </a:rPr>
                        <a:t>加坡分发给</a:t>
                      </a:r>
                      <a:r>
                        <a:rPr dirty="0" sz="700" spc="15">
                          <a:latin typeface="PMingLiU"/>
                          <a:cs typeface="PMingLiU"/>
                        </a:rPr>
                        <a:t>非</a:t>
                      </a:r>
                      <a:r>
                        <a:rPr dirty="0" sz="700" spc="-5">
                          <a:latin typeface="PMingLiU"/>
                          <a:cs typeface="PMingLiU"/>
                        </a:rPr>
                        <a:t>《证券与期</a:t>
                      </a:r>
                      <a:r>
                        <a:rPr dirty="0" sz="700" spc="15">
                          <a:latin typeface="PMingLiU"/>
                          <a:cs typeface="PMingLiU"/>
                        </a:rPr>
                        <a:t>货</a:t>
                      </a:r>
                      <a:r>
                        <a:rPr dirty="0" sz="700" spc="-5">
                          <a:latin typeface="PMingLiU"/>
                          <a:cs typeface="PMingLiU"/>
                        </a:rPr>
                        <a:t>法案》（新</a:t>
                      </a:r>
                      <a:r>
                        <a:rPr dirty="0" sz="700" spc="15">
                          <a:latin typeface="PMingLiU"/>
                          <a:cs typeface="PMingLiU"/>
                        </a:rPr>
                        <a:t>加</a:t>
                      </a:r>
                      <a:r>
                        <a:rPr dirty="0" sz="700" spc="-5">
                          <a:latin typeface="PMingLiU"/>
                          <a:cs typeface="PMingLiU"/>
                        </a:rPr>
                        <a:t>坡法例第</a:t>
                      </a:r>
                      <a:r>
                        <a:rPr dirty="0" sz="700" spc="114">
                          <a:latin typeface="PMingLiU"/>
                          <a:cs typeface="PMingLiU"/>
                        </a:rPr>
                        <a:t> </a:t>
                      </a:r>
                      <a:r>
                        <a:rPr dirty="0" sz="700">
                          <a:latin typeface="Arial"/>
                          <a:cs typeface="Arial"/>
                        </a:rPr>
                        <a:t>289</a:t>
                      </a:r>
                      <a:r>
                        <a:rPr dirty="0" sz="700" spc="60">
                          <a:latin typeface="Arial"/>
                          <a:cs typeface="Arial"/>
                        </a:rPr>
                        <a:t> </a:t>
                      </a:r>
                      <a:r>
                        <a:rPr dirty="0" sz="700" spc="-5">
                          <a:latin typeface="PMingLiU"/>
                          <a:cs typeface="PMingLiU"/>
                        </a:rPr>
                        <a:t>章</a:t>
                      </a:r>
                      <a:r>
                        <a:rPr dirty="0" sz="700" spc="15">
                          <a:latin typeface="PMingLiU"/>
                          <a:cs typeface="PMingLiU"/>
                        </a:rPr>
                        <a:t>）</a:t>
                      </a:r>
                      <a:r>
                        <a:rPr dirty="0" sz="700" spc="-5">
                          <a:latin typeface="PMingLiU"/>
                          <a:cs typeface="PMingLiU"/>
                        </a:rPr>
                        <a:t>所定义的认可投资</a:t>
                      </a:r>
                      <a:r>
                        <a:rPr dirty="0" sz="700" spc="15">
                          <a:latin typeface="PMingLiU"/>
                          <a:cs typeface="PMingLiU"/>
                        </a:rPr>
                        <a:t>者</a:t>
                      </a:r>
                      <a:r>
                        <a:rPr dirty="0" sz="700" spc="-5">
                          <a:latin typeface="PMingLiU"/>
                          <a:cs typeface="PMingLiU"/>
                        </a:rPr>
                        <a:t>，专家投资</a:t>
                      </a:r>
                      <a:r>
                        <a:rPr dirty="0" sz="700" spc="15">
                          <a:latin typeface="PMingLiU"/>
                          <a:cs typeface="PMingLiU"/>
                        </a:rPr>
                        <a:t>者</a:t>
                      </a:r>
                      <a:r>
                        <a:rPr dirty="0" sz="700" spc="-5">
                          <a:latin typeface="PMingLiU"/>
                          <a:cs typeface="PMingLiU"/>
                        </a:rPr>
                        <a:t>或机构投资</a:t>
                      </a:r>
                      <a:r>
                        <a:rPr dirty="0" sz="700" spc="15">
                          <a:latin typeface="PMingLiU"/>
                          <a:cs typeface="PMingLiU"/>
                        </a:rPr>
                        <a:t>者</a:t>
                      </a:r>
                      <a:r>
                        <a:rPr dirty="0" sz="700" spc="-5">
                          <a:latin typeface="PMingLiU"/>
                          <a:cs typeface="PMingLiU"/>
                        </a:rPr>
                        <a:t>，则</a:t>
                      </a:r>
                      <a:r>
                        <a:rPr dirty="0" sz="700" spc="114">
                          <a:latin typeface="PMingLiU"/>
                          <a:cs typeface="PMingLiU"/>
                        </a:rPr>
                        <a:t> </a:t>
                      </a:r>
                      <a:r>
                        <a:rPr dirty="0" sz="700" spc="-5">
                          <a:latin typeface="Arial"/>
                          <a:cs typeface="Arial"/>
                        </a:rPr>
                        <a:t>CMBISG</a:t>
                      </a:r>
                      <a:r>
                        <a:rPr dirty="0" sz="700" spc="80">
                          <a:latin typeface="Arial"/>
                          <a:cs typeface="Arial"/>
                        </a:rPr>
                        <a:t> </a:t>
                      </a:r>
                      <a:r>
                        <a:rPr dirty="0" sz="700" spc="-5">
                          <a:latin typeface="PMingLiU"/>
                          <a:cs typeface="PMingLiU"/>
                        </a:rPr>
                        <a:t>仅会在法</a:t>
                      </a:r>
                      <a:r>
                        <a:rPr dirty="0" sz="700" spc="15">
                          <a:latin typeface="PMingLiU"/>
                          <a:cs typeface="PMingLiU"/>
                        </a:rPr>
                        <a:t>律</a:t>
                      </a:r>
                      <a:r>
                        <a:rPr dirty="0" sz="700" spc="-5">
                          <a:latin typeface="PMingLiU"/>
                          <a:cs typeface="PMingLiU"/>
                        </a:rPr>
                        <a:t>要</a:t>
                      </a:r>
                      <a:r>
                        <a:rPr dirty="0" sz="700" spc="15">
                          <a:latin typeface="PMingLiU"/>
                          <a:cs typeface="PMingLiU"/>
                        </a:rPr>
                        <a:t>求</a:t>
                      </a:r>
                      <a:r>
                        <a:rPr dirty="0" sz="700" spc="-5">
                          <a:latin typeface="PMingLiU"/>
                          <a:cs typeface="PMingLiU"/>
                        </a:rPr>
                        <a:t>的范围内对 这些人士就报告内</a:t>
                      </a:r>
                      <a:r>
                        <a:rPr dirty="0" sz="700" spc="15">
                          <a:latin typeface="PMingLiU"/>
                          <a:cs typeface="PMingLiU"/>
                        </a:rPr>
                        <a:t>容</a:t>
                      </a:r>
                      <a:r>
                        <a:rPr dirty="0" sz="700" spc="-5">
                          <a:latin typeface="PMingLiU"/>
                          <a:cs typeface="PMingLiU"/>
                        </a:rPr>
                        <a:t>承担法律责</a:t>
                      </a:r>
                      <a:r>
                        <a:rPr dirty="0" sz="700" spc="15">
                          <a:latin typeface="PMingLiU"/>
                          <a:cs typeface="PMingLiU"/>
                        </a:rPr>
                        <a:t>任</a:t>
                      </a:r>
                      <a:r>
                        <a:rPr dirty="0" sz="700" spc="-5">
                          <a:latin typeface="PMingLiU"/>
                          <a:cs typeface="PMingLiU"/>
                        </a:rPr>
                        <a:t>。</a:t>
                      </a:r>
                      <a:r>
                        <a:rPr dirty="0" sz="700" spc="15">
                          <a:latin typeface="PMingLiU"/>
                          <a:cs typeface="PMingLiU"/>
                        </a:rPr>
                        <a:t> </a:t>
                      </a:r>
                      <a:r>
                        <a:rPr dirty="0" sz="700" spc="-5">
                          <a:latin typeface="PMingLiU"/>
                          <a:cs typeface="PMingLiU"/>
                        </a:rPr>
                        <a:t>新加坡</a:t>
                      </a:r>
                      <a:r>
                        <a:rPr dirty="0" sz="700" spc="15">
                          <a:latin typeface="PMingLiU"/>
                          <a:cs typeface="PMingLiU"/>
                        </a:rPr>
                        <a:t>的</a:t>
                      </a:r>
                      <a:r>
                        <a:rPr dirty="0" sz="700" spc="-5">
                          <a:latin typeface="PMingLiU"/>
                          <a:cs typeface="PMingLiU"/>
                        </a:rPr>
                        <a:t>收件人应致电</a:t>
                      </a:r>
                      <a:r>
                        <a:rPr dirty="0" sz="700">
                          <a:latin typeface="PMingLiU"/>
                          <a:cs typeface="PMingLiU"/>
                        </a:rPr>
                        <a:t>（</a:t>
                      </a:r>
                      <a:r>
                        <a:rPr dirty="0" sz="700">
                          <a:latin typeface="Arial"/>
                          <a:cs typeface="Arial"/>
                        </a:rPr>
                        <a:t>+65</a:t>
                      </a:r>
                      <a:r>
                        <a:rPr dirty="0" sz="700" spc="-15">
                          <a:latin typeface="Arial"/>
                          <a:cs typeface="Arial"/>
                        </a:rPr>
                        <a:t> </a:t>
                      </a:r>
                      <a:r>
                        <a:rPr dirty="0" sz="700">
                          <a:latin typeface="Arial"/>
                          <a:cs typeface="Arial"/>
                        </a:rPr>
                        <a:t>6350</a:t>
                      </a:r>
                      <a:r>
                        <a:rPr dirty="0" sz="700" spc="-5">
                          <a:latin typeface="Arial"/>
                          <a:cs typeface="Arial"/>
                        </a:rPr>
                        <a:t> </a:t>
                      </a:r>
                      <a:r>
                        <a:rPr dirty="0" sz="700">
                          <a:latin typeface="Arial"/>
                          <a:cs typeface="Arial"/>
                        </a:rPr>
                        <a:t>4400</a:t>
                      </a:r>
                      <a:r>
                        <a:rPr dirty="0" sz="700">
                          <a:latin typeface="PMingLiU"/>
                          <a:cs typeface="PMingLiU"/>
                        </a:rPr>
                        <a:t>）</a:t>
                      </a:r>
                      <a:r>
                        <a:rPr dirty="0" sz="700" spc="-5">
                          <a:latin typeface="PMingLiU"/>
                          <a:cs typeface="PMingLiU"/>
                        </a:rPr>
                        <a:t>联</a:t>
                      </a:r>
                      <a:r>
                        <a:rPr dirty="0" sz="700" spc="160">
                          <a:latin typeface="PMingLiU"/>
                          <a:cs typeface="PMingLiU"/>
                        </a:rPr>
                        <a:t>系</a:t>
                      </a:r>
                      <a:r>
                        <a:rPr dirty="0" sz="700" spc="-5">
                          <a:latin typeface="Arial"/>
                          <a:cs typeface="Arial"/>
                        </a:rPr>
                        <a:t>CMBISG</a:t>
                      </a:r>
                      <a:r>
                        <a:rPr dirty="0" sz="700" spc="-5">
                          <a:latin typeface="PMingLiU"/>
                          <a:cs typeface="PMingLiU"/>
                        </a:rPr>
                        <a:t>，以了解</a:t>
                      </a:r>
                      <a:r>
                        <a:rPr dirty="0" sz="700" spc="15">
                          <a:latin typeface="PMingLiU"/>
                          <a:cs typeface="PMingLiU"/>
                        </a:rPr>
                        <a:t>由</a:t>
                      </a:r>
                      <a:r>
                        <a:rPr dirty="0" sz="700" spc="-5">
                          <a:latin typeface="PMingLiU"/>
                          <a:cs typeface="PMingLiU"/>
                        </a:rPr>
                        <a:t>本报告引起</a:t>
                      </a:r>
                      <a:r>
                        <a:rPr dirty="0" sz="700" spc="15">
                          <a:latin typeface="PMingLiU"/>
                          <a:cs typeface="PMingLiU"/>
                        </a:rPr>
                        <a:t>或</a:t>
                      </a:r>
                      <a:r>
                        <a:rPr dirty="0" sz="700" spc="-5">
                          <a:latin typeface="PMingLiU"/>
                          <a:cs typeface="PMingLiU"/>
                        </a:rPr>
                        <a:t>与之相关的</a:t>
                      </a:r>
                      <a:r>
                        <a:rPr dirty="0" sz="700" spc="15">
                          <a:latin typeface="PMingLiU"/>
                          <a:cs typeface="PMingLiU"/>
                        </a:rPr>
                        <a:t>事</a:t>
                      </a:r>
                      <a:r>
                        <a:rPr dirty="0" sz="700">
                          <a:latin typeface="PMingLiU"/>
                          <a:cs typeface="PMingLiU"/>
                        </a:rPr>
                        <a:t>宜</a:t>
                      </a:r>
                      <a:r>
                        <a:rPr dirty="0" sz="700" spc="-5">
                          <a:latin typeface="PMingLiU"/>
                          <a:cs typeface="PMingLiU"/>
                        </a:rPr>
                        <a:t>。</a:t>
                      </a:r>
                      <a:endParaRPr sz="700">
                        <a:latin typeface="PMingLiU"/>
                        <a:cs typeface="PMingLiU"/>
                      </a:endParaRPr>
                    </a:p>
                  </a:txBody>
                  <a:tcPr marL="0" marR="0" marB="0" marT="6350">
                    <a:lnT w="6350">
                      <a:solidFill>
                        <a:srgbClr val="000000"/>
                      </a:solidFill>
                      <a:prstDash val="solid"/>
                    </a:lnT>
                  </a:tcPr>
                </a:tc>
              </a:tr>
            </a:tbl>
          </a:graphicData>
        </a:graphic>
      </p:graphicFrame>
      <p:sp>
        <p:nvSpPr>
          <p:cNvPr id="8" name="object 8"/>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9" name="object 9"/>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1042161"/>
            <a:ext cx="5071745" cy="3194685"/>
          </a:xfrm>
          <a:prstGeom prst="rect">
            <a:avLst/>
          </a:prstGeom>
        </p:spPr>
        <p:txBody>
          <a:bodyPr wrap="square" lIns="0" tIns="12700" rIns="0" bIns="0" rtlCol="0" vert="horz">
            <a:spAutoFit/>
          </a:bodyPr>
          <a:lstStyle/>
          <a:p>
            <a:pPr algn="just" marL="12700">
              <a:lnSpc>
                <a:spcPct val="100000"/>
              </a:lnSpc>
              <a:spcBef>
                <a:spcPts val="100"/>
              </a:spcBef>
            </a:pPr>
            <a:r>
              <a:rPr dirty="0" sz="1200" b="1">
                <a:solidFill>
                  <a:srgbClr val="585858"/>
                </a:solidFill>
                <a:latin typeface="Microsoft JhengHei UI"/>
                <a:cs typeface="Microsoft JhengHei UI"/>
              </a:rPr>
              <a:t>构造精巧机制明确</a:t>
            </a:r>
            <a:r>
              <a:rPr dirty="0" sz="1200" spc="-5" b="1">
                <a:solidFill>
                  <a:srgbClr val="585858"/>
                </a:solidFill>
                <a:latin typeface="Microsoft JhengHei UI"/>
                <a:cs typeface="Microsoft JhengHei UI"/>
              </a:rPr>
              <a:t>，</a:t>
            </a:r>
            <a:r>
              <a:rPr dirty="0" sz="1200" spc="-5" b="1">
                <a:solidFill>
                  <a:srgbClr val="585858"/>
                </a:solidFill>
                <a:latin typeface="Arial"/>
                <a:cs typeface="Arial"/>
              </a:rPr>
              <a:t>CAR-T</a:t>
            </a:r>
            <a:r>
              <a:rPr dirty="0" sz="1200" spc="-40" b="1">
                <a:solidFill>
                  <a:srgbClr val="585858"/>
                </a:solidFill>
                <a:latin typeface="Arial"/>
                <a:cs typeface="Arial"/>
              </a:rPr>
              <a:t> </a:t>
            </a:r>
            <a:r>
              <a:rPr dirty="0" sz="1200" b="1">
                <a:solidFill>
                  <a:srgbClr val="585858"/>
                </a:solidFill>
                <a:latin typeface="Microsoft JhengHei UI"/>
                <a:cs typeface="Microsoft JhengHei UI"/>
              </a:rPr>
              <a:t>已历经若干迭代</a:t>
            </a:r>
            <a:endParaRPr sz="1200">
              <a:latin typeface="Microsoft JhengHei UI"/>
              <a:cs typeface="Microsoft JhengHei UI"/>
            </a:endParaRPr>
          </a:p>
          <a:p>
            <a:pPr algn="just" marL="12700">
              <a:lnSpc>
                <a:spcPct val="100000"/>
              </a:lnSpc>
              <a:spcBef>
                <a:spcPts val="965"/>
              </a:spcBef>
            </a:pPr>
            <a:r>
              <a:rPr dirty="0" sz="1000">
                <a:latin typeface="Arial"/>
                <a:cs typeface="Arial"/>
              </a:rPr>
              <a:t>CAR</a:t>
            </a:r>
            <a:r>
              <a:rPr dirty="0" sz="1000" spc="-114">
                <a:latin typeface="Arial"/>
                <a:cs typeface="Arial"/>
              </a:rPr>
              <a:t> </a:t>
            </a:r>
            <a:r>
              <a:rPr dirty="0" sz="1000" spc="5">
                <a:latin typeface="PMingLiU"/>
                <a:cs typeface="PMingLiU"/>
              </a:rPr>
              <a:t>是一</a:t>
            </a:r>
            <a:r>
              <a:rPr dirty="0" sz="1000" spc="-20">
                <a:latin typeface="PMingLiU"/>
                <a:cs typeface="PMingLiU"/>
              </a:rPr>
              <a:t>种</a:t>
            </a:r>
            <a:r>
              <a:rPr dirty="0" sz="1000" spc="5">
                <a:latin typeface="PMingLiU"/>
                <a:cs typeface="PMingLiU"/>
              </a:rPr>
              <a:t>模块</a:t>
            </a:r>
            <a:r>
              <a:rPr dirty="0" sz="1000" spc="-20">
                <a:latin typeface="PMingLiU"/>
                <a:cs typeface="PMingLiU"/>
              </a:rPr>
              <a:t>化</a:t>
            </a:r>
            <a:r>
              <a:rPr dirty="0" sz="1000" spc="5">
                <a:latin typeface="PMingLiU"/>
                <a:cs typeface="PMingLiU"/>
              </a:rPr>
              <a:t>的合</a:t>
            </a:r>
            <a:r>
              <a:rPr dirty="0" sz="1000" spc="-20">
                <a:latin typeface="PMingLiU"/>
                <a:cs typeface="PMingLiU"/>
              </a:rPr>
              <a:t>成</a:t>
            </a:r>
            <a:r>
              <a:rPr dirty="0" sz="1000" spc="5">
                <a:latin typeface="PMingLiU"/>
                <a:cs typeface="PMingLiU"/>
              </a:rPr>
              <a:t>受体</a:t>
            </a:r>
            <a:r>
              <a:rPr dirty="0" sz="1000" spc="-20">
                <a:latin typeface="PMingLiU"/>
                <a:cs typeface="PMingLiU"/>
              </a:rPr>
              <a:t>，</a:t>
            </a:r>
            <a:r>
              <a:rPr dirty="0" sz="1000" spc="5">
                <a:latin typeface="PMingLiU"/>
                <a:cs typeface="PMingLiU"/>
              </a:rPr>
              <a:t>对各</a:t>
            </a:r>
            <a:r>
              <a:rPr dirty="0" sz="1000" spc="-20">
                <a:latin typeface="PMingLiU"/>
                <a:cs typeface="PMingLiU"/>
              </a:rPr>
              <a:t>元</a:t>
            </a:r>
            <a:r>
              <a:rPr dirty="0" sz="1000" spc="5">
                <a:latin typeface="PMingLiU"/>
                <a:cs typeface="PMingLiU"/>
              </a:rPr>
              <a:t>件进</a:t>
            </a:r>
            <a:r>
              <a:rPr dirty="0" sz="1000" spc="-20">
                <a:latin typeface="PMingLiU"/>
                <a:cs typeface="PMingLiU"/>
              </a:rPr>
              <a:t>行</a:t>
            </a:r>
            <a:r>
              <a:rPr dirty="0" sz="1000" spc="5">
                <a:latin typeface="PMingLiU"/>
                <a:cs typeface="PMingLiU"/>
              </a:rPr>
              <a:t>组合</a:t>
            </a:r>
            <a:r>
              <a:rPr dirty="0" sz="1000" spc="-20">
                <a:latin typeface="PMingLiU"/>
                <a:cs typeface="PMingLiU"/>
              </a:rPr>
              <a:t>优化</a:t>
            </a:r>
            <a:r>
              <a:rPr dirty="0" sz="1000" spc="5">
                <a:latin typeface="PMingLiU"/>
                <a:cs typeface="PMingLiU"/>
              </a:rPr>
              <a:t>有望生</a:t>
            </a:r>
            <a:r>
              <a:rPr dirty="0" sz="1000" spc="-20">
                <a:latin typeface="PMingLiU"/>
                <a:cs typeface="PMingLiU"/>
              </a:rPr>
              <a:t>产</a:t>
            </a:r>
            <a:r>
              <a:rPr dirty="0" sz="1000" spc="5">
                <a:latin typeface="PMingLiU"/>
                <a:cs typeface="PMingLiU"/>
              </a:rPr>
              <a:t>疗效</a:t>
            </a:r>
            <a:r>
              <a:rPr dirty="0" sz="1000" spc="-20">
                <a:latin typeface="PMingLiU"/>
                <a:cs typeface="PMingLiU"/>
              </a:rPr>
              <a:t>更</a:t>
            </a:r>
            <a:r>
              <a:rPr dirty="0" sz="1000" spc="5">
                <a:latin typeface="PMingLiU"/>
                <a:cs typeface="PMingLiU"/>
              </a:rPr>
              <a:t>佳</a:t>
            </a:r>
            <a:r>
              <a:rPr dirty="0" sz="1000" spc="210">
                <a:latin typeface="PMingLiU"/>
                <a:cs typeface="PMingLiU"/>
              </a:rPr>
              <a:t>的</a:t>
            </a:r>
            <a:r>
              <a:rPr dirty="0" sz="1000" spc="-5">
                <a:latin typeface="Arial"/>
                <a:cs typeface="Arial"/>
              </a:rPr>
              <a:t>CAR-T</a:t>
            </a:r>
            <a:r>
              <a:rPr dirty="0" sz="1000" spc="-100">
                <a:latin typeface="Arial"/>
                <a:cs typeface="Arial"/>
              </a:rPr>
              <a:t> </a:t>
            </a:r>
            <a:r>
              <a:rPr dirty="0" sz="1000" spc="-20">
                <a:latin typeface="PMingLiU"/>
                <a:cs typeface="PMingLiU"/>
              </a:rPr>
              <a:t>细</a:t>
            </a:r>
            <a:r>
              <a:rPr dirty="0" sz="1000" spc="5">
                <a:latin typeface="PMingLiU"/>
                <a:cs typeface="PMingLiU"/>
              </a:rPr>
              <a:t>胞。</a:t>
            </a:r>
            <a:endParaRPr sz="1000">
              <a:latin typeface="PMingLiU"/>
              <a:cs typeface="PMingLiU"/>
            </a:endParaRPr>
          </a:p>
          <a:p>
            <a:pPr algn="just" marL="12700">
              <a:lnSpc>
                <a:spcPct val="100000"/>
              </a:lnSpc>
              <a:spcBef>
                <a:spcPts val="484"/>
              </a:spcBef>
            </a:pPr>
            <a:r>
              <a:rPr dirty="0" sz="1000">
                <a:latin typeface="Arial"/>
                <a:cs typeface="Arial"/>
              </a:rPr>
              <a:t>CAR</a:t>
            </a:r>
            <a:r>
              <a:rPr dirty="0" sz="1000" spc="35">
                <a:latin typeface="Arial"/>
                <a:cs typeface="Arial"/>
              </a:rPr>
              <a:t> </a:t>
            </a:r>
            <a:r>
              <a:rPr dirty="0" sz="1000" spc="5">
                <a:latin typeface="PMingLiU"/>
                <a:cs typeface="PMingLiU"/>
              </a:rPr>
              <a:t>的组成元</a:t>
            </a:r>
            <a:r>
              <a:rPr dirty="0" sz="1000" spc="-20">
                <a:latin typeface="PMingLiU"/>
                <a:cs typeface="PMingLiU"/>
              </a:rPr>
              <a:t>件</a:t>
            </a:r>
            <a:r>
              <a:rPr dirty="0" sz="1000" spc="5">
                <a:latin typeface="PMingLiU"/>
                <a:cs typeface="PMingLiU"/>
              </a:rPr>
              <a:t>包括</a:t>
            </a:r>
            <a:r>
              <a:rPr dirty="0" sz="1000">
                <a:latin typeface="PMingLiU"/>
                <a:cs typeface="PMingLiU"/>
              </a:rPr>
              <a:t>：</a:t>
            </a:r>
            <a:r>
              <a:rPr dirty="0" sz="1000">
                <a:latin typeface="Arial"/>
                <a:cs typeface="Arial"/>
              </a:rPr>
              <a:t>1)</a:t>
            </a:r>
            <a:r>
              <a:rPr dirty="0" sz="1000" spc="145">
                <a:latin typeface="Arial"/>
                <a:cs typeface="Arial"/>
              </a:rPr>
              <a:t> </a:t>
            </a:r>
            <a:r>
              <a:rPr dirty="0" sz="1000" spc="-20">
                <a:latin typeface="PMingLiU"/>
                <a:cs typeface="PMingLiU"/>
              </a:rPr>
              <a:t>胞</a:t>
            </a:r>
            <a:r>
              <a:rPr dirty="0" sz="1000" spc="5">
                <a:latin typeface="PMingLiU"/>
                <a:cs typeface="PMingLiU"/>
              </a:rPr>
              <a:t>外抗</a:t>
            </a:r>
            <a:r>
              <a:rPr dirty="0" sz="1000" spc="-20">
                <a:latin typeface="PMingLiU"/>
                <a:cs typeface="PMingLiU"/>
              </a:rPr>
              <a:t>原</a:t>
            </a:r>
            <a:r>
              <a:rPr dirty="0" sz="1000" spc="5">
                <a:latin typeface="PMingLiU"/>
                <a:cs typeface="PMingLiU"/>
              </a:rPr>
              <a:t>结合</a:t>
            </a:r>
            <a:r>
              <a:rPr dirty="0" sz="1000" spc="-20">
                <a:latin typeface="PMingLiU"/>
                <a:cs typeface="PMingLiU"/>
              </a:rPr>
              <a:t>域</a:t>
            </a:r>
            <a:r>
              <a:rPr dirty="0" sz="1000" spc="5">
                <a:latin typeface="PMingLiU"/>
                <a:cs typeface="PMingLiU"/>
              </a:rPr>
              <a:t>，负</a:t>
            </a:r>
            <a:r>
              <a:rPr dirty="0" sz="1000" spc="-20">
                <a:latin typeface="PMingLiU"/>
                <a:cs typeface="PMingLiU"/>
              </a:rPr>
              <a:t>责</a:t>
            </a:r>
            <a:r>
              <a:rPr dirty="0" sz="1000" spc="5">
                <a:latin typeface="PMingLiU"/>
                <a:cs typeface="PMingLiU"/>
              </a:rPr>
              <a:t>直</a:t>
            </a:r>
            <a:r>
              <a:rPr dirty="0" sz="1000" spc="-20">
                <a:latin typeface="PMingLiU"/>
                <a:cs typeface="PMingLiU"/>
              </a:rPr>
              <a:t>接</a:t>
            </a:r>
            <a:r>
              <a:rPr dirty="0" sz="1000" spc="5">
                <a:latin typeface="PMingLiU"/>
                <a:cs typeface="PMingLiU"/>
              </a:rPr>
              <a:t>识别并</a:t>
            </a:r>
            <a:r>
              <a:rPr dirty="0" sz="1000" spc="-20">
                <a:latin typeface="PMingLiU"/>
                <a:cs typeface="PMingLiU"/>
              </a:rPr>
              <a:t>结</a:t>
            </a:r>
            <a:r>
              <a:rPr dirty="0" sz="1000" spc="10">
                <a:latin typeface="PMingLiU"/>
                <a:cs typeface="PMingLiU"/>
              </a:rPr>
              <a:t>合</a:t>
            </a:r>
            <a:r>
              <a:rPr dirty="0" sz="1000" spc="5">
                <a:latin typeface="PMingLiU"/>
                <a:cs typeface="PMingLiU"/>
              </a:rPr>
              <a:t>肿</a:t>
            </a:r>
            <a:r>
              <a:rPr dirty="0" sz="1000" spc="-20">
                <a:latin typeface="PMingLiU"/>
                <a:cs typeface="PMingLiU"/>
              </a:rPr>
              <a:t>瘤</a:t>
            </a:r>
            <a:r>
              <a:rPr dirty="0" sz="1000" spc="5">
                <a:latin typeface="PMingLiU"/>
                <a:cs typeface="PMingLiU"/>
              </a:rPr>
              <a:t>相关</a:t>
            </a:r>
            <a:r>
              <a:rPr dirty="0" sz="1000" spc="-20">
                <a:latin typeface="PMingLiU"/>
                <a:cs typeface="PMingLiU"/>
              </a:rPr>
              <a:t>抗</a:t>
            </a:r>
            <a:r>
              <a:rPr dirty="0" sz="1000" spc="5">
                <a:latin typeface="PMingLiU"/>
                <a:cs typeface="PMingLiU"/>
              </a:rPr>
              <a:t>原</a:t>
            </a:r>
            <a:r>
              <a:rPr dirty="0" sz="1000" spc="-5">
                <a:latin typeface="PMingLiU"/>
                <a:cs typeface="PMingLiU"/>
              </a:rPr>
              <a:t>（</a:t>
            </a:r>
            <a:r>
              <a:rPr dirty="0" sz="1000" spc="-5">
                <a:latin typeface="Arial"/>
                <a:cs typeface="Arial"/>
              </a:rPr>
              <a:t>TAA</a:t>
            </a:r>
            <a:r>
              <a:rPr dirty="0" sz="1000" spc="-5">
                <a:latin typeface="PMingLiU"/>
                <a:cs typeface="PMingLiU"/>
              </a:rPr>
              <a:t>）；</a:t>
            </a:r>
            <a:endParaRPr sz="1000">
              <a:latin typeface="PMingLiU"/>
              <a:cs typeface="PMingLiU"/>
            </a:endParaRPr>
          </a:p>
          <a:p>
            <a:pPr algn="just" marL="12700" marR="5080">
              <a:lnSpc>
                <a:spcPct val="139000"/>
              </a:lnSpc>
              <a:spcBef>
                <a:spcPts val="10"/>
              </a:spcBef>
            </a:pPr>
            <a:r>
              <a:rPr dirty="0" sz="1000" spc="-5">
                <a:latin typeface="Arial"/>
                <a:cs typeface="Arial"/>
              </a:rPr>
              <a:t>2)</a:t>
            </a:r>
            <a:r>
              <a:rPr dirty="0" sz="1000" spc="155">
                <a:latin typeface="Arial"/>
                <a:cs typeface="Arial"/>
              </a:rPr>
              <a:t> </a:t>
            </a:r>
            <a:r>
              <a:rPr dirty="0" sz="1000" spc="5">
                <a:latin typeface="PMingLiU"/>
                <a:cs typeface="PMingLiU"/>
              </a:rPr>
              <a:t>铰</a:t>
            </a:r>
            <a:r>
              <a:rPr dirty="0" sz="1000" spc="-20">
                <a:latin typeface="PMingLiU"/>
                <a:cs typeface="PMingLiU"/>
              </a:rPr>
              <a:t>链</a:t>
            </a:r>
            <a:r>
              <a:rPr dirty="0" sz="1000" spc="5">
                <a:latin typeface="PMingLiU"/>
                <a:cs typeface="PMingLiU"/>
              </a:rPr>
              <a:t>区，</a:t>
            </a:r>
            <a:r>
              <a:rPr dirty="0" sz="1000" spc="-20">
                <a:latin typeface="PMingLiU"/>
                <a:cs typeface="PMingLiU"/>
              </a:rPr>
              <a:t>负</a:t>
            </a:r>
            <a:r>
              <a:rPr dirty="0" sz="1000" spc="5">
                <a:latin typeface="PMingLiU"/>
                <a:cs typeface="PMingLiU"/>
              </a:rPr>
              <a:t>责链</a:t>
            </a:r>
            <a:r>
              <a:rPr dirty="0" sz="1000" spc="-20">
                <a:latin typeface="PMingLiU"/>
                <a:cs typeface="PMingLiU"/>
              </a:rPr>
              <a:t>接</a:t>
            </a:r>
            <a:r>
              <a:rPr dirty="0" sz="1000" spc="5">
                <a:latin typeface="PMingLiU"/>
                <a:cs typeface="PMingLiU"/>
              </a:rPr>
              <a:t>抗原</a:t>
            </a:r>
            <a:r>
              <a:rPr dirty="0" sz="1000" spc="-20">
                <a:latin typeface="PMingLiU"/>
                <a:cs typeface="PMingLiU"/>
              </a:rPr>
              <a:t>结</a:t>
            </a:r>
            <a:r>
              <a:rPr dirty="0" sz="1000" spc="5">
                <a:latin typeface="PMingLiU"/>
                <a:cs typeface="PMingLiU"/>
              </a:rPr>
              <a:t>合域</a:t>
            </a:r>
            <a:r>
              <a:rPr dirty="0" sz="1000" spc="-20">
                <a:latin typeface="PMingLiU"/>
                <a:cs typeface="PMingLiU"/>
              </a:rPr>
              <a:t>与</a:t>
            </a:r>
            <a:r>
              <a:rPr dirty="0" sz="1000" spc="5">
                <a:latin typeface="PMingLiU"/>
                <a:cs typeface="PMingLiU"/>
              </a:rPr>
              <a:t>跨膜</a:t>
            </a:r>
            <a:r>
              <a:rPr dirty="0" sz="1000" spc="-20">
                <a:latin typeface="PMingLiU"/>
                <a:cs typeface="PMingLiU"/>
              </a:rPr>
              <a:t>结</a:t>
            </a:r>
            <a:r>
              <a:rPr dirty="0" sz="1000" spc="5">
                <a:latin typeface="PMingLiU"/>
                <a:cs typeface="PMingLiU"/>
              </a:rPr>
              <a:t>构域</a:t>
            </a:r>
            <a:r>
              <a:rPr dirty="0" sz="1000">
                <a:latin typeface="PMingLiU"/>
                <a:cs typeface="PMingLiU"/>
              </a:rPr>
              <a:t>；</a:t>
            </a:r>
            <a:r>
              <a:rPr dirty="0" sz="1000">
                <a:latin typeface="Arial"/>
                <a:cs typeface="Arial"/>
              </a:rPr>
              <a:t>3)</a:t>
            </a:r>
            <a:r>
              <a:rPr dirty="0" sz="1000" spc="135">
                <a:latin typeface="Arial"/>
                <a:cs typeface="Arial"/>
              </a:rPr>
              <a:t> </a:t>
            </a:r>
            <a:r>
              <a:rPr dirty="0" sz="1000" spc="-20">
                <a:latin typeface="PMingLiU"/>
                <a:cs typeface="PMingLiU"/>
              </a:rPr>
              <a:t>跨</a:t>
            </a:r>
            <a:r>
              <a:rPr dirty="0" sz="1000" spc="5">
                <a:latin typeface="PMingLiU"/>
                <a:cs typeface="PMingLiU"/>
              </a:rPr>
              <a:t>膜结构</a:t>
            </a:r>
            <a:r>
              <a:rPr dirty="0" sz="1000" spc="-20">
                <a:latin typeface="PMingLiU"/>
                <a:cs typeface="PMingLiU"/>
              </a:rPr>
              <a:t>域</a:t>
            </a:r>
            <a:r>
              <a:rPr dirty="0" sz="1000" spc="5">
                <a:latin typeface="PMingLiU"/>
                <a:cs typeface="PMingLiU"/>
              </a:rPr>
              <a:t>，负</a:t>
            </a:r>
            <a:r>
              <a:rPr dirty="0" sz="1000" spc="-20">
                <a:latin typeface="PMingLiU"/>
                <a:cs typeface="PMingLiU"/>
              </a:rPr>
              <a:t>责</a:t>
            </a:r>
            <a:r>
              <a:rPr dirty="0" sz="1000" spc="5">
                <a:latin typeface="PMingLiU"/>
                <a:cs typeface="PMingLiU"/>
              </a:rPr>
              <a:t>将</a:t>
            </a:r>
            <a:r>
              <a:rPr dirty="0" sz="1000" spc="100">
                <a:latin typeface="PMingLiU"/>
                <a:cs typeface="PMingLiU"/>
              </a:rPr>
              <a:t> </a:t>
            </a:r>
            <a:r>
              <a:rPr dirty="0" sz="1000">
                <a:latin typeface="Arial"/>
                <a:cs typeface="Arial"/>
              </a:rPr>
              <a:t>CAR</a:t>
            </a:r>
            <a:r>
              <a:rPr dirty="0" sz="1000" spc="30">
                <a:latin typeface="Arial"/>
                <a:cs typeface="Arial"/>
              </a:rPr>
              <a:t> </a:t>
            </a:r>
            <a:r>
              <a:rPr dirty="0" sz="1000" spc="5">
                <a:latin typeface="PMingLiU"/>
                <a:cs typeface="PMingLiU"/>
              </a:rPr>
              <a:t>锚</a:t>
            </a:r>
            <a:r>
              <a:rPr dirty="0" sz="1000" spc="-20">
                <a:latin typeface="PMingLiU"/>
                <a:cs typeface="PMingLiU"/>
              </a:rPr>
              <a:t>定</a:t>
            </a:r>
            <a:r>
              <a:rPr dirty="0" sz="1000" spc="5">
                <a:latin typeface="PMingLiU"/>
                <a:cs typeface="PMingLiU"/>
              </a:rPr>
              <a:t>在</a:t>
            </a:r>
            <a:r>
              <a:rPr dirty="0" sz="1000" spc="100">
                <a:latin typeface="PMingLiU"/>
                <a:cs typeface="PMingLiU"/>
              </a:rPr>
              <a:t> </a:t>
            </a:r>
            <a:r>
              <a:rPr dirty="0" sz="1000" spc="5">
                <a:latin typeface="Arial"/>
                <a:cs typeface="Arial"/>
              </a:rPr>
              <a:t>T</a:t>
            </a:r>
            <a:r>
              <a:rPr dirty="0" sz="1000" spc="45">
                <a:latin typeface="Arial"/>
                <a:cs typeface="Arial"/>
              </a:rPr>
              <a:t> </a:t>
            </a:r>
            <a:r>
              <a:rPr dirty="0" sz="1000" spc="5">
                <a:latin typeface="PMingLiU"/>
                <a:cs typeface="PMingLiU"/>
              </a:rPr>
              <a:t>细 胞膜上</a:t>
            </a:r>
            <a:r>
              <a:rPr dirty="0" sz="1000">
                <a:latin typeface="PMingLiU"/>
                <a:cs typeface="PMingLiU"/>
              </a:rPr>
              <a:t>；</a:t>
            </a:r>
            <a:r>
              <a:rPr dirty="0" sz="1000">
                <a:latin typeface="Arial"/>
                <a:cs typeface="Arial"/>
              </a:rPr>
              <a:t>4)</a:t>
            </a:r>
            <a:r>
              <a:rPr dirty="0" sz="1000" spc="-85">
                <a:latin typeface="Arial"/>
                <a:cs typeface="Arial"/>
              </a:rPr>
              <a:t> </a:t>
            </a:r>
            <a:r>
              <a:rPr dirty="0" sz="1000" spc="5">
                <a:latin typeface="PMingLiU"/>
                <a:cs typeface="PMingLiU"/>
              </a:rPr>
              <a:t>胞</a:t>
            </a:r>
            <a:r>
              <a:rPr dirty="0" sz="1000" spc="-20">
                <a:latin typeface="PMingLiU"/>
                <a:cs typeface="PMingLiU"/>
              </a:rPr>
              <a:t>内</a:t>
            </a:r>
            <a:r>
              <a:rPr dirty="0" sz="1000" spc="5">
                <a:latin typeface="PMingLiU"/>
                <a:cs typeface="PMingLiU"/>
              </a:rPr>
              <a:t>信号</a:t>
            </a:r>
            <a:r>
              <a:rPr dirty="0" sz="1000" spc="-20">
                <a:latin typeface="PMingLiU"/>
                <a:cs typeface="PMingLiU"/>
              </a:rPr>
              <a:t>传</a:t>
            </a:r>
            <a:r>
              <a:rPr dirty="0" sz="1000" spc="5">
                <a:latin typeface="PMingLiU"/>
                <a:cs typeface="PMingLiU"/>
              </a:rPr>
              <a:t>导域</a:t>
            </a:r>
            <a:r>
              <a:rPr dirty="0" sz="1000">
                <a:latin typeface="Arial"/>
                <a:cs typeface="Arial"/>
              </a:rPr>
              <a:t>(</a:t>
            </a:r>
            <a:r>
              <a:rPr dirty="0" sz="1000" spc="-20">
                <a:latin typeface="PMingLiU"/>
                <a:cs typeface="PMingLiU"/>
              </a:rPr>
              <a:t>共</a:t>
            </a:r>
            <a:r>
              <a:rPr dirty="0" sz="1000" spc="5">
                <a:latin typeface="PMingLiU"/>
                <a:cs typeface="PMingLiU"/>
              </a:rPr>
              <a:t>刺</a:t>
            </a:r>
            <a:r>
              <a:rPr dirty="0" sz="1000" spc="-20">
                <a:latin typeface="PMingLiU"/>
                <a:cs typeface="PMingLiU"/>
              </a:rPr>
              <a:t>激</a:t>
            </a:r>
            <a:r>
              <a:rPr dirty="0" sz="1000" spc="5">
                <a:latin typeface="PMingLiU"/>
                <a:cs typeface="PMingLiU"/>
              </a:rPr>
              <a:t>域</a:t>
            </a:r>
            <a:r>
              <a:rPr dirty="0" sz="1000">
                <a:latin typeface="Arial"/>
                <a:cs typeface="Arial"/>
              </a:rPr>
              <a:t>+CD3ζ)</a:t>
            </a:r>
            <a:r>
              <a:rPr dirty="0" sz="1000">
                <a:latin typeface="PMingLiU"/>
                <a:cs typeface="PMingLiU"/>
              </a:rPr>
              <a:t>，</a:t>
            </a:r>
            <a:r>
              <a:rPr dirty="0" sz="1000" spc="-20">
                <a:latin typeface="PMingLiU"/>
                <a:cs typeface="PMingLiU"/>
              </a:rPr>
              <a:t>负</a:t>
            </a:r>
            <a:r>
              <a:rPr dirty="0" sz="1000" spc="5">
                <a:latin typeface="PMingLiU"/>
                <a:cs typeface="PMingLiU"/>
              </a:rPr>
              <a:t>责</a:t>
            </a:r>
            <a:r>
              <a:rPr dirty="0" sz="1000" spc="-20">
                <a:latin typeface="PMingLiU"/>
                <a:cs typeface="PMingLiU"/>
              </a:rPr>
              <a:t>放</a:t>
            </a:r>
            <a:r>
              <a:rPr dirty="0" sz="1000" spc="5">
                <a:latin typeface="PMingLiU"/>
                <a:cs typeface="PMingLiU"/>
              </a:rPr>
              <a:t>大抗原</a:t>
            </a:r>
            <a:r>
              <a:rPr dirty="0" sz="1000" spc="-20">
                <a:latin typeface="PMingLiU"/>
                <a:cs typeface="PMingLiU"/>
              </a:rPr>
              <a:t>信</a:t>
            </a:r>
            <a:r>
              <a:rPr dirty="0" sz="1000" spc="5">
                <a:latin typeface="PMingLiU"/>
                <a:cs typeface="PMingLiU"/>
              </a:rPr>
              <a:t>号并</a:t>
            </a:r>
            <a:r>
              <a:rPr dirty="0" sz="1000" spc="-20">
                <a:latin typeface="PMingLiU"/>
                <a:cs typeface="PMingLiU"/>
              </a:rPr>
              <a:t>传</a:t>
            </a:r>
            <a:r>
              <a:rPr dirty="0" sz="1000" spc="5">
                <a:latin typeface="PMingLiU"/>
                <a:cs typeface="PMingLiU"/>
              </a:rPr>
              <a:t>导至</a:t>
            </a:r>
            <a:r>
              <a:rPr dirty="0" sz="1000" spc="-20">
                <a:latin typeface="PMingLiU"/>
                <a:cs typeface="PMingLiU"/>
              </a:rPr>
              <a:t>胞</a:t>
            </a:r>
            <a:r>
              <a:rPr dirty="0" sz="1000" spc="5">
                <a:latin typeface="PMingLiU"/>
                <a:cs typeface="PMingLiU"/>
              </a:rPr>
              <a:t>内，激</a:t>
            </a:r>
            <a:r>
              <a:rPr dirty="0" sz="1000" spc="130">
                <a:latin typeface="PMingLiU"/>
                <a:cs typeface="PMingLiU"/>
              </a:rPr>
              <a:t>活</a:t>
            </a:r>
            <a:r>
              <a:rPr dirty="0" sz="1000" spc="5">
                <a:latin typeface="Arial"/>
                <a:cs typeface="Arial"/>
              </a:rPr>
              <a:t>T</a:t>
            </a:r>
            <a:r>
              <a:rPr dirty="0" sz="1000" spc="-150">
                <a:latin typeface="Arial"/>
                <a:cs typeface="Arial"/>
              </a:rPr>
              <a:t> </a:t>
            </a:r>
            <a:r>
              <a:rPr dirty="0" sz="1000" spc="5">
                <a:latin typeface="PMingLiU"/>
                <a:cs typeface="PMingLiU"/>
              </a:rPr>
              <a:t>细 胞。</a:t>
            </a:r>
            <a:endParaRPr sz="1000">
              <a:latin typeface="PMingLiU"/>
              <a:cs typeface="PMingLiU"/>
            </a:endParaRPr>
          </a:p>
          <a:p>
            <a:pPr algn="just" marL="12700" marR="7620">
              <a:lnSpc>
                <a:spcPct val="139700"/>
              </a:lnSpc>
              <a:spcBef>
                <a:spcPts val="605"/>
              </a:spcBef>
            </a:pPr>
            <a:r>
              <a:rPr dirty="0" sz="1000" spc="25" b="1">
                <a:latin typeface="Microsoft JhengHei UI"/>
                <a:cs typeface="Microsoft JhengHei UI"/>
              </a:rPr>
              <a:t>抗</a:t>
            </a:r>
            <a:r>
              <a:rPr dirty="0" sz="1000" spc="5" b="1">
                <a:latin typeface="Microsoft JhengHei UI"/>
                <a:cs typeface="Microsoft JhengHei UI"/>
              </a:rPr>
              <a:t>原</a:t>
            </a:r>
            <a:r>
              <a:rPr dirty="0" sz="1000" spc="25" b="1">
                <a:latin typeface="Microsoft JhengHei UI"/>
                <a:cs typeface="Microsoft JhengHei UI"/>
              </a:rPr>
              <a:t>结</a:t>
            </a:r>
            <a:r>
              <a:rPr dirty="0" sz="1000" spc="5" b="1">
                <a:latin typeface="Microsoft JhengHei UI"/>
                <a:cs typeface="Microsoft JhengHei UI"/>
              </a:rPr>
              <a:t>合</a:t>
            </a:r>
            <a:r>
              <a:rPr dirty="0" sz="1000" spc="25" b="1">
                <a:latin typeface="Microsoft JhengHei UI"/>
                <a:cs typeface="Microsoft JhengHei UI"/>
              </a:rPr>
              <a:t>域</a:t>
            </a:r>
            <a:r>
              <a:rPr dirty="0" sz="1000" spc="5" b="1">
                <a:latin typeface="Microsoft JhengHei UI"/>
                <a:cs typeface="Microsoft JhengHei UI"/>
              </a:rPr>
              <a:t>特异</a:t>
            </a:r>
            <a:r>
              <a:rPr dirty="0" sz="1000" spc="25" b="1">
                <a:latin typeface="Microsoft JhengHei UI"/>
                <a:cs typeface="Microsoft JhengHei UI"/>
              </a:rPr>
              <a:t>性</a:t>
            </a:r>
            <a:r>
              <a:rPr dirty="0" sz="1000" spc="5" b="1">
                <a:latin typeface="Microsoft JhengHei UI"/>
                <a:cs typeface="Microsoft JhengHei UI"/>
              </a:rPr>
              <a:t>识</a:t>
            </a:r>
            <a:r>
              <a:rPr dirty="0" sz="1000" spc="25" b="1">
                <a:latin typeface="Microsoft JhengHei UI"/>
                <a:cs typeface="Microsoft JhengHei UI"/>
              </a:rPr>
              <a:t>别</a:t>
            </a:r>
            <a:r>
              <a:rPr dirty="0" sz="1000" spc="5" b="1">
                <a:latin typeface="Microsoft JhengHei UI"/>
                <a:cs typeface="Microsoft JhengHei UI"/>
              </a:rPr>
              <a:t>结</a:t>
            </a:r>
            <a:r>
              <a:rPr dirty="0" sz="1000" spc="25" b="1">
                <a:latin typeface="Microsoft JhengHei UI"/>
                <a:cs typeface="Microsoft JhengHei UI"/>
              </a:rPr>
              <a:t>合</a:t>
            </a:r>
            <a:r>
              <a:rPr dirty="0" sz="1000" spc="5" b="1">
                <a:latin typeface="Microsoft JhengHei UI"/>
                <a:cs typeface="Microsoft JhengHei UI"/>
              </a:rPr>
              <a:t>肿瘤</a:t>
            </a:r>
            <a:r>
              <a:rPr dirty="0" sz="1000" spc="25" b="1">
                <a:latin typeface="Microsoft JhengHei UI"/>
                <a:cs typeface="Microsoft JhengHei UI"/>
              </a:rPr>
              <a:t>抗</a:t>
            </a:r>
            <a:r>
              <a:rPr dirty="0" sz="1000" spc="5" b="1">
                <a:latin typeface="Microsoft JhengHei UI"/>
                <a:cs typeface="Microsoft JhengHei UI"/>
              </a:rPr>
              <a:t>原</a:t>
            </a:r>
            <a:r>
              <a:rPr dirty="0" sz="1000" spc="25" b="1">
                <a:latin typeface="Microsoft JhengHei UI"/>
                <a:cs typeface="Microsoft JhengHei UI"/>
              </a:rPr>
              <a:t>，</a:t>
            </a:r>
            <a:r>
              <a:rPr dirty="0" sz="1000" spc="5" b="1">
                <a:latin typeface="Microsoft JhengHei UI"/>
                <a:cs typeface="Microsoft JhengHei UI"/>
              </a:rPr>
              <a:t>亲和</a:t>
            </a:r>
            <a:r>
              <a:rPr dirty="0" sz="1000" spc="25" b="1">
                <a:latin typeface="Microsoft JhengHei UI"/>
                <a:cs typeface="Microsoft JhengHei UI"/>
              </a:rPr>
              <a:t>力</a:t>
            </a:r>
            <a:r>
              <a:rPr dirty="0" sz="1000" spc="5" b="1">
                <a:latin typeface="Microsoft JhengHei UI"/>
                <a:cs typeface="Microsoft JhengHei UI"/>
              </a:rPr>
              <a:t>是</a:t>
            </a:r>
            <a:r>
              <a:rPr dirty="0" sz="1000" spc="25" b="1">
                <a:latin typeface="Microsoft JhengHei UI"/>
                <a:cs typeface="Microsoft JhengHei UI"/>
              </a:rPr>
              <a:t>重</a:t>
            </a:r>
            <a:r>
              <a:rPr dirty="0" sz="1000" spc="5" b="1">
                <a:latin typeface="Microsoft JhengHei UI"/>
                <a:cs typeface="Microsoft JhengHei UI"/>
              </a:rPr>
              <a:t>要参</a:t>
            </a:r>
            <a:r>
              <a:rPr dirty="0" sz="1000" spc="25" b="1">
                <a:latin typeface="Microsoft JhengHei UI"/>
                <a:cs typeface="Microsoft JhengHei UI"/>
              </a:rPr>
              <a:t>数</a:t>
            </a:r>
            <a:r>
              <a:rPr dirty="0" sz="1000" spc="45" b="1">
                <a:latin typeface="Microsoft JhengHei UI"/>
                <a:cs typeface="Microsoft JhengHei UI"/>
              </a:rPr>
              <a:t>。</a:t>
            </a:r>
            <a:r>
              <a:rPr dirty="0" sz="1000" spc="5">
                <a:latin typeface="PMingLiU"/>
                <a:cs typeface="PMingLiU"/>
              </a:rPr>
              <a:t>抗原结</a:t>
            </a:r>
            <a:r>
              <a:rPr dirty="0" sz="1000" spc="25">
                <a:latin typeface="PMingLiU"/>
                <a:cs typeface="PMingLiU"/>
              </a:rPr>
              <a:t>合</a:t>
            </a:r>
            <a:r>
              <a:rPr dirty="0" sz="1000" spc="5">
                <a:latin typeface="PMingLiU"/>
                <a:cs typeface="PMingLiU"/>
              </a:rPr>
              <a:t>结</a:t>
            </a:r>
            <a:r>
              <a:rPr dirty="0" sz="1000" spc="25">
                <a:latin typeface="PMingLiU"/>
                <a:cs typeface="PMingLiU"/>
              </a:rPr>
              <a:t>构</a:t>
            </a:r>
            <a:r>
              <a:rPr dirty="0" sz="1000" spc="5">
                <a:latin typeface="PMingLiU"/>
                <a:cs typeface="PMingLiU"/>
              </a:rPr>
              <a:t>域一</a:t>
            </a:r>
            <a:r>
              <a:rPr dirty="0" sz="1000" spc="25">
                <a:latin typeface="PMingLiU"/>
                <a:cs typeface="PMingLiU"/>
              </a:rPr>
              <a:t>般</a:t>
            </a:r>
            <a:r>
              <a:rPr dirty="0" sz="1000" spc="5">
                <a:latin typeface="PMingLiU"/>
                <a:cs typeface="PMingLiU"/>
              </a:rPr>
              <a:t>为单</a:t>
            </a:r>
            <a:r>
              <a:rPr dirty="0" sz="1000" spc="25">
                <a:latin typeface="PMingLiU"/>
                <a:cs typeface="PMingLiU"/>
              </a:rPr>
              <a:t>链</a:t>
            </a:r>
            <a:r>
              <a:rPr dirty="0" sz="1000" spc="5">
                <a:latin typeface="PMingLiU"/>
                <a:cs typeface="PMingLiU"/>
              </a:rPr>
              <a:t>可 变区</a:t>
            </a:r>
            <a:r>
              <a:rPr dirty="0" sz="1000" spc="200">
                <a:latin typeface="PMingLiU"/>
                <a:cs typeface="PMingLiU"/>
              </a:rPr>
              <a:t> </a:t>
            </a:r>
            <a:r>
              <a:rPr dirty="0" sz="1000">
                <a:latin typeface="Arial"/>
                <a:cs typeface="Arial"/>
              </a:rPr>
              <a:t>(scFv)</a:t>
            </a:r>
            <a:r>
              <a:rPr dirty="0" sz="1000">
                <a:latin typeface="PMingLiU"/>
                <a:cs typeface="PMingLiU"/>
              </a:rPr>
              <a:t>，</a:t>
            </a:r>
            <a:r>
              <a:rPr dirty="0" sz="1000" spc="5">
                <a:latin typeface="PMingLiU"/>
                <a:cs typeface="PMingLiU"/>
              </a:rPr>
              <a:t>是具有抗</a:t>
            </a:r>
            <a:r>
              <a:rPr dirty="0" sz="1000" spc="25">
                <a:latin typeface="PMingLiU"/>
                <a:cs typeface="PMingLiU"/>
              </a:rPr>
              <a:t>原</a:t>
            </a:r>
            <a:r>
              <a:rPr dirty="0" sz="1000" spc="5">
                <a:latin typeface="PMingLiU"/>
                <a:cs typeface="PMingLiU"/>
              </a:rPr>
              <a:t>结合能</a:t>
            </a:r>
            <a:r>
              <a:rPr dirty="0" sz="1000" spc="25">
                <a:latin typeface="PMingLiU"/>
                <a:cs typeface="PMingLiU"/>
              </a:rPr>
              <a:t>力</a:t>
            </a:r>
            <a:r>
              <a:rPr dirty="0" sz="1000" spc="5">
                <a:latin typeface="PMingLiU"/>
                <a:cs typeface="PMingLiU"/>
              </a:rPr>
              <a:t>的免疫球</a:t>
            </a:r>
            <a:r>
              <a:rPr dirty="0" sz="1000" spc="25">
                <a:latin typeface="PMingLiU"/>
                <a:cs typeface="PMingLiU"/>
              </a:rPr>
              <a:t>蛋</a:t>
            </a:r>
            <a:r>
              <a:rPr dirty="0" sz="1000" spc="5">
                <a:latin typeface="PMingLiU"/>
                <a:cs typeface="PMingLiU"/>
              </a:rPr>
              <a:t>白分子的最</a:t>
            </a:r>
            <a:r>
              <a:rPr dirty="0" sz="1000" spc="25">
                <a:latin typeface="PMingLiU"/>
                <a:cs typeface="PMingLiU"/>
              </a:rPr>
              <a:t>小</a:t>
            </a:r>
            <a:r>
              <a:rPr dirty="0" sz="1000" spc="5">
                <a:latin typeface="PMingLiU"/>
                <a:cs typeface="PMingLiU"/>
              </a:rPr>
              <a:t>单位，</a:t>
            </a:r>
            <a:r>
              <a:rPr dirty="0" sz="1000" spc="25">
                <a:latin typeface="PMingLiU"/>
                <a:cs typeface="PMingLiU"/>
              </a:rPr>
              <a:t>由</a:t>
            </a:r>
            <a:r>
              <a:rPr dirty="0" sz="1000" spc="5">
                <a:latin typeface="PMingLiU"/>
                <a:cs typeface="PMingLiU"/>
              </a:rPr>
              <a:t>单克隆</a:t>
            </a:r>
            <a:r>
              <a:rPr dirty="0" sz="1000" spc="25">
                <a:latin typeface="PMingLiU"/>
                <a:cs typeface="PMingLiU"/>
              </a:rPr>
              <a:t>抗</a:t>
            </a:r>
            <a:r>
              <a:rPr dirty="0" sz="1000" spc="5">
                <a:latin typeface="PMingLiU"/>
                <a:cs typeface="PMingLiU"/>
              </a:rPr>
              <a:t>体的可</a:t>
            </a:r>
            <a:r>
              <a:rPr dirty="0" sz="1000" spc="25">
                <a:latin typeface="PMingLiU"/>
                <a:cs typeface="PMingLiU"/>
              </a:rPr>
              <a:t>变</a:t>
            </a:r>
            <a:r>
              <a:rPr dirty="0" sz="1000" spc="5">
                <a:latin typeface="PMingLiU"/>
                <a:cs typeface="PMingLiU"/>
              </a:rPr>
              <a:t>重 链</a:t>
            </a:r>
            <a:r>
              <a:rPr dirty="0" sz="1000" spc="145">
                <a:latin typeface="PMingLiU"/>
                <a:cs typeface="PMingLiU"/>
              </a:rPr>
              <a:t> </a:t>
            </a:r>
            <a:r>
              <a:rPr dirty="0" sz="1000">
                <a:latin typeface="Arial"/>
                <a:cs typeface="Arial"/>
              </a:rPr>
              <a:t>(VH)</a:t>
            </a:r>
            <a:r>
              <a:rPr dirty="0" sz="1000" spc="130">
                <a:latin typeface="Arial"/>
                <a:cs typeface="Arial"/>
              </a:rPr>
              <a:t> </a:t>
            </a:r>
            <a:r>
              <a:rPr dirty="0" sz="1000" spc="5">
                <a:latin typeface="PMingLiU"/>
                <a:cs typeface="PMingLiU"/>
              </a:rPr>
              <a:t>和</a:t>
            </a:r>
            <a:r>
              <a:rPr dirty="0" sz="1000" spc="-20">
                <a:latin typeface="PMingLiU"/>
                <a:cs typeface="PMingLiU"/>
              </a:rPr>
              <a:t>可</a:t>
            </a:r>
            <a:r>
              <a:rPr dirty="0" sz="1000" spc="5">
                <a:latin typeface="PMingLiU"/>
                <a:cs typeface="PMingLiU"/>
              </a:rPr>
              <a:t>变轻链</a:t>
            </a:r>
            <a:r>
              <a:rPr dirty="0" sz="1000" spc="155">
                <a:latin typeface="PMingLiU"/>
                <a:cs typeface="PMingLiU"/>
              </a:rPr>
              <a:t> </a:t>
            </a:r>
            <a:r>
              <a:rPr dirty="0" sz="1000" spc="-5">
                <a:latin typeface="Arial"/>
                <a:cs typeface="Arial"/>
              </a:rPr>
              <a:t>(VL)</a:t>
            </a:r>
            <a:r>
              <a:rPr dirty="0" sz="1000" spc="130">
                <a:latin typeface="Arial"/>
                <a:cs typeface="Arial"/>
              </a:rPr>
              <a:t> </a:t>
            </a:r>
            <a:r>
              <a:rPr dirty="0" sz="1000" spc="5">
                <a:latin typeface="PMingLiU"/>
                <a:cs typeface="PMingLiU"/>
              </a:rPr>
              <a:t>经</a:t>
            </a:r>
            <a:r>
              <a:rPr dirty="0" sz="1000" spc="-20">
                <a:latin typeface="PMingLiU"/>
                <a:cs typeface="PMingLiU"/>
              </a:rPr>
              <a:t>柔</a:t>
            </a:r>
            <a:r>
              <a:rPr dirty="0" sz="1000" spc="5">
                <a:latin typeface="PMingLiU"/>
                <a:cs typeface="PMingLiU"/>
              </a:rPr>
              <a:t>性连</a:t>
            </a:r>
            <a:r>
              <a:rPr dirty="0" sz="1000" spc="-20">
                <a:latin typeface="PMingLiU"/>
                <a:cs typeface="PMingLiU"/>
              </a:rPr>
              <a:t>接</a:t>
            </a:r>
            <a:r>
              <a:rPr dirty="0" sz="1000" spc="5">
                <a:latin typeface="PMingLiU"/>
                <a:cs typeface="PMingLiU"/>
              </a:rPr>
              <a:t>物连</a:t>
            </a:r>
            <a:r>
              <a:rPr dirty="0" sz="1000" spc="-20">
                <a:latin typeface="PMingLiU"/>
                <a:cs typeface="PMingLiU"/>
              </a:rPr>
              <a:t>接</a:t>
            </a:r>
            <a:r>
              <a:rPr dirty="0" sz="1000" spc="5">
                <a:latin typeface="PMingLiU"/>
                <a:cs typeface="PMingLiU"/>
              </a:rPr>
              <a:t>而成</a:t>
            </a:r>
            <a:r>
              <a:rPr dirty="0" sz="1000" spc="150">
                <a:latin typeface="PMingLiU"/>
                <a:cs typeface="PMingLiU"/>
              </a:rPr>
              <a:t> </a:t>
            </a:r>
            <a:r>
              <a:rPr dirty="0" sz="1000" spc="-5">
                <a:latin typeface="Arial"/>
                <a:cs typeface="Arial"/>
              </a:rPr>
              <a:t>(VH-linker-VL</a:t>
            </a:r>
            <a:r>
              <a:rPr dirty="0" sz="1000" spc="-65">
                <a:latin typeface="Arial"/>
                <a:cs typeface="Arial"/>
              </a:rPr>
              <a:t> </a:t>
            </a:r>
            <a:r>
              <a:rPr dirty="0" sz="1000" spc="5">
                <a:latin typeface="PMingLiU"/>
                <a:cs typeface="PMingLiU"/>
              </a:rPr>
              <a:t>或</a:t>
            </a:r>
            <a:r>
              <a:rPr dirty="0" sz="1000" spc="-20">
                <a:latin typeface="PMingLiU"/>
                <a:cs typeface="PMingLiU"/>
              </a:rPr>
              <a:t> </a:t>
            </a:r>
            <a:r>
              <a:rPr dirty="0" sz="1000">
                <a:latin typeface="Arial"/>
                <a:cs typeface="Arial"/>
              </a:rPr>
              <a:t>VL-linker-VH</a:t>
            </a:r>
            <a:r>
              <a:rPr dirty="0" sz="1000" spc="-70">
                <a:latin typeface="Arial"/>
                <a:cs typeface="Arial"/>
              </a:rPr>
              <a:t> </a:t>
            </a:r>
            <a:r>
              <a:rPr dirty="0" sz="1000" spc="5">
                <a:latin typeface="PMingLiU"/>
                <a:cs typeface="PMingLiU"/>
              </a:rPr>
              <a:t>结构</a:t>
            </a:r>
            <a:r>
              <a:rPr dirty="0" sz="1000" spc="-25">
                <a:latin typeface="Arial"/>
                <a:cs typeface="Arial"/>
              </a:rPr>
              <a:t>)</a:t>
            </a:r>
            <a:r>
              <a:rPr dirty="0" sz="1000" spc="5">
                <a:latin typeface="PMingLiU"/>
                <a:cs typeface="PMingLiU"/>
              </a:rPr>
              <a:t>。抗 原结合</a:t>
            </a:r>
            <a:r>
              <a:rPr dirty="0" sz="1000" spc="-20">
                <a:latin typeface="PMingLiU"/>
                <a:cs typeface="PMingLiU"/>
              </a:rPr>
              <a:t>域</a:t>
            </a:r>
            <a:r>
              <a:rPr dirty="0" sz="1000" spc="5">
                <a:latin typeface="PMingLiU"/>
                <a:cs typeface="PMingLiU"/>
              </a:rPr>
              <a:t>的亲</a:t>
            </a:r>
            <a:r>
              <a:rPr dirty="0" sz="1000" spc="-20">
                <a:latin typeface="PMingLiU"/>
                <a:cs typeface="PMingLiU"/>
              </a:rPr>
              <a:t>和</a:t>
            </a:r>
            <a:r>
              <a:rPr dirty="0" sz="1000" spc="5">
                <a:latin typeface="PMingLiU"/>
                <a:cs typeface="PMingLiU"/>
              </a:rPr>
              <a:t>力直</a:t>
            </a:r>
            <a:r>
              <a:rPr dirty="0" sz="1000" spc="-20">
                <a:latin typeface="PMingLiU"/>
                <a:cs typeface="PMingLiU"/>
              </a:rPr>
              <a:t>接</a:t>
            </a:r>
            <a:r>
              <a:rPr dirty="0" sz="1000" spc="5">
                <a:latin typeface="PMingLiU"/>
                <a:cs typeface="PMingLiU"/>
              </a:rPr>
              <a:t>决定了</a:t>
            </a:r>
            <a:r>
              <a:rPr dirty="0" sz="1000" spc="130">
                <a:latin typeface="PMingLiU"/>
                <a:cs typeface="PMingLiU"/>
              </a:rPr>
              <a:t> </a:t>
            </a:r>
            <a:r>
              <a:rPr dirty="0" sz="1000">
                <a:latin typeface="Arial"/>
                <a:cs typeface="Arial"/>
              </a:rPr>
              <a:t>CAR</a:t>
            </a:r>
            <a:r>
              <a:rPr dirty="0" sz="1000" spc="50">
                <a:latin typeface="Arial"/>
                <a:cs typeface="Arial"/>
              </a:rPr>
              <a:t> </a:t>
            </a:r>
            <a:r>
              <a:rPr dirty="0" sz="1000" spc="-20">
                <a:latin typeface="PMingLiU"/>
                <a:cs typeface="PMingLiU"/>
              </a:rPr>
              <a:t>的</a:t>
            </a:r>
            <a:r>
              <a:rPr dirty="0" sz="1000" spc="5">
                <a:latin typeface="PMingLiU"/>
                <a:cs typeface="PMingLiU"/>
              </a:rPr>
              <a:t>功能</a:t>
            </a:r>
            <a:r>
              <a:rPr dirty="0" sz="1000" spc="-20">
                <a:latin typeface="PMingLiU"/>
                <a:cs typeface="PMingLiU"/>
              </a:rPr>
              <a:t>。</a:t>
            </a:r>
            <a:r>
              <a:rPr dirty="0" sz="1000" spc="5">
                <a:latin typeface="PMingLiU"/>
                <a:cs typeface="PMingLiU"/>
              </a:rPr>
              <a:t>其他</a:t>
            </a:r>
            <a:r>
              <a:rPr dirty="0" sz="1000" spc="-20">
                <a:latin typeface="PMingLiU"/>
                <a:cs typeface="PMingLiU"/>
              </a:rPr>
              <a:t>设计</a:t>
            </a:r>
            <a:r>
              <a:rPr dirty="0" sz="1000" spc="5">
                <a:latin typeface="PMingLiU"/>
                <a:cs typeface="PMingLiU"/>
              </a:rPr>
              <a:t>方面，</a:t>
            </a:r>
            <a:r>
              <a:rPr dirty="0" sz="1000" spc="-20">
                <a:latin typeface="PMingLiU"/>
                <a:cs typeface="PMingLiU"/>
              </a:rPr>
              <a:t>用</a:t>
            </a:r>
            <a:r>
              <a:rPr dirty="0" sz="1000" spc="5">
                <a:latin typeface="PMingLiU"/>
                <a:cs typeface="PMingLiU"/>
              </a:rPr>
              <a:t>人源</a:t>
            </a:r>
            <a:r>
              <a:rPr dirty="0" sz="1000" spc="-20">
                <a:latin typeface="PMingLiU"/>
                <a:cs typeface="PMingLiU"/>
              </a:rPr>
              <a:t>化</a:t>
            </a:r>
            <a:r>
              <a:rPr dirty="0" sz="1000" spc="5">
                <a:latin typeface="PMingLiU"/>
                <a:cs typeface="PMingLiU"/>
              </a:rPr>
              <a:t>或全</a:t>
            </a:r>
            <a:r>
              <a:rPr dirty="0" sz="1000" spc="-20">
                <a:latin typeface="PMingLiU"/>
                <a:cs typeface="PMingLiU"/>
              </a:rPr>
              <a:t>人</a:t>
            </a:r>
            <a:r>
              <a:rPr dirty="0" sz="1000" spc="5">
                <a:latin typeface="PMingLiU"/>
                <a:cs typeface="PMingLiU"/>
              </a:rPr>
              <a:t>源</a:t>
            </a:r>
            <a:r>
              <a:rPr dirty="0" sz="1000" spc="145">
                <a:latin typeface="PMingLiU"/>
                <a:cs typeface="PMingLiU"/>
              </a:rPr>
              <a:t> </a:t>
            </a:r>
            <a:r>
              <a:rPr dirty="0" sz="1000" spc="-10">
                <a:latin typeface="Arial"/>
                <a:cs typeface="Arial"/>
              </a:rPr>
              <a:t>scFv</a:t>
            </a:r>
            <a:r>
              <a:rPr dirty="0" sz="1000" spc="80">
                <a:latin typeface="Arial"/>
                <a:cs typeface="Arial"/>
              </a:rPr>
              <a:t> </a:t>
            </a:r>
            <a:r>
              <a:rPr dirty="0" sz="1000" spc="5">
                <a:latin typeface="PMingLiU"/>
                <a:cs typeface="PMingLiU"/>
              </a:rPr>
              <a:t>替代 鼠源可</a:t>
            </a:r>
            <a:r>
              <a:rPr dirty="0" sz="1000" spc="-20">
                <a:latin typeface="PMingLiU"/>
                <a:cs typeface="PMingLiU"/>
              </a:rPr>
              <a:t>以</a:t>
            </a:r>
            <a:r>
              <a:rPr dirty="0" sz="1000" spc="5">
                <a:latin typeface="PMingLiU"/>
                <a:cs typeface="PMingLiU"/>
              </a:rPr>
              <a:t>降低</a:t>
            </a:r>
            <a:r>
              <a:rPr dirty="0" sz="1000" spc="150">
                <a:latin typeface="PMingLiU"/>
                <a:cs typeface="PMingLiU"/>
              </a:rPr>
              <a:t> </a:t>
            </a:r>
            <a:r>
              <a:rPr dirty="0" sz="1000">
                <a:latin typeface="Arial"/>
                <a:cs typeface="Arial"/>
              </a:rPr>
              <a:t>CAR</a:t>
            </a:r>
            <a:r>
              <a:rPr dirty="0" sz="1000" spc="50">
                <a:latin typeface="Arial"/>
                <a:cs typeface="Arial"/>
              </a:rPr>
              <a:t> </a:t>
            </a:r>
            <a:r>
              <a:rPr dirty="0" sz="1000" spc="5">
                <a:latin typeface="PMingLiU"/>
                <a:cs typeface="PMingLiU"/>
              </a:rPr>
              <a:t>的免</a:t>
            </a:r>
            <a:r>
              <a:rPr dirty="0" sz="1000" spc="-20">
                <a:latin typeface="PMingLiU"/>
                <a:cs typeface="PMingLiU"/>
              </a:rPr>
              <a:t>疫</a:t>
            </a:r>
            <a:r>
              <a:rPr dirty="0" sz="1000" spc="5">
                <a:latin typeface="PMingLiU"/>
                <a:cs typeface="PMingLiU"/>
              </a:rPr>
              <a:t>原性</a:t>
            </a:r>
            <a:r>
              <a:rPr dirty="0" sz="1000" spc="-20">
                <a:latin typeface="PMingLiU"/>
                <a:cs typeface="PMingLiU"/>
              </a:rPr>
              <a:t>，</a:t>
            </a:r>
            <a:r>
              <a:rPr dirty="0" sz="1000" spc="5">
                <a:latin typeface="PMingLiU"/>
                <a:cs typeface="PMingLiU"/>
              </a:rPr>
              <a:t>避</a:t>
            </a:r>
            <a:r>
              <a:rPr dirty="0" sz="1000" spc="-20">
                <a:latin typeface="PMingLiU"/>
                <a:cs typeface="PMingLiU"/>
              </a:rPr>
              <a:t>免</a:t>
            </a:r>
            <a:r>
              <a:rPr dirty="0" sz="1000" spc="5">
                <a:latin typeface="PMingLiU"/>
                <a:cs typeface="PMingLiU"/>
              </a:rPr>
              <a:t>宿主</a:t>
            </a:r>
            <a:r>
              <a:rPr dirty="0" sz="1000" spc="-20">
                <a:latin typeface="PMingLiU"/>
                <a:cs typeface="PMingLiU"/>
              </a:rPr>
              <a:t>免</a:t>
            </a:r>
            <a:r>
              <a:rPr dirty="0" sz="1000" spc="5">
                <a:latin typeface="PMingLiU"/>
                <a:cs typeface="PMingLiU"/>
              </a:rPr>
              <a:t>疫排</a:t>
            </a:r>
            <a:r>
              <a:rPr dirty="0" sz="1000" spc="-20">
                <a:latin typeface="PMingLiU"/>
                <a:cs typeface="PMingLiU"/>
              </a:rPr>
              <a:t>斥，</a:t>
            </a:r>
            <a:r>
              <a:rPr dirty="0" sz="1000" spc="5">
                <a:latin typeface="PMingLiU"/>
                <a:cs typeface="PMingLiU"/>
              </a:rPr>
              <a:t>提高</a:t>
            </a:r>
            <a:r>
              <a:rPr dirty="0" sz="1000" spc="160">
                <a:latin typeface="PMingLiU"/>
                <a:cs typeface="PMingLiU"/>
              </a:rPr>
              <a:t> </a:t>
            </a:r>
            <a:r>
              <a:rPr dirty="0" sz="1000" spc="-5">
                <a:latin typeface="Arial"/>
                <a:cs typeface="Arial"/>
              </a:rPr>
              <a:t>CAR-T</a:t>
            </a:r>
            <a:r>
              <a:rPr dirty="0" sz="1000" spc="90">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持久</a:t>
            </a:r>
            <a:r>
              <a:rPr dirty="0" sz="1000" spc="-20">
                <a:latin typeface="PMingLiU"/>
                <a:cs typeface="PMingLiU"/>
              </a:rPr>
              <a:t>性</a:t>
            </a:r>
            <a:r>
              <a:rPr dirty="0" sz="1000" spc="5">
                <a:latin typeface="PMingLiU"/>
                <a:cs typeface="PMingLiU"/>
              </a:rPr>
              <a:t>。此</a:t>
            </a:r>
            <a:r>
              <a:rPr dirty="0" sz="1000" spc="-20">
                <a:latin typeface="PMingLiU"/>
                <a:cs typeface="PMingLiU"/>
              </a:rPr>
              <a:t>外</a:t>
            </a:r>
            <a:r>
              <a:rPr dirty="0" sz="1000" spc="5">
                <a:latin typeface="PMingLiU"/>
                <a:cs typeface="PMingLiU"/>
              </a:rPr>
              <a:t>，骆 驼重链可</a:t>
            </a:r>
            <a:r>
              <a:rPr dirty="0" sz="1000" spc="-20">
                <a:latin typeface="PMingLiU"/>
                <a:cs typeface="PMingLiU"/>
              </a:rPr>
              <a:t>变</a:t>
            </a:r>
            <a:r>
              <a:rPr dirty="0" sz="1000" spc="5">
                <a:latin typeface="PMingLiU"/>
                <a:cs typeface="PMingLiU"/>
              </a:rPr>
              <a:t>区</a:t>
            </a:r>
            <a:r>
              <a:rPr dirty="0" sz="1000" spc="175">
                <a:latin typeface="PMingLiU"/>
                <a:cs typeface="PMingLiU"/>
              </a:rPr>
              <a:t> </a:t>
            </a:r>
            <a:r>
              <a:rPr dirty="0" sz="1000">
                <a:latin typeface="Arial"/>
                <a:cs typeface="Arial"/>
              </a:rPr>
              <a:t>(VHH)</a:t>
            </a:r>
            <a:r>
              <a:rPr dirty="0" sz="1000" spc="135">
                <a:latin typeface="Arial"/>
                <a:cs typeface="Arial"/>
              </a:rPr>
              <a:t> </a:t>
            </a:r>
            <a:r>
              <a:rPr dirty="0" sz="1000" spc="-20">
                <a:latin typeface="PMingLiU"/>
                <a:cs typeface="PMingLiU"/>
              </a:rPr>
              <a:t>也</a:t>
            </a:r>
            <a:r>
              <a:rPr dirty="0" sz="1000" spc="5">
                <a:latin typeface="PMingLiU"/>
                <a:cs typeface="PMingLiU"/>
              </a:rPr>
              <a:t>被用作</a:t>
            </a:r>
            <a:r>
              <a:rPr dirty="0" sz="1000" spc="-20">
                <a:latin typeface="PMingLiU"/>
                <a:cs typeface="PMingLiU"/>
              </a:rPr>
              <a:t>胞</a:t>
            </a:r>
            <a:r>
              <a:rPr dirty="0" sz="1000" spc="5">
                <a:latin typeface="PMingLiU"/>
                <a:cs typeface="PMingLiU"/>
              </a:rPr>
              <a:t>外抗原</a:t>
            </a:r>
            <a:r>
              <a:rPr dirty="0" sz="1000" spc="-20">
                <a:latin typeface="PMingLiU"/>
                <a:cs typeface="PMingLiU"/>
              </a:rPr>
              <a:t>结</a:t>
            </a:r>
            <a:r>
              <a:rPr dirty="0" sz="1000" spc="5">
                <a:latin typeface="PMingLiU"/>
                <a:cs typeface="PMingLiU"/>
              </a:rPr>
              <a:t>合域。</a:t>
            </a:r>
            <a:r>
              <a:rPr dirty="0" sz="1000" spc="-20">
                <a:latin typeface="PMingLiU"/>
                <a:cs typeface="PMingLiU"/>
              </a:rPr>
              <a:t>骆驼</a:t>
            </a:r>
            <a:r>
              <a:rPr dirty="0" sz="1000" spc="5">
                <a:latin typeface="PMingLiU"/>
                <a:cs typeface="PMingLiU"/>
              </a:rPr>
              <a:t>类抗体天</a:t>
            </a:r>
            <a:r>
              <a:rPr dirty="0" sz="1000" spc="-20">
                <a:latin typeface="PMingLiU"/>
                <a:cs typeface="PMingLiU"/>
              </a:rPr>
              <a:t>然</a:t>
            </a:r>
            <a:r>
              <a:rPr dirty="0" sz="1000" spc="5">
                <a:latin typeface="PMingLiU"/>
                <a:cs typeface="PMingLiU"/>
              </a:rPr>
              <a:t>缺失轻</a:t>
            </a:r>
            <a:r>
              <a:rPr dirty="0" sz="1000" spc="-20">
                <a:latin typeface="PMingLiU"/>
                <a:cs typeface="PMingLiU"/>
              </a:rPr>
              <a:t>链</a:t>
            </a:r>
            <a:r>
              <a:rPr dirty="0" sz="1000" spc="5">
                <a:latin typeface="PMingLiU"/>
                <a:cs typeface="PMingLiU"/>
              </a:rPr>
              <a:t>，又被</a:t>
            </a:r>
            <a:r>
              <a:rPr dirty="0" sz="1000" spc="-20">
                <a:latin typeface="PMingLiU"/>
                <a:cs typeface="PMingLiU"/>
              </a:rPr>
              <a:t>称</a:t>
            </a:r>
            <a:r>
              <a:rPr dirty="0" sz="1000" spc="5">
                <a:latin typeface="PMingLiU"/>
                <a:cs typeface="PMingLiU"/>
              </a:rPr>
              <a:t>为重链 抗体</a:t>
            </a:r>
            <a:r>
              <a:rPr dirty="0" sz="1000">
                <a:latin typeface="PMingLiU"/>
                <a:cs typeface="PMingLiU"/>
              </a:rPr>
              <a:t>，</a:t>
            </a:r>
            <a:r>
              <a:rPr dirty="0" sz="1000">
                <a:latin typeface="Arial"/>
                <a:cs typeface="Arial"/>
              </a:rPr>
              <a:t>VHH</a:t>
            </a:r>
            <a:r>
              <a:rPr dirty="0" sz="1000" spc="-70">
                <a:latin typeface="Arial"/>
                <a:cs typeface="Arial"/>
              </a:rPr>
              <a:t> </a:t>
            </a:r>
            <a:r>
              <a:rPr dirty="0" sz="1000" spc="-20">
                <a:latin typeface="PMingLiU"/>
                <a:cs typeface="PMingLiU"/>
              </a:rPr>
              <a:t>的</a:t>
            </a:r>
            <a:r>
              <a:rPr dirty="0" sz="1000" spc="5">
                <a:latin typeface="PMingLiU"/>
                <a:cs typeface="PMingLiU"/>
              </a:rPr>
              <a:t>特点</a:t>
            </a:r>
            <a:r>
              <a:rPr dirty="0" sz="1000" spc="-20">
                <a:latin typeface="PMingLiU"/>
                <a:cs typeface="PMingLiU"/>
              </a:rPr>
              <a:t>包</a:t>
            </a:r>
            <a:r>
              <a:rPr dirty="0" sz="1000" spc="5">
                <a:latin typeface="PMingLiU"/>
                <a:cs typeface="PMingLiU"/>
              </a:rPr>
              <a:t>括特</a:t>
            </a:r>
            <a:r>
              <a:rPr dirty="0" sz="1000" spc="-20">
                <a:latin typeface="PMingLiU"/>
                <a:cs typeface="PMingLiU"/>
              </a:rPr>
              <a:t>异</a:t>
            </a:r>
            <a:r>
              <a:rPr dirty="0" sz="1000" spc="5">
                <a:latin typeface="PMingLiU"/>
                <a:cs typeface="PMingLiU"/>
              </a:rPr>
              <a:t>性高，</a:t>
            </a:r>
            <a:r>
              <a:rPr dirty="0" sz="1000" spc="250">
                <a:latin typeface="PMingLiU"/>
                <a:cs typeface="PMingLiU"/>
              </a:rPr>
              <a:t>比</a:t>
            </a:r>
            <a:r>
              <a:rPr dirty="0" sz="1000" spc="-10">
                <a:latin typeface="Arial"/>
                <a:cs typeface="Arial"/>
              </a:rPr>
              <a:t>scFv</a:t>
            </a:r>
            <a:r>
              <a:rPr dirty="0" sz="1000" spc="-40">
                <a:latin typeface="Arial"/>
                <a:cs typeface="Arial"/>
              </a:rPr>
              <a:t> </a:t>
            </a:r>
            <a:r>
              <a:rPr dirty="0" sz="1000" spc="-20">
                <a:latin typeface="PMingLiU"/>
                <a:cs typeface="PMingLiU"/>
              </a:rPr>
              <a:t>稳</a:t>
            </a:r>
            <a:r>
              <a:rPr dirty="0" sz="1000" spc="5">
                <a:latin typeface="PMingLiU"/>
                <a:cs typeface="PMingLiU"/>
              </a:rPr>
              <a:t>定性</a:t>
            </a:r>
            <a:r>
              <a:rPr dirty="0" sz="1000" spc="-20">
                <a:latin typeface="PMingLiU"/>
                <a:cs typeface="PMingLiU"/>
              </a:rPr>
              <a:t>更好</a:t>
            </a:r>
            <a:r>
              <a:rPr dirty="0" sz="1000" spc="5">
                <a:latin typeface="PMingLiU"/>
                <a:cs typeface="PMingLiU"/>
              </a:rPr>
              <a:t>，尺寸</a:t>
            </a:r>
            <a:r>
              <a:rPr dirty="0" sz="1000" spc="-20">
                <a:latin typeface="PMingLiU"/>
                <a:cs typeface="PMingLiU"/>
              </a:rPr>
              <a:t>更</a:t>
            </a:r>
            <a:r>
              <a:rPr dirty="0" sz="1000" spc="5">
                <a:latin typeface="PMingLiU"/>
                <a:cs typeface="PMingLiU"/>
              </a:rPr>
              <a:t>小等。</a:t>
            </a:r>
            <a:endParaRPr sz="1000">
              <a:latin typeface="PMingLiU"/>
              <a:cs typeface="PMingLiU"/>
            </a:endParaRPr>
          </a:p>
          <a:p>
            <a:pPr algn="just"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7:</a:t>
            </a:r>
            <a:r>
              <a:rPr dirty="0" sz="1000" spc="5" b="1">
                <a:latin typeface="Arial"/>
                <a:cs typeface="Arial"/>
              </a:rPr>
              <a:t> </a:t>
            </a:r>
            <a:r>
              <a:rPr dirty="0" sz="1000" spc="-15" b="1">
                <a:latin typeface="Arial"/>
                <a:cs typeface="Arial"/>
              </a:rPr>
              <a:t>CAR-T</a:t>
            </a:r>
            <a:r>
              <a:rPr dirty="0" sz="1000" spc="-30" b="1">
                <a:latin typeface="Arial"/>
                <a:cs typeface="Arial"/>
              </a:rPr>
              <a:t> </a:t>
            </a:r>
            <a:r>
              <a:rPr dirty="0" sz="1000" spc="5" b="1">
                <a:latin typeface="Microsoft JhengHei UI"/>
                <a:cs typeface="Microsoft JhengHei UI"/>
              </a:rPr>
              <a:t>的胞外抗原</a:t>
            </a:r>
            <a:r>
              <a:rPr dirty="0" sz="1000" spc="-20" b="1">
                <a:latin typeface="Microsoft JhengHei UI"/>
                <a:cs typeface="Microsoft JhengHei UI"/>
              </a:rPr>
              <a:t>结</a:t>
            </a:r>
            <a:r>
              <a:rPr dirty="0" sz="1000" spc="5" b="1">
                <a:latin typeface="Microsoft JhengHei UI"/>
                <a:cs typeface="Microsoft JhengHei UI"/>
              </a:rPr>
              <a:t>合域</a:t>
            </a:r>
            <a:r>
              <a:rPr dirty="0" sz="1000" spc="15" b="1">
                <a:latin typeface="Microsoft JhengHei UI"/>
                <a:cs typeface="Microsoft JhengHei UI"/>
              </a:rPr>
              <a:t> </a:t>
            </a:r>
            <a:r>
              <a:rPr dirty="0" sz="1000" spc="-10" b="1">
                <a:latin typeface="Arial"/>
                <a:cs typeface="Arial"/>
              </a:rPr>
              <a:t>scFv</a:t>
            </a:r>
            <a:r>
              <a:rPr dirty="0" sz="1000" b="1">
                <a:latin typeface="Arial"/>
                <a:cs typeface="Arial"/>
              </a:rPr>
              <a:t> </a:t>
            </a:r>
            <a:r>
              <a:rPr dirty="0" sz="1000" spc="5" b="1">
                <a:latin typeface="Arial"/>
                <a:cs typeface="Arial"/>
              </a:rPr>
              <a:t>&amp;</a:t>
            </a:r>
            <a:r>
              <a:rPr dirty="0" sz="1000" spc="-25" b="1">
                <a:latin typeface="Arial"/>
                <a:cs typeface="Arial"/>
              </a:rPr>
              <a:t> </a:t>
            </a:r>
            <a:r>
              <a:rPr dirty="0" sz="1000" b="1">
                <a:latin typeface="Arial"/>
                <a:cs typeface="Arial"/>
              </a:rPr>
              <a:t>VHH</a:t>
            </a:r>
            <a:endParaRPr sz="1000">
              <a:latin typeface="Arial"/>
              <a:cs typeface="Arial"/>
            </a:endParaRPr>
          </a:p>
        </p:txBody>
      </p:sp>
      <p:sp>
        <p:nvSpPr>
          <p:cNvPr id="8" name="object 8"/>
          <p:cNvSpPr/>
          <p:nvPr/>
        </p:nvSpPr>
        <p:spPr>
          <a:xfrm>
            <a:off x="521512" y="4265421"/>
            <a:ext cx="5080635" cy="1978660"/>
          </a:xfrm>
          <a:custGeom>
            <a:avLst/>
            <a:gdLst/>
            <a:ahLst/>
            <a:cxnLst/>
            <a:rect l="l" t="t" r="r" b="b"/>
            <a:pathLst>
              <a:path w="5080635" h="1978660">
                <a:moveTo>
                  <a:pt x="5080127" y="1960372"/>
                </a:moveTo>
                <a:lnTo>
                  <a:pt x="0" y="1960372"/>
                </a:lnTo>
                <a:lnTo>
                  <a:pt x="0" y="1978660"/>
                </a:lnTo>
                <a:lnTo>
                  <a:pt x="5080127" y="1978660"/>
                </a:lnTo>
                <a:lnTo>
                  <a:pt x="5080127" y="1960372"/>
                </a:lnTo>
                <a:close/>
              </a:path>
              <a:path w="5080635" h="1978660">
                <a:moveTo>
                  <a:pt x="5080127" y="0"/>
                </a:moveTo>
                <a:lnTo>
                  <a:pt x="0" y="0"/>
                </a:lnTo>
                <a:lnTo>
                  <a:pt x="0" y="18288"/>
                </a:lnTo>
                <a:lnTo>
                  <a:pt x="5080127" y="18288"/>
                </a:lnTo>
                <a:lnTo>
                  <a:pt x="5080127" y="0"/>
                </a:lnTo>
                <a:close/>
              </a:path>
            </a:pathLst>
          </a:custGeom>
          <a:solidFill>
            <a:srgbClr val="000000"/>
          </a:solidFill>
        </p:spPr>
        <p:txBody>
          <a:bodyPr wrap="square" lIns="0" tIns="0" rIns="0" bIns="0" rtlCol="0"/>
          <a:lstStyle/>
          <a:p/>
        </p:txBody>
      </p:sp>
      <p:sp>
        <p:nvSpPr>
          <p:cNvPr id="9" name="object 9"/>
          <p:cNvSpPr txBox="1"/>
          <p:nvPr/>
        </p:nvSpPr>
        <p:spPr>
          <a:xfrm>
            <a:off x="527100" y="6243573"/>
            <a:ext cx="5197475" cy="3328670"/>
          </a:xfrm>
          <a:prstGeom prst="rect">
            <a:avLst/>
          </a:prstGeom>
        </p:spPr>
        <p:txBody>
          <a:bodyPr wrap="square" lIns="0" tIns="11430" rIns="0" bIns="0" rtlCol="0" vert="horz">
            <a:spAutoFit/>
          </a:bodyPr>
          <a:lstStyle/>
          <a:p>
            <a:pPr algn="just"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15">
                <a:latin typeface="Arial"/>
                <a:cs typeface="Arial"/>
              </a:rPr>
              <a:t> </a:t>
            </a:r>
            <a:r>
              <a:rPr dirty="0" sz="800" spc="-5">
                <a:latin typeface="Arial"/>
                <a:cs typeface="Arial"/>
              </a:rPr>
              <a:t>Hybribody</a:t>
            </a:r>
            <a:r>
              <a:rPr dirty="0" sz="800" spc="-5">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a:p>
            <a:pPr>
              <a:lnSpc>
                <a:spcPct val="100000"/>
              </a:lnSpc>
              <a:spcBef>
                <a:spcPts val="60"/>
              </a:spcBef>
            </a:pPr>
            <a:endParaRPr sz="1450">
              <a:latin typeface="PMingLiU"/>
              <a:cs typeface="PMingLiU"/>
            </a:endParaRPr>
          </a:p>
          <a:p>
            <a:pPr algn="just" marL="12700" marR="130810">
              <a:lnSpc>
                <a:spcPct val="139500"/>
              </a:lnSpc>
            </a:pPr>
            <a:r>
              <a:rPr dirty="0" sz="1000" spc="5" b="1">
                <a:latin typeface="Microsoft JhengHei UI"/>
                <a:cs typeface="Microsoft JhengHei UI"/>
              </a:rPr>
              <a:t>铰链区连</a:t>
            </a:r>
            <a:r>
              <a:rPr dirty="0" sz="1000" spc="-20" b="1">
                <a:latin typeface="Microsoft JhengHei UI"/>
                <a:cs typeface="Microsoft JhengHei UI"/>
              </a:rPr>
              <a:t>接</a:t>
            </a:r>
            <a:r>
              <a:rPr dirty="0" sz="1000" spc="5" b="1">
                <a:latin typeface="Microsoft JhengHei UI"/>
                <a:cs typeface="Microsoft JhengHei UI"/>
              </a:rPr>
              <a:t>胞外</a:t>
            </a:r>
            <a:r>
              <a:rPr dirty="0" sz="1000" spc="-20" b="1">
                <a:latin typeface="Microsoft JhengHei UI"/>
                <a:cs typeface="Microsoft JhengHei UI"/>
              </a:rPr>
              <a:t>域</a:t>
            </a:r>
            <a:r>
              <a:rPr dirty="0" sz="1000" spc="5" b="1">
                <a:latin typeface="Microsoft JhengHei UI"/>
                <a:cs typeface="Microsoft JhengHei UI"/>
              </a:rPr>
              <a:t>与跨</a:t>
            </a:r>
            <a:r>
              <a:rPr dirty="0" sz="1000" spc="-20" b="1">
                <a:latin typeface="Microsoft JhengHei UI"/>
                <a:cs typeface="Microsoft JhengHei UI"/>
              </a:rPr>
              <a:t>膜</a:t>
            </a:r>
            <a:r>
              <a:rPr dirty="0" sz="1000" spc="5" b="1">
                <a:latin typeface="Microsoft JhengHei UI"/>
                <a:cs typeface="Microsoft JhengHei UI"/>
              </a:rPr>
              <a:t>域，长</a:t>
            </a:r>
            <a:r>
              <a:rPr dirty="0" sz="1000" spc="-20" b="1">
                <a:latin typeface="Microsoft JhengHei UI"/>
                <a:cs typeface="Microsoft JhengHei UI"/>
              </a:rPr>
              <a:t>度</a:t>
            </a:r>
            <a:r>
              <a:rPr dirty="0" sz="1000" spc="5" b="1">
                <a:latin typeface="Microsoft JhengHei UI"/>
                <a:cs typeface="Microsoft JhengHei UI"/>
              </a:rPr>
              <a:t>或</a:t>
            </a:r>
            <a:r>
              <a:rPr dirty="0" sz="1000" spc="-20" b="1">
                <a:latin typeface="Microsoft JhengHei UI"/>
                <a:cs typeface="Microsoft JhengHei UI"/>
              </a:rPr>
              <a:t>影</a:t>
            </a:r>
            <a:r>
              <a:rPr dirty="0" sz="1000" spc="5" b="1">
                <a:latin typeface="Microsoft JhengHei UI"/>
                <a:cs typeface="Microsoft JhengHei UI"/>
              </a:rPr>
              <a:t>响</a:t>
            </a:r>
            <a:r>
              <a:rPr dirty="0" sz="1000" spc="25" b="1">
                <a:latin typeface="Microsoft JhengHei UI"/>
                <a:cs typeface="Microsoft JhengHei UI"/>
              </a:rPr>
              <a:t> </a:t>
            </a:r>
            <a:r>
              <a:rPr dirty="0" sz="1000" spc="-10" b="1">
                <a:latin typeface="Arial"/>
                <a:cs typeface="Arial"/>
              </a:rPr>
              <a:t>CAR</a:t>
            </a:r>
            <a:r>
              <a:rPr dirty="0" sz="1000" spc="-40" b="1">
                <a:latin typeface="Arial"/>
                <a:cs typeface="Arial"/>
              </a:rPr>
              <a:t> </a:t>
            </a:r>
            <a:r>
              <a:rPr dirty="0" sz="1000" spc="5" b="1">
                <a:latin typeface="Microsoft JhengHei UI"/>
                <a:cs typeface="Microsoft JhengHei UI"/>
              </a:rPr>
              <a:t>功能。</a:t>
            </a:r>
            <a:r>
              <a:rPr dirty="0" sz="1000" spc="5">
                <a:latin typeface="PMingLiU"/>
                <a:cs typeface="PMingLiU"/>
              </a:rPr>
              <a:t>铰链区</a:t>
            </a:r>
            <a:r>
              <a:rPr dirty="0" sz="1000" spc="-20">
                <a:latin typeface="PMingLiU"/>
                <a:cs typeface="PMingLiU"/>
              </a:rPr>
              <a:t>的</a:t>
            </a:r>
            <a:r>
              <a:rPr dirty="0" sz="1000" spc="5">
                <a:latin typeface="PMingLiU"/>
                <a:cs typeface="PMingLiU"/>
              </a:rPr>
              <a:t>功能</a:t>
            </a:r>
            <a:r>
              <a:rPr dirty="0" sz="1000" spc="-20">
                <a:latin typeface="PMingLiU"/>
                <a:cs typeface="PMingLiU"/>
              </a:rPr>
              <a:t>包</a:t>
            </a:r>
            <a:r>
              <a:rPr dirty="0" sz="1000" spc="5">
                <a:latin typeface="PMingLiU"/>
                <a:cs typeface="PMingLiU"/>
              </a:rPr>
              <a:t>括提</a:t>
            </a:r>
            <a:r>
              <a:rPr dirty="0" sz="1000" spc="-20">
                <a:latin typeface="PMingLiU"/>
                <a:cs typeface="PMingLiU"/>
              </a:rPr>
              <a:t>供</a:t>
            </a:r>
            <a:r>
              <a:rPr dirty="0" sz="1000" spc="5">
                <a:latin typeface="PMingLiU"/>
                <a:cs typeface="PMingLiU"/>
              </a:rPr>
              <a:t>灵活</a:t>
            </a:r>
            <a:r>
              <a:rPr dirty="0" sz="1000" spc="-20">
                <a:latin typeface="PMingLiU"/>
                <a:cs typeface="PMingLiU"/>
              </a:rPr>
              <a:t>性</a:t>
            </a:r>
            <a:r>
              <a:rPr dirty="0" sz="1000" spc="5">
                <a:latin typeface="PMingLiU"/>
                <a:cs typeface="PMingLiU"/>
              </a:rPr>
              <a:t>，克服 空间阻</a:t>
            </a:r>
            <a:r>
              <a:rPr dirty="0" sz="1000" spc="-20">
                <a:latin typeface="PMingLiU"/>
                <a:cs typeface="PMingLiU"/>
              </a:rPr>
              <a:t>碍</a:t>
            </a:r>
            <a:r>
              <a:rPr dirty="0" sz="1000" spc="5">
                <a:latin typeface="PMingLiU"/>
                <a:cs typeface="PMingLiU"/>
              </a:rPr>
              <a:t>，及</a:t>
            </a:r>
            <a:r>
              <a:rPr dirty="0" sz="1000" spc="-20">
                <a:latin typeface="PMingLiU"/>
                <a:cs typeface="PMingLiU"/>
              </a:rPr>
              <a:t>贡</a:t>
            </a:r>
            <a:r>
              <a:rPr dirty="0" sz="1000" spc="5">
                <a:latin typeface="PMingLiU"/>
                <a:cs typeface="PMingLiU"/>
              </a:rPr>
              <a:t>献</a:t>
            </a:r>
            <a:r>
              <a:rPr dirty="0" sz="1000" spc="60">
                <a:latin typeface="PMingLiU"/>
                <a:cs typeface="PMingLiU"/>
              </a:rPr>
              <a:t> </a:t>
            </a:r>
            <a:r>
              <a:rPr dirty="0" sz="1000">
                <a:latin typeface="Arial"/>
                <a:cs typeface="Arial"/>
              </a:rPr>
              <a:t>CAR</a:t>
            </a:r>
            <a:r>
              <a:rPr dirty="0" sz="1000" spc="-10">
                <a:latin typeface="Arial"/>
                <a:cs typeface="Arial"/>
              </a:rPr>
              <a:t> </a:t>
            </a:r>
            <a:r>
              <a:rPr dirty="0" sz="1000" spc="-20">
                <a:latin typeface="PMingLiU"/>
                <a:cs typeface="PMingLiU"/>
              </a:rPr>
              <a:t>的</a:t>
            </a:r>
            <a:r>
              <a:rPr dirty="0" sz="1000" spc="5">
                <a:latin typeface="PMingLiU"/>
                <a:cs typeface="PMingLiU"/>
              </a:rPr>
              <a:t>长度</a:t>
            </a:r>
            <a:r>
              <a:rPr dirty="0" sz="1000" spc="-20">
                <a:latin typeface="PMingLiU"/>
                <a:cs typeface="PMingLiU"/>
              </a:rPr>
              <a:t>，</a:t>
            </a:r>
            <a:r>
              <a:rPr dirty="0" sz="1000" spc="5">
                <a:latin typeface="PMingLiU"/>
                <a:cs typeface="PMingLiU"/>
              </a:rPr>
              <a:t>使得</a:t>
            </a:r>
            <a:r>
              <a:rPr dirty="0" sz="1000" spc="-20">
                <a:latin typeface="PMingLiU"/>
                <a:cs typeface="PMingLiU"/>
              </a:rPr>
              <a:t>抗</a:t>
            </a:r>
            <a:r>
              <a:rPr dirty="0" sz="1000" spc="5">
                <a:latin typeface="PMingLiU"/>
                <a:cs typeface="PMingLiU"/>
              </a:rPr>
              <a:t>原结</a:t>
            </a:r>
            <a:r>
              <a:rPr dirty="0" sz="1000" spc="-20">
                <a:latin typeface="PMingLiU"/>
                <a:cs typeface="PMingLiU"/>
              </a:rPr>
              <a:t>合</a:t>
            </a:r>
            <a:r>
              <a:rPr dirty="0" sz="1000" spc="5">
                <a:latin typeface="PMingLiU"/>
                <a:cs typeface="PMingLiU"/>
              </a:rPr>
              <a:t>域可</a:t>
            </a:r>
            <a:r>
              <a:rPr dirty="0" sz="1000" spc="-20">
                <a:latin typeface="PMingLiU"/>
                <a:cs typeface="PMingLiU"/>
              </a:rPr>
              <a:t>以</a:t>
            </a:r>
            <a:r>
              <a:rPr dirty="0" sz="1000" spc="5">
                <a:latin typeface="PMingLiU"/>
                <a:cs typeface="PMingLiU"/>
              </a:rPr>
              <a:t>接触到</a:t>
            </a:r>
            <a:r>
              <a:rPr dirty="0" sz="1000" spc="-20">
                <a:latin typeface="PMingLiU"/>
                <a:cs typeface="PMingLiU"/>
              </a:rPr>
              <a:t>靶</a:t>
            </a:r>
            <a:r>
              <a:rPr dirty="0" sz="1000" spc="5">
                <a:latin typeface="PMingLiU"/>
                <a:cs typeface="PMingLiU"/>
              </a:rPr>
              <a:t>表位</a:t>
            </a:r>
            <a:r>
              <a:rPr dirty="0" sz="1000" spc="-20">
                <a:latin typeface="PMingLiU"/>
                <a:cs typeface="PMingLiU"/>
              </a:rPr>
              <a:t>等</a:t>
            </a:r>
            <a:r>
              <a:rPr dirty="0" sz="1000" spc="5">
                <a:latin typeface="PMingLiU"/>
                <a:cs typeface="PMingLiU"/>
              </a:rPr>
              <a:t>。最</a:t>
            </a:r>
            <a:r>
              <a:rPr dirty="0" sz="1000" spc="-20">
                <a:latin typeface="PMingLiU"/>
                <a:cs typeface="PMingLiU"/>
              </a:rPr>
              <a:t>佳</a:t>
            </a:r>
            <a:r>
              <a:rPr dirty="0" sz="1000" spc="5">
                <a:latin typeface="PMingLiU"/>
                <a:cs typeface="PMingLiU"/>
              </a:rPr>
              <a:t>铰链</a:t>
            </a:r>
            <a:r>
              <a:rPr dirty="0" sz="1000" spc="-20">
                <a:latin typeface="PMingLiU"/>
                <a:cs typeface="PMingLiU"/>
              </a:rPr>
              <a:t>区</a:t>
            </a:r>
            <a:r>
              <a:rPr dirty="0" sz="1000" spc="5">
                <a:latin typeface="PMingLiU"/>
                <a:cs typeface="PMingLiU"/>
              </a:rPr>
              <a:t>长度取 </a:t>
            </a:r>
            <a:r>
              <a:rPr dirty="0" sz="1000" spc="25">
                <a:latin typeface="PMingLiU"/>
                <a:cs typeface="PMingLiU"/>
              </a:rPr>
              <a:t>决</a:t>
            </a:r>
            <a:r>
              <a:rPr dirty="0" sz="1000" spc="5">
                <a:latin typeface="PMingLiU"/>
                <a:cs typeface="PMingLiU"/>
              </a:rPr>
              <a:t>于</a:t>
            </a:r>
            <a:r>
              <a:rPr dirty="0" sz="1000" spc="25">
                <a:latin typeface="PMingLiU"/>
                <a:cs typeface="PMingLiU"/>
              </a:rPr>
              <a:t>肿</a:t>
            </a:r>
            <a:r>
              <a:rPr dirty="0" sz="1000" spc="5">
                <a:latin typeface="PMingLiU"/>
                <a:cs typeface="PMingLiU"/>
              </a:rPr>
              <a:t>瘤细</a:t>
            </a:r>
            <a:r>
              <a:rPr dirty="0" sz="1000" spc="25">
                <a:latin typeface="PMingLiU"/>
                <a:cs typeface="PMingLiU"/>
              </a:rPr>
              <a:t>胞</a:t>
            </a:r>
            <a:r>
              <a:rPr dirty="0" sz="1000" spc="5">
                <a:latin typeface="PMingLiU"/>
                <a:cs typeface="PMingLiU"/>
              </a:rPr>
              <a:t>靶</a:t>
            </a:r>
            <a:r>
              <a:rPr dirty="0" sz="1000" spc="25">
                <a:latin typeface="PMingLiU"/>
                <a:cs typeface="PMingLiU"/>
              </a:rPr>
              <a:t>表</a:t>
            </a:r>
            <a:r>
              <a:rPr dirty="0" sz="1000" spc="5">
                <a:latin typeface="PMingLiU"/>
                <a:cs typeface="PMingLiU"/>
              </a:rPr>
              <a:t>位</a:t>
            </a:r>
            <a:r>
              <a:rPr dirty="0" sz="1000" spc="25">
                <a:latin typeface="PMingLiU"/>
                <a:cs typeface="PMingLiU"/>
              </a:rPr>
              <a:t>的</a:t>
            </a:r>
            <a:r>
              <a:rPr dirty="0" sz="1000" spc="5">
                <a:latin typeface="PMingLiU"/>
                <a:cs typeface="PMingLiU"/>
              </a:rPr>
              <a:t>位置</a:t>
            </a:r>
            <a:r>
              <a:rPr dirty="0" sz="1000" spc="25">
                <a:latin typeface="PMingLiU"/>
                <a:cs typeface="PMingLiU"/>
              </a:rPr>
              <a:t>和</a:t>
            </a:r>
            <a:r>
              <a:rPr dirty="0" sz="1000" spc="5">
                <a:latin typeface="PMingLiU"/>
                <a:cs typeface="PMingLiU"/>
              </a:rPr>
              <a:t>暴</a:t>
            </a:r>
            <a:r>
              <a:rPr dirty="0" sz="1000" spc="25">
                <a:latin typeface="PMingLiU"/>
                <a:cs typeface="PMingLiU"/>
              </a:rPr>
              <a:t>露</a:t>
            </a:r>
            <a:r>
              <a:rPr dirty="0" sz="1000" spc="5">
                <a:latin typeface="PMingLiU"/>
                <a:cs typeface="PMingLiU"/>
              </a:rPr>
              <a:t>程度</a:t>
            </a:r>
            <a:r>
              <a:rPr dirty="0" sz="1000" spc="25">
                <a:latin typeface="PMingLiU"/>
                <a:cs typeface="PMingLiU"/>
              </a:rPr>
              <a:t>，</a:t>
            </a:r>
            <a:r>
              <a:rPr dirty="0" sz="1000" spc="5">
                <a:latin typeface="PMingLiU"/>
                <a:cs typeface="PMingLiU"/>
              </a:rPr>
              <a:t>需</a:t>
            </a:r>
            <a:r>
              <a:rPr dirty="0" sz="1000" spc="25">
                <a:latin typeface="PMingLiU"/>
                <a:cs typeface="PMingLiU"/>
              </a:rPr>
              <a:t>要</a:t>
            </a:r>
            <a:r>
              <a:rPr dirty="0" sz="1000" spc="5">
                <a:latin typeface="PMingLiU"/>
                <a:cs typeface="PMingLiU"/>
              </a:rPr>
              <a:t>根据</a:t>
            </a:r>
            <a:r>
              <a:rPr dirty="0" sz="1000" spc="25">
                <a:latin typeface="PMingLiU"/>
                <a:cs typeface="PMingLiU"/>
              </a:rPr>
              <a:t>特</a:t>
            </a:r>
            <a:r>
              <a:rPr dirty="0" sz="1000" spc="5">
                <a:latin typeface="PMingLiU"/>
                <a:cs typeface="PMingLiU"/>
              </a:rPr>
              <a:t>定</a:t>
            </a:r>
            <a:r>
              <a:rPr dirty="0" sz="1000" spc="25">
                <a:latin typeface="PMingLiU"/>
                <a:cs typeface="PMingLiU"/>
              </a:rPr>
              <a:t>的</a:t>
            </a:r>
            <a:r>
              <a:rPr dirty="0" sz="1000" spc="5">
                <a:latin typeface="PMingLiU"/>
                <a:cs typeface="PMingLiU"/>
              </a:rPr>
              <a:t>抗</a:t>
            </a:r>
            <a:r>
              <a:rPr dirty="0" sz="1000" spc="25">
                <a:latin typeface="PMingLiU"/>
                <a:cs typeface="PMingLiU"/>
              </a:rPr>
              <a:t>原</a:t>
            </a:r>
            <a:r>
              <a:rPr dirty="0" sz="1000" spc="5">
                <a:latin typeface="PMingLiU"/>
                <a:cs typeface="PMingLiU"/>
              </a:rPr>
              <a:t>结合</a:t>
            </a:r>
            <a:r>
              <a:rPr dirty="0" sz="1000" spc="25">
                <a:latin typeface="PMingLiU"/>
                <a:cs typeface="PMingLiU"/>
              </a:rPr>
              <a:t>域</a:t>
            </a:r>
            <a:r>
              <a:rPr dirty="0" sz="1000" spc="5">
                <a:latin typeface="PMingLiU"/>
                <a:cs typeface="PMingLiU"/>
              </a:rPr>
              <a:t>进</a:t>
            </a:r>
            <a:r>
              <a:rPr dirty="0" sz="1000" spc="25">
                <a:latin typeface="PMingLiU"/>
                <a:cs typeface="PMingLiU"/>
              </a:rPr>
              <a:t>行</a:t>
            </a:r>
            <a:r>
              <a:rPr dirty="0" sz="1000" spc="5">
                <a:latin typeface="PMingLiU"/>
                <a:cs typeface="PMingLiU"/>
              </a:rPr>
              <a:t>定</a:t>
            </a:r>
            <a:r>
              <a:rPr dirty="0" sz="1000" spc="25">
                <a:latin typeface="PMingLiU"/>
                <a:cs typeface="PMingLiU"/>
              </a:rPr>
              <a:t>制</a:t>
            </a:r>
            <a:r>
              <a:rPr dirty="0" sz="1000" spc="5">
                <a:latin typeface="PMingLiU"/>
                <a:cs typeface="PMingLiU"/>
              </a:rPr>
              <a:t>。最</a:t>
            </a:r>
            <a:r>
              <a:rPr dirty="0" sz="1000" spc="25">
                <a:latin typeface="PMingLiU"/>
                <a:cs typeface="PMingLiU"/>
              </a:rPr>
              <a:t>常</a:t>
            </a:r>
            <a:r>
              <a:rPr dirty="0" sz="1000" spc="5">
                <a:latin typeface="PMingLiU"/>
                <a:cs typeface="PMingLiU"/>
              </a:rPr>
              <a:t>用的 铰链区来自</a:t>
            </a:r>
            <a:r>
              <a:rPr dirty="0" sz="1000" spc="125">
                <a:latin typeface="PMingLiU"/>
                <a:cs typeface="PMingLiU"/>
              </a:rPr>
              <a:t> </a:t>
            </a:r>
            <a:r>
              <a:rPr dirty="0" sz="1000" spc="-5">
                <a:latin typeface="Arial"/>
                <a:cs typeface="Arial"/>
              </a:rPr>
              <a:t>CD8</a:t>
            </a:r>
            <a:r>
              <a:rPr dirty="0" sz="1000" spc="5">
                <a:latin typeface="PMingLiU"/>
                <a:cs typeface="PMingLiU"/>
              </a:rPr>
              <a:t>、</a:t>
            </a:r>
            <a:r>
              <a:rPr dirty="0" sz="1000" spc="-5">
                <a:latin typeface="Arial"/>
                <a:cs typeface="Arial"/>
              </a:rPr>
              <a:t>CD28</a:t>
            </a:r>
            <a:r>
              <a:rPr dirty="0" sz="1000" spc="5">
                <a:latin typeface="PMingLiU"/>
                <a:cs typeface="PMingLiU"/>
              </a:rPr>
              <a:t>、</a:t>
            </a:r>
            <a:r>
              <a:rPr dirty="0" sz="1000" spc="-5">
                <a:latin typeface="Arial"/>
                <a:cs typeface="Arial"/>
              </a:rPr>
              <a:t>IgG1</a:t>
            </a:r>
            <a:r>
              <a:rPr dirty="0" sz="1000" spc="75">
                <a:latin typeface="Arial"/>
                <a:cs typeface="Arial"/>
              </a:rPr>
              <a:t> </a:t>
            </a:r>
            <a:r>
              <a:rPr dirty="0" sz="1000" spc="5">
                <a:latin typeface="PMingLiU"/>
                <a:cs typeface="PMingLiU"/>
              </a:rPr>
              <a:t>或</a:t>
            </a:r>
            <a:r>
              <a:rPr dirty="0" sz="1000" spc="125">
                <a:latin typeface="PMingLiU"/>
                <a:cs typeface="PMingLiU"/>
              </a:rPr>
              <a:t> </a:t>
            </a:r>
            <a:r>
              <a:rPr dirty="0" sz="1000" spc="-5">
                <a:latin typeface="Arial"/>
                <a:cs typeface="Arial"/>
              </a:rPr>
              <a:t>IgG4</a:t>
            </a:r>
            <a:r>
              <a:rPr dirty="0" sz="1000" spc="75">
                <a:latin typeface="Arial"/>
                <a:cs typeface="Arial"/>
              </a:rPr>
              <a:t> </a:t>
            </a:r>
            <a:r>
              <a:rPr dirty="0" sz="1000" spc="-20">
                <a:latin typeface="PMingLiU"/>
                <a:cs typeface="PMingLiU"/>
              </a:rPr>
              <a:t>的</a:t>
            </a:r>
            <a:r>
              <a:rPr dirty="0" sz="1000" spc="5">
                <a:latin typeface="PMingLiU"/>
                <a:cs typeface="PMingLiU"/>
              </a:rPr>
              <a:t>氨基</a:t>
            </a:r>
            <a:r>
              <a:rPr dirty="0" sz="1000" spc="-20">
                <a:latin typeface="PMingLiU"/>
                <a:cs typeface="PMingLiU"/>
              </a:rPr>
              <a:t>酸</a:t>
            </a:r>
            <a:r>
              <a:rPr dirty="0" sz="1000" spc="5">
                <a:latin typeface="PMingLiU"/>
                <a:cs typeface="PMingLiU"/>
              </a:rPr>
              <a:t>序</a:t>
            </a:r>
            <a:r>
              <a:rPr dirty="0" sz="1000" spc="-20">
                <a:latin typeface="PMingLiU"/>
                <a:cs typeface="PMingLiU"/>
              </a:rPr>
              <a:t>列</a:t>
            </a:r>
            <a:r>
              <a:rPr dirty="0" sz="1000" spc="5">
                <a:latin typeface="PMingLiU"/>
                <a:cs typeface="PMingLiU"/>
              </a:rPr>
              <a:t>，其中来自</a:t>
            </a:r>
            <a:r>
              <a:rPr dirty="0" sz="1000" spc="105">
                <a:latin typeface="PMingLiU"/>
                <a:cs typeface="PMingLiU"/>
              </a:rPr>
              <a:t> </a:t>
            </a:r>
            <a:r>
              <a:rPr dirty="0" sz="1000" spc="-5">
                <a:latin typeface="Arial"/>
                <a:cs typeface="Arial"/>
              </a:rPr>
              <a:t>lgG</a:t>
            </a:r>
            <a:r>
              <a:rPr dirty="0" sz="1000" spc="90">
                <a:latin typeface="Arial"/>
                <a:cs typeface="Arial"/>
              </a:rPr>
              <a:t> </a:t>
            </a:r>
            <a:r>
              <a:rPr dirty="0" sz="1000" spc="-20">
                <a:latin typeface="PMingLiU"/>
                <a:cs typeface="PMingLiU"/>
              </a:rPr>
              <a:t>的</a:t>
            </a:r>
            <a:r>
              <a:rPr dirty="0" sz="1000" spc="5">
                <a:latin typeface="PMingLiU"/>
                <a:cs typeface="PMingLiU"/>
              </a:rPr>
              <a:t>铰链</a:t>
            </a:r>
            <a:r>
              <a:rPr dirty="0" sz="1000" spc="-20">
                <a:latin typeface="PMingLiU"/>
                <a:cs typeface="PMingLiU"/>
              </a:rPr>
              <a:t>区</a:t>
            </a:r>
            <a:r>
              <a:rPr dirty="0" sz="1000" spc="5">
                <a:latin typeface="PMingLiU"/>
                <a:cs typeface="PMingLiU"/>
              </a:rPr>
              <a:t>可能</a:t>
            </a:r>
            <a:r>
              <a:rPr dirty="0" sz="1000" spc="-20">
                <a:latin typeface="PMingLiU"/>
                <a:cs typeface="PMingLiU"/>
              </a:rPr>
              <a:t>导</a:t>
            </a:r>
            <a:r>
              <a:rPr dirty="0" sz="1000" spc="5">
                <a:latin typeface="PMingLiU"/>
                <a:cs typeface="PMingLiU"/>
              </a:rPr>
              <a:t>致 </a:t>
            </a:r>
            <a:r>
              <a:rPr dirty="0" sz="1000">
                <a:latin typeface="Arial"/>
                <a:cs typeface="Arial"/>
              </a:rPr>
              <a:t>CAR-T</a:t>
            </a:r>
            <a:r>
              <a:rPr dirty="0" sz="1000" spc="-60">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耗竭</a:t>
            </a:r>
            <a:r>
              <a:rPr dirty="0" sz="1000" spc="-20">
                <a:latin typeface="PMingLiU"/>
                <a:cs typeface="PMingLiU"/>
              </a:rPr>
              <a:t>，</a:t>
            </a:r>
            <a:r>
              <a:rPr dirty="0" sz="1000" spc="5">
                <a:latin typeface="PMingLiU"/>
                <a:cs typeface="PMingLiU"/>
              </a:rPr>
              <a:t>从而</a:t>
            </a:r>
            <a:r>
              <a:rPr dirty="0" sz="1000" spc="-20">
                <a:latin typeface="PMingLiU"/>
                <a:cs typeface="PMingLiU"/>
              </a:rPr>
              <a:t>影</a:t>
            </a:r>
            <a:r>
              <a:rPr dirty="0" sz="1000" spc="5">
                <a:latin typeface="PMingLiU"/>
                <a:cs typeface="PMingLiU"/>
              </a:rPr>
              <a:t>响其</a:t>
            </a:r>
            <a:r>
              <a:rPr dirty="0" sz="1000" spc="-20">
                <a:latin typeface="PMingLiU"/>
                <a:cs typeface="PMingLiU"/>
              </a:rPr>
              <a:t>回</a:t>
            </a:r>
            <a:r>
              <a:rPr dirty="0" sz="1000" spc="5">
                <a:latin typeface="PMingLiU"/>
                <a:cs typeface="PMingLiU"/>
              </a:rPr>
              <a:t>输后</a:t>
            </a:r>
            <a:r>
              <a:rPr dirty="0" sz="1000" spc="-20">
                <a:latin typeface="PMingLiU"/>
                <a:cs typeface="PMingLiU"/>
              </a:rPr>
              <a:t>的</a:t>
            </a:r>
            <a:r>
              <a:rPr dirty="0" sz="1000" spc="5">
                <a:latin typeface="PMingLiU"/>
                <a:cs typeface="PMingLiU"/>
              </a:rPr>
              <a:t>持久</a:t>
            </a:r>
            <a:r>
              <a:rPr dirty="0" sz="1000" spc="-20">
                <a:latin typeface="PMingLiU"/>
                <a:cs typeface="PMingLiU"/>
              </a:rPr>
              <a:t>性</a:t>
            </a:r>
            <a:r>
              <a:rPr dirty="0" sz="1000" spc="5">
                <a:latin typeface="PMingLiU"/>
                <a:cs typeface="PMingLiU"/>
              </a:rPr>
              <a:t>。</a:t>
            </a:r>
            <a:endParaRPr sz="1000">
              <a:latin typeface="PMingLiU"/>
              <a:cs typeface="PMingLiU"/>
            </a:endParaRPr>
          </a:p>
          <a:p>
            <a:pPr algn="just" marL="12700" marR="133350">
              <a:lnSpc>
                <a:spcPct val="139000"/>
              </a:lnSpc>
              <a:spcBef>
                <a:spcPts val="615"/>
              </a:spcBef>
            </a:pPr>
            <a:r>
              <a:rPr dirty="0" sz="1000" spc="5" b="1">
                <a:latin typeface="Microsoft JhengHei UI"/>
                <a:cs typeface="Microsoft JhengHei UI"/>
              </a:rPr>
              <a:t>跨膜结构</a:t>
            </a:r>
            <a:r>
              <a:rPr dirty="0" sz="1000" spc="-20" b="1">
                <a:latin typeface="Microsoft JhengHei UI"/>
                <a:cs typeface="Microsoft JhengHei UI"/>
              </a:rPr>
              <a:t>域</a:t>
            </a:r>
            <a:r>
              <a:rPr dirty="0" sz="1000" spc="5" b="1">
                <a:latin typeface="Microsoft JhengHei UI"/>
                <a:cs typeface="Microsoft JhengHei UI"/>
              </a:rPr>
              <a:t>将</a:t>
            </a:r>
            <a:r>
              <a:rPr dirty="0" sz="1000" spc="40" b="1">
                <a:latin typeface="Microsoft JhengHei UI"/>
                <a:cs typeface="Microsoft JhengHei UI"/>
              </a:rPr>
              <a:t> </a:t>
            </a:r>
            <a:r>
              <a:rPr dirty="0" sz="1000" spc="-10" b="1">
                <a:latin typeface="Arial"/>
                <a:cs typeface="Arial"/>
              </a:rPr>
              <a:t>CAR</a:t>
            </a:r>
            <a:r>
              <a:rPr dirty="0" sz="1000" b="1">
                <a:latin typeface="Arial"/>
                <a:cs typeface="Arial"/>
              </a:rPr>
              <a:t> </a:t>
            </a:r>
            <a:r>
              <a:rPr dirty="0" sz="1000" spc="5" b="1">
                <a:latin typeface="Microsoft JhengHei UI"/>
                <a:cs typeface="Microsoft JhengHei UI"/>
              </a:rPr>
              <a:t>锚定在</a:t>
            </a:r>
            <a:r>
              <a:rPr dirty="0" sz="1000" spc="40" b="1">
                <a:latin typeface="Microsoft JhengHei UI"/>
                <a:cs typeface="Microsoft JhengHei UI"/>
              </a:rPr>
              <a:t> </a:t>
            </a:r>
            <a:r>
              <a:rPr dirty="0" sz="1000" b="1">
                <a:latin typeface="Arial"/>
                <a:cs typeface="Arial"/>
              </a:rPr>
              <a:t>T</a:t>
            </a:r>
            <a:r>
              <a:rPr dirty="0" sz="1000" spc="-5" b="1">
                <a:latin typeface="Arial"/>
                <a:cs typeface="Arial"/>
              </a:rPr>
              <a:t> </a:t>
            </a:r>
            <a:r>
              <a:rPr dirty="0" sz="1000" spc="5" b="1">
                <a:latin typeface="Microsoft JhengHei UI"/>
                <a:cs typeface="Microsoft JhengHei UI"/>
              </a:rPr>
              <a:t>细胞</a:t>
            </a:r>
            <a:r>
              <a:rPr dirty="0" sz="1000" spc="-20" b="1">
                <a:latin typeface="Microsoft JhengHei UI"/>
                <a:cs typeface="Microsoft JhengHei UI"/>
              </a:rPr>
              <a:t>表</a:t>
            </a:r>
            <a:r>
              <a:rPr dirty="0" sz="1000" spc="5" b="1">
                <a:latin typeface="Microsoft JhengHei UI"/>
                <a:cs typeface="Microsoft JhengHei UI"/>
              </a:rPr>
              <a:t>面，可</a:t>
            </a:r>
            <a:r>
              <a:rPr dirty="0" sz="1000" spc="-20" b="1">
                <a:latin typeface="Microsoft JhengHei UI"/>
                <a:cs typeface="Microsoft JhengHei UI"/>
              </a:rPr>
              <a:t>能</a:t>
            </a:r>
            <a:r>
              <a:rPr dirty="0" sz="1000" spc="5" b="1">
                <a:latin typeface="Microsoft JhengHei UI"/>
                <a:cs typeface="Microsoft JhengHei UI"/>
              </a:rPr>
              <a:t>影响</a:t>
            </a:r>
            <a:r>
              <a:rPr dirty="0" sz="1000" spc="40" b="1">
                <a:latin typeface="Microsoft JhengHei UI"/>
                <a:cs typeface="Microsoft JhengHei UI"/>
              </a:rPr>
              <a:t> </a:t>
            </a:r>
            <a:r>
              <a:rPr dirty="0" sz="1000" spc="-10" b="1">
                <a:latin typeface="Arial"/>
                <a:cs typeface="Arial"/>
              </a:rPr>
              <a:t>CAR</a:t>
            </a:r>
            <a:r>
              <a:rPr dirty="0" sz="1000" spc="-25" b="1">
                <a:latin typeface="Arial"/>
                <a:cs typeface="Arial"/>
              </a:rPr>
              <a:t> </a:t>
            </a:r>
            <a:r>
              <a:rPr dirty="0" sz="1000" spc="5" b="1">
                <a:latin typeface="Microsoft JhengHei UI"/>
                <a:cs typeface="Microsoft JhengHei UI"/>
              </a:rPr>
              <a:t>的表达水平与</a:t>
            </a:r>
            <a:r>
              <a:rPr dirty="0" sz="1000" spc="-20" b="1">
                <a:latin typeface="Microsoft JhengHei UI"/>
                <a:cs typeface="Microsoft JhengHei UI"/>
              </a:rPr>
              <a:t>稳</a:t>
            </a:r>
            <a:r>
              <a:rPr dirty="0" sz="1000" spc="5" b="1">
                <a:latin typeface="Microsoft JhengHei UI"/>
                <a:cs typeface="Microsoft JhengHei UI"/>
              </a:rPr>
              <a:t>定性</a:t>
            </a:r>
            <a:r>
              <a:rPr dirty="0" sz="1000" spc="10" b="1">
                <a:latin typeface="Microsoft JhengHei UI"/>
                <a:cs typeface="Microsoft JhengHei UI"/>
              </a:rPr>
              <a:t>。</a:t>
            </a:r>
            <a:r>
              <a:rPr dirty="0" sz="1000" spc="-20">
                <a:latin typeface="PMingLiU"/>
                <a:cs typeface="PMingLiU"/>
              </a:rPr>
              <a:t>跨</a:t>
            </a:r>
            <a:r>
              <a:rPr dirty="0" sz="1000" spc="5">
                <a:latin typeface="PMingLiU"/>
                <a:cs typeface="PMingLiU"/>
              </a:rPr>
              <a:t>膜</a:t>
            </a:r>
            <a:r>
              <a:rPr dirty="0" sz="1000" spc="-20">
                <a:latin typeface="PMingLiU"/>
                <a:cs typeface="PMingLiU"/>
              </a:rPr>
              <a:t>结</a:t>
            </a:r>
            <a:r>
              <a:rPr dirty="0" sz="1000" spc="5">
                <a:latin typeface="PMingLiU"/>
                <a:cs typeface="PMingLiU"/>
              </a:rPr>
              <a:t>构域 包括</a:t>
            </a:r>
            <a:r>
              <a:rPr dirty="0" sz="1000" spc="100">
                <a:latin typeface="PMingLiU"/>
                <a:cs typeface="PMingLiU"/>
              </a:rPr>
              <a:t> </a:t>
            </a:r>
            <a:r>
              <a:rPr dirty="0" sz="1000" spc="-5">
                <a:latin typeface="Arial"/>
                <a:cs typeface="Arial"/>
              </a:rPr>
              <a:t>CD3ζ</a:t>
            </a:r>
            <a:r>
              <a:rPr dirty="0" sz="1000" spc="5">
                <a:latin typeface="PMingLiU"/>
                <a:cs typeface="PMingLiU"/>
              </a:rPr>
              <a:t>、</a:t>
            </a:r>
            <a:r>
              <a:rPr dirty="0" sz="1000" spc="-5">
                <a:latin typeface="Arial"/>
                <a:cs typeface="Arial"/>
              </a:rPr>
              <a:t>CD4</a:t>
            </a:r>
            <a:r>
              <a:rPr dirty="0" sz="1000" spc="5">
                <a:latin typeface="PMingLiU"/>
                <a:cs typeface="PMingLiU"/>
              </a:rPr>
              <a:t>、</a:t>
            </a:r>
            <a:r>
              <a:rPr dirty="0" sz="1000" spc="-5">
                <a:latin typeface="Arial"/>
                <a:cs typeface="Arial"/>
              </a:rPr>
              <a:t>CD8α</a:t>
            </a:r>
            <a:r>
              <a:rPr dirty="0" sz="1000" spc="5">
                <a:latin typeface="PMingLiU"/>
                <a:cs typeface="PMingLiU"/>
              </a:rPr>
              <a:t>、</a:t>
            </a:r>
            <a:r>
              <a:rPr dirty="0" sz="1000" spc="-5">
                <a:latin typeface="Arial"/>
                <a:cs typeface="Arial"/>
              </a:rPr>
              <a:t>CD28</a:t>
            </a:r>
            <a:r>
              <a:rPr dirty="0" sz="1000" spc="25">
                <a:latin typeface="Arial"/>
                <a:cs typeface="Arial"/>
              </a:rPr>
              <a:t> </a:t>
            </a:r>
            <a:r>
              <a:rPr dirty="0" sz="1000" spc="5">
                <a:latin typeface="PMingLiU"/>
                <a:cs typeface="PMingLiU"/>
              </a:rPr>
              <a:t>等。采用</a:t>
            </a:r>
            <a:r>
              <a:rPr dirty="0" sz="1000" spc="105">
                <a:latin typeface="PMingLiU"/>
                <a:cs typeface="PMingLiU"/>
              </a:rPr>
              <a:t> </a:t>
            </a:r>
            <a:r>
              <a:rPr dirty="0" sz="1000" spc="-5">
                <a:latin typeface="Arial"/>
                <a:cs typeface="Arial"/>
              </a:rPr>
              <a:t>CD3ζ</a:t>
            </a:r>
            <a:r>
              <a:rPr dirty="0" sz="1000" spc="20">
                <a:latin typeface="Arial"/>
                <a:cs typeface="Arial"/>
              </a:rPr>
              <a:t> </a:t>
            </a:r>
            <a:r>
              <a:rPr dirty="0" sz="1000" spc="5">
                <a:latin typeface="PMingLiU"/>
                <a:cs typeface="PMingLiU"/>
              </a:rPr>
              <a:t>作</a:t>
            </a:r>
            <a:r>
              <a:rPr dirty="0" sz="1000" spc="-20">
                <a:latin typeface="PMingLiU"/>
                <a:cs typeface="PMingLiU"/>
              </a:rPr>
              <a:t>为</a:t>
            </a:r>
            <a:r>
              <a:rPr dirty="0" sz="1000" spc="5">
                <a:latin typeface="PMingLiU"/>
                <a:cs typeface="PMingLiU"/>
              </a:rPr>
              <a:t>跨膜域</a:t>
            </a:r>
            <a:r>
              <a:rPr dirty="0" sz="1000" spc="-20">
                <a:latin typeface="PMingLiU"/>
                <a:cs typeface="PMingLiU"/>
              </a:rPr>
              <a:t>可</a:t>
            </a:r>
            <a:r>
              <a:rPr dirty="0" sz="1000" spc="5">
                <a:latin typeface="PMingLiU"/>
                <a:cs typeface="PMingLiU"/>
              </a:rPr>
              <a:t>能促进</a:t>
            </a:r>
            <a:r>
              <a:rPr dirty="0" sz="1000" spc="105">
                <a:latin typeface="PMingLiU"/>
                <a:cs typeface="PMingLiU"/>
              </a:rPr>
              <a:t> </a:t>
            </a:r>
            <a:r>
              <a:rPr dirty="0" sz="1000" spc="5">
                <a:latin typeface="Arial"/>
                <a:cs typeface="Arial"/>
              </a:rPr>
              <a:t>T</a:t>
            </a:r>
            <a:r>
              <a:rPr dirty="0" sz="1000" spc="15">
                <a:latin typeface="Arial"/>
                <a:cs typeface="Arial"/>
              </a:rPr>
              <a:t> </a:t>
            </a:r>
            <a:r>
              <a:rPr dirty="0" sz="1000" spc="5">
                <a:latin typeface="PMingLiU"/>
                <a:cs typeface="PMingLiU"/>
              </a:rPr>
              <a:t>细胞</a:t>
            </a:r>
            <a:r>
              <a:rPr dirty="0" sz="1000" spc="-20">
                <a:latin typeface="PMingLiU"/>
                <a:cs typeface="PMingLiU"/>
              </a:rPr>
              <a:t>激</a:t>
            </a:r>
            <a:r>
              <a:rPr dirty="0" sz="1000" spc="5">
                <a:latin typeface="PMingLiU"/>
                <a:cs typeface="PMingLiU"/>
              </a:rPr>
              <a:t>活，</a:t>
            </a:r>
            <a:r>
              <a:rPr dirty="0" sz="1000" spc="-20">
                <a:latin typeface="PMingLiU"/>
                <a:cs typeface="PMingLiU"/>
              </a:rPr>
              <a:t>代</a:t>
            </a:r>
            <a:r>
              <a:rPr dirty="0" sz="1000" spc="5">
                <a:latin typeface="PMingLiU"/>
                <a:cs typeface="PMingLiU"/>
              </a:rPr>
              <a:t>价 是牺</a:t>
            </a:r>
            <a:r>
              <a:rPr dirty="0" sz="1000" spc="245">
                <a:latin typeface="PMingLiU"/>
                <a:cs typeface="PMingLiU"/>
              </a:rPr>
              <a:t>牲</a:t>
            </a:r>
            <a:r>
              <a:rPr dirty="0" sz="1000">
                <a:latin typeface="Arial"/>
                <a:cs typeface="Arial"/>
              </a:rPr>
              <a:t>CAR</a:t>
            </a:r>
            <a:r>
              <a:rPr dirty="0" sz="1000" spc="-70">
                <a:latin typeface="Arial"/>
                <a:cs typeface="Arial"/>
              </a:rPr>
              <a:t> </a:t>
            </a:r>
            <a:r>
              <a:rPr dirty="0" sz="1000" spc="5">
                <a:latin typeface="PMingLiU"/>
                <a:cs typeface="PMingLiU"/>
              </a:rPr>
              <a:t>稳定</a:t>
            </a:r>
            <a:r>
              <a:rPr dirty="0" sz="1000" spc="-20">
                <a:latin typeface="PMingLiU"/>
                <a:cs typeface="PMingLiU"/>
              </a:rPr>
              <a:t>性</a:t>
            </a:r>
            <a:r>
              <a:rPr dirty="0" sz="1000" spc="5">
                <a:latin typeface="PMingLiU"/>
                <a:cs typeface="PMingLiU"/>
              </a:rPr>
              <a:t>，相</a:t>
            </a:r>
            <a:r>
              <a:rPr dirty="0" sz="1000" spc="-20">
                <a:latin typeface="PMingLiU"/>
                <a:cs typeface="PMingLiU"/>
              </a:rPr>
              <a:t>比</a:t>
            </a:r>
            <a:r>
              <a:rPr dirty="0" sz="1000" spc="5">
                <a:latin typeface="PMingLiU"/>
                <a:cs typeface="PMingLiU"/>
              </a:rPr>
              <a:t>之</a:t>
            </a:r>
            <a:r>
              <a:rPr dirty="0" sz="1000" spc="-20">
                <a:latin typeface="PMingLiU"/>
                <a:cs typeface="PMingLiU"/>
              </a:rPr>
              <a:t>下</a:t>
            </a:r>
            <a:r>
              <a:rPr dirty="0" sz="1000" spc="5">
                <a:latin typeface="PMingLiU"/>
                <a:cs typeface="PMingLiU"/>
              </a:rPr>
              <a:t>常用的</a:t>
            </a:r>
            <a:r>
              <a:rPr dirty="0" sz="1000" spc="-15">
                <a:latin typeface="PMingLiU"/>
                <a:cs typeface="PMingLiU"/>
              </a:rPr>
              <a:t> </a:t>
            </a:r>
            <a:r>
              <a:rPr dirty="0" sz="1000" spc="-5">
                <a:latin typeface="Arial"/>
                <a:cs typeface="Arial"/>
              </a:rPr>
              <a:t>CD8α</a:t>
            </a:r>
            <a:r>
              <a:rPr dirty="0" sz="1000" spc="-65">
                <a:latin typeface="Arial"/>
                <a:cs typeface="Arial"/>
              </a:rPr>
              <a:t> </a:t>
            </a:r>
            <a:r>
              <a:rPr dirty="0" sz="1000" spc="5">
                <a:latin typeface="PMingLiU"/>
                <a:cs typeface="PMingLiU"/>
              </a:rPr>
              <a:t>或</a:t>
            </a:r>
            <a:r>
              <a:rPr dirty="0" sz="1000" spc="-20">
                <a:latin typeface="PMingLiU"/>
                <a:cs typeface="PMingLiU"/>
              </a:rPr>
              <a:t> </a:t>
            </a:r>
            <a:r>
              <a:rPr dirty="0" sz="1000" spc="-5">
                <a:latin typeface="Arial"/>
                <a:cs typeface="Arial"/>
              </a:rPr>
              <a:t>CD28</a:t>
            </a:r>
            <a:r>
              <a:rPr dirty="0" sz="1000" spc="-40">
                <a:latin typeface="Arial"/>
                <a:cs typeface="Arial"/>
              </a:rPr>
              <a:t> </a:t>
            </a:r>
            <a:r>
              <a:rPr dirty="0" sz="1000" spc="5">
                <a:latin typeface="PMingLiU"/>
                <a:cs typeface="PMingLiU"/>
              </a:rPr>
              <a:t>可能会增</a:t>
            </a:r>
            <a:r>
              <a:rPr dirty="0" sz="1000" spc="245">
                <a:latin typeface="PMingLiU"/>
                <a:cs typeface="PMingLiU"/>
              </a:rPr>
              <a:t>强</a:t>
            </a:r>
            <a:r>
              <a:rPr dirty="0" sz="1000">
                <a:latin typeface="Arial"/>
                <a:cs typeface="Arial"/>
              </a:rPr>
              <a:t>CAR</a:t>
            </a:r>
            <a:r>
              <a:rPr dirty="0" sz="1000" spc="-70">
                <a:latin typeface="Arial"/>
                <a:cs typeface="Arial"/>
              </a:rPr>
              <a:t> </a:t>
            </a:r>
            <a:r>
              <a:rPr dirty="0" sz="1000" spc="-20">
                <a:latin typeface="PMingLiU"/>
                <a:cs typeface="PMingLiU"/>
              </a:rPr>
              <a:t>的</a:t>
            </a:r>
            <a:r>
              <a:rPr dirty="0" sz="1000" spc="5">
                <a:latin typeface="PMingLiU"/>
                <a:cs typeface="PMingLiU"/>
              </a:rPr>
              <a:t>表达</a:t>
            </a:r>
            <a:r>
              <a:rPr dirty="0" sz="1000" spc="-20">
                <a:latin typeface="PMingLiU"/>
                <a:cs typeface="PMingLiU"/>
              </a:rPr>
              <a:t>和</a:t>
            </a:r>
            <a:r>
              <a:rPr dirty="0" sz="1000" spc="5">
                <a:latin typeface="PMingLiU"/>
                <a:cs typeface="PMingLiU"/>
              </a:rPr>
              <a:t>稳</a:t>
            </a:r>
            <a:r>
              <a:rPr dirty="0" sz="1000" spc="-20">
                <a:latin typeface="PMingLiU"/>
                <a:cs typeface="PMingLiU"/>
              </a:rPr>
              <a:t>定</a:t>
            </a:r>
            <a:r>
              <a:rPr dirty="0" sz="1000" spc="5">
                <a:latin typeface="PMingLiU"/>
                <a:cs typeface="PMingLiU"/>
              </a:rPr>
              <a:t>性。</a:t>
            </a:r>
            <a:endParaRPr sz="1000">
              <a:latin typeface="PMingLiU"/>
              <a:cs typeface="PMingLiU"/>
            </a:endParaRPr>
          </a:p>
          <a:p>
            <a:pPr marL="12700" marR="5080">
              <a:lnSpc>
                <a:spcPct val="139600"/>
              </a:lnSpc>
              <a:spcBef>
                <a:spcPts val="605"/>
              </a:spcBef>
            </a:pPr>
            <a:r>
              <a:rPr dirty="0" sz="1000" spc="25" b="1">
                <a:latin typeface="Microsoft JhengHei UI"/>
                <a:cs typeface="Microsoft JhengHei UI"/>
              </a:rPr>
              <a:t>传</a:t>
            </a:r>
            <a:r>
              <a:rPr dirty="0" sz="1000" spc="50" b="1">
                <a:latin typeface="Microsoft JhengHei UI"/>
                <a:cs typeface="Microsoft JhengHei UI"/>
              </a:rPr>
              <a:t>导</a:t>
            </a:r>
            <a:r>
              <a:rPr dirty="0" sz="1000" spc="25" b="1">
                <a:latin typeface="Microsoft JhengHei UI"/>
                <a:cs typeface="Microsoft JhengHei UI"/>
              </a:rPr>
              <a:t>信号并放大</a:t>
            </a:r>
            <a:r>
              <a:rPr dirty="0" sz="1000" spc="50" b="1">
                <a:latin typeface="Microsoft JhengHei UI"/>
                <a:cs typeface="Microsoft JhengHei UI"/>
              </a:rPr>
              <a:t>，</a:t>
            </a:r>
            <a:r>
              <a:rPr dirty="0" sz="1000" spc="25" b="1">
                <a:latin typeface="Microsoft JhengHei UI"/>
                <a:cs typeface="Microsoft JhengHei UI"/>
              </a:rPr>
              <a:t>信号传导域</a:t>
            </a:r>
            <a:r>
              <a:rPr dirty="0" sz="1000" spc="50" b="1">
                <a:latin typeface="Microsoft JhengHei UI"/>
                <a:cs typeface="Microsoft JhengHei UI"/>
              </a:rPr>
              <a:t>设</a:t>
            </a:r>
            <a:r>
              <a:rPr dirty="0" sz="1000" spc="25" b="1">
                <a:latin typeface="Microsoft JhengHei UI"/>
                <a:cs typeface="Microsoft JhengHei UI"/>
              </a:rPr>
              <a:t>计决</a:t>
            </a:r>
            <a:r>
              <a:rPr dirty="0" sz="1000" spc="5" b="1">
                <a:latin typeface="Microsoft JhengHei UI"/>
                <a:cs typeface="Microsoft JhengHei UI"/>
              </a:rPr>
              <a:t>定</a:t>
            </a:r>
            <a:r>
              <a:rPr dirty="0" sz="1000" spc="40" b="1">
                <a:latin typeface="Microsoft JhengHei UI"/>
                <a:cs typeface="Microsoft JhengHei UI"/>
              </a:rPr>
              <a:t> </a:t>
            </a:r>
            <a:r>
              <a:rPr dirty="0" sz="1000" spc="-15" b="1">
                <a:latin typeface="Arial"/>
                <a:cs typeface="Arial"/>
              </a:rPr>
              <a:t>CAR-T</a:t>
            </a:r>
            <a:r>
              <a:rPr dirty="0" sz="1000" b="1">
                <a:latin typeface="Arial"/>
                <a:cs typeface="Arial"/>
              </a:rPr>
              <a:t> </a:t>
            </a:r>
            <a:r>
              <a:rPr dirty="0" sz="1000" spc="25" b="1">
                <a:latin typeface="Microsoft JhengHei UI"/>
                <a:cs typeface="Microsoft JhengHei UI"/>
              </a:rPr>
              <a:t>代次</a:t>
            </a:r>
            <a:r>
              <a:rPr dirty="0" sz="1000" spc="55" b="1">
                <a:latin typeface="Microsoft JhengHei UI"/>
                <a:cs typeface="Microsoft JhengHei UI"/>
              </a:rPr>
              <a:t>。</a:t>
            </a:r>
            <a:r>
              <a:rPr dirty="0" sz="1000">
                <a:latin typeface="Arial"/>
                <a:cs typeface="Arial"/>
              </a:rPr>
              <a:t>CAR-T</a:t>
            </a:r>
            <a:r>
              <a:rPr dirty="0" sz="1000" spc="190">
                <a:latin typeface="Arial"/>
                <a:cs typeface="Arial"/>
              </a:rPr>
              <a:t> </a:t>
            </a:r>
            <a:r>
              <a:rPr dirty="0" sz="1000" spc="25">
                <a:latin typeface="PMingLiU"/>
                <a:cs typeface="PMingLiU"/>
              </a:rPr>
              <a:t>可以被分为五代。第一代 </a:t>
            </a:r>
            <a:r>
              <a:rPr dirty="0" sz="1000">
                <a:latin typeface="Arial"/>
                <a:cs typeface="Arial"/>
              </a:rPr>
              <a:t>CAR</a:t>
            </a:r>
            <a:r>
              <a:rPr dirty="0" sz="1000" spc="70">
                <a:latin typeface="Arial"/>
                <a:cs typeface="Arial"/>
              </a:rPr>
              <a:t> </a:t>
            </a:r>
            <a:r>
              <a:rPr dirty="0" sz="1000" spc="5">
                <a:latin typeface="PMingLiU"/>
                <a:cs typeface="PMingLiU"/>
              </a:rPr>
              <a:t>只含有</a:t>
            </a:r>
            <a:r>
              <a:rPr dirty="0" sz="1000" spc="155">
                <a:latin typeface="PMingLiU"/>
                <a:cs typeface="PMingLiU"/>
              </a:rPr>
              <a:t> </a:t>
            </a:r>
            <a:r>
              <a:rPr dirty="0" sz="1000" spc="-5">
                <a:latin typeface="Arial"/>
                <a:cs typeface="Arial"/>
              </a:rPr>
              <a:t>CD3ζ</a:t>
            </a:r>
            <a:r>
              <a:rPr dirty="0" sz="1000" spc="90">
                <a:latin typeface="Arial"/>
                <a:cs typeface="Arial"/>
              </a:rPr>
              <a:t> </a:t>
            </a:r>
            <a:r>
              <a:rPr dirty="0" sz="1000" spc="5">
                <a:latin typeface="PMingLiU"/>
                <a:cs typeface="PMingLiU"/>
              </a:rPr>
              <a:t>信号</a:t>
            </a:r>
            <a:r>
              <a:rPr dirty="0" sz="1000" spc="-20">
                <a:latin typeface="PMingLiU"/>
                <a:cs typeface="PMingLiU"/>
              </a:rPr>
              <a:t>传</a:t>
            </a:r>
            <a:r>
              <a:rPr dirty="0" sz="1000" spc="5">
                <a:latin typeface="PMingLiU"/>
                <a:cs typeface="PMingLiU"/>
              </a:rPr>
              <a:t>导域</a:t>
            </a:r>
            <a:r>
              <a:rPr dirty="0" sz="1000" spc="-20">
                <a:latin typeface="PMingLiU"/>
                <a:cs typeface="PMingLiU"/>
              </a:rPr>
              <a:t>，</a:t>
            </a:r>
            <a:r>
              <a:rPr dirty="0" sz="1000" spc="5">
                <a:latin typeface="PMingLiU"/>
                <a:cs typeface="PMingLiU"/>
              </a:rPr>
              <a:t>缺少</a:t>
            </a:r>
            <a:r>
              <a:rPr dirty="0" sz="1000" spc="-20">
                <a:latin typeface="PMingLiU"/>
                <a:cs typeface="PMingLiU"/>
              </a:rPr>
              <a:t>共</a:t>
            </a:r>
            <a:r>
              <a:rPr dirty="0" sz="1000" spc="5">
                <a:latin typeface="PMingLiU"/>
                <a:cs typeface="PMingLiU"/>
              </a:rPr>
              <a:t>刺激</a:t>
            </a:r>
            <a:r>
              <a:rPr dirty="0" sz="1000" spc="-20">
                <a:latin typeface="PMingLiU"/>
                <a:cs typeface="PMingLiU"/>
              </a:rPr>
              <a:t>分</a:t>
            </a:r>
            <a:r>
              <a:rPr dirty="0" sz="1000" spc="5">
                <a:latin typeface="PMingLiU"/>
                <a:cs typeface="PMingLiU"/>
              </a:rPr>
              <a:t>子，</a:t>
            </a:r>
            <a:r>
              <a:rPr dirty="0" sz="1000" spc="5">
                <a:latin typeface="Arial"/>
                <a:cs typeface="Arial"/>
              </a:rPr>
              <a:t>T</a:t>
            </a:r>
            <a:r>
              <a:rPr dirty="0" sz="1000" spc="70">
                <a:latin typeface="Arial"/>
                <a:cs typeface="Arial"/>
              </a:rPr>
              <a:t> </a:t>
            </a:r>
            <a:r>
              <a:rPr dirty="0" sz="1000" spc="5">
                <a:latin typeface="PMingLiU"/>
                <a:cs typeface="PMingLiU"/>
              </a:rPr>
              <a:t>细胞无</a:t>
            </a:r>
            <a:r>
              <a:rPr dirty="0" sz="1000" spc="-20">
                <a:latin typeface="PMingLiU"/>
                <a:cs typeface="PMingLiU"/>
              </a:rPr>
              <a:t>法</a:t>
            </a:r>
            <a:r>
              <a:rPr dirty="0" sz="1000" spc="5">
                <a:latin typeface="PMingLiU"/>
                <a:cs typeface="PMingLiU"/>
              </a:rPr>
              <a:t>完全</a:t>
            </a:r>
            <a:r>
              <a:rPr dirty="0" sz="1000" spc="-20">
                <a:latin typeface="PMingLiU"/>
                <a:cs typeface="PMingLiU"/>
              </a:rPr>
              <a:t>活</a:t>
            </a:r>
            <a:r>
              <a:rPr dirty="0" sz="1000" spc="5">
                <a:latin typeface="PMingLiU"/>
                <a:cs typeface="PMingLiU"/>
              </a:rPr>
              <a:t>化和</a:t>
            </a:r>
            <a:r>
              <a:rPr dirty="0" sz="1000" spc="-20">
                <a:latin typeface="PMingLiU"/>
                <a:cs typeface="PMingLiU"/>
              </a:rPr>
              <a:t>增</a:t>
            </a:r>
            <a:r>
              <a:rPr dirty="0" sz="1000" spc="5">
                <a:latin typeface="PMingLiU"/>
                <a:cs typeface="PMingLiU"/>
              </a:rPr>
              <a:t>殖，</a:t>
            </a:r>
            <a:r>
              <a:rPr dirty="0" sz="1000" spc="-20">
                <a:latin typeface="PMingLiU"/>
                <a:cs typeface="PMingLiU"/>
              </a:rPr>
              <a:t>在</a:t>
            </a:r>
            <a:r>
              <a:rPr dirty="0" sz="1000" spc="5">
                <a:latin typeface="PMingLiU"/>
                <a:cs typeface="PMingLiU"/>
              </a:rPr>
              <a:t>体内存 活时间</a:t>
            </a:r>
            <a:r>
              <a:rPr dirty="0" sz="1000" spc="-20">
                <a:latin typeface="PMingLiU"/>
                <a:cs typeface="PMingLiU"/>
              </a:rPr>
              <a:t>短</a:t>
            </a:r>
            <a:r>
              <a:rPr dirty="0" sz="1000" spc="5">
                <a:latin typeface="PMingLiU"/>
                <a:cs typeface="PMingLiU"/>
              </a:rPr>
              <a:t>，无</a:t>
            </a:r>
            <a:r>
              <a:rPr dirty="0" sz="1000" spc="-20">
                <a:latin typeface="PMingLiU"/>
                <a:cs typeface="PMingLiU"/>
              </a:rPr>
              <a:t>法</a:t>
            </a:r>
            <a:r>
              <a:rPr dirty="0" sz="1000" spc="5">
                <a:latin typeface="PMingLiU"/>
                <a:cs typeface="PMingLiU"/>
              </a:rPr>
              <a:t>持续</a:t>
            </a:r>
            <a:r>
              <a:rPr dirty="0" sz="1000" spc="-20">
                <a:latin typeface="PMingLiU"/>
                <a:cs typeface="PMingLiU"/>
              </a:rPr>
              <a:t>抗</a:t>
            </a:r>
            <a:r>
              <a:rPr dirty="0" sz="1000" spc="5">
                <a:latin typeface="PMingLiU"/>
                <a:cs typeface="PMingLiU"/>
              </a:rPr>
              <a:t>肿瘤</a:t>
            </a:r>
            <a:r>
              <a:rPr dirty="0" sz="1000" spc="-20">
                <a:latin typeface="PMingLiU"/>
                <a:cs typeface="PMingLiU"/>
              </a:rPr>
              <a:t>。</a:t>
            </a:r>
            <a:r>
              <a:rPr dirty="0" sz="1000" spc="5">
                <a:latin typeface="PMingLiU"/>
                <a:cs typeface="PMingLiU"/>
              </a:rPr>
              <a:t>第</a:t>
            </a:r>
            <a:r>
              <a:rPr dirty="0" sz="1000" spc="-20">
                <a:latin typeface="PMingLiU"/>
                <a:cs typeface="PMingLiU"/>
              </a:rPr>
              <a:t>二</a:t>
            </a:r>
            <a:r>
              <a:rPr dirty="0" sz="1000" spc="5">
                <a:latin typeface="PMingLiU"/>
                <a:cs typeface="PMingLiU"/>
              </a:rPr>
              <a:t>代</a:t>
            </a:r>
            <a:r>
              <a:rPr dirty="0" sz="1000" spc="10">
                <a:latin typeface="PMingLiU"/>
                <a:cs typeface="PMingLiU"/>
              </a:rPr>
              <a:t> </a:t>
            </a:r>
            <a:r>
              <a:rPr dirty="0" sz="1000">
                <a:latin typeface="Arial"/>
                <a:cs typeface="Arial"/>
              </a:rPr>
              <a:t>CAR</a:t>
            </a:r>
            <a:r>
              <a:rPr dirty="0" sz="1000" spc="-45">
                <a:latin typeface="Arial"/>
                <a:cs typeface="Arial"/>
              </a:rPr>
              <a:t> </a:t>
            </a:r>
            <a:r>
              <a:rPr dirty="0" sz="1000" spc="-20">
                <a:latin typeface="PMingLiU"/>
                <a:cs typeface="PMingLiU"/>
              </a:rPr>
              <a:t>在</a:t>
            </a:r>
            <a:r>
              <a:rPr dirty="0" sz="1000" spc="5">
                <a:latin typeface="PMingLiU"/>
                <a:cs typeface="PMingLiU"/>
              </a:rPr>
              <a:t>一代</a:t>
            </a:r>
            <a:r>
              <a:rPr dirty="0" sz="1000" spc="-20">
                <a:latin typeface="PMingLiU"/>
                <a:cs typeface="PMingLiU"/>
              </a:rPr>
              <a:t>的基</a:t>
            </a:r>
            <a:r>
              <a:rPr dirty="0" sz="1000" spc="5">
                <a:latin typeface="PMingLiU"/>
                <a:cs typeface="PMingLiU"/>
              </a:rPr>
              <a:t>础上引</a:t>
            </a:r>
            <a:r>
              <a:rPr dirty="0" sz="1000" spc="-20">
                <a:latin typeface="PMingLiU"/>
                <a:cs typeface="PMingLiU"/>
              </a:rPr>
              <a:t>入</a:t>
            </a:r>
            <a:r>
              <a:rPr dirty="0" sz="1000" spc="5">
                <a:latin typeface="PMingLiU"/>
                <a:cs typeface="PMingLiU"/>
              </a:rPr>
              <a:t>共刺</a:t>
            </a:r>
            <a:r>
              <a:rPr dirty="0" sz="1000" spc="-20">
                <a:latin typeface="PMingLiU"/>
                <a:cs typeface="PMingLiU"/>
              </a:rPr>
              <a:t>激</a:t>
            </a:r>
            <a:r>
              <a:rPr dirty="0" sz="1000" spc="5">
                <a:latin typeface="PMingLiU"/>
                <a:cs typeface="PMingLiU"/>
              </a:rPr>
              <a:t>分子</a:t>
            </a:r>
            <a:r>
              <a:rPr dirty="0" sz="1000" spc="10">
                <a:latin typeface="PMingLiU"/>
                <a:cs typeface="PMingLiU"/>
              </a:rPr>
              <a:t> </a:t>
            </a:r>
            <a:r>
              <a:rPr dirty="0" sz="1000" spc="-5">
                <a:latin typeface="Arial"/>
                <a:cs typeface="Arial"/>
              </a:rPr>
              <a:t>CD28</a:t>
            </a:r>
            <a:r>
              <a:rPr dirty="0" sz="1000" spc="-70">
                <a:latin typeface="Arial"/>
                <a:cs typeface="Arial"/>
              </a:rPr>
              <a:t> </a:t>
            </a:r>
            <a:r>
              <a:rPr dirty="0" sz="1000" spc="5">
                <a:latin typeface="PMingLiU"/>
                <a:cs typeface="PMingLiU"/>
              </a:rPr>
              <a:t>或 </a:t>
            </a:r>
            <a:r>
              <a:rPr dirty="0" sz="1000">
                <a:latin typeface="Arial"/>
                <a:cs typeface="Arial"/>
              </a:rPr>
              <a:t>4-1BB</a:t>
            </a:r>
            <a:r>
              <a:rPr dirty="0" sz="1000">
                <a:latin typeface="PMingLiU"/>
                <a:cs typeface="PMingLiU"/>
              </a:rPr>
              <a:t>，  </a:t>
            </a:r>
            <a:r>
              <a:rPr dirty="0" sz="1000">
                <a:latin typeface="Arial"/>
                <a:cs typeface="Arial"/>
              </a:rPr>
              <a:t>CAR-T</a:t>
            </a:r>
            <a:r>
              <a:rPr dirty="0" sz="1000" spc="-105">
                <a:latin typeface="Arial"/>
                <a:cs typeface="Arial"/>
              </a:rPr>
              <a:t> </a:t>
            </a:r>
            <a:r>
              <a:rPr dirty="0" sz="1000" spc="-20">
                <a:latin typeface="PMingLiU"/>
                <a:cs typeface="PMingLiU"/>
              </a:rPr>
              <a:t>细</a:t>
            </a:r>
            <a:r>
              <a:rPr dirty="0" sz="1000" spc="5">
                <a:latin typeface="PMingLiU"/>
                <a:cs typeface="PMingLiU"/>
              </a:rPr>
              <a:t>胞被</a:t>
            </a:r>
            <a:r>
              <a:rPr dirty="0" sz="1000" spc="-20">
                <a:latin typeface="PMingLiU"/>
                <a:cs typeface="PMingLiU"/>
              </a:rPr>
              <a:t>完</a:t>
            </a:r>
            <a:r>
              <a:rPr dirty="0" sz="1000" spc="5">
                <a:latin typeface="PMingLiU"/>
                <a:cs typeface="PMingLiU"/>
              </a:rPr>
              <a:t>全活</a:t>
            </a:r>
            <a:r>
              <a:rPr dirty="0" sz="1000" spc="-20">
                <a:latin typeface="PMingLiU"/>
                <a:cs typeface="PMingLiU"/>
              </a:rPr>
              <a:t>化</a:t>
            </a:r>
            <a:r>
              <a:rPr dirty="0" sz="1000" spc="5">
                <a:latin typeface="PMingLiU"/>
                <a:cs typeface="PMingLiU"/>
              </a:rPr>
              <a:t>并释</a:t>
            </a:r>
            <a:r>
              <a:rPr dirty="0" sz="1000" spc="-20">
                <a:latin typeface="PMingLiU"/>
                <a:cs typeface="PMingLiU"/>
              </a:rPr>
              <a:t>放</a:t>
            </a:r>
            <a:r>
              <a:rPr dirty="0" sz="1000" spc="5">
                <a:latin typeface="PMingLiU"/>
                <a:cs typeface="PMingLiU"/>
              </a:rPr>
              <a:t>细胞</a:t>
            </a:r>
            <a:r>
              <a:rPr dirty="0" sz="1000" spc="-20">
                <a:latin typeface="PMingLiU"/>
                <a:cs typeface="PMingLiU"/>
              </a:rPr>
              <a:t>因</a:t>
            </a:r>
            <a:r>
              <a:rPr dirty="0" sz="1000" spc="5">
                <a:latin typeface="PMingLiU"/>
                <a:cs typeface="PMingLiU"/>
              </a:rPr>
              <a:t>子，</a:t>
            </a:r>
            <a:r>
              <a:rPr dirty="0" sz="1000" spc="-20">
                <a:latin typeface="PMingLiU"/>
                <a:cs typeface="PMingLiU"/>
              </a:rPr>
              <a:t>执</a:t>
            </a:r>
            <a:r>
              <a:rPr dirty="0" sz="1000" spc="5">
                <a:latin typeface="PMingLiU"/>
                <a:cs typeface="PMingLiU"/>
              </a:rPr>
              <a:t>行细</a:t>
            </a:r>
            <a:r>
              <a:rPr dirty="0" sz="1000" spc="-10">
                <a:latin typeface="PMingLiU"/>
                <a:cs typeface="PMingLiU"/>
              </a:rPr>
              <a:t>胞</a:t>
            </a:r>
            <a:r>
              <a:rPr dirty="0" sz="1000" spc="5">
                <a:latin typeface="PMingLiU"/>
                <a:cs typeface="PMingLiU"/>
              </a:rPr>
              <a:t>毒</a:t>
            </a:r>
            <a:r>
              <a:rPr dirty="0" sz="1000" spc="-20">
                <a:latin typeface="PMingLiU"/>
                <a:cs typeface="PMingLiU"/>
              </a:rPr>
              <a:t>性</a:t>
            </a:r>
            <a:r>
              <a:rPr dirty="0" sz="1000" spc="5">
                <a:latin typeface="PMingLiU"/>
                <a:cs typeface="PMingLiU"/>
              </a:rPr>
              <a:t>功能裂</a:t>
            </a:r>
            <a:r>
              <a:rPr dirty="0" sz="1000" spc="-20">
                <a:latin typeface="PMingLiU"/>
                <a:cs typeface="PMingLiU"/>
              </a:rPr>
              <a:t>解</a:t>
            </a:r>
            <a:r>
              <a:rPr dirty="0" sz="1000" spc="5">
                <a:latin typeface="PMingLiU"/>
                <a:cs typeface="PMingLiU"/>
              </a:rPr>
              <a:t>肿瘤</a:t>
            </a:r>
            <a:r>
              <a:rPr dirty="0" sz="1000" spc="-20">
                <a:latin typeface="PMingLiU"/>
                <a:cs typeface="PMingLiU"/>
              </a:rPr>
              <a:t>细</a:t>
            </a:r>
            <a:r>
              <a:rPr dirty="0" sz="1000" spc="5">
                <a:latin typeface="PMingLiU"/>
                <a:cs typeface="PMingLiU"/>
              </a:rPr>
              <a:t>胞。</a:t>
            </a:r>
            <a:r>
              <a:rPr dirty="0" sz="1000" spc="-20">
                <a:latin typeface="PMingLiU"/>
                <a:cs typeface="PMingLiU"/>
              </a:rPr>
              <a:t>二</a:t>
            </a:r>
            <a:r>
              <a:rPr dirty="0" sz="1000" spc="200">
                <a:latin typeface="PMingLiU"/>
                <a:cs typeface="PMingLiU"/>
              </a:rPr>
              <a:t>代</a:t>
            </a:r>
            <a:r>
              <a:rPr dirty="0" sz="1000">
                <a:latin typeface="Arial"/>
                <a:cs typeface="Arial"/>
              </a:rPr>
              <a:t>CAR</a:t>
            </a:r>
            <a:r>
              <a:rPr dirty="0" sz="1000" spc="-120">
                <a:latin typeface="Arial"/>
                <a:cs typeface="Arial"/>
              </a:rPr>
              <a:t> </a:t>
            </a:r>
            <a:r>
              <a:rPr dirty="0" sz="1000" spc="-20">
                <a:latin typeface="PMingLiU"/>
                <a:cs typeface="PMingLiU"/>
              </a:rPr>
              <a:t>技术 </a:t>
            </a:r>
            <a:r>
              <a:rPr dirty="0" sz="1000" spc="5">
                <a:latin typeface="PMingLiU"/>
                <a:cs typeface="PMingLiU"/>
              </a:rPr>
              <a:t>显著提</a:t>
            </a:r>
            <a:r>
              <a:rPr dirty="0" sz="1000" spc="-20">
                <a:latin typeface="PMingLiU"/>
                <a:cs typeface="PMingLiU"/>
              </a:rPr>
              <a:t>高</a:t>
            </a:r>
            <a:r>
              <a:rPr dirty="0" sz="1000" spc="5">
                <a:latin typeface="PMingLiU"/>
                <a:cs typeface="PMingLiU"/>
              </a:rPr>
              <a:t>治疗</a:t>
            </a:r>
            <a:r>
              <a:rPr dirty="0" sz="1000" spc="-20">
                <a:latin typeface="PMingLiU"/>
                <a:cs typeface="PMingLiU"/>
              </a:rPr>
              <a:t>持</a:t>
            </a:r>
            <a:r>
              <a:rPr dirty="0" sz="1000" spc="5">
                <a:latin typeface="PMingLiU"/>
                <a:cs typeface="PMingLiU"/>
              </a:rPr>
              <a:t>久性</a:t>
            </a:r>
            <a:r>
              <a:rPr dirty="0" sz="1000" spc="-20">
                <a:latin typeface="PMingLiU"/>
                <a:cs typeface="PMingLiU"/>
              </a:rPr>
              <a:t>，</a:t>
            </a:r>
            <a:r>
              <a:rPr dirty="0" sz="1000" spc="5">
                <a:latin typeface="PMingLiU"/>
                <a:cs typeface="PMingLiU"/>
              </a:rPr>
              <a:t>临床</a:t>
            </a:r>
            <a:r>
              <a:rPr dirty="0" sz="1000" spc="-20">
                <a:latin typeface="PMingLiU"/>
                <a:cs typeface="PMingLiU"/>
              </a:rPr>
              <a:t>疗</a:t>
            </a:r>
            <a:r>
              <a:rPr dirty="0" sz="1000" spc="5">
                <a:latin typeface="PMingLiU"/>
                <a:cs typeface="PMingLiU"/>
              </a:rPr>
              <a:t>效优</a:t>
            </a:r>
            <a:r>
              <a:rPr dirty="0" sz="1000" spc="-20">
                <a:latin typeface="PMingLiU"/>
                <a:cs typeface="PMingLiU"/>
              </a:rPr>
              <a:t>异</a:t>
            </a:r>
            <a:r>
              <a:rPr dirty="0" sz="1000" spc="5">
                <a:latin typeface="PMingLiU"/>
                <a:cs typeface="PMingLiU"/>
              </a:rPr>
              <a:t>，目</a:t>
            </a:r>
            <a:r>
              <a:rPr dirty="0" sz="1000" spc="-15">
                <a:latin typeface="PMingLiU"/>
                <a:cs typeface="PMingLiU"/>
              </a:rPr>
              <a:t>前</a:t>
            </a:r>
            <a:r>
              <a:rPr dirty="0" sz="1000" spc="5">
                <a:latin typeface="PMingLiU"/>
                <a:cs typeface="PMingLiU"/>
              </a:rPr>
              <a:t>已上市的</a:t>
            </a:r>
            <a:r>
              <a:rPr dirty="0" sz="1000" spc="-20">
                <a:latin typeface="PMingLiU"/>
                <a:cs typeface="PMingLiU"/>
              </a:rPr>
              <a:t> </a:t>
            </a:r>
            <a:r>
              <a:rPr dirty="0" sz="1000">
                <a:latin typeface="Arial"/>
                <a:cs typeface="Arial"/>
              </a:rPr>
              <a:t>5</a:t>
            </a:r>
            <a:r>
              <a:rPr dirty="0" sz="1000" spc="-95">
                <a:latin typeface="Arial"/>
                <a:cs typeface="Arial"/>
              </a:rPr>
              <a:t> </a:t>
            </a:r>
            <a:r>
              <a:rPr dirty="0" sz="1000" spc="245">
                <a:latin typeface="PMingLiU"/>
                <a:cs typeface="PMingLiU"/>
              </a:rPr>
              <a:t>款</a:t>
            </a:r>
            <a:r>
              <a:rPr dirty="0" sz="1000">
                <a:latin typeface="Arial"/>
                <a:cs typeface="Arial"/>
              </a:rPr>
              <a:t>CAR-T</a:t>
            </a:r>
            <a:r>
              <a:rPr dirty="0" sz="1000" spc="-55">
                <a:latin typeface="Arial"/>
                <a:cs typeface="Arial"/>
              </a:rPr>
              <a:t> </a:t>
            </a:r>
            <a:r>
              <a:rPr dirty="0" sz="1000" spc="5">
                <a:latin typeface="PMingLiU"/>
                <a:cs typeface="PMingLiU"/>
              </a:rPr>
              <a:t>产品</a:t>
            </a:r>
            <a:r>
              <a:rPr dirty="0" sz="1000" spc="-20">
                <a:latin typeface="PMingLiU"/>
                <a:cs typeface="PMingLiU"/>
              </a:rPr>
              <a:t>均</a:t>
            </a:r>
            <a:r>
              <a:rPr dirty="0" sz="1000" spc="5">
                <a:latin typeface="PMingLiU"/>
                <a:cs typeface="PMingLiU"/>
              </a:rPr>
              <a:t>采用</a:t>
            </a:r>
            <a:r>
              <a:rPr dirty="0" sz="1000" spc="-20">
                <a:latin typeface="PMingLiU"/>
                <a:cs typeface="PMingLiU"/>
              </a:rPr>
              <a:t>二</a:t>
            </a:r>
            <a:r>
              <a:rPr dirty="0" sz="1000" spc="5">
                <a:latin typeface="PMingLiU"/>
                <a:cs typeface="PMingLiU"/>
              </a:rPr>
              <a:t>代</a:t>
            </a:r>
            <a:r>
              <a:rPr dirty="0" sz="1000" spc="-20">
                <a:latin typeface="PMingLiU"/>
                <a:cs typeface="PMingLiU"/>
              </a:rPr>
              <a:t>结</a:t>
            </a:r>
            <a:r>
              <a:rPr dirty="0" sz="1000" spc="5">
                <a:latin typeface="PMingLiU"/>
                <a:cs typeface="PMingLiU"/>
              </a:rPr>
              <a:t>构。</a:t>
            </a:r>
            <a:endParaRPr sz="1000">
              <a:latin typeface="PMingLiU"/>
              <a:cs typeface="PMingLiU"/>
            </a:endParaRPr>
          </a:p>
        </p:txBody>
      </p:sp>
      <p:pic>
        <p:nvPicPr>
          <p:cNvPr id="10" name="object 10"/>
          <p:cNvPicPr/>
          <p:nvPr/>
        </p:nvPicPr>
        <p:blipFill>
          <a:blip r:embed="rId3" cstate="print"/>
          <a:stretch>
            <a:fillRect/>
          </a:stretch>
        </p:blipFill>
        <p:spPr>
          <a:xfrm>
            <a:off x="944068" y="4318172"/>
            <a:ext cx="4256021" cy="1893861"/>
          </a:xfrm>
          <a:prstGeom prst="rect">
            <a:avLst/>
          </a:prstGeom>
        </p:spPr>
      </p:pic>
      <p:sp>
        <p:nvSpPr>
          <p:cNvPr id="11" name="object 11"/>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2" name="object 12"/>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71110" cy="1806575"/>
          </a:xfrm>
          <a:prstGeom prst="rect">
            <a:avLst/>
          </a:prstGeom>
        </p:spPr>
        <p:txBody>
          <a:bodyPr wrap="square" lIns="0" tIns="12700" rIns="0" bIns="0" rtlCol="0" vert="horz">
            <a:spAutoFit/>
          </a:bodyPr>
          <a:lstStyle/>
          <a:p>
            <a:pPr algn="just" marL="12700" marR="5080">
              <a:lnSpc>
                <a:spcPct val="139700"/>
              </a:lnSpc>
              <a:spcBef>
                <a:spcPts val="100"/>
              </a:spcBef>
            </a:pPr>
            <a:r>
              <a:rPr dirty="0" sz="1000" spc="5">
                <a:latin typeface="PMingLiU"/>
                <a:cs typeface="PMingLiU"/>
              </a:rPr>
              <a:t>后续代</a:t>
            </a:r>
            <a:r>
              <a:rPr dirty="0" sz="1000" spc="-20">
                <a:latin typeface="PMingLiU"/>
                <a:cs typeface="PMingLiU"/>
              </a:rPr>
              <a:t>次</a:t>
            </a:r>
            <a:r>
              <a:rPr dirty="0" sz="1000" spc="5">
                <a:latin typeface="PMingLiU"/>
                <a:cs typeface="PMingLiU"/>
              </a:rPr>
              <a:t>的</a:t>
            </a:r>
            <a:r>
              <a:rPr dirty="0" sz="1000" spc="150">
                <a:latin typeface="PMingLiU"/>
                <a:cs typeface="PMingLiU"/>
              </a:rPr>
              <a:t> </a:t>
            </a:r>
            <a:r>
              <a:rPr dirty="0" sz="1000" spc="-5">
                <a:latin typeface="Arial"/>
                <a:cs typeface="Arial"/>
              </a:rPr>
              <a:t>CAR-T</a:t>
            </a:r>
            <a:r>
              <a:rPr dirty="0" sz="1000" spc="90">
                <a:latin typeface="Arial"/>
                <a:cs typeface="Arial"/>
              </a:rPr>
              <a:t> </a:t>
            </a:r>
            <a:r>
              <a:rPr dirty="0" sz="1000" spc="5">
                <a:latin typeface="PMingLiU"/>
                <a:cs typeface="PMingLiU"/>
              </a:rPr>
              <a:t>均</a:t>
            </a:r>
            <a:r>
              <a:rPr dirty="0" sz="1000" spc="-20">
                <a:latin typeface="PMingLiU"/>
                <a:cs typeface="PMingLiU"/>
              </a:rPr>
              <a:t>在</a:t>
            </a:r>
            <a:r>
              <a:rPr dirty="0" sz="1000" spc="5">
                <a:latin typeface="PMingLiU"/>
                <a:cs typeface="PMingLiU"/>
              </a:rPr>
              <a:t>二代</a:t>
            </a:r>
            <a:r>
              <a:rPr dirty="0" sz="1000" spc="-20">
                <a:latin typeface="PMingLiU"/>
                <a:cs typeface="PMingLiU"/>
              </a:rPr>
              <a:t>结</a:t>
            </a:r>
            <a:r>
              <a:rPr dirty="0" sz="1000" spc="5">
                <a:latin typeface="PMingLiU"/>
                <a:cs typeface="PMingLiU"/>
              </a:rPr>
              <a:t>构</a:t>
            </a:r>
            <a:r>
              <a:rPr dirty="0" sz="1000" spc="-20">
                <a:latin typeface="PMingLiU"/>
                <a:cs typeface="PMingLiU"/>
              </a:rPr>
              <a:t>基</a:t>
            </a:r>
            <a:r>
              <a:rPr dirty="0" sz="1000" spc="5">
                <a:latin typeface="PMingLiU"/>
                <a:cs typeface="PMingLiU"/>
              </a:rPr>
              <a:t>础上</a:t>
            </a:r>
            <a:r>
              <a:rPr dirty="0" sz="1000" spc="-20">
                <a:latin typeface="PMingLiU"/>
                <a:cs typeface="PMingLiU"/>
              </a:rPr>
              <a:t>进</a:t>
            </a:r>
            <a:r>
              <a:rPr dirty="0" sz="1000" spc="5">
                <a:latin typeface="PMingLiU"/>
                <a:cs typeface="PMingLiU"/>
              </a:rPr>
              <a:t>行改</a:t>
            </a:r>
            <a:r>
              <a:rPr dirty="0" sz="1000" spc="-20">
                <a:latin typeface="PMingLiU"/>
                <a:cs typeface="PMingLiU"/>
              </a:rPr>
              <a:t>造</a:t>
            </a:r>
            <a:r>
              <a:rPr dirty="0" sz="1000" spc="5">
                <a:latin typeface="PMingLiU"/>
                <a:cs typeface="PMingLiU"/>
              </a:rPr>
              <a:t>。</a:t>
            </a:r>
            <a:r>
              <a:rPr dirty="0" sz="1000" spc="-20">
                <a:latin typeface="PMingLiU"/>
                <a:cs typeface="PMingLiU"/>
              </a:rPr>
              <a:t>第</a:t>
            </a:r>
            <a:r>
              <a:rPr dirty="0" sz="1000" spc="5">
                <a:latin typeface="PMingLiU"/>
                <a:cs typeface="PMingLiU"/>
              </a:rPr>
              <a:t>三代</a:t>
            </a:r>
            <a:r>
              <a:rPr dirty="0" sz="1000" spc="160">
                <a:latin typeface="PMingLiU"/>
                <a:cs typeface="PMingLiU"/>
              </a:rPr>
              <a:t> </a:t>
            </a:r>
            <a:r>
              <a:rPr dirty="0" sz="1000">
                <a:latin typeface="Arial"/>
                <a:cs typeface="Arial"/>
              </a:rPr>
              <a:t>CAR</a:t>
            </a:r>
            <a:r>
              <a:rPr dirty="0" sz="1000" spc="75">
                <a:latin typeface="Arial"/>
                <a:cs typeface="Arial"/>
              </a:rPr>
              <a:t> </a:t>
            </a:r>
            <a:r>
              <a:rPr dirty="0" sz="1000" spc="-20">
                <a:latin typeface="PMingLiU"/>
                <a:cs typeface="PMingLiU"/>
              </a:rPr>
              <a:t>增</a:t>
            </a:r>
            <a:r>
              <a:rPr dirty="0" sz="1000" spc="5">
                <a:latin typeface="PMingLiU"/>
                <a:cs typeface="PMingLiU"/>
              </a:rPr>
              <a:t>加了</a:t>
            </a:r>
            <a:r>
              <a:rPr dirty="0" sz="1000" spc="-20">
                <a:latin typeface="PMingLiU"/>
                <a:cs typeface="PMingLiU"/>
              </a:rPr>
              <a:t>一</a:t>
            </a:r>
            <a:r>
              <a:rPr dirty="0" sz="1000" spc="5">
                <a:latin typeface="PMingLiU"/>
                <a:cs typeface="PMingLiU"/>
              </a:rPr>
              <a:t>个共</a:t>
            </a:r>
            <a:r>
              <a:rPr dirty="0" sz="1000" spc="-20">
                <a:latin typeface="PMingLiU"/>
                <a:cs typeface="PMingLiU"/>
              </a:rPr>
              <a:t>刺</a:t>
            </a:r>
            <a:r>
              <a:rPr dirty="0" sz="1000" spc="5">
                <a:latin typeface="PMingLiU"/>
                <a:cs typeface="PMingLiU"/>
              </a:rPr>
              <a:t>激分</a:t>
            </a:r>
            <a:r>
              <a:rPr dirty="0" sz="1000" spc="-20">
                <a:latin typeface="PMingLiU"/>
                <a:cs typeface="PMingLiU"/>
              </a:rPr>
              <a:t>子</a:t>
            </a:r>
            <a:r>
              <a:rPr dirty="0" sz="1000" spc="5">
                <a:latin typeface="PMingLiU"/>
                <a:cs typeface="PMingLiU"/>
              </a:rPr>
              <a:t>，  与第二</a:t>
            </a:r>
            <a:r>
              <a:rPr dirty="0" sz="1000" spc="245">
                <a:latin typeface="PMingLiU"/>
                <a:cs typeface="PMingLiU"/>
              </a:rPr>
              <a:t>代</a:t>
            </a:r>
            <a:r>
              <a:rPr dirty="0" sz="1000">
                <a:latin typeface="Arial"/>
                <a:cs typeface="Arial"/>
              </a:rPr>
              <a:t>CAR</a:t>
            </a:r>
            <a:r>
              <a:rPr dirty="0" sz="1000" spc="80">
                <a:latin typeface="Arial"/>
                <a:cs typeface="Arial"/>
              </a:rPr>
              <a:t> </a:t>
            </a:r>
            <a:r>
              <a:rPr dirty="0" sz="1000" spc="-20">
                <a:latin typeface="PMingLiU"/>
                <a:cs typeface="PMingLiU"/>
              </a:rPr>
              <a:t>相</a:t>
            </a:r>
            <a:r>
              <a:rPr dirty="0" sz="1000" spc="5">
                <a:latin typeface="PMingLiU"/>
                <a:cs typeface="PMingLiU"/>
              </a:rPr>
              <a:t>比</a:t>
            </a:r>
            <a:r>
              <a:rPr dirty="0" sz="1000" spc="-10">
                <a:latin typeface="PMingLiU"/>
                <a:cs typeface="PMingLiU"/>
              </a:rPr>
              <a:t>，</a:t>
            </a:r>
            <a:r>
              <a:rPr dirty="0" sz="1000" spc="-10">
                <a:latin typeface="Arial"/>
                <a:cs typeface="Arial"/>
              </a:rPr>
              <a:t>T</a:t>
            </a:r>
            <a:r>
              <a:rPr dirty="0" sz="1000" spc="100">
                <a:latin typeface="Arial"/>
                <a:cs typeface="Arial"/>
              </a:rPr>
              <a:t> </a:t>
            </a:r>
            <a:r>
              <a:rPr dirty="0" sz="1000" spc="-20">
                <a:latin typeface="PMingLiU"/>
                <a:cs typeface="PMingLiU"/>
              </a:rPr>
              <a:t>细</a:t>
            </a:r>
            <a:r>
              <a:rPr dirty="0" sz="1000" spc="5">
                <a:latin typeface="PMingLiU"/>
                <a:cs typeface="PMingLiU"/>
              </a:rPr>
              <a:t>胞活</a:t>
            </a:r>
            <a:r>
              <a:rPr dirty="0" sz="1000" spc="-20">
                <a:latin typeface="PMingLiU"/>
                <a:cs typeface="PMingLiU"/>
              </a:rPr>
              <a:t>化</a:t>
            </a:r>
            <a:r>
              <a:rPr dirty="0" sz="1000" spc="5">
                <a:latin typeface="PMingLiU"/>
                <a:cs typeface="PMingLiU"/>
              </a:rPr>
              <a:t>、增</a:t>
            </a:r>
            <a:r>
              <a:rPr dirty="0" sz="1000" spc="-20">
                <a:latin typeface="PMingLiU"/>
                <a:cs typeface="PMingLiU"/>
              </a:rPr>
              <a:t>殖</a:t>
            </a:r>
            <a:r>
              <a:rPr dirty="0" sz="1000" spc="5">
                <a:latin typeface="PMingLiU"/>
                <a:cs typeface="PMingLiU"/>
              </a:rPr>
              <a:t>、分</a:t>
            </a:r>
            <a:r>
              <a:rPr dirty="0" sz="1000" spc="-20">
                <a:latin typeface="PMingLiU"/>
                <a:cs typeface="PMingLiU"/>
              </a:rPr>
              <a:t>泌</a:t>
            </a:r>
            <a:r>
              <a:rPr dirty="0" sz="1000" spc="5">
                <a:latin typeface="PMingLiU"/>
                <a:cs typeface="PMingLiU"/>
              </a:rPr>
              <a:t>细胞</a:t>
            </a:r>
            <a:r>
              <a:rPr dirty="0" sz="1000" spc="-20">
                <a:latin typeface="PMingLiU"/>
                <a:cs typeface="PMingLiU"/>
              </a:rPr>
              <a:t>因</a:t>
            </a:r>
            <a:r>
              <a:rPr dirty="0" sz="1000" spc="5">
                <a:latin typeface="PMingLiU"/>
                <a:cs typeface="PMingLiU"/>
              </a:rPr>
              <a:t>子及细</a:t>
            </a:r>
            <a:r>
              <a:rPr dirty="0" sz="1000" spc="-20">
                <a:latin typeface="PMingLiU"/>
                <a:cs typeface="PMingLiU"/>
              </a:rPr>
              <a:t>胞</a:t>
            </a:r>
            <a:r>
              <a:rPr dirty="0" sz="1000" spc="5">
                <a:latin typeface="PMingLiU"/>
                <a:cs typeface="PMingLiU"/>
              </a:rPr>
              <a:t>毒素</a:t>
            </a:r>
            <a:r>
              <a:rPr dirty="0" sz="1000" spc="-20">
                <a:latin typeface="PMingLiU"/>
                <a:cs typeface="PMingLiU"/>
              </a:rPr>
              <a:t>的</a:t>
            </a:r>
            <a:r>
              <a:rPr dirty="0" sz="1000" spc="5">
                <a:latin typeface="PMingLiU"/>
                <a:cs typeface="PMingLiU"/>
              </a:rPr>
              <a:t>作用</a:t>
            </a:r>
            <a:r>
              <a:rPr dirty="0" sz="1000" spc="-20">
                <a:latin typeface="PMingLiU"/>
                <a:cs typeface="PMingLiU"/>
              </a:rPr>
              <a:t>更</a:t>
            </a:r>
            <a:r>
              <a:rPr dirty="0" sz="1000" spc="5">
                <a:latin typeface="PMingLiU"/>
                <a:cs typeface="PMingLiU"/>
              </a:rPr>
              <a:t>强，</a:t>
            </a:r>
            <a:r>
              <a:rPr dirty="0" sz="1000" spc="-20">
                <a:latin typeface="PMingLiU"/>
                <a:cs typeface="PMingLiU"/>
              </a:rPr>
              <a:t>然</a:t>
            </a:r>
            <a:r>
              <a:rPr dirty="0" sz="1000" spc="5">
                <a:latin typeface="PMingLiU"/>
                <a:cs typeface="PMingLiU"/>
              </a:rPr>
              <a:t>而其靶 向识别特异性降</a:t>
            </a:r>
            <a:r>
              <a:rPr dirty="0" sz="1000" spc="-20">
                <a:latin typeface="PMingLiU"/>
                <a:cs typeface="PMingLiU"/>
              </a:rPr>
              <a:t>低</a:t>
            </a:r>
            <a:r>
              <a:rPr dirty="0" sz="1000" spc="5">
                <a:latin typeface="PMingLiU"/>
                <a:cs typeface="PMingLiU"/>
              </a:rPr>
              <a:t>，低亲和</a:t>
            </a:r>
            <a:r>
              <a:rPr dirty="0" sz="1000" spc="-20">
                <a:latin typeface="PMingLiU"/>
                <a:cs typeface="PMingLiU"/>
              </a:rPr>
              <a:t>分</a:t>
            </a:r>
            <a:r>
              <a:rPr dirty="0" sz="1000" spc="5">
                <a:latin typeface="PMingLiU"/>
                <a:cs typeface="PMingLiU"/>
              </a:rPr>
              <a:t>子亦可</a:t>
            </a:r>
            <a:r>
              <a:rPr dirty="0" sz="1000" spc="-20">
                <a:latin typeface="PMingLiU"/>
                <a:cs typeface="PMingLiU"/>
              </a:rPr>
              <a:t>促</a:t>
            </a:r>
            <a:r>
              <a:rPr dirty="0" sz="1000" spc="5">
                <a:latin typeface="PMingLiU"/>
                <a:cs typeface="PMingLiU"/>
              </a:rPr>
              <a:t>进</a:t>
            </a:r>
            <a:r>
              <a:rPr dirty="0" sz="1000" spc="254">
                <a:latin typeface="PMingLiU"/>
                <a:cs typeface="PMingLiU"/>
              </a:rPr>
              <a:t> </a:t>
            </a:r>
            <a:r>
              <a:rPr dirty="0" sz="1000" spc="5">
                <a:latin typeface="Arial"/>
                <a:cs typeface="Arial"/>
              </a:rPr>
              <a:t>T</a:t>
            </a:r>
            <a:r>
              <a:rPr dirty="0" sz="1000" spc="165">
                <a:latin typeface="Arial"/>
                <a:cs typeface="Arial"/>
              </a:rPr>
              <a:t> </a:t>
            </a:r>
            <a:r>
              <a:rPr dirty="0" sz="1000" spc="5">
                <a:latin typeface="PMingLiU"/>
                <a:cs typeface="PMingLiU"/>
              </a:rPr>
              <a:t>细胞</a:t>
            </a:r>
            <a:r>
              <a:rPr dirty="0" sz="1000" spc="-20">
                <a:latin typeface="PMingLiU"/>
                <a:cs typeface="PMingLiU"/>
              </a:rPr>
              <a:t>活化</a:t>
            </a:r>
            <a:r>
              <a:rPr dirty="0" sz="1000" spc="5">
                <a:latin typeface="PMingLiU"/>
                <a:cs typeface="PMingLiU"/>
              </a:rPr>
              <a:t>，从而更容易产</a:t>
            </a:r>
            <a:r>
              <a:rPr dirty="0" sz="1000" spc="-20">
                <a:latin typeface="PMingLiU"/>
                <a:cs typeface="PMingLiU"/>
              </a:rPr>
              <a:t>生</a:t>
            </a:r>
            <a:r>
              <a:rPr dirty="0" sz="1000" spc="5">
                <a:latin typeface="PMingLiU"/>
                <a:cs typeface="PMingLiU"/>
              </a:rPr>
              <a:t>细胞因子</a:t>
            </a:r>
            <a:r>
              <a:rPr dirty="0" sz="1000" spc="-20">
                <a:latin typeface="PMingLiU"/>
                <a:cs typeface="PMingLiU"/>
              </a:rPr>
              <a:t>风</a:t>
            </a:r>
            <a:r>
              <a:rPr dirty="0" sz="1000" spc="5">
                <a:latin typeface="PMingLiU"/>
                <a:cs typeface="PMingLiU"/>
              </a:rPr>
              <a:t>暴等不 良反应</a:t>
            </a:r>
            <a:r>
              <a:rPr dirty="0" sz="1000" spc="-20">
                <a:latin typeface="PMingLiU"/>
                <a:cs typeface="PMingLiU"/>
              </a:rPr>
              <a:t>。</a:t>
            </a:r>
            <a:r>
              <a:rPr dirty="0" sz="1000" spc="5">
                <a:latin typeface="PMingLiU"/>
                <a:cs typeface="PMingLiU"/>
              </a:rPr>
              <a:t>第四</a:t>
            </a:r>
            <a:r>
              <a:rPr dirty="0" sz="1000" spc="245">
                <a:latin typeface="PMingLiU"/>
                <a:cs typeface="PMingLiU"/>
              </a:rPr>
              <a:t>代</a:t>
            </a:r>
            <a:r>
              <a:rPr dirty="0" sz="1000">
                <a:latin typeface="Arial"/>
                <a:cs typeface="Arial"/>
              </a:rPr>
              <a:t>CAR</a:t>
            </a:r>
            <a:r>
              <a:rPr dirty="0" sz="1000" spc="-45">
                <a:latin typeface="Arial"/>
                <a:cs typeface="Arial"/>
              </a:rPr>
              <a:t> </a:t>
            </a:r>
            <a:r>
              <a:rPr dirty="0" sz="1000" spc="-5">
                <a:latin typeface="Arial"/>
                <a:cs typeface="Arial"/>
              </a:rPr>
              <a:t>(TRUCK)</a:t>
            </a:r>
            <a:r>
              <a:rPr dirty="0" sz="1000" spc="-55">
                <a:latin typeface="Arial"/>
                <a:cs typeface="Arial"/>
              </a:rPr>
              <a:t> </a:t>
            </a:r>
            <a:r>
              <a:rPr dirty="0" sz="1000" spc="5">
                <a:latin typeface="PMingLiU"/>
                <a:cs typeface="PMingLiU"/>
              </a:rPr>
              <a:t>添加</a:t>
            </a:r>
            <a:r>
              <a:rPr dirty="0" sz="1000" spc="245">
                <a:latin typeface="PMingLiU"/>
                <a:cs typeface="PMingLiU"/>
              </a:rPr>
              <a:t>了</a:t>
            </a:r>
            <a:r>
              <a:rPr dirty="0" sz="1000">
                <a:latin typeface="Arial"/>
                <a:cs typeface="Arial"/>
              </a:rPr>
              <a:t>IL-12</a:t>
            </a:r>
            <a:r>
              <a:rPr dirty="0" sz="1000" spc="-70">
                <a:latin typeface="Arial"/>
                <a:cs typeface="Arial"/>
              </a:rPr>
              <a:t> </a:t>
            </a:r>
            <a:r>
              <a:rPr dirty="0" sz="1000" spc="-20">
                <a:latin typeface="PMingLiU"/>
                <a:cs typeface="PMingLiU"/>
              </a:rPr>
              <a:t>等</a:t>
            </a:r>
            <a:r>
              <a:rPr dirty="0" sz="1000" spc="5">
                <a:latin typeface="PMingLiU"/>
                <a:cs typeface="PMingLiU"/>
              </a:rPr>
              <a:t>共表</a:t>
            </a:r>
            <a:r>
              <a:rPr dirty="0" sz="1000" spc="-20">
                <a:latin typeface="PMingLiU"/>
                <a:cs typeface="PMingLiU"/>
              </a:rPr>
              <a:t>达</a:t>
            </a:r>
            <a:r>
              <a:rPr dirty="0" sz="1000" spc="5">
                <a:latin typeface="PMingLiU"/>
                <a:cs typeface="PMingLiU"/>
              </a:rPr>
              <a:t>的细胞</a:t>
            </a:r>
            <a:r>
              <a:rPr dirty="0" sz="1000" spc="-20">
                <a:latin typeface="PMingLiU"/>
                <a:cs typeface="PMingLiU"/>
              </a:rPr>
              <a:t>因</a:t>
            </a:r>
            <a:r>
              <a:rPr dirty="0" sz="1000" spc="5">
                <a:latin typeface="PMingLiU"/>
                <a:cs typeface="PMingLiU"/>
              </a:rPr>
              <a:t>子，</a:t>
            </a:r>
            <a:r>
              <a:rPr dirty="0" sz="1000" spc="-20">
                <a:latin typeface="PMingLiU"/>
                <a:cs typeface="PMingLiU"/>
              </a:rPr>
              <a:t>进</a:t>
            </a:r>
            <a:r>
              <a:rPr dirty="0" sz="1000" spc="5">
                <a:latin typeface="PMingLiU"/>
                <a:cs typeface="PMingLiU"/>
              </a:rPr>
              <a:t>一步</a:t>
            </a:r>
            <a:r>
              <a:rPr dirty="0" sz="1000" spc="-20">
                <a:latin typeface="PMingLiU"/>
                <a:cs typeface="PMingLiU"/>
              </a:rPr>
              <a:t>强</a:t>
            </a:r>
            <a:r>
              <a:rPr dirty="0" sz="1000" spc="5">
                <a:latin typeface="PMingLiU"/>
                <a:cs typeface="PMingLiU"/>
              </a:rPr>
              <a:t>化免</a:t>
            </a:r>
            <a:r>
              <a:rPr dirty="0" sz="1000" spc="-20">
                <a:latin typeface="PMingLiU"/>
                <a:cs typeface="PMingLiU"/>
              </a:rPr>
              <a:t>疫</a:t>
            </a:r>
            <a:r>
              <a:rPr dirty="0" sz="1000" spc="5">
                <a:latin typeface="PMingLiU"/>
                <a:cs typeface="PMingLiU"/>
              </a:rPr>
              <a:t>应答。 第五代</a:t>
            </a:r>
            <a:r>
              <a:rPr dirty="0" sz="1000" spc="55">
                <a:latin typeface="PMingLiU"/>
                <a:cs typeface="PMingLiU"/>
              </a:rPr>
              <a:t> </a:t>
            </a:r>
            <a:r>
              <a:rPr dirty="0" sz="1000">
                <a:latin typeface="Arial"/>
                <a:cs typeface="Arial"/>
              </a:rPr>
              <a:t>CAR</a:t>
            </a:r>
            <a:r>
              <a:rPr dirty="0" sz="1000" spc="-15">
                <a:latin typeface="Arial"/>
                <a:cs typeface="Arial"/>
              </a:rPr>
              <a:t> </a:t>
            </a:r>
            <a:r>
              <a:rPr dirty="0" sz="1000" spc="-20">
                <a:latin typeface="PMingLiU"/>
                <a:cs typeface="PMingLiU"/>
              </a:rPr>
              <a:t>添</a:t>
            </a:r>
            <a:r>
              <a:rPr dirty="0" sz="1000" spc="5">
                <a:latin typeface="PMingLiU"/>
                <a:cs typeface="PMingLiU"/>
              </a:rPr>
              <a:t>加了</a:t>
            </a:r>
            <a:r>
              <a:rPr dirty="0" sz="1000" spc="55">
                <a:latin typeface="PMingLiU"/>
                <a:cs typeface="PMingLiU"/>
              </a:rPr>
              <a:t> </a:t>
            </a:r>
            <a:r>
              <a:rPr dirty="0" sz="1000" spc="-5">
                <a:latin typeface="Arial"/>
                <a:cs typeface="Arial"/>
              </a:rPr>
              <a:t>IL2-2Rβ</a:t>
            </a:r>
            <a:r>
              <a:rPr dirty="0" sz="1000" spc="-15">
                <a:latin typeface="Arial"/>
                <a:cs typeface="Arial"/>
              </a:rPr>
              <a:t> </a:t>
            </a:r>
            <a:r>
              <a:rPr dirty="0" sz="1000" spc="5">
                <a:latin typeface="PMingLiU"/>
                <a:cs typeface="PMingLiU"/>
              </a:rPr>
              <a:t>胞</a:t>
            </a:r>
            <a:r>
              <a:rPr dirty="0" sz="1000" spc="-20">
                <a:latin typeface="PMingLiU"/>
                <a:cs typeface="PMingLiU"/>
              </a:rPr>
              <a:t>内</a:t>
            </a:r>
            <a:r>
              <a:rPr dirty="0" sz="1000" spc="5">
                <a:latin typeface="PMingLiU"/>
                <a:cs typeface="PMingLiU"/>
              </a:rPr>
              <a:t>结合</a:t>
            </a:r>
            <a:r>
              <a:rPr dirty="0" sz="1000" spc="60">
                <a:latin typeface="PMingLiU"/>
                <a:cs typeface="PMingLiU"/>
              </a:rPr>
              <a:t> </a:t>
            </a:r>
            <a:r>
              <a:rPr dirty="0" sz="1000" spc="-5">
                <a:latin typeface="Arial"/>
                <a:cs typeface="Arial"/>
              </a:rPr>
              <a:t>SAAT3/5</a:t>
            </a:r>
            <a:r>
              <a:rPr dirty="0" sz="1000" spc="-20">
                <a:latin typeface="Arial"/>
                <a:cs typeface="Arial"/>
              </a:rPr>
              <a:t> </a:t>
            </a:r>
            <a:r>
              <a:rPr dirty="0" sz="1000" spc="5">
                <a:latin typeface="PMingLiU"/>
                <a:cs typeface="PMingLiU"/>
              </a:rPr>
              <a:t>的结</a:t>
            </a:r>
            <a:r>
              <a:rPr dirty="0" sz="1000" spc="-20">
                <a:latin typeface="PMingLiU"/>
                <a:cs typeface="PMingLiU"/>
              </a:rPr>
              <a:t>构</a:t>
            </a:r>
            <a:r>
              <a:rPr dirty="0" sz="1000" spc="5">
                <a:latin typeface="PMingLiU"/>
                <a:cs typeface="PMingLiU"/>
              </a:rPr>
              <a:t>域，旨</a:t>
            </a:r>
            <a:r>
              <a:rPr dirty="0" sz="1000" spc="-20">
                <a:latin typeface="PMingLiU"/>
                <a:cs typeface="PMingLiU"/>
              </a:rPr>
              <a:t>在</a:t>
            </a:r>
            <a:r>
              <a:rPr dirty="0" sz="1000" spc="5">
                <a:latin typeface="PMingLiU"/>
                <a:cs typeface="PMingLiU"/>
              </a:rPr>
              <a:t>激活</a:t>
            </a:r>
            <a:r>
              <a:rPr dirty="0" sz="1000" spc="55">
                <a:latin typeface="PMingLiU"/>
                <a:cs typeface="PMingLiU"/>
              </a:rPr>
              <a:t> </a:t>
            </a:r>
            <a:r>
              <a:rPr dirty="0" sz="1000" spc="-5">
                <a:latin typeface="Arial"/>
                <a:cs typeface="Arial"/>
              </a:rPr>
              <a:t>Janus</a:t>
            </a:r>
            <a:r>
              <a:rPr dirty="0" sz="1000" spc="-35">
                <a:latin typeface="Arial"/>
                <a:cs typeface="Arial"/>
              </a:rPr>
              <a:t> </a:t>
            </a:r>
            <a:r>
              <a:rPr dirty="0" sz="1000" spc="5">
                <a:latin typeface="PMingLiU"/>
                <a:cs typeface="PMingLiU"/>
              </a:rPr>
              <a:t>激酶信号</a:t>
            </a:r>
            <a:r>
              <a:rPr dirty="0" sz="1000" spc="-20">
                <a:latin typeface="PMingLiU"/>
                <a:cs typeface="PMingLiU"/>
              </a:rPr>
              <a:t>转</a:t>
            </a:r>
            <a:r>
              <a:rPr dirty="0" sz="1000" spc="5">
                <a:latin typeface="PMingLiU"/>
                <a:cs typeface="PMingLiU"/>
              </a:rPr>
              <a:t>导 和转录</a:t>
            </a:r>
            <a:r>
              <a:rPr dirty="0" sz="1000" spc="-20">
                <a:latin typeface="PMingLiU"/>
                <a:cs typeface="PMingLiU"/>
              </a:rPr>
              <a:t>激</a:t>
            </a:r>
            <a:r>
              <a:rPr dirty="0" sz="1000" spc="5">
                <a:latin typeface="PMingLiU"/>
                <a:cs typeface="PMingLiU"/>
              </a:rPr>
              <a:t>活因子</a:t>
            </a:r>
            <a:r>
              <a:rPr dirty="0" sz="1000" spc="150">
                <a:latin typeface="PMingLiU"/>
                <a:cs typeface="PMingLiU"/>
              </a:rPr>
              <a:t> </a:t>
            </a:r>
            <a:r>
              <a:rPr dirty="0" sz="1000" spc="-5">
                <a:latin typeface="Arial"/>
                <a:cs typeface="Arial"/>
              </a:rPr>
              <a:t>(JAK-STAT)</a:t>
            </a:r>
            <a:r>
              <a:rPr dirty="0" sz="1000" spc="135">
                <a:latin typeface="Arial"/>
                <a:cs typeface="Arial"/>
              </a:rPr>
              <a:t> </a:t>
            </a:r>
            <a:r>
              <a:rPr dirty="0" sz="1000" spc="5">
                <a:latin typeface="PMingLiU"/>
                <a:cs typeface="PMingLiU"/>
              </a:rPr>
              <a:t>信号</a:t>
            </a:r>
            <a:r>
              <a:rPr dirty="0" sz="1000" spc="-20">
                <a:latin typeface="PMingLiU"/>
                <a:cs typeface="PMingLiU"/>
              </a:rPr>
              <a:t>通</a:t>
            </a:r>
            <a:r>
              <a:rPr dirty="0" sz="1000" spc="5">
                <a:latin typeface="PMingLiU"/>
                <a:cs typeface="PMingLiU"/>
              </a:rPr>
              <a:t>路以</a:t>
            </a:r>
            <a:r>
              <a:rPr dirty="0" sz="1000" spc="-20">
                <a:latin typeface="PMingLiU"/>
                <a:cs typeface="PMingLiU"/>
              </a:rPr>
              <a:t>促</a:t>
            </a:r>
            <a:r>
              <a:rPr dirty="0" sz="1000" spc="5">
                <a:latin typeface="PMingLiU"/>
                <a:cs typeface="PMingLiU"/>
              </a:rPr>
              <a:t>进</a:t>
            </a:r>
            <a:r>
              <a:rPr dirty="0" sz="1000" spc="180">
                <a:latin typeface="PMingLiU"/>
                <a:cs typeface="PMingLiU"/>
              </a:rPr>
              <a:t> </a:t>
            </a:r>
            <a:r>
              <a:rPr dirty="0" sz="1000" spc="5">
                <a:latin typeface="Arial"/>
                <a:cs typeface="Arial"/>
              </a:rPr>
              <a:t>T</a:t>
            </a:r>
            <a:r>
              <a:rPr dirty="0" sz="1000" spc="140">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增殖。</a:t>
            </a:r>
            <a:r>
              <a:rPr dirty="0" sz="1000" spc="-20">
                <a:latin typeface="PMingLiU"/>
                <a:cs typeface="PMingLiU"/>
              </a:rPr>
              <a:t>与</a:t>
            </a:r>
            <a:r>
              <a:rPr dirty="0" sz="1000" spc="5">
                <a:latin typeface="PMingLiU"/>
                <a:cs typeface="PMingLiU"/>
              </a:rPr>
              <a:t>第二</a:t>
            </a:r>
            <a:r>
              <a:rPr dirty="0" sz="1000" spc="-20">
                <a:latin typeface="PMingLiU"/>
                <a:cs typeface="PMingLiU"/>
              </a:rPr>
              <a:t>代</a:t>
            </a:r>
            <a:r>
              <a:rPr dirty="0" sz="1000" spc="5">
                <a:latin typeface="PMingLiU"/>
                <a:cs typeface="PMingLiU"/>
              </a:rPr>
              <a:t>和第</a:t>
            </a:r>
            <a:r>
              <a:rPr dirty="0" sz="1000" spc="-20">
                <a:latin typeface="PMingLiU"/>
                <a:cs typeface="PMingLiU"/>
              </a:rPr>
              <a:t>三</a:t>
            </a:r>
            <a:r>
              <a:rPr dirty="0" sz="1000" spc="5">
                <a:latin typeface="PMingLiU"/>
                <a:cs typeface="PMingLiU"/>
              </a:rPr>
              <a:t>代相</a:t>
            </a:r>
            <a:r>
              <a:rPr dirty="0" sz="1000" spc="-20">
                <a:latin typeface="PMingLiU"/>
                <a:cs typeface="PMingLiU"/>
              </a:rPr>
              <a:t>比</a:t>
            </a:r>
            <a:r>
              <a:rPr dirty="0" sz="1000" spc="5">
                <a:latin typeface="PMingLiU"/>
                <a:cs typeface="PMingLiU"/>
              </a:rPr>
              <a:t>，第五 </a:t>
            </a:r>
            <a:r>
              <a:rPr dirty="0" sz="1000" spc="245">
                <a:latin typeface="PMingLiU"/>
                <a:cs typeface="PMingLiU"/>
              </a:rPr>
              <a:t>代</a:t>
            </a:r>
            <a:r>
              <a:rPr dirty="0" sz="1000">
                <a:latin typeface="Arial"/>
                <a:cs typeface="Arial"/>
              </a:rPr>
              <a:t>CAR-T</a:t>
            </a:r>
            <a:r>
              <a:rPr dirty="0" sz="1000" spc="-60">
                <a:latin typeface="Arial"/>
                <a:cs typeface="Arial"/>
              </a:rPr>
              <a:t> </a:t>
            </a:r>
            <a:r>
              <a:rPr dirty="0" sz="1000" spc="5">
                <a:latin typeface="PMingLiU"/>
                <a:cs typeface="PMingLiU"/>
              </a:rPr>
              <a:t>细胞</a:t>
            </a:r>
            <a:r>
              <a:rPr dirty="0" sz="1000" spc="-20">
                <a:latin typeface="PMingLiU"/>
                <a:cs typeface="PMingLiU"/>
              </a:rPr>
              <a:t>被</a:t>
            </a:r>
            <a:r>
              <a:rPr dirty="0" sz="1000" spc="5">
                <a:latin typeface="PMingLiU"/>
                <a:cs typeface="PMingLiU"/>
              </a:rPr>
              <a:t>证明</a:t>
            </a:r>
            <a:r>
              <a:rPr dirty="0" sz="1000" spc="-20">
                <a:latin typeface="PMingLiU"/>
                <a:cs typeface="PMingLiU"/>
              </a:rPr>
              <a:t>具</a:t>
            </a:r>
            <a:r>
              <a:rPr dirty="0" sz="1000" spc="5">
                <a:latin typeface="PMingLiU"/>
                <a:cs typeface="PMingLiU"/>
              </a:rPr>
              <a:t>有</a:t>
            </a:r>
            <a:r>
              <a:rPr dirty="0" sz="1000" spc="-20">
                <a:latin typeface="PMingLiU"/>
                <a:cs typeface="PMingLiU"/>
              </a:rPr>
              <a:t>更</a:t>
            </a:r>
            <a:r>
              <a:rPr dirty="0" sz="1000" spc="5">
                <a:latin typeface="PMingLiU"/>
                <a:cs typeface="PMingLiU"/>
              </a:rPr>
              <a:t>好的</a:t>
            </a:r>
            <a:r>
              <a:rPr dirty="0" sz="1000" spc="-20">
                <a:latin typeface="PMingLiU"/>
                <a:cs typeface="PMingLiU"/>
              </a:rPr>
              <a:t>抗</a:t>
            </a:r>
            <a:r>
              <a:rPr dirty="0" sz="1000" spc="5">
                <a:latin typeface="PMingLiU"/>
                <a:cs typeface="PMingLiU"/>
              </a:rPr>
              <a:t>肿瘤</a:t>
            </a:r>
            <a:r>
              <a:rPr dirty="0" sz="1000" spc="-20">
                <a:latin typeface="PMingLiU"/>
                <a:cs typeface="PMingLiU"/>
              </a:rPr>
              <a:t>作</a:t>
            </a:r>
            <a:r>
              <a:rPr dirty="0" sz="1000" spc="5">
                <a:latin typeface="PMingLiU"/>
                <a:cs typeface="PMingLiU"/>
              </a:rPr>
              <a:t>用和</a:t>
            </a:r>
            <a:r>
              <a:rPr dirty="0" sz="1000" spc="-20">
                <a:latin typeface="PMingLiU"/>
                <a:cs typeface="PMingLiU"/>
              </a:rPr>
              <a:t>持</a:t>
            </a:r>
            <a:r>
              <a:rPr dirty="0" sz="1000" spc="5">
                <a:latin typeface="PMingLiU"/>
                <a:cs typeface="PMingLiU"/>
              </a:rPr>
              <a:t>久性。</a:t>
            </a:r>
            <a:endParaRPr sz="1000">
              <a:latin typeface="PMingLiU"/>
              <a:cs typeface="PMingLiU"/>
            </a:endParaRPr>
          </a:p>
          <a:p>
            <a:pPr algn="just" marL="12700">
              <a:lnSpc>
                <a:spcPct val="100000"/>
              </a:lnSpc>
              <a:spcBef>
                <a:spcPts val="108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8:</a:t>
            </a:r>
            <a:r>
              <a:rPr dirty="0" sz="1000" spc="-15" b="1">
                <a:latin typeface="Arial"/>
                <a:cs typeface="Arial"/>
              </a:rPr>
              <a:t> </a:t>
            </a:r>
            <a:r>
              <a:rPr dirty="0" sz="1000" spc="5" b="1">
                <a:latin typeface="Microsoft JhengHei UI"/>
                <a:cs typeface="Microsoft JhengHei UI"/>
              </a:rPr>
              <a:t>五代</a:t>
            </a:r>
            <a:r>
              <a:rPr dirty="0" sz="1000" spc="15" b="1">
                <a:latin typeface="Microsoft JhengHei UI"/>
                <a:cs typeface="Microsoft JhengHei UI"/>
              </a:rPr>
              <a:t> </a:t>
            </a:r>
            <a:r>
              <a:rPr dirty="0" sz="1000" spc="-10" b="1">
                <a:latin typeface="Arial"/>
                <a:cs typeface="Arial"/>
              </a:rPr>
              <a:t>CAR</a:t>
            </a:r>
            <a:r>
              <a:rPr dirty="0" sz="1000" spc="-45" b="1">
                <a:latin typeface="Arial"/>
                <a:cs typeface="Arial"/>
              </a:rPr>
              <a:t> </a:t>
            </a:r>
            <a:r>
              <a:rPr dirty="0" sz="1000" spc="5" b="1">
                <a:latin typeface="Microsoft JhengHei UI"/>
                <a:cs typeface="Microsoft JhengHei UI"/>
              </a:rPr>
              <a:t>的结构</a:t>
            </a:r>
            <a:r>
              <a:rPr dirty="0" sz="1000" spc="-20" b="1">
                <a:latin typeface="Microsoft JhengHei UI"/>
                <a:cs typeface="Microsoft JhengHei UI"/>
              </a:rPr>
              <a:t>对</a:t>
            </a:r>
            <a:r>
              <a:rPr dirty="0" sz="1000" spc="5" b="1">
                <a:latin typeface="Microsoft JhengHei UI"/>
                <a:cs typeface="Microsoft JhengHei UI"/>
              </a:rPr>
              <a:t>比</a:t>
            </a:r>
            <a:endParaRPr sz="1000">
              <a:latin typeface="Microsoft JhengHei UI"/>
              <a:cs typeface="Microsoft JhengHei UI"/>
            </a:endParaRPr>
          </a:p>
        </p:txBody>
      </p:sp>
      <p:sp>
        <p:nvSpPr>
          <p:cNvPr id="8" name="object 8"/>
          <p:cNvSpPr/>
          <p:nvPr/>
        </p:nvSpPr>
        <p:spPr>
          <a:xfrm>
            <a:off x="521512" y="2817240"/>
            <a:ext cx="5080635" cy="18415"/>
          </a:xfrm>
          <a:custGeom>
            <a:avLst/>
            <a:gdLst/>
            <a:ahLst/>
            <a:cxnLst/>
            <a:rect l="l" t="t" r="r" b="b"/>
            <a:pathLst>
              <a:path w="5080635" h="18414">
                <a:moveTo>
                  <a:pt x="5080127" y="0"/>
                </a:moveTo>
                <a:lnTo>
                  <a:pt x="0" y="0"/>
                </a:lnTo>
                <a:lnTo>
                  <a:pt x="0" y="18288"/>
                </a:lnTo>
                <a:lnTo>
                  <a:pt x="5080127" y="18288"/>
                </a:lnTo>
                <a:lnTo>
                  <a:pt x="5080127" y="0"/>
                </a:lnTo>
                <a:close/>
              </a:path>
            </a:pathLst>
          </a:custGeom>
          <a:solidFill>
            <a:srgbClr val="000000"/>
          </a:solidFill>
        </p:spPr>
        <p:txBody>
          <a:bodyPr wrap="square" lIns="0" tIns="0" rIns="0" bIns="0" rtlCol="0"/>
          <a:lstStyle/>
          <a:p/>
        </p:txBody>
      </p:sp>
      <p:sp>
        <p:nvSpPr>
          <p:cNvPr id="9" name="object 9"/>
          <p:cNvSpPr/>
          <p:nvPr/>
        </p:nvSpPr>
        <p:spPr>
          <a:xfrm>
            <a:off x="521512" y="5863081"/>
            <a:ext cx="5080635" cy="18415"/>
          </a:xfrm>
          <a:custGeom>
            <a:avLst/>
            <a:gdLst/>
            <a:ahLst/>
            <a:cxnLst/>
            <a:rect l="l" t="t" r="r" b="b"/>
            <a:pathLst>
              <a:path w="5080635" h="18414">
                <a:moveTo>
                  <a:pt x="5080127" y="0"/>
                </a:moveTo>
                <a:lnTo>
                  <a:pt x="0" y="0"/>
                </a:lnTo>
                <a:lnTo>
                  <a:pt x="0" y="18287"/>
                </a:lnTo>
                <a:lnTo>
                  <a:pt x="5080127" y="18287"/>
                </a:lnTo>
                <a:lnTo>
                  <a:pt x="5080127" y="0"/>
                </a:lnTo>
                <a:close/>
              </a:path>
            </a:pathLst>
          </a:custGeom>
          <a:solidFill>
            <a:srgbClr val="000000"/>
          </a:solidFill>
        </p:spPr>
        <p:txBody>
          <a:bodyPr wrap="square" lIns="0" tIns="0" rIns="0" bIns="0" rtlCol="0"/>
          <a:lstStyle/>
          <a:p/>
        </p:txBody>
      </p:sp>
      <p:sp>
        <p:nvSpPr>
          <p:cNvPr id="10" name="object 10"/>
          <p:cNvSpPr txBox="1"/>
          <p:nvPr/>
        </p:nvSpPr>
        <p:spPr>
          <a:xfrm>
            <a:off x="527100" y="5880861"/>
            <a:ext cx="5071745" cy="1715770"/>
          </a:xfrm>
          <a:prstGeom prst="rect">
            <a:avLst/>
          </a:prstGeom>
        </p:spPr>
        <p:txBody>
          <a:bodyPr wrap="square" lIns="0" tIns="11430" rIns="0" bIns="0" rtlCol="0" vert="horz">
            <a:spAutoFit/>
          </a:bodyPr>
          <a:lstStyle/>
          <a:p>
            <a:pPr algn="just"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15">
                <a:latin typeface="Arial"/>
                <a:cs typeface="Arial"/>
              </a:rPr>
              <a:t> </a:t>
            </a:r>
            <a:r>
              <a:rPr dirty="0" sz="800" spc="-5">
                <a:latin typeface="Arial"/>
                <a:cs typeface="Arial"/>
              </a:rPr>
              <a:t>Umut</a:t>
            </a:r>
            <a:r>
              <a:rPr dirty="0" sz="800" spc="10">
                <a:latin typeface="Arial"/>
                <a:cs typeface="Arial"/>
              </a:rPr>
              <a:t> </a:t>
            </a:r>
            <a:r>
              <a:rPr dirty="0" sz="800" spc="-10">
                <a:latin typeface="Arial"/>
                <a:cs typeface="Arial"/>
              </a:rPr>
              <a:t>Ö</a:t>
            </a:r>
            <a:r>
              <a:rPr dirty="0" sz="800" spc="20">
                <a:latin typeface="Arial"/>
                <a:cs typeface="Arial"/>
              </a:rPr>
              <a:t> </a:t>
            </a:r>
            <a:r>
              <a:rPr dirty="0" sz="800" spc="-10">
                <a:latin typeface="Arial"/>
                <a:cs typeface="Arial"/>
              </a:rPr>
              <a:t>et</a:t>
            </a:r>
            <a:r>
              <a:rPr dirty="0" sz="800" spc="10">
                <a:latin typeface="Arial"/>
                <a:cs typeface="Arial"/>
              </a:rPr>
              <a:t> </a:t>
            </a:r>
            <a:r>
              <a:rPr dirty="0" sz="800" spc="-10">
                <a:latin typeface="Arial"/>
                <a:cs typeface="Arial"/>
              </a:rPr>
              <a:t>al.</a:t>
            </a:r>
            <a:r>
              <a:rPr dirty="0" sz="800" spc="10">
                <a:latin typeface="Arial"/>
                <a:cs typeface="Arial"/>
              </a:rPr>
              <a:t> </a:t>
            </a:r>
            <a:r>
              <a:rPr dirty="0" sz="800" spc="-5">
                <a:latin typeface="Arial"/>
                <a:cs typeface="Arial"/>
              </a:rPr>
              <a:t>Memo</a:t>
            </a:r>
            <a:r>
              <a:rPr dirty="0" sz="800" spc="5">
                <a:latin typeface="Arial"/>
                <a:cs typeface="Arial"/>
              </a:rPr>
              <a:t> </a:t>
            </a:r>
            <a:r>
              <a:rPr dirty="0" sz="800" spc="-5">
                <a:latin typeface="Arial"/>
                <a:cs typeface="Arial"/>
              </a:rPr>
              <a:t>2021</a:t>
            </a:r>
            <a:r>
              <a:rPr dirty="0" sz="800" spc="-5">
                <a:latin typeface="PMingLiU"/>
                <a:cs typeface="PMingLiU"/>
              </a:rPr>
              <a:t>，</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a:p>
            <a:pPr>
              <a:lnSpc>
                <a:spcPct val="100000"/>
              </a:lnSpc>
            </a:pPr>
            <a:endParaRPr sz="1200">
              <a:latin typeface="PMingLiU"/>
              <a:cs typeface="PMingLiU"/>
            </a:endParaRPr>
          </a:p>
          <a:p>
            <a:pPr algn="just" marL="12700" marR="5080">
              <a:lnSpc>
                <a:spcPct val="139600"/>
              </a:lnSpc>
            </a:pPr>
            <a:r>
              <a:rPr dirty="0" sz="1000" spc="5">
                <a:latin typeface="PMingLiU"/>
                <a:cs typeface="PMingLiU"/>
              </a:rPr>
              <a:t>最常用</a:t>
            </a:r>
            <a:r>
              <a:rPr dirty="0" sz="1000" spc="-20">
                <a:latin typeface="PMingLiU"/>
                <a:cs typeface="PMingLiU"/>
              </a:rPr>
              <a:t>的</a:t>
            </a:r>
            <a:r>
              <a:rPr dirty="0" sz="1000" spc="5">
                <a:latin typeface="PMingLiU"/>
                <a:cs typeface="PMingLiU"/>
              </a:rPr>
              <a:t>共刺</a:t>
            </a:r>
            <a:r>
              <a:rPr dirty="0" sz="1000" spc="-20">
                <a:latin typeface="PMingLiU"/>
                <a:cs typeface="PMingLiU"/>
              </a:rPr>
              <a:t>激</a:t>
            </a:r>
            <a:r>
              <a:rPr dirty="0" sz="1000" spc="5">
                <a:latin typeface="PMingLiU"/>
                <a:cs typeface="PMingLiU"/>
              </a:rPr>
              <a:t>分子是 </a:t>
            </a:r>
            <a:r>
              <a:rPr dirty="0" sz="1000" spc="-5">
                <a:latin typeface="Arial"/>
                <a:cs typeface="Arial"/>
              </a:rPr>
              <a:t>CD28</a:t>
            </a:r>
            <a:r>
              <a:rPr dirty="0" sz="1000" spc="-45">
                <a:latin typeface="Arial"/>
                <a:cs typeface="Arial"/>
              </a:rPr>
              <a:t> </a:t>
            </a:r>
            <a:r>
              <a:rPr dirty="0" sz="1000" spc="5">
                <a:latin typeface="PMingLiU"/>
                <a:cs typeface="PMingLiU"/>
              </a:rPr>
              <a:t>和</a:t>
            </a:r>
            <a:r>
              <a:rPr dirty="0" sz="1000">
                <a:latin typeface="PMingLiU"/>
                <a:cs typeface="PMingLiU"/>
              </a:rPr>
              <a:t> </a:t>
            </a:r>
            <a:r>
              <a:rPr dirty="0" sz="1000" spc="-5">
                <a:latin typeface="Arial"/>
                <a:cs typeface="Arial"/>
              </a:rPr>
              <a:t>4-1BB</a:t>
            </a:r>
            <a:r>
              <a:rPr dirty="0" sz="1000" spc="-5">
                <a:latin typeface="PMingLiU"/>
                <a:cs typeface="PMingLiU"/>
              </a:rPr>
              <a:t>，</a:t>
            </a:r>
            <a:r>
              <a:rPr dirty="0" sz="1000" spc="5">
                <a:latin typeface="PMingLiU"/>
                <a:cs typeface="PMingLiU"/>
              </a:rPr>
              <a:t>不同</a:t>
            </a:r>
            <a:r>
              <a:rPr dirty="0" sz="1000" spc="-20">
                <a:latin typeface="PMingLiU"/>
                <a:cs typeface="PMingLiU"/>
              </a:rPr>
              <a:t>共</a:t>
            </a:r>
            <a:r>
              <a:rPr dirty="0" sz="1000" spc="5">
                <a:latin typeface="PMingLiU"/>
                <a:cs typeface="PMingLiU"/>
              </a:rPr>
              <a:t>刺激</a:t>
            </a:r>
            <a:r>
              <a:rPr dirty="0" sz="1000" spc="-20">
                <a:latin typeface="PMingLiU"/>
                <a:cs typeface="PMingLiU"/>
              </a:rPr>
              <a:t>分</a:t>
            </a:r>
            <a:r>
              <a:rPr dirty="0" sz="1000" spc="5">
                <a:latin typeface="PMingLiU"/>
                <a:cs typeface="PMingLiU"/>
              </a:rPr>
              <a:t>子胞内</a:t>
            </a:r>
            <a:r>
              <a:rPr dirty="0" sz="1000" spc="-20">
                <a:latin typeface="PMingLiU"/>
                <a:cs typeface="PMingLiU"/>
              </a:rPr>
              <a:t>信</a:t>
            </a:r>
            <a:r>
              <a:rPr dirty="0" sz="1000" spc="5">
                <a:latin typeface="PMingLiU"/>
                <a:cs typeface="PMingLiU"/>
              </a:rPr>
              <a:t>号对</a:t>
            </a:r>
            <a:r>
              <a:rPr dirty="0" sz="1000" spc="10">
                <a:latin typeface="PMingLiU"/>
                <a:cs typeface="PMingLiU"/>
              </a:rPr>
              <a:t> </a:t>
            </a:r>
            <a:r>
              <a:rPr dirty="0" sz="1000">
                <a:latin typeface="Arial"/>
                <a:cs typeface="Arial"/>
              </a:rPr>
              <a:t>CAR-T</a:t>
            </a:r>
            <a:r>
              <a:rPr dirty="0" sz="1000" spc="-50">
                <a:latin typeface="Arial"/>
                <a:cs typeface="Arial"/>
              </a:rPr>
              <a:t> </a:t>
            </a:r>
            <a:r>
              <a:rPr dirty="0" sz="1000" spc="5">
                <a:latin typeface="PMingLiU"/>
                <a:cs typeface="PMingLiU"/>
              </a:rPr>
              <a:t>细胞</a:t>
            </a:r>
            <a:r>
              <a:rPr dirty="0" sz="1000" spc="-20">
                <a:latin typeface="PMingLiU"/>
                <a:cs typeface="PMingLiU"/>
              </a:rPr>
              <a:t>的</a:t>
            </a:r>
            <a:r>
              <a:rPr dirty="0" sz="1000" spc="5">
                <a:latin typeface="PMingLiU"/>
                <a:cs typeface="PMingLiU"/>
              </a:rPr>
              <a:t>活</a:t>
            </a:r>
            <a:r>
              <a:rPr dirty="0" sz="1000" spc="-20">
                <a:latin typeface="PMingLiU"/>
                <a:cs typeface="PMingLiU"/>
              </a:rPr>
              <a:t>化</a:t>
            </a:r>
            <a:r>
              <a:rPr dirty="0" sz="1000" spc="5">
                <a:latin typeface="PMingLiU"/>
                <a:cs typeface="PMingLiU"/>
              </a:rPr>
              <a:t>作 用并不</a:t>
            </a:r>
            <a:r>
              <a:rPr dirty="0" sz="1000" spc="-20">
                <a:latin typeface="PMingLiU"/>
                <a:cs typeface="PMingLiU"/>
              </a:rPr>
              <a:t>完</a:t>
            </a:r>
            <a:r>
              <a:rPr dirty="0" sz="1000" spc="5">
                <a:latin typeface="PMingLiU"/>
                <a:cs typeface="PMingLiU"/>
              </a:rPr>
              <a:t>全相</a:t>
            </a:r>
            <a:r>
              <a:rPr dirty="0" sz="1000" spc="-20">
                <a:latin typeface="PMingLiU"/>
                <a:cs typeface="PMingLiU"/>
              </a:rPr>
              <a:t>同</a:t>
            </a:r>
            <a:r>
              <a:rPr dirty="0" sz="1000" spc="5">
                <a:latin typeface="PMingLiU"/>
                <a:cs typeface="PMingLiU"/>
              </a:rPr>
              <a:t>，已</a:t>
            </a:r>
            <a:r>
              <a:rPr dirty="0" sz="1000" spc="-20">
                <a:latin typeface="PMingLiU"/>
                <a:cs typeface="PMingLiU"/>
              </a:rPr>
              <a:t>有</a:t>
            </a:r>
            <a:r>
              <a:rPr dirty="0" sz="1000" spc="5">
                <a:latin typeface="PMingLiU"/>
                <a:cs typeface="PMingLiU"/>
              </a:rPr>
              <a:t>的临</a:t>
            </a:r>
            <a:r>
              <a:rPr dirty="0" sz="1000" spc="-20">
                <a:latin typeface="PMingLiU"/>
                <a:cs typeface="PMingLiU"/>
              </a:rPr>
              <a:t>床</a:t>
            </a:r>
            <a:r>
              <a:rPr dirty="0" sz="1000" spc="5">
                <a:latin typeface="PMingLiU"/>
                <a:cs typeface="PMingLiU"/>
              </a:rPr>
              <a:t>证据证实</a:t>
            </a:r>
            <a:r>
              <a:rPr dirty="0" sz="1000" spc="229">
                <a:latin typeface="PMingLiU"/>
                <a:cs typeface="PMingLiU"/>
              </a:rPr>
              <a:t> </a:t>
            </a:r>
            <a:r>
              <a:rPr dirty="0" sz="1000" spc="-5">
                <a:latin typeface="Arial"/>
                <a:cs typeface="Arial"/>
              </a:rPr>
              <a:t>CD28</a:t>
            </a:r>
            <a:r>
              <a:rPr dirty="0" sz="1000" spc="145">
                <a:latin typeface="Arial"/>
                <a:cs typeface="Arial"/>
              </a:rPr>
              <a:t> </a:t>
            </a:r>
            <a:r>
              <a:rPr dirty="0" sz="1000" spc="-20">
                <a:latin typeface="PMingLiU"/>
                <a:cs typeface="PMingLiU"/>
              </a:rPr>
              <a:t>的</a:t>
            </a:r>
            <a:r>
              <a:rPr dirty="0" sz="1000" spc="5">
                <a:latin typeface="PMingLiU"/>
                <a:cs typeface="PMingLiU"/>
              </a:rPr>
              <a:t>促增</a:t>
            </a:r>
            <a:r>
              <a:rPr dirty="0" sz="1000" spc="-20">
                <a:latin typeface="PMingLiU"/>
                <a:cs typeface="PMingLiU"/>
              </a:rPr>
              <a:t>殖</a:t>
            </a:r>
            <a:r>
              <a:rPr dirty="0" sz="1000" spc="5">
                <a:latin typeface="PMingLiU"/>
                <a:cs typeface="PMingLiU"/>
              </a:rPr>
              <a:t>更迅猛</a:t>
            </a:r>
            <a:r>
              <a:rPr dirty="0" sz="1000" spc="-20">
                <a:latin typeface="PMingLiU"/>
                <a:cs typeface="PMingLiU"/>
              </a:rPr>
              <a:t>但</a:t>
            </a:r>
            <a:r>
              <a:rPr dirty="0" sz="1000" spc="5">
                <a:latin typeface="PMingLiU"/>
                <a:cs typeface="PMingLiU"/>
              </a:rPr>
              <a:t>易耗</a:t>
            </a:r>
            <a:r>
              <a:rPr dirty="0" sz="1000" spc="-20">
                <a:latin typeface="PMingLiU"/>
                <a:cs typeface="PMingLiU"/>
              </a:rPr>
              <a:t>竭</a:t>
            </a:r>
            <a:r>
              <a:rPr dirty="0" sz="1000">
                <a:latin typeface="PMingLiU"/>
                <a:cs typeface="PMingLiU"/>
              </a:rPr>
              <a:t>，</a:t>
            </a:r>
            <a:r>
              <a:rPr dirty="0" sz="1000">
                <a:latin typeface="Arial"/>
                <a:cs typeface="Arial"/>
              </a:rPr>
              <a:t>4-1BB</a:t>
            </a:r>
            <a:r>
              <a:rPr dirty="0" sz="1000" spc="160">
                <a:latin typeface="Arial"/>
                <a:cs typeface="Arial"/>
              </a:rPr>
              <a:t> </a:t>
            </a:r>
            <a:r>
              <a:rPr dirty="0" sz="1000" spc="-20">
                <a:latin typeface="PMingLiU"/>
                <a:cs typeface="PMingLiU"/>
              </a:rPr>
              <a:t>较</a:t>
            </a:r>
            <a:r>
              <a:rPr dirty="0" sz="1000" spc="5">
                <a:latin typeface="PMingLiU"/>
                <a:cs typeface="PMingLiU"/>
              </a:rPr>
              <a:t>温和但 持续久。</a:t>
            </a:r>
            <a:r>
              <a:rPr dirty="0" sz="1000" spc="-20">
                <a:latin typeface="PMingLiU"/>
                <a:cs typeface="PMingLiU"/>
              </a:rPr>
              <a:t>其</a:t>
            </a:r>
            <a:r>
              <a:rPr dirty="0" sz="1000" spc="5">
                <a:latin typeface="PMingLiU"/>
                <a:cs typeface="PMingLiU"/>
              </a:rPr>
              <a:t>他在临</a:t>
            </a:r>
            <a:r>
              <a:rPr dirty="0" sz="1000" spc="-20">
                <a:latin typeface="PMingLiU"/>
                <a:cs typeface="PMingLiU"/>
              </a:rPr>
              <a:t>床</a:t>
            </a:r>
            <a:r>
              <a:rPr dirty="0" sz="1000" spc="5">
                <a:latin typeface="PMingLiU"/>
                <a:cs typeface="PMingLiU"/>
              </a:rPr>
              <a:t>前和早</a:t>
            </a:r>
            <a:r>
              <a:rPr dirty="0" sz="1000" spc="-20">
                <a:latin typeface="PMingLiU"/>
                <a:cs typeface="PMingLiU"/>
              </a:rPr>
              <a:t>期</a:t>
            </a:r>
            <a:r>
              <a:rPr dirty="0" sz="1000" spc="5">
                <a:latin typeface="PMingLiU"/>
                <a:cs typeface="PMingLiU"/>
              </a:rPr>
              <a:t>临床试</a:t>
            </a:r>
            <a:r>
              <a:rPr dirty="0" sz="1000" spc="-20">
                <a:latin typeface="PMingLiU"/>
                <a:cs typeface="PMingLiU"/>
              </a:rPr>
              <a:t>验</a:t>
            </a:r>
            <a:r>
              <a:rPr dirty="0" sz="1000" spc="5">
                <a:latin typeface="PMingLiU"/>
                <a:cs typeface="PMingLiU"/>
              </a:rPr>
              <a:t>中具有</a:t>
            </a:r>
            <a:r>
              <a:rPr dirty="0" sz="1000" spc="-20">
                <a:latin typeface="PMingLiU"/>
                <a:cs typeface="PMingLiU"/>
              </a:rPr>
              <a:t>显</a:t>
            </a:r>
            <a:r>
              <a:rPr dirty="0" sz="1000" spc="5">
                <a:latin typeface="PMingLiU"/>
                <a:cs typeface="PMingLiU"/>
              </a:rPr>
              <a:t>著治</a:t>
            </a:r>
            <a:r>
              <a:rPr dirty="0" sz="1000" spc="-20">
                <a:latin typeface="PMingLiU"/>
                <a:cs typeface="PMingLiU"/>
              </a:rPr>
              <a:t>疗</a:t>
            </a:r>
            <a:r>
              <a:rPr dirty="0" sz="1000" spc="5">
                <a:latin typeface="PMingLiU"/>
                <a:cs typeface="PMingLiU"/>
              </a:rPr>
              <a:t>潜力的共</a:t>
            </a:r>
            <a:r>
              <a:rPr dirty="0" sz="1000" spc="-20">
                <a:latin typeface="PMingLiU"/>
                <a:cs typeface="PMingLiU"/>
              </a:rPr>
              <a:t>刺</a:t>
            </a:r>
            <a:r>
              <a:rPr dirty="0" sz="1000" spc="5">
                <a:latin typeface="PMingLiU"/>
                <a:cs typeface="PMingLiU"/>
              </a:rPr>
              <a:t>激域</a:t>
            </a:r>
            <a:r>
              <a:rPr dirty="0" sz="1000" spc="-20">
                <a:latin typeface="PMingLiU"/>
                <a:cs typeface="PMingLiU"/>
              </a:rPr>
              <a:t>包</a:t>
            </a:r>
            <a:r>
              <a:rPr dirty="0" sz="1000" spc="5">
                <a:latin typeface="PMingLiU"/>
                <a:cs typeface="PMingLiU"/>
              </a:rPr>
              <a:t>括</a:t>
            </a:r>
            <a:r>
              <a:rPr dirty="0" sz="1000" spc="260">
                <a:latin typeface="PMingLiU"/>
                <a:cs typeface="PMingLiU"/>
              </a:rPr>
              <a:t> </a:t>
            </a:r>
            <a:r>
              <a:rPr dirty="0" sz="1000" spc="-5">
                <a:latin typeface="Arial"/>
                <a:cs typeface="Arial"/>
              </a:rPr>
              <a:t>OX40</a:t>
            </a:r>
            <a:r>
              <a:rPr dirty="0" sz="1000" spc="5">
                <a:latin typeface="PMingLiU"/>
                <a:cs typeface="PMingLiU"/>
              </a:rPr>
              <a:t>、</a:t>
            </a:r>
            <a:r>
              <a:rPr dirty="0" sz="1000" spc="-5">
                <a:latin typeface="Arial"/>
                <a:cs typeface="Arial"/>
              </a:rPr>
              <a:t>CD27  </a:t>
            </a:r>
            <a:r>
              <a:rPr dirty="0" sz="1000" spc="245">
                <a:latin typeface="PMingLiU"/>
                <a:cs typeface="PMingLiU"/>
              </a:rPr>
              <a:t>和</a:t>
            </a:r>
            <a:r>
              <a:rPr dirty="0" sz="1000" spc="-5">
                <a:latin typeface="Arial"/>
                <a:cs typeface="Arial"/>
              </a:rPr>
              <a:t>ICOS</a:t>
            </a:r>
            <a:r>
              <a:rPr dirty="0" sz="1000" spc="-5">
                <a:latin typeface="PMingLiU"/>
                <a:cs typeface="PMingLiU"/>
              </a:rPr>
              <a:t>，</a:t>
            </a:r>
            <a:r>
              <a:rPr dirty="0" sz="1000" spc="-5">
                <a:latin typeface="Arial"/>
                <a:cs typeface="Arial"/>
              </a:rPr>
              <a:t>CD28</a:t>
            </a:r>
            <a:r>
              <a:rPr dirty="0" sz="1000" spc="-90">
                <a:latin typeface="Arial"/>
                <a:cs typeface="Arial"/>
              </a:rPr>
              <a:t> </a:t>
            </a:r>
            <a:r>
              <a:rPr dirty="0" sz="1000" spc="245">
                <a:latin typeface="PMingLiU"/>
                <a:cs typeface="PMingLiU"/>
              </a:rPr>
              <a:t>和</a:t>
            </a:r>
            <a:r>
              <a:rPr dirty="0" sz="1000" spc="-5">
                <a:latin typeface="Arial"/>
                <a:cs typeface="Arial"/>
              </a:rPr>
              <a:t>ICOS</a:t>
            </a:r>
            <a:r>
              <a:rPr dirty="0" sz="1000" spc="-80">
                <a:latin typeface="Arial"/>
                <a:cs typeface="Arial"/>
              </a:rPr>
              <a:t> </a:t>
            </a:r>
            <a:r>
              <a:rPr dirty="0" sz="1000" spc="5">
                <a:latin typeface="PMingLiU"/>
                <a:cs typeface="PMingLiU"/>
              </a:rPr>
              <a:t>为</a:t>
            </a:r>
            <a:r>
              <a:rPr dirty="0" sz="1000" spc="-15">
                <a:latin typeface="PMingLiU"/>
                <a:cs typeface="PMingLiU"/>
              </a:rPr>
              <a:t> </a:t>
            </a:r>
            <a:r>
              <a:rPr dirty="0" sz="1000" spc="-5">
                <a:latin typeface="Arial"/>
                <a:cs typeface="Arial"/>
              </a:rPr>
              <a:t>CD28</a:t>
            </a:r>
            <a:r>
              <a:rPr dirty="0" sz="1000" spc="-90">
                <a:latin typeface="Arial"/>
                <a:cs typeface="Arial"/>
              </a:rPr>
              <a:t> </a:t>
            </a:r>
            <a:r>
              <a:rPr dirty="0" sz="1000" spc="5">
                <a:latin typeface="PMingLiU"/>
                <a:cs typeface="PMingLiU"/>
              </a:rPr>
              <a:t>超家</a:t>
            </a:r>
            <a:r>
              <a:rPr dirty="0" sz="1000" spc="-20">
                <a:latin typeface="PMingLiU"/>
                <a:cs typeface="PMingLiU"/>
              </a:rPr>
              <a:t>族</a:t>
            </a:r>
            <a:r>
              <a:rPr dirty="0" sz="1000" spc="5">
                <a:latin typeface="PMingLiU"/>
                <a:cs typeface="PMingLiU"/>
              </a:rPr>
              <a:t>成员</a:t>
            </a:r>
            <a:r>
              <a:rPr dirty="0" sz="1000" spc="-20">
                <a:latin typeface="PMingLiU"/>
                <a:cs typeface="PMingLiU"/>
              </a:rPr>
              <a:t>，促</a:t>
            </a:r>
            <a:r>
              <a:rPr dirty="0" sz="1000" spc="250">
                <a:latin typeface="PMingLiU"/>
                <a:cs typeface="PMingLiU"/>
              </a:rPr>
              <a:t>进</a:t>
            </a:r>
            <a:r>
              <a:rPr dirty="0" sz="1000" spc="5">
                <a:latin typeface="Arial"/>
                <a:cs typeface="Arial"/>
              </a:rPr>
              <a:t>T</a:t>
            </a:r>
            <a:r>
              <a:rPr dirty="0" sz="1000" spc="-100">
                <a:latin typeface="Arial"/>
                <a:cs typeface="Arial"/>
              </a:rPr>
              <a:t> </a:t>
            </a:r>
            <a:r>
              <a:rPr dirty="0" sz="1000" spc="5">
                <a:latin typeface="PMingLiU"/>
                <a:cs typeface="PMingLiU"/>
              </a:rPr>
              <a:t>细胞的</a:t>
            </a:r>
            <a:r>
              <a:rPr dirty="0" sz="1000" spc="-20">
                <a:latin typeface="PMingLiU"/>
                <a:cs typeface="PMingLiU"/>
              </a:rPr>
              <a:t>快</a:t>
            </a:r>
            <a:r>
              <a:rPr dirty="0" sz="1000" spc="5">
                <a:latin typeface="PMingLiU"/>
                <a:cs typeface="PMingLiU"/>
              </a:rPr>
              <a:t>速增</a:t>
            </a:r>
            <a:r>
              <a:rPr dirty="0" sz="1000" spc="-20">
                <a:latin typeface="PMingLiU"/>
                <a:cs typeface="PMingLiU"/>
              </a:rPr>
              <a:t>殖</a:t>
            </a:r>
            <a:r>
              <a:rPr dirty="0" sz="1000">
                <a:latin typeface="PMingLiU"/>
                <a:cs typeface="PMingLiU"/>
              </a:rPr>
              <a:t>，</a:t>
            </a:r>
            <a:r>
              <a:rPr dirty="0" sz="1000">
                <a:latin typeface="Arial"/>
                <a:cs typeface="Arial"/>
              </a:rPr>
              <a:t>4-1BB</a:t>
            </a:r>
            <a:r>
              <a:rPr dirty="0" sz="1000" spc="5">
                <a:latin typeface="PMingLiU"/>
                <a:cs typeface="PMingLiU"/>
              </a:rPr>
              <a:t>、</a:t>
            </a:r>
            <a:r>
              <a:rPr dirty="0" sz="1000" spc="-5">
                <a:latin typeface="Arial"/>
                <a:cs typeface="Arial"/>
              </a:rPr>
              <a:t>CD27</a:t>
            </a:r>
            <a:r>
              <a:rPr dirty="0" sz="1000" spc="5">
                <a:latin typeface="PMingLiU"/>
                <a:cs typeface="PMingLiU"/>
              </a:rPr>
              <a:t>、 </a:t>
            </a:r>
            <a:r>
              <a:rPr dirty="0" sz="1000" spc="-5">
                <a:latin typeface="Arial"/>
                <a:cs typeface="Arial"/>
              </a:rPr>
              <a:t>OX40</a:t>
            </a:r>
            <a:r>
              <a:rPr dirty="0" sz="1000" spc="-80">
                <a:latin typeface="Arial"/>
                <a:cs typeface="Arial"/>
              </a:rPr>
              <a:t> </a:t>
            </a:r>
            <a:r>
              <a:rPr dirty="0" sz="1000" spc="245">
                <a:latin typeface="PMingLiU"/>
                <a:cs typeface="PMingLiU"/>
              </a:rPr>
              <a:t>为</a:t>
            </a:r>
            <a:r>
              <a:rPr dirty="0" sz="1000" spc="5">
                <a:latin typeface="Arial"/>
                <a:cs typeface="Arial"/>
              </a:rPr>
              <a:t>TNFR</a:t>
            </a:r>
            <a:r>
              <a:rPr dirty="0" sz="1000" spc="-65">
                <a:latin typeface="Arial"/>
                <a:cs typeface="Arial"/>
              </a:rPr>
              <a:t> </a:t>
            </a:r>
            <a:r>
              <a:rPr dirty="0" sz="1000" spc="5">
                <a:latin typeface="PMingLiU"/>
                <a:cs typeface="PMingLiU"/>
              </a:rPr>
              <a:t>超家族</a:t>
            </a:r>
            <a:r>
              <a:rPr dirty="0" sz="1000" spc="-20">
                <a:latin typeface="PMingLiU"/>
                <a:cs typeface="PMingLiU"/>
              </a:rPr>
              <a:t>成</a:t>
            </a:r>
            <a:r>
              <a:rPr dirty="0" sz="1000" spc="5">
                <a:latin typeface="PMingLiU"/>
                <a:cs typeface="PMingLiU"/>
              </a:rPr>
              <a:t>员，</a:t>
            </a:r>
            <a:r>
              <a:rPr dirty="0" sz="1000" spc="-20">
                <a:latin typeface="PMingLiU"/>
                <a:cs typeface="PMingLiU"/>
              </a:rPr>
              <a:t>主</a:t>
            </a:r>
            <a:r>
              <a:rPr dirty="0" sz="1000" spc="5">
                <a:latin typeface="PMingLiU"/>
                <a:cs typeface="PMingLiU"/>
              </a:rPr>
              <a:t>要参</a:t>
            </a:r>
            <a:r>
              <a:rPr dirty="0" sz="1000" spc="-20">
                <a:latin typeface="PMingLiU"/>
                <a:cs typeface="PMingLiU"/>
              </a:rPr>
              <a:t>与</a:t>
            </a:r>
            <a:r>
              <a:rPr dirty="0" sz="1000" spc="5">
                <a:latin typeface="PMingLiU"/>
                <a:cs typeface="PMingLiU"/>
              </a:rPr>
              <a:t>记</a:t>
            </a:r>
            <a:r>
              <a:rPr dirty="0" sz="1000" spc="250">
                <a:latin typeface="PMingLiU"/>
                <a:cs typeface="PMingLiU"/>
              </a:rPr>
              <a:t>忆</a:t>
            </a:r>
            <a:r>
              <a:rPr dirty="0" sz="1000" spc="5">
                <a:latin typeface="Arial"/>
                <a:cs typeface="Arial"/>
              </a:rPr>
              <a:t>T</a:t>
            </a:r>
            <a:r>
              <a:rPr dirty="0" sz="1000" spc="-55">
                <a:latin typeface="Arial"/>
                <a:cs typeface="Arial"/>
              </a:rPr>
              <a:t> </a:t>
            </a:r>
            <a:r>
              <a:rPr dirty="0" sz="1000" spc="-20">
                <a:latin typeface="PMingLiU"/>
                <a:cs typeface="PMingLiU"/>
              </a:rPr>
              <a:t>细</a:t>
            </a:r>
            <a:r>
              <a:rPr dirty="0" sz="1000" spc="5">
                <a:latin typeface="PMingLiU"/>
                <a:cs typeface="PMingLiU"/>
              </a:rPr>
              <a:t>胞的</a:t>
            </a:r>
            <a:r>
              <a:rPr dirty="0" sz="1000" spc="-20">
                <a:latin typeface="PMingLiU"/>
                <a:cs typeface="PMingLiU"/>
              </a:rPr>
              <a:t>调</a:t>
            </a:r>
            <a:r>
              <a:rPr dirty="0" sz="1000" spc="5">
                <a:latin typeface="PMingLiU"/>
                <a:cs typeface="PMingLiU"/>
              </a:rPr>
              <a:t>控。</a:t>
            </a:r>
            <a:endParaRPr sz="1000">
              <a:latin typeface="PMingLiU"/>
              <a:cs typeface="PMingLiU"/>
            </a:endParaRPr>
          </a:p>
          <a:p>
            <a:pPr algn="just"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9:</a:t>
            </a:r>
            <a:r>
              <a:rPr dirty="0" sz="1000" spc="-15" b="1">
                <a:latin typeface="Arial"/>
                <a:cs typeface="Arial"/>
              </a:rPr>
              <a:t> </a:t>
            </a:r>
            <a:r>
              <a:rPr dirty="0" sz="1000" spc="5" b="1">
                <a:latin typeface="Microsoft JhengHei UI"/>
                <a:cs typeface="Microsoft JhengHei UI"/>
              </a:rPr>
              <a:t>共刺激</a:t>
            </a:r>
            <a:r>
              <a:rPr dirty="0" sz="1000" spc="-20" b="1">
                <a:latin typeface="Microsoft JhengHei UI"/>
                <a:cs typeface="Microsoft JhengHei UI"/>
              </a:rPr>
              <a:t>分</a:t>
            </a:r>
            <a:r>
              <a:rPr dirty="0" sz="1000" spc="5" b="1">
                <a:latin typeface="Microsoft JhengHei UI"/>
                <a:cs typeface="Microsoft JhengHei UI"/>
              </a:rPr>
              <a:t>子对</a:t>
            </a:r>
            <a:r>
              <a:rPr dirty="0" sz="1000" spc="15" b="1">
                <a:latin typeface="Microsoft JhengHei UI"/>
                <a:cs typeface="Microsoft JhengHei UI"/>
              </a:rPr>
              <a:t> </a:t>
            </a:r>
            <a:r>
              <a:rPr dirty="0" sz="1000" spc="-15" b="1">
                <a:latin typeface="Arial"/>
                <a:cs typeface="Arial"/>
              </a:rPr>
              <a:t>CAR-T</a:t>
            </a:r>
            <a:r>
              <a:rPr dirty="0" sz="1000" spc="-30" b="1">
                <a:latin typeface="Arial"/>
                <a:cs typeface="Arial"/>
              </a:rPr>
              <a:t> </a:t>
            </a:r>
            <a:r>
              <a:rPr dirty="0" sz="1000" spc="5" b="1">
                <a:latin typeface="Microsoft JhengHei UI"/>
                <a:cs typeface="Microsoft JhengHei UI"/>
              </a:rPr>
              <a:t>细胞的调控</a:t>
            </a:r>
            <a:endParaRPr sz="1000">
              <a:latin typeface="Microsoft JhengHei UI"/>
              <a:cs typeface="Microsoft JhengHei UI"/>
            </a:endParaRPr>
          </a:p>
        </p:txBody>
      </p:sp>
      <p:graphicFrame>
        <p:nvGraphicFramePr>
          <p:cNvPr id="11" name="object 11"/>
          <p:cNvGraphicFramePr>
            <a:graphicFrameLocks noGrp="1"/>
          </p:cNvGraphicFramePr>
          <p:nvPr/>
        </p:nvGraphicFramePr>
        <p:xfrm>
          <a:off x="539800" y="7625206"/>
          <a:ext cx="5059045" cy="1869439"/>
        </p:xfrm>
        <a:graphic>
          <a:graphicData uri="http://schemas.openxmlformats.org/drawingml/2006/table">
            <a:tbl>
              <a:tblPr firstRow="1" bandRow="1">
                <a:tableStyleId>{2D5ABB26-0587-4C30-8999-92F81FD0307C}</a:tableStyleId>
              </a:tblPr>
              <a:tblGrid>
                <a:gridCol w="684530"/>
                <a:gridCol w="616584"/>
                <a:gridCol w="1885314"/>
                <a:gridCol w="1874520"/>
              </a:tblGrid>
              <a:tr h="158750">
                <a:tc>
                  <a:txBody>
                    <a:bodyPr/>
                    <a:lstStyle/>
                    <a:p>
                      <a:pPr marL="69850">
                        <a:lnSpc>
                          <a:spcPct val="100000"/>
                        </a:lnSpc>
                        <a:spcBef>
                          <a:spcPts val="65"/>
                        </a:spcBef>
                      </a:pPr>
                      <a:r>
                        <a:rPr dirty="0" sz="800" spc="10" b="1">
                          <a:solidFill>
                            <a:srgbClr val="FFFFFF"/>
                          </a:solidFill>
                          <a:latin typeface="Microsoft JhengHei UI"/>
                          <a:cs typeface="Microsoft JhengHei UI"/>
                        </a:rPr>
                        <a:t>共</a:t>
                      </a:r>
                      <a:r>
                        <a:rPr dirty="0" sz="800" spc="-10" b="1">
                          <a:solidFill>
                            <a:srgbClr val="FFFFFF"/>
                          </a:solidFill>
                          <a:latin typeface="Microsoft JhengHei UI"/>
                          <a:cs typeface="Microsoft JhengHei UI"/>
                        </a:rPr>
                        <a:t>刺激</a:t>
                      </a:r>
                      <a:r>
                        <a:rPr dirty="0" sz="800" spc="10" b="1">
                          <a:solidFill>
                            <a:srgbClr val="FFFFFF"/>
                          </a:solidFill>
                          <a:latin typeface="Microsoft JhengHei UI"/>
                          <a:cs typeface="Microsoft JhengHei UI"/>
                        </a:rPr>
                        <a:t>分</a:t>
                      </a:r>
                      <a:r>
                        <a:rPr dirty="0" sz="800" spc="-10" b="1">
                          <a:solidFill>
                            <a:srgbClr val="FFFFFF"/>
                          </a:solidFill>
                          <a:latin typeface="Microsoft JhengHei UI"/>
                          <a:cs typeface="Microsoft JhengHei UI"/>
                        </a:rPr>
                        <a:t>子</a:t>
                      </a:r>
                      <a:endParaRPr sz="800">
                        <a:latin typeface="Microsoft JhengHei UI"/>
                        <a:cs typeface="Microsoft JhengHei UI"/>
                      </a:endParaRPr>
                    </a:p>
                  </a:txBody>
                  <a:tcPr marL="0" marR="0" marB="0" marT="8255">
                    <a:lnT w="19050">
                      <a:solidFill>
                        <a:srgbClr val="000000"/>
                      </a:solidFill>
                      <a:prstDash val="solid"/>
                    </a:lnT>
                    <a:solidFill>
                      <a:srgbClr val="C00000"/>
                    </a:solidFill>
                  </a:tcPr>
                </a:tc>
                <a:tc>
                  <a:txBody>
                    <a:bodyPr/>
                    <a:lstStyle/>
                    <a:p>
                      <a:pPr marL="105410">
                        <a:lnSpc>
                          <a:spcPct val="100000"/>
                        </a:lnSpc>
                        <a:spcBef>
                          <a:spcPts val="65"/>
                        </a:spcBef>
                      </a:pPr>
                      <a:r>
                        <a:rPr dirty="0" sz="800" spc="10" b="1">
                          <a:solidFill>
                            <a:srgbClr val="FFFFFF"/>
                          </a:solidFill>
                          <a:latin typeface="Microsoft JhengHei UI"/>
                          <a:cs typeface="Microsoft JhengHei UI"/>
                        </a:rPr>
                        <a:t>所</a:t>
                      </a:r>
                      <a:r>
                        <a:rPr dirty="0" sz="800" spc="-10" b="1">
                          <a:solidFill>
                            <a:srgbClr val="FFFFFF"/>
                          </a:solidFill>
                          <a:latin typeface="Microsoft JhengHei UI"/>
                          <a:cs typeface="Microsoft JhengHei UI"/>
                        </a:rPr>
                        <a:t>属家族</a:t>
                      </a:r>
                      <a:endParaRPr sz="800">
                        <a:latin typeface="Microsoft JhengHei UI"/>
                        <a:cs typeface="Microsoft JhengHei UI"/>
                      </a:endParaRPr>
                    </a:p>
                  </a:txBody>
                  <a:tcPr marL="0" marR="0" marB="0" marT="8255">
                    <a:lnT w="19050">
                      <a:solidFill>
                        <a:srgbClr val="000000"/>
                      </a:solidFill>
                      <a:prstDash val="solid"/>
                    </a:lnT>
                    <a:solidFill>
                      <a:srgbClr val="C00000"/>
                    </a:solidFill>
                  </a:tcPr>
                </a:tc>
                <a:tc>
                  <a:txBody>
                    <a:bodyPr/>
                    <a:lstStyle/>
                    <a:p>
                      <a:pPr marL="104775">
                        <a:lnSpc>
                          <a:spcPct val="100000"/>
                        </a:lnSpc>
                        <a:spcBef>
                          <a:spcPts val="65"/>
                        </a:spcBef>
                      </a:pPr>
                      <a:r>
                        <a:rPr dirty="0" sz="800" spc="-5" b="1">
                          <a:solidFill>
                            <a:srgbClr val="FFFFFF"/>
                          </a:solidFill>
                          <a:latin typeface="Arial"/>
                          <a:cs typeface="Arial"/>
                        </a:rPr>
                        <a:t>T</a:t>
                      </a:r>
                      <a:r>
                        <a:rPr dirty="0" sz="800" spc="-20" b="1">
                          <a:solidFill>
                            <a:srgbClr val="FFFFFF"/>
                          </a:solidFill>
                          <a:latin typeface="Arial"/>
                          <a:cs typeface="Arial"/>
                        </a:rPr>
                        <a:t> </a:t>
                      </a:r>
                      <a:r>
                        <a:rPr dirty="0" sz="800" spc="-10" b="1">
                          <a:solidFill>
                            <a:srgbClr val="FFFFFF"/>
                          </a:solidFill>
                          <a:latin typeface="Microsoft JhengHei UI"/>
                          <a:cs typeface="Microsoft JhengHei UI"/>
                        </a:rPr>
                        <a:t>细胞</a:t>
                      </a:r>
                      <a:r>
                        <a:rPr dirty="0" sz="800" spc="10" b="1">
                          <a:solidFill>
                            <a:srgbClr val="FFFFFF"/>
                          </a:solidFill>
                          <a:latin typeface="Microsoft JhengHei UI"/>
                          <a:cs typeface="Microsoft JhengHei UI"/>
                        </a:rPr>
                        <a:t>亚</a:t>
                      </a:r>
                      <a:r>
                        <a:rPr dirty="0" sz="800" spc="-10" b="1">
                          <a:solidFill>
                            <a:srgbClr val="FFFFFF"/>
                          </a:solidFill>
                          <a:latin typeface="Microsoft JhengHei UI"/>
                          <a:cs typeface="Microsoft JhengHei UI"/>
                        </a:rPr>
                        <a:t>群</a:t>
                      </a:r>
                      <a:r>
                        <a:rPr dirty="0" sz="800" spc="10" b="1">
                          <a:solidFill>
                            <a:srgbClr val="FFFFFF"/>
                          </a:solidFill>
                          <a:latin typeface="Microsoft JhengHei UI"/>
                          <a:cs typeface="Microsoft JhengHei UI"/>
                        </a:rPr>
                        <a:t>调</a:t>
                      </a:r>
                      <a:r>
                        <a:rPr dirty="0" sz="800" spc="-10" b="1">
                          <a:solidFill>
                            <a:srgbClr val="FFFFFF"/>
                          </a:solidFill>
                          <a:latin typeface="Microsoft JhengHei UI"/>
                          <a:cs typeface="Microsoft JhengHei UI"/>
                        </a:rPr>
                        <a:t>控</a:t>
                      </a:r>
                      <a:endParaRPr sz="800">
                        <a:latin typeface="Microsoft JhengHei UI"/>
                        <a:cs typeface="Microsoft JhengHei UI"/>
                      </a:endParaRPr>
                    </a:p>
                  </a:txBody>
                  <a:tcPr marL="0" marR="0" marB="0" marT="8255">
                    <a:lnT w="19050">
                      <a:solidFill>
                        <a:srgbClr val="000000"/>
                      </a:solidFill>
                      <a:prstDash val="solid"/>
                    </a:lnT>
                    <a:solidFill>
                      <a:srgbClr val="C00000"/>
                    </a:solidFill>
                  </a:tcPr>
                </a:tc>
                <a:tc>
                  <a:txBody>
                    <a:bodyPr/>
                    <a:lstStyle/>
                    <a:p>
                      <a:pPr marL="67945">
                        <a:lnSpc>
                          <a:spcPct val="100000"/>
                        </a:lnSpc>
                        <a:spcBef>
                          <a:spcPts val="65"/>
                        </a:spcBef>
                      </a:pPr>
                      <a:r>
                        <a:rPr dirty="0" sz="800" spc="10" b="1">
                          <a:solidFill>
                            <a:srgbClr val="FFFFFF"/>
                          </a:solidFill>
                          <a:latin typeface="Microsoft JhengHei UI"/>
                          <a:cs typeface="Microsoft JhengHei UI"/>
                        </a:rPr>
                        <a:t>细</a:t>
                      </a:r>
                      <a:r>
                        <a:rPr dirty="0" sz="800" spc="-10" b="1">
                          <a:solidFill>
                            <a:srgbClr val="FFFFFF"/>
                          </a:solidFill>
                          <a:latin typeface="Microsoft JhengHei UI"/>
                          <a:cs typeface="Microsoft JhengHei UI"/>
                        </a:rPr>
                        <a:t>胞因</a:t>
                      </a:r>
                      <a:r>
                        <a:rPr dirty="0" sz="800" spc="10" b="1">
                          <a:solidFill>
                            <a:srgbClr val="FFFFFF"/>
                          </a:solidFill>
                          <a:latin typeface="Microsoft JhengHei UI"/>
                          <a:cs typeface="Microsoft JhengHei UI"/>
                        </a:rPr>
                        <a:t>子</a:t>
                      </a:r>
                      <a:r>
                        <a:rPr dirty="0" sz="800" spc="-10" b="1">
                          <a:solidFill>
                            <a:srgbClr val="FFFFFF"/>
                          </a:solidFill>
                          <a:latin typeface="Microsoft JhengHei UI"/>
                          <a:cs typeface="Microsoft JhengHei UI"/>
                        </a:rPr>
                        <a:t>调控</a:t>
                      </a:r>
                      <a:endParaRPr sz="800">
                        <a:latin typeface="Microsoft JhengHei UI"/>
                        <a:cs typeface="Microsoft JhengHei UI"/>
                      </a:endParaRPr>
                    </a:p>
                  </a:txBody>
                  <a:tcPr marL="0" marR="0" marB="0" marT="8255">
                    <a:lnT w="19050">
                      <a:solidFill>
                        <a:srgbClr val="000000"/>
                      </a:solidFill>
                      <a:prstDash val="solid"/>
                    </a:lnT>
                    <a:solidFill>
                      <a:srgbClr val="C00000"/>
                    </a:solidFill>
                  </a:tcPr>
                </a:tc>
              </a:tr>
              <a:tr h="335279">
                <a:tc>
                  <a:txBody>
                    <a:bodyPr/>
                    <a:lstStyle/>
                    <a:p>
                      <a:pPr marL="69850">
                        <a:lnSpc>
                          <a:spcPct val="100000"/>
                        </a:lnSpc>
                        <a:spcBef>
                          <a:spcPts val="805"/>
                        </a:spcBef>
                      </a:pPr>
                      <a:r>
                        <a:rPr dirty="0" sz="800" spc="-10">
                          <a:latin typeface="Arial"/>
                          <a:cs typeface="Arial"/>
                        </a:rPr>
                        <a:t>CD28</a:t>
                      </a:r>
                      <a:endParaRPr sz="800">
                        <a:latin typeface="Arial"/>
                        <a:cs typeface="Arial"/>
                      </a:endParaRPr>
                    </a:p>
                  </a:txBody>
                  <a:tcPr marL="0" marR="0" marB="0" marT="102235">
                    <a:solidFill>
                      <a:srgbClr val="F1F1F1"/>
                    </a:solidFill>
                  </a:tcPr>
                </a:tc>
                <a:tc>
                  <a:txBody>
                    <a:bodyPr/>
                    <a:lstStyle/>
                    <a:p>
                      <a:pPr marL="105410">
                        <a:lnSpc>
                          <a:spcPct val="100000"/>
                        </a:lnSpc>
                        <a:spcBef>
                          <a:spcPts val="805"/>
                        </a:spcBef>
                      </a:pPr>
                      <a:r>
                        <a:rPr dirty="0" sz="800" spc="-10">
                          <a:latin typeface="Arial"/>
                          <a:cs typeface="Arial"/>
                        </a:rPr>
                        <a:t>CD28</a:t>
                      </a:r>
                      <a:endParaRPr sz="800">
                        <a:latin typeface="Arial"/>
                        <a:cs typeface="Arial"/>
                      </a:endParaRPr>
                    </a:p>
                  </a:txBody>
                  <a:tcPr marL="0" marR="0" marB="0" marT="102235">
                    <a:solidFill>
                      <a:srgbClr val="F1F1F1"/>
                    </a:solidFill>
                  </a:tcPr>
                </a:tc>
                <a:tc>
                  <a:txBody>
                    <a:bodyPr/>
                    <a:lstStyle/>
                    <a:p>
                      <a:pPr marL="104775">
                        <a:lnSpc>
                          <a:spcPct val="100000"/>
                        </a:lnSpc>
                        <a:spcBef>
                          <a:spcPts val="135"/>
                        </a:spcBef>
                      </a:pPr>
                      <a:r>
                        <a:rPr dirty="0" sz="800" spc="-10">
                          <a:latin typeface="PMingLiU"/>
                          <a:cs typeface="PMingLiU"/>
                        </a:rPr>
                        <a:t>增强</a:t>
                      </a:r>
                      <a:r>
                        <a:rPr dirty="0" sz="800" spc="90">
                          <a:latin typeface="PMingLiU"/>
                          <a:cs typeface="PMingLiU"/>
                        </a:rPr>
                        <a:t> </a:t>
                      </a:r>
                      <a:r>
                        <a:rPr dirty="0" sz="800" spc="-5">
                          <a:latin typeface="Arial"/>
                          <a:cs typeface="Arial"/>
                        </a:rPr>
                        <a:t>CD8+</a:t>
                      </a:r>
                      <a:r>
                        <a:rPr dirty="0" sz="800" spc="75">
                          <a:latin typeface="Arial"/>
                          <a:cs typeface="Arial"/>
                        </a:rPr>
                        <a:t> </a:t>
                      </a:r>
                      <a:r>
                        <a:rPr dirty="0" sz="800" spc="-10">
                          <a:latin typeface="Arial"/>
                          <a:cs typeface="Arial"/>
                        </a:rPr>
                        <a:t>CAR</a:t>
                      </a:r>
                      <a:r>
                        <a:rPr dirty="0" sz="800" spc="80">
                          <a:latin typeface="Arial"/>
                          <a:cs typeface="Arial"/>
                        </a:rPr>
                        <a:t> </a:t>
                      </a:r>
                      <a:r>
                        <a:rPr dirty="0" sz="800" spc="-5">
                          <a:latin typeface="Arial"/>
                          <a:cs typeface="Arial"/>
                        </a:rPr>
                        <a:t>T</a:t>
                      </a:r>
                      <a:r>
                        <a:rPr dirty="0" sz="800" spc="105">
                          <a:latin typeface="Arial"/>
                          <a:cs typeface="Arial"/>
                        </a:rPr>
                        <a:t> </a:t>
                      </a:r>
                      <a:r>
                        <a:rPr dirty="0" sz="800" spc="-10">
                          <a:latin typeface="PMingLiU"/>
                          <a:cs typeface="PMingLiU"/>
                        </a:rPr>
                        <a:t>细胞的抗</a:t>
                      </a:r>
                      <a:r>
                        <a:rPr dirty="0" sz="800" spc="10">
                          <a:latin typeface="PMingLiU"/>
                          <a:cs typeface="PMingLiU"/>
                        </a:rPr>
                        <a:t>凋</a:t>
                      </a:r>
                      <a:r>
                        <a:rPr dirty="0" sz="800" spc="-10">
                          <a:latin typeface="PMingLiU"/>
                          <a:cs typeface="PMingLiU"/>
                        </a:rPr>
                        <a:t>亡、维</a:t>
                      </a:r>
                      <a:endParaRPr sz="800">
                        <a:latin typeface="PMingLiU"/>
                        <a:cs typeface="PMingLiU"/>
                      </a:endParaRPr>
                    </a:p>
                    <a:p>
                      <a:pPr marL="104775">
                        <a:lnSpc>
                          <a:spcPct val="100000"/>
                        </a:lnSpc>
                        <a:spcBef>
                          <a:spcPts val="215"/>
                        </a:spcBef>
                      </a:pPr>
                      <a:r>
                        <a:rPr dirty="0" sz="800" spc="-10">
                          <a:latin typeface="PMingLiU"/>
                          <a:cs typeface="PMingLiU"/>
                        </a:rPr>
                        <a:t>持记忆</a:t>
                      </a:r>
                      <a:r>
                        <a:rPr dirty="0" sz="800">
                          <a:latin typeface="PMingLiU"/>
                          <a:cs typeface="PMingLiU"/>
                        </a:rPr>
                        <a:t> </a:t>
                      </a:r>
                      <a:r>
                        <a:rPr dirty="0" sz="800" spc="-5">
                          <a:latin typeface="Arial"/>
                          <a:cs typeface="Arial"/>
                        </a:rPr>
                        <a:t>T</a:t>
                      </a:r>
                      <a:r>
                        <a:rPr dirty="0" sz="800" spc="10">
                          <a:latin typeface="Arial"/>
                          <a:cs typeface="Arial"/>
                        </a:rPr>
                        <a:t> </a:t>
                      </a:r>
                      <a:r>
                        <a:rPr dirty="0" sz="800" spc="10">
                          <a:latin typeface="PMingLiU"/>
                          <a:cs typeface="PMingLiU"/>
                        </a:rPr>
                        <a:t>细</a:t>
                      </a:r>
                      <a:r>
                        <a:rPr dirty="0" sz="800" spc="-10">
                          <a:latin typeface="PMingLiU"/>
                          <a:cs typeface="PMingLiU"/>
                        </a:rPr>
                        <a:t>胞功能</a:t>
                      </a:r>
                      <a:endParaRPr sz="800">
                        <a:latin typeface="PMingLiU"/>
                        <a:cs typeface="PMingLiU"/>
                      </a:endParaRPr>
                    </a:p>
                  </a:txBody>
                  <a:tcPr marL="0" marR="0" marB="0" marT="17145">
                    <a:solidFill>
                      <a:srgbClr val="F1F1F1"/>
                    </a:solidFill>
                  </a:tcPr>
                </a:tc>
                <a:tc>
                  <a:txBody>
                    <a:bodyPr/>
                    <a:lstStyle/>
                    <a:p>
                      <a:pPr marL="67945">
                        <a:lnSpc>
                          <a:spcPct val="100000"/>
                        </a:lnSpc>
                        <a:spcBef>
                          <a:spcPts val="735"/>
                        </a:spcBef>
                      </a:pPr>
                      <a:r>
                        <a:rPr dirty="0" sz="800" spc="-10">
                          <a:latin typeface="PMingLiU"/>
                          <a:cs typeface="PMingLiU"/>
                        </a:rPr>
                        <a:t>诱导</a:t>
                      </a:r>
                      <a:r>
                        <a:rPr dirty="0" sz="800">
                          <a:latin typeface="PMingLiU"/>
                          <a:cs typeface="PMingLiU"/>
                        </a:rPr>
                        <a:t> </a:t>
                      </a:r>
                      <a:r>
                        <a:rPr dirty="0" sz="800" spc="-10">
                          <a:latin typeface="Arial"/>
                          <a:cs typeface="Arial"/>
                        </a:rPr>
                        <a:t>CAR</a:t>
                      </a:r>
                      <a:r>
                        <a:rPr dirty="0" sz="800" spc="15">
                          <a:latin typeface="Arial"/>
                          <a:cs typeface="Arial"/>
                        </a:rPr>
                        <a:t> </a:t>
                      </a:r>
                      <a:r>
                        <a:rPr dirty="0" sz="800" spc="-5">
                          <a:latin typeface="Arial"/>
                          <a:cs typeface="Arial"/>
                        </a:rPr>
                        <a:t>T</a:t>
                      </a:r>
                      <a:r>
                        <a:rPr dirty="0" sz="800" spc="10">
                          <a:latin typeface="Arial"/>
                          <a:cs typeface="Arial"/>
                        </a:rPr>
                        <a:t> </a:t>
                      </a:r>
                      <a:r>
                        <a:rPr dirty="0" sz="800" spc="-10">
                          <a:latin typeface="PMingLiU"/>
                          <a:cs typeface="PMingLiU"/>
                        </a:rPr>
                        <a:t>细胞表</a:t>
                      </a:r>
                      <a:r>
                        <a:rPr dirty="0" sz="800" spc="10">
                          <a:latin typeface="PMingLiU"/>
                          <a:cs typeface="PMingLiU"/>
                        </a:rPr>
                        <a:t>达</a:t>
                      </a:r>
                      <a:r>
                        <a:rPr dirty="0" sz="800" spc="-10">
                          <a:latin typeface="PMingLiU"/>
                          <a:cs typeface="PMingLiU"/>
                        </a:rPr>
                        <a:t>更高的</a:t>
                      </a:r>
                      <a:r>
                        <a:rPr dirty="0" sz="800" spc="30">
                          <a:latin typeface="PMingLiU"/>
                          <a:cs typeface="PMingLiU"/>
                        </a:rPr>
                        <a:t> </a:t>
                      </a:r>
                      <a:r>
                        <a:rPr dirty="0" sz="800" spc="-5">
                          <a:latin typeface="Arial"/>
                          <a:cs typeface="Arial"/>
                        </a:rPr>
                        <a:t>IL-2</a:t>
                      </a:r>
                      <a:endParaRPr sz="800">
                        <a:latin typeface="Arial"/>
                        <a:cs typeface="Arial"/>
                      </a:endParaRPr>
                    </a:p>
                  </a:txBody>
                  <a:tcPr marL="0" marR="0" marB="0" marT="93345">
                    <a:solidFill>
                      <a:srgbClr val="F1F1F1"/>
                    </a:solidFill>
                  </a:tcPr>
                </a:tc>
              </a:tr>
              <a:tr h="338404">
                <a:tc>
                  <a:txBody>
                    <a:bodyPr/>
                    <a:lstStyle/>
                    <a:p>
                      <a:pPr marL="69850">
                        <a:lnSpc>
                          <a:spcPct val="100000"/>
                        </a:lnSpc>
                        <a:spcBef>
                          <a:spcPts val="805"/>
                        </a:spcBef>
                      </a:pPr>
                      <a:r>
                        <a:rPr dirty="0" sz="800" spc="-5">
                          <a:latin typeface="Arial"/>
                          <a:cs typeface="Arial"/>
                        </a:rPr>
                        <a:t>4-1BB</a:t>
                      </a:r>
                      <a:endParaRPr sz="800">
                        <a:latin typeface="Arial"/>
                        <a:cs typeface="Arial"/>
                      </a:endParaRPr>
                    </a:p>
                  </a:txBody>
                  <a:tcPr marL="0" marR="0" marB="0" marT="102235"/>
                </a:tc>
                <a:tc>
                  <a:txBody>
                    <a:bodyPr/>
                    <a:lstStyle/>
                    <a:p>
                      <a:pPr marL="105410">
                        <a:lnSpc>
                          <a:spcPct val="100000"/>
                        </a:lnSpc>
                        <a:spcBef>
                          <a:spcPts val="805"/>
                        </a:spcBef>
                      </a:pPr>
                      <a:r>
                        <a:rPr dirty="0" sz="800" spc="-5">
                          <a:latin typeface="Arial"/>
                          <a:cs typeface="Arial"/>
                        </a:rPr>
                        <a:t>TNFRSF</a:t>
                      </a:r>
                      <a:endParaRPr sz="800">
                        <a:latin typeface="Arial"/>
                        <a:cs typeface="Arial"/>
                      </a:endParaRPr>
                    </a:p>
                  </a:txBody>
                  <a:tcPr marL="0" marR="0" marB="0" marT="102235"/>
                </a:tc>
                <a:tc>
                  <a:txBody>
                    <a:bodyPr/>
                    <a:lstStyle/>
                    <a:p>
                      <a:pPr marL="104775">
                        <a:lnSpc>
                          <a:spcPct val="100000"/>
                        </a:lnSpc>
                        <a:spcBef>
                          <a:spcPts val="735"/>
                        </a:spcBef>
                      </a:pPr>
                      <a:r>
                        <a:rPr dirty="0" sz="800" spc="-10">
                          <a:latin typeface="PMingLiU"/>
                          <a:cs typeface="PMingLiU"/>
                        </a:rPr>
                        <a:t>主要作</a:t>
                      </a:r>
                      <a:r>
                        <a:rPr dirty="0" sz="800" spc="10">
                          <a:latin typeface="PMingLiU"/>
                          <a:cs typeface="PMingLiU"/>
                        </a:rPr>
                        <a:t>用</a:t>
                      </a:r>
                      <a:r>
                        <a:rPr dirty="0" sz="800" spc="-10">
                          <a:latin typeface="PMingLiU"/>
                          <a:cs typeface="PMingLiU"/>
                        </a:rPr>
                        <a:t>于</a:t>
                      </a:r>
                      <a:r>
                        <a:rPr dirty="0" sz="800">
                          <a:latin typeface="PMingLiU"/>
                          <a:cs typeface="PMingLiU"/>
                        </a:rPr>
                        <a:t> </a:t>
                      </a:r>
                      <a:r>
                        <a:rPr dirty="0" sz="800" spc="-5">
                          <a:latin typeface="Arial"/>
                          <a:cs typeface="Arial"/>
                        </a:rPr>
                        <a:t>CD8+</a:t>
                      </a:r>
                      <a:r>
                        <a:rPr dirty="0" sz="800" spc="-20">
                          <a:latin typeface="Arial"/>
                          <a:cs typeface="Arial"/>
                        </a:rPr>
                        <a:t> </a:t>
                      </a:r>
                      <a:r>
                        <a:rPr dirty="0" sz="800" spc="-5">
                          <a:latin typeface="Arial"/>
                          <a:cs typeface="Arial"/>
                        </a:rPr>
                        <a:t>T</a:t>
                      </a:r>
                      <a:r>
                        <a:rPr dirty="0" sz="800" spc="15">
                          <a:latin typeface="Arial"/>
                          <a:cs typeface="Arial"/>
                        </a:rPr>
                        <a:t> </a:t>
                      </a:r>
                      <a:r>
                        <a:rPr dirty="0" sz="800" spc="10">
                          <a:latin typeface="PMingLiU"/>
                          <a:cs typeface="PMingLiU"/>
                        </a:rPr>
                        <a:t>细胞</a:t>
                      </a:r>
                      <a:endParaRPr sz="800">
                        <a:latin typeface="PMingLiU"/>
                        <a:cs typeface="PMingLiU"/>
                      </a:endParaRPr>
                    </a:p>
                  </a:txBody>
                  <a:tcPr marL="0" marR="0" marB="0" marT="93345"/>
                </a:tc>
                <a:tc>
                  <a:txBody>
                    <a:bodyPr/>
                    <a:lstStyle/>
                    <a:p>
                      <a:pPr marL="67945">
                        <a:lnSpc>
                          <a:spcPct val="100000"/>
                        </a:lnSpc>
                        <a:spcBef>
                          <a:spcPts val="735"/>
                        </a:spcBef>
                      </a:pPr>
                      <a:r>
                        <a:rPr dirty="0" sz="800" spc="-10">
                          <a:latin typeface="PMingLiU"/>
                          <a:cs typeface="PMingLiU"/>
                        </a:rPr>
                        <a:t>增强</a:t>
                      </a:r>
                      <a:r>
                        <a:rPr dirty="0" sz="800">
                          <a:latin typeface="PMingLiU"/>
                          <a:cs typeface="PMingLiU"/>
                        </a:rPr>
                        <a:t> </a:t>
                      </a:r>
                      <a:r>
                        <a:rPr dirty="0" sz="800" spc="-5">
                          <a:latin typeface="Arial"/>
                          <a:cs typeface="Arial"/>
                        </a:rPr>
                        <a:t>T</a:t>
                      </a:r>
                      <a:r>
                        <a:rPr dirty="0" sz="800" spc="10">
                          <a:latin typeface="Arial"/>
                          <a:cs typeface="Arial"/>
                        </a:rPr>
                        <a:t> </a:t>
                      </a:r>
                      <a:r>
                        <a:rPr dirty="0" sz="800" spc="-10">
                          <a:latin typeface="PMingLiU"/>
                          <a:cs typeface="PMingLiU"/>
                        </a:rPr>
                        <a:t>细</a:t>
                      </a:r>
                      <a:r>
                        <a:rPr dirty="0" sz="800" spc="10">
                          <a:latin typeface="PMingLiU"/>
                          <a:cs typeface="PMingLiU"/>
                        </a:rPr>
                        <a:t>胞</a:t>
                      </a:r>
                      <a:r>
                        <a:rPr dirty="0" sz="800" spc="-10">
                          <a:latin typeface="PMingLiU"/>
                          <a:cs typeface="PMingLiU"/>
                        </a:rPr>
                        <a:t>线粒</a:t>
                      </a:r>
                      <a:r>
                        <a:rPr dirty="0" sz="800" spc="10">
                          <a:latin typeface="PMingLiU"/>
                          <a:cs typeface="PMingLiU"/>
                        </a:rPr>
                        <a:t>体</a:t>
                      </a:r>
                      <a:r>
                        <a:rPr dirty="0" sz="800" spc="-10">
                          <a:latin typeface="PMingLiU"/>
                          <a:cs typeface="PMingLiU"/>
                        </a:rPr>
                        <a:t>的功能</a:t>
                      </a:r>
                      <a:endParaRPr sz="800">
                        <a:latin typeface="PMingLiU"/>
                        <a:cs typeface="PMingLiU"/>
                      </a:endParaRPr>
                    </a:p>
                  </a:txBody>
                  <a:tcPr marL="0" marR="0" marB="0" marT="93345"/>
                </a:tc>
              </a:tr>
              <a:tr h="335584">
                <a:tc>
                  <a:txBody>
                    <a:bodyPr/>
                    <a:lstStyle/>
                    <a:p>
                      <a:pPr marL="69850">
                        <a:lnSpc>
                          <a:spcPct val="100000"/>
                        </a:lnSpc>
                        <a:spcBef>
                          <a:spcPts val="805"/>
                        </a:spcBef>
                      </a:pPr>
                      <a:r>
                        <a:rPr dirty="0" sz="800" spc="-10">
                          <a:latin typeface="Arial"/>
                          <a:cs typeface="Arial"/>
                        </a:rPr>
                        <a:t>OX40</a:t>
                      </a:r>
                      <a:endParaRPr sz="800">
                        <a:latin typeface="Arial"/>
                        <a:cs typeface="Arial"/>
                      </a:endParaRPr>
                    </a:p>
                  </a:txBody>
                  <a:tcPr marL="0" marR="0" marB="0" marT="102235">
                    <a:solidFill>
                      <a:srgbClr val="F1F1F1"/>
                    </a:solidFill>
                  </a:tcPr>
                </a:tc>
                <a:tc>
                  <a:txBody>
                    <a:bodyPr/>
                    <a:lstStyle/>
                    <a:p>
                      <a:pPr marL="105410">
                        <a:lnSpc>
                          <a:spcPct val="100000"/>
                        </a:lnSpc>
                        <a:spcBef>
                          <a:spcPts val="805"/>
                        </a:spcBef>
                      </a:pPr>
                      <a:r>
                        <a:rPr dirty="0" sz="800" spc="-5">
                          <a:latin typeface="Arial"/>
                          <a:cs typeface="Arial"/>
                        </a:rPr>
                        <a:t>TNFRSF</a:t>
                      </a:r>
                      <a:endParaRPr sz="800">
                        <a:latin typeface="Arial"/>
                        <a:cs typeface="Arial"/>
                      </a:endParaRPr>
                    </a:p>
                  </a:txBody>
                  <a:tcPr marL="0" marR="0" marB="0" marT="102235">
                    <a:solidFill>
                      <a:srgbClr val="F1F1F1"/>
                    </a:solidFill>
                  </a:tcPr>
                </a:tc>
                <a:tc>
                  <a:txBody>
                    <a:bodyPr/>
                    <a:lstStyle/>
                    <a:p>
                      <a:pPr marL="104775">
                        <a:lnSpc>
                          <a:spcPct val="100000"/>
                        </a:lnSpc>
                        <a:spcBef>
                          <a:spcPts val="135"/>
                        </a:spcBef>
                      </a:pPr>
                      <a:r>
                        <a:rPr dirty="0" sz="800" spc="-10">
                          <a:latin typeface="PMingLiU"/>
                          <a:cs typeface="PMingLiU"/>
                        </a:rPr>
                        <a:t>主要作</a:t>
                      </a:r>
                      <a:r>
                        <a:rPr dirty="0" sz="800" spc="10">
                          <a:latin typeface="PMingLiU"/>
                          <a:cs typeface="PMingLiU"/>
                        </a:rPr>
                        <a:t>用</a:t>
                      </a:r>
                      <a:r>
                        <a:rPr dirty="0" sz="800" spc="155">
                          <a:latin typeface="PMingLiU"/>
                          <a:cs typeface="PMingLiU"/>
                        </a:rPr>
                        <a:t>于</a:t>
                      </a:r>
                      <a:r>
                        <a:rPr dirty="0" sz="800" spc="-5">
                          <a:latin typeface="Arial"/>
                          <a:cs typeface="Arial"/>
                        </a:rPr>
                        <a:t>CD4+</a:t>
                      </a:r>
                      <a:r>
                        <a:rPr dirty="0" sz="800" spc="-75">
                          <a:latin typeface="Arial"/>
                          <a:cs typeface="Arial"/>
                        </a:rPr>
                        <a:t> </a:t>
                      </a:r>
                      <a:r>
                        <a:rPr dirty="0" sz="800" spc="-5">
                          <a:latin typeface="Arial"/>
                          <a:cs typeface="Arial"/>
                        </a:rPr>
                        <a:t>T</a:t>
                      </a:r>
                      <a:r>
                        <a:rPr dirty="0" sz="800" spc="-45">
                          <a:latin typeface="Arial"/>
                          <a:cs typeface="Arial"/>
                        </a:rPr>
                        <a:t> </a:t>
                      </a:r>
                      <a:r>
                        <a:rPr dirty="0" sz="800" spc="-10">
                          <a:latin typeface="PMingLiU"/>
                          <a:cs typeface="PMingLiU"/>
                        </a:rPr>
                        <a:t>细</a:t>
                      </a:r>
                      <a:r>
                        <a:rPr dirty="0" sz="800" spc="10">
                          <a:latin typeface="PMingLiU"/>
                          <a:cs typeface="PMingLiU"/>
                        </a:rPr>
                        <a:t>胞</a:t>
                      </a:r>
                      <a:r>
                        <a:rPr dirty="0" sz="800" spc="-10">
                          <a:latin typeface="PMingLiU"/>
                          <a:cs typeface="PMingLiU"/>
                        </a:rPr>
                        <a:t>，诱</a:t>
                      </a:r>
                      <a:r>
                        <a:rPr dirty="0" sz="800" spc="10">
                          <a:latin typeface="PMingLiU"/>
                          <a:cs typeface="PMingLiU"/>
                        </a:rPr>
                        <a:t>导</a:t>
                      </a:r>
                      <a:r>
                        <a:rPr dirty="0" sz="800" spc="-10">
                          <a:latin typeface="PMingLiU"/>
                          <a:cs typeface="PMingLiU"/>
                        </a:rPr>
                        <a:t>其分化</a:t>
                      </a:r>
                      <a:endParaRPr sz="800">
                        <a:latin typeface="PMingLiU"/>
                        <a:cs typeface="PMingLiU"/>
                      </a:endParaRPr>
                    </a:p>
                    <a:p>
                      <a:pPr marL="104775">
                        <a:lnSpc>
                          <a:spcPct val="100000"/>
                        </a:lnSpc>
                        <a:spcBef>
                          <a:spcPts val="219"/>
                        </a:spcBef>
                      </a:pPr>
                      <a:r>
                        <a:rPr dirty="0" sz="800" spc="-10">
                          <a:latin typeface="PMingLiU"/>
                          <a:cs typeface="PMingLiU"/>
                        </a:rPr>
                        <a:t>为</a:t>
                      </a:r>
                      <a:r>
                        <a:rPr dirty="0" sz="800">
                          <a:latin typeface="PMingLiU"/>
                          <a:cs typeface="PMingLiU"/>
                        </a:rPr>
                        <a:t> </a:t>
                      </a:r>
                      <a:r>
                        <a:rPr dirty="0" sz="800" spc="-5">
                          <a:latin typeface="Arial"/>
                          <a:cs typeface="Arial"/>
                        </a:rPr>
                        <a:t>Th1</a:t>
                      </a:r>
                      <a:r>
                        <a:rPr dirty="0" sz="800" spc="10">
                          <a:latin typeface="Arial"/>
                          <a:cs typeface="Arial"/>
                        </a:rPr>
                        <a:t> </a:t>
                      </a:r>
                      <a:r>
                        <a:rPr dirty="0" sz="800" spc="180">
                          <a:latin typeface="PMingLiU"/>
                          <a:cs typeface="PMingLiU"/>
                        </a:rPr>
                        <a:t>和</a:t>
                      </a:r>
                      <a:r>
                        <a:rPr dirty="0" sz="800" spc="5">
                          <a:latin typeface="Arial"/>
                          <a:cs typeface="Arial"/>
                        </a:rPr>
                        <a:t>Th2</a:t>
                      </a:r>
                      <a:r>
                        <a:rPr dirty="0" sz="800" spc="-65">
                          <a:latin typeface="Arial"/>
                          <a:cs typeface="Arial"/>
                        </a:rPr>
                        <a:t> </a:t>
                      </a:r>
                      <a:r>
                        <a:rPr dirty="0" sz="800" spc="-10">
                          <a:latin typeface="PMingLiU"/>
                          <a:cs typeface="PMingLiU"/>
                        </a:rPr>
                        <a:t>细胞</a:t>
                      </a:r>
                      <a:endParaRPr sz="800">
                        <a:latin typeface="PMingLiU"/>
                        <a:cs typeface="PMingLiU"/>
                      </a:endParaRPr>
                    </a:p>
                  </a:txBody>
                  <a:tcPr marL="0" marR="0" marB="0" marT="17145">
                    <a:solidFill>
                      <a:srgbClr val="F1F1F1"/>
                    </a:solidFill>
                  </a:tcPr>
                </a:tc>
                <a:tc>
                  <a:txBody>
                    <a:bodyPr/>
                    <a:lstStyle/>
                    <a:p>
                      <a:pPr marL="67945">
                        <a:lnSpc>
                          <a:spcPct val="100000"/>
                        </a:lnSpc>
                        <a:spcBef>
                          <a:spcPts val="135"/>
                        </a:spcBef>
                      </a:pPr>
                      <a:r>
                        <a:rPr dirty="0" sz="800" spc="-10">
                          <a:latin typeface="PMingLiU"/>
                          <a:cs typeface="PMingLiU"/>
                        </a:rPr>
                        <a:t>促进</a:t>
                      </a:r>
                      <a:r>
                        <a:rPr dirty="0" sz="800" spc="90">
                          <a:latin typeface="PMingLiU"/>
                          <a:cs typeface="PMingLiU"/>
                        </a:rPr>
                        <a:t> </a:t>
                      </a:r>
                      <a:r>
                        <a:rPr dirty="0" sz="800" spc="-5">
                          <a:latin typeface="Arial"/>
                          <a:cs typeface="Arial"/>
                        </a:rPr>
                        <a:t>CAR-T</a:t>
                      </a:r>
                      <a:r>
                        <a:rPr dirty="0" sz="800" spc="95">
                          <a:latin typeface="Arial"/>
                          <a:cs typeface="Arial"/>
                        </a:rPr>
                        <a:t> </a:t>
                      </a:r>
                      <a:r>
                        <a:rPr dirty="0" sz="800" spc="10">
                          <a:latin typeface="PMingLiU"/>
                          <a:cs typeface="PMingLiU"/>
                        </a:rPr>
                        <a:t>细</a:t>
                      </a:r>
                      <a:r>
                        <a:rPr dirty="0" sz="800" spc="-10">
                          <a:latin typeface="PMingLiU"/>
                          <a:cs typeface="PMingLiU"/>
                        </a:rPr>
                        <a:t>胞产</a:t>
                      </a:r>
                      <a:r>
                        <a:rPr dirty="0" sz="800" spc="10">
                          <a:latin typeface="PMingLiU"/>
                          <a:cs typeface="PMingLiU"/>
                        </a:rPr>
                        <a:t>生</a:t>
                      </a:r>
                      <a:r>
                        <a:rPr dirty="0" sz="800" spc="-10">
                          <a:latin typeface="PMingLiU"/>
                          <a:cs typeface="PMingLiU"/>
                        </a:rPr>
                        <a:t>更多的</a:t>
                      </a:r>
                      <a:r>
                        <a:rPr dirty="0" sz="800" spc="125">
                          <a:latin typeface="PMingLiU"/>
                          <a:cs typeface="PMingLiU"/>
                        </a:rPr>
                        <a:t> </a:t>
                      </a:r>
                      <a:r>
                        <a:rPr dirty="0" sz="800" spc="-10">
                          <a:latin typeface="Arial"/>
                          <a:cs typeface="Arial"/>
                        </a:rPr>
                        <a:t>IFN-γ</a:t>
                      </a:r>
                      <a:r>
                        <a:rPr dirty="0" sz="800" spc="90">
                          <a:latin typeface="Arial"/>
                          <a:cs typeface="Arial"/>
                        </a:rPr>
                        <a:t> </a:t>
                      </a:r>
                      <a:r>
                        <a:rPr dirty="0" sz="800" spc="-10">
                          <a:latin typeface="PMingLiU"/>
                          <a:cs typeface="PMingLiU"/>
                        </a:rPr>
                        <a:t>和</a:t>
                      </a:r>
                      <a:endParaRPr sz="800">
                        <a:latin typeface="PMingLiU"/>
                        <a:cs typeface="PMingLiU"/>
                      </a:endParaRPr>
                    </a:p>
                    <a:p>
                      <a:pPr marL="67945">
                        <a:lnSpc>
                          <a:spcPct val="100000"/>
                        </a:lnSpc>
                        <a:spcBef>
                          <a:spcPts val="219"/>
                        </a:spcBef>
                      </a:pPr>
                      <a:r>
                        <a:rPr dirty="0" sz="800" spc="-5">
                          <a:latin typeface="Arial"/>
                          <a:cs typeface="Arial"/>
                        </a:rPr>
                        <a:t>IL-17</a:t>
                      </a:r>
                      <a:r>
                        <a:rPr dirty="0" sz="800" spc="-5">
                          <a:latin typeface="PMingLiU"/>
                          <a:cs typeface="PMingLiU"/>
                        </a:rPr>
                        <a:t>，</a:t>
                      </a:r>
                      <a:r>
                        <a:rPr dirty="0" sz="800" spc="-10">
                          <a:latin typeface="PMingLiU"/>
                          <a:cs typeface="PMingLiU"/>
                        </a:rPr>
                        <a:t>抑制</a:t>
                      </a:r>
                      <a:r>
                        <a:rPr dirty="0" sz="800" spc="5">
                          <a:latin typeface="PMingLiU"/>
                          <a:cs typeface="PMingLiU"/>
                        </a:rPr>
                        <a:t> </a:t>
                      </a:r>
                      <a:r>
                        <a:rPr dirty="0" sz="800">
                          <a:latin typeface="Arial"/>
                          <a:cs typeface="Arial"/>
                        </a:rPr>
                        <a:t>CAR</a:t>
                      </a:r>
                      <a:r>
                        <a:rPr dirty="0" sz="800" spc="-10">
                          <a:latin typeface="Arial"/>
                          <a:cs typeface="Arial"/>
                        </a:rPr>
                        <a:t> </a:t>
                      </a:r>
                      <a:r>
                        <a:rPr dirty="0" sz="800" spc="-5">
                          <a:latin typeface="Arial"/>
                          <a:cs typeface="Arial"/>
                        </a:rPr>
                        <a:t>T</a:t>
                      </a:r>
                      <a:r>
                        <a:rPr dirty="0" sz="800" spc="5">
                          <a:latin typeface="Arial"/>
                          <a:cs typeface="Arial"/>
                        </a:rPr>
                        <a:t> </a:t>
                      </a:r>
                      <a:r>
                        <a:rPr dirty="0" sz="800" spc="-10">
                          <a:latin typeface="PMingLiU"/>
                          <a:cs typeface="PMingLiU"/>
                        </a:rPr>
                        <a:t>细胞</a:t>
                      </a:r>
                      <a:r>
                        <a:rPr dirty="0" sz="800" spc="10">
                          <a:latin typeface="PMingLiU"/>
                          <a:cs typeface="PMingLiU"/>
                        </a:rPr>
                        <a:t>表</a:t>
                      </a:r>
                      <a:r>
                        <a:rPr dirty="0" sz="800" spc="185">
                          <a:latin typeface="PMingLiU"/>
                          <a:cs typeface="PMingLiU"/>
                        </a:rPr>
                        <a:t>达</a:t>
                      </a:r>
                      <a:r>
                        <a:rPr dirty="0" sz="800" spc="-5">
                          <a:latin typeface="Arial"/>
                          <a:cs typeface="Arial"/>
                        </a:rPr>
                        <a:t>IL-10</a:t>
                      </a:r>
                      <a:endParaRPr sz="800">
                        <a:latin typeface="Arial"/>
                        <a:cs typeface="Arial"/>
                      </a:endParaRPr>
                    </a:p>
                  </a:txBody>
                  <a:tcPr marL="0" marR="0" marB="0" marT="17145">
                    <a:solidFill>
                      <a:srgbClr val="F1F1F1"/>
                    </a:solidFill>
                  </a:tcPr>
                </a:tc>
              </a:tr>
              <a:tr h="335229">
                <a:tc>
                  <a:txBody>
                    <a:bodyPr/>
                    <a:lstStyle/>
                    <a:p>
                      <a:pPr marL="69850">
                        <a:lnSpc>
                          <a:spcPct val="100000"/>
                        </a:lnSpc>
                        <a:spcBef>
                          <a:spcPts val="805"/>
                        </a:spcBef>
                      </a:pPr>
                      <a:r>
                        <a:rPr dirty="0" sz="800" spc="-10">
                          <a:latin typeface="Arial"/>
                          <a:cs typeface="Arial"/>
                        </a:rPr>
                        <a:t>CD27</a:t>
                      </a:r>
                      <a:endParaRPr sz="800">
                        <a:latin typeface="Arial"/>
                        <a:cs typeface="Arial"/>
                      </a:endParaRPr>
                    </a:p>
                  </a:txBody>
                  <a:tcPr marL="0" marR="0" marB="0" marT="102235"/>
                </a:tc>
                <a:tc>
                  <a:txBody>
                    <a:bodyPr/>
                    <a:lstStyle/>
                    <a:p>
                      <a:pPr marL="105410">
                        <a:lnSpc>
                          <a:spcPct val="100000"/>
                        </a:lnSpc>
                        <a:spcBef>
                          <a:spcPts val="805"/>
                        </a:spcBef>
                      </a:pPr>
                      <a:r>
                        <a:rPr dirty="0" sz="800" spc="-5">
                          <a:latin typeface="Arial"/>
                          <a:cs typeface="Arial"/>
                        </a:rPr>
                        <a:t>TNFRSF</a:t>
                      </a:r>
                      <a:endParaRPr sz="800">
                        <a:latin typeface="Arial"/>
                        <a:cs typeface="Arial"/>
                      </a:endParaRPr>
                    </a:p>
                  </a:txBody>
                  <a:tcPr marL="0" marR="0" marB="0" marT="102235"/>
                </a:tc>
                <a:tc>
                  <a:txBody>
                    <a:bodyPr/>
                    <a:lstStyle/>
                    <a:p>
                      <a:pPr marL="104775" marR="64135">
                        <a:lnSpc>
                          <a:spcPts val="1150"/>
                        </a:lnSpc>
                        <a:spcBef>
                          <a:spcPts val="40"/>
                        </a:spcBef>
                      </a:pPr>
                      <a:r>
                        <a:rPr dirty="0" sz="800" spc="-10">
                          <a:latin typeface="PMingLiU"/>
                          <a:cs typeface="PMingLiU"/>
                        </a:rPr>
                        <a:t>参与初始 </a:t>
                      </a:r>
                      <a:r>
                        <a:rPr dirty="0" sz="800">
                          <a:latin typeface="Arial"/>
                          <a:cs typeface="Arial"/>
                        </a:rPr>
                        <a:t>CD4+</a:t>
                      </a:r>
                      <a:r>
                        <a:rPr dirty="0" sz="800" spc="-10">
                          <a:latin typeface="PMingLiU"/>
                          <a:cs typeface="PMingLiU"/>
                        </a:rPr>
                        <a:t>和</a:t>
                      </a:r>
                      <a:r>
                        <a:rPr dirty="0" sz="800" spc="-5">
                          <a:latin typeface="PMingLiU"/>
                          <a:cs typeface="PMingLiU"/>
                        </a:rPr>
                        <a:t> </a:t>
                      </a:r>
                      <a:r>
                        <a:rPr dirty="0" sz="800" spc="-5">
                          <a:latin typeface="Arial"/>
                          <a:cs typeface="Arial"/>
                        </a:rPr>
                        <a:t>CD8+</a:t>
                      </a:r>
                      <a:r>
                        <a:rPr dirty="0" sz="800" spc="-30">
                          <a:latin typeface="Arial"/>
                          <a:cs typeface="Arial"/>
                        </a:rPr>
                        <a:t> </a:t>
                      </a:r>
                      <a:r>
                        <a:rPr dirty="0" sz="800" spc="-5">
                          <a:latin typeface="Arial"/>
                          <a:cs typeface="Arial"/>
                        </a:rPr>
                        <a:t>T</a:t>
                      </a:r>
                      <a:r>
                        <a:rPr dirty="0" sz="800" spc="5">
                          <a:latin typeface="Arial"/>
                          <a:cs typeface="Arial"/>
                        </a:rPr>
                        <a:t> </a:t>
                      </a:r>
                      <a:r>
                        <a:rPr dirty="0" sz="800" spc="-10">
                          <a:latin typeface="PMingLiU"/>
                          <a:cs typeface="PMingLiU"/>
                        </a:rPr>
                        <a:t>细胞的应答 及扩增</a:t>
                      </a:r>
                      <a:r>
                        <a:rPr dirty="0" sz="800" spc="10">
                          <a:latin typeface="PMingLiU"/>
                          <a:cs typeface="PMingLiU"/>
                        </a:rPr>
                        <a:t>，</a:t>
                      </a:r>
                      <a:r>
                        <a:rPr dirty="0" sz="800" spc="-10">
                          <a:latin typeface="PMingLiU"/>
                          <a:cs typeface="PMingLiU"/>
                        </a:rPr>
                        <a:t>诱</a:t>
                      </a:r>
                      <a:r>
                        <a:rPr dirty="0" sz="800" spc="185">
                          <a:latin typeface="PMingLiU"/>
                          <a:cs typeface="PMingLiU"/>
                        </a:rPr>
                        <a:t>导</a:t>
                      </a:r>
                      <a:r>
                        <a:rPr dirty="0" sz="800">
                          <a:latin typeface="Arial"/>
                          <a:cs typeface="Arial"/>
                        </a:rPr>
                        <a:t>CD4+</a:t>
                      </a:r>
                      <a:r>
                        <a:rPr dirty="0" sz="800" spc="-10">
                          <a:latin typeface="PMingLiU"/>
                          <a:cs typeface="PMingLiU"/>
                        </a:rPr>
                        <a:t>分</a:t>
                      </a:r>
                      <a:r>
                        <a:rPr dirty="0" sz="800" spc="10">
                          <a:latin typeface="PMingLiU"/>
                          <a:cs typeface="PMingLiU"/>
                        </a:rPr>
                        <a:t>化</a:t>
                      </a:r>
                      <a:r>
                        <a:rPr dirty="0" sz="800" spc="180">
                          <a:latin typeface="PMingLiU"/>
                          <a:cs typeface="PMingLiU"/>
                        </a:rPr>
                        <a:t>为</a:t>
                      </a:r>
                      <a:r>
                        <a:rPr dirty="0" sz="800" spc="5">
                          <a:latin typeface="Arial"/>
                          <a:cs typeface="Arial"/>
                        </a:rPr>
                        <a:t>Th1</a:t>
                      </a:r>
                      <a:r>
                        <a:rPr dirty="0" sz="800" spc="-75">
                          <a:latin typeface="Arial"/>
                          <a:cs typeface="Arial"/>
                        </a:rPr>
                        <a:t> </a:t>
                      </a:r>
                      <a:r>
                        <a:rPr dirty="0" sz="800" spc="-10">
                          <a:latin typeface="PMingLiU"/>
                          <a:cs typeface="PMingLiU"/>
                        </a:rPr>
                        <a:t>细胞</a:t>
                      </a:r>
                      <a:endParaRPr sz="800">
                        <a:latin typeface="PMingLiU"/>
                        <a:cs typeface="PMingLiU"/>
                      </a:endParaRPr>
                    </a:p>
                  </a:txBody>
                  <a:tcPr marL="0" marR="0" marB="0" marT="5080"/>
                </a:tc>
                <a:tc>
                  <a:txBody>
                    <a:bodyPr/>
                    <a:lstStyle/>
                    <a:p>
                      <a:pPr marL="67945" marR="65405">
                        <a:lnSpc>
                          <a:spcPct val="114999"/>
                        </a:lnSpc>
                        <a:spcBef>
                          <a:spcPts val="135"/>
                        </a:spcBef>
                      </a:pPr>
                      <a:r>
                        <a:rPr dirty="0" sz="800" spc="-10">
                          <a:latin typeface="PMingLiU"/>
                          <a:cs typeface="PMingLiU"/>
                        </a:rPr>
                        <a:t>激</a:t>
                      </a:r>
                      <a:r>
                        <a:rPr dirty="0" sz="800" spc="155">
                          <a:latin typeface="PMingLiU"/>
                          <a:cs typeface="PMingLiU"/>
                        </a:rPr>
                        <a:t>活</a:t>
                      </a:r>
                      <a:r>
                        <a:rPr dirty="0" sz="800" spc="-5">
                          <a:latin typeface="Arial"/>
                          <a:cs typeface="Arial"/>
                        </a:rPr>
                        <a:t>T</a:t>
                      </a:r>
                      <a:r>
                        <a:rPr dirty="0" sz="800" spc="-30">
                          <a:latin typeface="Arial"/>
                          <a:cs typeface="Arial"/>
                        </a:rPr>
                        <a:t> </a:t>
                      </a:r>
                      <a:r>
                        <a:rPr dirty="0" sz="800" spc="-10">
                          <a:latin typeface="PMingLiU"/>
                          <a:cs typeface="PMingLiU"/>
                        </a:rPr>
                        <a:t>细胞</a:t>
                      </a:r>
                      <a:r>
                        <a:rPr dirty="0" sz="800" spc="10">
                          <a:latin typeface="PMingLiU"/>
                          <a:cs typeface="PMingLiU"/>
                        </a:rPr>
                        <a:t>上</a:t>
                      </a:r>
                      <a:r>
                        <a:rPr dirty="0" sz="800" spc="-10">
                          <a:latin typeface="PMingLiU"/>
                          <a:cs typeface="PMingLiU"/>
                        </a:rPr>
                        <a:t>调表</a:t>
                      </a:r>
                      <a:r>
                        <a:rPr dirty="0" sz="800" spc="180">
                          <a:latin typeface="PMingLiU"/>
                          <a:cs typeface="PMingLiU"/>
                        </a:rPr>
                        <a:t>达</a:t>
                      </a:r>
                      <a:r>
                        <a:rPr dirty="0" sz="800">
                          <a:latin typeface="Arial"/>
                          <a:cs typeface="Arial"/>
                        </a:rPr>
                        <a:t>IL-2</a:t>
                      </a:r>
                      <a:r>
                        <a:rPr dirty="0" sz="800" spc="-10">
                          <a:latin typeface="PMingLiU"/>
                          <a:cs typeface="PMingLiU"/>
                        </a:rPr>
                        <a:t>、</a:t>
                      </a:r>
                      <a:r>
                        <a:rPr dirty="0" sz="800" spc="-10">
                          <a:latin typeface="Arial"/>
                          <a:cs typeface="Arial"/>
                        </a:rPr>
                        <a:t>IFN-γ</a:t>
                      </a:r>
                      <a:r>
                        <a:rPr dirty="0" sz="800" spc="-30">
                          <a:latin typeface="Arial"/>
                          <a:cs typeface="Arial"/>
                        </a:rPr>
                        <a:t> </a:t>
                      </a:r>
                      <a:r>
                        <a:rPr dirty="0" sz="800" spc="-10">
                          <a:latin typeface="PMingLiU"/>
                          <a:cs typeface="PMingLiU"/>
                        </a:rPr>
                        <a:t>、</a:t>
                      </a:r>
                      <a:r>
                        <a:rPr dirty="0" sz="800" spc="-35">
                          <a:latin typeface="PMingLiU"/>
                          <a:cs typeface="PMingLiU"/>
                        </a:rPr>
                        <a:t> </a:t>
                      </a:r>
                      <a:r>
                        <a:rPr dirty="0" sz="800" spc="-10">
                          <a:latin typeface="Arial"/>
                          <a:cs typeface="Arial"/>
                        </a:rPr>
                        <a:t>IL-  </a:t>
                      </a:r>
                      <a:r>
                        <a:rPr dirty="0" sz="800" spc="-15">
                          <a:latin typeface="Arial"/>
                          <a:cs typeface="Arial"/>
                        </a:rPr>
                        <a:t>7R</a:t>
                      </a:r>
                      <a:endParaRPr sz="800">
                        <a:latin typeface="Arial"/>
                        <a:cs typeface="Arial"/>
                      </a:endParaRPr>
                    </a:p>
                  </a:txBody>
                  <a:tcPr marL="0" marR="0" marB="0" marT="17145"/>
                </a:tc>
              </a:tr>
              <a:tr h="347472">
                <a:tc>
                  <a:txBody>
                    <a:bodyPr/>
                    <a:lstStyle/>
                    <a:p>
                      <a:pPr>
                        <a:lnSpc>
                          <a:spcPct val="100000"/>
                        </a:lnSpc>
                        <a:spcBef>
                          <a:spcPts val="25"/>
                        </a:spcBef>
                      </a:pPr>
                      <a:endParaRPr sz="700">
                        <a:latin typeface="Times New Roman"/>
                        <a:cs typeface="Times New Roman"/>
                      </a:endParaRPr>
                    </a:p>
                    <a:p>
                      <a:pPr marL="69850">
                        <a:lnSpc>
                          <a:spcPct val="100000"/>
                        </a:lnSpc>
                      </a:pPr>
                      <a:r>
                        <a:rPr dirty="0" sz="800" spc="-5">
                          <a:latin typeface="Arial"/>
                          <a:cs typeface="Arial"/>
                        </a:rPr>
                        <a:t>ICOS</a:t>
                      </a:r>
                      <a:endParaRPr sz="800">
                        <a:latin typeface="Arial"/>
                        <a:cs typeface="Arial"/>
                      </a:endParaRPr>
                    </a:p>
                  </a:txBody>
                  <a:tcPr marL="0" marR="0" marB="0" marT="3175">
                    <a:lnB w="19050">
                      <a:solidFill>
                        <a:srgbClr val="000000"/>
                      </a:solidFill>
                      <a:prstDash val="solid"/>
                    </a:lnB>
                    <a:solidFill>
                      <a:srgbClr val="F1F1F1"/>
                    </a:solidFill>
                  </a:tcPr>
                </a:tc>
                <a:tc>
                  <a:txBody>
                    <a:bodyPr/>
                    <a:lstStyle/>
                    <a:p>
                      <a:pPr>
                        <a:lnSpc>
                          <a:spcPct val="100000"/>
                        </a:lnSpc>
                        <a:spcBef>
                          <a:spcPts val="25"/>
                        </a:spcBef>
                      </a:pPr>
                      <a:endParaRPr sz="700">
                        <a:latin typeface="Times New Roman"/>
                        <a:cs typeface="Times New Roman"/>
                      </a:endParaRPr>
                    </a:p>
                    <a:p>
                      <a:pPr marL="105410">
                        <a:lnSpc>
                          <a:spcPct val="100000"/>
                        </a:lnSpc>
                      </a:pPr>
                      <a:r>
                        <a:rPr dirty="0" sz="800" spc="-10">
                          <a:latin typeface="Arial"/>
                          <a:cs typeface="Arial"/>
                        </a:rPr>
                        <a:t>CD28</a:t>
                      </a:r>
                      <a:endParaRPr sz="800">
                        <a:latin typeface="Arial"/>
                        <a:cs typeface="Arial"/>
                      </a:endParaRPr>
                    </a:p>
                  </a:txBody>
                  <a:tcPr marL="0" marR="0" marB="0" marT="3175">
                    <a:lnB w="19050">
                      <a:solidFill>
                        <a:srgbClr val="000000"/>
                      </a:solidFill>
                      <a:prstDash val="solid"/>
                    </a:lnB>
                    <a:solidFill>
                      <a:srgbClr val="F1F1F1"/>
                    </a:solidFill>
                  </a:tcPr>
                </a:tc>
                <a:tc>
                  <a:txBody>
                    <a:bodyPr/>
                    <a:lstStyle/>
                    <a:p>
                      <a:pPr marL="104775">
                        <a:lnSpc>
                          <a:spcPct val="100000"/>
                        </a:lnSpc>
                        <a:spcBef>
                          <a:spcPts val="160"/>
                        </a:spcBef>
                      </a:pPr>
                      <a:r>
                        <a:rPr dirty="0" sz="800" spc="-10">
                          <a:latin typeface="PMingLiU"/>
                          <a:cs typeface="PMingLiU"/>
                        </a:rPr>
                        <a:t>主要作</a:t>
                      </a:r>
                      <a:r>
                        <a:rPr dirty="0" sz="800" spc="10">
                          <a:latin typeface="PMingLiU"/>
                          <a:cs typeface="PMingLiU"/>
                        </a:rPr>
                        <a:t>用</a:t>
                      </a:r>
                      <a:r>
                        <a:rPr dirty="0" sz="800" spc="180">
                          <a:latin typeface="PMingLiU"/>
                          <a:cs typeface="PMingLiU"/>
                        </a:rPr>
                        <a:t>于</a:t>
                      </a:r>
                      <a:r>
                        <a:rPr dirty="0" sz="800" spc="-5">
                          <a:latin typeface="Arial"/>
                          <a:cs typeface="Arial"/>
                        </a:rPr>
                        <a:t>CD4+</a:t>
                      </a:r>
                      <a:r>
                        <a:rPr dirty="0" sz="800" spc="-50">
                          <a:latin typeface="Arial"/>
                          <a:cs typeface="Arial"/>
                        </a:rPr>
                        <a:t> </a:t>
                      </a:r>
                      <a:r>
                        <a:rPr dirty="0" sz="800" spc="-5">
                          <a:latin typeface="Arial"/>
                          <a:cs typeface="Arial"/>
                        </a:rPr>
                        <a:t>T</a:t>
                      </a:r>
                      <a:r>
                        <a:rPr dirty="0" sz="800" spc="-15">
                          <a:latin typeface="Arial"/>
                          <a:cs typeface="Arial"/>
                        </a:rPr>
                        <a:t> </a:t>
                      </a:r>
                      <a:r>
                        <a:rPr dirty="0" sz="800" spc="-10">
                          <a:latin typeface="PMingLiU"/>
                          <a:cs typeface="PMingLiU"/>
                        </a:rPr>
                        <a:t>细</a:t>
                      </a:r>
                      <a:r>
                        <a:rPr dirty="0" sz="800" spc="10">
                          <a:latin typeface="PMingLiU"/>
                          <a:cs typeface="PMingLiU"/>
                        </a:rPr>
                        <a:t>胞</a:t>
                      </a:r>
                      <a:r>
                        <a:rPr dirty="0" sz="800" spc="-10">
                          <a:latin typeface="PMingLiU"/>
                          <a:cs typeface="PMingLiU"/>
                        </a:rPr>
                        <a:t>，诱导</a:t>
                      </a:r>
                      <a:r>
                        <a:rPr dirty="0" sz="800">
                          <a:latin typeface="PMingLiU"/>
                          <a:cs typeface="PMingLiU"/>
                        </a:rPr>
                        <a:t> </a:t>
                      </a:r>
                      <a:r>
                        <a:rPr dirty="0" sz="800" spc="5">
                          <a:latin typeface="Arial"/>
                          <a:cs typeface="Arial"/>
                        </a:rPr>
                        <a:t>Tfh</a:t>
                      </a:r>
                      <a:r>
                        <a:rPr dirty="0" sz="800" spc="-70">
                          <a:latin typeface="Arial"/>
                          <a:cs typeface="Arial"/>
                        </a:rPr>
                        <a:t> </a:t>
                      </a:r>
                      <a:r>
                        <a:rPr dirty="0" sz="800" spc="-10">
                          <a:latin typeface="PMingLiU"/>
                          <a:cs typeface="PMingLiU"/>
                        </a:rPr>
                        <a:t>和</a:t>
                      </a:r>
                      <a:endParaRPr sz="800">
                        <a:latin typeface="PMingLiU"/>
                        <a:cs typeface="PMingLiU"/>
                      </a:endParaRPr>
                    </a:p>
                    <a:p>
                      <a:pPr marL="104775">
                        <a:lnSpc>
                          <a:spcPct val="100000"/>
                        </a:lnSpc>
                        <a:spcBef>
                          <a:spcPts val="215"/>
                        </a:spcBef>
                      </a:pPr>
                      <a:r>
                        <a:rPr dirty="0" sz="800" spc="-10">
                          <a:latin typeface="Arial"/>
                          <a:cs typeface="Arial"/>
                        </a:rPr>
                        <a:t>Th17</a:t>
                      </a:r>
                      <a:r>
                        <a:rPr dirty="0" sz="800" spc="5">
                          <a:latin typeface="Arial"/>
                          <a:cs typeface="Arial"/>
                        </a:rPr>
                        <a:t> </a:t>
                      </a:r>
                      <a:r>
                        <a:rPr dirty="0" sz="800" spc="-10">
                          <a:latin typeface="PMingLiU"/>
                          <a:cs typeface="PMingLiU"/>
                        </a:rPr>
                        <a:t>的细</a:t>
                      </a:r>
                      <a:r>
                        <a:rPr dirty="0" sz="800" spc="10">
                          <a:latin typeface="PMingLiU"/>
                          <a:cs typeface="PMingLiU"/>
                        </a:rPr>
                        <a:t>胞</a:t>
                      </a:r>
                      <a:r>
                        <a:rPr dirty="0" sz="800" spc="-10">
                          <a:latin typeface="PMingLiU"/>
                          <a:cs typeface="PMingLiU"/>
                        </a:rPr>
                        <a:t>分化</a:t>
                      </a:r>
                      <a:endParaRPr sz="800">
                        <a:latin typeface="PMingLiU"/>
                        <a:cs typeface="PMingLiU"/>
                      </a:endParaRPr>
                    </a:p>
                  </a:txBody>
                  <a:tcPr marL="0" marR="0" marB="0" marT="20320">
                    <a:lnB w="19050">
                      <a:solidFill>
                        <a:srgbClr val="000000"/>
                      </a:solidFill>
                      <a:prstDash val="solid"/>
                    </a:lnB>
                    <a:solidFill>
                      <a:srgbClr val="F1F1F1"/>
                    </a:solidFill>
                  </a:tcPr>
                </a:tc>
                <a:tc>
                  <a:txBody>
                    <a:bodyPr/>
                    <a:lstStyle/>
                    <a:p>
                      <a:pPr marL="67945" marR="65405">
                        <a:lnSpc>
                          <a:spcPts val="1180"/>
                        </a:lnSpc>
                        <a:spcBef>
                          <a:spcPts val="15"/>
                        </a:spcBef>
                      </a:pPr>
                      <a:r>
                        <a:rPr dirty="0" sz="800" spc="-10">
                          <a:latin typeface="PMingLiU"/>
                          <a:cs typeface="PMingLiU"/>
                        </a:rPr>
                        <a:t>诱导</a:t>
                      </a:r>
                      <a:r>
                        <a:rPr dirty="0" sz="800" spc="114">
                          <a:latin typeface="PMingLiU"/>
                          <a:cs typeface="PMingLiU"/>
                        </a:rPr>
                        <a:t> </a:t>
                      </a:r>
                      <a:r>
                        <a:rPr dirty="0" sz="800" spc="-10">
                          <a:latin typeface="Arial"/>
                          <a:cs typeface="Arial"/>
                        </a:rPr>
                        <a:t>CAR</a:t>
                      </a:r>
                      <a:r>
                        <a:rPr dirty="0" sz="800" spc="100">
                          <a:latin typeface="Arial"/>
                          <a:cs typeface="Arial"/>
                        </a:rPr>
                        <a:t> </a:t>
                      </a:r>
                      <a:r>
                        <a:rPr dirty="0" sz="800" spc="-5">
                          <a:latin typeface="Arial"/>
                          <a:cs typeface="Arial"/>
                        </a:rPr>
                        <a:t>T</a:t>
                      </a:r>
                      <a:r>
                        <a:rPr dirty="0" sz="800" spc="120">
                          <a:latin typeface="Arial"/>
                          <a:cs typeface="Arial"/>
                        </a:rPr>
                        <a:t> </a:t>
                      </a:r>
                      <a:r>
                        <a:rPr dirty="0" sz="800" spc="-10">
                          <a:latin typeface="PMingLiU"/>
                          <a:cs typeface="PMingLiU"/>
                        </a:rPr>
                        <a:t>细胞表达</a:t>
                      </a:r>
                      <a:r>
                        <a:rPr dirty="0" sz="800" spc="140">
                          <a:latin typeface="PMingLiU"/>
                          <a:cs typeface="PMingLiU"/>
                        </a:rPr>
                        <a:t> </a:t>
                      </a:r>
                      <a:r>
                        <a:rPr dirty="0" sz="800" spc="-5">
                          <a:latin typeface="Arial"/>
                          <a:cs typeface="Arial"/>
                        </a:rPr>
                        <a:t>IL-17</a:t>
                      </a:r>
                      <a:r>
                        <a:rPr dirty="0" sz="800" spc="95">
                          <a:latin typeface="Arial"/>
                          <a:cs typeface="Arial"/>
                        </a:rPr>
                        <a:t> </a:t>
                      </a:r>
                      <a:r>
                        <a:rPr dirty="0" sz="800" spc="10">
                          <a:latin typeface="PMingLiU"/>
                          <a:cs typeface="PMingLiU"/>
                        </a:rPr>
                        <a:t>等</a:t>
                      </a:r>
                      <a:r>
                        <a:rPr dirty="0" sz="800" spc="-10">
                          <a:latin typeface="PMingLiU"/>
                          <a:cs typeface="PMingLiU"/>
                        </a:rPr>
                        <a:t>炎性细 胞因子</a:t>
                      </a:r>
                      <a:r>
                        <a:rPr dirty="0" sz="800" spc="10">
                          <a:latin typeface="PMingLiU"/>
                          <a:cs typeface="PMingLiU"/>
                        </a:rPr>
                        <a:t>，</a:t>
                      </a:r>
                      <a:r>
                        <a:rPr dirty="0" sz="800" spc="-10">
                          <a:latin typeface="PMingLiU"/>
                          <a:cs typeface="PMingLiU"/>
                        </a:rPr>
                        <a:t>但不</a:t>
                      </a:r>
                      <a:r>
                        <a:rPr dirty="0" sz="800" spc="10">
                          <a:latin typeface="PMingLiU"/>
                          <a:cs typeface="PMingLiU"/>
                        </a:rPr>
                        <a:t>能</a:t>
                      </a:r>
                      <a:r>
                        <a:rPr dirty="0" sz="800" spc="-10">
                          <a:latin typeface="PMingLiU"/>
                          <a:cs typeface="PMingLiU"/>
                        </a:rPr>
                        <a:t>诱导</a:t>
                      </a:r>
                      <a:r>
                        <a:rPr dirty="0" sz="800">
                          <a:latin typeface="PMingLiU"/>
                          <a:cs typeface="PMingLiU"/>
                        </a:rPr>
                        <a:t> </a:t>
                      </a:r>
                      <a:r>
                        <a:rPr dirty="0" sz="800" spc="-5">
                          <a:latin typeface="Arial"/>
                          <a:cs typeface="Arial"/>
                        </a:rPr>
                        <a:t>T</a:t>
                      </a:r>
                      <a:r>
                        <a:rPr dirty="0" sz="800" spc="5">
                          <a:latin typeface="Arial"/>
                          <a:cs typeface="Arial"/>
                        </a:rPr>
                        <a:t> </a:t>
                      </a:r>
                      <a:r>
                        <a:rPr dirty="0" sz="800" spc="-10">
                          <a:latin typeface="PMingLiU"/>
                          <a:cs typeface="PMingLiU"/>
                        </a:rPr>
                        <a:t>细</a:t>
                      </a:r>
                      <a:r>
                        <a:rPr dirty="0" sz="800" spc="10">
                          <a:latin typeface="PMingLiU"/>
                          <a:cs typeface="PMingLiU"/>
                        </a:rPr>
                        <a:t>胞</a:t>
                      </a:r>
                      <a:r>
                        <a:rPr dirty="0" sz="800" spc="-10">
                          <a:latin typeface="PMingLiU"/>
                          <a:cs typeface="PMingLiU"/>
                        </a:rPr>
                        <a:t>产生</a:t>
                      </a:r>
                      <a:r>
                        <a:rPr dirty="0" sz="800" spc="20">
                          <a:latin typeface="PMingLiU"/>
                          <a:cs typeface="PMingLiU"/>
                        </a:rPr>
                        <a:t> </a:t>
                      </a:r>
                      <a:r>
                        <a:rPr dirty="0" sz="800" spc="-5">
                          <a:latin typeface="Arial"/>
                          <a:cs typeface="Arial"/>
                        </a:rPr>
                        <a:t>IL-2</a:t>
                      </a:r>
                      <a:endParaRPr sz="800">
                        <a:latin typeface="Arial"/>
                        <a:cs typeface="Arial"/>
                      </a:endParaRPr>
                    </a:p>
                  </a:txBody>
                  <a:tcPr marL="0" marR="0" marB="0" marT="1905">
                    <a:lnB w="19050">
                      <a:solidFill>
                        <a:srgbClr val="000000"/>
                      </a:solidFill>
                      <a:prstDash val="solid"/>
                    </a:lnB>
                    <a:solidFill>
                      <a:srgbClr val="F1F1F1"/>
                    </a:solidFill>
                  </a:tcPr>
                </a:tc>
              </a:tr>
            </a:tbl>
          </a:graphicData>
        </a:graphic>
      </p:graphicFrame>
      <p:sp>
        <p:nvSpPr>
          <p:cNvPr id="12" name="object 12"/>
          <p:cNvSpPr txBox="1"/>
          <p:nvPr/>
        </p:nvSpPr>
        <p:spPr>
          <a:xfrm>
            <a:off x="527100" y="9493707"/>
            <a:ext cx="1574165" cy="146685"/>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60">
                <a:latin typeface="Arial"/>
                <a:cs typeface="Arial"/>
              </a:rPr>
              <a:t> </a:t>
            </a:r>
            <a:r>
              <a:rPr dirty="0" sz="800">
                <a:latin typeface="Arial"/>
                <a:cs typeface="Arial"/>
              </a:rPr>
              <a:t>Pubmed</a:t>
            </a:r>
            <a:r>
              <a:rPr dirty="0" sz="800">
                <a:latin typeface="PMingLiU"/>
                <a:cs typeface="PMingLiU"/>
              </a:rPr>
              <a:t>，</a:t>
            </a:r>
            <a:r>
              <a:rPr dirty="0" sz="800" spc="-10">
                <a:latin typeface="PMingLiU"/>
                <a:cs typeface="PMingLiU"/>
              </a:rPr>
              <a:t>招银</a:t>
            </a:r>
            <a:r>
              <a:rPr dirty="0" sz="800" spc="10">
                <a:latin typeface="PMingLiU"/>
                <a:cs typeface="PMingLiU"/>
              </a:rPr>
              <a:t>国</a:t>
            </a:r>
            <a:r>
              <a:rPr dirty="0" sz="800" spc="-10">
                <a:latin typeface="PMingLiU"/>
                <a:cs typeface="PMingLiU"/>
              </a:rPr>
              <a:t>际证券</a:t>
            </a:r>
            <a:endParaRPr sz="800">
              <a:latin typeface="PMingLiU"/>
              <a:cs typeface="PMingLiU"/>
            </a:endParaRPr>
          </a:p>
        </p:txBody>
      </p:sp>
      <p:pic>
        <p:nvPicPr>
          <p:cNvPr id="13" name="object 13"/>
          <p:cNvPicPr/>
          <p:nvPr/>
        </p:nvPicPr>
        <p:blipFill>
          <a:blip r:embed="rId3" cstate="print"/>
          <a:stretch>
            <a:fillRect/>
          </a:stretch>
        </p:blipFill>
        <p:spPr>
          <a:xfrm>
            <a:off x="999744" y="2929967"/>
            <a:ext cx="4120896" cy="2931336"/>
          </a:xfrm>
          <a:prstGeom prst="rect">
            <a:avLst/>
          </a:prstGeom>
        </p:spPr>
      </p:pic>
      <p:sp>
        <p:nvSpPr>
          <p:cNvPr id="14" name="object 14"/>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5" name="object 15"/>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68570" cy="745490"/>
          </a:xfrm>
          <a:prstGeom prst="rect">
            <a:avLst/>
          </a:prstGeom>
        </p:spPr>
        <p:txBody>
          <a:bodyPr wrap="square" lIns="0" tIns="12065" rIns="0" bIns="0" rtlCol="0" vert="horz">
            <a:spAutoFit/>
          </a:bodyPr>
          <a:lstStyle/>
          <a:p>
            <a:pPr marL="12700" marR="5080">
              <a:lnSpc>
                <a:spcPct val="140000"/>
              </a:lnSpc>
              <a:spcBef>
                <a:spcPts val="95"/>
              </a:spcBef>
            </a:pPr>
            <a:r>
              <a:rPr dirty="0" sz="1000" spc="5">
                <a:latin typeface="PMingLiU"/>
                <a:cs typeface="PMingLiU"/>
              </a:rPr>
              <a:t>当前，全球绝大多数临床</a:t>
            </a:r>
            <a:r>
              <a:rPr dirty="0" sz="1000" spc="-20">
                <a:latin typeface="PMingLiU"/>
                <a:cs typeface="PMingLiU"/>
              </a:rPr>
              <a:t>阶</a:t>
            </a:r>
            <a:r>
              <a:rPr dirty="0" sz="1000" spc="5">
                <a:latin typeface="PMingLiU"/>
                <a:cs typeface="PMingLiU"/>
              </a:rPr>
              <a:t>段</a:t>
            </a:r>
            <a:r>
              <a:rPr dirty="0" sz="1000" spc="240">
                <a:latin typeface="PMingLiU"/>
                <a:cs typeface="PMingLiU"/>
              </a:rPr>
              <a:t> </a:t>
            </a:r>
            <a:r>
              <a:rPr dirty="0" sz="1000">
                <a:latin typeface="Arial"/>
                <a:cs typeface="Arial"/>
              </a:rPr>
              <a:t>CAR-T</a:t>
            </a:r>
            <a:r>
              <a:rPr dirty="0" sz="1000" spc="160">
                <a:latin typeface="Arial"/>
                <a:cs typeface="Arial"/>
              </a:rPr>
              <a:t> </a:t>
            </a:r>
            <a:r>
              <a:rPr dirty="0" sz="1000" spc="5">
                <a:latin typeface="PMingLiU"/>
                <a:cs typeface="PMingLiU"/>
              </a:rPr>
              <a:t>产品采用二</a:t>
            </a:r>
            <a:r>
              <a:rPr dirty="0" sz="1000" spc="-20">
                <a:latin typeface="PMingLiU"/>
                <a:cs typeface="PMingLiU"/>
              </a:rPr>
              <a:t>代结</a:t>
            </a:r>
            <a:r>
              <a:rPr dirty="0" sz="1000" spc="5">
                <a:latin typeface="PMingLiU"/>
                <a:cs typeface="PMingLiU"/>
              </a:rPr>
              <a:t>构</a:t>
            </a:r>
            <a:r>
              <a:rPr dirty="0" sz="1000">
                <a:latin typeface="Arial"/>
                <a:cs typeface="Arial"/>
              </a:rPr>
              <a:t>(70.9%)</a:t>
            </a:r>
            <a:r>
              <a:rPr dirty="0" sz="1000">
                <a:latin typeface="PMingLiU"/>
                <a:cs typeface="PMingLiU"/>
              </a:rPr>
              <a:t>，</a:t>
            </a:r>
            <a:r>
              <a:rPr dirty="0" sz="1000" spc="5">
                <a:latin typeface="PMingLiU"/>
                <a:cs typeface="PMingLiU"/>
              </a:rPr>
              <a:t>采用三代结构和四代结 构</a:t>
            </a:r>
            <a:r>
              <a:rPr dirty="0" sz="1000" spc="245">
                <a:latin typeface="PMingLiU"/>
                <a:cs typeface="PMingLiU"/>
              </a:rPr>
              <a:t>的</a:t>
            </a:r>
            <a:r>
              <a:rPr dirty="0" sz="1000">
                <a:latin typeface="Arial"/>
                <a:cs typeface="Arial"/>
              </a:rPr>
              <a:t>CAR-T</a:t>
            </a:r>
            <a:r>
              <a:rPr dirty="0" sz="1000" spc="-60">
                <a:latin typeface="Arial"/>
                <a:cs typeface="Arial"/>
              </a:rPr>
              <a:t> </a:t>
            </a:r>
            <a:r>
              <a:rPr dirty="0" sz="1000" spc="5">
                <a:latin typeface="PMingLiU"/>
                <a:cs typeface="PMingLiU"/>
              </a:rPr>
              <a:t>分别占</a:t>
            </a:r>
            <a:r>
              <a:rPr dirty="0" sz="1000" spc="-20">
                <a:latin typeface="PMingLiU"/>
                <a:cs typeface="PMingLiU"/>
              </a:rPr>
              <a:t> </a:t>
            </a:r>
            <a:r>
              <a:rPr dirty="0" sz="1000" spc="-5">
                <a:latin typeface="Arial"/>
                <a:cs typeface="Arial"/>
              </a:rPr>
              <a:t>13.4%</a:t>
            </a:r>
            <a:r>
              <a:rPr dirty="0" sz="1000" spc="5">
                <a:latin typeface="PMingLiU"/>
                <a:cs typeface="PMingLiU"/>
              </a:rPr>
              <a:t>和</a:t>
            </a:r>
            <a:r>
              <a:rPr dirty="0" sz="1000" spc="-20">
                <a:latin typeface="PMingLiU"/>
                <a:cs typeface="PMingLiU"/>
              </a:rPr>
              <a:t> </a:t>
            </a:r>
            <a:r>
              <a:rPr dirty="0" sz="1000" spc="-5">
                <a:latin typeface="Arial"/>
                <a:cs typeface="Arial"/>
              </a:rPr>
              <a:t>14.1%</a:t>
            </a:r>
            <a:r>
              <a:rPr dirty="0" sz="1000" spc="-5">
                <a:latin typeface="PMingLiU"/>
                <a:cs typeface="PMingLiU"/>
              </a:rPr>
              <a:t>，</a:t>
            </a:r>
            <a:r>
              <a:rPr dirty="0" sz="1000" spc="5">
                <a:latin typeface="PMingLiU"/>
                <a:cs typeface="PMingLiU"/>
              </a:rPr>
              <a:t>其中</a:t>
            </a:r>
            <a:r>
              <a:rPr dirty="0" sz="1000" spc="-20">
                <a:latin typeface="PMingLiU"/>
                <a:cs typeface="PMingLiU"/>
              </a:rPr>
              <a:t>绝</a:t>
            </a:r>
            <a:r>
              <a:rPr dirty="0" sz="1000" spc="5">
                <a:latin typeface="PMingLiU"/>
                <a:cs typeface="PMingLiU"/>
              </a:rPr>
              <a:t>大多</a:t>
            </a:r>
            <a:r>
              <a:rPr dirty="0" sz="1000" spc="-20">
                <a:latin typeface="PMingLiU"/>
                <a:cs typeface="PMingLiU"/>
              </a:rPr>
              <a:t>数仍</a:t>
            </a:r>
            <a:r>
              <a:rPr dirty="0" sz="1000" spc="5">
                <a:latin typeface="PMingLiU"/>
                <a:cs typeface="PMingLiU"/>
              </a:rPr>
              <a:t>采用</a:t>
            </a:r>
            <a:r>
              <a:rPr dirty="0" sz="1000" spc="-15">
                <a:latin typeface="PMingLiU"/>
                <a:cs typeface="PMingLiU"/>
              </a:rPr>
              <a:t> </a:t>
            </a:r>
            <a:r>
              <a:rPr dirty="0" sz="1000" spc="-5">
                <a:latin typeface="Arial"/>
                <a:cs typeface="Arial"/>
              </a:rPr>
              <a:t>CD28</a:t>
            </a:r>
            <a:r>
              <a:rPr dirty="0" sz="1000" spc="-70">
                <a:latin typeface="Arial"/>
                <a:cs typeface="Arial"/>
              </a:rPr>
              <a:t> </a:t>
            </a:r>
            <a:r>
              <a:rPr dirty="0" sz="1000" spc="5">
                <a:latin typeface="PMingLiU"/>
                <a:cs typeface="PMingLiU"/>
              </a:rPr>
              <a:t>或</a:t>
            </a:r>
            <a:r>
              <a:rPr dirty="0" sz="1000" spc="-20">
                <a:latin typeface="PMingLiU"/>
                <a:cs typeface="PMingLiU"/>
              </a:rPr>
              <a:t> </a:t>
            </a:r>
            <a:r>
              <a:rPr dirty="0" sz="1000">
                <a:latin typeface="Arial"/>
                <a:cs typeface="Arial"/>
              </a:rPr>
              <a:t>4-1BB</a:t>
            </a:r>
            <a:r>
              <a:rPr dirty="0" sz="1000" spc="-65">
                <a:latin typeface="Arial"/>
                <a:cs typeface="Arial"/>
              </a:rPr>
              <a:t> </a:t>
            </a:r>
            <a:r>
              <a:rPr dirty="0" sz="1000" spc="5">
                <a:latin typeface="PMingLiU"/>
                <a:cs typeface="PMingLiU"/>
              </a:rPr>
              <a:t>共刺激域。</a:t>
            </a:r>
            <a:endParaRPr sz="1000">
              <a:latin typeface="PMingLiU"/>
              <a:cs typeface="PMingLiU"/>
            </a:endParaRPr>
          </a:p>
          <a:p>
            <a:pPr marL="12700">
              <a:lnSpc>
                <a:spcPct val="100000"/>
              </a:lnSpc>
              <a:spcBef>
                <a:spcPts val="1110"/>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10:</a:t>
            </a:r>
            <a:r>
              <a:rPr dirty="0" sz="1000" spc="-15" b="1">
                <a:latin typeface="Arial"/>
                <a:cs typeface="Arial"/>
              </a:rPr>
              <a:t> </a:t>
            </a:r>
            <a:r>
              <a:rPr dirty="0" sz="1000" spc="5" b="1">
                <a:latin typeface="Microsoft JhengHei UI"/>
                <a:cs typeface="Microsoft JhengHei UI"/>
              </a:rPr>
              <a:t>临床阶</a:t>
            </a:r>
            <a:r>
              <a:rPr dirty="0" sz="1000" spc="245" b="1">
                <a:latin typeface="Microsoft JhengHei UI"/>
                <a:cs typeface="Microsoft JhengHei UI"/>
              </a:rPr>
              <a:t>段</a:t>
            </a:r>
            <a:r>
              <a:rPr dirty="0" sz="1000" spc="-10" b="1">
                <a:latin typeface="Arial"/>
                <a:cs typeface="Arial"/>
              </a:rPr>
              <a:t>CAR-T</a:t>
            </a:r>
            <a:r>
              <a:rPr dirty="0" sz="1000" spc="-30" b="1">
                <a:latin typeface="Arial"/>
                <a:cs typeface="Arial"/>
              </a:rPr>
              <a:t> </a:t>
            </a:r>
            <a:r>
              <a:rPr dirty="0" sz="1000" spc="5" b="1">
                <a:latin typeface="Microsoft JhengHei UI"/>
                <a:cs typeface="Microsoft JhengHei UI"/>
              </a:rPr>
              <a:t>产品代</a:t>
            </a:r>
            <a:r>
              <a:rPr dirty="0" sz="1000" spc="-20" b="1">
                <a:latin typeface="Microsoft JhengHei UI"/>
                <a:cs typeface="Microsoft JhengHei UI"/>
              </a:rPr>
              <a:t>次</a:t>
            </a:r>
            <a:r>
              <a:rPr dirty="0" sz="1000" spc="5" b="1">
                <a:latin typeface="Microsoft JhengHei UI"/>
                <a:cs typeface="Microsoft JhengHei UI"/>
              </a:rPr>
              <a:t>分布</a:t>
            </a:r>
            <a:r>
              <a:rPr dirty="0" sz="1000" spc="-20" b="1">
                <a:latin typeface="Microsoft JhengHei UI"/>
                <a:cs typeface="Microsoft JhengHei UI"/>
              </a:rPr>
              <a:t>及</a:t>
            </a:r>
            <a:r>
              <a:rPr dirty="0" sz="1000" spc="5" b="1">
                <a:latin typeface="Microsoft JhengHei UI"/>
                <a:cs typeface="Microsoft JhengHei UI"/>
              </a:rPr>
              <a:t>共刺激</a:t>
            </a:r>
            <a:r>
              <a:rPr dirty="0" sz="1000" spc="-20" b="1">
                <a:latin typeface="Microsoft JhengHei UI"/>
                <a:cs typeface="Microsoft JhengHei UI"/>
              </a:rPr>
              <a:t>域</a:t>
            </a:r>
            <a:r>
              <a:rPr dirty="0" sz="1000" spc="5" b="1">
                <a:latin typeface="Microsoft JhengHei UI"/>
                <a:cs typeface="Microsoft JhengHei UI"/>
              </a:rPr>
              <a:t>选择</a:t>
            </a:r>
            <a:endParaRPr sz="1000">
              <a:latin typeface="Microsoft JhengHei UI"/>
              <a:cs typeface="Microsoft JhengHei UI"/>
            </a:endParaRPr>
          </a:p>
        </p:txBody>
      </p:sp>
      <p:sp>
        <p:nvSpPr>
          <p:cNvPr id="8" name="object 8"/>
          <p:cNvSpPr txBox="1"/>
          <p:nvPr/>
        </p:nvSpPr>
        <p:spPr>
          <a:xfrm>
            <a:off x="527100" y="3694937"/>
            <a:ext cx="5069840" cy="2660650"/>
          </a:xfrm>
          <a:prstGeom prst="rect">
            <a:avLst/>
          </a:prstGeom>
        </p:spPr>
        <p:txBody>
          <a:bodyPr wrap="square" lIns="0" tIns="11430" rIns="0" bIns="0" rtlCol="0" vert="horz">
            <a:spAutoFit/>
          </a:bodyPr>
          <a:lstStyle/>
          <a:p>
            <a:pPr marL="12700">
              <a:lnSpc>
                <a:spcPct val="100000"/>
              </a:lnSpc>
              <a:spcBef>
                <a:spcPts val="90"/>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10">
                <a:latin typeface="Arial"/>
                <a:cs typeface="Arial"/>
              </a:rPr>
              <a:t> </a:t>
            </a:r>
            <a:r>
              <a:rPr dirty="0" sz="800" spc="-5">
                <a:latin typeface="Arial"/>
                <a:cs typeface="Arial"/>
              </a:rPr>
              <a:t>Moreno-Cortes</a:t>
            </a:r>
            <a:r>
              <a:rPr dirty="0" sz="800" spc="25">
                <a:latin typeface="Arial"/>
                <a:cs typeface="Arial"/>
              </a:rPr>
              <a:t> </a:t>
            </a:r>
            <a:r>
              <a:rPr dirty="0" sz="800" spc="-10">
                <a:latin typeface="Arial"/>
                <a:cs typeface="Arial"/>
              </a:rPr>
              <a:t>E</a:t>
            </a:r>
            <a:r>
              <a:rPr dirty="0" sz="800" spc="20">
                <a:latin typeface="Arial"/>
                <a:cs typeface="Arial"/>
              </a:rPr>
              <a:t> </a:t>
            </a:r>
            <a:r>
              <a:rPr dirty="0" sz="800" spc="-10">
                <a:latin typeface="Arial"/>
                <a:cs typeface="Arial"/>
              </a:rPr>
              <a:t>et</a:t>
            </a:r>
            <a:r>
              <a:rPr dirty="0" sz="800" spc="10">
                <a:latin typeface="Arial"/>
                <a:cs typeface="Arial"/>
              </a:rPr>
              <a:t> </a:t>
            </a:r>
            <a:r>
              <a:rPr dirty="0" sz="800" spc="-10">
                <a:latin typeface="Arial"/>
                <a:cs typeface="Arial"/>
              </a:rPr>
              <a:t>al. </a:t>
            </a:r>
            <a:r>
              <a:rPr dirty="0" sz="800" spc="-5">
                <a:latin typeface="Arial"/>
                <a:cs typeface="Arial"/>
              </a:rPr>
              <a:t>Critical</a:t>
            </a:r>
            <a:r>
              <a:rPr dirty="0" sz="800" spc="5">
                <a:latin typeface="Arial"/>
                <a:cs typeface="Arial"/>
              </a:rPr>
              <a:t> </a:t>
            </a:r>
            <a:r>
              <a:rPr dirty="0" sz="800" spc="-10">
                <a:latin typeface="Arial"/>
                <a:cs typeface="Arial"/>
              </a:rPr>
              <a:t>Reviews</a:t>
            </a:r>
            <a:r>
              <a:rPr dirty="0" sz="800" spc="30">
                <a:latin typeface="Arial"/>
                <a:cs typeface="Arial"/>
              </a:rPr>
              <a:t> </a:t>
            </a:r>
            <a:r>
              <a:rPr dirty="0" sz="800">
                <a:latin typeface="Arial"/>
                <a:cs typeface="Arial"/>
              </a:rPr>
              <a:t>in</a:t>
            </a:r>
            <a:r>
              <a:rPr dirty="0" sz="800" spc="-15">
                <a:latin typeface="Arial"/>
                <a:cs typeface="Arial"/>
              </a:rPr>
              <a:t> </a:t>
            </a:r>
            <a:r>
              <a:rPr dirty="0" sz="800">
                <a:latin typeface="Arial"/>
                <a:cs typeface="Arial"/>
              </a:rPr>
              <a:t>Oncology</a:t>
            </a:r>
            <a:r>
              <a:rPr dirty="0" sz="800" spc="-20">
                <a:latin typeface="Arial"/>
                <a:cs typeface="Arial"/>
              </a:rPr>
              <a:t> </a:t>
            </a:r>
            <a:r>
              <a:rPr dirty="0" sz="800" spc="-5">
                <a:latin typeface="Arial"/>
                <a:cs typeface="Arial"/>
              </a:rPr>
              <a:t>Hematology</a:t>
            </a:r>
            <a:r>
              <a:rPr dirty="0" sz="800" spc="10">
                <a:latin typeface="Arial"/>
                <a:cs typeface="Arial"/>
              </a:rPr>
              <a:t> </a:t>
            </a:r>
            <a:r>
              <a:rPr dirty="0" sz="800">
                <a:latin typeface="Arial"/>
                <a:cs typeface="Arial"/>
              </a:rPr>
              <a:t>2021</a:t>
            </a:r>
            <a:r>
              <a:rPr dirty="0" sz="800">
                <a:latin typeface="PMingLiU"/>
                <a:cs typeface="PMingLiU"/>
              </a:rPr>
              <a:t>，</a:t>
            </a:r>
            <a:r>
              <a:rPr dirty="0" sz="800" spc="-10">
                <a:latin typeface="PMingLiU"/>
                <a:cs typeface="PMingLiU"/>
              </a:rPr>
              <a:t>招</a:t>
            </a:r>
            <a:r>
              <a:rPr dirty="0" sz="800" spc="10">
                <a:latin typeface="PMingLiU"/>
                <a:cs typeface="PMingLiU"/>
              </a:rPr>
              <a:t>银</a:t>
            </a:r>
            <a:r>
              <a:rPr dirty="0" sz="800" spc="-10">
                <a:latin typeface="PMingLiU"/>
                <a:cs typeface="PMingLiU"/>
              </a:rPr>
              <a:t>国际</a:t>
            </a:r>
            <a:r>
              <a:rPr dirty="0" sz="800" spc="10">
                <a:latin typeface="PMingLiU"/>
                <a:cs typeface="PMingLiU"/>
              </a:rPr>
              <a:t>证</a:t>
            </a:r>
            <a:r>
              <a:rPr dirty="0" sz="800" spc="-10">
                <a:latin typeface="PMingLiU"/>
                <a:cs typeface="PMingLiU"/>
              </a:rPr>
              <a:t>券</a:t>
            </a:r>
            <a:endParaRPr sz="800">
              <a:latin typeface="PMingLiU"/>
              <a:cs typeface="PMingLiU"/>
            </a:endParaRPr>
          </a:p>
          <a:p>
            <a:pPr>
              <a:lnSpc>
                <a:spcPct val="100000"/>
              </a:lnSpc>
            </a:pPr>
            <a:endParaRPr sz="1000">
              <a:latin typeface="PMingLiU"/>
              <a:cs typeface="PMingLiU"/>
            </a:endParaRPr>
          </a:p>
          <a:p>
            <a:pPr marL="12700">
              <a:lnSpc>
                <a:spcPct val="100000"/>
              </a:lnSpc>
              <a:spcBef>
                <a:spcPts val="770"/>
              </a:spcBef>
            </a:pPr>
            <a:r>
              <a:rPr dirty="0" sz="1200" b="1">
                <a:solidFill>
                  <a:srgbClr val="585858"/>
                </a:solidFill>
                <a:latin typeface="Microsoft JhengHei UI"/>
                <a:cs typeface="Microsoft JhengHei UI"/>
              </a:rPr>
              <a:t>从技术角度看产品，元</a:t>
            </a:r>
            <a:r>
              <a:rPr dirty="0" sz="1200" spc="20" b="1">
                <a:solidFill>
                  <a:srgbClr val="585858"/>
                </a:solidFill>
                <a:latin typeface="Microsoft JhengHei UI"/>
                <a:cs typeface="Microsoft JhengHei UI"/>
              </a:rPr>
              <a:t>件</a:t>
            </a:r>
            <a:r>
              <a:rPr dirty="0" sz="1200" b="1">
                <a:solidFill>
                  <a:srgbClr val="585858"/>
                </a:solidFill>
                <a:latin typeface="Microsoft JhengHei UI"/>
                <a:cs typeface="Microsoft JhengHei UI"/>
              </a:rPr>
              <a:t>选择或影响产品力</a:t>
            </a:r>
            <a:endParaRPr sz="1200">
              <a:latin typeface="Microsoft JhengHei UI"/>
              <a:cs typeface="Microsoft JhengHei UI"/>
            </a:endParaRPr>
          </a:p>
          <a:p>
            <a:pPr algn="just" marL="12700" marR="5080">
              <a:lnSpc>
                <a:spcPct val="139500"/>
              </a:lnSpc>
              <a:spcBef>
                <a:spcPts val="495"/>
              </a:spcBef>
            </a:pPr>
            <a:r>
              <a:rPr dirty="0" sz="1000" spc="5" b="1">
                <a:latin typeface="Microsoft JhengHei UI"/>
                <a:cs typeface="Microsoft JhengHei UI"/>
              </a:rPr>
              <a:t>前五款在</a:t>
            </a:r>
            <a:r>
              <a:rPr dirty="0" sz="1000" spc="-20" b="1">
                <a:latin typeface="Microsoft JhengHei UI"/>
                <a:cs typeface="Microsoft JhengHei UI"/>
              </a:rPr>
              <a:t>美</a:t>
            </a:r>
            <a:r>
              <a:rPr dirty="0" sz="1000" spc="5" b="1">
                <a:latin typeface="Microsoft JhengHei UI"/>
                <a:cs typeface="Microsoft JhengHei UI"/>
              </a:rPr>
              <a:t>上</a:t>
            </a:r>
            <a:r>
              <a:rPr dirty="0" sz="1000" spc="-20" b="1">
                <a:latin typeface="Microsoft JhengHei UI"/>
                <a:cs typeface="Microsoft JhengHei UI"/>
              </a:rPr>
              <a:t>市</a:t>
            </a:r>
            <a:r>
              <a:rPr dirty="0" sz="1000" spc="5" b="1">
                <a:latin typeface="Microsoft JhengHei UI"/>
                <a:cs typeface="Microsoft JhengHei UI"/>
              </a:rPr>
              <a:t>的</a:t>
            </a:r>
            <a:r>
              <a:rPr dirty="0" sz="1000" spc="55" b="1">
                <a:latin typeface="Microsoft JhengHei UI"/>
                <a:cs typeface="Microsoft JhengHei UI"/>
              </a:rPr>
              <a:t> </a:t>
            </a:r>
            <a:r>
              <a:rPr dirty="0" sz="1000" spc="-10" b="1">
                <a:latin typeface="Arial"/>
                <a:cs typeface="Arial"/>
              </a:rPr>
              <a:t>CAR-T</a:t>
            </a:r>
            <a:r>
              <a:rPr dirty="0" sz="1000" b="1">
                <a:latin typeface="Arial"/>
                <a:cs typeface="Arial"/>
              </a:rPr>
              <a:t> </a:t>
            </a:r>
            <a:r>
              <a:rPr dirty="0" sz="1000" spc="5" b="1">
                <a:latin typeface="Microsoft JhengHei UI"/>
                <a:cs typeface="Microsoft JhengHei UI"/>
              </a:rPr>
              <a:t>结合域</a:t>
            </a:r>
            <a:r>
              <a:rPr dirty="0" sz="1000" spc="-20" b="1">
                <a:latin typeface="Microsoft JhengHei UI"/>
                <a:cs typeface="Microsoft JhengHei UI"/>
              </a:rPr>
              <a:t>均</a:t>
            </a:r>
            <a:r>
              <a:rPr dirty="0" sz="1000" spc="5" b="1">
                <a:latin typeface="Microsoft JhengHei UI"/>
                <a:cs typeface="Microsoft JhengHei UI"/>
              </a:rPr>
              <a:t>为鼠</a:t>
            </a:r>
            <a:r>
              <a:rPr dirty="0" sz="1000" spc="-20" b="1">
                <a:latin typeface="Microsoft JhengHei UI"/>
                <a:cs typeface="Microsoft JhengHei UI"/>
              </a:rPr>
              <a:t>源</a:t>
            </a:r>
            <a:r>
              <a:rPr dirty="0" sz="1000" spc="5" b="1">
                <a:latin typeface="Microsoft JhengHei UI"/>
                <a:cs typeface="Microsoft JhengHei UI"/>
              </a:rPr>
              <a:t>，传</a:t>
            </a:r>
            <a:r>
              <a:rPr dirty="0" sz="1000" spc="-20" b="1">
                <a:latin typeface="Microsoft JhengHei UI"/>
                <a:cs typeface="Microsoft JhengHei UI"/>
              </a:rPr>
              <a:t>奇</a:t>
            </a:r>
            <a:r>
              <a:rPr dirty="0" sz="1000" spc="5" b="1">
                <a:latin typeface="Microsoft JhengHei UI"/>
                <a:cs typeface="Microsoft JhengHei UI"/>
              </a:rPr>
              <a:t>生</a:t>
            </a:r>
            <a:r>
              <a:rPr dirty="0" sz="1000" spc="-20" b="1">
                <a:latin typeface="Microsoft JhengHei UI"/>
                <a:cs typeface="Microsoft JhengHei UI"/>
              </a:rPr>
              <a:t>物</a:t>
            </a:r>
            <a:r>
              <a:rPr dirty="0" sz="1000" spc="5" b="1">
                <a:latin typeface="Microsoft JhengHei UI"/>
                <a:cs typeface="Microsoft JhengHei UI"/>
              </a:rPr>
              <a:t>的独特设</a:t>
            </a:r>
            <a:r>
              <a:rPr dirty="0" sz="1000" spc="-20" b="1">
                <a:latin typeface="Microsoft JhengHei UI"/>
                <a:cs typeface="Microsoft JhengHei UI"/>
              </a:rPr>
              <a:t>计</a:t>
            </a:r>
            <a:r>
              <a:rPr dirty="0" sz="1000" spc="5" b="1">
                <a:latin typeface="Microsoft JhengHei UI"/>
                <a:cs typeface="Microsoft JhengHei UI"/>
              </a:rPr>
              <a:t>提升</a:t>
            </a:r>
            <a:r>
              <a:rPr dirty="0" sz="1000" spc="-20" b="1">
                <a:latin typeface="Microsoft JhengHei UI"/>
                <a:cs typeface="Microsoft JhengHei UI"/>
              </a:rPr>
              <a:t>靶</a:t>
            </a:r>
            <a:r>
              <a:rPr dirty="0" sz="1000" spc="5" b="1">
                <a:latin typeface="Microsoft JhengHei UI"/>
                <a:cs typeface="Microsoft JhengHei UI"/>
              </a:rPr>
              <a:t>细胞</a:t>
            </a:r>
            <a:r>
              <a:rPr dirty="0" sz="1000" spc="-20" b="1">
                <a:latin typeface="Microsoft JhengHei UI"/>
                <a:cs typeface="Microsoft JhengHei UI"/>
              </a:rPr>
              <a:t>亲</a:t>
            </a:r>
            <a:r>
              <a:rPr dirty="0" sz="1000" spc="5" b="1">
                <a:latin typeface="Microsoft JhengHei UI"/>
                <a:cs typeface="Microsoft JhengHei UI"/>
              </a:rPr>
              <a:t>和力</a:t>
            </a:r>
            <a:r>
              <a:rPr dirty="0" sz="1000" spc="15" b="1">
                <a:latin typeface="Microsoft JhengHei UI"/>
                <a:cs typeface="Microsoft JhengHei UI"/>
              </a:rPr>
              <a:t>。</a:t>
            </a:r>
            <a:r>
              <a:rPr dirty="0" sz="1000" spc="-20">
                <a:latin typeface="PMingLiU"/>
                <a:cs typeface="PMingLiU"/>
              </a:rPr>
              <a:t>已获 </a:t>
            </a:r>
            <a:r>
              <a:rPr dirty="0" sz="1000">
                <a:latin typeface="Arial"/>
                <a:cs typeface="Arial"/>
              </a:rPr>
              <a:t>FDA</a:t>
            </a:r>
            <a:r>
              <a:rPr dirty="0" sz="1000" spc="135">
                <a:latin typeface="Arial"/>
                <a:cs typeface="Arial"/>
              </a:rPr>
              <a:t> </a:t>
            </a:r>
            <a:r>
              <a:rPr dirty="0" sz="1000" spc="5">
                <a:latin typeface="PMingLiU"/>
                <a:cs typeface="PMingLiU"/>
              </a:rPr>
              <a:t>批</a:t>
            </a:r>
            <a:r>
              <a:rPr dirty="0" sz="1000" spc="-20">
                <a:latin typeface="PMingLiU"/>
                <a:cs typeface="PMingLiU"/>
              </a:rPr>
              <a:t>准</a:t>
            </a:r>
            <a:r>
              <a:rPr dirty="0" sz="1000" spc="5">
                <a:latin typeface="PMingLiU"/>
                <a:cs typeface="PMingLiU"/>
              </a:rPr>
              <a:t>上市</a:t>
            </a:r>
            <a:r>
              <a:rPr dirty="0" sz="1000" spc="-20">
                <a:latin typeface="PMingLiU"/>
                <a:cs typeface="PMingLiU"/>
              </a:rPr>
              <a:t>并</a:t>
            </a:r>
            <a:r>
              <a:rPr dirty="0" sz="1000" spc="5">
                <a:latin typeface="PMingLiU"/>
                <a:cs typeface="PMingLiU"/>
              </a:rPr>
              <a:t>实现</a:t>
            </a:r>
            <a:r>
              <a:rPr dirty="0" sz="1000" spc="-20">
                <a:latin typeface="PMingLiU"/>
                <a:cs typeface="PMingLiU"/>
              </a:rPr>
              <a:t>商</a:t>
            </a:r>
            <a:r>
              <a:rPr dirty="0" sz="1000" spc="5">
                <a:latin typeface="PMingLiU"/>
                <a:cs typeface="PMingLiU"/>
              </a:rPr>
              <a:t>业化</a:t>
            </a:r>
            <a:r>
              <a:rPr dirty="0" sz="1000" spc="-20">
                <a:latin typeface="PMingLiU"/>
                <a:cs typeface="PMingLiU"/>
              </a:rPr>
              <a:t>的</a:t>
            </a:r>
            <a:r>
              <a:rPr dirty="0" sz="1000" spc="5">
                <a:latin typeface="PMingLiU"/>
                <a:cs typeface="PMingLiU"/>
              </a:rPr>
              <a:t>四种</a:t>
            </a:r>
            <a:r>
              <a:rPr dirty="0" sz="1000" spc="210">
                <a:latin typeface="PMingLiU"/>
                <a:cs typeface="PMingLiU"/>
              </a:rPr>
              <a:t> </a:t>
            </a:r>
            <a:r>
              <a:rPr dirty="0" sz="1000" spc="-5">
                <a:latin typeface="Arial"/>
                <a:cs typeface="Arial"/>
              </a:rPr>
              <a:t>CD19</a:t>
            </a:r>
            <a:r>
              <a:rPr dirty="0" sz="1000" spc="155">
                <a:latin typeface="Arial"/>
                <a:cs typeface="Arial"/>
              </a:rPr>
              <a:t> </a:t>
            </a:r>
            <a:r>
              <a:rPr dirty="0" sz="1000">
                <a:latin typeface="Arial"/>
                <a:cs typeface="Arial"/>
              </a:rPr>
              <a:t>CAR-T</a:t>
            </a:r>
            <a:r>
              <a:rPr dirty="0" sz="1000" spc="145">
                <a:latin typeface="Arial"/>
                <a:cs typeface="Arial"/>
              </a:rPr>
              <a:t> </a:t>
            </a:r>
            <a:r>
              <a:rPr dirty="0" sz="1000" spc="-20">
                <a:latin typeface="PMingLiU"/>
                <a:cs typeface="PMingLiU"/>
              </a:rPr>
              <a:t>疗法</a:t>
            </a:r>
            <a:r>
              <a:rPr dirty="0" sz="1000" spc="5">
                <a:latin typeface="PMingLiU"/>
                <a:cs typeface="PMingLiU"/>
              </a:rPr>
              <a:t>中</a:t>
            </a:r>
            <a:r>
              <a:rPr dirty="0" sz="1000">
                <a:latin typeface="PMingLiU"/>
                <a:cs typeface="PMingLiU"/>
              </a:rPr>
              <a:t>，</a:t>
            </a:r>
            <a:r>
              <a:rPr dirty="0" sz="1000">
                <a:latin typeface="Arial"/>
                <a:cs typeface="Arial"/>
              </a:rPr>
              <a:t>Kymriah</a:t>
            </a:r>
            <a:r>
              <a:rPr dirty="0" sz="1000" spc="130">
                <a:latin typeface="Arial"/>
                <a:cs typeface="Arial"/>
              </a:rPr>
              <a:t> </a:t>
            </a:r>
            <a:r>
              <a:rPr dirty="0" sz="1000" spc="-5">
                <a:latin typeface="Arial"/>
                <a:cs typeface="Arial"/>
              </a:rPr>
              <a:t>(Novartis)</a:t>
            </a:r>
            <a:r>
              <a:rPr dirty="0" sz="1000" spc="5">
                <a:latin typeface="PMingLiU"/>
                <a:cs typeface="PMingLiU"/>
              </a:rPr>
              <a:t>、</a:t>
            </a:r>
            <a:r>
              <a:rPr dirty="0" sz="1000" spc="-5">
                <a:latin typeface="Arial"/>
                <a:cs typeface="Arial"/>
              </a:rPr>
              <a:t>Yescarta  </a:t>
            </a:r>
            <a:r>
              <a:rPr dirty="0" sz="1000">
                <a:latin typeface="Arial"/>
                <a:cs typeface="Arial"/>
              </a:rPr>
              <a:t>(Gilead/</a:t>
            </a:r>
            <a:r>
              <a:rPr dirty="0" sz="1000" spc="135">
                <a:latin typeface="Arial"/>
                <a:cs typeface="Arial"/>
              </a:rPr>
              <a:t> </a:t>
            </a:r>
            <a:r>
              <a:rPr dirty="0" sz="1000">
                <a:latin typeface="Arial"/>
                <a:cs typeface="Arial"/>
              </a:rPr>
              <a:t>Kite)</a:t>
            </a:r>
            <a:r>
              <a:rPr dirty="0" sz="1000" spc="-20">
                <a:latin typeface="PMingLiU"/>
                <a:cs typeface="PMingLiU"/>
              </a:rPr>
              <a:t>、</a:t>
            </a:r>
            <a:r>
              <a:rPr dirty="0" sz="1000">
                <a:latin typeface="Arial"/>
                <a:cs typeface="Arial"/>
              </a:rPr>
              <a:t>Tecartus</a:t>
            </a:r>
            <a:r>
              <a:rPr dirty="0" sz="1000" spc="130">
                <a:latin typeface="Arial"/>
                <a:cs typeface="Arial"/>
              </a:rPr>
              <a:t> </a:t>
            </a:r>
            <a:r>
              <a:rPr dirty="0" sz="1000" spc="-5">
                <a:latin typeface="Arial"/>
                <a:cs typeface="Arial"/>
              </a:rPr>
              <a:t>(Gilead/</a:t>
            </a:r>
            <a:r>
              <a:rPr dirty="0" sz="1000" spc="135">
                <a:latin typeface="Arial"/>
                <a:cs typeface="Arial"/>
              </a:rPr>
              <a:t> </a:t>
            </a:r>
            <a:r>
              <a:rPr dirty="0" sz="1000">
                <a:latin typeface="Arial"/>
                <a:cs typeface="Arial"/>
              </a:rPr>
              <a:t>Kite)</a:t>
            </a:r>
            <a:r>
              <a:rPr dirty="0" sz="1000" spc="140">
                <a:latin typeface="Arial"/>
                <a:cs typeface="Arial"/>
              </a:rPr>
              <a:t> </a:t>
            </a:r>
            <a:r>
              <a:rPr dirty="0" sz="1000" spc="5">
                <a:latin typeface="PMingLiU"/>
                <a:cs typeface="PMingLiU"/>
              </a:rPr>
              <a:t>和</a:t>
            </a:r>
            <a:r>
              <a:rPr dirty="0" sz="1000" spc="125">
                <a:latin typeface="PMingLiU"/>
                <a:cs typeface="PMingLiU"/>
              </a:rPr>
              <a:t> </a:t>
            </a:r>
            <a:r>
              <a:rPr dirty="0" sz="1000" spc="-5">
                <a:latin typeface="Arial"/>
                <a:cs typeface="Arial"/>
              </a:rPr>
              <a:t>Breyanzi</a:t>
            </a:r>
            <a:r>
              <a:rPr dirty="0" sz="1000" spc="145">
                <a:latin typeface="Arial"/>
                <a:cs typeface="Arial"/>
              </a:rPr>
              <a:t> </a:t>
            </a:r>
            <a:r>
              <a:rPr dirty="0" sz="1000" spc="-5">
                <a:latin typeface="Arial"/>
                <a:cs typeface="Arial"/>
              </a:rPr>
              <a:t>(BMS/</a:t>
            </a:r>
            <a:r>
              <a:rPr dirty="0" sz="1000" spc="140">
                <a:latin typeface="Arial"/>
                <a:cs typeface="Arial"/>
              </a:rPr>
              <a:t> </a:t>
            </a:r>
            <a:r>
              <a:rPr dirty="0" sz="1000">
                <a:latin typeface="Arial"/>
                <a:cs typeface="Arial"/>
              </a:rPr>
              <a:t>Kite)</a:t>
            </a:r>
            <a:r>
              <a:rPr dirty="0" sz="1000" spc="135">
                <a:latin typeface="Arial"/>
                <a:cs typeface="Arial"/>
              </a:rPr>
              <a:t> </a:t>
            </a:r>
            <a:r>
              <a:rPr dirty="0" sz="1000" spc="5">
                <a:latin typeface="PMingLiU"/>
                <a:cs typeface="PMingLiU"/>
              </a:rPr>
              <a:t>的</a:t>
            </a:r>
            <a:r>
              <a:rPr dirty="0" sz="1000" spc="-20">
                <a:latin typeface="PMingLiU"/>
                <a:cs typeface="PMingLiU"/>
              </a:rPr>
              <a:t>胞</a:t>
            </a:r>
            <a:r>
              <a:rPr dirty="0" sz="1000" spc="5">
                <a:latin typeface="PMingLiU"/>
                <a:cs typeface="PMingLiU"/>
              </a:rPr>
              <a:t>外域</a:t>
            </a:r>
            <a:r>
              <a:rPr dirty="0" sz="1000" spc="-20">
                <a:latin typeface="PMingLiU"/>
                <a:cs typeface="PMingLiU"/>
              </a:rPr>
              <a:t>均</a:t>
            </a:r>
            <a:r>
              <a:rPr dirty="0" sz="1000" spc="5">
                <a:latin typeface="PMingLiU"/>
                <a:cs typeface="PMingLiU"/>
              </a:rPr>
              <a:t>采用</a:t>
            </a:r>
            <a:r>
              <a:rPr dirty="0" sz="1000" spc="105">
                <a:latin typeface="PMingLiU"/>
                <a:cs typeface="PMingLiU"/>
              </a:rPr>
              <a:t> </a:t>
            </a:r>
            <a:r>
              <a:rPr dirty="0" sz="1000">
                <a:latin typeface="Arial"/>
                <a:cs typeface="Arial"/>
              </a:rPr>
              <a:t>FMC63  scFv</a:t>
            </a:r>
            <a:r>
              <a:rPr dirty="0" sz="1000" spc="-20">
                <a:latin typeface="PMingLiU"/>
                <a:cs typeface="PMingLiU"/>
              </a:rPr>
              <a:t>。</a:t>
            </a:r>
            <a:r>
              <a:rPr dirty="0" sz="1000">
                <a:latin typeface="Arial"/>
                <a:cs typeface="Arial"/>
              </a:rPr>
              <a:t>FMC63</a:t>
            </a:r>
            <a:r>
              <a:rPr dirty="0" sz="1000" spc="-15">
                <a:latin typeface="Arial"/>
                <a:cs typeface="Arial"/>
              </a:rPr>
              <a:t> </a:t>
            </a:r>
            <a:r>
              <a:rPr dirty="0" sz="1000" spc="-20">
                <a:latin typeface="PMingLiU"/>
                <a:cs typeface="PMingLiU"/>
              </a:rPr>
              <a:t>是</a:t>
            </a:r>
            <a:r>
              <a:rPr dirty="0" sz="1000" spc="5">
                <a:latin typeface="PMingLiU"/>
                <a:cs typeface="PMingLiU"/>
              </a:rPr>
              <a:t>一种针对</a:t>
            </a:r>
            <a:r>
              <a:rPr dirty="0" sz="1000" spc="35">
                <a:latin typeface="PMingLiU"/>
                <a:cs typeface="PMingLiU"/>
              </a:rPr>
              <a:t> </a:t>
            </a:r>
            <a:r>
              <a:rPr dirty="0" sz="1000" spc="-5">
                <a:latin typeface="Arial"/>
                <a:cs typeface="Arial"/>
              </a:rPr>
              <a:t>CD19</a:t>
            </a:r>
            <a:r>
              <a:rPr dirty="0" sz="1000" spc="-20">
                <a:latin typeface="Arial"/>
                <a:cs typeface="Arial"/>
              </a:rPr>
              <a:t> </a:t>
            </a:r>
            <a:r>
              <a:rPr dirty="0" sz="1000" spc="5">
                <a:latin typeface="PMingLiU"/>
                <a:cs typeface="PMingLiU"/>
              </a:rPr>
              <a:t>的</a:t>
            </a:r>
            <a:r>
              <a:rPr dirty="0" sz="1000" spc="10">
                <a:latin typeface="PMingLiU"/>
                <a:cs typeface="PMingLiU"/>
              </a:rPr>
              <a:t> </a:t>
            </a:r>
            <a:r>
              <a:rPr dirty="0" sz="1000">
                <a:latin typeface="Arial"/>
                <a:cs typeface="Arial"/>
              </a:rPr>
              <a:t>IgG2a</a:t>
            </a:r>
            <a:r>
              <a:rPr dirty="0" sz="1000" spc="-20">
                <a:latin typeface="Arial"/>
                <a:cs typeface="Arial"/>
              </a:rPr>
              <a:t> </a:t>
            </a:r>
            <a:r>
              <a:rPr dirty="0" sz="1000" spc="-20">
                <a:latin typeface="PMingLiU"/>
                <a:cs typeface="PMingLiU"/>
              </a:rPr>
              <a:t>小</a:t>
            </a:r>
            <a:r>
              <a:rPr dirty="0" sz="1000" spc="5">
                <a:latin typeface="PMingLiU"/>
                <a:cs typeface="PMingLiU"/>
              </a:rPr>
              <a:t>鼠单</a:t>
            </a:r>
            <a:r>
              <a:rPr dirty="0" sz="1000" spc="-20">
                <a:latin typeface="PMingLiU"/>
                <a:cs typeface="PMingLiU"/>
              </a:rPr>
              <a:t>克隆</a:t>
            </a:r>
            <a:r>
              <a:rPr dirty="0" sz="1000" spc="5">
                <a:latin typeface="PMingLiU"/>
                <a:cs typeface="PMingLiU"/>
              </a:rPr>
              <a:t>抗体</a:t>
            </a:r>
            <a:r>
              <a:rPr dirty="0" sz="1000" spc="-5">
                <a:latin typeface="PMingLiU"/>
                <a:cs typeface="PMingLiU"/>
              </a:rPr>
              <a:t>，</a:t>
            </a:r>
            <a:r>
              <a:rPr dirty="0" sz="1000" spc="-5">
                <a:latin typeface="Arial"/>
                <a:cs typeface="Arial"/>
              </a:rPr>
              <a:t>FMC63</a:t>
            </a:r>
            <a:r>
              <a:rPr dirty="0" sz="1000" spc="-15">
                <a:latin typeface="Arial"/>
                <a:cs typeface="Arial"/>
              </a:rPr>
              <a:t> </a:t>
            </a:r>
            <a:r>
              <a:rPr dirty="0" sz="1000" spc="5">
                <a:latin typeface="PMingLiU"/>
                <a:cs typeface="PMingLiU"/>
              </a:rPr>
              <a:t>单</a:t>
            </a:r>
            <a:r>
              <a:rPr dirty="0" sz="1000" spc="-20">
                <a:latin typeface="PMingLiU"/>
                <a:cs typeface="PMingLiU"/>
              </a:rPr>
              <a:t>链</a:t>
            </a:r>
            <a:r>
              <a:rPr dirty="0" sz="1000" spc="5">
                <a:latin typeface="PMingLiU"/>
                <a:cs typeface="PMingLiU"/>
              </a:rPr>
              <a:t>抗体是</a:t>
            </a:r>
            <a:r>
              <a:rPr dirty="0" sz="1000" spc="35">
                <a:latin typeface="PMingLiU"/>
                <a:cs typeface="PMingLiU"/>
              </a:rPr>
              <a:t> </a:t>
            </a:r>
            <a:r>
              <a:rPr dirty="0" sz="1000" spc="-5">
                <a:latin typeface="Arial"/>
                <a:cs typeface="Arial"/>
              </a:rPr>
              <a:t>CD19</a:t>
            </a:r>
            <a:r>
              <a:rPr dirty="0" sz="1000" spc="-20">
                <a:latin typeface="Arial"/>
                <a:cs typeface="Arial"/>
              </a:rPr>
              <a:t> </a:t>
            </a:r>
            <a:r>
              <a:rPr dirty="0" sz="1000" spc="5">
                <a:latin typeface="PMingLiU"/>
                <a:cs typeface="PMingLiU"/>
              </a:rPr>
              <a:t>特 异</a:t>
            </a:r>
            <a:r>
              <a:rPr dirty="0" sz="1000" spc="245">
                <a:latin typeface="PMingLiU"/>
                <a:cs typeface="PMingLiU"/>
              </a:rPr>
              <a:t>性</a:t>
            </a:r>
            <a:r>
              <a:rPr dirty="0" sz="1000">
                <a:latin typeface="Arial"/>
                <a:cs typeface="Arial"/>
              </a:rPr>
              <a:t>CARs</a:t>
            </a:r>
            <a:r>
              <a:rPr dirty="0" sz="1000" spc="-85">
                <a:latin typeface="Arial"/>
                <a:cs typeface="Arial"/>
              </a:rPr>
              <a:t> </a:t>
            </a:r>
            <a:r>
              <a:rPr dirty="0" sz="1000" spc="5">
                <a:latin typeface="PMingLiU"/>
                <a:cs typeface="PMingLiU"/>
              </a:rPr>
              <a:t>最常用的胞</a:t>
            </a:r>
            <a:r>
              <a:rPr dirty="0" sz="1000" spc="-20">
                <a:latin typeface="PMingLiU"/>
                <a:cs typeface="PMingLiU"/>
              </a:rPr>
              <a:t>外</a:t>
            </a:r>
            <a:r>
              <a:rPr dirty="0" sz="1000" spc="5">
                <a:latin typeface="PMingLiU"/>
                <a:cs typeface="PMingLiU"/>
              </a:rPr>
              <a:t>域成</a:t>
            </a:r>
            <a:r>
              <a:rPr dirty="0" sz="1000" spc="-20">
                <a:latin typeface="PMingLiU"/>
                <a:cs typeface="PMingLiU"/>
              </a:rPr>
              <a:t>分</a:t>
            </a:r>
            <a:r>
              <a:rPr dirty="0" sz="1000" spc="5">
                <a:latin typeface="PMingLiU"/>
                <a:cs typeface="PMingLiU"/>
              </a:rPr>
              <a:t>。</a:t>
            </a:r>
            <a:r>
              <a:rPr dirty="0" sz="1000">
                <a:latin typeface="Arial"/>
                <a:cs typeface="Arial"/>
              </a:rPr>
              <a:t>Abecma</a:t>
            </a:r>
            <a:r>
              <a:rPr dirty="0" sz="1000" spc="50">
                <a:latin typeface="Arial"/>
                <a:cs typeface="Arial"/>
              </a:rPr>
              <a:t> </a:t>
            </a:r>
            <a:r>
              <a:rPr dirty="0" sz="1000" spc="-5">
                <a:latin typeface="Arial"/>
                <a:cs typeface="Arial"/>
              </a:rPr>
              <a:t>(BMS/</a:t>
            </a:r>
            <a:r>
              <a:rPr dirty="0" sz="1000" spc="65">
                <a:latin typeface="Arial"/>
                <a:cs typeface="Arial"/>
              </a:rPr>
              <a:t> </a:t>
            </a:r>
            <a:r>
              <a:rPr dirty="0" sz="1000" spc="-5">
                <a:latin typeface="Arial"/>
                <a:cs typeface="Arial"/>
              </a:rPr>
              <a:t>Bluebird)</a:t>
            </a:r>
            <a:r>
              <a:rPr dirty="0" sz="1000" spc="70">
                <a:latin typeface="Arial"/>
                <a:cs typeface="Arial"/>
              </a:rPr>
              <a:t> </a:t>
            </a:r>
            <a:r>
              <a:rPr dirty="0" sz="1000" spc="5">
                <a:latin typeface="PMingLiU"/>
                <a:cs typeface="PMingLiU"/>
              </a:rPr>
              <a:t>作</a:t>
            </a:r>
            <a:r>
              <a:rPr dirty="0" sz="1000" spc="-20">
                <a:latin typeface="PMingLiU"/>
                <a:cs typeface="PMingLiU"/>
              </a:rPr>
              <a:t>为</a:t>
            </a:r>
            <a:r>
              <a:rPr dirty="0" sz="1000" spc="5">
                <a:latin typeface="PMingLiU"/>
                <a:cs typeface="PMingLiU"/>
              </a:rPr>
              <a:t>全球</a:t>
            </a:r>
            <a:r>
              <a:rPr dirty="0" sz="1000" spc="-20">
                <a:latin typeface="PMingLiU"/>
                <a:cs typeface="PMingLiU"/>
              </a:rPr>
              <a:t>第</a:t>
            </a:r>
            <a:r>
              <a:rPr dirty="0" sz="1000" spc="5">
                <a:latin typeface="PMingLiU"/>
                <a:cs typeface="PMingLiU"/>
              </a:rPr>
              <a:t>一款</a:t>
            </a:r>
            <a:r>
              <a:rPr dirty="0" sz="1000" spc="-20">
                <a:latin typeface="PMingLiU"/>
                <a:cs typeface="PMingLiU"/>
              </a:rPr>
              <a:t>上</a:t>
            </a:r>
            <a:r>
              <a:rPr dirty="0" sz="1000" spc="5">
                <a:latin typeface="PMingLiU"/>
                <a:cs typeface="PMingLiU"/>
              </a:rPr>
              <a:t>市的</a:t>
            </a:r>
            <a:r>
              <a:rPr dirty="0" sz="1000" spc="-10">
                <a:latin typeface="PMingLiU"/>
                <a:cs typeface="PMingLiU"/>
              </a:rPr>
              <a:t> </a:t>
            </a:r>
            <a:r>
              <a:rPr dirty="0" sz="1000">
                <a:latin typeface="Arial"/>
                <a:cs typeface="Arial"/>
              </a:rPr>
              <a:t>BCMA  CAR-T</a:t>
            </a:r>
            <a:r>
              <a:rPr dirty="0" sz="1000">
                <a:latin typeface="PMingLiU"/>
                <a:cs typeface="PMingLiU"/>
              </a:rPr>
              <a:t>，</a:t>
            </a:r>
            <a:r>
              <a:rPr dirty="0" sz="1000" spc="-20">
                <a:latin typeface="PMingLiU"/>
                <a:cs typeface="PMingLiU"/>
              </a:rPr>
              <a:t>其</a:t>
            </a:r>
            <a:r>
              <a:rPr dirty="0" sz="1000" spc="5">
                <a:latin typeface="PMingLiU"/>
                <a:cs typeface="PMingLiU"/>
              </a:rPr>
              <a:t>胞外</a:t>
            </a:r>
            <a:r>
              <a:rPr dirty="0" sz="1000" spc="-20">
                <a:latin typeface="PMingLiU"/>
                <a:cs typeface="PMingLiU"/>
              </a:rPr>
              <a:t>域</a:t>
            </a:r>
            <a:r>
              <a:rPr dirty="0" sz="1000" spc="5">
                <a:latin typeface="PMingLiU"/>
                <a:cs typeface="PMingLiU"/>
              </a:rPr>
              <a:t>采用</a:t>
            </a:r>
            <a:r>
              <a:rPr dirty="0" sz="1000" spc="-20">
                <a:latin typeface="PMingLiU"/>
                <a:cs typeface="PMingLiU"/>
              </a:rPr>
              <a:t>鼠</a:t>
            </a:r>
            <a:r>
              <a:rPr dirty="0" sz="1000" spc="5">
                <a:latin typeface="PMingLiU"/>
                <a:cs typeface="PMingLiU"/>
              </a:rPr>
              <a:t>源性</a:t>
            </a:r>
            <a:r>
              <a:rPr dirty="0" sz="1000" spc="-10">
                <a:latin typeface="PMingLiU"/>
                <a:cs typeface="PMingLiU"/>
              </a:rPr>
              <a:t> </a:t>
            </a:r>
            <a:r>
              <a:rPr dirty="0" sz="1000" spc="-5">
                <a:latin typeface="Arial"/>
                <a:cs typeface="Arial"/>
              </a:rPr>
              <a:t>11D5-3</a:t>
            </a:r>
            <a:r>
              <a:rPr dirty="0" sz="1000" spc="35">
                <a:latin typeface="Arial"/>
                <a:cs typeface="Arial"/>
              </a:rPr>
              <a:t> </a:t>
            </a:r>
            <a:r>
              <a:rPr dirty="0" sz="1000" spc="-5">
                <a:latin typeface="Arial"/>
                <a:cs typeface="Arial"/>
              </a:rPr>
              <a:t>scFv</a:t>
            </a:r>
            <a:r>
              <a:rPr dirty="0" sz="1000" spc="-20">
                <a:latin typeface="PMingLiU"/>
                <a:cs typeface="PMingLiU"/>
              </a:rPr>
              <a:t>。</a:t>
            </a:r>
            <a:r>
              <a:rPr dirty="0" sz="1000" spc="5">
                <a:latin typeface="PMingLiU"/>
                <a:cs typeface="PMingLiU"/>
              </a:rPr>
              <a:t>而刚</a:t>
            </a:r>
            <a:r>
              <a:rPr dirty="0" sz="1000" spc="-20">
                <a:latin typeface="PMingLiU"/>
                <a:cs typeface="PMingLiU"/>
              </a:rPr>
              <a:t>刚获</a:t>
            </a:r>
            <a:r>
              <a:rPr dirty="0" sz="1000" spc="5">
                <a:latin typeface="PMingLiU"/>
                <a:cs typeface="PMingLiU"/>
              </a:rPr>
              <a:t>批上市的</a:t>
            </a:r>
            <a:r>
              <a:rPr dirty="0" sz="1000" spc="-15">
                <a:latin typeface="PMingLiU"/>
                <a:cs typeface="PMingLiU"/>
              </a:rPr>
              <a:t> </a:t>
            </a:r>
            <a:r>
              <a:rPr dirty="0" sz="1000" spc="-5">
                <a:latin typeface="Arial"/>
                <a:cs typeface="Arial"/>
              </a:rPr>
              <a:t>Carvytki</a:t>
            </a:r>
            <a:r>
              <a:rPr dirty="0" sz="1000" spc="35">
                <a:latin typeface="Arial"/>
                <a:cs typeface="Arial"/>
              </a:rPr>
              <a:t> </a:t>
            </a:r>
            <a:r>
              <a:rPr dirty="0" sz="1000" spc="-5">
                <a:latin typeface="Arial"/>
                <a:cs typeface="Arial"/>
              </a:rPr>
              <a:t>(Legend/</a:t>
            </a:r>
            <a:r>
              <a:rPr dirty="0" sz="1000" spc="25">
                <a:latin typeface="Arial"/>
                <a:cs typeface="Arial"/>
              </a:rPr>
              <a:t> </a:t>
            </a:r>
            <a:r>
              <a:rPr dirty="0" sz="1000">
                <a:latin typeface="Arial"/>
                <a:cs typeface="Arial"/>
              </a:rPr>
              <a:t>J&amp;J)</a:t>
            </a:r>
            <a:r>
              <a:rPr dirty="0" sz="1000" spc="15">
                <a:latin typeface="Arial"/>
                <a:cs typeface="Arial"/>
              </a:rPr>
              <a:t> </a:t>
            </a:r>
            <a:r>
              <a:rPr dirty="0" sz="1000" spc="5">
                <a:latin typeface="PMingLiU"/>
                <a:cs typeface="PMingLiU"/>
              </a:rPr>
              <a:t>设 计独特</a:t>
            </a:r>
            <a:r>
              <a:rPr dirty="0" sz="1000" spc="-20">
                <a:latin typeface="PMingLiU"/>
                <a:cs typeface="PMingLiU"/>
              </a:rPr>
              <a:t>，</a:t>
            </a:r>
            <a:r>
              <a:rPr dirty="0" sz="1000" spc="5">
                <a:latin typeface="PMingLiU"/>
                <a:cs typeface="PMingLiU"/>
              </a:rPr>
              <a:t>采用</a:t>
            </a:r>
            <a:r>
              <a:rPr dirty="0" sz="1000" spc="-20">
                <a:latin typeface="PMingLiU"/>
                <a:cs typeface="PMingLiU"/>
              </a:rPr>
              <a:t>了</a:t>
            </a:r>
            <a:r>
              <a:rPr dirty="0" sz="1000" spc="5">
                <a:latin typeface="PMingLiU"/>
                <a:cs typeface="PMingLiU"/>
              </a:rPr>
              <a:t>骆驼</a:t>
            </a:r>
            <a:r>
              <a:rPr dirty="0" sz="1000" spc="-20">
                <a:latin typeface="PMingLiU"/>
                <a:cs typeface="PMingLiU"/>
              </a:rPr>
              <a:t>源</a:t>
            </a:r>
            <a:r>
              <a:rPr dirty="0" sz="1000" spc="5">
                <a:latin typeface="PMingLiU"/>
                <a:cs typeface="PMingLiU"/>
              </a:rPr>
              <a:t>可变</a:t>
            </a:r>
            <a:r>
              <a:rPr dirty="0" sz="1000" spc="-20">
                <a:latin typeface="PMingLiU"/>
                <a:cs typeface="PMingLiU"/>
              </a:rPr>
              <a:t>重</a:t>
            </a:r>
            <a:r>
              <a:rPr dirty="0" sz="1000" spc="5">
                <a:latin typeface="PMingLiU"/>
                <a:cs typeface="PMingLiU"/>
              </a:rPr>
              <a:t>链结</a:t>
            </a:r>
            <a:r>
              <a:rPr dirty="0" sz="1000" spc="-20">
                <a:latin typeface="PMingLiU"/>
                <a:cs typeface="PMingLiU"/>
              </a:rPr>
              <a:t>构</a:t>
            </a:r>
            <a:r>
              <a:rPr dirty="0" sz="1000" spc="5">
                <a:latin typeface="PMingLiU"/>
                <a:cs typeface="PMingLiU"/>
              </a:rPr>
              <a:t>域，</a:t>
            </a:r>
            <a:r>
              <a:rPr dirty="0" sz="1000" spc="-20">
                <a:latin typeface="PMingLiU"/>
                <a:cs typeface="PMingLiU"/>
              </a:rPr>
              <a:t>基</a:t>
            </a:r>
            <a:r>
              <a:rPr dirty="0" sz="1000" spc="5">
                <a:latin typeface="PMingLiU"/>
                <a:cs typeface="PMingLiU"/>
              </a:rPr>
              <a:t>于</a:t>
            </a:r>
            <a:r>
              <a:rPr dirty="0" sz="1000" spc="-60">
                <a:latin typeface="PMingLiU"/>
                <a:cs typeface="PMingLiU"/>
              </a:rPr>
              <a:t> </a:t>
            </a:r>
            <a:r>
              <a:rPr dirty="0" sz="1000">
                <a:latin typeface="Arial"/>
                <a:cs typeface="Arial"/>
              </a:rPr>
              <a:t>VHH</a:t>
            </a:r>
            <a:r>
              <a:rPr dirty="0" sz="1000" spc="-135">
                <a:latin typeface="Arial"/>
                <a:cs typeface="Arial"/>
              </a:rPr>
              <a:t> </a:t>
            </a:r>
            <a:r>
              <a:rPr dirty="0" sz="1000" spc="5">
                <a:latin typeface="PMingLiU"/>
                <a:cs typeface="PMingLiU"/>
              </a:rPr>
              <a:t>较</a:t>
            </a:r>
            <a:r>
              <a:rPr dirty="0" sz="1000" spc="-20">
                <a:latin typeface="PMingLiU"/>
                <a:cs typeface="PMingLiU"/>
              </a:rPr>
              <a:t>小</a:t>
            </a:r>
            <a:r>
              <a:rPr dirty="0" sz="1000" spc="5">
                <a:latin typeface="PMingLiU"/>
                <a:cs typeface="PMingLiU"/>
              </a:rPr>
              <a:t>的体积</a:t>
            </a:r>
            <a:r>
              <a:rPr dirty="0" sz="1000" spc="-5">
                <a:latin typeface="PMingLiU"/>
                <a:cs typeface="PMingLiU"/>
              </a:rPr>
              <a:t>，</a:t>
            </a:r>
            <a:r>
              <a:rPr dirty="0" sz="1000" spc="-5">
                <a:latin typeface="Arial"/>
                <a:cs typeface="Arial"/>
              </a:rPr>
              <a:t>Carvytki</a:t>
            </a:r>
            <a:r>
              <a:rPr dirty="0" sz="1000" spc="-120">
                <a:latin typeface="Arial"/>
                <a:cs typeface="Arial"/>
              </a:rPr>
              <a:t> </a:t>
            </a:r>
            <a:r>
              <a:rPr dirty="0" sz="1000" spc="5">
                <a:latin typeface="PMingLiU"/>
                <a:cs typeface="PMingLiU"/>
              </a:rPr>
              <a:t>使用</a:t>
            </a:r>
            <a:r>
              <a:rPr dirty="0" sz="1000" spc="-20">
                <a:latin typeface="PMingLiU"/>
                <a:cs typeface="PMingLiU"/>
              </a:rPr>
              <a:t>两</a:t>
            </a:r>
            <a:r>
              <a:rPr dirty="0" sz="1000" spc="5">
                <a:latin typeface="PMingLiU"/>
                <a:cs typeface="PMingLiU"/>
              </a:rPr>
              <a:t>个</a:t>
            </a:r>
            <a:r>
              <a:rPr dirty="0" sz="1000" spc="-60">
                <a:latin typeface="PMingLiU"/>
                <a:cs typeface="PMingLiU"/>
              </a:rPr>
              <a:t> </a:t>
            </a:r>
            <a:r>
              <a:rPr dirty="0" sz="1000">
                <a:latin typeface="Arial"/>
                <a:cs typeface="Arial"/>
              </a:rPr>
              <a:t>VHH</a:t>
            </a:r>
            <a:r>
              <a:rPr dirty="0" sz="1000" spc="-145">
                <a:latin typeface="Arial"/>
                <a:cs typeface="Arial"/>
              </a:rPr>
              <a:t> </a:t>
            </a:r>
            <a:r>
              <a:rPr dirty="0" sz="1000" spc="5">
                <a:latin typeface="PMingLiU"/>
                <a:cs typeface="PMingLiU"/>
              </a:rPr>
              <a:t>同 时针对两个</a:t>
            </a:r>
            <a:r>
              <a:rPr dirty="0" sz="1000" spc="-25">
                <a:latin typeface="PMingLiU"/>
                <a:cs typeface="PMingLiU"/>
              </a:rPr>
              <a:t> </a:t>
            </a:r>
            <a:r>
              <a:rPr dirty="0" sz="1000" spc="-5">
                <a:latin typeface="Arial"/>
                <a:cs typeface="Arial"/>
              </a:rPr>
              <a:t>BCMA</a:t>
            </a:r>
            <a:r>
              <a:rPr dirty="0" sz="1000" spc="-65">
                <a:latin typeface="Arial"/>
                <a:cs typeface="Arial"/>
              </a:rPr>
              <a:t> </a:t>
            </a:r>
            <a:r>
              <a:rPr dirty="0" sz="1000" spc="5">
                <a:latin typeface="PMingLiU"/>
                <a:cs typeface="PMingLiU"/>
              </a:rPr>
              <a:t>表</a:t>
            </a:r>
            <a:r>
              <a:rPr dirty="0" sz="1000" spc="-20">
                <a:latin typeface="PMingLiU"/>
                <a:cs typeface="PMingLiU"/>
              </a:rPr>
              <a:t>位</a:t>
            </a:r>
            <a:r>
              <a:rPr dirty="0" sz="1000" spc="5">
                <a:latin typeface="PMingLiU"/>
                <a:cs typeface="PMingLiU"/>
              </a:rPr>
              <a:t>，继</a:t>
            </a:r>
            <a:r>
              <a:rPr dirty="0" sz="1000" spc="-20">
                <a:latin typeface="PMingLiU"/>
                <a:cs typeface="PMingLiU"/>
              </a:rPr>
              <a:t>而</a:t>
            </a:r>
            <a:r>
              <a:rPr dirty="0" sz="1000" spc="5">
                <a:latin typeface="PMingLiU"/>
                <a:cs typeface="PMingLiU"/>
              </a:rPr>
              <a:t>提升</a:t>
            </a:r>
            <a:r>
              <a:rPr dirty="0" sz="1000" spc="-20">
                <a:latin typeface="PMingLiU"/>
                <a:cs typeface="PMingLiU"/>
              </a:rPr>
              <a:t>其</a:t>
            </a:r>
            <a:r>
              <a:rPr dirty="0" sz="1000" spc="5">
                <a:latin typeface="PMingLiU"/>
                <a:cs typeface="PMingLiU"/>
              </a:rPr>
              <a:t>对肿</a:t>
            </a:r>
            <a:r>
              <a:rPr dirty="0" sz="1000" spc="-20">
                <a:latin typeface="PMingLiU"/>
                <a:cs typeface="PMingLiU"/>
              </a:rPr>
              <a:t>瘤</a:t>
            </a:r>
            <a:r>
              <a:rPr dirty="0" sz="1000" spc="5">
                <a:latin typeface="PMingLiU"/>
                <a:cs typeface="PMingLiU"/>
              </a:rPr>
              <a:t>细胞</a:t>
            </a:r>
            <a:r>
              <a:rPr dirty="0" sz="1000" spc="-20">
                <a:latin typeface="PMingLiU"/>
                <a:cs typeface="PMingLiU"/>
              </a:rPr>
              <a:t>的</a:t>
            </a:r>
            <a:r>
              <a:rPr dirty="0" sz="1000" spc="5">
                <a:latin typeface="PMingLiU"/>
                <a:cs typeface="PMingLiU"/>
              </a:rPr>
              <a:t>亲</a:t>
            </a:r>
            <a:r>
              <a:rPr dirty="0" sz="1000" spc="-20">
                <a:latin typeface="PMingLiU"/>
                <a:cs typeface="PMingLiU"/>
              </a:rPr>
              <a:t>和</a:t>
            </a:r>
            <a:r>
              <a:rPr dirty="0" sz="1000" spc="5">
                <a:latin typeface="PMingLiU"/>
                <a:cs typeface="PMingLiU"/>
              </a:rPr>
              <a:t>力。</a:t>
            </a:r>
            <a:endParaRPr sz="1000">
              <a:latin typeface="PMingLiU"/>
              <a:cs typeface="PMingLiU"/>
            </a:endParaRPr>
          </a:p>
          <a:p>
            <a:pPr algn="just"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11:</a:t>
            </a:r>
            <a:r>
              <a:rPr dirty="0" sz="1000" spc="-15" b="1">
                <a:latin typeface="Arial"/>
                <a:cs typeface="Arial"/>
              </a:rPr>
              <a:t> </a:t>
            </a:r>
            <a:r>
              <a:rPr dirty="0" sz="1000" spc="5" b="1">
                <a:latin typeface="Microsoft JhengHei UI"/>
                <a:cs typeface="Microsoft JhengHei UI"/>
              </a:rPr>
              <a:t>获</a:t>
            </a:r>
            <a:r>
              <a:rPr dirty="0" sz="1000" spc="10" b="1">
                <a:latin typeface="Microsoft JhengHei UI"/>
                <a:cs typeface="Microsoft JhengHei UI"/>
              </a:rPr>
              <a:t> </a:t>
            </a:r>
            <a:r>
              <a:rPr dirty="0" sz="1000" b="1">
                <a:latin typeface="Arial"/>
                <a:cs typeface="Arial"/>
              </a:rPr>
              <a:t>FDA</a:t>
            </a:r>
            <a:r>
              <a:rPr dirty="0" sz="1000" spc="-90" b="1">
                <a:latin typeface="Arial"/>
                <a:cs typeface="Arial"/>
              </a:rPr>
              <a:t> </a:t>
            </a:r>
            <a:r>
              <a:rPr dirty="0" sz="1000" spc="5" b="1">
                <a:latin typeface="Microsoft JhengHei UI"/>
                <a:cs typeface="Microsoft JhengHei UI"/>
              </a:rPr>
              <a:t>批准上市的</a:t>
            </a:r>
            <a:r>
              <a:rPr dirty="0" sz="1000" spc="15" b="1">
                <a:latin typeface="Microsoft JhengHei UI"/>
                <a:cs typeface="Microsoft JhengHei UI"/>
              </a:rPr>
              <a:t> </a:t>
            </a:r>
            <a:r>
              <a:rPr dirty="0" sz="1000" spc="-15" b="1">
                <a:latin typeface="Arial"/>
                <a:cs typeface="Arial"/>
              </a:rPr>
              <a:t>CAR-T</a:t>
            </a:r>
            <a:r>
              <a:rPr dirty="0" sz="1000" spc="-30" b="1">
                <a:latin typeface="Arial"/>
                <a:cs typeface="Arial"/>
              </a:rPr>
              <a:t> </a:t>
            </a:r>
            <a:r>
              <a:rPr dirty="0" sz="1000" spc="5" b="1">
                <a:latin typeface="Microsoft JhengHei UI"/>
                <a:cs typeface="Microsoft JhengHei UI"/>
              </a:rPr>
              <a:t>结构对比</a:t>
            </a:r>
            <a:endParaRPr sz="1000">
              <a:latin typeface="Microsoft JhengHei UI"/>
              <a:cs typeface="Microsoft JhengHei UI"/>
            </a:endParaRPr>
          </a:p>
        </p:txBody>
      </p:sp>
      <p:sp>
        <p:nvSpPr>
          <p:cNvPr id="9" name="object 9"/>
          <p:cNvSpPr/>
          <p:nvPr/>
        </p:nvSpPr>
        <p:spPr>
          <a:xfrm>
            <a:off x="521512" y="6384302"/>
            <a:ext cx="5080635" cy="1829435"/>
          </a:xfrm>
          <a:custGeom>
            <a:avLst/>
            <a:gdLst/>
            <a:ahLst/>
            <a:cxnLst/>
            <a:rect l="l" t="t" r="r" b="b"/>
            <a:pathLst>
              <a:path w="5080635" h="1829434">
                <a:moveTo>
                  <a:pt x="5080127" y="1811147"/>
                </a:moveTo>
                <a:lnTo>
                  <a:pt x="0" y="1811147"/>
                </a:lnTo>
                <a:lnTo>
                  <a:pt x="0" y="1829422"/>
                </a:lnTo>
                <a:lnTo>
                  <a:pt x="5080127" y="1829422"/>
                </a:lnTo>
                <a:lnTo>
                  <a:pt x="5080127" y="1811147"/>
                </a:lnTo>
                <a:close/>
              </a:path>
              <a:path w="5080635" h="1829434">
                <a:moveTo>
                  <a:pt x="5080127" y="0"/>
                </a:moveTo>
                <a:lnTo>
                  <a:pt x="0" y="0"/>
                </a:lnTo>
                <a:lnTo>
                  <a:pt x="0" y="18275"/>
                </a:lnTo>
                <a:lnTo>
                  <a:pt x="5080127" y="18275"/>
                </a:lnTo>
                <a:lnTo>
                  <a:pt x="5080127" y="0"/>
                </a:lnTo>
                <a:close/>
              </a:path>
            </a:pathLst>
          </a:custGeom>
          <a:solidFill>
            <a:srgbClr val="000000"/>
          </a:solidFill>
        </p:spPr>
        <p:txBody>
          <a:bodyPr wrap="square" lIns="0" tIns="0" rIns="0" bIns="0" rtlCol="0"/>
          <a:lstStyle/>
          <a:p/>
        </p:txBody>
      </p:sp>
      <p:sp>
        <p:nvSpPr>
          <p:cNvPr id="10" name="object 10"/>
          <p:cNvSpPr txBox="1"/>
          <p:nvPr/>
        </p:nvSpPr>
        <p:spPr>
          <a:xfrm>
            <a:off x="527100" y="8184565"/>
            <a:ext cx="5071745" cy="1174750"/>
          </a:xfrm>
          <a:prstGeom prst="rect">
            <a:avLst/>
          </a:prstGeom>
        </p:spPr>
        <p:txBody>
          <a:bodyPr wrap="square" lIns="0" tIns="12700" rIns="0" bIns="0" rtlCol="0" vert="horz">
            <a:spAutoFit/>
          </a:bodyPr>
          <a:lstStyle/>
          <a:p>
            <a:pPr marL="12700" marR="1060450">
              <a:lnSpc>
                <a:spcPct val="122500"/>
              </a:lnSpc>
              <a:spcBef>
                <a:spcPts val="100"/>
              </a:spcBef>
            </a:pPr>
            <a:r>
              <a:rPr dirty="0" sz="800" spc="-10">
                <a:latin typeface="PMingLiU"/>
                <a:cs typeface="PMingLiU"/>
              </a:rPr>
              <a:t>资料来</a:t>
            </a:r>
            <a:r>
              <a:rPr dirty="0" sz="800" spc="10">
                <a:latin typeface="PMingLiU"/>
                <a:cs typeface="PMingLiU"/>
              </a:rPr>
              <a:t>源</a:t>
            </a:r>
            <a:r>
              <a:rPr dirty="0" sz="800" spc="-5">
                <a:latin typeface="Arial"/>
                <a:cs typeface="Arial"/>
              </a:rPr>
              <a:t>: </a:t>
            </a:r>
            <a:r>
              <a:rPr dirty="0" sz="800">
                <a:latin typeface="Arial"/>
                <a:cs typeface="Arial"/>
              </a:rPr>
              <a:t>Gene</a:t>
            </a:r>
            <a:r>
              <a:rPr dirty="0" sz="800" spc="10">
                <a:latin typeface="Arial"/>
                <a:cs typeface="Arial"/>
              </a:rPr>
              <a:t> </a:t>
            </a:r>
            <a:r>
              <a:rPr dirty="0" sz="800" spc="-15">
                <a:latin typeface="Arial"/>
                <a:cs typeface="Arial"/>
              </a:rPr>
              <a:t>and</a:t>
            </a:r>
            <a:r>
              <a:rPr dirty="0" sz="800" spc="10">
                <a:latin typeface="Arial"/>
                <a:cs typeface="Arial"/>
              </a:rPr>
              <a:t> </a:t>
            </a:r>
            <a:r>
              <a:rPr dirty="0" sz="800" spc="-5">
                <a:latin typeface="Arial"/>
                <a:cs typeface="Arial"/>
              </a:rPr>
              <a:t>Cellular</a:t>
            </a:r>
            <a:r>
              <a:rPr dirty="0" sz="800" spc="25">
                <a:latin typeface="Arial"/>
                <a:cs typeface="Arial"/>
              </a:rPr>
              <a:t> </a:t>
            </a:r>
            <a:r>
              <a:rPr dirty="0" sz="800" spc="-5">
                <a:latin typeface="Arial"/>
                <a:cs typeface="Arial"/>
              </a:rPr>
              <a:t>Immunotherapy</a:t>
            </a:r>
            <a:r>
              <a:rPr dirty="0" sz="800" spc="-15">
                <a:latin typeface="Arial"/>
                <a:cs typeface="Arial"/>
              </a:rPr>
              <a:t> </a:t>
            </a:r>
            <a:r>
              <a:rPr dirty="0" sz="800" spc="-10">
                <a:latin typeface="Arial"/>
                <a:cs typeface="Arial"/>
              </a:rPr>
              <a:t>for</a:t>
            </a:r>
            <a:r>
              <a:rPr dirty="0" sz="800" spc="20">
                <a:latin typeface="Arial"/>
                <a:cs typeface="Arial"/>
              </a:rPr>
              <a:t> </a:t>
            </a:r>
            <a:r>
              <a:rPr dirty="0" sz="800">
                <a:latin typeface="Arial"/>
                <a:cs typeface="Arial"/>
              </a:rPr>
              <a:t>Cancer</a:t>
            </a:r>
            <a:r>
              <a:rPr dirty="0" sz="800">
                <a:latin typeface="PMingLiU"/>
                <a:cs typeface="PMingLiU"/>
              </a:rPr>
              <a:t>，</a:t>
            </a:r>
            <a:r>
              <a:rPr dirty="0" sz="800">
                <a:latin typeface="Arial"/>
                <a:cs typeface="Arial"/>
              </a:rPr>
              <a:t>Legend</a:t>
            </a:r>
            <a:r>
              <a:rPr dirty="0" sz="800" spc="-5">
                <a:latin typeface="Arial"/>
                <a:cs typeface="Arial"/>
              </a:rPr>
              <a:t> Biotech,</a:t>
            </a:r>
            <a:r>
              <a:rPr dirty="0" sz="800">
                <a:latin typeface="Arial"/>
                <a:cs typeface="Arial"/>
              </a:rPr>
              <a:t> </a:t>
            </a:r>
            <a:r>
              <a:rPr dirty="0" sz="800" spc="10">
                <a:latin typeface="PMingLiU"/>
                <a:cs typeface="PMingLiU"/>
              </a:rPr>
              <a:t>招</a:t>
            </a:r>
            <a:r>
              <a:rPr dirty="0" sz="800" spc="-10">
                <a:latin typeface="PMingLiU"/>
                <a:cs typeface="PMingLiU"/>
              </a:rPr>
              <a:t>银国</a:t>
            </a:r>
            <a:r>
              <a:rPr dirty="0" sz="800" spc="10">
                <a:latin typeface="PMingLiU"/>
                <a:cs typeface="PMingLiU"/>
              </a:rPr>
              <a:t>际</a:t>
            </a:r>
            <a:r>
              <a:rPr dirty="0" sz="800" spc="-10">
                <a:latin typeface="PMingLiU"/>
                <a:cs typeface="PMingLiU"/>
              </a:rPr>
              <a:t>证券 注：最</a:t>
            </a:r>
            <a:r>
              <a:rPr dirty="0" sz="800" spc="10">
                <a:latin typeface="PMingLiU"/>
                <a:cs typeface="PMingLiU"/>
              </a:rPr>
              <a:t>右</a:t>
            </a:r>
            <a:r>
              <a:rPr dirty="0" sz="800" spc="-10">
                <a:latin typeface="PMingLiU"/>
                <a:cs typeface="PMingLiU"/>
              </a:rPr>
              <a:t>图为</a:t>
            </a:r>
            <a:r>
              <a:rPr dirty="0" sz="800" spc="10">
                <a:latin typeface="PMingLiU"/>
                <a:cs typeface="PMingLiU"/>
              </a:rPr>
              <a:t>传</a:t>
            </a:r>
            <a:r>
              <a:rPr dirty="0" sz="800" spc="-10">
                <a:latin typeface="PMingLiU"/>
                <a:cs typeface="PMingLiU"/>
              </a:rPr>
              <a:t>奇</a:t>
            </a:r>
            <a:r>
              <a:rPr dirty="0" sz="800" spc="10">
                <a:latin typeface="PMingLiU"/>
                <a:cs typeface="PMingLiU"/>
              </a:rPr>
              <a:t>生</a:t>
            </a:r>
            <a:r>
              <a:rPr dirty="0" sz="800" spc="185">
                <a:latin typeface="PMingLiU"/>
                <a:cs typeface="PMingLiU"/>
              </a:rPr>
              <a:t>物</a:t>
            </a:r>
            <a:r>
              <a:rPr dirty="0" sz="800" spc="-5">
                <a:latin typeface="Arial"/>
                <a:cs typeface="Arial"/>
              </a:rPr>
              <a:t>Carvytki</a:t>
            </a:r>
            <a:r>
              <a:rPr dirty="0" sz="800" spc="-20">
                <a:latin typeface="Arial"/>
                <a:cs typeface="Arial"/>
              </a:rPr>
              <a:t> </a:t>
            </a:r>
            <a:r>
              <a:rPr dirty="0" sz="800" spc="-5">
                <a:latin typeface="Arial"/>
                <a:cs typeface="Arial"/>
              </a:rPr>
              <a:t>(cilta-cel)</a:t>
            </a:r>
            <a:r>
              <a:rPr dirty="0" sz="800" spc="15">
                <a:latin typeface="Arial"/>
                <a:cs typeface="Arial"/>
              </a:rPr>
              <a:t> </a:t>
            </a:r>
            <a:r>
              <a:rPr dirty="0" sz="800" spc="-10">
                <a:latin typeface="PMingLiU"/>
                <a:cs typeface="PMingLiU"/>
              </a:rPr>
              <a:t>构造</a:t>
            </a:r>
            <a:endParaRPr sz="800">
              <a:latin typeface="PMingLiU"/>
              <a:cs typeface="PMingLiU"/>
            </a:endParaRPr>
          </a:p>
          <a:p>
            <a:pPr>
              <a:lnSpc>
                <a:spcPct val="100000"/>
              </a:lnSpc>
              <a:spcBef>
                <a:spcPts val="40"/>
              </a:spcBef>
            </a:pPr>
            <a:endParaRPr sz="1150">
              <a:latin typeface="PMingLiU"/>
              <a:cs typeface="PMingLiU"/>
            </a:endParaRPr>
          </a:p>
          <a:p>
            <a:pPr algn="just" marL="12700" marR="5080">
              <a:lnSpc>
                <a:spcPct val="140000"/>
              </a:lnSpc>
              <a:spcBef>
                <a:spcPts val="5"/>
              </a:spcBef>
            </a:pPr>
            <a:r>
              <a:rPr dirty="0" sz="1000" spc="5" b="1">
                <a:latin typeface="Microsoft JhengHei UI"/>
                <a:cs typeface="Microsoft JhengHei UI"/>
              </a:rPr>
              <a:t>共刺</a:t>
            </a:r>
            <a:r>
              <a:rPr dirty="0" sz="1000" spc="25" b="1">
                <a:latin typeface="Microsoft JhengHei UI"/>
                <a:cs typeface="Microsoft JhengHei UI"/>
              </a:rPr>
              <a:t>激</a:t>
            </a:r>
            <a:r>
              <a:rPr dirty="0" sz="1000" spc="5" b="1">
                <a:latin typeface="Microsoft JhengHei UI"/>
                <a:cs typeface="Microsoft JhengHei UI"/>
              </a:rPr>
              <a:t>域选择影响安全</a:t>
            </a:r>
            <a:r>
              <a:rPr dirty="0" sz="1000" spc="25" b="1">
                <a:latin typeface="Microsoft JhengHei UI"/>
                <a:cs typeface="Microsoft JhengHei UI"/>
              </a:rPr>
              <a:t>性</a:t>
            </a:r>
            <a:r>
              <a:rPr dirty="0" sz="1000" spc="5" b="1">
                <a:latin typeface="Microsoft JhengHei UI"/>
                <a:cs typeface="Microsoft JhengHei UI"/>
              </a:rPr>
              <a:t>和持久性，</a:t>
            </a:r>
            <a:r>
              <a:rPr dirty="0" sz="1000" spc="5" b="1">
                <a:latin typeface="Arial"/>
                <a:cs typeface="Arial"/>
              </a:rPr>
              <a:t>CD28</a:t>
            </a:r>
            <a:r>
              <a:rPr dirty="0" sz="1000" spc="220" b="1">
                <a:latin typeface="Arial"/>
                <a:cs typeface="Arial"/>
              </a:rPr>
              <a:t> </a:t>
            </a:r>
            <a:r>
              <a:rPr dirty="0" sz="1000" spc="5" b="1">
                <a:latin typeface="Microsoft JhengHei UI"/>
                <a:cs typeface="Microsoft JhengHei UI"/>
              </a:rPr>
              <a:t>可能诱导释放更</a:t>
            </a:r>
            <a:r>
              <a:rPr dirty="0" sz="1000" spc="25" b="1">
                <a:latin typeface="Microsoft JhengHei UI"/>
                <a:cs typeface="Microsoft JhengHei UI"/>
              </a:rPr>
              <a:t>多</a:t>
            </a:r>
            <a:r>
              <a:rPr dirty="0" sz="1000" spc="5" b="1">
                <a:latin typeface="Microsoft JhengHei UI"/>
                <a:cs typeface="Microsoft JhengHei UI"/>
              </a:rPr>
              <a:t>细胞因子</a:t>
            </a:r>
            <a:r>
              <a:rPr dirty="0" sz="1000" spc="30" b="1">
                <a:latin typeface="Microsoft JhengHei UI"/>
                <a:cs typeface="Microsoft JhengHei UI"/>
              </a:rPr>
              <a:t>。</a:t>
            </a:r>
            <a:r>
              <a:rPr dirty="0" sz="1000" spc="5">
                <a:latin typeface="PMingLiU"/>
                <a:cs typeface="PMingLiU"/>
              </a:rPr>
              <a:t>作为一种</a:t>
            </a:r>
            <a:r>
              <a:rPr dirty="0" sz="1000" spc="-5">
                <a:latin typeface="Arial"/>
                <a:cs typeface="Arial"/>
              </a:rPr>
              <a:t>“Living-  drug”</a:t>
            </a:r>
            <a:r>
              <a:rPr dirty="0" sz="1000" spc="-5">
                <a:latin typeface="PMingLiU"/>
                <a:cs typeface="PMingLiU"/>
              </a:rPr>
              <a:t>，</a:t>
            </a:r>
            <a:r>
              <a:rPr dirty="0" sz="1000" spc="-5">
                <a:latin typeface="Arial"/>
                <a:cs typeface="Arial"/>
              </a:rPr>
              <a:t>CAR-T</a:t>
            </a:r>
            <a:r>
              <a:rPr dirty="0" sz="1000" spc="-45">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疗法</a:t>
            </a:r>
            <a:r>
              <a:rPr dirty="0" sz="1000" spc="-20">
                <a:latin typeface="PMingLiU"/>
                <a:cs typeface="PMingLiU"/>
              </a:rPr>
              <a:t>相</a:t>
            </a:r>
            <a:r>
              <a:rPr dirty="0" sz="1000" spc="5">
                <a:latin typeface="PMingLiU"/>
                <a:cs typeface="PMingLiU"/>
              </a:rPr>
              <a:t>对于</a:t>
            </a:r>
            <a:r>
              <a:rPr dirty="0" sz="1000" spc="-20">
                <a:latin typeface="PMingLiU"/>
                <a:cs typeface="PMingLiU"/>
              </a:rPr>
              <a:t>传</a:t>
            </a:r>
            <a:r>
              <a:rPr dirty="0" sz="1000" spc="5">
                <a:latin typeface="PMingLiU"/>
                <a:cs typeface="PMingLiU"/>
              </a:rPr>
              <a:t>统药</a:t>
            </a:r>
            <a:r>
              <a:rPr dirty="0" sz="1000" spc="-20">
                <a:latin typeface="PMingLiU"/>
                <a:cs typeface="PMingLiU"/>
              </a:rPr>
              <a:t>物</a:t>
            </a:r>
            <a:r>
              <a:rPr dirty="0" sz="1000" spc="5">
                <a:latin typeface="PMingLiU"/>
                <a:cs typeface="PMingLiU"/>
              </a:rPr>
              <a:t>治疗</a:t>
            </a:r>
            <a:r>
              <a:rPr dirty="0" sz="1000" spc="-20">
                <a:latin typeface="PMingLiU"/>
                <a:cs typeface="PMingLiU"/>
              </a:rPr>
              <a:t>的</a:t>
            </a:r>
            <a:r>
              <a:rPr dirty="0" sz="1000" spc="5">
                <a:latin typeface="PMingLiU"/>
                <a:cs typeface="PMingLiU"/>
              </a:rPr>
              <a:t>最大</a:t>
            </a:r>
            <a:r>
              <a:rPr dirty="0" sz="1000" spc="-20">
                <a:latin typeface="PMingLiU"/>
                <a:cs typeface="PMingLiU"/>
              </a:rPr>
              <a:t>优</a:t>
            </a:r>
            <a:r>
              <a:rPr dirty="0" sz="1000" spc="5">
                <a:latin typeface="PMingLiU"/>
                <a:cs typeface="PMingLiU"/>
              </a:rPr>
              <a:t>势在于</a:t>
            </a:r>
            <a:r>
              <a:rPr dirty="0" sz="1000" spc="-20">
                <a:latin typeface="PMingLiU"/>
                <a:cs typeface="PMingLiU"/>
              </a:rPr>
              <a:t>其</a:t>
            </a:r>
            <a:r>
              <a:rPr dirty="0" sz="1000" spc="5">
                <a:latin typeface="PMingLiU"/>
                <a:cs typeface="PMingLiU"/>
              </a:rPr>
              <a:t>可长</a:t>
            </a:r>
            <a:r>
              <a:rPr dirty="0" sz="1000" spc="-20">
                <a:latin typeface="PMingLiU"/>
                <a:cs typeface="PMingLiU"/>
              </a:rPr>
              <a:t>期</a:t>
            </a:r>
            <a:r>
              <a:rPr dirty="0" sz="1000" spc="5">
                <a:latin typeface="PMingLiU"/>
                <a:cs typeface="PMingLiU"/>
              </a:rPr>
              <a:t>响应</a:t>
            </a:r>
            <a:r>
              <a:rPr dirty="0" sz="1000" spc="-20">
                <a:latin typeface="PMingLiU"/>
                <a:cs typeface="PMingLiU"/>
              </a:rPr>
              <a:t>，</a:t>
            </a:r>
            <a:r>
              <a:rPr dirty="0" sz="1000" spc="5">
                <a:latin typeface="PMingLiU"/>
                <a:cs typeface="PMingLiU"/>
              </a:rPr>
              <a:t>因此</a:t>
            </a:r>
            <a:r>
              <a:rPr dirty="0" sz="1000" spc="10">
                <a:latin typeface="PMingLiU"/>
                <a:cs typeface="PMingLiU"/>
              </a:rPr>
              <a:t> </a:t>
            </a:r>
            <a:r>
              <a:rPr dirty="0" sz="1000" spc="5">
                <a:latin typeface="Arial"/>
                <a:cs typeface="Arial"/>
              </a:rPr>
              <a:t>T</a:t>
            </a:r>
            <a:r>
              <a:rPr dirty="0" sz="1000" spc="-70">
                <a:latin typeface="Arial"/>
                <a:cs typeface="Arial"/>
              </a:rPr>
              <a:t> </a:t>
            </a:r>
            <a:r>
              <a:rPr dirty="0" sz="1000" spc="5">
                <a:latin typeface="PMingLiU"/>
                <a:cs typeface="PMingLiU"/>
              </a:rPr>
              <a:t>细胞的 持久性</a:t>
            </a:r>
            <a:r>
              <a:rPr dirty="0" sz="1000" spc="-20">
                <a:latin typeface="PMingLiU"/>
                <a:cs typeface="PMingLiU"/>
              </a:rPr>
              <a:t>是</a:t>
            </a:r>
            <a:r>
              <a:rPr dirty="0" sz="1000" spc="5">
                <a:latin typeface="PMingLiU"/>
                <a:cs typeface="PMingLiU"/>
              </a:rPr>
              <a:t>评判</a:t>
            </a:r>
            <a:r>
              <a:rPr dirty="0" sz="1000" spc="150">
                <a:latin typeface="PMingLiU"/>
                <a:cs typeface="PMingLiU"/>
              </a:rPr>
              <a:t> </a:t>
            </a:r>
            <a:r>
              <a:rPr dirty="0" sz="1000">
                <a:latin typeface="Arial"/>
                <a:cs typeface="Arial"/>
              </a:rPr>
              <a:t>CAR-T</a:t>
            </a:r>
            <a:r>
              <a:rPr dirty="0" sz="1000" spc="90">
                <a:latin typeface="Arial"/>
                <a:cs typeface="Arial"/>
              </a:rPr>
              <a:t> </a:t>
            </a:r>
            <a:r>
              <a:rPr dirty="0" sz="1000" spc="-20">
                <a:latin typeface="PMingLiU"/>
                <a:cs typeface="PMingLiU"/>
              </a:rPr>
              <a:t>细</a:t>
            </a:r>
            <a:r>
              <a:rPr dirty="0" sz="1000" spc="5">
                <a:latin typeface="PMingLiU"/>
                <a:cs typeface="PMingLiU"/>
              </a:rPr>
              <a:t>胞功</a:t>
            </a:r>
            <a:r>
              <a:rPr dirty="0" sz="1000" spc="-20">
                <a:latin typeface="PMingLiU"/>
                <a:cs typeface="PMingLiU"/>
              </a:rPr>
              <a:t>效</a:t>
            </a:r>
            <a:r>
              <a:rPr dirty="0" sz="1000" spc="5">
                <a:latin typeface="PMingLiU"/>
                <a:cs typeface="PMingLiU"/>
              </a:rPr>
              <a:t>的重</a:t>
            </a:r>
            <a:r>
              <a:rPr dirty="0" sz="1000" spc="-20">
                <a:latin typeface="PMingLiU"/>
                <a:cs typeface="PMingLiU"/>
              </a:rPr>
              <a:t>要</a:t>
            </a:r>
            <a:r>
              <a:rPr dirty="0" sz="1000" spc="5">
                <a:latin typeface="PMingLiU"/>
                <a:cs typeface="PMingLiU"/>
              </a:rPr>
              <a:t>决定</a:t>
            </a:r>
            <a:r>
              <a:rPr dirty="0" sz="1000" spc="-20">
                <a:latin typeface="PMingLiU"/>
                <a:cs typeface="PMingLiU"/>
              </a:rPr>
              <a:t>因</a:t>
            </a:r>
            <a:r>
              <a:rPr dirty="0" sz="1000" spc="5">
                <a:latin typeface="PMingLiU"/>
                <a:cs typeface="PMingLiU"/>
              </a:rPr>
              <a:t>素。</a:t>
            </a:r>
            <a:r>
              <a:rPr dirty="0" sz="1000" spc="-20">
                <a:latin typeface="PMingLiU"/>
                <a:cs typeface="PMingLiU"/>
              </a:rPr>
              <a:t>此外</a:t>
            </a:r>
            <a:r>
              <a:rPr dirty="0" sz="1000" spc="5">
                <a:latin typeface="PMingLiU"/>
                <a:cs typeface="PMingLiU"/>
              </a:rPr>
              <a:t>，使用</a:t>
            </a:r>
            <a:r>
              <a:rPr dirty="0" sz="1000" spc="155">
                <a:latin typeface="PMingLiU"/>
                <a:cs typeface="PMingLiU"/>
              </a:rPr>
              <a:t> </a:t>
            </a:r>
            <a:r>
              <a:rPr dirty="0" sz="1000">
                <a:latin typeface="Arial"/>
                <a:cs typeface="Arial"/>
              </a:rPr>
              <a:t>CAR-T</a:t>
            </a:r>
            <a:r>
              <a:rPr dirty="0" sz="1000" spc="90">
                <a:latin typeface="Arial"/>
                <a:cs typeface="Arial"/>
              </a:rPr>
              <a:t> </a:t>
            </a:r>
            <a:r>
              <a:rPr dirty="0" sz="1000" spc="-20">
                <a:latin typeface="PMingLiU"/>
                <a:cs typeface="PMingLiU"/>
              </a:rPr>
              <a:t>疗</a:t>
            </a:r>
            <a:r>
              <a:rPr dirty="0" sz="1000" spc="5">
                <a:latin typeface="PMingLiU"/>
                <a:cs typeface="PMingLiU"/>
              </a:rPr>
              <a:t>法的</a:t>
            </a:r>
            <a:r>
              <a:rPr dirty="0" sz="1000" spc="-20">
                <a:latin typeface="PMingLiU"/>
                <a:cs typeface="PMingLiU"/>
              </a:rPr>
              <a:t>患</a:t>
            </a:r>
            <a:r>
              <a:rPr dirty="0" sz="1000" spc="5">
                <a:latin typeface="PMingLiU"/>
                <a:cs typeface="PMingLiU"/>
              </a:rPr>
              <a:t>者往</a:t>
            </a:r>
            <a:r>
              <a:rPr dirty="0" sz="1000" spc="-20">
                <a:latin typeface="PMingLiU"/>
                <a:cs typeface="PMingLiU"/>
              </a:rPr>
              <a:t>往</a:t>
            </a:r>
            <a:r>
              <a:rPr dirty="0" sz="1000" spc="5">
                <a:latin typeface="PMingLiU"/>
                <a:cs typeface="PMingLiU"/>
              </a:rPr>
              <a:t>病程</a:t>
            </a:r>
            <a:endParaRPr sz="1000">
              <a:latin typeface="PMingLiU"/>
              <a:cs typeface="PMingLiU"/>
            </a:endParaRPr>
          </a:p>
        </p:txBody>
      </p:sp>
      <p:pic>
        <p:nvPicPr>
          <p:cNvPr id="11" name="object 11"/>
          <p:cNvPicPr/>
          <p:nvPr/>
        </p:nvPicPr>
        <p:blipFill>
          <a:blip r:embed="rId3" cstate="print"/>
          <a:stretch>
            <a:fillRect/>
          </a:stretch>
        </p:blipFill>
        <p:spPr>
          <a:xfrm>
            <a:off x="521512" y="1753234"/>
            <a:ext cx="5080127" cy="1942210"/>
          </a:xfrm>
          <a:prstGeom prst="rect">
            <a:avLst/>
          </a:prstGeom>
        </p:spPr>
      </p:pic>
      <p:grpSp>
        <p:nvGrpSpPr>
          <p:cNvPr id="12" name="object 12"/>
          <p:cNvGrpSpPr/>
          <p:nvPr/>
        </p:nvGrpSpPr>
        <p:grpSpPr>
          <a:xfrm>
            <a:off x="578799" y="6400799"/>
            <a:ext cx="4999355" cy="1786255"/>
            <a:chOff x="578799" y="6400799"/>
            <a:chExt cx="4999355" cy="1786255"/>
          </a:xfrm>
        </p:grpSpPr>
        <p:pic>
          <p:nvPicPr>
            <p:cNvPr id="13" name="object 13"/>
            <p:cNvPicPr/>
            <p:nvPr/>
          </p:nvPicPr>
          <p:blipFill>
            <a:blip r:embed="rId4" cstate="print"/>
            <a:stretch>
              <a:fillRect/>
            </a:stretch>
          </p:blipFill>
          <p:spPr>
            <a:xfrm>
              <a:off x="578799" y="6419087"/>
              <a:ext cx="3738813" cy="1767840"/>
            </a:xfrm>
            <a:prstGeom prst="rect">
              <a:avLst/>
            </a:prstGeom>
          </p:spPr>
        </p:pic>
        <p:pic>
          <p:nvPicPr>
            <p:cNvPr id="14" name="object 14"/>
            <p:cNvPicPr/>
            <p:nvPr/>
          </p:nvPicPr>
          <p:blipFill>
            <a:blip r:embed="rId5" cstate="print"/>
            <a:stretch>
              <a:fillRect/>
            </a:stretch>
          </p:blipFill>
          <p:spPr>
            <a:xfrm>
              <a:off x="4552428" y="6400799"/>
              <a:ext cx="1025411" cy="1783080"/>
            </a:xfrm>
            <a:prstGeom prst="rect">
              <a:avLst/>
            </a:prstGeom>
          </p:spPr>
        </p:pic>
      </p:grpSp>
      <p:sp>
        <p:nvSpPr>
          <p:cNvPr id="15" name="object 15"/>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6" name="object 16"/>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100" y="420369"/>
            <a:ext cx="1077595" cy="179070"/>
          </a:xfrm>
          <a:prstGeom prst="rect">
            <a:avLst/>
          </a:prstGeom>
        </p:spPr>
        <p:txBody>
          <a:bodyPr wrap="square" lIns="0" tIns="13335" rIns="0" bIns="0" rtlCol="0" vert="horz">
            <a:spAutoFit/>
          </a:bodyPr>
          <a:lstStyle/>
          <a:p>
            <a:pPr marL="12700">
              <a:lnSpc>
                <a:spcPct val="100000"/>
              </a:lnSpc>
              <a:spcBef>
                <a:spcPts val="105"/>
              </a:spcBef>
            </a:pPr>
            <a:r>
              <a:rPr dirty="0" sz="1000" spc="-5" b="1">
                <a:latin typeface="Arial"/>
                <a:cs typeface="Arial"/>
              </a:rPr>
              <a:t>2022 </a:t>
            </a:r>
            <a:r>
              <a:rPr dirty="0" sz="1000" spc="5" b="1">
                <a:latin typeface="Microsoft JhengHei UI"/>
                <a:cs typeface="Microsoft JhengHei UI"/>
              </a:rPr>
              <a:t>年 </a:t>
            </a:r>
            <a:r>
              <a:rPr dirty="0" sz="1000" b="1">
                <a:latin typeface="Arial"/>
                <a:cs typeface="Arial"/>
              </a:rPr>
              <a:t>9 </a:t>
            </a:r>
            <a:r>
              <a:rPr dirty="0" sz="1000" spc="5" b="1">
                <a:latin typeface="Microsoft JhengHei UI"/>
                <a:cs typeface="Microsoft JhengHei UI"/>
              </a:rPr>
              <a:t>月 </a:t>
            </a:r>
            <a:r>
              <a:rPr dirty="0" sz="1000" spc="-5" b="1">
                <a:latin typeface="Arial"/>
                <a:cs typeface="Arial"/>
              </a:rPr>
              <a:t>28</a:t>
            </a:r>
            <a:r>
              <a:rPr dirty="0" sz="1000" spc="-50" b="1">
                <a:latin typeface="Arial"/>
                <a:cs typeface="Arial"/>
              </a:rPr>
              <a:t> </a:t>
            </a:r>
            <a:r>
              <a:rPr dirty="0" sz="1000" spc="5" b="1">
                <a:latin typeface="Microsoft JhengHei UI"/>
                <a:cs typeface="Microsoft JhengHei UI"/>
              </a:rPr>
              <a:t>日</a:t>
            </a:r>
            <a:endParaRPr sz="1000">
              <a:latin typeface="Microsoft JhengHei UI"/>
              <a:cs typeface="Microsoft JhengHei UI"/>
            </a:endParaRPr>
          </a:p>
        </p:txBody>
      </p:sp>
      <p:grpSp>
        <p:nvGrpSpPr>
          <p:cNvPr id="3" name="object 3"/>
          <p:cNvGrpSpPr/>
          <p:nvPr/>
        </p:nvGrpSpPr>
        <p:grpSpPr>
          <a:xfrm>
            <a:off x="530656" y="432815"/>
            <a:ext cx="6708775" cy="448309"/>
            <a:chOff x="530656" y="432815"/>
            <a:chExt cx="6708775" cy="448309"/>
          </a:xfrm>
        </p:grpSpPr>
        <p:sp>
          <p:nvSpPr>
            <p:cNvPr id="4" name="object 4"/>
            <p:cNvSpPr/>
            <p:nvPr/>
          </p:nvSpPr>
          <p:spPr>
            <a:xfrm>
              <a:off x="530656" y="853706"/>
              <a:ext cx="6708775" cy="27940"/>
            </a:xfrm>
            <a:custGeom>
              <a:avLst/>
              <a:gdLst/>
              <a:ahLst/>
              <a:cxnLst/>
              <a:rect l="l" t="t" r="r" b="b"/>
              <a:pathLst>
                <a:path w="6708775" h="27940">
                  <a:moveTo>
                    <a:pt x="6708343" y="0"/>
                  </a:moveTo>
                  <a:lnTo>
                    <a:pt x="3277819" y="0"/>
                  </a:lnTo>
                  <a:lnTo>
                    <a:pt x="3259582" y="0"/>
                  </a:lnTo>
                  <a:lnTo>
                    <a:pt x="3250387" y="0"/>
                  </a:lnTo>
                  <a:lnTo>
                    <a:pt x="0" y="0"/>
                  </a:lnTo>
                  <a:lnTo>
                    <a:pt x="0" y="27419"/>
                  </a:lnTo>
                  <a:lnTo>
                    <a:pt x="3250387" y="27419"/>
                  </a:lnTo>
                  <a:lnTo>
                    <a:pt x="3259582" y="27419"/>
                  </a:lnTo>
                  <a:lnTo>
                    <a:pt x="3277819" y="27419"/>
                  </a:lnTo>
                  <a:lnTo>
                    <a:pt x="6708343" y="27419"/>
                  </a:lnTo>
                  <a:lnTo>
                    <a:pt x="6708343" y="0"/>
                  </a:lnTo>
                  <a:close/>
                </a:path>
              </a:pathLst>
            </a:custGeom>
            <a:solidFill>
              <a:srgbClr val="938953"/>
            </a:solidFill>
          </p:spPr>
          <p:txBody>
            <a:bodyPr wrap="square" lIns="0" tIns="0" rIns="0" bIns="0" rtlCol="0"/>
            <a:lstStyle/>
            <a:p/>
          </p:txBody>
        </p:sp>
        <p:pic>
          <p:nvPicPr>
            <p:cNvPr id="5" name="object 5"/>
            <p:cNvPicPr/>
            <p:nvPr/>
          </p:nvPicPr>
          <p:blipFill>
            <a:blip r:embed="rId2" cstate="print"/>
            <a:stretch>
              <a:fillRect/>
            </a:stretch>
          </p:blipFill>
          <p:spPr>
            <a:xfrm>
              <a:off x="6157524" y="432815"/>
              <a:ext cx="1059010" cy="420624"/>
            </a:xfrm>
            <a:prstGeom prst="rect">
              <a:avLst/>
            </a:prstGeom>
          </p:spPr>
        </p:pic>
      </p:grpSp>
      <p:sp>
        <p:nvSpPr>
          <p:cNvPr id="6" name="object 6"/>
          <p:cNvSpPr/>
          <p:nvPr/>
        </p:nvSpPr>
        <p:spPr>
          <a:xfrm>
            <a:off x="539800" y="10287000"/>
            <a:ext cx="6699250" cy="18415"/>
          </a:xfrm>
          <a:custGeom>
            <a:avLst/>
            <a:gdLst/>
            <a:ahLst/>
            <a:cxnLst/>
            <a:rect l="l" t="t" r="r" b="b"/>
            <a:pathLst>
              <a:path w="6699250" h="18415">
                <a:moveTo>
                  <a:pt x="4400042" y="0"/>
                </a:moveTo>
                <a:lnTo>
                  <a:pt x="0" y="0"/>
                </a:lnTo>
                <a:lnTo>
                  <a:pt x="0" y="18288"/>
                </a:lnTo>
                <a:lnTo>
                  <a:pt x="4400042" y="18288"/>
                </a:lnTo>
                <a:lnTo>
                  <a:pt x="4400042" y="0"/>
                </a:lnTo>
                <a:close/>
              </a:path>
              <a:path w="6699250" h="18415">
                <a:moveTo>
                  <a:pt x="6699199" y="0"/>
                </a:moveTo>
                <a:lnTo>
                  <a:pt x="4418406" y="0"/>
                </a:lnTo>
                <a:lnTo>
                  <a:pt x="4400118" y="0"/>
                </a:lnTo>
                <a:lnTo>
                  <a:pt x="4400118" y="18288"/>
                </a:lnTo>
                <a:lnTo>
                  <a:pt x="4418406" y="18288"/>
                </a:lnTo>
                <a:lnTo>
                  <a:pt x="6699199" y="18288"/>
                </a:lnTo>
                <a:lnTo>
                  <a:pt x="6699199" y="0"/>
                </a:lnTo>
                <a:close/>
              </a:path>
            </a:pathLst>
          </a:custGeom>
          <a:solidFill>
            <a:srgbClr val="938953"/>
          </a:solidFill>
        </p:spPr>
        <p:txBody>
          <a:bodyPr wrap="square" lIns="0" tIns="0" rIns="0" bIns="0" rtlCol="0"/>
          <a:lstStyle/>
          <a:p/>
        </p:txBody>
      </p:sp>
      <p:sp>
        <p:nvSpPr>
          <p:cNvPr id="7" name="object 7"/>
          <p:cNvSpPr txBox="1"/>
          <p:nvPr/>
        </p:nvSpPr>
        <p:spPr>
          <a:xfrm>
            <a:off x="527100" y="979372"/>
            <a:ext cx="5071110" cy="2522855"/>
          </a:xfrm>
          <a:prstGeom prst="rect">
            <a:avLst/>
          </a:prstGeom>
        </p:spPr>
        <p:txBody>
          <a:bodyPr wrap="square" lIns="0" tIns="12065" rIns="0" bIns="0" rtlCol="0" vert="horz">
            <a:spAutoFit/>
          </a:bodyPr>
          <a:lstStyle/>
          <a:p>
            <a:pPr algn="just" marL="12700" marR="5080">
              <a:lnSpc>
                <a:spcPct val="140000"/>
              </a:lnSpc>
              <a:spcBef>
                <a:spcPts val="95"/>
              </a:spcBef>
            </a:pPr>
            <a:r>
              <a:rPr dirty="0" sz="1000" spc="5">
                <a:latin typeface="PMingLiU"/>
                <a:cs typeface="PMingLiU"/>
              </a:rPr>
              <a:t>较为晚</a:t>
            </a:r>
            <a:r>
              <a:rPr dirty="0" sz="1000" spc="-20">
                <a:latin typeface="PMingLiU"/>
                <a:cs typeface="PMingLiU"/>
              </a:rPr>
              <a:t>期</a:t>
            </a:r>
            <a:r>
              <a:rPr dirty="0" sz="1000" spc="5">
                <a:latin typeface="PMingLiU"/>
                <a:cs typeface="PMingLiU"/>
              </a:rPr>
              <a:t>，而</a:t>
            </a:r>
            <a:r>
              <a:rPr dirty="0" sz="1000" spc="175">
                <a:latin typeface="PMingLiU"/>
                <a:cs typeface="PMingLiU"/>
              </a:rPr>
              <a:t> </a:t>
            </a:r>
            <a:r>
              <a:rPr dirty="0" sz="1000" spc="-5">
                <a:latin typeface="Arial"/>
                <a:cs typeface="Arial"/>
              </a:rPr>
              <a:t>CAR-T</a:t>
            </a:r>
            <a:r>
              <a:rPr dirty="0" sz="1000" spc="110">
                <a:latin typeface="Arial"/>
                <a:cs typeface="Arial"/>
              </a:rPr>
              <a:t> </a:t>
            </a:r>
            <a:r>
              <a:rPr dirty="0" sz="1000" spc="-20">
                <a:latin typeface="PMingLiU"/>
                <a:cs typeface="PMingLiU"/>
              </a:rPr>
              <a:t>治</a:t>
            </a:r>
            <a:r>
              <a:rPr dirty="0" sz="1000" spc="5">
                <a:latin typeface="PMingLiU"/>
                <a:cs typeface="PMingLiU"/>
              </a:rPr>
              <a:t>疗相关</a:t>
            </a:r>
            <a:r>
              <a:rPr dirty="0" sz="1000" spc="175">
                <a:latin typeface="PMingLiU"/>
                <a:cs typeface="PMingLiU"/>
              </a:rPr>
              <a:t> </a:t>
            </a:r>
            <a:r>
              <a:rPr dirty="0" sz="1000" spc="-5">
                <a:latin typeface="Arial"/>
                <a:cs typeface="Arial"/>
              </a:rPr>
              <a:t>SAE</a:t>
            </a:r>
            <a:r>
              <a:rPr dirty="0" sz="1000" spc="105">
                <a:latin typeface="Arial"/>
                <a:cs typeface="Arial"/>
              </a:rPr>
              <a:t> </a:t>
            </a:r>
            <a:r>
              <a:rPr dirty="0" sz="1000" spc="-20">
                <a:latin typeface="PMingLiU"/>
                <a:cs typeface="PMingLiU"/>
              </a:rPr>
              <a:t>比</a:t>
            </a:r>
            <a:r>
              <a:rPr dirty="0" sz="1000" spc="5">
                <a:latin typeface="PMingLiU"/>
                <a:cs typeface="PMingLiU"/>
              </a:rPr>
              <a:t>例一</a:t>
            </a:r>
            <a:r>
              <a:rPr dirty="0" sz="1000" spc="-20">
                <a:latin typeface="PMingLiU"/>
                <a:cs typeface="PMingLiU"/>
              </a:rPr>
              <a:t>般</a:t>
            </a:r>
            <a:r>
              <a:rPr dirty="0" sz="1000" spc="5">
                <a:latin typeface="PMingLiU"/>
                <a:cs typeface="PMingLiU"/>
              </a:rPr>
              <a:t>较高</a:t>
            </a:r>
            <a:r>
              <a:rPr dirty="0" sz="1000" spc="-20">
                <a:latin typeface="PMingLiU"/>
                <a:cs typeface="PMingLiU"/>
              </a:rPr>
              <a:t>，</a:t>
            </a:r>
            <a:r>
              <a:rPr dirty="0" sz="1000" spc="5">
                <a:latin typeface="PMingLiU"/>
                <a:cs typeface="PMingLiU"/>
              </a:rPr>
              <a:t>考虑到</a:t>
            </a:r>
            <a:r>
              <a:rPr dirty="0" sz="1000" spc="-20">
                <a:latin typeface="PMingLiU"/>
                <a:cs typeface="PMingLiU"/>
              </a:rPr>
              <a:t>保</a:t>
            </a:r>
            <a:r>
              <a:rPr dirty="0" sz="1000" spc="5">
                <a:latin typeface="PMingLiU"/>
                <a:cs typeface="PMingLiU"/>
              </a:rPr>
              <a:t>障患</a:t>
            </a:r>
            <a:r>
              <a:rPr dirty="0" sz="1000" spc="-20">
                <a:latin typeface="PMingLiU"/>
                <a:cs typeface="PMingLiU"/>
              </a:rPr>
              <a:t>者</a:t>
            </a:r>
            <a:r>
              <a:rPr dirty="0" sz="1000" spc="5">
                <a:latin typeface="PMingLiU"/>
                <a:cs typeface="PMingLiU"/>
              </a:rPr>
              <a:t>安全</a:t>
            </a:r>
            <a:r>
              <a:rPr dirty="0" sz="1000" spc="-20">
                <a:latin typeface="PMingLiU"/>
                <a:cs typeface="PMingLiU"/>
              </a:rPr>
              <a:t>及</a:t>
            </a:r>
            <a:r>
              <a:rPr dirty="0" sz="1000" spc="5">
                <a:latin typeface="PMingLiU"/>
                <a:cs typeface="PMingLiU"/>
              </a:rPr>
              <a:t>尽可</a:t>
            </a:r>
            <a:r>
              <a:rPr dirty="0" sz="1000" spc="-20">
                <a:latin typeface="PMingLiU"/>
                <a:cs typeface="PMingLiU"/>
              </a:rPr>
              <a:t>能</a:t>
            </a:r>
            <a:r>
              <a:rPr dirty="0" sz="1000" spc="5">
                <a:latin typeface="PMingLiU"/>
                <a:cs typeface="PMingLiU"/>
              </a:rPr>
              <a:t>节省住 院花费</a:t>
            </a:r>
            <a:r>
              <a:rPr dirty="0" sz="1000" spc="-5">
                <a:latin typeface="PMingLiU"/>
                <a:cs typeface="PMingLiU"/>
              </a:rPr>
              <a:t>，</a:t>
            </a:r>
            <a:r>
              <a:rPr dirty="0" sz="1000" spc="-5">
                <a:latin typeface="Arial"/>
                <a:cs typeface="Arial"/>
              </a:rPr>
              <a:t>CAR-T</a:t>
            </a:r>
            <a:r>
              <a:rPr dirty="0" sz="1000" spc="-60">
                <a:latin typeface="Arial"/>
                <a:cs typeface="Arial"/>
              </a:rPr>
              <a:t> </a:t>
            </a:r>
            <a:r>
              <a:rPr dirty="0" sz="1000" spc="-20">
                <a:latin typeface="PMingLiU"/>
                <a:cs typeface="PMingLiU"/>
              </a:rPr>
              <a:t>治</a:t>
            </a:r>
            <a:r>
              <a:rPr dirty="0" sz="1000" spc="5">
                <a:latin typeface="PMingLiU"/>
                <a:cs typeface="PMingLiU"/>
              </a:rPr>
              <a:t>疗的</a:t>
            </a:r>
            <a:r>
              <a:rPr dirty="0" sz="1000" spc="-20">
                <a:latin typeface="PMingLiU"/>
                <a:cs typeface="PMingLiU"/>
              </a:rPr>
              <a:t>安</a:t>
            </a:r>
            <a:r>
              <a:rPr dirty="0" sz="1000" spc="5">
                <a:latin typeface="PMingLiU"/>
                <a:cs typeface="PMingLiU"/>
              </a:rPr>
              <a:t>全性</a:t>
            </a:r>
            <a:r>
              <a:rPr dirty="0" sz="1000" spc="-20">
                <a:latin typeface="PMingLiU"/>
                <a:cs typeface="PMingLiU"/>
              </a:rPr>
              <a:t>尤</a:t>
            </a:r>
            <a:r>
              <a:rPr dirty="0" sz="1000" spc="5">
                <a:latin typeface="PMingLiU"/>
                <a:cs typeface="PMingLiU"/>
              </a:rPr>
              <a:t>其值</a:t>
            </a:r>
            <a:r>
              <a:rPr dirty="0" sz="1000" spc="-20">
                <a:latin typeface="PMingLiU"/>
                <a:cs typeface="PMingLiU"/>
              </a:rPr>
              <a:t>得</a:t>
            </a:r>
            <a:r>
              <a:rPr dirty="0" sz="1000" spc="5">
                <a:latin typeface="PMingLiU"/>
                <a:cs typeface="PMingLiU"/>
              </a:rPr>
              <a:t>重视。</a:t>
            </a:r>
            <a:endParaRPr sz="1000">
              <a:latin typeface="PMingLiU"/>
              <a:cs typeface="PMingLiU"/>
            </a:endParaRPr>
          </a:p>
          <a:p>
            <a:pPr algn="just" marL="12700" marR="5080">
              <a:lnSpc>
                <a:spcPct val="139500"/>
              </a:lnSpc>
              <a:spcBef>
                <a:spcPts val="610"/>
              </a:spcBef>
            </a:pPr>
            <a:r>
              <a:rPr dirty="0" sz="1000" spc="5">
                <a:latin typeface="PMingLiU"/>
                <a:cs typeface="PMingLiU"/>
              </a:rPr>
              <a:t>共刺激域可实现</a:t>
            </a:r>
            <a:r>
              <a:rPr dirty="0" sz="1000" spc="-20">
                <a:latin typeface="PMingLiU"/>
                <a:cs typeface="PMingLiU"/>
              </a:rPr>
              <a:t>细</a:t>
            </a:r>
            <a:r>
              <a:rPr dirty="0" sz="1000" spc="5">
                <a:latin typeface="PMingLiU"/>
                <a:cs typeface="PMingLiU"/>
              </a:rPr>
              <a:t>胞内信号</a:t>
            </a:r>
            <a:r>
              <a:rPr dirty="0" sz="1000" spc="-20">
                <a:latin typeface="PMingLiU"/>
                <a:cs typeface="PMingLiU"/>
              </a:rPr>
              <a:t>的</a:t>
            </a:r>
            <a:r>
              <a:rPr dirty="0" sz="1000" spc="5">
                <a:latin typeface="PMingLiU"/>
                <a:cs typeface="PMingLiU"/>
              </a:rPr>
              <a:t>活化，使</a:t>
            </a:r>
            <a:r>
              <a:rPr dirty="0" sz="1000" spc="229">
                <a:latin typeface="PMingLiU"/>
                <a:cs typeface="PMingLiU"/>
              </a:rPr>
              <a:t> </a:t>
            </a:r>
            <a:r>
              <a:rPr dirty="0" sz="1000" spc="5">
                <a:latin typeface="Arial"/>
                <a:cs typeface="Arial"/>
              </a:rPr>
              <a:t>T</a:t>
            </a:r>
            <a:r>
              <a:rPr dirty="0" sz="1000" spc="165">
                <a:latin typeface="Arial"/>
                <a:cs typeface="Arial"/>
              </a:rPr>
              <a:t> </a:t>
            </a:r>
            <a:r>
              <a:rPr dirty="0" sz="1000" spc="5">
                <a:latin typeface="PMingLiU"/>
                <a:cs typeface="PMingLiU"/>
              </a:rPr>
              <a:t>细胞持</a:t>
            </a:r>
            <a:r>
              <a:rPr dirty="0" sz="1000" spc="-20">
                <a:latin typeface="PMingLiU"/>
                <a:cs typeface="PMingLiU"/>
              </a:rPr>
              <a:t>续增</a:t>
            </a:r>
            <a:r>
              <a:rPr dirty="0" sz="1000" spc="5">
                <a:latin typeface="PMingLiU"/>
                <a:cs typeface="PMingLiU"/>
              </a:rPr>
              <a:t>殖并释放细胞因</a:t>
            </a:r>
            <a:r>
              <a:rPr dirty="0" sz="1000" spc="-20">
                <a:latin typeface="PMingLiU"/>
                <a:cs typeface="PMingLiU"/>
              </a:rPr>
              <a:t>子</a:t>
            </a:r>
            <a:r>
              <a:rPr dirty="0" sz="1000" spc="5">
                <a:latin typeface="PMingLiU"/>
                <a:cs typeface="PMingLiU"/>
              </a:rPr>
              <a:t>，但过度</a:t>
            </a:r>
            <a:r>
              <a:rPr dirty="0" sz="1000" spc="-20">
                <a:latin typeface="PMingLiU"/>
                <a:cs typeface="PMingLiU"/>
              </a:rPr>
              <a:t>的</a:t>
            </a:r>
            <a:r>
              <a:rPr dirty="0" sz="1000" spc="5">
                <a:latin typeface="PMingLiU"/>
                <a:cs typeface="PMingLiU"/>
              </a:rPr>
              <a:t>共刺激 </a:t>
            </a:r>
            <a:r>
              <a:rPr dirty="0" sz="1000" spc="120">
                <a:latin typeface="PMingLiU"/>
                <a:cs typeface="PMingLiU"/>
              </a:rPr>
              <a:t>信号可</a:t>
            </a:r>
            <a:r>
              <a:rPr dirty="0" sz="1000" spc="95">
                <a:latin typeface="PMingLiU"/>
                <a:cs typeface="PMingLiU"/>
              </a:rPr>
              <a:t>能</a:t>
            </a:r>
            <a:r>
              <a:rPr dirty="0" sz="1000" spc="120">
                <a:latin typeface="PMingLiU"/>
                <a:cs typeface="PMingLiU"/>
              </a:rPr>
              <a:t>会促</a:t>
            </a:r>
            <a:r>
              <a:rPr dirty="0" sz="1000" spc="95">
                <a:latin typeface="PMingLiU"/>
                <a:cs typeface="PMingLiU"/>
              </a:rPr>
              <a:t>进</a:t>
            </a:r>
            <a:r>
              <a:rPr dirty="0" sz="1000" spc="120">
                <a:latin typeface="PMingLiU"/>
                <a:cs typeface="PMingLiU"/>
              </a:rPr>
              <a:t>衰竭</a:t>
            </a:r>
            <a:r>
              <a:rPr dirty="0" sz="1000" spc="5">
                <a:latin typeface="PMingLiU"/>
                <a:cs typeface="PMingLiU"/>
              </a:rPr>
              <a:t>，</a:t>
            </a:r>
            <a:r>
              <a:rPr dirty="0" sz="1000" spc="-165">
                <a:latin typeface="PMingLiU"/>
                <a:cs typeface="PMingLiU"/>
              </a:rPr>
              <a:t> </a:t>
            </a:r>
            <a:r>
              <a:rPr dirty="0" sz="1000" spc="120">
                <a:latin typeface="PMingLiU"/>
                <a:cs typeface="PMingLiU"/>
              </a:rPr>
              <a:t>另外</a:t>
            </a:r>
            <a:r>
              <a:rPr dirty="0" sz="1000" spc="95">
                <a:latin typeface="PMingLiU"/>
                <a:cs typeface="PMingLiU"/>
              </a:rPr>
              <a:t>也</a:t>
            </a:r>
            <a:r>
              <a:rPr dirty="0" sz="1000" spc="120">
                <a:latin typeface="PMingLiU"/>
                <a:cs typeface="PMingLiU"/>
              </a:rPr>
              <a:t>有可</a:t>
            </a:r>
            <a:r>
              <a:rPr dirty="0" sz="1000" spc="95">
                <a:latin typeface="PMingLiU"/>
                <a:cs typeface="PMingLiU"/>
              </a:rPr>
              <a:t>能</a:t>
            </a:r>
            <a:r>
              <a:rPr dirty="0" sz="1000" spc="120">
                <a:latin typeface="PMingLiU"/>
                <a:cs typeface="PMingLiU"/>
              </a:rPr>
              <a:t>会导</a:t>
            </a:r>
            <a:r>
              <a:rPr dirty="0" sz="1000" spc="95">
                <a:latin typeface="PMingLiU"/>
                <a:cs typeface="PMingLiU"/>
              </a:rPr>
              <a:t>致</a:t>
            </a:r>
            <a:r>
              <a:rPr dirty="0" sz="1000" spc="120">
                <a:latin typeface="PMingLiU"/>
                <a:cs typeface="PMingLiU"/>
              </a:rPr>
              <a:t>细</a:t>
            </a:r>
            <a:r>
              <a:rPr dirty="0" sz="1000" spc="95">
                <a:latin typeface="PMingLiU"/>
                <a:cs typeface="PMingLiU"/>
              </a:rPr>
              <a:t>胞</a:t>
            </a:r>
            <a:r>
              <a:rPr dirty="0" sz="1000" spc="120">
                <a:latin typeface="PMingLiU"/>
                <a:cs typeface="PMingLiU"/>
              </a:rPr>
              <a:t>因子释</a:t>
            </a:r>
            <a:r>
              <a:rPr dirty="0" sz="1000" spc="95">
                <a:latin typeface="PMingLiU"/>
                <a:cs typeface="PMingLiU"/>
              </a:rPr>
              <a:t>放</a:t>
            </a:r>
            <a:r>
              <a:rPr dirty="0" sz="1000" spc="120">
                <a:latin typeface="PMingLiU"/>
                <a:cs typeface="PMingLiU"/>
              </a:rPr>
              <a:t>综合</a:t>
            </a:r>
            <a:r>
              <a:rPr dirty="0" sz="1000" spc="5">
                <a:latin typeface="PMingLiU"/>
                <a:cs typeface="PMingLiU"/>
              </a:rPr>
              <a:t>征</a:t>
            </a:r>
            <a:r>
              <a:rPr dirty="0" sz="1000" spc="150">
                <a:latin typeface="PMingLiU"/>
                <a:cs typeface="PMingLiU"/>
              </a:rPr>
              <a:t> </a:t>
            </a:r>
            <a:r>
              <a:rPr dirty="0" sz="1000">
                <a:latin typeface="Arial"/>
                <a:cs typeface="Arial"/>
              </a:rPr>
              <a:t>(cytokine</a:t>
            </a:r>
            <a:r>
              <a:rPr dirty="0" sz="1000" spc="245">
                <a:latin typeface="Arial"/>
                <a:cs typeface="Arial"/>
              </a:rPr>
              <a:t> </a:t>
            </a:r>
            <a:r>
              <a:rPr dirty="0" sz="1000" spc="-10">
                <a:latin typeface="Arial"/>
                <a:cs typeface="Arial"/>
              </a:rPr>
              <a:t>release  </a:t>
            </a:r>
            <a:r>
              <a:rPr dirty="0" sz="1000" spc="-5">
                <a:latin typeface="Arial"/>
                <a:cs typeface="Arial"/>
              </a:rPr>
              <a:t>syndrome,</a:t>
            </a:r>
            <a:r>
              <a:rPr dirty="0" sz="1000" spc="170">
                <a:latin typeface="Arial"/>
                <a:cs typeface="Arial"/>
              </a:rPr>
              <a:t> </a:t>
            </a:r>
            <a:r>
              <a:rPr dirty="0" sz="1000" spc="-5">
                <a:latin typeface="Arial"/>
                <a:cs typeface="Arial"/>
              </a:rPr>
              <a:t>CRS)</a:t>
            </a:r>
            <a:r>
              <a:rPr dirty="0" sz="1000" spc="5">
                <a:latin typeface="PMingLiU"/>
                <a:cs typeface="PMingLiU"/>
              </a:rPr>
              <a:t>。目前</a:t>
            </a:r>
            <a:r>
              <a:rPr dirty="0" sz="1000" spc="-20">
                <a:latin typeface="PMingLiU"/>
                <a:cs typeface="PMingLiU"/>
              </a:rPr>
              <a:t>全</a:t>
            </a:r>
            <a:r>
              <a:rPr dirty="0" sz="1000" spc="5">
                <a:latin typeface="PMingLiU"/>
                <a:cs typeface="PMingLiU"/>
              </a:rPr>
              <a:t>球已获批的</a:t>
            </a:r>
            <a:r>
              <a:rPr dirty="0" sz="1000" spc="-20">
                <a:latin typeface="PMingLiU"/>
                <a:cs typeface="PMingLiU"/>
              </a:rPr>
              <a:t>所</a:t>
            </a:r>
            <a:r>
              <a:rPr dirty="0" sz="1000" spc="5">
                <a:latin typeface="PMingLiU"/>
                <a:cs typeface="PMingLiU"/>
              </a:rPr>
              <a:t>有</a:t>
            </a:r>
            <a:r>
              <a:rPr dirty="0" sz="1000" spc="260">
                <a:latin typeface="PMingLiU"/>
                <a:cs typeface="PMingLiU"/>
              </a:rPr>
              <a:t> </a:t>
            </a:r>
            <a:r>
              <a:rPr dirty="0" sz="1000">
                <a:latin typeface="Arial"/>
                <a:cs typeface="Arial"/>
              </a:rPr>
              <a:t>CAR-T</a:t>
            </a:r>
            <a:r>
              <a:rPr dirty="0" sz="1000" spc="175">
                <a:latin typeface="Arial"/>
                <a:cs typeface="Arial"/>
              </a:rPr>
              <a:t> </a:t>
            </a:r>
            <a:r>
              <a:rPr dirty="0" sz="1000" spc="-20">
                <a:latin typeface="PMingLiU"/>
                <a:cs typeface="PMingLiU"/>
              </a:rPr>
              <a:t>产</a:t>
            </a:r>
            <a:r>
              <a:rPr dirty="0" sz="1000" spc="5">
                <a:latin typeface="PMingLiU"/>
                <a:cs typeface="PMingLiU"/>
              </a:rPr>
              <a:t>品均采用二代结构，伴有一个共</a:t>
            </a:r>
            <a:r>
              <a:rPr dirty="0" sz="1000" spc="-20">
                <a:latin typeface="PMingLiU"/>
                <a:cs typeface="PMingLiU"/>
              </a:rPr>
              <a:t>刺</a:t>
            </a:r>
            <a:r>
              <a:rPr dirty="0" sz="1000" spc="5">
                <a:latin typeface="PMingLiU"/>
                <a:cs typeface="PMingLiU"/>
              </a:rPr>
              <a:t>激 域</a:t>
            </a:r>
            <a:r>
              <a:rPr dirty="0" sz="1000" spc="-20">
                <a:latin typeface="PMingLiU"/>
                <a:cs typeface="PMingLiU"/>
              </a:rPr>
              <a:t> </a:t>
            </a:r>
            <a:r>
              <a:rPr dirty="0" sz="1000" spc="-5">
                <a:latin typeface="Arial"/>
                <a:cs typeface="Arial"/>
              </a:rPr>
              <a:t>CD28</a:t>
            </a:r>
            <a:r>
              <a:rPr dirty="0" sz="1000" spc="-70">
                <a:latin typeface="Arial"/>
                <a:cs typeface="Arial"/>
              </a:rPr>
              <a:t> </a:t>
            </a:r>
            <a:r>
              <a:rPr dirty="0" sz="1000" spc="5">
                <a:latin typeface="PMingLiU"/>
                <a:cs typeface="PMingLiU"/>
              </a:rPr>
              <a:t>或</a:t>
            </a:r>
            <a:r>
              <a:rPr dirty="0" sz="1000" spc="-15">
                <a:latin typeface="PMingLiU"/>
                <a:cs typeface="PMingLiU"/>
              </a:rPr>
              <a:t> </a:t>
            </a:r>
            <a:r>
              <a:rPr dirty="0" sz="1000" spc="-5">
                <a:latin typeface="Arial"/>
                <a:cs typeface="Arial"/>
              </a:rPr>
              <a:t>4-1BB</a:t>
            </a:r>
            <a:r>
              <a:rPr dirty="0" sz="1000" spc="5">
                <a:latin typeface="PMingLiU"/>
                <a:cs typeface="PMingLiU"/>
              </a:rPr>
              <a:t>。研</a:t>
            </a:r>
            <a:r>
              <a:rPr dirty="0" sz="1000" spc="-20">
                <a:latin typeface="PMingLiU"/>
                <a:cs typeface="PMingLiU"/>
              </a:rPr>
              <a:t>究</a:t>
            </a:r>
            <a:r>
              <a:rPr dirty="0" sz="1000" spc="5">
                <a:latin typeface="PMingLiU"/>
                <a:cs typeface="PMingLiU"/>
              </a:rPr>
              <a:t>表明</a:t>
            </a:r>
            <a:r>
              <a:rPr dirty="0" sz="1000" spc="-20">
                <a:latin typeface="PMingLiU"/>
                <a:cs typeface="PMingLiU"/>
              </a:rPr>
              <a:t>，</a:t>
            </a:r>
            <a:r>
              <a:rPr dirty="0" sz="1000" spc="5">
                <a:latin typeface="PMingLiU"/>
                <a:cs typeface="PMingLiU"/>
              </a:rPr>
              <a:t>具有</a:t>
            </a:r>
            <a:r>
              <a:rPr dirty="0" sz="1000" spc="-10">
                <a:latin typeface="PMingLiU"/>
                <a:cs typeface="PMingLiU"/>
              </a:rPr>
              <a:t> </a:t>
            </a:r>
            <a:r>
              <a:rPr dirty="0" sz="1000" spc="-5">
                <a:latin typeface="Arial"/>
                <a:cs typeface="Arial"/>
              </a:rPr>
              <a:t>CD28</a:t>
            </a:r>
            <a:r>
              <a:rPr dirty="0" sz="1000" spc="-70">
                <a:latin typeface="Arial"/>
                <a:cs typeface="Arial"/>
              </a:rPr>
              <a:t> </a:t>
            </a:r>
            <a:r>
              <a:rPr dirty="0" sz="1000" spc="5">
                <a:latin typeface="PMingLiU"/>
                <a:cs typeface="PMingLiU"/>
              </a:rPr>
              <a:t>共</a:t>
            </a:r>
            <a:r>
              <a:rPr dirty="0" sz="1000" spc="-20">
                <a:latin typeface="PMingLiU"/>
                <a:cs typeface="PMingLiU"/>
              </a:rPr>
              <a:t>刺</a:t>
            </a:r>
            <a:r>
              <a:rPr dirty="0" sz="1000" spc="5">
                <a:latin typeface="PMingLiU"/>
                <a:cs typeface="PMingLiU"/>
              </a:rPr>
              <a:t>激域</a:t>
            </a:r>
            <a:r>
              <a:rPr dirty="0" sz="1000" spc="220">
                <a:latin typeface="PMingLiU"/>
                <a:cs typeface="PMingLiU"/>
              </a:rPr>
              <a:t>的</a:t>
            </a:r>
            <a:r>
              <a:rPr dirty="0" sz="1000">
                <a:latin typeface="Arial"/>
                <a:cs typeface="Arial"/>
              </a:rPr>
              <a:t>CAR-T</a:t>
            </a:r>
            <a:r>
              <a:rPr dirty="0" sz="1000" spc="-55">
                <a:latin typeface="Arial"/>
                <a:cs typeface="Arial"/>
              </a:rPr>
              <a:t> </a:t>
            </a:r>
            <a:r>
              <a:rPr dirty="0" sz="1000" spc="-20">
                <a:latin typeface="PMingLiU"/>
                <a:cs typeface="PMingLiU"/>
              </a:rPr>
              <a:t>细</a:t>
            </a:r>
            <a:r>
              <a:rPr dirty="0" sz="1000" spc="5">
                <a:latin typeface="PMingLiU"/>
                <a:cs typeface="PMingLiU"/>
              </a:rPr>
              <a:t>胞主</a:t>
            </a:r>
            <a:r>
              <a:rPr dirty="0" sz="1000" spc="-20">
                <a:latin typeface="PMingLiU"/>
                <a:cs typeface="PMingLiU"/>
              </a:rPr>
              <a:t>要</a:t>
            </a:r>
            <a:r>
              <a:rPr dirty="0" sz="1000" spc="5">
                <a:latin typeface="PMingLiU"/>
                <a:cs typeface="PMingLiU"/>
              </a:rPr>
              <a:t>使用</a:t>
            </a:r>
            <a:r>
              <a:rPr dirty="0" sz="1000" spc="-20">
                <a:latin typeface="PMingLiU"/>
                <a:cs typeface="PMingLiU"/>
              </a:rPr>
              <a:t>糖</a:t>
            </a:r>
            <a:r>
              <a:rPr dirty="0" sz="1000" spc="5">
                <a:latin typeface="PMingLiU"/>
                <a:cs typeface="PMingLiU"/>
              </a:rPr>
              <a:t>酵解</a:t>
            </a:r>
            <a:r>
              <a:rPr dirty="0" sz="1000" spc="-20">
                <a:latin typeface="PMingLiU"/>
                <a:cs typeface="PMingLiU"/>
              </a:rPr>
              <a:t>，</a:t>
            </a:r>
            <a:r>
              <a:rPr dirty="0" sz="1000" spc="5">
                <a:latin typeface="PMingLiU"/>
                <a:cs typeface="PMingLiU"/>
              </a:rPr>
              <a:t>而</a:t>
            </a:r>
            <a:r>
              <a:rPr dirty="0" sz="1000" spc="-15">
                <a:latin typeface="PMingLiU"/>
                <a:cs typeface="PMingLiU"/>
              </a:rPr>
              <a:t> </a:t>
            </a:r>
            <a:r>
              <a:rPr dirty="0" sz="1000" spc="-5">
                <a:latin typeface="Arial"/>
                <a:cs typeface="Arial"/>
              </a:rPr>
              <a:t>4-  </a:t>
            </a:r>
            <a:r>
              <a:rPr dirty="0" sz="1000">
                <a:latin typeface="Arial"/>
                <a:cs typeface="Arial"/>
              </a:rPr>
              <a:t>1BB</a:t>
            </a:r>
            <a:r>
              <a:rPr dirty="0" sz="1000" spc="5">
                <a:latin typeface="Arial"/>
                <a:cs typeface="Arial"/>
              </a:rPr>
              <a:t> </a:t>
            </a:r>
            <a:r>
              <a:rPr dirty="0" sz="1000" spc="5">
                <a:latin typeface="PMingLiU"/>
                <a:cs typeface="PMingLiU"/>
              </a:rPr>
              <a:t>共刺</a:t>
            </a:r>
            <a:r>
              <a:rPr dirty="0" sz="1000" spc="-20">
                <a:latin typeface="PMingLiU"/>
                <a:cs typeface="PMingLiU"/>
              </a:rPr>
              <a:t>激</a:t>
            </a:r>
            <a:r>
              <a:rPr dirty="0" sz="1000" spc="5">
                <a:latin typeface="PMingLiU"/>
                <a:cs typeface="PMingLiU"/>
              </a:rPr>
              <a:t>域</a:t>
            </a:r>
            <a:r>
              <a:rPr dirty="0" sz="1000" spc="-20">
                <a:latin typeface="PMingLiU"/>
                <a:cs typeface="PMingLiU"/>
              </a:rPr>
              <a:t>促</a:t>
            </a:r>
            <a:r>
              <a:rPr dirty="0" sz="1000" spc="5">
                <a:latin typeface="PMingLiU"/>
                <a:cs typeface="PMingLiU"/>
              </a:rPr>
              <a:t>进</a:t>
            </a:r>
            <a:r>
              <a:rPr dirty="0" sz="1000" spc="75">
                <a:latin typeface="PMingLiU"/>
                <a:cs typeface="PMingLiU"/>
              </a:rPr>
              <a:t> </a:t>
            </a:r>
            <a:r>
              <a:rPr dirty="0" sz="1000" spc="-5">
                <a:latin typeface="Arial"/>
                <a:cs typeface="Arial"/>
              </a:rPr>
              <a:t>CAR-T</a:t>
            </a:r>
            <a:r>
              <a:rPr dirty="0" sz="1000" spc="15">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的线</a:t>
            </a:r>
            <a:r>
              <a:rPr dirty="0" sz="1000" spc="-20">
                <a:latin typeface="PMingLiU"/>
                <a:cs typeface="PMingLiU"/>
              </a:rPr>
              <a:t>粒</a:t>
            </a:r>
            <a:r>
              <a:rPr dirty="0" sz="1000" spc="5">
                <a:latin typeface="PMingLiU"/>
                <a:cs typeface="PMingLiU"/>
              </a:rPr>
              <a:t>体生</a:t>
            </a:r>
            <a:r>
              <a:rPr dirty="0" sz="1000" spc="-20">
                <a:latin typeface="PMingLiU"/>
                <a:cs typeface="PMingLiU"/>
              </a:rPr>
              <a:t>成</a:t>
            </a:r>
            <a:r>
              <a:rPr dirty="0" sz="1000" spc="5">
                <a:latin typeface="PMingLiU"/>
                <a:cs typeface="PMingLiU"/>
              </a:rPr>
              <a:t>，增</a:t>
            </a:r>
            <a:r>
              <a:rPr dirty="0" sz="1000" spc="-20">
                <a:latin typeface="PMingLiU"/>
                <a:cs typeface="PMingLiU"/>
              </a:rPr>
              <a:t>强呼</a:t>
            </a:r>
            <a:r>
              <a:rPr dirty="0" sz="1000" spc="5">
                <a:latin typeface="PMingLiU"/>
                <a:cs typeface="PMingLiU"/>
              </a:rPr>
              <a:t>吸作用</a:t>
            </a:r>
            <a:r>
              <a:rPr dirty="0" sz="1000" spc="-20">
                <a:latin typeface="PMingLiU"/>
                <a:cs typeface="PMingLiU"/>
              </a:rPr>
              <a:t>。</a:t>
            </a:r>
            <a:r>
              <a:rPr dirty="0" sz="1000" spc="5">
                <a:latin typeface="PMingLiU"/>
                <a:cs typeface="PMingLiU"/>
              </a:rPr>
              <a:t>因此</a:t>
            </a:r>
            <a:r>
              <a:rPr dirty="0" sz="1000">
                <a:latin typeface="PMingLiU"/>
                <a:cs typeface="PMingLiU"/>
              </a:rPr>
              <a:t>，</a:t>
            </a:r>
            <a:r>
              <a:rPr dirty="0" sz="1000">
                <a:latin typeface="Arial"/>
                <a:cs typeface="Arial"/>
              </a:rPr>
              <a:t>CD28 </a:t>
            </a:r>
            <a:r>
              <a:rPr dirty="0" sz="1000" spc="-20">
                <a:latin typeface="PMingLiU"/>
                <a:cs typeface="PMingLiU"/>
              </a:rPr>
              <a:t>共</a:t>
            </a:r>
            <a:r>
              <a:rPr dirty="0" sz="1000" spc="5">
                <a:latin typeface="PMingLiU"/>
                <a:cs typeface="PMingLiU"/>
              </a:rPr>
              <a:t>刺激</a:t>
            </a:r>
            <a:r>
              <a:rPr dirty="0" sz="1000" spc="-20">
                <a:latin typeface="PMingLiU"/>
                <a:cs typeface="PMingLiU"/>
              </a:rPr>
              <a:t>域</a:t>
            </a:r>
            <a:r>
              <a:rPr dirty="0" sz="1000" spc="5">
                <a:latin typeface="PMingLiU"/>
                <a:cs typeface="PMingLiU"/>
              </a:rPr>
              <a:t>可以 诱导更</a:t>
            </a:r>
            <a:r>
              <a:rPr dirty="0" sz="1000" spc="-20">
                <a:latin typeface="PMingLiU"/>
                <a:cs typeface="PMingLiU"/>
              </a:rPr>
              <a:t>迅</a:t>
            </a:r>
            <a:r>
              <a:rPr dirty="0" sz="1000" spc="5">
                <a:latin typeface="PMingLiU"/>
                <a:cs typeface="PMingLiU"/>
              </a:rPr>
              <a:t>速的</a:t>
            </a:r>
            <a:r>
              <a:rPr dirty="0" sz="1000" spc="-20">
                <a:latin typeface="PMingLiU"/>
                <a:cs typeface="PMingLiU"/>
              </a:rPr>
              <a:t>抗</a:t>
            </a:r>
            <a:r>
              <a:rPr dirty="0" sz="1000" spc="5">
                <a:latin typeface="PMingLiU"/>
                <a:cs typeface="PMingLiU"/>
              </a:rPr>
              <a:t>肿瘤</a:t>
            </a:r>
            <a:r>
              <a:rPr dirty="0" sz="1000" spc="-20">
                <a:latin typeface="PMingLiU"/>
                <a:cs typeface="PMingLiU"/>
              </a:rPr>
              <a:t>反</a:t>
            </a:r>
            <a:r>
              <a:rPr dirty="0" sz="1000" spc="5">
                <a:latin typeface="PMingLiU"/>
                <a:cs typeface="PMingLiU"/>
              </a:rPr>
              <a:t>应，</a:t>
            </a:r>
            <a:r>
              <a:rPr dirty="0" sz="1000" spc="-20">
                <a:latin typeface="PMingLiU"/>
                <a:cs typeface="PMingLiU"/>
              </a:rPr>
              <a:t>但</a:t>
            </a:r>
            <a:r>
              <a:rPr dirty="0" sz="1000" spc="5">
                <a:latin typeface="PMingLiU"/>
                <a:cs typeface="PMingLiU"/>
              </a:rPr>
              <a:t>持久</a:t>
            </a:r>
            <a:r>
              <a:rPr dirty="0" sz="1000" spc="-20">
                <a:latin typeface="PMingLiU"/>
                <a:cs typeface="PMingLiU"/>
              </a:rPr>
              <a:t>性</a:t>
            </a:r>
            <a:r>
              <a:rPr dirty="0" sz="1000" spc="5">
                <a:latin typeface="PMingLiU"/>
                <a:cs typeface="PMingLiU"/>
              </a:rPr>
              <a:t>较差</a:t>
            </a:r>
            <a:r>
              <a:rPr dirty="0" sz="1000" spc="-20">
                <a:latin typeface="PMingLiU"/>
                <a:cs typeface="PMingLiU"/>
              </a:rPr>
              <a:t>；</a:t>
            </a:r>
            <a:r>
              <a:rPr dirty="0" sz="1000" spc="5">
                <a:latin typeface="PMingLiU"/>
                <a:cs typeface="PMingLiU"/>
              </a:rPr>
              <a:t>而</a:t>
            </a:r>
            <a:r>
              <a:rPr dirty="0" sz="1000" spc="229">
                <a:latin typeface="PMingLiU"/>
                <a:cs typeface="PMingLiU"/>
              </a:rPr>
              <a:t> </a:t>
            </a:r>
            <a:r>
              <a:rPr dirty="0" sz="1000">
                <a:latin typeface="Arial"/>
                <a:cs typeface="Arial"/>
              </a:rPr>
              <a:t>4-1BB</a:t>
            </a:r>
            <a:r>
              <a:rPr dirty="0" sz="1000" spc="130">
                <a:latin typeface="Arial"/>
                <a:cs typeface="Arial"/>
              </a:rPr>
              <a:t> </a:t>
            </a:r>
            <a:r>
              <a:rPr dirty="0" sz="1000" spc="5">
                <a:latin typeface="PMingLiU"/>
                <a:cs typeface="PMingLiU"/>
              </a:rPr>
              <a:t>的肿瘤</a:t>
            </a:r>
            <a:r>
              <a:rPr dirty="0" sz="1000" spc="-20">
                <a:latin typeface="PMingLiU"/>
                <a:cs typeface="PMingLiU"/>
              </a:rPr>
              <a:t>清</a:t>
            </a:r>
            <a:r>
              <a:rPr dirty="0" sz="1000" spc="5">
                <a:latin typeface="PMingLiU"/>
                <a:cs typeface="PMingLiU"/>
              </a:rPr>
              <a:t>除速</a:t>
            </a:r>
            <a:r>
              <a:rPr dirty="0" sz="1000" spc="-20">
                <a:latin typeface="PMingLiU"/>
                <a:cs typeface="PMingLiU"/>
              </a:rPr>
              <a:t>度</a:t>
            </a:r>
            <a:r>
              <a:rPr dirty="0" sz="1000" spc="5">
                <a:latin typeface="PMingLiU"/>
                <a:cs typeface="PMingLiU"/>
              </a:rPr>
              <a:t>较慢</a:t>
            </a:r>
            <a:r>
              <a:rPr dirty="0" sz="1000" spc="-20">
                <a:latin typeface="PMingLiU"/>
                <a:cs typeface="PMingLiU"/>
              </a:rPr>
              <a:t>，</a:t>
            </a:r>
            <a:r>
              <a:rPr dirty="0" sz="1000" spc="5">
                <a:latin typeface="PMingLiU"/>
                <a:cs typeface="PMingLiU"/>
              </a:rPr>
              <a:t>但可</a:t>
            </a:r>
            <a:r>
              <a:rPr dirty="0" sz="1000" spc="-20">
                <a:latin typeface="PMingLiU"/>
                <a:cs typeface="PMingLiU"/>
              </a:rPr>
              <a:t>诱</a:t>
            </a:r>
            <a:r>
              <a:rPr dirty="0" sz="1000" spc="5">
                <a:latin typeface="PMingLiU"/>
                <a:cs typeface="PMingLiU"/>
              </a:rPr>
              <a:t>导持续 性的高</a:t>
            </a:r>
            <a:r>
              <a:rPr dirty="0" sz="1000" spc="-20">
                <a:latin typeface="PMingLiU"/>
                <a:cs typeface="PMingLiU"/>
              </a:rPr>
              <a:t>水</a:t>
            </a:r>
            <a:r>
              <a:rPr dirty="0" sz="1000" spc="5">
                <a:latin typeface="PMingLiU"/>
                <a:cs typeface="PMingLiU"/>
              </a:rPr>
              <a:t>平反</a:t>
            </a:r>
            <a:r>
              <a:rPr dirty="0" sz="1000" spc="-20">
                <a:latin typeface="PMingLiU"/>
                <a:cs typeface="PMingLiU"/>
              </a:rPr>
              <a:t>应</a:t>
            </a:r>
            <a:r>
              <a:rPr dirty="0" sz="1000" spc="5">
                <a:latin typeface="PMingLiU"/>
                <a:cs typeface="PMingLiU"/>
              </a:rPr>
              <a:t>。细</a:t>
            </a:r>
            <a:r>
              <a:rPr dirty="0" sz="1000" spc="-20">
                <a:latin typeface="PMingLiU"/>
                <a:cs typeface="PMingLiU"/>
              </a:rPr>
              <a:t>胞</a:t>
            </a:r>
            <a:r>
              <a:rPr dirty="0" sz="1000" spc="5">
                <a:latin typeface="PMingLiU"/>
                <a:cs typeface="PMingLiU"/>
              </a:rPr>
              <a:t>因子</a:t>
            </a:r>
            <a:r>
              <a:rPr dirty="0" sz="1000" spc="-20">
                <a:latin typeface="PMingLiU"/>
                <a:cs typeface="PMingLiU"/>
              </a:rPr>
              <a:t>释</a:t>
            </a:r>
            <a:r>
              <a:rPr dirty="0" sz="1000" spc="5">
                <a:latin typeface="PMingLiU"/>
                <a:cs typeface="PMingLiU"/>
              </a:rPr>
              <a:t>放方</a:t>
            </a:r>
            <a:r>
              <a:rPr dirty="0" sz="1000" spc="-20">
                <a:latin typeface="PMingLiU"/>
                <a:cs typeface="PMingLiU"/>
              </a:rPr>
              <a:t>面</a:t>
            </a:r>
            <a:r>
              <a:rPr dirty="0" sz="1000" spc="5">
                <a:latin typeface="PMingLiU"/>
                <a:cs typeface="PMingLiU"/>
              </a:rPr>
              <a:t>，临</a:t>
            </a:r>
            <a:r>
              <a:rPr dirty="0" sz="1000" spc="-20">
                <a:latin typeface="PMingLiU"/>
                <a:cs typeface="PMingLiU"/>
              </a:rPr>
              <a:t>床</a:t>
            </a:r>
            <a:r>
              <a:rPr dirty="0" sz="1000" spc="5">
                <a:latin typeface="PMingLiU"/>
                <a:cs typeface="PMingLiU"/>
              </a:rPr>
              <a:t>前研</a:t>
            </a:r>
            <a:r>
              <a:rPr dirty="0" sz="1000" spc="-20">
                <a:latin typeface="PMingLiU"/>
                <a:cs typeface="PMingLiU"/>
              </a:rPr>
              <a:t>究</a:t>
            </a:r>
            <a:r>
              <a:rPr dirty="0" sz="1000" spc="5">
                <a:latin typeface="PMingLiU"/>
                <a:cs typeface="PMingLiU"/>
              </a:rPr>
              <a:t>表</a:t>
            </a:r>
            <a:r>
              <a:rPr dirty="0" sz="1000" spc="-20">
                <a:latin typeface="PMingLiU"/>
                <a:cs typeface="PMingLiU"/>
              </a:rPr>
              <a:t>明</a:t>
            </a:r>
            <a:r>
              <a:rPr dirty="0" sz="1000" spc="5">
                <a:latin typeface="PMingLiU"/>
                <a:cs typeface="PMingLiU"/>
              </a:rPr>
              <a:t>，对比</a:t>
            </a:r>
            <a:r>
              <a:rPr dirty="0" sz="1000" spc="-20">
                <a:latin typeface="PMingLiU"/>
                <a:cs typeface="PMingLiU"/>
              </a:rPr>
              <a:t>表</a:t>
            </a:r>
            <a:r>
              <a:rPr dirty="0" sz="1000" spc="5">
                <a:latin typeface="PMingLiU"/>
                <a:cs typeface="PMingLiU"/>
              </a:rPr>
              <a:t>达</a:t>
            </a:r>
            <a:r>
              <a:rPr dirty="0" sz="1000" spc="-75">
                <a:latin typeface="PMingLiU"/>
                <a:cs typeface="PMingLiU"/>
              </a:rPr>
              <a:t> </a:t>
            </a:r>
            <a:r>
              <a:rPr dirty="0" sz="1000">
                <a:latin typeface="Arial"/>
                <a:cs typeface="Arial"/>
              </a:rPr>
              <a:t>4-1BB</a:t>
            </a:r>
            <a:r>
              <a:rPr dirty="0" sz="1000" spc="-150">
                <a:latin typeface="Arial"/>
                <a:cs typeface="Arial"/>
              </a:rPr>
              <a:t> </a:t>
            </a:r>
            <a:r>
              <a:rPr dirty="0" sz="1000" spc="5">
                <a:latin typeface="PMingLiU"/>
                <a:cs typeface="PMingLiU"/>
              </a:rPr>
              <a:t>共刺</a:t>
            </a:r>
            <a:r>
              <a:rPr dirty="0" sz="1000" spc="-20">
                <a:latin typeface="PMingLiU"/>
                <a:cs typeface="PMingLiU"/>
              </a:rPr>
              <a:t>激</a:t>
            </a:r>
            <a:r>
              <a:rPr dirty="0" sz="1000" spc="5">
                <a:latin typeface="PMingLiU"/>
                <a:cs typeface="PMingLiU"/>
              </a:rPr>
              <a:t>域</a:t>
            </a:r>
            <a:r>
              <a:rPr dirty="0" sz="1000" spc="175">
                <a:latin typeface="PMingLiU"/>
                <a:cs typeface="PMingLiU"/>
              </a:rPr>
              <a:t>的</a:t>
            </a:r>
            <a:r>
              <a:rPr dirty="0" sz="1000" spc="-10">
                <a:latin typeface="Arial"/>
                <a:cs typeface="Arial"/>
              </a:rPr>
              <a:t>CAR-  </a:t>
            </a:r>
            <a:r>
              <a:rPr dirty="0" sz="1000" spc="5">
                <a:latin typeface="Arial"/>
                <a:cs typeface="Arial"/>
              </a:rPr>
              <a:t>T</a:t>
            </a:r>
            <a:r>
              <a:rPr dirty="0" sz="1000" spc="-55">
                <a:latin typeface="Arial"/>
                <a:cs typeface="Arial"/>
              </a:rPr>
              <a:t> </a:t>
            </a:r>
            <a:r>
              <a:rPr dirty="0" sz="1000" spc="5">
                <a:latin typeface="PMingLiU"/>
                <a:cs typeface="PMingLiU"/>
              </a:rPr>
              <a:t>细胞</a:t>
            </a:r>
            <a:r>
              <a:rPr dirty="0" sz="1000" spc="-20">
                <a:latin typeface="PMingLiU"/>
                <a:cs typeface="PMingLiU"/>
              </a:rPr>
              <a:t>，</a:t>
            </a:r>
            <a:r>
              <a:rPr dirty="0" sz="1000" spc="5">
                <a:latin typeface="PMingLiU"/>
                <a:cs typeface="PMingLiU"/>
              </a:rPr>
              <a:t>表达</a:t>
            </a:r>
            <a:r>
              <a:rPr dirty="0" sz="1000" spc="-15">
                <a:latin typeface="PMingLiU"/>
                <a:cs typeface="PMingLiU"/>
              </a:rPr>
              <a:t> </a:t>
            </a:r>
            <a:r>
              <a:rPr dirty="0" sz="1000" spc="-5">
                <a:latin typeface="Arial"/>
                <a:cs typeface="Arial"/>
              </a:rPr>
              <a:t>CD28</a:t>
            </a:r>
            <a:r>
              <a:rPr dirty="0" sz="1000" spc="-75">
                <a:latin typeface="Arial"/>
                <a:cs typeface="Arial"/>
              </a:rPr>
              <a:t> </a:t>
            </a:r>
            <a:r>
              <a:rPr dirty="0" sz="1000" spc="5">
                <a:latin typeface="PMingLiU"/>
                <a:cs typeface="PMingLiU"/>
              </a:rPr>
              <a:t>共刺激</a:t>
            </a:r>
            <a:r>
              <a:rPr dirty="0" sz="1000" spc="245">
                <a:latin typeface="PMingLiU"/>
                <a:cs typeface="PMingLiU"/>
              </a:rPr>
              <a:t>域</a:t>
            </a:r>
            <a:r>
              <a:rPr dirty="0" sz="1000">
                <a:latin typeface="Arial"/>
                <a:cs typeface="Arial"/>
              </a:rPr>
              <a:t>CAR-T</a:t>
            </a:r>
            <a:r>
              <a:rPr dirty="0" sz="1000" spc="-70">
                <a:latin typeface="Arial"/>
                <a:cs typeface="Arial"/>
              </a:rPr>
              <a:t> </a:t>
            </a:r>
            <a:r>
              <a:rPr dirty="0" sz="1000" spc="5">
                <a:latin typeface="PMingLiU"/>
                <a:cs typeface="PMingLiU"/>
              </a:rPr>
              <a:t>细胞</a:t>
            </a:r>
            <a:r>
              <a:rPr dirty="0" sz="1000" spc="-20">
                <a:latin typeface="PMingLiU"/>
                <a:cs typeface="PMingLiU"/>
              </a:rPr>
              <a:t>通</a:t>
            </a:r>
            <a:r>
              <a:rPr dirty="0" sz="1000" spc="5">
                <a:latin typeface="PMingLiU"/>
                <a:cs typeface="PMingLiU"/>
              </a:rPr>
              <a:t>常释</a:t>
            </a:r>
            <a:r>
              <a:rPr dirty="0" sz="1000" spc="-20">
                <a:latin typeface="PMingLiU"/>
                <a:cs typeface="PMingLiU"/>
              </a:rPr>
              <a:t>放</a:t>
            </a:r>
            <a:r>
              <a:rPr dirty="0" sz="1000" spc="5">
                <a:latin typeface="PMingLiU"/>
                <a:cs typeface="PMingLiU"/>
              </a:rPr>
              <a:t>更</a:t>
            </a:r>
            <a:r>
              <a:rPr dirty="0" sz="1000" spc="-20">
                <a:latin typeface="PMingLiU"/>
                <a:cs typeface="PMingLiU"/>
              </a:rPr>
              <a:t>多</a:t>
            </a:r>
            <a:r>
              <a:rPr dirty="0" sz="1000" spc="5">
                <a:latin typeface="PMingLiU"/>
                <a:cs typeface="PMingLiU"/>
              </a:rPr>
              <a:t>的细胞</a:t>
            </a:r>
            <a:r>
              <a:rPr dirty="0" sz="1000" spc="-20">
                <a:latin typeface="PMingLiU"/>
                <a:cs typeface="PMingLiU"/>
              </a:rPr>
              <a:t>因</a:t>
            </a:r>
            <a:r>
              <a:rPr dirty="0" sz="1000" spc="5">
                <a:latin typeface="PMingLiU"/>
                <a:cs typeface="PMingLiU"/>
              </a:rPr>
              <a:t>子</a:t>
            </a:r>
            <a:r>
              <a:rPr dirty="0" sz="1000">
                <a:latin typeface="Arial"/>
                <a:cs typeface="Arial"/>
              </a:rPr>
              <a:t>(IL-2</a:t>
            </a:r>
            <a:r>
              <a:rPr dirty="0" sz="1000" spc="-20">
                <a:latin typeface="PMingLiU"/>
                <a:cs typeface="PMingLiU"/>
              </a:rPr>
              <a:t>、</a:t>
            </a:r>
            <a:r>
              <a:rPr dirty="0" sz="1000">
                <a:latin typeface="Arial"/>
                <a:cs typeface="Arial"/>
              </a:rPr>
              <a:t>IFNγ</a:t>
            </a:r>
            <a:r>
              <a:rPr dirty="0" sz="1000" spc="-60">
                <a:latin typeface="Arial"/>
                <a:cs typeface="Arial"/>
              </a:rPr>
              <a:t> </a:t>
            </a:r>
            <a:r>
              <a:rPr dirty="0" sz="1000" spc="220">
                <a:latin typeface="PMingLiU"/>
                <a:cs typeface="PMingLiU"/>
              </a:rPr>
              <a:t>及</a:t>
            </a:r>
            <a:r>
              <a:rPr dirty="0" sz="1000" spc="-5">
                <a:latin typeface="Arial"/>
                <a:cs typeface="Arial"/>
              </a:rPr>
              <a:t>TNF)</a:t>
            </a:r>
            <a:r>
              <a:rPr dirty="0" sz="1000" spc="5">
                <a:latin typeface="PMingLiU"/>
                <a:cs typeface="PMingLiU"/>
              </a:rPr>
              <a:t>。</a:t>
            </a:r>
            <a:endParaRPr sz="1000">
              <a:latin typeface="PMingLiU"/>
              <a:cs typeface="PMingLiU"/>
            </a:endParaRPr>
          </a:p>
          <a:p>
            <a:pPr algn="just" marL="12700">
              <a:lnSpc>
                <a:spcPct val="100000"/>
              </a:lnSpc>
              <a:spcBef>
                <a:spcPts val="1105"/>
              </a:spcBef>
            </a:pPr>
            <a:r>
              <a:rPr dirty="0" sz="1000" spc="5" b="1">
                <a:latin typeface="Microsoft JhengHei UI"/>
                <a:cs typeface="Microsoft JhengHei UI"/>
              </a:rPr>
              <a:t>图</a:t>
            </a:r>
            <a:r>
              <a:rPr dirty="0" sz="1000" spc="30" b="1">
                <a:latin typeface="Microsoft JhengHei UI"/>
                <a:cs typeface="Microsoft JhengHei UI"/>
              </a:rPr>
              <a:t> </a:t>
            </a:r>
            <a:r>
              <a:rPr dirty="0" sz="1000" spc="-5" b="1">
                <a:latin typeface="Arial"/>
                <a:cs typeface="Arial"/>
              </a:rPr>
              <a:t>12:</a:t>
            </a:r>
            <a:r>
              <a:rPr dirty="0" sz="1000" spc="-15" b="1">
                <a:latin typeface="Arial"/>
                <a:cs typeface="Arial"/>
              </a:rPr>
              <a:t> </a:t>
            </a:r>
            <a:r>
              <a:rPr dirty="0" sz="1000" b="1">
                <a:latin typeface="Arial"/>
                <a:cs typeface="Arial"/>
              </a:rPr>
              <a:t>T</a:t>
            </a:r>
            <a:r>
              <a:rPr dirty="0" sz="1000" spc="-30" b="1">
                <a:latin typeface="Arial"/>
                <a:cs typeface="Arial"/>
              </a:rPr>
              <a:t> </a:t>
            </a:r>
            <a:r>
              <a:rPr dirty="0" sz="1000" spc="5" b="1">
                <a:latin typeface="Microsoft JhengHei UI"/>
                <a:cs typeface="Microsoft JhengHei UI"/>
              </a:rPr>
              <a:t>细胞</a:t>
            </a:r>
            <a:r>
              <a:rPr dirty="0" sz="1000" spc="-20" b="1">
                <a:latin typeface="Microsoft JhengHei UI"/>
                <a:cs typeface="Microsoft JhengHei UI"/>
              </a:rPr>
              <a:t>活</a:t>
            </a:r>
            <a:r>
              <a:rPr dirty="0" sz="1000" spc="5" b="1">
                <a:latin typeface="Microsoft JhengHei UI"/>
                <a:cs typeface="Microsoft JhengHei UI"/>
              </a:rPr>
              <a:t>化的</a:t>
            </a:r>
            <a:r>
              <a:rPr dirty="0" sz="1000" spc="-20" b="1">
                <a:latin typeface="Microsoft JhengHei UI"/>
                <a:cs typeface="Microsoft JhengHei UI"/>
              </a:rPr>
              <a:t>两</a:t>
            </a:r>
            <a:r>
              <a:rPr dirty="0" sz="1000" spc="5" b="1">
                <a:latin typeface="Microsoft JhengHei UI"/>
                <a:cs typeface="Microsoft JhengHei UI"/>
              </a:rPr>
              <a:t>种共</a:t>
            </a:r>
            <a:r>
              <a:rPr dirty="0" sz="1000" spc="-20" b="1">
                <a:latin typeface="Microsoft JhengHei UI"/>
                <a:cs typeface="Microsoft JhengHei UI"/>
              </a:rPr>
              <a:t>刺</a:t>
            </a:r>
            <a:r>
              <a:rPr dirty="0" sz="1000" spc="5" b="1">
                <a:latin typeface="Microsoft JhengHei UI"/>
                <a:cs typeface="Microsoft JhengHei UI"/>
              </a:rPr>
              <a:t>激信号</a:t>
            </a:r>
            <a:r>
              <a:rPr dirty="0" sz="1000" spc="-20" b="1">
                <a:latin typeface="Microsoft JhengHei UI"/>
                <a:cs typeface="Microsoft JhengHei UI"/>
              </a:rPr>
              <a:t>通</a:t>
            </a:r>
            <a:r>
              <a:rPr dirty="0" sz="1000" spc="5" b="1">
                <a:latin typeface="Microsoft JhengHei UI"/>
                <a:cs typeface="Microsoft JhengHei UI"/>
              </a:rPr>
              <a:t>路</a:t>
            </a:r>
            <a:endParaRPr sz="1000">
              <a:latin typeface="Microsoft JhengHei UI"/>
              <a:cs typeface="Microsoft JhengHei UI"/>
            </a:endParaRPr>
          </a:p>
        </p:txBody>
      </p:sp>
      <p:pic>
        <p:nvPicPr>
          <p:cNvPr id="8" name="object 8"/>
          <p:cNvPicPr/>
          <p:nvPr/>
        </p:nvPicPr>
        <p:blipFill>
          <a:blip r:embed="rId3" cstate="print"/>
          <a:stretch>
            <a:fillRect/>
          </a:stretch>
        </p:blipFill>
        <p:spPr>
          <a:xfrm>
            <a:off x="521512" y="3530472"/>
            <a:ext cx="5080127" cy="1198499"/>
          </a:xfrm>
          <a:prstGeom prst="rect">
            <a:avLst/>
          </a:prstGeom>
        </p:spPr>
      </p:pic>
      <p:sp>
        <p:nvSpPr>
          <p:cNvPr id="9" name="object 9"/>
          <p:cNvSpPr txBox="1"/>
          <p:nvPr/>
        </p:nvSpPr>
        <p:spPr>
          <a:xfrm>
            <a:off x="527100" y="4699813"/>
            <a:ext cx="5071745" cy="2320925"/>
          </a:xfrm>
          <a:prstGeom prst="rect">
            <a:avLst/>
          </a:prstGeom>
        </p:spPr>
        <p:txBody>
          <a:bodyPr wrap="square" lIns="0" tIns="40005" rIns="0" bIns="0" rtlCol="0" vert="horz">
            <a:spAutoFit/>
          </a:bodyPr>
          <a:lstStyle/>
          <a:p>
            <a:pPr algn="just" marL="12700">
              <a:lnSpc>
                <a:spcPct val="100000"/>
              </a:lnSpc>
              <a:spcBef>
                <a:spcPts val="315"/>
              </a:spcBef>
            </a:pPr>
            <a:r>
              <a:rPr dirty="0" sz="800" spc="-10">
                <a:latin typeface="PMingLiU"/>
                <a:cs typeface="PMingLiU"/>
              </a:rPr>
              <a:t>资料来</a:t>
            </a:r>
            <a:r>
              <a:rPr dirty="0" sz="800" spc="10">
                <a:latin typeface="PMingLiU"/>
                <a:cs typeface="PMingLiU"/>
              </a:rPr>
              <a:t>源</a:t>
            </a:r>
            <a:r>
              <a:rPr dirty="0" sz="800" spc="-5">
                <a:latin typeface="Arial"/>
                <a:cs typeface="Arial"/>
              </a:rPr>
              <a:t>:</a:t>
            </a:r>
            <a:r>
              <a:rPr dirty="0" sz="800" spc="-10">
                <a:latin typeface="Arial"/>
                <a:cs typeface="Arial"/>
              </a:rPr>
              <a:t> </a:t>
            </a:r>
            <a:r>
              <a:rPr dirty="0" sz="800" spc="-5">
                <a:latin typeface="Arial"/>
                <a:cs typeface="Arial"/>
              </a:rPr>
              <a:t>Cappell</a:t>
            </a:r>
            <a:r>
              <a:rPr dirty="0" sz="800" spc="-15">
                <a:latin typeface="Arial"/>
                <a:cs typeface="Arial"/>
              </a:rPr>
              <a:t> </a:t>
            </a:r>
            <a:r>
              <a:rPr dirty="0" sz="800">
                <a:latin typeface="Arial"/>
                <a:cs typeface="Arial"/>
              </a:rPr>
              <a:t>KM</a:t>
            </a:r>
            <a:r>
              <a:rPr dirty="0" sz="800" spc="5">
                <a:latin typeface="Arial"/>
                <a:cs typeface="Arial"/>
              </a:rPr>
              <a:t> </a:t>
            </a:r>
            <a:r>
              <a:rPr dirty="0" sz="800" spc="-10">
                <a:latin typeface="Arial"/>
                <a:cs typeface="Arial"/>
              </a:rPr>
              <a:t>et</a:t>
            </a:r>
            <a:r>
              <a:rPr dirty="0" sz="800" spc="10">
                <a:latin typeface="Arial"/>
                <a:cs typeface="Arial"/>
              </a:rPr>
              <a:t> </a:t>
            </a:r>
            <a:r>
              <a:rPr dirty="0" sz="800" spc="-5">
                <a:latin typeface="Arial"/>
                <a:cs typeface="Arial"/>
              </a:rPr>
              <a:t>al.</a:t>
            </a:r>
            <a:r>
              <a:rPr dirty="0" sz="800" spc="-10">
                <a:latin typeface="Arial"/>
                <a:cs typeface="Arial"/>
              </a:rPr>
              <a:t> </a:t>
            </a:r>
            <a:r>
              <a:rPr dirty="0" sz="800" spc="-5">
                <a:latin typeface="Arial"/>
                <a:cs typeface="Arial"/>
              </a:rPr>
              <a:t>Nature</a:t>
            </a:r>
            <a:r>
              <a:rPr dirty="0" sz="800" spc="-15">
                <a:latin typeface="Arial"/>
                <a:cs typeface="Arial"/>
              </a:rPr>
              <a:t> </a:t>
            </a:r>
            <a:r>
              <a:rPr dirty="0" sz="800" spc="-5">
                <a:latin typeface="Arial"/>
                <a:cs typeface="Arial"/>
              </a:rPr>
              <a:t>Reviews</a:t>
            </a:r>
            <a:r>
              <a:rPr dirty="0" sz="800" spc="5">
                <a:latin typeface="Arial"/>
                <a:cs typeface="Arial"/>
              </a:rPr>
              <a:t> </a:t>
            </a:r>
            <a:r>
              <a:rPr dirty="0" sz="800">
                <a:latin typeface="Arial"/>
                <a:cs typeface="Arial"/>
              </a:rPr>
              <a:t>Clinical</a:t>
            </a:r>
            <a:r>
              <a:rPr dirty="0" sz="800" spc="-15">
                <a:latin typeface="Arial"/>
                <a:cs typeface="Arial"/>
              </a:rPr>
              <a:t> </a:t>
            </a:r>
            <a:r>
              <a:rPr dirty="0" sz="800">
                <a:latin typeface="Arial"/>
                <a:cs typeface="Arial"/>
              </a:rPr>
              <a:t>Oncology</a:t>
            </a:r>
            <a:r>
              <a:rPr dirty="0" sz="800" spc="5">
                <a:latin typeface="Arial"/>
                <a:cs typeface="Arial"/>
              </a:rPr>
              <a:t> </a:t>
            </a:r>
            <a:r>
              <a:rPr dirty="0" sz="800" spc="-5">
                <a:latin typeface="Arial"/>
                <a:cs typeface="Arial"/>
              </a:rPr>
              <a:t>2021,</a:t>
            </a:r>
            <a:r>
              <a:rPr dirty="0" sz="800" spc="50">
                <a:latin typeface="Arial"/>
                <a:cs typeface="Arial"/>
              </a:rPr>
              <a:t> </a:t>
            </a:r>
            <a:r>
              <a:rPr dirty="0" sz="800" spc="-10">
                <a:latin typeface="PMingLiU"/>
                <a:cs typeface="PMingLiU"/>
              </a:rPr>
              <a:t>招银国</a:t>
            </a:r>
            <a:r>
              <a:rPr dirty="0" sz="800" spc="10">
                <a:latin typeface="PMingLiU"/>
                <a:cs typeface="PMingLiU"/>
              </a:rPr>
              <a:t>际</a:t>
            </a:r>
            <a:r>
              <a:rPr dirty="0" sz="800" spc="-10">
                <a:latin typeface="PMingLiU"/>
                <a:cs typeface="PMingLiU"/>
              </a:rPr>
              <a:t>证券</a:t>
            </a:r>
            <a:endParaRPr sz="800">
              <a:latin typeface="PMingLiU"/>
              <a:cs typeface="PMingLiU"/>
            </a:endParaRPr>
          </a:p>
          <a:p>
            <a:pPr algn="just" marL="12700" marR="7620">
              <a:lnSpc>
                <a:spcPct val="121200"/>
              </a:lnSpc>
              <a:spcBef>
                <a:spcPts val="15"/>
              </a:spcBef>
            </a:pPr>
            <a:r>
              <a:rPr dirty="0" sz="800" spc="-10">
                <a:latin typeface="PMingLiU"/>
                <a:cs typeface="PMingLiU"/>
              </a:rPr>
              <a:t>注</a:t>
            </a:r>
            <a:r>
              <a:rPr dirty="0" sz="800" spc="-5">
                <a:latin typeface="PMingLiU"/>
                <a:cs typeface="PMingLiU"/>
              </a:rPr>
              <a:t>：</a:t>
            </a:r>
            <a:r>
              <a:rPr dirty="0" sz="800" spc="-5">
                <a:latin typeface="Arial"/>
                <a:cs typeface="Arial"/>
              </a:rPr>
              <a:t>CD28</a:t>
            </a:r>
            <a:r>
              <a:rPr dirty="0" sz="800" spc="-85">
                <a:latin typeface="Arial"/>
                <a:cs typeface="Arial"/>
              </a:rPr>
              <a:t> </a:t>
            </a:r>
            <a:r>
              <a:rPr dirty="0" sz="800" spc="-10">
                <a:latin typeface="PMingLiU"/>
                <a:cs typeface="PMingLiU"/>
              </a:rPr>
              <a:t>通常</a:t>
            </a:r>
            <a:r>
              <a:rPr dirty="0" sz="800" spc="10">
                <a:latin typeface="PMingLiU"/>
                <a:cs typeface="PMingLiU"/>
              </a:rPr>
              <a:t>以</a:t>
            </a:r>
            <a:r>
              <a:rPr dirty="0" sz="800" spc="-10">
                <a:latin typeface="PMingLiU"/>
                <a:cs typeface="PMingLiU"/>
              </a:rPr>
              <a:t>同型</a:t>
            </a:r>
            <a:r>
              <a:rPr dirty="0" sz="800" spc="10">
                <a:latin typeface="PMingLiU"/>
                <a:cs typeface="PMingLiU"/>
              </a:rPr>
              <a:t>二</a:t>
            </a:r>
            <a:r>
              <a:rPr dirty="0" sz="800" spc="-10">
                <a:latin typeface="PMingLiU"/>
                <a:cs typeface="PMingLiU"/>
              </a:rPr>
              <a:t>聚体</a:t>
            </a:r>
            <a:r>
              <a:rPr dirty="0" sz="800" spc="10">
                <a:latin typeface="PMingLiU"/>
                <a:cs typeface="PMingLiU"/>
              </a:rPr>
              <a:t>形</a:t>
            </a:r>
            <a:r>
              <a:rPr dirty="0" sz="800" spc="-10">
                <a:latin typeface="PMingLiU"/>
                <a:cs typeface="PMingLiU"/>
              </a:rPr>
              <a:t>式存</a:t>
            </a:r>
            <a:r>
              <a:rPr dirty="0" sz="800" spc="10">
                <a:latin typeface="PMingLiU"/>
                <a:cs typeface="PMingLiU"/>
              </a:rPr>
              <a:t>在</a:t>
            </a:r>
            <a:r>
              <a:rPr dirty="0" sz="800" spc="-10">
                <a:latin typeface="PMingLiU"/>
                <a:cs typeface="PMingLiU"/>
              </a:rPr>
              <a:t>，在</a:t>
            </a:r>
            <a:r>
              <a:rPr dirty="0" sz="800" spc="10">
                <a:latin typeface="PMingLiU"/>
                <a:cs typeface="PMingLiU"/>
              </a:rPr>
              <a:t>静</a:t>
            </a:r>
            <a:r>
              <a:rPr dirty="0" sz="800" spc="-10">
                <a:latin typeface="PMingLiU"/>
                <a:cs typeface="PMingLiU"/>
              </a:rPr>
              <a:t>息和</a:t>
            </a:r>
            <a:r>
              <a:rPr dirty="0" sz="800" spc="10">
                <a:latin typeface="PMingLiU"/>
                <a:cs typeface="PMingLiU"/>
              </a:rPr>
              <a:t>活</a:t>
            </a:r>
            <a:r>
              <a:rPr dirty="0" sz="800" spc="-10">
                <a:latin typeface="PMingLiU"/>
                <a:cs typeface="PMingLiU"/>
              </a:rPr>
              <a:t>化状</a:t>
            </a:r>
            <a:r>
              <a:rPr dirty="0" sz="800" spc="10">
                <a:latin typeface="PMingLiU"/>
                <a:cs typeface="PMingLiU"/>
              </a:rPr>
              <a:t>态</a:t>
            </a:r>
            <a:r>
              <a:rPr dirty="0" sz="800" spc="145">
                <a:latin typeface="PMingLiU"/>
                <a:cs typeface="PMingLiU"/>
              </a:rPr>
              <a:t>的</a:t>
            </a:r>
            <a:r>
              <a:rPr dirty="0" sz="800" spc="-5">
                <a:latin typeface="Arial"/>
                <a:cs typeface="Arial"/>
              </a:rPr>
              <a:t>T</a:t>
            </a:r>
            <a:r>
              <a:rPr dirty="0" sz="800" spc="-85">
                <a:latin typeface="Arial"/>
                <a:cs typeface="Arial"/>
              </a:rPr>
              <a:t> </a:t>
            </a:r>
            <a:r>
              <a:rPr dirty="0" sz="800" spc="-10">
                <a:latin typeface="PMingLiU"/>
                <a:cs typeface="PMingLiU"/>
              </a:rPr>
              <a:t>细</a:t>
            </a:r>
            <a:r>
              <a:rPr dirty="0" sz="800" spc="10">
                <a:latin typeface="PMingLiU"/>
                <a:cs typeface="PMingLiU"/>
              </a:rPr>
              <a:t>胞上</a:t>
            </a:r>
            <a:r>
              <a:rPr dirty="0" sz="800" spc="-10">
                <a:latin typeface="PMingLiU"/>
                <a:cs typeface="PMingLiU"/>
              </a:rPr>
              <a:t>均有表</a:t>
            </a:r>
            <a:r>
              <a:rPr dirty="0" sz="800" spc="10">
                <a:latin typeface="PMingLiU"/>
                <a:cs typeface="PMingLiU"/>
              </a:rPr>
              <a:t>达</a:t>
            </a:r>
            <a:r>
              <a:rPr dirty="0" sz="800" spc="-10">
                <a:latin typeface="PMingLiU"/>
                <a:cs typeface="PMingLiU"/>
              </a:rPr>
              <a:t>，</a:t>
            </a:r>
            <a:r>
              <a:rPr dirty="0" sz="800" spc="10">
                <a:latin typeface="PMingLiU"/>
                <a:cs typeface="PMingLiU"/>
              </a:rPr>
              <a:t>大</a:t>
            </a:r>
            <a:r>
              <a:rPr dirty="0" sz="800" spc="-10">
                <a:latin typeface="PMingLiU"/>
                <a:cs typeface="PMingLiU"/>
              </a:rPr>
              <a:t>约</a:t>
            </a:r>
            <a:r>
              <a:rPr dirty="0" sz="800" spc="-60">
                <a:latin typeface="PMingLiU"/>
                <a:cs typeface="PMingLiU"/>
              </a:rPr>
              <a:t> </a:t>
            </a:r>
            <a:r>
              <a:rPr dirty="0" sz="800">
                <a:latin typeface="Arial"/>
                <a:cs typeface="Arial"/>
              </a:rPr>
              <a:t>80%</a:t>
            </a:r>
            <a:r>
              <a:rPr dirty="0" sz="800" spc="130">
                <a:latin typeface="PMingLiU"/>
                <a:cs typeface="PMingLiU"/>
              </a:rPr>
              <a:t>的</a:t>
            </a:r>
            <a:r>
              <a:rPr dirty="0" sz="800" spc="-5">
                <a:latin typeface="Arial"/>
                <a:cs typeface="Arial"/>
              </a:rPr>
              <a:t>CD4+T</a:t>
            </a:r>
            <a:r>
              <a:rPr dirty="0" sz="800" spc="-80">
                <a:latin typeface="Arial"/>
                <a:cs typeface="Arial"/>
              </a:rPr>
              <a:t> </a:t>
            </a:r>
            <a:r>
              <a:rPr dirty="0" sz="800" spc="-10">
                <a:latin typeface="PMingLiU"/>
                <a:cs typeface="PMingLiU"/>
              </a:rPr>
              <a:t>细</a:t>
            </a:r>
            <a:r>
              <a:rPr dirty="0" sz="800" spc="10">
                <a:latin typeface="PMingLiU"/>
                <a:cs typeface="PMingLiU"/>
              </a:rPr>
              <a:t>胞</a:t>
            </a:r>
            <a:r>
              <a:rPr dirty="0" sz="800" spc="-10">
                <a:latin typeface="PMingLiU"/>
                <a:cs typeface="PMingLiU"/>
              </a:rPr>
              <a:t>和</a:t>
            </a:r>
            <a:r>
              <a:rPr dirty="0" sz="800" spc="-60">
                <a:latin typeface="PMingLiU"/>
                <a:cs typeface="PMingLiU"/>
              </a:rPr>
              <a:t> </a:t>
            </a:r>
            <a:r>
              <a:rPr dirty="0" sz="800" spc="5">
                <a:latin typeface="Arial"/>
                <a:cs typeface="Arial"/>
              </a:rPr>
              <a:t>50%  </a:t>
            </a:r>
            <a:r>
              <a:rPr dirty="0" sz="800" spc="-10">
                <a:latin typeface="PMingLiU"/>
                <a:cs typeface="PMingLiU"/>
              </a:rPr>
              <a:t>的</a:t>
            </a:r>
            <a:r>
              <a:rPr dirty="0" sz="800" spc="20">
                <a:latin typeface="PMingLiU"/>
                <a:cs typeface="PMingLiU"/>
              </a:rPr>
              <a:t> </a:t>
            </a:r>
            <a:r>
              <a:rPr dirty="0" sz="800" spc="-5">
                <a:latin typeface="Arial"/>
                <a:cs typeface="Arial"/>
              </a:rPr>
              <a:t>CD8+T</a:t>
            </a:r>
            <a:r>
              <a:rPr dirty="0" sz="800" spc="204">
                <a:latin typeface="Arial"/>
                <a:cs typeface="Arial"/>
              </a:rPr>
              <a:t> </a:t>
            </a:r>
            <a:r>
              <a:rPr dirty="0" sz="800" spc="35">
                <a:latin typeface="PMingLiU"/>
                <a:cs typeface="PMingLiU"/>
              </a:rPr>
              <a:t>细</a:t>
            </a:r>
            <a:r>
              <a:rPr dirty="0" sz="800" spc="60">
                <a:latin typeface="PMingLiU"/>
                <a:cs typeface="PMingLiU"/>
              </a:rPr>
              <a:t>胞表</a:t>
            </a:r>
            <a:r>
              <a:rPr dirty="0" sz="800" spc="-10">
                <a:latin typeface="PMingLiU"/>
                <a:cs typeface="PMingLiU"/>
              </a:rPr>
              <a:t>达</a:t>
            </a:r>
            <a:r>
              <a:rPr dirty="0" sz="800" spc="25">
                <a:latin typeface="PMingLiU"/>
                <a:cs typeface="PMingLiU"/>
              </a:rPr>
              <a:t> </a:t>
            </a:r>
            <a:r>
              <a:rPr dirty="0" sz="800" spc="10">
                <a:latin typeface="Arial"/>
                <a:cs typeface="Arial"/>
              </a:rPr>
              <a:t>CD28</a:t>
            </a:r>
            <a:r>
              <a:rPr dirty="0" sz="800" spc="10">
                <a:latin typeface="PMingLiU"/>
                <a:cs typeface="PMingLiU"/>
              </a:rPr>
              <a:t>；</a:t>
            </a:r>
            <a:r>
              <a:rPr dirty="0" sz="800" spc="-140">
                <a:latin typeface="PMingLiU"/>
                <a:cs typeface="PMingLiU"/>
              </a:rPr>
              <a:t> </a:t>
            </a:r>
            <a:r>
              <a:rPr dirty="0" sz="800" spc="35">
                <a:latin typeface="PMingLiU"/>
                <a:cs typeface="PMingLiU"/>
              </a:rPr>
              <a:t>三</a:t>
            </a:r>
            <a:r>
              <a:rPr dirty="0" sz="800" spc="-10">
                <a:latin typeface="PMingLiU"/>
                <a:cs typeface="PMingLiU"/>
              </a:rPr>
              <a:t>个</a:t>
            </a:r>
            <a:r>
              <a:rPr dirty="0" sz="800" spc="45">
                <a:latin typeface="PMingLiU"/>
                <a:cs typeface="PMingLiU"/>
              </a:rPr>
              <a:t> </a:t>
            </a:r>
            <a:r>
              <a:rPr dirty="0" sz="800" spc="-5">
                <a:latin typeface="Arial"/>
                <a:cs typeface="Arial"/>
              </a:rPr>
              <a:t>4-1BB</a:t>
            </a:r>
            <a:r>
              <a:rPr dirty="0" sz="800" spc="180">
                <a:latin typeface="Arial"/>
                <a:cs typeface="Arial"/>
              </a:rPr>
              <a:t> </a:t>
            </a:r>
            <a:r>
              <a:rPr dirty="0" sz="800" spc="60">
                <a:latin typeface="PMingLiU"/>
                <a:cs typeface="PMingLiU"/>
              </a:rPr>
              <a:t>蛋白</a:t>
            </a:r>
            <a:r>
              <a:rPr dirty="0" sz="800" spc="-10">
                <a:latin typeface="PMingLiU"/>
                <a:cs typeface="PMingLiU"/>
              </a:rPr>
              <a:t>与</a:t>
            </a:r>
            <a:r>
              <a:rPr dirty="0" sz="800" spc="25">
                <a:latin typeface="PMingLiU"/>
                <a:cs typeface="PMingLiU"/>
              </a:rPr>
              <a:t> </a:t>
            </a:r>
            <a:r>
              <a:rPr dirty="0" sz="800" spc="-5">
                <a:latin typeface="Arial"/>
                <a:cs typeface="Arial"/>
              </a:rPr>
              <a:t>4-1BBL</a:t>
            </a:r>
            <a:r>
              <a:rPr dirty="0" sz="800" spc="195">
                <a:latin typeface="Arial"/>
                <a:cs typeface="Arial"/>
              </a:rPr>
              <a:t> </a:t>
            </a:r>
            <a:r>
              <a:rPr dirty="0" sz="800" spc="60">
                <a:latin typeface="PMingLiU"/>
                <a:cs typeface="PMingLiU"/>
              </a:rPr>
              <a:t>的</a:t>
            </a:r>
            <a:r>
              <a:rPr dirty="0" sz="800" spc="35">
                <a:latin typeface="PMingLiU"/>
                <a:cs typeface="PMingLiU"/>
              </a:rPr>
              <a:t>三</a:t>
            </a:r>
            <a:r>
              <a:rPr dirty="0" sz="800" spc="60">
                <a:latin typeface="PMingLiU"/>
                <a:cs typeface="PMingLiU"/>
              </a:rPr>
              <a:t>聚</a:t>
            </a:r>
            <a:r>
              <a:rPr dirty="0" sz="800" spc="35">
                <a:latin typeface="PMingLiU"/>
                <a:cs typeface="PMingLiU"/>
              </a:rPr>
              <a:t>体</a:t>
            </a:r>
            <a:r>
              <a:rPr dirty="0" sz="800" spc="60">
                <a:latin typeface="PMingLiU"/>
                <a:cs typeface="PMingLiU"/>
              </a:rPr>
              <a:t>结合</a:t>
            </a:r>
            <a:r>
              <a:rPr dirty="0" sz="800" spc="35">
                <a:latin typeface="PMingLiU"/>
                <a:cs typeface="PMingLiU"/>
              </a:rPr>
              <a:t>形</a:t>
            </a:r>
            <a:r>
              <a:rPr dirty="0" sz="800" spc="60">
                <a:latin typeface="PMingLiU"/>
                <a:cs typeface="PMingLiU"/>
              </a:rPr>
              <a:t>成六</a:t>
            </a:r>
            <a:r>
              <a:rPr dirty="0" sz="800" spc="35">
                <a:latin typeface="PMingLiU"/>
                <a:cs typeface="PMingLiU"/>
              </a:rPr>
              <a:t>聚</a:t>
            </a:r>
            <a:r>
              <a:rPr dirty="0" sz="800" spc="60">
                <a:latin typeface="PMingLiU"/>
                <a:cs typeface="PMingLiU"/>
              </a:rPr>
              <a:t>体复</a:t>
            </a:r>
            <a:r>
              <a:rPr dirty="0" sz="800" spc="35">
                <a:latin typeface="PMingLiU"/>
                <a:cs typeface="PMingLiU"/>
              </a:rPr>
              <a:t>合</a:t>
            </a:r>
            <a:r>
              <a:rPr dirty="0" sz="800" spc="60">
                <a:latin typeface="PMingLiU"/>
                <a:cs typeface="PMingLiU"/>
              </a:rPr>
              <a:t>物</a:t>
            </a:r>
            <a:r>
              <a:rPr dirty="0" sz="800" spc="-10">
                <a:latin typeface="PMingLiU"/>
                <a:cs typeface="PMingLiU"/>
              </a:rPr>
              <a:t>，</a:t>
            </a:r>
            <a:r>
              <a:rPr dirty="0" sz="800" spc="-120">
                <a:latin typeface="PMingLiU"/>
                <a:cs typeface="PMingLiU"/>
              </a:rPr>
              <a:t> </a:t>
            </a:r>
            <a:r>
              <a:rPr dirty="0" sz="800" spc="-10">
                <a:latin typeface="Arial"/>
                <a:cs typeface="Arial"/>
              </a:rPr>
              <a:t>4-1BB </a:t>
            </a:r>
            <a:r>
              <a:rPr dirty="0" sz="800" spc="60">
                <a:latin typeface="PMingLiU"/>
                <a:cs typeface="PMingLiU"/>
              </a:rPr>
              <a:t>在</a:t>
            </a:r>
            <a:r>
              <a:rPr dirty="0" sz="800" spc="35">
                <a:latin typeface="PMingLiU"/>
                <a:cs typeface="PMingLiU"/>
              </a:rPr>
              <a:t>静</a:t>
            </a:r>
            <a:r>
              <a:rPr dirty="0" sz="800" spc="-10">
                <a:latin typeface="PMingLiU"/>
                <a:cs typeface="PMingLiU"/>
              </a:rPr>
              <a:t>息 </a:t>
            </a:r>
            <a:r>
              <a:rPr dirty="0" sz="800" spc="-5">
                <a:latin typeface="Arial"/>
                <a:cs typeface="Arial"/>
              </a:rPr>
              <a:t>CD4+/CD8+T</a:t>
            </a:r>
            <a:r>
              <a:rPr dirty="0" sz="800" spc="-35">
                <a:latin typeface="Arial"/>
                <a:cs typeface="Arial"/>
              </a:rPr>
              <a:t> </a:t>
            </a:r>
            <a:r>
              <a:rPr dirty="0" sz="800" spc="-10">
                <a:latin typeface="PMingLiU"/>
                <a:cs typeface="PMingLiU"/>
              </a:rPr>
              <a:t>细胞</a:t>
            </a:r>
            <a:r>
              <a:rPr dirty="0" sz="800" spc="10">
                <a:latin typeface="PMingLiU"/>
                <a:cs typeface="PMingLiU"/>
              </a:rPr>
              <a:t>上</a:t>
            </a:r>
            <a:r>
              <a:rPr dirty="0" sz="800" spc="-10">
                <a:latin typeface="PMingLiU"/>
                <a:cs typeface="PMingLiU"/>
              </a:rPr>
              <a:t>不表达</a:t>
            </a:r>
            <a:endParaRPr sz="800">
              <a:latin typeface="PMingLiU"/>
              <a:cs typeface="PMingLiU"/>
            </a:endParaRPr>
          </a:p>
          <a:p>
            <a:pPr>
              <a:lnSpc>
                <a:spcPct val="100000"/>
              </a:lnSpc>
            </a:pPr>
            <a:endParaRPr sz="1200">
              <a:latin typeface="PMingLiU"/>
              <a:cs typeface="PMingLiU"/>
            </a:endParaRPr>
          </a:p>
          <a:p>
            <a:pPr algn="just" marL="12700" marR="5080">
              <a:lnSpc>
                <a:spcPct val="139400"/>
              </a:lnSpc>
            </a:pPr>
            <a:r>
              <a:rPr dirty="0" sz="1000" spc="25">
                <a:latin typeface="PMingLiU"/>
                <a:cs typeface="PMingLiU"/>
              </a:rPr>
              <a:t>从上市产品来看，采</a:t>
            </a:r>
            <a:r>
              <a:rPr dirty="0" sz="1000" spc="5">
                <a:latin typeface="PMingLiU"/>
                <a:cs typeface="PMingLiU"/>
              </a:rPr>
              <a:t>用</a:t>
            </a:r>
            <a:r>
              <a:rPr dirty="0" sz="1000" spc="240">
                <a:latin typeface="PMingLiU"/>
                <a:cs typeface="PMingLiU"/>
              </a:rPr>
              <a:t> </a:t>
            </a:r>
            <a:r>
              <a:rPr dirty="0" sz="1000">
                <a:latin typeface="Arial"/>
                <a:cs typeface="Arial"/>
              </a:rPr>
              <a:t>4-1BB</a:t>
            </a:r>
            <a:r>
              <a:rPr dirty="0" sz="1000" spc="155">
                <a:latin typeface="Arial"/>
                <a:cs typeface="Arial"/>
              </a:rPr>
              <a:t> </a:t>
            </a:r>
            <a:r>
              <a:rPr dirty="0" sz="1000" spc="25">
                <a:latin typeface="PMingLiU"/>
                <a:cs typeface="PMingLiU"/>
              </a:rPr>
              <a:t>作为共刺激域</a:t>
            </a:r>
            <a:r>
              <a:rPr dirty="0" sz="1000" spc="5">
                <a:latin typeface="PMingLiU"/>
                <a:cs typeface="PMingLiU"/>
              </a:rPr>
              <a:t>的</a:t>
            </a:r>
            <a:r>
              <a:rPr dirty="0" sz="1000" spc="25">
                <a:latin typeface="PMingLiU"/>
                <a:cs typeface="PMingLiU"/>
              </a:rPr>
              <a:t>产品</a:t>
            </a:r>
            <a:r>
              <a:rPr dirty="0" sz="1000" spc="5">
                <a:latin typeface="PMingLiU"/>
                <a:cs typeface="PMingLiU"/>
              </a:rPr>
              <a:t>也</a:t>
            </a:r>
            <a:r>
              <a:rPr dirty="0" sz="1000" spc="25">
                <a:latin typeface="PMingLiU"/>
                <a:cs typeface="PMingLiU"/>
              </a:rPr>
              <a:t>的确倾向于更安全。在几</a:t>
            </a:r>
            <a:r>
              <a:rPr dirty="0" sz="1000" spc="5">
                <a:latin typeface="PMingLiU"/>
                <a:cs typeface="PMingLiU"/>
              </a:rPr>
              <a:t>款  </a:t>
            </a:r>
            <a:r>
              <a:rPr dirty="0" sz="1000" spc="-5">
                <a:latin typeface="Arial"/>
                <a:cs typeface="Arial"/>
              </a:rPr>
              <a:t>CD19  </a:t>
            </a:r>
            <a:r>
              <a:rPr dirty="0" sz="1000">
                <a:latin typeface="Arial"/>
                <a:cs typeface="Arial"/>
              </a:rPr>
              <a:t>CAR-T</a:t>
            </a:r>
            <a:r>
              <a:rPr dirty="0" sz="1000" spc="-50">
                <a:latin typeface="Arial"/>
                <a:cs typeface="Arial"/>
              </a:rPr>
              <a:t> </a:t>
            </a:r>
            <a:r>
              <a:rPr dirty="0" sz="1000" spc="5">
                <a:latin typeface="PMingLiU"/>
                <a:cs typeface="PMingLiU"/>
              </a:rPr>
              <a:t>中</a:t>
            </a:r>
            <a:r>
              <a:rPr dirty="0" sz="1000" spc="-20">
                <a:latin typeface="PMingLiU"/>
                <a:cs typeface="PMingLiU"/>
              </a:rPr>
              <a:t>，</a:t>
            </a:r>
            <a:r>
              <a:rPr dirty="0" sz="1000" spc="5">
                <a:latin typeface="PMingLiU"/>
                <a:cs typeface="PMingLiU"/>
              </a:rPr>
              <a:t>针对</a:t>
            </a:r>
            <a:r>
              <a:rPr dirty="0" sz="1000" spc="-15">
                <a:latin typeface="PMingLiU"/>
                <a:cs typeface="PMingLiU"/>
              </a:rPr>
              <a:t> </a:t>
            </a:r>
            <a:r>
              <a:rPr dirty="0" sz="1000">
                <a:latin typeface="Arial"/>
                <a:cs typeface="Arial"/>
              </a:rPr>
              <a:t>r/r</a:t>
            </a:r>
            <a:r>
              <a:rPr dirty="0" sz="1000" spc="120">
                <a:latin typeface="Arial"/>
                <a:cs typeface="Arial"/>
              </a:rPr>
              <a:t> </a:t>
            </a:r>
            <a:r>
              <a:rPr dirty="0" sz="1000" spc="-5">
                <a:latin typeface="Arial"/>
                <a:cs typeface="Arial"/>
              </a:rPr>
              <a:t>LBCL</a:t>
            </a:r>
            <a:r>
              <a:rPr dirty="0" sz="1000" spc="-65">
                <a:latin typeface="Arial"/>
                <a:cs typeface="Arial"/>
              </a:rPr>
              <a:t> </a:t>
            </a:r>
            <a:r>
              <a:rPr dirty="0" sz="1000" spc="5">
                <a:latin typeface="PMingLiU"/>
                <a:cs typeface="PMingLiU"/>
              </a:rPr>
              <a:t>适</a:t>
            </a:r>
            <a:r>
              <a:rPr dirty="0" sz="1000" spc="-20">
                <a:latin typeface="PMingLiU"/>
                <a:cs typeface="PMingLiU"/>
              </a:rPr>
              <a:t>应</a:t>
            </a:r>
            <a:r>
              <a:rPr dirty="0" sz="1000" spc="5">
                <a:latin typeface="PMingLiU"/>
                <a:cs typeface="PMingLiU"/>
              </a:rPr>
              <a:t>症</a:t>
            </a:r>
            <a:r>
              <a:rPr dirty="0" sz="1000" spc="-5">
                <a:latin typeface="PMingLiU"/>
                <a:cs typeface="PMingLiU"/>
              </a:rPr>
              <a:t>，</a:t>
            </a:r>
            <a:r>
              <a:rPr dirty="0" sz="1000" spc="-5">
                <a:latin typeface="Arial"/>
                <a:cs typeface="Arial"/>
              </a:rPr>
              <a:t>Yescarta</a:t>
            </a:r>
            <a:r>
              <a:rPr dirty="0" sz="1000" spc="105">
                <a:latin typeface="Arial"/>
                <a:cs typeface="Arial"/>
              </a:rPr>
              <a:t> </a:t>
            </a:r>
            <a:r>
              <a:rPr dirty="0" sz="1000" spc="-5">
                <a:latin typeface="Arial"/>
                <a:cs typeface="Arial"/>
              </a:rPr>
              <a:t>(CD28)/</a:t>
            </a:r>
            <a:r>
              <a:rPr dirty="0" sz="1000" spc="125">
                <a:latin typeface="Arial"/>
                <a:cs typeface="Arial"/>
              </a:rPr>
              <a:t> </a:t>
            </a:r>
            <a:r>
              <a:rPr dirty="0" sz="1000">
                <a:latin typeface="Arial"/>
                <a:cs typeface="Arial"/>
              </a:rPr>
              <a:t>Kymriah</a:t>
            </a:r>
            <a:r>
              <a:rPr dirty="0" sz="1000" spc="105">
                <a:latin typeface="Arial"/>
                <a:cs typeface="Arial"/>
              </a:rPr>
              <a:t> </a:t>
            </a:r>
            <a:r>
              <a:rPr dirty="0" sz="1000" spc="-5">
                <a:latin typeface="Arial"/>
                <a:cs typeface="Arial"/>
              </a:rPr>
              <a:t>(4-1BB)/</a:t>
            </a:r>
            <a:r>
              <a:rPr dirty="0" sz="1000" spc="125">
                <a:latin typeface="Arial"/>
                <a:cs typeface="Arial"/>
              </a:rPr>
              <a:t> </a:t>
            </a:r>
            <a:r>
              <a:rPr dirty="0" sz="1000" spc="-5">
                <a:latin typeface="Arial"/>
                <a:cs typeface="Arial"/>
              </a:rPr>
              <a:t>Breyanzi</a:t>
            </a:r>
            <a:r>
              <a:rPr dirty="0" sz="1000" spc="130">
                <a:latin typeface="Arial"/>
                <a:cs typeface="Arial"/>
              </a:rPr>
              <a:t> </a:t>
            </a:r>
            <a:r>
              <a:rPr dirty="0" sz="1000">
                <a:latin typeface="Arial"/>
                <a:cs typeface="Arial"/>
              </a:rPr>
              <a:t>(4-1BB)  </a:t>
            </a:r>
            <a:r>
              <a:rPr dirty="0" sz="1000" spc="5">
                <a:latin typeface="PMingLiU"/>
                <a:cs typeface="PMingLiU"/>
              </a:rPr>
              <a:t>的</a:t>
            </a:r>
            <a:r>
              <a:rPr dirty="0" sz="1000" spc="145">
                <a:latin typeface="PMingLiU"/>
                <a:cs typeface="PMingLiU"/>
              </a:rPr>
              <a:t> </a:t>
            </a:r>
            <a:r>
              <a:rPr dirty="0" sz="1000" spc="-5">
                <a:latin typeface="Arial"/>
                <a:cs typeface="Arial"/>
              </a:rPr>
              <a:t>CRS</a:t>
            </a:r>
            <a:r>
              <a:rPr dirty="0" sz="1000" spc="85">
                <a:latin typeface="Arial"/>
                <a:cs typeface="Arial"/>
              </a:rPr>
              <a:t> </a:t>
            </a:r>
            <a:r>
              <a:rPr dirty="0" sz="1000" spc="5">
                <a:latin typeface="PMingLiU"/>
                <a:cs typeface="PMingLiU"/>
              </a:rPr>
              <a:t>比例</a:t>
            </a:r>
            <a:r>
              <a:rPr dirty="0" sz="1000" spc="-20">
                <a:latin typeface="PMingLiU"/>
                <a:cs typeface="PMingLiU"/>
              </a:rPr>
              <a:t>分</a:t>
            </a:r>
            <a:r>
              <a:rPr dirty="0" sz="1000" spc="5">
                <a:latin typeface="PMingLiU"/>
                <a:cs typeface="PMingLiU"/>
              </a:rPr>
              <a:t>别为</a:t>
            </a:r>
            <a:r>
              <a:rPr dirty="0" sz="1000" spc="155">
                <a:latin typeface="PMingLiU"/>
                <a:cs typeface="PMingLiU"/>
              </a:rPr>
              <a:t> </a:t>
            </a:r>
            <a:r>
              <a:rPr dirty="0" sz="1000" spc="-5">
                <a:latin typeface="Arial"/>
                <a:cs typeface="Arial"/>
              </a:rPr>
              <a:t>92%/</a:t>
            </a:r>
            <a:r>
              <a:rPr dirty="0" sz="1000" spc="140">
                <a:latin typeface="Arial"/>
                <a:cs typeface="Arial"/>
              </a:rPr>
              <a:t> </a:t>
            </a:r>
            <a:r>
              <a:rPr dirty="0" sz="1000" spc="-5">
                <a:latin typeface="Arial"/>
                <a:cs typeface="Arial"/>
              </a:rPr>
              <a:t>57%/</a:t>
            </a:r>
            <a:r>
              <a:rPr dirty="0" sz="1000" spc="165">
                <a:latin typeface="Arial"/>
                <a:cs typeface="Arial"/>
              </a:rPr>
              <a:t> </a:t>
            </a:r>
            <a:r>
              <a:rPr dirty="0" sz="1000" spc="-10">
                <a:latin typeface="Arial"/>
                <a:cs typeface="Arial"/>
              </a:rPr>
              <a:t>42%</a:t>
            </a:r>
            <a:r>
              <a:rPr dirty="0" sz="1000" spc="-10">
                <a:latin typeface="PMingLiU"/>
                <a:cs typeface="PMingLiU"/>
              </a:rPr>
              <a:t>，</a:t>
            </a:r>
            <a:r>
              <a:rPr dirty="0" sz="1000" spc="5">
                <a:latin typeface="PMingLiU"/>
                <a:cs typeface="PMingLiU"/>
              </a:rPr>
              <a:t>另外</a:t>
            </a:r>
            <a:r>
              <a:rPr dirty="0" sz="1000" spc="-20">
                <a:latin typeface="PMingLiU"/>
                <a:cs typeface="PMingLiU"/>
              </a:rPr>
              <a:t>三</a:t>
            </a:r>
            <a:r>
              <a:rPr dirty="0" sz="1000" spc="5">
                <a:latin typeface="PMingLiU"/>
                <a:cs typeface="PMingLiU"/>
              </a:rPr>
              <a:t>款疗</a:t>
            </a:r>
            <a:r>
              <a:rPr dirty="0" sz="1000" spc="-20">
                <a:latin typeface="PMingLiU"/>
                <a:cs typeface="PMingLiU"/>
              </a:rPr>
              <a:t>法</a:t>
            </a:r>
            <a:r>
              <a:rPr dirty="0" sz="1000" spc="5">
                <a:latin typeface="PMingLiU"/>
                <a:cs typeface="PMingLiU"/>
              </a:rPr>
              <a:t>的免疫</a:t>
            </a:r>
            <a:r>
              <a:rPr dirty="0" sz="1000" spc="-20">
                <a:latin typeface="PMingLiU"/>
                <a:cs typeface="PMingLiU"/>
              </a:rPr>
              <a:t>效</a:t>
            </a:r>
            <a:r>
              <a:rPr dirty="0" sz="1000" spc="5">
                <a:latin typeface="PMingLiU"/>
                <a:cs typeface="PMingLiU"/>
              </a:rPr>
              <a:t>应细</a:t>
            </a:r>
            <a:r>
              <a:rPr dirty="0" sz="1000" spc="-20">
                <a:latin typeface="PMingLiU"/>
                <a:cs typeface="PMingLiU"/>
              </a:rPr>
              <a:t>胞</a:t>
            </a:r>
            <a:r>
              <a:rPr dirty="0" sz="1000" spc="5">
                <a:latin typeface="PMingLiU"/>
                <a:cs typeface="PMingLiU"/>
              </a:rPr>
              <a:t>相关</a:t>
            </a:r>
            <a:r>
              <a:rPr dirty="0" sz="1000" spc="-20">
                <a:latin typeface="PMingLiU"/>
                <a:cs typeface="PMingLiU"/>
              </a:rPr>
              <a:t>神</a:t>
            </a:r>
            <a:r>
              <a:rPr dirty="0" sz="1000" spc="5">
                <a:latin typeface="PMingLiU"/>
                <a:cs typeface="PMingLiU"/>
              </a:rPr>
              <a:t>经毒</a:t>
            </a:r>
            <a:r>
              <a:rPr dirty="0" sz="1000" spc="-20">
                <a:latin typeface="PMingLiU"/>
                <a:cs typeface="PMingLiU"/>
              </a:rPr>
              <a:t>性</a:t>
            </a:r>
            <a:r>
              <a:rPr dirty="0" sz="1000" spc="5">
                <a:latin typeface="PMingLiU"/>
                <a:cs typeface="PMingLiU"/>
              </a:rPr>
              <a:t>综合征 </a:t>
            </a:r>
            <a:r>
              <a:rPr dirty="0" sz="1000">
                <a:latin typeface="Arial"/>
                <a:cs typeface="Arial"/>
              </a:rPr>
              <a:t>(Immune </a:t>
            </a:r>
            <a:r>
              <a:rPr dirty="0" sz="1000" spc="-5">
                <a:latin typeface="Arial"/>
                <a:cs typeface="Arial"/>
              </a:rPr>
              <a:t>Effector Cell-Associated </a:t>
            </a:r>
            <a:r>
              <a:rPr dirty="0" sz="1000">
                <a:latin typeface="Arial"/>
                <a:cs typeface="Arial"/>
              </a:rPr>
              <a:t>Neurotoxicity </a:t>
            </a:r>
            <a:r>
              <a:rPr dirty="0" sz="1000" spc="-5">
                <a:latin typeface="Arial"/>
                <a:cs typeface="Arial"/>
              </a:rPr>
              <a:t>Syndrome, </a:t>
            </a:r>
            <a:r>
              <a:rPr dirty="0" sz="1000">
                <a:latin typeface="Arial"/>
                <a:cs typeface="Arial"/>
              </a:rPr>
              <a:t>ICANS) </a:t>
            </a:r>
            <a:r>
              <a:rPr dirty="0" sz="1000" spc="5">
                <a:latin typeface="PMingLiU"/>
                <a:cs typeface="PMingLiU"/>
              </a:rPr>
              <a:t>发 生 率 </a:t>
            </a:r>
            <a:r>
              <a:rPr dirty="0" sz="1000" spc="240">
                <a:latin typeface="PMingLiU"/>
                <a:cs typeface="PMingLiU"/>
              </a:rPr>
              <a:t>分 </a:t>
            </a:r>
            <a:r>
              <a:rPr dirty="0" sz="1000" spc="5">
                <a:latin typeface="PMingLiU"/>
                <a:cs typeface="PMingLiU"/>
              </a:rPr>
              <a:t>别</a:t>
            </a:r>
            <a:r>
              <a:rPr dirty="0" sz="1000" spc="-85">
                <a:latin typeface="PMingLiU"/>
                <a:cs typeface="PMingLiU"/>
              </a:rPr>
              <a:t> </a:t>
            </a:r>
            <a:r>
              <a:rPr dirty="0" sz="1000" spc="5">
                <a:latin typeface="PMingLiU"/>
                <a:cs typeface="PMingLiU"/>
              </a:rPr>
              <a:t>为 </a:t>
            </a:r>
            <a:r>
              <a:rPr dirty="0" sz="1000" spc="-5">
                <a:latin typeface="Arial"/>
                <a:cs typeface="Arial"/>
              </a:rPr>
              <a:t>67%/20%/30%</a:t>
            </a:r>
            <a:r>
              <a:rPr dirty="0" sz="1000" spc="-5">
                <a:latin typeface="PMingLiU"/>
                <a:cs typeface="PMingLiU"/>
              </a:rPr>
              <a:t>，</a:t>
            </a:r>
            <a:r>
              <a:rPr dirty="0" sz="1000" spc="5">
                <a:latin typeface="PMingLiU"/>
                <a:cs typeface="PMingLiU"/>
              </a:rPr>
              <a:t>也一定</a:t>
            </a:r>
            <a:r>
              <a:rPr dirty="0" sz="1000" spc="-20">
                <a:latin typeface="PMingLiU"/>
                <a:cs typeface="PMingLiU"/>
              </a:rPr>
              <a:t>程</a:t>
            </a:r>
            <a:r>
              <a:rPr dirty="0" sz="1000" spc="5">
                <a:latin typeface="PMingLiU"/>
                <a:cs typeface="PMingLiU"/>
              </a:rPr>
              <a:t>度上</a:t>
            </a:r>
            <a:r>
              <a:rPr dirty="0" sz="1000" spc="-20">
                <a:latin typeface="PMingLiU"/>
                <a:cs typeface="PMingLiU"/>
              </a:rPr>
              <a:t>证</a:t>
            </a:r>
            <a:r>
              <a:rPr dirty="0" sz="1000" spc="5">
                <a:latin typeface="PMingLiU"/>
                <a:cs typeface="PMingLiU"/>
              </a:rPr>
              <a:t>实了</a:t>
            </a:r>
            <a:r>
              <a:rPr dirty="0" sz="1000" spc="-20">
                <a:latin typeface="PMingLiU"/>
                <a:cs typeface="PMingLiU"/>
              </a:rPr>
              <a:t>表</a:t>
            </a:r>
            <a:r>
              <a:rPr dirty="0" sz="1000" spc="5">
                <a:latin typeface="PMingLiU"/>
                <a:cs typeface="PMingLiU"/>
              </a:rPr>
              <a:t>达</a:t>
            </a:r>
            <a:r>
              <a:rPr dirty="0" sz="1000" spc="85">
                <a:latin typeface="PMingLiU"/>
                <a:cs typeface="PMingLiU"/>
              </a:rPr>
              <a:t> </a:t>
            </a:r>
            <a:r>
              <a:rPr dirty="0" sz="1000">
                <a:latin typeface="Arial"/>
                <a:cs typeface="Arial"/>
              </a:rPr>
              <a:t>4-1BB</a:t>
            </a:r>
            <a:r>
              <a:rPr dirty="0" sz="1000" spc="40">
                <a:latin typeface="Arial"/>
                <a:cs typeface="Arial"/>
              </a:rPr>
              <a:t> </a:t>
            </a:r>
            <a:r>
              <a:rPr dirty="0" sz="1000" spc="5">
                <a:latin typeface="PMingLiU"/>
                <a:cs typeface="PMingLiU"/>
              </a:rPr>
              <a:t>的</a:t>
            </a:r>
            <a:r>
              <a:rPr dirty="0" sz="1000" spc="80">
                <a:latin typeface="PMingLiU"/>
                <a:cs typeface="PMingLiU"/>
              </a:rPr>
              <a:t> </a:t>
            </a:r>
            <a:r>
              <a:rPr dirty="0" sz="1000" spc="-5">
                <a:latin typeface="Arial"/>
                <a:cs typeface="Arial"/>
              </a:rPr>
              <a:t>CAR-T</a:t>
            </a:r>
            <a:r>
              <a:rPr dirty="0" sz="1000" spc="20">
                <a:latin typeface="Arial"/>
                <a:cs typeface="Arial"/>
              </a:rPr>
              <a:t> </a:t>
            </a:r>
            <a:r>
              <a:rPr dirty="0" sz="1000" spc="5">
                <a:latin typeface="PMingLiU"/>
                <a:cs typeface="PMingLiU"/>
              </a:rPr>
              <a:t>疗法</a:t>
            </a:r>
            <a:r>
              <a:rPr dirty="0" sz="1000" spc="-20">
                <a:latin typeface="PMingLiU"/>
                <a:cs typeface="PMingLiU"/>
              </a:rPr>
              <a:t>倾</a:t>
            </a:r>
            <a:r>
              <a:rPr dirty="0" sz="1000" spc="5">
                <a:latin typeface="PMingLiU"/>
                <a:cs typeface="PMingLiU"/>
              </a:rPr>
              <a:t>向于</a:t>
            </a:r>
            <a:r>
              <a:rPr dirty="0" sz="1000" spc="-20">
                <a:latin typeface="PMingLiU"/>
                <a:cs typeface="PMingLiU"/>
              </a:rPr>
              <a:t>更</a:t>
            </a:r>
            <a:r>
              <a:rPr dirty="0" sz="1000" spc="5">
                <a:latin typeface="PMingLiU"/>
                <a:cs typeface="PMingLiU"/>
              </a:rPr>
              <a:t>安全</a:t>
            </a:r>
            <a:r>
              <a:rPr dirty="0" sz="1000" spc="-20">
                <a:latin typeface="PMingLiU"/>
                <a:cs typeface="PMingLiU"/>
              </a:rPr>
              <a:t>。</a:t>
            </a:r>
            <a:r>
              <a:rPr dirty="0" sz="1000" spc="5">
                <a:latin typeface="PMingLiU"/>
                <a:cs typeface="PMingLiU"/>
              </a:rPr>
              <a:t>持久</a:t>
            </a:r>
            <a:r>
              <a:rPr dirty="0" sz="1000" spc="-20">
                <a:latin typeface="PMingLiU"/>
                <a:cs typeface="PMingLiU"/>
              </a:rPr>
              <a:t>性</a:t>
            </a:r>
            <a:r>
              <a:rPr dirty="0" sz="1000" spc="5">
                <a:latin typeface="PMingLiU"/>
                <a:cs typeface="PMingLiU"/>
              </a:rPr>
              <a:t>方 面，在</a:t>
            </a:r>
            <a:r>
              <a:rPr dirty="0" sz="1000" spc="-20">
                <a:latin typeface="PMingLiU"/>
                <a:cs typeface="PMingLiU"/>
              </a:rPr>
              <a:t>淋</a:t>
            </a:r>
            <a:r>
              <a:rPr dirty="0" sz="1000" spc="5">
                <a:latin typeface="PMingLiU"/>
                <a:cs typeface="PMingLiU"/>
              </a:rPr>
              <a:t>巴瘤</a:t>
            </a:r>
            <a:r>
              <a:rPr dirty="0" sz="1000" spc="-20">
                <a:latin typeface="PMingLiU"/>
                <a:cs typeface="PMingLiU"/>
              </a:rPr>
              <a:t>的</a:t>
            </a:r>
            <a:r>
              <a:rPr dirty="0" sz="1000" spc="5">
                <a:latin typeface="PMingLiU"/>
                <a:cs typeface="PMingLiU"/>
              </a:rPr>
              <a:t>小鼠</a:t>
            </a:r>
            <a:r>
              <a:rPr dirty="0" sz="1000" spc="-20">
                <a:latin typeface="PMingLiU"/>
                <a:cs typeface="PMingLiU"/>
              </a:rPr>
              <a:t>模</a:t>
            </a:r>
            <a:r>
              <a:rPr dirty="0" sz="1000" spc="5">
                <a:latin typeface="PMingLiU"/>
                <a:cs typeface="PMingLiU"/>
              </a:rPr>
              <a:t>型中</a:t>
            </a:r>
            <a:r>
              <a:rPr dirty="0" sz="1000" spc="-20">
                <a:latin typeface="PMingLiU"/>
                <a:cs typeface="PMingLiU"/>
              </a:rPr>
              <a:t>发</a:t>
            </a:r>
            <a:r>
              <a:rPr dirty="0" sz="1000" spc="5">
                <a:latin typeface="PMingLiU"/>
                <a:cs typeface="PMingLiU"/>
              </a:rPr>
              <a:t>现表达</a:t>
            </a:r>
            <a:r>
              <a:rPr dirty="0" sz="1000" spc="-40">
                <a:latin typeface="PMingLiU"/>
                <a:cs typeface="PMingLiU"/>
              </a:rPr>
              <a:t> </a:t>
            </a:r>
            <a:r>
              <a:rPr dirty="0" sz="1000">
                <a:latin typeface="Arial"/>
                <a:cs typeface="Arial"/>
              </a:rPr>
              <a:t>4-1BB</a:t>
            </a:r>
            <a:r>
              <a:rPr dirty="0" sz="1000" spc="-114">
                <a:latin typeface="Arial"/>
                <a:cs typeface="Arial"/>
              </a:rPr>
              <a:t> </a:t>
            </a:r>
            <a:r>
              <a:rPr dirty="0" sz="1000" spc="220">
                <a:latin typeface="PMingLiU"/>
                <a:cs typeface="PMingLiU"/>
              </a:rPr>
              <a:t>的</a:t>
            </a:r>
            <a:r>
              <a:rPr dirty="0" sz="1000">
                <a:latin typeface="Arial"/>
                <a:cs typeface="Arial"/>
              </a:rPr>
              <a:t>CAR-T</a:t>
            </a:r>
            <a:r>
              <a:rPr dirty="0" sz="1000" spc="-105">
                <a:latin typeface="Arial"/>
                <a:cs typeface="Arial"/>
              </a:rPr>
              <a:t> </a:t>
            </a:r>
            <a:r>
              <a:rPr dirty="0" sz="1000" spc="5">
                <a:latin typeface="PMingLiU"/>
                <a:cs typeface="PMingLiU"/>
              </a:rPr>
              <a:t>细胞同</a:t>
            </a:r>
            <a:r>
              <a:rPr dirty="0" sz="1000" spc="-20">
                <a:latin typeface="PMingLiU"/>
                <a:cs typeface="PMingLiU"/>
              </a:rPr>
              <a:t>时</a:t>
            </a:r>
            <a:r>
              <a:rPr dirty="0" sz="1000" spc="5">
                <a:latin typeface="PMingLiU"/>
                <a:cs typeface="PMingLiU"/>
              </a:rPr>
              <a:t>也能</a:t>
            </a:r>
            <a:r>
              <a:rPr dirty="0" sz="1000" spc="-20">
                <a:latin typeface="PMingLiU"/>
                <a:cs typeface="PMingLiU"/>
              </a:rPr>
              <a:t>够</a:t>
            </a:r>
            <a:r>
              <a:rPr dirty="0" sz="1000" spc="5">
                <a:latin typeface="PMingLiU"/>
                <a:cs typeface="PMingLiU"/>
              </a:rPr>
              <a:t>高表</a:t>
            </a:r>
            <a:r>
              <a:rPr dirty="0" sz="1000" spc="200">
                <a:latin typeface="PMingLiU"/>
                <a:cs typeface="PMingLiU"/>
              </a:rPr>
              <a:t>达</a:t>
            </a:r>
            <a:r>
              <a:rPr dirty="0" sz="1000" spc="5">
                <a:latin typeface="Arial"/>
                <a:cs typeface="Arial"/>
              </a:rPr>
              <a:t>T</a:t>
            </a:r>
            <a:r>
              <a:rPr dirty="0" sz="1000" spc="-80">
                <a:latin typeface="Arial"/>
                <a:cs typeface="Arial"/>
              </a:rPr>
              <a:t> </a:t>
            </a:r>
            <a:r>
              <a:rPr dirty="0" sz="1000" spc="5">
                <a:latin typeface="PMingLiU"/>
                <a:cs typeface="PMingLiU"/>
              </a:rPr>
              <a:t>细</a:t>
            </a:r>
            <a:r>
              <a:rPr dirty="0" sz="1000" spc="-20">
                <a:latin typeface="PMingLiU"/>
                <a:cs typeface="PMingLiU"/>
              </a:rPr>
              <a:t>胞</a:t>
            </a:r>
            <a:r>
              <a:rPr dirty="0" sz="1000" spc="5">
                <a:latin typeface="PMingLiU"/>
                <a:cs typeface="PMingLiU"/>
              </a:rPr>
              <a:t>记忆相 关的基</a:t>
            </a:r>
            <a:r>
              <a:rPr dirty="0" sz="1000" spc="-20">
                <a:latin typeface="PMingLiU"/>
                <a:cs typeface="PMingLiU"/>
              </a:rPr>
              <a:t>因</a:t>
            </a:r>
            <a:r>
              <a:rPr dirty="0" sz="1000" spc="5">
                <a:latin typeface="PMingLiU"/>
                <a:cs typeface="PMingLiU"/>
              </a:rPr>
              <a:t>，</a:t>
            </a:r>
            <a:r>
              <a:rPr dirty="0" sz="1000" spc="245">
                <a:latin typeface="PMingLiU"/>
                <a:cs typeface="PMingLiU"/>
              </a:rPr>
              <a:t>使</a:t>
            </a:r>
            <a:r>
              <a:rPr dirty="0" sz="1000" spc="5">
                <a:latin typeface="Arial"/>
                <a:cs typeface="Arial"/>
              </a:rPr>
              <a:t>T</a:t>
            </a:r>
            <a:r>
              <a:rPr dirty="0" sz="1000" spc="-60">
                <a:latin typeface="Arial"/>
                <a:cs typeface="Arial"/>
              </a:rPr>
              <a:t> </a:t>
            </a:r>
            <a:r>
              <a:rPr dirty="0" sz="1000" spc="-20">
                <a:latin typeface="PMingLiU"/>
                <a:cs typeface="PMingLiU"/>
              </a:rPr>
              <a:t>细</a:t>
            </a:r>
            <a:r>
              <a:rPr dirty="0" sz="1000" spc="5">
                <a:latin typeface="PMingLiU"/>
                <a:cs typeface="PMingLiU"/>
              </a:rPr>
              <a:t>胞能</a:t>
            </a:r>
            <a:r>
              <a:rPr dirty="0" sz="1000" spc="-20">
                <a:latin typeface="PMingLiU"/>
                <a:cs typeface="PMingLiU"/>
              </a:rPr>
              <a:t>够</a:t>
            </a:r>
            <a:r>
              <a:rPr dirty="0" sz="1000" spc="5">
                <a:latin typeface="PMingLiU"/>
                <a:cs typeface="PMingLiU"/>
              </a:rPr>
              <a:t>存活</a:t>
            </a:r>
            <a:r>
              <a:rPr dirty="0" sz="1000" spc="-20">
                <a:latin typeface="PMingLiU"/>
                <a:cs typeface="PMingLiU"/>
              </a:rPr>
              <a:t>更</a:t>
            </a:r>
            <a:r>
              <a:rPr dirty="0" sz="1000" spc="5">
                <a:latin typeface="PMingLiU"/>
                <a:cs typeface="PMingLiU"/>
              </a:rPr>
              <a:t>长的</a:t>
            </a:r>
            <a:r>
              <a:rPr dirty="0" sz="1000" spc="-20">
                <a:latin typeface="PMingLiU"/>
                <a:cs typeface="PMingLiU"/>
              </a:rPr>
              <a:t>时</a:t>
            </a:r>
            <a:r>
              <a:rPr dirty="0" sz="1000" spc="5">
                <a:latin typeface="PMingLiU"/>
                <a:cs typeface="PMingLiU"/>
              </a:rPr>
              <a:t>间以</a:t>
            </a:r>
            <a:r>
              <a:rPr dirty="0" sz="1000" spc="-20">
                <a:latin typeface="PMingLiU"/>
                <a:cs typeface="PMingLiU"/>
              </a:rPr>
              <a:t>维</a:t>
            </a:r>
            <a:r>
              <a:rPr dirty="0" sz="1000" spc="5">
                <a:latin typeface="PMingLiU"/>
                <a:cs typeface="PMingLiU"/>
              </a:rPr>
              <a:t>持其</a:t>
            </a:r>
            <a:r>
              <a:rPr dirty="0" sz="1000" spc="-20">
                <a:latin typeface="PMingLiU"/>
                <a:cs typeface="PMingLiU"/>
              </a:rPr>
              <a:t>抗肿</a:t>
            </a:r>
            <a:r>
              <a:rPr dirty="0" sz="1000" spc="5">
                <a:latin typeface="PMingLiU"/>
                <a:cs typeface="PMingLiU"/>
              </a:rPr>
              <a:t>瘤活性。</a:t>
            </a:r>
            <a:endParaRPr sz="1000">
              <a:latin typeface="PMingLiU"/>
              <a:cs typeface="PMingLiU"/>
            </a:endParaRPr>
          </a:p>
        </p:txBody>
      </p:sp>
      <p:sp>
        <p:nvSpPr>
          <p:cNvPr id="10" name="object 10"/>
          <p:cNvSpPr txBox="1">
            <a:spLocks noGrp="1"/>
          </p:cNvSpPr>
          <p:nvPr>
            <p:ph type="ftr" idx="5" sz="quarter"/>
          </p:nvPr>
        </p:nvSpPr>
        <p:spPr>
          <a:prstGeom prst="rect"/>
        </p:spPr>
        <p:txBody>
          <a:bodyPr wrap="square" lIns="0" tIns="10795" rIns="0" bIns="0" rtlCol="0" vert="horz">
            <a:spAutoFit/>
          </a:bodyPr>
          <a:lstStyle/>
          <a:p>
            <a:pPr marL="12700">
              <a:lnSpc>
                <a:spcPct val="100000"/>
              </a:lnSpc>
              <a:spcBef>
                <a:spcPts val="85"/>
              </a:spcBef>
            </a:pPr>
            <a:r>
              <a:rPr dirty="0" spc="-5"/>
              <a:t>敬请参阅尾页之免</a:t>
            </a:r>
            <a:r>
              <a:rPr dirty="0" spc="15"/>
              <a:t>责</a:t>
            </a:r>
            <a:r>
              <a:rPr dirty="0" spc="-5"/>
              <a:t>声明</a:t>
            </a:r>
          </a:p>
        </p:txBody>
      </p:sp>
      <p:sp>
        <p:nvSpPr>
          <p:cNvPr id="11" name="object 11"/>
          <p:cNvSpPr txBox="1">
            <a:spLocks noGrp="1"/>
          </p:cNvSpPr>
          <p:nvPr>
            <p:ph type="sldNum" idx="7" sz="quarter"/>
          </p:nvPr>
        </p:nvSpPr>
        <p:spPr>
          <a:prstGeom prst="rect"/>
        </p:spPr>
        <p:txBody>
          <a:bodyPr wrap="square" lIns="0" tIns="1905" rIns="0" bIns="0" rtlCol="0" vert="horz">
            <a:spAutoFit/>
          </a:bodyPr>
          <a:lstStyle/>
          <a:p>
            <a:pPr marL="38100">
              <a:lnSpc>
                <a:spcPct val="100000"/>
              </a:lnSpc>
              <a:spcBef>
                <a:spcPts val="15"/>
              </a:spcBef>
            </a:pPr>
            <a:fld id="{81D60167-4931-47E6-BA6A-407CBD079E47}" type="slidenum">
              <a:rPr dirty="0" spc="-5"/>
              <a:t>10</a:t>
            </a:fld>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招银国际-CAR-T细胞治疗行业：血液瘤突破早线治疗，期待实体瘤突破和商业化腾飞-220928.pdf</dc:title>
  <dcterms:created xsi:type="dcterms:W3CDTF">2022-09-29T11:24:04Z</dcterms:created>
  <dcterms:modified xsi:type="dcterms:W3CDTF">2022-09-29T11:24:04Z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2022-09-29T00:00:00Z</vt:filetime>
  </property>
  <property fmtid="{D5CDD505-2E9C-101B-9397-08002B2CF9AE}" pid="3" name="LastSaved">
    <vt:filetime>2022-09-29T00:00:00Z</vt:filetime>
  </property>
</Properties>
</file>